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sldIdLst>
    <p:sldId id="256" r:id="rId2"/>
    <p:sldId id="293" r:id="rId3"/>
    <p:sldId id="299" r:id="rId4"/>
    <p:sldId id="286" r:id="rId5"/>
    <p:sldId id="303" r:id="rId6"/>
    <p:sldId id="262" r:id="rId7"/>
    <p:sldId id="301" r:id="rId8"/>
    <p:sldId id="291" r:id="rId9"/>
    <p:sldId id="263" r:id="rId10"/>
    <p:sldId id="264" r:id="rId11"/>
    <p:sldId id="265" r:id="rId12"/>
    <p:sldId id="294" r:id="rId13"/>
    <p:sldId id="266" r:id="rId14"/>
    <p:sldId id="267" r:id="rId15"/>
    <p:sldId id="292" r:id="rId16"/>
    <p:sldId id="269" r:id="rId17"/>
    <p:sldId id="270" r:id="rId18"/>
    <p:sldId id="290" r:id="rId19"/>
    <p:sldId id="295" r:id="rId20"/>
    <p:sldId id="273" r:id="rId21"/>
    <p:sldId id="274" r:id="rId22"/>
    <p:sldId id="302" r:id="rId23"/>
    <p:sldId id="276" r:id="rId24"/>
    <p:sldId id="296" r:id="rId25"/>
    <p:sldId id="277" r:id="rId26"/>
    <p:sldId id="278" r:id="rId27"/>
    <p:sldId id="297" r:id="rId28"/>
    <p:sldId id="279" r:id="rId29"/>
    <p:sldId id="298" r:id="rId3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950A"/>
    <a:srgbClr val="FFCC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88372" autoAdjust="0"/>
  </p:normalViewPr>
  <p:slideViewPr>
    <p:cSldViewPr>
      <p:cViewPr varScale="1">
        <p:scale>
          <a:sx n="80" d="100"/>
          <a:sy n="80" d="100"/>
        </p:scale>
        <p:origin x="-1212" y="-90"/>
      </p:cViewPr>
      <p:guideLst>
        <p:guide orient="horz" pos="2160"/>
        <p:guide pos="2880"/>
      </p:guideLst>
    </p:cSldViewPr>
  </p:slideViewPr>
  <p:outlineViewPr>
    <p:cViewPr>
      <p:scale>
        <a:sx n="33" d="100"/>
        <a:sy n="33" d="100"/>
      </p:scale>
      <p:origin x="0" y="5118"/>
    </p:cViewPr>
  </p:outlineViewPr>
  <p:notesTextViewPr>
    <p:cViewPr>
      <p:scale>
        <a:sx n="100" d="100"/>
        <a:sy n="100" d="100"/>
      </p:scale>
      <p:origin x="0" y="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542ED-5B71-4D2A-8E2E-D237649EF851}" type="datetimeFigureOut">
              <a:rPr kumimoji="1" lang="ja-JP" altLang="en-US" smtClean="0"/>
              <a:pPr/>
              <a:t>2011/6/27</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BE5874-1EB3-4F02-87F6-2FC20ADDD156}" type="slidenum">
              <a:rPr kumimoji="1" lang="ja-JP" altLang="en-US" smtClean="0"/>
              <a:pPr/>
              <a:t>‹#›</a:t>
            </a:fld>
            <a:endParaRPr kumimoji="1" lang="ja-JP" altLang="en-US"/>
          </a:p>
        </p:txBody>
      </p:sp>
    </p:spTree>
    <p:extLst>
      <p:ext uri="{BB962C8B-B14F-4D97-AF65-F5344CB8AC3E}">
        <p14:creationId xmlns:p14="http://schemas.microsoft.com/office/powerpoint/2010/main" val="31754254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debian.or.jp/using/book.html#nikkei201104"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hlinkClick r:id="rId3"/>
              </a:rPr>
              <a:t>* </a:t>
            </a:r>
            <a:r>
              <a:rPr lang="ja-JP" altLang="en-US" dirty="0" smtClean="0">
                <a:hlinkClick r:id="rId3"/>
              </a:rPr>
              <a:t>日経 </a:t>
            </a:r>
            <a:r>
              <a:rPr lang="en-US" altLang="ja-JP" dirty="0" smtClean="0">
                <a:hlinkClick r:id="rId3"/>
              </a:rPr>
              <a:t>Linux 2011</a:t>
            </a:r>
            <a:r>
              <a:rPr lang="ja-JP" altLang="en-US" dirty="0" smtClean="0">
                <a:hlinkClick r:id="rId3"/>
              </a:rPr>
              <a:t>年</a:t>
            </a:r>
            <a:r>
              <a:rPr lang="en-US" altLang="ja-JP" dirty="0" smtClean="0">
                <a:hlinkClick r:id="rId3"/>
              </a:rPr>
              <a:t>4</a:t>
            </a:r>
            <a:r>
              <a:rPr lang="ja-JP" altLang="en-US" dirty="0" smtClean="0">
                <a:hlinkClick r:id="rId3"/>
              </a:rPr>
              <a:t>月号</a:t>
            </a:r>
            <a:r>
              <a:rPr lang="ja-JP" altLang="en-US" dirty="0" smtClean="0"/>
              <a:t> に </a:t>
            </a:r>
            <a:r>
              <a:rPr lang="en-US" altLang="ja-JP" dirty="0" smtClean="0"/>
              <a:t>squeeze </a:t>
            </a:r>
            <a:r>
              <a:rPr lang="ja-JP" altLang="en-US" dirty="0" smtClean="0"/>
              <a:t>の記事が載っている</a:t>
            </a:r>
            <a:r>
              <a:rPr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1</a:t>
            </a:fld>
            <a:endParaRPr kumimoji="1" lang="ja-JP" altLang="en-US"/>
          </a:p>
        </p:txBody>
      </p:sp>
    </p:spTree>
    <p:extLst>
      <p:ext uri="{BB962C8B-B14F-4D97-AF65-F5344CB8AC3E}">
        <p14:creationId xmlns:p14="http://schemas.microsoft.com/office/powerpoint/2010/main" val="1391413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en-US" altLang="ja-JP" dirty="0" err="1" smtClean="0"/>
              <a:t>usr</a:t>
            </a:r>
            <a:r>
              <a:rPr kumimoji="1" lang="en-US" altLang="ja-JP" dirty="0" smtClean="0"/>
              <a:t>/</a:t>
            </a:r>
            <a:r>
              <a:rPr kumimoji="1" lang="en-US" altLang="ja-JP" dirty="0" err="1" smtClean="0"/>
              <a:t>src</a:t>
            </a:r>
            <a:r>
              <a:rPr kumimoji="1" lang="en-US" altLang="ja-JP" dirty="0" smtClean="0"/>
              <a:t>/</a:t>
            </a:r>
            <a:r>
              <a:rPr kumimoji="1" lang="en-US" altLang="ja-JP" dirty="0" err="1" smtClean="0"/>
              <a:t>linux</a:t>
            </a:r>
            <a:r>
              <a:rPr kumimoji="1" lang="en-US" altLang="ja-JP" dirty="0" smtClean="0"/>
              <a:t>/Documentation/devices.txt </a:t>
            </a:r>
            <a:r>
              <a:rPr kumimoji="1" lang="ja-JP" altLang="en-US" dirty="0" smtClean="0"/>
              <a:t>に各デバイスのパーティション上限値が記載されて</a:t>
            </a:r>
            <a:r>
              <a:rPr kumimoji="1" lang="ja-JP" altLang="en-US" dirty="0" smtClean="0"/>
              <a:t>いる</a:t>
            </a:r>
            <a:r>
              <a:rPr kumimoji="1" lang="en-US" altLang="ja-JP" dirty="0" smtClean="0"/>
              <a:t>. </a:t>
            </a:r>
            <a:r>
              <a:rPr kumimoji="1" lang="ja-JP" altLang="en-US" dirty="0" smtClean="0"/>
              <a:t>それによると</a:t>
            </a:r>
            <a:r>
              <a:rPr kumimoji="1" lang="en-US" altLang="ja-JP" dirty="0" smtClean="0"/>
              <a:t>, </a:t>
            </a:r>
            <a:r>
              <a:rPr kumimoji="1" lang="ja-JP" altLang="en-US" dirty="0" smtClean="0"/>
              <a:t>以下の通り</a:t>
            </a:r>
            <a:r>
              <a:rPr kumimoji="1" lang="en-US" altLang="ja-JP" dirty="0" smtClean="0"/>
              <a:t>. </a:t>
            </a:r>
          </a:p>
          <a:p>
            <a:r>
              <a:rPr kumimoji="1" lang="en-US" altLang="ja-JP" dirty="0" smtClean="0"/>
              <a:t>  * IDE HDD:</a:t>
            </a:r>
            <a:r>
              <a:rPr kumimoji="1" lang="en-US" altLang="ja-JP" baseline="0" dirty="0" smtClean="0"/>
              <a:t> 63</a:t>
            </a:r>
          </a:p>
          <a:p>
            <a:r>
              <a:rPr kumimoji="1" lang="en-US" altLang="ja-JP" baseline="0" dirty="0" smtClean="0"/>
              <a:t>  * SCSI HDD: 15</a:t>
            </a:r>
          </a:p>
          <a:p>
            <a:r>
              <a:rPr kumimoji="1" lang="en-US" altLang="ja-JP" baseline="0" dirty="0" smtClean="0"/>
              <a:t>  * SATA HDD: 15</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12</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アクティブ</a:t>
            </a:r>
            <a:r>
              <a:rPr kumimoji="1" lang="en-US" altLang="ja-JP" dirty="0" smtClean="0"/>
              <a:t>=</a:t>
            </a:r>
            <a:r>
              <a:rPr kumimoji="1" lang="ja-JP" altLang="en-US" dirty="0" smtClean="0"/>
              <a:t>ブート可能</a:t>
            </a:r>
            <a:r>
              <a:rPr kumimoji="1" lang="en-US" altLang="ja-JP" dirty="0" smtClean="0"/>
              <a:t>?</a:t>
            </a:r>
          </a:p>
          <a:p>
            <a:r>
              <a:rPr kumimoji="1" lang="ja-JP" altLang="en-US" dirty="0" smtClean="0"/>
              <a:t>編集しておきたい</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13</a:t>
            </a:fld>
            <a:endParaRPr kumimoji="1" lang="ja-JP" altLang="en-US"/>
          </a:p>
        </p:txBody>
      </p:sp>
    </p:spTree>
    <p:extLst>
      <p:ext uri="{BB962C8B-B14F-4D97-AF65-F5344CB8AC3E}">
        <p14:creationId xmlns:p14="http://schemas.microsoft.com/office/powerpoint/2010/main" val="3635657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インストール時にはどのソフトでパーティション操作しているか</a:t>
            </a:r>
            <a:r>
              <a:rPr kumimoji="1" lang="en-US" altLang="ja-JP" dirty="0" smtClean="0"/>
              <a:t>? -&gt; </a:t>
            </a:r>
            <a:r>
              <a:rPr kumimoji="1" lang="en-US" altLang="ja-JP" dirty="0" err="1" smtClean="0"/>
              <a:t>Debian</a:t>
            </a:r>
            <a:r>
              <a:rPr kumimoji="1" lang="en-US" altLang="ja-JP" dirty="0" smtClean="0"/>
              <a:t> </a:t>
            </a:r>
            <a:r>
              <a:rPr kumimoji="1" lang="ja-JP" altLang="en-US" dirty="0" smtClean="0"/>
              <a:t>ではパーティション操作に </a:t>
            </a:r>
            <a:r>
              <a:rPr kumimoji="1" lang="en-US" altLang="ja-JP" dirty="0" err="1" smtClean="0"/>
              <a:t>partman</a:t>
            </a:r>
            <a:r>
              <a:rPr kumimoji="1" lang="en-US" altLang="ja-JP" dirty="0" smtClean="0"/>
              <a:t> </a:t>
            </a:r>
            <a:r>
              <a:rPr kumimoji="1" lang="ja-JP" altLang="en-US" dirty="0" smtClean="0"/>
              <a:t>が推奨と</a:t>
            </a:r>
            <a:r>
              <a:rPr kumimoji="1" lang="ja-JP" altLang="en-US" dirty="0" smtClean="0"/>
              <a:t>されており</a:t>
            </a:r>
            <a:r>
              <a:rPr kumimoji="1" lang="en-US" altLang="ja-JP" dirty="0" smtClean="0"/>
              <a:t>, </a:t>
            </a:r>
            <a:r>
              <a:rPr kumimoji="1" lang="ja-JP" altLang="en-US" dirty="0" smtClean="0"/>
              <a:t>実際に </a:t>
            </a:r>
            <a:r>
              <a:rPr kumimoji="1" lang="en-US" altLang="ja-JP" dirty="0" err="1" smtClean="0"/>
              <a:t>parman</a:t>
            </a:r>
            <a:r>
              <a:rPr kumimoji="1" lang="en-US" altLang="ja-JP" baseline="0" dirty="0" smtClean="0"/>
              <a:t> </a:t>
            </a:r>
            <a:r>
              <a:rPr kumimoji="1" lang="ja-JP" altLang="en-US" baseline="0" dirty="0" smtClean="0"/>
              <a:t>が使われているものと推測される</a:t>
            </a:r>
            <a:r>
              <a:rPr kumimoji="1" lang="en-US" altLang="ja-JP" baseline="0" dirty="0" smtClean="0"/>
              <a:t>. </a:t>
            </a:r>
            <a:r>
              <a:rPr kumimoji="1" lang="ja-JP" altLang="en-US" baseline="0" dirty="0" smtClean="0"/>
              <a:t> </a:t>
            </a:r>
            <a:endParaRPr kumimoji="1" lang="en-US" altLang="ja-JP" dirty="0" smtClean="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14</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16</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2500" kern="0" dirty="0" smtClean="0">
                <a:solidFill>
                  <a:schemeClr val="tx2"/>
                </a:solidFill>
              </a:rPr>
              <a:t>Unix </a:t>
            </a:r>
            <a:r>
              <a:rPr lang="ja-JP" altLang="en-US" sz="2500" kern="0" dirty="0" smtClean="0">
                <a:solidFill>
                  <a:schemeClr val="tx2"/>
                </a:solidFill>
              </a:rPr>
              <a:t>系 </a:t>
            </a:r>
            <a:r>
              <a:rPr lang="en-US" altLang="ja-JP" sz="2500" kern="0" dirty="0" smtClean="0">
                <a:solidFill>
                  <a:schemeClr val="tx2"/>
                </a:solidFill>
              </a:rPr>
              <a:t>OS </a:t>
            </a:r>
            <a:r>
              <a:rPr lang="ja-JP" altLang="en-US" sz="2500" kern="0" dirty="0" err="1" smtClean="0">
                <a:solidFill>
                  <a:schemeClr val="tx2"/>
                </a:solidFill>
              </a:rPr>
              <a:t>には</a:t>
            </a:r>
            <a:r>
              <a:rPr lang="ja-JP" altLang="en-US" sz="2500" kern="0" dirty="0" smtClean="0">
                <a:solidFill>
                  <a:schemeClr val="tx2"/>
                </a:solidFill>
              </a:rPr>
              <a:t>他にも </a:t>
            </a:r>
            <a:r>
              <a:rPr lang="en-US" altLang="ja-JP" sz="2500" kern="0" dirty="0" smtClean="0">
                <a:solidFill>
                  <a:schemeClr val="tx2"/>
                </a:solidFill>
              </a:rPr>
              <a:t>UFS, JFS, XFS, </a:t>
            </a:r>
            <a:r>
              <a:rPr lang="en-US" altLang="ja-JP" sz="2500" kern="0" dirty="0" err="1" smtClean="0">
                <a:solidFill>
                  <a:schemeClr val="tx2"/>
                </a:solidFill>
              </a:rPr>
              <a:t>ReiseFS</a:t>
            </a:r>
            <a:r>
              <a:rPr lang="en-US" altLang="ja-JP" sz="2500" kern="0" dirty="0" smtClean="0">
                <a:solidFill>
                  <a:schemeClr val="tx2"/>
                </a:solidFill>
              </a:rPr>
              <a:t>, </a:t>
            </a:r>
            <a:r>
              <a:rPr lang="en-US" altLang="ja-JP" sz="2500" kern="0" dirty="0" err="1" smtClean="0">
                <a:solidFill>
                  <a:schemeClr val="tx2"/>
                </a:solidFill>
              </a:rPr>
              <a:t>Btrfs</a:t>
            </a:r>
            <a:r>
              <a:rPr lang="en-US" altLang="ja-JP" sz="2500" kern="0" dirty="0" smtClean="0">
                <a:solidFill>
                  <a:schemeClr val="tx2"/>
                </a:solidFill>
              </a:rPr>
              <a:t>...</a:t>
            </a:r>
            <a:r>
              <a:rPr lang="ja-JP" altLang="en-US" sz="2500" kern="0" dirty="0" smtClean="0">
                <a:solidFill>
                  <a:schemeClr val="tx2"/>
                </a:solidFill>
              </a:rPr>
              <a:t>がある</a:t>
            </a:r>
            <a:endParaRPr lang="en-US" altLang="ja-JP" sz="2500" kern="0" dirty="0" smtClean="0">
              <a:solidFill>
                <a:schemeClr val="tx2"/>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sz="2500" b="0" i="0" u="none" strike="noStrike" kern="0" cap="none" spc="0" normalizeH="0" baseline="0" noProof="0" dirty="0" smtClean="0">
                <a:ln>
                  <a:noFill/>
                </a:ln>
                <a:solidFill>
                  <a:schemeClr val="tx2"/>
                </a:solidFill>
                <a:effectLst/>
                <a:uLnTx/>
                <a:uFillTx/>
                <a:latin typeface="+mn-lt"/>
                <a:ea typeface="+mn-ea"/>
                <a:cs typeface="+mn-cs"/>
              </a:rPr>
              <a:t>Ext3:</a:t>
            </a:r>
            <a:r>
              <a:rPr kumimoji="1" lang="ja-JP" altLang="en-US" sz="2500" b="0" i="0" u="none" strike="noStrike" kern="0" cap="none" spc="0" normalizeH="0" baseline="0" noProof="0" dirty="0" smtClean="0">
                <a:ln>
                  <a:noFill/>
                </a:ln>
                <a:solidFill>
                  <a:schemeClr val="tx2"/>
                </a:solidFill>
                <a:effectLst/>
                <a:uLnTx/>
                <a:uFillTx/>
                <a:latin typeface="+mn-lt"/>
                <a:ea typeface="+mn-ea"/>
                <a:cs typeface="+mn-cs"/>
              </a:rPr>
              <a:t>ジャーナリング機能</a:t>
            </a:r>
            <a:r>
              <a:rPr kumimoji="1" lang="en-US" altLang="ja-JP" sz="2500" b="0" i="0" u="none" strike="noStrike" kern="0" cap="none" spc="0" normalizeH="0" baseline="0" noProof="0" dirty="0" smtClean="0">
                <a:ln>
                  <a:noFill/>
                </a:ln>
                <a:solidFill>
                  <a:schemeClr val="tx2"/>
                </a:solidFill>
                <a:effectLst/>
                <a:uLnTx/>
                <a:uFillTx/>
                <a:latin typeface="+mn-lt"/>
                <a:ea typeface="+mn-ea"/>
                <a:cs typeface="+mn-cs"/>
              </a:rPr>
              <a:t>(</a:t>
            </a:r>
            <a:r>
              <a:rPr lang="ja-JP" altLang="en-US" sz="2800" dirty="0" smtClean="0"/>
              <a:t>ファイル処理中に何らかの障害が発生した場合に短時間で復旧できるようログを残すファイル管理手法</a:t>
            </a:r>
            <a:r>
              <a:rPr lang="en-US" altLang="ja-JP" sz="2800" dirty="0" smtClean="0"/>
              <a:t>)</a:t>
            </a:r>
            <a:r>
              <a:rPr lang="ja-JP" altLang="en-US" sz="2800" dirty="0" smtClean="0"/>
              <a:t>を有するファイルシステム</a:t>
            </a:r>
            <a:r>
              <a:rPr lang="en-US" altLang="ja-JP" sz="2800" dirty="0" smtClean="0"/>
              <a:t>. </a:t>
            </a:r>
            <a:endParaRPr kumimoji="1" lang="en-US" altLang="ja-JP" sz="25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17</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前回の復習も兼ねて</a:t>
            </a:r>
            <a:r>
              <a:rPr kumimoji="1" lang="en-US" altLang="ja-JP" dirty="0" smtClean="0"/>
              <a:t>, BIOS</a:t>
            </a:r>
            <a:r>
              <a:rPr kumimoji="1" lang="ja-JP" altLang="en-US" dirty="0" smtClean="0"/>
              <a:t>の仕事部分も再度簡単に説明</a:t>
            </a:r>
            <a:endParaRPr kumimoji="1" lang="en-US" altLang="ja-JP" dirty="0" smtClean="0"/>
          </a:p>
          <a:p>
            <a:r>
              <a:rPr kumimoji="1" lang="ja-JP" altLang="en-US" baseline="0" dirty="0" smtClean="0"/>
              <a:t>メモリ転送する理由は読み込み速度の問題</a:t>
            </a:r>
            <a:r>
              <a:rPr kumimoji="1" lang="en-US" altLang="ja-JP" baseline="0" dirty="0" smtClean="0"/>
              <a:t>. </a:t>
            </a:r>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19</a:t>
            </a:fld>
            <a:endParaRPr kumimoji="1" lang="ja-JP" altLang="en-US"/>
          </a:p>
        </p:txBody>
      </p:sp>
    </p:spTree>
    <p:extLst>
      <p:ext uri="{BB962C8B-B14F-4D97-AF65-F5344CB8AC3E}">
        <p14:creationId xmlns:p14="http://schemas.microsoft.com/office/powerpoint/2010/main" val="3625240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MBR </a:t>
            </a:r>
            <a:r>
              <a:rPr kumimoji="1" lang="ja-JP" altLang="en-US" dirty="0" smtClean="0"/>
              <a:t>の位置はあくまでもイメージ</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シリンダ</a:t>
            </a:r>
            <a:r>
              <a:rPr kumimoji="1" lang="en-US" altLang="ja-JP" dirty="0" smtClean="0"/>
              <a:t>: </a:t>
            </a:r>
            <a:r>
              <a:rPr kumimoji="1" lang="ja-JP" altLang="en-US" dirty="0" smtClean="0"/>
              <a:t>リング状</a:t>
            </a:r>
            <a:r>
              <a:rPr kumimoji="1" lang="ja-JP" altLang="en-US" dirty="0" smtClean="0"/>
              <a:t>領域　</a:t>
            </a:r>
            <a:r>
              <a:rPr kumimoji="1" lang="en-US" altLang="ja-JP" dirty="0" smtClean="0"/>
              <a:t>-&gt; r </a:t>
            </a:r>
            <a:r>
              <a:rPr kumimoji="1" lang="ja-JP" altLang="en-US" dirty="0" smtClean="0"/>
              <a:t>座標</a:t>
            </a:r>
            <a:endParaRPr kumimoji="1" lang="en-US" altLang="ja-JP" dirty="0" smtClean="0"/>
          </a:p>
          <a:p>
            <a:r>
              <a:rPr kumimoji="1" lang="ja-JP" altLang="en-US" dirty="0" smtClean="0"/>
              <a:t>セクタ</a:t>
            </a:r>
            <a:r>
              <a:rPr kumimoji="1" lang="en-US" altLang="ja-JP" dirty="0" smtClean="0"/>
              <a:t>: </a:t>
            </a:r>
            <a:r>
              <a:rPr kumimoji="1" lang="ja-JP" altLang="en-US" dirty="0" smtClean="0"/>
              <a:t>回転方向の</a:t>
            </a:r>
            <a:r>
              <a:rPr kumimoji="1" lang="ja-JP" altLang="en-US" dirty="0" smtClean="0"/>
              <a:t>座標 </a:t>
            </a:r>
            <a:r>
              <a:rPr kumimoji="1" lang="en-US" altLang="ja-JP" dirty="0" smtClean="0"/>
              <a:t>-&gt; theta </a:t>
            </a:r>
            <a:r>
              <a:rPr kumimoji="1" lang="ja-JP" altLang="en-US" dirty="0" smtClean="0"/>
              <a:t>座標</a:t>
            </a:r>
            <a:endParaRPr kumimoji="1" lang="en-US" altLang="ja-JP" dirty="0" smtClean="0"/>
          </a:p>
          <a:p>
            <a:r>
              <a:rPr kumimoji="1" lang="ja-JP" altLang="en-US" dirty="0" smtClean="0"/>
              <a:t>ヘッド</a:t>
            </a:r>
            <a:r>
              <a:rPr kumimoji="1" lang="en-US" altLang="ja-JP" dirty="0" smtClean="0"/>
              <a:t>: </a:t>
            </a:r>
            <a:r>
              <a:rPr kumimoji="1" lang="ja-JP" altLang="en-US" dirty="0" smtClean="0"/>
              <a:t>高さ方向</a:t>
            </a:r>
            <a:r>
              <a:rPr kumimoji="1" lang="en-US" altLang="ja-JP" dirty="0" smtClean="0"/>
              <a:t>(</a:t>
            </a:r>
            <a:r>
              <a:rPr kumimoji="1" lang="ja-JP" altLang="en-US" dirty="0" smtClean="0"/>
              <a:t>複数枚のディスク・表裏</a:t>
            </a:r>
            <a:r>
              <a:rPr kumimoji="1" lang="en-US" altLang="ja-JP" dirty="0" smtClean="0"/>
              <a:t>) -&gt; z </a:t>
            </a:r>
            <a:r>
              <a:rPr kumimoji="1" lang="ja-JP" altLang="en-US" dirty="0" smtClean="0"/>
              <a:t>座標</a:t>
            </a:r>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20</a:t>
            </a:fld>
            <a:endParaRPr kumimoji="1" lang="ja-JP" altLang="en-US"/>
          </a:p>
        </p:txBody>
      </p:sp>
    </p:spTree>
    <p:extLst>
      <p:ext uri="{BB962C8B-B14F-4D97-AF65-F5344CB8AC3E}">
        <p14:creationId xmlns:p14="http://schemas.microsoft.com/office/powerpoint/2010/main" val="1026508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パーティションの情報の具体的な内容</a:t>
            </a:r>
            <a:endParaRPr kumimoji="1" lang="en-US" altLang="ja-JP" dirty="0" smtClean="0"/>
          </a:p>
          <a:p>
            <a:r>
              <a:rPr kumimoji="1" lang="ja-JP" altLang="en-US" dirty="0" smtClean="0"/>
              <a:t>「マルチブートにはブートローダが必要」という情報をどこかに入れ込みたい</a:t>
            </a:r>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21</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23</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24</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2</a:t>
            </a:fld>
            <a:endParaRPr kumimoji="1" lang="ja-JP" altLang="en-US"/>
          </a:p>
        </p:txBody>
      </p:sp>
    </p:spTree>
    <p:extLst>
      <p:ext uri="{BB962C8B-B14F-4D97-AF65-F5344CB8AC3E}">
        <p14:creationId xmlns:p14="http://schemas.microsoft.com/office/powerpoint/2010/main" val="106210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25</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ここでレポート出ますと述べておく</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26</a:t>
            </a:fld>
            <a:endParaRPr kumimoji="1" lang="ja-JP" altLang="en-US"/>
          </a:p>
        </p:txBody>
      </p:sp>
    </p:spTree>
    <p:extLst>
      <p:ext uri="{BB962C8B-B14F-4D97-AF65-F5344CB8AC3E}">
        <p14:creationId xmlns:p14="http://schemas.microsoft.com/office/powerpoint/2010/main" val="4134459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キーワードを並べる方式でいくことにする</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27</a:t>
            </a:fld>
            <a:endParaRPr kumimoji="1" lang="ja-JP" altLang="en-US"/>
          </a:p>
        </p:txBody>
      </p:sp>
    </p:spTree>
    <p:extLst>
      <p:ext uri="{BB962C8B-B14F-4D97-AF65-F5344CB8AC3E}">
        <p14:creationId xmlns:p14="http://schemas.microsoft.com/office/powerpoint/2010/main" val="1471897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29</a:t>
            </a:fld>
            <a:endParaRPr kumimoji="1" lang="ja-JP" altLang="en-US"/>
          </a:p>
        </p:txBody>
      </p:sp>
    </p:spTree>
    <p:extLst>
      <p:ext uri="{BB962C8B-B14F-4D97-AF65-F5344CB8AC3E}">
        <p14:creationId xmlns:p14="http://schemas.microsoft.com/office/powerpoint/2010/main" val="147189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3</a:t>
            </a:fld>
            <a:endParaRPr kumimoji="1" lang="ja-JP" altLang="en-US"/>
          </a:p>
        </p:txBody>
      </p:sp>
    </p:spTree>
    <p:extLst>
      <p:ext uri="{BB962C8B-B14F-4D97-AF65-F5344CB8AC3E}">
        <p14:creationId xmlns:p14="http://schemas.microsoft.com/office/powerpoint/2010/main" val="2537958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Windows7</a:t>
            </a:r>
            <a:r>
              <a:rPr kumimoji="1" lang="en-US" altLang="ja-JP" baseline="0" dirty="0" smtClean="0"/>
              <a:t> </a:t>
            </a:r>
            <a:r>
              <a:rPr kumimoji="1" lang="ja-JP" altLang="en-US" baseline="0" dirty="0" smtClean="0"/>
              <a:t>の </a:t>
            </a:r>
            <a:r>
              <a:rPr kumimoji="1" lang="en-US" altLang="ja-JP" baseline="0" dirty="0" smtClean="0"/>
              <a:t>XP </a:t>
            </a:r>
            <a:r>
              <a:rPr kumimoji="1" lang="ja-JP" altLang="en-US" baseline="0" dirty="0" smtClean="0"/>
              <a:t>モードは仮想環境のひとつ</a:t>
            </a:r>
            <a:r>
              <a:rPr kumimoji="1" lang="en-US" altLang="ja-JP" baseline="0" dirty="0" smtClean="0"/>
              <a:t>. </a:t>
            </a:r>
          </a:p>
          <a:p>
            <a:r>
              <a:rPr kumimoji="1" lang="en-US" altLang="ja-JP" dirty="0" smtClean="0"/>
              <a:t>Cygwin </a:t>
            </a:r>
            <a:r>
              <a:rPr kumimoji="1" lang="ja-JP" altLang="en-US" dirty="0" smtClean="0"/>
              <a:t>は仮想環境と言ってよいものか</a:t>
            </a:r>
            <a:r>
              <a:rPr kumimoji="1" lang="en-US" altLang="ja-JP" dirty="0" smtClean="0"/>
              <a:t>?</a:t>
            </a:r>
            <a:r>
              <a:rPr kumimoji="1" lang="ja-JP" altLang="en-US" dirty="0" smtClean="0"/>
              <a:t>議論の余地あり</a:t>
            </a:r>
            <a:r>
              <a:rPr kumimoji="1" lang="en-US" altLang="ja-JP" dirty="0" smtClean="0"/>
              <a:t>. </a:t>
            </a:r>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5</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物理的に切るイメージを与えたくないので</a:t>
            </a:r>
            <a:r>
              <a:rPr kumimoji="1" lang="en-US" altLang="ja-JP" dirty="0" smtClean="0"/>
              <a:t>, </a:t>
            </a:r>
            <a:r>
              <a:rPr kumimoji="1" lang="ja-JP" altLang="en-US" dirty="0" smtClean="0"/>
              <a:t>絵を改訂したいところ</a:t>
            </a:r>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chemeClr val="bg1">
                    <a:lumMod val="65000"/>
                  </a:schemeClr>
                </a:solidFill>
              </a:rPr>
              <a:t>「それぞれの </a:t>
            </a:r>
            <a:r>
              <a:rPr lang="en-US" altLang="ja-JP" dirty="0" smtClean="0">
                <a:solidFill>
                  <a:schemeClr val="bg1">
                    <a:lumMod val="65000"/>
                  </a:schemeClr>
                </a:solidFill>
              </a:rPr>
              <a:t>OS </a:t>
            </a:r>
            <a:r>
              <a:rPr lang="ja-JP" altLang="en-US" dirty="0" smtClean="0">
                <a:solidFill>
                  <a:schemeClr val="bg1">
                    <a:lumMod val="65000"/>
                  </a:schemeClr>
                </a:solidFill>
              </a:rPr>
              <a:t>にあった」の意味は</a:t>
            </a:r>
            <a:r>
              <a:rPr lang="en-US" altLang="ja-JP" dirty="0" smtClean="0">
                <a:solidFill>
                  <a:schemeClr val="bg1">
                    <a:lumMod val="65000"/>
                  </a:schemeClr>
                </a:solidFill>
              </a:rPr>
              <a:t>?</a:t>
            </a:r>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8</a:t>
            </a:fld>
            <a:endParaRPr kumimoji="1" lang="ja-JP" altLang="en-US"/>
          </a:p>
        </p:txBody>
      </p:sp>
    </p:spTree>
    <p:extLst>
      <p:ext uri="{BB962C8B-B14F-4D97-AF65-F5344CB8AC3E}">
        <p14:creationId xmlns:p14="http://schemas.microsoft.com/office/powerpoint/2010/main" val="766465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スワップパーティションを作成できる</a:t>
            </a:r>
          </a:p>
          <a:p>
            <a:r>
              <a:rPr kumimoji="1" lang="ja-JP" altLang="en-US" dirty="0" smtClean="0"/>
              <a:t>どうすべきか？？</a:t>
            </a:r>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9</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Basic partition</a:t>
            </a:r>
          </a:p>
          <a:p>
            <a:r>
              <a:rPr kumimoji="1" lang="en-US" altLang="ja-JP" dirty="0" smtClean="0"/>
              <a:t>PC/AT </a:t>
            </a:r>
            <a:r>
              <a:rPr kumimoji="1" lang="ja-JP" altLang="en-US" dirty="0" smtClean="0"/>
              <a:t>互換機の名残</a:t>
            </a:r>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10</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拡張パーティションは </a:t>
            </a:r>
            <a:r>
              <a:rPr kumimoji="1" lang="en-US" altLang="ja-JP" dirty="0" smtClean="0"/>
              <a:t>1 </a:t>
            </a:r>
            <a:r>
              <a:rPr kumimoji="1" lang="ja-JP" altLang="en-US" dirty="0" err="1" smtClean="0"/>
              <a:t>つしか</a:t>
            </a:r>
            <a:r>
              <a:rPr kumimoji="1" lang="ja-JP" altLang="en-US" dirty="0" smtClean="0"/>
              <a:t>作れない</a:t>
            </a:r>
            <a:r>
              <a:rPr kumimoji="1" lang="en-US" altLang="ja-JP" dirty="0" smtClean="0"/>
              <a:t>. </a:t>
            </a:r>
          </a:p>
          <a:p>
            <a:r>
              <a:rPr kumimoji="1" lang="ja-JP" altLang="en-US" dirty="0" smtClean="0"/>
              <a:t>基本パーティションと拡張パーティションは合わせて </a:t>
            </a:r>
            <a:r>
              <a:rPr kumimoji="1" lang="en-US" altLang="ja-JP" dirty="0" smtClean="0"/>
              <a:t>4 </a:t>
            </a:r>
            <a:r>
              <a:rPr kumimoji="1" lang="ja-JP" altLang="en-US" dirty="0" err="1" smtClean="0"/>
              <a:t>つま</a:t>
            </a:r>
            <a:r>
              <a:rPr kumimoji="1" lang="ja-JP" altLang="en-US" dirty="0" smtClean="0"/>
              <a:t>でしか作れない</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11</a:t>
            </a:fld>
            <a:endParaRPr kumimoji="1" lang="ja-JP" altLang="en-US"/>
          </a:p>
        </p:txBody>
      </p:sp>
    </p:spTree>
    <p:extLst>
      <p:ext uri="{BB962C8B-B14F-4D97-AF65-F5344CB8AC3E}">
        <p14:creationId xmlns:p14="http://schemas.microsoft.com/office/powerpoint/2010/main" val="3971664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vert="horz" wrap="square" lIns="91440" tIns="45720" rIns="91440" bIns="45720" anchor="t" compatLnSpc="1"/>
          <a:lstStyle/>
          <a:p>
            <a:endParaRPr kumimoji="0" lang="ja-JP" altLang="en-US"/>
          </a:p>
        </p:txBody>
      </p:sp>
      <p:sp>
        <p:nvSpPr>
          <p:cNvPr id="8" name="正方形/長方形 7"/>
          <p:cNvSpPr/>
          <p:nvPr/>
        </p:nvSpPr>
        <p:spPr>
          <a:xfrm>
            <a:off x="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grpSp>
        <p:nvGrpSpPr>
          <p:cNvPr id="2" name="グループ化 1"/>
          <p:cNvGrpSpPr>
            <a:grpSpLocks/>
          </p:cNvGrpSpPr>
          <p:nvPr/>
        </p:nvGrpSpPr>
        <p:grpSpPr bwMode="auto">
          <a:xfrm>
            <a:off x="357158" y="4143380"/>
            <a:ext cx="6358014"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3" name="タイトル 22"/>
          <p:cNvSpPr>
            <a:spLocks noGrp="1"/>
          </p:cNvSpPr>
          <p:nvPr>
            <p:ph type="ctrTitle"/>
          </p:nvPr>
        </p:nvSpPr>
        <p:spPr>
          <a:xfrm>
            <a:off x="285720" y="2500306"/>
            <a:ext cx="6429420" cy="1512888"/>
          </a:xfrm>
        </p:spPr>
        <p:txBody>
          <a:bodyPr anchor="b"/>
          <a:lstStyle>
            <a:lvl1pPr fontAlgn="auto">
              <a:defRPr/>
            </a:lvl1pPr>
          </a:lstStyle>
          <a:p>
            <a:r>
              <a:rPr kumimoji="0" lang="ja-JP" altLang="en-US" smtClean="0"/>
              <a:t>マスター タイトルの書式設定</a:t>
            </a:r>
            <a:endParaRPr kumimoji="0" lang="en-US"/>
          </a:p>
        </p:txBody>
      </p:sp>
      <p:sp>
        <p:nvSpPr>
          <p:cNvPr id="21" name="サブタイトル 20"/>
          <p:cNvSpPr>
            <a:spLocks noGrp="1"/>
          </p:cNvSpPr>
          <p:nvPr>
            <p:ph type="subTitle" idx="1"/>
          </p:nvPr>
        </p:nvSpPr>
        <p:spPr>
          <a:xfrm>
            <a:off x="300030" y="4314828"/>
            <a:ext cx="64008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29" name="日付プレースホルダー 28"/>
          <p:cNvSpPr>
            <a:spLocks noGrp="1"/>
          </p:cNvSpPr>
          <p:nvPr>
            <p:ph type="dt" sz="half" idx="10"/>
          </p:nvPr>
        </p:nvSpPr>
        <p:spPr/>
        <p:txBody>
          <a:bodyPr/>
          <a:lstStyle/>
          <a:p>
            <a:fld id="{4EFC622E-0D2B-4276-800B-B0A819A2CD2B}" type="datetimeFigureOut">
              <a:rPr kumimoji="1" lang="ja-JP" altLang="en-US" smtClean="0"/>
              <a:pPr/>
              <a:t>2011/6/27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14" name="スライド番号プレースホルダー 13"/>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4EFC622E-0D2B-4276-800B-B0A819A2CD2B}" type="datetimeFigureOut">
              <a:rPr kumimoji="1" lang="ja-JP" altLang="en-US" smtClean="0"/>
              <a:pPr/>
              <a:t>2011/6/27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29454" y="274639"/>
            <a:ext cx="1757346"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9"/>
            <a:ext cx="6400816"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4EFC622E-0D2B-4276-800B-B0A819A2CD2B}" type="datetimeFigureOut">
              <a:rPr kumimoji="1" lang="ja-JP" altLang="en-US" smtClean="0"/>
              <a:pPr/>
              <a:t>2011/6/27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92088"/>
          </a:xfrm>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457200" y="836712"/>
            <a:ext cx="8229600" cy="4757377"/>
          </a:xfrm>
        </p:spPr>
        <p:txBody>
          <a:bodyPr/>
          <a:lstStyle/>
          <a:p>
            <a:pPr lvl="0" eaLnBrk="1" latinLnBrk="0" hangingPunct="1"/>
            <a:r>
              <a:rPr lang="ja-JP" altLang="en-US" dirty="0" smtClean="0"/>
              <a:t>マスター テキストの書式設定</a:t>
            </a:r>
          </a:p>
          <a:p>
            <a:pPr lvl="1" eaLnBrk="1" latinLnBrk="0" hangingPunct="1"/>
            <a:r>
              <a:rPr lang="ja-JP" altLang="en-US" dirty="0" smtClean="0"/>
              <a:t>第 </a:t>
            </a:r>
            <a:r>
              <a:rPr lang="en-US" altLang="ja-JP" dirty="0" smtClean="0"/>
              <a:t>2 </a:t>
            </a:r>
            <a:r>
              <a:rPr lang="ja-JP" altLang="en-US" dirty="0" smtClean="0"/>
              <a:t>レベル</a:t>
            </a:r>
          </a:p>
          <a:p>
            <a:pPr lvl="2" eaLnBrk="1" latinLnBrk="0" hangingPunct="1"/>
            <a:r>
              <a:rPr lang="ja-JP" altLang="en-US" dirty="0" smtClean="0"/>
              <a:t>第 </a:t>
            </a:r>
            <a:r>
              <a:rPr lang="en-US" altLang="ja-JP" dirty="0" smtClean="0"/>
              <a:t>3 </a:t>
            </a:r>
            <a:r>
              <a:rPr lang="ja-JP" altLang="en-US" dirty="0" smtClean="0"/>
              <a:t>レベル</a:t>
            </a:r>
          </a:p>
          <a:p>
            <a:pPr lvl="3" eaLnBrk="1" latinLnBrk="0" hangingPunct="1"/>
            <a:r>
              <a:rPr lang="ja-JP" altLang="en-US" dirty="0" smtClean="0"/>
              <a:t>第 </a:t>
            </a:r>
            <a:r>
              <a:rPr lang="en-US" altLang="ja-JP" dirty="0" smtClean="0"/>
              <a:t>4 </a:t>
            </a:r>
            <a:r>
              <a:rPr lang="ja-JP" altLang="en-US" dirty="0" smtClean="0"/>
              <a:t>レベル</a:t>
            </a:r>
          </a:p>
          <a:p>
            <a:pPr lvl="4" eaLnBrk="1" latinLnBrk="0" hangingPunct="1"/>
            <a:r>
              <a:rPr lang="ja-JP" altLang="en-US" dirty="0" smtClean="0"/>
              <a:t>第 </a:t>
            </a:r>
            <a:r>
              <a:rPr lang="en-US" altLang="ja-JP" dirty="0" smtClean="0"/>
              <a:t>5 </a:t>
            </a:r>
            <a:r>
              <a:rPr lang="ja-JP" altLang="en-US" dirty="0" smtClean="0"/>
              <a:t>レベル</a:t>
            </a:r>
            <a:endParaRPr kumimoji="0" lang="en-US" dirty="0"/>
          </a:p>
        </p:txBody>
      </p:sp>
      <p:sp>
        <p:nvSpPr>
          <p:cNvPr id="4" name="日付プレースホルダー 3"/>
          <p:cNvSpPr>
            <a:spLocks noGrp="1"/>
          </p:cNvSpPr>
          <p:nvPr>
            <p:ph type="dt" sz="half" idx="10"/>
          </p:nvPr>
        </p:nvSpPr>
        <p:spPr/>
        <p:txBody>
          <a:bodyPr/>
          <a:lstStyle/>
          <a:p>
            <a:fld id="{4EFC622E-0D2B-4276-800B-B0A819A2CD2B}" type="datetimeFigureOut">
              <a:rPr kumimoji="1" lang="ja-JP" altLang="en-US" smtClean="0"/>
              <a:pPr/>
              <a:t>2011/6/27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vert="horz" wrap="square" lIns="91440" tIns="45720" rIns="91440" bIns="45720" anchor="t" compatLnSpc="1"/>
          <a:lstStyle/>
          <a:p>
            <a:endParaRPr kumimoji="0" lang="ja-JP" altLang="en-US"/>
          </a:p>
        </p:txBody>
      </p:sp>
      <p:sp>
        <p:nvSpPr>
          <p:cNvPr id="9" name="正方形/長方形 8"/>
          <p:cNvSpPr/>
          <p:nvPr/>
        </p:nvSpPr>
        <p:spPr>
          <a:xfrm>
            <a:off x="-5597"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p:nvSpPr>
          <p:cNvPr id="2" name="タイトル 1"/>
          <p:cNvSpPr>
            <a:spLocks noGrp="1"/>
          </p:cNvSpPr>
          <p:nvPr>
            <p:ph type="title"/>
          </p:nvPr>
        </p:nvSpPr>
        <p:spPr>
          <a:xfrm>
            <a:off x="714348" y="4714884"/>
            <a:ext cx="7772400" cy="785818"/>
          </a:xfrm>
        </p:spPr>
        <p:txBody>
          <a:bodyPr anchor="t"/>
          <a:lstStyle>
            <a:lvl1pPr algn="l">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1928802"/>
            <a:ext cx="77724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4EFC622E-0D2B-4276-800B-B0A819A2CD2B}" type="datetimeFigureOut">
              <a:rPr kumimoji="1" lang="ja-JP" altLang="en-US" smtClean="0"/>
              <a:pPr/>
              <a:t>2011/6/27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grpSp>
        <p:nvGrpSpPr>
          <p:cNvPr id="7" name="グループ化 6"/>
          <p:cNvGrpSpPr>
            <a:grpSpLocks/>
          </p:cNvGrpSpPr>
          <p:nvPr/>
        </p:nvGrpSpPr>
        <p:grpSpPr bwMode="auto">
          <a:xfrm>
            <a:off x="714348" y="4643446"/>
            <a:ext cx="7786742" cy="71438"/>
            <a:chOff x="119" y="877"/>
            <a:chExt cx="5239" cy="71"/>
          </a:xfrm>
          <a:gradFill>
            <a:gsLst>
              <a:gs pos="40000">
                <a:schemeClr val="accent1">
                  <a:alpha val="70000"/>
                </a:schemeClr>
              </a:gs>
              <a:gs pos="100000">
                <a:schemeClr val="accent1">
                  <a:alpha val="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4EFC622E-0D2B-4276-800B-B0A819A2CD2B}" type="datetimeFigureOut">
              <a:rPr kumimoji="1" lang="ja-JP" altLang="en-US" smtClean="0"/>
              <a:pPr/>
              <a:t>2011/6/27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fld id="{4EFC622E-0D2B-4276-800B-B0A819A2CD2B}" type="datetimeFigureOut">
              <a:rPr kumimoji="1" lang="ja-JP" altLang="en-US" smtClean="0"/>
              <a:pPr/>
              <a:t>2011/6/27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7686700" cy="785818"/>
          </a:xfrm>
        </p:spPr>
        <p:txBody>
          <a:bodyPr/>
          <a:lstStyle>
            <a:lvl1pPr algn="l">
              <a:defRPr/>
            </a:lvl1pPr>
          </a:lstStyle>
          <a:p>
            <a:r>
              <a:rPr kumimoji="0" lang="ja-JP" altLang="en-US" dirty="0" smtClean="0"/>
              <a:t>マスター タイトルの書式設定</a:t>
            </a:r>
            <a:endParaRPr kumimoji="0" lang="en-US" dirty="0"/>
          </a:p>
        </p:txBody>
      </p:sp>
      <p:sp>
        <p:nvSpPr>
          <p:cNvPr id="3" name="日付プレースホルダー 2"/>
          <p:cNvSpPr>
            <a:spLocks noGrp="1"/>
          </p:cNvSpPr>
          <p:nvPr>
            <p:ph type="dt" sz="half" idx="10"/>
          </p:nvPr>
        </p:nvSpPr>
        <p:spPr/>
        <p:txBody>
          <a:bodyPr/>
          <a:lstStyle/>
          <a:p>
            <a:fld id="{4EFC622E-0D2B-4276-800B-B0A819A2CD2B}" type="datetimeFigureOut">
              <a:rPr kumimoji="1" lang="ja-JP" altLang="en-US" smtClean="0"/>
              <a:pPr/>
              <a:t>2011/6/27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FC622E-0D2B-4276-800B-B0A819A2CD2B}" type="datetimeFigureOut">
              <a:rPr kumimoji="1" lang="ja-JP" altLang="en-US" smtClean="0"/>
              <a:pPr/>
              <a:t>2011/6/27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4EFC622E-0D2B-4276-800B-B0A819A2CD2B}" type="datetimeFigureOut">
              <a:rPr kumimoji="1" lang="ja-JP" altLang="en-US" smtClean="0"/>
              <a:pPr/>
              <a:t>2011/6/27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78172" y="4857760"/>
            <a:ext cx="3065464" cy="566738"/>
          </a:xfrm>
        </p:spPr>
        <p:txBody>
          <a:bodyPr anchor="b"/>
          <a:lstStyle>
            <a:lvl1pPr algn="ctr">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1857356" y="714356"/>
            <a:ext cx="54864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3086128" y="5429264"/>
            <a:ext cx="3057508"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4EFC622E-0D2B-4276-800B-B0A819A2CD2B}" type="datetimeFigureOut">
              <a:rPr kumimoji="1" lang="ja-JP" altLang="en-US" smtClean="0"/>
              <a:pPr/>
              <a:t>2011/6/27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正方形/長方形 9"/>
          <p:cNvSpPr/>
          <p:nvPr/>
        </p:nvSpPr>
        <p:spPr>
          <a:xfrm>
            <a:off x="0" y="0"/>
            <a:ext cx="9144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useBgFill="1">
        <p:nvSpPr>
          <p:cNvPr id="9" name="フリーフォーム 8"/>
          <p:cNvSpPr>
            <a:spLocks/>
          </p:cNvSpPr>
          <p:nvPr/>
        </p:nvSpPr>
        <p:spPr bwMode="auto">
          <a:xfrm>
            <a:off x="-32" y="27384"/>
            <a:ext cx="9072594"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effectLst>
                <a:outerShdw blurRad="50800" dist="50800" dir="5400000" algn="tl" rotWithShape="0">
                  <a:srgbClr val="000000">
                    <a:alpha val="30000"/>
                  </a:srgbClr>
                </a:outerShdw>
              </a:effectLst>
            </a:endParaRPr>
          </a:p>
        </p:txBody>
      </p:sp>
      <p:sp>
        <p:nvSpPr>
          <p:cNvPr id="25" name="タイトル プレースホルダー 24"/>
          <p:cNvSpPr>
            <a:spLocks noGrp="1"/>
          </p:cNvSpPr>
          <p:nvPr>
            <p:ph type="title"/>
          </p:nvPr>
        </p:nvSpPr>
        <p:spPr>
          <a:xfrm>
            <a:off x="457200" y="58614"/>
            <a:ext cx="8229600" cy="778098"/>
          </a:xfrm>
          <a:prstGeom prst="rect">
            <a:avLst/>
          </a:prstGeom>
        </p:spPr>
        <p:txBody>
          <a:bodyPr vert="horz" rtlCol="0" anchor="ctr">
            <a:normAutofit/>
          </a:bodyPr>
          <a:lstStyle/>
          <a:p>
            <a:r>
              <a:rPr kumimoji="0" lang="ja-JP" altLang="en-US" dirty="0" smtClean="0"/>
              <a:t>マスター タイトルの書式設定</a:t>
            </a:r>
            <a:endParaRPr kumimoji="0" lang="en-US" dirty="0"/>
          </a:p>
        </p:txBody>
      </p:sp>
      <p:sp>
        <p:nvSpPr>
          <p:cNvPr id="3" name="テキスト プレースホルダー 2"/>
          <p:cNvSpPr>
            <a:spLocks noGrp="1"/>
          </p:cNvSpPr>
          <p:nvPr>
            <p:ph type="body" idx="1"/>
          </p:nvPr>
        </p:nvSpPr>
        <p:spPr>
          <a:xfrm>
            <a:off x="457200" y="836712"/>
            <a:ext cx="8229600" cy="4757377"/>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7" name="日付プレースホルダー 16"/>
          <p:cNvSpPr>
            <a:spLocks noGrp="1"/>
          </p:cNvSpPr>
          <p:nvPr>
            <p:ph type="dt" sz="half" idx="2"/>
          </p:nvPr>
        </p:nvSpPr>
        <p:spPr>
          <a:xfrm>
            <a:off x="457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4EFC622E-0D2B-4276-800B-B0A819A2CD2B}" type="datetimeFigureOut">
              <a:rPr kumimoji="1" lang="ja-JP" altLang="en-US" smtClean="0"/>
              <a:pPr/>
              <a:t>2011/6/27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2"/>
                </a:solidFill>
              </a:defRPr>
            </a:lvl1pPr>
          </a:lstStyle>
          <a:p>
            <a:endParaRPr kumimoji="1" lang="ja-JP" altLang="en-US"/>
          </a:p>
        </p:txBody>
      </p:sp>
      <p:sp>
        <p:nvSpPr>
          <p:cNvPr id="12" name="スライド番号プレースホルダー 11"/>
          <p:cNvSpPr>
            <a:spLocks noGrp="1"/>
          </p:cNvSpPr>
          <p:nvPr>
            <p:ph type="sldNum" sz="quarter" idx="4"/>
          </p:nvPr>
        </p:nvSpPr>
        <p:spPr>
          <a:xfrm>
            <a:off x="6553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EBB44343-BDA0-4C05-AA3A-D70E4DBC42DB}"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1" sz="4400" baseline="0">
          <a:solidFill>
            <a:schemeClr val="bg2">
              <a:lumMod val="25000"/>
            </a:schemeClr>
          </a:solidFill>
          <a:effectLst>
            <a:outerShdw blurRad="127000" algn="tl" rotWithShape="0">
              <a:schemeClr val="bg1">
                <a:alpha val="90000"/>
              </a:schemeClr>
            </a:outerShd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60000"/>
        <a:buFont typeface="Wingdings"/>
        <a:buChar char="u"/>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2895600"/>
            <a:ext cx="8568952" cy="1143000"/>
          </a:xfrm>
        </p:spPr>
        <p:txBody>
          <a:bodyPr>
            <a:normAutofit fontScale="90000"/>
          </a:bodyPr>
          <a:lstStyle/>
          <a:p>
            <a:pPr algn="ctr"/>
            <a:r>
              <a:rPr lang="en-US" altLang="ja-JP" sz="4900" dirty="0" smtClean="0">
                <a:solidFill>
                  <a:schemeClr val="tx1"/>
                </a:solidFill>
              </a:rPr>
              <a:t>Linux </a:t>
            </a:r>
            <a:r>
              <a:rPr lang="ja-JP" altLang="en-US" sz="4900" dirty="0" smtClean="0">
                <a:solidFill>
                  <a:schemeClr val="tx1"/>
                </a:solidFill>
              </a:rPr>
              <a:t>のインストール</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   </a:t>
            </a:r>
            <a:r>
              <a:rPr lang="ja-JP" altLang="en-US" sz="4000" dirty="0">
                <a:solidFill>
                  <a:schemeClr val="tx1"/>
                </a:solidFill>
              </a:rPr>
              <a:t>～</a:t>
            </a:r>
            <a:r>
              <a:rPr lang="ja-JP" altLang="en-US" sz="4000" dirty="0" smtClean="0">
                <a:solidFill>
                  <a:schemeClr val="tx1"/>
                </a:solidFill>
              </a:rPr>
              <a:t>パーティション管理とマルチブート</a:t>
            </a:r>
            <a:r>
              <a:rPr lang="ja-JP" altLang="en-US" sz="4000" dirty="0">
                <a:solidFill>
                  <a:schemeClr val="tx1"/>
                </a:solidFill>
              </a:rPr>
              <a:t>～</a:t>
            </a:r>
            <a:endParaRPr kumimoji="1" lang="ja-JP" altLang="en-US" sz="4000" dirty="0">
              <a:solidFill>
                <a:schemeClr val="tx1"/>
              </a:solidFill>
            </a:endParaRPr>
          </a:p>
        </p:txBody>
      </p:sp>
      <p:sp>
        <p:nvSpPr>
          <p:cNvPr id="3" name="サブタイトル 2"/>
          <p:cNvSpPr>
            <a:spLocks noGrp="1"/>
          </p:cNvSpPr>
          <p:nvPr>
            <p:ph type="subTitle" idx="1"/>
          </p:nvPr>
        </p:nvSpPr>
        <p:spPr/>
        <p:txBody>
          <a:bodyPr>
            <a:normAutofit fontScale="77500" lnSpcReduction="20000"/>
          </a:bodyPr>
          <a:lstStyle/>
          <a:p>
            <a:r>
              <a:rPr kumimoji="1" lang="ja-JP" altLang="en-US" dirty="0" smtClean="0">
                <a:solidFill>
                  <a:schemeClr val="tx1"/>
                </a:solidFill>
              </a:rPr>
              <a:t>理学院 宇宙理学専攻</a:t>
            </a:r>
            <a:endParaRPr kumimoji="1" lang="en-US" altLang="ja-JP" dirty="0" smtClean="0">
              <a:solidFill>
                <a:schemeClr val="tx1"/>
              </a:solidFill>
            </a:endParaRPr>
          </a:p>
          <a:p>
            <a:r>
              <a:rPr lang="ja-JP" altLang="en-US" dirty="0">
                <a:solidFill>
                  <a:schemeClr val="tx1"/>
                </a:solidFill>
              </a:rPr>
              <a:t>地球流体力学</a:t>
            </a:r>
            <a:r>
              <a:rPr kumimoji="1" lang="ja-JP" altLang="en-US" dirty="0" smtClean="0">
                <a:solidFill>
                  <a:schemeClr val="tx1"/>
                </a:solidFill>
              </a:rPr>
              <a:t>研究室</a:t>
            </a:r>
            <a:endParaRPr lang="en-US" altLang="ja-JP" dirty="0">
              <a:solidFill>
                <a:schemeClr val="tx1"/>
              </a:solidFill>
            </a:endParaRPr>
          </a:p>
          <a:p>
            <a:r>
              <a:rPr lang="ja-JP" altLang="en-US" dirty="0" smtClean="0">
                <a:solidFill>
                  <a:schemeClr val="tx1"/>
                </a:solidFill>
              </a:rPr>
              <a:t>山下 達也</a:t>
            </a:r>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4624"/>
            <a:ext cx="8568952" cy="914400"/>
          </a:xfrm>
        </p:spPr>
        <p:txBody>
          <a:bodyPr>
            <a:normAutofit fontScale="90000"/>
          </a:bodyPr>
          <a:lstStyle/>
          <a:p>
            <a:r>
              <a:rPr lang="ja-JP" altLang="en-US" dirty="0" smtClean="0"/>
              <a:t>基本パーティション</a:t>
            </a:r>
            <a:r>
              <a:rPr lang="en-US" altLang="ja-JP" dirty="0" smtClean="0"/>
              <a:t>(primary  partition)</a:t>
            </a:r>
            <a:endParaRPr kumimoji="1" lang="ja-JP" altLang="en-US" dirty="0"/>
          </a:p>
        </p:txBody>
      </p:sp>
      <p:sp>
        <p:nvSpPr>
          <p:cNvPr id="3" name="コンテンツ プレースホルダ 2"/>
          <p:cNvSpPr>
            <a:spLocks noGrp="1"/>
          </p:cNvSpPr>
          <p:nvPr>
            <p:ph idx="1"/>
          </p:nvPr>
        </p:nvSpPr>
        <p:spPr>
          <a:xfrm>
            <a:off x="3929058" y="908720"/>
            <a:ext cx="4757742" cy="4525963"/>
          </a:xfrm>
        </p:spPr>
        <p:txBody>
          <a:bodyPr/>
          <a:lstStyle/>
          <a:p>
            <a:r>
              <a:rPr lang="ja-JP" altLang="en-US" dirty="0" smtClean="0"/>
              <a:t>基本パーティション</a:t>
            </a:r>
            <a:endParaRPr lang="en-US" altLang="ja-JP" dirty="0" smtClean="0"/>
          </a:p>
          <a:p>
            <a:pPr lvl="1"/>
            <a:r>
              <a:rPr kumimoji="1" lang="ja-JP" altLang="en-US" dirty="0" smtClean="0"/>
              <a:t>一つの</a:t>
            </a:r>
            <a:r>
              <a:rPr lang="ja-JP" altLang="en-US" dirty="0"/>
              <a:t>ディスク</a:t>
            </a:r>
            <a:r>
              <a:rPr kumimoji="1" lang="ja-JP" altLang="en-US" dirty="0" smtClean="0"/>
              <a:t>当たり最大で４つまで</a:t>
            </a:r>
            <a:endParaRPr kumimoji="1" lang="en-US" altLang="ja-JP" dirty="0" smtClean="0"/>
          </a:p>
          <a:p>
            <a:pPr lvl="1"/>
            <a:r>
              <a:rPr lang="ja-JP" altLang="en-US" dirty="0" smtClean="0"/>
              <a:t>４つ以上使いたい場合は拡張パーティションを使う</a:t>
            </a:r>
            <a:endParaRPr kumimoji="1" lang="ja-JP" altLang="en-US" dirty="0"/>
          </a:p>
        </p:txBody>
      </p:sp>
      <p:grpSp>
        <p:nvGrpSpPr>
          <p:cNvPr id="19" name="グループ化 18"/>
          <p:cNvGrpSpPr/>
          <p:nvPr/>
        </p:nvGrpSpPr>
        <p:grpSpPr>
          <a:xfrm>
            <a:off x="611560" y="980728"/>
            <a:ext cx="2649538" cy="5087948"/>
            <a:chOff x="585760" y="1285860"/>
            <a:chExt cx="2649538" cy="5087948"/>
          </a:xfrm>
        </p:grpSpPr>
        <p:sp>
          <p:nvSpPr>
            <p:cNvPr id="20" name="Oval 2"/>
            <p:cNvSpPr>
              <a:spLocks noChangeArrowheads="1"/>
            </p:cNvSpPr>
            <p:nvPr/>
          </p:nvSpPr>
          <p:spPr bwMode="auto">
            <a:xfrm>
              <a:off x="642910" y="5400671"/>
              <a:ext cx="2376488" cy="576262"/>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1" name="Rectangle 3"/>
            <p:cNvSpPr>
              <a:spLocks noChangeArrowheads="1"/>
            </p:cNvSpPr>
            <p:nvPr/>
          </p:nvSpPr>
          <p:spPr bwMode="auto">
            <a:xfrm>
              <a:off x="642910" y="1657346"/>
              <a:ext cx="2376488" cy="4032250"/>
            </a:xfrm>
            <a:prstGeom prst="rect">
              <a:avLst/>
            </a:prstGeom>
            <a:solidFill>
              <a:srgbClr val="FFFF00"/>
            </a:solidFill>
            <a:ln w="9525">
              <a:solidFill>
                <a:srgbClr val="FFFF00"/>
              </a:solidFill>
              <a:miter lim="800000"/>
              <a:headEnd/>
              <a:tailEnd/>
            </a:ln>
          </p:spPr>
          <p:txBody>
            <a:bodyPr wrap="none" anchor="ctr"/>
            <a:lstStyle/>
            <a:p>
              <a:pPr algn="ctr"/>
              <a:endParaRPr lang="ja-JP" altLang="ja-JP"/>
            </a:p>
          </p:txBody>
        </p:sp>
        <p:sp>
          <p:nvSpPr>
            <p:cNvPr id="22" name="Text Box 9"/>
            <p:cNvSpPr txBox="1">
              <a:spLocks noChangeArrowheads="1"/>
            </p:cNvSpPr>
            <p:nvPr/>
          </p:nvSpPr>
          <p:spPr bwMode="auto">
            <a:xfrm>
              <a:off x="585760" y="5976933"/>
              <a:ext cx="2649538" cy="396875"/>
            </a:xfrm>
            <a:prstGeom prst="rect">
              <a:avLst/>
            </a:prstGeom>
            <a:noFill/>
            <a:ln w="9525">
              <a:noFill/>
              <a:miter lim="800000"/>
              <a:headEnd/>
              <a:tailEnd/>
            </a:ln>
          </p:spPr>
          <p:txBody>
            <a:bodyPr wrap="none">
              <a:spAutoFit/>
            </a:bodyPr>
            <a:lstStyle/>
            <a:p>
              <a:r>
                <a:rPr lang="ja-JP" altLang="en-US" sz="2000"/>
                <a:t>ハードディスク・ドライブ</a:t>
              </a:r>
            </a:p>
          </p:txBody>
        </p:sp>
        <p:sp>
          <p:nvSpPr>
            <p:cNvPr id="23" name="Oval 10"/>
            <p:cNvSpPr>
              <a:spLocks noChangeArrowheads="1"/>
            </p:cNvSpPr>
            <p:nvPr/>
          </p:nvSpPr>
          <p:spPr bwMode="auto">
            <a:xfrm>
              <a:off x="642910" y="1728783"/>
              <a:ext cx="2376488" cy="576263"/>
            </a:xfrm>
            <a:prstGeom prst="ellipse">
              <a:avLst/>
            </a:prstGeom>
            <a:solidFill>
              <a:srgbClr val="F4950A"/>
            </a:solidFill>
            <a:ln w="9525">
              <a:solidFill>
                <a:schemeClr val="tx1"/>
              </a:solidFill>
              <a:round/>
              <a:headEnd/>
              <a:tailEnd/>
            </a:ln>
          </p:spPr>
          <p:txBody>
            <a:bodyPr wrap="none" anchor="ctr"/>
            <a:lstStyle/>
            <a:p>
              <a:pPr algn="ctr"/>
              <a:endParaRPr lang="ja-JP" altLang="ja-JP" sz="2400"/>
            </a:p>
          </p:txBody>
        </p:sp>
        <p:sp>
          <p:nvSpPr>
            <p:cNvPr id="24" name="Rectangle 11"/>
            <p:cNvSpPr>
              <a:spLocks noChangeArrowheads="1"/>
            </p:cNvSpPr>
            <p:nvPr/>
          </p:nvSpPr>
          <p:spPr bwMode="auto">
            <a:xfrm>
              <a:off x="642910" y="1571612"/>
              <a:ext cx="2376488" cy="446096"/>
            </a:xfrm>
            <a:prstGeom prst="rect">
              <a:avLst/>
            </a:prstGeom>
            <a:solidFill>
              <a:srgbClr val="F4950A"/>
            </a:solidFill>
            <a:ln w="9525">
              <a:solidFill>
                <a:srgbClr val="F4950A"/>
              </a:solidFill>
              <a:miter lim="800000"/>
              <a:headEnd/>
              <a:tailEnd/>
            </a:ln>
          </p:spPr>
          <p:txBody>
            <a:bodyPr wrap="none" anchor="ctr"/>
            <a:lstStyle/>
            <a:p>
              <a:endParaRPr lang="ja-JP" altLang="en-US"/>
            </a:p>
          </p:txBody>
        </p:sp>
        <p:sp>
          <p:nvSpPr>
            <p:cNvPr id="25" name="Oval 12"/>
            <p:cNvSpPr>
              <a:spLocks noChangeArrowheads="1"/>
            </p:cNvSpPr>
            <p:nvPr/>
          </p:nvSpPr>
          <p:spPr bwMode="auto">
            <a:xfrm>
              <a:off x="642910" y="1285860"/>
              <a:ext cx="2376488" cy="576262"/>
            </a:xfrm>
            <a:prstGeom prst="ellipse">
              <a:avLst/>
            </a:prstGeom>
            <a:solidFill>
              <a:srgbClr val="F4950A"/>
            </a:solidFill>
            <a:ln w="9525">
              <a:solidFill>
                <a:schemeClr val="tx1"/>
              </a:solidFill>
              <a:round/>
              <a:headEnd/>
              <a:tailEnd/>
            </a:ln>
          </p:spPr>
          <p:txBody>
            <a:bodyPr wrap="none" anchor="ctr"/>
            <a:lstStyle/>
            <a:p>
              <a:endParaRPr lang="ja-JP" altLang="en-US"/>
            </a:p>
          </p:txBody>
        </p:sp>
        <p:sp>
          <p:nvSpPr>
            <p:cNvPr id="26" name="Freeform 13"/>
            <p:cNvSpPr>
              <a:spLocks/>
            </p:cNvSpPr>
            <p:nvPr/>
          </p:nvSpPr>
          <p:spPr bwMode="auto">
            <a:xfrm>
              <a:off x="642910" y="4897433"/>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27" name="Freeform 14"/>
            <p:cNvSpPr>
              <a:spLocks/>
            </p:cNvSpPr>
            <p:nvPr/>
          </p:nvSpPr>
          <p:spPr bwMode="auto">
            <a:xfrm>
              <a:off x="642910" y="3929066"/>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28" name="Freeform 15"/>
            <p:cNvSpPr>
              <a:spLocks/>
            </p:cNvSpPr>
            <p:nvPr/>
          </p:nvSpPr>
          <p:spPr bwMode="auto">
            <a:xfrm>
              <a:off x="642910" y="2857496"/>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29" name="Text Box 16"/>
            <p:cNvSpPr txBox="1">
              <a:spLocks noChangeArrowheads="1"/>
            </p:cNvSpPr>
            <p:nvPr/>
          </p:nvSpPr>
          <p:spPr bwMode="auto">
            <a:xfrm>
              <a:off x="1297709" y="2500306"/>
              <a:ext cx="1168723" cy="461665"/>
            </a:xfrm>
            <a:prstGeom prst="rect">
              <a:avLst/>
            </a:prstGeom>
            <a:noFill/>
            <a:ln w="9525">
              <a:noFill/>
              <a:miter lim="800000"/>
              <a:headEnd/>
              <a:tailEnd/>
            </a:ln>
          </p:spPr>
          <p:txBody>
            <a:bodyPr wrap="square">
              <a:spAutoFit/>
            </a:bodyPr>
            <a:lstStyle/>
            <a:p>
              <a:r>
                <a:rPr lang="ja-JP" altLang="en-US" sz="2400" dirty="0"/>
                <a:t>基本</a:t>
              </a:r>
              <a:r>
                <a:rPr lang="en-US" altLang="ja-JP" sz="2400" dirty="0" smtClean="0"/>
                <a:t>1</a:t>
              </a:r>
              <a:endParaRPr lang="ja-JP" altLang="en-US" sz="2400" dirty="0"/>
            </a:p>
          </p:txBody>
        </p:sp>
        <p:sp>
          <p:nvSpPr>
            <p:cNvPr id="30" name="Text Box 17"/>
            <p:cNvSpPr txBox="1">
              <a:spLocks noChangeArrowheads="1"/>
            </p:cNvSpPr>
            <p:nvPr/>
          </p:nvSpPr>
          <p:spPr bwMode="auto">
            <a:xfrm>
              <a:off x="1305840" y="3357562"/>
              <a:ext cx="1102798" cy="461665"/>
            </a:xfrm>
            <a:prstGeom prst="rect">
              <a:avLst/>
            </a:prstGeom>
            <a:noFill/>
            <a:ln w="9525">
              <a:noFill/>
              <a:miter lim="800000"/>
              <a:headEnd/>
              <a:tailEnd/>
            </a:ln>
          </p:spPr>
          <p:txBody>
            <a:bodyPr wrap="square">
              <a:spAutoFit/>
            </a:bodyPr>
            <a:lstStyle/>
            <a:p>
              <a:r>
                <a:rPr lang="ja-JP" altLang="en-US" sz="2400" dirty="0" smtClean="0"/>
                <a:t>基本２</a:t>
              </a:r>
              <a:endParaRPr lang="ja-JP" altLang="en-US" sz="2400" dirty="0"/>
            </a:p>
          </p:txBody>
        </p:sp>
        <p:sp>
          <p:nvSpPr>
            <p:cNvPr id="31" name="Text Box 18"/>
            <p:cNvSpPr txBox="1">
              <a:spLocks noChangeArrowheads="1"/>
            </p:cNvSpPr>
            <p:nvPr/>
          </p:nvSpPr>
          <p:spPr bwMode="auto">
            <a:xfrm>
              <a:off x="1305840" y="4546250"/>
              <a:ext cx="1045003" cy="461665"/>
            </a:xfrm>
            <a:prstGeom prst="rect">
              <a:avLst/>
            </a:prstGeom>
            <a:noFill/>
            <a:ln w="9525">
              <a:noFill/>
              <a:miter lim="800000"/>
              <a:headEnd/>
              <a:tailEnd/>
            </a:ln>
          </p:spPr>
          <p:txBody>
            <a:bodyPr wrap="square">
              <a:spAutoFit/>
            </a:bodyPr>
            <a:lstStyle/>
            <a:p>
              <a:r>
                <a:rPr lang="ja-JP" altLang="en-US" sz="2400" dirty="0" smtClean="0"/>
                <a:t>基本３</a:t>
              </a:r>
              <a:endParaRPr lang="ja-JP" altLang="en-US" sz="2400" dirty="0"/>
            </a:p>
          </p:txBody>
        </p:sp>
        <p:sp>
          <p:nvSpPr>
            <p:cNvPr id="32" name="Text Box 19"/>
            <p:cNvSpPr txBox="1">
              <a:spLocks noChangeArrowheads="1"/>
            </p:cNvSpPr>
            <p:nvPr/>
          </p:nvSpPr>
          <p:spPr bwMode="auto">
            <a:xfrm>
              <a:off x="1297709" y="5357826"/>
              <a:ext cx="1010213" cy="461665"/>
            </a:xfrm>
            <a:prstGeom prst="rect">
              <a:avLst/>
            </a:prstGeom>
            <a:noFill/>
            <a:ln w="9525">
              <a:noFill/>
              <a:miter lim="800000"/>
              <a:headEnd/>
              <a:tailEnd/>
            </a:ln>
          </p:spPr>
          <p:txBody>
            <a:bodyPr wrap="none">
              <a:spAutoFit/>
            </a:bodyPr>
            <a:lstStyle/>
            <a:p>
              <a:r>
                <a:rPr lang="ja-JP" altLang="en-US" sz="2400" dirty="0" smtClean="0"/>
                <a:t>基本４</a:t>
              </a:r>
              <a:endParaRPr lang="ja-JP" altLang="en-US" sz="2400" dirty="0"/>
            </a:p>
          </p:txBody>
        </p:sp>
        <p:sp>
          <p:nvSpPr>
            <p:cNvPr id="33" name="Text Box 24"/>
            <p:cNvSpPr txBox="1">
              <a:spLocks noChangeArrowheads="1"/>
            </p:cNvSpPr>
            <p:nvPr/>
          </p:nvSpPr>
          <p:spPr bwMode="auto">
            <a:xfrm>
              <a:off x="1363635" y="1873246"/>
              <a:ext cx="862013" cy="457200"/>
            </a:xfrm>
            <a:prstGeom prst="rect">
              <a:avLst/>
            </a:prstGeom>
            <a:noFill/>
            <a:ln w="9525">
              <a:noFill/>
              <a:miter lim="800000"/>
              <a:headEnd/>
              <a:tailEnd/>
            </a:ln>
          </p:spPr>
          <p:txBody>
            <a:bodyPr wrap="none">
              <a:spAutoFit/>
            </a:bodyPr>
            <a:lstStyle/>
            <a:p>
              <a:r>
                <a:rPr lang="en-US" altLang="ja-JP" sz="2400" dirty="0"/>
                <a:t>MBR</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4624"/>
            <a:ext cx="8678768" cy="914400"/>
          </a:xfrm>
        </p:spPr>
        <p:txBody>
          <a:bodyPr>
            <a:normAutofit fontScale="90000"/>
          </a:bodyPr>
          <a:lstStyle/>
          <a:p>
            <a:r>
              <a:rPr lang="ja-JP" altLang="en-US" dirty="0" smtClean="0"/>
              <a:t>拡張パーティション</a:t>
            </a:r>
            <a:r>
              <a:rPr lang="en-US" altLang="ja-JP" dirty="0" smtClean="0"/>
              <a:t>(extended partition)</a:t>
            </a:r>
            <a:endParaRPr kumimoji="1" lang="ja-JP" altLang="en-US" dirty="0"/>
          </a:p>
        </p:txBody>
      </p:sp>
      <p:sp>
        <p:nvSpPr>
          <p:cNvPr id="3" name="コンテンツ プレースホルダ 2"/>
          <p:cNvSpPr>
            <a:spLocks noGrp="1"/>
          </p:cNvSpPr>
          <p:nvPr>
            <p:ph idx="1"/>
          </p:nvPr>
        </p:nvSpPr>
        <p:spPr>
          <a:xfrm>
            <a:off x="3714744" y="908720"/>
            <a:ext cx="4972056" cy="4525963"/>
          </a:xfrm>
        </p:spPr>
        <p:txBody>
          <a:bodyPr/>
          <a:lstStyle/>
          <a:p>
            <a:r>
              <a:rPr kumimoji="1" lang="ja-JP" altLang="en-US" dirty="0" smtClean="0"/>
              <a:t>拡張パーティション</a:t>
            </a:r>
            <a:endParaRPr kumimoji="1" lang="en-US" altLang="ja-JP" dirty="0" smtClean="0"/>
          </a:p>
          <a:p>
            <a:pPr lvl="1"/>
            <a:r>
              <a:rPr lang="ja-JP" altLang="en-US" dirty="0" smtClean="0"/>
              <a:t>一つのパーティションを更に細かく分割可能</a:t>
            </a:r>
            <a:endParaRPr kumimoji="1" lang="ja-JP" altLang="en-US" dirty="0"/>
          </a:p>
        </p:txBody>
      </p:sp>
      <p:grpSp>
        <p:nvGrpSpPr>
          <p:cNvPr id="21" name="グループ化 20"/>
          <p:cNvGrpSpPr/>
          <p:nvPr/>
        </p:nvGrpSpPr>
        <p:grpSpPr>
          <a:xfrm>
            <a:off x="3016332" y="2565177"/>
            <a:ext cx="5805404" cy="3240087"/>
            <a:chOff x="3016332" y="2565177"/>
            <a:chExt cx="5805404" cy="3240087"/>
          </a:xfrm>
        </p:grpSpPr>
        <p:sp>
          <p:nvSpPr>
            <p:cNvPr id="4" name="Oval 3"/>
            <p:cNvSpPr>
              <a:spLocks noChangeArrowheads="1"/>
            </p:cNvSpPr>
            <p:nvPr/>
          </p:nvSpPr>
          <p:spPr bwMode="auto">
            <a:xfrm>
              <a:off x="4857752" y="3279557"/>
              <a:ext cx="2879725" cy="576262"/>
            </a:xfrm>
            <a:prstGeom prst="ellipse">
              <a:avLst/>
            </a:prstGeom>
            <a:noFill/>
            <a:ln w="9525">
              <a:solidFill>
                <a:schemeClr val="tx1"/>
              </a:solidFill>
              <a:round/>
              <a:headEnd/>
              <a:tailEnd/>
            </a:ln>
          </p:spPr>
          <p:txBody>
            <a:bodyPr wrap="none" anchor="ctr"/>
            <a:lstStyle/>
            <a:p>
              <a:endParaRPr lang="ja-JP" altLang="en-US"/>
            </a:p>
          </p:txBody>
        </p:sp>
        <p:sp>
          <p:nvSpPr>
            <p:cNvPr id="5" name="Oval 4"/>
            <p:cNvSpPr>
              <a:spLocks noChangeArrowheads="1"/>
            </p:cNvSpPr>
            <p:nvPr/>
          </p:nvSpPr>
          <p:spPr bwMode="auto">
            <a:xfrm>
              <a:off x="4857752" y="4935319"/>
              <a:ext cx="3527425" cy="5762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6" name="Oval 5"/>
            <p:cNvSpPr>
              <a:spLocks noChangeArrowheads="1"/>
            </p:cNvSpPr>
            <p:nvPr/>
          </p:nvSpPr>
          <p:spPr bwMode="auto">
            <a:xfrm>
              <a:off x="4857752" y="3639919"/>
              <a:ext cx="2879725" cy="576263"/>
            </a:xfrm>
            <a:prstGeom prst="ellipse">
              <a:avLst/>
            </a:prstGeom>
            <a:noFill/>
            <a:ln w="9525">
              <a:solidFill>
                <a:schemeClr val="tx1"/>
              </a:solidFill>
              <a:round/>
              <a:headEnd/>
              <a:tailEnd/>
            </a:ln>
          </p:spPr>
          <p:txBody>
            <a:bodyPr wrap="none" anchor="ctr"/>
            <a:lstStyle/>
            <a:p>
              <a:endParaRPr lang="ja-JP" altLang="en-US"/>
            </a:p>
          </p:txBody>
        </p:sp>
        <p:sp>
          <p:nvSpPr>
            <p:cNvPr id="7" name="Oval 6"/>
            <p:cNvSpPr>
              <a:spLocks noChangeArrowheads="1"/>
            </p:cNvSpPr>
            <p:nvPr/>
          </p:nvSpPr>
          <p:spPr bwMode="auto">
            <a:xfrm>
              <a:off x="4857752" y="4574957"/>
              <a:ext cx="2879725" cy="576262"/>
            </a:xfrm>
            <a:prstGeom prst="ellipse">
              <a:avLst/>
            </a:prstGeom>
            <a:noFill/>
            <a:ln w="9525">
              <a:solidFill>
                <a:schemeClr val="tx1"/>
              </a:solidFill>
              <a:round/>
              <a:headEnd/>
              <a:tailEnd/>
            </a:ln>
          </p:spPr>
          <p:txBody>
            <a:bodyPr wrap="none" anchor="ctr"/>
            <a:lstStyle/>
            <a:p>
              <a:endParaRPr lang="ja-JP" altLang="en-US"/>
            </a:p>
          </p:txBody>
        </p:sp>
        <p:sp>
          <p:nvSpPr>
            <p:cNvPr id="8" name="AutoShape 9"/>
            <p:cNvSpPr>
              <a:spLocks noChangeArrowheads="1"/>
            </p:cNvSpPr>
            <p:nvPr/>
          </p:nvSpPr>
          <p:spPr bwMode="auto">
            <a:xfrm>
              <a:off x="4357686" y="2565177"/>
              <a:ext cx="4464050" cy="3240087"/>
            </a:xfrm>
            <a:prstGeom prst="roundRect">
              <a:avLst>
                <a:gd name="adj" fmla="val 8426"/>
              </a:avLst>
            </a:prstGeom>
            <a:noFill/>
            <a:ln w="38100">
              <a:solidFill>
                <a:srgbClr val="FF0000"/>
              </a:solidFill>
              <a:prstDash val="dash"/>
              <a:round/>
              <a:headEnd/>
              <a:tailEnd/>
            </a:ln>
          </p:spPr>
          <p:txBody>
            <a:bodyPr wrap="none" anchor="ctr"/>
            <a:lstStyle/>
            <a:p>
              <a:endParaRPr lang="ja-JP" altLang="en-US"/>
            </a:p>
          </p:txBody>
        </p:sp>
        <p:sp>
          <p:nvSpPr>
            <p:cNvPr id="9" name="Rectangle 11"/>
            <p:cNvSpPr>
              <a:spLocks noChangeArrowheads="1"/>
            </p:cNvSpPr>
            <p:nvPr/>
          </p:nvSpPr>
          <p:spPr bwMode="auto">
            <a:xfrm>
              <a:off x="4857752" y="3208119"/>
              <a:ext cx="3527425" cy="2016125"/>
            </a:xfrm>
            <a:prstGeom prst="rect">
              <a:avLst/>
            </a:prstGeom>
            <a:solidFill>
              <a:srgbClr val="FFFF00"/>
            </a:solidFill>
            <a:ln w="9525">
              <a:solidFill>
                <a:srgbClr val="FFFF00"/>
              </a:solidFill>
              <a:miter lim="800000"/>
              <a:headEnd/>
              <a:tailEnd/>
            </a:ln>
          </p:spPr>
          <p:txBody>
            <a:bodyPr wrap="none" anchor="ctr"/>
            <a:lstStyle/>
            <a:p>
              <a:endParaRPr lang="ja-JP" altLang="en-US"/>
            </a:p>
          </p:txBody>
        </p:sp>
        <p:sp>
          <p:nvSpPr>
            <p:cNvPr id="10" name="Freeform 12"/>
            <p:cNvSpPr>
              <a:spLocks/>
            </p:cNvSpPr>
            <p:nvPr/>
          </p:nvSpPr>
          <p:spPr bwMode="auto">
            <a:xfrm>
              <a:off x="4857752" y="3687544"/>
              <a:ext cx="3527425"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11" name="Freeform 13"/>
            <p:cNvSpPr>
              <a:spLocks/>
            </p:cNvSpPr>
            <p:nvPr/>
          </p:nvSpPr>
          <p:spPr bwMode="auto">
            <a:xfrm>
              <a:off x="4857752" y="4192369"/>
              <a:ext cx="3527425"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12" name="Freeform 14"/>
            <p:cNvSpPr>
              <a:spLocks/>
            </p:cNvSpPr>
            <p:nvPr/>
          </p:nvSpPr>
          <p:spPr bwMode="auto">
            <a:xfrm>
              <a:off x="4857752" y="4697194"/>
              <a:ext cx="3527425"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13" name="Oval 15"/>
            <p:cNvSpPr>
              <a:spLocks noChangeArrowheads="1"/>
            </p:cNvSpPr>
            <p:nvPr/>
          </p:nvSpPr>
          <p:spPr bwMode="auto">
            <a:xfrm>
              <a:off x="4857752" y="2919194"/>
              <a:ext cx="3527425" cy="576263"/>
            </a:xfrm>
            <a:prstGeom prst="ellipse">
              <a:avLst/>
            </a:prstGeom>
            <a:solidFill>
              <a:srgbClr val="FFFF00"/>
            </a:solidFill>
            <a:ln w="9525">
              <a:solidFill>
                <a:schemeClr val="tx1"/>
              </a:solidFill>
              <a:round/>
              <a:headEnd/>
              <a:tailEnd/>
            </a:ln>
          </p:spPr>
          <p:txBody>
            <a:bodyPr wrap="none" anchor="ctr"/>
            <a:lstStyle/>
            <a:p>
              <a:endParaRPr lang="ja-JP" altLang="en-US"/>
            </a:p>
          </p:txBody>
        </p:sp>
        <p:cxnSp>
          <p:nvCxnSpPr>
            <p:cNvPr id="51" name="直線コネクタ 50"/>
            <p:cNvCxnSpPr>
              <a:stCxn id="13" idx="2"/>
            </p:cNvCxnSpPr>
            <p:nvPr/>
          </p:nvCxnSpPr>
          <p:spPr>
            <a:xfrm flipH="1">
              <a:off x="3016332" y="3207326"/>
              <a:ext cx="1841420" cy="14003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stCxn id="5" idx="2"/>
              <a:endCxn id="39" idx="6"/>
            </p:cNvCxnSpPr>
            <p:nvPr/>
          </p:nvCxnSpPr>
          <p:spPr>
            <a:xfrm flipH="1">
              <a:off x="3045198" y="5223451"/>
              <a:ext cx="1812554" cy="1602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p:cNvGrpSpPr/>
          <p:nvPr/>
        </p:nvGrpSpPr>
        <p:grpSpPr>
          <a:xfrm>
            <a:off x="611560" y="980728"/>
            <a:ext cx="2649538" cy="5087948"/>
            <a:chOff x="585760" y="1285860"/>
            <a:chExt cx="2649538" cy="5087948"/>
          </a:xfrm>
        </p:grpSpPr>
        <p:sp>
          <p:nvSpPr>
            <p:cNvPr id="39" name="Oval 2"/>
            <p:cNvSpPr>
              <a:spLocks noChangeArrowheads="1"/>
            </p:cNvSpPr>
            <p:nvPr/>
          </p:nvSpPr>
          <p:spPr bwMode="auto">
            <a:xfrm>
              <a:off x="642910" y="5400671"/>
              <a:ext cx="2376488" cy="576262"/>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40" name="Rectangle 3"/>
            <p:cNvSpPr>
              <a:spLocks noChangeArrowheads="1"/>
            </p:cNvSpPr>
            <p:nvPr/>
          </p:nvSpPr>
          <p:spPr bwMode="auto">
            <a:xfrm>
              <a:off x="642910" y="1657346"/>
              <a:ext cx="2376488" cy="4032250"/>
            </a:xfrm>
            <a:prstGeom prst="rect">
              <a:avLst/>
            </a:prstGeom>
            <a:solidFill>
              <a:srgbClr val="FFFF00"/>
            </a:solidFill>
            <a:ln w="9525">
              <a:solidFill>
                <a:srgbClr val="FFFF00"/>
              </a:solidFill>
              <a:miter lim="800000"/>
              <a:headEnd/>
              <a:tailEnd/>
            </a:ln>
          </p:spPr>
          <p:txBody>
            <a:bodyPr wrap="none" anchor="ctr"/>
            <a:lstStyle/>
            <a:p>
              <a:pPr algn="ctr"/>
              <a:endParaRPr lang="ja-JP" altLang="ja-JP"/>
            </a:p>
          </p:txBody>
        </p:sp>
        <p:sp>
          <p:nvSpPr>
            <p:cNvPr id="41" name="Text Box 9"/>
            <p:cNvSpPr txBox="1">
              <a:spLocks noChangeArrowheads="1"/>
            </p:cNvSpPr>
            <p:nvPr/>
          </p:nvSpPr>
          <p:spPr bwMode="auto">
            <a:xfrm>
              <a:off x="585760" y="5976933"/>
              <a:ext cx="2649538" cy="396875"/>
            </a:xfrm>
            <a:prstGeom prst="rect">
              <a:avLst/>
            </a:prstGeom>
            <a:noFill/>
            <a:ln w="9525">
              <a:noFill/>
              <a:miter lim="800000"/>
              <a:headEnd/>
              <a:tailEnd/>
            </a:ln>
          </p:spPr>
          <p:txBody>
            <a:bodyPr wrap="none">
              <a:spAutoFit/>
            </a:bodyPr>
            <a:lstStyle/>
            <a:p>
              <a:r>
                <a:rPr lang="ja-JP" altLang="en-US" sz="2000" dirty="0"/>
                <a:t>ハードディスク・ドライブ</a:t>
              </a:r>
            </a:p>
          </p:txBody>
        </p:sp>
        <p:sp>
          <p:nvSpPr>
            <p:cNvPr id="42" name="Oval 10"/>
            <p:cNvSpPr>
              <a:spLocks noChangeArrowheads="1"/>
            </p:cNvSpPr>
            <p:nvPr/>
          </p:nvSpPr>
          <p:spPr bwMode="auto">
            <a:xfrm>
              <a:off x="642910" y="1728783"/>
              <a:ext cx="2376488" cy="576263"/>
            </a:xfrm>
            <a:prstGeom prst="ellipse">
              <a:avLst/>
            </a:prstGeom>
            <a:solidFill>
              <a:srgbClr val="F4950A"/>
            </a:solidFill>
            <a:ln w="9525">
              <a:solidFill>
                <a:schemeClr val="tx1"/>
              </a:solidFill>
              <a:round/>
              <a:headEnd/>
              <a:tailEnd/>
            </a:ln>
          </p:spPr>
          <p:txBody>
            <a:bodyPr wrap="none" anchor="ctr"/>
            <a:lstStyle/>
            <a:p>
              <a:pPr algn="ctr"/>
              <a:endParaRPr lang="ja-JP" altLang="ja-JP" sz="2400"/>
            </a:p>
          </p:txBody>
        </p:sp>
        <p:sp>
          <p:nvSpPr>
            <p:cNvPr id="43" name="Rectangle 11"/>
            <p:cNvSpPr>
              <a:spLocks noChangeArrowheads="1"/>
            </p:cNvSpPr>
            <p:nvPr/>
          </p:nvSpPr>
          <p:spPr bwMode="auto">
            <a:xfrm>
              <a:off x="642910" y="1571612"/>
              <a:ext cx="2376488" cy="446096"/>
            </a:xfrm>
            <a:prstGeom prst="rect">
              <a:avLst/>
            </a:prstGeom>
            <a:solidFill>
              <a:srgbClr val="F4950A"/>
            </a:solidFill>
            <a:ln w="9525">
              <a:solidFill>
                <a:srgbClr val="F4950A"/>
              </a:solidFill>
              <a:miter lim="800000"/>
              <a:headEnd/>
              <a:tailEnd/>
            </a:ln>
          </p:spPr>
          <p:txBody>
            <a:bodyPr wrap="none" anchor="ctr"/>
            <a:lstStyle/>
            <a:p>
              <a:endParaRPr lang="ja-JP" altLang="en-US"/>
            </a:p>
          </p:txBody>
        </p:sp>
        <p:sp>
          <p:nvSpPr>
            <p:cNvPr id="44" name="Oval 12"/>
            <p:cNvSpPr>
              <a:spLocks noChangeArrowheads="1"/>
            </p:cNvSpPr>
            <p:nvPr/>
          </p:nvSpPr>
          <p:spPr bwMode="auto">
            <a:xfrm>
              <a:off x="642910" y="1285860"/>
              <a:ext cx="2376488" cy="576262"/>
            </a:xfrm>
            <a:prstGeom prst="ellipse">
              <a:avLst/>
            </a:prstGeom>
            <a:solidFill>
              <a:srgbClr val="F4950A"/>
            </a:solidFill>
            <a:ln w="9525">
              <a:solidFill>
                <a:schemeClr val="tx1"/>
              </a:solidFill>
              <a:round/>
              <a:headEnd/>
              <a:tailEnd/>
            </a:ln>
          </p:spPr>
          <p:txBody>
            <a:bodyPr wrap="none" anchor="ctr"/>
            <a:lstStyle/>
            <a:p>
              <a:endParaRPr lang="ja-JP" altLang="en-US"/>
            </a:p>
          </p:txBody>
        </p:sp>
        <p:sp>
          <p:nvSpPr>
            <p:cNvPr id="45" name="Freeform 13"/>
            <p:cNvSpPr>
              <a:spLocks/>
            </p:cNvSpPr>
            <p:nvPr/>
          </p:nvSpPr>
          <p:spPr bwMode="auto">
            <a:xfrm>
              <a:off x="642910" y="4897433"/>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46" name="Freeform 14"/>
            <p:cNvSpPr>
              <a:spLocks/>
            </p:cNvSpPr>
            <p:nvPr/>
          </p:nvSpPr>
          <p:spPr bwMode="auto">
            <a:xfrm>
              <a:off x="642910" y="3929066"/>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47" name="Freeform 15"/>
            <p:cNvSpPr>
              <a:spLocks/>
            </p:cNvSpPr>
            <p:nvPr/>
          </p:nvSpPr>
          <p:spPr bwMode="auto">
            <a:xfrm>
              <a:off x="642910" y="2857496"/>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67" name="Text Box 16"/>
            <p:cNvSpPr txBox="1">
              <a:spLocks noChangeArrowheads="1"/>
            </p:cNvSpPr>
            <p:nvPr/>
          </p:nvSpPr>
          <p:spPr bwMode="auto">
            <a:xfrm>
              <a:off x="1297709" y="2500306"/>
              <a:ext cx="1168723" cy="461665"/>
            </a:xfrm>
            <a:prstGeom prst="rect">
              <a:avLst/>
            </a:prstGeom>
            <a:noFill/>
            <a:ln w="9525">
              <a:noFill/>
              <a:miter lim="800000"/>
              <a:headEnd/>
              <a:tailEnd/>
            </a:ln>
          </p:spPr>
          <p:txBody>
            <a:bodyPr wrap="square">
              <a:spAutoFit/>
            </a:bodyPr>
            <a:lstStyle/>
            <a:p>
              <a:r>
                <a:rPr lang="ja-JP" altLang="en-US" sz="2400" dirty="0"/>
                <a:t>基本</a:t>
              </a:r>
              <a:r>
                <a:rPr lang="en-US" altLang="ja-JP" sz="2400" dirty="0" smtClean="0"/>
                <a:t>1</a:t>
              </a:r>
              <a:endParaRPr lang="ja-JP" altLang="en-US" sz="2400" dirty="0"/>
            </a:p>
          </p:txBody>
        </p:sp>
        <p:sp>
          <p:nvSpPr>
            <p:cNvPr id="68" name="Text Box 17"/>
            <p:cNvSpPr txBox="1">
              <a:spLocks noChangeArrowheads="1"/>
            </p:cNvSpPr>
            <p:nvPr/>
          </p:nvSpPr>
          <p:spPr bwMode="auto">
            <a:xfrm>
              <a:off x="1305840" y="3357562"/>
              <a:ext cx="1102798" cy="461665"/>
            </a:xfrm>
            <a:prstGeom prst="rect">
              <a:avLst/>
            </a:prstGeom>
            <a:noFill/>
            <a:ln w="9525">
              <a:noFill/>
              <a:miter lim="800000"/>
              <a:headEnd/>
              <a:tailEnd/>
            </a:ln>
          </p:spPr>
          <p:txBody>
            <a:bodyPr wrap="square">
              <a:spAutoFit/>
            </a:bodyPr>
            <a:lstStyle/>
            <a:p>
              <a:r>
                <a:rPr lang="ja-JP" altLang="en-US" sz="2400" dirty="0" smtClean="0"/>
                <a:t>基本２</a:t>
              </a:r>
              <a:endParaRPr lang="ja-JP" altLang="en-US" sz="2400" dirty="0"/>
            </a:p>
          </p:txBody>
        </p:sp>
        <p:sp>
          <p:nvSpPr>
            <p:cNvPr id="69" name="Text Box 18"/>
            <p:cNvSpPr txBox="1">
              <a:spLocks noChangeArrowheads="1"/>
            </p:cNvSpPr>
            <p:nvPr/>
          </p:nvSpPr>
          <p:spPr bwMode="auto">
            <a:xfrm>
              <a:off x="1305840" y="4546250"/>
              <a:ext cx="1045003" cy="461665"/>
            </a:xfrm>
            <a:prstGeom prst="rect">
              <a:avLst/>
            </a:prstGeom>
            <a:noFill/>
            <a:ln w="9525">
              <a:noFill/>
              <a:miter lim="800000"/>
              <a:headEnd/>
              <a:tailEnd/>
            </a:ln>
          </p:spPr>
          <p:txBody>
            <a:bodyPr wrap="square">
              <a:spAutoFit/>
            </a:bodyPr>
            <a:lstStyle/>
            <a:p>
              <a:r>
                <a:rPr lang="ja-JP" altLang="en-US" sz="2400" dirty="0" smtClean="0"/>
                <a:t>基本３</a:t>
              </a:r>
              <a:endParaRPr lang="ja-JP" altLang="en-US" sz="2400" dirty="0"/>
            </a:p>
          </p:txBody>
        </p:sp>
        <p:sp>
          <p:nvSpPr>
            <p:cNvPr id="70" name="Text Box 19"/>
            <p:cNvSpPr txBox="1">
              <a:spLocks noChangeArrowheads="1"/>
            </p:cNvSpPr>
            <p:nvPr/>
          </p:nvSpPr>
          <p:spPr bwMode="auto">
            <a:xfrm>
              <a:off x="1369717" y="5357826"/>
              <a:ext cx="800219" cy="461665"/>
            </a:xfrm>
            <a:prstGeom prst="rect">
              <a:avLst/>
            </a:prstGeom>
            <a:noFill/>
            <a:ln w="9525">
              <a:noFill/>
              <a:miter lim="800000"/>
              <a:headEnd/>
              <a:tailEnd/>
            </a:ln>
          </p:spPr>
          <p:txBody>
            <a:bodyPr wrap="none">
              <a:spAutoFit/>
            </a:bodyPr>
            <a:lstStyle/>
            <a:p>
              <a:r>
                <a:rPr lang="ja-JP" altLang="en-US" sz="2400" dirty="0" smtClean="0"/>
                <a:t>拡張</a:t>
              </a:r>
              <a:endParaRPr lang="ja-JP" altLang="en-US" sz="2400" dirty="0"/>
            </a:p>
          </p:txBody>
        </p:sp>
        <p:sp>
          <p:nvSpPr>
            <p:cNvPr id="71" name="Text Box 24"/>
            <p:cNvSpPr txBox="1">
              <a:spLocks noChangeArrowheads="1"/>
            </p:cNvSpPr>
            <p:nvPr/>
          </p:nvSpPr>
          <p:spPr bwMode="auto">
            <a:xfrm>
              <a:off x="1363635" y="1873246"/>
              <a:ext cx="862013" cy="457200"/>
            </a:xfrm>
            <a:prstGeom prst="rect">
              <a:avLst/>
            </a:prstGeom>
            <a:noFill/>
            <a:ln w="9525">
              <a:noFill/>
              <a:miter lim="800000"/>
              <a:headEnd/>
              <a:tailEnd/>
            </a:ln>
          </p:spPr>
          <p:txBody>
            <a:bodyPr wrap="none">
              <a:spAutoFit/>
            </a:bodyPr>
            <a:lstStyle/>
            <a:p>
              <a:r>
                <a:rPr lang="en-US" altLang="ja-JP" sz="2400"/>
                <a:t>MBR</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800" y="44624"/>
            <a:ext cx="8553480" cy="914400"/>
          </a:xfrm>
        </p:spPr>
        <p:txBody>
          <a:bodyPr>
            <a:normAutofit fontScale="90000"/>
          </a:bodyPr>
          <a:lstStyle/>
          <a:p>
            <a:r>
              <a:rPr lang="ja-JP" altLang="en-US" dirty="0" smtClean="0"/>
              <a:t>論理パーティション</a:t>
            </a:r>
            <a:r>
              <a:rPr lang="en-US" altLang="ja-JP" dirty="0" smtClean="0"/>
              <a:t>(logical partition)</a:t>
            </a:r>
            <a:endParaRPr kumimoji="1" lang="ja-JP" altLang="en-US" dirty="0"/>
          </a:p>
        </p:txBody>
      </p:sp>
      <p:sp>
        <p:nvSpPr>
          <p:cNvPr id="3" name="コンテンツ プレースホルダ 2"/>
          <p:cNvSpPr>
            <a:spLocks noGrp="1"/>
          </p:cNvSpPr>
          <p:nvPr>
            <p:ph idx="1"/>
          </p:nvPr>
        </p:nvSpPr>
        <p:spPr>
          <a:xfrm>
            <a:off x="3714744" y="908720"/>
            <a:ext cx="4972056" cy="4525963"/>
          </a:xfrm>
        </p:spPr>
        <p:txBody>
          <a:bodyPr/>
          <a:lstStyle/>
          <a:p>
            <a:r>
              <a:rPr lang="ja-JP" altLang="en-US" dirty="0" smtClean="0"/>
              <a:t>論理</a:t>
            </a:r>
            <a:r>
              <a:rPr kumimoji="1" lang="ja-JP" altLang="en-US" dirty="0" smtClean="0"/>
              <a:t>パーティション</a:t>
            </a:r>
            <a:endParaRPr kumimoji="1" lang="en-US" altLang="ja-JP" dirty="0" smtClean="0"/>
          </a:p>
          <a:p>
            <a:pPr lvl="1"/>
            <a:r>
              <a:rPr kumimoji="1" lang="ja-JP" altLang="en-US" dirty="0" smtClean="0"/>
              <a:t>拡張パーティション内に作成されたパーティション</a:t>
            </a:r>
            <a:endParaRPr kumimoji="1" lang="ja-JP" altLang="en-US" dirty="0"/>
          </a:p>
        </p:txBody>
      </p:sp>
      <p:grpSp>
        <p:nvGrpSpPr>
          <p:cNvPr id="23" name="グループ化 22"/>
          <p:cNvGrpSpPr/>
          <p:nvPr/>
        </p:nvGrpSpPr>
        <p:grpSpPr>
          <a:xfrm>
            <a:off x="3045198" y="2564904"/>
            <a:ext cx="5813082" cy="3240087"/>
            <a:chOff x="3045198" y="2564904"/>
            <a:chExt cx="5813082" cy="3240087"/>
          </a:xfrm>
        </p:grpSpPr>
        <p:sp>
          <p:nvSpPr>
            <p:cNvPr id="4" name="Oval 3"/>
            <p:cNvSpPr>
              <a:spLocks noChangeArrowheads="1"/>
            </p:cNvSpPr>
            <p:nvPr/>
          </p:nvSpPr>
          <p:spPr bwMode="auto">
            <a:xfrm>
              <a:off x="4857752" y="3283001"/>
              <a:ext cx="2879725" cy="576262"/>
            </a:xfrm>
            <a:prstGeom prst="ellipse">
              <a:avLst/>
            </a:prstGeom>
            <a:noFill/>
            <a:ln w="9525">
              <a:solidFill>
                <a:schemeClr val="tx1"/>
              </a:solidFill>
              <a:round/>
              <a:headEnd/>
              <a:tailEnd/>
            </a:ln>
          </p:spPr>
          <p:txBody>
            <a:bodyPr wrap="none" anchor="ctr"/>
            <a:lstStyle/>
            <a:p>
              <a:endParaRPr lang="ja-JP" altLang="en-US"/>
            </a:p>
          </p:txBody>
        </p:sp>
        <p:sp>
          <p:nvSpPr>
            <p:cNvPr id="5" name="Oval 4"/>
            <p:cNvSpPr>
              <a:spLocks noChangeArrowheads="1"/>
            </p:cNvSpPr>
            <p:nvPr/>
          </p:nvSpPr>
          <p:spPr bwMode="auto">
            <a:xfrm>
              <a:off x="4857752" y="4938763"/>
              <a:ext cx="3527425" cy="5762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6" name="Oval 5"/>
            <p:cNvSpPr>
              <a:spLocks noChangeArrowheads="1"/>
            </p:cNvSpPr>
            <p:nvPr/>
          </p:nvSpPr>
          <p:spPr bwMode="auto">
            <a:xfrm>
              <a:off x="4857752" y="3643363"/>
              <a:ext cx="2879725" cy="576263"/>
            </a:xfrm>
            <a:prstGeom prst="ellipse">
              <a:avLst/>
            </a:prstGeom>
            <a:noFill/>
            <a:ln w="9525">
              <a:solidFill>
                <a:schemeClr val="tx1"/>
              </a:solidFill>
              <a:round/>
              <a:headEnd/>
              <a:tailEnd/>
            </a:ln>
          </p:spPr>
          <p:txBody>
            <a:bodyPr wrap="none" anchor="ctr"/>
            <a:lstStyle/>
            <a:p>
              <a:endParaRPr lang="ja-JP" altLang="en-US"/>
            </a:p>
          </p:txBody>
        </p:sp>
        <p:sp>
          <p:nvSpPr>
            <p:cNvPr id="7" name="Oval 6"/>
            <p:cNvSpPr>
              <a:spLocks noChangeArrowheads="1"/>
            </p:cNvSpPr>
            <p:nvPr/>
          </p:nvSpPr>
          <p:spPr bwMode="auto">
            <a:xfrm>
              <a:off x="4857752" y="4578401"/>
              <a:ext cx="2879725" cy="576262"/>
            </a:xfrm>
            <a:prstGeom prst="ellipse">
              <a:avLst/>
            </a:prstGeom>
            <a:noFill/>
            <a:ln w="9525">
              <a:solidFill>
                <a:schemeClr val="tx1"/>
              </a:solidFill>
              <a:round/>
              <a:headEnd/>
              <a:tailEnd/>
            </a:ln>
          </p:spPr>
          <p:txBody>
            <a:bodyPr wrap="none" anchor="ctr"/>
            <a:lstStyle/>
            <a:p>
              <a:endParaRPr lang="ja-JP" altLang="en-US"/>
            </a:p>
          </p:txBody>
        </p:sp>
        <p:sp>
          <p:nvSpPr>
            <p:cNvPr id="8" name="AutoShape 9"/>
            <p:cNvSpPr>
              <a:spLocks noChangeArrowheads="1"/>
            </p:cNvSpPr>
            <p:nvPr/>
          </p:nvSpPr>
          <p:spPr bwMode="auto">
            <a:xfrm>
              <a:off x="4357686" y="2564904"/>
              <a:ext cx="4464050" cy="3240087"/>
            </a:xfrm>
            <a:prstGeom prst="roundRect">
              <a:avLst>
                <a:gd name="adj" fmla="val 8426"/>
              </a:avLst>
            </a:prstGeom>
            <a:noFill/>
            <a:ln w="38100">
              <a:solidFill>
                <a:srgbClr val="FF0000"/>
              </a:solidFill>
              <a:prstDash val="dash"/>
              <a:round/>
              <a:headEnd/>
              <a:tailEnd/>
            </a:ln>
          </p:spPr>
          <p:txBody>
            <a:bodyPr wrap="none" anchor="ctr"/>
            <a:lstStyle/>
            <a:p>
              <a:endParaRPr lang="ja-JP" altLang="en-US"/>
            </a:p>
          </p:txBody>
        </p:sp>
        <p:sp>
          <p:nvSpPr>
            <p:cNvPr id="9" name="Rectangle 11"/>
            <p:cNvSpPr>
              <a:spLocks noChangeArrowheads="1"/>
            </p:cNvSpPr>
            <p:nvPr/>
          </p:nvSpPr>
          <p:spPr bwMode="auto">
            <a:xfrm>
              <a:off x="4857752" y="3211563"/>
              <a:ext cx="3527425" cy="2016125"/>
            </a:xfrm>
            <a:prstGeom prst="rect">
              <a:avLst/>
            </a:prstGeom>
            <a:solidFill>
              <a:srgbClr val="FFFF00"/>
            </a:solidFill>
            <a:ln w="9525">
              <a:solidFill>
                <a:srgbClr val="FFFF00"/>
              </a:solidFill>
              <a:miter lim="800000"/>
              <a:headEnd/>
              <a:tailEnd/>
            </a:ln>
          </p:spPr>
          <p:txBody>
            <a:bodyPr wrap="none" anchor="ctr"/>
            <a:lstStyle/>
            <a:p>
              <a:endParaRPr lang="ja-JP" altLang="en-US"/>
            </a:p>
          </p:txBody>
        </p:sp>
        <p:sp>
          <p:nvSpPr>
            <p:cNvPr id="10" name="Freeform 12"/>
            <p:cNvSpPr>
              <a:spLocks/>
            </p:cNvSpPr>
            <p:nvPr/>
          </p:nvSpPr>
          <p:spPr bwMode="auto">
            <a:xfrm>
              <a:off x="4857752" y="3690988"/>
              <a:ext cx="3527425"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11" name="Freeform 13"/>
            <p:cNvSpPr>
              <a:spLocks/>
            </p:cNvSpPr>
            <p:nvPr/>
          </p:nvSpPr>
          <p:spPr bwMode="auto">
            <a:xfrm>
              <a:off x="4857752" y="4195813"/>
              <a:ext cx="3527425"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12" name="Freeform 14"/>
            <p:cNvSpPr>
              <a:spLocks/>
            </p:cNvSpPr>
            <p:nvPr/>
          </p:nvSpPr>
          <p:spPr bwMode="auto">
            <a:xfrm>
              <a:off x="4857752" y="4700638"/>
              <a:ext cx="3527425"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13" name="Oval 15"/>
            <p:cNvSpPr>
              <a:spLocks noChangeArrowheads="1"/>
            </p:cNvSpPr>
            <p:nvPr/>
          </p:nvSpPr>
          <p:spPr bwMode="auto">
            <a:xfrm>
              <a:off x="4857752" y="2922638"/>
              <a:ext cx="3527425" cy="5762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14" name="Text Box 16"/>
            <p:cNvSpPr txBox="1">
              <a:spLocks noChangeArrowheads="1"/>
            </p:cNvSpPr>
            <p:nvPr/>
          </p:nvSpPr>
          <p:spPr bwMode="auto">
            <a:xfrm rot="21442539">
              <a:off x="5143504" y="3354439"/>
              <a:ext cx="3714776" cy="461665"/>
            </a:xfrm>
            <a:prstGeom prst="rect">
              <a:avLst/>
            </a:prstGeom>
            <a:noFill/>
            <a:ln w="9525">
              <a:noFill/>
              <a:miter lim="800000"/>
              <a:headEnd/>
              <a:tailEnd/>
            </a:ln>
          </p:spPr>
          <p:txBody>
            <a:bodyPr wrap="square">
              <a:prstTxWarp prst="textArchDown">
                <a:avLst/>
              </a:prstTxWarp>
              <a:spAutoFit/>
            </a:bodyPr>
            <a:lstStyle/>
            <a:p>
              <a:r>
                <a:rPr lang="ja-JP" altLang="en-US" sz="2400" dirty="0"/>
                <a:t>論理パーティション　１</a:t>
              </a:r>
            </a:p>
          </p:txBody>
        </p:sp>
        <p:sp>
          <p:nvSpPr>
            <p:cNvPr id="16" name="Text Box 18"/>
            <p:cNvSpPr txBox="1">
              <a:spLocks noChangeArrowheads="1"/>
            </p:cNvSpPr>
            <p:nvPr/>
          </p:nvSpPr>
          <p:spPr bwMode="auto">
            <a:xfrm>
              <a:off x="6429388" y="4497447"/>
              <a:ext cx="615553" cy="708039"/>
            </a:xfrm>
            <a:prstGeom prst="rect">
              <a:avLst/>
            </a:prstGeom>
            <a:noFill/>
            <a:ln w="9525">
              <a:noFill/>
              <a:miter lim="800000"/>
              <a:headEnd/>
              <a:tailEnd/>
            </a:ln>
          </p:spPr>
          <p:txBody>
            <a:bodyPr vert="eaVert" wrap="square">
              <a:spAutoFit/>
            </a:bodyPr>
            <a:lstStyle/>
            <a:p>
              <a:r>
                <a:rPr lang="en-US" altLang="ja-JP" sz="2800" dirty="0"/>
                <a:t>…</a:t>
              </a:r>
              <a:endParaRPr lang="ja-JP" altLang="en-US" sz="2800" dirty="0"/>
            </a:p>
          </p:txBody>
        </p:sp>
        <p:sp>
          <p:nvSpPr>
            <p:cNvPr id="48" name="Text Box 17"/>
            <p:cNvSpPr txBox="1">
              <a:spLocks noChangeArrowheads="1"/>
            </p:cNvSpPr>
            <p:nvPr/>
          </p:nvSpPr>
          <p:spPr bwMode="auto">
            <a:xfrm rot="21387585">
              <a:off x="5082705" y="3823680"/>
              <a:ext cx="3643338" cy="457200"/>
            </a:xfrm>
            <a:prstGeom prst="rect">
              <a:avLst/>
            </a:prstGeom>
            <a:noFill/>
            <a:ln w="9525">
              <a:noFill/>
              <a:miter lim="800000"/>
              <a:headEnd/>
              <a:tailEnd/>
            </a:ln>
          </p:spPr>
          <p:txBody>
            <a:bodyPr wrap="square">
              <a:prstTxWarp prst="textArchDown">
                <a:avLst/>
              </a:prstTxWarp>
              <a:spAutoFit/>
            </a:bodyPr>
            <a:lstStyle/>
            <a:p>
              <a:r>
                <a:rPr lang="ja-JP" altLang="en-US" sz="2400" dirty="0"/>
                <a:t>論理パーティション　２</a:t>
              </a:r>
            </a:p>
          </p:txBody>
        </p:sp>
        <p:sp>
          <p:nvSpPr>
            <p:cNvPr id="49" name="Text Box 19"/>
            <p:cNvSpPr txBox="1">
              <a:spLocks noChangeArrowheads="1"/>
            </p:cNvSpPr>
            <p:nvPr/>
          </p:nvSpPr>
          <p:spPr bwMode="auto">
            <a:xfrm rot="21417795">
              <a:off x="5153055" y="4807988"/>
              <a:ext cx="3644925" cy="457200"/>
            </a:xfrm>
            <a:prstGeom prst="rect">
              <a:avLst/>
            </a:prstGeom>
            <a:noFill/>
            <a:ln w="9525">
              <a:noFill/>
              <a:miter lim="800000"/>
              <a:headEnd/>
              <a:tailEnd/>
            </a:ln>
          </p:spPr>
          <p:txBody>
            <a:bodyPr wrap="square">
              <a:prstTxWarp prst="textArchDown">
                <a:avLst/>
              </a:prstTxWarp>
              <a:spAutoFit/>
            </a:bodyPr>
            <a:lstStyle/>
            <a:p>
              <a:r>
                <a:rPr lang="ja-JP" altLang="en-US" sz="2400" dirty="0"/>
                <a:t>論理パーティション　ｎ</a:t>
              </a:r>
            </a:p>
          </p:txBody>
        </p:sp>
        <p:cxnSp>
          <p:nvCxnSpPr>
            <p:cNvPr id="51" name="直線コネクタ 50"/>
            <p:cNvCxnSpPr>
              <a:stCxn id="13" idx="2"/>
            </p:cNvCxnSpPr>
            <p:nvPr/>
          </p:nvCxnSpPr>
          <p:spPr>
            <a:xfrm flipH="1">
              <a:off x="3045198" y="3210770"/>
              <a:ext cx="1812554" cy="13815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stCxn id="5" idx="2"/>
              <a:endCxn id="38" idx="6"/>
            </p:cNvCxnSpPr>
            <p:nvPr/>
          </p:nvCxnSpPr>
          <p:spPr>
            <a:xfrm flipH="1">
              <a:off x="3045198" y="5226895"/>
              <a:ext cx="1812554" cy="1567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a:off x="611560" y="980728"/>
            <a:ext cx="2649538" cy="5087948"/>
            <a:chOff x="585760" y="1285860"/>
            <a:chExt cx="2649538" cy="5087948"/>
          </a:xfrm>
        </p:grpSpPr>
        <p:sp>
          <p:nvSpPr>
            <p:cNvPr id="38" name="Oval 2"/>
            <p:cNvSpPr>
              <a:spLocks noChangeArrowheads="1"/>
            </p:cNvSpPr>
            <p:nvPr/>
          </p:nvSpPr>
          <p:spPr bwMode="auto">
            <a:xfrm>
              <a:off x="642910" y="5400671"/>
              <a:ext cx="2376488" cy="576262"/>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39" name="Rectangle 3"/>
            <p:cNvSpPr>
              <a:spLocks noChangeArrowheads="1"/>
            </p:cNvSpPr>
            <p:nvPr/>
          </p:nvSpPr>
          <p:spPr bwMode="auto">
            <a:xfrm>
              <a:off x="642910" y="1657346"/>
              <a:ext cx="2376488" cy="4032250"/>
            </a:xfrm>
            <a:prstGeom prst="rect">
              <a:avLst/>
            </a:prstGeom>
            <a:solidFill>
              <a:srgbClr val="FFFF00"/>
            </a:solidFill>
            <a:ln w="9525">
              <a:solidFill>
                <a:srgbClr val="FFFF00"/>
              </a:solidFill>
              <a:miter lim="800000"/>
              <a:headEnd/>
              <a:tailEnd/>
            </a:ln>
          </p:spPr>
          <p:txBody>
            <a:bodyPr wrap="none" anchor="ctr"/>
            <a:lstStyle/>
            <a:p>
              <a:pPr algn="ctr"/>
              <a:endParaRPr lang="ja-JP" altLang="ja-JP"/>
            </a:p>
          </p:txBody>
        </p:sp>
        <p:sp>
          <p:nvSpPr>
            <p:cNvPr id="40" name="Text Box 9"/>
            <p:cNvSpPr txBox="1">
              <a:spLocks noChangeArrowheads="1"/>
            </p:cNvSpPr>
            <p:nvPr/>
          </p:nvSpPr>
          <p:spPr bwMode="auto">
            <a:xfrm>
              <a:off x="585760" y="5976933"/>
              <a:ext cx="2649538" cy="396875"/>
            </a:xfrm>
            <a:prstGeom prst="rect">
              <a:avLst/>
            </a:prstGeom>
            <a:noFill/>
            <a:ln w="9525">
              <a:noFill/>
              <a:miter lim="800000"/>
              <a:headEnd/>
              <a:tailEnd/>
            </a:ln>
          </p:spPr>
          <p:txBody>
            <a:bodyPr wrap="none">
              <a:spAutoFit/>
            </a:bodyPr>
            <a:lstStyle/>
            <a:p>
              <a:r>
                <a:rPr lang="ja-JP" altLang="en-US" sz="2000"/>
                <a:t>ハードディスク・ドライブ</a:t>
              </a:r>
            </a:p>
          </p:txBody>
        </p:sp>
        <p:sp>
          <p:nvSpPr>
            <p:cNvPr id="41" name="Oval 10"/>
            <p:cNvSpPr>
              <a:spLocks noChangeArrowheads="1"/>
            </p:cNvSpPr>
            <p:nvPr/>
          </p:nvSpPr>
          <p:spPr bwMode="auto">
            <a:xfrm>
              <a:off x="642910" y="1728783"/>
              <a:ext cx="2376488" cy="576263"/>
            </a:xfrm>
            <a:prstGeom prst="ellipse">
              <a:avLst/>
            </a:prstGeom>
            <a:solidFill>
              <a:srgbClr val="F4950A"/>
            </a:solidFill>
            <a:ln w="9525">
              <a:solidFill>
                <a:schemeClr val="tx1"/>
              </a:solidFill>
              <a:round/>
              <a:headEnd/>
              <a:tailEnd/>
            </a:ln>
          </p:spPr>
          <p:txBody>
            <a:bodyPr wrap="none" anchor="ctr"/>
            <a:lstStyle/>
            <a:p>
              <a:pPr algn="ctr"/>
              <a:endParaRPr lang="ja-JP" altLang="ja-JP" sz="2400"/>
            </a:p>
          </p:txBody>
        </p:sp>
        <p:sp>
          <p:nvSpPr>
            <p:cNvPr id="42" name="Rectangle 11"/>
            <p:cNvSpPr>
              <a:spLocks noChangeArrowheads="1"/>
            </p:cNvSpPr>
            <p:nvPr/>
          </p:nvSpPr>
          <p:spPr bwMode="auto">
            <a:xfrm>
              <a:off x="642910" y="1571612"/>
              <a:ext cx="2376488" cy="446096"/>
            </a:xfrm>
            <a:prstGeom prst="rect">
              <a:avLst/>
            </a:prstGeom>
            <a:solidFill>
              <a:srgbClr val="F4950A"/>
            </a:solidFill>
            <a:ln w="9525">
              <a:solidFill>
                <a:srgbClr val="F4950A"/>
              </a:solidFill>
              <a:miter lim="800000"/>
              <a:headEnd/>
              <a:tailEnd/>
            </a:ln>
          </p:spPr>
          <p:txBody>
            <a:bodyPr wrap="none" anchor="ctr"/>
            <a:lstStyle/>
            <a:p>
              <a:endParaRPr lang="ja-JP" altLang="en-US"/>
            </a:p>
          </p:txBody>
        </p:sp>
        <p:sp>
          <p:nvSpPr>
            <p:cNvPr id="43" name="Oval 12"/>
            <p:cNvSpPr>
              <a:spLocks noChangeArrowheads="1"/>
            </p:cNvSpPr>
            <p:nvPr/>
          </p:nvSpPr>
          <p:spPr bwMode="auto">
            <a:xfrm>
              <a:off x="642910" y="1285860"/>
              <a:ext cx="2376488" cy="576262"/>
            </a:xfrm>
            <a:prstGeom prst="ellipse">
              <a:avLst/>
            </a:prstGeom>
            <a:solidFill>
              <a:srgbClr val="F4950A"/>
            </a:solidFill>
            <a:ln w="9525">
              <a:solidFill>
                <a:schemeClr val="tx1"/>
              </a:solidFill>
              <a:round/>
              <a:headEnd/>
              <a:tailEnd/>
            </a:ln>
          </p:spPr>
          <p:txBody>
            <a:bodyPr wrap="none" anchor="ctr"/>
            <a:lstStyle/>
            <a:p>
              <a:endParaRPr lang="ja-JP" altLang="en-US"/>
            </a:p>
          </p:txBody>
        </p:sp>
        <p:sp>
          <p:nvSpPr>
            <p:cNvPr id="44" name="Freeform 13"/>
            <p:cNvSpPr>
              <a:spLocks/>
            </p:cNvSpPr>
            <p:nvPr/>
          </p:nvSpPr>
          <p:spPr bwMode="auto">
            <a:xfrm>
              <a:off x="642910" y="4897433"/>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45" name="Freeform 14"/>
            <p:cNvSpPr>
              <a:spLocks/>
            </p:cNvSpPr>
            <p:nvPr/>
          </p:nvSpPr>
          <p:spPr bwMode="auto">
            <a:xfrm>
              <a:off x="642910" y="3929066"/>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46" name="Freeform 15"/>
            <p:cNvSpPr>
              <a:spLocks/>
            </p:cNvSpPr>
            <p:nvPr/>
          </p:nvSpPr>
          <p:spPr bwMode="auto">
            <a:xfrm>
              <a:off x="642910" y="2857496"/>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47" name="Text Box 16"/>
            <p:cNvSpPr txBox="1">
              <a:spLocks noChangeArrowheads="1"/>
            </p:cNvSpPr>
            <p:nvPr/>
          </p:nvSpPr>
          <p:spPr bwMode="auto">
            <a:xfrm>
              <a:off x="1297709" y="2500306"/>
              <a:ext cx="1168723" cy="461665"/>
            </a:xfrm>
            <a:prstGeom prst="rect">
              <a:avLst/>
            </a:prstGeom>
            <a:noFill/>
            <a:ln w="9525">
              <a:noFill/>
              <a:miter lim="800000"/>
              <a:headEnd/>
              <a:tailEnd/>
            </a:ln>
          </p:spPr>
          <p:txBody>
            <a:bodyPr wrap="square">
              <a:spAutoFit/>
            </a:bodyPr>
            <a:lstStyle/>
            <a:p>
              <a:r>
                <a:rPr lang="ja-JP" altLang="en-US" sz="2400" dirty="0"/>
                <a:t>基本</a:t>
              </a:r>
              <a:r>
                <a:rPr lang="en-US" altLang="ja-JP" sz="2400" dirty="0" smtClean="0"/>
                <a:t>1</a:t>
              </a:r>
              <a:endParaRPr lang="ja-JP" altLang="en-US" sz="2400" dirty="0"/>
            </a:p>
          </p:txBody>
        </p:sp>
        <p:sp>
          <p:nvSpPr>
            <p:cNvPr id="50" name="Text Box 17"/>
            <p:cNvSpPr txBox="1">
              <a:spLocks noChangeArrowheads="1"/>
            </p:cNvSpPr>
            <p:nvPr/>
          </p:nvSpPr>
          <p:spPr bwMode="auto">
            <a:xfrm>
              <a:off x="1305840" y="3357562"/>
              <a:ext cx="1102798" cy="461665"/>
            </a:xfrm>
            <a:prstGeom prst="rect">
              <a:avLst/>
            </a:prstGeom>
            <a:noFill/>
            <a:ln w="9525">
              <a:noFill/>
              <a:miter lim="800000"/>
              <a:headEnd/>
              <a:tailEnd/>
            </a:ln>
          </p:spPr>
          <p:txBody>
            <a:bodyPr wrap="square">
              <a:spAutoFit/>
            </a:bodyPr>
            <a:lstStyle/>
            <a:p>
              <a:r>
                <a:rPr lang="ja-JP" altLang="en-US" sz="2400" dirty="0" smtClean="0"/>
                <a:t>基本２</a:t>
              </a:r>
              <a:endParaRPr lang="ja-JP" altLang="en-US" sz="2400" dirty="0"/>
            </a:p>
          </p:txBody>
        </p:sp>
        <p:sp>
          <p:nvSpPr>
            <p:cNvPr id="67" name="Text Box 18"/>
            <p:cNvSpPr txBox="1">
              <a:spLocks noChangeArrowheads="1"/>
            </p:cNvSpPr>
            <p:nvPr/>
          </p:nvSpPr>
          <p:spPr bwMode="auto">
            <a:xfrm>
              <a:off x="1305840" y="4546250"/>
              <a:ext cx="1045003" cy="461665"/>
            </a:xfrm>
            <a:prstGeom prst="rect">
              <a:avLst/>
            </a:prstGeom>
            <a:noFill/>
            <a:ln w="9525">
              <a:noFill/>
              <a:miter lim="800000"/>
              <a:headEnd/>
              <a:tailEnd/>
            </a:ln>
          </p:spPr>
          <p:txBody>
            <a:bodyPr wrap="square">
              <a:spAutoFit/>
            </a:bodyPr>
            <a:lstStyle/>
            <a:p>
              <a:r>
                <a:rPr lang="ja-JP" altLang="en-US" sz="2400" dirty="0" smtClean="0"/>
                <a:t>基本３</a:t>
              </a:r>
              <a:endParaRPr lang="ja-JP" altLang="en-US" sz="2400" dirty="0"/>
            </a:p>
          </p:txBody>
        </p:sp>
        <p:sp>
          <p:nvSpPr>
            <p:cNvPr id="68" name="Text Box 19"/>
            <p:cNvSpPr txBox="1">
              <a:spLocks noChangeArrowheads="1"/>
            </p:cNvSpPr>
            <p:nvPr/>
          </p:nvSpPr>
          <p:spPr bwMode="auto">
            <a:xfrm>
              <a:off x="1369717" y="5357826"/>
              <a:ext cx="800219" cy="461665"/>
            </a:xfrm>
            <a:prstGeom prst="rect">
              <a:avLst/>
            </a:prstGeom>
            <a:noFill/>
            <a:ln w="9525">
              <a:noFill/>
              <a:miter lim="800000"/>
              <a:headEnd/>
              <a:tailEnd/>
            </a:ln>
          </p:spPr>
          <p:txBody>
            <a:bodyPr wrap="none">
              <a:spAutoFit/>
            </a:bodyPr>
            <a:lstStyle/>
            <a:p>
              <a:r>
                <a:rPr lang="ja-JP" altLang="en-US" sz="2400" dirty="0" smtClean="0"/>
                <a:t>拡張</a:t>
              </a:r>
              <a:endParaRPr lang="ja-JP" altLang="en-US" sz="2400" dirty="0"/>
            </a:p>
          </p:txBody>
        </p:sp>
        <p:sp>
          <p:nvSpPr>
            <p:cNvPr id="69" name="Text Box 24"/>
            <p:cNvSpPr txBox="1">
              <a:spLocks noChangeArrowheads="1"/>
            </p:cNvSpPr>
            <p:nvPr/>
          </p:nvSpPr>
          <p:spPr bwMode="auto">
            <a:xfrm>
              <a:off x="1363635" y="1873246"/>
              <a:ext cx="862013" cy="457200"/>
            </a:xfrm>
            <a:prstGeom prst="rect">
              <a:avLst/>
            </a:prstGeom>
            <a:noFill/>
            <a:ln w="9525">
              <a:noFill/>
              <a:miter lim="800000"/>
              <a:headEnd/>
              <a:tailEnd/>
            </a:ln>
          </p:spPr>
          <p:txBody>
            <a:bodyPr wrap="none">
              <a:spAutoFit/>
            </a:bodyPr>
            <a:lstStyle/>
            <a:p>
              <a:r>
                <a:rPr lang="en-US" altLang="ja-JP" sz="2400"/>
                <a:t>MBR</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357188" indent="-357188"/>
            <a:r>
              <a:rPr lang="ja-JP" altLang="en-US" dirty="0"/>
              <a:t>用途別のパーティションの呼び名</a:t>
            </a:r>
            <a:endParaRPr lang="en-US" altLang="ja-JP" dirty="0"/>
          </a:p>
        </p:txBody>
      </p:sp>
      <p:sp>
        <p:nvSpPr>
          <p:cNvPr id="3" name="コンテンツ プレースホルダ 2"/>
          <p:cNvSpPr>
            <a:spLocks noGrp="1"/>
          </p:cNvSpPr>
          <p:nvPr>
            <p:ph idx="1"/>
          </p:nvPr>
        </p:nvSpPr>
        <p:spPr/>
        <p:txBody>
          <a:bodyPr>
            <a:normAutofit/>
          </a:bodyPr>
          <a:lstStyle/>
          <a:p>
            <a:pPr marL="357188" indent="-357188">
              <a:buClr>
                <a:srgbClr val="663300"/>
              </a:buClr>
            </a:pPr>
            <a:r>
              <a:rPr lang="ja-JP" altLang="en-US" dirty="0" smtClean="0"/>
              <a:t>スワップパーティション </a:t>
            </a:r>
            <a:endParaRPr lang="en-US" altLang="ja-JP" dirty="0" smtClean="0"/>
          </a:p>
          <a:p>
            <a:pPr marL="757238" lvl="1" indent="-357188">
              <a:buClr>
                <a:srgbClr val="663300"/>
              </a:buClr>
            </a:pPr>
            <a:r>
              <a:rPr lang="ja-JP" altLang="en-US" dirty="0" smtClean="0"/>
              <a:t>ハードディスクをメモリとして使う（仮想メモリ）ために使用されるパーティション</a:t>
            </a:r>
          </a:p>
          <a:p>
            <a:pPr marL="981075" lvl="1" indent="-444500">
              <a:buClr>
                <a:srgbClr val="663300"/>
              </a:buClr>
              <a:buSzPct val="75000"/>
              <a:buNone/>
            </a:pPr>
            <a:endParaRPr lang="ja-JP" altLang="en-US" sz="1200" dirty="0" smtClean="0"/>
          </a:p>
          <a:p>
            <a:pPr marL="357188" indent="-357188">
              <a:buClr>
                <a:srgbClr val="663300"/>
              </a:buClr>
            </a:pPr>
            <a:r>
              <a:rPr lang="ja-JP" altLang="en-US" dirty="0" smtClean="0"/>
              <a:t>ルートパーティション</a:t>
            </a:r>
            <a:endParaRPr lang="en-US" altLang="ja-JP" dirty="0" smtClean="0"/>
          </a:p>
          <a:p>
            <a:pPr marL="757238" lvl="1" indent="-357188">
              <a:buClr>
                <a:srgbClr val="663300"/>
              </a:buClr>
            </a:pPr>
            <a:r>
              <a:rPr lang="ja-JP" altLang="en-US" dirty="0" smtClean="0"/>
              <a:t>ルートディレクトリを収めたパーティション</a:t>
            </a:r>
            <a:endParaRPr lang="en-US" altLang="ja-JP" dirty="0" smtClean="0"/>
          </a:p>
          <a:p>
            <a:pPr marL="357188" indent="-357188">
              <a:buClr>
                <a:srgbClr val="663300"/>
              </a:buClr>
            </a:pPr>
            <a:endParaRPr lang="en-US" altLang="ja-JP" dirty="0" smtClean="0"/>
          </a:p>
        </p:txBody>
      </p:sp>
      <p:sp>
        <p:nvSpPr>
          <p:cNvPr id="4" name="正方形/長方形 3"/>
          <p:cNvSpPr/>
          <p:nvPr/>
        </p:nvSpPr>
        <p:spPr>
          <a:xfrm>
            <a:off x="500034" y="3861048"/>
            <a:ext cx="8143900" cy="1384995"/>
          </a:xfrm>
          <a:prstGeom prst="rect">
            <a:avLst/>
          </a:prstGeom>
          <a:solidFill>
            <a:srgbClr val="00B050"/>
          </a:solidFill>
        </p:spPr>
        <p:txBody>
          <a:bodyPr wrap="square">
            <a:spAutoFit/>
          </a:bodyPr>
          <a:lstStyle/>
          <a:p>
            <a:pPr marL="757238" lvl="1" indent="-357188" algn="ctr">
              <a:buClr>
                <a:srgbClr val="663300"/>
              </a:buClr>
            </a:pPr>
            <a:r>
              <a:rPr lang="ja-JP" altLang="en-US" sz="2800" dirty="0" smtClean="0"/>
              <a:t>特に </a:t>
            </a:r>
            <a:r>
              <a:rPr lang="en-US" altLang="ja-JP" sz="2800" dirty="0" smtClean="0"/>
              <a:t>OS </a:t>
            </a:r>
            <a:r>
              <a:rPr lang="ja-JP" altLang="en-US" sz="2800" dirty="0" smtClean="0"/>
              <a:t>を起動できる</a:t>
            </a:r>
            <a:r>
              <a:rPr lang="en-US" altLang="ja-JP" sz="2800" dirty="0" smtClean="0"/>
              <a:t>(</a:t>
            </a:r>
            <a:r>
              <a:rPr lang="ja-JP" altLang="en-US" sz="2800" dirty="0" smtClean="0"/>
              <a:t>ブート可能</a:t>
            </a:r>
            <a:r>
              <a:rPr lang="en-US" altLang="ja-JP" sz="2800" dirty="0" smtClean="0"/>
              <a:t>)</a:t>
            </a:r>
            <a:r>
              <a:rPr lang="ja-JP" altLang="en-US" sz="2800" dirty="0" smtClean="0"/>
              <a:t>状態の</a:t>
            </a:r>
            <a:endParaRPr lang="en-US" altLang="ja-JP" sz="2800" dirty="0" smtClean="0"/>
          </a:p>
          <a:p>
            <a:pPr marL="757238" lvl="1" indent="-357188" algn="ctr">
              <a:buClr>
                <a:srgbClr val="663300"/>
              </a:buClr>
            </a:pPr>
            <a:r>
              <a:rPr lang="ja-JP" altLang="en-US" sz="2800" dirty="0" smtClean="0"/>
              <a:t>パーティションを</a:t>
            </a:r>
            <a:endParaRPr lang="en-US" altLang="ja-JP" sz="2800" dirty="0" smtClean="0"/>
          </a:p>
          <a:p>
            <a:pPr marL="757238" lvl="1" indent="-357188" algn="ctr">
              <a:buClr>
                <a:srgbClr val="663300"/>
              </a:buClr>
            </a:pPr>
            <a:r>
              <a:rPr lang="ja-JP" altLang="en-US" sz="2800" dirty="0" smtClean="0">
                <a:solidFill>
                  <a:srgbClr val="FF0000"/>
                </a:solidFill>
              </a:rPr>
              <a:t>アクティブ</a:t>
            </a:r>
            <a:r>
              <a:rPr lang="ja-JP" altLang="en-US" sz="2800" dirty="0" smtClean="0"/>
              <a:t>な状態であるという</a:t>
            </a:r>
            <a:endParaRPr lang="en-US" altLang="ja-JP"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パーティションの操作</a:t>
            </a:r>
            <a:endParaRPr kumimoji="1" lang="ja-JP" altLang="en-US" dirty="0"/>
          </a:p>
        </p:txBody>
      </p:sp>
      <p:sp>
        <p:nvSpPr>
          <p:cNvPr id="3" name="コンテンツ プレースホルダ 2"/>
          <p:cNvSpPr>
            <a:spLocks noGrp="1"/>
          </p:cNvSpPr>
          <p:nvPr>
            <p:ph idx="1"/>
          </p:nvPr>
        </p:nvSpPr>
        <p:spPr>
          <a:xfrm>
            <a:off x="107504" y="908720"/>
            <a:ext cx="9036496" cy="4525963"/>
          </a:xfrm>
        </p:spPr>
        <p:txBody>
          <a:bodyPr>
            <a:normAutofit/>
          </a:bodyPr>
          <a:lstStyle/>
          <a:p>
            <a:pPr marL="177800" indent="-177800"/>
            <a:r>
              <a:rPr lang="ja-JP" altLang="en-US" dirty="0" smtClean="0"/>
              <a:t>作成と削除</a:t>
            </a:r>
            <a:r>
              <a:rPr lang="en-US" altLang="ja-JP" dirty="0" smtClean="0"/>
              <a:t>, </a:t>
            </a:r>
            <a:r>
              <a:rPr lang="ja-JP" altLang="en-US" dirty="0" smtClean="0"/>
              <a:t>サイズと種類の変更などのこと</a:t>
            </a:r>
            <a:endParaRPr lang="en-US" altLang="ja-JP" dirty="0" smtClean="0"/>
          </a:p>
          <a:p>
            <a:pPr marL="577850" lvl="1" indent="-177800"/>
            <a:r>
              <a:rPr lang="ja-JP" altLang="en-US" dirty="0" smtClean="0"/>
              <a:t>作成することを「パーティションを切る」 という</a:t>
            </a:r>
            <a:endParaRPr lang="en-US" altLang="ja-JP" dirty="0" smtClean="0"/>
          </a:p>
          <a:p>
            <a:pPr marL="177800" indent="-177800"/>
            <a:r>
              <a:rPr lang="ja-JP" altLang="en-US" dirty="0" smtClean="0"/>
              <a:t>専用のソフトウェア・コマンドが必要</a:t>
            </a:r>
            <a:endParaRPr lang="en-US" altLang="ja-JP" dirty="0" smtClean="0"/>
          </a:p>
          <a:p>
            <a:pPr marL="577850" lvl="1" indent="-177800"/>
            <a:endParaRPr lang="en-US" altLang="ja-JP" dirty="0" smtClean="0"/>
          </a:p>
          <a:p>
            <a:pPr marL="177800" indent="-177800">
              <a:buNone/>
            </a:pPr>
            <a:endParaRPr lang="en-US" altLang="ja-JP" sz="2400" dirty="0" smtClean="0"/>
          </a:p>
        </p:txBody>
      </p:sp>
      <p:sp>
        <p:nvSpPr>
          <p:cNvPr id="4" name="正方形/長方形 3"/>
          <p:cNvSpPr/>
          <p:nvPr/>
        </p:nvSpPr>
        <p:spPr>
          <a:xfrm>
            <a:off x="323528" y="2996952"/>
            <a:ext cx="8429652" cy="954107"/>
          </a:xfrm>
          <a:prstGeom prst="rect">
            <a:avLst/>
          </a:prstGeom>
          <a:solidFill>
            <a:srgbClr val="00B050"/>
          </a:solidFill>
        </p:spPr>
        <p:txBody>
          <a:bodyPr wrap="square">
            <a:spAutoFit/>
          </a:bodyPr>
          <a:lstStyle/>
          <a:p>
            <a:pPr>
              <a:buNone/>
            </a:pPr>
            <a:r>
              <a:rPr lang="ja-JP" altLang="en-US" sz="2800" dirty="0" smtClean="0"/>
              <a:t>一般にパーティションを変更すると</a:t>
            </a:r>
            <a:r>
              <a:rPr lang="en-US" altLang="ja-JP" sz="2800" dirty="0" smtClean="0"/>
              <a:t>, </a:t>
            </a:r>
            <a:r>
              <a:rPr lang="ja-JP" altLang="en-US" sz="2800" dirty="0" smtClean="0"/>
              <a:t>変更前の</a:t>
            </a:r>
            <a:r>
              <a:rPr lang="ja-JP" altLang="en-US" sz="2800" dirty="0" smtClean="0">
                <a:solidFill>
                  <a:srgbClr val="FF0000"/>
                </a:solidFill>
              </a:rPr>
              <a:t>データは扱えなくなる</a:t>
            </a:r>
            <a:r>
              <a:rPr lang="ja-JP" altLang="en-US" sz="2800" dirty="0" smtClean="0"/>
              <a:t>ので注意が必要！！</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95536" y="1124744"/>
            <a:ext cx="8229600" cy="4857783"/>
          </a:xfrm>
          <a:ln w="19050"/>
        </p:spPr>
        <p:txBody>
          <a:bodyPr/>
          <a:lstStyle/>
          <a:p>
            <a:r>
              <a:rPr kumimoji="1" lang="ja-JP" altLang="en-US" sz="3600" dirty="0" smtClean="0">
                <a:solidFill>
                  <a:schemeClr val="bg1">
                    <a:lumMod val="65000"/>
                  </a:schemeClr>
                </a:solidFill>
              </a:rPr>
              <a:t>第</a:t>
            </a:r>
            <a:r>
              <a:rPr lang="en-US" altLang="ja-JP" sz="3600" dirty="0">
                <a:solidFill>
                  <a:schemeClr val="bg1">
                    <a:lumMod val="65000"/>
                  </a:schemeClr>
                </a:solidFill>
              </a:rPr>
              <a:t>1</a:t>
            </a:r>
            <a:r>
              <a:rPr kumimoji="1" lang="ja-JP" altLang="en-US" sz="3600" dirty="0" smtClean="0">
                <a:solidFill>
                  <a:schemeClr val="bg1">
                    <a:lumMod val="65000"/>
                  </a:schemeClr>
                </a:solidFill>
              </a:rPr>
              <a:t>段階 </a:t>
            </a:r>
            <a:r>
              <a:rPr kumimoji="1" lang="en-US" altLang="ja-JP" sz="3600" dirty="0" smtClean="0">
                <a:solidFill>
                  <a:schemeClr val="bg1">
                    <a:lumMod val="65000"/>
                  </a:schemeClr>
                </a:solidFill>
              </a:rPr>
              <a:t>: </a:t>
            </a:r>
            <a:r>
              <a:rPr kumimoji="1" lang="ja-JP" altLang="en-US" sz="3600" dirty="0" smtClean="0">
                <a:solidFill>
                  <a:schemeClr val="bg1">
                    <a:lumMod val="65000"/>
                  </a:schemeClr>
                </a:solidFill>
              </a:rPr>
              <a:t>パーティション操作</a:t>
            </a:r>
            <a:endParaRPr kumimoji="1" lang="en-US" altLang="ja-JP" sz="3600" dirty="0" smtClean="0">
              <a:solidFill>
                <a:schemeClr val="bg1">
                  <a:lumMod val="65000"/>
                </a:schemeClr>
              </a:solidFill>
            </a:endParaRPr>
          </a:p>
          <a:p>
            <a:pPr lvl="1"/>
            <a:r>
              <a:rPr kumimoji="1" lang="en-US" altLang="ja-JP" dirty="0" smtClean="0">
                <a:solidFill>
                  <a:schemeClr val="bg1">
                    <a:lumMod val="65000"/>
                  </a:schemeClr>
                </a:solidFill>
              </a:rPr>
              <a:t> OS </a:t>
            </a:r>
            <a:r>
              <a:rPr kumimoji="1" lang="ja-JP" altLang="en-US" dirty="0" smtClean="0">
                <a:solidFill>
                  <a:schemeClr val="bg1">
                    <a:lumMod val="65000"/>
                  </a:schemeClr>
                </a:solidFill>
              </a:rPr>
              <a:t>を入れるパーティションの作成</a:t>
            </a:r>
            <a:endParaRPr kumimoji="1" lang="en-US" altLang="ja-JP" dirty="0" smtClean="0">
              <a:solidFill>
                <a:schemeClr val="bg1">
                  <a:lumMod val="65000"/>
                </a:schemeClr>
              </a:solidFill>
            </a:endParaRPr>
          </a:p>
          <a:p>
            <a:r>
              <a:rPr lang="ja-JP" altLang="en-US" sz="3600" dirty="0" smtClean="0"/>
              <a:t>第</a:t>
            </a:r>
            <a:r>
              <a:rPr lang="en-US" altLang="ja-JP" sz="3600" dirty="0" smtClean="0"/>
              <a:t>2</a:t>
            </a:r>
            <a:r>
              <a:rPr lang="ja-JP" altLang="en-US" sz="3600" dirty="0" smtClean="0"/>
              <a:t>段階 </a:t>
            </a:r>
            <a:r>
              <a:rPr lang="en-US" altLang="ja-JP" sz="3600" dirty="0" smtClean="0"/>
              <a:t>: </a:t>
            </a:r>
            <a:r>
              <a:rPr lang="ja-JP" altLang="en-US" sz="3600" dirty="0" smtClean="0"/>
              <a:t>ファイルシステムの作成</a:t>
            </a:r>
            <a:endParaRPr lang="en-US" altLang="ja-JP" sz="3600" dirty="0" smtClean="0"/>
          </a:p>
          <a:p>
            <a:pPr lvl="1"/>
            <a:r>
              <a:rPr kumimoji="1" lang="en-US" altLang="ja-JP" dirty="0" smtClean="0"/>
              <a:t> </a:t>
            </a:r>
            <a:r>
              <a:rPr lang="ja-JP" altLang="en-US" dirty="0" smtClean="0"/>
              <a:t>パーティションのフォーマット</a:t>
            </a:r>
            <a:endParaRPr lang="en-US" altLang="ja-JP" dirty="0" smtClean="0"/>
          </a:p>
          <a:p>
            <a:r>
              <a:rPr kumimoji="1" lang="ja-JP" altLang="en-US" sz="3600" dirty="0" smtClean="0">
                <a:solidFill>
                  <a:schemeClr val="bg1">
                    <a:lumMod val="65000"/>
                  </a:schemeClr>
                </a:solidFill>
              </a:rPr>
              <a:t>第</a:t>
            </a:r>
            <a:r>
              <a:rPr kumimoji="1" lang="en-US" altLang="ja-JP" sz="3600" dirty="0" smtClean="0">
                <a:solidFill>
                  <a:schemeClr val="bg1">
                    <a:lumMod val="65000"/>
                  </a:schemeClr>
                </a:solidFill>
              </a:rPr>
              <a:t>3</a:t>
            </a:r>
            <a:r>
              <a:rPr kumimoji="1" lang="ja-JP" altLang="en-US" sz="3600" dirty="0" smtClean="0">
                <a:solidFill>
                  <a:schemeClr val="bg1">
                    <a:lumMod val="65000"/>
                  </a:schemeClr>
                </a:solidFill>
              </a:rPr>
              <a:t>段階 </a:t>
            </a:r>
            <a:r>
              <a:rPr kumimoji="1" lang="en-US" altLang="ja-JP" sz="3600" dirty="0" smtClean="0">
                <a:solidFill>
                  <a:schemeClr val="bg1">
                    <a:lumMod val="65000"/>
                  </a:schemeClr>
                </a:solidFill>
              </a:rPr>
              <a:t>: OS </a:t>
            </a:r>
            <a:r>
              <a:rPr kumimoji="1" lang="ja-JP" altLang="en-US" sz="3600" dirty="0" smtClean="0">
                <a:solidFill>
                  <a:schemeClr val="bg1">
                    <a:lumMod val="65000"/>
                  </a:schemeClr>
                </a:solidFill>
              </a:rPr>
              <a:t>のインストール</a:t>
            </a:r>
            <a:r>
              <a:rPr lang="ja-JP" altLang="en-US" sz="3600" dirty="0">
                <a:solidFill>
                  <a:schemeClr val="bg1">
                    <a:lumMod val="65000"/>
                  </a:schemeClr>
                </a:solidFill>
              </a:rPr>
              <a:t>と</a:t>
            </a:r>
            <a:r>
              <a:rPr kumimoji="1" lang="ja-JP" altLang="en-US" sz="3600" dirty="0" smtClean="0">
                <a:solidFill>
                  <a:schemeClr val="bg1">
                    <a:lumMod val="65000"/>
                  </a:schemeClr>
                </a:solidFill>
              </a:rPr>
              <a:t>起動</a:t>
            </a:r>
            <a:endParaRPr kumimoji="1" lang="ja-JP" altLang="en-US" sz="3600" dirty="0">
              <a:solidFill>
                <a:schemeClr val="bg1">
                  <a:lumMod val="65000"/>
                </a:schemeClr>
              </a:solidFill>
            </a:endParaRPr>
          </a:p>
        </p:txBody>
      </p:sp>
      <p:sp>
        <p:nvSpPr>
          <p:cNvPr id="4" name="正方形/長方形 3"/>
          <p:cNvSpPr/>
          <p:nvPr/>
        </p:nvSpPr>
        <p:spPr>
          <a:xfrm>
            <a:off x="457666" y="2204864"/>
            <a:ext cx="7786742" cy="129044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fontScale="90000"/>
          </a:bodyPr>
          <a:lstStyle/>
          <a:p>
            <a:r>
              <a:rPr lang="ja-JP" altLang="en-US" dirty="0" smtClean="0"/>
              <a:t>マルチブートを可能にするためには</a:t>
            </a: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0000"/>
                </a:solidFill>
              </a:rPr>
              <a:t>ファイルシステム</a:t>
            </a:r>
            <a:r>
              <a:rPr kumimoji="1" lang="ja-JP" altLang="en-US" dirty="0" smtClean="0"/>
              <a:t>とは</a:t>
            </a:r>
            <a:endParaRPr kumimoji="1" lang="ja-JP" altLang="en-US" dirty="0"/>
          </a:p>
        </p:txBody>
      </p:sp>
      <p:sp>
        <p:nvSpPr>
          <p:cNvPr id="3" name="コンテンツ プレースホルダ 2"/>
          <p:cNvSpPr>
            <a:spLocks noGrp="1"/>
          </p:cNvSpPr>
          <p:nvPr>
            <p:ph idx="1"/>
          </p:nvPr>
        </p:nvSpPr>
        <p:spPr>
          <a:xfrm>
            <a:off x="457200" y="991269"/>
            <a:ext cx="8363272" cy="4525963"/>
          </a:xfrm>
        </p:spPr>
        <p:txBody>
          <a:bodyPr/>
          <a:lstStyle/>
          <a:p>
            <a:r>
              <a:rPr lang="ja-JP" altLang="en-US" dirty="0" smtClean="0"/>
              <a:t>ハードディスク</a:t>
            </a:r>
            <a:r>
              <a:rPr lang="ja-JP" altLang="en-US" dirty="0"/>
              <a:t>など</a:t>
            </a:r>
            <a:r>
              <a:rPr lang="ja-JP" altLang="en-US" dirty="0" smtClean="0"/>
              <a:t>の記憶媒体上のデータをどのように記録・管理するかを定めたもの</a:t>
            </a:r>
            <a:endParaRPr lang="en-US" altLang="ja-JP" dirty="0" smtClean="0"/>
          </a:p>
          <a:p>
            <a:pPr lvl="1"/>
            <a:r>
              <a:rPr lang="en-US" altLang="ja-JP" dirty="0" smtClean="0"/>
              <a:t>OS, </a:t>
            </a:r>
            <a:r>
              <a:rPr lang="ja-JP" altLang="en-US" dirty="0" smtClean="0"/>
              <a:t>記憶媒体によって扱えるファイルシステムの種類が異なる</a:t>
            </a:r>
            <a:endParaRPr lang="en-US" altLang="ja-JP" dirty="0" smtClean="0"/>
          </a:p>
          <a:p>
            <a:r>
              <a:rPr lang="ja-JP" altLang="en-US" dirty="0" smtClean="0">
                <a:solidFill>
                  <a:schemeClr val="bg2">
                    <a:lumMod val="10000"/>
                  </a:schemeClr>
                </a:solidFill>
              </a:rPr>
              <a:t>ファイルシステムを作成することを</a:t>
            </a:r>
            <a:r>
              <a:rPr lang="ja-JP" altLang="en-US" dirty="0" smtClean="0">
                <a:solidFill>
                  <a:srgbClr val="FF0000"/>
                </a:solidFill>
              </a:rPr>
              <a:t>フォーマット</a:t>
            </a:r>
            <a:r>
              <a:rPr lang="ja-JP" altLang="en-US" dirty="0" smtClean="0">
                <a:solidFill>
                  <a:schemeClr val="bg2">
                    <a:lumMod val="10000"/>
                  </a:schemeClr>
                </a:solidFill>
              </a:rPr>
              <a:t>という</a:t>
            </a:r>
          </a:p>
          <a:p>
            <a:pPr>
              <a:buNone/>
            </a:pPr>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ファイルシステムの種類</a:t>
            </a:r>
            <a:endParaRPr kumimoji="1" lang="ja-JP" altLang="en-US" dirty="0"/>
          </a:p>
        </p:txBody>
      </p:sp>
      <p:sp>
        <p:nvSpPr>
          <p:cNvPr id="3" name="コンテンツ プレースホルダ 2"/>
          <p:cNvSpPr>
            <a:spLocks noGrp="1"/>
          </p:cNvSpPr>
          <p:nvPr>
            <p:ph idx="1"/>
          </p:nvPr>
        </p:nvSpPr>
        <p:spPr>
          <a:xfrm>
            <a:off x="457200" y="908720"/>
            <a:ext cx="8229600" cy="5112568"/>
          </a:xfrm>
        </p:spPr>
        <p:txBody>
          <a:bodyPr>
            <a:normAutofit/>
          </a:bodyPr>
          <a:lstStyle/>
          <a:p>
            <a:r>
              <a:rPr lang="ja-JP" altLang="en-US" dirty="0" smtClean="0"/>
              <a:t>主なファイルシステム</a:t>
            </a:r>
            <a:endParaRPr lang="en-US" altLang="ja-JP" dirty="0" smtClean="0"/>
          </a:p>
          <a:p>
            <a:pPr lvl="1"/>
            <a:r>
              <a:rPr lang="en-US" altLang="ja-JP" dirty="0" smtClean="0"/>
              <a:t>Windows: </a:t>
            </a:r>
            <a:r>
              <a:rPr lang="en-US" altLang="ja-JP" dirty="0"/>
              <a:t>FAT16, FAT32, </a:t>
            </a:r>
            <a:r>
              <a:rPr lang="en-US" altLang="ja-JP" dirty="0">
                <a:solidFill>
                  <a:srgbClr val="FF0000"/>
                </a:solidFill>
              </a:rPr>
              <a:t>NTFS</a:t>
            </a:r>
            <a:endParaRPr lang="en-US" altLang="ja-JP" dirty="0" smtClean="0">
              <a:solidFill>
                <a:srgbClr val="FF0000"/>
              </a:solidFill>
            </a:endParaRPr>
          </a:p>
          <a:p>
            <a:pPr lvl="1"/>
            <a:r>
              <a:rPr lang="en-US" altLang="ja-JP" dirty="0" smtClean="0"/>
              <a:t>Mac OS: </a:t>
            </a:r>
            <a:r>
              <a:rPr lang="en-US" altLang="ja-JP" dirty="0"/>
              <a:t>HFS, HFS+</a:t>
            </a:r>
            <a:endParaRPr lang="en-US" altLang="ja-JP" dirty="0" smtClean="0"/>
          </a:p>
          <a:p>
            <a:pPr lvl="1"/>
            <a:r>
              <a:rPr lang="en-US" altLang="ja-JP" dirty="0" smtClean="0"/>
              <a:t>Linux: </a:t>
            </a:r>
            <a:r>
              <a:rPr lang="en-US" altLang="ja-JP" dirty="0"/>
              <a:t>Ext2, </a:t>
            </a:r>
            <a:r>
              <a:rPr lang="en-US" altLang="ja-JP" dirty="0">
                <a:solidFill>
                  <a:srgbClr val="FF0000"/>
                </a:solidFill>
              </a:rPr>
              <a:t>Ext3</a:t>
            </a:r>
            <a:r>
              <a:rPr lang="en-US" altLang="ja-JP" dirty="0"/>
              <a:t>, </a:t>
            </a:r>
            <a:r>
              <a:rPr lang="en-US" altLang="ja-JP" dirty="0" smtClean="0"/>
              <a:t>Ext4</a:t>
            </a:r>
          </a:p>
          <a:p>
            <a:pPr lvl="1"/>
            <a:r>
              <a:rPr lang="en-US" altLang="ja-JP" dirty="0" smtClean="0"/>
              <a:t>CD-ROM: </a:t>
            </a:r>
            <a:r>
              <a:rPr lang="en-US" altLang="ja-JP" dirty="0"/>
              <a:t>CDFS ISO9660</a:t>
            </a:r>
            <a:endParaRPr lang="en-US" altLang="ja-JP" dirty="0" smtClean="0"/>
          </a:p>
          <a:p>
            <a:pPr lvl="1"/>
            <a:r>
              <a:rPr lang="en-US" altLang="ja-JP" dirty="0" smtClean="0"/>
              <a:t>DVD, Blu-Ray: UDF2.5</a:t>
            </a:r>
          </a:p>
          <a:p>
            <a:r>
              <a:rPr lang="ja-JP" altLang="en-US" dirty="0" smtClean="0"/>
              <a:t>パーティション</a:t>
            </a:r>
            <a:r>
              <a:rPr lang="ja-JP" altLang="en-US" dirty="0"/>
              <a:t>と</a:t>
            </a:r>
            <a:r>
              <a:rPr lang="ja-JP" altLang="en-US" dirty="0" smtClean="0"/>
              <a:t>ファイルの最大容量</a:t>
            </a:r>
            <a:r>
              <a:rPr lang="en-US" altLang="ja-JP" dirty="0" smtClean="0"/>
              <a:t>, </a:t>
            </a:r>
            <a:r>
              <a:rPr lang="ja-JP" altLang="en-US" dirty="0" smtClean="0"/>
              <a:t>ファイル名の最大文字数などが異なる</a:t>
            </a:r>
            <a:endParaRPr lang="en-US" altLang="ja-JP" dirty="0" smtClean="0"/>
          </a:p>
          <a:p>
            <a:pPr lvl="1"/>
            <a:r>
              <a:rPr lang="en-US" altLang="ja-JP" dirty="0" smtClean="0"/>
              <a:t>FAT16 </a:t>
            </a:r>
            <a:r>
              <a:rPr lang="en-US" altLang="ja-JP" dirty="0"/>
              <a:t>: 4GB,  NTFS : </a:t>
            </a:r>
            <a:r>
              <a:rPr lang="en-US" altLang="ja-JP" dirty="0" smtClean="0"/>
              <a:t>2TB, </a:t>
            </a:r>
            <a:r>
              <a:rPr lang="en-US" altLang="ja-JP" dirty="0"/>
              <a:t>Ext3 : </a:t>
            </a:r>
            <a:r>
              <a:rPr lang="en-US" altLang="ja-JP" dirty="0" smtClean="0"/>
              <a:t>16TB</a:t>
            </a:r>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95536" y="1124744"/>
            <a:ext cx="8229600" cy="4857783"/>
          </a:xfrm>
          <a:ln w="19050"/>
        </p:spPr>
        <p:txBody>
          <a:bodyPr/>
          <a:lstStyle/>
          <a:p>
            <a:r>
              <a:rPr kumimoji="1" lang="ja-JP" altLang="en-US" sz="3600" dirty="0" smtClean="0">
                <a:solidFill>
                  <a:schemeClr val="bg1">
                    <a:lumMod val="65000"/>
                  </a:schemeClr>
                </a:solidFill>
              </a:rPr>
              <a:t>第</a:t>
            </a:r>
            <a:r>
              <a:rPr kumimoji="1" lang="en-US" altLang="ja-JP" sz="3600" dirty="0" smtClean="0">
                <a:solidFill>
                  <a:schemeClr val="bg1">
                    <a:lumMod val="65000"/>
                  </a:schemeClr>
                </a:solidFill>
              </a:rPr>
              <a:t>1</a:t>
            </a:r>
            <a:r>
              <a:rPr kumimoji="1" lang="ja-JP" altLang="en-US" sz="3600" dirty="0" smtClean="0">
                <a:solidFill>
                  <a:schemeClr val="bg1">
                    <a:lumMod val="65000"/>
                  </a:schemeClr>
                </a:solidFill>
              </a:rPr>
              <a:t>段階 </a:t>
            </a:r>
            <a:r>
              <a:rPr kumimoji="1" lang="en-US" altLang="ja-JP" sz="3600" dirty="0" smtClean="0">
                <a:solidFill>
                  <a:schemeClr val="bg1">
                    <a:lumMod val="65000"/>
                  </a:schemeClr>
                </a:solidFill>
              </a:rPr>
              <a:t>: </a:t>
            </a:r>
            <a:r>
              <a:rPr kumimoji="1" lang="ja-JP" altLang="en-US" sz="3600" dirty="0" smtClean="0">
                <a:solidFill>
                  <a:schemeClr val="bg1">
                    <a:lumMod val="65000"/>
                  </a:schemeClr>
                </a:solidFill>
              </a:rPr>
              <a:t>パーティション操作</a:t>
            </a:r>
            <a:endParaRPr kumimoji="1" lang="en-US" altLang="ja-JP" sz="3600" dirty="0" smtClean="0">
              <a:solidFill>
                <a:schemeClr val="bg1">
                  <a:lumMod val="65000"/>
                </a:schemeClr>
              </a:solidFill>
            </a:endParaRPr>
          </a:p>
          <a:p>
            <a:pPr lvl="1"/>
            <a:r>
              <a:rPr kumimoji="1" lang="en-US" altLang="ja-JP" dirty="0" smtClean="0">
                <a:solidFill>
                  <a:schemeClr val="bg1">
                    <a:lumMod val="65000"/>
                  </a:schemeClr>
                </a:solidFill>
              </a:rPr>
              <a:t> OS </a:t>
            </a:r>
            <a:r>
              <a:rPr kumimoji="1" lang="ja-JP" altLang="en-US" dirty="0" smtClean="0">
                <a:solidFill>
                  <a:schemeClr val="bg1">
                    <a:lumMod val="65000"/>
                  </a:schemeClr>
                </a:solidFill>
              </a:rPr>
              <a:t>を入れるパーティションの作成</a:t>
            </a:r>
            <a:endParaRPr kumimoji="1" lang="en-US" altLang="ja-JP" dirty="0" smtClean="0">
              <a:solidFill>
                <a:schemeClr val="bg1">
                  <a:lumMod val="65000"/>
                </a:schemeClr>
              </a:solidFill>
            </a:endParaRPr>
          </a:p>
          <a:p>
            <a:r>
              <a:rPr lang="ja-JP" altLang="en-US" sz="3600" dirty="0" smtClean="0">
                <a:solidFill>
                  <a:schemeClr val="bg1">
                    <a:lumMod val="65000"/>
                  </a:schemeClr>
                </a:solidFill>
              </a:rPr>
              <a:t>第</a:t>
            </a:r>
            <a:r>
              <a:rPr lang="en-US" altLang="ja-JP" sz="3600" dirty="0" smtClean="0">
                <a:solidFill>
                  <a:schemeClr val="bg1">
                    <a:lumMod val="65000"/>
                  </a:schemeClr>
                </a:solidFill>
              </a:rPr>
              <a:t>2</a:t>
            </a:r>
            <a:r>
              <a:rPr lang="ja-JP" altLang="en-US" sz="3600" dirty="0" smtClean="0">
                <a:solidFill>
                  <a:schemeClr val="bg1">
                    <a:lumMod val="65000"/>
                  </a:schemeClr>
                </a:solidFill>
              </a:rPr>
              <a:t>段階 </a:t>
            </a:r>
            <a:r>
              <a:rPr lang="en-US" altLang="ja-JP" sz="3600" dirty="0" smtClean="0">
                <a:solidFill>
                  <a:schemeClr val="bg1">
                    <a:lumMod val="65000"/>
                  </a:schemeClr>
                </a:solidFill>
              </a:rPr>
              <a:t>: </a:t>
            </a:r>
            <a:r>
              <a:rPr lang="ja-JP" altLang="en-US" sz="3600" dirty="0" smtClean="0">
                <a:solidFill>
                  <a:schemeClr val="bg1">
                    <a:lumMod val="65000"/>
                  </a:schemeClr>
                </a:solidFill>
              </a:rPr>
              <a:t>ファイルシステムの作成</a:t>
            </a:r>
            <a:endParaRPr lang="en-US" altLang="ja-JP" sz="3600" dirty="0" smtClean="0">
              <a:solidFill>
                <a:schemeClr val="bg1">
                  <a:lumMod val="65000"/>
                </a:schemeClr>
              </a:solidFill>
            </a:endParaRPr>
          </a:p>
          <a:p>
            <a:pPr lvl="1"/>
            <a:r>
              <a:rPr kumimoji="1" lang="en-US" altLang="ja-JP" dirty="0" smtClean="0">
                <a:solidFill>
                  <a:schemeClr val="bg1">
                    <a:lumMod val="65000"/>
                  </a:schemeClr>
                </a:solidFill>
              </a:rPr>
              <a:t> </a:t>
            </a:r>
            <a:r>
              <a:rPr lang="ja-JP" altLang="en-US" dirty="0" smtClean="0">
                <a:solidFill>
                  <a:schemeClr val="bg1">
                    <a:lumMod val="65000"/>
                  </a:schemeClr>
                </a:solidFill>
              </a:rPr>
              <a:t>パーティションのフォーマット</a:t>
            </a:r>
            <a:endParaRPr lang="en-US" altLang="ja-JP" dirty="0" smtClean="0">
              <a:solidFill>
                <a:schemeClr val="bg1">
                  <a:lumMod val="65000"/>
                </a:schemeClr>
              </a:solidFill>
            </a:endParaRPr>
          </a:p>
          <a:p>
            <a:r>
              <a:rPr kumimoji="1" lang="ja-JP" altLang="en-US" sz="3600" dirty="0" smtClean="0"/>
              <a:t>第</a:t>
            </a:r>
            <a:r>
              <a:rPr kumimoji="1" lang="en-US" altLang="ja-JP" sz="3600" dirty="0" smtClean="0"/>
              <a:t>3</a:t>
            </a:r>
            <a:r>
              <a:rPr kumimoji="1" lang="ja-JP" altLang="en-US" sz="3600" dirty="0" smtClean="0"/>
              <a:t>段階 </a:t>
            </a:r>
            <a:r>
              <a:rPr kumimoji="1" lang="en-US" altLang="ja-JP" sz="3600" dirty="0" smtClean="0"/>
              <a:t>: OS </a:t>
            </a:r>
            <a:r>
              <a:rPr kumimoji="1" lang="ja-JP" altLang="en-US" sz="3600" dirty="0" smtClean="0"/>
              <a:t>のインストール</a:t>
            </a:r>
            <a:r>
              <a:rPr lang="ja-JP" altLang="en-US" sz="3600" dirty="0"/>
              <a:t>と</a:t>
            </a:r>
            <a:r>
              <a:rPr kumimoji="1" lang="ja-JP" altLang="en-US" sz="3600" dirty="0" smtClean="0"/>
              <a:t>起動</a:t>
            </a:r>
            <a:endParaRPr kumimoji="1" lang="ja-JP" altLang="en-US" sz="3600" dirty="0"/>
          </a:p>
        </p:txBody>
      </p:sp>
      <p:sp>
        <p:nvSpPr>
          <p:cNvPr id="4" name="正方形/長方形 3"/>
          <p:cNvSpPr/>
          <p:nvPr/>
        </p:nvSpPr>
        <p:spPr>
          <a:xfrm>
            <a:off x="459376" y="3429000"/>
            <a:ext cx="8001056" cy="71438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fontScale="90000"/>
          </a:bodyPr>
          <a:lstStyle/>
          <a:p>
            <a:r>
              <a:rPr lang="ja-JP" altLang="en-US" dirty="0" smtClean="0"/>
              <a:t>マルチブートを可能にするためには</a:t>
            </a: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34"/>
          <p:cNvSpPr>
            <a:spLocks noGrp="1" noChangeArrowheads="1"/>
          </p:cNvSpPr>
          <p:nvPr>
            <p:ph type="title"/>
          </p:nvPr>
        </p:nvSpPr>
        <p:spPr>
          <a:xfrm>
            <a:off x="323528" y="44624"/>
            <a:ext cx="8208963" cy="762000"/>
          </a:xfrm>
        </p:spPr>
        <p:txBody>
          <a:bodyPr>
            <a:normAutofit/>
          </a:bodyPr>
          <a:lstStyle/>
          <a:p>
            <a:pPr algn="ctr"/>
            <a:r>
              <a:rPr lang="en-US" altLang="ja-JP" sz="4000" dirty="0" smtClean="0"/>
              <a:t>OS</a:t>
            </a:r>
            <a:r>
              <a:rPr lang="ja-JP" altLang="en-US" sz="4000" dirty="0" smtClean="0"/>
              <a:t>の起動の仕組み</a:t>
            </a:r>
            <a:endParaRPr lang="ja-JP" altLang="en-US" sz="4100" dirty="0" smtClean="0">
              <a:solidFill>
                <a:schemeClr val="bg2">
                  <a:lumMod val="50000"/>
                </a:schemeClr>
              </a:solidFill>
            </a:endParaRPr>
          </a:p>
        </p:txBody>
      </p:sp>
      <p:grpSp>
        <p:nvGrpSpPr>
          <p:cNvPr id="3" name="グループ化 2"/>
          <p:cNvGrpSpPr/>
          <p:nvPr/>
        </p:nvGrpSpPr>
        <p:grpSpPr>
          <a:xfrm>
            <a:off x="0" y="980728"/>
            <a:ext cx="5572125" cy="4680520"/>
            <a:chOff x="0" y="1700808"/>
            <a:chExt cx="5572125" cy="4680520"/>
          </a:xfrm>
        </p:grpSpPr>
        <p:sp>
          <p:nvSpPr>
            <p:cNvPr id="23557" name="Rectangle 5"/>
            <p:cNvSpPr>
              <a:spLocks noChangeArrowheads="1"/>
            </p:cNvSpPr>
            <p:nvPr/>
          </p:nvSpPr>
          <p:spPr bwMode="auto">
            <a:xfrm>
              <a:off x="323528" y="2564904"/>
              <a:ext cx="1098550" cy="1071562"/>
            </a:xfrm>
            <a:prstGeom prst="rect">
              <a:avLst/>
            </a:prstGeom>
            <a:solidFill>
              <a:srgbClr val="339966"/>
            </a:solidFill>
            <a:ln w="9525">
              <a:solidFill>
                <a:schemeClr val="tx1"/>
              </a:solidFill>
              <a:miter lim="800000"/>
              <a:headEnd/>
              <a:tailEnd/>
            </a:ln>
          </p:spPr>
          <p:txBody>
            <a:bodyPr wrap="none" anchor="ctr"/>
            <a:lstStyle/>
            <a:p>
              <a:r>
                <a:rPr lang="en-US" altLang="ja-JP" sz="2800"/>
                <a:t>CPU</a:t>
              </a:r>
              <a:endParaRPr lang="ja-JP" altLang="en-US" sz="2800"/>
            </a:p>
          </p:txBody>
        </p:sp>
        <p:sp>
          <p:nvSpPr>
            <p:cNvPr id="23558" name="Text Box 25"/>
            <p:cNvSpPr txBox="1">
              <a:spLocks noChangeArrowheads="1"/>
            </p:cNvSpPr>
            <p:nvPr/>
          </p:nvSpPr>
          <p:spPr bwMode="auto">
            <a:xfrm>
              <a:off x="683568" y="4195936"/>
              <a:ext cx="2214562" cy="457200"/>
            </a:xfrm>
            <a:prstGeom prst="rect">
              <a:avLst/>
            </a:prstGeom>
            <a:noFill/>
            <a:ln w="9525">
              <a:noFill/>
              <a:miter lim="800000"/>
              <a:headEnd/>
              <a:tailEnd/>
            </a:ln>
          </p:spPr>
          <p:txBody>
            <a:bodyPr>
              <a:spAutoFit/>
            </a:bodyPr>
            <a:lstStyle/>
            <a:p>
              <a:pPr algn="ctr">
                <a:spcBef>
                  <a:spcPct val="50000"/>
                </a:spcBef>
              </a:pPr>
              <a:r>
                <a:rPr lang="ja-JP" altLang="en-US" sz="2400" b="1" dirty="0">
                  <a:latin typeface="Times New Roman" pitchFamily="-112" charset="0"/>
                </a:rPr>
                <a:t>ハードディスク</a:t>
              </a:r>
            </a:p>
          </p:txBody>
        </p:sp>
        <p:sp>
          <p:nvSpPr>
            <p:cNvPr id="23559" name="Text Box 26"/>
            <p:cNvSpPr txBox="1">
              <a:spLocks noChangeArrowheads="1"/>
            </p:cNvSpPr>
            <p:nvPr/>
          </p:nvSpPr>
          <p:spPr bwMode="auto">
            <a:xfrm>
              <a:off x="1027584" y="4964658"/>
              <a:ext cx="1600200" cy="336550"/>
            </a:xfrm>
            <a:prstGeom prst="rect">
              <a:avLst/>
            </a:prstGeom>
            <a:noFill/>
            <a:ln w="9525">
              <a:noFill/>
              <a:miter lim="800000"/>
              <a:headEnd/>
              <a:tailEnd/>
            </a:ln>
          </p:spPr>
          <p:txBody>
            <a:bodyPr>
              <a:spAutoFit/>
            </a:bodyPr>
            <a:lstStyle/>
            <a:p>
              <a:pPr>
                <a:spcBef>
                  <a:spcPct val="50000"/>
                </a:spcBef>
              </a:pPr>
              <a:r>
                <a:rPr lang="ja-JP" altLang="en-US" sz="1600" b="1" dirty="0">
                  <a:latin typeface="ＭＳ Ｐゴシック" pitchFamily="-112" charset="-128"/>
                </a:rPr>
                <a:t>パーティション</a:t>
              </a:r>
              <a:r>
                <a:rPr lang="en-US" altLang="ja-JP" sz="1600" b="1" dirty="0">
                  <a:latin typeface="ＭＳ Ｐゴシック" pitchFamily="-112" charset="-128"/>
                </a:rPr>
                <a:t>1</a:t>
              </a:r>
              <a:endParaRPr lang="en-US" altLang="ja-JP" sz="2400" b="1" dirty="0">
                <a:latin typeface="ＭＳ Ｐゴシック" pitchFamily="-112" charset="-128"/>
              </a:endParaRPr>
            </a:p>
          </p:txBody>
        </p:sp>
        <p:sp>
          <p:nvSpPr>
            <p:cNvPr id="23560" name="Text Box 27"/>
            <p:cNvSpPr txBox="1">
              <a:spLocks noChangeArrowheads="1"/>
            </p:cNvSpPr>
            <p:nvPr/>
          </p:nvSpPr>
          <p:spPr bwMode="auto">
            <a:xfrm>
              <a:off x="3851920" y="4964658"/>
              <a:ext cx="1600200" cy="336550"/>
            </a:xfrm>
            <a:prstGeom prst="rect">
              <a:avLst/>
            </a:prstGeom>
            <a:noFill/>
            <a:ln w="9525">
              <a:noFill/>
              <a:miter lim="800000"/>
              <a:headEnd/>
              <a:tailEnd/>
            </a:ln>
          </p:spPr>
          <p:txBody>
            <a:bodyPr>
              <a:spAutoFit/>
            </a:bodyPr>
            <a:lstStyle/>
            <a:p>
              <a:pPr>
                <a:spcBef>
                  <a:spcPct val="50000"/>
                </a:spcBef>
              </a:pPr>
              <a:r>
                <a:rPr lang="ja-JP" altLang="en-US" sz="1600" b="1">
                  <a:latin typeface="ＭＳ Ｐゴシック" pitchFamily="-112" charset="-128"/>
                </a:rPr>
                <a:t>パーティション</a:t>
              </a:r>
              <a:r>
                <a:rPr lang="en-US" altLang="ja-JP" sz="1600" b="1">
                  <a:latin typeface="ＭＳ Ｐゴシック" pitchFamily="-112" charset="-128"/>
                </a:rPr>
                <a:t>2</a:t>
              </a:r>
              <a:endParaRPr lang="en-US" altLang="ja-JP" sz="2400" b="1">
                <a:latin typeface="ＭＳ Ｐゴシック" pitchFamily="-112" charset="-128"/>
              </a:endParaRPr>
            </a:p>
          </p:txBody>
        </p:sp>
        <p:grpSp>
          <p:nvGrpSpPr>
            <p:cNvPr id="2" name="グループ化 42"/>
            <p:cNvGrpSpPr/>
            <p:nvPr/>
          </p:nvGrpSpPr>
          <p:grpSpPr>
            <a:xfrm>
              <a:off x="0" y="4725144"/>
              <a:ext cx="5572125" cy="1656184"/>
              <a:chOff x="142875" y="5000648"/>
              <a:chExt cx="5572125" cy="1656184"/>
            </a:xfrm>
          </p:grpSpPr>
          <p:sp>
            <p:nvSpPr>
              <p:cNvPr id="23586" name="Rectangle 2"/>
              <p:cNvSpPr>
                <a:spLocks noChangeArrowheads="1"/>
              </p:cNvSpPr>
              <p:nvPr/>
            </p:nvSpPr>
            <p:spPr bwMode="auto">
              <a:xfrm>
                <a:off x="142875" y="5000648"/>
                <a:ext cx="5572125" cy="685800"/>
              </a:xfrm>
              <a:prstGeom prst="rect">
                <a:avLst/>
              </a:prstGeom>
              <a:solidFill>
                <a:schemeClr val="folHlink"/>
              </a:solidFill>
              <a:ln w="28575">
                <a:solidFill>
                  <a:schemeClr val="tx1"/>
                </a:solidFill>
                <a:miter lim="800000"/>
                <a:headEnd/>
                <a:tailEnd/>
              </a:ln>
            </p:spPr>
            <p:txBody>
              <a:bodyPr wrap="none" anchor="ctr"/>
              <a:lstStyle/>
              <a:p>
                <a:endParaRPr lang="ja-JP" altLang="en-US"/>
              </a:p>
            </p:txBody>
          </p:sp>
          <p:sp>
            <p:nvSpPr>
              <p:cNvPr id="23587" name="Rectangle 3"/>
              <p:cNvSpPr>
                <a:spLocks noChangeArrowheads="1"/>
              </p:cNvSpPr>
              <p:nvPr/>
            </p:nvSpPr>
            <p:spPr bwMode="auto">
              <a:xfrm>
                <a:off x="500513" y="5072086"/>
                <a:ext cx="2428425" cy="533400"/>
              </a:xfrm>
              <a:prstGeom prst="rect">
                <a:avLst/>
              </a:prstGeom>
              <a:solidFill>
                <a:srgbClr val="CCCC00"/>
              </a:solidFill>
              <a:ln w="28575">
                <a:solidFill>
                  <a:schemeClr val="tx1"/>
                </a:solidFill>
                <a:miter lim="800000"/>
                <a:headEnd/>
                <a:tailEnd/>
              </a:ln>
            </p:spPr>
            <p:txBody>
              <a:bodyPr wrap="none" anchor="ctr"/>
              <a:lstStyle/>
              <a:p>
                <a:endParaRPr lang="ja-JP" altLang="en-US"/>
              </a:p>
            </p:txBody>
          </p:sp>
          <p:sp>
            <p:nvSpPr>
              <p:cNvPr id="23588" name="Rectangle 19"/>
              <p:cNvSpPr>
                <a:spLocks noChangeArrowheads="1"/>
              </p:cNvSpPr>
              <p:nvPr/>
            </p:nvSpPr>
            <p:spPr bwMode="auto">
              <a:xfrm>
                <a:off x="214722" y="5072086"/>
                <a:ext cx="153273" cy="533400"/>
              </a:xfrm>
              <a:prstGeom prst="rect">
                <a:avLst/>
              </a:prstGeom>
              <a:solidFill>
                <a:srgbClr val="FF3300"/>
              </a:solidFill>
              <a:ln w="28575">
                <a:solidFill>
                  <a:schemeClr val="tx1"/>
                </a:solidFill>
                <a:miter lim="800000"/>
                <a:headEnd/>
                <a:tailEnd/>
              </a:ln>
            </p:spPr>
            <p:txBody>
              <a:bodyPr wrap="none" anchor="ctr"/>
              <a:lstStyle/>
              <a:p>
                <a:endParaRPr lang="ja-JP" altLang="en-US"/>
              </a:p>
            </p:txBody>
          </p:sp>
          <p:sp>
            <p:nvSpPr>
              <p:cNvPr id="23589" name="Rectangle 20"/>
              <p:cNvSpPr>
                <a:spLocks noChangeArrowheads="1"/>
              </p:cNvSpPr>
              <p:nvPr/>
            </p:nvSpPr>
            <p:spPr bwMode="auto">
              <a:xfrm>
                <a:off x="500513" y="5072086"/>
                <a:ext cx="153273" cy="533400"/>
              </a:xfrm>
              <a:prstGeom prst="rect">
                <a:avLst/>
              </a:prstGeom>
              <a:solidFill>
                <a:srgbClr val="0000FF"/>
              </a:solidFill>
              <a:ln w="28575">
                <a:solidFill>
                  <a:schemeClr val="tx1"/>
                </a:solidFill>
                <a:miter lim="800000"/>
                <a:headEnd/>
                <a:tailEnd/>
              </a:ln>
            </p:spPr>
            <p:txBody>
              <a:bodyPr wrap="none" anchor="ctr"/>
              <a:lstStyle/>
              <a:p>
                <a:endParaRPr lang="ja-JP" altLang="en-US"/>
              </a:p>
            </p:txBody>
          </p:sp>
          <p:sp>
            <p:nvSpPr>
              <p:cNvPr id="23590" name="Rectangle 21"/>
              <p:cNvSpPr>
                <a:spLocks noChangeArrowheads="1"/>
              </p:cNvSpPr>
              <p:nvPr/>
            </p:nvSpPr>
            <p:spPr bwMode="auto">
              <a:xfrm>
                <a:off x="3000784" y="5072086"/>
                <a:ext cx="2572118" cy="533400"/>
              </a:xfrm>
              <a:prstGeom prst="rect">
                <a:avLst/>
              </a:prstGeom>
              <a:solidFill>
                <a:srgbClr val="CCCC00"/>
              </a:solidFill>
              <a:ln w="28575">
                <a:solidFill>
                  <a:schemeClr val="tx1"/>
                </a:solidFill>
                <a:miter lim="800000"/>
                <a:headEnd/>
                <a:tailEnd/>
              </a:ln>
            </p:spPr>
            <p:txBody>
              <a:bodyPr wrap="none" anchor="ctr"/>
              <a:lstStyle/>
              <a:p>
                <a:endParaRPr lang="ja-JP" altLang="en-US"/>
              </a:p>
            </p:txBody>
          </p:sp>
          <p:sp>
            <p:nvSpPr>
              <p:cNvPr id="23591" name="Rectangle 22"/>
              <p:cNvSpPr>
                <a:spLocks noChangeArrowheads="1"/>
              </p:cNvSpPr>
              <p:nvPr/>
            </p:nvSpPr>
            <p:spPr bwMode="auto">
              <a:xfrm>
                <a:off x="3000784" y="5072086"/>
                <a:ext cx="153273" cy="533400"/>
              </a:xfrm>
              <a:prstGeom prst="rect">
                <a:avLst/>
              </a:prstGeom>
              <a:solidFill>
                <a:srgbClr val="0000FF"/>
              </a:solidFill>
              <a:ln w="28575">
                <a:solidFill>
                  <a:schemeClr val="tx1"/>
                </a:solidFill>
                <a:miter lim="800000"/>
                <a:headEnd/>
                <a:tailEnd/>
              </a:ln>
            </p:spPr>
            <p:txBody>
              <a:bodyPr wrap="none" anchor="ctr"/>
              <a:lstStyle/>
              <a:p>
                <a:endParaRPr lang="ja-JP" altLang="en-US"/>
              </a:p>
            </p:txBody>
          </p:sp>
          <p:sp>
            <p:nvSpPr>
              <p:cNvPr id="23592" name="AutoShape 35"/>
              <p:cNvSpPr>
                <a:spLocks noChangeArrowheads="1"/>
              </p:cNvSpPr>
              <p:nvPr/>
            </p:nvSpPr>
            <p:spPr bwMode="auto">
              <a:xfrm>
                <a:off x="214722" y="6014889"/>
                <a:ext cx="1216607" cy="571500"/>
              </a:xfrm>
              <a:prstGeom prst="wedgeRectCallout">
                <a:avLst>
                  <a:gd name="adj1" fmla="val -40054"/>
                  <a:gd name="adj2" fmla="val -112029"/>
                </a:avLst>
              </a:prstGeom>
              <a:solidFill>
                <a:srgbClr val="D1FFFC"/>
              </a:solidFill>
              <a:ln w="9525">
                <a:solidFill>
                  <a:schemeClr val="tx1"/>
                </a:solidFill>
                <a:miter lim="800000"/>
                <a:headEnd/>
                <a:tailEnd/>
              </a:ln>
            </p:spPr>
            <p:txBody>
              <a:bodyPr/>
              <a:lstStyle/>
              <a:p>
                <a:pPr algn="ctr"/>
                <a:r>
                  <a:rPr lang="ja-JP" altLang="en-US" sz="1600" b="1" dirty="0">
                    <a:solidFill>
                      <a:srgbClr val="FF0000"/>
                    </a:solidFill>
                    <a:latin typeface="Verdana" pitchFamily="-112" charset="0"/>
                    <a:ea typeface="Osaka-UI" pitchFamily="50" charset="-128"/>
                  </a:rPr>
                  <a:t>ブート</a:t>
                </a:r>
                <a:endParaRPr lang="en-US" altLang="ja-JP" sz="1600" b="1" dirty="0">
                  <a:solidFill>
                    <a:srgbClr val="FF0000"/>
                  </a:solidFill>
                  <a:latin typeface="Verdana" pitchFamily="-112" charset="0"/>
                  <a:ea typeface="Osaka-UI" pitchFamily="50" charset="-128"/>
                </a:endParaRPr>
              </a:p>
              <a:p>
                <a:pPr algn="ctr"/>
                <a:r>
                  <a:rPr lang="ja-JP" altLang="en-US" sz="1600" b="1" dirty="0">
                    <a:solidFill>
                      <a:srgbClr val="FF0000"/>
                    </a:solidFill>
                    <a:latin typeface="Verdana" pitchFamily="-112" charset="0"/>
                    <a:ea typeface="Osaka-UI" pitchFamily="50" charset="-128"/>
                  </a:rPr>
                  <a:t>ローダ</a:t>
                </a:r>
              </a:p>
            </p:txBody>
          </p:sp>
          <p:sp>
            <p:nvSpPr>
              <p:cNvPr id="23593" name="AutoShape 36"/>
              <p:cNvSpPr>
                <a:spLocks noChangeArrowheads="1"/>
              </p:cNvSpPr>
              <p:nvPr/>
            </p:nvSpPr>
            <p:spPr bwMode="auto">
              <a:xfrm>
                <a:off x="2429203" y="6090890"/>
                <a:ext cx="1428955" cy="565942"/>
              </a:xfrm>
              <a:prstGeom prst="wedgeRectCallout">
                <a:avLst>
                  <a:gd name="adj1" fmla="val -4190"/>
                  <a:gd name="adj2" fmla="val -131255"/>
                </a:avLst>
              </a:prstGeom>
              <a:solidFill>
                <a:srgbClr val="CCFFFF"/>
              </a:solidFill>
              <a:ln w="9525">
                <a:solidFill>
                  <a:schemeClr val="tx1"/>
                </a:solidFill>
                <a:miter lim="800000"/>
                <a:headEnd/>
                <a:tailEnd/>
              </a:ln>
            </p:spPr>
            <p:txBody>
              <a:bodyPr/>
              <a:lstStyle/>
              <a:p>
                <a:pPr algn="ctr"/>
                <a:r>
                  <a:rPr lang="ja-JP" altLang="en-US" sz="1600" b="1" dirty="0">
                    <a:solidFill>
                      <a:srgbClr val="FF0000"/>
                    </a:solidFill>
                    <a:latin typeface="Verdana" pitchFamily="-112" charset="0"/>
                    <a:ea typeface="Osaka-UI" pitchFamily="50" charset="-128"/>
                  </a:rPr>
                  <a:t>カーネル</a:t>
                </a:r>
                <a:endParaRPr lang="en-US" altLang="ja-JP" sz="1600" b="1" dirty="0">
                  <a:solidFill>
                    <a:srgbClr val="FF0000"/>
                  </a:solidFill>
                  <a:latin typeface="Verdana" pitchFamily="-112" charset="0"/>
                  <a:ea typeface="Osaka-UI" pitchFamily="50" charset="-128"/>
                </a:endParaRPr>
              </a:p>
              <a:p>
                <a:pPr algn="ctr"/>
                <a:r>
                  <a:rPr lang="ja-JP" altLang="en-US" sz="1600" b="1" dirty="0">
                    <a:solidFill>
                      <a:srgbClr val="FF0000"/>
                    </a:solidFill>
                    <a:latin typeface="Verdana" pitchFamily="-112" charset="0"/>
                    <a:ea typeface="Osaka-UI" pitchFamily="50" charset="-128"/>
                  </a:rPr>
                  <a:t>ローダ</a:t>
                </a:r>
              </a:p>
            </p:txBody>
          </p:sp>
        </p:grpSp>
        <p:pic>
          <p:nvPicPr>
            <p:cNvPr id="23562" name="Picture 40" descr="window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67944" y="4725144"/>
              <a:ext cx="576262" cy="563563"/>
            </a:xfrm>
            <a:prstGeom prst="rect">
              <a:avLst/>
            </a:prstGeom>
            <a:noFill/>
            <a:ln w="9525">
              <a:noFill/>
              <a:miter lim="800000"/>
              <a:headEnd/>
              <a:tailEnd/>
            </a:ln>
          </p:spPr>
        </p:pic>
        <p:pic>
          <p:nvPicPr>
            <p:cNvPr id="23563" name="Picture 41" descr="logo"/>
            <p:cNvPicPr>
              <a:picLocks noChangeAspect="1" noChangeArrowheads="1"/>
            </p:cNvPicPr>
            <p:nvPr/>
          </p:nvPicPr>
          <p:blipFill>
            <a:blip r:embed="rId4" cstate="print">
              <a:clrChange>
                <a:clrFrom>
                  <a:srgbClr val="FFFFFF"/>
                </a:clrFrom>
                <a:clrTo>
                  <a:srgbClr val="FFFFFF">
                    <a:alpha val="0"/>
                  </a:srgbClr>
                </a:clrTo>
              </a:clrChange>
            </a:blip>
            <a:srcRect r="55212"/>
            <a:stretch>
              <a:fillRect/>
            </a:stretch>
          </p:blipFill>
          <p:spPr bwMode="auto">
            <a:xfrm>
              <a:off x="1475656" y="4725144"/>
              <a:ext cx="498475" cy="574675"/>
            </a:xfrm>
            <a:prstGeom prst="rect">
              <a:avLst/>
            </a:prstGeom>
            <a:noFill/>
            <a:ln w="9525">
              <a:noFill/>
              <a:miter lim="800000"/>
              <a:headEnd/>
              <a:tailEnd/>
            </a:ln>
          </p:spPr>
        </p:pic>
        <p:sp>
          <p:nvSpPr>
            <p:cNvPr id="23564" name="Rectangle 5"/>
            <p:cNvSpPr>
              <a:spLocks noChangeArrowheads="1"/>
            </p:cNvSpPr>
            <p:nvPr/>
          </p:nvSpPr>
          <p:spPr bwMode="auto">
            <a:xfrm>
              <a:off x="2699792" y="2420888"/>
              <a:ext cx="1380878" cy="573211"/>
            </a:xfrm>
            <a:prstGeom prst="rect">
              <a:avLst/>
            </a:prstGeom>
            <a:solidFill>
              <a:srgbClr val="3366FF"/>
            </a:solidFill>
            <a:ln w="9525">
              <a:solidFill>
                <a:schemeClr val="tx1"/>
              </a:solidFill>
              <a:miter lim="800000"/>
              <a:headEnd/>
              <a:tailEnd/>
            </a:ln>
          </p:spPr>
          <p:txBody>
            <a:bodyPr wrap="none" anchor="ctr"/>
            <a:lstStyle/>
            <a:p>
              <a:pPr algn="ctr"/>
              <a:r>
                <a:rPr lang="en-US" altLang="ja-JP" sz="2800" dirty="0"/>
                <a:t>BIOS</a:t>
              </a:r>
              <a:endParaRPr lang="ja-JP" altLang="en-US" sz="2800" dirty="0"/>
            </a:p>
          </p:txBody>
        </p:sp>
        <p:sp>
          <p:nvSpPr>
            <p:cNvPr id="25614" name="Rectangle 5"/>
            <p:cNvSpPr>
              <a:spLocks noChangeArrowheads="1"/>
            </p:cNvSpPr>
            <p:nvPr/>
          </p:nvSpPr>
          <p:spPr bwMode="auto">
            <a:xfrm>
              <a:off x="3347864" y="3429000"/>
              <a:ext cx="1598613" cy="714375"/>
            </a:xfrm>
            <a:prstGeom prst="rect">
              <a:avLst/>
            </a:prstGeom>
            <a:solidFill>
              <a:schemeClr val="accent3">
                <a:lumMod val="50000"/>
              </a:schemeClr>
            </a:solidFill>
            <a:ln w="9525">
              <a:solidFill>
                <a:schemeClr val="tx1"/>
              </a:solidFill>
              <a:miter lim="800000"/>
              <a:headEnd/>
              <a:tailEnd/>
            </a:ln>
          </p:spPr>
          <p:txBody>
            <a:bodyPr wrap="none" anchor="ctr"/>
            <a:lstStyle/>
            <a:p>
              <a:r>
                <a:rPr lang="ja-JP" altLang="en-US" sz="2400" dirty="0">
                  <a:solidFill>
                    <a:schemeClr val="bg1"/>
                  </a:solidFill>
                </a:rPr>
                <a:t>メインメモリ</a:t>
              </a:r>
            </a:p>
          </p:txBody>
        </p:sp>
        <p:sp>
          <p:nvSpPr>
            <p:cNvPr id="12303" name="下矢印吹き出し 36"/>
            <p:cNvSpPr>
              <a:spLocks noChangeArrowheads="1"/>
            </p:cNvSpPr>
            <p:nvPr/>
          </p:nvSpPr>
          <p:spPr bwMode="auto">
            <a:xfrm>
              <a:off x="251520" y="1700808"/>
              <a:ext cx="1428750" cy="857250"/>
            </a:xfrm>
            <a:prstGeom prst="downArrowCallout">
              <a:avLst>
                <a:gd name="adj1" fmla="val 25000"/>
                <a:gd name="adj2" fmla="val 25000"/>
                <a:gd name="adj3" fmla="val 25000"/>
                <a:gd name="adj4" fmla="val 64977"/>
              </a:avLst>
            </a:prstGeom>
            <a:solidFill>
              <a:schemeClr val="tx2">
                <a:lumMod val="60000"/>
                <a:lumOff val="40000"/>
              </a:schemeClr>
            </a:solidFill>
            <a:ln w="9525" algn="ctr">
              <a:solidFill>
                <a:schemeClr val="tx1"/>
              </a:solidFill>
              <a:miter lim="800000"/>
              <a:headEnd/>
              <a:tailEnd/>
            </a:ln>
          </p:spPr>
          <p:txBody>
            <a:bodyPr wrap="none"/>
            <a:lstStyle/>
            <a:p>
              <a:r>
                <a:rPr lang="ja-JP" altLang="en-US" sz="2400" dirty="0">
                  <a:solidFill>
                    <a:srgbClr val="000000"/>
                  </a:solidFill>
                </a:rPr>
                <a:t>電源投入</a:t>
              </a:r>
            </a:p>
          </p:txBody>
        </p:sp>
        <p:cxnSp>
          <p:nvCxnSpPr>
            <p:cNvPr id="12305" name="直線矢印コネクタ 39"/>
            <p:cNvCxnSpPr>
              <a:cxnSpLocks noChangeShapeType="1"/>
            </p:cNvCxnSpPr>
            <p:nvPr/>
          </p:nvCxnSpPr>
          <p:spPr bwMode="auto">
            <a:xfrm>
              <a:off x="1259632" y="2492896"/>
              <a:ext cx="1285875" cy="1588"/>
            </a:xfrm>
            <a:prstGeom prst="straightConnector1">
              <a:avLst/>
            </a:prstGeom>
            <a:noFill/>
            <a:ln w="38100">
              <a:solidFill>
                <a:schemeClr val="tx1"/>
              </a:solidFill>
              <a:miter lim="800000"/>
              <a:headEnd/>
              <a:tailEnd type="arrow" w="med" len="med"/>
            </a:ln>
          </p:spPr>
        </p:cxnSp>
        <p:cxnSp>
          <p:nvCxnSpPr>
            <p:cNvPr id="12306" name="直線矢印コネクタ 41"/>
            <p:cNvCxnSpPr>
              <a:cxnSpLocks noChangeShapeType="1"/>
            </p:cNvCxnSpPr>
            <p:nvPr/>
          </p:nvCxnSpPr>
          <p:spPr bwMode="auto">
            <a:xfrm rot="10800000" flipV="1">
              <a:off x="1403648" y="2924944"/>
              <a:ext cx="1166962" cy="1836"/>
            </a:xfrm>
            <a:prstGeom prst="straightConnector1">
              <a:avLst/>
            </a:prstGeom>
            <a:noFill/>
            <a:ln w="38100">
              <a:solidFill>
                <a:schemeClr val="tx1"/>
              </a:solidFill>
              <a:miter lim="800000"/>
              <a:headEnd/>
              <a:tailEnd type="arrow" w="med" len="med"/>
            </a:ln>
          </p:spPr>
        </p:cxnSp>
        <p:cxnSp>
          <p:nvCxnSpPr>
            <p:cNvPr id="12307" name="直線矢印コネクタ 43"/>
            <p:cNvCxnSpPr>
              <a:cxnSpLocks noChangeShapeType="1"/>
            </p:cNvCxnSpPr>
            <p:nvPr/>
          </p:nvCxnSpPr>
          <p:spPr bwMode="auto">
            <a:xfrm rot="5400000">
              <a:off x="-270793" y="3920506"/>
              <a:ext cx="1157835" cy="462855"/>
            </a:xfrm>
            <a:prstGeom prst="straightConnector1">
              <a:avLst/>
            </a:prstGeom>
            <a:noFill/>
            <a:ln w="63500">
              <a:solidFill>
                <a:schemeClr val="tx1"/>
              </a:solidFill>
              <a:miter lim="800000"/>
              <a:headEnd type="arrow" w="med" len="med"/>
              <a:tailEnd type="arrow" w="med" len="med"/>
            </a:ln>
          </p:spPr>
        </p:cxnSp>
        <p:cxnSp>
          <p:nvCxnSpPr>
            <p:cNvPr id="12308" name="直線矢印コネクタ 105"/>
            <p:cNvCxnSpPr>
              <a:cxnSpLocks noChangeShapeType="1"/>
            </p:cNvCxnSpPr>
            <p:nvPr/>
          </p:nvCxnSpPr>
          <p:spPr bwMode="auto">
            <a:xfrm rot="5400000" flipH="1" flipV="1">
              <a:off x="3638972" y="4434036"/>
              <a:ext cx="571500" cy="1588"/>
            </a:xfrm>
            <a:prstGeom prst="straightConnector1">
              <a:avLst/>
            </a:prstGeom>
            <a:noFill/>
            <a:ln w="63500">
              <a:solidFill>
                <a:schemeClr val="tx1"/>
              </a:solidFill>
              <a:miter lim="800000"/>
              <a:headEnd/>
              <a:tailEnd type="arrow" w="med" len="med"/>
            </a:ln>
          </p:spPr>
        </p:cxnSp>
        <p:cxnSp>
          <p:nvCxnSpPr>
            <p:cNvPr id="12309" name="直線矢印コネクタ 110"/>
            <p:cNvCxnSpPr>
              <a:cxnSpLocks noChangeShapeType="1"/>
            </p:cNvCxnSpPr>
            <p:nvPr/>
          </p:nvCxnSpPr>
          <p:spPr bwMode="auto">
            <a:xfrm>
              <a:off x="1475656" y="3429000"/>
              <a:ext cx="1847676" cy="293737"/>
            </a:xfrm>
            <a:prstGeom prst="straightConnector1">
              <a:avLst/>
            </a:prstGeom>
            <a:noFill/>
            <a:ln w="63500">
              <a:solidFill>
                <a:schemeClr val="tx1"/>
              </a:solidFill>
              <a:miter lim="800000"/>
              <a:headEnd/>
              <a:tailEnd type="arrow" w="med" len="med"/>
            </a:ln>
          </p:spPr>
        </p:cxnSp>
        <p:sp>
          <p:nvSpPr>
            <p:cNvPr id="12310" name="テキスト ボックス 30"/>
            <p:cNvSpPr txBox="1">
              <a:spLocks noChangeArrowheads="1"/>
            </p:cNvSpPr>
            <p:nvPr/>
          </p:nvSpPr>
          <p:spPr bwMode="auto">
            <a:xfrm>
              <a:off x="2051720" y="2060848"/>
              <a:ext cx="500062" cy="369887"/>
            </a:xfrm>
            <a:prstGeom prst="rect">
              <a:avLst/>
            </a:prstGeom>
            <a:noFill/>
            <a:ln w="9525">
              <a:noFill/>
              <a:miter lim="800000"/>
              <a:headEnd/>
              <a:tailEnd/>
            </a:ln>
          </p:spPr>
          <p:txBody>
            <a:bodyPr>
              <a:spAutoFit/>
            </a:bodyPr>
            <a:lstStyle/>
            <a:p>
              <a:r>
                <a:rPr lang="en-US" altLang="ja-JP" b="1" dirty="0" smtClean="0"/>
                <a:t>1</a:t>
              </a:r>
              <a:endParaRPr lang="ja-JP" altLang="en-US" b="1" dirty="0"/>
            </a:p>
          </p:txBody>
        </p:sp>
        <p:sp>
          <p:nvSpPr>
            <p:cNvPr id="12311" name="テキスト ボックス 31"/>
            <p:cNvSpPr txBox="1">
              <a:spLocks noChangeArrowheads="1"/>
            </p:cNvSpPr>
            <p:nvPr/>
          </p:nvSpPr>
          <p:spPr bwMode="auto">
            <a:xfrm>
              <a:off x="1763688" y="2564904"/>
              <a:ext cx="648072" cy="369332"/>
            </a:xfrm>
            <a:prstGeom prst="rect">
              <a:avLst/>
            </a:prstGeom>
            <a:noFill/>
            <a:ln w="9525">
              <a:noFill/>
              <a:miter lim="800000"/>
              <a:headEnd/>
              <a:tailEnd/>
            </a:ln>
          </p:spPr>
          <p:txBody>
            <a:bodyPr wrap="square">
              <a:spAutoFit/>
            </a:bodyPr>
            <a:lstStyle/>
            <a:p>
              <a:r>
                <a:rPr lang="en-US" altLang="ja-JP" b="1" dirty="0" smtClean="0"/>
                <a:t>2, 3</a:t>
              </a:r>
              <a:endParaRPr lang="ja-JP" altLang="en-US" b="1" dirty="0"/>
            </a:p>
          </p:txBody>
        </p:sp>
        <p:sp>
          <p:nvSpPr>
            <p:cNvPr id="12313" name="テキスト ボックス 33"/>
            <p:cNvSpPr txBox="1">
              <a:spLocks noChangeArrowheads="1"/>
            </p:cNvSpPr>
            <p:nvPr/>
          </p:nvSpPr>
          <p:spPr bwMode="auto">
            <a:xfrm>
              <a:off x="323528" y="4077072"/>
              <a:ext cx="500062" cy="369888"/>
            </a:xfrm>
            <a:prstGeom prst="rect">
              <a:avLst/>
            </a:prstGeom>
            <a:noFill/>
            <a:ln w="9525">
              <a:noFill/>
              <a:miter lim="800000"/>
              <a:headEnd/>
              <a:tailEnd/>
            </a:ln>
          </p:spPr>
          <p:txBody>
            <a:bodyPr>
              <a:spAutoFit/>
            </a:bodyPr>
            <a:lstStyle/>
            <a:p>
              <a:r>
                <a:rPr lang="en-US" altLang="ja-JP" b="1" dirty="0" smtClean="0"/>
                <a:t>4</a:t>
              </a:r>
              <a:endParaRPr lang="ja-JP" altLang="en-US" b="1" dirty="0"/>
            </a:p>
          </p:txBody>
        </p:sp>
        <p:sp>
          <p:nvSpPr>
            <p:cNvPr id="12314" name="テキスト ボックス 34"/>
            <p:cNvSpPr txBox="1">
              <a:spLocks noChangeArrowheads="1"/>
            </p:cNvSpPr>
            <p:nvPr/>
          </p:nvSpPr>
          <p:spPr bwMode="auto">
            <a:xfrm>
              <a:off x="3995936" y="4221088"/>
              <a:ext cx="500062" cy="369887"/>
            </a:xfrm>
            <a:prstGeom prst="rect">
              <a:avLst/>
            </a:prstGeom>
            <a:noFill/>
            <a:ln w="9525">
              <a:noFill/>
              <a:miter lim="800000"/>
              <a:headEnd/>
              <a:tailEnd/>
            </a:ln>
          </p:spPr>
          <p:txBody>
            <a:bodyPr>
              <a:spAutoFit/>
            </a:bodyPr>
            <a:lstStyle/>
            <a:p>
              <a:r>
                <a:rPr lang="en-US" altLang="ja-JP" b="1" dirty="0" smtClean="0"/>
                <a:t>5</a:t>
              </a:r>
              <a:endParaRPr lang="ja-JP" altLang="en-US" b="1" dirty="0"/>
            </a:p>
          </p:txBody>
        </p:sp>
        <p:cxnSp>
          <p:nvCxnSpPr>
            <p:cNvPr id="12315" name="直線矢印コネクタ 43"/>
            <p:cNvCxnSpPr>
              <a:cxnSpLocks noChangeShapeType="1"/>
            </p:cNvCxnSpPr>
            <p:nvPr/>
          </p:nvCxnSpPr>
          <p:spPr bwMode="auto">
            <a:xfrm>
              <a:off x="1043608" y="3429000"/>
              <a:ext cx="2491184" cy="1157833"/>
            </a:xfrm>
            <a:prstGeom prst="straightConnector1">
              <a:avLst/>
            </a:prstGeom>
            <a:noFill/>
            <a:ln w="63500">
              <a:solidFill>
                <a:schemeClr val="tx1"/>
              </a:solidFill>
              <a:miter lim="800000"/>
              <a:headEnd/>
              <a:tailEnd type="arrow" w="med" len="med"/>
            </a:ln>
          </p:spPr>
        </p:cxnSp>
        <p:sp>
          <p:nvSpPr>
            <p:cNvPr id="12316" name="テキスト ボックス 39"/>
            <p:cNvSpPr txBox="1">
              <a:spLocks noChangeArrowheads="1"/>
            </p:cNvSpPr>
            <p:nvPr/>
          </p:nvSpPr>
          <p:spPr bwMode="auto">
            <a:xfrm>
              <a:off x="2771800" y="3861048"/>
              <a:ext cx="500063" cy="369887"/>
            </a:xfrm>
            <a:prstGeom prst="rect">
              <a:avLst/>
            </a:prstGeom>
            <a:noFill/>
            <a:ln w="9525">
              <a:noFill/>
              <a:miter lim="800000"/>
              <a:headEnd/>
              <a:tailEnd/>
            </a:ln>
          </p:spPr>
          <p:txBody>
            <a:bodyPr>
              <a:spAutoFit/>
            </a:bodyPr>
            <a:lstStyle/>
            <a:p>
              <a:r>
                <a:rPr lang="en-US" altLang="ja-JP" b="1" dirty="0" smtClean="0"/>
                <a:t>5</a:t>
              </a:r>
              <a:endParaRPr lang="ja-JP" altLang="en-US" b="1" dirty="0"/>
            </a:p>
          </p:txBody>
        </p:sp>
        <p:sp>
          <p:nvSpPr>
            <p:cNvPr id="12317" name="テキスト ボックス 41"/>
            <p:cNvSpPr txBox="1">
              <a:spLocks noChangeArrowheads="1"/>
            </p:cNvSpPr>
            <p:nvPr/>
          </p:nvSpPr>
          <p:spPr bwMode="auto">
            <a:xfrm>
              <a:off x="2411760" y="3212976"/>
              <a:ext cx="500062" cy="369887"/>
            </a:xfrm>
            <a:prstGeom prst="rect">
              <a:avLst/>
            </a:prstGeom>
            <a:noFill/>
            <a:ln w="9525">
              <a:noFill/>
              <a:miter lim="800000"/>
              <a:headEnd/>
              <a:tailEnd/>
            </a:ln>
          </p:spPr>
          <p:txBody>
            <a:bodyPr>
              <a:spAutoFit/>
            </a:bodyPr>
            <a:lstStyle/>
            <a:p>
              <a:r>
                <a:rPr lang="en-US" altLang="ja-JP" b="1" dirty="0" smtClean="0"/>
                <a:t>6</a:t>
              </a:r>
              <a:endParaRPr lang="ja-JP" altLang="en-US" b="1" dirty="0"/>
            </a:p>
          </p:txBody>
        </p:sp>
      </p:grpSp>
      <p:grpSp>
        <p:nvGrpSpPr>
          <p:cNvPr id="4" name="グループ化 3"/>
          <p:cNvGrpSpPr/>
          <p:nvPr/>
        </p:nvGrpSpPr>
        <p:grpSpPr>
          <a:xfrm>
            <a:off x="4211960" y="908720"/>
            <a:ext cx="4932040" cy="4464496"/>
            <a:chOff x="4211960" y="1628800"/>
            <a:chExt cx="4932040" cy="4464496"/>
          </a:xfrm>
        </p:grpSpPr>
        <p:sp>
          <p:nvSpPr>
            <p:cNvPr id="12304" name="Text Box 7"/>
            <p:cNvSpPr txBox="1">
              <a:spLocks noChangeArrowheads="1"/>
            </p:cNvSpPr>
            <p:nvPr/>
          </p:nvSpPr>
          <p:spPr bwMode="auto">
            <a:xfrm>
              <a:off x="5857875" y="1628800"/>
              <a:ext cx="3286125" cy="4401205"/>
            </a:xfrm>
            <a:prstGeom prst="rect">
              <a:avLst/>
            </a:prstGeom>
            <a:noFill/>
            <a:ln w="9525">
              <a:noFill/>
              <a:miter lim="800000"/>
              <a:headEnd/>
              <a:tailEnd/>
            </a:ln>
          </p:spPr>
          <p:txBody>
            <a:bodyPr>
              <a:spAutoFit/>
            </a:bodyPr>
            <a:lstStyle/>
            <a:p>
              <a:pPr marL="457200" indent="-457200">
                <a:buFont typeface="Arial" charset="0"/>
                <a:buAutoNum type="arabicPeriod"/>
              </a:pPr>
              <a:r>
                <a:rPr lang="en-US" altLang="ja-JP" sz="2000" dirty="0" smtClean="0">
                  <a:latin typeface="+mn-ea"/>
                </a:rPr>
                <a:t>CPU</a:t>
              </a:r>
              <a:r>
                <a:rPr lang="ja-JP" altLang="en-US" sz="2000" dirty="0">
                  <a:latin typeface="+mn-ea"/>
                </a:rPr>
                <a:t>が</a:t>
              </a:r>
              <a:r>
                <a:rPr lang="en-US" altLang="ja-JP" sz="2000" dirty="0">
                  <a:latin typeface="+mn-ea"/>
                </a:rPr>
                <a:t>BIOS</a:t>
              </a:r>
              <a:r>
                <a:rPr lang="ja-JP" altLang="en-US" sz="2000" dirty="0">
                  <a:latin typeface="+mn-ea"/>
                </a:rPr>
                <a:t>を読み込む</a:t>
              </a:r>
              <a:endParaRPr lang="en-US" altLang="ja-JP" sz="2000" dirty="0">
                <a:latin typeface="+mn-ea"/>
              </a:endParaRPr>
            </a:p>
            <a:p>
              <a:pPr marL="457200" indent="-457200">
                <a:buFont typeface="Arial" charset="0"/>
                <a:buAutoNum type="arabicPeriod"/>
              </a:pPr>
              <a:r>
                <a:rPr lang="en-US" altLang="ja-JP" sz="2000" dirty="0">
                  <a:latin typeface="+mn-ea"/>
                </a:rPr>
                <a:t>BIOS</a:t>
              </a:r>
              <a:r>
                <a:rPr lang="ja-JP" altLang="en-US" sz="2000" dirty="0" smtClean="0">
                  <a:latin typeface="+mn-ea"/>
                </a:rPr>
                <a:t>が</a:t>
              </a:r>
              <a:r>
                <a:rPr lang="en-US" altLang="ja-JP" sz="2000" dirty="0" smtClean="0">
                  <a:latin typeface="+mn-ea"/>
                </a:rPr>
                <a:t>POST</a:t>
              </a:r>
              <a:r>
                <a:rPr lang="ja-JP" altLang="en-US" sz="2000" dirty="0" smtClean="0">
                  <a:latin typeface="+mn-ea"/>
                </a:rPr>
                <a:t>を</a:t>
              </a:r>
              <a:r>
                <a:rPr lang="ja-JP" altLang="en-US" sz="2000" dirty="0">
                  <a:latin typeface="+mn-ea"/>
                </a:rPr>
                <a:t>行うよう命令</a:t>
              </a:r>
              <a:endParaRPr lang="en-US" altLang="ja-JP" sz="2000" dirty="0">
                <a:latin typeface="+mn-ea"/>
              </a:endParaRPr>
            </a:p>
            <a:p>
              <a:pPr marL="457200" indent="-457200">
                <a:buFont typeface="Arial" charset="0"/>
                <a:buAutoNum type="arabicPeriod"/>
              </a:pPr>
              <a:r>
                <a:rPr lang="en-US" altLang="ja-JP" sz="2000" dirty="0">
                  <a:latin typeface="+mn-ea"/>
                </a:rPr>
                <a:t>BIOS</a:t>
              </a:r>
              <a:r>
                <a:rPr lang="ja-JP" altLang="en-US" sz="2000" dirty="0" smtClean="0">
                  <a:latin typeface="+mn-ea"/>
                </a:rPr>
                <a:t>がハードディスク</a:t>
              </a:r>
              <a:r>
                <a:rPr lang="ja-JP" altLang="en-US" sz="2000" dirty="0">
                  <a:latin typeface="+mn-ea"/>
                </a:rPr>
                <a:t>の先頭にあるブートローダを読みに行くよう命令</a:t>
              </a:r>
              <a:endParaRPr lang="en-US" altLang="ja-JP" sz="2000" dirty="0">
                <a:latin typeface="+mn-ea"/>
              </a:endParaRPr>
            </a:p>
            <a:p>
              <a:pPr marL="457200" indent="-457200">
                <a:buFont typeface="Arial" charset="0"/>
                <a:buAutoNum type="arabicPeriod"/>
              </a:pPr>
              <a:r>
                <a:rPr lang="en-US" altLang="ja-JP" sz="2000" dirty="0">
                  <a:latin typeface="+mn-ea"/>
                </a:rPr>
                <a:t>CPU</a:t>
              </a:r>
              <a:r>
                <a:rPr lang="ja-JP" altLang="en-US" sz="2000" dirty="0">
                  <a:latin typeface="+mn-ea"/>
                </a:rPr>
                <a:t>は</a:t>
              </a:r>
              <a:r>
                <a:rPr lang="ja-JP" altLang="en-US" sz="2000" dirty="0">
                  <a:solidFill>
                    <a:srgbClr val="FF0000"/>
                  </a:solidFill>
                  <a:latin typeface="+mn-ea"/>
                </a:rPr>
                <a:t>ブートローダ</a:t>
              </a:r>
              <a:r>
                <a:rPr lang="ja-JP" altLang="en-US" sz="2000" dirty="0">
                  <a:latin typeface="+mn-ea"/>
                </a:rPr>
                <a:t>からハードディスク中の</a:t>
              </a:r>
              <a:r>
                <a:rPr lang="en-US" altLang="ja-JP" sz="2000" dirty="0">
                  <a:latin typeface="+mn-ea"/>
                </a:rPr>
                <a:t>OS</a:t>
              </a:r>
              <a:r>
                <a:rPr lang="ja-JP" altLang="en-US" sz="2000" dirty="0">
                  <a:latin typeface="+mn-ea"/>
                </a:rPr>
                <a:t>の位置を教わる</a:t>
              </a:r>
              <a:endParaRPr lang="en-US" altLang="ja-JP" sz="2000" dirty="0">
                <a:latin typeface="+mn-ea"/>
              </a:endParaRPr>
            </a:p>
            <a:p>
              <a:pPr marL="457200" indent="-457200">
                <a:buFont typeface="Arial" charset="0"/>
                <a:buAutoNum type="arabicPeriod"/>
              </a:pPr>
              <a:r>
                <a:rPr lang="en-US" altLang="ja-JP" sz="2000" dirty="0">
                  <a:latin typeface="+mn-ea"/>
                </a:rPr>
                <a:t>CPU</a:t>
              </a:r>
              <a:r>
                <a:rPr lang="ja-JP" altLang="en-US" sz="2000" dirty="0">
                  <a:latin typeface="+mn-ea"/>
                </a:rPr>
                <a:t>は</a:t>
              </a:r>
              <a:r>
                <a:rPr lang="ja-JP" altLang="en-US" sz="2000" dirty="0">
                  <a:solidFill>
                    <a:srgbClr val="FF0000"/>
                  </a:solidFill>
                  <a:latin typeface="+mn-ea"/>
                </a:rPr>
                <a:t>カーネルローダ</a:t>
              </a:r>
              <a:r>
                <a:rPr lang="ja-JP" altLang="en-US" sz="2000" dirty="0">
                  <a:latin typeface="+mn-ea"/>
                </a:rPr>
                <a:t>に</a:t>
              </a:r>
              <a:r>
                <a:rPr lang="en-US" altLang="ja-JP" sz="2000" dirty="0">
                  <a:latin typeface="+mn-ea"/>
                </a:rPr>
                <a:t>OS</a:t>
              </a:r>
              <a:r>
                <a:rPr lang="ja-JP" altLang="en-US" sz="2000" dirty="0">
                  <a:latin typeface="+mn-ea"/>
                </a:rPr>
                <a:t>のカーネルをメインメモリに転送するよう命令</a:t>
              </a:r>
              <a:endParaRPr lang="en-US" altLang="ja-JP" sz="2000" dirty="0">
                <a:latin typeface="+mn-ea"/>
              </a:endParaRPr>
            </a:p>
            <a:p>
              <a:pPr marL="457200" indent="-457200">
                <a:buFont typeface="Arial" charset="0"/>
                <a:buAutoNum type="arabicPeriod"/>
              </a:pPr>
              <a:r>
                <a:rPr lang="en-US" altLang="ja-JP" sz="2000" dirty="0">
                  <a:latin typeface="+mn-ea"/>
                </a:rPr>
                <a:t>CPU</a:t>
              </a:r>
              <a:r>
                <a:rPr lang="ja-JP" altLang="en-US" sz="2000" dirty="0">
                  <a:latin typeface="+mn-ea"/>
                </a:rPr>
                <a:t>がメインメモリ上の</a:t>
              </a:r>
              <a:r>
                <a:rPr lang="en-US" altLang="ja-JP" sz="2000" dirty="0">
                  <a:latin typeface="+mn-ea"/>
                </a:rPr>
                <a:t>OS</a:t>
              </a:r>
              <a:r>
                <a:rPr lang="ja-JP" altLang="en-US" sz="2000" dirty="0">
                  <a:latin typeface="+mn-ea"/>
                </a:rPr>
                <a:t>にアクセスして起動</a:t>
              </a:r>
              <a:endParaRPr lang="en-US" altLang="ja-JP" sz="2000" dirty="0">
                <a:latin typeface="+mn-ea"/>
              </a:endParaRPr>
            </a:p>
          </p:txBody>
        </p:sp>
        <p:sp>
          <p:nvSpPr>
            <p:cNvPr id="40" name="正方形/長方形 39"/>
            <p:cNvSpPr/>
            <p:nvPr/>
          </p:nvSpPr>
          <p:spPr bwMode="auto">
            <a:xfrm>
              <a:off x="5786438" y="3501008"/>
              <a:ext cx="3357562" cy="2592288"/>
            </a:xfrm>
            <a:prstGeom prst="rect">
              <a:avLst/>
            </a:prstGeom>
            <a:noFill/>
            <a:ln w="50800" cap="flat" cmpd="sng" algn="ctr">
              <a:solidFill>
                <a:schemeClr val="accent2">
                  <a:lumMod val="75000"/>
                </a:schemeClr>
              </a:solidFill>
              <a:prstDash val="solid"/>
              <a:miter lim="800000"/>
              <a:headEnd type="none" w="med" len="med"/>
              <a:tailEnd type="none" w="med" len="med"/>
            </a:ln>
            <a:effectLst/>
          </p:spPr>
          <p:txBody>
            <a:bodyPr wrap="none"/>
            <a:lstStyle/>
            <a:p>
              <a:endParaRPr lang="ja-JP" altLang="en-US"/>
            </a:p>
          </p:txBody>
        </p:sp>
        <p:sp>
          <p:nvSpPr>
            <p:cNvPr id="41" name="四角形吹き出し 40"/>
            <p:cNvSpPr>
              <a:spLocks noChangeArrowheads="1"/>
            </p:cNvSpPr>
            <p:nvPr/>
          </p:nvSpPr>
          <p:spPr bwMode="auto">
            <a:xfrm>
              <a:off x="4211960" y="2420888"/>
              <a:ext cx="1648197" cy="709811"/>
            </a:xfrm>
            <a:prstGeom prst="wedgeRectCallout">
              <a:avLst>
                <a:gd name="adj1" fmla="val 57787"/>
                <a:gd name="adj2" fmla="val 92468"/>
              </a:avLst>
            </a:prstGeom>
            <a:solidFill>
              <a:schemeClr val="accent2">
                <a:lumMod val="75000"/>
              </a:schemeClr>
            </a:solidFill>
            <a:ln w="9525">
              <a:solidFill>
                <a:schemeClr val="tx1"/>
              </a:solidFill>
              <a:miter lim="800000"/>
              <a:headEnd/>
              <a:tailEnd/>
            </a:ln>
          </p:spPr>
          <p:txBody>
            <a:bodyPr wrap="none"/>
            <a:lstStyle/>
            <a:p>
              <a:r>
                <a:rPr lang="ja-JP" altLang="en-US" sz="2000" dirty="0" smtClean="0">
                  <a:solidFill>
                    <a:schemeClr val="bg1"/>
                  </a:solidFill>
                </a:rPr>
                <a:t>ここからが</a:t>
              </a:r>
              <a:endParaRPr lang="en-US" altLang="ja-JP" sz="2000" dirty="0">
                <a:solidFill>
                  <a:schemeClr val="bg1"/>
                </a:solidFill>
              </a:endParaRPr>
            </a:p>
            <a:p>
              <a:r>
                <a:rPr lang="ja-JP" altLang="en-US" sz="2000" dirty="0" smtClean="0">
                  <a:solidFill>
                    <a:schemeClr val="bg1"/>
                  </a:solidFill>
                </a:rPr>
                <a:t>今日のお話</a:t>
              </a:r>
              <a:endParaRPr lang="ja-JP" altLang="en-US" sz="2000" dirty="0">
                <a:solidFill>
                  <a:schemeClr val="bg1"/>
                </a:solidFill>
              </a:endParaRP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effectLst/>
              </a:rPr>
              <a:t>本日の講義で</a:t>
            </a:r>
            <a:r>
              <a:rPr lang="ja-JP" altLang="en-US" dirty="0" smtClean="0">
                <a:effectLst/>
              </a:rPr>
              <a:t>は</a:t>
            </a:r>
            <a:r>
              <a:rPr lang="en-US" altLang="ja-JP" dirty="0" smtClean="0">
                <a:effectLst/>
              </a:rPr>
              <a:t>…</a:t>
            </a:r>
            <a:endParaRPr kumimoji="1" lang="ja-JP" altLang="en-US" dirty="0">
              <a:effectLst/>
            </a:endParaRPr>
          </a:p>
        </p:txBody>
      </p:sp>
      <p:sp>
        <p:nvSpPr>
          <p:cNvPr id="3" name="コンテンツ プレースホルダ 2"/>
          <p:cNvSpPr>
            <a:spLocks noGrp="1"/>
          </p:cNvSpPr>
          <p:nvPr>
            <p:ph idx="1"/>
          </p:nvPr>
        </p:nvSpPr>
        <p:spPr>
          <a:xfrm>
            <a:off x="323528" y="919261"/>
            <a:ext cx="8496944" cy="4525963"/>
          </a:xfrm>
        </p:spPr>
        <p:txBody>
          <a:bodyPr>
            <a:normAutofit/>
          </a:bodyPr>
          <a:lstStyle/>
          <a:p>
            <a:pPr>
              <a:buFont typeface="Wingdings" pitchFamily="2" charset="2"/>
              <a:buChar char="u"/>
            </a:pPr>
            <a:r>
              <a:rPr lang="en-US" altLang="ja-JP" sz="4000" dirty="0"/>
              <a:t>1</a:t>
            </a:r>
            <a:r>
              <a:rPr kumimoji="1" lang="ja-JP" altLang="en-US" sz="4000" dirty="0" smtClean="0"/>
              <a:t>台の</a:t>
            </a:r>
            <a:r>
              <a:rPr lang="ja-JP" altLang="en-US" sz="4000" dirty="0"/>
              <a:t>計算機</a:t>
            </a:r>
            <a:r>
              <a:rPr kumimoji="1" lang="ja-JP" altLang="en-US" sz="4000" dirty="0" smtClean="0"/>
              <a:t>で複数の </a:t>
            </a:r>
            <a:r>
              <a:rPr kumimoji="1" lang="en-US" altLang="ja-JP" sz="4000" dirty="0" smtClean="0"/>
              <a:t>OS </a:t>
            </a:r>
            <a:r>
              <a:rPr kumimoji="1" lang="ja-JP" altLang="en-US" sz="4000" dirty="0" smtClean="0"/>
              <a:t>を使えるようにする方法を</a:t>
            </a:r>
            <a:r>
              <a:rPr lang="ja-JP" altLang="en-US" sz="4000" dirty="0" smtClean="0"/>
              <a:t>学ぶ</a:t>
            </a:r>
            <a:endParaRPr lang="en-US" altLang="ja-JP" sz="4000" dirty="0" smtClean="0"/>
          </a:p>
          <a:p>
            <a:pPr lvl="1">
              <a:buFont typeface="Wingdings" pitchFamily="2" charset="2"/>
              <a:buChar char="u"/>
            </a:pPr>
            <a:r>
              <a:rPr lang="ja-JP" altLang="en-US" sz="3600" dirty="0" smtClean="0"/>
              <a:t>実技編では</a:t>
            </a:r>
            <a:r>
              <a:rPr lang="ja-JP" altLang="en-US" sz="3600" dirty="0"/>
              <a:t>情報実験機で </a:t>
            </a:r>
            <a:r>
              <a:rPr lang="en-US" altLang="ja-JP" sz="3600" dirty="0" smtClean="0"/>
              <a:t>Linux </a:t>
            </a:r>
            <a:r>
              <a:rPr lang="ja-JP" altLang="en-US" sz="3600" dirty="0"/>
              <a:t>と </a:t>
            </a:r>
            <a:r>
              <a:rPr lang="en-US" altLang="ja-JP" sz="3600" dirty="0"/>
              <a:t>Windows </a:t>
            </a:r>
            <a:r>
              <a:rPr lang="ja-JP" altLang="en-US" sz="3600" dirty="0" smtClean="0"/>
              <a:t>を使える</a:t>
            </a:r>
            <a:r>
              <a:rPr lang="ja-JP" altLang="en-US" sz="3600" dirty="0"/>
              <a:t>ように</a:t>
            </a:r>
            <a:r>
              <a:rPr lang="ja-JP" altLang="en-US" sz="3600" dirty="0" smtClean="0"/>
              <a:t>する</a:t>
            </a:r>
            <a:endParaRPr lang="ja-JP" alt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MBR(Master Boot Record)</a:t>
            </a:r>
            <a:endParaRPr kumimoji="1" lang="ja-JP" altLang="en-US" dirty="0"/>
          </a:p>
        </p:txBody>
      </p:sp>
      <p:sp>
        <p:nvSpPr>
          <p:cNvPr id="3" name="コンテンツ プレースホルダ 2"/>
          <p:cNvSpPr>
            <a:spLocks noGrp="1"/>
          </p:cNvSpPr>
          <p:nvPr>
            <p:ph idx="1"/>
          </p:nvPr>
        </p:nvSpPr>
        <p:spPr>
          <a:xfrm>
            <a:off x="457200" y="991269"/>
            <a:ext cx="8401080" cy="4525963"/>
          </a:xfrm>
        </p:spPr>
        <p:txBody>
          <a:bodyPr/>
          <a:lstStyle/>
          <a:p>
            <a:r>
              <a:rPr lang="ja-JP" altLang="en-US" sz="3600" dirty="0" smtClean="0"/>
              <a:t>ハードディスクの先頭</a:t>
            </a:r>
            <a:r>
              <a:rPr lang="en-US" altLang="ja-JP" sz="3600" dirty="0" smtClean="0"/>
              <a:t>(</a:t>
            </a:r>
            <a:r>
              <a:rPr lang="ja-JP" altLang="en-US" sz="3600" dirty="0" smtClean="0"/>
              <a:t>最も外側</a:t>
            </a:r>
            <a:r>
              <a:rPr lang="en-US" altLang="ja-JP" sz="3600" dirty="0" smtClean="0"/>
              <a:t>)</a:t>
            </a:r>
            <a:r>
              <a:rPr lang="ja-JP" altLang="en-US" sz="3600" dirty="0" err="1" smtClean="0"/>
              <a:t>に置</a:t>
            </a:r>
            <a:r>
              <a:rPr lang="ja-JP" altLang="en-US" sz="3600" dirty="0" smtClean="0"/>
              <a:t>かれている領域</a:t>
            </a:r>
          </a:p>
          <a:p>
            <a:r>
              <a:rPr lang="en-US" altLang="ja-JP" sz="3600" dirty="0" smtClean="0"/>
              <a:t>OS</a:t>
            </a:r>
            <a:r>
              <a:rPr lang="ja-JP" altLang="en-US" sz="3600" dirty="0" smtClean="0"/>
              <a:t>起動時に</a:t>
            </a:r>
            <a:r>
              <a:rPr lang="en-US" altLang="ja-JP" sz="3600" dirty="0" smtClean="0"/>
              <a:t>BIOS</a:t>
            </a:r>
            <a:r>
              <a:rPr lang="ja-JP" altLang="en-US" sz="3600" dirty="0" smtClean="0"/>
              <a:t>によって最初に読み込まれる</a:t>
            </a:r>
            <a:endParaRPr kumimoji="1" lang="ja-JP" altLang="en-US" sz="3600" dirty="0"/>
          </a:p>
        </p:txBody>
      </p:sp>
      <p:grpSp>
        <p:nvGrpSpPr>
          <p:cNvPr id="5" name="グループ化 4"/>
          <p:cNvGrpSpPr/>
          <p:nvPr/>
        </p:nvGrpSpPr>
        <p:grpSpPr>
          <a:xfrm>
            <a:off x="1285852" y="3502746"/>
            <a:ext cx="7092284" cy="2734566"/>
            <a:chOff x="1285852" y="3909144"/>
            <a:chExt cx="7092284" cy="2734566"/>
          </a:xfrm>
        </p:grpSpPr>
        <p:pic>
          <p:nvPicPr>
            <p:cNvPr id="4" name="図 3" descr="hdd.jpg"/>
            <p:cNvPicPr>
              <a:picLocks noChangeAspect="1"/>
            </p:cNvPicPr>
            <p:nvPr/>
          </p:nvPicPr>
          <p:blipFill>
            <a:blip r:embed="rId3" cstate="print"/>
            <a:stretch>
              <a:fillRect/>
            </a:stretch>
          </p:blipFill>
          <p:spPr>
            <a:xfrm>
              <a:off x="1285852" y="3929066"/>
              <a:ext cx="4113096" cy="2714644"/>
            </a:xfrm>
            <a:prstGeom prst="rect">
              <a:avLst/>
            </a:prstGeom>
          </p:spPr>
        </p:pic>
        <p:sp>
          <p:nvSpPr>
            <p:cNvPr id="10" name="テキスト ボックス 9"/>
            <p:cNvSpPr txBox="1"/>
            <p:nvPr/>
          </p:nvSpPr>
          <p:spPr>
            <a:xfrm>
              <a:off x="6092120" y="3909144"/>
              <a:ext cx="2286016" cy="1631216"/>
            </a:xfrm>
            <a:prstGeom prst="rect">
              <a:avLst/>
            </a:prstGeom>
            <a:noFill/>
          </p:spPr>
          <p:txBody>
            <a:bodyPr wrap="square" rtlCol="0">
              <a:spAutoFit/>
            </a:bodyPr>
            <a:lstStyle/>
            <a:p>
              <a:r>
                <a:rPr lang="ja-JP" altLang="en-US" sz="2500" dirty="0" smtClean="0">
                  <a:solidFill>
                    <a:schemeClr val="tx2">
                      <a:lumMod val="75000"/>
                      <a:lumOff val="25000"/>
                    </a:schemeClr>
                  </a:solidFill>
                </a:rPr>
                <a:t>先頭</a:t>
              </a:r>
              <a:endParaRPr lang="en-US" altLang="ja-JP" sz="2500" dirty="0" smtClean="0">
                <a:solidFill>
                  <a:schemeClr val="tx2">
                    <a:lumMod val="75000"/>
                    <a:lumOff val="25000"/>
                  </a:schemeClr>
                </a:solidFill>
              </a:endParaRPr>
            </a:p>
            <a:p>
              <a:r>
                <a:rPr lang="en-US" altLang="ja-JP" sz="2500" dirty="0" smtClean="0">
                  <a:solidFill>
                    <a:schemeClr val="tx2">
                      <a:lumMod val="75000"/>
                      <a:lumOff val="25000"/>
                    </a:schemeClr>
                  </a:solidFill>
                </a:rPr>
                <a:t>(Cylinder 0</a:t>
              </a:r>
            </a:p>
            <a:p>
              <a:r>
                <a:rPr kumimoji="1" lang="en-US" altLang="ja-JP" sz="2500" dirty="0" smtClean="0">
                  <a:solidFill>
                    <a:schemeClr val="tx2">
                      <a:lumMod val="75000"/>
                      <a:lumOff val="25000"/>
                    </a:schemeClr>
                  </a:solidFill>
                </a:rPr>
                <a:t>Head 0</a:t>
              </a:r>
            </a:p>
            <a:p>
              <a:r>
                <a:rPr lang="en-US" altLang="ja-JP" sz="2500" dirty="0" smtClean="0">
                  <a:solidFill>
                    <a:schemeClr val="tx2">
                      <a:lumMod val="75000"/>
                      <a:lumOff val="25000"/>
                    </a:schemeClr>
                  </a:solidFill>
                </a:rPr>
                <a:t>Sector 1)</a:t>
              </a:r>
              <a:endParaRPr kumimoji="1" lang="ja-JP" altLang="en-US" sz="2500" dirty="0">
                <a:solidFill>
                  <a:schemeClr val="tx2">
                    <a:lumMod val="75000"/>
                    <a:lumOff val="25000"/>
                  </a:schemeClr>
                </a:solidFill>
              </a:endParaRPr>
            </a:p>
          </p:txBody>
        </p:sp>
        <p:sp>
          <p:nvSpPr>
            <p:cNvPr id="12" name="フローチャート : 記憶データ 11"/>
            <p:cNvSpPr/>
            <p:nvPr/>
          </p:nvSpPr>
          <p:spPr>
            <a:xfrm rot="1331515">
              <a:off x="2206725" y="4888644"/>
              <a:ext cx="177483" cy="248816"/>
            </a:xfrm>
            <a:prstGeom prst="flowChartOnlineStorag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rot="10800000" flipV="1">
              <a:off x="2305906" y="4123458"/>
              <a:ext cx="3786214" cy="857256"/>
            </a:xfrm>
            <a:prstGeom prst="straightConnector1">
              <a:avLst/>
            </a:prstGeom>
            <a:ln w="53975">
              <a:solidFill>
                <a:srgbClr val="FFC000"/>
              </a:solidFill>
              <a:miter lim="80000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MBR </a:t>
            </a:r>
            <a:r>
              <a:rPr lang="ja-JP" altLang="en-US" dirty="0" smtClean="0"/>
              <a:t>の中身</a:t>
            </a:r>
            <a:endParaRPr kumimoji="1" lang="ja-JP" altLang="en-US" dirty="0"/>
          </a:p>
        </p:txBody>
      </p:sp>
      <p:sp>
        <p:nvSpPr>
          <p:cNvPr id="3" name="コンテンツ プレースホルダ 2"/>
          <p:cNvSpPr>
            <a:spLocks noGrp="1"/>
          </p:cNvSpPr>
          <p:nvPr>
            <p:ph idx="1"/>
          </p:nvPr>
        </p:nvSpPr>
        <p:spPr/>
        <p:txBody>
          <a:bodyPr>
            <a:normAutofit/>
          </a:bodyPr>
          <a:lstStyle/>
          <a:p>
            <a:pPr>
              <a:buClr>
                <a:srgbClr val="663300"/>
              </a:buClr>
            </a:pPr>
            <a:r>
              <a:rPr lang="ja-JP" altLang="en-US" dirty="0" smtClean="0">
                <a:solidFill>
                  <a:srgbClr val="FF0000"/>
                </a:solidFill>
              </a:rPr>
              <a:t>パーティションテーブル</a:t>
            </a:r>
            <a:endParaRPr lang="en-US" altLang="ja-JP" dirty="0" smtClean="0">
              <a:solidFill>
                <a:srgbClr val="FF0000"/>
              </a:solidFill>
            </a:endParaRPr>
          </a:p>
          <a:p>
            <a:pPr lvl="1">
              <a:buClr>
                <a:srgbClr val="663300"/>
              </a:buClr>
              <a:buSzPct val="75000"/>
            </a:pPr>
            <a:r>
              <a:rPr lang="ja-JP" altLang="en-US" dirty="0" smtClean="0"/>
              <a:t>パーティションの情報を記録したもの</a:t>
            </a:r>
            <a:endParaRPr lang="en-US" altLang="ja-JP" dirty="0" smtClean="0"/>
          </a:p>
          <a:p>
            <a:pPr lvl="1">
              <a:buClr>
                <a:srgbClr val="663300"/>
              </a:buClr>
              <a:buSzPct val="75000"/>
            </a:pPr>
            <a:r>
              <a:rPr lang="en-US" altLang="ja-JP" dirty="0" smtClean="0"/>
              <a:t>4 </a:t>
            </a:r>
            <a:r>
              <a:rPr lang="ja-JP" altLang="en-US" dirty="0" smtClean="0"/>
              <a:t>パーティション分の情報が書き込める</a:t>
            </a:r>
          </a:p>
          <a:p>
            <a:pPr>
              <a:buClr>
                <a:srgbClr val="663300"/>
              </a:buClr>
            </a:pPr>
            <a:r>
              <a:rPr lang="ja-JP" altLang="en-US" dirty="0" smtClean="0">
                <a:solidFill>
                  <a:srgbClr val="FF0000"/>
                </a:solidFill>
              </a:rPr>
              <a:t>ブートローダ</a:t>
            </a:r>
            <a:endParaRPr lang="en-US" altLang="ja-JP" dirty="0" smtClean="0">
              <a:solidFill>
                <a:srgbClr val="FF0000"/>
              </a:solidFill>
            </a:endParaRPr>
          </a:p>
          <a:p>
            <a:pPr lvl="1">
              <a:buClr>
                <a:srgbClr val="663300"/>
              </a:buClr>
              <a:buFont typeface="Wingdings" pitchFamily="2" charset="2"/>
              <a:buChar char="u"/>
            </a:pPr>
            <a:r>
              <a:rPr lang="en-US" altLang="ja-JP" dirty="0" smtClean="0"/>
              <a:t>OS</a:t>
            </a:r>
            <a:r>
              <a:rPr lang="ja-JP" altLang="en-US" dirty="0" smtClean="0"/>
              <a:t>が入っているパーティションの先頭にある </a:t>
            </a:r>
            <a:r>
              <a:rPr lang="en-US" altLang="ja-JP" dirty="0" smtClean="0"/>
              <a:t>OS</a:t>
            </a:r>
            <a:r>
              <a:rPr lang="ja-JP" altLang="en-US" dirty="0" smtClean="0"/>
              <a:t>（カーネル）ローダを読み込み</a:t>
            </a:r>
            <a:r>
              <a:rPr lang="en-US" altLang="ja-JP" dirty="0" smtClean="0"/>
              <a:t>, </a:t>
            </a:r>
            <a:r>
              <a:rPr lang="ja-JP" altLang="en-US" dirty="0" smtClean="0"/>
              <a:t>メモリへ転送</a:t>
            </a:r>
          </a:p>
        </p:txBody>
      </p:sp>
      <p:sp>
        <p:nvSpPr>
          <p:cNvPr id="5" name="テキスト ボックス 4"/>
          <p:cNvSpPr txBox="1"/>
          <p:nvPr/>
        </p:nvSpPr>
        <p:spPr>
          <a:xfrm>
            <a:off x="714348" y="4221088"/>
            <a:ext cx="7962108" cy="954107"/>
          </a:xfrm>
          <a:prstGeom prst="rect">
            <a:avLst/>
          </a:prstGeom>
          <a:solidFill>
            <a:srgbClr val="00B050"/>
          </a:solidFill>
        </p:spPr>
        <p:txBody>
          <a:bodyPr wrap="square" rtlCol="0">
            <a:spAutoFit/>
          </a:bodyPr>
          <a:lstStyle/>
          <a:p>
            <a:pPr lvl="1">
              <a:buClr>
                <a:srgbClr val="663300"/>
              </a:buClr>
              <a:buNone/>
            </a:pPr>
            <a:r>
              <a:rPr lang="ja-JP" altLang="en-US" sz="2800" dirty="0" smtClean="0"/>
              <a:t>今回は </a:t>
            </a:r>
            <a:r>
              <a:rPr lang="en-US" altLang="ja-JP" sz="2800" dirty="0" smtClean="0">
                <a:solidFill>
                  <a:srgbClr val="FF0000"/>
                </a:solidFill>
              </a:rPr>
              <a:t>GRUB </a:t>
            </a:r>
            <a:r>
              <a:rPr lang="ja-JP" altLang="en-US" sz="2800" dirty="0" smtClean="0"/>
              <a:t>というマルチブート可能なブートローダをインストール</a:t>
            </a:r>
            <a:endParaRPr lang="ja-JP" alt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en-US" altLang="ja-JP" sz="5400" dirty="0" smtClean="0"/>
          </a:p>
          <a:p>
            <a:pPr algn="ctr">
              <a:buNone/>
            </a:pPr>
            <a:r>
              <a:rPr lang="en-US" altLang="ja-JP" sz="5400" dirty="0" err="1"/>
              <a:t>Debian</a:t>
            </a:r>
            <a:r>
              <a:rPr lang="ja-JP" altLang="en-US" sz="5400" dirty="0"/>
              <a:t>　</a:t>
            </a:r>
            <a:r>
              <a:rPr lang="en-US" altLang="ja-JP" sz="5400" dirty="0"/>
              <a:t>GNU/Linux</a:t>
            </a:r>
            <a:endParaRPr kumimoji="1" lang="ja-JP" altLang="en-US" sz="5400" dirty="0"/>
          </a:p>
        </p:txBody>
      </p:sp>
    </p:spTree>
    <p:extLst>
      <p:ext uri="{BB962C8B-B14F-4D97-AF65-F5344CB8AC3E}">
        <p14:creationId xmlns:p14="http://schemas.microsoft.com/office/powerpoint/2010/main" val="3806604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Debian</a:t>
            </a:r>
            <a:r>
              <a:rPr lang="ja-JP" altLang="en-US" dirty="0" smtClean="0"/>
              <a:t>　</a:t>
            </a:r>
            <a:r>
              <a:rPr lang="en-US" altLang="ja-JP" dirty="0" smtClean="0"/>
              <a:t>GNU/Linux</a:t>
            </a:r>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dirty="0" smtClean="0"/>
              <a:t>Linux </a:t>
            </a:r>
            <a:r>
              <a:rPr lang="ja-JP" altLang="en-US" dirty="0" smtClean="0"/>
              <a:t>ディストリビューションの一つ</a:t>
            </a:r>
            <a:r>
              <a:rPr lang="en-US" altLang="ja-JP" sz="2400" dirty="0" smtClean="0"/>
              <a:t>(</a:t>
            </a:r>
            <a:r>
              <a:rPr lang="ja-JP" altLang="en-US" sz="2400" dirty="0"/>
              <a:t>第 </a:t>
            </a:r>
            <a:r>
              <a:rPr lang="en-US" altLang="ja-JP" sz="2400" dirty="0" smtClean="0"/>
              <a:t>3 </a:t>
            </a:r>
            <a:r>
              <a:rPr lang="ja-JP" altLang="en-US" sz="2400" dirty="0"/>
              <a:t>回 </a:t>
            </a:r>
            <a:r>
              <a:rPr lang="ja-JP" altLang="en-US" sz="2400" dirty="0" smtClean="0"/>
              <a:t>「</a:t>
            </a:r>
            <a:r>
              <a:rPr lang="en-US" altLang="ja-JP" sz="2400" dirty="0" smtClean="0"/>
              <a:t>Linux</a:t>
            </a:r>
            <a:r>
              <a:rPr lang="ja-JP" altLang="en-US" sz="2400" dirty="0" smtClean="0"/>
              <a:t> 入門」参照</a:t>
            </a:r>
            <a:r>
              <a:rPr lang="en-US" altLang="ja-JP" sz="2400" dirty="0" smtClean="0"/>
              <a:t>)</a:t>
            </a:r>
            <a:endParaRPr lang="ja-JP" altLang="en-US" sz="2400" dirty="0" smtClean="0"/>
          </a:p>
          <a:p>
            <a:pPr lvl="1"/>
            <a:r>
              <a:rPr lang="ja-JP" altLang="en-US" dirty="0" smtClean="0"/>
              <a:t>ディストリビューションとは</a:t>
            </a:r>
            <a:r>
              <a:rPr lang="en-US" altLang="ja-JP" dirty="0" smtClean="0"/>
              <a:t>Linux</a:t>
            </a:r>
            <a:r>
              <a:rPr lang="ja-JP" altLang="en-US" dirty="0" smtClean="0"/>
              <a:t>カーネルとその上で動作するソフトウェアのパッケージ</a:t>
            </a:r>
          </a:p>
          <a:p>
            <a:pPr lvl="2"/>
            <a:r>
              <a:rPr lang="ja-JP" altLang="en-US" dirty="0" smtClean="0"/>
              <a:t>例</a:t>
            </a:r>
            <a:r>
              <a:rPr lang="en-US" altLang="ja-JP" dirty="0" smtClean="0"/>
              <a:t>: Fedora, Vine Linux, MK Linux etc.</a:t>
            </a:r>
            <a:endParaRPr lang="en-US" altLang="ja-JP" sz="2400" dirty="0" smtClean="0"/>
          </a:p>
          <a:p>
            <a:r>
              <a:rPr lang="ja-JP" altLang="en-US" dirty="0" smtClean="0"/>
              <a:t>今回は </a:t>
            </a:r>
            <a:r>
              <a:rPr lang="en-US" altLang="ja-JP" dirty="0" smtClean="0"/>
              <a:t>Ver. 6.0 </a:t>
            </a:r>
            <a:r>
              <a:rPr lang="ja-JP" altLang="en-US" dirty="0" smtClean="0"/>
              <a:t>をインストール</a:t>
            </a:r>
            <a:endParaRPr lang="en-US" altLang="ja-JP" dirty="0" smtClean="0"/>
          </a:p>
          <a:p>
            <a:pPr lvl="1"/>
            <a:r>
              <a:rPr lang="ja-JP" altLang="en-US" dirty="0" smtClean="0"/>
              <a:t>コードネームは </a:t>
            </a:r>
            <a:r>
              <a:rPr lang="ja-JP" altLang="en-US" dirty="0"/>
              <a:t>「</a:t>
            </a:r>
            <a:r>
              <a:rPr lang="en-US" altLang="ja-JP" dirty="0" smtClean="0"/>
              <a:t>squeeze</a:t>
            </a:r>
            <a:r>
              <a:rPr lang="ja-JP" altLang="en-US" dirty="0" smtClean="0"/>
              <a:t>」</a:t>
            </a:r>
            <a:endParaRPr lang="en-US" altLang="ja-JP" dirty="0" smtClean="0"/>
          </a:p>
          <a:p>
            <a:pPr lvl="1"/>
            <a:r>
              <a:rPr lang="en-US" altLang="ja-JP" dirty="0" smtClean="0"/>
              <a:t>2011/03/19 </a:t>
            </a:r>
            <a:r>
              <a:rPr lang="ja-JP" altLang="en-US" dirty="0" smtClean="0"/>
              <a:t>に公開</a:t>
            </a:r>
            <a:endParaRPr lang="en-US" altLang="ja-JP"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Debian</a:t>
            </a:r>
            <a:r>
              <a:rPr lang="ja-JP" altLang="en-US" dirty="0" smtClean="0"/>
              <a:t>　</a:t>
            </a:r>
            <a:r>
              <a:rPr lang="en-US" altLang="ja-JP" dirty="0" smtClean="0"/>
              <a:t>GNU/Linux</a:t>
            </a:r>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dirty="0" smtClean="0"/>
              <a:t>Linux </a:t>
            </a:r>
            <a:r>
              <a:rPr lang="ja-JP" altLang="en-US" dirty="0" smtClean="0"/>
              <a:t>ディストリビューションの一つ</a:t>
            </a:r>
            <a:r>
              <a:rPr lang="en-US" altLang="ja-JP" sz="2400" dirty="0" smtClean="0"/>
              <a:t>(</a:t>
            </a:r>
            <a:r>
              <a:rPr lang="ja-JP" altLang="en-US" sz="2400" dirty="0"/>
              <a:t>第 </a:t>
            </a:r>
            <a:r>
              <a:rPr lang="en-US" altLang="ja-JP" sz="2400" dirty="0" smtClean="0"/>
              <a:t>3 </a:t>
            </a:r>
            <a:r>
              <a:rPr lang="ja-JP" altLang="en-US" sz="2400" dirty="0"/>
              <a:t>回 </a:t>
            </a:r>
            <a:r>
              <a:rPr lang="ja-JP" altLang="en-US" sz="2400" dirty="0" smtClean="0"/>
              <a:t>「</a:t>
            </a:r>
            <a:r>
              <a:rPr lang="en-US" altLang="ja-JP" sz="2400" dirty="0" smtClean="0"/>
              <a:t>Linux</a:t>
            </a:r>
            <a:r>
              <a:rPr lang="ja-JP" altLang="en-US" sz="2400" dirty="0" smtClean="0"/>
              <a:t> 入門」参照</a:t>
            </a:r>
            <a:r>
              <a:rPr lang="en-US" altLang="ja-JP" sz="2400" dirty="0" smtClean="0"/>
              <a:t>)</a:t>
            </a:r>
            <a:endParaRPr lang="ja-JP" altLang="en-US" sz="2400" dirty="0" smtClean="0"/>
          </a:p>
          <a:p>
            <a:r>
              <a:rPr lang="ja-JP" altLang="en-US" dirty="0" smtClean="0"/>
              <a:t>ディストリビューション</a:t>
            </a:r>
          </a:p>
          <a:p>
            <a:pPr lvl="1"/>
            <a:r>
              <a:rPr lang="en-US" altLang="ja-JP" dirty="0" smtClean="0"/>
              <a:t>Linux</a:t>
            </a:r>
            <a:r>
              <a:rPr lang="ja-JP" altLang="en-US" dirty="0" smtClean="0"/>
              <a:t>カーネルとその上で動作するソフトウェアのパッケージ</a:t>
            </a:r>
          </a:p>
          <a:p>
            <a:pPr lvl="2"/>
            <a:r>
              <a:rPr lang="ja-JP" altLang="en-US" dirty="0" smtClean="0"/>
              <a:t>例</a:t>
            </a:r>
            <a:r>
              <a:rPr lang="en-US" altLang="ja-JP" dirty="0" smtClean="0"/>
              <a:t>: Fedora, Vine Linux, MK Linux , etc.</a:t>
            </a:r>
          </a:p>
          <a:p>
            <a:pPr lvl="1"/>
            <a:endParaRPr lang="en-US" altLang="ja-JP" sz="2400" dirty="0" smtClean="0"/>
          </a:p>
          <a:p>
            <a:r>
              <a:rPr lang="ja-JP" altLang="en-US" sz="2800" dirty="0" smtClean="0"/>
              <a:t>今回は </a:t>
            </a:r>
            <a:r>
              <a:rPr lang="en-US" altLang="ja-JP" sz="2800" dirty="0" smtClean="0"/>
              <a:t>Ver. 6.0 (squeeze) </a:t>
            </a:r>
            <a:r>
              <a:rPr lang="ja-JP" altLang="en-US" sz="2800" dirty="0" smtClean="0"/>
              <a:t>をインストール</a:t>
            </a:r>
            <a:endParaRPr kumimoji="1" lang="ja-JP" altLang="en-US" dirty="0"/>
          </a:p>
        </p:txBody>
      </p:sp>
      <p:sp>
        <p:nvSpPr>
          <p:cNvPr id="5" name="テキスト ボックス 4"/>
          <p:cNvSpPr txBox="1"/>
          <p:nvPr/>
        </p:nvSpPr>
        <p:spPr>
          <a:xfrm>
            <a:off x="395536" y="6269250"/>
            <a:ext cx="8568952" cy="400110"/>
          </a:xfrm>
          <a:prstGeom prst="rect">
            <a:avLst/>
          </a:prstGeom>
          <a:noFill/>
        </p:spPr>
        <p:txBody>
          <a:bodyPr wrap="square" rtlCol="0">
            <a:spAutoFit/>
          </a:bodyPr>
          <a:lstStyle/>
          <a:p>
            <a:r>
              <a:rPr lang="en-US" altLang="ja-JP" sz="2000" dirty="0" smtClean="0"/>
              <a:t>http</a:t>
            </a:r>
            <a:r>
              <a:rPr lang="en-US" altLang="ja-JP" sz="2000" dirty="0"/>
              <a:t>://download.disney.co.jp/pixar/wallpapers/810038/1024x768</a:t>
            </a:r>
            <a:endParaRPr kumimoji="1" lang="ja-JP" altLang="en-US" sz="2000" dirty="0"/>
          </a:p>
        </p:txBody>
      </p:sp>
      <p:pic>
        <p:nvPicPr>
          <p:cNvPr id="1026" name="Picture 2" descr="C:\Users\yamasita\Desktop\wallpaper_810038_1024x7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822920"/>
            <a:ext cx="8323312"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a:off x="1475656" y="4437112"/>
            <a:ext cx="1584176" cy="15841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131840" y="5045114"/>
            <a:ext cx="1512168" cy="400110"/>
          </a:xfrm>
          <a:prstGeom prst="rect">
            <a:avLst/>
          </a:prstGeom>
          <a:solidFill>
            <a:schemeClr val="bg1"/>
          </a:solidFill>
        </p:spPr>
        <p:txBody>
          <a:bodyPr wrap="square" rtlCol="0">
            <a:spAutoFit/>
          </a:bodyPr>
          <a:lstStyle/>
          <a:p>
            <a:r>
              <a:rPr lang="ja-JP" altLang="en-US" sz="2000" dirty="0" smtClean="0"/>
              <a:t>← </a:t>
            </a:r>
            <a:r>
              <a:rPr lang="en-US" altLang="ja-JP" sz="2000" dirty="0" smtClean="0"/>
              <a:t>squeeze</a:t>
            </a:r>
            <a:endParaRPr kumimoji="1" lang="ja-JP" altLang="en-US" sz="2000" dirty="0"/>
          </a:p>
        </p:txBody>
      </p:sp>
    </p:spTree>
    <p:extLst>
      <p:ext uri="{BB962C8B-B14F-4D97-AF65-F5344CB8AC3E}">
        <p14:creationId xmlns:p14="http://schemas.microsoft.com/office/powerpoint/2010/main" val="1165318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err="1" smtClean="0"/>
              <a:t>Debian</a:t>
            </a:r>
            <a:r>
              <a:rPr lang="en-US" altLang="ja-JP" dirty="0" smtClean="0"/>
              <a:t> GNU/Linux </a:t>
            </a:r>
            <a:r>
              <a:rPr lang="ja-JP" altLang="en-US" dirty="0" smtClean="0"/>
              <a:t>の特徴</a:t>
            </a:r>
            <a:r>
              <a:rPr lang="ja-JP" altLang="en-US" sz="5400" dirty="0" smtClean="0"/>
              <a:t> </a:t>
            </a:r>
            <a:endParaRPr kumimoji="1" lang="ja-JP" altLang="en-US" dirty="0"/>
          </a:p>
        </p:txBody>
      </p:sp>
      <p:sp>
        <p:nvSpPr>
          <p:cNvPr id="3" name="コンテンツ プレースホルダ 2"/>
          <p:cNvSpPr>
            <a:spLocks noGrp="1"/>
          </p:cNvSpPr>
          <p:nvPr>
            <p:ph idx="1"/>
          </p:nvPr>
        </p:nvSpPr>
        <p:spPr/>
        <p:txBody>
          <a:bodyPr>
            <a:normAutofit/>
          </a:bodyPr>
          <a:lstStyle/>
          <a:p>
            <a:pPr>
              <a:buClr>
                <a:schemeClr val="tx1"/>
              </a:buClr>
            </a:pPr>
            <a:r>
              <a:rPr lang="ja-JP" altLang="en-US" dirty="0" smtClean="0"/>
              <a:t>フリーソフトウェア</a:t>
            </a:r>
            <a:endParaRPr lang="en-US" altLang="ja-JP" dirty="0" smtClean="0"/>
          </a:p>
          <a:p>
            <a:pPr lvl="1">
              <a:buClr>
                <a:schemeClr val="tx1"/>
              </a:buClr>
            </a:pPr>
            <a:r>
              <a:rPr lang="ja-JP" altLang="en-US" dirty="0" smtClean="0"/>
              <a:t>ソフトウェアの入手・書き換え・再配布が自由</a:t>
            </a:r>
          </a:p>
          <a:p>
            <a:pPr lvl="1">
              <a:buClr>
                <a:schemeClr val="tx1"/>
              </a:buClr>
            </a:pPr>
            <a:r>
              <a:rPr lang="ja-JP" altLang="en-US" dirty="0" smtClean="0"/>
              <a:t>ソースコードが公開されている</a:t>
            </a:r>
          </a:p>
          <a:p>
            <a:pPr>
              <a:buClr>
                <a:schemeClr val="tx1"/>
              </a:buClr>
            </a:pPr>
            <a:r>
              <a:rPr lang="ja-JP" altLang="en-US" dirty="0"/>
              <a:t>無償</a:t>
            </a:r>
            <a:endParaRPr lang="en-US" altLang="ja-JP" dirty="0" smtClean="0"/>
          </a:p>
          <a:p>
            <a:pPr>
              <a:buClr>
                <a:schemeClr val="tx1"/>
              </a:buClr>
            </a:pPr>
            <a:r>
              <a:rPr lang="ja-JP" altLang="en-US" dirty="0" smtClean="0"/>
              <a:t>ボランティアベースで作っている</a:t>
            </a:r>
          </a:p>
          <a:p>
            <a:pPr>
              <a:buClr>
                <a:schemeClr val="tx1"/>
              </a:buClr>
            </a:pPr>
            <a:r>
              <a:rPr lang="ja-JP" altLang="en-US" dirty="0" smtClean="0"/>
              <a:t>パッケージ管理システムが</a:t>
            </a:r>
            <a:r>
              <a:rPr lang="ja-JP" altLang="en-US" dirty="0"/>
              <a:t>堅牢</a:t>
            </a:r>
            <a:endParaRPr lang="en-US" altLang="ja-JP" dirty="0" smtClean="0"/>
          </a:p>
          <a:p>
            <a:pPr>
              <a:buClr>
                <a:schemeClr val="tx1"/>
              </a:buClr>
            </a:pPr>
            <a:r>
              <a:rPr lang="ja-JP" altLang="en-US" dirty="0" smtClean="0"/>
              <a:t>新規性よりも安定性を重視</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a:t>
            </a:r>
            <a:r>
              <a:rPr lang="ja-JP" altLang="en-US" dirty="0" smtClean="0"/>
              <a:t>の作業</a:t>
            </a:r>
            <a:endParaRPr kumimoji="1" lang="ja-JP" altLang="en-US" dirty="0"/>
          </a:p>
        </p:txBody>
      </p:sp>
      <p:sp>
        <p:nvSpPr>
          <p:cNvPr id="3" name="コンテンツ プレースホルダ 2"/>
          <p:cNvSpPr>
            <a:spLocks noGrp="1"/>
          </p:cNvSpPr>
          <p:nvPr>
            <p:ph idx="1"/>
          </p:nvPr>
        </p:nvSpPr>
        <p:spPr>
          <a:xfrm>
            <a:off x="323528" y="1500174"/>
            <a:ext cx="8496944" cy="4525963"/>
          </a:xfrm>
        </p:spPr>
        <p:txBody>
          <a:bodyPr/>
          <a:lstStyle/>
          <a:p>
            <a:r>
              <a:rPr lang="en-US" altLang="ja-JP" dirty="0" err="1" smtClean="0"/>
              <a:t>Debian</a:t>
            </a:r>
            <a:r>
              <a:rPr lang="en-US" altLang="ja-JP" dirty="0" smtClean="0"/>
              <a:t> GNU/Linux (squeeze)</a:t>
            </a:r>
            <a:r>
              <a:rPr lang="ja-JP" altLang="en-US" dirty="0"/>
              <a:t>を</a:t>
            </a:r>
            <a:r>
              <a:rPr lang="ja-JP" altLang="en-US" dirty="0" smtClean="0"/>
              <a:t>インストール</a:t>
            </a:r>
          </a:p>
          <a:p>
            <a:endParaRPr kumimoji="1" lang="en-US" altLang="ja-JP" dirty="0" smtClean="0"/>
          </a:p>
          <a:p>
            <a:pPr>
              <a:buNone/>
            </a:pPr>
            <a:r>
              <a:rPr lang="ja-JP" altLang="en-US" dirty="0" smtClean="0"/>
              <a:t>このあとすぐ！</a:t>
            </a:r>
            <a:endParaRPr kumimoji="1"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a:t>
            </a:r>
            <a:r>
              <a:rPr lang="en-US" altLang="ja-JP" dirty="0" smtClean="0"/>
              <a:t>: </a:t>
            </a:r>
            <a:r>
              <a:rPr lang="ja-JP" altLang="en-US" dirty="0" smtClean="0"/>
              <a:t>今回のキーワード</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マルチブート</a:t>
            </a:r>
            <a:r>
              <a:rPr kumimoji="1" lang="en-US" altLang="ja-JP" dirty="0" smtClean="0"/>
              <a:t>, </a:t>
            </a:r>
            <a:r>
              <a:rPr kumimoji="1" lang="ja-JP" altLang="en-US" dirty="0" smtClean="0"/>
              <a:t>デュアルブート</a:t>
            </a:r>
            <a:endParaRPr kumimoji="1" lang="en-US" altLang="ja-JP" dirty="0" smtClean="0"/>
          </a:p>
          <a:p>
            <a:r>
              <a:rPr kumimoji="1" lang="ja-JP" altLang="en-US" dirty="0" smtClean="0"/>
              <a:t>仮想マシン</a:t>
            </a:r>
            <a:endParaRPr kumimoji="1" lang="en-US" altLang="ja-JP" dirty="0" smtClean="0"/>
          </a:p>
          <a:p>
            <a:r>
              <a:rPr lang="ja-JP" altLang="en-US" dirty="0" smtClean="0"/>
              <a:t>パーティション</a:t>
            </a:r>
            <a:r>
              <a:rPr lang="en-US" altLang="ja-JP" dirty="0" smtClean="0"/>
              <a:t>(</a:t>
            </a:r>
            <a:r>
              <a:rPr lang="ja-JP" altLang="en-US" dirty="0" smtClean="0"/>
              <a:t>基本・拡張・論理</a:t>
            </a:r>
            <a:r>
              <a:rPr lang="en-US" altLang="ja-JP" dirty="0" smtClean="0"/>
              <a:t>)</a:t>
            </a:r>
          </a:p>
          <a:p>
            <a:r>
              <a:rPr lang="ja-JP" altLang="en-US" dirty="0" smtClean="0"/>
              <a:t>ファイルシステム</a:t>
            </a:r>
            <a:r>
              <a:rPr lang="en-US" altLang="ja-JP" dirty="0" smtClean="0"/>
              <a:t>, </a:t>
            </a:r>
            <a:r>
              <a:rPr lang="ja-JP" altLang="en-US" dirty="0" smtClean="0"/>
              <a:t>フォーマット</a:t>
            </a:r>
            <a:r>
              <a:rPr lang="en-US" altLang="ja-JP" dirty="0" smtClean="0"/>
              <a:t>, NTFS, Ext3</a:t>
            </a:r>
          </a:p>
          <a:p>
            <a:r>
              <a:rPr lang="ja-JP" altLang="en-US" dirty="0" smtClean="0"/>
              <a:t>ブートローダ</a:t>
            </a:r>
            <a:r>
              <a:rPr lang="en-US" altLang="ja-JP" dirty="0" smtClean="0"/>
              <a:t>, </a:t>
            </a:r>
            <a:r>
              <a:rPr kumimoji="1" lang="ja-JP" altLang="en-US" dirty="0" smtClean="0"/>
              <a:t>カーネルローダ</a:t>
            </a:r>
            <a:r>
              <a:rPr kumimoji="1" lang="en-US" altLang="ja-JP" dirty="0" smtClean="0"/>
              <a:t>, GRUB</a:t>
            </a:r>
          </a:p>
          <a:p>
            <a:r>
              <a:rPr kumimoji="1" lang="en-US" altLang="ja-JP" dirty="0" smtClean="0"/>
              <a:t>MBR, </a:t>
            </a:r>
            <a:r>
              <a:rPr kumimoji="1" lang="ja-JP" altLang="en-US" dirty="0" smtClean="0"/>
              <a:t>パーティションテーブル</a:t>
            </a:r>
            <a:endParaRPr kumimoji="1" lang="en-US" altLang="ja-JP" dirty="0" smtClean="0"/>
          </a:p>
          <a:p>
            <a:r>
              <a:rPr lang="en-US" altLang="ja-JP" dirty="0" err="1"/>
              <a:t>Debian</a:t>
            </a:r>
            <a:r>
              <a:rPr lang="en-US" altLang="ja-JP" dirty="0"/>
              <a:t> </a:t>
            </a:r>
            <a:r>
              <a:rPr lang="en-US" altLang="ja-JP" dirty="0" smtClean="0"/>
              <a:t>GNU/Linux, squeeze</a:t>
            </a:r>
            <a:endParaRPr kumimoji="1" lang="en-US" altLang="ja-JP" dirty="0" smtClean="0"/>
          </a:p>
          <a:p>
            <a:pPr>
              <a:buNone/>
            </a:pPr>
            <a:endParaRPr kumimoji="1" lang="ja-JP" altLang="en-US" dirty="0"/>
          </a:p>
        </p:txBody>
      </p:sp>
    </p:spTree>
    <p:extLst>
      <p:ext uri="{BB962C8B-B14F-4D97-AF65-F5344CB8AC3E}">
        <p14:creationId xmlns:p14="http://schemas.microsoft.com/office/powerpoint/2010/main" val="490564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参考書籍・サイト</a:t>
            </a:r>
            <a:endParaRPr kumimoji="1" lang="ja-JP" altLang="en-US" dirty="0"/>
          </a:p>
        </p:txBody>
      </p:sp>
      <p:sp>
        <p:nvSpPr>
          <p:cNvPr id="3" name="コンテンツ プレースホルダ 2"/>
          <p:cNvSpPr>
            <a:spLocks noGrp="1"/>
          </p:cNvSpPr>
          <p:nvPr>
            <p:ph idx="1"/>
          </p:nvPr>
        </p:nvSpPr>
        <p:spPr>
          <a:xfrm>
            <a:off x="457200" y="780094"/>
            <a:ext cx="8229600" cy="4665130"/>
          </a:xfrm>
        </p:spPr>
        <p:txBody>
          <a:bodyPr>
            <a:normAutofit fontScale="92500" lnSpcReduction="10000"/>
          </a:bodyPr>
          <a:lstStyle/>
          <a:p>
            <a:pPr>
              <a:lnSpc>
                <a:spcPct val="90000"/>
              </a:lnSpc>
              <a:buClr>
                <a:schemeClr val="tx1"/>
              </a:buClr>
            </a:pPr>
            <a:r>
              <a:rPr lang="ja-JP" altLang="en-US" sz="2800" dirty="0" smtClean="0"/>
              <a:t>武藤健志</a:t>
            </a:r>
            <a:r>
              <a:rPr lang="en-US" altLang="ja-JP" sz="2800" dirty="0" smtClean="0"/>
              <a:t>, 2005: </a:t>
            </a:r>
            <a:r>
              <a:rPr lang="ja-JP" altLang="en-US" sz="2800" dirty="0" smtClean="0"/>
              <a:t/>
            </a:r>
            <a:br>
              <a:rPr lang="ja-JP" altLang="en-US" sz="2800" dirty="0" smtClean="0"/>
            </a:br>
            <a:r>
              <a:rPr lang="ja-JP" altLang="en-US" sz="2800" dirty="0" smtClean="0"/>
              <a:t>「</a:t>
            </a:r>
            <a:r>
              <a:rPr lang="en-US" altLang="ja-JP" sz="2800" dirty="0" err="1" smtClean="0"/>
              <a:t>Debian</a:t>
            </a:r>
            <a:r>
              <a:rPr lang="en-US" altLang="ja-JP" sz="2800" dirty="0" smtClean="0"/>
              <a:t> GNU/Linux </a:t>
            </a:r>
            <a:r>
              <a:rPr lang="ja-JP" altLang="en-US" sz="2800" dirty="0" smtClean="0"/>
              <a:t>徹底入門」第</a:t>
            </a:r>
            <a:r>
              <a:rPr lang="en-US" altLang="ja-JP" sz="2800" dirty="0" smtClean="0"/>
              <a:t>3</a:t>
            </a:r>
            <a:r>
              <a:rPr lang="ja-JP" altLang="en-US" sz="2800" dirty="0" smtClean="0"/>
              <a:t>版</a:t>
            </a:r>
            <a:r>
              <a:rPr lang="en-US" altLang="ja-JP" sz="2800" dirty="0" smtClean="0"/>
              <a:t>, </a:t>
            </a:r>
            <a:r>
              <a:rPr lang="ja-JP" altLang="en-US" sz="2800" dirty="0" smtClean="0"/>
              <a:t/>
            </a:r>
            <a:br>
              <a:rPr lang="ja-JP" altLang="en-US" sz="2800" dirty="0" smtClean="0"/>
            </a:br>
            <a:r>
              <a:rPr lang="ja-JP" altLang="en-US" sz="2800" dirty="0" smtClean="0"/>
              <a:t>翔泳社</a:t>
            </a:r>
            <a:r>
              <a:rPr lang="en-US" altLang="ja-JP" sz="2800" dirty="0" smtClean="0"/>
              <a:t>, 701pp.</a:t>
            </a:r>
            <a:endParaRPr lang="ja-JP" altLang="en-US" sz="2800" dirty="0" smtClean="0"/>
          </a:p>
          <a:p>
            <a:pPr>
              <a:lnSpc>
                <a:spcPct val="90000"/>
              </a:lnSpc>
              <a:buClr>
                <a:schemeClr val="tx1"/>
              </a:buClr>
            </a:pPr>
            <a:endParaRPr lang="ja-JP" altLang="en-US" sz="2800" dirty="0" smtClean="0"/>
          </a:p>
          <a:p>
            <a:pPr>
              <a:lnSpc>
                <a:spcPct val="90000"/>
              </a:lnSpc>
              <a:buClr>
                <a:schemeClr val="tx1"/>
              </a:buClr>
            </a:pPr>
            <a:r>
              <a:rPr lang="ja-JP" altLang="en-US" sz="2800" dirty="0" smtClean="0"/>
              <a:t>参考サイト</a:t>
            </a:r>
          </a:p>
          <a:p>
            <a:pPr lvl="1">
              <a:lnSpc>
                <a:spcPct val="90000"/>
              </a:lnSpc>
              <a:buClr>
                <a:schemeClr val="tx1"/>
              </a:buClr>
            </a:pPr>
            <a:r>
              <a:rPr lang="en-US" altLang="ja-JP" sz="2400" dirty="0" smtClean="0"/>
              <a:t>IT</a:t>
            </a:r>
            <a:r>
              <a:rPr lang="ja-JP" altLang="en-US" sz="2400" dirty="0" smtClean="0"/>
              <a:t>用語辞典　</a:t>
            </a:r>
            <a:r>
              <a:rPr lang="en-US" altLang="ja-JP" sz="2400" dirty="0" smtClean="0"/>
              <a:t>– e-Words – </a:t>
            </a:r>
            <a:br>
              <a:rPr lang="en-US" altLang="ja-JP" sz="2400" dirty="0" smtClean="0"/>
            </a:br>
            <a:r>
              <a:rPr lang="en-US" altLang="ja-JP" sz="2400" dirty="0" smtClean="0"/>
              <a:t>http://e-words.jp </a:t>
            </a:r>
          </a:p>
          <a:p>
            <a:pPr lvl="1">
              <a:lnSpc>
                <a:spcPct val="90000"/>
              </a:lnSpc>
              <a:buClr>
                <a:schemeClr val="tx1"/>
              </a:buClr>
            </a:pPr>
            <a:r>
              <a:rPr lang="ja-JP" altLang="en-US" sz="2400" dirty="0" smtClean="0"/>
              <a:t>コトバンク</a:t>
            </a:r>
            <a:endParaRPr lang="en-US" altLang="ja-JP" sz="2400" dirty="0" smtClean="0"/>
          </a:p>
          <a:p>
            <a:pPr marL="457200" lvl="1" indent="0">
              <a:lnSpc>
                <a:spcPct val="90000"/>
              </a:lnSpc>
              <a:buClr>
                <a:schemeClr val="tx1"/>
              </a:buClr>
              <a:buNone/>
            </a:pPr>
            <a:r>
              <a:rPr lang="en-US" altLang="ja-JP" sz="2400" dirty="0"/>
              <a:t>    http://kotobank.jp/</a:t>
            </a:r>
            <a:endParaRPr lang="en-US" altLang="ja-JP" sz="2400" dirty="0" smtClean="0"/>
          </a:p>
          <a:p>
            <a:pPr lvl="1">
              <a:lnSpc>
                <a:spcPct val="90000"/>
              </a:lnSpc>
              <a:buClr>
                <a:schemeClr val="tx1"/>
              </a:buClr>
            </a:pPr>
            <a:r>
              <a:rPr lang="en-US" altLang="ja-JP" sz="2400" dirty="0" err="1" smtClean="0"/>
              <a:t>Debian</a:t>
            </a:r>
            <a:r>
              <a:rPr lang="en-US" altLang="ja-JP" sz="2400" dirty="0" smtClean="0"/>
              <a:t> </a:t>
            </a:r>
            <a:r>
              <a:rPr lang="ja-JP" altLang="en-US" sz="2400" dirty="0" smtClean="0"/>
              <a:t>ユニバーサルオペレーティングシステム</a:t>
            </a:r>
            <a:r>
              <a:rPr lang="en-US" altLang="ja-JP" sz="2400" dirty="0" smtClean="0"/>
              <a:t>http://www.debian.org/</a:t>
            </a:r>
          </a:p>
          <a:p>
            <a:pPr lvl="1">
              <a:lnSpc>
                <a:spcPct val="90000"/>
              </a:lnSpc>
              <a:buClr>
                <a:schemeClr val="tx1"/>
              </a:buClr>
            </a:pPr>
            <a:r>
              <a:rPr lang="en-US" altLang="ja-JP" sz="2400" dirty="0" err="1" smtClean="0"/>
              <a:t>Debian</a:t>
            </a:r>
            <a:r>
              <a:rPr lang="en-US" altLang="ja-JP" sz="2400" dirty="0" smtClean="0"/>
              <a:t> JP Project </a:t>
            </a:r>
            <a:r>
              <a:rPr lang="en-US" altLang="ja-JP" dirty="0" smtClean="0"/>
              <a:t/>
            </a:r>
            <a:br>
              <a:rPr lang="en-US" altLang="ja-JP" dirty="0" smtClean="0"/>
            </a:br>
            <a:r>
              <a:rPr lang="en-US" altLang="ja-JP" sz="2400" dirty="0" smtClean="0"/>
              <a:t>http://www.debian.or.jp/</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付録</a:t>
            </a:r>
            <a:r>
              <a:rPr lang="en-US" altLang="ja-JP" dirty="0" smtClean="0"/>
              <a:t>: </a:t>
            </a:r>
            <a:r>
              <a:rPr lang="ja-JP" altLang="en-US" dirty="0" smtClean="0"/>
              <a:t>マルチブートと仮想</a:t>
            </a:r>
            <a:r>
              <a:rPr lang="ja-JP" altLang="en-US" dirty="0"/>
              <a:t>化</a:t>
            </a:r>
            <a:r>
              <a:rPr lang="ja-JP" altLang="en-US" dirty="0" smtClean="0"/>
              <a:t>の違い</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267725368"/>
              </p:ext>
            </p:extLst>
          </p:nvPr>
        </p:nvGraphicFramePr>
        <p:xfrm>
          <a:off x="251520" y="1500188"/>
          <a:ext cx="8712969" cy="2443744"/>
        </p:xfrm>
        <a:graphic>
          <a:graphicData uri="http://schemas.openxmlformats.org/drawingml/2006/table">
            <a:tbl>
              <a:tblPr firstRow="1" bandRow="1">
                <a:tableStyleId>{5C22544A-7EE6-4342-B048-85BDC9FD1C3A}</a:tableStyleId>
              </a:tblPr>
              <a:tblGrid>
                <a:gridCol w="2904323"/>
                <a:gridCol w="2904323"/>
                <a:gridCol w="2904323"/>
              </a:tblGrid>
              <a:tr h="450916">
                <a:tc>
                  <a:txBody>
                    <a:bodyPr/>
                    <a:lstStyle/>
                    <a:p>
                      <a:pPr algn="ctr"/>
                      <a:endParaRPr kumimoji="1" lang="ja-JP" altLang="en-US" dirty="0"/>
                    </a:p>
                  </a:txBody>
                  <a:tcPr/>
                </a:tc>
                <a:tc>
                  <a:txBody>
                    <a:bodyPr/>
                    <a:lstStyle/>
                    <a:p>
                      <a:pPr algn="ctr"/>
                      <a:r>
                        <a:rPr kumimoji="1" lang="ja-JP" altLang="en-US" dirty="0" smtClean="0"/>
                        <a:t>マルチブート</a:t>
                      </a:r>
                      <a:endParaRPr kumimoji="1" lang="ja-JP" altLang="en-US" dirty="0"/>
                    </a:p>
                  </a:txBody>
                  <a:tcPr/>
                </a:tc>
                <a:tc>
                  <a:txBody>
                    <a:bodyPr/>
                    <a:lstStyle/>
                    <a:p>
                      <a:pPr algn="ctr"/>
                      <a:r>
                        <a:rPr kumimoji="1" lang="ja-JP" altLang="en-US" dirty="0" smtClean="0"/>
                        <a:t>仮想化</a:t>
                      </a:r>
                      <a:endParaRPr kumimoji="1" lang="ja-JP" altLang="en-US" dirty="0"/>
                    </a:p>
                  </a:txBody>
                  <a:tcPr/>
                </a:tc>
              </a:tr>
              <a:tr h="450916">
                <a:tc>
                  <a:txBody>
                    <a:bodyPr/>
                    <a:lstStyle/>
                    <a:p>
                      <a:pPr algn="ctr"/>
                      <a:r>
                        <a:rPr kumimoji="1" lang="en-US" altLang="ja-JP" dirty="0" smtClean="0"/>
                        <a:t>OS</a:t>
                      </a:r>
                      <a:r>
                        <a:rPr kumimoji="1" lang="ja-JP" altLang="en-US" dirty="0" smtClean="0"/>
                        <a:t>の同時起動</a:t>
                      </a:r>
                      <a:endParaRPr kumimoji="1" lang="ja-JP" altLang="en-US" dirty="0"/>
                    </a:p>
                  </a:txBody>
                  <a:tcPr/>
                </a:tc>
                <a:tc>
                  <a:txBody>
                    <a:bodyPr/>
                    <a:lstStyle/>
                    <a:p>
                      <a:pPr algn="ctr"/>
                      <a:r>
                        <a:rPr kumimoji="1" lang="ja-JP" altLang="en-US" dirty="0" smtClean="0"/>
                        <a:t>不可</a:t>
                      </a:r>
                      <a:endParaRPr kumimoji="1" lang="ja-JP" altLang="en-US" dirty="0"/>
                    </a:p>
                  </a:txBody>
                  <a:tcPr/>
                </a:tc>
                <a:tc>
                  <a:txBody>
                    <a:bodyPr/>
                    <a:lstStyle/>
                    <a:p>
                      <a:pPr algn="ctr"/>
                      <a:r>
                        <a:rPr kumimoji="1" lang="ja-JP" altLang="en-US" dirty="0" smtClean="0"/>
                        <a:t>可</a:t>
                      </a:r>
                      <a:endParaRPr kumimoji="1" lang="ja-JP" altLang="en-US" dirty="0"/>
                    </a:p>
                  </a:txBody>
                  <a:tcPr/>
                </a:tc>
              </a:tr>
              <a:tr h="450916">
                <a:tc>
                  <a:txBody>
                    <a:bodyPr/>
                    <a:lstStyle/>
                    <a:p>
                      <a:pPr algn="ctr"/>
                      <a:r>
                        <a:rPr kumimoji="1" lang="en-US" altLang="ja-JP" dirty="0" smtClean="0"/>
                        <a:t>CPU, </a:t>
                      </a:r>
                      <a:r>
                        <a:rPr kumimoji="1" lang="ja-JP" altLang="en-US" dirty="0" smtClean="0"/>
                        <a:t>メモリへの負荷</a:t>
                      </a:r>
                      <a:endParaRPr kumimoji="1" lang="ja-JP" altLang="en-US" dirty="0"/>
                    </a:p>
                  </a:txBody>
                  <a:tcPr/>
                </a:tc>
                <a:tc>
                  <a:txBody>
                    <a:bodyPr/>
                    <a:lstStyle/>
                    <a:p>
                      <a:pPr algn="ctr"/>
                      <a:r>
                        <a:rPr kumimoji="1" lang="ja-JP" altLang="en-US" dirty="0" smtClean="0"/>
                        <a:t>小</a:t>
                      </a:r>
                      <a:endParaRPr kumimoji="1" lang="ja-JP" altLang="en-US" dirty="0"/>
                    </a:p>
                  </a:txBody>
                  <a:tcPr/>
                </a:tc>
                <a:tc>
                  <a:txBody>
                    <a:bodyPr/>
                    <a:lstStyle/>
                    <a:p>
                      <a:pPr algn="ctr"/>
                      <a:r>
                        <a:rPr kumimoji="1" lang="ja-JP" altLang="en-US" dirty="0" smtClean="0"/>
                        <a:t>大</a:t>
                      </a:r>
                      <a:endParaRPr kumimoji="1" lang="ja-JP" altLang="en-US" dirty="0"/>
                    </a:p>
                  </a:txBody>
                  <a:tcPr/>
                </a:tc>
              </a:tr>
              <a:tr h="450916">
                <a:tc>
                  <a:txBody>
                    <a:bodyPr/>
                    <a:lstStyle/>
                    <a:p>
                      <a:pPr algn="ctr"/>
                      <a:r>
                        <a:rPr kumimoji="1" lang="ja-JP" altLang="en-US" dirty="0" smtClean="0"/>
                        <a:t>バックアップ</a:t>
                      </a:r>
                      <a:endParaRPr kumimoji="1" lang="ja-JP" altLang="en-US" dirty="0"/>
                    </a:p>
                  </a:txBody>
                  <a:tcPr/>
                </a:tc>
                <a:tc>
                  <a:txBody>
                    <a:bodyPr/>
                    <a:lstStyle/>
                    <a:p>
                      <a:pPr algn="ctr"/>
                      <a:r>
                        <a:rPr kumimoji="1" lang="ja-JP" altLang="en-US" dirty="0" smtClean="0"/>
                        <a:t>ディスク単位</a:t>
                      </a:r>
                      <a:endParaRPr kumimoji="1" lang="ja-JP" altLang="en-US" dirty="0"/>
                    </a:p>
                  </a:txBody>
                  <a:tcPr/>
                </a:tc>
                <a:tc>
                  <a:txBody>
                    <a:bodyPr/>
                    <a:lstStyle/>
                    <a:p>
                      <a:pPr algn="ctr"/>
                      <a:r>
                        <a:rPr kumimoji="1" lang="ja-JP" altLang="en-US" dirty="0" smtClean="0"/>
                        <a:t>ファイル</a:t>
                      </a:r>
                      <a:r>
                        <a:rPr kumimoji="1" lang="en-US" altLang="ja-JP" dirty="0" smtClean="0"/>
                        <a:t>(</a:t>
                      </a:r>
                      <a:r>
                        <a:rPr kumimoji="1" lang="ja-JP" altLang="en-US" dirty="0" smtClean="0"/>
                        <a:t>仮想ディスク</a:t>
                      </a:r>
                      <a:r>
                        <a:rPr kumimoji="1" lang="en-US" altLang="ja-JP" dirty="0" smtClean="0"/>
                        <a:t>)</a:t>
                      </a:r>
                      <a:r>
                        <a:rPr kumimoji="1" lang="ja-JP" altLang="en-US" dirty="0" smtClean="0"/>
                        <a:t>単位</a:t>
                      </a:r>
                      <a:endParaRPr kumimoji="1" lang="ja-JP" altLang="en-US" dirty="0"/>
                    </a:p>
                  </a:txBody>
                  <a:tcPr/>
                </a:tc>
              </a:tr>
              <a:tr h="450916">
                <a:tc>
                  <a:txBody>
                    <a:bodyPr/>
                    <a:lstStyle/>
                    <a:p>
                      <a:pPr algn="ctr"/>
                      <a:r>
                        <a:rPr kumimoji="1" lang="ja-JP" altLang="en-US" dirty="0" smtClean="0"/>
                        <a:t>必要なアプリケーション</a:t>
                      </a:r>
                      <a:endParaRPr kumimoji="1" lang="en-US" altLang="ja-JP" dirty="0" smtClean="0"/>
                    </a:p>
                    <a:p>
                      <a:pPr algn="ctr"/>
                      <a:r>
                        <a:rPr kumimoji="1" lang="ja-JP" altLang="en-US" dirty="0" smtClean="0"/>
                        <a:t>ソフトの例</a:t>
                      </a:r>
                      <a:endParaRPr kumimoji="1" lang="ja-JP" altLang="en-US" dirty="0"/>
                    </a:p>
                  </a:txBody>
                  <a:tcPr/>
                </a:tc>
                <a:tc>
                  <a:txBody>
                    <a:bodyPr/>
                    <a:lstStyle/>
                    <a:p>
                      <a:pPr algn="ctr"/>
                      <a:r>
                        <a:rPr kumimoji="1" lang="en-US" altLang="ja-JP" dirty="0" err="1" smtClean="0"/>
                        <a:t>lilo</a:t>
                      </a:r>
                      <a:r>
                        <a:rPr kumimoji="1" lang="en-US" altLang="ja-JP" dirty="0" smtClean="0"/>
                        <a:t>, grub </a:t>
                      </a:r>
                    </a:p>
                    <a:p>
                      <a:pPr algn="ctr"/>
                      <a:r>
                        <a:rPr kumimoji="1" lang="ja-JP" altLang="en-US" dirty="0" smtClean="0"/>
                        <a:t>など</a:t>
                      </a:r>
                      <a:endParaRPr kumimoji="1" lang="ja-JP" altLang="en-US" dirty="0"/>
                    </a:p>
                  </a:txBody>
                  <a:tcPr/>
                </a:tc>
                <a:tc>
                  <a:txBody>
                    <a:bodyPr/>
                    <a:lstStyle/>
                    <a:p>
                      <a:pPr algn="ctr"/>
                      <a:r>
                        <a:rPr kumimoji="1" lang="en-US" altLang="ja-JP" dirty="0" err="1" smtClean="0"/>
                        <a:t>Vmware</a:t>
                      </a:r>
                      <a:r>
                        <a:rPr kumimoji="1" lang="en-US" altLang="ja-JP" baseline="0" dirty="0" smtClean="0"/>
                        <a:t> player</a:t>
                      </a:r>
                      <a:r>
                        <a:rPr kumimoji="1" lang="en-US" altLang="ja-JP" dirty="0" smtClean="0"/>
                        <a:t>, virtual box </a:t>
                      </a:r>
                      <a:r>
                        <a:rPr kumimoji="1" lang="ja-JP" altLang="en-US" dirty="0" smtClean="0"/>
                        <a:t>など</a:t>
                      </a:r>
                      <a:endParaRPr kumimoji="1" lang="ja-JP" altLang="en-US" dirty="0"/>
                    </a:p>
                  </a:txBody>
                  <a:tcPr/>
                </a:tc>
              </a:tr>
            </a:tbl>
          </a:graphicData>
        </a:graphic>
      </p:graphicFrame>
    </p:spTree>
    <p:extLst>
      <p:ext uri="{BB962C8B-B14F-4D97-AF65-F5344CB8AC3E}">
        <p14:creationId xmlns:p14="http://schemas.microsoft.com/office/powerpoint/2010/main" val="3734585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目次</a:t>
            </a:r>
            <a:endParaRPr kumimoji="1" lang="ja-JP" altLang="en-US" dirty="0"/>
          </a:p>
        </p:txBody>
      </p:sp>
      <p:sp>
        <p:nvSpPr>
          <p:cNvPr id="3" name="コンテンツ プレースホルダ 2"/>
          <p:cNvSpPr>
            <a:spLocks noGrp="1"/>
          </p:cNvSpPr>
          <p:nvPr>
            <p:ph idx="1"/>
          </p:nvPr>
        </p:nvSpPr>
        <p:spPr/>
        <p:txBody>
          <a:bodyPr/>
          <a:lstStyle/>
          <a:p>
            <a:r>
              <a:rPr lang="ja-JP" altLang="en-US" sz="4000" dirty="0" smtClean="0"/>
              <a:t>マルチブートとは</a:t>
            </a:r>
            <a:endParaRPr lang="en-US" altLang="ja-JP" sz="4000" dirty="0" smtClean="0"/>
          </a:p>
          <a:p>
            <a:r>
              <a:rPr lang="ja-JP" altLang="en-US" sz="4000" dirty="0" smtClean="0"/>
              <a:t>マルチブートを可能にするためには</a:t>
            </a:r>
            <a:endParaRPr lang="en-US" altLang="ja-JP" sz="4000" dirty="0" smtClean="0"/>
          </a:p>
          <a:p>
            <a:pPr lvl="1"/>
            <a:r>
              <a:rPr lang="ja-JP" altLang="en-US" sz="3600" dirty="0"/>
              <a:t>パーティション操作</a:t>
            </a:r>
            <a:endParaRPr lang="en-US" altLang="ja-JP" sz="3600" dirty="0"/>
          </a:p>
          <a:p>
            <a:pPr lvl="1"/>
            <a:r>
              <a:rPr lang="ja-JP" altLang="en-US" sz="3600" dirty="0"/>
              <a:t>ファイルシステムの作成</a:t>
            </a:r>
            <a:endParaRPr lang="en-US" altLang="ja-JP" sz="3600" dirty="0"/>
          </a:p>
          <a:p>
            <a:pPr lvl="1"/>
            <a:r>
              <a:rPr lang="en-US" altLang="ja-JP" sz="3600" dirty="0"/>
              <a:t>OS </a:t>
            </a:r>
            <a:r>
              <a:rPr lang="ja-JP" altLang="en-US" sz="3600" dirty="0"/>
              <a:t>のインストールと</a:t>
            </a:r>
            <a:r>
              <a:rPr lang="ja-JP" altLang="en-US" sz="3600" dirty="0" smtClean="0"/>
              <a:t>起動</a:t>
            </a:r>
            <a:endParaRPr lang="en-US" altLang="ja-JP" sz="3600" dirty="0" smtClean="0"/>
          </a:p>
          <a:p>
            <a:r>
              <a:rPr lang="en-US" altLang="ja-JP" sz="4000" dirty="0" err="1" smtClean="0"/>
              <a:t>Debian</a:t>
            </a:r>
            <a:r>
              <a:rPr lang="ja-JP" altLang="en-US" sz="4000" dirty="0" smtClean="0"/>
              <a:t>　</a:t>
            </a:r>
            <a:r>
              <a:rPr lang="en-US" altLang="ja-JP" sz="4000" dirty="0" smtClean="0"/>
              <a:t>GNU/Linux</a:t>
            </a:r>
          </a:p>
          <a:p>
            <a:endParaRPr lang="en-US" altLang="ja-JP" sz="4000" dirty="0" smtClean="0"/>
          </a:p>
          <a:p>
            <a:endParaRPr lang="en-US" altLang="ja-JP" sz="4000" dirty="0" smtClean="0"/>
          </a:p>
          <a:p>
            <a:endParaRPr lang="en-US" altLang="ja-JP" dirty="0" smtClean="0"/>
          </a:p>
          <a:p>
            <a:endParaRPr kumimoji="1" lang="ja-JP" altLang="en-US" dirty="0"/>
          </a:p>
        </p:txBody>
      </p:sp>
    </p:spTree>
    <p:extLst>
      <p:ext uri="{BB962C8B-B14F-4D97-AF65-F5344CB8AC3E}">
        <p14:creationId xmlns:p14="http://schemas.microsoft.com/office/powerpoint/2010/main" val="488691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en-US" altLang="ja-JP" sz="5400" dirty="0" smtClean="0"/>
          </a:p>
          <a:p>
            <a:pPr algn="ctr">
              <a:buNone/>
            </a:pPr>
            <a:r>
              <a:rPr kumimoji="1" lang="ja-JP" altLang="en-US" sz="5400" dirty="0" smtClean="0"/>
              <a:t>マルチブート</a:t>
            </a:r>
            <a:r>
              <a:rPr lang="ja-JP" altLang="en-US" sz="5400" dirty="0" smtClean="0"/>
              <a:t>とは</a:t>
            </a:r>
            <a:endParaRPr kumimoji="1" lang="ja-JP" altLang="en-US" sz="5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16632"/>
            <a:ext cx="8496944" cy="720080"/>
          </a:xfrm>
        </p:spPr>
        <p:txBody>
          <a:bodyPr>
            <a:normAutofit fontScale="90000"/>
          </a:bodyPr>
          <a:lstStyle/>
          <a:p>
            <a:pPr algn="ctr"/>
            <a:r>
              <a:rPr kumimoji="1" lang="en-US" altLang="ja-JP" dirty="0" smtClean="0"/>
              <a:t>1</a:t>
            </a:r>
            <a:r>
              <a:rPr kumimoji="1" lang="ja-JP" altLang="en-US" dirty="0" err="1" smtClean="0"/>
              <a:t>つの</a:t>
            </a:r>
            <a:r>
              <a:rPr kumimoji="1" lang="ja-JP" altLang="en-US" dirty="0" smtClean="0"/>
              <a:t>計算機で複数の </a:t>
            </a:r>
            <a:r>
              <a:rPr kumimoji="1" lang="en-US" altLang="ja-JP" dirty="0" smtClean="0"/>
              <a:t>OS </a:t>
            </a:r>
            <a:r>
              <a:rPr kumimoji="1" lang="ja-JP" altLang="en-US" dirty="0" smtClean="0"/>
              <a:t>を使う</a:t>
            </a:r>
            <a:r>
              <a:rPr lang="ja-JP" altLang="en-US" dirty="0" smtClean="0"/>
              <a:t>方法</a:t>
            </a:r>
            <a:endParaRPr kumimoji="1" lang="ja-JP" altLang="en-US" dirty="0"/>
          </a:p>
        </p:txBody>
      </p:sp>
      <p:sp>
        <p:nvSpPr>
          <p:cNvPr id="3" name="コンテンツ プレースホルダ 2"/>
          <p:cNvSpPr>
            <a:spLocks noGrp="1"/>
          </p:cNvSpPr>
          <p:nvPr>
            <p:ph idx="1"/>
          </p:nvPr>
        </p:nvSpPr>
        <p:spPr>
          <a:xfrm>
            <a:off x="251520" y="1052736"/>
            <a:ext cx="8640960" cy="4886003"/>
          </a:xfrm>
        </p:spPr>
        <p:txBody>
          <a:bodyPr>
            <a:normAutofit fontScale="92500" lnSpcReduction="10000"/>
          </a:bodyPr>
          <a:lstStyle/>
          <a:p>
            <a:pPr>
              <a:buFont typeface="Wingdings" pitchFamily="2" charset="2"/>
              <a:buChar char="u"/>
            </a:pPr>
            <a:r>
              <a:rPr lang="ja-JP" altLang="en-US" dirty="0" smtClean="0">
                <a:solidFill>
                  <a:srgbClr val="FF0000"/>
                </a:solidFill>
              </a:rPr>
              <a:t>マルチブート</a:t>
            </a:r>
            <a:r>
              <a:rPr lang="en-US" altLang="ja-JP" dirty="0" smtClean="0"/>
              <a:t>: </a:t>
            </a:r>
            <a:r>
              <a:rPr lang="ja-JP" altLang="en-US" dirty="0" smtClean="0"/>
              <a:t>複数の</a:t>
            </a:r>
            <a:r>
              <a:rPr lang="en-US" altLang="ja-JP" dirty="0" smtClean="0"/>
              <a:t>OS</a:t>
            </a:r>
            <a:r>
              <a:rPr lang="ja-JP" altLang="en-US" dirty="0" smtClean="0"/>
              <a:t>をブートローダから選択して起動できるようにする方法</a:t>
            </a:r>
            <a:endParaRPr lang="en-US" altLang="ja-JP" dirty="0" smtClean="0"/>
          </a:p>
          <a:p>
            <a:pPr lvl="1">
              <a:buFont typeface="Wingdings" pitchFamily="2" charset="2"/>
              <a:buChar char="u"/>
            </a:pPr>
            <a:r>
              <a:rPr lang="ja-JP" altLang="en-US" dirty="0" smtClean="0"/>
              <a:t>複数のハードディスクに</a:t>
            </a:r>
            <a:r>
              <a:rPr lang="en-US" altLang="ja-JP" dirty="0" smtClean="0"/>
              <a:t>OS</a:t>
            </a:r>
            <a:r>
              <a:rPr lang="ja-JP" altLang="en-US" dirty="0" smtClean="0"/>
              <a:t>を別々にインストール</a:t>
            </a:r>
            <a:endParaRPr lang="en-US" altLang="ja-JP" dirty="0" smtClean="0"/>
          </a:p>
          <a:p>
            <a:pPr lvl="1"/>
            <a:r>
              <a:rPr kumimoji="1" lang="ja-JP" altLang="en-US" dirty="0" smtClean="0">
                <a:solidFill>
                  <a:srgbClr val="FF0000"/>
                </a:solidFill>
              </a:rPr>
              <a:t>ハードディスクを領域分割して</a:t>
            </a:r>
            <a:r>
              <a:rPr lang="ja-JP" altLang="en-US" dirty="0" smtClean="0">
                <a:solidFill>
                  <a:srgbClr val="FF0000"/>
                </a:solidFill>
              </a:rPr>
              <a:t>インストール</a:t>
            </a:r>
            <a:endParaRPr lang="en-US" altLang="ja-JP" dirty="0" smtClean="0">
              <a:solidFill>
                <a:srgbClr val="FF0000"/>
              </a:solidFill>
            </a:endParaRPr>
          </a:p>
          <a:p>
            <a:pPr marL="857250" lvl="2" indent="0">
              <a:buNone/>
            </a:pPr>
            <a:endParaRPr kumimoji="1" lang="en-US" altLang="ja-JP" sz="1500" dirty="0" smtClean="0">
              <a:solidFill>
                <a:srgbClr val="FF0000"/>
              </a:solidFill>
            </a:endParaRPr>
          </a:p>
          <a:p>
            <a:r>
              <a:rPr lang="ja-JP" altLang="en-US" dirty="0" smtClean="0">
                <a:solidFill>
                  <a:srgbClr val="FF0000"/>
                </a:solidFill>
              </a:rPr>
              <a:t>仮想化技術</a:t>
            </a:r>
            <a:r>
              <a:rPr kumimoji="1" lang="en-US" altLang="ja-JP" dirty="0" smtClean="0"/>
              <a:t>: </a:t>
            </a:r>
            <a:r>
              <a:rPr kumimoji="1" lang="ja-JP" altLang="en-US" dirty="0" smtClean="0"/>
              <a:t>複数の</a:t>
            </a:r>
            <a:r>
              <a:rPr kumimoji="1" lang="en-US" altLang="ja-JP" dirty="0" smtClean="0"/>
              <a:t>OS</a:t>
            </a:r>
            <a:r>
              <a:rPr kumimoji="1" lang="ja-JP" altLang="en-US" dirty="0" err="1" smtClean="0"/>
              <a:t>が共</a:t>
            </a:r>
            <a:r>
              <a:rPr kumimoji="1" lang="ja-JP" altLang="en-US" dirty="0" smtClean="0"/>
              <a:t>存しているように見せる技術</a:t>
            </a:r>
            <a:endParaRPr kumimoji="1" lang="en-US" altLang="ja-JP" dirty="0" smtClean="0"/>
          </a:p>
          <a:p>
            <a:pPr lvl="1"/>
            <a:r>
              <a:rPr kumimoji="1" lang="ja-JP" altLang="en-US" dirty="0" smtClean="0"/>
              <a:t>仮想化ソフトウェアの例</a:t>
            </a:r>
            <a:r>
              <a:rPr kumimoji="1" lang="en-US" altLang="ja-JP" dirty="0" smtClean="0"/>
              <a:t>: </a:t>
            </a:r>
          </a:p>
          <a:p>
            <a:pPr lvl="2"/>
            <a:r>
              <a:rPr kumimoji="1" lang="en-US" altLang="ja-JP" dirty="0" smtClean="0"/>
              <a:t>VMware Player</a:t>
            </a:r>
          </a:p>
          <a:p>
            <a:pPr lvl="2"/>
            <a:r>
              <a:rPr kumimoji="1" lang="en-US" altLang="ja-JP" dirty="0" smtClean="0"/>
              <a:t>Virtual Box</a:t>
            </a:r>
          </a:p>
          <a:p>
            <a:pPr lvl="2"/>
            <a:r>
              <a:rPr lang="en-US" altLang="ja-JP" dirty="0" err="1" smtClean="0"/>
              <a:t>coLinux</a:t>
            </a:r>
            <a:endParaRPr lang="en-US" altLang="ja-JP" dirty="0" smtClean="0"/>
          </a:p>
        </p:txBody>
      </p:sp>
    </p:spTree>
    <p:extLst>
      <p:ext uri="{BB962C8B-B14F-4D97-AF65-F5344CB8AC3E}">
        <p14:creationId xmlns:p14="http://schemas.microsoft.com/office/powerpoint/2010/main" val="227858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マルチブート・デュアルブート</a:t>
            </a:r>
            <a:endParaRPr kumimoji="1" lang="ja-JP" altLang="en-US" dirty="0"/>
          </a:p>
        </p:txBody>
      </p:sp>
      <p:sp>
        <p:nvSpPr>
          <p:cNvPr id="3" name="コンテンツ プレースホルダ 2"/>
          <p:cNvSpPr>
            <a:spLocks noGrp="1"/>
          </p:cNvSpPr>
          <p:nvPr>
            <p:ph idx="1"/>
          </p:nvPr>
        </p:nvSpPr>
        <p:spPr>
          <a:xfrm>
            <a:off x="323528" y="1500174"/>
            <a:ext cx="8496944" cy="4525963"/>
          </a:xfrm>
        </p:spPr>
        <p:txBody>
          <a:bodyPr>
            <a:normAutofit/>
          </a:bodyPr>
          <a:lstStyle/>
          <a:p>
            <a:r>
              <a:rPr lang="ja-JP" altLang="en-US" dirty="0"/>
              <a:t>複数の</a:t>
            </a:r>
            <a:r>
              <a:rPr lang="en-US" altLang="ja-JP" dirty="0"/>
              <a:t>OS</a:t>
            </a:r>
            <a:r>
              <a:rPr lang="ja-JP" altLang="en-US" dirty="0"/>
              <a:t>をブートローダから選択して起動できるようにする方法を</a:t>
            </a:r>
            <a:r>
              <a:rPr lang="ja-JP" altLang="en-US" dirty="0" smtClean="0">
                <a:solidFill>
                  <a:srgbClr val="FF0000"/>
                </a:solidFill>
              </a:rPr>
              <a:t>マルチブート</a:t>
            </a:r>
            <a:r>
              <a:rPr lang="ja-JP" altLang="en-US" dirty="0" smtClean="0"/>
              <a:t>という</a:t>
            </a:r>
            <a:endParaRPr lang="en-US" altLang="ja-JP" dirty="0" smtClean="0"/>
          </a:p>
          <a:p>
            <a:r>
              <a:rPr lang="ja-JP" altLang="en-US" dirty="0" smtClean="0">
                <a:latin typeface="+mn-ea"/>
              </a:rPr>
              <a:t>特に </a:t>
            </a:r>
            <a:r>
              <a:rPr lang="en-US" altLang="ja-JP" dirty="0" smtClean="0">
                <a:latin typeface="+mn-ea"/>
              </a:rPr>
              <a:t>OS </a:t>
            </a:r>
            <a:r>
              <a:rPr lang="ja-JP" altLang="en-US" dirty="0" smtClean="0">
                <a:latin typeface="+mn-ea"/>
              </a:rPr>
              <a:t>を</a:t>
            </a:r>
            <a:r>
              <a:rPr lang="en-US" altLang="ja-JP" dirty="0" smtClean="0">
                <a:latin typeface="+mn-ea"/>
              </a:rPr>
              <a:t>2</a:t>
            </a:r>
            <a:r>
              <a:rPr lang="ja-JP" altLang="en-US" dirty="0" smtClean="0">
                <a:latin typeface="+mn-ea"/>
              </a:rPr>
              <a:t>つ使う時に</a:t>
            </a:r>
            <a:r>
              <a:rPr lang="ja-JP" altLang="en-US" dirty="0" smtClean="0">
                <a:solidFill>
                  <a:srgbClr val="FF0000"/>
                </a:solidFill>
                <a:latin typeface="+mn-ea"/>
              </a:rPr>
              <a:t>デュアルブート</a:t>
            </a:r>
            <a:r>
              <a:rPr lang="ja-JP" altLang="en-US" dirty="0" smtClean="0">
                <a:latin typeface="+mn-ea"/>
              </a:rPr>
              <a:t>という</a:t>
            </a:r>
            <a:endParaRPr lang="en-US" altLang="ja-JP" dirty="0" smtClean="0">
              <a:latin typeface="+mn-ea"/>
            </a:endParaRPr>
          </a:p>
          <a:p>
            <a:pPr lvl="1"/>
            <a:r>
              <a:rPr lang="ja-JP" altLang="en-US" dirty="0" smtClean="0">
                <a:latin typeface="+mn-ea"/>
              </a:rPr>
              <a:t>今回</a:t>
            </a:r>
            <a:r>
              <a:rPr lang="en-US" altLang="ja-JP" dirty="0" smtClean="0">
                <a:latin typeface="+mn-ea"/>
              </a:rPr>
              <a:t>, </a:t>
            </a:r>
            <a:r>
              <a:rPr lang="ja-JP" altLang="en-US" dirty="0" smtClean="0">
                <a:latin typeface="+mn-ea"/>
              </a:rPr>
              <a:t>情報実験機</a:t>
            </a:r>
            <a:r>
              <a:rPr lang="ja-JP" altLang="en-US" dirty="0">
                <a:latin typeface="+mn-ea"/>
              </a:rPr>
              <a:t>では</a:t>
            </a:r>
            <a:r>
              <a:rPr lang="ja-JP" altLang="en-US" dirty="0" smtClean="0">
                <a:latin typeface="+mn-ea"/>
              </a:rPr>
              <a:t> </a:t>
            </a:r>
            <a:r>
              <a:rPr lang="en-US" altLang="ja-JP" dirty="0" smtClean="0">
                <a:latin typeface="+mn-ea"/>
              </a:rPr>
              <a:t>Windows (</a:t>
            </a:r>
            <a:r>
              <a:rPr lang="ja-JP" altLang="en-US" dirty="0">
                <a:latin typeface="+mn-ea"/>
              </a:rPr>
              <a:t>前回</a:t>
            </a:r>
            <a:r>
              <a:rPr lang="ja-JP" altLang="en-US" dirty="0" smtClean="0">
                <a:latin typeface="+mn-ea"/>
              </a:rPr>
              <a:t>インストール済</a:t>
            </a:r>
            <a:r>
              <a:rPr lang="en-US" altLang="ja-JP" dirty="0" smtClean="0">
                <a:latin typeface="+mn-ea"/>
              </a:rPr>
              <a:t>)</a:t>
            </a:r>
            <a:r>
              <a:rPr lang="ja-JP" altLang="en-US" dirty="0" smtClean="0">
                <a:latin typeface="+mn-ea"/>
              </a:rPr>
              <a:t>と</a:t>
            </a:r>
            <a:r>
              <a:rPr lang="en-US" altLang="ja-JP" dirty="0" smtClean="0">
                <a:latin typeface="+mn-ea"/>
              </a:rPr>
              <a:t> Linux(</a:t>
            </a:r>
            <a:r>
              <a:rPr lang="ja-JP" altLang="en-US" dirty="0">
                <a:latin typeface="+mn-ea"/>
              </a:rPr>
              <a:t>本日</a:t>
            </a:r>
            <a:r>
              <a:rPr lang="ja-JP" altLang="en-US" dirty="0" smtClean="0">
                <a:latin typeface="+mn-ea"/>
              </a:rPr>
              <a:t>インストール</a:t>
            </a:r>
            <a:r>
              <a:rPr lang="en-US" altLang="ja-JP" dirty="0" smtClean="0">
                <a:latin typeface="+mn-ea"/>
              </a:rPr>
              <a:t>) </a:t>
            </a:r>
            <a:r>
              <a:rPr lang="ja-JP" altLang="en-US" dirty="0">
                <a:latin typeface="+mn-ea"/>
              </a:rPr>
              <a:t>を</a:t>
            </a:r>
            <a:r>
              <a:rPr lang="ja-JP" altLang="en-US" dirty="0" smtClean="0">
                <a:latin typeface="+mn-ea"/>
              </a:rPr>
              <a:t>デュアルブート</a:t>
            </a:r>
            <a:endParaRPr lang="en-US" altLang="ja-JP" dirty="0" smtClean="0">
              <a:latin typeface="+mn-ea"/>
            </a:endParaRPr>
          </a:p>
          <a:p>
            <a:pPr lvl="1"/>
            <a:r>
              <a:rPr lang="ja-JP" altLang="en-US" dirty="0" smtClean="0">
                <a:latin typeface="+mn-ea"/>
              </a:rPr>
              <a:t>ハードディスクを領域分割することでデュアルブートできる</a:t>
            </a:r>
            <a:r>
              <a:rPr lang="ja-JP" altLang="en-US" dirty="0">
                <a:latin typeface="+mn-ea"/>
              </a:rPr>
              <a:t>ように</a:t>
            </a:r>
            <a:r>
              <a:rPr lang="ja-JP" altLang="en-US" dirty="0" smtClean="0">
                <a:latin typeface="+mn-ea"/>
              </a:rPr>
              <a:t>する</a:t>
            </a:r>
            <a:endParaRPr lang="en-US" altLang="ja-JP" dirty="0">
              <a:latin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395536" y="1500174"/>
            <a:ext cx="8352928" cy="4525963"/>
          </a:xfrm>
        </p:spPr>
        <p:txBody>
          <a:bodyPr/>
          <a:lstStyle/>
          <a:p>
            <a:endParaRPr kumimoji="1" lang="en-US" altLang="ja-JP" sz="5400" dirty="0" smtClean="0"/>
          </a:p>
          <a:p>
            <a:pPr algn="ctr">
              <a:buNone/>
            </a:pPr>
            <a:r>
              <a:rPr kumimoji="1" lang="ja-JP" altLang="en-US" sz="5400" dirty="0" smtClean="0"/>
              <a:t>マルチブートを</a:t>
            </a:r>
            <a:endParaRPr kumimoji="1" lang="en-US" altLang="ja-JP" sz="5400" dirty="0" smtClean="0"/>
          </a:p>
          <a:p>
            <a:pPr algn="ctr">
              <a:buNone/>
            </a:pPr>
            <a:r>
              <a:rPr kumimoji="1" lang="ja-JP" altLang="en-US" sz="5400" dirty="0" smtClean="0"/>
              <a:t>可能にするためには</a:t>
            </a:r>
            <a:endParaRPr lang="en-US" altLang="ja-JP" sz="5400" dirty="0" smtClean="0"/>
          </a:p>
        </p:txBody>
      </p:sp>
    </p:spTree>
    <p:extLst>
      <p:ext uri="{BB962C8B-B14F-4D97-AF65-F5344CB8AC3E}">
        <p14:creationId xmlns:p14="http://schemas.microsoft.com/office/powerpoint/2010/main" val="3806604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95536" y="1124744"/>
            <a:ext cx="8229600" cy="4857783"/>
          </a:xfrm>
          <a:ln w="19050"/>
        </p:spPr>
        <p:txBody>
          <a:bodyPr/>
          <a:lstStyle/>
          <a:p>
            <a:r>
              <a:rPr kumimoji="1" lang="ja-JP" altLang="en-US" sz="3600" dirty="0" smtClean="0"/>
              <a:t>第</a:t>
            </a:r>
            <a:r>
              <a:rPr kumimoji="1" lang="en-US" altLang="ja-JP" sz="3600" dirty="0" smtClean="0"/>
              <a:t>1</a:t>
            </a:r>
            <a:r>
              <a:rPr kumimoji="1" lang="ja-JP" altLang="en-US" sz="3600" dirty="0" smtClean="0"/>
              <a:t>段階 </a:t>
            </a:r>
            <a:r>
              <a:rPr kumimoji="1" lang="en-US" altLang="ja-JP" sz="3600" dirty="0" smtClean="0"/>
              <a:t>: </a:t>
            </a:r>
            <a:r>
              <a:rPr kumimoji="1" lang="ja-JP" altLang="en-US" sz="3600" dirty="0" smtClean="0"/>
              <a:t>パーティション操作</a:t>
            </a:r>
            <a:endParaRPr kumimoji="1" lang="en-US" altLang="ja-JP" sz="3600" dirty="0" smtClean="0"/>
          </a:p>
          <a:p>
            <a:pPr lvl="1"/>
            <a:r>
              <a:rPr kumimoji="1" lang="en-US" altLang="ja-JP" dirty="0" smtClean="0"/>
              <a:t> OS </a:t>
            </a:r>
            <a:r>
              <a:rPr lang="ja-JP" altLang="en-US" dirty="0" smtClean="0"/>
              <a:t>をインストールする</a:t>
            </a:r>
            <a:r>
              <a:rPr kumimoji="1" lang="ja-JP" altLang="en-US" dirty="0" smtClean="0"/>
              <a:t>パーティションの作成</a:t>
            </a:r>
            <a:endParaRPr kumimoji="1" lang="en-US" altLang="ja-JP" dirty="0" smtClean="0"/>
          </a:p>
          <a:p>
            <a:r>
              <a:rPr lang="ja-JP" altLang="en-US" sz="3600" dirty="0" smtClean="0">
                <a:solidFill>
                  <a:schemeClr val="bg1">
                    <a:lumMod val="65000"/>
                  </a:schemeClr>
                </a:solidFill>
              </a:rPr>
              <a:t>第</a:t>
            </a:r>
            <a:r>
              <a:rPr lang="en-US" altLang="ja-JP" sz="3600" dirty="0" smtClean="0">
                <a:solidFill>
                  <a:schemeClr val="bg1">
                    <a:lumMod val="65000"/>
                  </a:schemeClr>
                </a:solidFill>
              </a:rPr>
              <a:t>2</a:t>
            </a:r>
            <a:r>
              <a:rPr lang="ja-JP" altLang="en-US" sz="3600" dirty="0" smtClean="0">
                <a:solidFill>
                  <a:schemeClr val="bg1">
                    <a:lumMod val="65000"/>
                  </a:schemeClr>
                </a:solidFill>
              </a:rPr>
              <a:t>段階 </a:t>
            </a:r>
            <a:r>
              <a:rPr lang="en-US" altLang="ja-JP" sz="3600" dirty="0" smtClean="0">
                <a:solidFill>
                  <a:schemeClr val="bg1">
                    <a:lumMod val="65000"/>
                  </a:schemeClr>
                </a:solidFill>
              </a:rPr>
              <a:t>: </a:t>
            </a:r>
            <a:r>
              <a:rPr lang="ja-JP" altLang="en-US" sz="3600" dirty="0" smtClean="0">
                <a:solidFill>
                  <a:schemeClr val="bg1">
                    <a:lumMod val="65000"/>
                  </a:schemeClr>
                </a:solidFill>
              </a:rPr>
              <a:t>ファイルシステムの作成</a:t>
            </a:r>
            <a:endParaRPr lang="en-US" altLang="ja-JP" sz="3600" dirty="0" smtClean="0">
              <a:solidFill>
                <a:schemeClr val="bg1">
                  <a:lumMod val="65000"/>
                </a:schemeClr>
              </a:solidFill>
            </a:endParaRPr>
          </a:p>
          <a:p>
            <a:pPr lvl="1"/>
            <a:r>
              <a:rPr kumimoji="1" lang="en-US" altLang="ja-JP" dirty="0" smtClean="0">
                <a:solidFill>
                  <a:schemeClr val="bg1">
                    <a:lumMod val="65000"/>
                  </a:schemeClr>
                </a:solidFill>
              </a:rPr>
              <a:t> </a:t>
            </a:r>
            <a:r>
              <a:rPr lang="ja-JP" altLang="en-US" dirty="0" smtClean="0">
                <a:solidFill>
                  <a:schemeClr val="bg1">
                    <a:lumMod val="65000"/>
                  </a:schemeClr>
                </a:solidFill>
              </a:rPr>
              <a:t>パーティションのフォーマット</a:t>
            </a:r>
            <a:endParaRPr lang="en-US" altLang="ja-JP" dirty="0" smtClean="0">
              <a:solidFill>
                <a:schemeClr val="bg1">
                  <a:lumMod val="65000"/>
                </a:schemeClr>
              </a:solidFill>
            </a:endParaRPr>
          </a:p>
          <a:p>
            <a:r>
              <a:rPr kumimoji="1" lang="ja-JP" altLang="en-US" sz="3600" dirty="0" smtClean="0">
                <a:solidFill>
                  <a:schemeClr val="bg1">
                    <a:lumMod val="65000"/>
                  </a:schemeClr>
                </a:solidFill>
              </a:rPr>
              <a:t>第</a:t>
            </a:r>
            <a:r>
              <a:rPr kumimoji="1" lang="en-US" altLang="ja-JP" sz="3600" dirty="0" smtClean="0">
                <a:solidFill>
                  <a:schemeClr val="bg1">
                    <a:lumMod val="65000"/>
                  </a:schemeClr>
                </a:solidFill>
              </a:rPr>
              <a:t>3</a:t>
            </a:r>
            <a:r>
              <a:rPr kumimoji="1" lang="ja-JP" altLang="en-US" sz="3600" dirty="0" smtClean="0">
                <a:solidFill>
                  <a:schemeClr val="bg1">
                    <a:lumMod val="65000"/>
                  </a:schemeClr>
                </a:solidFill>
              </a:rPr>
              <a:t>段階 </a:t>
            </a:r>
            <a:r>
              <a:rPr kumimoji="1" lang="en-US" altLang="ja-JP" sz="3600" dirty="0" smtClean="0">
                <a:solidFill>
                  <a:schemeClr val="bg1">
                    <a:lumMod val="65000"/>
                  </a:schemeClr>
                </a:solidFill>
              </a:rPr>
              <a:t>: OS </a:t>
            </a:r>
            <a:r>
              <a:rPr kumimoji="1" lang="ja-JP" altLang="en-US" sz="3600" dirty="0" smtClean="0">
                <a:solidFill>
                  <a:schemeClr val="bg1">
                    <a:lumMod val="65000"/>
                  </a:schemeClr>
                </a:solidFill>
              </a:rPr>
              <a:t>のインストール</a:t>
            </a:r>
            <a:r>
              <a:rPr lang="ja-JP" altLang="en-US" sz="3600" dirty="0">
                <a:solidFill>
                  <a:schemeClr val="bg1">
                    <a:lumMod val="65000"/>
                  </a:schemeClr>
                </a:solidFill>
              </a:rPr>
              <a:t>と</a:t>
            </a:r>
            <a:r>
              <a:rPr kumimoji="1" lang="ja-JP" altLang="en-US" sz="3600" dirty="0" smtClean="0">
                <a:solidFill>
                  <a:schemeClr val="bg1">
                    <a:lumMod val="65000"/>
                  </a:schemeClr>
                </a:solidFill>
              </a:rPr>
              <a:t>起動</a:t>
            </a:r>
            <a:endParaRPr kumimoji="1" lang="ja-JP" altLang="en-US" sz="3600" dirty="0">
              <a:solidFill>
                <a:schemeClr val="bg1">
                  <a:lumMod val="65000"/>
                </a:schemeClr>
              </a:solidFill>
            </a:endParaRPr>
          </a:p>
        </p:txBody>
      </p:sp>
      <p:sp>
        <p:nvSpPr>
          <p:cNvPr id="4" name="正方形/長方形 3"/>
          <p:cNvSpPr/>
          <p:nvPr/>
        </p:nvSpPr>
        <p:spPr>
          <a:xfrm>
            <a:off x="500034" y="1124744"/>
            <a:ext cx="8032406" cy="11430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fontScale="90000"/>
          </a:bodyPr>
          <a:lstStyle/>
          <a:p>
            <a:r>
              <a:rPr lang="ja-JP" altLang="en-US" dirty="0" smtClean="0"/>
              <a:t>マルチブートを可能にするためには</a:t>
            </a: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solidFill>
                  <a:srgbClr val="FF0000"/>
                </a:solidFill>
              </a:rPr>
              <a:t>パーティション</a:t>
            </a:r>
            <a:r>
              <a:rPr lang="en-US" altLang="ja-JP" dirty="0" smtClean="0"/>
              <a:t>(partition)</a:t>
            </a:r>
            <a:r>
              <a:rPr kumimoji="1" lang="ja-JP" altLang="en-US" dirty="0" smtClean="0"/>
              <a:t>とは</a:t>
            </a:r>
            <a:endParaRPr kumimoji="1" lang="ja-JP" altLang="en-US" dirty="0"/>
          </a:p>
        </p:txBody>
      </p:sp>
      <p:sp>
        <p:nvSpPr>
          <p:cNvPr id="3" name="コンテンツ プレースホルダ 2"/>
          <p:cNvSpPr>
            <a:spLocks noGrp="1"/>
          </p:cNvSpPr>
          <p:nvPr>
            <p:ph idx="1"/>
          </p:nvPr>
        </p:nvSpPr>
        <p:spPr>
          <a:xfrm>
            <a:off x="3286116" y="919261"/>
            <a:ext cx="5750380" cy="4525963"/>
          </a:xfrm>
        </p:spPr>
        <p:txBody>
          <a:bodyPr>
            <a:normAutofit fontScale="92500"/>
          </a:bodyPr>
          <a:lstStyle/>
          <a:p>
            <a:r>
              <a:rPr lang="ja-JP" altLang="en-US" dirty="0" smtClean="0"/>
              <a:t>１つのハードディスクを幾つかに分けた領域</a:t>
            </a:r>
            <a:r>
              <a:rPr lang="en-US" altLang="ja-JP" dirty="0" smtClean="0"/>
              <a:t>(</a:t>
            </a:r>
            <a:r>
              <a:rPr lang="ja-JP" altLang="en-US" dirty="0" smtClean="0"/>
              <a:t>区画</a:t>
            </a:r>
            <a:r>
              <a:rPr lang="en-US" altLang="ja-JP" dirty="0"/>
              <a:t>)</a:t>
            </a:r>
            <a:endParaRPr lang="en-US" altLang="ja-JP" dirty="0" smtClean="0"/>
          </a:p>
          <a:p>
            <a:r>
              <a:rPr lang="ja-JP" altLang="en-US" sz="3600" dirty="0" smtClean="0"/>
              <a:t>パーティションを分ける利点</a:t>
            </a:r>
            <a:endParaRPr lang="en-US" altLang="ja-JP" sz="3600" dirty="0" smtClean="0"/>
          </a:p>
          <a:p>
            <a:pPr lvl="1"/>
            <a:r>
              <a:rPr lang="ja-JP" altLang="en-US" dirty="0" smtClean="0"/>
              <a:t>１つのハードディスクに異なるファイルシステム </a:t>
            </a:r>
            <a:r>
              <a:rPr lang="en-US" altLang="ja-JP" dirty="0" smtClean="0"/>
              <a:t>(</a:t>
            </a:r>
            <a:r>
              <a:rPr lang="ja-JP" altLang="en-US" dirty="0" smtClean="0"/>
              <a:t>後述</a:t>
            </a:r>
            <a:r>
              <a:rPr lang="en-US" altLang="ja-JP" dirty="0" smtClean="0"/>
              <a:t>) </a:t>
            </a:r>
            <a:r>
              <a:rPr lang="ja-JP" altLang="en-US" dirty="0" smtClean="0"/>
              <a:t>を導入できる</a:t>
            </a:r>
            <a:endParaRPr lang="en-US" altLang="ja-JP" dirty="0" smtClean="0"/>
          </a:p>
          <a:p>
            <a:pPr lvl="1"/>
            <a:r>
              <a:rPr lang="ja-JP" altLang="en-US" dirty="0" smtClean="0"/>
              <a:t>複数の </a:t>
            </a:r>
            <a:r>
              <a:rPr lang="en-US" altLang="ja-JP" dirty="0" smtClean="0"/>
              <a:t>OS </a:t>
            </a:r>
            <a:r>
              <a:rPr lang="ja-JP" altLang="en-US" dirty="0" smtClean="0"/>
              <a:t>をインストールできる</a:t>
            </a:r>
            <a:endParaRPr lang="en-US" altLang="ja-JP" dirty="0" smtClean="0"/>
          </a:p>
          <a:p>
            <a:pPr lvl="1"/>
            <a:r>
              <a:rPr lang="ja-JP" altLang="en-US" dirty="0" smtClean="0"/>
              <a:t>ディスクの障害をパーティション内に留められる</a:t>
            </a:r>
            <a:endParaRPr lang="en-US" altLang="ja-JP" dirty="0" smtClean="0"/>
          </a:p>
          <a:p>
            <a:pPr lvl="1"/>
            <a:r>
              <a:rPr lang="ja-JP" altLang="en-US" dirty="0" smtClean="0"/>
              <a:t>復旧もパーティション単位でできる</a:t>
            </a:r>
            <a:endParaRPr lang="en-US" altLang="ja-JP" dirty="0" smtClean="0"/>
          </a:p>
          <a:p>
            <a:endParaRPr lang="ja-JP" altLang="en-US" dirty="0" smtClean="0"/>
          </a:p>
          <a:p>
            <a:endParaRPr kumimoji="1" lang="ja-JP" altLang="en-US" dirty="0"/>
          </a:p>
        </p:txBody>
      </p:sp>
      <p:grpSp>
        <p:nvGrpSpPr>
          <p:cNvPr id="42" name="グループ化 41"/>
          <p:cNvGrpSpPr/>
          <p:nvPr/>
        </p:nvGrpSpPr>
        <p:grpSpPr>
          <a:xfrm>
            <a:off x="611560" y="980728"/>
            <a:ext cx="2649538" cy="5087948"/>
            <a:chOff x="585760" y="1285860"/>
            <a:chExt cx="2649538" cy="5087948"/>
          </a:xfrm>
        </p:grpSpPr>
        <p:sp>
          <p:nvSpPr>
            <p:cNvPr id="28" name="Oval 2"/>
            <p:cNvSpPr>
              <a:spLocks noChangeArrowheads="1"/>
            </p:cNvSpPr>
            <p:nvPr/>
          </p:nvSpPr>
          <p:spPr bwMode="auto">
            <a:xfrm>
              <a:off x="642910" y="5400671"/>
              <a:ext cx="2376488" cy="576262"/>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9" name="Rectangle 3"/>
            <p:cNvSpPr>
              <a:spLocks noChangeArrowheads="1"/>
            </p:cNvSpPr>
            <p:nvPr/>
          </p:nvSpPr>
          <p:spPr bwMode="auto">
            <a:xfrm>
              <a:off x="642910" y="1657346"/>
              <a:ext cx="2376488" cy="4032250"/>
            </a:xfrm>
            <a:prstGeom prst="rect">
              <a:avLst/>
            </a:prstGeom>
            <a:solidFill>
              <a:srgbClr val="FFFF00"/>
            </a:solidFill>
            <a:ln w="9525">
              <a:solidFill>
                <a:srgbClr val="FFFF00"/>
              </a:solidFill>
              <a:miter lim="800000"/>
              <a:headEnd/>
              <a:tailEnd/>
            </a:ln>
          </p:spPr>
          <p:txBody>
            <a:bodyPr wrap="none" anchor="ctr"/>
            <a:lstStyle/>
            <a:p>
              <a:pPr algn="ctr"/>
              <a:endParaRPr lang="ja-JP" altLang="ja-JP"/>
            </a:p>
          </p:txBody>
        </p:sp>
        <p:sp>
          <p:nvSpPr>
            <p:cNvPr id="30" name="Text Box 9"/>
            <p:cNvSpPr txBox="1">
              <a:spLocks noChangeArrowheads="1"/>
            </p:cNvSpPr>
            <p:nvPr/>
          </p:nvSpPr>
          <p:spPr bwMode="auto">
            <a:xfrm>
              <a:off x="585760" y="5976933"/>
              <a:ext cx="2649538" cy="396875"/>
            </a:xfrm>
            <a:prstGeom prst="rect">
              <a:avLst/>
            </a:prstGeom>
            <a:noFill/>
            <a:ln w="9525">
              <a:noFill/>
              <a:miter lim="800000"/>
              <a:headEnd/>
              <a:tailEnd/>
            </a:ln>
          </p:spPr>
          <p:txBody>
            <a:bodyPr wrap="none">
              <a:spAutoFit/>
            </a:bodyPr>
            <a:lstStyle/>
            <a:p>
              <a:r>
                <a:rPr lang="ja-JP" altLang="en-US" sz="2000"/>
                <a:t>ハードディスク・ドライブ</a:t>
              </a:r>
            </a:p>
          </p:txBody>
        </p:sp>
        <p:sp>
          <p:nvSpPr>
            <p:cNvPr id="31" name="Oval 10"/>
            <p:cNvSpPr>
              <a:spLocks noChangeArrowheads="1"/>
            </p:cNvSpPr>
            <p:nvPr/>
          </p:nvSpPr>
          <p:spPr bwMode="auto">
            <a:xfrm>
              <a:off x="642910" y="1728783"/>
              <a:ext cx="2376488" cy="576263"/>
            </a:xfrm>
            <a:prstGeom prst="ellipse">
              <a:avLst/>
            </a:prstGeom>
            <a:solidFill>
              <a:srgbClr val="F4950A"/>
            </a:solidFill>
            <a:ln w="9525">
              <a:solidFill>
                <a:schemeClr val="tx1"/>
              </a:solidFill>
              <a:round/>
              <a:headEnd/>
              <a:tailEnd/>
            </a:ln>
          </p:spPr>
          <p:txBody>
            <a:bodyPr wrap="none" anchor="ctr"/>
            <a:lstStyle/>
            <a:p>
              <a:pPr algn="ctr"/>
              <a:endParaRPr lang="ja-JP" altLang="ja-JP" sz="2400"/>
            </a:p>
          </p:txBody>
        </p:sp>
        <p:sp>
          <p:nvSpPr>
            <p:cNvPr id="32" name="Rectangle 11"/>
            <p:cNvSpPr>
              <a:spLocks noChangeArrowheads="1"/>
            </p:cNvSpPr>
            <p:nvPr/>
          </p:nvSpPr>
          <p:spPr bwMode="auto">
            <a:xfrm>
              <a:off x="642910" y="1571612"/>
              <a:ext cx="2376488" cy="446096"/>
            </a:xfrm>
            <a:prstGeom prst="rect">
              <a:avLst/>
            </a:prstGeom>
            <a:solidFill>
              <a:srgbClr val="F4950A"/>
            </a:solidFill>
            <a:ln w="9525">
              <a:solidFill>
                <a:srgbClr val="F4950A"/>
              </a:solidFill>
              <a:miter lim="800000"/>
              <a:headEnd/>
              <a:tailEnd/>
            </a:ln>
          </p:spPr>
          <p:txBody>
            <a:bodyPr wrap="none" anchor="ctr"/>
            <a:lstStyle/>
            <a:p>
              <a:endParaRPr lang="ja-JP" altLang="en-US"/>
            </a:p>
          </p:txBody>
        </p:sp>
        <p:sp>
          <p:nvSpPr>
            <p:cNvPr id="33" name="Oval 12"/>
            <p:cNvSpPr>
              <a:spLocks noChangeArrowheads="1"/>
            </p:cNvSpPr>
            <p:nvPr/>
          </p:nvSpPr>
          <p:spPr bwMode="auto">
            <a:xfrm>
              <a:off x="642910" y="1285860"/>
              <a:ext cx="2376488" cy="576262"/>
            </a:xfrm>
            <a:prstGeom prst="ellipse">
              <a:avLst/>
            </a:prstGeom>
            <a:solidFill>
              <a:srgbClr val="F4950A"/>
            </a:solidFill>
            <a:ln w="9525">
              <a:solidFill>
                <a:schemeClr val="tx1"/>
              </a:solidFill>
              <a:round/>
              <a:headEnd/>
              <a:tailEnd/>
            </a:ln>
          </p:spPr>
          <p:txBody>
            <a:bodyPr wrap="none" anchor="ctr"/>
            <a:lstStyle/>
            <a:p>
              <a:endParaRPr lang="ja-JP" altLang="en-US"/>
            </a:p>
          </p:txBody>
        </p:sp>
        <p:sp>
          <p:nvSpPr>
            <p:cNvPr id="34" name="Freeform 13"/>
            <p:cNvSpPr>
              <a:spLocks/>
            </p:cNvSpPr>
            <p:nvPr/>
          </p:nvSpPr>
          <p:spPr bwMode="auto">
            <a:xfrm>
              <a:off x="642910" y="4897433"/>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35" name="Freeform 14"/>
            <p:cNvSpPr>
              <a:spLocks/>
            </p:cNvSpPr>
            <p:nvPr/>
          </p:nvSpPr>
          <p:spPr bwMode="auto">
            <a:xfrm>
              <a:off x="642910" y="3929066"/>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36" name="Freeform 15"/>
            <p:cNvSpPr>
              <a:spLocks/>
            </p:cNvSpPr>
            <p:nvPr/>
          </p:nvSpPr>
          <p:spPr bwMode="auto">
            <a:xfrm>
              <a:off x="642910" y="2857496"/>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37" name="Text Box 16"/>
            <p:cNvSpPr txBox="1">
              <a:spLocks noChangeArrowheads="1"/>
            </p:cNvSpPr>
            <p:nvPr/>
          </p:nvSpPr>
          <p:spPr bwMode="auto">
            <a:xfrm>
              <a:off x="1571604" y="2500306"/>
              <a:ext cx="428628" cy="461665"/>
            </a:xfrm>
            <a:prstGeom prst="rect">
              <a:avLst/>
            </a:prstGeom>
            <a:noFill/>
            <a:ln w="9525">
              <a:noFill/>
              <a:miter lim="800000"/>
              <a:headEnd/>
              <a:tailEnd/>
            </a:ln>
          </p:spPr>
          <p:txBody>
            <a:bodyPr wrap="square">
              <a:spAutoFit/>
            </a:bodyPr>
            <a:lstStyle/>
            <a:p>
              <a:r>
                <a:rPr lang="en-US" altLang="ja-JP" sz="2400" dirty="0"/>
                <a:t>1</a:t>
              </a:r>
              <a:endParaRPr lang="ja-JP" altLang="en-US" sz="2400" dirty="0"/>
            </a:p>
          </p:txBody>
        </p:sp>
        <p:sp>
          <p:nvSpPr>
            <p:cNvPr id="38" name="Text Box 17"/>
            <p:cNvSpPr txBox="1">
              <a:spLocks noChangeArrowheads="1"/>
            </p:cNvSpPr>
            <p:nvPr/>
          </p:nvSpPr>
          <p:spPr bwMode="auto">
            <a:xfrm>
              <a:off x="1539199" y="3357562"/>
              <a:ext cx="944569" cy="457200"/>
            </a:xfrm>
            <a:prstGeom prst="rect">
              <a:avLst/>
            </a:prstGeom>
            <a:noFill/>
            <a:ln w="9525">
              <a:noFill/>
              <a:miter lim="800000"/>
              <a:headEnd/>
              <a:tailEnd/>
            </a:ln>
          </p:spPr>
          <p:txBody>
            <a:bodyPr wrap="square">
              <a:spAutoFit/>
            </a:bodyPr>
            <a:lstStyle/>
            <a:p>
              <a:r>
                <a:rPr lang="ja-JP" altLang="en-US" sz="2400" dirty="0" smtClean="0"/>
                <a:t>２</a:t>
              </a:r>
              <a:endParaRPr lang="ja-JP" altLang="en-US" sz="2400" dirty="0"/>
            </a:p>
          </p:txBody>
        </p:sp>
        <p:sp>
          <p:nvSpPr>
            <p:cNvPr id="39" name="Text Box 18"/>
            <p:cNvSpPr txBox="1">
              <a:spLocks noChangeArrowheads="1"/>
            </p:cNvSpPr>
            <p:nvPr/>
          </p:nvSpPr>
          <p:spPr bwMode="auto">
            <a:xfrm>
              <a:off x="1535779" y="4546250"/>
              <a:ext cx="515941" cy="457200"/>
            </a:xfrm>
            <a:prstGeom prst="rect">
              <a:avLst/>
            </a:prstGeom>
            <a:noFill/>
            <a:ln w="9525">
              <a:noFill/>
              <a:miter lim="800000"/>
              <a:headEnd/>
              <a:tailEnd/>
            </a:ln>
          </p:spPr>
          <p:txBody>
            <a:bodyPr wrap="square">
              <a:spAutoFit/>
            </a:bodyPr>
            <a:lstStyle/>
            <a:p>
              <a:r>
                <a:rPr lang="ja-JP" altLang="en-US" sz="2400" dirty="0" smtClean="0"/>
                <a:t>３</a:t>
              </a:r>
              <a:endParaRPr lang="ja-JP" altLang="en-US" sz="2400" dirty="0"/>
            </a:p>
          </p:txBody>
        </p:sp>
        <p:sp>
          <p:nvSpPr>
            <p:cNvPr id="40" name="Text Box 19"/>
            <p:cNvSpPr txBox="1">
              <a:spLocks noChangeArrowheads="1"/>
            </p:cNvSpPr>
            <p:nvPr/>
          </p:nvSpPr>
          <p:spPr bwMode="auto">
            <a:xfrm>
              <a:off x="1331640" y="5357826"/>
              <a:ext cx="800219" cy="461665"/>
            </a:xfrm>
            <a:prstGeom prst="rect">
              <a:avLst/>
            </a:prstGeom>
            <a:noFill/>
            <a:ln w="9525">
              <a:noFill/>
              <a:miter lim="800000"/>
              <a:headEnd/>
              <a:tailEnd/>
            </a:ln>
          </p:spPr>
          <p:txBody>
            <a:bodyPr wrap="none">
              <a:spAutoFit/>
            </a:bodyPr>
            <a:lstStyle/>
            <a:p>
              <a:r>
                <a:rPr lang="ja-JP" altLang="en-US" sz="2400" dirty="0"/>
                <a:t>　４</a:t>
              </a:r>
            </a:p>
          </p:txBody>
        </p:sp>
        <p:sp>
          <p:nvSpPr>
            <p:cNvPr id="41" name="Text Box 24"/>
            <p:cNvSpPr txBox="1">
              <a:spLocks noChangeArrowheads="1"/>
            </p:cNvSpPr>
            <p:nvPr/>
          </p:nvSpPr>
          <p:spPr bwMode="auto">
            <a:xfrm>
              <a:off x="1363635" y="1873246"/>
              <a:ext cx="862013" cy="457200"/>
            </a:xfrm>
            <a:prstGeom prst="rect">
              <a:avLst/>
            </a:prstGeom>
            <a:noFill/>
            <a:ln w="9525">
              <a:noFill/>
              <a:miter lim="800000"/>
              <a:headEnd/>
              <a:tailEnd/>
            </a:ln>
          </p:spPr>
          <p:txBody>
            <a:bodyPr wrap="none">
              <a:spAutoFit/>
            </a:bodyPr>
            <a:lstStyle/>
            <a:p>
              <a:r>
                <a:rPr lang="en-US" altLang="ja-JP" sz="2400"/>
                <a:t>MBR</a:t>
              </a:r>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雪藤">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Office クラシック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3147</TotalTime>
  <Words>1459</Words>
  <Application>Microsoft Office PowerPoint</Application>
  <PresentationFormat>画面に合わせる (4:3)</PresentationFormat>
  <Paragraphs>284</Paragraphs>
  <Slides>29</Slides>
  <Notes>23</Notes>
  <HiddenSlides>0</HiddenSlides>
  <MMClips>0</MMClips>
  <ScaleCrop>false</ScaleCrop>
  <HeadingPairs>
    <vt:vector size="4" baseType="variant">
      <vt:variant>
        <vt:lpstr>テーマ</vt:lpstr>
      </vt:variant>
      <vt:variant>
        <vt:i4>1</vt:i4>
      </vt:variant>
      <vt:variant>
        <vt:lpstr>スライド タイトル</vt:lpstr>
      </vt:variant>
      <vt:variant>
        <vt:i4>29</vt:i4>
      </vt:variant>
    </vt:vector>
  </HeadingPairs>
  <TitlesOfParts>
    <vt:vector size="30" baseType="lpstr">
      <vt:lpstr>雪藤</vt:lpstr>
      <vt:lpstr>Linux のインストール    ～パーティション管理とマルチブート～</vt:lpstr>
      <vt:lpstr>本日の講義では…</vt:lpstr>
      <vt:lpstr>目次</vt:lpstr>
      <vt:lpstr>PowerPoint プレゼンテーション</vt:lpstr>
      <vt:lpstr>1つの計算機で複数の OS を使う方法</vt:lpstr>
      <vt:lpstr>マルチブート・デュアルブート</vt:lpstr>
      <vt:lpstr>PowerPoint プレゼンテーション</vt:lpstr>
      <vt:lpstr>マルチブートを可能にするためには</vt:lpstr>
      <vt:lpstr>パーティション(partition)とは</vt:lpstr>
      <vt:lpstr>基本パーティション(primary  partition)</vt:lpstr>
      <vt:lpstr>拡張パーティション(extended partition)</vt:lpstr>
      <vt:lpstr>論理パーティション(logical partition)</vt:lpstr>
      <vt:lpstr>用途別のパーティションの呼び名</vt:lpstr>
      <vt:lpstr>パーティションの操作</vt:lpstr>
      <vt:lpstr>マルチブートを可能にするためには</vt:lpstr>
      <vt:lpstr>ファイルシステムとは</vt:lpstr>
      <vt:lpstr>ファイルシステムの種類</vt:lpstr>
      <vt:lpstr>マルチブートを可能にするためには</vt:lpstr>
      <vt:lpstr>OSの起動の仕組み</vt:lpstr>
      <vt:lpstr>MBR(Master Boot Record)</vt:lpstr>
      <vt:lpstr>MBR の中身</vt:lpstr>
      <vt:lpstr>PowerPoint プレゼンテーション</vt:lpstr>
      <vt:lpstr>Debian　GNU/Linux</vt:lpstr>
      <vt:lpstr>Debian　GNU/Linux</vt:lpstr>
      <vt:lpstr>Debian GNU/Linux の特徴 </vt:lpstr>
      <vt:lpstr>本日の作業</vt:lpstr>
      <vt:lpstr>まとめ: 今回のキーワード</vt:lpstr>
      <vt:lpstr>参考書籍・サイト</vt:lpstr>
      <vt:lpstr>付録: マルチブートと仮想化の違い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Linux インストールに必要な知識</dc:title>
  <dc:creator>yoshiya</dc:creator>
  <cp:lastModifiedBy>yamasita</cp:lastModifiedBy>
  <cp:revision>373</cp:revision>
  <dcterms:created xsi:type="dcterms:W3CDTF">2009-06-25T09:48:25Z</dcterms:created>
  <dcterms:modified xsi:type="dcterms:W3CDTF">2011-06-27T04:50:08Z</dcterms:modified>
</cp:coreProperties>
</file>