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notesMasterIdLst>
    <p:notesMasterId r:id="rId40"/>
  </p:notesMasterIdLst>
  <p:handoutMasterIdLst>
    <p:handoutMasterId r:id="rId41"/>
  </p:handoutMasterIdLst>
  <p:sldIdLst>
    <p:sldId id="326" r:id="rId2"/>
    <p:sldId id="327" r:id="rId3"/>
    <p:sldId id="377" r:id="rId4"/>
    <p:sldId id="363" r:id="rId5"/>
    <p:sldId id="329" r:id="rId6"/>
    <p:sldId id="364" r:id="rId7"/>
    <p:sldId id="370" r:id="rId8"/>
    <p:sldId id="331" r:id="rId9"/>
    <p:sldId id="332" r:id="rId10"/>
    <p:sldId id="371" r:id="rId11"/>
    <p:sldId id="334" r:id="rId12"/>
    <p:sldId id="303" r:id="rId13"/>
    <p:sldId id="336" r:id="rId14"/>
    <p:sldId id="338" r:id="rId15"/>
    <p:sldId id="341" r:id="rId16"/>
    <p:sldId id="340" r:id="rId17"/>
    <p:sldId id="343" r:id="rId18"/>
    <p:sldId id="344" r:id="rId19"/>
    <p:sldId id="345" r:id="rId20"/>
    <p:sldId id="346" r:id="rId21"/>
    <p:sldId id="375" r:id="rId22"/>
    <p:sldId id="376" r:id="rId23"/>
    <p:sldId id="372" r:id="rId24"/>
    <p:sldId id="349" r:id="rId25"/>
    <p:sldId id="350" r:id="rId26"/>
    <p:sldId id="351" r:id="rId27"/>
    <p:sldId id="379" r:id="rId28"/>
    <p:sldId id="380" r:id="rId29"/>
    <p:sldId id="378" r:id="rId30"/>
    <p:sldId id="352" r:id="rId31"/>
    <p:sldId id="353" r:id="rId32"/>
    <p:sldId id="354" r:id="rId33"/>
    <p:sldId id="369" r:id="rId34"/>
    <p:sldId id="367" r:id="rId35"/>
    <p:sldId id="356" r:id="rId36"/>
    <p:sldId id="359" r:id="rId37"/>
    <p:sldId id="381" r:id="rId38"/>
    <p:sldId id="368" r:id="rId39"/>
  </p:sldIdLst>
  <p:sldSz cx="9144000" cy="6858000" type="screen4x3"/>
  <p:notesSz cx="6805613" cy="9939338"/>
  <p:custDataLst>
    <p:tags r:id="rId42"/>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4F81BD"/>
    <a:srgbClr val="00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78" autoAdjust="0"/>
    <p:restoredTop sz="82107" autoAdjust="0"/>
  </p:normalViewPr>
  <p:slideViewPr>
    <p:cSldViewPr>
      <p:cViewPr varScale="1">
        <p:scale>
          <a:sx n="45" d="100"/>
          <a:sy n="45" d="100"/>
        </p:scale>
        <p:origin x="-11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vl1pPr>
          </a:lstStyle>
          <a:p>
            <a:endParaRPr lang="en-US" altLang="ja-JP"/>
          </a:p>
        </p:txBody>
      </p:sp>
      <p:sp>
        <p:nvSpPr>
          <p:cNvPr id="118787" name="Rectangle 3"/>
          <p:cNvSpPr>
            <a:spLocks noGrp="1" noChangeArrowheads="1"/>
          </p:cNvSpPr>
          <p:nvPr>
            <p:ph type="dt" sz="quarter" idx="1"/>
          </p:nvPr>
        </p:nvSpPr>
        <p:spPr bwMode="auto">
          <a:xfrm>
            <a:off x="3854939"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vl1pPr>
          </a:lstStyle>
          <a:p>
            <a:endParaRPr lang="en-US" altLang="ja-JP"/>
          </a:p>
        </p:txBody>
      </p:sp>
      <p:sp>
        <p:nvSpPr>
          <p:cNvPr id="118788" name="Rectangle 4"/>
          <p:cNvSpPr>
            <a:spLocks noGrp="1" noChangeArrowheads="1"/>
          </p:cNvSpPr>
          <p:nvPr>
            <p:ph type="ftr" sz="quarter" idx="2"/>
          </p:nvPr>
        </p:nvSpPr>
        <p:spPr bwMode="auto">
          <a:xfrm>
            <a:off x="0"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vl1pPr>
          </a:lstStyle>
          <a:p>
            <a:endParaRPr lang="en-US" altLang="ja-JP"/>
          </a:p>
        </p:txBody>
      </p:sp>
      <p:sp>
        <p:nvSpPr>
          <p:cNvPr id="118789" name="Rectangle 5"/>
          <p:cNvSpPr>
            <a:spLocks noGrp="1" noChangeArrowheads="1"/>
          </p:cNvSpPr>
          <p:nvPr>
            <p:ph type="sldNum" sz="quarter" idx="3"/>
          </p:nvPr>
        </p:nvSpPr>
        <p:spPr bwMode="auto">
          <a:xfrm>
            <a:off x="3854939"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vl1pPr>
          </a:lstStyle>
          <a:p>
            <a:fld id="{DAA7DE72-7D2A-4993-B172-F9AEB4474725}"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vl1pPr>
          </a:lstStyle>
          <a:p>
            <a:endParaRPr lang="en-US" altLang="ja-JP"/>
          </a:p>
        </p:txBody>
      </p:sp>
      <p:sp>
        <p:nvSpPr>
          <p:cNvPr id="125955" name="Rectangle 3"/>
          <p:cNvSpPr>
            <a:spLocks noGrp="1" noChangeArrowheads="1"/>
          </p:cNvSpPr>
          <p:nvPr>
            <p:ph type="dt" idx="1"/>
          </p:nvPr>
        </p:nvSpPr>
        <p:spPr bwMode="auto">
          <a:xfrm>
            <a:off x="3854939" y="0"/>
            <a:ext cx="2949099"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vl1pPr>
          </a:lstStyle>
          <a:p>
            <a:endParaRPr lang="en-US" altLang="ja-JP"/>
          </a:p>
        </p:txBody>
      </p:sp>
      <p:sp>
        <p:nvSpPr>
          <p:cNvPr id="125956" name="Rectangle 4"/>
          <p:cNvSpPr>
            <a:spLocks noGrp="1" noRot="1" noChangeAspect="1" noChangeArrowheads="1" noTextEdit="1"/>
          </p:cNvSpPr>
          <p:nvPr>
            <p:ph type="sldImg" idx="2"/>
          </p:nvPr>
        </p:nvSpPr>
        <p:spPr bwMode="auto">
          <a:xfrm>
            <a:off x="919163" y="746125"/>
            <a:ext cx="4967287" cy="3725863"/>
          </a:xfrm>
          <a:prstGeom prst="rect">
            <a:avLst/>
          </a:prstGeom>
          <a:noFill/>
          <a:ln w="9525">
            <a:solidFill>
              <a:srgbClr val="000000"/>
            </a:solidFill>
            <a:miter lim="800000"/>
            <a:headEnd/>
            <a:tailEnd/>
          </a:ln>
          <a:effectLst/>
        </p:spPr>
      </p:sp>
      <p:sp>
        <p:nvSpPr>
          <p:cNvPr id="125957" name="Rectangle 5"/>
          <p:cNvSpPr>
            <a:spLocks noGrp="1" noChangeArrowheads="1"/>
          </p:cNvSpPr>
          <p:nvPr>
            <p:ph type="body" sz="quarter" idx="3"/>
          </p:nvPr>
        </p:nvSpPr>
        <p:spPr bwMode="auto">
          <a:xfrm>
            <a:off x="680562" y="4721384"/>
            <a:ext cx="5444490" cy="4472306"/>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5958" name="Rectangle 6"/>
          <p:cNvSpPr>
            <a:spLocks noGrp="1" noChangeArrowheads="1"/>
          </p:cNvSpPr>
          <p:nvPr>
            <p:ph type="ftr" sz="quarter" idx="4"/>
          </p:nvPr>
        </p:nvSpPr>
        <p:spPr bwMode="auto">
          <a:xfrm>
            <a:off x="0"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vl1pPr>
          </a:lstStyle>
          <a:p>
            <a:endParaRPr lang="en-US" altLang="ja-JP"/>
          </a:p>
        </p:txBody>
      </p:sp>
      <p:sp>
        <p:nvSpPr>
          <p:cNvPr id="125959" name="Rectangle 7"/>
          <p:cNvSpPr>
            <a:spLocks noGrp="1" noChangeArrowheads="1"/>
          </p:cNvSpPr>
          <p:nvPr>
            <p:ph type="sldNum" sz="quarter" idx="5"/>
          </p:nvPr>
        </p:nvSpPr>
        <p:spPr bwMode="auto">
          <a:xfrm>
            <a:off x="3854939" y="9441182"/>
            <a:ext cx="2949099"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vl1pPr>
          </a:lstStyle>
          <a:p>
            <a:fld id="{34D107AE-3EF3-411F-A065-353B0AB7C2BE}"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smtClean="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12</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smtClean="0"/>
          </a:p>
        </p:txBody>
      </p:sp>
      <p:sp>
        <p:nvSpPr>
          <p:cNvPr id="4" name="スライド番号プレースホルダ 3"/>
          <p:cNvSpPr>
            <a:spLocks noGrp="1"/>
          </p:cNvSpPr>
          <p:nvPr>
            <p:ph type="sldNum" sz="quarter" idx="10"/>
          </p:nvPr>
        </p:nvSpPr>
        <p:spPr/>
        <p:txBody>
          <a:bodyPr/>
          <a:lstStyle/>
          <a:p>
            <a:fld id="{34D107AE-3EF3-411F-A065-353B0AB7C2BE}" type="slidenum">
              <a:rPr lang="en-US" altLang="ja-JP" smtClean="0"/>
              <a:pPr/>
              <a:t>13</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4526F4-D0DB-4AB6-B700-39F59664BA25}" type="slidenum">
              <a:rPr lang="en-US" altLang="ja-JP"/>
              <a:pPr/>
              <a:t>17</a:t>
            </a:fld>
            <a:endParaRPr lang="en-US" altLang="ja-JP"/>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F353016B-A126-4C3B-8660-620E35A4FC0A}" type="slidenum">
              <a:rPr lang="en-US" altLang="ja-JP" smtClean="0"/>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E4C55727-71EE-43BC-BA79-48486455C24C}" type="slidenum">
              <a:rPr lang="en-US" altLang="ja-JP" smtClean="0"/>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8AED77B5-5F17-4A5E-9845-D61D9C1971B3}" type="slidenum">
              <a:rPr lang="en-US" altLang="ja-JP" smtClean="0"/>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88166E85-801F-490C-B4DE-13955A3C0B41}" type="slidenum">
              <a:rPr lang="en-US" altLang="ja-JP" smtClean="0"/>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endParaRPr lang="en-US" altLang="ja-JP"/>
          </a:p>
        </p:txBody>
      </p:sp>
      <p:sp>
        <p:nvSpPr>
          <p:cNvPr id="5" name="フッター プレースホルダ 4"/>
          <p:cNvSpPr>
            <a:spLocks noGrp="1"/>
          </p:cNvSpPr>
          <p:nvPr>
            <p:ph type="ftr" sz="quarter" idx="11"/>
          </p:nvPr>
        </p:nvSpPr>
        <p:spPr/>
        <p:txBody>
          <a:bodyPr/>
          <a:lstStyle/>
          <a:p>
            <a:endParaRPr lang="en-US" altLang="ja-JP"/>
          </a:p>
        </p:txBody>
      </p:sp>
      <p:sp>
        <p:nvSpPr>
          <p:cNvPr id="6" name="スライド番号プレースホルダ 5"/>
          <p:cNvSpPr>
            <a:spLocks noGrp="1"/>
          </p:cNvSpPr>
          <p:nvPr>
            <p:ph type="sldNum" sz="quarter" idx="12"/>
          </p:nvPr>
        </p:nvSpPr>
        <p:spPr/>
        <p:txBody>
          <a:bodyPr/>
          <a:lstStyle/>
          <a:p>
            <a:fld id="{ED5A1C73-7253-47BD-BFE0-B353A07978B9}" type="slidenum">
              <a:rPr lang="en-US" altLang="ja-JP" smtClean="0"/>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208C1369-A9F5-4792-8F42-26820041E049}" type="slidenum">
              <a:rPr lang="en-US" altLang="ja-JP" smtClean="0"/>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endParaRPr lang="en-US" altLang="ja-JP"/>
          </a:p>
        </p:txBody>
      </p:sp>
      <p:sp>
        <p:nvSpPr>
          <p:cNvPr id="8" name="フッター プレースホルダ 7"/>
          <p:cNvSpPr>
            <a:spLocks noGrp="1"/>
          </p:cNvSpPr>
          <p:nvPr>
            <p:ph type="ftr" sz="quarter" idx="11"/>
          </p:nvPr>
        </p:nvSpPr>
        <p:spPr/>
        <p:txBody>
          <a:bodyPr/>
          <a:lstStyle/>
          <a:p>
            <a:endParaRPr lang="en-US" altLang="ja-JP"/>
          </a:p>
        </p:txBody>
      </p:sp>
      <p:sp>
        <p:nvSpPr>
          <p:cNvPr id="9" name="スライド番号プレースホルダ 8"/>
          <p:cNvSpPr>
            <a:spLocks noGrp="1"/>
          </p:cNvSpPr>
          <p:nvPr>
            <p:ph type="sldNum" sz="quarter" idx="12"/>
          </p:nvPr>
        </p:nvSpPr>
        <p:spPr/>
        <p:txBody>
          <a:bodyPr/>
          <a:lstStyle/>
          <a:p>
            <a:fld id="{DB3876A9-9CC3-4E86-BF63-1B657BD8F37C}" type="slidenum">
              <a:rPr lang="en-US" altLang="ja-JP" smtClean="0"/>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endParaRPr lang="en-US" altLang="ja-JP"/>
          </a:p>
        </p:txBody>
      </p:sp>
      <p:sp>
        <p:nvSpPr>
          <p:cNvPr id="4" name="フッター プレースホルダ 3"/>
          <p:cNvSpPr>
            <a:spLocks noGrp="1"/>
          </p:cNvSpPr>
          <p:nvPr>
            <p:ph type="ftr" sz="quarter" idx="11"/>
          </p:nvPr>
        </p:nvSpPr>
        <p:spPr/>
        <p:txBody>
          <a:bodyPr/>
          <a:lstStyle/>
          <a:p>
            <a:endParaRPr lang="en-US" altLang="ja-JP"/>
          </a:p>
        </p:txBody>
      </p:sp>
      <p:sp>
        <p:nvSpPr>
          <p:cNvPr id="5" name="スライド番号プレースホルダ 4"/>
          <p:cNvSpPr>
            <a:spLocks noGrp="1"/>
          </p:cNvSpPr>
          <p:nvPr>
            <p:ph type="sldNum" sz="quarter" idx="12"/>
          </p:nvPr>
        </p:nvSpPr>
        <p:spPr/>
        <p:txBody>
          <a:bodyPr/>
          <a:lstStyle/>
          <a:p>
            <a:fld id="{74FD9BFC-F66B-4231-8F39-9AA80660A198}" type="slidenum">
              <a:rPr lang="en-US" altLang="ja-JP" smtClean="0"/>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en-US" altLang="ja-JP"/>
          </a:p>
        </p:txBody>
      </p:sp>
      <p:sp>
        <p:nvSpPr>
          <p:cNvPr id="3" name="フッター プレースホルダ 2"/>
          <p:cNvSpPr>
            <a:spLocks noGrp="1"/>
          </p:cNvSpPr>
          <p:nvPr>
            <p:ph type="ftr" sz="quarter" idx="11"/>
          </p:nvPr>
        </p:nvSpPr>
        <p:spPr/>
        <p:txBody>
          <a:bodyPr/>
          <a:lstStyle/>
          <a:p>
            <a:endParaRPr lang="en-US" altLang="ja-JP"/>
          </a:p>
        </p:txBody>
      </p:sp>
      <p:sp>
        <p:nvSpPr>
          <p:cNvPr id="4" name="スライド番号プレースホルダ 3"/>
          <p:cNvSpPr>
            <a:spLocks noGrp="1"/>
          </p:cNvSpPr>
          <p:nvPr>
            <p:ph type="sldNum" sz="quarter" idx="12"/>
          </p:nvPr>
        </p:nvSpPr>
        <p:spPr/>
        <p:txBody>
          <a:bodyPr/>
          <a:lstStyle/>
          <a:p>
            <a:fld id="{050A26B7-4249-485A-9E1D-D64A63F8BDC0}" type="slidenum">
              <a:rPr lang="en-US" altLang="ja-JP" smtClean="0"/>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7B05758E-B94F-46AA-9B20-E7B1E8003FA9}" type="slidenum">
              <a:rPr lang="en-US" altLang="ja-JP" smtClean="0"/>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endParaRPr lang="en-US" altLang="ja-JP"/>
          </a:p>
        </p:txBody>
      </p:sp>
      <p:sp>
        <p:nvSpPr>
          <p:cNvPr id="6" name="フッター プレースホルダ 5"/>
          <p:cNvSpPr>
            <a:spLocks noGrp="1"/>
          </p:cNvSpPr>
          <p:nvPr>
            <p:ph type="ftr" sz="quarter" idx="11"/>
          </p:nvPr>
        </p:nvSpPr>
        <p:spPr/>
        <p:txBody>
          <a:bodyPr/>
          <a:lstStyle/>
          <a:p>
            <a:endParaRPr lang="en-US" altLang="ja-JP"/>
          </a:p>
        </p:txBody>
      </p:sp>
      <p:sp>
        <p:nvSpPr>
          <p:cNvPr id="7" name="スライド番号プレースホルダ 6"/>
          <p:cNvSpPr>
            <a:spLocks noGrp="1"/>
          </p:cNvSpPr>
          <p:nvPr>
            <p:ph type="sldNum" sz="quarter" idx="12"/>
          </p:nvPr>
        </p:nvSpPr>
        <p:spPr/>
        <p:txBody>
          <a:bodyPr/>
          <a:lstStyle/>
          <a:p>
            <a:fld id="{AA19A7B1-57A9-4FD2-9BCB-086613601483}" type="slidenum">
              <a:rPr lang="en-US" altLang="ja-JP" smtClean="0"/>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EC160C-0002-49A9-B315-F3E342442A5A}" type="slidenum">
              <a:rPr lang="en-US" altLang="ja-JP" smtClean="0"/>
              <a:pPr/>
              <a:t>&lt;#&gt;</a:t>
            </a:fld>
            <a:endParaRPr lang="en-US" altLang="ja-JP"/>
          </a:p>
        </p:txBody>
      </p:sp>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mtClean="0"/>
              <a:t>遠隔アクセス</a:t>
            </a:r>
            <a:r>
              <a:rPr lang="en-US" altLang="ja-JP" smtClean="0"/>
              <a:t>/</a:t>
            </a:r>
            <a:br>
              <a:rPr lang="en-US" altLang="ja-JP" smtClean="0"/>
            </a:br>
            <a:r>
              <a:rPr lang="ja-JP" altLang="en-US" smtClean="0"/>
              <a:t>ネットワークセキュリティの基礎</a:t>
            </a:r>
            <a:endParaRPr kumimoji="1" lang="ja-JP" altLang="en-US"/>
          </a:p>
        </p:txBody>
      </p:sp>
      <p:sp>
        <p:nvSpPr>
          <p:cNvPr id="3" name="サブタイトル 2"/>
          <p:cNvSpPr>
            <a:spLocks noGrp="1"/>
          </p:cNvSpPr>
          <p:nvPr>
            <p:ph type="subTitle" idx="1"/>
          </p:nvPr>
        </p:nvSpPr>
        <p:spPr/>
        <p:txBody>
          <a:bodyPr>
            <a:normAutofit/>
          </a:bodyPr>
          <a:lstStyle/>
          <a:p>
            <a:r>
              <a:rPr kumimoji="1" lang="ja-JP" altLang="en-US" smtClean="0"/>
              <a:t>北海道大学大学院 理学院 </a:t>
            </a:r>
            <a:endParaRPr lang="en-US" altLang="ja-JP"/>
          </a:p>
          <a:p>
            <a:r>
              <a:rPr kumimoji="1" lang="ja-JP" altLang="en-US" smtClean="0"/>
              <a:t>宇宙理学専攻</a:t>
            </a:r>
            <a:r>
              <a:rPr lang="en-US" altLang="ja-JP"/>
              <a:t> </a:t>
            </a:r>
            <a:r>
              <a:rPr lang="ja-JP" altLang="en-US" smtClean="0"/>
              <a:t>修士</a:t>
            </a:r>
            <a:r>
              <a:rPr lang="en-US" altLang="ja-JP"/>
              <a:t>2</a:t>
            </a:r>
            <a:r>
              <a:rPr lang="ja-JP" altLang="en-US" smtClean="0"/>
              <a:t>年</a:t>
            </a:r>
            <a:endParaRPr lang="en-US" altLang="ja-JP" smtClean="0"/>
          </a:p>
          <a:p>
            <a:r>
              <a:rPr kumimoji="1" lang="ja-JP" altLang="en-US"/>
              <a:t>高橋康人</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遠隔ログインのイメージ</a:t>
            </a:r>
            <a:endParaRPr kumimoji="1" lang="ja-JP" altLang="en-US"/>
          </a:p>
        </p:txBody>
      </p:sp>
      <p:sp>
        <p:nvSpPr>
          <p:cNvPr id="12" name="正方形/長方形 11"/>
          <p:cNvSpPr/>
          <p:nvPr/>
        </p:nvSpPr>
        <p:spPr>
          <a:xfrm>
            <a:off x="675355" y="3615296"/>
            <a:ext cx="7776864" cy="2023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smtClean="0">
                <a:solidFill>
                  <a:schemeClr val="bg1"/>
                </a:solidFill>
                <a:latin typeface="Arial" pitchFamily="34" charset="0"/>
                <a:cs typeface="Arial" pitchFamily="34" charset="0"/>
              </a:rPr>
              <a:t>hoge@joho24</a:t>
            </a:r>
            <a:r>
              <a:rPr lang="en-US" altLang="ja-JP" sz="2800" dirty="0" smtClean="0">
                <a:solidFill>
                  <a:schemeClr val="bg1"/>
                </a:solidFill>
                <a:latin typeface="Arial" pitchFamily="34" charset="0"/>
                <a:cs typeface="Arial" pitchFamily="34" charset="0"/>
              </a:rPr>
              <a:t>:~ </a:t>
            </a:r>
            <a:r>
              <a:rPr lang="en-US" altLang="ja-JP" sz="2800" smtClean="0">
                <a:solidFill>
                  <a:schemeClr val="bg1"/>
                </a:solidFill>
                <a:latin typeface="Arial" pitchFamily="34" charset="0"/>
                <a:cs typeface="Arial" pitchFamily="34" charset="0"/>
              </a:rPr>
              <a:t>$ ssh  hoge@joho15</a:t>
            </a:r>
            <a:endParaRPr lang="en-US" altLang="ja-JP" sz="2800" dirty="0" smtClean="0">
              <a:solidFill>
                <a:schemeClr val="bg1"/>
              </a:solidFill>
              <a:latin typeface="Arial" pitchFamily="34" charset="0"/>
              <a:cs typeface="Arial" pitchFamily="34" charset="0"/>
            </a:endParaRPr>
          </a:p>
          <a:p>
            <a:r>
              <a:rPr lang="en-US" altLang="ja-JP" sz="2800" smtClean="0">
                <a:solidFill>
                  <a:schemeClr val="bg1"/>
                </a:solidFill>
                <a:latin typeface="Arial" pitchFamily="34" charset="0"/>
                <a:cs typeface="Arial" pitchFamily="34" charset="0"/>
              </a:rPr>
              <a:t>hoge@joho15‘s  </a:t>
            </a:r>
            <a:r>
              <a:rPr lang="en-US" altLang="ja-JP" sz="2800" dirty="0" smtClean="0">
                <a:solidFill>
                  <a:schemeClr val="bg1"/>
                </a:solidFill>
                <a:latin typeface="Arial" pitchFamily="34" charset="0"/>
                <a:cs typeface="Arial" pitchFamily="34" charset="0"/>
              </a:rPr>
              <a:t>password:</a:t>
            </a:r>
            <a:r>
              <a:rPr lang="ja-JP" altLang="en-US" sz="2800" dirty="0" smtClean="0">
                <a:solidFill>
                  <a:schemeClr val="bg1"/>
                </a:solidFill>
                <a:latin typeface="Arial" pitchFamily="34" charset="0"/>
                <a:cs typeface="Arial" pitchFamily="34" charset="0"/>
              </a:rPr>
              <a:t> </a:t>
            </a:r>
            <a:r>
              <a:rPr lang="en-US" altLang="ja-JP" sz="2800" dirty="0" smtClean="0">
                <a:solidFill>
                  <a:schemeClr val="bg1"/>
                </a:solidFill>
                <a:latin typeface="Arial" pitchFamily="34" charset="0"/>
                <a:ea typeface="ＭＳ Ｐゴシック" pitchFamily="50" charset="-128"/>
                <a:cs typeface="Arial" pitchFamily="34" charset="0"/>
              </a:rPr>
              <a:t>(</a:t>
            </a:r>
            <a:r>
              <a:rPr lang="ja-JP" altLang="en-US" sz="2800" dirty="0" smtClean="0">
                <a:solidFill>
                  <a:schemeClr val="bg1"/>
                </a:solidFill>
                <a:latin typeface="Arial" pitchFamily="34" charset="0"/>
                <a:ea typeface="ＭＳ Ｐゴシック" pitchFamily="50" charset="-128"/>
                <a:cs typeface="Arial" pitchFamily="34" charset="0"/>
              </a:rPr>
              <a:t>パスワードを入力</a:t>
            </a:r>
            <a:r>
              <a:rPr lang="en-US" altLang="ja-JP" sz="2800" dirty="0" smtClean="0">
                <a:solidFill>
                  <a:schemeClr val="bg1"/>
                </a:solidFill>
                <a:latin typeface="Arial" pitchFamily="34" charset="0"/>
                <a:ea typeface="ＭＳ Ｐゴシック" pitchFamily="50" charset="-128"/>
                <a:cs typeface="Arial" pitchFamily="34" charset="0"/>
              </a:rPr>
              <a:t>)</a:t>
            </a:r>
          </a:p>
          <a:p>
            <a:r>
              <a:rPr lang="en-US" altLang="ja-JP" sz="2800" dirty="0" smtClean="0">
                <a:solidFill>
                  <a:schemeClr val="bg1"/>
                </a:solidFill>
                <a:latin typeface="Arial" pitchFamily="34" charset="0"/>
                <a:cs typeface="Arial" pitchFamily="34" charset="0"/>
              </a:rPr>
              <a:t>….</a:t>
            </a:r>
            <a:r>
              <a:rPr lang="ja-JP" altLang="en-US" sz="2800" dirty="0" smtClean="0">
                <a:solidFill>
                  <a:schemeClr val="bg1"/>
                </a:solidFill>
                <a:latin typeface="Arial" pitchFamily="34" charset="0"/>
                <a:cs typeface="Arial" pitchFamily="34" charset="0"/>
              </a:rPr>
              <a:t> </a:t>
            </a:r>
            <a:endParaRPr lang="en-US" altLang="ja-JP" sz="2800" dirty="0" smtClean="0">
              <a:solidFill>
                <a:schemeClr val="bg1"/>
              </a:solidFill>
              <a:latin typeface="Arial" pitchFamily="34" charset="0"/>
              <a:cs typeface="Arial" pitchFamily="34" charset="0"/>
            </a:endParaRPr>
          </a:p>
          <a:p>
            <a:r>
              <a:rPr lang="en-US" altLang="ja-JP" sz="2800" smtClean="0">
                <a:solidFill>
                  <a:srgbClr val="FFFF00"/>
                </a:solidFill>
                <a:latin typeface="Arial" pitchFamily="34" charset="0"/>
                <a:cs typeface="Arial" pitchFamily="34" charset="0"/>
              </a:rPr>
              <a:t>hoge</a:t>
            </a:r>
            <a:r>
              <a:rPr kumimoji="1" lang="en-US" altLang="ja-JP" sz="2800" smtClean="0">
                <a:solidFill>
                  <a:srgbClr val="FFFF00"/>
                </a:solidFill>
                <a:latin typeface="Arial" pitchFamily="34" charset="0"/>
                <a:cs typeface="Arial" pitchFamily="34" charset="0"/>
              </a:rPr>
              <a:t>@joho15</a:t>
            </a:r>
            <a:r>
              <a:rPr kumimoji="1" lang="en-US" altLang="ja-JP" sz="2800" dirty="0" smtClean="0">
                <a:solidFill>
                  <a:srgbClr val="FFFF00"/>
                </a:solidFill>
                <a:latin typeface="Arial" pitchFamily="34" charset="0"/>
                <a:cs typeface="Arial" pitchFamily="34" charset="0"/>
              </a:rPr>
              <a:t>:~ $</a:t>
            </a:r>
            <a:r>
              <a:rPr lang="ja-JP" altLang="en-US" sz="2800" dirty="0" smtClean="0">
                <a:solidFill>
                  <a:srgbClr val="FFFF00"/>
                </a:solidFill>
                <a:latin typeface="Arial" pitchFamily="34" charset="0"/>
                <a:cs typeface="Arial" pitchFamily="34" charset="0"/>
              </a:rPr>
              <a:t> ▮</a:t>
            </a:r>
            <a:endParaRPr kumimoji="1" lang="ja-JP" altLang="en-US" sz="2800" dirty="0">
              <a:solidFill>
                <a:srgbClr val="FFFF00"/>
              </a:solidFill>
              <a:latin typeface="Arial" pitchFamily="34" charset="0"/>
              <a:cs typeface="Arial" pitchFamily="34" charset="0"/>
            </a:endParaRPr>
          </a:p>
        </p:txBody>
      </p:sp>
      <p:pic>
        <p:nvPicPr>
          <p:cNvPr id="5" name="Picture 2" descr="D:\yamasita-directory\my-document\発表資料\inex090508\person.png"/>
          <p:cNvPicPr>
            <a:picLocks noChangeAspect="1" noChangeArrowheads="1"/>
          </p:cNvPicPr>
          <p:nvPr/>
        </p:nvPicPr>
        <p:blipFill>
          <a:blip r:embed="rId2" cstate="print"/>
          <a:srcRect/>
          <a:stretch>
            <a:fillRect/>
          </a:stretch>
        </p:blipFill>
        <p:spPr bwMode="auto">
          <a:xfrm>
            <a:off x="1112242" y="1340768"/>
            <a:ext cx="1238250" cy="1828800"/>
          </a:xfrm>
          <a:prstGeom prst="rect">
            <a:avLst/>
          </a:prstGeom>
          <a:noFill/>
        </p:spPr>
      </p:pic>
      <p:pic>
        <p:nvPicPr>
          <p:cNvPr id="6" name="Picture 2" descr="C:\Users\yamasita\Desktop\computer.png"/>
          <p:cNvPicPr>
            <a:picLocks noChangeAspect="1" noChangeArrowheads="1"/>
          </p:cNvPicPr>
          <p:nvPr/>
        </p:nvPicPr>
        <p:blipFill>
          <a:blip r:embed="rId3" cstate="print"/>
          <a:srcRect/>
          <a:stretch>
            <a:fillRect/>
          </a:stretch>
        </p:blipFill>
        <p:spPr bwMode="auto">
          <a:xfrm>
            <a:off x="6636790" y="1931318"/>
            <a:ext cx="1333500" cy="1238250"/>
          </a:xfrm>
          <a:prstGeom prst="rect">
            <a:avLst/>
          </a:prstGeom>
          <a:noFill/>
        </p:spPr>
      </p:pic>
      <p:pic>
        <p:nvPicPr>
          <p:cNvPr id="7" name="Picture 3" descr="C:\Users\yamasita\Desktop\computer.png"/>
          <p:cNvPicPr>
            <a:picLocks noChangeAspect="1" noChangeArrowheads="1"/>
          </p:cNvPicPr>
          <p:nvPr/>
        </p:nvPicPr>
        <p:blipFill>
          <a:blip r:embed="rId3" cstate="print"/>
          <a:srcRect/>
          <a:stretch>
            <a:fillRect/>
          </a:stretch>
        </p:blipFill>
        <p:spPr bwMode="auto">
          <a:xfrm>
            <a:off x="2421948" y="1931318"/>
            <a:ext cx="1333500" cy="1238250"/>
          </a:xfrm>
          <a:prstGeom prst="rect">
            <a:avLst/>
          </a:prstGeom>
          <a:noFill/>
        </p:spPr>
      </p:pic>
      <p:sp>
        <p:nvSpPr>
          <p:cNvPr id="8" name="テキスト ボックス 7"/>
          <p:cNvSpPr txBox="1"/>
          <p:nvPr/>
        </p:nvSpPr>
        <p:spPr>
          <a:xfrm>
            <a:off x="2592490" y="1416889"/>
            <a:ext cx="1224136"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768954" y="1416889"/>
            <a:ext cx="1272774"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11" name="左右矢印 10"/>
          <p:cNvSpPr/>
          <p:nvPr/>
        </p:nvSpPr>
        <p:spPr>
          <a:xfrm>
            <a:off x="3610382" y="1929378"/>
            <a:ext cx="3096344" cy="115212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860032" y="1888366"/>
            <a:ext cx="720080" cy="461665"/>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2400" smtClean="0"/>
              <a:t>ssh</a:t>
            </a:r>
            <a:endParaRPr kumimoji="1" lang="ja-JP" altLang="en-US"/>
          </a:p>
        </p:txBody>
      </p:sp>
      <p:sp>
        <p:nvSpPr>
          <p:cNvPr id="14" name="テキスト ボックス 13"/>
          <p:cNvSpPr txBox="1"/>
          <p:nvPr/>
        </p:nvSpPr>
        <p:spPr>
          <a:xfrm>
            <a:off x="4368024" y="2896478"/>
            <a:ext cx="1614156" cy="400110"/>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2000" smtClean="0"/>
              <a:t>s</a:t>
            </a:r>
            <a:r>
              <a:rPr kumimoji="1" lang="en-US" altLang="ja-JP" sz="2000" smtClean="0"/>
              <a:t>sh </a:t>
            </a:r>
            <a:r>
              <a:rPr kumimoji="1" lang="ja-JP" altLang="en-US" sz="2000" smtClean="0"/>
              <a:t>接続確立</a:t>
            </a:r>
            <a:endParaRPr kumimoji="1" lang="ja-JP" altLang="en-US" sz="16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遠隔コマンド実行</a:t>
            </a:r>
            <a:endParaRPr kumimoji="1" lang="ja-JP" altLang="en-US"/>
          </a:p>
        </p:txBody>
      </p:sp>
      <p:sp>
        <p:nvSpPr>
          <p:cNvPr id="3" name="コンテンツ プレースホルダ 2"/>
          <p:cNvSpPr>
            <a:spLocks noGrp="1"/>
          </p:cNvSpPr>
          <p:nvPr>
            <p:ph idx="1"/>
          </p:nvPr>
        </p:nvSpPr>
        <p:spPr>
          <a:xfrm>
            <a:off x="457200" y="1600200"/>
            <a:ext cx="8229600" cy="5257800"/>
          </a:xfrm>
        </p:spPr>
        <p:txBody>
          <a:bodyPr/>
          <a:lstStyle/>
          <a:p>
            <a:r>
              <a:rPr kumimoji="1" lang="ja-JP" altLang="en-US" smtClean="0"/>
              <a:t>リモートホストにコマンドを実行させること</a:t>
            </a:r>
            <a:endParaRPr lang="en-US" altLang="ja-JP" smtClean="0"/>
          </a:p>
          <a:p>
            <a:r>
              <a:rPr kumimoji="1" lang="ja-JP" altLang="en-US" smtClean="0"/>
              <a:t>使われるコマンド</a:t>
            </a:r>
            <a:endParaRPr kumimoji="1" lang="en-US" altLang="ja-JP" smtClean="0"/>
          </a:p>
          <a:p>
            <a:pPr lvl="1"/>
            <a:r>
              <a:rPr lang="en-US" altLang="ja-JP" smtClean="0"/>
              <a:t> telnet, rsh, </a:t>
            </a:r>
            <a:r>
              <a:rPr lang="en-US" altLang="ja-JP" b="1" smtClean="0"/>
              <a:t>ssh</a:t>
            </a:r>
            <a:r>
              <a:rPr lang="en-US" altLang="ja-JP" smtClean="0"/>
              <a:t> </a:t>
            </a:r>
            <a:r>
              <a:rPr lang="ja-JP" altLang="en-US" smtClean="0"/>
              <a:t>など</a:t>
            </a:r>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ja-JP" altLang="en-US" smtClean="0"/>
              <a:t>遠隔コマンド実行のイメージ</a:t>
            </a:r>
            <a:endParaRPr lang="ja-JP" altLang="en-US" dirty="0"/>
          </a:p>
        </p:txBody>
      </p:sp>
      <p:sp>
        <p:nvSpPr>
          <p:cNvPr id="27" name="正方形/長方形 26"/>
          <p:cNvSpPr/>
          <p:nvPr/>
        </p:nvSpPr>
        <p:spPr>
          <a:xfrm>
            <a:off x="581104" y="3717032"/>
            <a:ext cx="7992888" cy="1872208"/>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smtClean="0">
                <a:solidFill>
                  <a:srgbClr val="FFFF00"/>
                </a:solidFill>
                <a:latin typeface="Arial" pitchFamily="34" charset="0"/>
                <a:cs typeface="Arial" pitchFamily="34" charset="0"/>
              </a:rPr>
              <a:t>hoge@joho15:~ $ ssh </a:t>
            </a:r>
            <a:r>
              <a:rPr lang="ja-JP" altLang="en-US" sz="2800" smtClean="0">
                <a:solidFill>
                  <a:srgbClr val="FFFF00"/>
                </a:solidFill>
                <a:latin typeface="Arial" pitchFamily="34" charset="0"/>
                <a:cs typeface="Arial" pitchFamily="34" charset="0"/>
              </a:rPr>
              <a:t> </a:t>
            </a:r>
            <a:r>
              <a:rPr lang="en-US" altLang="ja-JP" sz="2800" smtClean="0">
                <a:solidFill>
                  <a:srgbClr val="FFFF00"/>
                </a:solidFill>
                <a:latin typeface="Arial" pitchFamily="34" charset="0"/>
                <a:cs typeface="Arial" pitchFamily="34" charset="0"/>
              </a:rPr>
              <a:t>hoge@joho15  ls  ~/</a:t>
            </a:r>
            <a:endParaRPr lang="en-US" altLang="ja-JP" sz="2800" dirty="0" smtClean="0">
              <a:solidFill>
                <a:srgbClr val="FFFF00"/>
              </a:solidFill>
              <a:latin typeface="Arial" pitchFamily="34" charset="0"/>
              <a:cs typeface="Arial" pitchFamily="34" charset="0"/>
            </a:endParaRPr>
          </a:p>
          <a:p>
            <a:r>
              <a:rPr lang="en-US" altLang="ja-JP" sz="2800" smtClean="0">
                <a:latin typeface="Arial" pitchFamily="34" charset="0"/>
                <a:cs typeface="Arial" pitchFamily="34" charset="0"/>
              </a:rPr>
              <a:t>public_html</a:t>
            </a:r>
            <a:endParaRPr kumimoji="1" lang="en-US" altLang="ja-JP" sz="2800" dirty="0" smtClean="0">
              <a:latin typeface="Arial" pitchFamily="34" charset="0"/>
              <a:cs typeface="Arial" pitchFamily="34" charset="0"/>
            </a:endParaRPr>
          </a:p>
          <a:p>
            <a:r>
              <a:rPr lang="en-US" altLang="ja-JP" sz="2800" dirty="0" err="1" smtClean="0">
                <a:latin typeface="Arial" pitchFamily="34" charset="0"/>
                <a:cs typeface="Arial" pitchFamily="34" charset="0"/>
              </a:rPr>
              <a:t>a.out</a:t>
            </a:r>
            <a:endParaRPr kumimoji="1" lang="en-US" altLang="ja-JP" sz="2800" dirty="0" smtClean="0">
              <a:latin typeface="Arial" pitchFamily="34" charset="0"/>
              <a:cs typeface="Arial" pitchFamily="34" charset="0"/>
            </a:endParaRPr>
          </a:p>
          <a:p>
            <a:r>
              <a:rPr lang="en-US" altLang="ja-JP" sz="2800" dirty="0" smtClean="0">
                <a:latin typeface="Arial" pitchFamily="34" charset="0"/>
                <a:cs typeface="Arial" pitchFamily="34" charset="0"/>
              </a:rPr>
              <a:t>test.f90</a:t>
            </a:r>
            <a:endParaRPr kumimoji="1" lang="ja-JP" altLang="en-US" sz="2800" dirty="0">
              <a:latin typeface="Arial" pitchFamily="34" charset="0"/>
              <a:cs typeface="Arial" pitchFamily="34" charset="0"/>
            </a:endParaRPr>
          </a:p>
        </p:txBody>
      </p:sp>
      <p:pic>
        <p:nvPicPr>
          <p:cNvPr id="18" name="Picture 2" descr="D:\yamasita-directory\my-document\発表資料\inex090508\person.png"/>
          <p:cNvPicPr>
            <a:picLocks noChangeAspect="1" noChangeArrowheads="1"/>
          </p:cNvPicPr>
          <p:nvPr/>
        </p:nvPicPr>
        <p:blipFill>
          <a:blip r:embed="rId3" cstate="print"/>
          <a:srcRect/>
          <a:stretch>
            <a:fillRect/>
          </a:stretch>
        </p:blipFill>
        <p:spPr bwMode="auto">
          <a:xfrm>
            <a:off x="1112242" y="1412776"/>
            <a:ext cx="1238250" cy="1828800"/>
          </a:xfrm>
          <a:prstGeom prst="rect">
            <a:avLst/>
          </a:prstGeom>
          <a:noFill/>
        </p:spPr>
      </p:pic>
      <p:pic>
        <p:nvPicPr>
          <p:cNvPr id="19" name="Picture 2" descr="C:\Users\yamasita\Desktop\computer.png"/>
          <p:cNvPicPr>
            <a:picLocks noChangeAspect="1" noChangeArrowheads="1"/>
          </p:cNvPicPr>
          <p:nvPr/>
        </p:nvPicPr>
        <p:blipFill>
          <a:blip r:embed="rId4" cstate="print"/>
          <a:srcRect/>
          <a:stretch>
            <a:fillRect/>
          </a:stretch>
        </p:blipFill>
        <p:spPr bwMode="auto">
          <a:xfrm>
            <a:off x="6636790" y="2003326"/>
            <a:ext cx="1333500" cy="1238250"/>
          </a:xfrm>
          <a:prstGeom prst="rect">
            <a:avLst/>
          </a:prstGeom>
          <a:noFill/>
        </p:spPr>
      </p:pic>
      <p:pic>
        <p:nvPicPr>
          <p:cNvPr id="20" name="Picture 3" descr="C:\Users\yamasita\Desktop\computer.png"/>
          <p:cNvPicPr>
            <a:picLocks noChangeAspect="1" noChangeArrowheads="1"/>
          </p:cNvPicPr>
          <p:nvPr/>
        </p:nvPicPr>
        <p:blipFill>
          <a:blip r:embed="rId4" cstate="print"/>
          <a:srcRect/>
          <a:stretch>
            <a:fillRect/>
          </a:stretch>
        </p:blipFill>
        <p:spPr bwMode="auto">
          <a:xfrm>
            <a:off x="2421948" y="2003326"/>
            <a:ext cx="1333500" cy="1238250"/>
          </a:xfrm>
          <a:prstGeom prst="rect">
            <a:avLst/>
          </a:prstGeom>
          <a:noFill/>
        </p:spPr>
      </p:pic>
      <p:sp>
        <p:nvSpPr>
          <p:cNvPr id="30" name="テキスト ボックス 29"/>
          <p:cNvSpPr txBox="1"/>
          <p:nvPr/>
        </p:nvSpPr>
        <p:spPr>
          <a:xfrm>
            <a:off x="2592490" y="1488897"/>
            <a:ext cx="1224136"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31" name="テキスト ボックス 30"/>
          <p:cNvSpPr txBox="1"/>
          <p:nvPr/>
        </p:nvSpPr>
        <p:spPr>
          <a:xfrm>
            <a:off x="6768954" y="1488897"/>
            <a:ext cx="1272774"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32" name="左右矢印 31"/>
          <p:cNvSpPr/>
          <p:nvPr/>
        </p:nvSpPr>
        <p:spPr>
          <a:xfrm>
            <a:off x="3610382" y="2006964"/>
            <a:ext cx="3096344" cy="115212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4879488" y="1965952"/>
            <a:ext cx="720080" cy="461665"/>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2400" smtClean="0"/>
              <a:t>ssh</a:t>
            </a:r>
            <a:endParaRPr kumimoji="1" lang="ja-JP" altLang="en-US"/>
          </a:p>
        </p:txBody>
      </p:sp>
      <p:cxnSp>
        <p:nvCxnSpPr>
          <p:cNvPr id="34" name="直線矢印コネクタ 33"/>
          <p:cNvCxnSpPr/>
          <p:nvPr/>
        </p:nvCxnSpPr>
        <p:spPr>
          <a:xfrm>
            <a:off x="3610382" y="2583028"/>
            <a:ext cx="3072902" cy="8427"/>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35" name="テキスト ボックス 34"/>
          <p:cNvSpPr txBox="1"/>
          <p:nvPr/>
        </p:nvSpPr>
        <p:spPr>
          <a:xfrm>
            <a:off x="3923928" y="2721114"/>
            <a:ext cx="2448272" cy="707886"/>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2000" smtClean="0"/>
              <a:t>s</a:t>
            </a:r>
            <a:r>
              <a:rPr kumimoji="1" lang="en-US" altLang="ja-JP" sz="2000" smtClean="0"/>
              <a:t>sh </a:t>
            </a:r>
            <a:r>
              <a:rPr kumimoji="1" lang="ja-JP" altLang="en-US" sz="2000" smtClean="0"/>
              <a:t>を通じて</a:t>
            </a:r>
            <a:endParaRPr kumimoji="1" lang="en-US" altLang="ja-JP" sz="2000" smtClean="0"/>
          </a:p>
          <a:p>
            <a:pPr algn="ctr"/>
            <a:r>
              <a:rPr kumimoji="1" lang="ja-JP" altLang="en-US" sz="2000" smtClean="0"/>
              <a:t> </a:t>
            </a:r>
            <a:r>
              <a:rPr kumimoji="1" lang="en-US" altLang="ja-JP" sz="2000" smtClean="0"/>
              <a:t>ls </a:t>
            </a:r>
            <a:r>
              <a:rPr kumimoji="1" lang="ja-JP" altLang="en-US" sz="2000" smtClean="0"/>
              <a:t>コマンドを送信</a:t>
            </a:r>
            <a:endParaRPr kumimoji="1" lang="ja-JP" altLang="en-US" sz="16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ja-JP" altLang="en-US" smtClean="0"/>
              <a:t>遠隔コマンド実行のイメージ</a:t>
            </a:r>
            <a:endParaRPr lang="ja-JP" altLang="en-US" dirty="0"/>
          </a:p>
        </p:txBody>
      </p:sp>
      <p:sp>
        <p:nvSpPr>
          <p:cNvPr id="27" name="正方形/長方形 26"/>
          <p:cNvSpPr/>
          <p:nvPr/>
        </p:nvSpPr>
        <p:spPr>
          <a:xfrm>
            <a:off x="581104" y="3717032"/>
            <a:ext cx="7992888" cy="1872208"/>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smtClean="0">
                <a:latin typeface="Arial" pitchFamily="34" charset="0"/>
                <a:cs typeface="Arial" pitchFamily="34" charset="0"/>
              </a:rPr>
              <a:t>hoge@joho15</a:t>
            </a:r>
            <a:r>
              <a:rPr lang="en-US" altLang="ja-JP" sz="2800" smtClean="0">
                <a:solidFill>
                  <a:schemeClr val="bg1"/>
                </a:solidFill>
                <a:latin typeface="Arial" pitchFamily="34" charset="0"/>
                <a:cs typeface="Arial" pitchFamily="34" charset="0"/>
              </a:rPr>
              <a:t>:~ $ ssh  hoge@joho15  ls  ~/</a:t>
            </a:r>
            <a:endParaRPr lang="en-US" altLang="ja-JP" sz="2800" dirty="0" smtClean="0">
              <a:solidFill>
                <a:schemeClr val="bg1"/>
              </a:solidFill>
              <a:latin typeface="Arial" pitchFamily="34" charset="0"/>
              <a:cs typeface="Arial" pitchFamily="34" charset="0"/>
            </a:endParaRPr>
          </a:p>
          <a:p>
            <a:r>
              <a:rPr lang="en-US" altLang="ja-JP" sz="2800" smtClean="0">
                <a:solidFill>
                  <a:srgbClr val="FFFF00"/>
                </a:solidFill>
                <a:latin typeface="Arial" pitchFamily="34" charset="0"/>
                <a:cs typeface="Arial" pitchFamily="34" charset="0"/>
              </a:rPr>
              <a:t>public_html</a:t>
            </a:r>
            <a:endParaRPr kumimoji="1" lang="en-US" altLang="ja-JP" sz="2800" dirty="0" smtClean="0">
              <a:solidFill>
                <a:srgbClr val="FFFF00"/>
              </a:solidFill>
              <a:latin typeface="Arial" pitchFamily="34" charset="0"/>
              <a:cs typeface="Arial" pitchFamily="34" charset="0"/>
            </a:endParaRPr>
          </a:p>
          <a:p>
            <a:r>
              <a:rPr lang="en-US" altLang="ja-JP" sz="2800" dirty="0" err="1" smtClean="0">
                <a:solidFill>
                  <a:srgbClr val="FFFF00"/>
                </a:solidFill>
                <a:latin typeface="Arial" pitchFamily="34" charset="0"/>
                <a:cs typeface="Arial" pitchFamily="34" charset="0"/>
              </a:rPr>
              <a:t>a.out</a:t>
            </a:r>
            <a:endParaRPr kumimoji="1" lang="en-US" altLang="ja-JP" sz="2800" dirty="0" smtClean="0">
              <a:solidFill>
                <a:srgbClr val="FFFF00"/>
              </a:solidFill>
              <a:latin typeface="Arial" pitchFamily="34" charset="0"/>
              <a:cs typeface="Arial" pitchFamily="34" charset="0"/>
            </a:endParaRPr>
          </a:p>
          <a:p>
            <a:r>
              <a:rPr lang="en-US" altLang="ja-JP" sz="2800" dirty="0" smtClean="0">
                <a:solidFill>
                  <a:srgbClr val="FFFF00"/>
                </a:solidFill>
                <a:latin typeface="Arial" pitchFamily="34" charset="0"/>
                <a:cs typeface="Arial" pitchFamily="34" charset="0"/>
              </a:rPr>
              <a:t>test.f90</a:t>
            </a:r>
            <a:endParaRPr kumimoji="1" lang="ja-JP" altLang="en-US" sz="2800" dirty="0">
              <a:solidFill>
                <a:srgbClr val="FFFF00"/>
              </a:solidFill>
              <a:latin typeface="Arial" pitchFamily="34" charset="0"/>
              <a:cs typeface="Arial" pitchFamily="34" charset="0"/>
            </a:endParaRPr>
          </a:p>
        </p:txBody>
      </p:sp>
      <p:pic>
        <p:nvPicPr>
          <p:cNvPr id="18" name="Picture 2" descr="D:\yamasita-directory\my-document\発表資料\inex090508\person.png"/>
          <p:cNvPicPr>
            <a:picLocks noChangeAspect="1" noChangeArrowheads="1"/>
          </p:cNvPicPr>
          <p:nvPr/>
        </p:nvPicPr>
        <p:blipFill>
          <a:blip r:embed="rId3" cstate="print"/>
          <a:srcRect/>
          <a:stretch>
            <a:fillRect/>
          </a:stretch>
        </p:blipFill>
        <p:spPr bwMode="auto">
          <a:xfrm>
            <a:off x="1112242" y="1412776"/>
            <a:ext cx="1238250" cy="1828800"/>
          </a:xfrm>
          <a:prstGeom prst="rect">
            <a:avLst/>
          </a:prstGeom>
          <a:noFill/>
        </p:spPr>
      </p:pic>
      <p:pic>
        <p:nvPicPr>
          <p:cNvPr id="19" name="Picture 2" descr="C:\Users\yamasita\Desktop\computer.png"/>
          <p:cNvPicPr>
            <a:picLocks noChangeAspect="1" noChangeArrowheads="1"/>
          </p:cNvPicPr>
          <p:nvPr/>
        </p:nvPicPr>
        <p:blipFill>
          <a:blip r:embed="rId4" cstate="print"/>
          <a:srcRect/>
          <a:stretch>
            <a:fillRect/>
          </a:stretch>
        </p:blipFill>
        <p:spPr bwMode="auto">
          <a:xfrm>
            <a:off x="6636790" y="2003326"/>
            <a:ext cx="1333500" cy="1238250"/>
          </a:xfrm>
          <a:prstGeom prst="rect">
            <a:avLst/>
          </a:prstGeom>
          <a:noFill/>
        </p:spPr>
      </p:pic>
      <p:pic>
        <p:nvPicPr>
          <p:cNvPr id="20" name="Picture 3" descr="C:\Users\yamasita\Desktop\computer.png"/>
          <p:cNvPicPr>
            <a:picLocks noChangeAspect="1" noChangeArrowheads="1"/>
          </p:cNvPicPr>
          <p:nvPr/>
        </p:nvPicPr>
        <p:blipFill>
          <a:blip r:embed="rId4" cstate="print"/>
          <a:srcRect/>
          <a:stretch>
            <a:fillRect/>
          </a:stretch>
        </p:blipFill>
        <p:spPr bwMode="auto">
          <a:xfrm>
            <a:off x="2421948" y="2003326"/>
            <a:ext cx="1333500" cy="1238250"/>
          </a:xfrm>
          <a:prstGeom prst="rect">
            <a:avLst/>
          </a:prstGeom>
          <a:noFill/>
        </p:spPr>
      </p:pic>
      <p:sp>
        <p:nvSpPr>
          <p:cNvPr id="30" name="テキスト ボックス 29"/>
          <p:cNvSpPr txBox="1"/>
          <p:nvPr/>
        </p:nvSpPr>
        <p:spPr>
          <a:xfrm>
            <a:off x="2592490" y="1488897"/>
            <a:ext cx="1224136"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31" name="テキスト ボックス 30"/>
          <p:cNvSpPr txBox="1"/>
          <p:nvPr/>
        </p:nvSpPr>
        <p:spPr>
          <a:xfrm>
            <a:off x="6768954" y="1488897"/>
            <a:ext cx="1272774"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32" name="左右矢印 31"/>
          <p:cNvSpPr/>
          <p:nvPr/>
        </p:nvSpPr>
        <p:spPr>
          <a:xfrm>
            <a:off x="3610382" y="2006964"/>
            <a:ext cx="3096344" cy="115212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4879488" y="1965952"/>
            <a:ext cx="720080" cy="461665"/>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2400" smtClean="0"/>
              <a:t>ssh</a:t>
            </a:r>
            <a:endParaRPr kumimoji="1" lang="ja-JP" altLang="en-US"/>
          </a:p>
        </p:txBody>
      </p:sp>
      <p:cxnSp>
        <p:nvCxnSpPr>
          <p:cNvPr id="34" name="直線矢印コネクタ 33"/>
          <p:cNvCxnSpPr>
            <a:stCxn id="32" idx="7"/>
            <a:endCxn id="32" idx="3"/>
          </p:cNvCxnSpPr>
          <p:nvPr/>
        </p:nvCxnSpPr>
        <p:spPr>
          <a:xfrm flipH="1">
            <a:off x="3610382" y="2583028"/>
            <a:ext cx="3096344" cy="1588"/>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35" name="テキスト ボックス 34"/>
          <p:cNvSpPr txBox="1"/>
          <p:nvPr/>
        </p:nvSpPr>
        <p:spPr>
          <a:xfrm>
            <a:off x="3779912" y="2721114"/>
            <a:ext cx="2808312" cy="707886"/>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2000" smtClean="0"/>
              <a:t>s</a:t>
            </a:r>
            <a:r>
              <a:rPr kumimoji="1" lang="en-US" altLang="ja-JP" sz="2000" smtClean="0"/>
              <a:t>sh </a:t>
            </a:r>
            <a:r>
              <a:rPr kumimoji="1" lang="ja-JP" altLang="en-US" sz="2000" smtClean="0"/>
              <a:t>を通じて</a:t>
            </a:r>
            <a:endParaRPr kumimoji="1" lang="en-US" altLang="ja-JP" sz="2000" smtClean="0"/>
          </a:p>
          <a:p>
            <a:pPr algn="ctr"/>
            <a:r>
              <a:rPr kumimoji="1" lang="ja-JP" altLang="en-US" sz="2000" smtClean="0"/>
              <a:t> </a:t>
            </a:r>
            <a:r>
              <a:rPr kumimoji="1" lang="en-US" altLang="ja-JP" sz="2000" smtClean="0"/>
              <a:t>ls </a:t>
            </a:r>
            <a:r>
              <a:rPr kumimoji="1" lang="ja-JP" altLang="en-US" sz="2000" smtClean="0"/>
              <a:t>コマンドの結果を送信</a:t>
            </a:r>
            <a:endParaRPr kumimoji="1" lang="ja-JP" altLang="en-US" sz="16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ファイル転送</a:t>
            </a:r>
            <a:endParaRPr kumimoji="1" lang="ja-JP" altLang="en-US"/>
          </a:p>
        </p:txBody>
      </p:sp>
      <p:sp>
        <p:nvSpPr>
          <p:cNvPr id="3" name="コンテンツ プレースホルダ 2"/>
          <p:cNvSpPr>
            <a:spLocks noGrp="1"/>
          </p:cNvSpPr>
          <p:nvPr>
            <p:ph idx="1"/>
          </p:nvPr>
        </p:nvSpPr>
        <p:spPr>
          <a:xfrm>
            <a:off x="457200" y="1600200"/>
            <a:ext cx="8229600" cy="5257800"/>
          </a:xfrm>
        </p:spPr>
        <p:txBody>
          <a:bodyPr>
            <a:normAutofit/>
          </a:bodyPr>
          <a:lstStyle/>
          <a:p>
            <a:r>
              <a:rPr kumimoji="1" lang="ja-JP" altLang="en-US" smtClean="0"/>
              <a:t>ローカルホスト</a:t>
            </a:r>
            <a:r>
              <a:rPr kumimoji="1" lang="en-US" altLang="ja-JP" smtClean="0"/>
              <a:t>-</a:t>
            </a:r>
            <a:r>
              <a:rPr kumimoji="1" lang="ja-JP" altLang="en-US" smtClean="0"/>
              <a:t>リモートホスト間でファイルをやりとりする</a:t>
            </a:r>
            <a:r>
              <a:rPr lang="ja-JP" altLang="en-US" smtClean="0"/>
              <a:t>こと</a:t>
            </a:r>
            <a:endParaRPr kumimoji="1" lang="en-US" altLang="ja-JP" smtClean="0"/>
          </a:p>
          <a:p>
            <a:r>
              <a:rPr kumimoji="1" lang="ja-JP" altLang="en-US" smtClean="0"/>
              <a:t>使われるコマンド</a:t>
            </a:r>
            <a:endParaRPr kumimoji="1" lang="en-US" altLang="ja-JP" smtClean="0"/>
          </a:p>
          <a:p>
            <a:pPr lvl="1"/>
            <a:r>
              <a:rPr lang="en-US" altLang="ja-JP" smtClean="0"/>
              <a:t>ftp, rcp</a:t>
            </a:r>
            <a:r>
              <a:rPr kumimoji="1" lang="en-US" altLang="ja-JP" smtClean="0"/>
              <a:t>, sftp, </a:t>
            </a:r>
            <a:r>
              <a:rPr kumimoji="1" lang="en-US" altLang="ja-JP" b="1" smtClean="0"/>
              <a:t>scp</a:t>
            </a:r>
            <a:r>
              <a:rPr kumimoji="1" lang="en-US" altLang="ja-JP" smtClean="0"/>
              <a:t> </a:t>
            </a:r>
            <a:r>
              <a:rPr kumimoji="1" lang="ja-JP" altLang="en-US" smtClean="0"/>
              <a:t>など</a:t>
            </a:r>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ファイル転送のイメージ</a:t>
            </a:r>
            <a:endParaRPr kumimoji="1" lang="ja-JP" altLang="en-US"/>
          </a:p>
        </p:txBody>
      </p:sp>
      <p:pic>
        <p:nvPicPr>
          <p:cNvPr id="5" name="Picture 2" descr="D:\yamasita-directory\my-document\発表資料\inex090508\person.png"/>
          <p:cNvPicPr>
            <a:picLocks noChangeAspect="1" noChangeArrowheads="1"/>
          </p:cNvPicPr>
          <p:nvPr/>
        </p:nvPicPr>
        <p:blipFill>
          <a:blip r:embed="rId2" cstate="print"/>
          <a:srcRect/>
          <a:stretch>
            <a:fillRect/>
          </a:stretch>
        </p:blipFill>
        <p:spPr bwMode="auto">
          <a:xfrm>
            <a:off x="1032165" y="1462894"/>
            <a:ext cx="1222779" cy="1885256"/>
          </a:xfrm>
          <a:prstGeom prst="rect">
            <a:avLst/>
          </a:prstGeom>
          <a:noFill/>
        </p:spPr>
      </p:pic>
      <p:pic>
        <p:nvPicPr>
          <p:cNvPr id="6" name="Picture 2" descr="C:\Users\yamasita\Desktop\computer.png"/>
          <p:cNvPicPr>
            <a:picLocks noChangeAspect="1" noChangeArrowheads="1"/>
          </p:cNvPicPr>
          <p:nvPr/>
        </p:nvPicPr>
        <p:blipFill>
          <a:blip r:embed="rId3" cstate="print"/>
          <a:srcRect/>
          <a:stretch>
            <a:fillRect/>
          </a:stretch>
        </p:blipFill>
        <p:spPr bwMode="auto">
          <a:xfrm>
            <a:off x="6487689" y="2071675"/>
            <a:ext cx="1316839" cy="1276476"/>
          </a:xfrm>
          <a:prstGeom prst="rect">
            <a:avLst/>
          </a:prstGeom>
          <a:noFill/>
        </p:spPr>
      </p:pic>
      <p:pic>
        <p:nvPicPr>
          <p:cNvPr id="7" name="Picture 3" descr="C:\Users\yamasita\Desktop\computer.png"/>
          <p:cNvPicPr>
            <a:picLocks noChangeAspect="1" noChangeArrowheads="1"/>
          </p:cNvPicPr>
          <p:nvPr/>
        </p:nvPicPr>
        <p:blipFill>
          <a:blip r:embed="rId3" cstate="print"/>
          <a:srcRect/>
          <a:stretch>
            <a:fillRect/>
          </a:stretch>
        </p:blipFill>
        <p:spPr bwMode="auto">
          <a:xfrm>
            <a:off x="2325507" y="2071675"/>
            <a:ext cx="1316839" cy="1276476"/>
          </a:xfrm>
          <a:prstGeom prst="rect">
            <a:avLst/>
          </a:prstGeom>
          <a:noFill/>
        </p:spPr>
      </p:pic>
      <p:sp>
        <p:nvSpPr>
          <p:cNvPr id="8" name="テキスト ボックス 7"/>
          <p:cNvSpPr txBox="1"/>
          <p:nvPr/>
        </p:nvSpPr>
        <p:spPr>
          <a:xfrm>
            <a:off x="2422810" y="1473010"/>
            <a:ext cx="1219536" cy="475917"/>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636195" y="1473010"/>
            <a:ext cx="1185764" cy="475917"/>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10" name="正方形/長方形 9"/>
          <p:cNvSpPr/>
          <p:nvPr/>
        </p:nvSpPr>
        <p:spPr>
          <a:xfrm>
            <a:off x="296490" y="3773714"/>
            <a:ext cx="8496944" cy="1642482"/>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600" smtClean="0">
                <a:solidFill>
                  <a:srgbClr val="FFFF00"/>
                </a:solidFill>
                <a:latin typeface="Arial" pitchFamily="34" charset="0"/>
                <a:cs typeface="Arial" pitchFamily="34" charset="0"/>
              </a:rPr>
              <a:t>hoge@joho24:~$ scp  file.txt  hoge@joho15:/home/hoge</a:t>
            </a:r>
            <a:endParaRPr lang="en-US" altLang="ja-JP" sz="2600" dirty="0" smtClean="0">
              <a:solidFill>
                <a:srgbClr val="FFFF00"/>
              </a:solidFill>
              <a:latin typeface="Arial" pitchFamily="34" charset="0"/>
              <a:cs typeface="Arial" pitchFamily="34" charset="0"/>
            </a:endParaRPr>
          </a:p>
          <a:p>
            <a:r>
              <a:rPr lang="en-US" altLang="ja-JP" sz="2600" smtClean="0">
                <a:solidFill>
                  <a:srgbClr val="FFFF00"/>
                </a:solidFill>
                <a:latin typeface="Arial" pitchFamily="34" charset="0"/>
                <a:cs typeface="Arial" pitchFamily="34" charset="0"/>
              </a:rPr>
              <a:t>hoge@joho15‘s </a:t>
            </a:r>
            <a:r>
              <a:rPr lang="en-US" altLang="ja-JP" sz="2600" dirty="0" smtClean="0">
                <a:solidFill>
                  <a:srgbClr val="FFFF00"/>
                </a:solidFill>
                <a:latin typeface="Arial" pitchFamily="34" charset="0"/>
                <a:cs typeface="Arial" pitchFamily="34" charset="0"/>
              </a:rPr>
              <a:t>password:</a:t>
            </a:r>
            <a:r>
              <a:rPr lang="ja-JP" altLang="en-US" sz="2600" dirty="0" smtClean="0">
                <a:solidFill>
                  <a:srgbClr val="FFFF00"/>
                </a:solidFill>
                <a:latin typeface="Arial" pitchFamily="34" charset="0"/>
                <a:cs typeface="Arial" pitchFamily="34" charset="0"/>
              </a:rPr>
              <a:t>  </a:t>
            </a:r>
            <a:r>
              <a:rPr lang="en-US" altLang="ja-JP" sz="2600" dirty="0" smtClean="0">
                <a:solidFill>
                  <a:srgbClr val="FFFF00"/>
                </a:solidFill>
                <a:latin typeface="Arial" pitchFamily="34" charset="0"/>
                <a:ea typeface="ＭＳ Ｐゴシック" pitchFamily="50" charset="-128"/>
                <a:cs typeface="Arial" pitchFamily="34" charset="0"/>
              </a:rPr>
              <a:t>(</a:t>
            </a:r>
            <a:r>
              <a:rPr lang="ja-JP" altLang="en-US" sz="2600" dirty="0" smtClean="0">
                <a:solidFill>
                  <a:srgbClr val="FFFF00"/>
                </a:solidFill>
                <a:latin typeface="Arial" pitchFamily="34" charset="0"/>
                <a:ea typeface="ＭＳ Ｐゴシック" pitchFamily="50" charset="-128"/>
                <a:cs typeface="Arial" pitchFamily="34" charset="0"/>
              </a:rPr>
              <a:t>パスワードを入力</a:t>
            </a:r>
            <a:r>
              <a:rPr lang="en-US" altLang="ja-JP" sz="2600" dirty="0" smtClean="0">
                <a:solidFill>
                  <a:srgbClr val="FFFF00"/>
                </a:solidFill>
                <a:latin typeface="Arial" pitchFamily="34" charset="0"/>
                <a:ea typeface="ＭＳ Ｐゴシック" pitchFamily="50" charset="-128"/>
                <a:cs typeface="Arial" pitchFamily="34" charset="0"/>
              </a:rPr>
              <a:t>)</a:t>
            </a:r>
          </a:p>
          <a:p>
            <a:r>
              <a:rPr lang="en-US" altLang="ja-JP" sz="2600" dirty="0" smtClean="0">
                <a:latin typeface="Arial" pitchFamily="34" charset="0"/>
                <a:cs typeface="Arial" pitchFamily="34" charset="0"/>
              </a:rPr>
              <a:t>file.txt                 100%</a:t>
            </a:r>
            <a:r>
              <a:rPr lang="ja-JP" altLang="en-US" sz="2600" dirty="0" smtClean="0">
                <a:latin typeface="Arial" pitchFamily="34" charset="0"/>
                <a:cs typeface="Arial" pitchFamily="34" charset="0"/>
              </a:rPr>
              <a:t> </a:t>
            </a:r>
            <a:r>
              <a:rPr lang="en-US" altLang="ja-JP" sz="2600" dirty="0" smtClean="0">
                <a:latin typeface="Arial" pitchFamily="34" charset="0"/>
                <a:cs typeface="Arial" pitchFamily="34" charset="0"/>
              </a:rPr>
              <a:t> 7551     7.4KB/s   00:00</a:t>
            </a:r>
            <a:endParaRPr kumimoji="1" lang="en-US" altLang="ja-JP" sz="2600" dirty="0" smtClean="0">
              <a:latin typeface="Arial" pitchFamily="34" charset="0"/>
              <a:cs typeface="Arial" pitchFamily="34" charset="0"/>
            </a:endParaRPr>
          </a:p>
        </p:txBody>
      </p:sp>
      <p:sp>
        <p:nvSpPr>
          <p:cNvPr id="15" name="左右矢印 14"/>
          <p:cNvSpPr/>
          <p:nvPr/>
        </p:nvSpPr>
        <p:spPr>
          <a:xfrm>
            <a:off x="3610382" y="2076982"/>
            <a:ext cx="3096344" cy="115212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879488" y="2035970"/>
            <a:ext cx="720080" cy="461665"/>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2400" smtClean="0"/>
              <a:t>scp</a:t>
            </a:r>
            <a:endParaRPr kumimoji="1" lang="ja-JP" altLang="en-US"/>
          </a:p>
        </p:txBody>
      </p:sp>
      <p:cxnSp>
        <p:nvCxnSpPr>
          <p:cNvPr id="17" name="直線矢印コネクタ 16"/>
          <p:cNvCxnSpPr/>
          <p:nvPr/>
        </p:nvCxnSpPr>
        <p:spPr>
          <a:xfrm>
            <a:off x="3610382" y="2653046"/>
            <a:ext cx="3072902" cy="8427"/>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テキスト ボックス 17"/>
          <p:cNvSpPr txBox="1"/>
          <p:nvPr/>
        </p:nvSpPr>
        <p:spPr>
          <a:xfrm>
            <a:off x="3923928" y="2791132"/>
            <a:ext cx="2448272" cy="707886"/>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2000" smtClean="0"/>
              <a:t>scp</a:t>
            </a:r>
            <a:r>
              <a:rPr kumimoji="1" lang="en-US" altLang="ja-JP" sz="2000" smtClean="0"/>
              <a:t> </a:t>
            </a:r>
            <a:r>
              <a:rPr kumimoji="1" lang="ja-JP" altLang="en-US" sz="2000" smtClean="0"/>
              <a:t>を通じて</a:t>
            </a:r>
            <a:endParaRPr lang="en-US" altLang="ja-JP" sz="2000" smtClean="0"/>
          </a:p>
          <a:p>
            <a:pPr algn="ctr"/>
            <a:r>
              <a:rPr kumimoji="1" lang="ja-JP" altLang="en-US" sz="2000" smtClean="0"/>
              <a:t>ファイル転送を要請</a:t>
            </a:r>
            <a:endParaRPr kumimoji="1" lang="ja-JP" altLang="en-US" sz="16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ファイル転送のイメージ</a:t>
            </a:r>
            <a:endParaRPr kumimoji="1" lang="ja-JP" altLang="en-US"/>
          </a:p>
        </p:txBody>
      </p:sp>
      <p:pic>
        <p:nvPicPr>
          <p:cNvPr id="5" name="Picture 2" descr="D:\yamasita-directory\my-document\発表資料\inex090508\person.png"/>
          <p:cNvPicPr>
            <a:picLocks noChangeAspect="1" noChangeArrowheads="1"/>
          </p:cNvPicPr>
          <p:nvPr/>
        </p:nvPicPr>
        <p:blipFill>
          <a:blip r:embed="rId2" cstate="print"/>
          <a:srcRect/>
          <a:stretch>
            <a:fillRect/>
          </a:stretch>
        </p:blipFill>
        <p:spPr bwMode="auto">
          <a:xfrm>
            <a:off x="1032165" y="1465446"/>
            <a:ext cx="1222779" cy="1885256"/>
          </a:xfrm>
          <a:prstGeom prst="rect">
            <a:avLst/>
          </a:prstGeom>
          <a:noFill/>
        </p:spPr>
      </p:pic>
      <p:pic>
        <p:nvPicPr>
          <p:cNvPr id="6" name="Picture 2" descr="C:\Users\yamasita\Desktop\computer.png"/>
          <p:cNvPicPr>
            <a:picLocks noChangeAspect="1" noChangeArrowheads="1"/>
          </p:cNvPicPr>
          <p:nvPr/>
        </p:nvPicPr>
        <p:blipFill>
          <a:blip r:embed="rId3" cstate="print"/>
          <a:srcRect/>
          <a:stretch>
            <a:fillRect/>
          </a:stretch>
        </p:blipFill>
        <p:spPr bwMode="auto">
          <a:xfrm>
            <a:off x="6487689" y="2074227"/>
            <a:ext cx="1316839" cy="1276476"/>
          </a:xfrm>
          <a:prstGeom prst="rect">
            <a:avLst/>
          </a:prstGeom>
          <a:noFill/>
        </p:spPr>
      </p:pic>
      <p:pic>
        <p:nvPicPr>
          <p:cNvPr id="7" name="Picture 3" descr="C:\Users\yamasita\Desktop\computer.png"/>
          <p:cNvPicPr>
            <a:picLocks noChangeAspect="1" noChangeArrowheads="1"/>
          </p:cNvPicPr>
          <p:nvPr/>
        </p:nvPicPr>
        <p:blipFill>
          <a:blip r:embed="rId3" cstate="print"/>
          <a:srcRect/>
          <a:stretch>
            <a:fillRect/>
          </a:stretch>
        </p:blipFill>
        <p:spPr bwMode="auto">
          <a:xfrm>
            <a:off x="2325507" y="2074227"/>
            <a:ext cx="1316839" cy="1276476"/>
          </a:xfrm>
          <a:prstGeom prst="rect">
            <a:avLst/>
          </a:prstGeom>
          <a:noFill/>
        </p:spPr>
      </p:pic>
      <p:sp>
        <p:nvSpPr>
          <p:cNvPr id="8" name="テキスト ボックス 7"/>
          <p:cNvSpPr txBox="1"/>
          <p:nvPr/>
        </p:nvSpPr>
        <p:spPr>
          <a:xfrm>
            <a:off x="2422810" y="1475562"/>
            <a:ext cx="1219536" cy="475917"/>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636195" y="1475562"/>
            <a:ext cx="1185764" cy="475917"/>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sp>
        <p:nvSpPr>
          <p:cNvPr id="10" name="正方形/長方形 9"/>
          <p:cNvSpPr/>
          <p:nvPr/>
        </p:nvSpPr>
        <p:spPr>
          <a:xfrm>
            <a:off x="296490" y="3776266"/>
            <a:ext cx="8496944" cy="1642482"/>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600" smtClean="0">
                <a:solidFill>
                  <a:schemeClr val="bg1"/>
                </a:solidFill>
                <a:latin typeface="Arial" pitchFamily="34" charset="0"/>
                <a:cs typeface="Arial" pitchFamily="34" charset="0"/>
              </a:rPr>
              <a:t>hoge@joho24:~$ scp  file.txt  hoge@joho15:/home/hoge</a:t>
            </a:r>
            <a:endParaRPr lang="en-US" altLang="ja-JP" sz="2600" dirty="0" smtClean="0">
              <a:solidFill>
                <a:schemeClr val="bg1"/>
              </a:solidFill>
              <a:latin typeface="Arial" pitchFamily="34" charset="0"/>
              <a:cs typeface="Arial" pitchFamily="34" charset="0"/>
            </a:endParaRPr>
          </a:p>
          <a:p>
            <a:r>
              <a:rPr lang="en-US" altLang="ja-JP" sz="2600" smtClean="0">
                <a:solidFill>
                  <a:schemeClr val="bg1"/>
                </a:solidFill>
                <a:latin typeface="Arial" pitchFamily="34" charset="0"/>
                <a:cs typeface="Arial" pitchFamily="34" charset="0"/>
              </a:rPr>
              <a:t>hoge@joho15‘s </a:t>
            </a:r>
            <a:r>
              <a:rPr lang="en-US" altLang="ja-JP" sz="2600" dirty="0" smtClean="0">
                <a:solidFill>
                  <a:schemeClr val="bg1"/>
                </a:solidFill>
                <a:latin typeface="Arial" pitchFamily="34" charset="0"/>
                <a:cs typeface="Arial" pitchFamily="34" charset="0"/>
              </a:rPr>
              <a:t>password:</a:t>
            </a:r>
            <a:r>
              <a:rPr lang="ja-JP" altLang="en-US" sz="2600" dirty="0" smtClean="0">
                <a:solidFill>
                  <a:schemeClr val="bg1"/>
                </a:solidFill>
                <a:latin typeface="Arial" pitchFamily="34" charset="0"/>
                <a:cs typeface="Arial" pitchFamily="34" charset="0"/>
              </a:rPr>
              <a:t>  </a:t>
            </a:r>
            <a:r>
              <a:rPr lang="en-US" altLang="ja-JP" sz="2600" dirty="0" smtClean="0">
                <a:solidFill>
                  <a:schemeClr val="bg1"/>
                </a:solidFill>
                <a:latin typeface="Arial" pitchFamily="34" charset="0"/>
                <a:ea typeface="ＭＳ Ｐゴシック" pitchFamily="50" charset="-128"/>
                <a:cs typeface="Arial" pitchFamily="34" charset="0"/>
              </a:rPr>
              <a:t>(</a:t>
            </a:r>
            <a:r>
              <a:rPr lang="ja-JP" altLang="en-US" sz="2600" dirty="0" smtClean="0">
                <a:solidFill>
                  <a:schemeClr val="bg1"/>
                </a:solidFill>
                <a:latin typeface="Arial" pitchFamily="34" charset="0"/>
                <a:ea typeface="ＭＳ Ｐゴシック" pitchFamily="50" charset="-128"/>
                <a:cs typeface="Arial" pitchFamily="34" charset="0"/>
              </a:rPr>
              <a:t>パスワードを入力</a:t>
            </a:r>
            <a:r>
              <a:rPr lang="en-US" altLang="ja-JP" sz="2600" dirty="0" smtClean="0">
                <a:solidFill>
                  <a:schemeClr val="bg1"/>
                </a:solidFill>
                <a:latin typeface="Arial" pitchFamily="34" charset="0"/>
                <a:ea typeface="ＭＳ Ｐゴシック" pitchFamily="50" charset="-128"/>
                <a:cs typeface="Arial" pitchFamily="34" charset="0"/>
              </a:rPr>
              <a:t>)</a:t>
            </a:r>
          </a:p>
          <a:p>
            <a:r>
              <a:rPr lang="en-US" altLang="ja-JP" sz="2600" dirty="0" smtClean="0">
                <a:solidFill>
                  <a:srgbClr val="FFFF00"/>
                </a:solidFill>
                <a:latin typeface="Arial" pitchFamily="34" charset="0"/>
                <a:cs typeface="Arial" pitchFamily="34" charset="0"/>
              </a:rPr>
              <a:t>file.txt                 100%</a:t>
            </a:r>
            <a:r>
              <a:rPr lang="ja-JP" altLang="en-US" sz="2600" dirty="0" smtClean="0">
                <a:solidFill>
                  <a:srgbClr val="FFFF00"/>
                </a:solidFill>
                <a:latin typeface="Arial" pitchFamily="34" charset="0"/>
                <a:cs typeface="Arial" pitchFamily="34" charset="0"/>
              </a:rPr>
              <a:t> </a:t>
            </a:r>
            <a:r>
              <a:rPr lang="en-US" altLang="ja-JP" sz="2600" dirty="0" smtClean="0">
                <a:solidFill>
                  <a:srgbClr val="FFFF00"/>
                </a:solidFill>
                <a:latin typeface="Arial" pitchFamily="34" charset="0"/>
                <a:cs typeface="Arial" pitchFamily="34" charset="0"/>
              </a:rPr>
              <a:t> 7551     7.4KB/s   00:00</a:t>
            </a:r>
            <a:endParaRPr kumimoji="1" lang="en-US" altLang="ja-JP" sz="2600" dirty="0" smtClean="0">
              <a:solidFill>
                <a:srgbClr val="FFFF00"/>
              </a:solidFill>
              <a:latin typeface="Arial" pitchFamily="34" charset="0"/>
              <a:cs typeface="Arial" pitchFamily="34" charset="0"/>
            </a:endParaRPr>
          </a:p>
        </p:txBody>
      </p:sp>
      <p:sp>
        <p:nvSpPr>
          <p:cNvPr id="13" name="右矢印 12"/>
          <p:cNvSpPr/>
          <p:nvPr/>
        </p:nvSpPr>
        <p:spPr>
          <a:xfrm>
            <a:off x="5367508" y="1341330"/>
            <a:ext cx="428628" cy="57150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C000"/>
              </a:solidFill>
            </a:endParaRPr>
          </a:p>
        </p:txBody>
      </p:sp>
      <p:pic>
        <p:nvPicPr>
          <p:cNvPr id="14" name="図 13" descr="memo.JPG"/>
          <p:cNvPicPr>
            <a:picLocks noChangeAspect="1"/>
          </p:cNvPicPr>
          <p:nvPr/>
        </p:nvPicPr>
        <p:blipFill>
          <a:blip r:embed="rId4" cstate="print"/>
          <a:stretch>
            <a:fillRect/>
          </a:stretch>
        </p:blipFill>
        <p:spPr>
          <a:xfrm>
            <a:off x="4572000" y="1197314"/>
            <a:ext cx="720080" cy="783616"/>
          </a:xfrm>
          <a:prstGeom prst="rect">
            <a:avLst/>
          </a:prstGeom>
        </p:spPr>
      </p:pic>
      <p:sp>
        <p:nvSpPr>
          <p:cNvPr id="15" name="左右矢印 14"/>
          <p:cNvSpPr/>
          <p:nvPr/>
        </p:nvSpPr>
        <p:spPr>
          <a:xfrm>
            <a:off x="3610382" y="2079534"/>
            <a:ext cx="3096344" cy="115212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879488" y="2038522"/>
            <a:ext cx="720080" cy="461665"/>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sz="2400" smtClean="0"/>
              <a:t>scp</a:t>
            </a:r>
            <a:endParaRPr kumimoji="1" lang="ja-JP" altLang="en-US"/>
          </a:p>
        </p:txBody>
      </p:sp>
      <p:cxnSp>
        <p:nvCxnSpPr>
          <p:cNvPr id="17" name="直線矢印コネクタ 16"/>
          <p:cNvCxnSpPr/>
          <p:nvPr/>
        </p:nvCxnSpPr>
        <p:spPr>
          <a:xfrm>
            <a:off x="3610382" y="2655598"/>
            <a:ext cx="3072902" cy="8427"/>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18" name="テキスト ボックス 17"/>
          <p:cNvSpPr txBox="1"/>
          <p:nvPr/>
        </p:nvSpPr>
        <p:spPr>
          <a:xfrm>
            <a:off x="3923928" y="2793684"/>
            <a:ext cx="2448272" cy="707886"/>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2000" smtClean="0"/>
              <a:t>scp</a:t>
            </a:r>
            <a:r>
              <a:rPr kumimoji="1" lang="en-US" altLang="ja-JP" sz="2000" smtClean="0"/>
              <a:t> </a:t>
            </a:r>
            <a:r>
              <a:rPr kumimoji="1" lang="ja-JP" altLang="en-US" sz="2000" smtClean="0"/>
              <a:t>を通じて</a:t>
            </a:r>
            <a:endParaRPr kumimoji="1" lang="en-US" altLang="ja-JP" sz="2000" smtClean="0"/>
          </a:p>
          <a:p>
            <a:pPr algn="ctr"/>
            <a:r>
              <a:rPr kumimoji="1" lang="ja-JP" altLang="en-US" sz="2000" smtClean="0"/>
              <a:t>ファイル転送実行</a:t>
            </a:r>
            <a:endParaRPr kumimoji="1" lang="ja-JP" altLang="en-US" sz="1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4131237" y="4005064"/>
            <a:ext cx="939046" cy="2736304"/>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3"/>
          <p:cNvGrpSpPr/>
          <p:nvPr/>
        </p:nvGrpSpPr>
        <p:grpSpPr>
          <a:xfrm>
            <a:off x="571472" y="2077218"/>
            <a:ext cx="6858048" cy="1828800"/>
            <a:chOff x="571472" y="2243142"/>
            <a:chExt cx="6858048" cy="1828800"/>
          </a:xfrm>
        </p:grpSpPr>
        <p:pic>
          <p:nvPicPr>
            <p:cNvPr id="5" name="Picture 2" descr="D:\yamasita-directory\my-document\発表資料\inex090508\person.png"/>
            <p:cNvPicPr>
              <a:picLocks noChangeAspect="1" noChangeArrowheads="1"/>
            </p:cNvPicPr>
            <p:nvPr/>
          </p:nvPicPr>
          <p:blipFill>
            <a:blip r:embed="rId3" cstate="print"/>
            <a:srcRect/>
            <a:stretch>
              <a:fillRect/>
            </a:stretch>
          </p:blipFill>
          <p:spPr bwMode="auto">
            <a:xfrm>
              <a:off x="571472" y="2243142"/>
              <a:ext cx="1238250" cy="1828800"/>
            </a:xfrm>
            <a:prstGeom prst="rect">
              <a:avLst/>
            </a:prstGeom>
            <a:noFill/>
          </p:spPr>
        </p:pic>
        <p:pic>
          <p:nvPicPr>
            <p:cNvPr id="6" name="Picture 2" descr="C:\Users\yamasita\Desktop\computer.png"/>
            <p:cNvPicPr>
              <a:picLocks noChangeAspect="1" noChangeArrowheads="1"/>
            </p:cNvPicPr>
            <p:nvPr/>
          </p:nvPicPr>
          <p:blipFill>
            <a:blip r:embed="rId4" cstate="print"/>
            <a:srcRect/>
            <a:stretch>
              <a:fillRect/>
            </a:stretch>
          </p:blipFill>
          <p:spPr bwMode="auto">
            <a:xfrm>
              <a:off x="6096020" y="2833692"/>
              <a:ext cx="1333500" cy="1238250"/>
            </a:xfrm>
            <a:prstGeom prst="rect">
              <a:avLst/>
            </a:prstGeom>
            <a:noFill/>
          </p:spPr>
        </p:pic>
        <p:pic>
          <p:nvPicPr>
            <p:cNvPr id="7" name="Picture 3" descr="C:\Users\yamasita\Desktop\computer.png"/>
            <p:cNvPicPr>
              <a:picLocks noChangeAspect="1" noChangeArrowheads="1"/>
            </p:cNvPicPr>
            <p:nvPr/>
          </p:nvPicPr>
          <p:blipFill>
            <a:blip r:embed="rId4" cstate="print"/>
            <a:srcRect/>
            <a:stretch>
              <a:fillRect/>
            </a:stretch>
          </p:blipFill>
          <p:spPr bwMode="auto">
            <a:xfrm>
              <a:off x="1881178" y="2833692"/>
              <a:ext cx="1333500" cy="1238250"/>
            </a:xfrm>
            <a:prstGeom prst="rect">
              <a:avLst/>
            </a:prstGeom>
            <a:noFill/>
          </p:spPr>
        </p:pic>
        <p:sp>
          <p:nvSpPr>
            <p:cNvPr id="8" name="テキスト ボックス 7"/>
            <p:cNvSpPr txBox="1"/>
            <p:nvPr/>
          </p:nvSpPr>
          <p:spPr>
            <a:xfrm>
              <a:off x="2051720" y="2252955"/>
              <a:ext cx="1162958"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228184" y="2252955"/>
              <a:ext cx="1128758"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cxnSp>
          <p:nvCxnSpPr>
            <p:cNvPr id="11" name="直線コネクタ 10"/>
            <p:cNvCxnSpPr/>
            <p:nvPr/>
          </p:nvCxnSpPr>
          <p:spPr>
            <a:xfrm>
              <a:off x="3214678" y="3143248"/>
              <a:ext cx="2857520"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グループ化 24"/>
          <p:cNvGrpSpPr/>
          <p:nvPr/>
        </p:nvGrpSpPr>
        <p:grpSpPr>
          <a:xfrm>
            <a:off x="323528" y="4194050"/>
            <a:ext cx="8606190" cy="2533367"/>
            <a:chOff x="323528" y="3357562"/>
            <a:chExt cx="8606190" cy="2533367"/>
          </a:xfrm>
        </p:grpSpPr>
        <p:sp>
          <p:nvSpPr>
            <p:cNvPr id="13" name="テキスト ボックス 12"/>
            <p:cNvSpPr txBox="1"/>
            <p:nvPr/>
          </p:nvSpPr>
          <p:spPr>
            <a:xfrm>
              <a:off x="428596" y="3357562"/>
              <a:ext cx="3571900" cy="461665"/>
            </a:xfrm>
            <a:prstGeom prst="rect">
              <a:avLst/>
            </a:prstGeom>
            <a:noFill/>
          </p:spPr>
          <p:txBody>
            <a:bodyPr wrap="square" rtlCol="0">
              <a:spAutoFit/>
            </a:bodyPr>
            <a:lstStyle/>
            <a:p>
              <a:r>
                <a:rPr lang="ja-JP" altLang="en-US" sz="2400" dirty="0" smtClean="0"/>
                <a:t>遠隔アクセスコマンド実行</a:t>
              </a:r>
              <a:endParaRPr kumimoji="1" lang="ja-JP" altLang="en-US" sz="2400" dirty="0"/>
            </a:p>
          </p:txBody>
        </p:sp>
        <p:sp>
          <p:nvSpPr>
            <p:cNvPr id="14" name="テキスト ボックス 13"/>
            <p:cNvSpPr txBox="1"/>
            <p:nvPr/>
          </p:nvSpPr>
          <p:spPr>
            <a:xfrm>
              <a:off x="5000628" y="3753153"/>
              <a:ext cx="3929090" cy="461665"/>
            </a:xfrm>
            <a:prstGeom prst="rect">
              <a:avLst/>
            </a:prstGeom>
            <a:noFill/>
          </p:spPr>
          <p:txBody>
            <a:bodyPr wrap="square" rtlCol="0">
              <a:spAutoFit/>
            </a:bodyPr>
            <a:lstStyle/>
            <a:p>
              <a:r>
                <a:rPr lang="ja-JP" altLang="en-US" sz="2400" dirty="0" smtClean="0"/>
                <a:t>ユーザ名・パスワードの要求</a:t>
              </a:r>
              <a:endParaRPr kumimoji="1" lang="ja-JP" altLang="en-US" sz="2400" dirty="0"/>
            </a:p>
          </p:txBody>
        </p:sp>
        <p:sp>
          <p:nvSpPr>
            <p:cNvPr id="15" name="テキスト ボックス 14"/>
            <p:cNvSpPr txBox="1"/>
            <p:nvPr/>
          </p:nvSpPr>
          <p:spPr>
            <a:xfrm>
              <a:off x="357158" y="4357694"/>
              <a:ext cx="3929090" cy="461665"/>
            </a:xfrm>
            <a:prstGeom prst="rect">
              <a:avLst/>
            </a:prstGeom>
            <a:noFill/>
          </p:spPr>
          <p:txBody>
            <a:bodyPr wrap="square" rtlCol="0">
              <a:spAutoFit/>
            </a:bodyPr>
            <a:lstStyle/>
            <a:p>
              <a:r>
                <a:rPr lang="ja-JP" altLang="en-US" sz="2400" dirty="0" smtClean="0">
                  <a:solidFill>
                    <a:srgbClr val="FF0000"/>
                  </a:solidFill>
                </a:rPr>
                <a:t>ユーザ名・パスワードの送信</a:t>
              </a:r>
              <a:endParaRPr kumimoji="1" lang="ja-JP" altLang="en-US" sz="2400" dirty="0">
                <a:solidFill>
                  <a:srgbClr val="FF0000"/>
                </a:solidFill>
              </a:endParaRPr>
            </a:p>
          </p:txBody>
        </p:sp>
        <p:sp>
          <p:nvSpPr>
            <p:cNvPr id="16" name="テキスト ボックス 15"/>
            <p:cNvSpPr txBox="1"/>
            <p:nvPr/>
          </p:nvSpPr>
          <p:spPr>
            <a:xfrm>
              <a:off x="5072066" y="4824723"/>
              <a:ext cx="2143140" cy="461665"/>
            </a:xfrm>
            <a:prstGeom prst="rect">
              <a:avLst/>
            </a:prstGeom>
            <a:noFill/>
          </p:spPr>
          <p:txBody>
            <a:bodyPr wrap="square" rtlCol="0">
              <a:spAutoFit/>
            </a:bodyPr>
            <a:lstStyle/>
            <a:p>
              <a:r>
                <a:rPr kumimoji="1" lang="ja-JP" altLang="en-US" sz="2400" dirty="0" smtClean="0"/>
                <a:t>アクセス許可</a:t>
              </a:r>
              <a:endParaRPr kumimoji="1" lang="ja-JP" altLang="en-US" sz="2400" dirty="0"/>
            </a:p>
          </p:txBody>
        </p:sp>
        <p:sp>
          <p:nvSpPr>
            <p:cNvPr id="17" name="テキスト ボックス 16"/>
            <p:cNvSpPr txBox="1"/>
            <p:nvPr/>
          </p:nvSpPr>
          <p:spPr>
            <a:xfrm>
              <a:off x="323528" y="5429264"/>
              <a:ext cx="3929090" cy="461665"/>
            </a:xfrm>
            <a:prstGeom prst="rect">
              <a:avLst/>
            </a:prstGeom>
            <a:noFill/>
          </p:spPr>
          <p:txBody>
            <a:bodyPr wrap="square" rtlCol="0">
              <a:spAutoFit/>
            </a:bodyPr>
            <a:lstStyle/>
            <a:p>
              <a:r>
                <a:rPr lang="en-US" altLang="ja-JP" sz="2400" dirty="0" smtClean="0"/>
                <a:t>joho15 </a:t>
              </a:r>
              <a:r>
                <a:rPr kumimoji="1" lang="ja-JP" altLang="en-US" sz="2400" dirty="0" smtClean="0"/>
                <a:t>に対してコマンド実行</a:t>
              </a:r>
              <a:endParaRPr kumimoji="1" lang="ja-JP" altLang="en-US" sz="2400" dirty="0"/>
            </a:p>
          </p:txBody>
        </p:sp>
        <p:cxnSp>
          <p:nvCxnSpPr>
            <p:cNvPr id="19" name="直線矢印コネクタ 18"/>
            <p:cNvCxnSpPr/>
            <p:nvPr/>
          </p:nvCxnSpPr>
          <p:spPr>
            <a:xfrm>
              <a:off x="4185902" y="3571876"/>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224334" y="4714884"/>
              <a:ext cx="785818" cy="35719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rot="10800000" flipV="1">
              <a:off x="4214810" y="4143380"/>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rot="10800000" flipV="1">
              <a:off x="4185903" y="5286387"/>
              <a:ext cx="785818" cy="35719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 name="タイトル 22"/>
          <p:cNvSpPr>
            <a:spLocks noGrp="1"/>
          </p:cNvSpPr>
          <p:nvPr>
            <p:ph type="title"/>
          </p:nvPr>
        </p:nvSpPr>
        <p:spPr/>
        <p:txBody>
          <a:bodyPr/>
          <a:lstStyle/>
          <a:p>
            <a:r>
              <a:rPr lang="ja-JP" altLang="en-US" smtClean="0"/>
              <a:t>遠隔</a:t>
            </a:r>
            <a:r>
              <a:rPr kumimoji="1" lang="ja-JP" altLang="en-US" smtClean="0"/>
              <a:t>アクセスの注意点</a:t>
            </a:r>
            <a:endParaRPr kumimoji="1" lang="ja-JP" altLang="en-US" dirty="0"/>
          </a:p>
        </p:txBody>
      </p:sp>
      <p:sp>
        <p:nvSpPr>
          <p:cNvPr id="26" name="テキスト ボックス 25"/>
          <p:cNvSpPr txBox="1"/>
          <p:nvPr/>
        </p:nvSpPr>
        <p:spPr>
          <a:xfrm>
            <a:off x="1043608" y="1229851"/>
            <a:ext cx="6984776" cy="830997"/>
          </a:xfrm>
          <a:prstGeom prst="rect">
            <a:avLst/>
          </a:prstGeom>
          <a:solidFill>
            <a:schemeClr val="accent3">
              <a:lumMod val="20000"/>
              <a:lumOff val="80000"/>
            </a:schemeClr>
          </a:solidFill>
          <a:ln>
            <a:solidFill>
              <a:schemeClr val="accent3">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2400" b="1" smtClean="0">
                <a:solidFill>
                  <a:schemeClr val="tx1"/>
                </a:solidFill>
              </a:rPr>
              <a:t>ネットワーク経由</a:t>
            </a:r>
            <a:r>
              <a:rPr lang="ja-JP" altLang="en-US" sz="2400" smtClean="0">
                <a:solidFill>
                  <a:schemeClr val="tx1"/>
                </a:solidFill>
              </a:rPr>
              <a:t>で情報をやり取り</a:t>
            </a:r>
            <a:endParaRPr lang="en-US" altLang="ja-JP" sz="2400" smtClean="0">
              <a:solidFill>
                <a:schemeClr val="tx1"/>
              </a:solidFill>
            </a:endParaRPr>
          </a:p>
          <a:p>
            <a:pPr algn="ctr"/>
            <a:r>
              <a:rPr lang="ja-JP" altLang="en-US" sz="2400" smtClean="0">
                <a:solidFill>
                  <a:srgbClr val="FF0000"/>
                </a:solidFill>
              </a:rPr>
              <a:t> </a:t>
            </a:r>
            <a:r>
              <a:rPr lang="en-US" altLang="ja-JP" sz="2400" smtClean="0">
                <a:solidFill>
                  <a:srgbClr val="FF0000"/>
                </a:solidFill>
              </a:rPr>
              <a:t>= </a:t>
            </a:r>
            <a:r>
              <a:rPr lang="ja-JP" altLang="en-US" sz="2400" smtClean="0">
                <a:solidFill>
                  <a:srgbClr val="FF0000"/>
                </a:solidFill>
              </a:rPr>
              <a:t>パケットを「盗聴」される危険性</a:t>
            </a:r>
            <a:r>
              <a:rPr lang="ja-JP" altLang="en-US" sz="2400" dirty="0" smtClean="0">
                <a:solidFill>
                  <a:schemeClr val="tx1"/>
                </a:solidFill>
              </a:rPr>
              <a:t>がある</a:t>
            </a:r>
            <a:endParaRPr kumimoji="1" lang="ja-JP" altLang="en-US" sz="2400" dirty="0">
              <a:solidFill>
                <a:schemeClr val="tx1"/>
              </a:solidFill>
            </a:endParaRPr>
          </a:p>
        </p:txBody>
      </p:sp>
      <p:sp>
        <p:nvSpPr>
          <p:cNvPr id="27" name="テキスト ボックス 26"/>
          <p:cNvSpPr txBox="1"/>
          <p:nvPr/>
        </p:nvSpPr>
        <p:spPr>
          <a:xfrm>
            <a:off x="3641584" y="3638860"/>
            <a:ext cx="1872208" cy="369332"/>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b="1" smtClean="0"/>
              <a:t>ネットワーク空間</a:t>
            </a:r>
            <a:endParaRPr kumimoji="1" lang="ja-JP" altLang="en-US" b="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パケット盗聴</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normAutofit/>
          </a:bodyPr>
          <a:lstStyle/>
          <a:p>
            <a:r>
              <a:rPr kumimoji="1" lang="ja-JP" altLang="en-US" smtClean="0"/>
              <a:t>ネットワーク上の</a:t>
            </a:r>
            <a:r>
              <a:rPr kumimoji="1" lang="ja-JP" altLang="en-US" smtClean="0">
                <a:solidFill>
                  <a:srgbClr val="FF0000"/>
                </a:solidFill>
              </a:rPr>
              <a:t>パケット情報を盗み見る</a:t>
            </a:r>
            <a:r>
              <a:rPr kumimoji="1" lang="ja-JP" altLang="en-US" smtClean="0"/>
              <a:t>こと</a:t>
            </a:r>
            <a:endParaRPr kumimoji="1" lang="en-US" altLang="ja-JP" smtClean="0"/>
          </a:p>
          <a:p>
            <a:pPr lvl="1"/>
            <a:r>
              <a:rPr kumimoji="1" lang="ja-JP" altLang="en-US" smtClean="0"/>
              <a:t>パケット</a:t>
            </a:r>
            <a:r>
              <a:rPr lang="ja-JP" altLang="en-US" smtClean="0"/>
              <a:t>は</a:t>
            </a:r>
            <a:r>
              <a:rPr kumimoji="1" lang="ja-JP" altLang="en-US" smtClean="0"/>
              <a:t>ネットワーク上の</a:t>
            </a:r>
            <a:r>
              <a:rPr kumimoji="1" lang="ja-JP" altLang="en-US" b="1" smtClean="0"/>
              <a:t>様々なホストを経由</a:t>
            </a:r>
            <a:r>
              <a:rPr kumimoji="1" lang="ja-JP" altLang="en-US" smtClean="0"/>
              <a:t>して送られる</a:t>
            </a:r>
            <a:endParaRPr kumimoji="1" lang="en-US" altLang="ja-JP" smtClean="0"/>
          </a:p>
          <a:p>
            <a:pPr lvl="2"/>
            <a:r>
              <a:rPr lang="ja-JP" altLang="en-US" smtClean="0"/>
              <a:t>最低限 </a:t>
            </a:r>
            <a:r>
              <a:rPr lang="en-US" altLang="ja-JP" smtClean="0"/>
              <a:t>Internet </a:t>
            </a:r>
            <a:r>
              <a:rPr lang="ja-JP" altLang="en-US" smtClean="0"/>
              <a:t>参照</a:t>
            </a:r>
            <a:endParaRPr lang="en-US" altLang="ja-JP" smtClean="0"/>
          </a:p>
          <a:p>
            <a:pPr lvl="1"/>
            <a:r>
              <a:rPr kumimoji="1" lang="ja-JP" altLang="en-US" smtClean="0"/>
              <a:t>無関係なパケットは通常は無視されるが、</a:t>
            </a:r>
            <a:r>
              <a:rPr kumimoji="1" lang="ja-JP" altLang="en-US" b="1" smtClean="0"/>
              <a:t>故意に盗み見る</a:t>
            </a:r>
            <a:r>
              <a:rPr kumimoji="1" lang="ja-JP" altLang="en-US" smtClean="0"/>
              <a:t>こともできる</a:t>
            </a:r>
            <a:endParaRPr lang="en-US" altLang="ja-JP" smtClean="0"/>
          </a:p>
          <a:p>
            <a:r>
              <a:rPr kumimoji="1" lang="ja-JP" altLang="en-US" smtClean="0"/>
              <a:t>パケット盗聴への対策</a:t>
            </a:r>
            <a:endParaRPr kumimoji="1" lang="en-US" altLang="ja-JP" smtClean="0"/>
          </a:p>
          <a:p>
            <a:pPr lvl="1"/>
            <a:r>
              <a:rPr kumimoji="1" lang="ja-JP" altLang="en-US" smtClean="0"/>
              <a:t>暗号化通信</a:t>
            </a:r>
            <a:endParaRPr kumimoji="1" lang="en-US" altLang="ja-JP" smtClean="0"/>
          </a:p>
          <a:p>
            <a:pPr lvl="2"/>
            <a:r>
              <a:rPr kumimoji="1" lang="ja-JP" altLang="en-US" smtClean="0"/>
              <a:t>適切な</a:t>
            </a:r>
            <a:r>
              <a:rPr kumimoji="1" lang="ja-JP" altLang="en-US" smtClean="0">
                <a:solidFill>
                  <a:srgbClr val="FF0000"/>
                </a:solidFill>
              </a:rPr>
              <a:t>プロトコル</a:t>
            </a:r>
            <a:r>
              <a:rPr kumimoji="1" lang="ja-JP" altLang="en-US" smtClean="0"/>
              <a:t>を用いて</a:t>
            </a:r>
            <a:r>
              <a:rPr kumimoji="1" lang="en-US" altLang="ja-JP" smtClean="0"/>
              <a:t>, </a:t>
            </a:r>
            <a:r>
              <a:rPr kumimoji="1" lang="ja-JP" altLang="en-US" smtClean="0"/>
              <a:t>パケットが第三者に見られても内容が分からないようにする</a:t>
            </a:r>
            <a:endParaRPr kumimoji="1"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復習：</a:t>
            </a:r>
            <a:r>
              <a:rPr kumimoji="1" lang="ja-JP" altLang="en-US" smtClean="0"/>
              <a:t>プロトコル</a:t>
            </a:r>
            <a:endParaRPr kumimoji="1" lang="ja-JP" altLang="en-US"/>
          </a:p>
        </p:txBody>
      </p:sp>
      <p:sp>
        <p:nvSpPr>
          <p:cNvPr id="3" name="コンテンツ プレースホルダ 2"/>
          <p:cNvSpPr>
            <a:spLocks noGrp="1"/>
          </p:cNvSpPr>
          <p:nvPr>
            <p:ph idx="1"/>
          </p:nvPr>
        </p:nvSpPr>
        <p:spPr>
          <a:xfrm>
            <a:off x="251520" y="1268760"/>
            <a:ext cx="8229600" cy="5589240"/>
          </a:xfrm>
        </p:spPr>
        <p:txBody>
          <a:bodyPr>
            <a:normAutofit/>
          </a:bodyPr>
          <a:lstStyle/>
          <a:p>
            <a:r>
              <a:rPr kumimoji="1" lang="ja-JP" altLang="en-US" sz="2800" smtClean="0"/>
              <a:t>プロトコル</a:t>
            </a:r>
            <a:endParaRPr kumimoji="1" lang="en-US" altLang="ja-JP" sz="2800" smtClean="0"/>
          </a:p>
          <a:p>
            <a:pPr lvl="1"/>
            <a:r>
              <a:rPr lang="ja-JP" altLang="en-US" sz="2400" smtClean="0"/>
              <a:t>通信規約・決まりごと</a:t>
            </a:r>
            <a:endParaRPr lang="en-US" altLang="ja-JP" sz="2400" smtClean="0"/>
          </a:p>
          <a:p>
            <a:pPr lvl="2"/>
            <a:r>
              <a:rPr kumimoji="1" lang="ja-JP" altLang="en-US" sz="2000" smtClean="0"/>
              <a:t>詳細は最低限 </a:t>
            </a:r>
            <a:r>
              <a:rPr kumimoji="1" lang="en-US" altLang="ja-JP" sz="2000" smtClean="0"/>
              <a:t>Internet </a:t>
            </a:r>
            <a:r>
              <a:rPr kumimoji="1" lang="ja-JP" altLang="en-US" sz="2000" smtClean="0"/>
              <a:t>参照</a:t>
            </a:r>
            <a:endParaRPr kumimoji="1" lang="en-US" altLang="ja-JP" sz="2000" smtClean="0"/>
          </a:p>
          <a:p>
            <a:r>
              <a:rPr lang="ja-JP" altLang="en-US" sz="2800" smtClean="0"/>
              <a:t>アプリケーション層のプロトコル</a:t>
            </a:r>
            <a:endParaRPr lang="en-US" altLang="ja-JP" sz="2800" smtClean="0"/>
          </a:p>
          <a:p>
            <a:pPr lvl="1"/>
            <a:r>
              <a:rPr lang="ja-JP" altLang="en-US" sz="2400" smtClean="0"/>
              <a:t>遠隔アクセスの種類</a:t>
            </a:r>
            <a:r>
              <a:rPr lang="en-US" altLang="ja-JP" sz="2400" smtClean="0"/>
              <a:t>(</a:t>
            </a:r>
            <a:r>
              <a:rPr lang="ja-JP" altLang="en-US" sz="2400" smtClean="0"/>
              <a:t>アプリケーション</a:t>
            </a:r>
            <a:r>
              <a:rPr lang="en-US" altLang="ja-JP" sz="2400" smtClean="0"/>
              <a:t>)</a:t>
            </a:r>
          </a:p>
          <a:p>
            <a:pPr lvl="1">
              <a:buNone/>
            </a:pPr>
            <a:r>
              <a:rPr lang="ja-JP" altLang="en-US" sz="2400" smtClean="0"/>
              <a:t>に応じて異なるプロトコルが使われる</a:t>
            </a:r>
            <a:endParaRPr lang="en-US" altLang="ja-JP" sz="2400" smtClean="0"/>
          </a:p>
          <a:p>
            <a:pPr lvl="1"/>
            <a:r>
              <a:rPr lang="ja-JP" altLang="en-US" sz="2400" smtClean="0"/>
              <a:t>プロトコル毎に使うポートが決まっている</a:t>
            </a:r>
            <a:endParaRPr lang="en-US" altLang="ja-JP" sz="2400" smtClean="0"/>
          </a:p>
          <a:p>
            <a:pPr lvl="2"/>
            <a:r>
              <a:rPr kumimoji="1" lang="ja-JP" altLang="en-US" sz="2000" smtClean="0"/>
              <a:t>ウェブ閲覧</a:t>
            </a:r>
            <a:r>
              <a:rPr kumimoji="1" lang="en-US" altLang="ja-JP" sz="2000" smtClean="0"/>
              <a:t>:</a:t>
            </a:r>
            <a:r>
              <a:rPr kumimoji="1" lang="ja-JP" altLang="en-US" sz="2000" smtClean="0"/>
              <a:t>プロトコル</a:t>
            </a:r>
            <a:r>
              <a:rPr lang="en-US" altLang="ja-JP" sz="2000" smtClean="0"/>
              <a:t>HTTP</a:t>
            </a:r>
            <a:r>
              <a:rPr kumimoji="1" lang="en-US" altLang="ja-JP" sz="2000" smtClean="0"/>
              <a:t> </a:t>
            </a:r>
            <a:r>
              <a:rPr kumimoji="1" lang="ja-JP" altLang="en-US" sz="2000" smtClean="0"/>
              <a:t>ポート</a:t>
            </a:r>
            <a:r>
              <a:rPr kumimoji="1" lang="en-US" altLang="ja-JP" sz="2000" smtClean="0"/>
              <a:t>80</a:t>
            </a:r>
            <a:r>
              <a:rPr kumimoji="1" lang="ja-JP" altLang="en-US" sz="2000" smtClean="0"/>
              <a:t>番</a:t>
            </a:r>
            <a:endParaRPr kumimoji="1" lang="en-US" altLang="ja-JP" sz="2000" smtClean="0"/>
          </a:p>
          <a:p>
            <a:pPr lvl="2"/>
            <a:r>
              <a:rPr lang="ja-JP" altLang="en-US" sz="2000" smtClean="0"/>
              <a:t>メール送信</a:t>
            </a:r>
            <a:r>
              <a:rPr lang="en-US" altLang="ja-JP" sz="2000" smtClean="0"/>
              <a:t>:</a:t>
            </a:r>
            <a:r>
              <a:rPr lang="ja-JP" altLang="en-US" sz="2000" smtClean="0"/>
              <a:t>プロトコル</a:t>
            </a:r>
            <a:r>
              <a:rPr lang="en-US" altLang="ja-JP" sz="2000" smtClean="0"/>
              <a:t>SMTP </a:t>
            </a:r>
            <a:r>
              <a:rPr lang="ja-JP" altLang="en-US" sz="2000" smtClean="0"/>
              <a:t>ポート</a:t>
            </a:r>
            <a:r>
              <a:rPr lang="en-US" altLang="ja-JP" sz="2000" smtClean="0"/>
              <a:t>25</a:t>
            </a:r>
            <a:r>
              <a:rPr lang="ja-JP" altLang="en-US" sz="2000" smtClean="0"/>
              <a:t>番など</a:t>
            </a:r>
            <a:endParaRPr lang="en-US" altLang="ja-JP" sz="2000" smtClean="0"/>
          </a:p>
          <a:p>
            <a:r>
              <a:rPr lang="ja-JP" altLang="en-US" sz="2800" smtClean="0"/>
              <a:t>以下では</a:t>
            </a:r>
            <a:r>
              <a:rPr lang="ja-JP" altLang="en-US" sz="2800" b="1" smtClean="0"/>
              <a:t>遠隔ログイン・遠隔コマンド実行・ファイル転送に用いられるプロトコル</a:t>
            </a:r>
            <a:r>
              <a:rPr lang="ja-JP" altLang="en-US" sz="2800" smtClean="0"/>
              <a:t>を示す</a:t>
            </a:r>
            <a:endParaRPr kumimoji="1" lang="en-US" altLang="ja-JP" sz="2800" smtClean="0"/>
          </a:p>
        </p:txBody>
      </p:sp>
      <p:graphicFrame>
        <p:nvGraphicFramePr>
          <p:cNvPr id="4" name="Group 205"/>
          <p:cNvGraphicFramePr>
            <a:graphicFrameLocks/>
          </p:cNvGraphicFramePr>
          <p:nvPr/>
        </p:nvGraphicFramePr>
        <p:xfrm>
          <a:off x="6300192" y="2132856"/>
          <a:ext cx="2664296" cy="2157984"/>
        </p:xfrm>
        <a:graphic>
          <a:graphicData uri="http://schemas.openxmlformats.org/drawingml/2006/table">
            <a:tbl>
              <a:tblPr/>
              <a:tblGrid>
                <a:gridCol w="2664296"/>
              </a:tblGrid>
              <a:tr h="2969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charset="0"/>
                          <a:ea typeface="ＭＳ Ｐゴシック" charset="-128"/>
                        </a:rPr>
                        <a:t>TCP/IP </a:t>
                      </a:r>
                      <a:r>
                        <a:rPr kumimoji="1" lang="ja-JP" altLang="en-US" sz="1800" b="0" i="0" u="none" strike="noStrike" cap="none" normalizeH="0" baseline="0" dirty="0" smtClean="0">
                          <a:ln>
                            <a:noFill/>
                          </a:ln>
                          <a:solidFill>
                            <a:schemeClr val="tx1"/>
                          </a:solidFill>
                          <a:effectLst/>
                          <a:latin typeface="Arial" charset="0"/>
                          <a:ea typeface="ＭＳ Ｐゴシック" charset="-128"/>
                        </a:rPr>
                        <a:t>の階層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r h="2969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charset="-128"/>
                        </a:rPr>
                        <a:t>アプリケーション層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2969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charset="-128"/>
                        </a:rPr>
                        <a:t>トランスポート層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r h="29691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charset="-128"/>
                        </a:rPr>
                        <a:t>インターネット層</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r h="3889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ネットワーク</a:t>
                      </a:r>
                      <a:endParaRPr kumimoji="1" lang="en-US" altLang="ja-JP" sz="1800" b="0" i="0" u="none" strike="noStrike" cap="none" normalizeH="0" baseline="0" smtClean="0">
                        <a:ln>
                          <a:noFill/>
                        </a:ln>
                        <a:solidFill>
                          <a:schemeClr val="tx1"/>
                        </a:solidFill>
                        <a:effectLst/>
                        <a:latin typeface="Arial" charset="0"/>
                        <a:ea typeface="ＭＳ Ｐゴシック"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Arial" charset="0"/>
                          <a:ea typeface="ＭＳ Ｐゴシック" charset="-128"/>
                        </a:rPr>
                        <a:t>インターフェース層</a:t>
                      </a:r>
                      <a:endParaRPr kumimoji="1" lang="ja-JP" altLang="en-US" sz="1800" b="0" i="0" u="none" strike="noStrike" cap="none" normalizeH="0" baseline="0" dirty="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目次</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normAutofit/>
          </a:bodyPr>
          <a:lstStyle/>
          <a:p>
            <a:r>
              <a:rPr lang="ja-JP" altLang="en-US" smtClean="0"/>
              <a:t>遠隔</a:t>
            </a:r>
            <a:r>
              <a:rPr kumimoji="1" lang="ja-JP" altLang="en-US" smtClean="0"/>
              <a:t>アクセス</a:t>
            </a:r>
            <a:endParaRPr kumimoji="1" lang="en-US" altLang="ja-JP" smtClean="0"/>
          </a:p>
          <a:p>
            <a:pPr lvl="1"/>
            <a:r>
              <a:rPr lang="ja-JP" altLang="en-US" smtClean="0"/>
              <a:t>遠隔アクセス</a:t>
            </a:r>
            <a:r>
              <a:rPr lang="ja-JP" altLang="en-US"/>
              <a:t>と</a:t>
            </a:r>
            <a:r>
              <a:rPr lang="ja-JP" altLang="en-US" smtClean="0"/>
              <a:t>は</a:t>
            </a:r>
            <a:r>
              <a:rPr lang="en-US" altLang="ja-JP" smtClean="0"/>
              <a:t>?</a:t>
            </a:r>
          </a:p>
          <a:p>
            <a:pPr lvl="1"/>
            <a:r>
              <a:rPr lang="ja-JP" altLang="en-US" smtClean="0"/>
              <a:t>遠隔ログイン</a:t>
            </a:r>
            <a:r>
              <a:rPr lang="en-US" altLang="ja-JP" smtClean="0"/>
              <a:t>, </a:t>
            </a:r>
            <a:r>
              <a:rPr lang="ja-JP" altLang="en-US" smtClean="0"/>
              <a:t>遠隔コマンド実行</a:t>
            </a:r>
            <a:r>
              <a:rPr lang="en-US" altLang="ja-JP" smtClean="0"/>
              <a:t>, </a:t>
            </a:r>
            <a:r>
              <a:rPr lang="ja-JP" altLang="en-US" smtClean="0"/>
              <a:t>ファイル転送</a:t>
            </a:r>
            <a:endParaRPr lang="en-US" altLang="ja-JP" smtClean="0"/>
          </a:p>
          <a:p>
            <a:pPr lvl="1"/>
            <a:r>
              <a:rPr lang="ja-JP" altLang="en-US" smtClean="0"/>
              <a:t>パケット盗聴</a:t>
            </a:r>
            <a:endParaRPr lang="en-US" altLang="ja-JP" smtClean="0"/>
          </a:p>
          <a:p>
            <a:pPr lvl="1"/>
            <a:r>
              <a:rPr lang="ja-JP" altLang="en-US" smtClean="0"/>
              <a:t>プロトコル</a:t>
            </a:r>
            <a:endParaRPr lang="en-US" altLang="ja-JP" smtClean="0"/>
          </a:p>
          <a:p>
            <a:r>
              <a:rPr lang="ja-JP" altLang="en-US" smtClean="0"/>
              <a:t>ネットワークセキュリティ</a:t>
            </a:r>
            <a:endParaRPr lang="en-US" altLang="ja-JP" smtClean="0"/>
          </a:p>
          <a:p>
            <a:pPr lvl="1"/>
            <a:r>
              <a:rPr lang="ja-JP" altLang="en-US" smtClean="0"/>
              <a:t>暗号化通信</a:t>
            </a:r>
            <a:endParaRPr lang="en-US" altLang="ja-JP" smtClean="0"/>
          </a:p>
          <a:p>
            <a:pPr lvl="1"/>
            <a:r>
              <a:rPr lang="ja-JP" altLang="en-US" smtClean="0"/>
              <a:t>ポート管理</a:t>
            </a:r>
            <a:endParaRPr lang="en-US" altLang="ja-JP" smtClean="0"/>
          </a:p>
          <a:p>
            <a:pPr lvl="1"/>
            <a:r>
              <a:rPr lang="ja-JP" altLang="en-US" smtClean="0"/>
              <a:t>アクセス管理</a:t>
            </a:r>
            <a:endParaRPr lang="en-US" altLang="ja-JP" smtClean="0"/>
          </a:p>
          <a:p>
            <a:pPr lvl="1"/>
            <a:r>
              <a:rPr lang="ja-JP" altLang="en-US" smtClean="0"/>
              <a:t>セキュリティホール</a:t>
            </a:r>
            <a:endParaRPr lang="en-US" altLang="ja-JP"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mtClean="0"/>
              <a:t>遠隔アクセスに用いられる</a:t>
            </a:r>
            <a:r>
              <a:rPr kumimoji="1" lang="en-US" altLang="ja-JP" smtClean="0"/>
              <a:t/>
            </a:r>
            <a:br>
              <a:rPr kumimoji="1" lang="en-US" altLang="ja-JP" smtClean="0"/>
            </a:br>
            <a:r>
              <a:rPr kumimoji="1" lang="ja-JP" altLang="en-US" smtClean="0"/>
              <a:t>代表的なプロトコル</a:t>
            </a:r>
            <a:endParaRPr kumimoji="1" lang="ja-JP" altLang="en-US"/>
          </a:p>
        </p:txBody>
      </p:sp>
      <p:sp>
        <p:nvSpPr>
          <p:cNvPr id="3" name="コンテンツ プレースホルダ 2"/>
          <p:cNvSpPr>
            <a:spLocks noGrp="1"/>
          </p:cNvSpPr>
          <p:nvPr>
            <p:ph idx="1"/>
          </p:nvPr>
        </p:nvSpPr>
        <p:spPr/>
        <p:txBody>
          <a:bodyPr>
            <a:normAutofit/>
          </a:bodyPr>
          <a:lstStyle/>
          <a:p>
            <a:r>
              <a:rPr lang="ja-JP" altLang="en-US" smtClean="0"/>
              <a:t>古いプロトコル</a:t>
            </a:r>
            <a:endParaRPr kumimoji="1" lang="en-US" altLang="ja-JP" smtClean="0"/>
          </a:p>
          <a:p>
            <a:pPr lvl="1"/>
            <a:r>
              <a:rPr lang="en-US" altLang="ja-JP" smtClean="0">
                <a:solidFill>
                  <a:srgbClr val="FF0000"/>
                </a:solidFill>
              </a:rPr>
              <a:t>T</a:t>
            </a:r>
            <a:r>
              <a:rPr kumimoji="1" lang="en-US" altLang="ja-JP" smtClean="0">
                <a:solidFill>
                  <a:srgbClr val="FF0000"/>
                </a:solidFill>
              </a:rPr>
              <a:t>elnet</a:t>
            </a:r>
          </a:p>
          <a:p>
            <a:pPr lvl="1"/>
            <a:r>
              <a:rPr lang="en-US" altLang="ja-JP" smtClean="0"/>
              <a:t>rlogin</a:t>
            </a:r>
          </a:p>
          <a:p>
            <a:pPr lvl="1"/>
            <a:r>
              <a:rPr kumimoji="1" lang="en-US" altLang="ja-JP" smtClean="0"/>
              <a:t>rsh</a:t>
            </a:r>
          </a:p>
          <a:p>
            <a:pPr lvl="1"/>
            <a:r>
              <a:rPr lang="en-US" altLang="ja-JP" smtClean="0">
                <a:solidFill>
                  <a:srgbClr val="FF0000"/>
                </a:solidFill>
              </a:rPr>
              <a:t>FTP</a:t>
            </a:r>
            <a:endParaRPr kumimoji="1" lang="en-US" altLang="ja-JP" smtClean="0">
              <a:solidFill>
                <a:srgbClr val="FF0000"/>
              </a:solidFill>
            </a:endParaRPr>
          </a:p>
          <a:p>
            <a:r>
              <a:rPr lang="ja-JP" altLang="en-US" smtClean="0"/>
              <a:t>現在主流のプロトコル</a:t>
            </a:r>
            <a:endParaRPr lang="en-US" altLang="ja-JP" smtClean="0"/>
          </a:p>
          <a:p>
            <a:pPr lvl="1"/>
            <a:r>
              <a:rPr lang="en-US" altLang="ja-JP" smtClean="0">
                <a:solidFill>
                  <a:srgbClr val="FF0000"/>
                </a:solidFill>
              </a:rPr>
              <a:t> SSH</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smtClean="0"/>
              <a:t> Telnet(Telecommunication network)</a:t>
            </a:r>
            <a:endParaRPr kumimoji="1" lang="ja-JP" altLang="en-US"/>
          </a:p>
        </p:txBody>
      </p:sp>
      <p:sp>
        <p:nvSpPr>
          <p:cNvPr id="3" name="コンテンツ プレースホルダ 2"/>
          <p:cNvSpPr>
            <a:spLocks noGrp="1"/>
          </p:cNvSpPr>
          <p:nvPr>
            <p:ph idx="1"/>
          </p:nvPr>
        </p:nvSpPr>
        <p:spPr>
          <a:xfrm>
            <a:off x="457200" y="1268760"/>
            <a:ext cx="8229600" cy="4525963"/>
          </a:xfrm>
        </p:spPr>
        <p:txBody>
          <a:bodyPr>
            <a:normAutofit/>
          </a:bodyPr>
          <a:lstStyle/>
          <a:p>
            <a:r>
              <a:rPr kumimoji="1" lang="ja-JP" altLang="en-US" smtClean="0"/>
              <a:t>最も古い双方向通信プロトコル</a:t>
            </a:r>
            <a:endParaRPr kumimoji="1" lang="en-US" altLang="ja-JP" smtClean="0"/>
          </a:p>
          <a:p>
            <a:r>
              <a:rPr lang="ja-JP" altLang="en-US" smtClean="0"/>
              <a:t>使用ポート</a:t>
            </a:r>
            <a:r>
              <a:rPr lang="en-US" altLang="ja-JP" smtClean="0"/>
              <a:t>23</a:t>
            </a:r>
            <a:r>
              <a:rPr lang="ja-JP" altLang="en-US" smtClean="0"/>
              <a:t>番</a:t>
            </a:r>
            <a:endParaRPr lang="en-US" altLang="ja-JP" smtClean="0"/>
          </a:p>
          <a:p>
            <a:r>
              <a:rPr lang="ja-JP" altLang="en-US" smtClean="0"/>
              <a:t>暗号化されない</a:t>
            </a:r>
            <a:endParaRPr lang="en-US" altLang="ja-JP" smtClean="0"/>
          </a:p>
          <a:p>
            <a:pPr lvl="1"/>
            <a:r>
              <a:rPr lang="ja-JP" altLang="en-US" smtClean="0"/>
              <a:t>このプロトコルを用いた通信は推奨されない</a:t>
            </a:r>
            <a:endParaRPr lang="en-US" altLang="ja-JP" smtClean="0"/>
          </a:p>
          <a:p>
            <a:r>
              <a:rPr kumimoji="1" lang="ja-JP" altLang="en-US" smtClean="0"/>
              <a:t>現在は主にポートチェック用</a:t>
            </a:r>
            <a:endParaRPr kumimoji="1" lang="en-US" altLang="ja-JP" smtClean="0"/>
          </a:p>
          <a:p>
            <a:pPr lvl="1"/>
            <a:r>
              <a:rPr lang="ja-JP" altLang="en-US" smtClean="0"/>
              <a:t>いろんなポートと通信できる</a:t>
            </a:r>
            <a:endParaRPr kumimoji="1" lang="en-US" altLang="ja-JP" smtClean="0"/>
          </a:p>
          <a:p>
            <a:r>
              <a:rPr lang="ja-JP" altLang="en-US" smtClean="0"/>
              <a:t>このプロトコルを利用する主なコマンド</a:t>
            </a:r>
            <a:endParaRPr lang="en-US" altLang="ja-JP" smtClean="0"/>
          </a:p>
          <a:p>
            <a:pPr lvl="1"/>
            <a:r>
              <a:rPr kumimoji="1" lang="en-US" altLang="ja-JP" smtClean="0"/>
              <a:t> telnet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mtClean="0"/>
              <a:t>FTP(File Transfer Protocol)</a:t>
            </a:r>
            <a:endParaRPr kumimoji="1" lang="ja-JP" altLang="en-US"/>
          </a:p>
        </p:txBody>
      </p:sp>
      <p:sp>
        <p:nvSpPr>
          <p:cNvPr id="3" name="コンテンツ プレースホルダ 2"/>
          <p:cNvSpPr>
            <a:spLocks noGrp="1"/>
          </p:cNvSpPr>
          <p:nvPr>
            <p:ph idx="1"/>
          </p:nvPr>
        </p:nvSpPr>
        <p:spPr>
          <a:xfrm>
            <a:off x="457200" y="1340768"/>
            <a:ext cx="8229600" cy="4525963"/>
          </a:xfrm>
        </p:spPr>
        <p:txBody>
          <a:bodyPr/>
          <a:lstStyle/>
          <a:p>
            <a:r>
              <a:rPr kumimoji="1" lang="ja-JP" altLang="en-US" smtClean="0"/>
              <a:t>初期のファイル転送プロトコル</a:t>
            </a:r>
            <a:endParaRPr kumimoji="1" lang="en-US" altLang="ja-JP" smtClean="0"/>
          </a:p>
          <a:p>
            <a:r>
              <a:rPr kumimoji="1" lang="ja-JP" altLang="en-US" smtClean="0"/>
              <a:t>使用ポート</a:t>
            </a:r>
            <a:r>
              <a:rPr kumimoji="1" lang="en-US" altLang="ja-JP" smtClean="0"/>
              <a:t>21</a:t>
            </a:r>
            <a:r>
              <a:rPr kumimoji="1" lang="ja-JP" altLang="en-US" smtClean="0"/>
              <a:t>番</a:t>
            </a:r>
            <a:endParaRPr kumimoji="1" lang="en-US" altLang="ja-JP" smtClean="0"/>
          </a:p>
          <a:p>
            <a:r>
              <a:rPr lang="ja-JP" altLang="en-US" smtClean="0"/>
              <a:t>暗号化されない</a:t>
            </a:r>
            <a:endParaRPr lang="en-US" altLang="ja-JP" smtClean="0"/>
          </a:p>
          <a:p>
            <a:pPr lvl="1"/>
            <a:r>
              <a:rPr lang="ja-JP" altLang="en-US" smtClean="0"/>
              <a:t>これも現在は推奨されない</a:t>
            </a:r>
            <a:endParaRPr lang="en-US" altLang="ja-JP" smtClean="0"/>
          </a:p>
          <a:p>
            <a:r>
              <a:rPr lang="en-US" altLang="ja-JP" smtClean="0"/>
              <a:t>Anonymous ftp </a:t>
            </a:r>
            <a:r>
              <a:rPr lang="ja-JP" altLang="en-US" smtClean="0"/>
              <a:t>では今も使われる</a:t>
            </a:r>
            <a:endParaRPr lang="en-US" altLang="ja-JP" smtClean="0"/>
          </a:p>
          <a:p>
            <a:pPr lvl="1"/>
            <a:r>
              <a:rPr lang="ja-JP" altLang="en-US" smtClean="0"/>
              <a:t>匿名利用が前提の </a:t>
            </a:r>
            <a:r>
              <a:rPr lang="en-US" altLang="ja-JP" smtClean="0"/>
              <a:t>FTP </a:t>
            </a:r>
            <a:r>
              <a:rPr lang="ja-JP" altLang="en-US" smtClean="0"/>
              <a:t>サーバでは利用可能</a:t>
            </a:r>
            <a:endParaRPr lang="en-US" altLang="ja-JP" smtClean="0"/>
          </a:p>
          <a:p>
            <a:r>
              <a:rPr lang="ja-JP" altLang="en-US" smtClean="0"/>
              <a:t>このプロトコルを利用する主なコマンド</a:t>
            </a:r>
            <a:endParaRPr kumimoji="1" lang="en-US" altLang="ja-JP" smtClean="0"/>
          </a:p>
          <a:p>
            <a:pPr lvl="1"/>
            <a:r>
              <a:rPr kumimoji="1" lang="en-US" altLang="ja-JP" smtClean="0"/>
              <a:t> ftp</a:t>
            </a:r>
            <a:endParaRPr kumimoji="1" lang="ja-JP"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SSH(Secure SHell)</a:t>
            </a:r>
            <a:endParaRPr kumimoji="1" lang="ja-JP" altLang="en-US"/>
          </a:p>
        </p:txBody>
      </p:sp>
      <p:sp>
        <p:nvSpPr>
          <p:cNvPr id="3" name="コンテンツ プレースホルダ 2"/>
          <p:cNvSpPr>
            <a:spLocks noGrp="1"/>
          </p:cNvSpPr>
          <p:nvPr>
            <p:ph idx="1"/>
          </p:nvPr>
        </p:nvSpPr>
        <p:spPr>
          <a:xfrm>
            <a:off x="457200" y="1340768"/>
            <a:ext cx="8229600" cy="5517232"/>
          </a:xfrm>
        </p:spPr>
        <p:txBody>
          <a:bodyPr>
            <a:normAutofit/>
          </a:bodyPr>
          <a:lstStyle/>
          <a:p>
            <a:r>
              <a:rPr kumimoji="1" lang="ja-JP" altLang="en-US" smtClean="0"/>
              <a:t>現在主流の暗号化通信プロトコル</a:t>
            </a:r>
            <a:endParaRPr kumimoji="1" lang="en-US" altLang="ja-JP" smtClean="0"/>
          </a:p>
          <a:p>
            <a:r>
              <a:rPr lang="ja-JP" altLang="en-US" smtClean="0"/>
              <a:t>使用ポート</a:t>
            </a:r>
            <a:r>
              <a:rPr lang="en-US" altLang="ja-JP" smtClean="0"/>
              <a:t>22</a:t>
            </a:r>
            <a:r>
              <a:rPr lang="ja-JP" altLang="en-US" smtClean="0"/>
              <a:t>番</a:t>
            </a:r>
            <a:endParaRPr lang="en-US" altLang="ja-JP" smtClean="0"/>
          </a:p>
          <a:p>
            <a:r>
              <a:rPr kumimoji="1" lang="ja-JP" altLang="en-US" b="1" smtClean="0"/>
              <a:t>パケットを暗号化する</a:t>
            </a:r>
            <a:endParaRPr kumimoji="1" lang="en-US" altLang="ja-JP" b="1" smtClean="0"/>
          </a:p>
          <a:p>
            <a:pPr lvl="1"/>
            <a:r>
              <a:rPr lang="ja-JP" altLang="en-US" smtClean="0"/>
              <a:t>途中で盗聴されても内容がわからない</a:t>
            </a:r>
            <a:endParaRPr kumimoji="1" lang="en-US" altLang="ja-JP" smtClean="0"/>
          </a:p>
          <a:p>
            <a:pPr lvl="1"/>
            <a:r>
              <a:rPr lang="ja-JP" altLang="en-US" smtClean="0"/>
              <a:t>暗号化の手間の分だけ</a:t>
            </a:r>
            <a:r>
              <a:rPr lang="ja-JP" altLang="en-US" b="1" smtClean="0"/>
              <a:t>通信速度が遅い</a:t>
            </a:r>
            <a:endParaRPr lang="en-US" altLang="ja-JP" b="1" smtClean="0"/>
          </a:p>
          <a:p>
            <a:r>
              <a:rPr lang="ja-JP" altLang="en-US" smtClean="0"/>
              <a:t>多様な機能を持ち</a:t>
            </a:r>
            <a:r>
              <a:rPr lang="ja-JP" altLang="en-US" b="1" smtClean="0"/>
              <a:t>旧プロトコルを代替</a:t>
            </a:r>
            <a:endParaRPr lang="en-US" altLang="ja-JP" b="1" smtClean="0"/>
          </a:p>
          <a:p>
            <a:pPr lvl="1"/>
            <a:r>
              <a:rPr lang="en-US" altLang="ja-JP" smtClean="0"/>
              <a:t> telnet, ftp </a:t>
            </a:r>
            <a:r>
              <a:rPr lang="ja-JP" altLang="en-US" smtClean="0"/>
              <a:t>などよりも安全に通信できる</a:t>
            </a:r>
            <a:endParaRPr lang="en-US" altLang="ja-JP" smtClean="0"/>
          </a:p>
          <a:p>
            <a:r>
              <a:rPr kumimoji="1" lang="ja-JP" altLang="en-US" smtClean="0"/>
              <a:t>このプロトコルを利用する主なコマンド</a:t>
            </a:r>
            <a:endParaRPr kumimoji="1" lang="en-US" altLang="ja-JP" smtClean="0"/>
          </a:p>
          <a:p>
            <a:pPr lvl="1"/>
            <a:r>
              <a:rPr kumimoji="1" lang="en-US" altLang="ja-JP" smtClean="0"/>
              <a:t> ssh, sftp, scp </a:t>
            </a:r>
            <a:r>
              <a:rPr kumimoji="1" lang="ja-JP" altLang="en-US" smtClean="0"/>
              <a:t>など</a:t>
            </a:r>
            <a:endParaRPr kumimoji="1" lang="ja-JP"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6856" y="2852936"/>
            <a:ext cx="8229600" cy="1143000"/>
          </a:xfrm>
        </p:spPr>
        <p:txBody>
          <a:bodyPr/>
          <a:lstStyle/>
          <a:p>
            <a:r>
              <a:rPr kumimoji="1" lang="ja-JP" altLang="en-US" smtClean="0"/>
              <a:t>ネットワークセキュリティ</a:t>
            </a:r>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ネットワークセキュリティ</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normAutofit/>
          </a:bodyPr>
          <a:lstStyle/>
          <a:p>
            <a:r>
              <a:rPr lang="ja-JP" altLang="en-US" smtClean="0"/>
              <a:t>パスワード</a:t>
            </a:r>
            <a:r>
              <a:rPr lang="ja-JP" altLang="en-US" b="1" smtClean="0"/>
              <a:t>セキュリティ</a:t>
            </a:r>
            <a:endParaRPr lang="en-US" altLang="ja-JP" b="1" smtClean="0"/>
          </a:p>
          <a:p>
            <a:pPr lvl="1"/>
            <a:r>
              <a:rPr lang="ja-JP" altLang="en-US" smtClean="0"/>
              <a:t>最低限 </a:t>
            </a:r>
            <a:r>
              <a:rPr lang="en-US" altLang="ja-JP" smtClean="0"/>
              <a:t>UNIX 1</a:t>
            </a:r>
          </a:p>
          <a:p>
            <a:pPr lvl="1"/>
            <a:r>
              <a:rPr kumimoji="1" lang="ja-JP" altLang="en-US" smtClean="0"/>
              <a:t>アカウントをしっかり守ることについてのお話</a:t>
            </a:r>
            <a:endParaRPr kumimoji="1" lang="en-US" altLang="ja-JP" smtClean="0"/>
          </a:p>
          <a:p>
            <a:r>
              <a:rPr lang="ja-JP" altLang="en-US" smtClean="0"/>
              <a:t>コンピュータ</a:t>
            </a:r>
            <a:r>
              <a:rPr lang="ja-JP" altLang="en-US" b="1" smtClean="0"/>
              <a:t>ネットワーク</a:t>
            </a:r>
            <a:r>
              <a:rPr lang="ja-JP" altLang="en-US" smtClean="0"/>
              <a:t>・遠隔ログイン</a:t>
            </a:r>
            <a:endParaRPr lang="en-US" altLang="ja-JP" smtClean="0"/>
          </a:p>
          <a:p>
            <a:pPr lvl="1"/>
            <a:r>
              <a:rPr lang="ja-JP" altLang="en-US" smtClean="0"/>
              <a:t>最低限 </a:t>
            </a:r>
            <a:r>
              <a:rPr lang="en-US" altLang="ja-JP" smtClean="0"/>
              <a:t>Internet / </a:t>
            </a:r>
            <a:r>
              <a:rPr lang="ja-JP" altLang="en-US" smtClean="0"/>
              <a:t>遠隔アクセス</a:t>
            </a:r>
            <a:endParaRPr lang="en-US" altLang="ja-JP" smtClean="0"/>
          </a:p>
          <a:p>
            <a:pPr lvl="1"/>
            <a:r>
              <a:rPr lang="ja-JP" altLang="en-US" smtClean="0"/>
              <a:t>ネットワークを通じた情報のやり取り</a:t>
            </a:r>
            <a:endParaRPr lang="en-US" altLang="ja-JP" smtClean="0"/>
          </a:p>
          <a:p>
            <a:r>
              <a:rPr lang="ja-JP" altLang="en-US" smtClean="0"/>
              <a:t>今回は</a:t>
            </a:r>
            <a:r>
              <a:rPr lang="ja-JP" altLang="en-US" smtClean="0">
                <a:solidFill>
                  <a:srgbClr val="FF0000"/>
                </a:solidFill>
              </a:rPr>
              <a:t>ネットワークセキュリティ</a:t>
            </a:r>
          </a:p>
          <a:p>
            <a:pPr lvl="1"/>
            <a:r>
              <a:rPr kumimoji="1" lang="ja-JP" altLang="en-US" smtClean="0"/>
              <a:t>ネットワークを利用するうえでの最低限の防衛策を知る</a:t>
            </a:r>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mtClean="0"/>
              <a:t>ネットワークセキュリティの原則</a:t>
            </a:r>
            <a:endParaRPr kumimoji="1" lang="ja-JP" altLang="en-US"/>
          </a:p>
        </p:txBody>
      </p:sp>
      <p:sp>
        <p:nvSpPr>
          <p:cNvPr id="3" name="コンテンツ プレースホルダ 2"/>
          <p:cNvSpPr>
            <a:spLocks noGrp="1"/>
          </p:cNvSpPr>
          <p:nvPr>
            <p:ph idx="1"/>
          </p:nvPr>
        </p:nvSpPr>
        <p:spPr>
          <a:xfrm>
            <a:off x="457200" y="1700808"/>
            <a:ext cx="8229600" cy="5157192"/>
          </a:xfrm>
        </p:spPr>
        <p:txBody>
          <a:bodyPr>
            <a:normAutofit/>
          </a:bodyPr>
          <a:lstStyle/>
          <a:p>
            <a:r>
              <a:rPr kumimoji="1" lang="ja-JP" altLang="en-US" smtClean="0"/>
              <a:t>一般ユーザとして</a:t>
            </a:r>
            <a:endParaRPr kumimoji="1" lang="en-US" altLang="ja-JP" smtClean="0"/>
          </a:p>
          <a:p>
            <a:pPr lvl="1"/>
            <a:r>
              <a:rPr kumimoji="1" lang="ja-JP" altLang="en-US" b="1" smtClean="0"/>
              <a:t>パケット盗聴の予防策</a:t>
            </a:r>
            <a:r>
              <a:rPr kumimoji="1" lang="ja-JP" altLang="en-US" smtClean="0"/>
              <a:t>を講じる</a:t>
            </a:r>
            <a:endParaRPr kumimoji="1" lang="en-US" altLang="ja-JP" smtClean="0"/>
          </a:p>
          <a:p>
            <a:pPr lvl="2"/>
            <a:r>
              <a:rPr lang="ja-JP" altLang="en-US" smtClean="0">
                <a:solidFill>
                  <a:srgbClr val="FF0000"/>
                </a:solidFill>
              </a:rPr>
              <a:t>暗号化通信</a:t>
            </a:r>
            <a:r>
              <a:rPr lang="ja-JP" altLang="en-US" smtClean="0"/>
              <a:t>を利用する</a:t>
            </a:r>
            <a:endParaRPr kumimoji="1" lang="en-US" altLang="ja-JP" smtClean="0"/>
          </a:p>
          <a:p>
            <a:pPr lvl="1"/>
            <a:r>
              <a:rPr lang="ja-JP" altLang="en-US" smtClean="0"/>
              <a:t>有害なデータの受け取りを予防する</a:t>
            </a:r>
            <a:endParaRPr lang="en-US" altLang="ja-JP" smtClean="0"/>
          </a:p>
          <a:p>
            <a:pPr lvl="2"/>
            <a:r>
              <a:rPr lang="ja-JP" altLang="en-US" smtClean="0"/>
              <a:t>不要なダウンロード等はしない</a:t>
            </a:r>
            <a:endParaRPr lang="en-US" altLang="ja-JP"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暗号化通信</a:t>
            </a:r>
            <a:endParaRPr kumimoji="1" lang="ja-JP" altLang="en-US"/>
          </a:p>
        </p:txBody>
      </p:sp>
      <p:sp>
        <p:nvSpPr>
          <p:cNvPr id="3" name="コンテンツ プレースホルダ 2"/>
          <p:cNvSpPr>
            <a:spLocks noGrp="1"/>
          </p:cNvSpPr>
          <p:nvPr>
            <p:ph idx="1"/>
          </p:nvPr>
        </p:nvSpPr>
        <p:spPr>
          <a:xfrm>
            <a:off x="446856" y="1340768"/>
            <a:ext cx="8229600" cy="4785395"/>
          </a:xfrm>
        </p:spPr>
        <p:txBody>
          <a:bodyPr/>
          <a:lstStyle/>
          <a:p>
            <a:r>
              <a:rPr lang="en-US" altLang="ja-JP" smtClean="0"/>
              <a:t>SSH</a:t>
            </a:r>
          </a:p>
          <a:p>
            <a:pPr lvl="1"/>
            <a:r>
              <a:rPr lang="ja-JP" altLang="en-US" smtClean="0"/>
              <a:t>講義前半参照</a:t>
            </a:r>
            <a:endParaRPr lang="en-US" altLang="ja-JP" smtClean="0"/>
          </a:p>
          <a:p>
            <a:r>
              <a:rPr lang="en-US" altLang="ja-JP" smtClean="0">
                <a:solidFill>
                  <a:srgbClr val="FF0000"/>
                </a:solidFill>
              </a:rPr>
              <a:t>SSL(Secure Sockets Layer)</a:t>
            </a:r>
          </a:p>
          <a:p>
            <a:pPr lvl="1"/>
            <a:r>
              <a:rPr lang="en-US" altLang="ja-JP" smtClean="0"/>
              <a:t>SSH </a:t>
            </a:r>
            <a:r>
              <a:rPr lang="ja-JP" altLang="en-US" smtClean="0"/>
              <a:t>と同じくアプリケーション層のプロトコル</a:t>
            </a:r>
            <a:endParaRPr lang="en-US" altLang="ja-JP" smtClean="0"/>
          </a:p>
          <a:p>
            <a:pPr lvl="1"/>
            <a:r>
              <a:rPr kumimoji="1" lang="ja-JP" altLang="en-US" smtClean="0"/>
              <a:t>主に </a:t>
            </a:r>
            <a:r>
              <a:rPr lang="en-US" altLang="ja-JP" smtClean="0"/>
              <a:t>HTTP </a:t>
            </a:r>
            <a:r>
              <a:rPr lang="ja-JP" altLang="en-US" smtClean="0"/>
              <a:t>を対象としたセキュリティプロトコル</a:t>
            </a:r>
            <a:endParaRPr lang="en-US" altLang="ja-JP" smtClean="0"/>
          </a:p>
          <a:p>
            <a:r>
              <a:rPr kumimoji="1" lang="en-US" altLang="ja-JP" smtClean="0">
                <a:solidFill>
                  <a:srgbClr val="FF0000"/>
                </a:solidFill>
              </a:rPr>
              <a:t>HTTPS (HTTP over SSL)</a:t>
            </a:r>
          </a:p>
          <a:p>
            <a:pPr lvl="1"/>
            <a:r>
              <a:rPr lang="en-US" altLang="ja-JP" smtClean="0"/>
              <a:t>SSL </a:t>
            </a:r>
            <a:r>
              <a:rPr lang="ja-JP" altLang="en-US" smtClean="0"/>
              <a:t>を利用した </a:t>
            </a:r>
            <a:r>
              <a:rPr lang="en-US" altLang="ja-JP" smtClean="0"/>
              <a:t>HTTP </a:t>
            </a:r>
            <a:r>
              <a:rPr lang="ja-JP" altLang="en-US" smtClean="0"/>
              <a:t>プロトコル</a:t>
            </a:r>
            <a:endParaRPr lang="en-US" altLang="ja-JP" smtClean="0"/>
          </a:p>
          <a:p>
            <a:pPr lvl="1"/>
            <a:r>
              <a:rPr kumimoji="1" lang="ja-JP" altLang="en-US" smtClean="0"/>
              <a:t>オンライン決済などでしばしば利用されている</a:t>
            </a:r>
            <a:endParaRPr kumimoji="1"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HTTPS </a:t>
            </a:r>
            <a:r>
              <a:rPr kumimoji="1" lang="ja-JP" altLang="en-US" smtClean="0"/>
              <a:t>通信の目印</a:t>
            </a:r>
            <a:endParaRPr kumimoji="1" lang="ja-JP" altLang="en-US"/>
          </a:p>
        </p:txBody>
      </p:sp>
      <p:pic>
        <p:nvPicPr>
          <p:cNvPr id="4" name="Picture 2"/>
          <p:cNvPicPr>
            <a:picLocks noChangeAspect="1" noChangeArrowheads="1"/>
          </p:cNvPicPr>
          <p:nvPr/>
        </p:nvPicPr>
        <p:blipFill>
          <a:blip r:embed="rId2" cstate="print"/>
          <a:srcRect/>
          <a:stretch>
            <a:fillRect/>
          </a:stretch>
        </p:blipFill>
        <p:spPr bwMode="auto">
          <a:xfrm>
            <a:off x="534334" y="1340768"/>
            <a:ext cx="8096250" cy="4572000"/>
          </a:xfrm>
          <a:prstGeom prst="rect">
            <a:avLst/>
          </a:prstGeom>
          <a:noFill/>
          <a:ln w="9525">
            <a:noFill/>
            <a:miter lim="800000"/>
            <a:headEnd/>
            <a:tailEnd/>
          </a:ln>
          <a:effectLst/>
        </p:spPr>
      </p:pic>
      <p:sp>
        <p:nvSpPr>
          <p:cNvPr id="5" name="円/楕円 4"/>
          <p:cNvSpPr/>
          <p:nvPr/>
        </p:nvSpPr>
        <p:spPr>
          <a:xfrm>
            <a:off x="2486916" y="1840802"/>
            <a:ext cx="857256" cy="35719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8059080" y="5484140"/>
            <a:ext cx="428628" cy="35719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272734" y="1983678"/>
            <a:ext cx="2571768" cy="584775"/>
          </a:xfrm>
          <a:prstGeom prst="rect">
            <a:avLst/>
          </a:prstGeom>
          <a:noFill/>
        </p:spPr>
        <p:txBody>
          <a:bodyPr wrap="square" rtlCol="0">
            <a:spAutoFit/>
          </a:bodyPr>
          <a:lstStyle/>
          <a:p>
            <a:r>
              <a:rPr lang="en-US" altLang="ja-JP" sz="3200" b="1" dirty="0" smtClean="0">
                <a:solidFill>
                  <a:srgbClr val="FF0000"/>
                </a:solidFill>
              </a:rPr>
              <a:t>https </a:t>
            </a:r>
            <a:r>
              <a:rPr lang="ja-JP" altLang="en-US" sz="3200" b="1" dirty="0" smtClean="0">
                <a:solidFill>
                  <a:srgbClr val="FF0000"/>
                </a:solidFill>
              </a:rPr>
              <a:t>の文字</a:t>
            </a:r>
            <a:endParaRPr kumimoji="1" lang="ja-JP" altLang="en-US" sz="3200" b="1" dirty="0">
              <a:solidFill>
                <a:srgbClr val="FF0000"/>
              </a:solidFill>
            </a:endParaRPr>
          </a:p>
        </p:txBody>
      </p:sp>
      <p:sp>
        <p:nvSpPr>
          <p:cNvPr id="8" name="テキスト ボックス 7"/>
          <p:cNvSpPr txBox="1"/>
          <p:nvPr/>
        </p:nvSpPr>
        <p:spPr>
          <a:xfrm>
            <a:off x="6058816" y="4984074"/>
            <a:ext cx="1928826" cy="584775"/>
          </a:xfrm>
          <a:prstGeom prst="rect">
            <a:avLst/>
          </a:prstGeom>
          <a:noFill/>
        </p:spPr>
        <p:txBody>
          <a:bodyPr wrap="square" rtlCol="0">
            <a:spAutoFit/>
          </a:bodyPr>
          <a:lstStyle/>
          <a:p>
            <a:r>
              <a:rPr lang="ja-JP" altLang="en-US" sz="3200" b="1" dirty="0" smtClean="0">
                <a:solidFill>
                  <a:srgbClr val="FF0000"/>
                </a:solidFill>
              </a:rPr>
              <a:t>鍵マーク</a:t>
            </a:r>
            <a:endParaRPr kumimoji="1" lang="ja-JP" altLang="en-US" sz="3200" b="1"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mtClean="0"/>
              <a:t>ネットワークセキュリティの原則</a:t>
            </a:r>
            <a:endParaRPr kumimoji="1" lang="ja-JP" altLang="en-US"/>
          </a:p>
        </p:txBody>
      </p:sp>
      <p:sp>
        <p:nvSpPr>
          <p:cNvPr id="3" name="コンテンツ プレースホルダ 2"/>
          <p:cNvSpPr>
            <a:spLocks noGrp="1"/>
          </p:cNvSpPr>
          <p:nvPr>
            <p:ph idx="1"/>
          </p:nvPr>
        </p:nvSpPr>
        <p:spPr/>
        <p:txBody>
          <a:bodyPr/>
          <a:lstStyle/>
          <a:p>
            <a:r>
              <a:rPr lang="ja-JP" altLang="en-US" smtClean="0"/>
              <a:t>計算機管理者として</a:t>
            </a:r>
            <a:endParaRPr lang="en-US" altLang="ja-JP" smtClean="0"/>
          </a:p>
          <a:p>
            <a:pPr lvl="1"/>
            <a:r>
              <a:rPr lang="ja-JP" altLang="en-US" smtClean="0"/>
              <a:t>計算機への</a:t>
            </a:r>
            <a:r>
              <a:rPr lang="ja-JP" altLang="en-US" b="1" smtClean="0"/>
              <a:t>不正なアクセスを防ぐ</a:t>
            </a:r>
            <a:endParaRPr lang="en-US" altLang="ja-JP" b="1" smtClean="0"/>
          </a:p>
          <a:p>
            <a:pPr lvl="2"/>
            <a:r>
              <a:rPr lang="ja-JP" altLang="en-US" smtClean="0">
                <a:solidFill>
                  <a:srgbClr val="FF0000"/>
                </a:solidFill>
              </a:rPr>
              <a:t>ネットワークとの接点</a:t>
            </a:r>
            <a:r>
              <a:rPr lang="ja-JP" altLang="en-US" smtClean="0"/>
              <a:t>を最小限にする</a:t>
            </a:r>
            <a:endParaRPr lang="en-US" altLang="ja-JP" smtClean="0"/>
          </a:p>
          <a:p>
            <a:pPr lvl="2"/>
            <a:r>
              <a:rPr lang="ja-JP" altLang="en-US" smtClean="0">
                <a:solidFill>
                  <a:srgbClr val="FF0000"/>
                </a:solidFill>
              </a:rPr>
              <a:t>セキュリティホール</a:t>
            </a:r>
            <a:r>
              <a:rPr lang="ja-JP" altLang="en-US" smtClean="0"/>
              <a:t>をなくす</a:t>
            </a:r>
            <a:endParaRPr lang="en-US" altLang="ja-JP" smtClean="0"/>
          </a:p>
          <a:p>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33598"/>
            <a:ext cx="8229600" cy="1143000"/>
          </a:xfrm>
        </p:spPr>
        <p:txBody>
          <a:bodyPr/>
          <a:lstStyle/>
          <a:p>
            <a:r>
              <a:rPr kumimoji="1" lang="ja-JP" altLang="en-US" smtClean="0"/>
              <a:t>遠隔アクセス</a:t>
            </a:r>
            <a:endParaRPr kumimoji="1"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ネットワークとの接点を減らす</a:t>
            </a:r>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smtClean="0"/>
              <a:t>必要以外の</a:t>
            </a:r>
            <a:r>
              <a:rPr kumimoji="1" lang="ja-JP" altLang="en-US" smtClean="0">
                <a:solidFill>
                  <a:srgbClr val="FF0000"/>
                </a:solidFill>
              </a:rPr>
              <a:t>ポートは閉める</a:t>
            </a:r>
            <a:endParaRPr kumimoji="1" lang="en-US" altLang="ja-JP" smtClean="0">
              <a:solidFill>
                <a:srgbClr val="FF0000"/>
              </a:solidFill>
            </a:endParaRPr>
          </a:p>
          <a:p>
            <a:pPr lvl="1"/>
            <a:r>
              <a:rPr lang="ja-JP" altLang="en-US" smtClean="0"/>
              <a:t>≒必要以外の</a:t>
            </a:r>
            <a:r>
              <a:rPr lang="ja-JP" altLang="en-US" b="1" smtClean="0"/>
              <a:t>デーモンは止める</a:t>
            </a:r>
            <a:endParaRPr lang="en-US" altLang="ja-JP" b="1" smtClean="0"/>
          </a:p>
          <a:p>
            <a:pPr lvl="1"/>
            <a:r>
              <a:rPr lang="ja-JP" altLang="en-US" smtClean="0"/>
              <a:t>≒必要以外の</a:t>
            </a:r>
            <a:r>
              <a:rPr lang="ja-JP" altLang="en-US" b="1" smtClean="0"/>
              <a:t>アプリケーションは消す</a:t>
            </a:r>
            <a:endParaRPr lang="en-US" altLang="ja-JP" b="1" smtClean="0"/>
          </a:p>
          <a:p>
            <a:r>
              <a:rPr kumimoji="1" lang="ja-JP" altLang="en-US" smtClean="0"/>
              <a:t>必要以外のホストによる</a:t>
            </a:r>
            <a:r>
              <a:rPr kumimoji="1" lang="ja-JP" altLang="en-US" smtClean="0">
                <a:solidFill>
                  <a:srgbClr val="FF0000"/>
                </a:solidFill>
              </a:rPr>
              <a:t>アクセスを禁止する</a:t>
            </a:r>
            <a:endParaRPr kumimoji="1" lang="en-US" altLang="ja-JP" smtClean="0">
              <a:solidFill>
                <a:srgbClr val="FF0000"/>
              </a:solidFill>
            </a:endParaRPr>
          </a:p>
          <a:p>
            <a:pPr lvl="1"/>
            <a:r>
              <a:rPr kumimoji="1" lang="ja-JP" altLang="en-US" smtClean="0"/>
              <a:t>ホワイトリスト・ブラックリストをつくる</a:t>
            </a:r>
            <a:endParaRPr kumimoji="1" lang="ja-JP"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ポートの管理</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lstStyle/>
          <a:p>
            <a:r>
              <a:rPr kumimoji="1" lang="ja-JP" altLang="en-US" smtClean="0"/>
              <a:t>ポート</a:t>
            </a:r>
            <a:endParaRPr kumimoji="1" lang="en-US" altLang="ja-JP" smtClean="0"/>
          </a:p>
          <a:p>
            <a:pPr lvl="1"/>
            <a:r>
              <a:rPr lang="ja-JP" altLang="en-US" smtClean="0"/>
              <a:t>パケットやりとり窓口</a:t>
            </a:r>
            <a:endParaRPr lang="en-US" altLang="ja-JP" smtClean="0"/>
          </a:p>
          <a:p>
            <a:pPr lvl="1"/>
            <a:r>
              <a:rPr lang="ja-JP" altLang="en-US" smtClean="0"/>
              <a:t>各ポートにはパケットを取り扱う</a:t>
            </a:r>
            <a:r>
              <a:rPr lang="ja-JP" altLang="en-US" b="1" smtClean="0"/>
              <a:t>デーモン</a:t>
            </a:r>
            <a:r>
              <a:rPr lang="ja-JP" altLang="en-US" smtClean="0"/>
              <a:t>がいる</a:t>
            </a:r>
            <a:endParaRPr kumimoji="1" lang="en-US" altLang="ja-JP" smtClean="0"/>
          </a:p>
          <a:p>
            <a:r>
              <a:rPr kumimoji="1" lang="ja-JP" altLang="en-US" smtClean="0"/>
              <a:t>ポートの</a:t>
            </a:r>
            <a:r>
              <a:rPr lang="ja-JP" altLang="en-US" smtClean="0"/>
              <a:t>開閉</a:t>
            </a:r>
            <a:endParaRPr lang="en-US" altLang="ja-JP" smtClean="0"/>
          </a:p>
          <a:p>
            <a:pPr lvl="1"/>
            <a:r>
              <a:rPr kumimoji="1" lang="ja-JP" altLang="en-US" smtClean="0"/>
              <a:t>ポート自体の開閉はできず、</a:t>
            </a:r>
            <a:r>
              <a:rPr kumimoji="1" lang="ja-JP" altLang="en-US" b="1" smtClean="0"/>
              <a:t>ポートにいるデーモンの状態を操作する</a:t>
            </a:r>
            <a:r>
              <a:rPr kumimoji="1" lang="ja-JP" altLang="en-US" smtClean="0"/>
              <a:t>ことで間接的にポートを開閉する</a:t>
            </a:r>
            <a:endParaRPr kumimoji="1" lang="en-US" altLang="ja-JP"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デーモン</a:t>
            </a:r>
            <a:r>
              <a:rPr kumimoji="1" lang="en-US" altLang="ja-JP" smtClean="0"/>
              <a:t>(Daemon)</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lstStyle/>
          <a:p>
            <a:r>
              <a:rPr kumimoji="1" lang="ja-JP" altLang="en-US" smtClean="0">
                <a:solidFill>
                  <a:srgbClr val="FF0000"/>
                </a:solidFill>
              </a:rPr>
              <a:t>デーモン</a:t>
            </a:r>
            <a:endParaRPr kumimoji="1" lang="en-US" altLang="ja-JP" smtClean="0">
              <a:solidFill>
                <a:srgbClr val="FF0000"/>
              </a:solidFill>
            </a:endParaRPr>
          </a:p>
          <a:p>
            <a:pPr lvl="1"/>
            <a:r>
              <a:rPr lang="ja-JP" altLang="en-US" smtClean="0"/>
              <a:t> </a:t>
            </a:r>
            <a:r>
              <a:rPr lang="en-US" altLang="ja-JP" smtClean="0"/>
              <a:t>UNIX </a:t>
            </a:r>
            <a:r>
              <a:rPr lang="ja-JP" altLang="en-US" smtClean="0"/>
              <a:t>のバックグラウンドで働くプログラム</a:t>
            </a:r>
            <a:endParaRPr lang="en-US" altLang="ja-JP" smtClean="0"/>
          </a:p>
          <a:p>
            <a:pPr lvl="2"/>
            <a:r>
              <a:rPr lang="en-US" altLang="ja-JP" smtClean="0"/>
              <a:t>Windows </a:t>
            </a:r>
            <a:r>
              <a:rPr lang="ja-JP" altLang="en-US" smtClean="0"/>
              <a:t>では</a:t>
            </a:r>
            <a:r>
              <a:rPr lang="en-US" altLang="ja-JP" smtClean="0"/>
              <a:t>Windows </a:t>
            </a:r>
            <a:r>
              <a:rPr lang="ja-JP" altLang="en-US" smtClean="0"/>
              <a:t>サービスなどと呼ばれる</a:t>
            </a:r>
            <a:endParaRPr lang="en-US" altLang="ja-JP" smtClean="0"/>
          </a:p>
          <a:p>
            <a:r>
              <a:rPr kumimoji="1" lang="ja-JP" altLang="en-US" smtClean="0"/>
              <a:t>ポートデーモン</a:t>
            </a:r>
            <a:endParaRPr kumimoji="1" lang="en-US" altLang="ja-JP" smtClean="0"/>
          </a:p>
          <a:p>
            <a:pPr lvl="1"/>
            <a:r>
              <a:rPr lang="ja-JP" altLang="en-US" smtClean="0"/>
              <a:t>各ポートで待機し、</a:t>
            </a:r>
            <a:r>
              <a:rPr lang="ja-JP" altLang="en-US" b="1" smtClean="0"/>
              <a:t>パケットの受け取りを担当</a:t>
            </a:r>
            <a:r>
              <a:rPr lang="ja-JP" altLang="en-US" smtClean="0"/>
              <a:t>するデーモン</a:t>
            </a:r>
            <a:endParaRPr lang="en-US" altLang="ja-JP" smtClean="0"/>
          </a:p>
          <a:p>
            <a:pPr lvl="2"/>
            <a:r>
              <a:rPr lang="ja-JP" altLang="en-US" b="1" smtClean="0"/>
              <a:t>いない </a:t>
            </a:r>
            <a:r>
              <a:rPr lang="en-US" altLang="ja-JP" b="1" smtClean="0"/>
              <a:t>or </a:t>
            </a:r>
            <a:r>
              <a:rPr lang="ja-JP" altLang="en-US" b="1" smtClean="0"/>
              <a:t>働いていなければ</a:t>
            </a:r>
            <a:r>
              <a:rPr lang="ja-JP" altLang="en-US" smtClean="0"/>
              <a:t>パケットを受け取れない</a:t>
            </a:r>
            <a:endParaRPr lang="en-US" altLang="ja-JP" smtClean="0"/>
          </a:p>
          <a:p>
            <a:pPr lvl="1"/>
            <a:r>
              <a:rPr lang="ja-JP" altLang="en-US" smtClean="0"/>
              <a:t>ポートの利用を前提としたアプリケーションとともにインストールされる</a:t>
            </a:r>
            <a:endParaRPr lang="en-US" altLang="ja-JP"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9498"/>
            <a:ext cx="8229600" cy="1143000"/>
          </a:xfrm>
        </p:spPr>
        <p:txBody>
          <a:bodyPr/>
          <a:lstStyle/>
          <a:p>
            <a:r>
              <a:rPr kumimoji="1" lang="ja-JP" altLang="en-US" smtClean="0"/>
              <a:t>ポートデーモンのイメージ</a:t>
            </a:r>
            <a:endParaRPr kumimoji="1" lang="ja-JP" altLang="en-US"/>
          </a:p>
        </p:txBody>
      </p:sp>
      <p:sp>
        <p:nvSpPr>
          <p:cNvPr id="4" name="Line 8"/>
          <p:cNvSpPr>
            <a:spLocks noChangeShapeType="1"/>
          </p:cNvSpPr>
          <p:nvPr/>
        </p:nvSpPr>
        <p:spPr bwMode="auto">
          <a:xfrm>
            <a:off x="357158" y="3643314"/>
            <a:ext cx="2376488" cy="0"/>
          </a:xfrm>
          <a:prstGeom prst="line">
            <a:avLst/>
          </a:prstGeom>
          <a:noFill/>
          <a:ln w="76200">
            <a:solidFill>
              <a:schemeClr val="tx1"/>
            </a:solidFill>
            <a:round/>
            <a:headEnd/>
            <a:tailEnd type="triangle" w="med" len="med"/>
          </a:ln>
          <a:effectLst/>
        </p:spPr>
        <p:txBody>
          <a:bodyPr/>
          <a:lstStyle/>
          <a:p>
            <a:endParaRPr lang="ja-JP" altLang="en-US"/>
          </a:p>
        </p:txBody>
      </p:sp>
      <p:sp>
        <p:nvSpPr>
          <p:cNvPr id="5" name="Text Box 10"/>
          <p:cNvSpPr txBox="1">
            <a:spLocks noChangeArrowheads="1"/>
          </p:cNvSpPr>
          <p:nvPr/>
        </p:nvSpPr>
        <p:spPr bwMode="auto">
          <a:xfrm>
            <a:off x="285720" y="3786190"/>
            <a:ext cx="2109787" cy="457200"/>
          </a:xfrm>
          <a:prstGeom prst="rect">
            <a:avLst/>
          </a:prstGeom>
          <a:noFill/>
          <a:ln w="9525">
            <a:noFill/>
            <a:miter lim="800000"/>
            <a:headEnd/>
            <a:tailEnd/>
          </a:ln>
          <a:effectLst/>
        </p:spPr>
        <p:txBody>
          <a:bodyPr wrap="none">
            <a:spAutoFit/>
          </a:bodyPr>
          <a:lstStyle/>
          <a:p>
            <a:r>
              <a:rPr lang="ja-JP" altLang="en-US" sz="2400" dirty="0"/>
              <a:t>パケットの流れ</a:t>
            </a:r>
          </a:p>
        </p:txBody>
      </p:sp>
      <p:pic>
        <p:nvPicPr>
          <p:cNvPr id="6" name="Picture 5"/>
          <p:cNvPicPr>
            <a:picLocks noChangeAspect="1" noChangeArrowheads="1"/>
          </p:cNvPicPr>
          <p:nvPr/>
        </p:nvPicPr>
        <p:blipFill>
          <a:blip r:embed="rId2" cstate="print"/>
          <a:srcRect/>
          <a:stretch>
            <a:fillRect/>
          </a:stretch>
        </p:blipFill>
        <p:spPr bwMode="auto">
          <a:xfrm>
            <a:off x="500034" y="2857496"/>
            <a:ext cx="458403" cy="638169"/>
          </a:xfrm>
          <a:prstGeom prst="rect">
            <a:avLst/>
          </a:prstGeom>
          <a:solidFill>
            <a:srgbClr val="00B050"/>
          </a:solidFill>
          <a:ln w="57150">
            <a:solidFill>
              <a:srgbClr val="92D050"/>
            </a:solidFill>
            <a:miter lim="800000"/>
            <a:headEnd/>
            <a:tailEnd/>
          </a:ln>
          <a:effectLst/>
        </p:spPr>
      </p:pic>
      <p:pic>
        <p:nvPicPr>
          <p:cNvPr id="7" name="Picture 5"/>
          <p:cNvPicPr>
            <a:picLocks noChangeAspect="1" noChangeArrowheads="1"/>
          </p:cNvPicPr>
          <p:nvPr/>
        </p:nvPicPr>
        <p:blipFill>
          <a:blip r:embed="rId2" cstate="print"/>
          <a:srcRect/>
          <a:stretch>
            <a:fillRect/>
          </a:stretch>
        </p:blipFill>
        <p:spPr bwMode="auto">
          <a:xfrm>
            <a:off x="1142976" y="2862269"/>
            <a:ext cx="458403" cy="638169"/>
          </a:xfrm>
          <a:prstGeom prst="rect">
            <a:avLst/>
          </a:prstGeom>
          <a:noFill/>
          <a:ln w="57150">
            <a:solidFill>
              <a:srgbClr val="C00000"/>
            </a:solidFill>
            <a:miter lim="800000"/>
            <a:headEnd/>
            <a:tailEnd/>
          </a:ln>
          <a:effectLst/>
        </p:spPr>
      </p:pic>
      <p:pic>
        <p:nvPicPr>
          <p:cNvPr id="8" name="Picture 5"/>
          <p:cNvPicPr>
            <a:picLocks noChangeAspect="1" noChangeArrowheads="1"/>
          </p:cNvPicPr>
          <p:nvPr/>
        </p:nvPicPr>
        <p:blipFill>
          <a:blip r:embed="rId2" cstate="print"/>
          <a:srcRect/>
          <a:stretch>
            <a:fillRect/>
          </a:stretch>
        </p:blipFill>
        <p:spPr bwMode="auto">
          <a:xfrm>
            <a:off x="1827581" y="2857496"/>
            <a:ext cx="458403" cy="638169"/>
          </a:xfrm>
          <a:prstGeom prst="rect">
            <a:avLst/>
          </a:prstGeom>
          <a:noFill/>
          <a:ln w="57150">
            <a:solidFill>
              <a:srgbClr val="FFC000"/>
            </a:solidFill>
            <a:miter lim="800000"/>
            <a:headEnd/>
            <a:tailEnd/>
          </a:ln>
          <a:effectLst/>
        </p:spPr>
      </p:pic>
      <p:cxnSp>
        <p:nvCxnSpPr>
          <p:cNvPr id="9" name="直線矢印コネクタ 8"/>
          <p:cNvCxnSpPr/>
          <p:nvPr/>
        </p:nvCxnSpPr>
        <p:spPr>
          <a:xfrm rot="5400000" flipH="1" flipV="1">
            <a:off x="2893206" y="2393149"/>
            <a:ext cx="1285884" cy="92869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rot="10800000">
            <a:off x="2643174" y="1214422"/>
            <a:ext cx="1357322" cy="92869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3071802" y="3643314"/>
            <a:ext cx="1285884"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rot="16200000" flipH="1">
            <a:off x="2892413" y="3963991"/>
            <a:ext cx="1358910" cy="114300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3" name="Picture 3" descr="C:\Users\yamasita\Desktop\computer.png"/>
          <p:cNvPicPr>
            <a:picLocks noChangeAspect="1" noChangeArrowheads="1"/>
          </p:cNvPicPr>
          <p:nvPr/>
        </p:nvPicPr>
        <p:blipFill>
          <a:blip r:embed="rId3" cstate="print"/>
          <a:srcRect/>
          <a:stretch>
            <a:fillRect/>
          </a:stretch>
        </p:blipFill>
        <p:spPr bwMode="auto">
          <a:xfrm>
            <a:off x="6810400" y="2762254"/>
            <a:ext cx="1333500" cy="1238250"/>
          </a:xfrm>
          <a:prstGeom prst="rect">
            <a:avLst/>
          </a:prstGeom>
          <a:noFill/>
        </p:spPr>
      </p:pic>
      <p:grpSp>
        <p:nvGrpSpPr>
          <p:cNvPr id="14" name="グループ化 13"/>
          <p:cNvGrpSpPr/>
          <p:nvPr/>
        </p:nvGrpSpPr>
        <p:grpSpPr>
          <a:xfrm>
            <a:off x="3841962" y="1071546"/>
            <a:ext cx="2158798" cy="5572164"/>
            <a:chOff x="3841962" y="1071546"/>
            <a:chExt cx="2158798" cy="5572164"/>
          </a:xfrm>
        </p:grpSpPr>
        <p:cxnSp>
          <p:nvCxnSpPr>
            <p:cNvPr id="15" name="直線コネクタ 14"/>
            <p:cNvCxnSpPr/>
            <p:nvPr/>
          </p:nvCxnSpPr>
          <p:spPr>
            <a:xfrm rot="5400000">
              <a:off x="3913400" y="1499380"/>
              <a:ext cx="85725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3664161" y="5964255"/>
              <a:ext cx="1357322"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5400000">
              <a:off x="3914194" y="2856702"/>
              <a:ext cx="85725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5400000">
              <a:off x="3877681" y="4250537"/>
              <a:ext cx="928694"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10800000">
              <a:off x="3841962" y="3284535"/>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 Box 10"/>
            <p:cNvSpPr txBox="1">
              <a:spLocks noChangeArrowheads="1"/>
            </p:cNvSpPr>
            <p:nvPr/>
          </p:nvSpPr>
          <p:spPr bwMode="auto">
            <a:xfrm>
              <a:off x="4413466" y="1285860"/>
              <a:ext cx="1313180" cy="461665"/>
            </a:xfrm>
            <a:prstGeom prst="rect">
              <a:avLst/>
            </a:prstGeom>
            <a:noFill/>
            <a:ln w="9525">
              <a:noFill/>
              <a:miter lim="800000"/>
              <a:headEnd/>
              <a:tailEnd/>
            </a:ln>
            <a:effectLst/>
          </p:spPr>
          <p:txBody>
            <a:bodyPr wrap="none">
              <a:spAutoFit/>
            </a:bodyPr>
            <a:lstStyle/>
            <a:p>
              <a:r>
                <a:rPr lang="en-US" altLang="ja-JP" sz="2400" dirty="0" smtClean="0">
                  <a:solidFill>
                    <a:srgbClr val="92D050"/>
                  </a:solidFill>
                </a:rPr>
                <a:t>21(FTP)</a:t>
              </a:r>
              <a:endParaRPr lang="ja-JP" altLang="en-US" sz="2400" dirty="0">
                <a:solidFill>
                  <a:srgbClr val="92D050"/>
                </a:solidFill>
              </a:endParaRPr>
            </a:p>
          </p:txBody>
        </p:sp>
        <p:sp>
          <p:nvSpPr>
            <p:cNvPr id="21" name="Text Box 10"/>
            <p:cNvSpPr txBox="1">
              <a:spLocks noChangeArrowheads="1"/>
            </p:cNvSpPr>
            <p:nvPr/>
          </p:nvSpPr>
          <p:spPr bwMode="auto">
            <a:xfrm>
              <a:off x="4413466" y="2753021"/>
              <a:ext cx="1587294" cy="461665"/>
            </a:xfrm>
            <a:prstGeom prst="rect">
              <a:avLst/>
            </a:prstGeom>
            <a:noFill/>
            <a:ln w="9525">
              <a:noFill/>
              <a:miter lim="800000"/>
              <a:headEnd/>
              <a:tailEnd/>
            </a:ln>
            <a:effectLst/>
          </p:spPr>
          <p:txBody>
            <a:bodyPr wrap="none">
              <a:spAutoFit/>
            </a:bodyPr>
            <a:lstStyle/>
            <a:p>
              <a:r>
                <a:rPr lang="en-US" altLang="ja-JP" sz="2400" dirty="0" smtClean="0">
                  <a:solidFill>
                    <a:srgbClr val="C00000"/>
                  </a:solidFill>
                </a:rPr>
                <a:t>25(SMTP)</a:t>
              </a:r>
              <a:endParaRPr lang="ja-JP" altLang="en-US" sz="2400" dirty="0">
                <a:solidFill>
                  <a:srgbClr val="C00000"/>
                </a:solidFill>
              </a:endParaRPr>
            </a:p>
          </p:txBody>
        </p:sp>
        <p:sp>
          <p:nvSpPr>
            <p:cNvPr id="22" name="Text Box 10"/>
            <p:cNvSpPr txBox="1">
              <a:spLocks noChangeArrowheads="1"/>
            </p:cNvSpPr>
            <p:nvPr/>
          </p:nvSpPr>
          <p:spPr bwMode="auto">
            <a:xfrm>
              <a:off x="4342028" y="5396227"/>
              <a:ext cx="1535998" cy="461665"/>
            </a:xfrm>
            <a:prstGeom prst="rect">
              <a:avLst/>
            </a:prstGeom>
            <a:noFill/>
            <a:ln w="9525">
              <a:noFill/>
              <a:miter lim="800000"/>
              <a:headEnd/>
              <a:tailEnd/>
            </a:ln>
            <a:effectLst/>
          </p:spPr>
          <p:txBody>
            <a:bodyPr wrap="none">
              <a:spAutoFit/>
            </a:bodyPr>
            <a:lstStyle/>
            <a:p>
              <a:r>
                <a:rPr lang="en-US" altLang="ja-JP" sz="2400" dirty="0" smtClean="0">
                  <a:solidFill>
                    <a:srgbClr val="FFC000"/>
                  </a:solidFill>
                </a:rPr>
                <a:t>80(HTTP)</a:t>
              </a:r>
              <a:endParaRPr lang="ja-JP" altLang="en-US" sz="2400" dirty="0">
                <a:solidFill>
                  <a:srgbClr val="FFC000"/>
                </a:solidFill>
              </a:endParaRPr>
            </a:p>
          </p:txBody>
        </p:sp>
        <p:cxnSp>
          <p:nvCxnSpPr>
            <p:cNvPr id="23" name="直線コネクタ 22"/>
            <p:cNvCxnSpPr/>
            <p:nvPr/>
          </p:nvCxnSpPr>
          <p:spPr>
            <a:xfrm rot="10800000">
              <a:off x="3841963" y="4713295"/>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4021351" y="2178041"/>
              <a:ext cx="500066" cy="1588"/>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pic>
          <p:nvPicPr>
            <p:cNvPr id="25" name="Picture 4"/>
            <p:cNvPicPr>
              <a:picLocks noChangeAspect="1" noChangeArrowheads="1"/>
            </p:cNvPicPr>
            <p:nvPr/>
          </p:nvPicPr>
          <p:blipFill>
            <a:blip r:embed="rId4" cstate="print"/>
            <a:srcRect/>
            <a:stretch>
              <a:fillRect/>
            </a:stretch>
          </p:blipFill>
          <p:spPr bwMode="auto">
            <a:xfrm>
              <a:off x="4484908" y="1821649"/>
              <a:ext cx="714376" cy="678657"/>
            </a:xfrm>
            <a:prstGeom prst="rect">
              <a:avLst/>
            </a:prstGeom>
            <a:noFill/>
            <a:ln w="9525">
              <a:noFill/>
              <a:miter lim="800000"/>
              <a:headEnd/>
              <a:tailEnd/>
            </a:ln>
            <a:effectLst/>
          </p:spPr>
        </p:pic>
      </p:grpSp>
      <p:pic>
        <p:nvPicPr>
          <p:cNvPr id="27" name="図 26" descr="daemon.JPG"/>
          <p:cNvPicPr>
            <a:picLocks noChangeAspect="1"/>
          </p:cNvPicPr>
          <p:nvPr/>
        </p:nvPicPr>
        <p:blipFill>
          <a:blip r:embed="rId5" cstate="print"/>
          <a:stretch>
            <a:fillRect/>
          </a:stretch>
        </p:blipFill>
        <p:spPr>
          <a:xfrm>
            <a:off x="4427984" y="3212976"/>
            <a:ext cx="792088" cy="819445"/>
          </a:xfrm>
          <a:prstGeom prst="rect">
            <a:avLst/>
          </a:prstGeom>
        </p:spPr>
      </p:pic>
      <p:pic>
        <p:nvPicPr>
          <p:cNvPr id="28" name="図 27" descr="daemon.JPG"/>
          <p:cNvPicPr>
            <a:picLocks noChangeAspect="1"/>
          </p:cNvPicPr>
          <p:nvPr/>
        </p:nvPicPr>
        <p:blipFill>
          <a:blip r:embed="rId5" cstate="print"/>
          <a:stretch>
            <a:fillRect/>
          </a:stretch>
        </p:blipFill>
        <p:spPr>
          <a:xfrm>
            <a:off x="4427984" y="4581128"/>
            <a:ext cx="792088" cy="819445"/>
          </a:xfrm>
          <a:prstGeom prst="rect">
            <a:avLst/>
          </a:prstGeom>
        </p:spPr>
      </p:pic>
      <p:sp>
        <p:nvSpPr>
          <p:cNvPr id="29" name="テキスト ボックス 28"/>
          <p:cNvSpPr txBox="1"/>
          <p:nvPr/>
        </p:nvSpPr>
        <p:spPr>
          <a:xfrm>
            <a:off x="3683194" y="6608385"/>
            <a:ext cx="5652120" cy="276999"/>
          </a:xfrm>
          <a:prstGeom prst="rect">
            <a:avLst/>
          </a:prstGeom>
          <a:noFill/>
        </p:spPr>
        <p:txBody>
          <a:bodyPr wrap="square" rtlCol="0">
            <a:spAutoFit/>
          </a:bodyPr>
          <a:lstStyle/>
          <a:p>
            <a:r>
              <a:rPr lang="en-US" altLang="ja-JP" sz="1200" dirty="0" smtClean="0"/>
              <a:t>BSD Daemon Copyright 1988 by Marshall Kirk </a:t>
            </a:r>
            <a:r>
              <a:rPr lang="en-US" altLang="ja-JP" sz="1200" dirty="0" err="1" smtClean="0"/>
              <a:t>McKusick</a:t>
            </a:r>
            <a:r>
              <a:rPr lang="en-US" altLang="ja-JP" sz="1200" dirty="0" smtClean="0"/>
              <a:t>. All Rights Reserved.</a:t>
            </a:r>
            <a:endParaRPr kumimoji="1" lang="ja-JP" altLang="en-US" sz="1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デーモンの止め方</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normAutofit/>
          </a:bodyPr>
          <a:lstStyle/>
          <a:p>
            <a:r>
              <a:rPr lang="ja-JP" altLang="en-US" sz="2800" smtClean="0"/>
              <a:t>直接</a:t>
            </a:r>
            <a:r>
              <a:rPr lang="en-US" altLang="ja-JP" sz="2800" smtClean="0"/>
              <a:t> kill </a:t>
            </a:r>
            <a:r>
              <a:rPr lang="ja-JP" altLang="en-US" sz="2800" smtClean="0"/>
              <a:t>する</a:t>
            </a:r>
            <a:r>
              <a:rPr lang="en-US" altLang="ja-JP" sz="2800" smtClean="0"/>
              <a:t>(</a:t>
            </a:r>
            <a:r>
              <a:rPr lang="ja-JP" altLang="en-US" sz="2800" b="1" smtClean="0"/>
              <a:t>デーモン停止コマンド</a:t>
            </a:r>
            <a:r>
              <a:rPr lang="ja-JP" altLang="en-US" sz="2800" smtClean="0"/>
              <a:t>を用いる</a:t>
            </a:r>
            <a:r>
              <a:rPr lang="en-US" altLang="ja-JP" sz="2800" smtClean="0"/>
              <a:t>)</a:t>
            </a:r>
          </a:p>
          <a:p>
            <a:pPr lvl="1"/>
            <a:r>
              <a:rPr lang="ja-JP" altLang="en-US" sz="2400" smtClean="0"/>
              <a:t>一時的</a:t>
            </a:r>
            <a:r>
              <a:rPr lang="ja-JP" altLang="en-US" sz="2400" smtClean="0"/>
              <a:t>に停止</a:t>
            </a:r>
            <a:r>
              <a:rPr lang="ja-JP" altLang="en-US" sz="2400" smtClean="0"/>
              <a:t>させる機能</a:t>
            </a:r>
            <a:endParaRPr kumimoji="1" lang="en-US" altLang="ja-JP" sz="2400" smtClean="0"/>
          </a:p>
          <a:p>
            <a:r>
              <a:rPr lang="ja-JP" altLang="en-US" sz="2800" smtClean="0">
                <a:solidFill>
                  <a:srgbClr val="FF0000"/>
                </a:solidFill>
              </a:rPr>
              <a:t>デーモンを含むアプリケーションをアンインストール</a:t>
            </a:r>
            <a:endParaRPr lang="en-US" altLang="ja-JP" sz="2800" smtClean="0">
              <a:solidFill>
                <a:srgbClr val="FF0000"/>
              </a:solidFill>
            </a:endParaRPr>
          </a:p>
          <a:p>
            <a:pPr lvl="1"/>
            <a:r>
              <a:rPr kumimoji="1" lang="ja-JP" altLang="en-US" sz="2400" smtClean="0"/>
              <a:t>不要な</a:t>
            </a:r>
            <a:r>
              <a:rPr lang="ja-JP" altLang="en-US" sz="2400" smtClean="0"/>
              <a:t>アプリケーション</a:t>
            </a:r>
            <a:r>
              <a:rPr kumimoji="1" lang="ja-JP" altLang="en-US" sz="2400" smtClean="0"/>
              <a:t>は</a:t>
            </a:r>
            <a:r>
              <a:rPr kumimoji="1" lang="ja-JP" altLang="en-US" sz="2400" b="1" smtClean="0"/>
              <a:t>そもそもインストールしない</a:t>
            </a:r>
            <a:endParaRPr kumimoji="1" lang="en-US" altLang="ja-JP" sz="2400" b="1" smtClean="0"/>
          </a:p>
          <a:p>
            <a:r>
              <a:rPr lang="ja-JP" altLang="en-US" sz="2800" smtClean="0"/>
              <a:t>デーモン呼び出し用デーモン </a:t>
            </a:r>
            <a:r>
              <a:rPr lang="en-US" altLang="ja-JP" sz="2800" smtClean="0"/>
              <a:t>inetd </a:t>
            </a:r>
            <a:r>
              <a:rPr lang="ja-JP" altLang="en-US" sz="2800" smtClean="0"/>
              <a:t>の設定ファイル </a:t>
            </a:r>
            <a:r>
              <a:rPr lang="en-US" altLang="ja-JP" sz="2800" b="1" smtClean="0"/>
              <a:t>inetd.conf </a:t>
            </a:r>
            <a:r>
              <a:rPr lang="ja-JP" altLang="en-US" sz="2800" b="1" smtClean="0"/>
              <a:t>から削除</a:t>
            </a:r>
            <a:endParaRPr lang="en-US" altLang="ja-JP" sz="2800" b="1" smtClean="0"/>
          </a:p>
          <a:p>
            <a:pPr lvl="1"/>
            <a:r>
              <a:rPr lang="en-US" altLang="ja-JP" sz="2400" smtClean="0"/>
              <a:t> inetd </a:t>
            </a:r>
            <a:r>
              <a:rPr lang="ja-JP" altLang="en-US" sz="2400" smtClean="0"/>
              <a:t>は必要に応じて必要なデーモンを呼び出すためのデーモン</a:t>
            </a:r>
            <a:endParaRPr lang="en-US" altLang="ja-JP" sz="2400" smtClean="0"/>
          </a:p>
          <a:p>
            <a:pPr lvl="1"/>
            <a:r>
              <a:rPr kumimoji="1" lang="en-US" altLang="ja-JP" sz="2400" smtClean="0"/>
              <a:t>Inetd.conf </a:t>
            </a:r>
            <a:r>
              <a:rPr kumimoji="1" lang="ja-JP" altLang="en-US" sz="2400" smtClean="0"/>
              <a:t>から消すと呼び出されることが無くなる</a:t>
            </a:r>
            <a:endParaRPr kumimoji="1" lang="ja-JP" altLang="en-US" sz="2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solidFill>
                  <a:srgbClr val="FF0000"/>
                </a:solidFill>
              </a:rPr>
              <a:t>アクセス制限</a:t>
            </a:r>
            <a:endParaRPr kumimoji="1" lang="ja-JP" altLang="en-US">
              <a:solidFill>
                <a:srgbClr val="FF0000"/>
              </a:solidFill>
            </a:endParaRPr>
          </a:p>
        </p:txBody>
      </p:sp>
      <p:sp>
        <p:nvSpPr>
          <p:cNvPr id="3" name="コンテンツ プレースホルダ 2"/>
          <p:cNvSpPr>
            <a:spLocks noGrp="1"/>
          </p:cNvSpPr>
          <p:nvPr>
            <p:ph idx="1"/>
          </p:nvPr>
        </p:nvSpPr>
        <p:spPr>
          <a:xfrm>
            <a:off x="457200" y="1268760"/>
            <a:ext cx="8229600" cy="5589240"/>
          </a:xfrm>
        </p:spPr>
        <p:txBody>
          <a:bodyPr/>
          <a:lstStyle/>
          <a:p>
            <a:r>
              <a:rPr kumimoji="1" lang="en-US" altLang="ja-JP" smtClean="0"/>
              <a:t>TCP Wrapper</a:t>
            </a:r>
          </a:p>
          <a:p>
            <a:pPr lvl="1"/>
            <a:r>
              <a:rPr lang="ja-JP" altLang="en-US" smtClean="0"/>
              <a:t>アクセス可能なホストやドメインを設定するアプリケーション</a:t>
            </a:r>
            <a:endParaRPr lang="en-US" altLang="ja-JP" smtClean="0"/>
          </a:p>
          <a:p>
            <a:pPr lvl="1"/>
            <a:endParaRPr lang="en-US" altLang="ja-JP" sz="1050" smtClean="0"/>
          </a:p>
          <a:p>
            <a:pPr lvl="1"/>
            <a:r>
              <a:rPr kumimoji="1" lang="ja-JP" altLang="en-US" sz="2400" smtClean="0"/>
              <a:t>不要なアクセスを許可しない</a:t>
            </a:r>
            <a:endParaRPr kumimoji="1" lang="en-US" altLang="ja-JP" sz="2400" smtClean="0"/>
          </a:p>
          <a:p>
            <a:pPr lvl="2"/>
            <a:r>
              <a:rPr lang="en-US" altLang="ja-JP" sz="2000" smtClean="0"/>
              <a:t>/etc/hosts.deny </a:t>
            </a:r>
            <a:r>
              <a:rPr lang="ja-JP" altLang="en-US" sz="2000" smtClean="0"/>
              <a:t>に記述する</a:t>
            </a:r>
            <a:endParaRPr lang="en-US" altLang="ja-JP" sz="2000" smtClean="0"/>
          </a:p>
          <a:p>
            <a:pPr lvl="1"/>
            <a:endParaRPr lang="en-US" altLang="ja-JP" sz="2400" smtClean="0"/>
          </a:p>
          <a:p>
            <a:pPr lvl="1"/>
            <a:r>
              <a:rPr kumimoji="1" lang="ja-JP" altLang="en-US" sz="2400" smtClean="0"/>
              <a:t>一部のアクセスのみを許可する</a:t>
            </a:r>
            <a:endParaRPr kumimoji="1" lang="en-US" altLang="ja-JP" sz="2400" smtClean="0"/>
          </a:p>
          <a:p>
            <a:pPr lvl="2"/>
            <a:r>
              <a:rPr lang="en-US" altLang="ja-JP" sz="2000" smtClean="0"/>
              <a:t>/etc/hosts.allow </a:t>
            </a:r>
            <a:r>
              <a:rPr lang="ja-JP" altLang="en-US" sz="2000" smtClean="0"/>
              <a:t>に記述する</a:t>
            </a:r>
            <a:endParaRPr lang="en-US" altLang="ja-JP" sz="2000" smtClean="0"/>
          </a:p>
          <a:p>
            <a:pPr lvl="1"/>
            <a:endParaRPr kumimoji="1" lang="en-US" altLang="ja-JP" sz="2400" smtClean="0"/>
          </a:p>
          <a:p>
            <a:pPr lvl="1"/>
            <a:r>
              <a:rPr lang="ja-JP" altLang="en-US" sz="2400" b="1" smtClean="0"/>
              <a:t>記述内容は </a:t>
            </a:r>
            <a:r>
              <a:rPr lang="en-US" altLang="ja-JP" sz="2400" b="1" smtClean="0"/>
              <a:t>allow </a:t>
            </a:r>
            <a:r>
              <a:rPr lang="ja-JP" altLang="en-US" sz="2400" b="1" smtClean="0"/>
              <a:t>が優先される</a:t>
            </a:r>
            <a:endParaRPr kumimoji="1" lang="ja-JP" altLang="en-US" sz="2400" b="1"/>
          </a:p>
        </p:txBody>
      </p:sp>
      <p:sp>
        <p:nvSpPr>
          <p:cNvPr id="5" name="Text Box 5"/>
          <p:cNvSpPr txBox="1">
            <a:spLocks noChangeArrowheads="1"/>
          </p:cNvSpPr>
          <p:nvPr/>
        </p:nvSpPr>
        <p:spPr bwMode="auto">
          <a:xfrm>
            <a:off x="1216652" y="5013176"/>
            <a:ext cx="6696075" cy="466725"/>
          </a:xfrm>
          <a:prstGeom prst="rect">
            <a:avLst/>
          </a:prstGeom>
          <a:solidFill>
            <a:srgbClr val="000000"/>
          </a:solidFill>
          <a:ln w="9525">
            <a:solidFill>
              <a:schemeClr val="tx1"/>
            </a:solidFill>
            <a:miter lim="800000"/>
            <a:headEnd/>
            <a:tailEnd/>
          </a:ln>
          <a:effectLst/>
        </p:spPr>
        <p:txBody>
          <a:bodyPr>
            <a:spAutoFit/>
          </a:bodyPr>
          <a:lstStyle/>
          <a:p>
            <a:r>
              <a:rPr lang="en-US" altLang="ja-JP" sz="2400" dirty="0">
                <a:solidFill>
                  <a:schemeClr val="bg1"/>
                </a:solidFill>
              </a:rPr>
              <a:t>(</a:t>
            </a:r>
            <a:r>
              <a:rPr lang="ja-JP" altLang="en-US" sz="2400" dirty="0">
                <a:solidFill>
                  <a:schemeClr val="bg1"/>
                </a:solidFill>
              </a:rPr>
              <a:t>例</a:t>
            </a:r>
            <a:r>
              <a:rPr lang="en-US" altLang="ja-JP" sz="2400" dirty="0">
                <a:solidFill>
                  <a:schemeClr val="bg1"/>
                </a:solidFill>
              </a:rPr>
              <a:t>)</a:t>
            </a:r>
            <a:r>
              <a:rPr lang="ja-JP" altLang="en-US" sz="2400" dirty="0">
                <a:solidFill>
                  <a:schemeClr val="bg1"/>
                </a:solidFill>
              </a:rPr>
              <a:t>　　　</a:t>
            </a:r>
            <a:r>
              <a:rPr lang="en-US" altLang="ja-JP" sz="2400" dirty="0" err="1">
                <a:solidFill>
                  <a:schemeClr val="bg1"/>
                </a:solidFill>
              </a:rPr>
              <a:t>sshd</a:t>
            </a:r>
            <a:r>
              <a:rPr lang="en-US" altLang="ja-JP" sz="2400" dirty="0">
                <a:solidFill>
                  <a:schemeClr val="bg1"/>
                </a:solidFill>
              </a:rPr>
              <a:t>: .</a:t>
            </a:r>
            <a:r>
              <a:rPr lang="en-US" altLang="ja-JP" sz="2400" dirty="0" err="1" smtClean="0">
                <a:solidFill>
                  <a:schemeClr val="bg1"/>
                </a:solidFill>
              </a:rPr>
              <a:t>ep.sci.hokudai.ac.jp</a:t>
            </a:r>
            <a:r>
              <a:rPr lang="en-US" altLang="ja-JP" sz="2400" dirty="0" smtClean="0">
                <a:solidFill>
                  <a:schemeClr val="bg1"/>
                </a:solidFill>
              </a:rPr>
              <a:t>                  </a:t>
            </a:r>
            <a:endParaRPr lang="en-US" altLang="ja-JP" sz="2400" dirty="0">
              <a:solidFill>
                <a:schemeClr val="bg1"/>
              </a:solidFill>
            </a:endParaRPr>
          </a:p>
        </p:txBody>
      </p:sp>
      <p:sp>
        <p:nvSpPr>
          <p:cNvPr id="6" name="Text Box 6"/>
          <p:cNvSpPr txBox="1">
            <a:spLocks noChangeArrowheads="1"/>
          </p:cNvSpPr>
          <p:nvPr/>
        </p:nvSpPr>
        <p:spPr bwMode="auto">
          <a:xfrm>
            <a:off x="1216652" y="3789040"/>
            <a:ext cx="6696075" cy="461665"/>
          </a:xfrm>
          <a:prstGeom prst="rect">
            <a:avLst/>
          </a:prstGeom>
          <a:solidFill>
            <a:srgbClr val="000000"/>
          </a:solidFill>
          <a:ln w="9525">
            <a:solidFill>
              <a:schemeClr val="tx1"/>
            </a:solidFill>
            <a:miter lim="800000"/>
            <a:headEnd/>
            <a:tailEnd/>
          </a:ln>
          <a:effectLst/>
        </p:spPr>
        <p:txBody>
          <a:bodyPr wrap="square">
            <a:spAutoFit/>
          </a:bodyPr>
          <a:lstStyle/>
          <a:p>
            <a:r>
              <a:rPr lang="en-US" altLang="ja-JP" sz="2400" dirty="0">
                <a:solidFill>
                  <a:schemeClr val="bg1"/>
                </a:solidFill>
              </a:rPr>
              <a:t>(</a:t>
            </a:r>
            <a:r>
              <a:rPr lang="ja-JP" altLang="en-US" sz="2400" dirty="0">
                <a:solidFill>
                  <a:schemeClr val="bg1"/>
                </a:solidFill>
              </a:rPr>
              <a:t>例</a:t>
            </a:r>
            <a:r>
              <a:rPr lang="en-US" altLang="ja-JP" sz="2400" dirty="0">
                <a:solidFill>
                  <a:schemeClr val="bg1"/>
                </a:solidFill>
              </a:rPr>
              <a:t>)</a:t>
            </a:r>
            <a:r>
              <a:rPr lang="ja-JP" altLang="en-US" sz="2400" dirty="0">
                <a:solidFill>
                  <a:schemeClr val="bg1"/>
                </a:solidFill>
              </a:rPr>
              <a:t>　　　</a:t>
            </a:r>
            <a:r>
              <a:rPr lang="en-US" altLang="ja-JP" sz="2400" dirty="0" smtClean="0">
                <a:solidFill>
                  <a:schemeClr val="bg1"/>
                </a:solidFill>
              </a:rPr>
              <a:t>ALL: ALL                  </a:t>
            </a:r>
            <a:endParaRPr lang="en-US" altLang="ja-JP" sz="2400" dirty="0">
              <a:solidFill>
                <a:schemeClr val="bg1"/>
              </a:solidFill>
            </a:endParaRPr>
          </a:p>
        </p:txBody>
      </p:sp>
      <p:sp>
        <p:nvSpPr>
          <p:cNvPr id="7" name="Text Box 10"/>
          <p:cNvSpPr txBox="1">
            <a:spLocks noChangeArrowheads="1"/>
          </p:cNvSpPr>
          <p:nvPr/>
        </p:nvSpPr>
        <p:spPr bwMode="auto">
          <a:xfrm>
            <a:off x="5076056" y="3399383"/>
            <a:ext cx="3204723" cy="461665"/>
          </a:xfrm>
          <a:prstGeom prst="rect">
            <a:avLst/>
          </a:prstGeom>
          <a:noFill/>
          <a:ln w="9525">
            <a:noFill/>
            <a:miter lim="800000"/>
            <a:headEnd/>
            <a:tailEnd/>
          </a:ln>
          <a:effectLst/>
        </p:spPr>
        <p:txBody>
          <a:bodyPr wrap="none">
            <a:spAutoFit/>
          </a:bodyPr>
          <a:lstStyle/>
          <a:p>
            <a:r>
              <a:rPr lang="en-US" altLang="ja-JP" sz="2400" dirty="0" smtClean="0">
                <a:solidFill>
                  <a:srgbClr val="0070C0"/>
                </a:solidFill>
              </a:rPr>
              <a:t>(</a:t>
            </a:r>
            <a:r>
              <a:rPr lang="ja-JP" altLang="en-US" sz="2400" dirty="0" smtClean="0">
                <a:solidFill>
                  <a:srgbClr val="0070C0"/>
                </a:solidFill>
              </a:rPr>
              <a:t>サービス名</a:t>
            </a:r>
            <a:r>
              <a:rPr lang="en-US" altLang="ja-JP" sz="2400" dirty="0" smtClean="0">
                <a:solidFill>
                  <a:srgbClr val="0070C0"/>
                </a:solidFill>
              </a:rPr>
              <a:t>)</a:t>
            </a:r>
            <a:r>
              <a:rPr lang="en-US" altLang="ja-JP" sz="2400" dirty="0" smtClean="0">
                <a:solidFill>
                  <a:srgbClr val="0070C0"/>
                </a:solidFill>
                <a:sym typeface="Wingdings" pitchFamily="2" charset="2"/>
              </a:rPr>
              <a:t>:(</a:t>
            </a:r>
            <a:r>
              <a:rPr lang="ja-JP" altLang="en-US" sz="2400" dirty="0" smtClean="0">
                <a:solidFill>
                  <a:srgbClr val="0070C0"/>
                </a:solidFill>
                <a:sym typeface="Wingdings" pitchFamily="2" charset="2"/>
              </a:rPr>
              <a:t>ホスト名</a:t>
            </a:r>
            <a:r>
              <a:rPr lang="en-US" altLang="ja-JP" sz="2400" dirty="0" smtClean="0">
                <a:solidFill>
                  <a:srgbClr val="0070C0"/>
                </a:solidFill>
                <a:sym typeface="Wingdings" pitchFamily="2" charset="2"/>
              </a:rPr>
              <a:t>)</a:t>
            </a:r>
            <a:endParaRPr lang="ja-JP" altLang="en-US" sz="2400" dirty="0">
              <a:solidFill>
                <a:srgbClr val="0070C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セキュリティホールのチェック</a:t>
            </a:r>
            <a:endParaRPr kumimoji="1" lang="ja-JP" altLang="en-US"/>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smtClean="0">
                <a:solidFill>
                  <a:srgbClr val="FF0000"/>
                </a:solidFill>
              </a:rPr>
              <a:t>セキュリティホール</a:t>
            </a:r>
            <a:endParaRPr lang="en-US" altLang="ja-JP" smtClean="0">
              <a:solidFill>
                <a:srgbClr val="FF0000"/>
              </a:solidFill>
            </a:endParaRPr>
          </a:p>
          <a:p>
            <a:pPr lvl="1"/>
            <a:r>
              <a:rPr lang="en-US" altLang="ja-JP" smtClean="0"/>
              <a:t>OS </a:t>
            </a:r>
            <a:r>
              <a:rPr lang="ja-JP" altLang="en-US" smtClean="0"/>
              <a:t>やアプリケーションの欠陥による</a:t>
            </a:r>
            <a:r>
              <a:rPr lang="ja-JP" altLang="en-US" b="1" smtClean="0"/>
              <a:t>セキュリティ上の盲点</a:t>
            </a:r>
            <a:endParaRPr lang="en-US" altLang="ja-JP" b="1" smtClean="0"/>
          </a:p>
          <a:p>
            <a:pPr lvl="1"/>
            <a:r>
              <a:rPr lang="ja-JP" altLang="en-US" smtClean="0"/>
              <a:t>新たなセキュリティホールは日々見つかっている</a:t>
            </a:r>
            <a:endParaRPr lang="en-US" altLang="ja-JP" smtClean="0"/>
          </a:p>
          <a:p>
            <a:r>
              <a:rPr lang="ja-JP" altLang="en-US" smtClean="0"/>
              <a:t>対策</a:t>
            </a:r>
            <a:endParaRPr lang="en-US" altLang="ja-JP" smtClean="0"/>
          </a:p>
          <a:p>
            <a:pPr lvl="1"/>
            <a:r>
              <a:rPr lang="ja-JP" altLang="en-US" b="1" smtClean="0"/>
              <a:t>最新版</a:t>
            </a:r>
            <a:r>
              <a:rPr lang="ja-JP" altLang="en-US" smtClean="0"/>
              <a:t>アプリケーションの使用</a:t>
            </a:r>
            <a:endParaRPr lang="en-US" altLang="ja-JP" smtClean="0"/>
          </a:p>
          <a:p>
            <a:pPr lvl="2"/>
            <a:r>
              <a:rPr lang="ja-JP" altLang="en-US" b="1" smtClean="0"/>
              <a:t>自動アップデート機能</a:t>
            </a:r>
            <a:r>
              <a:rPr lang="ja-JP" altLang="en-US" smtClean="0"/>
              <a:t>の利用</a:t>
            </a:r>
            <a:endParaRPr lang="en-US" altLang="ja-JP" smtClean="0"/>
          </a:p>
          <a:p>
            <a:pPr lvl="1"/>
            <a:r>
              <a:rPr kumimoji="1" lang="ja-JP" altLang="en-US" b="1" smtClean="0"/>
              <a:t>セキュリティアナウンス</a:t>
            </a:r>
            <a:r>
              <a:rPr kumimoji="1" lang="ja-JP" altLang="en-US" smtClean="0"/>
              <a:t>へ</a:t>
            </a:r>
            <a:r>
              <a:rPr kumimoji="1" lang="ja-JP" altLang="en-US" smtClean="0"/>
              <a:t>の</a:t>
            </a:r>
            <a:r>
              <a:rPr lang="ja-JP" altLang="en-US" smtClean="0"/>
              <a:t>傾注</a:t>
            </a:r>
            <a:endParaRPr kumimoji="1" lang="en-US" altLang="ja-JP" smtClean="0"/>
          </a:p>
          <a:p>
            <a:pPr lvl="2"/>
            <a:r>
              <a:rPr kumimoji="1" lang="en-US" altLang="ja-JP" smtClean="0"/>
              <a:t>JPCERT </a:t>
            </a:r>
            <a:r>
              <a:rPr kumimoji="1" lang="ja-JP" altLang="en-US" smtClean="0"/>
              <a:t>など</a:t>
            </a:r>
            <a:endParaRPr kumimoji="1" lang="ja-JP"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smtClean="0"/>
              <a:t>Debian </a:t>
            </a:r>
            <a:r>
              <a:rPr kumimoji="1" lang="ja-JP" altLang="en-US" smtClean="0"/>
              <a:t>における</a:t>
            </a:r>
            <a:r>
              <a:rPr kumimoji="1" lang="en-US" altLang="ja-JP" smtClean="0"/>
              <a:t/>
            </a:r>
            <a:br>
              <a:rPr kumimoji="1" lang="en-US" altLang="ja-JP" smtClean="0"/>
            </a:br>
            <a:r>
              <a:rPr kumimoji="1" lang="ja-JP" altLang="en-US" smtClean="0"/>
              <a:t>セキュリティホール対応</a:t>
            </a:r>
            <a:endParaRPr kumimoji="1" lang="ja-JP" altLang="en-US"/>
          </a:p>
        </p:txBody>
      </p:sp>
      <p:sp>
        <p:nvSpPr>
          <p:cNvPr id="3" name="コンテンツ プレースホルダ 2"/>
          <p:cNvSpPr>
            <a:spLocks noGrp="1"/>
          </p:cNvSpPr>
          <p:nvPr>
            <p:ph idx="1"/>
          </p:nvPr>
        </p:nvSpPr>
        <p:spPr>
          <a:xfrm>
            <a:off x="457200" y="1600200"/>
            <a:ext cx="8229600" cy="5257800"/>
          </a:xfrm>
        </p:spPr>
        <p:txBody>
          <a:bodyPr>
            <a:normAutofit/>
          </a:bodyPr>
          <a:lstStyle/>
          <a:p>
            <a:r>
              <a:rPr kumimoji="1" lang="ja-JP" altLang="en-US" sz="2800" smtClean="0"/>
              <a:t>堅牢なパッケージ管理システム</a:t>
            </a:r>
            <a:endParaRPr lang="en-US" altLang="ja-JP" sz="2800" smtClean="0"/>
          </a:p>
          <a:p>
            <a:pPr lvl="1"/>
            <a:r>
              <a:rPr kumimoji="1" lang="ja-JP" altLang="en-US" sz="2400" smtClean="0"/>
              <a:t>最低限 </a:t>
            </a:r>
            <a:r>
              <a:rPr kumimoji="1" lang="en-US" altLang="ja-JP" sz="2400" smtClean="0"/>
              <a:t>UNIX 2 </a:t>
            </a:r>
            <a:r>
              <a:rPr kumimoji="1" lang="ja-JP" altLang="en-US" sz="2400" smtClean="0"/>
              <a:t>参照</a:t>
            </a:r>
            <a:endParaRPr kumimoji="1" lang="en-US" altLang="ja-JP" sz="2400" smtClean="0"/>
          </a:p>
          <a:p>
            <a:pPr lvl="1"/>
            <a:r>
              <a:rPr kumimoji="1" lang="ja-JP" altLang="en-US" sz="2400" smtClean="0"/>
              <a:t>各アプリケーションは</a:t>
            </a:r>
            <a:r>
              <a:rPr kumimoji="1" lang="ja-JP" altLang="en-US" sz="2400" b="1" smtClean="0"/>
              <a:t>長期のチェック期間</a:t>
            </a:r>
            <a:r>
              <a:rPr kumimoji="1" lang="ja-JP" altLang="en-US" sz="2400" smtClean="0"/>
              <a:t>を経て正式に採用される</a:t>
            </a:r>
            <a:endParaRPr kumimoji="1" lang="en-US" altLang="ja-JP" sz="2400" smtClean="0"/>
          </a:p>
          <a:p>
            <a:r>
              <a:rPr lang="ja-JP" altLang="en-US" sz="2800" smtClean="0"/>
              <a:t>こまめなアップデートを配信</a:t>
            </a:r>
            <a:endParaRPr lang="en-US" altLang="ja-JP" sz="2800" smtClean="0"/>
          </a:p>
          <a:p>
            <a:pPr lvl="1"/>
            <a:r>
              <a:rPr kumimoji="1" lang="ja-JP" altLang="en-US" sz="2400" smtClean="0"/>
              <a:t>パッケージごとに</a:t>
            </a:r>
            <a:r>
              <a:rPr lang="ja-JP" altLang="en-US" sz="2400" smtClean="0">
                <a:solidFill>
                  <a:srgbClr val="FF0000"/>
                </a:solidFill>
              </a:rPr>
              <a:t>常時</a:t>
            </a:r>
            <a:r>
              <a:rPr kumimoji="1" lang="ja-JP" altLang="en-US" sz="2400" smtClean="0">
                <a:solidFill>
                  <a:srgbClr val="FF0000"/>
                </a:solidFill>
              </a:rPr>
              <a:t>最新バージョンを配信</a:t>
            </a:r>
            <a:endParaRPr kumimoji="1" lang="en-US" altLang="ja-JP" sz="2400" smtClean="0">
              <a:solidFill>
                <a:srgbClr val="FF0000"/>
              </a:solidFill>
            </a:endParaRPr>
          </a:p>
          <a:p>
            <a:r>
              <a:rPr lang="ja-JP" altLang="en-US" sz="2800" smtClean="0"/>
              <a:t>アップデートコマンド</a:t>
            </a:r>
            <a:endParaRPr lang="en-US" altLang="ja-JP" sz="2800" smtClean="0"/>
          </a:p>
          <a:p>
            <a:pPr lvl="1"/>
            <a:r>
              <a:rPr lang="en-US" altLang="ja-JP" sz="2400" smtClean="0">
                <a:solidFill>
                  <a:srgbClr val="FF0000"/>
                </a:solidFill>
              </a:rPr>
              <a:t>aptitude update</a:t>
            </a:r>
          </a:p>
          <a:p>
            <a:pPr lvl="2"/>
            <a:r>
              <a:rPr kumimoji="1" lang="ja-JP" altLang="en-US" sz="2000" smtClean="0"/>
              <a:t>最新版の</a:t>
            </a:r>
            <a:r>
              <a:rPr kumimoji="1" lang="ja-JP" altLang="en-US" sz="2000" b="1" smtClean="0"/>
              <a:t>情報を取得</a:t>
            </a:r>
            <a:r>
              <a:rPr lang="en-US" altLang="ja-JP" sz="2000" smtClean="0">
                <a:solidFill>
                  <a:srgbClr val="FF0000"/>
                </a:solidFill>
              </a:rPr>
              <a:t> </a:t>
            </a:r>
            <a:endParaRPr kumimoji="1" lang="en-US" altLang="ja-JP" sz="2000" smtClean="0">
              <a:solidFill>
                <a:srgbClr val="FF0000"/>
              </a:solidFill>
            </a:endParaRPr>
          </a:p>
          <a:p>
            <a:pPr lvl="1"/>
            <a:r>
              <a:rPr lang="en-US" altLang="ja-JP" sz="2400" smtClean="0">
                <a:solidFill>
                  <a:srgbClr val="FF0000"/>
                </a:solidFill>
              </a:rPr>
              <a:t> aptitude upgrade</a:t>
            </a:r>
          </a:p>
          <a:p>
            <a:pPr lvl="2"/>
            <a:r>
              <a:rPr lang="ja-JP" altLang="en-US" sz="2000" smtClean="0"/>
              <a:t>最新版の</a:t>
            </a:r>
            <a:r>
              <a:rPr lang="ja-JP" altLang="en-US" sz="2000" b="1" smtClean="0"/>
              <a:t>ダウンロード・インストール</a:t>
            </a:r>
            <a:endParaRPr lang="en-US" altLang="ja-JP" sz="2000" b="1"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本日のまとめ</a:t>
            </a:r>
            <a:endParaRPr kumimoji="1" lang="ja-JP" altLang="en-US"/>
          </a:p>
        </p:txBody>
      </p:sp>
      <p:sp>
        <p:nvSpPr>
          <p:cNvPr id="3" name="コンテンツ プレースホルダ 2"/>
          <p:cNvSpPr>
            <a:spLocks noGrp="1"/>
          </p:cNvSpPr>
          <p:nvPr>
            <p:ph idx="1"/>
          </p:nvPr>
        </p:nvSpPr>
        <p:spPr>
          <a:xfrm>
            <a:off x="457200" y="1600200"/>
            <a:ext cx="8229600" cy="5257800"/>
          </a:xfrm>
        </p:spPr>
        <p:txBody>
          <a:bodyPr/>
          <a:lstStyle/>
          <a:p>
            <a:r>
              <a:rPr kumimoji="1" lang="ja-JP" altLang="en-US" smtClean="0"/>
              <a:t>遠隔アクセス</a:t>
            </a:r>
            <a:endParaRPr kumimoji="1" lang="en-US" altLang="ja-JP" smtClean="0"/>
          </a:p>
          <a:p>
            <a:pPr lvl="1"/>
            <a:r>
              <a:rPr lang="ja-JP" altLang="en-US" smtClean="0"/>
              <a:t>遠隔ログイン</a:t>
            </a:r>
            <a:r>
              <a:rPr lang="en-US" altLang="ja-JP" smtClean="0"/>
              <a:t>,  </a:t>
            </a:r>
            <a:r>
              <a:rPr lang="ja-JP" altLang="en-US" smtClean="0"/>
              <a:t>遠隔コマンド実行</a:t>
            </a:r>
            <a:r>
              <a:rPr lang="en-US" altLang="ja-JP" smtClean="0"/>
              <a:t>, </a:t>
            </a:r>
            <a:r>
              <a:rPr lang="ja-JP" altLang="en-US" smtClean="0"/>
              <a:t>ファイル転送</a:t>
            </a:r>
            <a:endParaRPr lang="en-US" altLang="ja-JP" smtClean="0"/>
          </a:p>
          <a:p>
            <a:pPr lvl="1"/>
            <a:r>
              <a:rPr lang="ja-JP" altLang="en-US" smtClean="0"/>
              <a:t>利用されるプロトコル</a:t>
            </a:r>
            <a:endParaRPr lang="en-US" altLang="ja-JP" smtClean="0"/>
          </a:p>
          <a:p>
            <a:pPr lvl="2"/>
            <a:r>
              <a:rPr lang="en-US" altLang="ja-JP" smtClean="0"/>
              <a:t>SSH </a:t>
            </a:r>
            <a:r>
              <a:rPr lang="ja-JP" altLang="en-US" smtClean="0"/>
              <a:t>の使用を心掛ける</a:t>
            </a:r>
            <a:r>
              <a:rPr kumimoji="1" lang="en-US" altLang="ja-JP" smtClean="0"/>
              <a:t> </a:t>
            </a:r>
          </a:p>
          <a:p>
            <a:r>
              <a:rPr lang="ja-JP" altLang="en-US" smtClean="0"/>
              <a:t>ネットワークセキュリティ</a:t>
            </a:r>
            <a:endParaRPr lang="en-US" altLang="ja-JP" smtClean="0"/>
          </a:p>
          <a:p>
            <a:pPr lvl="1"/>
            <a:r>
              <a:rPr kumimoji="1" lang="ja-JP" altLang="en-US" smtClean="0"/>
              <a:t>暗号化通信</a:t>
            </a:r>
            <a:endParaRPr kumimoji="1" lang="en-US" altLang="ja-JP" smtClean="0"/>
          </a:p>
          <a:p>
            <a:pPr lvl="1"/>
            <a:r>
              <a:rPr kumimoji="1" lang="ja-JP" altLang="en-US" smtClean="0"/>
              <a:t>ポート</a:t>
            </a:r>
            <a:r>
              <a:rPr kumimoji="1" lang="en-US" altLang="ja-JP" smtClean="0"/>
              <a:t>(</a:t>
            </a:r>
            <a:r>
              <a:rPr kumimoji="1" lang="ja-JP" altLang="en-US" smtClean="0"/>
              <a:t>デーモン</a:t>
            </a:r>
            <a:r>
              <a:rPr kumimoji="1" lang="en-US" altLang="ja-JP" smtClean="0"/>
              <a:t>)</a:t>
            </a:r>
            <a:r>
              <a:rPr kumimoji="1" lang="ja-JP" altLang="en-US" smtClean="0"/>
              <a:t>管理</a:t>
            </a:r>
            <a:endParaRPr kumimoji="1" lang="en-US" altLang="ja-JP" smtClean="0"/>
          </a:p>
          <a:p>
            <a:pPr lvl="1"/>
            <a:r>
              <a:rPr lang="ja-JP" altLang="en-US" smtClean="0"/>
              <a:t>アクセス制限</a:t>
            </a:r>
            <a:endParaRPr lang="en-US" altLang="ja-JP" smtClean="0"/>
          </a:p>
          <a:p>
            <a:pPr lvl="1"/>
            <a:r>
              <a:rPr kumimoji="1" lang="ja-JP" altLang="en-US" smtClean="0"/>
              <a:t>セキュリティホールへの対応</a:t>
            </a: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ja-JP" altLang="en-US" smtClean="0"/>
              <a:t>ネットワークを介して手元の計算機から別の計算機に何らかの操作をおこなうこと</a:t>
            </a:r>
            <a:endParaRPr lang="en-US" altLang="ja-JP" smtClean="0"/>
          </a:p>
          <a:p>
            <a:pPr lvl="1"/>
            <a:r>
              <a:rPr lang="ja-JP" altLang="en-US" smtClean="0"/>
              <a:t>手元の計算機 </a:t>
            </a:r>
            <a:r>
              <a:rPr lang="en-US" altLang="ja-JP" smtClean="0"/>
              <a:t>= </a:t>
            </a:r>
            <a:r>
              <a:rPr lang="ja-JP" altLang="en-US" smtClean="0">
                <a:solidFill>
                  <a:srgbClr val="FF0000"/>
                </a:solidFill>
              </a:rPr>
              <a:t>ローカルホスト</a:t>
            </a:r>
            <a:endParaRPr lang="en-US" altLang="ja-JP" smtClean="0">
              <a:solidFill>
                <a:srgbClr val="FF0000"/>
              </a:solidFill>
            </a:endParaRPr>
          </a:p>
          <a:p>
            <a:pPr lvl="1"/>
            <a:r>
              <a:rPr lang="ja-JP" altLang="en-US" smtClean="0"/>
              <a:t>ネットワーク上の他の計算機 </a:t>
            </a:r>
            <a:r>
              <a:rPr lang="en-US" altLang="ja-JP" smtClean="0"/>
              <a:t>= </a:t>
            </a:r>
            <a:r>
              <a:rPr lang="ja-JP" altLang="en-US" smtClean="0">
                <a:solidFill>
                  <a:srgbClr val="FF0000"/>
                </a:solidFill>
              </a:rPr>
              <a:t>リモートホスト</a:t>
            </a:r>
          </a:p>
          <a:p>
            <a:endParaRPr kumimoji="1" lang="ja-JP" altLang="en-US"/>
          </a:p>
        </p:txBody>
      </p:sp>
      <p:sp>
        <p:nvSpPr>
          <p:cNvPr id="4" name="タイトル 1"/>
          <p:cNvSpPr>
            <a:spLocks noGrp="1"/>
          </p:cNvSpPr>
          <p:nvPr>
            <p:ph type="title"/>
          </p:nvPr>
        </p:nvSpPr>
        <p:spPr>
          <a:xfrm>
            <a:off x="457200" y="274638"/>
            <a:ext cx="8229600" cy="1143000"/>
          </a:xfrm>
        </p:spPr>
        <p:txBody>
          <a:bodyPr/>
          <a:lstStyle/>
          <a:p>
            <a:r>
              <a:rPr lang="ja-JP" altLang="en-US" smtClean="0"/>
              <a:t>遠隔</a:t>
            </a:r>
            <a:r>
              <a:rPr kumimoji="1" lang="ja-JP" altLang="en-US" smtClean="0"/>
              <a:t>アクセスとは</a:t>
            </a:r>
            <a:r>
              <a:rPr kumimoji="1" lang="en-US" altLang="ja-JP" smtClean="0"/>
              <a:t>?</a:t>
            </a:r>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遠隔アクセスの例</a:t>
            </a:r>
            <a:endParaRPr kumimoji="1" lang="ja-JP" altLang="en-US"/>
          </a:p>
        </p:txBody>
      </p:sp>
      <p:sp>
        <p:nvSpPr>
          <p:cNvPr id="3" name="コンテンツ プレースホルダ 2"/>
          <p:cNvSpPr>
            <a:spLocks noGrp="1"/>
          </p:cNvSpPr>
          <p:nvPr>
            <p:ph idx="1"/>
          </p:nvPr>
        </p:nvSpPr>
        <p:spPr>
          <a:xfrm>
            <a:off x="457200" y="1268760"/>
            <a:ext cx="8229600" cy="5589240"/>
          </a:xfrm>
        </p:spPr>
        <p:txBody>
          <a:bodyPr>
            <a:normAutofit/>
          </a:bodyPr>
          <a:lstStyle/>
          <a:p>
            <a:r>
              <a:rPr kumimoji="1" lang="ja-JP" altLang="en-US" smtClean="0"/>
              <a:t>ウェブブラウジング</a:t>
            </a:r>
            <a:endParaRPr kumimoji="1" lang="en-US" altLang="ja-JP" smtClean="0"/>
          </a:p>
          <a:p>
            <a:pPr lvl="1"/>
            <a:r>
              <a:rPr lang="ja-JP" altLang="en-US" smtClean="0"/>
              <a:t>ローカル</a:t>
            </a:r>
            <a:r>
              <a:rPr lang="ja-JP" altLang="en-US"/>
              <a:t>ホスト</a:t>
            </a:r>
            <a:r>
              <a:rPr kumimoji="1" lang="ja-JP" altLang="en-US" smtClean="0"/>
              <a:t>からリモートホスト</a:t>
            </a:r>
            <a:r>
              <a:rPr kumimoji="1" lang="en-US" altLang="ja-JP" smtClean="0"/>
              <a:t>(</a:t>
            </a:r>
            <a:r>
              <a:rPr kumimoji="1" lang="ja-JP" altLang="en-US" smtClean="0"/>
              <a:t>ウェブサーバ</a:t>
            </a:r>
            <a:r>
              <a:rPr kumimoji="1" lang="en-US" altLang="ja-JP" smtClean="0"/>
              <a:t>)</a:t>
            </a:r>
            <a:r>
              <a:rPr kumimoji="1" lang="ja-JP" altLang="en-US" smtClean="0"/>
              <a:t>に閲覧を要請</a:t>
            </a:r>
            <a:endParaRPr kumimoji="1" lang="en-US" altLang="ja-JP" smtClean="0"/>
          </a:p>
          <a:p>
            <a:pPr lvl="2"/>
            <a:r>
              <a:rPr lang="ja-JP" altLang="en-US" smtClean="0"/>
              <a:t>要請の仕組みは最低限 </a:t>
            </a:r>
            <a:r>
              <a:rPr lang="en-US" altLang="ja-JP" smtClean="0"/>
              <a:t>Internet </a:t>
            </a:r>
            <a:r>
              <a:rPr lang="ja-JP" altLang="en-US" smtClean="0"/>
              <a:t>参照</a:t>
            </a:r>
            <a:endParaRPr lang="en-US" altLang="ja-JP" smtClean="0"/>
          </a:p>
          <a:p>
            <a:pPr lvl="2"/>
            <a:r>
              <a:rPr lang="ja-JP" altLang="en-US" smtClean="0"/>
              <a:t>サーバの仕組みは次回参照</a:t>
            </a:r>
            <a:endParaRPr lang="en-US" altLang="ja-JP" smtClean="0"/>
          </a:p>
          <a:p>
            <a:r>
              <a:rPr kumimoji="1" lang="en-US" altLang="ja-JP" smtClean="0"/>
              <a:t>E</a:t>
            </a:r>
            <a:r>
              <a:rPr kumimoji="1" lang="ja-JP" altLang="en-US" smtClean="0"/>
              <a:t>メール</a:t>
            </a:r>
            <a:endParaRPr kumimoji="1" lang="en-US" altLang="ja-JP" smtClean="0"/>
          </a:p>
          <a:p>
            <a:pPr lvl="1"/>
            <a:r>
              <a:rPr lang="ja-JP" altLang="en-US"/>
              <a:t>ローカルホスト</a:t>
            </a:r>
            <a:r>
              <a:rPr kumimoji="1" lang="ja-JP" altLang="en-US" smtClean="0"/>
              <a:t>からリモートホスト</a:t>
            </a:r>
            <a:r>
              <a:rPr kumimoji="1" lang="en-US" altLang="ja-JP" smtClean="0"/>
              <a:t>(</a:t>
            </a:r>
            <a:r>
              <a:rPr kumimoji="1" lang="ja-JP" altLang="en-US" smtClean="0"/>
              <a:t>メールサーバ</a:t>
            </a:r>
            <a:r>
              <a:rPr kumimoji="1" lang="en-US" altLang="ja-JP" smtClean="0"/>
              <a:t>)</a:t>
            </a:r>
            <a:r>
              <a:rPr kumimoji="1" lang="ja-JP" altLang="en-US" smtClean="0"/>
              <a:t>を通じて</a:t>
            </a:r>
            <a:r>
              <a:rPr lang="ja-JP" altLang="en-US" smtClean="0"/>
              <a:t>送受信</a:t>
            </a:r>
            <a:endParaRPr lang="en-US" altLang="ja-JP" smtClean="0"/>
          </a:p>
          <a:p>
            <a:pPr lvl="2"/>
            <a:r>
              <a:rPr kumimoji="1" lang="ja-JP" altLang="en-US" smtClean="0"/>
              <a:t>詳しくは メール配送システム 参照</a:t>
            </a:r>
            <a:endParaRPr kumimoji="1" lang="en-US" altLang="ja-JP"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normAutofit/>
          </a:bodyPr>
          <a:lstStyle/>
          <a:p>
            <a:r>
              <a:rPr lang="ja-JP" altLang="en-US" smtClean="0"/>
              <a:t>スパコンを用いた高速計算</a:t>
            </a:r>
            <a:endParaRPr lang="en-US" altLang="ja-JP" smtClean="0"/>
          </a:p>
          <a:p>
            <a:pPr lvl="1"/>
            <a:r>
              <a:rPr lang="ja-JP" altLang="en-US" smtClean="0"/>
              <a:t>ローカルホストからリモートホスト</a:t>
            </a:r>
            <a:r>
              <a:rPr lang="en-US" altLang="ja-JP" smtClean="0"/>
              <a:t>(</a:t>
            </a:r>
            <a:r>
              <a:rPr lang="ja-JP" altLang="en-US" smtClean="0"/>
              <a:t>スパコン</a:t>
            </a:r>
            <a:r>
              <a:rPr lang="en-US" altLang="ja-JP" smtClean="0"/>
              <a:t>)</a:t>
            </a:r>
            <a:r>
              <a:rPr lang="ja-JP" altLang="en-US" smtClean="0"/>
              <a:t>に</a:t>
            </a:r>
            <a:r>
              <a:rPr lang="ja-JP" altLang="en-US" smtClean="0">
                <a:solidFill>
                  <a:srgbClr val="FF0000"/>
                </a:solidFill>
              </a:rPr>
              <a:t>遠隔ログイン・遠隔コマンド実行・ファイル転送</a:t>
            </a:r>
            <a:endParaRPr lang="en-US" altLang="ja-JP" smtClean="0">
              <a:solidFill>
                <a:srgbClr val="FF0000"/>
              </a:solidFill>
            </a:endParaRPr>
          </a:p>
          <a:p>
            <a:endParaRPr lang="en-US" altLang="ja-JP" smtClean="0"/>
          </a:p>
          <a:p>
            <a:endParaRPr lang="en-US" altLang="ja-JP" smtClean="0"/>
          </a:p>
        </p:txBody>
      </p:sp>
      <p:sp>
        <p:nvSpPr>
          <p:cNvPr id="4" name="タイトル 1"/>
          <p:cNvSpPr>
            <a:spLocks noGrp="1"/>
          </p:cNvSpPr>
          <p:nvPr>
            <p:ph type="title"/>
          </p:nvPr>
        </p:nvSpPr>
        <p:spPr>
          <a:xfrm>
            <a:off x="457200" y="274638"/>
            <a:ext cx="8229600" cy="1143000"/>
          </a:xfrm>
        </p:spPr>
        <p:txBody>
          <a:bodyPr/>
          <a:lstStyle/>
          <a:p>
            <a:r>
              <a:rPr kumimoji="1" lang="ja-JP" altLang="en-US" smtClean="0"/>
              <a:t>遠隔アクセスの例</a:t>
            </a:r>
            <a:endParaRPr kumimoji="1" lang="ja-JP" altLang="en-US"/>
          </a:p>
        </p:txBody>
      </p:sp>
      <p:pic>
        <p:nvPicPr>
          <p:cNvPr id="5" name="Picture 2" descr="D:\yamasita-directory\my-document\発表資料\inex090508\person.png"/>
          <p:cNvPicPr>
            <a:picLocks noChangeAspect="1" noChangeArrowheads="1"/>
          </p:cNvPicPr>
          <p:nvPr/>
        </p:nvPicPr>
        <p:blipFill>
          <a:blip r:embed="rId2" cstate="print"/>
          <a:srcRect/>
          <a:stretch>
            <a:fillRect/>
          </a:stretch>
        </p:blipFill>
        <p:spPr bwMode="auto">
          <a:xfrm>
            <a:off x="467544" y="3645024"/>
            <a:ext cx="1238250" cy="1828800"/>
          </a:xfrm>
          <a:prstGeom prst="rect">
            <a:avLst/>
          </a:prstGeom>
          <a:noFill/>
        </p:spPr>
      </p:pic>
      <p:pic>
        <p:nvPicPr>
          <p:cNvPr id="7" name="Picture 3" descr="C:\Users\yamasita\Desktop\computer.png"/>
          <p:cNvPicPr>
            <a:picLocks noChangeAspect="1" noChangeArrowheads="1"/>
          </p:cNvPicPr>
          <p:nvPr/>
        </p:nvPicPr>
        <p:blipFill>
          <a:blip r:embed="rId3" cstate="print"/>
          <a:srcRect/>
          <a:stretch>
            <a:fillRect/>
          </a:stretch>
        </p:blipFill>
        <p:spPr bwMode="auto">
          <a:xfrm>
            <a:off x="1835696" y="4235574"/>
            <a:ext cx="1333500" cy="1238250"/>
          </a:xfrm>
          <a:prstGeom prst="rect">
            <a:avLst/>
          </a:prstGeom>
          <a:noFill/>
        </p:spPr>
      </p:pic>
      <p:sp>
        <p:nvSpPr>
          <p:cNvPr id="10" name="左右矢印 9"/>
          <p:cNvSpPr/>
          <p:nvPr/>
        </p:nvSpPr>
        <p:spPr>
          <a:xfrm>
            <a:off x="3131840" y="4239212"/>
            <a:ext cx="3312368" cy="1152128"/>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894336" y="4398203"/>
            <a:ext cx="1800200" cy="830997"/>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600" smtClean="0"/>
              <a:t>遠隔</a:t>
            </a:r>
            <a:r>
              <a:rPr kumimoji="1" lang="ja-JP" altLang="en-US" sz="1600" smtClean="0"/>
              <a:t>ログイン</a:t>
            </a:r>
            <a:endParaRPr kumimoji="1" lang="en-US" altLang="ja-JP" sz="1600" smtClean="0"/>
          </a:p>
          <a:p>
            <a:pPr algn="ctr"/>
            <a:r>
              <a:rPr kumimoji="1" lang="ja-JP" altLang="en-US" sz="1600" smtClean="0"/>
              <a:t>遠隔コマンド実行</a:t>
            </a:r>
            <a:endParaRPr kumimoji="1" lang="en-US" altLang="ja-JP" sz="1600" smtClean="0"/>
          </a:p>
          <a:p>
            <a:pPr algn="ctr"/>
            <a:r>
              <a:rPr lang="ja-JP" altLang="en-US" sz="1600" smtClean="0"/>
              <a:t>ファイル転送</a:t>
            </a:r>
            <a:endParaRPr kumimoji="1" lang="ja-JP" altLang="en-US" sz="1600"/>
          </a:p>
        </p:txBody>
      </p:sp>
      <p:pic>
        <p:nvPicPr>
          <p:cNvPr id="1026" name="Picture 2" descr="D:\ダウンロード\k-kyotai.jpg"/>
          <p:cNvPicPr>
            <a:picLocks noChangeAspect="1" noChangeArrowheads="1"/>
          </p:cNvPicPr>
          <p:nvPr/>
        </p:nvPicPr>
        <p:blipFill>
          <a:blip r:embed="rId4" cstate="print"/>
          <a:srcRect/>
          <a:stretch>
            <a:fillRect/>
          </a:stretch>
        </p:blipFill>
        <p:spPr bwMode="auto">
          <a:xfrm>
            <a:off x="6508608" y="3933056"/>
            <a:ext cx="2400267" cy="1800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講義前半では・・・</a:t>
            </a:r>
            <a:endParaRPr kumimoji="1" lang="ja-JP" altLang="en-US"/>
          </a:p>
        </p:txBody>
      </p:sp>
      <p:sp>
        <p:nvSpPr>
          <p:cNvPr id="3" name="コンテンツ プレースホルダ 2"/>
          <p:cNvSpPr>
            <a:spLocks noGrp="1"/>
          </p:cNvSpPr>
          <p:nvPr>
            <p:ph idx="1"/>
          </p:nvPr>
        </p:nvSpPr>
        <p:spPr/>
        <p:txBody>
          <a:bodyPr>
            <a:normAutofit/>
          </a:bodyPr>
          <a:lstStyle/>
          <a:p>
            <a:r>
              <a:rPr lang="ja-JP" altLang="en-US" smtClean="0">
                <a:solidFill>
                  <a:srgbClr val="FF0000"/>
                </a:solidFill>
              </a:rPr>
              <a:t>遠隔ログイン</a:t>
            </a:r>
            <a:endParaRPr lang="en-US" altLang="ja-JP" smtClean="0">
              <a:solidFill>
                <a:srgbClr val="FF0000"/>
              </a:solidFill>
            </a:endParaRPr>
          </a:p>
          <a:p>
            <a:r>
              <a:rPr lang="ja-JP" altLang="en-US" smtClean="0">
                <a:solidFill>
                  <a:srgbClr val="FF0000"/>
                </a:solidFill>
              </a:rPr>
              <a:t>遠隔コマンド実行</a:t>
            </a:r>
            <a:endParaRPr lang="en-US" altLang="ja-JP" smtClean="0">
              <a:solidFill>
                <a:srgbClr val="FF0000"/>
              </a:solidFill>
            </a:endParaRPr>
          </a:p>
          <a:p>
            <a:r>
              <a:rPr lang="ja-JP" altLang="en-US" smtClean="0">
                <a:solidFill>
                  <a:srgbClr val="FF0000"/>
                </a:solidFill>
              </a:rPr>
              <a:t>ファイル転送</a:t>
            </a:r>
            <a:endParaRPr lang="en-US" altLang="ja-JP" smtClean="0">
              <a:solidFill>
                <a:srgbClr val="FF0000"/>
              </a:solidFill>
            </a:endParaRPr>
          </a:p>
          <a:p>
            <a:pPr lvl="1"/>
            <a:r>
              <a:rPr lang="ja-JP" altLang="en-US" smtClean="0"/>
              <a:t>他の遠隔アクセスも基本的にこれに類する作業を裏で行っている</a:t>
            </a:r>
            <a:endParaRPr lang="en-US" altLang="ja-JP" smtClean="0"/>
          </a:p>
          <a:p>
            <a:r>
              <a:rPr lang="ja-JP" altLang="en-US" smtClean="0"/>
              <a:t>これらの作業の仕組みを学ぶ</a:t>
            </a: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遠隔ログイン</a:t>
            </a:r>
            <a:endParaRPr kumimoji="1" lang="ja-JP" altLang="en-US"/>
          </a:p>
        </p:txBody>
      </p:sp>
      <p:sp>
        <p:nvSpPr>
          <p:cNvPr id="3" name="コンテンツ プレースホルダ 2"/>
          <p:cNvSpPr>
            <a:spLocks noGrp="1"/>
          </p:cNvSpPr>
          <p:nvPr>
            <p:ph idx="1"/>
          </p:nvPr>
        </p:nvSpPr>
        <p:spPr>
          <a:xfrm>
            <a:off x="457200" y="1412776"/>
            <a:ext cx="8229600" cy="5445224"/>
          </a:xfrm>
        </p:spPr>
        <p:txBody>
          <a:bodyPr>
            <a:normAutofit/>
          </a:bodyPr>
          <a:lstStyle/>
          <a:p>
            <a:pPr marL="342900" lvl="1" indent="-342900">
              <a:buFont typeface="Arial" pitchFamily="34" charset="0"/>
              <a:buChar char="•"/>
            </a:pPr>
            <a:r>
              <a:rPr kumimoji="1" lang="ja-JP" altLang="en-US" sz="3200" smtClean="0"/>
              <a:t>ローカルホストからリモートホストにログインすること</a:t>
            </a:r>
            <a:endParaRPr kumimoji="1" lang="en-US" altLang="ja-JP" sz="3200" smtClean="0"/>
          </a:p>
          <a:p>
            <a:pPr lvl="1"/>
            <a:r>
              <a:rPr lang="ja-JP" altLang="en-US" smtClean="0"/>
              <a:t>事前に</a:t>
            </a:r>
            <a:r>
              <a:rPr lang="ja-JP" altLang="en-US" b="1" smtClean="0"/>
              <a:t>リモートホストのアカウント</a:t>
            </a:r>
            <a:r>
              <a:rPr lang="ja-JP" altLang="en-US" smtClean="0"/>
              <a:t>が必要</a:t>
            </a:r>
            <a:endParaRPr lang="en-US" altLang="ja-JP" smtClean="0"/>
          </a:p>
          <a:p>
            <a:r>
              <a:rPr lang="ja-JP" altLang="en-US" smtClean="0"/>
              <a:t>使われるコマンド</a:t>
            </a:r>
            <a:endParaRPr lang="en-US" altLang="ja-JP" smtClean="0"/>
          </a:p>
          <a:p>
            <a:pPr lvl="1"/>
            <a:r>
              <a:rPr kumimoji="1" lang="en-US" altLang="ja-JP" smtClean="0"/>
              <a:t>telnet, </a:t>
            </a:r>
            <a:r>
              <a:rPr kumimoji="1" lang="en-US" altLang="ja-JP" b="1" smtClean="0"/>
              <a:t>ssh</a:t>
            </a:r>
            <a:r>
              <a:rPr kumimoji="1" lang="en-US" altLang="ja-JP" smtClean="0"/>
              <a:t>, rlogin, slogin </a:t>
            </a:r>
            <a:r>
              <a:rPr kumimoji="1" lang="ja-JP" altLang="en-US" smtClean="0"/>
              <a:t>など</a:t>
            </a:r>
            <a:endParaRPr kumimoji="1" lang="en-US" altLang="ja-JP" smtClean="0"/>
          </a:p>
          <a:p>
            <a:pPr lvl="2"/>
            <a:endParaRPr lang="en-US" altLang="ja-JP" smtClean="0"/>
          </a:p>
          <a:p>
            <a:pPr lvl="2"/>
            <a:endParaRPr kumimoji="1" lang="en-US" altLang="ja-JP" smtClean="0"/>
          </a:p>
          <a:p>
            <a:pPr lvl="2"/>
            <a:endParaRPr lang="en-US" altLang="ja-JP" smtClean="0"/>
          </a:p>
          <a:p>
            <a:pPr lvl="2"/>
            <a:endParaRPr kumimoji="1" lang="en-US" altLang="ja-JP" smtClean="0"/>
          </a:p>
          <a:p>
            <a:pPr lvl="2">
              <a:buNone/>
            </a:pPr>
            <a:r>
              <a:rPr lang="ja-JP" altLang="en-US" smtClean="0"/>
              <a:t>　</a:t>
            </a: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遠隔ログインのイメージ</a:t>
            </a:r>
            <a:endParaRPr kumimoji="1" lang="ja-JP" altLang="en-US"/>
          </a:p>
        </p:txBody>
      </p:sp>
      <p:sp>
        <p:nvSpPr>
          <p:cNvPr id="12" name="正方形/長方形 11"/>
          <p:cNvSpPr/>
          <p:nvPr/>
        </p:nvSpPr>
        <p:spPr>
          <a:xfrm>
            <a:off x="675355" y="3615296"/>
            <a:ext cx="7776864" cy="2023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800" smtClean="0">
                <a:solidFill>
                  <a:srgbClr val="FFFF00"/>
                </a:solidFill>
                <a:latin typeface="Arial" pitchFamily="34" charset="0"/>
                <a:cs typeface="Arial" pitchFamily="34" charset="0"/>
              </a:rPr>
              <a:t>hoge@joho24</a:t>
            </a:r>
            <a:r>
              <a:rPr lang="en-US" altLang="ja-JP" sz="2800" dirty="0" smtClean="0">
                <a:solidFill>
                  <a:srgbClr val="FFFF00"/>
                </a:solidFill>
                <a:latin typeface="Arial" pitchFamily="34" charset="0"/>
                <a:cs typeface="Arial" pitchFamily="34" charset="0"/>
              </a:rPr>
              <a:t>:~ </a:t>
            </a:r>
            <a:r>
              <a:rPr lang="en-US" altLang="ja-JP" sz="2800" smtClean="0">
                <a:solidFill>
                  <a:srgbClr val="FFFF00"/>
                </a:solidFill>
                <a:latin typeface="Arial" pitchFamily="34" charset="0"/>
                <a:cs typeface="Arial" pitchFamily="34" charset="0"/>
              </a:rPr>
              <a:t>$ ssh  hoge@joho15</a:t>
            </a:r>
            <a:endParaRPr lang="en-US" altLang="ja-JP" sz="2800" dirty="0" smtClean="0">
              <a:solidFill>
                <a:srgbClr val="FFFF00"/>
              </a:solidFill>
              <a:latin typeface="Arial" pitchFamily="34" charset="0"/>
              <a:cs typeface="Arial" pitchFamily="34" charset="0"/>
            </a:endParaRPr>
          </a:p>
          <a:p>
            <a:r>
              <a:rPr lang="en-US" altLang="ja-JP" sz="2800" smtClean="0">
                <a:solidFill>
                  <a:srgbClr val="FFFF00"/>
                </a:solidFill>
                <a:latin typeface="Arial" pitchFamily="34" charset="0"/>
                <a:cs typeface="Arial" pitchFamily="34" charset="0"/>
              </a:rPr>
              <a:t>hoge@joho15‘s  </a:t>
            </a:r>
            <a:r>
              <a:rPr lang="en-US" altLang="ja-JP" sz="2800" dirty="0" smtClean="0">
                <a:solidFill>
                  <a:srgbClr val="FFFF00"/>
                </a:solidFill>
                <a:latin typeface="Arial" pitchFamily="34" charset="0"/>
                <a:cs typeface="Arial" pitchFamily="34" charset="0"/>
              </a:rPr>
              <a:t>password:</a:t>
            </a:r>
            <a:r>
              <a:rPr lang="ja-JP" altLang="en-US" sz="2800" dirty="0" smtClean="0">
                <a:solidFill>
                  <a:srgbClr val="FFFF00"/>
                </a:solidFill>
                <a:latin typeface="Arial" pitchFamily="34" charset="0"/>
                <a:cs typeface="Arial" pitchFamily="34" charset="0"/>
              </a:rPr>
              <a:t> </a:t>
            </a:r>
            <a:r>
              <a:rPr lang="en-US" altLang="ja-JP" sz="2800" dirty="0" smtClean="0">
                <a:solidFill>
                  <a:srgbClr val="FFFF00"/>
                </a:solidFill>
                <a:latin typeface="Arial" pitchFamily="34" charset="0"/>
                <a:ea typeface="ＭＳ Ｐゴシック" pitchFamily="50" charset="-128"/>
                <a:cs typeface="Arial" pitchFamily="34" charset="0"/>
              </a:rPr>
              <a:t>(</a:t>
            </a:r>
            <a:r>
              <a:rPr lang="ja-JP" altLang="en-US" sz="2800" dirty="0" smtClean="0">
                <a:solidFill>
                  <a:srgbClr val="FFFF00"/>
                </a:solidFill>
                <a:latin typeface="Arial" pitchFamily="34" charset="0"/>
                <a:ea typeface="ＭＳ Ｐゴシック" pitchFamily="50" charset="-128"/>
                <a:cs typeface="Arial" pitchFamily="34" charset="0"/>
              </a:rPr>
              <a:t>パスワードを入力</a:t>
            </a:r>
            <a:r>
              <a:rPr lang="en-US" altLang="ja-JP" sz="2800" dirty="0" smtClean="0">
                <a:solidFill>
                  <a:srgbClr val="FFFF00"/>
                </a:solidFill>
                <a:latin typeface="Arial" pitchFamily="34" charset="0"/>
                <a:ea typeface="ＭＳ Ｐゴシック" pitchFamily="50" charset="-128"/>
                <a:cs typeface="Arial" pitchFamily="34" charset="0"/>
              </a:rPr>
              <a:t>)</a:t>
            </a:r>
          </a:p>
          <a:p>
            <a:r>
              <a:rPr lang="en-US" altLang="ja-JP" sz="2800" dirty="0" smtClean="0">
                <a:latin typeface="Arial" pitchFamily="34" charset="0"/>
                <a:cs typeface="Arial" pitchFamily="34" charset="0"/>
              </a:rPr>
              <a:t>….</a:t>
            </a:r>
            <a:r>
              <a:rPr lang="ja-JP" altLang="en-US" sz="2800" dirty="0" smtClean="0">
                <a:latin typeface="Arial" pitchFamily="34" charset="0"/>
                <a:cs typeface="Arial" pitchFamily="34" charset="0"/>
              </a:rPr>
              <a:t> </a:t>
            </a:r>
            <a:endParaRPr lang="en-US" altLang="ja-JP" sz="2800" dirty="0" smtClean="0">
              <a:latin typeface="Arial" pitchFamily="34" charset="0"/>
              <a:cs typeface="Arial" pitchFamily="34" charset="0"/>
            </a:endParaRPr>
          </a:p>
          <a:p>
            <a:r>
              <a:rPr lang="en-US" altLang="ja-JP" sz="2800" smtClean="0">
                <a:solidFill>
                  <a:schemeClr val="bg1"/>
                </a:solidFill>
                <a:latin typeface="Arial" pitchFamily="34" charset="0"/>
                <a:cs typeface="Arial" pitchFamily="34" charset="0"/>
              </a:rPr>
              <a:t>hoge</a:t>
            </a:r>
            <a:r>
              <a:rPr kumimoji="1" lang="en-US" altLang="ja-JP" sz="2800" smtClean="0">
                <a:solidFill>
                  <a:schemeClr val="bg1"/>
                </a:solidFill>
                <a:latin typeface="Arial" pitchFamily="34" charset="0"/>
                <a:cs typeface="Arial" pitchFamily="34" charset="0"/>
              </a:rPr>
              <a:t>@joho15</a:t>
            </a:r>
            <a:r>
              <a:rPr kumimoji="1" lang="en-US" altLang="ja-JP" sz="2800" dirty="0" smtClean="0">
                <a:solidFill>
                  <a:schemeClr val="bg1"/>
                </a:solidFill>
                <a:latin typeface="Arial" pitchFamily="34" charset="0"/>
                <a:cs typeface="Arial" pitchFamily="34" charset="0"/>
              </a:rPr>
              <a:t>:</a:t>
            </a:r>
            <a:r>
              <a:rPr kumimoji="1" lang="en-US" altLang="ja-JP" sz="2800" dirty="0" smtClean="0">
                <a:latin typeface="Arial" pitchFamily="34" charset="0"/>
                <a:cs typeface="Arial" pitchFamily="34" charset="0"/>
              </a:rPr>
              <a:t>~ $</a:t>
            </a:r>
            <a:r>
              <a:rPr lang="ja-JP" altLang="en-US" sz="2800" dirty="0" smtClean="0">
                <a:latin typeface="Arial" pitchFamily="34" charset="0"/>
                <a:cs typeface="Arial" pitchFamily="34" charset="0"/>
              </a:rPr>
              <a:t> ▮</a:t>
            </a:r>
            <a:endParaRPr kumimoji="1" lang="ja-JP" altLang="en-US" sz="2800" dirty="0">
              <a:latin typeface="Arial" pitchFamily="34" charset="0"/>
              <a:cs typeface="Arial" pitchFamily="34" charset="0"/>
            </a:endParaRPr>
          </a:p>
        </p:txBody>
      </p:sp>
      <p:pic>
        <p:nvPicPr>
          <p:cNvPr id="5" name="Picture 2" descr="D:\yamasita-directory\my-document\発表資料\inex090508\person.png"/>
          <p:cNvPicPr>
            <a:picLocks noChangeAspect="1" noChangeArrowheads="1"/>
          </p:cNvPicPr>
          <p:nvPr/>
        </p:nvPicPr>
        <p:blipFill>
          <a:blip r:embed="rId2" cstate="print"/>
          <a:srcRect/>
          <a:stretch>
            <a:fillRect/>
          </a:stretch>
        </p:blipFill>
        <p:spPr bwMode="auto">
          <a:xfrm>
            <a:off x="1112242" y="1340768"/>
            <a:ext cx="1238250" cy="1828800"/>
          </a:xfrm>
          <a:prstGeom prst="rect">
            <a:avLst/>
          </a:prstGeom>
          <a:noFill/>
        </p:spPr>
      </p:pic>
      <p:pic>
        <p:nvPicPr>
          <p:cNvPr id="6" name="Picture 2" descr="C:\Users\yamasita\Desktop\computer.png"/>
          <p:cNvPicPr>
            <a:picLocks noChangeAspect="1" noChangeArrowheads="1"/>
          </p:cNvPicPr>
          <p:nvPr/>
        </p:nvPicPr>
        <p:blipFill>
          <a:blip r:embed="rId3" cstate="print"/>
          <a:srcRect/>
          <a:stretch>
            <a:fillRect/>
          </a:stretch>
        </p:blipFill>
        <p:spPr bwMode="auto">
          <a:xfrm>
            <a:off x="6636790" y="1931318"/>
            <a:ext cx="1333500" cy="1238250"/>
          </a:xfrm>
          <a:prstGeom prst="rect">
            <a:avLst/>
          </a:prstGeom>
          <a:noFill/>
        </p:spPr>
      </p:pic>
      <p:pic>
        <p:nvPicPr>
          <p:cNvPr id="7" name="Picture 3" descr="C:\Users\yamasita\Desktop\computer.png"/>
          <p:cNvPicPr>
            <a:picLocks noChangeAspect="1" noChangeArrowheads="1"/>
          </p:cNvPicPr>
          <p:nvPr/>
        </p:nvPicPr>
        <p:blipFill>
          <a:blip r:embed="rId3" cstate="print"/>
          <a:srcRect/>
          <a:stretch>
            <a:fillRect/>
          </a:stretch>
        </p:blipFill>
        <p:spPr bwMode="auto">
          <a:xfrm>
            <a:off x="2421948" y="1931318"/>
            <a:ext cx="1333500" cy="1238250"/>
          </a:xfrm>
          <a:prstGeom prst="rect">
            <a:avLst/>
          </a:prstGeom>
          <a:noFill/>
        </p:spPr>
      </p:pic>
      <p:sp>
        <p:nvSpPr>
          <p:cNvPr id="8" name="テキスト ボックス 7"/>
          <p:cNvSpPr txBox="1"/>
          <p:nvPr/>
        </p:nvSpPr>
        <p:spPr>
          <a:xfrm>
            <a:off x="2592490" y="1416889"/>
            <a:ext cx="1224136" cy="461665"/>
          </a:xfrm>
          <a:prstGeom prst="rect">
            <a:avLst/>
          </a:prstGeom>
          <a:noFill/>
        </p:spPr>
        <p:txBody>
          <a:bodyPr wrap="square" rtlCol="0">
            <a:spAutoFit/>
          </a:bodyPr>
          <a:lstStyle/>
          <a:p>
            <a:r>
              <a:rPr lang="en-US" altLang="ja-JP" sz="2400" dirty="0" smtClean="0">
                <a:solidFill>
                  <a:srgbClr val="0070C0"/>
                </a:solidFill>
              </a:rPr>
              <a:t>joho24</a:t>
            </a:r>
            <a:endParaRPr kumimoji="1" lang="ja-JP" altLang="en-US" sz="2400" dirty="0">
              <a:solidFill>
                <a:srgbClr val="0070C0"/>
              </a:solidFill>
            </a:endParaRPr>
          </a:p>
        </p:txBody>
      </p:sp>
      <p:sp>
        <p:nvSpPr>
          <p:cNvPr id="9" name="テキスト ボックス 8"/>
          <p:cNvSpPr txBox="1"/>
          <p:nvPr/>
        </p:nvSpPr>
        <p:spPr>
          <a:xfrm>
            <a:off x="6768954" y="1416889"/>
            <a:ext cx="1272774" cy="461665"/>
          </a:xfrm>
          <a:prstGeom prst="rect">
            <a:avLst/>
          </a:prstGeom>
          <a:noFill/>
        </p:spPr>
        <p:txBody>
          <a:bodyPr wrap="square" rtlCol="0">
            <a:spAutoFit/>
          </a:bodyPr>
          <a:lstStyle/>
          <a:p>
            <a:r>
              <a:rPr lang="en-US" altLang="ja-JP" sz="2400" dirty="0" smtClean="0">
                <a:solidFill>
                  <a:srgbClr val="0070C0"/>
                </a:solidFill>
              </a:rPr>
              <a:t>joho15</a:t>
            </a:r>
            <a:endParaRPr kumimoji="1" lang="ja-JP" altLang="en-US" sz="2400" dirty="0">
              <a:solidFill>
                <a:srgbClr val="0070C0"/>
              </a:solidFill>
            </a:endParaRPr>
          </a:p>
        </p:txBody>
      </p:sp>
      <p:cxnSp>
        <p:nvCxnSpPr>
          <p:cNvPr id="18" name="直線矢印コネクタ 17"/>
          <p:cNvCxnSpPr/>
          <p:nvPr/>
        </p:nvCxnSpPr>
        <p:spPr>
          <a:xfrm>
            <a:off x="3610382" y="2511020"/>
            <a:ext cx="3072902" cy="8427"/>
          </a:xfrm>
          <a:prstGeom prst="straightConnector1">
            <a:avLst/>
          </a:prstGeom>
          <a:ln w="57150">
            <a:tailEnd type="arrow"/>
          </a:ln>
        </p:spPr>
        <p:style>
          <a:lnRef idx="1">
            <a:schemeClr val="dk1"/>
          </a:lnRef>
          <a:fillRef idx="0">
            <a:schemeClr val="dk1"/>
          </a:fillRef>
          <a:effectRef idx="0">
            <a:schemeClr val="dk1"/>
          </a:effectRef>
          <a:fontRef idx="minor">
            <a:schemeClr val="tx1"/>
          </a:fontRef>
        </p:style>
      </p:cxnSp>
      <p:sp>
        <p:nvSpPr>
          <p:cNvPr id="25" name="テキスト ボックス 24"/>
          <p:cNvSpPr txBox="1"/>
          <p:nvPr/>
        </p:nvSpPr>
        <p:spPr>
          <a:xfrm>
            <a:off x="3923928" y="2614024"/>
            <a:ext cx="2592288" cy="707886"/>
          </a:xfrm>
          <a:prstGeom prst="rect">
            <a:avLst/>
          </a:prstGeo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2000" smtClean="0"/>
              <a:t>s</a:t>
            </a:r>
            <a:r>
              <a:rPr kumimoji="1" lang="en-US" altLang="ja-JP" sz="2000" smtClean="0"/>
              <a:t>sh </a:t>
            </a:r>
            <a:r>
              <a:rPr kumimoji="1" lang="ja-JP" altLang="en-US" sz="2000" smtClean="0"/>
              <a:t>コマンドを用いた</a:t>
            </a:r>
            <a:endParaRPr kumimoji="1" lang="en-US" altLang="ja-JP" sz="2000" smtClean="0"/>
          </a:p>
          <a:p>
            <a:pPr algn="ctr"/>
            <a:r>
              <a:rPr lang="ja-JP" altLang="en-US" sz="2000" smtClean="0"/>
              <a:t>遠隔</a:t>
            </a:r>
            <a:r>
              <a:rPr kumimoji="1" lang="ja-JP" altLang="en-US" sz="2000" smtClean="0"/>
              <a:t>ログイン要請</a:t>
            </a:r>
            <a:endParaRPr kumimoji="1" lang="ja-JP" altLang="en-US" sz="16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ODAKKER@EIL3IGSUUVWXY5L9" val="2825"/>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5693</TotalTime>
  <Words>1373</Words>
  <Application>Microsoft Office PowerPoint</Application>
  <PresentationFormat>画面に合わせる (4:3)</PresentationFormat>
  <Paragraphs>300</Paragraphs>
  <Slides>38</Slides>
  <Notes>3</Notes>
  <HiddenSlides>0</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Office テーマ</vt:lpstr>
      <vt:lpstr>遠隔アクセス/ ネットワークセキュリティの基礎</vt:lpstr>
      <vt:lpstr>目次</vt:lpstr>
      <vt:lpstr>遠隔アクセス</vt:lpstr>
      <vt:lpstr>遠隔アクセスとは?</vt:lpstr>
      <vt:lpstr>遠隔アクセスの例</vt:lpstr>
      <vt:lpstr>遠隔アクセスの例</vt:lpstr>
      <vt:lpstr>講義前半では・・・</vt:lpstr>
      <vt:lpstr>遠隔ログイン</vt:lpstr>
      <vt:lpstr>遠隔ログインのイメージ</vt:lpstr>
      <vt:lpstr>遠隔ログインのイメージ</vt:lpstr>
      <vt:lpstr>遠隔コマンド実行</vt:lpstr>
      <vt:lpstr>遠隔コマンド実行のイメージ</vt:lpstr>
      <vt:lpstr>遠隔コマンド実行のイメージ</vt:lpstr>
      <vt:lpstr>ファイル転送</vt:lpstr>
      <vt:lpstr>ファイル転送のイメージ</vt:lpstr>
      <vt:lpstr>ファイル転送のイメージ</vt:lpstr>
      <vt:lpstr>遠隔アクセスの注意点</vt:lpstr>
      <vt:lpstr>パケット盗聴</vt:lpstr>
      <vt:lpstr>復習：プロトコル</vt:lpstr>
      <vt:lpstr>遠隔アクセスに用いられる 代表的なプロトコル</vt:lpstr>
      <vt:lpstr> Telnet(Telecommunication network)</vt:lpstr>
      <vt:lpstr>FTP(File Transfer Protocol)</vt:lpstr>
      <vt:lpstr>SSH(Secure SHell)</vt:lpstr>
      <vt:lpstr>ネットワークセキュリティ</vt:lpstr>
      <vt:lpstr>ネットワークセキュリティ</vt:lpstr>
      <vt:lpstr>ネットワークセキュリティの原則</vt:lpstr>
      <vt:lpstr>暗号化通信</vt:lpstr>
      <vt:lpstr>HTTPS 通信の目印</vt:lpstr>
      <vt:lpstr>ネットワークセキュリティの原則</vt:lpstr>
      <vt:lpstr>ネットワークとの接点を減らす</vt:lpstr>
      <vt:lpstr>ポートの管理</vt:lpstr>
      <vt:lpstr>デーモン(Daemon)</vt:lpstr>
      <vt:lpstr>ポートデーモンのイメージ</vt:lpstr>
      <vt:lpstr>デーモンの止め方</vt:lpstr>
      <vt:lpstr>アクセス制限</vt:lpstr>
      <vt:lpstr>セキュリティホールのチェック</vt:lpstr>
      <vt:lpstr>Debian における セキュリティホール対応</vt:lpstr>
      <vt:lpstr>本日のまとめ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network-computing</dc:title>
  <dc:creator>yamasita</dc:creator>
  <cp:lastModifiedBy>Your User Name</cp:lastModifiedBy>
  <cp:revision>333</cp:revision>
  <dcterms:created xsi:type="dcterms:W3CDTF">2007-01-08T10:47:20Z</dcterms:created>
  <dcterms:modified xsi:type="dcterms:W3CDTF">2011-07-06T08:52:18Z</dcterms:modified>
</cp:coreProperties>
</file>