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73" r:id="rId11"/>
    <p:sldId id="274" r:id="rId12"/>
    <p:sldId id="275" r:id="rId13"/>
    <p:sldId id="277" r:id="rId14"/>
    <p:sldId id="266" r:id="rId15"/>
    <p:sldId id="272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B8989"/>
    <a:srgbClr val="F99595"/>
    <a:srgbClr val="F60ADA"/>
    <a:srgbClr val="190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F1340E-A518-4BD3-BC46-5D59896B10A7}" type="datetimeFigureOut">
              <a:rPr lang="ja-JP" altLang="en-US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F0156D0-5491-490C-8B11-F4C4366C63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8351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946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4385AE-2464-418C-A06D-02F65AAFF66F}" type="slidenum">
              <a:rPr lang="ja-JP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ja-JP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GUI </a:t>
            </a:r>
            <a:r>
              <a:rPr kumimoji="1" lang="ja-JP" altLang="en-US" dirty="0" smtClean="0"/>
              <a:t>の対義語は </a:t>
            </a:r>
            <a:r>
              <a:rPr kumimoji="1" lang="en-US" altLang="ja-JP" dirty="0" smtClean="0"/>
              <a:t>CUI(Character User Interface)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802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GUI </a:t>
            </a:r>
            <a:r>
              <a:rPr kumimoji="1" lang="ja-JP" altLang="en-US" dirty="0" smtClean="0"/>
              <a:t>の対義語は </a:t>
            </a:r>
            <a:r>
              <a:rPr kumimoji="1" lang="en-US" altLang="ja-JP" dirty="0" smtClean="0"/>
              <a:t>CUI(Character User Interface</a:t>
            </a:r>
            <a:r>
              <a:rPr kumimoji="1" lang="en-US" altLang="ja-JP" dirty="0" smtClean="0"/>
              <a:t>)</a:t>
            </a:r>
          </a:p>
          <a:p>
            <a:r>
              <a:rPr kumimoji="1" lang="ja-JP" altLang="en-US" dirty="0" smtClean="0"/>
              <a:t>ビットマップディスプレイ以前はキャラクターディスプレイ</a:t>
            </a:r>
            <a:r>
              <a:rPr kumimoji="1" lang="en-US" altLang="ja-JP" dirty="0" smtClean="0"/>
              <a:t>. </a:t>
            </a:r>
            <a:r>
              <a:rPr kumimoji="1" lang="ja-JP" altLang="en-US" dirty="0" smtClean="0"/>
              <a:t>文字・数字しか表示できなかった</a:t>
            </a:r>
            <a:r>
              <a:rPr kumimoji="1" lang="en-US" altLang="ja-JP" dirty="0" smtClean="0"/>
              <a:t>. </a:t>
            </a:r>
            <a:r>
              <a:rPr kumimoji="1" lang="ja-JP" altLang="en-US" dirty="0" smtClean="0"/>
              <a:t>関数電卓はキャラクターディスプレイ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802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スライドの順番どうしよう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802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画像に関して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Xfce</a:t>
            </a:r>
            <a:r>
              <a:rPr kumimoji="1" lang="en-US" altLang="ja-JP" baseline="0" dirty="0" smtClean="0"/>
              <a:t> </a:t>
            </a:r>
            <a:r>
              <a:rPr kumimoji="1" lang="ja-JP" altLang="en-US" baseline="0" dirty="0" smtClean="0"/>
              <a:t>の代わりに </a:t>
            </a:r>
            <a:r>
              <a:rPr kumimoji="1" lang="en-US" altLang="ja-JP" baseline="0" dirty="0" smtClean="0"/>
              <a:t>GNOME </a:t>
            </a:r>
            <a:r>
              <a:rPr kumimoji="1" lang="ja-JP" altLang="en-US" baseline="0" dirty="0" smtClean="0"/>
              <a:t>にした方が良いかも</a:t>
            </a:r>
            <a:r>
              <a:rPr kumimoji="1" lang="en-US" altLang="ja-JP" baseline="0" dirty="0" smtClean="0"/>
              <a:t>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50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7493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gnomine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4612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Cygwin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Windows</a:t>
            </a:r>
            <a:r>
              <a:rPr kumimoji="1" lang="en-US" altLang="ja-JP" baseline="0" dirty="0" smtClean="0"/>
              <a:t> Vista </a:t>
            </a:r>
            <a:r>
              <a:rPr kumimoji="1" lang="ja-JP" altLang="en-US" baseline="0" dirty="0" smtClean="0"/>
              <a:t>は相性が悪かったらしいが</a:t>
            </a:r>
            <a:r>
              <a:rPr kumimoji="1" lang="en-US" altLang="ja-JP" baseline="0" dirty="0" smtClean="0"/>
              <a:t>, windows7 </a:t>
            </a:r>
            <a:r>
              <a:rPr kumimoji="1" lang="ja-JP" altLang="en-US" baseline="0" dirty="0" smtClean="0"/>
              <a:t>ではどうか</a:t>
            </a:r>
            <a:r>
              <a:rPr kumimoji="1" lang="en-US" altLang="ja-JP" baseline="0" dirty="0" smtClean="0"/>
              <a:t>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7013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68F789-0189-4816-A785-B34F06CF1555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C756A5-B231-408A-8988-06612F98C1D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EABA7-9974-42DF-8FFC-DECA50D8FDF5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E0058-A062-49E2-9EDF-D4229CDEB1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EABA7-9974-42DF-8FFC-DECA50D8FDF5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E0058-A062-49E2-9EDF-D4229CDEB1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985B44-ACC9-4D53-84FA-65B87E9C3486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EBC6B-8C20-49CF-9F3F-48C87C8AF09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3140968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404664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27B89-3CCA-4D0C-8A03-67B57181EC7B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841E5C-3CE0-4C16-8FD6-B1D775E7848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714348" y="3068960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7DF56D-5171-4111-A9B0-BCF58D46C4BB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8FA17-94E7-40A9-96EF-957D925B07B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8632A7-2EDF-4CFB-A63D-44B4D992D515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98F13-DE14-4D1B-9C98-7E38919D380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5840D9-A647-411A-A289-8EB8970353ED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E0494F-0F26-4AEF-8A1B-CB425C3196E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ECED6D-19E1-429A-BC7F-FBAE51EF03CE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E28B7-E011-4E42-8A81-637E43CDE2F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EABA7-9974-42DF-8FFC-DECA50D8FDF5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E0058-A062-49E2-9EDF-D4229CDEB1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B5B079-FE4A-43B2-A0F5-1347A7D5BC9E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AD423-CC9F-45BE-AA14-9337A9CBB01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ー 2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7EEABA7-9974-42DF-8FFC-DECA50D8FDF5}" type="datetimeFigureOut">
              <a:rPr lang="ja-JP" altLang="en-US" smtClean="0"/>
              <a:pPr>
                <a:defRPr/>
              </a:pPr>
              <a:t>2011/7/8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6E0058-A062-49E2-9EDF-D4229CDEB1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1"/>
          </a:soli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/>
          </p:nvPr>
        </p:nvSpPr>
        <p:spPr>
          <a:xfrm>
            <a:off x="1785938" y="1828800"/>
            <a:ext cx="7358062" cy="2362200"/>
          </a:xfrm>
        </p:spPr>
        <p:txBody>
          <a:bodyPr/>
          <a:lstStyle/>
          <a:p>
            <a:r>
              <a:rPr lang="ja-JP" altLang="en-US" smtClean="0"/>
              <a:t>サーバ・クライアントシステム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 		&amp; X Window System</a:t>
            </a:r>
            <a:endParaRPr lang="ja-JP" altLang="en-US" smtClean="0"/>
          </a:p>
        </p:txBody>
      </p:sp>
      <p:sp>
        <p:nvSpPr>
          <p:cNvPr id="3075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4572000"/>
            <a:ext cx="6934200" cy="1714500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理学院 宇宙理学専攻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地球</a:t>
            </a:r>
            <a:r>
              <a:rPr lang="ja-JP" altLang="en-US" dirty="0" smtClean="0">
                <a:solidFill>
                  <a:schemeClr val="tx1"/>
                </a:solidFill>
              </a:rPr>
              <a:t>流体力学研究室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山下 達也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 </a:t>
            </a:r>
            <a:r>
              <a:rPr lang="ja-JP" altLang="en-US" dirty="0" smtClean="0"/>
              <a:t>の特徴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2800" dirty="0">
                <a:latin typeface="+mj-ea"/>
              </a:rPr>
              <a:t>UNIX </a:t>
            </a:r>
            <a:r>
              <a:rPr lang="ja-JP" altLang="en-US" sz="2800" dirty="0">
                <a:latin typeface="+mj-ea"/>
              </a:rPr>
              <a:t>系 </a:t>
            </a:r>
            <a:r>
              <a:rPr lang="en-US" altLang="ja-JP" sz="2800" dirty="0">
                <a:latin typeface="+mj-ea"/>
              </a:rPr>
              <a:t>OS </a:t>
            </a:r>
            <a:r>
              <a:rPr lang="ja-JP" altLang="en-US" sz="2800" dirty="0" smtClean="0">
                <a:latin typeface="+mj-ea"/>
              </a:rPr>
              <a:t>において </a:t>
            </a:r>
            <a:r>
              <a:rPr lang="en-US" altLang="ja-JP" sz="2800" dirty="0" smtClean="0">
                <a:latin typeface="+mj-ea"/>
              </a:rPr>
              <a:t>GUI </a:t>
            </a:r>
            <a:r>
              <a:rPr lang="ja-JP" altLang="en-US" sz="2800" dirty="0" smtClean="0">
                <a:latin typeface="+mj-ea"/>
              </a:rPr>
              <a:t>環境を提供</a:t>
            </a:r>
            <a:endParaRPr lang="ja-JP" altLang="en-US" sz="2800" dirty="0">
              <a:latin typeface="+mj-ea"/>
            </a:endParaRPr>
          </a:p>
          <a:p>
            <a:pPr>
              <a:lnSpc>
                <a:spcPct val="900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サーバ・クライアントシステムを採用</a:t>
            </a:r>
          </a:p>
          <a:p>
            <a:pPr lvl="1">
              <a:lnSpc>
                <a:spcPct val="90000"/>
              </a:lnSpc>
              <a:defRPr/>
            </a:pPr>
            <a:r>
              <a:rPr lang="ja-JP" altLang="en-US" sz="2400" dirty="0"/>
              <a:t>「</a:t>
            </a:r>
            <a:r>
              <a:rPr lang="en-US" altLang="ja-JP" sz="2400" dirty="0">
                <a:solidFill>
                  <a:srgbClr val="FF0000"/>
                </a:solidFill>
              </a:rPr>
              <a:t>X </a:t>
            </a:r>
            <a:r>
              <a:rPr lang="ja-JP" altLang="en-US" sz="2400" dirty="0">
                <a:solidFill>
                  <a:srgbClr val="FF0000"/>
                </a:solidFill>
              </a:rPr>
              <a:t>サーバ</a:t>
            </a:r>
            <a:r>
              <a:rPr lang="ja-JP" altLang="en-US" sz="2400" dirty="0"/>
              <a:t>」と「</a:t>
            </a:r>
            <a:r>
              <a:rPr lang="en-US" altLang="ja-JP" sz="2400" dirty="0">
                <a:solidFill>
                  <a:srgbClr val="FF0000"/>
                </a:solidFill>
              </a:rPr>
              <a:t>X </a:t>
            </a:r>
            <a:r>
              <a:rPr lang="ja-JP" altLang="en-US" sz="2400" dirty="0">
                <a:solidFill>
                  <a:srgbClr val="FF0000"/>
                </a:solidFill>
              </a:rPr>
              <a:t>クライアント</a:t>
            </a:r>
            <a:r>
              <a:rPr lang="ja-JP" altLang="en-US" sz="2400" dirty="0"/>
              <a:t>」</a:t>
            </a:r>
          </a:p>
          <a:p>
            <a:pPr lvl="1">
              <a:lnSpc>
                <a:spcPct val="90000"/>
              </a:lnSpc>
              <a:defRPr/>
            </a:pPr>
            <a:r>
              <a:rPr lang="ja-JP" altLang="en-US" sz="2400" dirty="0"/>
              <a:t>通信規約は </a:t>
            </a:r>
            <a:r>
              <a:rPr lang="en-US" altLang="ja-JP" sz="2400" dirty="0"/>
              <a:t>X </a:t>
            </a:r>
            <a:r>
              <a:rPr lang="ja-JP" altLang="en-US" sz="2400" dirty="0" smtClean="0"/>
              <a:t>プロトコル</a:t>
            </a:r>
            <a:endParaRPr lang="en-US" altLang="ja-JP" sz="2800" dirty="0" smtClean="0">
              <a:latin typeface="+mj-ea"/>
            </a:endParaRPr>
          </a:p>
          <a:p>
            <a:pPr>
              <a:defRPr/>
            </a:pPr>
            <a:r>
              <a:rPr lang="ja-JP" altLang="en-US" sz="2800" dirty="0" smtClean="0">
                <a:solidFill>
                  <a:srgbClr val="FF0000"/>
                </a:solidFill>
                <a:latin typeface="+mj-ea"/>
              </a:rPr>
              <a:t>ネットワーク</a:t>
            </a:r>
            <a:r>
              <a:rPr lang="ja-JP" altLang="en-US" sz="2800" dirty="0" smtClean="0">
                <a:solidFill>
                  <a:srgbClr val="FF0000"/>
                </a:solidFill>
                <a:latin typeface="+mj-ea"/>
              </a:rPr>
              <a:t>透過性</a:t>
            </a:r>
            <a:r>
              <a:rPr lang="en-US" altLang="ja-JP" sz="2800" dirty="0" smtClean="0">
                <a:latin typeface="+mj-ea"/>
              </a:rPr>
              <a:t>(</a:t>
            </a:r>
            <a:r>
              <a:rPr lang="ja-JP" altLang="en-US" sz="2800" dirty="0" smtClean="0">
                <a:latin typeface="+mj-ea"/>
              </a:rPr>
              <a:t>後述</a:t>
            </a:r>
            <a:r>
              <a:rPr lang="en-US" altLang="ja-JP" sz="2800" dirty="0" smtClean="0">
                <a:latin typeface="+mj-ea"/>
              </a:rPr>
              <a:t>)</a:t>
            </a:r>
            <a:r>
              <a:rPr lang="ja-JP" altLang="en-US" sz="2800" dirty="0" smtClean="0">
                <a:latin typeface="+mj-ea"/>
              </a:rPr>
              <a:t>を</a:t>
            </a:r>
            <a:r>
              <a:rPr lang="ja-JP" altLang="en-US" sz="2800" dirty="0" smtClean="0">
                <a:latin typeface="+mj-ea"/>
              </a:rPr>
              <a:t>持つ</a:t>
            </a:r>
            <a:endParaRPr lang="en-US" altLang="ja-JP" sz="2800" dirty="0" smtClean="0">
              <a:latin typeface="+mj-ea"/>
            </a:endParaRPr>
          </a:p>
          <a:p>
            <a:pPr>
              <a:defRPr/>
            </a:pPr>
            <a:r>
              <a:rPr lang="ja-JP" altLang="en-US" sz="2800" dirty="0" smtClean="0">
                <a:latin typeface="+mj-ea"/>
              </a:rPr>
              <a:t>ビットマップディスプレイを持ったシステムを提供</a:t>
            </a:r>
          </a:p>
          <a:p>
            <a:pPr>
              <a:defRPr/>
            </a:pPr>
            <a:r>
              <a:rPr lang="ja-JP" altLang="en-US" sz="2800" dirty="0" smtClean="0">
                <a:latin typeface="+mj-ea"/>
              </a:rPr>
              <a:t>初めて</a:t>
            </a:r>
            <a:r>
              <a:rPr lang="ja-JP" altLang="en-US" sz="2800" dirty="0">
                <a:latin typeface="+mj-ea"/>
              </a:rPr>
              <a:t>多言語に</a:t>
            </a:r>
            <a:r>
              <a:rPr lang="ja-JP" altLang="en-US" sz="2800" dirty="0" smtClean="0">
                <a:latin typeface="+mj-ea"/>
              </a:rPr>
              <a:t>対応</a:t>
            </a:r>
            <a:endParaRPr lang="en-US" altLang="ja-JP" sz="28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>
                <a:latin typeface="+mj-ea"/>
              </a:rPr>
              <a:t>日本で</a:t>
            </a:r>
            <a:r>
              <a:rPr lang="ja-JP" altLang="en-US" sz="2400" dirty="0" smtClean="0">
                <a:latin typeface="+mj-ea"/>
              </a:rPr>
              <a:t>の</a:t>
            </a:r>
            <a:r>
              <a:rPr lang="en-US" altLang="ja-JP" sz="2400" dirty="0" smtClean="0">
                <a:latin typeface="+mj-ea"/>
              </a:rPr>
              <a:t>UNIX</a:t>
            </a:r>
            <a:r>
              <a:rPr lang="ja-JP" altLang="en-US" sz="2400" dirty="0" smtClean="0">
                <a:latin typeface="+mj-ea"/>
              </a:rPr>
              <a:t>普及に貢献</a:t>
            </a:r>
            <a:endParaRPr lang="en-US" altLang="ja-JP" sz="2400" dirty="0">
              <a:latin typeface="+mj-ea"/>
            </a:endParaRPr>
          </a:p>
          <a:p>
            <a:pPr>
              <a:defRPr/>
            </a:pPr>
            <a:endParaRPr lang="en-US" altLang="ja-JP" sz="2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378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GUI </a:t>
            </a:r>
            <a:r>
              <a:rPr lang="ja-JP" altLang="en-US" dirty="0" smtClean="0"/>
              <a:t>環境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1125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2800" dirty="0" smtClean="0">
                <a:latin typeface="+mj-ea"/>
              </a:rPr>
              <a:t>GUI (Graphical User Interface)</a:t>
            </a:r>
            <a:endParaRPr lang="ja-JP" altLang="en-US" sz="28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sz="2400" dirty="0" smtClean="0"/>
              <a:t>ポインティングデバイス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マウス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タッチパッド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等を</a:t>
            </a:r>
            <a:r>
              <a:rPr lang="ja-JP" altLang="en-US" sz="2400" dirty="0" smtClean="0"/>
              <a:t>用いて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直観的</a:t>
            </a:r>
            <a:r>
              <a:rPr lang="ja-JP" altLang="en-US" sz="2400" dirty="0" smtClean="0"/>
              <a:t>な操作を提供する</a:t>
            </a:r>
            <a:r>
              <a:rPr lang="ja-JP" altLang="en-US" sz="2400" dirty="0" smtClean="0"/>
              <a:t>環境</a:t>
            </a:r>
            <a:endParaRPr lang="en-US" altLang="ja-JP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ja-JP" sz="2400" dirty="0" smtClean="0">
                <a:latin typeface="+mj-ea"/>
              </a:rPr>
              <a:t>Windows </a:t>
            </a:r>
            <a:r>
              <a:rPr lang="ja-JP" altLang="en-US" sz="2400" dirty="0" smtClean="0">
                <a:latin typeface="+mj-ea"/>
              </a:rPr>
              <a:t>や </a:t>
            </a:r>
            <a:r>
              <a:rPr lang="en-US" altLang="ja-JP" sz="2400" dirty="0" err="1" smtClean="0">
                <a:latin typeface="+mj-ea"/>
              </a:rPr>
              <a:t>MacOS</a:t>
            </a:r>
            <a:r>
              <a:rPr lang="en-US" altLang="ja-JP" sz="2400" dirty="0" smtClean="0">
                <a:latin typeface="+mj-ea"/>
              </a:rPr>
              <a:t> </a:t>
            </a:r>
            <a:r>
              <a:rPr lang="ja-JP" altLang="en-US" sz="2400" dirty="0" smtClean="0">
                <a:latin typeface="+mj-ea"/>
              </a:rPr>
              <a:t>では </a:t>
            </a:r>
            <a:r>
              <a:rPr lang="en-US" altLang="ja-JP" sz="2400" dirty="0" smtClean="0">
                <a:latin typeface="+mj-ea"/>
              </a:rPr>
              <a:t>GUI </a:t>
            </a:r>
            <a:r>
              <a:rPr lang="ja-JP" altLang="en-US" sz="2400" dirty="0" smtClean="0">
                <a:latin typeface="+mj-ea"/>
              </a:rPr>
              <a:t>環境がメイン</a:t>
            </a:r>
            <a:endParaRPr lang="en-US" altLang="ja-JP" sz="2400" dirty="0">
              <a:latin typeface="+mj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ja-JP" sz="2400" dirty="0" smtClean="0">
                <a:latin typeface="+mj-ea"/>
              </a:rPr>
              <a:t>Linux </a:t>
            </a:r>
            <a:r>
              <a:rPr lang="ja-JP" altLang="en-US" sz="2400" dirty="0" smtClean="0">
                <a:latin typeface="+mj-ea"/>
              </a:rPr>
              <a:t>では文字ベースの環境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en-US" altLang="ja-JP" sz="2400" dirty="0" smtClean="0">
                <a:solidFill>
                  <a:srgbClr val="FF0000"/>
                </a:solidFill>
                <a:latin typeface="+mj-ea"/>
              </a:rPr>
              <a:t>CUI</a:t>
            </a:r>
            <a:r>
              <a:rPr lang="en-US" altLang="ja-JP" sz="2400" dirty="0" smtClean="0">
                <a:latin typeface="+mj-ea"/>
              </a:rPr>
              <a:t> </a:t>
            </a:r>
            <a:r>
              <a:rPr lang="ja-JP" altLang="en-US" sz="2400" dirty="0" smtClean="0">
                <a:latin typeface="+mj-ea"/>
              </a:rPr>
              <a:t>環境</a:t>
            </a:r>
            <a:r>
              <a:rPr lang="en-US" altLang="ja-JP" sz="2400" dirty="0" smtClean="0">
                <a:latin typeface="+mj-ea"/>
              </a:rPr>
              <a:t>)</a:t>
            </a:r>
            <a:r>
              <a:rPr lang="ja-JP" altLang="en-US" sz="2400" dirty="0" smtClean="0">
                <a:latin typeface="+mj-ea"/>
              </a:rPr>
              <a:t>がデフォルトだが</a:t>
            </a:r>
            <a:r>
              <a:rPr lang="en-US" altLang="ja-JP" sz="2400" dirty="0" smtClean="0">
                <a:latin typeface="+mj-ea"/>
              </a:rPr>
              <a:t>, </a:t>
            </a:r>
            <a:br>
              <a:rPr lang="en-US" altLang="ja-JP" sz="2400" dirty="0" smtClean="0">
                <a:latin typeface="+mj-ea"/>
              </a:rPr>
            </a:br>
            <a:r>
              <a:rPr lang="en-US" altLang="ja-JP" sz="2400" dirty="0" smtClean="0">
                <a:latin typeface="+mj-ea"/>
              </a:rPr>
              <a:t>X </a:t>
            </a:r>
            <a:r>
              <a:rPr lang="ja-JP" altLang="en-US" sz="2400" dirty="0" smtClean="0">
                <a:latin typeface="+mj-ea"/>
              </a:rPr>
              <a:t>などの </a:t>
            </a:r>
            <a:r>
              <a:rPr lang="en-US" altLang="ja-JP" sz="2400" dirty="0" smtClean="0">
                <a:latin typeface="+mj-ea"/>
              </a:rPr>
              <a:t>GUI</a:t>
            </a:r>
            <a:r>
              <a:rPr lang="ja-JP" altLang="en-US" sz="2400" dirty="0" smtClean="0">
                <a:latin typeface="+mj-ea"/>
              </a:rPr>
              <a:t> 環境も提供</a:t>
            </a:r>
            <a:endParaRPr lang="en-US" altLang="ja-JP" sz="2800" dirty="0" smtClean="0">
              <a:latin typeface="+mj-ea"/>
            </a:endParaRPr>
          </a:p>
          <a:p>
            <a:pPr>
              <a:defRPr/>
            </a:pPr>
            <a:r>
              <a:rPr lang="en-US" altLang="ja-JP" sz="2800" dirty="0" smtClean="0">
                <a:latin typeface="+mj-ea"/>
              </a:rPr>
              <a:t>GUI </a:t>
            </a:r>
            <a:r>
              <a:rPr lang="ja-JP" altLang="en-US" sz="2800" dirty="0" smtClean="0">
                <a:latin typeface="+mj-ea"/>
              </a:rPr>
              <a:t>環境で動作するソフトウェア</a:t>
            </a:r>
            <a:endParaRPr lang="en-US" altLang="ja-JP" sz="28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ウィンドウマネージャ</a:t>
            </a:r>
            <a:endParaRPr lang="en-US" altLang="ja-JP" sz="24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ファイル管理ソフト</a:t>
            </a:r>
            <a:endParaRPr lang="en-US" altLang="ja-JP" sz="24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端末エミュレータ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ja-JP" altLang="en-US" sz="2400" dirty="0" smtClean="0">
                <a:latin typeface="+mj-ea"/>
              </a:rPr>
              <a:t>ターミナル</a:t>
            </a:r>
            <a:r>
              <a:rPr lang="en-US" altLang="ja-JP" sz="2400" dirty="0" smtClean="0">
                <a:latin typeface="+mj-ea"/>
              </a:rPr>
              <a:t>)</a:t>
            </a: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統合デスクトップ環境</a:t>
            </a:r>
            <a:endParaRPr lang="en-US" altLang="ja-JP" sz="2400" dirty="0" smtClean="0">
              <a:latin typeface="+mj-ea"/>
            </a:endParaRPr>
          </a:p>
          <a:p>
            <a:pPr lvl="1">
              <a:defRPr/>
            </a:pPr>
            <a:r>
              <a:rPr lang="en-US" altLang="ja-JP" sz="2400" dirty="0" smtClean="0">
                <a:latin typeface="+mj-ea"/>
              </a:rPr>
              <a:t>...</a:t>
            </a:r>
          </a:p>
          <a:p>
            <a:pPr marL="457200" lvl="1" indent="0">
              <a:buNone/>
              <a:defRPr/>
            </a:pPr>
            <a:endParaRPr lang="en-US" altLang="ja-JP" sz="2400" dirty="0" smtClean="0">
              <a:latin typeface="+mj-ea"/>
            </a:endParaRPr>
          </a:p>
          <a:p>
            <a:pPr>
              <a:defRPr/>
            </a:pPr>
            <a:endParaRPr lang="en-US" altLang="ja-JP" sz="2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39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自分好みの </a:t>
            </a:r>
            <a:r>
              <a:rPr lang="en-US" altLang="ja-JP" dirty="0" smtClean="0"/>
              <a:t>X </a:t>
            </a:r>
            <a:r>
              <a:rPr lang="ja-JP" altLang="en-US" dirty="0" smtClean="0"/>
              <a:t>へ</a:t>
            </a:r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 smtClean="0"/>
              <a:t>自分好みの </a:t>
            </a:r>
            <a:r>
              <a:rPr lang="en-US" altLang="ja-JP" dirty="0" smtClean="0"/>
              <a:t>GUI </a:t>
            </a:r>
            <a:r>
              <a:rPr lang="ja-JP" altLang="en-US" dirty="0" smtClean="0"/>
              <a:t>環境を整えることができる</a:t>
            </a:r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例</a:t>
            </a:r>
            <a:r>
              <a:rPr lang="en-US" altLang="ja-JP" dirty="0" smtClean="0"/>
              <a:t>1: </a:t>
            </a:r>
            <a:r>
              <a:rPr lang="ja-JP" altLang="en-US" dirty="0" smtClean="0"/>
              <a:t>ウィンドウマネージャ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twm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AfterStep</a:t>
            </a:r>
            <a:r>
              <a:rPr lang="en-US" altLang="ja-JP" dirty="0" smtClean="0"/>
              <a:t>, …</a:t>
            </a:r>
            <a:r>
              <a:rPr lang="en-US" altLang="ja-JP" dirty="0" smtClean="0"/>
              <a:t>) 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例</a:t>
            </a:r>
            <a:r>
              <a:rPr lang="en-US" altLang="ja-JP" dirty="0" smtClean="0"/>
              <a:t>2: </a:t>
            </a:r>
            <a:r>
              <a:rPr lang="ja-JP" altLang="en-US" dirty="0" smtClean="0"/>
              <a:t>端末エミュレータ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xterm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kterm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mlterm</a:t>
            </a:r>
            <a:r>
              <a:rPr lang="en-US" altLang="ja-JP" dirty="0" smtClean="0"/>
              <a:t>, …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例</a:t>
            </a:r>
            <a:r>
              <a:rPr lang="en-US" altLang="ja-JP" dirty="0"/>
              <a:t>3</a:t>
            </a:r>
            <a:r>
              <a:rPr lang="en-US" altLang="ja-JP" dirty="0" smtClean="0"/>
              <a:t>: </a:t>
            </a:r>
            <a:r>
              <a:rPr lang="ja-JP" altLang="en-US" dirty="0" smtClean="0"/>
              <a:t>統合デスクトップ環境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xfce</a:t>
            </a:r>
            <a:r>
              <a:rPr lang="en-US" altLang="ja-JP" dirty="0" smtClean="0"/>
              <a:t>, </a:t>
            </a:r>
            <a:r>
              <a:rPr lang="en-US" altLang="ja-JP" dirty="0" smtClean="0"/>
              <a:t>GNOME, …)</a:t>
            </a:r>
            <a:endParaRPr lang="en-US" altLang="ja-JP" dirty="0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39"/>
            <a:ext cx="3672408" cy="253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 descr="C:\Users\yamasita\Desktop\afterste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789040"/>
            <a:ext cx="3312369" cy="2483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475656" y="321297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 smtClean="0">
                <a:solidFill>
                  <a:schemeClr val="tx1"/>
                </a:solidFill>
              </a:rPr>
              <a:t>xfce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228184" y="321297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err="1" smtClean="0">
                <a:solidFill>
                  <a:schemeClr val="tx1"/>
                </a:solidFill>
              </a:rPr>
              <a:t>AfterStep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1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X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サーバ・クライアント</a:t>
            </a:r>
          </a:p>
        </p:txBody>
      </p:sp>
      <p:sp>
        <p:nvSpPr>
          <p:cNvPr id="1126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ja-JP" sz="2000" dirty="0" smtClean="0"/>
          </a:p>
          <a:p>
            <a:endParaRPr lang="ja-JP" altLang="en-US" dirty="0" smtClean="0"/>
          </a:p>
        </p:txBody>
      </p:sp>
      <p:grpSp>
        <p:nvGrpSpPr>
          <p:cNvPr id="7" name="グループ化 6"/>
          <p:cNvGrpSpPr/>
          <p:nvPr/>
        </p:nvGrpSpPr>
        <p:grpSpPr>
          <a:xfrm>
            <a:off x="227013" y="1500188"/>
            <a:ext cx="8662987" cy="3000375"/>
            <a:chOff x="227013" y="1500188"/>
            <a:chExt cx="8662987" cy="3000375"/>
          </a:xfrm>
        </p:grpSpPr>
        <p:pic>
          <p:nvPicPr>
            <p:cNvPr id="11266" name="図 45" descr="xserver-c.bmp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013" y="1500188"/>
              <a:ext cx="8662987" cy="300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Line 39"/>
            <p:cNvSpPr>
              <a:spLocks noChangeShapeType="1"/>
            </p:cNvSpPr>
            <p:nvPr/>
          </p:nvSpPr>
          <p:spPr bwMode="auto">
            <a:xfrm flipH="1">
              <a:off x="5792961" y="1628800"/>
              <a:ext cx="3175" cy="2286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1089" y="2536701"/>
              <a:ext cx="1857375" cy="67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1089" y="3472805"/>
              <a:ext cx="1857375" cy="67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" name="Line 55"/>
            <p:cNvSpPr>
              <a:spLocks noChangeShapeType="1"/>
            </p:cNvSpPr>
            <p:nvPr/>
          </p:nvSpPr>
          <p:spPr bwMode="auto">
            <a:xfrm>
              <a:off x="5796136" y="3789040"/>
              <a:ext cx="109495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Line 55"/>
            <p:cNvSpPr>
              <a:spLocks noChangeShapeType="1"/>
            </p:cNvSpPr>
            <p:nvPr/>
          </p:nvSpPr>
          <p:spPr bwMode="auto">
            <a:xfrm>
              <a:off x="5796136" y="2852936"/>
              <a:ext cx="109495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>
              <a:off x="5796136" y="1988840"/>
              <a:ext cx="109495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54"/>
            <p:cNvSpPr>
              <a:spLocks noChangeShapeType="1"/>
            </p:cNvSpPr>
            <p:nvPr/>
          </p:nvSpPr>
          <p:spPr bwMode="auto">
            <a:xfrm>
              <a:off x="2939777" y="1852390"/>
              <a:ext cx="2856359" cy="8089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" name="右矢印 2"/>
          <p:cNvSpPr/>
          <p:nvPr/>
        </p:nvSpPr>
        <p:spPr>
          <a:xfrm rot="10800000">
            <a:off x="3018310" y="1716076"/>
            <a:ext cx="3600400" cy="27262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3048348" y="1984227"/>
            <a:ext cx="3600400" cy="272628"/>
          </a:xfrm>
          <a:prstGeom prst="right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455516" y="1303400"/>
            <a:ext cx="2786063" cy="3935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Ｘ サーバへの</a:t>
            </a:r>
            <a:r>
              <a:rPr lang="ja-JP" altLang="en-US" sz="2400" dirty="0" smtClean="0">
                <a:solidFill>
                  <a:schemeClr val="tx1"/>
                </a:solidFill>
              </a:rPr>
              <a:t>要求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59832" y="2283718"/>
            <a:ext cx="3528392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各アプリケーション</a:t>
            </a:r>
            <a:r>
              <a:rPr lang="ja-JP" altLang="en-US" sz="2400" dirty="0">
                <a:solidFill>
                  <a:schemeClr val="tx1"/>
                </a:solidFill>
              </a:rPr>
              <a:t>の</a:t>
            </a:r>
            <a:r>
              <a:rPr lang="ja-JP" altLang="en-US" sz="2400" dirty="0" smtClean="0">
                <a:solidFill>
                  <a:schemeClr val="tx1"/>
                </a:solidFill>
              </a:rPr>
              <a:t>処理</a:t>
            </a:r>
            <a:r>
              <a:rPr lang="en-US" altLang="ja-JP" sz="2400" dirty="0" smtClean="0">
                <a:solidFill>
                  <a:schemeClr val="tx1"/>
                </a:solidFill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結果を返す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17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4" grpId="0" animBg="1"/>
      <p:bldP spid="25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様々な </a:t>
            </a:r>
            <a:r>
              <a:rPr lang="en-US" altLang="ja-JP" dirty="0" smtClean="0"/>
              <a:t>X </a:t>
            </a:r>
            <a:r>
              <a:rPr lang="ja-JP" altLang="en-US" dirty="0" smtClean="0"/>
              <a:t>クライアント</a:t>
            </a:r>
          </a:p>
        </p:txBody>
      </p:sp>
      <p:sp>
        <p:nvSpPr>
          <p:cNvPr id="12291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sz="2600" dirty="0" err="1" smtClean="0">
                <a:solidFill>
                  <a:srgbClr val="FF0000"/>
                </a:solidFill>
              </a:rPr>
              <a:t>xterm</a:t>
            </a:r>
            <a:r>
              <a:rPr lang="en-US" altLang="ja-JP" sz="2600" dirty="0" smtClean="0"/>
              <a:t>, 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kterm</a:t>
            </a:r>
            <a:r>
              <a:rPr lang="en-US" altLang="ja-JP" sz="2600" dirty="0" smtClean="0"/>
              <a:t>, 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mlterm</a:t>
            </a:r>
            <a:r>
              <a:rPr lang="en-US" altLang="ja-JP" sz="2600" dirty="0" smtClean="0"/>
              <a:t>: </a:t>
            </a:r>
            <a:r>
              <a:rPr lang="ja-JP" altLang="en-US" sz="2600" dirty="0" smtClean="0"/>
              <a:t>端末</a:t>
            </a:r>
            <a:r>
              <a:rPr lang="en-US" altLang="ja-JP" sz="2600" dirty="0" smtClean="0"/>
              <a:t>(terminal)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xeyes</a:t>
            </a:r>
            <a:r>
              <a:rPr lang="en-US" altLang="ja-JP" sz="2600" dirty="0" smtClean="0"/>
              <a:t>: </a:t>
            </a:r>
            <a:r>
              <a:rPr lang="ja-JP" altLang="en-US" sz="2600" dirty="0" smtClean="0"/>
              <a:t>マウスカーソルの追跡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xlogo</a:t>
            </a:r>
            <a:r>
              <a:rPr lang="en-US" altLang="ja-JP" sz="2600" dirty="0" smtClean="0"/>
              <a:t>: X</a:t>
            </a:r>
            <a:r>
              <a:rPr lang="ja-JP" altLang="en-US" sz="2600" dirty="0" smtClean="0"/>
              <a:t>のロゴ表示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xclock</a:t>
            </a:r>
            <a:r>
              <a:rPr lang="en-US" altLang="ja-JP" sz="2600" dirty="0" smtClean="0"/>
              <a:t>: </a:t>
            </a:r>
            <a:r>
              <a:rPr lang="ja-JP" altLang="en-US" sz="2600" dirty="0" smtClean="0"/>
              <a:t>時計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xcolors</a:t>
            </a:r>
            <a:r>
              <a:rPr lang="en-US" altLang="ja-JP" sz="2600" dirty="0" smtClean="0"/>
              <a:t>, </a:t>
            </a:r>
            <a:r>
              <a:rPr lang="en-US" altLang="ja-JP" sz="2600" dirty="0" err="1" smtClean="0"/>
              <a:t>xfontsel</a:t>
            </a:r>
            <a:r>
              <a:rPr lang="en-US" altLang="ja-JP" sz="2600" dirty="0" smtClean="0"/>
              <a:t>: </a:t>
            </a:r>
            <a:br>
              <a:rPr lang="en-US" altLang="ja-JP" sz="2600" dirty="0" smtClean="0"/>
            </a:br>
            <a:r>
              <a:rPr lang="ja-JP" altLang="en-US" sz="2600" dirty="0" smtClean="0"/>
              <a:t>色・フォントの一覧表示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xcalc</a:t>
            </a:r>
            <a:r>
              <a:rPr lang="en-US" altLang="ja-JP" sz="2600" dirty="0" smtClean="0"/>
              <a:t>: </a:t>
            </a:r>
            <a:r>
              <a:rPr lang="ja-JP" altLang="en-US" sz="2600" dirty="0" smtClean="0"/>
              <a:t>電卓 </a:t>
            </a:r>
            <a:endParaRPr lang="en-US" altLang="ja-JP" sz="2600" dirty="0" smtClean="0"/>
          </a:p>
          <a:p>
            <a:pPr>
              <a:lnSpc>
                <a:spcPct val="90000"/>
              </a:lnSpc>
            </a:pPr>
            <a:endParaRPr lang="ja-JP" altLang="en-US" sz="2600" dirty="0" smtClean="0"/>
          </a:p>
          <a:p>
            <a:pPr>
              <a:lnSpc>
                <a:spcPct val="90000"/>
              </a:lnSpc>
            </a:pPr>
            <a:r>
              <a:rPr lang="ja-JP" altLang="en-US" sz="2600" dirty="0" smtClean="0"/>
              <a:t>その他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 err="1">
                <a:solidFill>
                  <a:srgbClr val="FF0000"/>
                </a:solidFill>
              </a:rPr>
              <a:t>emacs</a:t>
            </a:r>
            <a:r>
              <a:rPr lang="en-US" altLang="ja-JP" sz="2200" dirty="0"/>
              <a:t>, </a:t>
            </a:r>
            <a:r>
              <a:rPr lang="en-US" altLang="ja-JP" sz="2200" dirty="0" err="1" smtClean="0">
                <a:solidFill>
                  <a:srgbClr val="FF0000"/>
                </a:solidFill>
              </a:rPr>
              <a:t>iceweasel</a:t>
            </a:r>
            <a:endParaRPr lang="en-US" altLang="ja-JP" sz="2200" dirty="0" smtClean="0"/>
          </a:p>
          <a:p>
            <a:pPr lvl="1">
              <a:lnSpc>
                <a:spcPct val="90000"/>
              </a:lnSpc>
            </a:pPr>
            <a:r>
              <a:rPr lang="en-US" altLang="ja-JP" sz="2200" dirty="0" err="1" smtClean="0"/>
              <a:t>xpenguins</a:t>
            </a:r>
            <a:r>
              <a:rPr lang="en-US" altLang="ja-JP" sz="2200" dirty="0" smtClean="0"/>
              <a:t>, </a:t>
            </a:r>
            <a:r>
              <a:rPr lang="en-US" altLang="ja-JP" sz="2200" dirty="0" err="1" smtClean="0"/>
              <a:t>xsnow</a:t>
            </a:r>
            <a:r>
              <a:rPr lang="en-US" altLang="ja-JP" sz="2200" dirty="0" smtClean="0"/>
              <a:t>,</a:t>
            </a:r>
            <a:r>
              <a:rPr lang="ja-JP" altLang="en-US" sz="2200" dirty="0" smtClean="0"/>
              <a:t>　</a:t>
            </a:r>
            <a:r>
              <a:rPr lang="en-US" altLang="ja-JP" sz="2200" dirty="0" err="1" smtClean="0"/>
              <a:t>xcalendar</a:t>
            </a:r>
            <a:r>
              <a:rPr lang="en-US" altLang="ja-JP" sz="2200" dirty="0" smtClean="0"/>
              <a:t>, </a:t>
            </a:r>
            <a:r>
              <a:rPr lang="en-US" altLang="ja-JP" sz="2200" dirty="0" err="1" smtClean="0"/>
              <a:t>tuxeyes</a:t>
            </a:r>
            <a:endParaRPr lang="en-US" altLang="ja-JP" sz="2200" dirty="0" smtClean="0"/>
          </a:p>
          <a:p>
            <a:pPr lvl="1">
              <a:lnSpc>
                <a:spcPct val="90000"/>
              </a:lnSpc>
            </a:pPr>
            <a:r>
              <a:rPr lang="en-US" altLang="ja-JP" sz="2200" dirty="0" smtClean="0"/>
              <a:t>…</a:t>
            </a:r>
            <a:endParaRPr lang="ja-JP" altLang="en-US" sz="2200" dirty="0" smtClean="0"/>
          </a:p>
          <a:p>
            <a:endParaRPr lang="ja-JP" altLang="en-US" dirty="0" smtClean="0"/>
          </a:p>
        </p:txBody>
      </p:sp>
      <p:pic>
        <p:nvPicPr>
          <p:cNvPr id="12292" name="Picture 5" descr="screen"/>
          <p:cNvPicPr>
            <a:picLocks noChangeAspect="1" noChangeArrowheads="1"/>
          </p:cNvPicPr>
          <p:nvPr/>
        </p:nvPicPr>
        <p:blipFill>
          <a:blip r:embed="rId3" cstate="print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38908"/>
            <a:ext cx="3959225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ネットワーク透過性</a:t>
            </a: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リモートホスト</a:t>
            </a:r>
            <a:r>
              <a:rPr lang="ja-JP" altLang="en-US" dirty="0" smtClean="0"/>
              <a:t>でプログラムを実行したり</a:t>
            </a:r>
            <a:r>
              <a:rPr lang="en-US" altLang="ja-JP" dirty="0" smtClean="0"/>
              <a:t>, </a:t>
            </a:r>
            <a:r>
              <a:rPr lang="ja-JP" altLang="en-US" dirty="0" smtClean="0"/>
              <a:t>実行した結果を手元の計算機に表示できる</a:t>
            </a:r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注意しないと他の計算機から画面を覗き見られてしまう</a:t>
            </a:r>
            <a:r>
              <a:rPr lang="ja-JP" altLang="en-US" dirty="0" smtClean="0"/>
              <a:t>ことも</a:t>
            </a:r>
          </a:p>
          <a:p>
            <a:r>
              <a:rPr lang="en-US" altLang="ja-JP" dirty="0" smtClean="0"/>
              <a:t>X</a:t>
            </a:r>
            <a:r>
              <a:rPr lang="ja-JP" altLang="en-US" dirty="0" smtClean="0"/>
              <a:t>プロトコルによる通信の許可・不許可を設定</a:t>
            </a:r>
          </a:p>
          <a:p>
            <a:pPr lvl="1"/>
            <a:r>
              <a:rPr lang="en-US" altLang="ja-JP" dirty="0" err="1" smtClean="0">
                <a:solidFill>
                  <a:srgbClr val="FF0000"/>
                </a:solidFill>
              </a:rPr>
              <a:t>xhost</a:t>
            </a:r>
            <a:r>
              <a:rPr lang="en-US" altLang="ja-JP" dirty="0" smtClean="0">
                <a:solidFill>
                  <a:srgbClr val="FF0000"/>
                </a:solidFill>
              </a:rPr>
              <a:t>, </a:t>
            </a:r>
            <a:r>
              <a:rPr lang="en-US" altLang="ja-JP" dirty="0" err="1" smtClean="0">
                <a:solidFill>
                  <a:srgbClr val="FF0000"/>
                </a:solidFill>
              </a:rPr>
              <a:t>xauth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/>
              <a:t>を使って設定</a:t>
            </a:r>
            <a:r>
              <a:rPr lang="en-US" altLang="ja-JP" dirty="0" smtClean="0"/>
              <a:t>(</a:t>
            </a:r>
            <a:r>
              <a:rPr lang="ja-JP" altLang="en-US" dirty="0" smtClean="0"/>
              <a:t>詳しくは実習で</a:t>
            </a:r>
            <a:r>
              <a:rPr lang="en-US" altLang="ja-JP" dirty="0" smtClean="0"/>
              <a:t>)</a:t>
            </a:r>
          </a:p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7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いろいろな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で動く </a:t>
            </a:r>
            <a:r>
              <a:rPr lang="en-US" altLang="ja-JP" dirty="0" smtClean="0"/>
              <a:t>X</a:t>
            </a:r>
            <a:endParaRPr lang="ja-JP" altLang="en-US" dirty="0" smtClean="0"/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5259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Windows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Cygwin </a:t>
            </a:r>
            <a:r>
              <a:rPr lang="ja-JP" altLang="en-US" dirty="0" smtClean="0"/>
              <a:t>（無料）</a:t>
            </a:r>
          </a:p>
          <a:p>
            <a:pPr lvl="2"/>
            <a:r>
              <a:rPr lang="en-US" altLang="ja-JP" dirty="0" smtClean="0"/>
              <a:t>OS</a:t>
            </a:r>
            <a:r>
              <a:rPr lang="ja-JP" altLang="en-US" dirty="0" smtClean="0"/>
              <a:t>のバージョンによっては動作</a:t>
            </a:r>
            <a:r>
              <a:rPr lang="ja-JP" altLang="en-US" dirty="0" smtClean="0"/>
              <a:t>が不安定なクライアントもある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ASTEC-X</a:t>
            </a:r>
            <a:r>
              <a:rPr lang="en-US" altLang="ja-JP" dirty="0" smtClean="0"/>
              <a:t>, Exceed</a:t>
            </a:r>
            <a:r>
              <a:rPr lang="en-US" altLang="ja-JP" dirty="0" smtClean="0"/>
              <a:t>,</a:t>
            </a:r>
            <a:r>
              <a:rPr lang="en-US" altLang="ja-JP" dirty="0" smtClean="0"/>
              <a:t>…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商用</a:t>
            </a:r>
          </a:p>
          <a:p>
            <a:r>
              <a:rPr lang="en-US" altLang="ja-JP" dirty="0" smtClean="0"/>
              <a:t>Mac </a:t>
            </a:r>
            <a:r>
              <a:rPr lang="en-US" altLang="ja-JP" dirty="0" smtClean="0"/>
              <a:t>OS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 </a:t>
            </a:r>
            <a:r>
              <a:rPr lang="ja-JP" altLang="en-US" dirty="0" smtClean="0"/>
              <a:t>が標準で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  インストール</a:t>
            </a:r>
            <a:r>
              <a:rPr lang="ja-JP" altLang="en-US" dirty="0"/>
              <a:t>されている</a:t>
            </a:r>
            <a:endParaRPr lang="en-US" altLang="ja-JP" dirty="0" smtClean="0"/>
          </a:p>
          <a:p>
            <a:pPr lvl="1">
              <a:buFontTx/>
              <a:buNone/>
            </a:pPr>
            <a:endParaRPr lang="ja-JP" altLang="en-US" dirty="0" smtClean="0"/>
          </a:p>
          <a:p>
            <a:endParaRPr lang="ja-JP" altLang="en-US" dirty="0" smtClean="0"/>
          </a:p>
        </p:txBody>
      </p:sp>
      <p:pic>
        <p:nvPicPr>
          <p:cNvPr id="15364" name="Picture 4" descr="cygx-nodecoration-openbox-gv-xfig-ddd-20031224-0010"/>
          <p:cNvPicPr>
            <a:picLocks noChangeAspect="1" noChangeArrowheads="1"/>
          </p:cNvPicPr>
          <p:nvPr/>
        </p:nvPicPr>
        <p:blipFill>
          <a:blip r:embed="rId3">
            <a:lum bright="18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7" y="2636912"/>
            <a:ext cx="4578891" cy="3291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まとめ：今回のキーワード</a:t>
            </a:r>
            <a:endParaRPr lang="ja-JP" altLang="en-US" dirty="0" smtClean="0"/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サーバ・クライアントシステム</a:t>
            </a:r>
            <a:endParaRPr lang="en-US" altLang="ja-JP" dirty="0" smtClean="0"/>
          </a:p>
          <a:p>
            <a:r>
              <a:rPr lang="en-US" altLang="ja-JP" dirty="0" smtClean="0"/>
              <a:t>X Window Syste</a:t>
            </a:r>
            <a:r>
              <a:rPr lang="en-US" altLang="ja-JP" dirty="0" smtClean="0"/>
              <a:t>m</a:t>
            </a:r>
          </a:p>
          <a:p>
            <a:r>
              <a:rPr lang="en-US" altLang="ja-JP" dirty="0" smtClean="0"/>
              <a:t>X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, X </a:t>
            </a:r>
            <a:r>
              <a:rPr lang="ja-JP" altLang="en-US" dirty="0" smtClean="0"/>
              <a:t>クライアント</a:t>
            </a:r>
            <a:r>
              <a:rPr lang="en-US" altLang="ja-JP" dirty="0" smtClean="0"/>
              <a:t>, X </a:t>
            </a:r>
            <a:r>
              <a:rPr lang="ja-JP" altLang="en-US" dirty="0" smtClean="0"/>
              <a:t>プロトコル</a:t>
            </a:r>
            <a:endParaRPr lang="en-US" altLang="ja-JP" dirty="0" smtClean="0"/>
          </a:p>
          <a:p>
            <a:r>
              <a:rPr lang="en-US" altLang="ja-JP" dirty="0" smtClean="0"/>
              <a:t>GUI, CUI</a:t>
            </a:r>
          </a:p>
          <a:p>
            <a:r>
              <a:rPr lang="ja-JP" altLang="en-US" dirty="0" smtClean="0"/>
              <a:t>ネットワーク透過性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xhost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xauth</a:t>
            </a:r>
            <a:endParaRPr lang="en-US" altLang="ja-JP" dirty="0" smtClean="0"/>
          </a:p>
          <a:p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参考文献</a:t>
            </a:r>
          </a:p>
        </p:txBody>
      </p:sp>
      <p:sp>
        <p:nvSpPr>
          <p:cNvPr id="17411" name="コンテンツ プレースホルダ 2"/>
          <p:cNvSpPr>
            <a:spLocks noGrp="1"/>
          </p:cNvSpPr>
          <p:nvPr>
            <p:ph idx="1"/>
          </p:nvPr>
        </p:nvSpPr>
        <p:spPr>
          <a:xfrm>
            <a:off x="428625" y="1214438"/>
            <a:ext cx="8358188" cy="51435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ja-JP" altLang="en-US" sz="2000" dirty="0" smtClean="0"/>
              <a:t>松田晃一・暦本純一著</a:t>
            </a:r>
            <a:r>
              <a:rPr lang="en-US" altLang="ja-JP" sz="2000" dirty="0" smtClean="0"/>
              <a:t>,</a:t>
            </a:r>
            <a:r>
              <a:rPr lang="ja-JP" altLang="en-US" sz="2000" dirty="0" smtClean="0"/>
              <a:t>　アスキー出版局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入門 </a:t>
            </a:r>
            <a:r>
              <a:rPr lang="en-US" altLang="ja-JP" sz="2000" dirty="0" smtClean="0"/>
              <a:t>X Window</a:t>
            </a:r>
          </a:p>
          <a:p>
            <a:pPr>
              <a:lnSpc>
                <a:spcPct val="90000"/>
              </a:lnSpc>
            </a:pPr>
            <a:r>
              <a:rPr lang="ja-JP" altLang="en-US" sz="2000" dirty="0" smtClean="0"/>
              <a:t>山口和紀　古瀬一隆　監修</a:t>
            </a:r>
            <a:r>
              <a:rPr lang="en-US" altLang="ja-JP" sz="2000" dirty="0" smtClean="0"/>
              <a:t>,</a:t>
            </a:r>
            <a:r>
              <a:rPr lang="ja-JP" altLang="en-US" sz="2000" dirty="0" smtClean="0"/>
              <a:t>　技術出版社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 新　</a:t>
            </a:r>
            <a:r>
              <a:rPr lang="en-US" altLang="ja-JP" sz="2000" dirty="0" smtClean="0"/>
              <a:t>The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UNIX Super Text [</a:t>
            </a:r>
            <a:r>
              <a:rPr lang="ja-JP" altLang="en-US" sz="2000" dirty="0" smtClean="0"/>
              <a:t>上</a:t>
            </a:r>
            <a:r>
              <a:rPr lang="en-US" altLang="ja-JP" sz="2000" dirty="0" smtClean="0"/>
              <a:t>]</a:t>
            </a:r>
          </a:p>
          <a:p>
            <a:pPr>
              <a:lnSpc>
                <a:spcPct val="90000"/>
              </a:lnSpc>
            </a:pPr>
            <a:r>
              <a:rPr lang="ja-JP" altLang="en-US" sz="2000" dirty="0" smtClean="0"/>
              <a:t>武藤健志 著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翔泳社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改訂版 「 </a:t>
            </a:r>
            <a:r>
              <a:rPr lang="en-US" altLang="ja-JP" sz="2000" dirty="0" err="1" smtClean="0"/>
              <a:t>Debian</a:t>
            </a:r>
            <a:r>
              <a:rPr lang="en-US" altLang="ja-JP" sz="2000" dirty="0" smtClean="0"/>
              <a:t> GNU/Linux </a:t>
            </a:r>
            <a:r>
              <a:rPr lang="ja-JP" altLang="en-US" sz="2000" dirty="0" smtClean="0"/>
              <a:t>徹底入門 </a:t>
            </a:r>
            <a:r>
              <a:rPr lang="en-US" altLang="ja-JP" sz="2000" dirty="0" smtClean="0"/>
              <a:t>-</a:t>
            </a:r>
            <a:r>
              <a:rPr lang="en-US" altLang="ja-JP" sz="2000" dirty="0" err="1" smtClean="0"/>
              <a:t>Sarge</a:t>
            </a:r>
            <a:r>
              <a:rPr lang="ja-JP" altLang="en-US" sz="2000" dirty="0" smtClean="0"/>
              <a:t>対応</a:t>
            </a:r>
            <a:r>
              <a:rPr lang="en-US" altLang="ja-JP" sz="2000" dirty="0" smtClean="0"/>
              <a:t>-</a:t>
            </a:r>
            <a:r>
              <a:rPr lang="ja-JP" altLang="en-US" sz="2000" dirty="0" smtClean="0"/>
              <a:t>」</a:t>
            </a:r>
          </a:p>
          <a:p>
            <a:pPr>
              <a:lnSpc>
                <a:spcPct val="90000"/>
              </a:lnSpc>
            </a:pPr>
            <a:r>
              <a:rPr lang="ja-JP" altLang="en-US" sz="2000" dirty="0" smtClean="0"/>
              <a:t>大見嘉弘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永井保夫</a:t>
            </a:r>
            <a:r>
              <a:rPr lang="en-US" altLang="ja-JP" sz="2000" dirty="0" smtClean="0"/>
              <a:t>, 2007: </a:t>
            </a:r>
            <a:r>
              <a:rPr lang="ja-JP" altLang="en-US" sz="2000" dirty="0" smtClean="0"/>
              <a:t>東京情報大学　</a:t>
            </a:r>
            <a:r>
              <a:rPr lang="en-US" altLang="ja-JP" sz="2000" dirty="0" smtClean="0"/>
              <a:t>2007</a:t>
            </a:r>
            <a:r>
              <a:rPr lang="ja-JP" altLang="en-US" sz="2000" dirty="0" smtClean="0"/>
              <a:t>年度システムプログラミング・演習第２講 </a:t>
            </a:r>
            <a:r>
              <a:rPr lang="en-US" altLang="ja-JP" sz="2000" dirty="0" smtClean="0"/>
              <a:t>HTTP </a:t>
            </a:r>
            <a:r>
              <a:rPr lang="ja-JP" altLang="en-US" sz="2000" dirty="0" smtClean="0"/>
              <a:t>プロトコル</a:t>
            </a:r>
            <a:r>
              <a:rPr lang="en-US" altLang="ja-JP" sz="2000" dirty="0" smtClean="0"/>
              <a:t>,</a:t>
            </a:r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http://www.rsch.tuis.ac.jp/~nagai/SYS/SYS02.html</a:t>
            </a:r>
          </a:p>
          <a:p>
            <a:pPr>
              <a:lnSpc>
                <a:spcPct val="90000"/>
              </a:lnSpc>
            </a:pPr>
            <a:r>
              <a:rPr lang="en-US" altLang="ja-JP" sz="2000" dirty="0" smtClean="0"/>
              <a:t>X </a:t>
            </a:r>
            <a:r>
              <a:rPr lang="ja-JP" altLang="en-US" sz="2000" dirty="0" smtClean="0"/>
              <a:t>の歴史</a:t>
            </a:r>
            <a:endParaRPr lang="en-US" altLang="ja-JP" sz="2000" dirty="0" smtClean="0"/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http://homepage3.nifty.com/rio_i/lab/xlib/019history.htm</a:t>
            </a:r>
          </a:p>
          <a:p>
            <a:pPr>
              <a:lnSpc>
                <a:spcPct val="90000"/>
              </a:lnSpc>
            </a:pPr>
            <a:r>
              <a:rPr lang="en-US" altLang="ja-JP" sz="2000" dirty="0" smtClean="0"/>
              <a:t>X.org Foundation</a:t>
            </a:r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http://www.x.org/</a:t>
            </a:r>
          </a:p>
          <a:p>
            <a:pPr>
              <a:lnSpc>
                <a:spcPct val="90000"/>
              </a:lnSpc>
            </a:pPr>
            <a:r>
              <a:rPr lang="en-US" altLang="ja-JP" sz="2000" dirty="0" err="1" smtClean="0"/>
              <a:t>Afterstep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の画像</a:t>
            </a:r>
            <a:endParaRPr lang="en-US" altLang="ja-JP" sz="2000" dirty="0" smtClean="0"/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http://www.afterstep.org/screenshots/Stormy_Skies.jpg</a:t>
            </a:r>
          </a:p>
          <a:p>
            <a:pPr>
              <a:lnSpc>
                <a:spcPct val="90000"/>
              </a:lnSpc>
            </a:pPr>
            <a:r>
              <a:rPr lang="en-US" altLang="ja-JP" sz="2000" dirty="0" smtClean="0"/>
              <a:t>X </a:t>
            </a:r>
            <a:r>
              <a:rPr lang="ja-JP" altLang="en-US" sz="2000" dirty="0" smtClean="0"/>
              <a:t>サーバと </a:t>
            </a:r>
            <a:r>
              <a:rPr lang="en-US" altLang="ja-JP" sz="2000" dirty="0" smtClean="0"/>
              <a:t>X </a:t>
            </a:r>
            <a:r>
              <a:rPr lang="ja-JP" altLang="en-US" sz="2000" dirty="0" smtClean="0"/>
              <a:t>クライアントの画像</a:t>
            </a:r>
            <a:endParaRPr lang="en-US" altLang="ja-JP" sz="2000" dirty="0" smtClean="0"/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http://itpro.nikkeibp.co.jp/article/COLUMN/20060518/238369/?SS=imgview&amp;FD=3561930&amp;ST=oss</a:t>
            </a:r>
          </a:p>
          <a:p>
            <a:endParaRPr lang="ja-JP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140968"/>
            <a:ext cx="8064896" cy="7858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 </a:t>
            </a:r>
            <a:r>
              <a:rPr lang="ja-JP" altLang="en-US" sz="5300" cap="none" dirty="0" smtClean="0"/>
              <a:t>サーバ・クライアントシステム</a:t>
            </a:r>
            <a:endParaRPr lang="ja-JP" altLang="en-US" sz="5300" dirty="0"/>
          </a:p>
        </p:txBody>
      </p:sp>
      <p:sp>
        <p:nvSpPr>
          <p:cNvPr id="9219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104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サーバ・クライアントシステム</a:t>
            </a:r>
            <a:r>
              <a:rPr lang="ja-JP" altLang="en-US" dirty="0"/>
              <a:t>と</a:t>
            </a:r>
            <a:r>
              <a:rPr lang="ja-JP" altLang="en-US" dirty="0" smtClean="0"/>
              <a:t>は</a:t>
            </a:r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4525963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「</a:t>
            </a:r>
            <a:r>
              <a:rPr lang="ja-JP" altLang="en-US" dirty="0" smtClean="0">
                <a:solidFill>
                  <a:srgbClr val="FF0000"/>
                </a:solidFill>
              </a:rPr>
              <a:t>クライアント</a:t>
            </a:r>
            <a:r>
              <a:rPr lang="ja-JP" altLang="en-US" dirty="0" smtClean="0"/>
              <a:t>」が「</a:t>
            </a:r>
            <a:r>
              <a:rPr lang="ja-JP" altLang="en-US" dirty="0" smtClean="0">
                <a:solidFill>
                  <a:srgbClr val="FF0000"/>
                </a:solidFill>
              </a:rPr>
              <a:t>サ－バ</a:t>
            </a:r>
            <a:r>
              <a:rPr lang="ja-JP" altLang="en-US" dirty="0" smtClean="0">
                <a:solidFill>
                  <a:srgbClr val="000000"/>
                </a:solidFill>
              </a:rPr>
              <a:t>」に要求を出し</a:t>
            </a:r>
            <a:r>
              <a:rPr lang="en-US" altLang="ja-JP" dirty="0" smtClean="0">
                <a:solidFill>
                  <a:srgbClr val="000000"/>
                </a:solidFill>
              </a:rPr>
              <a:t>, </a:t>
            </a:r>
            <a:r>
              <a:rPr lang="ja-JP" altLang="en-US" dirty="0" smtClean="0">
                <a:solidFill>
                  <a:srgbClr val="000000"/>
                </a:solidFill>
              </a:rPr>
              <a:t>サーバが要求に答えるというシステム</a:t>
            </a:r>
            <a:endParaRPr lang="en-US" altLang="ja-JP" dirty="0" smtClean="0"/>
          </a:p>
          <a:p>
            <a:r>
              <a:rPr lang="en-US" altLang="ja-JP" dirty="0" smtClean="0"/>
              <a:t> </a:t>
            </a:r>
            <a:r>
              <a:rPr lang="ja-JP" altLang="en-US" dirty="0" smtClean="0"/>
              <a:t>サーバとクライアントが同じ計算機上に存在する場合もある</a:t>
            </a:r>
            <a:r>
              <a:rPr lang="en-US" altLang="ja-JP" dirty="0" smtClean="0"/>
              <a:t>(</a:t>
            </a:r>
            <a:r>
              <a:rPr lang="ja-JP" altLang="en-US" dirty="0" smtClean="0"/>
              <a:t>例</a:t>
            </a:r>
            <a:r>
              <a:rPr lang="en-US" altLang="ja-JP" dirty="0" smtClean="0"/>
              <a:t>: X window system 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))</a:t>
            </a:r>
          </a:p>
          <a:p>
            <a:endParaRPr lang="ja-JP" altLang="en-US" dirty="0" smtClean="0"/>
          </a:p>
          <a:p>
            <a:endParaRPr lang="ja-JP" altLang="en-US" dirty="0" smtClean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098946" y="3284984"/>
            <a:ext cx="6929438" cy="2967608"/>
            <a:chOff x="1098946" y="3284984"/>
            <a:chExt cx="6929438" cy="2967608"/>
          </a:xfrm>
        </p:grpSpPr>
        <p:sp>
          <p:nvSpPr>
            <p:cNvPr id="4100" name="Rectangle 53"/>
            <p:cNvSpPr>
              <a:spLocks noChangeArrowheads="1"/>
            </p:cNvSpPr>
            <p:nvPr/>
          </p:nvSpPr>
          <p:spPr bwMode="auto">
            <a:xfrm>
              <a:off x="6048771" y="3571304"/>
              <a:ext cx="1979613" cy="2608263"/>
            </a:xfrm>
            <a:prstGeom prst="rect">
              <a:avLst/>
            </a:prstGeom>
            <a:solidFill>
              <a:srgbClr val="FF99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/>
                <a:t>サーバ</a:t>
              </a:r>
            </a:p>
          </p:txBody>
        </p:sp>
        <p:sp>
          <p:nvSpPr>
            <p:cNvPr id="4101" name="Rectangle 51"/>
            <p:cNvSpPr>
              <a:spLocks noChangeArrowheads="1"/>
            </p:cNvSpPr>
            <p:nvPr/>
          </p:nvSpPr>
          <p:spPr bwMode="auto">
            <a:xfrm>
              <a:off x="1098946" y="3499867"/>
              <a:ext cx="3286125" cy="2665412"/>
            </a:xfrm>
            <a:prstGeom prst="rect">
              <a:avLst/>
            </a:prstGeom>
            <a:solidFill>
              <a:srgbClr val="99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pic>
          <p:nvPicPr>
            <p:cNvPr id="4102" name="Picture 34" descr="BD18189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3921" y="5071492"/>
              <a:ext cx="1152525" cy="1079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Picture 23" descr="BD18189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1821" y="3777679"/>
              <a:ext cx="1081088" cy="1079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4" name="Line 39"/>
            <p:cNvSpPr>
              <a:spLocks noChangeShapeType="1"/>
            </p:cNvSpPr>
            <p:nvPr/>
          </p:nvSpPr>
          <p:spPr bwMode="auto">
            <a:xfrm flipH="1">
              <a:off x="5124846" y="3356992"/>
              <a:ext cx="3175" cy="2286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5" name="server"/>
            <p:cNvSpPr>
              <a:spLocks noEditPoints="1" noChangeArrowheads="1"/>
            </p:cNvSpPr>
            <p:nvPr/>
          </p:nvSpPr>
          <p:spPr bwMode="auto">
            <a:xfrm>
              <a:off x="6305946" y="3999929"/>
              <a:ext cx="1508125" cy="1455738"/>
            </a:xfrm>
            <a:custGeom>
              <a:avLst/>
              <a:gdLst>
                <a:gd name="T0" fmla="*/ 0 w 21600"/>
                <a:gd name="T1" fmla="*/ 0 h 21600"/>
                <a:gd name="T2" fmla="*/ 754063 w 21600"/>
                <a:gd name="T3" fmla="*/ 0 h 21600"/>
                <a:gd name="T4" fmla="*/ 1508125 w 21600"/>
                <a:gd name="T5" fmla="*/ 0 h 21600"/>
                <a:gd name="T6" fmla="*/ 1508125 w 21600"/>
                <a:gd name="T7" fmla="*/ 727869 h 21600"/>
                <a:gd name="T8" fmla="*/ 1508125 w 21600"/>
                <a:gd name="T9" fmla="*/ 1455737 h 21600"/>
                <a:gd name="T10" fmla="*/ 754063 w 21600"/>
                <a:gd name="T11" fmla="*/ 1455737 h 21600"/>
                <a:gd name="T12" fmla="*/ 0 w 21600"/>
                <a:gd name="T13" fmla="*/ 1455737 h 21600"/>
                <a:gd name="T14" fmla="*/ 0 w 21600"/>
                <a:gd name="T15" fmla="*/ 727869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61 w 21600"/>
                <a:gd name="T25" fmla="*/ 22454 h 21600"/>
                <a:gd name="T26" fmla="*/ 21069 w 21600"/>
                <a:gd name="T27" fmla="*/ 2828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  <a:path w="21600" h="21600" extrusionOk="0">
                  <a:moveTo>
                    <a:pt x="1662" y="1709"/>
                  </a:moveTo>
                  <a:lnTo>
                    <a:pt x="9046" y="1709"/>
                  </a:lnTo>
                  <a:lnTo>
                    <a:pt x="9046" y="2331"/>
                  </a:lnTo>
                  <a:lnTo>
                    <a:pt x="1662" y="2331"/>
                  </a:lnTo>
                  <a:lnTo>
                    <a:pt x="1662" y="1709"/>
                  </a:lnTo>
                  <a:moveTo>
                    <a:pt x="0" y="4351"/>
                  </a:moveTo>
                  <a:lnTo>
                    <a:pt x="10892" y="4351"/>
                  </a:lnTo>
                  <a:lnTo>
                    <a:pt x="10892" y="14141"/>
                  </a:lnTo>
                  <a:lnTo>
                    <a:pt x="21600" y="14141"/>
                  </a:lnTo>
                  <a:moveTo>
                    <a:pt x="11631" y="1243"/>
                  </a:moveTo>
                  <a:lnTo>
                    <a:pt x="20492" y="1243"/>
                  </a:lnTo>
                  <a:lnTo>
                    <a:pt x="20492" y="1554"/>
                  </a:lnTo>
                  <a:lnTo>
                    <a:pt x="11631" y="1554"/>
                  </a:lnTo>
                  <a:lnTo>
                    <a:pt x="11631" y="1243"/>
                  </a:lnTo>
                  <a:moveTo>
                    <a:pt x="11631" y="3263"/>
                  </a:moveTo>
                  <a:lnTo>
                    <a:pt x="20492" y="3263"/>
                  </a:lnTo>
                  <a:lnTo>
                    <a:pt x="20492" y="3574"/>
                  </a:lnTo>
                  <a:lnTo>
                    <a:pt x="11631" y="3574"/>
                  </a:lnTo>
                  <a:lnTo>
                    <a:pt x="11631" y="3263"/>
                  </a:lnTo>
                  <a:moveTo>
                    <a:pt x="11631" y="6060"/>
                  </a:moveTo>
                  <a:lnTo>
                    <a:pt x="20492" y="6060"/>
                  </a:lnTo>
                  <a:lnTo>
                    <a:pt x="20492" y="6371"/>
                  </a:lnTo>
                  <a:lnTo>
                    <a:pt x="11631" y="6371"/>
                  </a:lnTo>
                  <a:lnTo>
                    <a:pt x="11631" y="6060"/>
                  </a:lnTo>
                  <a:moveTo>
                    <a:pt x="11631" y="8081"/>
                  </a:moveTo>
                  <a:lnTo>
                    <a:pt x="20308" y="8081"/>
                  </a:lnTo>
                  <a:lnTo>
                    <a:pt x="20308" y="8391"/>
                  </a:lnTo>
                  <a:lnTo>
                    <a:pt x="11631" y="8391"/>
                  </a:lnTo>
                  <a:lnTo>
                    <a:pt x="11631" y="8081"/>
                  </a:lnTo>
                  <a:moveTo>
                    <a:pt x="11631" y="4196"/>
                  </a:moveTo>
                  <a:lnTo>
                    <a:pt x="12369" y="4196"/>
                  </a:lnTo>
                  <a:lnTo>
                    <a:pt x="12369" y="4817"/>
                  </a:lnTo>
                  <a:lnTo>
                    <a:pt x="11631" y="4817"/>
                  </a:lnTo>
                  <a:lnTo>
                    <a:pt x="11631" y="4196"/>
                  </a:lnTo>
                  <a:moveTo>
                    <a:pt x="14400" y="4196"/>
                  </a:moveTo>
                  <a:lnTo>
                    <a:pt x="15138" y="4196"/>
                  </a:lnTo>
                  <a:lnTo>
                    <a:pt x="15138" y="4817"/>
                  </a:lnTo>
                  <a:lnTo>
                    <a:pt x="14400" y="4817"/>
                  </a:lnTo>
                  <a:lnTo>
                    <a:pt x="14400" y="4196"/>
                  </a:lnTo>
                  <a:moveTo>
                    <a:pt x="16985" y="4196"/>
                  </a:moveTo>
                  <a:lnTo>
                    <a:pt x="17723" y="4196"/>
                  </a:lnTo>
                  <a:lnTo>
                    <a:pt x="17723" y="4817"/>
                  </a:lnTo>
                  <a:lnTo>
                    <a:pt x="16985" y="4817"/>
                  </a:lnTo>
                  <a:lnTo>
                    <a:pt x="16985" y="4196"/>
                  </a:lnTo>
                  <a:moveTo>
                    <a:pt x="19754" y="4196"/>
                  </a:moveTo>
                  <a:lnTo>
                    <a:pt x="20492" y="4196"/>
                  </a:lnTo>
                  <a:lnTo>
                    <a:pt x="20492" y="4817"/>
                  </a:lnTo>
                  <a:lnTo>
                    <a:pt x="19754" y="4817"/>
                  </a:lnTo>
                  <a:lnTo>
                    <a:pt x="19754" y="4196"/>
                  </a:lnTo>
                  <a:moveTo>
                    <a:pt x="11631" y="9635"/>
                  </a:moveTo>
                  <a:lnTo>
                    <a:pt x="12369" y="9635"/>
                  </a:lnTo>
                  <a:lnTo>
                    <a:pt x="12369" y="10256"/>
                  </a:lnTo>
                  <a:lnTo>
                    <a:pt x="11631" y="10256"/>
                  </a:lnTo>
                  <a:lnTo>
                    <a:pt x="11631" y="9635"/>
                  </a:lnTo>
                  <a:moveTo>
                    <a:pt x="14400" y="9635"/>
                  </a:moveTo>
                  <a:lnTo>
                    <a:pt x="15138" y="9635"/>
                  </a:lnTo>
                  <a:lnTo>
                    <a:pt x="15138" y="10256"/>
                  </a:lnTo>
                  <a:lnTo>
                    <a:pt x="14400" y="10256"/>
                  </a:lnTo>
                  <a:lnTo>
                    <a:pt x="14400" y="9635"/>
                  </a:lnTo>
                  <a:moveTo>
                    <a:pt x="16985" y="9635"/>
                  </a:moveTo>
                  <a:lnTo>
                    <a:pt x="17723" y="9635"/>
                  </a:lnTo>
                  <a:lnTo>
                    <a:pt x="17723" y="10256"/>
                  </a:lnTo>
                  <a:lnTo>
                    <a:pt x="16985" y="10256"/>
                  </a:lnTo>
                  <a:lnTo>
                    <a:pt x="16985" y="9635"/>
                  </a:lnTo>
                  <a:moveTo>
                    <a:pt x="19754" y="9635"/>
                  </a:moveTo>
                  <a:lnTo>
                    <a:pt x="20492" y="9635"/>
                  </a:lnTo>
                  <a:lnTo>
                    <a:pt x="20492" y="10256"/>
                  </a:lnTo>
                  <a:lnTo>
                    <a:pt x="19754" y="10256"/>
                  </a:lnTo>
                  <a:lnTo>
                    <a:pt x="19754" y="9635"/>
                  </a:lnTo>
                  <a:moveTo>
                    <a:pt x="10892" y="14141"/>
                  </a:moveTo>
                  <a:lnTo>
                    <a:pt x="10892" y="15384"/>
                  </a:lnTo>
                  <a:lnTo>
                    <a:pt x="10892" y="20046"/>
                  </a:lnTo>
                  <a:lnTo>
                    <a:pt x="10892" y="21600"/>
                  </a:lnTo>
                  <a:lnTo>
                    <a:pt x="10892" y="14141"/>
                  </a:lnTo>
                  <a:moveTo>
                    <a:pt x="10892" y="4351"/>
                  </a:moveTo>
                  <a:lnTo>
                    <a:pt x="10892" y="3574"/>
                  </a:lnTo>
                  <a:lnTo>
                    <a:pt x="10892" y="932"/>
                  </a:lnTo>
                  <a:lnTo>
                    <a:pt x="10892" y="0"/>
                  </a:lnTo>
                  <a:lnTo>
                    <a:pt x="10892" y="4351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6" name="Line 54"/>
            <p:cNvSpPr>
              <a:spLocks noChangeShapeType="1"/>
            </p:cNvSpPr>
            <p:nvPr/>
          </p:nvSpPr>
          <p:spPr bwMode="auto">
            <a:xfrm flipV="1">
              <a:off x="2099071" y="4123754"/>
              <a:ext cx="3000375" cy="460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7" name="Line 55"/>
            <p:cNvSpPr>
              <a:spLocks noChangeShapeType="1"/>
            </p:cNvSpPr>
            <p:nvPr/>
          </p:nvSpPr>
          <p:spPr bwMode="auto">
            <a:xfrm>
              <a:off x="5128021" y="4714304"/>
              <a:ext cx="900113" cy="15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8" name="Text Box 57"/>
            <p:cNvSpPr txBox="1">
              <a:spLocks noChangeArrowheads="1"/>
            </p:cNvSpPr>
            <p:nvPr/>
          </p:nvSpPr>
          <p:spPr bwMode="auto">
            <a:xfrm>
              <a:off x="1111646" y="5000054"/>
              <a:ext cx="1916113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r>
                <a:rPr lang="ja-JP" altLang="en-US" sz="2800" b="1">
                  <a:latin typeface="Arial" charset="0"/>
                </a:rPr>
                <a:t>クライアント</a:t>
              </a:r>
            </a:p>
          </p:txBody>
        </p:sp>
        <p:sp>
          <p:nvSpPr>
            <p:cNvPr id="4109" name="Text Box 59"/>
            <p:cNvSpPr txBox="1">
              <a:spLocks noChangeArrowheads="1"/>
            </p:cNvSpPr>
            <p:nvPr/>
          </p:nvSpPr>
          <p:spPr bwMode="auto">
            <a:xfrm>
              <a:off x="6112271" y="5733479"/>
              <a:ext cx="12414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r>
                <a:rPr lang="ja-JP" altLang="en-US" sz="2800" b="1">
                  <a:latin typeface="Arial" charset="0"/>
                </a:rPr>
                <a:t>サーバ</a:t>
              </a:r>
            </a:p>
          </p:txBody>
        </p:sp>
        <p:sp>
          <p:nvSpPr>
            <p:cNvPr id="4110" name="Text Box 60"/>
            <p:cNvSpPr txBox="1">
              <a:spLocks noChangeArrowheads="1"/>
            </p:cNvSpPr>
            <p:nvPr/>
          </p:nvSpPr>
          <p:spPr bwMode="auto">
            <a:xfrm>
              <a:off x="4570809" y="5785867"/>
              <a:ext cx="117157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r>
                <a:rPr lang="en-US" altLang="ja-JP">
                  <a:latin typeface="Arial" charset="0"/>
                </a:rPr>
                <a:t>network</a:t>
              </a:r>
            </a:p>
          </p:txBody>
        </p:sp>
        <p:sp>
          <p:nvSpPr>
            <p:cNvPr id="4111" name="Line 62"/>
            <p:cNvSpPr>
              <a:spLocks noChangeShapeType="1"/>
            </p:cNvSpPr>
            <p:nvPr/>
          </p:nvSpPr>
          <p:spPr bwMode="auto">
            <a:xfrm>
              <a:off x="3731021" y="5500117"/>
              <a:ext cx="1368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右矢印 23"/>
            <p:cNvSpPr/>
            <p:nvPr/>
          </p:nvSpPr>
          <p:spPr>
            <a:xfrm>
              <a:off x="2313384" y="3714179"/>
              <a:ext cx="3929062" cy="484188"/>
            </a:xfrm>
            <a:prstGeom prst="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25" name="左矢印 24"/>
            <p:cNvSpPr/>
            <p:nvPr/>
          </p:nvSpPr>
          <p:spPr>
            <a:xfrm>
              <a:off x="2313384" y="4214242"/>
              <a:ext cx="3906837" cy="484187"/>
            </a:xfrm>
            <a:prstGeom prst="lef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3" name="角丸四角形吹き出し 2"/>
            <p:cNvSpPr/>
            <p:nvPr/>
          </p:nvSpPr>
          <p:spPr>
            <a:xfrm>
              <a:off x="2271714" y="3284984"/>
              <a:ext cx="2372294" cy="436563"/>
            </a:xfrm>
            <a:prstGeom prst="wedgeRoundRectCallout">
              <a:avLst>
                <a:gd name="adj1" fmla="val -64950"/>
                <a:gd name="adj2" fmla="val 47359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サービスを要求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角丸四角形吹き出し 20"/>
            <p:cNvSpPr/>
            <p:nvPr/>
          </p:nvSpPr>
          <p:spPr>
            <a:xfrm>
              <a:off x="3783882" y="4864645"/>
              <a:ext cx="2156270" cy="436563"/>
            </a:xfrm>
            <a:prstGeom prst="wedgeRoundRectCallout">
              <a:avLst>
                <a:gd name="adj1" fmla="val 64200"/>
                <a:gd name="adj2" fmla="val 11157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サービスを提供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サーバ</a:t>
            </a:r>
          </a:p>
        </p:txBody>
      </p:sp>
      <p:sp>
        <p:nvSpPr>
          <p:cNvPr id="51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525963"/>
          </a:xfrm>
        </p:spPr>
        <p:txBody>
          <a:bodyPr/>
          <a:lstStyle/>
          <a:p>
            <a:r>
              <a:rPr lang="ja-JP" altLang="en-US" dirty="0" smtClean="0"/>
              <a:t>ネットワークを通していろいろな機能やサービスを提供する計算機 </a:t>
            </a:r>
            <a:r>
              <a:rPr lang="en-US" altLang="ja-JP" dirty="0" smtClean="0"/>
              <a:t>or </a:t>
            </a:r>
            <a:r>
              <a:rPr lang="ja-JP" altLang="en-US" dirty="0" smtClean="0"/>
              <a:t>ソフトウェア</a:t>
            </a:r>
          </a:p>
          <a:p>
            <a:endParaRPr lang="ja-JP" altLang="en-US" dirty="0" smtClean="0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500063" y="2714625"/>
            <a:ext cx="8143875" cy="2123658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例）</a:t>
            </a:r>
          </a:p>
          <a:p>
            <a:pPr>
              <a:spcBef>
                <a:spcPct val="50000"/>
              </a:spcBef>
            </a:pP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WWW 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コンテンツの配信                      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WWW 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サーバ</a:t>
            </a:r>
          </a:p>
          <a:p>
            <a:pPr>
              <a:spcBef>
                <a:spcPct val="50000"/>
              </a:spcBef>
            </a:pP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メールの送信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(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第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12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回参照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)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                 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SMTP 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サーバ</a:t>
            </a:r>
          </a:p>
          <a:p>
            <a:pPr>
              <a:spcBef>
                <a:spcPct val="50000"/>
              </a:spcBef>
            </a:pPr>
            <a:r>
              <a:rPr lang="ja-JP" altLang="en-US" sz="2400" dirty="0" smtClean="0">
                <a:solidFill>
                  <a:srgbClr val="0000CC"/>
                </a:solidFill>
                <a:latin typeface="Arial" charset="0"/>
              </a:rPr>
              <a:t>ホスト名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⇔ 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IP 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アドレスの変換</a:t>
            </a:r>
            <a:r>
              <a:rPr lang="en-US" altLang="ja-JP" sz="2400" dirty="0">
                <a:solidFill>
                  <a:srgbClr val="0000CC"/>
                </a:solidFill>
                <a:latin typeface="Arial" charset="0"/>
              </a:rPr>
              <a:t>(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第</a:t>
            </a:r>
            <a:r>
              <a:rPr lang="en-US" altLang="ja-JP" sz="2400" dirty="0">
                <a:solidFill>
                  <a:srgbClr val="0000CC"/>
                </a:solidFill>
                <a:latin typeface="Arial" charset="0"/>
              </a:rPr>
              <a:t>5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回参照</a:t>
            </a:r>
            <a:r>
              <a:rPr lang="en-US" altLang="ja-JP" sz="2400" dirty="0">
                <a:solidFill>
                  <a:srgbClr val="0000CC"/>
                </a:solidFill>
                <a:latin typeface="Arial" charset="0"/>
              </a:rPr>
              <a:t>)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    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DNS 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サーバ</a:t>
            </a:r>
            <a:endParaRPr lang="ja-JP" altLang="en-US" sz="2400" dirty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クライアント</a:t>
            </a:r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サーバが提供するサービスなどを利用する</a:t>
            </a:r>
            <a:br>
              <a:rPr lang="ja-JP" altLang="en-US" smtClean="0"/>
            </a:br>
            <a:r>
              <a:rPr lang="ja-JP" altLang="en-US" smtClean="0"/>
              <a:t>計算機 </a:t>
            </a:r>
            <a:r>
              <a:rPr lang="en-US" altLang="ja-JP" smtClean="0"/>
              <a:t>or </a:t>
            </a:r>
            <a:r>
              <a:rPr lang="ja-JP" altLang="en-US" smtClean="0"/>
              <a:t>ソフトウェア</a:t>
            </a:r>
          </a:p>
          <a:p>
            <a:endParaRPr lang="ja-JP" altLang="en-US" smtClean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18864" y="2276872"/>
            <a:ext cx="8229600" cy="3292475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ja-JP" altLang="en-US" sz="28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例）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en-US" altLang="ja-JP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WWW </a:t>
            </a: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コンテンツの閲覧           </a:t>
            </a:r>
            <a:r>
              <a:rPr lang="en-US" altLang="ja-JP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web </a:t>
            </a: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ブラウザ </a:t>
            </a:r>
            <a:endParaRPr lang="en-US" altLang="ja-JP" sz="2400" dirty="0">
              <a:solidFill>
                <a:srgbClr val="0000CC"/>
              </a:solidFill>
              <a:latin typeface="ＭＳ Ｐゴシック" pitchFamily="50" charset="-128"/>
              <a:ea typeface="+mn-ea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　　　　　　　　　　　　               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（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IE, Safari, </a:t>
            </a:r>
            <a:r>
              <a:rPr lang="en-US" altLang="ja-JP" sz="2400" dirty="0" err="1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iceweasel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など）</a:t>
            </a:r>
            <a:endParaRPr lang="ja-JP" altLang="en-US" sz="2400" dirty="0">
              <a:solidFill>
                <a:srgbClr val="0000CC"/>
              </a:solidFill>
              <a:latin typeface="ＭＳ Ｐゴシック" pitchFamily="50" charset="-128"/>
              <a:ea typeface="+mn-ea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メールの送受信                     メーラ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                                           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(Mew</a:t>
            </a:r>
            <a:r>
              <a:rPr lang="en-US" altLang="ja-JP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, 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Windows Mail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など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)</a:t>
            </a:r>
            <a:endParaRPr lang="en-US" altLang="ja-JP" sz="2400" dirty="0">
              <a:solidFill>
                <a:srgbClr val="0000CC"/>
              </a:solidFill>
              <a:latin typeface="ＭＳ Ｐゴシック" pitchFamily="50" charset="-128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ja-JP" altLang="en-US" sz="2400" dirty="0">
                <a:solidFill>
                  <a:srgbClr val="0000CC"/>
                </a:solidFill>
                <a:latin typeface="Times New Roman" pitchFamily="18" charset="0"/>
                <a:ea typeface="+mn-ea"/>
              </a:rPr>
              <a:t>遠隔ログイン</a:t>
            </a:r>
            <a:r>
              <a:rPr lang="en-US" altLang="ja-JP" sz="2400" dirty="0">
                <a:solidFill>
                  <a:srgbClr val="0000CC"/>
                </a:solidFill>
                <a:latin typeface="Times New Roman" pitchFamily="18" charset="0"/>
                <a:ea typeface="+mn-ea"/>
              </a:rPr>
              <a:t>(</a:t>
            </a:r>
            <a:r>
              <a:rPr lang="ja-JP" altLang="en-US" sz="2400" dirty="0">
                <a:solidFill>
                  <a:srgbClr val="0000CC"/>
                </a:solidFill>
                <a:latin typeface="Times New Roman" pitchFamily="18" charset="0"/>
                <a:ea typeface="+mn-ea"/>
              </a:rPr>
              <a:t>第</a:t>
            </a:r>
            <a:r>
              <a:rPr lang="en-US" altLang="ja-JP" sz="2400" dirty="0">
                <a:solidFill>
                  <a:srgbClr val="0000CC"/>
                </a:solidFill>
                <a:latin typeface="Times New Roman" pitchFamily="18" charset="0"/>
                <a:ea typeface="+mn-ea"/>
              </a:rPr>
              <a:t>10</a:t>
            </a:r>
            <a:r>
              <a:rPr lang="ja-JP" altLang="en-US" sz="2400" dirty="0">
                <a:solidFill>
                  <a:srgbClr val="0000CC"/>
                </a:solidFill>
                <a:latin typeface="Times New Roman" pitchFamily="18" charset="0"/>
                <a:ea typeface="+mn-ea"/>
              </a:rPr>
              <a:t>回</a:t>
            </a:r>
            <a:r>
              <a:rPr lang="en-US" altLang="ja-JP" sz="2400" dirty="0">
                <a:solidFill>
                  <a:srgbClr val="0000CC"/>
                </a:solidFill>
                <a:latin typeface="Times New Roman" pitchFamily="18" charset="0"/>
                <a:ea typeface="+mn-ea"/>
              </a:rPr>
              <a:t>)                </a:t>
            </a:r>
            <a:r>
              <a:rPr lang="en-US" altLang="ja-JP" sz="2400" dirty="0">
                <a:solidFill>
                  <a:srgbClr val="0000CC"/>
                </a:solidFill>
                <a:latin typeface="+mj-ea"/>
                <a:ea typeface="+mj-ea"/>
              </a:rPr>
              <a:t>SSH</a:t>
            </a:r>
            <a:r>
              <a:rPr lang="ja-JP" altLang="en-US" sz="2400" dirty="0">
                <a:solidFill>
                  <a:srgbClr val="0000CC"/>
                </a:solidFill>
                <a:latin typeface="Times New Roman" pitchFamily="18" charset="0"/>
                <a:ea typeface="+mn-ea"/>
              </a:rPr>
              <a:t>クライアント</a:t>
            </a:r>
            <a:r>
              <a:rPr lang="en-US" altLang="ja-JP" sz="2400" dirty="0">
                <a:solidFill>
                  <a:srgbClr val="0000CC"/>
                </a:solidFill>
                <a:latin typeface="Times New Roman" pitchFamily="18" charset="0"/>
                <a:ea typeface="+mn-ea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en-US" altLang="ja-JP" sz="2400" dirty="0">
                <a:solidFill>
                  <a:srgbClr val="0000CC"/>
                </a:solidFill>
                <a:latin typeface="Times New Roman" pitchFamily="18" charset="0"/>
                <a:ea typeface="+mn-ea"/>
              </a:rPr>
              <a:t>                                                     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(</a:t>
            </a:r>
            <a:r>
              <a:rPr lang="en-US" altLang="ja-JP" sz="2400" dirty="0" err="1" smtClean="0">
                <a:solidFill>
                  <a:srgbClr val="0000CC"/>
                </a:solidFill>
                <a:latin typeface="ＭＳ Ｐゴシック" pitchFamily="50" charset="-128"/>
              </a:rPr>
              <a:t>PuTTY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</a:rPr>
              <a:t>, </a:t>
            </a:r>
            <a:r>
              <a:rPr lang="en-US" altLang="ja-JP" sz="2400" dirty="0" err="1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Tera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 Term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など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)</a:t>
            </a:r>
            <a:endParaRPr lang="en-US" altLang="ja-JP" sz="2400" dirty="0">
              <a:solidFill>
                <a:srgbClr val="0000CC"/>
              </a:solidFill>
              <a:latin typeface="ＭＳ Ｐゴシック" pitchFamily="50" charset="-128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サーバ・クライアントシステムの例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web </a:t>
            </a:r>
            <a:r>
              <a:rPr lang="ja-JP" altLang="en-US" dirty="0"/>
              <a:t>の</a:t>
            </a:r>
            <a:r>
              <a:rPr lang="ja-JP" altLang="en-US" dirty="0" smtClean="0"/>
              <a:t>閲覧</a:t>
            </a: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214313" y="1662113"/>
            <a:ext cx="4519612" cy="51054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Tahoma" pitchFamily="34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4921250" y="1662113"/>
            <a:ext cx="4114800" cy="5105400"/>
          </a:xfrm>
          <a:prstGeom prst="rect">
            <a:avLst/>
          </a:prstGeom>
          <a:solidFill>
            <a:srgbClr val="FF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Tahoma" pitchFamily="34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2339975" y="2643188"/>
            <a:ext cx="4267200" cy="838200"/>
          </a:xfrm>
          <a:prstGeom prst="rightArrow">
            <a:avLst>
              <a:gd name="adj1" fmla="val 56435"/>
              <a:gd name="adj2" fmla="val 60219"/>
            </a:avLst>
          </a:prstGeom>
          <a:solidFill>
            <a:srgbClr val="FFCC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000">
                <a:latin typeface="Times New Roman" pitchFamily="18" charset="0"/>
              </a:rPr>
              <a:t>“ </a:t>
            </a:r>
            <a:r>
              <a:rPr lang="en-US" altLang="ja-JP" sz="2000">
                <a:latin typeface="ＭＳ Ｐゴシック" charset="-128"/>
              </a:rPr>
              <a:t>GET</a:t>
            </a:r>
            <a:r>
              <a:rPr lang="ja-JP" altLang="en-US" sz="2000">
                <a:latin typeface="ＭＳ Ｐゴシック" charset="-128"/>
              </a:rPr>
              <a:t>　</a:t>
            </a:r>
            <a:r>
              <a:rPr lang="en-US" altLang="ja-JP" sz="2000">
                <a:latin typeface="ＭＳ Ｐゴシック" charset="-128"/>
              </a:rPr>
              <a:t>/~inex/ HTTP/1.1 </a:t>
            </a:r>
            <a:r>
              <a:rPr lang="en-US" altLang="ja-JP" sz="2000">
                <a:latin typeface="Times New Roman" pitchFamily="18" charset="0"/>
              </a:rPr>
              <a:t>”</a:t>
            </a:r>
            <a:endParaRPr lang="en-US" altLang="ja-JP" sz="2000"/>
          </a:p>
        </p:txBody>
      </p:sp>
      <p:grpSp>
        <p:nvGrpSpPr>
          <p:cNvPr id="2" name="グループ化 1"/>
          <p:cNvGrpSpPr/>
          <p:nvPr/>
        </p:nvGrpSpPr>
        <p:grpSpPr>
          <a:xfrm>
            <a:off x="2195513" y="5038725"/>
            <a:ext cx="4267200" cy="838200"/>
            <a:chOff x="2195513" y="5038725"/>
            <a:chExt cx="4267200" cy="838200"/>
          </a:xfrm>
        </p:grpSpPr>
        <p:sp>
          <p:nvSpPr>
            <p:cNvPr id="7185" name="AutoShape 11"/>
            <p:cNvSpPr>
              <a:spLocks noChangeArrowheads="1"/>
            </p:cNvSpPr>
            <p:nvPr/>
          </p:nvSpPr>
          <p:spPr bwMode="auto">
            <a:xfrm flipH="1">
              <a:off x="2195513" y="5038725"/>
              <a:ext cx="4267200" cy="838200"/>
            </a:xfrm>
            <a:prstGeom prst="rightArrow">
              <a:avLst>
                <a:gd name="adj1" fmla="val 56435"/>
                <a:gd name="adj2" fmla="val 60219"/>
              </a:avLst>
            </a:prstGeom>
            <a:solidFill>
              <a:srgbClr val="FFCC66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Tahoma" pitchFamily="34" charset="0"/>
              </a:endParaRPr>
            </a:p>
          </p:txBody>
        </p:sp>
        <p:sp>
          <p:nvSpPr>
            <p:cNvPr id="7186" name="Text Box 12"/>
            <p:cNvSpPr txBox="1">
              <a:spLocks noChangeArrowheads="1"/>
            </p:cNvSpPr>
            <p:nvPr/>
          </p:nvSpPr>
          <p:spPr bwMode="auto">
            <a:xfrm>
              <a:off x="2805113" y="5267325"/>
              <a:ext cx="3657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ja-JP" sz="2400">
                  <a:latin typeface="Times New Roman" pitchFamily="18" charset="0"/>
                </a:rPr>
                <a:t>“</a:t>
              </a:r>
              <a:r>
                <a:rPr lang="en-US" altLang="ja-JP" sz="2400">
                  <a:latin typeface="ＭＳ Ｐゴシック" charset="-128"/>
                </a:rPr>
                <a:t>/~inex/index.html</a:t>
              </a:r>
              <a:r>
                <a:rPr lang="en-US" altLang="ja-JP" sz="2400">
                  <a:latin typeface="Times New Roman" pitchFamily="18" charset="0"/>
                </a:rPr>
                <a:t>”</a:t>
              </a:r>
              <a:endParaRPr lang="en-US" altLang="ja-JP">
                <a:latin typeface="Arial" charset="0"/>
              </a:endParaRPr>
            </a:p>
          </p:txBody>
        </p:sp>
      </p:grp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95263" y="1857375"/>
            <a:ext cx="45196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r>
              <a:rPr lang="en-US" altLang="ja-JP" sz="2400">
                <a:latin typeface="ＭＳ Ｐゴシック" charset="-128"/>
              </a:rPr>
              <a:t>(1) </a:t>
            </a:r>
            <a:r>
              <a:rPr lang="en-US" altLang="ja-JP" sz="2400" b="1">
                <a:solidFill>
                  <a:srgbClr val="FF0000"/>
                </a:solidFill>
                <a:latin typeface="ＭＳ Ｐゴシック" charset="-128"/>
              </a:rPr>
              <a:t>web </a:t>
            </a:r>
            <a:r>
              <a:rPr lang="ja-JP" altLang="en-US" sz="2400" b="1">
                <a:solidFill>
                  <a:srgbClr val="FF0000"/>
                </a:solidFill>
                <a:latin typeface="ＭＳ Ｐゴシック" charset="-128"/>
              </a:rPr>
              <a:t>ブラウザ</a:t>
            </a:r>
            <a:r>
              <a:rPr lang="ja-JP" altLang="en-US" sz="2400">
                <a:latin typeface="ＭＳ Ｐゴシック" charset="-128"/>
              </a:rPr>
              <a:t>を起動して， </a:t>
            </a:r>
            <a:r>
              <a:rPr lang="ja-JP" altLang="en-US" sz="2400">
                <a:latin typeface="Arial" charset="0"/>
              </a:rPr>
              <a:t>“ </a:t>
            </a:r>
            <a:r>
              <a:rPr lang="en-US" altLang="ja-JP" sz="2400">
                <a:latin typeface="ＭＳ Ｐゴシック" charset="-128"/>
              </a:rPr>
              <a:t>http://www.ep.sci.hokudai.ac.jp/~inex/</a:t>
            </a:r>
            <a:r>
              <a:rPr lang="en-US" altLang="ja-JP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ＭＳ Ｐゴシック" charset="-128"/>
              </a:rPr>
              <a:t> </a:t>
            </a:r>
            <a:r>
              <a:rPr lang="ja-JP" altLang="en-US" sz="2400">
                <a:latin typeface="ＭＳ Ｐゴシック" charset="-128"/>
              </a:rPr>
              <a:t>を要求</a:t>
            </a:r>
            <a:r>
              <a:rPr lang="en-US" altLang="ja-JP" sz="2400">
                <a:latin typeface="ＭＳ Ｐゴシック" charset="-128"/>
              </a:rPr>
              <a:t>. </a:t>
            </a:r>
            <a:endParaRPr lang="ja-JP" altLang="en-US" sz="2400">
              <a:latin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997450" y="3605213"/>
            <a:ext cx="4038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r>
              <a:rPr lang="en-US" altLang="ja-JP" sz="2400" dirty="0">
                <a:latin typeface="ＭＳ Ｐゴシック" charset="-128"/>
              </a:rPr>
              <a:t>(2)</a:t>
            </a:r>
            <a:r>
              <a:rPr lang="ja-JP" altLang="en-US" sz="2400" dirty="0">
                <a:latin typeface="ＭＳ Ｐゴシック" charset="-128"/>
              </a:rPr>
              <a:t>クライアントから</a:t>
            </a:r>
            <a:r>
              <a:rPr lang="ja-JP" altLang="en-US" sz="2400" dirty="0">
                <a:latin typeface="Times New Roman" pitchFamily="18" charset="0"/>
              </a:rPr>
              <a:t>“</a:t>
            </a:r>
            <a:r>
              <a:rPr lang="en-US" altLang="ja-JP" sz="2400" dirty="0">
                <a:latin typeface="ＭＳ Ｐゴシック" charset="-128"/>
              </a:rPr>
              <a:t>/~</a:t>
            </a:r>
            <a:r>
              <a:rPr lang="en-US" altLang="ja-JP" sz="2400" dirty="0" err="1">
                <a:latin typeface="ＭＳ Ｐゴシック" charset="-128"/>
              </a:rPr>
              <a:t>inex</a:t>
            </a:r>
            <a:r>
              <a:rPr lang="en-US" altLang="ja-JP" sz="2400" dirty="0">
                <a:latin typeface="ＭＳ Ｐゴシック" charset="-128"/>
              </a:rPr>
              <a:t>/</a:t>
            </a:r>
            <a:r>
              <a:rPr lang="en-US" altLang="ja-JP" sz="2400" dirty="0">
                <a:latin typeface="Times New Roman" pitchFamily="18" charset="0"/>
              </a:rPr>
              <a:t>”</a:t>
            </a:r>
            <a:r>
              <a:rPr lang="ja-JP" altLang="en-US" sz="2400" dirty="0">
                <a:latin typeface="ＭＳ Ｐゴシック" charset="-128"/>
              </a:rPr>
              <a:t>が要求されたので，</a:t>
            </a:r>
            <a:r>
              <a:rPr lang="ja-JP" altLang="en-US" sz="2400" b="1" dirty="0">
                <a:solidFill>
                  <a:srgbClr val="3333FF"/>
                </a:solidFill>
                <a:latin typeface="ＭＳ Ｐゴシック" charset="-128"/>
              </a:rPr>
              <a:t>ＷＷＷ</a:t>
            </a:r>
            <a:r>
              <a:rPr lang="ja-JP" altLang="en-US" sz="2400" b="1" dirty="0">
                <a:solidFill>
                  <a:srgbClr val="0000CC"/>
                </a:solidFill>
                <a:latin typeface="ＭＳ Ｐゴシック" charset="-128"/>
              </a:rPr>
              <a:t>サーバ</a:t>
            </a:r>
            <a:r>
              <a:rPr lang="ja-JP" altLang="en-US" sz="2400" dirty="0">
                <a:latin typeface="ＭＳ Ｐゴシック" charset="-128"/>
              </a:rPr>
              <a:t>は</a:t>
            </a:r>
            <a:r>
              <a:rPr lang="ja-JP" altLang="en-US" sz="2400" dirty="0">
                <a:latin typeface="Times New Roman" pitchFamily="18" charset="0"/>
              </a:rPr>
              <a:t>“</a:t>
            </a:r>
            <a:r>
              <a:rPr lang="en-US" altLang="ja-JP" sz="2400" dirty="0">
                <a:latin typeface="ＭＳ Ｐゴシック" charset="-128"/>
              </a:rPr>
              <a:t>/~</a:t>
            </a:r>
            <a:r>
              <a:rPr lang="en-US" altLang="ja-JP" sz="2400" dirty="0" err="1">
                <a:latin typeface="ＭＳ Ｐゴシック" charset="-128"/>
              </a:rPr>
              <a:t>inex</a:t>
            </a:r>
            <a:r>
              <a:rPr lang="en-US" altLang="ja-JP" sz="2400" dirty="0">
                <a:latin typeface="ＭＳ Ｐゴシック" charset="-128"/>
              </a:rPr>
              <a:t>/index.html</a:t>
            </a:r>
            <a:r>
              <a:rPr lang="en-US" altLang="ja-JP" sz="2400" dirty="0">
                <a:latin typeface="Times New Roman" pitchFamily="18" charset="0"/>
              </a:rPr>
              <a:t>”</a:t>
            </a:r>
            <a:r>
              <a:rPr lang="en-US" altLang="ja-JP" sz="2400" dirty="0">
                <a:latin typeface="ＭＳ Ｐゴシック" charset="-128"/>
              </a:rPr>
              <a:t> </a:t>
            </a:r>
            <a:r>
              <a:rPr lang="ja-JP" altLang="en-US" sz="2400" dirty="0">
                <a:latin typeface="ＭＳ Ｐゴシック" charset="-128"/>
              </a:rPr>
              <a:t>を送信</a:t>
            </a:r>
            <a:r>
              <a:rPr lang="en-US" altLang="ja-JP" sz="2400" dirty="0">
                <a:latin typeface="ＭＳ Ｐゴシック" charset="-128"/>
              </a:rPr>
              <a:t>.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378450" y="1196975"/>
            <a:ext cx="3352800" cy="730250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2000" dirty="0">
                <a:latin typeface="Arial" charset="0"/>
              </a:rPr>
              <a:t>www.ep.sci.hokudai.ac.jp</a:t>
            </a:r>
          </a:p>
          <a:p>
            <a:pPr algn="ctr"/>
            <a:r>
              <a:rPr lang="ja-JP" altLang="en-US" sz="2000" dirty="0">
                <a:latin typeface="Arial" charset="0"/>
              </a:rPr>
              <a:t>（</a:t>
            </a:r>
            <a:r>
              <a:rPr lang="en-US" altLang="ja-JP" sz="2000" dirty="0">
                <a:latin typeface="Arial" charset="0"/>
              </a:rPr>
              <a:t>WWW </a:t>
            </a:r>
            <a:r>
              <a:rPr lang="ja-JP" altLang="en-US" sz="2000" dirty="0">
                <a:latin typeface="Arial" charset="0"/>
              </a:rPr>
              <a:t>サーバ）</a:t>
            </a:r>
            <a:endParaRPr lang="ja-JP" altLang="en-US" dirty="0">
              <a:latin typeface="Arial" charset="0"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325438" y="5734050"/>
            <a:ext cx="431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r>
              <a:rPr lang="en-US" altLang="ja-JP" sz="2400">
                <a:latin typeface="ＭＳ Ｐゴシック" charset="-128"/>
              </a:rPr>
              <a:t>(3)</a:t>
            </a:r>
            <a:r>
              <a:rPr lang="ja-JP" altLang="en-US" sz="2400">
                <a:latin typeface="ＭＳ Ｐゴシック" charset="-128"/>
              </a:rPr>
              <a:t>受信した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ＭＳ Ｐゴシック" charset="-128"/>
              </a:rPr>
              <a:t>/~inex/index.html</a:t>
            </a:r>
            <a:r>
              <a:rPr lang="en-US" altLang="ja-JP" sz="2400">
                <a:latin typeface="Times New Roman" pitchFamily="18" charset="0"/>
              </a:rPr>
              <a:t>”</a:t>
            </a:r>
            <a:r>
              <a:rPr lang="ja-JP" altLang="en-US" sz="2400">
                <a:latin typeface="ＭＳ Ｐゴシック" charset="-128"/>
              </a:rPr>
              <a:t>を解釈して表示</a:t>
            </a:r>
            <a:r>
              <a:rPr lang="en-US" altLang="ja-JP" sz="2400">
                <a:latin typeface="ＭＳ Ｐゴシック" charset="-128"/>
              </a:rPr>
              <a:t>. </a:t>
            </a:r>
            <a:endParaRPr lang="ja-JP" altLang="en-US" sz="2400">
              <a:latin typeface="Arial" charset="0"/>
            </a:endParaRPr>
          </a:p>
        </p:txBody>
      </p:sp>
      <p:sp>
        <p:nvSpPr>
          <p:cNvPr id="7180" name="Text Box 18"/>
          <p:cNvSpPr txBox="1">
            <a:spLocks noChangeArrowheads="1"/>
          </p:cNvSpPr>
          <p:nvPr/>
        </p:nvSpPr>
        <p:spPr bwMode="auto">
          <a:xfrm>
            <a:off x="501650" y="1196975"/>
            <a:ext cx="3783013" cy="707886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2000" dirty="0">
                <a:latin typeface="Arial" charset="0"/>
              </a:rPr>
              <a:t>ローカルホスト</a:t>
            </a:r>
          </a:p>
          <a:p>
            <a:pPr algn="ctr"/>
            <a:r>
              <a:rPr lang="ja-JP" altLang="en-US" sz="2000" dirty="0">
                <a:latin typeface="Arial" charset="0"/>
              </a:rPr>
              <a:t>（クライアント）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000375" y="2928938"/>
            <a:ext cx="571500" cy="35718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4500563" y="2928938"/>
            <a:ext cx="1143000" cy="357187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テキスト ボックス 16"/>
          <p:cNvSpPr txBox="1">
            <a:spLocks noChangeArrowheads="1"/>
          </p:cNvSpPr>
          <p:nvPr/>
        </p:nvSpPr>
        <p:spPr bwMode="auto">
          <a:xfrm>
            <a:off x="2393157" y="3357563"/>
            <a:ext cx="1393032" cy="1015663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2000" dirty="0"/>
              <a:t>ファイル</a:t>
            </a:r>
            <a:r>
              <a:rPr lang="ja-JP" altLang="en-US" sz="2000" dirty="0" smtClean="0"/>
              <a:t>を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返すよう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命令</a:t>
            </a:r>
            <a:endParaRPr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00625" y="1988840"/>
            <a:ext cx="2286000" cy="707886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latin typeface="+mj-ea"/>
                <a:ea typeface="+mj-ea"/>
              </a:rPr>
              <a:t>HTTP </a:t>
            </a:r>
            <a:r>
              <a:rPr lang="ja-JP" altLang="en-US" sz="2000" dirty="0">
                <a:latin typeface="+mj-ea"/>
                <a:ea typeface="+mj-ea"/>
              </a:rPr>
              <a:t>プロトコルのバージョンを指定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  <p:bldP spid="13" grpId="0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サーバ・クライアントシステム</a:t>
            </a:r>
            <a:r>
              <a:rPr lang="ja-JP" altLang="en-US" dirty="0"/>
              <a:t>の</a:t>
            </a:r>
            <a:r>
              <a:rPr lang="ja-JP" altLang="en-US" dirty="0" smtClean="0"/>
              <a:t>特徴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625" y="1052736"/>
            <a:ext cx="8358188" cy="5643562"/>
          </a:xfrm>
        </p:spPr>
        <p:txBody>
          <a:bodyPr/>
          <a:lstStyle/>
          <a:p>
            <a:pPr marL="571500" indent="-571500">
              <a:defRPr/>
            </a:pPr>
            <a:r>
              <a:rPr lang="ja-JP" altLang="en-US" sz="2800" dirty="0" smtClean="0"/>
              <a:t>機能・情報の共有化</a:t>
            </a:r>
            <a:endParaRPr lang="en-US" altLang="ja-JP" sz="2800" dirty="0" smtClean="0"/>
          </a:p>
          <a:p>
            <a:pPr marL="937260" lvl="1" indent="-571500">
              <a:defRPr/>
            </a:pPr>
            <a:r>
              <a:rPr lang="ja-JP" altLang="en-US" dirty="0" smtClean="0"/>
              <a:t>クライアント側で全ての機能を持たなくて良くなる</a:t>
            </a:r>
            <a:endParaRPr lang="en-US" altLang="ja-JP" dirty="0" smtClean="0"/>
          </a:p>
          <a:p>
            <a:pPr marL="1337310" lvl="2" indent="-571500">
              <a:defRPr/>
            </a:pPr>
            <a:r>
              <a:rPr lang="ja-JP" altLang="en-US" dirty="0" smtClean="0"/>
              <a:t>例</a:t>
            </a:r>
            <a:r>
              <a:rPr lang="en-US" altLang="ja-JP" dirty="0" smtClean="0"/>
              <a:t>: mail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, www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,</a:t>
            </a:r>
            <a:r>
              <a:rPr lang="ja-JP" altLang="en-US" dirty="0" smtClean="0"/>
              <a:t> </a:t>
            </a:r>
            <a:r>
              <a:rPr lang="en-US" altLang="ja-JP" dirty="0" smtClean="0"/>
              <a:t>… </a:t>
            </a:r>
            <a:endParaRPr lang="ja-JP" altLang="en-US" dirty="0" smtClean="0"/>
          </a:p>
          <a:p>
            <a:pPr marL="571500" indent="-571500">
              <a:defRPr/>
            </a:pPr>
            <a:r>
              <a:rPr lang="ja-JP" altLang="en-US" sz="2800" dirty="0" smtClean="0"/>
              <a:t>クライアントは必要なときのみ稼動していればよい</a:t>
            </a:r>
            <a:endParaRPr lang="en-US" altLang="ja-JP" dirty="0" smtClean="0"/>
          </a:p>
          <a:p>
            <a:pPr marL="944563" lvl="1" indent="-600075">
              <a:defRPr/>
            </a:pPr>
            <a:r>
              <a:rPr lang="ja-JP" altLang="en-US" dirty="0" smtClean="0"/>
              <a:t>サーバは常にクライアントからの要求を待機</a:t>
            </a:r>
            <a:endParaRPr lang="en-US" altLang="ja-JP" dirty="0" smtClean="0"/>
          </a:p>
          <a:p>
            <a:pPr marL="571500" indent="-571500">
              <a:defRPr/>
            </a:pPr>
            <a:r>
              <a:rPr lang="ja-JP" altLang="en-US" sz="2800" dirty="0" smtClean="0"/>
              <a:t>サーバ･クライアント間の通信のためのプロトコルが必要</a:t>
            </a:r>
          </a:p>
          <a:p>
            <a:pPr marL="544513" indent="-600075">
              <a:defRPr/>
            </a:pPr>
            <a:r>
              <a:rPr lang="en-US" altLang="ja-JP" sz="2800" dirty="0" smtClean="0"/>
              <a:t>UNIX</a:t>
            </a:r>
            <a:r>
              <a:rPr lang="ja-JP" altLang="en-US" sz="2800" dirty="0" smtClean="0"/>
              <a:t>系</a:t>
            </a:r>
            <a:r>
              <a:rPr lang="en-US" altLang="ja-JP" sz="2800" dirty="0" smtClean="0"/>
              <a:t>OS</a:t>
            </a:r>
            <a:r>
              <a:rPr lang="ja-JP" altLang="en-US" sz="2800" dirty="0" smtClean="0"/>
              <a:t>で動作する多くのソフトウェアで採用</a:t>
            </a:r>
            <a:endParaRPr lang="en-US" altLang="ja-JP" sz="2800" dirty="0" smtClean="0"/>
          </a:p>
          <a:p>
            <a:pPr marL="944563" lvl="1" indent="-600075">
              <a:defRPr/>
            </a:pPr>
            <a:r>
              <a:rPr lang="en-US" altLang="ja-JP" dirty="0" smtClean="0">
                <a:solidFill>
                  <a:srgbClr val="FF0000"/>
                </a:solidFill>
              </a:rPr>
              <a:t>X Window System</a:t>
            </a:r>
            <a:r>
              <a:rPr lang="ja-JP" altLang="en-US" dirty="0"/>
              <a:t> </a:t>
            </a:r>
            <a:r>
              <a:rPr lang="ja-JP" altLang="en-US" dirty="0" smtClean="0"/>
              <a:t>もサーバ・クライアントシステムを</a:t>
            </a:r>
            <a:r>
              <a:rPr lang="ja-JP" altLang="en-US" dirty="0" smtClean="0"/>
              <a:t>採用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 </a:t>
            </a:r>
            <a:r>
              <a:rPr lang="en-US" altLang="ja-JP" sz="6000" cap="none" dirty="0" smtClean="0"/>
              <a:t>X Window System</a:t>
            </a:r>
            <a:endParaRPr lang="ja-JP" altLang="en-US" dirty="0"/>
          </a:p>
        </p:txBody>
      </p:sp>
      <p:sp>
        <p:nvSpPr>
          <p:cNvPr id="9219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b="1" dirty="0" smtClean="0">
                <a:solidFill>
                  <a:schemeClr val="tx1"/>
                </a:solidFill>
              </a:rPr>
              <a:t>えっくす　うぃんどう　　　　　　　　　　しすてむ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 Window System </a:t>
            </a:r>
            <a:r>
              <a:rPr lang="ja-JP" altLang="en-US" dirty="0"/>
              <a:t>とは</a:t>
            </a:r>
            <a:endParaRPr lang="ja-JP" altLang="en-US" dirty="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ja-JP" sz="2800" dirty="0">
                <a:latin typeface="+mj-ea"/>
              </a:rPr>
              <a:t>UNIX </a:t>
            </a:r>
            <a:r>
              <a:rPr lang="ja-JP" altLang="en-US" sz="2800" dirty="0">
                <a:latin typeface="+mj-ea"/>
              </a:rPr>
              <a:t>系 </a:t>
            </a:r>
            <a:r>
              <a:rPr lang="en-US" altLang="ja-JP" sz="2800" dirty="0">
                <a:latin typeface="+mj-ea"/>
              </a:rPr>
              <a:t>OS </a:t>
            </a:r>
            <a:r>
              <a:rPr lang="ja-JP" altLang="en-US" sz="2800" dirty="0" smtClean="0">
                <a:latin typeface="+mj-ea"/>
              </a:rPr>
              <a:t>で</a:t>
            </a:r>
            <a:r>
              <a:rPr lang="en-US" altLang="ja-JP" sz="2800" dirty="0" smtClean="0">
                <a:solidFill>
                  <a:srgbClr val="FF0000"/>
                </a:solidFill>
                <a:latin typeface="+mj-ea"/>
              </a:rPr>
              <a:t>GUI</a:t>
            </a:r>
            <a:r>
              <a:rPr lang="en-US" altLang="ja-JP" sz="2800" dirty="0" smtClean="0">
                <a:latin typeface="+mj-ea"/>
              </a:rPr>
              <a:t> (</a:t>
            </a:r>
            <a:r>
              <a:rPr lang="en-US" altLang="ja-JP" sz="2800" dirty="0">
                <a:latin typeface="+mj-ea"/>
              </a:rPr>
              <a:t>Graphical User Interface)</a:t>
            </a:r>
            <a:r>
              <a:rPr lang="ja-JP" altLang="en-US" sz="2800" dirty="0" smtClean="0">
                <a:latin typeface="+mj-ea"/>
              </a:rPr>
              <a:t>環境</a:t>
            </a:r>
            <a:r>
              <a:rPr lang="en-US" altLang="ja-JP" sz="2800" dirty="0" smtClean="0">
                <a:latin typeface="+mj-ea"/>
              </a:rPr>
              <a:t/>
            </a:r>
            <a:br>
              <a:rPr lang="en-US" altLang="ja-JP" sz="2800" dirty="0" smtClean="0">
                <a:latin typeface="+mj-ea"/>
              </a:rPr>
            </a:br>
            <a:r>
              <a:rPr lang="ja-JP" altLang="en-US" sz="2800" dirty="0" err="1" smtClean="0">
                <a:latin typeface="+mj-ea"/>
              </a:rPr>
              <a:t>を</a:t>
            </a:r>
            <a:r>
              <a:rPr lang="ja-JP" altLang="en-US" sz="2800" dirty="0" err="1" smtClean="0">
                <a:latin typeface="+mj-ea"/>
              </a:rPr>
              <a:t>提</a:t>
            </a:r>
            <a:r>
              <a:rPr lang="ja-JP" altLang="en-US" sz="2800" dirty="0" smtClean="0">
                <a:latin typeface="+mj-ea"/>
              </a:rPr>
              <a:t>供する基本的なシステム</a:t>
            </a:r>
            <a:endParaRPr lang="ja-JP" altLang="en-US" sz="2800" dirty="0">
              <a:latin typeface="+mj-ea"/>
            </a:endParaRPr>
          </a:p>
          <a:p>
            <a:pPr>
              <a:defRPr/>
            </a:pPr>
            <a:r>
              <a:rPr lang="ja-JP" altLang="en-US" sz="2800" dirty="0" smtClean="0">
                <a:latin typeface="+mj-ea"/>
              </a:rPr>
              <a:t>マサチューセッツ</a:t>
            </a:r>
            <a:r>
              <a:rPr lang="ja-JP" altLang="en-US" sz="2800" dirty="0">
                <a:latin typeface="+mj-ea"/>
              </a:rPr>
              <a:t>工科</a:t>
            </a:r>
            <a:r>
              <a:rPr lang="ja-JP" altLang="en-US" sz="2800" dirty="0" smtClean="0">
                <a:latin typeface="+mj-ea"/>
              </a:rPr>
              <a:t>大学</a:t>
            </a:r>
            <a:r>
              <a:rPr lang="en-US" altLang="ja-JP" sz="2800" dirty="0" smtClean="0">
                <a:latin typeface="+mj-ea"/>
              </a:rPr>
              <a:t>(MIT)</a:t>
            </a:r>
            <a:r>
              <a:rPr lang="ja-JP" altLang="en-US" sz="2800" dirty="0" smtClean="0">
                <a:latin typeface="+mj-ea"/>
              </a:rPr>
              <a:t>の</a:t>
            </a:r>
            <a:r>
              <a:rPr lang="en-US" altLang="ja-JP" sz="2800" dirty="0" smtClean="0">
                <a:latin typeface="+mj-ea"/>
              </a:rPr>
              <a:t>Athena </a:t>
            </a:r>
            <a:r>
              <a:rPr lang="en-US" altLang="ja-JP" sz="2800" dirty="0" smtClean="0">
                <a:latin typeface="+mj-ea"/>
              </a:rPr>
              <a:t>Project </a:t>
            </a:r>
            <a:r>
              <a:rPr lang="ja-JP" altLang="en-US" sz="2800" dirty="0" smtClean="0">
                <a:latin typeface="+mj-ea"/>
              </a:rPr>
              <a:t>に</a:t>
            </a:r>
            <a:r>
              <a:rPr lang="ja-JP" altLang="en-US" sz="2800" dirty="0">
                <a:latin typeface="+mj-ea"/>
              </a:rPr>
              <a:t>よって</a:t>
            </a:r>
            <a:r>
              <a:rPr lang="en-US" altLang="ja-JP" sz="2800" dirty="0" smtClean="0">
                <a:latin typeface="+mj-ea"/>
              </a:rPr>
              <a:t>1984</a:t>
            </a:r>
            <a:r>
              <a:rPr lang="ja-JP" altLang="en-US" sz="2800" dirty="0" smtClean="0">
                <a:latin typeface="+mj-ea"/>
              </a:rPr>
              <a:t>年に開発</a:t>
            </a:r>
            <a:endParaRPr lang="en-US" altLang="ja-JP" sz="2800" dirty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ハードウェアに依存しないウィンドウシステムの構築を目的</a:t>
            </a:r>
            <a:endParaRPr lang="en-US" altLang="ja-JP" sz="24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ウィンドウシステム</a:t>
            </a:r>
            <a:r>
              <a:rPr lang="en-US" altLang="ja-JP" sz="2400" dirty="0" smtClean="0">
                <a:latin typeface="+mj-ea"/>
              </a:rPr>
              <a:t>: </a:t>
            </a:r>
            <a:r>
              <a:rPr lang="ja-JP" altLang="en-US" sz="2400" dirty="0" smtClean="0">
                <a:latin typeface="+mj-ea"/>
              </a:rPr>
              <a:t>複数のタスクにそれぞれ固有の領域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ja-JP" altLang="en-US" sz="2400" dirty="0" smtClean="0">
                <a:latin typeface="+mj-ea"/>
              </a:rPr>
              <a:t>ウィンドウ</a:t>
            </a:r>
            <a:r>
              <a:rPr lang="en-US" altLang="ja-JP" sz="2400" dirty="0" smtClean="0">
                <a:latin typeface="+mj-ea"/>
              </a:rPr>
              <a:t>)</a:t>
            </a:r>
            <a:r>
              <a:rPr lang="ja-JP" altLang="en-US" sz="2400" dirty="0" smtClean="0">
                <a:latin typeface="+mj-ea"/>
              </a:rPr>
              <a:t>を割り当て画面出力させるシステム</a:t>
            </a:r>
            <a:endParaRPr lang="en-US" altLang="ja-JP" sz="2400" dirty="0" smtClean="0">
              <a:latin typeface="+mj-ea"/>
            </a:endParaRPr>
          </a:p>
          <a:p>
            <a:pPr>
              <a:defRPr/>
            </a:pPr>
            <a:r>
              <a:rPr lang="ja-JP" altLang="en-US" sz="2800" dirty="0">
                <a:latin typeface="+mj-ea"/>
              </a:rPr>
              <a:t>現在</a:t>
            </a:r>
            <a:r>
              <a:rPr lang="ja-JP" altLang="en-US" sz="2800" dirty="0" smtClean="0">
                <a:latin typeface="+mj-ea"/>
              </a:rPr>
              <a:t>は </a:t>
            </a:r>
            <a:r>
              <a:rPr lang="en-US" altLang="ja-JP" sz="2800" dirty="0" err="1" smtClean="0">
                <a:latin typeface="+mj-ea"/>
              </a:rPr>
              <a:t>X.Org</a:t>
            </a:r>
            <a:r>
              <a:rPr lang="en-US" altLang="ja-JP" sz="2800" dirty="0" smtClean="0">
                <a:latin typeface="+mj-ea"/>
              </a:rPr>
              <a:t> </a:t>
            </a:r>
            <a:r>
              <a:rPr lang="en-US" altLang="ja-JP" sz="2800" dirty="0">
                <a:latin typeface="+mj-ea"/>
              </a:rPr>
              <a:t>Foundation </a:t>
            </a:r>
            <a:r>
              <a:rPr lang="ja-JP" altLang="en-US" sz="2800" dirty="0" smtClean="0">
                <a:latin typeface="+mj-ea"/>
              </a:rPr>
              <a:t>が開発・メンテナンス</a:t>
            </a:r>
            <a:r>
              <a:rPr lang="en-US" altLang="ja-JP" sz="2600" dirty="0" smtClean="0">
                <a:latin typeface="+mj-ea"/>
              </a:rPr>
              <a:t>(http</a:t>
            </a:r>
            <a:r>
              <a:rPr lang="en-US" altLang="ja-JP" sz="2600" dirty="0">
                <a:latin typeface="+mj-ea"/>
              </a:rPr>
              <a:t>://www.x.org/wiki</a:t>
            </a:r>
            <a:r>
              <a:rPr lang="en-US" altLang="ja-JP" sz="2600" dirty="0" smtClean="0">
                <a:latin typeface="+mj-ea"/>
              </a:rPr>
              <a:t>/)</a:t>
            </a:r>
          </a:p>
          <a:p>
            <a:pPr>
              <a:defRPr/>
            </a:pPr>
            <a:r>
              <a:rPr lang="ja-JP" altLang="en-US" sz="2800" dirty="0">
                <a:latin typeface="+mj-ea"/>
              </a:rPr>
              <a:t>最新バージョンは「</a:t>
            </a:r>
            <a:r>
              <a:rPr lang="en-US" altLang="ja-JP" sz="2800" dirty="0">
                <a:latin typeface="+mj-ea"/>
              </a:rPr>
              <a:t>X11R7.6</a:t>
            </a:r>
            <a:r>
              <a:rPr lang="ja-JP" altLang="en-US" sz="2800" dirty="0" smtClean="0">
                <a:latin typeface="+mj-ea"/>
              </a:rPr>
              <a:t>」</a:t>
            </a:r>
            <a:endParaRPr lang="en-US" altLang="ja-JP" sz="2800" dirty="0" smtClean="0">
              <a:latin typeface="+mj-ea"/>
            </a:endParaRPr>
          </a:p>
          <a:p>
            <a:pPr>
              <a:defRPr/>
            </a:pPr>
            <a:r>
              <a:rPr lang="ja-JP" altLang="en-US" sz="2800" dirty="0" smtClean="0">
                <a:latin typeface="+mj-ea"/>
              </a:rPr>
              <a:t>通称</a:t>
            </a:r>
            <a:r>
              <a:rPr lang="ja-JP" altLang="en-US" sz="2800" dirty="0">
                <a:latin typeface="+mj-ea"/>
              </a:rPr>
              <a:t>「</a:t>
            </a:r>
            <a:r>
              <a:rPr lang="en-US" altLang="ja-JP" sz="2800" dirty="0">
                <a:latin typeface="+mj-ea"/>
              </a:rPr>
              <a:t>X</a:t>
            </a:r>
            <a:r>
              <a:rPr lang="ja-JP" altLang="en-US" sz="2800" dirty="0" smtClean="0">
                <a:latin typeface="+mj-ea"/>
              </a:rPr>
              <a:t>」</a:t>
            </a:r>
            <a:r>
              <a:rPr lang="en-US" altLang="ja-JP" sz="2800" dirty="0" smtClean="0">
                <a:latin typeface="+mj-ea"/>
              </a:rPr>
              <a:t>, </a:t>
            </a:r>
            <a:r>
              <a:rPr lang="ja-JP" altLang="en-US" sz="2800" dirty="0" smtClean="0">
                <a:latin typeface="+mj-ea"/>
              </a:rPr>
              <a:t>「</a:t>
            </a:r>
            <a:r>
              <a:rPr lang="en-US" altLang="ja-JP" sz="2800" dirty="0">
                <a:latin typeface="+mj-ea"/>
              </a:rPr>
              <a:t>X11</a:t>
            </a:r>
            <a:r>
              <a:rPr lang="ja-JP" altLang="en-US" sz="2800" dirty="0">
                <a:latin typeface="+mj-ea"/>
              </a:rPr>
              <a:t>」</a:t>
            </a:r>
          </a:p>
          <a:p>
            <a:pPr>
              <a:defRPr/>
            </a:pPr>
            <a:endParaRPr lang="en-US" altLang="ja-JP" sz="2800" dirty="0">
              <a:latin typeface="+mj-ea"/>
            </a:endParaRPr>
          </a:p>
          <a:p>
            <a:pPr>
              <a:defRPr/>
            </a:pPr>
            <a:endParaRPr lang="ja-JP" altLang="en-US" sz="36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580112" y="4365104"/>
            <a:ext cx="3456384" cy="1008112"/>
            <a:chOff x="5076056" y="5229200"/>
            <a:chExt cx="3744416" cy="1080120"/>
          </a:xfrm>
        </p:grpSpPr>
        <p:sp>
          <p:nvSpPr>
            <p:cNvPr id="2" name="正方形/長方形 1"/>
            <p:cNvSpPr/>
            <p:nvPr/>
          </p:nvSpPr>
          <p:spPr>
            <a:xfrm>
              <a:off x="5076056" y="5229200"/>
              <a:ext cx="3744416" cy="108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7539" y="5373216"/>
              <a:ext cx="3590925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テキスト ボックス 4"/>
          <p:cNvSpPr txBox="1"/>
          <p:nvPr/>
        </p:nvSpPr>
        <p:spPr>
          <a:xfrm>
            <a:off x="5580112" y="5373216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err="1" smtClean="0"/>
              <a:t>X.Org</a:t>
            </a:r>
            <a:r>
              <a:rPr kumimoji="1" lang="en-US" altLang="ja-JP" sz="1600" dirty="0" smtClean="0"/>
              <a:t> Foundation </a:t>
            </a:r>
            <a:r>
              <a:rPr kumimoji="1" lang="ja-JP" altLang="en-US" sz="1600" dirty="0" err="1" smtClean="0"/>
              <a:t>のロゴ</a:t>
            </a:r>
            <a:r>
              <a:rPr kumimoji="1" lang="ja-JP" altLang="en-US" sz="1600" dirty="0" smtClean="0"/>
              <a:t>マーク</a:t>
            </a:r>
            <a:endParaRPr kumimoji="1" lang="en-US" altLang="ja-JP" sz="1600" dirty="0" smtClean="0"/>
          </a:p>
          <a:p>
            <a:pPr algn="ctr"/>
            <a:r>
              <a:rPr lang="en-US" altLang="ja-JP" sz="1600" dirty="0">
                <a:latin typeface="+mj-ea"/>
              </a:rPr>
              <a:t>http://www.x.org/wiki/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1325</TotalTime>
  <Words>720</Words>
  <Application>Microsoft Office PowerPoint</Application>
  <PresentationFormat>画面に合わせる (4:3)</PresentationFormat>
  <Paragraphs>156</Paragraphs>
  <Slides>18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雪藤</vt:lpstr>
      <vt:lpstr>サーバ・クライアントシステム    &amp; X Window System</vt:lpstr>
      <vt:lpstr> サーバ・クライアントシステム</vt:lpstr>
      <vt:lpstr>サーバ・クライアントシステムとは</vt:lpstr>
      <vt:lpstr>サーバ</vt:lpstr>
      <vt:lpstr>クライアント</vt:lpstr>
      <vt:lpstr>サーバ・クライアントシステムの例: web の閲覧</vt:lpstr>
      <vt:lpstr>サーバ・クライアントシステムの特徴</vt:lpstr>
      <vt:lpstr> X Window System</vt:lpstr>
      <vt:lpstr>X Window System とは</vt:lpstr>
      <vt:lpstr>X の特徴</vt:lpstr>
      <vt:lpstr>GUI 環境</vt:lpstr>
      <vt:lpstr>自分好みの X へ</vt:lpstr>
      <vt:lpstr>X でのサーバ・クライアント</vt:lpstr>
      <vt:lpstr>様々な X クライアント</vt:lpstr>
      <vt:lpstr>ネットワーク透過性</vt:lpstr>
      <vt:lpstr>いろいろな OS で動く X</vt:lpstr>
      <vt:lpstr>まとめ：今回のキーワード</vt:lpstr>
      <vt:lpstr>参考文献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サーバー・クライアントシステム X Window System</dc:title>
  <dc:creator>yoshiya</dc:creator>
  <cp:lastModifiedBy>yamasita</cp:lastModifiedBy>
  <cp:revision>181</cp:revision>
  <dcterms:created xsi:type="dcterms:W3CDTF">2009-07-07T01:52:55Z</dcterms:created>
  <dcterms:modified xsi:type="dcterms:W3CDTF">2011-07-08T05:43:06Z</dcterms:modified>
</cp:coreProperties>
</file>