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0"/>
  </p:notesMasterIdLst>
  <p:handoutMasterIdLst>
    <p:handoutMasterId r:id="rId71"/>
  </p:handoutMasterIdLst>
  <p:sldIdLst>
    <p:sldId id="256" r:id="rId2"/>
    <p:sldId id="266" r:id="rId3"/>
    <p:sldId id="297" r:id="rId4"/>
    <p:sldId id="261" r:id="rId5"/>
    <p:sldId id="298" r:id="rId6"/>
    <p:sldId id="264" r:id="rId7"/>
    <p:sldId id="270" r:id="rId8"/>
    <p:sldId id="299" r:id="rId9"/>
    <p:sldId id="291" r:id="rId10"/>
    <p:sldId id="274" r:id="rId11"/>
    <p:sldId id="275" r:id="rId12"/>
    <p:sldId id="276" r:id="rId13"/>
    <p:sldId id="277" r:id="rId14"/>
    <p:sldId id="279" r:id="rId15"/>
    <p:sldId id="300" r:id="rId16"/>
    <p:sldId id="301" r:id="rId17"/>
    <p:sldId id="302" r:id="rId18"/>
    <p:sldId id="281" r:id="rId19"/>
    <p:sldId id="282" r:id="rId20"/>
    <p:sldId id="283" r:id="rId21"/>
    <p:sldId id="284" r:id="rId22"/>
    <p:sldId id="286" r:id="rId23"/>
    <p:sldId id="303" r:id="rId24"/>
    <p:sldId id="304" r:id="rId25"/>
    <p:sldId id="287" r:id="rId26"/>
    <p:sldId id="288" r:id="rId27"/>
    <p:sldId id="289" r:id="rId28"/>
    <p:sldId id="339" r:id="rId29"/>
    <p:sldId id="290" r:id="rId30"/>
    <p:sldId id="292" r:id="rId31"/>
    <p:sldId id="293" r:id="rId32"/>
    <p:sldId id="294" r:id="rId33"/>
    <p:sldId id="306" r:id="rId34"/>
    <p:sldId id="295" r:id="rId35"/>
    <p:sldId id="296" r:id="rId36"/>
    <p:sldId id="333" r:id="rId37"/>
    <p:sldId id="307" r:id="rId38"/>
    <p:sldId id="308" r:id="rId39"/>
    <p:sldId id="312" r:id="rId40"/>
    <p:sldId id="313" r:id="rId41"/>
    <p:sldId id="309" r:id="rId42"/>
    <p:sldId id="314" r:id="rId43"/>
    <p:sldId id="335" r:id="rId44"/>
    <p:sldId id="315" r:id="rId45"/>
    <p:sldId id="316" r:id="rId46"/>
    <p:sldId id="317" r:id="rId47"/>
    <p:sldId id="311" r:id="rId48"/>
    <p:sldId id="338" r:id="rId49"/>
    <p:sldId id="337" r:id="rId50"/>
    <p:sldId id="318" r:id="rId51"/>
    <p:sldId id="319" r:id="rId52"/>
    <p:sldId id="320" r:id="rId53"/>
    <p:sldId id="321" r:id="rId54"/>
    <p:sldId id="322" r:id="rId55"/>
    <p:sldId id="323" r:id="rId56"/>
    <p:sldId id="324" r:id="rId57"/>
    <p:sldId id="351" r:id="rId58"/>
    <p:sldId id="347" r:id="rId59"/>
    <p:sldId id="340" r:id="rId60"/>
    <p:sldId id="341" r:id="rId61"/>
    <p:sldId id="328" r:id="rId62"/>
    <p:sldId id="329" r:id="rId63"/>
    <p:sldId id="349" r:id="rId64"/>
    <p:sldId id="330" r:id="rId65"/>
    <p:sldId id="342" r:id="rId66"/>
    <p:sldId id="343" r:id="rId67"/>
    <p:sldId id="344" r:id="rId68"/>
    <p:sldId id="345" r:id="rId69"/>
  </p:sldIdLst>
  <p:sldSz cx="9144000" cy="6858000" type="screen4x3"/>
  <p:notesSz cx="6805613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7793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7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notesMaster" Target="notesMasters/notesMaster1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E095DB-FD99-4E59-8DE9-98459BE3383B}" type="datetimeFigureOut">
              <a:rPr kumimoji="1" lang="ja-JP" altLang="en-US" smtClean="0"/>
              <a:pPr/>
              <a:t>2012/5/11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FC0814-7D93-4250-BE3C-62D5FE04BC7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37AB9A2-BBDE-40CE-93AD-F6FBC026F97C}" type="datetimeFigureOut">
              <a:rPr lang="ja-JP" altLang="en-US"/>
              <a:pPr>
                <a:defRPr/>
              </a:pPr>
              <a:t>2012/5/11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444468D-B616-40F1-ACA6-CB356ADF97A7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nic.ad.jp/ja/tech/glos-ah.html" TargetMode="External"/><Relationship Id="rId3" Type="http://schemas.openxmlformats.org/officeDocument/2006/relationships/hyperlink" Target="http://www.nic.ad.jp/ja/topics/2011/20110204-01.html" TargetMode="External"/><Relationship Id="rId7" Type="http://schemas.openxmlformats.org/officeDocument/2006/relationships/hyperlink" Target="http://www.nic.ad.jp/ja/tech/glos-ta.html" TargetMode="External"/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www.nic.ad.jp/ja/topics/2011/20110415-01.html" TargetMode="External"/><Relationship Id="rId5" Type="http://schemas.openxmlformats.org/officeDocument/2006/relationships/hyperlink" Target="http://www.nic.ad.jp/ja/newsletter/No26/090.html" TargetMode="External"/><Relationship Id="rId4" Type="http://schemas.openxmlformats.org/officeDocument/2006/relationships/hyperlink" Target="http://www.nic.ad.jp/ja/tech/glos-ij.html" TargetMode="Externa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-words.jp/w/TCP2FIP.html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://e-words.jp/w/RFC.html" TargetMode="External"/><Relationship Id="rId4" Type="http://schemas.openxmlformats.org/officeDocument/2006/relationships/hyperlink" Target="http://e-words.jp/w/E382A4E383B3E382BFE383BCE3838DE38383E38388.html" TargetMode="Externa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>
                <a:hlinkClick r:id="rId3" action="ppaction://hlinkfile"/>
              </a:rPr>
              <a:t>2011</a:t>
            </a:r>
            <a:r>
              <a:rPr lang="ja-JP" altLang="en-US" dirty="0" smtClean="0">
                <a:hlinkClick r:id="rId3" action="ppaction://hlinkfile"/>
              </a:rPr>
              <a:t>年</a:t>
            </a:r>
            <a:r>
              <a:rPr lang="en-US" altLang="ja-JP" dirty="0" smtClean="0">
                <a:hlinkClick r:id="rId3" action="ppaction://hlinkfile"/>
              </a:rPr>
              <a:t>2</a:t>
            </a:r>
            <a:r>
              <a:rPr lang="ja-JP" altLang="en-US" dirty="0" smtClean="0">
                <a:hlinkClick r:id="rId3" action="ppaction://hlinkfile"/>
              </a:rPr>
              <a:t>月</a:t>
            </a:r>
            <a:r>
              <a:rPr lang="en-US" altLang="ja-JP" dirty="0" smtClean="0">
                <a:hlinkClick r:id="rId3" action="ppaction://hlinkfile"/>
              </a:rPr>
              <a:t>3</a:t>
            </a:r>
            <a:r>
              <a:rPr lang="ja-JP" altLang="en-US" dirty="0" smtClean="0">
                <a:hlinkClick r:id="rId3" action="ppaction://hlinkfile"/>
              </a:rPr>
              <a:t>日</a:t>
            </a:r>
            <a:r>
              <a:rPr lang="ja-JP" altLang="en-US" dirty="0" smtClean="0"/>
              <a:t>、 インターネット上で利用されるアドレス資源をグローバルに管理する </a:t>
            </a:r>
            <a:r>
              <a:rPr lang="en-US" altLang="ja-JP" dirty="0" smtClean="0">
                <a:hlinkClick r:id="rId4" action="ppaction://hlinkfile"/>
              </a:rPr>
              <a:t>IANA</a:t>
            </a:r>
            <a:r>
              <a:rPr lang="ja-JP" altLang="en-US" dirty="0" smtClean="0"/>
              <a:t> </a:t>
            </a:r>
            <a:r>
              <a:rPr lang="en-US" altLang="ja-JP" dirty="0" smtClean="0"/>
              <a:t>(Internet Assigned Numbers Authority) </a:t>
            </a:r>
            <a:r>
              <a:rPr lang="ja-JP" altLang="en-US" dirty="0" smtClean="0"/>
              <a:t>において新規に割り振りできる </a:t>
            </a:r>
            <a:r>
              <a:rPr lang="en-US" altLang="ja-JP" dirty="0" smtClean="0">
                <a:hlinkClick r:id="rId5" action="ppaction://hlinkfile"/>
              </a:rPr>
              <a:t>IPv4</a:t>
            </a:r>
            <a:r>
              <a:rPr lang="ja-JP" altLang="en-US" dirty="0" smtClean="0">
                <a:hlinkClick r:id="rId5" action="ppaction://hlinkfile"/>
              </a:rPr>
              <a:t>アドレス</a:t>
            </a:r>
            <a:r>
              <a:rPr lang="ja-JP" altLang="en-US" dirty="0" smtClean="0"/>
              <a:t> が無くなりました。 続いて</a:t>
            </a:r>
            <a:r>
              <a:rPr lang="en-US" altLang="ja-JP" dirty="0" smtClean="0">
                <a:hlinkClick r:id="rId6" action="ppaction://hlinkfile"/>
              </a:rPr>
              <a:t>2011</a:t>
            </a:r>
            <a:r>
              <a:rPr lang="ja-JP" altLang="en-US" dirty="0" smtClean="0">
                <a:hlinkClick r:id="rId6" action="ppaction://hlinkfile"/>
              </a:rPr>
              <a:t>年</a:t>
            </a:r>
            <a:r>
              <a:rPr lang="en-US" altLang="ja-JP" dirty="0" smtClean="0">
                <a:hlinkClick r:id="rId6" action="ppaction://hlinkfile"/>
              </a:rPr>
              <a:t>4</a:t>
            </a:r>
            <a:r>
              <a:rPr lang="ja-JP" altLang="en-US" dirty="0" smtClean="0">
                <a:hlinkClick r:id="rId6" action="ppaction://hlinkfile"/>
              </a:rPr>
              <a:t>月</a:t>
            </a:r>
            <a:r>
              <a:rPr lang="en-US" altLang="ja-JP" dirty="0" smtClean="0">
                <a:hlinkClick r:id="rId6" action="ppaction://hlinkfile"/>
              </a:rPr>
              <a:t>15</a:t>
            </a:r>
            <a:r>
              <a:rPr lang="ja-JP" altLang="en-US" dirty="0" smtClean="0">
                <a:hlinkClick r:id="rId6" action="ppaction://hlinkfile"/>
              </a:rPr>
              <a:t>日</a:t>
            </a:r>
            <a:r>
              <a:rPr lang="ja-JP" altLang="en-US" dirty="0" smtClean="0"/>
              <a:t>には、 アジア太平洋地域の </a:t>
            </a:r>
            <a:r>
              <a:rPr lang="en-US" altLang="ja-JP" dirty="0" smtClean="0">
                <a:hlinkClick r:id="rId7" action="ppaction://hlinkfile"/>
              </a:rPr>
              <a:t>RIR</a:t>
            </a:r>
            <a:r>
              <a:rPr lang="ja-JP" altLang="en-US" dirty="0" smtClean="0"/>
              <a:t> </a:t>
            </a:r>
            <a:r>
              <a:rPr lang="en-US" altLang="ja-JP" dirty="0" smtClean="0"/>
              <a:t>(</a:t>
            </a:r>
            <a:r>
              <a:rPr lang="ja-JP" altLang="en-US" dirty="0" smtClean="0"/>
              <a:t>地域インターネットレジストリ</a:t>
            </a:r>
            <a:r>
              <a:rPr lang="en-US" altLang="ja-JP" dirty="0" smtClean="0"/>
              <a:t>)</a:t>
            </a:r>
            <a:r>
              <a:rPr lang="ja-JP" altLang="en-US" dirty="0" smtClean="0"/>
              <a:t>である </a:t>
            </a:r>
            <a:r>
              <a:rPr lang="en-US" altLang="ja-JP" dirty="0" smtClean="0">
                <a:hlinkClick r:id="rId8" action="ppaction://hlinkfile"/>
              </a:rPr>
              <a:t>APNIC</a:t>
            </a:r>
            <a:r>
              <a:rPr lang="ja-JP" altLang="en-US" dirty="0" smtClean="0"/>
              <a:t>においても、通常の申請により割り振り可能である</a:t>
            </a:r>
            <a:r>
              <a:rPr lang="en-US" altLang="ja-JP" dirty="0" smtClean="0"/>
              <a:t>IPv4</a:t>
            </a:r>
            <a:r>
              <a:rPr lang="ja-JP" altLang="en-US" dirty="0" smtClean="0"/>
              <a:t>アドレスの在庫がなくなり、アジア太平洋地域は、いわゆる「</a:t>
            </a:r>
            <a:r>
              <a:rPr lang="en-US" altLang="ja-JP" dirty="0" smtClean="0"/>
              <a:t>IPv4</a:t>
            </a:r>
            <a:r>
              <a:rPr lang="ja-JP" altLang="en-US" dirty="0" smtClean="0"/>
              <a:t>アドレス在庫枯渇」の 状態となりました。</a:t>
            </a:r>
            <a:r>
              <a:rPr lang="en-US" altLang="ja-JP" dirty="0" smtClean="0"/>
              <a:t>JPNIC</a:t>
            </a:r>
            <a:r>
              <a:rPr lang="ja-JP" altLang="en-US" dirty="0" smtClean="0"/>
              <a:t>では独自のアドレス在庫を保有せず、</a:t>
            </a:r>
            <a:r>
              <a:rPr lang="en-US" altLang="ja-JP" dirty="0" smtClean="0"/>
              <a:t>APNIC</a:t>
            </a:r>
            <a:r>
              <a:rPr lang="ja-JP" altLang="en-US" dirty="0" smtClean="0"/>
              <a:t>と共有しているため、</a:t>
            </a:r>
            <a:r>
              <a:rPr lang="en-US" altLang="ja-JP" dirty="0" smtClean="0"/>
              <a:t>APNIC</a:t>
            </a:r>
            <a:r>
              <a:rPr lang="ja-JP" altLang="en-US" dirty="0" err="1" smtClean="0"/>
              <a:t>での</a:t>
            </a:r>
            <a:r>
              <a:rPr lang="ja-JP" altLang="en-US" dirty="0" smtClean="0"/>
              <a:t>通常割り振り終了に伴い、 </a:t>
            </a:r>
            <a:r>
              <a:rPr lang="en-US" altLang="ja-JP" dirty="0" smtClean="0"/>
              <a:t>JPNIC</a:t>
            </a:r>
            <a:r>
              <a:rPr lang="ja-JP" altLang="en-US" dirty="0" err="1" smtClean="0"/>
              <a:t>での</a:t>
            </a:r>
            <a:r>
              <a:rPr lang="ja-JP" altLang="en-US" dirty="0" smtClean="0"/>
              <a:t>通常の割り振りも終了しました。 </a:t>
            </a:r>
            <a:endParaRPr kumimoji="1" lang="ja-JP" alt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dirty="0" smtClean="0"/>
              <a:t>全ての計算機にランダムな </a:t>
            </a:r>
            <a:r>
              <a:rPr lang="en-US" altLang="ja-JP" dirty="0" smtClean="0"/>
              <a:t>IP </a:t>
            </a:r>
            <a:r>
              <a:rPr lang="ja-JP" altLang="en-US" dirty="0" smtClean="0"/>
              <a:t>を付けると混乱</a:t>
            </a:r>
            <a:endParaRPr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mtClean="0"/>
              <a:t>ここでいう</a:t>
            </a:r>
            <a:r>
              <a:rPr kumimoji="1" lang="en-US" altLang="ja-JP" smtClean="0"/>
              <a:t>LAN WAN </a:t>
            </a:r>
            <a:r>
              <a:rPr kumimoji="1" lang="ja-JP" altLang="en-US" smtClean="0"/>
              <a:t>は対義語</a:t>
            </a:r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ja-JP" altLang="en-US" smtClean="0"/>
              <a:t>ネット発祥の理由を憶えているか聞いてみる</a:t>
            </a:r>
            <a:r>
              <a:rPr lang="en-US" altLang="ja-JP" smtClean="0"/>
              <a:t>?</a:t>
            </a:r>
            <a:endParaRPr lang="ja-JP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ja-JP" altLang="en-US" dirty="0" smtClean="0"/>
              <a:t>最近は </a:t>
            </a:r>
            <a:r>
              <a:rPr lang="en-US" altLang="ja-JP" dirty="0" smtClean="0"/>
              <a:t>MAN </a:t>
            </a:r>
            <a:r>
              <a:rPr lang="ja-JP" altLang="en-US" dirty="0" smtClean="0"/>
              <a:t>も</a:t>
            </a:r>
            <a:endParaRPr lang="en-US" altLang="ja-JP" dirty="0" smtClean="0"/>
          </a:p>
          <a:p>
            <a:pPr eaLnBrk="1" hangingPunct="1">
              <a:spcBef>
                <a:spcPct val="0"/>
              </a:spcBef>
            </a:pPr>
            <a:r>
              <a:rPr lang="ja-JP" altLang="en-US" dirty="0" smtClean="0"/>
              <a:t>いろいろ関連団体はあるけど全体の管理者は</a:t>
            </a:r>
            <a:r>
              <a:rPr lang="ja-JP" altLang="en-US" dirty="0" err="1" smtClean="0"/>
              <a:t>無し</a:t>
            </a:r>
            <a:endParaRPr lang="en-US" altLang="ja-JP" dirty="0" smtClean="0"/>
          </a:p>
          <a:p>
            <a:pPr eaLnBrk="1" hangingPunct="1">
              <a:spcBef>
                <a:spcPct val="0"/>
              </a:spcBef>
            </a:pPr>
            <a:r>
              <a:rPr lang="ja-JP" altLang="en-US" dirty="0" smtClean="0"/>
              <a:t>今日も議論が絶えない</a:t>
            </a:r>
            <a:endParaRPr lang="en-US" altLang="ja-JP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>
                <a:hlinkClick r:id="rId3" action="ppaction://hlinkfile"/>
              </a:rPr>
              <a:t>IETF (Internet</a:t>
            </a:r>
            <a:r>
              <a:rPr lang="en-US" altLang="ja-JP" baseline="0" dirty="0" smtClean="0">
                <a:hlinkClick r:id="rId3" action="ppaction://hlinkfile"/>
              </a:rPr>
              <a:t> Engineering Task Force)</a:t>
            </a:r>
            <a:r>
              <a:rPr lang="en-US" altLang="ja-JP" dirty="0" smtClean="0">
                <a:hlinkClick r:id="rId3" action="ppaction://hlinkfile"/>
              </a:rPr>
              <a:t>:TCP/IP</a:t>
            </a:r>
            <a:r>
              <a:rPr lang="ja-JP" altLang="en-US" dirty="0" smtClean="0"/>
              <a:t>などの</a:t>
            </a:r>
            <a:r>
              <a:rPr lang="ja-JP" altLang="en-US" dirty="0" smtClean="0">
                <a:hlinkClick r:id="rId4" action="ppaction://hlinkfile"/>
              </a:rPr>
              <a:t>インターネット</a:t>
            </a:r>
            <a:r>
              <a:rPr lang="ja-JP" altLang="en-US" dirty="0" smtClean="0"/>
              <a:t>で利用される技術を標準化する組織。ここで策定された技術仕様は</a:t>
            </a:r>
            <a:r>
              <a:rPr lang="en-US" altLang="ja-JP" dirty="0" smtClean="0">
                <a:hlinkClick r:id="rId5" action="ppaction://hlinkfile"/>
              </a:rPr>
              <a:t>RFC</a:t>
            </a:r>
            <a:r>
              <a:rPr lang="ja-JP" altLang="en-US" dirty="0" smtClean="0"/>
              <a:t>として公表される</a:t>
            </a:r>
            <a:endParaRPr kumimoji="1" lang="ja-JP" alt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smtClean="0"/>
              <a:t>TCP IP </a:t>
            </a:r>
            <a:r>
              <a:rPr kumimoji="1" lang="ja-JP" altLang="en-US" smtClean="0"/>
              <a:t>は特定プロトコルを指すこともある</a:t>
            </a:r>
            <a:endParaRPr kumimoji="1" lang="ja-JP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mtClean="0"/>
              <a:t>送り先の営業所の過程はスルーします</a:t>
            </a:r>
            <a:endParaRPr kumimoji="1" lang="ja-JP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smtClean="0"/>
              <a:t>UDP</a:t>
            </a:r>
            <a:r>
              <a:rPr kumimoji="1" lang="ja-JP" altLang="en-US" smtClean="0"/>
              <a:t>ではチェックパス</a:t>
            </a:r>
            <a:r>
              <a:rPr kumimoji="1" lang="en-US" altLang="ja-JP" smtClean="0"/>
              <a:t>?</a:t>
            </a:r>
            <a:endParaRPr kumimoji="1" lang="ja-JP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mtClean="0"/>
              <a:t>ゲーマーなら見たことある</a:t>
            </a:r>
            <a:r>
              <a:rPr kumimoji="1" lang="en-US" altLang="ja-JP" smtClean="0"/>
              <a:t>?</a:t>
            </a:r>
            <a:endParaRPr kumimoji="1" lang="ja-JP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ネットワークで取れる経路は無数に存在する</a:t>
            </a:r>
            <a:endParaRPr kumimoji="1" lang="en-US" altLang="ja-JP" dirty="0" smtClean="0"/>
          </a:p>
          <a:p>
            <a:r>
              <a:rPr kumimoji="1" lang="ja-JP" altLang="en-US" dirty="0" smtClean="0"/>
              <a:t>相手はどこにいるのか　どうすれば最短経路でたどり着けるか</a:t>
            </a:r>
            <a:endParaRPr kumimoji="1" lang="ja-JP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5A814-27C3-4B63-89C3-F2F78D165F86}" type="datetime1">
              <a:rPr lang="ja-JP" altLang="en-US" smtClean="0"/>
              <a:t>2012/5/11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E2CDB6-D337-4069-AE64-FAF142693222}" type="slidenum">
              <a:rPr lang="ja-JP" altLang="en-US" smtClean="0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7DD6D-0724-49C5-BE9E-E0215845BC11}" type="datetime1">
              <a:rPr lang="ja-JP" altLang="en-US" smtClean="0"/>
              <a:t>2012/5/11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F5668-CA9C-4846-9215-624E7699A248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4B424A-D400-4914-A013-1CE2335BB1DC}" type="datetime1">
              <a:rPr lang="ja-JP" altLang="en-US" smtClean="0"/>
              <a:t>2012/5/11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67231-CA1F-4577-BB15-027F1C448AC0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FA2C6-CBDA-4F0D-AA7C-A9D30BC615C8}" type="datetime1">
              <a:rPr lang="ja-JP" altLang="en-US" smtClean="0"/>
              <a:t>2012/5/11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6542856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DA443C-472A-437D-A7A9-67EDD43B3569}" type="slidenum">
              <a:rPr lang="ja-JP" altLang="en-US" smtClean="0"/>
              <a:pPr>
                <a:defRPr/>
              </a:pPr>
              <a:t>&lt;#&gt;</a:t>
            </a:fld>
            <a:r>
              <a:rPr lang="ja-JP" altLang="en-US" smtClean="0"/>
              <a:t> </a:t>
            </a:r>
            <a:r>
              <a:rPr lang="en-US" altLang="ja-JP" smtClean="0"/>
              <a:t>/ 68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6355E1-89DF-447F-A541-F08D94096B51}" type="datetime1">
              <a:rPr lang="ja-JP" altLang="en-US" smtClean="0"/>
              <a:t>2012/5/11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A443C-472A-437D-A7A9-67EDD43B3569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FF40BE-6F00-41C9-8E55-EC55E1763E5B}" type="datetime1">
              <a:rPr lang="ja-JP" altLang="en-US" smtClean="0"/>
              <a:t>2012/5/11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9061A0-345F-490D-A666-293B93F3DDF1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19A915-98D3-472C-A381-26B9062F98A1}" type="datetime1">
              <a:rPr lang="ja-JP" altLang="en-US" smtClean="0"/>
              <a:t>2012/5/11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2403FA-ED90-4722-A2E1-9E6ECAE65049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222449-6E98-4113-A68E-4F13C3D22505}" type="datetime1">
              <a:rPr lang="ja-JP" altLang="en-US" smtClean="0"/>
              <a:t>2012/5/11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38CFC8-5A54-4D42-AA0E-B51B7ECCA99E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66E811-9C3E-4A41-93C9-4ABAA753619C}" type="datetime1">
              <a:rPr lang="ja-JP" altLang="en-US" smtClean="0"/>
              <a:t>2012/5/11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CBF56B-9086-4287-8EF0-721AE3E4F1DB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895851-9493-4FE1-AB04-0F5AC9C46801}" type="datetime1">
              <a:rPr lang="ja-JP" altLang="en-US" smtClean="0"/>
              <a:t>2012/5/11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D1D05-C7C3-4AE8-B547-E80A32EA2737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9A7CC4-FBD9-41D2-89D9-DE7270884852}" type="datetime1">
              <a:rPr lang="ja-JP" altLang="en-US" smtClean="0"/>
              <a:t>2012/5/11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4EC64A-E9F5-4BB2-AF1D-B7803D76B941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34880158-72EA-4AF0-892B-94193FC2875C}" type="datetime1">
              <a:rPr lang="ja-JP" altLang="en-US" smtClean="0"/>
              <a:t>2012/5/11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F1DA443C-472A-437D-A7A9-67EDD43B3569}" type="slidenum">
              <a:rPr lang="ja-JP" altLang="en-US" smtClean="0"/>
              <a:pPr>
                <a:defRPr/>
              </a:pPr>
              <a:t>&lt;#&gt;</a:t>
            </a:fld>
            <a:endParaRPr lang="ja-JP" altLang="en-US" smtClean="0"/>
          </a:p>
        </p:txBody>
      </p:sp>
      <p:sp>
        <p:nvSpPr>
          <p:cNvPr id="8" name="スライド番号プレースホルダ 5"/>
          <p:cNvSpPr txBox="1">
            <a:spLocks/>
          </p:cNvSpPr>
          <p:nvPr userDrawn="1"/>
        </p:nvSpPr>
        <p:spPr>
          <a:xfrm>
            <a:off x="6790265" y="634746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 68</a:t>
            </a:r>
            <a:endParaRPr kumimoji="1" lang="ja-JP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13" Type="http://schemas.openxmlformats.org/officeDocument/2006/relationships/image" Target="../media/image13.jpeg"/><Relationship Id="rId18" Type="http://schemas.openxmlformats.org/officeDocument/2006/relationships/image" Target="../media/image18.jpeg"/><Relationship Id="rId26" Type="http://schemas.openxmlformats.org/officeDocument/2006/relationships/image" Target="../media/image26.jpeg"/><Relationship Id="rId3" Type="http://schemas.openxmlformats.org/officeDocument/2006/relationships/image" Target="../media/image3.jpeg"/><Relationship Id="rId21" Type="http://schemas.openxmlformats.org/officeDocument/2006/relationships/image" Target="../media/image21.jpeg"/><Relationship Id="rId34" Type="http://schemas.openxmlformats.org/officeDocument/2006/relationships/image" Target="../media/image34.jpeg"/><Relationship Id="rId7" Type="http://schemas.openxmlformats.org/officeDocument/2006/relationships/image" Target="../media/image7.jpeg"/><Relationship Id="rId12" Type="http://schemas.openxmlformats.org/officeDocument/2006/relationships/image" Target="../media/image12.jpeg"/><Relationship Id="rId17" Type="http://schemas.openxmlformats.org/officeDocument/2006/relationships/image" Target="../media/image17.jpeg"/><Relationship Id="rId25" Type="http://schemas.openxmlformats.org/officeDocument/2006/relationships/image" Target="../media/image25.jpeg"/><Relationship Id="rId33" Type="http://schemas.openxmlformats.org/officeDocument/2006/relationships/image" Target="../media/image33.jpeg"/><Relationship Id="rId2" Type="http://schemas.openxmlformats.org/officeDocument/2006/relationships/image" Target="../media/image2.png"/><Relationship Id="rId16" Type="http://schemas.openxmlformats.org/officeDocument/2006/relationships/image" Target="../media/image16.jpeg"/><Relationship Id="rId20" Type="http://schemas.openxmlformats.org/officeDocument/2006/relationships/image" Target="../media/image20.jpeg"/><Relationship Id="rId29" Type="http://schemas.openxmlformats.org/officeDocument/2006/relationships/image" Target="../media/image2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24" Type="http://schemas.openxmlformats.org/officeDocument/2006/relationships/image" Target="../media/image24.jpeg"/><Relationship Id="rId32" Type="http://schemas.openxmlformats.org/officeDocument/2006/relationships/image" Target="../media/image32.jpeg"/><Relationship Id="rId5" Type="http://schemas.openxmlformats.org/officeDocument/2006/relationships/image" Target="../media/image5.jpeg"/><Relationship Id="rId15" Type="http://schemas.openxmlformats.org/officeDocument/2006/relationships/image" Target="../media/image15.jpeg"/><Relationship Id="rId23" Type="http://schemas.openxmlformats.org/officeDocument/2006/relationships/image" Target="../media/image23.jpeg"/><Relationship Id="rId28" Type="http://schemas.openxmlformats.org/officeDocument/2006/relationships/image" Target="../media/image28.jpeg"/><Relationship Id="rId10" Type="http://schemas.openxmlformats.org/officeDocument/2006/relationships/image" Target="../media/image10.jpeg"/><Relationship Id="rId19" Type="http://schemas.openxmlformats.org/officeDocument/2006/relationships/image" Target="../media/image19.jpeg"/><Relationship Id="rId31" Type="http://schemas.openxmlformats.org/officeDocument/2006/relationships/image" Target="../media/image31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Relationship Id="rId14" Type="http://schemas.openxmlformats.org/officeDocument/2006/relationships/image" Target="../media/image14.jpeg"/><Relationship Id="rId22" Type="http://schemas.openxmlformats.org/officeDocument/2006/relationships/image" Target="../media/image22.jpeg"/><Relationship Id="rId27" Type="http://schemas.openxmlformats.org/officeDocument/2006/relationships/image" Target="../media/image27.jpeg"/><Relationship Id="rId30" Type="http://schemas.openxmlformats.org/officeDocument/2006/relationships/image" Target="../media/image30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7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5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hyperlink" Target="http://www.ep.sci.hokudai.ac.jp/" TargetMode="Externa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p.sci.hokudai.ac.jp/~inex/y2011/0520/lecture/pub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dirty="0" smtClean="0"/>
              <a:t>最低限 </a:t>
            </a:r>
            <a:r>
              <a:rPr lang="en-US" altLang="ja-JP" dirty="0" smtClean="0"/>
              <a:t>Unix(Linux) 3</a:t>
            </a:r>
            <a:br>
              <a:rPr lang="en-US" altLang="ja-JP" dirty="0" smtClean="0"/>
            </a:br>
            <a:r>
              <a:rPr lang="ja-JP" altLang="en-US" dirty="0" smtClean="0"/>
              <a:t>～ネットワークの仕組み～</a:t>
            </a:r>
          </a:p>
        </p:txBody>
      </p:sp>
      <p:sp>
        <p:nvSpPr>
          <p:cNvPr id="2051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>
                <a:solidFill>
                  <a:schemeClr val="tx1"/>
                </a:solidFill>
              </a:rPr>
              <a:t>荻原弘尭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ja-JP" altLang="en-US" dirty="0" smtClean="0">
                <a:solidFill>
                  <a:schemeClr val="tx1"/>
                </a:solidFill>
              </a:rPr>
              <a:t>情報実験第 </a:t>
            </a:r>
            <a:r>
              <a:rPr lang="en-US" altLang="ja-JP" dirty="0" smtClean="0">
                <a:solidFill>
                  <a:schemeClr val="tx1"/>
                </a:solidFill>
              </a:rPr>
              <a:t>4 </a:t>
            </a:r>
            <a:r>
              <a:rPr lang="ja-JP" altLang="en-US" dirty="0" smtClean="0">
                <a:solidFill>
                  <a:schemeClr val="tx1"/>
                </a:solidFill>
              </a:rPr>
              <a:t>回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en-US" altLang="ja-JP" dirty="0" smtClean="0">
                <a:solidFill>
                  <a:schemeClr val="tx1"/>
                </a:solidFill>
              </a:rPr>
              <a:t>2012 / 05 / 11</a:t>
            </a:r>
            <a:endParaRPr lang="ja-JP" altLang="en-US" dirty="0" smtClean="0">
              <a:solidFill>
                <a:schemeClr val="tx1"/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E2CDB6-D337-4069-AE64-FAF142693222}" type="slidenum">
              <a:rPr lang="ja-JP" altLang="en-US" smtClean="0"/>
              <a:pPr>
                <a:defRPr/>
              </a:pPr>
              <a:t>1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タイトル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sz="3600" dirty="0" smtClean="0"/>
              <a:t>通信規約</a:t>
            </a:r>
            <a:r>
              <a:rPr lang="en-US" altLang="ja-JP" sz="3600" dirty="0" smtClean="0"/>
              <a:t>(</a:t>
            </a:r>
            <a:r>
              <a:rPr lang="ja-JP" altLang="en-US" sz="3600" dirty="0" smtClean="0"/>
              <a:t>プロトコル</a:t>
            </a:r>
            <a:r>
              <a:rPr lang="en-US" altLang="ja-JP" sz="3600" dirty="0" smtClean="0"/>
              <a:t>)</a:t>
            </a:r>
            <a:endParaRPr lang="ja-JP" altLang="en-US" sz="3600" dirty="0" smtClean="0"/>
          </a:p>
        </p:txBody>
      </p:sp>
      <p:sp>
        <p:nvSpPr>
          <p:cNvPr id="14339" name="コンテンツ プレースホルダ 2"/>
          <p:cNvSpPr>
            <a:spLocks noGrp="1"/>
          </p:cNvSpPr>
          <p:nvPr>
            <p:ph idx="1"/>
          </p:nvPr>
        </p:nvSpPr>
        <p:spPr>
          <a:xfrm>
            <a:off x="0" y="980728"/>
            <a:ext cx="8697144" cy="5517232"/>
          </a:xfrm>
        </p:spPr>
        <p:txBody>
          <a:bodyPr/>
          <a:lstStyle/>
          <a:p>
            <a:pPr eaLnBrk="1" hangingPunct="1"/>
            <a:r>
              <a:rPr lang="ja-JP" altLang="en-US" dirty="0" smtClean="0">
                <a:solidFill>
                  <a:srgbClr val="FF0000"/>
                </a:solidFill>
              </a:rPr>
              <a:t>プロトコル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lvl="1" eaLnBrk="1" hangingPunct="1"/>
            <a:r>
              <a:rPr lang="ja-JP" altLang="en-US" dirty="0" smtClean="0"/>
              <a:t>外交儀礼・協定・手順</a:t>
            </a:r>
            <a:r>
              <a:rPr lang="en-US" altLang="ja-JP" dirty="0" smtClean="0"/>
              <a:t>etc…</a:t>
            </a:r>
          </a:p>
          <a:p>
            <a:pPr lvl="2" eaLnBrk="1" hangingPunct="1"/>
            <a:r>
              <a:rPr lang="ja-JP" altLang="en-US" dirty="0" smtClean="0"/>
              <a:t>これが守れないと情報が行き来できない</a:t>
            </a:r>
            <a:endParaRPr lang="en-US" altLang="ja-JP" dirty="0" smtClean="0"/>
          </a:p>
          <a:p>
            <a:pPr lvl="2" eaLnBrk="1" hangingPunct="1"/>
            <a:r>
              <a:rPr lang="ja-JP" altLang="en-US" dirty="0" smtClean="0"/>
              <a:t>要は「</a:t>
            </a:r>
            <a:r>
              <a:rPr lang="ja-JP" altLang="en-US" b="1" u="sng" dirty="0" smtClean="0"/>
              <a:t>ルール</a:t>
            </a:r>
            <a:r>
              <a:rPr lang="ja-JP" altLang="en-US" dirty="0" smtClean="0"/>
              <a:t>」</a:t>
            </a:r>
            <a:endParaRPr lang="en-US" altLang="ja-JP" dirty="0" smtClean="0"/>
          </a:p>
          <a:p>
            <a:pPr eaLnBrk="1" hangingPunct="1"/>
            <a:r>
              <a:rPr lang="en-US" altLang="ja-JP" dirty="0" smtClean="0">
                <a:solidFill>
                  <a:srgbClr val="FF0000"/>
                </a:solidFill>
              </a:rPr>
              <a:t>TCP/IP</a:t>
            </a:r>
          </a:p>
          <a:p>
            <a:pPr lvl="1" eaLnBrk="1" hangingPunct="1"/>
            <a:r>
              <a:rPr lang="ja-JP" altLang="en-US" dirty="0" smtClean="0"/>
              <a:t>コンピュータネットワークの</a:t>
            </a:r>
            <a:r>
              <a:rPr lang="ja-JP" altLang="en-US" b="1" u="sng" dirty="0" smtClean="0"/>
              <a:t>標準プロトコル</a:t>
            </a:r>
            <a:endParaRPr lang="en-US" altLang="ja-JP" b="1" u="sng" dirty="0" smtClean="0"/>
          </a:p>
          <a:p>
            <a:pPr lvl="2" eaLnBrk="1" hangingPunct="1"/>
            <a:r>
              <a:rPr lang="en-US" altLang="ja-JP" dirty="0" smtClean="0"/>
              <a:t>ARPANET</a:t>
            </a:r>
            <a:r>
              <a:rPr lang="ja-JP" altLang="en-US" dirty="0" smtClean="0"/>
              <a:t>において開発され現在に至る</a:t>
            </a:r>
            <a:endParaRPr lang="en-US" altLang="ja-JP" dirty="0" smtClean="0"/>
          </a:p>
          <a:p>
            <a:pPr lvl="1" eaLnBrk="1" hangingPunct="1"/>
            <a:r>
              <a:rPr lang="ja-JP" altLang="en-US" dirty="0" smtClean="0"/>
              <a:t>複数のプロトコルから成る</a:t>
            </a:r>
            <a:r>
              <a:rPr lang="ja-JP" altLang="en-US" b="1" u="sng" dirty="0" smtClean="0"/>
              <a:t>プロトコル群</a:t>
            </a:r>
            <a:endParaRPr lang="en-US" altLang="ja-JP" b="1" u="sng" dirty="0" smtClean="0"/>
          </a:p>
          <a:p>
            <a:pPr lvl="2" eaLnBrk="1" hangingPunct="1"/>
            <a:r>
              <a:rPr lang="ja-JP" altLang="en-US" dirty="0" smtClean="0"/>
              <a:t>インターネットプロトコルスイートとも</a:t>
            </a:r>
            <a:endParaRPr lang="en-US" altLang="ja-JP" dirty="0" smtClean="0"/>
          </a:p>
          <a:p>
            <a:pPr lvl="1" eaLnBrk="1" hangingPunct="1"/>
            <a:r>
              <a:rPr lang="en-US" altLang="ja-JP" dirty="0" smtClean="0"/>
              <a:t>IETF </a:t>
            </a:r>
            <a:r>
              <a:rPr lang="ja-JP" altLang="en-US" dirty="0" smtClean="0"/>
              <a:t>によって現在も研究開発が進行</a:t>
            </a:r>
            <a:endParaRPr lang="en-US" altLang="ja-JP" dirty="0" smtClean="0"/>
          </a:p>
          <a:p>
            <a:pPr lvl="2" eaLnBrk="1" hangingPunct="1"/>
            <a:r>
              <a:rPr lang="en-US" altLang="ja-JP" dirty="0" smtClean="0"/>
              <a:t>IPv6(</a:t>
            </a:r>
            <a:r>
              <a:rPr lang="ja-JP" altLang="en-US" dirty="0" smtClean="0"/>
              <a:t>後述</a:t>
            </a:r>
            <a:r>
              <a:rPr lang="en-US" altLang="ja-JP" dirty="0" smtClean="0"/>
              <a:t>)</a:t>
            </a:r>
            <a:r>
              <a:rPr lang="ja-JP" altLang="en-US" dirty="0" smtClean="0"/>
              <a:t>等</a:t>
            </a:r>
            <a:endParaRPr lang="en-US" altLang="ja-JP" dirty="0" smtClean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DA443C-472A-437D-A7A9-67EDD43B3569}" type="slidenum">
              <a:rPr lang="ja-JP" altLang="en-US" smtClean="0"/>
              <a:pPr>
                <a:defRPr/>
              </a:pPr>
              <a:t>10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タイトル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通信規約の階層化</a:t>
            </a:r>
          </a:p>
        </p:txBody>
      </p:sp>
      <p:sp>
        <p:nvSpPr>
          <p:cNvPr id="15363" name="コンテンツ プレースホルダ 2"/>
          <p:cNvSpPr>
            <a:spLocks noGrp="1"/>
          </p:cNvSpPr>
          <p:nvPr>
            <p:ph idx="1"/>
          </p:nvPr>
        </p:nvSpPr>
        <p:spPr>
          <a:xfrm>
            <a:off x="0" y="980728"/>
            <a:ext cx="8697144" cy="4857403"/>
          </a:xfrm>
        </p:spPr>
        <p:txBody>
          <a:bodyPr/>
          <a:lstStyle/>
          <a:p>
            <a:pPr eaLnBrk="1" hangingPunct="1"/>
            <a:r>
              <a:rPr lang="en-US" altLang="ja-JP" dirty="0" smtClean="0"/>
              <a:t>TCP/IP = </a:t>
            </a:r>
            <a:r>
              <a:rPr lang="ja-JP" altLang="en-US" dirty="0" smtClean="0"/>
              <a:t>プロトコル「群」</a:t>
            </a:r>
            <a:endParaRPr lang="en-US" altLang="ja-JP" dirty="0" smtClean="0"/>
          </a:p>
          <a:p>
            <a:pPr lvl="1" eaLnBrk="1" hangingPunct="1"/>
            <a:r>
              <a:rPr lang="ja-JP" altLang="en-US" dirty="0" smtClean="0"/>
              <a:t>「プロトコル実装のためのプログラミング方法」の観点から</a:t>
            </a:r>
            <a:r>
              <a:rPr lang="en-US" altLang="ja-JP" dirty="0" smtClean="0"/>
              <a:t>4</a:t>
            </a:r>
            <a:r>
              <a:rPr lang="ja-JP" altLang="en-US" dirty="0" err="1" smtClean="0"/>
              <a:t>つに</a:t>
            </a:r>
            <a:r>
              <a:rPr lang="ja-JP" altLang="en-US" dirty="0" smtClean="0"/>
              <a:t>階層化</a:t>
            </a:r>
            <a:endParaRPr lang="en-US" altLang="ja-JP" dirty="0" smtClean="0"/>
          </a:p>
        </p:txBody>
      </p:sp>
      <p:graphicFrame>
        <p:nvGraphicFramePr>
          <p:cNvPr id="5" name="Group 1073"/>
          <p:cNvGraphicFramePr>
            <a:graphicFrameLocks/>
          </p:cNvGraphicFramePr>
          <p:nvPr/>
        </p:nvGraphicFramePr>
        <p:xfrm>
          <a:off x="1259632" y="2564904"/>
          <a:ext cx="7305675" cy="3163824"/>
        </p:xfrm>
        <a:graphic>
          <a:graphicData uri="http://schemas.openxmlformats.org/drawingml/2006/table">
            <a:tbl>
              <a:tblPr/>
              <a:tblGrid>
                <a:gridCol w="2967038"/>
                <a:gridCol w="4338637"/>
              </a:tblGrid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階層</a:t>
                      </a:r>
                    </a:p>
                  </a:txBody>
                  <a:tcPr anchor="ctr" horzOverflow="overflow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代表的なプロトコル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50000"/>
                      </a:srgbClr>
                    </a:solidFill>
                  </a:tcPr>
                </a:tc>
              </a:tr>
              <a:tr h="55245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アプリケーション層</a:t>
                      </a:r>
                    </a:p>
                  </a:txBody>
                  <a:tcPr anchor="ctr" horzOverflow="overflow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SMTP (</a:t>
                      </a:r>
                      <a:r>
                        <a:rPr kumimoji="1" lang="ja-JP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メール送信</a:t>
                      </a:r>
                      <a:r>
                        <a:rPr kumimoji="1" lang="en-US" altLang="ja-JP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),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HTTP (Web </a:t>
                      </a:r>
                      <a:r>
                        <a:rPr kumimoji="1" lang="ja-JP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閲覧</a:t>
                      </a:r>
                      <a:r>
                        <a:rPr kumimoji="1" lang="en-US" altLang="ja-JP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)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トランスポート層</a:t>
                      </a:r>
                    </a:p>
                  </a:txBody>
                  <a:tcPr anchor="ctr" horzOverflow="overflow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TCP, UDP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インターネット層</a:t>
                      </a:r>
                    </a:p>
                  </a:txBody>
                  <a:tcPr anchor="ctr" horzOverflow="overflow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IP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ネットワーク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インターフェース層</a:t>
                      </a:r>
                    </a:p>
                  </a:txBody>
                  <a:tcPr anchor="ctr" horzOverflow="overflow">
                    <a:lnL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Ethernet</a:t>
                      </a:r>
                      <a:endParaRPr kumimoji="1" lang="ja-JP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18" name="グループ化 17"/>
          <p:cNvGrpSpPr/>
          <p:nvPr/>
        </p:nvGrpSpPr>
        <p:grpSpPr>
          <a:xfrm>
            <a:off x="0" y="3068960"/>
            <a:ext cx="1087090" cy="2595116"/>
            <a:chOff x="-76001" y="3282156"/>
            <a:chExt cx="1087090" cy="2595116"/>
          </a:xfrm>
        </p:grpSpPr>
        <p:sp>
          <p:nvSpPr>
            <p:cNvPr id="13" name="AutoShape 1048"/>
            <p:cNvSpPr>
              <a:spLocks noChangeArrowheads="1"/>
            </p:cNvSpPr>
            <p:nvPr/>
          </p:nvSpPr>
          <p:spPr bwMode="auto">
            <a:xfrm rot="10800000" flipV="1">
              <a:off x="491605" y="3444081"/>
              <a:ext cx="407987" cy="2289175"/>
            </a:xfrm>
            <a:prstGeom prst="upArrow">
              <a:avLst>
                <a:gd name="adj1" fmla="val 50000"/>
                <a:gd name="adj2" fmla="val 140273"/>
              </a:avLst>
            </a:prstGeom>
            <a:solidFill>
              <a:srgbClr val="00B0F0"/>
            </a:solidFill>
            <a:ln w="9525">
              <a:noFill/>
              <a:miter lim="800000"/>
              <a:headEnd/>
              <a:tailEnd/>
            </a:ln>
          </p:spPr>
          <p:txBody>
            <a:bodyPr vert="eaVert" wrap="none" anchor="ctr"/>
            <a:lstStyle/>
            <a:p>
              <a:endParaRPr lang="ja-JP" altLang="en-US"/>
            </a:p>
          </p:txBody>
        </p:sp>
        <p:sp>
          <p:nvSpPr>
            <p:cNvPr id="7" name="AutoShape 1048"/>
            <p:cNvSpPr>
              <a:spLocks noChangeArrowheads="1"/>
            </p:cNvSpPr>
            <p:nvPr/>
          </p:nvSpPr>
          <p:spPr bwMode="auto">
            <a:xfrm flipV="1">
              <a:off x="35496" y="3425031"/>
              <a:ext cx="407987" cy="2289175"/>
            </a:xfrm>
            <a:prstGeom prst="upArrow">
              <a:avLst>
                <a:gd name="adj1" fmla="val 50000"/>
                <a:gd name="adj2" fmla="val 140273"/>
              </a:avLst>
            </a:prstGeom>
            <a:solidFill>
              <a:srgbClr val="FFC000"/>
            </a:solidFill>
            <a:ln w="9525">
              <a:noFill/>
              <a:miter lim="800000"/>
              <a:headEnd/>
              <a:tailEnd/>
            </a:ln>
          </p:spPr>
          <p:txBody>
            <a:bodyPr vert="eaVert" wrap="none" anchor="ctr"/>
            <a:lstStyle/>
            <a:p>
              <a:endParaRPr lang="ja-JP" altLang="en-US"/>
            </a:p>
          </p:txBody>
        </p:sp>
        <p:sp>
          <p:nvSpPr>
            <p:cNvPr id="8" name="Text Box 1049"/>
            <p:cNvSpPr txBox="1">
              <a:spLocks noChangeArrowheads="1"/>
            </p:cNvSpPr>
            <p:nvPr/>
          </p:nvSpPr>
          <p:spPr bwMode="auto">
            <a:xfrm>
              <a:off x="-36512" y="3282156"/>
              <a:ext cx="996950" cy="579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FontTx/>
                <a:buNone/>
              </a:pPr>
              <a:r>
                <a:rPr lang="ja-JP" altLang="en-US" sz="3200" dirty="0">
                  <a:solidFill>
                    <a:srgbClr val="0033CC"/>
                  </a:solidFill>
                  <a:latin typeface="Lucida Bright" pitchFamily="18" charset="0"/>
                  <a:ea typeface="Osaka-UI" pitchFamily="50" charset="-128"/>
                </a:rPr>
                <a:t>上位</a:t>
              </a:r>
            </a:p>
          </p:txBody>
        </p:sp>
        <p:sp>
          <p:nvSpPr>
            <p:cNvPr id="9" name="Text Box 1050"/>
            <p:cNvSpPr txBox="1">
              <a:spLocks noChangeArrowheads="1"/>
            </p:cNvSpPr>
            <p:nvPr/>
          </p:nvSpPr>
          <p:spPr bwMode="auto">
            <a:xfrm>
              <a:off x="-36512" y="5153819"/>
              <a:ext cx="996950" cy="579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FontTx/>
                <a:buNone/>
              </a:pPr>
              <a:r>
                <a:rPr lang="ja-JP" altLang="en-US" sz="3200" dirty="0">
                  <a:solidFill>
                    <a:srgbClr val="0033CC"/>
                  </a:solidFill>
                  <a:latin typeface="Lucida Bright" pitchFamily="18" charset="0"/>
                  <a:ea typeface="Osaka-UI" pitchFamily="50" charset="-128"/>
                </a:rPr>
                <a:t>下位</a:t>
              </a: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-76001" y="4149080"/>
              <a:ext cx="615553" cy="1728192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kumimoji="1" lang="ja-JP" altLang="en-US" sz="2800" smtClean="0"/>
                <a:t>送信</a:t>
              </a:r>
              <a:endParaRPr kumimoji="1" lang="ja-JP" altLang="en-US" sz="2800"/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395536" y="4149080"/>
              <a:ext cx="615553" cy="1728192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kumimoji="1" lang="ja-JP" altLang="en-US" sz="2800" smtClean="0"/>
                <a:t>受信</a:t>
              </a:r>
              <a:endParaRPr kumimoji="1" lang="ja-JP" altLang="en-US" sz="2800"/>
            </a:p>
          </p:txBody>
        </p:sp>
      </p:grpSp>
      <p:sp>
        <p:nvSpPr>
          <p:cNvPr id="19" name="スライド番号プレースホルダ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DA443C-472A-437D-A7A9-67EDD43B3569}" type="slidenum">
              <a:rPr lang="ja-JP" altLang="en-US" smtClean="0"/>
              <a:pPr>
                <a:defRPr/>
              </a:pPr>
              <a:t>11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タイトル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pPr algn="l" eaLnBrk="1" hangingPunct="1"/>
            <a:r>
              <a:rPr lang="ja-JP" altLang="en-US" dirty="0" smtClean="0"/>
              <a:t>データ送信</a:t>
            </a:r>
            <a:r>
              <a:rPr lang="en-US" altLang="ja-JP" dirty="0" smtClean="0"/>
              <a:t>(1)</a:t>
            </a:r>
            <a:endParaRPr lang="ja-JP" altLang="en-US" dirty="0" smtClean="0"/>
          </a:p>
        </p:txBody>
      </p:sp>
      <p:sp>
        <p:nvSpPr>
          <p:cNvPr id="16387" name="コンテンツ プレースホルダ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4857403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アプリケーション層のお仕事</a:t>
            </a:r>
            <a:endParaRPr lang="en-US" altLang="ja-JP" dirty="0" smtClean="0"/>
          </a:p>
          <a:p>
            <a:pPr lvl="1" eaLnBrk="1" hangingPunct="1"/>
            <a:r>
              <a:rPr lang="ja-JP" altLang="en-US" dirty="0" smtClean="0"/>
              <a:t>元のデータを </a:t>
            </a:r>
            <a:r>
              <a:rPr lang="en-US" altLang="ja-JP" b="1" u="sng" dirty="0" smtClean="0"/>
              <a:t>TCP/IP </a:t>
            </a:r>
            <a:r>
              <a:rPr lang="ja-JP" altLang="en-US" b="1" u="sng" dirty="0" smtClean="0"/>
              <a:t>で扱える形式</a:t>
            </a:r>
            <a:r>
              <a:rPr lang="ja-JP" altLang="en-US" dirty="0" smtClean="0"/>
              <a:t>に変換</a:t>
            </a:r>
            <a:endParaRPr lang="en-US" altLang="ja-JP" dirty="0" smtClean="0"/>
          </a:p>
          <a:p>
            <a:pPr lvl="2" eaLnBrk="1" hangingPunct="1"/>
            <a:r>
              <a:rPr lang="ja-JP" altLang="en-US" dirty="0" smtClean="0"/>
              <a:t>ウェブページなら </a:t>
            </a:r>
            <a:r>
              <a:rPr lang="en-US" altLang="ja-JP" dirty="0" smtClean="0"/>
              <a:t>HTTP</a:t>
            </a:r>
          </a:p>
          <a:p>
            <a:pPr lvl="2" eaLnBrk="1" hangingPunct="1"/>
            <a:r>
              <a:rPr lang="en-US" altLang="ja-JP" dirty="0" smtClean="0"/>
              <a:t>E</a:t>
            </a:r>
            <a:r>
              <a:rPr lang="ja-JP" altLang="en-US" dirty="0" smtClean="0"/>
              <a:t>メールなら </a:t>
            </a:r>
            <a:r>
              <a:rPr lang="en-US" altLang="ja-JP" dirty="0" smtClean="0"/>
              <a:t>IMAP, SMTP</a:t>
            </a:r>
            <a:r>
              <a:rPr lang="ja-JP" altLang="en-US" dirty="0" smtClean="0"/>
              <a:t> 等</a:t>
            </a:r>
            <a:endParaRPr lang="en-US" altLang="ja-JP" dirty="0" smtClean="0"/>
          </a:p>
          <a:p>
            <a:pPr lvl="2" eaLnBrk="1" hangingPunct="1">
              <a:buNone/>
            </a:pPr>
            <a:endParaRPr lang="en-US" altLang="ja-JP" dirty="0" smtClean="0"/>
          </a:p>
        </p:txBody>
      </p:sp>
      <p:graphicFrame>
        <p:nvGraphicFramePr>
          <p:cNvPr id="4" name="Group 205"/>
          <p:cNvGraphicFramePr>
            <a:graphicFrameLocks/>
          </p:cNvGraphicFramePr>
          <p:nvPr/>
        </p:nvGraphicFramePr>
        <p:xfrm>
          <a:off x="683568" y="4149078"/>
          <a:ext cx="3600400" cy="2108450"/>
        </p:xfrm>
        <a:graphic>
          <a:graphicData uri="http://schemas.openxmlformats.org/drawingml/2006/table">
            <a:tbl>
              <a:tblPr/>
              <a:tblGrid>
                <a:gridCol w="3600400"/>
              </a:tblGrid>
              <a:tr h="4216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TCP/IP </a:t>
                      </a: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の階層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216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アプリケーション層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4216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トランスポート層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216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インターネット層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216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ネットワークインターフェース層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DA443C-472A-437D-A7A9-67EDD43B3569}" type="slidenum">
              <a:rPr lang="ja-JP" altLang="en-US" smtClean="0"/>
              <a:pPr>
                <a:defRPr/>
              </a:pPr>
              <a:t>12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タイトル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pPr algn="l" eaLnBrk="1" hangingPunct="1"/>
            <a:r>
              <a:rPr lang="ja-JP" altLang="en-US" dirty="0" smtClean="0"/>
              <a:t>データ送信</a:t>
            </a:r>
            <a:r>
              <a:rPr lang="en-US" altLang="ja-JP" dirty="0" smtClean="0"/>
              <a:t>(2)</a:t>
            </a:r>
            <a:endParaRPr lang="ja-JP" altLang="en-US" dirty="0" smtClean="0"/>
          </a:p>
        </p:txBody>
      </p:sp>
      <p:sp>
        <p:nvSpPr>
          <p:cNvPr id="17411" name="コンテンツ プレースホルダ 2"/>
          <p:cNvSpPr>
            <a:spLocks noGrp="1"/>
          </p:cNvSpPr>
          <p:nvPr>
            <p:ph idx="1"/>
          </p:nvPr>
        </p:nvSpPr>
        <p:spPr>
          <a:xfrm>
            <a:off x="0" y="980728"/>
            <a:ext cx="8625136" cy="5517232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トランスポート層のお仕事</a:t>
            </a:r>
            <a:endParaRPr lang="en-US" altLang="ja-JP" dirty="0" smtClean="0"/>
          </a:p>
          <a:p>
            <a:pPr lvl="1" eaLnBrk="1" hangingPunct="1"/>
            <a:r>
              <a:rPr lang="ja-JP" altLang="en-US" dirty="0" smtClean="0"/>
              <a:t>データを</a:t>
            </a:r>
            <a:r>
              <a:rPr lang="ja-JP" altLang="en-US" dirty="0" smtClean="0">
                <a:solidFill>
                  <a:srgbClr val="FF0000"/>
                </a:solidFill>
              </a:rPr>
              <a:t>パケット</a:t>
            </a:r>
            <a:r>
              <a:rPr lang="ja-JP" altLang="en-US" dirty="0" smtClean="0"/>
              <a:t>に分割</a:t>
            </a:r>
            <a:endParaRPr lang="en-US" altLang="ja-JP" dirty="0" smtClean="0"/>
          </a:p>
          <a:p>
            <a:pPr lvl="2" eaLnBrk="1" hangingPunct="1"/>
            <a:r>
              <a:rPr lang="ja-JP" altLang="en-US" b="1" u="sng" dirty="0" smtClean="0"/>
              <a:t>データを小分け</a:t>
            </a:r>
            <a:r>
              <a:rPr lang="ja-JP" altLang="en-US" dirty="0" smtClean="0"/>
              <a:t>にする</a:t>
            </a:r>
            <a:endParaRPr lang="en-US" altLang="ja-JP" dirty="0" smtClean="0"/>
          </a:p>
          <a:p>
            <a:pPr lvl="1" eaLnBrk="1" hangingPunct="1"/>
            <a:r>
              <a:rPr lang="ja-JP" altLang="en-US" dirty="0" smtClean="0"/>
              <a:t>パケットに</a:t>
            </a:r>
            <a:r>
              <a:rPr lang="ja-JP" altLang="en-US" b="1" u="sng" dirty="0" smtClean="0"/>
              <a:t>宛先</a:t>
            </a:r>
            <a:r>
              <a:rPr lang="ja-JP" altLang="en-US" b="1" u="sng" dirty="0" smtClean="0">
                <a:solidFill>
                  <a:srgbClr val="FF0000"/>
                </a:solidFill>
              </a:rPr>
              <a:t>ポート</a:t>
            </a:r>
            <a:r>
              <a:rPr lang="ja-JP" altLang="en-US" b="1" u="sng" dirty="0" smtClean="0"/>
              <a:t>の情報を付加</a:t>
            </a:r>
            <a:r>
              <a:rPr lang="en-US" altLang="ja-JP" dirty="0" smtClean="0"/>
              <a:t>(TCP </a:t>
            </a:r>
            <a:r>
              <a:rPr lang="ja-JP" altLang="en-US" dirty="0" smtClean="0"/>
              <a:t>ヘッダ</a:t>
            </a:r>
            <a:r>
              <a:rPr lang="en-US" altLang="ja-JP" dirty="0" smtClean="0"/>
              <a:t>)</a:t>
            </a:r>
          </a:p>
          <a:p>
            <a:pPr lvl="2" eaLnBrk="1" hangingPunct="1"/>
            <a:r>
              <a:rPr lang="ja-JP" altLang="en-US" dirty="0" smtClean="0"/>
              <a:t>パケットの順序などの情報も</a:t>
            </a:r>
            <a:r>
              <a:rPr lang="ja-JP" altLang="en-US" dirty="0" smtClean="0"/>
              <a:t>付加</a:t>
            </a:r>
            <a:endParaRPr lang="en-US" altLang="ja-JP" dirty="0" smtClean="0"/>
          </a:p>
        </p:txBody>
      </p:sp>
      <p:graphicFrame>
        <p:nvGraphicFramePr>
          <p:cNvPr id="4" name="Group 205"/>
          <p:cNvGraphicFramePr>
            <a:graphicFrameLocks/>
          </p:cNvGraphicFramePr>
          <p:nvPr/>
        </p:nvGraphicFramePr>
        <p:xfrm>
          <a:off x="899592" y="4221088"/>
          <a:ext cx="3744416" cy="2232247"/>
        </p:xfrm>
        <a:graphic>
          <a:graphicData uri="http://schemas.openxmlformats.org/drawingml/2006/table">
            <a:tbl>
              <a:tblPr/>
              <a:tblGrid>
                <a:gridCol w="3744416"/>
              </a:tblGrid>
              <a:tr h="4316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TCP/IP </a:t>
                      </a: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の階層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316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アプリケーション層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316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トランスポート層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4316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インターネット層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5056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ネットワークインターフェース層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DA443C-472A-437D-A7A9-67EDD43B3569}" type="slidenum">
              <a:rPr lang="ja-JP" altLang="en-US" smtClean="0"/>
              <a:pPr>
                <a:defRPr/>
              </a:pPr>
              <a:t>13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タイトル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pPr algn="l" eaLnBrk="1" hangingPunct="1"/>
            <a:r>
              <a:rPr lang="ja-JP" altLang="en-US" dirty="0" smtClean="0"/>
              <a:t>データ送信</a:t>
            </a:r>
            <a:r>
              <a:rPr lang="en-US" altLang="ja-JP" dirty="0" smtClean="0"/>
              <a:t>(3)</a:t>
            </a:r>
            <a:endParaRPr lang="ja-JP" altLang="en-US" dirty="0" smtClean="0"/>
          </a:p>
        </p:txBody>
      </p:sp>
      <p:sp>
        <p:nvSpPr>
          <p:cNvPr id="19459" name="コンテンツ プレースホルダ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4857403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インターネット層のお仕事</a:t>
            </a:r>
            <a:endParaRPr lang="en-US" altLang="ja-JP" dirty="0" smtClean="0"/>
          </a:p>
          <a:p>
            <a:pPr lvl="1" eaLnBrk="1" hangingPunct="1"/>
            <a:r>
              <a:rPr lang="en-US" altLang="ja-JP" dirty="0" smtClean="0"/>
              <a:t>IP </a:t>
            </a:r>
            <a:r>
              <a:rPr lang="ja-JP" altLang="en-US" dirty="0" smtClean="0"/>
              <a:t>アドレスを用いて</a:t>
            </a:r>
            <a:r>
              <a:rPr lang="ja-JP" altLang="en-US" b="1" u="sng" dirty="0" smtClean="0"/>
              <a:t>送信先計算機を特定</a:t>
            </a:r>
            <a:r>
              <a:rPr lang="en-US" altLang="ja-JP" dirty="0" smtClean="0"/>
              <a:t>(</a:t>
            </a:r>
            <a:r>
              <a:rPr lang="ja-JP" altLang="en-US" dirty="0" smtClean="0"/>
              <a:t>後述</a:t>
            </a:r>
            <a:r>
              <a:rPr lang="en-US" altLang="ja-JP" dirty="0" smtClean="0"/>
              <a:t>)</a:t>
            </a:r>
          </a:p>
          <a:p>
            <a:pPr lvl="2" eaLnBrk="1" hangingPunct="1"/>
            <a:r>
              <a:rPr lang="ja-JP" altLang="en-US" dirty="0" smtClean="0"/>
              <a:t>パケットに </a:t>
            </a:r>
            <a:r>
              <a:rPr lang="en-US" altLang="ja-JP" dirty="0" smtClean="0"/>
              <a:t>IP </a:t>
            </a:r>
            <a:r>
              <a:rPr lang="ja-JP" altLang="en-US" dirty="0" smtClean="0"/>
              <a:t>アドレス情報を付加</a:t>
            </a:r>
            <a:r>
              <a:rPr lang="en-US" altLang="ja-JP" dirty="0" smtClean="0"/>
              <a:t>(IP </a:t>
            </a:r>
            <a:r>
              <a:rPr lang="ja-JP" altLang="en-US" dirty="0" smtClean="0"/>
              <a:t>ヘッダ</a:t>
            </a:r>
            <a:r>
              <a:rPr lang="en-US" altLang="ja-JP" dirty="0" smtClean="0"/>
              <a:t>)</a:t>
            </a:r>
          </a:p>
          <a:p>
            <a:pPr lvl="1" eaLnBrk="1" hangingPunct="1"/>
            <a:r>
              <a:rPr lang="ja-JP" altLang="en-US" dirty="0" smtClean="0"/>
              <a:t>パケットの</a:t>
            </a:r>
            <a:r>
              <a:rPr lang="ja-JP" altLang="en-US" b="1" u="sng" dirty="0" smtClean="0"/>
              <a:t>輸送経路を</a:t>
            </a:r>
            <a:r>
              <a:rPr lang="ja-JP" altLang="en-US" b="1" u="sng" dirty="0" smtClean="0"/>
              <a:t>選択</a:t>
            </a:r>
            <a:endParaRPr lang="en-US" altLang="ja-JP" b="1" u="sng" dirty="0" smtClean="0"/>
          </a:p>
        </p:txBody>
      </p:sp>
      <p:graphicFrame>
        <p:nvGraphicFramePr>
          <p:cNvPr id="4" name="Group 205"/>
          <p:cNvGraphicFramePr>
            <a:graphicFrameLocks/>
          </p:cNvGraphicFramePr>
          <p:nvPr/>
        </p:nvGraphicFramePr>
        <p:xfrm>
          <a:off x="539552" y="3933056"/>
          <a:ext cx="3816424" cy="2520282"/>
        </p:xfrm>
        <a:graphic>
          <a:graphicData uri="http://schemas.openxmlformats.org/drawingml/2006/table">
            <a:tbl>
              <a:tblPr/>
              <a:tblGrid>
                <a:gridCol w="3816424"/>
              </a:tblGrid>
              <a:tr h="4870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TCP/IP </a:t>
                      </a: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の階層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870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アプリケーション層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870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トランスポート層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870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インターネット層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5719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ネットワークインターフェース層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DA443C-472A-437D-A7A9-67EDD43B3569}" type="slidenum">
              <a:rPr lang="ja-JP" altLang="en-US" smtClean="0"/>
              <a:pPr>
                <a:defRPr/>
              </a:pPr>
              <a:t>14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oge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571472" y="1643050"/>
            <a:ext cx="7762465" cy="4492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solidFill>
                  <a:srgbClr val="FF0000"/>
                </a:solidFill>
              </a:rPr>
              <a:t>パケット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7" name="フローチャート: 処理 36"/>
          <p:cNvSpPr/>
          <p:nvPr/>
        </p:nvSpPr>
        <p:spPr>
          <a:xfrm>
            <a:off x="642910" y="1571612"/>
            <a:ext cx="3643338" cy="4572032"/>
          </a:xfrm>
          <a:prstGeom prst="flowChartProcess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5" name="図 14" descr="packet1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28860" y="2786058"/>
            <a:ext cx="828675" cy="533400"/>
          </a:xfrm>
          <a:prstGeom prst="rect">
            <a:avLst/>
          </a:prstGeom>
        </p:spPr>
      </p:pic>
      <p:pic>
        <p:nvPicPr>
          <p:cNvPr id="16" name="図 15" descr="packet1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86116" y="2786058"/>
            <a:ext cx="790575" cy="533400"/>
          </a:xfrm>
          <a:prstGeom prst="rect">
            <a:avLst/>
          </a:prstGeom>
        </p:spPr>
      </p:pic>
      <p:pic>
        <p:nvPicPr>
          <p:cNvPr id="19" name="図 18" descr="packet15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428860" y="3286124"/>
            <a:ext cx="828675" cy="523875"/>
          </a:xfrm>
          <a:prstGeom prst="rect">
            <a:avLst/>
          </a:prstGeom>
        </p:spPr>
      </p:pic>
      <p:pic>
        <p:nvPicPr>
          <p:cNvPr id="20" name="図 19" descr="packet16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286116" y="3286124"/>
            <a:ext cx="771525" cy="495300"/>
          </a:xfrm>
          <a:prstGeom prst="rect">
            <a:avLst/>
          </a:prstGeom>
        </p:spPr>
      </p:pic>
      <p:pic>
        <p:nvPicPr>
          <p:cNvPr id="23" name="図 22" descr="packet19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487419" y="3831870"/>
            <a:ext cx="819150" cy="495300"/>
          </a:xfrm>
          <a:prstGeom prst="rect">
            <a:avLst/>
          </a:prstGeom>
        </p:spPr>
      </p:pic>
      <p:pic>
        <p:nvPicPr>
          <p:cNvPr id="24" name="図 23" descr="packet20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3286116" y="3857628"/>
            <a:ext cx="752475" cy="476250"/>
          </a:xfrm>
          <a:prstGeom prst="rect">
            <a:avLst/>
          </a:prstGeom>
        </p:spPr>
      </p:pic>
      <p:pic>
        <p:nvPicPr>
          <p:cNvPr id="5" name="図 4" descr="packet1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857224" y="1688730"/>
            <a:ext cx="752475" cy="533400"/>
          </a:xfrm>
          <a:prstGeom prst="rect">
            <a:avLst/>
          </a:prstGeom>
        </p:spPr>
      </p:pic>
      <p:pic>
        <p:nvPicPr>
          <p:cNvPr id="6" name="図 5" descr="packet2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1617284" y="1701609"/>
            <a:ext cx="828675" cy="533400"/>
          </a:xfrm>
          <a:prstGeom prst="rect">
            <a:avLst/>
          </a:prstGeom>
        </p:spPr>
      </p:pic>
      <p:pic>
        <p:nvPicPr>
          <p:cNvPr id="7" name="図 6" descr="packet3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2428860" y="1714488"/>
            <a:ext cx="857250" cy="533400"/>
          </a:xfrm>
          <a:prstGeom prst="rect">
            <a:avLst/>
          </a:prstGeom>
        </p:spPr>
      </p:pic>
      <p:pic>
        <p:nvPicPr>
          <p:cNvPr id="8" name="図 7" descr="packet4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3221721" y="1714488"/>
            <a:ext cx="857250" cy="533400"/>
          </a:xfrm>
          <a:prstGeom prst="rect">
            <a:avLst/>
          </a:prstGeom>
        </p:spPr>
      </p:pic>
      <p:pic>
        <p:nvPicPr>
          <p:cNvPr id="9" name="図 8" descr="packet5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844345" y="2221597"/>
            <a:ext cx="762000" cy="542925"/>
          </a:xfrm>
          <a:prstGeom prst="rect">
            <a:avLst/>
          </a:prstGeom>
        </p:spPr>
      </p:pic>
      <p:pic>
        <p:nvPicPr>
          <p:cNvPr id="10" name="図 9" descr="packet6.jp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1571604" y="2214554"/>
            <a:ext cx="828675" cy="542925"/>
          </a:xfrm>
          <a:prstGeom prst="rect">
            <a:avLst/>
          </a:prstGeom>
        </p:spPr>
      </p:pic>
      <p:pic>
        <p:nvPicPr>
          <p:cNvPr id="11" name="図 10" descr="packet7.jp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2428860" y="2214554"/>
            <a:ext cx="828675" cy="542925"/>
          </a:xfrm>
          <a:prstGeom prst="rect">
            <a:avLst/>
          </a:prstGeom>
        </p:spPr>
      </p:pic>
      <p:pic>
        <p:nvPicPr>
          <p:cNvPr id="12" name="図 11" descr="packet8.jpg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3286116" y="2214554"/>
            <a:ext cx="781050" cy="533400"/>
          </a:xfrm>
          <a:prstGeom prst="rect">
            <a:avLst/>
          </a:prstGeom>
        </p:spPr>
      </p:pic>
      <p:pic>
        <p:nvPicPr>
          <p:cNvPr id="14" name="図 13" descr="packet10.jpg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1617284" y="2760300"/>
            <a:ext cx="819150" cy="533400"/>
          </a:xfrm>
          <a:prstGeom prst="rect">
            <a:avLst/>
          </a:prstGeom>
        </p:spPr>
      </p:pic>
      <p:pic>
        <p:nvPicPr>
          <p:cNvPr id="13" name="図 12" descr="packet9.jpg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857224" y="2786058"/>
            <a:ext cx="742950" cy="533400"/>
          </a:xfrm>
          <a:prstGeom prst="rect">
            <a:avLst/>
          </a:prstGeom>
        </p:spPr>
      </p:pic>
      <p:pic>
        <p:nvPicPr>
          <p:cNvPr id="17" name="図 16" descr="packet13.jpg"/>
          <p:cNvPicPr>
            <a:picLocks noChangeAspect="1"/>
          </p:cNvPicPr>
          <p:nvPr/>
        </p:nvPicPr>
        <p:blipFill>
          <a:blip r:embed="rId19" cstate="print"/>
          <a:stretch>
            <a:fillRect/>
          </a:stretch>
        </p:blipFill>
        <p:spPr>
          <a:xfrm>
            <a:off x="857224" y="3286124"/>
            <a:ext cx="752475" cy="523875"/>
          </a:xfrm>
          <a:prstGeom prst="rect">
            <a:avLst/>
          </a:prstGeom>
        </p:spPr>
      </p:pic>
      <p:pic>
        <p:nvPicPr>
          <p:cNvPr id="18" name="図 17" descr="packet14.jpg"/>
          <p:cNvPicPr>
            <a:picLocks noChangeAspect="1"/>
          </p:cNvPicPr>
          <p:nvPr/>
        </p:nvPicPr>
        <p:blipFill>
          <a:blip r:embed="rId20" cstate="print"/>
          <a:stretch>
            <a:fillRect/>
          </a:stretch>
        </p:blipFill>
        <p:spPr>
          <a:xfrm>
            <a:off x="1571604" y="3286124"/>
            <a:ext cx="819150" cy="523875"/>
          </a:xfrm>
          <a:prstGeom prst="rect">
            <a:avLst/>
          </a:prstGeom>
        </p:spPr>
      </p:pic>
      <p:pic>
        <p:nvPicPr>
          <p:cNvPr id="21" name="図 20" descr="packet17.jpg"/>
          <p:cNvPicPr>
            <a:picLocks noChangeAspect="1"/>
          </p:cNvPicPr>
          <p:nvPr/>
        </p:nvPicPr>
        <p:blipFill>
          <a:blip r:embed="rId21" cstate="print"/>
          <a:stretch>
            <a:fillRect/>
          </a:stretch>
        </p:blipFill>
        <p:spPr>
          <a:xfrm>
            <a:off x="857224" y="3786190"/>
            <a:ext cx="752475" cy="495300"/>
          </a:xfrm>
          <a:prstGeom prst="rect">
            <a:avLst/>
          </a:prstGeom>
        </p:spPr>
      </p:pic>
      <p:pic>
        <p:nvPicPr>
          <p:cNvPr id="22" name="図 21" descr="packet18.jpg"/>
          <p:cNvPicPr>
            <a:picLocks noChangeAspect="1"/>
          </p:cNvPicPr>
          <p:nvPr/>
        </p:nvPicPr>
        <p:blipFill>
          <a:blip r:embed="rId22" cstate="print"/>
          <a:stretch>
            <a:fillRect/>
          </a:stretch>
        </p:blipFill>
        <p:spPr>
          <a:xfrm>
            <a:off x="1630163" y="3831870"/>
            <a:ext cx="819150" cy="495300"/>
          </a:xfrm>
          <a:prstGeom prst="rect">
            <a:avLst/>
          </a:prstGeom>
        </p:spPr>
      </p:pic>
      <p:pic>
        <p:nvPicPr>
          <p:cNvPr id="25" name="図 24" descr="packet21.jpg"/>
          <p:cNvPicPr>
            <a:picLocks noChangeAspect="1"/>
          </p:cNvPicPr>
          <p:nvPr/>
        </p:nvPicPr>
        <p:blipFill>
          <a:blip r:embed="rId23" cstate="print"/>
          <a:stretch>
            <a:fillRect/>
          </a:stretch>
        </p:blipFill>
        <p:spPr>
          <a:xfrm>
            <a:off x="857224" y="4357694"/>
            <a:ext cx="752475" cy="533400"/>
          </a:xfrm>
          <a:prstGeom prst="rect">
            <a:avLst/>
          </a:prstGeom>
        </p:spPr>
      </p:pic>
      <p:pic>
        <p:nvPicPr>
          <p:cNvPr id="26" name="図 25" descr="packet22.jpg"/>
          <p:cNvPicPr>
            <a:picLocks noChangeAspect="1"/>
          </p:cNvPicPr>
          <p:nvPr/>
        </p:nvPicPr>
        <p:blipFill>
          <a:blip r:embed="rId24" cstate="print"/>
          <a:stretch>
            <a:fillRect/>
          </a:stretch>
        </p:blipFill>
        <p:spPr>
          <a:xfrm>
            <a:off x="1597362" y="4357694"/>
            <a:ext cx="809625" cy="533400"/>
          </a:xfrm>
          <a:prstGeom prst="rect">
            <a:avLst/>
          </a:prstGeom>
        </p:spPr>
      </p:pic>
      <p:pic>
        <p:nvPicPr>
          <p:cNvPr id="29" name="図 28" descr="packet25.jpg"/>
          <p:cNvPicPr>
            <a:picLocks noChangeAspect="1"/>
          </p:cNvPicPr>
          <p:nvPr/>
        </p:nvPicPr>
        <p:blipFill>
          <a:blip r:embed="rId25" cstate="print"/>
          <a:stretch>
            <a:fillRect/>
          </a:stretch>
        </p:blipFill>
        <p:spPr>
          <a:xfrm>
            <a:off x="857224" y="4929198"/>
            <a:ext cx="752475" cy="523875"/>
          </a:xfrm>
          <a:prstGeom prst="rect">
            <a:avLst/>
          </a:prstGeom>
        </p:spPr>
      </p:pic>
      <p:pic>
        <p:nvPicPr>
          <p:cNvPr id="30" name="図 29" descr="packet26.jpg"/>
          <p:cNvPicPr>
            <a:picLocks noChangeAspect="1"/>
          </p:cNvPicPr>
          <p:nvPr/>
        </p:nvPicPr>
        <p:blipFill>
          <a:blip r:embed="rId26" cstate="print"/>
          <a:stretch>
            <a:fillRect/>
          </a:stretch>
        </p:blipFill>
        <p:spPr>
          <a:xfrm>
            <a:off x="1597362" y="4903440"/>
            <a:ext cx="819150" cy="533400"/>
          </a:xfrm>
          <a:prstGeom prst="rect">
            <a:avLst/>
          </a:prstGeom>
        </p:spPr>
      </p:pic>
      <p:pic>
        <p:nvPicPr>
          <p:cNvPr id="34" name="図 33" descr="packet30.jpg"/>
          <p:cNvPicPr>
            <a:picLocks noChangeAspect="1"/>
          </p:cNvPicPr>
          <p:nvPr/>
        </p:nvPicPr>
        <p:blipFill>
          <a:blip r:embed="rId27" cstate="print"/>
          <a:stretch>
            <a:fillRect/>
          </a:stretch>
        </p:blipFill>
        <p:spPr>
          <a:xfrm>
            <a:off x="1643042" y="5429264"/>
            <a:ext cx="819150" cy="542925"/>
          </a:xfrm>
          <a:prstGeom prst="rect">
            <a:avLst/>
          </a:prstGeom>
        </p:spPr>
      </p:pic>
      <p:pic>
        <p:nvPicPr>
          <p:cNvPr id="33" name="図 32" descr="packet29.jpg"/>
          <p:cNvPicPr>
            <a:picLocks noChangeAspect="1"/>
          </p:cNvPicPr>
          <p:nvPr/>
        </p:nvPicPr>
        <p:blipFill>
          <a:blip r:embed="rId28" cstate="print"/>
          <a:stretch>
            <a:fillRect/>
          </a:stretch>
        </p:blipFill>
        <p:spPr>
          <a:xfrm>
            <a:off x="857224" y="5429264"/>
            <a:ext cx="742950" cy="533400"/>
          </a:xfrm>
          <a:prstGeom prst="rect">
            <a:avLst/>
          </a:prstGeom>
        </p:spPr>
      </p:pic>
      <p:pic>
        <p:nvPicPr>
          <p:cNvPr id="35" name="図 34" descr="packet31.jpg"/>
          <p:cNvPicPr>
            <a:picLocks noChangeAspect="1"/>
          </p:cNvPicPr>
          <p:nvPr/>
        </p:nvPicPr>
        <p:blipFill>
          <a:blip r:embed="rId29" cstate="print"/>
          <a:stretch>
            <a:fillRect/>
          </a:stretch>
        </p:blipFill>
        <p:spPr>
          <a:xfrm>
            <a:off x="2428860" y="5429264"/>
            <a:ext cx="828675" cy="542925"/>
          </a:xfrm>
          <a:prstGeom prst="rect">
            <a:avLst/>
          </a:prstGeom>
        </p:spPr>
      </p:pic>
      <p:pic>
        <p:nvPicPr>
          <p:cNvPr id="36" name="図 35" descr="packet32.jpg"/>
          <p:cNvPicPr>
            <a:picLocks noChangeAspect="1"/>
          </p:cNvPicPr>
          <p:nvPr/>
        </p:nvPicPr>
        <p:blipFill>
          <a:blip r:embed="rId30" cstate="print"/>
          <a:stretch>
            <a:fillRect/>
          </a:stretch>
        </p:blipFill>
        <p:spPr>
          <a:xfrm>
            <a:off x="3286116" y="5429264"/>
            <a:ext cx="771525" cy="542925"/>
          </a:xfrm>
          <a:prstGeom prst="rect">
            <a:avLst/>
          </a:prstGeom>
        </p:spPr>
      </p:pic>
      <p:pic>
        <p:nvPicPr>
          <p:cNvPr id="32" name="図 31" descr="packet28.jpg"/>
          <p:cNvPicPr>
            <a:picLocks noChangeAspect="1"/>
          </p:cNvPicPr>
          <p:nvPr/>
        </p:nvPicPr>
        <p:blipFill>
          <a:blip r:embed="rId31" cstate="print"/>
          <a:stretch>
            <a:fillRect/>
          </a:stretch>
        </p:blipFill>
        <p:spPr>
          <a:xfrm>
            <a:off x="3311874" y="4870639"/>
            <a:ext cx="762000" cy="533400"/>
          </a:xfrm>
          <a:prstGeom prst="rect">
            <a:avLst/>
          </a:prstGeom>
        </p:spPr>
      </p:pic>
      <p:pic>
        <p:nvPicPr>
          <p:cNvPr id="31" name="図 30" descr="packet27.jpg"/>
          <p:cNvPicPr>
            <a:picLocks noChangeAspect="1"/>
          </p:cNvPicPr>
          <p:nvPr/>
        </p:nvPicPr>
        <p:blipFill>
          <a:blip r:embed="rId32" cstate="print"/>
          <a:stretch>
            <a:fillRect/>
          </a:stretch>
        </p:blipFill>
        <p:spPr>
          <a:xfrm>
            <a:off x="2428860" y="4903440"/>
            <a:ext cx="828675" cy="533400"/>
          </a:xfrm>
          <a:prstGeom prst="rect">
            <a:avLst/>
          </a:prstGeom>
        </p:spPr>
      </p:pic>
      <p:pic>
        <p:nvPicPr>
          <p:cNvPr id="27" name="図 26" descr="packet23.jpg"/>
          <p:cNvPicPr>
            <a:picLocks noChangeAspect="1"/>
          </p:cNvPicPr>
          <p:nvPr/>
        </p:nvPicPr>
        <p:blipFill>
          <a:blip r:embed="rId33" cstate="print"/>
          <a:stretch>
            <a:fillRect/>
          </a:stretch>
        </p:blipFill>
        <p:spPr>
          <a:xfrm>
            <a:off x="2428860" y="4357694"/>
            <a:ext cx="828675" cy="533400"/>
          </a:xfrm>
          <a:prstGeom prst="rect">
            <a:avLst/>
          </a:prstGeom>
        </p:spPr>
      </p:pic>
      <p:pic>
        <p:nvPicPr>
          <p:cNvPr id="28" name="図 27" descr="packet24.jpg"/>
          <p:cNvPicPr>
            <a:picLocks noChangeAspect="1"/>
          </p:cNvPicPr>
          <p:nvPr/>
        </p:nvPicPr>
        <p:blipFill>
          <a:blip r:embed="rId34" cstate="print"/>
          <a:stretch>
            <a:fillRect/>
          </a:stretch>
        </p:blipFill>
        <p:spPr>
          <a:xfrm>
            <a:off x="3286116" y="4299135"/>
            <a:ext cx="781050" cy="552450"/>
          </a:xfrm>
          <a:prstGeom prst="rect">
            <a:avLst/>
          </a:prstGeom>
        </p:spPr>
      </p:pic>
      <p:grpSp>
        <p:nvGrpSpPr>
          <p:cNvPr id="3" name="グループ化 53"/>
          <p:cNvGrpSpPr/>
          <p:nvPr/>
        </p:nvGrpSpPr>
        <p:grpSpPr>
          <a:xfrm>
            <a:off x="2500298" y="2786058"/>
            <a:ext cx="1643074" cy="2031325"/>
            <a:chOff x="6429388" y="571480"/>
            <a:chExt cx="1643074" cy="2031325"/>
          </a:xfrm>
        </p:grpSpPr>
        <p:pic>
          <p:nvPicPr>
            <p:cNvPr id="38" name="図 37" descr="packet6.jpg"/>
            <p:cNvPicPr>
              <a:picLocks noChangeAspect="1"/>
            </p:cNvPicPr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6863852" y="1773047"/>
              <a:ext cx="828675" cy="542925"/>
            </a:xfrm>
            <a:prstGeom prst="rect">
              <a:avLst/>
            </a:prstGeom>
          </p:spPr>
        </p:pic>
        <p:grpSp>
          <p:nvGrpSpPr>
            <p:cNvPr id="40" name="グループ化 48"/>
            <p:cNvGrpSpPr/>
            <p:nvPr/>
          </p:nvGrpSpPr>
          <p:grpSpPr>
            <a:xfrm>
              <a:off x="6429388" y="571480"/>
              <a:ext cx="1643074" cy="2031325"/>
              <a:chOff x="2571736" y="2577610"/>
              <a:chExt cx="1643074" cy="2031325"/>
            </a:xfrm>
          </p:grpSpPr>
          <p:sp>
            <p:nvSpPr>
              <p:cNvPr id="39" name="テキスト ボックス 38"/>
              <p:cNvSpPr txBox="1"/>
              <p:nvPr/>
            </p:nvSpPr>
            <p:spPr>
              <a:xfrm>
                <a:off x="2571736" y="2577610"/>
                <a:ext cx="1643074" cy="2031325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dirty="0" smtClean="0"/>
                  <a:t>マリオさんへ</a:t>
                </a:r>
                <a:endParaRPr kumimoji="1" lang="en-US" altLang="ja-JP" dirty="0" smtClean="0"/>
              </a:p>
              <a:p>
                <a:r>
                  <a:rPr lang="en-US" altLang="ja-JP" dirty="0" smtClean="0"/>
                  <a:t>192.168.xx.xxx</a:t>
                </a:r>
              </a:p>
              <a:p>
                <a:r>
                  <a:rPr kumimoji="1" lang="ja-JP" altLang="en-US" dirty="0" smtClean="0"/>
                  <a:t>ルイージより</a:t>
                </a:r>
                <a:endParaRPr kumimoji="1" lang="en-US" altLang="ja-JP" dirty="0" smtClean="0"/>
              </a:p>
              <a:p>
                <a:r>
                  <a:rPr lang="ja-JP" altLang="en-US" dirty="0" smtClean="0"/>
                  <a:t>６番目</a:t>
                </a:r>
                <a:endParaRPr lang="en-US" altLang="ja-JP" dirty="0" smtClean="0"/>
              </a:p>
              <a:p>
                <a:endParaRPr kumimoji="1" lang="en-US" altLang="ja-JP" dirty="0" smtClean="0"/>
              </a:p>
              <a:p>
                <a:endParaRPr kumimoji="1" lang="en-US" altLang="ja-JP" dirty="0" smtClean="0"/>
              </a:p>
            </p:txBody>
          </p:sp>
          <p:cxnSp>
            <p:nvCxnSpPr>
              <p:cNvPr id="46" name="直線コネクタ 45"/>
              <p:cNvCxnSpPr/>
              <p:nvPr/>
            </p:nvCxnSpPr>
            <p:spPr>
              <a:xfrm rot="10800000" flipV="1">
                <a:off x="2571736" y="3714752"/>
                <a:ext cx="1643074" cy="1833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4" name="スライド番号プレースホルダ 4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DA443C-472A-437D-A7A9-67EDD43B3569}" type="slidenum">
              <a:rPr lang="ja-JP" altLang="en-US" smtClean="0"/>
              <a:pPr>
                <a:defRPr/>
              </a:pPr>
              <a:t>15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1" presetClass="entr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1.26735E-6 C 0.03975 -0.13043 0.07951 -0.26087 0.14496 -0.14454 C 0.21041 -0.02821 0.30156 0.33488 0.39288 0.69797 " pathEditMode="relative" ptsTypes="aaA">
                                      <p:cBhvr>
                                        <p:cTn id="7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8" presetID="0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1.26735E-6 C 0.07692 -0.09343 0.154 -0.18663 0.22397 -0.07308 C 0.29393 0.04047 0.35678 0.36078 0.4198 0.68109 " pathEditMode="relative" ptsTypes="aaA">
                                      <p:cBhvr>
                                        <p:cTn id="7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0" presetID="0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6.49399E-6 C -0.07969 -0.03654 -0.15937 -0.07284 -0.21128 0.03747 C -0.26319 0.14778 -0.29462 0.55828 -0.31128 0.66235 " pathEditMode="relative" ptsTypes="aaA">
                                      <p:cBhvr>
                                        <p:cTn id="8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2" presetID="0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1.12858E-6 C 0.04583 -0.05249 0.09184 -0.10476 0.13802 -0.02243 C 0.1842 0.0599 0.2375 0.37327 0.27743 0.49353 C 0.31736 0.61379 0.34739 0.6568 0.37743 0.69982 " pathEditMode="relative" ptsTypes="aaaA">
                                      <p:cBhvr>
                                        <p:cTn id="8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4" presetID="0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2.83071E-6 C 0.03351 -0.15912 0.06719 -0.318 0.09722 -0.21393 C 0.12726 -0.10986 0.1408 0.58256 0.18021 0.62465 C 0.21962 0.66674 0.27396 0.03908 0.33386 0.03931 C 0.39375 0.03954 0.4665 0.33302 0.53941 0.6265 " pathEditMode="relative" ptsTypes="aaaaA">
                                      <p:cBhvr>
                                        <p:cTn id="8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6" presetID="0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5 -4.66235E-6 C -0.00035 -4.66235E-6 0.0158 0.30759 0.03212 0.61541 " pathEditMode="relative" ptsTypes="aA">
                                      <p:cBhvr>
                                        <p:cTn id="8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8" presetID="0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1.3876E-7 C 0.01702 -0.13297 0.0342 -0.26595 0.06059 -0.16142 C 0.08698 -0.05689 0.14167 0.49515 0.15781 0.62651 " pathEditMode="relative" ptsTypes="aaA">
                                      <p:cBhvr>
                                        <p:cTn id="8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0" presetID="0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5.64292E-6 C -0.00764 -0.15726 -0.01528 -0.31429 -0.07066 -0.25508 C -0.12569 -0.19588 -0.27986 0.21092 -0.33107 0.35454 C -0.38212 0.49816 -0.37986 0.55204 -0.37743 0.60616 " pathEditMode="relative" ptsTypes="aaaA">
                                      <p:cBhvr>
                                        <p:cTn id="9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2" presetID="0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4.16281E-7 C -0.01928 -0.16281 -0.03837 -0.32563 -0.05504 -0.23821 C -0.07171 -0.15079 -0.08594 0.18732 -0.10001 0.52544 " pathEditMode="relative" ptsTypes="aaA">
                                      <p:cBhvr>
                                        <p:cTn id="9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4" presetID="0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1.3876E-7 C 0.01284 -0.09852 0.02569 -0.19704 0.05642 -0.10893 C 0.08715 -0.02082 0.16319 0.42252 0.18455 0.52891 " pathEditMode="relative" ptsTypes="aaA">
                                      <p:cBhvr>
                                        <p:cTn id="9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6" presetID="0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2.89547E-6 C -0.08941 0.11864 -0.17882 0.23751 -0.23108 0.32817 C -0.28333 0.41882 -0.29879 0.48126 -0.31406 0.54394 " pathEditMode="relative" ptsTypes="aaA">
                                      <p:cBhvr>
                                        <p:cTn id="9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8" presetID="0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7.62257E-6 C 0.06597 -0.09136 0.13212 -0.18271 0.20139 -0.0902 C 0.27066 0.00231 0.34306 0.27867 0.41545 0.55527 " pathEditMode="relative" ptsTypes="aaA">
                                      <p:cBhvr>
                                        <p:cTn id="9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0" presetID="0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6 7.16929E-6 C -0.03455 -0.07423 -0.0691 -0.14824 -0.08733 -0.06752 C -0.10556 0.01319 -0.10782 0.24862 -0.1099 0.48405 " pathEditMode="relative" ptsTypes="aaA">
                                      <p:cBhvr>
                                        <p:cTn id="10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2" presetID="0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94444E-6 5.20814E-6 C -0.00365 -0.11632 -0.00712 -0.23265 -0.02396 -0.15564 C -0.0408 -0.07862 -0.07119 0.1915 -0.1014 0.46162 " pathEditMode="relative" ptsTypes="aaA">
                                      <p:cBhvr>
                                        <p:cTn id="103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4" presetID="0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29 0.07979 C 0.02257 0.01781 0.03802 -0.04417 0.04687 0.01781 C 0.05573 0.07979 0.05833 0.2655 0.06094 0.45121 " pathEditMode="relative" ptsTypes="aaA">
                                      <p:cBhvr>
                                        <p:cTn id="105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6" presetID="0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94444E-6 3.80204E-6 C -0.06753 -0.23613 -0.13454 -0.47225 -0.20138 -0.4334 C -0.26822 -0.39454 -0.3967 0.08163 -0.40138 0.23265 C -0.40607 0.38367 -0.25815 0.4327 -0.22968 0.47271 " pathEditMode="relative" ptsTypes="aaaA">
                                      <p:cBhvr>
                                        <p:cTn id="107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8" presetID="0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11111E-6 2.53469E-6 C 0.02083 -0.13899 0.04183 -0.27775 0.11405 -0.21392 C 0.18628 -0.15009 0.31006 0.11633 0.43385 0.38275 " pathEditMode="relative" ptsTypes="aaA">
                                      <p:cBhvr>
                                        <p:cTn id="109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0" presetID="0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2.81221E-6 C 0.02847 -0.12488 0.05712 -0.24954 0.09306 -0.18941 C 0.129 -0.12928 0.17222 0.1154 0.21545 0.36031 " pathEditMode="relative" ptsTypes="aaA">
                                      <p:cBhvr>
                                        <p:cTn id="11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2" presetID="0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95097E-6 C -0.05607 -0.29186 -0.11198 -0.58349 -0.15208 -0.52336 C -0.19218 -0.46323 -0.21649 -0.0518 -0.24079 0.36031 " pathEditMode="relative" ptsTypes="aaA">
                                      <p:cBhvr>
                                        <p:cTn id="113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4" presetID="0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1.3876E-7 C 0.025 -0.23173 0.05 -0.46323 0.07326 -0.40333 C 0.09652 -0.34343 0.11788 0.00833 0.13941 0.36031 " pathEditMode="relative" ptsTypes="aaA">
                                      <p:cBhvr>
                                        <p:cTn id="115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6" presetID="0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E-6 -2.77521E-7 C 0.07517 -0.06198 0.15052 -0.12396 0.2507 -0.07516 C 0.35087 -0.02636 0.47604 0.13298 0.60139 0.29256 " pathEditMode="relative" ptsTypes="aaA">
                                      <p:cBhvr>
                                        <p:cTn id="117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8" presetID="0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2.77521E-7 C -0.00451 -0.09829 -0.00903 -0.19634 -0.0309 -0.14639 C -0.05278 -0.09644 -0.09184 0.10176 -0.1309 0.30019 " pathEditMode="relative" ptsTypes="aaA">
                                      <p:cBhvr>
                                        <p:cTn id="119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0" presetID="0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5.55042E-7 C 0.06337 -0.1938 0.12691 -0.3876 0.1901 -0.33765 C 0.2533 -0.28769 0.31597 0.00625 0.37882 0.30019 " pathEditMode="relative" ptsTypes="aaA">
                                      <p:cBhvr>
                                        <p:cTn id="121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2" presetID="0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66667E-6 1.57262E-7 C 0.01581 0.12581 0.0316 0.25162 0.03803 0.30204 " pathEditMode="relative" ptsTypes="aA">
                                      <p:cBhvr>
                                        <p:cTn id="123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4" presetID="0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61111E-6 -1.3876E-7 C 0.01805 -0.30272 0.03628 -0.60522 0.0592 -0.56868 C 0.08211 -0.53214 0.12482 0.08789 0.13802 0.21948 " pathEditMode="relative" ptsTypes="aaA">
                                      <p:cBhvr>
                                        <p:cTn id="125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6" presetID="0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4.79186E-6 C 0.02344 -0.0555 0.04705 -0.11101 0.08455 -0.13506 C 0.12205 -0.15911 0.18576 -0.1783 0.22535 -0.14454 C 0.26493 -0.11077 0.29809 0.00532 0.32257 0.06753 C 0.34705 0.12974 0.35938 0.17923 0.37188 0.22896 " pathEditMode="relative" ptsTypes="aaaaA">
                                      <p:cBhvr>
                                        <p:cTn id="127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8" presetID="54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04 -0.01066  0.018 -0.02131  0.023 -0.02131  c 0.031 0  0.063 0.16651  0.063 0.33302  c 0 -0.08392  0.016 -0.16651  0.031 -0.16651  c 0.016 0  0.031 0.08392  0.031 0.16651  c 0 -0.0413  0.008 -0.08392  0.016 -0.08392  c 0.008 0  0.016 0.0413  0.016 0.08392  c 0 -0.02131  0.004 -0.0413  0.008 -0.0413  c 0.004 0  0.008 0.02131  0.008 0.0413  c 0 -0.01066  0.002 -0.02131  0.004 -0.02131  c 0.001 0  0.004 0.01066  0.004 0.02131  c 0 -0.00533  0.001 -0.01066  0.002 -0.01066  c 0 0.00133  0.002 0.00533  0.002 0.01066  c 0 -0.00266  0 -0.00533  0.001 -0.00533  c 0 0.00133  0.001 0.00266  0.001 0.00533  c 0 -0.00133  0 -0.00266  0 -0.004  c 0.001 0  0.001 0.00133  0.001 0.00266  c 0.001 0  0.001 -0.00133  0.001 -0.00266  c 0.001 0  0.001 0.00133  0.001 0.00266  E" pathEditMode="relative" ptsTypes="">
                                      <p:cBhvr>
                                        <p:cTn id="129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0" presetID="0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1.26735E-6 C 0.01562 -0.08695 0.03142 -0.17391 0.04635 -0.2271 C 0.06128 -0.28029 0.07587 -0.31614 0.0901 -0.31892 C 0.10434 -0.32169 0.11614 -0.32909 0.13229 -0.24398 C 0.14843 -0.15888 0.16788 0.01619 0.18732 0.19126 " pathEditMode="relative" ptsTypes="aaaaA">
                                      <p:cBhvr>
                                        <p:cTn id="131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2" presetID="0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5E-6 2.11841E-6 C 0.00782 -0.03608 0.01581 -0.07216 0.04237 -0.08627 C 0.06893 -0.10037 0.11042 -0.11379 0.15921 -0.08442 C 0.20799 -0.05505 0.27154 0.01757 0.33525 0.09019 " pathEditMode="relative" ptsTypes="aaaA">
                                      <p:cBhvr>
                                        <p:cTn id="133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4" presetID="41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0.02382 C -0.00399 -0.03446 -0.01806 -0.0451 -0.02292 -0.0451 C -0.05399 -0.0451 -0.08594 0.12142 -0.08594 0.28793 C -0.08594 0.20398 -0.10191 0.12142 -0.11701 0.12142 C -0.13299 0.12142 -0.14809 0.20537 -0.14809 0.28793 C -0.14809 0.24653 -0.15608 0.20398 -0.16406 0.20398 C -0.17205 0.20398 -0.18004 0.24538 -0.18004 0.28793 C -0.18004 0.26665 -0.18403 0.24653 -0.18802 0.24653 C -0.19201 0.24653 -0.19601 0.26781 -0.19601 0.28793 C -0.19601 0.27729 -0.19809 0.26665 -0.2 0.26665 C -0.20104 0.26665 -0.20399 0.27729 -0.20399 0.28793 C -0.20399 0.28261 -0.20504 0.27729 -0.20608 0.27729 C -0.20608 0.2759 -0.20816 0.28261 -0.20816 0.28793 C -0.20816 0.28515 -0.20816 0.28261 -0.2092 0.28261 C -0.2092 0.284 -0.21024 0.28538 -0.21024 0.28793 C -0.21024 0.28654 -0.21024 0.28515 -0.21024 0.284 C -0.21129 0.284 -0.21129 0.28538 -0.21129 0.28677 C -0.21233 0.28677 -0.21233 0.28538 -0.21233 0.284 C -0.21337 0.284 -0.21337 0.28538 -0.21337 0.28677 " pathEditMode="relative" rAng="0" ptsTypes="fffffffffffffffffff">
                                      <p:cBhvr>
                                        <p:cTn id="135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7" y="145"/>
                                    </p:animMotion>
                                  </p:childTnLst>
                                </p:cTn>
                              </p:par>
                              <p:par>
                                <p:cTn id="136" presetID="54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04 -0.01066  0.018 -0.02131  0.023 -0.02131  c 0.031 0  0.063 0.16651  0.063 0.33302  c 0 -0.08392  0.016 -0.16651  0.031 -0.16651  c 0.016 0  0.031 0.08392  0.031 0.16651  c 0 -0.0413  0.008 -0.08392  0.016 -0.08392  c 0.008 0  0.016 0.0413  0.016 0.08392  c 0 -0.02131  0.004 -0.0413  0.008 -0.0413  c 0.004 0  0.008 0.02131  0.008 0.0413  c 0 -0.01066  0.002 -0.02131  0.004 -0.02131  c 0.001 0  0.004 0.01066  0.004 0.02131  c 0 -0.00533  0.001 -0.01066  0.002 -0.01066  c 0 0.00133  0.002 0.00533  0.002 0.01066  c 0 -0.00266  0 -0.00533  0.001 -0.00533  c 0 0.00133  0.001 0.00266  0.001 0.00533  c 0 -0.00133  0 -0.00266  0 -0.004  c 0.001 0  0.001 0.00133  0.001 0.00266  c 0.001 0  0.001 -0.00133  0.001 -0.00266  c 0.001 0  0.001 0.00133  0.001 0.00266  E" pathEditMode="relative" ptsTypes="">
                                      <p:cBhvr>
                                        <p:cTn id="137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8" presetID="0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83333E-6 -3.66327E-6 C 0.00383 -0.00508 0.00626 -0.01248 0.01129 -0.01503 C 0.01876 -0.01896 0.01928 -0.01873 0.02674 -0.02451 C 0.03056 -0.02752 0.03386 -0.03191 0.03803 -0.03376 C 0.04428 -0.0363 0.04966 -0.04047 0.05504 -0.04509 C 0.06164 -0.05827 0.05903 -0.06984 0.06337 -0.08256 C 0.06772 -0.09528 0.06824 -0.09458 0.07466 -0.10314 C 0.07796 -0.11679 0.07327 -0.10152 0.08039 -0.11262 C 0.08178 -0.1147 0.08195 -0.11794 0.08317 -0.12002 C 0.0856 -0.12419 0.08959 -0.12673 0.09167 -0.13136 C 0.09515 -0.13922 0.09914 -0.14454 0.10296 -0.15194 C 0.10626 -0.16558 0.10157 -0.15032 0.10851 -0.16142 C 0.11667 -0.17437 0.10487 -0.16443 0.11702 -0.17275 C 0.12344 -0.18987 0.11511 -0.17021 0.13247 -0.19333 C 0.13994 -0.20328 0.14758 -0.21692 0.15643 -0.22525 C 0.16112 -0.2345 0.15799 -0.22918 0.16633 -0.24028 C 0.17258 -0.24861 0.17535 -0.2604 0.18039 -0.27012 C 0.1849 -0.2789 0.19115 -0.28607 0.19584 -0.29463 C 0.20522 -0.31151 0.21303 -0.33302 0.22674 -0.34528 C 0.22778 -0.34782 0.22831 -0.3506 0.22969 -0.35268 C 0.23074 -0.35453 0.23282 -0.35476 0.23386 -0.35661 C 0.24445 -0.37742 0.23403 -0.36702 0.24376 -0.37534 C 0.25001 -0.38783 0.25244 -0.40194 0.2606 -0.41281 C 0.26424 -0.42715 0.2724 -0.4364 0.279 -0.44842 C 0.28126 -0.45259 0.28212 -0.45767 0.28456 -0.4616 C 0.2856 -0.46322 0.28733 -0.46392 0.28872 -0.46531 C 0.28976 -0.46646 0.29081 -0.46762 0.29167 -0.46901 C 0.2974 -0.47895 0.30244 -0.49098 0.3099 -0.49907 C 0.31667 -0.50647 0.32397 -0.51526 0.33108 -0.52173 C 0.33681 -0.52682 0.3448 -0.52937 0.3507 -0.53469 C 0.36424 -0.54671 0.37726 -0.55943 0.39028 -0.57238 C 0.39723 -0.57932 0.40383 -0.58834 0.4099 -0.59667 C 0.41094 -0.59805 0.41285 -0.59759 0.41407 -0.59852 C 0.41997 -0.60314 0.4257 -0.608 0.43108 -0.61355 C 0.43733 -0.61979 0.44897 -0.63274 0.45643 -0.63598 C 0.46181 -0.64338 0.47015 -0.6487 0.47761 -0.65101 C 0.48785 -0.66073 0.50053 -0.66234 0.51268 -0.6642 C 0.53022 -0.66998 0.55105 -0.67368 0.56633 -0.68663 C 0.56945 -0.6931 0.57292 -0.69819 0.57466 -0.70559 C 0.57414 -0.71692 0.57692 -0.74514 0.56494 -0.75046 C 0.56164 -0.75693 0.55938 -0.7611 0.55365 -0.76364 C 0.54879 -0.76988 0.54515 -0.77035 0.53942 -0.77497 C 0.53091 -0.78191 0.52362 -0.78769 0.51407 -0.79185 C 0.49549 -0.80827 0.4698 -0.80989 0.44792 -0.81059 C 0.41789 -0.81151 0.38785 -0.81174 0.35782 -0.81244 C 0.32935 -0.81359 0.30157 -0.81591 0.27327 -0.81799 C 0.22657 -0.82516 0.26997 -0.81938 0.21407 -0.82377 C 0.20192 -0.82469 0.17761 -0.82747 0.17761 -0.82747 C 0.16633 -0.82678 0.15504 -0.82678 0.14376 -0.82562 C 0.13751 -0.82493 0.13299 -0.81961 0.12674 -0.81799 C 0.12136 -0.81267 0.11667 -0.81151 0.11129 -0.80689 C 0.10747 -0.79902 0.10001 -0.79463 0.09445 -0.78815 C 0.08351 -0.7752 0.07049 -0.76503 0.05921 -0.75231 C 0.05174 -0.74375 0.04445 -0.73034 0.03525 -0.72617 C 0.029 -0.71299 0.03699 -0.72826 0.02674 -0.71484 C 0.02258 -0.70929 0.01737 -0.70074 0.01407 -0.69426 C 0.00122 -0.66975 0.0099 -0.67876 5.83333E-6 -0.66975 C -0.00173 -0.66281 -0.01128 -0.65055 -0.01406 -0.64546 C -0.01666 -0.64107 -0.01735 -0.63506 -0.01961 -0.63043 C -0.02881 -0.61216 -0.03315 -0.59042 -0.04218 -0.57238 C -0.04444 -0.5629 -0.04496 -0.55411 -0.0493 -0.54602 C -0.05381 -0.52821 -0.05676 -0.51063 -0.06197 -0.49352 C -0.06458 -0.48496 -0.06423 -0.47571 -0.06892 -0.46901 C -0.07204 -0.44773 -0.07725 -0.43709 -0.08437 -0.41836 C -0.08871 -0.40679 -0.09183 -0.39454 -0.09565 -0.38274 C -0.09808 -0.36378 -0.10242 -0.34528 -0.10555 -0.32654 C -0.10867 -0.30781 -0.1111 -0.28839 -0.11544 -0.27012 C -0.11562 -0.26618 -0.11735 -0.24051 -0.11822 -0.2345 C -0.11892 -0.2308 -0.12013 -0.2271 -0.121 -0.2234 C -0.12152 -0.22155 -0.12239 -0.21762 -0.12239 -0.21762 C -0.12551 -0.18686 -0.12812 -0.15633 -0.13228 -0.1258 C -0.13402 -0.11309 -0.13506 -0.0999 -0.1394 -0.08811 C -0.14114 -0.05874 -0.14444 -0.0296 -0.14635 -3.66327E-6 C -0.14687 0.00879 -0.14669 0.01758 -0.14774 0.02614 C -0.14826 0.03007 -0.15069 0.03747 -0.15069 0.03747 C -0.15242 0.06476 -0.15607 0.10292 -0.17169 0.12373 C -0.17222 0.12558 -0.17222 0.12813 -0.17326 0.12951 C -0.1743 0.1309 -0.17638 0.12998 -0.17742 0.13136 C -0.17847 0.13275 -0.17881 0.13691 -0.17881 0.13691 " pathEditMode="relative" ptsTypes="ffffffffffffffffffffffffffffffffffffffffffffffffffffffffffffffffffffffffffffffA">
                                      <p:cBhvr>
                                        <p:cTn id="139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ja-JP" altLang="en-US" dirty="0" smtClean="0"/>
              <a:t>パケットに分割する利点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0" y="1124744"/>
            <a:ext cx="8697144" cy="4525963"/>
          </a:xfrm>
        </p:spPr>
        <p:txBody>
          <a:bodyPr/>
          <a:lstStyle/>
          <a:p>
            <a:pPr lvl="0"/>
            <a:r>
              <a:rPr kumimoji="0" lang="ja-JP" altLang="en-US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データをパケットに分割</a:t>
            </a:r>
            <a:r>
              <a:rPr kumimoji="0" lang="ja-JP" alt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しない</a:t>
            </a:r>
            <a:r>
              <a:rPr kumimoji="0" lang="ja-JP" altLang="en-US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場合</a:t>
            </a:r>
          </a:p>
          <a:p>
            <a:pPr>
              <a:buNone/>
            </a:pPr>
            <a:endParaRPr kumimoji="1" lang="ja-JP" alt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476375" y="1593872"/>
            <a:ext cx="6480175" cy="64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 flipV="1">
            <a:off x="1290610" y="4878380"/>
            <a:ext cx="5975350" cy="792163"/>
          </a:xfrm>
          <a:prstGeom prst="line">
            <a:avLst/>
          </a:prstGeom>
          <a:noFill/>
          <a:ln w="38100">
            <a:solidFill>
              <a:srgbClr val="3333FF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pic>
        <p:nvPicPr>
          <p:cNvPr id="6" name="Picture 5" descr="新しい画像 (2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46823" y="3870318"/>
            <a:ext cx="2051050" cy="205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新しい画像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5049830"/>
            <a:ext cx="1296987" cy="1135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ine 15"/>
          <p:cNvSpPr>
            <a:spLocks noChangeShapeType="1"/>
          </p:cNvSpPr>
          <p:nvPr/>
        </p:nvSpPr>
        <p:spPr bwMode="auto">
          <a:xfrm>
            <a:off x="2009748" y="4157655"/>
            <a:ext cx="2376487" cy="1081088"/>
          </a:xfrm>
          <a:prstGeom prst="line">
            <a:avLst/>
          </a:prstGeom>
          <a:noFill/>
          <a:ln w="38100">
            <a:solidFill>
              <a:srgbClr val="3333FF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pic>
        <p:nvPicPr>
          <p:cNvPr id="9" name="Picture 7" descr="新しい画像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7585" y="3527418"/>
            <a:ext cx="1225550" cy="107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" name="Group 14"/>
          <p:cNvGrpSpPr>
            <a:grpSpLocks/>
          </p:cNvGrpSpPr>
          <p:nvPr/>
        </p:nvGrpSpPr>
        <p:grpSpPr bwMode="auto">
          <a:xfrm>
            <a:off x="3809973" y="5022843"/>
            <a:ext cx="1050925" cy="481012"/>
            <a:chOff x="2353" y="1857"/>
            <a:chExt cx="1053" cy="606"/>
          </a:xfrm>
        </p:grpSpPr>
        <p:pic>
          <p:nvPicPr>
            <p:cNvPr id="11" name="Picture 12" descr="cfs16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353" y="1857"/>
              <a:ext cx="1053" cy="6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" name="Rectangle 13"/>
            <p:cNvSpPr>
              <a:spLocks noChangeArrowheads="1"/>
            </p:cNvSpPr>
            <p:nvPr/>
          </p:nvSpPr>
          <p:spPr bwMode="auto">
            <a:xfrm>
              <a:off x="2426" y="2160"/>
              <a:ext cx="181" cy="9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3" name="Line 16"/>
          <p:cNvSpPr>
            <a:spLocks noChangeShapeType="1"/>
          </p:cNvSpPr>
          <p:nvPr/>
        </p:nvSpPr>
        <p:spPr bwMode="auto">
          <a:xfrm flipV="1">
            <a:off x="1936723" y="5165718"/>
            <a:ext cx="4826000" cy="6477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pSp>
        <p:nvGrpSpPr>
          <p:cNvPr id="14" name="Group 20"/>
          <p:cNvGrpSpPr>
            <a:grpSpLocks/>
          </p:cNvGrpSpPr>
          <p:nvPr/>
        </p:nvGrpSpPr>
        <p:grpSpPr bwMode="auto">
          <a:xfrm>
            <a:off x="2441548" y="4086218"/>
            <a:ext cx="1728787" cy="792162"/>
            <a:chOff x="1655" y="2523"/>
            <a:chExt cx="1089" cy="499"/>
          </a:xfrm>
        </p:grpSpPr>
        <p:sp>
          <p:nvSpPr>
            <p:cNvPr id="15" name="Line 17"/>
            <p:cNvSpPr>
              <a:spLocks noChangeShapeType="1"/>
            </p:cNvSpPr>
            <p:nvPr/>
          </p:nvSpPr>
          <p:spPr bwMode="auto">
            <a:xfrm>
              <a:off x="1655" y="2523"/>
              <a:ext cx="1089" cy="499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6" name="Line 18"/>
            <p:cNvSpPr>
              <a:spLocks noChangeShapeType="1"/>
            </p:cNvSpPr>
            <p:nvPr/>
          </p:nvSpPr>
          <p:spPr bwMode="auto">
            <a:xfrm>
              <a:off x="2064" y="2614"/>
              <a:ext cx="318" cy="318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7" name="Line 19"/>
            <p:cNvSpPr>
              <a:spLocks noChangeShapeType="1"/>
            </p:cNvSpPr>
            <p:nvPr/>
          </p:nvSpPr>
          <p:spPr bwMode="auto">
            <a:xfrm flipH="1">
              <a:off x="2064" y="2614"/>
              <a:ext cx="318" cy="318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8" name="AutoShape 21"/>
          <p:cNvSpPr>
            <a:spLocks noChangeArrowheads="1"/>
          </p:cNvSpPr>
          <p:nvPr/>
        </p:nvSpPr>
        <p:spPr bwMode="auto">
          <a:xfrm>
            <a:off x="2154210" y="2357430"/>
            <a:ext cx="6553200" cy="1008063"/>
          </a:xfrm>
          <a:prstGeom prst="wedgeRectCallout">
            <a:avLst>
              <a:gd name="adj1" fmla="val -31296"/>
              <a:gd name="adj2" fmla="val 134722"/>
            </a:avLst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ja-JP" altLang="en-US" sz="2800" b="1" dirty="0">
                <a:solidFill>
                  <a:schemeClr val="bg1"/>
                </a:solidFill>
              </a:rPr>
              <a:t>伝送路が占有され</a:t>
            </a:r>
            <a:r>
              <a:rPr lang="en-US" altLang="ja-JP" sz="2800" b="1" dirty="0">
                <a:solidFill>
                  <a:schemeClr val="bg1"/>
                </a:solidFill>
              </a:rPr>
              <a:t>, </a:t>
            </a:r>
            <a:r>
              <a:rPr lang="ja-JP" altLang="en-US" sz="2800" b="1" dirty="0">
                <a:solidFill>
                  <a:schemeClr val="bg1"/>
                </a:solidFill>
              </a:rPr>
              <a:t>複数のコンピュータが同時に通信できない</a:t>
            </a:r>
            <a:r>
              <a:rPr lang="en-US" altLang="ja-JP" sz="2800" b="1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21" name="スライド番号プレースホルダ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DA443C-472A-437D-A7A9-67EDD43B3569}" type="slidenum">
              <a:rPr lang="ja-JP" altLang="en-US" smtClean="0"/>
              <a:pPr>
                <a:defRPr/>
              </a:pPr>
              <a:t>16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8" presetClass="entr" presetSubtype="6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13" grpId="0" animBg="1"/>
      <p:bldP spid="1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ja-JP" altLang="en-US" dirty="0" smtClean="0"/>
              <a:t>パケットに分割する利点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0" y="1268760"/>
            <a:ext cx="8697144" cy="4525963"/>
          </a:xfrm>
        </p:spPr>
        <p:txBody>
          <a:bodyPr/>
          <a:lstStyle/>
          <a:p>
            <a:r>
              <a:rPr lang="ja-JP" altLang="en-US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データをパケットに分割した場合</a:t>
            </a:r>
          </a:p>
          <a:p>
            <a:pPr>
              <a:buNone/>
            </a:pPr>
            <a:endParaRPr kumimoji="1" lang="ja-JP" altLang="en-US" dirty="0"/>
          </a:p>
        </p:txBody>
      </p:sp>
      <p:sp>
        <p:nvSpPr>
          <p:cNvPr id="4" name="Line 4"/>
          <p:cNvSpPr>
            <a:spLocks noChangeShapeType="1"/>
          </p:cNvSpPr>
          <p:nvPr/>
        </p:nvSpPr>
        <p:spPr bwMode="auto">
          <a:xfrm flipV="1">
            <a:off x="1290610" y="4629168"/>
            <a:ext cx="5975350" cy="792163"/>
          </a:xfrm>
          <a:prstGeom prst="line">
            <a:avLst/>
          </a:prstGeom>
          <a:noFill/>
          <a:ln w="38100">
            <a:solidFill>
              <a:srgbClr val="3333FF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" name="Line 7"/>
          <p:cNvSpPr>
            <a:spLocks noChangeShapeType="1"/>
          </p:cNvSpPr>
          <p:nvPr/>
        </p:nvSpPr>
        <p:spPr bwMode="auto">
          <a:xfrm>
            <a:off x="2009748" y="3908443"/>
            <a:ext cx="2376487" cy="1081088"/>
          </a:xfrm>
          <a:prstGeom prst="line">
            <a:avLst/>
          </a:prstGeom>
          <a:noFill/>
          <a:ln w="38100">
            <a:solidFill>
              <a:srgbClr val="3333FF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pSp>
        <p:nvGrpSpPr>
          <p:cNvPr id="6" name="Group 9"/>
          <p:cNvGrpSpPr>
            <a:grpSpLocks/>
          </p:cNvGrpSpPr>
          <p:nvPr/>
        </p:nvGrpSpPr>
        <p:grpSpPr bwMode="auto">
          <a:xfrm>
            <a:off x="3809973" y="4773631"/>
            <a:ext cx="1050925" cy="481012"/>
            <a:chOff x="2353" y="1857"/>
            <a:chExt cx="1053" cy="606"/>
          </a:xfrm>
        </p:grpSpPr>
        <p:pic>
          <p:nvPicPr>
            <p:cNvPr id="7" name="Picture 10" descr="cfs16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353" y="1857"/>
              <a:ext cx="1053" cy="6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Rectangle 11"/>
            <p:cNvSpPr>
              <a:spLocks noChangeArrowheads="1"/>
            </p:cNvSpPr>
            <p:nvPr/>
          </p:nvSpPr>
          <p:spPr bwMode="auto">
            <a:xfrm>
              <a:off x="2426" y="2160"/>
              <a:ext cx="181" cy="9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9" name="Infopage"/>
          <p:cNvSpPr>
            <a:spLocks noEditPoints="1" noChangeArrowheads="1"/>
          </p:cNvSpPr>
          <p:nvPr/>
        </p:nvSpPr>
        <p:spPr bwMode="auto">
          <a:xfrm>
            <a:off x="1506510" y="5276868"/>
            <a:ext cx="360363" cy="504825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99 w 21600"/>
              <a:gd name="T17" fmla="*/ 12174 h 21600"/>
              <a:gd name="T18" fmla="*/ 20813 w 21600"/>
              <a:gd name="T19" fmla="*/ 1714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 extrusionOk="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  <a:path w="21600" h="21600" extrusionOk="0">
                <a:moveTo>
                  <a:pt x="8333" y="4025"/>
                </a:moveTo>
                <a:lnTo>
                  <a:pt x="12500" y="4025"/>
                </a:lnTo>
                <a:lnTo>
                  <a:pt x="12500" y="11094"/>
                </a:lnTo>
                <a:lnTo>
                  <a:pt x="13903" y="11094"/>
                </a:lnTo>
                <a:lnTo>
                  <a:pt x="13903" y="11618"/>
                </a:lnTo>
                <a:lnTo>
                  <a:pt x="7908" y="11618"/>
                </a:lnTo>
                <a:lnTo>
                  <a:pt x="7908" y="11078"/>
                </a:lnTo>
                <a:lnTo>
                  <a:pt x="9418" y="11078"/>
                </a:lnTo>
                <a:lnTo>
                  <a:pt x="9418" y="4549"/>
                </a:lnTo>
                <a:lnTo>
                  <a:pt x="8333" y="4549"/>
                </a:lnTo>
                <a:lnTo>
                  <a:pt x="8333" y="4025"/>
                </a:lnTo>
                <a:close/>
              </a:path>
              <a:path w="21600" h="21600" extrusionOk="0">
                <a:moveTo>
                  <a:pt x="9120" y="2127"/>
                </a:moveTo>
                <a:lnTo>
                  <a:pt x="9120" y="1783"/>
                </a:lnTo>
                <a:lnTo>
                  <a:pt x="9269" y="1538"/>
                </a:lnTo>
                <a:lnTo>
                  <a:pt x="9588" y="1194"/>
                </a:lnTo>
                <a:lnTo>
                  <a:pt x="10013" y="998"/>
                </a:lnTo>
                <a:lnTo>
                  <a:pt x="10396" y="850"/>
                </a:lnTo>
                <a:lnTo>
                  <a:pt x="10906" y="801"/>
                </a:lnTo>
                <a:lnTo>
                  <a:pt x="11480" y="900"/>
                </a:lnTo>
                <a:lnTo>
                  <a:pt x="11926" y="1047"/>
                </a:lnTo>
                <a:lnTo>
                  <a:pt x="12266" y="1292"/>
                </a:lnTo>
                <a:lnTo>
                  <a:pt x="12500" y="1587"/>
                </a:lnTo>
                <a:lnTo>
                  <a:pt x="12649" y="1832"/>
                </a:lnTo>
                <a:lnTo>
                  <a:pt x="12692" y="2143"/>
                </a:lnTo>
                <a:lnTo>
                  <a:pt x="12649" y="2421"/>
                </a:lnTo>
                <a:lnTo>
                  <a:pt x="12500" y="2781"/>
                </a:lnTo>
                <a:lnTo>
                  <a:pt x="12330" y="3060"/>
                </a:lnTo>
                <a:lnTo>
                  <a:pt x="11884" y="3305"/>
                </a:lnTo>
                <a:lnTo>
                  <a:pt x="11501" y="3452"/>
                </a:lnTo>
                <a:lnTo>
                  <a:pt x="10863" y="3550"/>
                </a:lnTo>
                <a:lnTo>
                  <a:pt x="10396" y="3518"/>
                </a:lnTo>
                <a:lnTo>
                  <a:pt x="9949" y="3321"/>
                </a:lnTo>
                <a:lnTo>
                  <a:pt x="9524" y="3125"/>
                </a:lnTo>
                <a:lnTo>
                  <a:pt x="9311" y="2765"/>
                </a:lnTo>
                <a:lnTo>
                  <a:pt x="9184" y="2438"/>
                </a:lnTo>
                <a:lnTo>
                  <a:pt x="9120" y="2127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10" name="Homepage"/>
          <p:cNvSpPr>
            <a:spLocks noEditPoints="1" noChangeArrowheads="1"/>
          </p:cNvSpPr>
          <p:nvPr/>
        </p:nvSpPr>
        <p:spPr bwMode="auto">
          <a:xfrm>
            <a:off x="1649385" y="5492768"/>
            <a:ext cx="368300" cy="508000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10800 h 21600"/>
              <a:gd name="T14" fmla="*/ 999 w 21600"/>
              <a:gd name="T15" fmla="*/ 12174 h 21600"/>
              <a:gd name="T16" fmla="*/ 20813 w 21600"/>
              <a:gd name="T17" fmla="*/ 1714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T14" t="T15" r="T16" b="T17"/>
            <a:pathLst>
              <a:path w="21600" h="21600" extrusionOk="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 extrusionOk="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  <a:path w="21600" h="21600" extrusionOk="0">
                <a:moveTo>
                  <a:pt x="5251" y="7101"/>
                </a:moveTo>
                <a:lnTo>
                  <a:pt x="5251" y="11160"/>
                </a:lnTo>
                <a:lnTo>
                  <a:pt x="16306" y="11160"/>
                </a:lnTo>
                <a:lnTo>
                  <a:pt x="16306" y="7052"/>
                </a:lnTo>
                <a:lnTo>
                  <a:pt x="16901" y="6561"/>
                </a:lnTo>
                <a:lnTo>
                  <a:pt x="15264" y="5236"/>
                </a:lnTo>
                <a:lnTo>
                  <a:pt x="15264" y="1636"/>
                </a:lnTo>
                <a:lnTo>
                  <a:pt x="13478" y="1636"/>
                </a:lnTo>
                <a:lnTo>
                  <a:pt x="13478" y="3698"/>
                </a:lnTo>
                <a:lnTo>
                  <a:pt x="11182" y="1669"/>
                </a:lnTo>
                <a:lnTo>
                  <a:pt x="4847" y="6561"/>
                </a:lnTo>
                <a:lnTo>
                  <a:pt x="5251" y="7101"/>
                </a:lnTo>
                <a:close/>
              </a:path>
              <a:path w="21600" h="21600" extrusionOk="0">
                <a:moveTo>
                  <a:pt x="9396" y="11160"/>
                </a:moveTo>
                <a:lnTo>
                  <a:pt x="9396" y="7772"/>
                </a:lnTo>
                <a:lnTo>
                  <a:pt x="11820" y="7772"/>
                </a:lnTo>
                <a:lnTo>
                  <a:pt x="11820" y="11160"/>
                </a:lnTo>
                <a:lnTo>
                  <a:pt x="9396" y="11160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pic>
        <p:nvPicPr>
          <p:cNvPr id="11" name="Picture 6" descr="新しい画像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4800618"/>
            <a:ext cx="1296987" cy="1135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Infopage"/>
          <p:cNvSpPr>
            <a:spLocks noEditPoints="1" noChangeArrowheads="1"/>
          </p:cNvSpPr>
          <p:nvPr/>
        </p:nvSpPr>
        <p:spPr bwMode="auto">
          <a:xfrm>
            <a:off x="1866873" y="3476643"/>
            <a:ext cx="360362" cy="504825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99 w 21600"/>
              <a:gd name="T17" fmla="*/ 12174 h 21600"/>
              <a:gd name="T18" fmla="*/ 20813 w 21600"/>
              <a:gd name="T19" fmla="*/ 1714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 extrusionOk="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  <a:path w="21600" h="21600" extrusionOk="0">
                <a:moveTo>
                  <a:pt x="8333" y="4025"/>
                </a:moveTo>
                <a:lnTo>
                  <a:pt x="12500" y="4025"/>
                </a:lnTo>
                <a:lnTo>
                  <a:pt x="12500" y="11094"/>
                </a:lnTo>
                <a:lnTo>
                  <a:pt x="13903" y="11094"/>
                </a:lnTo>
                <a:lnTo>
                  <a:pt x="13903" y="11618"/>
                </a:lnTo>
                <a:lnTo>
                  <a:pt x="7908" y="11618"/>
                </a:lnTo>
                <a:lnTo>
                  <a:pt x="7908" y="11078"/>
                </a:lnTo>
                <a:lnTo>
                  <a:pt x="9418" y="11078"/>
                </a:lnTo>
                <a:lnTo>
                  <a:pt x="9418" y="4549"/>
                </a:lnTo>
                <a:lnTo>
                  <a:pt x="8333" y="4549"/>
                </a:lnTo>
                <a:lnTo>
                  <a:pt x="8333" y="4025"/>
                </a:lnTo>
                <a:close/>
              </a:path>
              <a:path w="21600" h="21600" extrusionOk="0">
                <a:moveTo>
                  <a:pt x="9120" y="2127"/>
                </a:moveTo>
                <a:lnTo>
                  <a:pt x="9120" y="1783"/>
                </a:lnTo>
                <a:lnTo>
                  <a:pt x="9269" y="1538"/>
                </a:lnTo>
                <a:lnTo>
                  <a:pt x="9588" y="1194"/>
                </a:lnTo>
                <a:lnTo>
                  <a:pt x="10013" y="998"/>
                </a:lnTo>
                <a:lnTo>
                  <a:pt x="10396" y="850"/>
                </a:lnTo>
                <a:lnTo>
                  <a:pt x="10906" y="801"/>
                </a:lnTo>
                <a:lnTo>
                  <a:pt x="11480" y="900"/>
                </a:lnTo>
                <a:lnTo>
                  <a:pt x="11926" y="1047"/>
                </a:lnTo>
                <a:lnTo>
                  <a:pt x="12266" y="1292"/>
                </a:lnTo>
                <a:lnTo>
                  <a:pt x="12500" y="1587"/>
                </a:lnTo>
                <a:lnTo>
                  <a:pt x="12649" y="1832"/>
                </a:lnTo>
                <a:lnTo>
                  <a:pt x="12692" y="2143"/>
                </a:lnTo>
                <a:lnTo>
                  <a:pt x="12649" y="2421"/>
                </a:lnTo>
                <a:lnTo>
                  <a:pt x="12500" y="2781"/>
                </a:lnTo>
                <a:lnTo>
                  <a:pt x="12330" y="3060"/>
                </a:lnTo>
                <a:lnTo>
                  <a:pt x="11884" y="3305"/>
                </a:lnTo>
                <a:lnTo>
                  <a:pt x="11501" y="3452"/>
                </a:lnTo>
                <a:lnTo>
                  <a:pt x="10863" y="3550"/>
                </a:lnTo>
                <a:lnTo>
                  <a:pt x="10396" y="3518"/>
                </a:lnTo>
                <a:lnTo>
                  <a:pt x="9949" y="3321"/>
                </a:lnTo>
                <a:lnTo>
                  <a:pt x="9524" y="3125"/>
                </a:lnTo>
                <a:lnTo>
                  <a:pt x="9311" y="2765"/>
                </a:lnTo>
                <a:lnTo>
                  <a:pt x="9184" y="2438"/>
                </a:lnTo>
                <a:lnTo>
                  <a:pt x="9120" y="2127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13" name="Homepage"/>
          <p:cNvSpPr>
            <a:spLocks noEditPoints="1" noChangeArrowheads="1"/>
          </p:cNvSpPr>
          <p:nvPr/>
        </p:nvSpPr>
        <p:spPr bwMode="auto">
          <a:xfrm>
            <a:off x="2009748" y="3692543"/>
            <a:ext cx="368300" cy="508000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10800 h 21600"/>
              <a:gd name="T14" fmla="*/ 999 w 21600"/>
              <a:gd name="T15" fmla="*/ 12174 h 21600"/>
              <a:gd name="T16" fmla="*/ 20813 w 21600"/>
              <a:gd name="T17" fmla="*/ 1714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T14" t="T15" r="T16" b="T17"/>
            <a:pathLst>
              <a:path w="21600" h="21600" extrusionOk="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 extrusionOk="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  <a:path w="21600" h="21600" extrusionOk="0">
                <a:moveTo>
                  <a:pt x="5251" y="7101"/>
                </a:moveTo>
                <a:lnTo>
                  <a:pt x="5251" y="11160"/>
                </a:lnTo>
                <a:lnTo>
                  <a:pt x="16306" y="11160"/>
                </a:lnTo>
                <a:lnTo>
                  <a:pt x="16306" y="7052"/>
                </a:lnTo>
                <a:lnTo>
                  <a:pt x="16901" y="6561"/>
                </a:lnTo>
                <a:lnTo>
                  <a:pt x="15264" y="5236"/>
                </a:lnTo>
                <a:lnTo>
                  <a:pt x="15264" y="1636"/>
                </a:lnTo>
                <a:lnTo>
                  <a:pt x="13478" y="1636"/>
                </a:lnTo>
                <a:lnTo>
                  <a:pt x="13478" y="3698"/>
                </a:lnTo>
                <a:lnTo>
                  <a:pt x="11182" y="1669"/>
                </a:lnTo>
                <a:lnTo>
                  <a:pt x="4847" y="6561"/>
                </a:lnTo>
                <a:lnTo>
                  <a:pt x="5251" y="7101"/>
                </a:lnTo>
                <a:close/>
              </a:path>
              <a:path w="21600" h="21600" extrusionOk="0">
                <a:moveTo>
                  <a:pt x="9396" y="11160"/>
                </a:moveTo>
                <a:lnTo>
                  <a:pt x="9396" y="7772"/>
                </a:lnTo>
                <a:lnTo>
                  <a:pt x="11820" y="7772"/>
                </a:lnTo>
                <a:lnTo>
                  <a:pt x="11820" y="11160"/>
                </a:lnTo>
                <a:lnTo>
                  <a:pt x="9396" y="1116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pic>
        <p:nvPicPr>
          <p:cNvPr id="14" name="Picture 5" descr="新しい画像 (2)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46823" y="3621106"/>
            <a:ext cx="2051050" cy="205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8" descr="新しい画像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7585" y="3278206"/>
            <a:ext cx="1225550" cy="107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Infopage"/>
          <p:cNvSpPr>
            <a:spLocks noEditPoints="1" noChangeArrowheads="1"/>
          </p:cNvSpPr>
          <p:nvPr/>
        </p:nvSpPr>
        <p:spPr bwMode="auto">
          <a:xfrm>
            <a:off x="3449610" y="4268806"/>
            <a:ext cx="360363" cy="504825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99 w 21600"/>
              <a:gd name="T17" fmla="*/ 12174 h 21600"/>
              <a:gd name="T18" fmla="*/ 20813 w 21600"/>
              <a:gd name="T19" fmla="*/ 1714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 extrusionOk="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  <a:path w="21600" h="21600" extrusionOk="0">
                <a:moveTo>
                  <a:pt x="8333" y="4025"/>
                </a:moveTo>
                <a:lnTo>
                  <a:pt x="12500" y="4025"/>
                </a:lnTo>
                <a:lnTo>
                  <a:pt x="12500" y="11094"/>
                </a:lnTo>
                <a:lnTo>
                  <a:pt x="13903" y="11094"/>
                </a:lnTo>
                <a:lnTo>
                  <a:pt x="13903" y="11618"/>
                </a:lnTo>
                <a:lnTo>
                  <a:pt x="7908" y="11618"/>
                </a:lnTo>
                <a:lnTo>
                  <a:pt x="7908" y="11078"/>
                </a:lnTo>
                <a:lnTo>
                  <a:pt x="9418" y="11078"/>
                </a:lnTo>
                <a:lnTo>
                  <a:pt x="9418" y="4549"/>
                </a:lnTo>
                <a:lnTo>
                  <a:pt x="8333" y="4549"/>
                </a:lnTo>
                <a:lnTo>
                  <a:pt x="8333" y="4025"/>
                </a:lnTo>
                <a:close/>
              </a:path>
              <a:path w="21600" h="21600" extrusionOk="0">
                <a:moveTo>
                  <a:pt x="9120" y="2127"/>
                </a:moveTo>
                <a:lnTo>
                  <a:pt x="9120" y="1783"/>
                </a:lnTo>
                <a:lnTo>
                  <a:pt x="9269" y="1538"/>
                </a:lnTo>
                <a:lnTo>
                  <a:pt x="9588" y="1194"/>
                </a:lnTo>
                <a:lnTo>
                  <a:pt x="10013" y="998"/>
                </a:lnTo>
                <a:lnTo>
                  <a:pt x="10396" y="850"/>
                </a:lnTo>
                <a:lnTo>
                  <a:pt x="10906" y="801"/>
                </a:lnTo>
                <a:lnTo>
                  <a:pt x="11480" y="900"/>
                </a:lnTo>
                <a:lnTo>
                  <a:pt x="11926" y="1047"/>
                </a:lnTo>
                <a:lnTo>
                  <a:pt x="12266" y="1292"/>
                </a:lnTo>
                <a:lnTo>
                  <a:pt x="12500" y="1587"/>
                </a:lnTo>
                <a:lnTo>
                  <a:pt x="12649" y="1832"/>
                </a:lnTo>
                <a:lnTo>
                  <a:pt x="12692" y="2143"/>
                </a:lnTo>
                <a:lnTo>
                  <a:pt x="12649" y="2421"/>
                </a:lnTo>
                <a:lnTo>
                  <a:pt x="12500" y="2781"/>
                </a:lnTo>
                <a:lnTo>
                  <a:pt x="12330" y="3060"/>
                </a:lnTo>
                <a:lnTo>
                  <a:pt x="11884" y="3305"/>
                </a:lnTo>
                <a:lnTo>
                  <a:pt x="11501" y="3452"/>
                </a:lnTo>
                <a:lnTo>
                  <a:pt x="10863" y="3550"/>
                </a:lnTo>
                <a:lnTo>
                  <a:pt x="10396" y="3518"/>
                </a:lnTo>
                <a:lnTo>
                  <a:pt x="9949" y="3321"/>
                </a:lnTo>
                <a:lnTo>
                  <a:pt x="9524" y="3125"/>
                </a:lnTo>
                <a:lnTo>
                  <a:pt x="9311" y="2765"/>
                </a:lnTo>
                <a:lnTo>
                  <a:pt x="9184" y="2438"/>
                </a:lnTo>
                <a:lnTo>
                  <a:pt x="9120" y="2127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17" name="Homepage"/>
          <p:cNvSpPr>
            <a:spLocks noEditPoints="1" noChangeArrowheads="1"/>
          </p:cNvSpPr>
          <p:nvPr/>
        </p:nvSpPr>
        <p:spPr bwMode="auto">
          <a:xfrm>
            <a:off x="5826098" y="4413268"/>
            <a:ext cx="368300" cy="508000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10800 h 21600"/>
              <a:gd name="T14" fmla="*/ 999 w 21600"/>
              <a:gd name="T15" fmla="*/ 12174 h 21600"/>
              <a:gd name="T16" fmla="*/ 20813 w 21600"/>
              <a:gd name="T17" fmla="*/ 1714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T14" t="T15" r="T16" b="T17"/>
            <a:pathLst>
              <a:path w="21600" h="21600" extrusionOk="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 extrusionOk="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  <a:path w="21600" h="21600" extrusionOk="0">
                <a:moveTo>
                  <a:pt x="5251" y="7101"/>
                </a:moveTo>
                <a:lnTo>
                  <a:pt x="5251" y="11160"/>
                </a:lnTo>
                <a:lnTo>
                  <a:pt x="16306" y="11160"/>
                </a:lnTo>
                <a:lnTo>
                  <a:pt x="16306" y="7052"/>
                </a:lnTo>
                <a:lnTo>
                  <a:pt x="16901" y="6561"/>
                </a:lnTo>
                <a:lnTo>
                  <a:pt x="15264" y="5236"/>
                </a:lnTo>
                <a:lnTo>
                  <a:pt x="15264" y="1636"/>
                </a:lnTo>
                <a:lnTo>
                  <a:pt x="13478" y="1636"/>
                </a:lnTo>
                <a:lnTo>
                  <a:pt x="13478" y="3698"/>
                </a:lnTo>
                <a:lnTo>
                  <a:pt x="11182" y="1669"/>
                </a:lnTo>
                <a:lnTo>
                  <a:pt x="4847" y="6561"/>
                </a:lnTo>
                <a:lnTo>
                  <a:pt x="5251" y="7101"/>
                </a:lnTo>
                <a:close/>
              </a:path>
              <a:path w="21600" h="21600" extrusionOk="0">
                <a:moveTo>
                  <a:pt x="9396" y="11160"/>
                </a:moveTo>
                <a:lnTo>
                  <a:pt x="9396" y="7772"/>
                </a:lnTo>
                <a:lnTo>
                  <a:pt x="11820" y="7772"/>
                </a:lnTo>
                <a:lnTo>
                  <a:pt x="11820" y="11160"/>
                </a:lnTo>
                <a:lnTo>
                  <a:pt x="9396" y="1116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18" name="Infopage"/>
          <p:cNvSpPr>
            <a:spLocks noEditPoints="1" noChangeArrowheads="1"/>
          </p:cNvSpPr>
          <p:nvPr/>
        </p:nvSpPr>
        <p:spPr bwMode="auto">
          <a:xfrm>
            <a:off x="2801910" y="5060968"/>
            <a:ext cx="360363" cy="504825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99 w 21600"/>
              <a:gd name="T17" fmla="*/ 12174 h 21600"/>
              <a:gd name="T18" fmla="*/ 20813 w 21600"/>
              <a:gd name="T19" fmla="*/ 1714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 extrusionOk="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  <a:path w="21600" h="21600" extrusionOk="0">
                <a:moveTo>
                  <a:pt x="8333" y="4025"/>
                </a:moveTo>
                <a:lnTo>
                  <a:pt x="12500" y="4025"/>
                </a:lnTo>
                <a:lnTo>
                  <a:pt x="12500" y="11094"/>
                </a:lnTo>
                <a:lnTo>
                  <a:pt x="13903" y="11094"/>
                </a:lnTo>
                <a:lnTo>
                  <a:pt x="13903" y="11618"/>
                </a:lnTo>
                <a:lnTo>
                  <a:pt x="7908" y="11618"/>
                </a:lnTo>
                <a:lnTo>
                  <a:pt x="7908" y="11078"/>
                </a:lnTo>
                <a:lnTo>
                  <a:pt x="9418" y="11078"/>
                </a:lnTo>
                <a:lnTo>
                  <a:pt x="9418" y="4549"/>
                </a:lnTo>
                <a:lnTo>
                  <a:pt x="8333" y="4549"/>
                </a:lnTo>
                <a:lnTo>
                  <a:pt x="8333" y="4025"/>
                </a:lnTo>
                <a:close/>
              </a:path>
              <a:path w="21600" h="21600" extrusionOk="0">
                <a:moveTo>
                  <a:pt x="9120" y="2127"/>
                </a:moveTo>
                <a:lnTo>
                  <a:pt x="9120" y="1783"/>
                </a:lnTo>
                <a:lnTo>
                  <a:pt x="9269" y="1538"/>
                </a:lnTo>
                <a:lnTo>
                  <a:pt x="9588" y="1194"/>
                </a:lnTo>
                <a:lnTo>
                  <a:pt x="10013" y="998"/>
                </a:lnTo>
                <a:lnTo>
                  <a:pt x="10396" y="850"/>
                </a:lnTo>
                <a:lnTo>
                  <a:pt x="10906" y="801"/>
                </a:lnTo>
                <a:lnTo>
                  <a:pt x="11480" y="900"/>
                </a:lnTo>
                <a:lnTo>
                  <a:pt x="11926" y="1047"/>
                </a:lnTo>
                <a:lnTo>
                  <a:pt x="12266" y="1292"/>
                </a:lnTo>
                <a:lnTo>
                  <a:pt x="12500" y="1587"/>
                </a:lnTo>
                <a:lnTo>
                  <a:pt x="12649" y="1832"/>
                </a:lnTo>
                <a:lnTo>
                  <a:pt x="12692" y="2143"/>
                </a:lnTo>
                <a:lnTo>
                  <a:pt x="12649" y="2421"/>
                </a:lnTo>
                <a:lnTo>
                  <a:pt x="12500" y="2781"/>
                </a:lnTo>
                <a:lnTo>
                  <a:pt x="12330" y="3060"/>
                </a:lnTo>
                <a:lnTo>
                  <a:pt x="11884" y="3305"/>
                </a:lnTo>
                <a:lnTo>
                  <a:pt x="11501" y="3452"/>
                </a:lnTo>
                <a:lnTo>
                  <a:pt x="10863" y="3550"/>
                </a:lnTo>
                <a:lnTo>
                  <a:pt x="10396" y="3518"/>
                </a:lnTo>
                <a:lnTo>
                  <a:pt x="9949" y="3321"/>
                </a:lnTo>
                <a:lnTo>
                  <a:pt x="9524" y="3125"/>
                </a:lnTo>
                <a:lnTo>
                  <a:pt x="9311" y="2765"/>
                </a:lnTo>
                <a:lnTo>
                  <a:pt x="9184" y="2438"/>
                </a:lnTo>
                <a:lnTo>
                  <a:pt x="9120" y="2127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19" name="Homepage"/>
          <p:cNvSpPr>
            <a:spLocks noEditPoints="1" noChangeArrowheads="1"/>
          </p:cNvSpPr>
          <p:nvPr/>
        </p:nvSpPr>
        <p:spPr bwMode="auto">
          <a:xfrm>
            <a:off x="4818035" y="4700606"/>
            <a:ext cx="368300" cy="508000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10800 h 21600"/>
              <a:gd name="T14" fmla="*/ 999 w 21600"/>
              <a:gd name="T15" fmla="*/ 12174 h 21600"/>
              <a:gd name="T16" fmla="*/ 20813 w 21600"/>
              <a:gd name="T17" fmla="*/ 1714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T14" t="T15" r="T16" b="T17"/>
            <a:pathLst>
              <a:path w="21600" h="21600" extrusionOk="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 extrusionOk="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  <a:path w="21600" h="21600" extrusionOk="0">
                <a:moveTo>
                  <a:pt x="5251" y="7101"/>
                </a:moveTo>
                <a:lnTo>
                  <a:pt x="5251" y="11160"/>
                </a:lnTo>
                <a:lnTo>
                  <a:pt x="16306" y="11160"/>
                </a:lnTo>
                <a:lnTo>
                  <a:pt x="16306" y="7052"/>
                </a:lnTo>
                <a:lnTo>
                  <a:pt x="16901" y="6561"/>
                </a:lnTo>
                <a:lnTo>
                  <a:pt x="15264" y="5236"/>
                </a:lnTo>
                <a:lnTo>
                  <a:pt x="15264" y="1636"/>
                </a:lnTo>
                <a:lnTo>
                  <a:pt x="13478" y="1636"/>
                </a:lnTo>
                <a:lnTo>
                  <a:pt x="13478" y="3698"/>
                </a:lnTo>
                <a:lnTo>
                  <a:pt x="11182" y="1669"/>
                </a:lnTo>
                <a:lnTo>
                  <a:pt x="4847" y="6561"/>
                </a:lnTo>
                <a:lnTo>
                  <a:pt x="5251" y="7101"/>
                </a:lnTo>
                <a:close/>
              </a:path>
              <a:path w="21600" h="21600" extrusionOk="0">
                <a:moveTo>
                  <a:pt x="9396" y="11160"/>
                </a:moveTo>
                <a:lnTo>
                  <a:pt x="9396" y="7772"/>
                </a:lnTo>
                <a:lnTo>
                  <a:pt x="11820" y="7772"/>
                </a:lnTo>
                <a:lnTo>
                  <a:pt x="11820" y="11160"/>
                </a:lnTo>
                <a:lnTo>
                  <a:pt x="9396" y="11160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20" name="AutoShape 33"/>
          <p:cNvSpPr>
            <a:spLocks noChangeArrowheads="1"/>
          </p:cNvSpPr>
          <p:nvPr/>
        </p:nvSpPr>
        <p:spPr bwMode="auto">
          <a:xfrm>
            <a:off x="2946373" y="2468581"/>
            <a:ext cx="5040312" cy="1008062"/>
          </a:xfrm>
          <a:prstGeom prst="wedgeRectCallout">
            <a:avLst>
              <a:gd name="adj1" fmla="val 3481"/>
              <a:gd name="adj2" fmla="val 141181"/>
            </a:avLst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ja-JP" altLang="en-US" sz="2800" b="1" dirty="0">
                <a:solidFill>
                  <a:schemeClr val="bg1"/>
                </a:solidFill>
              </a:rPr>
              <a:t>複数のコンピュータで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ja-JP" sz="2800" b="1" dirty="0">
                <a:solidFill>
                  <a:schemeClr val="bg1"/>
                </a:solidFill>
              </a:rPr>
              <a:t>1</a:t>
            </a:r>
            <a:r>
              <a:rPr lang="ja-JP" altLang="en-US" sz="2800" b="1" dirty="0" err="1">
                <a:solidFill>
                  <a:schemeClr val="bg1"/>
                </a:solidFill>
              </a:rPr>
              <a:t>つの</a:t>
            </a:r>
            <a:r>
              <a:rPr lang="ja-JP" altLang="en-US" sz="2800" b="1" dirty="0">
                <a:solidFill>
                  <a:schemeClr val="bg1"/>
                </a:solidFill>
              </a:rPr>
              <a:t>伝送路を共有可能となる</a:t>
            </a:r>
            <a:r>
              <a:rPr lang="en-US" altLang="ja-JP" sz="2800" b="1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23" name="スライド番号プレースホル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DA443C-472A-437D-A7A9-67EDD43B3569}" type="slidenum">
              <a:rPr lang="ja-JP" altLang="en-US" smtClean="0"/>
              <a:pPr>
                <a:defRPr/>
              </a:pPr>
              <a:t>17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5.01966E-7 C 0.04982 -0.01295 0.20121 -0.05482 0.29896 -0.07726 C 0.3967 -0.0997 0.52691 -0.12306 0.5868 -0.13509 " pathEditMode="relative" rAng="0" ptsTypes="aaa">
                                      <p:cBhvr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3" y="-68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repeatCount="indefinite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3.33333E-6 -1.45732E-6 C 0.04792 -0.01688 0.19219 -0.07541 0.28768 -0.10109 C 0.38316 -0.12676 0.51372 -0.14295 0.57309 -0.15406 " pathEditMode="relative" rAng="0" ptsTypes="aaa">
                                      <p:cBhvr>
                                        <p:cTn id="2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6" y="-77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0" presetClass="path" presetSubtype="0" repeatCount="indefinite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2.77778E-6 -2.66713E-6 C 0.04409 0.03123 0.1717 0.16216 0.26441 0.18668 C 0.35712 0.2112 0.49514 0.15476 0.5559 0.14643 " pathEditMode="relative" rAng="0" ptsTypes="aaa">
                                      <p:cBhvr>
                                        <p:cTn id="2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8" y="105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0" presetClass="path" presetSubtype="0" repeatCount="indefinite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3.05556E-6 -3.62248E-6 C 0.03976 0.02499 0.14914 0.12954 0.23854 0.15013 C 0.32795 0.17072 0.47414 0.12862 0.53611 0.12283 " pathEditMode="relative" rAng="0" ptsTypes="aaa">
                                      <p:cBhvr>
                                        <p:cTn id="2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8" y="85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0" grpId="0" animBg="1"/>
      <p:bldP spid="10" grpId="1" animBg="1"/>
      <p:bldP spid="12" grpId="0" animBg="1"/>
      <p:bldP spid="12" grpId="1" animBg="1"/>
      <p:bldP spid="13" grpId="0" animBg="1"/>
      <p:bldP spid="13" grpId="1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タイトル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pPr algn="l" eaLnBrk="1" hangingPunct="1"/>
            <a:r>
              <a:rPr lang="ja-JP" altLang="en-US" dirty="0" smtClean="0"/>
              <a:t>データ送信</a:t>
            </a:r>
            <a:r>
              <a:rPr lang="en-US" altLang="ja-JP" dirty="0" smtClean="0"/>
              <a:t>(4)</a:t>
            </a:r>
            <a:endParaRPr lang="ja-JP" altLang="en-US" dirty="0" smtClean="0"/>
          </a:p>
        </p:txBody>
      </p:sp>
      <p:sp>
        <p:nvSpPr>
          <p:cNvPr id="20483" name="コンテンツ プレースホルダ 2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4425355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ネットワークインターフェース層の</a:t>
            </a:r>
            <a:r>
              <a:rPr lang="ja-JP" altLang="en-US" dirty="0" smtClean="0"/>
              <a:t>お仕事</a:t>
            </a:r>
            <a:endParaRPr lang="en-US" altLang="ja-JP" dirty="0" smtClean="0"/>
          </a:p>
          <a:p>
            <a:pPr lvl="1" eaLnBrk="1" hangingPunct="1"/>
            <a:r>
              <a:rPr lang="ja-JP" altLang="en-US" dirty="0" smtClean="0"/>
              <a:t>ハードウェアが電気的につながっているかの確認</a:t>
            </a:r>
            <a:endParaRPr lang="en-US" altLang="ja-JP" dirty="0" smtClean="0"/>
          </a:p>
          <a:p>
            <a:pPr lvl="1" eaLnBrk="1" hangingPunct="1"/>
            <a:r>
              <a:rPr lang="ja-JP" altLang="en-US" dirty="0" smtClean="0"/>
              <a:t>パケットに</a:t>
            </a:r>
            <a:r>
              <a:rPr lang="en-US" altLang="ja-JP" dirty="0" smtClean="0"/>
              <a:t> MAC </a:t>
            </a:r>
            <a:r>
              <a:rPr lang="ja-JP" altLang="en-US" dirty="0" smtClean="0"/>
              <a:t>アドレス</a:t>
            </a:r>
            <a:r>
              <a:rPr lang="ja-JP" altLang="en-US" dirty="0" smtClean="0"/>
              <a:t>情報</a:t>
            </a:r>
            <a:r>
              <a:rPr lang="en-US" altLang="ja-JP" dirty="0" smtClean="0"/>
              <a:t>(</a:t>
            </a:r>
            <a:r>
              <a:rPr lang="ja-JP" altLang="en-US" dirty="0" smtClean="0"/>
              <a:t>後述</a:t>
            </a:r>
            <a:r>
              <a:rPr lang="en-US" altLang="ja-JP" dirty="0" smtClean="0"/>
              <a:t>)</a:t>
            </a:r>
            <a:r>
              <a:rPr lang="ja-JP" altLang="en-US" dirty="0" smtClean="0"/>
              <a:t>の</a:t>
            </a:r>
            <a:r>
              <a:rPr lang="ja-JP" altLang="en-US" dirty="0" smtClean="0"/>
              <a:t>付加</a:t>
            </a:r>
            <a:r>
              <a:rPr lang="en-US" altLang="ja-JP" dirty="0" smtClean="0"/>
              <a:t>(</a:t>
            </a:r>
            <a:r>
              <a:rPr lang="ja-JP" altLang="en-US" dirty="0" smtClean="0"/>
              <a:t>イーサネットヘッダ</a:t>
            </a:r>
            <a:r>
              <a:rPr lang="en-US" altLang="ja-JP" dirty="0" smtClean="0"/>
              <a:t>)</a:t>
            </a:r>
          </a:p>
          <a:p>
            <a:pPr lvl="1" eaLnBrk="1" hangingPunct="1"/>
            <a:r>
              <a:rPr lang="ja-JP" altLang="en-US" dirty="0" smtClean="0"/>
              <a:t>電気信号への変換・発信</a:t>
            </a:r>
            <a:endParaRPr lang="en-US" altLang="ja-JP" dirty="0" smtClean="0"/>
          </a:p>
        </p:txBody>
      </p:sp>
      <p:graphicFrame>
        <p:nvGraphicFramePr>
          <p:cNvPr id="4" name="Group 205"/>
          <p:cNvGraphicFramePr>
            <a:graphicFrameLocks/>
          </p:cNvGraphicFramePr>
          <p:nvPr/>
        </p:nvGraphicFramePr>
        <p:xfrm>
          <a:off x="611560" y="4077072"/>
          <a:ext cx="3888432" cy="2376262"/>
        </p:xfrm>
        <a:graphic>
          <a:graphicData uri="http://schemas.openxmlformats.org/drawingml/2006/table">
            <a:tbl>
              <a:tblPr/>
              <a:tblGrid>
                <a:gridCol w="3888432"/>
              </a:tblGrid>
              <a:tr h="4673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TCP/IP </a:t>
                      </a: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の階層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673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アプリケーション層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673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トランスポート層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673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インターネット層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50672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ネットワークインターフェース層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</a:tbl>
          </a:graphicData>
        </a:graphic>
      </p:graphicFrame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DA443C-472A-437D-A7A9-67EDD43B3569}" type="slidenum">
              <a:rPr lang="ja-JP" altLang="en-US" smtClean="0"/>
              <a:pPr>
                <a:defRPr/>
              </a:pPr>
              <a:t>18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タイトル 1"/>
          <p:cNvSpPr>
            <a:spLocks noGrp="1"/>
          </p:cNvSpPr>
          <p:nvPr>
            <p:ph type="title"/>
          </p:nvPr>
        </p:nvSpPr>
        <p:spPr>
          <a:xfrm>
            <a:off x="457200" y="2849001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送信完了！</a:t>
            </a: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DA443C-472A-437D-A7A9-67EDD43B3569}" type="slidenum">
              <a:rPr lang="ja-JP" altLang="en-US" smtClean="0"/>
              <a:pPr>
                <a:defRPr/>
              </a:pPr>
              <a:t>19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本日のレクチャー内容</a:t>
            </a:r>
          </a:p>
        </p:txBody>
      </p:sp>
      <p:sp>
        <p:nvSpPr>
          <p:cNvPr id="3075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ネットワークの概要</a:t>
            </a:r>
            <a:endParaRPr lang="en-US" altLang="ja-JP" dirty="0" smtClean="0"/>
          </a:p>
          <a:p>
            <a:pPr eaLnBrk="1" hangingPunct="1"/>
            <a:r>
              <a:rPr lang="ja-JP" altLang="en-US" dirty="0" smtClean="0"/>
              <a:t>ネットワークの分類</a:t>
            </a:r>
            <a:endParaRPr lang="en-US" altLang="ja-JP" dirty="0" smtClean="0"/>
          </a:p>
          <a:p>
            <a:pPr eaLnBrk="1" hangingPunct="1"/>
            <a:r>
              <a:rPr lang="ja-JP" altLang="en-US" dirty="0" smtClean="0"/>
              <a:t>ネットワークの仕組み</a:t>
            </a:r>
            <a:endParaRPr lang="en-US" altLang="ja-JP" dirty="0" smtClean="0"/>
          </a:p>
          <a:p>
            <a:pPr lvl="1" eaLnBrk="1" hangingPunct="1"/>
            <a:r>
              <a:rPr lang="en-US" altLang="ja-JP" dirty="0" smtClean="0"/>
              <a:t>TCP/IP</a:t>
            </a:r>
          </a:p>
          <a:p>
            <a:pPr lvl="1" eaLnBrk="1" hangingPunct="1"/>
            <a:r>
              <a:rPr lang="ja-JP" altLang="en-US" dirty="0" smtClean="0"/>
              <a:t>ネットワークパラメータ</a:t>
            </a:r>
            <a:endParaRPr lang="en-US" altLang="ja-JP" dirty="0" smtClean="0"/>
          </a:p>
          <a:p>
            <a:pPr lvl="1" eaLnBrk="1" hangingPunct="1"/>
            <a:r>
              <a:rPr lang="en-US" altLang="ja-JP" dirty="0" smtClean="0"/>
              <a:t>DNS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DA443C-472A-437D-A7A9-67EDD43B3569}" type="slidenum">
              <a:rPr lang="ja-JP" altLang="en-US" smtClean="0"/>
              <a:pPr>
                <a:defRPr/>
              </a:pPr>
              <a:t>2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タイトル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pPr algn="l" eaLnBrk="1" hangingPunct="1"/>
            <a:r>
              <a:rPr lang="ja-JP" altLang="en-US" dirty="0" smtClean="0"/>
              <a:t>データ受信</a:t>
            </a:r>
            <a:r>
              <a:rPr lang="en-US" altLang="ja-JP" dirty="0" smtClean="0"/>
              <a:t>(1)</a:t>
            </a:r>
            <a:endParaRPr lang="ja-JP" altLang="en-US" dirty="0" smtClean="0"/>
          </a:p>
        </p:txBody>
      </p:sp>
      <p:sp>
        <p:nvSpPr>
          <p:cNvPr id="22531" name="コンテンツ プレースホルダ 2"/>
          <p:cNvSpPr>
            <a:spLocks noGrp="1"/>
          </p:cNvSpPr>
          <p:nvPr>
            <p:ph idx="1"/>
          </p:nvPr>
        </p:nvSpPr>
        <p:spPr>
          <a:xfrm>
            <a:off x="0" y="1052736"/>
            <a:ext cx="8697144" cy="4425355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ネットワークインターフェース</a:t>
            </a:r>
            <a:r>
              <a:rPr lang="en-US" altLang="ja-JP" dirty="0" smtClean="0"/>
              <a:t> </a:t>
            </a:r>
            <a:r>
              <a:rPr lang="ja-JP" altLang="en-US" dirty="0" smtClean="0"/>
              <a:t>層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のお仕事</a:t>
            </a:r>
            <a:endParaRPr lang="en-US" altLang="ja-JP" dirty="0" smtClean="0"/>
          </a:p>
          <a:p>
            <a:pPr lvl="1" eaLnBrk="1" hangingPunct="1"/>
            <a:r>
              <a:rPr lang="ja-JP" altLang="en-US" dirty="0" smtClean="0"/>
              <a:t>電気信号からデータを復元</a:t>
            </a:r>
            <a:endParaRPr lang="en-US" altLang="ja-JP" dirty="0" smtClean="0"/>
          </a:p>
          <a:p>
            <a:pPr lvl="1" eaLnBrk="1" hangingPunct="1"/>
            <a:r>
              <a:rPr lang="en-US" altLang="ja-JP" b="1" u="sng" dirty="0" smtClean="0"/>
              <a:t>MAC </a:t>
            </a:r>
            <a:r>
              <a:rPr lang="ja-JP" altLang="en-US" b="1" u="sng" dirty="0" smtClean="0"/>
              <a:t>アドレス</a:t>
            </a:r>
            <a:r>
              <a:rPr lang="ja-JP" altLang="en-US" b="1" u="sng" dirty="0" smtClean="0"/>
              <a:t>の</a:t>
            </a:r>
            <a:r>
              <a:rPr lang="ja-JP" altLang="en-US" b="1" u="sng" dirty="0" smtClean="0"/>
              <a:t>整合性チェック</a:t>
            </a:r>
            <a:endParaRPr lang="en-US" altLang="ja-JP" b="1" u="sng" dirty="0" smtClean="0"/>
          </a:p>
          <a:p>
            <a:pPr lvl="2" eaLnBrk="1" hangingPunct="1"/>
            <a:r>
              <a:rPr lang="ja-JP" altLang="en-US" dirty="0" smtClean="0"/>
              <a:t>本当に自分宛のパケットかを</a:t>
            </a:r>
            <a:r>
              <a:rPr lang="ja-JP" altLang="en-US" dirty="0" smtClean="0"/>
              <a:t>確認</a:t>
            </a:r>
            <a:endParaRPr lang="en-US" altLang="ja-JP" dirty="0" smtClean="0"/>
          </a:p>
        </p:txBody>
      </p:sp>
      <p:graphicFrame>
        <p:nvGraphicFramePr>
          <p:cNvPr id="4" name="Group 205"/>
          <p:cNvGraphicFramePr>
            <a:graphicFrameLocks/>
          </p:cNvGraphicFramePr>
          <p:nvPr/>
        </p:nvGraphicFramePr>
        <p:xfrm>
          <a:off x="467544" y="4221088"/>
          <a:ext cx="3888432" cy="2232248"/>
        </p:xfrm>
        <a:graphic>
          <a:graphicData uri="http://schemas.openxmlformats.org/drawingml/2006/table">
            <a:tbl>
              <a:tblPr/>
              <a:tblGrid>
                <a:gridCol w="3888432"/>
              </a:tblGrid>
              <a:tr h="439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TCP/IP </a:t>
                      </a: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の階層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39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アプリケーション層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39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トランスポート層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39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インターネット層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759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ネットワークインターフェース層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</a:tbl>
          </a:graphicData>
        </a:graphic>
      </p:graphicFrame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DA443C-472A-437D-A7A9-67EDD43B3569}" type="slidenum">
              <a:rPr lang="ja-JP" altLang="en-US" smtClean="0"/>
              <a:pPr>
                <a:defRPr/>
              </a:pPr>
              <a:t>20</a:t>
            </a:fld>
            <a:r>
              <a:rPr lang="ja-JP" altLang="en-US" dirty="0" smtClean="0"/>
              <a:t> 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タイトル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pPr algn="l" eaLnBrk="1" hangingPunct="1"/>
            <a:r>
              <a:rPr lang="ja-JP" altLang="en-US" dirty="0" smtClean="0"/>
              <a:t>データ受信</a:t>
            </a:r>
            <a:r>
              <a:rPr lang="en-US" altLang="ja-JP" dirty="0" smtClean="0"/>
              <a:t>(2)</a:t>
            </a:r>
            <a:endParaRPr lang="ja-JP" altLang="en-US" dirty="0" smtClean="0"/>
          </a:p>
        </p:txBody>
      </p:sp>
      <p:sp>
        <p:nvSpPr>
          <p:cNvPr id="23555" name="コンテンツ プレースホルダ 2"/>
          <p:cNvSpPr>
            <a:spLocks noGrp="1"/>
          </p:cNvSpPr>
          <p:nvPr>
            <p:ph idx="1"/>
          </p:nvPr>
        </p:nvSpPr>
        <p:spPr>
          <a:xfrm>
            <a:off x="0" y="1052736"/>
            <a:ext cx="8625136" cy="4713387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インターネット層のお仕事</a:t>
            </a:r>
            <a:endParaRPr lang="en-US" altLang="ja-JP" dirty="0" smtClean="0"/>
          </a:p>
          <a:p>
            <a:pPr lvl="1" eaLnBrk="1" hangingPunct="1"/>
            <a:r>
              <a:rPr lang="en-US" altLang="ja-JP" dirty="0" smtClean="0"/>
              <a:t>IP </a:t>
            </a:r>
            <a:r>
              <a:rPr lang="ja-JP" altLang="en-US" dirty="0" smtClean="0"/>
              <a:t>ヘッダのチェック</a:t>
            </a:r>
            <a:endParaRPr lang="en-US" altLang="ja-JP" dirty="0" smtClean="0"/>
          </a:p>
          <a:p>
            <a:pPr lvl="2" eaLnBrk="1" hangingPunct="1"/>
            <a:r>
              <a:rPr lang="ja-JP" altLang="en-US" dirty="0" smtClean="0"/>
              <a:t>送信者・受信者情報を</a:t>
            </a:r>
            <a:r>
              <a:rPr lang="ja-JP" altLang="en-US" dirty="0" smtClean="0"/>
              <a:t>復元</a:t>
            </a:r>
            <a:endParaRPr lang="en-US" altLang="ja-JP" dirty="0" smtClean="0"/>
          </a:p>
        </p:txBody>
      </p:sp>
      <p:graphicFrame>
        <p:nvGraphicFramePr>
          <p:cNvPr id="4" name="Group 205"/>
          <p:cNvGraphicFramePr>
            <a:graphicFrameLocks/>
          </p:cNvGraphicFramePr>
          <p:nvPr/>
        </p:nvGraphicFramePr>
        <p:xfrm>
          <a:off x="467544" y="4149080"/>
          <a:ext cx="3888432" cy="2376263"/>
        </p:xfrm>
        <a:graphic>
          <a:graphicData uri="http://schemas.openxmlformats.org/drawingml/2006/table">
            <a:tbl>
              <a:tblPr/>
              <a:tblGrid>
                <a:gridCol w="3888432"/>
              </a:tblGrid>
              <a:tr h="4498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TCP/IP </a:t>
                      </a: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の階層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498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アプリケーション層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498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トランスポート層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498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インターネット層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5767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ネットワークインターフェース層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DA443C-472A-437D-A7A9-67EDD43B3569}" type="slidenum">
              <a:rPr lang="ja-JP" altLang="en-US" smtClean="0"/>
              <a:pPr>
                <a:defRPr/>
              </a:pPr>
              <a:t>21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タイトル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pPr algn="l" eaLnBrk="1" hangingPunct="1"/>
            <a:r>
              <a:rPr lang="ja-JP" altLang="en-US" dirty="0" smtClean="0"/>
              <a:t>データ受信</a:t>
            </a:r>
            <a:r>
              <a:rPr lang="en-US" altLang="ja-JP" dirty="0" smtClean="0"/>
              <a:t>(3)</a:t>
            </a:r>
            <a:endParaRPr lang="ja-JP" altLang="en-US" dirty="0" smtClean="0"/>
          </a:p>
        </p:txBody>
      </p:sp>
      <p:sp>
        <p:nvSpPr>
          <p:cNvPr id="24579" name="コンテンツ プレースホルダ 2"/>
          <p:cNvSpPr>
            <a:spLocks noGrp="1"/>
          </p:cNvSpPr>
          <p:nvPr>
            <p:ph idx="1"/>
          </p:nvPr>
        </p:nvSpPr>
        <p:spPr>
          <a:xfrm>
            <a:off x="0" y="1196752"/>
            <a:ext cx="8697144" cy="4525963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トランスポート層の</a:t>
            </a:r>
            <a:r>
              <a:rPr lang="ja-JP" altLang="en-US" dirty="0" smtClean="0"/>
              <a:t>お仕事</a:t>
            </a:r>
            <a:endParaRPr lang="en-US" altLang="ja-JP" dirty="0" smtClean="0"/>
          </a:p>
          <a:p>
            <a:pPr lvl="1" eaLnBrk="1" hangingPunct="1"/>
            <a:r>
              <a:rPr lang="ja-JP" altLang="en-US" b="1" u="sng" dirty="0" smtClean="0"/>
              <a:t>宛先ポート</a:t>
            </a:r>
            <a:r>
              <a:rPr lang="ja-JP" altLang="en-US" dirty="0" smtClean="0"/>
              <a:t>への転送</a:t>
            </a:r>
            <a:endParaRPr lang="en-US" altLang="ja-JP" dirty="0" smtClean="0"/>
          </a:p>
          <a:p>
            <a:pPr lvl="1" eaLnBrk="1" hangingPunct="1"/>
            <a:r>
              <a:rPr lang="ja-JP" altLang="en-US" b="1" u="sng" dirty="0" smtClean="0"/>
              <a:t>受信</a:t>
            </a:r>
            <a:r>
              <a:rPr lang="ja-JP" altLang="en-US" b="1" u="sng" dirty="0" smtClean="0"/>
              <a:t>パケットの完全性チェック</a:t>
            </a:r>
            <a:endParaRPr lang="en-US" altLang="ja-JP" b="1" u="sng" dirty="0" smtClean="0"/>
          </a:p>
          <a:p>
            <a:pPr lvl="2" eaLnBrk="1" hangingPunct="1"/>
            <a:r>
              <a:rPr lang="en-US" altLang="ja-JP" dirty="0" smtClean="0"/>
              <a:t>TCP </a:t>
            </a:r>
            <a:r>
              <a:rPr lang="ja-JP" altLang="en-US" dirty="0" smtClean="0"/>
              <a:t>ヘッダの情報からパケットの破損や欠落をチェック</a:t>
            </a:r>
            <a:endParaRPr lang="en-US" altLang="ja-JP" dirty="0" smtClean="0"/>
          </a:p>
          <a:p>
            <a:pPr lvl="3" eaLnBrk="1" hangingPunct="1"/>
            <a:r>
              <a:rPr lang="ja-JP" altLang="en-US" dirty="0" smtClean="0"/>
              <a:t>もし問題があれば再送を要求</a:t>
            </a:r>
            <a:endParaRPr lang="en-US" altLang="ja-JP" dirty="0" smtClean="0"/>
          </a:p>
          <a:p>
            <a:pPr lvl="2" eaLnBrk="1" hangingPunct="1"/>
            <a:r>
              <a:rPr lang="ja-JP" altLang="en-US" dirty="0" smtClean="0"/>
              <a:t>分割したパケット</a:t>
            </a:r>
            <a:r>
              <a:rPr lang="ja-JP" altLang="en-US" dirty="0" smtClean="0"/>
              <a:t>の</a:t>
            </a:r>
            <a:r>
              <a:rPr lang="ja-JP" altLang="en-US" dirty="0" smtClean="0"/>
              <a:t>結合</a:t>
            </a:r>
          </a:p>
          <a:p>
            <a:pPr lvl="1" eaLnBrk="1" hangingPunct="1"/>
            <a:endParaRPr lang="en-US" altLang="ja-JP" dirty="0" smtClean="0"/>
          </a:p>
        </p:txBody>
      </p:sp>
      <p:graphicFrame>
        <p:nvGraphicFramePr>
          <p:cNvPr id="4" name="Group 205"/>
          <p:cNvGraphicFramePr>
            <a:graphicFrameLocks/>
          </p:cNvGraphicFramePr>
          <p:nvPr/>
        </p:nvGraphicFramePr>
        <p:xfrm>
          <a:off x="539552" y="4581128"/>
          <a:ext cx="3816424" cy="2088231"/>
        </p:xfrm>
        <a:graphic>
          <a:graphicData uri="http://schemas.openxmlformats.org/drawingml/2006/table">
            <a:tbl>
              <a:tblPr/>
              <a:tblGrid>
                <a:gridCol w="3816424"/>
              </a:tblGrid>
              <a:tr h="4091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TCP/IP </a:t>
                      </a: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の階層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091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アプリケーション層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091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トランスポート層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4091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インターネット層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5165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ネットワークインターフェース層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DA443C-472A-437D-A7A9-67EDD43B3569}" type="slidenum">
              <a:rPr lang="ja-JP" altLang="en-US" smtClean="0"/>
              <a:pPr>
                <a:defRPr/>
              </a:pPr>
              <a:t>22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ja-JP" altLang="en-US" dirty="0" smtClean="0">
                <a:solidFill>
                  <a:srgbClr val="FF0000"/>
                </a:solidFill>
              </a:rPr>
              <a:t>ポート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0" y="980728"/>
            <a:ext cx="8697144" cy="4525963"/>
          </a:xfrm>
        </p:spPr>
        <p:txBody>
          <a:bodyPr>
            <a:normAutofit fontScale="85000" lnSpcReduction="10000"/>
          </a:bodyPr>
          <a:lstStyle/>
          <a:p>
            <a:r>
              <a:rPr lang="ja-JP" altLang="en-US" dirty="0" smtClean="0"/>
              <a:t>データの受け取り窓口のようなもの</a:t>
            </a:r>
          </a:p>
          <a:p>
            <a:r>
              <a:rPr lang="ja-JP" altLang="en-US" b="1" u="sng" dirty="0" smtClean="0"/>
              <a:t>サービス・アプリケーション毎に割り当てられた番号で管理</a:t>
            </a:r>
            <a:endParaRPr lang="en-US" altLang="ja-JP" b="1" u="sng" dirty="0" smtClean="0"/>
          </a:p>
          <a:p>
            <a:pPr lvl="1"/>
            <a:r>
              <a:rPr lang="en-US" altLang="ja-JP" dirty="0" smtClean="0"/>
              <a:t>TCP </a:t>
            </a:r>
            <a:r>
              <a:rPr lang="ja-JP" altLang="en-US" dirty="0" smtClean="0"/>
              <a:t>や </a:t>
            </a:r>
            <a:r>
              <a:rPr lang="en-US" altLang="ja-JP" dirty="0" smtClean="0"/>
              <a:t>UDP </a:t>
            </a:r>
            <a:r>
              <a:rPr lang="ja-JP" altLang="en-US" dirty="0" smtClean="0"/>
              <a:t>ではこの番号を基にデータを転送</a:t>
            </a:r>
            <a:endParaRPr lang="en-US" altLang="ja-JP" dirty="0" smtClean="0"/>
          </a:p>
          <a:p>
            <a:r>
              <a:rPr lang="ja-JP" altLang="en-US" dirty="0" smtClean="0"/>
              <a:t>主要なサービスには決まった番号が割り当てられている</a:t>
            </a:r>
          </a:p>
          <a:p>
            <a:pPr lvl="2"/>
            <a:r>
              <a:rPr lang="en-US" altLang="ja-JP" dirty="0" smtClean="0"/>
              <a:t>Web </a:t>
            </a:r>
            <a:r>
              <a:rPr lang="ja-JP" altLang="en-US" dirty="0" smtClean="0"/>
              <a:t>閲覧 </a:t>
            </a:r>
            <a:r>
              <a:rPr lang="en-US" altLang="ja-JP" dirty="0" smtClean="0"/>
              <a:t>(HTTP) : 80 </a:t>
            </a:r>
            <a:r>
              <a:rPr lang="ja-JP" altLang="en-US" dirty="0" smtClean="0"/>
              <a:t>番</a:t>
            </a:r>
          </a:p>
          <a:p>
            <a:pPr lvl="2"/>
            <a:r>
              <a:rPr lang="ja-JP" altLang="en-US" dirty="0" smtClean="0"/>
              <a:t>メール送信 </a:t>
            </a:r>
            <a:r>
              <a:rPr lang="en-US" altLang="ja-JP" dirty="0" smtClean="0"/>
              <a:t>(SMTP) : 25 </a:t>
            </a:r>
            <a:r>
              <a:rPr lang="ja-JP" altLang="en-US" dirty="0" smtClean="0"/>
              <a:t>番</a:t>
            </a:r>
          </a:p>
          <a:p>
            <a:pPr lvl="2"/>
            <a:r>
              <a:rPr lang="ja-JP" altLang="en-US" dirty="0" smtClean="0"/>
              <a:t>ファイル転送 </a:t>
            </a:r>
            <a:r>
              <a:rPr lang="en-US" altLang="ja-JP" dirty="0" smtClean="0"/>
              <a:t>(FTP) : 21 </a:t>
            </a:r>
            <a:r>
              <a:rPr lang="ja-JP" altLang="en-US" dirty="0" smtClean="0"/>
              <a:t>番</a:t>
            </a:r>
          </a:p>
          <a:p>
            <a:pPr lvl="2"/>
            <a:r>
              <a:rPr lang="ja-JP" altLang="en-US" dirty="0" smtClean="0"/>
              <a:t>遠隔ログイン </a:t>
            </a:r>
            <a:r>
              <a:rPr lang="en-US" altLang="ja-JP" dirty="0" smtClean="0"/>
              <a:t>(telnet) : 23 </a:t>
            </a:r>
            <a:r>
              <a:rPr lang="ja-JP" altLang="en-US" dirty="0" smtClean="0"/>
              <a:t>番</a:t>
            </a:r>
          </a:p>
          <a:p>
            <a:pPr lvl="2"/>
            <a:r>
              <a:rPr lang="ja-JP" altLang="en-US" dirty="0" smtClean="0"/>
              <a:t>暗号化遠隔ログイン 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ssh</a:t>
            </a:r>
            <a:r>
              <a:rPr lang="en-US" altLang="ja-JP" dirty="0" smtClean="0"/>
              <a:t>) : 22 </a:t>
            </a:r>
            <a:r>
              <a:rPr lang="ja-JP" altLang="en-US" dirty="0" smtClean="0"/>
              <a:t>番    等</a:t>
            </a:r>
            <a:endParaRPr lang="en-US" altLang="ja-JP" dirty="0" smtClean="0"/>
          </a:p>
          <a:p>
            <a:r>
              <a:rPr lang="ja-JP" altLang="en-US" dirty="0" smtClean="0"/>
              <a:t>使用できるのはプロトコル毎に </a:t>
            </a:r>
            <a:r>
              <a:rPr lang="en-US" altLang="ja-JP" dirty="0" smtClean="0"/>
              <a:t>0 </a:t>
            </a:r>
            <a:r>
              <a:rPr lang="ja-JP" altLang="en-US" dirty="0" smtClean="0"/>
              <a:t>～ </a:t>
            </a:r>
            <a:r>
              <a:rPr lang="en-US" altLang="ja-JP" dirty="0" smtClean="0"/>
              <a:t>65535</a:t>
            </a:r>
            <a:r>
              <a:rPr lang="ja-JP" altLang="en-US" dirty="0" smtClean="0"/>
              <a:t> まで</a:t>
            </a:r>
            <a:endParaRPr lang="en-US" altLang="ja-JP" dirty="0" smtClean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DA443C-472A-437D-A7A9-67EDD43B3569}" type="slidenum">
              <a:rPr lang="ja-JP" altLang="en-US" smtClean="0"/>
              <a:pPr>
                <a:defRPr/>
              </a:pPr>
              <a:t>23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ポートへの通信</a:t>
            </a:r>
            <a:endParaRPr kumimoji="1" lang="ja-JP" altLang="en-US" dirty="0"/>
          </a:p>
        </p:txBody>
      </p:sp>
      <p:grpSp>
        <p:nvGrpSpPr>
          <p:cNvPr id="3" name="グループ化 115"/>
          <p:cNvGrpSpPr>
            <a:grpSpLocks/>
          </p:cNvGrpSpPr>
          <p:nvPr/>
        </p:nvGrpSpPr>
        <p:grpSpPr bwMode="auto">
          <a:xfrm>
            <a:off x="571500" y="1643063"/>
            <a:ext cx="7643813" cy="4500562"/>
            <a:chOff x="428596" y="2643182"/>
            <a:chExt cx="6000792" cy="3929090"/>
          </a:xfrm>
        </p:grpSpPr>
        <p:sp>
          <p:nvSpPr>
            <p:cNvPr id="5" name="正方形/長方形 10"/>
            <p:cNvSpPr>
              <a:spLocks noChangeArrowheads="1"/>
            </p:cNvSpPr>
            <p:nvPr/>
          </p:nvSpPr>
          <p:spPr bwMode="auto">
            <a:xfrm>
              <a:off x="428596" y="2643182"/>
              <a:ext cx="6000792" cy="392909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marL="742950" indent="-285750">
                <a:buFontTx/>
                <a:buNone/>
              </a:pPr>
              <a:endParaRPr kumimoji="1" lang="ja-JP" altLang="en-US"/>
            </a:p>
          </p:txBody>
        </p:sp>
        <p:grpSp>
          <p:nvGrpSpPr>
            <p:cNvPr id="4" name="グループ化 18"/>
            <p:cNvGrpSpPr>
              <a:grpSpLocks/>
            </p:cNvGrpSpPr>
            <p:nvPr/>
          </p:nvGrpSpPr>
          <p:grpSpPr bwMode="auto">
            <a:xfrm>
              <a:off x="642910" y="4071942"/>
              <a:ext cx="1000100" cy="1067603"/>
              <a:chOff x="1857356" y="3357562"/>
              <a:chExt cx="1492982" cy="1710216"/>
            </a:xfrm>
          </p:grpSpPr>
          <p:grpSp>
            <p:nvGrpSpPr>
              <p:cNvPr id="6" name="グループ化 17"/>
              <p:cNvGrpSpPr>
                <a:grpSpLocks/>
              </p:cNvGrpSpPr>
              <p:nvPr/>
            </p:nvGrpSpPr>
            <p:grpSpPr bwMode="auto">
              <a:xfrm>
                <a:off x="1857356" y="3357562"/>
                <a:ext cx="785818" cy="1000132"/>
                <a:chOff x="4357686" y="2214554"/>
                <a:chExt cx="1714512" cy="2571768"/>
              </a:xfrm>
            </p:grpSpPr>
            <p:sp>
              <p:nvSpPr>
                <p:cNvPr id="70" name="正方形/長方形 26"/>
                <p:cNvSpPr>
                  <a:spLocks noChangeArrowheads="1"/>
                </p:cNvSpPr>
                <p:nvPr/>
              </p:nvSpPr>
              <p:spPr bwMode="auto">
                <a:xfrm>
                  <a:off x="4357686" y="2214554"/>
                  <a:ext cx="1714512" cy="2571768"/>
                </a:xfrm>
                <a:prstGeom prst="rect">
                  <a:avLst/>
                </a:prstGeom>
                <a:solidFill>
                  <a:srgbClr val="FFEEB9"/>
                </a:solidFill>
                <a:ln w="9525" algn="ctr">
                  <a:solidFill>
                    <a:srgbClr val="EEB5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742950" indent="-285750">
                    <a:buFontTx/>
                    <a:buNone/>
                  </a:pPr>
                  <a:endParaRPr lang="ja-JP" altLang="en-US"/>
                </a:p>
              </p:txBody>
            </p:sp>
            <p:sp>
              <p:nvSpPr>
                <p:cNvPr id="71" name="台形 70"/>
                <p:cNvSpPr/>
                <p:nvPr/>
              </p:nvSpPr>
              <p:spPr bwMode="auto">
                <a:xfrm flipV="1">
                  <a:off x="4357832" y="2215072"/>
                  <a:ext cx="1712988" cy="353953"/>
                </a:xfrm>
                <a:prstGeom prst="trapezoid">
                  <a:avLst/>
                </a:prstGeom>
                <a:noFill/>
                <a:ln w="9525" cap="flat" cmpd="sng" algn="ctr">
                  <a:solidFill>
                    <a:srgbClr val="E2AC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 marL="742950" indent="-285750">
                    <a:defRPr/>
                  </a:pPr>
                  <a:endParaRPr lang="ja-JP" altLang="en-US"/>
                </a:p>
              </p:txBody>
            </p:sp>
          </p:grpSp>
          <p:grpSp>
            <p:nvGrpSpPr>
              <p:cNvPr id="7" name="グループ化 33"/>
              <p:cNvGrpSpPr>
                <a:grpSpLocks/>
              </p:cNvGrpSpPr>
              <p:nvPr/>
            </p:nvGrpSpPr>
            <p:grpSpPr bwMode="auto">
              <a:xfrm rot="-1567987">
                <a:off x="2258880" y="3974387"/>
                <a:ext cx="1048378" cy="1093391"/>
                <a:chOff x="642910" y="4286256"/>
                <a:chExt cx="1560439" cy="1454267"/>
              </a:xfrm>
            </p:grpSpPr>
            <p:grpSp>
              <p:nvGrpSpPr>
                <p:cNvPr id="8" name="グループ化 29"/>
                <p:cNvGrpSpPr>
                  <a:grpSpLocks/>
                </p:cNvGrpSpPr>
                <p:nvPr/>
              </p:nvGrpSpPr>
              <p:grpSpPr bwMode="auto">
                <a:xfrm rot="2009274">
                  <a:off x="846448" y="5096790"/>
                  <a:ext cx="1356901" cy="643733"/>
                  <a:chOff x="5911808" y="2058527"/>
                  <a:chExt cx="2642387" cy="1287465"/>
                </a:xfrm>
              </p:grpSpPr>
              <p:sp>
                <p:nvSpPr>
                  <p:cNvPr id="68" name="対角する 2 つの角を丸めた四角形 67"/>
                  <p:cNvSpPr/>
                  <p:nvPr/>
                </p:nvSpPr>
                <p:spPr bwMode="auto">
                  <a:xfrm>
                    <a:off x="5911808" y="2058527"/>
                    <a:ext cx="2642387" cy="1287465"/>
                  </a:xfrm>
                  <a:prstGeom prst="round2DiagRect">
                    <a:avLst/>
                  </a:prstGeom>
                  <a:solidFill>
                    <a:schemeClr val="accent3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pPr marL="742950" indent="-285750">
                      <a:defRPr/>
                    </a:pPr>
                    <a:endParaRPr lang="ja-JP" altLang="en-US"/>
                  </a:p>
                </p:txBody>
              </p:sp>
              <p:sp useBgFill="1">
                <p:nvSpPr>
                  <p:cNvPr id="69" name="円/楕円 25"/>
                  <p:cNvSpPr>
                    <a:spLocks noChangeArrowheads="1"/>
                  </p:cNvSpPr>
                  <p:nvPr/>
                </p:nvSpPr>
                <p:spPr bwMode="auto">
                  <a:xfrm>
                    <a:off x="6072198" y="2571744"/>
                    <a:ext cx="357190" cy="357190"/>
                  </a:xfrm>
                  <a:prstGeom prst="ellipse">
                    <a:avLst/>
                  </a:prstGeom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742950" indent="-285750"/>
                    <a:endParaRPr lang="ja-JP" altLang="en-US"/>
                  </a:p>
                </p:txBody>
              </p:sp>
            </p:grpSp>
            <p:cxnSp>
              <p:nvCxnSpPr>
                <p:cNvPr id="67" name="曲線コネクタ 23"/>
                <p:cNvCxnSpPr>
                  <a:cxnSpLocks noChangeShapeType="1"/>
                  <a:endCxn id="69" idx="4"/>
                </p:cNvCxnSpPr>
                <p:nvPr/>
              </p:nvCxnSpPr>
              <p:spPr bwMode="auto">
                <a:xfrm rot="16200000" flipH="1">
                  <a:off x="367998" y="4561168"/>
                  <a:ext cx="948627" cy="398803"/>
                </a:xfrm>
                <a:prstGeom prst="curvedConnector3">
                  <a:avLst>
                    <a:gd name="adj1" fmla="val 66509"/>
                  </a:avLst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</p:grpSp>
          <p:sp>
            <p:nvSpPr>
              <p:cNvPr id="65" name="テキスト ボックス 21"/>
              <p:cNvSpPr txBox="1">
                <a:spLocks noChangeArrowheads="1"/>
              </p:cNvSpPr>
              <p:nvPr/>
            </p:nvSpPr>
            <p:spPr bwMode="auto">
              <a:xfrm rot="447595">
                <a:off x="2742009" y="4522425"/>
                <a:ext cx="608329" cy="4930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buFontTx/>
                  <a:buNone/>
                </a:pPr>
                <a:r>
                  <a:rPr kumimoji="1" lang="en-US" altLang="ja-JP" sz="1400"/>
                  <a:t>21</a:t>
                </a:r>
                <a:endParaRPr kumimoji="1" lang="ja-JP" altLang="en-US" sz="1400"/>
              </a:p>
            </p:txBody>
          </p:sp>
        </p:grpSp>
        <p:grpSp>
          <p:nvGrpSpPr>
            <p:cNvPr id="9" name="グループ化 28"/>
            <p:cNvGrpSpPr>
              <a:grpSpLocks/>
            </p:cNvGrpSpPr>
            <p:nvPr/>
          </p:nvGrpSpPr>
          <p:grpSpPr bwMode="auto">
            <a:xfrm>
              <a:off x="1285885" y="4071943"/>
              <a:ext cx="1000101" cy="1067635"/>
              <a:chOff x="1857356" y="3357562"/>
              <a:chExt cx="1492982" cy="1710267"/>
            </a:xfrm>
          </p:grpSpPr>
          <p:grpSp>
            <p:nvGrpSpPr>
              <p:cNvPr id="11" name="グループ化 17"/>
              <p:cNvGrpSpPr>
                <a:grpSpLocks/>
              </p:cNvGrpSpPr>
              <p:nvPr/>
            </p:nvGrpSpPr>
            <p:grpSpPr bwMode="auto">
              <a:xfrm>
                <a:off x="1857356" y="3357562"/>
                <a:ext cx="785818" cy="1000132"/>
                <a:chOff x="4357686" y="2214554"/>
                <a:chExt cx="1714512" cy="2571768"/>
              </a:xfrm>
            </p:grpSpPr>
            <p:sp>
              <p:nvSpPr>
                <p:cNvPr id="61" name="正方形/長方形 36"/>
                <p:cNvSpPr>
                  <a:spLocks noChangeArrowheads="1"/>
                </p:cNvSpPr>
                <p:nvPr/>
              </p:nvSpPr>
              <p:spPr bwMode="auto">
                <a:xfrm>
                  <a:off x="4357686" y="2214554"/>
                  <a:ext cx="1714512" cy="2571768"/>
                </a:xfrm>
                <a:prstGeom prst="rect">
                  <a:avLst/>
                </a:prstGeom>
                <a:solidFill>
                  <a:srgbClr val="FFEEB9"/>
                </a:solidFill>
                <a:ln w="9525" algn="ctr">
                  <a:solidFill>
                    <a:srgbClr val="EEB5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742950" indent="-285750">
                    <a:buFontTx/>
                    <a:buNone/>
                  </a:pPr>
                  <a:endParaRPr lang="ja-JP" altLang="en-US"/>
                </a:p>
              </p:txBody>
            </p:sp>
            <p:sp>
              <p:nvSpPr>
                <p:cNvPr id="62" name="台形 61"/>
                <p:cNvSpPr/>
                <p:nvPr/>
              </p:nvSpPr>
              <p:spPr bwMode="auto">
                <a:xfrm flipV="1">
                  <a:off x="4358162" y="2215072"/>
                  <a:ext cx="1712988" cy="353953"/>
                </a:xfrm>
                <a:prstGeom prst="trapezoid">
                  <a:avLst/>
                </a:prstGeom>
                <a:noFill/>
                <a:ln w="9525" cap="flat" cmpd="sng" algn="ctr">
                  <a:solidFill>
                    <a:srgbClr val="E2AC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 marL="742950" indent="-285750">
                    <a:defRPr/>
                  </a:pPr>
                  <a:endParaRPr lang="ja-JP" altLang="en-US" dirty="0"/>
                </a:p>
              </p:txBody>
            </p:sp>
          </p:grpSp>
          <p:grpSp>
            <p:nvGrpSpPr>
              <p:cNvPr id="12" name="グループ化 33"/>
              <p:cNvGrpSpPr>
                <a:grpSpLocks/>
              </p:cNvGrpSpPr>
              <p:nvPr/>
            </p:nvGrpSpPr>
            <p:grpSpPr bwMode="auto">
              <a:xfrm rot="-1567987">
                <a:off x="2258892" y="3974247"/>
                <a:ext cx="1048959" cy="1093582"/>
                <a:chOff x="642910" y="4286256"/>
                <a:chExt cx="1561302" cy="1454522"/>
              </a:xfrm>
            </p:grpSpPr>
            <p:grpSp>
              <p:nvGrpSpPr>
                <p:cNvPr id="13" name="グループ化 29"/>
                <p:cNvGrpSpPr>
                  <a:grpSpLocks/>
                </p:cNvGrpSpPr>
                <p:nvPr/>
              </p:nvGrpSpPr>
              <p:grpSpPr bwMode="auto">
                <a:xfrm rot="2009274">
                  <a:off x="847311" y="5094093"/>
                  <a:ext cx="1356901" cy="646685"/>
                  <a:chOff x="5911898" y="2052586"/>
                  <a:chExt cx="2642387" cy="1293369"/>
                </a:xfrm>
              </p:grpSpPr>
              <p:sp>
                <p:nvSpPr>
                  <p:cNvPr id="59" name="対角する 2 つの角を丸めた四角形 34"/>
                  <p:cNvSpPr/>
                  <p:nvPr/>
                </p:nvSpPr>
                <p:spPr bwMode="auto">
                  <a:xfrm>
                    <a:off x="5911898" y="2052586"/>
                    <a:ext cx="2642387" cy="1293369"/>
                  </a:xfrm>
                  <a:prstGeom prst="round2DiagRect">
                    <a:avLst/>
                  </a:prstGeom>
                  <a:solidFill>
                    <a:schemeClr val="accent3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pPr marL="742950" indent="-285750">
                      <a:defRPr/>
                    </a:pPr>
                    <a:endParaRPr lang="ja-JP" altLang="en-US"/>
                  </a:p>
                </p:txBody>
              </p:sp>
              <p:sp useBgFill="1">
                <p:nvSpPr>
                  <p:cNvPr id="60" name="円/楕円 35"/>
                  <p:cNvSpPr>
                    <a:spLocks noChangeArrowheads="1"/>
                  </p:cNvSpPr>
                  <p:nvPr/>
                </p:nvSpPr>
                <p:spPr bwMode="auto">
                  <a:xfrm>
                    <a:off x="6072198" y="2571744"/>
                    <a:ext cx="357190" cy="357190"/>
                  </a:xfrm>
                  <a:prstGeom prst="ellipse">
                    <a:avLst/>
                  </a:prstGeom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742950" indent="-285750"/>
                    <a:endParaRPr lang="ja-JP" altLang="en-US"/>
                  </a:p>
                </p:txBody>
              </p:sp>
            </p:grpSp>
            <p:cxnSp>
              <p:nvCxnSpPr>
                <p:cNvPr id="58" name="曲線コネクタ 33"/>
                <p:cNvCxnSpPr>
                  <a:cxnSpLocks noChangeShapeType="1"/>
                  <a:endCxn id="60" idx="4"/>
                </p:cNvCxnSpPr>
                <p:nvPr/>
              </p:nvCxnSpPr>
              <p:spPr bwMode="auto">
                <a:xfrm rot="16200000" flipH="1">
                  <a:off x="367998" y="4561168"/>
                  <a:ext cx="948627" cy="398803"/>
                </a:xfrm>
                <a:prstGeom prst="curvedConnector3">
                  <a:avLst>
                    <a:gd name="adj1" fmla="val 66509"/>
                  </a:avLst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</p:grpSp>
          <p:sp>
            <p:nvSpPr>
              <p:cNvPr id="56" name="テキスト ボックス 31"/>
              <p:cNvSpPr txBox="1">
                <a:spLocks noChangeArrowheads="1"/>
              </p:cNvSpPr>
              <p:nvPr/>
            </p:nvSpPr>
            <p:spPr bwMode="auto">
              <a:xfrm rot="447595">
                <a:off x="2742009" y="4522425"/>
                <a:ext cx="608329" cy="4930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buFontTx/>
                  <a:buNone/>
                </a:pPr>
                <a:r>
                  <a:rPr kumimoji="1" lang="en-US" altLang="ja-JP" sz="1400"/>
                  <a:t>22</a:t>
                </a:r>
                <a:endParaRPr kumimoji="1" lang="ja-JP" altLang="en-US" sz="1400"/>
              </a:p>
            </p:txBody>
          </p:sp>
        </p:grpSp>
        <p:grpSp>
          <p:nvGrpSpPr>
            <p:cNvPr id="14" name="グループ化 38"/>
            <p:cNvGrpSpPr>
              <a:grpSpLocks/>
            </p:cNvGrpSpPr>
            <p:nvPr/>
          </p:nvGrpSpPr>
          <p:grpSpPr bwMode="auto">
            <a:xfrm>
              <a:off x="1928826" y="4071943"/>
              <a:ext cx="1000100" cy="1067668"/>
              <a:chOff x="1857356" y="3357562"/>
              <a:chExt cx="1492982" cy="1710320"/>
            </a:xfrm>
          </p:grpSpPr>
          <p:grpSp>
            <p:nvGrpSpPr>
              <p:cNvPr id="15" name="グループ化 17"/>
              <p:cNvGrpSpPr>
                <a:grpSpLocks/>
              </p:cNvGrpSpPr>
              <p:nvPr/>
            </p:nvGrpSpPr>
            <p:grpSpPr bwMode="auto">
              <a:xfrm>
                <a:off x="1857356" y="3357562"/>
                <a:ext cx="785818" cy="1000132"/>
                <a:chOff x="4357686" y="2214554"/>
                <a:chExt cx="1714512" cy="2571768"/>
              </a:xfrm>
            </p:grpSpPr>
            <p:sp>
              <p:nvSpPr>
                <p:cNvPr id="52" name="正方形/長方形 46"/>
                <p:cNvSpPr>
                  <a:spLocks noChangeArrowheads="1"/>
                </p:cNvSpPr>
                <p:nvPr/>
              </p:nvSpPr>
              <p:spPr bwMode="auto">
                <a:xfrm>
                  <a:off x="4357686" y="2214554"/>
                  <a:ext cx="1714512" cy="2571768"/>
                </a:xfrm>
                <a:prstGeom prst="rect">
                  <a:avLst/>
                </a:prstGeom>
                <a:solidFill>
                  <a:srgbClr val="FFEEB9"/>
                </a:solidFill>
                <a:ln w="9525" algn="ctr">
                  <a:solidFill>
                    <a:srgbClr val="EEB5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742950" indent="-285750">
                    <a:buFontTx/>
                    <a:buNone/>
                  </a:pPr>
                  <a:endParaRPr lang="ja-JP" altLang="en-US"/>
                </a:p>
              </p:txBody>
            </p:sp>
            <p:sp>
              <p:nvSpPr>
                <p:cNvPr id="53" name="台形 52"/>
                <p:cNvSpPr/>
                <p:nvPr/>
              </p:nvSpPr>
              <p:spPr bwMode="auto">
                <a:xfrm flipV="1">
                  <a:off x="4358596" y="2215072"/>
                  <a:ext cx="1712988" cy="353953"/>
                </a:xfrm>
                <a:prstGeom prst="trapezoid">
                  <a:avLst/>
                </a:prstGeom>
                <a:noFill/>
                <a:ln w="9525" cap="flat" cmpd="sng" algn="ctr">
                  <a:solidFill>
                    <a:srgbClr val="E2AC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 marL="742950" indent="-285750">
                    <a:defRPr/>
                  </a:pPr>
                  <a:endParaRPr lang="ja-JP" altLang="en-US"/>
                </a:p>
              </p:txBody>
            </p:sp>
          </p:grpSp>
          <p:grpSp>
            <p:nvGrpSpPr>
              <p:cNvPr id="16" name="グループ化 33"/>
              <p:cNvGrpSpPr>
                <a:grpSpLocks/>
              </p:cNvGrpSpPr>
              <p:nvPr/>
            </p:nvGrpSpPr>
            <p:grpSpPr bwMode="auto">
              <a:xfrm rot="-1567987">
                <a:off x="2258903" y="3974203"/>
                <a:ext cx="1049137" cy="1093679"/>
                <a:chOff x="642910" y="4286256"/>
                <a:chExt cx="1561570" cy="1454651"/>
              </a:xfrm>
            </p:grpSpPr>
            <p:grpSp>
              <p:nvGrpSpPr>
                <p:cNvPr id="17" name="グループ化 29"/>
                <p:cNvGrpSpPr>
                  <a:grpSpLocks/>
                </p:cNvGrpSpPr>
                <p:nvPr/>
              </p:nvGrpSpPr>
              <p:grpSpPr bwMode="auto">
                <a:xfrm rot="2009274">
                  <a:off x="847579" y="5094222"/>
                  <a:ext cx="1356901" cy="646685"/>
                  <a:chOff x="5912471" y="2052505"/>
                  <a:chExt cx="2642387" cy="1293369"/>
                </a:xfrm>
              </p:grpSpPr>
              <p:sp>
                <p:nvSpPr>
                  <p:cNvPr id="50" name="対角する 2 つの角を丸めた四角形 49"/>
                  <p:cNvSpPr/>
                  <p:nvPr/>
                </p:nvSpPr>
                <p:spPr bwMode="auto">
                  <a:xfrm>
                    <a:off x="5912471" y="2052505"/>
                    <a:ext cx="2642387" cy="1293369"/>
                  </a:xfrm>
                  <a:prstGeom prst="round2DiagRect">
                    <a:avLst/>
                  </a:prstGeom>
                  <a:solidFill>
                    <a:schemeClr val="accent3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pPr marL="742950" indent="-285750">
                      <a:defRPr/>
                    </a:pPr>
                    <a:endParaRPr lang="ja-JP" altLang="en-US"/>
                  </a:p>
                </p:txBody>
              </p:sp>
              <p:sp useBgFill="1">
                <p:nvSpPr>
                  <p:cNvPr id="51" name="円/楕円 45"/>
                  <p:cNvSpPr>
                    <a:spLocks noChangeArrowheads="1"/>
                  </p:cNvSpPr>
                  <p:nvPr/>
                </p:nvSpPr>
                <p:spPr bwMode="auto">
                  <a:xfrm>
                    <a:off x="6072198" y="2571744"/>
                    <a:ext cx="357190" cy="357190"/>
                  </a:xfrm>
                  <a:prstGeom prst="ellipse">
                    <a:avLst/>
                  </a:prstGeom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742950" indent="-285750"/>
                    <a:endParaRPr lang="ja-JP" altLang="en-US"/>
                  </a:p>
                </p:txBody>
              </p:sp>
            </p:grpSp>
            <p:cxnSp>
              <p:nvCxnSpPr>
                <p:cNvPr id="49" name="曲線コネクタ 43"/>
                <p:cNvCxnSpPr>
                  <a:cxnSpLocks noChangeShapeType="1"/>
                  <a:endCxn id="51" idx="4"/>
                </p:cNvCxnSpPr>
                <p:nvPr/>
              </p:nvCxnSpPr>
              <p:spPr bwMode="auto">
                <a:xfrm rot="16200000" flipH="1">
                  <a:off x="367998" y="4561168"/>
                  <a:ext cx="948627" cy="398803"/>
                </a:xfrm>
                <a:prstGeom prst="curvedConnector3">
                  <a:avLst>
                    <a:gd name="adj1" fmla="val 66509"/>
                  </a:avLst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</p:grpSp>
          <p:sp>
            <p:nvSpPr>
              <p:cNvPr id="47" name="テキスト ボックス 41"/>
              <p:cNvSpPr txBox="1">
                <a:spLocks noChangeArrowheads="1"/>
              </p:cNvSpPr>
              <p:nvPr/>
            </p:nvSpPr>
            <p:spPr bwMode="auto">
              <a:xfrm rot="447595">
                <a:off x="2742009" y="4522425"/>
                <a:ext cx="608329" cy="4930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buFontTx/>
                  <a:buNone/>
                </a:pPr>
                <a:r>
                  <a:rPr kumimoji="1" lang="en-US" altLang="ja-JP" sz="1400"/>
                  <a:t>80</a:t>
                </a:r>
                <a:endParaRPr kumimoji="1" lang="ja-JP" altLang="en-US" sz="1400"/>
              </a:p>
            </p:txBody>
          </p:sp>
        </p:grpSp>
        <p:grpSp>
          <p:nvGrpSpPr>
            <p:cNvPr id="36" name="グループ化 48"/>
            <p:cNvGrpSpPr>
              <a:grpSpLocks/>
            </p:cNvGrpSpPr>
            <p:nvPr/>
          </p:nvGrpSpPr>
          <p:grpSpPr bwMode="auto">
            <a:xfrm>
              <a:off x="2571736" y="4071942"/>
              <a:ext cx="1000100" cy="1067709"/>
              <a:chOff x="1857356" y="3357562"/>
              <a:chExt cx="1492982" cy="1710386"/>
            </a:xfrm>
          </p:grpSpPr>
          <p:grpSp>
            <p:nvGrpSpPr>
              <p:cNvPr id="37" name="グループ化 17"/>
              <p:cNvGrpSpPr>
                <a:grpSpLocks/>
              </p:cNvGrpSpPr>
              <p:nvPr/>
            </p:nvGrpSpPr>
            <p:grpSpPr bwMode="auto">
              <a:xfrm>
                <a:off x="1857356" y="3357562"/>
                <a:ext cx="785818" cy="1000132"/>
                <a:chOff x="4357686" y="2214554"/>
                <a:chExt cx="1714512" cy="2571768"/>
              </a:xfrm>
            </p:grpSpPr>
            <p:sp>
              <p:nvSpPr>
                <p:cNvPr id="43" name="正方形/長方形 56"/>
                <p:cNvSpPr>
                  <a:spLocks noChangeArrowheads="1"/>
                </p:cNvSpPr>
                <p:nvPr/>
              </p:nvSpPr>
              <p:spPr bwMode="auto">
                <a:xfrm>
                  <a:off x="4357686" y="2214554"/>
                  <a:ext cx="1714512" cy="2571768"/>
                </a:xfrm>
                <a:prstGeom prst="rect">
                  <a:avLst/>
                </a:prstGeom>
                <a:solidFill>
                  <a:srgbClr val="FFEEB9"/>
                </a:solidFill>
                <a:ln w="9525" algn="ctr">
                  <a:solidFill>
                    <a:srgbClr val="EEB5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742950" indent="-285750">
                    <a:buFontTx/>
                    <a:buNone/>
                  </a:pPr>
                  <a:endParaRPr lang="ja-JP" altLang="en-US"/>
                </a:p>
              </p:txBody>
            </p:sp>
            <p:sp>
              <p:nvSpPr>
                <p:cNvPr id="44" name="台形 43"/>
                <p:cNvSpPr/>
                <p:nvPr/>
              </p:nvSpPr>
              <p:spPr bwMode="auto">
                <a:xfrm flipV="1">
                  <a:off x="4359136" y="2215072"/>
                  <a:ext cx="1712988" cy="353953"/>
                </a:xfrm>
                <a:prstGeom prst="trapezoid">
                  <a:avLst/>
                </a:prstGeom>
                <a:noFill/>
                <a:ln w="9525" cap="flat" cmpd="sng" algn="ctr">
                  <a:solidFill>
                    <a:srgbClr val="E2AC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 marL="742950" indent="-285750">
                    <a:defRPr/>
                  </a:pPr>
                  <a:endParaRPr lang="ja-JP" altLang="en-US" dirty="0"/>
                </a:p>
              </p:txBody>
            </p:sp>
          </p:grpSp>
          <p:grpSp>
            <p:nvGrpSpPr>
              <p:cNvPr id="39" name="グループ化 33"/>
              <p:cNvGrpSpPr>
                <a:grpSpLocks/>
              </p:cNvGrpSpPr>
              <p:nvPr/>
            </p:nvGrpSpPr>
            <p:grpSpPr bwMode="auto">
              <a:xfrm rot="-1567987">
                <a:off x="2258919" y="3974149"/>
                <a:ext cx="1049361" cy="1093799"/>
                <a:chOff x="642910" y="4286256"/>
                <a:chExt cx="1561901" cy="1454810"/>
              </a:xfrm>
            </p:grpSpPr>
            <p:grpSp>
              <p:nvGrpSpPr>
                <p:cNvPr id="45" name="グループ化 29"/>
                <p:cNvGrpSpPr>
                  <a:grpSpLocks/>
                </p:cNvGrpSpPr>
                <p:nvPr/>
              </p:nvGrpSpPr>
              <p:grpSpPr bwMode="auto">
                <a:xfrm rot="2009274">
                  <a:off x="847910" y="5094381"/>
                  <a:ext cx="1356901" cy="646685"/>
                  <a:chOff x="5913181" y="2052405"/>
                  <a:chExt cx="2642387" cy="1293369"/>
                </a:xfrm>
              </p:grpSpPr>
              <p:sp>
                <p:nvSpPr>
                  <p:cNvPr id="41" name="対角する 2 つの角を丸めた四角形 40"/>
                  <p:cNvSpPr/>
                  <p:nvPr/>
                </p:nvSpPr>
                <p:spPr bwMode="auto">
                  <a:xfrm>
                    <a:off x="5913181" y="2052405"/>
                    <a:ext cx="2642387" cy="1293369"/>
                  </a:xfrm>
                  <a:prstGeom prst="round2DiagRect">
                    <a:avLst/>
                  </a:prstGeom>
                  <a:solidFill>
                    <a:schemeClr val="accent3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pPr marL="742950" indent="-285750">
                      <a:defRPr/>
                    </a:pPr>
                    <a:endParaRPr lang="ja-JP" altLang="en-US"/>
                  </a:p>
                </p:txBody>
              </p:sp>
              <p:sp useBgFill="1">
                <p:nvSpPr>
                  <p:cNvPr id="42" name="円/楕円 55"/>
                  <p:cNvSpPr>
                    <a:spLocks noChangeArrowheads="1"/>
                  </p:cNvSpPr>
                  <p:nvPr/>
                </p:nvSpPr>
                <p:spPr bwMode="auto">
                  <a:xfrm>
                    <a:off x="6072198" y="2571744"/>
                    <a:ext cx="357190" cy="357190"/>
                  </a:xfrm>
                  <a:prstGeom prst="ellipse">
                    <a:avLst/>
                  </a:prstGeom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742950" indent="-285750"/>
                    <a:endParaRPr lang="ja-JP" altLang="en-US"/>
                  </a:p>
                </p:txBody>
              </p:sp>
            </p:grpSp>
            <p:cxnSp>
              <p:nvCxnSpPr>
                <p:cNvPr id="40" name="曲線コネクタ 53"/>
                <p:cNvCxnSpPr>
                  <a:cxnSpLocks noChangeShapeType="1"/>
                  <a:endCxn id="42" idx="4"/>
                </p:cNvCxnSpPr>
                <p:nvPr/>
              </p:nvCxnSpPr>
              <p:spPr bwMode="auto">
                <a:xfrm rot="16200000" flipH="1">
                  <a:off x="367998" y="4561168"/>
                  <a:ext cx="948627" cy="398803"/>
                </a:xfrm>
                <a:prstGeom prst="curvedConnector3">
                  <a:avLst>
                    <a:gd name="adj1" fmla="val 66509"/>
                  </a:avLst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</p:grpSp>
          <p:sp>
            <p:nvSpPr>
              <p:cNvPr id="38" name="テキスト ボックス 51"/>
              <p:cNvSpPr txBox="1">
                <a:spLocks noChangeArrowheads="1"/>
              </p:cNvSpPr>
              <p:nvPr/>
            </p:nvSpPr>
            <p:spPr bwMode="auto">
              <a:xfrm rot="447595">
                <a:off x="2742009" y="4522425"/>
                <a:ext cx="608329" cy="4930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buFontTx/>
                  <a:buNone/>
                </a:pPr>
                <a:r>
                  <a:rPr kumimoji="1" lang="en-US" altLang="ja-JP" sz="1400"/>
                  <a:t>25</a:t>
                </a:r>
                <a:endParaRPr kumimoji="1" lang="ja-JP" altLang="en-US" sz="1400"/>
              </a:p>
            </p:txBody>
          </p:sp>
        </p:grpSp>
        <p:cxnSp>
          <p:nvCxnSpPr>
            <p:cNvPr id="10" name="直線コネクタ 61"/>
            <p:cNvCxnSpPr>
              <a:cxnSpLocks noChangeShapeType="1"/>
            </p:cNvCxnSpPr>
            <p:nvPr/>
          </p:nvCxnSpPr>
          <p:spPr bwMode="auto">
            <a:xfrm rot="5400000">
              <a:off x="3465505" y="3321049"/>
              <a:ext cx="927900" cy="794"/>
            </a:xfrm>
            <a:prstGeom prst="line">
              <a:avLst/>
            </a:prstGeom>
            <a:noFill/>
            <a:ln w="63500" algn="ctr">
              <a:solidFill>
                <a:schemeClr val="tx1"/>
              </a:solidFill>
              <a:round/>
              <a:headEnd/>
              <a:tailEnd/>
            </a:ln>
          </p:spPr>
        </p:cxnSp>
        <p:grpSp>
          <p:nvGrpSpPr>
            <p:cNvPr id="46" name="グループ化 76"/>
            <p:cNvGrpSpPr>
              <a:grpSpLocks/>
            </p:cNvGrpSpPr>
            <p:nvPr/>
          </p:nvGrpSpPr>
          <p:grpSpPr bwMode="auto">
            <a:xfrm>
              <a:off x="3714744" y="3929066"/>
              <a:ext cx="215108" cy="500067"/>
              <a:chOff x="3714744" y="3857627"/>
              <a:chExt cx="215108" cy="500067"/>
            </a:xfrm>
          </p:grpSpPr>
          <p:cxnSp>
            <p:nvCxnSpPr>
              <p:cNvPr id="34" name="直線コネクタ 69"/>
              <p:cNvCxnSpPr>
                <a:cxnSpLocks noChangeShapeType="1"/>
              </p:cNvCxnSpPr>
              <p:nvPr/>
            </p:nvCxnSpPr>
            <p:spPr bwMode="auto">
              <a:xfrm rot="5400000">
                <a:off x="3766100" y="4193942"/>
                <a:ext cx="326710" cy="794"/>
              </a:xfrm>
              <a:prstGeom prst="line">
                <a:avLst/>
              </a:prstGeom>
              <a:noFill/>
              <a:ln w="63500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35" name="直線コネクタ 70"/>
              <p:cNvCxnSpPr>
                <a:cxnSpLocks noChangeShapeType="1"/>
              </p:cNvCxnSpPr>
              <p:nvPr/>
            </p:nvCxnSpPr>
            <p:spPr bwMode="auto">
              <a:xfrm rot="16200000" flipH="1">
                <a:off x="3714744" y="3857627"/>
                <a:ext cx="214314" cy="214314"/>
              </a:xfrm>
              <a:prstGeom prst="line">
                <a:avLst/>
              </a:prstGeom>
              <a:noFill/>
              <a:ln w="63500" algn="ctr">
                <a:solidFill>
                  <a:schemeClr val="tx1"/>
                </a:solidFill>
                <a:round/>
                <a:headEnd/>
                <a:tailEnd/>
              </a:ln>
            </p:spPr>
          </p:cxnSp>
        </p:grpSp>
        <p:grpSp>
          <p:nvGrpSpPr>
            <p:cNvPr id="48" name="グループ化 77"/>
            <p:cNvGrpSpPr>
              <a:grpSpLocks/>
            </p:cNvGrpSpPr>
            <p:nvPr/>
          </p:nvGrpSpPr>
          <p:grpSpPr bwMode="auto">
            <a:xfrm>
              <a:off x="3714744" y="4572008"/>
              <a:ext cx="215108" cy="500067"/>
              <a:chOff x="3714744" y="3857627"/>
              <a:chExt cx="215108" cy="500067"/>
            </a:xfrm>
          </p:grpSpPr>
          <p:cxnSp>
            <p:nvCxnSpPr>
              <p:cNvPr id="32" name="直線コネクタ 78"/>
              <p:cNvCxnSpPr>
                <a:cxnSpLocks noChangeShapeType="1"/>
              </p:cNvCxnSpPr>
              <p:nvPr/>
            </p:nvCxnSpPr>
            <p:spPr bwMode="auto">
              <a:xfrm rot="5400000">
                <a:off x="3766100" y="4193942"/>
                <a:ext cx="326710" cy="794"/>
              </a:xfrm>
              <a:prstGeom prst="line">
                <a:avLst/>
              </a:prstGeom>
              <a:noFill/>
              <a:ln w="63500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33" name="直線コネクタ 79"/>
              <p:cNvCxnSpPr>
                <a:cxnSpLocks noChangeShapeType="1"/>
              </p:cNvCxnSpPr>
              <p:nvPr/>
            </p:nvCxnSpPr>
            <p:spPr bwMode="auto">
              <a:xfrm rot="16200000" flipH="1">
                <a:off x="3714744" y="3857627"/>
                <a:ext cx="214314" cy="214314"/>
              </a:xfrm>
              <a:prstGeom prst="line">
                <a:avLst/>
              </a:prstGeom>
              <a:noFill/>
              <a:ln w="63500" algn="ctr">
                <a:solidFill>
                  <a:schemeClr val="tx1"/>
                </a:solidFill>
                <a:round/>
                <a:headEnd/>
                <a:tailEnd/>
              </a:ln>
            </p:spPr>
          </p:cxnSp>
        </p:grpSp>
        <p:grpSp>
          <p:nvGrpSpPr>
            <p:cNvPr id="54" name="グループ化 80"/>
            <p:cNvGrpSpPr>
              <a:grpSpLocks/>
            </p:cNvGrpSpPr>
            <p:nvPr/>
          </p:nvGrpSpPr>
          <p:grpSpPr bwMode="auto">
            <a:xfrm>
              <a:off x="3714744" y="5286388"/>
              <a:ext cx="215108" cy="500067"/>
              <a:chOff x="3714744" y="3857627"/>
              <a:chExt cx="215108" cy="500067"/>
            </a:xfrm>
          </p:grpSpPr>
          <p:cxnSp>
            <p:nvCxnSpPr>
              <p:cNvPr id="30" name="直線コネクタ 81"/>
              <p:cNvCxnSpPr>
                <a:cxnSpLocks noChangeShapeType="1"/>
              </p:cNvCxnSpPr>
              <p:nvPr/>
            </p:nvCxnSpPr>
            <p:spPr bwMode="auto">
              <a:xfrm rot="5400000">
                <a:off x="3766100" y="4193942"/>
                <a:ext cx="326710" cy="794"/>
              </a:xfrm>
              <a:prstGeom prst="line">
                <a:avLst/>
              </a:prstGeom>
              <a:noFill/>
              <a:ln w="63500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31" name="直線コネクタ 82"/>
              <p:cNvCxnSpPr>
                <a:cxnSpLocks noChangeShapeType="1"/>
              </p:cNvCxnSpPr>
              <p:nvPr/>
            </p:nvCxnSpPr>
            <p:spPr bwMode="auto">
              <a:xfrm rot="16200000" flipH="1">
                <a:off x="3714744" y="3857627"/>
                <a:ext cx="214314" cy="214314"/>
              </a:xfrm>
              <a:prstGeom prst="line">
                <a:avLst/>
              </a:prstGeom>
              <a:noFill/>
              <a:ln w="63500" algn="ctr">
                <a:solidFill>
                  <a:schemeClr val="tx1"/>
                </a:solidFill>
                <a:round/>
                <a:headEnd/>
                <a:tailEnd/>
              </a:ln>
            </p:spPr>
          </p:cxnSp>
        </p:grpSp>
        <p:grpSp>
          <p:nvGrpSpPr>
            <p:cNvPr id="55" name="グループ化 86"/>
            <p:cNvGrpSpPr>
              <a:grpSpLocks/>
            </p:cNvGrpSpPr>
            <p:nvPr/>
          </p:nvGrpSpPr>
          <p:grpSpPr bwMode="auto">
            <a:xfrm>
              <a:off x="4286248" y="4488428"/>
              <a:ext cx="1857388" cy="369332"/>
              <a:chOff x="4143372" y="3786190"/>
              <a:chExt cx="1857388" cy="369332"/>
            </a:xfrm>
          </p:grpSpPr>
          <p:sp>
            <p:nvSpPr>
              <p:cNvPr id="28" name="テキスト ボックス 83"/>
              <p:cNvSpPr txBox="1">
                <a:spLocks noChangeArrowheads="1"/>
              </p:cNvSpPr>
              <p:nvPr/>
            </p:nvSpPr>
            <p:spPr bwMode="auto">
              <a:xfrm>
                <a:off x="4143372" y="3786190"/>
                <a:ext cx="1857388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buFontTx/>
                  <a:buNone/>
                </a:pPr>
                <a:r>
                  <a:rPr kumimoji="1" lang="en-US" altLang="ja-JP" sz="1800"/>
                  <a:t>25 port (SMTP)</a:t>
                </a:r>
                <a:endParaRPr kumimoji="1" lang="ja-JP" altLang="en-US" sz="1800"/>
              </a:p>
            </p:txBody>
          </p:sp>
          <p:cxnSp>
            <p:nvCxnSpPr>
              <p:cNvPr id="29" name="直線コネクタ 85"/>
              <p:cNvCxnSpPr>
                <a:cxnSpLocks noChangeShapeType="1"/>
              </p:cNvCxnSpPr>
              <p:nvPr/>
            </p:nvCxnSpPr>
            <p:spPr bwMode="auto">
              <a:xfrm>
                <a:off x="4143372" y="4143380"/>
                <a:ext cx="1571636" cy="1588"/>
              </a:xfrm>
              <a:prstGeom prst="line">
                <a:avLst/>
              </a:prstGeom>
              <a:noFill/>
              <a:ln w="38100" algn="ctr">
                <a:solidFill>
                  <a:srgbClr val="00B050"/>
                </a:solidFill>
                <a:round/>
                <a:headEnd/>
                <a:tailEnd/>
              </a:ln>
            </p:spPr>
          </p:cxnSp>
        </p:grpSp>
        <p:grpSp>
          <p:nvGrpSpPr>
            <p:cNvPr id="57" name="グループ化 93"/>
            <p:cNvGrpSpPr/>
            <p:nvPr/>
          </p:nvGrpSpPr>
          <p:grpSpPr>
            <a:xfrm>
              <a:off x="4286248" y="3857628"/>
              <a:ext cx="1857388" cy="369332"/>
              <a:chOff x="4143372" y="3786190"/>
              <a:chExt cx="1857388" cy="369332"/>
            </a:xfrm>
            <a:noFill/>
          </p:grpSpPr>
          <p:sp>
            <p:nvSpPr>
              <p:cNvPr id="26" name="テキスト ボックス 25"/>
              <p:cNvSpPr txBox="1"/>
              <p:nvPr/>
            </p:nvSpPr>
            <p:spPr>
              <a:xfrm>
                <a:off x="4143372" y="3786190"/>
                <a:ext cx="1857388" cy="369332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>
                <a:spAutoFit/>
              </a:bodyPr>
              <a:lstStyle/>
              <a:p>
                <a:pPr>
                  <a:buFontTx/>
                  <a:buNone/>
                  <a:defRPr/>
                </a:pPr>
                <a:r>
                  <a:rPr kumimoji="1" lang="en-US" altLang="ja-JP" sz="1800" dirty="0"/>
                  <a:t>22 port (SSH)</a:t>
                </a:r>
                <a:endParaRPr kumimoji="1" lang="ja-JP" altLang="en-US" sz="1800" dirty="0"/>
              </a:p>
            </p:txBody>
          </p:sp>
          <p:cxnSp>
            <p:nvCxnSpPr>
              <p:cNvPr id="27" name="直線コネクタ 26"/>
              <p:cNvCxnSpPr/>
              <p:nvPr/>
            </p:nvCxnSpPr>
            <p:spPr bwMode="auto">
              <a:xfrm>
                <a:off x="4143372" y="4143380"/>
                <a:ext cx="1571636" cy="1588"/>
              </a:xfrm>
              <a:prstGeom prst="line">
                <a:avLst/>
              </a:prstGeom>
              <a:grpFill/>
              <a:ln w="38100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63" name="グループ化 96"/>
            <p:cNvGrpSpPr>
              <a:grpSpLocks/>
            </p:cNvGrpSpPr>
            <p:nvPr/>
          </p:nvGrpSpPr>
          <p:grpSpPr bwMode="auto">
            <a:xfrm>
              <a:off x="4286248" y="5059932"/>
              <a:ext cx="1857388" cy="369332"/>
              <a:chOff x="4143372" y="3786190"/>
              <a:chExt cx="1857388" cy="369332"/>
            </a:xfrm>
          </p:grpSpPr>
          <p:sp>
            <p:nvSpPr>
              <p:cNvPr id="24" name="テキスト ボックス 97"/>
              <p:cNvSpPr txBox="1">
                <a:spLocks noChangeArrowheads="1"/>
              </p:cNvSpPr>
              <p:nvPr/>
            </p:nvSpPr>
            <p:spPr bwMode="auto">
              <a:xfrm>
                <a:off x="4143372" y="3786190"/>
                <a:ext cx="1857388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buFontTx/>
                  <a:buNone/>
                </a:pPr>
                <a:r>
                  <a:rPr kumimoji="1" lang="en-US" altLang="ja-JP" sz="1800"/>
                  <a:t>80 port (HTTP)</a:t>
                </a:r>
                <a:endParaRPr kumimoji="1" lang="ja-JP" altLang="en-US" sz="1800"/>
              </a:p>
            </p:txBody>
          </p:sp>
          <p:cxnSp>
            <p:nvCxnSpPr>
              <p:cNvPr id="25" name="直線コネクタ 98"/>
              <p:cNvCxnSpPr>
                <a:cxnSpLocks noChangeShapeType="1"/>
              </p:cNvCxnSpPr>
              <p:nvPr/>
            </p:nvCxnSpPr>
            <p:spPr bwMode="auto">
              <a:xfrm>
                <a:off x="4143372" y="4143380"/>
                <a:ext cx="1571636" cy="1588"/>
              </a:xfrm>
              <a:prstGeom prst="line">
                <a:avLst/>
              </a:prstGeom>
              <a:noFill/>
              <a:ln w="38100" algn="ctr">
                <a:solidFill>
                  <a:srgbClr val="7030A0"/>
                </a:solidFill>
                <a:round/>
                <a:headEnd/>
                <a:tailEnd/>
              </a:ln>
            </p:spPr>
          </p:cxnSp>
        </p:grpSp>
        <p:grpSp>
          <p:nvGrpSpPr>
            <p:cNvPr id="64" name="グループ化 99"/>
            <p:cNvGrpSpPr>
              <a:grpSpLocks/>
            </p:cNvGrpSpPr>
            <p:nvPr/>
          </p:nvGrpSpPr>
          <p:grpSpPr bwMode="auto">
            <a:xfrm>
              <a:off x="4286248" y="3214686"/>
              <a:ext cx="1857388" cy="369332"/>
              <a:chOff x="4143372" y="3786190"/>
              <a:chExt cx="1857388" cy="369332"/>
            </a:xfrm>
          </p:grpSpPr>
          <p:sp>
            <p:nvSpPr>
              <p:cNvPr id="22" name="テキスト ボックス 100"/>
              <p:cNvSpPr txBox="1">
                <a:spLocks noChangeArrowheads="1"/>
              </p:cNvSpPr>
              <p:nvPr/>
            </p:nvSpPr>
            <p:spPr bwMode="auto">
              <a:xfrm>
                <a:off x="4143372" y="3786190"/>
                <a:ext cx="1857388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buFontTx/>
                  <a:buNone/>
                </a:pPr>
                <a:r>
                  <a:rPr kumimoji="1" lang="en-US" altLang="ja-JP" sz="1800"/>
                  <a:t>21 port (FTP)</a:t>
                </a:r>
                <a:endParaRPr kumimoji="1" lang="ja-JP" altLang="en-US" sz="1800"/>
              </a:p>
            </p:txBody>
          </p:sp>
          <p:cxnSp>
            <p:nvCxnSpPr>
              <p:cNvPr id="23" name="直線コネクタ 101"/>
              <p:cNvCxnSpPr>
                <a:cxnSpLocks noChangeShapeType="1"/>
              </p:cNvCxnSpPr>
              <p:nvPr/>
            </p:nvCxnSpPr>
            <p:spPr bwMode="auto">
              <a:xfrm>
                <a:off x="4143372" y="4143380"/>
                <a:ext cx="1571636" cy="1588"/>
              </a:xfrm>
              <a:prstGeom prst="line">
                <a:avLst/>
              </a:prstGeom>
              <a:noFill/>
              <a:ln w="38100" algn="ctr">
                <a:solidFill>
                  <a:srgbClr val="FF0000"/>
                </a:solidFill>
                <a:round/>
                <a:headEnd/>
                <a:tailEnd/>
              </a:ln>
            </p:spPr>
          </p:cxnSp>
        </p:grpSp>
        <p:cxnSp>
          <p:nvCxnSpPr>
            <p:cNvPr id="18" name="直線コネクタ 102"/>
            <p:cNvCxnSpPr>
              <a:cxnSpLocks noChangeShapeType="1"/>
            </p:cNvCxnSpPr>
            <p:nvPr/>
          </p:nvCxnSpPr>
          <p:spPr bwMode="auto">
            <a:xfrm rot="5400000">
              <a:off x="3643703" y="6071809"/>
              <a:ext cx="571504" cy="794"/>
            </a:xfrm>
            <a:prstGeom prst="line">
              <a:avLst/>
            </a:prstGeom>
            <a:noFill/>
            <a:ln w="63500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9" name="ストライプ矢印 18"/>
            <p:cNvSpPr/>
            <p:nvPr/>
          </p:nvSpPr>
          <p:spPr bwMode="auto">
            <a:xfrm>
              <a:off x="1142709" y="3214182"/>
              <a:ext cx="1643830" cy="429636"/>
            </a:xfrm>
            <a:prstGeom prst="stripedRightArrow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742950" indent="-285750">
                <a:buFontTx/>
                <a:buNone/>
                <a:defRPr/>
              </a:pPr>
              <a:endParaRPr lang="ja-JP" altLang="en-US" dirty="0"/>
            </a:p>
          </p:txBody>
        </p:sp>
        <p:sp>
          <p:nvSpPr>
            <p:cNvPr id="20" name="テキスト ボックス 111"/>
            <p:cNvSpPr txBox="1">
              <a:spLocks noChangeArrowheads="1"/>
            </p:cNvSpPr>
            <p:nvPr/>
          </p:nvSpPr>
          <p:spPr bwMode="auto">
            <a:xfrm>
              <a:off x="1571604" y="2786058"/>
              <a:ext cx="928694" cy="3224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buFontTx/>
                <a:buNone/>
              </a:pPr>
              <a:r>
                <a:rPr lang="ja-JP" altLang="en-US" dirty="0" smtClean="0"/>
                <a:t>パケット</a:t>
              </a:r>
              <a:endParaRPr kumimoji="1" lang="ja-JP" altLang="en-US" dirty="0"/>
            </a:p>
          </p:txBody>
        </p:sp>
        <p:cxnSp>
          <p:nvCxnSpPr>
            <p:cNvPr id="21" name="直線矢印コネクタ 113"/>
            <p:cNvCxnSpPr>
              <a:cxnSpLocks noChangeShapeType="1"/>
            </p:cNvCxnSpPr>
            <p:nvPr/>
          </p:nvCxnSpPr>
          <p:spPr bwMode="auto">
            <a:xfrm>
              <a:off x="2928926" y="4357694"/>
              <a:ext cx="785818" cy="142876"/>
            </a:xfrm>
            <a:prstGeom prst="straightConnector1">
              <a:avLst/>
            </a:prstGeom>
            <a:noFill/>
            <a:ln w="31750" algn="ctr">
              <a:solidFill>
                <a:srgbClr val="00B050"/>
              </a:solidFill>
              <a:round/>
              <a:headEnd/>
              <a:tailEnd type="arrow" w="med" len="med"/>
            </a:ln>
          </p:spPr>
        </p:cxnSp>
      </p:grpSp>
      <p:sp>
        <p:nvSpPr>
          <p:cNvPr id="73" name="AutoShape 33"/>
          <p:cNvSpPr>
            <a:spLocks noChangeArrowheads="1"/>
          </p:cNvSpPr>
          <p:nvPr/>
        </p:nvSpPr>
        <p:spPr bwMode="auto">
          <a:xfrm>
            <a:off x="1115616" y="3645024"/>
            <a:ext cx="7786742" cy="1571635"/>
          </a:xfrm>
          <a:prstGeom prst="wedgeRectCallout">
            <a:avLst>
              <a:gd name="adj1" fmla="val -1072"/>
              <a:gd name="adj2" fmla="val -108188"/>
            </a:avLst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177800" indent="-177800">
              <a:buFontTx/>
              <a:buChar char="•"/>
            </a:pPr>
            <a:r>
              <a:rPr lang="ja-JP" altLang="en-US" sz="2800" dirty="0" smtClean="0">
                <a:solidFill>
                  <a:schemeClr val="bg1"/>
                </a:solidFill>
              </a:rPr>
              <a:t>ポートは開閉できて</a:t>
            </a:r>
            <a:r>
              <a:rPr lang="en-US" altLang="ja-JP" sz="2800" dirty="0" smtClean="0">
                <a:solidFill>
                  <a:schemeClr val="bg1"/>
                </a:solidFill>
              </a:rPr>
              <a:t>,</a:t>
            </a:r>
            <a:r>
              <a:rPr lang="ja-JP" altLang="en-US" sz="2800" dirty="0" smtClean="0">
                <a:solidFill>
                  <a:schemeClr val="bg1"/>
                </a:solidFill>
              </a:rPr>
              <a:t>ポートを閉めるとそのポート番号へのパケット</a:t>
            </a:r>
            <a:r>
              <a:rPr lang="ja-JP" altLang="en-US" sz="2800" dirty="0" smtClean="0">
                <a:solidFill>
                  <a:schemeClr val="bg1"/>
                </a:solidFill>
              </a:rPr>
              <a:t>は受け取らなくなる</a:t>
            </a:r>
            <a:endParaRPr lang="en-US" altLang="ja-JP" sz="2800" dirty="0" smtClean="0">
              <a:solidFill>
                <a:schemeClr val="bg1"/>
              </a:solidFill>
            </a:endParaRPr>
          </a:p>
          <a:p>
            <a:pPr marL="177800" indent="-177800">
              <a:spcBef>
                <a:spcPct val="0"/>
              </a:spcBef>
              <a:buFontTx/>
              <a:buChar char="•"/>
            </a:pPr>
            <a:r>
              <a:rPr lang="ja-JP" altLang="en-US" sz="2800" dirty="0" smtClean="0">
                <a:solidFill>
                  <a:schemeClr val="bg1"/>
                </a:solidFill>
              </a:rPr>
              <a:t>使用</a:t>
            </a:r>
            <a:r>
              <a:rPr lang="ja-JP" altLang="en-US" sz="2800" dirty="0">
                <a:solidFill>
                  <a:schemeClr val="bg1"/>
                </a:solidFill>
              </a:rPr>
              <a:t>しないアプリケーションのポートは</a:t>
            </a:r>
            <a:r>
              <a:rPr lang="ja-JP" altLang="en-US" sz="2800" dirty="0" smtClean="0">
                <a:solidFill>
                  <a:schemeClr val="bg1"/>
                </a:solidFill>
              </a:rPr>
              <a:t>閉める</a:t>
            </a:r>
            <a:endParaRPr lang="en-US" altLang="ja-JP" sz="2800" dirty="0">
              <a:solidFill>
                <a:schemeClr val="bg1"/>
              </a:solidFill>
            </a:endParaRPr>
          </a:p>
        </p:txBody>
      </p:sp>
      <p:sp>
        <p:nvSpPr>
          <p:cNvPr id="75" name="スライド番号プレースホルダ 7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DA443C-472A-437D-A7A9-67EDD43B3569}" type="slidenum">
              <a:rPr lang="ja-JP" altLang="en-US" smtClean="0"/>
              <a:pPr>
                <a:defRPr/>
              </a:pPr>
              <a:t>24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タイトル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pPr algn="l" eaLnBrk="1" hangingPunct="1"/>
            <a:r>
              <a:rPr lang="ja-JP" altLang="en-US" dirty="0" smtClean="0"/>
              <a:t>データ受信</a:t>
            </a:r>
            <a:r>
              <a:rPr lang="en-US" altLang="ja-JP" dirty="0" smtClean="0"/>
              <a:t>(4)</a:t>
            </a:r>
            <a:endParaRPr lang="ja-JP" altLang="en-US" dirty="0" smtClean="0"/>
          </a:p>
        </p:txBody>
      </p:sp>
      <p:sp>
        <p:nvSpPr>
          <p:cNvPr id="26627" name="コンテンツ プレースホルダ 2"/>
          <p:cNvSpPr>
            <a:spLocks noGrp="1"/>
          </p:cNvSpPr>
          <p:nvPr>
            <p:ph idx="1"/>
          </p:nvPr>
        </p:nvSpPr>
        <p:spPr>
          <a:xfrm>
            <a:off x="0" y="1196752"/>
            <a:ext cx="8625136" cy="4525963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アプリケーション層のお仕事</a:t>
            </a:r>
            <a:endParaRPr lang="en-US" altLang="ja-JP" dirty="0" smtClean="0"/>
          </a:p>
          <a:p>
            <a:pPr lvl="1" eaLnBrk="1" hangingPunct="1"/>
            <a:r>
              <a:rPr lang="ja-JP" altLang="en-US" dirty="0" smtClean="0"/>
              <a:t>ポートに届いた </a:t>
            </a:r>
            <a:r>
              <a:rPr lang="en-US" altLang="ja-JP" dirty="0" smtClean="0"/>
              <a:t>TCP/IP </a:t>
            </a:r>
            <a:r>
              <a:rPr lang="ja-JP" altLang="en-US" dirty="0" smtClean="0"/>
              <a:t>形式の データをアプリケーションで用いる形式</a:t>
            </a:r>
            <a:r>
              <a:rPr lang="ja-JP" altLang="en-US" dirty="0" smtClean="0"/>
              <a:t>に</a:t>
            </a:r>
            <a:r>
              <a:rPr lang="ja-JP" altLang="en-US" dirty="0" smtClean="0"/>
              <a:t>変換</a:t>
            </a:r>
            <a:endParaRPr lang="en-US" altLang="ja-JP" dirty="0" smtClean="0"/>
          </a:p>
        </p:txBody>
      </p:sp>
      <p:graphicFrame>
        <p:nvGraphicFramePr>
          <p:cNvPr id="4" name="Group 205"/>
          <p:cNvGraphicFramePr>
            <a:graphicFrameLocks/>
          </p:cNvGraphicFramePr>
          <p:nvPr/>
        </p:nvGraphicFramePr>
        <p:xfrm>
          <a:off x="395536" y="3933056"/>
          <a:ext cx="4104456" cy="2664298"/>
        </p:xfrm>
        <a:graphic>
          <a:graphicData uri="http://schemas.openxmlformats.org/drawingml/2006/table">
            <a:tbl>
              <a:tblPr/>
              <a:tblGrid>
                <a:gridCol w="4104456"/>
              </a:tblGrid>
              <a:tr h="5186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TCP/IP </a:t>
                      </a: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の階層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5186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アプリケーション層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5186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トランスポート層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5186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インターネット層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589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ネットワークインターフェース層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DA443C-472A-437D-A7A9-67EDD43B3569}" type="slidenum">
              <a:rPr lang="ja-JP" altLang="en-US" smtClean="0"/>
              <a:pPr>
                <a:defRPr/>
              </a:pPr>
              <a:t>25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タイトル 1"/>
          <p:cNvSpPr>
            <a:spLocks noGrp="1"/>
          </p:cNvSpPr>
          <p:nvPr>
            <p:ph type="title"/>
          </p:nvPr>
        </p:nvSpPr>
        <p:spPr>
          <a:xfrm>
            <a:off x="457200" y="2849001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受信完了！</a:t>
            </a: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DA443C-472A-437D-A7A9-67EDD43B3569}" type="slidenum">
              <a:rPr lang="ja-JP" altLang="en-US" smtClean="0"/>
              <a:pPr>
                <a:defRPr/>
              </a:pPr>
              <a:t>26</a:t>
            </a:fld>
            <a:r>
              <a:rPr lang="ja-JP" altLang="en-US" dirty="0" smtClean="0"/>
              <a:t> 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タイトル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まとめ</a:t>
            </a:r>
          </a:p>
        </p:txBody>
      </p:sp>
      <p:sp>
        <p:nvSpPr>
          <p:cNvPr id="28675" name="コンテンツ プレースホルダ 2"/>
          <p:cNvSpPr>
            <a:spLocks noGrp="1"/>
          </p:cNvSpPr>
          <p:nvPr>
            <p:ph idx="1"/>
          </p:nvPr>
        </p:nvSpPr>
        <p:spPr>
          <a:xfrm>
            <a:off x="467544" y="980728"/>
            <a:ext cx="8676456" cy="5589240"/>
          </a:xfrm>
        </p:spPr>
        <p:txBody>
          <a:bodyPr/>
          <a:lstStyle/>
          <a:p>
            <a:pPr eaLnBrk="1" hangingPunct="1"/>
            <a:r>
              <a:rPr lang="ja-JP" altLang="en-US" sz="2800" b="1" u="sng" dirty="0" smtClean="0"/>
              <a:t>アプリケーション層</a:t>
            </a:r>
            <a:endParaRPr lang="en-US" altLang="ja-JP" sz="2800" b="1" u="sng" dirty="0" smtClean="0"/>
          </a:p>
          <a:p>
            <a:pPr lvl="1" eaLnBrk="1" hangingPunct="1"/>
            <a:r>
              <a:rPr lang="ja-JP" altLang="en-US" sz="2400" dirty="0" smtClean="0"/>
              <a:t>送信時：アプリケーション⇒ </a:t>
            </a:r>
            <a:r>
              <a:rPr lang="en-US" altLang="ja-JP" sz="2400" dirty="0" smtClean="0"/>
              <a:t>TCP/IP </a:t>
            </a:r>
            <a:r>
              <a:rPr lang="ja-JP" altLang="en-US" sz="2400" dirty="0" smtClean="0"/>
              <a:t>データ変換</a:t>
            </a:r>
            <a:endParaRPr lang="en-US" altLang="ja-JP" sz="2400" dirty="0" smtClean="0"/>
          </a:p>
          <a:p>
            <a:pPr lvl="1" eaLnBrk="1" hangingPunct="1"/>
            <a:r>
              <a:rPr lang="ja-JP" altLang="en-US" sz="2400" dirty="0" smtClean="0"/>
              <a:t>受信時：</a:t>
            </a:r>
            <a:r>
              <a:rPr lang="en-US" altLang="ja-JP" sz="2400" dirty="0" smtClean="0"/>
              <a:t>TCP/IP </a:t>
            </a:r>
            <a:r>
              <a:rPr lang="ja-JP" altLang="en-US" sz="2400" dirty="0" smtClean="0"/>
              <a:t>⇒ アプリケーションデータ変換</a:t>
            </a:r>
            <a:endParaRPr lang="en-US" altLang="ja-JP" sz="2400" dirty="0" smtClean="0"/>
          </a:p>
          <a:p>
            <a:pPr eaLnBrk="1" hangingPunct="1"/>
            <a:r>
              <a:rPr lang="ja-JP" altLang="en-US" sz="2800" b="1" u="sng" dirty="0" smtClean="0"/>
              <a:t>トランスポート層</a:t>
            </a:r>
            <a:endParaRPr lang="en-US" altLang="ja-JP" sz="2800" b="1" u="sng" dirty="0" smtClean="0"/>
          </a:p>
          <a:p>
            <a:pPr lvl="1" eaLnBrk="1" hangingPunct="1"/>
            <a:r>
              <a:rPr lang="ja-JP" altLang="en-US" sz="2400" dirty="0" smtClean="0"/>
              <a:t>送信時：パケット分割・宛先ポート指定</a:t>
            </a:r>
            <a:endParaRPr lang="en-US" altLang="ja-JP" sz="2400" dirty="0" smtClean="0"/>
          </a:p>
          <a:p>
            <a:pPr lvl="1" eaLnBrk="1" hangingPunct="1"/>
            <a:r>
              <a:rPr lang="ja-JP" altLang="en-US" sz="2400" dirty="0" smtClean="0"/>
              <a:t>受信時</a:t>
            </a:r>
            <a:r>
              <a:rPr lang="ja-JP" altLang="en-US" sz="2400" dirty="0" smtClean="0"/>
              <a:t>：ポート</a:t>
            </a:r>
            <a:r>
              <a:rPr lang="ja-JP" altLang="en-US" sz="2400" dirty="0" smtClean="0"/>
              <a:t>へパケット転送・パケット</a:t>
            </a:r>
            <a:r>
              <a:rPr lang="ja-JP" altLang="en-US" sz="2400" dirty="0" smtClean="0"/>
              <a:t>欠損チェック</a:t>
            </a:r>
            <a:r>
              <a:rPr lang="ja-JP" altLang="en-US" sz="2400" dirty="0" smtClean="0"/>
              <a:t>・</a:t>
            </a:r>
            <a:r>
              <a:rPr lang="ja-JP" altLang="en-US" sz="2400" dirty="0" smtClean="0"/>
              <a:t>結合</a:t>
            </a:r>
            <a:endParaRPr lang="en-US" altLang="ja-JP" sz="2400" dirty="0" smtClean="0"/>
          </a:p>
          <a:p>
            <a:pPr eaLnBrk="1" hangingPunct="1"/>
            <a:r>
              <a:rPr lang="ja-JP" altLang="en-US" sz="2800" b="1" u="sng" dirty="0" smtClean="0"/>
              <a:t>インターネット層</a:t>
            </a:r>
            <a:endParaRPr lang="en-US" altLang="ja-JP" sz="2800" b="1" u="sng" dirty="0" smtClean="0"/>
          </a:p>
          <a:p>
            <a:pPr lvl="1" eaLnBrk="1" hangingPunct="1"/>
            <a:r>
              <a:rPr lang="ja-JP" altLang="en-US" sz="2400" dirty="0" smtClean="0"/>
              <a:t>送信時：</a:t>
            </a:r>
            <a:r>
              <a:rPr lang="en-US" altLang="ja-JP" sz="2400" dirty="0" smtClean="0"/>
              <a:t>IP </a:t>
            </a:r>
            <a:r>
              <a:rPr lang="ja-JP" altLang="en-US" sz="2400" dirty="0" smtClean="0"/>
              <a:t>アドレスから経路指定</a:t>
            </a:r>
            <a:endParaRPr lang="en-US" altLang="ja-JP" sz="2400" dirty="0" smtClean="0"/>
          </a:p>
          <a:p>
            <a:pPr lvl="1" eaLnBrk="1" hangingPunct="1"/>
            <a:r>
              <a:rPr lang="ja-JP" altLang="en-US" sz="2400" dirty="0" smtClean="0"/>
              <a:t>受信時</a:t>
            </a:r>
            <a:r>
              <a:rPr lang="ja-JP" altLang="en-US" sz="2400" dirty="0" smtClean="0"/>
              <a:t>：</a:t>
            </a:r>
            <a:r>
              <a:rPr lang="en-US" altLang="ja-JP" sz="2400" dirty="0" smtClean="0"/>
              <a:t>IP </a:t>
            </a:r>
            <a:r>
              <a:rPr lang="ja-JP" altLang="en-US" sz="2400" smtClean="0"/>
              <a:t>ヘッダのチェック</a:t>
            </a:r>
            <a:endParaRPr lang="en-US" altLang="ja-JP" sz="2400" dirty="0" smtClean="0"/>
          </a:p>
          <a:p>
            <a:pPr eaLnBrk="1" hangingPunct="1"/>
            <a:r>
              <a:rPr lang="ja-JP" altLang="en-US" sz="2800" b="1" u="sng" dirty="0" smtClean="0"/>
              <a:t>ネットワークインターフェース層</a:t>
            </a:r>
            <a:endParaRPr lang="en-US" altLang="ja-JP" sz="2800" b="1" u="sng" dirty="0" smtClean="0"/>
          </a:p>
          <a:p>
            <a:pPr lvl="1" eaLnBrk="1" hangingPunct="1"/>
            <a:r>
              <a:rPr lang="ja-JP" altLang="en-US" sz="2400" dirty="0" smtClean="0"/>
              <a:t>送信時：データ⇒信号変換</a:t>
            </a:r>
            <a:endParaRPr lang="en-US" altLang="ja-JP" sz="2400" dirty="0" smtClean="0"/>
          </a:p>
          <a:p>
            <a:pPr lvl="1" eaLnBrk="1" hangingPunct="1"/>
            <a:r>
              <a:rPr lang="ja-JP" altLang="en-US" sz="2400" dirty="0" smtClean="0"/>
              <a:t>受信時：信号⇒データ変換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DA443C-472A-437D-A7A9-67EDD43B3569}" type="slidenum">
              <a:rPr lang="ja-JP" altLang="en-US" smtClean="0"/>
              <a:pPr>
                <a:defRPr/>
              </a:pPr>
              <a:t>27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本日のレクチャー内容</a:t>
            </a:r>
          </a:p>
        </p:txBody>
      </p:sp>
      <p:sp>
        <p:nvSpPr>
          <p:cNvPr id="11267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ネットワークの概要</a:t>
            </a:r>
            <a:endParaRPr lang="en-US" altLang="ja-JP" dirty="0" smtClean="0"/>
          </a:p>
          <a:p>
            <a:pPr eaLnBrk="1" hangingPunct="1"/>
            <a:r>
              <a:rPr lang="ja-JP" altLang="en-US" dirty="0" smtClean="0"/>
              <a:t>ネットワークの分類</a:t>
            </a:r>
            <a:endParaRPr lang="en-US" altLang="ja-JP" dirty="0" smtClean="0"/>
          </a:p>
          <a:p>
            <a:pPr eaLnBrk="1" hangingPunct="1"/>
            <a:r>
              <a:rPr lang="ja-JP" altLang="en-US" dirty="0" smtClean="0"/>
              <a:t>ネットワークの仕組み</a:t>
            </a:r>
            <a:endParaRPr lang="en-US" altLang="ja-JP" dirty="0" smtClean="0"/>
          </a:p>
          <a:p>
            <a:pPr lvl="1" eaLnBrk="1" hangingPunct="1"/>
            <a:r>
              <a:rPr lang="en-US" altLang="ja-JP" dirty="0" smtClean="0"/>
              <a:t>TCP/IP</a:t>
            </a:r>
          </a:p>
          <a:p>
            <a:pPr lvl="1" eaLnBrk="1" hangingPunct="1"/>
            <a:r>
              <a:rPr lang="ja-JP" altLang="en-US" b="1" u="sng" dirty="0" smtClean="0"/>
              <a:t>ネットワークパラメータ</a:t>
            </a:r>
            <a:endParaRPr lang="en-US" altLang="ja-JP" u="sng" dirty="0" smtClean="0"/>
          </a:p>
          <a:p>
            <a:pPr lvl="1" eaLnBrk="1" hangingPunct="1"/>
            <a:r>
              <a:rPr lang="en-US" altLang="ja-JP" dirty="0" smtClean="0"/>
              <a:t>DNS</a:t>
            </a:r>
            <a:endParaRPr lang="ja-JP" altLang="en-US" dirty="0" smtClean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DA443C-472A-437D-A7A9-67EDD43B3569}" type="slidenum">
              <a:rPr lang="ja-JP" altLang="en-US" smtClean="0"/>
              <a:pPr>
                <a:defRPr/>
              </a:pPr>
              <a:t>28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タイトル 1"/>
          <p:cNvSpPr>
            <a:spLocks noGrp="1"/>
          </p:cNvSpPr>
          <p:nvPr>
            <p:ph type="title"/>
          </p:nvPr>
        </p:nvSpPr>
        <p:spPr>
          <a:xfrm>
            <a:off x="457200" y="2828925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ネットワークパラメータ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ja-JP" altLang="en-US" smtClean="0"/>
              <a:t>～通信経路決定の要素～</a:t>
            </a: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DA443C-472A-437D-A7A9-67EDD43B3569}" type="slidenum">
              <a:rPr lang="ja-JP" altLang="en-US" smtClean="0"/>
              <a:pPr>
                <a:defRPr/>
              </a:pPr>
              <a:t>29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本日のレクチャー内容</a:t>
            </a:r>
          </a:p>
        </p:txBody>
      </p:sp>
      <p:sp>
        <p:nvSpPr>
          <p:cNvPr id="4099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ja-JP" altLang="en-US" b="1" u="sng" dirty="0" smtClean="0"/>
              <a:t>ネットワークの概要</a:t>
            </a:r>
            <a:endParaRPr lang="en-US" altLang="ja-JP" b="1" u="sng" dirty="0" smtClean="0"/>
          </a:p>
          <a:p>
            <a:pPr eaLnBrk="1" hangingPunct="1"/>
            <a:r>
              <a:rPr lang="ja-JP" altLang="en-US" dirty="0" smtClean="0"/>
              <a:t>ネットワークの分類</a:t>
            </a:r>
            <a:endParaRPr lang="en-US" altLang="ja-JP" dirty="0" smtClean="0"/>
          </a:p>
          <a:p>
            <a:pPr eaLnBrk="1" hangingPunct="1"/>
            <a:r>
              <a:rPr lang="ja-JP" altLang="en-US" dirty="0" smtClean="0"/>
              <a:t>ネットワークの仕組み</a:t>
            </a:r>
            <a:endParaRPr lang="en-US" altLang="ja-JP" dirty="0" smtClean="0"/>
          </a:p>
          <a:p>
            <a:pPr lvl="1" eaLnBrk="1" hangingPunct="1"/>
            <a:r>
              <a:rPr lang="en-US" altLang="ja-JP" dirty="0" smtClean="0"/>
              <a:t>TCP/IP</a:t>
            </a:r>
          </a:p>
          <a:p>
            <a:pPr lvl="1" eaLnBrk="1" hangingPunct="1"/>
            <a:r>
              <a:rPr lang="ja-JP" altLang="en-US" dirty="0" smtClean="0"/>
              <a:t>ネットワークパラメータ</a:t>
            </a:r>
            <a:endParaRPr lang="en-US" altLang="ja-JP" dirty="0" smtClean="0"/>
          </a:p>
          <a:p>
            <a:pPr lvl="1" eaLnBrk="1" hangingPunct="1"/>
            <a:r>
              <a:rPr lang="en-US" altLang="ja-JP" dirty="0" smtClean="0"/>
              <a:t>DNS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DA443C-472A-437D-A7A9-67EDD43B3569}" type="slidenum">
              <a:rPr lang="ja-JP" altLang="en-US" smtClean="0"/>
              <a:pPr>
                <a:defRPr/>
              </a:pPr>
              <a:t>3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タイトル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ネットワーク通信における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経路選択</a:t>
            </a:r>
          </a:p>
        </p:txBody>
      </p:sp>
      <p:sp>
        <p:nvSpPr>
          <p:cNvPr id="30723" name="コンテンツ プレースホルダ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257800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ネットワークで採れる経路は</a:t>
            </a:r>
            <a:r>
              <a:rPr lang="ja-JP" altLang="en-US" b="1" u="sng" dirty="0" smtClean="0"/>
              <a:t>無数</a:t>
            </a:r>
            <a:endParaRPr lang="en-US" altLang="ja-JP" b="1" u="sng" dirty="0" smtClean="0"/>
          </a:p>
          <a:p>
            <a:pPr lvl="1" eaLnBrk="1" hangingPunct="1"/>
            <a:r>
              <a:rPr lang="ja-JP" altLang="en-US" dirty="0" smtClean="0"/>
              <a:t>そもそも</a:t>
            </a:r>
            <a:r>
              <a:rPr lang="ja-JP" altLang="en-US" b="1" u="sng" dirty="0" smtClean="0"/>
              <a:t>相手はどこにいるのか</a:t>
            </a:r>
            <a:endParaRPr lang="en-US" altLang="ja-JP" b="1" u="sng" dirty="0" smtClean="0"/>
          </a:p>
          <a:p>
            <a:pPr lvl="1" eaLnBrk="1" hangingPunct="1"/>
            <a:r>
              <a:rPr lang="ja-JP" altLang="en-US" dirty="0" smtClean="0"/>
              <a:t>どうすれば</a:t>
            </a:r>
            <a:r>
              <a:rPr lang="ja-JP" altLang="en-US" b="1" u="sng" dirty="0" smtClean="0"/>
              <a:t>最短経路</a:t>
            </a:r>
            <a:r>
              <a:rPr lang="ja-JP" altLang="en-US" dirty="0" smtClean="0"/>
              <a:t>で辿りつけるか</a:t>
            </a:r>
            <a:endParaRPr lang="en-US" altLang="ja-JP" dirty="0" smtClean="0"/>
          </a:p>
          <a:p>
            <a:pPr eaLnBrk="1" hangingPunct="1"/>
            <a:r>
              <a:rPr lang="ja-JP" altLang="en-US" dirty="0" smtClean="0"/>
              <a:t>経路を</a:t>
            </a:r>
            <a:r>
              <a:rPr lang="ja-JP" altLang="en-US" b="1" u="sng" dirty="0" smtClean="0"/>
              <a:t>どう選択するか</a:t>
            </a:r>
            <a:endParaRPr lang="en-US" altLang="ja-JP" b="1" u="sng" dirty="0" smtClean="0"/>
          </a:p>
          <a:p>
            <a:pPr lvl="1" eaLnBrk="1" hangingPunct="1"/>
            <a:r>
              <a:rPr lang="en-US" altLang="ja-JP" dirty="0" smtClean="0"/>
              <a:t>TCP/IP </a:t>
            </a:r>
            <a:r>
              <a:rPr lang="ja-JP" altLang="en-US" dirty="0" smtClean="0"/>
              <a:t>通信では以下の</a:t>
            </a:r>
            <a:r>
              <a:rPr lang="ja-JP" altLang="en-US" b="1" u="sng" dirty="0" smtClean="0"/>
              <a:t>パラメータ</a:t>
            </a:r>
            <a:r>
              <a:rPr lang="ja-JP" altLang="en-US" dirty="0" smtClean="0"/>
              <a:t>を用いて決定</a:t>
            </a:r>
            <a:endParaRPr lang="en-US" altLang="ja-JP" dirty="0" smtClean="0"/>
          </a:p>
          <a:p>
            <a:pPr lvl="2" eaLnBrk="1" hangingPunct="1"/>
            <a:r>
              <a:rPr lang="en-US" altLang="ja-JP" dirty="0" smtClean="0"/>
              <a:t>IP </a:t>
            </a:r>
            <a:r>
              <a:rPr lang="ja-JP" altLang="en-US" dirty="0" smtClean="0"/>
              <a:t>アドレス</a:t>
            </a:r>
            <a:endParaRPr lang="en-US" altLang="ja-JP" dirty="0" smtClean="0"/>
          </a:p>
          <a:p>
            <a:pPr lvl="2" eaLnBrk="1" hangingPunct="1"/>
            <a:r>
              <a:rPr lang="ja-JP" altLang="en-US" dirty="0" smtClean="0"/>
              <a:t>サブネットマスク</a:t>
            </a:r>
            <a:endParaRPr lang="en-US" altLang="ja-JP" dirty="0" smtClean="0"/>
          </a:p>
          <a:p>
            <a:pPr lvl="2" eaLnBrk="1" hangingPunct="1"/>
            <a:r>
              <a:rPr lang="ja-JP" altLang="en-US" dirty="0" smtClean="0"/>
              <a:t>ネットワークアドレス</a:t>
            </a:r>
            <a:endParaRPr lang="en-US" altLang="ja-JP" dirty="0" smtClean="0"/>
          </a:p>
          <a:p>
            <a:pPr lvl="2" eaLnBrk="1" hangingPunct="1"/>
            <a:r>
              <a:rPr lang="ja-JP" altLang="en-US" dirty="0" smtClean="0"/>
              <a:t>ゲートウェイアドレス</a:t>
            </a:r>
            <a:endParaRPr lang="en-US" altLang="ja-JP" dirty="0" smtClean="0"/>
          </a:p>
          <a:p>
            <a:pPr lvl="2" eaLnBrk="1" hangingPunct="1"/>
            <a:r>
              <a:rPr lang="ja-JP" altLang="en-US" dirty="0" smtClean="0"/>
              <a:t>ブロードキャストアドレス</a:t>
            </a:r>
            <a:endParaRPr lang="en-US" altLang="ja-JP" dirty="0" smtClean="0"/>
          </a:p>
          <a:p>
            <a:pPr lvl="2" eaLnBrk="1" hangingPunct="1"/>
            <a:r>
              <a:rPr lang="en-US" altLang="ja-JP" dirty="0" smtClean="0"/>
              <a:t>MAC </a:t>
            </a:r>
            <a:r>
              <a:rPr lang="ja-JP" altLang="en-US" dirty="0" smtClean="0"/>
              <a:t>アドレス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DA443C-472A-437D-A7A9-67EDD43B3569}" type="slidenum">
              <a:rPr lang="ja-JP" altLang="en-US" smtClean="0"/>
              <a:pPr>
                <a:defRPr/>
              </a:pPr>
              <a:t>30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タイトル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予備知識：</a:t>
            </a:r>
            <a:r>
              <a:rPr lang="en-US" altLang="ja-JP" dirty="0" smtClean="0"/>
              <a:t>bit </a:t>
            </a:r>
            <a:r>
              <a:rPr lang="ja-JP" altLang="en-US" dirty="0" smtClean="0"/>
              <a:t>と </a:t>
            </a:r>
            <a:r>
              <a:rPr lang="en-US" altLang="ja-JP" dirty="0" smtClean="0"/>
              <a:t>octet</a:t>
            </a:r>
            <a:endParaRPr lang="ja-JP" altLang="en-US" dirty="0" smtClean="0"/>
          </a:p>
        </p:txBody>
      </p:sp>
      <p:sp>
        <p:nvSpPr>
          <p:cNvPr id="31747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 eaLnBrk="1" hangingPunct="1"/>
            <a:r>
              <a:rPr lang="en-US" altLang="ja-JP" dirty="0" smtClean="0"/>
              <a:t> bit</a:t>
            </a:r>
          </a:p>
          <a:p>
            <a:pPr lvl="1" eaLnBrk="1" hangingPunct="1"/>
            <a:r>
              <a:rPr lang="ja-JP" altLang="en-US" dirty="0" smtClean="0"/>
              <a:t>コンピュータの扱うデータの最小単位</a:t>
            </a:r>
            <a:endParaRPr lang="en-US" altLang="ja-JP" dirty="0" smtClean="0"/>
          </a:p>
          <a:p>
            <a:pPr lvl="1" eaLnBrk="1" hangingPunct="1"/>
            <a:r>
              <a:rPr lang="en-US" altLang="ja-JP" dirty="0" smtClean="0"/>
              <a:t>0(off) or 1(on) </a:t>
            </a:r>
            <a:r>
              <a:rPr lang="ja-JP" altLang="en-US" dirty="0" smtClean="0"/>
              <a:t>の</a:t>
            </a:r>
            <a:r>
              <a:rPr lang="en-US" altLang="ja-JP" dirty="0" smtClean="0"/>
              <a:t>2</a:t>
            </a:r>
            <a:r>
              <a:rPr lang="ja-JP" altLang="en-US" dirty="0" smtClean="0"/>
              <a:t>通りの情報</a:t>
            </a:r>
            <a:endParaRPr lang="en-US" altLang="ja-JP" dirty="0" smtClean="0"/>
          </a:p>
          <a:p>
            <a:pPr eaLnBrk="1" hangingPunct="1"/>
            <a:r>
              <a:rPr lang="en-US" altLang="ja-JP" dirty="0" smtClean="0"/>
              <a:t>octet</a:t>
            </a:r>
          </a:p>
          <a:p>
            <a:pPr lvl="1" eaLnBrk="1" hangingPunct="1"/>
            <a:r>
              <a:rPr lang="ja-JP" altLang="en-US" dirty="0" smtClean="0"/>
              <a:t>通信におけるデータの基本単位</a:t>
            </a:r>
            <a:endParaRPr lang="en-US" altLang="ja-JP" dirty="0" smtClean="0"/>
          </a:p>
          <a:p>
            <a:pPr lvl="1" eaLnBrk="1" hangingPunct="1"/>
            <a:r>
              <a:rPr lang="en-US" altLang="ja-JP" dirty="0" smtClean="0"/>
              <a:t>1 octet = 8 bit = 2^8 = 256 </a:t>
            </a:r>
            <a:r>
              <a:rPr lang="ja-JP" altLang="en-US" dirty="0" smtClean="0"/>
              <a:t>通りの情報</a:t>
            </a:r>
            <a:endParaRPr lang="en-US" altLang="ja-JP" dirty="0" smtClean="0"/>
          </a:p>
          <a:p>
            <a:pPr lvl="2" eaLnBrk="1" hangingPunct="1"/>
            <a:r>
              <a:rPr lang="en-US" altLang="ja-JP" dirty="0" smtClean="0"/>
              <a:t>1 byte =</a:t>
            </a:r>
            <a:r>
              <a:rPr lang="ja-JP" altLang="en-US" dirty="0" smtClean="0"/>
              <a:t> </a:t>
            </a:r>
            <a:r>
              <a:rPr lang="en-US" altLang="ja-JP" dirty="0" smtClean="0"/>
              <a:t>8 bit </a:t>
            </a:r>
            <a:r>
              <a:rPr lang="ja-JP" altLang="en-US" dirty="0" smtClean="0"/>
              <a:t>では</a:t>
            </a:r>
            <a:r>
              <a:rPr lang="ja-JP" altLang="en-US" b="1" u="sng" dirty="0" smtClean="0"/>
              <a:t>無い場合</a:t>
            </a:r>
            <a:r>
              <a:rPr lang="ja-JP" altLang="en-US" dirty="0" smtClean="0"/>
              <a:t>があるので使われない</a:t>
            </a:r>
          </a:p>
          <a:p>
            <a:pPr eaLnBrk="1" hangingPunct="1"/>
            <a:endParaRPr lang="en-US" altLang="ja-JP" dirty="0" smtClean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 smtClean="0"/>
              <a:t>31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タイトル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ja-JP" dirty="0" smtClean="0">
                <a:solidFill>
                  <a:srgbClr val="FF0000"/>
                </a:solidFill>
              </a:rPr>
              <a:t>IP </a:t>
            </a:r>
            <a:r>
              <a:rPr lang="ja-JP" altLang="en-US" dirty="0" smtClean="0">
                <a:solidFill>
                  <a:srgbClr val="FF0000"/>
                </a:solidFill>
              </a:rPr>
              <a:t>アドレス</a:t>
            </a:r>
          </a:p>
        </p:txBody>
      </p:sp>
      <p:sp>
        <p:nvSpPr>
          <p:cNvPr id="32771" name="コンテンツ プレースホルダ 2"/>
          <p:cNvSpPr>
            <a:spLocks noGrp="1"/>
          </p:cNvSpPr>
          <p:nvPr>
            <p:ph idx="1"/>
          </p:nvPr>
        </p:nvSpPr>
        <p:spPr>
          <a:xfrm>
            <a:off x="395536" y="1700808"/>
            <a:ext cx="8229600" cy="4525963"/>
          </a:xfrm>
        </p:spPr>
        <p:txBody>
          <a:bodyPr/>
          <a:lstStyle/>
          <a:p>
            <a:pPr eaLnBrk="1" hangingPunct="1">
              <a:buNone/>
            </a:pPr>
            <a:endParaRPr lang="en-US" altLang="ja-JP" dirty="0" smtClean="0"/>
          </a:p>
          <a:p>
            <a:pPr eaLnBrk="1" hangingPunct="1"/>
            <a:r>
              <a:rPr lang="ja-JP" altLang="en-US" dirty="0" smtClean="0">
                <a:solidFill>
                  <a:srgbClr val="C00000"/>
                </a:solidFill>
              </a:rPr>
              <a:t>ネットワーク上の「</a:t>
            </a:r>
            <a:r>
              <a:rPr lang="ja-JP" altLang="en-US" b="1" u="sng" dirty="0" smtClean="0">
                <a:solidFill>
                  <a:srgbClr val="C00000"/>
                </a:solidFill>
              </a:rPr>
              <a:t>住所</a:t>
            </a:r>
            <a:r>
              <a:rPr lang="ja-JP" altLang="en-US" dirty="0" smtClean="0">
                <a:solidFill>
                  <a:srgbClr val="C00000"/>
                </a:solidFill>
              </a:rPr>
              <a:t>」</a:t>
            </a:r>
            <a:endParaRPr lang="en-US" altLang="ja-JP" dirty="0" smtClean="0">
              <a:solidFill>
                <a:srgbClr val="C00000"/>
              </a:solidFill>
            </a:endParaRPr>
          </a:p>
          <a:p>
            <a:pPr lvl="1" eaLnBrk="1" hangingPunct="1"/>
            <a:r>
              <a:rPr lang="ja-JP" altLang="en-US" dirty="0" smtClean="0"/>
              <a:t>ネットワーク管理者より</a:t>
            </a:r>
            <a:r>
              <a:rPr lang="en-US" altLang="ja-JP" dirty="0" smtClean="0"/>
              <a:t>, </a:t>
            </a:r>
            <a:r>
              <a:rPr lang="ja-JP" altLang="en-US" dirty="0" smtClean="0"/>
              <a:t>一つのネットワークカードに対して一つ割り当てられる</a:t>
            </a:r>
            <a:endParaRPr lang="en-US" altLang="ja-JP" dirty="0" smtClean="0"/>
          </a:p>
          <a:p>
            <a:pPr eaLnBrk="1" hangingPunct="1"/>
            <a:r>
              <a:rPr lang="en-US" altLang="ja-JP" dirty="0" smtClean="0"/>
              <a:t>4octet </a:t>
            </a:r>
            <a:r>
              <a:rPr lang="ja-JP" altLang="en-US" dirty="0" err="1" smtClean="0"/>
              <a:t>の識</a:t>
            </a:r>
            <a:r>
              <a:rPr lang="ja-JP" altLang="en-US" dirty="0" smtClean="0"/>
              <a:t>別子</a:t>
            </a:r>
            <a:endParaRPr lang="en-US" altLang="ja-JP" dirty="0" smtClean="0"/>
          </a:p>
          <a:p>
            <a:pPr lvl="1" eaLnBrk="1" hangingPunct="1"/>
            <a:r>
              <a:rPr lang="en-US" altLang="ja-JP" dirty="0" smtClean="0"/>
              <a:t>1octet </a:t>
            </a:r>
            <a:r>
              <a:rPr lang="ja-JP" altLang="en-US" dirty="0" smtClean="0"/>
              <a:t>毎にピリオドで区切り</a:t>
            </a:r>
            <a:r>
              <a:rPr lang="en-US" altLang="ja-JP" dirty="0" smtClean="0"/>
              <a:t>, 10</a:t>
            </a:r>
            <a:r>
              <a:rPr lang="ja-JP" altLang="en-US" dirty="0" smtClean="0"/>
              <a:t>進数表記</a:t>
            </a:r>
            <a:endParaRPr lang="en-US" altLang="ja-JP" dirty="0" smtClean="0"/>
          </a:p>
          <a:p>
            <a:pPr eaLnBrk="1" hangingPunct="1"/>
            <a:r>
              <a:rPr lang="ja-JP" altLang="en-US" b="1" u="sng" dirty="0" smtClean="0"/>
              <a:t>ネットワーク部</a:t>
            </a:r>
            <a:r>
              <a:rPr lang="ja-JP" altLang="en-US" dirty="0" smtClean="0"/>
              <a:t>と</a:t>
            </a:r>
            <a:r>
              <a:rPr lang="ja-JP" altLang="en-US" b="1" u="sng" dirty="0" smtClean="0"/>
              <a:t>ホスト部</a:t>
            </a:r>
            <a:r>
              <a:rPr lang="ja-JP" altLang="en-US" dirty="0" smtClean="0"/>
              <a:t>から成り立つ</a:t>
            </a:r>
            <a:endParaRPr lang="en-US" altLang="ja-JP" dirty="0" smtClean="0"/>
          </a:p>
          <a:p>
            <a:pPr>
              <a:lnSpc>
                <a:spcPct val="80000"/>
              </a:lnSpc>
            </a:pPr>
            <a:r>
              <a:rPr lang="ja-JP" altLang="en-US" sz="2800" dirty="0" smtClean="0"/>
              <a:t>全世界で使えるアドレス数は約 </a:t>
            </a:r>
            <a:r>
              <a:rPr lang="en-US" altLang="ja-JP" sz="2800" dirty="0" smtClean="0"/>
              <a:t>43 </a:t>
            </a:r>
            <a:r>
              <a:rPr lang="ja-JP" altLang="en-US" sz="2800" dirty="0" smtClean="0"/>
              <a:t>億個</a:t>
            </a:r>
            <a:r>
              <a:rPr lang="en-US" altLang="ja-JP" sz="2800" dirty="0" smtClean="0"/>
              <a:t>(2</a:t>
            </a:r>
            <a:r>
              <a:rPr lang="en-US" altLang="ja-JP" sz="2800" baseline="30000" dirty="0" smtClean="0"/>
              <a:t>32</a:t>
            </a:r>
            <a:r>
              <a:rPr lang="ja-JP" altLang="en-US" sz="2800" dirty="0" smtClean="0"/>
              <a:t>個</a:t>
            </a:r>
            <a:r>
              <a:rPr lang="en-US" altLang="ja-JP" sz="2800" dirty="0" smtClean="0"/>
              <a:t>)</a:t>
            </a:r>
            <a:endParaRPr lang="ja-JP" altLang="en-US" sz="2800" baseline="30000" dirty="0" smtClean="0"/>
          </a:p>
          <a:p>
            <a:pPr lvl="1">
              <a:lnSpc>
                <a:spcPct val="80000"/>
              </a:lnSpc>
            </a:pPr>
            <a:r>
              <a:rPr lang="en-US" altLang="ja-JP" sz="2400" dirty="0" smtClean="0"/>
              <a:t>2011</a:t>
            </a:r>
            <a:r>
              <a:rPr lang="ja-JP" altLang="en-US" sz="2400" dirty="0" smtClean="0"/>
              <a:t>年</a:t>
            </a:r>
            <a:r>
              <a:rPr lang="en-US" altLang="ja-JP" sz="2400" dirty="0" smtClean="0"/>
              <a:t>2</a:t>
            </a:r>
            <a:r>
              <a:rPr lang="ja-JP" altLang="en-US" sz="2400" dirty="0" smtClean="0"/>
              <a:t>月</a:t>
            </a:r>
            <a:r>
              <a:rPr lang="en-US" altLang="ja-JP" sz="2400" dirty="0" smtClean="0"/>
              <a:t>3</a:t>
            </a:r>
            <a:r>
              <a:rPr lang="ja-JP" altLang="en-US" sz="2400" dirty="0" smtClean="0"/>
              <a:t>日 </a:t>
            </a:r>
            <a:r>
              <a:rPr lang="ja-JP" altLang="ja-JP" sz="2400" dirty="0" smtClean="0"/>
              <a:t>IANA </a:t>
            </a:r>
            <a:r>
              <a:rPr lang="ja-JP" altLang="en-US" sz="2400" dirty="0" smtClean="0"/>
              <a:t>の管理 </a:t>
            </a:r>
            <a:r>
              <a:rPr lang="en-US" altLang="ja-JP" sz="2400" dirty="0" smtClean="0"/>
              <a:t>IP </a:t>
            </a:r>
            <a:r>
              <a:rPr lang="ja-JP" altLang="en-US" sz="2400" dirty="0" smtClean="0"/>
              <a:t>枯渇</a:t>
            </a:r>
            <a:endParaRPr lang="en-US" altLang="ja-JP" sz="2400" dirty="0" smtClean="0"/>
          </a:p>
          <a:p>
            <a:pPr lvl="1">
              <a:lnSpc>
                <a:spcPct val="80000"/>
              </a:lnSpc>
            </a:pPr>
            <a:r>
              <a:rPr lang="en-US" altLang="ja-JP" sz="2400" dirty="0" smtClean="0"/>
              <a:t>IPv6(</a:t>
            </a:r>
            <a:r>
              <a:rPr lang="ja-JP" altLang="en-US" sz="2400" dirty="0" smtClean="0"/>
              <a:t>後述</a:t>
            </a:r>
            <a:r>
              <a:rPr lang="en-US" altLang="ja-JP" sz="2400" dirty="0" smtClean="0"/>
              <a:t>)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79512" y="1052736"/>
            <a:ext cx="8739311" cy="1200329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742950" indent="-742950" eaLnBrk="0" hangingPunct="0">
              <a:spcBef>
                <a:spcPct val="0"/>
              </a:spcBef>
            </a:pPr>
            <a:r>
              <a:rPr lang="en-US" altLang="ja-JP" sz="3600" b="1" dirty="0" smtClean="0">
                <a:solidFill>
                  <a:schemeClr val="bg1"/>
                </a:solidFill>
                <a:latin typeface="HG ゴシックB Sun" pitchFamily="49" charset="-128"/>
                <a:ea typeface="HG ゴシックB Sun" pitchFamily="49" charset="-128"/>
              </a:rPr>
              <a:t>    </a:t>
            </a:r>
            <a:r>
              <a:rPr lang="en-US" altLang="ja-JP" sz="3600" b="1" dirty="0" smtClean="0">
                <a:solidFill>
                  <a:srgbClr val="FFFF00"/>
                </a:solidFill>
                <a:latin typeface="HG ゴシックB Sun" pitchFamily="49" charset="-128"/>
                <a:ea typeface="HG ゴシックB Sun" pitchFamily="49" charset="-128"/>
              </a:rPr>
              <a:t>133.      87.      45.      15</a:t>
            </a:r>
          </a:p>
          <a:p>
            <a:pPr marL="742950" indent="-742950" eaLnBrk="0" hangingPunct="0">
              <a:spcBef>
                <a:spcPct val="0"/>
              </a:spcBef>
            </a:pPr>
            <a:r>
              <a:rPr lang="en-US" altLang="ja-JP" sz="3600" b="1" dirty="0" smtClean="0">
                <a:solidFill>
                  <a:schemeClr val="bg1"/>
                </a:solidFill>
                <a:latin typeface="HG ゴシックB Sun" pitchFamily="49" charset="-128"/>
                <a:ea typeface="HG ゴシックB Sun" pitchFamily="49" charset="-128"/>
              </a:rPr>
              <a:t>= 10000101.01010111.00101101.00001111</a:t>
            </a:r>
          </a:p>
        </p:txBody>
      </p:sp>
      <p:sp>
        <p:nvSpPr>
          <p:cNvPr id="12" name="AutoShape 12"/>
          <p:cNvSpPr>
            <a:spLocks noChangeArrowheads="1"/>
          </p:cNvSpPr>
          <p:nvPr/>
        </p:nvSpPr>
        <p:spPr bwMode="auto">
          <a:xfrm>
            <a:off x="0" y="476672"/>
            <a:ext cx="2459303" cy="485274"/>
          </a:xfrm>
          <a:prstGeom prst="wedgeRectCallout">
            <a:avLst>
              <a:gd name="adj1" fmla="val -13814"/>
              <a:gd name="adj2" fmla="val 209464"/>
            </a:avLst>
          </a:prstGeom>
          <a:solidFill>
            <a:srgbClr val="000000"/>
          </a:solidFill>
          <a:ln w="28575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0"/>
              </a:spcBef>
              <a:buFontTx/>
              <a:buNone/>
            </a:pPr>
            <a:r>
              <a:rPr lang="en-US" altLang="ja-JP" b="1" dirty="0">
                <a:solidFill>
                  <a:srgbClr val="B4C4D4"/>
                </a:solidFill>
              </a:rPr>
              <a:t>1 </a:t>
            </a:r>
            <a:r>
              <a:rPr lang="en-US" altLang="ja-JP" b="1" dirty="0" smtClean="0">
                <a:solidFill>
                  <a:srgbClr val="B4C4D4"/>
                </a:solidFill>
              </a:rPr>
              <a:t>octet </a:t>
            </a:r>
            <a:r>
              <a:rPr lang="en-US" altLang="ja-JP" b="1" dirty="0">
                <a:solidFill>
                  <a:srgbClr val="B4C4D4"/>
                </a:solidFill>
              </a:rPr>
              <a:t>= 8 </a:t>
            </a:r>
            <a:r>
              <a:rPr lang="en-US" altLang="ja-JP" b="1" dirty="0" smtClean="0">
                <a:solidFill>
                  <a:srgbClr val="B4C4D4"/>
                </a:solidFill>
              </a:rPr>
              <a:t>bit</a:t>
            </a:r>
            <a:endParaRPr lang="en-US" altLang="ja-JP" b="1" dirty="0">
              <a:solidFill>
                <a:srgbClr val="B4C4D4"/>
              </a:solidFill>
            </a:endParaRPr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723578" y="1734716"/>
            <a:ext cx="1872208" cy="432048"/>
          </a:xfrm>
          <a:prstGeom prst="rect">
            <a:avLst/>
          </a:prstGeom>
          <a:solidFill>
            <a:schemeClr val="tx1">
              <a:alpha val="12157"/>
            </a:schemeClr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DA443C-472A-437D-A7A9-67EDD43B3569}" type="slidenum">
              <a:rPr lang="ja-JP" altLang="en-US" smtClean="0"/>
              <a:pPr>
                <a:defRPr/>
              </a:pPr>
              <a:t>32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ネットワーク部・ホスト部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0" y="980728"/>
            <a:ext cx="8697144" cy="4525963"/>
          </a:xfrm>
        </p:spPr>
        <p:txBody>
          <a:bodyPr/>
          <a:lstStyle/>
          <a:p>
            <a:r>
              <a:rPr kumimoji="1" lang="en-US" altLang="ja-JP" dirty="0" smtClean="0"/>
              <a:t>IP </a:t>
            </a:r>
            <a:r>
              <a:rPr kumimoji="1" lang="ja-JP" altLang="en-US" dirty="0" smtClean="0"/>
              <a:t>アドレスの付け方にも規則がある</a:t>
            </a:r>
            <a:endParaRPr kumimoji="1" lang="en-US" altLang="ja-JP" dirty="0" smtClean="0"/>
          </a:p>
          <a:p>
            <a:r>
              <a:rPr lang="ja-JP" altLang="en-US" dirty="0" smtClean="0"/>
              <a:t>ネットワーク部</a:t>
            </a:r>
            <a:endParaRPr lang="en-US" altLang="ja-JP" dirty="0" smtClean="0"/>
          </a:p>
          <a:p>
            <a:pPr lvl="1"/>
            <a:r>
              <a:rPr kumimoji="1" lang="ja-JP" altLang="en-US" b="1" u="sng" dirty="0" smtClean="0"/>
              <a:t>所属しているネットワーク</a:t>
            </a:r>
            <a:r>
              <a:rPr kumimoji="1" lang="ja-JP" altLang="en-US" dirty="0" smtClean="0"/>
              <a:t>を示す部分</a:t>
            </a:r>
            <a:endParaRPr kumimoji="1" lang="en-US" altLang="ja-JP" dirty="0" smtClean="0"/>
          </a:p>
          <a:p>
            <a:pPr lvl="1"/>
            <a:r>
              <a:rPr lang="ja-JP" altLang="en-US" dirty="0" smtClean="0">
                <a:solidFill>
                  <a:schemeClr val="accent3">
                    <a:lumMod val="50000"/>
                  </a:schemeClr>
                </a:solidFill>
              </a:rPr>
              <a:t>住所で言う「都道府県・市町村」</a:t>
            </a:r>
            <a:endParaRPr kumimoji="1" lang="en-US" altLang="ja-JP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ja-JP" altLang="en-US" dirty="0" smtClean="0"/>
              <a:t>ホスト部</a:t>
            </a:r>
            <a:endParaRPr lang="en-US" altLang="ja-JP" dirty="0" smtClean="0"/>
          </a:p>
          <a:p>
            <a:pPr lvl="1"/>
            <a:r>
              <a:rPr kumimoji="1" lang="ja-JP" altLang="en-US" b="1" u="sng" dirty="0" smtClean="0"/>
              <a:t>計算機自身</a:t>
            </a:r>
            <a:r>
              <a:rPr kumimoji="1" lang="ja-JP" altLang="en-US" dirty="0" smtClean="0"/>
              <a:t>を示す部分</a:t>
            </a:r>
            <a:endParaRPr kumimoji="1" lang="en-US" altLang="ja-JP" dirty="0" smtClean="0"/>
          </a:p>
          <a:p>
            <a:pPr lvl="1"/>
            <a:r>
              <a:rPr lang="ja-JP" altLang="en-US" dirty="0" smtClean="0">
                <a:solidFill>
                  <a:schemeClr val="accent3">
                    <a:lumMod val="50000"/>
                  </a:schemeClr>
                </a:solidFill>
              </a:rPr>
              <a:t>住所で言う「番地」</a:t>
            </a:r>
            <a:endParaRPr lang="en-US" altLang="ja-JP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kumimoji="1" lang="en-US" altLang="ja-JP" dirty="0" smtClean="0"/>
              <a:t>IP </a:t>
            </a:r>
            <a:r>
              <a:rPr kumimoji="1" lang="ja-JP" altLang="en-US" dirty="0" smtClean="0"/>
              <a:t>アドレスを見れば所属ネットワークと計算機を特定できる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DA443C-472A-437D-A7A9-67EDD43B3569}" type="slidenum">
              <a:rPr lang="ja-JP" altLang="en-US" smtClean="0"/>
              <a:pPr>
                <a:defRPr/>
              </a:pPr>
              <a:t>33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タイトル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dirty="0" smtClean="0">
                <a:solidFill>
                  <a:srgbClr val="FF0000"/>
                </a:solidFill>
              </a:rPr>
              <a:t>サブネットマスク</a:t>
            </a:r>
          </a:p>
        </p:txBody>
      </p:sp>
      <p:sp>
        <p:nvSpPr>
          <p:cNvPr id="33795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504950"/>
            <a:ext cx="8229600" cy="4525963"/>
          </a:xfrm>
        </p:spPr>
        <p:txBody>
          <a:bodyPr/>
          <a:lstStyle/>
          <a:p>
            <a:pPr eaLnBrk="1" hangingPunct="1"/>
            <a:endParaRPr lang="en-US" altLang="ja-JP" dirty="0" smtClean="0"/>
          </a:p>
          <a:p>
            <a:pPr eaLnBrk="1" hangingPunct="1"/>
            <a:endParaRPr lang="en-US" altLang="ja-JP" dirty="0" smtClean="0"/>
          </a:p>
          <a:p>
            <a:pPr eaLnBrk="1" hangingPunct="1"/>
            <a:endParaRPr lang="en-US" altLang="ja-JP" dirty="0" smtClean="0"/>
          </a:p>
          <a:p>
            <a:pPr eaLnBrk="1" hangingPunct="1"/>
            <a:endParaRPr lang="en-US" altLang="ja-JP" dirty="0" smtClean="0"/>
          </a:p>
          <a:p>
            <a:pPr eaLnBrk="1" hangingPunct="1"/>
            <a:r>
              <a:rPr lang="ja-JP" altLang="en-US" sz="2800" dirty="0" smtClean="0"/>
              <a:t>ネットワーク部とホスト部の</a:t>
            </a:r>
            <a:r>
              <a:rPr lang="ja-JP" altLang="en-US" sz="2800" b="1" u="sng" dirty="0" smtClean="0"/>
              <a:t>境界</a:t>
            </a:r>
            <a:r>
              <a:rPr lang="ja-JP" altLang="en-US" sz="2800" dirty="0" smtClean="0"/>
              <a:t>を示す</a:t>
            </a:r>
            <a:endParaRPr lang="en-US" altLang="ja-JP" sz="2800" dirty="0" smtClean="0"/>
          </a:p>
          <a:p>
            <a:pPr lvl="1" eaLnBrk="1" hangingPunct="1"/>
            <a:r>
              <a:rPr lang="en-US" altLang="ja-JP" sz="2400" dirty="0" smtClean="0">
                <a:solidFill>
                  <a:srgbClr val="C00000"/>
                </a:solidFill>
              </a:rPr>
              <a:t>IP </a:t>
            </a:r>
            <a:r>
              <a:rPr lang="ja-JP" altLang="en-US" sz="2400" dirty="0" smtClean="0">
                <a:solidFill>
                  <a:srgbClr val="C00000"/>
                </a:solidFill>
              </a:rPr>
              <a:t>アドレスのどこまでが「都道府県」でどこからが「番地」なのかを表す</a:t>
            </a:r>
            <a:endParaRPr lang="en-US" altLang="ja-JP" sz="2400" dirty="0" smtClean="0">
              <a:solidFill>
                <a:srgbClr val="C00000"/>
              </a:solidFill>
            </a:endParaRPr>
          </a:p>
          <a:p>
            <a:pPr lvl="1" eaLnBrk="1" hangingPunct="1"/>
            <a:r>
              <a:rPr lang="ja-JP" altLang="en-US" sz="2400" dirty="0" smtClean="0"/>
              <a:t>上記の例では </a:t>
            </a:r>
            <a:r>
              <a:rPr lang="en-US" altLang="ja-JP" sz="2400" dirty="0" smtClean="0"/>
              <a:t>24 bit </a:t>
            </a:r>
            <a:r>
              <a:rPr lang="ja-JP" altLang="en-US" sz="2400" dirty="0" err="1" smtClean="0"/>
              <a:t>までが</a:t>
            </a:r>
            <a:r>
              <a:rPr lang="ja-JP" altLang="en-US" sz="2400" dirty="0" smtClean="0"/>
              <a:t>ネットワーク部となる</a:t>
            </a:r>
            <a:endParaRPr lang="en-US" altLang="ja-JP" sz="2400" dirty="0" smtClean="0"/>
          </a:p>
          <a:p>
            <a:pPr eaLnBrk="1" hangingPunct="1"/>
            <a:r>
              <a:rPr lang="ja-JP" altLang="en-US" sz="2800" dirty="0" smtClean="0"/>
              <a:t>表記方法は </a:t>
            </a:r>
            <a:r>
              <a:rPr lang="en-US" altLang="ja-JP" sz="2800" dirty="0" smtClean="0"/>
              <a:t>IP </a:t>
            </a:r>
            <a:r>
              <a:rPr lang="ja-JP" altLang="en-US" sz="2800" dirty="0" smtClean="0"/>
              <a:t>アドレスと同じ</a:t>
            </a:r>
            <a:endParaRPr lang="en-US" altLang="ja-JP" sz="2800" dirty="0" smtClean="0"/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192460" y="980728"/>
            <a:ext cx="8739311" cy="2862322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742950" indent="-742950" eaLnBrk="0" hangingPunct="0">
              <a:spcBef>
                <a:spcPct val="0"/>
              </a:spcBef>
            </a:pPr>
            <a:r>
              <a:rPr lang="en-US" altLang="ja-JP" sz="3600" b="1" smtClean="0">
                <a:solidFill>
                  <a:schemeClr val="bg1"/>
                </a:solidFill>
                <a:latin typeface="HG ゴシックB Sun" pitchFamily="49" charset="-128"/>
                <a:ea typeface="HG ゴシックB Sun" pitchFamily="49" charset="-128"/>
              </a:rPr>
              <a:t>    133.      87.      45.      15</a:t>
            </a:r>
          </a:p>
          <a:p>
            <a:pPr marL="742950" indent="-742950" eaLnBrk="0" hangingPunct="0">
              <a:spcBef>
                <a:spcPct val="0"/>
              </a:spcBef>
            </a:pPr>
            <a:r>
              <a:rPr lang="en-US" altLang="ja-JP" sz="3600" b="1" smtClean="0">
                <a:solidFill>
                  <a:schemeClr val="bg1"/>
                </a:solidFill>
                <a:latin typeface="HG ゴシックB Sun" pitchFamily="49" charset="-128"/>
                <a:ea typeface="HG ゴシックB Sun" pitchFamily="49" charset="-128"/>
              </a:rPr>
              <a:t>= 10000101.01010111.00101101.00001111</a:t>
            </a:r>
          </a:p>
          <a:p>
            <a:pPr marL="742950" indent="-742950" eaLnBrk="0" hangingPunct="0">
              <a:spcBef>
                <a:spcPct val="0"/>
              </a:spcBef>
            </a:pPr>
            <a:endParaRPr lang="en-US" altLang="ja-JP" sz="3600" b="1" smtClean="0">
              <a:solidFill>
                <a:schemeClr val="bg1"/>
              </a:solidFill>
              <a:latin typeface="HG ゴシックB Sun" pitchFamily="49" charset="-128"/>
              <a:ea typeface="HG ゴシックB Sun" pitchFamily="49" charset="-128"/>
            </a:endParaRPr>
          </a:p>
          <a:p>
            <a:pPr marL="742950" indent="-742950" eaLnBrk="0" hangingPunct="0">
              <a:spcBef>
                <a:spcPct val="0"/>
              </a:spcBef>
            </a:pPr>
            <a:r>
              <a:rPr lang="en-US" altLang="ja-JP" sz="3600" b="1" smtClean="0">
                <a:solidFill>
                  <a:schemeClr val="bg1"/>
                </a:solidFill>
                <a:latin typeface="HG ゴシックB Sun" pitchFamily="49" charset="-128"/>
                <a:ea typeface="HG ゴシックB Sun" pitchFamily="49" charset="-128"/>
              </a:rPr>
              <a:t>    </a:t>
            </a:r>
            <a:r>
              <a:rPr lang="en-US" altLang="ja-JP" sz="3600" b="1" smtClean="0">
                <a:solidFill>
                  <a:srgbClr val="FFFF00"/>
                </a:solidFill>
                <a:latin typeface="HG ゴシックB Sun" pitchFamily="49" charset="-128"/>
                <a:ea typeface="HG ゴシックB Sun" pitchFamily="49" charset="-128"/>
              </a:rPr>
              <a:t>255.     255.     255.       0</a:t>
            </a:r>
          </a:p>
          <a:p>
            <a:pPr marL="742950" indent="-742950" eaLnBrk="0" hangingPunct="0">
              <a:spcBef>
                <a:spcPct val="0"/>
              </a:spcBef>
            </a:pPr>
            <a:r>
              <a:rPr lang="en-US" altLang="ja-JP" sz="3600" b="1" smtClean="0">
                <a:solidFill>
                  <a:schemeClr val="bg1"/>
                </a:solidFill>
                <a:latin typeface="HG ゴシックB Sun" pitchFamily="49" charset="-128"/>
                <a:ea typeface="HG ゴシックB Sun" pitchFamily="49" charset="-128"/>
              </a:rPr>
              <a:t>= 11111111.11111111.11111111.00000000</a:t>
            </a: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DA443C-472A-437D-A7A9-67EDD43B3569}" type="slidenum">
              <a:rPr lang="ja-JP" altLang="en-US" smtClean="0"/>
              <a:pPr>
                <a:defRPr/>
              </a:pPr>
              <a:t>34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タイトル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dirty="0" smtClean="0">
                <a:solidFill>
                  <a:srgbClr val="FF0000"/>
                </a:solidFill>
              </a:rPr>
              <a:t>ネットワークアドレス</a:t>
            </a:r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192460" y="1052736"/>
            <a:ext cx="8739311" cy="341632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742950" indent="-742950" algn="ctr" eaLnBrk="0" hangingPunct="0">
              <a:spcBef>
                <a:spcPct val="0"/>
              </a:spcBef>
            </a:pPr>
            <a:r>
              <a:rPr lang="en-US" altLang="ja-JP" sz="3600" b="1" smtClean="0">
                <a:solidFill>
                  <a:schemeClr val="bg1"/>
                </a:solidFill>
                <a:latin typeface="HG ゴシックB Sun" pitchFamily="49" charset="-128"/>
                <a:ea typeface="HG ゴシックB Sun" pitchFamily="49" charset="-128"/>
              </a:rPr>
              <a:t>10000101.01010111.00101101.00001111</a:t>
            </a:r>
          </a:p>
          <a:p>
            <a:pPr marL="742950" indent="-742950" algn="ctr" eaLnBrk="0" hangingPunct="0"/>
            <a:r>
              <a:rPr lang="en-US" altLang="ja-JP" sz="3600" b="1" smtClean="0">
                <a:solidFill>
                  <a:schemeClr val="bg1"/>
                </a:solidFill>
                <a:latin typeface="HG ゴシックB Sun" pitchFamily="49" charset="-128"/>
                <a:ea typeface="HG ゴシックB Sun" pitchFamily="49" charset="-128"/>
              </a:rPr>
              <a:t>xxxxxxxx xxxxxxxx xxxxxxxx xxxxxxxx</a:t>
            </a:r>
          </a:p>
          <a:p>
            <a:pPr marL="742950" indent="-742950" algn="ctr" eaLnBrk="0" hangingPunct="0">
              <a:spcBef>
                <a:spcPct val="0"/>
              </a:spcBef>
            </a:pPr>
            <a:r>
              <a:rPr lang="en-US" altLang="ja-JP" sz="3600" b="1" smtClean="0">
                <a:solidFill>
                  <a:schemeClr val="bg1"/>
                </a:solidFill>
                <a:latin typeface="HG ゴシックB Sun" pitchFamily="49" charset="-128"/>
                <a:ea typeface="HG ゴシックB Sun" pitchFamily="49" charset="-128"/>
              </a:rPr>
              <a:t>11111111.11111111.11111111.00000000</a:t>
            </a:r>
          </a:p>
          <a:p>
            <a:pPr marL="742950" indent="-742950" algn="ctr" eaLnBrk="0" hangingPunct="0"/>
            <a:r>
              <a:rPr lang="en-US" altLang="ja-JP" sz="3600" b="1" smtClean="0">
                <a:solidFill>
                  <a:schemeClr val="bg1"/>
                </a:solidFill>
                <a:latin typeface="HG ゴシックB Sun" pitchFamily="49" charset="-128"/>
                <a:ea typeface="HG ゴシックB Sun" pitchFamily="49" charset="-128"/>
              </a:rPr>
              <a:t>|||||||| |||||||| |||||||| ||||||||</a:t>
            </a:r>
          </a:p>
          <a:p>
            <a:pPr marL="742950" indent="-742950" algn="ctr" eaLnBrk="0" hangingPunct="0"/>
            <a:r>
              <a:rPr lang="en-US" altLang="ja-JP" sz="3600" b="1" smtClean="0">
                <a:solidFill>
                  <a:schemeClr val="bg1"/>
                </a:solidFill>
                <a:latin typeface="HG ゴシックB Sun" pitchFamily="49" charset="-128"/>
                <a:ea typeface="HG ゴシックB Sun" pitchFamily="49" charset="-128"/>
              </a:rPr>
              <a:t>10000101.01010111.00101101.00000000</a:t>
            </a:r>
          </a:p>
          <a:p>
            <a:pPr marL="742950" indent="-742950" eaLnBrk="0" hangingPunct="0"/>
            <a:r>
              <a:rPr lang="en-US" altLang="ja-JP" sz="3600" b="1" smtClean="0">
                <a:solidFill>
                  <a:schemeClr val="bg1"/>
                </a:solidFill>
                <a:latin typeface="HG ゴシックB Sun" pitchFamily="49" charset="-128"/>
                <a:ea typeface="HG ゴシックB Sun" pitchFamily="49" charset="-128"/>
              </a:rPr>
              <a:t>=  </a:t>
            </a:r>
            <a:r>
              <a:rPr lang="en-US" altLang="ja-JP" sz="3600" b="1" smtClean="0">
                <a:solidFill>
                  <a:srgbClr val="FFFF00"/>
                </a:solidFill>
                <a:latin typeface="HG ゴシックB Sun" pitchFamily="49" charset="-128"/>
                <a:ea typeface="HG ゴシックB Sun" pitchFamily="49" charset="-128"/>
              </a:rPr>
              <a:t>133.      87.      45.       0</a:t>
            </a:r>
          </a:p>
        </p:txBody>
      </p:sp>
      <p:sp>
        <p:nvSpPr>
          <p:cNvPr id="19" name="コンテンツ プレースホルダ 18"/>
          <p:cNvSpPr>
            <a:spLocks noGrp="1"/>
          </p:cNvSpPr>
          <p:nvPr>
            <p:ph idx="1"/>
          </p:nvPr>
        </p:nvSpPr>
        <p:spPr>
          <a:xfrm>
            <a:off x="457200" y="1352550"/>
            <a:ext cx="8229600" cy="4525963"/>
          </a:xfrm>
        </p:spPr>
        <p:txBody>
          <a:bodyPr/>
          <a:lstStyle/>
          <a:p>
            <a:endParaRPr kumimoji="1" lang="en-US" altLang="ja-JP" sz="2800" dirty="0" smtClean="0"/>
          </a:p>
          <a:p>
            <a:endParaRPr lang="en-US" altLang="ja-JP" sz="2800" dirty="0" smtClean="0"/>
          </a:p>
          <a:p>
            <a:endParaRPr kumimoji="1" lang="en-US" altLang="ja-JP" sz="2800" dirty="0" smtClean="0"/>
          </a:p>
          <a:p>
            <a:endParaRPr lang="en-US" altLang="ja-JP" sz="2800" dirty="0" smtClean="0"/>
          </a:p>
          <a:p>
            <a:endParaRPr kumimoji="1" lang="en-US" altLang="ja-JP" sz="2800" dirty="0" smtClean="0"/>
          </a:p>
          <a:p>
            <a:endParaRPr kumimoji="1" lang="en-US" altLang="ja-JP" sz="2800" dirty="0" smtClean="0"/>
          </a:p>
          <a:p>
            <a:r>
              <a:rPr lang="ja-JP" altLang="en-US" sz="2800" dirty="0" smtClean="0"/>
              <a:t>所属ネットワークを示すアドレス</a:t>
            </a:r>
            <a:endParaRPr lang="en-US" altLang="ja-JP" sz="2800" dirty="0" smtClean="0"/>
          </a:p>
          <a:p>
            <a:pPr lvl="1"/>
            <a:r>
              <a:rPr kumimoji="1" lang="en-US" altLang="ja-JP" sz="2400" dirty="0" smtClean="0"/>
              <a:t>IP </a:t>
            </a:r>
            <a:r>
              <a:rPr kumimoji="1" lang="ja-JP" altLang="en-US" sz="2400" dirty="0" smtClean="0"/>
              <a:t>アドレスとサブネットマスクの</a:t>
            </a:r>
            <a:r>
              <a:rPr kumimoji="1" lang="ja-JP" altLang="en-US" sz="2400" b="1" u="sng" dirty="0" smtClean="0"/>
              <a:t>論理積をとったもの</a:t>
            </a:r>
            <a:endParaRPr kumimoji="1" lang="en-US" altLang="ja-JP" sz="2400" dirty="0" smtClean="0"/>
          </a:p>
          <a:p>
            <a:pPr lvl="1"/>
            <a:r>
              <a:rPr lang="ja-JP" altLang="en-US" sz="2400" dirty="0" smtClean="0"/>
              <a:t>どこまでの </a:t>
            </a:r>
            <a:r>
              <a:rPr lang="en-US" altLang="ja-JP" sz="2400" dirty="0" smtClean="0"/>
              <a:t>bit </a:t>
            </a:r>
            <a:r>
              <a:rPr lang="ja-JP" altLang="en-US" sz="2400" dirty="0" smtClean="0"/>
              <a:t>がネットワーク部なのかを示すため最後に </a:t>
            </a:r>
            <a:r>
              <a:rPr lang="en-US" altLang="ja-JP" sz="2400" dirty="0" smtClean="0"/>
              <a:t>/ </a:t>
            </a:r>
            <a:r>
              <a:rPr lang="ja-JP" altLang="en-US" sz="2400" dirty="0" smtClean="0"/>
              <a:t>○○であらわすことがある</a:t>
            </a:r>
            <a:endParaRPr lang="en-US" altLang="ja-JP" sz="2400" dirty="0" smtClean="0"/>
          </a:p>
          <a:p>
            <a:pPr lvl="2"/>
            <a:r>
              <a:rPr kumimoji="1" lang="ja-JP" altLang="en-US" sz="2000" dirty="0" smtClean="0"/>
              <a:t>上記の例では </a:t>
            </a:r>
            <a:r>
              <a:rPr kumimoji="1" lang="en-US" altLang="ja-JP" sz="2000" dirty="0" smtClean="0"/>
              <a:t>133.87.45.0/24</a:t>
            </a: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DA443C-472A-437D-A7A9-67EDD43B3569}" type="slidenum">
              <a:rPr lang="ja-JP" altLang="en-US" smtClean="0"/>
              <a:pPr>
                <a:defRPr/>
              </a:pPr>
              <a:t>35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kumimoji="1" lang="ja-JP" altLang="en-US" dirty="0" smtClean="0"/>
              <a:t>通信時の経路判定</a:t>
            </a:r>
            <a:endParaRPr kumimoji="1" lang="ja-JP" altLang="en-US" dirty="0"/>
          </a:p>
        </p:txBody>
      </p:sp>
      <p:sp>
        <p:nvSpPr>
          <p:cNvPr id="4" name="コンテンツ プレースホルダ 2"/>
          <p:cNvSpPr txBox="1">
            <a:spLocks/>
          </p:cNvSpPr>
          <p:nvPr/>
        </p:nvSpPr>
        <p:spPr bwMode="auto">
          <a:xfrm>
            <a:off x="467544" y="1124744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1" lang="ja-JP" altLang="en-US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相手の </a:t>
            </a:r>
            <a:r>
              <a:rPr kumimoji="1" lang="en-US" altLang="ja-JP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IP </a:t>
            </a:r>
            <a:r>
              <a:rPr kumimoji="1" lang="ja-JP" altLang="en-US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アドレス</a:t>
            </a:r>
            <a:r>
              <a:rPr kumimoji="1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と</a:t>
            </a:r>
            <a:r>
              <a:rPr kumimoji="1" lang="ja-JP" altLang="en-US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自分のサブネットマスク</a:t>
            </a:r>
            <a:r>
              <a:rPr kumimoji="1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の</a:t>
            </a:r>
            <a:r>
              <a:rPr kumimoji="1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論理積</a:t>
            </a:r>
            <a:endParaRPr kumimoji="1" lang="en-US" altLang="ja-JP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lvl="0" indent="-514350">
              <a:spcBef>
                <a:spcPct val="20000"/>
              </a:spcBef>
              <a:buFont typeface="+mj-lt"/>
              <a:buAutoNum type="arabicPeriod"/>
            </a:pPr>
            <a:r>
              <a:rPr lang="ja-JP" altLang="en-US" sz="2800" b="1" u="sng" dirty="0" smtClean="0">
                <a:latin typeface="+mn-lt"/>
                <a:ea typeface="+mn-ea"/>
              </a:rPr>
              <a:t>自分の</a:t>
            </a:r>
            <a:r>
              <a:rPr lang="en-US" altLang="ja-JP" sz="2800" b="1" u="sng" dirty="0" smtClean="0"/>
              <a:t>IP </a:t>
            </a:r>
            <a:r>
              <a:rPr lang="ja-JP" altLang="en-US" sz="2800" b="1" u="sng" dirty="0" smtClean="0"/>
              <a:t>アドレス</a:t>
            </a:r>
            <a:r>
              <a:rPr lang="ja-JP" altLang="en-US" sz="2800" dirty="0" smtClean="0"/>
              <a:t>と</a:t>
            </a:r>
            <a:r>
              <a:rPr lang="ja-JP" altLang="en-US" sz="2800" b="1" u="sng" dirty="0" smtClean="0"/>
              <a:t>自分のサブネットマスク</a:t>
            </a:r>
            <a:r>
              <a:rPr lang="ja-JP" altLang="en-US" sz="2800" dirty="0" smtClean="0"/>
              <a:t>の</a:t>
            </a:r>
            <a:r>
              <a:rPr lang="ja-JP" altLang="en-US" sz="2800" dirty="0" smtClean="0"/>
              <a:t>論理積</a:t>
            </a:r>
            <a:endParaRPr lang="en-US" altLang="ja-JP" sz="2800" dirty="0" smtClean="0"/>
          </a:p>
          <a:p>
            <a:pPr marL="514350" lvl="0" indent="-514350">
              <a:spcBef>
                <a:spcPct val="20000"/>
              </a:spcBef>
              <a:buFont typeface="+mj-lt"/>
              <a:buAutoNum type="arabicPeriod"/>
            </a:pPr>
            <a:r>
              <a:rPr kumimoji="1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経路判定</a:t>
            </a:r>
            <a:endParaRPr kumimoji="1" lang="en-US" altLang="ja-JP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71550" lvl="1" indent="-514350">
              <a:spcBef>
                <a:spcPct val="20000"/>
              </a:spcBef>
              <a:buFont typeface="Arial" pitchFamily="34" charset="0"/>
              <a:buChar char="•"/>
            </a:pPr>
            <a:r>
              <a:rPr kumimoji="1" lang="en-US" altLang="ja-JP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1" lang="ja-JP" altLang="en-US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と</a:t>
            </a:r>
            <a:r>
              <a:rPr kumimoji="1" lang="en-US" altLang="ja-JP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1" lang="ja-JP" altLang="en-US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が一致</a:t>
            </a:r>
            <a:r>
              <a:rPr kumimoji="1" lang="ja-JP" altLang="en-US" sz="2800" b="1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2800" b="1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 </a:t>
            </a:r>
            <a:r>
              <a:rPr kumimoji="1" lang="ja-JP" altLang="en-US" sz="2800" b="1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同一ネットワーク内</a:t>
            </a:r>
            <a:r>
              <a:rPr kumimoji="1" lang="ja-JP" altLang="en-US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⇒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直接通信</a:t>
            </a:r>
            <a:endParaRPr kumimoji="1" lang="en-US" altLang="ja-JP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00100" lvl="1" indent="-342900">
              <a:spcBef>
                <a:spcPct val="20000"/>
              </a:spcBef>
              <a:buFont typeface="Arial" charset="0"/>
              <a:buChar char="•"/>
            </a:pPr>
            <a:r>
              <a:rPr kumimoji="1" lang="ja-JP" altLang="en-US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不一致 </a:t>
            </a:r>
            <a:r>
              <a:rPr kumimoji="1" lang="en-US" altLang="ja-JP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 </a:t>
            </a:r>
            <a:r>
              <a:rPr kumimoji="1" lang="ja-JP" altLang="en-US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ネットワーク外 </a:t>
            </a:r>
            <a:r>
              <a:rPr lang="ja-JP" altLang="en-US" sz="2800" dirty="0" smtClean="0">
                <a:latin typeface="+mn-lt"/>
                <a:ea typeface="+mn-ea"/>
              </a:rPr>
              <a:t>⇒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ゲートウェイ</a:t>
            </a:r>
            <a:r>
              <a:rPr kumimoji="1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を仲介</a:t>
            </a:r>
            <a:endParaRPr kumimoji="1" lang="en-US" altLang="ja-JP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DA443C-472A-437D-A7A9-67EDD43B3569}" type="slidenum">
              <a:rPr lang="ja-JP" altLang="en-US" smtClean="0"/>
              <a:pPr>
                <a:defRPr/>
              </a:pPr>
              <a:t>36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ja-JP" altLang="en-US" dirty="0" smtClean="0">
                <a:solidFill>
                  <a:srgbClr val="FF0000"/>
                </a:solidFill>
              </a:rPr>
              <a:t>ゲートウェイ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/>
          <a:lstStyle/>
          <a:p>
            <a:r>
              <a:rPr kumimoji="1" lang="ja-JP" altLang="en-US" dirty="0" smtClean="0"/>
              <a:t>ネットワーク同士を</a:t>
            </a:r>
            <a:r>
              <a:rPr kumimoji="1" lang="ja-JP" altLang="en-US" dirty="0" smtClean="0"/>
              <a:t>つなぐ</a:t>
            </a:r>
            <a:r>
              <a:rPr kumimoji="1" lang="ja-JP" altLang="en-US" b="1" u="sng" dirty="0" smtClean="0"/>
              <a:t>出入口</a:t>
            </a:r>
            <a:r>
              <a:rPr kumimoji="1" lang="ja-JP" altLang="en-US" dirty="0" smtClean="0"/>
              <a:t>となる機器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LAN </a:t>
            </a:r>
            <a:r>
              <a:rPr kumimoji="1" lang="ja-JP" altLang="en-US" dirty="0" smtClean="0"/>
              <a:t>の内側</a:t>
            </a:r>
            <a:r>
              <a:rPr kumimoji="1" lang="ja-JP" altLang="en-US" dirty="0" smtClean="0"/>
              <a:t>と </a:t>
            </a:r>
            <a:r>
              <a:rPr lang="en-US" altLang="ja-JP" dirty="0" smtClean="0"/>
              <a:t>LAN</a:t>
            </a:r>
            <a:r>
              <a:rPr lang="ja-JP" altLang="en-US" dirty="0" smtClean="0"/>
              <a:t>の外</a:t>
            </a:r>
            <a:r>
              <a:rPr kumimoji="1" lang="ja-JP" altLang="en-US" dirty="0" smtClean="0"/>
              <a:t>側</a:t>
            </a:r>
            <a:r>
              <a:rPr kumimoji="1" lang="ja-JP" altLang="en-US" dirty="0" smtClean="0"/>
              <a:t>のそれぞれの </a:t>
            </a:r>
            <a:r>
              <a:rPr kumimoji="1" lang="en-US" altLang="ja-JP" dirty="0" smtClean="0"/>
              <a:t>IP </a:t>
            </a:r>
            <a:r>
              <a:rPr kumimoji="1" lang="ja-JP" altLang="en-US" dirty="0" smtClean="0"/>
              <a:t>アドレスを持つ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出入り口を一元化することで経路制御が楽</a:t>
            </a:r>
            <a:endParaRPr kumimoji="1" lang="en-US" altLang="ja-JP" dirty="0" smtClean="0"/>
          </a:p>
          <a:p>
            <a:pPr lvl="1"/>
            <a:r>
              <a:rPr lang="en-US" altLang="ja-JP" dirty="0" smtClean="0">
                <a:solidFill>
                  <a:srgbClr val="C00000"/>
                </a:solidFill>
              </a:rPr>
              <a:t>LAN</a:t>
            </a:r>
            <a:r>
              <a:rPr lang="ja-JP" altLang="en-US" dirty="0" smtClean="0">
                <a:solidFill>
                  <a:srgbClr val="C00000"/>
                </a:solidFill>
              </a:rPr>
              <a:t>の外</a:t>
            </a:r>
            <a:r>
              <a:rPr lang="ja-JP" altLang="en-US" dirty="0" smtClean="0">
                <a:solidFill>
                  <a:srgbClr val="C00000"/>
                </a:solidFill>
              </a:rPr>
              <a:t>側</a:t>
            </a:r>
            <a:r>
              <a:rPr lang="ja-JP" altLang="en-US" dirty="0" smtClean="0">
                <a:solidFill>
                  <a:srgbClr val="C00000"/>
                </a:solidFill>
              </a:rPr>
              <a:t>から見た </a:t>
            </a:r>
            <a:r>
              <a:rPr lang="en-US" altLang="ja-JP" b="1" u="sng" dirty="0" smtClean="0">
                <a:solidFill>
                  <a:srgbClr val="C00000"/>
                </a:solidFill>
              </a:rPr>
              <a:t>LAN </a:t>
            </a:r>
            <a:r>
              <a:rPr lang="ja-JP" altLang="en-US" b="1" u="sng" dirty="0" smtClean="0">
                <a:solidFill>
                  <a:srgbClr val="C00000"/>
                </a:solidFill>
              </a:rPr>
              <a:t>の「代表者」</a:t>
            </a:r>
            <a:endParaRPr lang="en-US" altLang="ja-JP" b="1" u="sng" dirty="0" smtClean="0">
              <a:solidFill>
                <a:srgbClr val="C00000"/>
              </a:solidFill>
            </a:endParaRPr>
          </a:p>
          <a:p>
            <a:pPr lvl="2"/>
            <a:r>
              <a:rPr lang="ja-JP" altLang="en-US" dirty="0" smtClean="0"/>
              <a:t>代表者として </a:t>
            </a:r>
            <a:r>
              <a:rPr lang="en-US" altLang="ja-JP" dirty="0" smtClean="0"/>
              <a:t>LAN </a:t>
            </a:r>
            <a:r>
              <a:rPr lang="ja-JP" altLang="en-US" dirty="0" smtClean="0"/>
              <a:t>外部とのやりとりをおこなう</a:t>
            </a:r>
            <a:endParaRPr lang="en-US" altLang="ja-JP" dirty="0" smtClean="0"/>
          </a:p>
          <a:p>
            <a:r>
              <a:rPr kumimoji="1" lang="ja-JP" altLang="en-US" dirty="0" smtClean="0">
                <a:solidFill>
                  <a:srgbClr val="FF0000"/>
                </a:solidFill>
              </a:rPr>
              <a:t>ゲートウェイアドレス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pPr lvl="1"/>
            <a:r>
              <a:rPr lang="ja-JP" altLang="en-US" dirty="0" smtClean="0"/>
              <a:t>ゲートウェイ</a:t>
            </a:r>
            <a:r>
              <a:rPr lang="ja-JP" altLang="en-US" dirty="0" smtClean="0"/>
              <a:t>に割り当てられているアドレス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通常の </a:t>
            </a:r>
            <a:r>
              <a:rPr lang="en-US" altLang="ja-JP" dirty="0" smtClean="0"/>
              <a:t>IP </a:t>
            </a:r>
            <a:r>
              <a:rPr lang="ja-JP" altLang="en-US" dirty="0" smtClean="0"/>
              <a:t>アドレスを割り当てられている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具体的な役割は後述</a:t>
            </a:r>
            <a:endParaRPr lang="en-US" altLang="ja-JP" dirty="0" smtClean="0"/>
          </a:p>
          <a:p>
            <a:pPr lvl="1"/>
            <a:endParaRPr lang="en-US" altLang="ja-JP" dirty="0" smtClean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DA443C-472A-437D-A7A9-67EDD43B3569}" type="slidenum">
              <a:rPr lang="ja-JP" altLang="en-US" smtClean="0"/>
              <a:pPr>
                <a:defRPr/>
              </a:pPr>
              <a:t>37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ja-JP" altLang="en-US" dirty="0" smtClean="0"/>
              <a:t>ゲートウェイ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/>
          <a:lstStyle/>
          <a:p>
            <a:r>
              <a:rPr lang="ja-JP" altLang="en-US" b="1" dirty="0" smtClean="0"/>
              <a:t>ゲートウェイ：ネットワーク同士の仲介者</a:t>
            </a:r>
          </a:p>
          <a:p>
            <a:endParaRPr kumimoji="1" lang="ja-JP" altLang="en-US" dirty="0"/>
          </a:p>
        </p:txBody>
      </p:sp>
      <p:pic>
        <p:nvPicPr>
          <p:cNvPr id="4" name="Picture 4" descr="network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020786" y="2143116"/>
            <a:ext cx="6908800" cy="4587875"/>
          </a:xfrm>
          <a:prstGeom prst="rect">
            <a:avLst/>
          </a:prstGeom>
          <a:noFill/>
        </p:spPr>
      </p:pic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5507061" y="6364278"/>
            <a:ext cx="1562100" cy="287338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4260873" y="6353166"/>
            <a:ext cx="1152525" cy="287337"/>
          </a:xfrm>
          <a:prstGeom prst="rect">
            <a:avLst/>
          </a:prstGeom>
          <a:noFill/>
          <a:ln w="38100">
            <a:solidFill>
              <a:srgbClr val="3333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2173311" y="2160578"/>
            <a:ext cx="2106612" cy="6413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kumimoji="1" lang="ja-JP" altLang="en-US" sz="1800" b="1">
                <a:solidFill>
                  <a:srgbClr val="3333FF"/>
                </a:solidFill>
              </a:rPr>
              <a:t>ネットワークアドレス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kumimoji="1" lang="en-US" altLang="ja-JP" sz="1800" b="1">
                <a:solidFill>
                  <a:srgbClr val="3333FF"/>
                </a:solidFill>
              </a:rPr>
              <a:t>133.87.45.0/25</a:t>
            </a:r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5340373" y="2214553"/>
            <a:ext cx="2106613" cy="6413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kumimoji="1" lang="ja-JP" altLang="en-US" sz="1800" b="1">
                <a:solidFill>
                  <a:srgbClr val="FF0000"/>
                </a:solidFill>
              </a:rPr>
              <a:t>ネットワークアドレス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kumimoji="1" lang="en-US" altLang="ja-JP" sz="1800" b="1">
                <a:solidFill>
                  <a:srgbClr val="FF0000"/>
                </a:solidFill>
              </a:rPr>
              <a:t>133.50.134.0/25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1955823" y="2725728"/>
            <a:ext cx="26257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kumimoji="1" lang="ja-JP" altLang="en-US" sz="1800" b="1">
                <a:solidFill>
                  <a:srgbClr val="3333FF"/>
                </a:solidFill>
              </a:rPr>
              <a:t>ゲートウェイアドレス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kumimoji="1" lang="en-US" altLang="ja-JP" sz="1800" b="1">
                <a:solidFill>
                  <a:srgbClr val="3333FF"/>
                </a:solidFill>
              </a:rPr>
              <a:t>133.87.45.1</a:t>
            </a: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4981598" y="3733791"/>
            <a:ext cx="24812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kumimoji="1" lang="ja-JP" altLang="en-US" sz="1800" b="1">
                <a:solidFill>
                  <a:srgbClr val="FF0000"/>
                </a:solidFill>
              </a:rPr>
              <a:t>ゲートウェイアドレス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kumimoji="1" lang="en-US" altLang="ja-JP" sz="1800" b="1">
                <a:solidFill>
                  <a:srgbClr val="FF0000"/>
                </a:solidFill>
              </a:rPr>
              <a:t>133.50.134.141</a:t>
            </a:r>
          </a:p>
        </p:txBody>
      </p:sp>
      <p:sp>
        <p:nvSpPr>
          <p:cNvPr id="13" name="スライド番号プレースホルダ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DA443C-472A-437D-A7A9-67EDD43B3569}" type="slidenum">
              <a:rPr lang="ja-JP" altLang="en-US" smtClean="0"/>
              <a:pPr>
                <a:defRPr/>
              </a:pPr>
              <a:t>38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9" grpId="0"/>
      <p:bldP spid="10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ja-JP" altLang="en-US" dirty="0" smtClean="0">
                <a:solidFill>
                  <a:srgbClr val="FF0000"/>
                </a:solidFill>
              </a:rPr>
              <a:t>ブロードキャストアドレス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340768"/>
            <a:ext cx="8401080" cy="4997152"/>
          </a:xfrm>
        </p:spPr>
        <p:txBody>
          <a:bodyPr/>
          <a:lstStyle/>
          <a:p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ネットワーク</a:t>
            </a:r>
            <a:r>
              <a:rPr lang="ja-JP" altLang="en-US" b="1" u="sng" dirty="0" smtClean="0"/>
              <a:t>全体へ同時に</a:t>
            </a:r>
            <a:r>
              <a:rPr lang="ja-JP" altLang="en-US" dirty="0" smtClean="0"/>
              <a:t>データを送信するためのアドレス</a:t>
            </a:r>
          </a:p>
          <a:p>
            <a:pPr lvl="1"/>
            <a:r>
              <a:rPr lang="ja-JP" altLang="en-US" dirty="0" smtClean="0"/>
              <a:t>データを送信する際に送信先の計算機（</a:t>
            </a:r>
            <a:r>
              <a:rPr lang="en-US" altLang="ja-JP" dirty="0" smtClean="0"/>
              <a:t>MAC</a:t>
            </a:r>
            <a:r>
              <a:rPr lang="ja-JP" altLang="en-US" dirty="0" smtClean="0"/>
              <a:t>アドレス）を知るために必要</a:t>
            </a:r>
            <a:r>
              <a:rPr lang="en-US" altLang="ja-JP" dirty="0" smtClean="0"/>
              <a:t>(</a:t>
            </a:r>
            <a:r>
              <a:rPr lang="ja-JP" altLang="en-US" dirty="0" smtClean="0"/>
              <a:t>後述</a:t>
            </a:r>
            <a:r>
              <a:rPr lang="en-US" altLang="ja-JP" dirty="0" smtClean="0"/>
              <a:t>)</a:t>
            </a:r>
          </a:p>
          <a:p>
            <a:r>
              <a:rPr lang="ja-JP" altLang="en-US" b="1" u="sng" dirty="0" smtClean="0"/>
              <a:t>ホスト部の </a:t>
            </a:r>
            <a:r>
              <a:rPr lang="en-US" altLang="ja-JP" b="1" u="sng" dirty="0" smtClean="0"/>
              <a:t>bit </a:t>
            </a:r>
            <a:r>
              <a:rPr lang="ja-JP" altLang="en-US" b="1" u="sng" dirty="0" smtClean="0"/>
              <a:t>が</a:t>
            </a:r>
            <a:r>
              <a:rPr lang="ja-JP" altLang="en-US" b="1" u="sng" dirty="0" smtClean="0"/>
              <a:t>全て </a:t>
            </a:r>
            <a:r>
              <a:rPr lang="en-US" altLang="ja-JP" b="1" u="sng" dirty="0" smtClean="0"/>
              <a:t>1 </a:t>
            </a:r>
            <a:r>
              <a:rPr lang="ja-JP" altLang="en-US" dirty="0" smtClean="0"/>
              <a:t>の </a:t>
            </a:r>
            <a:r>
              <a:rPr lang="en-US" altLang="ja-JP" dirty="0" smtClean="0"/>
              <a:t>IP </a:t>
            </a:r>
            <a:r>
              <a:rPr lang="ja-JP" altLang="en-US" dirty="0" smtClean="0"/>
              <a:t>アドレス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ネットワークアドレス</a:t>
            </a:r>
            <a:r>
              <a:rPr lang="en-US" altLang="ja-JP" dirty="0" smtClean="0"/>
              <a:t>(</a:t>
            </a:r>
            <a:r>
              <a:rPr lang="ja-JP" altLang="en-US" b="1" u="sng" dirty="0" smtClean="0"/>
              <a:t>ホスト部が全て </a:t>
            </a:r>
            <a:r>
              <a:rPr lang="en-US" altLang="ja-JP" b="1" u="sng" dirty="0" smtClean="0"/>
              <a:t>0 </a:t>
            </a:r>
            <a:r>
              <a:rPr lang="en-US" altLang="ja-JP" dirty="0" smtClean="0"/>
              <a:t>)</a:t>
            </a:r>
            <a:r>
              <a:rPr lang="ja-JP" altLang="en-US" dirty="0" smtClean="0"/>
              <a:t>とともに</a:t>
            </a:r>
            <a:r>
              <a:rPr lang="en-US" altLang="ja-JP" dirty="0" smtClean="0"/>
              <a:t>, IP </a:t>
            </a:r>
            <a:r>
              <a:rPr lang="ja-JP" altLang="en-US" dirty="0" smtClean="0"/>
              <a:t>アドレスとしての</a:t>
            </a:r>
            <a:r>
              <a:rPr lang="ja-JP" altLang="en-US" b="1" u="sng" dirty="0" smtClean="0"/>
              <a:t>使用が禁止</a:t>
            </a:r>
            <a:r>
              <a:rPr lang="ja-JP" altLang="en-US" dirty="0" smtClean="0"/>
              <a:t>されている</a:t>
            </a: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192460" y="1196752"/>
            <a:ext cx="8739311" cy="1200329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742950" indent="-742950" eaLnBrk="0" hangingPunct="0">
              <a:spcBef>
                <a:spcPct val="0"/>
              </a:spcBef>
            </a:pPr>
            <a:r>
              <a:rPr lang="en-US" altLang="ja-JP" sz="3600" b="1" smtClean="0">
                <a:solidFill>
                  <a:schemeClr val="bg1"/>
                </a:solidFill>
                <a:latin typeface="HG ゴシックB Sun" pitchFamily="49" charset="-128"/>
                <a:ea typeface="HG ゴシックB Sun" pitchFamily="49" charset="-128"/>
              </a:rPr>
              <a:t>    </a:t>
            </a:r>
            <a:r>
              <a:rPr lang="en-US" altLang="ja-JP" sz="3600" b="1" smtClean="0">
                <a:solidFill>
                  <a:srgbClr val="FFFF00"/>
                </a:solidFill>
                <a:latin typeface="HG ゴシックB Sun" pitchFamily="49" charset="-128"/>
                <a:ea typeface="HG ゴシックB Sun" pitchFamily="49" charset="-128"/>
              </a:rPr>
              <a:t>133.      87.      45.      255</a:t>
            </a:r>
          </a:p>
          <a:p>
            <a:pPr marL="742950" indent="-742950" eaLnBrk="0" hangingPunct="0">
              <a:spcBef>
                <a:spcPct val="0"/>
              </a:spcBef>
            </a:pPr>
            <a:r>
              <a:rPr lang="en-US" altLang="ja-JP" sz="3600" b="1" smtClean="0">
                <a:solidFill>
                  <a:schemeClr val="bg1"/>
                </a:solidFill>
                <a:latin typeface="HG ゴシックB Sun" pitchFamily="49" charset="-128"/>
                <a:ea typeface="HG ゴシックB Sun" pitchFamily="49" charset="-128"/>
              </a:rPr>
              <a:t>= 10000101.01010111.00101101.11111111</a:t>
            </a: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DA443C-472A-437D-A7A9-67EDD43B3569}" type="slidenum">
              <a:rPr lang="ja-JP" altLang="en-US" smtClean="0"/>
              <a:pPr>
                <a:defRPr/>
              </a:pPr>
              <a:t>39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タイトル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dirty="0" smtClean="0">
                <a:solidFill>
                  <a:srgbClr val="FF0000"/>
                </a:solidFill>
              </a:rPr>
              <a:t>コンピュータネットワーク</a:t>
            </a:r>
          </a:p>
        </p:txBody>
      </p:sp>
      <p:sp>
        <p:nvSpPr>
          <p:cNvPr id="7171" name="コンテンツ プレースホルダ 2"/>
          <p:cNvSpPr>
            <a:spLocks noGrp="1"/>
          </p:cNvSpPr>
          <p:nvPr>
            <p:ph idx="1"/>
          </p:nvPr>
        </p:nvSpPr>
        <p:spPr>
          <a:xfrm>
            <a:off x="0" y="1052736"/>
            <a:ext cx="8697144" cy="5589587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計算機同士によるネットワーク</a:t>
            </a:r>
            <a:endParaRPr lang="en-US" altLang="ja-JP" dirty="0" smtClean="0"/>
          </a:p>
          <a:p>
            <a:pPr lvl="1" eaLnBrk="1" hangingPunct="1"/>
            <a:r>
              <a:rPr lang="ja-JP" altLang="en-US" dirty="0" smtClean="0"/>
              <a:t>点</a:t>
            </a:r>
            <a:r>
              <a:rPr lang="en-US" altLang="ja-JP" dirty="0" smtClean="0"/>
              <a:t>(</a:t>
            </a:r>
            <a:r>
              <a:rPr lang="ja-JP" altLang="en-US" dirty="0" smtClean="0"/>
              <a:t>ノード</a:t>
            </a:r>
            <a:r>
              <a:rPr lang="en-US" altLang="ja-JP" dirty="0" smtClean="0"/>
              <a:t>)</a:t>
            </a:r>
            <a:r>
              <a:rPr lang="ja-JP" altLang="en-US" dirty="0" smtClean="0"/>
              <a:t>：</a:t>
            </a:r>
            <a:r>
              <a:rPr lang="ja-JP" altLang="en-US" b="1" u="sng" dirty="0" smtClean="0"/>
              <a:t>計算機</a:t>
            </a:r>
            <a:r>
              <a:rPr lang="ja-JP" altLang="en-US" dirty="0" smtClean="0"/>
              <a:t>　経路</a:t>
            </a:r>
            <a:r>
              <a:rPr lang="en-US" altLang="ja-JP" dirty="0" smtClean="0"/>
              <a:t>(</a:t>
            </a:r>
            <a:r>
              <a:rPr lang="ja-JP" altLang="en-US" dirty="0" smtClean="0"/>
              <a:t>リンク</a:t>
            </a:r>
            <a:r>
              <a:rPr lang="en-US" altLang="ja-JP" dirty="0" smtClean="0"/>
              <a:t>)</a:t>
            </a:r>
            <a:r>
              <a:rPr lang="ja-JP" altLang="en-US" dirty="0" smtClean="0"/>
              <a:t>：</a:t>
            </a:r>
            <a:r>
              <a:rPr lang="ja-JP" altLang="en-US" b="1" u="sng" dirty="0" smtClean="0"/>
              <a:t>ネットワークケーブル</a:t>
            </a:r>
            <a:r>
              <a:rPr lang="en-US" altLang="ja-JP" b="1" u="sng" dirty="0" smtClean="0"/>
              <a:t>, </a:t>
            </a:r>
            <a:r>
              <a:rPr lang="ja-JP" altLang="en-US" b="1" u="sng" dirty="0" smtClean="0"/>
              <a:t>電波</a:t>
            </a:r>
            <a:endParaRPr lang="en-US" altLang="ja-JP" b="1" u="sng" dirty="0" smtClean="0"/>
          </a:p>
          <a:p>
            <a:pPr lvl="1" eaLnBrk="1" hangingPunct="1">
              <a:buFont typeface="Arial" charset="0"/>
              <a:buNone/>
            </a:pPr>
            <a:r>
              <a:rPr lang="ja-JP" altLang="en-US" dirty="0" smtClean="0"/>
              <a:t>　行き来する物：</a:t>
            </a:r>
            <a:r>
              <a:rPr lang="ja-JP" altLang="en-US" b="1" u="sng" dirty="0" smtClean="0"/>
              <a:t>電気信号</a:t>
            </a:r>
            <a:r>
              <a:rPr lang="en-US" altLang="ja-JP" b="1" u="sng" dirty="0" smtClean="0"/>
              <a:t>(</a:t>
            </a:r>
            <a:r>
              <a:rPr lang="ja-JP" altLang="en-US" b="1" u="sng" dirty="0" smtClean="0"/>
              <a:t>データ</a:t>
            </a:r>
            <a:r>
              <a:rPr lang="en-US" altLang="ja-JP" b="1" u="sng" dirty="0" smtClean="0"/>
              <a:t>)</a:t>
            </a:r>
          </a:p>
          <a:p>
            <a:pPr eaLnBrk="1" hangingPunct="1"/>
            <a:r>
              <a:rPr lang="ja-JP" altLang="en-US" dirty="0" smtClean="0"/>
              <a:t>ネットワークの利点を最大限に活用</a:t>
            </a:r>
            <a:endParaRPr lang="en-US" altLang="ja-JP" dirty="0" smtClean="0"/>
          </a:p>
          <a:p>
            <a:pPr lvl="1" eaLnBrk="1" hangingPunct="1"/>
            <a:r>
              <a:rPr lang="ja-JP" altLang="en-US" b="1" u="sng" dirty="0" smtClean="0"/>
              <a:t>個々の負担軽減</a:t>
            </a:r>
            <a:r>
              <a:rPr lang="ja-JP" altLang="en-US" dirty="0" smtClean="0"/>
              <a:t>・</a:t>
            </a:r>
            <a:r>
              <a:rPr lang="ja-JP" altLang="en-US" b="1" u="sng" dirty="0" smtClean="0"/>
              <a:t>総体としての能力向上</a:t>
            </a:r>
            <a:endParaRPr lang="en-US" altLang="ja-JP" b="1" u="sng" dirty="0" smtClean="0"/>
          </a:p>
          <a:p>
            <a:pPr lvl="2" eaLnBrk="1" hangingPunct="1"/>
            <a:r>
              <a:rPr lang="en-US" altLang="ja-JP" dirty="0" smtClean="0"/>
              <a:t>E</a:t>
            </a:r>
            <a:r>
              <a:rPr lang="ja-JP" altLang="en-US" dirty="0" smtClean="0"/>
              <a:t>メール・各種ウェブサービス・スパコン</a:t>
            </a:r>
            <a:r>
              <a:rPr lang="en-US" altLang="ja-JP" dirty="0" smtClean="0"/>
              <a:t>etc…</a:t>
            </a:r>
          </a:p>
          <a:p>
            <a:pPr lvl="1" eaLnBrk="1" hangingPunct="1"/>
            <a:r>
              <a:rPr lang="ja-JP" altLang="en-US" b="1" u="sng" dirty="0" smtClean="0"/>
              <a:t>不測の事態への対応</a:t>
            </a:r>
            <a:endParaRPr lang="en-US" altLang="ja-JP" b="1" u="sng" dirty="0" smtClean="0"/>
          </a:p>
          <a:p>
            <a:pPr lvl="2" eaLnBrk="1" hangingPunct="1"/>
            <a:r>
              <a:rPr lang="ja-JP" altLang="en-US" dirty="0" smtClean="0"/>
              <a:t>初回で学んだインターネット発祥の大きな理由の一つ</a:t>
            </a:r>
            <a:endParaRPr lang="en-US" altLang="ja-JP" dirty="0" smtClean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DA443C-472A-437D-A7A9-67EDD43B3569}" type="slidenum">
              <a:rPr lang="ja-JP" altLang="en-US" smtClean="0"/>
              <a:pPr>
                <a:defRPr/>
              </a:pPr>
              <a:t>4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en-US" altLang="ja-JP" dirty="0" smtClean="0">
                <a:solidFill>
                  <a:srgbClr val="FF0000"/>
                </a:solidFill>
              </a:rPr>
              <a:t>MAC </a:t>
            </a:r>
            <a:r>
              <a:rPr lang="ja-JP" altLang="en-US" dirty="0" smtClean="0">
                <a:solidFill>
                  <a:srgbClr val="FF0000"/>
                </a:solidFill>
              </a:rPr>
              <a:t>アドレス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855365"/>
            <a:ext cx="8229600" cy="4525963"/>
          </a:xfrm>
        </p:spPr>
        <p:txBody>
          <a:bodyPr/>
          <a:lstStyle/>
          <a:p>
            <a:r>
              <a:rPr lang="en-US" altLang="ja-JP" dirty="0" smtClean="0"/>
              <a:t>Media Access Control Address 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物理</a:t>
            </a:r>
            <a:r>
              <a:rPr lang="ja-JP" altLang="en-US" dirty="0" smtClean="0"/>
              <a:t>アドレス</a:t>
            </a:r>
            <a:r>
              <a:rPr lang="en-US" altLang="ja-JP" dirty="0" smtClean="0"/>
              <a:t>, </a:t>
            </a:r>
            <a:r>
              <a:rPr lang="ja-JP" altLang="en-US" dirty="0" smtClean="0"/>
              <a:t>ハードウェアアドレス</a:t>
            </a:r>
            <a:endParaRPr lang="en-US" altLang="ja-JP" dirty="0" smtClean="0"/>
          </a:p>
          <a:p>
            <a:r>
              <a:rPr lang="ja-JP" altLang="en-US" dirty="0" smtClean="0"/>
              <a:t>ネットワークインターフェース層で認識されるアドレス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最終的なデータの送信先の特定に使われる</a:t>
            </a:r>
          </a:p>
          <a:p>
            <a:pPr lvl="1"/>
            <a:r>
              <a:rPr lang="ja-JP" altLang="en-US" b="1" u="sng" dirty="0" smtClean="0"/>
              <a:t>個々の</a:t>
            </a:r>
            <a:r>
              <a:rPr lang="ja-JP" altLang="en-US" b="1" u="sng" dirty="0" smtClean="0"/>
              <a:t>ネットワークデバイス</a:t>
            </a:r>
            <a:r>
              <a:rPr lang="en-US" altLang="ja-JP" b="1" u="sng" dirty="0" smtClean="0"/>
              <a:t> </a:t>
            </a:r>
            <a:r>
              <a:rPr lang="ja-JP" altLang="en-US" b="1" u="sng" dirty="0" smtClean="0"/>
              <a:t>に固有の番号</a:t>
            </a:r>
            <a:endParaRPr lang="en-US" altLang="ja-JP" b="1" u="sng" dirty="0" smtClean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92460" y="1196752"/>
            <a:ext cx="8739311" cy="646331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742950" indent="-742950" algn="ctr" eaLnBrk="0" hangingPunct="0">
              <a:spcBef>
                <a:spcPct val="0"/>
              </a:spcBef>
            </a:pPr>
            <a:r>
              <a:rPr lang="en-US" altLang="ja-JP" sz="3600" b="1" smtClean="0">
                <a:solidFill>
                  <a:srgbClr val="FFFF00"/>
                </a:solidFill>
                <a:latin typeface="HG ゴシックB Sun" pitchFamily="49" charset="-128"/>
                <a:ea typeface="HG ゴシックB Sun" pitchFamily="49" charset="-128"/>
              </a:rPr>
              <a:t>00:F3:A7:CC:5D:R2</a:t>
            </a: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DA443C-472A-437D-A7A9-67EDD43B3569}" type="slidenum">
              <a:rPr lang="ja-JP" altLang="en-US" smtClean="0"/>
              <a:pPr>
                <a:defRPr/>
              </a:pPr>
              <a:t>40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838822"/>
            <a:ext cx="8229600" cy="1143000"/>
          </a:xfrm>
        </p:spPr>
        <p:txBody>
          <a:bodyPr/>
          <a:lstStyle/>
          <a:p>
            <a:r>
              <a:rPr lang="ja-JP" altLang="en-US" smtClean="0"/>
              <a:t>通信経路の設定</a:t>
            </a:r>
            <a:r>
              <a:rPr lang="en-US" altLang="ja-JP" smtClean="0"/>
              <a:t>(</a:t>
            </a:r>
            <a:r>
              <a:rPr lang="ja-JP" altLang="en-US" smtClean="0"/>
              <a:t> </a:t>
            </a:r>
            <a:r>
              <a:rPr lang="en-US" altLang="ja-JP" smtClean="0"/>
              <a:t>LAN </a:t>
            </a:r>
            <a:r>
              <a:rPr lang="ja-JP" altLang="en-US" smtClean="0"/>
              <a:t>内部</a:t>
            </a:r>
            <a:r>
              <a:rPr lang="en-US" altLang="ja-JP" smtClean="0"/>
              <a:t>)</a:t>
            </a:r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DA443C-472A-437D-A7A9-67EDD43B3569}" type="slidenum">
              <a:rPr lang="ja-JP" altLang="en-US" smtClean="0"/>
              <a:pPr>
                <a:defRPr/>
              </a:pPr>
              <a:t>41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A</a:t>
            </a:r>
            <a:r>
              <a:rPr lang="ja-JP" altLang="en-US" dirty="0" smtClean="0"/>
              <a:t>が</a:t>
            </a:r>
            <a:r>
              <a:rPr lang="en-US" altLang="ja-JP" dirty="0" smtClean="0"/>
              <a:t>B</a:t>
            </a:r>
            <a:r>
              <a:rPr lang="ja-JP" altLang="en-US" dirty="0" smtClean="0"/>
              <a:t>に情報を送信する場合</a:t>
            </a:r>
            <a:endParaRPr kumimoji="1" lang="ja-JP" altLang="en-US" dirty="0"/>
          </a:p>
        </p:txBody>
      </p:sp>
      <p:pic>
        <p:nvPicPr>
          <p:cNvPr id="4" name="Picture 3" descr="図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8888" y="1628775"/>
            <a:ext cx="6553200" cy="459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utoShape 13"/>
          <p:cNvSpPr>
            <a:spLocks noChangeArrowheads="1"/>
          </p:cNvSpPr>
          <p:nvPr/>
        </p:nvSpPr>
        <p:spPr bwMode="auto">
          <a:xfrm>
            <a:off x="3428992" y="4643446"/>
            <a:ext cx="5545138" cy="1439863"/>
          </a:xfrm>
          <a:prstGeom prst="wedgeRectCallout">
            <a:avLst>
              <a:gd name="adj1" fmla="val 15090"/>
              <a:gd name="adj2" fmla="val -101377"/>
            </a:avLst>
          </a:prstGeom>
          <a:solidFill>
            <a:srgbClr val="0066FF">
              <a:alpha val="89804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kumimoji="1" lang="en-US" altLang="ja-JP" sz="2800" b="1" dirty="0">
                <a:solidFill>
                  <a:schemeClr val="bg1"/>
                </a:solidFill>
              </a:rPr>
              <a:t>A</a:t>
            </a:r>
            <a:r>
              <a:rPr kumimoji="1" lang="ja-JP" altLang="en-US" sz="2800" b="1" dirty="0">
                <a:solidFill>
                  <a:schemeClr val="bg1"/>
                </a:solidFill>
              </a:rPr>
              <a:t>は</a:t>
            </a:r>
            <a:r>
              <a:rPr kumimoji="1" lang="en-US" altLang="ja-JP" sz="2800" b="1" dirty="0">
                <a:solidFill>
                  <a:schemeClr val="bg1"/>
                </a:solidFill>
              </a:rPr>
              <a:t>B</a:t>
            </a:r>
            <a:r>
              <a:rPr kumimoji="1" lang="ja-JP" altLang="en-US" sz="2800" b="1" dirty="0">
                <a:solidFill>
                  <a:schemeClr val="bg1"/>
                </a:solidFill>
              </a:rPr>
              <a:t>の</a:t>
            </a:r>
            <a:r>
              <a:rPr kumimoji="1" lang="en-US" altLang="ja-JP" sz="2800" b="1" dirty="0">
                <a:solidFill>
                  <a:schemeClr val="bg1"/>
                </a:solidFill>
              </a:rPr>
              <a:t>IP</a:t>
            </a:r>
            <a:r>
              <a:rPr kumimoji="1" lang="ja-JP" altLang="en-US" sz="2800" b="1" dirty="0">
                <a:solidFill>
                  <a:schemeClr val="bg1"/>
                </a:solidFill>
              </a:rPr>
              <a:t>アドレスは知っているが</a:t>
            </a:r>
            <a:r>
              <a:rPr kumimoji="1" lang="en-US" altLang="ja-JP" sz="2800" b="1" dirty="0">
                <a:solidFill>
                  <a:schemeClr val="bg1"/>
                </a:solidFill>
              </a:rPr>
              <a:t>, B</a:t>
            </a:r>
            <a:r>
              <a:rPr kumimoji="1" lang="ja-JP" altLang="en-US" sz="2800" b="1" dirty="0">
                <a:solidFill>
                  <a:schemeClr val="bg1"/>
                </a:solidFill>
              </a:rPr>
              <a:t>がどの計算機か（</a:t>
            </a:r>
            <a:r>
              <a:rPr kumimoji="1" lang="en-US" altLang="ja-JP" sz="2800" b="1" dirty="0">
                <a:solidFill>
                  <a:schemeClr val="bg1"/>
                </a:solidFill>
              </a:rPr>
              <a:t>MAC</a:t>
            </a:r>
            <a:r>
              <a:rPr kumimoji="1" lang="ja-JP" altLang="en-US" sz="2800" b="1" dirty="0">
                <a:solidFill>
                  <a:schemeClr val="bg1"/>
                </a:solidFill>
              </a:rPr>
              <a:t>アドレス）は</a:t>
            </a:r>
            <a:r>
              <a:rPr kumimoji="1" lang="ja-JP" altLang="en-US" sz="2800" b="1" dirty="0" smtClean="0">
                <a:solidFill>
                  <a:schemeClr val="bg1"/>
                </a:solidFill>
              </a:rPr>
              <a:t>知らない</a:t>
            </a:r>
            <a:endParaRPr kumimoji="1" lang="en-US" altLang="ja-JP" sz="2800" b="1" dirty="0">
              <a:solidFill>
                <a:schemeClr val="bg1"/>
              </a:solidFill>
            </a:endParaRPr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38CFC8-5A54-4D42-AA0E-B51B7ECCA99E}" type="slidenum">
              <a:rPr lang="ja-JP" altLang="en-US" smtClean="0"/>
              <a:pPr>
                <a:defRPr/>
              </a:pPr>
              <a:t>42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A</a:t>
            </a:r>
            <a:r>
              <a:rPr lang="ja-JP" altLang="en-US" dirty="0" smtClean="0"/>
              <a:t>が</a:t>
            </a:r>
            <a:r>
              <a:rPr lang="en-US" altLang="ja-JP" dirty="0" smtClean="0"/>
              <a:t>B</a:t>
            </a:r>
            <a:r>
              <a:rPr lang="ja-JP" altLang="en-US" dirty="0" smtClean="0"/>
              <a:t>に情報を送信する場合</a:t>
            </a:r>
            <a:endParaRPr kumimoji="1" lang="ja-JP" altLang="en-US" dirty="0"/>
          </a:p>
        </p:txBody>
      </p:sp>
      <p:pic>
        <p:nvPicPr>
          <p:cNvPr id="4" name="Picture 3" descr="図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8888" y="1628775"/>
            <a:ext cx="6553200" cy="459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utoShape 13"/>
          <p:cNvSpPr>
            <a:spLocks noChangeArrowheads="1"/>
          </p:cNvSpPr>
          <p:nvPr/>
        </p:nvSpPr>
        <p:spPr bwMode="auto">
          <a:xfrm>
            <a:off x="3428992" y="4643446"/>
            <a:ext cx="5545138" cy="1439863"/>
          </a:xfrm>
          <a:prstGeom prst="wedgeRectCallout">
            <a:avLst>
              <a:gd name="adj1" fmla="val 15090"/>
              <a:gd name="adj2" fmla="val -101377"/>
            </a:avLst>
          </a:prstGeom>
          <a:solidFill>
            <a:srgbClr val="0066FF">
              <a:alpha val="89804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kumimoji="1" lang="en-US" altLang="ja-JP" sz="2800" b="1" smtClean="0">
                <a:solidFill>
                  <a:schemeClr val="bg1"/>
                </a:solidFill>
              </a:rPr>
              <a:t>IP </a:t>
            </a:r>
            <a:r>
              <a:rPr kumimoji="1" lang="ja-JP" altLang="en-US" sz="2800" b="1" smtClean="0">
                <a:solidFill>
                  <a:schemeClr val="bg1"/>
                </a:solidFill>
              </a:rPr>
              <a:t>アドレスとサブネットマスクの論理積から</a:t>
            </a:r>
            <a:r>
              <a:rPr kumimoji="1" lang="en-US" altLang="ja-JP" sz="2800" b="1" smtClean="0">
                <a:solidFill>
                  <a:schemeClr val="bg1"/>
                </a:solidFill>
              </a:rPr>
              <a:t>, B </a:t>
            </a:r>
            <a:r>
              <a:rPr kumimoji="1" lang="ja-JP" altLang="en-US" sz="2800" b="1" smtClean="0">
                <a:solidFill>
                  <a:schemeClr val="bg1"/>
                </a:solidFill>
              </a:rPr>
              <a:t>が同一ネットワークにいると判定</a:t>
            </a:r>
            <a:endParaRPr kumimoji="1" lang="en-US" altLang="ja-JP" sz="2800" b="1" dirty="0">
              <a:solidFill>
                <a:schemeClr val="bg1"/>
              </a:solidFill>
            </a:endParaRPr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38CFC8-5A54-4D42-AA0E-B51B7ECCA99E}" type="slidenum">
              <a:rPr lang="ja-JP" altLang="en-US" smtClean="0"/>
              <a:pPr>
                <a:defRPr/>
              </a:pPr>
              <a:t>43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A</a:t>
            </a:r>
            <a:r>
              <a:rPr lang="ja-JP" altLang="en-US" dirty="0" smtClean="0"/>
              <a:t>が</a:t>
            </a:r>
            <a:r>
              <a:rPr lang="en-US" altLang="ja-JP" dirty="0" smtClean="0"/>
              <a:t>B</a:t>
            </a:r>
            <a:r>
              <a:rPr lang="ja-JP" altLang="en-US" dirty="0" smtClean="0"/>
              <a:t>に情報を送信する場合</a:t>
            </a:r>
            <a:endParaRPr kumimoji="1" lang="ja-JP" altLang="en-US" dirty="0"/>
          </a:p>
        </p:txBody>
      </p:sp>
      <p:pic>
        <p:nvPicPr>
          <p:cNvPr id="3" name="Picture 14" descr="図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8888" y="1628775"/>
            <a:ext cx="6553200" cy="459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2916238" y="2924175"/>
            <a:ext cx="5903912" cy="3097213"/>
            <a:chOff x="1837" y="1842"/>
            <a:chExt cx="3719" cy="1951"/>
          </a:xfrm>
        </p:grpSpPr>
        <p:sp>
          <p:nvSpPr>
            <p:cNvPr id="5" name="Line 7"/>
            <p:cNvSpPr>
              <a:spLocks noChangeShapeType="1"/>
            </p:cNvSpPr>
            <p:nvPr/>
          </p:nvSpPr>
          <p:spPr bwMode="auto">
            <a:xfrm flipH="1">
              <a:off x="3833" y="2387"/>
              <a:ext cx="136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" name="Line 8"/>
            <p:cNvSpPr>
              <a:spLocks noChangeShapeType="1"/>
            </p:cNvSpPr>
            <p:nvPr/>
          </p:nvSpPr>
          <p:spPr bwMode="auto">
            <a:xfrm flipH="1">
              <a:off x="3470" y="2296"/>
              <a:ext cx="499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" name="Line 9"/>
            <p:cNvSpPr>
              <a:spLocks noChangeShapeType="1"/>
            </p:cNvSpPr>
            <p:nvPr/>
          </p:nvSpPr>
          <p:spPr bwMode="auto">
            <a:xfrm flipH="1" flipV="1">
              <a:off x="3198" y="2160"/>
              <a:ext cx="771" cy="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" name="Line 10"/>
            <p:cNvSpPr>
              <a:spLocks noChangeShapeType="1"/>
            </p:cNvSpPr>
            <p:nvPr/>
          </p:nvSpPr>
          <p:spPr bwMode="auto">
            <a:xfrm flipH="1" flipV="1">
              <a:off x="3606" y="1842"/>
              <a:ext cx="408" cy="27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" name="Line 11"/>
            <p:cNvSpPr>
              <a:spLocks noChangeShapeType="1"/>
            </p:cNvSpPr>
            <p:nvPr/>
          </p:nvSpPr>
          <p:spPr bwMode="auto">
            <a:xfrm flipH="1" flipV="1">
              <a:off x="4105" y="1888"/>
              <a:ext cx="45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" name="AutoShape 13"/>
            <p:cNvSpPr>
              <a:spLocks noChangeArrowheads="1"/>
            </p:cNvSpPr>
            <p:nvPr/>
          </p:nvSpPr>
          <p:spPr bwMode="auto">
            <a:xfrm>
              <a:off x="1837" y="3158"/>
              <a:ext cx="3719" cy="635"/>
            </a:xfrm>
            <a:prstGeom prst="wedgeRectCallout">
              <a:avLst>
                <a:gd name="adj1" fmla="val 402"/>
                <a:gd name="adj2" fmla="val -172361"/>
              </a:avLst>
            </a:prstGeom>
            <a:solidFill>
              <a:srgbClr val="00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2800" b="1">
                  <a:solidFill>
                    <a:schemeClr val="bg1"/>
                  </a:solidFill>
                </a:rPr>
                <a:t>A</a:t>
              </a:r>
              <a:r>
                <a:rPr kumimoji="1" lang="ja-JP" altLang="en-US" sz="2800" b="1" smtClean="0">
                  <a:solidFill>
                    <a:schemeClr val="bg1"/>
                  </a:solidFill>
                </a:rPr>
                <a:t>は相手</a:t>
              </a:r>
              <a:r>
                <a:rPr kumimoji="1" lang="en-US" altLang="ja-JP" sz="2800" b="1" smtClean="0">
                  <a:solidFill>
                    <a:schemeClr val="bg1"/>
                  </a:solidFill>
                </a:rPr>
                <a:t>(B)</a:t>
              </a:r>
              <a:r>
                <a:rPr kumimoji="1" lang="ja-JP" altLang="en-US" sz="2800" b="1" smtClean="0">
                  <a:solidFill>
                    <a:schemeClr val="bg1"/>
                  </a:solidFill>
                </a:rPr>
                <a:t>の</a:t>
              </a:r>
              <a:r>
                <a:rPr kumimoji="1" lang="en-US" altLang="ja-JP" sz="2800" b="1" dirty="0">
                  <a:solidFill>
                    <a:schemeClr val="bg1"/>
                  </a:solidFill>
                </a:rPr>
                <a:t>IP</a:t>
              </a:r>
              <a:r>
                <a:rPr kumimoji="1" lang="ja-JP" altLang="en-US" sz="2800" b="1" dirty="0">
                  <a:solidFill>
                    <a:schemeClr val="bg1"/>
                  </a:solidFill>
                </a:rPr>
                <a:t>アドレス</a:t>
              </a:r>
              <a:r>
                <a:rPr kumimoji="1" lang="ja-JP" altLang="en-US" sz="2800" b="1">
                  <a:solidFill>
                    <a:schemeClr val="bg1"/>
                  </a:solidFill>
                </a:rPr>
                <a:t>情報</a:t>
              </a:r>
              <a:r>
                <a:rPr kumimoji="1" lang="ja-JP" altLang="en-US" sz="2800" b="1" smtClean="0">
                  <a:solidFill>
                    <a:schemeClr val="bg1"/>
                  </a:solidFill>
                </a:rPr>
                <a:t>をブロードキャストアドレス</a:t>
              </a:r>
              <a:r>
                <a:rPr kumimoji="1" lang="ja-JP" altLang="en-US" sz="2800" b="1" dirty="0">
                  <a:solidFill>
                    <a:schemeClr val="bg1"/>
                  </a:solidFill>
                </a:rPr>
                <a:t>へ送信</a:t>
              </a:r>
              <a:r>
                <a:rPr kumimoji="1" lang="ja-JP" altLang="en-US" sz="2800" b="1" dirty="0" smtClean="0">
                  <a:solidFill>
                    <a:schemeClr val="bg1"/>
                  </a:solidFill>
                </a:rPr>
                <a:t>する</a:t>
              </a:r>
              <a:endParaRPr kumimoji="1" lang="en-US" altLang="ja-JP" sz="28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3" name="スライド番号プレースホルダ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38CFC8-5A54-4D42-AA0E-B51B7ECCA99E}" type="slidenum">
              <a:rPr lang="ja-JP" altLang="en-US" smtClean="0"/>
              <a:pPr>
                <a:defRPr/>
              </a:pPr>
              <a:t>44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A</a:t>
            </a:r>
            <a:r>
              <a:rPr lang="ja-JP" altLang="en-US" dirty="0" smtClean="0"/>
              <a:t>が</a:t>
            </a:r>
            <a:r>
              <a:rPr lang="en-US" altLang="ja-JP" dirty="0" smtClean="0"/>
              <a:t>B</a:t>
            </a:r>
            <a:r>
              <a:rPr lang="ja-JP" altLang="en-US" dirty="0" smtClean="0"/>
              <a:t>に情報を送信する場合</a:t>
            </a:r>
            <a:endParaRPr kumimoji="1" lang="ja-JP" altLang="en-US" dirty="0"/>
          </a:p>
        </p:txBody>
      </p:sp>
      <p:pic>
        <p:nvPicPr>
          <p:cNvPr id="3" name="Picture 2" descr="図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8888" y="1628775"/>
            <a:ext cx="6553200" cy="459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1187450" y="2924175"/>
            <a:ext cx="7561263" cy="2520950"/>
            <a:chOff x="748" y="1842"/>
            <a:chExt cx="4763" cy="1588"/>
          </a:xfrm>
        </p:grpSpPr>
        <p:sp>
          <p:nvSpPr>
            <p:cNvPr id="5" name="Line 14"/>
            <p:cNvSpPr>
              <a:spLocks noChangeShapeType="1"/>
            </p:cNvSpPr>
            <p:nvPr/>
          </p:nvSpPr>
          <p:spPr bwMode="auto">
            <a:xfrm>
              <a:off x="3560" y="1842"/>
              <a:ext cx="499" cy="3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" name="AutoShape 15"/>
            <p:cNvSpPr>
              <a:spLocks noChangeArrowheads="1"/>
            </p:cNvSpPr>
            <p:nvPr/>
          </p:nvSpPr>
          <p:spPr bwMode="auto">
            <a:xfrm>
              <a:off x="748" y="2795"/>
              <a:ext cx="4763" cy="635"/>
            </a:xfrm>
            <a:prstGeom prst="wedgeRectCallout">
              <a:avLst>
                <a:gd name="adj1" fmla="val 16532"/>
                <a:gd name="adj2" fmla="val -138662"/>
              </a:avLst>
            </a:prstGeom>
            <a:solidFill>
              <a:srgbClr val="00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2800" b="1" dirty="0">
                  <a:solidFill>
                    <a:schemeClr val="bg1"/>
                  </a:solidFill>
                </a:rPr>
                <a:t>B</a:t>
              </a:r>
              <a:r>
                <a:rPr kumimoji="1" lang="ja-JP" altLang="en-US" sz="2800" b="1" dirty="0">
                  <a:solidFill>
                    <a:schemeClr val="bg1"/>
                  </a:solidFill>
                </a:rPr>
                <a:t>は受け取った情報が自分宛だと知り</a:t>
              </a:r>
              <a:r>
                <a:rPr kumimoji="1" lang="en-US" altLang="ja-JP" sz="2800" b="1" dirty="0">
                  <a:solidFill>
                    <a:schemeClr val="bg1"/>
                  </a:solidFill>
                </a:rPr>
                <a:t>, </a:t>
              </a:r>
              <a:endParaRPr kumimoji="1" lang="en-US" altLang="ja-JP" sz="2800" b="1" dirty="0" smtClean="0">
                <a:solidFill>
                  <a:schemeClr val="bg1"/>
                </a:solidFill>
              </a:endParaRPr>
            </a:p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2800" b="1" dirty="0" smtClean="0">
                  <a:solidFill>
                    <a:schemeClr val="bg1"/>
                  </a:solidFill>
                </a:rPr>
                <a:t>B</a:t>
              </a:r>
              <a:r>
                <a:rPr kumimoji="1" lang="ja-JP" altLang="en-US" sz="2800" b="1" dirty="0">
                  <a:solidFill>
                    <a:schemeClr val="bg1"/>
                  </a:solidFill>
                </a:rPr>
                <a:t>自身の</a:t>
              </a:r>
              <a:r>
                <a:rPr kumimoji="1" lang="en-US" altLang="ja-JP" sz="2800" b="1" dirty="0">
                  <a:solidFill>
                    <a:schemeClr val="bg1"/>
                  </a:solidFill>
                </a:rPr>
                <a:t>MAC</a:t>
              </a:r>
              <a:r>
                <a:rPr kumimoji="1" lang="ja-JP" altLang="en-US" sz="2800" b="1" dirty="0">
                  <a:solidFill>
                    <a:schemeClr val="bg1"/>
                  </a:solidFill>
                </a:rPr>
                <a:t>アドレスを含む情報を</a:t>
              </a:r>
              <a:r>
                <a:rPr kumimoji="1" lang="en-US" altLang="ja-JP" sz="2800" b="1" dirty="0">
                  <a:solidFill>
                    <a:schemeClr val="bg1"/>
                  </a:solidFill>
                </a:rPr>
                <a:t>A</a:t>
              </a:r>
              <a:r>
                <a:rPr kumimoji="1" lang="ja-JP" altLang="en-US" sz="2800" b="1" dirty="0">
                  <a:solidFill>
                    <a:schemeClr val="bg1"/>
                  </a:solidFill>
                </a:rPr>
                <a:t>に返送</a:t>
              </a:r>
              <a:r>
                <a:rPr kumimoji="1" lang="ja-JP" altLang="en-US" sz="2800" b="1" dirty="0" smtClean="0">
                  <a:solidFill>
                    <a:schemeClr val="bg1"/>
                  </a:solidFill>
                </a:rPr>
                <a:t>する</a:t>
              </a:r>
              <a:endParaRPr kumimoji="1" lang="en-US" altLang="ja-JP" sz="28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38CFC8-5A54-4D42-AA0E-B51B7ECCA99E}" type="slidenum">
              <a:rPr lang="ja-JP" altLang="en-US" smtClean="0"/>
              <a:pPr>
                <a:defRPr/>
              </a:pPr>
              <a:t>45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A</a:t>
            </a:r>
            <a:r>
              <a:rPr lang="ja-JP" altLang="en-US" dirty="0" smtClean="0"/>
              <a:t>が</a:t>
            </a:r>
            <a:r>
              <a:rPr lang="en-US" altLang="ja-JP" dirty="0" smtClean="0"/>
              <a:t>B</a:t>
            </a:r>
            <a:r>
              <a:rPr lang="ja-JP" altLang="en-US" dirty="0" smtClean="0"/>
              <a:t>に情報を送信する場合</a:t>
            </a:r>
            <a:endParaRPr kumimoji="1" lang="ja-JP" altLang="en-US" dirty="0"/>
          </a:p>
        </p:txBody>
      </p:sp>
      <p:pic>
        <p:nvPicPr>
          <p:cNvPr id="3" name="Picture 2" descr="図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8888" y="1628775"/>
            <a:ext cx="6553200" cy="459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3276600" y="2924175"/>
            <a:ext cx="5616575" cy="2592388"/>
            <a:chOff x="2064" y="1842"/>
            <a:chExt cx="3538" cy="1633"/>
          </a:xfrm>
        </p:grpSpPr>
        <p:sp>
          <p:nvSpPr>
            <p:cNvPr id="5" name="Line 7"/>
            <p:cNvSpPr>
              <a:spLocks noChangeShapeType="1"/>
            </p:cNvSpPr>
            <p:nvPr/>
          </p:nvSpPr>
          <p:spPr bwMode="auto">
            <a:xfrm flipH="1" flipV="1">
              <a:off x="3515" y="1842"/>
              <a:ext cx="544" cy="318"/>
            </a:xfrm>
            <a:prstGeom prst="line">
              <a:avLst/>
            </a:prstGeom>
            <a:noFill/>
            <a:ln w="76200" cmpd="tri">
              <a:solidFill>
                <a:srgbClr val="660066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" name="AutoShape 8"/>
            <p:cNvSpPr>
              <a:spLocks noChangeArrowheads="1"/>
            </p:cNvSpPr>
            <p:nvPr/>
          </p:nvSpPr>
          <p:spPr bwMode="auto">
            <a:xfrm>
              <a:off x="2064" y="2886"/>
              <a:ext cx="3538" cy="589"/>
            </a:xfrm>
            <a:prstGeom prst="wedgeRectCallout">
              <a:avLst>
                <a:gd name="adj1" fmla="val -1782"/>
                <a:gd name="adj2" fmla="val -181407"/>
              </a:avLst>
            </a:prstGeom>
            <a:solidFill>
              <a:srgbClr val="00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2800" b="1" dirty="0">
                  <a:solidFill>
                    <a:schemeClr val="bg1"/>
                  </a:solidFill>
                </a:rPr>
                <a:t>A</a:t>
              </a:r>
              <a:r>
                <a:rPr kumimoji="1" lang="ja-JP" altLang="en-US" sz="2800" b="1" dirty="0">
                  <a:solidFill>
                    <a:schemeClr val="bg1"/>
                  </a:solidFill>
                </a:rPr>
                <a:t>は送信したい情報</a:t>
              </a:r>
              <a:r>
                <a:rPr kumimoji="1" lang="ja-JP" altLang="en-US" sz="2800" b="1" dirty="0" smtClean="0">
                  <a:solidFill>
                    <a:schemeClr val="bg1"/>
                  </a:solidFill>
                </a:rPr>
                <a:t>を</a:t>
              </a:r>
              <a:endParaRPr kumimoji="1" lang="en-US" altLang="ja-JP" sz="2800" b="1" dirty="0" smtClean="0">
                <a:solidFill>
                  <a:schemeClr val="bg1"/>
                </a:solidFill>
              </a:endParaRPr>
            </a:p>
            <a:p>
              <a:pPr>
                <a:spcBef>
                  <a:spcPct val="0"/>
                </a:spcBef>
                <a:buFontTx/>
                <a:buNone/>
              </a:pPr>
              <a:r>
                <a:rPr kumimoji="1" lang="ja-JP" altLang="en-US" sz="2800" b="1" dirty="0" smtClean="0">
                  <a:solidFill>
                    <a:schemeClr val="bg1"/>
                  </a:solidFill>
                </a:rPr>
                <a:t>取得</a:t>
              </a:r>
              <a:r>
                <a:rPr kumimoji="1" lang="ja-JP" altLang="en-US" sz="2800" b="1" dirty="0">
                  <a:solidFill>
                    <a:schemeClr val="bg1"/>
                  </a:solidFill>
                </a:rPr>
                <a:t>した</a:t>
              </a:r>
              <a:r>
                <a:rPr kumimoji="1" lang="en-US" altLang="ja-JP" sz="2800" b="1" dirty="0">
                  <a:solidFill>
                    <a:schemeClr val="bg1"/>
                  </a:solidFill>
                </a:rPr>
                <a:t>MAC</a:t>
              </a:r>
              <a:r>
                <a:rPr kumimoji="1" lang="ja-JP" altLang="en-US" sz="2800" b="1" dirty="0">
                  <a:solidFill>
                    <a:schemeClr val="bg1"/>
                  </a:solidFill>
                </a:rPr>
                <a:t>アドレスへ送信</a:t>
              </a:r>
              <a:r>
                <a:rPr kumimoji="1" lang="ja-JP" altLang="en-US" sz="2800" b="1" dirty="0" smtClean="0">
                  <a:solidFill>
                    <a:schemeClr val="bg1"/>
                  </a:solidFill>
                </a:rPr>
                <a:t>する</a:t>
              </a:r>
              <a:endParaRPr kumimoji="1" lang="en-US" altLang="ja-JP" sz="28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38CFC8-5A54-4D42-AA0E-B51B7ECCA99E}" type="slidenum">
              <a:rPr lang="ja-JP" altLang="en-US" smtClean="0"/>
              <a:pPr>
                <a:defRPr/>
              </a:pPr>
              <a:t>46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828156"/>
            <a:ext cx="8229600" cy="1143000"/>
          </a:xfrm>
        </p:spPr>
        <p:txBody>
          <a:bodyPr/>
          <a:lstStyle/>
          <a:p>
            <a:r>
              <a:rPr lang="ja-JP" altLang="en-US" smtClean="0"/>
              <a:t>通信経路の設定</a:t>
            </a:r>
            <a:r>
              <a:rPr lang="en-US" altLang="ja-JP" smtClean="0"/>
              <a:t>( LAN </a:t>
            </a:r>
            <a:r>
              <a:rPr lang="ja-JP" altLang="en-US" smtClean="0"/>
              <a:t>外部</a:t>
            </a:r>
            <a:r>
              <a:rPr lang="en-US" altLang="ja-JP" smtClean="0"/>
              <a:t>)</a:t>
            </a:r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DA443C-472A-437D-A7A9-67EDD43B3569}" type="slidenum">
              <a:rPr lang="ja-JP" altLang="en-US" smtClean="0"/>
              <a:pPr>
                <a:defRPr/>
              </a:pPr>
              <a:t>47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A</a:t>
            </a:r>
            <a:r>
              <a:rPr lang="ja-JP" altLang="en-US" smtClean="0"/>
              <a:t>が</a:t>
            </a:r>
            <a:r>
              <a:rPr lang="en-US" altLang="ja-JP" dirty="0" smtClean="0"/>
              <a:t>C</a:t>
            </a:r>
            <a:r>
              <a:rPr lang="ja-JP" altLang="en-US" smtClean="0"/>
              <a:t>に</a:t>
            </a:r>
            <a:r>
              <a:rPr lang="ja-JP" altLang="en-US" dirty="0" smtClean="0"/>
              <a:t>情報を送信する場合</a:t>
            </a:r>
            <a:endParaRPr kumimoji="1" lang="ja-JP" altLang="en-US" dirty="0"/>
          </a:p>
        </p:txBody>
      </p:sp>
      <p:pic>
        <p:nvPicPr>
          <p:cNvPr id="4" name="Picture 3" descr="図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8888" y="1628775"/>
            <a:ext cx="6553200" cy="459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utoShape 13"/>
          <p:cNvSpPr>
            <a:spLocks noChangeArrowheads="1"/>
          </p:cNvSpPr>
          <p:nvPr/>
        </p:nvSpPr>
        <p:spPr bwMode="auto">
          <a:xfrm>
            <a:off x="3428992" y="4643446"/>
            <a:ext cx="5545138" cy="1439863"/>
          </a:xfrm>
          <a:prstGeom prst="wedgeRectCallout">
            <a:avLst>
              <a:gd name="adj1" fmla="val 15090"/>
              <a:gd name="adj2" fmla="val -101377"/>
            </a:avLst>
          </a:prstGeom>
          <a:solidFill>
            <a:srgbClr val="0066FF">
              <a:alpha val="89804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kumimoji="1" lang="en-US" altLang="ja-JP" sz="2800" b="1">
                <a:solidFill>
                  <a:schemeClr val="bg1"/>
                </a:solidFill>
              </a:rPr>
              <a:t>A</a:t>
            </a:r>
            <a:r>
              <a:rPr kumimoji="1" lang="ja-JP" altLang="en-US" sz="2800" b="1" smtClean="0">
                <a:solidFill>
                  <a:schemeClr val="bg1"/>
                </a:solidFill>
              </a:rPr>
              <a:t>は</a:t>
            </a:r>
            <a:r>
              <a:rPr lang="en-US" altLang="ja-JP" sz="2800" b="1" dirty="0">
                <a:solidFill>
                  <a:schemeClr val="bg1"/>
                </a:solidFill>
              </a:rPr>
              <a:t>C</a:t>
            </a:r>
            <a:r>
              <a:rPr kumimoji="1" lang="ja-JP" altLang="en-US" sz="2800" b="1" smtClean="0">
                <a:solidFill>
                  <a:schemeClr val="bg1"/>
                </a:solidFill>
              </a:rPr>
              <a:t>の</a:t>
            </a:r>
            <a:r>
              <a:rPr kumimoji="1" lang="en-US" altLang="ja-JP" sz="2800" b="1" dirty="0">
                <a:solidFill>
                  <a:schemeClr val="bg1"/>
                </a:solidFill>
              </a:rPr>
              <a:t>IP</a:t>
            </a:r>
            <a:r>
              <a:rPr kumimoji="1" lang="ja-JP" altLang="en-US" sz="2800" b="1" dirty="0">
                <a:solidFill>
                  <a:schemeClr val="bg1"/>
                </a:solidFill>
              </a:rPr>
              <a:t>アドレスは知っているが</a:t>
            </a:r>
            <a:r>
              <a:rPr kumimoji="1" lang="en-US" altLang="ja-JP" sz="2800" b="1">
                <a:solidFill>
                  <a:schemeClr val="bg1"/>
                </a:solidFill>
              </a:rPr>
              <a:t>, </a:t>
            </a:r>
            <a:r>
              <a:rPr kumimoji="1" lang="en-US" altLang="ja-JP" sz="2800" b="1" smtClean="0">
                <a:solidFill>
                  <a:schemeClr val="bg1"/>
                </a:solidFill>
              </a:rPr>
              <a:t>C</a:t>
            </a:r>
            <a:r>
              <a:rPr kumimoji="1" lang="ja-JP" altLang="en-US" sz="2800" b="1" smtClean="0">
                <a:solidFill>
                  <a:schemeClr val="bg1"/>
                </a:solidFill>
              </a:rPr>
              <a:t>が</a:t>
            </a:r>
            <a:r>
              <a:rPr kumimoji="1" lang="ja-JP" altLang="en-US" sz="2800" b="1" dirty="0">
                <a:solidFill>
                  <a:schemeClr val="bg1"/>
                </a:solidFill>
              </a:rPr>
              <a:t>どの計算機か（</a:t>
            </a:r>
            <a:r>
              <a:rPr kumimoji="1" lang="en-US" altLang="ja-JP" sz="2800" b="1" dirty="0">
                <a:solidFill>
                  <a:schemeClr val="bg1"/>
                </a:solidFill>
              </a:rPr>
              <a:t>MAC</a:t>
            </a:r>
            <a:r>
              <a:rPr kumimoji="1" lang="ja-JP" altLang="en-US" sz="2800" b="1" dirty="0">
                <a:solidFill>
                  <a:schemeClr val="bg1"/>
                </a:solidFill>
              </a:rPr>
              <a:t>アドレス）は</a:t>
            </a:r>
            <a:r>
              <a:rPr kumimoji="1" lang="ja-JP" altLang="en-US" sz="2800" b="1" dirty="0" smtClean="0">
                <a:solidFill>
                  <a:schemeClr val="bg1"/>
                </a:solidFill>
              </a:rPr>
              <a:t>知らない</a:t>
            </a:r>
            <a:endParaRPr kumimoji="1" lang="en-US" altLang="ja-JP" sz="2800" b="1" dirty="0">
              <a:solidFill>
                <a:schemeClr val="bg1"/>
              </a:solidFill>
            </a:endParaRPr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38CFC8-5A54-4D42-AA0E-B51B7ECCA99E}" type="slidenum">
              <a:rPr lang="ja-JP" altLang="en-US" smtClean="0"/>
              <a:pPr>
                <a:defRPr/>
              </a:pPr>
              <a:t>48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A</a:t>
            </a:r>
            <a:r>
              <a:rPr lang="ja-JP" altLang="en-US" smtClean="0"/>
              <a:t>が</a:t>
            </a:r>
            <a:r>
              <a:rPr lang="en-US" altLang="ja-JP" dirty="0" smtClean="0"/>
              <a:t>C</a:t>
            </a:r>
            <a:r>
              <a:rPr lang="ja-JP" altLang="en-US" smtClean="0"/>
              <a:t>に</a:t>
            </a:r>
            <a:r>
              <a:rPr lang="ja-JP" altLang="en-US" dirty="0" smtClean="0"/>
              <a:t>情報を送信する場合</a:t>
            </a:r>
            <a:endParaRPr kumimoji="1" lang="ja-JP" altLang="en-US" dirty="0"/>
          </a:p>
        </p:txBody>
      </p:sp>
      <p:pic>
        <p:nvPicPr>
          <p:cNvPr id="4" name="Picture 3" descr="図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8888" y="1628775"/>
            <a:ext cx="6553200" cy="459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utoShape 13"/>
          <p:cNvSpPr>
            <a:spLocks noChangeArrowheads="1"/>
          </p:cNvSpPr>
          <p:nvPr/>
        </p:nvSpPr>
        <p:spPr bwMode="auto">
          <a:xfrm>
            <a:off x="3428992" y="4643446"/>
            <a:ext cx="5545138" cy="1439863"/>
          </a:xfrm>
          <a:prstGeom prst="wedgeRectCallout">
            <a:avLst>
              <a:gd name="adj1" fmla="val 15090"/>
              <a:gd name="adj2" fmla="val -101377"/>
            </a:avLst>
          </a:prstGeom>
          <a:solidFill>
            <a:srgbClr val="0066FF">
              <a:alpha val="89804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kumimoji="1" lang="en-US" altLang="ja-JP" sz="2800" b="1" smtClean="0">
                <a:solidFill>
                  <a:schemeClr val="bg1"/>
                </a:solidFill>
              </a:rPr>
              <a:t>IP </a:t>
            </a:r>
            <a:r>
              <a:rPr kumimoji="1" lang="ja-JP" altLang="en-US" sz="2800" b="1" smtClean="0">
                <a:solidFill>
                  <a:schemeClr val="bg1"/>
                </a:solidFill>
              </a:rPr>
              <a:t>アドレスとサブネットマスクの論理積から</a:t>
            </a:r>
            <a:r>
              <a:rPr kumimoji="1" lang="en-US" altLang="ja-JP" sz="2800" b="1" smtClean="0">
                <a:solidFill>
                  <a:schemeClr val="bg1"/>
                </a:solidFill>
              </a:rPr>
              <a:t>, </a:t>
            </a:r>
            <a:r>
              <a:rPr lang="en-US" altLang="ja-JP" sz="2800" b="1" smtClean="0">
                <a:solidFill>
                  <a:schemeClr val="bg1"/>
                </a:solidFill>
              </a:rPr>
              <a:t>C</a:t>
            </a:r>
            <a:r>
              <a:rPr kumimoji="1" lang="en-US" altLang="ja-JP" sz="2800" b="1" smtClean="0">
                <a:solidFill>
                  <a:schemeClr val="bg1"/>
                </a:solidFill>
              </a:rPr>
              <a:t> </a:t>
            </a:r>
            <a:r>
              <a:rPr kumimoji="1" lang="ja-JP" altLang="en-US" sz="2800" b="1" smtClean="0">
                <a:solidFill>
                  <a:schemeClr val="bg1"/>
                </a:solidFill>
              </a:rPr>
              <a:t>が同一ネットワークにいないと判定</a:t>
            </a:r>
            <a:endParaRPr kumimoji="1" lang="en-US" altLang="ja-JP" sz="2800" b="1" dirty="0">
              <a:solidFill>
                <a:schemeClr val="bg1"/>
              </a:solidFill>
            </a:endParaRPr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38CFC8-5A54-4D42-AA0E-B51B7ECCA99E}" type="slidenum">
              <a:rPr lang="ja-JP" altLang="en-US" smtClean="0"/>
              <a:pPr>
                <a:defRPr/>
              </a:pPr>
              <a:t>49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本日のレクチャー内容</a:t>
            </a:r>
          </a:p>
        </p:txBody>
      </p:sp>
      <p:sp>
        <p:nvSpPr>
          <p:cNvPr id="8195" name="コンテンツ プレースホルダ 2"/>
          <p:cNvSpPr>
            <a:spLocks noGrp="1"/>
          </p:cNvSpPr>
          <p:nvPr>
            <p:ph idx="1"/>
          </p:nvPr>
        </p:nvSpPr>
        <p:spPr>
          <a:xfrm>
            <a:off x="0" y="1600200"/>
            <a:ext cx="8686800" cy="4525963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ネットワークの概要</a:t>
            </a:r>
            <a:endParaRPr lang="en-US" altLang="ja-JP" dirty="0" smtClean="0"/>
          </a:p>
          <a:p>
            <a:pPr eaLnBrk="1" hangingPunct="1"/>
            <a:r>
              <a:rPr lang="ja-JP" altLang="en-US" b="1" u="sng" dirty="0" smtClean="0"/>
              <a:t>ネットワークの分類</a:t>
            </a:r>
            <a:endParaRPr lang="en-US" altLang="ja-JP" b="1" u="sng" dirty="0" smtClean="0"/>
          </a:p>
          <a:p>
            <a:pPr eaLnBrk="1" hangingPunct="1"/>
            <a:r>
              <a:rPr lang="ja-JP" altLang="en-US" dirty="0" smtClean="0"/>
              <a:t>ネットワークの仕組み</a:t>
            </a:r>
            <a:endParaRPr lang="en-US" altLang="ja-JP" dirty="0" smtClean="0"/>
          </a:p>
          <a:p>
            <a:pPr lvl="1" eaLnBrk="1" hangingPunct="1"/>
            <a:r>
              <a:rPr lang="en-US" altLang="ja-JP" dirty="0" smtClean="0"/>
              <a:t>TCP/IP</a:t>
            </a:r>
          </a:p>
          <a:p>
            <a:pPr lvl="1" eaLnBrk="1" hangingPunct="1"/>
            <a:r>
              <a:rPr lang="ja-JP" altLang="en-US" dirty="0" smtClean="0"/>
              <a:t>ネットワークパラメータ</a:t>
            </a:r>
            <a:endParaRPr lang="en-US" altLang="ja-JP" dirty="0" smtClean="0"/>
          </a:p>
          <a:p>
            <a:pPr lvl="1" eaLnBrk="1" hangingPunct="1"/>
            <a:r>
              <a:rPr lang="en-US" altLang="ja-JP" dirty="0" smtClean="0"/>
              <a:t>DNS</a:t>
            </a:r>
            <a:endParaRPr lang="ja-JP" altLang="en-US" dirty="0" smtClean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DA443C-472A-437D-A7A9-67EDD43B3569}" type="slidenum">
              <a:rPr lang="ja-JP" altLang="en-US" smtClean="0"/>
              <a:pPr>
                <a:defRPr/>
              </a:pPr>
              <a:t>5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A</a:t>
            </a:r>
            <a:r>
              <a:rPr lang="ja-JP" altLang="en-US" dirty="0" smtClean="0"/>
              <a:t>が</a:t>
            </a:r>
            <a:r>
              <a:rPr lang="en-US" altLang="ja-JP" dirty="0" smtClean="0"/>
              <a:t>C</a:t>
            </a:r>
            <a:r>
              <a:rPr lang="ja-JP" altLang="en-US" dirty="0" smtClean="0"/>
              <a:t>に情報を送信する場合</a:t>
            </a:r>
            <a:endParaRPr kumimoji="1" lang="ja-JP" altLang="en-US" dirty="0"/>
          </a:p>
        </p:txBody>
      </p:sp>
      <p:pic>
        <p:nvPicPr>
          <p:cNvPr id="3" name="Picture 3" descr="図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8888" y="1628775"/>
            <a:ext cx="6553200" cy="459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AutoShape 5"/>
          <p:cNvSpPr>
            <a:spLocks noChangeArrowheads="1"/>
          </p:cNvSpPr>
          <p:nvPr/>
        </p:nvSpPr>
        <p:spPr bwMode="auto">
          <a:xfrm>
            <a:off x="900113" y="4829722"/>
            <a:ext cx="7200900" cy="1368425"/>
          </a:xfrm>
          <a:prstGeom prst="wedgeRectCallout">
            <a:avLst>
              <a:gd name="adj1" fmla="val 22949"/>
              <a:gd name="adj2" fmla="val -120995"/>
            </a:avLst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kumimoji="1" lang="en-US" altLang="ja-JP" sz="2800" b="1" smtClean="0">
                <a:solidFill>
                  <a:schemeClr val="bg1"/>
                </a:solidFill>
              </a:rPr>
              <a:t>C </a:t>
            </a:r>
            <a:r>
              <a:rPr kumimoji="1" lang="ja-JP" altLang="en-US" sz="2800" b="1" smtClean="0">
                <a:solidFill>
                  <a:schemeClr val="bg1"/>
                </a:solidFill>
              </a:rPr>
              <a:t>が</a:t>
            </a:r>
            <a:r>
              <a:rPr lang="ja-JP" altLang="en-US" sz="2800" b="1" smtClean="0">
                <a:solidFill>
                  <a:schemeClr val="bg1"/>
                </a:solidFill>
              </a:rPr>
              <a:t>同一</a:t>
            </a:r>
            <a:r>
              <a:rPr kumimoji="1" lang="ja-JP" altLang="en-US" sz="2800" b="1" smtClean="0">
                <a:solidFill>
                  <a:schemeClr val="bg1"/>
                </a:solidFill>
              </a:rPr>
              <a:t>ネットワーク内</a:t>
            </a:r>
            <a:r>
              <a:rPr kumimoji="1" lang="ja-JP" altLang="en-US" sz="2800" b="1" dirty="0">
                <a:solidFill>
                  <a:schemeClr val="bg1"/>
                </a:solidFill>
              </a:rPr>
              <a:t>には存在しない</a:t>
            </a:r>
            <a:r>
              <a:rPr kumimoji="1" lang="ja-JP" altLang="en-US" sz="2800" b="1">
                <a:solidFill>
                  <a:schemeClr val="bg1"/>
                </a:solidFill>
              </a:rPr>
              <a:t>ことが</a:t>
            </a:r>
            <a:r>
              <a:rPr kumimoji="1" lang="ja-JP" altLang="en-US" sz="2800" b="1" smtClean="0">
                <a:solidFill>
                  <a:schemeClr val="bg1"/>
                </a:solidFill>
              </a:rPr>
              <a:t>わかったので</a:t>
            </a:r>
            <a:r>
              <a:rPr kumimoji="1" lang="en-US" altLang="ja-JP" sz="2800" b="1" dirty="0">
                <a:solidFill>
                  <a:schemeClr val="bg1"/>
                </a:solidFill>
              </a:rPr>
              <a:t>, </a:t>
            </a:r>
            <a:r>
              <a:rPr kumimoji="1" lang="ja-JP" altLang="en-US" sz="2800" b="1" dirty="0">
                <a:solidFill>
                  <a:schemeClr val="bg1"/>
                </a:solidFill>
              </a:rPr>
              <a:t>ゲートウェイに情報を送信しようと</a:t>
            </a:r>
            <a:r>
              <a:rPr kumimoji="1" lang="ja-JP" altLang="en-US" sz="2800" b="1" dirty="0" smtClean="0">
                <a:solidFill>
                  <a:schemeClr val="bg1"/>
                </a:solidFill>
              </a:rPr>
              <a:t>する</a:t>
            </a:r>
            <a:endParaRPr kumimoji="1" lang="en-US" altLang="ja-JP" sz="2800" b="1" dirty="0">
              <a:solidFill>
                <a:schemeClr val="bg1"/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38CFC8-5A54-4D42-AA0E-B51B7ECCA99E}" type="slidenum">
              <a:rPr lang="ja-JP" altLang="en-US" smtClean="0"/>
              <a:pPr>
                <a:defRPr/>
              </a:pPr>
              <a:t>50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A</a:t>
            </a:r>
            <a:r>
              <a:rPr lang="ja-JP" altLang="en-US" dirty="0" smtClean="0"/>
              <a:t>が</a:t>
            </a:r>
            <a:r>
              <a:rPr lang="en-US" altLang="ja-JP" dirty="0" smtClean="0"/>
              <a:t>C</a:t>
            </a:r>
            <a:r>
              <a:rPr lang="ja-JP" altLang="en-US" dirty="0" smtClean="0"/>
              <a:t>に情報を送信する場合</a:t>
            </a:r>
            <a:endParaRPr kumimoji="1" lang="ja-JP" altLang="en-US" dirty="0"/>
          </a:p>
        </p:txBody>
      </p:sp>
      <p:pic>
        <p:nvPicPr>
          <p:cNvPr id="3" name="Picture 3" descr="図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8888" y="1628775"/>
            <a:ext cx="6553200" cy="459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" name="Group 5"/>
          <p:cNvGrpSpPr>
            <a:grpSpLocks/>
          </p:cNvGrpSpPr>
          <p:nvPr/>
        </p:nvGrpSpPr>
        <p:grpSpPr bwMode="auto">
          <a:xfrm>
            <a:off x="3132138" y="2924175"/>
            <a:ext cx="5688012" cy="3097213"/>
            <a:chOff x="1973" y="1842"/>
            <a:chExt cx="3583" cy="1951"/>
          </a:xfrm>
        </p:grpSpPr>
        <p:sp>
          <p:nvSpPr>
            <p:cNvPr id="5" name="Line 6"/>
            <p:cNvSpPr>
              <a:spLocks noChangeShapeType="1"/>
            </p:cNvSpPr>
            <p:nvPr/>
          </p:nvSpPr>
          <p:spPr bwMode="auto">
            <a:xfrm flipH="1">
              <a:off x="3833" y="2387"/>
              <a:ext cx="136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" name="Line 7"/>
            <p:cNvSpPr>
              <a:spLocks noChangeShapeType="1"/>
            </p:cNvSpPr>
            <p:nvPr/>
          </p:nvSpPr>
          <p:spPr bwMode="auto">
            <a:xfrm flipH="1">
              <a:off x="3470" y="2296"/>
              <a:ext cx="499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" name="Line 8"/>
            <p:cNvSpPr>
              <a:spLocks noChangeShapeType="1"/>
            </p:cNvSpPr>
            <p:nvPr/>
          </p:nvSpPr>
          <p:spPr bwMode="auto">
            <a:xfrm flipH="1" flipV="1">
              <a:off x="3198" y="2160"/>
              <a:ext cx="771" cy="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" name="Line 9"/>
            <p:cNvSpPr>
              <a:spLocks noChangeShapeType="1"/>
            </p:cNvSpPr>
            <p:nvPr/>
          </p:nvSpPr>
          <p:spPr bwMode="auto">
            <a:xfrm flipH="1" flipV="1">
              <a:off x="3606" y="1842"/>
              <a:ext cx="408" cy="27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" name="Line 10"/>
            <p:cNvSpPr>
              <a:spLocks noChangeShapeType="1"/>
            </p:cNvSpPr>
            <p:nvPr/>
          </p:nvSpPr>
          <p:spPr bwMode="auto">
            <a:xfrm flipH="1" flipV="1">
              <a:off x="4105" y="1888"/>
              <a:ext cx="45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" name="AutoShape 11"/>
            <p:cNvSpPr>
              <a:spLocks noChangeArrowheads="1"/>
            </p:cNvSpPr>
            <p:nvPr/>
          </p:nvSpPr>
          <p:spPr bwMode="auto">
            <a:xfrm>
              <a:off x="1973" y="3158"/>
              <a:ext cx="3583" cy="635"/>
            </a:xfrm>
            <a:prstGeom prst="wedgeRectCallout">
              <a:avLst>
                <a:gd name="adj1" fmla="val -7019"/>
                <a:gd name="adj2" fmla="val -151574"/>
              </a:avLst>
            </a:prstGeom>
            <a:solidFill>
              <a:srgbClr val="00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2800" b="1" dirty="0">
                  <a:solidFill>
                    <a:schemeClr val="bg1"/>
                  </a:solidFill>
                </a:rPr>
                <a:t>A</a:t>
              </a:r>
              <a:r>
                <a:rPr kumimoji="1" lang="ja-JP" altLang="en-US" sz="2800" b="1" dirty="0">
                  <a:solidFill>
                    <a:schemeClr val="bg1"/>
                  </a:solidFill>
                </a:rPr>
                <a:t>はゲートウェイの</a:t>
              </a:r>
              <a:r>
                <a:rPr kumimoji="1" lang="en-US" altLang="ja-JP" sz="2800" b="1" dirty="0">
                  <a:solidFill>
                    <a:schemeClr val="bg1"/>
                  </a:solidFill>
                </a:rPr>
                <a:t>IP</a:t>
              </a:r>
              <a:r>
                <a:rPr kumimoji="1" lang="ja-JP" altLang="en-US" sz="2800" b="1" dirty="0">
                  <a:solidFill>
                    <a:schemeClr val="bg1"/>
                  </a:solidFill>
                </a:rPr>
                <a:t>アドレス情報をブロードキャストアドレスへ送信</a:t>
              </a:r>
              <a:r>
                <a:rPr kumimoji="1" lang="ja-JP" altLang="en-US" sz="2800" b="1" dirty="0" smtClean="0">
                  <a:solidFill>
                    <a:schemeClr val="bg1"/>
                  </a:solidFill>
                </a:rPr>
                <a:t>する</a:t>
              </a:r>
              <a:endParaRPr kumimoji="1" lang="en-US" altLang="ja-JP" sz="28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3" name="スライド番号プレースホルダ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38CFC8-5A54-4D42-AA0E-B51B7ECCA99E}" type="slidenum">
              <a:rPr lang="ja-JP" altLang="en-US" smtClean="0"/>
              <a:pPr>
                <a:defRPr/>
              </a:pPr>
              <a:t>51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A</a:t>
            </a:r>
            <a:r>
              <a:rPr lang="ja-JP" altLang="en-US" dirty="0" smtClean="0"/>
              <a:t>が</a:t>
            </a:r>
            <a:r>
              <a:rPr lang="en-US" altLang="ja-JP" dirty="0" smtClean="0"/>
              <a:t>C</a:t>
            </a:r>
            <a:r>
              <a:rPr lang="ja-JP" altLang="en-US" dirty="0" smtClean="0"/>
              <a:t>に情報を送信する場合</a:t>
            </a:r>
            <a:endParaRPr kumimoji="1" lang="ja-JP" altLang="en-US" dirty="0"/>
          </a:p>
        </p:txBody>
      </p:sp>
      <p:pic>
        <p:nvPicPr>
          <p:cNvPr id="3" name="Picture 2" descr="図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8888" y="1628775"/>
            <a:ext cx="6553200" cy="459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1187450" y="3429000"/>
            <a:ext cx="7705725" cy="2736850"/>
            <a:chOff x="748" y="2160"/>
            <a:chExt cx="4763" cy="1270"/>
          </a:xfrm>
        </p:grpSpPr>
        <p:sp>
          <p:nvSpPr>
            <p:cNvPr id="5" name="Line 5"/>
            <p:cNvSpPr>
              <a:spLocks noChangeShapeType="1"/>
            </p:cNvSpPr>
            <p:nvPr/>
          </p:nvSpPr>
          <p:spPr bwMode="auto">
            <a:xfrm>
              <a:off x="3198" y="2160"/>
              <a:ext cx="86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" name="AutoShape 6"/>
            <p:cNvSpPr>
              <a:spLocks noChangeArrowheads="1"/>
            </p:cNvSpPr>
            <p:nvPr/>
          </p:nvSpPr>
          <p:spPr bwMode="auto">
            <a:xfrm>
              <a:off x="748" y="2795"/>
              <a:ext cx="4763" cy="635"/>
            </a:xfrm>
            <a:prstGeom prst="wedgeRectCallout">
              <a:avLst>
                <a:gd name="adj1" fmla="val 16532"/>
                <a:gd name="adj2" fmla="val -138662"/>
              </a:avLst>
            </a:prstGeom>
            <a:solidFill>
              <a:srgbClr val="00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1" lang="ja-JP" altLang="en-US" sz="2800" b="1" dirty="0">
                  <a:solidFill>
                    <a:schemeClr val="bg1"/>
                  </a:solidFill>
                </a:rPr>
                <a:t>ゲートウェイは受け取った情報が自分宛だと知り</a:t>
              </a:r>
              <a:r>
                <a:rPr kumimoji="1" lang="en-US" altLang="ja-JP" sz="2800" b="1" dirty="0">
                  <a:solidFill>
                    <a:schemeClr val="bg1"/>
                  </a:solidFill>
                </a:rPr>
                <a:t>, 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kumimoji="1" lang="ja-JP" altLang="en-US" sz="2800" b="1" dirty="0">
                  <a:solidFill>
                    <a:schemeClr val="bg1"/>
                  </a:solidFill>
                </a:rPr>
                <a:t>ゲートウェイ自身の</a:t>
              </a:r>
              <a:r>
                <a:rPr kumimoji="1" lang="en-US" altLang="ja-JP" sz="2800" b="1" dirty="0">
                  <a:solidFill>
                    <a:schemeClr val="bg1"/>
                  </a:solidFill>
                </a:rPr>
                <a:t>MAC</a:t>
              </a:r>
              <a:r>
                <a:rPr kumimoji="1" lang="ja-JP" altLang="en-US" sz="2800" b="1" dirty="0">
                  <a:solidFill>
                    <a:schemeClr val="bg1"/>
                  </a:solidFill>
                </a:rPr>
                <a:t>アドレスを含む情報を</a:t>
              </a:r>
              <a:r>
                <a:rPr kumimoji="1" lang="en-US" altLang="ja-JP" sz="2800" b="1" dirty="0">
                  <a:solidFill>
                    <a:schemeClr val="bg1"/>
                  </a:solidFill>
                </a:rPr>
                <a:t>A</a:t>
              </a:r>
              <a:r>
                <a:rPr kumimoji="1" lang="ja-JP" altLang="en-US" sz="2800" b="1" dirty="0">
                  <a:solidFill>
                    <a:schemeClr val="bg1"/>
                  </a:solidFill>
                </a:rPr>
                <a:t>に返送</a:t>
              </a:r>
              <a:r>
                <a:rPr kumimoji="1" lang="ja-JP" altLang="en-US" sz="2800" b="1" dirty="0" smtClean="0">
                  <a:solidFill>
                    <a:schemeClr val="bg1"/>
                  </a:solidFill>
                </a:rPr>
                <a:t>する</a:t>
              </a:r>
              <a:endParaRPr kumimoji="1" lang="en-US" altLang="ja-JP" sz="28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38CFC8-5A54-4D42-AA0E-B51B7ECCA99E}" type="slidenum">
              <a:rPr lang="ja-JP" altLang="en-US" smtClean="0"/>
              <a:pPr>
                <a:defRPr/>
              </a:pPr>
              <a:t>52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A</a:t>
            </a:r>
            <a:r>
              <a:rPr lang="ja-JP" altLang="en-US" dirty="0" smtClean="0"/>
              <a:t>が</a:t>
            </a:r>
            <a:r>
              <a:rPr lang="en-US" altLang="ja-JP" dirty="0" smtClean="0"/>
              <a:t>C</a:t>
            </a:r>
            <a:r>
              <a:rPr lang="ja-JP" altLang="en-US" dirty="0" smtClean="0"/>
              <a:t>に情報を送信する場合</a:t>
            </a:r>
            <a:endParaRPr kumimoji="1" lang="ja-JP" altLang="en-US" dirty="0"/>
          </a:p>
        </p:txBody>
      </p:sp>
      <p:pic>
        <p:nvPicPr>
          <p:cNvPr id="3" name="Picture 2" descr="図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8888" y="1628775"/>
            <a:ext cx="6553200" cy="459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3059113" y="3717701"/>
            <a:ext cx="5834062" cy="2087563"/>
            <a:chOff x="1927" y="2160"/>
            <a:chExt cx="3675" cy="1315"/>
          </a:xfrm>
        </p:grpSpPr>
        <p:sp>
          <p:nvSpPr>
            <p:cNvPr id="5" name="Line 5"/>
            <p:cNvSpPr>
              <a:spLocks noChangeShapeType="1"/>
            </p:cNvSpPr>
            <p:nvPr/>
          </p:nvSpPr>
          <p:spPr bwMode="auto">
            <a:xfrm flipH="1" flipV="1">
              <a:off x="3165" y="2160"/>
              <a:ext cx="894" cy="1"/>
            </a:xfrm>
            <a:prstGeom prst="line">
              <a:avLst/>
            </a:prstGeom>
            <a:noFill/>
            <a:ln w="76200" cmpd="tri">
              <a:solidFill>
                <a:srgbClr val="660066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" name="AutoShape 6"/>
            <p:cNvSpPr>
              <a:spLocks noChangeArrowheads="1"/>
            </p:cNvSpPr>
            <p:nvPr/>
          </p:nvSpPr>
          <p:spPr bwMode="auto">
            <a:xfrm>
              <a:off x="1927" y="2886"/>
              <a:ext cx="3675" cy="589"/>
            </a:xfrm>
            <a:prstGeom prst="wedgeRectCallout">
              <a:avLst>
                <a:gd name="adj1" fmla="val -8801"/>
                <a:gd name="adj2" fmla="val -158148"/>
              </a:avLst>
            </a:prstGeom>
            <a:solidFill>
              <a:srgbClr val="00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2800" b="1" dirty="0">
                  <a:solidFill>
                    <a:schemeClr val="bg1"/>
                  </a:solidFill>
                </a:rPr>
                <a:t>A</a:t>
              </a:r>
              <a:r>
                <a:rPr kumimoji="1" lang="ja-JP" altLang="en-US" sz="2800" b="1" dirty="0">
                  <a:solidFill>
                    <a:schemeClr val="bg1"/>
                  </a:solidFill>
                </a:rPr>
                <a:t>は送信したい情報</a:t>
              </a:r>
              <a:r>
                <a:rPr kumimoji="1" lang="ja-JP" altLang="en-US" sz="2800" b="1" dirty="0" smtClean="0">
                  <a:solidFill>
                    <a:schemeClr val="bg1"/>
                  </a:solidFill>
                </a:rPr>
                <a:t>を</a:t>
              </a:r>
              <a:endParaRPr kumimoji="1" lang="en-US" altLang="ja-JP" sz="2800" b="1" dirty="0" smtClean="0">
                <a:solidFill>
                  <a:schemeClr val="bg1"/>
                </a:solidFill>
              </a:endParaRPr>
            </a:p>
            <a:p>
              <a:pPr>
                <a:spcBef>
                  <a:spcPct val="0"/>
                </a:spcBef>
                <a:buFontTx/>
                <a:buNone/>
              </a:pPr>
              <a:r>
                <a:rPr kumimoji="1" lang="ja-JP" altLang="en-US" sz="2800" b="1" dirty="0" smtClean="0">
                  <a:solidFill>
                    <a:schemeClr val="bg1"/>
                  </a:solidFill>
                </a:rPr>
                <a:t>受け取った</a:t>
              </a:r>
              <a:r>
                <a:rPr kumimoji="1" lang="en-US" altLang="ja-JP" sz="2800" b="1" dirty="0">
                  <a:solidFill>
                    <a:schemeClr val="bg1"/>
                  </a:solidFill>
                </a:rPr>
                <a:t>MAC</a:t>
              </a:r>
              <a:r>
                <a:rPr kumimoji="1" lang="ja-JP" altLang="en-US" sz="2800" b="1" dirty="0">
                  <a:solidFill>
                    <a:schemeClr val="bg1"/>
                  </a:solidFill>
                </a:rPr>
                <a:t>アドレスへ送信</a:t>
              </a:r>
              <a:r>
                <a:rPr kumimoji="1" lang="ja-JP" altLang="en-US" sz="2800" b="1" dirty="0" smtClean="0">
                  <a:solidFill>
                    <a:schemeClr val="bg1"/>
                  </a:solidFill>
                </a:rPr>
                <a:t>する</a:t>
              </a:r>
              <a:endParaRPr kumimoji="1" lang="en-US" altLang="ja-JP" sz="28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38CFC8-5A54-4D42-AA0E-B51B7ECCA99E}" type="slidenum">
              <a:rPr lang="ja-JP" altLang="en-US" smtClean="0"/>
              <a:pPr>
                <a:defRPr/>
              </a:pPr>
              <a:t>53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A</a:t>
            </a:r>
            <a:r>
              <a:rPr lang="ja-JP" altLang="en-US" dirty="0" smtClean="0"/>
              <a:t>が</a:t>
            </a:r>
            <a:r>
              <a:rPr lang="en-US" altLang="ja-JP" dirty="0" smtClean="0"/>
              <a:t>C</a:t>
            </a:r>
            <a:r>
              <a:rPr lang="ja-JP" altLang="en-US" dirty="0" smtClean="0"/>
              <a:t>に情報を送信する場合</a:t>
            </a:r>
            <a:endParaRPr kumimoji="1" lang="ja-JP" altLang="en-US" dirty="0"/>
          </a:p>
        </p:txBody>
      </p:sp>
      <p:pic>
        <p:nvPicPr>
          <p:cNvPr id="3" name="Picture 2" descr="図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8888" y="1628775"/>
            <a:ext cx="6553200" cy="459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250825" y="3357563"/>
            <a:ext cx="7561263" cy="2736850"/>
            <a:chOff x="158" y="2115"/>
            <a:chExt cx="4763" cy="1724"/>
          </a:xfrm>
        </p:grpSpPr>
        <p:grpSp>
          <p:nvGrpSpPr>
            <p:cNvPr id="5" name="Group 14"/>
            <p:cNvGrpSpPr>
              <a:grpSpLocks/>
            </p:cNvGrpSpPr>
            <p:nvPr/>
          </p:nvGrpSpPr>
          <p:grpSpPr bwMode="auto">
            <a:xfrm>
              <a:off x="1610" y="2115"/>
              <a:ext cx="943" cy="272"/>
              <a:chOff x="1610" y="2115"/>
              <a:chExt cx="862" cy="272"/>
            </a:xfrm>
          </p:grpSpPr>
          <p:sp>
            <p:nvSpPr>
              <p:cNvPr id="7" name="Line 9"/>
              <p:cNvSpPr>
                <a:spLocks noChangeShapeType="1"/>
              </p:cNvSpPr>
              <p:nvPr/>
            </p:nvSpPr>
            <p:spPr bwMode="auto">
              <a:xfrm flipH="1" flipV="1">
                <a:off x="2290" y="2115"/>
                <a:ext cx="182" cy="4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" name="Line 11"/>
              <p:cNvSpPr>
                <a:spLocks noChangeShapeType="1"/>
              </p:cNvSpPr>
              <p:nvPr/>
            </p:nvSpPr>
            <p:spPr bwMode="auto">
              <a:xfrm flipH="1" flipV="1">
                <a:off x="1610" y="2115"/>
                <a:ext cx="862" cy="9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" name="Line 13"/>
              <p:cNvSpPr>
                <a:spLocks noChangeShapeType="1"/>
              </p:cNvSpPr>
              <p:nvPr/>
            </p:nvSpPr>
            <p:spPr bwMode="auto">
              <a:xfrm flipH="1">
                <a:off x="2245" y="2251"/>
                <a:ext cx="227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ja-JP" altLang="en-US"/>
              </a:p>
            </p:txBody>
          </p:sp>
        </p:grpSp>
        <p:sp>
          <p:nvSpPr>
            <p:cNvPr id="6" name="AutoShape 15"/>
            <p:cNvSpPr>
              <a:spLocks noChangeArrowheads="1"/>
            </p:cNvSpPr>
            <p:nvPr/>
          </p:nvSpPr>
          <p:spPr bwMode="auto">
            <a:xfrm>
              <a:off x="158" y="3249"/>
              <a:ext cx="4763" cy="590"/>
            </a:xfrm>
            <a:prstGeom prst="wedgeRectCallout">
              <a:avLst>
                <a:gd name="adj1" fmla="val 386"/>
                <a:gd name="adj2" fmla="val -208984"/>
              </a:avLst>
            </a:prstGeom>
            <a:solidFill>
              <a:srgbClr val="00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0"/>
                </a:spcBef>
                <a:buFontTx/>
                <a:buNone/>
              </a:pPr>
              <a:r>
                <a:rPr kumimoji="1" lang="ja-JP" altLang="en-US" sz="2800" b="1" dirty="0">
                  <a:solidFill>
                    <a:schemeClr val="bg1"/>
                  </a:solidFill>
                </a:rPr>
                <a:t>ゲートウェイは受け取った</a:t>
              </a:r>
              <a:r>
                <a:rPr kumimoji="1" lang="en-US" altLang="ja-JP" sz="2800" b="1" dirty="0">
                  <a:solidFill>
                    <a:schemeClr val="bg1"/>
                  </a:solidFill>
                </a:rPr>
                <a:t>C</a:t>
              </a:r>
              <a:r>
                <a:rPr kumimoji="1" lang="ja-JP" altLang="en-US" sz="2800" b="1" dirty="0">
                  <a:solidFill>
                    <a:schemeClr val="bg1"/>
                  </a:solidFill>
                </a:rPr>
                <a:t>の</a:t>
              </a:r>
              <a:r>
                <a:rPr kumimoji="1" lang="en-US" altLang="ja-JP" sz="2800" b="1" dirty="0">
                  <a:solidFill>
                    <a:schemeClr val="bg1"/>
                  </a:solidFill>
                </a:rPr>
                <a:t>IP</a:t>
              </a:r>
              <a:r>
                <a:rPr kumimoji="1" lang="ja-JP" altLang="en-US" sz="2800" b="1" dirty="0">
                  <a:solidFill>
                    <a:schemeClr val="bg1"/>
                  </a:solidFill>
                </a:rPr>
                <a:t>アドレスの情報をブロードキャストアドレスに送信</a:t>
              </a:r>
              <a:r>
                <a:rPr kumimoji="1" lang="ja-JP" altLang="en-US" sz="2800" b="1" dirty="0" smtClean="0">
                  <a:solidFill>
                    <a:schemeClr val="bg1"/>
                  </a:solidFill>
                </a:rPr>
                <a:t>する</a:t>
              </a:r>
              <a:endParaRPr kumimoji="1" lang="en-US" altLang="ja-JP" sz="28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2" name="スライド番号プレースホル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38CFC8-5A54-4D42-AA0E-B51B7ECCA99E}" type="slidenum">
              <a:rPr lang="ja-JP" altLang="en-US" smtClean="0"/>
              <a:pPr>
                <a:defRPr/>
              </a:pPr>
              <a:t>54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A</a:t>
            </a:r>
            <a:r>
              <a:rPr lang="ja-JP" altLang="en-US" dirty="0" smtClean="0"/>
              <a:t>が</a:t>
            </a:r>
            <a:r>
              <a:rPr lang="en-US" altLang="ja-JP" dirty="0" smtClean="0"/>
              <a:t>C</a:t>
            </a:r>
            <a:r>
              <a:rPr lang="ja-JP" altLang="en-US" dirty="0" smtClean="0"/>
              <a:t>に情報を送信する場合</a:t>
            </a:r>
            <a:endParaRPr kumimoji="1" lang="ja-JP" altLang="en-US" dirty="0"/>
          </a:p>
        </p:txBody>
      </p:sp>
      <p:pic>
        <p:nvPicPr>
          <p:cNvPr id="3" name="Picture 2" descr="図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8888" y="1628775"/>
            <a:ext cx="6553200" cy="459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395289" y="3573463"/>
            <a:ext cx="7777162" cy="2735262"/>
            <a:chOff x="249" y="2251"/>
            <a:chExt cx="4899" cy="1723"/>
          </a:xfrm>
        </p:grpSpPr>
        <p:sp>
          <p:nvSpPr>
            <p:cNvPr id="5" name="Line 11"/>
            <p:cNvSpPr>
              <a:spLocks noChangeShapeType="1"/>
            </p:cNvSpPr>
            <p:nvPr/>
          </p:nvSpPr>
          <p:spPr bwMode="auto">
            <a:xfrm flipV="1">
              <a:off x="2227" y="2251"/>
              <a:ext cx="345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" name="AutoShape 12"/>
            <p:cNvSpPr>
              <a:spLocks noChangeArrowheads="1"/>
            </p:cNvSpPr>
            <p:nvPr/>
          </p:nvSpPr>
          <p:spPr bwMode="auto">
            <a:xfrm>
              <a:off x="249" y="3339"/>
              <a:ext cx="4899" cy="635"/>
            </a:xfrm>
            <a:prstGeom prst="wedgeRectCallout">
              <a:avLst>
                <a:gd name="adj1" fmla="val 173"/>
                <a:gd name="adj2" fmla="val -211258"/>
              </a:avLst>
            </a:prstGeom>
            <a:solidFill>
              <a:srgbClr val="00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2800" b="1" dirty="0">
                  <a:solidFill>
                    <a:schemeClr val="bg1"/>
                  </a:solidFill>
                </a:rPr>
                <a:t>C</a:t>
              </a:r>
              <a:r>
                <a:rPr kumimoji="1" lang="ja-JP" altLang="en-US" sz="2800" b="1" dirty="0">
                  <a:solidFill>
                    <a:schemeClr val="bg1"/>
                  </a:solidFill>
                </a:rPr>
                <a:t>は受け取った情報が自分宛だと知り</a:t>
              </a:r>
              <a:r>
                <a:rPr kumimoji="1" lang="en-US" altLang="ja-JP" sz="2800" b="1" dirty="0">
                  <a:solidFill>
                    <a:schemeClr val="bg1"/>
                  </a:solidFill>
                </a:rPr>
                <a:t>, C</a:t>
              </a:r>
              <a:r>
                <a:rPr kumimoji="1" lang="ja-JP" altLang="en-US" sz="2800" b="1" dirty="0">
                  <a:solidFill>
                    <a:schemeClr val="bg1"/>
                  </a:solidFill>
                </a:rPr>
                <a:t>自身の</a:t>
              </a:r>
              <a:r>
                <a:rPr kumimoji="1" lang="en-US" altLang="ja-JP" sz="2800" b="1" dirty="0">
                  <a:solidFill>
                    <a:schemeClr val="bg1"/>
                  </a:solidFill>
                </a:rPr>
                <a:t>MAC</a:t>
              </a:r>
              <a:r>
                <a:rPr kumimoji="1" lang="ja-JP" altLang="en-US" sz="2800" b="1" dirty="0">
                  <a:solidFill>
                    <a:schemeClr val="bg1"/>
                  </a:solidFill>
                </a:rPr>
                <a:t>アドレス含む情報をゲートウェイに返送</a:t>
              </a:r>
              <a:r>
                <a:rPr kumimoji="1" lang="ja-JP" altLang="en-US" sz="2800" b="1" dirty="0" smtClean="0">
                  <a:solidFill>
                    <a:schemeClr val="bg1"/>
                  </a:solidFill>
                </a:rPr>
                <a:t>する</a:t>
              </a:r>
              <a:endParaRPr kumimoji="1" lang="en-US" altLang="ja-JP" sz="28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38CFC8-5A54-4D42-AA0E-B51B7ECCA99E}" type="slidenum">
              <a:rPr lang="ja-JP" altLang="en-US" smtClean="0"/>
              <a:pPr>
                <a:defRPr/>
              </a:pPr>
              <a:t>55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A</a:t>
            </a:r>
            <a:r>
              <a:rPr lang="ja-JP" altLang="en-US" dirty="0" smtClean="0"/>
              <a:t>が</a:t>
            </a:r>
            <a:r>
              <a:rPr lang="en-US" altLang="ja-JP" dirty="0" smtClean="0"/>
              <a:t>C</a:t>
            </a:r>
            <a:r>
              <a:rPr lang="ja-JP" altLang="en-US" dirty="0" smtClean="0"/>
              <a:t>に情報を送信する場合</a:t>
            </a:r>
            <a:endParaRPr kumimoji="1" lang="ja-JP" altLang="en-US" dirty="0"/>
          </a:p>
        </p:txBody>
      </p:sp>
      <p:pic>
        <p:nvPicPr>
          <p:cNvPr id="3" name="Picture 2" descr="図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77938" y="1628775"/>
            <a:ext cx="6553200" cy="459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1331757" y="3644900"/>
            <a:ext cx="6696075" cy="2590800"/>
            <a:chOff x="518" y="2296"/>
            <a:chExt cx="5171" cy="1632"/>
          </a:xfrm>
        </p:grpSpPr>
        <p:sp>
          <p:nvSpPr>
            <p:cNvPr id="5" name="Line 5"/>
            <p:cNvSpPr>
              <a:spLocks noChangeShapeType="1"/>
            </p:cNvSpPr>
            <p:nvPr/>
          </p:nvSpPr>
          <p:spPr bwMode="auto">
            <a:xfrm flipH="1">
              <a:off x="2281" y="2296"/>
              <a:ext cx="476" cy="182"/>
            </a:xfrm>
            <a:prstGeom prst="line">
              <a:avLst/>
            </a:prstGeom>
            <a:noFill/>
            <a:ln w="76200" cmpd="tri">
              <a:solidFill>
                <a:srgbClr val="660066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" name="AutoShape 6"/>
            <p:cNvSpPr>
              <a:spLocks noChangeArrowheads="1"/>
            </p:cNvSpPr>
            <p:nvPr/>
          </p:nvSpPr>
          <p:spPr bwMode="auto">
            <a:xfrm>
              <a:off x="518" y="3339"/>
              <a:ext cx="5171" cy="589"/>
            </a:xfrm>
            <a:prstGeom prst="wedgeRectCallout">
              <a:avLst>
                <a:gd name="adj1" fmla="val -3497"/>
                <a:gd name="adj2" fmla="val -220457"/>
              </a:avLst>
            </a:prstGeom>
            <a:solidFill>
              <a:srgbClr val="00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0"/>
                </a:spcBef>
                <a:buFontTx/>
                <a:buNone/>
              </a:pPr>
              <a:r>
                <a:rPr kumimoji="1" lang="ja-JP" altLang="en-US" sz="2800" b="1" dirty="0">
                  <a:solidFill>
                    <a:schemeClr val="bg1"/>
                  </a:solidFill>
                </a:rPr>
                <a:t>ゲートウェイは</a:t>
              </a:r>
              <a:r>
                <a:rPr kumimoji="1" lang="en-US" altLang="ja-JP" sz="2800" b="1" dirty="0">
                  <a:solidFill>
                    <a:schemeClr val="bg1"/>
                  </a:solidFill>
                </a:rPr>
                <a:t>, A</a:t>
              </a:r>
              <a:r>
                <a:rPr kumimoji="1" lang="ja-JP" altLang="en-US" sz="2800" b="1" dirty="0">
                  <a:solidFill>
                    <a:schemeClr val="bg1"/>
                  </a:solidFill>
                </a:rPr>
                <a:t>から受け取った情報を</a:t>
              </a:r>
              <a:br>
                <a:rPr kumimoji="1" lang="ja-JP" altLang="en-US" sz="2800" b="1" dirty="0">
                  <a:solidFill>
                    <a:schemeClr val="bg1"/>
                  </a:solidFill>
                </a:rPr>
              </a:br>
              <a:r>
                <a:rPr kumimoji="1" lang="en-US" altLang="ja-JP" sz="2800" b="1" dirty="0">
                  <a:solidFill>
                    <a:schemeClr val="bg1"/>
                  </a:solidFill>
                </a:rPr>
                <a:t>C</a:t>
              </a:r>
              <a:r>
                <a:rPr kumimoji="1" lang="ja-JP" altLang="en-US" sz="2800" b="1" dirty="0">
                  <a:solidFill>
                    <a:schemeClr val="bg1"/>
                  </a:solidFill>
                </a:rPr>
                <a:t>の</a:t>
              </a:r>
              <a:r>
                <a:rPr kumimoji="1" lang="en-US" altLang="ja-JP" sz="2800" b="1" dirty="0">
                  <a:solidFill>
                    <a:schemeClr val="bg1"/>
                  </a:solidFill>
                </a:rPr>
                <a:t>MAC</a:t>
              </a:r>
              <a:r>
                <a:rPr kumimoji="1" lang="ja-JP" altLang="en-US" sz="2800" b="1" dirty="0">
                  <a:solidFill>
                    <a:schemeClr val="bg1"/>
                  </a:solidFill>
                </a:rPr>
                <a:t>アドレスに転送</a:t>
              </a:r>
              <a:r>
                <a:rPr kumimoji="1" lang="ja-JP" altLang="en-US" sz="2800" b="1" dirty="0" smtClean="0">
                  <a:solidFill>
                    <a:schemeClr val="bg1"/>
                  </a:solidFill>
                </a:rPr>
                <a:t>する</a:t>
              </a:r>
              <a:endParaRPr kumimoji="1" lang="en-US" altLang="ja-JP" sz="28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7" name="テキスト ボックス 6"/>
          <p:cNvSpPr txBox="1"/>
          <p:nvPr/>
        </p:nvSpPr>
        <p:spPr>
          <a:xfrm>
            <a:off x="1350690" y="3143870"/>
            <a:ext cx="6408712" cy="107721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smtClean="0"/>
              <a:t>さらに別のネットワークへの通信はこれの繰り返し</a:t>
            </a:r>
            <a:endParaRPr kumimoji="1" lang="ja-JP" altLang="en-US" sz="3200" b="1"/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38CFC8-5A54-4D42-AA0E-B51B7ECCA99E}" type="slidenum">
              <a:rPr lang="ja-JP" altLang="en-US" smtClean="0"/>
              <a:pPr>
                <a:defRPr/>
              </a:pPr>
              <a:t>56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kumimoji="1" lang="en-US" altLang="ja-JP" dirty="0" smtClean="0"/>
              <a:t>IPv4 </a:t>
            </a:r>
            <a:r>
              <a:rPr kumimoji="1" lang="ja-JP" altLang="en-US" dirty="0" smtClean="0"/>
              <a:t>と </a:t>
            </a:r>
            <a:r>
              <a:rPr kumimoji="1" lang="en-US" altLang="ja-JP" dirty="0" smtClean="0"/>
              <a:t>IPv6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0" y="908720"/>
            <a:ext cx="8686800" cy="5949280"/>
          </a:xfrm>
        </p:spPr>
        <p:txBody>
          <a:bodyPr>
            <a:normAutofit/>
          </a:bodyPr>
          <a:lstStyle/>
          <a:p>
            <a:r>
              <a:rPr kumimoji="1" lang="en-US" altLang="ja-JP" dirty="0" smtClean="0"/>
              <a:t>IPv4 (Internet Protocol version 4)</a:t>
            </a:r>
          </a:p>
          <a:p>
            <a:pPr lvl="1"/>
            <a:r>
              <a:rPr lang="ja-JP" altLang="en-US" dirty="0" smtClean="0"/>
              <a:t>現在多く使用されているプロトコル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IP </a:t>
            </a:r>
            <a:r>
              <a:rPr kumimoji="1" lang="ja-JP" altLang="en-US" dirty="0" smtClean="0"/>
              <a:t>アドレスを</a:t>
            </a:r>
            <a:r>
              <a:rPr kumimoji="1" lang="en-US" altLang="ja-JP" dirty="0" smtClean="0"/>
              <a:t> 32 bit </a:t>
            </a:r>
            <a:r>
              <a:rPr kumimoji="1" lang="ja-JP" altLang="en-US" dirty="0" smtClean="0"/>
              <a:t>で表現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約</a:t>
            </a:r>
            <a:r>
              <a:rPr lang="en-US" altLang="ja-JP" dirty="0" smtClean="0"/>
              <a:t>4.3 × 10</a:t>
            </a:r>
            <a:r>
              <a:rPr lang="en-US" altLang="ja-JP" baseline="30000" dirty="0" smtClean="0"/>
              <a:t>9 </a:t>
            </a:r>
            <a:r>
              <a:rPr lang="ja-JP" altLang="en-US" dirty="0" smtClean="0"/>
              <a:t>個</a:t>
            </a:r>
            <a:r>
              <a:rPr lang="ja-JP" altLang="en-US" dirty="0" smtClean="0"/>
              <a:t>のアドレスしかない</a:t>
            </a:r>
            <a:endParaRPr kumimoji="1" lang="en-US" altLang="ja-JP" dirty="0" smtClean="0"/>
          </a:p>
          <a:p>
            <a:r>
              <a:rPr lang="en-US" altLang="ja-JP" dirty="0" smtClean="0"/>
              <a:t>IPv6 (Internet Protocol version 6)</a:t>
            </a:r>
          </a:p>
          <a:p>
            <a:pPr lvl="1"/>
            <a:r>
              <a:rPr lang="ja-JP" altLang="en-US" dirty="0" smtClean="0"/>
              <a:t>次世代のインターネットプロトコル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IP </a:t>
            </a:r>
            <a:r>
              <a:rPr kumimoji="1" lang="ja-JP" altLang="en-US" dirty="0" smtClean="0"/>
              <a:t>アドレスを </a:t>
            </a:r>
            <a:r>
              <a:rPr kumimoji="1" lang="en-US" altLang="ja-JP" dirty="0" smtClean="0"/>
              <a:t>128 bit </a:t>
            </a:r>
            <a:r>
              <a:rPr kumimoji="1" lang="ja-JP" altLang="en-US" dirty="0" smtClean="0"/>
              <a:t>で表現 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約</a:t>
            </a:r>
            <a:r>
              <a:rPr lang="en-US" altLang="ja-JP" dirty="0" smtClean="0"/>
              <a:t>3.4 × 10</a:t>
            </a:r>
            <a:r>
              <a:rPr lang="en-US" altLang="ja-JP" baseline="30000" dirty="0" smtClean="0"/>
              <a:t>38 </a:t>
            </a:r>
            <a:r>
              <a:rPr lang="ja-JP" altLang="en-US" dirty="0" smtClean="0"/>
              <a:t>個のアドレス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機能性やセキュリティ性などの充実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IP</a:t>
            </a:r>
            <a:r>
              <a:rPr lang="ja-JP" altLang="en-US" dirty="0" err="1" smtClean="0"/>
              <a:t>ｖ</a:t>
            </a:r>
            <a:r>
              <a:rPr lang="en-US" altLang="ja-JP" dirty="0" smtClean="0"/>
              <a:t>4 </a:t>
            </a:r>
            <a:r>
              <a:rPr lang="ja-JP" altLang="en-US" dirty="0" smtClean="0"/>
              <a:t>と互換性がない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別個に共存する技術が必要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DA443C-472A-437D-A7A9-67EDD43B3569}" type="slidenum">
              <a:rPr lang="ja-JP" altLang="en-US" smtClean="0"/>
              <a:pPr>
                <a:defRPr/>
              </a:pPr>
              <a:t>57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本日のレクチャー内容</a:t>
            </a:r>
          </a:p>
        </p:txBody>
      </p:sp>
      <p:sp>
        <p:nvSpPr>
          <p:cNvPr id="11267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ネットワークの概要</a:t>
            </a:r>
            <a:endParaRPr lang="en-US" altLang="ja-JP" dirty="0" smtClean="0"/>
          </a:p>
          <a:p>
            <a:pPr eaLnBrk="1" hangingPunct="1"/>
            <a:r>
              <a:rPr lang="ja-JP" altLang="en-US" dirty="0" smtClean="0"/>
              <a:t>ネットワークの分類</a:t>
            </a:r>
            <a:endParaRPr lang="en-US" altLang="ja-JP" dirty="0" smtClean="0"/>
          </a:p>
          <a:p>
            <a:pPr eaLnBrk="1" hangingPunct="1"/>
            <a:r>
              <a:rPr lang="ja-JP" altLang="en-US" dirty="0" smtClean="0"/>
              <a:t>ネットワークの仕組み</a:t>
            </a:r>
            <a:endParaRPr lang="en-US" altLang="ja-JP" dirty="0" smtClean="0"/>
          </a:p>
          <a:p>
            <a:pPr lvl="1" eaLnBrk="1" hangingPunct="1"/>
            <a:r>
              <a:rPr lang="en-US" altLang="ja-JP" dirty="0" smtClean="0"/>
              <a:t>TCP/IP</a:t>
            </a:r>
          </a:p>
          <a:p>
            <a:pPr lvl="1" eaLnBrk="1" hangingPunct="1"/>
            <a:r>
              <a:rPr lang="ja-JP" altLang="en-US" u="sng" dirty="0" smtClean="0"/>
              <a:t>ネットワークパラメータ</a:t>
            </a:r>
            <a:endParaRPr lang="en-US" altLang="ja-JP" b="1" u="sng" dirty="0" smtClean="0"/>
          </a:p>
          <a:p>
            <a:pPr lvl="1" eaLnBrk="1" hangingPunct="1"/>
            <a:r>
              <a:rPr lang="en-US" altLang="ja-JP" dirty="0" smtClean="0"/>
              <a:t>DNS</a:t>
            </a:r>
            <a:endParaRPr lang="ja-JP" altLang="en-US" dirty="0" smtClean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DA443C-472A-437D-A7A9-67EDD43B3569}" type="slidenum">
              <a:rPr lang="ja-JP" altLang="en-US" smtClean="0"/>
              <a:pPr>
                <a:defRPr/>
              </a:pPr>
              <a:t>58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本日のレクチャー内容</a:t>
            </a:r>
          </a:p>
        </p:txBody>
      </p:sp>
      <p:sp>
        <p:nvSpPr>
          <p:cNvPr id="11267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ネットワークの概要</a:t>
            </a:r>
            <a:endParaRPr lang="en-US" altLang="ja-JP" smtClean="0"/>
          </a:p>
          <a:p>
            <a:pPr eaLnBrk="1" hangingPunct="1"/>
            <a:r>
              <a:rPr lang="ja-JP" altLang="en-US" smtClean="0"/>
              <a:t>ネットワークの分類</a:t>
            </a:r>
            <a:endParaRPr lang="en-US" altLang="ja-JP" smtClean="0"/>
          </a:p>
          <a:p>
            <a:pPr eaLnBrk="1" hangingPunct="1"/>
            <a:r>
              <a:rPr lang="ja-JP" altLang="en-US" smtClean="0"/>
              <a:t>ネットワークの仕組み</a:t>
            </a:r>
            <a:endParaRPr lang="en-US" altLang="ja-JP" smtClean="0"/>
          </a:p>
          <a:p>
            <a:pPr lvl="1" eaLnBrk="1" hangingPunct="1"/>
            <a:r>
              <a:rPr lang="en-US" altLang="ja-JP" smtClean="0"/>
              <a:t>TCP/IP</a:t>
            </a:r>
          </a:p>
          <a:p>
            <a:pPr lvl="1" eaLnBrk="1" hangingPunct="1"/>
            <a:r>
              <a:rPr lang="ja-JP" altLang="en-US" smtClean="0"/>
              <a:t>ネットワークパラメータ</a:t>
            </a:r>
            <a:endParaRPr lang="en-US" altLang="ja-JP" smtClean="0"/>
          </a:p>
          <a:p>
            <a:pPr lvl="1" eaLnBrk="1" hangingPunct="1"/>
            <a:r>
              <a:rPr lang="en-US" altLang="ja-JP" b="1" u="sng" smtClean="0"/>
              <a:t>DNS</a:t>
            </a:r>
            <a:endParaRPr lang="ja-JP" altLang="en-US" b="1" u="sng" smtClean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DA443C-472A-437D-A7A9-67EDD43B3569}" type="slidenum">
              <a:rPr lang="ja-JP" altLang="en-US" smtClean="0"/>
              <a:pPr>
                <a:defRPr/>
              </a:pPr>
              <a:t>59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タイトル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ネットワークの分類</a:t>
            </a:r>
          </a:p>
        </p:txBody>
      </p:sp>
      <p:sp>
        <p:nvSpPr>
          <p:cNvPr id="9219" name="コンテンツ プレースホルダ 2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5589240"/>
          </a:xfrm>
        </p:spPr>
        <p:txBody>
          <a:bodyPr/>
          <a:lstStyle/>
          <a:p>
            <a:pPr eaLnBrk="1" hangingPunct="1"/>
            <a:r>
              <a:rPr lang="en-US" altLang="ja-JP" dirty="0" smtClean="0">
                <a:solidFill>
                  <a:srgbClr val="FF0000"/>
                </a:solidFill>
              </a:rPr>
              <a:t>LAN</a:t>
            </a:r>
            <a:r>
              <a:rPr lang="en-US" altLang="ja-JP" dirty="0" smtClean="0"/>
              <a:t> (Local Area Network)</a:t>
            </a:r>
          </a:p>
          <a:p>
            <a:pPr lvl="1" eaLnBrk="1" hangingPunct="1"/>
            <a:r>
              <a:rPr lang="ja-JP" altLang="en-US" b="1" u="sng" dirty="0" smtClean="0"/>
              <a:t>複数の計算機</a:t>
            </a:r>
            <a:r>
              <a:rPr lang="ja-JP" altLang="en-US" dirty="0" smtClean="0"/>
              <a:t>を相互接続した自前のネットワーク</a:t>
            </a:r>
            <a:endParaRPr lang="en-US" altLang="ja-JP" dirty="0" smtClean="0"/>
          </a:p>
          <a:p>
            <a:pPr eaLnBrk="1" hangingPunct="1"/>
            <a:r>
              <a:rPr lang="en-US" altLang="ja-JP" dirty="0" smtClean="0">
                <a:solidFill>
                  <a:srgbClr val="FF0000"/>
                </a:solidFill>
              </a:rPr>
              <a:t>WAN</a:t>
            </a:r>
            <a:r>
              <a:rPr lang="en-US" altLang="ja-JP" dirty="0" smtClean="0"/>
              <a:t> (Wide Area Network)</a:t>
            </a:r>
          </a:p>
          <a:p>
            <a:pPr lvl="1" eaLnBrk="1" hangingPunct="1"/>
            <a:r>
              <a:rPr lang="ja-JP" altLang="en-US" b="1" u="sng" dirty="0" smtClean="0"/>
              <a:t>複数の</a:t>
            </a:r>
            <a:r>
              <a:rPr lang="en-US" altLang="ja-JP" b="1" u="sng" dirty="0" smtClean="0"/>
              <a:t> LAN </a:t>
            </a:r>
            <a:r>
              <a:rPr lang="ja-JP" altLang="en-US" dirty="0" smtClean="0"/>
              <a:t>を相互接続したネットワーク</a:t>
            </a:r>
            <a:endParaRPr lang="en-US" altLang="ja-JP" dirty="0" smtClean="0"/>
          </a:p>
          <a:p>
            <a:pPr lvl="1" eaLnBrk="1" hangingPunct="1"/>
            <a:r>
              <a:rPr lang="en-US" altLang="ja-JP" dirty="0" smtClean="0"/>
              <a:t>LAN </a:t>
            </a:r>
            <a:r>
              <a:rPr lang="ja-JP" altLang="en-US" dirty="0" smtClean="0"/>
              <a:t>の接続先の意味で用いられることもある</a:t>
            </a:r>
            <a:endParaRPr lang="en-US" altLang="ja-JP" dirty="0" smtClean="0"/>
          </a:p>
          <a:p>
            <a:pPr lvl="1" eaLnBrk="1" hangingPunct="1"/>
            <a:endParaRPr lang="en-US" altLang="ja-JP" dirty="0" smtClean="0"/>
          </a:p>
          <a:p>
            <a:pPr eaLnBrk="1" hangingPunct="1"/>
            <a:r>
              <a:rPr lang="en-US" altLang="ja-JP" dirty="0" smtClean="0">
                <a:solidFill>
                  <a:srgbClr val="FF0000"/>
                </a:solidFill>
              </a:rPr>
              <a:t>Internet</a:t>
            </a:r>
            <a:r>
              <a:rPr lang="en-US" altLang="ja-JP" dirty="0" smtClean="0"/>
              <a:t> (</a:t>
            </a:r>
            <a:r>
              <a:rPr lang="ja-JP" altLang="en-US" dirty="0" smtClean="0"/>
              <a:t>固有名詞</a:t>
            </a:r>
            <a:r>
              <a:rPr lang="en-US" altLang="ja-JP" dirty="0" smtClean="0"/>
              <a:t>)</a:t>
            </a:r>
          </a:p>
          <a:p>
            <a:pPr lvl="1" eaLnBrk="1" hangingPunct="1"/>
            <a:r>
              <a:rPr lang="en-US" altLang="ja-JP" dirty="0" smtClean="0"/>
              <a:t>ARPANET </a:t>
            </a:r>
            <a:r>
              <a:rPr lang="ja-JP" altLang="en-US" dirty="0" smtClean="0"/>
              <a:t>を起源とする</a:t>
            </a:r>
            <a:r>
              <a:rPr lang="ja-JP" altLang="en-US" b="1" u="sng" dirty="0" smtClean="0"/>
              <a:t>世界規模のネットワーク</a:t>
            </a:r>
            <a:endParaRPr lang="en-US" altLang="ja-JP" b="1" u="sng" dirty="0" smtClean="0"/>
          </a:p>
          <a:p>
            <a:pPr lvl="2" eaLnBrk="1" hangingPunct="1"/>
            <a:r>
              <a:rPr lang="ja-JP" altLang="en-US" dirty="0" smtClean="0"/>
              <a:t> </a:t>
            </a:r>
            <a:r>
              <a:rPr lang="en-US" altLang="ja-JP" dirty="0" smtClean="0"/>
              <a:t>internet </a:t>
            </a:r>
            <a:r>
              <a:rPr lang="ja-JP" altLang="en-US" dirty="0" smtClean="0"/>
              <a:t>だと単に「ネットワークのネットワーク」を指す</a:t>
            </a:r>
            <a:endParaRPr lang="en-US" altLang="ja-JP" dirty="0" smtClean="0"/>
          </a:p>
          <a:p>
            <a:pPr lvl="1" eaLnBrk="1" hangingPunct="1"/>
            <a:r>
              <a:rPr lang="en-US" altLang="ja-JP" dirty="0" smtClean="0"/>
              <a:t>LAN </a:t>
            </a:r>
            <a:r>
              <a:rPr lang="ja-JP" altLang="en-US" dirty="0" smtClean="0"/>
              <a:t>や</a:t>
            </a:r>
            <a:r>
              <a:rPr lang="en-US" altLang="ja-JP" dirty="0" smtClean="0"/>
              <a:t> WAN </a:t>
            </a:r>
            <a:r>
              <a:rPr lang="ja-JP" altLang="en-US" dirty="0" smtClean="0"/>
              <a:t>との違いは「</a:t>
            </a:r>
            <a:r>
              <a:rPr lang="ja-JP" altLang="en-US" b="1" u="sng" dirty="0" smtClean="0"/>
              <a:t>管理者の不在</a:t>
            </a:r>
            <a:r>
              <a:rPr lang="ja-JP" altLang="en-US" dirty="0" smtClean="0"/>
              <a:t>」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DA443C-472A-437D-A7A9-67EDD43B3569}" type="slidenum">
              <a:rPr lang="ja-JP" altLang="en-US" smtClean="0"/>
              <a:pPr>
                <a:defRPr/>
              </a:pPr>
              <a:t>6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タイトル 1"/>
          <p:cNvSpPr>
            <a:spLocks noGrp="1"/>
          </p:cNvSpPr>
          <p:nvPr>
            <p:ph type="title"/>
          </p:nvPr>
        </p:nvSpPr>
        <p:spPr>
          <a:xfrm>
            <a:off x="457200" y="2828925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ja-JP" smtClean="0"/>
              <a:t>DNS</a:t>
            </a:r>
            <a:br>
              <a:rPr lang="en-US" altLang="ja-JP" smtClean="0"/>
            </a:br>
            <a:r>
              <a:rPr lang="ja-JP" altLang="en-US" sz="3600" smtClean="0"/>
              <a:t>～人に優しいネットワークを目指して～</a:t>
            </a: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DA443C-472A-437D-A7A9-67EDD43B3569}" type="slidenum">
              <a:rPr lang="ja-JP" altLang="en-US" smtClean="0"/>
              <a:pPr>
                <a:defRPr/>
              </a:pPr>
              <a:t>60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en-US" altLang="ja-JP" dirty="0" smtClean="0"/>
              <a:t>Domain Name System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0" y="980728"/>
            <a:ext cx="8868624" cy="4857403"/>
          </a:xfrm>
        </p:spPr>
        <p:txBody>
          <a:bodyPr/>
          <a:lstStyle/>
          <a:p>
            <a:r>
              <a:rPr lang="en-US" altLang="ja-JP" sz="2800" b="1" u="sng" dirty="0" smtClean="0"/>
              <a:t>IP </a:t>
            </a:r>
            <a:r>
              <a:rPr lang="ja-JP" altLang="en-US" sz="2800" b="1" u="sng" dirty="0" smtClean="0"/>
              <a:t>アドレス </a:t>
            </a:r>
            <a:r>
              <a:rPr lang="en-US" altLang="ja-JP" sz="2400" dirty="0" smtClean="0"/>
              <a:t>(ex. 133.87.45.15)</a:t>
            </a:r>
          </a:p>
          <a:p>
            <a:pPr lvl="1"/>
            <a:r>
              <a:rPr lang="ja-JP" altLang="en-US" sz="2400" dirty="0" smtClean="0"/>
              <a:t>コンピュータ同士が認識するための番号</a:t>
            </a:r>
            <a:endParaRPr lang="en-US" altLang="ja-JP" sz="2400" dirty="0" smtClean="0"/>
          </a:p>
          <a:p>
            <a:pPr lvl="1"/>
            <a:r>
              <a:rPr lang="ja-JP" altLang="en-US" sz="2400" dirty="0" smtClean="0"/>
              <a:t>数字の羅列は「人間にとって」</a:t>
            </a:r>
            <a:r>
              <a:rPr lang="ja-JP" altLang="en-US" sz="2400" b="1" u="sng" dirty="0" smtClean="0"/>
              <a:t>憶えづらい</a:t>
            </a:r>
            <a:endParaRPr lang="en-US" altLang="ja-JP" sz="2400" b="1" u="sng" dirty="0" smtClean="0"/>
          </a:p>
          <a:p>
            <a:pPr lvl="1"/>
            <a:r>
              <a:rPr lang="ja-JP" altLang="en-US" sz="2400" dirty="0" smtClean="0"/>
              <a:t>国や時代が変わっても読み方が変化しない・</a:t>
            </a:r>
            <a:r>
              <a:rPr lang="ja-JP" altLang="en-US" sz="2400" b="1" u="sng" dirty="0" smtClean="0"/>
              <a:t>管理しやすい</a:t>
            </a:r>
          </a:p>
          <a:p>
            <a:r>
              <a:rPr lang="ja-JP" altLang="en-US" sz="2800" b="1" u="sng" dirty="0" smtClean="0"/>
              <a:t>ドメイン名</a:t>
            </a:r>
            <a:r>
              <a:rPr lang="ja-JP" altLang="en-US" sz="2800" dirty="0" smtClean="0"/>
              <a:t> </a:t>
            </a:r>
            <a:r>
              <a:rPr lang="en-US" altLang="ja-JP" sz="2400" dirty="0" smtClean="0"/>
              <a:t>(ex. www.ep.sci.hokudai.ac.jp) </a:t>
            </a:r>
          </a:p>
          <a:p>
            <a:pPr lvl="1"/>
            <a:r>
              <a:rPr lang="ja-JP" altLang="en-US" sz="2400" dirty="0" smtClean="0"/>
              <a:t>人間が認識するための名前</a:t>
            </a:r>
            <a:endParaRPr lang="en-US" altLang="ja-JP" sz="2400" dirty="0" smtClean="0"/>
          </a:p>
          <a:p>
            <a:pPr lvl="1"/>
            <a:r>
              <a:rPr lang="en-US" altLang="ja-JP" sz="2400" dirty="0" smtClean="0"/>
              <a:t>IP </a:t>
            </a:r>
            <a:r>
              <a:rPr lang="ja-JP" altLang="en-US" sz="2400" dirty="0" smtClean="0"/>
              <a:t>アドレスよりも「人間にとって」</a:t>
            </a:r>
            <a:r>
              <a:rPr lang="ja-JP" altLang="en-US" sz="2400" b="1" u="sng" dirty="0" smtClean="0"/>
              <a:t>憶えやすい</a:t>
            </a:r>
            <a:endParaRPr lang="en-US" altLang="ja-JP" sz="2400" b="1" u="sng" dirty="0" smtClean="0"/>
          </a:p>
          <a:p>
            <a:pPr lvl="1"/>
            <a:r>
              <a:rPr lang="ja-JP" altLang="en-US" sz="2400" b="1" u="sng" dirty="0" smtClean="0"/>
              <a:t>日常のウェブブラウジングやメールアドレスもこちらを利用</a:t>
            </a:r>
            <a:endParaRPr lang="en-US" altLang="ja-JP" sz="2400" b="1" u="sng" dirty="0" smtClean="0"/>
          </a:p>
          <a:p>
            <a:pPr lvl="8"/>
            <a:endParaRPr lang="en-US" altLang="ja-JP" dirty="0" smtClean="0"/>
          </a:p>
          <a:p>
            <a:r>
              <a:rPr lang="en-US" altLang="ja-JP" dirty="0" smtClean="0">
                <a:solidFill>
                  <a:srgbClr val="FF0000"/>
                </a:solidFill>
              </a:rPr>
              <a:t>DNS(Domain Name System)</a:t>
            </a:r>
          </a:p>
          <a:p>
            <a:pPr lvl="1"/>
            <a:r>
              <a:rPr lang="ja-JP" altLang="en-US" dirty="0" smtClean="0"/>
              <a:t>人間が扱う時はドメイン名で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計算機が扱う時は </a:t>
            </a:r>
            <a:r>
              <a:rPr lang="en-US" altLang="ja-JP" dirty="0" smtClean="0"/>
              <a:t>IP </a:t>
            </a:r>
            <a:r>
              <a:rPr lang="ja-JP" altLang="en-US" dirty="0" smtClean="0"/>
              <a:t>アドレスで</a:t>
            </a:r>
            <a:endParaRPr lang="en-US" altLang="ja-JP" dirty="0" smtClean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DA443C-472A-437D-A7A9-67EDD43B3569}" type="slidenum">
              <a:rPr lang="ja-JP" altLang="en-US" smtClean="0"/>
              <a:pPr>
                <a:defRPr/>
              </a:pPr>
              <a:t>61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ja-JP" altLang="en-US" dirty="0" smtClean="0">
                <a:solidFill>
                  <a:srgbClr val="FF0000"/>
                </a:solidFill>
              </a:rPr>
              <a:t>ドメイン名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0" y="1771600"/>
            <a:ext cx="8686800" cy="5257800"/>
          </a:xfrm>
        </p:spPr>
        <p:txBody>
          <a:bodyPr>
            <a:normAutofit fontScale="92500" lnSpcReduction="20000"/>
          </a:bodyPr>
          <a:lstStyle/>
          <a:p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構造は </a:t>
            </a:r>
            <a:r>
              <a:rPr lang="en-US" altLang="ja-JP" dirty="0" smtClean="0"/>
              <a:t>IP </a:t>
            </a:r>
            <a:r>
              <a:rPr lang="ja-JP" altLang="en-US" dirty="0" smtClean="0"/>
              <a:t>アドレスと一緒</a:t>
            </a:r>
            <a:endParaRPr lang="en-US" altLang="ja-JP" dirty="0" smtClean="0"/>
          </a:p>
          <a:p>
            <a:r>
              <a:rPr lang="ja-JP" altLang="en-US" b="1" u="sng" dirty="0" smtClean="0"/>
              <a:t>ホスト部</a:t>
            </a:r>
            <a:r>
              <a:rPr lang="ja-JP" altLang="en-US" dirty="0" smtClean="0"/>
              <a:t> </a:t>
            </a:r>
            <a:r>
              <a:rPr lang="en-US" altLang="ja-JP" dirty="0" smtClean="0"/>
              <a:t>(IP </a:t>
            </a:r>
            <a:r>
              <a:rPr lang="ja-JP" altLang="en-US" dirty="0" smtClean="0"/>
              <a:t>アドレスの「ホスト部」</a:t>
            </a:r>
            <a:r>
              <a:rPr lang="en-US" altLang="ja-JP" dirty="0" smtClean="0"/>
              <a:t>)</a:t>
            </a:r>
            <a:endParaRPr lang="ja-JP" altLang="en-US" dirty="0" smtClean="0"/>
          </a:p>
          <a:p>
            <a:pPr lvl="1"/>
            <a:r>
              <a:rPr lang="ja-JP" altLang="en-US" dirty="0" smtClean="0">
                <a:solidFill>
                  <a:srgbClr val="C00000"/>
                </a:solidFill>
              </a:rPr>
              <a:t>計算機の「番地」</a:t>
            </a:r>
          </a:p>
          <a:p>
            <a:pPr lvl="1"/>
            <a:r>
              <a:rPr lang="ja-JP" altLang="en-US" dirty="0" smtClean="0"/>
              <a:t>管理者が自由に決定</a:t>
            </a:r>
            <a:endParaRPr lang="en-US" altLang="ja-JP" dirty="0" smtClean="0"/>
          </a:p>
          <a:p>
            <a:r>
              <a:rPr lang="ja-JP" altLang="en-US" b="1" u="sng" dirty="0" smtClean="0"/>
              <a:t>ドメイン部 </a:t>
            </a:r>
            <a:r>
              <a:rPr lang="en-US" altLang="ja-JP" dirty="0" smtClean="0"/>
              <a:t>(IP </a:t>
            </a:r>
            <a:r>
              <a:rPr lang="ja-JP" altLang="en-US" dirty="0" smtClean="0"/>
              <a:t>アドレスの「ネットワーク部」</a:t>
            </a:r>
            <a:r>
              <a:rPr lang="en-US" altLang="ja-JP" dirty="0" smtClean="0"/>
              <a:t>)</a:t>
            </a:r>
            <a:endParaRPr lang="ja-JP" altLang="en-US" dirty="0" smtClean="0"/>
          </a:p>
          <a:p>
            <a:pPr lvl="1"/>
            <a:r>
              <a:rPr lang="ja-JP" altLang="en-US" dirty="0" smtClean="0">
                <a:solidFill>
                  <a:srgbClr val="C00000"/>
                </a:solidFill>
              </a:rPr>
              <a:t>計算機の「都道府県・市町村」</a:t>
            </a:r>
            <a:endParaRPr lang="en-US" altLang="ja-JP" dirty="0" smtClean="0">
              <a:solidFill>
                <a:srgbClr val="C00000"/>
              </a:solidFill>
            </a:endParaRPr>
          </a:p>
          <a:p>
            <a:pPr lvl="1"/>
            <a:r>
              <a:rPr lang="ja-JP" altLang="en-US" dirty="0" smtClean="0"/>
              <a:t>計算機が所属するネットワークの名称</a:t>
            </a:r>
          </a:p>
          <a:p>
            <a:pPr lvl="1"/>
            <a:r>
              <a:rPr lang="ja-JP" altLang="en-US" b="1" u="sng" dirty="0" smtClean="0"/>
              <a:t>ネットワークを階層的に示している</a:t>
            </a:r>
            <a:r>
              <a:rPr lang="en-US" altLang="ja-JP" b="1" u="sng" dirty="0" smtClean="0"/>
              <a:t>(</a:t>
            </a:r>
            <a:r>
              <a:rPr lang="ja-JP" altLang="en-US" b="1" u="sng" dirty="0" smtClean="0"/>
              <a:t>ドメイン名空間</a:t>
            </a:r>
            <a:r>
              <a:rPr lang="en-US" altLang="ja-JP" b="1" u="sng" dirty="0" smtClean="0"/>
              <a:t>)</a:t>
            </a:r>
          </a:p>
          <a:p>
            <a:pPr lvl="2"/>
            <a:r>
              <a:rPr lang="en-US" altLang="ja-JP" dirty="0" err="1" smtClean="0"/>
              <a:t>ep</a:t>
            </a:r>
            <a:r>
              <a:rPr lang="en-US" altLang="ja-JP" dirty="0" smtClean="0"/>
              <a:t>(</a:t>
            </a:r>
            <a:r>
              <a:rPr lang="ja-JP" altLang="en-US" dirty="0" smtClean="0"/>
              <a:t>惑星宇宙グループ</a:t>
            </a:r>
            <a:r>
              <a:rPr lang="en-US" altLang="ja-JP" dirty="0" smtClean="0"/>
              <a:t>). </a:t>
            </a:r>
            <a:r>
              <a:rPr lang="en-US" altLang="ja-JP" dirty="0" err="1" smtClean="0"/>
              <a:t>sci</a:t>
            </a:r>
            <a:r>
              <a:rPr lang="en-US" altLang="ja-JP" dirty="0" smtClean="0"/>
              <a:t>(</a:t>
            </a:r>
            <a:r>
              <a:rPr lang="ja-JP" altLang="en-US" dirty="0" smtClean="0"/>
              <a:t>理学部</a:t>
            </a:r>
            <a:r>
              <a:rPr lang="en-US" altLang="ja-JP" dirty="0" smtClean="0"/>
              <a:t>). </a:t>
            </a:r>
            <a:r>
              <a:rPr lang="en-US" altLang="ja-JP" dirty="0" err="1" smtClean="0"/>
              <a:t>hokudai</a:t>
            </a:r>
            <a:r>
              <a:rPr lang="en-US" altLang="ja-JP" dirty="0" smtClean="0"/>
              <a:t>(</a:t>
            </a:r>
            <a:r>
              <a:rPr lang="ja-JP" altLang="en-US" dirty="0" smtClean="0"/>
              <a:t>北大</a:t>
            </a:r>
            <a:r>
              <a:rPr lang="en-US" altLang="ja-JP" dirty="0" smtClean="0"/>
              <a:t>) . ac(</a:t>
            </a:r>
            <a:r>
              <a:rPr lang="ja-JP" altLang="en-US" dirty="0" smtClean="0"/>
              <a:t>学術関係</a:t>
            </a:r>
            <a:r>
              <a:rPr lang="en-US" altLang="ja-JP" dirty="0" smtClean="0"/>
              <a:t>). </a:t>
            </a:r>
            <a:r>
              <a:rPr lang="en-US" altLang="ja-JP" dirty="0" err="1" smtClean="0"/>
              <a:t>jp</a:t>
            </a:r>
            <a:r>
              <a:rPr lang="en-US" altLang="ja-JP" dirty="0" smtClean="0"/>
              <a:t> (</a:t>
            </a:r>
            <a:r>
              <a:rPr lang="ja-JP" altLang="en-US" dirty="0" smtClean="0"/>
              <a:t>日本</a:t>
            </a:r>
            <a:r>
              <a:rPr lang="en-US" altLang="ja-JP" dirty="0" smtClean="0"/>
              <a:t>)</a:t>
            </a:r>
            <a:endParaRPr kumimoji="1" lang="ja-JP" altLang="en-US" dirty="0"/>
          </a:p>
        </p:txBody>
      </p:sp>
      <p:grpSp>
        <p:nvGrpSpPr>
          <p:cNvPr id="12" name="グループ化 11"/>
          <p:cNvGrpSpPr/>
          <p:nvPr/>
        </p:nvGrpSpPr>
        <p:grpSpPr>
          <a:xfrm>
            <a:off x="611560" y="1124744"/>
            <a:ext cx="7848872" cy="1200329"/>
            <a:chOff x="649660" y="1319808"/>
            <a:chExt cx="7848872" cy="1200329"/>
          </a:xfrm>
        </p:grpSpPr>
        <p:sp>
          <p:nvSpPr>
            <p:cNvPr id="9" name="テキスト ボックス 8"/>
            <p:cNvSpPr txBox="1"/>
            <p:nvPr/>
          </p:nvSpPr>
          <p:spPr>
            <a:xfrm>
              <a:off x="649660" y="1319808"/>
              <a:ext cx="7848872" cy="1200329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4000" dirty="0" smtClean="0">
                  <a:solidFill>
                    <a:srgbClr val="FFFF00"/>
                  </a:solidFill>
                </a:rPr>
                <a:t>www.ep.sci.hokudai.ac.jp</a:t>
              </a:r>
            </a:p>
            <a:p>
              <a:r>
                <a:rPr lang="ja-JP" altLang="en-US" sz="3200" dirty="0" smtClean="0">
                  <a:solidFill>
                    <a:srgbClr val="FFFF00"/>
                  </a:solidFill>
                </a:rPr>
                <a:t>        ホスト部　          ドメイン部</a:t>
              </a:r>
              <a:endParaRPr kumimoji="1" lang="ja-JP" altLang="en-US" sz="3200" dirty="0">
                <a:solidFill>
                  <a:srgbClr val="FFFF00"/>
                </a:solidFill>
              </a:endParaRPr>
            </a:p>
          </p:txBody>
        </p:sp>
        <p:grpSp>
          <p:nvGrpSpPr>
            <p:cNvPr id="8" name="グループ化 7"/>
            <p:cNvGrpSpPr/>
            <p:nvPr/>
          </p:nvGrpSpPr>
          <p:grpSpPr>
            <a:xfrm>
              <a:off x="1619672" y="1412776"/>
              <a:ext cx="5832648" cy="576064"/>
              <a:chOff x="1619672" y="1412776"/>
              <a:chExt cx="5832648" cy="576064"/>
            </a:xfrm>
          </p:grpSpPr>
          <p:sp>
            <p:nvSpPr>
              <p:cNvPr id="10" name="正方形/長方形 9"/>
              <p:cNvSpPr/>
              <p:nvPr/>
            </p:nvSpPr>
            <p:spPr>
              <a:xfrm>
                <a:off x="1619672" y="1412776"/>
                <a:ext cx="1224136" cy="576064"/>
              </a:xfrm>
              <a:prstGeom prst="rect">
                <a:avLst/>
              </a:prstGeom>
              <a:noFill/>
              <a:ln w="508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" name="正方形/長方形 10"/>
              <p:cNvSpPr/>
              <p:nvPr/>
            </p:nvSpPr>
            <p:spPr>
              <a:xfrm>
                <a:off x="2915816" y="1412776"/>
                <a:ext cx="4536504" cy="576064"/>
              </a:xfrm>
              <a:prstGeom prst="rect">
                <a:avLst/>
              </a:prstGeom>
              <a:noFill/>
              <a:ln w="508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14" name="スライド番号プレースホルダ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DA443C-472A-437D-A7A9-67EDD43B3569}" type="slidenum">
              <a:rPr lang="ja-JP" altLang="en-US" smtClean="0"/>
              <a:pPr>
                <a:defRPr/>
              </a:pPr>
              <a:t>62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ドメイン名空間</a:t>
            </a:r>
            <a:endParaRPr kumimoji="1" lang="ja-JP" altLang="en-US" dirty="0"/>
          </a:p>
        </p:txBody>
      </p:sp>
      <p:sp>
        <p:nvSpPr>
          <p:cNvPr id="20" name="コンテンツ プレースホルダ 2"/>
          <p:cNvSpPr txBox="1">
            <a:spLocks/>
          </p:cNvSpPr>
          <p:nvPr/>
        </p:nvSpPr>
        <p:spPr bwMode="auto">
          <a:xfrm>
            <a:off x="0" y="1124744"/>
            <a:ext cx="9684568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altLang="ja-JP" sz="3200" dirty="0" smtClean="0">
                <a:latin typeface="+mn-lt"/>
                <a:ea typeface="+mn-ea"/>
                <a:hlinkClick r:id="rId2"/>
              </a:rPr>
              <a:t>www.ep.sci.hokudai.ac.jp</a:t>
            </a:r>
            <a:r>
              <a:rPr lang="en-US" altLang="ja-JP" sz="3200" dirty="0" smtClean="0">
                <a:latin typeface="+mn-lt"/>
                <a:ea typeface="+mn-ea"/>
              </a:rPr>
              <a:t> </a:t>
            </a:r>
            <a:r>
              <a:rPr kumimoji="1" lang="ja-JP" alt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の例</a:t>
            </a:r>
            <a:endParaRPr kumimoji="1" lang="ja-JP" alt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1" name="図 20" descr="DN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43608" y="1844824"/>
            <a:ext cx="7056784" cy="4608295"/>
          </a:xfrm>
          <a:prstGeom prst="rect">
            <a:avLst/>
          </a:prstGeom>
        </p:spPr>
      </p:pic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DA443C-472A-437D-A7A9-67EDD43B3569}" type="slidenum">
              <a:rPr lang="ja-JP" altLang="en-US" smtClean="0"/>
              <a:pPr>
                <a:defRPr/>
              </a:pPr>
              <a:t>63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en-US" altLang="ja-JP" dirty="0" smtClean="0">
                <a:solidFill>
                  <a:srgbClr val="FF0000"/>
                </a:solidFill>
              </a:rPr>
              <a:t>DNS </a:t>
            </a:r>
            <a:r>
              <a:rPr lang="ja-JP" altLang="en-US" dirty="0" smtClean="0">
                <a:solidFill>
                  <a:srgbClr val="FF0000"/>
                </a:solidFill>
              </a:rPr>
              <a:t>サーバ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857403"/>
          </a:xfrm>
        </p:spPr>
        <p:txBody>
          <a:bodyPr/>
          <a:lstStyle/>
          <a:p>
            <a:r>
              <a:rPr lang="en-US" altLang="ja-JP" sz="2800" dirty="0" smtClean="0"/>
              <a:t>DNS </a:t>
            </a:r>
            <a:r>
              <a:rPr lang="ja-JP" altLang="en-US" sz="2800" dirty="0" smtClean="0"/>
              <a:t>サービスを提供する計算機</a:t>
            </a:r>
            <a:endParaRPr lang="en-US" altLang="ja-JP" sz="2800" dirty="0" smtClean="0"/>
          </a:p>
          <a:p>
            <a:pPr lvl="1"/>
            <a:r>
              <a:rPr lang="en-US" altLang="ja-JP" sz="2400" b="1" u="sng" dirty="0" smtClean="0"/>
              <a:t>IP </a:t>
            </a:r>
            <a:r>
              <a:rPr lang="ja-JP" altLang="en-US" sz="2400" b="1" u="sng" dirty="0" smtClean="0"/>
              <a:t>アドレスとドメイン名の対応表を管理</a:t>
            </a:r>
            <a:endParaRPr lang="en-US" altLang="ja-JP" sz="2400" b="1" u="sng" dirty="0" smtClean="0"/>
          </a:p>
          <a:p>
            <a:pPr lvl="1"/>
            <a:r>
              <a:rPr lang="ja-JP" altLang="en-US" sz="2400" dirty="0" smtClean="0"/>
              <a:t>ドメイン名から</a:t>
            </a:r>
            <a:r>
              <a:rPr lang="en-US" altLang="ja-JP" sz="2400" dirty="0" smtClean="0"/>
              <a:t>IP </a:t>
            </a:r>
            <a:r>
              <a:rPr lang="ja-JP" altLang="en-US" sz="2400" dirty="0" smtClean="0"/>
              <a:t>アドレスを問い合わせ </a:t>
            </a:r>
            <a:r>
              <a:rPr lang="en-US" altLang="ja-JP" sz="2400" dirty="0" smtClean="0"/>
              <a:t>(</a:t>
            </a:r>
            <a:r>
              <a:rPr lang="ja-JP" altLang="en-US" sz="2400" dirty="0" smtClean="0"/>
              <a:t>逆も可</a:t>
            </a:r>
            <a:r>
              <a:rPr lang="en-US" altLang="ja-JP" sz="2400" dirty="0" smtClean="0"/>
              <a:t>)</a:t>
            </a:r>
          </a:p>
          <a:p>
            <a:endParaRPr lang="en-US" altLang="ja-JP" sz="2800" dirty="0" smtClean="0">
              <a:solidFill>
                <a:srgbClr val="FF0000"/>
              </a:solidFill>
            </a:endParaRPr>
          </a:p>
          <a:p>
            <a:endParaRPr lang="en-US" altLang="ja-JP" sz="2800" dirty="0" smtClean="0">
              <a:solidFill>
                <a:srgbClr val="FF0000"/>
              </a:solidFill>
            </a:endParaRPr>
          </a:p>
          <a:p>
            <a:endParaRPr lang="en-US" altLang="ja-JP" sz="2800" dirty="0" smtClean="0">
              <a:solidFill>
                <a:srgbClr val="FF0000"/>
              </a:solidFill>
            </a:endParaRPr>
          </a:p>
          <a:p>
            <a:endParaRPr lang="en-US" altLang="ja-JP" sz="2800" dirty="0" smtClean="0">
              <a:solidFill>
                <a:srgbClr val="FF0000"/>
              </a:solidFill>
            </a:endParaRPr>
          </a:p>
          <a:p>
            <a:endParaRPr lang="en-US" altLang="ja-JP" sz="2800" dirty="0" smtClean="0">
              <a:solidFill>
                <a:srgbClr val="FF0000"/>
              </a:solidFill>
            </a:endParaRPr>
          </a:p>
          <a:p>
            <a:endParaRPr lang="en-US" altLang="ja-JP" sz="2800" dirty="0" smtClean="0">
              <a:solidFill>
                <a:srgbClr val="FF0000"/>
              </a:solidFill>
            </a:endParaRPr>
          </a:p>
          <a:p>
            <a:r>
              <a:rPr lang="ja-JP" altLang="en-US" sz="2800" dirty="0" smtClean="0"/>
              <a:t>通信相手のドメイン名だけでは通信できない</a:t>
            </a:r>
            <a:endParaRPr lang="en-US" altLang="ja-JP" sz="2800" dirty="0" smtClean="0"/>
          </a:p>
          <a:p>
            <a:pPr lvl="1"/>
            <a:r>
              <a:rPr lang="en-US" altLang="ja-JP" sz="2400" dirty="0" smtClean="0">
                <a:solidFill>
                  <a:srgbClr val="FF0000"/>
                </a:solidFill>
              </a:rPr>
              <a:t>DNS </a:t>
            </a:r>
            <a:r>
              <a:rPr lang="ja-JP" altLang="en-US" sz="2400" dirty="0" smtClean="0">
                <a:solidFill>
                  <a:srgbClr val="FF0000"/>
                </a:solidFill>
              </a:rPr>
              <a:t>サーバの </a:t>
            </a:r>
            <a:r>
              <a:rPr lang="en-US" altLang="ja-JP" sz="2400" dirty="0" smtClean="0">
                <a:solidFill>
                  <a:srgbClr val="FF0000"/>
                </a:solidFill>
              </a:rPr>
              <a:t>IP </a:t>
            </a:r>
            <a:r>
              <a:rPr lang="ja-JP" altLang="en-US" sz="2400" dirty="0" smtClean="0">
                <a:solidFill>
                  <a:srgbClr val="FF0000"/>
                </a:solidFill>
              </a:rPr>
              <a:t>アドレス</a:t>
            </a:r>
            <a:r>
              <a:rPr lang="ja-JP" altLang="en-US" sz="2400" dirty="0" smtClean="0"/>
              <a:t>も事実上設定必須のパラメータ</a:t>
            </a:r>
            <a:endParaRPr kumimoji="1" lang="ja-JP" altLang="en-US" dirty="0"/>
          </a:p>
        </p:txBody>
      </p:sp>
      <p:grpSp>
        <p:nvGrpSpPr>
          <p:cNvPr id="16" name="グループ化 15"/>
          <p:cNvGrpSpPr/>
          <p:nvPr/>
        </p:nvGrpSpPr>
        <p:grpSpPr>
          <a:xfrm>
            <a:off x="346075" y="2516138"/>
            <a:ext cx="8453453" cy="2793997"/>
            <a:chOff x="384175" y="3857628"/>
            <a:chExt cx="8453453" cy="2793997"/>
          </a:xfrm>
        </p:grpSpPr>
        <p:sp>
          <p:nvSpPr>
            <p:cNvPr id="4" name="Line 7"/>
            <p:cNvSpPr>
              <a:spLocks noChangeShapeType="1"/>
            </p:cNvSpPr>
            <p:nvPr/>
          </p:nvSpPr>
          <p:spPr bwMode="auto">
            <a:xfrm flipV="1">
              <a:off x="1465263" y="5013325"/>
              <a:ext cx="5975350" cy="792163"/>
            </a:xfrm>
            <a:prstGeom prst="line">
              <a:avLst/>
            </a:prstGeom>
            <a:noFill/>
            <a:ln w="38100">
              <a:solidFill>
                <a:srgbClr val="3333FF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5" name="Picture 5" descr="新しい画像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84175" y="5013325"/>
              <a:ext cx="1873250" cy="163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6926292" y="5876925"/>
              <a:ext cx="1860550" cy="641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1800" dirty="0"/>
                <a:t>DNS </a:t>
              </a:r>
              <a:r>
                <a:rPr kumimoji="1" lang="ja-JP" altLang="en-US" sz="1800" dirty="0"/>
                <a:t>サーバ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kumimoji="1" lang="en-US" altLang="ja-JP" sz="1800" dirty="0"/>
                <a:t>IP: 133.87.45.70</a:t>
              </a:r>
            </a:p>
          </p:txBody>
        </p:sp>
        <p:sp>
          <p:nvSpPr>
            <p:cNvPr id="7" name="Freeform 14"/>
            <p:cNvSpPr>
              <a:spLocks/>
            </p:cNvSpPr>
            <p:nvPr/>
          </p:nvSpPr>
          <p:spPr bwMode="auto">
            <a:xfrm>
              <a:off x="1982788" y="4503738"/>
              <a:ext cx="4859337" cy="779462"/>
            </a:xfrm>
            <a:custGeom>
              <a:avLst/>
              <a:gdLst>
                <a:gd name="T0" fmla="*/ 0 w 3061"/>
                <a:gd name="T1" fmla="*/ 1237395220 h 491"/>
                <a:gd name="T2" fmla="*/ 2147483647 w 3061"/>
                <a:gd name="T3" fmla="*/ 153728650 h 491"/>
                <a:gd name="T4" fmla="*/ 2147483647 w 3061"/>
                <a:gd name="T5" fmla="*/ 309978248 h 491"/>
                <a:gd name="T6" fmla="*/ 0 60000 65536"/>
                <a:gd name="T7" fmla="*/ 0 60000 65536"/>
                <a:gd name="T8" fmla="*/ 0 60000 65536"/>
                <a:gd name="T9" fmla="*/ 0 w 3061"/>
                <a:gd name="T10" fmla="*/ 0 h 491"/>
                <a:gd name="T11" fmla="*/ 3061 w 3061"/>
                <a:gd name="T12" fmla="*/ 491 h 49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61" h="491">
                  <a:moveTo>
                    <a:pt x="0" y="491"/>
                  </a:moveTo>
                  <a:cubicBezTo>
                    <a:pt x="221" y="419"/>
                    <a:pt x="816" y="122"/>
                    <a:pt x="1326" y="61"/>
                  </a:cubicBezTo>
                  <a:cubicBezTo>
                    <a:pt x="1836" y="0"/>
                    <a:pt x="2700" y="110"/>
                    <a:pt x="3061" y="123"/>
                  </a:cubicBezTo>
                </a:path>
              </a:pathLst>
            </a:custGeom>
            <a:noFill/>
            <a:ln w="28575">
              <a:solidFill>
                <a:srgbClr val="808080"/>
              </a:solidFill>
              <a:round/>
              <a:headEnd type="triangle" w="lg" len="lg"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" name="Freeform 15"/>
            <p:cNvSpPr>
              <a:spLocks/>
            </p:cNvSpPr>
            <p:nvPr/>
          </p:nvSpPr>
          <p:spPr bwMode="auto">
            <a:xfrm>
              <a:off x="2147888" y="5514975"/>
              <a:ext cx="4737100" cy="722313"/>
            </a:xfrm>
            <a:custGeom>
              <a:avLst/>
              <a:gdLst>
                <a:gd name="T0" fmla="*/ 0 w 2984"/>
                <a:gd name="T1" fmla="*/ 786289282 h 455"/>
                <a:gd name="T2" fmla="*/ 2147483647 w 2984"/>
                <a:gd name="T3" fmla="*/ 1015624590 h 455"/>
                <a:gd name="T4" fmla="*/ 2147483647 w 2984"/>
                <a:gd name="T5" fmla="*/ 0 h 455"/>
                <a:gd name="T6" fmla="*/ 0 60000 65536"/>
                <a:gd name="T7" fmla="*/ 0 60000 65536"/>
                <a:gd name="T8" fmla="*/ 0 60000 65536"/>
                <a:gd name="T9" fmla="*/ 0 w 2984"/>
                <a:gd name="T10" fmla="*/ 0 h 455"/>
                <a:gd name="T11" fmla="*/ 2984 w 2984"/>
                <a:gd name="T12" fmla="*/ 455 h 4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84" h="455">
                  <a:moveTo>
                    <a:pt x="0" y="312"/>
                  </a:moveTo>
                  <a:cubicBezTo>
                    <a:pt x="268" y="327"/>
                    <a:pt x="1113" y="455"/>
                    <a:pt x="1610" y="403"/>
                  </a:cubicBezTo>
                  <a:cubicBezTo>
                    <a:pt x="2107" y="351"/>
                    <a:pt x="2698" y="84"/>
                    <a:pt x="2984" y="0"/>
                  </a:cubicBezTo>
                </a:path>
              </a:pathLst>
            </a:custGeom>
            <a:noFill/>
            <a:ln w="28575">
              <a:solidFill>
                <a:srgbClr val="808080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ja-JP" altLang="en-US"/>
            </a:p>
          </p:txBody>
        </p:sp>
        <p:grpSp>
          <p:nvGrpSpPr>
            <p:cNvPr id="9" name="Group 12"/>
            <p:cNvGrpSpPr>
              <a:grpSpLocks/>
            </p:cNvGrpSpPr>
            <p:nvPr/>
          </p:nvGrpSpPr>
          <p:grpSpPr bwMode="auto">
            <a:xfrm>
              <a:off x="3336925" y="4292600"/>
              <a:ext cx="2159000" cy="792163"/>
              <a:chOff x="2109" y="2568"/>
              <a:chExt cx="1360" cy="499"/>
            </a:xfrm>
          </p:grpSpPr>
          <p:sp>
            <p:nvSpPr>
              <p:cNvPr id="10" name="Letter"/>
              <p:cNvSpPr>
                <a:spLocks noEditPoints="1" noChangeArrowheads="1"/>
              </p:cNvSpPr>
              <p:nvPr/>
            </p:nvSpPr>
            <p:spPr bwMode="auto">
              <a:xfrm>
                <a:off x="2109" y="2568"/>
                <a:ext cx="1360" cy="499"/>
              </a:xfrm>
              <a:custGeom>
                <a:avLst/>
                <a:gdLst>
                  <a:gd name="T0" fmla="*/ 0 w 21600"/>
                  <a:gd name="T1" fmla="*/ 0 h 21600"/>
                  <a:gd name="T2" fmla="*/ 10800 w 21600"/>
                  <a:gd name="T3" fmla="*/ 0 h 21600"/>
                  <a:gd name="T4" fmla="*/ 21600 w 21600"/>
                  <a:gd name="T5" fmla="*/ 0 h 21600"/>
                  <a:gd name="T6" fmla="*/ 21600 w 21600"/>
                  <a:gd name="T7" fmla="*/ 10800 h 21600"/>
                  <a:gd name="T8" fmla="*/ 21600 w 21600"/>
                  <a:gd name="T9" fmla="*/ 21600 h 21600"/>
                  <a:gd name="T10" fmla="*/ 10800 w 21600"/>
                  <a:gd name="T11" fmla="*/ 21600 h 21600"/>
                  <a:gd name="T12" fmla="*/ 0 w 21600"/>
                  <a:gd name="T13" fmla="*/ 21600 h 21600"/>
                  <a:gd name="T14" fmla="*/ 0 w 21600"/>
                  <a:gd name="T15" fmla="*/ 10800 h 21600"/>
                  <a:gd name="T16" fmla="*/ 5304 w 21600"/>
                  <a:gd name="T17" fmla="*/ 9216 h 21600"/>
                  <a:gd name="T18" fmla="*/ 17504 w 21600"/>
                  <a:gd name="T19" fmla="*/ 18377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 extrusionOk="0">
                    <a:moveTo>
                      <a:pt x="14" y="0"/>
                    </a:moveTo>
                    <a:lnTo>
                      <a:pt x="21600" y="0"/>
                    </a:lnTo>
                    <a:lnTo>
                      <a:pt x="21600" y="21628"/>
                    </a:lnTo>
                    <a:lnTo>
                      <a:pt x="14" y="21628"/>
                    </a:lnTo>
                    <a:lnTo>
                      <a:pt x="14" y="0"/>
                    </a:lnTo>
                    <a:close/>
                  </a:path>
                  <a:path w="21600" h="21600" extrusionOk="0">
                    <a:moveTo>
                      <a:pt x="18476" y="2035"/>
                    </a:moveTo>
                    <a:lnTo>
                      <a:pt x="20539" y="2035"/>
                    </a:lnTo>
                    <a:lnTo>
                      <a:pt x="20539" y="6559"/>
                    </a:lnTo>
                    <a:lnTo>
                      <a:pt x="18476" y="6559"/>
                    </a:lnTo>
                    <a:lnTo>
                      <a:pt x="18476" y="2035"/>
                    </a:lnTo>
                    <a:close/>
                  </a:path>
                  <a:path w="21600" h="21600" extrusionOk="0">
                    <a:moveTo>
                      <a:pt x="884" y="2092"/>
                    </a:moveTo>
                    <a:lnTo>
                      <a:pt x="7425" y="2092"/>
                    </a:lnTo>
                    <a:lnTo>
                      <a:pt x="7425" y="2770"/>
                    </a:lnTo>
                    <a:lnTo>
                      <a:pt x="884" y="2770"/>
                    </a:lnTo>
                    <a:lnTo>
                      <a:pt x="884" y="2092"/>
                    </a:lnTo>
                    <a:close/>
                  </a:path>
                  <a:path w="21600" h="21600" extrusionOk="0">
                    <a:moveTo>
                      <a:pt x="884" y="3109"/>
                    </a:moveTo>
                    <a:lnTo>
                      <a:pt x="7425" y="3109"/>
                    </a:lnTo>
                    <a:lnTo>
                      <a:pt x="7425" y="3788"/>
                    </a:lnTo>
                    <a:lnTo>
                      <a:pt x="884" y="3788"/>
                    </a:lnTo>
                    <a:lnTo>
                      <a:pt x="884" y="3109"/>
                    </a:lnTo>
                    <a:close/>
                  </a:path>
                  <a:path w="21600" h="21600" extrusionOk="0">
                    <a:moveTo>
                      <a:pt x="884" y="4127"/>
                    </a:moveTo>
                    <a:lnTo>
                      <a:pt x="7425" y="4127"/>
                    </a:lnTo>
                    <a:lnTo>
                      <a:pt x="7425" y="4806"/>
                    </a:lnTo>
                    <a:lnTo>
                      <a:pt x="884" y="4806"/>
                    </a:lnTo>
                    <a:lnTo>
                      <a:pt x="884" y="4127"/>
                    </a:lnTo>
                    <a:close/>
                  </a:path>
                  <a:path w="21600" h="21600" extrusionOk="0">
                    <a:moveTo>
                      <a:pt x="5127" y="5145"/>
                    </a:moveTo>
                    <a:lnTo>
                      <a:pt x="7425" y="5145"/>
                    </a:lnTo>
                    <a:lnTo>
                      <a:pt x="7425" y="5824"/>
                    </a:lnTo>
                    <a:lnTo>
                      <a:pt x="5127" y="5824"/>
                    </a:lnTo>
                    <a:lnTo>
                      <a:pt x="5127" y="5145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rgbClr val="808080"/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1" name="Text Box 9"/>
              <p:cNvSpPr txBox="1">
                <a:spLocks noChangeArrowheads="1"/>
              </p:cNvSpPr>
              <p:nvPr/>
            </p:nvSpPr>
            <p:spPr bwMode="auto">
              <a:xfrm>
                <a:off x="2109" y="2659"/>
                <a:ext cx="1156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spcBef>
                    <a:spcPct val="0"/>
                  </a:spcBef>
                  <a:buFontTx/>
                  <a:buNone/>
                </a:pPr>
                <a:r>
                  <a:rPr kumimoji="1" lang="ja-JP" altLang="en-US" sz="1800"/>
                  <a:t>返答</a:t>
                </a:r>
                <a:r>
                  <a:rPr kumimoji="1" lang="en-US" altLang="ja-JP" sz="1800"/>
                  <a:t>: </a:t>
                </a:r>
              </a:p>
              <a:p>
                <a:pPr>
                  <a:spcBef>
                    <a:spcPct val="0"/>
                  </a:spcBef>
                  <a:buFontTx/>
                  <a:buNone/>
                </a:pPr>
                <a:r>
                  <a:rPr kumimoji="1" lang="en-US" altLang="ja-JP" sz="1800"/>
                  <a:t>133.50.160.50 !!</a:t>
                </a:r>
              </a:p>
            </p:txBody>
          </p:sp>
        </p:grpSp>
        <p:grpSp>
          <p:nvGrpSpPr>
            <p:cNvPr id="12" name="Group 13"/>
            <p:cNvGrpSpPr>
              <a:grpSpLocks/>
            </p:cNvGrpSpPr>
            <p:nvPr/>
          </p:nvGrpSpPr>
          <p:grpSpPr bwMode="auto">
            <a:xfrm>
              <a:off x="3408363" y="5661025"/>
              <a:ext cx="2673350" cy="917575"/>
              <a:chOff x="1837" y="3430"/>
              <a:chExt cx="1684" cy="578"/>
            </a:xfrm>
          </p:grpSpPr>
          <p:sp>
            <p:nvSpPr>
              <p:cNvPr id="13" name="Letter"/>
              <p:cNvSpPr>
                <a:spLocks noEditPoints="1" noChangeArrowheads="1"/>
              </p:cNvSpPr>
              <p:nvPr/>
            </p:nvSpPr>
            <p:spPr bwMode="auto">
              <a:xfrm>
                <a:off x="1837" y="3430"/>
                <a:ext cx="1678" cy="578"/>
              </a:xfrm>
              <a:custGeom>
                <a:avLst/>
                <a:gdLst>
                  <a:gd name="T0" fmla="*/ 0 w 21600"/>
                  <a:gd name="T1" fmla="*/ 0 h 21600"/>
                  <a:gd name="T2" fmla="*/ 10800 w 21600"/>
                  <a:gd name="T3" fmla="*/ 0 h 21600"/>
                  <a:gd name="T4" fmla="*/ 21600 w 21600"/>
                  <a:gd name="T5" fmla="*/ 0 h 21600"/>
                  <a:gd name="T6" fmla="*/ 21600 w 21600"/>
                  <a:gd name="T7" fmla="*/ 10800 h 21600"/>
                  <a:gd name="T8" fmla="*/ 21600 w 21600"/>
                  <a:gd name="T9" fmla="*/ 21600 h 21600"/>
                  <a:gd name="T10" fmla="*/ 10800 w 21600"/>
                  <a:gd name="T11" fmla="*/ 21600 h 21600"/>
                  <a:gd name="T12" fmla="*/ 0 w 21600"/>
                  <a:gd name="T13" fmla="*/ 21600 h 21600"/>
                  <a:gd name="T14" fmla="*/ 0 w 21600"/>
                  <a:gd name="T15" fmla="*/ 10800 h 21600"/>
                  <a:gd name="T16" fmla="*/ 5304 w 21600"/>
                  <a:gd name="T17" fmla="*/ 9216 h 21600"/>
                  <a:gd name="T18" fmla="*/ 17504 w 21600"/>
                  <a:gd name="T19" fmla="*/ 18377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 extrusionOk="0">
                    <a:moveTo>
                      <a:pt x="14" y="0"/>
                    </a:moveTo>
                    <a:lnTo>
                      <a:pt x="21600" y="0"/>
                    </a:lnTo>
                    <a:lnTo>
                      <a:pt x="21600" y="21628"/>
                    </a:lnTo>
                    <a:lnTo>
                      <a:pt x="14" y="21628"/>
                    </a:lnTo>
                    <a:lnTo>
                      <a:pt x="14" y="0"/>
                    </a:lnTo>
                    <a:close/>
                  </a:path>
                  <a:path w="21600" h="21600" extrusionOk="0">
                    <a:moveTo>
                      <a:pt x="18476" y="2035"/>
                    </a:moveTo>
                    <a:lnTo>
                      <a:pt x="20539" y="2035"/>
                    </a:lnTo>
                    <a:lnTo>
                      <a:pt x="20539" y="6559"/>
                    </a:lnTo>
                    <a:lnTo>
                      <a:pt x="18476" y="6559"/>
                    </a:lnTo>
                    <a:lnTo>
                      <a:pt x="18476" y="2035"/>
                    </a:lnTo>
                    <a:close/>
                  </a:path>
                  <a:path w="21600" h="21600" extrusionOk="0">
                    <a:moveTo>
                      <a:pt x="884" y="2092"/>
                    </a:moveTo>
                    <a:lnTo>
                      <a:pt x="7425" y="2092"/>
                    </a:lnTo>
                    <a:lnTo>
                      <a:pt x="7425" y="2770"/>
                    </a:lnTo>
                    <a:lnTo>
                      <a:pt x="884" y="2770"/>
                    </a:lnTo>
                    <a:lnTo>
                      <a:pt x="884" y="2092"/>
                    </a:lnTo>
                    <a:close/>
                  </a:path>
                  <a:path w="21600" h="21600" extrusionOk="0">
                    <a:moveTo>
                      <a:pt x="884" y="3109"/>
                    </a:moveTo>
                    <a:lnTo>
                      <a:pt x="7425" y="3109"/>
                    </a:lnTo>
                    <a:lnTo>
                      <a:pt x="7425" y="3788"/>
                    </a:lnTo>
                    <a:lnTo>
                      <a:pt x="884" y="3788"/>
                    </a:lnTo>
                    <a:lnTo>
                      <a:pt x="884" y="3109"/>
                    </a:lnTo>
                    <a:close/>
                  </a:path>
                  <a:path w="21600" h="21600" extrusionOk="0">
                    <a:moveTo>
                      <a:pt x="884" y="4127"/>
                    </a:moveTo>
                    <a:lnTo>
                      <a:pt x="7425" y="4127"/>
                    </a:lnTo>
                    <a:lnTo>
                      <a:pt x="7425" y="4806"/>
                    </a:lnTo>
                    <a:lnTo>
                      <a:pt x="884" y="4806"/>
                    </a:lnTo>
                    <a:lnTo>
                      <a:pt x="884" y="4127"/>
                    </a:lnTo>
                    <a:close/>
                  </a:path>
                  <a:path w="21600" h="21600" extrusionOk="0">
                    <a:moveTo>
                      <a:pt x="5127" y="5145"/>
                    </a:moveTo>
                    <a:lnTo>
                      <a:pt x="7425" y="5145"/>
                    </a:lnTo>
                    <a:lnTo>
                      <a:pt x="7425" y="5824"/>
                    </a:lnTo>
                    <a:lnTo>
                      <a:pt x="5127" y="5824"/>
                    </a:lnTo>
                    <a:lnTo>
                      <a:pt x="5127" y="5145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rgbClr val="808080"/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ja-JP" altLang="en-US"/>
              </a:p>
            </p:txBody>
          </p:sp>
          <p:sp>
            <p:nvSpPr>
              <p:cNvPr id="14" name="Text Box 8"/>
              <p:cNvSpPr txBox="1">
                <a:spLocks noChangeArrowheads="1"/>
              </p:cNvSpPr>
              <p:nvPr/>
            </p:nvSpPr>
            <p:spPr bwMode="auto">
              <a:xfrm>
                <a:off x="1837" y="3566"/>
                <a:ext cx="1684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spcBef>
                    <a:spcPct val="0"/>
                  </a:spcBef>
                  <a:buFontTx/>
                  <a:buNone/>
                </a:pPr>
                <a:r>
                  <a:rPr kumimoji="1" lang="ja-JP" altLang="en-US" sz="1800" dirty="0"/>
                  <a:t>問い合わせ</a:t>
                </a:r>
                <a:r>
                  <a:rPr kumimoji="1" lang="en-US" altLang="ja-JP" sz="1800" dirty="0"/>
                  <a:t>: </a:t>
                </a:r>
              </a:p>
              <a:p>
                <a:pPr>
                  <a:spcBef>
                    <a:spcPct val="0"/>
                  </a:spcBef>
                  <a:buFontTx/>
                  <a:buNone/>
                </a:pPr>
                <a:r>
                  <a:rPr kumimoji="1" lang="en-US" altLang="ja-JP" sz="1800" dirty="0"/>
                  <a:t>mail.ep.sci.hokudai.ac.jp</a:t>
                </a:r>
              </a:p>
            </p:txBody>
          </p:sp>
        </p:grpSp>
        <p:pic>
          <p:nvPicPr>
            <p:cNvPr id="15" name="Picture 5" descr="新しい画像 (2)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786578" y="3857628"/>
              <a:ext cx="2051050" cy="2051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9" name="スライド番号プレースホルダ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DA443C-472A-437D-A7A9-67EDD43B3569}" type="slidenum">
              <a:rPr lang="ja-JP" altLang="en-US" smtClean="0"/>
              <a:pPr>
                <a:defRPr/>
              </a:pPr>
              <a:t>64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DNS </a:t>
            </a:r>
            <a:r>
              <a:rPr kumimoji="1" lang="ja-JP" altLang="en-US" dirty="0" smtClean="0">
                <a:solidFill>
                  <a:srgbClr val="FF0000"/>
                </a:solidFill>
              </a:rPr>
              <a:t>の階層構造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929411"/>
          </a:xfrm>
        </p:spPr>
        <p:txBody>
          <a:bodyPr/>
          <a:lstStyle/>
          <a:p>
            <a:r>
              <a:rPr kumimoji="1" lang="ja-JP" altLang="en-US" dirty="0" smtClean="0"/>
              <a:t>全ての計算機の対応表は</a:t>
            </a:r>
            <a:r>
              <a:rPr kumimoji="1" lang="ja-JP" altLang="en-US" b="1" u="sng" dirty="0" smtClean="0"/>
              <a:t>管理しきれない</a:t>
            </a:r>
            <a:r>
              <a:rPr kumimoji="1" lang="ja-JP" altLang="en-US" dirty="0" smtClean="0"/>
              <a:t>！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同じ </a:t>
            </a:r>
            <a:r>
              <a:rPr lang="en-US" altLang="ja-JP" dirty="0" smtClean="0"/>
              <a:t>IP </a:t>
            </a:r>
            <a:r>
              <a:rPr lang="ja-JP" altLang="en-US" dirty="0" smtClean="0"/>
              <a:t>アドレスで複数のドメイン名を持つことも</a:t>
            </a:r>
            <a:endParaRPr kumimoji="1" lang="en-US" altLang="ja-JP" dirty="0" smtClean="0"/>
          </a:p>
          <a:p>
            <a:r>
              <a:rPr lang="ja-JP" altLang="en-US" dirty="0" smtClean="0"/>
              <a:t>ネットワーク毎に </a:t>
            </a:r>
            <a:r>
              <a:rPr lang="en-US" altLang="ja-JP" dirty="0" smtClean="0"/>
              <a:t>DNS </a:t>
            </a:r>
            <a:r>
              <a:rPr lang="ja-JP" altLang="en-US" dirty="0" smtClean="0"/>
              <a:t>サーバを置く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ネットワーク内部の対応表を管理</a:t>
            </a:r>
            <a:endParaRPr kumimoji="1" lang="en-US" altLang="ja-JP" dirty="0" smtClean="0"/>
          </a:p>
          <a:p>
            <a:r>
              <a:rPr kumimoji="1" lang="ja-JP" altLang="en-US" dirty="0" smtClean="0"/>
              <a:t>問い合わせ対応も階層構造化</a:t>
            </a:r>
            <a:endParaRPr kumimoji="1" lang="en-US" altLang="ja-JP" dirty="0" smtClean="0"/>
          </a:p>
          <a:p>
            <a:pPr lvl="1"/>
            <a:r>
              <a:rPr lang="ja-JP" altLang="en-US" b="1" u="sng" dirty="0" smtClean="0"/>
              <a:t>最上位</a:t>
            </a:r>
            <a:r>
              <a:rPr kumimoji="1" lang="ja-JP" altLang="en-US" b="1" u="sng" dirty="0" smtClean="0"/>
              <a:t>の </a:t>
            </a:r>
            <a:r>
              <a:rPr kumimoji="1" lang="en-US" altLang="ja-JP" b="1" u="sng" dirty="0" smtClean="0"/>
              <a:t>DNS </a:t>
            </a:r>
            <a:r>
              <a:rPr kumimoji="1" lang="ja-JP" altLang="en-US" b="1" u="sng" dirty="0" smtClean="0"/>
              <a:t>サーバに</a:t>
            </a:r>
            <a:r>
              <a:rPr kumimoji="1" lang="ja-JP" altLang="en-US" b="1" u="sng" dirty="0" smtClean="0"/>
              <a:t>問い合わせ</a:t>
            </a:r>
            <a:endParaRPr kumimoji="1" lang="en-US" altLang="ja-JP" b="1" u="sng" dirty="0" smtClean="0"/>
          </a:p>
          <a:p>
            <a:pPr lvl="2"/>
            <a:r>
              <a:rPr lang="ja-JP" altLang="en-US" dirty="0" smtClean="0"/>
              <a:t>最上位の「ルートネームサーバ」は世界に </a:t>
            </a:r>
            <a:r>
              <a:rPr lang="en-US" altLang="ja-JP" dirty="0" smtClean="0"/>
              <a:t>13 </a:t>
            </a:r>
            <a:r>
              <a:rPr lang="ja-JP" altLang="en-US" dirty="0" smtClean="0"/>
              <a:t>基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徐々に下へ・・・</a:t>
            </a:r>
            <a:endParaRPr lang="en-US" altLang="ja-JP" dirty="0" smtClean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DA443C-472A-437D-A7A9-67EDD43B3569}" type="slidenum">
              <a:rPr lang="ja-JP" altLang="en-US" smtClean="0"/>
              <a:pPr>
                <a:defRPr/>
              </a:pPr>
              <a:t>65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kumimoji="1" lang="ja-JP" altLang="en-US" dirty="0" smtClean="0"/>
              <a:t>本日のまとめ</a:t>
            </a:r>
            <a:r>
              <a:rPr kumimoji="1" lang="en-US" altLang="ja-JP" dirty="0" smtClean="0"/>
              <a:t>(1)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0" y="1196752"/>
            <a:ext cx="8697144" cy="4525963"/>
          </a:xfrm>
        </p:spPr>
        <p:txBody>
          <a:bodyPr/>
          <a:lstStyle/>
          <a:p>
            <a:r>
              <a:rPr kumimoji="1" lang="ja-JP" altLang="en-US" dirty="0" smtClean="0"/>
              <a:t>コンピュータネットワーク</a:t>
            </a:r>
            <a:endParaRPr kumimoji="1" lang="en-US" altLang="ja-JP" dirty="0" smtClean="0"/>
          </a:p>
          <a:p>
            <a:r>
              <a:rPr lang="en-US" altLang="ja-JP" dirty="0" smtClean="0"/>
              <a:t>LAN, WAN, Internet</a:t>
            </a:r>
          </a:p>
          <a:p>
            <a:r>
              <a:rPr kumimoji="1" lang="ja-JP" altLang="en-US" dirty="0" smtClean="0"/>
              <a:t>プロトコル</a:t>
            </a:r>
            <a:r>
              <a:rPr kumimoji="1" lang="en-US" altLang="ja-JP" dirty="0" smtClean="0"/>
              <a:t>, TCP/IP</a:t>
            </a:r>
          </a:p>
          <a:p>
            <a:pPr lvl="1"/>
            <a:r>
              <a:rPr lang="ja-JP" altLang="en-US" dirty="0" smtClean="0"/>
              <a:t>アプリケーション層</a:t>
            </a:r>
            <a:r>
              <a:rPr lang="en-US" altLang="ja-JP" dirty="0" smtClean="0"/>
              <a:t>, </a:t>
            </a:r>
            <a:r>
              <a:rPr kumimoji="1" lang="ja-JP" altLang="en-US" dirty="0" smtClean="0"/>
              <a:t>トランスポート層</a:t>
            </a:r>
            <a:r>
              <a:rPr kumimoji="1" lang="en-US" altLang="ja-JP" dirty="0" smtClean="0"/>
              <a:t>, </a:t>
            </a:r>
            <a:r>
              <a:rPr lang="ja-JP" altLang="en-US" dirty="0" smtClean="0"/>
              <a:t>インターネット層</a:t>
            </a:r>
            <a:r>
              <a:rPr lang="en-US" altLang="ja-JP" dirty="0" smtClean="0"/>
              <a:t>, </a:t>
            </a:r>
            <a:r>
              <a:rPr kumimoji="1" lang="ja-JP" altLang="en-US" dirty="0" smtClean="0"/>
              <a:t>ネットワークインターフェース層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パケット</a:t>
            </a:r>
            <a:r>
              <a:rPr lang="en-US" altLang="ja-JP" dirty="0" smtClean="0"/>
              <a:t>, </a:t>
            </a:r>
            <a:r>
              <a:rPr lang="ja-JP" altLang="en-US" dirty="0" smtClean="0"/>
              <a:t>ポート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DA443C-472A-437D-A7A9-67EDD43B3569}" type="slidenum">
              <a:rPr lang="ja-JP" altLang="en-US" smtClean="0"/>
              <a:pPr>
                <a:defRPr/>
              </a:pPr>
              <a:t>66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kumimoji="1" lang="ja-JP" altLang="en-US" dirty="0" smtClean="0"/>
              <a:t>本日のまとめ</a:t>
            </a:r>
            <a:r>
              <a:rPr kumimoji="1" lang="en-US" altLang="ja-JP" dirty="0" smtClean="0"/>
              <a:t>(2)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0" y="1052736"/>
            <a:ext cx="8769152" cy="4525963"/>
          </a:xfrm>
        </p:spPr>
        <p:txBody>
          <a:bodyPr/>
          <a:lstStyle/>
          <a:p>
            <a:r>
              <a:rPr lang="ja-JP" altLang="en-US" dirty="0" smtClean="0"/>
              <a:t>ネットワークパラメータ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IP </a:t>
            </a:r>
            <a:r>
              <a:rPr lang="ja-JP" altLang="en-US" dirty="0" smtClean="0"/>
              <a:t>アドレス</a:t>
            </a:r>
            <a:r>
              <a:rPr lang="en-US" altLang="ja-JP" dirty="0" smtClean="0"/>
              <a:t>, </a:t>
            </a:r>
            <a:r>
              <a:rPr lang="ja-JP" altLang="en-US" dirty="0" smtClean="0"/>
              <a:t>サブネットマスク</a:t>
            </a:r>
            <a:r>
              <a:rPr lang="en-US" altLang="ja-JP" dirty="0" smtClean="0"/>
              <a:t>, </a:t>
            </a:r>
            <a:r>
              <a:rPr lang="ja-JP" altLang="en-US" dirty="0" smtClean="0"/>
              <a:t>ネットワークアドレス</a:t>
            </a:r>
            <a:r>
              <a:rPr lang="en-US" altLang="ja-JP" dirty="0" smtClean="0"/>
              <a:t>, </a:t>
            </a:r>
            <a:r>
              <a:rPr lang="ja-JP" altLang="en-US" dirty="0" smtClean="0"/>
              <a:t>ゲートウェイアドレス</a:t>
            </a:r>
            <a:r>
              <a:rPr lang="en-US" altLang="ja-JP" dirty="0" smtClean="0"/>
              <a:t>, </a:t>
            </a:r>
            <a:r>
              <a:rPr lang="ja-JP" altLang="en-US" dirty="0" smtClean="0"/>
              <a:t>ブロードキャストアドレス</a:t>
            </a:r>
            <a:r>
              <a:rPr lang="en-US" altLang="ja-JP" dirty="0" smtClean="0"/>
              <a:t>, MAC </a:t>
            </a:r>
            <a:r>
              <a:rPr lang="ja-JP" altLang="en-US" dirty="0" smtClean="0"/>
              <a:t>アドレス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ネットワーク部</a:t>
            </a:r>
            <a:r>
              <a:rPr lang="en-US" altLang="ja-JP" dirty="0" smtClean="0"/>
              <a:t>, </a:t>
            </a:r>
            <a:r>
              <a:rPr lang="ja-JP" altLang="en-US" dirty="0" smtClean="0"/>
              <a:t>ホスト部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ゲートウェイ</a:t>
            </a:r>
            <a:endParaRPr lang="en-US" altLang="ja-JP" dirty="0" smtClean="0"/>
          </a:p>
          <a:p>
            <a:r>
              <a:rPr lang="en-US" altLang="ja-JP" dirty="0" smtClean="0"/>
              <a:t>DNS</a:t>
            </a:r>
          </a:p>
          <a:p>
            <a:pPr lvl="1"/>
            <a:r>
              <a:rPr lang="ja-JP" altLang="en-US" dirty="0" smtClean="0"/>
              <a:t>ドメイン名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DNS</a:t>
            </a:r>
            <a:r>
              <a:rPr lang="ja-JP" altLang="en-US" dirty="0" smtClean="0"/>
              <a:t>サーバ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DNS</a:t>
            </a:r>
            <a:r>
              <a:rPr lang="ja-JP" altLang="en-US" dirty="0" smtClean="0"/>
              <a:t>の階層構造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DA443C-472A-437D-A7A9-67EDD43B3569}" type="slidenum">
              <a:rPr lang="ja-JP" altLang="en-US" smtClean="0"/>
              <a:pPr>
                <a:defRPr/>
              </a:pPr>
              <a:t>67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kumimoji="1" lang="ja-JP" altLang="en-US" dirty="0" smtClean="0"/>
              <a:t>参考文献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4525963"/>
          </a:xfrm>
        </p:spPr>
        <p:txBody>
          <a:bodyPr/>
          <a:lstStyle/>
          <a:p>
            <a:r>
              <a:rPr kumimoji="1" lang="ja-JP" altLang="en-US" dirty="0" smtClean="0"/>
              <a:t>竹下隆史</a:t>
            </a:r>
            <a:r>
              <a:rPr lang="en-US" altLang="ja-JP" dirty="0" smtClean="0"/>
              <a:t>.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村山公保</a:t>
            </a:r>
            <a:r>
              <a:rPr lang="en-US" altLang="ja-JP" dirty="0" smtClean="0"/>
              <a:t>.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荒井透</a:t>
            </a:r>
            <a:r>
              <a:rPr lang="en-US" altLang="ja-JP" dirty="0" smtClean="0"/>
              <a:t>.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苅田幸雄</a:t>
            </a:r>
            <a:r>
              <a:rPr lang="en-US" altLang="ja-JP" dirty="0" smtClean="0"/>
              <a:t>,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マスタリング </a:t>
            </a:r>
            <a:r>
              <a:rPr kumimoji="1" lang="en-US" altLang="ja-JP" dirty="0" smtClean="0"/>
              <a:t>TCP/IP </a:t>
            </a:r>
            <a:r>
              <a:rPr kumimoji="1" lang="ja-JP" altLang="en-US" dirty="0" smtClean="0"/>
              <a:t>入門編 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版</a:t>
            </a:r>
            <a:r>
              <a:rPr lang="en-US" altLang="ja-JP" dirty="0" smtClean="0"/>
              <a:t>, </a:t>
            </a:r>
            <a:r>
              <a:rPr lang="ja-JP" altLang="en-US" dirty="0" smtClean="0"/>
              <a:t>オーム社</a:t>
            </a:r>
            <a:r>
              <a:rPr lang="en-US" altLang="ja-JP" dirty="0" smtClean="0"/>
              <a:t>, </a:t>
            </a:r>
            <a:r>
              <a:rPr lang="ja-JP" altLang="en-US" dirty="0" smtClean="0"/>
              <a:t>平成</a:t>
            </a:r>
            <a:r>
              <a:rPr lang="en-US" altLang="ja-JP" dirty="0" smtClean="0"/>
              <a:t>20</a:t>
            </a:r>
            <a:r>
              <a:rPr lang="ja-JP" altLang="en-US" dirty="0" smtClean="0"/>
              <a:t>年</a:t>
            </a:r>
            <a:r>
              <a:rPr lang="en-US" altLang="ja-JP" dirty="0" smtClean="0"/>
              <a:t>6</a:t>
            </a:r>
            <a:r>
              <a:rPr lang="ja-JP" altLang="en-US" dirty="0" smtClean="0"/>
              <a:t>月</a:t>
            </a:r>
            <a:r>
              <a:rPr lang="en-US" altLang="ja-JP" dirty="0" smtClean="0"/>
              <a:t>30</a:t>
            </a:r>
            <a:r>
              <a:rPr lang="ja-JP" altLang="en-US" dirty="0" smtClean="0"/>
              <a:t>日 第</a:t>
            </a:r>
            <a:r>
              <a:rPr lang="en-US" altLang="ja-JP" dirty="0" smtClean="0"/>
              <a:t>6</a:t>
            </a:r>
            <a:r>
              <a:rPr lang="ja-JP" altLang="en-US" dirty="0" smtClean="0"/>
              <a:t>刷</a:t>
            </a:r>
            <a:r>
              <a:rPr lang="en-US" altLang="ja-JP" dirty="0" smtClean="0"/>
              <a:t>, ISBN 978-4-274-06677-1</a:t>
            </a:r>
          </a:p>
          <a:p>
            <a:r>
              <a:rPr lang="ja-JP" altLang="en-US" dirty="0" smtClean="0"/>
              <a:t>高橋康人</a:t>
            </a:r>
            <a:r>
              <a:rPr lang="en-US" altLang="ja-JP" dirty="0" smtClean="0"/>
              <a:t>, INEX2011 2011/05/20 </a:t>
            </a:r>
            <a:r>
              <a:rPr lang="ja-JP" altLang="en-US" dirty="0" smtClean="0"/>
              <a:t>レクチャー資料</a:t>
            </a:r>
            <a:r>
              <a:rPr lang="en-US" altLang="ja-JP" dirty="0" smtClean="0"/>
              <a:t>, </a:t>
            </a:r>
            <a:r>
              <a:rPr lang="en-US" altLang="ja-JP" dirty="0" smtClean="0">
                <a:hlinkClick r:id="rId2"/>
              </a:rPr>
              <a:t>http://www.ep.sci.hokudai.ac.jp/~inex/y2011/0520/lecture/pub/</a:t>
            </a:r>
            <a:endParaRPr lang="en-US" altLang="ja-JP" dirty="0" smtClean="0"/>
          </a:p>
          <a:p>
            <a:r>
              <a:rPr lang="ja-JP" altLang="en-US" dirty="0" smtClean="0"/>
              <a:t>キーマンズネット</a:t>
            </a:r>
            <a:r>
              <a:rPr lang="en-US" altLang="ja-JP" dirty="0" smtClean="0"/>
              <a:t>, </a:t>
            </a:r>
            <a:r>
              <a:rPr lang="ja-JP" altLang="en-US" dirty="0" smtClean="0"/>
              <a:t>第</a:t>
            </a:r>
            <a:r>
              <a:rPr lang="en-US" altLang="ja-JP" dirty="0" smtClean="0"/>
              <a:t>1</a:t>
            </a:r>
            <a:r>
              <a:rPr lang="ja-JP" altLang="en-US" dirty="0" smtClean="0"/>
              <a:t>回通信ネットワークの仕組み</a:t>
            </a:r>
            <a:r>
              <a:rPr lang="en-US" altLang="ja-JP" dirty="0" smtClean="0"/>
              <a:t>2007</a:t>
            </a:r>
            <a:r>
              <a:rPr lang="en-US" altLang="ja-JP" dirty="0" smtClean="0"/>
              <a:t>/11/05 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http</a:t>
            </a:r>
            <a:r>
              <a:rPr lang="en-US" altLang="ja-JP" dirty="0" smtClean="0"/>
              <a:t>://www.keyman.or.jp/at/manage/nms/30002374/</a:t>
            </a:r>
          </a:p>
          <a:p>
            <a:endParaRPr kumimoji="1" lang="en-US" altLang="ja-JP" dirty="0" smtClean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DA443C-472A-437D-A7A9-67EDD43B3569}" type="slidenum">
              <a:rPr lang="ja-JP" altLang="en-US" smtClean="0"/>
              <a:pPr>
                <a:defRPr/>
              </a:pPr>
              <a:t>68</a:t>
            </a:fld>
            <a:r>
              <a:rPr lang="ja-JP" altLang="en-US" dirty="0" smtClean="0"/>
              <a:t> 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ネットワークの分類</a:t>
            </a:r>
          </a:p>
        </p:txBody>
      </p:sp>
      <p:pic>
        <p:nvPicPr>
          <p:cNvPr id="4" name="Picture 1031" descr="interne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5184" y="1268759"/>
            <a:ext cx="7776864" cy="54886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DA443C-472A-437D-A7A9-67EDD43B3569}" type="slidenum">
              <a:rPr lang="ja-JP" altLang="en-US" smtClean="0"/>
              <a:pPr>
                <a:defRPr/>
              </a:pPr>
              <a:t>7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本日のレクチャー内容</a:t>
            </a:r>
          </a:p>
        </p:txBody>
      </p:sp>
      <p:sp>
        <p:nvSpPr>
          <p:cNvPr id="11267" name="コンテンツ プレースホルダ 2"/>
          <p:cNvSpPr>
            <a:spLocks noGrp="1"/>
          </p:cNvSpPr>
          <p:nvPr>
            <p:ph idx="1"/>
          </p:nvPr>
        </p:nvSpPr>
        <p:spPr>
          <a:xfrm>
            <a:off x="0" y="1600200"/>
            <a:ext cx="8686800" cy="4525963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ネットワークの概要</a:t>
            </a:r>
            <a:endParaRPr lang="en-US" altLang="ja-JP" dirty="0" smtClean="0"/>
          </a:p>
          <a:p>
            <a:pPr eaLnBrk="1" hangingPunct="1"/>
            <a:r>
              <a:rPr lang="ja-JP" altLang="en-US" dirty="0" smtClean="0"/>
              <a:t>ネットワークの分類</a:t>
            </a:r>
            <a:endParaRPr lang="en-US" altLang="ja-JP" dirty="0" smtClean="0"/>
          </a:p>
          <a:p>
            <a:pPr eaLnBrk="1" hangingPunct="1"/>
            <a:r>
              <a:rPr lang="ja-JP" altLang="en-US" b="1" u="sng" dirty="0" smtClean="0"/>
              <a:t>ネットワークの仕組み</a:t>
            </a:r>
            <a:endParaRPr lang="en-US" altLang="ja-JP" b="1" u="sng" dirty="0" smtClean="0"/>
          </a:p>
          <a:p>
            <a:pPr lvl="1" eaLnBrk="1" hangingPunct="1"/>
            <a:r>
              <a:rPr lang="en-US" altLang="ja-JP" b="1" u="sng" dirty="0" smtClean="0"/>
              <a:t>TCP/IP</a:t>
            </a:r>
          </a:p>
          <a:p>
            <a:pPr lvl="1" eaLnBrk="1" hangingPunct="1"/>
            <a:r>
              <a:rPr lang="ja-JP" altLang="en-US" dirty="0" smtClean="0"/>
              <a:t>ネットワークパラメータ</a:t>
            </a:r>
            <a:endParaRPr lang="en-US" altLang="ja-JP" dirty="0" smtClean="0"/>
          </a:p>
          <a:p>
            <a:pPr lvl="1" eaLnBrk="1" hangingPunct="1"/>
            <a:r>
              <a:rPr lang="en-US" altLang="ja-JP" dirty="0" smtClean="0"/>
              <a:t>DNS</a:t>
            </a:r>
            <a:endParaRPr lang="ja-JP" altLang="en-US" dirty="0" smtClean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DA443C-472A-437D-A7A9-67EDD43B3569}" type="slidenum">
              <a:rPr lang="ja-JP" altLang="en-US" smtClean="0"/>
              <a:pPr>
                <a:defRPr/>
              </a:pPr>
              <a:t>8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タイトル 1"/>
          <p:cNvSpPr>
            <a:spLocks noGrp="1"/>
          </p:cNvSpPr>
          <p:nvPr>
            <p:ph type="title"/>
          </p:nvPr>
        </p:nvSpPr>
        <p:spPr>
          <a:xfrm>
            <a:off x="457200" y="2843213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ja-JP" smtClean="0"/>
              <a:t>TCP/IP</a:t>
            </a:r>
            <a:br>
              <a:rPr lang="en-US" altLang="ja-JP" smtClean="0"/>
            </a:br>
            <a:r>
              <a:rPr lang="ja-JP" altLang="en-US" smtClean="0"/>
              <a:t>～通信の手順・ルール～</a:t>
            </a: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DA443C-472A-437D-A7A9-67EDD43B3569}" type="slidenum">
              <a:rPr lang="ja-JP" altLang="en-US" smtClean="0"/>
              <a:pPr>
                <a:defRPr/>
              </a:pPr>
              <a:t>9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5247</TotalTime>
  <Words>2730</Words>
  <Application>Microsoft Office PowerPoint</Application>
  <PresentationFormat>画面に合わせる (4:3)</PresentationFormat>
  <Paragraphs>559</Paragraphs>
  <Slides>68</Slides>
  <Notes>12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68</vt:i4>
      </vt:variant>
    </vt:vector>
  </HeadingPairs>
  <TitlesOfParts>
    <vt:vector size="69" baseType="lpstr">
      <vt:lpstr>Office テーマ</vt:lpstr>
      <vt:lpstr>最低限 Unix(Linux) 3 ～ネットワークの仕組み～</vt:lpstr>
      <vt:lpstr>本日のレクチャー内容</vt:lpstr>
      <vt:lpstr>本日のレクチャー内容</vt:lpstr>
      <vt:lpstr>コンピュータネットワーク</vt:lpstr>
      <vt:lpstr>本日のレクチャー内容</vt:lpstr>
      <vt:lpstr>ネットワークの分類</vt:lpstr>
      <vt:lpstr>ネットワークの分類</vt:lpstr>
      <vt:lpstr>本日のレクチャー内容</vt:lpstr>
      <vt:lpstr>TCP/IP ～通信の手順・ルール～</vt:lpstr>
      <vt:lpstr>通信規約(プロトコル)</vt:lpstr>
      <vt:lpstr>通信規約の階層化</vt:lpstr>
      <vt:lpstr>データ送信(1)</vt:lpstr>
      <vt:lpstr>データ送信(2)</vt:lpstr>
      <vt:lpstr>データ送信(3)</vt:lpstr>
      <vt:lpstr>パケット</vt:lpstr>
      <vt:lpstr>パケットに分割する利点</vt:lpstr>
      <vt:lpstr>パケットに分割する利点</vt:lpstr>
      <vt:lpstr>データ送信(4)</vt:lpstr>
      <vt:lpstr>送信完了！</vt:lpstr>
      <vt:lpstr>データ受信(1)</vt:lpstr>
      <vt:lpstr>データ受信(2)</vt:lpstr>
      <vt:lpstr>データ受信(3)</vt:lpstr>
      <vt:lpstr>ポート</vt:lpstr>
      <vt:lpstr>ポートへの通信</vt:lpstr>
      <vt:lpstr>データ受信(4)</vt:lpstr>
      <vt:lpstr>受信完了！</vt:lpstr>
      <vt:lpstr>まとめ</vt:lpstr>
      <vt:lpstr>本日のレクチャー内容</vt:lpstr>
      <vt:lpstr>ネットワークパラメータ ～通信経路決定の要素～</vt:lpstr>
      <vt:lpstr>ネットワーク通信における 経路選択</vt:lpstr>
      <vt:lpstr>予備知識：bit と octet</vt:lpstr>
      <vt:lpstr>IP アドレス</vt:lpstr>
      <vt:lpstr>ネットワーク部・ホスト部</vt:lpstr>
      <vt:lpstr>サブネットマスク</vt:lpstr>
      <vt:lpstr>ネットワークアドレス</vt:lpstr>
      <vt:lpstr>通信時の経路判定</vt:lpstr>
      <vt:lpstr>ゲートウェイ</vt:lpstr>
      <vt:lpstr>ゲートウェイ</vt:lpstr>
      <vt:lpstr>ブロードキャストアドレス</vt:lpstr>
      <vt:lpstr>MAC アドレス</vt:lpstr>
      <vt:lpstr>通信経路の設定( LAN 内部)</vt:lpstr>
      <vt:lpstr>AがBに情報を送信する場合</vt:lpstr>
      <vt:lpstr>AがBに情報を送信する場合</vt:lpstr>
      <vt:lpstr>AがBに情報を送信する場合</vt:lpstr>
      <vt:lpstr>AがBに情報を送信する場合</vt:lpstr>
      <vt:lpstr>AがBに情報を送信する場合</vt:lpstr>
      <vt:lpstr>通信経路の設定( LAN 外部)</vt:lpstr>
      <vt:lpstr>AがCに情報を送信する場合</vt:lpstr>
      <vt:lpstr>AがCに情報を送信する場合</vt:lpstr>
      <vt:lpstr>AがCに情報を送信する場合</vt:lpstr>
      <vt:lpstr>AがCに情報を送信する場合</vt:lpstr>
      <vt:lpstr>AがCに情報を送信する場合</vt:lpstr>
      <vt:lpstr>AがCに情報を送信する場合</vt:lpstr>
      <vt:lpstr>AがCに情報を送信する場合</vt:lpstr>
      <vt:lpstr>AがCに情報を送信する場合</vt:lpstr>
      <vt:lpstr>AがCに情報を送信する場合</vt:lpstr>
      <vt:lpstr>IPv4 と IPv6</vt:lpstr>
      <vt:lpstr>本日のレクチャー内容</vt:lpstr>
      <vt:lpstr>本日のレクチャー内容</vt:lpstr>
      <vt:lpstr>DNS ～人に優しいネットワークを目指して～</vt:lpstr>
      <vt:lpstr>Domain Name System</vt:lpstr>
      <vt:lpstr>ドメイン名</vt:lpstr>
      <vt:lpstr>ドメイン名空間</vt:lpstr>
      <vt:lpstr>DNS サーバ</vt:lpstr>
      <vt:lpstr>DNS の階層構造</vt:lpstr>
      <vt:lpstr>本日のまとめ(1)</vt:lpstr>
      <vt:lpstr>本日のまとめ(2)</vt:lpstr>
      <vt:lpstr>参考文献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最低限 Internet コンピュータネットワークの仕組み</dc:title>
  <dc:creator>Your User Name</dc:creator>
  <cp:lastModifiedBy>SEIGI</cp:lastModifiedBy>
  <cp:revision>198</cp:revision>
  <dcterms:created xsi:type="dcterms:W3CDTF">2011-05-09T07:12:22Z</dcterms:created>
  <dcterms:modified xsi:type="dcterms:W3CDTF">2012-05-10T23:18:46Z</dcterms:modified>
</cp:coreProperties>
</file>