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1" r:id="rId4"/>
    <p:sldId id="258" r:id="rId5"/>
    <p:sldId id="260" r:id="rId6"/>
    <p:sldId id="264" r:id="rId7"/>
    <p:sldId id="326" r:id="rId8"/>
    <p:sldId id="294" r:id="rId9"/>
    <p:sldId id="286" r:id="rId10"/>
    <p:sldId id="263" r:id="rId11"/>
    <p:sldId id="332" r:id="rId12"/>
    <p:sldId id="285" r:id="rId13"/>
    <p:sldId id="297" r:id="rId14"/>
    <p:sldId id="327" r:id="rId15"/>
    <p:sldId id="329" r:id="rId16"/>
    <p:sldId id="330" r:id="rId17"/>
    <p:sldId id="298" r:id="rId18"/>
    <p:sldId id="334" r:id="rId19"/>
    <p:sldId id="333" r:id="rId20"/>
    <p:sldId id="317" r:id="rId21"/>
    <p:sldId id="318" r:id="rId22"/>
    <p:sldId id="323" r:id="rId23"/>
    <p:sldId id="322" r:id="rId24"/>
    <p:sldId id="320" r:id="rId25"/>
    <p:sldId id="321" r:id="rId26"/>
    <p:sldId id="335" r:id="rId27"/>
    <p:sldId id="336" r:id="rId28"/>
    <p:sldId id="339" r:id="rId29"/>
    <p:sldId id="337" r:id="rId30"/>
    <p:sldId id="338" r:id="rId31"/>
    <p:sldId id="340" r:id="rId32"/>
    <p:sldId id="341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50" d="100"/>
          <a:sy n="5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EA31-158A-408F-9B69-C6F0A2CE7D7B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BFFF-1A26-4049-8F02-389EAF1AEE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8494" y="2130425"/>
            <a:ext cx="8206680" cy="1470025"/>
          </a:xfrm>
        </p:spPr>
        <p:txBody>
          <a:bodyPr/>
          <a:lstStyle/>
          <a:p>
            <a:r>
              <a:rPr kumimoji="1" lang="ja-JP" altLang="en-US" smtClean="0"/>
              <a:t>最低限 </a:t>
            </a:r>
            <a:r>
              <a:rPr kumimoji="1" lang="en-US" altLang="ja-JP" smtClean="0"/>
              <a:t>BIOS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mtClean="0"/>
              <a:t>理学院 宇宙理学専攻 博士</a:t>
            </a:r>
            <a:r>
              <a:rPr kumimoji="1" lang="en-US" altLang="ja-JP" smtClean="0"/>
              <a:t>1</a:t>
            </a:r>
            <a:r>
              <a:rPr kumimoji="1" lang="ja-JP" altLang="en-US" smtClean="0"/>
              <a:t>年</a:t>
            </a:r>
            <a:endParaRPr kumimoji="1" lang="en-US" altLang="ja-JP" smtClean="0"/>
          </a:p>
          <a:p>
            <a:r>
              <a:rPr lang="ja-JP" altLang="en-US" smtClean="0"/>
              <a:t>高橋 康人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代表的な </a:t>
            </a:r>
            <a:r>
              <a:rPr kumimoji="1" lang="en-US" altLang="ja-JP" smtClean="0"/>
              <a:t>BIOS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kumimoji="1" lang="ja-JP" altLang="en-US" smtClean="0"/>
              <a:t>大手 </a:t>
            </a:r>
            <a:r>
              <a:rPr kumimoji="1" lang="en-US" altLang="ja-JP" smtClean="0"/>
              <a:t>BIOS </a:t>
            </a:r>
            <a:r>
              <a:rPr kumimoji="1" lang="ja-JP" altLang="en-US" smtClean="0"/>
              <a:t>メーカー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AMI</a:t>
            </a:r>
          </a:p>
          <a:p>
            <a:pPr lvl="1"/>
            <a:r>
              <a:rPr lang="en-US" altLang="ja-JP" smtClean="0"/>
              <a:t>Award</a:t>
            </a:r>
          </a:p>
          <a:p>
            <a:r>
              <a:rPr kumimoji="1" lang="ja-JP" altLang="en-US" smtClean="0"/>
              <a:t>近年はマザーボードメーカーや製品毎にアレンジ</a:t>
            </a:r>
            <a:endParaRPr kumimoji="1" lang="en-US" altLang="ja-JP" smtClean="0"/>
          </a:p>
          <a:p>
            <a:pPr lvl="1"/>
            <a:r>
              <a:rPr lang="ja-JP" altLang="en-US" smtClean="0"/>
              <a:t>特色のある機能を持ったものも</a:t>
            </a:r>
            <a:r>
              <a:rPr lang="en-US" altLang="ja-JP" smtClean="0"/>
              <a:t>(</a:t>
            </a:r>
            <a:r>
              <a:rPr lang="ja-JP" altLang="en-US" smtClean="0"/>
              <a:t>後述</a:t>
            </a:r>
            <a:r>
              <a:rPr lang="en-US" altLang="ja-JP" smtClean="0"/>
              <a:t>)</a:t>
            </a:r>
          </a:p>
          <a:p>
            <a:r>
              <a:rPr lang="ja-JP" altLang="en-US" smtClean="0"/>
              <a:t>情報実験機の場合</a:t>
            </a:r>
            <a:endParaRPr lang="en-US" altLang="ja-JP" smtClean="0"/>
          </a:p>
          <a:p>
            <a:pPr lvl="1"/>
            <a:r>
              <a:rPr kumimoji="1" lang="en-US" altLang="ja-JP" smtClean="0"/>
              <a:t>AMI </a:t>
            </a:r>
            <a:r>
              <a:rPr kumimoji="1" lang="ja-JP" altLang="en-US" smtClean="0"/>
              <a:t>ベースの </a:t>
            </a:r>
            <a:r>
              <a:rPr kumimoji="1" lang="en-US" altLang="ja-JP" smtClean="0"/>
              <a:t>ASUS </a:t>
            </a:r>
            <a:r>
              <a:rPr kumimoji="1" lang="ja-JP" altLang="en-US" smtClean="0"/>
              <a:t>オリジナル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の仕事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の仕事</a:t>
            </a:r>
            <a:endParaRPr kumimoji="1"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6196"/>
            <a:ext cx="8229600" cy="2442964"/>
          </a:xfrm>
        </p:spPr>
        <p:txBody>
          <a:bodyPr>
            <a:normAutofit/>
          </a:bodyPr>
          <a:lstStyle/>
          <a:p>
            <a:r>
              <a:rPr lang="en-US" altLang="ja-JP" smtClean="0"/>
              <a:t>POST </a:t>
            </a:r>
            <a:r>
              <a:rPr lang="ja-JP" altLang="en-US" smtClean="0"/>
              <a:t>シークエンスの実行</a:t>
            </a:r>
            <a:endParaRPr lang="en-US" altLang="ja-JP" smtClean="0"/>
          </a:p>
          <a:p>
            <a:r>
              <a:rPr lang="en-US" altLang="ja-JP" smtClean="0"/>
              <a:t>OS </a:t>
            </a:r>
            <a:r>
              <a:rPr lang="ja-JP" altLang="en-US" smtClean="0"/>
              <a:t>の起動プログラムの呼び出し</a:t>
            </a:r>
            <a:endParaRPr lang="en-US" altLang="ja-JP" smtClean="0"/>
          </a:p>
          <a:p>
            <a:pPr lvl="1"/>
            <a:r>
              <a:rPr lang="en-US" altLang="ja-JP" smtClean="0"/>
              <a:t>(</a:t>
            </a:r>
            <a:r>
              <a:rPr lang="ja-JP" altLang="en-US" smtClean="0"/>
              <a:t>詳細は次回</a:t>
            </a:r>
            <a:r>
              <a:rPr lang="en-US" altLang="ja-JP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n-US" altLang="ja-JP" sz="4400" smtClean="0"/>
              <a:t>POST </a:t>
            </a:r>
            <a:r>
              <a:rPr lang="ja-JP" altLang="en-US" sz="4400" smtClean="0"/>
              <a:t>シークエンス</a:t>
            </a:r>
            <a:endParaRPr lang="en-US" altLang="ja-JP" sz="440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>
            <a:normAutofit/>
          </a:bodyPr>
          <a:lstStyle/>
          <a:p>
            <a:r>
              <a:rPr lang="en-US" altLang="ja-JP" b="1" smtClean="0">
                <a:solidFill>
                  <a:srgbClr val="FF0000"/>
                </a:solidFill>
              </a:rPr>
              <a:t>POST(Power On Self Test)</a:t>
            </a:r>
          </a:p>
          <a:p>
            <a:pPr lvl="1"/>
            <a:r>
              <a:rPr lang="ja-JP" altLang="en-US" smtClean="0"/>
              <a:t>電源投入直後</a:t>
            </a:r>
            <a:r>
              <a:rPr lang="en-US" altLang="ja-JP" smtClean="0"/>
              <a:t>(CPU </a:t>
            </a:r>
            <a:r>
              <a:rPr lang="ja-JP" altLang="en-US" smtClean="0"/>
              <a:t>リセット時</a:t>
            </a:r>
            <a:r>
              <a:rPr lang="en-US" altLang="ja-JP" smtClean="0"/>
              <a:t>)</a:t>
            </a:r>
            <a:r>
              <a:rPr lang="ja-JP" altLang="en-US" smtClean="0"/>
              <a:t>に行われる一連の起動チェックおよび初期化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mtClean="0"/>
              <a:t>手順</a:t>
            </a:r>
            <a:r>
              <a:rPr kumimoji="1" lang="en-US" altLang="ja-JP" smtClean="0"/>
              <a:t>1:</a:t>
            </a:r>
            <a:r>
              <a:rPr lang="ja-JP" altLang="en-US" smtClean="0"/>
              <a:t>ハードウェアの認識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b="1" smtClean="0">
                <a:solidFill>
                  <a:srgbClr val="FF0000"/>
                </a:solidFill>
              </a:rPr>
              <a:t>何が接続されているか</a:t>
            </a:r>
            <a:r>
              <a:rPr lang="ja-JP" altLang="en-US" smtClean="0"/>
              <a:t>を認識する</a:t>
            </a:r>
            <a:endParaRPr lang="en-US" altLang="ja-JP" smtClean="0"/>
          </a:p>
          <a:p>
            <a:r>
              <a:rPr lang="ja-JP" altLang="en-US" smtClean="0"/>
              <a:t>ここで認識できなければこれ以降「無い」ものとして扱う</a:t>
            </a:r>
            <a:endParaRPr lang="en-US" altLang="ja-JP" smtClean="0"/>
          </a:p>
          <a:p>
            <a:pPr lvl="1"/>
            <a:r>
              <a:rPr lang="ja-JP" altLang="en-US" smtClean="0"/>
              <a:t>認識できない理由</a:t>
            </a:r>
            <a:endParaRPr lang="en-US" altLang="ja-JP" smtClean="0"/>
          </a:p>
          <a:p>
            <a:pPr lvl="2"/>
            <a:r>
              <a:rPr lang="ja-JP" altLang="en-US" smtClean="0"/>
              <a:t>正しく接続されていない</a:t>
            </a:r>
            <a:endParaRPr lang="en-US" altLang="ja-JP" smtClean="0"/>
          </a:p>
          <a:p>
            <a:pPr lvl="2"/>
            <a:r>
              <a:rPr lang="ja-JP" altLang="en-US" smtClean="0"/>
              <a:t>電源が供給されていない</a:t>
            </a:r>
            <a:endParaRPr lang="en-US" altLang="ja-JP" smtClean="0"/>
          </a:p>
          <a:p>
            <a:pPr lvl="2"/>
            <a:r>
              <a:rPr lang="ja-JP" altLang="en-US" smtClean="0"/>
              <a:t>壊れている </a:t>
            </a:r>
            <a:r>
              <a:rPr lang="en-US" altLang="ja-JP" smtClean="0"/>
              <a:t>etc…</a:t>
            </a:r>
          </a:p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手順</a:t>
            </a:r>
            <a:r>
              <a:rPr lang="en-US" altLang="ja-JP" smtClean="0"/>
              <a:t>2:</a:t>
            </a:r>
            <a:r>
              <a:rPr lang="ja-JP" altLang="en-US" smtClean="0"/>
              <a:t>ハードウェアのチェック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認識されたハードウェアが</a:t>
            </a:r>
            <a:r>
              <a:rPr lang="ja-JP" altLang="en-US" b="1" smtClean="0">
                <a:solidFill>
                  <a:srgbClr val="FF0000"/>
                </a:solidFill>
              </a:rPr>
              <a:t>正常に動作するか</a:t>
            </a:r>
            <a:r>
              <a:rPr lang="ja-JP" altLang="en-US" smtClean="0"/>
              <a:t>をチェック</a:t>
            </a:r>
            <a:endParaRPr lang="en-US" altLang="ja-JP" smtClean="0"/>
          </a:p>
          <a:p>
            <a:r>
              <a:rPr lang="ja-JP" altLang="en-US" smtClean="0"/>
              <a:t>異常がある場合は警告表示・警告音</a:t>
            </a:r>
            <a:endParaRPr lang="en-US" altLang="ja-JP" smtClean="0"/>
          </a:p>
          <a:p>
            <a:pPr lvl="1"/>
            <a:r>
              <a:rPr lang="ja-JP" altLang="en-US" smtClean="0"/>
              <a:t>放置すると破損や火災につながる場合も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手順</a:t>
            </a:r>
            <a:r>
              <a:rPr lang="en-US" altLang="ja-JP" smtClean="0"/>
              <a:t>3:</a:t>
            </a:r>
            <a:r>
              <a:rPr lang="ja-JP" altLang="en-US" smtClean="0"/>
              <a:t>ハードウェアの初期化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ja-JP" smtClean="0"/>
              <a:t>BIOS </a:t>
            </a:r>
            <a:r>
              <a:rPr lang="ja-JP" altLang="en-US" smtClean="0"/>
              <a:t>セットアップ</a:t>
            </a:r>
            <a:r>
              <a:rPr lang="en-US" altLang="ja-JP" smtClean="0"/>
              <a:t>(</a:t>
            </a:r>
            <a:r>
              <a:rPr lang="ja-JP" altLang="en-US" smtClean="0"/>
              <a:t>後述</a:t>
            </a:r>
            <a:r>
              <a:rPr lang="en-US" altLang="ja-JP" smtClean="0"/>
              <a:t>)</a:t>
            </a:r>
            <a:r>
              <a:rPr lang="ja-JP" altLang="en-US" smtClean="0"/>
              <a:t>での設定内容に応じた</a:t>
            </a:r>
            <a:r>
              <a:rPr lang="ja-JP" altLang="en-US" b="1" smtClean="0">
                <a:solidFill>
                  <a:srgbClr val="FF0000"/>
                </a:solidFill>
              </a:rPr>
              <a:t>ハードウェアの初期</a:t>
            </a:r>
            <a:r>
              <a:rPr lang="ja-JP" altLang="en-US" smtClean="0"/>
              <a:t>化を実行</a:t>
            </a:r>
            <a:endParaRPr lang="en-US" altLang="ja-JP" smtClean="0"/>
          </a:p>
          <a:p>
            <a:pPr lvl="1"/>
            <a:r>
              <a:rPr lang="ja-JP" altLang="en-US" smtClean="0"/>
              <a:t>前回起動時の不要な設定などを消去</a:t>
            </a:r>
            <a:endParaRPr lang="en-US" altLang="ja-JP" smtClean="0"/>
          </a:p>
          <a:p>
            <a:r>
              <a:rPr lang="ja-JP" altLang="en-US" smtClean="0"/>
              <a:t>場合によってはハードウェア専用 </a:t>
            </a:r>
            <a:r>
              <a:rPr lang="en-US" altLang="ja-JP" smtClean="0"/>
              <a:t>BIOS </a:t>
            </a:r>
            <a:r>
              <a:rPr lang="ja-JP" altLang="en-US" smtClean="0"/>
              <a:t>に処理させる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ここまでの作業が完了してから </a:t>
            </a:r>
            <a:r>
              <a:rPr lang="en-US" altLang="ja-JP" smtClean="0"/>
              <a:t>OS </a:t>
            </a:r>
            <a:r>
              <a:rPr lang="ja-JP" altLang="en-US" smtClean="0"/>
              <a:t>起動に進む</a:t>
            </a:r>
            <a:endParaRPr lang="en-US" altLang="ja-JP" smtClean="0"/>
          </a:p>
          <a:p>
            <a:pPr lvl="1"/>
            <a:endParaRPr lang="en-US" altLang="ja-JP" smtClean="0"/>
          </a:p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POST </a:t>
            </a:r>
            <a:r>
              <a:rPr kumimoji="1" lang="ja-JP" altLang="en-US" smtClean="0"/>
              <a:t>リードアウトの例</a:t>
            </a:r>
            <a:endParaRPr kumimoji="1" lang="ja-JP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7994650" cy="424731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CPU : Intel(R)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Core(TM) 2 Quad CPU Q9550 @ 2.83GHz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Speed :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2.83 GHz    Count : 4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endParaRPr lang="en-US" altLang="ja-JP" b="1" dirty="0" smtClean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Entering SETUP ...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Press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F8 for BBS POPUP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Press 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ALT+F2 to execute ASUS EZ Flash 2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Memory: DDR2 800 in Dual-Channel Interleaved Mode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Initializing USB Controllers .. Done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4096MB </a:t>
            </a:r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OK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USB Device(s) : 1 Mouse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Auto-Detecting </a:t>
            </a:r>
            <a:r>
              <a:rPr lang="en-US" altLang="ja-JP" b="1" dirty="0" err="1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Sata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1 ... IDE Hard Disk</a:t>
            </a:r>
            <a:endParaRPr lang="en-US" altLang="ja-JP" b="1" dirty="0">
              <a:solidFill>
                <a:schemeClr val="bg1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err="1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Sata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1 : Hitachi HDP725050GLA360  GM40A5CA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             Ultra DMA Mode-5, S.M.A.R.T. Capable and </a:t>
            </a:r>
            <a:r>
              <a:rPr lang="en-US" altLang="ja-JP" b="1" dirty="0" err="1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Statas</a:t>
            </a:r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 OK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Auto-detecting </a:t>
            </a:r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USB Mass Storage Devices ..</a:t>
            </a:r>
          </a:p>
          <a:p>
            <a:r>
              <a:rPr lang="en-US" altLang="ja-JP" b="1" dirty="0">
                <a:solidFill>
                  <a:schemeClr val="bg1"/>
                </a:solidFill>
                <a:latin typeface="ＭＳ ゴシック" pitchFamily="-112" charset="-128"/>
                <a:ea typeface="ＭＳ ゴシック" pitchFamily="-112" charset="-128"/>
              </a:rPr>
              <a:t>00 USB mass storage devices found and configured.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OS </a:t>
            </a:r>
            <a:r>
              <a:rPr kumimoji="1" lang="ja-JP" altLang="en-US" smtClean="0"/>
              <a:t>起動プログラムの呼び出し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外部記憶装置にインストールされた </a:t>
            </a:r>
            <a:r>
              <a:rPr kumimoji="1" lang="en-US" altLang="ja-JP" smtClean="0"/>
              <a:t>OS </a:t>
            </a:r>
            <a:r>
              <a:rPr kumimoji="1" lang="ja-JP" altLang="en-US" smtClean="0"/>
              <a:t>を</a:t>
            </a:r>
            <a:r>
              <a:rPr kumimoji="1" lang="ja-JP" altLang="en-US" b="1" smtClean="0">
                <a:solidFill>
                  <a:srgbClr val="FF0000"/>
                </a:solidFill>
              </a:rPr>
              <a:t>決められた手順</a:t>
            </a:r>
            <a:r>
              <a:rPr kumimoji="1" lang="ja-JP" altLang="en-US" smtClean="0"/>
              <a:t>で呼び出し</a:t>
            </a:r>
            <a:endParaRPr kumimoji="1" lang="en-US" altLang="ja-JP" smtClean="0"/>
          </a:p>
          <a:p>
            <a:pPr lvl="1"/>
            <a:r>
              <a:rPr lang="en-US" altLang="ja-JP" smtClean="0"/>
              <a:t>OS </a:t>
            </a:r>
            <a:r>
              <a:rPr lang="ja-JP" altLang="en-US" smtClean="0"/>
              <a:t>側もこの手順に則って設計されている</a:t>
            </a:r>
            <a:endParaRPr lang="en-US" altLang="ja-JP" smtClean="0"/>
          </a:p>
          <a:p>
            <a:endParaRPr kumimoji="1" lang="en-US" altLang="ja-JP" smtClean="0"/>
          </a:p>
          <a:p>
            <a:r>
              <a:rPr lang="ja-JP" altLang="en-US" smtClean="0"/>
              <a:t>詳しくは次回・・・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の操作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目次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67744" y="2332037"/>
            <a:ext cx="4464496" cy="4193307"/>
          </a:xfrm>
        </p:spPr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とは</a:t>
            </a:r>
            <a:r>
              <a:rPr lang="ja-JP" altLang="en-US" smtClean="0"/>
              <a:t>何か</a:t>
            </a:r>
            <a:r>
              <a:rPr lang="en-US" altLang="ja-JP" smtClean="0"/>
              <a:t>?</a:t>
            </a:r>
          </a:p>
          <a:p>
            <a:r>
              <a:rPr lang="en-US" altLang="ja-JP" smtClean="0"/>
              <a:t>BIOS </a:t>
            </a:r>
            <a:r>
              <a:rPr lang="ja-JP" altLang="en-US" smtClean="0"/>
              <a:t>の仕事</a:t>
            </a:r>
            <a:endParaRPr lang="en-US" altLang="ja-JP" smtClean="0"/>
          </a:p>
          <a:p>
            <a:r>
              <a:rPr lang="en-US" altLang="ja-JP" smtClean="0"/>
              <a:t>BIOS </a:t>
            </a:r>
            <a:r>
              <a:rPr lang="ja-JP" altLang="en-US" smtClean="0"/>
              <a:t>の操作</a:t>
            </a:r>
            <a:endParaRPr lang="en-US" altLang="ja-JP" smtClean="0"/>
          </a:p>
          <a:p>
            <a:r>
              <a:rPr lang="ja-JP" altLang="en-US" smtClean="0"/>
              <a:t>ハードウェアの管理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lang="ja-JP" altLang="en-US" smtClean="0"/>
              <a:t>セットアップ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BIOS </a:t>
            </a:r>
            <a:r>
              <a:rPr lang="ja-JP" altLang="en-US" smtClean="0"/>
              <a:t>上での設定変更や情報確認が可能</a:t>
            </a:r>
            <a:endParaRPr kumimoji="1" lang="en-US" altLang="ja-JP" smtClean="0"/>
          </a:p>
          <a:p>
            <a:pPr lvl="1"/>
            <a:r>
              <a:rPr lang="ja-JP" altLang="en-US" smtClean="0"/>
              <a:t>デバイスモニタリング</a:t>
            </a:r>
            <a:endParaRPr lang="en-US" altLang="ja-JP" smtClean="0"/>
          </a:p>
          <a:p>
            <a:pPr lvl="1"/>
            <a:r>
              <a:rPr lang="ja-JP" altLang="en-US" smtClean="0"/>
              <a:t>ブート順位の変更</a:t>
            </a:r>
            <a:endParaRPr lang="en-US" altLang="ja-JP" smtClean="0"/>
          </a:p>
          <a:p>
            <a:pPr lvl="1"/>
            <a:r>
              <a:rPr lang="en-US" altLang="ja-JP" smtClean="0"/>
              <a:t>BIOS </a:t>
            </a:r>
            <a:r>
              <a:rPr lang="ja-JP" altLang="en-US" smtClean="0"/>
              <a:t>レベルでの起動ロック </a:t>
            </a:r>
            <a:r>
              <a:rPr lang="en-US" altLang="ja-JP" smtClean="0"/>
              <a:t>etc…</a:t>
            </a:r>
          </a:p>
          <a:p>
            <a:r>
              <a:rPr kumimoji="1" lang="ja-JP" altLang="en-US" smtClean="0"/>
              <a:t>操作時には十分注意する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ハードウェア起動の根幹にかかわる設定を操作するため、不適切に設定すると</a:t>
            </a:r>
            <a:r>
              <a:rPr kumimoji="1" lang="ja-JP" altLang="en-US" b="1" smtClean="0">
                <a:solidFill>
                  <a:srgbClr val="FF0000"/>
                </a:solidFill>
              </a:rPr>
              <a:t>起動できなくなったり破損したりする</a:t>
            </a:r>
            <a:r>
              <a:rPr kumimoji="1" lang="ja-JP" altLang="en-US" smtClean="0"/>
              <a:t>こともある。</a:t>
            </a:r>
            <a:endParaRPr kumimoji="1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セットアップ画面への入り方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@</a:t>
            </a:r>
            <a:r>
              <a:rPr lang="ja-JP" altLang="en-US" smtClean="0"/>
              <a:t>情報実験機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簡易 </a:t>
            </a:r>
            <a:r>
              <a:rPr lang="en-US" altLang="ja-JP" smtClean="0"/>
              <a:t>OS </a:t>
            </a:r>
            <a:r>
              <a:rPr lang="ja-JP" altLang="en-US" smtClean="0"/>
              <a:t>画面で </a:t>
            </a:r>
            <a:r>
              <a:rPr lang="en-US" altLang="ja-JP" smtClean="0"/>
              <a:t>BIOS Setup </a:t>
            </a:r>
            <a:r>
              <a:rPr lang="ja-JP" altLang="en-US" smtClean="0"/>
              <a:t>を選択</a:t>
            </a:r>
            <a:endParaRPr lang="en-US" altLang="ja-JP" smtClean="0"/>
          </a:p>
          <a:p>
            <a:pPr marL="914400" lvl="1" indent="-514350"/>
            <a:r>
              <a:rPr lang="ja-JP" altLang="en-US" smtClean="0"/>
              <a:t>デフォルトでは </a:t>
            </a:r>
            <a:r>
              <a:rPr lang="en-US" altLang="ja-JP" smtClean="0"/>
              <a:t>10</a:t>
            </a:r>
            <a:r>
              <a:rPr lang="ja-JP" altLang="en-US" smtClean="0"/>
              <a:t>秒で </a:t>
            </a:r>
            <a:r>
              <a:rPr lang="en-US" altLang="ja-JP" smtClean="0"/>
              <a:t>OS </a:t>
            </a:r>
            <a:r>
              <a:rPr lang="ja-JP" altLang="en-US" smtClean="0"/>
              <a:t>ブートが始まるのでそれまでに押す</a:t>
            </a:r>
            <a:endParaRPr lang="en-US" altLang="ja-JP" smtClean="0"/>
          </a:p>
          <a:p>
            <a:pPr marL="914400" lvl="1" indent="-514350"/>
            <a:r>
              <a:rPr lang="ja-JP" altLang="en-US" smtClean="0"/>
              <a:t>設定次第ではこの画面を省略することもできる</a:t>
            </a:r>
            <a:endParaRPr lang="en-US" altLang="ja-JP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mtClean="0"/>
              <a:t>BIOS </a:t>
            </a:r>
            <a:r>
              <a:rPr lang="ja-JP" altLang="en-US" smtClean="0"/>
              <a:t>ロゴ画面で指定のキーを押す</a:t>
            </a:r>
            <a:endParaRPr lang="en-US" altLang="ja-JP" smtClean="0"/>
          </a:p>
          <a:p>
            <a:pPr lvl="1"/>
            <a:r>
              <a:rPr kumimoji="1" lang="ja-JP" altLang="en-US" smtClean="0"/>
              <a:t>この方法自体はどんな </a:t>
            </a:r>
            <a:r>
              <a:rPr lang="en-US" altLang="ja-JP" smtClean="0"/>
              <a:t>MB </a:t>
            </a:r>
            <a:r>
              <a:rPr lang="ja-JP" altLang="en-US" smtClean="0"/>
              <a:t>で</a:t>
            </a:r>
            <a:r>
              <a:rPr kumimoji="1" lang="ja-JP" altLang="en-US" smtClean="0"/>
              <a:t>も一緒だが、使うキーは</a:t>
            </a:r>
            <a:r>
              <a:rPr lang="ja-JP" altLang="en-US" smtClean="0"/>
              <a:t>まちまち</a:t>
            </a:r>
            <a:endParaRPr lang="en-US" altLang="ja-JP" smtClean="0"/>
          </a:p>
          <a:p>
            <a:pPr lvl="1"/>
            <a:r>
              <a:rPr lang="ja-JP" altLang="en-US" b="1" smtClean="0">
                <a:solidFill>
                  <a:srgbClr val="FF0000"/>
                </a:solidFill>
              </a:rPr>
              <a:t>入力受付は数秒</a:t>
            </a:r>
            <a:r>
              <a:rPr lang="ja-JP" altLang="en-US" smtClean="0"/>
              <a:t>しかないため、タイミングを逃した場合は再起動する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セットアップメニュー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kumimoji="1" lang="ja-JP" altLang="en-US" smtClean="0"/>
              <a:t>こんな画面になれば無事成功</a:t>
            </a:r>
            <a:endParaRPr kumimoji="1" lang="ja-JP" altLang="en-US"/>
          </a:p>
        </p:txBody>
      </p:sp>
      <p:pic>
        <p:nvPicPr>
          <p:cNvPr id="4" name="図 7" descr="bios_gam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" y="1755923"/>
            <a:ext cx="729297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設定</a:t>
            </a:r>
            <a:r>
              <a:rPr lang="ja-JP" altLang="en-US" smtClean="0"/>
              <a:t>項目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5517232"/>
          </a:xfrm>
        </p:spPr>
        <p:txBody>
          <a:bodyPr>
            <a:normAutofit/>
          </a:bodyPr>
          <a:lstStyle/>
          <a:p>
            <a:r>
              <a:rPr kumimoji="1" lang="ja-JP" altLang="en-US" sz="2800" smtClean="0"/>
              <a:t>ハードウェアの</a:t>
            </a:r>
            <a:r>
              <a:rPr kumimoji="1" lang="ja-JP" altLang="en-US" sz="2800" b="1" smtClean="0">
                <a:solidFill>
                  <a:srgbClr val="FF0000"/>
                </a:solidFill>
              </a:rPr>
              <a:t>物理状況</a:t>
            </a:r>
            <a:r>
              <a:rPr kumimoji="1" lang="ja-JP" altLang="en-US" sz="2800" b="1" smtClean="0">
                <a:solidFill>
                  <a:srgbClr val="FF0000"/>
                </a:solidFill>
              </a:rPr>
              <a:t>監視</a:t>
            </a:r>
            <a:endParaRPr lang="en-US" altLang="ja-JP" sz="2800" b="1" smtClean="0">
              <a:solidFill>
                <a:srgbClr val="FF0000"/>
              </a:solidFill>
            </a:endParaRPr>
          </a:p>
          <a:p>
            <a:pPr lvl="1"/>
            <a:r>
              <a:rPr kumimoji="1" lang="en-US" altLang="ja-JP" sz="2400" smtClean="0"/>
              <a:t>CPU </a:t>
            </a:r>
            <a:r>
              <a:rPr kumimoji="1" lang="ja-JP" altLang="en-US" sz="2400" smtClean="0"/>
              <a:t>温度</a:t>
            </a:r>
            <a:r>
              <a:rPr kumimoji="1" lang="en-US" altLang="ja-JP" sz="2400" smtClean="0"/>
              <a:t>, </a:t>
            </a:r>
            <a:r>
              <a:rPr kumimoji="1" lang="ja-JP" altLang="en-US" sz="2400" smtClean="0"/>
              <a:t>ファン回転速度などをリアルタイムに取得</a:t>
            </a:r>
            <a:endParaRPr kumimoji="1" lang="en-US" altLang="ja-JP" sz="2400" smtClean="0"/>
          </a:p>
          <a:p>
            <a:pPr lvl="1"/>
            <a:r>
              <a:rPr kumimoji="1" lang="ja-JP" altLang="en-US" sz="2400" smtClean="0"/>
              <a:t>回転数などを指定できるものも</a:t>
            </a:r>
            <a:r>
              <a:rPr kumimoji="1" lang="ja-JP" altLang="en-US" sz="2400" smtClean="0"/>
              <a:t>ある</a:t>
            </a:r>
            <a:endParaRPr kumimoji="1" lang="en-US" altLang="ja-JP" sz="2400" smtClean="0"/>
          </a:p>
          <a:p>
            <a:pPr lvl="1"/>
            <a:r>
              <a:rPr lang="ja-JP" altLang="en-US" sz="2400" smtClean="0"/>
              <a:t>本日</a:t>
            </a:r>
            <a:r>
              <a:rPr lang="ja-JP" altLang="en-US" sz="2400" smtClean="0"/>
              <a:t>の実習でもこの機能を利用</a:t>
            </a:r>
            <a:endParaRPr kumimoji="1" lang="en-US" altLang="ja-JP" sz="2400" smtClean="0"/>
          </a:p>
          <a:p>
            <a:r>
              <a:rPr lang="ja-JP" altLang="en-US" sz="2800" smtClean="0"/>
              <a:t>ブート順位設定</a:t>
            </a:r>
            <a:endParaRPr lang="en-US" altLang="ja-JP" sz="2800" smtClean="0"/>
          </a:p>
          <a:p>
            <a:pPr lvl="1"/>
            <a:r>
              <a:rPr kumimoji="1" lang="en-US" altLang="ja-JP" sz="2400" smtClean="0"/>
              <a:t>OS </a:t>
            </a:r>
            <a:r>
              <a:rPr kumimoji="1" lang="ja-JP" altLang="en-US" sz="2400" smtClean="0"/>
              <a:t>起動に関する設定項目</a:t>
            </a:r>
            <a:endParaRPr kumimoji="1" lang="en-US" altLang="ja-JP" sz="2400" smtClean="0"/>
          </a:p>
          <a:p>
            <a:pPr lvl="2"/>
            <a:r>
              <a:rPr lang="ja-JP" altLang="en-US" sz="2000" smtClean="0"/>
              <a:t>詳しくは次回・・・</a:t>
            </a:r>
            <a:endParaRPr kumimoji="1" lang="en-US" altLang="ja-JP" sz="2000" smtClean="0"/>
          </a:p>
          <a:p>
            <a:r>
              <a:rPr kumimoji="1" lang="ja-JP" altLang="en-US" sz="2800" smtClean="0"/>
              <a:t>近年はメーカーや製品毎に様々な機能がある</a:t>
            </a:r>
            <a:endParaRPr kumimoji="1" lang="en-US" altLang="ja-JP" sz="2800" smtClean="0"/>
          </a:p>
          <a:p>
            <a:pPr lvl="1"/>
            <a:r>
              <a:rPr lang="ja-JP" altLang="en-US" sz="2400" smtClean="0"/>
              <a:t>電源管理設定</a:t>
            </a:r>
            <a:endParaRPr lang="en-US" altLang="ja-JP" sz="2400" smtClean="0"/>
          </a:p>
          <a:p>
            <a:pPr lvl="2"/>
            <a:r>
              <a:rPr lang="ja-JP" altLang="en-US" sz="2000" smtClean="0"/>
              <a:t>主電源ボタンの動作やネットワークブートの設定</a:t>
            </a:r>
            <a:endParaRPr lang="en-US" altLang="ja-JP" sz="2000" smtClean="0"/>
          </a:p>
          <a:p>
            <a:pPr lvl="1"/>
            <a:r>
              <a:rPr lang="ja-JP" altLang="en-US" sz="2400" smtClean="0"/>
              <a:t>オーバークロック設定 </a:t>
            </a:r>
            <a:r>
              <a:rPr lang="en-US" altLang="ja-JP" sz="2400" smtClean="0"/>
              <a:t>etc…</a:t>
            </a:r>
            <a:endParaRPr kumimoji="1"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設定の初期化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1296144"/>
            <a:ext cx="7715200" cy="5661248"/>
          </a:xfrm>
        </p:spPr>
        <p:txBody>
          <a:bodyPr>
            <a:normAutofit/>
          </a:bodyPr>
          <a:lstStyle/>
          <a:p>
            <a:r>
              <a:rPr lang="en-US" altLang="ja-JP" sz="2800" smtClean="0"/>
              <a:t>CMOS </a:t>
            </a:r>
            <a:r>
              <a:rPr lang="ja-JP" altLang="en-US" sz="2800" smtClean="0"/>
              <a:t>メモリ</a:t>
            </a:r>
            <a:endParaRPr lang="en-US" altLang="ja-JP" sz="2800" smtClean="0"/>
          </a:p>
          <a:p>
            <a:pPr lvl="1"/>
            <a:r>
              <a:rPr kumimoji="1" lang="en-US" altLang="ja-JP" sz="2400" smtClean="0"/>
              <a:t>BIOS </a:t>
            </a:r>
            <a:r>
              <a:rPr lang="ja-JP" altLang="en-US" sz="2400" smtClean="0"/>
              <a:t>セットアップの内容</a:t>
            </a:r>
            <a:r>
              <a:rPr kumimoji="1" lang="ja-JP" altLang="en-US" sz="2400" smtClean="0"/>
              <a:t>が記憶されたメモリ</a:t>
            </a:r>
            <a:endParaRPr lang="en-US" altLang="ja-JP" sz="2400" smtClean="0"/>
          </a:p>
          <a:p>
            <a:pPr lvl="1"/>
            <a:r>
              <a:rPr lang="ja-JP" altLang="en-US" sz="2400" smtClean="0"/>
              <a:t>揮発性メモリのため</a:t>
            </a:r>
            <a:r>
              <a:rPr kumimoji="1" lang="ja-JP" altLang="en-US" sz="2400" smtClean="0"/>
              <a:t>常時通電されている</a:t>
            </a:r>
            <a:endParaRPr kumimoji="1" lang="en-US" altLang="ja-JP" sz="2400" smtClean="0"/>
          </a:p>
          <a:p>
            <a:pPr lvl="2"/>
            <a:r>
              <a:rPr lang="ja-JP" altLang="en-US" sz="2000" smtClean="0"/>
              <a:t>電源は</a:t>
            </a:r>
            <a:r>
              <a:rPr lang="en-US" altLang="ja-JP" sz="2000" b="1" smtClean="0">
                <a:solidFill>
                  <a:srgbClr val="FF0000"/>
                </a:solidFill>
              </a:rPr>
              <a:t>MB</a:t>
            </a:r>
            <a:r>
              <a:rPr lang="ja-JP" altLang="en-US" sz="2000" b="1" smtClean="0">
                <a:solidFill>
                  <a:srgbClr val="FF0000"/>
                </a:solidFill>
              </a:rPr>
              <a:t>上の電池 </a:t>
            </a:r>
            <a:r>
              <a:rPr lang="en-US" altLang="ja-JP" sz="2000" b="1" smtClean="0">
                <a:solidFill>
                  <a:srgbClr val="FF0000"/>
                </a:solidFill>
              </a:rPr>
              <a:t>= PC </a:t>
            </a:r>
            <a:r>
              <a:rPr lang="ja-JP" altLang="en-US" sz="2000" b="1" smtClean="0">
                <a:solidFill>
                  <a:srgbClr val="FF0000"/>
                </a:solidFill>
              </a:rPr>
              <a:t>電源とは独立</a:t>
            </a:r>
            <a:endParaRPr lang="en-US" altLang="ja-JP" sz="2000" b="1" smtClean="0">
              <a:solidFill>
                <a:srgbClr val="FF0000"/>
              </a:solidFill>
            </a:endParaRPr>
          </a:p>
          <a:p>
            <a:r>
              <a:rPr lang="en-US" altLang="ja-JP" sz="2800" smtClean="0"/>
              <a:t>CMOS </a:t>
            </a:r>
            <a:r>
              <a:rPr lang="ja-JP" altLang="en-US" sz="2800" smtClean="0"/>
              <a:t>クリア</a:t>
            </a:r>
            <a:endParaRPr lang="en-US" altLang="ja-JP" sz="2800" smtClean="0"/>
          </a:p>
          <a:p>
            <a:pPr lvl="1"/>
            <a:r>
              <a:rPr kumimoji="1" lang="en-US" altLang="ja-JP" sz="2400" smtClean="0"/>
              <a:t>BIOS </a:t>
            </a:r>
            <a:r>
              <a:rPr kumimoji="1" lang="ja-JP" altLang="en-US" sz="2400" smtClean="0"/>
              <a:t>の設定を初期化する方法の一つ</a:t>
            </a:r>
            <a:endParaRPr kumimoji="1" lang="en-US" altLang="ja-JP" sz="2400" smtClean="0"/>
          </a:p>
          <a:p>
            <a:pPr lvl="2"/>
            <a:r>
              <a:rPr lang="ja-JP" altLang="en-US" sz="2000" smtClean="0"/>
              <a:t>設定を弄り過ぎて起動しなくなった時の手段</a:t>
            </a:r>
            <a:endParaRPr kumimoji="1" lang="en-US" altLang="ja-JP" sz="2000" smtClean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sz="2000" smtClean="0"/>
              <a:t>電池を外してしばし待つ</a:t>
            </a:r>
            <a:endParaRPr lang="en-US" altLang="ja-JP" sz="2000" smtClean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sz="2000" smtClean="0"/>
              <a:t>電池を再度取り付ける</a:t>
            </a:r>
            <a:endParaRPr kumimoji="1"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</a:t>
            </a:r>
            <a:r>
              <a:rPr lang="ja-JP" altLang="en-US" smtClean="0"/>
              <a:t> アップデート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lang="ja-JP" altLang="en-US" smtClean="0"/>
              <a:t>を新しいものに更新</a:t>
            </a:r>
            <a:endParaRPr lang="en-US" altLang="ja-JP" smtClean="0"/>
          </a:p>
          <a:p>
            <a:pPr lvl="1"/>
            <a:r>
              <a:rPr kumimoji="1" lang="en-US" altLang="ja-JP" smtClean="0"/>
              <a:t>BIOS </a:t>
            </a:r>
            <a:r>
              <a:rPr kumimoji="1" lang="ja-JP" altLang="en-US" smtClean="0"/>
              <a:t>もソフトウェアなのでだんだん時代に取り残される</a:t>
            </a:r>
            <a:endParaRPr kumimoji="1" lang="en-US" altLang="ja-JP" smtClean="0"/>
          </a:p>
          <a:p>
            <a:pPr lvl="1"/>
            <a:r>
              <a:rPr lang="ja-JP" altLang="en-US" smtClean="0"/>
              <a:t>通常は不要だが、最新のパーツを使おうとすると必要になる場合もある</a:t>
            </a:r>
            <a:endParaRPr kumimoji="1" lang="en-US" altLang="ja-JP" smtClean="0"/>
          </a:p>
          <a:p>
            <a:r>
              <a:rPr lang="ja-JP" altLang="en-US" smtClean="0"/>
              <a:t>ただし</a:t>
            </a:r>
            <a:r>
              <a:rPr lang="ja-JP" altLang="en-US" b="1" smtClean="0">
                <a:solidFill>
                  <a:srgbClr val="FF0000"/>
                </a:solidFill>
              </a:rPr>
              <a:t>無保証</a:t>
            </a:r>
            <a:r>
              <a:rPr lang="en-US" altLang="ja-JP" b="1" smtClean="0">
                <a:solidFill>
                  <a:srgbClr val="FF0000"/>
                </a:solidFill>
              </a:rPr>
              <a:t>, </a:t>
            </a:r>
            <a:r>
              <a:rPr lang="ja-JP" altLang="en-US" b="1" smtClean="0">
                <a:solidFill>
                  <a:srgbClr val="FF0000"/>
                </a:solidFill>
              </a:rPr>
              <a:t>非推奨</a:t>
            </a:r>
            <a:endParaRPr lang="en-US" altLang="ja-JP" b="1" smtClean="0">
              <a:solidFill>
                <a:srgbClr val="FF0000"/>
              </a:solidFill>
            </a:endParaRPr>
          </a:p>
          <a:p>
            <a:pPr lvl="1"/>
            <a:r>
              <a:rPr lang="ja-JP" altLang="en-US" smtClean="0"/>
              <a:t>失敗すると起動が出来なくなるため、どうしても必要な場合以外は避ける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ja-JP" altLang="en-US" smtClean="0"/>
              <a:t>ハードウェアの管理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ハードウェアリソース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/>
          <a:lstStyle/>
          <a:p>
            <a:r>
              <a:rPr kumimoji="1" lang="ja-JP" altLang="en-US" smtClean="0"/>
              <a:t>全て</a:t>
            </a:r>
            <a:r>
              <a:rPr kumimoji="1" lang="ja-JP" altLang="en-US" smtClean="0"/>
              <a:t>の</a:t>
            </a:r>
            <a:r>
              <a:rPr lang="ja-JP" altLang="en-US" smtClean="0"/>
              <a:t>動作</a:t>
            </a:r>
            <a:r>
              <a:rPr lang="ja-JP" altLang="en-US" smtClean="0"/>
              <a:t>を</a:t>
            </a:r>
            <a:r>
              <a:rPr lang="ja-JP" altLang="en-US" smtClean="0"/>
              <a:t>統括</a:t>
            </a:r>
            <a:r>
              <a:rPr kumimoji="1" lang="ja-JP" altLang="en-US" smtClean="0"/>
              <a:t>する</a:t>
            </a:r>
            <a:r>
              <a:rPr kumimoji="1" lang="ja-JP" altLang="en-US" smtClean="0"/>
              <a:t>の</a:t>
            </a:r>
            <a:r>
              <a:rPr kumimoji="1" lang="ja-JP" altLang="en-US" smtClean="0"/>
              <a:t>は </a:t>
            </a:r>
            <a:r>
              <a:rPr kumimoji="1" lang="en-US" altLang="ja-JP" smtClean="0"/>
              <a:t>CPU 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各ハードウェア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手足など</a:t>
            </a:r>
            <a:r>
              <a:rPr kumimoji="1" lang="en-US" altLang="ja-JP" smtClean="0"/>
              <a:t>)</a:t>
            </a:r>
            <a:r>
              <a:rPr kumimoji="1" lang="ja-JP" altLang="en-US" smtClean="0"/>
              <a:t>は </a:t>
            </a:r>
            <a:r>
              <a:rPr kumimoji="1" lang="en-US" altLang="ja-JP" smtClean="0"/>
              <a:t>CPU (</a:t>
            </a:r>
            <a:r>
              <a:rPr kumimoji="1" lang="ja-JP" altLang="en-US" smtClean="0"/>
              <a:t>脳</a:t>
            </a:r>
            <a:r>
              <a:rPr kumimoji="1" lang="en-US" altLang="ja-JP" smtClean="0"/>
              <a:t>)</a:t>
            </a:r>
            <a:r>
              <a:rPr kumimoji="1" lang="ja-JP" altLang="en-US" smtClean="0"/>
              <a:t>の指示に基づいて作業を実行</a:t>
            </a:r>
            <a:r>
              <a:rPr lang="ja-JP" altLang="en-US" smtClean="0"/>
              <a:t>している</a:t>
            </a:r>
            <a:endParaRPr kumimoji="1" lang="en-US" altLang="ja-JP" smtClean="0"/>
          </a:p>
          <a:p>
            <a:r>
              <a:rPr lang="ja-JP" altLang="en-US" smtClean="0"/>
              <a:t>ハードウェアリソースの割り当て</a:t>
            </a:r>
            <a:endParaRPr lang="en-US" altLang="ja-JP" smtClean="0"/>
          </a:p>
          <a:p>
            <a:pPr lvl="1"/>
            <a:r>
              <a:rPr lang="ja-JP" altLang="en-US" smtClean="0"/>
              <a:t>ハードウェアごとに </a:t>
            </a:r>
            <a:r>
              <a:rPr lang="en-US" altLang="ja-JP" b="1" smtClean="0">
                <a:solidFill>
                  <a:srgbClr val="FF0000"/>
                </a:solidFill>
              </a:rPr>
              <a:t>CPU </a:t>
            </a:r>
            <a:r>
              <a:rPr lang="ja-JP" altLang="en-US" b="1" smtClean="0">
                <a:solidFill>
                  <a:srgbClr val="FF0000"/>
                </a:solidFill>
              </a:rPr>
              <a:t>とのやり取りのための整理番号</a:t>
            </a:r>
            <a:r>
              <a:rPr lang="ja-JP" altLang="en-US" smtClean="0"/>
              <a:t>を与える</a:t>
            </a:r>
            <a:endParaRPr lang="en-US" altLang="ja-JP" smtClean="0"/>
          </a:p>
          <a:p>
            <a:pPr lvl="2"/>
            <a:r>
              <a:rPr kumimoji="1" lang="en-US" altLang="ja-JP" smtClean="0"/>
              <a:t>I/O </a:t>
            </a:r>
            <a:r>
              <a:rPr kumimoji="1" lang="ja-JP" altLang="en-US" smtClean="0"/>
              <a:t>ポート</a:t>
            </a:r>
            <a:r>
              <a:rPr lang="en-US" altLang="ja-JP" smtClean="0"/>
              <a:t>, IRQ </a:t>
            </a:r>
            <a:r>
              <a:rPr lang="ja-JP" altLang="en-US" smtClean="0"/>
              <a:t>番号など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割り当て・管理は </a:t>
            </a:r>
            <a:r>
              <a:rPr kumimoji="1" lang="en-US" altLang="ja-JP" smtClean="0"/>
              <a:t>BIOS, OS </a:t>
            </a:r>
            <a:r>
              <a:rPr kumimoji="1" lang="ja-JP" altLang="en-US" smtClean="0"/>
              <a:t>の仕事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I/O </a:t>
            </a:r>
            <a:r>
              <a:rPr kumimoji="1" lang="ja-JP" altLang="en-US" smtClean="0"/>
              <a:t>ポート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CPU </a:t>
            </a:r>
            <a:r>
              <a:rPr kumimoji="1" lang="ja-JP" altLang="en-US" smtClean="0"/>
              <a:t>とハードウェア間の入出力通信経路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CPU </a:t>
            </a:r>
            <a:r>
              <a:rPr kumimoji="1" lang="ja-JP" altLang="en-US" smtClean="0"/>
              <a:t>は</a:t>
            </a:r>
            <a:r>
              <a:rPr kumimoji="1" lang="en-US" altLang="ja-JP" smtClean="0"/>
              <a:t> I/O </a:t>
            </a:r>
            <a:r>
              <a:rPr kumimoji="1" lang="ja-JP" altLang="en-US" smtClean="0"/>
              <a:t>ポート</a:t>
            </a:r>
            <a:r>
              <a:rPr lang="ja-JP" altLang="en-US" smtClean="0"/>
              <a:t>を介してハードウェアに</a:t>
            </a:r>
            <a:r>
              <a:rPr lang="ja-JP" altLang="en-US" b="1" smtClean="0">
                <a:solidFill>
                  <a:srgbClr val="FF0000"/>
                </a:solidFill>
              </a:rPr>
              <a:t>指示を出したり結果を受け取ったり</a:t>
            </a:r>
            <a:r>
              <a:rPr lang="ja-JP" altLang="en-US" smtClean="0"/>
              <a:t>する</a:t>
            </a:r>
            <a:endParaRPr lang="en-US" altLang="ja-JP" smtClean="0"/>
          </a:p>
          <a:p>
            <a:r>
              <a:rPr lang="en-US" altLang="ja-JP" smtClean="0"/>
              <a:t>4</a:t>
            </a:r>
            <a:r>
              <a:rPr lang="ja-JP" altLang="en-US" smtClean="0"/>
              <a:t>桁の </a:t>
            </a:r>
            <a:r>
              <a:rPr lang="en-US" altLang="ja-JP" smtClean="0"/>
              <a:t>16 </a:t>
            </a:r>
            <a:r>
              <a:rPr lang="ja-JP" altLang="en-US" smtClean="0"/>
              <a:t>進数でアドレス空間を範囲指定</a:t>
            </a:r>
            <a:endParaRPr lang="en-US" altLang="ja-JP" smtClean="0"/>
          </a:p>
          <a:p>
            <a:pPr lvl="1"/>
            <a:r>
              <a:rPr lang="en-US" altLang="ja-JP" smtClean="0"/>
              <a:t>[D400-D41F] USB </a:t>
            </a:r>
            <a:r>
              <a:rPr lang="ja-JP" altLang="en-US" smtClean="0"/>
              <a:t>コントローラ　など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IRQ</a:t>
            </a:r>
            <a:r>
              <a:rPr kumimoji="1" lang="ja-JP" altLang="en-US" smtClean="0"/>
              <a:t>とは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IRQ(Interrupt ReQuest)</a:t>
            </a:r>
          </a:p>
          <a:p>
            <a:pPr lvl="1"/>
            <a:r>
              <a:rPr lang="ja-JP" altLang="en-US" b="1" smtClean="0">
                <a:solidFill>
                  <a:srgbClr val="FF0000"/>
                </a:solidFill>
              </a:rPr>
              <a:t>割り込み要求</a:t>
            </a:r>
            <a:endParaRPr lang="en-US" altLang="ja-JP" b="1" smtClean="0">
              <a:solidFill>
                <a:srgbClr val="FF0000"/>
              </a:solidFill>
            </a:endParaRPr>
          </a:p>
          <a:p>
            <a:pPr lvl="2"/>
            <a:r>
              <a:rPr lang="ja-JP" altLang="en-US" smtClean="0"/>
              <a:t>ハードウェアが</a:t>
            </a:r>
            <a:r>
              <a:rPr kumimoji="1" lang="ja-JP" altLang="en-US" smtClean="0"/>
              <a:t>作業中の</a:t>
            </a:r>
            <a:r>
              <a:rPr kumimoji="1" lang="en-US" altLang="ja-JP" smtClean="0"/>
              <a:t>CPU </a:t>
            </a:r>
            <a:r>
              <a:rPr kumimoji="1" lang="ja-JP" altLang="en-US" smtClean="0"/>
              <a:t>に対して割り込み通信を要求すること</a:t>
            </a:r>
            <a:endParaRPr kumimoji="1" lang="en-US" altLang="ja-JP" smtClean="0"/>
          </a:p>
          <a:p>
            <a:pPr lvl="2"/>
            <a:r>
              <a:rPr lang="ja-JP" altLang="en-US" smtClean="0"/>
              <a:t>マウスからの入力や作業の完了報告など</a:t>
            </a:r>
            <a:endParaRPr kumimoji="1" lang="en-US" altLang="ja-JP" smtClean="0"/>
          </a:p>
          <a:p>
            <a:pPr lvl="1"/>
            <a:r>
              <a:rPr lang="ja-JP" altLang="en-US" smtClean="0"/>
              <a:t>割り込みの利点</a:t>
            </a:r>
            <a:endParaRPr lang="en-US" altLang="ja-JP" smtClean="0"/>
          </a:p>
          <a:p>
            <a:pPr lvl="2"/>
            <a:r>
              <a:rPr lang="en-US" altLang="ja-JP" smtClean="0"/>
              <a:t> CPU </a:t>
            </a:r>
            <a:r>
              <a:rPr lang="ja-JP" altLang="en-US" smtClean="0"/>
              <a:t>が複数の作業を</a:t>
            </a:r>
            <a:r>
              <a:rPr lang="ja-JP" altLang="en-US" b="1" smtClean="0">
                <a:solidFill>
                  <a:srgbClr val="FF0000"/>
                </a:solidFill>
              </a:rPr>
              <a:t>同時並行</a:t>
            </a:r>
            <a:r>
              <a:rPr lang="ja-JP" altLang="en-US" smtClean="0"/>
              <a:t>でこなすことができる</a:t>
            </a:r>
            <a:endParaRPr lang="en-US" altLang="ja-JP" smtClean="0"/>
          </a:p>
          <a:p>
            <a:pPr lvl="2"/>
            <a:r>
              <a:rPr lang="ja-JP" altLang="en-US" smtClean="0"/>
              <a:t>計算機の応答性を向上させる</a:t>
            </a:r>
            <a:endParaRPr lang="en-US" altLang="ja-JP" smtClean="0"/>
          </a:p>
          <a:p>
            <a:pPr lvl="2"/>
            <a:r>
              <a:rPr lang="ja-JP" altLang="en-US" smtClean="0"/>
              <a:t>エラー処理に対応する </a:t>
            </a:r>
            <a:r>
              <a:rPr lang="en-US" altLang="ja-JP" smtClean="0"/>
              <a:t>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とは何か</a:t>
            </a:r>
            <a:r>
              <a:rPr kumimoji="1" lang="en-US" altLang="ja-JP" smtClean="0"/>
              <a:t>?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IRQ</a:t>
            </a:r>
            <a:r>
              <a:rPr kumimoji="1" lang="ja-JP" altLang="en-US" smtClean="0"/>
              <a:t>番号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r>
              <a:rPr lang="en-US" altLang="ja-JP" smtClean="0"/>
              <a:t>CPU </a:t>
            </a:r>
            <a:r>
              <a:rPr lang="ja-JP" altLang="en-US" smtClean="0"/>
              <a:t>が</a:t>
            </a:r>
            <a:r>
              <a:rPr lang="ja-JP" altLang="en-US" b="1" smtClean="0">
                <a:solidFill>
                  <a:srgbClr val="FF0000"/>
                </a:solidFill>
              </a:rPr>
              <a:t>どのハードウェアによる割り込みかを区別する</a:t>
            </a:r>
            <a:r>
              <a:rPr lang="ja-JP" altLang="en-US" smtClean="0"/>
              <a:t>ために割り当てられる番号</a:t>
            </a:r>
            <a:endParaRPr lang="en-US" altLang="ja-JP" smtClean="0"/>
          </a:p>
          <a:p>
            <a:r>
              <a:rPr lang="ja-JP" altLang="en-US" smtClean="0"/>
              <a:t>基本的には </a:t>
            </a:r>
            <a:r>
              <a:rPr lang="en-US" altLang="ja-JP" smtClean="0"/>
              <a:t>0-15 </a:t>
            </a:r>
            <a:r>
              <a:rPr lang="ja-JP" altLang="en-US" smtClean="0"/>
              <a:t>の</a:t>
            </a:r>
            <a:r>
              <a:rPr lang="en-US" altLang="ja-JP" smtClean="0"/>
              <a:t>16</a:t>
            </a:r>
            <a:r>
              <a:rPr lang="ja-JP" altLang="en-US" smtClean="0"/>
              <a:t>個</a:t>
            </a:r>
            <a:r>
              <a:rPr lang="en-US" altLang="ja-JP" smtClean="0"/>
              <a:t>(</a:t>
            </a:r>
            <a:r>
              <a:rPr lang="ja-JP" altLang="en-US" smtClean="0"/>
              <a:t>の</a:t>
            </a:r>
            <a:r>
              <a:rPr lang="en-US" altLang="ja-JP" smtClean="0"/>
              <a:t> IRQ </a:t>
            </a:r>
            <a:r>
              <a:rPr lang="ja-JP" altLang="en-US" smtClean="0"/>
              <a:t>端子</a:t>
            </a:r>
            <a:r>
              <a:rPr lang="en-US" altLang="ja-JP" smtClean="0"/>
              <a:t>)</a:t>
            </a:r>
          </a:p>
          <a:p>
            <a:pPr lvl="1"/>
            <a:r>
              <a:rPr lang="ja-JP" altLang="en-US" smtClean="0"/>
              <a:t>特定のハードウェアで大半が予約済み</a:t>
            </a:r>
            <a:endParaRPr lang="en-US" altLang="ja-JP" smtClean="0"/>
          </a:p>
          <a:p>
            <a:pPr lvl="2"/>
            <a:r>
              <a:rPr lang="en-US" altLang="ja-JP" smtClean="0"/>
              <a:t>1:</a:t>
            </a:r>
            <a:r>
              <a:rPr lang="ja-JP" altLang="en-US" smtClean="0"/>
              <a:t>キーボード、</a:t>
            </a:r>
            <a:r>
              <a:rPr lang="en-US" altLang="ja-JP" smtClean="0"/>
              <a:t>14:</a:t>
            </a:r>
            <a:r>
              <a:rPr lang="ja-JP" altLang="en-US" smtClean="0"/>
              <a:t>プライマリ </a:t>
            </a:r>
            <a:r>
              <a:rPr lang="en-US" altLang="ja-JP" smtClean="0"/>
              <a:t>IDE </a:t>
            </a:r>
            <a:r>
              <a:rPr lang="ja-JP" altLang="en-US" smtClean="0"/>
              <a:t>など</a:t>
            </a:r>
            <a:endParaRPr lang="en-US" altLang="ja-JP" smtClean="0"/>
          </a:p>
          <a:p>
            <a:pPr lvl="1"/>
            <a:r>
              <a:rPr lang="ja-JP" altLang="en-US" smtClean="0"/>
              <a:t>近年は番号の拡張や共有で不足分に対処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OS </a:t>
            </a:r>
            <a:r>
              <a:rPr kumimoji="1" lang="ja-JP" altLang="en-US" smtClean="0"/>
              <a:t>によるハードウェア管理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1776"/>
          </a:xfrm>
        </p:spPr>
        <p:txBody>
          <a:bodyPr>
            <a:normAutofit/>
          </a:bodyPr>
          <a:lstStyle/>
          <a:p>
            <a:r>
              <a:rPr kumimoji="1" lang="ja-JP" altLang="en-US" b="1" smtClean="0">
                <a:solidFill>
                  <a:srgbClr val="FF0000"/>
                </a:solidFill>
              </a:rPr>
              <a:t>デバイスドライバ</a:t>
            </a:r>
            <a:endParaRPr kumimoji="1" lang="en-US" altLang="ja-JP" b="1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smtClean="0"/>
              <a:t>ハードウェアとアプリケーションの仲介を担当するソフトウェア</a:t>
            </a:r>
            <a:endParaRPr lang="en-US" altLang="ja-JP" smtClean="0"/>
          </a:p>
          <a:p>
            <a:pPr lvl="1"/>
            <a:r>
              <a:rPr lang="ja-JP" altLang="en-US" smtClean="0"/>
              <a:t>ハードウェア固有の処理システムと</a:t>
            </a:r>
            <a:r>
              <a:rPr lang="en-US" altLang="ja-JP" smtClean="0"/>
              <a:t>OS</a:t>
            </a:r>
            <a:r>
              <a:rPr lang="ja-JP" altLang="en-US" smtClean="0"/>
              <a:t>側の標準インターフェースをつなぐ役目</a:t>
            </a:r>
            <a:endParaRPr lang="en-US" altLang="ja-JP" smtClean="0"/>
          </a:p>
          <a:p>
            <a:pPr lvl="2"/>
            <a:r>
              <a:rPr lang="ja-JP" altLang="en-US" smtClean="0"/>
              <a:t>最近はプラグアンドプレイなどの多様な機能を持つ</a:t>
            </a:r>
            <a:endParaRPr lang="en-US" altLang="ja-JP" smtClean="0"/>
          </a:p>
          <a:p>
            <a:pPr lvl="2"/>
            <a:r>
              <a:rPr lang="ja-JP" altLang="en-US" smtClean="0"/>
              <a:t>かつては </a:t>
            </a:r>
            <a:r>
              <a:rPr lang="en-US" altLang="ja-JP" smtClean="0"/>
              <a:t>BIOS </a:t>
            </a:r>
            <a:r>
              <a:rPr lang="ja-JP" altLang="en-US" smtClean="0"/>
              <a:t>の仕事だったが周辺機器の多様化によって役目が変わった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mtClean="0"/>
              <a:t>BIOS</a:t>
            </a:r>
          </a:p>
          <a:p>
            <a:pPr lvl="1"/>
            <a:r>
              <a:rPr lang="ja-JP" altLang="en-US" smtClean="0"/>
              <a:t>電源投入から </a:t>
            </a:r>
            <a:r>
              <a:rPr lang="en-US" altLang="ja-JP" smtClean="0"/>
              <a:t>OS </a:t>
            </a:r>
            <a:r>
              <a:rPr lang="ja-JP" altLang="en-US" smtClean="0"/>
              <a:t>起動までを担当するソフトウェア</a:t>
            </a:r>
            <a:endParaRPr lang="en-US" altLang="ja-JP" smtClean="0"/>
          </a:p>
          <a:p>
            <a:pPr lvl="1"/>
            <a:r>
              <a:rPr kumimoji="1" lang="ja-JP" altLang="en-US" smtClean="0"/>
              <a:t>計算機が最低限の動作をするために必要な作業をおこなう</a:t>
            </a:r>
            <a:endParaRPr kumimoji="1" lang="en-US" altLang="ja-JP" smtClean="0"/>
          </a:p>
          <a:p>
            <a:pPr lvl="2"/>
            <a:r>
              <a:rPr lang="en-US" altLang="ja-JP" smtClean="0"/>
              <a:t>POST </a:t>
            </a:r>
            <a:r>
              <a:rPr lang="ja-JP" altLang="en-US" smtClean="0"/>
              <a:t>シークエンス、</a:t>
            </a:r>
            <a:r>
              <a:rPr lang="en-US" altLang="ja-JP" smtClean="0"/>
              <a:t>OS </a:t>
            </a:r>
            <a:r>
              <a:rPr lang="ja-JP" altLang="en-US" smtClean="0"/>
              <a:t>呼び出し</a:t>
            </a:r>
            <a:endParaRPr lang="en-US" altLang="ja-JP" smtClean="0"/>
          </a:p>
          <a:p>
            <a:pPr lvl="1"/>
            <a:r>
              <a:rPr lang="ja-JP" altLang="en-US" smtClean="0"/>
              <a:t>計算機の起動に関わる設定は </a:t>
            </a:r>
            <a:r>
              <a:rPr lang="en-US" altLang="ja-JP" smtClean="0"/>
              <a:t>BIOS </a:t>
            </a:r>
            <a:r>
              <a:rPr lang="ja-JP" altLang="en-US" smtClean="0"/>
              <a:t>セットアップからおこなう</a:t>
            </a:r>
            <a:endParaRPr lang="en-US" altLang="ja-JP" smtClean="0"/>
          </a:p>
          <a:p>
            <a:r>
              <a:rPr kumimoji="1" lang="ja-JP" altLang="en-US" smtClean="0"/>
              <a:t>ハードウェアの管理</a:t>
            </a:r>
            <a:endParaRPr kumimoji="1" lang="en-US" altLang="ja-JP" smtClean="0"/>
          </a:p>
          <a:p>
            <a:pPr lvl="1"/>
            <a:r>
              <a:rPr lang="ja-JP" altLang="en-US" smtClean="0"/>
              <a:t>演算処理は </a:t>
            </a:r>
            <a:r>
              <a:rPr lang="en-US" altLang="ja-JP" smtClean="0"/>
              <a:t>CPU </a:t>
            </a:r>
            <a:r>
              <a:rPr lang="ja-JP" altLang="en-US" smtClean="0"/>
              <a:t>が行うが、各種の作業は担当ハードウェアの仕事</a:t>
            </a:r>
            <a:endParaRPr lang="en-US" altLang="ja-JP" smtClean="0"/>
          </a:p>
          <a:p>
            <a:pPr lvl="1"/>
            <a:r>
              <a:rPr lang="en-US" altLang="ja-JP" smtClean="0"/>
              <a:t>CPU </a:t>
            </a:r>
            <a:r>
              <a:rPr lang="ja-JP" altLang="en-US" smtClean="0"/>
              <a:t>と各ハードウェアのやりとりのために </a:t>
            </a:r>
            <a:r>
              <a:rPr lang="en-US" altLang="ja-JP" smtClean="0"/>
              <a:t>I/O </a:t>
            </a:r>
            <a:r>
              <a:rPr lang="ja-JP" altLang="en-US" smtClean="0"/>
              <a:t>ポートや </a:t>
            </a:r>
            <a:r>
              <a:rPr lang="en-US" altLang="ja-JP" smtClean="0"/>
              <a:t>IRQ </a:t>
            </a:r>
            <a:r>
              <a:rPr lang="ja-JP" altLang="en-US" smtClean="0"/>
              <a:t>番号が割り当てられる</a:t>
            </a:r>
            <a:endParaRPr lang="en-US" altLang="ja-JP" smtClean="0"/>
          </a:p>
          <a:p>
            <a:pPr lvl="1"/>
            <a:r>
              <a:rPr lang="ja-JP" altLang="en-US" smtClean="0"/>
              <a:t>ハードウェアとアプリケーションとのやり取りはデバイスドライバがおこなっている</a:t>
            </a:r>
            <a:endParaRPr lang="en-US" altLang="ja-JP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とは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448272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Basic </a:t>
            </a:r>
            <a:r>
              <a:rPr lang="en-US" altLang="ja-JP" smtClean="0"/>
              <a:t>In</a:t>
            </a:r>
            <a:r>
              <a:rPr kumimoji="1" lang="en-US" altLang="ja-JP" smtClean="0"/>
              <a:t>put/Output System</a:t>
            </a:r>
          </a:p>
          <a:p>
            <a:pPr lvl="1"/>
            <a:r>
              <a:rPr kumimoji="1" lang="ja-JP" altLang="en-US" b="1" smtClean="0">
                <a:solidFill>
                  <a:srgbClr val="FF0000"/>
                </a:solidFill>
              </a:rPr>
              <a:t>電源投入～ </a:t>
            </a:r>
            <a:r>
              <a:rPr kumimoji="1" lang="en-US" altLang="ja-JP" b="1" smtClean="0">
                <a:solidFill>
                  <a:srgbClr val="FF0000"/>
                </a:solidFill>
              </a:rPr>
              <a:t>OS </a:t>
            </a:r>
            <a:r>
              <a:rPr kumimoji="1" lang="ja-JP" altLang="en-US" b="1" smtClean="0">
                <a:solidFill>
                  <a:srgbClr val="FF0000"/>
                </a:solidFill>
              </a:rPr>
              <a:t>起動まで</a:t>
            </a:r>
            <a:r>
              <a:rPr kumimoji="1" lang="ja-JP" altLang="en-US" smtClean="0"/>
              <a:t>を受け持つソフトウェア</a:t>
            </a:r>
            <a:endParaRPr kumimoji="1" lang="en-US" altLang="ja-JP" smtClean="0"/>
          </a:p>
          <a:p>
            <a:pPr lvl="2"/>
            <a:r>
              <a:rPr lang="ja-JP" altLang="en-US" smtClean="0"/>
              <a:t>ハードウェアを初期化し、</a:t>
            </a:r>
            <a:r>
              <a:rPr lang="en-US" altLang="ja-JP" smtClean="0"/>
              <a:t>OS </a:t>
            </a:r>
            <a:r>
              <a:rPr lang="ja-JP" altLang="en-US" smtClean="0"/>
              <a:t>へ引き渡す</a:t>
            </a:r>
            <a:endParaRPr kumimoji="1" lang="en-US" altLang="ja-JP" smtClean="0"/>
          </a:p>
          <a:p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BIOS </a:t>
            </a:r>
            <a:r>
              <a:rPr lang="ja-JP" altLang="en-US" smtClean="0"/>
              <a:t>はいつ動いているのか</a:t>
            </a:r>
            <a:r>
              <a:rPr lang="en-US" altLang="ja-JP" smtClean="0"/>
              <a:t>?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736304"/>
          </a:xfrm>
        </p:spPr>
        <p:txBody>
          <a:bodyPr>
            <a:normAutofit/>
          </a:bodyPr>
          <a:lstStyle/>
          <a:p>
            <a:r>
              <a:rPr lang="ja-JP" altLang="en-US" smtClean="0"/>
              <a:t>電源</a:t>
            </a:r>
            <a:r>
              <a:rPr lang="ja-JP" altLang="en-US"/>
              <a:t>投入</a:t>
            </a:r>
            <a:r>
              <a:rPr lang="ja-JP" altLang="en-US" smtClean="0"/>
              <a:t>直後～</a:t>
            </a:r>
            <a:r>
              <a:rPr lang="en-US" altLang="ja-JP" smtClean="0"/>
              <a:t>OS </a:t>
            </a:r>
            <a:r>
              <a:rPr lang="ja-JP" altLang="en-US" smtClean="0"/>
              <a:t>起動</a:t>
            </a:r>
            <a:endParaRPr lang="en-US" altLang="ja-JP" smtClean="0"/>
          </a:p>
          <a:p>
            <a:r>
              <a:rPr lang="en-US" altLang="ja-JP" smtClean="0"/>
              <a:t>OS </a:t>
            </a:r>
            <a:r>
              <a:rPr lang="ja-JP" altLang="en-US" smtClean="0"/>
              <a:t>が起動されると </a:t>
            </a:r>
            <a:r>
              <a:rPr lang="en-US" altLang="ja-JP" smtClean="0"/>
              <a:t>BIOS </a:t>
            </a:r>
            <a:r>
              <a:rPr lang="ja-JP" altLang="en-US" smtClean="0"/>
              <a:t>は終了</a:t>
            </a:r>
            <a:endParaRPr lang="en-US" altLang="ja-JP" smtClean="0"/>
          </a:p>
          <a:p>
            <a:pPr lvl="1"/>
            <a:r>
              <a:rPr lang="ja-JP" altLang="en-US" smtClean="0"/>
              <a:t>だからこそなじみが薄い</a:t>
            </a:r>
            <a:endParaRPr lang="en-US" altLang="ja-JP" smtClean="0"/>
          </a:p>
        </p:txBody>
      </p:sp>
      <p:pic>
        <p:nvPicPr>
          <p:cNvPr id="4" name="Picture 2" descr="C:\Users\kondou\myfile\pplab\EPnetFaN\inex2010\0618\新実験機写真\B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755" y="980728"/>
            <a:ext cx="3240360" cy="256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計算機起動のイメージ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5680" y="1688232"/>
            <a:ext cx="23084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smtClean="0"/>
              <a:t>主電源投入</a:t>
            </a:r>
            <a:endParaRPr kumimoji="1" lang="ja-JP" altLang="en-US" sz="32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60862" y="2698254"/>
            <a:ext cx="1584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smtClean="0"/>
              <a:t>BIOS</a:t>
            </a:r>
            <a:r>
              <a:rPr kumimoji="1" lang="en-US" altLang="ja-JP" smtClean="0"/>
              <a:t> 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0862" y="3670176"/>
            <a:ext cx="1584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smtClean="0"/>
              <a:t>OS</a:t>
            </a:r>
            <a:r>
              <a:rPr kumimoji="1" lang="en-US" altLang="ja-JP" smtClean="0"/>
              <a:t> 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2470" y="4871070"/>
            <a:ext cx="15841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smtClean="0"/>
              <a:t>各種ソフトウェア・</a:t>
            </a:r>
            <a:r>
              <a:rPr kumimoji="1" lang="ja-JP" altLang="en-US" sz="2400" smtClean="0"/>
              <a:t>パッケージ</a:t>
            </a:r>
            <a:r>
              <a:rPr kumimoji="1" lang="en-US" altLang="ja-JP" sz="2400" smtClean="0"/>
              <a:t> </a:t>
            </a:r>
            <a:endParaRPr kumimoji="1" lang="ja-JP" altLang="en-US" sz="24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2660" y="4870901"/>
            <a:ext cx="15841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smtClean="0"/>
              <a:t>各種ソフトウェア・</a:t>
            </a:r>
            <a:r>
              <a:rPr kumimoji="1" lang="ja-JP" altLang="en-US" sz="2400" smtClean="0"/>
              <a:t>パッケージ</a:t>
            </a:r>
            <a:r>
              <a:rPr kumimoji="1" lang="en-US" altLang="ja-JP" sz="2400" smtClean="0"/>
              <a:t> </a:t>
            </a:r>
            <a:endParaRPr kumimoji="1" lang="ja-JP" altLang="en-US" sz="24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37820" y="4869160"/>
            <a:ext cx="15841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smtClean="0"/>
              <a:t>各種ソフトウェア・</a:t>
            </a:r>
            <a:r>
              <a:rPr kumimoji="1" lang="ja-JP" altLang="en-US" sz="2400" smtClean="0"/>
              <a:t>パッケージ</a:t>
            </a:r>
            <a:r>
              <a:rPr kumimoji="1" lang="en-US" altLang="ja-JP" sz="2400" smtClean="0"/>
              <a:t> </a:t>
            </a:r>
            <a:endParaRPr kumimoji="1" lang="ja-JP" altLang="en-US" sz="24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71528" y="4869160"/>
            <a:ext cx="15841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smtClean="0"/>
              <a:t>各種ソフトウェア・</a:t>
            </a:r>
            <a:r>
              <a:rPr kumimoji="1" lang="ja-JP" altLang="en-US" sz="2400" smtClean="0"/>
              <a:t>パッケージ</a:t>
            </a:r>
            <a:r>
              <a:rPr kumimoji="1" lang="en-US" altLang="ja-JP" sz="2400" smtClean="0"/>
              <a:t> </a:t>
            </a:r>
            <a:endParaRPr kumimoji="1" lang="ja-JP" altLang="en-US" sz="24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52320" y="5363924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・・・・・・・・・・</a:t>
            </a:r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4101852" y="2367930"/>
            <a:ext cx="936104" cy="249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101852" y="3323084"/>
            <a:ext cx="936104" cy="249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stCxn id="8" idx="0"/>
            <a:endCxn id="7" idx="2"/>
          </p:cNvCxnSpPr>
          <p:nvPr/>
        </p:nvCxnSpPr>
        <p:spPr>
          <a:xfrm rot="5400000" flipH="1" flipV="1">
            <a:off x="2449917" y="2768037"/>
            <a:ext cx="677674" cy="35283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9" idx="0"/>
            <a:endCxn id="7" idx="2"/>
          </p:cNvCxnSpPr>
          <p:nvPr/>
        </p:nvCxnSpPr>
        <p:spPr>
          <a:xfrm rot="5400000" flipH="1" flipV="1">
            <a:off x="3330097" y="3648048"/>
            <a:ext cx="677505" cy="176820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6" idx="0"/>
            <a:endCxn id="7" idx="2"/>
          </p:cNvCxnSpPr>
          <p:nvPr/>
        </p:nvCxnSpPr>
        <p:spPr>
          <a:xfrm rot="16200000" flipV="1">
            <a:off x="4220401" y="4525945"/>
            <a:ext cx="675764" cy="1066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10" idx="0"/>
            <a:endCxn id="7" idx="2"/>
          </p:cNvCxnSpPr>
          <p:nvPr/>
        </p:nvCxnSpPr>
        <p:spPr>
          <a:xfrm rot="16200000" flipV="1">
            <a:off x="5103547" y="3642799"/>
            <a:ext cx="675764" cy="177695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endCxn id="7" idx="2"/>
          </p:cNvCxnSpPr>
          <p:nvPr/>
        </p:nvCxnSpPr>
        <p:spPr>
          <a:xfrm rot="10800000">
            <a:off x="4552950" y="4193396"/>
            <a:ext cx="3547442" cy="74777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矢印 19"/>
          <p:cNvSpPr/>
          <p:nvPr/>
        </p:nvSpPr>
        <p:spPr>
          <a:xfrm>
            <a:off x="5436096" y="2348880"/>
            <a:ext cx="720080" cy="165618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00192" y="2420888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一般的にはここまでが「起動」と呼ばれる段階</a:t>
            </a:r>
            <a:endParaRPr kumimoji="1"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なぜ </a:t>
            </a:r>
            <a:r>
              <a:rPr kumimoji="1" lang="en-US" altLang="ja-JP" smtClean="0"/>
              <a:t>BIOS </a:t>
            </a:r>
            <a:r>
              <a:rPr kumimoji="1" lang="ja-JP" altLang="en-US" smtClean="0"/>
              <a:t>が必要なのか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1226" y="1395883"/>
            <a:ext cx="8602204" cy="5290667"/>
          </a:xfrm>
        </p:spPr>
        <p:txBody>
          <a:bodyPr>
            <a:normAutofit/>
          </a:bodyPr>
          <a:lstStyle/>
          <a:p>
            <a:r>
              <a:rPr lang="ja-JP" altLang="en-US" smtClean="0"/>
              <a:t>最低限の</a:t>
            </a:r>
            <a:r>
              <a:rPr lang="ja-JP" altLang="en-US" smtClean="0"/>
              <a:t>デバイス</a:t>
            </a:r>
            <a:r>
              <a:rPr lang="en-US" altLang="ja-JP" smtClean="0"/>
              <a:t>(</a:t>
            </a:r>
            <a:r>
              <a:rPr lang="ja-JP" altLang="en-US" smtClean="0"/>
              <a:t>ハードウェア</a:t>
            </a:r>
            <a:r>
              <a:rPr lang="en-US" altLang="ja-JP" smtClean="0"/>
              <a:t>)</a:t>
            </a:r>
            <a:r>
              <a:rPr lang="ja-JP" altLang="en-US" smtClean="0"/>
              <a:t>管理</a:t>
            </a:r>
            <a:r>
              <a:rPr lang="ja-JP" altLang="en-US" smtClean="0"/>
              <a:t>・運用</a:t>
            </a:r>
            <a:endParaRPr lang="en-US" altLang="ja-JP" smtClean="0"/>
          </a:p>
          <a:p>
            <a:pPr lvl="1"/>
            <a:r>
              <a:rPr lang="ja-JP" altLang="en-US" smtClean="0"/>
              <a:t>計算機を</a:t>
            </a:r>
            <a:r>
              <a:rPr lang="ja-JP" altLang="en-US" b="1" smtClean="0">
                <a:solidFill>
                  <a:srgbClr val="FF0000"/>
                </a:solidFill>
              </a:rPr>
              <a:t>使い始める</a:t>
            </a:r>
            <a:r>
              <a:rPr lang="ja-JP" altLang="en-US" smtClean="0"/>
              <a:t>ために必要な最低限のデバイス操作を行う</a:t>
            </a:r>
            <a:endParaRPr lang="en-US" altLang="ja-JP" smtClean="0"/>
          </a:p>
          <a:p>
            <a:pPr lvl="1"/>
            <a:r>
              <a:rPr lang="ja-JP" altLang="en-US" smtClean="0"/>
              <a:t>直接 </a:t>
            </a:r>
            <a:r>
              <a:rPr lang="en-US" altLang="ja-JP" smtClean="0"/>
              <a:t>OS </a:t>
            </a:r>
            <a:r>
              <a:rPr lang="ja-JP" altLang="en-US" smtClean="0"/>
              <a:t>を起動することはできない</a:t>
            </a:r>
            <a:endParaRPr lang="en-US" altLang="ja-JP" smtClean="0"/>
          </a:p>
          <a:p>
            <a:pPr lvl="2"/>
            <a:r>
              <a:rPr lang="en-US" altLang="ja-JP" smtClean="0"/>
              <a:t>OS </a:t>
            </a:r>
            <a:r>
              <a:rPr lang="ja-JP" altLang="en-US" smtClean="0"/>
              <a:t>は外部記憶装置にインストールされている</a:t>
            </a:r>
            <a:endParaRPr lang="en-US" altLang="ja-JP" smtClean="0"/>
          </a:p>
          <a:p>
            <a:pPr lvl="2"/>
            <a:r>
              <a:rPr lang="en-US" altLang="ja-JP" smtClean="0"/>
              <a:t>BIOS </a:t>
            </a:r>
            <a:r>
              <a:rPr lang="ja-JP" altLang="en-US" smtClean="0"/>
              <a:t>がデバイスを操作してはじめて起動できる</a:t>
            </a:r>
            <a:endParaRPr lang="en-US" altLang="ja-JP" smtClean="0"/>
          </a:p>
          <a:p>
            <a:pPr lvl="1"/>
            <a:r>
              <a:rPr lang="ja-JP" altLang="en-US" smtClean="0"/>
              <a:t>かつては全てのデバイスが </a:t>
            </a:r>
            <a:r>
              <a:rPr lang="en-US" altLang="ja-JP" smtClean="0"/>
              <a:t>BIOS </a:t>
            </a:r>
            <a:r>
              <a:rPr lang="ja-JP" altLang="en-US" smtClean="0"/>
              <a:t>で管理されていた</a:t>
            </a:r>
            <a:endParaRPr lang="en-US" altLang="ja-JP" smtClean="0"/>
          </a:p>
          <a:p>
            <a:pPr lvl="2"/>
            <a:r>
              <a:rPr lang="ja-JP" altLang="en-US" smtClean="0"/>
              <a:t>現在はデバイスドライバを通して </a:t>
            </a:r>
            <a:r>
              <a:rPr lang="en-US" altLang="ja-JP" smtClean="0"/>
              <a:t>OS </a:t>
            </a:r>
            <a:r>
              <a:rPr lang="ja-JP" altLang="en-US" smtClean="0"/>
              <a:t>が行っている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はどこに</a:t>
            </a:r>
            <a:r>
              <a:rPr lang="ja-JP" altLang="en-US" smtClean="0"/>
              <a:t>あ</a:t>
            </a:r>
            <a:r>
              <a:rPr kumimoji="1" lang="ja-JP" altLang="en-US" smtClean="0"/>
              <a:t>る</a:t>
            </a:r>
            <a:r>
              <a:rPr kumimoji="1" lang="en-US" altLang="ja-JP" smtClean="0"/>
              <a:t>?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ja-JP" altLang="en-US" smtClean="0"/>
              <a:t>ファームウェアとしてマザーボード上に組み込まれている</a:t>
            </a:r>
            <a:endParaRPr lang="en-US" altLang="ja-JP" smtClean="0"/>
          </a:p>
          <a:p>
            <a:pPr lvl="1"/>
            <a:r>
              <a:rPr lang="ja-JP" altLang="en-US" smtClean="0"/>
              <a:t>役割の性質上、製造者によってインストールされる</a:t>
            </a:r>
            <a:endParaRPr lang="en-US" altLang="ja-JP" smtClean="0"/>
          </a:p>
          <a:p>
            <a:pPr lvl="1"/>
            <a:r>
              <a:rPr lang="ja-JP" altLang="en-US" smtClean="0"/>
              <a:t>ファームウェア・・・ハードウェアを動作させるために必要なソフトウェア。あらかじめ </a:t>
            </a:r>
            <a:r>
              <a:rPr lang="en-US" altLang="ja-JP" smtClean="0"/>
              <a:t>ROM </a:t>
            </a:r>
            <a:r>
              <a:rPr lang="ja-JP" altLang="en-US" smtClean="0"/>
              <a:t>に書き込まれハードウェアに組み込まれている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BIOS </a:t>
            </a:r>
            <a:r>
              <a:rPr kumimoji="1" lang="ja-JP" altLang="en-US" smtClean="0"/>
              <a:t>のある場所</a:t>
            </a:r>
            <a:endParaRPr kumimoji="1" lang="ja-JP" altLang="en-US"/>
          </a:p>
        </p:txBody>
      </p:sp>
      <p:pic>
        <p:nvPicPr>
          <p:cNvPr id="4" name="図 4" descr="M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12776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フレーム 4"/>
          <p:cNvSpPr/>
          <p:nvPr/>
        </p:nvSpPr>
        <p:spPr>
          <a:xfrm>
            <a:off x="2743200" y="4725888"/>
            <a:ext cx="685800" cy="6858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7" name="図 14" descr="BI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4982294"/>
            <a:ext cx="1146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左矢印 7"/>
          <p:cNvSpPr/>
          <p:nvPr/>
        </p:nvSpPr>
        <p:spPr>
          <a:xfrm>
            <a:off x="1981200" y="4954488"/>
            <a:ext cx="749808" cy="2286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683568" y="4925144"/>
            <a:ext cx="1219200" cy="1600200"/>
          </a:xfrm>
          <a:prstGeom prst="fram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13"/>
          <p:cNvSpPr txBox="1">
            <a:spLocks noChangeArrowheads="1"/>
          </p:cNvSpPr>
          <p:nvPr/>
        </p:nvSpPr>
        <p:spPr bwMode="auto">
          <a:xfrm>
            <a:off x="76200" y="1831464"/>
            <a:ext cx="25515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smtClean="0"/>
              <a:t>PC </a:t>
            </a:r>
            <a:r>
              <a:rPr lang="ja-JP" altLang="en-US" sz="2800" dirty="0" smtClean="0"/>
              <a:t>の電源を切っても情報</a:t>
            </a:r>
            <a:r>
              <a:rPr lang="ja-JP" altLang="en-US" sz="2800" smtClean="0"/>
              <a:t>が消えないよう、フラッシュメモリーに記録されている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1324</Words>
  <Application>Microsoft Office PowerPoint</Application>
  <PresentationFormat>画面に合わせる (4:3)</PresentationFormat>
  <Paragraphs>184</Paragraphs>
  <Slides>32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テーマ</vt:lpstr>
      <vt:lpstr>最低限 BIOS</vt:lpstr>
      <vt:lpstr>目次</vt:lpstr>
      <vt:lpstr>BIOS とは何か?</vt:lpstr>
      <vt:lpstr>BIOS とは</vt:lpstr>
      <vt:lpstr>BIOS はいつ動いているのか?</vt:lpstr>
      <vt:lpstr>計算機起動のイメージ</vt:lpstr>
      <vt:lpstr>なぜ BIOS が必要なのか</vt:lpstr>
      <vt:lpstr>BIOS はどこにある?</vt:lpstr>
      <vt:lpstr>BIOS のある場所</vt:lpstr>
      <vt:lpstr>代表的な BIOS</vt:lpstr>
      <vt:lpstr>BIOS の仕事</vt:lpstr>
      <vt:lpstr>BIOS の仕事</vt:lpstr>
      <vt:lpstr>POST シークエンス</vt:lpstr>
      <vt:lpstr>手順1:ハードウェアの認識</vt:lpstr>
      <vt:lpstr>手順2:ハードウェアのチェック</vt:lpstr>
      <vt:lpstr>手順3:ハードウェアの初期化</vt:lpstr>
      <vt:lpstr>POST リードアウトの例</vt:lpstr>
      <vt:lpstr>OS 起動プログラムの呼び出し</vt:lpstr>
      <vt:lpstr>BIOS の操作</vt:lpstr>
      <vt:lpstr>BIOS セットアップ</vt:lpstr>
      <vt:lpstr>セットアップ画面への入り方 @情報実験機</vt:lpstr>
      <vt:lpstr>BIOS セットアップメニュー</vt:lpstr>
      <vt:lpstr>設定項目</vt:lpstr>
      <vt:lpstr>設定の初期化</vt:lpstr>
      <vt:lpstr>BIOS アップデート</vt:lpstr>
      <vt:lpstr>ハードウェアの管理</vt:lpstr>
      <vt:lpstr>ハードウェアリソース</vt:lpstr>
      <vt:lpstr>I/O ポート</vt:lpstr>
      <vt:lpstr>IRQとは</vt:lpstr>
      <vt:lpstr>IRQ番号</vt:lpstr>
      <vt:lpstr>OS によるハードウェア管理</vt:lpstr>
      <vt:lpstr>まとめ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最低限 BIOS</dc:title>
  <dc:creator>Your User Name</dc:creator>
  <cp:lastModifiedBy>Your User Name</cp:lastModifiedBy>
  <cp:revision>55</cp:revision>
  <dcterms:created xsi:type="dcterms:W3CDTF">2011-06-10T04:24:36Z</dcterms:created>
  <dcterms:modified xsi:type="dcterms:W3CDTF">2012-06-01T03:35:58Z</dcterms:modified>
</cp:coreProperties>
</file>