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7" r:id="rId4"/>
    <p:sldId id="259" r:id="rId5"/>
    <p:sldId id="260" r:id="rId6"/>
    <p:sldId id="261" r:id="rId7"/>
    <p:sldId id="262" r:id="rId8"/>
    <p:sldId id="264" r:id="rId9"/>
    <p:sldId id="263" r:id="rId10"/>
    <p:sldId id="265" r:id="rId11"/>
    <p:sldId id="267" r:id="rId12"/>
    <p:sldId id="274" r:id="rId13"/>
    <p:sldId id="275" r:id="rId14"/>
    <p:sldId id="276" r:id="rId15"/>
    <p:sldId id="277" r:id="rId16"/>
    <p:sldId id="278" r:id="rId17"/>
    <p:sldId id="279"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87D06-F69B-496E-866C-3BA1B346FE06}" type="datetimeFigureOut">
              <a:rPr kumimoji="1" lang="ja-JP" altLang="en-US" smtClean="0"/>
              <a:pPr/>
              <a:t>2012/7/13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F72C5B-F25C-41C2-8DA9-FB18B5A56D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Cygwin </a:t>
            </a:r>
            <a:r>
              <a:rPr kumimoji="1" lang="ja-JP" altLang="en-US" dirty="0" smtClean="0"/>
              <a:t>と </a:t>
            </a:r>
            <a:r>
              <a:rPr kumimoji="1" lang="en-US" altLang="ja-JP" dirty="0" smtClean="0"/>
              <a:t>Windows</a:t>
            </a:r>
            <a:r>
              <a:rPr kumimoji="1" lang="en-US" altLang="ja-JP" baseline="0" dirty="0" smtClean="0"/>
              <a:t> Vista </a:t>
            </a:r>
            <a:r>
              <a:rPr kumimoji="1" lang="ja-JP" altLang="en-US" baseline="0" dirty="0" smtClean="0"/>
              <a:t>は相性が悪かったらしい</a:t>
            </a:r>
            <a:r>
              <a:rPr kumimoji="1" lang="en-US" altLang="ja-JP" baseline="0" dirty="0" smtClean="0"/>
              <a:t>. windows7 </a:t>
            </a:r>
            <a:r>
              <a:rPr kumimoji="1" lang="ja-JP" altLang="en-US" baseline="0" dirty="0" smtClean="0"/>
              <a:t>も不安定なことがあるらしい</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15</a:t>
            </a:fld>
            <a:endParaRPr lang="ja-JP" altLang="en-US"/>
          </a:p>
        </p:txBody>
      </p:sp>
    </p:spTree>
    <p:extLst>
      <p:ext uri="{BB962C8B-B14F-4D97-AF65-F5344CB8AC3E}">
        <p14:creationId xmlns="" xmlns:p14="http://schemas.microsoft.com/office/powerpoint/2010/main" val="1497013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サーバ</a:t>
            </a:r>
            <a:r>
              <a:rPr kumimoji="1" lang="en-US" altLang="ja-JP" dirty="0" smtClean="0"/>
              <a:t>, </a:t>
            </a:r>
            <a:r>
              <a:rPr kumimoji="1" lang="ja-JP" altLang="en-US" dirty="0" smtClean="0"/>
              <a:t>クライアントは計算機とは限らない</a:t>
            </a:r>
            <a:r>
              <a:rPr kumimoji="1" lang="en-US" altLang="ja-JP" dirty="0" smtClean="0"/>
              <a:t>, </a:t>
            </a:r>
            <a:r>
              <a:rPr kumimoji="1" lang="ja-JP" altLang="en-US" dirty="0" smtClean="0"/>
              <a:t>ソフトウェアでも可</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上側はサーバクライアントの機能面した側は実情みたいなもの</a:t>
            </a:r>
            <a:endParaRPr kumimoji="1" lang="en-US" altLang="ja-JP" dirty="0" smtClean="0"/>
          </a:p>
          <a:p>
            <a:endParaRPr kumimoji="1" lang="en-US" altLang="ja-JP" dirty="0" smtClean="0"/>
          </a:p>
          <a:p>
            <a:r>
              <a:rPr kumimoji="1" lang="ja-JP" altLang="en-US" dirty="0" smtClean="0"/>
              <a:t>プロトコルがあるのはネットワークを前提としているから。ネットワーク先では様々な計算機が存在しプロトコルを決めることで同じ計算機でなくても同様に対応できるようにする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元々は</a:t>
            </a:r>
            <a:r>
              <a:rPr lang="ja-JP" altLang="ja-JP" dirty="0" smtClean="0"/>
              <a:t>XFree86 Project</a:t>
            </a:r>
            <a:r>
              <a:rPr lang="ja-JP" altLang="en-US" dirty="0" smtClean="0"/>
              <a:t>が開発していたがライセンス問題などでメンバーが抜けて抜けたメンバーが</a:t>
            </a:r>
            <a:r>
              <a:rPr lang="en-US" altLang="ja-JP" dirty="0" smtClean="0"/>
              <a:t>X Org</a:t>
            </a:r>
            <a:r>
              <a:rPr lang="ja-JP" altLang="en-US" dirty="0" smtClean="0"/>
              <a:t>を制作</a:t>
            </a:r>
            <a:endParaRPr lang="en-US" altLang="ja-JP" dirty="0" smtClean="0"/>
          </a:p>
          <a:p>
            <a:r>
              <a:rPr kumimoji="1" lang="ja-JP" altLang="en-US" dirty="0" smtClean="0"/>
              <a:t>商用の物もあり、</a:t>
            </a:r>
            <a:r>
              <a:rPr kumimoji="1" lang="en-US" altLang="ja-JP" dirty="0" err="1" smtClean="0"/>
              <a:t>X.Org</a:t>
            </a:r>
            <a:r>
              <a:rPr kumimoji="1" lang="ja-JP" altLang="en-US" dirty="0" err="1" smtClean="0"/>
              <a:t>だけ</a:t>
            </a:r>
            <a:r>
              <a:rPr kumimoji="1" lang="ja-JP" altLang="en-US" dirty="0" smtClean="0"/>
              <a:t>ではない</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9</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X</a:t>
            </a:r>
            <a:r>
              <a:rPr kumimoji="1" lang="ja-JP" altLang="en-US" dirty="0" smtClean="0"/>
              <a:t>クライアントは</a:t>
            </a:r>
            <a:r>
              <a:rPr kumimoji="1" lang="en-US" altLang="ja-JP" dirty="0" smtClean="0"/>
              <a:t>X</a:t>
            </a:r>
            <a:r>
              <a:rPr kumimoji="1" lang="ja-JP" altLang="en-US" dirty="0" smtClean="0"/>
              <a:t>サーバに描画を要求する</a:t>
            </a:r>
            <a:endParaRPr kumimoji="1" lang="en-US" altLang="ja-JP" dirty="0" smtClean="0"/>
          </a:p>
          <a:p>
            <a:r>
              <a:rPr kumimoji="1" lang="en-US" altLang="ja-JP" dirty="0" smtClean="0"/>
              <a:t>X</a:t>
            </a:r>
            <a:r>
              <a:rPr kumimoji="1" lang="ja-JP" altLang="en-US" dirty="0" smtClean="0"/>
              <a:t>サーバは</a:t>
            </a:r>
            <a:r>
              <a:rPr kumimoji="1" lang="en-US" altLang="ja-JP" dirty="0" smtClean="0"/>
              <a:t>X</a:t>
            </a:r>
            <a:r>
              <a:rPr kumimoji="1" lang="ja-JP" altLang="en-US" dirty="0" smtClean="0"/>
              <a:t>クライアントの要求されたら描画する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実は皆さんは既に</a:t>
            </a:r>
            <a:r>
              <a:rPr kumimoji="1" lang="en-US" altLang="ja-JP" dirty="0" smtClean="0"/>
              <a:t>X</a:t>
            </a:r>
            <a:r>
              <a:rPr kumimoji="1" lang="ja-JP" altLang="en-US" dirty="0" smtClean="0"/>
              <a:t>サーバ・</a:t>
            </a:r>
            <a:r>
              <a:rPr kumimoji="1" lang="en-US" altLang="ja-JP" dirty="0" smtClean="0"/>
              <a:t>X</a:t>
            </a:r>
            <a:r>
              <a:rPr kumimoji="1" lang="ja-JP" altLang="en-US" dirty="0" smtClean="0"/>
              <a:t>クライアントを起動させていたのです</a:t>
            </a:r>
            <a:r>
              <a:rPr kumimoji="1" lang="en-US" altLang="ja-JP" dirty="0" smtClean="0"/>
              <a:t>.</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11</a:t>
            </a:fld>
            <a:endParaRPr lang="ja-JP" altLang="en-US"/>
          </a:p>
        </p:txBody>
      </p:sp>
    </p:spTree>
    <p:extLst>
      <p:ext uri="{BB962C8B-B14F-4D97-AF65-F5344CB8AC3E}">
        <p14:creationId xmlns="" xmlns:p14="http://schemas.microsoft.com/office/powerpoint/2010/main" val="1777493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一番上がネットワーク透過性とは</a:t>
            </a:r>
            <a:r>
              <a:rPr kumimoji="1" lang="ja-JP" altLang="en-US" dirty="0" err="1" smtClean="0"/>
              <a:t>に</a:t>
            </a:r>
            <a:r>
              <a:rPr kumimoji="1" lang="ja-JP" altLang="en-US" dirty="0" smtClean="0"/>
              <a:t>対してその下のインデントはその結果層使えるようになったということ更にそれ以下の項目は</a:t>
            </a:r>
            <a:r>
              <a:rPr kumimoji="1" lang="ja-JP" altLang="en-US" dirty="0" smtClean="0"/>
              <a:t>実情</a:t>
            </a:r>
            <a:endParaRPr kumimoji="1" lang="en-US" altLang="ja-JP" dirty="0" smtClean="0"/>
          </a:p>
          <a:p>
            <a:endParaRPr kumimoji="1" lang="en-US" altLang="ja-JP" dirty="0" smtClean="0"/>
          </a:p>
          <a:p>
            <a:r>
              <a:rPr kumimoji="1" lang="ja-JP" altLang="en-US" dirty="0" smtClean="0"/>
              <a:t>つまりネットワーク透過性とは</a:t>
            </a:r>
            <a:r>
              <a:rPr kumimoji="1" lang="en-US" altLang="ja-JP" dirty="0" smtClean="0"/>
              <a:t>X </a:t>
            </a:r>
            <a:r>
              <a:rPr kumimoji="1" lang="ja-JP" altLang="en-US" dirty="0" smtClean="0"/>
              <a:t>サーバと </a:t>
            </a:r>
            <a:r>
              <a:rPr kumimoji="1" lang="en-US" altLang="ja-JP" dirty="0" smtClean="0"/>
              <a:t>X </a:t>
            </a:r>
            <a:r>
              <a:rPr kumimoji="1" lang="ja-JP" altLang="en-US" dirty="0" smtClean="0"/>
              <a:t>クライアントは同じ計算機内である必要はなくネットワーク介してでもやり取りできるということ</a:t>
            </a:r>
            <a:r>
              <a:rPr kumimoji="1" lang="en-US" altLang="ja-JP" dirty="0" smtClean="0"/>
              <a:t>. </a:t>
            </a:r>
          </a:p>
          <a:p>
            <a:r>
              <a:rPr kumimoji="1" lang="en-US" altLang="ja-JP" dirty="0" smtClean="0"/>
              <a:t>X</a:t>
            </a:r>
            <a:r>
              <a:rPr kumimoji="1" lang="ja-JP" altLang="en-US" dirty="0" smtClean="0"/>
              <a:t>プロトコルを通しているので別に計算機の種類が別でもできる</a:t>
            </a:r>
            <a:r>
              <a:rPr kumimoji="1" lang="en-US" altLang="ja-JP" dirty="0" smtClean="0"/>
              <a:t>.</a:t>
            </a:r>
          </a:p>
          <a:p>
            <a:r>
              <a:rPr kumimoji="1" lang="en-US" altLang="ja-JP" dirty="0" smtClean="0"/>
              <a:t>A </a:t>
            </a:r>
            <a:r>
              <a:rPr kumimoji="1" lang="ja-JP" altLang="en-US" dirty="0" smtClean="0"/>
              <a:t>の</a:t>
            </a:r>
            <a:r>
              <a:rPr kumimoji="1" lang="en-US" altLang="ja-JP" dirty="0" smtClean="0"/>
              <a:t>X</a:t>
            </a:r>
            <a:r>
              <a:rPr kumimoji="1" lang="ja-JP" altLang="en-US" dirty="0" smtClean="0"/>
              <a:t>サーバが</a:t>
            </a:r>
            <a:r>
              <a:rPr kumimoji="1" lang="en-US" altLang="ja-JP" dirty="0" smtClean="0"/>
              <a:t>B</a:t>
            </a:r>
            <a:r>
              <a:rPr kumimoji="1" lang="ja-JP" altLang="en-US" dirty="0" smtClean="0"/>
              <a:t>のクライアントの要求を受けてもよいということ</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12</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gnomine</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13</a:t>
            </a:fld>
            <a:endParaRPr lang="ja-JP" altLang="en-US"/>
          </a:p>
        </p:txBody>
      </p:sp>
    </p:spTree>
    <p:extLst>
      <p:ext uri="{BB962C8B-B14F-4D97-AF65-F5344CB8AC3E}">
        <p14:creationId xmlns="" xmlns:p14="http://schemas.microsoft.com/office/powerpoint/2010/main" val="411461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t>X </a:t>
            </a:r>
            <a:r>
              <a:rPr kumimoji="1" lang="ja-JP" altLang="en-US" dirty="0" smtClean="0"/>
              <a:t>ではソフトの細かい仕様まで規定していないので</a:t>
            </a:r>
            <a:r>
              <a:rPr kumimoji="1" lang="en-US" altLang="ja-JP" dirty="0" smtClean="0"/>
              <a:t>, </a:t>
            </a:r>
            <a:r>
              <a:rPr kumimoji="1" lang="ja-JP" altLang="en-US" dirty="0" smtClean="0"/>
              <a:t>さまざまな機能・見栄えを持つ </a:t>
            </a:r>
            <a:r>
              <a:rPr kumimoji="1" lang="en-US" altLang="ja-JP" dirty="0" smtClean="0"/>
              <a:t>X </a:t>
            </a:r>
            <a:r>
              <a:rPr kumimoji="1" lang="ja-JP" altLang="en-US" dirty="0" smtClean="0"/>
              <a:t>クライアントが開発された</a:t>
            </a:r>
            <a:r>
              <a:rPr kumimoji="1" lang="en-US" altLang="ja-JP" dirty="0" smtClean="0"/>
              <a: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ウィンドウマネージャ</a:t>
            </a:r>
            <a:r>
              <a:rPr kumimoji="1" lang="en-US" altLang="ja-JP" dirty="0" smtClean="0"/>
              <a:t>: </a:t>
            </a:r>
            <a:r>
              <a:rPr kumimoji="1" lang="ja-JP" altLang="en-US" dirty="0" smtClean="0"/>
              <a:t>ウィンドウの機能・配置・見栄え・操作</a:t>
            </a:r>
            <a:r>
              <a:rPr kumimoji="1" lang="en-US" altLang="ja-JP" dirty="0" smtClean="0"/>
              <a:t>(</a:t>
            </a:r>
            <a:r>
              <a:rPr kumimoji="1" lang="ja-JP" altLang="en-US" dirty="0" smtClean="0"/>
              <a:t>装飾）などを管理する </a:t>
            </a:r>
            <a:r>
              <a:rPr kumimoji="1" lang="en-US" altLang="ja-JP" dirty="0" smtClean="0"/>
              <a:t>X </a:t>
            </a:r>
            <a:r>
              <a:rPr kumimoji="1" lang="ja-JP" altLang="en-US" dirty="0" smtClean="0"/>
              <a:t>クライアント</a:t>
            </a:r>
            <a:r>
              <a:rPr kumimoji="1" lang="en-US" altLang="ja-JP" dirty="0" smtClean="0"/>
              <a:t>. </a:t>
            </a:r>
            <a:endParaRPr kumimoji="1" lang="ja-JP" altLang="en-US" dirty="0" smtClean="0"/>
          </a:p>
          <a:p>
            <a:r>
              <a:rPr kumimoji="1" lang="ja-JP" altLang="en-US" dirty="0" smtClean="0"/>
              <a:t>統合デスクトップ</a:t>
            </a:r>
            <a:r>
              <a:rPr kumimoji="1" lang="en-US" altLang="ja-JP" dirty="0" smtClean="0"/>
              <a:t>: </a:t>
            </a:r>
            <a:r>
              <a:rPr kumimoji="1" lang="ja-JP" altLang="en-US" dirty="0" smtClean="0"/>
              <a:t>ウィンドウマネージャ・ファイル管理ソフト・ターミナルなどをひとまとめ</a:t>
            </a:r>
            <a:r>
              <a:rPr kumimoji="1" lang="en-US" altLang="ja-JP" dirty="0" smtClean="0"/>
              <a:t>(</a:t>
            </a:r>
            <a:r>
              <a:rPr kumimoji="1" lang="ja-JP" altLang="en-US" dirty="0" smtClean="0"/>
              <a:t>セット</a:t>
            </a:r>
            <a:r>
              <a:rPr kumimoji="1" lang="en-US" altLang="ja-JP" dirty="0" smtClean="0"/>
              <a:t>)</a:t>
            </a:r>
            <a:r>
              <a:rPr kumimoji="1" lang="ja-JP" altLang="en-US" dirty="0" smtClean="0"/>
              <a:t>にしたもの</a:t>
            </a:r>
            <a:r>
              <a:rPr kumimoji="1" lang="en-US" altLang="ja-JP" dirty="0" smtClean="0"/>
              <a:t>. </a:t>
            </a:r>
            <a:endParaRPr kumimoji="1" lang="ja-JP" altLang="en-US"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smtClean="0"/>
              <a:t>gnome </a:t>
            </a:r>
            <a:r>
              <a:rPr lang="ja-JP" altLang="en-US" dirty="0" smtClean="0"/>
              <a:t>のデスクトップ環境とは</a:t>
            </a:r>
            <a:r>
              <a:rPr lang="en-US" altLang="ja-JP" dirty="0" smtClean="0"/>
              <a:t>? : </a:t>
            </a:r>
            <a:r>
              <a:rPr lang="ja-JP" altLang="en-US" dirty="0" smtClean="0"/>
              <a:t>インターフェースの操作を統一した環境のこと </a:t>
            </a:r>
            <a:endParaRPr lang="en-US" altLang="ja-JP"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err="1" smtClean="0"/>
              <a:t>Afterstep</a:t>
            </a:r>
            <a:r>
              <a:rPr lang="en-US" altLang="ja-JP" dirty="0" smtClean="0"/>
              <a:t> </a:t>
            </a:r>
            <a:r>
              <a:rPr lang="ja-JP" altLang="en-US" dirty="0" smtClean="0"/>
              <a:t>は統合デスクトップ環境とウィンドウマネージャの中間みたいなもので画面も少し装飾できる</a:t>
            </a:r>
            <a:r>
              <a:rPr lang="en-US" altLang="ja-JP" dirty="0" smtClean="0"/>
              <a:t>?</a:t>
            </a:r>
            <a:endParaRPr lang="ja-JP" altLang="en-US" dirty="0" smtClean="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14</a:t>
            </a:fld>
            <a:endParaRPr lang="ja-JP" altLang="en-US"/>
          </a:p>
        </p:txBody>
      </p:sp>
    </p:spTree>
    <p:extLst>
      <p:ext uri="{BB962C8B-B14F-4D97-AF65-F5344CB8AC3E}">
        <p14:creationId xmlns="" xmlns:p14="http://schemas.microsoft.com/office/powerpoint/2010/main" val="271505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BDBFE84-BAFB-4D52-A8D5-3443A2EC59EB}" type="datetime1">
              <a:rPr kumimoji="1" lang="ja-JP" altLang="en-US" smtClean="0"/>
              <a:pPr/>
              <a:t>2012/7/13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E642411-EBFE-4012-BDF1-9344EA5F8AC3}" type="datetime1">
              <a:rPr kumimoji="1" lang="ja-JP" altLang="en-US" smtClean="0"/>
              <a:pPr/>
              <a:t>2012/7/13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CC43E3C-3945-41F2-A419-B6FC8F6CEF0C}" type="datetime1">
              <a:rPr kumimoji="1" lang="ja-JP" altLang="en-US" smtClean="0"/>
              <a:pPr/>
              <a:t>2012/7/13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00052-6237-4E23-910B-930072AAA31B}" type="datetime1">
              <a:rPr kumimoji="1" lang="ja-JP" altLang="en-US" smtClean="0"/>
              <a:pPr/>
              <a:t>2012/7/13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27AD8B7-4112-47EE-9818-E98C9776591F}" type="datetime1">
              <a:rPr kumimoji="1" lang="ja-JP" altLang="en-US" smtClean="0"/>
              <a:pPr/>
              <a:t>2012/7/13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0C21232-87CE-41EE-A0A8-2936AFD4FB3F}" type="datetime1">
              <a:rPr kumimoji="1" lang="ja-JP" altLang="en-US" smtClean="0"/>
              <a:pPr/>
              <a:t>2012/7/13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F5E4FFC-4C69-4AFE-BA9E-A85AD047D0BD}" type="datetime1">
              <a:rPr kumimoji="1" lang="ja-JP" altLang="en-US" smtClean="0"/>
              <a:pPr/>
              <a:t>2012/7/13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78A8350-7F77-4EFA-BABC-7A9D4E856CBE}" type="datetime1">
              <a:rPr kumimoji="1" lang="ja-JP" altLang="en-US" smtClean="0"/>
              <a:pPr/>
              <a:t>2012/7/13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A8DFAA3-75E2-48E8-9188-2BD6A359B0D7}" type="datetime1">
              <a:rPr kumimoji="1" lang="ja-JP" altLang="en-US" smtClean="0"/>
              <a:pPr/>
              <a:t>2012/7/13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6F1F211-A15E-479F-9063-F88884AD590D}" type="datetime1">
              <a:rPr kumimoji="1" lang="ja-JP" altLang="en-US" smtClean="0"/>
              <a:pPr/>
              <a:t>2012/7/13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79E40FC-4244-4DD3-89B0-420F14A65600}" type="datetime1">
              <a:rPr kumimoji="1" lang="ja-JP" altLang="en-US" smtClean="0"/>
              <a:pPr/>
              <a:t>2012/7/13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9818-E07C-42B7-BA7A-6916B619FBD8}" type="datetime1">
              <a:rPr kumimoji="1" lang="ja-JP" altLang="en-US" smtClean="0"/>
              <a:pPr/>
              <a:t>2012/7/13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CEBE4-5221-444E-AA55-EBCDA6368F0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サーバ・クライアントシステムと</a:t>
            </a:r>
            <a:r>
              <a:rPr kumimoji="1" lang="en-US" altLang="ja-JP" dirty="0" smtClean="0"/>
              <a:t/>
            </a:r>
            <a:br>
              <a:rPr kumimoji="1" lang="en-US" altLang="ja-JP" dirty="0" smtClean="0"/>
            </a:br>
            <a:r>
              <a:rPr kumimoji="1" lang="en-US" altLang="ja-JP" dirty="0" smtClean="0"/>
              <a:t>X Window System</a:t>
            </a:r>
            <a:endParaRPr kumimoji="1" lang="ja-JP" altLang="en-US" dirty="0"/>
          </a:p>
        </p:txBody>
      </p:sp>
      <p:sp>
        <p:nvSpPr>
          <p:cNvPr id="3" name="サブタイトル 2"/>
          <p:cNvSpPr>
            <a:spLocks noGrp="1"/>
          </p:cNvSpPr>
          <p:nvPr>
            <p:ph type="subTitle" idx="1"/>
          </p:nvPr>
        </p:nvSpPr>
        <p:spPr/>
        <p:txBody>
          <a:bodyPr/>
          <a:lstStyle/>
          <a:p>
            <a:r>
              <a:rPr lang="ja-JP" altLang="en-US" dirty="0">
                <a:solidFill>
                  <a:schemeClr val="tx1"/>
                </a:solidFill>
              </a:rPr>
              <a:t>荻原弘</a:t>
            </a:r>
            <a:r>
              <a:rPr lang="ja-JP" altLang="en-US" dirty="0" smtClean="0">
                <a:solidFill>
                  <a:schemeClr val="tx1"/>
                </a:solidFill>
              </a:rPr>
              <a:t>尭</a:t>
            </a:r>
            <a:endParaRPr lang="en-US" altLang="ja-JP" dirty="0" smtClean="0">
              <a:solidFill>
                <a:schemeClr val="tx1"/>
              </a:solidFill>
            </a:endParaRPr>
          </a:p>
          <a:p>
            <a:r>
              <a:rPr kumimoji="1" lang="ja-JP" altLang="en-US" dirty="0">
                <a:solidFill>
                  <a:schemeClr val="tx1"/>
                </a:solidFill>
              </a:rPr>
              <a:t>情報</a:t>
            </a:r>
            <a:r>
              <a:rPr kumimoji="1" lang="ja-JP" altLang="en-US" dirty="0" smtClean="0">
                <a:solidFill>
                  <a:schemeClr val="tx1"/>
                </a:solidFill>
              </a:rPr>
              <a:t>実験 第</a:t>
            </a:r>
            <a:r>
              <a:rPr lang="ja-JP" altLang="en-US" dirty="0" smtClean="0">
                <a:solidFill>
                  <a:schemeClr val="tx1"/>
                </a:solidFill>
              </a:rPr>
              <a:t> </a:t>
            </a:r>
            <a:r>
              <a:rPr lang="en-US" altLang="ja-JP" dirty="0" smtClean="0">
                <a:solidFill>
                  <a:schemeClr val="tx1"/>
                </a:solidFill>
              </a:rPr>
              <a:t>10 </a:t>
            </a:r>
            <a:r>
              <a:rPr lang="ja-JP" altLang="en-US" dirty="0" smtClean="0">
                <a:solidFill>
                  <a:schemeClr val="tx1"/>
                </a:solidFill>
              </a:rPr>
              <a:t>回目</a:t>
            </a:r>
            <a:endParaRPr lang="en-US" altLang="ja-JP" dirty="0" smtClean="0">
              <a:solidFill>
                <a:schemeClr val="tx1"/>
              </a:solidFill>
            </a:endParaRPr>
          </a:p>
          <a:p>
            <a:r>
              <a:rPr kumimoji="1" lang="en-US" altLang="ja-JP" dirty="0" smtClean="0">
                <a:solidFill>
                  <a:schemeClr val="tx1"/>
                </a:solidFill>
              </a:rPr>
              <a:t>2012/07/13</a:t>
            </a:r>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en-US" altLang="ja-JP" dirty="0" smtClean="0"/>
              <a:t>X </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457200" y="836712"/>
            <a:ext cx="8686800" cy="4525963"/>
          </a:xfrm>
        </p:spPr>
        <p:txBody>
          <a:bodyPr/>
          <a:lstStyle/>
          <a:p>
            <a:pPr>
              <a:defRPr/>
            </a:pPr>
            <a:r>
              <a:rPr lang="en-US" altLang="ja-JP" sz="2800" dirty="0">
                <a:latin typeface="+mj-ea"/>
              </a:rPr>
              <a:t>UNIX </a:t>
            </a:r>
            <a:r>
              <a:rPr lang="ja-JP" altLang="en-US" sz="2800" dirty="0">
                <a:latin typeface="+mj-ea"/>
              </a:rPr>
              <a:t>系 </a:t>
            </a:r>
            <a:r>
              <a:rPr lang="en-US" altLang="ja-JP" sz="2800" dirty="0">
                <a:latin typeface="+mj-ea"/>
              </a:rPr>
              <a:t>OS </a:t>
            </a:r>
            <a:r>
              <a:rPr lang="ja-JP" altLang="en-US" sz="2800" dirty="0">
                <a:latin typeface="+mj-ea"/>
              </a:rPr>
              <a:t>において </a:t>
            </a:r>
            <a:r>
              <a:rPr lang="en-US" altLang="ja-JP" sz="2800" dirty="0">
                <a:latin typeface="+mj-ea"/>
              </a:rPr>
              <a:t>GUI </a:t>
            </a:r>
            <a:r>
              <a:rPr lang="ja-JP" altLang="en-US" sz="2800" dirty="0">
                <a:latin typeface="+mj-ea"/>
              </a:rPr>
              <a:t>環境を提供</a:t>
            </a:r>
            <a:endParaRPr lang="en-US" altLang="ja-JP" sz="2800" dirty="0">
              <a:latin typeface="+mj-ea"/>
            </a:endParaRPr>
          </a:p>
          <a:p>
            <a:pPr lvl="1">
              <a:defRPr/>
            </a:pPr>
            <a:r>
              <a:rPr lang="ja-JP" altLang="en-US" sz="2400" dirty="0">
                <a:latin typeface="+mj-ea"/>
              </a:rPr>
              <a:t>「文字を書く計算機」から「絵を描く計算機」へ</a:t>
            </a:r>
            <a:r>
              <a:rPr lang="en-US" altLang="ja-JP" sz="2400" dirty="0">
                <a:latin typeface="+mj-ea"/>
              </a:rPr>
              <a:t>(</a:t>
            </a:r>
            <a:r>
              <a:rPr lang="ja-JP" altLang="en-US" sz="2400" dirty="0" smtClean="0">
                <a:latin typeface="+mj-ea"/>
              </a:rPr>
              <a:t>第 </a:t>
            </a:r>
            <a:r>
              <a:rPr lang="en-US" altLang="ja-JP" sz="2400" dirty="0" smtClean="0">
                <a:latin typeface="+mj-ea"/>
              </a:rPr>
              <a:t>1 </a:t>
            </a:r>
            <a:r>
              <a:rPr lang="ja-JP" altLang="en-US" sz="2400" dirty="0" smtClean="0">
                <a:latin typeface="+mj-ea"/>
              </a:rPr>
              <a:t>回</a:t>
            </a:r>
            <a:r>
              <a:rPr lang="ja-JP" altLang="en-US" sz="2400" dirty="0">
                <a:latin typeface="+mj-ea"/>
              </a:rPr>
              <a:t>参照</a:t>
            </a:r>
            <a:r>
              <a:rPr lang="en-US" altLang="ja-JP" sz="2400" dirty="0">
                <a:latin typeface="+mj-ea"/>
              </a:rPr>
              <a:t>)</a:t>
            </a:r>
            <a:endParaRPr lang="ja-JP" altLang="en-US" sz="2400" dirty="0">
              <a:latin typeface="+mj-ea"/>
            </a:endParaRPr>
          </a:p>
          <a:p>
            <a:pPr>
              <a:lnSpc>
                <a:spcPct val="90000"/>
              </a:lnSpc>
              <a:defRPr/>
            </a:pPr>
            <a:r>
              <a:rPr lang="ja-JP" altLang="en-US" sz="2800" dirty="0"/>
              <a:t>サーバ・クライアントシステムを採用</a:t>
            </a:r>
          </a:p>
          <a:p>
            <a:pPr lvl="1">
              <a:lnSpc>
                <a:spcPct val="90000"/>
              </a:lnSpc>
              <a:defRPr/>
            </a:pPr>
            <a:r>
              <a:rPr lang="en-US" altLang="ja-JP" sz="2400" dirty="0">
                <a:solidFill>
                  <a:srgbClr val="FF0000"/>
                </a:solidFill>
              </a:rPr>
              <a:t>X </a:t>
            </a:r>
            <a:r>
              <a:rPr lang="ja-JP" altLang="en-US" sz="2400" dirty="0">
                <a:solidFill>
                  <a:srgbClr val="FF0000"/>
                </a:solidFill>
              </a:rPr>
              <a:t>サーバ </a:t>
            </a:r>
            <a:r>
              <a:rPr lang="en-US" altLang="ja-JP" sz="2400" dirty="0"/>
              <a:t>: </a:t>
            </a:r>
            <a:r>
              <a:rPr lang="ja-JP" altLang="en-US" sz="2400" dirty="0"/>
              <a:t>画面への描画など入出力の制御</a:t>
            </a:r>
            <a:endParaRPr lang="en-US" altLang="ja-JP" sz="2400" dirty="0"/>
          </a:p>
          <a:p>
            <a:pPr lvl="1">
              <a:lnSpc>
                <a:spcPct val="90000"/>
              </a:lnSpc>
              <a:defRPr/>
            </a:pPr>
            <a:r>
              <a:rPr lang="en-US" altLang="ja-JP" sz="2400" dirty="0">
                <a:solidFill>
                  <a:srgbClr val="FF0000"/>
                </a:solidFill>
              </a:rPr>
              <a:t>X </a:t>
            </a:r>
            <a:r>
              <a:rPr lang="ja-JP" altLang="en-US" sz="2400" dirty="0">
                <a:solidFill>
                  <a:srgbClr val="FF0000"/>
                </a:solidFill>
              </a:rPr>
              <a:t>クライアント</a:t>
            </a:r>
            <a:r>
              <a:rPr lang="en-US" altLang="ja-JP" sz="2400" dirty="0"/>
              <a:t>:</a:t>
            </a:r>
            <a:r>
              <a:rPr lang="ja-JP" altLang="en-US" sz="2400" dirty="0"/>
              <a:t> 各種アプリケーションプログラム</a:t>
            </a:r>
          </a:p>
          <a:p>
            <a:pPr lvl="1">
              <a:lnSpc>
                <a:spcPct val="90000"/>
              </a:lnSpc>
              <a:defRPr/>
            </a:pPr>
            <a:r>
              <a:rPr lang="ja-JP" altLang="en-US" sz="2400" dirty="0"/>
              <a:t>通信規約は 「</a:t>
            </a:r>
            <a:r>
              <a:rPr lang="en-US" altLang="ja-JP" sz="2400" dirty="0"/>
              <a:t>X </a:t>
            </a:r>
            <a:r>
              <a:rPr lang="ja-JP" altLang="en-US" sz="2400" dirty="0"/>
              <a:t>プロトコル」</a:t>
            </a:r>
            <a:endParaRPr lang="en-US" altLang="ja-JP" dirty="0">
              <a:latin typeface="+mj-ea"/>
            </a:endParaRPr>
          </a:p>
          <a:p>
            <a:pPr>
              <a:defRPr/>
            </a:pPr>
            <a:r>
              <a:rPr lang="ja-JP" altLang="en-US" sz="2800" dirty="0">
                <a:solidFill>
                  <a:srgbClr val="FF0000"/>
                </a:solidFill>
                <a:latin typeface="+mj-ea"/>
              </a:rPr>
              <a:t>ネットワーク透過性</a:t>
            </a:r>
            <a:r>
              <a:rPr lang="en-US" altLang="ja-JP" sz="2800" dirty="0">
                <a:latin typeface="+mj-ea"/>
              </a:rPr>
              <a:t>(</a:t>
            </a:r>
            <a:r>
              <a:rPr lang="ja-JP" altLang="en-US" sz="2800" dirty="0">
                <a:latin typeface="+mj-ea"/>
              </a:rPr>
              <a:t>後述</a:t>
            </a:r>
            <a:r>
              <a:rPr lang="en-US" altLang="ja-JP" sz="2800" dirty="0">
                <a:latin typeface="+mj-ea"/>
              </a:rPr>
              <a:t>)</a:t>
            </a:r>
            <a:r>
              <a:rPr lang="ja-JP" altLang="en-US" sz="2800" dirty="0">
                <a:latin typeface="+mj-ea"/>
              </a:rPr>
              <a:t>を持つ</a:t>
            </a:r>
            <a:endParaRPr lang="en-US" altLang="ja-JP" sz="2800" dirty="0">
              <a:latin typeface="+mj-ea"/>
            </a:endParaRPr>
          </a:p>
          <a:p>
            <a:pPr>
              <a:defRPr/>
            </a:pPr>
            <a:r>
              <a:rPr lang="ja-JP" altLang="en-US" sz="2800" dirty="0">
                <a:latin typeface="+mj-ea"/>
              </a:rPr>
              <a:t>多言語化に対応</a:t>
            </a:r>
            <a:r>
              <a:rPr lang="ja-JP" altLang="en-US" sz="2800" dirty="0" smtClean="0">
                <a:latin typeface="+mj-ea"/>
              </a:rPr>
              <a:t>したソフトウェア</a:t>
            </a:r>
            <a:endParaRPr lang="en-US" altLang="ja-JP" sz="2800" dirty="0">
              <a:latin typeface="+mj-ea"/>
            </a:endParaRPr>
          </a:p>
          <a:p>
            <a:pPr lvl="1">
              <a:defRPr/>
            </a:pPr>
            <a:r>
              <a:rPr lang="ja-JP" altLang="en-US" sz="2400" dirty="0">
                <a:latin typeface="+mj-ea"/>
              </a:rPr>
              <a:t>日本での</a:t>
            </a:r>
            <a:r>
              <a:rPr lang="en-US" altLang="ja-JP" sz="2400" dirty="0">
                <a:latin typeface="+mj-ea"/>
              </a:rPr>
              <a:t>UNIX</a:t>
            </a:r>
            <a:r>
              <a:rPr lang="ja-JP" altLang="en-US" sz="2400" dirty="0">
                <a:latin typeface="+mj-ea"/>
              </a:rPr>
              <a:t>普及に</a:t>
            </a:r>
            <a:r>
              <a:rPr lang="ja-JP" altLang="en-US" sz="2400" dirty="0" smtClean="0">
                <a:latin typeface="+mj-ea"/>
              </a:rPr>
              <a:t>貢献</a:t>
            </a:r>
            <a:r>
              <a:rPr lang="en-US" altLang="ja-JP" sz="2400" dirty="0" smtClean="0">
                <a:latin typeface="+mj-ea"/>
              </a:rPr>
              <a:t>(</a:t>
            </a:r>
            <a:r>
              <a:rPr lang="ja-JP" altLang="en-US" sz="2400" dirty="0" smtClean="0">
                <a:latin typeface="+mj-ea"/>
              </a:rPr>
              <a:t>第 </a:t>
            </a:r>
            <a:r>
              <a:rPr lang="en-US" altLang="ja-JP" sz="2400" dirty="0" smtClean="0">
                <a:latin typeface="+mj-ea"/>
              </a:rPr>
              <a:t>1 </a:t>
            </a:r>
            <a:r>
              <a:rPr lang="ja-JP" altLang="en-US" sz="2400" dirty="0" smtClean="0">
                <a:latin typeface="+mj-ea"/>
              </a:rPr>
              <a:t>回参照</a:t>
            </a:r>
            <a:r>
              <a:rPr lang="en-US" altLang="ja-JP" sz="2400" dirty="0" smtClean="0">
                <a:latin typeface="+mj-ea"/>
              </a:rPr>
              <a:t>)</a:t>
            </a:r>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グループ化 45"/>
          <p:cNvGrpSpPr/>
          <p:nvPr/>
        </p:nvGrpSpPr>
        <p:grpSpPr>
          <a:xfrm>
            <a:off x="2056656" y="5229200"/>
            <a:ext cx="1219200" cy="1190625"/>
            <a:chOff x="2056656" y="5229200"/>
            <a:chExt cx="1219200" cy="1190625"/>
          </a:xfrm>
        </p:grpSpPr>
        <p:pic>
          <p:nvPicPr>
            <p:cNvPr id="1027" name="Picture 3"/>
            <p:cNvPicPr>
              <a:picLocks noChangeAspect="1" noChangeArrowheads="1"/>
            </p:cNvPicPr>
            <p:nvPr/>
          </p:nvPicPr>
          <p:blipFill>
            <a:blip r:embed="rId3" cstate="print"/>
            <a:srcRect/>
            <a:stretch>
              <a:fillRect/>
            </a:stretch>
          </p:blipFill>
          <p:spPr bwMode="auto">
            <a:xfrm>
              <a:off x="2056656" y="5229200"/>
              <a:ext cx="1219200" cy="1190625"/>
            </a:xfrm>
            <a:prstGeom prst="rect">
              <a:avLst/>
            </a:prstGeom>
            <a:noFill/>
            <a:ln w="9525">
              <a:noFill/>
              <a:miter lim="800000"/>
              <a:headEnd/>
              <a:tailEnd/>
            </a:ln>
          </p:spPr>
        </p:pic>
        <p:sp>
          <p:nvSpPr>
            <p:cNvPr id="45" name="正方形/長方形 44"/>
            <p:cNvSpPr/>
            <p:nvPr/>
          </p:nvSpPr>
          <p:spPr>
            <a:xfrm>
              <a:off x="2195736" y="5427288"/>
              <a:ext cx="936104" cy="59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 name="Picture 2"/>
          <p:cNvPicPr>
            <a:picLocks noChangeAspect="1" noChangeArrowheads="1"/>
          </p:cNvPicPr>
          <p:nvPr/>
        </p:nvPicPr>
        <p:blipFill>
          <a:blip r:embed="rId3" cstate="print"/>
          <a:srcRect/>
          <a:stretch>
            <a:fillRect/>
          </a:stretch>
        </p:blipFill>
        <p:spPr bwMode="auto">
          <a:xfrm>
            <a:off x="2055600" y="5229200"/>
            <a:ext cx="1219200" cy="1190625"/>
          </a:xfrm>
          <a:prstGeom prst="rect">
            <a:avLst/>
          </a:prstGeom>
          <a:noFill/>
          <a:ln w="9525">
            <a:noFill/>
            <a:miter lim="800000"/>
            <a:headEnd/>
            <a:tailEnd/>
          </a:ln>
        </p:spPr>
      </p:pic>
      <p:grpSp>
        <p:nvGrpSpPr>
          <p:cNvPr id="41" name="グループ化 40"/>
          <p:cNvGrpSpPr/>
          <p:nvPr/>
        </p:nvGrpSpPr>
        <p:grpSpPr>
          <a:xfrm>
            <a:off x="4833491" y="1196751"/>
            <a:ext cx="4114800" cy="3672409"/>
            <a:chOff x="4833491" y="1196750"/>
            <a:chExt cx="4114800" cy="5570540"/>
          </a:xfrm>
        </p:grpSpPr>
        <p:sp>
          <p:nvSpPr>
            <p:cNvPr id="25" name="Rectangle 6"/>
            <p:cNvSpPr>
              <a:spLocks noChangeArrowheads="1"/>
            </p:cNvSpPr>
            <p:nvPr/>
          </p:nvSpPr>
          <p:spPr bwMode="auto">
            <a:xfrm>
              <a:off x="4833491" y="1661890"/>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6" name="Text Box 16"/>
            <p:cNvSpPr txBox="1">
              <a:spLocks noChangeArrowheads="1"/>
            </p:cNvSpPr>
            <p:nvPr/>
          </p:nvSpPr>
          <p:spPr bwMode="auto">
            <a:xfrm>
              <a:off x="5290691" y="1196750"/>
              <a:ext cx="3352800" cy="1167313"/>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ja-JP" altLang="en-US" dirty="0">
                <a:latin typeface="Arial" charset="0"/>
              </a:endParaRPr>
            </a:p>
          </p:txBody>
        </p:sp>
        <p:sp>
          <p:nvSpPr>
            <p:cNvPr id="40" name="Text Box 17"/>
            <p:cNvSpPr txBox="1">
              <a:spLocks noChangeArrowheads="1"/>
            </p:cNvSpPr>
            <p:nvPr/>
          </p:nvSpPr>
          <p:spPr bwMode="auto">
            <a:xfrm>
              <a:off x="6228184" y="1423496"/>
              <a:ext cx="1656184" cy="10111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smtClean="0">
                  <a:latin typeface="Arial Unicode MS" pitchFamily="50" charset="-128"/>
                  <a:ea typeface="Arial Unicode MS" pitchFamily="50" charset="-128"/>
                  <a:cs typeface="Arial Unicode MS" pitchFamily="50" charset="-128"/>
                </a:rPr>
                <a:t>X</a:t>
              </a:r>
              <a:r>
                <a:rPr lang="en-US" altLang="ja-JP" sz="2400" dirty="0" smtClean="0">
                  <a:latin typeface="ＭＳ Ｐゴシック" charset="-128"/>
                </a:rPr>
                <a:t> </a:t>
              </a:r>
              <a:r>
                <a:rPr lang="ja-JP" altLang="en-US" sz="2400" dirty="0" smtClean="0">
                  <a:latin typeface="ＭＳ Ｐゴシック" charset="-128"/>
                </a:rPr>
                <a:t>サーバ</a:t>
              </a:r>
              <a:endParaRPr lang="ja-JP" altLang="en-US" sz="2400" dirty="0">
                <a:latin typeface="Arial" charset="0"/>
              </a:endParaRPr>
            </a:p>
          </p:txBody>
        </p:sp>
      </p:grpSp>
      <p:grpSp>
        <p:nvGrpSpPr>
          <p:cNvPr id="42" name="グループ化 41"/>
          <p:cNvGrpSpPr/>
          <p:nvPr/>
        </p:nvGrpSpPr>
        <p:grpSpPr>
          <a:xfrm>
            <a:off x="126554" y="1196752"/>
            <a:ext cx="4519612" cy="3672408"/>
            <a:chOff x="126554" y="1196752"/>
            <a:chExt cx="4519612" cy="5570538"/>
          </a:xfrm>
        </p:grpSpPr>
        <p:sp>
          <p:nvSpPr>
            <p:cNvPr id="21" name="Rectangle 5"/>
            <p:cNvSpPr>
              <a:spLocks noChangeArrowheads="1"/>
            </p:cNvSpPr>
            <p:nvPr/>
          </p:nvSpPr>
          <p:spPr bwMode="auto">
            <a:xfrm>
              <a:off x="126554" y="1661890"/>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8" name="Text Box 18"/>
            <p:cNvSpPr txBox="1">
              <a:spLocks noChangeArrowheads="1"/>
            </p:cNvSpPr>
            <p:nvPr/>
          </p:nvSpPr>
          <p:spPr bwMode="auto">
            <a:xfrm>
              <a:off x="413891" y="1196752"/>
              <a:ext cx="3783013" cy="1167313"/>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err="1" smtClean="0">
                  <a:latin typeface="Arial" charset="0"/>
                </a:rPr>
                <a:t>iceweasel</a:t>
              </a:r>
              <a:endParaRPr lang="ja-JP" altLang="en-US" sz="2000" dirty="0">
                <a:latin typeface="Arial" charset="0"/>
              </a:endParaRPr>
            </a:p>
            <a:p>
              <a:pPr algn="ctr"/>
              <a:r>
                <a:rPr lang="ja-JP" altLang="en-US" sz="2000" dirty="0" smtClean="0">
                  <a:latin typeface="Arial" charset="0"/>
                </a:rPr>
                <a:t>（</a:t>
              </a:r>
              <a:r>
                <a:rPr lang="en-US" altLang="ja-JP" sz="2000" dirty="0" smtClean="0">
                  <a:latin typeface="Arial" charset="0"/>
                </a:rPr>
                <a:t>X </a:t>
              </a:r>
              <a:r>
                <a:rPr lang="ja-JP" altLang="en-US" sz="2000" dirty="0" smtClean="0">
                  <a:latin typeface="Arial" charset="0"/>
                </a:rPr>
                <a:t>クライアント</a:t>
              </a:r>
              <a:r>
                <a:rPr lang="ja-JP" altLang="en-US" sz="2000" dirty="0">
                  <a:latin typeface="Arial" charset="0"/>
                </a:rPr>
                <a:t>）</a:t>
              </a:r>
            </a:p>
          </p:txBody>
        </p:sp>
      </p:grpSp>
      <p:sp>
        <p:nvSpPr>
          <p:cNvPr id="11267" name="タイトル 1"/>
          <p:cNvSpPr>
            <a:spLocks noGrp="1"/>
          </p:cNvSpPr>
          <p:nvPr>
            <p:ph type="title"/>
          </p:nvPr>
        </p:nvSpPr>
        <p:spPr>
          <a:xfrm>
            <a:off x="457200" y="-27384"/>
            <a:ext cx="8229600" cy="1143000"/>
          </a:xfrm>
        </p:spPr>
        <p:txBody>
          <a:bodyPr>
            <a:normAutofit fontScale="90000"/>
          </a:bodyPr>
          <a:lstStyle/>
          <a:p>
            <a:r>
              <a:rPr lang="en-US" altLang="ja-JP" dirty="0"/>
              <a:t>X</a:t>
            </a:r>
            <a:r>
              <a:rPr lang="ja-JP" altLang="en-US" dirty="0"/>
              <a:t>サーバ・</a:t>
            </a:r>
            <a:r>
              <a:rPr lang="en-US" altLang="ja-JP" dirty="0"/>
              <a:t>X</a:t>
            </a:r>
            <a:r>
              <a:rPr lang="ja-JP" altLang="en-US" dirty="0"/>
              <a:t>クライアントの動作例</a:t>
            </a:r>
            <a:r>
              <a:rPr lang="en-US" altLang="ja-JP" dirty="0"/>
              <a:t>:</a:t>
            </a:r>
            <a:br>
              <a:rPr lang="en-US" altLang="ja-JP" dirty="0"/>
            </a:br>
            <a:r>
              <a:rPr lang="en-US" altLang="ja-JP" sz="4000" dirty="0" err="1" smtClean="0"/>
              <a:t>iceweasel</a:t>
            </a:r>
            <a:r>
              <a:rPr lang="en-US" altLang="ja-JP" sz="4000" dirty="0" smtClean="0"/>
              <a:t> </a:t>
            </a:r>
            <a:r>
              <a:rPr lang="ja-JP" altLang="en-US" sz="4000" dirty="0" smtClean="0"/>
              <a:t>コマンドの</a:t>
            </a:r>
            <a:r>
              <a:rPr lang="ja-JP" altLang="en-US" sz="4000" dirty="0"/>
              <a:t>実行</a:t>
            </a:r>
            <a:endParaRPr lang="ja-JP" altLang="en-US" sz="4000" dirty="0" smtClean="0"/>
          </a:p>
        </p:txBody>
      </p:sp>
      <p:sp>
        <p:nvSpPr>
          <p:cNvPr id="11268" name="コンテンツ プレースホルダ 2"/>
          <p:cNvSpPr>
            <a:spLocks noGrp="1"/>
          </p:cNvSpPr>
          <p:nvPr>
            <p:ph idx="1"/>
          </p:nvPr>
        </p:nvSpPr>
        <p:spPr/>
        <p:txBody>
          <a:bodyPr/>
          <a:lstStyle/>
          <a:p>
            <a:pPr>
              <a:lnSpc>
                <a:spcPct val="90000"/>
              </a:lnSpc>
            </a:pPr>
            <a:endParaRPr lang="en-US" altLang="ja-JP" sz="2000" dirty="0" smtClean="0"/>
          </a:p>
          <a:p>
            <a:endParaRPr lang="ja-JP" altLang="en-US" dirty="0" smtClean="0"/>
          </a:p>
        </p:txBody>
      </p:sp>
      <p:cxnSp>
        <p:nvCxnSpPr>
          <p:cNvPr id="24" name="直線コネクタ 23"/>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8"/>
          <p:cNvSpPr>
            <a:spLocks noChangeArrowheads="1"/>
          </p:cNvSpPr>
          <p:nvPr/>
        </p:nvSpPr>
        <p:spPr bwMode="auto">
          <a:xfrm>
            <a:off x="2267744" y="2636912"/>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pPr algn="ctr"/>
            <a:r>
              <a:rPr lang="en-US" altLang="ja-JP" sz="2000" dirty="0" err="1" smtClean="0">
                <a:latin typeface="ＭＳ Ｐゴシック" charset="-128"/>
              </a:rPr>
              <a:t>Iceweasel</a:t>
            </a:r>
            <a:r>
              <a:rPr lang="en-US" altLang="ja-JP" sz="2000" dirty="0" smtClean="0">
                <a:latin typeface="ＭＳ Ｐゴシック" charset="-128"/>
              </a:rPr>
              <a:t> </a:t>
            </a:r>
            <a:r>
              <a:rPr lang="ja-JP" altLang="en-US" sz="2000" dirty="0" smtClean="0">
                <a:latin typeface="ＭＳ Ｐゴシック" charset="-128"/>
              </a:rPr>
              <a:t>の画面描画を要求</a:t>
            </a:r>
            <a:endParaRPr lang="en-US" altLang="ja-JP" sz="2000" dirty="0"/>
          </a:p>
        </p:txBody>
      </p:sp>
      <p:sp>
        <p:nvSpPr>
          <p:cNvPr id="34" name="Text Box 13"/>
          <p:cNvSpPr txBox="1">
            <a:spLocks noChangeArrowheads="1"/>
          </p:cNvSpPr>
          <p:nvPr/>
        </p:nvSpPr>
        <p:spPr bwMode="auto">
          <a:xfrm>
            <a:off x="107504" y="1949931"/>
            <a:ext cx="4519612"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marL="457200" indent="-457200">
              <a:buAutoNum type="arabicParenBoth"/>
            </a:pPr>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を実行して，</a:t>
            </a:r>
            <a:endParaRPr lang="en-US" altLang="ja-JP" sz="2400" dirty="0" smtClean="0">
              <a:latin typeface="ＭＳ Ｐゴシック" charset="-128"/>
            </a:endParaRPr>
          </a:p>
          <a:p>
            <a:pPr marL="457200" indent="-457200"/>
            <a:r>
              <a:rPr lang="en-US" altLang="ja-JP" sz="2400" dirty="0" smtClean="0">
                <a:latin typeface="ＭＳ Ｐゴシック" charset="-128"/>
              </a:rPr>
              <a:t> </a:t>
            </a:r>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の画面描画を</a:t>
            </a:r>
            <a:r>
              <a:rPr lang="ja-JP" altLang="en-US" sz="2400" dirty="0">
                <a:latin typeface="ＭＳ Ｐゴシック" charset="-128"/>
              </a:rPr>
              <a:t>要求</a:t>
            </a:r>
            <a:r>
              <a:rPr lang="en-US" altLang="ja-JP" sz="2400" dirty="0">
                <a:latin typeface="ＭＳ Ｐゴシック" charset="-128"/>
              </a:rPr>
              <a:t>. </a:t>
            </a:r>
            <a:endParaRPr lang="ja-JP" altLang="en-US" sz="2400" dirty="0">
              <a:latin typeface="Arial" charset="0"/>
            </a:endParaRPr>
          </a:p>
        </p:txBody>
      </p:sp>
      <p:sp>
        <p:nvSpPr>
          <p:cNvPr id="35" name="Text Box 15"/>
          <p:cNvSpPr txBox="1">
            <a:spLocks noChangeArrowheads="1"/>
          </p:cNvSpPr>
          <p:nvPr/>
        </p:nvSpPr>
        <p:spPr bwMode="auto">
          <a:xfrm>
            <a:off x="4860032" y="3501008"/>
            <a:ext cx="40386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a:t>
            </a:r>
            <a:r>
              <a:rPr lang="en-US" altLang="ja-JP" sz="2400" dirty="0" smtClean="0">
                <a:latin typeface="ＭＳ Ｐゴシック" charset="-128"/>
              </a:rPr>
              <a:t>2) X </a:t>
            </a:r>
            <a:r>
              <a:rPr lang="ja-JP" altLang="en-US" sz="2400" dirty="0" smtClean="0">
                <a:latin typeface="ＭＳ Ｐゴシック" charset="-128"/>
              </a:rPr>
              <a:t>クライアントから要求</a:t>
            </a:r>
            <a:r>
              <a:rPr lang="ja-JP" altLang="en-US" sz="2400" dirty="0">
                <a:latin typeface="ＭＳ Ｐゴシック" charset="-128"/>
              </a:rPr>
              <a:t>されたので</a:t>
            </a:r>
            <a:r>
              <a:rPr lang="ja-JP" altLang="en-US" sz="2400" dirty="0" smtClean="0">
                <a:latin typeface="ＭＳ Ｐゴシック" charset="-128"/>
              </a:rPr>
              <a:t>，</a:t>
            </a:r>
            <a:r>
              <a:rPr lang="ja-JP" altLang="en-US" sz="2400" b="1" dirty="0" smtClean="0">
                <a:solidFill>
                  <a:srgbClr val="FF0000"/>
                </a:solidFill>
                <a:latin typeface="ＭＳ Ｐゴシック" charset="-128"/>
              </a:rPr>
              <a:t> </a:t>
            </a:r>
            <a:r>
              <a:rPr lang="en-US" altLang="ja-JP" sz="2400" dirty="0" err="1" smtClean="0">
                <a:latin typeface="ＭＳ Ｐゴシック" charset="-128"/>
              </a:rPr>
              <a:t>iceweasel</a:t>
            </a:r>
            <a:r>
              <a:rPr lang="ja-JP" altLang="en-US" sz="2400" dirty="0" smtClean="0">
                <a:latin typeface="ＭＳ Ｐゴシック" charset="-128"/>
              </a:rPr>
              <a:t>の画面を描画する</a:t>
            </a:r>
            <a:endParaRPr lang="en-US" altLang="ja-JP" sz="2400" dirty="0">
              <a:latin typeface="Arial" charset="0"/>
            </a:endParaRPr>
          </a:p>
        </p:txBody>
      </p:sp>
      <p:sp>
        <p:nvSpPr>
          <p:cNvPr id="39" name="スライド番号プレースホルダ 35"/>
          <p:cNvSpPr txBox="1">
            <a:spLocks/>
          </p:cNvSpPr>
          <p:nvPr/>
        </p:nvSpPr>
        <p:spPr>
          <a:xfrm>
            <a:off x="6465441" y="635612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3D0CEBE4-5221-444E-AA55-EBCDA6368F00}" type="slidenum">
              <a:rPr kumimoji="1" lang="ja-JP"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44" name="グループ化 43"/>
          <p:cNvGrpSpPr/>
          <p:nvPr/>
        </p:nvGrpSpPr>
        <p:grpSpPr>
          <a:xfrm>
            <a:off x="3563888" y="4725144"/>
            <a:ext cx="7704856" cy="1412775"/>
            <a:chOff x="3635901" y="4643766"/>
            <a:chExt cx="7920878" cy="2214233"/>
          </a:xfrm>
        </p:grpSpPr>
        <p:grpSp>
          <p:nvGrpSpPr>
            <p:cNvPr id="31" name="グループ化 30"/>
            <p:cNvGrpSpPr/>
            <p:nvPr/>
          </p:nvGrpSpPr>
          <p:grpSpPr>
            <a:xfrm rot="16200000">
              <a:off x="6489223" y="1790444"/>
              <a:ext cx="2214233" cy="7920878"/>
              <a:chOff x="2195514" y="5038725"/>
              <a:chExt cx="4267200" cy="1743624"/>
            </a:xfrm>
          </p:grpSpPr>
          <p:sp>
            <p:nvSpPr>
              <p:cNvPr id="32" name="AutoShape 11"/>
              <p:cNvSpPr>
                <a:spLocks noChangeArrowheads="1"/>
              </p:cNvSpPr>
              <p:nvPr/>
            </p:nvSpPr>
            <p:spPr bwMode="auto">
              <a:xfrm flipH="1">
                <a:off x="2195514" y="5038725"/>
                <a:ext cx="4267200" cy="838200"/>
              </a:xfrm>
              <a:prstGeom prst="bentUpArrow">
                <a:avLst>
                  <a:gd name="adj1" fmla="val 35374"/>
                  <a:gd name="adj2" fmla="val 25000"/>
                  <a:gd name="adj3" fmla="val 25000"/>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3" name="Text Box 12"/>
              <p:cNvSpPr txBox="1">
                <a:spLocks noChangeArrowheads="1"/>
              </p:cNvSpPr>
              <p:nvPr/>
            </p:nvSpPr>
            <p:spPr bwMode="auto">
              <a:xfrm>
                <a:off x="2805114" y="5584673"/>
                <a:ext cx="3657600" cy="1197676"/>
              </a:xfrm>
              <a:prstGeom prst="bentUpArrow">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en-US" altLang="ja-JP" dirty="0">
                  <a:latin typeface="Arial" charset="0"/>
                </a:endParaRPr>
              </a:p>
            </p:txBody>
          </p:sp>
        </p:grpSp>
        <p:sp>
          <p:nvSpPr>
            <p:cNvPr id="43" name="Text Box 17"/>
            <p:cNvSpPr txBox="1">
              <a:spLocks noChangeArrowheads="1"/>
            </p:cNvSpPr>
            <p:nvPr/>
          </p:nvSpPr>
          <p:spPr bwMode="auto">
            <a:xfrm>
              <a:off x="4283968" y="6021288"/>
              <a:ext cx="43180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err="1" smtClean="0">
                  <a:latin typeface="ＭＳ Ｐゴシック" charset="-128"/>
                </a:rPr>
                <a:t>Iceweasel</a:t>
              </a:r>
              <a:r>
                <a:rPr lang="en-US" altLang="ja-JP" sz="2400" dirty="0" smtClean="0">
                  <a:latin typeface="ＭＳ Ｐゴシック" charset="-128"/>
                </a:rPr>
                <a:t> </a:t>
              </a:r>
              <a:r>
                <a:rPr lang="ja-JP" altLang="en-US" sz="2400" dirty="0" smtClean="0">
                  <a:latin typeface="ＭＳ Ｐゴシック" charset="-128"/>
                </a:rPr>
                <a:t>の画面描画</a:t>
              </a:r>
              <a:endParaRPr lang="ja-JP" altLang="en-US" sz="2400" dirty="0">
                <a:latin typeface="Arial" charset="0"/>
              </a:endParaRPr>
            </a:p>
          </p:txBody>
        </p:sp>
      </p:grpSp>
    </p:spTree>
    <p:extLst>
      <p:ext uri="{BB962C8B-B14F-4D97-AF65-F5344CB8AC3E}">
        <p14:creationId xmlns="" xmlns:p14="http://schemas.microsoft.com/office/powerpoint/2010/main" val="337159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500"/>
                                        <p:tgtEl>
                                          <p:spTgt spid="3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left)">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up)">
                                      <p:cBhvr>
                                        <p:cTn id="16" dur="500"/>
                                        <p:tgtEl>
                                          <p:spTgt spid="35"/>
                                        </p:tgtEl>
                                      </p:cBhvr>
                                    </p:animEffect>
                                  </p:childTnLst>
                                </p:cTn>
                              </p:par>
                            </p:childTnLst>
                          </p:cTn>
                        </p:par>
                        <p:par>
                          <p:cTn id="17" fill="hold">
                            <p:stCondLst>
                              <p:cond delay="500"/>
                            </p:stCondLst>
                            <p:childTnLst>
                              <p:par>
                                <p:cTn id="18" presetID="18" presetClass="entr" presetSubtype="12"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strips(downLeft)">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457200" y="-27384"/>
            <a:ext cx="8229600" cy="1143000"/>
          </a:xfrm>
        </p:spPr>
        <p:txBody>
          <a:bodyPr>
            <a:normAutofit/>
          </a:bodyPr>
          <a:lstStyle/>
          <a:p>
            <a:r>
              <a:rPr lang="ja-JP" altLang="en-US" dirty="0" smtClean="0"/>
              <a:t>ネットワーク透過性</a:t>
            </a:r>
          </a:p>
        </p:txBody>
      </p:sp>
      <p:sp>
        <p:nvSpPr>
          <p:cNvPr id="13315" name="コンテンツ プレースホルダ 2"/>
          <p:cNvSpPr>
            <a:spLocks noGrp="1"/>
          </p:cNvSpPr>
          <p:nvPr>
            <p:ph idx="1"/>
          </p:nvPr>
        </p:nvSpPr>
        <p:spPr>
          <a:xfrm>
            <a:off x="457200" y="908720"/>
            <a:ext cx="8229600" cy="4525963"/>
          </a:xfrm>
        </p:spPr>
        <p:txBody>
          <a:bodyPr/>
          <a:lstStyle/>
          <a:p>
            <a:r>
              <a:rPr lang="ja-JP" altLang="en-US" dirty="0" smtClean="0"/>
              <a:t>他の計算機に画面を表示できる</a:t>
            </a:r>
            <a:r>
              <a:rPr lang="en-US" altLang="ja-JP" dirty="0" smtClean="0"/>
              <a:t>(</a:t>
            </a:r>
            <a:r>
              <a:rPr lang="ja-JP" altLang="en-US" dirty="0" smtClean="0"/>
              <a:t>逆も可</a:t>
            </a:r>
            <a:r>
              <a:rPr lang="en-US" altLang="ja-JP" dirty="0" smtClean="0"/>
              <a:t>)</a:t>
            </a:r>
          </a:p>
          <a:p>
            <a:pPr lvl="1"/>
            <a:r>
              <a:rPr lang="ja-JP" altLang="en-US" dirty="0" smtClean="0"/>
              <a:t>遠方の計算機資源を仮想資源として利用</a:t>
            </a:r>
            <a:r>
              <a:rPr lang="ja-JP" altLang="en-US" dirty="0" smtClean="0"/>
              <a:t>できる</a:t>
            </a:r>
            <a:endParaRPr lang="en-US" altLang="ja-JP" dirty="0" smtClean="0"/>
          </a:p>
          <a:p>
            <a:endParaRPr lang="en-US" altLang="ja-JP" b="1" dirty="0" smtClean="0">
              <a:solidFill>
                <a:srgbClr val="FF0000"/>
              </a:solidFill>
            </a:endParaRPr>
          </a:p>
          <a:p>
            <a:r>
              <a:rPr lang="ja-JP" altLang="en-US" b="1" dirty="0" smtClean="0">
                <a:solidFill>
                  <a:srgbClr val="FF0000"/>
                </a:solidFill>
              </a:rPr>
              <a:t>注意しないと他の計算機から画面を覗き見られてしまう</a:t>
            </a:r>
            <a:r>
              <a:rPr lang="ja-JP" altLang="en-US" dirty="0" smtClean="0"/>
              <a:t>ことも</a:t>
            </a:r>
          </a:p>
          <a:p>
            <a:r>
              <a:rPr lang="en-US" altLang="ja-JP" dirty="0" smtClean="0"/>
              <a:t>X</a:t>
            </a:r>
            <a:r>
              <a:rPr lang="ja-JP" altLang="en-US" dirty="0" smtClean="0"/>
              <a:t>プロトコルによる通信の許可・不許可を設定</a:t>
            </a:r>
          </a:p>
          <a:p>
            <a:pPr lvl="1"/>
            <a:r>
              <a:rPr lang="en-US" altLang="ja-JP" dirty="0" err="1" smtClean="0">
                <a:solidFill>
                  <a:srgbClr val="FF0000"/>
                </a:solidFill>
              </a:rPr>
              <a:t>xhost</a:t>
            </a:r>
            <a:r>
              <a:rPr lang="en-US" altLang="ja-JP" dirty="0" smtClean="0">
                <a:solidFill>
                  <a:srgbClr val="FF0000"/>
                </a:solidFill>
              </a:rPr>
              <a:t>, </a:t>
            </a:r>
            <a:r>
              <a:rPr lang="en-US" altLang="ja-JP" dirty="0" err="1" smtClean="0">
                <a:solidFill>
                  <a:srgbClr val="FF0000"/>
                </a:solidFill>
              </a:rPr>
              <a:t>xauth</a:t>
            </a:r>
            <a:r>
              <a:rPr lang="en-US" altLang="ja-JP" dirty="0" smtClean="0">
                <a:solidFill>
                  <a:srgbClr val="FF0000"/>
                </a:solidFill>
              </a:rPr>
              <a:t> </a:t>
            </a:r>
            <a:r>
              <a:rPr lang="ja-JP" altLang="en-US" dirty="0" smtClean="0"/>
              <a:t>を使って設定</a:t>
            </a:r>
            <a:r>
              <a:rPr lang="en-US" altLang="ja-JP" dirty="0" smtClean="0"/>
              <a:t>(</a:t>
            </a:r>
            <a:r>
              <a:rPr lang="ja-JP" altLang="en-US" dirty="0" smtClean="0"/>
              <a:t>詳しくは実習で</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12</a:t>
            </a:fld>
            <a:endParaRPr kumimoji="1" lang="ja-JP" altLang="en-US"/>
          </a:p>
        </p:txBody>
      </p:sp>
    </p:spTree>
    <p:extLst>
      <p:ext uri="{BB962C8B-B14F-4D97-AF65-F5344CB8AC3E}">
        <p14:creationId xmlns="" xmlns:p14="http://schemas.microsoft.com/office/powerpoint/2010/main" val="278736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457200" y="-27384"/>
            <a:ext cx="8229600" cy="1143000"/>
          </a:xfrm>
        </p:spPr>
        <p:txBody>
          <a:bodyPr>
            <a:normAutofit/>
          </a:bodyPr>
          <a:lstStyle/>
          <a:p>
            <a:r>
              <a:rPr lang="ja-JP" altLang="en-US" dirty="0" smtClean="0"/>
              <a:t>様々な </a:t>
            </a:r>
            <a:r>
              <a:rPr lang="en-US" altLang="ja-JP" dirty="0" smtClean="0"/>
              <a:t>X </a:t>
            </a:r>
            <a:r>
              <a:rPr lang="ja-JP" altLang="en-US" dirty="0" smtClean="0"/>
              <a:t>クライアント</a:t>
            </a:r>
          </a:p>
        </p:txBody>
      </p:sp>
      <p:sp>
        <p:nvSpPr>
          <p:cNvPr id="12291" name="コンテンツ プレースホルダ 2"/>
          <p:cNvSpPr>
            <a:spLocks noGrp="1"/>
          </p:cNvSpPr>
          <p:nvPr>
            <p:ph idx="1"/>
          </p:nvPr>
        </p:nvSpPr>
        <p:spPr>
          <a:xfrm>
            <a:off x="107504" y="1124744"/>
            <a:ext cx="8856984" cy="4525963"/>
          </a:xfrm>
        </p:spPr>
        <p:txBody>
          <a:bodyPr>
            <a:normAutofit lnSpcReduction="10000"/>
          </a:bodyPr>
          <a:lstStyle/>
          <a:p>
            <a:pPr>
              <a:lnSpc>
                <a:spcPct val="90000"/>
              </a:lnSpc>
            </a:pPr>
            <a:r>
              <a:rPr lang="en-US" altLang="ja-JP" sz="2600" dirty="0" err="1" smtClean="0">
                <a:solidFill>
                  <a:srgbClr val="FF0000"/>
                </a:solidFill>
              </a:rPr>
              <a:t>xterm</a:t>
            </a:r>
            <a:r>
              <a:rPr lang="en-US" altLang="ja-JP" sz="2600" dirty="0" smtClean="0"/>
              <a:t>, </a:t>
            </a:r>
            <a:r>
              <a:rPr lang="en-US" altLang="ja-JP" sz="2600" dirty="0" err="1" smtClean="0">
                <a:solidFill>
                  <a:srgbClr val="FF0000"/>
                </a:solidFill>
              </a:rPr>
              <a:t>kterm</a:t>
            </a:r>
            <a:r>
              <a:rPr lang="en-US" altLang="ja-JP" sz="2600" dirty="0" smtClean="0"/>
              <a:t>, </a:t>
            </a:r>
            <a:r>
              <a:rPr lang="en-US" altLang="ja-JP" sz="2600" dirty="0" err="1" smtClean="0">
                <a:solidFill>
                  <a:srgbClr val="FF0000"/>
                </a:solidFill>
              </a:rPr>
              <a:t>mlterm</a:t>
            </a:r>
            <a:r>
              <a:rPr lang="en-US" altLang="ja-JP" sz="2600" dirty="0" smtClean="0"/>
              <a:t>: </a:t>
            </a:r>
            <a:r>
              <a:rPr lang="ja-JP" altLang="en-US" sz="2600" dirty="0" smtClean="0"/>
              <a:t>端末</a:t>
            </a:r>
            <a:r>
              <a:rPr lang="en-US" altLang="ja-JP" sz="2600" dirty="0" smtClean="0"/>
              <a:t>(terminal)</a:t>
            </a:r>
          </a:p>
          <a:p>
            <a:pPr>
              <a:lnSpc>
                <a:spcPct val="90000"/>
              </a:lnSpc>
            </a:pPr>
            <a:r>
              <a:rPr lang="en-US" altLang="ja-JP" sz="2600" dirty="0" err="1" smtClean="0"/>
              <a:t>xeyes</a:t>
            </a:r>
            <a:r>
              <a:rPr lang="en-US" altLang="ja-JP" sz="2600" dirty="0" smtClean="0"/>
              <a:t>: </a:t>
            </a:r>
            <a:r>
              <a:rPr lang="ja-JP" altLang="en-US" sz="2600" dirty="0" smtClean="0"/>
              <a:t>マウスカーソルの追跡</a:t>
            </a:r>
          </a:p>
          <a:p>
            <a:pPr>
              <a:lnSpc>
                <a:spcPct val="90000"/>
              </a:lnSpc>
            </a:pPr>
            <a:r>
              <a:rPr lang="en-US" altLang="ja-JP" sz="2600" dirty="0" err="1" smtClean="0"/>
              <a:t>xlogo</a:t>
            </a:r>
            <a:r>
              <a:rPr lang="en-US" altLang="ja-JP" sz="2600" dirty="0" smtClean="0"/>
              <a:t>: X</a:t>
            </a:r>
            <a:r>
              <a:rPr lang="ja-JP" altLang="en-US" sz="2600" dirty="0" smtClean="0"/>
              <a:t>のロゴ表示</a:t>
            </a:r>
          </a:p>
          <a:p>
            <a:pPr>
              <a:lnSpc>
                <a:spcPct val="90000"/>
              </a:lnSpc>
            </a:pPr>
            <a:r>
              <a:rPr lang="en-US" altLang="ja-JP" sz="2600" dirty="0" err="1" smtClean="0"/>
              <a:t>xclock</a:t>
            </a:r>
            <a:r>
              <a:rPr lang="en-US" altLang="ja-JP" sz="2600" dirty="0" smtClean="0"/>
              <a:t>: </a:t>
            </a:r>
            <a:r>
              <a:rPr lang="ja-JP" altLang="en-US" sz="2600" dirty="0" smtClean="0"/>
              <a:t>時計</a:t>
            </a:r>
          </a:p>
          <a:p>
            <a:pPr>
              <a:lnSpc>
                <a:spcPct val="90000"/>
              </a:lnSpc>
            </a:pPr>
            <a:r>
              <a:rPr lang="en-US" altLang="ja-JP" sz="2600" dirty="0" err="1" smtClean="0"/>
              <a:t>xcolors</a:t>
            </a:r>
            <a:r>
              <a:rPr lang="en-US" altLang="ja-JP" sz="2600" dirty="0" smtClean="0"/>
              <a:t>, </a:t>
            </a:r>
            <a:r>
              <a:rPr lang="en-US" altLang="ja-JP" sz="2600" dirty="0" err="1" smtClean="0"/>
              <a:t>xfontsel</a:t>
            </a:r>
            <a:r>
              <a:rPr lang="en-US" altLang="ja-JP" sz="2600" dirty="0" smtClean="0"/>
              <a:t>: </a:t>
            </a:r>
            <a:br>
              <a:rPr lang="en-US" altLang="ja-JP" sz="2600" dirty="0" smtClean="0"/>
            </a:br>
            <a:r>
              <a:rPr lang="ja-JP" altLang="en-US" sz="2600" dirty="0" smtClean="0"/>
              <a:t>色・フォントの一覧表示</a:t>
            </a:r>
          </a:p>
          <a:p>
            <a:pPr>
              <a:lnSpc>
                <a:spcPct val="90000"/>
              </a:lnSpc>
            </a:pPr>
            <a:r>
              <a:rPr lang="en-US" altLang="ja-JP" sz="2600" dirty="0" err="1" smtClean="0"/>
              <a:t>xcalc</a:t>
            </a:r>
            <a:r>
              <a:rPr lang="en-US" altLang="ja-JP" sz="2600" dirty="0" smtClean="0"/>
              <a:t>: </a:t>
            </a:r>
            <a:r>
              <a:rPr lang="ja-JP" altLang="en-US" sz="2600" dirty="0" smtClean="0"/>
              <a:t>電卓 </a:t>
            </a:r>
          </a:p>
          <a:p>
            <a:pPr>
              <a:lnSpc>
                <a:spcPct val="90000"/>
              </a:lnSpc>
            </a:pPr>
            <a:r>
              <a:rPr lang="ja-JP" altLang="en-US" sz="2600" dirty="0" smtClean="0"/>
              <a:t>その他</a:t>
            </a:r>
          </a:p>
          <a:p>
            <a:pPr lvl="1">
              <a:lnSpc>
                <a:spcPct val="90000"/>
              </a:lnSpc>
            </a:pPr>
            <a:r>
              <a:rPr lang="en-US" altLang="ja-JP" sz="2200" dirty="0" err="1" smtClean="0"/>
              <a:t>emacs</a:t>
            </a:r>
            <a:r>
              <a:rPr lang="en-US" altLang="ja-JP" sz="2200" dirty="0" smtClean="0"/>
              <a:t>, </a:t>
            </a:r>
            <a:r>
              <a:rPr lang="en-US" altLang="ja-JP" sz="2200" dirty="0" err="1" smtClean="0"/>
              <a:t>gvim</a:t>
            </a:r>
            <a:r>
              <a:rPr lang="en-US" altLang="ja-JP" sz="2200" dirty="0" smtClean="0"/>
              <a:t>, </a:t>
            </a:r>
            <a:r>
              <a:rPr lang="en-US" altLang="ja-JP" sz="2200" dirty="0" err="1" smtClean="0"/>
              <a:t>iceweasel</a:t>
            </a:r>
            <a:endParaRPr lang="en-US" altLang="ja-JP" sz="2200" dirty="0" smtClean="0"/>
          </a:p>
          <a:p>
            <a:pPr lvl="1">
              <a:lnSpc>
                <a:spcPct val="90000"/>
              </a:lnSpc>
            </a:pPr>
            <a:r>
              <a:rPr lang="en-US" altLang="ja-JP" sz="2200" dirty="0" err="1" smtClean="0"/>
              <a:t>xpenguins</a:t>
            </a:r>
            <a:r>
              <a:rPr lang="en-US" altLang="ja-JP" sz="2200" dirty="0" smtClean="0"/>
              <a:t>, </a:t>
            </a:r>
            <a:r>
              <a:rPr lang="en-US" altLang="ja-JP" sz="2200" dirty="0" err="1" smtClean="0"/>
              <a:t>xcalendar</a:t>
            </a:r>
            <a:r>
              <a:rPr lang="en-US" altLang="ja-JP" sz="2200" dirty="0" smtClean="0"/>
              <a:t>, </a:t>
            </a:r>
            <a:r>
              <a:rPr lang="en-US" altLang="ja-JP" sz="2200" dirty="0" err="1" smtClean="0"/>
              <a:t>tuxeyes</a:t>
            </a:r>
            <a:endParaRPr lang="en-US" altLang="ja-JP" sz="2200" dirty="0" smtClean="0"/>
          </a:p>
          <a:p>
            <a:pPr lvl="1">
              <a:lnSpc>
                <a:spcPct val="90000"/>
              </a:lnSpc>
            </a:pPr>
            <a:r>
              <a:rPr lang="en-US" altLang="ja-JP" sz="2200" dirty="0" smtClean="0"/>
              <a:t>…</a:t>
            </a:r>
            <a:endParaRPr lang="ja-JP" altLang="en-US" sz="2200" dirty="0" smtClean="0"/>
          </a:p>
          <a:p>
            <a:endParaRPr lang="ja-JP" altLang="en-US" dirty="0" smtClean="0"/>
          </a:p>
        </p:txBody>
      </p:sp>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13</a:t>
            </a:fld>
            <a:endParaRPr kumimoji="1" lang="ja-JP" altLang="en-US"/>
          </a:p>
        </p:txBody>
      </p:sp>
      <p:pic>
        <p:nvPicPr>
          <p:cNvPr id="7" name="図 6" descr="Screenshot.png"/>
          <p:cNvPicPr>
            <a:picLocks noChangeAspect="1"/>
          </p:cNvPicPr>
          <p:nvPr/>
        </p:nvPicPr>
        <p:blipFill>
          <a:blip r:embed="rId3" cstate="print"/>
          <a:stretch>
            <a:fillRect/>
          </a:stretch>
        </p:blipFill>
        <p:spPr>
          <a:xfrm>
            <a:off x="4499992" y="1916832"/>
            <a:ext cx="4376260" cy="3501008"/>
          </a:xfrm>
          <a:prstGeom prst="rect">
            <a:avLst/>
          </a:prstGeom>
        </p:spPr>
      </p:pic>
    </p:spTree>
    <p:extLst>
      <p:ext uri="{BB962C8B-B14F-4D97-AF65-F5344CB8AC3E}">
        <p14:creationId xmlns="" xmlns:p14="http://schemas.microsoft.com/office/powerpoint/2010/main" val="838154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57200" y="-27384"/>
            <a:ext cx="8229600" cy="1143000"/>
          </a:xfrm>
        </p:spPr>
        <p:txBody>
          <a:bodyPr>
            <a:normAutofit/>
          </a:bodyPr>
          <a:lstStyle/>
          <a:p>
            <a:r>
              <a:rPr lang="ja-JP" altLang="en-US" dirty="0" smtClean="0"/>
              <a:t>自分好みの </a:t>
            </a:r>
            <a:r>
              <a:rPr lang="en-US" altLang="ja-JP" dirty="0" smtClean="0"/>
              <a:t>X </a:t>
            </a:r>
            <a:r>
              <a:rPr lang="ja-JP" altLang="en-US" dirty="0" smtClean="0"/>
              <a:t>へ</a:t>
            </a:r>
          </a:p>
        </p:txBody>
      </p:sp>
      <p:sp>
        <p:nvSpPr>
          <p:cNvPr id="14339" name="コンテンツ プレースホルダ 2"/>
          <p:cNvSpPr>
            <a:spLocks noGrp="1"/>
          </p:cNvSpPr>
          <p:nvPr>
            <p:ph idx="1"/>
          </p:nvPr>
        </p:nvSpPr>
        <p:spPr>
          <a:xfrm>
            <a:off x="251520" y="1124744"/>
            <a:ext cx="8568952" cy="4525963"/>
          </a:xfrm>
        </p:spPr>
        <p:txBody>
          <a:bodyPr/>
          <a:lstStyle/>
          <a:p>
            <a:pPr>
              <a:lnSpc>
                <a:spcPct val="90000"/>
              </a:lnSpc>
            </a:pPr>
            <a:r>
              <a:rPr lang="ja-JP" altLang="en-US" dirty="0" smtClean="0"/>
              <a:t>自分好みの </a:t>
            </a:r>
            <a:r>
              <a:rPr lang="en-US" altLang="ja-JP" dirty="0" smtClean="0"/>
              <a:t>GUI </a:t>
            </a:r>
            <a:r>
              <a:rPr lang="ja-JP" altLang="en-US" dirty="0" smtClean="0"/>
              <a:t>環境を整えることができる</a:t>
            </a:r>
          </a:p>
          <a:p>
            <a:pPr lvl="1">
              <a:lnSpc>
                <a:spcPct val="90000"/>
              </a:lnSpc>
            </a:pPr>
            <a:r>
              <a:rPr lang="ja-JP" altLang="en-US" dirty="0" smtClean="0"/>
              <a:t>例</a:t>
            </a:r>
            <a:r>
              <a:rPr lang="en-US" altLang="ja-JP" dirty="0" smtClean="0"/>
              <a:t>1</a:t>
            </a:r>
            <a:r>
              <a:rPr lang="en-US" altLang="ja-JP" dirty="0" smtClean="0"/>
              <a:t>:</a:t>
            </a:r>
            <a:r>
              <a:rPr lang="ja-JP" altLang="en-US" dirty="0" smtClean="0"/>
              <a:t>端末エミュレータ </a:t>
            </a:r>
            <a:r>
              <a:rPr lang="en-US" altLang="ja-JP" dirty="0" smtClean="0"/>
              <a:t>(</a:t>
            </a:r>
            <a:r>
              <a:rPr lang="en-US" altLang="ja-JP" dirty="0" err="1" smtClean="0"/>
              <a:t>xterm</a:t>
            </a:r>
            <a:r>
              <a:rPr lang="en-US" altLang="ja-JP" dirty="0" smtClean="0"/>
              <a:t>, </a:t>
            </a:r>
            <a:r>
              <a:rPr lang="en-US" altLang="ja-JP" dirty="0" err="1" smtClean="0"/>
              <a:t>kterm</a:t>
            </a:r>
            <a:r>
              <a:rPr lang="en-US" altLang="ja-JP" dirty="0" smtClean="0"/>
              <a:t>, </a:t>
            </a:r>
            <a:r>
              <a:rPr lang="en-US" altLang="ja-JP" dirty="0" err="1" smtClean="0"/>
              <a:t>mlterm</a:t>
            </a:r>
            <a:r>
              <a:rPr lang="en-US" altLang="ja-JP" dirty="0" smtClean="0"/>
              <a:t>, …)</a:t>
            </a:r>
            <a:endParaRPr lang="en-US" altLang="ja-JP" dirty="0" smtClean="0"/>
          </a:p>
          <a:p>
            <a:pPr lvl="1">
              <a:lnSpc>
                <a:spcPct val="90000"/>
              </a:lnSpc>
            </a:pPr>
            <a:r>
              <a:rPr lang="ja-JP" altLang="en-US" dirty="0" smtClean="0"/>
              <a:t>例</a:t>
            </a:r>
            <a:r>
              <a:rPr lang="en-US" altLang="ja-JP" dirty="0" smtClean="0"/>
              <a:t>2:</a:t>
            </a:r>
            <a:r>
              <a:rPr lang="ja-JP" altLang="en-US" dirty="0" smtClean="0"/>
              <a:t>ウィンドウマネージャ </a:t>
            </a:r>
            <a:r>
              <a:rPr lang="en-US" altLang="ja-JP" dirty="0" smtClean="0"/>
              <a:t>(</a:t>
            </a:r>
            <a:r>
              <a:rPr lang="en-US" altLang="ja-JP" dirty="0" err="1" smtClean="0"/>
              <a:t>twm</a:t>
            </a:r>
            <a:r>
              <a:rPr lang="en-US" altLang="ja-JP" dirty="0" smtClean="0"/>
              <a:t>, </a:t>
            </a:r>
            <a:r>
              <a:rPr lang="en-US" altLang="ja-JP" dirty="0" err="1" smtClean="0"/>
              <a:t>AfterStep</a:t>
            </a:r>
            <a:r>
              <a:rPr lang="en-US" altLang="ja-JP" dirty="0" smtClean="0"/>
              <a:t>, …)</a:t>
            </a:r>
          </a:p>
          <a:p>
            <a:pPr lvl="1">
              <a:lnSpc>
                <a:spcPct val="90000"/>
              </a:lnSpc>
            </a:pPr>
            <a:r>
              <a:rPr lang="ja-JP" altLang="en-US" dirty="0" smtClean="0"/>
              <a:t>例</a:t>
            </a:r>
            <a:r>
              <a:rPr lang="en-US" altLang="ja-JP" dirty="0"/>
              <a:t>3</a:t>
            </a:r>
            <a:r>
              <a:rPr lang="en-US" altLang="ja-JP" dirty="0" smtClean="0"/>
              <a:t>:</a:t>
            </a:r>
            <a:r>
              <a:rPr lang="ja-JP" altLang="en-US" dirty="0" smtClean="0"/>
              <a:t>統合</a:t>
            </a:r>
            <a:r>
              <a:rPr lang="ja-JP" altLang="en-US" dirty="0" smtClean="0"/>
              <a:t>デスクトップ環境 </a:t>
            </a:r>
            <a:r>
              <a:rPr lang="en-US" altLang="ja-JP" dirty="0" smtClean="0"/>
              <a:t>(</a:t>
            </a:r>
            <a:r>
              <a:rPr lang="en-US" altLang="ja-JP" dirty="0" err="1" smtClean="0"/>
              <a:t>xfce</a:t>
            </a:r>
            <a:r>
              <a:rPr lang="en-US" altLang="ja-JP" dirty="0" smtClean="0"/>
              <a:t>, GNOME, …)</a:t>
            </a:r>
            <a:endParaRPr lang="en-US" altLang="ja-JP" dirty="0" smtClean="0"/>
          </a:p>
        </p:txBody>
      </p:sp>
      <p:pic>
        <p:nvPicPr>
          <p:cNvPr id="1434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7544" y="3789039"/>
            <a:ext cx="3672408" cy="25319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1" name="Picture 3" descr="C:\Users\yamasita\Desktop\afterstep.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364088" y="3789040"/>
            <a:ext cx="3312369" cy="24831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正方形/長方形 2"/>
          <p:cNvSpPr/>
          <p:nvPr/>
        </p:nvSpPr>
        <p:spPr>
          <a:xfrm>
            <a:off x="1475656" y="3212976"/>
            <a:ext cx="15841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smtClean="0">
                <a:solidFill>
                  <a:schemeClr val="tx1"/>
                </a:solidFill>
              </a:rPr>
              <a:t>xfce</a:t>
            </a:r>
            <a:endParaRPr kumimoji="1" lang="ja-JP" altLang="en-US" sz="2000" dirty="0">
              <a:solidFill>
                <a:schemeClr val="tx1"/>
              </a:solidFill>
            </a:endParaRPr>
          </a:p>
        </p:txBody>
      </p:sp>
      <p:sp>
        <p:nvSpPr>
          <p:cNvPr id="8" name="角丸四角形吹き出し 7"/>
          <p:cNvSpPr/>
          <p:nvPr/>
        </p:nvSpPr>
        <p:spPr>
          <a:xfrm>
            <a:off x="6660232" y="3140968"/>
            <a:ext cx="2160240" cy="576064"/>
          </a:xfrm>
          <a:prstGeom prst="wedgeRoundRectCallout">
            <a:avLst>
              <a:gd name="adj1" fmla="val -42368"/>
              <a:gd name="adj2" fmla="val 1120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err="1" smtClean="0">
                <a:solidFill>
                  <a:schemeClr val="tx1"/>
                </a:solidFill>
              </a:rPr>
              <a:t>AfterStep</a:t>
            </a:r>
            <a:endParaRPr lang="ja-JP" altLang="en-US" sz="2000" dirty="0">
              <a:solidFill>
                <a:schemeClr val="tx1"/>
              </a:solidFill>
            </a:endParaRPr>
          </a:p>
        </p:txBody>
      </p:sp>
      <p:cxnSp>
        <p:nvCxnSpPr>
          <p:cNvPr id="9" name="直線コネクタ 8"/>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スライド番号プレースホルダ 9"/>
          <p:cNvSpPr>
            <a:spLocks noGrp="1"/>
          </p:cNvSpPr>
          <p:nvPr>
            <p:ph type="sldNum" sz="quarter" idx="12"/>
          </p:nvPr>
        </p:nvSpPr>
        <p:spPr/>
        <p:txBody>
          <a:bodyPr/>
          <a:lstStyle/>
          <a:p>
            <a:fld id="{3D0CEBE4-5221-444E-AA55-EBCDA6368F00}" type="slidenum">
              <a:rPr kumimoji="1" lang="ja-JP" altLang="en-US" smtClean="0"/>
              <a:pPr/>
              <a:t>14</a:t>
            </a:fld>
            <a:endParaRPr kumimoji="1" lang="ja-JP" altLang="en-US"/>
          </a:p>
        </p:txBody>
      </p:sp>
    </p:spTree>
    <p:extLst>
      <p:ext uri="{BB962C8B-B14F-4D97-AF65-F5344CB8AC3E}">
        <p14:creationId xmlns="" xmlns:p14="http://schemas.microsoft.com/office/powerpoint/2010/main" val="1818152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57200" y="-27384"/>
            <a:ext cx="8229600" cy="1143000"/>
          </a:xfrm>
        </p:spPr>
        <p:txBody>
          <a:bodyPr>
            <a:normAutofit/>
          </a:bodyPr>
          <a:lstStyle/>
          <a:p>
            <a:r>
              <a:rPr lang="ja-JP" altLang="en-US" dirty="0" smtClean="0"/>
              <a:t>いろいろな </a:t>
            </a:r>
            <a:r>
              <a:rPr lang="en-US" altLang="ja-JP" dirty="0" smtClean="0"/>
              <a:t>OS </a:t>
            </a:r>
            <a:r>
              <a:rPr lang="ja-JP" altLang="en-US" dirty="0" smtClean="0"/>
              <a:t>で動く </a:t>
            </a:r>
            <a:r>
              <a:rPr lang="en-US" altLang="ja-JP" dirty="0" smtClean="0"/>
              <a:t>X</a:t>
            </a:r>
            <a:endParaRPr lang="ja-JP" altLang="en-US" dirty="0" smtClean="0"/>
          </a:p>
        </p:txBody>
      </p:sp>
      <p:sp>
        <p:nvSpPr>
          <p:cNvPr id="15363" name="コンテンツ プレースホルダ 2"/>
          <p:cNvSpPr>
            <a:spLocks noGrp="1"/>
          </p:cNvSpPr>
          <p:nvPr>
            <p:ph idx="1"/>
          </p:nvPr>
        </p:nvSpPr>
        <p:spPr>
          <a:xfrm>
            <a:off x="251520" y="1052736"/>
            <a:ext cx="8712968" cy="4525963"/>
          </a:xfrm>
        </p:spPr>
        <p:txBody>
          <a:bodyPr>
            <a:normAutofit/>
          </a:bodyPr>
          <a:lstStyle/>
          <a:p>
            <a:r>
              <a:rPr lang="en-US" altLang="ja-JP" dirty="0" smtClean="0"/>
              <a:t>Windows</a:t>
            </a:r>
            <a:endParaRPr lang="ja-JP" altLang="en-US" dirty="0" smtClean="0"/>
          </a:p>
          <a:p>
            <a:pPr lvl="1"/>
            <a:r>
              <a:rPr lang="en-US" altLang="ja-JP" dirty="0" err="1" smtClean="0"/>
              <a:t>Cygwin</a:t>
            </a:r>
            <a:r>
              <a:rPr lang="en-US" altLang="ja-JP" dirty="0" smtClean="0"/>
              <a:t>/X, </a:t>
            </a:r>
            <a:r>
              <a:rPr lang="en-US" altLang="ja-JP" dirty="0" err="1" smtClean="0"/>
              <a:t>Xming</a:t>
            </a:r>
            <a:r>
              <a:rPr lang="en-US" altLang="ja-JP" dirty="0" smtClean="0"/>
              <a:t>,… </a:t>
            </a:r>
          </a:p>
          <a:p>
            <a:pPr lvl="2"/>
            <a:r>
              <a:rPr lang="ja-JP" altLang="en-US" dirty="0" smtClean="0"/>
              <a:t>無料</a:t>
            </a:r>
          </a:p>
          <a:p>
            <a:pPr lvl="1"/>
            <a:r>
              <a:rPr lang="en-US" altLang="ja-JP" dirty="0" smtClean="0"/>
              <a:t>ASTEC-X, Exceed,…</a:t>
            </a:r>
          </a:p>
          <a:p>
            <a:pPr lvl="2"/>
            <a:r>
              <a:rPr lang="ja-JP" altLang="en-US" dirty="0" smtClean="0"/>
              <a:t>商用</a:t>
            </a:r>
          </a:p>
          <a:p>
            <a:r>
              <a:rPr lang="en-US" altLang="ja-JP" dirty="0" smtClean="0"/>
              <a:t>Mac OS</a:t>
            </a:r>
          </a:p>
          <a:p>
            <a:pPr lvl="1"/>
            <a:r>
              <a:rPr lang="en-US" altLang="ja-JP" dirty="0" smtClean="0"/>
              <a:t>X </a:t>
            </a:r>
            <a:r>
              <a:rPr lang="ja-JP" altLang="en-US" dirty="0" smtClean="0"/>
              <a:t>が標準で</a:t>
            </a:r>
            <a:endParaRPr lang="en-US" altLang="ja-JP" dirty="0" smtClean="0"/>
          </a:p>
          <a:p>
            <a:pPr marL="457200" lvl="1" indent="0">
              <a:buNone/>
            </a:pPr>
            <a:r>
              <a:rPr lang="ja-JP" altLang="en-US" dirty="0" smtClean="0"/>
              <a:t>  インストール</a:t>
            </a:r>
            <a:r>
              <a:rPr lang="ja-JP" altLang="en-US" dirty="0"/>
              <a:t>されている</a:t>
            </a:r>
            <a:endParaRPr lang="en-US" altLang="ja-JP" dirty="0" smtClean="0"/>
          </a:p>
          <a:p>
            <a:pPr lvl="1">
              <a:buFontTx/>
              <a:buNone/>
            </a:pPr>
            <a:endParaRPr lang="ja-JP" altLang="en-US" dirty="0" smtClean="0"/>
          </a:p>
          <a:p>
            <a:endParaRPr lang="ja-JP" altLang="en-US" dirty="0" smtClean="0"/>
          </a:p>
        </p:txBody>
      </p:sp>
      <p:pic>
        <p:nvPicPr>
          <p:cNvPr id="15364" name="Picture 4" descr="cygx-nodecoration-openbox-gv-xfig-ddd-20031224-0010"/>
          <p:cNvPicPr>
            <a:picLocks noChangeAspect="1" noChangeArrowheads="1"/>
          </p:cNvPicPr>
          <p:nvPr/>
        </p:nvPicPr>
        <p:blipFill>
          <a:blip r:embed="rId3" cstate="print">
            <a:lum bright="18000" contrast="24000"/>
            <a:extLst>
              <a:ext uri="{28A0092B-C50C-407E-A947-70E740481C1C}">
                <a14:useLocalDpi xmlns="" xmlns:a14="http://schemas.microsoft.com/office/drawing/2010/main" val="0"/>
              </a:ext>
            </a:extLst>
          </a:blip>
          <a:srcRect/>
          <a:stretch>
            <a:fillRect/>
          </a:stretch>
        </p:blipFill>
        <p:spPr bwMode="auto">
          <a:xfrm>
            <a:off x="4535487" y="2636912"/>
            <a:ext cx="4578891" cy="32919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57200" y="-27384"/>
            <a:ext cx="8229600" cy="1143000"/>
          </a:xfrm>
        </p:spPr>
        <p:txBody>
          <a:bodyPr>
            <a:normAutofit/>
          </a:bodyPr>
          <a:lstStyle/>
          <a:p>
            <a:r>
              <a:rPr lang="ja-JP" altLang="en-US" dirty="0" smtClean="0"/>
              <a:t>まとめ</a:t>
            </a:r>
          </a:p>
        </p:txBody>
      </p:sp>
      <p:sp>
        <p:nvSpPr>
          <p:cNvPr id="16387" name="コンテンツ プレースホルダ 2"/>
          <p:cNvSpPr>
            <a:spLocks noGrp="1"/>
          </p:cNvSpPr>
          <p:nvPr>
            <p:ph idx="1"/>
          </p:nvPr>
        </p:nvSpPr>
        <p:spPr>
          <a:xfrm>
            <a:off x="457200" y="836712"/>
            <a:ext cx="8686800" cy="6021288"/>
          </a:xfrm>
        </p:spPr>
        <p:txBody>
          <a:bodyPr>
            <a:normAutofit/>
          </a:bodyPr>
          <a:lstStyle/>
          <a:p>
            <a:r>
              <a:rPr lang="ja-JP" altLang="en-US" dirty="0" smtClean="0"/>
              <a:t>サーバ・クライアントシステム</a:t>
            </a:r>
            <a:endParaRPr lang="en-US" altLang="ja-JP" dirty="0" smtClean="0"/>
          </a:p>
          <a:p>
            <a:pPr lvl="1"/>
            <a:r>
              <a:rPr lang="ja-JP" altLang="en-US" dirty="0" smtClean="0"/>
              <a:t>クライアントが要求し</a:t>
            </a:r>
            <a:r>
              <a:rPr lang="en-US" altLang="ja-JP" dirty="0" smtClean="0"/>
              <a:t>, </a:t>
            </a:r>
            <a:r>
              <a:rPr lang="ja-JP" altLang="en-US" dirty="0" smtClean="0"/>
              <a:t>サーバが応える</a:t>
            </a:r>
            <a:endParaRPr lang="en-US" altLang="ja-JP" dirty="0" smtClean="0"/>
          </a:p>
          <a:p>
            <a:r>
              <a:rPr lang="en-US" altLang="ja-JP" dirty="0" smtClean="0"/>
              <a:t>X Window System</a:t>
            </a:r>
          </a:p>
          <a:p>
            <a:pPr lvl="1"/>
            <a:r>
              <a:rPr lang="ja-JP" altLang="en-US" dirty="0" smtClean="0"/>
              <a:t>サーバ・クライアントシステムを採用し</a:t>
            </a:r>
            <a:r>
              <a:rPr lang="en-US" altLang="ja-JP" dirty="0" smtClean="0"/>
              <a:t>, GUI </a:t>
            </a:r>
            <a:r>
              <a:rPr lang="ja-JP" altLang="en-US" dirty="0" smtClean="0"/>
              <a:t>環境を提供する基本的なシステム</a:t>
            </a:r>
            <a:endParaRPr lang="en-US" altLang="ja-JP" dirty="0" smtClean="0"/>
          </a:p>
          <a:p>
            <a:pPr lvl="1"/>
            <a:r>
              <a:rPr lang="ja-JP" altLang="en-US" dirty="0" smtClean="0"/>
              <a:t>多言語化に対応</a:t>
            </a:r>
            <a:r>
              <a:rPr lang="en-US" altLang="ja-JP" dirty="0" smtClean="0"/>
              <a:t>(</a:t>
            </a:r>
            <a:r>
              <a:rPr lang="ja-JP" altLang="en-US" dirty="0" smtClean="0"/>
              <a:t>日本語表示できる</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57200" y="-27384"/>
            <a:ext cx="8229600" cy="1143000"/>
          </a:xfrm>
        </p:spPr>
        <p:txBody>
          <a:bodyPr/>
          <a:lstStyle/>
          <a:p>
            <a:r>
              <a:rPr lang="ja-JP" altLang="en-US" dirty="0" smtClean="0"/>
              <a:t>参考文献</a:t>
            </a:r>
          </a:p>
        </p:txBody>
      </p:sp>
      <p:sp>
        <p:nvSpPr>
          <p:cNvPr id="17411" name="コンテンツ プレースホルダ 2"/>
          <p:cNvSpPr>
            <a:spLocks noGrp="1"/>
          </p:cNvSpPr>
          <p:nvPr>
            <p:ph idx="1"/>
          </p:nvPr>
        </p:nvSpPr>
        <p:spPr>
          <a:xfrm>
            <a:off x="428625" y="1214438"/>
            <a:ext cx="8358188" cy="5143500"/>
          </a:xfrm>
        </p:spPr>
        <p:txBody>
          <a:bodyPr>
            <a:normAutofit/>
          </a:bodyPr>
          <a:lstStyle/>
          <a:p>
            <a:pPr>
              <a:lnSpc>
                <a:spcPct val="90000"/>
              </a:lnSpc>
            </a:pPr>
            <a:r>
              <a:rPr lang="ja-JP" altLang="en-US" sz="2000" dirty="0" smtClean="0"/>
              <a:t>松田晃一・暦本純一著</a:t>
            </a:r>
            <a:r>
              <a:rPr lang="en-US" altLang="ja-JP" sz="2000" dirty="0" smtClean="0"/>
              <a:t>,</a:t>
            </a:r>
            <a:r>
              <a:rPr lang="ja-JP" altLang="en-US" sz="2000" dirty="0" smtClean="0"/>
              <a:t>　アスキー出版局</a:t>
            </a:r>
            <a:r>
              <a:rPr lang="en-US" altLang="ja-JP" sz="2000" dirty="0" smtClean="0"/>
              <a:t>, </a:t>
            </a:r>
            <a:r>
              <a:rPr lang="ja-JP" altLang="en-US" sz="2000" dirty="0" smtClean="0"/>
              <a:t>入門 </a:t>
            </a:r>
            <a:r>
              <a:rPr lang="en-US" altLang="ja-JP" sz="2000" dirty="0" smtClean="0"/>
              <a:t>X Window</a:t>
            </a:r>
          </a:p>
          <a:p>
            <a:pPr>
              <a:lnSpc>
                <a:spcPct val="90000"/>
              </a:lnSpc>
            </a:pPr>
            <a:r>
              <a:rPr lang="ja-JP" altLang="en-US" sz="2000" dirty="0" smtClean="0"/>
              <a:t>山口和紀　古瀬一隆　監修</a:t>
            </a:r>
            <a:r>
              <a:rPr lang="en-US" altLang="ja-JP" sz="2000" dirty="0" smtClean="0"/>
              <a:t>,</a:t>
            </a:r>
            <a:r>
              <a:rPr lang="ja-JP" altLang="en-US" sz="2000" dirty="0" smtClean="0"/>
              <a:t>　技術出版社</a:t>
            </a:r>
            <a:r>
              <a:rPr lang="en-US" altLang="ja-JP" sz="2000" dirty="0" smtClean="0"/>
              <a:t>, </a:t>
            </a:r>
            <a:r>
              <a:rPr lang="ja-JP" altLang="en-US" sz="2000" dirty="0" smtClean="0"/>
              <a:t> 新　</a:t>
            </a:r>
            <a:r>
              <a:rPr lang="en-US" altLang="ja-JP" sz="2000" dirty="0" smtClean="0"/>
              <a:t>The</a:t>
            </a:r>
            <a:r>
              <a:rPr lang="ja-JP" altLang="en-US" sz="2000" dirty="0" smtClean="0"/>
              <a:t>　</a:t>
            </a:r>
            <a:r>
              <a:rPr lang="en-US" altLang="ja-JP" sz="2000" dirty="0" smtClean="0"/>
              <a:t>UNIX Super Text [</a:t>
            </a:r>
            <a:r>
              <a:rPr lang="ja-JP" altLang="en-US" sz="2000" dirty="0" smtClean="0"/>
              <a:t>上</a:t>
            </a:r>
            <a:r>
              <a:rPr lang="en-US" altLang="ja-JP" sz="2000" dirty="0" smtClean="0"/>
              <a:t>]</a:t>
            </a:r>
          </a:p>
          <a:p>
            <a:pPr>
              <a:lnSpc>
                <a:spcPct val="90000"/>
              </a:lnSpc>
            </a:pPr>
            <a:r>
              <a:rPr lang="ja-JP" altLang="en-US" sz="2000" dirty="0" smtClean="0"/>
              <a:t>武藤健志 著</a:t>
            </a:r>
            <a:r>
              <a:rPr lang="en-US" altLang="ja-JP" sz="2000" dirty="0" smtClean="0"/>
              <a:t>, </a:t>
            </a:r>
            <a:r>
              <a:rPr lang="ja-JP" altLang="en-US" sz="2000" dirty="0" smtClean="0"/>
              <a:t>翔泳社</a:t>
            </a:r>
            <a:r>
              <a:rPr lang="en-US" altLang="ja-JP" sz="2000" dirty="0" smtClean="0"/>
              <a:t>, </a:t>
            </a:r>
            <a:r>
              <a:rPr lang="ja-JP" altLang="en-US" sz="2000" dirty="0" smtClean="0"/>
              <a:t>改訂版 「 </a:t>
            </a:r>
            <a:r>
              <a:rPr lang="en-US" altLang="ja-JP" sz="2000" dirty="0" err="1" smtClean="0"/>
              <a:t>Debian</a:t>
            </a:r>
            <a:r>
              <a:rPr lang="en-US" altLang="ja-JP" sz="2000" dirty="0" smtClean="0"/>
              <a:t> GNU/Linux </a:t>
            </a:r>
            <a:r>
              <a:rPr lang="ja-JP" altLang="en-US" sz="2000" dirty="0" smtClean="0"/>
              <a:t>徹底入門 </a:t>
            </a:r>
            <a:r>
              <a:rPr lang="en-US" altLang="ja-JP" sz="2000" dirty="0" smtClean="0"/>
              <a:t>-</a:t>
            </a:r>
            <a:r>
              <a:rPr lang="en-US" altLang="ja-JP" sz="2000" dirty="0" err="1" smtClean="0"/>
              <a:t>Sarge</a:t>
            </a:r>
            <a:r>
              <a:rPr lang="ja-JP" altLang="en-US" sz="2000" dirty="0" smtClean="0"/>
              <a:t>対応</a:t>
            </a:r>
            <a:r>
              <a:rPr lang="en-US" altLang="ja-JP" sz="2000" dirty="0" smtClean="0"/>
              <a:t>-</a:t>
            </a:r>
            <a:r>
              <a:rPr lang="ja-JP" altLang="en-US" sz="2000" dirty="0" smtClean="0"/>
              <a:t>」</a:t>
            </a:r>
          </a:p>
          <a:p>
            <a:pPr>
              <a:lnSpc>
                <a:spcPct val="90000"/>
              </a:lnSpc>
            </a:pPr>
            <a:r>
              <a:rPr lang="ja-JP" altLang="en-US" sz="2000" dirty="0" smtClean="0"/>
              <a:t>大見嘉弘</a:t>
            </a:r>
            <a:r>
              <a:rPr lang="en-US" altLang="ja-JP" sz="2000" dirty="0" smtClean="0"/>
              <a:t>, </a:t>
            </a:r>
            <a:r>
              <a:rPr lang="ja-JP" altLang="en-US" sz="2000" dirty="0" smtClean="0"/>
              <a:t>永井保夫</a:t>
            </a:r>
            <a:r>
              <a:rPr lang="en-US" altLang="ja-JP" sz="2000" dirty="0" smtClean="0"/>
              <a:t>, 2007: </a:t>
            </a:r>
            <a:r>
              <a:rPr lang="ja-JP" altLang="en-US" sz="2000" dirty="0" smtClean="0"/>
              <a:t>東京情報大学　</a:t>
            </a:r>
            <a:r>
              <a:rPr lang="en-US" altLang="ja-JP" sz="2000" dirty="0" smtClean="0"/>
              <a:t>2007</a:t>
            </a:r>
            <a:r>
              <a:rPr lang="ja-JP" altLang="en-US" sz="2000" dirty="0" smtClean="0"/>
              <a:t>年度システムプログラミング・演習第２講 </a:t>
            </a:r>
            <a:r>
              <a:rPr lang="en-US" altLang="ja-JP" sz="2000" dirty="0" smtClean="0"/>
              <a:t>HTTP </a:t>
            </a:r>
            <a:r>
              <a:rPr lang="ja-JP" altLang="en-US" sz="2000" dirty="0" smtClean="0"/>
              <a:t>プロトコル</a:t>
            </a:r>
            <a:r>
              <a:rPr lang="en-US" altLang="ja-JP" sz="2000" dirty="0" smtClean="0"/>
              <a:t>,</a:t>
            </a:r>
          </a:p>
          <a:p>
            <a:pPr lvl="1">
              <a:lnSpc>
                <a:spcPct val="90000"/>
              </a:lnSpc>
            </a:pPr>
            <a:r>
              <a:rPr lang="en-US" altLang="ja-JP" sz="1800" dirty="0" smtClean="0"/>
              <a:t>http://www.rsch.tuis.ac.jp/~nagai/SYS/SYS02.html</a:t>
            </a:r>
          </a:p>
          <a:p>
            <a:pPr>
              <a:lnSpc>
                <a:spcPct val="90000"/>
              </a:lnSpc>
            </a:pPr>
            <a:r>
              <a:rPr lang="en-US" altLang="ja-JP" sz="2000" dirty="0" smtClean="0"/>
              <a:t>X </a:t>
            </a:r>
            <a:r>
              <a:rPr lang="ja-JP" altLang="en-US" sz="2000" dirty="0" smtClean="0"/>
              <a:t>の歴史</a:t>
            </a:r>
            <a:endParaRPr lang="en-US" altLang="ja-JP" sz="2000" dirty="0" smtClean="0"/>
          </a:p>
          <a:p>
            <a:pPr lvl="1">
              <a:lnSpc>
                <a:spcPct val="90000"/>
              </a:lnSpc>
            </a:pPr>
            <a:r>
              <a:rPr lang="en-US" altLang="ja-JP" sz="1800" dirty="0" smtClean="0"/>
              <a:t>http://homepage3.nifty.com/rio_i/lab/xlib/019history.htm</a:t>
            </a:r>
          </a:p>
          <a:p>
            <a:pPr>
              <a:lnSpc>
                <a:spcPct val="90000"/>
              </a:lnSpc>
            </a:pPr>
            <a:r>
              <a:rPr lang="en-US" altLang="ja-JP" sz="2000" dirty="0" smtClean="0"/>
              <a:t>X.org Foundation</a:t>
            </a:r>
          </a:p>
          <a:p>
            <a:pPr lvl="1">
              <a:lnSpc>
                <a:spcPct val="90000"/>
              </a:lnSpc>
            </a:pPr>
            <a:r>
              <a:rPr lang="en-US" altLang="ja-JP" sz="1800" dirty="0" smtClean="0"/>
              <a:t>http://www.x.org/</a:t>
            </a:r>
          </a:p>
          <a:p>
            <a:pPr>
              <a:lnSpc>
                <a:spcPct val="90000"/>
              </a:lnSpc>
            </a:pPr>
            <a:r>
              <a:rPr lang="en-US" altLang="ja-JP" sz="2000" dirty="0" err="1" smtClean="0"/>
              <a:t>Afterstep</a:t>
            </a:r>
            <a:r>
              <a:rPr lang="en-US" altLang="ja-JP" sz="2000" dirty="0" smtClean="0"/>
              <a:t> </a:t>
            </a:r>
            <a:r>
              <a:rPr lang="ja-JP" altLang="en-US" sz="2000" dirty="0" smtClean="0"/>
              <a:t>の画像</a:t>
            </a:r>
            <a:endParaRPr lang="en-US" altLang="ja-JP" sz="2000" dirty="0" smtClean="0"/>
          </a:p>
          <a:p>
            <a:pPr lvl="1">
              <a:lnSpc>
                <a:spcPct val="90000"/>
              </a:lnSpc>
            </a:pPr>
            <a:r>
              <a:rPr lang="en-US" altLang="ja-JP" sz="1800" dirty="0" smtClean="0"/>
              <a:t>http://www.afterstep.org/screenshots/Stormy_Skies.jpg</a:t>
            </a:r>
          </a:p>
          <a:p>
            <a:pPr>
              <a:lnSpc>
                <a:spcPct val="90000"/>
              </a:lnSpc>
            </a:pPr>
            <a:r>
              <a:rPr lang="en-US" altLang="ja-JP" sz="2000" dirty="0" smtClean="0"/>
              <a:t>X </a:t>
            </a:r>
            <a:r>
              <a:rPr lang="ja-JP" altLang="en-US" sz="2000" dirty="0" smtClean="0"/>
              <a:t>サーバと </a:t>
            </a:r>
            <a:r>
              <a:rPr lang="en-US" altLang="ja-JP" sz="2000" dirty="0" smtClean="0"/>
              <a:t>X </a:t>
            </a:r>
            <a:r>
              <a:rPr lang="ja-JP" altLang="en-US" sz="2000" dirty="0" smtClean="0"/>
              <a:t>クライアントの画像</a:t>
            </a:r>
            <a:endParaRPr lang="en-US" altLang="ja-JP" sz="2000" dirty="0" smtClean="0"/>
          </a:p>
          <a:p>
            <a:pPr lvl="1">
              <a:lnSpc>
                <a:spcPct val="90000"/>
              </a:lnSpc>
            </a:pPr>
            <a:r>
              <a:rPr lang="en-US" altLang="ja-JP" sz="1800" dirty="0" smtClean="0"/>
              <a:t>http://itpro.nikkeibp.co.jp/article/COLUMN/20060518/238369/?SS=imgview&amp;FD=3561930&amp;ST=oss</a:t>
            </a:r>
          </a:p>
          <a:p>
            <a:endParaRPr lang="ja-JP" altLang="en-US" sz="2800"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サーバ・クライアントシステム</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smtClean="0"/>
              <a:t>サーバ・クライアントシステムとは</a:t>
            </a:r>
            <a:endParaRPr kumimoji="1" lang="ja-JP" altLang="en-US" dirty="0"/>
          </a:p>
        </p:txBody>
      </p:sp>
      <p:sp>
        <p:nvSpPr>
          <p:cNvPr id="3" name="コンテンツ プレースホルダ 2"/>
          <p:cNvSpPr>
            <a:spLocks noGrp="1"/>
          </p:cNvSpPr>
          <p:nvPr>
            <p:ph idx="1"/>
          </p:nvPr>
        </p:nvSpPr>
        <p:spPr>
          <a:xfrm>
            <a:off x="457200" y="908720"/>
            <a:ext cx="8229600" cy="4525963"/>
          </a:xfrm>
        </p:spPr>
        <p:txBody>
          <a:bodyPr/>
          <a:lstStyle/>
          <a:p>
            <a:r>
              <a:rPr lang="ja-JP" altLang="en-US" dirty="0" smtClean="0"/>
              <a:t>「</a:t>
            </a:r>
            <a:r>
              <a:rPr lang="ja-JP" altLang="en-US" dirty="0" smtClean="0">
                <a:solidFill>
                  <a:srgbClr val="FF0000"/>
                </a:solidFill>
              </a:rPr>
              <a:t>クライアント</a:t>
            </a:r>
            <a:r>
              <a:rPr lang="ja-JP" altLang="en-US" dirty="0" smtClean="0"/>
              <a:t>」が「</a:t>
            </a:r>
            <a:r>
              <a:rPr lang="ja-JP" altLang="en-US" dirty="0" smtClean="0">
                <a:solidFill>
                  <a:srgbClr val="FF0000"/>
                </a:solidFill>
              </a:rPr>
              <a:t>サ－バ</a:t>
            </a:r>
            <a:r>
              <a:rPr lang="ja-JP" altLang="en-US" dirty="0" smtClean="0">
                <a:solidFill>
                  <a:srgbClr val="000000"/>
                </a:solidFill>
              </a:rPr>
              <a:t>」に要求を出し</a:t>
            </a:r>
            <a:r>
              <a:rPr lang="en-US" altLang="ja-JP" dirty="0" smtClean="0">
                <a:solidFill>
                  <a:srgbClr val="000000"/>
                </a:solidFill>
              </a:rPr>
              <a:t>, </a:t>
            </a:r>
            <a:r>
              <a:rPr lang="ja-JP" altLang="en-US" dirty="0" smtClean="0">
                <a:solidFill>
                  <a:srgbClr val="000000"/>
                </a:solidFill>
              </a:rPr>
              <a:t>サーバが要求に答えるというシステム</a:t>
            </a:r>
            <a:endParaRPr lang="en-US" altLang="ja-JP" dirty="0" smtClean="0"/>
          </a:p>
          <a:p>
            <a:r>
              <a:rPr lang="en-US" altLang="ja-JP" dirty="0" smtClean="0"/>
              <a:t> </a:t>
            </a:r>
            <a:r>
              <a:rPr lang="ja-JP" altLang="en-US" dirty="0" smtClean="0"/>
              <a:t>サーバとクライアントが同じ計算機上に存在する場合もある</a:t>
            </a:r>
            <a:r>
              <a:rPr lang="en-US" altLang="ja-JP" dirty="0" smtClean="0"/>
              <a:t>(</a:t>
            </a:r>
            <a:r>
              <a:rPr lang="ja-JP" altLang="en-US" dirty="0" smtClean="0"/>
              <a:t>例</a:t>
            </a:r>
            <a:r>
              <a:rPr lang="en-US" altLang="ja-JP" dirty="0" smtClean="0"/>
              <a:t>: X Window System (</a:t>
            </a:r>
            <a:r>
              <a:rPr lang="ja-JP" altLang="en-US" dirty="0" smtClean="0"/>
              <a:t>後述</a:t>
            </a:r>
            <a:r>
              <a:rPr lang="en-US" altLang="ja-JP" dirty="0" smtClean="0"/>
              <a:t>))</a:t>
            </a:r>
          </a:p>
          <a:p>
            <a:endParaRPr kumimoji="1" lang="ja-JP" altLang="en-US" dirty="0"/>
          </a:p>
        </p:txBody>
      </p:sp>
      <p:grpSp>
        <p:nvGrpSpPr>
          <p:cNvPr id="4" name="グループ化 3"/>
          <p:cNvGrpSpPr/>
          <p:nvPr/>
        </p:nvGrpSpPr>
        <p:grpSpPr>
          <a:xfrm>
            <a:off x="251520" y="2996952"/>
            <a:ext cx="4320480" cy="3183632"/>
            <a:chOff x="1098948" y="3068960"/>
            <a:chExt cx="7046884" cy="3183632"/>
          </a:xfrm>
        </p:grpSpPr>
        <p:sp>
          <p:nvSpPr>
            <p:cNvPr id="5" name="Rectangle 53"/>
            <p:cNvSpPr>
              <a:spLocks noChangeArrowheads="1"/>
            </p:cNvSpPr>
            <p:nvPr/>
          </p:nvSpPr>
          <p:spPr bwMode="auto">
            <a:xfrm>
              <a:off x="5943680" y="3571304"/>
              <a:ext cx="2084703" cy="2608263"/>
            </a:xfrm>
            <a:prstGeom prst="rect">
              <a:avLst/>
            </a:prstGeom>
            <a:solidFill>
              <a:srgbClr val="FF99FF"/>
            </a:solidFill>
            <a:ln w="38100">
              <a:solidFill>
                <a:schemeClr val="tx1"/>
              </a:solidFill>
              <a:miter lim="800000"/>
              <a:headEnd/>
              <a:tailEnd/>
            </a:ln>
          </p:spPr>
          <p:txBody>
            <a:bodyPr wrap="none" anchor="ctr"/>
            <a:lstStyle/>
            <a:p>
              <a:pPr algn="ctr"/>
              <a:r>
                <a:rPr lang="ja-JP" altLang="en-US"/>
                <a:t>サーバ</a:t>
              </a:r>
            </a:p>
          </p:txBody>
        </p:sp>
        <p:sp>
          <p:nvSpPr>
            <p:cNvPr id="6" name="Rectangle 51"/>
            <p:cNvSpPr>
              <a:spLocks noChangeArrowheads="1"/>
            </p:cNvSpPr>
            <p:nvPr/>
          </p:nvSpPr>
          <p:spPr bwMode="auto">
            <a:xfrm>
              <a:off x="1098950" y="3499867"/>
              <a:ext cx="3303226" cy="2665412"/>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pic>
          <p:nvPicPr>
            <p:cNvPr id="8" name="Picture 23" descr="BD18189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41821" y="3777679"/>
              <a:ext cx="2079775" cy="1079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Line 39"/>
            <p:cNvSpPr>
              <a:spLocks noChangeShapeType="1"/>
            </p:cNvSpPr>
            <p:nvPr/>
          </p:nvSpPr>
          <p:spPr bwMode="auto">
            <a:xfrm>
              <a:off x="5172929" y="3356992"/>
              <a:ext cx="2" cy="2088232"/>
            </a:xfrm>
            <a:prstGeom prst="line">
              <a:avLst/>
            </a:prstGeom>
            <a:noFill/>
            <a:ln w="38100">
              <a:solidFill>
                <a:srgbClr val="0000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0" name="server"/>
            <p:cNvSpPr>
              <a:spLocks noEditPoints="1" noChangeArrowheads="1"/>
            </p:cNvSpPr>
            <p:nvPr/>
          </p:nvSpPr>
          <p:spPr bwMode="auto">
            <a:xfrm>
              <a:off x="6305946" y="3999929"/>
              <a:ext cx="1508125" cy="1455738"/>
            </a:xfrm>
            <a:custGeom>
              <a:avLst/>
              <a:gdLst>
                <a:gd name="T0" fmla="*/ 0 w 21600"/>
                <a:gd name="T1" fmla="*/ 0 h 21600"/>
                <a:gd name="T2" fmla="*/ 754063 w 21600"/>
                <a:gd name="T3" fmla="*/ 0 h 21600"/>
                <a:gd name="T4" fmla="*/ 1508125 w 21600"/>
                <a:gd name="T5" fmla="*/ 0 h 21600"/>
                <a:gd name="T6" fmla="*/ 1508125 w 21600"/>
                <a:gd name="T7" fmla="*/ 727869 h 21600"/>
                <a:gd name="T8" fmla="*/ 1508125 w 21600"/>
                <a:gd name="T9" fmla="*/ 1455737 h 21600"/>
                <a:gd name="T10" fmla="*/ 754063 w 21600"/>
                <a:gd name="T11" fmla="*/ 1455737 h 21600"/>
                <a:gd name="T12" fmla="*/ 0 w 21600"/>
                <a:gd name="T13" fmla="*/ 1455737 h 21600"/>
                <a:gd name="T14" fmla="*/ 0 w 21600"/>
                <a:gd name="T15" fmla="*/ 727869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ja-JP" altLang="en-US"/>
            </a:p>
          </p:txBody>
        </p:sp>
        <p:sp>
          <p:nvSpPr>
            <p:cNvPr id="11" name="Line 54"/>
            <p:cNvSpPr>
              <a:spLocks noChangeShapeType="1"/>
            </p:cNvSpPr>
            <p:nvPr/>
          </p:nvSpPr>
          <p:spPr bwMode="auto">
            <a:xfrm flipV="1">
              <a:off x="2929364" y="4123754"/>
              <a:ext cx="2170082" cy="2532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2" name="Line 55"/>
            <p:cNvSpPr>
              <a:spLocks noChangeShapeType="1"/>
            </p:cNvSpPr>
            <p:nvPr/>
          </p:nvSpPr>
          <p:spPr bwMode="auto">
            <a:xfrm>
              <a:off x="5128021" y="4714304"/>
              <a:ext cx="1035876" cy="1084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ja-JP" altLang="en-US"/>
            </a:p>
          </p:txBody>
        </p:sp>
        <p:sp>
          <p:nvSpPr>
            <p:cNvPr id="13" name="Text Box 57"/>
            <p:cNvSpPr txBox="1">
              <a:spLocks noChangeArrowheads="1"/>
            </p:cNvSpPr>
            <p:nvPr/>
          </p:nvSpPr>
          <p:spPr bwMode="auto">
            <a:xfrm>
              <a:off x="1098948" y="5517232"/>
              <a:ext cx="3628192"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14" name="Text Box 59"/>
            <p:cNvSpPr txBox="1">
              <a:spLocks noChangeArrowheads="1"/>
            </p:cNvSpPr>
            <p:nvPr/>
          </p:nvSpPr>
          <p:spPr bwMode="auto">
            <a:xfrm>
              <a:off x="6112271" y="5733479"/>
              <a:ext cx="2033561"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sp>
          <p:nvSpPr>
            <p:cNvPr id="15" name="Text Box 60"/>
            <p:cNvSpPr txBox="1">
              <a:spLocks noChangeArrowheads="1"/>
            </p:cNvSpPr>
            <p:nvPr/>
          </p:nvSpPr>
          <p:spPr bwMode="auto">
            <a:xfrm>
              <a:off x="4292068" y="3068960"/>
              <a:ext cx="2033516" cy="3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dirty="0">
                  <a:latin typeface="Arial" charset="0"/>
                </a:rPr>
                <a:t>network</a:t>
              </a:r>
            </a:p>
          </p:txBody>
        </p:sp>
        <p:sp>
          <p:nvSpPr>
            <p:cNvPr id="17" name="右矢印 16"/>
            <p:cNvSpPr/>
            <p:nvPr/>
          </p:nvSpPr>
          <p:spPr>
            <a:xfrm>
              <a:off x="3095564" y="3501008"/>
              <a:ext cx="3381777" cy="697359"/>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18" name="左矢印 17"/>
            <p:cNvSpPr/>
            <p:nvPr/>
          </p:nvSpPr>
          <p:spPr>
            <a:xfrm>
              <a:off x="3095565" y="4869160"/>
              <a:ext cx="3102636" cy="720080"/>
            </a:xfrm>
            <a:prstGeom prst="lef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grpSp>
      <p:cxnSp>
        <p:nvCxnSpPr>
          <p:cNvPr id="22" name="直線コネクタ 21"/>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スライド番号プレースホルダ 22"/>
          <p:cNvSpPr>
            <a:spLocks noGrp="1"/>
          </p:cNvSpPr>
          <p:nvPr>
            <p:ph type="sldNum" sz="quarter" idx="12"/>
          </p:nvPr>
        </p:nvSpPr>
        <p:spPr/>
        <p:txBody>
          <a:bodyPr/>
          <a:lstStyle/>
          <a:p>
            <a:fld id="{3D0CEBE4-5221-444E-AA55-EBCDA6368F00}" type="slidenum">
              <a:rPr kumimoji="1" lang="ja-JP" altLang="en-US" smtClean="0"/>
              <a:pPr/>
              <a:t>3</a:t>
            </a:fld>
            <a:endParaRPr kumimoji="1" lang="ja-JP" altLang="en-US"/>
          </a:p>
        </p:txBody>
      </p:sp>
      <p:sp>
        <p:nvSpPr>
          <p:cNvPr id="21" name="Rectangle 51"/>
          <p:cNvSpPr>
            <a:spLocks noChangeArrowheads="1"/>
          </p:cNvSpPr>
          <p:nvPr/>
        </p:nvSpPr>
        <p:spPr bwMode="auto">
          <a:xfrm>
            <a:off x="5220073" y="3573016"/>
            <a:ext cx="1152128" cy="2593404"/>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sp>
        <p:nvSpPr>
          <p:cNvPr id="24" name="Rectangle 53"/>
          <p:cNvSpPr>
            <a:spLocks noChangeArrowheads="1"/>
          </p:cNvSpPr>
          <p:nvPr/>
        </p:nvSpPr>
        <p:spPr bwMode="auto">
          <a:xfrm>
            <a:off x="7452320" y="3573016"/>
            <a:ext cx="1363351" cy="2608263"/>
          </a:xfrm>
          <a:prstGeom prst="rect">
            <a:avLst/>
          </a:prstGeom>
          <a:solidFill>
            <a:srgbClr val="FF99FF"/>
          </a:solidFill>
          <a:ln w="38100">
            <a:solidFill>
              <a:schemeClr val="tx1"/>
            </a:solidFill>
            <a:miter lim="800000"/>
            <a:headEnd/>
            <a:tailEnd/>
          </a:ln>
        </p:spPr>
        <p:txBody>
          <a:bodyPr wrap="none" anchor="ctr"/>
          <a:lstStyle/>
          <a:p>
            <a:pPr algn="ctr"/>
            <a:endParaRPr lang="ja-JP" altLang="en-US" dirty="0"/>
          </a:p>
        </p:txBody>
      </p:sp>
      <p:sp>
        <p:nvSpPr>
          <p:cNvPr id="25" name="正方形/長方形 24"/>
          <p:cNvSpPr/>
          <p:nvPr/>
        </p:nvSpPr>
        <p:spPr>
          <a:xfrm>
            <a:off x="4932040" y="3068960"/>
            <a:ext cx="4032448"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Text Box 57"/>
          <p:cNvSpPr txBox="1">
            <a:spLocks noChangeArrowheads="1"/>
          </p:cNvSpPr>
          <p:nvPr/>
        </p:nvSpPr>
        <p:spPr bwMode="auto">
          <a:xfrm>
            <a:off x="5220072" y="5085184"/>
            <a:ext cx="1253097"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27" name="Text Box 59"/>
          <p:cNvSpPr txBox="1">
            <a:spLocks noChangeArrowheads="1"/>
          </p:cNvSpPr>
          <p:nvPr/>
        </p:nvSpPr>
        <p:spPr bwMode="auto">
          <a:xfrm>
            <a:off x="7524328" y="5517232"/>
            <a:ext cx="1329905"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pic>
        <p:nvPicPr>
          <p:cNvPr id="28" name="図 27" descr="ソフトウェア.bmp"/>
          <p:cNvPicPr>
            <a:picLocks noChangeAspect="1"/>
          </p:cNvPicPr>
          <p:nvPr/>
        </p:nvPicPr>
        <p:blipFill>
          <a:blip r:embed="rId4" cstate="print"/>
          <a:stretch>
            <a:fillRect/>
          </a:stretch>
        </p:blipFill>
        <p:spPr>
          <a:xfrm>
            <a:off x="5292080" y="4077071"/>
            <a:ext cx="504056" cy="620377"/>
          </a:xfrm>
          <a:prstGeom prst="rect">
            <a:avLst/>
          </a:prstGeom>
        </p:spPr>
      </p:pic>
      <p:pic>
        <p:nvPicPr>
          <p:cNvPr id="29" name="図 28" descr="ソフトウェア.bmp"/>
          <p:cNvPicPr>
            <a:picLocks noChangeAspect="1"/>
          </p:cNvPicPr>
          <p:nvPr/>
        </p:nvPicPr>
        <p:blipFill>
          <a:blip r:embed="rId4" cstate="print"/>
          <a:stretch>
            <a:fillRect/>
          </a:stretch>
        </p:blipFill>
        <p:spPr>
          <a:xfrm>
            <a:off x="8100392" y="4221088"/>
            <a:ext cx="504056" cy="620377"/>
          </a:xfrm>
          <a:prstGeom prst="rect">
            <a:avLst/>
          </a:prstGeom>
        </p:spPr>
      </p:pic>
      <p:sp>
        <p:nvSpPr>
          <p:cNvPr id="30" name="右矢印 29"/>
          <p:cNvSpPr/>
          <p:nvPr/>
        </p:nvSpPr>
        <p:spPr>
          <a:xfrm>
            <a:off x="5868144" y="3573016"/>
            <a:ext cx="2211609" cy="697359"/>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31" name="左矢印 30"/>
          <p:cNvSpPr/>
          <p:nvPr/>
        </p:nvSpPr>
        <p:spPr>
          <a:xfrm>
            <a:off x="5940152" y="4293096"/>
            <a:ext cx="1966649" cy="720080"/>
          </a:xfrm>
          <a:prstGeom prst="lef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sp>
        <p:nvSpPr>
          <p:cNvPr id="32" name="Text Box 60"/>
          <p:cNvSpPr txBox="1">
            <a:spLocks noChangeArrowheads="1"/>
          </p:cNvSpPr>
          <p:nvPr/>
        </p:nvSpPr>
        <p:spPr bwMode="auto">
          <a:xfrm>
            <a:off x="6300192" y="3140968"/>
            <a:ext cx="1329876" cy="3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dirty="0" smtClean="0">
                <a:latin typeface="Arial" charset="0"/>
              </a:rPr>
              <a:t>計算機</a:t>
            </a:r>
            <a:endParaRPr lang="en-US" altLang="ja-JP" dirty="0">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サーバ</a:t>
            </a:r>
            <a:endParaRPr kumimoji="1" lang="ja-JP" altLang="en-US" dirty="0"/>
          </a:p>
        </p:txBody>
      </p:sp>
      <p:sp>
        <p:nvSpPr>
          <p:cNvPr id="3" name="コンテンツ プレースホルダ 2"/>
          <p:cNvSpPr>
            <a:spLocks noGrp="1"/>
          </p:cNvSpPr>
          <p:nvPr>
            <p:ph idx="1"/>
          </p:nvPr>
        </p:nvSpPr>
        <p:spPr>
          <a:xfrm>
            <a:off x="457200" y="980728"/>
            <a:ext cx="8686800" cy="4525963"/>
          </a:xfrm>
        </p:spPr>
        <p:txBody>
          <a:bodyPr/>
          <a:lstStyle/>
          <a:p>
            <a:r>
              <a:rPr lang="ja-JP" altLang="en-US" dirty="0" smtClean="0"/>
              <a:t>ネットワークを通していろいろな機能やサービスを提供する計算機 </a:t>
            </a:r>
            <a:r>
              <a:rPr lang="en-US" altLang="ja-JP" dirty="0" smtClean="0"/>
              <a:t>or </a:t>
            </a:r>
            <a:r>
              <a:rPr lang="ja-JP" altLang="en-US" dirty="0" smtClean="0"/>
              <a:t>ソフトウェア</a:t>
            </a:r>
            <a:endParaRPr lang="en-US" altLang="ja-JP" dirty="0" smtClean="0"/>
          </a:p>
          <a:p>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6"/>
          <p:cNvSpPr txBox="1">
            <a:spLocks noChangeArrowheads="1"/>
          </p:cNvSpPr>
          <p:nvPr/>
        </p:nvSpPr>
        <p:spPr bwMode="auto">
          <a:xfrm>
            <a:off x="500063" y="2714625"/>
            <a:ext cx="8143875" cy="2123658"/>
          </a:xfrm>
          <a:prstGeom prst="rect">
            <a:avLst/>
          </a:prstGeom>
          <a:solidFill>
            <a:srgbClr val="FFFFCC"/>
          </a:solidFill>
          <a:ln w="38100">
            <a:solidFill>
              <a:schemeClr val="tx1"/>
            </a:solidFill>
            <a:miter lim="800000"/>
            <a:headEnd/>
            <a:tailEnd/>
          </a:ln>
        </p:spPr>
        <p:txBody>
          <a:bodyPr>
            <a:spAutoFit/>
          </a:bodyPr>
          <a:lstStyle>
            <a:lvl1pPr>
              <a:tabLst>
                <a:tab pos="5429250" algn="l"/>
              </a:tabLst>
              <a:defRPr kumimoji="1">
                <a:solidFill>
                  <a:schemeClr val="tx1"/>
                </a:solidFill>
                <a:latin typeface="Tahoma" pitchFamily="34" charset="0"/>
                <a:ea typeface="ＭＳ Ｐゴシック" charset="-128"/>
              </a:defRPr>
            </a:lvl1pPr>
            <a:lvl2pPr marL="742950" indent="-285750">
              <a:tabLst>
                <a:tab pos="5429250" algn="l"/>
              </a:tabLst>
              <a:defRPr kumimoji="1">
                <a:solidFill>
                  <a:schemeClr val="tx1"/>
                </a:solidFill>
                <a:latin typeface="Tahoma" pitchFamily="34" charset="0"/>
                <a:ea typeface="ＭＳ Ｐゴシック" charset="-128"/>
              </a:defRPr>
            </a:lvl2pPr>
            <a:lvl3pPr marL="1143000" indent="-228600">
              <a:tabLst>
                <a:tab pos="5429250" algn="l"/>
              </a:tabLst>
              <a:defRPr kumimoji="1">
                <a:solidFill>
                  <a:schemeClr val="tx1"/>
                </a:solidFill>
                <a:latin typeface="Tahoma" pitchFamily="34" charset="0"/>
                <a:ea typeface="ＭＳ Ｐゴシック" charset="-128"/>
              </a:defRPr>
            </a:lvl3pPr>
            <a:lvl4pPr marL="1600200" indent="-228600">
              <a:tabLst>
                <a:tab pos="5429250" algn="l"/>
              </a:tabLst>
              <a:defRPr kumimoji="1">
                <a:solidFill>
                  <a:schemeClr val="tx1"/>
                </a:solidFill>
                <a:latin typeface="Tahoma" pitchFamily="34" charset="0"/>
                <a:ea typeface="ＭＳ Ｐゴシック" charset="-128"/>
              </a:defRPr>
            </a:lvl4pPr>
            <a:lvl5pPr marL="2057400" indent="-228600">
              <a:tabLst>
                <a:tab pos="5429250" algn="l"/>
              </a:tabLst>
              <a:defRPr kumimoji="1">
                <a:solidFill>
                  <a:schemeClr val="tx1"/>
                </a:solidFill>
                <a:latin typeface="Tahoma" pitchFamily="34" charset="0"/>
                <a:ea typeface="ＭＳ Ｐゴシック" charset="-128"/>
              </a:defRPr>
            </a:lvl5pPr>
            <a:lvl6pPr marL="25146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6pPr>
            <a:lvl7pPr marL="29718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7pPr>
            <a:lvl8pPr marL="34290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8pPr>
            <a:lvl9pPr marL="38862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9pPr>
          </a:lstStyle>
          <a:p>
            <a:pPr>
              <a:spcBef>
                <a:spcPct val="50000"/>
              </a:spcBef>
            </a:pPr>
            <a:r>
              <a:rPr lang="ja-JP" altLang="en-US" sz="2400" dirty="0">
                <a:latin typeface="ＭＳ Ｐゴシック" charset="-128"/>
              </a:rPr>
              <a:t>例）</a:t>
            </a:r>
          </a:p>
          <a:p>
            <a:pPr>
              <a:spcBef>
                <a:spcPct val="50000"/>
              </a:spcBef>
            </a:pPr>
            <a:r>
              <a:rPr lang="en-US" altLang="ja-JP" sz="2400" dirty="0">
                <a:latin typeface="ＭＳ Ｐゴシック" charset="-128"/>
              </a:rPr>
              <a:t>WWW </a:t>
            </a:r>
            <a:r>
              <a:rPr lang="ja-JP" altLang="en-US" sz="2400" dirty="0">
                <a:latin typeface="ＭＳ Ｐゴシック" charset="-128"/>
              </a:rPr>
              <a:t>コンテンツの配信                     </a:t>
            </a:r>
            <a:r>
              <a:rPr lang="ja-JP" altLang="en-US" sz="2400" dirty="0" smtClean="0">
                <a:latin typeface="ＭＳ Ｐゴシック" charset="-128"/>
              </a:rPr>
              <a:t>             </a:t>
            </a:r>
            <a:r>
              <a:rPr lang="en-US" altLang="ja-JP" sz="2400" dirty="0">
                <a:latin typeface="ＭＳ Ｐゴシック" charset="-128"/>
              </a:rPr>
              <a:t>WWW </a:t>
            </a:r>
            <a:r>
              <a:rPr lang="ja-JP" altLang="en-US" sz="2400" dirty="0">
                <a:latin typeface="ＭＳ Ｐゴシック" charset="-128"/>
              </a:rPr>
              <a:t>サーバ</a:t>
            </a:r>
          </a:p>
          <a:p>
            <a:pPr>
              <a:spcBef>
                <a:spcPct val="50000"/>
              </a:spcBef>
            </a:pPr>
            <a:r>
              <a:rPr lang="ja-JP" altLang="en-US" sz="2400" dirty="0">
                <a:latin typeface="ＭＳ Ｐゴシック" charset="-128"/>
              </a:rPr>
              <a:t>メール</a:t>
            </a:r>
            <a:r>
              <a:rPr lang="ja-JP" altLang="en-US" sz="2400" dirty="0" smtClean="0">
                <a:latin typeface="ＭＳ Ｐゴシック" charset="-128"/>
              </a:rPr>
              <a:t>の</a:t>
            </a:r>
            <a:r>
              <a:rPr lang="ja-JP" altLang="en-US" sz="2400" dirty="0">
                <a:latin typeface="ＭＳ Ｐゴシック" charset="-128"/>
              </a:rPr>
              <a:t>送受信</a:t>
            </a:r>
            <a:r>
              <a:rPr lang="en-US" altLang="ja-JP" sz="2400" dirty="0" smtClean="0">
                <a:latin typeface="ＭＳ Ｐゴシック" charset="-128"/>
              </a:rPr>
              <a:t>(</a:t>
            </a:r>
            <a:r>
              <a:rPr lang="ja-JP" altLang="en-US" sz="2400" dirty="0" smtClean="0">
                <a:latin typeface="ＭＳ Ｐゴシック" charset="-128"/>
              </a:rPr>
              <a:t>第</a:t>
            </a:r>
            <a:r>
              <a:rPr lang="en-US" altLang="ja-JP" sz="2400" dirty="0" smtClean="0">
                <a:latin typeface="Arial Unicode MS" pitchFamily="50" charset="-128"/>
                <a:ea typeface="Arial Unicode MS" pitchFamily="50" charset="-128"/>
                <a:cs typeface="Arial Unicode MS" pitchFamily="50" charset="-128"/>
              </a:rPr>
              <a:t>11</a:t>
            </a:r>
            <a:r>
              <a:rPr lang="ja-JP" altLang="en-US" sz="2400" dirty="0" smtClean="0">
                <a:latin typeface="ＭＳ Ｐゴシック" charset="-128"/>
              </a:rPr>
              <a:t>回</a:t>
            </a:r>
            <a:r>
              <a:rPr lang="ja-JP" altLang="en-US" sz="2400" dirty="0">
                <a:latin typeface="ＭＳ Ｐゴシック" charset="-128"/>
              </a:rPr>
              <a:t>参照</a:t>
            </a:r>
            <a:r>
              <a:rPr lang="en-US" altLang="ja-JP" sz="2400" dirty="0">
                <a:latin typeface="ＭＳ Ｐゴシック" charset="-128"/>
              </a:rPr>
              <a:t>)</a:t>
            </a:r>
            <a:r>
              <a:rPr lang="ja-JP" altLang="en-US" sz="2400" dirty="0">
                <a:latin typeface="ＭＳ Ｐゴシック" charset="-128"/>
              </a:rPr>
              <a:t>              </a:t>
            </a:r>
            <a:r>
              <a:rPr lang="ja-JP" altLang="en-US" sz="2400" dirty="0" smtClean="0">
                <a:latin typeface="ＭＳ Ｐゴシック" charset="-128"/>
              </a:rPr>
              <a:t>            メールサーバ</a:t>
            </a:r>
            <a:endParaRPr lang="ja-JP" altLang="en-US" sz="2400" dirty="0">
              <a:latin typeface="ＭＳ Ｐゴシック" charset="-128"/>
            </a:endParaRPr>
          </a:p>
          <a:p>
            <a:pPr>
              <a:spcBef>
                <a:spcPct val="50000"/>
              </a:spcBef>
            </a:pPr>
            <a:r>
              <a:rPr lang="ja-JP" altLang="en-US" sz="2400" dirty="0" smtClean="0">
                <a:latin typeface="Arial" charset="0"/>
              </a:rPr>
              <a:t>ホスト名</a:t>
            </a:r>
            <a:r>
              <a:rPr lang="ja-JP" altLang="en-US" sz="2400" dirty="0">
                <a:latin typeface="Arial" charset="0"/>
              </a:rPr>
              <a:t>と</a:t>
            </a:r>
            <a:r>
              <a:rPr lang="ja-JP" altLang="en-US" sz="2400" dirty="0" smtClean="0">
                <a:latin typeface="Arial" charset="0"/>
              </a:rPr>
              <a:t> </a:t>
            </a:r>
            <a:r>
              <a:rPr lang="en-US" altLang="ja-JP" sz="2400" dirty="0">
                <a:latin typeface="ＭＳ Ｐゴシック" charset="-128"/>
              </a:rPr>
              <a:t>IP </a:t>
            </a:r>
            <a:r>
              <a:rPr lang="ja-JP" altLang="en-US" sz="2400" dirty="0">
                <a:latin typeface="Arial" charset="0"/>
              </a:rPr>
              <a:t>アドレス</a:t>
            </a:r>
            <a:r>
              <a:rPr lang="ja-JP" altLang="en-US" sz="2400" dirty="0" smtClean="0">
                <a:latin typeface="Arial" charset="0"/>
              </a:rPr>
              <a:t>の</a:t>
            </a:r>
            <a:r>
              <a:rPr lang="ja-JP" altLang="en-US" sz="2400" dirty="0">
                <a:latin typeface="Arial" charset="0"/>
              </a:rPr>
              <a:t>対応付け</a:t>
            </a:r>
            <a:r>
              <a:rPr lang="en-US" altLang="ja-JP" sz="2400" dirty="0" smtClean="0">
                <a:latin typeface="Arial" charset="0"/>
              </a:rPr>
              <a:t>(</a:t>
            </a:r>
            <a:r>
              <a:rPr lang="ja-JP" altLang="en-US" sz="2400" dirty="0" smtClean="0">
                <a:latin typeface="Arial" charset="0"/>
              </a:rPr>
              <a:t>第</a:t>
            </a:r>
            <a:r>
              <a:rPr lang="en-US" altLang="ja-JP" sz="2400" dirty="0" smtClean="0">
                <a:latin typeface="Arial" charset="0"/>
              </a:rPr>
              <a:t>4</a:t>
            </a:r>
            <a:r>
              <a:rPr lang="ja-JP" altLang="en-US" sz="2400" dirty="0" smtClean="0">
                <a:latin typeface="Arial" charset="0"/>
              </a:rPr>
              <a:t>回</a:t>
            </a:r>
            <a:r>
              <a:rPr lang="ja-JP" altLang="en-US" sz="2400" dirty="0">
                <a:latin typeface="Arial" charset="0"/>
              </a:rPr>
              <a:t>参照</a:t>
            </a:r>
            <a:r>
              <a:rPr lang="en-US" altLang="ja-JP" sz="2400" dirty="0">
                <a:latin typeface="Arial" charset="0"/>
              </a:rPr>
              <a:t>)</a:t>
            </a:r>
            <a:r>
              <a:rPr lang="ja-JP" altLang="en-US" sz="2400" dirty="0">
                <a:latin typeface="Arial" charset="0"/>
              </a:rPr>
              <a:t>    </a:t>
            </a:r>
            <a:r>
              <a:rPr lang="en-US" altLang="ja-JP" sz="2400" dirty="0">
                <a:latin typeface="ＭＳ Ｐゴシック" charset="-128"/>
              </a:rPr>
              <a:t>DNS </a:t>
            </a:r>
            <a:r>
              <a:rPr lang="ja-JP" altLang="en-US" sz="2400" dirty="0">
                <a:latin typeface="Arial" charset="0"/>
              </a:rPr>
              <a:t>サーバ</a:t>
            </a:r>
            <a:endParaRPr lang="ja-JP" altLang="en-US" sz="2400" dirty="0">
              <a:latin typeface="Times New Roman" pitchFamily="18" charset="0"/>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クライアント</a:t>
            </a:r>
            <a:endParaRPr kumimoji="1" lang="ja-JP" altLang="en-US" dirty="0"/>
          </a:p>
        </p:txBody>
      </p:sp>
      <p:sp>
        <p:nvSpPr>
          <p:cNvPr id="3" name="コンテンツ プレースホルダ 2"/>
          <p:cNvSpPr>
            <a:spLocks noGrp="1"/>
          </p:cNvSpPr>
          <p:nvPr>
            <p:ph idx="1"/>
          </p:nvPr>
        </p:nvSpPr>
        <p:spPr>
          <a:xfrm>
            <a:off x="457200" y="908720"/>
            <a:ext cx="8686800" cy="4525963"/>
          </a:xfrm>
        </p:spPr>
        <p:txBody>
          <a:bodyPr/>
          <a:lstStyle/>
          <a:p>
            <a:r>
              <a:rPr lang="ja-JP" altLang="en-US" dirty="0" smtClean="0"/>
              <a:t>サーバが提供するサービスなどを利用する</a:t>
            </a:r>
            <a:br>
              <a:rPr lang="ja-JP" altLang="en-US" dirty="0" smtClean="0"/>
            </a:br>
            <a:r>
              <a:rPr lang="ja-JP" altLang="en-US" dirty="0" smtClean="0"/>
              <a:t>計算機 </a:t>
            </a:r>
            <a:r>
              <a:rPr lang="en-US" altLang="ja-JP" dirty="0" smtClean="0"/>
              <a:t>or </a:t>
            </a:r>
            <a:r>
              <a:rPr lang="ja-JP" altLang="en-US" dirty="0" smtClean="0"/>
              <a:t>ソフトウェア</a:t>
            </a:r>
            <a:endParaRPr lang="en-US" altLang="ja-JP" dirty="0" smtClean="0"/>
          </a:p>
          <a:p>
            <a:endParaRPr lang="en-US" altLang="ja-JP"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7"/>
          <p:cNvSpPr txBox="1">
            <a:spLocks noChangeArrowheads="1"/>
          </p:cNvSpPr>
          <p:nvPr/>
        </p:nvSpPr>
        <p:spPr bwMode="auto">
          <a:xfrm>
            <a:off x="251520" y="2276872"/>
            <a:ext cx="8712968" cy="3293209"/>
          </a:xfrm>
          <a:prstGeom prst="rect">
            <a:avLst/>
          </a:prstGeom>
          <a:solidFill>
            <a:srgbClr val="FFFFCC"/>
          </a:solidFill>
          <a:ln w="38100">
            <a:solidFill>
              <a:schemeClr val="tx1"/>
            </a:solidFill>
            <a:miter lim="800000"/>
            <a:headEnd/>
            <a:tailEnd/>
          </a:ln>
          <a:effectLst/>
        </p:spPr>
        <p:txBody>
          <a:bodyPr wrap="square">
            <a:spAutoFit/>
          </a:bodyPr>
          <a:lstStyle/>
          <a:p>
            <a:pPr fontAlgn="auto">
              <a:spcBef>
                <a:spcPct val="50000"/>
              </a:spcBef>
              <a:spcAft>
                <a:spcPts val="0"/>
              </a:spcAft>
              <a:tabLst>
                <a:tab pos="4286250" algn="l"/>
              </a:tabLst>
              <a:defRPr/>
            </a:pPr>
            <a:r>
              <a:rPr lang="ja-JP" altLang="en-US" sz="2800" dirty="0">
                <a:latin typeface="ＭＳ Ｐゴシック" pitchFamily="50" charset="-128"/>
                <a:ea typeface="+mn-ea"/>
              </a:rPr>
              <a:t>例）</a:t>
            </a:r>
          </a:p>
          <a:p>
            <a:pPr fontAlgn="auto">
              <a:spcBef>
                <a:spcPct val="50000"/>
              </a:spcBef>
              <a:spcAft>
                <a:spcPts val="0"/>
              </a:spcAft>
              <a:tabLst>
                <a:tab pos="4286250" algn="l"/>
              </a:tabLst>
              <a:defRPr/>
            </a:pPr>
            <a:r>
              <a:rPr lang="en-US" altLang="ja-JP" sz="2400" dirty="0">
                <a:latin typeface="ＭＳ Ｐゴシック" pitchFamily="50" charset="-128"/>
                <a:ea typeface="+mn-ea"/>
              </a:rPr>
              <a:t>WWW </a:t>
            </a:r>
            <a:r>
              <a:rPr lang="ja-JP" altLang="en-US" sz="2400" dirty="0">
                <a:latin typeface="ＭＳ Ｐゴシック" pitchFamily="50" charset="-128"/>
                <a:ea typeface="+mn-ea"/>
              </a:rPr>
              <a:t>コンテンツの閲覧       </a:t>
            </a:r>
            <a:r>
              <a:rPr lang="en-US" altLang="ja-JP" sz="2400" dirty="0" smtClean="0">
                <a:latin typeface="ＭＳ Ｐゴシック" pitchFamily="50" charset="-128"/>
                <a:ea typeface="+mn-ea"/>
              </a:rPr>
              <a:t>web </a:t>
            </a:r>
            <a:r>
              <a:rPr lang="ja-JP" altLang="en-US" sz="2400" dirty="0">
                <a:latin typeface="ＭＳ Ｐゴシック" pitchFamily="50" charset="-128"/>
                <a:ea typeface="+mn-ea"/>
              </a:rPr>
              <a:t>ブラウザ </a:t>
            </a:r>
            <a:endParaRPr lang="en-US" altLang="ja-JP" sz="2400" dirty="0">
              <a:latin typeface="ＭＳ Ｐゴシック" pitchFamily="50" charset="-128"/>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　　　　　　　　　　　　             </a:t>
            </a:r>
            <a:r>
              <a:rPr lang="ja-JP" altLang="en-US" sz="2400" dirty="0" smtClean="0">
                <a:latin typeface="ＭＳ Ｐゴシック" pitchFamily="50" charset="-128"/>
                <a:ea typeface="+mn-ea"/>
              </a:rPr>
              <a:t>（</a:t>
            </a:r>
            <a:r>
              <a:rPr lang="en-US" altLang="ja-JP" sz="2400" dirty="0" smtClean="0">
                <a:latin typeface="ＭＳ Ｐゴシック" pitchFamily="50" charset="-128"/>
                <a:ea typeface="+mn-ea"/>
              </a:rPr>
              <a:t>IE, Safari, </a:t>
            </a:r>
            <a:r>
              <a:rPr lang="en-US" altLang="ja-JP" sz="2400" dirty="0" err="1" smtClean="0">
                <a:latin typeface="ＭＳ Ｐゴシック" pitchFamily="50" charset="-128"/>
                <a:ea typeface="+mn-ea"/>
              </a:rPr>
              <a:t>iceweasel</a:t>
            </a:r>
            <a:r>
              <a:rPr lang="en-US" altLang="ja-JP" sz="2400" dirty="0" smtClean="0">
                <a:latin typeface="ＭＳ Ｐゴシック" pitchFamily="50" charset="-128"/>
                <a:ea typeface="+mn-ea"/>
              </a:rPr>
              <a:t> </a:t>
            </a:r>
            <a:r>
              <a:rPr lang="ja-JP" altLang="en-US" sz="2400" dirty="0" smtClean="0">
                <a:latin typeface="ＭＳ Ｐゴシック" pitchFamily="50" charset="-128"/>
                <a:ea typeface="+mn-ea"/>
              </a:rPr>
              <a:t>など）</a:t>
            </a:r>
            <a:endParaRPr lang="ja-JP" altLang="en-US" sz="2400" dirty="0">
              <a:latin typeface="ＭＳ Ｐゴシック" pitchFamily="50" charset="-128"/>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メールの送受信                 </a:t>
            </a:r>
            <a:r>
              <a:rPr lang="ja-JP" altLang="en-US" sz="2400" dirty="0" smtClean="0">
                <a:latin typeface="ＭＳ Ｐゴシック" pitchFamily="50" charset="-128"/>
                <a:ea typeface="+mn-ea"/>
              </a:rPr>
              <a:t>メーラ</a:t>
            </a:r>
            <a:endParaRPr lang="ja-JP" altLang="en-US" sz="2400" dirty="0">
              <a:latin typeface="ＭＳ Ｐゴシック" pitchFamily="50" charset="-128"/>
              <a:ea typeface="+mn-ea"/>
            </a:endParaRPr>
          </a:p>
          <a:p>
            <a:pPr fontAlgn="auto">
              <a:spcBef>
                <a:spcPts val="0"/>
              </a:spcBef>
              <a:spcAft>
                <a:spcPts val="0"/>
              </a:spcAft>
              <a:tabLst>
                <a:tab pos="4286250" algn="l"/>
              </a:tabLst>
              <a:defRPr/>
            </a:pPr>
            <a:r>
              <a:rPr lang="ja-JP" altLang="en-US" sz="2400" dirty="0">
                <a:latin typeface="ＭＳ Ｐゴシック" pitchFamily="50" charset="-128"/>
                <a:ea typeface="+mn-ea"/>
              </a:rPr>
              <a:t>                                       </a:t>
            </a:r>
            <a:r>
              <a:rPr lang="en-US" altLang="ja-JP" sz="2400" dirty="0" smtClean="0">
                <a:latin typeface="ＭＳ Ｐゴシック" pitchFamily="50" charset="-128"/>
                <a:ea typeface="+mn-ea"/>
              </a:rPr>
              <a:t>(</a:t>
            </a:r>
            <a:r>
              <a:rPr lang="en-US" altLang="ja-JP" sz="2400" dirty="0">
                <a:latin typeface="ＭＳ Ｐゴシック" pitchFamily="50" charset="-128"/>
                <a:ea typeface="+mn-ea"/>
              </a:rPr>
              <a:t>T</a:t>
            </a:r>
            <a:r>
              <a:rPr lang="en-US" altLang="ja-JP" sz="2400" dirty="0" smtClean="0">
                <a:latin typeface="ＭＳ Ｐゴシック" pitchFamily="50" charset="-128"/>
                <a:ea typeface="+mn-ea"/>
              </a:rPr>
              <a:t>hunderbird, Windows Live Mail </a:t>
            </a:r>
            <a:r>
              <a:rPr lang="ja-JP" altLang="en-US" sz="2400" dirty="0" smtClean="0">
                <a:latin typeface="ＭＳ Ｐゴシック" pitchFamily="50" charset="-128"/>
                <a:ea typeface="+mn-ea"/>
              </a:rPr>
              <a:t>など</a:t>
            </a:r>
            <a:r>
              <a:rPr lang="en-US" altLang="ja-JP" sz="2400" dirty="0" smtClean="0">
                <a:latin typeface="ＭＳ Ｐゴシック" pitchFamily="50" charset="-128"/>
                <a:ea typeface="+mn-ea"/>
              </a:rPr>
              <a:t>)</a:t>
            </a:r>
          </a:p>
          <a:p>
            <a:pPr fontAlgn="auto">
              <a:spcBef>
                <a:spcPts val="0"/>
              </a:spcBef>
              <a:spcAft>
                <a:spcPts val="0"/>
              </a:spcAft>
              <a:tabLst>
                <a:tab pos="4286250" algn="l"/>
              </a:tabLst>
              <a:defRPr/>
            </a:pPr>
            <a:endParaRPr lang="en-US" altLang="ja-JP" sz="2400" dirty="0">
              <a:latin typeface="ＭＳ Ｐゴシック" pitchFamily="50" charset="-128"/>
              <a:ea typeface="+mn-ea"/>
            </a:endParaRPr>
          </a:p>
          <a:p>
            <a:pPr fontAlgn="auto">
              <a:spcBef>
                <a:spcPts val="0"/>
              </a:spcBef>
              <a:spcAft>
                <a:spcPts val="0"/>
              </a:spcAft>
              <a:tabLst>
                <a:tab pos="4286250" algn="l"/>
              </a:tabLst>
              <a:defRPr/>
            </a:pPr>
            <a:r>
              <a:rPr lang="en-US" altLang="ja-JP" sz="2400" dirty="0" smtClean="0">
                <a:latin typeface="ＭＳ Ｐゴシック" pitchFamily="50" charset="-128"/>
                <a:ea typeface="+mn-ea"/>
              </a:rPr>
              <a:t>WWW </a:t>
            </a:r>
            <a:r>
              <a:rPr lang="ja-JP" altLang="en-US" sz="2400" dirty="0" smtClean="0">
                <a:latin typeface="ＭＳ Ｐゴシック" pitchFamily="50" charset="-128"/>
                <a:ea typeface="+mn-ea"/>
              </a:rPr>
              <a:t>サーバ・メールサーバは </a:t>
            </a:r>
            <a:r>
              <a:rPr lang="en-US" altLang="ja-JP" sz="2400" dirty="0" smtClean="0">
                <a:latin typeface="ＭＳ Ｐゴシック" pitchFamily="50" charset="-128"/>
                <a:ea typeface="+mn-ea"/>
              </a:rPr>
              <a:t>DNS </a:t>
            </a:r>
            <a:r>
              <a:rPr lang="ja-JP" altLang="en-US" sz="2400" dirty="0" smtClean="0">
                <a:latin typeface="ＭＳ Ｐゴシック" pitchFamily="50" charset="-128"/>
                <a:ea typeface="+mn-ea"/>
              </a:rPr>
              <a:t>サーバのクライアントでもある</a:t>
            </a:r>
            <a:endParaRPr lang="en-US" altLang="ja-JP" sz="2400" dirty="0">
              <a:latin typeface="ＭＳ Ｐゴシック" pitchFamily="50" charset="-128"/>
              <a:ea typeface="+mn-ea"/>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fontScale="90000"/>
          </a:bodyPr>
          <a:lstStyle/>
          <a:p>
            <a:r>
              <a:rPr lang="ja-JP" altLang="en-US" dirty="0" smtClean="0"/>
              <a:t>サーバ・クライアントシステムの例</a:t>
            </a:r>
            <a:r>
              <a:rPr lang="en-US" altLang="ja-JP" dirty="0" smtClean="0"/>
              <a:t>:</a:t>
            </a:r>
            <a:br>
              <a:rPr lang="en-US" altLang="ja-JP" dirty="0" smtClean="0"/>
            </a:br>
            <a:r>
              <a:rPr lang="en-US" altLang="ja-JP" dirty="0" smtClean="0"/>
              <a:t>web </a:t>
            </a:r>
            <a:r>
              <a:rPr lang="ja-JP" altLang="en-US" dirty="0" smtClean="0"/>
              <a:t>の閲覧</a:t>
            </a:r>
            <a:endParaRPr kumimoji="1" lang="ja-JP" altLang="en-US" dirty="0"/>
          </a:p>
        </p:txBody>
      </p:sp>
      <p:sp>
        <p:nvSpPr>
          <p:cNvPr id="19" name="コンテンツ プレースホルダ 2"/>
          <p:cNvSpPr>
            <a:spLocks noGrp="1"/>
          </p:cNvSpPr>
          <p:nvPr>
            <p:ph idx="1"/>
          </p:nvPr>
        </p:nvSpPr>
        <p:spPr>
          <a:xfrm>
            <a:off x="457200" y="1124744"/>
            <a:ext cx="8229600" cy="4525963"/>
          </a:xfrm>
        </p:spPr>
        <p:txBody>
          <a:bodyPr/>
          <a:lstStyle/>
          <a:p>
            <a:endParaRPr lang="ja-JP" altLang="en-US" dirty="0" smtClean="0"/>
          </a:p>
        </p:txBody>
      </p:sp>
      <p:sp>
        <p:nvSpPr>
          <p:cNvPr id="20" name="Rectangle 5"/>
          <p:cNvSpPr>
            <a:spLocks noChangeArrowheads="1"/>
          </p:cNvSpPr>
          <p:nvPr/>
        </p:nvSpPr>
        <p:spPr bwMode="auto">
          <a:xfrm>
            <a:off x="214313" y="1662113"/>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1" name="Rectangle 6"/>
          <p:cNvSpPr>
            <a:spLocks noChangeArrowheads="1"/>
          </p:cNvSpPr>
          <p:nvPr/>
        </p:nvSpPr>
        <p:spPr bwMode="auto">
          <a:xfrm>
            <a:off x="4921250" y="1662113"/>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2" name="AutoShape 8"/>
          <p:cNvSpPr>
            <a:spLocks noChangeArrowheads="1"/>
          </p:cNvSpPr>
          <p:nvPr/>
        </p:nvSpPr>
        <p:spPr bwMode="auto">
          <a:xfrm>
            <a:off x="2339975" y="2878832"/>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pPr algn="ctr"/>
            <a:r>
              <a:rPr lang="en-US" altLang="ja-JP" sz="2000" dirty="0" smtClean="0">
                <a:latin typeface="ＭＳ Ｐゴシック" charset="-128"/>
              </a:rPr>
              <a:t>/~</a:t>
            </a:r>
            <a:r>
              <a:rPr lang="en-US" altLang="ja-JP" sz="2000" dirty="0" err="1" smtClean="0">
                <a:latin typeface="ＭＳ Ｐゴシック" charset="-128"/>
              </a:rPr>
              <a:t>inex</a:t>
            </a:r>
            <a:r>
              <a:rPr lang="en-US" altLang="ja-JP" sz="2000" dirty="0" smtClean="0">
                <a:latin typeface="ＭＳ Ｐゴシック" charset="-128"/>
              </a:rPr>
              <a:t>/index.html </a:t>
            </a:r>
            <a:r>
              <a:rPr lang="ja-JP" altLang="en-US" sz="2000" dirty="0" smtClean="0">
                <a:latin typeface="ＭＳ Ｐゴシック" charset="-128"/>
              </a:rPr>
              <a:t>を要求</a:t>
            </a:r>
            <a:endParaRPr lang="en-US" altLang="ja-JP" sz="2000" dirty="0"/>
          </a:p>
        </p:txBody>
      </p:sp>
      <p:grpSp>
        <p:nvGrpSpPr>
          <p:cNvPr id="23" name="グループ化 22"/>
          <p:cNvGrpSpPr/>
          <p:nvPr/>
        </p:nvGrpSpPr>
        <p:grpSpPr>
          <a:xfrm>
            <a:off x="2195513" y="5038725"/>
            <a:ext cx="4267200" cy="838200"/>
            <a:chOff x="2195513" y="5038725"/>
            <a:chExt cx="4267200" cy="838200"/>
          </a:xfrm>
        </p:grpSpPr>
        <p:sp>
          <p:nvSpPr>
            <p:cNvPr id="24" name="AutoShape 11"/>
            <p:cNvSpPr>
              <a:spLocks noChangeArrowheads="1"/>
            </p:cNvSpPr>
            <p:nvPr/>
          </p:nvSpPr>
          <p:spPr bwMode="auto">
            <a:xfrm flipH="1">
              <a:off x="2195513" y="5038725"/>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5" name="Text Box 12"/>
            <p:cNvSpPr txBox="1">
              <a:spLocks noChangeArrowheads="1"/>
            </p:cNvSpPr>
            <p:nvPr/>
          </p:nvSpPr>
          <p:spPr bwMode="auto">
            <a:xfrm>
              <a:off x="2805113" y="5267325"/>
              <a:ext cx="36576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400" dirty="0" smtClean="0">
                  <a:latin typeface="ＭＳ Ｐゴシック" charset="-128"/>
                </a:rPr>
                <a:t>/~</a:t>
              </a:r>
              <a:r>
                <a:rPr lang="en-US" altLang="ja-JP" sz="2400" dirty="0" err="1" smtClean="0">
                  <a:latin typeface="ＭＳ Ｐゴシック" charset="-128"/>
                </a:rPr>
                <a:t>inex</a:t>
              </a:r>
              <a:r>
                <a:rPr lang="en-US" altLang="ja-JP" sz="2400" dirty="0" smtClean="0">
                  <a:latin typeface="ＭＳ Ｐゴシック" charset="-128"/>
                </a:rPr>
                <a:t>/index.html </a:t>
              </a:r>
              <a:r>
                <a:rPr lang="ja-JP" altLang="en-US" sz="2400" dirty="0" smtClean="0">
                  <a:latin typeface="ＭＳ Ｐゴシック" charset="-128"/>
                </a:rPr>
                <a:t>を提供</a:t>
              </a:r>
              <a:endParaRPr lang="en-US" altLang="ja-JP" dirty="0">
                <a:latin typeface="Arial" charset="0"/>
              </a:endParaRPr>
            </a:p>
          </p:txBody>
        </p:sp>
      </p:grpSp>
      <p:sp>
        <p:nvSpPr>
          <p:cNvPr id="26" name="Text Box 13"/>
          <p:cNvSpPr txBox="1">
            <a:spLocks noChangeArrowheads="1"/>
          </p:cNvSpPr>
          <p:nvPr/>
        </p:nvSpPr>
        <p:spPr bwMode="auto">
          <a:xfrm>
            <a:off x="195263" y="1857375"/>
            <a:ext cx="4519612"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(1) </a:t>
            </a:r>
            <a:r>
              <a:rPr lang="en-US" altLang="ja-JP" sz="2400" b="1" dirty="0">
                <a:solidFill>
                  <a:srgbClr val="FF0000"/>
                </a:solidFill>
                <a:latin typeface="ＭＳ Ｐゴシック" charset="-128"/>
              </a:rPr>
              <a:t>web </a:t>
            </a:r>
            <a:r>
              <a:rPr lang="ja-JP" altLang="en-US" sz="2400" b="1" dirty="0">
                <a:solidFill>
                  <a:srgbClr val="FF0000"/>
                </a:solidFill>
                <a:latin typeface="ＭＳ Ｐゴシック" charset="-128"/>
              </a:rPr>
              <a:t>ブラウザ</a:t>
            </a:r>
            <a:r>
              <a:rPr lang="ja-JP" altLang="en-US" sz="2400" dirty="0">
                <a:latin typeface="ＭＳ Ｐゴシック" charset="-128"/>
              </a:rPr>
              <a:t>を起動して， </a:t>
            </a:r>
            <a:r>
              <a:rPr lang="ja-JP" altLang="en-US" sz="2400" dirty="0">
                <a:latin typeface="Arial" charset="0"/>
              </a:rPr>
              <a:t>“ </a:t>
            </a:r>
            <a:r>
              <a:rPr lang="en-US" altLang="ja-JP" sz="2400" dirty="0">
                <a:latin typeface="ＭＳ Ｐゴシック" charset="-128"/>
              </a:rPr>
              <a:t>http://www.ep.sci.hokudai.ac.jp/~</a:t>
            </a:r>
            <a:r>
              <a:rPr lang="en-US" altLang="ja-JP" sz="2400" dirty="0" err="1" smtClean="0">
                <a:latin typeface="ＭＳ Ｐゴシック" charset="-128"/>
              </a:rPr>
              <a:t>inex</a:t>
            </a:r>
            <a:r>
              <a:rPr lang="en-US" altLang="ja-JP" sz="2400" dirty="0" smtClean="0">
                <a:latin typeface="ＭＳ Ｐゴシック" charset="-128"/>
              </a:rPr>
              <a:t>/index.html</a:t>
            </a:r>
            <a:r>
              <a:rPr lang="en-US" altLang="ja-JP" sz="2400" dirty="0" smtClean="0">
                <a:latin typeface="Times New Roman" pitchFamily="18" charset="0"/>
              </a:rPr>
              <a:t>”</a:t>
            </a:r>
            <a:r>
              <a:rPr lang="en-US" altLang="ja-JP" sz="2400" dirty="0" smtClean="0">
                <a:latin typeface="ＭＳ Ｐゴシック" charset="-128"/>
              </a:rPr>
              <a:t> </a:t>
            </a:r>
            <a:r>
              <a:rPr lang="ja-JP" altLang="en-US" sz="2400" dirty="0">
                <a:latin typeface="ＭＳ Ｐゴシック" charset="-128"/>
              </a:rPr>
              <a:t>を要求</a:t>
            </a:r>
            <a:r>
              <a:rPr lang="en-US" altLang="ja-JP" sz="2400" dirty="0">
                <a:latin typeface="ＭＳ Ｐゴシック" charset="-128"/>
              </a:rPr>
              <a:t>. </a:t>
            </a:r>
            <a:endParaRPr lang="ja-JP" altLang="en-US" sz="2400" dirty="0">
              <a:latin typeface="Arial" charset="0"/>
            </a:endParaRPr>
          </a:p>
        </p:txBody>
      </p:sp>
      <p:sp>
        <p:nvSpPr>
          <p:cNvPr id="27" name="Text Box 15"/>
          <p:cNvSpPr txBox="1">
            <a:spLocks noChangeArrowheads="1"/>
          </p:cNvSpPr>
          <p:nvPr/>
        </p:nvSpPr>
        <p:spPr bwMode="auto">
          <a:xfrm>
            <a:off x="4997450" y="3605213"/>
            <a:ext cx="40386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ＭＳ Ｐゴシック" charset="-128"/>
              </a:rPr>
              <a:t>(2)</a:t>
            </a:r>
            <a:r>
              <a:rPr lang="ja-JP" altLang="en-US" sz="2400" dirty="0">
                <a:latin typeface="ＭＳ Ｐゴシック" charset="-128"/>
              </a:rPr>
              <a:t>クライアント</a:t>
            </a:r>
            <a:r>
              <a:rPr lang="ja-JP" altLang="en-US" sz="2400" dirty="0" smtClean="0">
                <a:latin typeface="ＭＳ Ｐゴシック" charset="-128"/>
              </a:rPr>
              <a:t>から要求</a:t>
            </a:r>
            <a:r>
              <a:rPr lang="ja-JP" altLang="en-US" sz="2400" dirty="0">
                <a:latin typeface="ＭＳ Ｐゴシック" charset="-128"/>
              </a:rPr>
              <a:t>されたので，</a:t>
            </a:r>
            <a:r>
              <a:rPr lang="ja-JP" altLang="en-US" sz="2400" b="1" dirty="0">
                <a:solidFill>
                  <a:srgbClr val="FF0000"/>
                </a:solidFill>
                <a:latin typeface="ＭＳ Ｐゴシック" charset="-128"/>
              </a:rPr>
              <a:t>ＷＷＷサーバ</a:t>
            </a:r>
            <a:r>
              <a:rPr lang="ja-JP" altLang="en-US" sz="2400" dirty="0">
                <a:latin typeface="ＭＳ Ｐゴシック" charset="-128"/>
              </a:rPr>
              <a:t>は</a:t>
            </a:r>
            <a:r>
              <a:rPr lang="ja-JP" altLang="en-US" sz="2400" dirty="0">
                <a:latin typeface="Times New Roman" pitchFamily="18" charset="0"/>
              </a:rPr>
              <a:t>“</a:t>
            </a:r>
            <a:r>
              <a:rPr lang="en-US" altLang="ja-JP" sz="2400" dirty="0">
                <a:latin typeface="ＭＳ Ｐゴシック" charset="-128"/>
              </a:rPr>
              <a:t>/~</a:t>
            </a:r>
            <a:r>
              <a:rPr lang="en-US" altLang="ja-JP" sz="2400" dirty="0" err="1">
                <a:latin typeface="ＭＳ Ｐゴシック" charset="-128"/>
              </a:rPr>
              <a:t>inex</a:t>
            </a:r>
            <a:r>
              <a:rPr lang="en-US" altLang="ja-JP" sz="2400" dirty="0">
                <a:latin typeface="ＭＳ Ｐゴシック" charset="-128"/>
              </a:rPr>
              <a:t>/index.html</a:t>
            </a:r>
            <a:r>
              <a:rPr lang="en-US" altLang="ja-JP" sz="2400" dirty="0">
                <a:latin typeface="Times New Roman" pitchFamily="18" charset="0"/>
              </a:rPr>
              <a:t>”</a:t>
            </a:r>
            <a:r>
              <a:rPr lang="en-US" altLang="ja-JP" sz="2400" dirty="0">
                <a:latin typeface="ＭＳ Ｐゴシック" charset="-128"/>
              </a:rPr>
              <a:t> </a:t>
            </a:r>
            <a:r>
              <a:rPr lang="ja-JP" altLang="en-US" sz="2400" dirty="0">
                <a:latin typeface="ＭＳ Ｐゴシック" charset="-128"/>
              </a:rPr>
              <a:t>を送信</a:t>
            </a:r>
            <a:r>
              <a:rPr lang="en-US" altLang="ja-JP" sz="2400" dirty="0">
                <a:latin typeface="ＭＳ Ｐゴシック" charset="-128"/>
              </a:rPr>
              <a:t>.</a:t>
            </a:r>
            <a:endParaRPr lang="en-US" altLang="ja-JP" sz="2400" dirty="0">
              <a:latin typeface="Arial" charset="0"/>
            </a:endParaRPr>
          </a:p>
        </p:txBody>
      </p:sp>
      <p:sp>
        <p:nvSpPr>
          <p:cNvPr id="28" name="Text Box 16"/>
          <p:cNvSpPr txBox="1">
            <a:spLocks noChangeArrowheads="1"/>
          </p:cNvSpPr>
          <p:nvPr/>
        </p:nvSpPr>
        <p:spPr bwMode="auto">
          <a:xfrm>
            <a:off x="5378450" y="1196975"/>
            <a:ext cx="3352800" cy="730250"/>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a:latin typeface="Arial" charset="0"/>
              </a:rPr>
              <a:t>www.ep.sci.hokudai.ac.jp</a:t>
            </a:r>
          </a:p>
          <a:p>
            <a:pPr algn="ctr"/>
            <a:r>
              <a:rPr lang="ja-JP" altLang="en-US" sz="2000" dirty="0">
                <a:latin typeface="Arial" charset="0"/>
              </a:rPr>
              <a:t>（</a:t>
            </a:r>
            <a:r>
              <a:rPr lang="en-US" altLang="ja-JP" sz="2000" dirty="0">
                <a:latin typeface="Arial" charset="0"/>
              </a:rPr>
              <a:t>WWW </a:t>
            </a:r>
            <a:r>
              <a:rPr lang="ja-JP" altLang="en-US" sz="2000" dirty="0">
                <a:latin typeface="Arial" charset="0"/>
              </a:rPr>
              <a:t>サーバ）</a:t>
            </a:r>
            <a:endParaRPr lang="ja-JP" altLang="en-US" dirty="0">
              <a:latin typeface="Arial" charset="0"/>
            </a:endParaRPr>
          </a:p>
        </p:txBody>
      </p:sp>
      <p:sp>
        <p:nvSpPr>
          <p:cNvPr id="29" name="Text Box 17"/>
          <p:cNvSpPr txBox="1">
            <a:spLocks noChangeArrowheads="1"/>
          </p:cNvSpPr>
          <p:nvPr/>
        </p:nvSpPr>
        <p:spPr bwMode="auto">
          <a:xfrm>
            <a:off x="325438" y="5734050"/>
            <a:ext cx="431800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a:latin typeface="ＭＳ Ｐゴシック" charset="-128"/>
              </a:rPr>
              <a:t>(3)</a:t>
            </a:r>
            <a:r>
              <a:rPr lang="ja-JP" altLang="en-US" sz="2400">
                <a:latin typeface="ＭＳ Ｐゴシック" charset="-128"/>
              </a:rPr>
              <a:t>受信した</a:t>
            </a:r>
            <a:r>
              <a:rPr lang="ja-JP" altLang="en-US" sz="2400">
                <a:latin typeface="Times New Roman" pitchFamily="18" charset="0"/>
              </a:rPr>
              <a:t>“</a:t>
            </a:r>
            <a:r>
              <a:rPr lang="en-US" altLang="ja-JP" sz="2400">
                <a:latin typeface="ＭＳ Ｐゴシック" charset="-128"/>
              </a:rPr>
              <a:t>/~inex/index.html</a:t>
            </a:r>
            <a:r>
              <a:rPr lang="en-US" altLang="ja-JP" sz="2400">
                <a:latin typeface="Times New Roman" pitchFamily="18" charset="0"/>
              </a:rPr>
              <a:t>”</a:t>
            </a:r>
            <a:r>
              <a:rPr lang="ja-JP" altLang="en-US" sz="2400">
                <a:latin typeface="ＭＳ Ｐゴシック" charset="-128"/>
              </a:rPr>
              <a:t>を解釈して表示</a:t>
            </a:r>
            <a:r>
              <a:rPr lang="en-US" altLang="ja-JP" sz="2400">
                <a:latin typeface="ＭＳ Ｐゴシック" charset="-128"/>
              </a:rPr>
              <a:t>. </a:t>
            </a:r>
            <a:endParaRPr lang="ja-JP" altLang="en-US" sz="2400">
              <a:latin typeface="Arial" charset="0"/>
            </a:endParaRPr>
          </a:p>
        </p:txBody>
      </p:sp>
      <p:sp>
        <p:nvSpPr>
          <p:cNvPr id="30" name="Text Box 18"/>
          <p:cNvSpPr txBox="1">
            <a:spLocks noChangeArrowheads="1"/>
          </p:cNvSpPr>
          <p:nvPr/>
        </p:nvSpPr>
        <p:spPr bwMode="auto">
          <a:xfrm>
            <a:off x="501650" y="1196975"/>
            <a:ext cx="3783013" cy="707886"/>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ja-JP" altLang="en-US" sz="2000" dirty="0">
                <a:latin typeface="Arial" charset="0"/>
              </a:rPr>
              <a:t>ローカルホスト</a:t>
            </a:r>
          </a:p>
          <a:p>
            <a:pPr algn="ctr"/>
            <a:r>
              <a:rPr lang="ja-JP" altLang="en-US" sz="2000" dirty="0">
                <a:latin typeface="Arial" charset="0"/>
              </a:rPr>
              <a:t>（クライアント）</a:t>
            </a:r>
          </a:p>
        </p:txBody>
      </p:sp>
      <p:cxnSp>
        <p:nvCxnSpPr>
          <p:cNvPr id="35" name="直線コネクタ 34"/>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スライド番号プレースホルダ 35"/>
          <p:cNvSpPr>
            <a:spLocks noGrp="1"/>
          </p:cNvSpPr>
          <p:nvPr>
            <p:ph type="sldNum" sz="quarter" idx="12"/>
          </p:nvPr>
        </p:nvSpPr>
        <p:spPr/>
        <p:txBody>
          <a:bodyPr/>
          <a:lstStyle/>
          <a:p>
            <a:fld id="{3D0CEBE4-5221-444E-AA55-EBCDA6368F00}" type="slidenum">
              <a:rPr kumimoji="1" lang="ja-JP" altLang="en-US" smtClean="0"/>
              <a:pPr/>
              <a:t>6</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up)">
                                      <p:cBhvr>
                                        <p:cTn id="16" dur="500"/>
                                        <p:tgtEl>
                                          <p:spTgt spid="27"/>
                                        </p:tgtEl>
                                      </p:cBhvr>
                                    </p:animEffect>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right)">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up)">
                                      <p:cBhvr>
                                        <p:cTn id="2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p:bldP spid="27"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normAutofit fontScale="90000"/>
          </a:bodyPr>
          <a:lstStyle/>
          <a:p>
            <a:r>
              <a:rPr lang="ja-JP" altLang="en-US" dirty="0" smtClean="0"/>
              <a:t>サーバ・クライアントシステムの特徴</a:t>
            </a:r>
            <a:endParaRPr kumimoji="1" lang="ja-JP" altLang="en-US" dirty="0"/>
          </a:p>
        </p:txBody>
      </p:sp>
      <p:sp>
        <p:nvSpPr>
          <p:cNvPr id="3" name="コンテンツ プレースホルダ 2"/>
          <p:cNvSpPr>
            <a:spLocks noGrp="1"/>
          </p:cNvSpPr>
          <p:nvPr>
            <p:ph idx="1"/>
          </p:nvPr>
        </p:nvSpPr>
        <p:spPr>
          <a:xfrm>
            <a:off x="457200" y="908720"/>
            <a:ext cx="8686800" cy="4525963"/>
          </a:xfrm>
        </p:spPr>
        <p:txBody>
          <a:bodyPr>
            <a:noAutofit/>
          </a:bodyPr>
          <a:lstStyle/>
          <a:p>
            <a:pPr marL="571500" indent="-571500">
              <a:defRPr/>
            </a:pPr>
            <a:r>
              <a:rPr lang="ja-JP" altLang="en-US" sz="2800" dirty="0" smtClean="0"/>
              <a:t>機能・情報の共有化</a:t>
            </a:r>
            <a:endParaRPr lang="en-US" altLang="ja-JP" sz="2800" dirty="0" smtClean="0"/>
          </a:p>
          <a:p>
            <a:pPr marL="937260" lvl="1" indent="-571500">
              <a:defRPr/>
            </a:pPr>
            <a:r>
              <a:rPr lang="ja-JP" altLang="en-US" dirty="0" smtClean="0"/>
              <a:t>クライアント側で全ての機能を持つ必要がなくなる</a:t>
            </a:r>
            <a:endParaRPr lang="en-US" altLang="ja-JP" dirty="0" smtClean="0"/>
          </a:p>
          <a:p>
            <a:pPr marL="571500" indent="-571500">
              <a:defRPr/>
            </a:pPr>
            <a:r>
              <a:rPr lang="ja-JP" altLang="en-US" sz="2800" dirty="0" smtClean="0"/>
              <a:t>クライアントは必要なときのみ</a:t>
            </a:r>
            <a:r>
              <a:rPr lang="ja-JP" altLang="en-US" sz="2800" dirty="0"/>
              <a:t>の</a:t>
            </a:r>
            <a:r>
              <a:rPr lang="ja-JP" altLang="en-US" sz="2800" dirty="0" smtClean="0"/>
              <a:t>稼動が可</a:t>
            </a:r>
            <a:endParaRPr lang="en-US" altLang="ja-JP" sz="2800" dirty="0" smtClean="0"/>
          </a:p>
          <a:p>
            <a:pPr marL="944563" lvl="1" indent="-600075">
              <a:defRPr/>
            </a:pPr>
            <a:r>
              <a:rPr lang="ja-JP" altLang="en-US" dirty="0" smtClean="0"/>
              <a:t>サーバは常にクライアントからの要求を待つ</a:t>
            </a:r>
            <a:endParaRPr lang="en-US" altLang="ja-JP" dirty="0" smtClean="0"/>
          </a:p>
          <a:p>
            <a:pPr marL="571500" indent="-571500">
              <a:defRPr/>
            </a:pPr>
            <a:endParaRPr lang="en-US" altLang="ja-JP" sz="2800" dirty="0" smtClean="0"/>
          </a:p>
          <a:p>
            <a:pPr marL="571500" indent="-571500">
              <a:defRPr/>
            </a:pPr>
            <a:r>
              <a:rPr lang="ja-JP" altLang="en-US" sz="2800" dirty="0" smtClean="0"/>
              <a:t>サーバ･クライアント間の通信のため</a:t>
            </a:r>
            <a:r>
              <a:rPr lang="ja-JP" altLang="en-US" sz="2800" dirty="0" smtClean="0"/>
              <a:t>のプロトコル</a:t>
            </a:r>
            <a:r>
              <a:rPr lang="en-US" altLang="ja-JP" sz="2800" dirty="0" smtClean="0"/>
              <a:t>(</a:t>
            </a:r>
            <a:r>
              <a:rPr lang="ja-JP" altLang="en-US" sz="2800" dirty="0" smtClean="0"/>
              <a:t>第 </a:t>
            </a:r>
            <a:r>
              <a:rPr lang="en-US" altLang="ja-JP" sz="2800" dirty="0" smtClean="0"/>
              <a:t>4 </a:t>
            </a:r>
            <a:r>
              <a:rPr lang="ja-JP" altLang="en-US" sz="2800" dirty="0" smtClean="0"/>
              <a:t>回参照</a:t>
            </a:r>
            <a:r>
              <a:rPr lang="en-US" altLang="ja-JP" sz="2800" dirty="0" smtClean="0"/>
              <a:t>)</a:t>
            </a:r>
            <a:r>
              <a:rPr lang="ja-JP" altLang="en-US" sz="2800" dirty="0" smtClean="0"/>
              <a:t>が必要</a:t>
            </a:r>
            <a:endParaRPr lang="ja-JP" altLang="en-US" sz="2800" dirty="0" smtClean="0"/>
          </a:p>
          <a:p>
            <a:pPr marL="544513" indent="-600075">
              <a:defRPr/>
            </a:pPr>
            <a:r>
              <a:rPr lang="en-US" altLang="ja-JP" sz="2800" dirty="0" smtClean="0"/>
              <a:t>UNIX</a:t>
            </a:r>
            <a:r>
              <a:rPr lang="ja-JP" altLang="en-US" sz="2800" dirty="0" smtClean="0"/>
              <a:t>系</a:t>
            </a:r>
            <a:r>
              <a:rPr lang="en-US" altLang="ja-JP" sz="2800" dirty="0" smtClean="0"/>
              <a:t>OS</a:t>
            </a:r>
            <a:r>
              <a:rPr lang="ja-JP" altLang="en-US" sz="2800" dirty="0" smtClean="0"/>
              <a:t>で動作する多くのソフトウェアで採用</a:t>
            </a:r>
            <a:endParaRPr lang="en-US" altLang="ja-JP" sz="2800" dirty="0" smtClean="0"/>
          </a:p>
          <a:p>
            <a:pPr marL="944563" lvl="1" indent="-600075">
              <a:defRPr/>
            </a:pPr>
            <a:r>
              <a:rPr lang="en-US" altLang="ja-JP" dirty="0" smtClean="0">
                <a:solidFill>
                  <a:srgbClr val="FF0000"/>
                </a:solidFill>
              </a:rPr>
              <a:t>X Window System</a:t>
            </a:r>
            <a:r>
              <a:rPr lang="ja-JP" altLang="en-US" dirty="0" smtClean="0"/>
              <a:t> もサーバ・クライアントシステムを採用</a:t>
            </a:r>
          </a:p>
          <a:p>
            <a:endParaRPr kumimoji="1" lang="ja-JP" altLang="en-US" sz="2800"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X Window System</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en-US" altLang="ja-JP" dirty="0" smtClean="0"/>
              <a:t>X Window System </a:t>
            </a:r>
            <a:r>
              <a:rPr lang="ja-JP" altLang="en-US" dirty="0" smtClean="0"/>
              <a:t>とは</a:t>
            </a:r>
            <a:endParaRPr kumimoji="1" lang="ja-JP" altLang="en-US" dirty="0"/>
          </a:p>
        </p:txBody>
      </p:sp>
      <p:sp>
        <p:nvSpPr>
          <p:cNvPr id="3" name="コンテンツ プレースホルダ 2"/>
          <p:cNvSpPr>
            <a:spLocks noGrp="1"/>
          </p:cNvSpPr>
          <p:nvPr>
            <p:ph idx="1"/>
          </p:nvPr>
        </p:nvSpPr>
        <p:spPr>
          <a:xfrm>
            <a:off x="457200" y="836712"/>
            <a:ext cx="8686800" cy="4968552"/>
          </a:xfrm>
        </p:spPr>
        <p:txBody>
          <a:bodyPr>
            <a:normAutofit fontScale="92500" lnSpcReduction="20000"/>
          </a:bodyPr>
          <a:lstStyle/>
          <a:p>
            <a:pPr>
              <a:defRPr/>
            </a:pPr>
            <a:r>
              <a:rPr lang="en-US" altLang="ja-JP" sz="3000" dirty="0">
                <a:latin typeface="+mj-ea"/>
              </a:rPr>
              <a:t>UNIX </a:t>
            </a:r>
            <a:r>
              <a:rPr lang="ja-JP" altLang="en-US" sz="3000" dirty="0">
                <a:latin typeface="+mj-ea"/>
              </a:rPr>
              <a:t>系 </a:t>
            </a:r>
            <a:r>
              <a:rPr lang="en-US" altLang="ja-JP" sz="3000" dirty="0">
                <a:latin typeface="+mj-ea"/>
              </a:rPr>
              <a:t>OS </a:t>
            </a:r>
            <a:r>
              <a:rPr lang="ja-JP" altLang="en-US" sz="3000" dirty="0" smtClean="0">
                <a:latin typeface="+mj-ea"/>
              </a:rPr>
              <a:t>で </a:t>
            </a:r>
            <a:r>
              <a:rPr lang="en-US" altLang="ja-JP" sz="3000" dirty="0" smtClean="0">
                <a:latin typeface="+mj-ea"/>
              </a:rPr>
              <a:t>GUI </a:t>
            </a:r>
            <a:r>
              <a:rPr lang="ja-JP" altLang="en-US" sz="3000" dirty="0" smtClean="0">
                <a:latin typeface="+mj-ea"/>
              </a:rPr>
              <a:t>環境</a:t>
            </a:r>
            <a:r>
              <a:rPr lang="en-US" altLang="ja-JP" sz="3000" dirty="0" smtClean="0">
                <a:latin typeface="+mj-ea"/>
              </a:rPr>
              <a:t>(</a:t>
            </a:r>
            <a:r>
              <a:rPr lang="ja-JP" altLang="en-US" sz="3000" dirty="0" smtClean="0">
                <a:latin typeface="+mj-ea"/>
              </a:rPr>
              <a:t>第</a:t>
            </a:r>
            <a:r>
              <a:rPr lang="en-US" altLang="ja-JP" sz="3000" dirty="0">
                <a:latin typeface="+mj-ea"/>
              </a:rPr>
              <a:t> </a:t>
            </a:r>
            <a:r>
              <a:rPr lang="en-US" altLang="ja-JP" sz="3000" dirty="0" smtClean="0">
                <a:latin typeface="+mj-ea"/>
              </a:rPr>
              <a:t>3 </a:t>
            </a:r>
            <a:r>
              <a:rPr lang="ja-JP" altLang="en-US" sz="3000" dirty="0" smtClean="0">
                <a:latin typeface="+mj-ea"/>
              </a:rPr>
              <a:t>回参照</a:t>
            </a:r>
            <a:r>
              <a:rPr lang="en-US" altLang="ja-JP" sz="3000" dirty="0" smtClean="0">
                <a:latin typeface="+mj-ea"/>
              </a:rPr>
              <a:t>)</a:t>
            </a:r>
            <a:r>
              <a:rPr lang="ja-JP" altLang="en-US" sz="3000" dirty="0" err="1" smtClean="0">
                <a:latin typeface="+mj-ea"/>
              </a:rPr>
              <a:t>を</a:t>
            </a:r>
            <a:r>
              <a:rPr lang="ja-JP" altLang="en-US" sz="3000" dirty="0" err="1">
                <a:latin typeface="+mj-ea"/>
              </a:rPr>
              <a:t>提</a:t>
            </a:r>
            <a:r>
              <a:rPr lang="ja-JP" altLang="en-US" sz="3000" dirty="0">
                <a:latin typeface="+mj-ea"/>
              </a:rPr>
              <a:t>供する基本的なシステム</a:t>
            </a:r>
          </a:p>
          <a:p>
            <a:pPr>
              <a:defRPr/>
            </a:pPr>
            <a:r>
              <a:rPr lang="ja-JP" altLang="en-US" sz="3000" dirty="0">
                <a:latin typeface="+mj-ea"/>
              </a:rPr>
              <a:t>マサチューセッツ工科大学</a:t>
            </a:r>
            <a:r>
              <a:rPr lang="en-US" altLang="ja-JP" sz="3000" dirty="0">
                <a:latin typeface="+mj-ea"/>
              </a:rPr>
              <a:t>(MIT)</a:t>
            </a:r>
            <a:r>
              <a:rPr lang="ja-JP" altLang="en-US" sz="3000" dirty="0" smtClean="0">
                <a:latin typeface="+mj-ea"/>
              </a:rPr>
              <a:t>の </a:t>
            </a:r>
            <a:r>
              <a:rPr lang="en-US" altLang="ja-JP" sz="3000" dirty="0" smtClean="0">
                <a:latin typeface="+mj-ea"/>
              </a:rPr>
              <a:t>Athena </a:t>
            </a:r>
            <a:r>
              <a:rPr lang="en-US" altLang="ja-JP" sz="3000" dirty="0">
                <a:latin typeface="+mj-ea"/>
              </a:rPr>
              <a:t>Project </a:t>
            </a:r>
            <a:r>
              <a:rPr lang="ja-JP" altLang="en-US" sz="3000" dirty="0">
                <a:latin typeface="+mj-ea"/>
              </a:rPr>
              <a:t>によって</a:t>
            </a:r>
            <a:r>
              <a:rPr lang="en-US" altLang="ja-JP" sz="3000" dirty="0">
                <a:latin typeface="+mj-ea"/>
              </a:rPr>
              <a:t>1984</a:t>
            </a:r>
            <a:r>
              <a:rPr lang="ja-JP" altLang="en-US" sz="3000" dirty="0">
                <a:latin typeface="+mj-ea"/>
              </a:rPr>
              <a:t>年に開発</a:t>
            </a:r>
            <a:endParaRPr lang="en-US" altLang="ja-JP" sz="3000" dirty="0">
              <a:latin typeface="+mj-ea"/>
            </a:endParaRPr>
          </a:p>
          <a:p>
            <a:pPr lvl="1">
              <a:defRPr/>
            </a:pPr>
            <a:r>
              <a:rPr lang="ja-JP" altLang="en-US" sz="3000" dirty="0">
                <a:latin typeface="+mj-ea"/>
              </a:rPr>
              <a:t>ハードウェア</a:t>
            </a:r>
            <a:r>
              <a:rPr lang="en-US" altLang="ja-JP" sz="3000" dirty="0">
                <a:latin typeface="+mj-ea"/>
              </a:rPr>
              <a:t>, OS </a:t>
            </a:r>
            <a:r>
              <a:rPr lang="ja-JP" altLang="en-US" sz="3000" dirty="0" err="1">
                <a:latin typeface="+mj-ea"/>
              </a:rPr>
              <a:t>に依</a:t>
            </a:r>
            <a:r>
              <a:rPr lang="ja-JP" altLang="en-US" sz="3000" dirty="0">
                <a:latin typeface="+mj-ea"/>
              </a:rPr>
              <a:t>存しないウィンドウシステムの構築を目的</a:t>
            </a:r>
            <a:endParaRPr lang="en-US" altLang="ja-JP" sz="3000" dirty="0">
              <a:latin typeface="+mj-ea"/>
            </a:endParaRPr>
          </a:p>
          <a:p>
            <a:pPr lvl="1">
              <a:defRPr/>
            </a:pPr>
            <a:r>
              <a:rPr lang="ja-JP" altLang="en-US" sz="3000" dirty="0">
                <a:latin typeface="+mj-ea"/>
              </a:rPr>
              <a:t>ウィンドウシステム</a:t>
            </a:r>
            <a:r>
              <a:rPr lang="en-US" altLang="ja-JP" sz="3000" dirty="0">
                <a:latin typeface="+mj-ea"/>
              </a:rPr>
              <a:t>: </a:t>
            </a:r>
            <a:r>
              <a:rPr lang="ja-JP" altLang="en-US" sz="3000" dirty="0">
                <a:latin typeface="+mj-ea"/>
              </a:rPr>
              <a:t>複数のタスクにそれぞれ固有の領域</a:t>
            </a:r>
            <a:r>
              <a:rPr lang="en-US" altLang="ja-JP" sz="3000" dirty="0">
                <a:latin typeface="+mj-ea"/>
              </a:rPr>
              <a:t>(</a:t>
            </a:r>
            <a:r>
              <a:rPr lang="ja-JP" altLang="en-US" sz="3000" dirty="0">
                <a:latin typeface="+mj-ea"/>
              </a:rPr>
              <a:t>ウィンドウ</a:t>
            </a:r>
            <a:r>
              <a:rPr lang="en-US" altLang="ja-JP" sz="3000" dirty="0">
                <a:latin typeface="+mj-ea"/>
              </a:rPr>
              <a:t>)</a:t>
            </a:r>
            <a:r>
              <a:rPr lang="ja-JP" altLang="en-US" sz="3000" dirty="0">
                <a:latin typeface="+mj-ea"/>
              </a:rPr>
              <a:t>を割り当て画面出力させるシステム</a:t>
            </a:r>
            <a:endParaRPr lang="en-US" altLang="ja-JP" sz="3000" dirty="0">
              <a:latin typeface="+mj-ea"/>
            </a:endParaRPr>
          </a:p>
          <a:p>
            <a:pPr>
              <a:defRPr/>
            </a:pPr>
            <a:r>
              <a:rPr lang="ja-JP" altLang="en-US" sz="3000" dirty="0">
                <a:latin typeface="+mj-ea"/>
              </a:rPr>
              <a:t>現在は </a:t>
            </a:r>
            <a:r>
              <a:rPr lang="en-US" altLang="ja-JP" sz="3000" dirty="0" err="1">
                <a:latin typeface="+mj-ea"/>
              </a:rPr>
              <a:t>X.Org</a:t>
            </a:r>
            <a:r>
              <a:rPr lang="en-US" altLang="ja-JP" sz="3000" dirty="0">
                <a:latin typeface="+mj-ea"/>
              </a:rPr>
              <a:t> Foundation </a:t>
            </a:r>
            <a:r>
              <a:rPr lang="ja-JP" altLang="en-US" sz="3000" dirty="0">
                <a:latin typeface="+mj-ea"/>
              </a:rPr>
              <a:t>が開発・メンテナンス</a:t>
            </a:r>
            <a:r>
              <a:rPr lang="en-US" altLang="ja-JP" sz="3000" dirty="0">
                <a:latin typeface="+mj-ea"/>
              </a:rPr>
              <a:t>(http://www.x.org/wiki/)</a:t>
            </a:r>
          </a:p>
          <a:p>
            <a:pPr>
              <a:defRPr/>
            </a:pPr>
            <a:r>
              <a:rPr lang="ja-JP" altLang="en-US" sz="3000" dirty="0">
                <a:latin typeface="+mj-ea"/>
              </a:rPr>
              <a:t>最新バージョンは「</a:t>
            </a:r>
            <a:r>
              <a:rPr lang="en-US" altLang="ja-JP" sz="3000" dirty="0" smtClean="0">
                <a:latin typeface="+mj-ea"/>
              </a:rPr>
              <a:t>X11R7.7</a:t>
            </a:r>
            <a:r>
              <a:rPr lang="ja-JP" altLang="en-US" sz="3000" dirty="0" smtClean="0">
                <a:latin typeface="+mj-ea"/>
              </a:rPr>
              <a:t>」</a:t>
            </a:r>
            <a:endParaRPr lang="en-US" altLang="ja-JP" sz="3000" dirty="0">
              <a:latin typeface="+mj-ea"/>
            </a:endParaRPr>
          </a:p>
          <a:p>
            <a:pPr>
              <a:defRPr/>
            </a:pPr>
            <a:r>
              <a:rPr lang="ja-JP" altLang="en-US" sz="3000" dirty="0">
                <a:latin typeface="+mj-ea"/>
              </a:rPr>
              <a:t>通称「</a:t>
            </a:r>
            <a:r>
              <a:rPr lang="en-US" altLang="ja-JP" sz="3000" dirty="0">
                <a:latin typeface="+mj-ea"/>
              </a:rPr>
              <a:t>X</a:t>
            </a:r>
            <a:r>
              <a:rPr lang="ja-JP" altLang="en-US" sz="3000" dirty="0">
                <a:latin typeface="+mj-ea"/>
              </a:rPr>
              <a:t>」</a:t>
            </a:r>
            <a:r>
              <a:rPr lang="en-US" altLang="ja-JP" sz="3000" dirty="0">
                <a:latin typeface="+mj-ea"/>
              </a:rPr>
              <a:t>, </a:t>
            </a:r>
            <a:r>
              <a:rPr lang="ja-JP" altLang="en-US" sz="3000" dirty="0">
                <a:latin typeface="+mj-ea"/>
              </a:rPr>
              <a:t>「</a:t>
            </a:r>
            <a:r>
              <a:rPr lang="en-US" altLang="ja-JP" sz="3000" dirty="0">
                <a:latin typeface="+mj-ea"/>
              </a:rPr>
              <a:t>X11</a:t>
            </a:r>
            <a:r>
              <a:rPr lang="ja-JP" altLang="en-US" sz="3000" dirty="0">
                <a:latin typeface="+mj-ea"/>
              </a:rPr>
              <a:t>」</a:t>
            </a:r>
          </a:p>
          <a:p>
            <a:endParaRPr kumimoji="1" lang="ja-JP" altLang="en-US" dirty="0"/>
          </a:p>
        </p:txBody>
      </p:sp>
      <p:sp>
        <p:nvSpPr>
          <p:cNvPr id="4" name="テキスト ボックス 3"/>
          <p:cNvSpPr txBox="1"/>
          <p:nvPr/>
        </p:nvSpPr>
        <p:spPr>
          <a:xfrm>
            <a:off x="5580112" y="5373216"/>
            <a:ext cx="3384376" cy="584775"/>
          </a:xfrm>
          <a:prstGeom prst="rect">
            <a:avLst/>
          </a:prstGeom>
          <a:noFill/>
        </p:spPr>
        <p:txBody>
          <a:bodyPr wrap="square" rtlCol="0">
            <a:spAutoFit/>
          </a:bodyPr>
          <a:lstStyle/>
          <a:p>
            <a:pPr algn="ctr"/>
            <a:r>
              <a:rPr kumimoji="1" lang="en-US" altLang="ja-JP" sz="1600" dirty="0" err="1" smtClean="0"/>
              <a:t>X.Org</a:t>
            </a:r>
            <a:r>
              <a:rPr kumimoji="1" lang="en-US" altLang="ja-JP" sz="1600" dirty="0" smtClean="0"/>
              <a:t> Foundation </a:t>
            </a:r>
            <a:r>
              <a:rPr kumimoji="1" lang="ja-JP" altLang="en-US" sz="1600" dirty="0" err="1" smtClean="0"/>
              <a:t>のロゴ</a:t>
            </a:r>
            <a:r>
              <a:rPr kumimoji="1" lang="ja-JP" altLang="en-US" sz="1600" dirty="0" smtClean="0"/>
              <a:t>マーク</a:t>
            </a:r>
            <a:endParaRPr kumimoji="1" lang="en-US" altLang="ja-JP" sz="1600" dirty="0" smtClean="0"/>
          </a:p>
          <a:p>
            <a:pPr algn="ctr"/>
            <a:r>
              <a:rPr lang="en-US" altLang="ja-JP" sz="1600" dirty="0">
                <a:latin typeface="+mj-ea"/>
              </a:rPr>
              <a:t>http://www.x.org/wiki/</a:t>
            </a:r>
            <a:endParaRPr kumimoji="1" lang="ja-JP" altLang="en-US" sz="1600" dirty="0"/>
          </a:p>
        </p:txBody>
      </p:sp>
      <p:grpSp>
        <p:nvGrpSpPr>
          <p:cNvPr id="5" name="グループ化 4"/>
          <p:cNvGrpSpPr/>
          <p:nvPr/>
        </p:nvGrpSpPr>
        <p:grpSpPr>
          <a:xfrm>
            <a:off x="5580112" y="4365104"/>
            <a:ext cx="3456384" cy="1008112"/>
            <a:chOff x="5076056" y="5229200"/>
            <a:chExt cx="3744416" cy="1080120"/>
          </a:xfrm>
        </p:grpSpPr>
        <p:sp>
          <p:nvSpPr>
            <p:cNvPr id="6" name="正方形/長方形 5"/>
            <p:cNvSpPr/>
            <p:nvPr/>
          </p:nvSpPr>
          <p:spPr>
            <a:xfrm>
              <a:off x="5076056" y="5229200"/>
              <a:ext cx="3744416"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57539" y="5373216"/>
              <a:ext cx="3590925"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cxnSp>
        <p:nvCxnSpPr>
          <p:cNvPr id="8" name="直線コネクタ 7"/>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1139</Words>
  <Application>Microsoft Office PowerPoint</Application>
  <PresentationFormat>画面に合わせる (4:3)</PresentationFormat>
  <Paragraphs>185</Paragraphs>
  <Slides>17</Slides>
  <Notes>10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サーバ・クライアントシステムと X Window System</vt:lpstr>
      <vt:lpstr>サーバ・クライアントシステム</vt:lpstr>
      <vt:lpstr>サーバ・クライアントシステムとは</vt:lpstr>
      <vt:lpstr>サーバ</vt:lpstr>
      <vt:lpstr>クライアント</vt:lpstr>
      <vt:lpstr>サーバ・クライアントシステムの例: web の閲覧</vt:lpstr>
      <vt:lpstr>サーバ・クライアントシステムの特徴</vt:lpstr>
      <vt:lpstr>X Window System</vt:lpstr>
      <vt:lpstr>X Window System とは</vt:lpstr>
      <vt:lpstr>X の特徴</vt:lpstr>
      <vt:lpstr>Xサーバ・Xクライアントの動作例: iceweasel コマンドの実行</vt:lpstr>
      <vt:lpstr>ネットワーク透過性</vt:lpstr>
      <vt:lpstr>様々な X クライアント</vt:lpstr>
      <vt:lpstr>自分好みの X へ</vt:lpstr>
      <vt:lpstr>いろいろな OS で動く X</vt:lpstr>
      <vt:lpstr>まとめ</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サーバ・クライアントシステムと X Window System</dc:title>
  <dc:creator>SEIGI</dc:creator>
  <cp:lastModifiedBy>SEIGI</cp:lastModifiedBy>
  <cp:revision>41</cp:revision>
  <dcterms:created xsi:type="dcterms:W3CDTF">2012-07-05T21:42:20Z</dcterms:created>
  <dcterms:modified xsi:type="dcterms:W3CDTF">2012-07-13T02:36:35Z</dcterms:modified>
</cp:coreProperties>
</file>