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57" r:id="rId3"/>
    <p:sldId id="263" r:id="rId4"/>
    <p:sldId id="267" r:id="rId5"/>
    <p:sldId id="294" r:id="rId6"/>
    <p:sldId id="295" r:id="rId7"/>
    <p:sldId id="296" r:id="rId8"/>
    <p:sldId id="297" r:id="rId9"/>
    <p:sldId id="268" r:id="rId10"/>
    <p:sldId id="273" r:id="rId11"/>
    <p:sldId id="274" r:id="rId12"/>
    <p:sldId id="275" r:id="rId13"/>
    <p:sldId id="270" r:id="rId14"/>
    <p:sldId id="304" r:id="rId15"/>
    <p:sldId id="277" r:id="rId16"/>
    <p:sldId id="271" r:id="rId17"/>
    <p:sldId id="279" r:id="rId18"/>
    <p:sldId id="272" r:id="rId19"/>
    <p:sldId id="278" r:id="rId20"/>
    <p:sldId id="280" r:id="rId21"/>
    <p:sldId id="281" r:id="rId22"/>
    <p:sldId id="282" r:id="rId23"/>
    <p:sldId id="283" r:id="rId24"/>
    <p:sldId id="284" r:id="rId25"/>
    <p:sldId id="303" r:id="rId26"/>
    <p:sldId id="302" r:id="rId27"/>
    <p:sldId id="293" r:id="rId28"/>
    <p:sldId id="299" r:id="rId29"/>
    <p:sldId id="305" r:id="rId30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A900"/>
    <a:srgbClr val="9FF288"/>
    <a:srgbClr val="B2B2B2"/>
    <a:srgbClr val="FFD44B"/>
    <a:srgbClr val="CC9B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49" autoAdjust="0"/>
  </p:normalViewPr>
  <p:slideViewPr>
    <p:cSldViewPr>
      <p:cViewPr varScale="1">
        <p:scale>
          <a:sx n="80" d="100"/>
          <a:sy n="80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6D1B5EB-BC3F-4FCC-B878-AA571620B5BC}" type="datetimeFigureOut">
              <a:rPr lang="ja-JP" altLang="en-US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231227F-3945-44F8-83A7-09E06F685D15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CBB5000-8A43-4FD9-A20F-8FAE1A800B0C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latin typeface="Arial" charset="0"/>
              </a:rPr>
              <a:t>GUI</a:t>
            </a:r>
            <a:r>
              <a:rPr lang="ja-JP" altLang="en-US" smtClean="0">
                <a:latin typeface="Arial" charset="0"/>
              </a:rPr>
              <a:t> の話は前回の話で少し学んだ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ja-JP" altLang="en-US" smtClean="0">
                <a:latin typeface="Arial" charset="0"/>
              </a:rPr>
              <a:t>ビットマップディスプレイ：文字と絵を同時に扱える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en-US" altLang="ja-JP" smtClean="0">
                <a:latin typeface="Arial" charset="0"/>
              </a:rPr>
              <a:t>X</a:t>
            </a:r>
            <a:r>
              <a:rPr lang="ja-JP" altLang="en-US" smtClean="0">
                <a:latin typeface="Arial" charset="0"/>
              </a:rPr>
              <a:t> </a:t>
            </a:r>
            <a:r>
              <a:rPr lang="en-US" altLang="ja-JP" smtClean="0">
                <a:latin typeface="Arial" charset="0"/>
              </a:rPr>
              <a:t>Window System</a:t>
            </a:r>
          </a:p>
          <a:p>
            <a:pPr eaLnBrk="1" hangingPunct="1"/>
            <a:r>
              <a:rPr lang="ja-JP" altLang="en-US" smtClean="0">
                <a:latin typeface="Arial" charset="0"/>
              </a:rPr>
              <a:t>ワークステーション</a:t>
            </a:r>
            <a:endParaRPr lang="en-US" altLang="ja-JP" smtClean="0">
              <a:latin typeface="Arial" charset="0"/>
            </a:endParaRPr>
          </a:p>
          <a:p>
            <a:pPr eaLnBrk="1" hangingPunct="1"/>
            <a:endParaRPr lang="ja-JP" altLang="ja-JP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ED0445-C068-4D06-AD44-FAB7C069043E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latin typeface="Arial" charset="0"/>
              </a:rPr>
              <a:t>GUI</a:t>
            </a:r>
            <a:r>
              <a:rPr lang="ja-JP" altLang="en-US" smtClean="0">
                <a:latin typeface="Arial" charset="0"/>
              </a:rPr>
              <a:t> の話は前回の話で少し学んだ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ja-JP" altLang="en-US" smtClean="0">
                <a:latin typeface="Arial" charset="0"/>
              </a:rPr>
              <a:t>ビットマップディスプレイ：文字と絵を同時に扱える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en-US" altLang="ja-JP" smtClean="0">
                <a:latin typeface="Arial" charset="0"/>
              </a:rPr>
              <a:t>X</a:t>
            </a:r>
            <a:r>
              <a:rPr lang="ja-JP" altLang="en-US" smtClean="0">
                <a:latin typeface="Arial" charset="0"/>
              </a:rPr>
              <a:t> </a:t>
            </a:r>
            <a:r>
              <a:rPr lang="en-US" altLang="ja-JP" smtClean="0">
                <a:latin typeface="Arial" charset="0"/>
              </a:rPr>
              <a:t>Window System</a:t>
            </a:r>
          </a:p>
          <a:p>
            <a:pPr eaLnBrk="1" hangingPunct="1"/>
            <a:r>
              <a:rPr lang="ja-JP" altLang="en-US" smtClean="0">
                <a:latin typeface="Arial" charset="0"/>
              </a:rPr>
              <a:t>ワークステーション</a:t>
            </a:r>
            <a:endParaRPr lang="en-US" altLang="ja-JP" smtClean="0">
              <a:latin typeface="Arial" charset="0"/>
            </a:endParaRPr>
          </a:p>
          <a:p>
            <a:pPr eaLnBrk="1" hangingPunct="1"/>
            <a:endParaRPr lang="ja-JP" altLang="ja-JP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07E5C9-D24B-4468-A442-A44157575B2B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mtClean="0">
                <a:latin typeface="Arial" charset="0"/>
              </a:rPr>
              <a:t>GUI</a:t>
            </a:r>
            <a:r>
              <a:rPr lang="ja-JP" altLang="en-US" smtClean="0">
                <a:latin typeface="Arial" charset="0"/>
              </a:rPr>
              <a:t> の話は前回の話で少し学んだ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ja-JP" altLang="en-US" smtClean="0">
                <a:latin typeface="Arial" charset="0"/>
              </a:rPr>
              <a:t>ビットマップディスプレイ：文字と絵を同時に扱える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en-US" altLang="ja-JP" smtClean="0">
                <a:latin typeface="Arial" charset="0"/>
              </a:rPr>
              <a:t>X</a:t>
            </a:r>
            <a:r>
              <a:rPr lang="ja-JP" altLang="en-US" smtClean="0">
                <a:latin typeface="Arial" charset="0"/>
              </a:rPr>
              <a:t> </a:t>
            </a:r>
            <a:r>
              <a:rPr lang="en-US" altLang="ja-JP" smtClean="0">
                <a:latin typeface="Arial" charset="0"/>
              </a:rPr>
              <a:t>Window System</a:t>
            </a:r>
          </a:p>
          <a:p>
            <a:pPr eaLnBrk="1" hangingPunct="1"/>
            <a:r>
              <a:rPr lang="ja-JP" altLang="en-US" smtClean="0">
                <a:latin typeface="Arial" charset="0"/>
              </a:rPr>
              <a:t>ワークステーション</a:t>
            </a:r>
            <a:endParaRPr lang="en-US" altLang="ja-JP" smtClean="0">
              <a:latin typeface="Arial" charset="0"/>
            </a:endParaRPr>
          </a:p>
          <a:p>
            <a:pPr eaLnBrk="1" hangingPunct="1"/>
            <a:endParaRPr lang="ja-JP" altLang="ja-JP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95AE74-E2AB-4764-BE41-D5C899A347B9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mtClean="0">
                <a:latin typeface="Arial" charset="0"/>
              </a:rPr>
              <a:t>負荷</a:t>
            </a:r>
            <a:r>
              <a:rPr lang="en-US" altLang="ja-JP" smtClean="0">
                <a:latin typeface="Arial" charset="0"/>
              </a:rPr>
              <a:t>(</a:t>
            </a:r>
            <a:r>
              <a:rPr lang="ja-JP" altLang="en-US" smtClean="0">
                <a:latin typeface="Arial" charset="0"/>
              </a:rPr>
              <a:t>開発</a:t>
            </a:r>
            <a:r>
              <a:rPr lang="en-US" altLang="ja-JP" smtClean="0">
                <a:latin typeface="Arial" charset="0"/>
              </a:rPr>
              <a:t>,</a:t>
            </a:r>
            <a:r>
              <a:rPr lang="ja-JP" altLang="en-US" smtClean="0">
                <a:latin typeface="Arial" charset="0"/>
              </a:rPr>
              <a:t> ネットワーク 等</a:t>
            </a:r>
            <a:r>
              <a:rPr lang="en-US" altLang="ja-JP" smtClean="0">
                <a:latin typeface="Arial" charset="0"/>
              </a:rPr>
              <a:t>)</a:t>
            </a:r>
            <a:r>
              <a:rPr lang="ja-JP" altLang="en-US" smtClean="0">
                <a:latin typeface="Arial" charset="0"/>
              </a:rPr>
              <a:t>が小さい</a:t>
            </a:r>
            <a:endParaRPr lang="en-US" altLang="ja-JP" smtClean="0">
              <a:latin typeface="Arial" charset="0"/>
            </a:endParaRPr>
          </a:p>
          <a:p>
            <a:pPr eaLnBrk="1" hangingPunct="1"/>
            <a:r>
              <a:rPr lang="ja-JP" altLang="en-US" smtClean="0">
                <a:latin typeface="Arial" charset="0"/>
              </a:rPr>
              <a:t>→ハードウェアの性能が低くても動く，</a:t>
            </a:r>
            <a:endParaRPr lang="ja-JP" altLang="ja-JP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BBF415-BCB4-4180-9194-B978DAC0F096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ja-JP" altLang="en-US" smtClean="0">
                <a:latin typeface="Times New Roman" pitchFamily="18" charset="0"/>
              </a:rPr>
              <a:t>取得する場合</a:t>
            </a:r>
            <a:endParaRPr 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FDBD74-AD98-4DFA-8410-1D2178ED89F4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536737-C8C1-41F0-A4F3-26068AEE670E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B471F5-AC76-4521-B202-3458FB11F200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3CEC2-9487-4DF0-85E4-BCEFCA04FD3C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CDAA4C-E6C3-4BF5-9BEC-019BAE6FE310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9B547-D6F0-4270-B29A-035E9D653DA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4BAF03-AB97-404D-8A78-BECB05647090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6B26A7-F934-4849-8314-B787013C49C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19B5CC-7BF8-4241-9038-12067E8E45D9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9116C2-5C6D-4B1C-8ECA-B6C65A544C3E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C4AA33-9DAA-49D3-918D-7F26B297FF8C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D529F-459E-43B3-8F39-1E375BDE8FB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1593FD-9A7D-4420-AD47-A3713B6D66B3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14B133-D262-4AE3-9FA4-1BA710970F80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AD173F-9557-469E-B501-7F6EC9B54CEA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C7F11-77D4-4888-8704-501ED7E7AA9D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E58C9E-F618-48F5-A5FE-F5BD3C582B5E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FBE81B-77A6-43AB-B1FB-0E60140722D8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D1A952-3C1B-490A-A535-A07341E560E8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A2A1AC-001C-4FC4-8DAB-A87AEE9438A1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E8C37F-777D-49BC-830D-FA0551FA2C41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104596-5C7A-4576-BBEF-86819F2D5223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  <p:sp>
        <p:nvSpPr>
          <p:cNvPr id="12" name="正方形/長方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fld id="{E2A3457A-F6D2-488C-84D3-FAFD99DB719B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9341C0C1-38BB-49C4-A38D-B293436CE4DB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>
              <a:latin typeface="Arial Unicode MS" pitchFamily="50" charset="-128"/>
            </a:endParaRPr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ja-JP" altLang="en-US" dirty="0" smtClean="0"/>
              <a:t>マスタ タイトルの書式設定</a:t>
            </a:r>
            <a:endParaRPr kumimoji="0" 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dirty="0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8ED23611-2395-4414-9D26-900F9BAB100A}" type="datetimeFigureOut">
              <a:rPr lang="ja-JP" altLang="en-US" smtClean="0"/>
              <a:pPr>
                <a:defRPr/>
              </a:pPr>
              <a:t>2013/4/25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0382B268-0677-4D5F-87F0-BA946E5EC030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500" b="1" kern="1200">
          <a:solidFill>
            <a:schemeClr val="accent1">
              <a:satMod val="150000"/>
            </a:schemeClr>
          </a:solidFill>
          <a:effectLst/>
          <a:latin typeface="Arial Unicode MS" pitchFamily="50" charset="-128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1" sz="3200" kern="1200">
          <a:solidFill>
            <a:schemeClr val="tx1"/>
          </a:solidFill>
          <a:latin typeface="Arial Unicode MS" pitchFamily="50" charset="-128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1" sz="2800" kern="1200">
          <a:solidFill>
            <a:schemeClr val="tx1"/>
          </a:solidFill>
          <a:latin typeface="Arial Unicode MS" pitchFamily="50" charset="-128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1" sz="2400" kern="1200">
          <a:solidFill>
            <a:schemeClr val="tx1"/>
          </a:solidFill>
          <a:latin typeface="Arial Unicode MS" pitchFamily="50" charset="-128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1" sz="2000" kern="1200">
          <a:solidFill>
            <a:schemeClr val="tx1"/>
          </a:solidFill>
          <a:latin typeface="Arial Unicode MS" pitchFamily="50" charset="-128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1" lang="en-US" sz="2000" kern="1200" smtClean="0">
          <a:solidFill>
            <a:schemeClr val="tx1"/>
          </a:solidFill>
          <a:latin typeface="Arial Unicode MS" pitchFamily="50" charset="-128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8077200" cy="2520280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dirty="0" smtClean="0"/>
              <a:t>最低限 </a:t>
            </a:r>
            <a:r>
              <a:rPr lang="en-US" altLang="ja-JP" dirty="0" smtClean="0"/>
              <a:t>Unix (Linux) Ⅱ</a:t>
            </a:r>
            <a:br>
              <a:rPr lang="en-US" altLang="ja-JP" dirty="0" smtClean="0"/>
            </a:br>
            <a:r>
              <a:rPr lang="ja-JP" altLang="en-US" dirty="0" smtClean="0"/>
              <a:t>シェル・テキストエディタ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2800" dirty="0" smtClean="0"/>
              <a:t>情報実験第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回 </a:t>
            </a:r>
            <a:r>
              <a:rPr lang="en-US" altLang="ja-JP" sz="2800" dirty="0" smtClean="0"/>
              <a:t>(2013/04/26)</a:t>
            </a:r>
            <a:endParaRPr lang="ja-JP" altLang="en-US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5301208"/>
            <a:ext cx="8077200" cy="936104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北海道大学大学院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理学院 宇宙理学専攻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高橋康人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グループ化 23"/>
          <p:cNvGrpSpPr>
            <a:grpSpLocks/>
          </p:cNvGrpSpPr>
          <p:nvPr/>
        </p:nvGrpSpPr>
        <p:grpSpPr bwMode="auto">
          <a:xfrm>
            <a:off x="685800" y="1628800"/>
            <a:ext cx="7696200" cy="2447925"/>
            <a:chOff x="685800" y="4267200"/>
            <a:chExt cx="7696200" cy="2447948"/>
          </a:xfrm>
        </p:grpSpPr>
        <p:grpSp>
          <p:nvGrpSpPr>
            <p:cNvPr id="16389" name="Group 13"/>
            <p:cNvGrpSpPr>
              <a:grpSpLocks/>
            </p:cNvGrpSpPr>
            <p:nvPr/>
          </p:nvGrpSpPr>
          <p:grpSpPr bwMode="auto">
            <a:xfrm>
              <a:off x="685800" y="4267200"/>
              <a:ext cx="7696200" cy="2438400"/>
              <a:chOff x="480" y="2688"/>
              <a:chExt cx="4848" cy="1536"/>
            </a:xfrm>
          </p:grpSpPr>
          <p:sp>
            <p:nvSpPr>
              <p:cNvPr id="16399" name="Rectangle 14"/>
              <p:cNvSpPr>
                <a:spLocks noChangeArrowheads="1"/>
              </p:cNvSpPr>
              <p:nvPr/>
            </p:nvSpPr>
            <p:spPr bwMode="auto">
              <a:xfrm>
                <a:off x="480" y="2688"/>
                <a:ext cx="4848" cy="1536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6400" name="AutoShape 15"/>
              <p:cNvSpPr>
                <a:spLocks noChangeArrowheads="1"/>
              </p:cNvSpPr>
              <p:nvPr/>
            </p:nvSpPr>
            <p:spPr bwMode="auto">
              <a:xfrm rot="-5430266">
                <a:off x="887" y="3191"/>
                <a:ext cx="432" cy="384"/>
              </a:xfrm>
              <a:prstGeom prst="flowChartDelay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6401" name="Oval 16"/>
              <p:cNvSpPr>
                <a:spLocks noChangeArrowheads="1"/>
              </p:cNvSpPr>
              <p:nvPr/>
            </p:nvSpPr>
            <p:spPr bwMode="auto">
              <a:xfrm>
                <a:off x="912" y="2880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grpSp>
            <p:nvGrpSpPr>
              <p:cNvPr id="16402" name="Group 17"/>
              <p:cNvGrpSpPr>
                <a:grpSpLocks/>
              </p:cNvGrpSpPr>
              <p:nvPr/>
            </p:nvGrpSpPr>
            <p:grpSpPr bwMode="auto">
              <a:xfrm>
                <a:off x="1707" y="2832"/>
                <a:ext cx="2229" cy="1152"/>
                <a:chOff x="1851" y="2928"/>
                <a:chExt cx="2229" cy="1152"/>
              </a:xfrm>
            </p:grpSpPr>
            <p:sp>
              <p:nvSpPr>
                <p:cNvPr id="16405" name="Rectangle 18"/>
                <p:cNvSpPr>
                  <a:spLocks noChangeArrowheads="1"/>
                </p:cNvSpPr>
                <p:nvPr/>
              </p:nvSpPr>
              <p:spPr bwMode="auto">
                <a:xfrm>
                  <a:off x="1872" y="2976"/>
                  <a:ext cx="2208" cy="110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ja-JP" altLang="ja-JP">
                    <a:ea typeface="HGPｺﾞｼｯｸE" pitchFamily="50" charset="-128"/>
                  </a:endParaRPr>
                </a:p>
              </p:txBody>
            </p:sp>
            <p:sp>
              <p:nvSpPr>
                <p:cNvPr id="16406" name="Rectangle 19"/>
                <p:cNvSpPr>
                  <a:spLocks noChangeArrowheads="1"/>
                </p:cNvSpPr>
                <p:nvPr/>
              </p:nvSpPr>
              <p:spPr bwMode="auto">
                <a:xfrm>
                  <a:off x="1872" y="2928"/>
                  <a:ext cx="2208" cy="192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>
                    <a:ea typeface="HGPｺﾞｼｯｸE" pitchFamily="50" charset="-128"/>
                  </a:endParaRPr>
                </a:p>
              </p:txBody>
            </p:sp>
            <p:sp>
              <p:nvSpPr>
                <p:cNvPr id="16407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851" y="2928"/>
                  <a:ext cx="222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Kterm                         </a:t>
                  </a:r>
                  <a:r>
                    <a:rPr lang="ja-JP" altLang="en-US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　　　　　　　                </a:t>
                  </a:r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×</a:t>
                  </a:r>
                </a:p>
              </p:txBody>
            </p:sp>
            <p:sp>
              <p:nvSpPr>
                <p:cNvPr id="16408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1908" y="3120"/>
                  <a:ext cx="2172" cy="6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 </a:t>
                  </a:r>
                </a:p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</a:t>
                  </a:r>
                </a:p>
                <a:p>
                  <a:endParaRPr lang="en-US" altLang="ja-JP" sz="2000" b="1">
                    <a:ea typeface="HGPｺﾞｼｯｸE" pitchFamily="50" charset="-128"/>
                  </a:endParaRPr>
                </a:p>
              </p:txBody>
            </p:sp>
          </p:grpSp>
          <p:sp>
            <p:nvSpPr>
              <p:cNvPr id="30742" name="Oval 22"/>
              <p:cNvSpPr>
                <a:spLocks noChangeArrowheads="1"/>
              </p:cNvSpPr>
              <p:nvPr/>
            </p:nvSpPr>
            <p:spPr bwMode="auto">
              <a:xfrm>
                <a:off x="4368" y="2976"/>
                <a:ext cx="624" cy="624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9933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b="1" dirty="0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GPｺﾞｼｯｸE" pitchFamily="50" charset="-128"/>
                    <a:ea typeface="HGPｺﾞｼｯｸE" pitchFamily="50" charset="-128"/>
                  </a:rPr>
                  <a:t>OS</a:t>
                </a:r>
              </a:p>
            </p:txBody>
          </p:sp>
          <p:sp>
            <p:nvSpPr>
              <p:cNvPr id="30743" name="Text Box 23"/>
              <p:cNvSpPr txBox="1">
                <a:spLocks noChangeArrowheads="1"/>
              </p:cNvSpPr>
              <p:nvPr/>
            </p:nvSpPr>
            <p:spPr bwMode="auto">
              <a:xfrm>
                <a:off x="794" y="3600"/>
                <a:ext cx="69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ja-JP" altLang="en-US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ユーザ</a:t>
                </a:r>
              </a:p>
            </p:txBody>
          </p:sp>
        </p:grpSp>
        <p:sp>
          <p:nvSpPr>
            <p:cNvPr id="16390" name="Rectangle 24"/>
            <p:cNvSpPr>
              <a:spLocks noChangeArrowheads="1"/>
            </p:cNvSpPr>
            <p:nvPr/>
          </p:nvSpPr>
          <p:spPr bwMode="auto">
            <a:xfrm>
              <a:off x="685800" y="4276748"/>
              <a:ext cx="7696200" cy="243840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16391" name="Rectangle 27"/>
            <p:cNvSpPr>
              <a:spLocks noChangeArrowheads="1"/>
            </p:cNvSpPr>
            <p:nvPr/>
          </p:nvSpPr>
          <p:spPr bwMode="auto">
            <a:xfrm>
              <a:off x="2667000" y="4572000"/>
              <a:ext cx="3505200" cy="1752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ea typeface="HGPｺﾞｼｯｸE" pitchFamily="50" charset="-128"/>
              </a:endParaRPr>
            </a:p>
          </p:txBody>
        </p:sp>
        <p:sp>
          <p:nvSpPr>
            <p:cNvPr id="16392" name="Rectangle 28"/>
            <p:cNvSpPr>
              <a:spLocks noChangeArrowheads="1"/>
            </p:cNvSpPr>
            <p:nvPr/>
          </p:nvSpPr>
          <p:spPr bwMode="auto">
            <a:xfrm>
              <a:off x="2667000" y="4495800"/>
              <a:ext cx="3505200" cy="30480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0066CC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16393" name="Text Box 29"/>
            <p:cNvSpPr txBox="1">
              <a:spLocks noChangeArrowheads="1"/>
            </p:cNvSpPr>
            <p:nvPr/>
          </p:nvSpPr>
          <p:spPr bwMode="auto">
            <a:xfrm>
              <a:off x="2633663" y="4495800"/>
              <a:ext cx="3538537" cy="307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 dirty="0">
                  <a:solidFill>
                    <a:schemeClr val="bg1"/>
                  </a:solidFill>
                  <a:ea typeface="HGPｺﾞｼｯｸE" pitchFamily="50" charset="-128"/>
                </a:rPr>
                <a:t>terminal                   </a:t>
              </a:r>
              <a:r>
                <a:rPr lang="ja-JP" altLang="en-US" sz="1400" b="1" dirty="0">
                  <a:solidFill>
                    <a:schemeClr val="bg1"/>
                  </a:solidFill>
                  <a:ea typeface="HGPｺﾞｼｯｸE" pitchFamily="50" charset="-128"/>
                </a:rPr>
                <a:t>　　　　　　                 </a:t>
              </a:r>
              <a:r>
                <a:rPr lang="en-US" altLang="ja-JP" sz="1400" b="1" dirty="0" smtClean="0">
                  <a:solidFill>
                    <a:schemeClr val="bg1"/>
                  </a:solidFill>
                  <a:ea typeface="HGPｺﾞｼｯｸE" pitchFamily="50" charset="-128"/>
                </a:rPr>
                <a:t>×</a:t>
              </a:r>
              <a:endParaRPr lang="en-US" altLang="ja-JP" sz="1400" b="1" dirty="0">
                <a:solidFill>
                  <a:schemeClr val="bg1"/>
                </a:solidFill>
                <a:ea typeface="HGPｺﾞｼｯｸE" pitchFamily="50" charset="-128"/>
              </a:endParaRPr>
            </a:p>
          </p:txBody>
        </p:sp>
        <p:sp>
          <p:nvSpPr>
            <p:cNvPr id="16394" name="Text Box 30"/>
            <p:cNvSpPr txBox="1">
              <a:spLocks noChangeArrowheads="1"/>
            </p:cNvSpPr>
            <p:nvPr/>
          </p:nvSpPr>
          <p:spPr bwMode="auto">
            <a:xfrm>
              <a:off x="2724150" y="4800600"/>
              <a:ext cx="34480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000" b="1">
                  <a:latin typeface="ＭＳ ゴシック" pitchFamily="49" charset="-128"/>
                  <a:ea typeface="ＭＳ ゴシック" pitchFamily="49" charset="-128"/>
                </a:rPr>
                <a:t>hoge@joho:~$ </a:t>
              </a:r>
            </a:p>
          </p:txBody>
        </p:sp>
        <p:sp>
          <p:nvSpPr>
            <p:cNvPr id="30751" name="Oval 31"/>
            <p:cNvSpPr>
              <a:spLocks noChangeArrowheads="1"/>
            </p:cNvSpPr>
            <p:nvPr/>
          </p:nvSpPr>
          <p:spPr bwMode="auto">
            <a:xfrm>
              <a:off x="6659563" y="4797430"/>
              <a:ext cx="1368425" cy="1368438"/>
            </a:xfrm>
            <a:prstGeom prst="ellipse">
              <a:avLst/>
            </a:prstGeom>
            <a:gradFill rotWithShape="1">
              <a:gsLst>
                <a:gs pos="0">
                  <a:srgbClr val="996600">
                    <a:gamma/>
                    <a:shade val="50980"/>
                    <a:invGamma/>
                  </a:srgbClr>
                </a:gs>
                <a:gs pos="100000">
                  <a:srgbClr val="9966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b="1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 </a:t>
              </a:r>
              <a:r>
                <a:rPr lang="ja-JP" altLang="en-US" b="1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カーネル </a:t>
              </a:r>
            </a:p>
          </p:txBody>
        </p:sp>
        <p:sp>
          <p:nvSpPr>
            <p:cNvPr id="30752" name="Text Box 32"/>
            <p:cNvSpPr txBox="1">
              <a:spLocks noChangeArrowheads="1"/>
            </p:cNvSpPr>
            <p:nvPr/>
          </p:nvSpPr>
          <p:spPr bwMode="auto">
            <a:xfrm>
              <a:off x="928688" y="6181743"/>
              <a:ext cx="1108075" cy="461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ユーザ</a:t>
              </a:r>
            </a:p>
          </p:txBody>
        </p:sp>
        <p:sp>
          <p:nvSpPr>
            <p:cNvPr id="30764" name="Text Box 44"/>
            <p:cNvSpPr txBox="1">
              <a:spLocks noChangeArrowheads="1"/>
            </p:cNvSpPr>
            <p:nvPr/>
          </p:nvSpPr>
          <p:spPr bwMode="auto">
            <a:xfrm>
              <a:off x="3235325" y="5157795"/>
              <a:ext cx="2289175" cy="708032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ja-JP" altLang="en-US" sz="2000">
                  <a:solidFill>
                    <a:srgbClr val="00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プロンプト</a:t>
              </a:r>
              <a:endParaRPr lang="en-US" altLang="ja-JP" sz="2000">
                <a:solidFill>
                  <a:srgbClr val="00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HGPｺﾞｼｯｸE" pitchFamily="50" charset="-128"/>
                <a:cs typeface="HGPｺﾞｼｯｸE" pitchFamily="50" charset="-128"/>
              </a:endParaRPr>
            </a:p>
            <a:p>
              <a:pPr algn="ctr">
                <a:defRPr/>
              </a:pPr>
              <a:r>
                <a:rPr lang="ja-JP" altLang="en-US" sz="2000">
                  <a:solidFill>
                    <a:srgbClr val="00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（コマンド受け付け）</a:t>
              </a:r>
            </a:p>
          </p:txBody>
        </p:sp>
        <p:pic>
          <p:nvPicPr>
            <p:cNvPr id="16398" name="Picture 2" descr="C:\Users\yamasita\Desktop\pers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0125" y="4786313"/>
              <a:ext cx="952500" cy="140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6" name="Rectangle 4"/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ja-JP" altLang="en-US" sz="4400" kern="0"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コマンドインタープリタ</a:t>
            </a:r>
            <a:endParaRPr lang="ja-JP" altLang="en-US" sz="4400" kern="0" dirty="0">
              <a:latin typeface="HGPｺﾞｼｯｸE" pitchFamily="50" charset="-128"/>
              <a:ea typeface="HGPｺﾞｼｯｸE" pitchFamily="50" charset="-128"/>
              <a:cs typeface="HGPｺﾞｼｯｸE" pitchFamily="50" charset="-128"/>
            </a:endParaRPr>
          </a:p>
        </p:txBody>
      </p:sp>
      <p:sp>
        <p:nvSpPr>
          <p:cNvPr id="16388" name="コンテンツ プレースホルダ 24"/>
          <p:cNvSpPr>
            <a:spLocks noGrp="1"/>
          </p:cNvSpPr>
          <p:nvPr>
            <p:ph idx="1"/>
          </p:nvPr>
        </p:nvSpPr>
        <p:spPr>
          <a:xfrm>
            <a:off x="457200" y="4181500"/>
            <a:ext cx="8229600" cy="2120900"/>
          </a:xfrm>
        </p:spPr>
        <p:txBody>
          <a:bodyPr/>
          <a:lstStyle/>
          <a:p>
            <a:r>
              <a:rPr lang="ja-JP" altLang="en-US" smtClean="0"/>
              <a:t>コマンドを待ちうける</a:t>
            </a:r>
            <a:endParaRPr lang="en-US" altLang="ja-JP" smtClean="0"/>
          </a:p>
          <a:p>
            <a:pPr lvl="1"/>
            <a:r>
              <a:rPr lang="ja-JP" altLang="en-US" smtClean="0"/>
              <a:t>これ自体もひとつのお仕事</a:t>
            </a:r>
          </a:p>
        </p:txBody>
      </p:sp>
      <p:sp>
        <p:nvSpPr>
          <p:cNvPr id="27" name="タイトル 26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Autofit/>
          </a:bodyPr>
          <a:lstStyle/>
          <a:p>
            <a:r>
              <a:rPr kumimoji="1" lang="ja-JP" altLang="en-US" sz="3600" dirty="0" smtClean="0"/>
              <a:t>シェルの機能その</a:t>
            </a:r>
            <a:r>
              <a:rPr kumimoji="1" lang="en-US" altLang="ja-JP" sz="3600" dirty="0" smtClean="0"/>
              <a:t>1 : </a:t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コマンドインタープリタとしての作業例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グループ化 29"/>
          <p:cNvGrpSpPr>
            <a:grpSpLocks/>
          </p:cNvGrpSpPr>
          <p:nvPr/>
        </p:nvGrpSpPr>
        <p:grpSpPr bwMode="auto">
          <a:xfrm>
            <a:off x="685800" y="1626195"/>
            <a:ext cx="7696200" cy="2447925"/>
            <a:chOff x="685800" y="4267200"/>
            <a:chExt cx="7696200" cy="2447948"/>
          </a:xfrm>
        </p:grpSpPr>
        <p:grpSp>
          <p:nvGrpSpPr>
            <p:cNvPr id="17413" name="Group 19"/>
            <p:cNvGrpSpPr>
              <a:grpSpLocks/>
            </p:cNvGrpSpPr>
            <p:nvPr/>
          </p:nvGrpSpPr>
          <p:grpSpPr bwMode="auto">
            <a:xfrm>
              <a:off x="685800" y="4267200"/>
              <a:ext cx="7696200" cy="2438400"/>
              <a:chOff x="480" y="2688"/>
              <a:chExt cx="4848" cy="1536"/>
            </a:xfrm>
          </p:grpSpPr>
          <p:sp>
            <p:nvSpPr>
              <p:cNvPr id="17429" name="Rectangle 20"/>
              <p:cNvSpPr>
                <a:spLocks noChangeArrowheads="1"/>
              </p:cNvSpPr>
              <p:nvPr/>
            </p:nvSpPr>
            <p:spPr bwMode="auto">
              <a:xfrm>
                <a:off x="480" y="2688"/>
                <a:ext cx="4848" cy="1536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7430" name="AutoShape 21"/>
              <p:cNvSpPr>
                <a:spLocks noChangeArrowheads="1"/>
              </p:cNvSpPr>
              <p:nvPr/>
            </p:nvSpPr>
            <p:spPr bwMode="auto">
              <a:xfrm rot="-5430266">
                <a:off x="887" y="3191"/>
                <a:ext cx="432" cy="384"/>
              </a:xfrm>
              <a:prstGeom prst="flowChartDelay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7431" name="Oval 22"/>
              <p:cNvSpPr>
                <a:spLocks noChangeArrowheads="1"/>
              </p:cNvSpPr>
              <p:nvPr/>
            </p:nvSpPr>
            <p:spPr bwMode="auto">
              <a:xfrm>
                <a:off x="912" y="2880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grpSp>
            <p:nvGrpSpPr>
              <p:cNvPr id="17432" name="Group 23"/>
              <p:cNvGrpSpPr>
                <a:grpSpLocks/>
              </p:cNvGrpSpPr>
              <p:nvPr/>
            </p:nvGrpSpPr>
            <p:grpSpPr bwMode="auto">
              <a:xfrm>
                <a:off x="1707" y="2832"/>
                <a:ext cx="2229" cy="1152"/>
                <a:chOff x="1851" y="2928"/>
                <a:chExt cx="2229" cy="1152"/>
              </a:xfrm>
            </p:grpSpPr>
            <p:sp>
              <p:nvSpPr>
                <p:cNvPr id="17435" name="Rectangle 24"/>
                <p:cNvSpPr>
                  <a:spLocks noChangeArrowheads="1"/>
                </p:cNvSpPr>
                <p:nvPr/>
              </p:nvSpPr>
              <p:spPr bwMode="auto">
                <a:xfrm>
                  <a:off x="1872" y="2976"/>
                  <a:ext cx="2208" cy="110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ja-JP" altLang="ja-JP">
                    <a:ea typeface="HGPｺﾞｼｯｸE" pitchFamily="50" charset="-128"/>
                  </a:endParaRPr>
                </a:p>
              </p:txBody>
            </p:sp>
            <p:sp>
              <p:nvSpPr>
                <p:cNvPr id="17436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2928"/>
                  <a:ext cx="2208" cy="192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>
                    <a:ea typeface="HGPｺﾞｼｯｸE" pitchFamily="50" charset="-128"/>
                  </a:endParaRPr>
                </a:p>
              </p:txBody>
            </p:sp>
            <p:sp>
              <p:nvSpPr>
                <p:cNvPr id="17437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1851" y="2928"/>
                  <a:ext cx="222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Kterm                         </a:t>
                  </a:r>
                  <a:r>
                    <a:rPr lang="ja-JP" altLang="en-US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　　　　　　　                </a:t>
                  </a:r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×</a:t>
                  </a:r>
                </a:p>
              </p:txBody>
            </p:sp>
            <p:sp>
              <p:nvSpPr>
                <p:cNvPr id="17438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08" y="3120"/>
                  <a:ext cx="2172" cy="6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 </a:t>
                  </a:r>
                </a:p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</a:t>
                  </a:r>
                </a:p>
                <a:p>
                  <a:endParaRPr lang="en-US" altLang="ja-JP" sz="2000" b="1">
                    <a:ea typeface="HGPｺﾞｼｯｸE" pitchFamily="50" charset="-128"/>
                  </a:endParaRPr>
                </a:p>
              </p:txBody>
            </p:sp>
          </p:grpSp>
          <p:sp>
            <p:nvSpPr>
              <p:cNvPr id="4124" name="Oval 28"/>
              <p:cNvSpPr>
                <a:spLocks noChangeArrowheads="1"/>
              </p:cNvSpPr>
              <p:nvPr/>
            </p:nvSpPr>
            <p:spPr bwMode="auto">
              <a:xfrm>
                <a:off x="4368" y="2976"/>
                <a:ext cx="624" cy="624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9933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b="1" dirty="0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GPｺﾞｼｯｸE" pitchFamily="50" charset="-128"/>
                    <a:ea typeface="HGPｺﾞｼｯｸE" pitchFamily="50" charset="-128"/>
                  </a:rPr>
                  <a:t>OS</a:t>
                </a:r>
              </a:p>
            </p:txBody>
          </p:sp>
          <p:sp>
            <p:nvSpPr>
              <p:cNvPr id="4125" name="Text Box 29"/>
              <p:cNvSpPr txBox="1">
                <a:spLocks noChangeArrowheads="1"/>
              </p:cNvSpPr>
              <p:nvPr/>
            </p:nvSpPr>
            <p:spPr bwMode="auto">
              <a:xfrm>
                <a:off x="794" y="3600"/>
                <a:ext cx="69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ja-JP" altLang="en-US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ユーザ</a:t>
                </a:r>
              </a:p>
            </p:txBody>
          </p:sp>
        </p:grpSp>
        <p:sp>
          <p:nvSpPr>
            <p:cNvPr id="17414" name="Rectangle 31"/>
            <p:cNvSpPr>
              <a:spLocks noChangeArrowheads="1"/>
            </p:cNvSpPr>
            <p:nvPr/>
          </p:nvSpPr>
          <p:spPr bwMode="auto">
            <a:xfrm>
              <a:off x="685800" y="4276748"/>
              <a:ext cx="7696200" cy="243840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17415" name="Rectangle 35"/>
            <p:cNvSpPr>
              <a:spLocks noChangeArrowheads="1"/>
            </p:cNvSpPr>
            <p:nvPr/>
          </p:nvSpPr>
          <p:spPr bwMode="auto">
            <a:xfrm>
              <a:off x="2667000" y="4572000"/>
              <a:ext cx="3505200" cy="1752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ea typeface="HGPｺﾞｼｯｸE" pitchFamily="50" charset="-128"/>
              </a:endParaRPr>
            </a:p>
          </p:txBody>
        </p:sp>
        <p:sp>
          <p:nvSpPr>
            <p:cNvPr id="17416" name="Rectangle 36"/>
            <p:cNvSpPr>
              <a:spLocks noChangeArrowheads="1"/>
            </p:cNvSpPr>
            <p:nvPr/>
          </p:nvSpPr>
          <p:spPr bwMode="auto">
            <a:xfrm>
              <a:off x="2667000" y="4495800"/>
              <a:ext cx="3505200" cy="30480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0066CC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17417" name="Text Box 37"/>
            <p:cNvSpPr txBox="1">
              <a:spLocks noChangeArrowheads="1"/>
            </p:cNvSpPr>
            <p:nvPr/>
          </p:nvSpPr>
          <p:spPr bwMode="auto">
            <a:xfrm>
              <a:off x="2633663" y="4495800"/>
              <a:ext cx="3538537" cy="307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>
                  <a:solidFill>
                    <a:schemeClr val="bg1"/>
                  </a:solidFill>
                  <a:ea typeface="HGPｺﾞｼｯｸE" pitchFamily="50" charset="-128"/>
                </a:rPr>
                <a:t>Terminal                     </a:t>
              </a:r>
              <a:r>
                <a:rPr lang="ja-JP" altLang="en-US" sz="1400" b="1">
                  <a:solidFill>
                    <a:schemeClr val="bg1"/>
                  </a:solidFill>
                  <a:ea typeface="HGPｺﾞｼｯｸE" pitchFamily="50" charset="-128"/>
                </a:rPr>
                <a:t>　　　　　　　           </a:t>
              </a:r>
              <a:r>
                <a:rPr lang="en-US" altLang="ja-JP" sz="1400" b="1">
                  <a:solidFill>
                    <a:schemeClr val="bg1"/>
                  </a:solidFill>
                  <a:ea typeface="HGPｺﾞｼｯｸE" pitchFamily="50" charset="-128"/>
                </a:rPr>
                <a:t>×</a:t>
              </a:r>
            </a:p>
          </p:txBody>
        </p:sp>
        <p:sp>
          <p:nvSpPr>
            <p:cNvPr id="17418" name="Text Box 38"/>
            <p:cNvSpPr txBox="1">
              <a:spLocks noChangeArrowheads="1"/>
            </p:cNvSpPr>
            <p:nvPr/>
          </p:nvSpPr>
          <p:spPr bwMode="auto">
            <a:xfrm>
              <a:off x="2724150" y="4800600"/>
              <a:ext cx="344805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000" b="1">
                  <a:latin typeface="ＭＳ ゴシック" pitchFamily="49" charset="-128"/>
                  <a:ea typeface="ＭＳ ゴシック" pitchFamily="49" charset="-128"/>
                </a:rPr>
                <a:t>hoge@joho:~$ </a:t>
              </a:r>
            </a:p>
            <a:p>
              <a:r>
                <a:rPr lang="en-US" altLang="ja-JP" sz="2000" b="1">
                  <a:latin typeface="ＭＳ ゴシック" pitchFamily="49" charset="-128"/>
                  <a:ea typeface="ＭＳ ゴシック" pitchFamily="49" charset="-128"/>
                </a:rPr>
                <a:t>hoge@joho:~$ date</a:t>
              </a:r>
            </a:p>
          </p:txBody>
        </p:sp>
        <p:grpSp>
          <p:nvGrpSpPr>
            <p:cNvPr id="17419" name="Group 41"/>
            <p:cNvGrpSpPr>
              <a:grpSpLocks/>
            </p:cNvGrpSpPr>
            <p:nvPr/>
          </p:nvGrpSpPr>
          <p:grpSpPr bwMode="auto">
            <a:xfrm>
              <a:off x="2097088" y="4305300"/>
              <a:ext cx="1403350" cy="838200"/>
              <a:chOff x="1392" y="1977"/>
              <a:chExt cx="884" cy="528"/>
            </a:xfrm>
          </p:grpSpPr>
          <p:sp>
            <p:nvSpPr>
              <p:cNvPr id="17427" name="AutoShape 42"/>
              <p:cNvSpPr>
                <a:spLocks noChangeArrowheads="1"/>
              </p:cNvSpPr>
              <p:nvPr/>
            </p:nvSpPr>
            <p:spPr bwMode="auto">
              <a:xfrm>
                <a:off x="1392" y="1977"/>
                <a:ext cx="816" cy="528"/>
              </a:xfrm>
              <a:prstGeom prst="wedgeEllipseCallout">
                <a:avLst>
                  <a:gd name="adj1" fmla="val -56370"/>
                  <a:gd name="adj2" fmla="val 34282"/>
                </a:avLst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ja-JP" altLang="ja-JP">
                  <a:ea typeface="HGPｺﾞｼｯｸE" pitchFamily="50" charset="-128"/>
                </a:endParaRPr>
              </a:p>
            </p:txBody>
          </p:sp>
          <p:sp>
            <p:nvSpPr>
              <p:cNvPr id="4139" name="Text Box 43"/>
              <p:cNvSpPr txBox="1">
                <a:spLocks noChangeArrowheads="1"/>
              </p:cNvSpPr>
              <p:nvPr/>
            </p:nvSpPr>
            <p:spPr bwMode="auto">
              <a:xfrm>
                <a:off x="1392" y="2082"/>
                <a:ext cx="88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ja-JP" altLang="en-US" dirty="0">
                    <a:effectLst>
                      <a:outerShdw blurRad="38100" dist="38100" dir="2700000" algn="tl">
                        <a:srgbClr val="FFFFFF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今何時？</a:t>
                </a:r>
              </a:p>
            </p:txBody>
          </p:sp>
        </p:grpSp>
        <p:grpSp>
          <p:nvGrpSpPr>
            <p:cNvPr id="17420" name="Group 44"/>
            <p:cNvGrpSpPr>
              <a:grpSpLocks/>
            </p:cNvGrpSpPr>
            <p:nvPr/>
          </p:nvGrpSpPr>
          <p:grpSpPr bwMode="auto">
            <a:xfrm>
              <a:off x="2209800" y="5257800"/>
              <a:ext cx="4419600" cy="457200"/>
              <a:chOff x="1392" y="2496"/>
              <a:chExt cx="2784" cy="288"/>
            </a:xfrm>
          </p:grpSpPr>
          <p:sp>
            <p:nvSpPr>
              <p:cNvPr id="17425" name="AutoShape 45"/>
              <p:cNvSpPr>
                <a:spLocks noChangeArrowheads="1"/>
              </p:cNvSpPr>
              <p:nvPr/>
            </p:nvSpPr>
            <p:spPr bwMode="auto">
              <a:xfrm>
                <a:off x="1392" y="2496"/>
                <a:ext cx="336" cy="288"/>
              </a:xfrm>
              <a:prstGeom prst="rightArrow">
                <a:avLst>
                  <a:gd name="adj1" fmla="val 50000"/>
                  <a:gd name="adj2" fmla="val 73613"/>
                </a:avLst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7426" name="AutoShape 46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36" cy="288"/>
              </a:xfrm>
              <a:prstGeom prst="rightArrow">
                <a:avLst>
                  <a:gd name="adj1" fmla="val 50000"/>
                  <a:gd name="adj2" fmla="val 73613"/>
                </a:avLst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</p:grpSp>
        <p:sp>
          <p:nvSpPr>
            <p:cNvPr id="4166" name="Oval 70"/>
            <p:cNvSpPr>
              <a:spLocks noChangeArrowheads="1"/>
            </p:cNvSpPr>
            <p:nvPr/>
          </p:nvSpPr>
          <p:spPr bwMode="auto">
            <a:xfrm>
              <a:off x="6659563" y="4797430"/>
              <a:ext cx="1368425" cy="1368438"/>
            </a:xfrm>
            <a:prstGeom prst="ellipse">
              <a:avLst/>
            </a:prstGeom>
            <a:gradFill rotWithShape="1">
              <a:gsLst>
                <a:gs pos="0">
                  <a:srgbClr val="996600">
                    <a:gamma/>
                    <a:shade val="50980"/>
                    <a:invGamma/>
                  </a:srgbClr>
                </a:gs>
                <a:gs pos="100000">
                  <a:srgbClr val="9966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b="1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 </a:t>
              </a:r>
              <a:r>
                <a:rPr lang="ja-JP" altLang="en-US" b="1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カーネル </a:t>
              </a:r>
            </a:p>
          </p:txBody>
        </p:sp>
        <p:sp>
          <p:nvSpPr>
            <p:cNvPr id="4167" name="Text Box 71"/>
            <p:cNvSpPr txBox="1">
              <a:spLocks noChangeArrowheads="1"/>
            </p:cNvSpPr>
            <p:nvPr/>
          </p:nvSpPr>
          <p:spPr bwMode="auto">
            <a:xfrm>
              <a:off x="3995738" y="5516574"/>
              <a:ext cx="1552575" cy="400054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000">
                  <a:solidFill>
                    <a:srgbClr val="00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コマンド入力</a:t>
              </a:r>
            </a:p>
          </p:txBody>
        </p:sp>
        <p:pic>
          <p:nvPicPr>
            <p:cNvPr id="17423" name="Picture 2" descr="C:\Users\yamasita\Desktop\pers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0125" y="4786313"/>
              <a:ext cx="952500" cy="140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" name="Text Box 32"/>
            <p:cNvSpPr txBox="1">
              <a:spLocks noChangeArrowheads="1"/>
            </p:cNvSpPr>
            <p:nvPr/>
          </p:nvSpPr>
          <p:spPr bwMode="auto">
            <a:xfrm>
              <a:off x="928688" y="6181743"/>
              <a:ext cx="1108075" cy="461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dirty="0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ユーザ</a:t>
              </a:r>
            </a:p>
          </p:txBody>
        </p:sp>
      </p:grpSp>
      <p:sp>
        <p:nvSpPr>
          <p:cNvPr id="17412" name="コンテンツ プレースホルダ 30"/>
          <p:cNvSpPr>
            <a:spLocks noGrp="1"/>
          </p:cNvSpPr>
          <p:nvPr>
            <p:ph idx="1"/>
          </p:nvPr>
        </p:nvSpPr>
        <p:spPr>
          <a:xfrm>
            <a:off x="457200" y="4259857"/>
            <a:ext cx="8229600" cy="2049463"/>
          </a:xfrm>
        </p:spPr>
        <p:txBody>
          <a:bodyPr/>
          <a:lstStyle/>
          <a:p>
            <a:r>
              <a:rPr lang="ja-JP" altLang="en-US" sz="2800" smtClean="0"/>
              <a:t>文字列</a:t>
            </a:r>
            <a:r>
              <a:rPr lang="en-US" altLang="ja-JP" sz="2800" smtClean="0"/>
              <a:t>(date)</a:t>
            </a:r>
            <a:r>
              <a:rPr lang="ja-JP" altLang="en-US" sz="2800" smtClean="0"/>
              <a:t>を受け取る</a:t>
            </a:r>
            <a:endParaRPr lang="en-US" altLang="ja-JP" sz="2800" smtClean="0"/>
          </a:p>
          <a:p>
            <a:r>
              <a:rPr lang="ja-JP" altLang="en-US" sz="2800" smtClean="0"/>
              <a:t>文字列をコマンドとして解釈する</a:t>
            </a:r>
            <a:endParaRPr lang="en-US" altLang="ja-JP" sz="2800" smtClean="0"/>
          </a:p>
          <a:p>
            <a:r>
              <a:rPr lang="ja-JP" altLang="en-US" sz="2800" smtClean="0"/>
              <a:t>適切なアプリケーション</a:t>
            </a:r>
            <a:r>
              <a:rPr lang="en-US" altLang="ja-JP" sz="2800" smtClean="0"/>
              <a:t>(</a:t>
            </a:r>
            <a:r>
              <a:rPr lang="ja-JP" altLang="en-US" sz="2800" smtClean="0"/>
              <a:t>カーネル</a:t>
            </a:r>
            <a:r>
              <a:rPr lang="en-US" altLang="ja-JP" sz="2800" smtClean="0"/>
              <a:t>)</a:t>
            </a:r>
            <a:r>
              <a:rPr lang="ja-JP" altLang="en-US" sz="2800" smtClean="0"/>
              <a:t>に引き継ぐ</a:t>
            </a:r>
            <a:endParaRPr lang="en-US" altLang="ja-JP" sz="2800" smtClean="0"/>
          </a:p>
        </p:txBody>
      </p:sp>
      <p:sp>
        <p:nvSpPr>
          <p:cNvPr id="31" name="タイトル 30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シェルの機能その</a:t>
            </a:r>
            <a:r>
              <a:rPr lang="en-US" altLang="ja-JP" sz="3600" dirty="0" smtClean="0"/>
              <a:t>1 : </a:t>
            </a:r>
            <a:br>
              <a:rPr lang="en-US" altLang="ja-JP" sz="3600" dirty="0" smtClean="0"/>
            </a:br>
            <a:r>
              <a:rPr lang="ja-JP" altLang="en-US" sz="3600" dirty="0" smtClean="0"/>
              <a:t>コマンドインタープリタとしての作業例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グループ化 46"/>
          <p:cNvGrpSpPr>
            <a:grpSpLocks/>
          </p:cNvGrpSpPr>
          <p:nvPr/>
        </p:nvGrpSpPr>
        <p:grpSpPr bwMode="auto">
          <a:xfrm>
            <a:off x="685800" y="1621432"/>
            <a:ext cx="7696200" cy="2438400"/>
            <a:chOff x="685800" y="4267200"/>
            <a:chExt cx="7696200" cy="2438400"/>
          </a:xfrm>
        </p:grpSpPr>
        <p:grpSp>
          <p:nvGrpSpPr>
            <p:cNvPr id="18437" name="Group 9"/>
            <p:cNvGrpSpPr>
              <a:grpSpLocks/>
            </p:cNvGrpSpPr>
            <p:nvPr/>
          </p:nvGrpSpPr>
          <p:grpSpPr bwMode="auto">
            <a:xfrm>
              <a:off x="685800" y="4267200"/>
              <a:ext cx="7696200" cy="2438400"/>
              <a:chOff x="480" y="2688"/>
              <a:chExt cx="4848" cy="1536"/>
            </a:xfrm>
          </p:grpSpPr>
          <p:sp>
            <p:nvSpPr>
              <p:cNvPr id="18467" name="Rectangle 10"/>
              <p:cNvSpPr>
                <a:spLocks noChangeArrowheads="1"/>
              </p:cNvSpPr>
              <p:nvPr/>
            </p:nvSpPr>
            <p:spPr bwMode="auto">
              <a:xfrm>
                <a:off x="480" y="2688"/>
                <a:ext cx="4848" cy="1536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8468" name="AutoShape 11"/>
              <p:cNvSpPr>
                <a:spLocks noChangeArrowheads="1"/>
              </p:cNvSpPr>
              <p:nvPr/>
            </p:nvSpPr>
            <p:spPr bwMode="auto">
              <a:xfrm rot="-5430266">
                <a:off x="887" y="3191"/>
                <a:ext cx="432" cy="384"/>
              </a:xfrm>
              <a:prstGeom prst="flowChartDelay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8469" name="Oval 12"/>
              <p:cNvSpPr>
                <a:spLocks noChangeArrowheads="1"/>
              </p:cNvSpPr>
              <p:nvPr/>
            </p:nvSpPr>
            <p:spPr bwMode="auto">
              <a:xfrm>
                <a:off x="912" y="2880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grpSp>
            <p:nvGrpSpPr>
              <p:cNvPr id="18470" name="Group 13"/>
              <p:cNvGrpSpPr>
                <a:grpSpLocks/>
              </p:cNvGrpSpPr>
              <p:nvPr/>
            </p:nvGrpSpPr>
            <p:grpSpPr bwMode="auto">
              <a:xfrm>
                <a:off x="1707" y="2832"/>
                <a:ext cx="2229" cy="1152"/>
                <a:chOff x="1851" y="2928"/>
                <a:chExt cx="2229" cy="1152"/>
              </a:xfrm>
            </p:grpSpPr>
            <p:sp>
              <p:nvSpPr>
                <p:cNvPr id="18473" name="Rectangle 14"/>
                <p:cNvSpPr>
                  <a:spLocks noChangeArrowheads="1"/>
                </p:cNvSpPr>
                <p:nvPr/>
              </p:nvSpPr>
              <p:spPr bwMode="auto">
                <a:xfrm>
                  <a:off x="1872" y="2976"/>
                  <a:ext cx="2208" cy="110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ja-JP" altLang="ja-JP">
                    <a:ea typeface="HGPｺﾞｼｯｸE" pitchFamily="50" charset="-128"/>
                  </a:endParaRPr>
                </a:p>
              </p:txBody>
            </p:sp>
            <p:sp>
              <p:nvSpPr>
                <p:cNvPr id="18474" name="Rectangle 15"/>
                <p:cNvSpPr>
                  <a:spLocks noChangeArrowheads="1"/>
                </p:cNvSpPr>
                <p:nvPr/>
              </p:nvSpPr>
              <p:spPr bwMode="auto">
                <a:xfrm>
                  <a:off x="1872" y="2928"/>
                  <a:ext cx="2208" cy="192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>
                    <a:ea typeface="HGPｺﾞｼｯｸE" pitchFamily="50" charset="-128"/>
                  </a:endParaRPr>
                </a:p>
              </p:txBody>
            </p:sp>
            <p:sp>
              <p:nvSpPr>
                <p:cNvPr id="1847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1851" y="2928"/>
                  <a:ext cx="222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Kterm                         </a:t>
                  </a:r>
                  <a:r>
                    <a:rPr lang="ja-JP" altLang="en-US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　　　　　　　                </a:t>
                  </a:r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×</a:t>
                  </a:r>
                </a:p>
              </p:txBody>
            </p:sp>
            <p:sp>
              <p:nvSpPr>
                <p:cNvPr id="18476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908" y="3120"/>
                  <a:ext cx="2172" cy="6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 </a:t>
                  </a:r>
                </a:p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</a:t>
                  </a:r>
                </a:p>
                <a:p>
                  <a:endParaRPr lang="en-US" altLang="ja-JP" sz="2000" b="1">
                    <a:ea typeface="HGPｺﾞｼｯｸE" pitchFamily="50" charset="-128"/>
                  </a:endParaRPr>
                </a:p>
              </p:txBody>
            </p:sp>
          </p:grpSp>
          <p:sp>
            <p:nvSpPr>
              <p:cNvPr id="31762" name="Oval 18"/>
              <p:cNvSpPr>
                <a:spLocks noChangeArrowheads="1"/>
              </p:cNvSpPr>
              <p:nvPr/>
            </p:nvSpPr>
            <p:spPr bwMode="auto">
              <a:xfrm>
                <a:off x="4368" y="2976"/>
                <a:ext cx="624" cy="624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9933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b="1" dirty="0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GPｺﾞｼｯｸE" pitchFamily="50" charset="-128"/>
                    <a:ea typeface="HGPｺﾞｼｯｸE" pitchFamily="50" charset="-128"/>
                  </a:rPr>
                  <a:t>OS</a:t>
                </a:r>
              </a:p>
            </p:txBody>
          </p:sp>
          <p:sp>
            <p:nvSpPr>
              <p:cNvPr id="31763" name="Text Box 19"/>
              <p:cNvSpPr txBox="1">
                <a:spLocks noChangeArrowheads="1"/>
              </p:cNvSpPr>
              <p:nvPr/>
            </p:nvSpPr>
            <p:spPr bwMode="auto">
              <a:xfrm>
                <a:off x="794" y="3600"/>
                <a:ext cx="69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ja-JP" altLang="en-US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ユーザ</a:t>
                </a:r>
              </a:p>
            </p:txBody>
          </p:sp>
        </p:grpSp>
        <p:grpSp>
          <p:nvGrpSpPr>
            <p:cNvPr id="18438" name="Group 20"/>
            <p:cNvGrpSpPr>
              <a:grpSpLocks/>
            </p:cNvGrpSpPr>
            <p:nvPr/>
          </p:nvGrpSpPr>
          <p:grpSpPr bwMode="auto">
            <a:xfrm>
              <a:off x="685800" y="4267200"/>
              <a:ext cx="7696200" cy="2438400"/>
              <a:chOff x="480" y="2688"/>
              <a:chExt cx="4848" cy="1536"/>
            </a:xfrm>
          </p:grpSpPr>
          <p:sp>
            <p:nvSpPr>
              <p:cNvPr id="18457" name="Rectangle 21"/>
              <p:cNvSpPr>
                <a:spLocks noChangeArrowheads="1"/>
              </p:cNvSpPr>
              <p:nvPr/>
            </p:nvSpPr>
            <p:spPr bwMode="auto">
              <a:xfrm>
                <a:off x="480" y="2688"/>
                <a:ext cx="4848" cy="1536"/>
              </a:xfrm>
              <a:prstGeom prst="rect">
                <a:avLst/>
              </a:prstGeom>
              <a:solidFill>
                <a:schemeClr val="tx2"/>
              </a:solidFill>
              <a:ln w="19050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8458" name="AutoShape 22"/>
              <p:cNvSpPr>
                <a:spLocks noChangeArrowheads="1"/>
              </p:cNvSpPr>
              <p:nvPr/>
            </p:nvSpPr>
            <p:spPr bwMode="auto">
              <a:xfrm rot="-5430266">
                <a:off x="887" y="3191"/>
                <a:ext cx="432" cy="384"/>
              </a:xfrm>
              <a:prstGeom prst="flowChartDelay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8459" name="Oval 23"/>
              <p:cNvSpPr>
                <a:spLocks noChangeArrowheads="1"/>
              </p:cNvSpPr>
              <p:nvPr/>
            </p:nvSpPr>
            <p:spPr bwMode="auto">
              <a:xfrm>
                <a:off x="912" y="2880"/>
                <a:ext cx="384" cy="38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rgbClr val="FF7C80"/>
                  </a:gs>
                </a:gsLst>
                <a:lin ang="2700000" scaled="1"/>
              </a:gradFill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grpSp>
            <p:nvGrpSpPr>
              <p:cNvPr id="18460" name="Group 24"/>
              <p:cNvGrpSpPr>
                <a:grpSpLocks/>
              </p:cNvGrpSpPr>
              <p:nvPr/>
            </p:nvGrpSpPr>
            <p:grpSpPr bwMode="auto">
              <a:xfrm>
                <a:off x="1707" y="2832"/>
                <a:ext cx="2229" cy="1152"/>
                <a:chOff x="1851" y="2928"/>
                <a:chExt cx="2229" cy="1152"/>
              </a:xfrm>
            </p:grpSpPr>
            <p:sp>
              <p:nvSpPr>
                <p:cNvPr id="1846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2976"/>
                  <a:ext cx="2208" cy="110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ja-JP" altLang="ja-JP">
                    <a:ea typeface="HGPｺﾞｼｯｸE" pitchFamily="50" charset="-128"/>
                  </a:endParaRPr>
                </a:p>
              </p:txBody>
            </p:sp>
            <p:sp>
              <p:nvSpPr>
                <p:cNvPr id="18464" name="Rectangle 26"/>
                <p:cNvSpPr>
                  <a:spLocks noChangeArrowheads="1"/>
                </p:cNvSpPr>
                <p:nvPr/>
              </p:nvSpPr>
              <p:spPr bwMode="auto">
                <a:xfrm>
                  <a:off x="1872" y="2928"/>
                  <a:ext cx="2208" cy="192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rgbClr val="0066CC"/>
                    </a:gs>
                  </a:gsLst>
                  <a:lin ang="2700000" scaled="1"/>
                </a:gra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ja-JP" altLang="en-US">
                    <a:ea typeface="HGPｺﾞｼｯｸE" pitchFamily="50" charset="-128"/>
                  </a:endParaRPr>
                </a:p>
              </p:txBody>
            </p:sp>
            <p:sp>
              <p:nvSpPr>
                <p:cNvPr id="18465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851" y="2928"/>
                  <a:ext cx="2229" cy="19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Kterm                         </a:t>
                  </a:r>
                  <a:r>
                    <a:rPr lang="ja-JP" altLang="en-US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　　　　　　　                </a:t>
                  </a:r>
                  <a:r>
                    <a:rPr lang="en-US" altLang="ja-JP" sz="1400" b="1">
                      <a:solidFill>
                        <a:schemeClr val="bg1"/>
                      </a:solidFill>
                      <a:ea typeface="HGPｺﾞｼｯｸE" pitchFamily="50" charset="-128"/>
                    </a:rPr>
                    <a:t>×</a:t>
                  </a:r>
                </a:p>
              </p:txBody>
            </p:sp>
            <p:sp>
              <p:nvSpPr>
                <p:cNvPr id="18466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908" y="3120"/>
                  <a:ext cx="2172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 </a:t>
                  </a:r>
                </a:p>
                <a:p>
                  <a:r>
                    <a:rPr lang="en-US" altLang="ja-JP" sz="2000" b="1">
                      <a:ea typeface="HGPｺﾞｼｯｸE" pitchFamily="50" charset="-128"/>
                    </a:rPr>
                    <a:t>hoge@joho:~$ date</a:t>
                  </a:r>
                </a:p>
              </p:txBody>
            </p:sp>
          </p:grpSp>
          <p:sp>
            <p:nvSpPr>
              <p:cNvPr id="31773" name="Oval 29"/>
              <p:cNvSpPr>
                <a:spLocks noChangeArrowheads="1"/>
              </p:cNvSpPr>
              <p:nvPr/>
            </p:nvSpPr>
            <p:spPr bwMode="auto">
              <a:xfrm>
                <a:off x="4368" y="2976"/>
                <a:ext cx="624" cy="624"/>
              </a:xfrm>
              <a:prstGeom prst="ellipse">
                <a:avLst/>
              </a:prstGeom>
              <a:gradFill rotWithShape="0">
                <a:gsLst>
                  <a:gs pos="0">
                    <a:srgbClr val="FFCC00"/>
                  </a:gs>
                  <a:gs pos="100000">
                    <a:srgbClr val="FF9933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b="1" dirty="0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HGPｺﾞｼｯｸE" pitchFamily="50" charset="-128"/>
                    <a:ea typeface="HGPｺﾞｼｯｸE" pitchFamily="50" charset="-128"/>
                  </a:rPr>
                  <a:t>OS</a:t>
                </a:r>
              </a:p>
            </p:txBody>
          </p:sp>
          <p:sp>
            <p:nvSpPr>
              <p:cNvPr id="31774" name="Text Box 30"/>
              <p:cNvSpPr txBox="1">
                <a:spLocks noChangeArrowheads="1"/>
              </p:cNvSpPr>
              <p:nvPr/>
            </p:nvSpPr>
            <p:spPr bwMode="auto">
              <a:xfrm>
                <a:off x="794" y="3600"/>
                <a:ext cx="698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ja-JP" altLang="en-US">
                    <a:solidFill>
                      <a:srgbClr val="CC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ユーザ</a:t>
                </a:r>
              </a:p>
            </p:txBody>
          </p:sp>
        </p:grpSp>
        <p:grpSp>
          <p:nvGrpSpPr>
            <p:cNvPr id="18439" name="Group 31"/>
            <p:cNvGrpSpPr>
              <a:grpSpLocks/>
            </p:cNvGrpSpPr>
            <p:nvPr/>
          </p:nvGrpSpPr>
          <p:grpSpPr bwMode="auto">
            <a:xfrm>
              <a:off x="2209800" y="4343400"/>
              <a:ext cx="1403350" cy="838200"/>
              <a:chOff x="1392" y="1920"/>
              <a:chExt cx="884" cy="528"/>
            </a:xfrm>
          </p:grpSpPr>
          <p:sp>
            <p:nvSpPr>
              <p:cNvPr id="18455" name="AutoShape 32"/>
              <p:cNvSpPr>
                <a:spLocks noChangeArrowheads="1"/>
              </p:cNvSpPr>
              <p:nvPr/>
            </p:nvSpPr>
            <p:spPr bwMode="auto">
              <a:xfrm>
                <a:off x="1392" y="1920"/>
                <a:ext cx="816" cy="528"/>
              </a:xfrm>
              <a:prstGeom prst="wedgeEllipseCallout">
                <a:avLst>
                  <a:gd name="adj1" fmla="val -56370"/>
                  <a:gd name="adj2" fmla="val 34282"/>
                </a:avLst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endParaRPr lang="ja-JP" altLang="ja-JP">
                  <a:ea typeface="HGPｺﾞｼｯｸE" pitchFamily="50" charset="-128"/>
                </a:endParaRPr>
              </a:p>
            </p:txBody>
          </p:sp>
          <p:sp>
            <p:nvSpPr>
              <p:cNvPr id="31777" name="Text Box 33"/>
              <p:cNvSpPr txBox="1">
                <a:spLocks noChangeArrowheads="1"/>
              </p:cNvSpPr>
              <p:nvPr/>
            </p:nvSpPr>
            <p:spPr bwMode="auto">
              <a:xfrm>
                <a:off x="1392" y="2016"/>
                <a:ext cx="88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ja-JP" altLang="en-US">
                    <a:effectLst>
                      <a:outerShdw blurRad="38100" dist="38100" dir="2700000" algn="tl">
                        <a:srgbClr val="FFFFFF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今何時？</a:t>
                </a:r>
              </a:p>
            </p:txBody>
          </p:sp>
        </p:grpSp>
        <p:grpSp>
          <p:nvGrpSpPr>
            <p:cNvPr id="18440" name="Group 34"/>
            <p:cNvGrpSpPr>
              <a:grpSpLocks/>
            </p:cNvGrpSpPr>
            <p:nvPr/>
          </p:nvGrpSpPr>
          <p:grpSpPr bwMode="auto">
            <a:xfrm>
              <a:off x="2209800" y="5257800"/>
              <a:ext cx="4419600" cy="457200"/>
              <a:chOff x="1392" y="2496"/>
              <a:chExt cx="2784" cy="288"/>
            </a:xfrm>
          </p:grpSpPr>
          <p:sp>
            <p:nvSpPr>
              <p:cNvPr id="18453" name="AutoShape 35"/>
              <p:cNvSpPr>
                <a:spLocks noChangeArrowheads="1"/>
              </p:cNvSpPr>
              <p:nvPr/>
            </p:nvSpPr>
            <p:spPr bwMode="auto">
              <a:xfrm>
                <a:off x="1392" y="2496"/>
                <a:ext cx="336" cy="288"/>
              </a:xfrm>
              <a:prstGeom prst="rightArrow">
                <a:avLst>
                  <a:gd name="adj1" fmla="val 50000"/>
                  <a:gd name="adj2" fmla="val 73613"/>
                </a:avLst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8454" name="AutoShape 36"/>
              <p:cNvSpPr>
                <a:spLocks noChangeArrowheads="1"/>
              </p:cNvSpPr>
              <p:nvPr/>
            </p:nvSpPr>
            <p:spPr bwMode="auto">
              <a:xfrm>
                <a:off x="3840" y="2496"/>
                <a:ext cx="336" cy="288"/>
              </a:xfrm>
              <a:prstGeom prst="rightArrow">
                <a:avLst>
                  <a:gd name="adj1" fmla="val 50000"/>
                  <a:gd name="adj2" fmla="val 73613"/>
                </a:avLst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</p:grpSp>
        <p:sp>
          <p:nvSpPr>
            <p:cNvPr id="18441" name="Rectangle 38"/>
            <p:cNvSpPr>
              <a:spLocks noChangeArrowheads="1"/>
            </p:cNvSpPr>
            <p:nvPr/>
          </p:nvSpPr>
          <p:spPr bwMode="auto">
            <a:xfrm>
              <a:off x="685800" y="4267200"/>
              <a:ext cx="7696200" cy="243840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18442" name="Rectangle 42"/>
            <p:cNvSpPr>
              <a:spLocks noChangeArrowheads="1"/>
            </p:cNvSpPr>
            <p:nvPr/>
          </p:nvSpPr>
          <p:spPr bwMode="auto">
            <a:xfrm>
              <a:off x="2667000" y="4572000"/>
              <a:ext cx="3505200" cy="1752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ja-JP" altLang="ja-JP">
                <a:ea typeface="HGPｺﾞｼｯｸE" pitchFamily="50" charset="-128"/>
              </a:endParaRPr>
            </a:p>
          </p:txBody>
        </p:sp>
        <p:sp>
          <p:nvSpPr>
            <p:cNvPr id="18443" name="Rectangle 43"/>
            <p:cNvSpPr>
              <a:spLocks noChangeArrowheads="1"/>
            </p:cNvSpPr>
            <p:nvPr/>
          </p:nvSpPr>
          <p:spPr bwMode="auto">
            <a:xfrm>
              <a:off x="2667000" y="4495800"/>
              <a:ext cx="3505200" cy="30480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0066CC"/>
                </a:gs>
              </a:gsLst>
              <a:lin ang="2700000" scaled="1"/>
            </a:gra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18444" name="Text Box 44"/>
            <p:cNvSpPr txBox="1">
              <a:spLocks noChangeArrowheads="1"/>
            </p:cNvSpPr>
            <p:nvPr/>
          </p:nvSpPr>
          <p:spPr bwMode="auto">
            <a:xfrm>
              <a:off x="2676525" y="4495800"/>
              <a:ext cx="3538538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1400" b="1">
                  <a:solidFill>
                    <a:schemeClr val="bg1"/>
                  </a:solidFill>
                  <a:ea typeface="HGPｺﾞｼｯｸE" pitchFamily="50" charset="-128"/>
                </a:rPr>
                <a:t>terminal                 </a:t>
              </a:r>
              <a:r>
                <a:rPr lang="ja-JP" altLang="en-US" sz="1400" b="1">
                  <a:solidFill>
                    <a:schemeClr val="bg1"/>
                  </a:solidFill>
                  <a:ea typeface="HGPｺﾞｼｯｸE" pitchFamily="50" charset="-128"/>
                </a:rPr>
                <a:t>　　　　　　　                </a:t>
              </a:r>
              <a:r>
                <a:rPr lang="en-US" altLang="ja-JP" sz="1400" b="1">
                  <a:solidFill>
                    <a:schemeClr val="bg1"/>
                  </a:solidFill>
                  <a:ea typeface="HGPｺﾞｼｯｸE" pitchFamily="50" charset="-128"/>
                </a:rPr>
                <a:t>×</a:t>
              </a:r>
            </a:p>
          </p:txBody>
        </p:sp>
        <p:sp>
          <p:nvSpPr>
            <p:cNvPr id="18445" name="Text Box 45"/>
            <p:cNvSpPr txBox="1">
              <a:spLocks noChangeArrowheads="1"/>
            </p:cNvSpPr>
            <p:nvPr/>
          </p:nvSpPr>
          <p:spPr bwMode="auto">
            <a:xfrm>
              <a:off x="2724150" y="4800600"/>
              <a:ext cx="3448050" cy="1584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ja-JP" sz="2000" b="1">
                  <a:latin typeface="ＭＳ ゴシック" pitchFamily="49" charset="-128"/>
                  <a:ea typeface="ＭＳ ゴシック" pitchFamily="49" charset="-128"/>
                </a:rPr>
                <a:t>hoge@joho:~$ </a:t>
              </a:r>
            </a:p>
            <a:p>
              <a:r>
                <a:rPr lang="en-US" altLang="ja-JP" sz="2000" b="1">
                  <a:latin typeface="ＭＳ ゴシック" pitchFamily="49" charset="-128"/>
                  <a:ea typeface="ＭＳ ゴシック" pitchFamily="49" charset="-128"/>
                </a:rPr>
                <a:t>hoge@joho:~$ date</a:t>
              </a:r>
            </a:p>
            <a:p>
              <a:pPr>
                <a:spcBef>
                  <a:spcPct val="50000"/>
                </a:spcBef>
              </a:pPr>
              <a:r>
                <a:rPr lang="da-DK" altLang="ja-JP" b="1">
                  <a:latin typeface="ＭＳ ゴシック" pitchFamily="49" charset="-128"/>
                  <a:ea typeface="ＭＳ ゴシック" pitchFamily="49" charset="-128"/>
                </a:rPr>
                <a:t>Fri May 7 13:25:14 JST 2010</a:t>
              </a:r>
              <a:endParaRPr lang="en-US" altLang="ja-JP" b="1">
                <a:latin typeface="ＭＳ ゴシック" pitchFamily="49" charset="-128"/>
                <a:ea typeface="ＭＳ ゴシック" pitchFamily="49" charset="-128"/>
              </a:endParaRPr>
            </a:p>
            <a:p>
              <a:pPr>
                <a:spcBef>
                  <a:spcPct val="50000"/>
                </a:spcBef>
              </a:pPr>
              <a:r>
                <a:rPr lang="en-US" altLang="ja-JP" sz="2000" b="1">
                  <a:latin typeface="ＭＳ ゴシック" pitchFamily="49" charset="-128"/>
                  <a:ea typeface="ＭＳ ゴシック" pitchFamily="49" charset="-128"/>
                </a:rPr>
                <a:t>hoge@joho:~$</a:t>
              </a:r>
            </a:p>
          </p:txBody>
        </p:sp>
        <p:grpSp>
          <p:nvGrpSpPr>
            <p:cNvPr id="18446" name="Group 51"/>
            <p:cNvGrpSpPr>
              <a:grpSpLocks/>
            </p:cNvGrpSpPr>
            <p:nvPr/>
          </p:nvGrpSpPr>
          <p:grpSpPr bwMode="auto">
            <a:xfrm>
              <a:off x="2209800" y="5257800"/>
              <a:ext cx="4419600" cy="457200"/>
              <a:chOff x="1392" y="4080"/>
              <a:chExt cx="2784" cy="288"/>
            </a:xfrm>
          </p:grpSpPr>
          <p:sp>
            <p:nvSpPr>
              <p:cNvPr id="18451" name="AutoShape 52"/>
              <p:cNvSpPr>
                <a:spLocks noChangeArrowheads="1"/>
              </p:cNvSpPr>
              <p:nvPr/>
            </p:nvSpPr>
            <p:spPr bwMode="auto">
              <a:xfrm flipH="1">
                <a:off x="1392" y="4080"/>
                <a:ext cx="336" cy="288"/>
              </a:xfrm>
              <a:prstGeom prst="rightArrow">
                <a:avLst>
                  <a:gd name="adj1" fmla="val 50000"/>
                  <a:gd name="adj2" fmla="val 73613"/>
                </a:avLst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  <p:sp>
            <p:nvSpPr>
              <p:cNvPr id="18452" name="AutoShape 53"/>
              <p:cNvSpPr>
                <a:spLocks noChangeArrowheads="1"/>
              </p:cNvSpPr>
              <p:nvPr/>
            </p:nvSpPr>
            <p:spPr bwMode="auto">
              <a:xfrm flipH="1">
                <a:off x="3840" y="4080"/>
                <a:ext cx="336" cy="288"/>
              </a:xfrm>
              <a:prstGeom prst="rightArrow">
                <a:avLst>
                  <a:gd name="adj1" fmla="val 50000"/>
                  <a:gd name="adj2" fmla="val 73613"/>
                </a:avLst>
              </a:prstGeom>
              <a:solidFill>
                <a:schemeClr val="accent2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ja-JP" altLang="en-US">
                  <a:ea typeface="HGPｺﾞｼｯｸE" pitchFamily="50" charset="-128"/>
                </a:endParaRPr>
              </a:p>
            </p:txBody>
          </p:sp>
        </p:grpSp>
        <p:sp>
          <p:nvSpPr>
            <p:cNvPr id="31798" name="Oval 54"/>
            <p:cNvSpPr>
              <a:spLocks noChangeArrowheads="1"/>
            </p:cNvSpPr>
            <p:nvPr/>
          </p:nvSpPr>
          <p:spPr bwMode="auto">
            <a:xfrm>
              <a:off x="6659563" y="4797425"/>
              <a:ext cx="1368425" cy="1368425"/>
            </a:xfrm>
            <a:prstGeom prst="ellipse">
              <a:avLst/>
            </a:prstGeom>
            <a:gradFill rotWithShape="1">
              <a:gsLst>
                <a:gs pos="0">
                  <a:srgbClr val="996600">
                    <a:gamma/>
                    <a:shade val="50980"/>
                    <a:invGamma/>
                  </a:srgbClr>
                </a:gs>
                <a:gs pos="100000">
                  <a:srgbClr val="9966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b="1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 </a:t>
              </a:r>
              <a:r>
                <a:rPr lang="ja-JP" altLang="en-US" b="1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カーネル </a:t>
              </a:r>
            </a:p>
          </p:txBody>
        </p:sp>
        <p:sp>
          <p:nvSpPr>
            <p:cNvPr id="31799" name="Text Box 55"/>
            <p:cNvSpPr txBox="1">
              <a:spLocks noChangeArrowheads="1"/>
            </p:cNvSpPr>
            <p:nvPr/>
          </p:nvSpPr>
          <p:spPr bwMode="auto">
            <a:xfrm>
              <a:off x="4572000" y="5886450"/>
              <a:ext cx="1460500" cy="400050"/>
            </a:xfrm>
            <a:prstGeom prst="rect">
              <a:avLst/>
            </a:prstGeom>
            <a:noFill/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 sz="2000">
                  <a:solidFill>
                    <a:srgbClr val="0066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日時の表示</a:t>
              </a:r>
            </a:p>
          </p:txBody>
        </p:sp>
        <p:pic>
          <p:nvPicPr>
            <p:cNvPr id="18449" name="Picture 2" descr="C:\Users\yamasita\Desktop\person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00125" y="4786313"/>
              <a:ext cx="952500" cy="1406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7" name="Text Box 32"/>
            <p:cNvSpPr txBox="1">
              <a:spLocks noChangeArrowheads="1"/>
            </p:cNvSpPr>
            <p:nvPr/>
          </p:nvSpPr>
          <p:spPr bwMode="auto">
            <a:xfrm>
              <a:off x="928688" y="6181725"/>
              <a:ext cx="1108075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ja-JP" altLang="en-US">
                  <a:solidFill>
                    <a:srgbClr val="CC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rPr>
                <a:t>ユーザ</a:t>
              </a:r>
            </a:p>
          </p:txBody>
        </p:sp>
      </p:grpSp>
      <p:sp>
        <p:nvSpPr>
          <p:cNvPr id="49" name="Rectangle 4"/>
          <p:cNvSpPr txBox="1">
            <a:spLocks noChangeArrowheads="1"/>
          </p:cNvSpPr>
          <p:nvPr/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ja-JP" altLang="en-US" sz="4400" kern="0"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コマンドインタープリタ</a:t>
            </a:r>
            <a:endParaRPr lang="ja-JP" altLang="en-US" sz="4400" kern="0" dirty="0">
              <a:latin typeface="HGPｺﾞｼｯｸE" pitchFamily="50" charset="-128"/>
              <a:ea typeface="HGPｺﾞｼｯｸE" pitchFamily="50" charset="-128"/>
              <a:cs typeface="HGPｺﾞｼｯｸE" pitchFamily="50" charset="-128"/>
            </a:endParaRPr>
          </a:p>
        </p:txBody>
      </p:sp>
      <p:sp>
        <p:nvSpPr>
          <p:cNvPr id="18436" name="コンテンツ プレースホルダ 44"/>
          <p:cNvSpPr>
            <a:spLocks noGrp="1"/>
          </p:cNvSpPr>
          <p:nvPr>
            <p:ph idx="1"/>
          </p:nvPr>
        </p:nvSpPr>
        <p:spPr>
          <a:xfrm>
            <a:off x="457200" y="4116982"/>
            <a:ext cx="8363272" cy="2192338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アプリケーション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カーネル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から結果を受け取る</a:t>
            </a:r>
            <a:endParaRPr lang="en-US" altLang="ja-JP" sz="2800" dirty="0" smtClean="0"/>
          </a:p>
          <a:p>
            <a:r>
              <a:rPr lang="ja-JP" altLang="en-US" sz="2800" dirty="0" smtClean="0"/>
              <a:t>結果</a:t>
            </a:r>
            <a:r>
              <a:rPr lang="ja-JP" altLang="en-US" sz="2800" dirty="0" smtClean="0"/>
              <a:t>を表示</a:t>
            </a:r>
            <a:r>
              <a:rPr lang="ja-JP" altLang="en-US" sz="2800" dirty="0" smtClean="0"/>
              <a:t>する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必要に</a:t>
            </a:r>
            <a:r>
              <a:rPr lang="ja-JP" altLang="en-US" sz="2400" dirty="0" smtClean="0"/>
              <a:t>応じて環境変数を参照させる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後述</a:t>
            </a:r>
            <a:r>
              <a:rPr lang="en-US" altLang="ja-JP" sz="2400" dirty="0" smtClean="0"/>
              <a:t>)</a:t>
            </a:r>
            <a:endParaRPr lang="ja-JP" altLang="en-US" sz="2400" dirty="0" smtClean="0"/>
          </a:p>
        </p:txBody>
      </p:sp>
      <p:sp>
        <p:nvSpPr>
          <p:cNvPr id="46" name="タイトル 45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シェルの機能その</a:t>
            </a:r>
            <a:r>
              <a:rPr lang="en-US" altLang="ja-JP" sz="3600" dirty="0" smtClean="0"/>
              <a:t>1 : </a:t>
            </a:r>
            <a:br>
              <a:rPr lang="en-US" altLang="ja-JP" sz="3600" dirty="0" smtClean="0"/>
            </a:br>
            <a:r>
              <a:rPr lang="ja-JP" altLang="en-US" sz="3600" dirty="0" smtClean="0"/>
              <a:t>コマンドインタープリタとしての作業例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シェルの機能その</a:t>
            </a:r>
            <a:r>
              <a:rPr lang="en-US" altLang="ja-JP" sz="4800" dirty="0" smtClean="0"/>
              <a:t>2 : </a:t>
            </a:r>
            <a:r>
              <a:rPr lang="ja-JP" altLang="en-US" dirty="0" smtClean="0"/>
              <a:t>環境設定</a:t>
            </a:r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541463"/>
            <a:ext cx="6264696" cy="4525962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「環境」とは</a:t>
            </a:r>
            <a:r>
              <a:rPr lang="en-US" altLang="ja-JP" sz="2400" dirty="0" smtClean="0"/>
              <a:t>?</a:t>
            </a:r>
          </a:p>
          <a:p>
            <a:pPr lvl="1"/>
            <a:r>
              <a:rPr lang="ja-JP" altLang="en-US" sz="2000" dirty="0" smtClean="0"/>
              <a:t>アプリケーション間で共用される設定情報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各アプリケーションはシェルから与えられた環境の下で動作する</a:t>
            </a:r>
            <a:endParaRPr lang="en-US" altLang="ja-JP" sz="1800" dirty="0" smtClean="0"/>
          </a:p>
          <a:p>
            <a:pPr lvl="1"/>
            <a:r>
              <a:rPr lang="ja-JP" altLang="en-US" sz="2000" dirty="0" smtClean="0"/>
              <a:t>環境変数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設定内容に</a:t>
            </a:r>
            <a:r>
              <a:rPr lang="ja-JP" altLang="en-US" sz="1800" dirty="0" smtClean="0"/>
              <a:t>応じた値が格納される</a:t>
            </a:r>
            <a:endParaRPr lang="en-US" altLang="ja-JP" sz="1800" dirty="0" smtClean="0"/>
          </a:p>
          <a:p>
            <a:pPr lvl="3"/>
            <a:r>
              <a:rPr lang="ja-JP" altLang="en-US" sz="1400" dirty="0" smtClean="0"/>
              <a:t>例</a:t>
            </a:r>
            <a:r>
              <a:rPr lang="en-US" altLang="ja-JP" sz="1400" dirty="0" smtClean="0"/>
              <a:t>) $LANG = ja_JP.UTF-8</a:t>
            </a:r>
          </a:p>
          <a:p>
            <a:pPr lvl="2"/>
            <a:r>
              <a:rPr lang="ja-JP" altLang="en-US" sz="1800" dirty="0" smtClean="0"/>
              <a:t>通常</a:t>
            </a:r>
            <a:r>
              <a:rPr lang="ja-JP" altLang="en-US" sz="1800" dirty="0" smtClean="0"/>
              <a:t>は起動時に自動設定される</a:t>
            </a:r>
            <a:endParaRPr lang="en-US" altLang="ja-JP" sz="2000" dirty="0" smtClean="0"/>
          </a:p>
          <a:p>
            <a:r>
              <a:rPr lang="ja-JP" altLang="en-US" sz="2400" dirty="0" smtClean="0"/>
              <a:t>手動での設定</a:t>
            </a:r>
            <a:r>
              <a:rPr lang="ja-JP" altLang="en-US" sz="2400" dirty="0" smtClean="0"/>
              <a:t>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環境変数</a:t>
            </a:r>
            <a:r>
              <a:rPr lang="ja-JP" altLang="en-US" sz="2000" dirty="0" smtClean="0"/>
              <a:t>を書き換える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例</a:t>
            </a:r>
            <a:r>
              <a:rPr lang="en-US" altLang="ja-JP" sz="1800" dirty="0" smtClean="0"/>
              <a:t>) export LANG=C</a:t>
            </a:r>
            <a:endParaRPr lang="en-US" altLang="ja-JP" sz="1800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6516216" y="3429000"/>
            <a:ext cx="237626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516216" y="4590420"/>
            <a:ext cx="2376264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2" descr="C:\Users\yamasita\Desktop\pers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628800"/>
            <a:ext cx="952500" cy="14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テキスト ボックス 36"/>
          <p:cNvSpPr txBox="1"/>
          <p:nvPr/>
        </p:nvSpPr>
        <p:spPr>
          <a:xfrm>
            <a:off x="7740352" y="17008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日本語希望！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24128" y="32756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シェル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948264" y="352809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$LANG=JP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940152" y="15567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88024" y="415082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アプリケーション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ソフトウェア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6516216" y="573325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508104" y="5445224"/>
            <a:ext cx="298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カーネル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7236296" y="3080835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740352" y="21235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日付教えて！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39" grpId="1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シェルの機能その</a:t>
            </a:r>
            <a:r>
              <a:rPr lang="en-US" altLang="ja-JP" sz="4800" dirty="0" smtClean="0"/>
              <a:t>2 : </a:t>
            </a:r>
            <a:r>
              <a:rPr lang="ja-JP" altLang="en-US" dirty="0" smtClean="0"/>
              <a:t>環境設定</a:t>
            </a:r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541463"/>
            <a:ext cx="6264696" cy="4525962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「環境」とは</a:t>
            </a:r>
            <a:r>
              <a:rPr lang="en-US" altLang="ja-JP" sz="2400" dirty="0" smtClean="0"/>
              <a:t>?</a:t>
            </a:r>
          </a:p>
          <a:p>
            <a:pPr lvl="1"/>
            <a:r>
              <a:rPr lang="ja-JP" altLang="en-US" sz="2000" dirty="0" smtClean="0"/>
              <a:t>アプリケーション間で共用される設定情報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各アプリケーションはシェルから与えられた環境の下で動作する</a:t>
            </a:r>
            <a:endParaRPr lang="en-US" altLang="ja-JP" sz="1800" dirty="0" smtClean="0"/>
          </a:p>
          <a:p>
            <a:pPr lvl="1"/>
            <a:r>
              <a:rPr lang="ja-JP" altLang="en-US" sz="2000" dirty="0" smtClean="0"/>
              <a:t>環境変数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設定内容に</a:t>
            </a:r>
            <a:r>
              <a:rPr lang="ja-JP" altLang="en-US" sz="1800" dirty="0" smtClean="0"/>
              <a:t>応じた値が格納される</a:t>
            </a:r>
            <a:endParaRPr lang="en-US" altLang="ja-JP" sz="1800" dirty="0" smtClean="0"/>
          </a:p>
          <a:p>
            <a:pPr lvl="3"/>
            <a:r>
              <a:rPr lang="ja-JP" altLang="en-US" sz="1400" dirty="0" smtClean="0"/>
              <a:t>例</a:t>
            </a:r>
            <a:r>
              <a:rPr lang="en-US" altLang="ja-JP" sz="1400" dirty="0" smtClean="0"/>
              <a:t>) $LANG = ja_JP.UTF-8</a:t>
            </a:r>
          </a:p>
          <a:p>
            <a:pPr lvl="2"/>
            <a:r>
              <a:rPr lang="ja-JP" altLang="en-US" sz="1800" dirty="0" smtClean="0"/>
              <a:t>通常</a:t>
            </a:r>
            <a:r>
              <a:rPr lang="ja-JP" altLang="en-US" sz="1800" dirty="0" smtClean="0"/>
              <a:t>は起動時に自動設定される</a:t>
            </a:r>
            <a:endParaRPr lang="en-US" altLang="ja-JP" sz="2000" dirty="0" smtClean="0"/>
          </a:p>
          <a:p>
            <a:r>
              <a:rPr lang="ja-JP" altLang="en-US" sz="2400" dirty="0" smtClean="0"/>
              <a:t>手動での設定</a:t>
            </a:r>
            <a:r>
              <a:rPr lang="ja-JP" altLang="en-US" sz="2400" dirty="0" smtClean="0"/>
              <a:t>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環境変数</a:t>
            </a:r>
            <a:r>
              <a:rPr lang="ja-JP" altLang="en-US" sz="2000" dirty="0" smtClean="0"/>
              <a:t>を書き換える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例</a:t>
            </a:r>
            <a:r>
              <a:rPr lang="en-US" altLang="ja-JP" sz="1800" dirty="0" smtClean="0"/>
              <a:t>) export LANG=C</a:t>
            </a:r>
            <a:endParaRPr lang="en-US" altLang="ja-JP" sz="1800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6516216" y="3429000"/>
            <a:ext cx="237626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516216" y="4590420"/>
            <a:ext cx="2376264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2" descr="C:\Users\yamasita\Desktop\pers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628800"/>
            <a:ext cx="952500" cy="14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テキスト ボックス 36"/>
          <p:cNvSpPr txBox="1"/>
          <p:nvPr/>
        </p:nvSpPr>
        <p:spPr>
          <a:xfrm>
            <a:off x="7740352" y="17008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日本語希望！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24128" y="32756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シェル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940152" y="15567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88024" y="415082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アプリケーション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ソフトウェア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84168" y="454474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JP</a:t>
            </a:r>
            <a:r>
              <a:rPr lang="ja-JP" altLang="en-US" b="1" dirty="0" smtClean="0"/>
              <a:t> </a:t>
            </a:r>
            <a:r>
              <a:rPr lang="ja-JP" altLang="en-US" b="1" dirty="0" smtClean="0"/>
              <a:t>に対応する言語で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作業結果を作成</a:t>
            </a:r>
            <a:endParaRPr lang="en-US" altLang="ja-JP" b="1" dirty="0" smtClean="0"/>
          </a:p>
        </p:txBody>
      </p:sp>
      <p:sp>
        <p:nvSpPr>
          <p:cNvPr id="43" name="正方形/長方形 42"/>
          <p:cNvSpPr/>
          <p:nvPr/>
        </p:nvSpPr>
        <p:spPr>
          <a:xfrm>
            <a:off x="6516216" y="573325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508104" y="5445224"/>
            <a:ext cx="298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カーネル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7236296" y="3080835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7236296" y="4149080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7236296" y="5301208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8100392" y="5301208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8100392" y="4149080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8100392" y="3068960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740352" y="21235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日付教えて！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084168" y="35637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作業結果を表示</a:t>
            </a:r>
            <a:endParaRPr lang="en-US" altLang="ja-JP" b="1" dirty="0" smtClean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209522" y="5849318"/>
            <a:ext cx="298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作業を実行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2" grpId="0"/>
      <p:bldP spid="54" grpId="0"/>
      <p:bldP spid="61" grpId="0"/>
      <p:bldP spid="6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Linux </a:t>
            </a:r>
            <a:r>
              <a:rPr lang="ja-JP" altLang="en-US" smtClean="0"/>
              <a:t>におけるシェル</a:t>
            </a:r>
          </a:p>
        </p:txBody>
      </p:sp>
      <p:sp>
        <p:nvSpPr>
          <p:cNvPr id="2048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95326"/>
            <a:ext cx="8229600" cy="4525962"/>
          </a:xfrm>
        </p:spPr>
        <p:txBody>
          <a:bodyPr/>
          <a:lstStyle/>
          <a:p>
            <a:r>
              <a:rPr lang="ja-JP" altLang="en-US" sz="2800" dirty="0" smtClean="0"/>
              <a:t>多様なシェルが存在する</a:t>
            </a:r>
            <a:endParaRPr lang="en-US" altLang="ja-JP" sz="2800" dirty="0" smtClean="0"/>
          </a:p>
          <a:p>
            <a:pPr lvl="1"/>
            <a:r>
              <a:rPr lang="en-US" altLang="ja-JP" sz="2400" dirty="0" err="1" smtClean="0"/>
              <a:t>sh</a:t>
            </a:r>
            <a:r>
              <a:rPr lang="en-US" altLang="ja-JP" sz="2400" dirty="0" smtClean="0"/>
              <a:t>, bash, </a:t>
            </a:r>
            <a:r>
              <a:rPr lang="en-US" altLang="ja-JP" sz="2400" dirty="0" err="1" smtClean="0"/>
              <a:t>csh</a:t>
            </a:r>
            <a:r>
              <a:rPr lang="en-US" altLang="ja-JP" sz="2400" dirty="0" smtClean="0"/>
              <a:t>, dash, </a:t>
            </a:r>
            <a:r>
              <a:rPr lang="en-US" altLang="ja-JP" sz="2400" dirty="0" err="1" smtClean="0"/>
              <a:t>tcsh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zsh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など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個人の好みに応じて</a:t>
            </a:r>
            <a:r>
              <a:rPr lang="ja-JP" altLang="en-US" sz="2400" dirty="0" smtClean="0">
                <a:solidFill>
                  <a:srgbClr val="FF0000"/>
                </a:solidFill>
              </a:rPr>
              <a:t>変更可能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シェル</a:t>
            </a:r>
            <a:r>
              <a:rPr lang="ja-JP" altLang="en-US" sz="2800" dirty="0" smtClean="0"/>
              <a:t>の相違点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補完機能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シェル変数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リダイレクト機能</a:t>
            </a:r>
            <a:r>
              <a:rPr lang="en-US" altLang="ja-JP" sz="2400" dirty="0" smtClean="0"/>
              <a:t> etc…</a:t>
            </a:r>
          </a:p>
          <a:p>
            <a:r>
              <a:rPr lang="ja-JP" altLang="en-US" sz="2800" dirty="0" smtClean="0"/>
              <a:t>実習では基本的に </a:t>
            </a:r>
            <a:r>
              <a:rPr lang="en-US" altLang="ja-JP" sz="2800" dirty="0" smtClean="0">
                <a:solidFill>
                  <a:srgbClr val="FF0000"/>
                </a:solidFill>
              </a:rPr>
              <a:t>bash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を使用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いろいろと便利な機能を持った標準的なシェル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高度なシェルの使い方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～シェルスクリプト～</a:t>
            </a:r>
          </a:p>
        </p:txBody>
      </p:sp>
      <p:sp>
        <p:nvSpPr>
          <p:cNvPr id="2150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95425"/>
            <a:ext cx="8686800" cy="4525963"/>
          </a:xfrm>
        </p:spPr>
        <p:txBody>
          <a:bodyPr/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シェルスクリプト</a:t>
            </a:r>
            <a:r>
              <a:rPr lang="ja-JP" altLang="en-US" sz="2800" dirty="0" smtClean="0"/>
              <a:t>とは</a:t>
            </a:r>
            <a:r>
              <a:rPr lang="en-US" altLang="ja-JP" sz="2800" dirty="0" smtClean="0"/>
              <a:t>?</a:t>
            </a:r>
          </a:p>
          <a:p>
            <a:pPr lvl="1"/>
            <a:r>
              <a:rPr lang="ja-JP" altLang="en-US" sz="2400" dirty="0" smtClean="0"/>
              <a:t>複数のコマンドを組み合わせた「台本」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ファイル</a:t>
            </a:r>
            <a:r>
              <a:rPr lang="en-US" altLang="ja-JP" sz="2400" dirty="0" smtClean="0"/>
              <a:t>)</a:t>
            </a:r>
          </a:p>
          <a:p>
            <a:pPr lvl="1"/>
            <a:r>
              <a:rPr lang="ja-JP" altLang="en-US" sz="2400" dirty="0" smtClean="0"/>
              <a:t>台本を読むようにコマンドを連続して実行できる</a:t>
            </a:r>
            <a:endParaRPr lang="en-US" altLang="ja-JP" sz="2400" dirty="0" smtClean="0"/>
          </a:p>
          <a:p>
            <a:r>
              <a:rPr lang="ja-JP" altLang="en-US" sz="2800" dirty="0" smtClean="0"/>
              <a:t>利用する意義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単純な作業の手間を省く</a:t>
            </a:r>
            <a:endParaRPr lang="en-US" altLang="ja-JP" sz="2400" dirty="0" smtClean="0"/>
          </a:p>
          <a:p>
            <a:pPr lvl="2"/>
            <a:r>
              <a:rPr lang="ja-JP" altLang="en-US" dirty="0" smtClean="0">
                <a:solidFill>
                  <a:srgbClr val="FF0000"/>
                </a:solidFill>
              </a:rPr>
              <a:t>制御構造</a:t>
            </a:r>
            <a:r>
              <a:rPr lang="ja-JP" altLang="en-US" dirty="0" smtClean="0"/>
              <a:t>を</a:t>
            </a:r>
            <a:r>
              <a:rPr lang="ja-JP" altLang="en-US" dirty="0" smtClean="0"/>
              <a:t>利用したプログラミングが可能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人為ミスを</a:t>
            </a:r>
            <a:r>
              <a:rPr lang="ja-JP" altLang="en-US" sz="2400" dirty="0" smtClean="0"/>
              <a:t>防ぐ</a:t>
            </a: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6696844" cy="1143000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アルゴリズムの基本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～制御構造～</a:t>
            </a:r>
            <a:endParaRPr lang="ja-JP" altLang="en-US" dirty="0" smtClean="0">
              <a:solidFill>
                <a:srgbClr val="FF0000"/>
              </a:solidFill>
            </a:endParaRPr>
          </a:p>
        </p:txBody>
      </p:sp>
      <p:sp>
        <p:nvSpPr>
          <p:cNvPr id="2253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5483225" cy="5257800"/>
          </a:xfrm>
        </p:spPr>
        <p:txBody>
          <a:bodyPr/>
          <a:lstStyle/>
          <a:p>
            <a:r>
              <a:rPr lang="ja-JP" altLang="en-US" sz="2400" dirty="0" smtClean="0"/>
              <a:t>順次構造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上から下へ進む基本的な構造</a:t>
            </a:r>
            <a:endParaRPr lang="en-US" altLang="ja-JP" sz="2000" dirty="0" smtClean="0"/>
          </a:p>
          <a:p>
            <a:r>
              <a:rPr lang="ja-JP" altLang="en-US" sz="2400" dirty="0" smtClean="0"/>
              <a:t>選択構造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条件に応じて処理を分岐する構造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 if, case</a:t>
            </a:r>
          </a:p>
          <a:p>
            <a:r>
              <a:rPr lang="ja-JP" altLang="en-US" sz="2400" dirty="0" smtClean="0"/>
              <a:t>反復構造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同じ処理を反復する構造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 for, </a:t>
            </a:r>
            <a:r>
              <a:rPr lang="en-US" altLang="ja-JP" sz="2000" dirty="0" smtClean="0"/>
              <a:t>while, until</a:t>
            </a:r>
            <a:endParaRPr lang="en-US" altLang="ja-JP" sz="2000" dirty="0" smtClean="0"/>
          </a:p>
          <a:p>
            <a:r>
              <a:rPr lang="ja-JP" altLang="en-US" sz="2400" dirty="0" smtClean="0"/>
              <a:t>これらの組み合わせで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ほぼ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あらゆる作業が可能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どのプログラミング言語</a:t>
            </a:r>
            <a:r>
              <a:rPr lang="ja-JP" altLang="en-US" sz="2000" dirty="0" smtClean="0"/>
              <a:t>でもベース</a:t>
            </a:r>
            <a:r>
              <a:rPr lang="ja-JP" altLang="en-US" sz="2000" dirty="0" smtClean="0"/>
              <a:t>となる仕組み</a:t>
            </a:r>
          </a:p>
        </p:txBody>
      </p:sp>
      <p:grpSp>
        <p:nvGrpSpPr>
          <p:cNvPr id="22532" name="グループ化 11"/>
          <p:cNvGrpSpPr>
            <a:grpSpLocks/>
          </p:cNvGrpSpPr>
          <p:nvPr/>
        </p:nvGrpSpPr>
        <p:grpSpPr bwMode="auto">
          <a:xfrm>
            <a:off x="6350640" y="764704"/>
            <a:ext cx="2644775" cy="1847850"/>
            <a:chOff x="3657600" y="3362348"/>
            <a:chExt cx="4800600" cy="3352800"/>
          </a:xfrm>
        </p:grpSpPr>
        <p:sp>
          <p:nvSpPr>
            <p:cNvPr id="22551" name="Rectangle 32"/>
            <p:cNvSpPr>
              <a:spLocks noChangeArrowheads="1"/>
            </p:cNvSpPr>
            <p:nvPr/>
          </p:nvSpPr>
          <p:spPr bwMode="auto">
            <a:xfrm>
              <a:off x="3657600" y="3362348"/>
              <a:ext cx="4800600" cy="3352800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22552" name="Line 33"/>
            <p:cNvSpPr>
              <a:spLocks noChangeShapeType="1"/>
            </p:cNvSpPr>
            <p:nvPr/>
          </p:nvSpPr>
          <p:spPr bwMode="auto">
            <a:xfrm>
              <a:off x="6019800" y="3505200"/>
              <a:ext cx="0" cy="3124200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2553" name="AutoShape 55"/>
            <p:cNvSpPr>
              <a:spLocks noChangeArrowheads="1"/>
            </p:cNvSpPr>
            <p:nvPr/>
          </p:nvSpPr>
          <p:spPr bwMode="auto">
            <a:xfrm>
              <a:off x="5603875" y="3451225"/>
              <a:ext cx="819150" cy="3240088"/>
            </a:xfrm>
            <a:prstGeom prst="downArrow">
              <a:avLst>
                <a:gd name="adj1" fmla="val 35657"/>
                <a:gd name="adj2" fmla="val 61236"/>
              </a:avLst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ja-JP" altLang="en-US">
                <a:ea typeface="HGPｺﾞｼｯｸE" pitchFamily="50" charset="-128"/>
              </a:endParaRPr>
            </a:p>
          </p:txBody>
        </p:sp>
        <p:sp>
          <p:nvSpPr>
            <p:cNvPr id="9" name="AutoShape 35"/>
            <p:cNvSpPr>
              <a:spLocks noChangeArrowheads="1"/>
            </p:cNvSpPr>
            <p:nvPr/>
          </p:nvSpPr>
          <p:spPr bwMode="auto">
            <a:xfrm>
              <a:off x="4648840" y="4615326"/>
              <a:ext cx="2895919" cy="610647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処理 </a:t>
              </a:r>
              <a:r>
                <a:rPr lang="en-US" altLang="ja-JP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B</a:t>
              </a:r>
            </a:p>
          </p:txBody>
        </p:sp>
        <p:sp>
          <p:nvSpPr>
            <p:cNvPr id="10" name="AutoShape 52"/>
            <p:cNvSpPr>
              <a:spLocks noChangeArrowheads="1"/>
            </p:cNvSpPr>
            <p:nvPr/>
          </p:nvSpPr>
          <p:spPr bwMode="auto">
            <a:xfrm>
              <a:off x="4643077" y="3788649"/>
              <a:ext cx="2895919" cy="610647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処理 </a:t>
              </a:r>
              <a:r>
                <a:rPr lang="en-US" altLang="ja-JP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A</a:t>
              </a:r>
            </a:p>
          </p:txBody>
        </p:sp>
        <p:sp>
          <p:nvSpPr>
            <p:cNvPr id="11" name="AutoShape 53"/>
            <p:cNvSpPr>
              <a:spLocks noChangeArrowheads="1"/>
            </p:cNvSpPr>
            <p:nvPr/>
          </p:nvSpPr>
          <p:spPr bwMode="auto">
            <a:xfrm>
              <a:off x="4643077" y="5444885"/>
              <a:ext cx="2895919" cy="610647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処理 </a:t>
              </a:r>
              <a:r>
                <a:rPr lang="en-US" altLang="ja-JP" dirty="0">
                  <a:solidFill>
                    <a:srgbClr val="996633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C</a:t>
              </a:r>
            </a:p>
          </p:txBody>
        </p:sp>
      </p:grpSp>
      <p:sp>
        <p:nvSpPr>
          <p:cNvPr id="22533" name="Rectangle 21"/>
          <p:cNvSpPr>
            <a:spLocks noChangeArrowheads="1"/>
          </p:cNvSpPr>
          <p:nvPr/>
        </p:nvSpPr>
        <p:spPr bwMode="auto">
          <a:xfrm>
            <a:off x="6320283" y="4733454"/>
            <a:ext cx="2716213" cy="1897062"/>
          </a:xfrm>
          <a:prstGeom prst="rect">
            <a:avLst/>
          </a:prstGeom>
          <a:solidFill>
            <a:schemeClr val="tx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HGPｺﾞｼｯｸE" pitchFamily="50" charset="-128"/>
            </a:endParaRPr>
          </a:p>
        </p:txBody>
      </p:sp>
      <p:sp>
        <p:nvSpPr>
          <p:cNvPr id="22534" name="AutoShape 31"/>
          <p:cNvSpPr>
            <a:spLocks noChangeArrowheads="1"/>
          </p:cNvSpPr>
          <p:nvPr/>
        </p:nvSpPr>
        <p:spPr bwMode="auto">
          <a:xfrm rot="5322236" flipH="1" flipV="1">
            <a:off x="6436964" y="5410523"/>
            <a:ext cx="557213" cy="4889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780" y="10922"/>
                </a:moveTo>
                <a:cubicBezTo>
                  <a:pt x="17781" y="10882"/>
                  <a:pt x="17782" y="10841"/>
                  <a:pt x="17782" y="10800"/>
                </a:cubicBezTo>
                <a:cubicBezTo>
                  <a:pt x="17782" y="6943"/>
                  <a:pt x="14656" y="3818"/>
                  <a:pt x="10800" y="3818"/>
                </a:cubicBezTo>
                <a:cubicBezTo>
                  <a:pt x="6943" y="3818"/>
                  <a:pt x="3818" y="6943"/>
                  <a:pt x="3818" y="10800"/>
                </a:cubicBezTo>
                <a:cubicBezTo>
                  <a:pt x="3817" y="10836"/>
                  <a:pt x="3818" y="10873"/>
                  <a:pt x="3818" y="10909"/>
                </a:cubicBezTo>
                <a:lnTo>
                  <a:pt x="1" y="10969"/>
                </a:lnTo>
                <a:cubicBezTo>
                  <a:pt x="0" y="10913"/>
                  <a:pt x="0" y="10856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0863"/>
                  <a:pt x="21599" y="10926"/>
                  <a:pt x="21598" y="10990"/>
                </a:cubicBezTo>
                <a:lnTo>
                  <a:pt x="24297" y="11037"/>
                </a:lnTo>
                <a:lnTo>
                  <a:pt x="19608" y="15564"/>
                </a:lnTo>
                <a:lnTo>
                  <a:pt x="15081" y="10875"/>
                </a:lnTo>
                <a:lnTo>
                  <a:pt x="17780" y="10922"/>
                </a:lnTo>
                <a:close/>
              </a:path>
            </a:pathLst>
          </a:cu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5" name="AutoShape 33"/>
          <p:cNvSpPr>
            <a:spLocks noChangeArrowheads="1"/>
          </p:cNvSpPr>
          <p:nvPr/>
        </p:nvSpPr>
        <p:spPr bwMode="auto">
          <a:xfrm>
            <a:off x="7444233" y="4730279"/>
            <a:ext cx="387350" cy="1011237"/>
          </a:xfrm>
          <a:prstGeom prst="downArrow">
            <a:avLst>
              <a:gd name="adj1" fmla="val 35657"/>
              <a:gd name="adj2" fmla="val 31666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>
              <a:ea typeface="HGPｺﾞｼｯｸE" pitchFamily="50" charset="-128"/>
            </a:endParaRPr>
          </a:p>
        </p:txBody>
      </p:sp>
      <p:sp>
        <p:nvSpPr>
          <p:cNvPr id="40" name="AutoShape 24"/>
          <p:cNvSpPr>
            <a:spLocks noChangeArrowheads="1"/>
          </p:cNvSpPr>
          <p:nvPr/>
        </p:nvSpPr>
        <p:spPr bwMode="auto">
          <a:xfrm>
            <a:off x="6880671" y="5274791"/>
            <a:ext cx="1638300" cy="263525"/>
          </a:xfrm>
          <a:prstGeom prst="flowChartProcess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>
                <a:solidFill>
                  <a:srgbClr val="996633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処理</a:t>
            </a:r>
            <a:r>
              <a:rPr lang="en-US" altLang="ja-JP">
                <a:solidFill>
                  <a:srgbClr val="996633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A</a:t>
            </a:r>
            <a:endParaRPr lang="ja-JP" altLang="en-US">
              <a:solidFill>
                <a:srgbClr val="996633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HGPｺﾞｼｯｸE" pitchFamily="50" charset="-128"/>
              <a:ea typeface="HGPｺﾞｼｯｸE" pitchFamily="50" charset="-128"/>
              <a:cs typeface="HGPｺﾞｼｯｸE" pitchFamily="50" charset="-128"/>
            </a:endParaRPr>
          </a:p>
        </p:txBody>
      </p:sp>
      <p:sp>
        <p:nvSpPr>
          <p:cNvPr id="22538" name="Rectangle 12"/>
          <p:cNvSpPr>
            <a:spLocks noChangeArrowheads="1"/>
          </p:cNvSpPr>
          <p:nvPr/>
        </p:nvSpPr>
        <p:spPr bwMode="auto">
          <a:xfrm>
            <a:off x="6320283" y="2709391"/>
            <a:ext cx="2701925" cy="1887538"/>
          </a:xfrm>
          <a:prstGeom prst="rect">
            <a:avLst/>
          </a:prstGeom>
          <a:solidFill>
            <a:schemeClr val="tx2"/>
          </a:solidFill>
          <a:ln w="1905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>
              <a:ea typeface="HGPｺﾞｼｯｸE" pitchFamily="50" charset="-128"/>
            </a:endParaRPr>
          </a:p>
        </p:txBody>
      </p: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7676008" y="2837979"/>
            <a:ext cx="3175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NO</a:t>
            </a:r>
          </a:p>
        </p:txBody>
      </p:sp>
      <p:sp>
        <p:nvSpPr>
          <p:cNvPr id="22540" name="Freeform 17"/>
          <p:cNvSpPr>
            <a:spLocks/>
          </p:cNvSpPr>
          <p:nvPr/>
        </p:nvSpPr>
        <p:spPr bwMode="auto">
          <a:xfrm>
            <a:off x="7177533" y="3138016"/>
            <a:ext cx="1116013" cy="1116013"/>
          </a:xfrm>
          <a:custGeom>
            <a:avLst/>
            <a:gdLst>
              <a:gd name="T0" fmla="*/ 268478932 w 1248"/>
              <a:gd name="T1" fmla="*/ 0 h 1248"/>
              <a:gd name="T2" fmla="*/ 997205961 w 1248"/>
              <a:gd name="T3" fmla="*/ 0 h 1248"/>
              <a:gd name="T4" fmla="*/ 997205961 w 1248"/>
              <a:gd name="T5" fmla="*/ 997205961 h 1248"/>
              <a:gd name="T6" fmla="*/ 0 w 1248"/>
              <a:gd name="T7" fmla="*/ 997205961 h 1248"/>
              <a:gd name="T8" fmla="*/ 0 60000 65536"/>
              <a:gd name="T9" fmla="*/ 0 60000 65536"/>
              <a:gd name="T10" fmla="*/ 0 60000 65536"/>
              <a:gd name="T11" fmla="*/ 0 60000 65536"/>
              <a:gd name="T12" fmla="*/ 0 w 1248"/>
              <a:gd name="T13" fmla="*/ 0 h 1248"/>
              <a:gd name="T14" fmla="*/ 1248 w 1248"/>
              <a:gd name="T15" fmla="*/ 1248 h 12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48" h="1248">
                <a:moveTo>
                  <a:pt x="336" y="0"/>
                </a:moveTo>
                <a:lnTo>
                  <a:pt x="1248" y="0"/>
                </a:lnTo>
                <a:lnTo>
                  <a:pt x="1248" y="1248"/>
                </a:lnTo>
                <a:lnTo>
                  <a:pt x="0" y="1248"/>
                </a:lnTo>
              </a:path>
            </a:pathLst>
          </a:custGeom>
          <a:noFill/>
          <a:ln w="76200">
            <a:solidFill>
              <a:srgbClr val="FFC000"/>
            </a:solidFill>
            <a:round/>
            <a:headEnd/>
            <a:tailEnd type="triangle" w="sm" len="lg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>
            <a:off x="7777608" y="3653954"/>
            <a:ext cx="987425" cy="342900"/>
          </a:xfrm>
          <a:prstGeom prst="flowChartProcess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処理 </a:t>
            </a:r>
            <a:r>
              <a:rPr lang="en-US" altLang="ja-JP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B</a:t>
            </a:r>
          </a:p>
        </p:txBody>
      </p:sp>
      <p:sp>
        <p:nvSpPr>
          <p:cNvPr id="22542" name="AutoShape 55"/>
          <p:cNvSpPr>
            <a:spLocks noChangeArrowheads="1"/>
          </p:cNvSpPr>
          <p:nvPr/>
        </p:nvSpPr>
        <p:spPr bwMode="auto">
          <a:xfrm>
            <a:off x="6914008" y="2709391"/>
            <a:ext cx="450850" cy="1873250"/>
          </a:xfrm>
          <a:prstGeom prst="downArrow">
            <a:avLst>
              <a:gd name="adj1" fmla="val 35657"/>
              <a:gd name="adj2" fmla="val 41434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>
              <a:ea typeface="HGPｺﾞｼｯｸE" pitchFamily="50" charset="-128"/>
            </a:endParaRPr>
          </a:p>
        </p:txBody>
      </p:sp>
      <p:sp>
        <p:nvSpPr>
          <p:cNvPr id="17" name="AutoShape 14"/>
          <p:cNvSpPr>
            <a:spLocks noChangeArrowheads="1"/>
          </p:cNvSpPr>
          <p:nvPr/>
        </p:nvSpPr>
        <p:spPr bwMode="auto">
          <a:xfrm>
            <a:off x="6663183" y="3653954"/>
            <a:ext cx="985838" cy="342900"/>
          </a:xfrm>
          <a:prstGeom prst="flowChartProcess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処理 </a:t>
            </a:r>
            <a:r>
              <a:rPr lang="en-US" altLang="ja-JP" dirty="0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A</a:t>
            </a:r>
          </a:p>
        </p:txBody>
      </p:sp>
      <p:sp>
        <p:nvSpPr>
          <p:cNvPr id="22544" name="AutoShape 34"/>
          <p:cNvSpPr>
            <a:spLocks noChangeArrowheads="1"/>
          </p:cNvSpPr>
          <p:nvPr/>
        </p:nvSpPr>
        <p:spPr bwMode="auto">
          <a:xfrm>
            <a:off x="7460108" y="5949479"/>
            <a:ext cx="358775" cy="649287"/>
          </a:xfrm>
          <a:prstGeom prst="downArrow">
            <a:avLst>
              <a:gd name="adj1" fmla="val 43074"/>
              <a:gd name="adj2" fmla="val 17645"/>
            </a:avLst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>
              <a:ea typeface="HGPｺﾞｼｯｸE" pitchFamily="50" charset="-128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555233" y="3309466"/>
            <a:ext cx="4159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GPｺﾞｼｯｸE" pitchFamily="50" charset="-128"/>
                <a:ea typeface="HGPｺﾞｼｯｸE" pitchFamily="50" charset="-128"/>
              </a:rPr>
              <a:t>YES</a:t>
            </a:r>
          </a:p>
        </p:txBody>
      </p:sp>
      <p:sp>
        <p:nvSpPr>
          <p:cNvPr id="22" name="AutoShape 19"/>
          <p:cNvSpPr>
            <a:spLocks noChangeArrowheads="1"/>
          </p:cNvSpPr>
          <p:nvPr/>
        </p:nvSpPr>
        <p:spPr bwMode="auto">
          <a:xfrm>
            <a:off x="6534596" y="2880841"/>
            <a:ext cx="1200150" cy="514350"/>
          </a:xfrm>
          <a:prstGeom prst="flowChartDecision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 dirty="0">
                <a:solidFill>
                  <a:srgbClr val="996633"/>
                </a:solidFill>
                <a:effectLst>
                  <a:outerShdw blurRad="38100" dist="38100" dir="2700000" algn="tl" rotWithShape="0">
                    <a:schemeClr val="tx1"/>
                  </a:outerShdw>
                </a:effectLst>
                <a:ea typeface="HGPｺﾞｼｯｸE" pitchFamily="50" charset="-128"/>
                <a:cs typeface="HGPｺﾞｼｯｸE" pitchFamily="50" charset="-128"/>
              </a:rPr>
              <a:t>条件</a:t>
            </a:r>
          </a:p>
        </p:txBody>
      </p:sp>
      <p:sp>
        <p:nvSpPr>
          <p:cNvPr id="49" name="AutoShape 25"/>
          <p:cNvSpPr>
            <a:spLocks noChangeArrowheads="1"/>
          </p:cNvSpPr>
          <p:nvPr/>
        </p:nvSpPr>
        <p:spPr bwMode="auto">
          <a:xfrm>
            <a:off x="6877496" y="4779491"/>
            <a:ext cx="1638300" cy="387350"/>
          </a:xfrm>
          <a:prstGeom prst="flowChartProcess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>
                <a:solidFill>
                  <a:srgbClr val="996633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反復開始</a:t>
            </a:r>
            <a:endParaRPr lang="ja-JP" altLang="en-US" dirty="0">
              <a:solidFill>
                <a:srgbClr val="996633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HGPｺﾞｼｯｸE" pitchFamily="50" charset="-128"/>
              <a:ea typeface="HGPｺﾞｼｯｸE" pitchFamily="50" charset="-128"/>
              <a:cs typeface="HGPｺﾞｼｯｸE" pitchFamily="50" charset="-128"/>
            </a:endParaRPr>
          </a:p>
        </p:txBody>
      </p:sp>
      <p:sp>
        <p:nvSpPr>
          <p:cNvPr id="43" name="AutoShape 24"/>
          <p:cNvSpPr>
            <a:spLocks noChangeArrowheads="1"/>
          </p:cNvSpPr>
          <p:nvPr/>
        </p:nvSpPr>
        <p:spPr bwMode="auto">
          <a:xfrm>
            <a:off x="6877496" y="5719291"/>
            <a:ext cx="1638300" cy="263525"/>
          </a:xfrm>
          <a:prstGeom prst="flowChartProcess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>
                <a:solidFill>
                  <a:srgbClr val="996633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処理</a:t>
            </a:r>
            <a:r>
              <a:rPr lang="en-US" altLang="ja-JP">
                <a:solidFill>
                  <a:srgbClr val="996633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B</a:t>
            </a:r>
            <a:endParaRPr lang="ja-JP" altLang="en-US">
              <a:solidFill>
                <a:srgbClr val="996633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HGPｺﾞｼｯｸE" pitchFamily="50" charset="-128"/>
              <a:ea typeface="HGPｺﾞｼｯｸE" pitchFamily="50" charset="-128"/>
              <a:cs typeface="HGPｺﾞｼｯｸE" pitchFamily="50" charset="-128"/>
            </a:endParaRPr>
          </a:p>
        </p:txBody>
      </p:sp>
      <p:sp>
        <p:nvSpPr>
          <p:cNvPr id="41" name="AutoShape 25"/>
          <p:cNvSpPr>
            <a:spLocks noChangeArrowheads="1"/>
          </p:cNvSpPr>
          <p:nvPr/>
        </p:nvSpPr>
        <p:spPr bwMode="auto">
          <a:xfrm>
            <a:off x="6877496" y="6120929"/>
            <a:ext cx="1638300" cy="388937"/>
          </a:xfrm>
          <a:prstGeom prst="flowChartProcess">
            <a:avLst/>
          </a:prstGeom>
          <a:gradFill rotWithShape="0">
            <a:gsLst>
              <a:gs pos="0">
                <a:schemeClr val="bg1"/>
              </a:gs>
              <a:gs pos="100000">
                <a:srgbClr val="FF7C80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ja-JP" altLang="en-US">
                <a:solidFill>
                  <a:srgbClr val="996633"/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rPr>
              <a:t>反復終了</a:t>
            </a:r>
            <a:endParaRPr lang="ja-JP" altLang="en-US" dirty="0">
              <a:solidFill>
                <a:srgbClr val="996633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HGPｺﾞｼｯｸE" pitchFamily="50" charset="-128"/>
              <a:ea typeface="HGPｺﾞｼｯｸE" pitchFamily="50" charset="-128"/>
              <a:cs typeface="HGPｺﾞｼｯｸE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mtClean="0"/>
              <a:t>シェルスクリプトの具体例</a:t>
            </a:r>
            <a:r>
              <a:rPr lang="en-US" altLang="ja-JP" smtClean="0"/>
              <a:t>(1)</a:t>
            </a:r>
            <a:br>
              <a:rPr lang="en-US" altLang="ja-JP" smtClean="0"/>
            </a:br>
            <a:r>
              <a:rPr lang="ja-JP" altLang="en-US" smtClean="0"/>
              <a:t>ファイルのバックアップ</a:t>
            </a:r>
          </a:p>
        </p:txBody>
      </p:sp>
      <p:sp>
        <p:nvSpPr>
          <p:cNvPr id="23555" name="コンテンツ プレースホルダ 2"/>
          <p:cNvSpPr>
            <a:spLocks noGrp="1"/>
          </p:cNvSpPr>
          <p:nvPr>
            <p:ph idx="1"/>
          </p:nvPr>
        </p:nvSpPr>
        <p:spPr>
          <a:xfrm>
            <a:off x="25201" y="1628800"/>
            <a:ext cx="4546799" cy="5040560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バックアップに必要な手順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ファイルをコピー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日付を取得しシェル変数に格納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ファイルの名前を書き換え</a:t>
            </a:r>
            <a:endParaRPr lang="en-US" altLang="ja-JP" sz="2000" dirty="0" smtClean="0"/>
          </a:p>
          <a:p>
            <a:r>
              <a:rPr lang="ja-JP" altLang="en-US" sz="2400" dirty="0" smtClean="0"/>
              <a:t>シェルスクリプトだと右の通り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順次構造のみで十分</a:t>
            </a:r>
            <a:endParaRPr lang="en-US" altLang="ja-JP" sz="2000" dirty="0" smtClean="0"/>
          </a:p>
          <a:p>
            <a:r>
              <a:rPr lang="ja-JP" altLang="en-US" sz="2400" dirty="0" smtClean="0"/>
              <a:t>ファイルを実行するだけでバックアップが完了！</a:t>
            </a:r>
            <a:endParaRPr lang="en-US" altLang="ja-JP" sz="2400" dirty="0" smtClean="0"/>
          </a:p>
          <a:p>
            <a:pPr lvl="1"/>
            <a:r>
              <a:rPr lang="en-US" altLang="ja-JP" sz="2000" dirty="0" smtClean="0"/>
              <a:t> </a:t>
            </a:r>
            <a:r>
              <a:rPr lang="en-US" altLang="ja-JP" sz="2000" dirty="0" smtClean="0">
                <a:latin typeface="ＭＳ ゴシック" pitchFamily="49" charset="-128"/>
                <a:ea typeface="ＭＳ ゴシック" pitchFamily="49" charset="-128"/>
              </a:rPr>
              <a:t>$ ./backup.sh</a:t>
            </a:r>
            <a:endParaRPr lang="ja-JP" altLang="en-US" sz="2000" dirty="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3556" name="テキスト ボックス 5"/>
          <p:cNvSpPr txBox="1">
            <a:spLocks noChangeArrowheads="1"/>
          </p:cNvSpPr>
          <p:nvPr/>
        </p:nvSpPr>
        <p:spPr bwMode="auto">
          <a:xfrm>
            <a:off x="4572000" y="1666543"/>
            <a:ext cx="4464496" cy="255454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#!/bin/bash</a:t>
            </a:r>
          </a:p>
          <a:p>
            <a:endParaRPr lang="en-US" altLang="ja-JP" sz="20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cp source.txt backup.txt</a:t>
            </a:r>
          </a:p>
          <a:p>
            <a:endParaRPr lang="en-US" altLang="ja-JP" sz="20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NICHI=`date </a:t>
            </a:r>
            <a:r>
              <a:rPr lang="en-US" altLang="ja-JP" sz="2000" dirty="0" smtClean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‘+%</a:t>
            </a:r>
            <a:r>
              <a:rPr lang="en-US" altLang="ja-JP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Y-%m-%d’`</a:t>
            </a:r>
          </a:p>
          <a:p>
            <a:endParaRPr lang="en-US" altLang="ja-JP" sz="20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sz="20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mv</a:t>
            </a:r>
            <a:r>
              <a:rPr lang="en-US" altLang="ja-JP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 backup.txt </a:t>
            </a:r>
            <a:r>
              <a:rPr lang="en-US" altLang="ja-JP" sz="20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bk</a:t>
            </a:r>
            <a:r>
              <a:rPr lang="en-US" altLang="ja-JP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_${NICHI}.txt</a:t>
            </a:r>
          </a:p>
          <a:p>
            <a:endParaRPr lang="en-US" altLang="ja-JP" sz="20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シェルスクリプトの具体例</a:t>
            </a:r>
            <a:r>
              <a:rPr lang="en-US" altLang="ja-JP" dirty="0" smtClean="0"/>
              <a:t>(2)</a:t>
            </a:r>
            <a:br>
              <a:rPr lang="en-US" altLang="ja-JP" dirty="0" smtClean="0"/>
            </a:br>
            <a:r>
              <a:rPr lang="ja-JP" altLang="en-US" dirty="0" smtClean="0"/>
              <a:t>単純だが面倒な作業</a:t>
            </a:r>
          </a:p>
        </p:txBody>
      </p:sp>
      <p:sp>
        <p:nvSpPr>
          <p:cNvPr id="24579" name="コンテンツ プレースホルダ 2"/>
          <p:cNvSpPr>
            <a:spLocks noGrp="1"/>
          </p:cNvSpPr>
          <p:nvPr>
            <p:ph idx="1"/>
          </p:nvPr>
        </p:nvSpPr>
        <p:spPr>
          <a:xfrm>
            <a:off x="179512" y="1600200"/>
            <a:ext cx="4104456" cy="5257800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small_1-50.txt, large_51-100.txt </a:t>
            </a:r>
            <a:r>
              <a:rPr lang="ja-JP" altLang="en-US" sz="2400" dirty="0" smtClean="0"/>
              <a:t>を作るスクリプト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シェル変数・制御構造等を利用</a:t>
            </a:r>
            <a:endParaRPr lang="en-US" altLang="ja-JP" sz="2000" dirty="0" smtClean="0"/>
          </a:p>
          <a:p>
            <a:pPr lvl="1"/>
            <a:r>
              <a:rPr lang="ja-JP" altLang="en-US" sz="2000" dirty="0" smtClean="0"/>
              <a:t>詳しくは調べてみよう！</a:t>
            </a:r>
            <a:endParaRPr lang="en-US" altLang="ja-JP" sz="2000" dirty="0" smtClean="0"/>
          </a:p>
          <a:p>
            <a:pPr lvl="1"/>
            <a:endParaRPr lang="en-US" altLang="ja-JP" sz="2000" dirty="0" smtClean="0"/>
          </a:p>
          <a:p>
            <a:r>
              <a:rPr lang="ja-JP" altLang="en-US" sz="2400" dirty="0" smtClean="0"/>
              <a:t>同じ目的でも方法はいろいろ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うまく活用して「楽をする</a:t>
            </a:r>
            <a:r>
              <a:rPr lang="ja-JP" altLang="en-US" sz="2000" dirty="0" smtClean="0"/>
              <a:t>」</a:t>
            </a:r>
            <a:r>
              <a:rPr lang="ja-JP" altLang="en-US" sz="2000" dirty="0" smtClean="0"/>
              <a:t>こと</a:t>
            </a:r>
            <a:r>
              <a:rPr lang="ja-JP" altLang="en-US" sz="2000" dirty="0" smtClean="0"/>
              <a:t>を考える</a:t>
            </a:r>
            <a:endParaRPr lang="ja-JP" altLang="en-US" sz="2000" dirty="0" smtClean="0"/>
          </a:p>
        </p:txBody>
      </p:sp>
      <p:sp>
        <p:nvSpPr>
          <p:cNvPr id="24580" name="テキスト ボックス 5"/>
          <p:cNvSpPr txBox="1">
            <a:spLocks noChangeArrowheads="1"/>
          </p:cNvSpPr>
          <p:nvPr/>
        </p:nvSpPr>
        <p:spPr bwMode="auto">
          <a:xfrm>
            <a:off x="4283968" y="1546914"/>
            <a:ext cx="4824536" cy="39703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#!/bin/bash</a:t>
            </a:r>
          </a:p>
          <a:p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number=1</a:t>
            </a:r>
          </a:p>
          <a:p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while [ $number –le 100 ]</a:t>
            </a: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do</a:t>
            </a: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echo $number!!! &gt; </a:t>
            </a:r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small_$number.txt</a:t>
            </a:r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if [ $number –</a:t>
            </a:r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ge</a:t>
            </a:r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 51 ] ; then</a:t>
            </a:r>
          </a:p>
          <a:p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mv</a:t>
            </a:r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 </a:t>
            </a:r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small_$number.txt</a:t>
            </a:r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 </a:t>
            </a:r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large_$number.txt</a:t>
            </a:r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fi</a:t>
            </a:r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endParaRPr lang="en-US" altLang="ja-JP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  <a:cs typeface="HGPｺﾞｼｯｸE" pitchFamily="50" charset="-128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number=`</a:t>
            </a:r>
            <a:r>
              <a:rPr lang="en-US" altLang="ja-JP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expr</a:t>
            </a:r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 $number + 1`</a:t>
            </a:r>
          </a:p>
          <a:p>
            <a:r>
              <a:rPr lang="en-US" altLang="ja-JP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  <a:cs typeface="HGPｺﾞｼｯｸE" pitchFamily="50" charset="-128"/>
              </a:rPr>
              <a:t>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お品書き</a:t>
            </a:r>
          </a:p>
        </p:txBody>
      </p:sp>
      <p:sp>
        <p:nvSpPr>
          <p:cNvPr id="307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26422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dirty="0" smtClean="0"/>
              <a:t>シェル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シェルとは何か</a:t>
            </a:r>
            <a:r>
              <a:rPr lang="en-US" altLang="ja-JP" dirty="0" smtClean="0"/>
              <a:t>?</a:t>
            </a:r>
          </a:p>
          <a:p>
            <a:pPr lvl="1" eaLnBrk="1" hangingPunct="1"/>
            <a:r>
              <a:rPr lang="ja-JP" altLang="en-US" dirty="0" smtClean="0"/>
              <a:t>シェルの機能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シェルスクリプト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テキストエディタ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テキストエディタとは何か</a:t>
            </a:r>
            <a:r>
              <a:rPr lang="en-US" altLang="ja-JP" dirty="0" smtClean="0"/>
              <a:t>?</a:t>
            </a:r>
          </a:p>
          <a:p>
            <a:pPr lvl="1" eaLnBrk="1" hangingPunct="1"/>
            <a:r>
              <a:rPr lang="ja-JP" altLang="en-US" dirty="0" smtClean="0"/>
              <a:t> </a:t>
            </a:r>
            <a:r>
              <a:rPr lang="en-US" altLang="ja-JP" dirty="0" smtClean="0"/>
              <a:t>vi </a:t>
            </a:r>
            <a:r>
              <a:rPr lang="ja-JP" altLang="en-US" dirty="0" smtClean="0"/>
              <a:t>の使い方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まとめ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タイトル 1"/>
          <p:cNvSpPr>
            <a:spLocks noGrp="1"/>
          </p:cNvSpPr>
          <p:nvPr>
            <p:ph type="title"/>
          </p:nvPr>
        </p:nvSpPr>
        <p:spPr>
          <a:xfrm>
            <a:off x="457200" y="2865438"/>
            <a:ext cx="8229600" cy="1143000"/>
          </a:xfrm>
        </p:spPr>
        <p:txBody>
          <a:bodyPr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</a:rPr>
              <a:t>テキストエディタ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テキストエディタとは</a:t>
            </a:r>
            <a:r>
              <a:rPr lang="en-US" altLang="ja-JP" smtClean="0"/>
              <a:t>?</a:t>
            </a:r>
            <a:endParaRPr lang="ja-JP" altLang="en-US" smtClean="0"/>
          </a:p>
        </p:txBody>
      </p:sp>
      <p:sp>
        <p:nvSpPr>
          <p:cNvPr id="26627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4454"/>
          </a:xfrm>
        </p:spPr>
        <p:txBody>
          <a:bodyPr/>
          <a:lstStyle/>
          <a:p>
            <a:r>
              <a:rPr lang="ja-JP" altLang="en-US" sz="2800" dirty="0" smtClean="0"/>
              <a:t>アプリケーションの一つ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テキストファイルの編集を目的とする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人間が「読める」ファイル⇔バイナリファイル</a:t>
            </a:r>
            <a:endParaRPr lang="en-US" altLang="ja-JP" sz="2000" dirty="0" smtClean="0"/>
          </a:p>
          <a:p>
            <a:pPr lvl="2"/>
            <a:r>
              <a:rPr lang="ja-JP" altLang="en-US" sz="2000" dirty="0" smtClean="0"/>
              <a:t>拡張子はあてにならないことに注意！</a:t>
            </a:r>
            <a:endParaRPr lang="en-US" altLang="ja-JP" sz="2000" dirty="0" smtClean="0"/>
          </a:p>
          <a:p>
            <a:pPr lvl="1"/>
            <a:r>
              <a:rPr lang="ja-JP" altLang="en-US" sz="2400" dirty="0" smtClean="0"/>
              <a:t>基は</a:t>
            </a:r>
            <a:r>
              <a:rPr lang="ja-JP" altLang="en-US" sz="2400" dirty="0" smtClean="0">
                <a:solidFill>
                  <a:srgbClr val="FF0000"/>
                </a:solidFill>
              </a:rPr>
              <a:t>プログラム作成ソフトウェア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pPr lvl="2"/>
            <a:r>
              <a:rPr lang="ja-JP" altLang="en-US" sz="2000" dirty="0" smtClean="0"/>
              <a:t>通常の文書からプログラム・各種設定ファイルの作成・編集まで幅広く使える</a:t>
            </a:r>
            <a:endParaRPr lang="en-US" altLang="ja-JP" sz="2000" dirty="0" smtClean="0"/>
          </a:p>
          <a:p>
            <a:pPr lvl="2"/>
            <a:r>
              <a:rPr lang="ja-JP" altLang="en-US" sz="2000" dirty="0" smtClean="0"/>
              <a:t>ドキュメントエディタ</a:t>
            </a:r>
            <a:r>
              <a:rPr lang="en-US" altLang="ja-JP" sz="2000" dirty="0" smtClean="0"/>
              <a:t>(MS Word </a:t>
            </a:r>
            <a:r>
              <a:rPr lang="ja-JP" altLang="en-US" sz="2000" dirty="0" smtClean="0"/>
              <a:t>等</a:t>
            </a:r>
            <a:r>
              <a:rPr lang="en-US" altLang="ja-JP" sz="2000" dirty="0" smtClean="0"/>
              <a:t>)</a:t>
            </a:r>
            <a:r>
              <a:rPr lang="ja-JP" altLang="en-US" sz="2000" dirty="0" smtClean="0"/>
              <a:t>とは異なる</a:t>
            </a:r>
            <a:endParaRPr lang="en-US" altLang="ja-JP" sz="2000" dirty="0" smtClean="0"/>
          </a:p>
          <a:p>
            <a:r>
              <a:rPr lang="ja-JP" altLang="en-US" sz="2800" dirty="0" smtClean="0"/>
              <a:t>種類は豊富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 vi, </a:t>
            </a:r>
            <a:r>
              <a:rPr lang="en-US" altLang="ja-JP" sz="2400" dirty="0" err="1" smtClean="0"/>
              <a:t>emacs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nano</a:t>
            </a:r>
            <a:r>
              <a:rPr lang="en-US" altLang="ja-JP" sz="2400" dirty="0" smtClean="0"/>
              <a:t>, </a:t>
            </a:r>
            <a:r>
              <a:rPr lang="en-US" altLang="ja-JP" sz="2400" dirty="0" err="1" smtClean="0"/>
              <a:t>gedit</a:t>
            </a:r>
            <a:r>
              <a:rPr lang="en-US" altLang="ja-JP" sz="2400" dirty="0" smtClean="0"/>
              <a:t> etc…</a:t>
            </a:r>
          </a:p>
          <a:p>
            <a:pPr lvl="1"/>
            <a:r>
              <a:rPr lang="ja-JP" altLang="en-US" sz="2400" dirty="0" smtClean="0"/>
              <a:t>好みに応じて使ってよい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困ったときに頼れるアイツ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～</a:t>
            </a:r>
            <a:r>
              <a:rPr lang="en-US" altLang="ja-JP" dirty="0" smtClean="0"/>
              <a:t>vi(</a:t>
            </a:r>
            <a:r>
              <a:rPr lang="ja-JP" altLang="en-US" dirty="0" smtClean="0"/>
              <a:t>ぶいあい</a:t>
            </a:r>
            <a:r>
              <a:rPr lang="en-US" altLang="ja-JP" dirty="0" smtClean="0"/>
              <a:t>)</a:t>
            </a:r>
            <a:r>
              <a:rPr lang="ja-JP" altLang="en-US" dirty="0" smtClean="0"/>
              <a:t>～</a:t>
            </a:r>
          </a:p>
        </p:txBody>
      </p:sp>
      <p:sp>
        <p:nvSpPr>
          <p:cNvPr id="2765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4844008"/>
          </a:xfrm>
        </p:spPr>
        <p:txBody>
          <a:bodyPr/>
          <a:lstStyle/>
          <a:p>
            <a:r>
              <a:rPr lang="ja-JP" altLang="en-US" sz="2800" dirty="0" smtClean="0"/>
              <a:t>テキストエディタの一つ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計算機黎明期から使われている由緒正しいエディタ</a:t>
            </a:r>
            <a:endParaRPr lang="en-US" altLang="ja-JP" sz="2400" dirty="0" smtClean="0"/>
          </a:p>
          <a:p>
            <a:r>
              <a:rPr lang="ja-JP" altLang="en-US" sz="2800" dirty="0" smtClean="0"/>
              <a:t>特徴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動作が軽快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どの </a:t>
            </a:r>
            <a:r>
              <a:rPr lang="en-US" altLang="ja-JP" sz="2400" dirty="0" smtClean="0"/>
              <a:t>Linux </a:t>
            </a:r>
            <a:r>
              <a:rPr lang="ja-JP" altLang="en-US" sz="2400" dirty="0" smtClean="0"/>
              <a:t>でもほぼ確実にインストールされている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トラブル時に役立つ＝ </a:t>
            </a:r>
            <a:r>
              <a:rPr lang="en-US" altLang="ja-JP" sz="2000" dirty="0" smtClean="0"/>
              <a:t>root </a:t>
            </a:r>
            <a:r>
              <a:rPr lang="ja-JP" altLang="en-US" sz="2000" dirty="0" smtClean="0"/>
              <a:t>にとっては</a:t>
            </a:r>
            <a:r>
              <a:rPr lang="ja-JP" altLang="en-US" sz="2000" dirty="0" smtClean="0">
                <a:solidFill>
                  <a:srgbClr val="FF0000"/>
                </a:solidFill>
              </a:rPr>
              <a:t>必修のエディタ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/>
              <a:t>操作方法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かなり独特なため慣れが必要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「基本的」ではあるが「初心者向け」ではない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vi </a:t>
            </a:r>
            <a:r>
              <a:rPr lang="ja-JP" altLang="en-US" smtClean="0"/>
              <a:t>の操作概略</a:t>
            </a:r>
          </a:p>
        </p:txBody>
      </p:sp>
      <p:grpSp>
        <p:nvGrpSpPr>
          <p:cNvPr id="28675" name="Group 26"/>
          <p:cNvGrpSpPr>
            <a:grpSpLocks/>
          </p:cNvGrpSpPr>
          <p:nvPr/>
        </p:nvGrpSpPr>
        <p:grpSpPr bwMode="auto">
          <a:xfrm>
            <a:off x="727656" y="1628800"/>
            <a:ext cx="7696200" cy="4495800"/>
            <a:chOff x="528" y="816"/>
            <a:chExt cx="4848" cy="2832"/>
          </a:xfrm>
        </p:grpSpPr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528" y="816"/>
              <a:ext cx="4848" cy="2832"/>
            </a:xfrm>
            <a:prstGeom prst="rect">
              <a:avLst/>
            </a:prstGeom>
            <a:solidFill>
              <a:schemeClr val="tx2"/>
            </a:solidFill>
            <a:ln w="19050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ja-JP" altLang="en-US">
                <a:effectLst>
                  <a:outerShdw blurRad="38100" dist="38100" dir="2700000" algn="tl" rotWithShape="0">
                    <a:schemeClr val="tx1"/>
                  </a:outerShdw>
                </a:effectLst>
                <a:ea typeface="HGPｺﾞｼｯｸE" pitchFamily="50" charset="-128"/>
                <a:cs typeface="HGPｺﾞｼｯｸE" pitchFamily="50" charset="-128"/>
              </a:endParaRPr>
            </a:p>
          </p:txBody>
        </p:sp>
        <p:sp>
          <p:nvSpPr>
            <p:cNvPr id="6" name="AutoShape 7"/>
            <p:cNvSpPr>
              <a:spLocks noChangeArrowheads="1"/>
            </p:cNvSpPr>
            <p:nvPr/>
          </p:nvSpPr>
          <p:spPr bwMode="auto">
            <a:xfrm>
              <a:off x="576" y="864"/>
              <a:ext cx="4752" cy="435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CFFFF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ja-JP" altLang="en-US" dirty="0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シェル</a:t>
              </a:r>
            </a:p>
          </p:txBody>
        </p:sp>
        <p:sp>
          <p:nvSpPr>
            <p:cNvPr id="7" name="AutoShape 16"/>
            <p:cNvSpPr>
              <a:spLocks noChangeArrowheads="1"/>
            </p:cNvSpPr>
            <p:nvPr/>
          </p:nvSpPr>
          <p:spPr bwMode="auto">
            <a:xfrm>
              <a:off x="576" y="1968"/>
              <a:ext cx="4752" cy="435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381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vi (</a:t>
              </a:r>
              <a:r>
                <a:rPr lang="ja-JP" altLang="en-US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コマンドモード</a:t>
              </a:r>
              <a:r>
                <a:rPr lang="en-US" altLang="ja-JP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)</a:t>
              </a:r>
            </a:p>
          </p:txBody>
        </p:sp>
        <p:sp>
          <p:nvSpPr>
            <p:cNvPr id="8" name="AutoShape 17"/>
            <p:cNvSpPr>
              <a:spLocks noChangeArrowheads="1"/>
            </p:cNvSpPr>
            <p:nvPr/>
          </p:nvSpPr>
          <p:spPr bwMode="auto">
            <a:xfrm>
              <a:off x="576" y="3165"/>
              <a:ext cx="4752" cy="435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vi (</a:t>
              </a:r>
              <a:r>
                <a:rPr lang="ja-JP" altLang="en-US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挿入モード</a:t>
              </a:r>
              <a:r>
                <a:rPr lang="en-US" altLang="ja-JP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)</a:t>
              </a:r>
            </a:p>
          </p:txBody>
        </p:sp>
        <p:sp>
          <p:nvSpPr>
            <p:cNvPr id="9" name="AutoShape 22"/>
            <p:cNvSpPr>
              <a:spLocks noChangeArrowheads="1"/>
            </p:cNvSpPr>
            <p:nvPr/>
          </p:nvSpPr>
          <p:spPr bwMode="auto">
            <a:xfrm>
              <a:off x="1152" y="1152"/>
              <a:ext cx="288" cy="1008"/>
            </a:xfrm>
            <a:prstGeom prst="downArrow">
              <a:avLst>
                <a:gd name="adj1" fmla="val 43056"/>
                <a:gd name="adj2" fmla="val 117704"/>
              </a:avLst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ja-JP" altLang="en-US">
                <a:effectLst>
                  <a:outerShdw blurRad="38100" dist="38100" dir="2700000" algn="tl" rotWithShape="0">
                    <a:schemeClr val="tx1"/>
                  </a:outerShdw>
                </a:effectLst>
                <a:ea typeface="HGPｺﾞｼｯｸE" pitchFamily="50" charset="-128"/>
                <a:cs typeface="HGPｺﾞｼｯｸE" pitchFamily="50" charset="-128"/>
              </a:endParaRPr>
            </a:p>
          </p:txBody>
        </p:sp>
        <p:sp>
          <p:nvSpPr>
            <p:cNvPr id="10" name="AutoShape 23"/>
            <p:cNvSpPr>
              <a:spLocks noChangeArrowheads="1"/>
            </p:cNvSpPr>
            <p:nvPr/>
          </p:nvSpPr>
          <p:spPr bwMode="auto">
            <a:xfrm>
              <a:off x="1152" y="2352"/>
              <a:ext cx="288" cy="1008"/>
            </a:xfrm>
            <a:prstGeom prst="downArrow">
              <a:avLst>
                <a:gd name="adj1" fmla="val 43056"/>
                <a:gd name="adj2" fmla="val 117704"/>
              </a:avLst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ja-JP" altLang="en-US">
                <a:effectLst>
                  <a:outerShdw blurRad="38100" dist="38100" dir="2700000" algn="tl" rotWithShape="0">
                    <a:schemeClr val="tx1"/>
                  </a:outerShdw>
                </a:effectLst>
                <a:ea typeface="HGPｺﾞｼｯｸE" pitchFamily="50" charset="-128"/>
                <a:cs typeface="HGPｺﾞｼｯｸE" pitchFamily="50" charset="-128"/>
              </a:endParaRPr>
            </a:p>
          </p:txBody>
        </p:sp>
        <p:sp>
          <p:nvSpPr>
            <p:cNvPr id="11" name="AutoShape 20"/>
            <p:cNvSpPr>
              <a:spLocks noChangeArrowheads="1"/>
            </p:cNvSpPr>
            <p:nvPr/>
          </p:nvSpPr>
          <p:spPr bwMode="auto">
            <a:xfrm>
              <a:off x="576" y="2640"/>
              <a:ext cx="1584" cy="288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381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a, A, i, I, o, O </a:t>
              </a:r>
              <a:r>
                <a:rPr lang="ja-JP" altLang="en-US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キー</a:t>
              </a:r>
              <a:endParaRPr lang="en-US" altLang="ja-JP">
                <a:solidFill>
                  <a:srgbClr val="996633"/>
                </a:solidFill>
                <a:effectLst>
                  <a:outerShdw blurRad="38100" dist="38100" dir="2700000" algn="tl" rotWithShape="0">
                    <a:schemeClr val="tx1"/>
                  </a:outerShdw>
                </a:effectLst>
                <a:latin typeface="HGPｺﾞｼｯｸE" pitchFamily="50" charset="-128"/>
                <a:ea typeface="HGPｺﾞｼｯｸE" pitchFamily="50" charset="-128"/>
                <a:cs typeface="HGPｺﾞｼｯｸE" pitchFamily="50" charset="-128"/>
              </a:endParaRPr>
            </a:p>
          </p:txBody>
        </p:sp>
        <p:sp>
          <p:nvSpPr>
            <p:cNvPr id="12" name="AutoShape 19"/>
            <p:cNvSpPr>
              <a:spLocks noChangeArrowheads="1"/>
            </p:cNvSpPr>
            <p:nvPr/>
          </p:nvSpPr>
          <p:spPr bwMode="auto">
            <a:xfrm>
              <a:off x="576" y="1488"/>
              <a:ext cx="1488" cy="288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CCFFFF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dirty="0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$ vi [filename]</a:t>
              </a:r>
            </a:p>
          </p:txBody>
        </p:sp>
        <p:sp>
          <p:nvSpPr>
            <p:cNvPr id="13" name="AutoShape 24"/>
            <p:cNvSpPr>
              <a:spLocks noChangeArrowheads="1"/>
            </p:cNvSpPr>
            <p:nvPr/>
          </p:nvSpPr>
          <p:spPr bwMode="auto">
            <a:xfrm flipV="1">
              <a:off x="4416" y="2256"/>
              <a:ext cx="288" cy="1008"/>
            </a:xfrm>
            <a:prstGeom prst="downArrow">
              <a:avLst>
                <a:gd name="adj1" fmla="val 43056"/>
                <a:gd name="adj2" fmla="val 117704"/>
              </a:avLst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ja-JP" altLang="en-US">
                <a:effectLst>
                  <a:outerShdw blurRad="38100" dist="38100" dir="2700000" algn="tl" rotWithShape="0">
                    <a:schemeClr val="tx1"/>
                  </a:outerShdw>
                </a:effectLst>
                <a:ea typeface="HGPｺﾞｼｯｸE" pitchFamily="50" charset="-128"/>
                <a:cs typeface="HGPｺﾞｼｯｸE" pitchFamily="50" charset="-128"/>
              </a:endParaRPr>
            </a:p>
          </p:txBody>
        </p:sp>
        <p:sp>
          <p:nvSpPr>
            <p:cNvPr id="14" name="AutoShape 21"/>
            <p:cNvSpPr>
              <a:spLocks noChangeArrowheads="1"/>
            </p:cNvSpPr>
            <p:nvPr/>
          </p:nvSpPr>
          <p:spPr bwMode="auto">
            <a:xfrm>
              <a:off x="3840" y="2640"/>
              <a:ext cx="1488" cy="288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ESC </a:t>
              </a:r>
              <a:r>
                <a:rPr lang="ja-JP" altLang="en-US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  <a:cs typeface="HGPｺﾞｼｯｸE" pitchFamily="50" charset="-128"/>
                </a:rPr>
                <a:t>キー</a:t>
              </a:r>
            </a:p>
          </p:txBody>
        </p:sp>
        <p:sp>
          <p:nvSpPr>
            <p:cNvPr id="15" name="AutoShape 25"/>
            <p:cNvSpPr>
              <a:spLocks noChangeArrowheads="1"/>
            </p:cNvSpPr>
            <p:nvPr/>
          </p:nvSpPr>
          <p:spPr bwMode="auto">
            <a:xfrm flipV="1">
              <a:off x="4416" y="1056"/>
              <a:ext cx="288" cy="1008"/>
            </a:xfrm>
            <a:prstGeom prst="downArrow">
              <a:avLst>
                <a:gd name="adj1" fmla="val 43056"/>
                <a:gd name="adj2" fmla="val 117704"/>
              </a:avLst>
            </a:prstGeom>
            <a:solidFill>
              <a:srgbClr val="996633"/>
            </a:solidFill>
            <a:ln w="9525">
              <a:noFill/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endParaRPr lang="ja-JP" altLang="en-US">
                <a:effectLst>
                  <a:outerShdw blurRad="38100" dist="38100" dir="2700000" algn="tl" rotWithShape="0">
                    <a:schemeClr val="tx1"/>
                  </a:outerShdw>
                </a:effectLst>
                <a:ea typeface="HGPｺﾞｼｯｸE" pitchFamily="50" charset="-128"/>
                <a:cs typeface="HGPｺﾞｼｯｸE" pitchFamily="50" charset="-128"/>
              </a:endParaRPr>
            </a:p>
          </p:txBody>
        </p:sp>
        <p:sp>
          <p:nvSpPr>
            <p:cNvPr id="16" name="AutoShape 18"/>
            <p:cNvSpPr>
              <a:spLocks noChangeArrowheads="1"/>
            </p:cNvSpPr>
            <p:nvPr/>
          </p:nvSpPr>
          <p:spPr bwMode="auto">
            <a:xfrm>
              <a:off x="3840" y="1488"/>
              <a:ext cx="1488" cy="288"/>
            </a:xfrm>
            <a:prstGeom prst="flowChartProcess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FF7C80"/>
                </a:gs>
              </a:gsLst>
              <a:lin ang="2700000" scaled="1"/>
            </a:gradFill>
            <a:ln w="38100">
              <a:solidFill>
                <a:srgbClr val="0099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dirty="0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:</a:t>
              </a:r>
              <a:r>
                <a:rPr lang="en-US" altLang="ja-JP" dirty="0" err="1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wq</a:t>
              </a:r>
              <a:r>
                <a:rPr lang="en-US" altLang="ja-JP" dirty="0">
                  <a:solidFill>
                    <a:srgbClr val="996633"/>
                  </a:solidFill>
                  <a:effectLst>
                    <a:outerShdw blurRad="38100" dist="38100" dir="2700000" algn="tl" rotWithShape="0">
                      <a:schemeClr val="tx1"/>
                    </a:outerShdw>
                  </a:effectLst>
                  <a:latin typeface="HGPｺﾞｼｯｸE" pitchFamily="50" charset="-128"/>
                  <a:ea typeface="HGPｺﾞｼｯｸE" pitchFamily="50" charset="-128"/>
                </a:rPr>
                <a:t>,  :q!</a:t>
              </a:r>
            </a:p>
          </p:txBody>
        </p:sp>
      </p:grpSp>
      <p:sp>
        <p:nvSpPr>
          <p:cNvPr id="17" name="コンテンツ プレースホルダ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971600" y="2996952"/>
            <a:ext cx="7344816" cy="175432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 smtClean="0">
                <a:solidFill>
                  <a:srgbClr val="FF0000"/>
                </a:solidFill>
              </a:rPr>
              <a:t>困った時は </a:t>
            </a:r>
            <a:r>
              <a:rPr kumimoji="1" lang="en-US" altLang="ja-JP" sz="5400" b="1" dirty="0" smtClean="0">
                <a:solidFill>
                  <a:srgbClr val="FF0000"/>
                </a:solidFill>
              </a:rPr>
              <a:t>Esc </a:t>
            </a:r>
            <a:r>
              <a:rPr kumimoji="1" lang="ja-JP" altLang="en-US" sz="5400" b="1" dirty="0" smtClean="0">
                <a:solidFill>
                  <a:srgbClr val="FF0000"/>
                </a:solidFill>
              </a:rPr>
              <a:t>キーでコマンドモードへ</a:t>
            </a:r>
            <a:r>
              <a:rPr kumimoji="1" lang="en-US" altLang="ja-JP" sz="5400" b="1" dirty="0" smtClean="0">
                <a:solidFill>
                  <a:srgbClr val="FF0000"/>
                </a:solidFill>
              </a:rPr>
              <a:t>!!!</a:t>
            </a:r>
            <a:endParaRPr kumimoji="1" lang="ja-JP" alt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r>
              <a:rPr lang="en-US" altLang="ja-JP" dirty="0" smtClean="0"/>
              <a:t>(</a:t>
            </a:r>
            <a:r>
              <a:rPr lang="ja-JP" altLang="en-US" dirty="0" smtClean="0"/>
              <a:t>シェル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2969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752529"/>
          </a:xfrm>
        </p:spPr>
        <p:txBody>
          <a:bodyPr>
            <a:norm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シェル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/>
              <a:t>人間が計算機を使うためのソフトウェア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人間と接する</a:t>
            </a:r>
            <a:r>
              <a:rPr lang="en-US" altLang="ja-JP" sz="2000" dirty="0" smtClean="0"/>
              <a:t>(</a:t>
            </a:r>
            <a:r>
              <a:rPr lang="ja-JP" altLang="en-US" sz="2000" dirty="0" smtClean="0">
                <a:solidFill>
                  <a:srgbClr val="FF0000"/>
                </a:solidFill>
              </a:rPr>
              <a:t>ユーザインターフェース</a:t>
            </a:r>
            <a:r>
              <a:rPr lang="en-US" altLang="ja-JP" sz="2000" dirty="0" smtClean="0"/>
              <a:t>)</a:t>
            </a:r>
          </a:p>
          <a:p>
            <a:pPr lvl="2"/>
            <a:r>
              <a:rPr lang="ja-JP" altLang="en-US" sz="2000" dirty="0" smtClean="0"/>
              <a:t>人間と計算機のやり取りを仲介する</a:t>
            </a:r>
            <a:r>
              <a:rPr lang="en-US" altLang="ja-JP" sz="2000" dirty="0" smtClean="0"/>
              <a:t>(</a:t>
            </a:r>
            <a:r>
              <a:rPr lang="ja-JP" altLang="en-US" sz="2000" dirty="0" smtClean="0">
                <a:solidFill>
                  <a:srgbClr val="FF0000"/>
                </a:solidFill>
              </a:rPr>
              <a:t>コマンドインタープリタ</a:t>
            </a:r>
            <a:r>
              <a:rPr lang="en-US" altLang="ja-JP" sz="2000" dirty="0" smtClean="0"/>
              <a:t>)</a:t>
            </a:r>
          </a:p>
          <a:p>
            <a:pPr lvl="2"/>
            <a:r>
              <a:rPr lang="ja-JP" altLang="en-US" sz="2000" dirty="0" smtClean="0"/>
              <a:t>アプリケーションの動作を設定する</a:t>
            </a:r>
            <a:r>
              <a:rPr lang="en-US" altLang="ja-JP" sz="2000" dirty="0" smtClean="0"/>
              <a:t>(</a:t>
            </a:r>
            <a:r>
              <a:rPr lang="ja-JP" altLang="en-US" sz="2000" dirty="0" smtClean="0">
                <a:solidFill>
                  <a:srgbClr val="FF0000"/>
                </a:solidFill>
              </a:rPr>
              <a:t>環境設定</a:t>
            </a:r>
            <a:r>
              <a:rPr lang="en-US" altLang="ja-JP" sz="2000" dirty="0" smtClean="0"/>
              <a:t>)</a:t>
            </a:r>
          </a:p>
          <a:p>
            <a:pPr lvl="2"/>
            <a:r>
              <a:rPr lang="ja-JP" altLang="en-US" sz="2000" dirty="0" smtClean="0"/>
              <a:t>本講義では </a:t>
            </a:r>
            <a:r>
              <a:rPr lang="en-US" altLang="ja-JP" sz="2000" dirty="0" smtClean="0">
                <a:solidFill>
                  <a:srgbClr val="FF0000"/>
                </a:solidFill>
              </a:rPr>
              <a:t>bash</a:t>
            </a:r>
            <a:r>
              <a:rPr lang="en-US" altLang="ja-JP" sz="2000" dirty="0" smtClean="0"/>
              <a:t> </a:t>
            </a:r>
            <a:r>
              <a:rPr lang="ja-JP" altLang="en-US" sz="2000" dirty="0" smtClean="0"/>
              <a:t>を使う</a:t>
            </a:r>
            <a:endParaRPr lang="en-US" altLang="ja-JP" sz="2000" dirty="0" smtClean="0"/>
          </a:p>
          <a:p>
            <a:pPr lvl="1"/>
            <a:r>
              <a:rPr lang="ja-JP" altLang="en-US" sz="2400" dirty="0" smtClean="0"/>
              <a:t>必要に応じて</a:t>
            </a:r>
            <a:r>
              <a:rPr lang="ja-JP" altLang="en-US" sz="2400" dirty="0" smtClean="0">
                <a:solidFill>
                  <a:srgbClr val="FF0000"/>
                </a:solidFill>
              </a:rPr>
              <a:t>シェルスクリプト</a:t>
            </a:r>
            <a:r>
              <a:rPr lang="ja-JP" altLang="en-US" sz="2400" dirty="0" smtClean="0"/>
              <a:t>を利用する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後で楽をするためにあらかじめ台本を作っておく</a:t>
            </a:r>
            <a:endParaRPr lang="en-US" altLang="ja-JP" sz="2000" dirty="0" smtClean="0"/>
          </a:p>
          <a:p>
            <a:pPr lvl="2"/>
            <a:r>
              <a:rPr lang="ja-JP" altLang="en-US" sz="2000" dirty="0" smtClean="0"/>
              <a:t>プログラミングの基礎である</a:t>
            </a:r>
            <a:r>
              <a:rPr lang="ja-JP" altLang="en-US" sz="2000" dirty="0" smtClean="0">
                <a:solidFill>
                  <a:srgbClr val="FF0000"/>
                </a:solidFill>
              </a:rPr>
              <a:t>制御構造</a:t>
            </a:r>
            <a:r>
              <a:rPr lang="ja-JP" altLang="en-US" sz="2000" dirty="0" smtClean="0"/>
              <a:t>を</a:t>
            </a:r>
            <a:r>
              <a:rPr lang="ja-JP" altLang="en-US" sz="2000" dirty="0" smtClean="0"/>
              <a:t>学ぶ</a:t>
            </a:r>
            <a:endParaRPr lang="en-US" altLang="ja-JP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テキストエディタ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テキストエディタ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400" dirty="0" smtClean="0"/>
              <a:t>テキストファイルを編集するためのソフトウェア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単に「文章を書く」以外にもいろいろな場面で活躍する</a:t>
            </a:r>
            <a:endParaRPr lang="en-US" altLang="ja-JP" sz="2000" dirty="0" smtClean="0"/>
          </a:p>
          <a:p>
            <a:pPr lvl="1"/>
            <a:r>
              <a:rPr lang="en-US" altLang="ja-JP" sz="2400" dirty="0" smtClean="0">
                <a:solidFill>
                  <a:srgbClr val="FF0000"/>
                </a:solidFill>
              </a:rPr>
              <a:t>vi </a:t>
            </a:r>
            <a:r>
              <a:rPr lang="ja-JP" altLang="en-US" sz="2400" dirty="0" smtClean="0"/>
              <a:t>の最低限の操作を身につける</a:t>
            </a:r>
            <a:endParaRPr lang="en-US" altLang="ja-JP" sz="2400" dirty="0" smtClean="0"/>
          </a:p>
          <a:p>
            <a:pPr lvl="2"/>
            <a:r>
              <a:rPr lang="ja-JP" altLang="en-US" sz="2000" dirty="0" smtClean="0"/>
              <a:t>いざというときの必須ツール</a:t>
            </a:r>
            <a:endParaRPr lang="en-US" altLang="ja-JP" sz="2000" dirty="0" smtClean="0"/>
          </a:p>
          <a:p>
            <a:endParaRPr lang="en-US" altLang="ja-JP" sz="2800" dirty="0" smtClean="0"/>
          </a:p>
          <a:p>
            <a:r>
              <a:rPr lang="ja-JP" altLang="en-US" sz="2800" dirty="0" smtClean="0"/>
              <a:t>これらをマスターすれば </a:t>
            </a:r>
            <a:r>
              <a:rPr lang="en-US" altLang="ja-JP" sz="2800" dirty="0" smtClean="0"/>
              <a:t>Linux </a:t>
            </a:r>
            <a:r>
              <a:rPr lang="ja-JP" altLang="en-US" sz="2800" dirty="0" smtClean="0"/>
              <a:t>を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ほぼ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自由自在に操れる！</a:t>
            </a: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本日の実習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/>
          <a:lstStyle/>
          <a:p>
            <a:r>
              <a:rPr kumimoji="1" lang="ja-JP" altLang="en-US" dirty="0" smtClean="0"/>
              <a:t>シェルに慣れる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シェルの各種機能を試してみる</a:t>
            </a:r>
            <a:endParaRPr lang="en-US" altLang="ja-JP" dirty="0" smtClean="0"/>
          </a:p>
          <a:p>
            <a:r>
              <a:rPr lang="en-US" altLang="ja-JP" dirty="0" smtClean="0"/>
              <a:t> vi </a:t>
            </a:r>
            <a:r>
              <a:rPr lang="ja-JP" altLang="en-US" dirty="0" smtClean="0"/>
              <a:t>を使えるようになる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最低限のテキスト編集技術を身につける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シェルスクリプトを作ってみる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スクリプトを使って作業を簡略化してみる</a:t>
            </a:r>
            <a:endParaRPr kumimoji="1" lang="en-US" altLang="ja-JP" dirty="0" smtClean="0"/>
          </a:p>
          <a:p>
            <a:r>
              <a:rPr lang="ja-JP" altLang="en-US" dirty="0" smtClean="0"/>
              <a:t>課題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見てのお楽しみ♪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参考文献</a:t>
            </a:r>
          </a:p>
        </p:txBody>
      </p:sp>
      <p:sp>
        <p:nvSpPr>
          <p:cNvPr id="3072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ja-JP" sz="2400" dirty="0" smtClean="0"/>
              <a:t>INEX2012 </a:t>
            </a:r>
            <a:r>
              <a:rPr lang="en-US" altLang="ja-JP" sz="2400" dirty="0" smtClean="0"/>
              <a:t>- </a:t>
            </a:r>
            <a:r>
              <a:rPr lang="ja-JP" altLang="en-US" sz="2400" dirty="0" smtClean="0"/>
              <a:t>最低限 </a:t>
            </a:r>
            <a:r>
              <a:rPr lang="en-US" altLang="ja-JP" sz="2400" dirty="0" smtClean="0"/>
              <a:t>UNIX / Linux [II]</a:t>
            </a:r>
          </a:p>
          <a:p>
            <a:pPr lvl="1"/>
            <a:r>
              <a:rPr lang="en-US" altLang="ja-JP" sz="2000" dirty="0" smtClean="0"/>
              <a:t>http://www.ep.sci.hokudai.ac.jp/~</a:t>
            </a:r>
            <a:r>
              <a:rPr lang="en-US" altLang="ja-JP" sz="2000" dirty="0" smtClean="0"/>
              <a:t>inex/y2012/0427/ </a:t>
            </a:r>
            <a:endParaRPr lang="en-US" altLang="ja-JP" sz="2000" dirty="0" smtClean="0"/>
          </a:p>
          <a:p>
            <a:r>
              <a:rPr lang="en-US" altLang="ja-JP" sz="2400" dirty="0" smtClean="0"/>
              <a:t>INEX2011 - </a:t>
            </a:r>
            <a:r>
              <a:rPr lang="ja-JP" altLang="en-US" sz="2400" dirty="0" smtClean="0"/>
              <a:t>最低限 </a:t>
            </a:r>
            <a:r>
              <a:rPr lang="en-US" altLang="ja-JP" sz="2400" dirty="0" smtClean="0"/>
              <a:t>UNIX / Linux [II]</a:t>
            </a:r>
          </a:p>
          <a:p>
            <a:pPr lvl="1"/>
            <a:r>
              <a:rPr lang="en-US" altLang="ja-JP" sz="2000" dirty="0" smtClean="0"/>
              <a:t>http://www.ep.sci.hokudai.ac.jp/~inex/y2011/0506/ </a:t>
            </a:r>
          </a:p>
          <a:p>
            <a:r>
              <a:rPr lang="en-US" altLang="ja-JP" sz="2400" dirty="0" smtClean="0"/>
              <a:t>INEX2011 </a:t>
            </a:r>
            <a:r>
              <a:rPr lang="en-US" altLang="ja-JP" sz="2400" dirty="0" smtClean="0"/>
              <a:t>- </a:t>
            </a:r>
            <a:r>
              <a:rPr lang="ja-JP" altLang="en-US" sz="2400" dirty="0" smtClean="0"/>
              <a:t>最低限 </a:t>
            </a:r>
            <a:r>
              <a:rPr lang="en-US" altLang="ja-JP" sz="2400" dirty="0" smtClean="0"/>
              <a:t>UNIX / Linux [III]</a:t>
            </a:r>
          </a:p>
          <a:p>
            <a:pPr lvl="1"/>
            <a:r>
              <a:rPr lang="en-US" altLang="ja-JP" sz="2000" dirty="0" smtClean="0"/>
              <a:t>http://www.ep.sci.hokudai.ac.jp/~inex/y2011/0513/</a:t>
            </a:r>
          </a:p>
          <a:p>
            <a:r>
              <a:rPr lang="en-US" altLang="ja-JP" sz="2400" dirty="0" smtClean="0"/>
              <a:t>IT </a:t>
            </a:r>
            <a:r>
              <a:rPr lang="ja-JP" altLang="en-US" sz="2400" dirty="0" smtClean="0"/>
              <a:t>用語辞典 </a:t>
            </a:r>
            <a:r>
              <a:rPr lang="en-US" altLang="ja-JP" sz="2400" dirty="0" smtClean="0"/>
              <a:t>e-Words</a:t>
            </a:r>
          </a:p>
          <a:p>
            <a:pPr lvl="1"/>
            <a:r>
              <a:rPr lang="en-US" altLang="ja-JP" sz="2000" dirty="0" smtClean="0"/>
              <a:t>http://e-words.jp/</a:t>
            </a:r>
          </a:p>
          <a:p>
            <a:r>
              <a:rPr lang="en-US" altLang="ja-JP" sz="2400" dirty="0" smtClean="0"/>
              <a:t>@IT –</a:t>
            </a:r>
            <a:r>
              <a:rPr lang="ja-JP" altLang="en-US" sz="2400" dirty="0" smtClean="0"/>
              <a:t>第 </a:t>
            </a:r>
            <a:r>
              <a:rPr lang="en-US" altLang="ja-JP" sz="2400" dirty="0" smtClean="0"/>
              <a:t>8 </a:t>
            </a:r>
            <a:r>
              <a:rPr lang="ja-JP" altLang="en-US" sz="2400" dirty="0" smtClean="0"/>
              <a:t>回</a:t>
            </a:r>
            <a:r>
              <a:rPr lang="en-US" altLang="ja-JP" sz="2400" dirty="0" smtClean="0"/>
              <a:t> bash </a:t>
            </a:r>
            <a:r>
              <a:rPr lang="ja-JP" altLang="en-US" sz="2400" dirty="0" smtClean="0"/>
              <a:t>で始めるシェルスクリプト基礎の基礎</a:t>
            </a:r>
            <a:endParaRPr lang="en-US" altLang="ja-JP" sz="2400" dirty="0" smtClean="0"/>
          </a:p>
          <a:p>
            <a:pPr lvl="1"/>
            <a:r>
              <a:rPr lang="en-US" altLang="ja-JP" sz="2000" dirty="0" smtClean="0"/>
              <a:t>http://www.atmarkit.co.jp/flinux/rensai/theory08/theory08a.html</a:t>
            </a:r>
          </a:p>
          <a:p>
            <a:r>
              <a:rPr lang="en-US" altLang="ja-JP" sz="2400" dirty="0" smtClean="0"/>
              <a:t>IT media </a:t>
            </a:r>
            <a:r>
              <a:rPr lang="ja-JP" altLang="en-US" sz="2400" dirty="0" smtClean="0"/>
              <a:t>エンタープライズ </a:t>
            </a:r>
            <a:r>
              <a:rPr lang="en-US" altLang="ja-JP" sz="2400" dirty="0" smtClean="0"/>
              <a:t>– </a:t>
            </a:r>
            <a:r>
              <a:rPr lang="ja-JP" altLang="en-US" sz="2400" dirty="0" smtClean="0"/>
              <a:t>現在使用されているシェルが知りたい</a:t>
            </a:r>
            <a:endParaRPr lang="en-US" altLang="ja-JP" sz="2400" dirty="0" smtClean="0"/>
          </a:p>
          <a:p>
            <a:pPr lvl="1"/>
            <a:r>
              <a:rPr lang="en-US" altLang="ja-JP" sz="2000" dirty="0" smtClean="0"/>
              <a:t>http://www.itmedia.co.jp/help/tips/linux/l0358.html</a:t>
            </a:r>
            <a:endParaRPr lang="ja-JP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参考文献</a:t>
            </a:r>
          </a:p>
        </p:txBody>
      </p:sp>
      <p:sp>
        <p:nvSpPr>
          <p:cNvPr id="32771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smtClean="0"/>
              <a:t>C. Newbam, B. Rosenblatt </a:t>
            </a:r>
            <a:r>
              <a:rPr lang="ja-JP" altLang="en-US" sz="2800" smtClean="0"/>
              <a:t>著</a:t>
            </a:r>
            <a:r>
              <a:rPr lang="en-US" altLang="ja-JP" sz="2800" smtClean="0"/>
              <a:t>, </a:t>
            </a:r>
            <a:r>
              <a:rPr lang="ja-JP" altLang="en-US" sz="2800" smtClean="0"/>
              <a:t>遠藤美代子 訳</a:t>
            </a:r>
            <a:r>
              <a:rPr lang="en-US" altLang="ja-JP" sz="2800" smtClean="0"/>
              <a:t>., </a:t>
            </a:r>
            <a:r>
              <a:rPr lang="ja-JP" altLang="en-US" sz="2800" smtClean="0"/>
              <a:t>オライリー・ジャパン</a:t>
            </a:r>
            <a:r>
              <a:rPr lang="en-US" altLang="ja-JP" sz="2800" smtClean="0"/>
              <a:t>, </a:t>
            </a:r>
            <a:r>
              <a:rPr lang="ja-JP" altLang="en-US" sz="2800" smtClean="0"/>
              <a:t>入門 </a:t>
            </a:r>
            <a:r>
              <a:rPr lang="en-US" altLang="ja-JP" sz="2800" smtClean="0"/>
              <a:t>bash </a:t>
            </a:r>
            <a:r>
              <a:rPr lang="ja-JP" altLang="en-US" sz="2800" smtClean="0"/>
              <a:t>第</a:t>
            </a:r>
            <a:r>
              <a:rPr lang="en-US" altLang="ja-JP" sz="2800" smtClean="0"/>
              <a:t>2</a:t>
            </a:r>
            <a:r>
              <a:rPr lang="ja-JP" altLang="en-US" sz="2800" smtClean="0"/>
              <a:t>版</a:t>
            </a:r>
            <a:r>
              <a:rPr lang="en-US" altLang="ja-JP" sz="2800" smtClean="0"/>
              <a:t>, 1998</a:t>
            </a:r>
          </a:p>
          <a:p>
            <a:r>
              <a:rPr lang="en-US" altLang="ja-JP" sz="2800" smtClean="0"/>
              <a:t>L. Lamb </a:t>
            </a:r>
            <a:r>
              <a:rPr lang="ja-JP" altLang="en-US" sz="2800" smtClean="0"/>
              <a:t>著</a:t>
            </a:r>
            <a:r>
              <a:rPr lang="en-US" altLang="ja-JP" sz="2800" smtClean="0"/>
              <a:t>, </a:t>
            </a:r>
            <a:r>
              <a:rPr lang="ja-JP" altLang="en-US" sz="2800" smtClean="0"/>
              <a:t>福崎俊博 訳</a:t>
            </a:r>
            <a:r>
              <a:rPr lang="en-US" altLang="ja-JP" sz="2800" smtClean="0"/>
              <a:t>., </a:t>
            </a:r>
            <a:r>
              <a:rPr lang="ja-JP" altLang="en-US" sz="2800" smtClean="0"/>
              <a:t>アスキー出版局</a:t>
            </a:r>
            <a:r>
              <a:rPr lang="en-US" altLang="ja-JP" sz="2800" smtClean="0"/>
              <a:t>, Learning the vi Editor, 1998</a:t>
            </a:r>
            <a:endParaRPr lang="ja-JP" alt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800" dirty="0" smtClean="0"/>
              <a:t>シェルの機能その</a:t>
            </a:r>
            <a:r>
              <a:rPr lang="en-US" altLang="ja-JP" sz="4800" dirty="0" smtClean="0"/>
              <a:t>2 : </a:t>
            </a:r>
            <a:r>
              <a:rPr lang="ja-JP" altLang="en-US" dirty="0" smtClean="0"/>
              <a:t>環境設定</a:t>
            </a:r>
          </a:p>
        </p:txBody>
      </p:sp>
      <p:sp>
        <p:nvSpPr>
          <p:cNvPr id="19459" name="コンテンツ プレースホルダ 2"/>
          <p:cNvSpPr>
            <a:spLocks noGrp="1"/>
          </p:cNvSpPr>
          <p:nvPr>
            <p:ph idx="1"/>
          </p:nvPr>
        </p:nvSpPr>
        <p:spPr>
          <a:xfrm>
            <a:off x="107504" y="1541463"/>
            <a:ext cx="6264696" cy="4525962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「環境」とは</a:t>
            </a:r>
            <a:r>
              <a:rPr lang="en-US" altLang="ja-JP" sz="2400" dirty="0" smtClean="0"/>
              <a:t>?</a:t>
            </a:r>
          </a:p>
          <a:p>
            <a:pPr lvl="1"/>
            <a:r>
              <a:rPr lang="ja-JP" altLang="en-US" sz="2000" dirty="0" smtClean="0"/>
              <a:t>アプリケーション間で共用される設定情報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各アプリケーションはシェルから与えられた環境の下で動作する</a:t>
            </a:r>
            <a:endParaRPr lang="en-US" altLang="ja-JP" sz="1800" dirty="0" smtClean="0"/>
          </a:p>
          <a:p>
            <a:pPr lvl="1"/>
            <a:r>
              <a:rPr lang="ja-JP" altLang="en-US" sz="2000" dirty="0" smtClean="0"/>
              <a:t>環境変数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設定内容に</a:t>
            </a:r>
            <a:r>
              <a:rPr lang="ja-JP" altLang="en-US" sz="1800" dirty="0" smtClean="0"/>
              <a:t>応じた値が格納される</a:t>
            </a:r>
            <a:endParaRPr lang="en-US" altLang="ja-JP" sz="1800" dirty="0" smtClean="0"/>
          </a:p>
          <a:p>
            <a:pPr lvl="3"/>
            <a:r>
              <a:rPr lang="ja-JP" altLang="en-US" sz="1400" dirty="0" smtClean="0"/>
              <a:t>例</a:t>
            </a:r>
            <a:r>
              <a:rPr lang="en-US" altLang="ja-JP" sz="1400" dirty="0" smtClean="0"/>
              <a:t>) $LANG = ja_JP.UTF-8</a:t>
            </a:r>
          </a:p>
          <a:p>
            <a:pPr lvl="2"/>
            <a:r>
              <a:rPr lang="ja-JP" altLang="en-US" sz="1800" dirty="0" smtClean="0"/>
              <a:t>通常</a:t>
            </a:r>
            <a:r>
              <a:rPr lang="ja-JP" altLang="en-US" sz="1800" dirty="0" smtClean="0"/>
              <a:t>は起動時に自動設定される</a:t>
            </a:r>
            <a:endParaRPr lang="en-US" altLang="ja-JP" sz="2000" dirty="0" smtClean="0"/>
          </a:p>
          <a:p>
            <a:r>
              <a:rPr lang="ja-JP" altLang="en-US" sz="2400" dirty="0" smtClean="0"/>
              <a:t>手動での設定</a:t>
            </a:r>
            <a:r>
              <a:rPr lang="ja-JP" altLang="en-US" sz="2400" dirty="0" smtClean="0"/>
              <a:t>方法</a:t>
            </a:r>
            <a:endParaRPr lang="en-US" altLang="ja-JP" sz="2400" dirty="0" smtClean="0"/>
          </a:p>
          <a:p>
            <a:pPr lvl="1"/>
            <a:r>
              <a:rPr lang="ja-JP" altLang="en-US" sz="2000" dirty="0" smtClean="0"/>
              <a:t>環境変数</a:t>
            </a:r>
            <a:r>
              <a:rPr lang="ja-JP" altLang="en-US" sz="2000" dirty="0" smtClean="0"/>
              <a:t>を書き換える</a:t>
            </a:r>
            <a:endParaRPr lang="en-US" altLang="ja-JP" sz="2000" dirty="0" smtClean="0"/>
          </a:p>
          <a:p>
            <a:pPr lvl="2"/>
            <a:r>
              <a:rPr lang="ja-JP" altLang="en-US" sz="1800" dirty="0" smtClean="0"/>
              <a:t>例</a:t>
            </a:r>
            <a:r>
              <a:rPr lang="en-US" altLang="ja-JP" sz="1800" dirty="0" smtClean="0"/>
              <a:t>) export LANG=C</a:t>
            </a:r>
            <a:endParaRPr lang="en-US" altLang="ja-JP" sz="1800" dirty="0" smtClean="0"/>
          </a:p>
        </p:txBody>
      </p:sp>
      <p:sp>
        <p:nvSpPr>
          <p:cNvPr id="33" name="正方形/長方形 32"/>
          <p:cNvSpPr/>
          <p:nvPr/>
        </p:nvSpPr>
        <p:spPr>
          <a:xfrm>
            <a:off x="6516216" y="3429000"/>
            <a:ext cx="2376264" cy="5760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6516216" y="4590420"/>
            <a:ext cx="2376264" cy="5760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2" descr="C:\Users\yamasita\Desktop\pers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628800"/>
            <a:ext cx="952500" cy="1406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テキスト ボックス 36"/>
          <p:cNvSpPr txBox="1"/>
          <p:nvPr/>
        </p:nvSpPr>
        <p:spPr>
          <a:xfrm>
            <a:off x="7740352" y="1700808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日本語希望！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24128" y="32756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シェル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948264" y="3528099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$LANG=JP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940152" y="1556792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ユーザ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788024" y="4150821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アプリケーション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ソフトウェア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84168" y="4544745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JP</a:t>
            </a:r>
            <a:r>
              <a:rPr lang="ja-JP" altLang="en-US" b="1" dirty="0" smtClean="0"/>
              <a:t> </a:t>
            </a:r>
            <a:r>
              <a:rPr lang="ja-JP" altLang="en-US" b="1" dirty="0" smtClean="0"/>
              <a:t>に対応する言語で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作業結果を作成</a:t>
            </a:r>
            <a:endParaRPr lang="en-US" altLang="ja-JP" b="1" dirty="0" smtClean="0"/>
          </a:p>
        </p:txBody>
      </p:sp>
      <p:sp>
        <p:nvSpPr>
          <p:cNvPr id="43" name="正方形/長方形 42"/>
          <p:cNvSpPr/>
          <p:nvPr/>
        </p:nvSpPr>
        <p:spPr>
          <a:xfrm>
            <a:off x="6516216" y="5733256"/>
            <a:ext cx="237626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508104" y="5445224"/>
            <a:ext cx="298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カーネル</a:t>
            </a:r>
            <a:endParaRPr kumimoji="1" lang="ja-JP" altLang="en-US" dirty="0"/>
          </a:p>
        </p:txBody>
      </p:sp>
      <p:cxnSp>
        <p:nvCxnSpPr>
          <p:cNvPr id="46" name="直線矢印コネクタ 45"/>
          <p:cNvCxnSpPr/>
          <p:nvPr/>
        </p:nvCxnSpPr>
        <p:spPr>
          <a:xfrm>
            <a:off x="7236296" y="3080835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>
            <a:off x="7236296" y="4149080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7236296" y="5301208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8100392" y="5301208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8100392" y="4149080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V="1">
            <a:off x="8100392" y="3068960"/>
            <a:ext cx="0" cy="288032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7740352" y="212356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日付教えて！</a:t>
            </a:r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6084168" y="351967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作業結果を表示</a:t>
            </a:r>
            <a:endParaRPr lang="en-US" altLang="ja-JP" b="1" dirty="0" smtClean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084168" y="4581128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/>
              <a:t>カーネルから</a:t>
            </a:r>
            <a:endParaRPr lang="en-US" altLang="ja-JP" b="1" dirty="0" smtClean="0"/>
          </a:p>
          <a:p>
            <a:pPr algn="ctr"/>
            <a:r>
              <a:rPr lang="ja-JP" altLang="en-US" b="1" dirty="0" smtClean="0"/>
              <a:t>作業結果を受け取り</a:t>
            </a:r>
            <a:endParaRPr lang="en-US" altLang="ja-JP" b="1" dirty="0" smtClean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209522" y="5849318"/>
            <a:ext cx="2987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作業を実行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39" grpId="1"/>
      <p:bldP spid="42" grpId="0"/>
      <p:bldP spid="54" grpId="0"/>
      <p:bldP spid="61" grpId="0"/>
      <p:bldP spid="62" grpId="0"/>
      <p:bldP spid="62" grpId="1"/>
      <p:bldP spid="6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タイトル 1"/>
          <p:cNvSpPr>
            <a:spLocks noGrp="1"/>
          </p:cNvSpPr>
          <p:nvPr>
            <p:ph type="title"/>
          </p:nvPr>
        </p:nvSpPr>
        <p:spPr>
          <a:xfrm>
            <a:off x="457200" y="2854325"/>
            <a:ext cx="8229600" cy="1143000"/>
          </a:xfrm>
        </p:spPr>
        <p:txBody>
          <a:bodyPr/>
          <a:lstStyle/>
          <a:p>
            <a:pPr algn="ctr" eaLnBrk="1" hangingPunct="1"/>
            <a:r>
              <a:rPr lang="ja-JP" altLang="en-US" dirty="0" smtClean="0">
                <a:solidFill>
                  <a:schemeClr val="tx1"/>
                </a:solidFill>
              </a:rPr>
              <a:t>シェル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シェルとは</a:t>
            </a:r>
            <a:r>
              <a:rPr lang="en-US" altLang="ja-JP" dirty="0" smtClean="0"/>
              <a:t>?</a:t>
            </a:r>
            <a:endParaRPr lang="ja-JP" altLang="en-US" dirty="0" smtClean="0"/>
          </a:p>
        </p:txBody>
      </p:sp>
      <p:sp>
        <p:nvSpPr>
          <p:cNvPr id="1024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人間と計算機を仲介するソフトウェア</a:t>
            </a:r>
            <a:endParaRPr lang="en-US" altLang="ja-JP" sz="2800" dirty="0" smtClean="0"/>
          </a:p>
          <a:p>
            <a:pPr lvl="1" eaLnBrk="1" hangingPunct="1"/>
            <a:r>
              <a:rPr lang="en-US" altLang="ja-JP" sz="2400" dirty="0" smtClean="0"/>
              <a:t>OS </a:t>
            </a:r>
            <a:r>
              <a:rPr lang="ja-JP" altLang="en-US" sz="2400" dirty="0" smtClean="0"/>
              <a:t>を構成する主なソフトウェアのひとつ</a:t>
            </a:r>
            <a:endParaRPr lang="en-US" altLang="ja-JP" sz="2400" dirty="0" smtClean="0"/>
          </a:p>
          <a:p>
            <a:pPr lvl="2"/>
            <a:r>
              <a:rPr lang="en-US" altLang="ja-JP" sz="2000" dirty="0" smtClean="0"/>
              <a:t>Windows </a:t>
            </a:r>
            <a:r>
              <a:rPr lang="ja-JP" altLang="en-US" sz="2000" dirty="0" smtClean="0"/>
              <a:t>のエクスプローラや </a:t>
            </a:r>
            <a:r>
              <a:rPr lang="en-US" altLang="ja-JP" sz="2000" dirty="0" smtClean="0"/>
              <a:t>Mac </a:t>
            </a:r>
            <a:r>
              <a:rPr lang="ja-JP" altLang="en-US" sz="2000" dirty="0" smtClean="0"/>
              <a:t>のファインダー等</a:t>
            </a:r>
            <a:endParaRPr lang="en-US" altLang="ja-JP" sz="2000" dirty="0" smtClean="0"/>
          </a:p>
          <a:p>
            <a:pPr eaLnBrk="1" hangingPunct="1"/>
            <a:r>
              <a:rPr lang="ja-JP" altLang="en-US" sz="2800" dirty="0" smtClean="0"/>
              <a:t>シェルの主な役割</a:t>
            </a:r>
            <a:endParaRPr lang="en-US" altLang="ja-JP" sz="2800" dirty="0" smtClean="0"/>
          </a:p>
          <a:p>
            <a:pPr lvl="1" eaLnBrk="1" hangingPunct="1"/>
            <a:r>
              <a:rPr lang="ja-JP" altLang="en-US" sz="2400" dirty="0" smtClean="0">
                <a:solidFill>
                  <a:srgbClr val="FF0000"/>
                </a:solidFill>
              </a:rPr>
              <a:t>人間と計算機の仲介</a:t>
            </a:r>
            <a:r>
              <a:rPr lang="ja-JP" altLang="en-US" sz="2400" dirty="0" smtClean="0"/>
              <a:t>を行う</a:t>
            </a:r>
            <a:endParaRPr lang="en-US" altLang="ja-JP" sz="2000" dirty="0" smtClean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1187624" y="3717032"/>
            <a:ext cx="6408713" cy="2160240"/>
            <a:chOff x="1619250" y="4365104"/>
            <a:chExt cx="6408713" cy="2160240"/>
          </a:xfrm>
        </p:grpSpPr>
        <p:grpSp>
          <p:nvGrpSpPr>
            <p:cNvPr id="10244" name="グループ化 5"/>
            <p:cNvGrpSpPr>
              <a:grpSpLocks/>
            </p:cNvGrpSpPr>
            <p:nvPr/>
          </p:nvGrpSpPr>
          <p:grpSpPr bwMode="auto">
            <a:xfrm>
              <a:off x="1619250" y="4437782"/>
              <a:ext cx="6156325" cy="2087562"/>
              <a:chOff x="357188" y="3586163"/>
              <a:chExt cx="8429654" cy="2914649"/>
            </a:xfrm>
          </p:grpSpPr>
          <p:sp>
            <p:nvSpPr>
              <p:cNvPr id="7" name="Oval 7"/>
              <p:cNvSpPr>
                <a:spLocks noChangeArrowheads="1"/>
              </p:cNvSpPr>
              <p:nvPr/>
            </p:nvSpPr>
            <p:spPr bwMode="auto">
              <a:xfrm>
                <a:off x="5869721" y="3586163"/>
                <a:ext cx="2917121" cy="2914649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altLang="ja-JP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r>
                  <a:rPr lang="ja-JP" altLang="en-US">
                    <a:effectLst>
                      <a:outerShdw blurRad="38100" dist="38100" dir="2700000" algn="tl">
                        <a:srgbClr val="FFFFFF"/>
                      </a:outerShdw>
                    </a:effectLst>
                    <a:ea typeface="HGPｺﾞｼｯｸE" pitchFamily="50" charset="-128"/>
                    <a:cs typeface="HGPｺﾞｼｯｸE" pitchFamily="50" charset="-128"/>
                  </a:rPr>
                  <a:t>シェル</a:t>
                </a: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  <a:p>
                <a:pPr algn="ctr">
                  <a:defRPr/>
                </a:pPr>
                <a:endParaRPr lang="en-US" altLang="ja-JP">
                  <a:solidFill>
                    <a:schemeClr val="bg1"/>
                  </a:solidFill>
                  <a:ea typeface="HGPｺﾞｼｯｸE" pitchFamily="50" charset="-128"/>
                  <a:cs typeface="HGPｺﾞｼｯｸE" pitchFamily="50" charset="-128"/>
                </a:endParaRPr>
              </a:p>
            </p:txBody>
          </p:sp>
          <p:sp>
            <p:nvSpPr>
              <p:cNvPr id="13320" name="Oval 6"/>
              <p:cNvSpPr>
                <a:spLocks noChangeArrowheads="1"/>
              </p:cNvSpPr>
              <p:nvPr/>
            </p:nvSpPr>
            <p:spPr bwMode="auto">
              <a:xfrm>
                <a:off x="6471840" y="4158011"/>
                <a:ext cx="1815049" cy="1813067"/>
              </a:xfrm>
              <a:prstGeom prst="ellipse">
                <a:avLst/>
              </a:prstGeom>
              <a:solidFill>
                <a:srgbClr val="9966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>
                  <a:defRPr/>
                </a:pPr>
                <a:endParaRPr lang="en-US" altLang="ja-JP">
                  <a:solidFill>
                    <a:schemeClr val="bg1"/>
                  </a:solidFill>
                  <a:ea typeface="HGPｺﾞｼｯｸE" pitchFamily="50" charset="-128"/>
                </a:endParaRPr>
              </a:p>
              <a:p>
                <a:pPr algn="ctr">
                  <a:defRPr/>
                </a:pPr>
                <a:r>
                  <a:rPr lang="ja-JP" alt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ea typeface="HGPｺﾞｼｯｸE" pitchFamily="50" charset="-128"/>
                  </a:rPr>
                  <a:t>カーネル</a:t>
                </a: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</a:endParaRPr>
              </a:p>
              <a:p>
                <a:pPr algn="ctr">
                  <a:defRPr/>
                </a:pPr>
                <a:endParaRPr lang="ja-JP" altLang="en-US">
                  <a:solidFill>
                    <a:schemeClr val="bg1"/>
                  </a:solidFill>
                  <a:ea typeface="HGPｺﾞｼｯｸE" pitchFamily="50" charset="-128"/>
                </a:endParaRPr>
              </a:p>
              <a:p>
                <a:pPr algn="ctr">
                  <a:defRPr/>
                </a:pPr>
                <a:endParaRPr lang="en-US" altLang="ja-JP">
                  <a:solidFill>
                    <a:schemeClr val="bg1"/>
                  </a:solidFill>
                  <a:ea typeface="HGPｺﾞｼｯｸE" pitchFamily="50" charset="-128"/>
                </a:endParaRPr>
              </a:p>
            </p:txBody>
          </p:sp>
          <p:pic>
            <p:nvPicPr>
              <p:cNvPr id="10247" name="Picture 2" descr="C:\Users\yamasita\Desktop\person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500188" y="4386263"/>
                <a:ext cx="1238250" cy="1828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248" name="テキスト ボックス 11"/>
              <p:cNvSpPr txBox="1">
                <a:spLocks noChangeArrowheads="1"/>
              </p:cNvSpPr>
              <p:nvPr/>
            </p:nvSpPr>
            <p:spPr bwMode="auto">
              <a:xfrm>
                <a:off x="357188" y="3987377"/>
                <a:ext cx="1214437" cy="46196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r>
                  <a:rPr lang="ja-JP" altLang="en-US" dirty="0">
                    <a:latin typeface="HGPｺﾞｼｯｸE" pitchFamily="50" charset="-128"/>
                    <a:ea typeface="HGPｺﾞｼｯｸE" pitchFamily="50" charset="-128"/>
                  </a:rPr>
                  <a:t>ユーザ</a:t>
                </a:r>
              </a:p>
            </p:txBody>
          </p:sp>
          <p:sp>
            <p:nvSpPr>
              <p:cNvPr id="11" name="右矢印 10"/>
              <p:cNvSpPr/>
              <p:nvPr/>
            </p:nvSpPr>
            <p:spPr>
              <a:xfrm>
                <a:off x="2785225" y="4785269"/>
                <a:ext cx="2930163" cy="285925"/>
              </a:xfrm>
              <a:prstGeom prst="righ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>
                  <a:latin typeface="Arial Unicode MS" pitchFamily="50" charset="-128"/>
                </a:endParaRPr>
              </a:p>
            </p:txBody>
          </p:sp>
          <p:sp>
            <p:nvSpPr>
              <p:cNvPr id="12" name="左矢印 11"/>
              <p:cNvSpPr/>
              <p:nvPr/>
            </p:nvSpPr>
            <p:spPr>
              <a:xfrm>
                <a:off x="2785225" y="5144336"/>
                <a:ext cx="2858430" cy="285925"/>
              </a:xfrm>
              <a:prstGeom prst="left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>
                  <a:latin typeface="Arial Unicode MS" pitchFamily="50" charset="-128"/>
                </a:endParaRPr>
              </a:p>
            </p:txBody>
          </p:sp>
          <p:sp>
            <p:nvSpPr>
              <p:cNvPr id="13" name="右矢印 12"/>
              <p:cNvSpPr/>
              <p:nvPr/>
            </p:nvSpPr>
            <p:spPr>
              <a:xfrm>
                <a:off x="6143609" y="4796352"/>
                <a:ext cx="999907" cy="274841"/>
              </a:xfrm>
              <a:prstGeom prst="righ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>
                  <a:latin typeface="Arial Unicode MS" pitchFamily="50" charset="-128"/>
                </a:endParaRPr>
              </a:p>
            </p:txBody>
          </p:sp>
          <p:sp>
            <p:nvSpPr>
              <p:cNvPr id="14" name="左矢印 13"/>
              <p:cNvSpPr/>
              <p:nvPr/>
            </p:nvSpPr>
            <p:spPr>
              <a:xfrm>
                <a:off x="6143609" y="5144336"/>
                <a:ext cx="999907" cy="285925"/>
              </a:xfrm>
              <a:prstGeom prst="leftArrow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ja-JP" altLang="en-US" dirty="0">
                  <a:latin typeface="Arial Unicode MS" pitchFamily="50" charset="-128"/>
                </a:endParaRPr>
              </a:p>
            </p:txBody>
          </p:sp>
          <p:sp>
            <p:nvSpPr>
              <p:cNvPr id="10253" name="テキスト ボックス 12"/>
              <p:cNvSpPr txBox="1">
                <a:spLocks noChangeArrowheads="1"/>
              </p:cNvSpPr>
              <p:nvPr/>
            </p:nvSpPr>
            <p:spPr bwMode="auto">
              <a:xfrm>
                <a:off x="5500699" y="4395788"/>
                <a:ext cx="970402" cy="515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>
                    <a:latin typeface="HGPｺﾞｼｯｸE" pitchFamily="50" charset="-128"/>
                    <a:ea typeface="HGPｺﾞｼｯｸE" pitchFamily="50" charset="-128"/>
                  </a:rPr>
                  <a:t>仲介</a:t>
                </a:r>
                <a:endParaRPr lang="ja-JP" altLang="en-US">
                  <a:ea typeface="HGP創英角ﾎﾟｯﾌﾟ体" pitchFamily="50" charset="-128"/>
                </a:endParaRPr>
              </a:p>
            </p:txBody>
          </p:sp>
          <p:sp>
            <p:nvSpPr>
              <p:cNvPr id="10254" name="テキスト ボックス 18"/>
              <p:cNvSpPr txBox="1">
                <a:spLocks noChangeArrowheads="1"/>
              </p:cNvSpPr>
              <p:nvPr/>
            </p:nvSpPr>
            <p:spPr bwMode="auto">
              <a:xfrm>
                <a:off x="3571875" y="4357687"/>
                <a:ext cx="1518665" cy="515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>
                    <a:latin typeface="HGPｺﾞｼｯｸE" pitchFamily="50" charset="-128"/>
                    <a:ea typeface="HGPｺﾞｼｯｸE" pitchFamily="50" charset="-128"/>
                  </a:rPr>
                  <a:t>リクエスト</a:t>
                </a:r>
                <a:endParaRPr lang="ja-JP" altLang="en-US">
                  <a:ea typeface="HGP創英角ﾎﾟｯﾌﾟ体" pitchFamily="50" charset="-128"/>
                </a:endParaRPr>
              </a:p>
            </p:txBody>
          </p:sp>
          <p:sp>
            <p:nvSpPr>
              <p:cNvPr id="10255" name="テキスト ボックス 19"/>
              <p:cNvSpPr txBox="1">
                <a:spLocks noChangeArrowheads="1"/>
              </p:cNvSpPr>
              <p:nvPr/>
            </p:nvSpPr>
            <p:spPr bwMode="auto">
              <a:xfrm>
                <a:off x="3428992" y="5357813"/>
                <a:ext cx="1760159" cy="515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>
                    <a:latin typeface="HGPｺﾞｼｯｸE" pitchFamily="50" charset="-128"/>
                    <a:ea typeface="HGPｺﾞｼｯｸE" pitchFamily="50" charset="-128"/>
                  </a:rPr>
                  <a:t>レスポンス</a:t>
                </a:r>
                <a:endParaRPr lang="ja-JP" altLang="en-US">
                  <a:ea typeface="HGP創英角ﾎﾟｯﾌﾟ体" pitchFamily="50" charset="-128"/>
                </a:endParaRPr>
              </a:p>
            </p:txBody>
          </p:sp>
          <p:sp>
            <p:nvSpPr>
              <p:cNvPr id="10256" name="テキスト ボックス 20"/>
              <p:cNvSpPr txBox="1">
                <a:spLocks noChangeArrowheads="1"/>
              </p:cNvSpPr>
              <p:nvPr/>
            </p:nvSpPr>
            <p:spPr bwMode="auto">
              <a:xfrm>
                <a:off x="5500699" y="5395913"/>
                <a:ext cx="970402" cy="515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ja-JP" altLang="en-US">
                    <a:latin typeface="HGPｺﾞｼｯｸE" pitchFamily="50" charset="-128"/>
                    <a:ea typeface="HGPｺﾞｼｯｸE" pitchFamily="50" charset="-128"/>
                  </a:rPr>
                  <a:t>仲介</a:t>
                </a:r>
                <a:endParaRPr lang="ja-JP" altLang="en-US">
                  <a:ea typeface="HGP創英角ﾎﾟｯﾌﾟ体" pitchFamily="50" charset="-128"/>
                </a:endParaRPr>
              </a:p>
            </p:txBody>
          </p:sp>
        </p:grpSp>
        <p:sp>
          <p:nvSpPr>
            <p:cNvPr id="17" name="テキスト ボックス 11"/>
            <p:cNvSpPr txBox="1">
              <a:spLocks noChangeArrowheads="1"/>
            </p:cNvSpPr>
            <p:nvPr/>
          </p:nvSpPr>
          <p:spPr bwMode="auto">
            <a:xfrm>
              <a:off x="7524329" y="4365104"/>
              <a:ext cx="503634" cy="369332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altLang="ja-JP" dirty="0" smtClean="0">
                  <a:latin typeface="HGPｺﾞｼｯｸE" pitchFamily="50" charset="-128"/>
                  <a:ea typeface="HGPｺﾞｼｯｸE" pitchFamily="50" charset="-128"/>
                </a:rPr>
                <a:t>OS</a:t>
              </a:r>
              <a:endParaRPr lang="ja-JP" altLang="en-US" dirty="0">
                <a:latin typeface="HGPｺﾞｼｯｸE" pitchFamily="50" charset="-128"/>
                <a:ea typeface="HGPｺﾞｼｯｸE" pitchFamily="50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ユーザインターフェース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557338"/>
            <a:ext cx="8964488" cy="4968875"/>
          </a:xfrm>
        </p:spPr>
        <p:txBody>
          <a:bodyPr>
            <a:normAutofit/>
          </a:bodyPr>
          <a:lstStyle/>
          <a:p>
            <a:pPr marL="458788" indent="-457200" eaLnBrk="1" hangingPunct="1">
              <a:lnSpc>
                <a:spcPct val="90000"/>
              </a:lnSpc>
            </a:pPr>
            <a:r>
              <a:rPr lang="ja-JP" altLang="en-US" sz="2800" dirty="0" smtClean="0">
                <a:solidFill>
                  <a:srgbClr val="FF0000"/>
                </a:solidFill>
              </a:rPr>
              <a:t>ユーザインターフェース</a:t>
            </a:r>
            <a:r>
              <a:rPr lang="en-US" altLang="ja-JP" sz="2800" dirty="0" smtClean="0"/>
              <a:t>=</a:t>
            </a:r>
            <a:r>
              <a:rPr lang="ja-JP" altLang="en-US" sz="2800" dirty="0" smtClean="0"/>
              <a:t>シェルの表層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見た目</a:t>
            </a:r>
            <a:r>
              <a:rPr lang="en-US" altLang="ja-JP" sz="2800" dirty="0" smtClean="0"/>
              <a:t>)</a:t>
            </a:r>
          </a:p>
          <a:p>
            <a:pPr marL="751396" lvl="1" indent="-457200">
              <a:lnSpc>
                <a:spcPct val="90000"/>
              </a:lnSpc>
            </a:pPr>
            <a:r>
              <a:rPr lang="ja-JP" altLang="en-US" sz="2400" dirty="0" smtClean="0"/>
              <a:t>人間と最も頻繁に接触するソフトウェアなのでとても重要</a:t>
            </a:r>
            <a:endParaRPr lang="en-US" altLang="ja-JP" sz="2400" dirty="0" smtClean="0"/>
          </a:p>
          <a:p>
            <a:pPr marL="751396" lvl="1" indent="-457200">
              <a:lnSpc>
                <a:spcPct val="90000"/>
              </a:lnSpc>
            </a:pPr>
            <a:endParaRPr lang="en-US" altLang="ja-JP" sz="2400" dirty="0" smtClean="0"/>
          </a:p>
          <a:p>
            <a:pPr marL="458788" indent="-457200" eaLnBrk="1" hangingPunct="1">
              <a:lnSpc>
                <a:spcPct val="90000"/>
              </a:lnSpc>
            </a:pPr>
            <a:r>
              <a:rPr lang="en-US" altLang="ja-JP" sz="2800" dirty="0" smtClean="0">
                <a:solidFill>
                  <a:srgbClr val="FF0000"/>
                </a:solidFill>
              </a:rPr>
              <a:t>CUI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キャラクタユーザインターフェイス</a:t>
            </a:r>
            <a:r>
              <a:rPr lang="en-US" altLang="ja-JP" sz="2800" dirty="0" smtClean="0"/>
              <a:t>)</a:t>
            </a:r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sz="2400" dirty="0" smtClean="0"/>
              <a:t>すべての操作をコマンドを打って制御する</a:t>
            </a:r>
            <a:endParaRPr lang="en-US" altLang="ja-JP" sz="2400" dirty="0" smtClean="0"/>
          </a:p>
          <a:p>
            <a:pPr marL="1123950" lvl="2" indent="-457200" eaLnBrk="1" hangingPunct="1">
              <a:lnSpc>
                <a:spcPct val="90000"/>
              </a:lnSpc>
            </a:pPr>
            <a:r>
              <a:rPr lang="ja-JP" altLang="en-US" sz="2000" dirty="0" smtClean="0"/>
              <a:t>キーボード 一つでなんでもできる</a:t>
            </a:r>
            <a:endParaRPr lang="en-US" altLang="ja-JP" sz="2000" dirty="0" smtClean="0"/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sz="2400" dirty="0" smtClean="0"/>
              <a:t>原始的な入力様式</a:t>
            </a:r>
            <a:endParaRPr lang="en-US" altLang="ja-JP" sz="2400" dirty="0" smtClean="0"/>
          </a:p>
          <a:p>
            <a:pPr marL="458788" indent="-457200" eaLnBrk="1" hangingPunct="1">
              <a:lnSpc>
                <a:spcPct val="90000"/>
              </a:lnSpc>
            </a:pPr>
            <a:r>
              <a:rPr lang="en-US" altLang="ja-JP" sz="2800" dirty="0" smtClean="0">
                <a:solidFill>
                  <a:srgbClr val="FF0000"/>
                </a:solidFill>
              </a:rPr>
              <a:t>GUI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(</a:t>
            </a:r>
            <a:r>
              <a:rPr lang="ja-JP" altLang="en-US" sz="2800" dirty="0" smtClean="0"/>
              <a:t>グラフィカルユーザインターフェイス</a:t>
            </a:r>
            <a:r>
              <a:rPr lang="en-US" altLang="ja-JP" sz="2800" dirty="0" smtClean="0"/>
              <a:t>)</a:t>
            </a:r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sz="2400" dirty="0" smtClean="0"/>
              <a:t>グラフィックなどで直観的な操作を行う</a:t>
            </a:r>
            <a:endParaRPr lang="en-US" altLang="ja-JP" sz="2400" dirty="0" smtClean="0"/>
          </a:p>
          <a:p>
            <a:pPr marL="1123950" lvl="2" indent="-457200" eaLnBrk="1" hangingPunct="1">
              <a:lnSpc>
                <a:spcPct val="90000"/>
              </a:lnSpc>
            </a:pPr>
            <a:r>
              <a:rPr lang="ja-JP" altLang="en-US" sz="2000" dirty="0" smtClean="0"/>
              <a:t>マウスとキーボードを用いる</a:t>
            </a:r>
            <a:endParaRPr lang="en-US" altLang="ja-JP" sz="2000" dirty="0" smtClean="0"/>
          </a:p>
          <a:p>
            <a:pPr marL="858838" lvl="1" indent="-457200" eaLnBrk="1" hangingPunct="1">
              <a:lnSpc>
                <a:spcPct val="90000"/>
              </a:lnSpc>
            </a:pPr>
            <a:r>
              <a:rPr lang="en-US" altLang="ja-JP" sz="2400" dirty="0" smtClean="0"/>
              <a:t>Windows, Mac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OS</a:t>
            </a:r>
            <a:r>
              <a:rPr lang="ja-JP" altLang="en-US" sz="2400" dirty="0" smtClean="0"/>
              <a:t> などの</a:t>
            </a:r>
            <a:r>
              <a:rPr lang="en-US" altLang="ja-JP" sz="2400" dirty="0" smtClean="0"/>
              <a:t>OS</a:t>
            </a:r>
            <a:r>
              <a:rPr lang="ja-JP" altLang="en-US" sz="2400" dirty="0" smtClean="0"/>
              <a:t> で実装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タイトル 1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ja-JP" dirty="0" smtClean="0"/>
              <a:t>CUI</a:t>
            </a:r>
            <a:r>
              <a:rPr lang="ja-JP" altLang="en-US" dirty="0" smtClean="0"/>
              <a:t> と </a:t>
            </a:r>
            <a:r>
              <a:rPr lang="en-US" altLang="ja-JP" dirty="0" smtClean="0"/>
              <a:t>GUI</a:t>
            </a:r>
            <a:r>
              <a:rPr lang="ja-JP" altLang="en-US" dirty="0" smtClean="0"/>
              <a:t> を用いた作業の実例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</a:t>
            </a:r>
            <a:r>
              <a:rPr lang="en-US" altLang="ja-JP" dirty="0" smtClean="0"/>
              <a:t>(titan.tex </a:t>
            </a:r>
            <a:r>
              <a:rPr lang="ja-JP" altLang="en-US" dirty="0" smtClean="0"/>
              <a:t>を</a:t>
            </a:r>
            <a:r>
              <a:rPr lang="en-US" altLang="ja-JP" dirty="0" err="1" smtClean="0"/>
              <a:t>tex</a:t>
            </a:r>
            <a:r>
              <a:rPr lang="en-US" altLang="ja-JP" dirty="0" smtClean="0"/>
              <a:t> </a:t>
            </a:r>
            <a:r>
              <a:rPr lang="ja-JP" altLang="en-US" dirty="0" smtClean="0"/>
              <a:t>ディレクトリに格納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12295" name="コンテンツ プレースホルダ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CUI </a:t>
            </a:r>
            <a:r>
              <a:rPr lang="ja-JP" altLang="en-US" smtClean="0"/>
              <a:t>の場合</a:t>
            </a:r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GUI </a:t>
            </a:r>
            <a:r>
              <a:rPr lang="ja-JP" altLang="en-US" smtClean="0"/>
              <a:t>の場合</a:t>
            </a:r>
          </a:p>
        </p:txBody>
      </p:sp>
      <p:sp>
        <p:nvSpPr>
          <p:cNvPr id="12291" name="テキスト ボックス 2"/>
          <p:cNvSpPr txBox="1">
            <a:spLocks noChangeArrowheads="1"/>
          </p:cNvSpPr>
          <p:nvPr/>
        </p:nvSpPr>
        <p:spPr bwMode="auto">
          <a:xfrm>
            <a:off x="2411413" y="2420888"/>
            <a:ext cx="6408737" cy="4302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20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takashi@mikataka:~$ mv</a:t>
            </a:r>
            <a:r>
              <a:rPr lang="ja-JP" altLang="en-US" sz="220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20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titan.tex tex/</a:t>
            </a:r>
            <a:endParaRPr lang="ja-JP" altLang="en-US" sz="220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pic>
        <p:nvPicPr>
          <p:cNvPr id="12292" name="Picture 6" descr="C:\Users\mikataka\Desktop\無題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175595"/>
            <a:ext cx="46958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7" descr="C:\Users\mikataka\Desktop\無題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34878" y="3573016"/>
            <a:ext cx="6000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8" descr="C:\Users\mikataka\Desktop\無題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3573016"/>
            <a:ext cx="7810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-0.15886 0.000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タイトル 1"/>
          <p:cNvSpPr>
            <a:spLocks noGrp="1"/>
          </p:cNvSpPr>
          <p:nvPr>
            <p:ph type="title"/>
          </p:nvPr>
        </p:nvSpPr>
        <p:spPr>
          <a:xfrm>
            <a:off x="1769" y="188913"/>
            <a:ext cx="9142231" cy="1066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ja-JP" dirty="0" smtClean="0"/>
              <a:t>CUI</a:t>
            </a:r>
            <a:r>
              <a:rPr lang="ja-JP" altLang="en-US" dirty="0" smtClean="0"/>
              <a:t> と </a:t>
            </a:r>
            <a:r>
              <a:rPr lang="en-US" altLang="ja-JP" dirty="0" smtClean="0"/>
              <a:t>GUI </a:t>
            </a:r>
            <a:r>
              <a:rPr lang="ja-JP" altLang="en-US" dirty="0" smtClean="0"/>
              <a:t>を用いた作業の実例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 </a:t>
            </a:r>
            <a:r>
              <a:rPr lang="en-US" altLang="ja-JP" dirty="0" smtClean="0"/>
              <a:t>(titan.tex </a:t>
            </a:r>
            <a:r>
              <a:rPr lang="ja-JP" altLang="en-US" dirty="0" smtClean="0"/>
              <a:t>を</a:t>
            </a:r>
            <a:r>
              <a:rPr lang="en-US" altLang="ja-JP" dirty="0" err="1" smtClean="0"/>
              <a:t>tex</a:t>
            </a:r>
            <a:r>
              <a:rPr lang="en-US" altLang="ja-JP" dirty="0" smtClean="0"/>
              <a:t> </a:t>
            </a:r>
            <a:r>
              <a:rPr lang="ja-JP" altLang="en-US" dirty="0" smtClean="0"/>
              <a:t>ディレクトリに格納</a:t>
            </a:r>
            <a:r>
              <a:rPr lang="en-US" altLang="ja-JP" dirty="0" smtClean="0"/>
              <a:t>)</a:t>
            </a:r>
            <a:endParaRPr lang="ja-JP" altLang="en-US" dirty="0" smtClean="0"/>
          </a:p>
        </p:txBody>
      </p:sp>
      <p:sp>
        <p:nvSpPr>
          <p:cNvPr id="13314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mtClean="0"/>
              <a:t>CUI </a:t>
            </a:r>
            <a:r>
              <a:rPr lang="ja-JP" altLang="en-US" smtClean="0"/>
              <a:t>の場合</a:t>
            </a:r>
            <a:endParaRPr lang="en-US" altLang="ja-JP" smtClean="0"/>
          </a:p>
          <a:p>
            <a:endParaRPr lang="en-US" altLang="ja-JP" smtClean="0"/>
          </a:p>
          <a:p>
            <a:endParaRPr lang="en-US" altLang="ja-JP" smtClean="0"/>
          </a:p>
          <a:p>
            <a:r>
              <a:rPr lang="en-US" altLang="ja-JP" smtClean="0"/>
              <a:t>GUI </a:t>
            </a:r>
            <a:r>
              <a:rPr lang="ja-JP" altLang="en-US" smtClean="0"/>
              <a:t>の場合</a:t>
            </a:r>
            <a:endParaRPr lang="en-US" altLang="ja-JP" smtClean="0"/>
          </a:p>
          <a:p>
            <a:endParaRPr lang="ja-JP" altLang="en-US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9213" y="3933825"/>
            <a:ext cx="60864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テキスト ボックス 5"/>
          <p:cNvSpPr txBox="1">
            <a:spLocks noChangeArrowheads="1"/>
          </p:cNvSpPr>
          <p:nvPr/>
        </p:nvSpPr>
        <p:spPr bwMode="auto">
          <a:xfrm>
            <a:off x="3059113" y="1916113"/>
            <a:ext cx="5616575" cy="1447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takashi@mikataka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:~$ </a:t>
            </a:r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mv</a:t>
            </a:r>
            <a:r>
              <a:rPr lang="ja-JP" altLang="en-US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titan.tex </a:t>
            </a:r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tex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takashi@mikataka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:~$ </a:t>
            </a:r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cd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tex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takashi@mikataka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:~</a:t>
            </a:r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tex</a:t>
            </a:r>
            <a:r>
              <a:rPr lang="en-US" altLang="ja-JP" sz="22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$ </a:t>
            </a:r>
            <a:r>
              <a:rPr lang="en-US" altLang="ja-JP" sz="2200" dirty="0" err="1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rPr>
              <a:t>ls</a:t>
            </a:r>
            <a:endParaRPr lang="en-US" altLang="ja-JP" sz="2200" dirty="0">
              <a:solidFill>
                <a:schemeClr val="bg1"/>
              </a:solidFill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2200" dirty="0">
                <a:solidFill>
                  <a:srgbClr val="00FF00"/>
                </a:solidFill>
                <a:latin typeface="ＭＳ ゴシック" pitchFamily="49" charset="-128"/>
                <a:ea typeface="ＭＳ ゴシック" pitchFamily="49" charset="-128"/>
              </a:rPr>
              <a:t>titan.tex</a:t>
            </a:r>
            <a:endParaRPr lang="ja-JP" altLang="en-US" sz="2200" dirty="0">
              <a:solidFill>
                <a:srgbClr val="00FF00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99992" y="4437112"/>
            <a:ext cx="648072" cy="72008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Arial Unicode MS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5508104" y="2996952"/>
            <a:ext cx="720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355976" y="4365104"/>
            <a:ext cx="115212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タイトル 1"/>
          <p:cNvSpPr>
            <a:spLocks noGrp="1"/>
          </p:cNvSpPr>
          <p:nvPr>
            <p:ph type="title"/>
          </p:nvPr>
        </p:nvSpPr>
        <p:spPr>
          <a:xfrm>
            <a:off x="251520" y="155448"/>
            <a:ext cx="8435280" cy="125272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ja-JP" dirty="0" smtClean="0"/>
              <a:t>CUI</a:t>
            </a:r>
            <a:r>
              <a:rPr lang="ja-JP" altLang="en-US" dirty="0" smtClean="0"/>
              <a:t> と </a:t>
            </a:r>
            <a:r>
              <a:rPr lang="en-US" altLang="ja-JP" dirty="0" smtClean="0"/>
              <a:t>GUI</a:t>
            </a:r>
            <a:r>
              <a:rPr lang="ja-JP" altLang="en-US" dirty="0" smtClean="0"/>
              <a:t> のメリット・デメリット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57325"/>
            <a:ext cx="8604250" cy="5211763"/>
          </a:xfrm>
        </p:spPr>
        <p:txBody>
          <a:bodyPr/>
          <a:lstStyle/>
          <a:p>
            <a:pPr marL="458788" indent="-457200" eaLnBrk="1" hangingPunct="1">
              <a:lnSpc>
                <a:spcPct val="90000"/>
              </a:lnSpc>
            </a:pPr>
            <a:r>
              <a:rPr lang="en-US" altLang="ja-JP" dirty="0" smtClean="0"/>
              <a:t>CUI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dirty="0" smtClean="0"/>
              <a:t>コマンドを覚えないと何もできない</a:t>
            </a:r>
            <a:endParaRPr lang="en-US" altLang="ja-JP" dirty="0" smtClean="0"/>
          </a:p>
          <a:p>
            <a:pPr marL="1258888" lvl="2" indent="-457200" eaLnBrk="1" hangingPunct="1">
              <a:lnSpc>
                <a:spcPct val="90000"/>
              </a:lnSpc>
            </a:pPr>
            <a:r>
              <a:rPr lang="ja-JP" altLang="en-US" dirty="0" smtClean="0"/>
              <a:t>覚えてしまえばマウスいらず</a:t>
            </a:r>
            <a:endParaRPr lang="en-US" altLang="ja-JP" dirty="0" smtClean="0"/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dirty="0" smtClean="0"/>
              <a:t>計算機への</a:t>
            </a:r>
            <a:r>
              <a:rPr lang="ja-JP" altLang="en-US" dirty="0" smtClean="0"/>
              <a:t>負荷</a:t>
            </a:r>
            <a:r>
              <a:rPr lang="ja-JP" altLang="en-US" dirty="0" smtClean="0"/>
              <a:t>が小さい</a:t>
            </a:r>
            <a:endParaRPr lang="en-US" altLang="ja-JP" dirty="0" smtClean="0"/>
          </a:p>
          <a:p>
            <a:pPr marL="1258888" lvl="2" indent="-457200" eaLnBrk="1" hangingPunct="1">
              <a:lnSpc>
                <a:spcPct val="90000"/>
              </a:lnSpc>
            </a:pPr>
            <a:r>
              <a:rPr lang="ja-JP" altLang="en-US" dirty="0" smtClean="0"/>
              <a:t>サーバ業務・トラブル対処に強い</a:t>
            </a:r>
            <a:endParaRPr lang="en-US" altLang="ja-JP" dirty="0" smtClean="0"/>
          </a:p>
          <a:p>
            <a:pPr marL="458788" indent="-457200" eaLnBrk="1" hangingPunct="1">
              <a:lnSpc>
                <a:spcPct val="90000"/>
              </a:lnSpc>
            </a:pPr>
            <a:r>
              <a:rPr lang="en-US" altLang="ja-JP" dirty="0" smtClean="0"/>
              <a:t>GUI</a:t>
            </a:r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dirty="0" smtClean="0"/>
              <a:t>直観的なので素人でも使いやすい</a:t>
            </a:r>
            <a:endParaRPr lang="en-US" altLang="ja-JP" dirty="0" smtClean="0"/>
          </a:p>
          <a:p>
            <a:pPr marL="1258888" lvl="2" indent="-457200" eaLnBrk="1" hangingPunct="1">
              <a:lnSpc>
                <a:spcPct val="90000"/>
              </a:lnSpc>
            </a:pPr>
            <a:r>
              <a:rPr lang="ja-JP" altLang="en-US" dirty="0" smtClean="0"/>
              <a:t>計算機の爆発的普及の原動力</a:t>
            </a:r>
            <a:endParaRPr lang="en-US" altLang="ja-JP" dirty="0" smtClean="0"/>
          </a:p>
          <a:p>
            <a:pPr marL="858838" lvl="1" indent="-457200" eaLnBrk="1" hangingPunct="1">
              <a:lnSpc>
                <a:spcPct val="90000"/>
              </a:lnSpc>
            </a:pPr>
            <a:r>
              <a:rPr lang="ja-JP" altLang="en-US" dirty="0" smtClean="0"/>
              <a:t>計算機への負荷</a:t>
            </a:r>
            <a:r>
              <a:rPr lang="ja-JP" altLang="en-US" dirty="0" smtClean="0"/>
              <a:t>が大きい</a:t>
            </a:r>
            <a:endParaRPr lang="en-US" altLang="ja-JP" dirty="0" smtClean="0"/>
          </a:p>
          <a:p>
            <a:pPr marL="1258888" lvl="2" indent="-457200">
              <a:lnSpc>
                <a:spcPct val="90000"/>
              </a:lnSpc>
            </a:pPr>
            <a:r>
              <a:rPr lang="en-US" altLang="ja-JP" dirty="0" smtClean="0"/>
              <a:t>CUI </a:t>
            </a:r>
            <a:r>
              <a:rPr lang="ja-JP" altLang="en-US" dirty="0" smtClean="0"/>
              <a:t>よりも動作が複雑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シェルの機能</a:t>
            </a:r>
          </a:p>
        </p:txBody>
      </p:sp>
      <p:sp>
        <p:nvSpPr>
          <p:cNvPr id="1536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72815"/>
            <a:ext cx="8229600" cy="4627985"/>
          </a:xfrm>
        </p:spPr>
        <p:txBody>
          <a:bodyPr>
            <a:normAutofit/>
          </a:bodyPr>
          <a:lstStyle/>
          <a:p>
            <a:pPr eaLnBrk="1" hangingPunct="1"/>
            <a:r>
              <a:rPr lang="ja-JP" altLang="en-US" sz="2800" dirty="0" smtClean="0">
                <a:solidFill>
                  <a:srgbClr val="FF0000"/>
                </a:solidFill>
              </a:rPr>
              <a:t>コマンドインタープリタ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en-US" altLang="ja-JP" sz="2400" dirty="0" smtClean="0"/>
              <a:t>UI </a:t>
            </a:r>
            <a:r>
              <a:rPr lang="ja-JP" altLang="en-US" sz="2400" dirty="0" smtClean="0"/>
              <a:t>を通じてユーザのコマンドを受け取る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適切なアプリケーションに引き渡す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アプリケーションから実行結果を受け取る</a:t>
            </a:r>
            <a:endParaRPr lang="en-US" altLang="ja-JP" sz="2400" dirty="0" smtClean="0"/>
          </a:p>
          <a:p>
            <a:pPr lvl="1" eaLnBrk="1" hangingPunct="1"/>
            <a:r>
              <a:rPr lang="ja-JP" altLang="en-US" sz="2400" dirty="0" smtClean="0"/>
              <a:t>実行結果を </a:t>
            </a:r>
            <a:r>
              <a:rPr lang="en-US" altLang="ja-JP" sz="2400" dirty="0" smtClean="0"/>
              <a:t>UI </a:t>
            </a:r>
            <a:r>
              <a:rPr lang="ja-JP" altLang="en-US" sz="2400" dirty="0" smtClean="0"/>
              <a:t>を通じてユーザに返す</a:t>
            </a:r>
            <a:endParaRPr lang="en-US" altLang="ja-JP" sz="2400" dirty="0" smtClean="0"/>
          </a:p>
          <a:p>
            <a:pPr eaLnBrk="1" hangingPunct="1"/>
            <a:endParaRPr lang="en-US" altLang="ja-JP" sz="2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ja-JP" altLang="en-US" sz="2800" dirty="0" smtClean="0">
                <a:solidFill>
                  <a:srgbClr val="FF0000"/>
                </a:solidFill>
              </a:rPr>
              <a:t>環境設定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 eaLnBrk="1" hangingPunct="1"/>
            <a:r>
              <a:rPr lang="ja-JP" altLang="en-US" sz="2400" dirty="0" smtClean="0"/>
              <a:t>アプリケーション間での共用データを保持し、必要に応じて参照させる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モジュール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モジュール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モジュー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22693</TotalTime>
  <Words>1693</Words>
  <Application>Microsoft Office PowerPoint</Application>
  <PresentationFormat>画面に合わせる (4:3)</PresentationFormat>
  <Paragraphs>378</Paragraphs>
  <Slides>29</Slides>
  <Notes>7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0" baseType="lpstr">
      <vt:lpstr>モジュール</vt:lpstr>
      <vt:lpstr>最低限 Unix (Linux) Ⅱ シェル・テキストエディタ 情報実験第3回 (2013/04/26)</vt:lpstr>
      <vt:lpstr>お品書き</vt:lpstr>
      <vt:lpstr>シェル</vt:lpstr>
      <vt:lpstr>シェルとは?</vt:lpstr>
      <vt:lpstr>ユーザインターフェース</vt:lpstr>
      <vt:lpstr>CUI と GUI を用いた作業の実例  (titan.tex をtex ディレクトリに格納)</vt:lpstr>
      <vt:lpstr>CUI と GUI を用いた作業の実例  (titan.tex をtex ディレクトリに格納)</vt:lpstr>
      <vt:lpstr>CUI と GUI のメリット・デメリット</vt:lpstr>
      <vt:lpstr>シェルの機能</vt:lpstr>
      <vt:lpstr>シェルの機能その1 :  コマンドインタープリタとしての作業例</vt:lpstr>
      <vt:lpstr>シェルの機能その1 :  コマンドインタープリタとしての作業例</vt:lpstr>
      <vt:lpstr>シェルの機能その1 :  コマンドインタープリタとしての作業例</vt:lpstr>
      <vt:lpstr>シェルの機能その2 : 環境設定</vt:lpstr>
      <vt:lpstr>シェルの機能その2 : 環境設定</vt:lpstr>
      <vt:lpstr>Linux におけるシェル</vt:lpstr>
      <vt:lpstr>高度なシェルの使い方 ～シェルスクリプト～</vt:lpstr>
      <vt:lpstr>アルゴリズムの基本 ～制御構造～</vt:lpstr>
      <vt:lpstr>シェルスクリプトの具体例(1) ファイルのバックアップ</vt:lpstr>
      <vt:lpstr>シェルスクリプトの具体例(2) 単純だが面倒な作業</vt:lpstr>
      <vt:lpstr>テキストエディタ</vt:lpstr>
      <vt:lpstr>テキストエディタとは?</vt:lpstr>
      <vt:lpstr>困ったときに頼れるアイツ ～vi(ぶいあい)～</vt:lpstr>
      <vt:lpstr>vi の操作概略</vt:lpstr>
      <vt:lpstr>まとめ(シェル)</vt:lpstr>
      <vt:lpstr>まとめ(テキストエディタ)</vt:lpstr>
      <vt:lpstr>本日の実習</vt:lpstr>
      <vt:lpstr>参考文献</vt:lpstr>
      <vt:lpstr>参考文献</vt:lpstr>
      <vt:lpstr>シェルの機能その2 : 環境設定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最低限 UNIX (2) パーミッション・シェル・ファイル操作</dc:title>
  <dc:creator>Your User Name</dc:creator>
  <cp:lastModifiedBy>yasuto</cp:lastModifiedBy>
  <cp:revision>487</cp:revision>
  <dcterms:created xsi:type="dcterms:W3CDTF">2012-03-27T05:12:01Z</dcterms:created>
  <dcterms:modified xsi:type="dcterms:W3CDTF">2013-04-26T08:45:45Z</dcterms:modified>
</cp:coreProperties>
</file>