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331" r:id="rId4"/>
    <p:sldId id="258" r:id="rId5"/>
    <p:sldId id="260" r:id="rId6"/>
    <p:sldId id="264" r:id="rId7"/>
    <p:sldId id="326" r:id="rId8"/>
    <p:sldId id="342" r:id="rId9"/>
    <p:sldId id="294" r:id="rId10"/>
    <p:sldId id="286" r:id="rId11"/>
    <p:sldId id="332" r:id="rId12"/>
    <p:sldId id="285" r:id="rId13"/>
    <p:sldId id="297" r:id="rId14"/>
    <p:sldId id="327" r:id="rId15"/>
    <p:sldId id="298" r:id="rId16"/>
    <p:sldId id="334" r:id="rId17"/>
    <p:sldId id="350" r:id="rId18"/>
    <p:sldId id="349" r:id="rId19"/>
    <p:sldId id="351" r:id="rId20"/>
    <p:sldId id="354" r:id="rId21"/>
    <p:sldId id="346" r:id="rId22"/>
    <p:sldId id="333" r:id="rId23"/>
    <p:sldId id="317" r:id="rId24"/>
    <p:sldId id="318" r:id="rId25"/>
    <p:sldId id="323" r:id="rId26"/>
    <p:sldId id="322" r:id="rId27"/>
    <p:sldId id="356" r:id="rId28"/>
    <p:sldId id="320" r:id="rId29"/>
    <p:sldId id="321" r:id="rId30"/>
    <p:sldId id="335" r:id="rId31"/>
    <p:sldId id="336" r:id="rId32"/>
    <p:sldId id="339" r:id="rId33"/>
    <p:sldId id="337" r:id="rId34"/>
    <p:sldId id="357" r:id="rId35"/>
    <p:sldId id="338" r:id="rId36"/>
    <p:sldId id="341" r:id="rId37"/>
    <p:sldId id="358" r:id="rId3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5714" autoAdjust="0"/>
  </p:normalViewPr>
  <p:slideViewPr>
    <p:cSldViewPr>
      <p:cViewPr varScale="1">
        <p:scale>
          <a:sx n="79" d="100"/>
          <a:sy n="79" d="100"/>
        </p:scale>
        <p:origin x="-148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CF531-4AD5-4C92-BCD1-6EFD491FEF89}" type="datetimeFigureOut">
              <a:rPr kumimoji="1" lang="ja-JP" altLang="en-US" smtClean="0"/>
              <a:pPr/>
              <a:t>2013/5/29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5914A-B7DD-4846-BE7E-9692B0B67E0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絵が古い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5914A-B7DD-4846-BE7E-9692B0B67E03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ワード長の拡張によって機能が増えた</a:t>
            </a:r>
            <a:endParaRPr kumimoji="1" lang="en-US" altLang="ja-JP" dirty="0" smtClean="0"/>
          </a:p>
          <a:p>
            <a:r>
              <a:rPr kumimoji="1" lang="ja-JP" altLang="en-US" dirty="0" smtClean="0"/>
              <a:t>容量上限の話をちゃんとやる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5914A-B7DD-4846-BE7E-9692B0B67E03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UEFI</a:t>
            </a:r>
            <a:r>
              <a:rPr kumimoji="1" lang="ja-JP" altLang="en-US" dirty="0" smtClean="0"/>
              <a:t>セットアップか</a:t>
            </a:r>
            <a:r>
              <a:rPr kumimoji="1" lang="en-US" altLang="ja-JP" dirty="0" smtClean="0"/>
              <a:t>BIOS</a:t>
            </a:r>
            <a:r>
              <a:rPr kumimoji="1" lang="ja-JP" altLang="en-US" dirty="0" smtClean="0"/>
              <a:t>セットアップか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どっちも一緒なんでとりあえず</a:t>
            </a:r>
            <a:r>
              <a:rPr kumimoji="1" lang="en-US" altLang="ja-JP" dirty="0" smtClean="0"/>
              <a:t>BIOS</a:t>
            </a:r>
            <a:r>
              <a:rPr kumimoji="1" lang="ja-JP" altLang="en-US" dirty="0" smtClean="0"/>
              <a:t>で話をします</a:t>
            </a:r>
            <a:endParaRPr kumimoji="1" lang="en-US" altLang="ja-JP" dirty="0" smtClean="0"/>
          </a:p>
          <a:p>
            <a:r>
              <a:rPr kumimoji="1" lang="ja-JP" altLang="en-US" dirty="0" smtClean="0"/>
              <a:t>電圧やクロック数の設定によっては破損も起こり得る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5914A-B7DD-4846-BE7E-9692B0B67E03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近年に限らない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ノート用とかは機能限定版だったりする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5914A-B7DD-4846-BE7E-9692B0B67E03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CMOS</a:t>
            </a:r>
            <a:r>
              <a:rPr kumimoji="1" lang="ja-JP" altLang="en-US" dirty="0" smtClean="0"/>
              <a:t>メモリとフラッシュメモリの関係を説明する必要がある</a:t>
            </a:r>
            <a:endParaRPr kumimoji="1" lang="en-US" altLang="ja-JP" dirty="0" smtClean="0"/>
          </a:p>
          <a:p>
            <a:r>
              <a:rPr kumimoji="1" lang="en-US" altLang="ja-JP" dirty="0" smtClean="0"/>
              <a:t>CMOS</a:t>
            </a:r>
            <a:r>
              <a:rPr kumimoji="1" lang="ja-JP" altLang="en-US" dirty="0" smtClean="0"/>
              <a:t>の正式名 </a:t>
            </a:r>
            <a:r>
              <a:rPr lang="en-US" altLang="ja-JP" dirty="0" smtClean="0"/>
              <a:t>Complementary</a:t>
            </a:r>
            <a:r>
              <a:rPr lang="ja-JP" altLang="en-US" baseline="0" dirty="0" smtClean="0"/>
              <a:t> </a:t>
            </a:r>
            <a:r>
              <a:rPr lang="en-US" altLang="ja-JP" dirty="0" smtClean="0"/>
              <a:t>metal-oxide-semiconductor field-effect transistor</a:t>
            </a:r>
          </a:p>
          <a:p>
            <a:r>
              <a:rPr kumimoji="1" lang="en-US" altLang="ja-JP" dirty="0" smtClean="0"/>
              <a:t>CMOS </a:t>
            </a:r>
            <a:r>
              <a:rPr kumimoji="1" lang="ja-JP" altLang="en-US" dirty="0" smtClean="0"/>
              <a:t>クリア の方法として専用ジャンパピンを短絡させる方法もある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5914A-B7DD-4846-BE7E-9692B0B67E03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UEFI</a:t>
            </a:r>
            <a:r>
              <a:rPr kumimoji="1" lang="ja-JP" altLang="en-US" dirty="0" smtClean="0"/>
              <a:t>だとすごく簡単にできるらしい。でもやっぱり危ないのは変わらない。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停電や書き込みの不良など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5914A-B7DD-4846-BE7E-9692B0B67E03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アドレス空間の番地指定は計算機の </a:t>
            </a:r>
            <a:r>
              <a:rPr kumimoji="1" lang="en-US" altLang="ja-JP" dirty="0" smtClean="0"/>
              <a:t>bit </a:t>
            </a:r>
            <a:r>
              <a:rPr kumimoji="1" lang="ja-JP" altLang="en-US" dirty="0" smtClean="0"/>
              <a:t>による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5914A-B7DD-4846-BE7E-9692B0B67E03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5914A-B7DD-4846-BE7E-9692B0B67E03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5914A-B7DD-4846-BE7E-9692B0B67E03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デバイスという言葉が初出なんで気をつける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キーボード・マウス無いと怒るか</a:t>
            </a:r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5914A-B7DD-4846-BE7E-9692B0B67E03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5914A-B7DD-4846-BE7E-9692B0B67E03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5914A-B7DD-4846-BE7E-9692B0B67E03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5914A-B7DD-4846-BE7E-9692B0B67E03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5914A-B7DD-4846-BE7E-9692B0B67E03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5914A-B7DD-4846-BE7E-9692B0B67E03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5914A-B7DD-4846-BE7E-9692B0B67E03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>
              <a:latin typeface="Arial Unicode MS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EA31-158A-408F-9B69-C6F0A2CE7D7B}" type="datetimeFigureOut">
              <a:rPr kumimoji="1" lang="ja-JP" altLang="en-US" smtClean="0"/>
              <a:pPr/>
              <a:t>2013/5/29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BFFF-1A26-4049-8F02-389EAF1AEEB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>
              <a:latin typeface="Arial Unicode MS" pitchFamily="50" charset="-128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EA31-158A-408F-9B69-C6F0A2CE7D7B}" type="datetimeFigureOut">
              <a:rPr kumimoji="1" lang="ja-JP" altLang="en-US" smtClean="0"/>
              <a:pPr/>
              <a:t>2013/5/29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BFFF-1A26-4049-8F02-389EAF1AEEB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>
              <a:latin typeface="Arial Unicode MS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>
              <a:latin typeface="Arial Unicode MS" pitchFamily="50" charset="-128"/>
            </a:endParaRPr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EA31-158A-408F-9B69-C6F0A2CE7D7B}" type="datetimeFigureOut">
              <a:rPr kumimoji="1" lang="ja-JP" altLang="en-US" smtClean="0"/>
              <a:pPr/>
              <a:t>2013/5/29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BFFF-1A26-4049-8F02-389EAF1AEEB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EA31-158A-408F-9B69-C6F0A2CE7D7B}" type="datetimeFigureOut">
              <a:rPr kumimoji="1" lang="ja-JP" altLang="en-US" smtClean="0"/>
              <a:pPr/>
              <a:t>2013/5/29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BFFF-1A26-4049-8F02-389EAF1AEEB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>
              <a:latin typeface="Arial Unicode MS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>
              <a:latin typeface="Arial Unicode MS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EA31-158A-408F-9B69-C6F0A2CE7D7B}" type="datetimeFigureOut">
              <a:rPr kumimoji="1" lang="ja-JP" altLang="en-US" smtClean="0"/>
              <a:pPr/>
              <a:t>2013/5/29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BFFF-1A26-4049-8F02-389EAF1AEEB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EA31-158A-408F-9B69-C6F0A2CE7D7B}" type="datetimeFigureOut">
              <a:rPr kumimoji="1" lang="ja-JP" altLang="en-US" smtClean="0"/>
              <a:pPr/>
              <a:t>2013/5/29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BFFF-1A26-4049-8F02-389EAF1AEEB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EA31-158A-408F-9B69-C6F0A2CE7D7B}" type="datetimeFigureOut">
              <a:rPr kumimoji="1" lang="ja-JP" altLang="en-US" smtClean="0"/>
              <a:pPr/>
              <a:t>2013/5/29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BFFF-1A26-4049-8F02-389EAF1AEEB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EA31-158A-408F-9B69-C6F0A2CE7D7B}" type="datetimeFigureOut">
              <a:rPr kumimoji="1" lang="ja-JP" altLang="en-US" smtClean="0"/>
              <a:pPr/>
              <a:t>2013/5/29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BFFF-1A26-4049-8F02-389EAF1AEEB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EA31-158A-408F-9B69-C6F0A2CE7D7B}" type="datetimeFigureOut">
              <a:rPr kumimoji="1" lang="ja-JP" altLang="en-US" smtClean="0"/>
              <a:pPr/>
              <a:t>2013/5/29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BFFF-1A26-4049-8F02-389EAF1AEEB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EA31-158A-408F-9B69-C6F0A2CE7D7B}" type="datetimeFigureOut">
              <a:rPr kumimoji="1" lang="ja-JP" altLang="en-US" smtClean="0"/>
              <a:pPr/>
              <a:t>2013/5/29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BFFF-1A26-4049-8F02-389EAF1AEEB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>
              <a:latin typeface="Arial Unicode MS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>
              <a:latin typeface="Arial Unicode MS" pitchFamily="50" charset="-128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A04EA31-158A-408F-9B69-C6F0A2CE7D7B}" type="datetimeFigureOut">
              <a:rPr kumimoji="1" lang="ja-JP" altLang="en-US" smtClean="0"/>
              <a:pPr/>
              <a:t>2013/5/29</a:t>
            </a:fld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>
              <a:latin typeface="Arial Unicode MS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>
              <a:latin typeface="Arial Unicode MS" pitchFamily="50" charset="-128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45BBFFF-1A26-4049-8F02-389EAF1AEEB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>
              <a:latin typeface="Arial Unicode MS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>
              <a:latin typeface="Arial Unicode MS" pitchFamily="50" charset="-128"/>
            </a:endParaRPr>
          </a:p>
        </p:txBody>
      </p:sp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dirty="0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2 </a:t>
            </a:r>
            <a:r>
              <a:rPr kumimoji="0" lang="ja-JP" altLang="en-US" dirty="0" smtClean="0"/>
              <a:t>レベル</a:t>
            </a:r>
          </a:p>
          <a:p>
            <a:pPr lvl="2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3 </a:t>
            </a:r>
            <a:r>
              <a:rPr kumimoji="0" lang="ja-JP" altLang="en-US" dirty="0" smtClean="0"/>
              <a:t>レベル</a:t>
            </a:r>
          </a:p>
          <a:p>
            <a:pPr lvl="3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4 </a:t>
            </a:r>
            <a:r>
              <a:rPr kumimoji="0" lang="ja-JP" altLang="en-US" dirty="0" smtClean="0"/>
              <a:t>レベル</a:t>
            </a:r>
          </a:p>
          <a:p>
            <a:pPr lvl="4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5 </a:t>
            </a:r>
            <a:r>
              <a:rPr kumimoji="0" lang="ja-JP" altLang="en-US" dirty="0" smtClean="0"/>
              <a:t>レベル</a:t>
            </a:r>
            <a:endParaRPr kumimoji="0"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 Unicode MS" pitchFamily="50" charset="-128"/>
              </a:defRPr>
            </a:lvl1pPr>
            <a:extLst/>
          </a:lstStyle>
          <a:p>
            <a:fld id="{AA04EA31-158A-408F-9B69-C6F0A2CE7D7B}" type="datetimeFigureOut">
              <a:rPr kumimoji="1" lang="ja-JP" altLang="en-US" smtClean="0"/>
              <a:pPr/>
              <a:t>2013/5/29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 Unicode MS" pitchFamily="50" charset="-128"/>
              </a:defRPr>
            </a:lvl1pPr>
            <a:extLst/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 Unicode MS" pitchFamily="50" charset="-128"/>
              </a:defRPr>
            </a:lvl1pPr>
            <a:extLst/>
          </a:lstStyle>
          <a:p>
            <a:fld id="{945BBFFF-1A26-4049-8F02-389EAF1AEEB8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4500" b="1" kern="1200">
          <a:solidFill>
            <a:schemeClr val="accent1">
              <a:satMod val="150000"/>
            </a:schemeClr>
          </a:solidFill>
          <a:effectLst/>
          <a:latin typeface="Arial Unicode MS" pitchFamily="50" charset="-128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1" sz="3200" kern="1200">
          <a:solidFill>
            <a:schemeClr val="tx1"/>
          </a:solidFill>
          <a:latin typeface="Arial Unicode MS" pitchFamily="50" charset="-128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1" sz="2800" kern="1200">
          <a:solidFill>
            <a:schemeClr val="tx1"/>
          </a:solidFill>
          <a:latin typeface="Arial Unicode MS" pitchFamily="50" charset="-128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1" sz="2400" kern="1200">
          <a:solidFill>
            <a:schemeClr val="tx1"/>
          </a:solidFill>
          <a:latin typeface="Arial Unicode MS" pitchFamily="50" charset="-128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1" sz="2000" kern="1200">
          <a:solidFill>
            <a:schemeClr val="tx1"/>
          </a:solidFill>
          <a:latin typeface="Arial Unicode MS" pitchFamily="50" charset="-128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1" lang="en-US" sz="2000" kern="1200" smtClean="0">
          <a:solidFill>
            <a:schemeClr val="tx1"/>
          </a:solidFill>
          <a:latin typeface="Arial Unicode MS" pitchFamily="50" charset="-128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nc.co.jp/intime/user/intimedev.php?%C6%C8%CE%A9%A4%B7%A4%BFIRQ%A4%F2%B3%E4%A4%EA%C5%F6%A4%C6%A4%EB%B2%C4%C7%BD%C0%AD%A4%CB%A4%C4%A4%A4%A4%C6" TargetMode="External"/><Relationship Id="rId2" Type="http://schemas.openxmlformats.org/officeDocument/2006/relationships/hyperlink" Target="http://www.daw-pc.info/hard/acpi/acpiapicmain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48494" y="2130425"/>
            <a:ext cx="8206680" cy="1470025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情報実験第 </a:t>
            </a:r>
            <a:r>
              <a:rPr lang="en-US" altLang="ja-JP" sz="2800" dirty="0" smtClean="0"/>
              <a:t>6 </a:t>
            </a:r>
            <a:r>
              <a:rPr lang="ja-JP" altLang="en-US" sz="2800" dirty="0" smtClean="0"/>
              <a:t>回</a:t>
            </a:r>
            <a:r>
              <a:rPr lang="en-US" altLang="ja-JP" sz="2800" dirty="0" smtClean="0"/>
              <a:t>(2013/05/31) 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最低限 </a:t>
            </a:r>
            <a:r>
              <a:rPr kumimoji="1" lang="en-US" altLang="ja-JP" dirty="0" smtClean="0"/>
              <a:t>BIOS &amp; UEFI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51520" y="4725144"/>
            <a:ext cx="8077200" cy="1499616"/>
          </a:xfrm>
        </p:spPr>
        <p:txBody>
          <a:bodyPr/>
          <a:lstStyle/>
          <a:p>
            <a:r>
              <a:rPr kumimoji="1" lang="ja-JP" altLang="en-US" dirty="0" smtClean="0"/>
              <a:t>北海道大学大学院</a:t>
            </a:r>
            <a:endParaRPr kumimoji="1" lang="en-US" altLang="ja-JP" dirty="0" smtClean="0"/>
          </a:p>
          <a:p>
            <a:r>
              <a:rPr kumimoji="1" lang="ja-JP" altLang="en-US" dirty="0" smtClean="0"/>
              <a:t>理学院 宇宙理学専攻</a:t>
            </a:r>
            <a:endParaRPr kumimoji="1" lang="en-US" altLang="ja-JP" dirty="0" smtClean="0"/>
          </a:p>
          <a:p>
            <a:r>
              <a:rPr lang="ja-JP" altLang="en-US" dirty="0" smtClean="0"/>
              <a:t>高橋 康人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BIOS </a:t>
            </a:r>
            <a:r>
              <a:rPr kumimoji="1" lang="ja-JP" altLang="en-US" smtClean="0"/>
              <a:t>のある場所</a:t>
            </a:r>
            <a:endParaRPr kumimoji="1" lang="ja-JP" altLang="en-US"/>
          </a:p>
        </p:txBody>
      </p:sp>
      <p:pic>
        <p:nvPicPr>
          <p:cNvPr id="4" name="図 4" descr="M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412776"/>
            <a:ext cx="6553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フレーム 4"/>
          <p:cNvSpPr/>
          <p:nvPr/>
        </p:nvSpPr>
        <p:spPr>
          <a:xfrm>
            <a:off x="2743200" y="4725888"/>
            <a:ext cx="685800" cy="685800"/>
          </a:xfrm>
          <a:prstGeom prst="fram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Arial Unicode MS" pitchFamily="50" charset="-128"/>
            </a:endParaRPr>
          </a:p>
        </p:txBody>
      </p:sp>
      <p:pic>
        <p:nvPicPr>
          <p:cNvPr id="7" name="図 14" descr="BIO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488" y="4982294"/>
            <a:ext cx="11461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左矢印 7"/>
          <p:cNvSpPr/>
          <p:nvPr/>
        </p:nvSpPr>
        <p:spPr>
          <a:xfrm>
            <a:off x="1981200" y="4954488"/>
            <a:ext cx="749808" cy="228600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 dirty="0">
              <a:solidFill>
                <a:srgbClr val="FFFFFF"/>
              </a:solidFill>
              <a:latin typeface="Arial Unicode MS" pitchFamily="50" charset="-128"/>
            </a:endParaRPr>
          </a:p>
        </p:txBody>
      </p:sp>
      <p:sp>
        <p:nvSpPr>
          <p:cNvPr id="9" name="フレーム 8"/>
          <p:cNvSpPr/>
          <p:nvPr/>
        </p:nvSpPr>
        <p:spPr>
          <a:xfrm>
            <a:off x="683568" y="4925144"/>
            <a:ext cx="1219200" cy="1600200"/>
          </a:xfrm>
          <a:prstGeom prst="fram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  <a:effectLst>
            <a:glow rad="63500">
              <a:schemeClr val="accent1">
                <a:tint val="30000"/>
                <a:shade val="95000"/>
                <a:satMod val="300000"/>
                <a:alpha val="5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Arial Unicode MS" pitchFamily="50" charset="-128"/>
            </a:endParaRPr>
          </a:p>
        </p:txBody>
      </p:sp>
      <p:sp>
        <p:nvSpPr>
          <p:cNvPr id="10" name="テキスト ボックス 13"/>
          <p:cNvSpPr txBox="1">
            <a:spLocks noChangeArrowheads="1"/>
          </p:cNvSpPr>
          <p:nvPr/>
        </p:nvSpPr>
        <p:spPr bwMode="auto">
          <a:xfrm>
            <a:off x="76200" y="2488828"/>
            <a:ext cx="25515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Arial Unicode MS" pitchFamily="50" charset="-128"/>
              </a:rPr>
              <a:t>計算機の</a:t>
            </a:r>
            <a:r>
              <a:rPr lang="ja-JP" altLang="en-US" sz="2400" dirty="0" smtClean="0">
                <a:latin typeface="Arial Unicode MS" pitchFamily="50" charset="-128"/>
              </a:rPr>
              <a:t>電源を切っても情報が消えないよう、</a:t>
            </a:r>
            <a:r>
              <a:rPr lang="ja-JP" altLang="en-US" sz="2400" dirty="0" smtClean="0">
                <a:latin typeface="Arial Unicode MS" pitchFamily="50" charset="-128"/>
              </a:rPr>
              <a:t>フラッシュメモリに</a:t>
            </a:r>
            <a:r>
              <a:rPr lang="ja-JP" altLang="en-US" sz="2400" dirty="0" smtClean="0">
                <a:latin typeface="Arial Unicode MS" pitchFamily="50" charset="-128"/>
              </a:rPr>
              <a:t>記録されている</a:t>
            </a:r>
            <a:endParaRPr lang="en-US" altLang="ja-JP" sz="2400" dirty="0" smtClean="0">
              <a:latin typeface="Arial Unicode M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852936"/>
            <a:ext cx="8229600" cy="114300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BIOS </a:t>
            </a:r>
            <a:r>
              <a:rPr kumimoji="1" lang="ja-JP" altLang="en-US" dirty="0" smtClean="0">
                <a:solidFill>
                  <a:schemeClr val="tx1"/>
                </a:solidFill>
              </a:rPr>
              <a:t>の仕事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BIOS </a:t>
            </a:r>
            <a:r>
              <a:rPr kumimoji="1" lang="ja-JP" altLang="en-US" smtClean="0"/>
              <a:t>の仕事</a:t>
            </a:r>
            <a:endParaRPr kumimoji="1"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26196"/>
            <a:ext cx="8229600" cy="2442964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POST </a:t>
            </a:r>
            <a:r>
              <a:rPr lang="ja-JP" altLang="en-US" dirty="0" smtClean="0"/>
              <a:t>シークエンスの実行</a:t>
            </a:r>
            <a:endParaRPr lang="en-US" altLang="ja-JP" dirty="0" smtClean="0"/>
          </a:p>
          <a:p>
            <a:r>
              <a:rPr lang="en-US" altLang="ja-JP" dirty="0" smtClean="0"/>
              <a:t>OS </a:t>
            </a:r>
            <a:r>
              <a:rPr lang="ja-JP" altLang="en-US" dirty="0" smtClean="0"/>
              <a:t>の起動プログラムの呼び出し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詳細は次回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l"/>
            <a:r>
              <a:rPr lang="en-US" altLang="ja-JP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POST? 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437112"/>
          </a:xfrm>
        </p:spPr>
        <p:txBody>
          <a:bodyPr>
            <a:norm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Power On Self Test</a:t>
            </a:r>
          </a:p>
          <a:p>
            <a:pPr lvl="1"/>
            <a:r>
              <a:rPr lang="ja-JP" altLang="en-US" dirty="0" smtClean="0"/>
              <a:t>電源投入直後</a:t>
            </a:r>
            <a:r>
              <a:rPr lang="en-US" altLang="ja-JP" dirty="0" smtClean="0"/>
              <a:t>(CPU </a:t>
            </a:r>
            <a:r>
              <a:rPr lang="ja-JP" altLang="en-US" dirty="0" smtClean="0"/>
              <a:t>リセット時</a:t>
            </a:r>
            <a:r>
              <a:rPr lang="en-US" altLang="ja-JP" dirty="0" smtClean="0"/>
              <a:t>)</a:t>
            </a:r>
            <a:r>
              <a:rPr lang="ja-JP" altLang="en-US" dirty="0" smtClean="0"/>
              <a:t>に行われる</a:t>
            </a:r>
            <a:endParaRPr lang="en-US" altLang="ja-JP" dirty="0" smtClean="0"/>
          </a:p>
          <a:p>
            <a:pPr lvl="1">
              <a:buNone/>
            </a:pPr>
            <a:r>
              <a:rPr lang="en-US" altLang="ja-JP" dirty="0" smtClean="0"/>
              <a:t>	</a:t>
            </a:r>
            <a:r>
              <a:rPr lang="ja-JP" altLang="en-US" dirty="0" smtClean="0"/>
              <a:t>一連の起動チェックおよび初期化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POST </a:t>
            </a:r>
            <a:r>
              <a:rPr kumimoji="1" lang="ja-JP" altLang="en-US" dirty="0" smtClean="0"/>
              <a:t>の基本的な手順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86551"/>
            <a:ext cx="8229600" cy="5082809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altLang="ja-JP" sz="2800" b="1" dirty="0" smtClean="0"/>
              <a:t>BIOS</a:t>
            </a:r>
            <a:r>
              <a:rPr lang="ja-JP" altLang="en-US" sz="2800" b="1" dirty="0" smtClean="0"/>
              <a:t>自身の整合性を確認</a:t>
            </a:r>
            <a:endParaRPr lang="en-US" altLang="ja-JP" sz="2800" b="1" dirty="0" smtClean="0"/>
          </a:p>
          <a:p>
            <a:pPr marL="633222" indent="-514350">
              <a:buFont typeface="+mj-lt"/>
              <a:buAutoNum type="arabicPeriod"/>
            </a:pPr>
            <a:r>
              <a:rPr lang="en-US" altLang="ja-JP" sz="2800" b="1" dirty="0" smtClean="0"/>
              <a:t>RAM</a:t>
            </a:r>
            <a:r>
              <a:rPr lang="ja-JP" altLang="en-US" sz="2800" b="1" dirty="0" smtClean="0"/>
              <a:t>の認識・サイズ確認・動作チェック</a:t>
            </a:r>
            <a:endParaRPr lang="en-US" altLang="ja-JP" sz="2800" b="1" dirty="0" smtClean="0"/>
          </a:p>
          <a:p>
            <a:pPr marL="633222" indent="-514350">
              <a:buFont typeface="+mj-lt"/>
              <a:buAutoNum type="arabicPeriod"/>
            </a:pPr>
            <a:r>
              <a:rPr lang="ja-JP" altLang="en-US" sz="2800" b="1" dirty="0" smtClean="0"/>
              <a:t>各デバイスの検出・初期化・登録</a:t>
            </a:r>
            <a:endParaRPr lang="en-US" altLang="ja-JP" sz="2800" b="1" dirty="0" smtClean="0"/>
          </a:p>
          <a:p>
            <a:pPr marL="633222" indent="-514350">
              <a:buFont typeface="+mj-lt"/>
              <a:buAutoNum type="arabicPeriod"/>
            </a:pPr>
            <a:r>
              <a:rPr lang="en-US" altLang="ja-JP" sz="2800" b="1" dirty="0" smtClean="0"/>
              <a:t>(BIOS </a:t>
            </a:r>
            <a:r>
              <a:rPr lang="ja-JP" altLang="en-US" sz="2800" b="1" dirty="0" smtClean="0"/>
              <a:t>設定画面への移行</a:t>
            </a:r>
            <a:r>
              <a:rPr lang="en-US" altLang="ja-JP" sz="2800" b="1" dirty="0" smtClean="0"/>
              <a:t>)</a:t>
            </a:r>
            <a:endParaRPr lang="en-US" altLang="ja-JP" sz="2800" b="1" dirty="0" smtClean="0"/>
          </a:p>
          <a:p>
            <a:pPr marL="633222" indent="-514350">
              <a:buFont typeface="+mj-lt"/>
              <a:buAutoNum type="arabicPeriod"/>
            </a:pPr>
            <a:r>
              <a:rPr lang="ja-JP" altLang="en-US" sz="2800" b="1" dirty="0" smtClean="0"/>
              <a:t>各デバイスの固有 </a:t>
            </a:r>
            <a:r>
              <a:rPr lang="en-US" altLang="ja-JP" sz="2800" b="1" dirty="0" smtClean="0"/>
              <a:t>BIOS </a:t>
            </a:r>
            <a:r>
              <a:rPr lang="ja-JP" altLang="en-US" sz="2800" b="1" dirty="0" smtClean="0"/>
              <a:t>へ処理引き継ぎ</a:t>
            </a:r>
            <a:endParaRPr lang="en-US" altLang="ja-JP" sz="2800" b="1" dirty="0" smtClean="0"/>
          </a:p>
          <a:p>
            <a:pPr marL="633222" indent="-514350">
              <a:buFont typeface="+mj-lt"/>
              <a:buAutoNum type="arabicPeriod"/>
            </a:pPr>
            <a:r>
              <a:rPr lang="en-US" altLang="ja-JP" sz="2800" b="1" dirty="0" smtClean="0"/>
              <a:t>OS </a:t>
            </a:r>
            <a:r>
              <a:rPr lang="ja-JP" altLang="en-US" sz="2800" b="1" dirty="0" smtClean="0"/>
              <a:t>起動プログラムへの移行</a:t>
            </a:r>
            <a:endParaRPr lang="en-US" altLang="ja-JP" sz="2800" b="1" dirty="0" smtClean="0"/>
          </a:p>
          <a:p>
            <a:pPr marL="633222" indent="-514350">
              <a:buFont typeface="+mj-lt"/>
              <a:buAutoNum type="arabicPeriod"/>
            </a:pPr>
            <a:endParaRPr lang="en-US" altLang="ja-JP" sz="2800" b="1" dirty="0" smtClean="0"/>
          </a:p>
          <a:p>
            <a:pPr marL="633222" indent="-514350"/>
            <a:r>
              <a:rPr lang="ja-JP" altLang="en-US" sz="2800" b="1" dirty="0" smtClean="0"/>
              <a:t>最低限必要なデバイスに問題がある場合はエラー表示・警告音</a:t>
            </a:r>
            <a:endParaRPr lang="en-US" altLang="ja-JP" sz="2800" b="1" dirty="0" smtClean="0"/>
          </a:p>
          <a:p>
            <a:pPr marL="925830" lvl="1" indent="-514350"/>
            <a:r>
              <a:rPr lang="en-US" altLang="ja-JP" sz="2400" b="1" dirty="0" smtClean="0"/>
              <a:t>CPU, RAM, </a:t>
            </a:r>
            <a:r>
              <a:rPr lang="en-US" altLang="ja-JP" sz="2400" b="1" dirty="0" smtClean="0"/>
              <a:t>GPU</a:t>
            </a:r>
            <a:r>
              <a:rPr lang="en-US" altLang="ja-JP" sz="2400" b="1" dirty="0" smtClean="0"/>
              <a:t>, </a:t>
            </a:r>
            <a:r>
              <a:rPr lang="ja-JP" altLang="en-US" sz="2400" b="1" dirty="0" smtClean="0"/>
              <a:t>電源</a:t>
            </a:r>
            <a:r>
              <a:rPr lang="en-US" altLang="ja-JP" sz="2400" b="1" dirty="0" smtClean="0"/>
              <a:t>, MB, </a:t>
            </a:r>
            <a:r>
              <a:rPr lang="ja-JP" altLang="en-US" sz="2400" b="1" dirty="0" smtClean="0"/>
              <a:t>キーボード</a:t>
            </a:r>
            <a:endParaRPr lang="en-US" altLang="ja-JP" sz="2400" b="1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568126" y="4581128"/>
            <a:ext cx="8180337" cy="151216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POST </a:t>
            </a:r>
            <a:r>
              <a:rPr kumimoji="1" lang="ja-JP" altLang="en-US" smtClean="0"/>
              <a:t>リードアウトの例</a:t>
            </a:r>
            <a:endParaRPr kumimoji="1" lang="ja-JP" altLang="en-US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09600" y="1828800"/>
            <a:ext cx="7994650" cy="4247317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ＭＳ ゴシック" pitchFamily="-112" charset="-128"/>
                <a:ea typeface="ＭＳ ゴシック" pitchFamily="-112" charset="-128"/>
              </a:rPr>
              <a:t>CPU : Intel(R) </a:t>
            </a:r>
            <a:r>
              <a:rPr lang="en-US" altLang="ja-JP" b="1" dirty="0" smtClean="0">
                <a:solidFill>
                  <a:schemeClr val="bg1"/>
                </a:solidFill>
                <a:latin typeface="ＭＳ ゴシック" pitchFamily="-112" charset="-128"/>
                <a:ea typeface="ＭＳ ゴシック" pitchFamily="-112" charset="-128"/>
              </a:rPr>
              <a:t>Core(TM) 2 Quad CPU Q9550 @ 2.83GHz</a:t>
            </a:r>
            <a:endParaRPr lang="en-US" altLang="ja-JP" b="1" dirty="0">
              <a:solidFill>
                <a:schemeClr val="bg1"/>
              </a:solidFill>
              <a:latin typeface="ＭＳ ゴシック" pitchFamily="-112" charset="-128"/>
              <a:ea typeface="ＭＳ ゴシック" pitchFamily="-112" charset="-128"/>
            </a:endParaRPr>
          </a:p>
          <a:p>
            <a:r>
              <a:rPr lang="en-US" altLang="ja-JP" b="1" dirty="0">
                <a:solidFill>
                  <a:schemeClr val="bg1"/>
                </a:solidFill>
                <a:latin typeface="ＭＳ ゴシック" pitchFamily="-112" charset="-128"/>
                <a:ea typeface="ＭＳ ゴシック" pitchFamily="-112" charset="-128"/>
              </a:rPr>
              <a:t> Speed : </a:t>
            </a:r>
            <a:r>
              <a:rPr lang="en-US" altLang="ja-JP" b="1" dirty="0" smtClean="0">
                <a:solidFill>
                  <a:schemeClr val="bg1"/>
                </a:solidFill>
                <a:latin typeface="ＭＳ ゴシック" pitchFamily="-112" charset="-128"/>
                <a:ea typeface="ＭＳ ゴシック" pitchFamily="-112" charset="-128"/>
              </a:rPr>
              <a:t>2.83 GHz    Count : 4</a:t>
            </a:r>
            <a:endParaRPr lang="en-US" altLang="ja-JP" b="1" dirty="0">
              <a:solidFill>
                <a:schemeClr val="bg1"/>
              </a:solidFill>
              <a:latin typeface="ＭＳ ゴシック" pitchFamily="-112" charset="-128"/>
              <a:ea typeface="ＭＳ ゴシック" pitchFamily="-112" charset="-128"/>
            </a:endParaRPr>
          </a:p>
          <a:p>
            <a:endParaRPr lang="en-US" altLang="ja-JP" b="1" dirty="0" smtClean="0">
              <a:solidFill>
                <a:schemeClr val="bg1"/>
              </a:solidFill>
              <a:latin typeface="ＭＳ ゴシック" pitchFamily="-112" charset="-128"/>
              <a:ea typeface="ＭＳ ゴシック" pitchFamily="-112" charset="-128"/>
            </a:endParaRPr>
          </a:p>
          <a:p>
            <a:r>
              <a:rPr lang="en-US" altLang="ja-JP" b="1" dirty="0" smtClean="0">
                <a:solidFill>
                  <a:schemeClr val="bg1"/>
                </a:solidFill>
                <a:latin typeface="ＭＳ ゴシック" pitchFamily="-112" charset="-128"/>
                <a:ea typeface="ＭＳ ゴシック" pitchFamily="-112" charset="-128"/>
              </a:rPr>
              <a:t>Entering SETUP ...</a:t>
            </a:r>
            <a:endParaRPr lang="en-US" altLang="ja-JP" b="1" dirty="0">
              <a:solidFill>
                <a:schemeClr val="bg1"/>
              </a:solidFill>
              <a:latin typeface="ＭＳ ゴシック" pitchFamily="-112" charset="-128"/>
              <a:ea typeface="ＭＳ ゴシック" pitchFamily="-112" charset="-128"/>
            </a:endParaRPr>
          </a:p>
          <a:p>
            <a:r>
              <a:rPr lang="en-US" altLang="ja-JP" b="1" dirty="0">
                <a:solidFill>
                  <a:schemeClr val="bg1"/>
                </a:solidFill>
                <a:latin typeface="ＭＳ ゴシック" pitchFamily="-112" charset="-128"/>
                <a:ea typeface="ＭＳ ゴシック" pitchFamily="-112" charset="-128"/>
              </a:rPr>
              <a:t>Press </a:t>
            </a:r>
            <a:r>
              <a:rPr lang="en-US" altLang="ja-JP" b="1" dirty="0" smtClean="0">
                <a:solidFill>
                  <a:schemeClr val="bg1"/>
                </a:solidFill>
                <a:latin typeface="ＭＳ ゴシック" pitchFamily="-112" charset="-128"/>
                <a:ea typeface="ＭＳ ゴシック" pitchFamily="-112" charset="-128"/>
              </a:rPr>
              <a:t>F8 for BBS POPUP</a:t>
            </a:r>
            <a:endParaRPr lang="en-US" altLang="ja-JP" b="1" dirty="0">
              <a:solidFill>
                <a:schemeClr val="bg1"/>
              </a:solidFill>
              <a:latin typeface="ＭＳ ゴシック" pitchFamily="-112" charset="-128"/>
              <a:ea typeface="ＭＳ ゴシック" pitchFamily="-112" charset="-128"/>
            </a:endParaRPr>
          </a:p>
          <a:p>
            <a:r>
              <a:rPr lang="en-US" altLang="ja-JP" b="1" dirty="0">
                <a:solidFill>
                  <a:schemeClr val="bg1"/>
                </a:solidFill>
                <a:latin typeface="ＭＳ ゴシック" pitchFamily="-112" charset="-128"/>
                <a:ea typeface="ＭＳ ゴシック" pitchFamily="-112" charset="-128"/>
              </a:rPr>
              <a:t>Press </a:t>
            </a:r>
            <a:r>
              <a:rPr lang="en-US" altLang="ja-JP" b="1" dirty="0" smtClean="0">
                <a:solidFill>
                  <a:schemeClr val="bg1"/>
                </a:solidFill>
                <a:latin typeface="ＭＳ ゴシック" pitchFamily="-112" charset="-128"/>
                <a:ea typeface="ＭＳ ゴシック" pitchFamily="-112" charset="-128"/>
              </a:rPr>
              <a:t>ALT+F2 to execute ASUS EZ Flash 2</a:t>
            </a:r>
            <a:endParaRPr lang="en-US" altLang="ja-JP" b="1" dirty="0">
              <a:solidFill>
                <a:schemeClr val="bg1"/>
              </a:solidFill>
              <a:latin typeface="ＭＳ ゴシック" pitchFamily="-112" charset="-128"/>
              <a:ea typeface="ＭＳ ゴシック" pitchFamily="-112" charset="-128"/>
            </a:endParaRPr>
          </a:p>
          <a:p>
            <a:r>
              <a:rPr lang="en-US" altLang="ja-JP" b="1" dirty="0" smtClean="0">
                <a:solidFill>
                  <a:schemeClr val="bg1"/>
                </a:solidFill>
                <a:latin typeface="ＭＳ ゴシック" pitchFamily="-112" charset="-128"/>
                <a:ea typeface="ＭＳ ゴシック" pitchFamily="-112" charset="-128"/>
              </a:rPr>
              <a:t>Memory: DDR2 800 in Dual-Channel Interleaved Mode</a:t>
            </a:r>
          </a:p>
          <a:p>
            <a:r>
              <a:rPr lang="en-US" altLang="ja-JP" b="1" dirty="0" smtClean="0">
                <a:solidFill>
                  <a:schemeClr val="bg1"/>
                </a:solidFill>
                <a:latin typeface="ＭＳ ゴシック" pitchFamily="-112" charset="-128"/>
                <a:ea typeface="ＭＳ ゴシック" pitchFamily="-112" charset="-128"/>
              </a:rPr>
              <a:t>Initializing USB Controllers .. Done</a:t>
            </a:r>
            <a:endParaRPr lang="en-US" altLang="ja-JP" b="1" dirty="0">
              <a:solidFill>
                <a:schemeClr val="bg1"/>
              </a:solidFill>
              <a:latin typeface="ＭＳ ゴシック" pitchFamily="-112" charset="-128"/>
              <a:ea typeface="ＭＳ ゴシック" pitchFamily="-112" charset="-128"/>
            </a:endParaRPr>
          </a:p>
          <a:p>
            <a:r>
              <a:rPr lang="en-US" altLang="ja-JP" b="1" dirty="0" smtClean="0">
                <a:solidFill>
                  <a:schemeClr val="bg1"/>
                </a:solidFill>
                <a:latin typeface="ＭＳ ゴシック" pitchFamily="-112" charset="-128"/>
                <a:ea typeface="ＭＳ ゴシック" pitchFamily="-112" charset="-128"/>
              </a:rPr>
              <a:t>4096MB </a:t>
            </a:r>
            <a:r>
              <a:rPr lang="en-US" altLang="ja-JP" b="1" dirty="0">
                <a:solidFill>
                  <a:schemeClr val="bg1"/>
                </a:solidFill>
                <a:latin typeface="ＭＳ ゴシック" pitchFamily="-112" charset="-128"/>
                <a:ea typeface="ＭＳ ゴシック" pitchFamily="-112" charset="-128"/>
              </a:rPr>
              <a:t>OK</a:t>
            </a:r>
          </a:p>
          <a:p>
            <a:r>
              <a:rPr lang="en-US" altLang="ja-JP" b="1" dirty="0" smtClean="0">
                <a:solidFill>
                  <a:schemeClr val="bg1"/>
                </a:solidFill>
                <a:latin typeface="ＭＳ ゴシック" pitchFamily="-112" charset="-128"/>
                <a:ea typeface="ＭＳ ゴシック" pitchFamily="-112" charset="-128"/>
              </a:rPr>
              <a:t>USB Device(s) : 1 Mouse</a:t>
            </a:r>
          </a:p>
          <a:p>
            <a:r>
              <a:rPr lang="en-US" altLang="ja-JP" b="1" dirty="0" smtClean="0">
                <a:solidFill>
                  <a:schemeClr val="bg1"/>
                </a:solidFill>
                <a:latin typeface="ＭＳ ゴシック" pitchFamily="-112" charset="-128"/>
                <a:ea typeface="ＭＳ ゴシック" pitchFamily="-112" charset="-128"/>
              </a:rPr>
              <a:t>Auto-Detecting </a:t>
            </a:r>
            <a:r>
              <a:rPr lang="en-US" altLang="ja-JP" b="1" dirty="0" err="1" smtClean="0">
                <a:solidFill>
                  <a:schemeClr val="bg1"/>
                </a:solidFill>
                <a:latin typeface="ＭＳ ゴシック" pitchFamily="-112" charset="-128"/>
                <a:ea typeface="ＭＳ ゴシック" pitchFamily="-112" charset="-128"/>
              </a:rPr>
              <a:t>Sata</a:t>
            </a:r>
            <a:r>
              <a:rPr lang="en-US" altLang="ja-JP" b="1" dirty="0" smtClean="0">
                <a:solidFill>
                  <a:schemeClr val="bg1"/>
                </a:solidFill>
                <a:latin typeface="ＭＳ ゴシック" pitchFamily="-112" charset="-128"/>
                <a:ea typeface="ＭＳ ゴシック" pitchFamily="-112" charset="-128"/>
              </a:rPr>
              <a:t> 1 ... IDE Hard Disk</a:t>
            </a:r>
            <a:endParaRPr lang="en-US" altLang="ja-JP" b="1" dirty="0">
              <a:solidFill>
                <a:schemeClr val="bg1"/>
              </a:solidFill>
              <a:latin typeface="ＭＳ ゴシック" pitchFamily="-112" charset="-128"/>
              <a:ea typeface="ＭＳ ゴシック" pitchFamily="-112" charset="-128"/>
            </a:endParaRPr>
          </a:p>
          <a:p>
            <a:r>
              <a:rPr lang="en-US" altLang="ja-JP" b="1" dirty="0" err="1" smtClean="0">
                <a:solidFill>
                  <a:schemeClr val="bg1"/>
                </a:solidFill>
                <a:latin typeface="ＭＳ ゴシック" pitchFamily="-112" charset="-128"/>
                <a:ea typeface="ＭＳ ゴシック" pitchFamily="-112" charset="-128"/>
              </a:rPr>
              <a:t>Sata</a:t>
            </a:r>
            <a:r>
              <a:rPr lang="en-US" altLang="ja-JP" b="1" dirty="0" smtClean="0">
                <a:solidFill>
                  <a:schemeClr val="bg1"/>
                </a:solidFill>
                <a:latin typeface="ＭＳ ゴシック" pitchFamily="-112" charset="-128"/>
                <a:ea typeface="ＭＳ ゴシック" pitchFamily="-112" charset="-128"/>
              </a:rPr>
              <a:t> 1 : Hitachi HDP725050GLA360  GM40A5CA</a:t>
            </a:r>
          </a:p>
          <a:p>
            <a:r>
              <a:rPr lang="en-US" altLang="ja-JP" b="1" dirty="0" smtClean="0">
                <a:solidFill>
                  <a:schemeClr val="bg1"/>
                </a:solidFill>
                <a:latin typeface="ＭＳ ゴシック" pitchFamily="-112" charset="-128"/>
                <a:ea typeface="ＭＳ ゴシック" pitchFamily="-112" charset="-128"/>
              </a:rPr>
              <a:t>              Ultra DMA Mode-5, S.M.A.R.T. Capable and </a:t>
            </a:r>
            <a:r>
              <a:rPr lang="en-US" altLang="ja-JP" b="1" dirty="0" smtClean="0">
                <a:solidFill>
                  <a:schemeClr val="bg1"/>
                </a:solidFill>
                <a:latin typeface="ＭＳ ゴシック" pitchFamily="-112" charset="-128"/>
                <a:ea typeface="ＭＳ ゴシック" pitchFamily="-112" charset="-128"/>
              </a:rPr>
              <a:t>Status </a:t>
            </a:r>
            <a:r>
              <a:rPr lang="en-US" altLang="ja-JP" b="1" dirty="0" smtClean="0">
                <a:solidFill>
                  <a:schemeClr val="bg1"/>
                </a:solidFill>
                <a:latin typeface="ＭＳ ゴシック" pitchFamily="-112" charset="-128"/>
                <a:ea typeface="ＭＳ ゴシック" pitchFamily="-112" charset="-128"/>
              </a:rPr>
              <a:t>OK</a:t>
            </a:r>
          </a:p>
          <a:p>
            <a:r>
              <a:rPr lang="en-US" altLang="ja-JP" b="1" dirty="0" smtClean="0">
                <a:solidFill>
                  <a:schemeClr val="bg1"/>
                </a:solidFill>
                <a:latin typeface="ＭＳ ゴシック" pitchFamily="-112" charset="-128"/>
                <a:ea typeface="ＭＳ ゴシック" pitchFamily="-112" charset="-128"/>
              </a:rPr>
              <a:t>Auto-detecting </a:t>
            </a:r>
            <a:r>
              <a:rPr lang="en-US" altLang="ja-JP" b="1" dirty="0">
                <a:solidFill>
                  <a:schemeClr val="bg1"/>
                </a:solidFill>
                <a:latin typeface="ＭＳ ゴシック" pitchFamily="-112" charset="-128"/>
                <a:ea typeface="ＭＳ ゴシック" pitchFamily="-112" charset="-128"/>
              </a:rPr>
              <a:t>USB Mass Storage Devices ..</a:t>
            </a:r>
          </a:p>
          <a:p>
            <a:r>
              <a:rPr lang="en-US" altLang="ja-JP" b="1" dirty="0">
                <a:solidFill>
                  <a:schemeClr val="bg1"/>
                </a:solidFill>
                <a:latin typeface="ＭＳ ゴシック" pitchFamily="-112" charset="-128"/>
                <a:ea typeface="ＭＳ ゴシック" pitchFamily="-112" charset="-128"/>
              </a:rPr>
              <a:t>00 USB mass storage devices found and configured.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OS </a:t>
            </a:r>
            <a:r>
              <a:rPr kumimoji="1" lang="ja-JP" altLang="en-US" smtClean="0"/>
              <a:t>起動プログラムの呼び出し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25609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外部記憶装置にインストールされた </a:t>
            </a:r>
            <a:r>
              <a:rPr kumimoji="1" lang="en-US" altLang="ja-JP" dirty="0" smtClean="0"/>
              <a:t>OS </a:t>
            </a:r>
            <a:r>
              <a:rPr kumimoji="1" lang="ja-JP" altLang="en-US" dirty="0" smtClean="0"/>
              <a:t>を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決められた手順</a:t>
            </a:r>
            <a:r>
              <a:rPr kumimoji="1" lang="ja-JP" altLang="en-US" dirty="0" smtClean="0"/>
              <a:t>で呼び出し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OS </a:t>
            </a:r>
            <a:r>
              <a:rPr lang="ja-JP" altLang="en-US" dirty="0" smtClean="0"/>
              <a:t>側もこの手順に則って設計されている</a:t>
            </a:r>
            <a:endParaRPr lang="en-US" altLang="ja-JP" dirty="0" smtClean="0"/>
          </a:p>
          <a:p>
            <a:r>
              <a:rPr lang="ja-JP" altLang="en-US" dirty="0" smtClean="0"/>
              <a:t>なぜ </a:t>
            </a:r>
            <a:r>
              <a:rPr lang="en-US" altLang="ja-JP" dirty="0" smtClean="0"/>
              <a:t>BIOS </a:t>
            </a:r>
            <a:r>
              <a:rPr lang="ja-JP" altLang="en-US" dirty="0" smtClean="0"/>
              <a:t>を介する必要があるのか</a:t>
            </a:r>
            <a:r>
              <a:rPr lang="en-US" altLang="ja-JP" dirty="0" smtClean="0"/>
              <a:t>?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起動を実行する </a:t>
            </a:r>
            <a:r>
              <a:rPr lang="en-US" altLang="ja-JP" dirty="0" smtClean="0"/>
              <a:t>CPU </a:t>
            </a:r>
            <a:r>
              <a:rPr lang="ja-JP" altLang="en-US" dirty="0" smtClean="0"/>
              <a:t>自体</a:t>
            </a:r>
            <a:r>
              <a:rPr lang="ja-JP" altLang="en-US" dirty="0" smtClean="0"/>
              <a:t>には記憶領域が無い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OS </a:t>
            </a:r>
            <a:r>
              <a:rPr lang="ja-JP" altLang="en-US" dirty="0" smtClean="0"/>
              <a:t>がどこ</a:t>
            </a:r>
            <a:r>
              <a:rPr lang="en-US" altLang="ja-JP" dirty="0" smtClean="0"/>
              <a:t>(HDD, USB, …)</a:t>
            </a:r>
            <a:r>
              <a:rPr lang="ja-JP" altLang="en-US" dirty="0" smtClean="0"/>
              <a:t>にあるのかわからない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BIOS </a:t>
            </a:r>
            <a:r>
              <a:rPr kumimoji="1" lang="ja-JP" altLang="en-US" dirty="0" smtClean="0"/>
              <a:t>上</a:t>
            </a:r>
            <a:r>
              <a:rPr lang="ja-JP" altLang="en-US" dirty="0" smtClean="0"/>
              <a:t>に </a:t>
            </a:r>
            <a:r>
              <a:rPr lang="en-US" altLang="ja-JP" dirty="0" smtClean="0"/>
              <a:t>OS </a:t>
            </a:r>
            <a:r>
              <a:rPr lang="ja-JP" altLang="en-US" dirty="0" smtClean="0"/>
              <a:t>の位置が記録されている</a:t>
            </a:r>
            <a:endParaRPr kumimoji="1" lang="en-US" altLang="ja-JP" dirty="0" smtClean="0"/>
          </a:p>
          <a:p>
            <a:pPr lvl="2"/>
            <a:r>
              <a:rPr kumimoji="1" lang="en-US" altLang="ja-JP" dirty="0" smtClean="0"/>
              <a:t>CPU </a:t>
            </a:r>
            <a:r>
              <a:rPr kumimoji="1" lang="ja-JP" altLang="en-US" dirty="0" smtClean="0"/>
              <a:t>は </a:t>
            </a:r>
            <a:r>
              <a:rPr kumimoji="1" lang="en-US" altLang="ja-JP" dirty="0" smtClean="0"/>
              <a:t>BIOS </a:t>
            </a:r>
            <a:r>
              <a:rPr kumimoji="1" lang="ja-JP" altLang="en-US" dirty="0" err="1" smtClean="0"/>
              <a:t>での</a:t>
            </a:r>
            <a:r>
              <a:rPr kumimoji="1" lang="ja-JP" altLang="en-US" dirty="0" smtClean="0"/>
              <a:t>記録を元に </a:t>
            </a:r>
            <a:r>
              <a:rPr kumimoji="1" lang="en-US" altLang="ja-JP" dirty="0" smtClean="0"/>
              <a:t>OS </a:t>
            </a:r>
            <a:r>
              <a:rPr kumimoji="1" lang="ja-JP" altLang="en-US" dirty="0" smtClean="0"/>
              <a:t>の位置を知る</a:t>
            </a:r>
            <a:endParaRPr kumimoji="1" lang="en-US" altLang="ja-JP" dirty="0" smtClean="0"/>
          </a:p>
          <a:p>
            <a:r>
              <a:rPr lang="ja-JP" altLang="en-US" dirty="0" smtClean="0"/>
              <a:t>手順については次回詳しく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568126" y="3076110"/>
            <a:ext cx="8180337" cy="237626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9361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en-US" altLang="ja-JP" sz="4400" dirty="0" smtClean="0"/>
              <a:t>UEFI </a:t>
            </a:r>
            <a:r>
              <a:rPr kumimoji="1" lang="ja-JP" altLang="en-US" sz="4400" dirty="0" smtClean="0"/>
              <a:t>とは</a:t>
            </a:r>
            <a:r>
              <a:rPr kumimoji="1" lang="en-US" altLang="ja-JP" sz="4400" dirty="0" smtClean="0"/>
              <a:t>?</a:t>
            </a:r>
            <a:endParaRPr kumimoji="1" lang="ja-JP" altLang="en-US" sz="4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UEFI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844008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Unified Extensible Firmware Interface</a:t>
            </a:r>
          </a:p>
          <a:p>
            <a:pPr lvl="1"/>
            <a:r>
              <a:rPr lang="en-US" altLang="ja-JP" dirty="0" smtClean="0"/>
              <a:t>BIOS </a:t>
            </a:r>
            <a:r>
              <a:rPr lang="ja-JP" altLang="en-US" dirty="0" smtClean="0"/>
              <a:t>に代わる新しい計算機用ファームウェア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狭義にはインターフェース部分のみを指す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かつては単に</a:t>
            </a:r>
            <a:r>
              <a:rPr lang="en-US" altLang="ja-JP" dirty="0" smtClean="0"/>
              <a:t> EFI </a:t>
            </a:r>
            <a:r>
              <a:rPr lang="ja-JP" altLang="en-US" dirty="0" smtClean="0"/>
              <a:t>と呼ばれていた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INEX </a:t>
            </a:r>
            <a:r>
              <a:rPr lang="ja-JP" altLang="en-US" dirty="0" smtClean="0"/>
              <a:t>新機材も </a:t>
            </a:r>
            <a:r>
              <a:rPr lang="en-US" altLang="ja-JP" dirty="0" smtClean="0"/>
              <a:t>BIOS </a:t>
            </a:r>
            <a:r>
              <a:rPr lang="ja-JP" altLang="en-US" dirty="0" smtClean="0"/>
              <a:t>ではなく </a:t>
            </a:r>
            <a:r>
              <a:rPr lang="en-US" altLang="ja-JP" dirty="0" smtClean="0"/>
              <a:t>UEFI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BIOS </a:t>
            </a:r>
            <a:r>
              <a:rPr kumimoji="1" lang="ja-JP" altLang="en-US" dirty="0" smtClean="0"/>
              <a:t>と </a:t>
            </a:r>
            <a:r>
              <a:rPr kumimoji="1" lang="en-US" altLang="ja-JP" dirty="0" smtClean="0"/>
              <a:t>UEFI </a:t>
            </a:r>
            <a:r>
              <a:rPr kumimoji="1" lang="ja-JP" altLang="en-US" dirty="0" smtClean="0"/>
              <a:t>の違い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5301207"/>
          </a:xfrm>
        </p:spPr>
        <p:txBody>
          <a:bodyPr/>
          <a:lstStyle/>
          <a:p>
            <a:r>
              <a:rPr lang="en-US" altLang="ja-JP" dirty="0" smtClean="0"/>
              <a:t>BIOS </a:t>
            </a:r>
            <a:r>
              <a:rPr lang="ja-JP" altLang="en-US" dirty="0" smtClean="0"/>
              <a:t>の問題点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設計が古い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PC/AT </a:t>
            </a:r>
            <a:r>
              <a:rPr lang="ja-JP" altLang="en-US" dirty="0" smtClean="0"/>
              <a:t>互換機黎明期に起源を</a:t>
            </a:r>
            <a:r>
              <a:rPr lang="ja-JP" altLang="en-US" dirty="0" smtClean="0"/>
              <a:t>持ち、互換性</a:t>
            </a:r>
            <a:r>
              <a:rPr lang="ja-JP" altLang="en-US" dirty="0" smtClean="0"/>
              <a:t>を維持しつつ拡張されてきたが、</a:t>
            </a:r>
            <a:r>
              <a:rPr lang="ja-JP" altLang="en-US" dirty="0" smtClean="0"/>
              <a:t>もはや</a:t>
            </a:r>
            <a:r>
              <a:rPr lang="ja-JP" altLang="en-US" dirty="0" smtClean="0"/>
              <a:t>物理</a:t>
            </a:r>
            <a:r>
              <a:rPr lang="ja-JP" altLang="en-US" dirty="0" smtClean="0"/>
              <a:t>的限界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UEFI </a:t>
            </a:r>
            <a:r>
              <a:rPr lang="ja-JP" altLang="en-US" dirty="0" smtClean="0"/>
              <a:t>の</a:t>
            </a:r>
            <a:r>
              <a:rPr lang="ja-JP" altLang="en-US" dirty="0" smtClean="0"/>
              <a:t>変更点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BIOS </a:t>
            </a:r>
            <a:r>
              <a:rPr kumimoji="1" lang="ja-JP" altLang="en-US" dirty="0" err="1" smtClean="0"/>
              <a:t>での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16bit </a:t>
            </a:r>
            <a:r>
              <a:rPr kumimoji="1" lang="ja-JP" altLang="en-US" dirty="0" smtClean="0"/>
              <a:t>アーキテクチャから、</a:t>
            </a:r>
            <a:r>
              <a:rPr kumimoji="1" lang="en-US" altLang="ja-JP" dirty="0" smtClean="0"/>
              <a:t>32 or 64bit </a:t>
            </a:r>
            <a:r>
              <a:rPr kumimoji="1" lang="ja-JP" altLang="en-US" dirty="0" smtClean="0"/>
              <a:t>アーキテクチャ</a:t>
            </a:r>
            <a:r>
              <a:rPr lang="ja-JP" altLang="en-US" dirty="0" smtClean="0"/>
              <a:t>へ移行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ディスク</a:t>
            </a:r>
            <a:r>
              <a:rPr lang="ja-JP" altLang="en-US" dirty="0" smtClean="0"/>
              <a:t>管理方式を </a:t>
            </a:r>
            <a:r>
              <a:rPr lang="en-US" altLang="ja-JP" dirty="0" smtClean="0"/>
              <a:t>MBR(Master Boot Record) </a:t>
            </a:r>
            <a:r>
              <a:rPr lang="ja-JP" altLang="en-US" dirty="0" smtClean="0"/>
              <a:t>から </a:t>
            </a:r>
            <a:r>
              <a:rPr lang="en-US" altLang="ja-JP" dirty="0" smtClean="0"/>
              <a:t>GPT(GUID Partition Table) </a:t>
            </a:r>
            <a:r>
              <a:rPr lang="ja-JP" altLang="en-US" dirty="0" smtClean="0"/>
              <a:t>に移行</a:t>
            </a:r>
            <a:endParaRPr kumimoji="1" lang="en-US" altLang="ja-JP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11560" y="1988841"/>
            <a:ext cx="6120680" cy="4536504"/>
          </a:xfrm>
        </p:spPr>
        <p:txBody>
          <a:bodyPr/>
          <a:lstStyle/>
          <a:p>
            <a:r>
              <a:rPr kumimoji="1" lang="en-US" altLang="ja-JP" dirty="0" smtClean="0"/>
              <a:t>BIOS </a:t>
            </a:r>
            <a:r>
              <a:rPr kumimoji="1" lang="ja-JP" altLang="en-US" dirty="0" smtClean="0"/>
              <a:t>とは</a:t>
            </a:r>
            <a:r>
              <a:rPr lang="en-US" altLang="ja-JP" dirty="0" smtClean="0"/>
              <a:t>?</a:t>
            </a:r>
          </a:p>
          <a:p>
            <a:r>
              <a:rPr lang="en-US" altLang="ja-JP" dirty="0" smtClean="0"/>
              <a:t>BIOS </a:t>
            </a:r>
            <a:r>
              <a:rPr lang="ja-JP" altLang="en-US" dirty="0" smtClean="0"/>
              <a:t>の仕事</a:t>
            </a:r>
            <a:endParaRPr lang="en-US" altLang="ja-JP" dirty="0" smtClean="0"/>
          </a:p>
          <a:p>
            <a:r>
              <a:rPr lang="en-US" altLang="ja-JP" dirty="0" smtClean="0"/>
              <a:t>UEFI </a:t>
            </a:r>
            <a:r>
              <a:rPr lang="ja-JP" altLang="en-US" dirty="0" smtClean="0"/>
              <a:t>とは</a:t>
            </a:r>
            <a:r>
              <a:rPr lang="en-US" altLang="ja-JP" dirty="0" smtClean="0"/>
              <a:t>?</a:t>
            </a:r>
          </a:p>
          <a:p>
            <a:r>
              <a:rPr lang="en-US" altLang="ja-JP" dirty="0" smtClean="0"/>
              <a:t>UEFI(BIOS) </a:t>
            </a:r>
            <a:r>
              <a:rPr lang="ja-JP" altLang="en-US" dirty="0" smtClean="0"/>
              <a:t>の操作</a:t>
            </a:r>
            <a:endParaRPr lang="en-US" altLang="ja-JP" dirty="0" smtClean="0"/>
          </a:p>
          <a:p>
            <a:r>
              <a:rPr lang="ja-JP" altLang="en-US" dirty="0" smtClean="0"/>
              <a:t>ハードウェアの管理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アーキテクチャ</a:t>
            </a:r>
            <a:r>
              <a:rPr lang="ja-JP" altLang="en-US" dirty="0" smtClean="0"/>
              <a:t>と</a:t>
            </a:r>
            <a:r>
              <a:rPr lang="ja-JP" altLang="en-US" dirty="0" smtClean="0"/>
              <a:t>は</a:t>
            </a:r>
            <a:r>
              <a:rPr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5040560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Architecture(</a:t>
            </a:r>
            <a:r>
              <a:rPr lang="ja-JP" altLang="en-US" dirty="0" smtClean="0"/>
              <a:t>設計</a:t>
            </a:r>
            <a:r>
              <a:rPr lang="en-US" altLang="ja-JP" dirty="0" smtClean="0"/>
              <a:t>, </a:t>
            </a:r>
            <a:r>
              <a:rPr lang="ja-JP" altLang="en-US" dirty="0" smtClean="0"/>
              <a:t>建築</a:t>
            </a:r>
            <a:r>
              <a:rPr lang="en-US" altLang="ja-JP" dirty="0" smtClean="0"/>
              <a:t>)</a:t>
            </a:r>
          </a:p>
          <a:p>
            <a:pPr lvl="1"/>
            <a:r>
              <a:rPr lang="ja-JP" altLang="en-US" dirty="0" smtClean="0"/>
              <a:t>計算機の基本的な設計仕様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様々な場面で使われるが、特に </a:t>
            </a:r>
            <a:r>
              <a:rPr lang="en-US" altLang="ja-JP" dirty="0" smtClean="0"/>
              <a:t>CPU </a:t>
            </a:r>
            <a:r>
              <a:rPr lang="ja-JP" altLang="en-US" dirty="0" smtClean="0"/>
              <a:t>の仕様を指す場合が多い</a:t>
            </a:r>
            <a:endParaRPr lang="en-US" altLang="ja-JP" dirty="0" smtClean="0"/>
          </a:p>
          <a:p>
            <a:r>
              <a:rPr lang="en-US" altLang="ja-JP" dirty="0" err="1" smtClean="0"/>
              <a:t>XXbit</a:t>
            </a:r>
            <a:r>
              <a:rPr lang="en-US" altLang="ja-JP" dirty="0" smtClean="0"/>
              <a:t> </a:t>
            </a:r>
            <a:r>
              <a:rPr lang="ja-JP" altLang="en-US" dirty="0" smtClean="0"/>
              <a:t>アーキテクチャ</a:t>
            </a:r>
            <a:r>
              <a:rPr lang="en-US" altLang="ja-JP" dirty="0" smtClean="0"/>
              <a:t>(CPU</a:t>
            </a:r>
            <a:r>
              <a:rPr lang="en-US" altLang="ja-JP" dirty="0" smtClean="0"/>
              <a:t>, </a:t>
            </a:r>
            <a:r>
              <a:rPr lang="ja-JP" altLang="en-US" dirty="0" smtClean="0"/>
              <a:t>モード</a:t>
            </a:r>
            <a:r>
              <a:rPr lang="en-US" altLang="ja-JP" dirty="0" smtClean="0"/>
              <a:t>, OS</a:t>
            </a:r>
            <a:r>
              <a:rPr lang="en-US" altLang="ja-JP" dirty="0" smtClean="0"/>
              <a:t>)</a:t>
            </a:r>
          </a:p>
          <a:p>
            <a:pPr lvl="1"/>
            <a:r>
              <a:rPr lang="ja-JP" altLang="en-US" dirty="0" smtClean="0"/>
              <a:t>メモリアドレス空間の最大幅を</a:t>
            </a:r>
            <a:r>
              <a:rPr lang="ja-JP" altLang="en-US" dirty="0" smtClean="0"/>
              <a:t>表す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例：</a:t>
            </a:r>
            <a:r>
              <a:rPr lang="en-US" altLang="ja-JP" dirty="0" smtClean="0"/>
              <a:t>32bit </a:t>
            </a:r>
            <a:r>
              <a:rPr lang="ja-JP" altLang="en-US" dirty="0" smtClean="0"/>
              <a:t>のバイトマシン</a:t>
            </a:r>
            <a:r>
              <a:rPr lang="en-US" altLang="ja-JP" dirty="0" smtClean="0"/>
              <a:t>(1byte </a:t>
            </a:r>
            <a:r>
              <a:rPr lang="ja-JP" altLang="en-US" dirty="0" smtClean="0"/>
              <a:t>を一区切りとする計算機</a:t>
            </a:r>
            <a:r>
              <a:rPr lang="en-US" altLang="ja-JP" dirty="0" smtClean="0"/>
              <a:t>)</a:t>
            </a:r>
            <a:r>
              <a:rPr lang="ja-JP" altLang="en-US" dirty="0" smtClean="0"/>
              <a:t>であれば </a:t>
            </a:r>
            <a:r>
              <a:rPr lang="en-US" altLang="ja-JP" dirty="0" smtClean="0"/>
              <a:t>1byte x</a:t>
            </a:r>
            <a:r>
              <a:rPr lang="ja-JP" altLang="en-US" dirty="0" smtClean="0"/>
              <a:t> </a:t>
            </a:r>
            <a:r>
              <a:rPr lang="en-US" altLang="ja-JP" dirty="0" smtClean="0"/>
              <a:t>2</a:t>
            </a:r>
            <a:r>
              <a:rPr lang="en-US" altLang="ja-JP" baseline="30000" dirty="0" smtClean="0"/>
              <a:t>32</a:t>
            </a:r>
            <a:r>
              <a:rPr lang="en-US" altLang="ja-JP" dirty="0" smtClean="0"/>
              <a:t> </a:t>
            </a:r>
            <a:r>
              <a:rPr lang="ja-JP" altLang="en-US" dirty="0" smtClean="0"/>
              <a:t>≒ </a:t>
            </a:r>
            <a:r>
              <a:rPr lang="en-US" altLang="ja-JP" dirty="0" smtClean="0"/>
              <a:t>4GB </a:t>
            </a:r>
            <a:r>
              <a:rPr lang="ja-JP" altLang="en-US" dirty="0" err="1" smtClean="0"/>
              <a:t>までのメインメ</a:t>
            </a:r>
            <a:r>
              <a:rPr lang="ja-JP" altLang="en-US" dirty="0" smtClean="0"/>
              <a:t>モリを扱うことが出来る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16, 32, 64 bit </a:t>
            </a:r>
            <a:r>
              <a:rPr kumimoji="1" lang="ja-JP" altLang="en-US" dirty="0" smtClean="0"/>
              <a:t>が代表的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それぞれ</a:t>
            </a:r>
            <a:r>
              <a:rPr lang="en-US" altLang="ja-JP" dirty="0" smtClean="0"/>
              <a:t> 64KB, 4GB, 16EB=16x10</a:t>
            </a:r>
            <a:r>
              <a:rPr lang="en-US" altLang="ja-JP" baseline="30000" dirty="0" smtClean="0"/>
              <a:t>9</a:t>
            </a:r>
            <a:r>
              <a:rPr lang="en-US" altLang="ja-JP" dirty="0" smtClean="0"/>
              <a:t>GB </a:t>
            </a:r>
            <a:r>
              <a:rPr lang="ja-JP" altLang="en-US" dirty="0" smtClean="0"/>
              <a:t>に対応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UEFI </a:t>
            </a:r>
            <a:r>
              <a:rPr kumimoji="1" lang="ja-JP" altLang="en-US" dirty="0" smtClean="0"/>
              <a:t>の特徴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5301208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GUI </a:t>
            </a:r>
            <a:r>
              <a:rPr lang="ja-JP" altLang="en-US" dirty="0" smtClean="0"/>
              <a:t>環境の提供など複雑な処理</a:t>
            </a:r>
            <a:endParaRPr kumimoji="1" lang="en-US" altLang="ja-JP" dirty="0" smtClean="0"/>
          </a:p>
          <a:p>
            <a:r>
              <a:rPr kumimoji="1" lang="en-US" altLang="ja-JP" dirty="0" smtClean="0"/>
              <a:t>2 </a:t>
            </a:r>
            <a:r>
              <a:rPr kumimoji="1" lang="en-US" altLang="ja-JP" dirty="0" smtClean="0"/>
              <a:t>TB </a:t>
            </a:r>
            <a:r>
              <a:rPr kumimoji="1" lang="ja-JP" altLang="en-US" dirty="0" smtClean="0"/>
              <a:t>以上の外部記憶装置に対応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MBR</a:t>
            </a:r>
            <a:r>
              <a:rPr lang="ja-JP" altLang="en-US" dirty="0" smtClean="0"/>
              <a:t> </a:t>
            </a:r>
            <a:r>
              <a:rPr lang="ja-JP" altLang="en-US" dirty="0" smtClean="0"/>
              <a:t>では</a:t>
            </a:r>
            <a:r>
              <a:rPr lang="en-US" altLang="ja-JP" dirty="0" smtClean="0"/>
              <a:t>2TB</a:t>
            </a:r>
            <a:r>
              <a:rPr lang="ja-JP" altLang="en-US" dirty="0" smtClean="0"/>
              <a:t>以上の領域を認識できない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512KB(1</a:t>
            </a:r>
            <a:r>
              <a:rPr lang="ja-JP" altLang="en-US" dirty="0" smtClean="0"/>
              <a:t>セクター</a:t>
            </a:r>
            <a:r>
              <a:rPr lang="en-US" altLang="ja-JP" dirty="0" smtClean="0"/>
              <a:t>) x 2</a:t>
            </a:r>
            <a:r>
              <a:rPr lang="en-US" altLang="ja-JP" baseline="30000" dirty="0" smtClean="0"/>
              <a:t>32</a:t>
            </a:r>
            <a:r>
              <a:rPr lang="en-US" altLang="ja-JP" dirty="0" smtClean="0"/>
              <a:t> </a:t>
            </a:r>
            <a:r>
              <a:rPr lang="ja-JP" altLang="en-US" dirty="0" smtClean="0"/>
              <a:t>セクター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GPT </a:t>
            </a:r>
            <a:r>
              <a:rPr lang="ja-JP" altLang="en-US" dirty="0" smtClean="0"/>
              <a:t>では </a:t>
            </a:r>
            <a:r>
              <a:rPr lang="en-US" altLang="ja-JP" dirty="0" smtClean="0"/>
              <a:t>8ZB</a:t>
            </a:r>
            <a:r>
              <a:rPr lang="ja-JP" altLang="en-US" dirty="0" smtClean="0"/>
              <a:t>≒</a:t>
            </a:r>
            <a:r>
              <a:rPr lang="en-US" altLang="ja-JP" dirty="0" smtClean="0"/>
              <a:t>8</a:t>
            </a:r>
            <a:r>
              <a:rPr lang="en-US" altLang="ja-JP" dirty="0" smtClean="0"/>
              <a:t>x10</a:t>
            </a:r>
            <a:r>
              <a:rPr lang="en-US" altLang="ja-JP" baseline="30000" dirty="0" smtClean="0"/>
              <a:t>12</a:t>
            </a:r>
            <a:r>
              <a:rPr lang="en-US" altLang="ja-JP" dirty="0" smtClean="0"/>
              <a:t>GB </a:t>
            </a:r>
            <a:r>
              <a:rPr lang="ja-JP" altLang="en-US" dirty="0" err="1" smtClean="0"/>
              <a:t>まで</a:t>
            </a:r>
            <a:r>
              <a:rPr lang="ja-JP" altLang="en-US" dirty="0" smtClean="0"/>
              <a:t>認識可能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ただし本実習で関係するのは </a:t>
            </a:r>
            <a:r>
              <a:rPr lang="en-US" altLang="ja-JP" dirty="0" smtClean="0"/>
              <a:t>POST </a:t>
            </a:r>
            <a:r>
              <a:rPr lang="ja-JP" altLang="en-US" dirty="0" smtClean="0"/>
              <a:t>とブート順序に関する項目のみ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UEFI </a:t>
            </a:r>
            <a:r>
              <a:rPr lang="ja-JP" altLang="en-US" dirty="0" smtClean="0"/>
              <a:t>であることの恩恵は特になし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568126" y="4509120"/>
            <a:ext cx="8180337" cy="165618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862064"/>
            <a:ext cx="8229600" cy="114300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UEFI(BIOS) </a:t>
            </a:r>
            <a:r>
              <a:rPr kumimoji="1" lang="ja-JP" altLang="en-US" dirty="0" smtClean="0">
                <a:solidFill>
                  <a:schemeClr val="tx1"/>
                </a:solidFill>
              </a:rPr>
              <a:t>の操作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BIOS </a:t>
            </a:r>
            <a:r>
              <a:rPr lang="ja-JP" altLang="en-US" smtClean="0"/>
              <a:t>セットアップ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BIOS </a:t>
            </a:r>
            <a:r>
              <a:rPr lang="ja-JP" altLang="en-US" dirty="0" smtClean="0"/>
              <a:t>上での設定変更や情報確認が可能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デバイスモニタリング</a:t>
            </a:r>
            <a:r>
              <a:rPr lang="en-US" altLang="ja-JP" dirty="0" smtClean="0"/>
              <a:t>, </a:t>
            </a:r>
            <a:r>
              <a:rPr lang="ja-JP" altLang="en-US" dirty="0" smtClean="0"/>
              <a:t>ブート順位の変更</a:t>
            </a:r>
            <a:r>
              <a:rPr lang="en-US" altLang="ja-JP" dirty="0" smtClean="0"/>
              <a:t>, BIOS </a:t>
            </a:r>
            <a:r>
              <a:rPr lang="ja-JP" altLang="en-US" dirty="0" smtClean="0"/>
              <a:t>レベルでの起動ロック </a:t>
            </a:r>
            <a:r>
              <a:rPr lang="en-US" altLang="ja-JP" dirty="0" smtClean="0"/>
              <a:t>etc…</a:t>
            </a:r>
          </a:p>
          <a:p>
            <a:pPr lvl="1"/>
            <a:r>
              <a:rPr lang="ja-JP" altLang="en-US" dirty="0" smtClean="0"/>
              <a:t>特に操作をしなければ設定内容に従って </a:t>
            </a:r>
            <a:r>
              <a:rPr lang="en-US" altLang="ja-JP" dirty="0" smtClean="0"/>
              <a:t>BIOS </a:t>
            </a:r>
            <a:r>
              <a:rPr lang="ja-JP" altLang="en-US" dirty="0" smtClean="0"/>
              <a:t>は作業を自動でおこなう</a:t>
            </a:r>
            <a:endParaRPr lang="en-US" altLang="ja-JP" dirty="0" smtClean="0"/>
          </a:p>
          <a:p>
            <a:r>
              <a:rPr kumimoji="1" lang="ja-JP" altLang="en-US" dirty="0" smtClean="0"/>
              <a:t>操作時には十分注意する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ハードウェア起動の根幹にかかわる設定を操作するため、不適切に設定すると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起動できなくなったり破損したりする</a:t>
            </a:r>
            <a:r>
              <a:rPr kumimoji="1" lang="ja-JP" altLang="en-US" dirty="0" smtClean="0"/>
              <a:t>こともある</a:t>
            </a:r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セットアップ画面への入り方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@</a:t>
            </a:r>
            <a:r>
              <a:rPr lang="ja-JP" altLang="en-US" dirty="0" smtClean="0"/>
              <a:t>情報実験機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48472"/>
          </a:xfrm>
        </p:spPr>
        <p:txBody>
          <a:bodyPr>
            <a:normAutofit/>
          </a:bodyPr>
          <a:lstStyle/>
          <a:p>
            <a:pPr marL="514350" indent="-514350"/>
            <a:r>
              <a:rPr lang="en-US" altLang="ja-JP" dirty="0" smtClean="0"/>
              <a:t>BIOS </a:t>
            </a:r>
            <a:r>
              <a:rPr lang="ja-JP" altLang="en-US" dirty="0" smtClean="0"/>
              <a:t>ロゴ画面で指定のキーを押す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この方法自体はどんな </a:t>
            </a:r>
            <a:r>
              <a:rPr lang="en-US" altLang="ja-JP" dirty="0" smtClean="0"/>
              <a:t>MB </a:t>
            </a:r>
            <a:r>
              <a:rPr lang="ja-JP" altLang="en-US" dirty="0" smtClean="0"/>
              <a:t>で</a:t>
            </a:r>
            <a:r>
              <a:rPr kumimoji="1" lang="ja-JP" altLang="en-US" dirty="0" smtClean="0"/>
              <a:t>も一緒だが、使うキーは</a:t>
            </a:r>
            <a:r>
              <a:rPr lang="ja-JP" altLang="en-US" dirty="0" smtClean="0"/>
              <a:t>まちまち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新機材では </a:t>
            </a:r>
            <a:r>
              <a:rPr lang="en-US" altLang="ja-JP" dirty="0" smtClean="0"/>
              <a:t>F2 or delete</a:t>
            </a:r>
            <a:endParaRPr lang="en-US" altLang="ja-JP" dirty="0" smtClean="0"/>
          </a:p>
          <a:p>
            <a:pPr lvl="1"/>
            <a:r>
              <a:rPr lang="ja-JP" altLang="en-US" b="1" dirty="0" smtClean="0">
                <a:solidFill>
                  <a:srgbClr val="FF0000"/>
                </a:solidFill>
              </a:rPr>
              <a:t>入力受付は数秒</a:t>
            </a:r>
            <a:r>
              <a:rPr lang="ja-JP" altLang="en-US" dirty="0" smtClean="0"/>
              <a:t>しかないため、タイミングを逃した場合は再起動する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BIOS </a:t>
            </a:r>
            <a:r>
              <a:rPr kumimoji="1" lang="ja-JP" altLang="en-US" smtClean="0"/>
              <a:t>セットアップメニュー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/>
          <a:lstStyle/>
          <a:p>
            <a:r>
              <a:rPr kumimoji="1" lang="ja-JP" altLang="en-US" dirty="0" smtClean="0"/>
              <a:t>こんな画面になれば無事成功</a:t>
            </a:r>
            <a:endParaRPr kumimoji="1" lang="ja-JP" altLang="en-US" dirty="0"/>
          </a:p>
        </p:txBody>
      </p:sp>
      <p:pic>
        <p:nvPicPr>
          <p:cNvPr id="1026" name="Picture 2" descr="D:\13052906552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3760" y="2060848"/>
            <a:ext cx="5965428" cy="4474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ハードウェアモニタリング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1628800"/>
            <a:ext cx="8363272" cy="5085184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ハードウェアの</a:t>
            </a:r>
            <a:r>
              <a:rPr kumimoji="1" lang="ja-JP" altLang="en-US" sz="2800" b="1" dirty="0" smtClean="0">
                <a:solidFill>
                  <a:srgbClr val="FF0000"/>
                </a:solidFill>
              </a:rPr>
              <a:t>物理状況監視</a:t>
            </a:r>
            <a:endParaRPr lang="en-US" altLang="ja-JP" sz="2800" b="1" dirty="0" smtClean="0">
              <a:solidFill>
                <a:srgbClr val="FF0000"/>
              </a:solidFill>
            </a:endParaRPr>
          </a:p>
          <a:p>
            <a:pPr lvl="1"/>
            <a:r>
              <a:rPr kumimoji="1" lang="en-US" altLang="ja-JP" sz="2400" dirty="0" smtClean="0"/>
              <a:t>CPU </a:t>
            </a:r>
            <a:r>
              <a:rPr kumimoji="1" lang="ja-JP" altLang="en-US" sz="2400" dirty="0" smtClean="0"/>
              <a:t>温度</a:t>
            </a:r>
            <a:r>
              <a:rPr kumimoji="1" lang="en-US" altLang="ja-JP" sz="2400" dirty="0" smtClean="0"/>
              <a:t>, </a:t>
            </a:r>
            <a:r>
              <a:rPr kumimoji="1" lang="ja-JP" altLang="en-US" sz="2400" dirty="0" smtClean="0"/>
              <a:t>ファン回転速度などをリアルタイムに取得</a:t>
            </a:r>
            <a:endParaRPr kumimoji="1" lang="en-US" altLang="ja-JP" sz="2400" dirty="0" smtClean="0"/>
          </a:p>
          <a:p>
            <a:pPr lvl="1"/>
            <a:r>
              <a:rPr kumimoji="1" lang="ja-JP" altLang="en-US" sz="2400" dirty="0" smtClean="0"/>
              <a:t>回転数などを指定できるものもある</a:t>
            </a:r>
            <a:endParaRPr kumimoji="1" lang="en-US" altLang="ja-JP" sz="2400" dirty="0" smtClean="0"/>
          </a:p>
          <a:p>
            <a:pPr lvl="1"/>
            <a:r>
              <a:rPr lang="ja-JP" altLang="en-US" sz="2400" dirty="0" smtClean="0"/>
              <a:t>本日の実習でもこの機能を</a:t>
            </a:r>
            <a:r>
              <a:rPr lang="ja-JP" altLang="en-US" sz="2400" dirty="0" smtClean="0"/>
              <a:t>利用</a:t>
            </a:r>
            <a:endParaRPr kumimoji="1" lang="en-US" altLang="ja-JP" sz="2400" dirty="0" smtClean="0"/>
          </a:p>
        </p:txBody>
      </p:sp>
      <p:pic>
        <p:nvPicPr>
          <p:cNvPr id="4" name="Picture 2" descr="D:\130529065524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464049"/>
            <a:ext cx="4381252" cy="3285939"/>
          </a:xfrm>
          <a:prstGeom prst="rect">
            <a:avLst/>
          </a:prstGeom>
          <a:noFill/>
        </p:spPr>
      </p:pic>
      <p:sp>
        <p:nvSpPr>
          <p:cNvPr id="5" name="正方形/長方形 4"/>
          <p:cNvSpPr/>
          <p:nvPr/>
        </p:nvSpPr>
        <p:spPr>
          <a:xfrm>
            <a:off x="2618260" y="4221088"/>
            <a:ext cx="4392488" cy="64807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起動順位設定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dirty="0" smtClean="0"/>
              <a:t>ブート順位設定</a:t>
            </a:r>
            <a:endParaRPr lang="en-US" altLang="ja-JP" sz="2800" dirty="0" smtClean="0"/>
          </a:p>
          <a:p>
            <a:pPr lvl="1"/>
            <a:r>
              <a:rPr lang="en-US" altLang="ja-JP" sz="2400" dirty="0" smtClean="0"/>
              <a:t>OS </a:t>
            </a:r>
            <a:r>
              <a:rPr lang="ja-JP" altLang="en-US" sz="2400" dirty="0" smtClean="0"/>
              <a:t>起動に関する設定</a:t>
            </a:r>
            <a:r>
              <a:rPr lang="ja-JP" altLang="en-US" sz="2400" dirty="0" smtClean="0"/>
              <a:t>項目</a:t>
            </a:r>
            <a:endParaRPr lang="en-US" altLang="ja-JP" sz="2000" dirty="0" smtClean="0"/>
          </a:p>
        </p:txBody>
      </p:sp>
      <p:pic>
        <p:nvPicPr>
          <p:cNvPr id="4" name="Picture 2" descr="D:\13052906552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996952"/>
            <a:ext cx="4381252" cy="3285939"/>
          </a:xfrm>
          <a:prstGeom prst="rect">
            <a:avLst/>
          </a:prstGeom>
          <a:noFill/>
        </p:spPr>
      </p:pic>
      <p:sp>
        <p:nvSpPr>
          <p:cNvPr id="5" name="正方形/長方形 4"/>
          <p:cNvSpPr/>
          <p:nvPr/>
        </p:nvSpPr>
        <p:spPr>
          <a:xfrm>
            <a:off x="2618260" y="5157192"/>
            <a:ext cx="4392488" cy="8831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設定の初期化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54006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CMOS </a:t>
            </a:r>
            <a:r>
              <a:rPr lang="ja-JP" altLang="en-US" dirty="0" smtClean="0"/>
              <a:t>メモリ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BIOS </a:t>
            </a:r>
            <a:r>
              <a:rPr lang="ja-JP" altLang="en-US" dirty="0" smtClean="0"/>
              <a:t>セットアップの内容</a:t>
            </a:r>
            <a:r>
              <a:rPr kumimoji="1" lang="ja-JP" altLang="en-US" dirty="0" smtClean="0"/>
              <a:t>が記憶されたメモリ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揮発性メモリのため</a:t>
            </a:r>
            <a:r>
              <a:rPr kumimoji="1" lang="ja-JP" altLang="en-US" dirty="0" smtClean="0"/>
              <a:t>常時通電されている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電源は</a:t>
            </a:r>
            <a:r>
              <a:rPr lang="en-US" altLang="ja-JP" b="1" dirty="0" smtClean="0">
                <a:solidFill>
                  <a:srgbClr val="FF0000"/>
                </a:solidFill>
              </a:rPr>
              <a:t>MB</a:t>
            </a:r>
            <a:r>
              <a:rPr lang="ja-JP" altLang="en-US" b="1" dirty="0" smtClean="0">
                <a:solidFill>
                  <a:srgbClr val="FF0000"/>
                </a:solidFill>
              </a:rPr>
              <a:t>上の電池 </a:t>
            </a:r>
            <a:r>
              <a:rPr lang="en-US" altLang="ja-JP" b="1" dirty="0" smtClean="0">
                <a:solidFill>
                  <a:srgbClr val="FF0000"/>
                </a:solidFill>
              </a:rPr>
              <a:t>= PC </a:t>
            </a:r>
            <a:r>
              <a:rPr lang="ja-JP" altLang="en-US" b="1" dirty="0" smtClean="0">
                <a:solidFill>
                  <a:srgbClr val="FF0000"/>
                </a:solidFill>
              </a:rPr>
              <a:t>電源とは独立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r>
              <a:rPr lang="en-US" altLang="ja-JP" dirty="0" smtClean="0"/>
              <a:t>CMOS </a:t>
            </a:r>
            <a:r>
              <a:rPr lang="ja-JP" altLang="en-US" dirty="0" smtClean="0"/>
              <a:t>クリア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BIOS </a:t>
            </a:r>
            <a:r>
              <a:rPr kumimoji="1" lang="ja-JP" altLang="en-US" dirty="0" smtClean="0"/>
              <a:t>の設定を出荷時設定に戻す方法の一つ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設定を弄り過ぎて起動しなくなった時の手段</a:t>
            </a:r>
            <a:endParaRPr kumimoji="1" lang="en-US" altLang="ja-JP" dirty="0" smtClean="0"/>
          </a:p>
          <a:p>
            <a:pPr marL="1371600" lvl="2" indent="-457200">
              <a:buFont typeface="+mj-lt"/>
              <a:buAutoNum type="arabicPeriod"/>
            </a:pPr>
            <a:r>
              <a:rPr lang="ja-JP" altLang="en-US" dirty="0" smtClean="0"/>
              <a:t>電池を外してしばし待つ</a:t>
            </a:r>
            <a:endParaRPr lang="en-US" altLang="ja-JP" dirty="0" smtClean="0"/>
          </a:p>
          <a:p>
            <a:pPr marL="1371600" lvl="2" indent="-457200">
              <a:buFont typeface="+mj-lt"/>
              <a:buAutoNum type="arabicPeriod"/>
            </a:pPr>
            <a:r>
              <a:rPr lang="ja-JP" altLang="en-US" dirty="0" smtClean="0"/>
              <a:t>電池を再度取り付ける</a:t>
            </a:r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BIOS</a:t>
            </a:r>
            <a:r>
              <a:rPr lang="ja-JP" altLang="en-US" dirty="0" smtClean="0"/>
              <a:t> アップデート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BIOS </a:t>
            </a:r>
            <a:r>
              <a:rPr lang="ja-JP" altLang="en-US" dirty="0" smtClean="0"/>
              <a:t>を新しいものに更新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BIOS </a:t>
            </a:r>
            <a:r>
              <a:rPr kumimoji="1" lang="ja-JP" altLang="en-US" dirty="0" smtClean="0"/>
              <a:t>もソフトウェアなのでだんだん時代に取り残される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通常は不要だが、最新のパーツを使おうとすると必要になる場合もある</a:t>
            </a:r>
            <a:endParaRPr kumimoji="1" lang="en-US" altLang="ja-JP" dirty="0" smtClean="0"/>
          </a:p>
          <a:p>
            <a:r>
              <a:rPr lang="ja-JP" altLang="en-US" dirty="0" smtClean="0"/>
              <a:t>ただし</a:t>
            </a:r>
            <a:r>
              <a:rPr lang="ja-JP" altLang="en-US" b="1" dirty="0" smtClean="0">
                <a:solidFill>
                  <a:srgbClr val="FF0000"/>
                </a:solidFill>
              </a:rPr>
              <a:t>無保証</a:t>
            </a:r>
            <a:r>
              <a:rPr lang="en-US" altLang="ja-JP" b="1" dirty="0" smtClean="0">
                <a:solidFill>
                  <a:srgbClr val="FF0000"/>
                </a:solidFill>
              </a:rPr>
              <a:t>, </a:t>
            </a:r>
            <a:r>
              <a:rPr lang="ja-JP" altLang="en-US" b="1" dirty="0" smtClean="0">
                <a:solidFill>
                  <a:srgbClr val="FF0000"/>
                </a:solidFill>
              </a:rPr>
              <a:t>非推奨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dirty="0" smtClean="0"/>
              <a:t>失敗すると起動が出来なくなるため、どうしても必要な場合以外は避ける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862064"/>
            <a:ext cx="8229600" cy="114300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BIOS </a:t>
            </a:r>
            <a:r>
              <a:rPr kumimoji="1" lang="ja-JP" altLang="en-US" dirty="0" smtClean="0">
                <a:solidFill>
                  <a:schemeClr val="tx1"/>
                </a:solidFill>
              </a:rPr>
              <a:t>とは</a:t>
            </a:r>
            <a:r>
              <a:rPr kumimoji="1" lang="en-US" altLang="ja-JP" dirty="0" smtClean="0">
                <a:solidFill>
                  <a:schemeClr val="tx1"/>
                </a:solidFill>
              </a:rPr>
              <a:t>?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862064"/>
            <a:ext cx="8229600" cy="1143000"/>
          </a:xfrm>
        </p:spPr>
        <p:txBody>
          <a:bodyPr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ハードウェアの管理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ハードウェアリソース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1776"/>
          </a:xfrm>
        </p:spPr>
        <p:txBody>
          <a:bodyPr/>
          <a:lstStyle/>
          <a:p>
            <a:r>
              <a:rPr kumimoji="1" lang="ja-JP" altLang="en-US" dirty="0" smtClean="0"/>
              <a:t>全ての</a:t>
            </a:r>
            <a:r>
              <a:rPr lang="ja-JP" altLang="en-US" dirty="0" smtClean="0"/>
              <a:t>動作を統括</a:t>
            </a:r>
            <a:r>
              <a:rPr kumimoji="1" lang="ja-JP" altLang="en-US" dirty="0" smtClean="0"/>
              <a:t>するのは </a:t>
            </a:r>
            <a:r>
              <a:rPr kumimoji="1" lang="en-US" altLang="ja-JP" dirty="0" smtClean="0"/>
              <a:t>CPU </a:t>
            </a:r>
          </a:p>
          <a:p>
            <a:pPr lvl="1"/>
            <a:r>
              <a:rPr kumimoji="1" lang="ja-JP" altLang="en-US" dirty="0" smtClean="0"/>
              <a:t>各ハードウェア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手足など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は </a:t>
            </a:r>
            <a:r>
              <a:rPr kumimoji="1" lang="en-US" altLang="ja-JP" dirty="0" smtClean="0"/>
              <a:t>CPU (</a:t>
            </a:r>
            <a:r>
              <a:rPr kumimoji="1" lang="ja-JP" altLang="en-US" dirty="0" smtClean="0"/>
              <a:t>脳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の指示に基づいて作業を実行</a:t>
            </a:r>
            <a:r>
              <a:rPr lang="ja-JP" altLang="en-US" dirty="0" smtClean="0"/>
              <a:t>している</a:t>
            </a:r>
            <a:endParaRPr kumimoji="1" lang="en-US" altLang="ja-JP" dirty="0" smtClean="0"/>
          </a:p>
          <a:p>
            <a:r>
              <a:rPr lang="ja-JP" altLang="en-US" dirty="0" smtClean="0"/>
              <a:t>ハードウェアリソースの割り当て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ハードウェアごとに </a:t>
            </a:r>
            <a:r>
              <a:rPr lang="en-US" altLang="ja-JP" b="1" dirty="0" smtClean="0">
                <a:solidFill>
                  <a:srgbClr val="FF0000"/>
                </a:solidFill>
              </a:rPr>
              <a:t>CPU </a:t>
            </a:r>
            <a:r>
              <a:rPr lang="ja-JP" altLang="en-US" b="1" dirty="0" smtClean="0">
                <a:solidFill>
                  <a:srgbClr val="FF0000"/>
                </a:solidFill>
              </a:rPr>
              <a:t>とのやり取りのための整理番号</a:t>
            </a:r>
            <a:r>
              <a:rPr lang="ja-JP" altLang="en-US" dirty="0" smtClean="0"/>
              <a:t>を与える</a:t>
            </a:r>
            <a:endParaRPr lang="en-US" altLang="ja-JP" dirty="0" smtClean="0"/>
          </a:p>
          <a:p>
            <a:pPr lvl="2"/>
            <a:r>
              <a:rPr kumimoji="1" lang="en-US" altLang="ja-JP" dirty="0" smtClean="0"/>
              <a:t>I/O </a:t>
            </a:r>
            <a:r>
              <a:rPr kumimoji="1" lang="ja-JP" altLang="en-US" dirty="0" smtClean="0"/>
              <a:t>ポートアドレス</a:t>
            </a:r>
            <a:r>
              <a:rPr lang="en-US" altLang="ja-JP" dirty="0" smtClean="0"/>
              <a:t>, </a:t>
            </a:r>
            <a:r>
              <a:rPr lang="en-US" altLang="ja-JP" dirty="0" smtClean="0"/>
              <a:t>IRQ </a:t>
            </a:r>
            <a:r>
              <a:rPr lang="ja-JP" altLang="en-US" dirty="0" smtClean="0"/>
              <a:t>番号など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割り当てや管理は </a:t>
            </a:r>
            <a:r>
              <a:rPr kumimoji="1" lang="en-US" altLang="ja-JP" dirty="0" smtClean="0"/>
              <a:t>BIOS, OS </a:t>
            </a:r>
            <a:r>
              <a:rPr kumimoji="1" lang="ja-JP" altLang="en-US" dirty="0" smtClean="0"/>
              <a:t>の仕事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I/O </a:t>
            </a:r>
            <a:r>
              <a:rPr kumimoji="1" lang="ja-JP" altLang="en-US" dirty="0" smtClean="0"/>
              <a:t>ポート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301208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CPU </a:t>
            </a:r>
            <a:r>
              <a:rPr kumimoji="1" lang="ja-JP" altLang="en-US" sz="2800" dirty="0" smtClean="0"/>
              <a:t>と</a:t>
            </a:r>
            <a:r>
              <a:rPr lang="ja-JP" altLang="en-US" sz="2800" dirty="0" smtClean="0"/>
              <a:t>他のデバイス</a:t>
            </a:r>
            <a:r>
              <a:rPr kumimoji="1" lang="ja-JP" altLang="en-US" sz="2800" dirty="0" smtClean="0"/>
              <a:t>間</a:t>
            </a:r>
            <a:r>
              <a:rPr kumimoji="1" lang="ja-JP" altLang="en-US" sz="2800" dirty="0" smtClean="0"/>
              <a:t>の入出力通信経路</a:t>
            </a:r>
            <a:endParaRPr kumimoji="1" lang="en-US" altLang="ja-JP" sz="2800" dirty="0" smtClean="0"/>
          </a:p>
          <a:p>
            <a:pPr lvl="1"/>
            <a:r>
              <a:rPr kumimoji="1" lang="en-US" altLang="ja-JP" sz="2400" dirty="0" smtClean="0"/>
              <a:t>CPU </a:t>
            </a:r>
            <a:r>
              <a:rPr kumimoji="1" lang="ja-JP" altLang="en-US" sz="2400" dirty="0" smtClean="0"/>
              <a:t>は</a:t>
            </a:r>
            <a:r>
              <a:rPr kumimoji="1" lang="en-US" altLang="ja-JP" sz="2400" dirty="0" smtClean="0"/>
              <a:t> I/O </a:t>
            </a:r>
            <a:r>
              <a:rPr kumimoji="1" lang="ja-JP" altLang="en-US" sz="2400" dirty="0" smtClean="0"/>
              <a:t>ポート</a:t>
            </a:r>
            <a:r>
              <a:rPr lang="ja-JP" altLang="en-US" sz="2400" dirty="0" smtClean="0"/>
              <a:t>を介してハードウェアに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指示を出したり結果を受け取ったり</a:t>
            </a:r>
            <a:r>
              <a:rPr lang="ja-JP" altLang="en-US" sz="2400" dirty="0" smtClean="0"/>
              <a:t>する</a:t>
            </a:r>
            <a:endParaRPr lang="en-US" altLang="ja-JP" sz="2400" dirty="0" smtClean="0"/>
          </a:p>
          <a:p>
            <a:r>
              <a:rPr lang="en-US" altLang="ja-JP" sz="2800" dirty="0" smtClean="0"/>
              <a:t>I/O </a:t>
            </a:r>
            <a:r>
              <a:rPr lang="ja-JP" altLang="en-US" sz="2800" dirty="0" smtClean="0"/>
              <a:t>ポートアドレス</a:t>
            </a:r>
            <a:endParaRPr lang="en-US" altLang="ja-JP" sz="2800" dirty="0" smtClean="0"/>
          </a:p>
          <a:p>
            <a:pPr lvl="1"/>
            <a:r>
              <a:rPr lang="ja-JP" altLang="en-US" sz="2400" dirty="0" smtClean="0"/>
              <a:t>メインメモリの一部または専用メモリ</a:t>
            </a:r>
            <a:endParaRPr lang="en-US" altLang="ja-JP" sz="2400" dirty="0" smtClean="0"/>
          </a:p>
          <a:p>
            <a:pPr lvl="1"/>
            <a:r>
              <a:rPr lang="en-US" altLang="ja-JP" sz="2400" dirty="0" smtClean="0"/>
              <a:t>16 </a:t>
            </a:r>
            <a:r>
              <a:rPr lang="ja-JP" altLang="en-US" sz="2400" dirty="0" smtClean="0"/>
              <a:t>進数でアドレス空間を範囲指定</a:t>
            </a:r>
            <a:endParaRPr lang="en-US" altLang="ja-JP" sz="2400" dirty="0" smtClean="0"/>
          </a:p>
          <a:p>
            <a:pPr lvl="2"/>
            <a:r>
              <a:rPr lang="en-US" altLang="ja-JP" sz="2000" dirty="0" smtClean="0"/>
              <a:t>[D400-D41F] USB </a:t>
            </a:r>
            <a:r>
              <a:rPr lang="ja-JP" altLang="en-US" sz="2000" dirty="0" smtClean="0"/>
              <a:t>コントローラ　など</a:t>
            </a:r>
            <a:endParaRPr lang="en-US" altLang="ja-JP" sz="2000" dirty="0" smtClean="0"/>
          </a:p>
        </p:txBody>
      </p:sp>
      <p:sp>
        <p:nvSpPr>
          <p:cNvPr id="4" name="円/楕円 3"/>
          <p:cNvSpPr/>
          <p:nvPr/>
        </p:nvSpPr>
        <p:spPr>
          <a:xfrm>
            <a:off x="251520" y="5169224"/>
            <a:ext cx="187220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CPU</a:t>
            </a:r>
            <a:endParaRPr kumimoji="1" lang="ja-JP" altLang="en-US" sz="2800" dirty="0"/>
          </a:p>
        </p:txBody>
      </p:sp>
      <p:sp>
        <p:nvSpPr>
          <p:cNvPr id="5" name="正方形/長方形 4"/>
          <p:cNvSpPr/>
          <p:nvPr/>
        </p:nvSpPr>
        <p:spPr>
          <a:xfrm>
            <a:off x="6228184" y="4653136"/>
            <a:ext cx="2771800" cy="5760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デバイス</a:t>
            </a:r>
            <a:r>
              <a:rPr kumimoji="1" lang="en-US" altLang="ja-JP" sz="2800" dirty="0" smtClean="0"/>
              <a:t>A</a:t>
            </a:r>
            <a:endParaRPr kumimoji="1" lang="ja-JP" altLang="en-US" sz="2800" dirty="0"/>
          </a:p>
        </p:txBody>
      </p:sp>
      <p:sp>
        <p:nvSpPr>
          <p:cNvPr id="6" name="正方形/長方形 5"/>
          <p:cNvSpPr/>
          <p:nvPr/>
        </p:nvSpPr>
        <p:spPr>
          <a:xfrm>
            <a:off x="6192688" y="5589240"/>
            <a:ext cx="2771800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デバイス</a:t>
            </a:r>
            <a:r>
              <a:rPr lang="en-US" altLang="ja-JP" sz="2800" dirty="0" smtClean="0"/>
              <a:t>B</a:t>
            </a:r>
            <a:endParaRPr kumimoji="1" lang="ja-JP" altLang="en-US" sz="2800" dirty="0"/>
          </a:p>
        </p:txBody>
      </p:sp>
      <p:sp>
        <p:nvSpPr>
          <p:cNvPr id="7" name="角丸四角形 6"/>
          <p:cNvSpPr/>
          <p:nvPr/>
        </p:nvSpPr>
        <p:spPr>
          <a:xfrm>
            <a:off x="3059832" y="4725144"/>
            <a:ext cx="2448272" cy="1628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/>
          </a:p>
        </p:txBody>
      </p:sp>
      <p:cxnSp>
        <p:nvCxnSpPr>
          <p:cNvPr id="9" name="直線コネクタ 8"/>
          <p:cNvCxnSpPr>
            <a:stCxn id="4" idx="6"/>
          </p:cNvCxnSpPr>
          <p:nvPr/>
        </p:nvCxnSpPr>
        <p:spPr>
          <a:xfrm flipV="1">
            <a:off x="2123728" y="5013176"/>
            <a:ext cx="936104" cy="5160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endCxn id="5" idx="1"/>
          </p:cNvCxnSpPr>
          <p:nvPr/>
        </p:nvCxnSpPr>
        <p:spPr>
          <a:xfrm flipV="1">
            <a:off x="5508104" y="4941168"/>
            <a:ext cx="720080" cy="720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endCxn id="6" idx="1"/>
          </p:cNvCxnSpPr>
          <p:nvPr/>
        </p:nvCxnSpPr>
        <p:spPr>
          <a:xfrm>
            <a:off x="5508104" y="5733256"/>
            <a:ext cx="684584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3059832" y="5157192"/>
            <a:ext cx="244827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4" idx="6"/>
          </p:cNvCxnSpPr>
          <p:nvPr/>
        </p:nvCxnSpPr>
        <p:spPr>
          <a:xfrm>
            <a:off x="2123728" y="5529264"/>
            <a:ext cx="936104" cy="2039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3059832" y="479715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A</a:t>
            </a:r>
            <a:r>
              <a:rPr kumimoji="1" lang="ja-JP" altLang="en-US" dirty="0" smtClean="0">
                <a:solidFill>
                  <a:schemeClr val="bg1"/>
                </a:solidFill>
              </a:rPr>
              <a:t>の</a:t>
            </a:r>
            <a:r>
              <a:rPr kumimoji="1" lang="en-US" altLang="ja-JP" dirty="0" smtClean="0">
                <a:solidFill>
                  <a:schemeClr val="bg1"/>
                </a:solidFill>
              </a:rPr>
              <a:t>I/O</a:t>
            </a:r>
            <a:r>
              <a:rPr kumimoji="1" lang="ja-JP" altLang="en-US" dirty="0" smtClean="0">
                <a:solidFill>
                  <a:schemeClr val="bg1"/>
                </a:solidFill>
              </a:rPr>
              <a:t>ポートアドレス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059832" y="557994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B</a:t>
            </a:r>
            <a:r>
              <a:rPr kumimoji="1" lang="ja-JP" altLang="en-US" dirty="0" smtClean="0">
                <a:solidFill>
                  <a:schemeClr val="bg1"/>
                </a:solidFill>
              </a:rPr>
              <a:t>の</a:t>
            </a:r>
            <a:r>
              <a:rPr lang="en-US" altLang="ja-JP" dirty="0" smtClean="0">
                <a:solidFill>
                  <a:schemeClr val="bg1"/>
                </a:solidFill>
              </a:rPr>
              <a:t>I/O</a:t>
            </a:r>
            <a:r>
              <a:rPr lang="ja-JP" altLang="en-US" dirty="0" smtClean="0">
                <a:solidFill>
                  <a:schemeClr val="bg1"/>
                </a:solidFill>
              </a:rPr>
              <a:t>ポートアドレス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635896" y="6093296"/>
            <a:ext cx="1368152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chemeClr val="bg1"/>
                </a:solidFill>
              </a:rPr>
              <a:t>メモリ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IRQ(Interrupt </a:t>
            </a:r>
            <a:r>
              <a:rPr lang="en-US" altLang="ja-JP" dirty="0" err="1" smtClean="0"/>
              <a:t>ReQuest</a:t>
            </a:r>
            <a:r>
              <a:rPr lang="en-US" altLang="ja-JP" dirty="0" smtClean="0"/>
              <a:t>)</a:t>
            </a:r>
            <a:r>
              <a:rPr kumimoji="1" lang="ja-JP" altLang="en-US" dirty="0" smtClean="0"/>
              <a:t>と</a:t>
            </a:r>
            <a:r>
              <a:rPr kumimoji="1" lang="ja-JP" altLang="en-US" dirty="0" smtClean="0"/>
              <a:t>は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1412776"/>
            <a:ext cx="8424936" cy="5445224"/>
          </a:xfrm>
        </p:spPr>
        <p:txBody>
          <a:bodyPr>
            <a:normAutofit/>
          </a:bodyPr>
          <a:lstStyle/>
          <a:p>
            <a:r>
              <a:rPr lang="ja-JP" altLang="en-US" b="1" dirty="0" smtClean="0">
                <a:solidFill>
                  <a:srgbClr val="FF0000"/>
                </a:solidFill>
              </a:rPr>
              <a:t>割り込み</a:t>
            </a:r>
            <a:r>
              <a:rPr lang="ja-JP" altLang="en-US" b="1" dirty="0" smtClean="0">
                <a:solidFill>
                  <a:srgbClr val="FF0000"/>
                </a:solidFill>
              </a:rPr>
              <a:t>要求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dirty="0" smtClean="0"/>
              <a:t>デバイスが </a:t>
            </a:r>
            <a:r>
              <a:rPr lang="en-US" altLang="ja-JP" dirty="0" smtClean="0"/>
              <a:t>PIC </a:t>
            </a:r>
            <a:r>
              <a:rPr lang="ja-JP" altLang="en-US" dirty="0" smtClean="0"/>
              <a:t>を介して</a:t>
            </a:r>
            <a:r>
              <a:rPr kumimoji="1" lang="ja-JP" altLang="en-US" dirty="0" smtClean="0"/>
              <a:t>作業中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CPU </a:t>
            </a:r>
            <a:r>
              <a:rPr kumimoji="1" lang="ja-JP" altLang="en-US" dirty="0" smtClean="0"/>
              <a:t>に</a:t>
            </a:r>
            <a:r>
              <a:rPr kumimoji="1" lang="ja-JP" altLang="en-US" dirty="0" smtClean="0"/>
              <a:t>対して通信</a:t>
            </a:r>
            <a:r>
              <a:rPr kumimoji="1" lang="ja-JP" altLang="en-US" dirty="0" smtClean="0"/>
              <a:t>を要求する</a:t>
            </a:r>
            <a:r>
              <a:rPr kumimoji="1" lang="ja-JP" altLang="en-US" dirty="0" smtClean="0"/>
              <a:t>こと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マウスからの入力や作業の完了報告など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PIC(Programmable Interrupt Controller)</a:t>
            </a:r>
          </a:p>
          <a:p>
            <a:pPr lvl="2"/>
            <a:r>
              <a:rPr kumimoji="1" lang="ja-JP" altLang="en-US" dirty="0" smtClean="0"/>
              <a:t>デバイス</a:t>
            </a:r>
            <a:r>
              <a:rPr lang="ja-JP" altLang="en-US" dirty="0" smtClean="0"/>
              <a:t>毎の</a:t>
            </a:r>
            <a:r>
              <a:rPr kumimoji="1" lang="ja-JP" altLang="en-US" dirty="0" smtClean="0"/>
              <a:t>割り込み要求を整理する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割り込みの利点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 CPU </a:t>
            </a:r>
            <a:r>
              <a:rPr lang="ja-JP" altLang="en-US" dirty="0" smtClean="0"/>
              <a:t>が複数の作業を</a:t>
            </a:r>
            <a:r>
              <a:rPr lang="ja-JP" altLang="en-US" b="1" dirty="0" smtClean="0">
                <a:solidFill>
                  <a:srgbClr val="FF0000"/>
                </a:solidFill>
              </a:rPr>
              <a:t>同時並行</a:t>
            </a:r>
            <a:r>
              <a:rPr lang="ja-JP" altLang="en-US" dirty="0" smtClean="0"/>
              <a:t>でこなすことができる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計算機の応答性を向上させる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エラー処理に対応する </a:t>
            </a:r>
            <a:r>
              <a:rPr lang="en-US" altLang="ja-JP" dirty="0" smtClean="0"/>
              <a:t>etc</a:t>
            </a:r>
            <a:r>
              <a:rPr lang="en-US" altLang="ja-JP" dirty="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IRQ</a:t>
            </a:r>
            <a:r>
              <a:rPr kumimoji="1" lang="ja-JP" altLang="en-US" dirty="0" smtClean="0"/>
              <a:t>の流れ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1556792"/>
            <a:ext cx="5184576" cy="4625609"/>
          </a:xfrm>
        </p:spPr>
        <p:txBody>
          <a:bodyPr>
            <a:normAutofit fontScale="92500"/>
          </a:bodyPr>
          <a:lstStyle/>
          <a:p>
            <a:pPr marL="633222" indent="-514350">
              <a:buFont typeface="+mj-lt"/>
              <a:buAutoNum type="arabicPeriod"/>
            </a:pPr>
            <a:r>
              <a:rPr lang="ja-JP" altLang="en-US" sz="2400" dirty="0" smtClean="0"/>
              <a:t>デバイスが </a:t>
            </a:r>
            <a:r>
              <a:rPr lang="en-US" altLang="ja-JP" sz="2400" dirty="0" smtClean="0"/>
              <a:t>CPU </a:t>
            </a:r>
            <a:r>
              <a:rPr lang="ja-JP" altLang="en-US" sz="2400" dirty="0" smtClean="0"/>
              <a:t>との通信を必要とする状態になる</a:t>
            </a:r>
            <a:endParaRPr kumimoji="1" lang="en-US" altLang="ja-JP" sz="2400" dirty="0" smtClean="0"/>
          </a:p>
          <a:p>
            <a:pPr marL="925830" lvl="1" indent="-514350"/>
            <a:r>
              <a:rPr kumimoji="1" lang="ja-JP" altLang="en-US" sz="2000" dirty="0" smtClean="0"/>
              <a:t>キーボードへの入力があったときなど</a:t>
            </a:r>
            <a:endParaRPr kumimoji="1" lang="en-US" altLang="ja-JP" sz="2000" dirty="0" smtClean="0"/>
          </a:p>
          <a:p>
            <a:pPr marL="633222" indent="-514350">
              <a:buFont typeface="+mj-lt"/>
              <a:buAutoNum type="arabicPeriod"/>
            </a:pPr>
            <a:r>
              <a:rPr kumimoji="1" lang="ja-JP" altLang="en-US" sz="2400" dirty="0" smtClean="0"/>
              <a:t>デバイスは </a:t>
            </a:r>
            <a:r>
              <a:rPr kumimoji="1" lang="en-US" altLang="ja-JP" sz="2400" dirty="0" smtClean="0"/>
              <a:t>PIC </a:t>
            </a:r>
            <a:r>
              <a:rPr kumimoji="1" lang="ja-JP" altLang="en-US" sz="2400" dirty="0" smtClean="0"/>
              <a:t>に通信を要求</a:t>
            </a:r>
            <a:endParaRPr kumimoji="1" lang="en-US" altLang="ja-JP" sz="2400" dirty="0" smtClean="0"/>
          </a:p>
          <a:p>
            <a:pPr marL="633222" indent="-514350">
              <a:buFont typeface="+mj-lt"/>
              <a:buAutoNum type="arabicPeriod"/>
            </a:pPr>
            <a:r>
              <a:rPr lang="en-US" altLang="ja-JP" sz="2400" dirty="0" smtClean="0"/>
              <a:t>PIC </a:t>
            </a:r>
            <a:r>
              <a:rPr lang="ja-JP" altLang="en-US" sz="2400" dirty="0" smtClean="0"/>
              <a:t>は </a:t>
            </a:r>
            <a:r>
              <a:rPr lang="en-US" altLang="ja-JP" sz="2400" dirty="0" smtClean="0"/>
              <a:t>CPU </a:t>
            </a:r>
            <a:r>
              <a:rPr lang="ja-JP" altLang="en-US" sz="2400" dirty="0" smtClean="0"/>
              <a:t>に割り込み発生を通知</a:t>
            </a:r>
            <a:endParaRPr lang="en-US" altLang="ja-JP" sz="2400" dirty="0" smtClean="0"/>
          </a:p>
          <a:p>
            <a:pPr marL="633222" indent="-514350">
              <a:buFont typeface="+mj-lt"/>
              <a:buAutoNum type="arabicPeriod"/>
            </a:pPr>
            <a:r>
              <a:rPr lang="en-US" altLang="ja-JP" sz="2400" dirty="0" smtClean="0"/>
              <a:t>CPU </a:t>
            </a:r>
            <a:r>
              <a:rPr lang="ja-JP" altLang="en-US" sz="2400" dirty="0" smtClean="0"/>
              <a:t>は実行中の作業を中断・保存</a:t>
            </a:r>
            <a:endParaRPr lang="en-US" altLang="ja-JP" sz="2400" dirty="0" smtClean="0"/>
          </a:p>
          <a:p>
            <a:pPr marL="633222" indent="-514350">
              <a:buFont typeface="+mj-lt"/>
              <a:buAutoNum type="arabicPeriod"/>
            </a:pPr>
            <a:r>
              <a:rPr kumimoji="1" lang="en-US" altLang="ja-JP" sz="2400" dirty="0" smtClean="0"/>
              <a:t>CPU </a:t>
            </a:r>
            <a:r>
              <a:rPr kumimoji="1" lang="ja-JP" altLang="en-US" sz="2400" dirty="0" smtClean="0"/>
              <a:t>は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IRQ 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番号</a:t>
            </a:r>
            <a:r>
              <a:rPr kumimoji="1" lang="ja-JP" altLang="en-US" sz="2400" dirty="0" smtClean="0"/>
              <a:t>を参照して要求元のデバイスを特定し、次の作業を指示</a:t>
            </a:r>
            <a:endParaRPr kumimoji="1" lang="en-US" altLang="ja-JP" sz="2400" dirty="0" smtClean="0"/>
          </a:p>
          <a:p>
            <a:pPr marL="633222" indent="-514350">
              <a:buFont typeface="+mj-lt"/>
              <a:buAutoNum type="arabicPeriod"/>
            </a:pPr>
            <a:r>
              <a:rPr lang="ja-JP" altLang="en-US" sz="2400" dirty="0" smtClean="0"/>
              <a:t>デバイスは次の作業を開始</a:t>
            </a:r>
            <a:endParaRPr lang="en-US" altLang="ja-JP" sz="2400" dirty="0" smtClean="0"/>
          </a:p>
          <a:p>
            <a:pPr marL="633222" indent="-514350">
              <a:buFont typeface="+mj-lt"/>
              <a:buAutoNum type="arabicPeriod"/>
            </a:pPr>
            <a:r>
              <a:rPr lang="en-US" altLang="ja-JP" sz="2400" dirty="0" smtClean="0"/>
              <a:t>CPU </a:t>
            </a:r>
            <a:r>
              <a:rPr lang="ja-JP" altLang="en-US" sz="2400" dirty="0" err="1" smtClean="0"/>
              <a:t>は保</a:t>
            </a:r>
            <a:r>
              <a:rPr lang="ja-JP" altLang="en-US" sz="2400" dirty="0" smtClean="0"/>
              <a:t>存した</a:t>
            </a:r>
            <a:r>
              <a:rPr lang="ja-JP" altLang="en-US" sz="2400" dirty="0" smtClean="0"/>
              <a:t>作業を再開</a:t>
            </a:r>
            <a:endParaRPr kumimoji="1" lang="ja-JP" altLang="en-US" sz="2400" dirty="0"/>
          </a:p>
        </p:txBody>
      </p:sp>
      <p:sp>
        <p:nvSpPr>
          <p:cNvPr id="4" name="円/楕円 3"/>
          <p:cNvSpPr/>
          <p:nvPr/>
        </p:nvSpPr>
        <p:spPr>
          <a:xfrm>
            <a:off x="6444208" y="2132856"/>
            <a:ext cx="187220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CPU</a:t>
            </a:r>
            <a:endParaRPr kumimoji="1" lang="ja-JP" altLang="en-US" sz="2800" dirty="0"/>
          </a:p>
        </p:txBody>
      </p:sp>
      <p:sp>
        <p:nvSpPr>
          <p:cNvPr id="5" name="正方形/長方形 4"/>
          <p:cNvSpPr/>
          <p:nvPr/>
        </p:nvSpPr>
        <p:spPr>
          <a:xfrm>
            <a:off x="5076056" y="4869160"/>
            <a:ext cx="1872208" cy="5760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デバイス</a:t>
            </a:r>
            <a:r>
              <a:rPr kumimoji="1" lang="en-US" altLang="ja-JP" sz="2800" dirty="0" smtClean="0"/>
              <a:t>A</a:t>
            </a:r>
            <a:endParaRPr kumimoji="1" lang="ja-JP" altLang="en-US" sz="2800" dirty="0"/>
          </a:p>
        </p:txBody>
      </p:sp>
      <p:sp>
        <p:nvSpPr>
          <p:cNvPr id="6" name="正方形/長方形 5"/>
          <p:cNvSpPr/>
          <p:nvPr/>
        </p:nvSpPr>
        <p:spPr>
          <a:xfrm>
            <a:off x="7236296" y="4869160"/>
            <a:ext cx="1872208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デバイス</a:t>
            </a:r>
            <a:r>
              <a:rPr lang="en-US" altLang="ja-JP" sz="2800" dirty="0" smtClean="0"/>
              <a:t>B</a:t>
            </a:r>
            <a:endParaRPr kumimoji="1" lang="ja-JP" altLang="en-US" sz="2800" dirty="0"/>
          </a:p>
        </p:txBody>
      </p:sp>
      <p:sp>
        <p:nvSpPr>
          <p:cNvPr id="7" name="角丸四角形 6"/>
          <p:cNvSpPr/>
          <p:nvPr/>
        </p:nvSpPr>
        <p:spPr>
          <a:xfrm>
            <a:off x="6616799" y="3284984"/>
            <a:ext cx="1512168" cy="6480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PIC</a:t>
            </a:r>
          </a:p>
        </p:txBody>
      </p:sp>
      <p:cxnSp>
        <p:nvCxnSpPr>
          <p:cNvPr id="8" name="直線コネクタ 7"/>
          <p:cNvCxnSpPr>
            <a:stCxn id="4" idx="4"/>
            <a:endCxn id="7" idx="0"/>
          </p:cNvCxnSpPr>
          <p:nvPr/>
        </p:nvCxnSpPr>
        <p:spPr>
          <a:xfrm flipH="1">
            <a:off x="7372883" y="2852936"/>
            <a:ext cx="7429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>
            <a:endCxn id="5" idx="0"/>
          </p:cNvCxnSpPr>
          <p:nvPr/>
        </p:nvCxnSpPr>
        <p:spPr>
          <a:xfrm flipH="1">
            <a:off x="6012160" y="3933056"/>
            <a:ext cx="720080" cy="9361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endCxn id="6" idx="0"/>
          </p:cNvCxnSpPr>
          <p:nvPr/>
        </p:nvCxnSpPr>
        <p:spPr>
          <a:xfrm>
            <a:off x="8028384" y="3933056"/>
            <a:ext cx="144016" cy="9361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4932040" y="45091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1, 6</a:t>
            </a:r>
            <a:endParaRPr kumimoji="1" lang="ja-JP" altLang="en-US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084168" y="40770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</a:t>
            </a:r>
            <a:endParaRPr kumimoji="1" lang="ja-JP" altLang="en-US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082755" y="28910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3</a:t>
            </a:r>
            <a:endParaRPr kumimoji="1" lang="ja-JP" altLang="en-US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588224" y="17635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4, 5, 7</a:t>
            </a:r>
            <a:endParaRPr kumimoji="1" lang="ja-JP" altLang="en-US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IRQ</a:t>
            </a:r>
            <a:r>
              <a:rPr kumimoji="1" lang="ja-JP" altLang="en-US" smtClean="0"/>
              <a:t>番号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157192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CPU </a:t>
            </a:r>
            <a:r>
              <a:rPr lang="ja-JP" altLang="en-US" sz="2800" dirty="0" smtClean="0"/>
              <a:t>が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どのデバイスに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よる割り込みかを区別する</a:t>
            </a:r>
            <a:r>
              <a:rPr lang="ja-JP" altLang="en-US" sz="2800" dirty="0" smtClean="0"/>
              <a:t>ために割り当てられる番号</a:t>
            </a:r>
            <a:endParaRPr lang="en-US" altLang="ja-JP" sz="2800" dirty="0" smtClean="0"/>
          </a:p>
          <a:p>
            <a:r>
              <a:rPr lang="ja-JP" altLang="en-US" sz="2800" dirty="0" smtClean="0"/>
              <a:t>基本的には </a:t>
            </a:r>
            <a:r>
              <a:rPr lang="en-US" altLang="ja-JP" sz="2800" dirty="0" smtClean="0"/>
              <a:t>0-15 </a:t>
            </a:r>
            <a:r>
              <a:rPr lang="ja-JP" altLang="en-US" sz="2800" dirty="0" smtClean="0"/>
              <a:t>の</a:t>
            </a:r>
            <a:r>
              <a:rPr lang="en-US" altLang="ja-JP" sz="2800" dirty="0" smtClean="0"/>
              <a:t>16</a:t>
            </a:r>
            <a:r>
              <a:rPr lang="ja-JP" altLang="en-US" sz="2800" dirty="0" smtClean="0"/>
              <a:t>個</a:t>
            </a:r>
            <a:endParaRPr lang="en-US" altLang="ja-JP" sz="2800" dirty="0" smtClean="0"/>
          </a:p>
          <a:p>
            <a:pPr lvl="1"/>
            <a:r>
              <a:rPr lang="ja-JP" altLang="en-US" sz="2400" dirty="0" smtClean="0"/>
              <a:t>カスケード接続された </a:t>
            </a:r>
            <a:r>
              <a:rPr lang="en-US" altLang="ja-JP" sz="2400" dirty="0" smtClean="0"/>
              <a:t>PIC </a:t>
            </a:r>
            <a:r>
              <a:rPr lang="ja-JP" altLang="en-US" sz="2400" dirty="0" smtClean="0"/>
              <a:t>の</a:t>
            </a:r>
            <a:r>
              <a:rPr lang="en-US" altLang="ja-JP" sz="2400" dirty="0" smtClean="0"/>
              <a:t> </a:t>
            </a:r>
            <a:r>
              <a:rPr lang="en-US" altLang="ja-JP" sz="2400" dirty="0" smtClean="0"/>
              <a:t>IRQ </a:t>
            </a:r>
            <a:r>
              <a:rPr lang="ja-JP" altLang="en-US" sz="2400" dirty="0" smtClean="0"/>
              <a:t>端子の数</a:t>
            </a:r>
            <a:r>
              <a:rPr lang="en-US" altLang="ja-JP" sz="2400" dirty="0" smtClean="0"/>
              <a:t>(8x2)</a:t>
            </a:r>
          </a:p>
          <a:p>
            <a:pPr lvl="1"/>
            <a:r>
              <a:rPr lang="ja-JP" altLang="en-US" sz="2400" dirty="0" smtClean="0"/>
              <a:t>特定</a:t>
            </a:r>
            <a:r>
              <a:rPr lang="ja-JP" altLang="en-US" sz="2400" dirty="0" smtClean="0"/>
              <a:t>のハードウェアで大半が予約済み</a:t>
            </a:r>
            <a:endParaRPr lang="en-US" altLang="ja-JP" sz="2400" dirty="0" smtClean="0"/>
          </a:p>
          <a:p>
            <a:pPr lvl="2"/>
            <a:r>
              <a:rPr lang="en-US" altLang="ja-JP" sz="2000" dirty="0" smtClean="0"/>
              <a:t>1:</a:t>
            </a:r>
            <a:r>
              <a:rPr lang="ja-JP" altLang="en-US" sz="2000" dirty="0" smtClean="0"/>
              <a:t>キーボード、</a:t>
            </a:r>
            <a:r>
              <a:rPr lang="en-US" altLang="ja-JP" sz="2000" dirty="0" smtClean="0"/>
              <a:t>14:</a:t>
            </a:r>
            <a:r>
              <a:rPr lang="ja-JP" altLang="en-US" sz="2000" dirty="0" smtClean="0"/>
              <a:t>プライマリ </a:t>
            </a:r>
            <a:r>
              <a:rPr lang="en-US" altLang="ja-JP" sz="2000" dirty="0" smtClean="0"/>
              <a:t>IDE </a:t>
            </a:r>
            <a:r>
              <a:rPr lang="ja-JP" altLang="en-US" sz="2000" dirty="0" smtClean="0"/>
              <a:t>など</a:t>
            </a:r>
            <a:endParaRPr lang="en-US" altLang="ja-JP" sz="2000" dirty="0" smtClean="0"/>
          </a:p>
          <a:p>
            <a:r>
              <a:rPr lang="en-US" altLang="ja-JP" sz="2800" dirty="0" smtClean="0"/>
              <a:t>PIC </a:t>
            </a:r>
            <a:r>
              <a:rPr lang="ja-JP" altLang="en-US" sz="2800" dirty="0" smtClean="0"/>
              <a:t>から </a:t>
            </a:r>
            <a:r>
              <a:rPr lang="en-US" altLang="ja-JP" sz="2800" dirty="0" smtClean="0"/>
              <a:t>APIC (Advanced PIC</a:t>
            </a:r>
            <a:r>
              <a:rPr lang="en-US" altLang="ja-JP" sz="2800" dirty="0" smtClean="0"/>
              <a:t>) </a:t>
            </a:r>
            <a:r>
              <a:rPr lang="ja-JP" altLang="en-US" sz="2800" dirty="0" smtClean="0"/>
              <a:t>へ</a:t>
            </a:r>
            <a:endParaRPr lang="en-US" altLang="ja-JP" sz="2800" dirty="0" smtClean="0"/>
          </a:p>
          <a:p>
            <a:pPr lvl="1"/>
            <a:r>
              <a:rPr lang="ja-JP" altLang="en-US" sz="2400" dirty="0" smtClean="0"/>
              <a:t>マルチコア </a:t>
            </a:r>
            <a:r>
              <a:rPr lang="en-US" altLang="ja-JP" sz="2400" dirty="0" smtClean="0"/>
              <a:t>CPU </a:t>
            </a:r>
            <a:r>
              <a:rPr lang="ja-JP" altLang="en-US" sz="2400" dirty="0" smtClean="0"/>
              <a:t>や</a:t>
            </a:r>
            <a:r>
              <a:rPr lang="ja-JP" altLang="en-US" sz="2400" dirty="0" smtClean="0"/>
              <a:t>計算機に接続されるデバイスの増加に対応</a:t>
            </a:r>
            <a:endParaRPr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まとめ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BIOS</a:t>
            </a:r>
          </a:p>
          <a:p>
            <a:pPr lvl="1"/>
            <a:r>
              <a:rPr lang="ja-JP" altLang="en-US" dirty="0" smtClean="0"/>
              <a:t>電源投入から </a:t>
            </a:r>
            <a:r>
              <a:rPr lang="en-US" altLang="ja-JP" dirty="0" smtClean="0"/>
              <a:t>OS </a:t>
            </a:r>
            <a:r>
              <a:rPr lang="ja-JP" altLang="en-US" dirty="0" smtClean="0"/>
              <a:t>起動までを担当するソフトウェア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計算機が最低限の動作をするために必要な作業をおこなう</a:t>
            </a:r>
            <a:endParaRPr kumimoji="1" lang="en-US" altLang="ja-JP" dirty="0" smtClean="0"/>
          </a:p>
          <a:p>
            <a:pPr lvl="2"/>
            <a:r>
              <a:rPr lang="en-US" altLang="ja-JP" dirty="0" smtClean="0">
                <a:solidFill>
                  <a:srgbClr val="FF0000"/>
                </a:solidFill>
              </a:rPr>
              <a:t>POST </a:t>
            </a:r>
            <a:r>
              <a:rPr lang="ja-JP" altLang="en-US" dirty="0" smtClean="0"/>
              <a:t>シークエンス、</a:t>
            </a:r>
            <a:r>
              <a:rPr lang="en-US" altLang="ja-JP" dirty="0" smtClean="0">
                <a:solidFill>
                  <a:srgbClr val="FF0000"/>
                </a:solidFill>
              </a:rPr>
              <a:t>OS </a:t>
            </a:r>
            <a:r>
              <a:rPr lang="ja-JP" altLang="en-US" dirty="0" smtClean="0">
                <a:solidFill>
                  <a:srgbClr val="FF0000"/>
                </a:solidFill>
              </a:rPr>
              <a:t>呼び出し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dirty="0" smtClean="0"/>
              <a:t>計算機の起動に関わる設定は </a:t>
            </a:r>
            <a:r>
              <a:rPr lang="en-US" altLang="ja-JP" dirty="0" smtClean="0">
                <a:solidFill>
                  <a:srgbClr val="FF0000"/>
                </a:solidFill>
              </a:rPr>
              <a:t>BIOS </a:t>
            </a:r>
            <a:r>
              <a:rPr lang="ja-JP" altLang="en-US" dirty="0" smtClean="0">
                <a:solidFill>
                  <a:srgbClr val="FF0000"/>
                </a:solidFill>
              </a:rPr>
              <a:t>セットアップ</a:t>
            </a:r>
            <a:r>
              <a:rPr lang="ja-JP" altLang="en-US" dirty="0" smtClean="0"/>
              <a:t>から</a:t>
            </a:r>
            <a:r>
              <a:rPr lang="ja-JP" altLang="en-US" dirty="0" smtClean="0"/>
              <a:t>おこなう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近年</a:t>
            </a:r>
            <a:r>
              <a:rPr lang="ja-JP" altLang="en-US" dirty="0" smtClean="0"/>
              <a:t>はより多機能な </a:t>
            </a:r>
            <a:r>
              <a:rPr lang="en-US" altLang="ja-JP" dirty="0" smtClean="0">
                <a:solidFill>
                  <a:srgbClr val="FF0000"/>
                </a:solidFill>
              </a:rPr>
              <a:t>UEFI </a:t>
            </a:r>
            <a:r>
              <a:rPr lang="ja-JP" altLang="en-US" dirty="0" smtClean="0"/>
              <a:t>というソフトウェアが広がりつつある</a:t>
            </a:r>
            <a:endParaRPr lang="en-US" altLang="ja-JP" dirty="0" smtClean="0"/>
          </a:p>
          <a:p>
            <a:r>
              <a:rPr kumimoji="1" lang="ja-JP" altLang="en-US" dirty="0" smtClean="0"/>
              <a:t>ハードウェアの管理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CPU </a:t>
            </a:r>
            <a:r>
              <a:rPr lang="ja-JP" altLang="en-US" dirty="0" smtClean="0"/>
              <a:t>は各デバイスに割り当てられた</a:t>
            </a:r>
            <a:r>
              <a:rPr lang="ja-JP" altLang="en-US" dirty="0" smtClean="0">
                <a:solidFill>
                  <a:srgbClr val="FF0000"/>
                </a:solidFill>
              </a:rPr>
              <a:t>ハードウェアリソース</a:t>
            </a:r>
            <a:r>
              <a:rPr lang="ja-JP" altLang="en-US" dirty="0" smtClean="0"/>
              <a:t>をもとにやりとりをおこなっている</a:t>
            </a:r>
            <a:endParaRPr lang="en-US" altLang="ja-JP" dirty="0" smtClean="0"/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I/O </a:t>
            </a:r>
            <a:r>
              <a:rPr lang="ja-JP" altLang="en-US" dirty="0" smtClean="0">
                <a:solidFill>
                  <a:srgbClr val="FF0000"/>
                </a:solidFill>
              </a:rPr>
              <a:t>ポートアドレス</a:t>
            </a:r>
            <a:r>
              <a:rPr lang="ja-JP" altLang="en-US" dirty="0" smtClean="0"/>
              <a:t>はデバイスと </a:t>
            </a:r>
            <a:r>
              <a:rPr lang="en-US" altLang="ja-JP" dirty="0" smtClean="0"/>
              <a:t>CPU </a:t>
            </a:r>
            <a:r>
              <a:rPr lang="ja-JP" altLang="en-US" dirty="0" smtClean="0"/>
              <a:t>のデータのやり取りに用いられる</a:t>
            </a:r>
            <a:endParaRPr lang="en-US" altLang="ja-JP" dirty="0" smtClean="0"/>
          </a:p>
          <a:p>
            <a:pPr lvl="1"/>
            <a:r>
              <a:rPr lang="ja-JP" altLang="en-US" dirty="0" smtClean="0">
                <a:solidFill>
                  <a:srgbClr val="FF0000"/>
                </a:solidFill>
              </a:rPr>
              <a:t>割り込み</a:t>
            </a:r>
            <a:r>
              <a:rPr lang="ja-JP" altLang="en-US" dirty="0" smtClean="0"/>
              <a:t>の実装と</a:t>
            </a:r>
            <a:r>
              <a:rPr lang="en-US" altLang="ja-JP" dirty="0" smtClean="0">
                <a:solidFill>
                  <a:srgbClr val="FF0000"/>
                </a:solidFill>
              </a:rPr>
              <a:t>IRQ </a:t>
            </a:r>
            <a:r>
              <a:rPr lang="ja-JP" altLang="en-US" dirty="0" smtClean="0">
                <a:solidFill>
                  <a:srgbClr val="FF0000"/>
                </a:solidFill>
              </a:rPr>
              <a:t>番号</a:t>
            </a:r>
            <a:r>
              <a:rPr lang="ja-JP" altLang="en-US" dirty="0" smtClean="0"/>
              <a:t>によるデバイス識別</a:t>
            </a:r>
            <a:r>
              <a:rPr lang="ja-JP" altLang="en-US" dirty="0" smtClean="0"/>
              <a:t>によって、 </a:t>
            </a:r>
            <a:r>
              <a:rPr lang="en-US" altLang="ja-JP" dirty="0" smtClean="0"/>
              <a:t>CPU </a:t>
            </a:r>
            <a:r>
              <a:rPr lang="ja-JP" altLang="en-US" dirty="0" smtClean="0"/>
              <a:t>は複数の作業を効率的に同時並行で進めることができる</a:t>
            </a:r>
            <a:endParaRPr lang="en-US" altLang="ja-JP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参考文献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kumimoji="1" lang="ja-JP" altLang="en-US" dirty="0" smtClean="0"/>
              <a:t>これでわかる </a:t>
            </a:r>
            <a:r>
              <a:rPr kumimoji="1" lang="en-US" altLang="ja-JP" dirty="0" smtClean="0"/>
              <a:t>BIOS</a:t>
            </a:r>
          </a:p>
          <a:p>
            <a:r>
              <a:rPr lang="en-US" altLang="ja-JP" dirty="0" smtClean="0"/>
              <a:t>CPU</a:t>
            </a:r>
            <a:r>
              <a:rPr lang="ja-JP" altLang="en-US" dirty="0" smtClean="0"/>
              <a:t>の本</a:t>
            </a:r>
            <a:endParaRPr lang="en-US" altLang="ja-JP" dirty="0" smtClean="0"/>
          </a:p>
          <a:p>
            <a:r>
              <a:rPr lang="en-US" altLang="ja-JP" dirty="0" smtClean="0"/>
              <a:t>ACPI</a:t>
            </a:r>
            <a:r>
              <a:rPr lang="ja-JP" altLang="en-US" dirty="0" smtClean="0"/>
              <a:t>と</a:t>
            </a:r>
            <a:r>
              <a:rPr lang="en-US" altLang="ja-JP" dirty="0" smtClean="0"/>
              <a:t>APIC : </a:t>
            </a:r>
            <a:r>
              <a:rPr lang="en-US" altLang="ja-JP" dirty="0" smtClean="0"/>
              <a:t>The Guide &amp; Topic of DAW </a:t>
            </a:r>
            <a:r>
              <a:rPr lang="en-US" altLang="ja-JP" dirty="0" smtClean="0"/>
              <a:t>PC (2013/05/30)</a:t>
            </a:r>
            <a:endParaRPr kumimoji="1" lang="en-US" altLang="ja-JP" dirty="0" smtClean="0"/>
          </a:p>
          <a:p>
            <a:pPr lvl="1"/>
            <a:r>
              <a:rPr lang="en-US" altLang="ja-JP" dirty="0" smtClean="0">
                <a:hlinkClick r:id="rId2"/>
              </a:rPr>
              <a:t>http://</a:t>
            </a:r>
            <a:r>
              <a:rPr lang="en-US" altLang="ja-JP" dirty="0" smtClean="0">
                <a:hlinkClick r:id="rId2"/>
              </a:rPr>
              <a:t>www.daw-pc.info/hard/acpi/acpiapicmain.htm</a:t>
            </a:r>
            <a:endParaRPr kumimoji="1" lang="en-US" altLang="ja-JP" dirty="0" smtClean="0"/>
          </a:p>
          <a:p>
            <a:r>
              <a:rPr lang="ja-JP" altLang="en-US" dirty="0" smtClean="0"/>
              <a:t>独立した</a:t>
            </a:r>
            <a:r>
              <a:rPr lang="en-US" altLang="ja-JP" dirty="0" smtClean="0"/>
              <a:t>IRQ</a:t>
            </a:r>
            <a:r>
              <a:rPr lang="ja-JP" altLang="en-US" dirty="0" smtClean="0"/>
              <a:t>を割り当てる可能性について </a:t>
            </a:r>
            <a:r>
              <a:rPr lang="en-US" altLang="ja-JP" dirty="0" smtClean="0"/>
              <a:t>- </a:t>
            </a:r>
            <a:r>
              <a:rPr lang="ja-JP" altLang="en-US" dirty="0" smtClean="0"/>
              <a:t>マイクロネット</a:t>
            </a:r>
            <a:r>
              <a:rPr lang="en-US" altLang="ja-JP" dirty="0" smtClean="0"/>
              <a:t>(2013/05/30)</a:t>
            </a:r>
            <a:endParaRPr lang="en-US" altLang="ja-JP" dirty="0" smtClean="0"/>
          </a:p>
          <a:p>
            <a:pPr lvl="1"/>
            <a:r>
              <a:rPr lang="en-US" altLang="ja-JP" dirty="0" smtClean="0">
                <a:hlinkClick r:id="rId3"/>
              </a:rPr>
              <a:t>http://www.mnc.co.jp/intime/user/intimedev.php?%</a:t>
            </a:r>
            <a:r>
              <a:rPr lang="en-US" altLang="ja-JP" dirty="0" smtClean="0">
                <a:hlinkClick r:id="rId3"/>
              </a:rPr>
              <a:t>C6%C8%CE%A9%A4%B7%A4%BFIRQ%A4%F2%B3%E4%A4%EA%C5%F6%A4%C6%A4%EB%B2%C4%C7%BD%C0%AD%A4%CB%A4%C4%A4%A4%A4%C6</a:t>
            </a:r>
            <a:endParaRPr lang="en-US" altLang="ja-JP" dirty="0" smtClean="0"/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BIOS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2448272"/>
          </a:xfrm>
        </p:spPr>
        <p:txBody>
          <a:bodyPr>
            <a:normAutofit/>
          </a:bodyPr>
          <a:lstStyle/>
          <a:p>
            <a:r>
              <a:rPr kumimoji="1" lang="en-US" altLang="ja-JP" smtClean="0"/>
              <a:t>Basic </a:t>
            </a:r>
            <a:r>
              <a:rPr lang="en-US" altLang="ja-JP" smtClean="0"/>
              <a:t>In</a:t>
            </a:r>
            <a:r>
              <a:rPr kumimoji="1" lang="en-US" altLang="ja-JP" smtClean="0"/>
              <a:t>put/Output System</a:t>
            </a:r>
          </a:p>
          <a:p>
            <a:pPr lvl="1"/>
            <a:r>
              <a:rPr kumimoji="1" lang="ja-JP" altLang="en-US" b="1" smtClean="0">
                <a:solidFill>
                  <a:srgbClr val="FF0000"/>
                </a:solidFill>
              </a:rPr>
              <a:t>電源投入～ </a:t>
            </a:r>
            <a:r>
              <a:rPr kumimoji="1" lang="en-US" altLang="ja-JP" b="1" smtClean="0">
                <a:solidFill>
                  <a:srgbClr val="FF0000"/>
                </a:solidFill>
              </a:rPr>
              <a:t>OS </a:t>
            </a:r>
            <a:r>
              <a:rPr kumimoji="1" lang="ja-JP" altLang="en-US" b="1" smtClean="0">
                <a:solidFill>
                  <a:srgbClr val="FF0000"/>
                </a:solidFill>
              </a:rPr>
              <a:t>起動まで</a:t>
            </a:r>
            <a:r>
              <a:rPr kumimoji="1" lang="ja-JP" altLang="en-US" smtClean="0"/>
              <a:t>を受け持つソフトウェア</a:t>
            </a:r>
            <a:endParaRPr kumimoji="1" lang="en-US" altLang="ja-JP" smtClean="0"/>
          </a:p>
          <a:p>
            <a:pPr lvl="2"/>
            <a:r>
              <a:rPr lang="ja-JP" altLang="en-US" smtClean="0"/>
              <a:t>ハードウェアを初期化し、</a:t>
            </a:r>
            <a:r>
              <a:rPr lang="en-US" altLang="ja-JP" smtClean="0"/>
              <a:t>OS </a:t>
            </a:r>
            <a:r>
              <a:rPr lang="ja-JP" altLang="en-US" smtClean="0"/>
              <a:t>へ引き渡す</a:t>
            </a:r>
            <a:endParaRPr kumimoji="1" lang="en-US" altLang="ja-JP" smtClean="0"/>
          </a:p>
          <a:p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BIOS </a:t>
            </a:r>
            <a:r>
              <a:rPr lang="ja-JP" altLang="en-US" dirty="0" smtClean="0"/>
              <a:t>はいつ動いているのか</a:t>
            </a:r>
            <a:r>
              <a:rPr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2736304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電源</a:t>
            </a:r>
            <a:r>
              <a:rPr lang="ja-JP" altLang="en-US" dirty="0"/>
              <a:t>投入</a:t>
            </a:r>
            <a:r>
              <a:rPr lang="ja-JP" altLang="en-US" dirty="0" smtClean="0"/>
              <a:t>直後～</a:t>
            </a:r>
            <a:r>
              <a:rPr lang="en-US" altLang="ja-JP" dirty="0" smtClean="0"/>
              <a:t>OS </a:t>
            </a:r>
            <a:r>
              <a:rPr lang="ja-JP" altLang="en-US" dirty="0" smtClean="0"/>
              <a:t>起動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一連の動作は基本的に自動で行われる</a:t>
            </a:r>
            <a:endParaRPr lang="en-US" altLang="ja-JP" dirty="0" smtClean="0"/>
          </a:p>
          <a:p>
            <a:r>
              <a:rPr lang="en-US" altLang="ja-JP" dirty="0" smtClean="0"/>
              <a:t>OS </a:t>
            </a:r>
            <a:r>
              <a:rPr lang="ja-JP" altLang="en-US" dirty="0" smtClean="0"/>
              <a:t>が起動されると </a:t>
            </a:r>
            <a:r>
              <a:rPr lang="en-US" altLang="ja-JP" dirty="0" smtClean="0"/>
              <a:t>BIOS </a:t>
            </a:r>
            <a:r>
              <a:rPr lang="ja-JP" altLang="en-US" dirty="0" smtClean="0"/>
              <a:t>は終了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大事だけどなじみが薄い</a:t>
            </a:r>
            <a:endParaRPr lang="en-US" altLang="ja-JP" dirty="0" smtClean="0"/>
          </a:p>
        </p:txBody>
      </p:sp>
      <p:pic>
        <p:nvPicPr>
          <p:cNvPr id="4" name="Picture 2" descr="C:\Users\kondou\myfile\pplab\EPnetFaN\inex2010\0618\新実験機写真\BI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671012"/>
            <a:ext cx="3240360" cy="2566300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5436096" y="3789040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このようなロゴ画面が出ている頃に、 </a:t>
            </a:r>
            <a:r>
              <a:rPr lang="en-US" altLang="ja-JP" sz="2000" dirty="0" smtClean="0"/>
              <a:t>BIOS </a:t>
            </a:r>
            <a:r>
              <a:rPr lang="ja-JP" altLang="en-US" sz="2000" dirty="0" smtClean="0"/>
              <a:t>は一生懸命働いている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計算機起動のイメージ</a:t>
            </a:r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15680" y="1688232"/>
            <a:ext cx="230844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latin typeface="Arial Unicode MS" pitchFamily="50" charset="-128"/>
              </a:rPr>
              <a:t>主電源投入</a:t>
            </a:r>
            <a:endParaRPr kumimoji="1" lang="ja-JP" altLang="en-US" sz="3200" dirty="0">
              <a:latin typeface="Arial Unicode MS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760862" y="2698254"/>
            <a:ext cx="158417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Arial Unicode MS" pitchFamily="50" charset="-128"/>
              </a:rPr>
              <a:t>BIOS</a:t>
            </a:r>
            <a:r>
              <a:rPr kumimoji="1" lang="en-US" altLang="ja-JP" dirty="0" smtClean="0">
                <a:latin typeface="Arial Unicode MS" pitchFamily="50" charset="-128"/>
              </a:rPr>
              <a:t> </a:t>
            </a:r>
            <a:endParaRPr kumimoji="1" lang="ja-JP" altLang="en-US" dirty="0">
              <a:latin typeface="Arial Unicode MS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60862" y="3670176"/>
            <a:ext cx="158417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Arial Unicode MS" pitchFamily="50" charset="-128"/>
              </a:rPr>
              <a:t>OS</a:t>
            </a:r>
            <a:r>
              <a:rPr kumimoji="1" lang="en-US" altLang="ja-JP" dirty="0" smtClean="0">
                <a:latin typeface="Arial Unicode MS" pitchFamily="50" charset="-128"/>
              </a:rPr>
              <a:t> </a:t>
            </a:r>
            <a:endParaRPr kumimoji="1" lang="ja-JP" altLang="en-US" dirty="0">
              <a:latin typeface="Arial Unicode MS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1520" y="5157192"/>
            <a:ext cx="201622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Arial Unicode MS" pitchFamily="50" charset="-128"/>
              </a:rPr>
              <a:t>アプリケーションソフトウェア</a:t>
            </a:r>
            <a:r>
              <a:rPr kumimoji="1" lang="en-US" altLang="ja-JP" dirty="0" smtClean="0">
                <a:latin typeface="Arial Unicode MS" pitchFamily="50" charset="-128"/>
              </a:rPr>
              <a:t>A</a:t>
            </a:r>
            <a:endParaRPr kumimoji="1" lang="ja-JP" altLang="en-US" dirty="0">
              <a:latin typeface="Arial Unicode MS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99792" y="5157192"/>
            <a:ext cx="201622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Arial Unicode MS" pitchFamily="50" charset="-128"/>
              </a:rPr>
              <a:t>アプリケーションソフトウェア</a:t>
            </a:r>
            <a:r>
              <a:rPr lang="en-US" altLang="ja-JP" dirty="0" smtClean="0">
                <a:latin typeface="Arial Unicode MS" pitchFamily="50" charset="-128"/>
              </a:rPr>
              <a:t>B</a:t>
            </a:r>
            <a:endParaRPr kumimoji="1" lang="ja-JP" altLang="en-US" dirty="0">
              <a:latin typeface="Arial Unicode MS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48064" y="5158933"/>
            <a:ext cx="202460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Arial Unicode MS" pitchFamily="50" charset="-128"/>
              </a:rPr>
              <a:t>アプリケーションソフトウェア</a:t>
            </a:r>
            <a:r>
              <a:rPr lang="en-US" altLang="ja-JP" dirty="0" smtClean="0">
                <a:latin typeface="Arial Unicode MS" pitchFamily="50" charset="-128"/>
              </a:rPr>
              <a:t>C</a:t>
            </a:r>
            <a:endParaRPr lang="ja-JP" altLang="en-US" dirty="0">
              <a:latin typeface="Arial Unicode MS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452320" y="5147900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Arial Unicode MS" pitchFamily="50" charset="-128"/>
              </a:rPr>
              <a:t>・・・・・・</a:t>
            </a:r>
            <a:endParaRPr kumimoji="1" lang="ja-JP" altLang="en-US" dirty="0">
              <a:latin typeface="Arial Unicode MS" pitchFamily="50" charset="-128"/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4101852" y="2367930"/>
            <a:ext cx="936104" cy="2499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 Unicode MS" pitchFamily="50" charset="-128"/>
            </a:endParaRPr>
          </a:p>
        </p:txBody>
      </p:sp>
      <p:sp>
        <p:nvSpPr>
          <p:cNvPr id="19" name="下矢印 18"/>
          <p:cNvSpPr/>
          <p:nvPr/>
        </p:nvSpPr>
        <p:spPr>
          <a:xfrm>
            <a:off x="4101852" y="3323084"/>
            <a:ext cx="936104" cy="2499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 Unicode MS" pitchFamily="50" charset="-128"/>
            </a:endParaRPr>
          </a:p>
        </p:txBody>
      </p:sp>
      <p:cxnSp>
        <p:nvCxnSpPr>
          <p:cNvPr id="24" name="直線矢印コネクタ 23"/>
          <p:cNvCxnSpPr>
            <a:stCxn id="8" idx="0"/>
            <a:endCxn id="7" idx="2"/>
          </p:cNvCxnSpPr>
          <p:nvPr/>
        </p:nvCxnSpPr>
        <p:spPr>
          <a:xfrm flipV="1">
            <a:off x="1259632" y="4193396"/>
            <a:ext cx="3293318" cy="96379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>
            <a:stCxn id="9" idx="0"/>
            <a:endCxn id="7" idx="2"/>
          </p:cNvCxnSpPr>
          <p:nvPr/>
        </p:nvCxnSpPr>
        <p:spPr>
          <a:xfrm flipV="1">
            <a:off x="3707904" y="4193396"/>
            <a:ext cx="845046" cy="96379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>
            <a:stCxn id="16" idx="0"/>
            <a:endCxn id="7" idx="2"/>
          </p:cNvCxnSpPr>
          <p:nvPr/>
        </p:nvCxnSpPr>
        <p:spPr>
          <a:xfrm flipH="1" flipV="1">
            <a:off x="4552950" y="4193396"/>
            <a:ext cx="1607418" cy="965537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>
            <a:stCxn id="17" idx="0"/>
            <a:endCxn id="7" idx="2"/>
          </p:cNvCxnSpPr>
          <p:nvPr/>
        </p:nvCxnSpPr>
        <p:spPr>
          <a:xfrm flipH="1" flipV="1">
            <a:off x="4552950" y="4193396"/>
            <a:ext cx="3745210" cy="95450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下矢印 19"/>
          <p:cNvSpPr/>
          <p:nvPr/>
        </p:nvSpPr>
        <p:spPr>
          <a:xfrm>
            <a:off x="5436096" y="2348880"/>
            <a:ext cx="720080" cy="1656184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 Unicode MS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300192" y="2420888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Arial Unicode MS" pitchFamily="50" charset="-128"/>
              </a:rPr>
              <a:t>一般的にはここまでが「起動」と呼ばれる段階</a:t>
            </a:r>
            <a:endParaRPr kumimoji="1" lang="ja-JP" altLang="en-US" sz="2400" dirty="0">
              <a:latin typeface="Arial Unicode M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なぜ </a:t>
            </a:r>
            <a:r>
              <a:rPr kumimoji="1" lang="en-US" altLang="ja-JP" dirty="0" smtClean="0"/>
              <a:t>BIOS </a:t>
            </a:r>
            <a:r>
              <a:rPr kumimoji="1" lang="ja-JP" altLang="en-US" dirty="0" smtClean="0"/>
              <a:t>が必要なのか</a:t>
            </a:r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71226" y="1484784"/>
            <a:ext cx="8602204" cy="5201766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最低限のデバイス</a:t>
            </a:r>
            <a:r>
              <a:rPr lang="en-US" altLang="ja-JP" dirty="0" smtClean="0"/>
              <a:t>(</a:t>
            </a:r>
            <a:r>
              <a:rPr lang="ja-JP" altLang="en-US" dirty="0" smtClean="0"/>
              <a:t>ハードウェア</a:t>
            </a:r>
            <a:r>
              <a:rPr lang="en-US" altLang="ja-JP" dirty="0" smtClean="0"/>
              <a:t>)</a:t>
            </a:r>
            <a:r>
              <a:rPr lang="ja-JP" altLang="en-US" dirty="0" smtClean="0"/>
              <a:t>管理・運用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過去：</a:t>
            </a:r>
            <a:endParaRPr lang="en-US" altLang="ja-JP" dirty="0" smtClean="0"/>
          </a:p>
          <a:p>
            <a:pPr lvl="1">
              <a:buNone/>
            </a:pPr>
            <a:r>
              <a:rPr lang="en-US" altLang="ja-JP" dirty="0" smtClean="0"/>
              <a:t>	</a:t>
            </a:r>
            <a:r>
              <a:rPr lang="ja-JP" altLang="en-US" dirty="0" smtClean="0"/>
              <a:t>計算機が使う全てのデバイスを管理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起動段階でデバイスを認識する必要があった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現在：</a:t>
            </a:r>
            <a:endParaRPr lang="en-US" altLang="ja-JP" dirty="0" smtClean="0"/>
          </a:p>
          <a:p>
            <a:pPr lvl="1">
              <a:buNone/>
            </a:pPr>
            <a:r>
              <a:rPr lang="en-US" altLang="ja-JP" dirty="0" smtClean="0"/>
              <a:t>	</a:t>
            </a:r>
            <a:r>
              <a:rPr lang="ja-JP" altLang="en-US" dirty="0" smtClean="0"/>
              <a:t>計算機を</a:t>
            </a:r>
            <a:r>
              <a:rPr lang="ja-JP" altLang="en-US" b="1" dirty="0" smtClean="0">
                <a:solidFill>
                  <a:srgbClr val="FF0000"/>
                </a:solidFill>
              </a:rPr>
              <a:t>使い始める</a:t>
            </a:r>
            <a:r>
              <a:rPr lang="ja-JP" altLang="en-US" dirty="0" smtClean="0"/>
              <a:t>ために必要な最低限のデバイス管理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OS </a:t>
            </a:r>
            <a:r>
              <a:rPr lang="ja-JP" altLang="en-US" dirty="0" smtClean="0"/>
              <a:t>起動後はデバイスドライバを通して </a:t>
            </a:r>
            <a:r>
              <a:rPr lang="en-US" altLang="ja-JP" dirty="0" smtClean="0"/>
              <a:t>OS </a:t>
            </a:r>
            <a:r>
              <a:rPr lang="ja-JP" altLang="en-US" dirty="0" smtClean="0"/>
              <a:t>自身がデバイスを管理できるようになった</a:t>
            </a:r>
            <a:endParaRPr lang="en-US" altLang="ja-JP" dirty="0" smtClean="0"/>
          </a:p>
          <a:p>
            <a:pPr lvl="3"/>
            <a:r>
              <a:rPr lang="ja-JP" altLang="en-US" dirty="0" smtClean="0"/>
              <a:t>プラグアンドプレイの実現など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直接 </a:t>
            </a:r>
            <a:r>
              <a:rPr lang="en-US" altLang="ja-JP" dirty="0" smtClean="0"/>
              <a:t>OS </a:t>
            </a:r>
            <a:r>
              <a:rPr lang="ja-JP" altLang="en-US" dirty="0" smtClean="0"/>
              <a:t>を起動できないのか</a:t>
            </a:r>
            <a:r>
              <a:rPr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結論から言うと「できない」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詳しい理由については後述</a:t>
            </a:r>
            <a:endParaRPr lang="en-US" altLang="ja-JP" dirty="0" smtClean="0"/>
          </a:p>
          <a:p>
            <a:r>
              <a:rPr lang="ja-JP" altLang="en-US" dirty="0" smtClean="0"/>
              <a:t>ヒント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OS </a:t>
            </a:r>
            <a:r>
              <a:rPr lang="ja-JP" altLang="en-US" dirty="0" smtClean="0"/>
              <a:t>はインストールが必要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BIOS </a:t>
            </a:r>
            <a:r>
              <a:rPr lang="ja-JP" altLang="en-US" dirty="0" smtClean="0"/>
              <a:t>はインストールが</a:t>
            </a:r>
            <a:r>
              <a:rPr lang="en-US" altLang="ja-JP" dirty="0" smtClean="0"/>
              <a:t>(</a:t>
            </a:r>
            <a:r>
              <a:rPr lang="ja-JP" altLang="en-US" dirty="0" smtClean="0"/>
              <a:t>基本的に</a:t>
            </a:r>
            <a:r>
              <a:rPr lang="en-US" altLang="ja-JP" dirty="0" smtClean="0"/>
              <a:t>)</a:t>
            </a:r>
            <a:r>
              <a:rPr lang="ja-JP" altLang="en-US" dirty="0" smtClean="0"/>
              <a:t>不要</a:t>
            </a:r>
            <a:endParaRPr lang="en-US" altLang="ja-JP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mtClean="0"/>
              <a:t>BIOS </a:t>
            </a:r>
            <a:r>
              <a:rPr kumimoji="1" lang="ja-JP" altLang="en-US" smtClean="0"/>
              <a:t>はどこに</a:t>
            </a:r>
            <a:r>
              <a:rPr lang="ja-JP" altLang="en-US" smtClean="0"/>
              <a:t>あ</a:t>
            </a:r>
            <a:r>
              <a:rPr kumimoji="1" lang="ja-JP" altLang="en-US" smtClean="0"/>
              <a:t>る</a:t>
            </a:r>
            <a:r>
              <a:rPr kumimoji="1" lang="en-US" altLang="ja-JP" smtClean="0"/>
              <a:t>?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257800"/>
          </a:xfrm>
        </p:spPr>
        <p:txBody>
          <a:bodyPr/>
          <a:lstStyle/>
          <a:p>
            <a:r>
              <a:rPr lang="ja-JP" altLang="en-US" dirty="0" smtClean="0"/>
              <a:t>ファームウェアとしてマザーボード上に組み込まれている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役割の性質上、製造者によってあらかじめインストールされる</a:t>
            </a:r>
            <a:endParaRPr lang="en-US" altLang="ja-JP" dirty="0" smtClean="0"/>
          </a:p>
          <a:p>
            <a:endParaRPr lang="en-US" altLang="ja-JP" sz="2800" dirty="0" smtClean="0"/>
          </a:p>
          <a:p>
            <a:r>
              <a:rPr lang="ja-JP" altLang="en-US" sz="2800" dirty="0" smtClean="0"/>
              <a:t>ファームウェア</a:t>
            </a:r>
            <a:endParaRPr lang="en-US" altLang="ja-JP" sz="2800" dirty="0" smtClean="0"/>
          </a:p>
          <a:p>
            <a:pPr lvl="1"/>
            <a:r>
              <a:rPr lang="ja-JP" altLang="en-US" sz="2400" dirty="0" smtClean="0"/>
              <a:t>ハードウェアを動作させるために必要なソフトウェア</a:t>
            </a:r>
            <a:endParaRPr lang="en-US" altLang="ja-JP" sz="2400" dirty="0" smtClean="0"/>
          </a:p>
          <a:p>
            <a:pPr lvl="2"/>
            <a:r>
              <a:rPr lang="ja-JP" altLang="en-US" sz="2000" dirty="0" smtClean="0"/>
              <a:t>計算機に限らずデジカメその他電子機器一般で使われている</a:t>
            </a:r>
            <a:endParaRPr lang="en-US" altLang="ja-JP" sz="2000" dirty="0" smtClean="0"/>
          </a:p>
          <a:p>
            <a:pPr lvl="1"/>
            <a:r>
              <a:rPr lang="ja-JP" altLang="en-US" sz="2400" dirty="0" smtClean="0"/>
              <a:t>あらかじめフラッシュメモリに</a:t>
            </a:r>
            <a:r>
              <a:rPr lang="ja-JP" altLang="en-US" sz="2400" dirty="0" smtClean="0"/>
              <a:t>書き込まれハードウェアに組み込まれている</a:t>
            </a:r>
            <a:endParaRPr kumimoji="1" lang="ja-JP" altLang="en-US" sz="2400" dirty="0"/>
          </a:p>
        </p:txBody>
      </p:sp>
      <p:sp>
        <p:nvSpPr>
          <p:cNvPr id="4" name="正方形/長方形 3"/>
          <p:cNvSpPr/>
          <p:nvPr/>
        </p:nvSpPr>
        <p:spPr>
          <a:xfrm>
            <a:off x="323528" y="4005064"/>
            <a:ext cx="8568952" cy="223224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モジュール">
  <a:themeElements>
    <a:clrScheme name="モジュール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モジュール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モジュール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7411</TotalTime>
  <Words>1797</Words>
  <Application>Microsoft Office PowerPoint</Application>
  <PresentationFormat>画面に合わせる (4:3)</PresentationFormat>
  <Paragraphs>277</Paragraphs>
  <Slides>37</Slides>
  <Notes>16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38" baseType="lpstr">
      <vt:lpstr>モジュール</vt:lpstr>
      <vt:lpstr>情報実験第 6 回(2013/05/31)  最低限 BIOS &amp; UEFI</vt:lpstr>
      <vt:lpstr>目次</vt:lpstr>
      <vt:lpstr>BIOS とは?</vt:lpstr>
      <vt:lpstr>BIOS</vt:lpstr>
      <vt:lpstr>BIOS はいつ動いているのか?</vt:lpstr>
      <vt:lpstr>計算機起動のイメージ</vt:lpstr>
      <vt:lpstr>なぜ BIOS が必要なのか?</vt:lpstr>
      <vt:lpstr>直接 OS を起動できないのか?</vt:lpstr>
      <vt:lpstr>BIOS はどこにある?</vt:lpstr>
      <vt:lpstr>BIOS のある場所</vt:lpstr>
      <vt:lpstr>BIOS の仕事</vt:lpstr>
      <vt:lpstr>BIOS の仕事</vt:lpstr>
      <vt:lpstr>POST? </vt:lpstr>
      <vt:lpstr>POST の基本的な手順</vt:lpstr>
      <vt:lpstr>POST リードアウトの例</vt:lpstr>
      <vt:lpstr>OS 起動プログラムの呼び出し</vt:lpstr>
      <vt:lpstr>スライド 17</vt:lpstr>
      <vt:lpstr>UEFI</vt:lpstr>
      <vt:lpstr>BIOS と UEFI の違い</vt:lpstr>
      <vt:lpstr>アーキテクチャとは?</vt:lpstr>
      <vt:lpstr>UEFI の特徴</vt:lpstr>
      <vt:lpstr>UEFI(BIOS) の操作</vt:lpstr>
      <vt:lpstr>BIOS セットアップ</vt:lpstr>
      <vt:lpstr>セットアップ画面への入り方 @情報実験機</vt:lpstr>
      <vt:lpstr>BIOS セットアップメニュー</vt:lpstr>
      <vt:lpstr>ハードウェアモニタリング</vt:lpstr>
      <vt:lpstr>起動順位設定</vt:lpstr>
      <vt:lpstr>設定の初期化</vt:lpstr>
      <vt:lpstr>BIOS アップデート</vt:lpstr>
      <vt:lpstr>ハードウェアの管理</vt:lpstr>
      <vt:lpstr>ハードウェアリソース</vt:lpstr>
      <vt:lpstr>I/O ポート</vt:lpstr>
      <vt:lpstr>IRQ(Interrupt ReQuest)とは</vt:lpstr>
      <vt:lpstr>IRQの流れ</vt:lpstr>
      <vt:lpstr>IRQ番号</vt:lpstr>
      <vt:lpstr>まとめ</vt:lpstr>
      <vt:lpstr>参考文献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最低限 BIOS</dc:title>
  <dc:creator>Your User Name</dc:creator>
  <cp:lastModifiedBy>yasuto</cp:lastModifiedBy>
  <cp:revision>146</cp:revision>
  <dcterms:created xsi:type="dcterms:W3CDTF">2011-06-10T04:24:36Z</dcterms:created>
  <dcterms:modified xsi:type="dcterms:W3CDTF">2013-05-31T02:55:37Z</dcterms:modified>
</cp:coreProperties>
</file>