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308" r:id="rId3"/>
    <p:sldId id="312" r:id="rId4"/>
    <p:sldId id="331" r:id="rId5"/>
    <p:sldId id="310" r:id="rId6"/>
    <p:sldId id="315" r:id="rId7"/>
    <p:sldId id="313" r:id="rId8"/>
    <p:sldId id="314" r:id="rId9"/>
    <p:sldId id="316" r:id="rId10"/>
    <p:sldId id="276" r:id="rId11"/>
    <p:sldId id="311" r:id="rId12"/>
    <p:sldId id="296" r:id="rId13"/>
    <p:sldId id="341" r:id="rId14"/>
    <p:sldId id="317" r:id="rId15"/>
    <p:sldId id="318" r:id="rId16"/>
    <p:sldId id="319" r:id="rId17"/>
    <p:sldId id="321" r:id="rId18"/>
    <p:sldId id="320" r:id="rId19"/>
    <p:sldId id="326" r:id="rId20"/>
    <p:sldId id="327" r:id="rId21"/>
    <p:sldId id="278" r:id="rId22"/>
    <p:sldId id="339" r:id="rId23"/>
    <p:sldId id="333" r:id="rId24"/>
    <p:sldId id="334" r:id="rId25"/>
    <p:sldId id="335" r:id="rId26"/>
    <p:sldId id="338" r:id="rId27"/>
    <p:sldId id="340" r:id="rId28"/>
    <p:sldId id="297" r:id="rId29"/>
    <p:sldId id="279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50A"/>
    <a:srgbClr val="FFCCCC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88372" autoAdjust="0"/>
  </p:normalViewPr>
  <p:slideViewPr>
    <p:cSldViewPr>
      <p:cViewPr>
        <p:scale>
          <a:sx n="50" d="100"/>
          <a:sy n="50" d="100"/>
        </p:scale>
        <p:origin x="-165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42ED-5B71-4D2A-8E2E-D237649EF851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E5874-1EB3-4F02-87F6-2FC20ADDD1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754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an.or.jp/using/book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hlinkClick r:id="rId3"/>
              </a:rPr>
              <a:t>* </a:t>
            </a:r>
            <a:r>
              <a:rPr lang="ja-JP" altLang="en-US" dirty="0" smtClean="0">
                <a:hlinkClick r:id="rId3"/>
              </a:rPr>
              <a:t>日経 </a:t>
            </a:r>
            <a:r>
              <a:rPr lang="en-US" altLang="ja-JP" dirty="0" smtClean="0">
                <a:hlinkClick r:id="rId3"/>
              </a:rPr>
              <a:t>Linux 2011</a:t>
            </a:r>
            <a:r>
              <a:rPr lang="ja-JP" altLang="en-US" dirty="0" smtClean="0">
                <a:hlinkClick r:id="rId3"/>
              </a:rPr>
              <a:t>年</a:t>
            </a:r>
            <a:r>
              <a:rPr lang="en-US" altLang="ja-JP" dirty="0" smtClean="0">
                <a:hlinkClick r:id="rId3"/>
              </a:rPr>
              <a:t>4</a:t>
            </a:r>
            <a:r>
              <a:rPr lang="ja-JP" altLang="en-US" dirty="0" smtClean="0">
                <a:hlinkClick r:id="rId3"/>
              </a:rPr>
              <a:t>月号</a:t>
            </a:r>
            <a:r>
              <a:rPr lang="ja-JP" altLang="en-US" dirty="0" smtClean="0"/>
              <a:t> に </a:t>
            </a:r>
            <a:r>
              <a:rPr lang="en-US" altLang="ja-JP" dirty="0" smtClean="0"/>
              <a:t>squeeze </a:t>
            </a:r>
            <a:r>
              <a:rPr lang="ja-JP" altLang="en-US" dirty="0" smtClean="0"/>
              <a:t>の記事が載っている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9141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バイナリ：コンピュータが処理するために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進数化されたファイル</a:t>
            </a:r>
            <a:endParaRPr kumimoji="1" lang="en-US" altLang="ja-JP" dirty="0" smtClean="0"/>
          </a:p>
          <a:p>
            <a:r>
              <a:rPr kumimoji="1" lang="en-US" altLang="ja-JP" dirty="0" smtClean="0"/>
              <a:t>aptitude</a:t>
            </a:r>
            <a:r>
              <a:rPr kumimoji="1" lang="ja-JP" altLang="en-US" dirty="0" smtClean="0"/>
              <a:t> は推奨パッケージもインストール</a:t>
            </a:r>
            <a:endParaRPr kumimoji="1" lang="en-US" altLang="ja-JP" dirty="0" smtClean="0"/>
          </a:p>
          <a:p>
            <a:r>
              <a:rPr kumimoji="1" lang="en-US" altLang="ja-JP" dirty="0" smtClean="0"/>
              <a:t>apt-get </a:t>
            </a:r>
            <a:r>
              <a:rPr kumimoji="1" lang="ja-JP" altLang="en-US" dirty="0" smtClean="0"/>
              <a:t>は推奨パッケージは表示する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→直観的には</a:t>
            </a:r>
            <a:r>
              <a:rPr kumimoji="1" lang="en-US" altLang="ja-JP" dirty="0" smtClean="0"/>
              <a:t>aptitude </a:t>
            </a:r>
            <a:r>
              <a:rPr kumimoji="1" lang="ja-JP" altLang="en-US" dirty="0" smtClean="0"/>
              <a:t>は付属品も全部つけるイメージ</a:t>
            </a:r>
            <a:endParaRPr kumimoji="1" lang="en-US" altLang="ja-JP" dirty="0" smtClean="0"/>
          </a:p>
          <a:p>
            <a:r>
              <a:rPr kumimoji="1" lang="ja-JP" altLang="en-US" dirty="0" smtClean="0"/>
              <a:t>    </a:t>
            </a:r>
            <a:r>
              <a:rPr kumimoji="1" lang="en-US" altLang="ja-JP" dirty="0" smtClean="0"/>
              <a:t>apt-get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は最低限必要なものだけ入れるイメージ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Upgrade</a:t>
            </a:r>
            <a:r>
              <a:rPr kumimoji="1" lang="ja-JP" altLang="en-US" dirty="0" smtClean="0"/>
              <a:t> は</a:t>
            </a:r>
            <a:r>
              <a:rPr kumimoji="1" lang="en-US" altLang="ja-JP" dirty="0" smtClean="0"/>
              <a:t>safe</a:t>
            </a:r>
            <a:r>
              <a:rPr kumimoji="1" lang="ja-JP" altLang="en-US" dirty="0" smtClean="0"/>
              <a:t>やｆｕｌｌを付けなくていいのか？</a:t>
            </a:r>
            <a:r>
              <a:rPr kumimoji="1" lang="en-US" altLang="ja-JP" dirty="0" smtClean="0"/>
              <a:t>=&gt;</a:t>
            </a:r>
            <a:r>
              <a:rPr kumimoji="1" lang="ja-JP" altLang="en-US" dirty="0" smtClean="0"/>
              <a:t>つけなくてもできる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ソフトウェア一覧の更新：最新版があるかどうかを参照する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ソフトウェア自体の更新：新しいのがあったらインストールする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デスクトップ環境：</a:t>
            </a:r>
            <a:endParaRPr kumimoji="1" lang="en-US" altLang="ja-JP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アーカイブサイト：</a:t>
            </a:r>
            <a:r>
              <a:rPr kumimoji="1" lang="en-US" altLang="ja-JP" dirty="0" err="1" smtClean="0"/>
              <a:t>Debian</a:t>
            </a:r>
            <a:r>
              <a:rPr kumimoji="1" lang="ja-JP" altLang="en-US" dirty="0" smtClean="0"/>
              <a:t> パッケージを保管し，公開しているサイト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ミラーサイト：オリジナルアーカイブサイトのデータのコピーを保管・公開しているサイト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riken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：理化学研究所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尻切れ</a:t>
            </a:r>
            <a:r>
              <a:rPr kumimoji="1" lang="ja-JP" altLang="en-US" dirty="0" err="1" smtClean="0"/>
              <a:t>な</a:t>
            </a:r>
            <a:r>
              <a:rPr kumimoji="1" lang="ja-JP" altLang="en-US" dirty="0" smtClean="0"/>
              <a:t>感じがする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どうすると良いのだろう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リソース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メモリ，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 等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の口頭での説明</a:t>
            </a:r>
            <a:endParaRPr kumimoji="1" lang="en-US" altLang="ja-JP" dirty="0" smtClean="0"/>
          </a:p>
          <a:p>
            <a:r>
              <a:rPr kumimoji="1" lang="ja-JP" altLang="en-US" dirty="0" smtClean="0"/>
              <a:t>失敗に関する口頭での説明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キーワードを並べる方式でいくことにする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7189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0133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オープンソース：コードが公開されている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Debra</a:t>
            </a:r>
            <a:r>
              <a:rPr kumimoji="1" lang="ja-JP" altLang="en-US" dirty="0" smtClean="0"/>
              <a:t> </a:t>
            </a:r>
            <a:r>
              <a:rPr kumimoji="1" lang="ja-JP" altLang="en-US" dirty="0" err="1" smtClean="0"/>
              <a:t>さん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Ian</a:t>
            </a:r>
            <a:r>
              <a:rPr kumimoji="1" lang="ja-JP" altLang="en-US" dirty="0" smtClean="0"/>
              <a:t> </a:t>
            </a:r>
            <a:r>
              <a:rPr kumimoji="1" lang="ja-JP" altLang="en-US" dirty="0" err="1" smtClean="0"/>
              <a:t>さんは</a:t>
            </a:r>
            <a:r>
              <a:rPr kumimoji="1" lang="ja-JP" altLang="en-US" dirty="0" smtClean="0"/>
              <a:t>離婚している→それぞれ再婚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プロジェクトの目標は「フリーでないソフトウェアを全く使わないでも済むように、十分なフリーソフトウェアを開発すること</a:t>
            </a:r>
            <a:endParaRPr kumimoji="1" lang="en-US" altLang="ja-JP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上品なヌー：主に</a:t>
            </a:r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のロゴとして用いられる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冷静なヌー：主に</a:t>
            </a:r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の思想を論じる際に用いられる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創始者の写真を付ける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リチャード・ストールマン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フリーソフトウェアで作られたソフトウェアは</a:t>
            </a:r>
            <a:r>
              <a:rPr kumimoji="1" lang="en-US" altLang="ja-JP" dirty="0" smtClean="0"/>
              <a:t>GNU</a:t>
            </a:r>
            <a:r>
              <a:rPr kumimoji="1" lang="ja-JP" altLang="en-US" dirty="0" smtClean="0"/>
              <a:t> フリーソフトウェアであるべきだ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Debian</a:t>
            </a:r>
            <a:r>
              <a:rPr kumimoji="1" lang="ja-JP" altLang="en-US" dirty="0" smtClean="0"/>
              <a:t> 製作者がピクサースタジオ出身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第二代リーダー：ブルースペレンズ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buzz </a:t>
            </a:r>
            <a:r>
              <a:rPr kumimoji="1" lang="ja-JP" altLang="en-US" dirty="0" smtClean="0"/>
              <a:t>宇宙飛行士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rex</a:t>
            </a:r>
            <a:r>
              <a:rPr kumimoji="1" lang="ja-JP" altLang="en-US" dirty="0" smtClean="0"/>
              <a:t> 恐竜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bo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最初から出てる女のひと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hamm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豚</a:t>
            </a:r>
            <a:endParaRPr kumimoji="1" lang="en-US" altLang="ja-JP" dirty="0" smtClean="0"/>
          </a:p>
          <a:p>
            <a:r>
              <a:rPr kumimoji="1" lang="en-US" altLang="ja-JP" dirty="0" smtClean="0"/>
              <a:t>slink</a:t>
            </a:r>
            <a:r>
              <a:rPr kumimoji="1" lang="ja-JP" altLang="en-US" dirty="0" smtClean="0"/>
              <a:t> ばね犬</a:t>
            </a:r>
            <a:endParaRPr kumimoji="1" lang="en-US" altLang="ja-JP" dirty="0" smtClean="0"/>
          </a:p>
          <a:p>
            <a:r>
              <a:rPr kumimoji="1" lang="en-US" altLang="ja-JP" dirty="0" smtClean="0"/>
              <a:t>potato </a:t>
            </a:r>
            <a:r>
              <a:rPr kumimoji="1" lang="ja-JP" altLang="en-US" dirty="0" smtClean="0"/>
              <a:t>ポテト</a:t>
            </a:r>
            <a:endParaRPr kumimoji="1" lang="en-US" altLang="ja-JP" dirty="0" smtClean="0"/>
          </a:p>
          <a:p>
            <a:r>
              <a:rPr kumimoji="1" lang="en-US" altLang="ja-JP" dirty="0" smtClean="0"/>
              <a:t>woody </a:t>
            </a:r>
            <a:r>
              <a:rPr kumimoji="1" lang="ja-JP" altLang="en-US" dirty="0" smtClean="0"/>
              <a:t>さすらいのカウボーイ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sarge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兵隊</a:t>
            </a:r>
            <a:endParaRPr kumimoji="1" lang="en-US" altLang="ja-JP" dirty="0" smtClean="0"/>
          </a:p>
          <a:p>
            <a:r>
              <a:rPr kumimoji="1" lang="en-US" altLang="ja-JP" dirty="0" smtClean="0"/>
              <a:t>etch </a:t>
            </a:r>
            <a:r>
              <a:rPr kumimoji="1" lang="ja-JP" altLang="en-US" dirty="0" smtClean="0"/>
              <a:t>ホワイトボード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lenny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双眼鏡</a:t>
            </a:r>
            <a:endParaRPr kumimoji="1" lang="en-US" altLang="ja-JP" dirty="0" smtClean="0"/>
          </a:p>
          <a:p>
            <a:r>
              <a:rPr kumimoji="1" lang="en-US" altLang="ja-JP" dirty="0" smtClean="0"/>
              <a:t>squeeze </a:t>
            </a:r>
            <a:r>
              <a:rPr kumimoji="1" lang="ja-JP" altLang="en-US" dirty="0" smtClean="0"/>
              <a:t>宇宙人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体</a:t>
            </a:r>
            <a:endParaRPr kumimoji="1" lang="en-US" altLang="ja-JP" dirty="0" smtClean="0"/>
          </a:p>
          <a:p>
            <a:r>
              <a:rPr kumimoji="1" lang="en-US" altLang="ja-JP" dirty="0" smtClean="0"/>
              <a:t>wheezy </a:t>
            </a:r>
            <a:r>
              <a:rPr kumimoji="1" lang="ja-JP" altLang="en-US" dirty="0" smtClean="0"/>
              <a:t>ペンギン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jessie</a:t>
            </a:r>
            <a:r>
              <a:rPr kumimoji="1" lang="ja-JP" altLang="en-US" baseline="0" dirty="0" smtClean="0"/>
              <a:t> 女カウボーイ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安定板：致命的な障害がない限り大きな変更を加えないもの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不安定版：新しいパッケージを入れる，どんどん移り変わる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試験版：不安定版のうち致命的なバグがなく，依存関係を正常に満たしているもの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E5874-1EB3-4F02-87F6-2FC20ADDD15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FC622E-0D2B-4276-800B-B0A819A2CD2B}" type="datetimeFigureOut">
              <a:rPr kumimoji="1" lang="ja-JP" altLang="en-US" smtClean="0"/>
              <a:pPr/>
              <a:t>2013/6/14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B44343-BDA0-4C05-AA3A-D70E4DBC42D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.hatena.ne.jp/himeatball/20081009/1223572372" TargetMode="External"/><Relationship Id="rId2" Type="http://schemas.openxmlformats.org/officeDocument/2006/relationships/hyperlink" Target="http://www.debian.or.j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895600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900" dirty="0" err="1">
                <a:solidFill>
                  <a:schemeClr val="tx1"/>
                </a:solidFill>
              </a:rPr>
              <a:t>Debian</a:t>
            </a:r>
            <a:r>
              <a:rPr lang="en-US" altLang="ja-JP" sz="4900" dirty="0">
                <a:solidFill>
                  <a:schemeClr val="tx1"/>
                </a:solidFill>
              </a:rPr>
              <a:t> </a:t>
            </a:r>
            <a:r>
              <a:rPr lang="ja-JP" altLang="en-US" sz="4900" dirty="0" smtClean="0">
                <a:solidFill>
                  <a:schemeClr val="tx1"/>
                </a:solidFill>
              </a:rPr>
              <a:t>の世界へようこそ！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北大 理学院 宇宙理学専攻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惑星宇宙</a:t>
            </a:r>
            <a:r>
              <a:rPr lang="ja-JP" altLang="en-US" dirty="0" smtClean="0">
                <a:solidFill>
                  <a:schemeClr val="tx1"/>
                </a:solidFill>
              </a:rPr>
              <a:t>グループ </a:t>
            </a:r>
            <a:r>
              <a:rPr lang="en-US" altLang="ja-JP" dirty="0" smtClean="0">
                <a:solidFill>
                  <a:schemeClr val="tx1"/>
                </a:solidFill>
              </a:rPr>
              <a:t>M2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三上 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ja-JP" altLang="en-US" dirty="0"/>
              <a:t> </a:t>
            </a:r>
            <a:r>
              <a:rPr lang="en-US" altLang="ja-JP" dirty="0" smtClean="0"/>
              <a:t>GNU/Linux</a:t>
            </a:r>
            <a:r>
              <a:rPr lang="ja-JP" altLang="en-US" dirty="0" smtClean="0"/>
              <a:t> とは</a:t>
            </a:r>
            <a:r>
              <a:rPr lang="en-US" altLang="ja-JP" dirty="0" smtClean="0"/>
              <a:t>(1</a:t>
            </a:r>
            <a:r>
              <a:rPr lang="ja-JP" altLang="en-US" dirty="0" smtClean="0"/>
              <a:t>：概要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435280" cy="5025170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</a:t>
            </a:r>
            <a:r>
              <a:rPr lang="ja-JP" altLang="en-US" dirty="0" smtClean="0"/>
              <a:t>プロジェクトが</a:t>
            </a:r>
            <a:r>
              <a:rPr lang="en-US" altLang="ja-JP" dirty="0" smtClean="0"/>
              <a:t>GNU</a:t>
            </a:r>
            <a:r>
              <a:rPr lang="ja-JP" altLang="en-US" dirty="0" smtClean="0"/>
              <a:t>ソフトウェア</a:t>
            </a:r>
            <a:r>
              <a:rPr lang="ja-JP" altLang="en-US" dirty="0"/>
              <a:t>と</a:t>
            </a:r>
            <a:r>
              <a:rPr lang="en-US" altLang="ja-JP" dirty="0" smtClean="0"/>
              <a:t>Linux</a:t>
            </a:r>
            <a:r>
              <a:rPr lang="ja-JP" altLang="en-US" dirty="0" smtClean="0"/>
              <a:t> カーネルを組み合わせて作った</a:t>
            </a:r>
            <a:r>
              <a:rPr lang="en-US" altLang="ja-JP" dirty="0" smtClean="0"/>
              <a:t>OS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GNU/Linux=</a:t>
            </a:r>
            <a:r>
              <a:rPr lang="en-US" altLang="ja-JP" dirty="0">
                <a:solidFill>
                  <a:srgbClr val="FF0000"/>
                </a:solidFill>
              </a:rPr>
              <a:t> GNU</a:t>
            </a:r>
            <a:r>
              <a:rPr lang="ja-JP" altLang="en-US" dirty="0" smtClean="0">
                <a:solidFill>
                  <a:srgbClr val="FF0000"/>
                </a:solidFill>
              </a:rPr>
              <a:t>ソフトウェア </a:t>
            </a:r>
            <a:r>
              <a:rPr lang="en-US" altLang="ja-JP" dirty="0" smtClean="0">
                <a:solidFill>
                  <a:srgbClr val="FF0000"/>
                </a:solidFill>
              </a:rPr>
              <a:t>+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Linux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FF0000"/>
                </a:solidFill>
              </a:rPr>
              <a:t>カーネル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Linux </a:t>
            </a:r>
            <a:r>
              <a:rPr lang="ja-JP" altLang="en-US" dirty="0" smtClean="0"/>
              <a:t>ディストリビューションの一つ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第 </a:t>
            </a:r>
            <a:r>
              <a:rPr lang="en-US" altLang="ja-JP" sz="2400" dirty="0"/>
              <a:t>2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回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pPr lvl="1"/>
            <a:r>
              <a:rPr lang="ja-JP" altLang="en-US" dirty="0" smtClean="0"/>
              <a:t>ディストリビューションとは</a:t>
            </a:r>
            <a:r>
              <a:rPr lang="en-US" altLang="ja-JP" dirty="0" smtClean="0"/>
              <a:t>Linux</a:t>
            </a:r>
            <a:r>
              <a:rPr lang="ja-JP" altLang="en-US" dirty="0" smtClean="0"/>
              <a:t>カーネルとその上で動作するソフトウェアのパッケージ</a:t>
            </a:r>
          </a:p>
          <a:p>
            <a:pPr lvl="2"/>
            <a:r>
              <a:rPr lang="ja-JP" altLang="en-US" dirty="0" smtClean="0"/>
              <a:t>例</a:t>
            </a:r>
            <a:r>
              <a:rPr lang="en-US" altLang="ja-JP" dirty="0" smtClean="0"/>
              <a:t>: Ubuntu, Fedora, etc…</a:t>
            </a:r>
          </a:p>
          <a:p>
            <a:r>
              <a:rPr lang="ja-JP" altLang="en-US" dirty="0" smtClean="0"/>
              <a:t>現在までに </a:t>
            </a:r>
            <a:r>
              <a:rPr lang="en-US" altLang="ja-JP" dirty="0" smtClean="0"/>
              <a:t>Ver. 7.0 (wheezy) </a:t>
            </a:r>
            <a:r>
              <a:rPr lang="ja-JP" altLang="en-US" dirty="0" err="1" smtClean="0"/>
              <a:t>をリ</a:t>
            </a:r>
            <a:r>
              <a:rPr lang="ja-JP" altLang="en-US" dirty="0" smtClean="0"/>
              <a:t>リース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000" dirty="0" smtClean="0"/>
              <a:t>ちなみに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各バージョンのコードネームはトイストーリーのキャラクター名を採用している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Debian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のバージョン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5241194"/>
          </a:xfrm>
        </p:spPr>
        <p:txBody>
          <a:bodyPr>
            <a:normAutofit/>
          </a:bodyPr>
          <a:lstStyle/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1.1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(buzz), 1.2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rex</a:t>
            </a:r>
            <a:r>
              <a:rPr lang="en-US" altLang="ja-JP" sz="2800" dirty="0" smtClean="0"/>
              <a:t>), 1.3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bo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2.0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hamm</a:t>
            </a:r>
            <a:r>
              <a:rPr lang="en-US" altLang="ja-JP" sz="2800" dirty="0" smtClean="0"/>
              <a:t>), 2.1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(slink), 2.2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(potato)</a:t>
            </a:r>
            <a:endParaRPr lang="en-US" altLang="ja-JP" sz="2800" dirty="0"/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3</a:t>
            </a:r>
            <a:r>
              <a:rPr lang="en-US" altLang="ja-JP" sz="2800" dirty="0" smtClean="0"/>
              <a:t>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(woody), 3.1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sarge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4.0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(etch)</a:t>
            </a:r>
            <a:endParaRPr lang="en-US" altLang="ja-JP" sz="2800" dirty="0"/>
          </a:p>
          <a:p>
            <a:r>
              <a:rPr lang="en-US" altLang="ja-JP" sz="2800" dirty="0" err="1"/>
              <a:t>Debian</a:t>
            </a:r>
            <a:r>
              <a:rPr lang="en-US" altLang="ja-JP" sz="2800" dirty="0"/>
              <a:t> 5</a:t>
            </a:r>
            <a:r>
              <a:rPr lang="en-US" altLang="ja-JP" sz="2800" dirty="0" smtClean="0"/>
              <a:t>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lenny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6.0 (squeeze)</a:t>
            </a:r>
          </a:p>
          <a:p>
            <a:r>
              <a:rPr lang="en-US" altLang="ja-JP" sz="2800" dirty="0" err="1" smtClean="0"/>
              <a:t>Debian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7.0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(wheezy)</a:t>
            </a:r>
            <a:r>
              <a:rPr lang="ja-JP" altLang="en-US" sz="2800" dirty="0" smtClean="0"/>
              <a:t>→現行リリース</a:t>
            </a:r>
            <a:r>
              <a:rPr lang="en-US" altLang="ja-JP" sz="2800" dirty="0" smtClean="0"/>
              <a:t>(</a:t>
            </a:r>
            <a:r>
              <a:rPr lang="en-US" altLang="ja-JP" sz="2800" dirty="0" smtClean="0"/>
              <a:t>2013/05/04-)</a:t>
            </a:r>
            <a:endParaRPr lang="en-US" altLang="ja-JP" sz="2800" dirty="0" smtClean="0"/>
          </a:p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8.0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jessie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 現在開発中！！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="" xmlns:p14="http://schemas.microsoft.com/office/powerpoint/2010/main" val="29063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908720"/>
            <a:ext cx="84772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グループ化 11"/>
          <p:cNvGrpSpPr/>
          <p:nvPr/>
        </p:nvGrpSpPr>
        <p:grpSpPr>
          <a:xfrm>
            <a:off x="4427984" y="3933056"/>
            <a:ext cx="3528392" cy="1800200"/>
            <a:chOff x="4427984" y="3933056"/>
            <a:chExt cx="3528392" cy="1800200"/>
          </a:xfrm>
        </p:grpSpPr>
        <p:sp>
          <p:nvSpPr>
            <p:cNvPr id="4" name="円/楕円 3"/>
            <p:cNvSpPr/>
            <p:nvPr/>
          </p:nvSpPr>
          <p:spPr>
            <a:xfrm>
              <a:off x="4427984" y="3933056"/>
              <a:ext cx="1872208" cy="1800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444208" y="4653136"/>
              <a:ext cx="15121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/>
                <a:t>← </a:t>
              </a:r>
              <a:r>
                <a:rPr lang="en-US" altLang="ja-JP" sz="2000" dirty="0" smtClean="0"/>
                <a:t>wheezy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653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media.screened.com/uploads/0/5735/411575-vlcsnap_00060_su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336" y="651122"/>
            <a:ext cx="5715000" cy="320992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4221088"/>
            <a:ext cx="37289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43474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フリー</a:t>
            </a:r>
            <a:r>
              <a:rPr lang="en-US" altLang="ja-JP" dirty="0" smtClean="0"/>
              <a:t>OS</a:t>
            </a:r>
          </a:p>
          <a:p>
            <a:r>
              <a:rPr lang="ja-JP" altLang="en-US" dirty="0" smtClean="0"/>
              <a:t>堅固なパッケージ審査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三段階審査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安定版・試験版・不安定版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新規性より安定性を</a:t>
            </a:r>
            <a:r>
              <a:rPr lang="ja-JP" altLang="en-US" dirty="0" smtClean="0"/>
              <a:t>重視</a:t>
            </a:r>
            <a:endParaRPr lang="en-US" altLang="ja-JP" dirty="0" smtClean="0"/>
          </a:p>
          <a:p>
            <a:r>
              <a:rPr lang="ja-JP" altLang="en-US" dirty="0" smtClean="0"/>
              <a:t>互助</a:t>
            </a:r>
            <a:r>
              <a:rPr lang="ja-JP" altLang="en-US" dirty="0" smtClean="0"/>
              <a:t>によるサポート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ユーザー</a:t>
            </a:r>
            <a:r>
              <a:rPr lang="ja-JP" altLang="en-US" dirty="0" smtClean="0"/>
              <a:t>同士でバグに</a:t>
            </a:r>
            <a:r>
              <a:rPr lang="ja-JP" altLang="en-US" dirty="0" smtClean="0"/>
              <a:t>対応</a:t>
            </a: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09600" y="26977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err="1" smtClean="0"/>
              <a:t>Debian</a:t>
            </a:r>
            <a:r>
              <a:rPr lang="ja-JP" altLang="en-US" dirty="0" smtClean="0"/>
              <a:t> </a:t>
            </a:r>
            <a:r>
              <a:rPr lang="en-US" altLang="ja-JP" dirty="0" smtClean="0"/>
              <a:t>GNU/Linux</a:t>
            </a:r>
            <a:r>
              <a:rPr lang="ja-JP" altLang="en-US" dirty="0" smtClean="0"/>
              <a:t> とは</a:t>
            </a:r>
            <a:r>
              <a:rPr lang="en-US" altLang="ja-JP" dirty="0" smtClean="0"/>
              <a:t>(2</a:t>
            </a:r>
            <a:r>
              <a:rPr lang="ja-JP" altLang="en-US" dirty="0" smtClean="0"/>
              <a:t>：特徴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191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endParaRPr lang="en-US" altLang="ja-JP" sz="5400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altLang="ja-JP" sz="5400" dirty="0" err="1" smtClean="0"/>
              <a:t>Debian</a:t>
            </a:r>
            <a:r>
              <a:rPr lang="en-US" altLang="ja-JP" sz="5400" dirty="0" smtClean="0"/>
              <a:t> </a:t>
            </a:r>
            <a:r>
              <a:rPr lang="ja-JP" altLang="en-US" sz="5400" dirty="0"/>
              <a:t>インストール</a:t>
            </a:r>
            <a:endParaRPr lang="ja-JP" altLang="en-US" sz="54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13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パッケージ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500174"/>
            <a:ext cx="8363272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sz="2800" dirty="0" err="1" smtClean="0"/>
              <a:t>Debian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Project</a:t>
            </a:r>
            <a:r>
              <a:rPr lang="ja-JP" altLang="en-US" sz="2800" dirty="0" smtClean="0"/>
              <a:t> が</a:t>
            </a:r>
            <a:r>
              <a:rPr lang="ja-JP" altLang="en-US" sz="2800" dirty="0" smtClean="0"/>
              <a:t>配布するソフトウェアの</a:t>
            </a:r>
            <a:r>
              <a:rPr lang="ja-JP" altLang="en-US" sz="2800" dirty="0" smtClean="0"/>
              <a:t>バイナリを束ねたもの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ja-JP" altLang="en-US" sz="2400" dirty="0" smtClean="0"/>
              <a:t>バイナリのソースコードは必ず公開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管理</a:t>
            </a:r>
            <a:r>
              <a:rPr lang="ja-JP" altLang="en-US" sz="2800" dirty="0" smtClean="0"/>
              <a:t>が非常に</a:t>
            </a:r>
            <a:r>
              <a:rPr lang="ja-JP" altLang="en-US" sz="2800" dirty="0" smtClean="0"/>
              <a:t>楽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ja-JP" altLang="en-US" sz="2400" dirty="0" smtClean="0"/>
              <a:t>インストール・設定・更新・削除等を自動化</a:t>
            </a:r>
            <a:endParaRPr lang="en-US" altLang="ja-JP" sz="2400" dirty="0" smtClean="0"/>
          </a:p>
          <a:p>
            <a:pPr lvl="1">
              <a:buClr>
                <a:schemeClr val="tx1"/>
              </a:buClr>
            </a:pPr>
            <a:r>
              <a:rPr lang="ja-JP" altLang="en-US" sz="2400" dirty="0" smtClean="0"/>
              <a:t>パッケージ間の依存関係も自動的にチェック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管理するコマンドは</a:t>
            </a:r>
            <a:r>
              <a:rPr lang="en-US" altLang="ja-JP" sz="2800" dirty="0" smtClean="0">
                <a:solidFill>
                  <a:srgbClr val="FF0000"/>
                </a:solidFill>
              </a:rPr>
              <a:t>aptitude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もしくは </a:t>
            </a:r>
            <a:r>
              <a:rPr lang="en-US" altLang="ja-JP" sz="2800" dirty="0" smtClean="0"/>
              <a:t>apt-get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ja-JP" sz="2400" dirty="0" smtClean="0"/>
              <a:t>aptitude</a:t>
            </a:r>
            <a:r>
              <a:rPr lang="ja-JP" altLang="en-US" sz="2400" dirty="0" smtClean="0"/>
              <a:t>：推奨パッケージもインストール</a:t>
            </a:r>
            <a:endParaRPr lang="en-US" altLang="ja-JP" sz="2400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ja-JP" sz="2400" dirty="0" smtClean="0"/>
              <a:t>apt-get</a:t>
            </a:r>
            <a:r>
              <a:rPr lang="ja-JP" altLang="en-US" sz="2400" dirty="0" smtClean="0"/>
              <a:t> ：推奨パッケージは表示</a:t>
            </a:r>
            <a:r>
              <a:rPr lang="ja-JP" altLang="en-US" sz="2400" dirty="0" smtClean="0"/>
              <a:t>のみ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altLang="ja-JP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2896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aptitude </a:t>
            </a:r>
            <a:r>
              <a:rPr kumimoji="1" lang="ja-JP" altLang="en-US" dirty="0" smtClean="0"/>
              <a:t>の使い方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代表例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3184" y="1562990"/>
            <a:ext cx="9011344" cy="535782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ja-JP" altLang="en-US" sz="2800" dirty="0" smtClean="0"/>
              <a:t>インストール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アンインストール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ソフトウェア</a:t>
            </a:r>
            <a:r>
              <a:rPr lang="ja-JP" altLang="en-US" sz="2800" dirty="0"/>
              <a:t>情報</a:t>
            </a:r>
            <a:r>
              <a:rPr lang="ja-JP" altLang="en-US" sz="2800" dirty="0" smtClean="0"/>
              <a:t>の更新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アーカイブミラー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後述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より取得</a:t>
            </a:r>
            <a:r>
              <a:rPr lang="en-US" altLang="ja-JP" sz="2800" dirty="0" smtClean="0"/>
              <a:t>)</a:t>
            </a:r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ソフトウェア自体の更新</a:t>
            </a:r>
            <a:endParaRPr lang="en-US" altLang="ja-JP" sz="2800" dirty="0" smtClean="0"/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ja-JP" altLang="en-US" sz="2800" dirty="0"/>
              <a:t>他に</a:t>
            </a:r>
            <a:r>
              <a:rPr lang="ja-JP" altLang="en-US" sz="2800" dirty="0" smtClean="0"/>
              <a:t>もたくさんのことができます</a:t>
            </a:r>
            <a:endParaRPr lang="en-US" altLang="ja-JP" sz="2800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altLang="ja-JP" sz="2800" dirty="0" smtClean="0"/>
              <a:t>(</a:t>
            </a:r>
            <a:r>
              <a:rPr lang="ja-JP" altLang="en-US" sz="2800" dirty="0" smtClean="0"/>
              <a:t>詳しく知りたい人は調べてみよう！</a:t>
            </a:r>
            <a:r>
              <a:rPr lang="en-US" altLang="ja-JP" sz="2800" dirty="0" smtClean="0"/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2060848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#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install [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ソフトウェア名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]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3131676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#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remove [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ソフトウェア名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]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4149080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#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update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5219908"/>
            <a:ext cx="5616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#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aptitude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upgrade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5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今回インストール</a:t>
            </a:r>
            <a:r>
              <a:rPr kumimoji="1" lang="ja-JP" altLang="en-US" dirty="0" smtClean="0"/>
              <a:t>する</a:t>
            </a:r>
            <a:r>
              <a:rPr lang="ja-JP" altLang="en-US" dirty="0" smtClean="0"/>
              <a:t>ソフトウェア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一部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sz="2800" dirty="0" err="1" smtClean="0"/>
              <a:t>sudo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ja-JP" altLang="en-US" sz="2400" dirty="0" smtClean="0"/>
              <a:t>許可された一般ユーザが</a:t>
            </a:r>
            <a:r>
              <a:rPr lang="en-US" altLang="ja-JP" sz="2400" dirty="0" smtClean="0"/>
              <a:t>root </a:t>
            </a:r>
            <a:r>
              <a:rPr lang="ja-JP" altLang="en-US" sz="2400" dirty="0" smtClean="0"/>
              <a:t>になり替わる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en-US" altLang="ja-JP" sz="2800" dirty="0" smtClean="0"/>
              <a:t>x-window-system(</a:t>
            </a:r>
            <a:r>
              <a:rPr lang="ja-JP" altLang="en-US" sz="2800" dirty="0" smtClean="0"/>
              <a:t>詳細は次々回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GUI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グラフィカルユーザインターフェイス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環境の構築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en-US" altLang="ja-JP" sz="2800" dirty="0" smtClean="0"/>
              <a:t>gnome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x-window-system</a:t>
            </a:r>
            <a:r>
              <a:rPr lang="ja-JP" altLang="en-US" sz="2400" dirty="0" smtClean="0"/>
              <a:t> 上で動作するデスクトップ環境の構築</a:t>
            </a:r>
            <a:endParaRPr lang="en-US" altLang="ja-JP" sz="2400" dirty="0" smtClean="0"/>
          </a:p>
          <a:p>
            <a:pPr>
              <a:buClr>
                <a:schemeClr val="tx1"/>
              </a:buClr>
            </a:pPr>
            <a:r>
              <a:rPr lang="en-US" altLang="ja-JP" sz="2800" dirty="0" err="1" smtClean="0"/>
              <a:t>mlterm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x-window-system</a:t>
            </a:r>
            <a:r>
              <a:rPr lang="ja-JP" altLang="en-US" sz="2400" dirty="0" smtClean="0"/>
              <a:t> 上で動作するターミナル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8237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Debian</a:t>
            </a:r>
            <a:r>
              <a:rPr lang="en-US" altLang="ja-JP" dirty="0"/>
              <a:t> </a:t>
            </a:r>
            <a:r>
              <a:rPr lang="ja-JP" altLang="en-US" dirty="0" smtClean="0"/>
              <a:t>アーカイブミラー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パッケージを配布しているサイト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ja-JP" altLang="en-US" sz="2400" dirty="0"/>
              <a:t>本家</a:t>
            </a:r>
            <a:r>
              <a:rPr lang="ja-JP" altLang="en-US" sz="2400" dirty="0" smtClean="0"/>
              <a:t>のサーバの負荷を減らすため複数設置</a:t>
            </a:r>
            <a:endParaRPr lang="en-US" altLang="ja-JP" sz="2400" dirty="0"/>
          </a:p>
          <a:p>
            <a:pPr lvl="1">
              <a:buClr>
                <a:schemeClr val="tx1"/>
              </a:buClr>
            </a:pPr>
            <a:r>
              <a:rPr lang="ja-JP" altLang="en-US" sz="2400" dirty="0" smtClean="0"/>
              <a:t>ネットワーク的に近いサイトを使うのがよい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ja-JP" altLang="en-US" sz="2800" dirty="0" smtClean="0"/>
              <a:t>日本のアーカイブミラーの代表例</a:t>
            </a:r>
            <a:endParaRPr lang="en-US" altLang="ja-JP" sz="2800" dirty="0" smtClean="0"/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ftp.jp.debian.org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/>
              <a:t>ftp.riken.jp</a:t>
            </a:r>
          </a:p>
          <a:p>
            <a:pPr lvl="1">
              <a:buClr>
                <a:schemeClr val="tx1"/>
              </a:buClr>
            </a:pPr>
            <a:r>
              <a:rPr lang="en-US" altLang="ja-JP" sz="2400" dirty="0" smtClean="0">
                <a:solidFill>
                  <a:srgbClr val="FF0000"/>
                </a:solidFill>
              </a:rPr>
              <a:t>dennou-h.gfd-dennou.org</a:t>
            </a:r>
          </a:p>
          <a:p>
            <a:pPr lvl="2">
              <a:buClr>
                <a:schemeClr val="tx1"/>
              </a:buClr>
            </a:pPr>
            <a:r>
              <a:rPr lang="ja-JP" altLang="en-US" dirty="0" smtClean="0">
                <a:solidFill>
                  <a:schemeClr val="tx1"/>
                </a:solidFill>
              </a:rPr>
              <a:t>実は隣の部屋に・・・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9335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本日のお話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GNU/Linux</a:t>
            </a:r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pPr lvl="1"/>
            <a:r>
              <a:rPr lang="en-US" altLang="ja-JP" sz="2400" dirty="0" err="1"/>
              <a:t>Debian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プロジェクト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GNU</a:t>
            </a:r>
            <a:r>
              <a:rPr lang="ja-JP" altLang="en-US" sz="2400" dirty="0" smtClean="0"/>
              <a:t> プロジェクト</a:t>
            </a:r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Debian</a:t>
            </a:r>
            <a:r>
              <a:rPr lang="en-US" altLang="ja-JP" sz="2400" dirty="0" smtClean="0"/>
              <a:t> GNU/Linux</a:t>
            </a:r>
            <a:r>
              <a:rPr lang="ja-JP" altLang="en-US" sz="2400" dirty="0" smtClean="0"/>
              <a:t> とは</a:t>
            </a:r>
            <a:endParaRPr lang="en-US" altLang="ja-JP" sz="2400" dirty="0" smtClean="0"/>
          </a:p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インストール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パッケージ</a:t>
            </a:r>
            <a:endParaRPr lang="en-US" altLang="ja-JP" sz="2400" dirty="0" smtClean="0"/>
          </a:p>
          <a:p>
            <a:pPr lvl="1"/>
            <a:r>
              <a:rPr lang="en-US" altLang="ja-JP" sz="2400" dirty="0" err="1"/>
              <a:t>Debian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アーカイブミラー</a:t>
            </a:r>
            <a:endParaRPr lang="en-US" altLang="ja-JP" sz="2400" dirty="0" smtClean="0"/>
          </a:p>
          <a:p>
            <a:r>
              <a:rPr lang="ja-JP" altLang="en-US" dirty="0" smtClean="0"/>
              <a:t>おまけ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仮想化</a:t>
            </a:r>
            <a:endParaRPr lang="en-US" altLang="ja-JP" dirty="0"/>
          </a:p>
        </p:txBody>
      </p:sp>
    </p:spTree>
    <p:extLst>
      <p:ext uri="{BB962C8B-B14F-4D97-AF65-F5344CB8AC3E}">
        <p14:creationId xmlns="" xmlns:p14="http://schemas.microsoft.com/office/powerpoint/2010/main" val="41072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Debian</a:t>
            </a:r>
            <a:r>
              <a:rPr lang="en-US" altLang="ja-JP" dirty="0"/>
              <a:t> </a:t>
            </a:r>
            <a:r>
              <a:rPr lang="ja-JP" altLang="en-US" dirty="0" smtClean="0"/>
              <a:t>アーカイブミラー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altLang="ja-JP" sz="2800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76795"/>
            <a:ext cx="7344816" cy="54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44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実習編では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500174"/>
            <a:ext cx="8892480" cy="4525963"/>
          </a:xfrm>
        </p:spPr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en-US" altLang="ja-JP" dirty="0" smtClean="0"/>
              <a:t> GNU/Linux 7.0 (wheezy)</a:t>
            </a:r>
            <a:r>
              <a:rPr lang="ja-JP" altLang="en-US" dirty="0"/>
              <a:t>を</a:t>
            </a:r>
            <a:r>
              <a:rPr lang="ja-JP" altLang="en-US" dirty="0" smtClean="0"/>
              <a:t>インストール</a:t>
            </a:r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このあとすぐ！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67544" y="29969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おまけ</a:t>
            </a:r>
            <a:endParaRPr kumimoji="1" lang="ja-JP" altLang="en-US" sz="4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一つの計算機で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複数の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を使用したいとき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556792"/>
            <a:ext cx="8892480" cy="4525963"/>
          </a:xfrm>
        </p:spPr>
        <p:txBody>
          <a:bodyPr/>
          <a:lstStyle/>
          <a:p>
            <a:r>
              <a:rPr kumimoji="1" lang="ja-JP" altLang="en-US" dirty="0" smtClean="0"/>
              <a:t>マルチブート</a:t>
            </a:r>
            <a:endParaRPr kumimoji="1" lang="en-US" altLang="ja-JP" dirty="0" smtClean="0"/>
          </a:p>
          <a:p>
            <a:r>
              <a:rPr lang="ja-JP" altLang="en-US" dirty="0" smtClean="0"/>
              <a:t>仮想化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今回実習編でみなさんにやってもらうのはマルチブート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OS</a:t>
            </a:r>
            <a:r>
              <a:rPr lang="ja-JP" altLang="en-US" dirty="0" smtClean="0"/>
              <a:t>を複数インストールする方法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500174"/>
            <a:ext cx="9071992" cy="5097178"/>
          </a:xfrm>
        </p:spPr>
        <p:txBody>
          <a:bodyPr/>
          <a:lstStyle/>
          <a:p>
            <a:r>
              <a:rPr lang="ja-JP" altLang="en-US" dirty="0" smtClean="0"/>
              <a:t>マルチブート</a:t>
            </a:r>
            <a:r>
              <a:rPr lang="en-US" altLang="ja-JP" dirty="0" smtClean="0"/>
              <a:t>(</a:t>
            </a:r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回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パーティション毎に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をインストール</a:t>
            </a:r>
            <a:endParaRPr lang="en-US" altLang="ja-JP" dirty="0" smtClean="0"/>
          </a:p>
          <a:p>
            <a:r>
              <a:rPr lang="ja-JP" altLang="en-US" dirty="0" smtClean="0"/>
              <a:t>仮想化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インストールされている</a:t>
            </a:r>
            <a:r>
              <a:rPr kumimoji="1" lang="en-US" altLang="ja-JP" dirty="0" smtClean="0"/>
              <a:t>OS(</a:t>
            </a:r>
            <a:r>
              <a:rPr kumimoji="1" lang="ja-JP" altLang="en-US" dirty="0" smtClean="0"/>
              <a:t>ホスト</a:t>
            </a:r>
            <a:r>
              <a:rPr kumimoji="1" lang="en-US" altLang="ja-JP" dirty="0" smtClean="0"/>
              <a:t>OS)</a:t>
            </a:r>
            <a:r>
              <a:rPr kumimoji="1" lang="ja-JP" altLang="en-US" dirty="0" smtClean="0"/>
              <a:t>上に仮想化ソフトを導入し，そのソフト内に</a:t>
            </a:r>
            <a:r>
              <a:rPr kumimoji="1" lang="en-US" altLang="ja-JP" dirty="0" smtClean="0"/>
              <a:t>OS(</a:t>
            </a:r>
            <a:r>
              <a:rPr kumimoji="1" lang="ja-JP" altLang="en-US" dirty="0" smtClean="0"/>
              <a:t>ゲスト</a:t>
            </a:r>
            <a:r>
              <a:rPr kumimoji="1" lang="en-US" altLang="ja-JP" dirty="0" smtClean="0"/>
              <a:t>OS)</a:t>
            </a:r>
            <a:r>
              <a:rPr kumimoji="1" lang="ja-JP" altLang="en-US" dirty="0" smtClean="0"/>
              <a:t>をインストール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仮想化ソフト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VMware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Player</a:t>
            </a:r>
          </a:p>
          <a:p>
            <a:pPr lvl="2"/>
            <a:r>
              <a:rPr kumimoji="1" lang="en-US" altLang="ja-JP" dirty="0" err="1" smtClean="0"/>
              <a:t>VirtualBox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メリット・デメリット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500174"/>
            <a:ext cx="8892480" cy="5097178"/>
          </a:xfrm>
        </p:spPr>
        <p:txBody>
          <a:bodyPr/>
          <a:lstStyle/>
          <a:p>
            <a:r>
              <a:rPr lang="ja-JP" altLang="en-US" dirty="0" smtClean="0"/>
              <a:t>マルチブート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計算</a:t>
            </a:r>
            <a:r>
              <a:rPr lang="ja-JP" altLang="en-US" dirty="0" smtClean="0"/>
              <a:t>機のリソースを</a:t>
            </a:r>
            <a:r>
              <a:rPr lang="ja-JP" altLang="en-US" dirty="0" smtClean="0"/>
              <a:t>一つの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が占有できる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操作を間違えると元の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を消してしまう場合がある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もう一つの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を使用したい場合は再起動が必要</a:t>
            </a:r>
            <a:endParaRPr lang="en-US" altLang="ja-JP" dirty="0" smtClean="0"/>
          </a:p>
          <a:p>
            <a:r>
              <a:rPr lang="ja-JP" altLang="en-US" dirty="0" smtClean="0"/>
              <a:t>仮想化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複数の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を同時に使える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失敗してもリカバリが楽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二つの</a:t>
            </a:r>
            <a:r>
              <a:rPr lang="en-US" altLang="ja-JP" dirty="0" smtClean="0"/>
              <a:t>OS</a:t>
            </a:r>
            <a:r>
              <a:rPr lang="ja-JP" altLang="en-US" dirty="0" smtClean="0"/>
              <a:t>を同時に使用する</a:t>
            </a:r>
            <a:r>
              <a:rPr lang="ja-JP" altLang="en-US" dirty="0" smtClean="0"/>
              <a:t>ので高いスペックが要求される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VMware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Player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25" y="1196752"/>
            <a:ext cx="85257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仮想化のここがいい！</a:t>
            </a:r>
            <a:r>
              <a:rPr lang="ja-JP" altLang="en-US" dirty="0" smtClean="0"/>
              <a:t>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3096344"/>
          </a:xfrm>
        </p:spPr>
        <p:txBody>
          <a:bodyPr>
            <a:normAutofit/>
          </a:bodyPr>
          <a:lstStyle/>
          <a:p>
            <a:pPr lvl="1"/>
            <a:r>
              <a:rPr kumimoji="1" lang="ja-JP" altLang="en-US" dirty="0" smtClean="0"/>
              <a:t>非常にお手軽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 </a:t>
            </a:r>
            <a:r>
              <a:rPr kumimoji="1" lang="ja-JP" altLang="en-US" dirty="0" err="1" smtClean="0"/>
              <a:t>つの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を同時に使える！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ホスト</a:t>
            </a:r>
            <a:r>
              <a:rPr lang="en-US" altLang="ja-JP" dirty="0" smtClean="0"/>
              <a:t>OS</a:t>
            </a:r>
            <a:r>
              <a:rPr lang="ja-JP" altLang="en-US" dirty="0" smtClean="0"/>
              <a:t> が消える心配が少ない！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パーティション等を気にする必要がない</a:t>
            </a:r>
            <a:r>
              <a:rPr kumimoji="1" lang="ja-JP" altLang="en-US" dirty="0" smtClean="0"/>
              <a:t>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Linux</a:t>
            </a:r>
            <a:r>
              <a:rPr lang="ja-JP" altLang="en-US" dirty="0" smtClean="0"/>
              <a:t> の使い方が分からなくなってもホスト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で使い方を検索することができる</a:t>
            </a:r>
            <a:r>
              <a:rPr lang="ja-JP" altLang="en-US" dirty="0" smtClean="0"/>
              <a:t>！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5085184"/>
            <a:ext cx="828092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もし手元の</a:t>
            </a:r>
            <a:r>
              <a:rPr lang="en-US" altLang="ja-JP" sz="2800" dirty="0" smtClean="0"/>
              <a:t>PC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>Linux</a:t>
            </a:r>
            <a:r>
              <a:rPr lang="ja-JP" altLang="en-US" sz="2800" dirty="0" smtClean="0"/>
              <a:t> をインストールしたいが，デュアルブートは怖いときは仮想化ソフトを使ってみよう！！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GNU/Linux</a:t>
            </a:r>
            <a:r>
              <a:rPr lang="ja-JP" altLang="en-US" sz="2800" dirty="0" smtClean="0"/>
              <a:t>：</a:t>
            </a:r>
            <a:r>
              <a:rPr lang="en-US" altLang="ja-JP" sz="2800" dirty="0" err="1" smtClean="0"/>
              <a:t>Debian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Project</a:t>
            </a:r>
            <a:r>
              <a:rPr lang="ja-JP" altLang="en-US" sz="2800" dirty="0" smtClean="0"/>
              <a:t> </a:t>
            </a:r>
            <a:r>
              <a:rPr lang="ja-JP" altLang="en-US" sz="2800" dirty="0" smtClean="0"/>
              <a:t>が作成する</a:t>
            </a:r>
            <a:r>
              <a:rPr lang="en-US" altLang="ja-JP" sz="2800" dirty="0" smtClean="0"/>
              <a:t>GNU</a:t>
            </a:r>
            <a:r>
              <a:rPr lang="ja-JP" altLang="en-US" sz="2800" dirty="0" smtClean="0"/>
              <a:t>ソフトウェアと</a:t>
            </a:r>
            <a:r>
              <a:rPr lang="en-US" altLang="ja-JP" sz="2800" dirty="0" smtClean="0"/>
              <a:t>Linux</a:t>
            </a:r>
            <a:r>
              <a:rPr lang="ja-JP" altLang="en-US" sz="2800" dirty="0" smtClean="0"/>
              <a:t>カーネルを組み合わせた</a:t>
            </a:r>
            <a:r>
              <a:rPr lang="en-US" altLang="ja-JP" sz="2800" dirty="0" smtClean="0"/>
              <a:t>OS</a:t>
            </a:r>
            <a:endParaRPr lang="en-US" altLang="ja-JP" sz="2800" dirty="0" smtClean="0"/>
          </a:p>
          <a:p>
            <a:r>
              <a:rPr lang="en-US" altLang="ja-JP" sz="2800" dirty="0" smtClean="0"/>
              <a:t>Wheezy</a:t>
            </a:r>
            <a:r>
              <a:rPr lang="ja-JP" altLang="en-US" sz="2800" dirty="0" smtClean="0"/>
              <a:t>：最新の</a:t>
            </a:r>
            <a:r>
              <a:rPr lang="en-US" altLang="ja-JP" sz="2800" dirty="0" err="1" smtClean="0"/>
              <a:t>Debian</a:t>
            </a:r>
            <a:r>
              <a:rPr lang="ja-JP" altLang="en-US" sz="2800" dirty="0" smtClean="0"/>
              <a:t> の</a:t>
            </a:r>
            <a:r>
              <a:rPr lang="en-US" altLang="ja-JP" sz="2800" dirty="0" smtClean="0"/>
              <a:t>Version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パッケージ：</a:t>
            </a:r>
            <a:r>
              <a:rPr lang="en-US" altLang="ja-JP" sz="2800" dirty="0" err="1" smtClean="0"/>
              <a:t>Debian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Project</a:t>
            </a:r>
            <a:r>
              <a:rPr lang="ja-JP" altLang="en-US" sz="2800" dirty="0" smtClean="0"/>
              <a:t> が配布するソフトウェアのバイナリを束ねた</a:t>
            </a:r>
            <a:r>
              <a:rPr lang="ja-JP" altLang="en-US" sz="2800" dirty="0" smtClean="0"/>
              <a:t>もの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aptitude</a:t>
            </a:r>
            <a:r>
              <a:rPr lang="en-US" altLang="ja-JP" sz="2800" dirty="0" smtClean="0"/>
              <a:t>,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apt-get</a:t>
            </a:r>
            <a:r>
              <a:rPr lang="ja-JP" altLang="en-US" sz="2800" dirty="0" smtClean="0"/>
              <a:t> ：パッケージに関するコマンド</a:t>
            </a:r>
            <a:endParaRPr lang="en-US" altLang="ja-JP" sz="2800" dirty="0" smtClean="0"/>
          </a:p>
          <a:p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アーカイブミラー：</a:t>
            </a:r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パッケージを配布している</a:t>
            </a:r>
            <a:r>
              <a:rPr lang="ja-JP" altLang="en-US" sz="2800" dirty="0" smtClean="0"/>
              <a:t>サイト</a:t>
            </a:r>
            <a:endParaRPr lang="en-US" altLang="ja-JP" sz="2800" dirty="0" smtClean="0"/>
          </a:p>
          <a:p>
            <a:r>
              <a:rPr lang="ja-JP" altLang="en-US" sz="2800" dirty="0" smtClean="0"/>
              <a:t>仮想</a:t>
            </a:r>
            <a:r>
              <a:rPr kumimoji="1" lang="ja-JP" altLang="en-US" sz="2800" dirty="0" smtClean="0"/>
              <a:t>化：仮想化ソフトウェア上でもう一つの</a:t>
            </a:r>
            <a:r>
              <a:rPr kumimoji="1" lang="en-US" altLang="ja-JP" sz="2800" dirty="0" smtClean="0"/>
              <a:t>OS</a:t>
            </a:r>
            <a:r>
              <a:rPr kumimoji="1" lang="ja-JP" altLang="en-US" sz="2800" dirty="0" smtClean="0"/>
              <a:t>を立ち上げる</a:t>
            </a:r>
            <a:endParaRPr kumimoji="1" lang="en-US" altLang="ja-JP" sz="2800" dirty="0" smtClean="0"/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905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411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ja-JP" altLang="en-US" sz="2800" dirty="0" smtClean="0"/>
              <a:t>武藤健志</a:t>
            </a:r>
            <a:r>
              <a:rPr lang="en-US" altLang="ja-JP" sz="2800" dirty="0" smtClean="0"/>
              <a:t>, 2005: </a:t>
            </a:r>
            <a:r>
              <a:rPr lang="ja-JP" altLang="en-US" sz="2800" dirty="0" smtClean="0"/>
              <a:t/>
            </a:r>
            <a:br>
              <a:rPr lang="ja-JP" altLang="en-US" sz="2800" dirty="0" smtClean="0"/>
            </a:br>
            <a:r>
              <a:rPr lang="ja-JP" altLang="en-US" sz="2800" dirty="0" smtClean="0"/>
              <a:t>「</a:t>
            </a:r>
            <a:r>
              <a:rPr lang="en-US" altLang="ja-JP" sz="2800" dirty="0" err="1" smtClean="0"/>
              <a:t>Debian</a:t>
            </a:r>
            <a:r>
              <a:rPr lang="en-US" altLang="ja-JP" sz="2800" dirty="0" smtClean="0"/>
              <a:t> GNU/Linux </a:t>
            </a:r>
            <a:r>
              <a:rPr lang="ja-JP" altLang="en-US" sz="2800" dirty="0" smtClean="0"/>
              <a:t>徹底入門」第</a:t>
            </a:r>
            <a:r>
              <a:rPr lang="en-US" altLang="ja-JP" sz="2800" dirty="0" smtClean="0"/>
              <a:t>3</a:t>
            </a:r>
            <a:r>
              <a:rPr lang="ja-JP" altLang="en-US" sz="2800" dirty="0" smtClean="0"/>
              <a:t>版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/>
            </a:r>
            <a:br>
              <a:rPr lang="ja-JP" altLang="en-US" sz="2800" dirty="0" smtClean="0"/>
            </a:br>
            <a:r>
              <a:rPr lang="ja-JP" altLang="en-US" sz="2800" dirty="0" smtClean="0"/>
              <a:t>翔泳社</a:t>
            </a:r>
            <a:r>
              <a:rPr lang="en-US" altLang="ja-JP" sz="2800" dirty="0" smtClean="0"/>
              <a:t>, 701pp.</a:t>
            </a:r>
            <a:endParaRPr lang="ja-JP" altLang="en-US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ja-JP" altLang="en-US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ja-JP" altLang="en-US" sz="2800" dirty="0" smtClean="0"/>
              <a:t>参考サイト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smtClean="0"/>
              <a:t>IT</a:t>
            </a:r>
            <a:r>
              <a:rPr lang="ja-JP" altLang="en-US" sz="2400" dirty="0" smtClean="0"/>
              <a:t>用語辞典　</a:t>
            </a:r>
            <a:r>
              <a:rPr lang="en-US" altLang="ja-JP" sz="2400" dirty="0" smtClean="0"/>
              <a:t>– e-Words – </a:t>
            </a:r>
            <a:br>
              <a:rPr lang="en-US" altLang="ja-JP" sz="2400" dirty="0" smtClean="0"/>
            </a:br>
            <a:r>
              <a:rPr lang="en-US" altLang="ja-JP" sz="2400" dirty="0" smtClean="0"/>
              <a:t>http://e-words.jp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ja-JP" altLang="en-US" sz="2400" dirty="0" smtClean="0"/>
              <a:t>コトバンク</a:t>
            </a:r>
            <a:endParaRPr lang="en-US" altLang="ja-JP" sz="2400" dirty="0" smtClean="0"/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ja-JP" sz="2400" dirty="0"/>
              <a:t>    http://kotobank.jp/</a:t>
            </a:r>
            <a:endParaRPr lang="en-US" altLang="ja-JP" sz="24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err="1" smtClean="0"/>
              <a:t>Debian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ユニバーサルオペレーティングシステム</a:t>
            </a:r>
            <a:r>
              <a:rPr lang="en-US" altLang="ja-JP" sz="2400" dirty="0" smtClean="0"/>
              <a:t>http://www.debian.org/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err="1" smtClean="0"/>
              <a:t>Debian</a:t>
            </a:r>
            <a:r>
              <a:rPr lang="en-US" altLang="ja-JP" sz="2400" dirty="0" smtClean="0"/>
              <a:t> JP Project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>
                <a:hlinkClick r:id="rId2"/>
              </a:rPr>
              <a:t>http://www.debian.or.jp/</a:t>
            </a:r>
            <a:endParaRPr lang="en-US" altLang="ja-JP" sz="24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smtClean="0"/>
              <a:t>[Linux]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apt-get 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aptitude </a:t>
            </a:r>
            <a:r>
              <a:rPr lang="ja-JP" altLang="en-US" sz="2400" dirty="0" smtClean="0"/>
              <a:t>の違い</a:t>
            </a:r>
            <a:endParaRPr lang="en-US" altLang="ja-JP" sz="2400" dirty="0" smtClean="0"/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ja-JP" altLang="en-US" sz="2400" dirty="0"/>
              <a:t> </a:t>
            </a:r>
            <a:r>
              <a:rPr lang="ja-JP" altLang="en-US" sz="2400" dirty="0" smtClean="0"/>
              <a:t>   </a:t>
            </a:r>
            <a:r>
              <a:rPr lang="en-US" altLang="ja-JP" sz="2400" dirty="0" smtClean="0">
                <a:hlinkClick r:id="rId3"/>
              </a:rPr>
              <a:t>http</a:t>
            </a:r>
            <a:r>
              <a:rPr lang="en-US" altLang="ja-JP" sz="2400" dirty="0">
                <a:hlinkClick r:id="rId3"/>
              </a:rPr>
              <a:t>://</a:t>
            </a:r>
            <a:r>
              <a:rPr lang="en-US" altLang="ja-JP" sz="2400" dirty="0" smtClean="0">
                <a:hlinkClick r:id="rId3"/>
              </a:rPr>
              <a:t>d.hatena.ne.jp/himeatball/20081009/1223572372</a:t>
            </a:r>
            <a:endParaRPr lang="en-US" altLang="ja-JP" sz="24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ja-JP" sz="2400" dirty="0" smtClean="0"/>
              <a:t>Linux</a:t>
            </a:r>
            <a:r>
              <a:rPr lang="ja-JP" altLang="en-US" sz="2400" dirty="0" smtClean="0"/>
              <a:t> ゲリラ戦記</a:t>
            </a:r>
            <a:endParaRPr lang="en-US" altLang="ja-JP" sz="2400" dirty="0"/>
          </a:p>
          <a:p>
            <a:pPr marL="45720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ja-JP" altLang="en-US" sz="2400" dirty="0" smtClean="0"/>
              <a:t>    </a:t>
            </a:r>
            <a:r>
              <a:rPr lang="en-US" altLang="ja-JP" sz="2400" dirty="0" smtClean="0"/>
              <a:t>http</a:t>
            </a:r>
            <a:r>
              <a:rPr lang="en-US" altLang="ja-JP" sz="2400" dirty="0"/>
              <a:t>://www.garunimo.com/program/linux/aptitude.xhtml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  <a:p>
            <a:pPr algn="ctr">
              <a:buNone/>
            </a:pPr>
            <a:r>
              <a:rPr lang="en-US" altLang="ja-JP" sz="5400" dirty="0" err="1" smtClean="0"/>
              <a:t>Debian</a:t>
            </a:r>
            <a:r>
              <a:rPr lang="ja-JP" altLang="en-US" sz="5400" dirty="0"/>
              <a:t>　</a:t>
            </a:r>
            <a:r>
              <a:rPr lang="en-US" altLang="ja-JP" sz="5400" dirty="0"/>
              <a:t>GNU/Linux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0957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  <a:p>
            <a:pPr algn="ctr">
              <a:buNone/>
            </a:pPr>
            <a:r>
              <a:rPr lang="en-US" altLang="ja-JP" sz="5400" dirty="0" err="1" smtClean="0"/>
              <a:t>Debian</a:t>
            </a:r>
            <a:r>
              <a:rPr lang="ja-JP" altLang="en-US" sz="5400" dirty="0"/>
              <a:t>　</a:t>
            </a:r>
            <a:r>
              <a:rPr lang="en-US" altLang="ja-JP" sz="5400" dirty="0"/>
              <a:t>GNU/Linux</a:t>
            </a:r>
            <a:endParaRPr kumimoji="1" lang="ja-JP" altLang="en-US" sz="5400" dirty="0"/>
          </a:p>
        </p:txBody>
      </p:sp>
      <p:sp>
        <p:nvSpPr>
          <p:cNvPr id="4" name="正方形/長方形 3"/>
          <p:cNvSpPr/>
          <p:nvPr/>
        </p:nvSpPr>
        <p:spPr>
          <a:xfrm>
            <a:off x="1475656" y="2492896"/>
            <a:ext cx="237626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9186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Debian</a:t>
            </a:r>
            <a:r>
              <a:rPr lang="ja-JP" altLang="en-US" dirty="0" smtClean="0"/>
              <a:t> プロジェクト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フリー</a:t>
            </a:r>
            <a:r>
              <a:rPr lang="ja-JP" altLang="en-US" sz="2800" dirty="0" smtClean="0"/>
              <a:t>な</a:t>
            </a:r>
            <a:r>
              <a:rPr lang="en-US" altLang="ja-JP" sz="2800" dirty="0" smtClean="0"/>
              <a:t>OS</a:t>
            </a:r>
            <a:r>
              <a:rPr lang="ja-JP" altLang="en-US" sz="2800" dirty="0" smtClean="0"/>
              <a:t> を作成しようと</a:t>
            </a:r>
            <a:r>
              <a:rPr lang="ja-JP" altLang="en-US" sz="2800" dirty="0" smtClean="0"/>
              <a:t>する有志によるプロジェクト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フリー </a:t>
            </a:r>
            <a:r>
              <a:rPr lang="en-US" altLang="ja-JP" sz="2400" dirty="0" smtClean="0"/>
              <a:t>=</a:t>
            </a:r>
            <a:r>
              <a:rPr lang="ja-JP" altLang="en-US" sz="2400" dirty="0" smtClean="0"/>
              <a:t>  無料 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 オープンソース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第 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 回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800" dirty="0" smtClean="0"/>
              <a:t>1993</a:t>
            </a:r>
            <a:r>
              <a:rPr lang="ja-JP" altLang="en-US" sz="2800" dirty="0" smtClean="0"/>
              <a:t> 年 </a:t>
            </a:r>
            <a:r>
              <a:rPr lang="en-US" altLang="ja-JP" sz="2800" dirty="0" smtClean="0"/>
              <a:t>Ian Murdock </a:t>
            </a:r>
            <a:r>
              <a:rPr lang="ja-JP" altLang="en-US" sz="2800" dirty="0" smtClean="0"/>
              <a:t>により創設</a:t>
            </a:r>
            <a:endParaRPr lang="en-US" altLang="ja-JP" sz="2800" dirty="0" smtClean="0"/>
          </a:p>
          <a:p>
            <a:pPr lvl="1"/>
            <a:r>
              <a:rPr lang="en-US" altLang="ja-JP" sz="2400" dirty="0" err="1"/>
              <a:t>Debian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=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Debra (Ian</a:t>
            </a:r>
            <a:r>
              <a:rPr lang="ja-JP" altLang="en-US" sz="2400" dirty="0" smtClean="0"/>
              <a:t> の妻</a:t>
            </a:r>
            <a:r>
              <a:rPr lang="en-US" altLang="ja-JP" sz="2400" dirty="0" smtClean="0"/>
              <a:t>)+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Ian</a:t>
            </a:r>
          </a:p>
          <a:p>
            <a:r>
              <a:rPr lang="ja-JP" altLang="en-US" dirty="0" smtClean="0"/>
              <a:t>日本では</a:t>
            </a:r>
            <a:r>
              <a:rPr lang="en-US" altLang="ja-JP" dirty="0" err="1" smtClean="0"/>
              <a:t>Debian</a:t>
            </a:r>
            <a:r>
              <a:rPr lang="en-US" altLang="ja-JP" dirty="0" smtClean="0"/>
              <a:t> JP Project </a:t>
            </a:r>
            <a:r>
              <a:rPr lang="ja-JP" altLang="en-US" dirty="0" smtClean="0"/>
              <a:t>が</a:t>
            </a:r>
            <a:r>
              <a:rPr lang="en-US" altLang="ja-JP" dirty="0" err="1" smtClean="0"/>
              <a:t>Debian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Project </a:t>
            </a:r>
            <a:r>
              <a:rPr lang="ja-JP" altLang="en-US" dirty="0" smtClean="0"/>
              <a:t>の活動を代行している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日本語環境への対応等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75571"/>
            <a:ext cx="2520280" cy="167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499992" y="6433591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http://commons.wikimedia.org/wiki/File:IanMurdock.jpg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5113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Debian</a:t>
            </a:r>
            <a:r>
              <a:rPr kumimoji="1" lang="en-US" altLang="ja-JP" dirty="0" smtClean="0"/>
              <a:t> JP Project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57068" y="6340678"/>
            <a:ext cx="273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http://www.debian.or.jp/</a:t>
            </a:r>
            <a:endParaRPr kumimoji="1" lang="ja-JP" altLang="en-US" dirty="0"/>
          </a:p>
        </p:txBody>
      </p:sp>
      <p:pic>
        <p:nvPicPr>
          <p:cNvPr id="1026" name="Picture 2" descr="C:\Users\mikataka\Desktop\debianj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77643"/>
            <a:ext cx="8091948" cy="5131677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123728" y="2564904"/>
            <a:ext cx="37444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348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  <a:p>
            <a:pPr algn="ctr">
              <a:buNone/>
            </a:pPr>
            <a:r>
              <a:rPr lang="en-US" altLang="ja-JP" sz="5400" dirty="0" err="1" smtClean="0"/>
              <a:t>Debian</a:t>
            </a:r>
            <a:r>
              <a:rPr lang="ja-JP" altLang="en-US" sz="5400" dirty="0"/>
              <a:t>　</a:t>
            </a:r>
            <a:r>
              <a:rPr lang="en-US" altLang="ja-JP" sz="5400" dirty="0"/>
              <a:t>GNU/Linux</a:t>
            </a:r>
            <a:endParaRPr kumimoji="1" lang="ja-JP" altLang="en-US" sz="5400" dirty="0"/>
          </a:p>
        </p:txBody>
      </p:sp>
      <p:sp>
        <p:nvSpPr>
          <p:cNvPr id="4" name="正方形/長方形 3"/>
          <p:cNvSpPr/>
          <p:nvPr/>
        </p:nvSpPr>
        <p:spPr>
          <a:xfrm>
            <a:off x="4121664" y="2492896"/>
            <a:ext cx="165618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840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GNU</a:t>
            </a:r>
            <a:r>
              <a:rPr lang="ja-JP" altLang="en-US" dirty="0" smtClean="0"/>
              <a:t> プロジェクト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452596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Unix</a:t>
            </a:r>
            <a:r>
              <a:rPr lang="ja-JP" altLang="en-US" sz="2800" dirty="0" smtClean="0"/>
              <a:t> 系</a:t>
            </a:r>
            <a:r>
              <a:rPr lang="en-US" altLang="ja-JP" sz="2800" dirty="0" smtClean="0"/>
              <a:t>OS</a:t>
            </a:r>
            <a:r>
              <a:rPr lang="ja-JP" altLang="en-US" sz="2800" dirty="0" smtClean="0"/>
              <a:t>のソフトウェア環境をすべてフリーソフトウェアで実装することを目標とする</a:t>
            </a:r>
            <a:endParaRPr lang="en-US" altLang="ja-JP" sz="2800" dirty="0" smtClean="0"/>
          </a:p>
          <a:p>
            <a:pPr lvl="1"/>
            <a:r>
              <a:rPr lang="en-US" altLang="ja-JP" sz="2400" dirty="0" err="1" smtClean="0"/>
              <a:t>Debian</a:t>
            </a:r>
            <a:r>
              <a:rPr lang="ja-JP" altLang="en-US" sz="2400" dirty="0" smtClean="0"/>
              <a:t> の「フリー」より </a:t>
            </a:r>
            <a:r>
              <a:rPr lang="en-US" altLang="ja-JP" sz="2400" dirty="0" smtClean="0"/>
              <a:t>“</a:t>
            </a:r>
            <a:r>
              <a:rPr lang="ja-JP" altLang="en-US" sz="2400" dirty="0" smtClean="0"/>
              <a:t>厳格</a:t>
            </a:r>
            <a:r>
              <a:rPr lang="en-US" altLang="ja-JP" sz="2400" dirty="0" smtClean="0"/>
              <a:t>”</a:t>
            </a:r>
            <a:r>
              <a:rPr lang="ja-JP" altLang="en-US" sz="2400" dirty="0" smtClean="0"/>
              <a:t>な思想</a:t>
            </a:r>
            <a:endParaRPr lang="en-US" altLang="ja-JP" sz="2400" dirty="0" smtClean="0"/>
          </a:p>
          <a:p>
            <a:pPr lvl="1">
              <a:buNone/>
            </a:pPr>
            <a:r>
              <a:rPr lang="en-US" altLang="ja-JP" sz="2400" dirty="0" smtClean="0"/>
              <a:t>	GNU</a:t>
            </a:r>
            <a:r>
              <a:rPr lang="ja-JP" altLang="en-US" sz="2400" dirty="0" smtClean="0"/>
              <a:t>が作成したソフトウェア，またその派生物はすべてフリーである必要がある</a:t>
            </a:r>
            <a:endParaRPr lang="en-US" altLang="ja-JP" sz="2000" dirty="0" smtClean="0"/>
          </a:p>
          <a:p>
            <a:r>
              <a:rPr lang="ja-JP" altLang="en-US" sz="2800" dirty="0" smtClean="0"/>
              <a:t>リチャード・ストールマンに</a:t>
            </a:r>
            <a:r>
              <a:rPr lang="ja-JP" altLang="en-US" sz="2800" dirty="0" smtClean="0"/>
              <a:t>より 年創始</a:t>
            </a:r>
            <a:endParaRPr lang="en-US" altLang="ja-JP" sz="2800" dirty="0" smtClean="0"/>
          </a:p>
          <a:p>
            <a:r>
              <a:rPr lang="ja-JP" altLang="en-US" sz="2800" dirty="0" smtClean="0"/>
              <a:t>ソフトウェアの例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Bash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第 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 回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 シェル</a:t>
            </a:r>
            <a:r>
              <a:rPr lang="en-US" altLang="ja-JP" sz="2400" dirty="0" smtClean="0"/>
              <a:t>)</a:t>
            </a:r>
            <a:r>
              <a:rPr lang="ja-JP" altLang="en-US" sz="2400" dirty="0" err="1" smtClean="0"/>
              <a:t>，</a:t>
            </a:r>
            <a:r>
              <a:rPr lang="en-US" altLang="ja-JP" sz="2400" dirty="0" smtClean="0"/>
              <a:t>GNU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Emacs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第 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 回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 エディタ</a:t>
            </a:r>
            <a:r>
              <a:rPr lang="en-US" altLang="ja-JP" sz="2400" dirty="0" smtClean="0"/>
              <a:t>)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323528" y="4860639"/>
            <a:ext cx="8773827" cy="1905000"/>
            <a:chOff x="-1778860" y="4921130"/>
            <a:chExt cx="8773827" cy="1905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8860" y="5048379"/>
              <a:ext cx="1800200" cy="1759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http://upload.wikimedia.org/wikipedia/commons/e/e7/Philosophical-gnu-s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16" y="4921130"/>
              <a:ext cx="1524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053788" y="5217683"/>
              <a:ext cx="2941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左：上品なヌー</a:t>
              </a:r>
              <a:endParaRPr kumimoji="1" lang="en-US" altLang="ja-JP" dirty="0" smtClean="0"/>
            </a:p>
            <a:p>
              <a:r>
                <a:rPr lang="ja-JP" altLang="en-US" dirty="0"/>
                <a:t>中</a:t>
              </a:r>
              <a:r>
                <a:rPr lang="ja-JP" altLang="en-US" dirty="0" smtClean="0"/>
                <a:t>：冷静なヌー</a:t>
              </a:r>
              <a:endParaRPr lang="en-US" altLang="ja-JP" dirty="0" smtClean="0"/>
            </a:p>
          </p:txBody>
        </p:sp>
      </p:grpSp>
      <p:pic>
        <p:nvPicPr>
          <p:cNvPr id="1026" name="Picture 2" descr="http://upload.wikimedia.org/wikipedia/commons/0/00/Rms_ifi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83909"/>
            <a:ext cx="1287507" cy="1929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154588" y="575230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右：リチャード・ストールマン</a:t>
            </a:r>
            <a:endParaRPr lang="en-US" altLang="ja-JP" dirty="0" smtClean="0"/>
          </a:p>
        </p:txBody>
      </p:sp>
    </p:spTree>
    <p:extLst>
      <p:ext uri="{BB962C8B-B14F-4D97-AF65-F5344CB8AC3E}">
        <p14:creationId xmlns="" xmlns:p14="http://schemas.microsoft.com/office/powerpoint/2010/main" val="6222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ja-JP" sz="5400" dirty="0" smtClean="0"/>
          </a:p>
          <a:p>
            <a:pPr algn="ctr">
              <a:buNone/>
            </a:pPr>
            <a:r>
              <a:rPr lang="en-US" altLang="ja-JP" sz="5400" dirty="0" err="1" smtClean="0"/>
              <a:t>Debian</a:t>
            </a:r>
            <a:r>
              <a:rPr lang="ja-JP" altLang="en-US" sz="5400" dirty="0"/>
              <a:t>　</a:t>
            </a:r>
            <a:r>
              <a:rPr lang="en-US" altLang="ja-JP" sz="5400" dirty="0"/>
              <a:t>GNU/Linux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285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8646</TotalTime>
  <Words>1244</Words>
  <Application>Microsoft Office PowerPoint</Application>
  <PresentationFormat>画面に合わせる (4:3)</PresentationFormat>
  <Paragraphs>228</Paragraphs>
  <Slides>29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雪藤</vt:lpstr>
      <vt:lpstr>Debian の世界へようこそ！</vt:lpstr>
      <vt:lpstr>本日のお話</vt:lpstr>
      <vt:lpstr>スライド 3</vt:lpstr>
      <vt:lpstr>スライド 4</vt:lpstr>
      <vt:lpstr>Debian プロジェクト</vt:lpstr>
      <vt:lpstr>Debian JP Project</vt:lpstr>
      <vt:lpstr>スライド 7</vt:lpstr>
      <vt:lpstr>GNU プロジェクト</vt:lpstr>
      <vt:lpstr>スライド 9</vt:lpstr>
      <vt:lpstr>Debian GNU/Linux とは(1：概要)</vt:lpstr>
      <vt:lpstr>Debian のバージョン</vt:lpstr>
      <vt:lpstr>スライド 12</vt:lpstr>
      <vt:lpstr>スライド 13</vt:lpstr>
      <vt:lpstr>スライド 14</vt:lpstr>
      <vt:lpstr>スライド 15</vt:lpstr>
      <vt:lpstr>Debian パッケージ</vt:lpstr>
      <vt:lpstr>aptitude の使い方(代表例)</vt:lpstr>
      <vt:lpstr>今回インストールするソフトウェア(一部)</vt:lpstr>
      <vt:lpstr>Debian アーカイブミラー</vt:lpstr>
      <vt:lpstr>Debian アーカイブミラー</vt:lpstr>
      <vt:lpstr>実習編では</vt:lpstr>
      <vt:lpstr>スライド 22</vt:lpstr>
      <vt:lpstr>一つの計算機で 複数のOSを使用したいとき</vt:lpstr>
      <vt:lpstr>OSを複数インストールする方法</vt:lpstr>
      <vt:lpstr>メリット・デメリット</vt:lpstr>
      <vt:lpstr>VMware Player</vt:lpstr>
      <vt:lpstr>仮想化のここがいい！！</vt:lpstr>
      <vt:lpstr>まとめ</vt:lpstr>
      <vt:lpstr>参考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インストールに必要な知識</dc:title>
  <dc:creator>yoshiya</dc:creator>
  <cp:lastModifiedBy>mikataka</cp:lastModifiedBy>
  <cp:revision>533</cp:revision>
  <dcterms:created xsi:type="dcterms:W3CDTF">2009-06-25T09:48:25Z</dcterms:created>
  <dcterms:modified xsi:type="dcterms:W3CDTF">2013-06-14T12:51:31Z</dcterms:modified>
</cp:coreProperties>
</file>