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54"/>
  </p:notesMasterIdLst>
  <p:sldIdLst>
    <p:sldId id="256" r:id="rId2"/>
    <p:sldId id="257" r:id="rId3"/>
    <p:sldId id="306" r:id="rId4"/>
    <p:sldId id="258" r:id="rId5"/>
    <p:sldId id="259" r:id="rId6"/>
    <p:sldId id="260" r:id="rId7"/>
    <p:sldId id="261" r:id="rId8"/>
    <p:sldId id="262" r:id="rId9"/>
    <p:sldId id="308" r:id="rId10"/>
    <p:sldId id="328" r:id="rId11"/>
    <p:sldId id="299" r:id="rId12"/>
    <p:sldId id="307" r:id="rId13"/>
    <p:sldId id="265" r:id="rId14"/>
    <p:sldId id="266" r:id="rId15"/>
    <p:sldId id="267" r:id="rId16"/>
    <p:sldId id="268" r:id="rId17"/>
    <p:sldId id="301" r:id="rId18"/>
    <p:sldId id="275" r:id="rId19"/>
    <p:sldId id="321" r:id="rId20"/>
    <p:sldId id="322" r:id="rId21"/>
    <p:sldId id="323" r:id="rId22"/>
    <p:sldId id="324" r:id="rId23"/>
    <p:sldId id="302" r:id="rId24"/>
    <p:sldId id="277" r:id="rId25"/>
    <p:sldId id="278" r:id="rId26"/>
    <p:sldId id="279" r:id="rId27"/>
    <p:sldId id="330" r:id="rId28"/>
    <p:sldId id="331" r:id="rId29"/>
    <p:sldId id="332" r:id="rId30"/>
    <p:sldId id="329" r:id="rId31"/>
    <p:sldId id="326" r:id="rId32"/>
    <p:sldId id="303" r:id="rId33"/>
    <p:sldId id="285" r:id="rId34"/>
    <p:sldId id="286" r:id="rId35"/>
    <p:sldId id="304" r:id="rId36"/>
    <p:sldId id="309" r:id="rId37"/>
    <p:sldId id="333" r:id="rId38"/>
    <p:sldId id="289" r:id="rId39"/>
    <p:sldId id="316" r:id="rId40"/>
    <p:sldId id="291" r:id="rId41"/>
    <p:sldId id="294" r:id="rId42"/>
    <p:sldId id="295" r:id="rId43"/>
    <p:sldId id="297" r:id="rId44"/>
    <p:sldId id="298" r:id="rId45"/>
    <p:sldId id="311" r:id="rId46"/>
    <p:sldId id="320" r:id="rId47"/>
    <p:sldId id="310" r:id="rId48"/>
    <p:sldId id="317" r:id="rId49"/>
    <p:sldId id="315" r:id="rId50"/>
    <p:sldId id="314" r:id="rId51"/>
    <p:sldId id="318" r:id="rId52"/>
    <p:sldId id="31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305FFF"/>
    <a:srgbClr val="DB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94" autoAdjust="0"/>
  </p:normalViewPr>
  <p:slideViewPr>
    <p:cSldViewPr>
      <p:cViewPr>
        <p:scale>
          <a:sx n="50" d="100"/>
          <a:sy n="50" d="100"/>
        </p:scale>
        <p:origin x="-19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BC3AF4-42B3-3746-8D4C-FF3F76227CE9}" type="datetimeFigureOut">
              <a:rPr lang="ja-JP" altLang="en-US"/>
              <a:pPr/>
              <a:t>2012/5/18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8AE3CF-2BCE-A443-AAD3-8E6F939BEA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963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9%9B%86%E7%A9%8D%E5%9B%9E%E8%B7%A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.wikipedia.org/wiki/3%E6%AC%A1%E5%85%83%E3%82%B3%E3%83%B3%E3%83%94%E3%83%A5%E3%83%BC%E3%82%BF%E3%82%B0%E3%83%A9%E3%83%95%E3%82%A3%E3%83%83%E3%82%AF%E3%82%B9" TargetMode="External"/><Relationship Id="rId5" Type="http://schemas.openxmlformats.org/officeDocument/2006/relationships/hyperlink" Target="http://ja.wikipedia.org/wiki/%E7%94%BB%E9%9D%A2%E8%A7%A3%E5%83%8F%E5%BA%A6" TargetMode="External"/><Relationship Id="rId4" Type="http://schemas.openxmlformats.org/officeDocument/2006/relationships/hyperlink" Target="http://ja.wikipedia.org/wiki/Dynamic_Random_Access_Memory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3%83%87%E3%83%BC%E3%82%B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ja.wikipedia.org/wiki/%E3%83%A9%E3%83%B3%E3%83%80%E3%83%A0%E3%82%A2%E3%82%AF%E3%82%BB%E3%82%B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CD-R" TargetMode="External"/><Relationship Id="rId3" Type="http://schemas.openxmlformats.org/officeDocument/2006/relationships/hyperlink" Target="http://ja.wikipedia.org/wiki/%E5%85%89" TargetMode="External"/><Relationship Id="rId7" Type="http://schemas.openxmlformats.org/officeDocument/2006/relationships/hyperlink" Target="http://ja.wikipedia.org/wiki/%E3%83%87%E3%82%A3%E3%82%B9%E3%82%AF%E3%83%A1%E3%83%87%E3%82%A3%E3%82%A2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.wikipedia.org/wiki/%E8%A8%98%E9%8C%B2%E5%AA%92%E4%BD%93" TargetMode="External"/><Relationship Id="rId5" Type="http://schemas.openxmlformats.org/officeDocument/2006/relationships/hyperlink" Target="http://ja.wikipedia.org/wiki/%E5%8F%8D%E5%B0%84" TargetMode="External"/><Relationship Id="rId4" Type="http://schemas.openxmlformats.org/officeDocument/2006/relationships/hyperlink" Target="http://ja.wikipedia.org/wiki/%E5%8D%8A%E5%B0%8E%E4%BD%93%E3%83%AC%E3%83%BC%E3%82%B6%E3%83%BC" TargetMode="External"/><Relationship Id="rId9" Type="http://schemas.openxmlformats.org/officeDocument/2006/relationships/hyperlink" Target="http://ja.wikipedia.org/wiki/%E7%B5%90%E6%99%B6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6%A8%99%E6%BA%96%E5%8C%9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cs typeface="ＭＳ Ｐゴシック" charset="-128"/>
            </a:endParaRPr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E45C6D-480B-AF4F-A007-35AC68788890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装置名の統一をする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785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cs typeface="ＭＳ Ｐゴシック" charset="-128"/>
              </a:rPr>
              <a:t>Core2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en-US" altLang="ja-JP" dirty="0" smtClean="0">
                <a:cs typeface="ＭＳ Ｐゴシック" charset="-128"/>
              </a:rPr>
              <a:t>=</a:t>
            </a:r>
            <a:r>
              <a:rPr lang="ja-JP" altLang="en-US" dirty="0" smtClean="0">
                <a:cs typeface="ＭＳ Ｐゴシック" charset="-128"/>
              </a:rPr>
              <a:t> バージョン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cs typeface="ＭＳ Ｐゴシック" charset="-128"/>
              </a:rPr>
              <a:t>Quad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en-US" altLang="ja-JP" dirty="0" smtClean="0">
                <a:cs typeface="ＭＳ Ｐゴシック" charset="-128"/>
              </a:rPr>
              <a:t>=</a:t>
            </a:r>
            <a:r>
              <a:rPr lang="ja-JP" altLang="en-US" dirty="0" smtClean="0">
                <a:cs typeface="ＭＳ Ｐゴシック" charset="-128"/>
              </a:rPr>
              <a:t> コアが</a:t>
            </a:r>
            <a:r>
              <a:rPr lang="en-US" altLang="ja-JP" dirty="0" smtClean="0">
                <a:cs typeface="ＭＳ Ｐゴシック" charset="-128"/>
              </a:rPr>
              <a:t>4</a:t>
            </a:r>
            <a:r>
              <a:rPr lang="ja-JP" altLang="en-US" dirty="0" smtClean="0">
                <a:cs typeface="ＭＳ Ｐゴシック" charset="-128"/>
              </a:rPr>
              <a:t>つついている→</a:t>
            </a:r>
            <a:r>
              <a:rPr lang="en-US" altLang="ja-JP" dirty="0" smtClean="0">
                <a:cs typeface="ＭＳ Ｐゴシック" charset="-128"/>
              </a:rPr>
              <a:t>4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 err="1" smtClean="0">
                <a:cs typeface="ＭＳ Ｐゴシック" charset="-128"/>
              </a:rPr>
              <a:t>つの</a:t>
            </a:r>
            <a:r>
              <a:rPr lang="ja-JP" altLang="en-US" dirty="0" smtClean="0">
                <a:cs typeface="ＭＳ Ｐゴシック" charset="-128"/>
              </a:rPr>
              <a:t>処理を並列に行うことができる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 の普遍的な機能についてのみ話す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4D43C5-AF7B-0749-A76F-8B047FBD22A9}" type="slidenum">
              <a:rPr lang="ja-JP" altLang="en-US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cs typeface="ＭＳ Ｐゴシック" charset="-128"/>
              </a:rPr>
              <a:t>GPU</a:t>
            </a:r>
            <a:r>
              <a:rPr lang="ja-JP" altLang="en-US" dirty="0">
                <a:cs typeface="ＭＳ Ｐゴシック" charset="-128"/>
              </a:rPr>
              <a:t>は数値計算に利用されることもある</a:t>
            </a:r>
            <a:r>
              <a:rPr lang="en-US" altLang="ja-JP" dirty="0">
                <a:cs typeface="ＭＳ Ｐゴシック" charset="-128"/>
              </a:rPr>
              <a:t>(GPGPU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r>
              <a:rPr lang="ja-JP" altLang="ja-JP" dirty="0" smtClean="0"/>
              <a:t>カードに搭載されている</a:t>
            </a:r>
            <a:r>
              <a:rPr lang="ja-JP" altLang="ja-JP" dirty="0" smtClean="0">
                <a:hlinkClick r:id="rId3" action="ppaction://hlinkfile" tooltip="集積回路"/>
              </a:rPr>
              <a:t>チップ</a:t>
            </a:r>
            <a:r>
              <a:rPr lang="ja-JP" altLang="ja-JP" dirty="0" smtClean="0"/>
              <a:t>や</a:t>
            </a:r>
            <a:r>
              <a:rPr lang="ja-JP" altLang="ja-JP" dirty="0" smtClean="0">
                <a:hlinkClick r:id="rId4" action="ppaction://hlinkfile" tooltip="Dynamic Random Access Memory"/>
              </a:rPr>
              <a:t>メモリ</a:t>
            </a:r>
            <a:r>
              <a:rPr lang="ja-JP" altLang="ja-JP" dirty="0" smtClean="0"/>
              <a:t>によって描画速度、</a:t>
            </a:r>
            <a:endParaRPr lang="en-US" altLang="ja-JP" dirty="0" smtClean="0"/>
          </a:p>
          <a:p>
            <a:r>
              <a:rPr lang="ja-JP" altLang="ja-JP" dirty="0" smtClean="0">
                <a:hlinkClick r:id="rId5" action="ppaction://hlinkfile" tooltip="画面解像度"/>
              </a:rPr>
              <a:t>解像度</a:t>
            </a:r>
            <a:r>
              <a:rPr lang="ja-JP" altLang="ja-JP" dirty="0" smtClean="0"/>
              <a:t>、</a:t>
            </a:r>
            <a:r>
              <a:rPr lang="ja-JP" altLang="ja-JP" dirty="0" smtClean="0">
                <a:hlinkClick r:id="rId6" action="ppaction://hlinkfile" tooltip="3次元コンピュータグラフィックス"/>
              </a:rPr>
              <a:t>3D</a:t>
            </a:r>
            <a:r>
              <a:rPr lang="ja-JP" altLang="ja-JP" dirty="0" smtClean="0"/>
              <a:t>性能などが異なる</a:t>
            </a:r>
            <a:endParaRPr lang="en-US" altLang="ja-JP" dirty="0" smtClean="0">
              <a:cs typeface="ＭＳ Ｐゴシック" charset="-128"/>
            </a:endParaRPr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A0EEB0-E634-8942-8B98-BA8019B825C1}" type="slidenum">
              <a:rPr lang="ja-JP" altLang="en-US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RAM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r>
              <a:rPr lang="ja-JP" altLang="ja-JP" dirty="0" smtClean="0"/>
              <a:t>格納された</a:t>
            </a:r>
            <a:r>
              <a:rPr lang="ja-JP" altLang="ja-JP" dirty="0" smtClean="0">
                <a:hlinkClick r:id="rId3" action="ppaction://hlinkfile" tooltip="データ"/>
              </a:rPr>
              <a:t>データ</a:t>
            </a:r>
            <a:r>
              <a:rPr lang="ja-JP" altLang="ja-JP" dirty="0" smtClean="0"/>
              <a:t>に任意の順序でアクセスできる（</a:t>
            </a:r>
            <a:r>
              <a:rPr lang="ja-JP" altLang="ja-JP" dirty="0" smtClean="0">
                <a:hlinkClick r:id="rId4" action="ppaction://hlinkfile" tooltip="ランダムアクセス"/>
              </a:rPr>
              <a:t>ランダムアクセス</a:t>
            </a:r>
            <a:r>
              <a:rPr lang="ja-JP" altLang="ja-JP" dirty="0" smtClean="0"/>
              <a:t>）メモリの意味</a:t>
            </a:r>
            <a:endParaRPr lang="en-US" altLang="ja-JP" dirty="0" smtClean="0"/>
          </a:p>
          <a:p>
            <a:r>
              <a:rPr lang="ja-JP" altLang="ja-JP" dirty="0" smtClean="0"/>
              <a:t>「ランダム」ということは、データのどんな断片でも、その物理的位置や前後のデータとの関係に関わらず、</a:t>
            </a:r>
            <a:r>
              <a:rPr lang="ja-JP" altLang="en-US" dirty="0" smtClean="0"/>
              <a:t>一定時間参照できる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2354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>
                <a:cs typeface="ＭＳ Ｐゴシック" charset="-128"/>
              </a:rPr>
              <a:t>接続の形式にどこまで触れる</a:t>
            </a:r>
            <a:r>
              <a:rPr lang="en-US" altLang="ja-JP" dirty="0" smtClean="0">
                <a:cs typeface="ＭＳ Ｐゴシック" charset="-128"/>
              </a:rPr>
              <a:t>?</a:t>
            </a: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装置名の統一</a:t>
            </a:r>
            <a:endParaRPr lang="en-US" altLang="ja-JP" dirty="0" smtClean="0">
              <a:cs typeface="ＭＳ Ｐゴシック" charset="-128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IDE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は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PC/AT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オリジナルの接続規格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F80717-3D7B-FC4F-B0E4-06C2C86A20E5}" type="slidenum">
              <a:rPr lang="ja-JP" altLang="en-US"/>
              <a:pPr/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磁気ヘッドと円盤の間の距離が～</a:t>
            </a:r>
            <a:r>
              <a:rPr lang="en-US" altLang="ja-JP" dirty="0">
                <a:cs typeface="ＭＳ Ｐゴシック" charset="-128"/>
              </a:rPr>
              <a:t>10^{-6} m</a:t>
            </a:r>
            <a:r>
              <a:rPr lang="ja-JP" altLang="en-US" dirty="0">
                <a:cs typeface="ＭＳ Ｐゴシック" charset="-128"/>
              </a:rPr>
              <a:t>である話は口頭説明で</a:t>
            </a:r>
            <a:r>
              <a:rPr lang="en-US" altLang="ja-JP" dirty="0">
                <a:cs typeface="ＭＳ Ｐゴシック" charset="-128"/>
              </a:rPr>
              <a:t>[</a:t>
            </a:r>
            <a:r>
              <a:rPr lang="ja-JP" altLang="en-US" dirty="0">
                <a:cs typeface="ＭＳ Ｐゴシック" charset="-128"/>
              </a:rPr>
              <a:t>済</a:t>
            </a:r>
            <a:r>
              <a:rPr lang="en-US" altLang="ja-JP" dirty="0">
                <a:cs typeface="ＭＳ Ｐゴシック" charset="-128"/>
              </a:rPr>
              <a:t>]</a:t>
            </a:r>
          </a:p>
          <a:p>
            <a:r>
              <a:rPr lang="ja-JP" altLang="en-US" dirty="0">
                <a:cs typeface="ＭＳ Ｐゴシック" charset="-128"/>
              </a:rPr>
              <a:t>右の画像の引用元は</a:t>
            </a:r>
            <a:r>
              <a:rPr lang="en-US" altLang="ja-JP" dirty="0">
                <a:cs typeface="ＭＳ Ｐゴシック" charset="-128"/>
              </a:rPr>
              <a:t>??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8CD29F-4DAB-6348-8A17-FB30FBBD8F1D}" type="slidenum">
              <a:rPr lang="ja-JP" altLang="en-US"/>
              <a:pPr/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ja-JP" dirty="0" smtClean="0">
                <a:hlinkClick r:id="rId3" action="ppaction://hlinkfile" tooltip="光"/>
              </a:rPr>
              <a:t>光</a:t>
            </a:r>
            <a:r>
              <a:rPr lang="ja-JP" altLang="ja-JP" dirty="0" smtClean="0"/>
              <a:t>（</a:t>
            </a:r>
            <a:r>
              <a:rPr lang="ja-JP" altLang="ja-JP" dirty="0" smtClean="0">
                <a:hlinkClick r:id="rId4" action="ppaction://hlinkfile" tooltip="半導体レーザー"/>
              </a:rPr>
              <a:t>半導体レーザー</a:t>
            </a:r>
            <a:r>
              <a:rPr lang="ja-JP" altLang="ja-JP" dirty="0" smtClean="0"/>
              <a:t>）の</a:t>
            </a:r>
            <a:r>
              <a:rPr lang="ja-JP" altLang="ja-JP" dirty="0" smtClean="0">
                <a:hlinkClick r:id="rId5" action="ppaction://hlinkfile" tooltip="反射"/>
              </a:rPr>
              <a:t>反射</a:t>
            </a:r>
            <a:r>
              <a:rPr lang="ja-JP" altLang="ja-JP" dirty="0" smtClean="0"/>
              <a:t>により情報を読み書きする</a:t>
            </a:r>
            <a:r>
              <a:rPr lang="ja-JP" altLang="ja-JP" dirty="0" smtClean="0">
                <a:hlinkClick r:id="rId6" action="ppaction://hlinkfile" tooltip="記録媒体"/>
              </a:rPr>
              <a:t>記録媒体</a:t>
            </a:r>
            <a:r>
              <a:rPr lang="ja-JP" altLang="ja-JP" dirty="0" smtClean="0"/>
              <a:t>（</a:t>
            </a:r>
            <a:r>
              <a:rPr lang="ja-JP" altLang="ja-JP" dirty="0" smtClean="0">
                <a:hlinkClick r:id="rId7" action="ppaction://hlinkfile" tooltip="ディスクメディア"/>
              </a:rPr>
              <a:t>ディスクメディア</a:t>
            </a:r>
            <a:r>
              <a:rPr lang="ja-JP" altLang="ja-JP" dirty="0" smtClean="0"/>
              <a:t>）</a:t>
            </a:r>
            <a:r>
              <a:rPr lang="en-US" altLang="ja-JP" dirty="0" smtClean="0">
                <a:cs typeface="ＭＳ Ｐゴシック" charset="-128"/>
              </a:rPr>
              <a:t>. </a:t>
            </a:r>
          </a:p>
          <a:p>
            <a:pPr eaLnBrk="1" hangingPunct="1"/>
            <a:r>
              <a:rPr lang="ja-JP" altLang="ja-JP" dirty="0" smtClean="0">
                <a:hlinkClick r:id="rId8" action="ppaction://hlinkfile" tooltip="CD-R"/>
              </a:rPr>
              <a:t>CD-R</a:t>
            </a:r>
            <a:r>
              <a:rPr lang="ja-JP" altLang="ja-JP" dirty="0" smtClean="0"/>
              <a:t>は色素を焼いて記録するのに対し、CD-RWはディスク上の記録素材をレーザーで熱して</a:t>
            </a:r>
            <a:r>
              <a:rPr lang="ja-JP" altLang="ja-JP" dirty="0" smtClean="0">
                <a:hlinkClick r:id="rId9" action="ppaction://hlinkfile" tooltip="結晶"/>
              </a:rPr>
              <a:t>結晶</a:t>
            </a:r>
            <a:r>
              <a:rPr lang="ja-JP" altLang="ja-JP" dirty="0" smtClean="0"/>
              <a:t>構造を変えることによって反射率を変化させる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光学ディスクなら何でも使えるわけではない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口頭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pPr eaLnBrk="1" hangingPunct="1"/>
            <a:r>
              <a:rPr lang="en-US" altLang="ja-JP" dirty="0" smtClean="0">
                <a:cs typeface="ＭＳ Ｐゴシック" charset="-128"/>
              </a:rPr>
              <a:t>BD</a:t>
            </a:r>
            <a:r>
              <a:rPr lang="ja-JP" altLang="en-US" dirty="0" smtClean="0">
                <a:cs typeface="ＭＳ Ｐゴシック" charset="-128"/>
              </a:rPr>
              <a:t> だけ違う名前→なぜ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わからない．</a:t>
            </a:r>
            <a:endParaRPr lang="en-US" altLang="ja-JP" dirty="0">
              <a:cs typeface="ＭＳ Ｐゴシック" charset="-128"/>
            </a:endParaRPr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7A74E-4758-F84B-8395-16CB77F30779}" type="slidenum">
              <a:rPr lang="ja-JP" altLang="en-US"/>
              <a:pPr/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cs typeface="ＭＳ Ｐゴシック" charset="-128"/>
              </a:rPr>
              <a:t>書き込み回数</a:t>
            </a:r>
            <a:r>
              <a:rPr lang="en-US" altLang="ja-JP" dirty="0" smtClean="0">
                <a:cs typeface="ＭＳ Ｐゴシック" charset="-128"/>
              </a:rPr>
              <a:t>10^5 </a:t>
            </a:r>
            <a:r>
              <a:rPr lang="ja-JP" altLang="en-US" dirty="0" smtClean="0">
                <a:cs typeface="ＭＳ Ｐゴシック" charset="-128"/>
              </a:rPr>
              <a:t>回 は企業が保証する回数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フラッシュメモリ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電源を切ってもデータが消えない</a:t>
            </a:r>
            <a:r>
              <a:rPr lang="en-US" altLang="ja-JP" dirty="0" smtClean="0">
                <a:cs typeface="ＭＳ Ｐゴシック" charset="-128"/>
              </a:rPr>
              <a:t>)</a:t>
            </a:r>
            <a:r>
              <a:rPr lang="ja-JP" altLang="en-US" dirty="0" smtClean="0">
                <a:cs typeface="ＭＳ Ｐゴシック" charset="-128"/>
              </a:rPr>
              <a:t>を搭載しているから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不揮発性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自前で電子を持てる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コンデンサーを持つ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外部と絶縁されている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→静電気に弱い理由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969357-A023-354E-85DD-7AC47E3E0DA3}" type="slidenum">
              <a:rPr lang="ja-JP" altLang="en-US"/>
              <a:pPr/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cs typeface="ＭＳ Ｐゴシック" charset="-128"/>
              </a:rPr>
              <a:t>情報実験機は</a:t>
            </a:r>
            <a:r>
              <a:rPr lang="en-US" altLang="ja-JP" dirty="0" smtClean="0">
                <a:cs typeface="ＭＳ Ｐゴシック" charset="-128"/>
              </a:rPr>
              <a:t> 3 </a:t>
            </a:r>
            <a:r>
              <a:rPr lang="en-US" altLang="ja-JP" dirty="0" err="1" smtClean="0">
                <a:cs typeface="ＭＳ Ｐゴシック" charset="-128"/>
              </a:rPr>
              <a:t>Gbps</a:t>
            </a:r>
            <a:r>
              <a:rPr lang="en-US" altLang="ja-JP" dirty="0" smtClean="0">
                <a:cs typeface="ＭＳ Ｐゴシック" charset="-128"/>
              </a:rPr>
              <a:t> ??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819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AFCEF3-A91A-6242-97F7-259FCD92680B}" type="slidenum">
              <a:rPr lang="ja-JP" altLang="en-US"/>
              <a:pPr/>
              <a:t>30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1502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>
                <a:cs typeface="ＭＳ Ｐゴシック" charset="-128"/>
              </a:rPr>
              <a:t>細かい話なので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cs typeface="ＭＳ Ｐゴシック" charset="-128"/>
              </a:rPr>
              <a:t>カット</a:t>
            </a:r>
            <a:r>
              <a:rPr lang="en-US" altLang="ja-JP" dirty="0">
                <a:cs typeface="ＭＳ Ｐゴシック" charset="-128"/>
              </a:rPr>
              <a:t>?</a:t>
            </a:r>
            <a:r>
              <a:rPr lang="ja-JP" altLang="en-US" dirty="0">
                <a:cs typeface="ＭＳ Ｐゴシック" charset="-128"/>
              </a:rPr>
              <a:t>外部記憶装置の話に取り込めるか</a:t>
            </a:r>
            <a:r>
              <a:rPr lang="en-US" altLang="ja-JP" dirty="0">
                <a:cs typeface="ＭＳ Ｐゴシック" charset="-128"/>
              </a:rPr>
              <a:t>?</a:t>
            </a:r>
          </a:p>
          <a:p>
            <a:pPr eaLnBrk="1" hangingPunct="1"/>
            <a:r>
              <a:rPr lang="en-US" altLang="ja-JP" dirty="0">
                <a:cs typeface="ＭＳ Ｐゴシック" charset="-128"/>
              </a:rPr>
              <a:t>Primary, Secondary </a:t>
            </a:r>
            <a:r>
              <a:rPr lang="ja-JP" altLang="en-US" dirty="0">
                <a:cs typeface="ＭＳ Ｐゴシック" charset="-128"/>
              </a:rPr>
              <a:t>の話は重要になって来るのだっけ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</a:p>
          <a:p>
            <a:pPr eaLnBrk="1" hangingPunct="1"/>
            <a:r>
              <a:rPr lang="en-US" altLang="ja-JP" dirty="0" smtClean="0">
                <a:cs typeface="ＭＳ Ｐゴシック" charset="-128"/>
              </a:rPr>
              <a:t>Master, slave</a:t>
            </a:r>
            <a:r>
              <a:rPr lang="ja-JP" altLang="en-US" dirty="0" smtClean="0">
                <a:cs typeface="ＭＳ Ｐゴシック" charset="-128"/>
              </a:rPr>
              <a:t> の違いに気を付ける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なぜ二つの装置をつなげるようにしたのか．→マザーボードの面積との兼ね合い</a:t>
            </a:r>
            <a:r>
              <a:rPr lang="en-US" altLang="ja-JP" dirty="0" smtClean="0">
                <a:cs typeface="ＭＳ Ｐゴシック" charset="-128"/>
              </a:rPr>
              <a:t>?(</a:t>
            </a:r>
            <a:r>
              <a:rPr lang="ja-JP" altLang="en-US" dirty="0" smtClean="0">
                <a:cs typeface="ＭＳ Ｐゴシック" charset="-128"/>
              </a:rPr>
              <a:t>調べる</a:t>
            </a:r>
            <a:r>
              <a:rPr lang="en-US" altLang="ja-JP" dirty="0" smtClean="0">
                <a:cs typeface="ＭＳ Ｐゴシック" charset="-128"/>
              </a:rPr>
              <a:t>)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94490-A866-1749-A58C-FFF79650AD41}" type="slidenum">
              <a:rPr lang="ja-JP" altLang="en-US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SCSI</a:t>
            </a:r>
            <a:r>
              <a:rPr kumimoji="1" lang="ja-JP" altLang="en-US" dirty="0" smtClean="0"/>
              <a:t> についてもう少し調べる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29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>
                <a:cs typeface="ＭＳ Ｐゴシック" charset="-128"/>
              </a:rPr>
              <a:t>情報実験機だとネットワークカードはオンボードであると述べておいた方が良さそう</a:t>
            </a:r>
            <a:r>
              <a:rPr lang="en-US" altLang="ja-JP">
                <a:cs typeface="ＭＳ Ｐゴシック" charset="-128"/>
              </a:rPr>
              <a:t>. </a:t>
            </a:r>
            <a:endParaRPr lang="ja-JP" altLang="en-US">
              <a:cs typeface="ＭＳ Ｐゴシック" charset="-128"/>
            </a:endParaRPr>
          </a:p>
        </p:txBody>
      </p:sp>
      <p:sp>
        <p:nvSpPr>
          <p:cNvPr id="768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39383A-77F3-E748-8A4F-03ACF1FB4CE7}" type="slidenum">
              <a:rPr lang="ja-JP" altLang="en-US"/>
              <a:pPr/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cs typeface="ＭＳ Ｐゴシック" charset="-128"/>
              </a:rPr>
              <a:t>この機械</a:t>
            </a:r>
            <a:r>
              <a:rPr lang="en-US" altLang="ja-JP" dirty="0" smtClean="0">
                <a:cs typeface="ＭＳ Ｐゴシック" charset="-128"/>
              </a:rPr>
              <a:t>1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 err="1" smtClean="0">
                <a:cs typeface="ＭＳ Ｐゴシック" charset="-128"/>
              </a:rPr>
              <a:t>つ</a:t>
            </a:r>
            <a:r>
              <a:rPr lang="en-US" altLang="ja-JP" dirty="0" smtClean="0">
                <a:cs typeface="ＭＳ Ｐゴシック" charset="-128"/>
              </a:rPr>
              <a:t>1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 err="1" smtClean="0">
                <a:cs typeface="ＭＳ Ｐゴシック" charset="-128"/>
              </a:rPr>
              <a:t>つに</a:t>
            </a:r>
            <a:r>
              <a:rPr lang="ja-JP" altLang="en-US" dirty="0" smtClean="0">
                <a:cs typeface="ＭＳ Ｐゴシック" charset="-128"/>
              </a:rPr>
              <a:t>固有の</a:t>
            </a:r>
            <a:r>
              <a:rPr lang="en-US" altLang="ja-JP" dirty="0" smtClean="0">
                <a:cs typeface="ＭＳ Ｐゴシック" charset="-128"/>
              </a:rPr>
              <a:t>MAC</a:t>
            </a:r>
            <a:r>
              <a:rPr lang="ja-JP" altLang="en-US" dirty="0" smtClean="0">
                <a:cs typeface="ＭＳ Ｐゴシック" charset="-128"/>
              </a:rPr>
              <a:t>アドレスが付けられている</a:t>
            </a:r>
            <a:endParaRPr lang="en-US" altLang="ja-JP" dirty="0" smtClean="0">
              <a:cs typeface="ＭＳ Ｐゴシック" charset="-128"/>
            </a:endParaRPr>
          </a:p>
          <a:p>
            <a:pPr eaLnBrk="1" hangingPunct="1"/>
            <a:r>
              <a:rPr lang="ja-JP" altLang="en-US" dirty="0" smtClean="0">
                <a:cs typeface="ＭＳ Ｐゴシック" charset="-128"/>
              </a:rPr>
              <a:t>最近</a:t>
            </a:r>
            <a:r>
              <a:rPr lang="ja-JP" altLang="en-US" dirty="0">
                <a:cs typeface="ＭＳ Ｐゴシック" charset="-128"/>
              </a:rPr>
              <a:t>はほとんどのものがオンボードとなっている</a:t>
            </a:r>
            <a:endParaRPr lang="en-US" altLang="ja-JP" dirty="0">
              <a:cs typeface="ＭＳ Ｐゴシック" charset="-128"/>
            </a:endParaRPr>
          </a:p>
        </p:txBody>
      </p:sp>
      <p:sp>
        <p:nvSpPr>
          <p:cNvPr id="778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462C3A-65CD-2C4D-B863-E381B695CC0F}" type="slidenum">
              <a:rPr lang="ja-JP" altLang="en-US"/>
              <a:pPr/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新しいマザーボードの図に変える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そもそも「南北」はどう決めているのだっけ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→</a:t>
            </a:r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スロットがついている方向が北</a:t>
            </a:r>
            <a:endParaRPr lang="en-US" altLang="ja-JP" dirty="0">
              <a:cs typeface="ＭＳ Ｐゴシック" charset="-128"/>
            </a:endParaRPr>
          </a:p>
          <a:p>
            <a:endParaRPr lang="ja-JP" altLang="en-US" dirty="0">
              <a:cs typeface="ＭＳ Ｐゴシック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A67CB-33A7-C44E-885D-C25BD90A9CF9}" type="slidenum">
              <a:rPr lang="ja-JP" altLang="en-US"/>
              <a:pPr/>
              <a:t>36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>
                <a:cs typeface="ＭＳ Ｐゴシック" charset="-128"/>
              </a:rPr>
              <a:t>新しいマザーボードの図に変える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そもそも「南北」はどう決めているのだっけ</a:t>
            </a:r>
            <a:r>
              <a:rPr lang="en-US" altLang="ja-JP" dirty="0" smtClean="0">
                <a:cs typeface="ＭＳ Ｐゴシック" charset="-128"/>
              </a:rPr>
              <a:t>?</a:t>
            </a:r>
            <a:r>
              <a:rPr lang="ja-JP" altLang="en-US" dirty="0" smtClean="0">
                <a:cs typeface="ＭＳ Ｐゴシック" charset="-128"/>
              </a:rPr>
              <a:t>→</a:t>
            </a:r>
            <a:r>
              <a:rPr lang="en-US" altLang="ja-JP" dirty="0" smtClean="0">
                <a:cs typeface="ＭＳ Ｐゴシック" charset="-128"/>
              </a:rPr>
              <a:t>CPU</a:t>
            </a:r>
            <a:r>
              <a:rPr lang="ja-JP" altLang="en-US" dirty="0" smtClean="0">
                <a:cs typeface="ＭＳ Ｐゴシック" charset="-128"/>
              </a:rPr>
              <a:t>スロットがついている方向が北</a:t>
            </a:r>
            <a:endParaRPr lang="en-US" altLang="ja-JP" dirty="0">
              <a:cs typeface="ＭＳ Ｐゴシック" charset="-128"/>
            </a:endParaRPr>
          </a:p>
          <a:p>
            <a:r>
              <a:rPr lang="ja-JP" altLang="en-US" dirty="0">
                <a:cs typeface="ＭＳ Ｐゴシック" charset="-128"/>
              </a:rPr>
              <a:t>オンボードのもののポートはこれだという説明もしておく</a:t>
            </a: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A67CB-33A7-C44E-885D-C25BD90A9CF9}" type="slidenum">
              <a:rPr lang="ja-JP" altLang="en-US"/>
              <a:pPr/>
              <a:t>37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3693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 smtClean="0">
                <a:cs typeface="ＭＳ Ｐゴシック" charset="-128"/>
              </a:rPr>
              <a:t>ネットワークカードはオンボード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 Express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は送信と受信を分離することで転送速度を速めた．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r>
              <a:rPr lang="ja-JP" altLang="en-US" dirty="0" smtClean="0">
                <a:cs typeface="ＭＳ Ｐゴシック" charset="-128"/>
              </a:rPr>
              <a:t>従来の</a:t>
            </a:r>
            <a:r>
              <a:rPr lang="en-US" altLang="ja-JP" dirty="0" smtClean="0">
                <a:cs typeface="ＭＳ Ｐゴシック" charset="-128"/>
              </a:rPr>
              <a:t>PCI</a:t>
            </a:r>
            <a:r>
              <a:rPr lang="ja-JP" altLang="en-US" dirty="0" smtClean="0">
                <a:cs typeface="ＭＳ Ｐゴシック" charset="-128"/>
              </a:rPr>
              <a:t>バス と比べると</a:t>
            </a:r>
            <a:r>
              <a:rPr lang="en-US" altLang="ja-JP" dirty="0" smtClean="0">
                <a:cs typeface="ＭＳ Ｐゴシック" charset="-128"/>
              </a:rPr>
              <a:t>3-4</a:t>
            </a:r>
            <a:r>
              <a:rPr lang="ja-JP" altLang="en-US" dirty="0" smtClean="0">
                <a:cs typeface="ＭＳ Ｐゴシック" charset="-128"/>
              </a:rPr>
              <a:t> 倍くらい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798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9848A8-4830-8449-8C2F-972B45E9A5B1}" type="slidenum">
              <a:rPr lang="ja-JP" altLang="en-US"/>
              <a:pPr/>
              <a:t>40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「計算機を管理するためのソフトウェア」が</a:t>
            </a:r>
            <a:r>
              <a:rPr lang="en-US" altLang="ja-JP" dirty="0" smtClean="0"/>
              <a:t>OS</a:t>
            </a:r>
          </a:p>
          <a:p>
            <a:r>
              <a:rPr lang="ja-JP" altLang="en-US" dirty="0" smtClean="0"/>
              <a:t>「ハードウェア」と「ソフトウェア」の仲介役がカーネル</a:t>
            </a:r>
            <a:endParaRPr lang="en-US" altLang="ja-JP" dirty="0" smtClean="0"/>
          </a:p>
          <a:p>
            <a:r>
              <a:rPr lang="ja-JP" altLang="en-US" dirty="0" smtClean="0"/>
              <a:t>「人間」と「計算機」の仲介役がシェル</a:t>
            </a:r>
            <a:endParaRPr lang="en-US" altLang="ja-JP" dirty="0" smtClean="0"/>
          </a:p>
          <a:p>
            <a:r>
              <a:rPr lang="ja-JP" altLang="en-US" dirty="0" smtClean="0"/>
              <a:t>タイトル</a:t>
            </a:r>
            <a:r>
              <a:rPr lang="en-US" altLang="ja-JP" dirty="0" smtClean="0"/>
              <a:t>: </a:t>
            </a:r>
            <a:r>
              <a:rPr lang="ja-JP" altLang="en-US" dirty="0" smtClean="0"/>
              <a:t>計算機の構成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言葉の統一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117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>
                <a:cs typeface="ＭＳ Ｐゴシック" charset="-128"/>
              </a:rPr>
              <a:t>画像いれますか</a:t>
            </a:r>
            <a:r>
              <a:rPr lang="en-US" altLang="ja-JP">
                <a:cs typeface="ＭＳ Ｐゴシック" charset="-128"/>
              </a:rPr>
              <a:t>.[</a:t>
            </a:r>
            <a:r>
              <a:rPr lang="ja-JP" altLang="en-US">
                <a:cs typeface="ＭＳ Ｐゴシック" charset="-128"/>
              </a:rPr>
              <a:t>済</a:t>
            </a:r>
            <a:r>
              <a:rPr lang="en-US" altLang="ja-JP">
                <a:cs typeface="ＭＳ Ｐゴシック" charset="-128"/>
              </a:rPr>
              <a:t>]</a:t>
            </a:r>
          </a:p>
          <a:p>
            <a:pPr eaLnBrk="1" hangingPunct="1"/>
            <a:r>
              <a:rPr lang="en-US" altLang="ja-JP">
                <a:cs typeface="ＭＳ Ｐゴシック" charset="-128"/>
              </a:rPr>
              <a:t>Sony </a:t>
            </a:r>
            <a:r>
              <a:rPr lang="ja-JP" altLang="en-US">
                <a:cs typeface="ＭＳ Ｐゴシック" charset="-128"/>
              </a:rPr>
              <a:t>の生産終了の話が記憶に新しい</a:t>
            </a:r>
            <a:r>
              <a:rPr lang="en-US" altLang="ja-JP">
                <a:cs typeface="ＭＳ Ｐゴシック" charset="-128"/>
              </a:rPr>
              <a:t>. </a:t>
            </a:r>
            <a:endParaRPr lang="ja-JP" altLang="en-US">
              <a:cs typeface="ＭＳ Ｐゴシック" charset="-128"/>
            </a:endParaRPr>
          </a:p>
        </p:txBody>
      </p:sp>
      <p:sp>
        <p:nvSpPr>
          <p:cNvPr id="809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5D4379-86E7-A042-B588-C058E3038252}" type="slidenum">
              <a:rPr lang="ja-JP" altLang="en-US"/>
              <a:pPr/>
              <a:t>46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>
                <a:cs typeface="ＭＳ Ｐゴシック" charset="-128"/>
              </a:rPr>
              <a:t>新しいマザーボードの図に変える</a:t>
            </a:r>
            <a:r>
              <a:rPr lang="en-US" altLang="ja-JP">
                <a:cs typeface="ＭＳ Ｐゴシック" charset="-128"/>
              </a:rPr>
              <a:t>?</a:t>
            </a:r>
          </a:p>
        </p:txBody>
      </p:sp>
      <p:sp>
        <p:nvSpPr>
          <p:cNvPr id="829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F0D894-74CA-344E-BC3D-A1D1F12C28E0}" type="slidenum">
              <a:rPr lang="ja-JP" altLang="en-US"/>
              <a:pPr/>
              <a:t>47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>
                <a:cs typeface="ＭＳ Ｐゴシック" charset="-128"/>
              </a:rPr>
              <a:t>数字はあまり重要ではないので</a:t>
            </a:r>
            <a:r>
              <a:rPr lang="en-US" altLang="ja-JP">
                <a:cs typeface="ＭＳ Ｐゴシック" charset="-128"/>
              </a:rPr>
              <a:t>, </a:t>
            </a:r>
            <a:r>
              <a:rPr lang="ja-JP" altLang="en-US">
                <a:cs typeface="ＭＳ Ｐゴシック" charset="-128"/>
              </a:rPr>
              <a:t>あまり出さないことにする</a:t>
            </a:r>
            <a:r>
              <a:rPr lang="en-US" altLang="ja-JP">
                <a:cs typeface="ＭＳ Ｐゴシック" charset="-128"/>
              </a:rPr>
              <a:t>?</a:t>
            </a:r>
            <a:endParaRPr lang="ja-JP" altLang="en-US">
              <a:cs typeface="ＭＳ Ｐゴシック" charset="-128"/>
            </a:endParaRPr>
          </a:p>
        </p:txBody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E811C0-AC19-5847-B4D5-B7471D3FE58F}" type="slidenum">
              <a:rPr lang="ja-JP" altLang="en-US"/>
              <a:pPr/>
              <a:t>50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ja-JP" altLang="en-US" dirty="0">
                <a:cs typeface="ＭＳ Ｐゴシック" charset="-128"/>
              </a:rPr>
              <a:t>情報実験の新マザーボードの</a:t>
            </a:r>
            <a:r>
              <a:rPr lang="en-US" altLang="ja-JP" dirty="0">
                <a:cs typeface="ＭＳ Ｐゴシック" charset="-128"/>
              </a:rPr>
              <a:t>IDE</a:t>
            </a:r>
            <a:r>
              <a:rPr lang="ja-JP" altLang="en-US" dirty="0">
                <a:cs typeface="ＭＳ Ｐゴシック" charset="-128"/>
              </a:rPr>
              <a:t>のポートは</a:t>
            </a:r>
            <a:r>
              <a:rPr lang="en-US" altLang="ja-JP" dirty="0">
                <a:cs typeface="ＭＳ Ｐゴシック" charset="-128"/>
              </a:rPr>
              <a:t>1</a:t>
            </a:r>
            <a:r>
              <a:rPr lang="ja-JP" altLang="en-US" dirty="0">
                <a:cs typeface="ＭＳ Ｐゴシック" charset="-128"/>
              </a:rPr>
              <a:t>つしかないので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cs typeface="ＭＳ Ｐゴシック" charset="-128"/>
              </a:rPr>
              <a:t>プライマリー・セカンダリーは意識しなくて良い</a:t>
            </a:r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FCEAA2-638E-5648-8DC1-6F9F5840BBDD}" type="slidenum">
              <a:rPr lang="ja-JP" altLang="en-US"/>
              <a:pPr/>
              <a:t>52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ja-JP" altLang="en-US" dirty="0" smtClean="0">
                <a:cs typeface="ＭＳ Ｐゴシック" charset="-128"/>
              </a:rPr>
              <a:t>今やパソコンの定義が曖昧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en-US" altLang="ja-JP" dirty="0" smtClean="0">
                <a:cs typeface="ＭＳ Ｐゴシック" charset="-128"/>
              </a:rPr>
              <a:t>PC/AT</a:t>
            </a:r>
            <a:r>
              <a:rPr lang="ja-JP" altLang="en-US" dirty="0" smtClean="0">
                <a:cs typeface="ＭＳ Ｐゴシック" charset="-128"/>
              </a:rPr>
              <a:t> とは</a:t>
            </a:r>
            <a:r>
              <a:rPr lang="en-US" altLang="ja-JP" dirty="0" smtClean="0">
                <a:cs typeface="ＭＳ Ｐゴシック" charset="-128"/>
              </a:rPr>
              <a:t>1984 </a:t>
            </a:r>
            <a:r>
              <a:rPr lang="ja-JP" altLang="en-US" dirty="0" smtClean="0">
                <a:cs typeface="ＭＳ Ｐゴシック" charset="-128"/>
              </a:rPr>
              <a:t>年に</a:t>
            </a:r>
            <a:r>
              <a:rPr lang="en-US" altLang="ja-JP" dirty="0" smtClean="0">
                <a:cs typeface="ＭＳ Ｐゴシック" charset="-128"/>
              </a:rPr>
              <a:t>IBM</a:t>
            </a:r>
            <a:r>
              <a:rPr lang="ja-JP" altLang="en-US" dirty="0" smtClean="0">
                <a:cs typeface="ＭＳ Ｐゴシック" charset="-128"/>
              </a:rPr>
              <a:t> が発売した</a:t>
            </a:r>
            <a:r>
              <a:rPr lang="en-US" altLang="ja-JP" dirty="0" smtClean="0">
                <a:cs typeface="ＭＳ Ｐゴシック" charset="-128"/>
              </a:rPr>
              <a:t>PC</a:t>
            </a:r>
            <a:r>
              <a:rPr lang="ja-JP" altLang="en-US" dirty="0" smtClean="0">
                <a:cs typeface="ＭＳ Ｐゴシック" charset="-128"/>
              </a:rPr>
              <a:t>モデル</a:t>
            </a:r>
            <a:r>
              <a:rPr lang="en-US" altLang="ja-JP" dirty="0" smtClean="0">
                <a:cs typeface="ＭＳ Ｐゴシック" charset="-128"/>
              </a:rPr>
              <a:t>5170</a:t>
            </a:r>
            <a:r>
              <a:rPr lang="ja-JP" altLang="en-US" dirty="0" smtClean="0">
                <a:cs typeface="ＭＳ Ｐゴシック" charset="-128"/>
              </a:rPr>
              <a:t> のこと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ja-JP" altLang="ja-JP" dirty="0" smtClean="0"/>
              <a:t>正式名称は“The </a:t>
            </a:r>
            <a:r>
              <a:rPr lang="ja-JP" altLang="ja-JP" b="1" dirty="0" smtClean="0"/>
              <a:t>P</a:t>
            </a:r>
            <a:r>
              <a:rPr lang="ja-JP" altLang="ja-JP" dirty="0" smtClean="0"/>
              <a:t>ersonal </a:t>
            </a:r>
            <a:r>
              <a:rPr lang="ja-JP" altLang="ja-JP" b="1" dirty="0" smtClean="0"/>
              <a:t>C</a:t>
            </a:r>
            <a:r>
              <a:rPr lang="ja-JP" altLang="ja-JP" dirty="0" smtClean="0"/>
              <a:t>omputer for </a:t>
            </a:r>
            <a:r>
              <a:rPr lang="ja-JP" altLang="ja-JP" b="1" dirty="0" smtClean="0"/>
              <a:t>A</a:t>
            </a:r>
            <a:r>
              <a:rPr lang="ja-JP" altLang="ja-JP" dirty="0" smtClean="0"/>
              <a:t>dvanced </a:t>
            </a:r>
            <a:r>
              <a:rPr lang="ja-JP" altLang="ja-JP" b="1" dirty="0" smtClean="0"/>
              <a:t>T</a:t>
            </a:r>
            <a:r>
              <a:rPr lang="ja-JP" altLang="ja-JP" dirty="0" smtClean="0"/>
              <a:t>echnologies 5170”</a:t>
            </a:r>
            <a:endParaRPr lang="en-US" altLang="ja-JP" dirty="0" smtClean="0">
              <a:cs typeface="ＭＳ Ｐゴシック" charset="-128"/>
            </a:endParaRPr>
          </a:p>
          <a:p>
            <a:r>
              <a:rPr lang="ja-JP" altLang="en-US" dirty="0" smtClean="0">
                <a:cs typeface="ＭＳ Ｐゴシック" charset="-128"/>
              </a:rPr>
              <a:t>この機能を継承したものが</a:t>
            </a:r>
            <a:r>
              <a:rPr lang="en-US" altLang="ja-JP" dirty="0" smtClean="0">
                <a:cs typeface="ＭＳ Ｐゴシック" charset="-128"/>
              </a:rPr>
              <a:t>PC/AT</a:t>
            </a:r>
            <a:r>
              <a:rPr lang="ja-JP" altLang="en-US" dirty="0" smtClean="0">
                <a:cs typeface="ＭＳ Ｐゴシック" charset="-128"/>
              </a:rPr>
              <a:t> 互換機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今やほとんど互換性がない</a:t>
            </a:r>
            <a:r>
              <a:rPr lang="en-US" altLang="ja-JP" dirty="0" smtClean="0">
                <a:cs typeface="ＭＳ Ｐゴシック" charset="-128"/>
              </a:rPr>
              <a:t>)</a:t>
            </a:r>
          </a:p>
          <a:p>
            <a:endParaRPr lang="en-US" altLang="ja-JP" dirty="0" smtClean="0">
              <a:cs typeface="ＭＳ Ｐゴシック" charset="-128"/>
            </a:endParaRPr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FFB65B-9418-4D48-9EBB-143165F36977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現在では</a:t>
            </a:r>
            <a:r>
              <a:rPr lang="ja-JP" altLang="ja-JP" dirty="0" smtClean="0"/>
              <a:t>「PC/ATをベースにソフトウェア面の上位互換性を配慮しながらも、各種の拡張や競争や</a:t>
            </a:r>
            <a:r>
              <a:rPr lang="ja-JP" altLang="ja-JP" dirty="0" smtClean="0">
                <a:hlinkClick r:id="rId3" action="ppaction://hlinkfile" tooltip="標準化"/>
              </a:rPr>
              <a:t>標準化</a:t>
            </a:r>
            <a:r>
              <a:rPr lang="ja-JP" altLang="ja-JP" dirty="0" smtClean="0"/>
              <a:t>を重ね、事実上の標準を確立したマシンや仕様の総称」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999A5D-B258-A74B-B3F7-D0DAC928CF40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cs typeface="ＭＳ Ｐゴシック" charset="-128"/>
              </a:rPr>
              <a:t>それまでパソコンで日本語を利用するにはハードウェアに日本語機能を内蔵した</a:t>
            </a:r>
            <a:r>
              <a:rPr lang="en-US" altLang="ja-JP" dirty="0" smtClean="0">
                <a:cs typeface="ＭＳ Ｐゴシック" charset="-128"/>
              </a:rPr>
              <a:t>NEC</a:t>
            </a:r>
            <a:r>
              <a:rPr lang="ja-JP" altLang="en-US" dirty="0" smtClean="0">
                <a:cs typeface="ＭＳ Ｐゴシック" charset="-128"/>
              </a:rPr>
              <a:t>の</a:t>
            </a:r>
            <a:r>
              <a:rPr lang="en-US" altLang="ja-JP" dirty="0" smtClean="0">
                <a:cs typeface="ＭＳ Ｐゴシック" charset="-128"/>
              </a:rPr>
              <a:t>PC-9800</a:t>
            </a:r>
            <a:r>
              <a:rPr lang="ja-JP" altLang="en-US" dirty="0" smtClean="0">
                <a:cs typeface="ＭＳ Ｐゴシック" charset="-128"/>
              </a:rPr>
              <a:t>シリーズ</a:t>
            </a:r>
            <a:r>
              <a:rPr lang="en-US" altLang="ja-JP" dirty="0" smtClean="0">
                <a:cs typeface="ＭＳ Ｐゴシック" charset="-128"/>
              </a:rPr>
              <a:t>(</a:t>
            </a:r>
            <a:r>
              <a:rPr lang="ja-JP" altLang="en-US" dirty="0" smtClean="0">
                <a:cs typeface="ＭＳ Ｐゴシック" charset="-128"/>
              </a:rPr>
              <a:t>及びその互換機</a:t>
            </a:r>
            <a:r>
              <a:rPr lang="en-US" altLang="ja-JP" dirty="0" smtClean="0">
                <a:cs typeface="ＭＳ Ｐゴシック" charset="-128"/>
              </a:rPr>
              <a:t>)</a:t>
            </a:r>
            <a:r>
              <a:rPr lang="ja-JP" altLang="en-US" dirty="0" smtClean="0">
                <a:cs typeface="ＭＳ Ｐゴシック" charset="-128"/>
              </a:rPr>
              <a:t>を使うしかなかった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>
              <a:cs typeface="ＭＳ Ｐゴシック" charset="-128"/>
            </a:endParaRP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cs typeface="ＭＳ Ｐゴシック" charset="-128"/>
              </a:rPr>
              <a:t>メーカー品は保証が効かなくなる</a:t>
            </a:r>
            <a:endParaRPr lang="ja-JP" altLang="en-US" dirty="0">
              <a:cs typeface="ＭＳ Ｐゴシック" charset="-128"/>
            </a:endParaRPr>
          </a:p>
        </p:txBody>
      </p:sp>
      <p:sp>
        <p:nvSpPr>
          <p:cNvPr id="665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E78611-A5B0-2547-9A74-535C0E938501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52F95-611D-134D-83D2-7BAC324A1ECD}" type="slidenum">
              <a:rPr lang="ja-JP" altLang="en-US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 dirty="0">
              <a:cs typeface="ＭＳ Ｐゴシック" charset="-128"/>
            </a:endParaRPr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686F2-A100-3E4D-B763-23CDD89362F9}" type="slidenum">
              <a:rPr lang="ja-JP" altLang="en-US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en-US" dirty="0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6F4895A7-2E69-BC48-8BE0-135B6883660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DBF7-563D-1642-8EF3-C05A5439638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419D-7605-6145-A258-D7BB007CC46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6F066-A582-9544-9D9D-CEA24C2BC29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B5C6A1E8-8DB6-B247-984E-8A992C92786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67F70-08E6-E543-8052-68481692F0F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C1A81-0A26-D948-9F05-109865E6589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86860-D50E-AC4C-9995-2A66A31E5CB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D3D8-5168-384C-BCCC-44848ABC03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493C-BAC3-6545-AA61-1DBAF1E9976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BF126-DD1C-4740-B412-A1A5B5F768C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310932B4-79DE-3B4A-9C4E-8F7407A6F91D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2" r:id="rId2"/>
    <p:sldLayoutId id="2147483857" r:id="rId3"/>
    <p:sldLayoutId id="2147483853" r:id="rId4"/>
    <p:sldLayoutId id="2147483854" r:id="rId5"/>
    <p:sldLayoutId id="2147483858" r:id="rId6"/>
    <p:sldLayoutId id="2147483859" r:id="rId7"/>
    <p:sldLayoutId id="2147483860" r:id="rId8"/>
    <p:sldLayoutId id="2147483861" r:id="rId9"/>
    <p:sldLayoutId id="2147483855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PｺﾞｼｯｸE" pitchFamily="50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kumimoji="1" sz="23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kumimoji="1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kumimoji="1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kumimoji="1"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c.nikkeibp.co.jp/article/NPC/20070517/271422/?rt=nocn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85800"/>
            <a:ext cx="7048500" cy="1701800"/>
          </a:xfrm>
        </p:spPr>
        <p:txBody>
          <a:bodyPr rIns="38100"/>
          <a:lstStyle/>
          <a:p>
            <a:pPr algn="ctr" eaLnBrk="1" hangingPunct="1"/>
            <a:r>
              <a:rPr lang="en-US" altLang="ja-JP" sz="2400" dirty="0">
                <a:latin typeface="ＭＳ Ｐゴシック" charset="-128"/>
                <a:ea typeface="ＭＳ Ｐゴシック" charset="-128"/>
                <a:sym typeface="ＭＳ Ｐゴシック" charset="-128"/>
              </a:rPr>
              <a:t>INEX </a:t>
            </a:r>
            <a:r>
              <a:rPr lang="ja-JP" altLang="en-US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第 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5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sz="24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回</a:t>
            </a:r>
            <a:r>
              <a:rPr lang="en-US" altLang="ja-JP" sz="2400" dirty="0" smtClean="0">
                <a:latin typeface="ＭＳ Ｐゴシック" charset="-128"/>
                <a:ea typeface="ＭＳ Ｐゴシック" charset="-128"/>
              </a:rPr>
              <a:t/>
            </a:r>
            <a:br>
              <a:rPr lang="en-US" altLang="ja-JP" sz="2400" dirty="0" smtClean="0">
                <a:latin typeface="ＭＳ Ｐゴシック" charset="-128"/>
                <a:ea typeface="ＭＳ Ｐゴシック" charset="-128"/>
              </a:rPr>
            </a:br>
            <a:r>
              <a:rPr lang="ja-JP" altLang="en-US" sz="4000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ハードウェア解説と機器の分解</a:t>
            </a:r>
            <a:endParaRPr lang="ja-JP" altLang="en-US" sz="4000" dirty="0">
              <a:latin typeface="ＭＳ Ｐゴシック" charset="-128"/>
              <a:ea typeface="ＭＳ Ｐゴシック" charset="-128"/>
              <a:sym typeface="ＭＳ Ｐゴシック" charset="-128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1403350" y="4000500"/>
            <a:ext cx="6337300" cy="1928813"/>
          </a:xfrm>
        </p:spPr>
        <p:txBody>
          <a:bodyPr rIns="38100" anchor="ctr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32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三上 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北大理・宇宙理学専攻</a:t>
            </a:r>
            <a:r>
              <a:rPr lang="en-US" altLang="ja-JP" sz="24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2012/05/18</a:t>
            </a:r>
            <a:endParaRPr lang="ja-JP" altLang="en-US" sz="2400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76200"/>
            <a:ext cx="8229600" cy="1268413"/>
          </a:xfrm>
        </p:spPr>
        <p:txBody>
          <a:bodyPr rIns="38100"/>
          <a:lstStyle/>
          <a:p>
            <a:pPr eaLnBrk="1" hangingPunct="1"/>
            <a:r>
              <a:rPr lang="en-US" altLang="ja-JP" dirty="0">
                <a:latin typeface="ＭＳ Ｐゴシック" charset="-128"/>
                <a:ea typeface="ＭＳ Ｐゴシック" charset="-128"/>
              </a:rPr>
              <a:t>PC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のハードに必要な機能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252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5140325" y="1223963"/>
            <a:ext cx="3911600" cy="4795837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でクリック</a:t>
            </a:r>
            <a:endParaRPr lang="ja-JP" altLang="en-US" dirty="0" smtClean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キーボードで入力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ディスプレイに表示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USB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メモリに保存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処理機能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アプリケーションソフトの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実行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1214437" lvl="2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ブラウザの起動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179388" y="1844824"/>
            <a:ext cx="5106987" cy="4375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63500" tIns="63500" rIns="58420" bIns="63500">
            <a:prstTxWarp prst="textNoShape">
              <a:avLst/>
            </a:prstTxWarp>
          </a:bodyPr>
          <a:lstStyle/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今日は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 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明後日締め切りの情報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実験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の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レポート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を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書くつもりだった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  <a:endParaRPr kumimoji="0" lang="en-US" altLang="ja-JP" sz="2000" b="1" dirty="0">
              <a:solidFill>
                <a:srgbClr val="0F0E2F"/>
              </a:solidFill>
              <a:latin typeface="ＭＳ Ｐゴシック" charset="-128"/>
              <a:sym typeface="ＭＳ Ｐゴシック" charset="-128"/>
            </a:endParaRP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まずブラウザのアイコンをマウスでクリックし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 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レポート投稿システムの画面を開いた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まだ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キーボードに慣れて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いない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ため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入力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が進まない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目が疲れたので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 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「ニ○ニ○動画」の動画で目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の保養をする事にした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おもしろい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動画が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ディスプレイ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に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表示された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長時間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動画を見すぎてレポートが終わらなかったため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</a:t>
            </a:r>
            <a:endParaRPr kumimoji="0" lang="en-US" altLang="ja-JP" sz="2000" b="1" dirty="0">
              <a:solidFill>
                <a:srgbClr val="0F0E2F"/>
              </a:solidFill>
              <a:latin typeface="ＭＳ Ｐゴシック" charset="-128"/>
              <a:sym typeface="ＭＳ Ｐゴシック" charset="-128"/>
            </a:endParaRPr>
          </a:p>
          <a:p>
            <a:pPr algn="just"/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未完成の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レポートをメモ帳にコピペし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,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 持参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した 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USB 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メモリ</a:t>
            </a:r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に保存</a:t>
            </a:r>
            <a:r>
              <a:rPr kumimoji="0" lang="ja-JP" altLang="en-US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した</a:t>
            </a:r>
            <a:r>
              <a:rPr kumimoji="0" lang="en-US" altLang="ja-JP" sz="2000" b="1" dirty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</a:p>
          <a:p>
            <a:pPr algn="just"/>
            <a:r>
              <a:rPr kumimoji="0" lang="ja-JP" altLang="en-US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明日こそがんばろう</a:t>
            </a:r>
            <a:r>
              <a:rPr kumimoji="0" lang="en-US" altLang="ja-JP" sz="2000" b="1" dirty="0" smtClean="0">
                <a:solidFill>
                  <a:srgbClr val="0F0E2F"/>
                </a:solidFill>
                <a:latin typeface="ＭＳ Ｐゴシック" charset="-128"/>
                <a:sym typeface="ＭＳ Ｐゴシック" charset="-128"/>
              </a:rPr>
              <a:t>.</a:t>
            </a:r>
            <a:endParaRPr kumimoji="0" lang="ja-JP" altLang="en-US" sz="2000" b="1" dirty="0">
              <a:solidFill>
                <a:srgbClr val="0F0E2F"/>
              </a:solidFill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79388" y="1171982"/>
            <a:ext cx="417581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810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kumimoji="1"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2" indent="0" eaLnBrk="1" hangingPunct="1">
              <a:lnSpc>
                <a:spcPct val="90000"/>
              </a:lnSpc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M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君の日記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(2012/XX/XX)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01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143000" y="1354138"/>
            <a:ext cx="6500813" cy="5218112"/>
            <a:chOff x="0" y="0"/>
            <a:chExt cx="2132" cy="2404"/>
          </a:xfrm>
        </p:grpSpPr>
        <p:sp>
          <p:nvSpPr>
            <p:cNvPr id="19476" name="AutoShape 3"/>
            <p:cNvSpPr>
              <a:spLocks/>
            </p:cNvSpPr>
            <p:nvPr/>
          </p:nvSpPr>
          <p:spPr bwMode="auto">
            <a:xfrm>
              <a:off x="0" y="0"/>
              <a:ext cx="2132" cy="240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2941"/>
              </a:schemeClr>
            </a:solidFill>
            <a:ln w="254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7" name="Rectangle 4"/>
            <p:cNvSpPr>
              <a:spLocks/>
            </p:cNvSpPr>
            <p:nvPr/>
          </p:nvSpPr>
          <p:spPr bwMode="auto">
            <a:xfrm>
              <a:off x="1038" y="1094"/>
              <a:ext cx="5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1214437" y="2571750"/>
            <a:ext cx="2016126" cy="1150938"/>
            <a:chOff x="0" y="0"/>
            <a:chExt cx="1270" cy="725"/>
          </a:xfrm>
        </p:grpSpPr>
        <p:sp>
          <p:nvSpPr>
            <p:cNvPr id="19474" name="AutoShape 6"/>
            <p:cNvSpPr>
              <a:spLocks/>
            </p:cNvSpPr>
            <p:nvPr/>
          </p:nvSpPr>
          <p:spPr bwMode="auto">
            <a:xfrm>
              <a:off x="0" y="0"/>
              <a:ext cx="1270" cy="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14400" y="13500"/>
                  </a:lnTo>
                  <a:lnTo>
                    <a:pt x="18000" y="13500"/>
                  </a:lnTo>
                  <a:lnTo>
                    <a:pt x="18000" y="16200"/>
                  </a:lnTo>
                  <a:lnTo>
                    <a:pt x="21600" y="10800"/>
                  </a:lnTo>
                  <a:lnTo>
                    <a:pt x="18000" y="5400"/>
                  </a:lnTo>
                  <a:lnTo>
                    <a:pt x="18000" y="8100"/>
                  </a:lnTo>
                  <a:lnTo>
                    <a:pt x="14400" y="8100"/>
                  </a:lnTo>
                  <a:lnTo>
                    <a:pt x="144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C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5" name="Rectangle 7"/>
            <p:cNvSpPr>
              <a:spLocks/>
            </p:cNvSpPr>
            <p:nvPr/>
          </p:nvSpPr>
          <p:spPr bwMode="auto">
            <a:xfrm>
              <a:off x="124" y="13"/>
              <a:ext cx="59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016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ja-JP" altLang="en-US" sz="32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入力</a:t>
              </a:r>
              <a:endParaRPr kumimoji="0" lang="en-US" altLang="ja-JP" sz="32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kumimoji="0" lang="ja-JP" altLang="en-US" sz="2000" dirty="0" smtClean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マウスで</a:t>
              </a:r>
              <a:endParaRPr kumimoji="0" lang="en-US" altLang="ja-JP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kumimoji="0" lang="ja-JP" altLang="en-US" sz="2000" dirty="0" smtClean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クリック</a:t>
              </a:r>
              <a:endParaRPr kumimoji="0" lang="en-US" altLang="ja-JP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286125" y="5072063"/>
            <a:ext cx="2087563" cy="976312"/>
            <a:chOff x="0" y="-94"/>
            <a:chExt cx="1315" cy="615"/>
          </a:xfrm>
        </p:grpSpPr>
        <p:sp>
          <p:nvSpPr>
            <p:cNvPr id="19472" name="Oval 9"/>
            <p:cNvSpPr>
              <a:spLocks/>
            </p:cNvSpPr>
            <p:nvPr/>
          </p:nvSpPr>
          <p:spPr bwMode="auto">
            <a:xfrm>
              <a:off x="0" y="-23"/>
              <a:ext cx="1315" cy="544"/>
            </a:xfrm>
            <a:prstGeom prst="ellipse">
              <a:avLst/>
            </a:prstGeom>
            <a:solidFill>
              <a:srgbClr val="DB92FF"/>
            </a:solidFill>
            <a:ln w="254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3" name="Rectangle 10"/>
            <p:cNvSpPr>
              <a:spLocks/>
            </p:cNvSpPr>
            <p:nvPr/>
          </p:nvSpPr>
          <p:spPr bwMode="auto">
            <a:xfrm>
              <a:off x="28" y="-94"/>
              <a:ext cx="126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kumimoji="0" lang="ja-JP" altLang="en-US" sz="32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記憶</a:t>
              </a:r>
              <a:endParaRPr kumimoji="0" lang="en-US" altLang="ja-JP" sz="3200" dirty="0">
                <a:solidFill>
                  <a:srgbClr val="000000"/>
                </a:solidFill>
                <a:latin typeface="ＭＳ Ｐゴシック" charset="-128"/>
                <a:sym typeface="ＭＳ Ｐゴシック" charset="-128"/>
              </a:endParaRPr>
            </a:p>
            <a:p>
              <a:pPr marL="39688" algn="ctr"/>
              <a:r>
                <a:rPr kumimoji="0" lang="en-US" altLang="ja-JP" sz="20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USB</a:t>
              </a:r>
              <a:r>
                <a:rPr kumimoji="0" lang="ja-JP" altLang="en-US" sz="2000" dirty="0">
                  <a:solidFill>
                    <a:srgbClr val="000000"/>
                  </a:solidFill>
                  <a:latin typeface="ＭＳ Ｐゴシック" charset="-128"/>
                  <a:sym typeface="ＭＳ Ｐゴシック" charset="-128"/>
                </a:rPr>
                <a:t>メモリに保存</a:t>
              </a:r>
            </a:p>
          </p:txBody>
        </p:sp>
      </p:grpSp>
      <p:sp>
        <p:nvSpPr>
          <p:cNvPr id="19463" name="Rectangle 17"/>
          <p:cNvSpPr>
            <a:spLocks/>
          </p:cNvSpPr>
          <p:nvPr/>
        </p:nvSpPr>
        <p:spPr bwMode="auto">
          <a:xfrm>
            <a:off x="3071813" y="1500188"/>
            <a:ext cx="2311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1050"/>
              </a:spcBef>
            </a:pPr>
            <a:r>
              <a:rPr kumimoji="0" lang="ja-JP" altLang="en-US">
                <a:latin typeface="ＭＳ Ｐゴシック" charset="-128"/>
                <a:sym typeface="ＭＳ Ｐゴシック" charset="-128"/>
              </a:rPr>
              <a:t>　</a:t>
            </a:r>
            <a:r>
              <a:rPr kumimoji="0" lang="ja-JP" altLang="en-US" sz="3200">
                <a:latin typeface="ＭＳ Ｐゴシック" charset="-128"/>
                <a:sym typeface="ＭＳ Ｐゴシック" charset="-128"/>
              </a:rPr>
              <a:t>統合・調整</a:t>
            </a:r>
          </a:p>
        </p:txBody>
      </p:sp>
      <p:sp>
        <p:nvSpPr>
          <p:cNvPr id="19465" name="Rectangle 19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まとめると．．．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2938" y="1214438"/>
            <a:ext cx="7215187" cy="5429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67" name="Rectangle 7"/>
          <p:cNvSpPr>
            <a:spLocks/>
          </p:cNvSpPr>
          <p:nvPr/>
        </p:nvSpPr>
        <p:spPr bwMode="auto">
          <a:xfrm>
            <a:off x="785813" y="1214438"/>
            <a:ext cx="53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016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320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PC</a:t>
            </a:r>
            <a:endParaRPr kumimoji="0" lang="ja-JP" altLang="en-US" sz="320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4038600" y="4074270"/>
            <a:ext cx="609600" cy="1066800"/>
          </a:xfrm>
          <a:prstGeom prst="downArrow">
            <a:avLst/>
          </a:prstGeom>
          <a:solidFill>
            <a:srgbClr val="DB9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3309938" y="2357438"/>
            <a:ext cx="2128838" cy="1655762"/>
            <a:chOff x="-35" y="0"/>
            <a:chExt cx="1341" cy="1043"/>
          </a:xfrm>
        </p:grpSpPr>
        <p:sp>
          <p:nvSpPr>
            <p:cNvPr id="19470" name="AutoShape 12"/>
            <p:cNvSpPr>
              <a:spLocks/>
            </p:cNvSpPr>
            <p:nvPr/>
          </p:nvSpPr>
          <p:spPr bwMode="auto">
            <a:xfrm>
              <a:off x="-15" y="0"/>
              <a:ext cx="1270" cy="10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305FFF">
                <a:alpha val="29803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71" name="Rectangle 13"/>
            <p:cNvSpPr>
              <a:spLocks/>
            </p:cNvSpPr>
            <p:nvPr/>
          </p:nvSpPr>
          <p:spPr bwMode="auto">
            <a:xfrm>
              <a:off x="-35" y="172"/>
              <a:ext cx="1341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ja-JP" altLang="en-US" sz="3200" dirty="0" smtClean="0">
                  <a:latin typeface="ＭＳ Ｐゴシック" charset="-128"/>
                  <a:sym typeface="ＭＳ Ｐゴシック" charset="-128"/>
                </a:rPr>
                <a:t>処理</a:t>
              </a:r>
            </a:p>
            <a:p>
              <a:pPr algn="ctr"/>
              <a:r>
                <a:rPr kumimoji="0" lang="ja-JP" altLang="en-US" sz="2000" dirty="0" smtClean="0">
                  <a:latin typeface="ＭＳ Ｐゴシック" charset="-128"/>
                  <a:sym typeface="ＭＳ Ｐゴシック" charset="-128"/>
                </a:rPr>
                <a:t>ブラウザの起動</a:t>
              </a:r>
              <a:endParaRPr kumimoji="0" lang="en-US" altLang="ja-JP" sz="2000" dirty="0" smtClean="0">
                <a:latin typeface="ＭＳ Ｐゴシック" charset="-128"/>
                <a:sym typeface="ＭＳ Ｐゴシック" charset="-128"/>
              </a:endParaRPr>
            </a:p>
            <a:p>
              <a:pPr algn="ctr"/>
              <a:r>
                <a:rPr kumimoji="0" lang="ja-JP" altLang="en-US" sz="2000" dirty="0" smtClean="0">
                  <a:latin typeface="ＭＳ Ｐゴシック" charset="-128"/>
                  <a:sym typeface="ＭＳ Ｐゴシック" charset="-128"/>
                </a:rPr>
                <a:t>ブラウザによる処理</a:t>
              </a:r>
              <a:endParaRPr kumimoji="0" lang="en-US" altLang="ja-JP" sz="2000" dirty="0" smtClean="0">
                <a:latin typeface="ＭＳ Ｐゴシック" charset="-128"/>
                <a:sym typeface="ＭＳ Ｐゴシック" charset="-128"/>
              </a:endParaRPr>
            </a:p>
          </p:txBody>
        </p:sp>
      </p:grpSp>
      <p:sp>
        <p:nvSpPr>
          <p:cNvPr id="23" name="右矢印 22"/>
          <p:cNvSpPr/>
          <p:nvPr/>
        </p:nvSpPr>
        <p:spPr>
          <a:xfrm>
            <a:off x="5374536" y="2895600"/>
            <a:ext cx="609600" cy="533400"/>
          </a:xfrm>
          <a:prstGeom prst="rightArrow">
            <a:avLst/>
          </a:prstGeom>
          <a:solidFill>
            <a:srgbClr val="305FFF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019800" y="2626470"/>
            <a:ext cx="1295400" cy="11430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010765" y="2592429"/>
            <a:ext cx="13102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016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3200" dirty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出力</a:t>
            </a:r>
            <a:endParaRPr kumimoji="0" lang="en-US" altLang="ja-JP" sz="3200" dirty="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  <a:p>
            <a:pPr algn="ctr"/>
            <a:r>
              <a:rPr kumimoji="0" lang="ja-JP" altLang="en-US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ディスプレイ</a:t>
            </a:r>
            <a:endParaRPr kumimoji="0" lang="en-US" altLang="ja-JP" sz="2000" dirty="0" smtClean="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  <a:p>
            <a:pPr algn="ctr"/>
            <a:r>
              <a:rPr kumimoji="0" lang="ja-JP" altLang="en-US" sz="2000" dirty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に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ＭＳ Ｐゴシック" charset="-128"/>
                <a:sym typeface="ＭＳ Ｐゴシック" charset="-128"/>
              </a:rPr>
              <a:t>表示</a:t>
            </a:r>
            <a:endParaRPr kumimoji="0" lang="ja-JP" altLang="en-US" sz="2000" dirty="0">
              <a:solidFill>
                <a:srgbClr val="000000"/>
              </a:solidFill>
              <a:latin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Gill Sans MT" charset="0"/>
                <a:ea typeface="ＭＳ Ｐゴシック" charset="-128"/>
              </a:rPr>
              <a:t>各装置の概要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RAM, HDD, BD,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入力装置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163638"/>
            <a:ext cx="8258175" cy="162242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人間の命令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を計算機に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伝える装置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入力装置　～キーボード～</a:t>
            </a:r>
          </a:p>
        </p:txBody>
      </p:sp>
      <p:pic>
        <p:nvPicPr>
          <p:cNvPr id="1028" name="Picture 4" descr="C:\Users\mikataka\Documents\INEX2012\0518\lecture\image\key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52777" cy="52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入力装置　～マウス～</a:t>
            </a:r>
          </a:p>
        </p:txBody>
      </p:sp>
      <p:pic>
        <p:nvPicPr>
          <p:cNvPr id="2050" name="Picture 2" descr="C:\Users\mikataka\Documents\INEX2012\0518\lecture\image\mau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684464" cy="49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2969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RAM, HDD, BD,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Gill Sans MT" charset="0"/>
                <a:ea typeface="ＭＳ Ｐゴシック" charset="-128"/>
              </a:rPr>
              <a:t>処理装置　～</a:t>
            </a:r>
            <a:r>
              <a:rPr lang="en-US" altLang="ja-JP">
                <a:latin typeface="ＭＳ Ｐゴシック" charset="-128"/>
                <a:ea typeface="ＭＳ Ｐゴシック" charset="-128"/>
              </a:rPr>
              <a:t>CPU</a:t>
            </a:r>
            <a:r>
              <a:rPr lang="ja-JP" altLang="en-US">
                <a:latin typeface="Gill Sans MT" charset="0"/>
                <a:ea typeface="ＭＳ Ｐゴシック" charset="-128"/>
              </a:rPr>
              <a:t>～</a:t>
            </a:r>
            <a:endParaRPr lang="en-US" altLang="ja-JP">
              <a:latin typeface="Gill Sans MT" charset="0"/>
              <a:ea typeface="ＭＳ Ｐゴシック" charset="-128"/>
            </a:endParaRPr>
          </a:p>
        </p:txBody>
      </p:sp>
      <p:sp>
        <p:nvSpPr>
          <p:cNvPr id="3174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66725" y="980728"/>
            <a:ext cx="7861300" cy="1658937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entral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rocessing 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U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nit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動作周波数が大きいと処理が速い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コア数が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多いとより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多くの並列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処理ができる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71500" y="5062165"/>
            <a:ext cx="8101013" cy="784225"/>
            <a:chOff x="571500" y="5238750"/>
            <a:chExt cx="8101013" cy="784225"/>
          </a:xfrm>
        </p:grpSpPr>
        <p:sp>
          <p:nvSpPr>
            <p:cNvPr id="31748" name="Rectangle 2"/>
            <p:cNvSpPr>
              <a:spLocks/>
            </p:cNvSpPr>
            <p:nvPr/>
          </p:nvSpPr>
          <p:spPr bwMode="auto">
            <a:xfrm>
              <a:off x="571500" y="5238750"/>
              <a:ext cx="2286000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0" lang="en-US" altLang="ja-JP" dirty="0">
                  <a:latin typeface="+mn-ea"/>
                  <a:ea typeface="+mn-ea"/>
                  <a:cs typeface="+mn-cs"/>
                  <a:sym typeface="Gill Sans" charset="0"/>
                </a:rPr>
                <a:t>Core2 Quad</a:t>
              </a:r>
              <a:r>
                <a:rPr kumimoji="0" lang="ja-JP" altLang="en-US" dirty="0">
                  <a:latin typeface="+mn-ea"/>
                  <a:ea typeface="+mn-ea"/>
                  <a:cs typeface="+mn-cs"/>
                  <a:sym typeface="Gill Sans" charset="0"/>
                </a:rPr>
                <a:t> </a:t>
              </a:r>
              <a:r>
                <a:rPr kumimoji="0" lang="en-US" altLang="ja-JP" dirty="0">
                  <a:latin typeface="+mn-ea"/>
                  <a:ea typeface="+mn-ea"/>
                  <a:cs typeface="+mn-cs"/>
                  <a:sym typeface="Gill Sans" charset="0"/>
                </a:rPr>
                <a:t>Q9550</a:t>
              </a:r>
            </a:p>
            <a:p>
              <a:pPr algn="ctr">
                <a:defRPr/>
              </a:pPr>
              <a:r>
                <a:rPr kumimoji="0" lang="en-US" altLang="ja-JP" dirty="0" smtClean="0">
                  <a:latin typeface="+mn-ea"/>
                  <a:ea typeface="+mn-ea"/>
                  <a:cs typeface="+mn-cs"/>
                  <a:sym typeface="Gill Sans" charset="0"/>
                </a:rPr>
                <a:t>2.83 </a:t>
              </a:r>
              <a:r>
                <a:rPr kumimoji="0" lang="en-US" altLang="ja-JP" dirty="0">
                  <a:latin typeface="+mn-ea"/>
                  <a:ea typeface="+mn-ea"/>
                  <a:cs typeface="+mn-cs"/>
                  <a:sym typeface="Gill Sans" charset="0"/>
                </a:rPr>
                <a:t>GHz</a:t>
              </a:r>
            </a:p>
          </p:txBody>
        </p:sp>
        <p:sp>
          <p:nvSpPr>
            <p:cNvPr id="27655" name="Rectangle 6"/>
            <p:cNvSpPr>
              <a:spLocks/>
            </p:cNvSpPr>
            <p:nvPr/>
          </p:nvSpPr>
          <p:spPr bwMode="auto">
            <a:xfrm>
              <a:off x="3429000" y="5286375"/>
              <a:ext cx="23749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spcBef>
                  <a:spcPts val="1400"/>
                </a:spcBef>
              </a:pP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マザーボードに</a:t>
              </a:r>
              <a:r>
                <a:rPr kumimoji="0" lang="en-US" altLang="ja-JP">
                  <a:latin typeface="ＭＳ Ｐゴシック" charset="-128"/>
                  <a:sym typeface="ＭＳ Ｐゴシック" charset="-128"/>
                </a:rPr>
                <a:t>CPU</a:t>
              </a: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を装着した状態</a:t>
              </a:r>
            </a:p>
          </p:txBody>
        </p:sp>
        <p:sp>
          <p:nvSpPr>
            <p:cNvPr id="27656" name="Rectangle 7"/>
            <p:cNvSpPr>
              <a:spLocks/>
            </p:cNvSpPr>
            <p:nvPr/>
          </p:nvSpPr>
          <p:spPr bwMode="auto">
            <a:xfrm>
              <a:off x="6373813" y="5264150"/>
              <a:ext cx="22987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spcBef>
                  <a:spcPts val="1400"/>
                </a:spcBef>
              </a:pP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さらに</a:t>
              </a:r>
              <a:r>
                <a:rPr kumimoji="0" lang="en-US" altLang="ja-JP">
                  <a:latin typeface="ＭＳ Ｐゴシック" charset="-128"/>
                  <a:sym typeface="ＭＳ Ｐゴシック" charset="-128"/>
                </a:rPr>
                <a:t>CPU</a:t>
              </a:r>
              <a:r>
                <a:rPr kumimoji="0" lang="ja-JP" altLang="en-US">
                  <a:latin typeface="ＭＳ Ｐゴシック" charset="-128"/>
                  <a:sym typeface="ＭＳ Ｐゴシック" charset="-128"/>
                </a:rPr>
                <a:t>ファンを装着した状態</a:t>
              </a:r>
            </a:p>
          </p:txBody>
        </p:sp>
      </p:grpSp>
      <p:pic>
        <p:nvPicPr>
          <p:cNvPr id="3074" name="Picture 2" descr="C:\Users\mikataka\Documents\INEX2012\0518\lecture\image\cpu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04474"/>
            <a:ext cx="2355850" cy="23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kataka\Documents\INEX2012\0518\lecture\image\mazabo+c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18" y="2804474"/>
            <a:ext cx="2581326" cy="22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kataka\Documents\INEX2012\0518\lecture\image\fan+cp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04474"/>
            <a:ext cx="2444329" cy="22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2560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RAM, HDD, BD,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本日の講義の内容</a:t>
            </a:r>
          </a:p>
        </p:txBody>
      </p:sp>
      <p:sp>
        <p:nvSpPr>
          <p:cNvPr id="1024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250825" y="1196975"/>
            <a:ext cx="8713788" cy="38036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Introduction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のハードウェアに必要な機能</a:t>
            </a:r>
            <a:endParaRPr lang="en-US" altLang="ja-JP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各装置の概要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RAM,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HDD,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BD, DVD,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CD,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USB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 dirty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その他の装置（ネットワークカード など）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出力装置</a:t>
            </a:r>
          </a:p>
        </p:txBody>
      </p:sp>
      <p:sp>
        <p:nvSpPr>
          <p:cNvPr id="2969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1228725"/>
            <a:ext cx="8229600" cy="17716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処理結果を人間に伝える装置</a:t>
            </a:r>
            <a:endParaRPr lang="ja-JP" altLang="en-US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endParaRPr lang="ja-JP" altLang="en-US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出力装置　～ディスプレイ～</a:t>
            </a:r>
          </a:p>
        </p:txBody>
      </p:sp>
      <p:pic>
        <p:nvPicPr>
          <p:cNvPr id="4098" name="Picture 2" descr="C:\Users\mikataka\Documents\INEX2012\0518\lecture\image\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3"/>
            <a:ext cx="389041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/>
          </p:cNvSpPr>
          <p:nvPr/>
        </p:nvSpPr>
        <p:spPr bwMode="auto">
          <a:xfrm>
            <a:off x="5059363" y="5572125"/>
            <a:ext cx="401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>
                <a:latin typeface="Gill Sans" charset="0"/>
                <a:sym typeface="Gill Sans" charset="0"/>
              </a:rPr>
              <a:t>ATI XPERT 98</a:t>
            </a:r>
          </a:p>
          <a:p>
            <a:pPr algn="ctr"/>
            <a:r>
              <a:rPr kumimoji="0" lang="en-US" altLang="ja-JP" sz="1600">
                <a:latin typeface="Gill Sans" charset="0"/>
                <a:sym typeface="Gill Sans" charset="0"/>
              </a:rPr>
              <a:t>  VRAM: 8MB,   </a:t>
            </a:r>
            <a:r>
              <a:rPr kumimoji="0" lang="ja-JP" altLang="en-US" sz="1600">
                <a:latin typeface="ＭＳ Ｐゴシック" charset="-128"/>
                <a:sym typeface="ＭＳ Ｐゴシック" charset="-128"/>
              </a:rPr>
              <a:t>ビデオチップ</a:t>
            </a:r>
            <a:r>
              <a:rPr kumimoji="0" lang="en-US" altLang="ja-JP" sz="1600">
                <a:latin typeface="Gill Sans" charset="0"/>
                <a:sym typeface="Gill Sans" charset="0"/>
              </a:rPr>
              <a:t>: RAGE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954087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ビデオカード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12776"/>
            <a:ext cx="8128000" cy="465296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画面表示機能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を追加する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拡張カード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描画を行うチップ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ビデオチップ</a:t>
            </a:r>
            <a:r>
              <a:rPr lang="en-US" altLang="ja-JP" dirty="0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アナログ・デジタルデータ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への変換を行うチップ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描画データを保持する為のメモリ</a:t>
            </a:r>
            <a:r>
              <a:rPr lang="en-US" altLang="ja-JP" dirty="0">
                <a:cs typeface="ＭＳ Ｐゴシック" charset="-128"/>
              </a:rPr>
              <a:t>(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VRAM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：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Video Random Access Memory) 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画像処理用の集積回路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(GPU)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別名</a:t>
            </a:r>
            <a:endParaRPr lang="en-US" altLang="ja-JP" dirty="0"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グラフィックカード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グラフィックボード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最近はマザーボードに組み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 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込まれているものもある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オ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665162" indent="-406400" eaLnBrk="1" hangingPunct="1"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 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ンボード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)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</p:txBody>
      </p:sp>
      <p:pic>
        <p:nvPicPr>
          <p:cNvPr id="5122" name="Picture 2" descr="C:\Users\mikataka\Documents\INEX2012\0518\lecture\image\gra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7090"/>
            <a:ext cx="3024336" cy="2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3277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solidFill>
                <a:srgbClr val="C00000"/>
              </a:solidFill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RAM</a:t>
            </a:r>
            <a:r>
              <a:rPr lang="en-US" altLang="ja-JP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, HDD, BD, DVD, CD, USB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</a:t>
            </a:r>
          </a:p>
        </p:txBody>
      </p:sp>
      <p:sp>
        <p:nvSpPr>
          <p:cNvPr id="3379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8788" y="1228725"/>
            <a:ext cx="8185150" cy="22002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入力・出力データや処理結果</a:t>
            </a:r>
            <a:r>
              <a:rPr lang="en-US" altLang="ja-JP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プログラム</a:t>
            </a:r>
            <a:r>
              <a:rPr lang="en-US" altLang="ja-JP">
                <a:cs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ソフトウェア</a:t>
            </a:r>
            <a:r>
              <a:rPr lang="en-US" altLang="ja-JP">
                <a:cs typeface="ＭＳ Ｐゴシック" charset="-128"/>
              </a:rPr>
              <a:t>)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を読み書きする装置</a:t>
            </a:r>
            <a:endParaRPr lang="ja-JP" altLang="en-US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主記憶装置</a:t>
            </a:r>
            <a:r>
              <a:rPr lang="en-US" altLang="ja-JP">
                <a:cs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メインメモリ</a:t>
            </a:r>
            <a:r>
              <a:rPr lang="en-US" altLang="ja-JP"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外部記憶装置</a:t>
            </a:r>
            <a:r>
              <a:rPr lang="en-US" altLang="ja-JP">
                <a:cs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ディスクドライブなど</a:t>
            </a:r>
            <a:r>
              <a:rPr lang="en-US" altLang="ja-JP">
                <a:cs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954087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 ～主記憶装置</a:t>
            </a:r>
            <a:r>
              <a:rPr lang="en-US" altLang="ja-JP" dirty="0">
                <a:ea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メインメモリ</a:t>
            </a:r>
            <a:r>
              <a:rPr lang="en-US" altLang="ja-JP" dirty="0">
                <a:ea typeface="ＭＳ Ｐゴシック" charset="-128"/>
              </a:rPr>
              <a:t>)</a:t>
            </a:r>
            <a:r>
              <a:rPr lang="ja-JP" altLang="en-US" dirty="0">
                <a:ea typeface="ＭＳ Ｐゴシック" charset="-128"/>
              </a:rPr>
              <a:t>～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3481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836712"/>
            <a:ext cx="8158163" cy="302260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R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andom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ccess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M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emory)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半導体素子を利用して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電気的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に記憶する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電源を落とすと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記録内容は消滅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から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直接アクセス可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動作が高速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単位容量あたりの価格が高い</a:t>
            </a:r>
          </a:p>
        </p:txBody>
      </p:sp>
      <p:sp>
        <p:nvSpPr>
          <p:cNvPr id="34820" name="Rectangle 3"/>
          <p:cNvSpPr>
            <a:spLocks/>
          </p:cNvSpPr>
          <p:nvPr/>
        </p:nvSpPr>
        <p:spPr bwMode="auto">
          <a:xfrm>
            <a:off x="5183435" y="5786438"/>
            <a:ext cx="385306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1600"/>
              </a:spcBef>
            </a:pPr>
            <a:r>
              <a:rPr kumimoji="0" lang="en-US" altLang="ja-JP" dirty="0">
                <a:latin typeface="ＭＳ Ｐゴシック" charset="-128"/>
                <a:sym typeface="ＭＳ Ｐゴシック" charset="-128"/>
              </a:rPr>
              <a:t>Transcend DDR2800 / 2 GB</a:t>
            </a:r>
          </a:p>
        </p:txBody>
      </p:sp>
      <p:pic>
        <p:nvPicPr>
          <p:cNvPr id="6146" name="Picture 2" descr="C:\Users\mikataka\Documents\INEX2012\0518\lecture\image\mem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3068960"/>
            <a:ext cx="3086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～外部記憶装置～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908720"/>
            <a:ext cx="8501063" cy="45720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磁気・光学・電気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を利用して記憶する装置</a:t>
            </a:r>
            <a:endParaRPr lang="ja-JP" altLang="en-US" sz="30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電源を供給しなくても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データは消えない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HDD, DVD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CD, USB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メモリ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等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から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直接アクセス不可能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動作が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低速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一度主記憶装置に読み込む必要が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ある</a:t>
            </a: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接続規格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S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erial ATA(SATA)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IDE</a:t>
            </a:r>
          </a:p>
          <a:p>
            <a:pPr marL="1214437" lvl="2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PC/AT 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オリジナルの接続規格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USB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ハードディスクドライブ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(HDD)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～</a:t>
            </a:r>
          </a:p>
        </p:txBody>
      </p:sp>
      <p:sp>
        <p:nvSpPr>
          <p:cNvPr id="3789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66838"/>
            <a:ext cx="8086725" cy="251460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磁性体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を塗布した円盤を高速に回転させ</a:t>
            </a:r>
            <a:r>
              <a:rPr lang="en-US" altLang="ja-JP" dirty="0">
                <a:cs typeface="ＭＳ Ｐゴシック" charset="-128"/>
              </a:rPr>
              <a:t>,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磁気ヘッドからデータを読み書き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する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cs typeface="ＭＳ Ｐゴシック" charset="-128"/>
              </a:rPr>
              <a:t>容量が大きく</a:t>
            </a:r>
            <a:r>
              <a:rPr lang="en-US" altLang="ja-JP" dirty="0" smtClean="0">
                <a:cs typeface="ＭＳ Ｐゴシック" charset="-128"/>
              </a:rPr>
              <a:t>, </a:t>
            </a:r>
            <a:r>
              <a:rPr lang="ja-JP" altLang="en-US" dirty="0" smtClean="0">
                <a:cs typeface="ＭＳ Ｐゴシック" charset="-128"/>
              </a:rPr>
              <a:t>単位容量あたりの価格が安い</a:t>
            </a:r>
            <a:endParaRPr lang="en-US" altLang="ja-JP" dirty="0" smtClean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cs typeface="ＭＳ Ｐゴシック" charset="-128"/>
              </a:rPr>
              <a:t>現在の主要な記憶装置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ただし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振動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に弱い</a:t>
            </a:r>
            <a:endParaRPr lang="en-US" altLang="ja-JP" dirty="0">
              <a:solidFill>
                <a:srgbClr val="C0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取り扱いは慎重に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!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pic>
        <p:nvPicPr>
          <p:cNvPr id="3789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3060228"/>
            <a:ext cx="280828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/>
          </p:cNvSpPr>
          <p:nvPr/>
        </p:nvSpPr>
        <p:spPr bwMode="auto">
          <a:xfrm>
            <a:off x="4791075" y="5013176"/>
            <a:ext cx="2981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HITACHI</a:t>
            </a:r>
          </a:p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HDP725050GLA</a:t>
            </a:r>
          </a:p>
          <a:p>
            <a:pPr algn="ctr"/>
            <a:r>
              <a:rPr kumimoji="0" lang="en-US" altLang="ja-JP" sz="1600" dirty="0">
                <a:latin typeface="ＭＳ Ｐゴシック" charset="-128"/>
                <a:sym typeface="ＭＳ Ｐゴシック" charset="-128"/>
              </a:rPr>
              <a:t>500GB</a:t>
            </a:r>
          </a:p>
        </p:txBody>
      </p:sp>
      <p:pic>
        <p:nvPicPr>
          <p:cNvPr id="7170" name="Picture 2" descr="C:\Users\mikataka\Documents\INEX2012\0518\lecture\image\h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60" y="2564904"/>
            <a:ext cx="2365014" cy="31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9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～光学ディスク</a:t>
            </a:r>
            <a:r>
              <a:rPr lang="en-US" altLang="ja-JP" dirty="0">
                <a:latin typeface="Gill Sans MT" charset="0"/>
                <a:ea typeface="ＭＳ Ｐゴシック" charset="-128"/>
              </a:rPr>
              <a:t>(</a:t>
            </a:r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CD,DVD,BD</a:t>
            </a:r>
            <a:r>
              <a:rPr lang="en-US" altLang="ja-JP" dirty="0" smtClean="0">
                <a:latin typeface="Gill Sans MT" charset="0"/>
                <a:ea typeface="ＭＳ Ｐゴシック" charset="-128"/>
              </a:rPr>
              <a:t>)</a:t>
            </a:r>
            <a:r>
              <a:rPr lang="ja-JP" altLang="en-US" dirty="0">
                <a:latin typeface="Gill Sans MT" charset="0"/>
                <a:ea typeface="ＭＳ Ｐゴシック" charset="-128"/>
              </a:rPr>
              <a:t>～</a:t>
            </a:r>
            <a:endParaRPr lang="en-US" altLang="ja-JP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620688"/>
            <a:ext cx="8215313" cy="4714875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ディスクにレーザ光を当て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光学的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にデータを読み書きする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DVD,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BD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は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CD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よりもデータの記録密度が高いだけでなく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両面記録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多層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記録が可能 </a:t>
            </a:r>
            <a:endParaRPr lang="en-US" altLang="ja-JP" dirty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キズに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弱い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規格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の例</a:t>
            </a:r>
            <a:endParaRPr lang="ja-JP" altLang="en-US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*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-ROM (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Read Only Memory )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読み取り専用 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*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-R (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Recordable )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一度だけ書き込み可能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*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-RW,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BD-RE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(</a:t>
            </a:r>
            <a:r>
              <a:rPr lang="en-US" altLang="ja-JP" dirty="0" err="1">
                <a:latin typeface="ＭＳ Ｐゴシック" charset="-128"/>
                <a:cs typeface="ＭＳ Ｐゴシック" charset="-128"/>
                <a:sym typeface="ＭＳ Ｐゴシック" charset="-128"/>
              </a:rPr>
              <a:t>ReWritable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何度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も書き込み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46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</a:t>
            </a:r>
            <a:r>
              <a:rPr lang="en-US" altLang="ja-JP">
                <a:latin typeface="ＭＳ Ｐゴシック" charset="-128"/>
                <a:ea typeface="ＭＳ Ｐゴシック" charset="-128"/>
                <a:sym typeface="ＭＳ Ｐゴシック" charset="-128"/>
              </a:rPr>
              <a:t>USB 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メモリ</a:t>
            </a:r>
            <a:r>
              <a:rPr lang="ja-JP" altLang="en-US">
                <a:latin typeface="Gill Sans MT" charset="0"/>
                <a:ea typeface="ＭＳ Ｐゴシック" charset="-128"/>
              </a:rPr>
              <a:t>～</a:t>
            </a:r>
            <a:endParaRPr lang="en-US" altLang="ja-JP">
              <a:latin typeface="Gill Sans MT" charset="0"/>
              <a:ea typeface="ＭＳ Ｐゴシック" charset="-128"/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68760"/>
            <a:ext cx="8215313" cy="2143125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電気的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にデータを読み書きする</a:t>
            </a:r>
            <a:endParaRPr lang="ja-JP" altLang="en-US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コントローラチップ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: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データの読み書きの制御</a:t>
            </a:r>
            <a:endParaRPr lang="en-US" altLang="ja-JP" dirty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メモリチップ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: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データを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保存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ヒラギノ角ゴ Pro W3" charset="-128"/>
              </a:rPr>
              <a:t>静電気に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弱い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909638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取り扱いは慎重に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!</a:t>
            </a:r>
            <a:endParaRPr lang="en-US" altLang="ja-JP" dirty="0">
              <a:latin typeface="ＭＳ Ｐゴシック" charset="-128"/>
              <a:cs typeface="ＭＳ Ｐゴシック" charset="-128"/>
              <a:sym typeface="ヒラギノ角ゴ Pro W3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ヒラギノ角ゴ Pro W3" charset="-128"/>
              </a:rPr>
              <a:t>記録回数が有限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ヒラギノ角ゴ Pro W3" charset="-128"/>
            </a:endParaRPr>
          </a:p>
        </p:txBody>
      </p:sp>
      <p:pic>
        <p:nvPicPr>
          <p:cNvPr id="39940" name="Picture 2" descr="D:\Desktop\P5200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62225"/>
            <a:ext cx="40005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3"/>
          <p:cNvSpPr>
            <a:spLocks/>
          </p:cNvSpPr>
          <p:nvPr/>
        </p:nvSpPr>
        <p:spPr bwMode="auto">
          <a:xfrm>
            <a:off x="5286375" y="4643438"/>
            <a:ext cx="2981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1600">
                <a:latin typeface="ＭＳ Ｐゴシック" charset="-128"/>
                <a:sym typeface="ＭＳ Ｐゴシック" charset="-128"/>
              </a:rPr>
              <a:t>SONY</a:t>
            </a:r>
          </a:p>
          <a:p>
            <a:pPr algn="ctr"/>
            <a:r>
              <a:rPr kumimoji="0" lang="en-US" altLang="ja-JP" sz="1600">
                <a:latin typeface="ＭＳ Ｐゴシック" charset="-128"/>
                <a:sym typeface="ＭＳ Ｐゴシック" charset="-128"/>
              </a:rPr>
              <a:t>USM8GLX L</a:t>
            </a:r>
          </a:p>
        </p:txBody>
      </p:sp>
    </p:spTree>
    <p:extLst>
      <p:ext uri="{BB962C8B-B14F-4D97-AF65-F5344CB8AC3E}">
        <p14:creationId xmlns:p14="http://schemas.microsoft.com/office/powerpoint/2010/main" val="1814411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Introduction</a:t>
            </a:r>
            <a:endParaRPr lang="ja-JP" altLang="en-US">
              <a:latin typeface="ＭＳ Ｐゴシック" charset="-128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Ins="38100"/>
          <a:lstStyle/>
          <a:p>
            <a:pPr eaLnBrk="1" hangingPunct="1">
              <a:defRPr/>
            </a:pPr>
            <a:r>
              <a:rPr lang="en-US" altLang="ja-JP" dirty="0" smtClean="0">
                <a:latin typeface="+mn-ea"/>
                <a:ea typeface="+mn-ea"/>
                <a:cs typeface="+mj-cs"/>
              </a:rPr>
              <a:t>Serial ATA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620688"/>
            <a:ext cx="8464550" cy="251936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S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erial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dvanced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T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echnology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ttachment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HDD,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光学ドライブ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などに接続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915988" lvl="1" indent="-342900" eaLnBrk="1" hangingPunct="1">
              <a:buFont typeface="Wingdings" charset="2"/>
              <a:buChar char="l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情報実験機では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4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本の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SATA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ケーブルが接続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</a:p>
        </p:txBody>
      </p:sp>
      <p:pic>
        <p:nvPicPr>
          <p:cNvPr id="8194" name="Picture 2" descr="C:\Users\mikataka\Documents\INEX2012\0518\lecture\image\s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0388" y="2394588"/>
            <a:ext cx="2755713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8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Ins="38100"/>
          <a:lstStyle/>
          <a:p>
            <a:pPr eaLnBrk="1" hangingPunct="1">
              <a:defRPr/>
            </a:pPr>
            <a:r>
              <a:rPr lang="en-US" altLang="ja-JP" dirty="0" smtClean="0">
                <a:latin typeface="+mn-ea"/>
                <a:ea typeface="+mn-ea"/>
                <a:cs typeface="+mj-cs"/>
              </a:rPr>
              <a:t>IDE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57188" y="230286"/>
            <a:ext cx="5395912" cy="4854898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I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ntegrated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D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evice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</a:rPr>
              <a:t>E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lectronics</a:t>
            </a: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互換機用の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ハードディスクインターフェース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DVD, CD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なども接続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伝送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速度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は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SATA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よりも遅い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lnSpc>
                <a:spcPct val="80000"/>
              </a:lnSpc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1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本のケーブルで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2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つの装置を接続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可能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</p:txBody>
      </p:sp>
      <p:pic>
        <p:nvPicPr>
          <p:cNvPr id="9218" name="Picture 2" descr="C:\Users\mikataka\Documents\INEX2012\0518\lecture\image\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115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4198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RAM, HDD, BD,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その他の装置</a:t>
            </a:r>
          </a:p>
        </p:txBody>
      </p:sp>
      <p:sp>
        <p:nvSpPr>
          <p:cNvPr id="3993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692696"/>
            <a:ext cx="8004175" cy="31686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マザーボードの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バススロット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後述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に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装着することで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拡張機能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を提供</a:t>
            </a:r>
            <a:endParaRPr lang="en-US" altLang="ja-JP" dirty="0"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endParaRPr lang="en-US" altLang="ja-JP" dirty="0">
              <a:solidFill>
                <a:srgbClr val="C0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cs typeface="ＭＳ Ｐゴシック" charset="-128"/>
              </a:rPr>
              <a:t>サウンドカード</a:t>
            </a:r>
            <a:endParaRPr lang="en-US" altLang="ja-JP" dirty="0"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その他の装置　～ネットワークカード～</a:t>
            </a:r>
          </a:p>
        </p:txBody>
      </p:sp>
      <p:sp>
        <p:nvSpPr>
          <p:cNvPr id="4403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14438"/>
            <a:ext cx="8215313" cy="307181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LAN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に接続するための</a:t>
            </a:r>
            <a:r>
              <a:rPr lang="ja-JP" altLang="en-US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拡張カード</a:t>
            </a:r>
            <a:endParaRPr lang="ja-JP" altLang="en-US">
              <a:solidFill>
                <a:srgbClr val="C00000"/>
              </a:solidFill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情報実験機ではマザーボードに内蔵されている</a:t>
            </a:r>
            <a:r>
              <a:rPr lang="en-US" altLang="ja-JP"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オンボード</a:t>
            </a:r>
            <a:r>
              <a:rPr lang="en-US" altLang="ja-JP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別名</a:t>
            </a:r>
            <a:endParaRPr lang="en-US" altLang="ja-JP"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NIC (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N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etwork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nterface</a:t>
            </a:r>
            <a:r>
              <a:rPr lang="en-US" altLang="ja-JP">
                <a:solidFill>
                  <a:srgbClr val="FF4247"/>
                </a:solidFill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ard)</a:t>
            </a: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LAN card</a:t>
            </a: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LAN board </a:t>
            </a:r>
            <a:endParaRPr lang="ja-JP" altLang="en-US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pic>
        <p:nvPicPr>
          <p:cNvPr id="4301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788" y="2500313"/>
            <a:ext cx="35893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3"/>
          <p:cNvSpPr>
            <a:spLocks/>
          </p:cNvSpPr>
          <p:nvPr/>
        </p:nvSpPr>
        <p:spPr bwMode="auto">
          <a:xfrm>
            <a:off x="6000750" y="5362575"/>
            <a:ext cx="2667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000">
                <a:latin typeface="ＭＳ Ｐゴシック" charset="-128"/>
                <a:sym typeface="ＭＳ Ｐゴシック" charset="-128"/>
              </a:rPr>
              <a:t>FNW-9800-T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9875"/>
            <a:ext cx="7772400" cy="873125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装置の種類</a:t>
            </a:r>
          </a:p>
        </p:txBody>
      </p:sp>
      <p:sp>
        <p:nvSpPr>
          <p:cNvPr id="4198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323975"/>
            <a:ext cx="8386763" cy="5054600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入力装置</a:t>
            </a:r>
            <a:endParaRPr lang="ja-JP" altLang="en-US" dirty="0">
              <a:solidFill>
                <a:srgbClr val="F9FF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スキャナ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タッチパネルなど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（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Central Processing Unit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） 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プリンタなど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記憶装置</a:t>
            </a:r>
            <a:endParaRPr lang="ja-JP" altLang="en-US" sz="3400" dirty="0">
              <a:cs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RAM, HDD, BD, DVD, CD, USB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その他の装置</a:t>
            </a: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ネットワークカード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サウンドカード など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以上の機能を結合</a:t>
            </a:r>
            <a:r>
              <a:rPr lang="en-US" altLang="ja-JP" dirty="0">
                <a:solidFill>
                  <a:srgbClr val="C00000"/>
                </a:solidFill>
                <a:latin typeface="Arial" charset="0"/>
                <a:cs typeface="ＭＳ Ｐゴシック" charset="-128"/>
                <a:sym typeface="ＭＳ Ｐゴシック" charset="-128"/>
              </a:rPr>
              <a:t>•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調整する装置</a:t>
            </a:r>
            <a:endParaRPr lang="en-US" altLang="ja-JP" dirty="0">
              <a:solidFill>
                <a:srgbClr val="C00000"/>
              </a:solidFill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lnSpc>
                <a:spcPct val="7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マザーボード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(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マザーボード</a:t>
            </a:r>
            <a:endParaRPr lang="en-US" altLang="ja-JP">
              <a:ea typeface="ＭＳ Ｐゴシック" charset="-128"/>
            </a:endParaRPr>
          </a:p>
        </p:txBody>
      </p:sp>
      <p:pic>
        <p:nvPicPr>
          <p:cNvPr id="10244" name="Picture 4" descr="C:\Users\mikataka\Documents\INEX2012\0518\lecture\image\mazab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70747"/>
            <a:ext cx="5328592" cy="51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グループ化 25"/>
          <p:cNvGrpSpPr>
            <a:grpSpLocks/>
          </p:cNvGrpSpPr>
          <p:nvPr/>
        </p:nvGrpSpPr>
        <p:grpSpPr bwMode="auto">
          <a:xfrm>
            <a:off x="-9525" y="1214438"/>
            <a:ext cx="9010650" cy="4735512"/>
            <a:chOff x="-71470" y="1481138"/>
            <a:chExt cx="9010704" cy="4736187"/>
          </a:xfrm>
        </p:grpSpPr>
        <p:sp>
          <p:nvSpPr>
            <p:cNvPr id="45060" name="Rectangle 10"/>
            <p:cNvSpPr>
              <a:spLocks/>
            </p:cNvSpPr>
            <p:nvPr/>
          </p:nvSpPr>
          <p:spPr bwMode="auto">
            <a:xfrm>
              <a:off x="7643834" y="3857628"/>
              <a:ext cx="1295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メモリ</a:t>
              </a:r>
              <a:endParaRPr kumimoji="0" lang="ja-JP" altLang="en-US" sz="2700">
                <a:latin typeface="Gill Sans" charset="0"/>
                <a:sym typeface="Gill Sans" charset="0"/>
              </a:endParaRPr>
            </a:p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スロット</a:t>
              </a:r>
            </a:p>
          </p:txBody>
        </p:sp>
        <p:sp>
          <p:nvSpPr>
            <p:cNvPr id="45061" name="Rectangle 11"/>
            <p:cNvSpPr>
              <a:spLocks/>
            </p:cNvSpPr>
            <p:nvPr/>
          </p:nvSpPr>
          <p:spPr bwMode="auto">
            <a:xfrm>
              <a:off x="7643834" y="2500306"/>
              <a:ext cx="12954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r>
                <a:rPr kumimoji="0" lang="en-US" altLang="ja-JP" sz="2700">
                  <a:latin typeface="Gill Sans" charset="0"/>
                  <a:sym typeface="Gill Sans" charset="0"/>
                </a:rPr>
                <a:t>CPU</a:t>
              </a:r>
            </a:p>
            <a:p>
              <a:pPr algn="ctr"/>
              <a:r>
                <a:rPr kumimoji="0" lang="ja-JP" altLang="en-US" sz="2700">
                  <a:latin typeface="ＭＳ Ｐゴシック" charset="-128"/>
                  <a:sym typeface="ＭＳ Ｐゴシック" charset="-128"/>
                </a:rPr>
                <a:t>スロット</a:t>
              </a:r>
            </a:p>
          </p:txBody>
        </p:sp>
        <p:grpSp>
          <p:nvGrpSpPr>
            <p:cNvPr id="45062" name="グループ化 24"/>
            <p:cNvGrpSpPr>
              <a:grpSpLocks/>
            </p:cNvGrpSpPr>
            <p:nvPr/>
          </p:nvGrpSpPr>
          <p:grpSpPr bwMode="auto">
            <a:xfrm>
              <a:off x="-71470" y="1481138"/>
              <a:ext cx="8577314" cy="4736187"/>
              <a:chOff x="-71470" y="1481138"/>
              <a:chExt cx="8577314" cy="4736187"/>
            </a:xfrm>
          </p:grpSpPr>
          <p:pic>
            <p:nvPicPr>
              <p:cNvPr id="45063" name="Picture 2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1235" y="2214554"/>
                <a:ext cx="4833971" cy="362547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45064" name="Rectangle 2"/>
              <p:cNvSpPr>
                <a:spLocks/>
              </p:cNvSpPr>
              <p:nvPr/>
            </p:nvSpPr>
            <p:spPr bwMode="auto">
              <a:xfrm>
                <a:off x="6748463" y="1481138"/>
                <a:ext cx="898525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ja-JP" altLang="en-US" sz="2800">
                    <a:latin typeface="Gill Sans" charset="0"/>
                    <a:sym typeface="Gill Sans" charset="0"/>
                  </a:rPr>
                  <a:t>→ </a:t>
                </a:r>
                <a:r>
                  <a:rPr kumimoji="0" lang="ja-JP" altLang="en-US" sz="2800">
                    <a:latin typeface="ＭＳ Ｐゴシック" charset="-128"/>
                    <a:sym typeface="ＭＳ Ｐゴシック" charset="-128"/>
                  </a:rPr>
                  <a:t>北</a:t>
                </a:r>
              </a:p>
            </p:txBody>
          </p:sp>
          <p:sp>
            <p:nvSpPr>
              <p:cNvPr id="45065" name="Rectangle 3"/>
              <p:cNvSpPr>
                <a:spLocks/>
              </p:cNvSpPr>
              <p:nvPr/>
            </p:nvSpPr>
            <p:spPr bwMode="auto">
              <a:xfrm>
                <a:off x="2355850" y="1481138"/>
                <a:ext cx="787400" cy="5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ja-JP" altLang="en-US" sz="2800">
                    <a:latin typeface="ＭＳ Ｐゴシック" charset="-128"/>
                    <a:sym typeface="ＭＳ Ｐゴシック" charset="-128"/>
                  </a:rPr>
                  <a:t>南</a:t>
                </a:r>
                <a:r>
                  <a:rPr kumimoji="0" lang="ja-JP" altLang="en-US" sz="2800">
                    <a:latin typeface="Gill Sans" charset="0"/>
                    <a:sym typeface="Gill Sans" charset="0"/>
                  </a:rPr>
                  <a:t>←</a:t>
                </a:r>
              </a:p>
            </p:txBody>
          </p:sp>
          <p:sp>
            <p:nvSpPr>
              <p:cNvPr id="45066" name="AutoShape 4"/>
              <p:cNvSpPr>
                <a:spLocks/>
              </p:cNvSpPr>
              <p:nvPr/>
            </p:nvSpPr>
            <p:spPr bwMode="auto">
              <a:xfrm>
                <a:off x="2643174" y="2643182"/>
                <a:ext cx="1857388" cy="157163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67" name="AutoShape 5"/>
              <p:cNvSpPr>
                <a:spLocks/>
              </p:cNvSpPr>
              <p:nvPr/>
            </p:nvSpPr>
            <p:spPr bwMode="auto">
              <a:xfrm>
                <a:off x="3071802" y="5400692"/>
                <a:ext cx="752476" cy="4572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68" name="Rectangle 6"/>
              <p:cNvSpPr>
                <a:spLocks/>
              </p:cNvSpPr>
              <p:nvPr/>
            </p:nvSpPr>
            <p:spPr bwMode="auto">
              <a:xfrm>
                <a:off x="285720" y="2857496"/>
                <a:ext cx="174887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2700">
                    <a:latin typeface="Gill Sans" charset="0"/>
                    <a:sym typeface="Gill Sans" charset="0"/>
                  </a:rPr>
                  <a:t>PCI</a:t>
                </a:r>
              </a:p>
              <a:p>
                <a:pPr algn="ctr"/>
                <a:r>
                  <a:rPr kumimoji="0" lang="ja-JP" altLang="en-US" sz="2700">
                    <a:latin typeface="ＭＳ Ｐゴシック" charset="-128"/>
                    <a:sym typeface="ＭＳ Ｐゴシック" charset="-128"/>
                  </a:rPr>
                  <a:t>バススロット</a:t>
                </a:r>
              </a:p>
            </p:txBody>
          </p:sp>
          <p:sp>
            <p:nvSpPr>
              <p:cNvPr id="45069" name="Rectangle 7"/>
              <p:cNvSpPr>
                <a:spLocks/>
              </p:cNvSpPr>
              <p:nvPr/>
            </p:nvSpPr>
            <p:spPr bwMode="auto">
              <a:xfrm>
                <a:off x="-71470" y="4572008"/>
                <a:ext cx="2743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altLang="ja-JP" sz="2700" dirty="0">
                    <a:latin typeface="Gill Sans" charset="0"/>
                    <a:sym typeface="Gill Sans" charset="0"/>
                  </a:rPr>
                  <a:t>IDE</a:t>
                </a:r>
                <a:r>
                  <a:rPr kumimoji="0" lang="ja-JP" altLang="en-US" sz="2700" dirty="0">
                    <a:latin typeface="ＭＳ Ｐゴシック" charset="-128"/>
                    <a:sym typeface="ＭＳ Ｐゴシック" charset="-128"/>
                  </a:rPr>
                  <a:t>バススロット</a:t>
                </a:r>
              </a:p>
            </p:txBody>
          </p:sp>
          <p:sp>
            <p:nvSpPr>
              <p:cNvPr id="45070" name="AutoShape 8"/>
              <p:cNvSpPr>
                <a:spLocks/>
              </p:cNvSpPr>
              <p:nvPr/>
            </p:nvSpPr>
            <p:spPr bwMode="auto">
              <a:xfrm>
                <a:off x="5429256" y="3148018"/>
                <a:ext cx="1066800" cy="10668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1" name="AutoShape 9"/>
              <p:cNvSpPr>
                <a:spLocks/>
              </p:cNvSpPr>
              <p:nvPr/>
            </p:nvSpPr>
            <p:spPr bwMode="auto">
              <a:xfrm>
                <a:off x="4000496" y="4672026"/>
                <a:ext cx="2362200" cy="6858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2" name="Rectangle 12"/>
              <p:cNvSpPr>
                <a:spLocks/>
              </p:cNvSpPr>
              <p:nvPr/>
            </p:nvSpPr>
            <p:spPr bwMode="auto">
              <a:xfrm>
                <a:off x="400033" y="3938594"/>
                <a:ext cx="17430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ja-JP" altLang="en-US" sz="2700">
                    <a:latin typeface="ＭＳ Ｐゴシック" charset="-128"/>
                    <a:sym typeface="ＭＳ Ｐゴシック" charset="-128"/>
                  </a:rPr>
                  <a:t>チップセット</a:t>
                </a:r>
              </a:p>
            </p:txBody>
          </p:sp>
          <p:sp>
            <p:nvSpPr>
              <p:cNvPr id="45073" name="AutoShape 13"/>
              <p:cNvSpPr>
                <a:spLocks/>
              </p:cNvSpPr>
              <p:nvPr/>
            </p:nvSpPr>
            <p:spPr bwMode="auto">
              <a:xfrm>
                <a:off x="3171820" y="4605350"/>
                <a:ext cx="685800" cy="6096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4" name="AutoShape 14"/>
              <p:cNvSpPr>
                <a:spLocks/>
              </p:cNvSpPr>
              <p:nvPr/>
            </p:nvSpPr>
            <p:spPr bwMode="auto">
              <a:xfrm>
                <a:off x="4591056" y="3738570"/>
                <a:ext cx="838200" cy="7620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5" name="Line 15"/>
              <p:cNvSpPr>
                <a:spLocks noChangeShapeType="1"/>
              </p:cNvSpPr>
              <p:nvPr/>
            </p:nvSpPr>
            <p:spPr bwMode="auto">
              <a:xfrm flipH="1">
                <a:off x="3857620" y="4429132"/>
                <a:ext cx="714380" cy="21431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6" name="Line 16"/>
              <p:cNvSpPr>
                <a:spLocks noChangeShapeType="1"/>
              </p:cNvSpPr>
              <p:nvPr/>
            </p:nvSpPr>
            <p:spPr bwMode="auto">
              <a:xfrm rot="10800000" flipH="1" flipV="1">
                <a:off x="2143108" y="4143380"/>
                <a:ext cx="1000132" cy="71438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7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2071671" y="3357562"/>
                <a:ext cx="533400" cy="1587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8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6572264" y="3000372"/>
                <a:ext cx="1071570" cy="571503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79" name="Line 19"/>
              <p:cNvSpPr>
                <a:spLocks noChangeShapeType="1"/>
              </p:cNvSpPr>
              <p:nvPr/>
            </p:nvSpPr>
            <p:spPr bwMode="auto">
              <a:xfrm flipH="1">
                <a:off x="6429388" y="4286256"/>
                <a:ext cx="1214446" cy="644519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80" name="Line 20"/>
              <p:cNvSpPr>
                <a:spLocks noChangeShapeType="1"/>
              </p:cNvSpPr>
              <p:nvPr/>
            </p:nvSpPr>
            <p:spPr bwMode="auto">
              <a:xfrm rot="10800000" flipH="1" flipV="1">
                <a:off x="2143108" y="5000636"/>
                <a:ext cx="928694" cy="71438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26" name="Rectangle 21"/>
              <p:cNvSpPr>
                <a:spLocks/>
              </p:cNvSpPr>
              <p:nvPr/>
            </p:nvSpPr>
            <p:spPr bwMode="auto">
              <a:xfrm>
                <a:off x="6715133" y="5787052"/>
                <a:ext cx="1790711" cy="430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ja-JP" sz="2800" dirty="0">
                    <a:latin typeface="+mn-ea"/>
                    <a:ea typeface="+mn-ea"/>
                    <a:cs typeface="+mn-cs"/>
                  </a:rPr>
                  <a:t>P5Q Deluxe</a:t>
                </a:r>
              </a:p>
            </p:txBody>
          </p:sp>
        </p:grpSp>
      </p:grpSp>
      <p:sp>
        <p:nvSpPr>
          <p:cNvPr id="45059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マザーボード</a:t>
            </a:r>
            <a:endParaRPr lang="en-US" altLang="ja-JP">
              <a:ea typeface="ＭＳ Ｐゴシック" charset="-128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>
            <a:off x="3944904" y="5132420"/>
            <a:ext cx="627096" cy="45713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2987824" y="6093296"/>
            <a:ext cx="2743184" cy="4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 dirty="0" smtClean="0">
                <a:latin typeface="Gill Sans" charset="0"/>
                <a:sym typeface="Gill Sans" charset="0"/>
              </a:rPr>
              <a:t>SATA</a:t>
            </a:r>
            <a:r>
              <a:rPr kumimoji="0" lang="ja-JP" altLang="en-US" sz="2700" dirty="0" smtClean="0">
                <a:latin typeface="ＭＳ Ｐゴシック" charset="-128"/>
                <a:sym typeface="ＭＳ Ｐゴシック" charset="-128"/>
              </a:rPr>
              <a:t>コネクタ</a:t>
            </a:r>
            <a:endParaRPr kumimoji="0" lang="ja-JP" altLang="en-US" sz="2700" dirty="0"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rot="10800000" flipH="1">
            <a:off x="3957642" y="5731668"/>
            <a:ext cx="533397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069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>
              <a:defRPr/>
            </a:pPr>
            <a:r>
              <a:rPr lang="ja-JP" altLang="en-US" dirty="0" smtClean="0">
                <a:latin typeface="+mn-lt"/>
                <a:cs typeface="+mj-cs"/>
              </a:rPr>
              <a:t>バス</a:t>
            </a:r>
            <a:r>
              <a:rPr lang="en-US" altLang="ja-JP" dirty="0" smtClean="0">
                <a:latin typeface="+mn-lt"/>
                <a:cs typeface="+mj-cs"/>
              </a:rPr>
              <a:t>(</a:t>
            </a:r>
            <a:r>
              <a:rPr lang="en-US" altLang="ja-JP" dirty="0" smtClean="0">
                <a:latin typeface="+mn-ea"/>
                <a:ea typeface="+mn-ea"/>
                <a:cs typeface="+mj-cs"/>
              </a:rPr>
              <a:t>BUS</a:t>
            </a:r>
            <a:r>
              <a:rPr lang="en-US" altLang="ja-JP" dirty="0" smtClean="0">
                <a:latin typeface="+mn-lt"/>
                <a:cs typeface="+mj-cs"/>
              </a:rPr>
              <a:t>)</a:t>
            </a:r>
          </a:p>
        </p:txBody>
      </p:sp>
      <p:sp>
        <p:nvSpPr>
          <p:cNvPr id="4813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46856" y="1283593"/>
            <a:ext cx="8229600" cy="3225527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コンピュータ内で各回路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がデータを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やり取りする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ための伝送路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シリアルバス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/>
              <a:t>1</a:t>
            </a:r>
            <a:r>
              <a:rPr lang="ja-JP" altLang="en-US" dirty="0" smtClean="0"/>
              <a:t> 本の信号線で</a:t>
            </a:r>
            <a:r>
              <a:rPr lang="ja-JP" altLang="ja-JP" dirty="0" smtClean="0"/>
              <a:t>1</a:t>
            </a:r>
            <a:r>
              <a:rPr lang="ja-JP" altLang="en-US" dirty="0" smtClean="0"/>
              <a:t> </a:t>
            </a:r>
            <a:r>
              <a:rPr lang="ja-JP" altLang="ja-JP" dirty="0" smtClean="0"/>
              <a:t>ビット</a:t>
            </a:r>
            <a:r>
              <a:rPr lang="ja-JP" altLang="ja-JP" dirty="0"/>
              <a:t>ずつ順番にデータを</a:t>
            </a:r>
            <a:r>
              <a:rPr lang="ja-JP" altLang="ja-JP" dirty="0" smtClean="0"/>
              <a:t>転送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パラレルバス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複数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の信号線で同時に複数のビット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を転送</a:t>
            </a:r>
            <a:endParaRPr lang="ja-JP" altLang="en-US" dirty="0"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62175"/>
            <a:ext cx="4833938" cy="3624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/>
          </p:cNvSpPr>
          <p:nvPr/>
        </p:nvSpPr>
        <p:spPr bwMode="auto">
          <a:xfrm>
            <a:off x="2124075" y="4198938"/>
            <a:ext cx="5233988" cy="1905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2124075" y="1989138"/>
            <a:ext cx="5233988" cy="725487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09" name="Rectangle 4"/>
          <p:cNvSpPr>
            <a:spLocks/>
          </p:cNvSpPr>
          <p:nvPr/>
        </p:nvSpPr>
        <p:spPr bwMode="auto">
          <a:xfrm>
            <a:off x="4500563" y="2714625"/>
            <a:ext cx="2857500" cy="1484313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10" name="Rectangle 5"/>
          <p:cNvSpPr>
            <a:spLocks/>
          </p:cNvSpPr>
          <p:nvPr/>
        </p:nvSpPr>
        <p:spPr bwMode="auto">
          <a:xfrm>
            <a:off x="2124075" y="2714625"/>
            <a:ext cx="661988" cy="1484313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11" name="Rectangle 6"/>
          <p:cNvSpPr>
            <a:spLocks/>
          </p:cNvSpPr>
          <p:nvPr/>
        </p:nvSpPr>
        <p:spPr bwMode="auto">
          <a:xfrm>
            <a:off x="6770688" y="1412875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47112" name="Rectangle 7"/>
          <p:cNvSpPr>
            <a:spLocks/>
          </p:cNvSpPr>
          <p:nvPr/>
        </p:nvSpPr>
        <p:spPr bwMode="auto">
          <a:xfrm>
            <a:off x="1744663" y="1412875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49161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PCI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スロット</a:t>
            </a:r>
          </a:p>
        </p:txBody>
      </p:sp>
      <p:sp>
        <p:nvSpPr>
          <p:cNvPr id="47114" name="Rectangle 9"/>
          <p:cNvSpPr>
            <a:spLocks/>
          </p:cNvSpPr>
          <p:nvPr/>
        </p:nvSpPr>
        <p:spPr bwMode="auto">
          <a:xfrm>
            <a:off x="2786063" y="2714625"/>
            <a:ext cx="1714500" cy="148431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 rIns="38100"/>
          <a:lstStyle/>
          <a:p>
            <a:pPr eaLnBrk="1" hangingPunct="1"/>
            <a:r>
              <a:rPr lang="ja-JP" altLang="en-US" dirty="0" smtClean="0">
                <a:latin typeface="ＭＳ Ｐゴシック" charset="-128"/>
                <a:ea typeface="ＭＳ Ｐゴシック" charset="-128"/>
                <a:sym typeface="ＭＳ Ｐゴシック" charset="-128"/>
              </a:rPr>
              <a:t>ハードウェアとソフトウェア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2291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68760"/>
            <a:ext cx="8499475" cy="3983037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ハードウェア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en-US" altLang="ja-JP" dirty="0" smtClean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コンピュータを構成している電子回路や周辺機器などの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物理的実体</a:t>
            </a:r>
            <a:endParaRPr lang="ja-JP" altLang="en-US" dirty="0">
              <a:solidFill>
                <a:srgbClr val="C00000"/>
              </a:solidFill>
              <a:cs typeface="ＭＳ Ｐゴシック" charset="-128"/>
            </a:endParaRPr>
          </a:p>
          <a:p>
            <a:pPr marL="1257300" lvl="2" indent="-406400" eaLnBrk="1" hangingPunct="1">
              <a:buSzPct val="171000"/>
              <a:buFont typeface="Lucida Grande" charset="0"/>
              <a:buChar char="•"/>
            </a:pPr>
            <a:r>
              <a:rPr lang="ja-JP" altLang="en-US" sz="18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キーボード</a:t>
            </a:r>
            <a:r>
              <a:rPr lang="en-US" altLang="ja-JP" sz="1800" dirty="0">
                <a:cs typeface="ＭＳ Ｐゴシック" charset="-128"/>
              </a:rPr>
              <a:t>, </a:t>
            </a:r>
            <a:r>
              <a:rPr lang="ja-JP" altLang="en-US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en-US" altLang="ja-JP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,</a:t>
            </a:r>
            <a:r>
              <a:rPr lang="ja-JP" altLang="en-US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  <a:r>
              <a:rPr lang="en-US" altLang="ja-JP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CPU</a:t>
            </a:r>
            <a:r>
              <a:rPr lang="ja-JP" altLang="en-US" sz="18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など</a:t>
            </a:r>
            <a:endParaRPr lang="ja-JP" altLang="en-US" sz="1800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ソフトウェア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(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ソフト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  <a:endParaRPr lang="en-US" altLang="ja-JP" dirty="0" smtClean="0"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コンピュータを制御する手順・命令といった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物理的実体のないもの</a:t>
            </a:r>
            <a:endParaRPr lang="ja-JP" altLang="en-US" dirty="0">
              <a:solidFill>
                <a:srgbClr val="C00000"/>
              </a:solidFill>
              <a:cs typeface="ＭＳ Ｐゴシック" charset="-128"/>
            </a:endParaRPr>
          </a:p>
          <a:p>
            <a:pPr marL="1257300" lvl="2" indent="-406400" eaLnBrk="1" hangingPunct="1">
              <a:buSzPct val="171000"/>
              <a:buFont typeface="Lucida Grande" charset="0"/>
              <a:buChar char="•"/>
            </a:pPr>
            <a:r>
              <a:rPr lang="en-US" altLang="ja-JP" sz="1800" dirty="0">
                <a:latin typeface="ＭＳ Ｐゴシック" charset="-128"/>
                <a:cs typeface="ＭＳ Ｐゴシック" charset="-128"/>
              </a:rPr>
              <a:t>OS</a:t>
            </a:r>
            <a:r>
              <a:rPr lang="en-US" altLang="ja-JP" sz="1800" dirty="0">
                <a:cs typeface="ＭＳ Ｐゴシック" charset="-128"/>
              </a:rPr>
              <a:t>[</a:t>
            </a:r>
            <a:r>
              <a:rPr lang="ja-JP" altLang="en-US" sz="1800" dirty="0" smtClean="0">
                <a:cs typeface="ＭＳ Ｐゴシック" charset="-128"/>
              </a:rPr>
              <a:t>第</a:t>
            </a:r>
            <a:r>
              <a:rPr lang="en-US" altLang="ja-JP" sz="1800" dirty="0">
                <a:cs typeface="ＭＳ Ｐゴシック" charset="-128"/>
              </a:rPr>
              <a:t>2</a:t>
            </a:r>
            <a:r>
              <a:rPr lang="ja-JP" altLang="en-US" sz="1800" dirty="0" smtClean="0">
                <a:cs typeface="ＭＳ Ｐゴシック" charset="-128"/>
              </a:rPr>
              <a:t>回</a:t>
            </a:r>
            <a:r>
              <a:rPr lang="en-US" altLang="ja-JP" sz="1800" dirty="0">
                <a:cs typeface="ＭＳ Ｐゴシック" charset="-128"/>
              </a:rPr>
              <a:t>], </a:t>
            </a:r>
            <a:r>
              <a:rPr lang="ja-JP" altLang="en-US" sz="1800" dirty="0">
                <a:cs typeface="ＭＳ Ｐゴシック" charset="-128"/>
              </a:rPr>
              <a:t>シェル</a:t>
            </a:r>
            <a:r>
              <a:rPr lang="en-US" altLang="ja-JP" sz="1800" dirty="0">
                <a:cs typeface="ＭＳ Ｐゴシック" charset="-128"/>
              </a:rPr>
              <a:t>[</a:t>
            </a:r>
            <a:r>
              <a:rPr lang="ja-JP" altLang="en-US" sz="1800" dirty="0" smtClean="0">
                <a:cs typeface="ＭＳ Ｐゴシック" charset="-128"/>
              </a:rPr>
              <a:t>第</a:t>
            </a:r>
            <a:r>
              <a:rPr lang="en-US" altLang="ja-JP" sz="1800" dirty="0">
                <a:cs typeface="ＭＳ Ｐゴシック" charset="-128"/>
              </a:rPr>
              <a:t>3</a:t>
            </a:r>
            <a:r>
              <a:rPr lang="ja-JP" altLang="en-US" sz="1800" dirty="0" smtClean="0">
                <a:cs typeface="ＭＳ Ｐゴシック" charset="-128"/>
              </a:rPr>
              <a:t>回</a:t>
            </a:r>
            <a:r>
              <a:rPr lang="en-US" altLang="ja-JP" sz="1800" dirty="0">
                <a:cs typeface="ＭＳ Ｐゴシック" charset="-128"/>
              </a:rPr>
              <a:t>]</a:t>
            </a:r>
            <a:r>
              <a:rPr lang="ja-JP" altLang="en-US" sz="18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1800" dirty="0" smtClean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計算機を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使う為には「ハードウェア」と「ソフトウェア」の両方が必要不可欠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Ins="38100"/>
          <a:lstStyle/>
          <a:p>
            <a:pPr eaLnBrk="1" hangingPunct="1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PCI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  <p:sp>
        <p:nvSpPr>
          <p:cNvPr id="5017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692696"/>
            <a:ext cx="8363272" cy="437356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eripheral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omponents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I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nterconnect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BUS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スロットが接続されているバス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スロット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に拡張カードを挿す事に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より機能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を追加出来る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情報実験機には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が挿入されている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 Express (</a:t>
            </a:r>
            <a:r>
              <a:rPr lang="en-US" altLang="ja-JP" dirty="0" err="1" smtClean="0">
                <a:latin typeface="ＭＳ Ｐゴシック" charset="-128"/>
                <a:cs typeface="ＭＳ Ｐゴシック" charset="-128"/>
              </a:rPr>
              <a:t>PCIe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)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と呼ばれる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が搭載されているマザーボードも存在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PCI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バスよりも高速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2162175"/>
            <a:ext cx="4833938" cy="3624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/>
          </p:cNvSpPr>
          <p:nvPr/>
        </p:nvSpPr>
        <p:spPr bwMode="auto">
          <a:xfrm>
            <a:off x="1908175" y="5214938"/>
            <a:ext cx="5029200" cy="889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1908175" y="1989138"/>
            <a:ext cx="5029200" cy="1725612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7" name="Rectangle 4"/>
          <p:cNvSpPr>
            <a:spLocks/>
          </p:cNvSpPr>
          <p:nvPr/>
        </p:nvSpPr>
        <p:spPr bwMode="auto">
          <a:xfrm>
            <a:off x="5000625" y="3714750"/>
            <a:ext cx="1936750" cy="712788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8" name="Rectangle 5"/>
          <p:cNvSpPr>
            <a:spLocks/>
          </p:cNvSpPr>
          <p:nvPr/>
        </p:nvSpPr>
        <p:spPr bwMode="auto">
          <a:xfrm>
            <a:off x="1908175" y="3714750"/>
            <a:ext cx="2362200" cy="712788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3571875" y="4427538"/>
            <a:ext cx="3365500" cy="787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1908175" y="4427538"/>
            <a:ext cx="949325" cy="787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978525" y="1484313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1733550" y="1468438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4270375" y="3714750"/>
            <a:ext cx="658813" cy="75088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4" name="Rectangle 11"/>
          <p:cNvSpPr>
            <a:spLocks/>
          </p:cNvSpPr>
          <p:nvPr/>
        </p:nvSpPr>
        <p:spPr bwMode="auto">
          <a:xfrm>
            <a:off x="2857500" y="4465638"/>
            <a:ext cx="685800" cy="7493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5" name="Rectangle 1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チップセット</a:t>
            </a:r>
          </a:p>
        </p:txBody>
      </p:sp>
      <p:sp>
        <p:nvSpPr>
          <p:cNvPr id="49166" name="Rectangle 12"/>
          <p:cNvSpPr>
            <a:spLocks/>
          </p:cNvSpPr>
          <p:nvPr/>
        </p:nvSpPr>
        <p:spPr bwMode="auto">
          <a:xfrm>
            <a:off x="377825" y="3795713"/>
            <a:ext cx="1130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サウス</a:t>
            </a:r>
            <a:endParaRPr kumimoji="0" lang="en-US" altLang="ja-JP" sz="2700">
              <a:latin typeface="ＭＳ Ｐゴシック" charset="-128"/>
              <a:sym typeface="ＭＳ Ｐゴシック" charset="-128"/>
            </a:endParaRP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ブリッジ</a:t>
            </a:r>
          </a:p>
        </p:txBody>
      </p:sp>
      <p:sp>
        <p:nvSpPr>
          <p:cNvPr id="49167" name="Rectangle 12"/>
          <p:cNvSpPr>
            <a:spLocks/>
          </p:cNvSpPr>
          <p:nvPr/>
        </p:nvSpPr>
        <p:spPr bwMode="auto">
          <a:xfrm>
            <a:off x="6929438" y="3857625"/>
            <a:ext cx="20208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ノースブリッジ</a:t>
            </a: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rot="10800000" flipH="1" flipV="1">
            <a:off x="1500188" y="4286250"/>
            <a:ext cx="1285875" cy="571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 rot="10800000" flipV="1">
            <a:off x="5000625" y="4071938"/>
            <a:ext cx="1928813" cy="714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チップセット</a:t>
            </a:r>
          </a:p>
        </p:txBody>
      </p:sp>
      <p:sp>
        <p:nvSpPr>
          <p:cNvPr id="5427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1370062"/>
            <a:ext cx="8229600" cy="30670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コンピュータの内部で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CPU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や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RAM,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拡張カード間のデータ受け渡しを管理する一連の回路群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データの交通整理屋さん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ノースブリッジ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: CPU,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メイン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メモリを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制御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</a:rPr>
              <a:t>サウスブリッジ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: PCI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バス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，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SATA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コネクタ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など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に接続された機器を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制御</a:t>
            </a:r>
            <a:endParaRPr lang="en-US" altLang="ja-JP" dirty="0" smtClean="0">
              <a:latin typeface="ＭＳ Ｐゴシック" charset="-128"/>
              <a:cs typeface="ＭＳ Ｐゴシック" charset="-128"/>
            </a:endParaRP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最近ではノースブリッジ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サウスブリッジが統合されたマザーボードもある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28600"/>
            <a:ext cx="8509000" cy="9144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まとめ</a:t>
            </a:r>
          </a:p>
        </p:txBody>
      </p:sp>
      <p:sp>
        <p:nvSpPr>
          <p:cNvPr id="5632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836712"/>
            <a:ext cx="8534400" cy="5059362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30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ハードウェアとは</a:t>
            </a:r>
            <a:r>
              <a:rPr lang="en-US" altLang="ja-JP" sz="3000" dirty="0"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sz="30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を構成する物理的実体</a:t>
            </a:r>
            <a:endParaRPr lang="ja-JP" altLang="en-US" sz="3000" dirty="0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sz="3000" dirty="0" smtClean="0"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sz="30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の機能と対応する部品</a:t>
            </a:r>
            <a:endParaRPr lang="ja-JP" altLang="en-US" sz="30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入力：キーボード</a:t>
            </a:r>
            <a:r>
              <a:rPr lang="en-US" altLang="ja-JP" sz="26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マウス</a:t>
            </a:r>
            <a:r>
              <a:rPr lang="ja-JP" altLang="en-US" sz="2600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26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処理：</a:t>
            </a:r>
            <a:r>
              <a:rPr lang="en-US" altLang="ja-JP" sz="2600" dirty="0">
                <a:latin typeface="ＭＳ Ｐゴシック" charset="-128"/>
                <a:cs typeface="ＭＳ Ｐゴシック" charset="-128"/>
              </a:rPr>
              <a:t>CPU</a:t>
            </a: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出力：ビデオカード</a:t>
            </a:r>
            <a:r>
              <a:rPr lang="en-US" altLang="ja-JP" sz="26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ディスプレイ</a:t>
            </a:r>
            <a:r>
              <a:rPr lang="ja-JP" altLang="en-US" sz="2600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26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記憶</a:t>
            </a:r>
            <a:r>
              <a:rPr lang="ja-JP" altLang="en-US" sz="26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：</a:t>
            </a:r>
            <a:r>
              <a:rPr lang="en-US" altLang="ja-JP" sz="2800" dirty="0">
                <a:latin typeface="ＭＳ Ｐゴシック" charset="-128"/>
                <a:cs typeface="ＭＳ Ｐゴシック" charset="-128"/>
              </a:rPr>
              <a:t> RAM, HDD, BD, DVD, CD, USB</a:t>
            </a:r>
            <a:r>
              <a:rPr lang="ja-JP" altLang="en-US" sz="2800" dirty="0">
                <a:latin typeface="ＭＳ Ｐゴシック" charset="-128"/>
                <a:cs typeface="ＭＳ Ｐゴシック" charset="-128"/>
              </a:rPr>
              <a:t>メモリ </a:t>
            </a:r>
            <a:r>
              <a:rPr lang="ja-JP" altLang="en-US" sz="28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endParaRPr lang="ja-JP" altLang="en-US" sz="2600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統合・調整：マザーボード</a:t>
            </a:r>
            <a:r>
              <a:rPr lang="ja-JP" altLang="en-US" sz="2600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sz="2600" dirty="0">
                <a:latin typeface="ＭＳ Ｐゴシック" charset="-128"/>
                <a:cs typeface="ＭＳ Ｐゴシック" charset="-128"/>
              </a:rPr>
              <a:t>(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チップセット</a:t>
            </a:r>
            <a:r>
              <a:rPr lang="en-US" altLang="ja-JP" sz="2600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 sz="2600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など</a:t>
            </a:r>
            <a:r>
              <a:rPr lang="en-US" altLang="ja-JP" sz="2600" dirty="0">
                <a:latin typeface="ＭＳ Ｐゴシック" charset="-128"/>
                <a:cs typeface="ＭＳ Ｐゴシック" charset="-128"/>
              </a:rPr>
              <a:t>)</a:t>
            </a:r>
          </a:p>
          <a:p>
            <a:pPr marL="939800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6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その他：ネットワークカード など</a:t>
            </a:r>
            <a:endParaRPr lang="en-US" altLang="ja-JP" sz="2600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sz="29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情報実験機のハードに不具合</a:t>
            </a:r>
            <a:r>
              <a:rPr lang="ja-JP" altLang="en-US" sz="29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が発生したら</a:t>
            </a:r>
            <a:r>
              <a:rPr lang="en-US" altLang="ja-JP" sz="29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, </a:t>
            </a:r>
            <a:r>
              <a:rPr lang="ja-JP" altLang="en-US" sz="2900" dirty="0">
                <a:latin typeface="ＭＳ Ｐゴシック" charset="-128"/>
                <a:cs typeface="ＭＳ Ｐゴシック" charset="-128"/>
                <a:sym typeface="ＭＳ Ｐゴシック" charset="-128"/>
              </a:rPr>
              <a:t>自分で分解・分析</a:t>
            </a:r>
            <a:r>
              <a:rPr lang="ja-JP" altLang="en-US" sz="2900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しましょう</a:t>
            </a:r>
            <a:endParaRPr lang="ja-JP" altLang="en-US" sz="2900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参考文献</a:t>
            </a:r>
          </a:p>
        </p:txBody>
      </p:sp>
      <p:sp>
        <p:nvSpPr>
          <p:cNvPr id="5222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2013942"/>
            <a:ext cx="8397875" cy="3143250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IT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用語辞典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e-words (</a:t>
            </a:r>
            <a:r>
              <a:rPr lang="en-US" altLang="ja-JP" dirty="0">
                <a:cs typeface="ＭＳ Ｐゴシック" charset="-128"/>
                <a:sym typeface="ＭＳ Ｐゴシック" charset="-128"/>
              </a:rPr>
              <a:t>http://e-words.jp/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)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『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見てわかるパソコン解体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新書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Vol.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5』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大島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篤 著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　ソフトバングパブリッシング株式会社　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シリアルとパラレルとはどう違う？（第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3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回）：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PC Online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228600" indent="0" eaLnBrk="1" hangingPunct="1">
              <a:buSzPct val="171000"/>
              <a:buNone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  <a:hlinkClick r:id="rId2"/>
              </a:rPr>
              <a:t>http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  <a:hlinkClick r:id="rId2"/>
              </a:rPr>
              <a:t>://pc.nikkeibp.co.jp/article/NPC/20070517/271422/?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  <a:hlinkClick r:id="rId2"/>
              </a:rPr>
              <a:t>rt=nocnt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Gill Sans MT" charset="0"/>
                <a:ea typeface="ＭＳ Ｐゴシック" charset="-128"/>
              </a:rPr>
              <a:t>付録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記憶装置　～フロッピーディスク</a:t>
            </a:r>
            <a:r>
              <a:rPr lang="en-US" altLang="ja-JP">
                <a:latin typeface="ＭＳ Ｐゴシック" charset="-128"/>
                <a:ea typeface="ＭＳ Ｐゴシック" charset="-128"/>
                <a:sym typeface="ＭＳ Ｐゴシック" charset="-128"/>
              </a:rPr>
              <a:t>(FD)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～</a:t>
            </a:r>
          </a:p>
        </p:txBody>
      </p:sp>
      <p:sp>
        <p:nvSpPr>
          <p:cNvPr id="5427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14438"/>
            <a:ext cx="8067675" cy="2500312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磁性体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を塗布した円盤を磁気ヘッドに近づけてデータを読み書きする</a:t>
            </a:r>
            <a:endParaRPr lang="ja-JP" altLang="en-US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安価なため</a:t>
            </a:r>
            <a:r>
              <a:rPr lang="en-US" altLang="ja-JP">
                <a:cs typeface="ＭＳ Ｐゴシック" charset="-128"/>
              </a:rPr>
              <a:t>, 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古くから使用されている</a:t>
            </a:r>
            <a:endParaRPr lang="en-US" altLang="ja-JP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磁気に弱い</a:t>
            </a:r>
            <a:endParaRPr lang="ja-JP" altLang="en-US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最近はほとんど使われていない</a:t>
            </a:r>
          </a:p>
        </p:txBody>
      </p:sp>
      <p:pic>
        <p:nvPicPr>
          <p:cNvPr id="54276" name="Picture 4" descr="D:\Desktop\flop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28575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2128838"/>
            <a:ext cx="5257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/>
          </p:cNvSpPr>
          <p:nvPr/>
        </p:nvSpPr>
        <p:spPr bwMode="auto">
          <a:xfrm>
            <a:off x="6748463" y="1481138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56324" name="Rectangle 3"/>
          <p:cNvSpPr>
            <a:spLocks/>
          </p:cNvSpPr>
          <p:nvPr/>
        </p:nvSpPr>
        <p:spPr bwMode="auto">
          <a:xfrm>
            <a:off x="2355850" y="1481138"/>
            <a:ext cx="787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56325" name="AutoShape 4"/>
          <p:cNvSpPr>
            <a:spLocks/>
          </p:cNvSpPr>
          <p:nvPr/>
        </p:nvSpPr>
        <p:spPr bwMode="auto">
          <a:xfrm>
            <a:off x="2711450" y="2338388"/>
            <a:ext cx="19812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6" name="AutoShape 5"/>
          <p:cNvSpPr>
            <a:spLocks/>
          </p:cNvSpPr>
          <p:nvPr/>
        </p:nvSpPr>
        <p:spPr bwMode="auto">
          <a:xfrm>
            <a:off x="3143250" y="5284788"/>
            <a:ext cx="29591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7" name="Rectangle 6"/>
          <p:cNvSpPr>
            <a:spLocks/>
          </p:cNvSpPr>
          <p:nvPr/>
        </p:nvSpPr>
        <p:spPr bwMode="auto">
          <a:xfrm>
            <a:off x="268288" y="2898775"/>
            <a:ext cx="18208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700">
                <a:latin typeface="Gill Sans" charset="0"/>
                <a:sym typeface="Gill Sans" charset="0"/>
              </a:rPr>
              <a:t>PCI,AGP</a:t>
            </a: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バススロット</a:t>
            </a:r>
          </a:p>
        </p:txBody>
      </p:sp>
      <p:sp>
        <p:nvSpPr>
          <p:cNvPr id="56328" name="Rectangle 7"/>
          <p:cNvSpPr>
            <a:spLocks/>
          </p:cNvSpPr>
          <p:nvPr/>
        </p:nvSpPr>
        <p:spPr bwMode="auto">
          <a:xfrm>
            <a:off x="1560513" y="6076950"/>
            <a:ext cx="2743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>
                <a:latin typeface="Gill Sans" charset="0"/>
                <a:sym typeface="Gill Sans" charset="0"/>
              </a:rPr>
              <a:t>IDE</a:t>
            </a:r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バススロット</a:t>
            </a:r>
          </a:p>
        </p:txBody>
      </p:sp>
      <p:sp>
        <p:nvSpPr>
          <p:cNvPr id="56329" name="AutoShape 8"/>
          <p:cNvSpPr>
            <a:spLocks/>
          </p:cNvSpPr>
          <p:nvPr/>
        </p:nvSpPr>
        <p:spPr bwMode="auto">
          <a:xfrm>
            <a:off x="6038850" y="3113088"/>
            <a:ext cx="10668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0" name="AutoShape 9"/>
          <p:cNvSpPr>
            <a:spLocks/>
          </p:cNvSpPr>
          <p:nvPr/>
        </p:nvSpPr>
        <p:spPr bwMode="auto">
          <a:xfrm>
            <a:off x="4883150" y="4510088"/>
            <a:ext cx="23622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1" name="Rectangle 10"/>
          <p:cNvSpPr>
            <a:spLocks/>
          </p:cNvSpPr>
          <p:nvPr/>
        </p:nvSpPr>
        <p:spPr bwMode="auto">
          <a:xfrm>
            <a:off x="7702550" y="4560888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メモリ</a:t>
            </a:r>
            <a:endParaRPr kumimoji="0" lang="ja-JP" altLang="en-US" sz="2700">
              <a:latin typeface="Gill Sans" charset="0"/>
              <a:sym typeface="Gill Sans" charset="0"/>
            </a:endParaRP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スロット</a:t>
            </a:r>
          </a:p>
        </p:txBody>
      </p:sp>
      <p:sp>
        <p:nvSpPr>
          <p:cNvPr id="56332" name="Rectangle 11"/>
          <p:cNvSpPr>
            <a:spLocks/>
          </p:cNvSpPr>
          <p:nvPr/>
        </p:nvSpPr>
        <p:spPr bwMode="auto">
          <a:xfrm>
            <a:off x="7702550" y="3163888"/>
            <a:ext cx="129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kumimoji="0" lang="en-US" altLang="ja-JP" sz="2700">
                <a:latin typeface="Gill Sans" charset="0"/>
                <a:sym typeface="Gill Sans" charset="0"/>
              </a:rPr>
              <a:t>CPU</a:t>
            </a:r>
          </a:p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スロット</a:t>
            </a:r>
          </a:p>
        </p:txBody>
      </p:sp>
      <p:sp>
        <p:nvSpPr>
          <p:cNvPr id="56333" name="Rectangle 12"/>
          <p:cNvSpPr>
            <a:spLocks/>
          </p:cNvSpPr>
          <p:nvPr/>
        </p:nvSpPr>
        <p:spPr bwMode="auto">
          <a:xfrm>
            <a:off x="304800" y="4729163"/>
            <a:ext cx="1743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700">
                <a:latin typeface="ＭＳ Ｐゴシック" charset="-128"/>
                <a:sym typeface="ＭＳ Ｐゴシック" charset="-128"/>
              </a:rPr>
              <a:t>チップセット</a:t>
            </a:r>
          </a:p>
        </p:txBody>
      </p:sp>
      <p:sp>
        <p:nvSpPr>
          <p:cNvPr id="56334" name="AutoShape 13"/>
          <p:cNvSpPr>
            <a:spLocks/>
          </p:cNvSpPr>
          <p:nvPr/>
        </p:nvSpPr>
        <p:spPr bwMode="auto">
          <a:xfrm>
            <a:off x="3854450" y="4256088"/>
            <a:ext cx="6858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5" name="AutoShape 14"/>
          <p:cNvSpPr>
            <a:spLocks/>
          </p:cNvSpPr>
          <p:nvPr/>
        </p:nvSpPr>
        <p:spPr bwMode="auto">
          <a:xfrm>
            <a:off x="4972050" y="3481388"/>
            <a:ext cx="838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H="1">
            <a:off x="4521200" y="4167188"/>
            <a:ext cx="450850" cy="2778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 rot="10800000" flipH="1">
            <a:off x="2127250" y="4637088"/>
            <a:ext cx="160020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 rot="10800000" flipH="1">
            <a:off x="2152650" y="3405188"/>
            <a:ext cx="533400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9" name="Line 18"/>
          <p:cNvSpPr>
            <a:spLocks noChangeShapeType="1"/>
          </p:cNvSpPr>
          <p:nvPr/>
        </p:nvSpPr>
        <p:spPr bwMode="auto">
          <a:xfrm rot="10800000">
            <a:off x="7105650" y="3559175"/>
            <a:ext cx="654050" cy="95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 flipH="1">
            <a:off x="7258050" y="4929188"/>
            <a:ext cx="533400" cy="15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41" name="Line 20"/>
          <p:cNvSpPr>
            <a:spLocks noChangeShapeType="1"/>
          </p:cNvSpPr>
          <p:nvPr/>
        </p:nvSpPr>
        <p:spPr bwMode="auto">
          <a:xfrm rot="10800000">
            <a:off x="4197350" y="5741988"/>
            <a:ext cx="1588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42" name="Rectangle 21"/>
          <p:cNvSpPr>
            <a:spLocks/>
          </p:cNvSpPr>
          <p:nvPr/>
        </p:nvSpPr>
        <p:spPr bwMode="auto">
          <a:xfrm>
            <a:off x="6715125" y="5786438"/>
            <a:ext cx="20764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800">
                <a:latin typeface="Gill Sans" charset="0"/>
                <a:sym typeface="Gill Sans" charset="0"/>
              </a:rPr>
              <a:t>ASUS P5P800</a:t>
            </a:r>
          </a:p>
        </p:txBody>
      </p:sp>
      <p:sp>
        <p:nvSpPr>
          <p:cNvPr id="56343" name="Rectangle 22"/>
          <p:cNvSpPr>
            <a:spLocks noGrp="1" noChangeArrowheads="1"/>
          </p:cNvSpPr>
          <p:nvPr>
            <p:ph type="title"/>
          </p:nvPr>
        </p:nvSpPr>
        <p:spPr>
          <a:xfrm>
            <a:off x="303213" y="266700"/>
            <a:ext cx="8534400" cy="876300"/>
          </a:xfrm>
        </p:spPr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情報実験機の一世代前のマザーボード</a:t>
            </a:r>
            <a:endParaRPr lang="en-US" altLang="ja-JP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51075"/>
            <a:ext cx="5257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/>
          </p:cNvSpPr>
          <p:nvPr/>
        </p:nvSpPr>
        <p:spPr bwMode="auto">
          <a:xfrm>
            <a:off x="2124075" y="4198938"/>
            <a:ext cx="5029200" cy="1905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48" name="Rectangle 3"/>
          <p:cNvSpPr>
            <a:spLocks/>
          </p:cNvSpPr>
          <p:nvPr/>
        </p:nvSpPr>
        <p:spPr bwMode="auto">
          <a:xfrm>
            <a:off x="2124075" y="1989138"/>
            <a:ext cx="5029200" cy="685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49" name="Rectangle 4"/>
          <p:cNvSpPr>
            <a:spLocks/>
          </p:cNvSpPr>
          <p:nvPr/>
        </p:nvSpPr>
        <p:spPr bwMode="auto">
          <a:xfrm>
            <a:off x="4105275" y="2674938"/>
            <a:ext cx="3048000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2124075" y="2674938"/>
            <a:ext cx="304800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51" name="Rectangle 6"/>
          <p:cNvSpPr>
            <a:spLocks/>
          </p:cNvSpPr>
          <p:nvPr/>
        </p:nvSpPr>
        <p:spPr bwMode="auto">
          <a:xfrm>
            <a:off x="6770688" y="1412875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57352" name="Rectangle 7"/>
          <p:cNvSpPr>
            <a:spLocks/>
          </p:cNvSpPr>
          <p:nvPr/>
        </p:nvSpPr>
        <p:spPr bwMode="auto">
          <a:xfrm>
            <a:off x="1744663" y="1412875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49161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PCI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  <p:sp>
        <p:nvSpPr>
          <p:cNvPr id="57354" name="Rectangle 9"/>
          <p:cNvSpPr>
            <a:spLocks/>
          </p:cNvSpPr>
          <p:nvPr/>
        </p:nvSpPr>
        <p:spPr bwMode="auto">
          <a:xfrm>
            <a:off x="2428875" y="2674938"/>
            <a:ext cx="1676400" cy="15240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51075"/>
            <a:ext cx="5257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/>
          </p:cNvSpPr>
          <p:nvPr/>
        </p:nvSpPr>
        <p:spPr bwMode="auto">
          <a:xfrm>
            <a:off x="1979613" y="4427538"/>
            <a:ext cx="5029200" cy="1676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2" name="Rectangle 3"/>
          <p:cNvSpPr>
            <a:spLocks/>
          </p:cNvSpPr>
          <p:nvPr/>
        </p:nvSpPr>
        <p:spPr bwMode="auto">
          <a:xfrm>
            <a:off x="1979613" y="1989138"/>
            <a:ext cx="5029200" cy="9906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3" name="Rectangle 4"/>
          <p:cNvSpPr>
            <a:spLocks/>
          </p:cNvSpPr>
          <p:nvPr/>
        </p:nvSpPr>
        <p:spPr bwMode="auto">
          <a:xfrm>
            <a:off x="4189413" y="2979738"/>
            <a:ext cx="2819400" cy="1447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1979613" y="2979738"/>
            <a:ext cx="1828800" cy="1447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375" name="Rectangle 6"/>
          <p:cNvSpPr>
            <a:spLocks/>
          </p:cNvSpPr>
          <p:nvPr/>
        </p:nvSpPr>
        <p:spPr bwMode="auto">
          <a:xfrm>
            <a:off x="6122988" y="1484313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1733550" y="1468438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58377" name="Rectangle 8"/>
          <p:cNvSpPr>
            <a:spLocks/>
          </p:cNvSpPr>
          <p:nvPr/>
        </p:nvSpPr>
        <p:spPr bwMode="auto">
          <a:xfrm>
            <a:off x="3808413" y="2979738"/>
            <a:ext cx="381000" cy="1447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AGP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>
              <a:defRPr/>
            </a:pPr>
            <a:r>
              <a:rPr lang="en-US" altLang="ja-JP" dirty="0" smtClean="0">
                <a:latin typeface="+mn-ea"/>
                <a:ea typeface="+mn-ea"/>
                <a:cs typeface="+mj-cs"/>
              </a:rPr>
              <a:t>PC</a:t>
            </a:r>
          </a:p>
        </p:txBody>
      </p:sp>
      <p:sp>
        <p:nvSpPr>
          <p:cNvPr id="1331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422400"/>
            <a:ext cx="8143875" cy="27209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P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ersonal 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C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omputer</a:t>
            </a:r>
          </a:p>
          <a:p>
            <a:pPr marL="909638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いわゆる「パソコン」</a:t>
            </a:r>
            <a:endParaRPr lang="ja-JP" altLang="en-US" dirty="0" smtClean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原義</a:t>
            </a:r>
            <a:r>
              <a:rPr lang="ja-JP" altLang="en-US" dirty="0">
                <a:cs typeface="ＭＳ Ｐゴシック" charset="-128"/>
                <a:sym typeface="ＭＳ Ｐゴシック" charset="-128"/>
              </a:rPr>
              <a:t>は「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個人用の低価格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な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計算機」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PC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ja-JP" altLang="en-US" dirty="0">
                <a:solidFill>
                  <a:srgbClr val="C00000"/>
                </a:solidFill>
                <a:cs typeface="ＭＳ Ｐゴシック" charset="-128"/>
              </a:rPr>
              <a:t>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≒</a:t>
            </a:r>
            <a:r>
              <a:rPr lang="ja-JP" altLang="en-US" dirty="0">
                <a:solidFill>
                  <a:srgbClr val="C00000"/>
                </a:solidFill>
                <a:cs typeface="ＭＳ Ｐゴシック" charset="-128"/>
              </a:rPr>
              <a:t>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PC/AT</a:t>
            </a:r>
            <a:r>
              <a:rPr lang="en-US" altLang="ja-JP" dirty="0">
                <a:solidFill>
                  <a:srgbClr val="C00000"/>
                </a:solidFill>
                <a:cs typeface="ＭＳ Ｐゴシック" charset="-128"/>
              </a:rPr>
              <a:t> 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互換機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+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Mac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+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 ・・・</a:t>
            </a:r>
            <a:endParaRPr lang="ja-JP" altLang="en-US" dirty="0" smtClean="0">
              <a:solidFill>
                <a:srgbClr val="C00000"/>
              </a:solidFill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昔は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</a:t>
            </a:r>
            <a:r>
              <a:rPr lang="en-US" altLang="ja-JP" dirty="0" smtClean="0">
                <a:cs typeface="ＭＳ Ｐゴシック" charset="-128"/>
              </a:rPr>
              <a:t>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といえばほとんど</a:t>
            </a:r>
            <a:r>
              <a:rPr lang="ja-JP" altLang="en-US" dirty="0" smtClean="0"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互換機」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最近は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Mac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やタブレット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PC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の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シェアも増えて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きている</a:t>
            </a:r>
            <a:endParaRPr lang="en-US" altLang="ja-JP" dirty="0">
              <a:solidFill>
                <a:srgbClr val="C00000"/>
              </a:solidFill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en-US" altLang="ja-JP">
                <a:latin typeface="ＭＳ Ｐゴシック" charset="-128"/>
                <a:ea typeface="ＭＳ Ｐゴシック" charset="-128"/>
              </a:rPr>
              <a:t>AGP</a:t>
            </a:r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バス</a:t>
            </a:r>
          </a:p>
        </p:txBody>
      </p:sp>
      <p:sp>
        <p:nvSpPr>
          <p:cNvPr id="5222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23526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ccelerated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G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raphics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ort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Bus</a:t>
            </a: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ビデオカード専用バス</a:t>
            </a:r>
            <a:endParaRPr lang="ja-JP" altLang="en-US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PCI 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バスよりも高速</a:t>
            </a:r>
            <a:endParaRPr lang="ja-JP" altLang="en-US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AGP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: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266 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〜</a:t>
            </a:r>
            <a:r>
              <a:rPr lang="en-US" altLang="ja-JP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 1066 MB/s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>
                <a:latin typeface="ＭＳ Ｐゴシック" charset="-128"/>
                <a:cs typeface="ＭＳ Ｐゴシック" charset="-128"/>
              </a:rPr>
              <a:t>PCI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バス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: 133 MB/s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314575"/>
            <a:ext cx="51847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/>
          </p:cNvSpPr>
          <p:nvPr/>
        </p:nvSpPr>
        <p:spPr bwMode="auto">
          <a:xfrm>
            <a:off x="1908175" y="5113338"/>
            <a:ext cx="5029200" cy="9906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0" name="Rectangle 3"/>
          <p:cNvSpPr>
            <a:spLocks/>
          </p:cNvSpPr>
          <p:nvPr/>
        </p:nvSpPr>
        <p:spPr bwMode="auto">
          <a:xfrm>
            <a:off x="1908175" y="1989138"/>
            <a:ext cx="5029200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1" name="Rectangle 4"/>
          <p:cNvSpPr>
            <a:spLocks/>
          </p:cNvSpPr>
          <p:nvPr/>
        </p:nvSpPr>
        <p:spPr bwMode="auto">
          <a:xfrm>
            <a:off x="5260975" y="3513138"/>
            <a:ext cx="1676400" cy="914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2" name="Rectangle 5"/>
          <p:cNvSpPr>
            <a:spLocks/>
          </p:cNvSpPr>
          <p:nvPr/>
        </p:nvSpPr>
        <p:spPr bwMode="auto">
          <a:xfrm>
            <a:off x="1908175" y="3513138"/>
            <a:ext cx="2362200" cy="9144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3" name="Rectangle 6"/>
          <p:cNvSpPr>
            <a:spLocks/>
          </p:cNvSpPr>
          <p:nvPr/>
        </p:nvSpPr>
        <p:spPr bwMode="auto">
          <a:xfrm>
            <a:off x="3965575" y="4427538"/>
            <a:ext cx="2971800" cy="685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4" name="Rectangle 7"/>
          <p:cNvSpPr>
            <a:spLocks/>
          </p:cNvSpPr>
          <p:nvPr/>
        </p:nvSpPr>
        <p:spPr bwMode="auto">
          <a:xfrm>
            <a:off x="1908175" y="4427538"/>
            <a:ext cx="1371600" cy="685800"/>
          </a:xfrm>
          <a:prstGeom prst="rect">
            <a:avLst/>
          </a:prstGeom>
          <a:solidFill>
            <a:srgbClr val="000000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5" name="Rectangle 8"/>
          <p:cNvSpPr>
            <a:spLocks/>
          </p:cNvSpPr>
          <p:nvPr/>
        </p:nvSpPr>
        <p:spPr bwMode="auto">
          <a:xfrm>
            <a:off x="5978525" y="1484313"/>
            <a:ext cx="898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Gill Sans" charset="0"/>
                <a:sym typeface="Gill Sans" charset="0"/>
              </a:rPr>
              <a:t>→ </a:t>
            </a:r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北</a:t>
            </a:r>
          </a:p>
        </p:txBody>
      </p:sp>
      <p:sp>
        <p:nvSpPr>
          <p:cNvPr id="60426" name="Rectangle 9"/>
          <p:cNvSpPr>
            <a:spLocks/>
          </p:cNvSpPr>
          <p:nvPr/>
        </p:nvSpPr>
        <p:spPr bwMode="auto">
          <a:xfrm>
            <a:off x="1733550" y="1468438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ja-JP" altLang="en-US" sz="2800">
                <a:latin typeface="ＭＳ Ｐゴシック" charset="-128"/>
                <a:sym typeface="ＭＳ Ｐゴシック" charset="-128"/>
              </a:rPr>
              <a:t>南</a:t>
            </a:r>
            <a:r>
              <a:rPr kumimoji="0" lang="ja-JP" altLang="en-US" sz="2800">
                <a:latin typeface="Gill Sans" charset="0"/>
                <a:sym typeface="Gill Sans" charset="0"/>
              </a:rPr>
              <a:t>←</a:t>
            </a:r>
          </a:p>
        </p:txBody>
      </p:sp>
      <p:sp>
        <p:nvSpPr>
          <p:cNvPr id="60427" name="Rectangle 10"/>
          <p:cNvSpPr>
            <a:spLocks/>
          </p:cNvSpPr>
          <p:nvPr/>
        </p:nvSpPr>
        <p:spPr bwMode="auto">
          <a:xfrm>
            <a:off x="4270375" y="3475038"/>
            <a:ext cx="990600" cy="9906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8" name="Rectangle 11"/>
          <p:cNvSpPr>
            <a:spLocks/>
          </p:cNvSpPr>
          <p:nvPr/>
        </p:nvSpPr>
        <p:spPr bwMode="auto">
          <a:xfrm>
            <a:off x="3279775" y="4465638"/>
            <a:ext cx="685800" cy="6096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9" name="Rectangle 12"/>
          <p:cNvSpPr>
            <a:spLocks noGrp="1" noChangeArrowheads="1"/>
          </p:cNvSpPr>
          <p:nvPr>
            <p:ph type="title"/>
          </p:nvPr>
        </p:nvSpPr>
        <p:spPr/>
        <p:txBody>
          <a:bodyPr rIns="38100"/>
          <a:lstStyle/>
          <a:p>
            <a:pPr eaLnBrk="1" hangingPunct="1"/>
            <a:r>
              <a:rPr lang="ja-JP" altLang="en-US">
                <a:latin typeface="ＭＳ Ｐゴシック" charset="-128"/>
                <a:ea typeface="ＭＳ Ｐゴシック" charset="-128"/>
                <a:sym typeface="ＭＳ Ｐゴシック" charset="-128"/>
              </a:rPr>
              <a:t>チップセット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1428750"/>
            <a:ext cx="3600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/>
          </p:cNvSpPr>
          <p:nvPr/>
        </p:nvSpPr>
        <p:spPr bwMode="auto">
          <a:xfrm>
            <a:off x="6215063" y="4102100"/>
            <a:ext cx="1728787" cy="215900"/>
          </a:xfrm>
          <a:prstGeom prst="rect">
            <a:avLst/>
          </a:prstGeom>
          <a:noFill/>
          <a:ln w="38100">
            <a:solidFill>
              <a:srgbClr val="FF1C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44" name="Rectangle 5"/>
          <p:cNvSpPr>
            <a:spLocks/>
          </p:cNvSpPr>
          <p:nvPr/>
        </p:nvSpPr>
        <p:spPr bwMode="auto">
          <a:xfrm>
            <a:off x="1042988" y="5589588"/>
            <a:ext cx="7124700" cy="1122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40000"/>
              </a:lnSpc>
              <a:spcBef>
                <a:spcPts val="1450"/>
              </a:spcBef>
            </a:pPr>
            <a:endParaRPr kumimoji="0" lang="ja-JP" altLang="en-US" sz="2500">
              <a:latin typeface="Lucida Grande" charset="0"/>
              <a:sym typeface="Lucida Grande" charset="0"/>
            </a:endParaRPr>
          </a:p>
          <a:p>
            <a:pPr algn="ctr">
              <a:lnSpc>
                <a:spcPct val="40000"/>
              </a:lnSpc>
              <a:spcBef>
                <a:spcPts val="1450"/>
              </a:spcBef>
            </a:pPr>
            <a:r>
              <a:rPr kumimoji="0" lang="ja-JP" altLang="en-US" sz="2500">
                <a:latin typeface="Lucida Grande" charset="0"/>
                <a:sym typeface="Lucida Grande" charset="0"/>
              </a:rPr>
              <a:t>ハードディスクインターフェイスの規格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.</a:t>
            </a:r>
          </a:p>
          <a:p>
            <a:pPr algn="ctr">
              <a:lnSpc>
                <a:spcPct val="40000"/>
              </a:lnSpc>
              <a:spcBef>
                <a:spcPts val="1450"/>
              </a:spcBef>
            </a:pPr>
            <a:r>
              <a:rPr kumimoji="0" lang="en-US" altLang="ja-JP" sz="2500">
                <a:latin typeface="Lucida Grande" charset="0"/>
                <a:sym typeface="Lucida Grande" charset="0"/>
              </a:rPr>
              <a:t>1 </a:t>
            </a:r>
            <a:r>
              <a:rPr kumimoji="0" lang="ja-JP" altLang="en-US" sz="2500">
                <a:latin typeface="Lucida Grande" charset="0"/>
                <a:sym typeface="Lucida Grande" charset="0"/>
              </a:rPr>
              <a:t>コネクタで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2</a:t>
            </a:r>
            <a:r>
              <a:rPr kumimoji="0" lang="ja-JP" altLang="en-US" sz="2500">
                <a:latin typeface="Lucida Grande" charset="0"/>
                <a:sym typeface="Lucida Grande" charset="0"/>
              </a:rPr>
              <a:t>台の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HDD </a:t>
            </a:r>
            <a:r>
              <a:rPr kumimoji="0" lang="ja-JP" altLang="en-US" sz="2500">
                <a:latin typeface="Lucida Grande" charset="0"/>
                <a:sym typeface="Lucida Grande" charset="0"/>
              </a:rPr>
              <a:t>を接続できる</a:t>
            </a:r>
            <a:r>
              <a:rPr kumimoji="0" lang="en-US" altLang="ja-JP" sz="2500">
                <a:latin typeface="Lucida Grande" charset="0"/>
                <a:sym typeface="Lucida Grande" charset="0"/>
              </a:rPr>
              <a:t>.</a:t>
            </a:r>
          </a:p>
        </p:txBody>
      </p:sp>
      <p:pic>
        <p:nvPicPr>
          <p:cNvPr id="61445" name="Picture 6"/>
          <p:cNvPicPr>
            <a:picLocks noChangeArrowheads="1"/>
          </p:cNvPicPr>
          <p:nvPr/>
        </p:nvPicPr>
        <p:blipFill>
          <a:blip r:embed="rId3"/>
          <a:srcRect l="19106" t="91057" r="30922" b="957"/>
          <a:stretch>
            <a:fillRect/>
          </a:stretch>
        </p:blipFill>
        <p:spPr bwMode="auto">
          <a:xfrm>
            <a:off x="3857625" y="4681538"/>
            <a:ext cx="5111750" cy="6762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6935788" y="4318000"/>
            <a:ext cx="1587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305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230188"/>
            <a:ext cx="8201025" cy="912812"/>
          </a:xfrm>
        </p:spPr>
        <p:txBody>
          <a:bodyPr rIns="38100"/>
          <a:lstStyle/>
          <a:p>
            <a:pPr eaLnBrk="1" hangingPunct="1"/>
            <a:r>
              <a:rPr lang="en-US" altLang="ja-JP" sz="3100">
                <a:latin typeface="ＭＳ Ｐゴシック" charset="-128"/>
                <a:ea typeface="ＭＳ Ｐゴシック" charset="-128"/>
              </a:rPr>
              <a:t>IDE</a:t>
            </a:r>
            <a:r>
              <a:rPr lang="en-US" altLang="ja-JP" sz="3100">
                <a:ea typeface="ＭＳ Ｐゴシック" charset="-128"/>
              </a:rPr>
              <a:t> </a:t>
            </a:r>
            <a:r>
              <a:rPr lang="ja-JP" altLang="en-US" sz="3100">
                <a:latin typeface="ＭＳ Ｐゴシック" charset="-128"/>
                <a:ea typeface="ＭＳ Ｐゴシック" charset="-128"/>
                <a:sym typeface="ＭＳ Ｐゴシック" charset="-128"/>
              </a:rPr>
              <a:t>接続設定</a:t>
            </a:r>
          </a:p>
        </p:txBody>
      </p:sp>
      <p:sp>
        <p:nvSpPr>
          <p:cNvPr id="61448" name="Rectangle 9"/>
          <p:cNvSpPr>
            <a:spLocks/>
          </p:cNvSpPr>
          <p:nvPr/>
        </p:nvSpPr>
        <p:spPr bwMode="auto">
          <a:xfrm>
            <a:off x="4367213" y="4686300"/>
            <a:ext cx="15922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800">
                <a:solidFill>
                  <a:srgbClr val="F9FF00"/>
                </a:solidFill>
                <a:latin typeface="Gill Sans" charset="0"/>
                <a:sym typeface="Gill Sans" charset="0"/>
              </a:rPr>
              <a:t>Secondary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7500938" y="4784725"/>
            <a:ext cx="1257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800">
                <a:solidFill>
                  <a:srgbClr val="F9FF00"/>
                </a:solidFill>
                <a:latin typeface="Gill Sans" charset="0"/>
                <a:sym typeface="Gill Sans" charset="0"/>
              </a:rPr>
              <a:t>Primary</a:t>
            </a:r>
          </a:p>
        </p:txBody>
      </p:sp>
      <p:sp>
        <p:nvSpPr>
          <p:cNvPr id="14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19200"/>
            <a:ext cx="4929188" cy="23526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接続したドライブが指定した</a:t>
            </a:r>
            <a:r>
              <a:rPr lang="en-US" altLang="ja-JP">
                <a:latin typeface="ＭＳ Ｐゴシック" charset="-128"/>
                <a:cs typeface="ＭＳ Ｐゴシック" charset="-128"/>
                <a:sym typeface="ＭＳ Ｐゴシック" charset="-128"/>
              </a:rPr>
              <a:t>ID</a:t>
            </a:r>
            <a:r>
              <a:rPr lang="ja-JP" altLang="en-US">
                <a:latin typeface="ＭＳ Ｐゴシック" charset="-128"/>
                <a:cs typeface="ＭＳ Ｐゴシック" charset="-128"/>
                <a:sym typeface="ＭＳ Ｐゴシック" charset="-128"/>
              </a:rPr>
              <a:t>で認識されているか確認</a:t>
            </a:r>
            <a:endParaRPr lang="ja-JP" altLang="en-US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</a:rPr>
              <a:t>プライマリー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/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セカンダリー</a:t>
            </a:r>
            <a:endParaRPr lang="en-US" altLang="ja-JP">
              <a:latin typeface="ＭＳ Ｐゴシック" charset="-128"/>
              <a:cs typeface="ＭＳ Ｐゴシック" charset="-128"/>
            </a:endParaRPr>
          </a:p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ja-JP" altLang="en-US">
                <a:latin typeface="ＭＳ Ｐゴシック" charset="-128"/>
                <a:cs typeface="ＭＳ Ｐゴシック" charset="-128"/>
              </a:rPr>
              <a:t>マスター</a:t>
            </a:r>
            <a:r>
              <a:rPr lang="en-US" altLang="ja-JP">
                <a:latin typeface="ＭＳ Ｐゴシック" charset="-128"/>
                <a:cs typeface="ＭＳ Ｐゴシック" charset="-128"/>
              </a:rPr>
              <a:t>/</a:t>
            </a:r>
            <a:r>
              <a:rPr lang="ja-JP" altLang="en-US">
                <a:latin typeface="ＭＳ Ｐゴシック" charset="-128"/>
                <a:cs typeface="ＭＳ Ｐゴシック" charset="-128"/>
              </a:rPr>
              <a:t>スレーブ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Ins="38100"/>
          <a:lstStyle/>
          <a:p>
            <a:pPr eaLnBrk="1" hangingPunct="1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PC/AT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304800" y="1742281"/>
            <a:ext cx="8286750" cy="3990975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PC/AT (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P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ersonal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C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omputer/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A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dvanced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T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echnology)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IBM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 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1984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年に発表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した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PC</a:t>
            </a:r>
            <a:endParaRPr lang="ja-JP" altLang="en-US" dirty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設計仕様が公開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endParaRPr lang="en-US" altLang="ja-JP" dirty="0">
              <a:latin typeface="ＭＳ Ｐゴシック" charset="-128"/>
              <a:cs typeface="ＭＳ Ｐゴシック" charset="-128"/>
            </a:endParaRPr>
          </a:p>
          <a:p>
            <a:pPr marL="1212850" lvl="2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互換製品が各社から販売され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業界標準となった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PC/AT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</a:t>
            </a:r>
            <a:endParaRPr lang="en-US" altLang="ja-JP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1214437" lvl="2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」と互換性のある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パソコン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1214437" lvl="2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OS </a:t>
            </a:r>
            <a:r>
              <a:rPr lang="ja-JP" altLang="en-US" dirty="0" err="1">
                <a:latin typeface="ＭＳ Ｐゴシック" charset="-128"/>
                <a:cs typeface="ＭＳ Ｐゴシック" charset="-128"/>
                <a:sym typeface="ＭＳ Ｐゴシック" charset="-128"/>
              </a:rPr>
              <a:t>には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 Windows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や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 Unix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系を用いることが多い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 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日本用に作ったものを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「</a:t>
            </a:r>
            <a:r>
              <a:rPr lang="en-US" altLang="ja-JP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DOS/V </a:t>
            </a:r>
            <a:r>
              <a:rPr lang="ja-JP" altLang="en-US" dirty="0" smtClean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マシン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」と呼ぶ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pic>
        <p:nvPicPr>
          <p:cNvPr id="1434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42875"/>
            <a:ext cx="2590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4419600" y="6477000"/>
            <a:ext cx="491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82638" indent="-285750" algn="ctr">
              <a:lnSpc>
                <a:spcPct val="90000"/>
              </a:lnSpc>
              <a:spcBef>
                <a:spcPts val="338"/>
              </a:spcBef>
            </a:pPr>
            <a:r>
              <a:rPr kumimoji="0" lang="en-US" altLang="ja-JP" sz="1400" u="sng" dirty="0" smtClean="0">
                <a:latin typeface="ＭＳ Ｐゴシック" charset="-128"/>
                <a:sym typeface="Tahoma" charset="0"/>
              </a:rPr>
              <a:t>http</a:t>
            </a:r>
            <a:r>
              <a:rPr kumimoji="0" lang="en-US" altLang="ja-JP" sz="1400" u="sng" dirty="0">
                <a:latin typeface="ＭＳ Ｐゴシック" charset="-128"/>
                <a:sym typeface="Tahoma" charset="0"/>
              </a:rPr>
              <a:t>://www.atmarkit.co.jp/icd/root/43/5785643.html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71550"/>
          </a:xfrm>
        </p:spPr>
        <p:txBody>
          <a:bodyPr rIns="38100"/>
          <a:lstStyle/>
          <a:p>
            <a:pPr eaLnBrk="1" hangingPunct="1">
              <a:defRPr/>
            </a:pPr>
            <a:r>
              <a:rPr lang="en-US" altLang="ja-JP" dirty="0" smtClean="0">
                <a:latin typeface="+mn-ea"/>
                <a:ea typeface="+mn-ea"/>
                <a:cs typeface="+mj-cs"/>
              </a:rPr>
              <a:t>DOS/V</a:t>
            </a:r>
          </a:p>
        </p:txBody>
      </p:sp>
      <p:sp>
        <p:nvSpPr>
          <p:cNvPr id="1536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269136" y="620688"/>
            <a:ext cx="8610599" cy="3825726"/>
          </a:xfrm>
        </p:spPr>
        <p:txBody>
          <a:bodyPr rIns="38100" anchor="ctr"/>
          <a:lstStyle/>
          <a:p>
            <a:pPr marL="635000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DOS/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V (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D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isk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O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perating</a:t>
            </a:r>
            <a:r>
              <a:rPr lang="en-US" altLang="ja-JP" dirty="0">
                <a:solidFill>
                  <a:srgbClr val="F9FF00"/>
                </a:solidFill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S</a:t>
            </a:r>
            <a:r>
              <a:rPr lang="en-US" altLang="ja-JP" sz="2400" dirty="0">
                <a:latin typeface="ＭＳ Ｐゴシック" charset="-128"/>
                <a:cs typeface="ＭＳ Ｐゴシック" charset="-128"/>
              </a:rPr>
              <a:t>ystem/</a:t>
            </a:r>
            <a:r>
              <a:rPr lang="en-US" altLang="ja-JP" sz="2400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V</a:t>
            </a:r>
            <a:r>
              <a:rPr lang="en-US" altLang="ja-JP" sz="2400" dirty="0">
                <a:latin typeface="ＭＳ Ｐゴシック" charset="-128"/>
                <a:cs typeface="Arial" charset="0"/>
                <a:sym typeface="Arial" charset="0"/>
              </a:rPr>
              <a:t>ideo Graphics Array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)</a:t>
            </a: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互換機用の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</a:rPr>
              <a:t>OS</a:t>
            </a:r>
            <a:endParaRPr lang="en-US" altLang="ja-JP" dirty="0" smtClean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1257300" lvl="2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</a:rPr>
              <a:t>日本</a:t>
            </a:r>
            <a:r>
              <a:rPr lang="en-US" altLang="ja-JP" dirty="0" smtClean="0">
                <a:latin typeface="ＭＳ Ｐゴシック" charset="-128"/>
                <a:cs typeface="ＭＳ Ｐゴシック" charset="-128"/>
              </a:rPr>
              <a:t> IBM 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1990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年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に発売</a:t>
            </a:r>
            <a:endParaRPr lang="ja-JP" altLang="en-US" dirty="0" smtClean="0"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en-US" altLang="ja-JP" dirty="0">
                <a:latin typeface="ＭＳ Ｐゴシック" charset="-128"/>
                <a:cs typeface="ＭＳ Ｐゴシック" charset="-128"/>
              </a:rPr>
              <a:t>Microsoft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</a:t>
            </a:r>
            <a:r>
              <a:rPr lang="en-US" altLang="ja-JP" dirty="0">
                <a:latin typeface="ＭＳ Ｐゴシック" charset="-128"/>
                <a:cs typeface="ＭＳ Ｐゴシック" charset="-128"/>
                <a:sym typeface="ＭＳ Ｐゴシック" charset="-128"/>
              </a:rPr>
              <a:t>OS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である「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MS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ｰ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DOS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」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に</a:t>
            </a:r>
            <a:r>
              <a:rPr lang="ja-JP" altLang="en-US" dirty="0">
                <a:solidFill>
                  <a:srgbClr val="C00000"/>
                </a:solidFill>
                <a:latin typeface="ＭＳ Ｐゴシック" charset="-128"/>
                <a:cs typeface="ＭＳ Ｐゴシック" charset="-128"/>
                <a:sym typeface="ＭＳ Ｐゴシック" charset="-128"/>
              </a:rPr>
              <a:t>日本語機能を追加</a:t>
            </a:r>
            <a:endParaRPr lang="ja-JP" altLang="en-US" dirty="0">
              <a:solidFill>
                <a:srgbClr val="C00000"/>
              </a:solidFill>
              <a:latin typeface="ＭＳ Ｐゴシック" charset="-128"/>
              <a:cs typeface="ＭＳ Ｐゴシック" charset="-128"/>
            </a:endParaRPr>
          </a:p>
          <a:p>
            <a:pPr marL="939800" lvl="1" indent="-406400" eaLnBrk="1" hangingPunct="1"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世界標準規格である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互換機で日本語が扱えるようになり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,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海外の安い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互換機が大量に日本市場に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流入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09625"/>
          </a:xfrm>
        </p:spPr>
        <p:txBody>
          <a:bodyPr rIns="38100"/>
          <a:lstStyle/>
          <a:p>
            <a:pPr eaLnBrk="1" hangingPunct="1"/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情報実験機も</a:t>
            </a:r>
            <a:r>
              <a:rPr lang="en-US" altLang="ja-JP" dirty="0">
                <a:latin typeface="ＭＳ Ｐゴシック" charset="-128"/>
                <a:ea typeface="ＭＳ Ｐゴシック" charset="-128"/>
                <a:sym typeface="ＭＳ Ｐゴシック" charset="-128"/>
              </a:rPr>
              <a:t>PC/AT</a:t>
            </a:r>
            <a:r>
              <a:rPr lang="ja-JP" altLang="en-US" dirty="0">
                <a:latin typeface="ＭＳ Ｐゴシック" charset="-128"/>
                <a:ea typeface="ＭＳ Ｐゴシック" charset="-128"/>
                <a:sym typeface="ＭＳ Ｐゴシック" charset="-128"/>
              </a:rPr>
              <a:t>互換機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28625" y="1271588"/>
            <a:ext cx="5438775" cy="2371725"/>
          </a:xfrm>
        </p:spPr>
        <p:txBody>
          <a:bodyPr rIns="38100" anchor="ctr"/>
          <a:lstStyle/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en-US" altLang="ja-JP" dirty="0" err="1">
                <a:latin typeface="ＭＳ Ｐゴシック" charset="-128"/>
                <a:cs typeface="ＭＳ Ｐゴシック" charset="-128"/>
              </a:rPr>
              <a:t>EPnetFaN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有志により組み立てられた自作の</a:t>
            </a:r>
            <a:r>
              <a:rPr lang="ja-JP" altLang="en-US" dirty="0">
                <a:latin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PC/AT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互換機　　　　　　　　　　　　　　　　　　　</a:t>
            </a:r>
            <a:endParaRPr lang="ja-JP" altLang="en-US" dirty="0">
              <a:cs typeface="ＭＳ Ｐゴシック" charset="-128"/>
            </a:endParaRPr>
          </a:p>
          <a:p>
            <a:pPr marL="635000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簡単に部品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を分解すること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が出来</a:t>
            </a:r>
            <a:r>
              <a:rPr lang="en-US" altLang="ja-JP" dirty="0">
                <a:cs typeface="ＭＳ Ｐゴシック" charset="-128"/>
              </a:rPr>
              <a:t>, </a:t>
            </a:r>
            <a:r>
              <a:rPr lang="en-US" altLang="ja-JP" dirty="0">
                <a:latin typeface="ＭＳ Ｐゴシック" charset="-128"/>
                <a:cs typeface="ＭＳ Ｐゴシック" charset="-128"/>
              </a:rPr>
              <a:t>PC </a:t>
            </a:r>
            <a:r>
              <a:rPr lang="ja-JP" altLang="en-US" dirty="0">
                <a:latin typeface="ＭＳ Ｐゴシック" charset="-128"/>
                <a:cs typeface="ＭＳ Ｐゴシック" charset="-128"/>
                <a:sym typeface="ＭＳ Ｐゴシック" charset="-128"/>
              </a:rPr>
              <a:t>のハード的仕組みを学習</a:t>
            </a: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しやすい</a:t>
            </a:r>
            <a:endParaRPr lang="en-US" altLang="ja-JP" dirty="0" smtClean="0">
              <a:latin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909638" lvl="1" indent="-406400" eaLnBrk="1" hangingPunct="1">
              <a:lnSpc>
                <a:spcPct val="90000"/>
              </a:lnSpc>
              <a:buSzPct val="171000"/>
              <a:buFont typeface="Lucida Grande" charset="0"/>
              <a:buChar char="•"/>
            </a:pPr>
            <a:r>
              <a:rPr lang="ja-JP" altLang="en-US" dirty="0" smtClean="0">
                <a:latin typeface="ＭＳ Ｐゴシック" charset="-128"/>
                <a:cs typeface="ＭＳ Ｐゴシック" charset="-128"/>
                <a:sym typeface="ＭＳ Ｐゴシック" charset="-128"/>
              </a:rPr>
              <a:t>最近は電器屋でも組み立てやすい機材を入手可能</a:t>
            </a:r>
            <a:endParaRPr lang="ja-JP" altLang="en-US" dirty="0">
              <a:latin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819150" y="4119563"/>
            <a:ext cx="77533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spcBef>
                <a:spcPts val="2100"/>
              </a:spcBef>
            </a:pPr>
            <a:r>
              <a:rPr kumimoji="0" lang="ja-JP" altLang="en-US" sz="3200" dirty="0">
                <a:solidFill>
                  <a:srgbClr val="C00000"/>
                </a:solidFill>
                <a:latin typeface="ＭＳ Ｐゴシック" charset="-128"/>
                <a:sym typeface="ＭＳ Ｐゴシック" charset="-128"/>
              </a:rPr>
              <a:t>今回と次回で</a:t>
            </a:r>
            <a:endParaRPr kumimoji="0" lang="en-US" altLang="ja-JP" sz="3200" dirty="0">
              <a:solidFill>
                <a:srgbClr val="C00000"/>
              </a:solidFill>
              <a:latin typeface="ＭＳ Ｐゴシック" charset="-128"/>
              <a:sym typeface="ＭＳ Ｐゴシック" charset="-128"/>
            </a:endParaRPr>
          </a:p>
          <a:p>
            <a:pPr algn="ctr">
              <a:spcBef>
                <a:spcPts val="2100"/>
              </a:spcBef>
            </a:pPr>
            <a:r>
              <a:rPr kumimoji="0" lang="ja-JP" altLang="en-US" sz="3200" dirty="0">
                <a:solidFill>
                  <a:srgbClr val="C00000"/>
                </a:solidFill>
                <a:latin typeface="ＭＳ Ｐゴシック" charset="-128"/>
                <a:sym typeface="ＭＳ Ｐゴシック" charset="-128"/>
              </a:rPr>
              <a:t>分解・組み立てを体験しましょう</a:t>
            </a:r>
            <a:r>
              <a:rPr kumimoji="0" lang="ja-JP" altLang="en-US" sz="3200" dirty="0">
                <a:solidFill>
                  <a:srgbClr val="C00000"/>
                </a:solidFill>
                <a:latin typeface="Gill Sans" charset="0"/>
                <a:sym typeface="Gill Sans" charset="0"/>
              </a:rPr>
              <a:t> </a:t>
            </a:r>
            <a:r>
              <a:rPr kumimoji="0" lang="en-US" altLang="ja-JP" sz="3200" dirty="0">
                <a:solidFill>
                  <a:srgbClr val="C00000"/>
                </a:solidFill>
                <a:latin typeface="Gill Sans" charset="0"/>
                <a:sym typeface="Gill Sans" charset="0"/>
              </a:rPr>
              <a:t>!</a:t>
            </a:r>
          </a:p>
        </p:txBody>
      </p:sp>
      <p:pic>
        <p:nvPicPr>
          <p:cNvPr id="16389" name="Picture 7" descr="D:\Desktop\joho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204913"/>
            <a:ext cx="135413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:\Desktop\joho_b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214438"/>
            <a:ext cx="12525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テキスト ボックス 8"/>
          <p:cNvSpPr txBox="1">
            <a:spLocks noChangeArrowheads="1"/>
          </p:cNvSpPr>
          <p:nvPr/>
        </p:nvSpPr>
        <p:spPr bwMode="auto">
          <a:xfrm>
            <a:off x="6357938" y="714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C00000"/>
                </a:solidFill>
              </a:rPr>
              <a:t>前面</a:t>
            </a:r>
          </a:p>
        </p:txBody>
      </p:sp>
      <p:sp>
        <p:nvSpPr>
          <p:cNvPr id="16392" name="テキスト ボックス 9"/>
          <p:cNvSpPr txBox="1">
            <a:spLocks noChangeArrowheads="1"/>
          </p:cNvSpPr>
          <p:nvPr/>
        </p:nvSpPr>
        <p:spPr bwMode="auto">
          <a:xfrm>
            <a:off x="7786688" y="714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>
                <a:solidFill>
                  <a:srgbClr val="C00000"/>
                </a:solidFill>
              </a:rPr>
              <a:t>背面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ＭＳ Ｐゴシック" charset="-128"/>
                <a:ea typeface="ＭＳ Ｐゴシック" charset="-128"/>
              </a:rPr>
              <a:t>PC</a:t>
            </a:r>
            <a:r>
              <a:rPr lang="ja-JP" altLang="en-US" dirty="0">
                <a:latin typeface="ＭＳ Ｐゴシック" charset="-128"/>
                <a:ea typeface="ＭＳ Ｐゴシック" charset="-128"/>
              </a:rPr>
              <a:t>の</a:t>
            </a:r>
            <a:r>
              <a:rPr lang="ja-JP" altLang="en-US" dirty="0" smtClean="0">
                <a:latin typeface="ＭＳ Ｐゴシック" charset="-128"/>
                <a:ea typeface="ＭＳ Ｐゴシック" charset="-128"/>
              </a:rPr>
              <a:t>ハードウェア</a:t>
            </a:r>
            <a:r>
              <a:rPr lang="ja-JP" altLang="en-US" dirty="0" smtClean="0">
                <a:latin typeface="Gill Sans MT" charset="0"/>
                <a:ea typeface="ＭＳ Ｐゴシック" charset="-128"/>
              </a:rPr>
              <a:t>に</a:t>
            </a:r>
            <a:r>
              <a:rPr lang="ja-JP" altLang="en-US" dirty="0">
                <a:latin typeface="Gill Sans MT" charset="0"/>
                <a:ea typeface="ＭＳ Ｐゴシック" charset="-128"/>
              </a:rPr>
              <a:t>必要な機能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2763</TotalTime>
  <Pages>0</Pages>
  <Words>2693</Words>
  <Characters>0</Characters>
  <Application>Microsoft Office PowerPoint</Application>
  <PresentationFormat>画面に合わせる (4:3)</PresentationFormat>
  <Lines>0</Lines>
  <Paragraphs>462</Paragraphs>
  <Slides>52</Slides>
  <Notes>34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3" baseType="lpstr">
      <vt:lpstr>アース</vt:lpstr>
      <vt:lpstr>INEX 第 5 回 ハードウェア解説と機器の分解</vt:lpstr>
      <vt:lpstr>本日の講義の内容</vt:lpstr>
      <vt:lpstr>Introduction</vt:lpstr>
      <vt:lpstr>ハードウェアとソフトウェア</vt:lpstr>
      <vt:lpstr>PC</vt:lpstr>
      <vt:lpstr>PC/AT</vt:lpstr>
      <vt:lpstr>DOS/V</vt:lpstr>
      <vt:lpstr>情報実験機もPC/AT互換機</vt:lpstr>
      <vt:lpstr>PCのハードウェアに必要な機能</vt:lpstr>
      <vt:lpstr>PCのハードに必要な機能</vt:lpstr>
      <vt:lpstr>まとめると．．．</vt:lpstr>
      <vt:lpstr>各装置の概要</vt:lpstr>
      <vt:lpstr>装置の種類</vt:lpstr>
      <vt:lpstr>入力装置</vt:lpstr>
      <vt:lpstr>入力装置　～キーボード～</vt:lpstr>
      <vt:lpstr>入力装置　～マウス～</vt:lpstr>
      <vt:lpstr>装置の種類</vt:lpstr>
      <vt:lpstr>処理装置　～CPU～</vt:lpstr>
      <vt:lpstr>装置の種類</vt:lpstr>
      <vt:lpstr>出力装置</vt:lpstr>
      <vt:lpstr>出力装置　～ディスプレイ～</vt:lpstr>
      <vt:lpstr>ビデオカード</vt:lpstr>
      <vt:lpstr>装置の種類</vt:lpstr>
      <vt:lpstr>記憶装置</vt:lpstr>
      <vt:lpstr>記憶装置 ～主記憶装置(メインメモリ)～</vt:lpstr>
      <vt:lpstr>記憶装置　～外部記憶装置～</vt:lpstr>
      <vt:lpstr>記憶装置　～ハードディスクドライブ(HDD)～</vt:lpstr>
      <vt:lpstr>記憶装置　～光学ディスク(CD,DVD,BD)～</vt:lpstr>
      <vt:lpstr>記憶装置　～USB メモリ～</vt:lpstr>
      <vt:lpstr>Serial ATA</vt:lpstr>
      <vt:lpstr>IDE</vt:lpstr>
      <vt:lpstr>装置の種類</vt:lpstr>
      <vt:lpstr>その他の装置</vt:lpstr>
      <vt:lpstr>その他の装置　～ネットワークカード～</vt:lpstr>
      <vt:lpstr>装置の種類</vt:lpstr>
      <vt:lpstr>マザーボード</vt:lpstr>
      <vt:lpstr>マザーボード</vt:lpstr>
      <vt:lpstr>バス(BUS)</vt:lpstr>
      <vt:lpstr>PCIスロット</vt:lpstr>
      <vt:lpstr>PCI バス</vt:lpstr>
      <vt:lpstr>チップセット</vt:lpstr>
      <vt:lpstr>チップセット</vt:lpstr>
      <vt:lpstr>まとめ</vt:lpstr>
      <vt:lpstr>参考文献</vt:lpstr>
      <vt:lpstr>付録</vt:lpstr>
      <vt:lpstr>記憶装置　～フロッピーディスク(FD)～</vt:lpstr>
      <vt:lpstr>情報実験機の一世代前のマザーボード</vt:lpstr>
      <vt:lpstr>PCIバス</vt:lpstr>
      <vt:lpstr>AGPバス</vt:lpstr>
      <vt:lpstr>AGPバス</vt:lpstr>
      <vt:lpstr>チップセット</vt:lpstr>
      <vt:lpstr>IDE 接続設定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情報実験I / 情報実験第6回 PC のハード的仕組み</dc:title>
  <dc:creator>光田 千紘</dc:creator>
  <cp:lastModifiedBy>mikataka</cp:lastModifiedBy>
  <cp:revision>403</cp:revision>
  <dcterms:created xsi:type="dcterms:W3CDTF">2011-06-07T14:53:11Z</dcterms:created>
  <dcterms:modified xsi:type="dcterms:W3CDTF">2012-05-18T06:59:15Z</dcterms:modified>
</cp:coreProperties>
</file>