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308" r:id="rId3"/>
    <p:sldId id="312" r:id="rId4"/>
    <p:sldId id="328" r:id="rId5"/>
    <p:sldId id="329" r:id="rId6"/>
    <p:sldId id="330" r:id="rId7"/>
    <p:sldId id="331" r:id="rId8"/>
    <p:sldId id="310" r:id="rId9"/>
    <p:sldId id="315" r:id="rId10"/>
    <p:sldId id="313" r:id="rId11"/>
    <p:sldId id="314" r:id="rId12"/>
    <p:sldId id="316" r:id="rId13"/>
    <p:sldId id="276" r:id="rId14"/>
    <p:sldId id="311" r:id="rId15"/>
    <p:sldId id="296" r:id="rId16"/>
    <p:sldId id="317" r:id="rId17"/>
    <p:sldId id="318" r:id="rId18"/>
    <p:sldId id="319" r:id="rId19"/>
    <p:sldId id="321" r:id="rId20"/>
    <p:sldId id="320" r:id="rId21"/>
    <p:sldId id="326" r:id="rId22"/>
    <p:sldId id="327" r:id="rId23"/>
    <p:sldId id="278" r:id="rId24"/>
    <p:sldId id="297" r:id="rId25"/>
    <p:sldId id="279"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50A"/>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9" autoAdjust="0"/>
    <p:restoredTop sz="88372" autoAdjust="0"/>
  </p:normalViewPr>
  <p:slideViewPr>
    <p:cSldViewPr>
      <p:cViewPr>
        <p:scale>
          <a:sx n="60" d="100"/>
          <a:sy n="60" d="100"/>
        </p:scale>
        <p:origin x="-726" y="-276"/>
      </p:cViewPr>
      <p:guideLst>
        <p:guide orient="horz" pos="2160"/>
        <p:guide pos="2880"/>
      </p:guideLst>
    </p:cSldViewPr>
  </p:slideViewPr>
  <p:outlineViewPr>
    <p:cViewPr>
      <p:scale>
        <a:sx n="33" d="100"/>
        <a:sy n="33" d="100"/>
      </p:scale>
      <p:origin x="0" y="5118"/>
    </p:cViewPr>
  </p:outlineViewPr>
  <p:notesTextViewPr>
    <p:cViewPr>
      <p:scale>
        <a:sx n="100" d="100"/>
        <a:sy n="100" d="100"/>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542ED-5B71-4D2A-8E2E-D237649EF851}" type="datetimeFigureOut">
              <a:rPr kumimoji="1" lang="ja-JP" altLang="en-US" smtClean="0"/>
              <a:pPr/>
              <a:t>2012/6/19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E5874-1EB3-4F02-87F6-2FC20ADDD156}" type="slidenum">
              <a:rPr kumimoji="1" lang="ja-JP" altLang="en-US" smtClean="0"/>
              <a:pPr/>
              <a:t>‹#›</a:t>
            </a:fld>
            <a:endParaRPr kumimoji="1" lang="ja-JP" altLang="en-US"/>
          </a:p>
        </p:txBody>
      </p:sp>
    </p:spTree>
    <p:extLst>
      <p:ext uri="{BB962C8B-B14F-4D97-AF65-F5344CB8AC3E}">
        <p14:creationId xmlns:p14="http://schemas.microsoft.com/office/powerpoint/2010/main" val="3175425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an.or.jp/using/book.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 </a:t>
            </a:r>
            <a:r>
              <a:rPr lang="ja-JP" altLang="en-US" dirty="0" smtClean="0">
                <a:hlinkClick r:id="rId3"/>
              </a:rPr>
              <a:t>日経 </a:t>
            </a:r>
            <a:r>
              <a:rPr lang="en-US" altLang="ja-JP" dirty="0" smtClean="0">
                <a:hlinkClick r:id="rId3"/>
              </a:rPr>
              <a:t>Linux 2011</a:t>
            </a:r>
            <a:r>
              <a:rPr lang="ja-JP" altLang="en-US" dirty="0" smtClean="0">
                <a:hlinkClick r:id="rId3"/>
              </a:rPr>
              <a:t>年</a:t>
            </a:r>
            <a:r>
              <a:rPr lang="en-US" altLang="ja-JP" dirty="0" smtClean="0">
                <a:hlinkClick r:id="rId3"/>
              </a:rPr>
              <a:t>4</a:t>
            </a:r>
            <a:r>
              <a:rPr lang="ja-JP" altLang="en-US" dirty="0" smtClean="0">
                <a:hlinkClick r:id="rId3"/>
              </a:rPr>
              <a:t>月号</a:t>
            </a:r>
            <a:r>
              <a:rPr lang="ja-JP" altLang="en-US" dirty="0" smtClean="0"/>
              <a:t> に </a:t>
            </a:r>
            <a:r>
              <a:rPr lang="en-US" altLang="ja-JP" dirty="0" smtClean="0"/>
              <a:t>squeeze </a:t>
            </a:r>
            <a:r>
              <a:rPr lang="ja-JP" altLang="en-US" dirty="0" smtClean="0"/>
              <a:t>の記事が載っている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a:t>
            </a:fld>
            <a:endParaRPr kumimoji="1" lang="ja-JP" altLang="en-US"/>
          </a:p>
        </p:txBody>
      </p:sp>
    </p:spTree>
    <p:extLst>
      <p:ext uri="{BB962C8B-B14F-4D97-AF65-F5344CB8AC3E}">
        <p14:creationId xmlns:p14="http://schemas.microsoft.com/office/powerpoint/2010/main" val="139141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安定板：致命的な障害がない限り大きな変更を加えないもの</a:t>
            </a:r>
            <a:endParaRPr kumimoji="1" lang="en-US" altLang="ja-JP" dirty="0" smtClean="0"/>
          </a:p>
          <a:p>
            <a:r>
              <a:rPr kumimoji="1" lang="ja-JP" altLang="en-US" dirty="0" smtClean="0"/>
              <a:t>不安定版：新しいパッケージを入れる，どんどん移り変わる</a:t>
            </a:r>
            <a:endParaRPr kumimoji="1" lang="en-US" altLang="ja-JP" dirty="0" smtClean="0"/>
          </a:p>
          <a:p>
            <a:r>
              <a:rPr kumimoji="1" lang="ja-JP" altLang="en-US" dirty="0" smtClean="0"/>
              <a:t>試験版：不安定版のうち致命的なバグがなく，依存関係を正常に満たしているもの</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16</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バイナリ：コンピュータが処理するために</a:t>
            </a:r>
            <a:r>
              <a:rPr kumimoji="1" lang="en-US" altLang="ja-JP" dirty="0" smtClean="0"/>
              <a:t>2</a:t>
            </a:r>
            <a:r>
              <a:rPr kumimoji="1" lang="ja-JP" altLang="en-US" dirty="0" smtClean="0"/>
              <a:t>進数化されたファイル</a:t>
            </a:r>
            <a:endParaRPr kumimoji="1" lang="en-US" altLang="ja-JP" dirty="0" smtClean="0"/>
          </a:p>
          <a:p>
            <a:r>
              <a:rPr kumimoji="1" lang="en-US" altLang="ja-JP" dirty="0" smtClean="0"/>
              <a:t>aptitude</a:t>
            </a:r>
            <a:r>
              <a:rPr kumimoji="1" lang="ja-JP" altLang="en-US" dirty="0" smtClean="0"/>
              <a:t> </a:t>
            </a:r>
            <a:r>
              <a:rPr kumimoji="1" lang="ja-JP" altLang="en-US" dirty="0" smtClean="0"/>
              <a:t>は推奨パッケージもインストール</a:t>
            </a:r>
            <a:endParaRPr kumimoji="1" lang="en-US" altLang="ja-JP" dirty="0" smtClean="0"/>
          </a:p>
          <a:p>
            <a:r>
              <a:rPr kumimoji="1" lang="en-US" altLang="ja-JP" dirty="0" smtClean="0"/>
              <a:t>apt-get </a:t>
            </a:r>
            <a:r>
              <a:rPr kumimoji="1" lang="ja-JP" altLang="en-US" dirty="0" smtClean="0"/>
              <a:t>は推奨パッケージは表示する</a:t>
            </a:r>
            <a:endParaRPr kumimoji="1" lang="en-US" altLang="ja-JP" dirty="0" smtClean="0"/>
          </a:p>
          <a:p>
            <a:r>
              <a:rPr kumimoji="1" lang="ja-JP" altLang="en-US" dirty="0" smtClean="0"/>
              <a:t>→直観的には</a:t>
            </a:r>
            <a:r>
              <a:rPr kumimoji="1" lang="en-US" altLang="ja-JP" dirty="0" smtClean="0"/>
              <a:t>aptitude </a:t>
            </a:r>
            <a:r>
              <a:rPr kumimoji="1" lang="ja-JP" altLang="en-US" dirty="0" smtClean="0"/>
              <a:t>は付属品も全部つけるイメージ</a:t>
            </a:r>
            <a:endParaRPr kumimoji="1" lang="en-US" altLang="ja-JP" dirty="0" smtClean="0"/>
          </a:p>
          <a:p>
            <a:r>
              <a:rPr kumimoji="1" lang="ja-JP" altLang="en-US" dirty="0" smtClean="0"/>
              <a:t>    </a:t>
            </a:r>
            <a:r>
              <a:rPr kumimoji="1" lang="en-US" altLang="ja-JP" dirty="0" smtClean="0"/>
              <a:t>apt-get</a:t>
            </a:r>
            <a:r>
              <a:rPr kumimoji="1" lang="en-US" altLang="ja-JP" baseline="0" dirty="0" smtClean="0"/>
              <a:t> </a:t>
            </a:r>
            <a:r>
              <a:rPr kumimoji="1" lang="ja-JP" altLang="en-US" baseline="0" dirty="0" smtClean="0"/>
              <a:t>は最低限必要なものだけ入れるイメージ</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18</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Upgrade</a:t>
            </a:r>
            <a:r>
              <a:rPr kumimoji="1" lang="ja-JP" altLang="en-US" dirty="0" smtClean="0"/>
              <a:t> は</a:t>
            </a:r>
            <a:r>
              <a:rPr kumimoji="1" lang="en-US" altLang="ja-JP" dirty="0" smtClean="0"/>
              <a:t>safe</a:t>
            </a:r>
            <a:r>
              <a:rPr kumimoji="1" lang="ja-JP" altLang="en-US" dirty="0" smtClean="0"/>
              <a:t>やｆｕｌｌを付けなくていいのか？</a:t>
            </a:r>
            <a:endParaRPr kumimoji="1" lang="en-US" altLang="ja-JP" dirty="0" smtClean="0"/>
          </a:p>
          <a:p>
            <a:r>
              <a:rPr kumimoji="1" lang="ja-JP" altLang="en-US" dirty="0" smtClean="0"/>
              <a:t>ソフトウェア</a:t>
            </a:r>
            <a:r>
              <a:rPr kumimoji="1" lang="ja-JP" altLang="en-US" dirty="0" smtClean="0"/>
              <a:t>一覧の更新：最新版があるかなーって参照するイメージ？</a:t>
            </a:r>
            <a:endParaRPr kumimoji="1" lang="en-US" altLang="ja-JP" dirty="0" smtClean="0"/>
          </a:p>
          <a:p>
            <a:r>
              <a:rPr kumimoji="1" lang="ja-JP" altLang="en-US" dirty="0" smtClean="0"/>
              <a:t>ソフトウェア自体の更新：新しいのがあったらインストールする</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19</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20</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アーカイブサイト：</a:t>
            </a:r>
            <a:r>
              <a:rPr kumimoji="1" lang="en-US" altLang="ja-JP" dirty="0" err="1" smtClean="0"/>
              <a:t>Debian</a:t>
            </a:r>
            <a:r>
              <a:rPr kumimoji="1" lang="ja-JP" altLang="en-US" dirty="0" smtClean="0"/>
              <a:t> パッケージを保管し，公開しているサイト</a:t>
            </a:r>
            <a:endParaRPr kumimoji="1" lang="en-US" altLang="ja-JP" dirty="0" smtClean="0"/>
          </a:p>
          <a:p>
            <a:r>
              <a:rPr kumimoji="1" lang="ja-JP" altLang="en-US" dirty="0" smtClean="0"/>
              <a:t>ミラーサイト：オリジナルアーカイブサイトのデータのコピーを保管・公開しているサイト</a:t>
            </a:r>
            <a:endParaRPr kumimoji="1" lang="en-US" altLang="ja-JP" dirty="0" smtClean="0"/>
          </a:p>
          <a:p>
            <a:r>
              <a:rPr kumimoji="1" lang="en-US" altLang="ja-JP" dirty="0" err="1" smtClean="0"/>
              <a:t>riken</a:t>
            </a:r>
            <a:r>
              <a:rPr kumimoji="1" lang="en-US" altLang="ja-JP" dirty="0" smtClean="0"/>
              <a:t> </a:t>
            </a:r>
            <a:r>
              <a:rPr kumimoji="1" lang="ja-JP" altLang="en-US" dirty="0" smtClean="0"/>
              <a:t>：理化学研究所</a:t>
            </a:r>
            <a:endParaRPr kumimoji="1" lang="en-US" altLang="ja-JP" dirty="0" smtClean="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21</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尻切れ</a:t>
            </a:r>
            <a:r>
              <a:rPr kumimoji="1" lang="ja-JP" altLang="en-US" dirty="0" err="1" smtClean="0"/>
              <a:t>な</a:t>
            </a:r>
            <a:r>
              <a:rPr kumimoji="1" lang="ja-JP" altLang="en-US" dirty="0" smtClean="0"/>
              <a:t>感じがする</a:t>
            </a:r>
            <a:r>
              <a:rPr kumimoji="1" lang="en-US" altLang="ja-JP" dirty="0" smtClean="0"/>
              <a:t>…</a:t>
            </a:r>
            <a:r>
              <a:rPr kumimoji="1" lang="ja-JP" altLang="en-US" dirty="0" smtClean="0"/>
              <a:t>どうすると良いのだろう</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22</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キーワードを並べる方式でいくことにする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24</a:t>
            </a:fld>
            <a:endParaRPr kumimoji="1" lang="ja-JP" altLang="en-US"/>
          </a:p>
        </p:txBody>
      </p:sp>
    </p:spTree>
    <p:extLst>
      <p:ext uri="{BB962C8B-B14F-4D97-AF65-F5344CB8AC3E}">
        <p14:creationId xmlns:p14="http://schemas.microsoft.com/office/powerpoint/2010/main" val="147189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来年以降はこのページは削除</a:t>
            </a:r>
            <a:endParaRPr kumimoji="1" lang="en-US" altLang="ja-JP" dirty="0" smtClean="0"/>
          </a:p>
          <a:p>
            <a:r>
              <a:rPr kumimoji="1" lang="ja-JP" altLang="en-US" dirty="0" smtClean="0"/>
              <a:t>エンジニア会のノーベル賞とも称される</a:t>
            </a:r>
            <a:r>
              <a:rPr lang="en-US" altLang="ja-JP" dirty="0" smtClean="0"/>
              <a:t>Millennium Technology Prize</a:t>
            </a:r>
            <a:r>
              <a:rPr lang="ja-JP" altLang="en-US" dirty="0" smtClean="0"/>
              <a:t> </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a:t>
            </a:fld>
            <a:endParaRPr kumimoji="1" lang="ja-JP" altLang="en-US"/>
          </a:p>
        </p:txBody>
      </p:sp>
    </p:spTree>
    <p:extLst>
      <p:ext uri="{BB962C8B-B14F-4D97-AF65-F5344CB8AC3E}">
        <p14:creationId xmlns:p14="http://schemas.microsoft.com/office/powerpoint/2010/main" val="270133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来年以降はこのページは削除</a:t>
            </a:r>
            <a:endParaRPr kumimoji="1" lang="en-US" altLang="ja-JP" dirty="0" smtClean="0"/>
          </a:p>
          <a:p>
            <a:r>
              <a:rPr kumimoji="1" lang="ja-JP" altLang="en-US" dirty="0" smtClean="0"/>
              <a:t>エンジニア会のノーベル賞とも称される</a:t>
            </a:r>
            <a:r>
              <a:rPr lang="en-US" altLang="ja-JP" dirty="0" smtClean="0"/>
              <a:t>Millennium Technology Prize</a:t>
            </a:r>
            <a:r>
              <a:rPr lang="ja-JP" altLang="en-US" dirty="0" smtClean="0"/>
              <a:t> </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5</a:t>
            </a:fld>
            <a:endParaRPr kumimoji="1" lang="ja-JP" altLang="en-US"/>
          </a:p>
        </p:txBody>
      </p:sp>
    </p:spTree>
    <p:extLst>
      <p:ext uri="{BB962C8B-B14F-4D97-AF65-F5344CB8AC3E}">
        <p14:creationId xmlns:p14="http://schemas.microsoft.com/office/powerpoint/2010/main" val="270133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来年以降はこのページは削除</a:t>
            </a:r>
            <a:endParaRPr kumimoji="1" lang="en-US" altLang="ja-JP" dirty="0" smtClean="0"/>
          </a:p>
          <a:p>
            <a:r>
              <a:rPr kumimoji="1" lang="ja-JP" altLang="en-US" dirty="0" smtClean="0"/>
              <a:t>エンジニア会のノーベル賞とも称される</a:t>
            </a:r>
            <a:r>
              <a:rPr lang="en-US" altLang="ja-JP" dirty="0" smtClean="0"/>
              <a:t>Millennium Technology Prize</a:t>
            </a:r>
            <a:r>
              <a:rPr lang="ja-JP" altLang="en-US" dirty="0" smtClean="0"/>
              <a:t> </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6</a:t>
            </a:fld>
            <a:endParaRPr kumimoji="1" lang="ja-JP" altLang="en-US"/>
          </a:p>
        </p:txBody>
      </p:sp>
    </p:spTree>
    <p:extLst>
      <p:ext uri="{BB962C8B-B14F-4D97-AF65-F5344CB8AC3E}">
        <p14:creationId xmlns:p14="http://schemas.microsoft.com/office/powerpoint/2010/main" val="270133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Debra</a:t>
            </a:r>
            <a:r>
              <a:rPr kumimoji="1" lang="ja-JP" altLang="en-US" dirty="0" smtClean="0"/>
              <a:t> </a:t>
            </a:r>
            <a:r>
              <a:rPr kumimoji="1" lang="ja-JP" altLang="en-US" dirty="0" err="1" smtClean="0"/>
              <a:t>さん</a:t>
            </a:r>
            <a:r>
              <a:rPr kumimoji="1" lang="ja-JP" altLang="en-US" dirty="0" smtClean="0"/>
              <a:t>と</a:t>
            </a:r>
            <a:r>
              <a:rPr kumimoji="1" lang="en-US" altLang="ja-JP" dirty="0" smtClean="0"/>
              <a:t>Ian</a:t>
            </a:r>
            <a:r>
              <a:rPr kumimoji="1" lang="ja-JP" altLang="en-US" dirty="0" smtClean="0"/>
              <a:t> </a:t>
            </a:r>
            <a:r>
              <a:rPr kumimoji="1" lang="ja-JP" altLang="en-US" dirty="0" err="1" smtClean="0"/>
              <a:t>さんは</a:t>
            </a:r>
            <a:r>
              <a:rPr kumimoji="1" lang="ja-JP" altLang="en-US" dirty="0" smtClean="0"/>
              <a:t>離婚している→それぞれ再婚</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上品なヌー：主に</a:t>
            </a:r>
            <a:r>
              <a:rPr kumimoji="1" lang="en-US" altLang="ja-JP" dirty="0" smtClean="0"/>
              <a:t>GNU</a:t>
            </a:r>
            <a:r>
              <a:rPr kumimoji="1" lang="ja-JP" altLang="en-US" dirty="0" smtClean="0"/>
              <a:t> のロゴとして用いられる</a:t>
            </a:r>
            <a:endParaRPr kumimoji="1" lang="en-US" altLang="ja-JP" dirty="0" smtClean="0"/>
          </a:p>
          <a:p>
            <a:r>
              <a:rPr kumimoji="1" lang="ja-JP" altLang="en-US" dirty="0" smtClean="0"/>
              <a:t>冷静なヌー：主に</a:t>
            </a:r>
            <a:r>
              <a:rPr kumimoji="1" lang="en-US" altLang="ja-JP" dirty="0" smtClean="0"/>
              <a:t>GNU</a:t>
            </a:r>
            <a:r>
              <a:rPr kumimoji="1" lang="ja-JP" altLang="en-US" dirty="0" smtClean="0"/>
              <a:t> の思想を論じる際に</a:t>
            </a:r>
            <a:r>
              <a:rPr kumimoji="1" lang="ja-JP" altLang="en-US" dirty="0" smtClean="0"/>
              <a:t>用いられる</a:t>
            </a:r>
            <a:endParaRPr kumimoji="1" lang="en-US" altLang="ja-JP" dirty="0" smtClean="0"/>
          </a:p>
          <a:p>
            <a:r>
              <a:rPr kumimoji="1" lang="ja-JP" altLang="en-US" dirty="0" smtClean="0"/>
              <a:t>創始者の写真を付ける</a:t>
            </a:r>
            <a:r>
              <a:rPr kumimoji="1" lang="en-US" altLang="ja-JP" dirty="0" smtClean="0"/>
              <a:t>(</a:t>
            </a:r>
            <a:r>
              <a:rPr kumimoji="1" lang="ja-JP" altLang="en-US" dirty="0" smtClean="0"/>
              <a:t>リチャード・ストールマン</a:t>
            </a:r>
            <a:r>
              <a:rPr kumimoji="1" lang="en-US" altLang="ja-JP" dirty="0" smtClean="0"/>
              <a:t>)</a:t>
            </a:r>
          </a:p>
          <a:p>
            <a:r>
              <a:rPr kumimoji="1" lang="en-US" altLang="ja-JP" dirty="0" smtClean="0"/>
              <a:t>GNU</a:t>
            </a:r>
            <a:r>
              <a:rPr kumimoji="1" lang="ja-JP" altLang="en-US" dirty="0" smtClean="0"/>
              <a:t> フリーソフトウェアで作られたソフトウェアは</a:t>
            </a:r>
            <a:r>
              <a:rPr kumimoji="1" lang="en-US" altLang="ja-JP" dirty="0" smtClean="0"/>
              <a:t>GNU</a:t>
            </a:r>
            <a:r>
              <a:rPr kumimoji="1" lang="ja-JP" altLang="en-US" dirty="0" smtClean="0"/>
              <a:t> フリーソフトウェアであるべきだ</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Debian</a:t>
            </a:r>
            <a:r>
              <a:rPr kumimoji="1" lang="ja-JP" altLang="en-US" dirty="0" smtClean="0"/>
              <a:t> 製作者がピクサースタジオ出身</a:t>
            </a:r>
            <a:r>
              <a:rPr kumimoji="1" lang="en-US" altLang="ja-JP" dirty="0" smtClean="0"/>
              <a:t>(</a:t>
            </a:r>
            <a:r>
              <a:rPr kumimoji="1" lang="ja-JP" altLang="en-US" dirty="0" smtClean="0"/>
              <a:t>第二代リーダー：ブルースペレンズ</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4EFC622E-0D2B-4276-800B-B0A819A2CD2B}" type="datetimeFigureOut">
              <a:rPr kumimoji="1" lang="ja-JP" altLang="en-US" smtClean="0"/>
              <a:pPr/>
              <a:t>2012/6/19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BB44343-BDA0-4C05-AA3A-D70E4DBC42D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tp://ftp.jp.debia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hatena.ne.jp/himeatball/20081009/1223572372" TargetMode="External"/><Relationship Id="rId2" Type="http://schemas.openxmlformats.org/officeDocument/2006/relationships/hyperlink" Target="http://www.debian.or.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895600"/>
            <a:ext cx="8568952" cy="1143000"/>
          </a:xfrm>
        </p:spPr>
        <p:txBody>
          <a:bodyPr>
            <a:normAutofit/>
          </a:bodyPr>
          <a:lstStyle/>
          <a:p>
            <a:pPr algn="ctr"/>
            <a:r>
              <a:rPr lang="en-US" altLang="ja-JP" sz="4900" dirty="0" err="1">
                <a:solidFill>
                  <a:schemeClr val="tx1"/>
                </a:solidFill>
              </a:rPr>
              <a:t>Debian</a:t>
            </a:r>
            <a:r>
              <a:rPr lang="en-US" altLang="ja-JP" sz="4900" dirty="0">
                <a:solidFill>
                  <a:schemeClr val="tx1"/>
                </a:solidFill>
              </a:rPr>
              <a:t> </a:t>
            </a:r>
            <a:r>
              <a:rPr lang="ja-JP" altLang="en-US" sz="4900" dirty="0" smtClean="0">
                <a:solidFill>
                  <a:schemeClr val="tx1"/>
                </a:solidFill>
              </a:rPr>
              <a:t>の世界へようこそ！</a:t>
            </a:r>
            <a:endParaRPr kumimoji="1" lang="ja-JP" altLang="en-US" sz="4000" dirty="0">
              <a:solidFill>
                <a:schemeClr val="tx1"/>
              </a:solidFill>
            </a:endParaRPr>
          </a:p>
        </p:txBody>
      </p:sp>
      <p:sp>
        <p:nvSpPr>
          <p:cNvPr id="3" name="サブタイトル 2"/>
          <p:cNvSpPr>
            <a:spLocks noGrp="1"/>
          </p:cNvSpPr>
          <p:nvPr>
            <p:ph type="subTitle" idx="1"/>
          </p:nvPr>
        </p:nvSpPr>
        <p:spPr/>
        <p:txBody>
          <a:bodyPr>
            <a:normAutofit fontScale="77500" lnSpcReduction="20000"/>
          </a:bodyPr>
          <a:lstStyle/>
          <a:p>
            <a:r>
              <a:rPr kumimoji="1" lang="ja-JP" altLang="en-US" dirty="0" smtClean="0">
                <a:solidFill>
                  <a:schemeClr val="tx1"/>
                </a:solidFill>
              </a:rPr>
              <a:t>北大 理学院 宇宙理学専攻</a:t>
            </a:r>
            <a:endParaRPr kumimoji="1" lang="en-US" altLang="ja-JP" dirty="0" smtClean="0">
              <a:solidFill>
                <a:schemeClr val="tx1"/>
              </a:solidFill>
            </a:endParaRPr>
          </a:p>
          <a:p>
            <a:r>
              <a:rPr lang="ja-JP" altLang="en-US" dirty="0">
                <a:solidFill>
                  <a:schemeClr val="tx1"/>
                </a:solidFill>
              </a:rPr>
              <a:t>惑星宇宙</a:t>
            </a:r>
            <a:r>
              <a:rPr lang="ja-JP" altLang="en-US" dirty="0" smtClean="0">
                <a:solidFill>
                  <a:schemeClr val="tx1"/>
                </a:solidFill>
              </a:rPr>
              <a:t>グループ </a:t>
            </a:r>
            <a:r>
              <a:rPr lang="en-US" altLang="ja-JP" dirty="0" smtClean="0">
                <a:solidFill>
                  <a:schemeClr val="tx1"/>
                </a:solidFill>
              </a:rPr>
              <a:t>M1</a:t>
            </a:r>
          </a:p>
          <a:p>
            <a:r>
              <a:rPr kumimoji="1" lang="ja-JP" altLang="en-US" dirty="0" smtClean="0">
                <a:solidFill>
                  <a:schemeClr val="tx1"/>
                </a:solidFill>
              </a:rPr>
              <a:t>三上 峻</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lgn="ctr">
              <a:buNone/>
            </a:pPr>
            <a:endParaRPr lang="en-US" altLang="ja-JP" sz="5400" dirty="0" smtClean="0"/>
          </a:p>
          <a:p>
            <a:pPr algn="ctr">
              <a:buNone/>
            </a:pPr>
            <a:r>
              <a:rPr lang="en-US" altLang="ja-JP" sz="5400" dirty="0" err="1" smtClean="0"/>
              <a:t>Debian</a:t>
            </a:r>
            <a:r>
              <a:rPr lang="ja-JP" altLang="en-US" sz="5400" dirty="0"/>
              <a:t>　</a:t>
            </a:r>
            <a:r>
              <a:rPr lang="en-US" altLang="ja-JP" sz="5400" dirty="0"/>
              <a:t>GNU/Linux</a:t>
            </a:r>
            <a:endParaRPr kumimoji="1" lang="ja-JP" altLang="en-US" sz="5400" dirty="0"/>
          </a:p>
        </p:txBody>
      </p:sp>
      <p:sp>
        <p:nvSpPr>
          <p:cNvPr id="4" name="正方形/長方形 3"/>
          <p:cNvSpPr/>
          <p:nvPr/>
        </p:nvSpPr>
        <p:spPr>
          <a:xfrm>
            <a:off x="4121664" y="2492896"/>
            <a:ext cx="165618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40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GNU</a:t>
            </a:r>
            <a:r>
              <a:rPr lang="ja-JP" altLang="en-US" dirty="0" smtClean="0"/>
              <a:t> プロジェクト</a:t>
            </a:r>
            <a:endParaRPr kumimoji="1" lang="ja-JP" altLang="en-US" dirty="0"/>
          </a:p>
        </p:txBody>
      </p:sp>
      <p:sp>
        <p:nvSpPr>
          <p:cNvPr id="3" name="コンテンツ プレースホルダ 2"/>
          <p:cNvSpPr>
            <a:spLocks noGrp="1"/>
          </p:cNvSpPr>
          <p:nvPr>
            <p:ph idx="1"/>
          </p:nvPr>
        </p:nvSpPr>
        <p:spPr>
          <a:xfrm>
            <a:off x="179512" y="1500174"/>
            <a:ext cx="8568952" cy="4525963"/>
          </a:xfrm>
        </p:spPr>
        <p:txBody>
          <a:bodyPr>
            <a:normAutofit/>
          </a:bodyPr>
          <a:lstStyle/>
          <a:p>
            <a:r>
              <a:rPr lang="en-US" altLang="ja-JP" sz="2800" dirty="0" smtClean="0"/>
              <a:t>Unix</a:t>
            </a:r>
            <a:r>
              <a:rPr lang="ja-JP" altLang="en-US" sz="2800" dirty="0" smtClean="0"/>
              <a:t> 系</a:t>
            </a:r>
            <a:r>
              <a:rPr lang="en-US" altLang="ja-JP" sz="2800" dirty="0" smtClean="0"/>
              <a:t>OS</a:t>
            </a:r>
            <a:r>
              <a:rPr lang="ja-JP" altLang="en-US" sz="2800" dirty="0" smtClean="0"/>
              <a:t>のソフトウェア環境をすべてフリーソフトウェアで実装することを目標と</a:t>
            </a:r>
            <a:r>
              <a:rPr lang="ja-JP" altLang="en-US" sz="2800" dirty="0" smtClean="0"/>
              <a:t>する</a:t>
            </a:r>
            <a:endParaRPr lang="en-US" altLang="ja-JP" sz="2800" dirty="0" smtClean="0"/>
          </a:p>
          <a:p>
            <a:pPr lvl="1"/>
            <a:r>
              <a:rPr lang="en-US" altLang="ja-JP" sz="2400" dirty="0" err="1" smtClean="0"/>
              <a:t>Debian</a:t>
            </a:r>
            <a:r>
              <a:rPr lang="ja-JP" altLang="en-US" sz="2400" dirty="0" smtClean="0"/>
              <a:t> の「フリー」よりより厳格な思想</a:t>
            </a:r>
            <a:endParaRPr lang="en-US" altLang="ja-JP" sz="2400" dirty="0" smtClean="0"/>
          </a:p>
          <a:p>
            <a:r>
              <a:rPr lang="ja-JP" altLang="en-US" sz="2800" dirty="0" smtClean="0"/>
              <a:t>リチャード・ストールマンにより創始</a:t>
            </a:r>
            <a:endParaRPr lang="en-US" altLang="ja-JP" sz="2800" dirty="0" smtClean="0"/>
          </a:p>
          <a:p>
            <a:r>
              <a:rPr lang="ja-JP" altLang="en-US" sz="2800" dirty="0" smtClean="0"/>
              <a:t>ソフトウェア</a:t>
            </a:r>
            <a:r>
              <a:rPr lang="ja-JP" altLang="en-US" sz="2800" dirty="0" smtClean="0"/>
              <a:t>の例</a:t>
            </a:r>
            <a:endParaRPr lang="en-US" altLang="ja-JP" sz="2800" dirty="0" smtClean="0"/>
          </a:p>
          <a:p>
            <a:pPr lvl="1"/>
            <a:r>
              <a:rPr lang="en-US" altLang="ja-JP" sz="2400" dirty="0" smtClean="0"/>
              <a:t>Bash</a:t>
            </a:r>
            <a:r>
              <a:rPr lang="ja-JP" altLang="en-US" sz="2400" dirty="0" smtClean="0"/>
              <a:t> </a:t>
            </a:r>
            <a:r>
              <a:rPr lang="en-US" altLang="ja-JP" sz="2400" dirty="0" smtClean="0"/>
              <a:t>(</a:t>
            </a:r>
            <a:r>
              <a:rPr lang="ja-JP" altLang="en-US" sz="2400" dirty="0" smtClean="0"/>
              <a:t>第 </a:t>
            </a:r>
            <a:r>
              <a:rPr lang="en-US" altLang="ja-JP" sz="2400" dirty="0" smtClean="0"/>
              <a:t>3</a:t>
            </a:r>
            <a:r>
              <a:rPr lang="ja-JP" altLang="en-US" sz="2400" dirty="0" smtClean="0"/>
              <a:t> 回</a:t>
            </a:r>
            <a:r>
              <a:rPr lang="en-US" altLang="ja-JP" sz="2400" dirty="0" smtClean="0"/>
              <a:t>,</a:t>
            </a:r>
            <a:r>
              <a:rPr lang="ja-JP" altLang="en-US" sz="2400" dirty="0" smtClean="0"/>
              <a:t> シェル</a:t>
            </a:r>
            <a:r>
              <a:rPr lang="en-US" altLang="ja-JP" sz="2400" dirty="0" smtClean="0"/>
              <a:t>)</a:t>
            </a:r>
          </a:p>
          <a:p>
            <a:pPr lvl="1"/>
            <a:r>
              <a:rPr lang="en-US" altLang="ja-JP" sz="2400" dirty="0" smtClean="0"/>
              <a:t>GNU</a:t>
            </a:r>
            <a:r>
              <a:rPr lang="ja-JP" altLang="en-US" sz="2400" dirty="0" smtClean="0"/>
              <a:t> </a:t>
            </a:r>
            <a:r>
              <a:rPr lang="en-US" altLang="ja-JP" sz="2400" dirty="0" err="1" smtClean="0"/>
              <a:t>Emacs</a:t>
            </a:r>
            <a:r>
              <a:rPr lang="ja-JP" altLang="en-US" sz="2400" dirty="0" smtClean="0"/>
              <a:t> </a:t>
            </a:r>
            <a:r>
              <a:rPr lang="en-US" altLang="ja-JP" sz="2400" dirty="0" smtClean="0"/>
              <a:t>(</a:t>
            </a:r>
            <a:r>
              <a:rPr lang="ja-JP" altLang="en-US" sz="2400" dirty="0" smtClean="0"/>
              <a:t>第 </a:t>
            </a:r>
            <a:r>
              <a:rPr lang="en-US" altLang="ja-JP" sz="2400" dirty="0" smtClean="0"/>
              <a:t>3</a:t>
            </a:r>
            <a:r>
              <a:rPr lang="ja-JP" altLang="en-US" sz="2400" dirty="0" smtClean="0"/>
              <a:t> 回</a:t>
            </a:r>
            <a:r>
              <a:rPr lang="en-US" altLang="ja-JP" sz="2400" dirty="0" smtClean="0"/>
              <a:t>,</a:t>
            </a:r>
            <a:r>
              <a:rPr lang="ja-JP" altLang="en-US" sz="2400" dirty="0" smtClean="0"/>
              <a:t> エディタ</a:t>
            </a:r>
            <a:r>
              <a:rPr lang="en-US" altLang="ja-JP" sz="2400" dirty="0" smtClean="0"/>
              <a:t>)</a:t>
            </a:r>
          </a:p>
        </p:txBody>
      </p:sp>
      <p:grpSp>
        <p:nvGrpSpPr>
          <p:cNvPr id="7" name="グループ化 6"/>
          <p:cNvGrpSpPr/>
          <p:nvPr/>
        </p:nvGrpSpPr>
        <p:grpSpPr>
          <a:xfrm>
            <a:off x="323528" y="4860639"/>
            <a:ext cx="8773827" cy="1952737"/>
            <a:chOff x="323528" y="4860639"/>
            <a:chExt cx="8773827" cy="1952737"/>
          </a:xfrm>
        </p:grpSpPr>
        <p:grpSp>
          <p:nvGrpSpPr>
            <p:cNvPr id="6" name="グループ化 5"/>
            <p:cNvGrpSpPr/>
            <p:nvPr/>
          </p:nvGrpSpPr>
          <p:grpSpPr>
            <a:xfrm>
              <a:off x="323528" y="4860639"/>
              <a:ext cx="8773827" cy="1905000"/>
              <a:chOff x="-1778860" y="4921130"/>
              <a:chExt cx="8773827" cy="19050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860" y="5048379"/>
                <a:ext cx="1800200" cy="17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upload.wikimedia.org/wikipedia/commons/e/e7/Philosophical-gnu-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16" y="4921130"/>
                <a:ext cx="152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053788" y="5217683"/>
                <a:ext cx="2941179" cy="923330"/>
              </a:xfrm>
              <a:prstGeom prst="rect">
                <a:avLst/>
              </a:prstGeom>
              <a:noFill/>
            </p:spPr>
            <p:txBody>
              <a:bodyPr wrap="square" rtlCol="0">
                <a:spAutoFit/>
              </a:bodyPr>
              <a:lstStyle/>
              <a:p>
                <a:r>
                  <a:rPr kumimoji="1" lang="ja-JP" altLang="en-US" dirty="0" smtClean="0"/>
                  <a:t>左：上品なヌー</a:t>
                </a:r>
                <a:endParaRPr kumimoji="1" lang="en-US" altLang="ja-JP" dirty="0" smtClean="0"/>
              </a:p>
              <a:p>
                <a:r>
                  <a:rPr lang="ja-JP" altLang="en-US" dirty="0"/>
                  <a:t>中</a:t>
                </a:r>
                <a:r>
                  <a:rPr lang="ja-JP" altLang="en-US" dirty="0" smtClean="0"/>
                  <a:t>：</a:t>
                </a:r>
                <a:r>
                  <a:rPr lang="ja-JP" altLang="en-US" dirty="0" smtClean="0"/>
                  <a:t>冷静なヌー</a:t>
                </a:r>
                <a:endParaRPr lang="en-US" altLang="ja-JP" dirty="0" smtClean="0"/>
              </a:p>
              <a:p>
                <a:r>
                  <a:rPr kumimoji="1" lang="ja-JP" altLang="en-US" dirty="0" smtClean="0"/>
                  <a:t>右：リチャード・ストールマン</a:t>
                </a:r>
                <a:endParaRPr kumimoji="1" lang="ja-JP" altLang="en-US" dirty="0"/>
              </a:p>
            </p:txBody>
          </p:sp>
        </p:grpSp>
        <p:pic>
          <p:nvPicPr>
            <p:cNvPr id="1026" name="Picture 2" descr="http://upload.wikimedia.org/wikipedia/commons/0/00/Rms_ifi_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883909"/>
              <a:ext cx="1287507" cy="1929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22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lgn="ctr">
              <a:buNone/>
            </a:pPr>
            <a:endParaRPr lang="en-US" altLang="ja-JP" sz="5400" dirty="0" smtClean="0"/>
          </a:p>
          <a:p>
            <a:pPr algn="ctr">
              <a:buNone/>
            </a:pPr>
            <a:r>
              <a:rPr lang="en-US" altLang="ja-JP" sz="5400" dirty="0" err="1" smtClean="0"/>
              <a:t>Debian</a:t>
            </a:r>
            <a:r>
              <a:rPr lang="ja-JP" altLang="en-US" sz="5400" dirty="0"/>
              <a:t>　</a:t>
            </a:r>
            <a:r>
              <a:rPr lang="en-US" altLang="ja-JP" sz="5400" dirty="0"/>
              <a:t>GNU/Linux</a:t>
            </a:r>
            <a:endParaRPr kumimoji="1" lang="ja-JP" altLang="en-US" sz="5400" dirty="0"/>
          </a:p>
        </p:txBody>
      </p:sp>
    </p:spTree>
    <p:extLst>
      <p:ext uri="{BB962C8B-B14F-4D97-AF65-F5344CB8AC3E}">
        <p14:creationId xmlns:p14="http://schemas.microsoft.com/office/powerpoint/2010/main" val="228532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a:t> </a:t>
            </a:r>
            <a:r>
              <a:rPr lang="en-US" altLang="ja-JP" dirty="0" smtClean="0"/>
              <a:t>GNU/Linux</a:t>
            </a:r>
            <a:r>
              <a:rPr lang="ja-JP" altLang="en-US" dirty="0" smtClean="0"/>
              <a:t> </a:t>
            </a:r>
            <a:r>
              <a:rPr lang="ja-JP" altLang="en-US" dirty="0" smtClean="0"/>
              <a:t>とは</a:t>
            </a:r>
            <a:r>
              <a:rPr lang="en-US" altLang="ja-JP" dirty="0" smtClean="0"/>
              <a:t>(</a:t>
            </a:r>
            <a:r>
              <a:rPr lang="en-US" altLang="ja-JP" dirty="0" smtClean="0"/>
              <a:t>1</a:t>
            </a:r>
            <a:r>
              <a:rPr lang="ja-JP" altLang="en-US" dirty="0" smtClean="0"/>
              <a:t>：概要</a:t>
            </a:r>
            <a:r>
              <a:rPr lang="en-US" altLang="ja-JP" dirty="0" smtClean="0"/>
              <a:t>)</a:t>
            </a:r>
            <a:endParaRPr kumimoji="1" lang="ja-JP" altLang="en-US" dirty="0"/>
          </a:p>
        </p:txBody>
      </p:sp>
      <p:sp>
        <p:nvSpPr>
          <p:cNvPr id="3" name="コンテンツ プレースホルダ 2"/>
          <p:cNvSpPr>
            <a:spLocks noGrp="1"/>
          </p:cNvSpPr>
          <p:nvPr>
            <p:ph idx="1"/>
          </p:nvPr>
        </p:nvSpPr>
        <p:spPr>
          <a:xfrm>
            <a:off x="457200" y="1500174"/>
            <a:ext cx="8435280" cy="5025170"/>
          </a:xfrm>
        </p:spPr>
        <p:txBody>
          <a:bodyPr>
            <a:normAutofit/>
          </a:bodyPr>
          <a:lstStyle/>
          <a:p>
            <a:r>
              <a:rPr lang="en-US" altLang="ja-JP" dirty="0" err="1" smtClean="0"/>
              <a:t>Debian</a:t>
            </a:r>
            <a:r>
              <a:rPr lang="en-US" altLang="ja-JP" dirty="0" smtClean="0"/>
              <a:t> </a:t>
            </a:r>
            <a:r>
              <a:rPr lang="ja-JP" altLang="en-US" dirty="0" smtClean="0"/>
              <a:t>プロジェクトが</a:t>
            </a:r>
            <a:r>
              <a:rPr lang="en-US" altLang="ja-JP" dirty="0" smtClean="0"/>
              <a:t>GNU</a:t>
            </a:r>
            <a:r>
              <a:rPr lang="ja-JP" altLang="en-US" dirty="0" smtClean="0"/>
              <a:t>ソフトウェア</a:t>
            </a:r>
            <a:r>
              <a:rPr lang="ja-JP" altLang="en-US" dirty="0"/>
              <a:t>と</a:t>
            </a:r>
            <a:r>
              <a:rPr lang="en-US" altLang="ja-JP" dirty="0" smtClean="0"/>
              <a:t>Linux</a:t>
            </a:r>
            <a:r>
              <a:rPr lang="ja-JP" altLang="en-US" dirty="0" smtClean="0"/>
              <a:t> カーネルを組み合わせて作った</a:t>
            </a:r>
            <a:r>
              <a:rPr lang="en-US" altLang="ja-JP" dirty="0" smtClean="0"/>
              <a:t>OS</a:t>
            </a:r>
          </a:p>
          <a:p>
            <a:pPr lvl="1"/>
            <a:r>
              <a:rPr lang="en-US" altLang="ja-JP" dirty="0" smtClean="0">
                <a:solidFill>
                  <a:srgbClr val="FF0000"/>
                </a:solidFill>
              </a:rPr>
              <a:t>GNU/Linux=</a:t>
            </a:r>
            <a:r>
              <a:rPr lang="en-US" altLang="ja-JP" dirty="0">
                <a:solidFill>
                  <a:srgbClr val="FF0000"/>
                </a:solidFill>
              </a:rPr>
              <a:t> GNU</a:t>
            </a:r>
            <a:r>
              <a:rPr lang="ja-JP" altLang="en-US" dirty="0" smtClean="0">
                <a:solidFill>
                  <a:srgbClr val="FF0000"/>
                </a:solidFill>
              </a:rPr>
              <a:t>ソフトウェア </a:t>
            </a:r>
            <a:r>
              <a:rPr lang="en-US" altLang="ja-JP" dirty="0" smtClean="0">
                <a:solidFill>
                  <a:srgbClr val="FF0000"/>
                </a:solidFill>
              </a:rPr>
              <a:t>+</a:t>
            </a:r>
            <a:r>
              <a:rPr lang="ja-JP" altLang="en-US" dirty="0" smtClean="0">
                <a:solidFill>
                  <a:srgbClr val="FF0000"/>
                </a:solidFill>
              </a:rPr>
              <a:t> </a:t>
            </a:r>
            <a:r>
              <a:rPr lang="en-US" altLang="ja-JP" dirty="0" smtClean="0">
                <a:solidFill>
                  <a:srgbClr val="FF0000"/>
                </a:solidFill>
              </a:rPr>
              <a:t>Linux</a:t>
            </a:r>
            <a:r>
              <a:rPr lang="ja-JP" altLang="en-US" dirty="0" smtClean="0">
                <a:solidFill>
                  <a:srgbClr val="FF0000"/>
                </a:solidFill>
              </a:rPr>
              <a:t> </a:t>
            </a:r>
            <a:r>
              <a:rPr lang="ja-JP" altLang="en-US" dirty="0">
                <a:solidFill>
                  <a:srgbClr val="FF0000"/>
                </a:solidFill>
              </a:rPr>
              <a:t>カーネル</a:t>
            </a:r>
            <a:endParaRPr lang="en-US" altLang="ja-JP" dirty="0" smtClean="0">
              <a:solidFill>
                <a:srgbClr val="FF0000"/>
              </a:solidFill>
            </a:endParaRPr>
          </a:p>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a:t>2</a:t>
            </a:r>
            <a:r>
              <a:rPr lang="en-US" altLang="ja-JP" sz="2400" dirty="0" smtClean="0"/>
              <a:t> </a:t>
            </a:r>
            <a:r>
              <a:rPr lang="ja-JP" altLang="en-US" sz="2400" dirty="0"/>
              <a:t>回 </a:t>
            </a:r>
            <a:r>
              <a:rPr lang="en-US" altLang="ja-JP" sz="2400" dirty="0" smtClean="0"/>
              <a:t>)</a:t>
            </a:r>
            <a:endParaRPr lang="ja-JP" altLang="en-US" sz="2400" dirty="0" smtClean="0"/>
          </a:p>
          <a:p>
            <a:pPr lvl="1"/>
            <a:r>
              <a:rPr lang="ja-JP" altLang="en-US" dirty="0" smtClean="0"/>
              <a:t>ディストリビューションとは</a:t>
            </a:r>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Ubuntu, Fedora, etc.</a:t>
            </a:r>
          </a:p>
          <a:p>
            <a:r>
              <a:rPr lang="ja-JP" altLang="en-US" dirty="0" smtClean="0"/>
              <a:t>現在までに </a:t>
            </a:r>
            <a:r>
              <a:rPr lang="en-US" altLang="ja-JP" dirty="0" smtClean="0"/>
              <a:t>Ver. 6.0 (squeeze) </a:t>
            </a:r>
            <a:r>
              <a:rPr lang="ja-JP" altLang="en-US" dirty="0" err="1" smtClean="0"/>
              <a:t>をリ</a:t>
            </a:r>
            <a:r>
              <a:rPr lang="ja-JP" altLang="en-US" dirty="0" smtClean="0"/>
              <a:t>リース</a:t>
            </a:r>
            <a:endParaRPr lang="en-US" altLang="ja-JP" dirty="0"/>
          </a:p>
          <a:p>
            <a:pPr marL="0" indent="0">
              <a:buNone/>
            </a:pPr>
            <a:r>
              <a:rPr lang="ja-JP" altLang="en-US" sz="2000" dirty="0" smtClean="0"/>
              <a:t>ちなみに</a:t>
            </a:r>
            <a:endParaRPr lang="en-US" altLang="ja-JP" sz="2000" dirty="0"/>
          </a:p>
          <a:p>
            <a:pPr marL="0" indent="0">
              <a:buNone/>
            </a:pPr>
            <a:r>
              <a:rPr lang="ja-JP" altLang="en-US" sz="2000" dirty="0" smtClean="0"/>
              <a:t>各バージョンのコードネームはトイストーリーのキャラクター名を採用している</a:t>
            </a:r>
            <a:endParaRPr lang="en-US" altLang="ja-JP"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Debian</a:t>
            </a:r>
            <a:r>
              <a:rPr kumimoji="1" lang="en-US" altLang="ja-JP" dirty="0" smtClean="0"/>
              <a:t> </a:t>
            </a:r>
            <a:r>
              <a:rPr kumimoji="1" lang="ja-JP" altLang="en-US" dirty="0" smtClean="0"/>
              <a:t>のバージョン</a:t>
            </a:r>
            <a:endParaRPr kumimoji="1" lang="ja-JP" altLang="en-US" dirty="0"/>
          </a:p>
        </p:txBody>
      </p:sp>
      <p:sp>
        <p:nvSpPr>
          <p:cNvPr id="3" name="コンテンツ プレースホルダ 2"/>
          <p:cNvSpPr>
            <a:spLocks noGrp="1"/>
          </p:cNvSpPr>
          <p:nvPr>
            <p:ph idx="1"/>
          </p:nvPr>
        </p:nvSpPr>
        <p:spPr>
          <a:xfrm>
            <a:off x="457200" y="1500174"/>
            <a:ext cx="8686800" cy="5241194"/>
          </a:xfrm>
        </p:spPr>
        <p:txBody>
          <a:bodyPr>
            <a:normAutofit/>
          </a:bodyPr>
          <a:lstStyle/>
          <a:p>
            <a:r>
              <a:rPr lang="en-US" altLang="ja-JP" sz="2800" dirty="0" err="1" smtClean="0"/>
              <a:t>Debian</a:t>
            </a:r>
            <a:r>
              <a:rPr lang="en-US" altLang="ja-JP" sz="2800" dirty="0" smtClean="0"/>
              <a:t> 1.1</a:t>
            </a:r>
            <a:r>
              <a:rPr lang="ja-JP" altLang="en-US" sz="2800" dirty="0" smtClean="0"/>
              <a:t> </a:t>
            </a:r>
            <a:r>
              <a:rPr lang="en-US" altLang="ja-JP" sz="2800" dirty="0" smtClean="0"/>
              <a:t>(buzz), 1.2</a:t>
            </a:r>
            <a:r>
              <a:rPr lang="ja-JP" altLang="en-US" sz="2800" dirty="0" smtClean="0"/>
              <a:t> </a:t>
            </a:r>
            <a:r>
              <a:rPr lang="en-US" altLang="ja-JP" sz="2800" dirty="0" smtClean="0"/>
              <a:t>(</a:t>
            </a:r>
            <a:r>
              <a:rPr lang="en-US" altLang="ja-JP" sz="2800" dirty="0" err="1" smtClean="0"/>
              <a:t>rex</a:t>
            </a:r>
            <a:r>
              <a:rPr lang="en-US" altLang="ja-JP" sz="2800" dirty="0" smtClean="0"/>
              <a:t>), 1.3</a:t>
            </a:r>
            <a:r>
              <a:rPr lang="ja-JP" altLang="en-US" sz="2800" dirty="0" smtClean="0"/>
              <a:t> </a:t>
            </a:r>
            <a:r>
              <a:rPr lang="en-US" altLang="ja-JP" sz="2800" dirty="0" smtClean="0"/>
              <a:t>(</a:t>
            </a:r>
            <a:r>
              <a:rPr lang="en-US" altLang="ja-JP" sz="2800" dirty="0" err="1" smtClean="0"/>
              <a:t>bo</a:t>
            </a:r>
            <a:r>
              <a:rPr lang="en-US" altLang="ja-JP" sz="2800" dirty="0" smtClean="0"/>
              <a:t>)</a:t>
            </a:r>
            <a:endParaRPr lang="en-US" altLang="ja-JP" sz="2800" dirty="0"/>
          </a:p>
          <a:p>
            <a:r>
              <a:rPr lang="en-US" altLang="ja-JP" sz="2800" dirty="0" err="1"/>
              <a:t>Debian</a:t>
            </a:r>
            <a:r>
              <a:rPr lang="en-US" altLang="ja-JP" sz="2800" dirty="0"/>
              <a:t> </a:t>
            </a:r>
            <a:r>
              <a:rPr lang="en-US" altLang="ja-JP" sz="2800" dirty="0" smtClean="0"/>
              <a:t>2.0</a:t>
            </a:r>
            <a:r>
              <a:rPr lang="ja-JP" altLang="en-US" sz="2800" dirty="0" smtClean="0"/>
              <a:t> </a:t>
            </a:r>
            <a:r>
              <a:rPr lang="en-US" altLang="ja-JP" sz="2800" dirty="0" smtClean="0"/>
              <a:t>(</a:t>
            </a:r>
            <a:r>
              <a:rPr lang="en-US" altLang="ja-JP" sz="2800" dirty="0" err="1" smtClean="0"/>
              <a:t>hamm</a:t>
            </a:r>
            <a:r>
              <a:rPr lang="en-US" altLang="ja-JP" sz="2800" dirty="0" smtClean="0"/>
              <a:t>), 2.1</a:t>
            </a:r>
            <a:r>
              <a:rPr lang="ja-JP" altLang="en-US" sz="2800" dirty="0" smtClean="0"/>
              <a:t> </a:t>
            </a:r>
            <a:r>
              <a:rPr lang="en-US" altLang="ja-JP" sz="2800" dirty="0" smtClean="0"/>
              <a:t>(slink), 2.2</a:t>
            </a:r>
            <a:r>
              <a:rPr lang="ja-JP" altLang="en-US" sz="2800" dirty="0" smtClean="0"/>
              <a:t> </a:t>
            </a:r>
            <a:r>
              <a:rPr lang="en-US" altLang="ja-JP" sz="2800" dirty="0" smtClean="0"/>
              <a:t>(potato)</a:t>
            </a:r>
            <a:endParaRPr lang="en-US" altLang="ja-JP" sz="2800" dirty="0"/>
          </a:p>
          <a:p>
            <a:r>
              <a:rPr lang="en-US" altLang="ja-JP" sz="2800" dirty="0" err="1"/>
              <a:t>Debian</a:t>
            </a:r>
            <a:r>
              <a:rPr lang="en-US" altLang="ja-JP" sz="2800" dirty="0"/>
              <a:t> 3</a:t>
            </a:r>
            <a:r>
              <a:rPr lang="en-US" altLang="ja-JP" sz="2800" dirty="0" smtClean="0"/>
              <a:t>.0</a:t>
            </a:r>
            <a:r>
              <a:rPr lang="ja-JP" altLang="en-US" sz="2800" dirty="0" smtClean="0"/>
              <a:t> </a:t>
            </a:r>
            <a:r>
              <a:rPr lang="en-US" altLang="ja-JP" sz="2800" dirty="0" smtClean="0"/>
              <a:t>(woody), 3.1</a:t>
            </a:r>
            <a:r>
              <a:rPr lang="ja-JP" altLang="en-US" sz="2800" dirty="0" smtClean="0"/>
              <a:t> </a:t>
            </a:r>
            <a:r>
              <a:rPr lang="en-US" altLang="ja-JP" sz="2800" dirty="0" smtClean="0"/>
              <a:t>(</a:t>
            </a:r>
            <a:r>
              <a:rPr lang="en-US" altLang="ja-JP" sz="2800" dirty="0" err="1" smtClean="0"/>
              <a:t>sarge</a:t>
            </a:r>
            <a:r>
              <a:rPr lang="en-US" altLang="ja-JP" sz="2800" dirty="0" smtClean="0"/>
              <a:t>)</a:t>
            </a:r>
          </a:p>
          <a:p>
            <a:r>
              <a:rPr lang="en-US" altLang="ja-JP" sz="2800" dirty="0" err="1"/>
              <a:t>Debian</a:t>
            </a:r>
            <a:r>
              <a:rPr lang="en-US" altLang="ja-JP" sz="2800" dirty="0"/>
              <a:t> </a:t>
            </a:r>
            <a:r>
              <a:rPr lang="en-US" altLang="ja-JP" sz="2800" dirty="0" smtClean="0"/>
              <a:t>4.0</a:t>
            </a:r>
            <a:r>
              <a:rPr lang="ja-JP" altLang="en-US" sz="2800" dirty="0" smtClean="0"/>
              <a:t> </a:t>
            </a:r>
            <a:r>
              <a:rPr lang="en-US" altLang="ja-JP" sz="2800" dirty="0" smtClean="0"/>
              <a:t>(etch)</a:t>
            </a:r>
            <a:endParaRPr lang="en-US" altLang="ja-JP" sz="2800" dirty="0"/>
          </a:p>
          <a:p>
            <a:r>
              <a:rPr lang="en-US" altLang="ja-JP" sz="2800" dirty="0" err="1"/>
              <a:t>Debian</a:t>
            </a:r>
            <a:r>
              <a:rPr lang="en-US" altLang="ja-JP" sz="2800" dirty="0"/>
              <a:t> 5</a:t>
            </a:r>
            <a:r>
              <a:rPr lang="en-US" altLang="ja-JP" sz="2800" dirty="0" smtClean="0"/>
              <a:t>.0</a:t>
            </a:r>
            <a:r>
              <a:rPr lang="ja-JP" altLang="en-US" sz="2800" dirty="0" smtClean="0"/>
              <a:t> </a:t>
            </a:r>
            <a:r>
              <a:rPr lang="en-US" altLang="ja-JP" sz="2800" dirty="0" smtClean="0"/>
              <a:t>(</a:t>
            </a:r>
            <a:r>
              <a:rPr lang="en-US" altLang="ja-JP" sz="2800" dirty="0" err="1" smtClean="0"/>
              <a:t>lenny</a:t>
            </a:r>
            <a:r>
              <a:rPr lang="en-US" altLang="ja-JP" sz="2800" dirty="0" smtClean="0"/>
              <a:t>)</a:t>
            </a:r>
          </a:p>
          <a:p>
            <a:r>
              <a:rPr lang="en-US" altLang="ja-JP" sz="2800" dirty="0" err="1" smtClean="0"/>
              <a:t>Debian</a:t>
            </a:r>
            <a:r>
              <a:rPr lang="en-US" altLang="ja-JP" sz="2800" dirty="0" smtClean="0"/>
              <a:t> 6.0 (squeeze)</a:t>
            </a:r>
            <a:r>
              <a:rPr lang="ja-JP" altLang="en-US" sz="2800" dirty="0" smtClean="0"/>
              <a:t>→現行リリース</a:t>
            </a:r>
            <a:r>
              <a:rPr lang="en-US" altLang="ja-JP" sz="2800" dirty="0" smtClean="0"/>
              <a:t>(</a:t>
            </a:r>
            <a:r>
              <a:rPr lang="en-US" altLang="ja-JP" sz="2800" dirty="0" smtClean="0"/>
              <a:t>2011/02/06~)</a:t>
            </a:r>
            <a:endParaRPr lang="en-US" altLang="ja-JP" sz="2800" dirty="0" smtClean="0"/>
          </a:p>
          <a:p>
            <a:r>
              <a:rPr lang="en-US" altLang="ja-JP" sz="2800" dirty="0" err="1" smtClean="0"/>
              <a:t>Debian</a:t>
            </a:r>
            <a:r>
              <a:rPr lang="ja-JP" altLang="en-US" sz="2800" dirty="0" smtClean="0"/>
              <a:t> </a:t>
            </a:r>
            <a:r>
              <a:rPr lang="en-US" altLang="ja-JP" sz="2800" dirty="0" smtClean="0"/>
              <a:t>7.0</a:t>
            </a:r>
            <a:r>
              <a:rPr lang="ja-JP" altLang="en-US" sz="2800" dirty="0" smtClean="0"/>
              <a:t> </a:t>
            </a:r>
            <a:r>
              <a:rPr lang="en-US" altLang="ja-JP" sz="2800" dirty="0" smtClean="0"/>
              <a:t>(wheezy)</a:t>
            </a:r>
            <a:r>
              <a:rPr lang="ja-JP" altLang="en-US" sz="2800" dirty="0" smtClean="0"/>
              <a:t>→</a:t>
            </a:r>
            <a:r>
              <a:rPr lang="en-US" altLang="ja-JP" sz="2800" dirty="0" smtClean="0"/>
              <a:t>2013</a:t>
            </a:r>
            <a:r>
              <a:rPr lang="ja-JP" altLang="en-US" sz="2800" dirty="0" smtClean="0"/>
              <a:t> 年リリース予定</a:t>
            </a:r>
            <a:endParaRPr lang="en-US" altLang="ja-JP" sz="2800" dirty="0"/>
          </a:p>
          <a:p>
            <a:pPr marL="0" indent="0">
              <a:buNone/>
            </a:pPr>
            <a:endParaRPr lang="en-US" altLang="ja-JP" sz="2800" dirty="0"/>
          </a:p>
          <a:p>
            <a:endParaRPr lang="en-US" altLang="ja-JP" sz="2800" dirty="0" smtClean="0"/>
          </a:p>
        </p:txBody>
      </p:sp>
    </p:spTree>
    <p:extLst>
      <p:ext uri="{BB962C8B-B14F-4D97-AF65-F5344CB8AC3E}">
        <p14:creationId xmlns:p14="http://schemas.microsoft.com/office/powerpoint/2010/main" val="29063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lang="en-US" altLang="ja-JP" dirty="0" smtClean="0"/>
              <a:t>GNU/Linux</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smtClean="0"/>
              <a:t>3 </a:t>
            </a:r>
            <a:r>
              <a:rPr lang="ja-JP" altLang="en-US" sz="2400" dirty="0"/>
              <a:t>回 </a:t>
            </a:r>
            <a:r>
              <a:rPr lang="ja-JP" altLang="en-US" sz="2400" dirty="0" smtClean="0"/>
              <a:t>「</a:t>
            </a:r>
            <a:r>
              <a:rPr lang="en-US" altLang="ja-JP" sz="2400" dirty="0" smtClean="0"/>
              <a:t>Linux</a:t>
            </a:r>
            <a:r>
              <a:rPr lang="ja-JP" altLang="en-US" sz="2400" dirty="0" smtClean="0"/>
              <a:t> 入門」参照</a:t>
            </a:r>
            <a:r>
              <a:rPr lang="en-US" altLang="ja-JP" sz="2400" dirty="0" smtClean="0"/>
              <a:t>)</a:t>
            </a:r>
            <a:endParaRPr lang="ja-JP" altLang="en-US" sz="2400" dirty="0" smtClean="0"/>
          </a:p>
          <a:p>
            <a:r>
              <a:rPr lang="ja-JP" altLang="en-US" dirty="0" smtClean="0"/>
              <a:t>ディストリビューション</a:t>
            </a:r>
          </a:p>
          <a:p>
            <a:pPr lvl="1"/>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Fedora, Vine Linux, MK Linux , etc.</a:t>
            </a:r>
          </a:p>
          <a:p>
            <a:pPr lvl="1"/>
            <a:endParaRPr lang="en-US" altLang="ja-JP" sz="2400" dirty="0" smtClean="0"/>
          </a:p>
          <a:p>
            <a:r>
              <a:rPr lang="ja-JP" altLang="en-US" sz="2800" dirty="0" smtClean="0"/>
              <a:t>今回は </a:t>
            </a:r>
            <a:r>
              <a:rPr lang="en-US" altLang="ja-JP" sz="2800" dirty="0" smtClean="0"/>
              <a:t>Ver. 6.0 (squeeze) </a:t>
            </a:r>
            <a:r>
              <a:rPr lang="ja-JP" altLang="en-US" sz="2800" dirty="0" smtClean="0"/>
              <a:t>をインストール</a:t>
            </a:r>
            <a:endParaRPr kumimoji="1" lang="ja-JP" altLang="en-US" dirty="0"/>
          </a:p>
        </p:txBody>
      </p:sp>
      <p:sp>
        <p:nvSpPr>
          <p:cNvPr id="5" name="テキスト ボックス 4"/>
          <p:cNvSpPr txBox="1"/>
          <p:nvPr/>
        </p:nvSpPr>
        <p:spPr>
          <a:xfrm>
            <a:off x="395536" y="6105490"/>
            <a:ext cx="8568952" cy="400110"/>
          </a:xfrm>
          <a:prstGeom prst="rect">
            <a:avLst/>
          </a:prstGeom>
          <a:noFill/>
        </p:spPr>
        <p:txBody>
          <a:bodyPr wrap="square" rtlCol="0">
            <a:spAutoFit/>
          </a:bodyPr>
          <a:lstStyle/>
          <a:p>
            <a:r>
              <a:rPr lang="en-US" altLang="ja-JP" sz="2000" dirty="0" smtClean="0"/>
              <a:t>http</a:t>
            </a:r>
            <a:r>
              <a:rPr lang="en-US" altLang="ja-JP" sz="2000" dirty="0"/>
              <a:t>://download.disney.co.jp/pixar/wallpapers/810038/1024x768</a:t>
            </a:r>
            <a:endParaRPr kumimoji="1" lang="ja-JP" altLang="en-US" sz="2000" dirty="0"/>
          </a:p>
        </p:txBody>
      </p:sp>
      <p:pic>
        <p:nvPicPr>
          <p:cNvPr id="1026" name="Picture 2" descr="C:\Users\yamasita\Desktop\wallpaper_810038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0" y="534888"/>
            <a:ext cx="832331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1547664" y="3933056"/>
            <a:ext cx="1872208" cy="1800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347864" y="4757082"/>
            <a:ext cx="1512168" cy="400110"/>
          </a:xfrm>
          <a:prstGeom prst="rect">
            <a:avLst/>
          </a:prstGeom>
          <a:solidFill>
            <a:schemeClr val="bg1"/>
          </a:solidFill>
        </p:spPr>
        <p:txBody>
          <a:bodyPr wrap="square" rtlCol="0">
            <a:spAutoFit/>
          </a:bodyPr>
          <a:lstStyle/>
          <a:p>
            <a:r>
              <a:rPr lang="ja-JP" altLang="en-US" sz="2000" dirty="0" smtClean="0"/>
              <a:t>← </a:t>
            </a:r>
            <a:r>
              <a:rPr lang="en-US" altLang="ja-JP" sz="2000" dirty="0" smtClean="0"/>
              <a:t>squeeze</a:t>
            </a:r>
            <a:endParaRPr kumimoji="1" lang="ja-JP" altLang="en-US" sz="2000" dirty="0"/>
          </a:p>
        </p:txBody>
      </p:sp>
    </p:spTree>
    <p:extLst>
      <p:ext uri="{BB962C8B-B14F-4D97-AF65-F5344CB8AC3E}">
        <p14:creationId xmlns:p14="http://schemas.microsoft.com/office/powerpoint/2010/main" val="116531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フリー</a:t>
            </a:r>
            <a:r>
              <a:rPr lang="en-US" altLang="ja-JP" dirty="0" smtClean="0"/>
              <a:t>OS</a:t>
            </a:r>
          </a:p>
          <a:p>
            <a:r>
              <a:rPr lang="ja-JP" altLang="en-US" dirty="0" smtClean="0"/>
              <a:t>強力なパッケージ管理システム</a:t>
            </a:r>
            <a:endParaRPr lang="en-US" altLang="ja-JP" dirty="0" smtClean="0"/>
          </a:p>
          <a:p>
            <a:pPr lvl="1"/>
            <a:r>
              <a:rPr lang="ja-JP" altLang="en-US" dirty="0" smtClean="0"/>
              <a:t>三段階審査</a:t>
            </a:r>
            <a:endParaRPr lang="en-US" altLang="ja-JP" dirty="0" smtClean="0"/>
          </a:p>
          <a:p>
            <a:pPr lvl="2"/>
            <a:r>
              <a:rPr lang="ja-JP" altLang="en-US" dirty="0" smtClean="0"/>
              <a:t>安定版・試験版・不安定版</a:t>
            </a:r>
            <a:endParaRPr lang="en-US" altLang="ja-JP" dirty="0" smtClean="0"/>
          </a:p>
          <a:p>
            <a:pPr lvl="2"/>
            <a:r>
              <a:rPr lang="ja-JP" altLang="en-US" dirty="0" smtClean="0"/>
              <a:t>新規性より安定性を重視</a:t>
            </a:r>
            <a:endParaRPr lang="en-US" altLang="ja-JP" dirty="0" smtClean="0"/>
          </a:p>
          <a:p>
            <a:r>
              <a:rPr lang="ja-JP" altLang="en-US" dirty="0" smtClean="0"/>
              <a:t>互助によるサポート</a:t>
            </a:r>
            <a:endParaRPr lang="en-US" altLang="ja-JP" dirty="0" smtClean="0"/>
          </a:p>
          <a:p>
            <a:pPr lvl="1"/>
            <a:r>
              <a:rPr lang="ja-JP" altLang="en-US" dirty="0" smtClean="0"/>
              <a:t>メーカーではなくユーザー同士でバグに対応</a:t>
            </a:r>
            <a:endParaRPr lang="en-US" altLang="ja-JP" dirty="0" smtClean="0"/>
          </a:p>
          <a:p>
            <a:endParaRPr lang="en-US" altLang="ja-JP" dirty="0" smtClean="0"/>
          </a:p>
          <a:p>
            <a:endParaRPr lang="en-US" altLang="ja-JP" dirty="0" smtClean="0"/>
          </a:p>
        </p:txBody>
      </p:sp>
      <p:sp>
        <p:nvSpPr>
          <p:cNvPr id="5" name="タイトル 1"/>
          <p:cNvSpPr txBox="1">
            <a:spLocks/>
          </p:cNvSpPr>
          <p:nvPr/>
        </p:nvSpPr>
        <p:spPr>
          <a:xfrm>
            <a:off x="609600" y="269776"/>
            <a:ext cx="8229600" cy="1143000"/>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r>
              <a:rPr lang="en-US" altLang="ja-JP" dirty="0" err="1" smtClean="0"/>
              <a:t>Debian</a:t>
            </a:r>
            <a:r>
              <a:rPr lang="ja-JP" altLang="en-US" dirty="0" smtClean="0"/>
              <a:t> </a:t>
            </a:r>
            <a:r>
              <a:rPr lang="en-US" altLang="ja-JP" dirty="0" smtClean="0"/>
              <a:t>GNU/Linux</a:t>
            </a:r>
            <a:r>
              <a:rPr lang="ja-JP" altLang="en-US" dirty="0" smtClean="0"/>
              <a:t> </a:t>
            </a:r>
            <a:r>
              <a:rPr lang="ja-JP" altLang="en-US" dirty="0" smtClean="0"/>
              <a:t>とは</a:t>
            </a:r>
            <a:r>
              <a:rPr lang="en-US" altLang="ja-JP" dirty="0" smtClean="0"/>
              <a:t>(</a:t>
            </a:r>
            <a:r>
              <a:rPr lang="en-US" altLang="ja-JP" dirty="0" smtClean="0"/>
              <a:t>2</a:t>
            </a:r>
            <a:r>
              <a:rPr lang="ja-JP" altLang="en-US" dirty="0" smtClean="0"/>
              <a:t>：特徴</a:t>
            </a:r>
            <a:r>
              <a:rPr lang="en-US" altLang="ja-JP" dirty="0" smtClean="0"/>
              <a:t>)</a:t>
            </a:r>
            <a:endParaRPr lang="ja-JP" altLang="en-US" dirty="0"/>
          </a:p>
        </p:txBody>
      </p:sp>
    </p:spTree>
    <p:extLst>
      <p:ext uri="{BB962C8B-B14F-4D97-AF65-F5344CB8AC3E}">
        <p14:creationId xmlns:p14="http://schemas.microsoft.com/office/powerpoint/2010/main" val="151916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pPr marL="0" indent="0" algn="ctr">
              <a:buClr>
                <a:schemeClr val="tx1"/>
              </a:buClr>
              <a:buNone/>
            </a:pPr>
            <a:endParaRPr lang="en-US" altLang="ja-JP" sz="5400" dirty="0" smtClean="0"/>
          </a:p>
          <a:p>
            <a:pPr marL="0" indent="0" algn="ctr">
              <a:buClr>
                <a:schemeClr val="tx1"/>
              </a:buClr>
              <a:buNone/>
            </a:pPr>
            <a:r>
              <a:rPr lang="en-US" altLang="ja-JP" sz="5400" dirty="0" err="1" smtClean="0"/>
              <a:t>Debian</a:t>
            </a:r>
            <a:r>
              <a:rPr lang="en-US" altLang="ja-JP" sz="5400" dirty="0" smtClean="0"/>
              <a:t> </a:t>
            </a:r>
            <a:r>
              <a:rPr lang="ja-JP" altLang="en-US" sz="5400" dirty="0"/>
              <a:t>インストール</a:t>
            </a:r>
            <a:endParaRPr lang="ja-JP" altLang="en-US" sz="5400" dirty="0" smtClean="0"/>
          </a:p>
        </p:txBody>
      </p:sp>
    </p:spTree>
    <p:extLst>
      <p:ext uri="{BB962C8B-B14F-4D97-AF65-F5344CB8AC3E}">
        <p14:creationId xmlns:p14="http://schemas.microsoft.com/office/powerpoint/2010/main" val="3961348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kumimoji="1" lang="ja-JP" altLang="en-US" dirty="0" smtClean="0"/>
              <a:t>パッケージ</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tx1"/>
              </a:buClr>
            </a:pPr>
            <a:r>
              <a:rPr lang="ja-JP" altLang="en-US" sz="2800" dirty="0" smtClean="0"/>
              <a:t>ソフトウェアのソースコードとバイナリを束ねたもの</a:t>
            </a:r>
            <a:endParaRPr lang="en-US" altLang="ja-JP" sz="2800" dirty="0" smtClean="0"/>
          </a:p>
          <a:p>
            <a:pPr>
              <a:buClr>
                <a:schemeClr val="tx1"/>
              </a:buClr>
            </a:pPr>
            <a:r>
              <a:rPr lang="ja-JP" altLang="en-US" sz="2800" dirty="0" smtClean="0"/>
              <a:t>インストール</a:t>
            </a:r>
            <a:r>
              <a:rPr lang="ja-JP" altLang="en-US" sz="2800" dirty="0" smtClean="0"/>
              <a:t>・設定・更新・削除等を自動化</a:t>
            </a:r>
            <a:endParaRPr lang="en-US" altLang="ja-JP" sz="2800" dirty="0" smtClean="0"/>
          </a:p>
          <a:p>
            <a:pPr>
              <a:buClr>
                <a:schemeClr val="tx1"/>
              </a:buClr>
            </a:pPr>
            <a:r>
              <a:rPr lang="ja-JP" altLang="en-US" sz="2800" dirty="0"/>
              <a:t>管理</a:t>
            </a:r>
            <a:r>
              <a:rPr lang="ja-JP" altLang="en-US" sz="2800" dirty="0" smtClean="0"/>
              <a:t>が非常に楽</a:t>
            </a:r>
            <a:endParaRPr lang="en-US" altLang="ja-JP" sz="2800" dirty="0" smtClean="0"/>
          </a:p>
          <a:p>
            <a:pPr>
              <a:buClr>
                <a:schemeClr val="tx1"/>
              </a:buClr>
            </a:pPr>
            <a:r>
              <a:rPr lang="ja-JP" altLang="en-US" sz="2800" dirty="0" smtClean="0"/>
              <a:t>管理するコマンドは</a:t>
            </a:r>
            <a:r>
              <a:rPr lang="en-US" altLang="ja-JP" sz="2800" dirty="0" smtClean="0">
                <a:solidFill>
                  <a:srgbClr val="FF0000"/>
                </a:solidFill>
              </a:rPr>
              <a:t>aptitude</a:t>
            </a:r>
            <a:r>
              <a:rPr lang="en-US" altLang="ja-JP" sz="2800" dirty="0" smtClean="0"/>
              <a:t> </a:t>
            </a:r>
            <a:r>
              <a:rPr lang="ja-JP" altLang="en-US" sz="2800" dirty="0" smtClean="0"/>
              <a:t>もしくは </a:t>
            </a:r>
            <a:r>
              <a:rPr lang="en-US" altLang="ja-JP" sz="2800" dirty="0" smtClean="0"/>
              <a:t>apt-get </a:t>
            </a:r>
          </a:p>
          <a:p>
            <a:pPr marL="457200" lvl="1" indent="0">
              <a:buClr>
                <a:schemeClr val="tx1"/>
              </a:buClr>
              <a:buNone/>
            </a:pPr>
            <a:r>
              <a:rPr lang="en-US" altLang="ja-JP" sz="2400" dirty="0" smtClean="0"/>
              <a:t>aptitude</a:t>
            </a:r>
            <a:r>
              <a:rPr lang="ja-JP" altLang="en-US" sz="2400" dirty="0" smtClean="0"/>
              <a:t>：推奨パッケージもインストール</a:t>
            </a:r>
            <a:endParaRPr lang="en-US" altLang="ja-JP" sz="2400" dirty="0" smtClean="0"/>
          </a:p>
          <a:p>
            <a:pPr marL="457200" lvl="1" indent="0">
              <a:buClr>
                <a:schemeClr val="tx1"/>
              </a:buClr>
              <a:buNone/>
            </a:pPr>
            <a:r>
              <a:rPr lang="en-US" altLang="ja-JP" sz="2400" dirty="0" smtClean="0"/>
              <a:t>apt-get</a:t>
            </a:r>
            <a:r>
              <a:rPr lang="ja-JP" altLang="en-US" sz="2400" dirty="0" smtClean="0"/>
              <a:t> ：推奨パッケージは表示のみ</a:t>
            </a:r>
            <a:endParaRPr lang="en-US" altLang="ja-JP" sz="2400" dirty="0" smtClean="0"/>
          </a:p>
        </p:txBody>
      </p:sp>
    </p:spTree>
    <p:extLst>
      <p:ext uri="{BB962C8B-B14F-4D97-AF65-F5344CB8AC3E}">
        <p14:creationId xmlns:p14="http://schemas.microsoft.com/office/powerpoint/2010/main" val="428961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aptitude </a:t>
            </a:r>
            <a:r>
              <a:rPr kumimoji="1" lang="ja-JP" altLang="en-US" dirty="0" smtClean="0"/>
              <a:t>の使い方</a:t>
            </a:r>
            <a:r>
              <a:rPr kumimoji="1" lang="en-US" altLang="ja-JP" dirty="0" smtClean="0"/>
              <a:t>(</a:t>
            </a:r>
            <a:r>
              <a:rPr kumimoji="1" lang="ja-JP" altLang="en-US" dirty="0" smtClean="0"/>
              <a:t>代表例</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313184" y="1562990"/>
            <a:ext cx="9011344" cy="5357826"/>
          </a:xfrm>
        </p:spPr>
        <p:txBody>
          <a:bodyPr>
            <a:normAutofit/>
          </a:bodyPr>
          <a:lstStyle/>
          <a:p>
            <a:pPr>
              <a:buClr>
                <a:schemeClr val="tx1"/>
              </a:buClr>
            </a:pPr>
            <a:r>
              <a:rPr lang="ja-JP" altLang="en-US" sz="2800" dirty="0" smtClean="0"/>
              <a:t>インストール</a:t>
            </a:r>
            <a:endParaRPr lang="en-US" altLang="ja-JP" sz="2800" dirty="0" smtClean="0"/>
          </a:p>
          <a:p>
            <a:pPr>
              <a:buClr>
                <a:schemeClr val="tx1"/>
              </a:buClr>
            </a:pPr>
            <a:endParaRPr lang="en-US" altLang="ja-JP" sz="2800" dirty="0" smtClean="0"/>
          </a:p>
          <a:p>
            <a:pPr>
              <a:buClr>
                <a:schemeClr val="tx1"/>
              </a:buClr>
            </a:pPr>
            <a:r>
              <a:rPr lang="ja-JP" altLang="en-US" sz="2800" dirty="0" smtClean="0"/>
              <a:t>アンインストール</a:t>
            </a:r>
            <a:endParaRPr lang="en-US" altLang="ja-JP" sz="2800" dirty="0" smtClean="0"/>
          </a:p>
          <a:p>
            <a:pPr>
              <a:buClr>
                <a:schemeClr val="tx1"/>
              </a:buClr>
            </a:pPr>
            <a:endParaRPr lang="en-US" altLang="ja-JP" sz="2800" dirty="0" smtClean="0"/>
          </a:p>
          <a:p>
            <a:pPr>
              <a:buClr>
                <a:schemeClr val="tx1"/>
              </a:buClr>
            </a:pPr>
            <a:r>
              <a:rPr lang="ja-JP" altLang="en-US" sz="2800" dirty="0" smtClean="0"/>
              <a:t>ソフトウェア</a:t>
            </a:r>
            <a:r>
              <a:rPr lang="ja-JP" altLang="en-US" sz="2800" dirty="0"/>
              <a:t>情報</a:t>
            </a:r>
            <a:r>
              <a:rPr lang="ja-JP" altLang="en-US" sz="2800" dirty="0" smtClean="0"/>
              <a:t>の</a:t>
            </a:r>
            <a:r>
              <a:rPr lang="ja-JP" altLang="en-US" sz="2800" dirty="0" smtClean="0"/>
              <a:t>更新</a:t>
            </a:r>
            <a:r>
              <a:rPr lang="en-US" altLang="ja-JP" sz="2800" dirty="0" smtClean="0"/>
              <a:t>(</a:t>
            </a:r>
            <a:r>
              <a:rPr lang="ja-JP" altLang="en-US" sz="2800" dirty="0" smtClean="0"/>
              <a:t>アーカイブミラー</a:t>
            </a:r>
            <a:r>
              <a:rPr lang="en-US" altLang="ja-JP" sz="2800" dirty="0" smtClean="0"/>
              <a:t>(</a:t>
            </a:r>
            <a:r>
              <a:rPr lang="ja-JP" altLang="en-US" sz="2800" dirty="0" smtClean="0"/>
              <a:t>後述</a:t>
            </a:r>
            <a:r>
              <a:rPr lang="en-US" altLang="ja-JP" sz="2800" dirty="0" smtClean="0"/>
              <a:t>)</a:t>
            </a:r>
            <a:r>
              <a:rPr lang="ja-JP" altLang="en-US" sz="2800" dirty="0" smtClean="0"/>
              <a:t>より得る</a:t>
            </a:r>
            <a:r>
              <a:rPr lang="en-US" altLang="ja-JP" sz="2800" dirty="0" smtClean="0"/>
              <a:t>)</a:t>
            </a:r>
          </a:p>
          <a:p>
            <a:pPr>
              <a:buClr>
                <a:schemeClr val="tx1"/>
              </a:buClr>
            </a:pPr>
            <a:endParaRPr lang="en-US" altLang="ja-JP" sz="2800" dirty="0" smtClean="0"/>
          </a:p>
          <a:p>
            <a:pPr>
              <a:buClr>
                <a:schemeClr val="tx1"/>
              </a:buClr>
            </a:pPr>
            <a:r>
              <a:rPr lang="ja-JP" altLang="en-US" sz="2800" dirty="0" smtClean="0"/>
              <a:t>ソフトウェア自体の</a:t>
            </a:r>
            <a:r>
              <a:rPr lang="ja-JP" altLang="en-US" sz="2800" dirty="0" smtClean="0"/>
              <a:t>更新</a:t>
            </a:r>
            <a:endParaRPr lang="en-US" altLang="ja-JP" sz="2800" dirty="0" smtClean="0"/>
          </a:p>
          <a:p>
            <a:pPr>
              <a:buClr>
                <a:schemeClr val="tx1"/>
              </a:buClr>
            </a:pPr>
            <a:endParaRPr lang="en-US" altLang="ja-JP" sz="2800" dirty="0" smtClean="0"/>
          </a:p>
          <a:p>
            <a:pPr marL="0" indent="0" algn="ctr">
              <a:buClr>
                <a:schemeClr val="tx1"/>
              </a:buClr>
              <a:buNone/>
            </a:pPr>
            <a:r>
              <a:rPr lang="ja-JP" altLang="en-US" sz="2800" dirty="0"/>
              <a:t>他に</a:t>
            </a:r>
            <a:r>
              <a:rPr lang="ja-JP" altLang="en-US" sz="2800" dirty="0" smtClean="0"/>
              <a:t>もたくさんのことができます</a:t>
            </a:r>
            <a:endParaRPr lang="en-US" altLang="ja-JP" sz="2800" dirty="0" smtClean="0"/>
          </a:p>
          <a:p>
            <a:pPr marL="0" indent="0" algn="ctr">
              <a:buClr>
                <a:schemeClr val="tx1"/>
              </a:buClr>
              <a:buNone/>
            </a:pPr>
            <a:r>
              <a:rPr lang="en-US" altLang="ja-JP" sz="2800" dirty="0" smtClean="0"/>
              <a:t>(</a:t>
            </a:r>
            <a:r>
              <a:rPr lang="ja-JP" altLang="en-US" sz="2800" dirty="0" smtClean="0"/>
              <a:t>詳しく知りたい人は調べて</a:t>
            </a:r>
            <a:r>
              <a:rPr lang="ja-JP" altLang="en-US" sz="2800" dirty="0" smtClean="0"/>
              <a:t>みよう！</a:t>
            </a:r>
            <a:r>
              <a:rPr lang="en-US" altLang="ja-JP" sz="2800" dirty="0" smtClean="0"/>
              <a:t>)</a:t>
            </a:r>
            <a:endParaRPr lang="en-US" altLang="ja-JP" sz="2800" dirty="0" smtClean="0"/>
          </a:p>
        </p:txBody>
      </p:sp>
      <p:sp>
        <p:nvSpPr>
          <p:cNvPr id="4" name="テキスト ボックス 3"/>
          <p:cNvSpPr txBox="1"/>
          <p:nvPr/>
        </p:nvSpPr>
        <p:spPr>
          <a:xfrm>
            <a:off x="899592" y="2060848"/>
            <a:ext cx="5616624" cy="461665"/>
          </a:xfrm>
          <a:prstGeom prst="rect">
            <a:avLst/>
          </a:prstGeom>
          <a:solidFill>
            <a:schemeClr val="tx1"/>
          </a:solidFill>
        </p:spPr>
        <p:txBody>
          <a:bodyPr wrap="square" rtlCol="0">
            <a:spAutoFit/>
          </a:bodyPr>
          <a:lstStyle/>
          <a:p>
            <a:r>
              <a:rPr kumimoji="1" lang="ja-JP" altLang="en-US" sz="2400" dirty="0" smtClean="0">
                <a:solidFill>
                  <a:schemeClr val="bg1"/>
                </a:solidFill>
              </a:rPr>
              <a:t>＃ </a:t>
            </a:r>
            <a:r>
              <a:rPr kumimoji="1" lang="en-US" altLang="ja-JP" sz="2400" dirty="0" smtClean="0">
                <a:solidFill>
                  <a:schemeClr val="bg1"/>
                </a:solidFill>
              </a:rPr>
              <a:t>aptitude</a:t>
            </a:r>
            <a:r>
              <a:rPr kumimoji="1" lang="ja-JP" altLang="en-US" sz="2400" dirty="0" smtClean="0">
                <a:solidFill>
                  <a:schemeClr val="bg1"/>
                </a:solidFill>
              </a:rPr>
              <a:t> </a:t>
            </a:r>
            <a:r>
              <a:rPr kumimoji="1" lang="en-US" altLang="ja-JP" sz="2400" dirty="0" smtClean="0">
                <a:solidFill>
                  <a:schemeClr val="bg1"/>
                </a:solidFill>
              </a:rPr>
              <a:t>install [</a:t>
            </a:r>
            <a:r>
              <a:rPr kumimoji="1" lang="ja-JP" altLang="en-US" sz="2400" dirty="0" smtClean="0">
                <a:solidFill>
                  <a:schemeClr val="bg1"/>
                </a:solidFill>
              </a:rPr>
              <a:t>ソフトウェア名</a:t>
            </a:r>
            <a:r>
              <a:rPr kumimoji="1" lang="en-US" altLang="ja-JP" sz="2400" dirty="0" smtClean="0">
                <a:solidFill>
                  <a:schemeClr val="bg1"/>
                </a:solidFill>
              </a:rPr>
              <a:t>]</a:t>
            </a:r>
            <a:endParaRPr kumimoji="1" lang="ja-JP" altLang="en-US" sz="2400" dirty="0">
              <a:solidFill>
                <a:schemeClr val="bg1"/>
              </a:solidFill>
            </a:endParaRPr>
          </a:p>
        </p:txBody>
      </p:sp>
      <p:sp>
        <p:nvSpPr>
          <p:cNvPr id="5" name="テキスト ボックス 4"/>
          <p:cNvSpPr txBox="1"/>
          <p:nvPr/>
        </p:nvSpPr>
        <p:spPr>
          <a:xfrm>
            <a:off x="899592" y="3131676"/>
            <a:ext cx="5616624" cy="461665"/>
          </a:xfrm>
          <a:prstGeom prst="rect">
            <a:avLst/>
          </a:prstGeom>
          <a:solidFill>
            <a:schemeClr val="tx1"/>
          </a:solidFill>
        </p:spPr>
        <p:txBody>
          <a:bodyPr wrap="square" rtlCol="0">
            <a:spAutoFit/>
          </a:bodyPr>
          <a:lstStyle/>
          <a:p>
            <a:r>
              <a:rPr kumimoji="1" lang="ja-JP" altLang="en-US" sz="2400" dirty="0" smtClean="0">
                <a:solidFill>
                  <a:schemeClr val="bg1"/>
                </a:solidFill>
              </a:rPr>
              <a:t>＃ </a:t>
            </a:r>
            <a:r>
              <a:rPr kumimoji="1" lang="en-US" altLang="ja-JP" sz="2400" dirty="0" smtClean="0">
                <a:solidFill>
                  <a:schemeClr val="bg1"/>
                </a:solidFill>
              </a:rPr>
              <a:t>aptitude</a:t>
            </a:r>
            <a:r>
              <a:rPr kumimoji="1" lang="ja-JP" altLang="en-US" sz="2400" dirty="0" smtClean="0">
                <a:solidFill>
                  <a:schemeClr val="bg1"/>
                </a:solidFill>
              </a:rPr>
              <a:t> </a:t>
            </a:r>
            <a:r>
              <a:rPr kumimoji="1" lang="en-US" altLang="ja-JP" sz="2400" dirty="0" smtClean="0">
                <a:solidFill>
                  <a:schemeClr val="bg1"/>
                </a:solidFill>
              </a:rPr>
              <a:t>remove [</a:t>
            </a:r>
            <a:r>
              <a:rPr kumimoji="1" lang="ja-JP" altLang="en-US" sz="2400" dirty="0" smtClean="0">
                <a:solidFill>
                  <a:schemeClr val="bg1"/>
                </a:solidFill>
              </a:rPr>
              <a:t>ソフトウェア名</a:t>
            </a:r>
            <a:r>
              <a:rPr kumimoji="1" lang="en-US" altLang="ja-JP" sz="2400" dirty="0" smtClean="0">
                <a:solidFill>
                  <a:schemeClr val="bg1"/>
                </a:solidFill>
              </a:rPr>
              <a:t>]</a:t>
            </a:r>
            <a:endParaRPr kumimoji="1" lang="ja-JP" altLang="en-US" sz="2400" dirty="0">
              <a:solidFill>
                <a:schemeClr val="bg1"/>
              </a:solidFill>
            </a:endParaRPr>
          </a:p>
        </p:txBody>
      </p:sp>
      <p:sp>
        <p:nvSpPr>
          <p:cNvPr id="6" name="テキスト ボックス 5"/>
          <p:cNvSpPr txBox="1"/>
          <p:nvPr/>
        </p:nvSpPr>
        <p:spPr>
          <a:xfrm>
            <a:off x="899592" y="4149080"/>
            <a:ext cx="5616624" cy="461665"/>
          </a:xfrm>
          <a:prstGeom prst="rect">
            <a:avLst/>
          </a:prstGeom>
          <a:solidFill>
            <a:schemeClr val="tx1"/>
          </a:solidFill>
        </p:spPr>
        <p:txBody>
          <a:bodyPr wrap="square" rtlCol="0">
            <a:spAutoFit/>
          </a:bodyPr>
          <a:lstStyle/>
          <a:p>
            <a:r>
              <a:rPr kumimoji="1" lang="ja-JP" altLang="en-US" sz="2400" dirty="0" smtClean="0">
                <a:solidFill>
                  <a:schemeClr val="bg1"/>
                </a:solidFill>
              </a:rPr>
              <a:t>＃ </a:t>
            </a:r>
            <a:r>
              <a:rPr kumimoji="1" lang="en-US" altLang="ja-JP" sz="2400" dirty="0" smtClean="0">
                <a:solidFill>
                  <a:schemeClr val="bg1"/>
                </a:solidFill>
              </a:rPr>
              <a:t>aptitude</a:t>
            </a:r>
            <a:r>
              <a:rPr kumimoji="1" lang="ja-JP" altLang="en-US" sz="2400" dirty="0" smtClean="0">
                <a:solidFill>
                  <a:schemeClr val="bg1"/>
                </a:solidFill>
              </a:rPr>
              <a:t> </a:t>
            </a:r>
            <a:r>
              <a:rPr lang="en-US" altLang="ja-JP" sz="2400" dirty="0">
                <a:solidFill>
                  <a:schemeClr val="bg1"/>
                </a:solidFill>
              </a:rPr>
              <a:t>update</a:t>
            </a:r>
            <a:endParaRPr kumimoji="1" lang="ja-JP" altLang="en-US" sz="2400" dirty="0">
              <a:solidFill>
                <a:schemeClr val="bg1"/>
              </a:solidFill>
            </a:endParaRPr>
          </a:p>
        </p:txBody>
      </p:sp>
      <p:sp>
        <p:nvSpPr>
          <p:cNvPr id="7" name="テキスト ボックス 6"/>
          <p:cNvSpPr txBox="1"/>
          <p:nvPr/>
        </p:nvSpPr>
        <p:spPr>
          <a:xfrm>
            <a:off x="899592" y="5219908"/>
            <a:ext cx="5616624" cy="461665"/>
          </a:xfrm>
          <a:prstGeom prst="rect">
            <a:avLst/>
          </a:prstGeom>
          <a:solidFill>
            <a:schemeClr val="tx1"/>
          </a:solidFill>
        </p:spPr>
        <p:txBody>
          <a:bodyPr wrap="square" rtlCol="0">
            <a:spAutoFit/>
          </a:bodyPr>
          <a:lstStyle/>
          <a:p>
            <a:r>
              <a:rPr kumimoji="1" lang="ja-JP" altLang="en-US" sz="2400" dirty="0" smtClean="0">
                <a:solidFill>
                  <a:schemeClr val="bg1"/>
                </a:solidFill>
              </a:rPr>
              <a:t>＃ </a:t>
            </a:r>
            <a:r>
              <a:rPr kumimoji="1" lang="en-US" altLang="ja-JP" sz="2400" dirty="0" smtClean="0">
                <a:solidFill>
                  <a:schemeClr val="bg1"/>
                </a:solidFill>
              </a:rPr>
              <a:t>aptitude</a:t>
            </a:r>
            <a:r>
              <a:rPr kumimoji="1" lang="ja-JP" altLang="en-US" sz="2400" dirty="0" smtClean="0">
                <a:solidFill>
                  <a:schemeClr val="bg1"/>
                </a:solidFill>
              </a:rPr>
              <a:t> </a:t>
            </a:r>
            <a:r>
              <a:rPr lang="en-US" altLang="ja-JP" sz="2400" dirty="0">
                <a:solidFill>
                  <a:schemeClr val="bg1"/>
                </a:solidFill>
              </a:rPr>
              <a:t>upgrade</a:t>
            </a:r>
            <a:endParaRPr kumimoji="1" lang="ja-JP" altLang="en-US" sz="2400" dirty="0">
              <a:solidFill>
                <a:schemeClr val="bg1"/>
              </a:solidFill>
            </a:endParaRPr>
          </a:p>
        </p:txBody>
      </p:sp>
    </p:spTree>
    <p:extLst>
      <p:ext uri="{BB962C8B-B14F-4D97-AF65-F5344CB8AC3E}">
        <p14:creationId xmlns:p14="http://schemas.microsoft.com/office/powerpoint/2010/main" val="2606500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kumimoji="1" lang="ja-JP" altLang="en-US" dirty="0" smtClean="0"/>
              <a:t>本日のお話</a:t>
            </a:r>
            <a:endParaRPr kumimoji="1" lang="ja-JP" altLang="en-US" dirty="0"/>
          </a:p>
        </p:txBody>
      </p:sp>
      <p:sp>
        <p:nvSpPr>
          <p:cNvPr id="5" name="コンテンツ プレースホルダー 4"/>
          <p:cNvSpPr>
            <a:spLocks noGrp="1"/>
          </p:cNvSpPr>
          <p:nvPr>
            <p:ph idx="1"/>
          </p:nvPr>
        </p:nvSpPr>
        <p:spPr/>
        <p:txBody>
          <a:bodyPr>
            <a:normAutofit/>
          </a:bodyPr>
          <a:lstStyle/>
          <a:p>
            <a:r>
              <a:rPr lang="en-US" altLang="ja-JP" sz="2800" dirty="0" err="1" smtClean="0"/>
              <a:t>Debian</a:t>
            </a:r>
            <a:r>
              <a:rPr lang="en-US" altLang="ja-JP" sz="2800" dirty="0" smtClean="0"/>
              <a:t> GNU/Linux</a:t>
            </a:r>
            <a:r>
              <a:rPr lang="ja-JP" altLang="en-US" sz="2800" dirty="0" smtClean="0"/>
              <a:t> </a:t>
            </a:r>
            <a:endParaRPr lang="en-US" altLang="ja-JP" sz="2800" dirty="0" smtClean="0"/>
          </a:p>
          <a:p>
            <a:pPr lvl="1"/>
            <a:r>
              <a:rPr lang="en-US" altLang="ja-JP" sz="2400" dirty="0" err="1"/>
              <a:t>Debian</a:t>
            </a:r>
            <a:r>
              <a:rPr lang="en-US" altLang="ja-JP" sz="2400" dirty="0"/>
              <a:t> </a:t>
            </a:r>
            <a:r>
              <a:rPr lang="ja-JP" altLang="en-US" sz="2400" dirty="0" smtClean="0"/>
              <a:t>プロジェクト</a:t>
            </a:r>
            <a:endParaRPr lang="en-US" altLang="ja-JP" sz="2400" dirty="0" smtClean="0"/>
          </a:p>
          <a:p>
            <a:pPr lvl="1"/>
            <a:r>
              <a:rPr lang="en-US" altLang="ja-JP" sz="2400" dirty="0" smtClean="0"/>
              <a:t>GNU</a:t>
            </a:r>
            <a:r>
              <a:rPr lang="ja-JP" altLang="en-US" sz="2400" dirty="0" smtClean="0"/>
              <a:t> プロジェクト</a:t>
            </a:r>
            <a:endParaRPr lang="en-US" altLang="ja-JP" sz="2400" dirty="0" smtClean="0"/>
          </a:p>
          <a:p>
            <a:pPr lvl="1"/>
            <a:r>
              <a:rPr lang="en-US" altLang="ja-JP" sz="2400" dirty="0" err="1" smtClean="0"/>
              <a:t>Debian</a:t>
            </a:r>
            <a:r>
              <a:rPr lang="en-US" altLang="ja-JP" sz="2400" dirty="0" smtClean="0"/>
              <a:t> GNU/Linux</a:t>
            </a:r>
            <a:r>
              <a:rPr lang="ja-JP" altLang="en-US" sz="2400" dirty="0" smtClean="0"/>
              <a:t> とは</a:t>
            </a:r>
            <a:endParaRPr lang="en-US" altLang="ja-JP" sz="2400" dirty="0" smtClean="0"/>
          </a:p>
          <a:p>
            <a:r>
              <a:rPr lang="en-US" altLang="ja-JP" sz="2800" dirty="0" err="1" smtClean="0"/>
              <a:t>Debian</a:t>
            </a:r>
            <a:r>
              <a:rPr lang="en-US" altLang="ja-JP" sz="2800" dirty="0" smtClean="0"/>
              <a:t> </a:t>
            </a:r>
            <a:r>
              <a:rPr lang="ja-JP" altLang="en-US" sz="2800" dirty="0" smtClean="0"/>
              <a:t>インストール</a:t>
            </a:r>
            <a:endParaRPr lang="en-US" altLang="ja-JP" sz="2800" dirty="0" smtClean="0"/>
          </a:p>
          <a:p>
            <a:pPr lvl="1"/>
            <a:r>
              <a:rPr lang="ja-JP" altLang="en-US" sz="2400" dirty="0" smtClean="0"/>
              <a:t>パッケージ</a:t>
            </a:r>
            <a:endParaRPr lang="en-US" altLang="ja-JP" sz="2400" dirty="0" smtClean="0"/>
          </a:p>
          <a:p>
            <a:pPr lvl="1"/>
            <a:r>
              <a:rPr lang="en-US" altLang="ja-JP" sz="2400" dirty="0" err="1"/>
              <a:t>Debian</a:t>
            </a:r>
            <a:r>
              <a:rPr lang="en-US" altLang="ja-JP" sz="2400" dirty="0"/>
              <a:t> </a:t>
            </a:r>
            <a:r>
              <a:rPr lang="ja-JP" altLang="en-US" sz="2400" dirty="0" smtClean="0"/>
              <a:t>アーカイブミラー</a:t>
            </a:r>
            <a:endParaRPr lang="en-US" altLang="ja-JP" sz="2400" dirty="0"/>
          </a:p>
        </p:txBody>
      </p:sp>
    </p:spTree>
    <p:extLst>
      <p:ext uri="{BB962C8B-B14F-4D97-AF65-F5344CB8AC3E}">
        <p14:creationId xmlns:p14="http://schemas.microsoft.com/office/powerpoint/2010/main" val="4107292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p:spPr>
        <p:txBody>
          <a:bodyPr>
            <a:normAutofit fontScale="90000"/>
          </a:bodyPr>
          <a:lstStyle/>
          <a:p>
            <a:r>
              <a:rPr kumimoji="1" lang="ja-JP" altLang="en-US" dirty="0" smtClean="0"/>
              <a:t>今回インストールするパッケージ</a:t>
            </a:r>
            <a:r>
              <a:rPr kumimoji="1" lang="en-US" altLang="ja-JP" dirty="0" smtClean="0"/>
              <a:t>(</a:t>
            </a:r>
            <a:r>
              <a:rPr kumimoji="1" lang="ja-JP" altLang="en-US" dirty="0" smtClean="0"/>
              <a:t>一部</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tx1"/>
              </a:buClr>
            </a:pPr>
            <a:r>
              <a:rPr lang="en-US" altLang="ja-JP" sz="2800" dirty="0" err="1" smtClean="0"/>
              <a:t>sudo</a:t>
            </a:r>
            <a:endParaRPr lang="en-US" altLang="ja-JP" sz="2800" dirty="0" smtClean="0"/>
          </a:p>
          <a:p>
            <a:pPr lvl="1">
              <a:buClr>
                <a:schemeClr val="tx1"/>
              </a:buClr>
            </a:pPr>
            <a:r>
              <a:rPr lang="ja-JP" altLang="en-US" sz="2400" dirty="0" smtClean="0"/>
              <a:t>許可された一般ユーザが</a:t>
            </a:r>
            <a:r>
              <a:rPr lang="en-US" altLang="ja-JP" sz="2400" dirty="0" smtClean="0"/>
              <a:t>root </a:t>
            </a:r>
            <a:r>
              <a:rPr lang="ja-JP" altLang="en-US" sz="2400" dirty="0" smtClean="0"/>
              <a:t>になり替わる</a:t>
            </a:r>
            <a:endParaRPr lang="en-US" altLang="ja-JP" sz="2400" dirty="0" smtClean="0"/>
          </a:p>
          <a:p>
            <a:pPr>
              <a:buClr>
                <a:schemeClr val="tx1"/>
              </a:buClr>
            </a:pPr>
            <a:r>
              <a:rPr lang="en-US" altLang="ja-JP" sz="2800" dirty="0" smtClean="0"/>
              <a:t>x-window-system(</a:t>
            </a:r>
            <a:r>
              <a:rPr lang="ja-JP" altLang="en-US" sz="2800" dirty="0" smtClean="0"/>
              <a:t>詳細</a:t>
            </a:r>
            <a:r>
              <a:rPr lang="ja-JP" altLang="en-US" sz="2800" dirty="0" smtClean="0"/>
              <a:t>は次々回</a:t>
            </a:r>
            <a:r>
              <a:rPr lang="en-US" altLang="ja-JP" sz="2800" dirty="0" smtClean="0"/>
              <a:t>)</a:t>
            </a:r>
            <a:endParaRPr lang="en-US" altLang="ja-JP" sz="2800" dirty="0"/>
          </a:p>
          <a:p>
            <a:pPr lvl="1">
              <a:buClr>
                <a:schemeClr val="tx1"/>
              </a:buClr>
            </a:pPr>
            <a:r>
              <a:rPr lang="en-US" altLang="ja-JP" sz="2400" dirty="0" smtClean="0"/>
              <a:t>GUI</a:t>
            </a:r>
            <a:r>
              <a:rPr lang="ja-JP" altLang="en-US" sz="2400" dirty="0" smtClean="0"/>
              <a:t> </a:t>
            </a:r>
            <a:r>
              <a:rPr lang="en-US" altLang="ja-JP" sz="2400" dirty="0" smtClean="0"/>
              <a:t>(</a:t>
            </a:r>
            <a:r>
              <a:rPr lang="ja-JP" altLang="en-US" sz="2400" dirty="0" smtClean="0"/>
              <a:t>グラフィカルユーザインターフェイス</a:t>
            </a:r>
            <a:r>
              <a:rPr lang="en-US" altLang="ja-JP" sz="2400" dirty="0" smtClean="0"/>
              <a:t>)</a:t>
            </a:r>
            <a:r>
              <a:rPr lang="ja-JP" altLang="en-US" sz="2400" dirty="0" smtClean="0"/>
              <a:t>環境の構築</a:t>
            </a:r>
            <a:endParaRPr lang="en-US" altLang="ja-JP" sz="2400" dirty="0" smtClean="0"/>
          </a:p>
          <a:p>
            <a:pPr>
              <a:buClr>
                <a:schemeClr val="tx1"/>
              </a:buClr>
            </a:pPr>
            <a:r>
              <a:rPr lang="en-US" altLang="ja-JP" sz="2800" dirty="0" smtClean="0"/>
              <a:t>gnome</a:t>
            </a:r>
          </a:p>
          <a:p>
            <a:pPr lvl="1">
              <a:buClr>
                <a:schemeClr val="tx1"/>
              </a:buClr>
            </a:pPr>
            <a:r>
              <a:rPr lang="en-US" altLang="ja-JP" sz="2400" dirty="0" smtClean="0"/>
              <a:t>x-window-system</a:t>
            </a:r>
            <a:r>
              <a:rPr lang="ja-JP" altLang="en-US" sz="2400" dirty="0" smtClean="0"/>
              <a:t> 上で動作するデスクトップ環境の構築</a:t>
            </a:r>
            <a:endParaRPr lang="en-US" altLang="ja-JP" sz="2400" dirty="0" smtClean="0"/>
          </a:p>
          <a:p>
            <a:pPr>
              <a:buClr>
                <a:schemeClr val="tx1"/>
              </a:buClr>
            </a:pPr>
            <a:r>
              <a:rPr lang="en-US" altLang="ja-JP" sz="2800" dirty="0" err="1" smtClean="0"/>
              <a:t>mlterm</a:t>
            </a:r>
            <a:endParaRPr lang="en-US" altLang="ja-JP" sz="2800" dirty="0" smtClean="0"/>
          </a:p>
          <a:p>
            <a:pPr lvl="1">
              <a:buClr>
                <a:schemeClr val="tx1"/>
              </a:buClr>
            </a:pPr>
            <a:r>
              <a:rPr lang="en-US" altLang="ja-JP" sz="2400" dirty="0" smtClean="0"/>
              <a:t>x-window-system</a:t>
            </a:r>
            <a:r>
              <a:rPr lang="ja-JP" altLang="en-US" sz="2400" dirty="0" smtClean="0"/>
              <a:t> 上で動作するターミナル</a:t>
            </a:r>
            <a:endParaRPr lang="en-US" altLang="ja-JP" sz="2400" dirty="0" smtClean="0"/>
          </a:p>
        </p:txBody>
      </p:sp>
    </p:spTree>
    <p:extLst>
      <p:ext uri="{BB962C8B-B14F-4D97-AF65-F5344CB8AC3E}">
        <p14:creationId xmlns:p14="http://schemas.microsoft.com/office/powerpoint/2010/main" val="382374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p:spPr>
        <p:txBody>
          <a:bodyPr>
            <a:normAutofit/>
          </a:bodyPr>
          <a:lstStyle/>
          <a:p>
            <a:r>
              <a:rPr lang="en-US" altLang="ja-JP" dirty="0" err="1"/>
              <a:t>Debian</a:t>
            </a:r>
            <a:r>
              <a:rPr lang="en-US" altLang="ja-JP" dirty="0"/>
              <a:t> </a:t>
            </a:r>
            <a:r>
              <a:rPr lang="ja-JP" altLang="en-US" dirty="0" smtClean="0"/>
              <a:t>アーカイブミラー</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tx1"/>
              </a:buClr>
            </a:pPr>
            <a:r>
              <a:rPr lang="en-US" altLang="ja-JP" sz="2800" dirty="0" err="1" smtClean="0"/>
              <a:t>Debian</a:t>
            </a:r>
            <a:r>
              <a:rPr lang="en-US" altLang="ja-JP" sz="2800" dirty="0" smtClean="0"/>
              <a:t> </a:t>
            </a:r>
            <a:r>
              <a:rPr lang="ja-JP" altLang="en-US" sz="2800" dirty="0" smtClean="0"/>
              <a:t>パッケージを配布しているサイト</a:t>
            </a:r>
            <a:endParaRPr lang="en-US" altLang="ja-JP" sz="2800" dirty="0" smtClean="0"/>
          </a:p>
          <a:p>
            <a:pPr lvl="1">
              <a:buClr>
                <a:schemeClr val="tx1"/>
              </a:buClr>
            </a:pPr>
            <a:r>
              <a:rPr lang="ja-JP" altLang="en-US" sz="2400" dirty="0"/>
              <a:t>本家</a:t>
            </a:r>
            <a:r>
              <a:rPr lang="ja-JP" altLang="en-US" sz="2400" dirty="0" smtClean="0"/>
              <a:t>の</a:t>
            </a:r>
            <a:r>
              <a:rPr lang="ja-JP" altLang="en-US" sz="2400" dirty="0" smtClean="0"/>
              <a:t>サーバの負荷を減らす</a:t>
            </a:r>
            <a:r>
              <a:rPr lang="ja-JP" altLang="en-US" sz="2400" dirty="0" smtClean="0"/>
              <a:t>ため複数設置</a:t>
            </a:r>
            <a:endParaRPr lang="en-US" altLang="ja-JP" sz="2400" dirty="0"/>
          </a:p>
          <a:p>
            <a:pPr lvl="1">
              <a:buClr>
                <a:schemeClr val="tx1"/>
              </a:buClr>
            </a:pPr>
            <a:r>
              <a:rPr lang="ja-JP" altLang="en-US" sz="2400" dirty="0" smtClean="0"/>
              <a:t>ネットワーク的に近いサイトを使うのがよい</a:t>
            </a:r>
            <a:endParaRPr lang="en-US" altLang="ja-JP" sz="2400" dirty="0"/>
          </a:p>
          <a:p>
            <a:pPr>
              <a:buClr>
                <a:schemeClr val="tx1"/>
              </a:buClr>
            </a:pPr>
            <a:r>
              <a:rPr lang="ja-JP" altLang="en-US" sz="2800" dirty="0" smtClean="0"/>
              <a:t>日本</a:t>
            </a:r>
            <a:r>
              <a:rPr lang="ja-JP" altLang="en-US" sz="2800" dirty="0" smtClean="0"/>
              <a:t>のアーカイブミラーの</a:t>
            </a:r>
            <a:r>
              <a:rPr lang="ja-JP" altLang="en-US" sz="2800" dirty="0" smtClean="0"/>
              <a:t>代表例</a:t>
            </a:r>
            <a:endParaRPr lang="en-US" altLang="ja-JP" sz="2800" dirty="0" smtClean="0"/>
          </a:p>
          <a:p>
            <a:pPr lvl="1">
              <a:buClr>
                <a:schemeClr val="tx1"/>
              </a:buClr>
            </a:pPr>
            <a:r>
              <a:rPr lang="en-US" altLang="ja-JP" sz="2400" dirty="0" smtClean="0">
                <a:hlinkClick r:id="rId3"/>
              </a:rPr>
              <a:t>ftp.jp.debian.org</a:t>
            </a:r>
            <a:endParaRPr lang="en-US" altLang="ja-JP" sz="2400" dirty="0" smtClean="0"/>
          </a:p>
          <a:p>
            <a:pPr lvl="1">
              <a:buClr>
                <a:schemeClr val="tx1"/>
              </a:buClr>
            </a:pPr>
            <a:r>
              <a:rPr lang="en-US" altLang="ja-JP" sz="2400" dirty="0" smtClean="0"/>
              <a:t>ftp.riken.jp</a:t>
            </a:r>
            <a:endParaRPr lang="en-US" altLang="ja-JP" sz="2400" dirty="0" smtClean="0"/>
          </a:p>
          <a:p>
            <a:pPr lvl="1">
              <a:buClr>
                <a:schemeClr val="tx1"/>
              </a:buClr>
            </a:pPr>
            <a:r>
              <a:rPr lang="en-US" altLang="ja-JP" sz="2400" dirty="0" smtClean="0">
                <a:solidFill>
                  <a:srgbClr val="FF0000"/>
                </a:solidFill>
              </a:rPr>
              <a:t>dennou-h.gfd-dennou.org</a:t>
            </a:r>
          </a:p>
          <a:p>
            <a:pPr lvl="2">
              <a:buClr>
                <a:schemeClr val="tx1"/>
              </a:buClr>
            </a:pPr>
            <a:r>
              <a:rPr lang="ja-JP" altLang="en-US" dirty="0" smtClean="0">
                <a:solidFill>
                  <a:schemeClr val="tx1"/>
                </a:solidFill>
              </a:rPr>
              <a:t>実は隣の部屋に・・・</a:t>
            </a:r>
            <a:endParaRPr lang="en-US" altLang="ja-JP" dirty="0" smtClean="0">
              <a:solidFill>
                <a:schemeClr val="tx1"/>
              </a:solidFill>
            </a:endParaRPr>
          </a:p>
          <a:p>
            <a:pPr>
              <a:buClr>
                <a:schemeClr val="tx1"/>
              </a:buClr>
            </a:pPr>
            <a:endParaRPr lang="en-US" altLang="ja-JP" sz="2800" dirty="0" smtClean="0"/>
          </a:p>
        </p:txBody>
      </p:sp>
    </p:spTree>
    <p:extLst>
      <p:ext uri="{BB962C8B-B14F-4D97-AF65-F5344CB8AC3E}">
        <p14:creationId xmlns:p14="http://schemas.microsoft.com/office/powerpoint/2010/main" val="2933550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p:spPr>
        <p:txBody>
          <a:bodyPr>
            <a:normAutofit/>
          </a:bodyPr>
          <a:lstStyle/>
          <a:p>
            <a:r>
              <a:rPr lang="en-US" altLang="ja-JP" dirty="0" err="1"/>
              <a:t>Debian</a:t>
            </a:r>
            <a:r>
              <a:rPr lang="en-US" altLang="ja-JP" dirty="0"/>
              <a:t> </a:t>
            </a:r>
            <a:r>
              <a:rPr lang="ja-JP" altLang="en-US" dirty="0" smtClean="0"/>
              <a:t>アーカイブミラー</a:t>
            </a:r>
            <a:endParaRPr kumimoji="1" lang="ja-JP" altLang="en-US" dirty="0"/>
          </a:p>
        </p:txBody>
      </p:sp>
      <p:sp>
        <p:nvSpPr>
          <p:cNvPr id="3" name="コンテンツ プレースホルダ 2"/>
          <p:cNvSpPr>
            <a:spLocks noGrp="1"/>
          </p:cNvSpPr>
          <p:nvPr>
            <p:ph idx="1"/>
          </p:nvPr>
        </p:nvSpPr>
        <p:spPr/>
        <p:txBody>
          <a:bodyPr>
            <a:normAutofit/>
          </a:bodyPr>
          <a:lstStyle/>
          <a:p>
            <a:pPr marL="0" indent="0">
              <a:buClr>
                <a:schemeClr val="tx1"/>
              </a:buClr>
              <a:buNone/>
            </a:pPr>
            <a:endParaRPr lang="en-US" altLang="ja-JP" sz="2800" dirty="0" smtClean="0"/>
          </a:p>
        </p:txBody>
      </p:sp>
      <p:pic>
        <p:nvPicPr>
          <p:cNvPr id="4098" name="Picture 2" descr="C:\Users\mikataka\Desktop\screenshot\mirror_http_mirro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43000"/>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25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実習編では</a:t>
            </a:r>
            <a:endParaRPr kumimoji="1" lang="ja-JP" altLang="en-US" dirty="0"/>
          </a:p>
        </p:txBody>
      </p:sp>
      <p:sp>
        <p:nvSpPr>
          <p:cNvPr id="3" name="コンテンツ プレースホルダ 2"/>
          <p:cNvSpPr>
            <a:spLocks noGrp="1"/>
          </p:cNvSpPr>
          <p:nvPr>
            <p:ph idx="1"/>
          </p:nvPr>
        </p:nvSpPr>
        <p:spPr/>
        <p:txBody>
          <a:bodyPr/>
          <a:lstStyle/>
          <a:p>
            <a:r>
              <a:rPr lang="en-US" altLang="ja-JP" dirty="0" err="1" smtClean="0"/>
              <a:t>Debian</a:t>
            </a:r>
            <a:r>
              <a:rPr lang="en-US" altLang="ja-JP" dirty="0" smtClean="0"/>
              <a:t> GNU/Linux (squeeze)</a:t>
            </a:r>
            <a:r>
              <a:rPr lang="ja-JP" altLang="en-US" dirty="0"/>
              <a:t>を</a:t>
            </a:r>
            <a:r>
              <a:rPr lang="ja-JP" altLang="en-US" dirty="0" smtClean="0"/>
              <a:t>インストール</a:t>
            </a:r>
          </a:p>
          <a:p>
            <a:endParaRPr kumimoji="1" lang="en-US" altLang="ja-JP" dirty="0" smtClean="0"/>
          </a:p>
          <a:p>
            <a:pPr>
              <a:buNone/>
            </a:pPr>
            <a:r>
              <a:rPr lang="ja-JP" altLang="en-US" dirty="0" smtClean="0"/>
              <a:t>このあとすぐ！</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err="1" smtClean="0"/>
              <a:t>Debian</a:t>
            </a:r>
            <a:r>
              <a:rPr lang="en-US" altLang="ja-JP" dirty="0" smtClean="0"/>
              <a:t> GNU/Linux, squeeze</a:t>
            </a:r>
          </a:p>
          <a:p>
            <a:r>
              <a:rPr kumimoji="1" lang="ja-JP" altLang="en-US" dirty="0" smtClean="0"/>
              <a:t>パッケージ</a:t>
            </a:r>
            <a:endParaRPr kumimoji="1" lang="en-US" altLang="ja-JP" dirty="0" smtClean="0"/>
          </a:p>
          <a:p>
            <a:r>
              <a:rPr kumimoji="1" lang="en-US" altLang="ja-JP" dirty="0" smtClean="0"/>
              <a:t>aptitude</a:t>
            </a:r>
            <a:r>
              <a:rPr lang="en-US" altLang="ja-JP" dirty="0" smtClean="0"/>
              <a:t>,</a:t>
            </a:r>
            <a:r>
              <a:rPr lang="ja-JP" altLang="en-US" dirty="0" smtClean="0"/>
              <a:t> </a:t>
            </a:r>
            <a:r>
              <a:rPr lang="en-US" altLang="ja-JP" dirty="0" smtClean="0"/>
              <a:t>apt-get</a:t>
            </a:r>
          </a:p>
          <a:p>
            <a:r>
              <a:rPr lang="en-US" altLang="ja-JP" dirty="0" err="1" smtClean="0"/>
              <a:t>Debian</a:t>
            </a:r>
            <a:r>
              <a:rPr lang="en-US" altLang="ja-JP" dirty="0" smtClean="0"/>
              <a:t> </a:t>
            </a:r>
            <a:r>
              <a:rPr lang="ja-JP" altLang="en-US" dirty="0" smtClean="0"/>
              <a:t>アーカイブミラー</a:t>
            </a:r>
            <a:endParaRPr kumimoji="1" lang="en-US" altLang="ja-JP" dirty="0" smtClean="0"/>
          </a:p>
          <a:p>
            <a:pPr>
              <a:buNone/>
            </a:pPr>
            <a:endParaRPr kumimoji="1" lang="ja-JP" altLang="en-US" dirty="0"/>
          </a:p>
        </p:txBody>
      </p:sp>
    </p:spTree>
    <p:extLst>
      <p:ext uri="{BB962C8B-B14F-4D97-AF65-F5344CB8AC3E}">
        <p14:creationId xmlns:p14="http://schemas.microsoft.com/office/powerpoint/2010/main" val="490564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a:t>
            </a:r>
            <a:endParaRPr kumimoji="1" lang="ja-JP" altLang="en-US" dirty="0"/>
          </a:p>
        </p:txBody>
      </p:sp>
      <p:sp>
        <p:nvSpPr>
          <p:cNvPr id="3" name="コンテンツ プレースホルダ 2"/>
          <p:cNvSpPr>
            <a:spLocks noGrp="1"/>
          </p:cNvSpPr>
          <p:nvPr>
            <p:ph idx="1"/>
          </p:nvPr>
        </p:nvSpPr>
        <p:spPr>
          <a:xfrm>
            <a:off x="457200" y="1500174"/>
            <a:ext cx="8229600" cy="5241194"/>
          </a:xfrm>
        </p:spPr>
        <p:txBody>
          <a:bodyPr>
            <a:normAutofit fontScale="92500" lnSpcReduction="20000"/>
          </a:bodyPr>
          <a:lstStyle/>
          <a:p>
            <a:pPr>
              <a:lnSpc>
                <a:spcPct val="90000"/>
              </a:lnSpc>
              <a:buClr>
                <a:schemeClr val="tx1"/>
              </a:buClr>
            </a:pPr>
            <a:r>
              <a:rPr lang="ja-JP" altLang="en-US" sz="2800" dirty="0" smtClean="0"/>
              <a:t>武藤健志</a:t>
            </a:r>
            <a:r>
              <a:rPr lang="en-US" altLang="ja-JP" sz="2800" dirty="0" smtClean="0"/>
              <a:t>, 2005: </a:t>
            </a:r>
            <a:r>
              <a:rPr lang="ja-JP" altLang="en-US" sz="2800" dirty="0" smtClean="0"/>
              <a:t/>
            </a:r>
            <a:br>
              <a:rPr lang="ja-JP" altLang="en-US" sz="2800" dirty="0" smtClean="0"/>
            </a:br>
            <a:r>
              <a:rPr lang="ja-JP" altLang="en-US" sz="2800" dirty="0" smtClean="0"/>
              <a:t>「</a:t>
            </a:r>
            <a:r>
              <a:rPr lang="en-US" altLang="ja-JP" sz="2800" dirty="0" err="1" smtClean="0"/>
              <a:t>Debian</a:t>
            </a:r>
            <a:r>
              <a:rPr lang="en-US" altLang="ja-JP" sz="2800" dirty="0" smtClean="0"/>
              <a:t> GNU/Linux </a:t>
            </a:r>
            <a:r>
              <a:rPr lang="ja-JP" altLang="en-US" sz="2800" dirty="0" smtClean="0"/>
              <a:t>徹底入門」第</a:t>
            </a:r>
            <a:r>
              <a:rPr lang="en-US" altLang="ja-JP" sz="2800" dirty="0" smtClean="0"/>
              <a:t>3</a:t>
            </a:r>
            <a:r>
              <a:rPr lang="ja-JP" altLang="en-US" sz="2800" dirty="0" smtClean="0"/>
              <a:t>版</a:t>
            </a:r>
            <a:r>
              <a:rPr lang="en-US" altLang="ja-JP" sz="2800" dirty="0" smtClean="0"/>
              <a:t>, </a:t>
            </a:r>
            <a:r>
              <a:rPr lang="ja-JP" altLang="en-US" sz="2800" dirty="0" smtClean="0"/>
              <a:t/>
            </a:r>
            <a:br>
              <a:rPr lang="ja-JP" altLang="en-US" sz="2800" dirty="0" smtClean="0"/>
            </a:br>
            <a:r>
              <a:rPr lang="ja-JP" altLang="en-US" sz="2800" dirty="0" smtClean="0"/>
              <a:t>翔泳社</a:t>
            </a:r>
            <a:r>
              <a:rPr lang="en-US" altLang="ja-JP" sz="2800" dirty="0" smtClean="0"/>
              <a:t>, 701pp.</a:t>
            </a:r>
            <a:endParaRPr lang="ja-JP" altLang="en-US" sz="2800" dirty="0" smtClean="0"/>
          </a:p>
          <a:p>
            <a:pPr>
              <a:lnSpc>
                <a:spcPct val="90000"/>
              </a:lnSpc>
              <a:buClr>
                <a:schemeClr val="tx1"/>
              </a:buClr>
            </a:pPr>
            <a:endParaRPr lang="ja-JP" altLang="en-US" sz="2800" dirty="0" smtClean="0"/>
          </a:p>
          <a:p>
            <a:pPr>
              <a:lnSpc>
                <a:spcPct val="90000"/>
              </a:lnSpc>
              <a:buClr>
                <a:schemeClr val="tx1"/>
              </a:buClr>
            </a:pPr>
            <a:r>
              <a:rPr lang="ja-JP" altLang="en-US" sz="2800" dirty="0" smtClean="0"/>
              <a:t>参考サイト</a:t>
            </a:r>
          </a:p>
          <a:p>
            <a:pPr lvl="1">
              <a:lnSpc>
                <a:spcPct val="90000"/>
              </a:lnSpc>
              <a:buClr>
                <a:schemeClr val="tx1"/>
              </a:buClr>
            </a:pPr>
            <a:r>
              <a:rPr lang="en-US" altLang="ja-JP" sz="2400" dirty="0" smtClean="0"/>
              <a:t>IT</a:t>
            </a:r>
            <a:r>
              <a:rPr lang="ja-JP" altLang="en-US" sz="2400" dirty="0" smtClean="0"/>
              <a:t>用語辞典　</a:t>
            </a:r>
            <a:r>
              <a:rPr lang="en-US" altLang="ja-JP" sz="2400" dirty="0" smtClean="0"/>
              <a:t>– e-Words – </a:t>
            </a:r>
            <a:br>
              <a:rPr lang="en-US" altLang="ja-JP" sz="2400" dirty="0" smtClean="0"/>
            </a:br>
            <a:r>
              <a:rPr lang="en-US" altLang="ja-JP" sz="2400" dirty="0" smtClean="0"/>
              <a:t>http://e-words.jp </a:t>
            </a:r>
          </a:p>
          <a:p>
            <a:pPr lvl="1">
              <a:lnSpc>
                <a:spcPct val="90000"/>
              </a:lnSpc>
              <a:buClr>
                <a:schemeClr val="tx1"/>
              </a:buClr>
            </a:pPr>
            <a:r>
              <a:rPr lang="ja-JP" altLang="en-US" sz="2400" dirty="0" smtClean="0"/>
              <a:t>コトバンク</a:t>
            </a:r>
            <a:endParaRPr lang="en-US" altLang="ja-JP" sz="2400" dirty="0" smtClean="0"/>
          </a:p>
          <a:p>
            <a:pPr marL="457200" lvl="1" indent="0">
              <a:lnSpc>
                <a:spcPct val="90000"/>
              </a:lnSpc>
              <a:buClr>
                <a:schemeClr val="tx1"/>
              </a:buClr>
              <a:buNone/>
            </a:pPr>
            <a:r>
              <a:rPr lang="en-US" altLang="ja-JP" sz="2400" dirty="0"/>
              <a:t>    http://kotobank.jp/</a:t>
            </a:r>
            <a:endParaRPr lang="en-US" altLang="ja-JP" sz="2400" dirty="0" smtClean="0"/>
          </a:p>
          <a:p>
            <a:pPr lvl="1">
              <a:lnSpc>
                <a:spcPct val="90000"/>
              </a:lnSpc>
              <a:buClr>
                <a:schemeClr val="tx1"/>
              </a:buClr>
            </a:pPr>
            <a:r>
              <a:rPr lang="en-US" altLang="ja-JP" sz="2400" dirty="0" err="1" smtClean="0"/>
              <a:t>Debian</a:t>
            </a:r>
            <a:r>
              <a:rPr lang="en-US" altLang="ja-JP" sz="2400" dirty="0" smtClean="0"/>
              <a:t> </a:t>
            </a:r>
            <a:r>
              <a:rPr lang="ja-JP" altLang="en-US" sz="2400" dirty="0" smtClean="0"/>
              <a:t>ユニバーサルオペレーティングシステム</a:t>
            </a:r>
            <a:r>
              <a:rPr lang="en-US" altLang="ja-JP" sz="2400" dirty="0" smtClean="0"/>
              <a:t>http://www.debian.org/</a:t>
            </a:r>
          </a:p>
          <a:p>
            <a:pPr lvl="1">
              <a:lnSpc>
                <a:spcPct val="90000"/>
              </a:lnSpc>
              <a:buClr>
                <a:schemeClr val="tx1"/>
              </a:buClr>
            </a:pPr>
            <a:r>
              <a:rPr lang="en-US" altLang="ja-JP" sz="2400" dirty="0" err="1" smtClean="0"/>
              <a:t>Debian</a:t>
            </a:r>
            <a:r>
              <a:rPr lang="en-US" altLang="ja-JP" sz="2400" dirty="0" smtClean="0"/>
              <a:t> JP Project </a:t>
            </a:r>
            <a:r>
              <a:rPr lang="en-US" altLang="ja-JP" dirty="0" smtClean="0"/>
              <a:t/>
            </a:r>
            <a:br>
              <a:rPr lang="en-US" altLang="ja-JP" dirty="0" smtClean="0"/>
            </a:br>
            <a:r>
              <a:rPr lang="en-US" altLang="ja-JP" sz="2400" dirty="0" smtClean="0">
                <a:hlinkClick r:id="rId2"/>
              </a:rPr>
              <a:t>http://www.debian.or.jp/</a:t>
            </a:r>
            <a:endParaRPr lang="en-US" altLang="ja-JP" sz="2400" dirty="0" smtClean="0"/>
          </a:p>
          <a:p>
            <a:pPr lvl="1">
              <a:lnSpc>
                <a:spcPct val="90000"/>
              </a:lnSpc>
              <a:buClr>
                <a:schemeClr val="tx1"/>
              </a:buClr>
            </a:pPr>
            <a:r>
              <a:rPr lang="en-US" altLang="ja-JP" sz="2400" dirty="0" smtClean="0"/>
              <a:t>[Linux]</a:t>
            </a:r>
            <a:r>
              <a:rPr lang="ja-JP" altLang="en-US" sz="2400" dirty="0" smtClean="0"/>
              <a:t> </a:t>
            </a:r>
            <a:r>
              <a:rPr lang="en-US" altLang="ja-JP" sz="2400" dirty="0" smtClean="0"/>
              <a:t>apt-get </a:t>
            </a:r>
            <a:r>
              <a:rPr lang="ja-JP" altLang="en-US" sz="2400" dirty="0" smtClean="0"/>
              <a:t>と</a:t>
            </a:r>
            <a:r>
              <a:rPr lang="en-US" altLang="ja-JP" sz="2400" dirty="0" smtClean="0"/>
              <a:t>aptitude </a:t>
            </a:r>
            <a:r>
              <a:rPr lang="ja-JP" altLang="en-US" sz="2400" dirty="0" smtClean="0"/>
              <a:t>の違い</a:t>
            </a:r>
            <a:endParaRPr lang="en-US" altLang="ja-JP" sz="2400" dirty="0" smtClean="0"/>
          </a:p>
          <a:p>
            <a:pPr marL="457200" lvl="1" indent="0">
              <a:lnSpc>
                <a:spcPct val="90000"/>
              </a:lnSpc>
              <a:buClr>
                <a:schemeClr val="tx1"/>
              </a:buClr>
              <a:buNone/>
            </a:pPr>
            <a:r>
              <a:rPr lang="ja-JP" altLang="en-US" sz="2400" dirty="0"/>
              <a:t> </a:t>
            </a:r>
            <a:r>
              <a:rPr lang="ja-JP" altLang="en-US" sz="2400" dirty="0" smtClean="0"/>
              <a:t>   </a:t>
            </a:r>
            <a:r>
              <a:rPr lang="en-US" altLang="ja-JP" sz="2400" dirty="0" smtClean="0">
                <a:hlinkClick r:id="rId3"/>
              </a:rPr>
              <a:t>http</a:t>
            </a:r>
            <a:r>
              <a:rPr lang="en-US" altLang="ja-JP" sz="2400" dirty="0">
                <a:hlinkClick r:id="rId3"/>
              </a:rPr>
              <a:t>://</a:t>
            </a:r>
            <a:r>
              <a:rPr lang="en-US" altLang="ja-JP" sz="2400" dirty="0" smtClean="0">
                <a:hlinkClick r:id="rId3"/>
              </a:rPr>
              <a:t>d.hatena.ne.jp/himeatball/20081009/1223572372</a:t>
            </a:r>
            <a:endParaRPr lang="en-US" altLang="ja-JP" sz="2400" dirty="0" smtClean="0"/>
          </a:p>
          <a:p>
            <a:pPr lvl="1">
              <a:lnSpc>
                <a:spcPct val="90000"/>
              </a:lnSpc>
              <a:buClr>
                <a:schemeClr val="tx1"/>
              </a:buClr>
            </a:pPr>
            <a:r>
              <a:rPr lang="en-US" altLang="ja-JP" sz="2400" dirty="0" smtClean="0"/>
              <a:t>Linux</a:t>
            </a:r>
            <a:r>
              <a:rPr lang="ja-JP" altLang="en-US" sz="2400" dirty="0" smtClean="0"/>
              <a:t> ゲリラ戦記</a:t>
            </a:r>
            <a:endParaRPr lang="en-US" altLang="ja-JP" sz="2400" dirty="0"/>
          </a:p>
          <a:p>
            <a:pPr marL="457200" lvl="1" indent="0">
              <a:lnSpc>
                <a:spcPct val="90000"/>
              </a:lnSpc>
              <a:buClr>
                <a:schemeClr val="tx1"/>
              </a:buClr>
              <a:buNone/>
            </a:pPr>
            <a:r>
              <a:rPr lang="ja-JP" altLang="en-US" sz="2400" dirty="0" smtClean="0"/>
              <a:t>    </a:t>
            </a:r>
            <a:r>
              <a:rPr lang="en-US" altLang="ja-JP" sz="2400" dirty="0" smtClean="0"/>
              <a:t>http</a:t>
            </a:r>
            <a:r>
              <a:rPr lang="en-US" altLang="ja-JP" sz="2400" dirty="0"/>
              <a:t>://www.garunimo.com/program/linux/aptitude.xhtml</a:t>
            </a:r>
            <a:endParaRPr lang="en-US" altLang="ja-JP"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lgn="ctr">
              <a:buNone/>
            </a:pPr>
            <a:endParaRPr lang="en-US" altLang="ja-JP" sz="5400" dirty="0" smtClean="0"/>
          </a:p>
          <a:p>
            <a:pPr algn="ctr">
              <a:buNone/>
            </a:pPr>
            <a:r>
              <a:rPr lang="en-US" altLang="ja-JP" sz="5400" dirty="0" err="1" smtClean="0"/>
              <a:t>Debian</a:t>
            </a:r>
            <a:r>
              <a:rPr lang="ja-JP" altLang="en-US" sz="5400" dirty="0"/>
              <a:t>　</a:t>
            </a:r>
            <a:r>
              <a:rPr lang="en-US" altLang="ja-JP" sz="5400" dirty="0"/>
              <a:t>GNU/Linux</a:t>
            </a:r>
            <a:endParaRPr kumimoji="1" lang="ja-JP" altLang="en-US" sz="5400" dirty="0"/>
          </a:p>
        </p:txBody>
      </p:sp>
    </p:spTree>
    <p:extLst>
      <p:ext uri="{BB962C8B-B14F-4D97-AF65-F5344CB8AC3E}">
        <p14:creationId xmlns:p14="http://schemas.microsoft.com/office/powerpoint/2010/main" val="209578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marL="0" indent="0" algn="ctr">
              <a:buNone/>
            </a:pPr>
            <a:endParaRPr lang="en-US" altLang="ja-JP" sz="5400" dirty="0" smtClean="0"/>
          </a:p>
          <a:p>
            <a:pPr marL="0" indent="0" algn="ctr">
              <a:buNone/>
            </a:pPr>
            <a:r>
              <a:rPr lang="ja-JP" altLang="en-US" sz="5400" dirty="0" smtClean="0"/>
              <a:t>の</a:t>
            </a:r>
            <a:r>
              <a:rPr lang="ja-JP" altLang="en-US" sz="5400" dirty="0"/>
              <a:t>前に</a:t>
            </a:r>
            <a:endParaRPr kumimoji="1" lang="en-US" altLang="ja-JP" sz="5400" dirty="0" smtClean="0"/>
          </a:p>
        </p:txBody>
      </p:sp>
    </p:spTree>
    <p:extLst>
      <p:ext uri="{BB962C8B-B14F-4D97-AF65-F5344CB8AC3E}">
        <p14:creationId xmlns:p14="http://schemas.microsoft.com/office/powerpoint/2010/main" val="3355801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normAutofit fontScale="90000"/>
          </a:bodyPr>
          <a:lstStyle/>
          <a:p>
            <a:r>
              <a:rPr lang="ja-JP" altLang="en-US" dirty="0" smtClean="0"/>
              <a:t>リーナス・トーバルズさん</a:t>
            </a:r>
            <a:r>
              <a:rPr lang="en-US" altLang="ja-JP" dirty="0" smtClean="0"/>
              <a:t/>
            </a:r>
            <a:br>
              <a:rPr lang="en-US" altLang="ja-JP" dirty="0" smtClean="0"/>
            </a:br>
            <a:r>
              <a:rPr lang="en-US" altLang="ja-JP" dirty="0" smtClean="0"/>
              <a:t>Millennium Technology Prize</a:t>
            </a:r>
            <a:r>
              <a:rPr lang="ja-JP" altLang="en-US" dirty="0" smtClean="0"/>
              <a:t> を</a:t>
            </a:r>
            <a:r>
              <a:rPr lang="en-US" altLang="ja-JP" dirty="0" smtClean="0"/>
              <a:t/>
            </a:r>
            <a:br>
              <a:rPr lang="en-US" altLang="ja-JP" dirty="0" smtClean="0"/>
            </a:br>
            <a:r>
              <a:rPr lang="ja-JP" altLang="en-US" dirty="0" smtClean="0"/>
              <a:t>山中教授と共に受賞</a:t>
            </a:r>
            <a:endParaRPr kumimoji="1" lang="ja-JP" altLang="en-US" dirty="0"/>
          </a:p>
        </p:txBody>
      </p:sp>
      <p:sp>
        <p:nvSpPr>
          <p:cNvPr id="3" name="コンテンツ プレースホルダ 2"/>
          <p:cNvSpPr>
            <a:spLocks noGrp="1"/>
          </p:cNvSpPr>
          <p:nvPr>
            <p:ph idx="1"/>
          </p:nvPr>
        </p:nvSpPr>
        <p:spPr>
          <a:xfrm>
            <a:off x="457200" y="1988840"/>
            <a:ext cx="4214729" cy="4525963"/>
          </a:xfrm>
        </p:spPr>
        <p:txBody>
          <a:bodyPr>
            <a:normAutofit/>
          </a:bodyPr>
          <a:lstStyle/>
          <a:p>
            <a:r>
              <a:rPr lang="ja-JP" altLang="en-US" sz="2400" dirty="0" smtClean="0"/>
              <a:t>ミレニアム技術賞とは？</a:t>
            </a:r>
            <a:endParaRPr lang="en-US" altLang="ja-JP" sz="2400" dirty="0" smtClean="0"/>
          </a:p>
          <a:p>
            <a:pPr lvl="1"/>
            <a:r>
              <a:rPr lang="ja-JP" altLang="en-US" sz="2000" dirty="0" smtClean="0"/>
              <a:t>フィンランドが“生活の質を高めて持続可能な発展を目指す研究開発や創意工夫を行った技術者”に送る賞</a:t>
            </a:r>
            <a:endParaRPr lang="en-US" altLang="ja-JP" sz="2000" dirty="0" smtClean="0"/>
          </a:p>
          <a:p>
            <a:r>
              <a:rPr lang="ja-JP" altLang="en-US" sz="2400" dirty="0" smtClean="0"/>
              <a:t>受賞理由</a:t>
            </a:r>
            <a:endParaRPr lang="en-US" altLang="ja-JP" sz="2400" dirty="0" smtClean="0"/>
          </a:p>
          <a:p>
            <a:pPr lvl="1"/>
            <a:r>
              <a:rPr lang="en-US" altLang="ja-JP" sz="2000" dirty="0"/>
              <a:t>Linux </a:t>
            </a:r>
            <a:r>
              <a:rPr lang="ja-JP" altLang="en-US" sz="2000" dirty="0" smtClean="0"/>
              <a:t>カーネルを生み出したことでソフトウェア開発とネットワークおよび</a:t>
            </a:r>
            <a:r>
              <a:rPr lang="en-US" altLang="ja-JP" sz="2000" dirty="0" smtClean="0"/>
              <a:t>Web </a:t>
            </a:r>
            <a:r>
              <a:rPr lang="ja-JP" altLang="en-US" sz="2000" dirty="0" smtClean="0"/>
              <a:t>の</a:t>
            </a:r>
            <a:r>
              <a:rPr lang="ja-JP" altLang="en-US" sz="2000" dirty="0" smtClean="0">
                <a:solidFill>
                  <a:srgbClr val="FF0000"/>
                </a:solidFill>
              </a:rPr>
              <a:t>オープン性</a:t>
            </a:r>
            <a:r>
              <a:rPr lang="ja-JP" altLang="en-US" sz="2000" dirty="0" smtClean="0">
                <a:solidFill>
                  <a:schemeClr val="tx1"/>
                </a:solidFill>
              </a:rPr>
              <a:t>に関する文化的・倫理的問題に多大な影響を与えたことを評価された</a:t>
            </a:r>
            <a:endParaRPr lang="en-US" altLang="ja-JP" sz="2000" dirty="0" smtClean="0">
              <a:solidFill>
                <a:schemeClr val="tx1"/>
              </a:solidFill>
            </a:endParaRPr>
          </a:p>
          <a:p>
            <a:pPr marL="0" indent="0">
              <a:buNone/>
            </a:pPr>
            <a:endParaRPr lang="en-US" altLang="ja-JP" sz="2400" dirty="0" smtClean="0">
              <a:solidFill>
                <a:srgbClr val="FF0000"/>
              </a:solidFill>
            </a:endParaRPr>
          </a:p>
        </p:txBody>
      </p:sp>
      <p:pic>
        <p:nvPicPr>
          <p:cNvPr id="1026" name="Picture 2" descr="C:\Users\mikataka\Documents\INEX2012\0622\Linus_Yamana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929" y="2204864"/>
            <a:ext cx="4060369"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860032" y="5733255"/>
            <a:ext cx="3872266" cy="646331"/>
          </a:xfrm>
          <a:prstGeom prst="rect">
            <a:avLst/>
          </a:prstGeom>
          <a:noFill/>
        </p:spPr>
        <p:txBody>
          <a:bodyPr wrap="square" rtlCol="0">
            <a:spAutoFit/>
          </a:bodyPr>
          <a:lstStyle/>
          <a:p>
            <a:r>
              <a:rPr lang="en-US" altLang="ja-JP" dirty="0"/>
              <a:t>http://www.nnn.co.jp/knews/120613/20120613189.html</a:t>
            </a:r>
            <a:endParaRPr kumimoji="1" lang="ja-JP" altLang="en-US" dirty="0"/>
          </a:p>
        </p:txBody>
      </p:sp>
    </p:spTree>
    <p:extLst>
      <p:ext uri="{BB962C8B-B14F-4D97-AF65-F5344CB8AC3E}">
        <p14:creationId xmlns:p14="http://schemas.microsoft.com/office/powerpoint/2010/main" val="3247982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normAutofit/>
          </a:bodyPr>
          <a:lstStyle/>
          <a:p>
            <a:endParaRPr kumimoji="1" lang="ja-JP" altLang="en-US" dirty="0"/>
          </a:p>
        </p:txBody>
      </p:sp>
      <p:sp>
        <p:nvSpPr>
          <p:cNvPr id="5" name="コンテンツ プレースホルダー 4"/>
          <p:cNvSpPr>
            <a:spLocks noGrp="1"/>
          </p:cNvSpPr>
          <p:nvPr>
            <p:ph idx="1"/>
          </p:nvPr>
        </p:nvSpPr>
        <p:spPr/>
        <p:txBody>
          <a:bodyPr>
            <a:normAutofit/>
          </a:bodyPr>
          <a:lstStyle/>
          <a:p>
            <a:pPr marL="0" indent="0" algn="ctr">
              <a:buNone/>
            </a:pPr>
            <a:endParaRPr lang="en-US" altLang="ja-JP" sz="5400" dirty="0" smtClean="0"/>
          </a:p>
          <a:p>
            <a:pPr marL="0" indent="0" algn="ctr">
              <a:buNone/>
            </a:pPr>
            <a:r>
              <a:rPr lang="ja-JP" altLang="en-US" sz="5400" dirty="0" smtClean="0"/>
              <a:t>リーナス</a:t>
            </a:r>
            <a:r>
              <a:rPr lang="ja-JP" altLang="en-US" sz="5400" dirty="0"/>
              <a:t>・トーバルズ</a:t>
            </a:r>
            <a:r>
              <a:rPr lang="ja-JP" altLang="en-US" sz="5400" dirty="0" smtClean="0"/>
              <a:t>さん，山中</a:t>
            </a:r>
            <a:r>
              <a:rPr lang="ja-JP" altLang="en-US" sz="5400" dirty="0"/>
              <a:t>教授</a:t>
            </a:r>
            <a:r>
              <a:rPr lang="en-US" altLang="ja-JP" sz="5400" dirty="0"/>
              <a:t/>
            </a:r>
            <a:br>
              <a:rPr lang="en-US" altLang="ja-JP" sz="5400" dirty="0"/>
            </a:br>
            <a:r>
              <a:rPr lang="ja-JP" altLang="en-US" sz="5400" dirty="0"/>
              <a:t>おめでとう</a:t>
            </a:r>
            <a:r>
              <a:rPr lang="ja-JP" altLang="en-US" sz="5400" dirty="0" smtClean="0"/>
              <a:t>ございます</a:t>
            </a:r>
            <a:endParaRPr lang="en-US" altLang="ja-JP" sz="5400" dirty="0" smtClean="0"/>
          </a:p>
        </p:txBody>
      </p:sp>
    </p:spTree>
    <p:extLst>
      <p:ext uri="{BB962C8B-B14F-4D97-AF65-F5344CB8AC3E}">
        <p14:creationId xmlns:p14="http://schemas.microsoft.com/office/powerpoint/2010/main" val="180911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lgn="ctr">
              <a:buNone/>
            </a:pPr>
            <a:endParaRPr lang="en-US" altLang="ja-JP" sz="5400" dirty="0" smtClean="0"/>
          </a:p>
          <a:p>
            <a:pPr algn="ctr">
              <a:buNone/>
            </a:pPr>
            <a:r>
              <a:rPr lang="en-US" altLang="ja-JP" sz="5400" dirty="0" err="1" smtClean="0"/>
              <a:t>Debian</a:t>
            </a:r>
            <a:r>
              <a:rPr lang="ja-JP" altLang="en-US" sz="5400" dirty="0"/>
              <a:t>　</a:t>
            </a:r>
            <a:r>
              <a:rPr lang="en-US" altLang="ja-JP" sz="5400" dirty="0"/>
              <a:t>GNU/Linux</a:t>
            </a:r>
            <a:endParaRPr kumimoji="1" lang="ja-JP" altLang="en-US" sz="5400" dirty="0"/>
          </a:p>
        </p:txBody>
      </p:sp>
      <p:sp>
        <p:nvSpPr>
          <p:cNvPr id="4" name="正方形/長方形 3"/>
          <p:cNvSpPr/>
          <p:nvPr/>
        </p:nvSpPr>
        <p:spPr>
          <a:xfrm>
            <a:off x="1475656" y="2492896"/>
            <a:ext cx="237626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86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プロジェクト</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800" dirty="0"/>
              <a:t>フリー</a:t>
            </a:r>
            <a:r>
              <a:rPr lang="ja-JP" altLang="en-US" sz="2800" dirty="0" smtClean="0"/>
              <a:t>な</a:t>
            </a:r>
            <a:r>
              <a:rPr lang="en-US" altLang="ja-JP" sz="2800" dirty="0" smtClean="0"/>
              <a:t>OS</a:t>
            </a:r>
            <a:r>
              <a:rPr lang="ja-JP" altLang="en-US" sz="2800" dirty="0" smtClean="0"/>
              <a:t> を作成しようとするプロジェクト</a:t>
            </a:r>
            <a:endParaRPr lang="en-US" altLang="ja-JP" sz="2800" dirty="0" smtClean="0"/>
          </a:p>
          <a:p>
            <a:pPr lvl="1"/>
            <a:r>
              <a:rPr lang="ja-JP" altLang="en-US" sz="2400" dirty="0"/>
              <a:t>フリー</a:t>
            </a:r>
            <a:r>
              <a:rPr lang="ja-JP" altLang="en-US" sz="2400" dirty="0" smtClean="0"/>
              <a:t> </a:t>
            </a:r>
            <a:r>
              <a:rPr lang="en-US" altLang="ja-JP" sz="2400" dirty="0" smtClean="0"/>
              <a:t>=</a:t>
            </a:r>
            <a:r>
              <a:rPr lang="ja-JP" altLang="en-US" sz="2400" dirty="0" smtClean="0"/>
              <a:t> 無料 </a:t>
            </a:r>
            <a:r>
              <a:rPr lang="en-US" altLang="ja-JP" sz="2400" dirty="0" smtClean="0"/>
              <a:t>+</a:t>
            </a:r>
            <a:r>
              <a:rPr lang="ja-JP" altLang="en-US" sz="2400" dirty="0" smtClean="0"/>
              <a:t> </a:t>
            </a:r>
            <a:r>
              <a:rPr lang="ja-JP" altLang="en-US" sz="2400" dirty="0" smtClean="0"/>
              <a:t>オープンソース </a:t>
            </a:r>
            <a:r>
              <a:rPr lang="en-US" altLang="ja-JP" sz="2400" dirty="0" smtClean="0"/>
              <a:t>(</a:t>
            </a:r>
            <a:r>
              <a:rPr lang="ja-JP" altLang="en-US" sz="2400" dirty="0" smtClean="0"/>
              <a:t>第 </a:t>
            </a:r>
            <a:r>
              <a:rPr lang="en-US" altLang="ja-JP" sz="2400" dirty="0" smtClean="0"/>
              <a:t>2</a:t>
            </a:r>
            <a:r>
              <a:rPr lang="ja-JP" altLang="en-US" sz="2400" dirty="0" smtClean="0"/>
              <a:t> </a:t>
            </a:r>
            <a:r>
              <a:rPr lang="ja-JP" altLang="en-US" sz="2400" dirty="0" smtClean="0"/>
              <a:t>回</a:t>
            </a:r>
            <a:r>
              <a:rPr lang="en-US" altLang="ja-JP" sz="2400" dirty="0" smtClean="0"/>
              <a:t>)</a:t>
            </a:r>
          </a:p>
          <a:p>
            <a:r>
              <a:rPr lang="en-US" altLang="ja-JP" sz="2800" dirty="0" smtClean="0"/>
              <a:t>1993</a:t>
            </a:r>
            <a:r>
              <a:rPr lang="ja-JP" altLang="en-US" sz="2800" dirty="0" smtClean="0"/>
              <a:t> 年 </a:t>
            </a:r>
            <a:r>
              <a:rPr lang="en-US" altLang="ja-JP" sz="2800" dirty="0" smtClean="0"/>
              <a:t>Ian Murdock </a:t>
            </a:r>
            <a:r>
              <a:rPr lang="ja-JP" altLang="en-US" sz="2800" dirty="0" smtClean="0"/>
              <a:t>により創設</a:t>
            </a:r>
            <a:endParaRPr lang="en-US" altLang="ja-JP" sz="2800" dirty="0" smtClean="0"/>
          </a:p>
          <a:p>
            <a:pPr lvl="1"/>
            <a:r>
              <a:rPr lang="en-US" altLang="ja-JP" sz="2400" dirty="0" err="1"/>
              <a:t>Debian</a:t>
            </a:r>
            <a:r>
              <a:rPr lang="en-US" altLang="ja-JP" sz="2400" dirty="0"/>
              <a:t> </a:t>
            </a:r>
            <a:r>
              <a:rPr lang="en-US" altLang="ja-JP" sz="2400" dirty="0" smtClean="0"/>
              <a:t>=</a:t>
            </a:r>
            <a:r>
              <a:rPr lang="ja-JP" altLang="en-US" sz="2400" dirty="0" smtClean="0"/>
              <a:t> </a:t>
            </a:r>
            <a:r>
              <a:rPr lang="en-US" altLang="ja-JP" sz="2400" dirty="0" smtClean="0"/>
              <a:t>Debra (Ian</a:t>
            </a:r>
            <a:r>
              <a:rPr lang="ja-JP" altLang="en-US" sz="2400" dirty="0" smtClean="0"/>
              <a:t> の妻</a:t>
            </a:r>
            <a:r>
              <a:rPr lang="en-US" altLang="ja-JP" sz="2400" dirty="0" smtClean="0"/>
              <a:t>)+</a:t>
            </a:r>
            <a:r>
              <a:rPr lang="ja-JP" altLang="en-US" sz="2400" dirty="0" smtClean="0"/>
              <a:t> </a:t>
            </a:r>
            <a:r>
              <a:rPr lang="en-US" altLang="ja-JP" sz="2400" dirty="0" smtClean="0"/>
              <a:t>Ian</a:t>
            </a:r>
          </a:p>
          <a:p>
            <a:r>
              <a:rPr lang="ja-JP" altLang="en-US" dirty="0" smtClean="0"/>
              <a:t>日本では</a:t>
            </a:r>
            <a:r>
              <a:rPr lang="en-US" altLang="ja-JP" dirty="0" err="1" smtClean="0"/>
              <a:t>Debian</a:t>
            </a:r>
            <a:r>
              <a:rPr lang="en-US" altLang="ja-JP" dirty="0" smtClean="0"/>
              <a:t> JP Project </a:t>
            </a:r>
            <a:r>
              <a:rPr lang="ja-JP" altLang="en-US" dirty="0" smtClean="0"/>
              <a:t>が</a:t>
            </a:r>
            <a:r>
              <a:rPr lang="en-US" altLang="ja-JP" dirty="0" err="1" smtClean="0"/>
              <a:t>Debian</a:t>
            </a:r>
            <a:r>
              <a:rPr lang="ja-JP" altLang="en-US" dirty="0" smtClean="0"/>
              <a:t> </a:t>
            </a:r>
            <a:r>
              <a:rPr lang="en-US" altLang="ja-JP" dirty="0" smtClean="0"/>
              <a:t>Project </a:t>
            </a:r>
            <a:r>
              <a:rPr lang="ja-JP" altLang="en-US" dirty="0" smtClean="0"/>
              <a:t>の活動を代行している</a:t>
            </a:r>
            <a:endParaRPr lang="en-US" altLang="ja-JP" dirty="0" smtClean="0"/>
          </a:p>
          <a:p>
            <a:pPr lvl="1"/>
            <a:r>
              <a:rPr lang="ja-JP" altLang="en-US" dirty="0" smtClean="0"/>
              <a:t>日本語環境への対応等</a:t>
            </a:r>
            <a:endParaRPr lang="en-US" altLang="ja-JP" dirty="0" smtClean="0"/>
          </a:p>
          <a:p>
            <a:endParaRPr lang="en-US" altLang="ja-JP" dirty="0" smtClean="0"/>
          </a:p>
        </p:txBody>
      </p:sp>
    </p:spTree>
    <p:extLst>
      <p:ext uri="{BB962C8B-B14F-4D97-AF65-F5344CB8AC3E}">
        <p14:creationId xmlns:p14="http://schemas.microsoft.com/office/powerpoint/2010/main" val="51137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Debian</a:t>
            </a:r>
            <a:r>
              <a:rPr kumimoji="1" lang="en-US" altLang="ja-JP" dirty="0" smtClean="0"/>
              <a:t> JP Project</a:t>
            </a:r>
            <a:endParaRPr kumimoji="1" lang="ja-JP" altLang="en-US" dirty="0"/>
          </a:p>
        </p:txBody>
      </p:sp>
      <p:sp>
        <p:nvSpPr>
          <p:cNvPr id="3" name="コンテンツ プレースホルダ 2"/>
          <p:cNvSpPr>
            <a:spLocks noGrp="1"/>
          </p:cNvSpPr>
          <p:nvPr>
            <p:ph idx="1"/>
          </p:nvPr>
        </p:nvSpPr>
        <p:spPr/>
        <p:txBody>
          <a:bodyPr/>
          <a:lstStyle/>
          <a:p>
            <a:pPr algn="ctr">
              <a:buNone/>
            </a:pPr>
            <a:endParaRPr lang="en-US" altLang="ja-JP" sz="54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928" y="1268760"/>
            <a:ext cx="6468448" cy="50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357068" y="6340678"/>
            <a:ext cx="2730168" cy="369332"/>
          </a:xfrm>
          <a:prstGeom prst="rect">
            <a:avLst/>
          </a:prstGeom>
          <a:noFill/>
        </p:spPr>
        <p:txBody>
          <a:bodyPr wrap="square" rtlCol="0">
            <a:spAutoFit/>
          </a:bodyPr>
          <a:lstStyle/>
          <a:p>
            <a:r>
              <a:rPr lang="en-US" altLang="ja-JP" dirty="0"/>
              <a:t>http://www.debian.or.jp/</a:t>
            </a:r>
            <a:endParaRPr kumimoji="1" lang="ja-JP" altLang="en-US" dirty="0"/>
          </a:p>
        </p:txBody>
      </p:sp>
    </p:spTree>
    <p:extLst>
      <p:ext uri="{BB962C8B-B14F-4D97-AF65-F5344CB8AC3E}">
        <p14:creationId xmlns:p14="http://schemas.microsoft.com/office/powerpoint/2010/main" val="2734889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2850</TotalTime>
  <Words>1064</Words>
  <Application>Microsoft Office PowerPoint</Application>
  <PresentationFormat>画面に合わせる (4:3)</PresentationFormat>
  <Paragraphs>194</Paragraphs>
  <Slides>25</Slides>
  <Notes>17</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雪藤</vt:lpstr>
      <vt:lpstr>Debian の世界へようこそ！</vt:lpstr>
      <vt:lpstr>本日のお話</vt:lpstr>
      <vt:lpstr>PowerPoint プレゼンテーション</vt:lpstr>
      <vt:lpstr>PowerPoint プレゼンテーション</vt:lpstr>
      <vt:lpstr>リーナス・トーバルズさん Millennium Technology Prize を 山中教授と共に受賞</vt:lpstr>
      <vt:lpstr>PowerPoint プレゼンテーション</vt:lpstr>
      <vt:lpstr>PowerPoint プレゼンテーション</vt:lpstr>
      <vt:lpstr>Debian プロジェクト</vt:lpstr>
      <vt:lpstr>Debian JP Project</vt:lpstr>
      <vt:lpstr>PowerPoint プレゼンテーション</vt:lpstr>
      <vt:lpstr>GNU プロジェクト</vt:lpstr>
      <vt:lpstr>PowerPoint プレゼンテーション</vt:lpstr>
      <vt:lpstr>Debian GNU/Linux とは(1：概要)</vt:lpstr>
      <vt:lpstr>Debian のバージョン</vt:lpstr>
      <vt:lpstr>Debian　GNU/Linux</vt:lpstr>
      <vt:lpstr>PowerPoint プレゼンテーション</vt:lpstr>
      <vt:lpstr>PowerPoint プレゼンテーション</vt:lpstr>
      <vt:lpstr>Debian パッケージ</vt:lpstr>
      <vt:lpstr>aptitude の使い方(代表例)</vt:lpstr>
      <vt:lpstr>今回インストールするパッケージ(一部)</vt:lpstr>
      <vt:lpstr>Debian アーカイブミラー</vt:lpstr>
      <vt:lpstr>Debian アーカイブミラー</vt:lpstr>
      <vt:lpstr>実習編では</vt:lpstr>
      <vt:lpstr>まとめ</vt:lpstr>
      <vt:lpstr>参考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インストールに必要な知識</dc:title>
  <dc:creator>yoshiya</dc:creator>
  <cp:lastModifiedBy>mikataka</cp:lastModifiedBy>
  <cp:revision>327</cp:revision>
  <dcterms:created xsi:type="dcterms:W3CDTF">2009-06-25T09:48:25Z</dcterms:created>
  <dcterms:modified xsi:type="dcterms:W3CDTF">2012-06-19T09:14:08Z</dcterms:modified>
</cp:coreProperties>
</file>