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84" r:id="rId1"/>
  </p:sldMasterIdLst>
  <p:notesMasterIdLst>
    <p:notesMasterId r:id="rId60"/>
  </p:notesMasterIdLst>
  <p:sldIdLst>
    <p:sldId id="256" r:id="rId2"/>
    <p:sldId id="257" r:id="rId3"/>
    <p:sldId id="343" r:id="rId4"/>
    <p:sldId id="258" r:id="rId5"/>
    <p:sldId id="259" r:id="rId6"/>
    <p:sldId id="260" r:id="rId7"/>
    <p:sldId id="261" r:id="rId8"/>
    <p:sldId id="262" r:id="rId9"/>
    <p:sldId id="308" r:id="rId10"/>
    <p:sldId id="328" r:id="rId11"/>
    <p:sldId id="345" r:id="rId12"/>
    <p:sldId id="346" r:id="rId13"/>
    <p:sldId id="347" r:id="rId14"/>
    <p:sldId id="348" r:id="rId15"/>
    <p:sldId id="349" r:id="rId16"/>
    <p:sldId id="299" r:id="rId17"/>
    <p:sldId id="307" r:id="rId18"/>
    <p:sldId id="339" r:id="rId19"/>
    <p:sldId id="266" r:id="rId20"/>
    <p:sldId id="267" r:id="rId21"/>
    <p:sldId id="268" r:id="rId22"/>
    <p:sldId id="338" r:id="rId23"/>
    <p:sldId id="275" r:id="rId24"/>
    <p:sldId id="337" r:id="rId25"/>
    <p:sldId id="322" r:id="rId26"/>
    <p:sldId id="323" r:id="rId27"/>
    <p:sldId id="324" r:id="rId28"/>
    <p:sldId id="302" r:id="rId29"/>
    <p:sldId id="277" r:id="rId30"/>
    <p:sldId id="278" r:id="rId31"/>
    <p:sldId id="279" r:id="rId32"/>
    <p:sldId id="330" r:id="rId33"/>
    <p:sldId id="331" r:id="rId34"/>
    <p:sldId id="332" r:id="rId35"/>
    <p:sldId id="329" r:id="rId36"/>
    <p:sldId id="340" r:id="rId37"/>
    <p:sldId id="285" r:id="rId38"/>
    <p:sldId id="286" r:id="rId39"/>
    <p:sldId id="341" r:id="rId40"/>
    <p:sldId id="342" r:id="rId41"/>
    <p:sldId id="333" r:id="rId42"/>
    <p:sldId id="289" r:id="rId43"/>
    <p:sldId id="316" r:id="rId44"/>
    <p:sldId id="291" r:id="rId45"/>
    <p:sldId id="294" r:id="rId46"/>
    <p:sldId id="295" r:id="rId47"/>
    <p:sldId id="344" r:id="rId48"/>
    <p:sldId id="297" r:id="rId49"/>
    <p:sldId id="298" r:id="rId50"/>
    <p:sldId id="311" r:id="rId51"/>
    <p:sldId id="320" r:id="rId52"/>
    <p:sldId id="326" r:id="rId53"/>
    <p:sldId id="310" r:id="rId54"/>
    <p:sldId id="317" r:id="rId55"/>
    <p:sldId id="315" r:id="rId56"/>
    <p:sldId id="314" r:id="rId57"/>
    <p:sldId id="318" r:id="rId58"/>
    <p:sldId id="319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Tahoma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00"/>
    <a:srgbClr val="305FFF"/>
    <a:srgbClr val="DB9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106" autoAdjust="0"/>
  </p:normalViewPr>
  <p:slideViewPr>
    <p:cSldViewPr>
      <p:cViewPr varScale="1">
        <p:scale>
          <a:sx n="187" d="100"/>
          <a:sy n="187" d="100"/>
        </p:scale>
        <p:origin x="-3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ahoma" pitchFamily="34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BC3AF4-42B3-3746-8D4C-FF3F76227CE9}" type="datetimeFigureOut">
              <a:rPr lang="ja-JP" altLang="en-US"/>
              <a:pPr/>
              <a:t>2014/05/15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ahoma" pitchFamily="34" charset="0"/>
                <a:ea typeface="ＭＳ Ｐゴシック" pitchFamily="50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8AE3CF-2BCE-A443-AAD3-8E6F939BEACB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9634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ja.wikipedia.org/wiki/%E9%9B%86%E7%A9%8D%E5%9B%9E%E8%B7%AF" TargetMode="External"/><Relationship Id="rId4" Type="http://schemas.openxmlformats.org/officeDocument/2006/relationships/hyperlink" Target="http://ja.wikipedia.org/wiki/Dynamic_Random_Access_Memory" TargetMode="External"/><Relationship Id="rId5" Type="http://schemas.openxmlformats.org/officeDocument/2006/relationships/hyperlink" Target="http://ja.wikipedia.org/wiki/%E7%94%BB%E9%9D%A2%E8%A7%A3%E5%83%8F%E5%BA%A6" TargetMode="External"/><Relationship Id="rId6" Type="http://schemas.openxmlformats.org/officeDocument/2006/relationships/hyperlink" Target="http://ja.wikipedia.org/wiki/3%E6%AC%A1%E5%85%83%E3%82%B3%E3%83%B3%E3%83%94%E3%83%A5%E3%83%BC%E3%82%BF%E3%82%B0%E3%83%A9%E3%83%95%E3%82%A3%E3%83%83%E3%82%AF%E3%82%B9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ja.wikipedia.org/wiki/%E3%83%87%E3%83%BC%E3%82%BF" TargetMode="External"/><Relationship Id="rId4" Type="http://schemas.openxmlformats.org/officeDocument/2006/relationships/hyperlink" Target="http://ja.wikipedia.org/wiki/%E3%83%A9%E3%83%B3%E3%83%80%E3%83%A0%E3%82%A2%E3%82%AF%E3%82%BB%E3%82%B9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ja.wikipedia.org/wiki/%E5%85%89" TargetMode="External"/><Relationship Id="rId4" Type="http://schemas.openxmlformats.org/officeDocument/2006/relationships/hyperlink" Target="http://ja.wikipedia.org/wiki/%E5%8D%8A%E5%B0%8E%E4%BD%93%E3%83%AC%E3%83%BC%E3%82%B6%E3%83%BC" TargetMode="External"/><Relationship Id="rId5" Type="http://schemas.openxmlformats.org/officeDocument/2006/relationships/hyperlink" Target="http://ja.wikipedia.org/wiki/%E5%8F%8D%E5%B0%84" TargetMode="External"/><Relationship Id="rId6" Type="http://schemas.openxmlformats.org/officeDocument/2006/relationships/hyperlink" Target="http://ja.wikipedia.org/wiki/%E8%A8%98%E9%8C%B2%E5%AA%92%E4%BD%93" TargetMode="External"/><Relationship Id="rId7" Type="http://schemas.openxmlformats.org/officeDocument/2006/relationships/hyperlink" Target="http://ja.wikipedia.org/wiki/%E3%83%87%E3%82%A3%E3%82%B9%E3%82%AF%E3%83%A1%E3%83%87%E3%82%A3%E3%82%A2" TargetMode="External"/><Relationship Id="rId8" Type="http://schemas.openxmlformats.org/officeDocument/2006/relationships/hyperlink" Target="http://ja.wikipedia.org/wiki/CD-R" TargetMode="External"/><Relationship Id="rId9" Type="http://schemas.openxmlformats.org/officeDocument/2006/relationships/hyperlink" Target="http://ja.wikipedia.org/wiki/%E7%B5%90%E6%99%B6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Relationship Id="rId3" Type="http://schemas.openxmlformats.org/officeDocument/2006/relationships/hyperlink" Target="http://ja.wikipedia.org/wiki/%E6%A8%99%E6%BA%96%E5%8C%96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ＭＳ Ｐゴシック" charset="-128"/>
            </a:endParaRPr>
          </a:p>
        </p:txBody>
      </p:sp>
      <p:sp>
        <p:nvSpPr>
          <p:cNvPr id="6349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FE45C6D-480B-AF4F-A007-35AC68788890}" type="slidenum">
              <a:rPr lang="ja-JP" altLang="en-US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 dirty="0">
              <a:cs typeface="ＭＳ Ｐゴシック" charset="-128"/>
            </a:endParaRP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----- Meeting Notes (2014/05/09 18:11) -----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・動作内容</a:t>
            </a:r>
          </a:p>
        </p:txBody>
      </p:sp>
      <p:sp>
        <p:nvSpPr>
          <p:cNvPr id="675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952F95-611D-134D-83D2-7BAC324A1ECD}" type="slidenum">
              <a:rPr lang="ja-JP" altLang="en-US"/>
              <a:pPr/>
              <a:t>10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 dirty="0">
              <a:cs typeface="ＭＳ Ｐゴシック" charset="-128"/>
            </a:endParaRP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----- Meeting Notes (2014/05/09 18:11) -----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・動作内容</a:t>
            </a:r>
          </a:p>
        </p:txBody>
      </p:sp>
      <p:sp>
        <p:nvSpPr>
          <p:cNvPr id="675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952F95-611D-134D-83D2-7BAC324A1ECD}" type="slidenum">
              <a:rPr lang="ja-JP" altLang="en-US"/>
              <a:pPr/>
              <a:t>11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 dirty="0">
              <a:cs typeface="ＭＳ Ｐゴシック" charset="-128"/>
            </a:endParaRP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----- Meeting Notes (2014/05/09 18:11) -----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・動作内容</a:t>
            </a:r>
          </a:p>
        </p:txBody>
      </p:sp>
      <p:sp>
        <p:nvSpPr>
          <p:cNvPr id="675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952F95-611D-134D-83D2-7BAC324A1ECD}" type="slidenum">
              <a:rPr lang="ja-JP" altLang="en-US"/>
              <a:pPr/>
              <a:t>12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 dirty="0">
              <a:cs typeface="ＭＳ Ｐゴシック" charset="-128"/>
            </a:endParaRP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----- Meeting Notes (2014/05/09 18:11) -----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・動作内容</a:t>
            </a:r>
          </a:p>
        </p:txBody>
      </p:sp>
      <p:sp>
        <p:nvSpPr>
          <p:cNvPr id="675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952F95-611D-134D-83D2-7BAC324A1ECD}" type="slidenum">
              <a:rPr lang="ja-JP" altLang="en-US"/>
              <a:pPr/>
              <a:t>13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 dirty="0">
              <a:cs typeface="ＭＳ Ｐゴシック" charset="-128"/>
            </a:endParaRP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----- Meeting Notes (2014/05/09 18:11) -----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・動作内容</a:t>
            </a:r>
          </a:p>
        </p:txBody>
      </p:sp>
      <p:sp>
        <p:nvSpPr>
          <p:cNvPr id="675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952F95-611D-134D-83D2-7BAC324A1ECD}" type="slidenum">
              <a:rPr lang="ja-JP" altLang="en-US"/>
              <a:pPr/>
              <a:t>14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 dirty="0">
              <a:cs typeface="ＭＳ Ｐゴシック" charset="-128"/>
            </a:endParaRP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----- Meeting Notes (2014/05/09 18:11) -----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・動作内容</a:t>
            </a:r>
          </a:p>
        </p:txBody>
      </p:sp>
      <p:sp>
        <p:nvSpPr>
          <p:cNvPr id="6758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952F95-611D-134D-83D2-7BAC324A1ECD}" type="slidenum">
              <a:rPr lang="ja-JP" altLang="en-US"/>
              <a:pPr/>
              <a:t>15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ja-JP" altLang="en-US" dirty="0">
              <a:cs typeface="ＭＳ Ｐゴシック" charset="-128"/>
            </a:endParaRP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----- Meeting Notes (2014/05/09 18:11) -----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・統合、調整（カーネルです）を削除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・５年前の資料を見てみる？</a:t>
            </a:r>
          </a:p>
        </p:txBody>
      </p:sp>
      <p:sp>
        <p:nvSpPr>
          <p:cNvPr id="6861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0686F2-A100-3E4D-B763-23CDD89362F9}" type="slidenum">
              <a:rPr lang="ja-JP" altLang="en-US"/>
              <a:pPr/>
              <a:t>16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SSD</a:t>
            </a:r>
            <a:r>
              <a:rPr lang="ja-JP" altLang="en-US" dirty="0" smtClean="0"/>
              <a:t> </a:t>
            </a:r>
            <a:r>
              <a:rPr lang="en-US" altLang="ja-JP" dirty="0" smtClean="0"/>
              <a:t>SD</a:t>
            </a:r>
            <a:r>
              <a:rPr lang="ja-JP" altLang="en-US" dirty="0" smtClean="0"/>
              <a:t>カード 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SSD</a:t>
            </a:r>
            <a:r>
              <a:rPr lang="ja-JP" altLang="en-US" dirty="0" smtClean="0"/>
              <a:t> </a:t>
            </a:r>
            <a:r>
              <a:rPr lang="en-US" altLang="ja-JP" dirty="0" smtClean="0"/>
              <a:t>SD</a:t>
            </a:r>
            <a:r>
              <a:rPr lang="ja-JP" altLang="en-US" dirty="0" smtClean="0"/>
              <a:t>カード 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altLang="ja-JP" dirty="0" smtClean="0">
                <a:cs typeface="ＭＳ Ｐゴシック" charset="-128"/>
              </a:rPr>
              <a:t>Core2</a:t>
            </a:r>
            <a:r>
              <a:rPr lang="ja-JP" altLang="en-US" dirty="0" smtClean="0">
                <a:cs typeface="ＭＳ Ｐゴシック" charset="-128"/>
              </a:rPr>
              <a:t> </a:t>
            </a:r>
            <a:r>
              <a:rPr lang="en-US" altLang="ja-JP" dirty="0" smtClean="0">
                <a:cs typeface="ＭＳ Ｐゴシック" charset="-128"/>
              </a:rPr>
              <a:t>=</a:t>
            </a:r>
            <a:r>
              <a:rPr lang="ja-JP" altLang="en-US" dirty="0" smtClean="0">
                <a:cs typeface="ＭＳ Ｐゴシック" charset="-128"/>
              </a:rPr>
              <a:t> バージョン</a:t>
            </a:r>
            <a:endParaRPr lang="en-US" altLang="ja-JP" dirty="0" smtClean="0">
              <a:cs typeface="ＭＳ Ｐゴシック" charset="-128"/>
            </a:endParaRPr>
          </a:p>
          <a:p>
            <a:r>
              <a:rPr lang="en-US" altLang="ja-JP" dirty="0" smtClean="0">
                <a:cs typeface="ＭＳ Ｐゴシック" charset="-128"/>
              </a:rPr>
              <a:t>Quad</a:t>
            </a:r>
            <a:r>
              <a:rPr lang="ja-JP" altLang="en-US" dirty="0" smtClean="0">
                <a:cs typeface="ＭＳ Ｐゴシック" charset="-128"/>
              </a:rPr>
              <a:t> </a:t>
            </a:r>
            <a:r>
              <a:rPr lang="en-US" altLang="ja-JP" dirty="0" smtClean="0">
                <a:cs typeface="ＭＳ Ｐゴシック" charset="-128"/>
              </a:rPr>
              <a:t>=</a:t>
            </a:r>
            <a:r>
              <a:rPr lang="ja-JP" altLang="en-US" dirty="0" smtClean="0">
                <a:cs typeface="ＭＳ Ｐゴシック" charset="-128"/>
              </a:rPr>
              <a:t> コアが</a:t>
            </a:r>
            <a:r>
              <a:rPr lang="en-US" altLang="ja-JP" dirty="0" smtClean="0">
                <a:cs typeface="ＭＳ Ｐゴシック" charset="-128"/>
              </a:rPr>
              <a:t>4</a:t>
            </a:r>
            <a:r>
              <a:rPr lang="ja-JP" altLang="en-US" dirty="0" smtClean="0">
                <a:cs typeface="ＭＳ Ｐゴシック" charset="-128"/>
              </a:rPr>
              <a:t>つついている→</a:t>
            </a:r>
            <a:r>
              <a:rPr lang="en-US" altLang="ja-JP" dirty="0" smtClean="0">
                <a:cs typeface="ＭＳ Ｐゴシック" charset="-128"/>
              </a:rPr>
              <a:t>4</a:t>
            </a:r>
            <a:r>
              <a:rPr lang="ja-JP" altLang="en-US" dirty="0" smtClean="0">
                <a:cs typeface="ＭＳ Ｐゴシック" charset="-128"/>
              </a:rPr>
              <a:t> </a:t>
            </a:r>
            <a:r>
              <a:rPr lang="ja-JP" altLang="en-US" dirty="0" err="1" smtClean="0">
                <a:cs typeface="ＭＳ Ｐゴシック" charset="-128"/>
              </a:rPr>
              <a:t>つの</a:t>
            </a:r>
            <a:r>
              <a:rPr lang="ja-JP" altLang="en-US" dirty="0" smtClean="0">
                <a:cs typeface="ＭＳ Ｐゴシック" charset="-128"/>
              </a:rPr>
              <a:t>処理を並列に行うことができる</a:t>
            </a:r>
          </a:p>
          <a:p>
            <a:r>
              <a:rPr lang="ja-JP" altLang="en-US" dirty="0" smtClean="0">
                <a:cs typeface="ＭＳ Ｐゴシック" charset="-128"/>
              </a:rPr>
              <a:t>----- Meeting Notes (2014/05/09 18:37) -----</a:t>
            </a:r>
          </a:p>
          <a:p>
            <a:r>
              <a:rPr lang="ja-JP" altLang="en-US" dirty="0" smtClean="0">
                <a:cs typeface="ＭＳ Ｐゴシック" charset="-128"/>
              </a:rPr>
              <a:t>コア周波数</a:t>
            </a:r>
            <a:endParaRPr lang="en-US" altLang="ja-JP" dirty="0" smtClean="0">
              <a:cs typeface="ＭＳ Ｐゴシック" charset="-128"/>
            </a:endParaRPr>
          </a:p>
        </p:txBody>
      </p:sp>
      <p:sp>
        <p:nvSpPr>
          <p:cNvPr id="6963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4D43C5-AF7B-0749-A76F-8B047FBD22A9}" type="slidenum">
              <a:rPr lang="ja-JP" altLang="en-US"/>
              <a:pPr/>
              <a:t>23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91502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SSD</a:t>
            </a:r>
            <a:r>
              <a:rPr lang="ja-JP" altLang="en-US" dirty="0" smtClean="0"/>
              <a:t> </a:t>
            </a:r>
            <a:r>
              <a:rPr lang="en-US" altLang="ja-JP" dirty="0" smtClean="0"/>
              <a:t>SD</a:t>
            </a:r>
            <a:r>
              <a:rPr lang="ja-JP" altLang="en-US" dirty="0" smtClean="0"/>
              <a:t>カード </a:t>
            </a:r>
          </a:p>
          <a:p>
            <a:r>
              <a:rPr lang="ja-JP" altLang="en-US" dirty="0" smtClean="0"/>
              <a:t>----- Meeting Notes (2014/05/09 18:37) -----</a:t>
            </a:r>
          </a:p>
          <a:p>
            <a:r>
              <a:rPr lang="ja-JP" altLang="en-US" dirty="0" smtClean="0"/>
              <a:t>入力装置：スキャナ、タッチパネル削除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altLang="ja-JP" dirty="0" smtClean="0">
                <a:cs typeface="ＭＳ Ｐゴシック" charset="-128"/>
              </a:rPr>
              <a:t>GPU</a:t>
            </a:r>
            <a:r>
              <a:rPr lang="ja-JP" altLang="en-US" dirty="0">
                <a:cs typeface="ＭＳ Ｐゴシック" charset="-128"/>
              </a:rPr>
              <a:t>は数値計算に利用されることもある</a:t>
            </a:r>
            <a:r>
              <a:rPr lang="en-US" altLang="ja-JP" dirty="0">
                <a:cs typeface="ＭＳ Ｐゴシック" charset="-128"/>
              </a:rPr>
              <a:t>(GPGPU</a:t>
            </a:r>
            <a:r>
              <a:rPr lang="en-US" altLang="ja-JP" dirty="0" smtClean="0">
                <a:cs typeface="ＭＳ Ｐゴシック" charset="-128"/>
              </a:rPr>
              <a:t>)</a:t>
            </a:r>
          </a:p>
          <a:p>
            <a:r>
              <a:rPr lang="ja-JP" altLang="ja-JP" dirty="0" smtClean="0"/>
              <a:t>カードに搭載されている</a:t>
            </a:r>
            <a:r>
              <a:rPr lang="ja-JP" altLang="ja-JP" dirty="0" smtClean="0">
                <a:hlinkClick r:id="rId3" action="ppaction://hlinkfile" tooltip="集積回路"/>
              </a:rPr>
              <a:t>チップ</a:t>
            </a:r>
            <a:r>
              <a:rPr lang="ja-JP" altLang="ja-JP" dirty="0" smtClean="0"/>
              <a:t>や</a:t>
            </a:r>
            <a:r>
              <a:rPr lang="ja-JP" altLang="ja-JP" dirty="0" smtClean="0">
                <a:hlinkClick r:id="rId4" action="ppaction://hlinkfile" tooltip="Dynamic Random Access Memory"/>
              </a:rPr>
              <a:t>メモリ</a:t>
            </a:r>
            <a:r>
              <a:rPr lang="ja-JP" altLang="ja-JP" dirty="0" smtClean="0"/>
              <a:t>によって描画速度、</a:t>
            </a:r>
            <a:endParaRPr lang="en-US" altLang="ja-JP" dirty="0" smtClean="0"/>
          </a:p>
          <a:p>
            <a:r>
              <a:rPr lang="ja-JP" altLang="ja-JP" dirty="0" smtClean="0">
                <a:hlinkClick r:id="rId5" action="ppaction://hlinkfile" tooltip="画面解像度"/>
              </a:rPr>
              <a:t>解像度</a:t>
            </a:r>
            <a:r>
              <a:rPr lang="ja-JP" altLang="ja-JP" dirty="0" smtClean="0"/>
              <a:t>、</a:t>
            </a:r>
            <a:r>
              <a:rPr lang="ja-JP" altLang="ja-JP" dirty="0" smtClean="0">
                <a:hlinkClick r:id="rId6" action="ppaction://hlinkfile" tooltip="3次元コンピュータグラフィックス"/>
              </a:rPr>
              <a:t>3D</a:t>
            </a:r>
            <a:r>
              <a:rPr lang="ja-JP" altLang="ja-JP" dirty="0" smtClean="0"/>
              <a:t>性能などが異なる</a:t>
            </a:r>
          </a:p>
          <a:p>
            <a:r>
              <a:rPr lang="ja-JP" altLang="ja-JP" dirty="0" smtClean="0"/>
              <a:t>----- Meeting Notes (2014/05/09 18:37) -----</a:t>
            </a:r>
          </a:p>
          <a:p>
            <a:r>
              <a:rPr lang="ja-JP" altLang="ja-JP" dirty="0" smtClean="0"/>
              <a:t>・情報実験機もオンボード使用してます</a:t>
            </a:r>
          </a:p>
          <a:p>
            <a:r>
              <a:rPr lang="ja-JP" altLang="ja-JP" dirty="0" smtClean="0"/>
              <a:t>・画面表示機能を</a:t>
            </a:r>
          </a:p>
          <a:p>
            <a:r>
              <a:rPr lang="ja-JP" altLang="ja-JP" dirty="0" smtClean="0"/>
              <a:t>・GPU(Grapical Processor)</a:t>
            </a:r>
            <a:endParaRPr lang="en-US" altLang="ja-JP" dirty="0" smtClean="0">
              <a:cs typeface="ＭＳ Ｐゴシック" charset="-128"/>
            </a:endParaRPr>
          </a:p>
        </p:txBody>
      </p:sp>
      <p:sp>
        <p:nvSpPr>
          <p:cNvPr id="7066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A0EEB0-E634-8942-8B98-BA8019B825C1}" type="slidenum">
              <a:rPr lang="ja-JP" altLang="en-US"/>
              <a:pPr/>
              <a:t>27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SSD</a:t>
            </a:r>
            <a:r>
              <a:rPr lang="ja-JP" altLang="en-US" dirty="0" smtClean="0"/>
              <a:t> </a:t>
            </a:r>
            <a:r>
              <a:rPr lang="en-US" altLang="ja-JP" dirty="0" smtClean="0"/>
              <a:t>SD</a:t>
            </a:r>
            <a:r>
              <a:rPr lang="ja-JP" altLang="en-US" dirty="0" smtClean="0"/>
              <a:t>カード 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28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  <a:p>
            <a:r>
              <a:rPr kumimoji="1" lang="ja-JP" altLang="en-US"/>
              <a:t>----- Meeting Notes (2014/05/09 18:37) -----</a:t>
            </a:r>
          </a:p>
          <a:p>
            <a:r>
              <a:rPr kumimoji="1" lang="ja-JP" altLang="en-US"/>
              <a:t>・メインメモリ＝RAM</a:t>
            </a:r>
          </a:p>
          <a:p>
            <a:r>
              <a:rPr kumimoji="1" lang="ja-JP" altLang="en-US"/>
              <a:t>・ディスク・ドライブ＝HDD</a:t>
            </a:r>
          </a:p>
          <a:p>
            <a:r>
              <a:rPr kumimoji="1" lang="ja-JP" altLang="en-US"/>
              <a:t>・（）を消す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38039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RAM</a:t>
            </a:r>
            <a:r>
              <a:rPr kumimoji="1" lang="ja-JP" altLang="en-US" dirty="0" smtClean="0"/>
              <a:t> </a:t>
            </a:r>
            <a:endParaRPr kumimoji="1" lang="en-US" altLang="ja-JP" dirty="0" smtClean="0"/>
          </a:p>
          <a:p>
            <a:r>
              <a:rPr lang="ja-JP" altLang="ja-JP" dirty="0" smtClean="0"/>
              <a:t>格納された</a:t>
            </a:r>
            <a:r>
              <a:rPr lang="ja-JP" altLang="ja-JP" dirty="0" smtClean="0">
                <a:hlinkClick r:id="rId3" action="ppaction://hlinkfile" tooltip="データ"/>
              </a:rPr>
              <a:t>データ</a:t>
            </a:r>
            <a:r>
              <a:rPr lang="ja-JP" altLang="ja-JP" dirty="0" smtClean="0"/>
              <a:t>に任意の順序でアクセスできる（</a:t>
            </a:r>
            <a:r>
              <a:rPr lang="ja-JP" altLang="ja-JP" dirty="0" smtClean="0">
                <a:hlinkClick r:id="rId4" action="ppaction://hlinkfile" tooltip="ランダムアクセス"/>
              </a:rPr>
              <a:t>ランダムアクセス</a:t>
            </a:r>
            <a:r>
              <a:rPr lang="ja-JP" altLang="ja-JP" dirty="0" smtClean="0"/>
              <a:t>）メモリの意味</a:t>
            </a:r>
            <a:endParaRPr lang="en-US" altLang="ja-JP" dirty="0" smtClean="0"/>
          </a:p>
          <a:p>
            <a:r>
              <a:rPr lang="ja-JP" altLang="ja-JP" dirty="0" smtClean="0"/>
              <a:t>「ランダム」ということは、データのどんな断片でも、その物理的位置や前後のデータとの関係に関わらず、</a:t>
            </a:r>
            <a:r>
              <a:rPr lang="ja-JP" altLang="en-US" dirty="0" smtClean="0"/>
              <a:t>一定時間参照できる</a:t>
            </a:r>
          </a:p>
          <a:p>
            <a:r>
              <a:rPr lang="ja-JP" altLang="en-US" dirty="0" smtClean="0"/>
              <a:t>----- Meeting Notes (2014/05/09 18:43) -----</a:t>
            </a:r>
          </a:p>
          <a:p>
            <a:r>
              <a:rPr lang="ja-JP" altLang="en-US" dirty="0" smtClean="0"/>
              <a:t>記憶装置消す</a:t>
            </a:r>
          </a:p>
          <a:p>
            <a:r>
              <a:rPr lang="ja-JP" altLang="en-US" dirty="0" smtClean="0"/>
              <a:t>・何に対して高いのか口頭で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123541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ja-JP" altLang="en-US" dirty="0">
                <a:cs typeface="ＭＳ Ｐゴシック" charset="-128"/>
              </a:rPr>
              <a:t>接続の形式にどこまで触れる</a:t>
            </a:r>
            <a:r>
              <a:rPr lang="en-US" altLang="ja-JP" dirty="0" smtClean="0">
                <a:cs typeface="ＭＳ Ｐゴシック" charset="-128"/>
              </a:rPr>
              <a:t>?</a:t>
            </a: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装置名の統一</a:t>
            </a:r>
            <a:endParaRPr lang="en-US" altLang="ja-JP" dirty="0" smtClean="0">
              <a:cs typeface="ＭＳ Ｐゴシック" charset="-128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IDE</a:t>
            </a:r>
            <a:r>
              <a:rPr lang="ja-JP" altLang="en-US" dirty="0" smtClean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は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PC/AT 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オリジナルの接続規格</a:t>
            </a:r>
            <a:endParaRPr lang="en-US" altLang="ja-JP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 smtClean="0">
              <a:solidFill>
                <a:srgbClr val="C00000"/>
              </a:solidFill>
              <a:latin typeface="ＭＳ Ｐゴシック" charset="-128"/>
              <a:cs typeface="ＭＳ Ｐゴシック" charset="-128"/>
            </a:endParaRPr>
          </a:p>
          <a:p>
            <a:pPr eaLnBrk="1" hangingPunct="1"/>
            <a:endParaRPr lang="ja-JP" altLang="en-US" dirty="0">
              <a:cs typeface="ＭＳ Ｐゴシック" charset="-128"/>
            </a:endParaRP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----- Meeting Notes (2014/05/09 18:43) -----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・記憶装置消す</a:t>
            </a:r>
          </a:p>
          <a:p>
            <a:pPr eaLnBrk="1" hangingPunct="1"/>
            <a:endParaRPr lang="ja-JP" altLang="en-US" dirty="0">
              <a:cs typeface="ＭＳ Ｐゴシック" charset="-128"/>
            </a:endParaRP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----- Meeting Notes (2014/05/09 19:20) -----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・SDカードの代わりに光学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・USBメモリの記憶方法</a:t>
            </a:r>
          </a:p>
        </p:txBody>
      </p:sp>
      <p:sp>
        <p:nvSpPr>
          <p:cNvPr id="716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F80717-3D7B-FC4F-B0E4-06C2C86A20E5}" type="slidenum">
              <a:rPr lang="ja-JP" altLang="en-US"/>
              <a:pPr/>
              <a:t>31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ja-JP" altLang="en-US" dirty="0" smtClean="0">
                <a:cs typeface="ＭＳ Ｐゴシック" charset="-128"/>
              </a:rPr>
              <a:t>磁気ヘッドと円盤の間の距離が～</a:t>
            </a:r>
            <a:r>
              <a:rPr lang="en-US" altLang="ja-JP" dirty="0" smtClean="0">
                <a:cs typeface="ＭＳ Ｐゴシック" charset="-128"/>
              </a:rPr>
              <a:t>10^{-6} m</a:t>
            </a:r>
            <a:r>
              <a:rPr lang="ja-JP" altLang="en-US" dirty="0" smtClean="0">
                <a:cs typeface="ＭＳ Ｐゴシック" charset="-128"/>
              </a:rPr>
              <a:t>である話は口頭説明</a:t>
            </a:r>
            <a:endParaRPr lang="en-US" altLang="ja-JP" dirty="0" smtClean="0">
              <a:cs typeface="ＭＳ Ｐゴシック" charset="-128"/>
            </a:endParaRPr>
          </a:p>
          <a:p>
            <a:r>
              <a:rPr lang="ja-JP" altLang="en-US" dirty="0" smtClean="0">
                <a:cs typeface="ＭＳ Ｐゴシック" charset="-128"/>
              </a:rPr>
              <a:t>右の画像の引用元は</a:t>
            </a:r>
            <a:r>
              <a:rPr lang="en-US" altLang="ja-JP" dirty="0" smtClean="0">
                <a:cs typeface="ＭＳ Ｐゴシック" charset="-128"/>
              </a:rPr>
              <a:t>??</a:t>
            </a:r>
          </a:p>
          <a:p>
            <a:r>
              <a:rPr lang="en-US" altLang="ja-JP" dirty="0" smtClean="0">
                <a:cs typeface="ＭＳ Ｐゴシック" charset="-128"/>
              </a:rPr>
              <a:t>----- Meeting Notes (2014/05/09 19:20) -----</a:t>
            </a:r>
          </a:p>
          <a:p>
            <a:r>
              <a:rPr lang="en-US" altLang="ja-JP" dirty="0" smtClean="0">
                <a:cs typeface="ＭＳ Ｐゴシック" charset="-128"/>
              </a:rPr>
              <a:t>・記憶装置消す</a:t>
            </a:r>
            <a:endParaRPr lang="ja-JP" altLang="en-US" dirty="0">
              <a:cs typeface="ＭＳ Ｐゴシック" charset="-128"/>
            </a:endParaRPr>
          </a:p>
        </p:txBody>
      </p:sp>
      <p:sp>
        <p:nvSpPr>
          <p:cNvPr id="7373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8CD29F-4DAB-6348-8A17-FB30FBBD8F1D}" type="slidenum">
              <a:rPr lang="ja-JP" altLang="en-US"/>
              <a:pPr/>
              <a:t>32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ja-JP" altLang="en-US" dirty="0" smtClean="0">
                <a:solidFill>
                  <a:schemeClr val="tx1"/>
                </a:solidFill>
                <a:hlinkClick r:id="rId3" action="ppaction://hlinkfile" tooltip="光"/>
              </a:rPr>
              <a:t>光学ドライブにデータを書き込みしたことがある人を聞いてみる</a:t>
            </a:r>
            <a:endParaRPr lang="en-US" altLang="ja-JP" dirty="0" smtClean="0">
              <a:solidFill>
                <a:schemeClr val="tx1"/>
              </a:solidFill>
              <a:hlinkClick r:id="rId3" action="ppaction://hlinkfile" tooltip="光"/>
            </a:endParaRPr>
          </a:p>
          <a:p>
            <a:pPr eaLnBrk="1" hangingPunct="1"/>
            <a:endParaRPr lang="en-US" altLang="ja-JP" dirty="0" smtClean="0">
              <a:hlinkClick r:id="rId3" action="ppaction://hlinkfile" tooltip="光"/>
            </a:endParaRPr>
          </a:p>
          <a:p>
            <a:pPr eaLnBrk="1" hangingPunct="1"/>
            <a:r>
              <a:rPr lang="ja-JP" altLang="en-US" dirty="0" smtClean="0">
                <a:hlinkClick r:id="rId3" action="ppaction://hlinkfile" tooltip="光"/>
              </a:rPr>
              <a:t>典型的な記憶容量を記述する</a:t>
            </a:r>
            <a:endParaRPr lang="en-US" altLang="ja-JP" dirty="0" smtClean="0">
              <a:hlinkClick r:id="rId3" action="ppaction://hlinkfile" tooltip="光"/>
            </a:endParaRPr>
          </a:p>
          <a:p>
            <a:pPr eaLnBrk="1" hangingPunct="1"/>
            <a:endParaRPr lang="en-US" altLang="ja-JP" dirty="0" smtClean="0">
              <a:hlinkClick r:id="rId3" action="ppaction://hlinkfile" tooltip="光"/>
            </a:endParaRPr>
          </a:p>
          <a:p>
            <a:pPr eaLnBrk="1" hangingPunct="1"/>
            <a:r>
              <a:rPr lang="ja-JP" altLang="ja-JP" dirty="0" smtClean="0">
                <a:hlinkClick r:id="rId3" action="ppaction://hlinkfile" tooltip="光"/>
              </a:rPr>
              <a:t>光</a:t>
            </a:r>
            <a:r>
              <a:rPr lang="ja-JP" altLang="ja-JP" dirty="0" smtClean="0"/>
              <a:t>（</a:t>
            </a:r>
            <a:r>
              <a:rPr lang="ja-JP" altLang="ja-JP" dirty="0" smtClean="0">
                <a:hlinkClick r:id="rId4" action="ppaction://hlinkfile" tooltip="半導体レーザー"/>
              </a:rPr>
              <a:t>半導体レーザー</a:t>
            </a:r>
            <a:r>
              <a:rPr lang="ja-JP" altLang="ja-JP" dirty="0" smtClean="0"/>
              <a:t>）の</a:t>
            </a:r>
            <a:r>
              <a:rPr lang="ja-JP" altLang="ja-JP" dirty="0" smtClean="0">
                <a:hlinkClick r:id="rId5" action="ppaction://hlinkfile" tooltip="反射"/>
              </a:rPr>
              <a:t>反射</a:t>
            </a:r>
            <a:r>
              <a:rPr lang="ja-JP" altLang="ja-JP" dirty="0" smtClean="0"/>
              <a:t>により情報を読み書きする</a:t>
            </a:r>
            <a:r>
              <a:rPr lang="ja-JP" altLang="ja-JP" dirty="0" smtClean="0">
                <a:hlinkClick r:id="rId6" action="ppaction://hlinkfile" tooltip="記録媒体"/>
              </a:rPr>
              <a:t>記録媒体</a:t>
            </a:r>
            <a:r>
              <a:rPr lang="ja-JP" altLang="ja-JP" dirty="0" smtClean="0"/>
              <a:t>（</a:t>
            </a:r>
            <a:r>
              <a:rPr lang="ja-JP" altLang="ja-JP" dirty="0" smtClean="0">
                <a:hlinkClick r:id="rId7" action="ppaction://hlinkfile" tooltip="ディスクメディア"/>
              </a:rPr>
              <a:t>ディスクメディア</a:t>
            </a:r>
            <a:r>
              <a:rPr lang="ja-JP" altLang="ja-JP" dirty="0" smtClean="0"/>
              <a:t>）</a:t>
            </a:r>
            <a:r>
              <a:rPr lang="en-US" altLang="ja-JP" dirty="0" smtClean="0">
                <a:cs typeface="ＭＳ Ｐゴシック" charset="-128"/>
              </a:rPr>
              <a:t>. </a:t>
            </a:r>
          </a:p>
          <a:p>
            <a:pPr eaLnBrk="1" hangingPunct="1"/>
            <a:r>
              <a:rPr lang="ja-JP" altLang="ja-JP" dirty="0" smtClean="0">
                <a:hlinkClick r:id="rId8" action="ppaction://hlinkfile" tooltip="CD-R"/>
              </a:rPr>
              <a:t>CD-R</a:t>
            </a:r>
            <a:r>
              <a:rPr lang="ja-JP" altLang="ja-JP" dirty="0" smtClean="0"/>
              <a:t>は色素を焼いて記録するのに対し、CD-RWはディスク上の記録素材をレーザーで熱して</a:t>
            </a:r>
            <a:r>
              <a:rPr lang="ja-JP" altLang="ja-JP" dirty="0" smtClean="0">
                <a:hlinkClick r:id="rId9" action="ppaction://hlinkfile" tooltip="結晶"/>
              </a:rPr>
              <a:t>結晶</a:t>
            </a:r>
            <a:r>
              <a:rPr lang="ja-JP" altLang="ja-JP" dirty="0" smtClean="0"/>
              <a:t>構造を変えることによって反射率を変化させる</a:t>
            </a:r>
            <a:endParaRPr lang="en-US" altLang="ja-JP" dirty="0" smtClean="0">
              <a:cs typeface="ＭＳ Ｐゴシック" charset="-128"/>
            </a:endParaRP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光学ディスクなら何でも使えるわけではない</a:t>
            </a:r>
            <a:r>
              <a:rPr lang="en-US" altLang="ja-JP" dirty="0" smtClean="0">
                <a:cs typeface="ＭＳ Ｐゴシック" charset="-128"/>
              </a:rPr>
              <a:t>(</a:t>
            </a:r>
            <a:r>
              <a:rPr lang="ja-JP" altLang="en-US" dirty="0" smtClean="0">
                <a:cs typeface="ＭＳ Ｐゴシック" charset="-128"/>
              </a:rPr>
              <a:t>口頭</a:t>
            </a:r>
            <a:r>
              <a:rPr lang="en-US" altLang="ja-JP" dirty="0" smtClean="0">
                <a:cs typeface="ＭＳ Ｐゴシック" charset="-128"/>
              </a:rPr>
              <a:t>)</a:t>
            </a:r>
          </a:p>
          <a:p>
            <a:pPr eaLnBrk="1" hangingPunct="1"/>
            <a:r>
              <a:rPr lang="en-US" altLang="ja-JP" dirty="0" smtClean="0">
                <a:cs typeface="ＭＳ Ｐゴシック" charset="-128"/>
              </a:rPr>
              <a:t>BD</a:t>
            </a:r>
            <a:r>
              <a:rPr lang="ja-JP" altLang="en-US" dirty="0" smtClean="0">
                <a:cs typeface="ＭＳ Ｐゴシック" charset="-128"/>
              </a:rPr>
              <a:t> だけ違う名前→なぜ</a:t>
            </a:r>
            <a:r>
              <a:rPr lang="en-US" altLang="ja-JP" dirty="0" smtClean="0">
                <a:cs typeface="ＭＳ Ｐゴシック" charset="-128"/>
              </a:rPr>
              <a:t>?</a:t>
            </a:r>
            <a:r>
              <a:rPr lang="ja-JP" altLang="en-US" dirty="0" smtClean="0">
                <a:cs typeface="ＭＳ Ｐゴシック" charset="-128"/>
              </a:rPr>
              <a:t>わからない．</a:t>
            </a: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----- Meeting Notes (2014/05/09 19:20) -----</a:t>
            </a: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・CD削除</a:t>
            </a: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・DVD、BDの違いって？</a:t>
            </a:r>
            <a:endParaRPr lang="en-US" altLang="ja-JP" dirty="0">
              <a:cs typeface="ＭＳ Ｐゴシック" charset="-128"/>
            </a:endParaRPr>
          </a:p>
        </p:txBody>
      </p:sp>
      <p:sp>
        <p:nvSpPr>
          <p:cNvPr id="7475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F7A74E-4758-F84B-8395-16CB77F30779}" type="slidenum">
              <a:rPr lang="ja-JP" altLang="en-US"/>
              <a:pPr/>
              <a:t>33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ja-JP" altLang="en-US" dirty="0" smtClean="0">
                <a:cs typeface="ＭＳ Ｐゴシック" charset="-128"/>
              </a:rPr>
              <a:t>書き込み回数</a:t>
            </a:r>
            <a:r>
              <a:rPr lang="en-US" altLang="ja-JP" dirty="0" smtClean="0">
                <a:cs typeface="ＭＳ Ｐゴシック" charset="-128"/>
              </a:rPr>
              <a:t>10^5 </a:t>
            </a:r>
            <a:r>
              <a:rPr lang="ja-JP" altLang="en-US" dirty="0" smtClean="0">
                <a:cs typeface="ＭＳ Ｐゴシック" charset="-128"/>
              </a:rPr>
              <a:t>回 は企業が保証する回数</a:t>
            </a:r>
            <a:endParaRPr lang="en-US" altLang="ja-JP" dirty="0" smtClean="0">
              <a:cs typeface="ＭＳ Ｐゴシック" charset="-128"/>
            </a:endParaRP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フラッシュメモリ</a:t>
            </a:r>
            <a:r>
              <a:rPr lang="en-US" altLang="ja-JP" dirty="0" smtClean="0">
                <a:cs typeface="ＭＳ Ｐゴシック" charset="-128"/>
              </a:rPr>
              <a:t>(</a:t>
            </a:r>
            <a:r>
              <a:rPr lang="ja-JP" altLang="en-US" dirty="0" smtClean="0">
                <a:cs typeface="ＭＳ Ｐゴシック" charset="-128"/>
              </a:rPr>
              <a:t>電源を切ってもデータが消えない</a:t>
            </a:r>
            <a:r>
              <a:rPr lang="en-US" altLang="ja-JP" dirty="0" smtClean="0">
                <a:cs typeface="ＭＳ Ｐゴシック" charset="-128"/>
              </a:rPr>
              <a:t>)</a:t>
            </a:r>
            <a:r>
              <a:rPr lang="ja-JP" altLang="en-US" dirty="0" smtClean="0">
                <a:cs typeface="ＭＳ Ｐゴシック" charset="-128"/>
              </a:rPr>
              <a:t>を搭載しているから</a:t>
            </a:r>
            <a:endParaRPr lang="en-US" altLang="ja-JP" dirty="0" smtClean="0">
              <a:cs typeface="ＭＳ Ｐゴシック" charset="-128"/>
            </a:endParaRP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不揮発性</a:t>
            </a:r>
            <a:endParaRPr lang="en-US" altLang="ja-JP" dirty="0" smtClean="0">
              <a:cs typeface="ＭＳ Ｐゴシック" charset="-128"/>
            </a:endParaRP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自前で電子を持てる</a:t>
            </a:r>
            <a:r>
              <a:rPr lang="en-US" altLang="ja-JP" dirty="0" smtClean="0">
                <a:cs typeface="ＭＳ Ｐゴシック" charset="-128"/>
              </a:rPr>
              <a:t>(</a:t>
            </a:r>
            <a:r>
              <a:rPr lang="ja-JP" altLang="en-US" dirty="0" smtClean="0">
                <a:cs typeface="ＭＳ Ｐゴシック" charset="-128"/>
              </a:rPr>
              <a:t>コンデンサーを持つ</a:t>
            </a:r>
            <a:r>
              <a:rPr lang="en-US" altLang="ja-JP" dirty="0" smtClean="0">
                <a:cs typeface="ＭＳ Ｐゴシック" charset="-128"/>
              </a:rPr>
              <a:t>)</a:t>
            </a: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外部と絶縁されている</a:t>
            </a:r>
            <a:endParaRPr lang="en-US" altLang="ja-JP" dirty="0" smtClean="0">
              <a:cs typeface="ＭＳ Ｐゴシック" charset="-128"/>
            </a:endParaRP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→静電気に弱い理由</a:t>
            </a:r>
            <a:endParaRPr lang="en-US" altLang="ja-JP" dirty="0" smtClean="0">
              <a:cs typeface="ＭＳ Ｐゴシック" charset="-128"/>
            </a:endParaRPr>
          </a:p>
          <a:p>
            <a:pPr eaLnBrk="1" hangingPunct="1"/>
            <a:endParaRPr lang="ja-JP" altLang="en-US" dirty="0">
              <a:cs typeface="ＭＳ Ｐゴシック" charset="-128"/>
            </a:endParaRPr>
          </a:p>
        </p:txBody>
      </p:sp>
      <p:sp>
        <p:nvSpPr>
          <p:cNvPr id="7578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969357-A023-354E-85DD-7AC47E3E0DA3}" type="slidenum">
              <a:rPr lang="ja-JP" altLang="en-US"/>
              <a:pPr/>
              <a:t>34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>
              <a:cs typeface="ＭＳ Ｐゴシック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dirty="0">
                <a:cs typeface="ＭＳ Ｐゴシック" charset="-128"/>
              </a:rPr>
              <a:t>----- Meeting Notes (2014/05/09 19:20) -----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>
                <a:cs typeface="ＭＳ Ｐゴシック" charset="-128"/>
              </a:rPr>
              <a:t>・２つめ３つめ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>
                <a:cs typeface="ＭＳ Ｐゴシック" charset="-128"/>
              </a:rPr>
              <a:t>・接続する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>
                <a:cs typeface="ＭＳ Ｐゴシック" charset="-128"/>
              </a:rPr>
              <a:t>・光学ディスクドライブ</a:t>
            </a:r>
          </a:p>
        </p:txBody>
      </p:sp>
      <p:sp>
        <p:nvSpPr>
          <p:cNvPr id="8192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FAFCEF3-A91A-6242-97F7-259FCD92680B}" type="slidenum">
              <a:rPr lang="ja-JP" altLang="en-US"/>
              <a:pPr/>
              <a:t>35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  <a:p>
            <a:r>
              <a:rPr kumimoji="1" lang="ja-JP" altLang="en-US"/>
              <a:t>----- Meeting Notes (2014/05/09 18:11) -----</a:t>
            </a:r>
          </a:p>
          <a:p>
            <a:r>
              <a:rPr kumimoji="1" lang="ja-JP" altLang="en-US"/>
              <a:t>・ハードウェア、ハード、装置、デバイス統一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8125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SSD</a:t>
            </a:r>
            <a:r>
              <a:rPr lang="ja-JP" altLang="en-US" dirty="0" smtClean="0"/>
              <a:t> </a:t>
            </a:r>
            <a:r>
              <a:rPr lang="en-US" altLang="ja-JP" dirty="0" smtClean="0"/>
              <a:t>SD</a:t>
            </a:r>
            <a:r>
              <a:rPr lang="ja-JP" altLang="en-US" dirty="0" smtClean="0"/>
              <a:t>カード </a:t>
            </a:r>
          </a:p>
          <a:p>
            <a:r>
              <a:rPr lang="ja-JP" altLang="en-US" dirty="0" smtClean="0"/>
              <a:t>----- Meeting Notes (2014/05/09 19:20) -----</a:t>
            </a:r>
          </a:p>
          <a:p>
            <a:r>
              <a:rPr lang="ja-JP" altLang="en-US" dirty="0" smtClean="0"/>
              <a:t>・サウンドカードを消す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36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ja-JP" altLang="en-US">
                <a:cs typeface="ＭＳ Ｐゴシック" charset="-128"/>
              </a:rPr>
              <a:t>情報実験機だとネットワークカードはオンボードであると述べておいた方が良さそう</a:t>
            </a:r>
            <a:r>
              <a:rPr lang="en-US" altLang="ja-JP">
                <a:cs typeface="ＭＳ Ｐゴシック" charset="-128"/>
              </a:rPr>
              <a:t>. </a:t>
            </a:r>
          </a:p>
          <a:p>
            <a:r>
              <a:rPr lang="en-US" altLang="ja-JP">
                <a:cs typeface="ＭＳ Ｐゴシック" charset="-128"/>
              </a:rPr>
              <a:t>----- Meeting Notes (2014/05/09 19:20) -----</a:t>
            </a:r>
          </a:p>
          <a:p>
            <a:r>
              <a:rPr lang="en-US" altLang="ja-JP">
                <a:cs typeface="ＭＳ Ｐゴシック" charset="-128"/>
              </a:rPr>
              <a:t>・文言をあわせる</a:t>
            </a:r>
            <a:endParaRPr lang="ja-JP" altLang="en-US">
              <a:cs typeface="ＭＳ Ｐゴシック" charset="-128"/>
            </a:endParaRPr>
          </a:p>
        </p:txBody>
      </p:sp>
      <p:sp>
        <p:nvSpPr>
          <p:cNvPr id="7680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39383A-77F3-E748-8A4F-03ACF1FB4CE7}" type="slidenum">
              <a:rPr lang="ja-JP" altLang="en-US"/>
              <a:pPr/>
              <a:t>37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ja-JP" altLang="en-US" dirty="0" smtClean="0">
                <a:cs typeface="ＭＳ Ｐゴシック" charset="-128"/>
              </a:rPr>
              <a:t>この機械</a:t>
            </a:r>
            <a:r>
              <a:rPr lang="en-US" altLang="ja-JP" dirty="0" smtClean="0">
                <a:cs typeface="ＭＳ Ｐゴシック" charset="-128"/>
              </a:rPr>
              <a:t>1</a:t>
            </a:r>
            <a:r>
              <a:rPr lang="ja-JP" altLang="en-US" dirty="0" smtClean="0">
                <a:cs typeface="ＭＳ Ｐゴシック" charset="-128"/>
              </a:rPr>
              <a:t> </a:t>
            </a:r>
            <a:r>
              <a:rPr lang="ja-JP" altLang="en-US" dirty="0" err="1" smtClean="0">
                <a:cs typeface="ＭＳ Ｐゴシック" charset="-128"/>
              </a:rPr>
              <a:t>つ</a:t>
            </a:r>
            <a:r>
              <a:rPr lang="en-US" altLang="ja-JP" dirty="0" smtClean="0">
                <a:cs typeface="ＭＳ Ｐゴシック" charset="-128"/>
              </a:rPr>
              <a:t>1</a:t>
            </a:r>
            <a:r>
              <a:rPr lang="ja-JP" altLang="en-US" dirty="0" smtClean="0">
                <a:cs typeface="ＭＳ Ｐゴシック" charset="-128"/>
              </a:rPr>
              <a:t> </a:t>
            </a:r>
            <a:r>
              <a:rPr lang="ja-JP" altLang="en-US" dirty="0" err="1" smtClean="0">
                <a:cs typeface="ＭＳ Ｐゴシック" charset="-128"/>
              </a:rPr>
              <a:t>つに</a:t>
            </a:r>
            <a:r>
              <a:rPr lang="ja-JP" altLang="en-US" dirty="0" smtClean="0">
                <a:cs typeface="ＭＳ Ｐゴシック" charset="-128"/>
              </a:rPr>
              <a:t>固有の</a:t>
            </a:r>
            <a:r>
              <a:rPr lang="en-US" altLang="ja-JP" dirty="0" smtClean="0">
                <a:cs typeface="ＭＳ Ｐゴシック" charset="-128"/>
              </a:rPr>
              <a:t>MAC</a:t>
            </a:r>
            <a:r>
              <a:rPr lang="ja-JP" altLang="en-US" dirty="0" smtClean="0">
                <a:cs typeface="ＭＳ Ｐゴシック" charset="-128"/>
              </a:rPr>
              <a:t>アドレスが付けられている</a:t>
            </a:r>
            <a:endParaRPr lang="en-US" altLang="ja-JP" dirty="0" smtClean="0">
              <a:cs typeface="ＭＳ Ｐゴシック" charset="-128"/>
            </a:endParaRP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最近</a:t>
            </a:r>
            <a:r>
              <a:rPr lang="ja-JP" altLang="en-US" dirty="0">
                <a:cs typeface="ＭＳ Ｐゴシック" charset="-128"/>
              </a:rPr>
              <a:t>はほとんどのものがオンボードとなっている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----- Meeting Notes (2014/05/09 19:20) -----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・その他のの装置</a:t>
            </a:r>
          </a:p>
          <a:p>
            <a:pPr eaLnBrk="1" hangingPunct="1"/>
            <a:r>
              <a:rPr lang="ja-JP" altLang="en-US" dirty="0">
                <a:cs typeface="ＭＳ Ｐゴシック" charset="-128"/>
              </a:rPr>
              <a:t>・マザーボードに内蔵されているものも多い</a:t>
            </a:r>
            <a:endParaRPr lang="en-US" altLang="ja-JP" dirty="0">
              <a:cs typeface="ＭＳ Ｐゴシック" charset="-128"/>
            </a:endParaRPr>
          </a:p>
        </p:txBody>
      </p:sp>
      <p:sp>
        <p:nvSpPr>
          <p:cNvPr id="7782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462C3A-65CD-2C4D-B863-E381B695CC0F}" type="slidenum">
              <a:rPr lang="ja-JP" altLang="en-US"/>
              <a:pPr/>
              <a:t>38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SSD</a:t>
            </a:r>
            <a:r>
              <a:rPr lang="ja-JP" altLang="en-US" dirty="0" smtClean="0"/>
              <a:t> </a:t>
            </a:r>
            <a:r>
              <a:rPr lang="en-US" altLang="ja-JP" dirty="0" smtClean="0"/>
              <a:t>SD</a:t>
            </a:r>
            <a:r>
              <a:rPr lang="ja-JP" altLang="en-US" dirty="0" smtClean="0"/>
              <a:t>カード 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39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ja-JP" altLang="en-US" dirty="0">
                <a:cs typeface="ＭＳ Ｐゴシック" charset="-128"/>
              </a:rPr>
              <a:t>新しいマザーボードの図に変える</a:t>
            </a:r>
            <a:endParaRPr lang="en-US" altLang="ja-JP" dirty="0">
              <a:cs typeface="ＭＳ Ｐゴシック" charset="-128"/>
            </a:endParaRPr>
          </a:p>
          <a:p>
            <a:r>
              <a:rPr lang="ja-JP" altLang="en-US" dirty="0">
                <a:cs typeface="ＭＳ Ｐゴシック" charset="-128"/>
              </a:rPr>
              <a:t>そもそも「南北」はどう決めているのだっけ</a:t>
            </a:r>
            <a:r>
              <a:rPr lang="en-US" altLang="ja-JP" dirty="0" smtClean="0">
                <a:cs typeface="ＭＳ Ｐゴシック" charset="-128"/>
              </a:rPr>
              <a:t>?</a:t>
            </a:r>
            <a:r>
              <a:rPr lang="ja-JP" altLang="en-US" dirty="0" smtClean="0">
                <a:cs typeface="ＭＳ Ｐゴシック" charset="-128"/>
              </a:rPr>
              <a:t>→</a:t>
            </a:r>
            <a:r>
              <a:rPr lang="en-US" altLang="ja-JP" dirty="0" smtClean="0">
                <a:cs typeface="ＭＳ Ｐゴシック" charset="-128"/>
              </a:rPr>
              <a:t>CPU</a:t>
            </a:r>
            <a:r>
              <a:rPr lang="ja-JP" altLang="en-US" dirty="0" smtClean="0">
                <a:cs typeface="ＭＳ Ｐゴシック" charset="-128"/>
              </a:rPr>
              <a:t>スロットがついている方向が北</a:t>
            </a:r>
            <a:endParaRPr lang="en-US" altLang="ja-JP" dirty="0">
              <a:cs typeface="ＭＳ Ｐゴシック" charset="-128"/>
            </a:endParaRPr>
          </a:p>
          <a:p>
            <a:endParaRPr lang="ja-JP" altLang="en-US" dirty="0">
              <a:cs typeface="ＭＳ Ｐゴシック" charset="-128"/>
            </a:endParaRPr>
          </a:p>
          <a:p>
            <a:r>
              <a:rPr lang="ja-JP" altLang="en-US" dirty="0">
                <a:cs typeface="ＭＳ Ｐゴシック" charset="-128"/>
              </a:rPr>
              <a:t>----- Meeting Notes (2014/05/09 19:20) -----</a:t>
            </a:r>
          </a:p>
          <a:p>
            <a:r>
              <a:rPr lang="ja-JP" altLang="en-US" dirty="0">
                <a:cs typeface="ＭＳ Ｐゴシック" charset="-128"/>
              </a:rPr>
              <a:t>・マザーボード</a:t>
            </a:r>
          </a:p>
          <a:p>
            <a:r>
              <a:rPr lang="ja-JP" altLang="en-US" dirty="0">
                <a:cs typeface="ＭＳ Ｐゴシック" charset="-128"/>
              </a:rPr>
              <a:t>＋統合・調整する装置</a:t>
            </a:r>
          </a:p>
        </p:txBody>
      </p:sp>
      <p:sp>
        <p:nvSpPr>
          <p:cNvPr id="788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BA67CB-33A7-C44E-885D-C25BD90A9CF9}" type="slidenum">
              <a:rPr lang="ja-JP" altLang="en-US"/>
              <a:pPr/>
              <a:t>40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ja-JP" altLang="en-US" dirty="0">
                <a:cs typeface="ＭＳ Ｐゴシック" charset="-128"/>
              </a:rPr>
              <a:t>新しいマザーボードの図に変える</a:t>
            </a:r>
            <a:endParaRPr lang="en-US" altLang="ja-JP" dirty="0">
              <a:cs typeface="ＭＳ Ｐゴシック" charset="-128"/>
            </a:endParaRPr>
          </a:p>
          <a:p>
            <a:r>
              <a:rPr lang="ja-JP" altLang="en-US" dirty="0">
                <a:cs typeface="ＭＳ Ｐゴシック" charset="-128"/>
              </a:rPr>
              <a:t>そもそも「南北」はどう決めているのだっけ</a:t>
            </a:r>
            <a:r>
              <a:rPr lang="en-US" altLang="ja-JP" dirty="0" smtClean="0">
                <a:cs typeface="ＭＳ Ｐゴシック" charset="-128"/>
              </a:rPr>
              <a:t>?</a:t>
            </a:r>
            <a:r>
              <a:rPr lang="ja-JP" altLang="en-US" dirty="0" smtClean="0">
                <a:cs typeface="ＭＳ Ｐゴシック" charset="-128"/>
              </a:rPr>
              <a:t>→</a:t>
            </a:r>
            <a:r>
              <a:rPr lang="en-US" altLang="ja-JP" dirty="0" smtClean="0">
                <a:cs typeface="ＭＳ Ｐゴシック" charset="-128"/>
              </a:rPr>
              <a:t>CPU</a:t>
            </a:r>
            <a:r>
              <a:rPr lang="ja-JP" altLang="en-US" dirty="0" smtClean="0">
                <a:cs typeface="ＭＳ Ｐゴシック" charset="-128"/>
              </a:rPr>
              <a:t>スロットがついている方向が北</a:t>
            </a:r>
            <a:endParaRPr lang="en-US" altLang="ja-JP" dirty="0">
              <a:cs typeface="ＭＳ Ｐゴシック" charset="-128"/>
            </a:endParaRPr>
          </a:p>
          <a:p>
            <a:r>
              <a:rPr lang="ja-JP" altLang="en-US" dirty="0">
                <a:cs typeface="ＭＳ Ｐゴシック" charset="-128"/>
              </a:rPr>
              <a:t>オンボードのもののポートはこれだという説明もしておく</a:t>
            </a:r>
          </a:p>
        </p:txBody>
      </p:sp>
      <p:sp>
        <p:nvSpPr>
          <p:cNvPr id="7885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BA67CB-33A7-C44E-885D-C25BD90A9CF9}" type="slidenum">
              <a:rPr lang="ja-JP" altLang="en-US"/>
              <a:pPr/>
              <a:t>41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  <a:p>
            <a:r>
              <a:rPr kumimoji="1" lang="ja-JP" altLang="en-US" dirty="0"/>
              <a:t>----- Meeting Notes (2014/05/09 19:20) -----</a:t>
            </a:r>
          </a:p>
          <a:p>
            <a:r>
              <a:rPr kumimoji="1" lang="ja-JP" altLang="en-US" dirty="0"/>
              <a:t>・バスについての説明について絵を入れる</a:t>
            </a:r>
          </a:p>
          <a:p>
            <a:r>
              <a:rPr kumimoji="1" lang="ja-JP" altLang="en-US" dirty="0"/>
              <a:t>・シリアルバス、パラレルバスいらん</a:t>
            </a:r>
          </a:p>
          <a:p>
            <a:r>
              <a:rPr kumimoji="1" lang="ja-JP" altLang="en-US" dirty="0"/>
              <a:t>・いろんなデバイスが教養しているというのが体制つ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42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36933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43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ja-JP" altLang="en-US" dirty="0" smtClean="0">
                <a:cs typeface="ＭＳ Ｐゴシック" charset="-128"/>
              </a:rPr>
              <a:t>ネットワークカードはオンボード</a:t>
            </a:r>
            <a:endParaRPr lang="en-US" altLang="ja-JP" dirty="0" smtClean="0">
              <a:cs typeface="ＭＳ Ｐゴシック" charset="-128"/>
            </a:endParaRPr>
          </a:p>
          <a:p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PCI Express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</a:rPr>
              <a:t> は送信と受信を分離することで転送速度を速めた．</a:t>
            </a:r>
            <a:endParaRPr lang="en-US" altLang="ja-JP" dirty="0" smtClean="0">
              <a:latin typeface="ＭＳ Ｐゴシック" charset="-128"/>
              <a:cs typeface="ＭＳ Ｐゴシック" charset="-128"/>
            </a:endParaRPr>
          </a:p>
          <a:p>
            <a:r>
              <a:rPr lang="ja-JP" altLang="en-US" dirty="0" smtClean="0">
                <a:cs typeface="ＭＳ Ｐゴシック" charset="-128"/>
              </a:rPr>
              <a:t>従来の</a:t>
            </a:r>
            <a:r>
              <a:rPr lang="en-US" altLang="ja-JP" dirty="0" smtClean="0">
                <a:cs typeface="ＭＳ Ｐゴシック" charset="-128"/>
              </a:rPr>
              <a:t>PCI</a:t>
            </a:r>
            <a:r>
              <a:rPr lang="ja-JP" altLang="en-US" dirty="0" smtClean="0">
                <a:cs typeface="ＭＳ Ｐゴシック" charset="-128"/>
              </a:rPr>
              <a:t>バス と比べると</a:t>
            </a:r>
            <a:r>
              <a:rPr lang="en-US" altLang="ja-JP" dirty="0" smtClean="0">
                <a:cs typeface="ＭＳ Ｐゴシック" charset="-128"/>
              </a:rPr>
              <a:t>3-4</a:t>
            </a:r>
            <a:r>
              <a:rPr lang="ja-JP" altLang="en-US" dirty="0" smtClean="0">
                <a:cs typeface="ＭＳ Ｐゴシック" charset="-128"/>
              </a:rPr>
              <a:t> 倍くらい</a:t>
            </a:r>
          </a:p>
          <a:p>
            <a:r>
              <a:rPr lang="ja-JP" altLang="en-US" dirty="0" smtClean="0">
                <a:cs typeface="ＭＳ Ｐゴシック" charset="-128"/>
              </a:rPr>
              <a:t>----- Meeting Notes (2014/05/09 19:20) -----</a:t>
            </a:r>
          </a:p>
          <a:p>
            <a:r>
              <a:rPr lang="ja-JP" altLang="en-US" dirty="0" smtClean="0">
                <a:cs typeface="ＭＳ Ｐゴシック" charset="-128"/>
              </a:rPr>
              <a:t>・PCI BUS</a:t>
            </a:r>
          </a:p>
          <a:p>
            <a:r>
              <a:rPr lang="ja-JP" altLang="en-US" dirty="0" smtClean="0">
                <a:cs typeface="ＭＳ Ｐゴシック" charset="-128"/>
              </a:rPr>
              <a:t>・拡張バス？？？きるか？</a:t>
            </a:r>
          </a:p>
          <a:p>
            <a:r>
              <a:rPr lang="ja-JP" altLang="en-US" dirty="0" smtClean="0">
                <a:cs typeface="ＭＳ Ｐゴシック" charset="-128"/>
              </a:rPr>
              <a:t>・機能を追加？？？</a:t>
            </a:r>
          </a:p>
          <a:p>
            <a:r>
              <a:rPr lang="ja-JP" altLang="en-US" dirty="0" smtClean="0">
                <a:cs typeface="ＭＳ Ｐゴシック" charset="-128"/>
              </a:rPr>
              <a:t>・情報実験機ではに直す</a:t>
            </a:r>
            <a:endParaRPr lang="ja-JP" altLang="en-US" dirty="0">
              <a:cs typeface="ＭＳ Ｐゴシック" charset="-128"/>
            </a:endParaRPr>
          </a:p>
        </p:txBody>
      </p:sp>
      <p:sp>
        <p:nvSpPr>
          <p:cNvPr id="7987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09848A8-4830-8449-8C2F-972B45E9A5B1}" type="slidenum">
              <a:rPr lang="ja-JP" altLang="en-US"/>
              <a:pPr/>
              <a:t>44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  <a:p>
            <a:r>
              <a:rPr lang="ja-JP" altLang="en-US" dirty="0"/>
              <a:t>----- Meeting Notes (2014/05/09 19:20) -----</a:t>
            </a:r>
          </a:p>
          <a:p>
            <a:r>
              <a:rPr lang="ja-JP" altLang="en-US" dirty="0"/>
              <a:t>・チップセット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45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「計算機を管理するためのソフトウェア」が</a:t>
            </a:r>
            <a:r>
              <a:rPr lang="en-US" altLang="ja-JP" dirty="0" smtClean="0"/>
              <a:t>OS</a:t>
            </a:r>
          </a:p>
          <a:p>
            <a:r>
              <a:rPr lang="ja-JP" altLang="en-US" dirty="0" smtClean="0"/>
              <a:t>「ハードウェア」と「ソフトウェア」の仲介役がカーネル</a:t>
            </a:r>
            <a:endParaRPr lang="en-US" altLang="ja-JP" dirty="0" smtClean="0"/>
          </a:p>
          <a:p>
            <a:r>
              <a:rPr lang="ja-JP" altLang="en-US" dirty="0" smtClean="0"/>
              <a:t>「人間」と「計算機」の仲介役がシェル</a:t>
            </a:r>
            <a:endParaRPr lang="en-US" altLang="ja-JP" dirty="0" smtClean="0"/>
          </a:p>
          <a:p>
            <a:r>
              <a:rPr lang="ja-JP" altLang="en-US" dirty="0" smtClean="0"/>
              <a:t>タイトル</a:t>
            </a:r>
            <a:r>
              <a:rPr lang="en-US" altLang="ja-JP" dirty="0" smtClean="0"/>
              <a:t>: </a:t>
            </a:r>
            <a:r>
              <a:rPr lang="ja-JP" altLang="en-US" dirty="0" smtClean="0"/>
              <a:t>計算機の構成</a:t>
            </a:r>
          </a:p>
          <a:p>
            <a:r>
              <a:rPr lang="ja-JP" altLang="en-US" dirty="0" smtClean="0"/>
              <a:t>----- Meeting Notes (2014/05/09 17:54) -----</a:t>
            </a:r>
          </a:p>
          <a:p>
            <a:r>
              <a:rPr lang="ja-JP" altLang="en-US" dirty="0" smtClean="0"/>
              <a:t>コンピュータ＝計算機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言葉の統一</a:t>
            </a:r>
          </a:p>
          <a:p>
            <a:r>
              <a:rPr kumimoji="1" lang="ja-JP" altLang="en-US" dirty="0" smtClean="0"/>
              <a:t>----- Meeting Notes (2014/05/09 19:20) -----</a:t>
            </a:r>
          </a:p>
          <a:p>
            <a:r>
              <a:rPr kumimoji="1" lang="ja-JP" altLang="en-US" dirty="0" smtClean="0"/>
              <a:t>・主記憶装置（CPU）</a:t>
            </a:r>
          </a:p>
          <a:p>
            <a:r>
              <a:rPr kumimoji="1" lang="ja-JP" altLang="en-US" dirty="0" smtClean="0"/>
              <a:t>・ノース、サウス削除</a:t>
            </a:r>
          </a:p>
          <a:p>
            <a:r>
              <a:rPr kumimoji="1" lang="ja-JP" altLang="en-US" dirty="0" smtClean="0"/>
              <a:t>・オンボード、ビデオ、ネットワーク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46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61171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言葉の統一</a:t>
            </a:r>
          </a:p>
          <a:p>
            <a:r>
              <a:rPr kumimoji="1" lang="ja-JP" altLang="en-US" dirty="0" smtClean="0"/>
              <a:t>----- Meeting Notes (2014/05/09 19:20) -----</a:t>
            </a:r>
          </a:p>
          <a:p>
            <a:r>
              <a:rPr kumimoji="1" lang="ja-JP" altLang="en-US" dirty="0" smtClean="0"/>
              <a:t>・主記憶装置（CPU）</a:t>
            </a:r>
          </a:p>
          <a:p>
            <a:r>
              <a:rPr kumimoji="1" lang="ja-JP" altLang="en-US" dirty="0" smtClean="0"/>
              <a:t>・ノース、サウス削除</a:t>
            </a:r>
          </a:p>
          <a:p>
            <a:r>
              <a:rPr kumimoji="1" lang="ja-JP" altLang="en-US" dirty="0" smtClean="0"/>
              <a:t>・オンボード、ビデオ、ネットワーク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47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61171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  <a:p>
            <a:r>
              <a:rPr kumimoji="1" lang="ja-JP" altLang="en-US"/>
              <a:t>----- Meeting Notes (2014/05/09 19:20) -----</a:t>
            </a:r>
          </a:p>
          <a:p>
            <a:r>
              <a:rPr kumimoji="1" lang="ja-JP" altLang="en-US"/>
              <a:t>・前に揃えます</a:t>
            </a:r>
          </a:p>
          <a:p>
            <a:r>
              <a:rPr kumimoji="1" lang="ja-JP" altLang="en-US"/>
              <a:t>・統一ハード</a:t>
            </a:r>
          </a:p>
          <a:p>
            <a:r>
              <a:rPr kumimoji="1" lang="ja-JP" altLang="en-US"/>
              <a:t>・計算機の適宜分析、分解しましょ</a:t>
            </a:r>
          </a:p>
          <a:p>
            <a:r>
              <a:rPr kumimoji="1" lang="ja-JP" altLang="en-US"/>
              <a:t>・分析、分解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48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88659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ja-JP" altLang="en-US">
                <a:cs typeface="ＭＳ Ｐゴシック" charset="-128"/>
              </a:rPr>
              <a:t>画像いれますか</a:t>
            </a:r>
            <a:r>
              <a:rPr lang="en-US" altLang="ja-JP">
                <a:cs typeface="ＭＳ Ｐゴシック" charset="-128"/>
              </a:rPr>
              <a:t>.[</a:t>
            </a:r>
            <a:r>
              <a:rPr lang="ja-JP" altLang="en-US">
                <a:cs typeface="ＭＳ Ｐゴシック" charset="-128"/>
              </a:rPr>
              <a:t>済</a:t>
            </a:r>
            <a:r>
              <a:rPr lang="en-US" altLang="ja-JP">
                <a:cs typeface="ＭＳ Ｐゴシック" charset="-128"/>
              </a:rPr>
              <a:t>]</a:t>
            </a:r>
          </a:p>
          <a:p>
            <a:pPr eaLnBrk="1" hangingPunct="1"/>
            <a:r>
              <a:rPr lang="en-US" altLang="ja-JP">
                <a:cs typeface="ＭＳ Ｐゴシック" charset="-128"/>
              </a:rPr>
              <a:t>Sony </a:t>
            </a:r>
            <a:r>
              <a:rPr lang="ja-JP" altLang="en-US">
                <a:cs typeface="ＭＳ Ｐゴシック" charset="-128"/>
              </a:rPr>
              <a:t>の生産終了の話が記憶に新しい</a:t>
            </a:r>
            <a:r>
              <a:rPr lang="en-US" altLang="ja-JP">
                <a:cs typeface="ＭＳ Ｐゴシック" charset="-128"/>
              </a:rPr>
              <a:t>. </a:t>
            </a:r>
            <a:endParaRPr lang="ja-JP" altLang="en-US">
              <a:cs typeface="ＭＳ Ｐゴシック" charset="-128"/>
            </a:endParaRPr>
          </a:p>
        </p:txBody>
      </p:sp>
      <p:sp>
        <p:nvSpPr>
          <p:cNvPr id="8090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5D4379-86E7-A042-B588-C058E3038252}" type="slidenum">
              <a:rPr lang="ja-JP" altLang="en-US"/>
              <a:pPr/>
              <a:t>51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ja-JP" altLang="en-US" dirty="0">
                <a:cs typeface="ＭＳ Ｐゴシック" charset="-128"/>
              </a:rPr>
              <a:t>細かい話なので</a:t>
            </a:r>
            <a:r>
              <a:rPr lang="en-US" altLang="ja-JP" dirty="0">
                <a:cs typeface="ＭＳ Ｐゴシック" charset="-128"/>
              </a:rPr>
              <a:t>, </a:t>
            </a:r>
            <a:r>
              <a:rPr lang="ja-JP" altLang="en-US" dirty="0">
                <a:cs typeface="ＭＳ Ｐゴシック" charset="-128"/>
              </a:rPr>
              <a:t>カット</a:t>
            </a:r>
            <a:r>
              <a:rPr lang="en-US" altLang="ja-JP" dirty="0">
                <a:cs typeface="ＭＳ Ｐゴシック" charset="-128"/>
              </a:rPr>
              <a:t>?</a:t>
            </a:r>
            <a:r>
              <a:rPr lang="ja-JP" altLang="en-US" dirty="0">
                <a:cs typeface="ＭＳ Ｐゴシック" charset="-128"/>
              </a:rPr>
              <a:t>外部記憶装置の話に取り込めるか</a:t>
            </a:r>
            <a:r>
              <a:rPr lang="en-US" altLang="ja-JP" dirty="0">
                <a:cs typeface="ＭＳ Ｐゴシック" charset="-128"/>
              </a:rPr>
              <a:t>?</a:t>
            </a:r>
          </a:p>
          <a:p>
            <a:pPr eaLnBrk="1" hangingPunct="1"/>
            <a:r>
              <a:rPr lang="en-US" altLang="ja-JP" dirty="0">
                <a:cs typeface="ＭＳ Ｐゴシック" charset="-128"/>
              </a:rPr>
              <a:t>Primary, Secondary </a:t>
            </a:r>
            <a:r>
              <a:rPr lang="ja-JP" altLang="en-US" dirty="0">
                <a:cs typeface="ＭＳ Ｐゴシック" charset="-128"/>
              </a:rPr>
              <a:t>の話は重要になって来るのだっけ</a:t>
            </a:r>
            <a:r>
              <a:rPr lang="en-US" altLang="ja-JP" dirty="0" smtClean="0">
                <a:cs typeface="ＭＳ Ｐゴシック" charset="-128"/>
              </a:rPr>
              <a:t>?</a:t>
            </a:r>
          </a:p>
          <a:p>
            <a:pPr eaLnBrk="1" hangingPunct="1"/>
            <a:r>
              <a:rPr lang="en-US" altLang="ja-JP" dirty="0" smtClean="0">
                <a:cs typeface="ＭＳ Ｐゴシック" charset="-128"/>
              </a:rPr>
              <a:t>Master, slave</a:t>
            </a:r>
            <a:r>
              <a:rPr lang="ja-JP" altLang="en-US" dirty="0" smtClean="0">
                <a:cs typeface="ＭＳ Ｐゴシック" charset="-128"/>
              </a:rPr>
              <a:t> の違いに気を付ける</a:t>
            </a:r>
            <a:endParaRPr lang="en-US" altLang="ja-JP" dirty="0" smtClean="0">
              <a:cs typeface="ＭＳ Ｐゴシック" charset="-128"/>
            </a:endParaRPr>
          </a:p>
          <a:p>
            <a:pPr eaLnBrk="1" hangingPunct="1"/>
            <a:r>
              <a:rPr lang="ja-JP" altLang="en-US" dirty="0" smtClean="0">
                <a:cs typeface="ＭＳ Ｐゴシック" charset="-128"/>
              </a:rPr>
              <a:t>なぜ二つの装置をつなげるようにしたのか．→マザーボードの面積との兼ね合い</a:t>
            </a:r>
            <a:r>
              <a:rPr lang="en-US" altLang="ja-JP" dirty="0" smtClean="0">
                <a:cs typeface="ＭＳ Ｐゴシック" charset="-128"/>
              </a:rPr>
              <a:t>?(</a:t>
            </a:r>
            <a:r>
              <a:rPr lang="ja-JP" altLang="en-US" dirty="0" smtClean="0">
                <a:cs typeface="ＭＳ Ｐゴシック" charset="-128"/>
              </a:rPr>
              <a:t>調べる</a:t>
            </a:r>
            <a:r>
              <a:rPr lang="en-US" altLang="ja-JP" dirty="0" smtClean="0">
                <a:cs typeface="ＭＳ Ｐゴシック" charset="-128"/>
              </a:rPr>
              <a:t>)</a:t>
            </a:r>
          </a:p>
          <a:p>
            <a:pPr eaLnBrk="1" hangingPunct="1"/>
            <a:r>
              <a:rPr lang="en-US" altLang="ja-JP" dirty="0" smtClean="0">
                <a:cs typeface="ＭＳ Ｐゴシック" charset="-128"/>
              </a:rPr>
              <a:t>----- Meeting Notes (2014/05/09 19:20) -----</a:t>
            </a:r>
          </a:p>
          <a:p>
            <a:pPr eaLnBrk="1" hangingPunct="1"/>
            <a:r>
              <a:rPr lang="en-US" altLang="ja-JP" dirty="0" smtClean="0">
                <a:cs typeface="ＭＳ Ｐゴシック" charset="-128"/>
              </a:rPr>
              <a:t>・付録参考資料</a:t>
            </a:r>
          </a:p>
          <a:p>
            <a:pPr eaLnBrk="1" hangingPunct="1"/>
            <a:endParaRPr lang="ja-JP" altLang="en-US" dirty="0">
              <a:cs typeface="ＭＳ Ｐゴシック" charset="-128"/>
            </a:endParaRPr>
          </a:p>
        </p:txBody>
      </p:sp>
      <p:sp>
        <p:nvSpPr>
          <p:cNvPr id="7270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494490-A866-1749-A58C-FFF79650AD41}" type="slidenum">
              <a:rPr lang="ja-JP" altLang="en-US"/>
              <a:pPr/>
              <a:t>52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ja-JP" altLang="en-US">
                <a:cs typeface="ＭＳ Ｐゴシック" charset="-128"/>
              </a:rPr>
              <a:t>新しいマザーボードの図に変える</a:t>
            </a:r>
            <a:r>
              <a:rPr lang="en-US" altLang="ja-JP">
                <a:cs typeface="ＭＳ Ｐゴシック" charset="-128"/>
              </a:rPr>
              <a:t>?</a:t>
            </a:r>
          </a:p>
        </p:txBody>
      </p:sp>
      <p:sp>
        <p:nvSpPr>
          <p:cNvPr id="82948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F0D894-74CA-344E-BC3D-A1D1F12C28E0}" type="slidenum">
              <a:rPr lang="ja-JP" altLang="en-US"/>
              <a:pPr/>
              <a:t>53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ja-JP" altLang="en-US">
                <a:cs typeface="ＭＳ Ｐゴシック" charset="-128"/>
              </a:rPr>
              <a:t>数字はあまり重要ではないので</a:t>
            </a:r>
            <a:r>
              <a:rPr lang="en-US" altLang="ja-JP">
                <a:cs typeface="ＭＳ Ｐゴシック" charset="-128"/>
              </a:rPr>
              <a:t>, </a:t>
            </a:r>
            <a:r>
              <a:rPr lang="ja-JP" altLang="en-US">
                <a:cs typeface="ＭＳ Ｐゴシック" charset="-128"/>
              </a:rPr>
              <a:t>あまり出さないことにする</a:t>
            </a:r>
            <a:r>
              <a:rPr lang="en-US" altLang="ja-JP">
                <a:cs typeface="ＭＳ Ｐゴシック" charset="-128"/>
              </a:rPr>
              <a:t>?</a:t>
            </a:r>
            <a:endParaRPr lang="ja-JP" altLang="en-US">
              <a:cs typeface="ＭＳ Ｐゴシック" charset="-128"/>
            </a:endParaRPr>
          </a:p>
        </p:txBody>
      </p:sp>
      <p:sp>
        <p:nvSpPr>
          <p:cNvPr id="83972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E811C0-AC19-5847-B4D5-B7471D3FE58F}" type="slidenum">
              <a:rPr lang="ja-JP" altLang="en-US"/>
              <a:pPr/>
              <a:t>56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r>
              <a:rPr lang="ja-JP" altLang="en-US" dirty="0">
                <a:cs typeface="ＭＳ Ｐゴシック" charset="-128"/>
              </a:rPr>
              <a:t>情報実験の新マザーボードの</a:t>
            </a:r>
            <a:r>
              <a:rPr lang="en-US" altLang="ja-JP" dirty="0">
                <a:cs typeface="ＭＳ Ｐゴシック" charset="-128"/>
              </a:rPr>
              <a:t>IDE</a:t>
            </a:r>
            <a:r>
              <a:rPr lang="ja-JP" altLang="en-US" dirty="0">
                <a:cs typeface="ＭＳ Ｐゴシック" charset="-128"/>
              </a:rPr>
              <a:t>のポートは</a:t>
            </a:r>
            <a:r>
              <a:rPr lang="en-US" altLang="ja-JP" dirty="0">
                <a:cs typeface="ＭＳ Ｐゴシック" charset="-128"/>
              </a:rPr>
              <a:t>1</a:t>
            </a:r>
            <a:r>
              <a:rPr lang="ja-JP" altLang="en-US" dirty="0">
                <a:cs typeface="ＭＳ Ｐゴシック" charset="-128"/>
              </a:rPr>
              <a:t>つしかないので</a:t>
            </a:r>
            <a:r>
              <a:rPr lang="en-US" altLang="ja-JP" dirty="0">
                <a:cs typeface="ＭＳ Ｐゴシック" charset="-128"/>
              </a:rPr>
              <a:t>, </a:t>
            </a:r>
            <a:r>
              <a:rPr lang="ja-JP" altLang="en-US" dirty="0">
                <a:cs typeface="ＭＳ Ｐゴシック" charset="-128"/>
              </a:rPr>
              <a:t>プライマリー・セカンダリーは意識しなくて良い</a:t>
            </a:r>
          </a:p>
        </p:txBody>
      </p:sp>
      <p:sp>
        <p:nvSpPr>
          <p:cNvPr id="8499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FCEAA2-638E-5648-8DC1-6F9F5840BBDD}" type="slidenum">
              <a:rPr lang="ja-JP" altLang="en-US"/>
              <a:pPr/>
              <a:t>58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ja-JP" altLang="en-US" dirty="0" smtClean="0">
                <a:cs typeface="ＭＳ Ｐゴシック" charset="-128"/>
              </a:rPr>
              <a:t>今やパソコンの定義が曖昧</a:t>
            </a:r>
            <a:endParaRPr lang="en-US" altLang="ja-JP" dirty="0" smtClean="0">
              <a:cs typeface="ＭＳ Ｐゴシック" charset="-128"/>
            </a:endParaRPr>
          </a:p>
          <a:p>
            <a:r>
              <a:rPr lang="en-US" altLang="ja-JP" dirty="0" smtClean="0">
                <a:cs typeface="ＭＳ Ｐゴシック" charset="-128"/>
              </a:rPr>
              <a:t>PC/AT</a:t>
            </a:r>
            <a:r>
              <a:rPr lang="ja-JP" altLang="en-US" dirty="0" smtClean="0">
                <a:cs typeface="ＭＳ Ｐゴシック" charset="-128"/>
              </a:rPr>
              <a:t> とは</a:t>
            </a:r>
            <a:r>
              <a:rPr lang="en-US" altLang="ja-JP" dirty="0" smtClean="0">
                <a:cs typeface="ＭＳ Ｐゴシック" charset="-128"/>
              </a:rPr>
              <a:t>1984 </a:t>
            </a:r>
            <a:r>
              <a:rPr lang="ja-JP" altLang="en-US" dirty="0" smtClean="0">
                <a:cs typeface="ＭＳ Ｐゴシック" charset="-128"/>
              </a:rPr>
              <a:t>年に</a:t>
            </a:r>
            <a:r>
              <a:rPr lang="en-US" altLang="ja-JP" dirty="0" smtClean="0">
                <a:cs typeface="ＭＳ Ｐゴシック" charset="-128"/>
              </a:rPr>
              <a:t>IBM</a:t>
            </a:r>
            <a:r>
              <a:rPr lang="ja-JP" altLang="en-US" dirty="0" smtClean="0">
                <a:cs typeface="ＭＳ Ｐゴシック" charset="-128"/>
              </a:rPr>
              <a:t> が発売した</a:t>
            </a:r>
            <a:r>
              <a:rPr lang="en-US" altLang="ja-JP" dirty="0" smtClean="0">
                <a:cs typeface="ＭＳ Ｐゴシック" charset="-128"/>
              </a:rPr>
              <a:t>PC</a:t>
            </a:r>
            <a:r>
              <a:rPr lang="ja-JP" altLang="en-US" dirty="0" smtClean="0">
                <a:cs typeface="ＭＳ Ｐゴシック" charset="-128"/>
              </a:rPr>
              <a:t>モデル</a:t>
            </a:r>
            <a:r>
              <a:rPr lang="en-US" altLang="ja-JP" dirty="0" smtClean="0">
                <a:cs typeface="ＭＳ Ｐゴシック" charset="-128"/>
              </a:rPr>
              <a:t>5170</a:t>
            </a:r>
            <a:r>
              <a:rPr lang="ja-JP" altLang="en-US" dirty="0" smtClean="0">
                <a:cs typeface="ＭＳ Ｐゴシック" charset="-128"/>
              </a:rPr>
              <a:t> のこと</a:t>
            </a:r>
            <a:endParaRPr lang="en-US" altLang="ja-JP" dirty="0" smtClean="0">
              <a:cs typeface="ＭＳ Ｐゴシック" charset="-128"/>
            </a:endParaRPr>
          </a:p>
          <a:p>
            <a:r>
              <a:rPr lang="ja-JP" altLang="ja-JP" dirty="0" smtClean="0"/>
              <a:t>正式名称は“The </a:t>
            </a:r>
            <a:r>
              <a:rPr lang="ja-JP" altLang="ja-JP" b="1" dirty="0" smtClean="0"/>
              <a:t>P</a:t>
            </a:r>
            <a:r>
              <a:rPr lang="ja-JP" altLang="ja-JP" dirty="0" smtClean="0"/>
              <a:t>ersonal </a:t>
            </a:r>
            <a:r>
              <a:rPr lang="ja-JP" altLang="ja-JP" b="1" dirty="0" smtClean="0"/>
              <a:t>C</a:t>
            </a:r>
            <a:r>
              <a:rPr lang="ja-JP" altLang="ja-JP" dirty="0" smtClean="0"/>
              <a:t>omputer for </a:t>
            </a:r>
            <a:r>
              <a:rPr lang="ja-JP" altLang="ja-JP" b="1" dirty="0" smtClean="0"/>
              <a:t>A</a:t>
            </a:r>
            <a:r>
              <a:rPr lang="ja-JP" altLang="ja-JP" dirty="0" smtClean="0"/>
              <a:t>dvanced </a:t>
            </a:r>
            <a:r>
              <a:rPr lang="ja-JP" altLang="ja-JP" b="1" dirty="0" smtClean="0"/>
              <a:t>T</a:t>
            </a:r>
            <a:r>
              <a:rPr lang="ja-JP" altLang="ja-JP" dirty="0" smtClean="0"/>
              <a:t>echnologies 5170”</a:t>
            </a:r>
            <a:endParaRPr lang="en-US" altLang="ja-JP" dirty="0" smtClean="0">
              <a:cs typeface="ＭＳ Ｐゴシック" charset="-128"/>
            </a:endParaRPr>
          </a:p>
          <a:p>
            <a:r>
              <a:rPr lang="ja-JP" altLang="en-US" dirty="0" smtClean="0">
                <a:cs typeface="ＭＳ Ｐゴシック" charset="-128"/>
              </a:rPr>
              <a:t>この機能を継承したものが</a:t>
            </a:r>
            <a:r>
              <a:rPr lang="en-US" altLang="ja-JP" dirty="0" smtClean="0">
                <a:cs typeface="ＭＳ Ｐゴシック" charset="-128"/>
              </a:rPr>
              <a:t>PC/AT</a:t>
            </a:r>
            <a:r>
              <a:rPr lang="ja-JP" altLang="en-US" dirty="0" smtClean="0">
                <a:cs typeface="ＭＳ Ｐゴシック" charset="-128"/>
              </a:rPr>
              <a:t> 互換機</a:t>
            </a:r>
            <a:r>
              <a:rPr lang="en-US" altLang="ja-JP" dirty="0" smtClean="0">
                <a:cs typeface="ＭＳ Ｐゴシック" charset="-128"/>
              </a:rPr>
              <a:t>(</a:t>
            </a:r>
            <a:r>
              <a:rPr lang="ja-JP" altLang="en-US" dirty="0" smtClean="0">
                <a:cs typeface="ＭＳ Ｐゴシック" charset="-128"/>
              </a:rPr>
              <a:t>今やほとんど互換性がない</a:t>
            </a:r>
            <a:r>
              <a:rPr lang="en-US" altLang="ja-JP" dirty="0" smtClean="0">
                <a:cs typeface="ＭＳ Ｐゴシック" charset="-128"/>
              </a:rPr>
              <a:t>)</a:t>
            </a:r>
          </a:p>
          <a:p>
            <a:endParaRPr lang="en-US" altLang="ja-JP" dirty="0" smtClean="0">
              <a:cs typeface="ＭＳ Ｐゴシック" charset="-128"/>
            </a:endParaRPr>
          </a:p>
          <a:p>
            <a:r>
              <a:rPr lang="en-US" altLang="ja-JP" dirty="0" smtClean="0">
                <a:cs typeface="ＭＳ Ｐゴシック" charset="-128"/>
              </a:rPr>
              <a:t>----- Meeting Notes (2014/05/09 17:54) -----</a:t>
            </a:r>
          </a:p>
          <a:p>
            <a:r>
              <a:rPr lang="en-US" altLang="ja-JP" dirty="0" smtClean="0">
                <a:cs typeface="ＭＳ Ｐゴシック" charset="-128"/>
              </a:rPr>
              <a:t>・手元にある計算機っていろんな計算機あるけど</a:t>
            </a:r>
          </a:p>
          <a:p>
            <a:r>
              <a:rPr lang="en-US" altLang="ja-JP" dirty="0" smtClean="0">
                <a:cs typeface="ＭＳ Ｐゴシック" charset="-128"/>
              </a:rPr>
              <a:t>ここではPC／AT互換機について話しますよ</a:t>
            </a:r>
          </a:p>
        </p:txBody>
      </p:sp>
      <p:sp>
        <p:nvSpPr>
          <p:cNvPr id="64516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FFB65B-9418-4D48-9EBB-143165F36977}" type="slidenum">
              <a:rPr lang="ja-JP" altLang="en-US"/>
              <a:pPr/>
              <a:t>5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 smtClean="0"/>
              <a:t>現在では</a:t>
            </a:r>
            <a:r>
              <a:rPr lang="ja-JP" altLang="ja-JP" dirty="0" smtClean="0"/>
              <a:t>「PC/ATをベースにソフトウェア面の上位互換性を配慮しながらも、各種の拡張や競争や</a:t>
            </a:r>
            <a:r>
              <a:rPr lang="ja-JP" altLang="ja-JP" dirty="0" smtClean="0">
                <a:hlinkClick r:id="rId3" action="ppaction://hlinkfile" tooltip="標準化"/>
              </a:rPr>
              <a:t>標準化</a:t>
            </a:r>
            <a:r>
              <a:rPr lang="ja-JP" altLang="ja-JP" dirty="0" smtClean="0"/>
              <a:t>を重ね、事実上の標準を確立したマシンや仕様の総称」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ja-JP" dirty="0" smtClean="0"/>
              <a:t>----- Meeting Notes (2014/05/09 18:11) -----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ja-JP" dirty="0" smtClean="0"/>
              <a:t>なぜINEXではPC／AT互換機か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ja-JP" dirty="0" smtClean="0"/>
              <a:t>・Linuxが広まったのはこれのおかげ！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ja-JP" dirty="0" smtClean="0"/>
              <a:t>・PC</a:t>
            </a:r>
            <a:endParaRPr lang="ja-JP" altLang="en-US" dirty="0">
              <a:cs typeface="ＭＳ Ｐゴシック" charset="-128"/>
            </a:endParaRPr>
          </a:p>
        </p:txBody>
      </p:sp>
      <p:sp>
        <p:nvSpPr>
          <p:cNvPr id="655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999A5D-B258-A74B-B3F7-D0DAC928CF40}" type="slidenum">
              <a:rPr lang="ja-JP" altLang="en-US"/>
              <a:pPr/>
              <a:t>6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 smtClean="0">
                <a:cs typeface="ＭＳ Ｐゴシック" charset="-128"/>
              </a:rPr>
              <a:t>それまでパソコンで日本語を利用するにはハードウェアに日本語機能を内蔵した</a:t>
            </a:r>
            <a:r>
              <a:rPr lang="en-US" altLang="ja-JP" dirty="0" smtClean="0">
                <a:cs typeface="ＭＳ Ｐゴシック" charset="-128"/>
              </a:rPr>
              <a:t>NEC</a:t>
            </a:r>
            <a:r>
              <a:rPr lang="ja-JP" altLang="en-US" dirty="0" smtClean="0">
                <a:cs typeface="ＭＳ Ｐゴシック" charset="-128"/>
              </a:rPr>
              <a:t>の</a:t>
            </a:r>
            <a:r>
              <a:rPr lang="en-US" altLang="ja-JP" dirty="0" smtClean="0">
                <a:cs typeface="ＭＳ Ｐゴシック" charset="-128"/>
              </a:rPr>
              <a:t>PC-9800</a:t>
            </a:r>
            <a:r>
              <a:rPr lang="ja-JP" altLang="en-US" dirty="0" smtClean="0">
                <a:cs typeface="ＭＳ Ｐゴシック" charset="-128"/>
              </a:rPr>
              <a:t>シリーズ</a:t>
            </a:r>
            <a:r>
              <a:rPr lang="en-US" altLang="ja-JP" dirty="0" smtClean="0">
                <a:cs typeface="ＭＳ Ｐゴシック" charset="-128"/>
              </a:rPr>
              <a:t>(</a:t>
            </a:r>
            <a:r>
              <a:rPr lang="ja-JP" altLang="en-US" dirty="0" smtClean="0">
                <a:cs typeface="ＭＳ Ｐゴシック" charset="-128"/>
              </a:rPr>
              <a:t>及びその互換機</a:t>
            </a:r>
            <a:r>
              <a:rPr lang="en-US" altLang="ja-JP" dirty="0" smtClean="0">
                <a:cs typeface="ＭＳ Ｐゴシック" charset="-128"/>
              </a:rPr>
              <a:t>)</a:t>
            </a:r>
            <a:r>
              <a:rPr lang="ja-JP" altLang="en-US" dirty="0" smtClean="0">
                <a:cs typeface="ＭＳ Ｐゴシック" charset="-128"/>
              </a:rPr>
              <a:t>を使うしかなかった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 smtClean="0">
              <a:cs typeface="ＭＳ Ｐゴシック" charset="-128"/>
            </a:endParaRPr>
          </a:p>
          <a:p>
            <a:endParaRPr lang="ja-JP" altLang="en-US" dirty="0"/>
          </a:p>
          <a:p>
            <a:r>
              <a:rPr lang="ja-JP" altLang="en-US" dirty="0"/>
              <a:t>----- Meeting Notes (2014/05/09 18:11) -----</a:t>
            </a:r>
          </a:p>
          <a:p>
            <a:r>
              <a:rPr lang="ja-JP" altLang="en-US" dirty="0"/>
              <a:t>・DOSVの正しい商品名は？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cs typeface="ＭＳ Ｐゴシック" charset="-128"/>
              </a:rPr>
              <a:t>メーカー品は保証が効かなくなる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cs typeface="ＭＳ Ｐゴシック" charset="-128"/>
              </a:rPr>
              <a:t>----- Meeting Notes (2014/05/09 18:11) -----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cs typeface="ＭＳ Ｐゴシック" charset="-128"/>
              </a:rPr>
              <a:t>・情報実験でつかうPCのAT互換機</a:t>
            </a:r>
          </a:p>
          <a:p>
            <a:pPr eaLnBrk="1" hangingPunct="1">
              <a:spcBef>
                <a:spcPct val="0"/>
              </a:spcBef>
            </a:pPr>
            <a:r>
              <a:rPr lang="ja-JP" altLang="en-US" dirty="0" smtClean="0">
                <a:cs typeface="ＭＳ Ｐゴシック" charset="-128"/>
              </a:rPr>
              <a:t>・ PC／AT互換機の利点：組み立てやすいなど</a:t>
            </a:r>
            <a:endParaRPr lang="ja-JP" altLang="en-US" dirty="0">
              <a:cs typeface="ＭＳ Ｐゴシック" charset="-128"/>
            </a:endParaRPr>
          </a:p>
        </p:txBody>
      </p:sp>
      <p:sp>
        <p:nvSpPr>
          <p:cNvPr id="6656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E78611-A5B0-2547-9A74-535C0E938501}" type="slidenum">
              <a:rPr lang="ja-JP" altLang="en-US"/>
              <a:pPr/>
              <a:t>8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  <a:p>
            <a:r>
              <a:rPr kumimoji="1" lang="ja-JP" altLang="en-US"/>
              <a:t>----- Meeting Notes (2014/05/09 18:11) -----</a:t>
            </a:r>
          </a:p>
          <a:p>
            <a:r>
              <a:rPr kumimoji="1" lang="ja-JP" altLang="en-US"/>
              <a:t>・ハードウェア、ハード、装置、デバイス統一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AE3CF-2BCE-A443-AAD3-8E6F939BEACB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812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altLang="ja-JP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ja-JP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ja-JP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altLang="ja-JP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altLang="ja-JP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altLang="ja-JP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310932B4-79DE-3B4A-9C4E-8F7407A6F91D}" type="slidenum">
              <a:rPr lang="ja-JP" altLang="en-US" smtClean="0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kumimoji="1"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kumimoji="1"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kumimoji="1"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kumimoji="1"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kumimoji="1"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kumimoji="1"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6.wdp"/><Relationship Id="rId5" Type="http://schemas.openxmlformats.org/officeDocument/2006/relationships/image" Target="../media/image14.png"/><Relationship Id="rId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9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-words.jp/" TargetMode="External"/><Relationship Id="rId3" Type="http://schemas.openxmlformats.org/officeDocument/2006/relationships/hyperlink" Target="http://ja.wikipedia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692696"/>
            <a:ext cx="7635056" cy="1701800"/>
          </a:xfrm>
        </p:spPr>
        <p:txBody>
          <a:bodyPr rIns="38100"/>
          <a:lstStyle/>
          <a:p>
            <a:pPr algn="ctr" eaLnBrk="1" hangingPunct="1"/>
            <a:r>
              <a:rPr lang="en-US" altLang="ja-JP" sz="2800" dirty="0">
                <a:latin typeface="Helvetica"/>
                <a:ea typeface="ＭＳ Ｐゴシック" charset="-128"/>
                <a:cs typeface="Helvetica"/>
                <a:sym typeface="ＭＳ Ｐゴシック" charset="-128"/>
              </a:rPr>
              <a:t>INEX</a:t>
            </a:r>
            <a:r>
              <a:rPr lang="en-US" altLang="ja-JP" sz="2800" dirty="0">
                <a:latin typeface="ＭＳ Ｐゴシック" charset="-128"/>
                <a:ea typeface="ＭＳ Ｐゴシック" charset="-128"/>
                <a:sym typeface="ＭＳ Ｐゴシック" charset="-128"/>
              </a:rPr>
              <a:t> </a:t>
            </a:r>
            <a:r>
              <a:rPr lang="ja-JP" altLang="en-US" sz="2800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第 </a:t>
            </a:r>
            <a:r>
              <a:rPr lang="en-US" altLang="ja-JP" sz="2800" dirty="0" smtClean="0">
                <a:latin typeface="Helvetica"/>
                <a:ea typeface="ＭＳ Ｐゴシック" charset="-128"/>
                <a:cs typeface="Helvetica"/>
                <a:sym typeface="ＭＳ Ｐゴシック" charset="-128"/>
              </a:rPr>
              <a:t>5</a:t>
            </a:r>
            <a:r>
              <a:rPr lang="en-US" altLang="ja-JP" sz="2800" dirty="0" smtClean="0">
                <a:latin typeface="ＭＳ Ｐゴシック" charset="-128"/>
                <a:ea typeface="ＭＳ Ｐゴシック" charset="-128"/>
              </a:rPr>
              <a:t> </a:t>
            </a:r>
            <a:r>
              <a:rPr lang="ja-JP" altLang="en-US" sz="2800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回 </a:t>
            </a:r>
            <a:r>
              <a:rPr lang="en-US" altLang="ja-JP" sz="2800" dirty="0" smtClean="0">
                <a:latin typeface="Helvetica"/>
                <a:ea typeface="ＭＳ Ｐゴシック" charset="-128"/>
                <a:cs typeface="Helvetica"/>
                <a:sym typeface="ＭＳ Ｐゴシック" charset="-128"/>
              </a:rPr>
              <a:t>(</a:t>
            </a:r>
            <a:r>
              <a:rPr lang="en-US" altLang="ja-JP" sz="2800" dirty="0" smtClean="0">
                <a:latin typeface="Helvetica"/>
                <a:cs typeface="Helvetica"/>
                <a:sym typeface="ＭＳ Ｐゴシック" charset="-128"/>
              </a:rPr>
              <a:t>2014/05/16)</a:t>
            </a:r>
            <a:r>
              <a:rPr lang="en-US" altLang="ja-JP" sz="2800" dirty="0" smtClean="0">
                <a:latin typeface="Helvetica"/>
                <a:ea typeface="ＭＳ Ｐゴシック" charset="-128"/>
                <a:cs typeface="Helvetica"/>
              </a:rPr>
              <a:t/>
            </a:r>
            <a:br>
              <a:rPr lang="en-US" altLang="ja-JP" sz="2800" dirty="0" smtClean="0">
                <a:latin typeface="Helvetica"/>
                <a:ea typeface="ＭＳ Ｐゴシック" charset="-128"/>
                <a:cs typeface="Helvetica"/>
              </a:rPr>
            </a:br>
            <a:r>
              <a:rPr lang="ja-JP" altLang="en-US" sz="4400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ハードウェア解説と機器の分解</a:t>
            </a:r>
            <a:endParaRPr lang="ja-JP" altLang="en-US" sz="4400" dirty="0">
              <a:latin typeface="ＭＳ Ｐゴシック" charset="-128"/>
              <a:ea typeface="ＭＳ Ｐゴシック" charset="-128"/>
              <a:sym typeface="ＭＳ Ｐゴシック" charset="-128"/>
            </a:endParaRPr>
          </a:p>
        </p:txBody>
      </p:sp>
      <p:sp>
        <p:nvSpPr>
          <p:cNvPr id="9219" name="Rectangle 1"/>
          <p:cNvSpPr>
            <a:spLocks noGrp="1" noChangeArrowheads="1"/>
          </p:cNvSpPr>
          <p:nvPr>
            <p:ph idx="1"/>
          </p:nvPr>
        </p:nvSpPr>
        <p:spPr>
          <a:xfrm>
            <a:off x="1403350" y="4144516"/>
            <a:ext cx="6337300" cy="1588740"/>
          </a:xfrm>
        </p:spPr>
        <p:txBody>
          <a:bodyPr rIns="38100" anchor="ctr"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北海道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大学大学院</a:t>
            </a:r>
            <a:endParaRPr lang="en-US" altLang="ja-JP" sz="3200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理学院 宇宙理学専攻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齊藤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大晶</a:t>
            </a:r>
            <a:endParaRPr lang="en-US" altLang="ja-JP" sz="32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459432"/>
            <a:ext cx="9144000" cy="1268413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計算機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に</a:t>
            </a:r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必要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な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ハードウェア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機能</a:t>
            </a:r>
            <a:endParaRPr lang="en-US" altLang="ja-JP" dirty="0">
              <a:ea typeface="ＭＳ Ｐゴシック" charset="-128"/>
            </a:endParaRPr>
          </a:p>
        </p:txBody>
      </p:sp>
      <p:sp>
        <p:nvSpPr>
          <p:cNvPr id="18436" name="Rectangle 2"/>
          <p:cNvSpPr>
            <a:spLocks/>
          </p:cNvSpPr>
          <p:nvPr/>
        </p:nvSpPr>
        <p:spPr bwMode="auto">
          <a:xfrm>
            <a:off x="0" y="1268760"/>
            <a:ext cx="543609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500" tIns="63500" rIns="58420" bIns="63500">
            <a:prstTxWarp prst="textNoShape">
              <a:avLst/>
            </a:prstTxWarp>
          </a:bodyPr>
          <a:lstStyle/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〆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切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情報実験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のレポート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にとりかかった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まず</a:t>
            </a:r>
            <a:r>
              <a:rPr kumimoji="0" lang="ja-JP" altLang="en-US" sz="2000" b="1" dirty="0">
                <a:latin typeface="ＭＳ Ｐゴシック" charset="-128"/>
                <a:sym typeface="ＭＳ Ｐゴシック" charset="-128"/>
              </a:rPr>
              <a:t>ブラウザのアイコンをマウスで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クリック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すると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,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ブラウザが立ち上がった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検索サイトで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“</a:t>
            </a:r>
            <a:r>
              <a:rPr kumimoji="0" lang="en-US" altLang="ja-JP" sz="2000" b="1" dirty="0" err="1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suu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”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と入力し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レポート投稿システムにログインした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まだキーボード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操作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に慣れてないため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疲れた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..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気分転換に秘密のサイトへ行き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目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の保養をする事に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!!!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めくるめく世界が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ディスプレイ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表示された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長時間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動画を見すぎてレポートが終わらなかったため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ja-JP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未完成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レポートをメモ帳にコピペし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持参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 </a:t>
            </a:r>
            <a:r>
              <a:rPr kumimoji="0" lang="en-US" altLang="ja-JP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USB 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メモリ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に保存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こそがんばろう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ja-JP" altLang="en-US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67544" y="764704"/>
            <a:ext cx="417581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38100" bIns="45720" numCol="1" anchor="ctr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2"/>
              <a:buChar char=""/>
              <a:defRPr kumimoji="1"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2"/>
              <a:buChar char=""/>
              <a:defRPr kumimoji="1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2" indent="0" eaLnBrk="1" hangingPunct="1">
              <a:lnSpc>
                <a:spcPct val="90000"/>
              </a:lnSpc>
              <a:buSzPct val="171000"/>
              <a:buNone/>
            </a:pP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S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君の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日記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2014/XX/XX)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  <p:sp>
        <p:nvSpPr>
          <p:cNvPr id="6" name="AutoShape 12"/>
          <p:cNvSpPr>
            <a:spLocks/>
          </p:cNvSpPr>
          <p:nvPr/>
        </p:nvSpPr>
        <p:spPr bwMode="auto">
          <a:xfrm>
            <a:off x="5436096" y="1412776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CCFFCC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入力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マウスでクリック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キーボードで入力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7" name="AutoShape 12"/>
          <p:cNvSpPr>
            <a:spLocks/>
          </p:cNvSpPr>
          <p:nvPr/>
        </p:nvSpPr>
        <p:spPr bwMode="auto">
          <a:xfrm>
            <a:off x="5436096" y="4005064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CD00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出力機能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ディスプレイに表示</a:t>
            </a:r>
          </a:p>
        </p:txBody>
      </p:sp>
      <p:sp>
        <p:nvSpPr>
          <p:cNvPr id="8" name="AutoShape 12"/>
          <p:cNvSpPr>
            <a:spLocks/>
          </p:cNvSpPr>
          <p:nvPr/>
        </p:nvSpPr>
        <p:spPr bwMode="auto">
          <a:xfrm>
            <a:off x="5436096" y="5301208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B92FF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記憶機能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en-US" altLang="ja-JP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USB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メモリに保存</a:t>
            </a:r>
          </a:p>
        </p:txBody>
      </p:sp>
      <p:sp>
        <p:nvSpPr>
          <p:cNvPr id="9" name="AutoShape 12"/>
          <p:cNvSpPr>
            <a:spLocks/>
          </p:cNvSpPr>
          <p:nvPr/>
        </p:nvSpPr>
        <p:spPr bwMode="auto">
          <a:xfrm>
            <a:off x="5436096" y="2708920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tx2">
              <a:lumMod val="25000"/>
              <a:lumOff val="75000"/>
            </a:schemeClr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処理機能</a:t>
            </a:r>
          </a:p>
          <a:p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　 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アプリケーションソフト　　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r>
              <a:rPr kumimoji="0" lang="ja-JP" altLang="ja-JP" sz="22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 の実行</a:t>
            </a:r>
            <a:r>
              <a:rPr kumimoji="0" lang="en-US" altLang="ja-JP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: 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ブラウザ起動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30134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459432"/>
            <a:ext cx="9144000" cy="1268413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計算機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に</a:t>
            </a:r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必要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な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ハードウェア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機能</a:t>
            </a:r>
            <a:endParaRPr lang="en-US" altLang="ja-JP" dirty="0">
              <a:ea typeface="ＭＳ Ｐゴシック" charset="-128"/>
            </a:endParaRPr>
          </a:p>
        </p:txBody>
      </p:sp>
      <p:sp>
        <p:nvSpPr>
          <p:cNvPr id="18436" name="Rectangle 2"/>
          <p:cNvSpPr>
            <a:spLocks/>
          </p:cNvSpPr>
          <p:nvPr/>
        </p:nvSpPr>
        <p:spPr bwMode="auto">
          <a:xfrm>
            <a:off x="0" y="1268760"/>
            <a:ext cx="543609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500" tIns="63500" rIns="58420" bIns="63500">
            <a:prstTxWarp prst="textNoShape">
              <a:avLst/>
            </a:prstTxWarp>
          </a:bodyPr>
          <a:lstStyle/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〆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切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情報実験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のレポート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にとりかかった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まず</a:t>
            </a:r>
            <a:r>
              <a:rPr kumimoji="0" lang="ja-JP" altLang="en-US" sz="2000" b="1" dirty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ブラウザのアイコンをマウスで</a:t>
            </a:r>
            <a:r>
              <a:rPr kumimoji="0" lang="ja-JP" altLang="en-US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クリック</a:t>
            </a:r>
            <a:r>
              <a:rPr kumimoji="0" lang="ja-JP" altLang="en-US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する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と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,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ブラウザが立ち上がった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検索サイトで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“</a:t>
            </a:r>
            <a:r>
              <a:rPr kumimoji="0" lang="en-US" altLang="ja-JP" sz="2000" b="1" dirty="0" err="1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suu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”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と入力し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レポート投稿システムにログインした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まだキーボード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操作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に慣れてないため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疲れた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..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気分転換に秘密のサイトへ行き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目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の保養をする事に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!!!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めくるめく世界が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ディスプレイ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表示された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長時間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動画を見すぎてレポートが終わらなかったため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ja-JP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未完成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レポートをメモ帳にコピペし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持参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 </a:t>
            </a:r>
            <a:r>
              <a:rPr kumimoji="0" lang="en-US" altLang="ja-JP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USB 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メモリ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に保存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こそがんばろう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ja-JP" altLang="en-US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67544" y="764704"/>
            <a:ext cx="417581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38100" bIns="45720" numCol="1" anchor="ctr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2"/>
              <a:buChar char=""/>
              <a:defRPr kumimoji="1"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2"/>
              <a:buChar char=""/>
              <a:defRPr kumimoji="1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2" indent="0" eaLnBrk="1" hangingPunct="1">
              <a:lnSpc>
                <a:spcPct val="90000"/>
              </a:lnSpc>
              <a:buSzPct val="171000"/>
              <a:buNone/>
            </a:pP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S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君の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日記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2014/XX/XX)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  <p:sp>
        <p:nvSpPr>
          <p:cNvPr id="6" name="AutoShape 12"/>
          <p:cNvSpPr>
            <a:spLocks/>
          </p:cNvSpPr>
          <p:nvPr/>
        </p:nvSpPr>
        <p:spPr bwMode="auto">
          <a:xfrm>
            <a:off x="5436096" y="1412776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CCFFCC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入力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マウスでクリック</a:t>
            </a:r>
            <a:endParaRPr kumimoji="0" lang="en-US" altLang="ja-JP" sz="2200" b="1" dirty="0" smtClean="0">
              <a:solidFill>
                <a:srgbClr val="FF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キーボードで入力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7" name="AutoShape 12"/>
          <p:cNvSpPr>
            <a:spLocks/>
          </p:cNvSpPr>
          <p:nvPr/>
        </p:nvSpPr>
        <p:spPr bwMode="auto">
          <a:xfrm>
            <a:off x="5436096" y="4005064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CD00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出力機能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ディスプレイに表示</a:t>
            </a:r>
          </a:p>
        </p:txBody>
      </p:sp>
      <p:sp>
        <p:nvSpPr>
          <p:cNvPr id="8" name="AutoShape 12"/>
          <p:cNvSpPr>
            <a:spLocks/>
          </p:cNvSpPr>
          <p:nvPr/>
        </p:nvSpPr>
        <p:spPr bwMode="auto">
          <a:xfrm>
            <a:off x="5436096" y="5301208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B92FF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記憶機能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en-US" altLang="ja-JP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USB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メモリに保存</a:t>
            </a:r>
          </a:p>
        </p:txBody>
      </p:sp>
      <p:sp>
        <p:nvSpPr>
          <p:cNvPr id="9" name="AutoShape 12"/>
          <p:cNvSpPr>
            <a:spLocks/>
          </p:cNvSpPr>
          <p:nvPr/>
        </p:nvSpPr>
        <p:spPr bwMode="auto">
          <a:xfrm>
            <a:off x="5436096" y="2708920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tx2">
              <a:lumMod val="25000"/>
              <a:lumOff val="75000"/>
            </a:schemeClr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処理機能</a:t>
            </a:r>
          </a:p>
          <a:p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　 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アプリケーションソフト　　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r>
              <a:rPr kumimoji="0" lang="ja-JP" altLang="ja-JP" sz="22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 の実行</a:t>
            </a:r>
            <a:r>
              <a:rPr kumimoji="0" lang="en-US" altLang="ja-JP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: 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ブラウザ起動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168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459432"/>
            <a:ext cx="9144000" cy="1268413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計算機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に</a:t>
            </a:r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必要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な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ハードウェア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機能</a:t>
            </a:r>
            <a:endParaRPr lang="en-US" altLang="ja-JP" dirty="0">
              <a:ea typeface="ＭＳ Ｐゴシック" charset="-128"/>
            </a:endParaRPr>
          </a:p>
        </p:txBody>
      </p:sp>
      <p:sp>
        <p:nvSpPr>
          <p:cNvPr id="18436" name="Rectangle 2"/>
          <p:cNvSpPr>
            <a:spLocks/>
          </p:cNvSpPr>
          <p:nvPr/>
        </p:nvSpPr>
        <p:spPr bwMode="auto">
          <a:xfrm>
            <a:off x="0" y="1268760"/>
            <a:ext cx="543609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500" tIns="63500" rIns="58420" bIns="63500">
            <a:prstTxWarp prst="textNoShape">
              <a:avLst/>
            </a:prstTxWarp>
          </a:bodyPr>
          <a:lstStyle/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〆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切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情報実験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のレポート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にとりかかった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まず</a:t>
            </a:r>
            <a:r>
              <a:rPr kumimoji="0" lang="ja-JP" altLang="en-US" sz="2000" b="1" dirty="0">
                <a:latin typeface="ＭＳ Ｐゴシック" charset="-128"/>
                <a:sym typeface="ＭＳ Ｐゴシック" charset="-128"/>
              </a:rPr>
              <a:t>ブラウザのアイコンをマウスで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クリック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すると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,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ブラウザが立ち上がった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検索サイトで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“</a:t>
            </a:r>
            <a:r>
              <a:rPr kumimoji="0" lang="en-US" altLang="ja-JP" sz="2000" b="1" dirty="0" err="1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suu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”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と入力し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レポート投稿システムにログインした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まだキーボード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操作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に慣れてないため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疲れた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..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気分転換に秘密のサイトへ行き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目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の保養をする事に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!!!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めくるめく世界が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ディスプレイ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表示された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長時間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動画を見すぎてレポートが終わらなかったため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ja-JP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未完成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レポートをメモ帳にコピペし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持参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 </a:t>
            </a:r>
            <a:r>
              <a:rPr kumimoji="0" lang="en-US" altLang="ja-JP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USB 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メモリ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に保存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こそがんばろう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ja-JP" altLang="en-US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67544" y="764704"/>
            <a:ext cx="417581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38100" bIns="45720" numCol="1" anchor="ctr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2"/>
              <a:buChar char=""/>
              <a:defRPr kumimoji="1"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2"/>
              <a:buChar char=""/>
              <a:defRPr kumimoji="1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2" indent="0" eaLnBrk="1" hangingPunct="1">
              <a:lnSpc>
                <a:spcPct val="90000"/>
              </a:lnSpc>
              <a:buSzPct val="171000"/>
              <a:buNone/>
            </a:pP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S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君の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日記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2014/XX/XX)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  <p:sp>
        <p:nvSpPr>
          <p:cNvPr id="6" name="AutoShape 12"/>
          <p:cNvSpPr>
            <a:spLocks/>
          </p:cNvSpPr>
          <p:nvPr/>
        </p:nvSpPr>
        <p:spPr bwMode="auto">
          <a:xfrm>
            <a:off x="5436096" y="1412776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CCFFCC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入力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b="1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マウスでクリック</a:t>
            </a:r>
            <a:endParaRPr kumimoji="0" lang="en-US" altLang="ja-JP" sz="2200" b="1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キーボードで入力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7" name="AutoShape 12"/>
          <p:cNvSpPr>
            <a:spLocks/>
          </p:cNvSpPr>
          <p:nvPr/>
        </p:nvSpPr>
        <p:spPr bwMode="auto">
          <a:xfrm>
            <a:off x="5436096" y="4005064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CD00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出力機能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ディスプレイに表示</a:t>
            </a:r>
          </a:p>
        </p:txBody>
      </p:sp>
      <p:sp>
        <p:nvSpPr>
          <p:cNvPr id="8" name="AutoShape 12"/>
          <p:cNvSpPr>
            <a:spLocks/>
          </p:cNvSpPr>
          <p:nvPr/>
        </p:nvSpPr>
        <p:spPr bwMode="auto">
          <a:xfrm>
            <a:off x="5436096" y="5301208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B92FF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記憶機能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en-US" altLang="ja-JP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USB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メモリに保存</a:t>
            </a:r>
          </a:p>
        </p:txBody>
      </p:sp>
      <p:sp>
        <p:nvSpPr>
          <p:cNvPr id="9" name="AutoShape 12"/>
          <p:cNvSpPr>
            <a:spLocks/>
          </p:cNvSpPr>
          <p:nvPr/>
        </p:nvSpPr>
        <p:spPr bwMode="auto">
          <a:xfrm>
            <a:off x="5436096" y="2708920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tx2">
              <a:lumMod val="25000"/>
              <a:lumOff val="75000"/>
            </a:schemeClr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処理機能</a:t>
            </a:r>
          </a:p>
          <a:p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　 </a:t>
            </a:r>
            <a:r>
              <a:rPr kumimoji="0" lang="ja-JP" altLang="en-US" sz="2200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アプリケーションソフト　　</a:t>
            </a:r>
            <a:endParaRPr kumimoji="0" lang="en-US" altLang="ja-JP" sz="2200" dirty="0" smtClean="0">
              <a:solidFill>
                <a:srgbClr val="FF0000"/>
              </a:solidFill>
              <a:latin typeface="ＭＳ Ｐゴシック" charset="-128"/>
              <a:sym typeface="ＭＳ Ｐゴシック" charset="-128"/>
            </a:endParaRPr>
          </a:p>
          <a:p>
            <a:r>
              <a:rPr kumimoji="0" lang="ja-JP" altLang="ja-JP" sz="2200" dirty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　</a:t>
            </a:r>
            <a:r>
              <a:rPr kumimoji="0" lang="ja-JP" altLang="en-US" sz="2200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　 の実行</a:t>
            </a:r>
            <a:r>
              <a:rPr kumimoji="0" lang="en-US" altLang="ja-JP" sz="2200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: </a:t>
            </a:r>
            <a:r>
              <a:rPr kumimoji="0" lang="ja-JP" altLang="en-US" sz="2200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ブラウザ起動</a:t>
            </a:r>
            <a:endParaRPr kumimoji="0" lang="en-US" altLang="ja-JP" sz="2200" dirty="0" smtClean="0">
              <a:solidFill>
                <a:srgbClr val="FF0000"/>
              </a:solidFill>
              <a:latin typeface="ＭＳ Ｐゴシック" charset="-128"/>
              <a:sym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2553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459432"/>
            <a:ext cx="9144000" cy="1268413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計算機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に</a:t>
            </a:r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必要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な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ハードウェア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機能</a:t>
            </a:r>
            <a:endParaRPr lang="en-US" altLang="ja-JP" dirty="0">
              <a:ea typeface="ＭＳ Ｐゴシック" charset="-128"/>
            </a:endParaRPr>
          </a:p>
        </p:txBody>
      </p:sp>
      <p:sp>
        <p:nvSpPr>
          <p:cNvPr id="18436" name="Rectangle 2"/>
          <p:cNvSpPr>
            <a:spLocks/>
          </p:cNvSpPr>
          <p:nvPr/>
        </p:nvSpPr>
        <p:spPr bwMode="auto">
          <a:xfrm>
            <a:off x="0" y="1268760"/>
            <a:ext cx="543609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500" tIns="63500" rIns="58420" bIns="63500">
            <a:prstTxWarp prst="textNoShape">
              <a:avLst/>
            </a:prstTxWarp>
          </a:bodyPr>
          <a:lstStyle/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〆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切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情報実験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のレポート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にとりかかった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まず</a:t>
            </a:r>
            <a:r>
              <a:rPr kumimoji="0" lang="ja-JP" altLang="en-US" sz="2000" b="1" dirty="0">
                <a:latin typeface="ＭＳ Ｐゴシック" charset="-128"/>
                <a:sym typeface="ＭＳ Ｐゴシック" charset="-128"/>
              </a:rPr>
              <a:t>ブラウザのアイコンをマウスで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クリック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すると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,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ブラウザが立ち上がった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検索サイトで</a:t>
            </a:r>
            <a:r>
              <a:rPr kumimoji="0" lang="en-US" altLang="ja-JP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 “</a:t>
            </a:r>
            <a:r>
              <a:rPr kumimoji="0" lang="en-US" altLang="ja-JP" sz="2000" b="1" dirty="0" err="1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suu</a:t>
            </a:r>
            <a:r>
              <a:rPr kumimoji="0" lang="en-US" altLang="ja-JP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” </a:t>
            </a:r>
            <a:r>
              <a:rPr kumimoji="0" lang="ja-JP" altLang="en-US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と入力し</a:t>
            </a:r>
            <a:r>
              <a:rPr kumimoji="0" lang="en-US" altLang="ja-JP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レポート投稿システムにログインした</a:t>
            </a:r>
            <a:r>
              <a:rPr kumimoji="0" lang="en-US" altLang="ja-JP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 smtClean="0">
              <a:solidFill>
                <a:srgbClr val="FF0000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まだキーボード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操作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に慣れてないため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疲れた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..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気分転換に秘密のサイトへ行き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目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の保養をする事に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!!!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めくるめく世界が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ディスプレイ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表示された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長時間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動画を見すぎてレポートが終わらなかったため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ja-JP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未完成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レポートをメモ帳にコピペし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持参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 </a:t>
            </a:r>
            <a:r>
              <a:rPr kumimoji="0" lang="en-US" altLang="ja-JP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USB 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メモリ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に保存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こそがんばろう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ja-JP" altLang="en-US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67544" y="764704"/>
            <a:ext cx="417581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38100" bIns="45720" numCol="1" anchor="ctr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2"/>
              <a:buChar char=""/>
              <a:defRPr kumimoji="1"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2"/>
              <a:buChar char=""/>
              <a:defRPr kumimoji="1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2" indent="0" eaLnBrk="1" hangingPunct="1">
              <a:lnSpc>
                <a:spcPct val="90000"/>
              </a:lnSpc>
              <a:buSzPct val="171000"/>
              <a:buNone/>
            </a:pP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S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君の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日記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2014/XX/XX)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  <p:sp>
        <p:nvSpPr>
          <p:cNvPr id="6" name="AutoShape 12"/>
          <p:cNvSpPr>
            <a:spLocks/>
          </p:cNvSpPr>
          <p:nvPr/>
        </p:nvSpPr>
        <p:spPr bwMode="auto">
          <a:xfrm>
            <a:off x="5436096" y="1412776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CCFFCC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入力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b="1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マウスでクリック</a:t>
            </a:r>
            <a:endParaRPr kumimoji="0" lang="en-US" altLang="ja-JP" sz="2200" b="1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キーボードで入力</a:t>
            </a:r>
            <a:endParaRPr kumimoji="0" lang="en-US" altLang="ja-JP" sz="2200" b="1" dirty="0" smtClean="0">
              <a:solidFill>
                <a:srgbClr val="FF0000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7" name="AutoShape 12"/>
          <p:cNvSpPr>
            <a:spLocks/>
          </p:cNvSpPr>
          <p:nvPr/>
        </p:nvSpPr>
        <p:spPr bwMode="auto">
          <a:xfrm>
            <a:off x="5436096" y="4005064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CD00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出力機能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ディスプレイに表示</a:t>
            </a:r>
          </a:p>
        </p:txBody>
      </p:sp>
      <p:sp>
        <p:nvSpPr>
          <p:cNvPr id="8" name="AutoShape 12"/>
          <p:cNvSpPr>
            <a:spLocks/>
          </p:cNvSpPr>
          <p:nvPr/>
        </p:nvSpPr>
        <p:spPr bwMode="auto">
          <a:xfrm>
            <a:off x="5436096" y="5301208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B92FF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記憶機能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en-US" altLang="ja-JP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USB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メモリに保存</a:t>
            </a:r>
          </a:p>
        </p:txBody>
      </p:sp>
      <p:sp>
        <p:nvSpPr>
          <p:cNvPr id="9" name="AutoShape 12"/>
          <p:cNvSpPr>
            <a:spLocks/>
          </p:cNvSpPr>
          <p:nvPr/>
        </p:nvSpPr>
        <p:spPr bwMode="auto">
          <a:xfrm>
            <a:off x="5436096" y="2708920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tx2">
              <a:lumMod val="25000"/>
              <a:lumOff val="75000"/>
            </a:schemeClr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処理機能</a:t>
            </a:r>
          </a:p>
          <a:p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　 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アプリケーションソフト　　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r>
              <a:rPr kumimoji="0" lang="ja-JP" altLang="ja-JP" sz="22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 の実行</a:t>
            </a:r>
            <a:r>
              <a:rPr kumimoji="0" lang="en-US" altLang="ja-JP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: 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ブラウザ起動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4813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459432"/>
            <a:ext cx="9144000" cy="1268413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計算機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に</a:t>
            </a:r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必要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な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ハードウェア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機能</a:t>
            </a:r>
            <a:endParaRPr lang="en-US" altLang="ja-JP" dirty="0">
              <a:ea typeface="ＭＳ Ｐゴシック" charset="-128"/>
            </a:endParaRPr>
          </a:p>
        </p:txBody>
      </p:sp>
      <p:sp>
        <p:nvSpPr>
          <p:cNvPr id="18436" name="Rectangle 2"/>
          <p:cNvSpPr>
            <a:spLocks/>
          </p:cNvSpPr>
          <p:nvPr/>
        </p:nvSpPr>
        <p:spPr bwMode="auto">
          <a:xfrm>
            <a:off x="0" y="1268760"/>
            <a:ext cx="543609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500" tIns="63500" rIns="58420" bIns="63500">
            <a:prstTxWarp prst="textNoShape">
              <a:avLst/>
            </a:prstTxWarp>
          </a:bodyPr>
          <a:lstStyle/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〆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切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情報実験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のレポート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にとりかかった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まず</a:t>
            </a:r>
            <a:r>
              <a:rPr kumimoji="0" lang="ja-JP" altLang="en-US" sz="2000" b="1" dirty="0">
                <a:latin typeface="ＭＳ Ｐゴシック" charset="-128"/>
                <a:sym typeface="ＭＳ Ｐゴシック" charset="-128"/>
              </a:rPr>
              <a:t>ブラウザのアイコンをマウスで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クリック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すると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,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ブラウザが立ち上がった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検索サイトで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 “</a:t>
            </a:r>
            <a:r>
              <a:rPr kumimoji="0" lang="en-US" altLang="ja-JP" sz="2000" b="1" dirty="0" err="1" smtClean="0">
                <a:latin typeface="ＭＳ Ｐゴシック" charset="-128"/>
                <a:sym typeface="ＭＳ Ｐゴシック" charset="-128"/>
              </a:rPr>
              <a:t>suu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” 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と入力し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レポート投稿システムにログインした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 smtClean="0"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まだキーボード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操作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に慣れてないため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疲れた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..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気分転換に秘密のサイトへ行き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目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の保養をする事に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!!!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めくるめく世界が</a:t>
            </a:r>
            <a:r>
              <a:rPr kumimoji="0" lang="ja-JP" altLang="en-US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ディスプレイ</a:t>
            </a:r>
            <a:r>
              <a:rPr kumimoji="0" lang="ja-JP" altLang="en-US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に</a:t>
            </a:r>
            <a:r>
              <a:rPr kumimoji="0" lang="ja-JP" altLang="en-US" sz="2000" b="1" dirty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表示された</a:t>
            </a:r>
            <a:r>
              <a:rPr kumimoji="0" lang="en-US" altLang="ja-JP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FF0000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長時間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動画を見すぎてレポートが終わらなかったため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ja-JP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未完成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レポートをメモ帳にコピペし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持参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 </a:t>
            </a:r>
            <a:r>
              <a:rPr kumimoji="0" lang="en-US" altLang="ja-JP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USB 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メモリ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に保存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こそがんばろう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ja-JP" altLang="en-US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67544" y="764704"/>
            <a:ext cx="417581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38100" bIns="45720" numCol="1" anchor="ctr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2"/>
              <a:buChar char=""/>
              <a:defRPr kumimoji="1"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2"/>
              <a:buChar char=""/>
              <a:defRPr kumimoji="1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2" indent="0" eaLnBrk="1" hangingPunct="1">
              <a:lnSpc>
                <a:spcPct val="90000"/>
              </a:lnSpc>
              <a:buSzPct val="171000"/>
              <a:buNone/>
            </a:pP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S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君の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日記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2014/XX/XX)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  <p:sp>
        <p:nvSpPr>
          <p:cNvPr id="6" name="AutoShape 12"/>
          <p:cNvSpPr>
            <a:spLocks/>
          </p:cNvSpPr>
          <p:nvPr/>
        </p:nvSpPr>
        <p:spPr bwMode="auto">
          <a:xfrm>
            <a:off x="5436096" y="1412776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CCFFCC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入力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マウスでクリック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キーボードで入力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7" name="AutoShape 12"/>
          <p:cNvSpPr>
            <a:spLocks/>
          </p:cNvSpPr>
          <p:nvPr/>
        </p:nvSpPr>
        <p:spPr bwMode="auto">
          <a:xfrm>
            <a:off x="5436096" y="4005064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CD00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出力機能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400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ディスプレイに表示</a:t>
            </a:r>
          </a:p>
        </p:txBody>
      </p:sp>
      <p:sp>
        <p:nvSpPr>
          <p:cNvPr id="8" name="AutoShape 12"/>
          <p:cNvSpPr>
            <a:spLocks/>
          </p:cNvSpPr>
          <p:nvPr/>
        </p:nvSpPr>
        <p:spPr bwMode="auto">
          <a:xfrm>
            <a:off x="5436096" y="5301208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B92FF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記憶機能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en-US" altLang="ja-JP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USB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メモリに保存</a:t>
            </a:r>
          </a:p>
        </p:txBody>
      </p:sp>
      <p:sp>
        <p:nvSpPr>
          <p:cNvPr id="9" name="AutoShape 12"/>
          <p:cNvSpPr>
            <a:spLocks/>
          </p:cNvSpPr>
          <p:nvPr/>
        </p:nvSpPr>
        <p:spPr bwMode="auto">
          <a:xfrm>
            <a:off x="5436096" y="2708920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tx2">
              <a:lumMod val="25000"/>
              <a:lumOff val="75000"/>
            </a:schemeClr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処理機能</a:t>
            </a:r>
          </a:p>
          <a:p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　 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アプリケーションソフト　　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r>
              <a:rPr kumimoji="0" lang="ja-JP" altLang="ja-JP" sz="22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 の実行</a:t>
            </a:r>
            <a:r>
              <a:rPr kumimoji="0" lang="en-US" altLang="ja-JP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: 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ブラウザ起動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16849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459432"/>
            <a:ext cx="9144000" cy="1268413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計算機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に</a:t>
            </a:r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必要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な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ハードウェア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機能</a:t>
            </a:r>
            <a:endParaRPr lang="en-US" altLang="ja-JP" dirty="0">
              <a:ea typeface="ＭＳ Ｐゴシック" charset="-128"/>
            </a:endParaRPr>
          </a:p>
        </p:txBody>
      </p:sp>
      <p:sp>
        <p:nvSpPr>
          <p:cNvPr id="18436" name="Rectangle 2"/>
          <p:cNvSpPr>
            <a:spLocks/>
          </p:cNvSpPr>
          <p:nvPr/>
        </p:nvSpPr>
        <p:spPr bwMode="auto">
          <a:xfrm>
            <a:off x="0" y="1268760"/>
            <a:ext cx="543609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500" tIns="63500" rIns="58420" bIns="63500">
            <a:prstTxWarp prst="textNoShape">
              <a:avLst/>
            </a:prstTxWarp>
          </a:bodyPr>
          <a:lstStyle/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〆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切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情報実験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のレポート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にとりかかった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まず</a:t>
            </a:r>
            <a:r>
              <a:rPr kumimoji="0" lang="ja-JP" altLang="en-US" sz="2000" b="1" dirty="0">
                <a:latin typeface="ＭＳ Ｐゴシック" charset="-128"/>
                <a:sym typeface="ＭＳ Ｐゴシック" charset="-128"/>
              </a:rPr>
              <a:t>ブラウザのアイコンをマウスで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クリック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すると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,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ブラウザが立ち上がった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検索サイトで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 “</a:t>
            </a:r>
            <a:r>
              <a:rPr kumimoji="0" lang="en-US" altLang="ja-JP" sz="2000" b="1" dirty="0" err="1" smtClean="0">
                <a:latin typeface="ＭＳ Ｐゴシック" charset="-128"/>
                <a:sym typeface="ＭＳ Ｐゴシック" charset="-128"/>
              </a:rPr>
              <a:t>suu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” 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と入力し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レポート投稿システムにログインした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 smtClean="0"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まだキーボード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操作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に慣れてないため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疲れた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..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en-US" altLang="ja-JP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気分転換に秘密のサイトへ行き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目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の保養をする事に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!!!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めくるめく世界が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ディスプレイ</a:t>
            </a:r>
            <a:r>
              <a:rPr kumimoji="0" lang="ja-JP" altLang="en-US" sz="2000" b="1" dirty="0" smtClean="0">
                <a:latin typeface="ＭＳ Ｐゴシック" charset="-128"/>
                <a:sym typeface="ＭＳ Ｐゴシック" charset="-128"/>
              </a:rPr>
              <a:t>に</a:t>
            </a:r>
            <a:r>
              <a:rPr kumimoji="0" lang="ja-JP" altLang="en-US" sz="2000" b="1" dirty="0">
                <a:latin typeface="ＭＳ Ｐゴシック" charset="-128"/>
                <a:sym typeface="ＭＳ Ｐゴシック" charset="-128"/>
              </a:rPr>
              <a:t>表示された</a:t>
            </a: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FF0000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長時間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動画を見すぎてレポートが終わらなかったため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ja-JP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未完成</a:t>
            </a:r>
            <a:r>
              <a:rPr kumimoji="0" lang="ja-JP" altLang="en-US" sz="2000" b="1" dirty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の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レポートをメモ帳にコピペし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,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 </a:t>
            </a:r>
            <a:r>
              <a:rPr kumimoji="0" lang="ja-JP" altLang="en-US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持参</a:t>
            </a:r>
            <a:r>
              <a:rPr kumimoji="0" lang="ja-JP" altLang="en-US" sz="2000" b="1" dirty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した </a:t>
            </a:r>
            <a:r>
              <a:rPr kumimoji="0" lang="en-US" altLang="ja-JP" sz="2000" b="1" dirty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USB </a:t>
            </a:r>
            <a:r>
              <a:rPr kumimoji="0" lang="ja-JP" altLang="en-US" sz="2000" b="1" dirty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メモリ</a:t>
            </a:r>
            <a:r>
              <a:rPr kumimoji="0" lang="ja-JP" altLang="en-US" sz="2000" b="1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に保存</a:t>
            </a:r>
            <a:r>
              <a:rPr kumimoji="0" lang="ja-JP" altLang="en-US" sz="2000" b="1" dirty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した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</a:p>
          <a:p>
            <a:pPr algn="just"/>
            <a:endParaRPr kumimoji="0" lang="en-US" altLang="ja-JP" sz="2000" b="1" dirty="0" smtClean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  <a:p>
            <a:pPr algn="just"/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明日</a:t>
            </a:r>
            <a:r>
              <a:rPr kumimoji="0" lang="ja-JP" altLang="en-US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こそがんばろう</a:t>
            </a:r>
            <a:r>
              <a:rPr kumimoji="0" lang="en-US" altLang="ja-JP" sz="2000" b="1" dirty="0" smtClean="0">
                <a:solidFill>
                  <a:srgbClr val="0F0E2F"/>
                </a:solidFill>
                <a:latin typeface="ＭＳ Ｐゴシック" charset="-128"/>
                <a:sym typeface="ＭＳ Ｐゴシック" charset="-128"/>
              </a:rPr>
              <a:t>.</a:t>
            </a:r>
            <a:endParaRPr kumimoji="0" lang="ja-JP" altLang="en-US" sz="2000" b="1" dirty="0">
              <a:solidFill>
                <a:srgbClr val="0F0E2F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67544" y="764704"/>
            <a:ext cx="4175819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38100" bIns="45720" numCol="1" anchor="ctr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2"/>
              <a:buChar char=""/>
              <a:defRPr kumimoji="1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2"/>
              <a:buChar char=""/>
              <a:defRPr kumimoji="1" sz="23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2"/>
              <a:buChar char=""/>
              <a:defRPr kumimoji="1"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2"/>
              <a:buChar char=""/>
              <a:defRPr kumimoji="1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kumimoji="1" sz="16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1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1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1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2" indent="0" eaLnBrk="1" hangingPunct="1">
              <a:lnSpc>
                <a:spcPct val="90000"/>
              </a:lnSpc>
              <a:buSzPct val="171000"/>
              <a:buNone/>
            </a:pP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S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君の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日記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2014/XX/XX)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  <p:sp>
        <p:nvSpPr>
          <p:cNvPr id="6" name="AutoShape 12"/>
          <p:cNvSpPr>
            <a:spLocks/>
          </p:cNvSpPr>
          <p:nvPr/>
        </p:nvSpPr>
        <p:spPr bwMode="auto">
          <a:xfrm>
            <a:off x="5436096" y="1412776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CCFFCC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入力</a:t>
            </a: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マウスでクリック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キーボードで入力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7" name="AutoShape 12"/>
          <p:cNvSpPr>
            <a:spLocks/>
          </p:cNvSpPr>
          <p:nvPr/>
        </p:nvSpPr>
        <p:spPr bwMode="auto">
          <a:xfrm>
            <a:off x="5436096" y="4005064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FFCD00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出力機能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ディスプレイに表示</a:t>
            </a:r>
          </a:p>
        </p:txBody>
      </p:sp>
      <p:sp>
        <p:nvSpPr>
          <p:cNvPr id="8" name="AutoShape 12"/>
          <p:cNvSpPr>
            <a:spLocks/>
          </p:cNvSpPr>
          <p:nvPr/>
        </p:nvSpPr>
        <p:spPr bwMode="auto">
          <a:xfrm>
            <a:off x="5436096" y="5301208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DB92FF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記憶機能</a:t>
            </a:r>
            <a:endParaRPr kumimoji="0" lang="en-US" altLang="ja-JP" sz="24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lvl="1"/>
            <a:r>
              <a:rPr kumimoji="0" lang="en-US" altLang="ja-JP" sz="2400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USB</a:t>
            </a:r>
            <a:r>
              <a:rPr kumimoji="0" lang="ja-JP" altLang="en-US" sz="2400" dirty="0" smtClean="0">
                <a:solidFill>
                  <a:srgbClr val="FF0000"/>
                </a:solidFill>
                <a:latin typeface="ＭＳ Ｐゴシック" charset="-128"/>
                <a:sym typeface="ＭＳ Ｐゴシック" charset="-128"/>
              </a:rPr>
              <a:t>メモリに保存</a:t>
            </a:r>
          </a:p>
        </p:txBody>
      </p:sp>
      <p:sp>
        <p:nvSpPr>
          <p:cNvPr id="9" name="AutoShape 12"/>
          <p:cNvSpPr>
            <a:spLocks/>
          </p:cNvSpPr>
          <p:nvPr/>
        </p:nvSpPr>
        <p:spPr bwMode="auto">
          <a:xfrm>
            <a:off x="5436096" y="2708920"/>
            <a:ext cx="3354583" cy="115212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tx2">
              <a:lumMod val="25000"/>
              <a:lumOff val="75000"/>
            </a:schemeClr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 indent="-457200">
              <a:buFont typeface="Wingdings" charset="2"/>
              <a:buChar char="l"/>
            </a:pPr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処理機能</a:t>
            </a:r>
          </a:p>
          <a:p>
            <a:r>
              <a:rPr kumimoji="0" lang="ja-JP" altLang="en-US" sz="24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　 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アプリケーションソフト　　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r>
              <a:rPr kumimoji="0" lang="ja-JP" altLang="ja-JP" sz="22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　 の実行</a:t>
            </a:r>
            <a:r>
              <a:rPr kumimoji="0" lang="en-US" altLang="ja-JP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: </a:t>
            </a:r>
            <a:r>
              <a:rPr kumimoji="0" lang="ja-JP" altLang="en-US" sz="2200" dirty="0" smtClean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ブラウザ起動</a:t>
            </a:r>
            <a:endParaRPr kumimoji="0" lang="en-US" altLang="ja-JP" sz="2200" dirty="0" smtClean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01015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2" name="Oval 9"/>
          <p:cNvSpPr>
            <a:spLocks/>
          </p:cNvSpPr>
          <p:nvPr/>
        </p:nvSpPr>
        <p:spPr bwMode="auto">
          <a:xfrm>
            <a:off x="2699792" y="4509120"/>
            <a:ext cx="3688953" cy="1904161"/>
          </a:xfrm>
          <a:prstGeom prst="ellipse">
            <a:avLst/>
          </a:prstGeom>
          <a:solidFill>
            <a:srgbClr val="DB92FF"/>
          </a:solidFill>
          <a:ln w="254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9688" algn="ctr"/>
            <a:r>
              <a:rPr kumimoji="0" lang="ja-JP" altLang="en-US" sz="36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記憶</a:t>
            </a:r>
            <a:endParaRPr kumimoji="0" lang="en-US" altLang="ja-JP" sz="3600" dirty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marL="39688" algn="ctr"/>
            <a:r>
              <a:rPr kumimoji="0" lang="en-US" altLang="ja-JP" sz="24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USB</a:t>
            </a:r>
            <a:r>
              <a:rPr kumimoji="0" lang="ja-JP" altLang="en-US" sz="24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メモリに保存</a:t>
            </a:r>
          </a:p>
        </p:txBody>
      </p:sp>
      <p:sp>
        <p:nvSpPr>
          <p:cNvPr id="19473" name="Rectangle 10"/>
          <p:cNvSpPr>
            <a:spLocks/>
          </p:cNvSpPr>
          <p:nvPr/>
        </p:nvSpPr>
        <p:spPr bwMode="auto">
          <a:xfrm>
            <a:off x="5049085" y="5149728"/>
            <a:ext cx="117822" cy="38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78049" bIns="38100" anchor="ctr">
            <a:prstTxWarp prst="textNoShape">
              <a:avLst/>
            </a:prstTxWarp>
            <a:spAutoFit/>
          </a:bodyPr>
          <a:lstStyle/>
          <a:p>
            <a:pPr marL="39688" algn="ctr"/>
            <a:endParaRPr kumimoji="0" lang="ja-JP" altLang="en-US" sz="2000" dirty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19465" name="Rectangle 19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 rIns="38100"/>
          <a:lstStyle/>
          <a:p>
            <a:pPr eaLnBrk="1" hangingPunct="1"/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まとめる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と</a:t>
            </a:r>
            <a:r>
              <a:rPr lang="en-US" altLang="ja-JP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…</a:t>
            </a:r>
            <a:endParaRPr lang="ja-JP" altLang="en-US" dirty="0">
              <a:latin typeface="ＭＳ Ｐゴシック" charset="-128"/>
              <a:ea typeface="ＭＳ Ｐゴシック" charset="-128"/>
              <a:sym typeface="ＭＳ Ｐゴシック" charset="-128"/>
            </a:endParaRPr>
          </a:p>
        </p:txBody>
      </p:sp>
      <p:sp>
        <p:nvSpPr>
          <p:cNvPr id="19470" name="AutoShape 12"/>
          <p:cNvSpPr>
            <a:spLocks/>
          </p:cNvSpPr>
          <p:nvPr/>
        </p:nvSpPr>
        <p:spPr bwMode="auto">
          <a:xfrm>
            <a:off x="3059832" y="1628800"/>
            <a:ext cx="2952328" cy="165576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305FFF">
              <a:alpha val="29803"/>
            </a:srgbClr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kumimoji="0" lang="ja-JP" altLang="en-US" sz="3600" dirty="0">
                <a:latin typeface="ＭＳ Ｐゴシック" charset="-128"/>
                <a:sym typeface="ＭＳ Ｐゴシック" charset="-128"/>
              </a:rPr>
              <a:t>処理</a:t>
            </a:r>
          </a:p>
          <a:p>
            <a:pPr algn="ctr"/>
            <a:r>
              <a:rPr kumimoji="0" lang="ja-JP" altLang="en-US" sz="2400" dirty="0">
                <a:latin typeface="ＭＳ Ｐゴシック" charset="-128"/>
                <a:sym typeface="ＭＳ Ｐゴシック" charset="-128"/>
              </a:rPr>
              <a:t>ブラウザの起動</a:t>
            </a:r>
            <a:endParaRPr kumimoji="0" lang="en-US" altLang="ja-JP" sz="2400" dirty="0">
              <a:latin typeface="ＭＳ Ｐゴシック" charset="-128"/>
              <a:sym typeface="ＭＳ Ｐゴシック" charset="-128"/>
            </a:endParaRPr>
          </a:p>
          <a:p>
            <a:pPr algn="ctr"/>
            <a:r>
              <a:rPr kumimoji="0" lang="ja-JP" altLang="en-US" sz="2400" dirty="0">
                <a:latin typeface="ＭＳ Ｐゴシック" charset="-128"/>
                <a:sym typeface="ＭＳ Ｐゴシック" charset="-128"/>
              </a:rPr>
              <a:t>ブラウザによる処理</a:t>
            </a:r>
            <a:endParaRPr kumimoji="0" lang="en-US" altLang="ja-JP" sz="2400" dirty="0"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19471" name="Rectangle 13"/>
          <p:cNvSpPr>
            <a:spLocks/>
          </p:cNvSpPr>
          <p:nvPr/>
        </p:nvSpPr>
        <p:spPr bwMode="auto">
          <a:xfrm>
            <a:off x="4346750" y="2303612"/>
            <a:ext cx="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endParaRPr kumimoji="0" lang="en-US" altLang="ja-JP" sz="2000" dirty="0" smtClean="0"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444208" y="1628800"/>
            <a:ext cx="2671387" cy="1656184"/>
          </a:xfrm>
          <a:prstGeom prst="rect">
            <a:avLst/>
          </a:prstGeom>
          <a:solidFill>
            <a:srgbClr val="FFC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ja-JP" altLang="en-US" sz="32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出力</a:t>
            </a:r>
            <a:endParaRPr kumimoji="0" lang="en-US" altLang="ja-JP" sz="3200" dirty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algn="ctr"/>
            <a:r>
              <a:rPr kumimoji="0" lang="ja-JP" altLang="en-US" sz="24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ディスプレイに表示</a:t>
            </a:r>
          </a:p>
        </p:txBody>
      </p:sp>
      <p:sp>
        <p:nvSpPr>
          <p:cNvPr id="24" name="AutoShape 12"/>
          <p:cNvSpPr>
            <a:spLocks/>
          </p:cNvSpPr>
          <p:nvPr/>
        </p:nvSpPr>
        <p:spPr bwMode="auto">
          <a:xfrm>
            <a:off x="-6719" y="1628800"/>
            <a:ext cx="2697285" cy="165576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  <a:moveTo>
                  <a:pt x="0" y="0"/>
                </a:moveTo>
              </a:path>
            </a:pathLst>
          </a:custGeom>
          <a:solidFill>
            <a:srgbClr val="CCFFCC"/>
          </a:solidFill>
          <a:ln w="254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kumimoji="0" lang="ja-JP" altLang="en-US" sz="36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入力</a:t>
            </a:r>
            <a:endParaRPr kumimoji="0" lang="en-US" altLang="ja-JP" sz="3600" dirty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  <a:p>
            <a:pPr algn="ctr"/>
            <a:r>
              <a:rPr kumimoji="0" lang="ja-JP" altLang="en-US" sz="2400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マウスでクリック</a:t>
            </a:r>
            <a:endParaRPr kumimoji="0" lang="en-US" altLang="ja-JP" sz="2400" dirty="0">
              <a:solidFill>
                <a:srgbClr val="000000"/>
              </a:solidFill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699792" y="2204864"/>
            <a:ext cx="432048" cy="5760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Right Arrow 27"/>
          <p:cNvSpPr/>
          <p:nvPr/>
        </p:nvSpPr>
        <p:spPr>
          <a:xfrm>
            <a:off x="6012160" y="2204864"/>
            <a:ext cx="432048" cy="5760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Right Arrow 28"/>
          <p:cNvSpPr/>
          <p:nvPr/>
        </p:nvSpPr>
        <p:spPr>
          <a:xfrm rot="5400000">
            <a:off x="4283968" y="3573016"/>
            <a:ext cx="432048" cy="57606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943225"/>
            <a:ext cx="8229600" cy="914400"/>
          </a:xfrm>
        </p:spPr>
        <p:txBody>
          <a:bodyPr/>
          <a:lstStyle/>
          <a:p>
            <a:pPr eaLnBrk="1" hangingPunct="1"/>
            <a:r>
              <a:rPr lang="ja-JP" altLang="en-US">
                <a:latin typeface="Gill Sans MT" charset="0"/>
                <a:ea typeface="ＭＳ Ｐゴシック" charset="-128"/>
              </a:rPr>
              <a:t>各装置の概要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269875"/>
            <a:ext cx="7772400" cy="873125"/>
          </a:xfrm>
        </p:spPr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装置の種類</a:t>
            </a:r>
          </a:p>
        </p:txBody>
      </p:sp>
      <p:sp>
        <p:nvSpPr>
          <p:cNvPr id="32771" name="Rectangle 1"/>
          <p:cNvSpPr>
            <a:spLocks noGrp="1" noChangeArrowheads="1"/>
          </p:cNvSpPr>
          <p:nvPr>
            <p:ph idx="1"/>
          </p:nvPr>
        </p:nvSpPr>
        <p:spPr>
          <a:xfrm>
            <a:off x="428625" y="1323975"/>
            <a:ext cx="8386763" cy="5054600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入力装置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キーボード</a:t>
            </a:r>
            <a:r>
              <a:rPr lang="en-US" altLang="ja-JP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マウスなど</a:t>
            </a:r>
            <a:endParaRPr lang="ja-JP" altLang="en-US" dirty="0">
              <a:solidFill>
                <a:srgbClr val="FF0000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処理装置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CPU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（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Central Processing Unit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） 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出力装置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ディスプレイ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ビデオカードなど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記憶装置</a:t>
            </a:r>
            <a:endParaRPr lang="ja-JP" altLang="en-US" sz="3400" dirty="0">
              <a:cs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RAM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, HDD,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SSD,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BD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, DVD, CD, USB</a:t>
            </a:r>
            <a:r>
              <a:rPr lang="ja-JP" altLang="en-US" dirty="0">
                <a:latin typeface="ＭＳ Ｐゴシック" charset="-128"/>
                <a:cs typeface="ＭＳ Ｐゴシック" charset="-128"/>
              </a:rPr>
              <a:t>メモリ 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その他の装置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ネットワークカードなど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以上の機能を結合</a:t>
            </a:r>
            <a:r>
              <a:rPr lang="en-US" altLang="ja-JP" dirty="0">
                <a:latin typeface="Arial" charset="0"/>
                <a:cs typeface="ＭＳ Ｐゴシック" charset="-128"/>
                <a:sym typeface="ＭＳ Ｐゴシック" charset="-128"/>
              </a:rPr>
              <a:t>•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調整する装置</a:t>
            </a:r>
            <a:endParaRPr lang="en-US" altLang="ja-JP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マザーボード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チップセット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11561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入力装置</a:t>
            </a:r>
          </a:p>
        </p:txBody>
      </p:sp>
      <p:sp>
        <p:nvSpPr>
          <p:cNvPr id="22531" name="Rectangle 1"/>
          <p:cNvSpPr>
            <a:spLocks noGrp="1" noChangeArrowheads="1"/>
          </p:cNvSpPr>
          <p:nvPr>
            <p:ph idx="1"/>
          </p:nvPr>
        </p:nvSpPr>
        <p:spPr>
          <a:xfrm>
            <a:off x="395536" y="1916832"/>
            <a:ext cx="8258175" cy="1622425"/>
          </a:xfrm>
        </p:spPr>
        <p:txBody>
          <a:bodyPr rIns="38100" anchor="ctr">
            <a:normAutofit lnSpcReduction="10000"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人間の命令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を計算機に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伝える装置</a:t>
            </a:r>
            <a:endParaRPr lang="ja-JP" altLang="en-US" sz="3200" dirty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キーボード</a:t>
            </a:r>
            <a:endParaRPr lang="ja-JP" altLang="en-US" sz="3000" dirty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マウス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1143000"/>
          </a:xfrm>
        </p:spPr>
        <p:txBody>
          <a:bodyPr rIns="38100"/>
          <a:lstStyle/>
          <a:p>
            <a:pPr eaLnBrk="1" hangingPunct="1"/>
            <a:r>
              <a:rPr lang="ja-JP" altLang="en-US" sz="4800" dirty="0">
                <a:latin typeface="ＭＳ Ｐゴシック" charset="-128"/>
                <a:ea typeface="ＭＳ Ｐゴシック" charset="-128"/>
                <a:sym typeface="ＭＳ Ｐゴシック" charset="-128"/>
              </a:rPr>
              <a:t>本日の講義の内容</a:t>
            </a:r>
          </a:p>
        </p:txBody>
      </p:sp>
      <p:sp>
        <p:nvSpPr>
          <p:cNvPr id="10243" name="Rectangle 1"/>
          <p:cNvSpPr>
            <a:spLocks noGrp="1" noChangeArrowheads="1"/>
          </p:cNvSpPr>
          <p:nvPr>
            <p:ph idx="1"/>
          </p:nvPr>
        </p:nvSpPr>
        <p:spPr>
          <a:xfrm>
            <a:off x="250825" y="1196974"/>
            <a:ext cx="8713788" cy="5661025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 はじめに</a:t>
            </a:r>
            <a:endParaRPr lang="en-US" altLang="ja-JP" sz="3200" dirty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 計算機の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ハードウェア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に必要な機能</a:t>
            </a:r>
            <a:endParaRPr lang="en-US" altLang="ja-JP" sz="3200" dirty="0"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各装置の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概要</a:t>
            </a:r>
            <a:endParaRPr lang="ja-JP" altLang="en-US" sz="3200" dirty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入力装置</a:t>
            </a:r>
            <a:endParaRPr lang="en-US" altLang="ja-JP" sz="30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出力装置</a:t>
            </a:r>
            <a:endParaRPr lang="en-US" altLang="ja-JP" sz="3000" dirty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記憶装置</a:t>
            </a:r>
            <a:endParaRPr lang="en-US" altLang="ja-JP" sz="3000" dirty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マザーボード</a:t>
            </a:r>
            <a:r>
              <a:rPr lang="ja-JP" altLang="en-US" sz="3000" dirty="0" smtClean="0">
                <a:cs typeface="ＭＳ Ｐゴシック" charset="-128"/>
              </a:rPr>
              <a:t> </a:t>
            </a:r>
            <a:endParaRPr lang="en-US" altLang="ja-JP" sz="3000" dirty="0" smtClean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その他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の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装置</a:t>
            </a:r>
            <a:endParaRPr lang="ja-JP" altLang="en-US" sz="3000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キーボード</a:t>
            </a:r>
            <a:endParaRPr lang="ja-JP" altLang="en-US" dirty="0">
              <a:latin typeface="ＭＳ Ｐゴシック" charset="-128"/>
              <a:ea typeface="ＭＳ Ｐゴシック" charset="-128"/>
              <a:sym typeface="ＭＳ Ｐゴシック" charset="-128"/>
            </a:endParaRPr>
          </a:p>
        </p:txBody>
      </p:sp>
      <p:pic>
        <p:nvPicPr>
          <p:cNvPr id="1028" name="Picture 4" descr="C:\Users\mikataka\Documents\INEX2012\0518\lecture\image\keybo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84" b="78776" l="0" r="100000">
                        <a14:foregroundMark x1="44870" y1="64082" x2="766" y2="64286"/>
                        <a14:foregroundMark x1="80858" y1="64082" x2="99694" y2="63469"/>
                        <a14:foregroundMark x1="44257" y1="71224" x2="55896" y2="69184"/>
                        <a14:foregroundMark x1="56815" y1="75714" x2="45329" y2="77143"/>
                        <a14:foregroundMark x1="43645" y1="71224" x2="43798" y2="77143"/>
                        <a14:foregroundMark x1="56202" y1="74082" x2="55896" y2="69592"/>
                        <a14:foregroundMark x1="55436" y1="75102" x2="55436" y2="75102"/>
                        <a14:foregroundMark x1="54058" y1="75102" x2="54058" y2="75102"/>
                        <a14:foregroundMark x1="56202" y1="74694" x2="56202" y2="74694"/>
                        <a14:foregroundMark x1="12864" y1="20000" x2="1991" y2="19388"/>
                        <a14:foregroundMark x1="48239" y1="64082" x2="48239" y2="64082"/>
                        <a14:foregroundMark x1="48239" y1="64082" x2="45942" y2="64082"/>
                        <a14:foregroundMark x1="49311" y1="64082" x2="56508" y2="64082"/>
                        <a14:foregroundMark x1="44717" y1="76531" x2="50842" y2="76327"/>
                        <a14:foregroundMark x1="45482" y1="77347" x2="45482" y2="77347"/>
                        <a14:foregroundMark x1="1991" y1="20000" x2="0" y2="30408"/>
                        <a14:foregroundMark x1="1072" y1="29796" x2="2297" y2="21020"/>
                        <a14:backgroundMark x1="1531" y1="64694" x2="48851" y2="65102"/>
                        <a14:backgroundMark x1="81011" y1="64286" x2="99847" y2="63878"/>
                        <a14:backgroundMark x1="44564" y1="77347" x2="43492" y2="76122"/>
                        <a14:backgroundMark x1="56662" y1="75714" x2="45176" y2="77755"/>
                        <a14:backgroundMark x1="1685" y1="20000" x2="0" y2="30204"/>
                        <a14:backgroundMark x1="919" y1="30000" x2="0" y2="35918"/>
                        <a14:backgroundMark x1="49005" y1="67143" x2="59112" y2="67143"/>
                        <a14:backgroundMark x1="73813" y1="64694" x2="57427" y2="65510"/>
                        <a14:backgroundMark x1="80551" y1="64694" x2="73201" y2="65306"/>
                        <a14:backgroundMark x1="56508" y1="64694" x2="49005" y2="65510"/>
                        <a14:backgroundMark x1="24349" y1="64286" x2="49464" y2="64286"/>
                        <a14:backgroundMark x1="49617" y1="64286" x2="56662" y2="64286"/>
                        <a14:backgroundMark x1="43645" y1="76735" x2="44257" y2="77551"/>
                        <a14:backgroundMark x1="43645" y1="77347" x2="43645" y2="77347"/>
                        <a14:backgroundMark x1="44564" y1="76531" x2="46861" y2="77143"/>
                        <a14:backgroundMark x1="55896" y1="68980" x2="56202" y2="75306"/>
                        <a14:backgroundMark x1="1838" y1="19592" x2="1838" y2="19592"/>
                        <a14:backgroundMark x1="2144" y1="20000" x2="919" y2="29796"/>
                        <a14:backgroundMark x1="306" y1="29796" x2="306" y2="29796"/>
                        <a14:backgroundMark x1="459" y1="28980" x2="459" y2="28980"/>
                        <a14:backgroundMark x1="613" y1="28163" x2="613" y2="28163"/>
                        <a14:backgroundMark x1="766" y1="27143" x2="766" y2="27143"/>
                        <a14:backgroundMark x1="1072" y1="25714" x2="1072" y2="25714"/>
                        <a14:backgroundMark x1="919" y1="26531" x2="919" y2="26531"/>
                        <a14:backgroundMark x1="919" y1="26122" x2="919" y2="26122"/>
                        <a14:backgroundMark x1="1378" y1="23469" x2="1378" y2="23469"/>
                        <a14:backgroundMark x1="1378" y1="24082" x2="1378" y2="24082"/>
                        <a14:backgroundMark x1="1378" y1="23673" x2="1378" y2="23673"/>
                        <a14:backgroundMark x1="1225" y1="24694" x2="1225" y2="24694"/>
                        <a14:backgroundMark x1="1225" y1="25102" x2="1225" y2="25102"/>
                        <a14:backgroundMark x1="1685" y1="21429" x2="1685" y2="21429"/>
                        <a14:backgroundMark x1="1531" y1="22449" x2="1531" y2="22449"/>
                        <a14:backgroundMark x1="1531" y1="22857" x2="1531" y2="2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24935" cy="632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マウス</a:t>
            </a:r>
            <a:endParaRPr lang="ja-JP" altLang="en-US" dirty="0">
              <a:latin typeface="ＭＳ Ｐゴシック" charset="-128"/>
              <a:ea typeface="ＭＳ Ｐゴシック" charset="-128"/>
              <a:sym typeface="ＭＳ Ｐゴシック" charset="-128"/>
            </a:endParaRPr>
          </a:p>
        </p:txBody>
      </p:sp>
      <p:pic>
        <p:nvPicPr>
          <p:cNvPr id="2050" name="Picture 2" descr="C:\Users\mikataka\Documents\INEX2012\0518\lecture\image\mausu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893" l="10000" r="90000">
                        <a14:foregroundMark x1="37347" y1="24809" x2="40204" y2="26646"/>
                        <a14:foregroundMark x1="54286" y1="33538" x2="56531" y2="45176"/>
                        <a14:foregroundMark x1="84898" y1="64165" x2="71224" y2="64165"/>
                        <a14:foregroundMark x1="71429" y1="37825" x2="81020" y2="37825"/>
                        <a14:foregroundMark x1="71837" y1="38285" x2="72041" y2="65697"/>
                        <a14:foregroundMark x1="26735" y1="7504" x2="25102" y2="3828"/>
                        <a14:foregroundMark x1="24694" y1="1685" x2="26735" y2="5819"/>
                        <a14:foregroundMark x1="27959" y1="7810" x2="32857" y2="13936"/>
                        <a14:foregroundMark x1="23469" y1="1378" x2="24490" y2="3675"/>
                        <a14:foregroundMark x1="36939" y1="21286" x2="36939" y2="24809"/>
                        <a14:foregroundMark x1="33878" y1="16998" x2="33878" y2="16998"/>
                        <a14:foregroundMark x1="35714" y1="19296" x2="35714" y2="19296"/>
                        <a14:foregroundMark x1="35714" y1="24349" x2="35714" y2="24349"/>
                        <a14:foregroundMark x1="34898" y1="25727" x2="34898" y2="25727"/>
                        <a14:foregroundMark x1="35510" y1="1685" x2="35510" y2="1685"/>
                        <a14:foregroundMark x1="42245" y1="1378" x2="42245" y2="4135"/>
                        <a14:foregroundMark x1="41020" y1="3828" x2="36939" y2="4747"/>
                        <a14:foregroundMark x1="23878" y1="78254" x2="23878" y2="78254"/>
                        <a14:foregroundMark x1="73265" y1="63706" x2="82245" y2="63706"/>
                        <a14:foregroundMark x1="72245" y1="38744" x2="75102" y2="37825"/>
                        <a14:foregroundMark x1="76939" y1="37825" x2="80816" y2="38285"/>
                        <a14:foregroundMark x1="76939" y1="37672" x2="81633" y2="38897"/>
                        <a14:foregroundMark x1="33061" y1="13323" x2="37347" y2="20980"/>
                        <a14:foregroundMark x1="32449" y1="14855" x2="32449" y2="14855"/>
                        <a14:foregroundMark x1="30204" y1="11945" x2="26735" y2="7504"/>
                        <a14:foregroundMark x1="30204" y1="11945" x2="28980" y2="10260"/>
                        <a14:foregroundMark x1="30204" y1="12098" x2="29796" y2="11485"/>
                        <a14:foregroundMark x1="30204" y1="12098" x2="30204" y2="12098"/>
                        <a14:foregroundMark x1="30408" y1="12404" x2="30408" y2="12404"/>
                        <a14:foregroundMark x1="35918" y1="24655" x2="35102" y2="25421"/>
                        <a14:foregroundMark x1="37755" y1="23737" x2="37755" y2="22358"/>
                        <a14:foregroundMark x1="37755" y1="21746" x2="37347" y2="20827"/>
                        <a14:foregroundMark x1="29184" y1="10260" x2="31224" y2="13323"/>
                        <a14:foregroundMark x1="24694" y1="28790" x2="24694" y2="28790"/>
                        <a14:foregroundMark x1="24490" y1="28943" x2="24490" y2="28943"/>
                        <a14:foregroundMark x1="18980" y1="72894" x2="27551" y2="81164"/>
                        <a14:foregroundMark x1="31224" y1="79786" x2="31224" y2="79786"/>
                        <a14:foregroundMark x1="31224" y1="79786" x2="27959" y2="79786"/>
                        <a14:foregroundMark x1="36327" y1="79479" x2="36327" y2="79479"/>
                        <a14:foregroundMark x1="37959" y1="79173" x2="37959" y2="79173"/>
                        <a14:foregroundMark x1="18980" y1="72588" x2="15102" y2="64931"/>
                        <a14:foregroundMark x1="12449" y1="48851" x2="13061" y2="59265"/>
                        <a14:foregroundMark x1="13265" y1="59877" x2="14694" y2="64625"/>
                        <a14:backgroundMark x1="54898" y1="25574" x2="68571" y2="74426"/>
                        <a14:backgroundMark x1="20000" y1="1225" x2="24490" y2="28943"/>
                        <a14:backgroundMark x1="37755" y1="20368" x2="40000" y2="26493"/>
                        <a14:backgroundMark x1="56531" y1="43645" x2="57143" y2="68453"/>
                        <a14:backgroundMark x1="81224" y1="38285" x2="86327" y2="41807"/>
                        <a14:backgroundMark x1="70408" y1="39663" x2="70612" y2="41807"/>
                        <a14:backgroundMark x1="71429" y1="37825" x2="70816" y2="44257"/>
                        <a14:backgroundMark x1="33878" y1="18530" x2="33878" y2="18530"/>
                        <a14:backgroundMark x1="18163" y1="73201" x2="18163" y2="73201"/>
                        <a14:backgroundMark x1="17959" y1="73201" x2="17959" y2="73201"/>
                        <a14:backgroundMark x1="72449" y1="64625" x2="72449" y2="64625"/>
                        <a14:backgroundMark x1="74490" y1="64625" x2="74490" y2="64625"/>
                        <a14:backgroundMark x1="80204" y1="62634" x2="80204" y2="62634"/>
                        <a14:backgroundMark x1="71224" y1="63247" x2="72449" y2="65084"/>
                        <a14:backgroundMark x1="71020" y1="64165" x2="71020" y2="64165"/>
                        <a14:backgroundMark x1="72449" y1="64165" x2="85714" y2="64165"/>
                        <a14:backgroundMark x1="71837" y1="64778" x2="73469" y2="66003"/>
                        <a14:backgroundMark x1="71837" y1="65391" x2="71837" y2="66462"/>
                        <a14:backgroundMark x1="72245" y1="38591" x2="76122" y2="36907"/>
                        <a14:backgroundMark x1="71837" y1="38438" x2="71837" y2="36600"/>
                        <a14:backgroundMark x1="72653" y1="37519" x2="74898" y2="37366"/>
                        <a14:backgroundMark x1="72449" y1="37672" x2="72449" y2="38591"/>
                        <a14:backgroundMark x1="73061" y1="37825" x2="73061" y2="37825"/>
                        <a14:backgroundMark x1="80612" y1="38132" x2="75306" y2="37519"/>
                        <a14:backgroundMark x1="84694" y1="58959" x2="85102" y2="64165"/>
                        <a14:backgroundMark x1="71633" y1="42266" x2="71837" y2="64778"/>
                        <a14:backgroundMark x1="54286" y1="33384" x2="56327" y2="43951"/>
                        <a14:backgroundMark x1="36939" y1="20521" x2="36939" y2="20521"/>
                        <a14:backgroundMark x1="37347" y1="19908" x2="34490" y2="15161"/>
                        <a14:backgroundMark x1="34082" y1="15008" x2="29592" y2="8576"/>
                        <a14:backgroundMark x1="30000" y1="12098" x2="25918" y2="6738"/>
                        <a14:backgroundMark x1="34490" y1="24962" x2="35714" y2="24655"/>
                        <a14:backgroundMark x1="23061" y1="1378" x2="25918" y2="6585"/>
                        <a14:backgroundMark x1="31020" y1="13323" x2="28980" y2="10413"/>
                        <a14:backgroundMark x1="18776" y1="72741" x2="28163" y2="81930"/>
                        <a14:backgroundMark x1="23673" y1="77029" x2="28163" y2="79786"/>
                        <a14:backgroundMark x1="12245" y1="48698" x2="12857" y2="61103"/>
                        <a14:backgroundMark x1="13061" y1="60490" x2="18776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31474" y="220854"/>
            <a:ext cx="5001498" cy="666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269875"/>
            <a:ext cx="7772400" cy="873125"/>
          </a:xfrm>
        </p:spPr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装置の種類</a:t>
            </a:r>
          </a:p>
        </p:txBody>
      </p:sp>
      <p:sp>
        <p:nvSpPr>
          <p:cNvPr id="32771" name="Rectangle 1"/>
          <p:cNvSpPr>
            <a:spLocks noGrp="1" noChangeArrowheads="1"/>
          </p:cNvSpPr>
          <p:nvPr>
            <p:ph idx="1"/>
          </p:nvPr>
        </p:nvSpPr>
        <p:spPr>
          <a:xfrm>
            <a:off x="428625" y="1323975"/>
            <a:ext cx="8386763" cy="5054600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入力装置</a:t>
            </a:r>
            <a:endParaRPr lang="ja-JP" altLang="en-US" dirty="0">
              <a:solidFill>
                <a:srgbClr val="F9FF00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キーボード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マウスなど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処理装置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CPU</a:t>
            </a: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（</a:t>
            </a:r>
            <a:r>
              <a:rPr lang="en-US" altLang="ja-JP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Central Processing Unit</a:t>
            </a: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） 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出力装置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ディスプレイ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ビデオカードなど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記憶装置</a:t>
            </a:r>
            <a:endParaRPr lang="ja-JP" altLang="en-US" sz="3400" dirty="0">
              <a:cs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RAM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, HDD,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SSD,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BD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, DVD, CD, USB</a:t>
            </a:r>
            <a:r>
              <a:rPr lang="ja-JP" altLang="en-US" dirty="0">
                <a:latin typeface="ＭＳ Ｐゴシック" charset="-128"/>
                <a:cs typeface="ＭＳ Ｐゴシック" charset="-128"/>
              </a:rPr>
              <a:t>メモリ 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その他の装置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ネットワークカードなど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以上の機能を結合</a:t>
            </a:r>
            <a:r>
              <a:rPr lang="en-US" altLang="ja-JP" dirty="0">
                <a:latin typeface="Arial" charset="0"/>
                <a:cs typeface="ＭＳ Ｐゴシック" charset="-128"/>
                <a:sym typeface="ＭＳ Ｐゴシック" charset="-128"/>
              </a:rPr>
              <a:t>•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調整する装置</a:t>
            </a:r>
            <a:endParaRPr lang="en-US" altLang="ja-JP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マザーボード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チップセット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13904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10344"/>
          </a:xfrm>
        </p:spPr>
        <p:txBody>
          <a:bodyPr rIns="38100">
            <a:noAutofit/>
          </a:bodyPr>
          <a:lstStyle/>
          <a:p>
            <a:pPr eaLnBrk="1" hangingPunct="1"/>
            <a:r>
              <a:rPr lang="en-US" altLang="ja-JP" dirty="0" smtClean="0">
                <a:latin typeface="ＭＳ Ｐゴシック" charset="-128"/>
                <a:ea typeface="ＭＳ Ｐゴシック" charset="-128"/>
              </a:rPr>
              <a:t>CPU</a:t>
            </a:r>
            <a:endParaRPr lang="en-US" altLang="ja-JP" dirty="0">
              <a:latin typeface="Gill Sans MT" charset="0"/>
              <a:ea typeface="ＭＳ Ｐゴシック" charset="-128"/>
            </a:endParaRPr>
          </a:p>
        </p:txBody>
      </p:sp>
      <p:sp>
        <p:nvSpPr>
          <p:cNvPr id="31747" name="Rectangle 1"/>
          <p:cNvSpPr>
            <a:spLocks noGrp="1" noChangeArrowheads="1"/>
          </p:cNvSpPr>
          <p:nvPr>
            <p:ph idx="1"/>
          </p:nvPr>
        </p:nvSpPr>
        <p:spPr>
          <a:xfrm>
            <a:off x="466725" y="980728"/>
            <a:ext cx="7861300" cy="2592288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0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C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entral </a:t>
            </a:r>
            <a:r>
              <a:rPr lang="en-US" altLang="ja-JP" sz="30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P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rocessing </a:t>
            </a:r>
            <a:r>
              <a:rPr lang="en-US" altLang="ja-JP" sz="3000" dirty="0" smtClean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U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</a:rPr>
              <a:t>nit</a:t>
            </a: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動作周波数が大きいと処理が速い</a:t>
            </a:r>
            <a:endParaRPr lang="en-US" altLang="ja-JP" sz="30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コア数が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多いとより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多くの並列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処理ができる</a:t>
            </a:r>
            <a:endParaRPr lang="en-US" altLang="ja-JP" sz="30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  <p:sp>
        <p:nvSpPr>
          <p:cNvPr id="31748" name="Rectangle 2"/>
          <p:cNvSpPr>
            <a:spLocks/>
          </p:cNvSpPr>
          <p:nvPr/>
        </p:nvSpPr>
        <p:spPr bwMode="auto">
          <a:xfrm>
            <a:off x="395536" y="6228404"/>
            <a:ext cx="22860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defRPr/>
            </a:pPr>
            <a:r>
              <a:rPr kumimoji="0" lang="en-US" altLang="ja-JP" sz="2000" dirty="0">
                <a:latin typeface="+mn-ea"/>
                <a:ea typeface="+mn-ea"/>
                <a:cs typeface="+mn-cs"/>
                <a:sym typeface="Gill Sans" charset="0"/>
              </a:rPr>
              <a:t>Core2 Quad</a:t>
            </a:r>
            <a:r>
              <a:rPr kumimoji="0" lang="ja-JP" altLang="en-US" sz="2000" dirty="0">
                <a:latin typeface="+mn-ea"/>
                <a:ea typeface="+mn-ea"/>
                <a:cs typeface="+mn-cs"/>
                <a:sym typeface="Gill Sans" charset="0"/>
              </a:rPr>
              <a:t> </a:t>
            </a:r>
            <a:r>
              <a:rPr kumimoji="0" lang="en-US" altLang="ja-JP" sz="2000" dirty="0">
                <a:latin typeface="+mn-ea"/>
                <a:ea typeface="+mn-ea"/>
                <a:cs typeface="+mn-cs"/>
                <a:sym typeface="Gill Sans" charset="0"/>
              </a:rPr>
              <a:t>Q9550</a:t>
            </a:r>
          </a:p>
          <a:p>
            <a:pPr algn="ctr">
              <a:defRPr/>
            </a:pPr>
            <a:r>
              <a:rPr kumimoji="0" lang="en-US" altLang="ja-JP" sz="2000" dirty="0" smtClean="0">
                <a:latin typeface="+mn-ea"/>
                <a:ea typeface="+mn-ea"/>
                <a:cs typeface="+mn-cs"/>
                <a:sym typeface="Gill Sans" charset="0"/>
              </a:rPr>
              <a:t>2.83 </a:t>
            </a:r>
            <a:r>
              <a:rPr kumimoji="0" lang="en-US" altLang="ja-JP" sz="2000" dirty="0">
                <a:latin typeface="+mn-ea"/>
                <a:ea typeface="+mn-ea"/>
                <a:cs typeface="+mn-cs"/>
                <a:sym typeface="Gill Sans" charset="0"/>
              </a:rPr>
              <a:t>GHz</a:t>
            </a:r>
          </a:p>
        </p:txBody>
      </p:sp>
      <p:sp>
        <p:nvSpPr>
          <p:cNvPr id="27655" name="Rectangle 6"/>
          <p:cNvSpPr>
            <a:spLocks/>
          </p:cNvSpPr>
          <p:nvPr/>
        </p:nvSpPr>
        <p:spPr bwMode="auto">
          <a:xfrm>
            <a:off x="3203848" y="6156396"/>
            <a:ext cx="23749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spcBef>
                <a:spcPts val="1400"/>
              </a:spcBef>
            </a:pPr>
            <a:r>
              <a:rPr kumimoji="0" lang="ja-JP" altLang="en-US" sz="2000" dirty="0">
                <a:latin typeface="ＭＳ Ｐゴシック" charset="-128"/>
                <a:sym typeface="ＭＳ Ｐゴシック" charset="-128"/>
              </a:rPr>
              <a:t>マザーボードに</a:t>
            </a:r>
            <a:r>
              <a:rPr kumimoji="0" lang="en-US" altLang="ja-JP" sz="2000" dirty="0">
                <a:latin typeface="ＭＳ Ｐゴシック" charset="-128"/>
                <a:sym typeface="ＭＳ Ｐゴシック" charset="-128"/>
              </a:rPr>
              <a:t>CPU</a:t>
            </a:r>
            <a:r>
              <a:rPr kumimoji="0" lang="ja-JP" altLang="en-US" sz="2000" dirty="0">
                <a:latin typeface="ＭＳ Ｐゴシック" charset="-128"/>
                <a:sym typeface="ＭＳ Ｐゴシック" charset="-128"/>
              </a:rPr>
              <a:t>を装着した状態</a:t>
            </a:r>
          </a:p>
        </p:txBody>
      </p:sp>
      <p:sp>
        <p:nvSpPr>
          <p:cNvPr id="27656" name="Rectangle 7"/>
          <p:cNvSpPr>
            <a:spLocks/>
          </p:cNvSpPr>
          <p:nvPr/>
        </p:nvSpPr>
        <p:spPr bwMode="auto">
          <a:xfrm>
            <a:off x="6444208" y="6156396"/>
            <a:ext cx="22987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spcBef>
                <a:spcPts val="1400"/>
              </a:spcBef>
            </a:pPr>
            <a:r>
              <a:rPr kumimoji="0" lang="ja-JP" altLang="en-US" sz="2000" dirty="0">
                <a:latin typeface="ＭＳ Ｐゴシック" charset="-128"/>
                <a:sym typeface="ＭＳ Ｐゴシック" charset="-128"/>
              </a:rPr>
              <a:t>さらに</a:t>
            </a:r>
            <a:r>
              <a:rPr kumimoji="0" lang="en-US" altLang="ja-JP" sz="2000" dirty="0">
                <a:latin typeface="ＭＳ Ｐゴシック" charset="-128"/>
                <a:sym typeface="ＭＳ Ｐゴシック" charset="-128"/>
              </a:rPr>
              <a:t>CPU</a:t>
            </a:r>
            <a:r>
              <a:rPr kumimoji="0" lang="ja-JP" altLang="en-US" sz="2000" dirty="0">
                <a:latin typeface="ＭＳ Ｐゴシック" charset="-128"/>
                <a:sym typeface="ＭＳ Ｐゴシック" charset="-128"/>
              </a:rPr>
              <a:t>ファン</a:t>
            </a:r>
            <a:r>
              <a:rPr kumimoji="0" lang="ja-JP" altLang="en-US" sz="2000" dirty="0" smtClean="0">
                <a:latin typeface="ＭＳ Ｐゴシック" charset="-128"/>
                <a:sym typeface="ＭＳ Ｐゴシック" charset="-128"/>
              </a:rPr>
              <a:t>を</a:t>
            </a:r>
            <a:r>
              <a:rPr kumimoji="0" lang="en-US" altLang="ja-JP" sz="2000" dirty="0">
                <a:latin typeface="ＭＳ Ｐゴシック" charset="-128"/>
                <a:sym typeface="ＭＳ Ｐゴシック" charset="-128"/>
              </a:rPr>
              <a:t> </a:t>
            </a:r>
            <a:r>
              <a:rPr kumimoji="0" lang="en-US" altLang="ja-JP" sz="2000" dirty="0" smtClean="0">
                <a:latin typeface="ＭＳ Ｐゴシック" charset="-128"/>
                <a:sym typeface="ＭＳ Ｐゴシック" charset="-128"/>
              </a:rPr>
              <a:t>  </a:t>
            </a:r>
            <a:r>
              <a:rPr kumimoji="0" lang="ja-JP" altLang="en-US" sz="2000" dirty="0" smtClean="0">
                <a:latin typeface="ＭＳ Ｐゴシック" charset="-128"/>
                <a:sym typeface="ＭＳ Ｐゴシック" charset="-128"/>
              </a:rPr>
              <a:t>装着</a:t>
            </a:r>
            <a:r>
              <a:rPr kumimoji="0" lang="ja-JP" altLang="en-US" sz="2000" dirty="0">
                <a:latin typeface="ＭＳ Ｐゴシック" charset="-128"/>
                <a:sym typeface="ＭＳ Ｐゴシック" charset="-128"/>
              </a:rPr>
              <a:t>した状態</a:t>
            </a:r>
          </a:p>
        </p:txBody>
      </p:sp>
      <p:pic>
        <p:nvPicPr>
          <p:cNvPr id="3074" name="Picture 2" descr="C:\Users\mikataka\Documents\INEX2012\0518\lecture\image\cpu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8" y="3501008"/>
            <a:ext cx="2787898" cy="273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ikataka\Documents\INEX2012\0518\lecture\image\mazabo+cp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86" y="3509193"/>
            <a:ext cx="3054725" cy="26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kataka\Documents\INEX2012\0518\lecture\image\fan+cp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16438"/>
            <a:ext cx="2892603" cy="263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269875"/>
            <a:ext cx="7772400" cy="873125"/>
          </a:xfrm>
        </p:spPr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装置の種類</a:t>
            </a:r>
          </a:p>
        </p:txBody>
      </p:sp>
      <p:sp>
        <p:nvSpPr>
          <p:cNvPr id="32771" name="Rectangle 1"/>
          <p:cNvSpPr>
            <a:spLocks noGrp="1" noChangeArrowheads="1"/>
          </p:cNvSpPr>
          <p:nvPr>
            <p:ph idx="1"/>
          </p:nvPr>
        </p:nvSpPr>
        <p:spPr>
          <a:xfrm>
            <a:off x="428625" y="1323975"/>
            <a:ext cx="8386763" cy="5054600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入力装置</a:t>
            </a:r>
            <a:endParaRPr lang="ja-JP" altLang="en-US" dirty="0">
              <a:solidFill>
                <a:srgbClr val="F9FF00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キーボード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マウスなど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処理装置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CPU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（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Central Processing Unit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） 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出力装置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ディスプレイ</a:t>
            </a:r>
            <a:r>
              <a:rPr lang="en-US" altLang="ja-JP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ビデオカードなど</a:t>
            </a:r>
            <a:endParaRPr lang="ja-JP" altLang="en-US" dirty="0">
              <a:solidFill>
                <a:srgbClr val="FF0000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記憶装置</a:t>
            </a:r>
            <a:endParaRPr lang="ja-JP" altLang="en-US" sz="3400" dirty="0">
              <a:cs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RAM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, HDD,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SSD,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BD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, DVD, CD, USB</a:t>
            </a:r>
            <a:r>
              <a:rPr lang="ja-JP" altLang="en-US" dirty="0">
                <a:latin typeface="ＭＳ Ｐゴシック" charset="-128"/>
                <a:cs typeface="ＭＳ Ｐゴシック" charset="-128"/>
              </a:rPr>
              <a:t>メモリ 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その他の装置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ネットワークカードなど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以上の機能を結合</a:t>
            </a:r>
            <a:r>
              <a:rPr lang="en-US" altLang="ja-JP" dirty="0">
                <a:latin typeface="Arial" charset="0"/>
                <a:cs typeface="ＭＳ Ｐゴシック" charset="-128"/>
                <a:sym typeface="ＭＳ Ｐゴシック" charset="-128"/>
              </a:rPr>
              <a:t>•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調整する装置</a:t>
            </a:r>
            <a:endParaRPr lang="en-US" altLang="ja-JP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マザーボード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チップセット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14076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出力装置</a:t>
            </a:r>
          </a:p>
        </p:txBody>
      </p:sp>
      <p:sp>
        <p:nvSpPr>
          <p:cNvPr id="29699" name="Rectangle 1"/>
          <p:cNvSpPr>
            <a:spLocks noGrp="1" noChangeArrowheads="1"/>
          </p:cNvSpPr>
          <p:nvPr>
            <p:ph idx="1"/>
          </p:nvPr>
        </p:nvSpPr>
        <p:spPr>
          <a:xfrm>
            <a:off x="467544" y="2132856"/>
            <a:ext cx="8229600" cy="2848348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処理結果を人間に伝える装置</a:t>
            </a:r>
            <a:endParaRPr lang="ja-JP" altLang="en-US" sz="3200" dirty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ディスプレイ</a:t>
            </a:r>
            <a:endParaRPr lang="ja-JP" altLang="en-US" sz="3000" dirty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ビデオカード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ディスプレイ</a:t>
            </a:r>
            <a:endParaRPr lang="ja-JP" altLang="en-US" dirty="0">
              <a:latin typeface="ＭＳ Ｐゴシック" charset="-128"/>
              <a:ea typeface="ＭＳ Ｐゴシック" charset="-128"/>
              <a:sym typeface="ＭＳ Ｐゴシック" charset="-128"/>
            </a:endParaRPr>
          </a:p>
        </p:txBody>
      </p:sp>
      <p:pic>
        <p:nvPicPr>
          <p:cNvPr id="4098" name="Picture 2" descr="C:\Users\mikataka\Documents\INEX2012\0518\lecture\image\display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1" b="92649" l="2245" r="100000">
                        <a14:foregroundMark x1="7347" y1="17305" x2="12653" y2="54211"/>
                        <a14:foregroundMark x1="80408" y1="18070" x2="80408" y2="18836"/>
                        <a14:foregroundMark x1="11429" y1="16080" x2="79796" y2="18224"/>
                        <a14:foregroundMark x1="66122" y1="64165" x2="84694" y2="61868"/>
                        <a14:foregroundMark x1="30408" y1="74273" x2="30408" y2="74273"/>
                        <a14:foregroundMark x1="30000" y1="75345" x2="30000" y2="75345"/>
                        <a14:foregroundMark x1="33673" y1="79939" x2="33673" y2="79939"/>
                        <a14:foregroundMark x1="30204" y1="77335" x2="30204" y2="77335"/>
                        <a14:foregroundMark x1="71429" y1="80092" x2="71429" y2="80092"/>
                        <a14:foregroundMark x1="71837" y1="77948" x2="69184" y2="80551"/>
                        <a14:foregroundMark x1="71429" y1="82389" x2="71429" y2="82389"/>
                        <a14:foregroundMark x1="70204" y1="82848" x2="70204" y2="82848"/>
                        <a14:foregroundMark x1="68776" y1="82083" x2="68776" y2="82083"/>
                        <a14:foregroundMark x1="71837" y1="82848" x2="71837" y2="82848"/>
                        <a14:foregroundMark x1="72245" y1="83461" x2="72245" y2="83461"/>
                        <a14:foregroundMark x1="75102" y1="79020" x2="75102" y2="79020"/>
                        <a14:foregroundMark x1="75102" y1="77642" x2="75102" y2="77642"/>
                        <a14:foregroundMark x1="79388" y1="74732" x2="79388" y2="74732"/>
                        <a14:foregroundMark x1="82857" y1="73660" x2="82857" y2="73660"/>
                        <a14:foregroundMark x1="75918" y1="76110" x2="78571" y2="75191"/>
                        <a14:foregroundMark x1="77347" y1="77335" x2="80816" y2="74119"/>
                        <a14:foregroundMark x1="76939" y1="69525" x2="77143" y2="70138"/>
                        <a14:foregroundMark x1="79184" y1="70597" x2="79184" y2="70597"/>
                        <a14:foregroundMark x1="80816" y1="71210" x2="80816" y2="71210"/>
                        <a14:foregroundMark x1="86122" y1="72588" x2="86122" y2="72588"/>
                        <a14:foregroundMark x1="87143" y1="72588" x2="87143" y2="72588"/>
                        <a14:foregroundMark x1="73265" y1="77642" x2="73265" y2="77642"/>
                        <a14:foregroundMark x1="75714" y1="76723" x2="75714" y2="76723"/>
                        <a14:foregroundMark x1="56327" y1="67688" x2="56327" y2="67688"/>
                        <a14:foregroundMark x1="56327" y1="67688" x2="56327" y2="67688"/>
                        <a14:foregroundMark x1="64082" y1="65391" x2="64082" y2="65391"/>
                        <a14:foregroundMark x1="64694" y1="65850" x2="64694" y2="65850"/>
                        <a14:foregroundMark x1="64694" y1="65850" x2="71633" y2="68147"/>
                        <a14:foregroundMark x1="75918" y1="69066" x2="72245" y2="68300"/>
                        <a14:foregroundMark x1="89184" y1="68913" x2="89184" y2="68913"/>
                        <a14:foregroundMark x1="89184" y1="68913" x2="76735" y2="68913"/>
                        <a14:foregroundMark x1="94898" y1="69066" x2="94898" y2="69066"/>
                        <a14:foregroundMark x1="91224" y1="68147" x2="91224" y2="68147"/>
                        <a14:foregroundMark x1="91224" y1="68147" x2="91224" y2="68147"/>
                        <a14:foregroundMark x1="91224" y1="68147" x2="91224" y2="68147"/>
                        <a14:foregroundMark x1="95918" y1="67994" x2="95918" y2="67994"/>
                        <a14:foregroundMark x1="95918" y1="67994" x2="91224" y2="67841"/>
                        <a14:foregroundMark x1="74898" y1="78101" x2="74898" y2="78101"/>
                        <a14:foregroundMark x1="74286" y1="78407" x2="74286" y2="78407"/>
                        <a14:foregroundMark x1="76531" y1="76876" x2="76531" y2="76876"/>
                        <a14:foregroundMark x1="81429" y1="73966" x2="81429" y2="73966"/>
                        <a14:foregroundMark x1="80816" y1="73660" x2="80816" y2="73660"/>
                        <a14:foregroundMark x1="13265" y1="62634" x2="14694" y2="69832"/>
                        <a14:foregroundMark x1="20612" y1="70597" x2="41020" y2="67688"/>
                        <a14:foregroundMark x1="57551" y1="66003" x2="55102" y2="66309"/>
                        <a14:foregroundMark x1="62653" y1="65237" x2="57143" y2="65850"/>
                        <a14:foregroundMark x1="60408" y1="65084" x2="83878" y2="62481"/>
                        <a14:foregroundMark x1="75306" y1="69678" x2="76939" y2="71057"/>
                        <a14:foregroundMark x1="77143" y1="71363" x2="78571" y2="72282"/>
                        <a14:foregroundMark x1="80000" y1="72282" x2="86327" y2="75191"/>
                        <a14:foregroundMark x1="85714" y1="73201" x2="85714" y2="73201"/>
                        <a14:foregroundMark x1="85714" y1="73201" x2="92041" y2="72894"/>
                        <a14:foregroundMark x1="93673" y1="72741" x2="96735" y2="72129"/>
                        <a14:foregroundMark x1="89388" y1="69832" x2="89592" y2="69832"/>
                        <a14:foregroundMark x1="91633" y1="70597" x2="91633" y2="70597"/>
                        <a14:foregroundMark x1="90612" y1="69372" x2="90612" y2="69372"/>
                        <a14:foregroundMark x1="91633" y1="69678" x2="91633" y2="69678"/>
                        <a14:foregroundMark x1="93469" y1="69832" x2="93469" y2="69832"/>
                        <a14:foregroundMark x1="95510" y1="70138" x2="95510" y2="70138"/>
                        <a14:foregroundMark x1="97347" y1="70750" x2="93061" y2="72741"/>
                        <a14:backgroundMark x1="4694" y1="38591" x2="6122" y2="50383"/>
                        <a14:backgroundMark x1="3673" y1="31240" x2="3878" y2="35375"/>
                        <a14:backgroundMark x1="7143" y1="17458" x2="12245" y2="54211"/>
                        <a14:backgroundMark x1="8776" y1="15926" x2="80612" y2="18070"/>
                        <a14:backgroundMark x1="81633" y1="23124" x2="84490" y2="56662"/>
                        <a14:backgroundMark x1="75306" y1="78714" x2="77143" y2="77029"/>
                        <a14:backgroundMark x1="13265" y1="62787" x2="14898" y2="73507"/>
                        <a14:backgroundMark x1="11020" y1="61256" x2="12041" y2="73660"/>
                        <a14:backgroundMark x1="65306" y1="79173" x2="78776" y2="72435"/>
                        <a14:backgroundMark x1="84286" y1="57121" x2="84286" y2="68147"/>
                        <a14:backgroundMark x1="79388" y1="72282" x2="79388" y2="72282"/>
                        <a14:backgroundMark x1="79388" y1="72282" x2="80204" y2="73201"/>
                        <a14:backgroundMark x1="67143" y1="71363" x2="67143" y2="71363"/>
                        <a14:backgroundMark x1="64694" y1="69066" x2="64694" y2="69066"/>
                        <a14:backgroundMark x1="58980" y1="66769" x2="58980" y2="66769"/>
                        <a14:backgroundMark x1="61633" y1="68300" x2="61633" y2="68300"/>
                        <a14:backgroundMark x1="59592" y1="67841" x2="59592" y2="67841"/>
                        <a14:backgroundMark x1="59592" y1="67841" x2="59592" y2="67841"/>
                        <a14:backgroundMark x1="57347" y1="66922" x2="57347" y2="66922"/>
                        <a14:backgroundMark x1="32245" y1="70138" x2="32245" y2="70138"/>
                        <a14:backgroundMark x1="34286" y1="70138" x2="34286" y2="70138"/>
                        <a14:backgroundMark x1="36122" y1="69219" x2="36122" y2="69219"/>
                        <a14:backgroundMark x1="38163" y1="68913" x2="38163" y2="68913"/>
                        <a14:backgroundMark x1="40204" y1="68453" x2="40204" y2="68453"/>
                        <a14:backgroundMark x1="41429" y1="68300" x2="41429" y2="68300"/>
                        <a14:backgroundMark x1="65714" y1="65084" x2="65714" y2="65084"/>
                        <a14:backgroundMark x1="67347" y1="65850" x2="67347" y2="65850"/>
                        <a14:backgroundMark x1="71224" y1="67075" x2="71224" y2="67075"/>
                        <a14:backgroundMark x1="76327" y1="67228" x2="76327" y2="67228"/>
                        <a14:backgroundMark x1="80612" y1="67841" x2="80612" y2="67841"/>
                        <a14:backgroundMark x1="80408" y1="63400" x2="80408" y2="63400"/>
                        <a14:backgroundMark x1="75102" y1="64012" x2="75102" y2="64012"/>
                        <a14:backgroundMark x1="73265" y1="64165" x2="73265" y2="64165"/>
                        <a14:backgroundMark x1="82449" y1="70904" x2="82449" y2="70904"/>
                        <a14:backgroundMark x1="77755" y1="76876" x2="77755" y2="76876"/>
                        <a14:backgroundMark x1="77755" y1="76876" x2="81224" y2="73966"/>
                        <a14:backgroundMark x1="72653" y1="78254" x2="76531" y2="75498"/>
                        <a14:backgroundMark x1="19592" y1="70750" x2="42449" y2="67534"/>
                        <a14:backgroundMark x1="55102" y1="66309" x2="57347" y2="66922"/>
                        <a14:backgroundMark x1="55102" y1="67688" x2="55102" y2="66616"/>
                        <a14:backgroundMark x1="62449" y1="65237" x2="55714" y2="66309"/>
                        <a14:backgroundMark x1="77551" y1="69525" x2="79184" y2="70750"/>
                        <a14:backgroundMark x1="76531" y1="69372" x2="77755" y2="70597"/>
                        <a14:backgroundMark x1="79184" y1="69372" x2="94286" y2="70750"/>
                        <a14:backgroundMark x1="84694" y1="73813" x2="87143" y2="74885"/>
                        <a14:backgroundMark x1="86122" y1="73201" x2="86122" y2="73201"/>
                        <a14:backgroundMark x1="86122" y1="73201" x2="97143" y2="7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72" y="-243408"/>
            <a:ext cx="6280096" cy="836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/>
          </p:cNvSpPr>
          <p:nvPr/>
        </p:nvSpPr>
        <p:spPr bwMode="auto">
          <a:xfrm>
            <a:off x="5130800" y="6334125"/>
            <a:ext cx="4013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ja-JP" dirty="0">
                <a:latin typeface="Gill Sans" charset="0"/>
                <a:sym typeface="Gill Sans" charset="0"/>
              </a:rPr>
              <a:t>ATI XPERT 98</a:t>
            </a:r>
          </a:p>
          <a:p>
            <a:pPr algn="ctr"/>
            <a:r>
              <a:rPr kumimoji="0" lang="en-US" altLang="ja-JP" sz="1600" dirty="0">
                <a:latin typeface="Gill Sans" charset="0"/>
                <a:sym typeface="Gill Sans" charset="0"/>
              </a:rPr>
              <a:t>  VRAM: 8MB,   </a:t>
            </a:r>
            <a:r>
              <a:rPr kumimoji="0" lang="ja-JP" altLang="en-US" sz="1600" dirty="0">
                <a:latin typeface="ＭＳ Ｐゴシック" charset="-128"/>
                <a:sym typeface="ＭＳ Ｐゴシック" charset="-128"/>
              </a:rPr>
              <a:t>ビデオチップ</a:t>
            </a:r>
            <a:r>
              <a:rPr kumimoji="0" lang="en-US" altLang="ja-JP" sz="1600" dirty="0">
                <a:latin typeface="Gill Sans" charset="0"/>
                <a:sym typeface="Gill Sans" charset="0"/>
              </a:rPr>
              <a:t>: RAGE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229600" cy="954087"/>
          </a:xfrm>
        </p:spPr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ビデオカード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 rIns="38100" anchor="ctr">
            <a:no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画面表示機能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を追加する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カード</a:t>
            </a:r>
            <a:r>
              <a:rPr lang="en-US" altLang="ja-JP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拡張カード</a:t>
            </a:r>
            <a:r>
              <a:rPr lang="en-US" altLang="ja-JP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  <a:endParaRPr lang="ja-JP" altLang="en-US" sz="3200" dirty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描画を行う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チップ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sz="3000" dirty="0" smtClean="0">
                <a:cs typeface="ＭＳ Ｐゴシック" charset="-128"/>
              </a:rPr>
              <a:t>(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ビデオチップ</a:t>
            </a:r>
            <a:r>
              <a:rPr lang="en-US" altLang="ja-JP" sz="3000" dirty="0">
                <a:cs typeface="ＭＳ Ｐゴシック" charset="-128"/>
              </a:rPr>
              <a:t>)</a:t>
            </a: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アナログ・デジタルデータ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への変換を行うチップ</a:t>
            </a:r>
            <a:endParaRPr lang="ja-JP" altLang="en-US" sz="3000" dirty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描画データを保持する為のメモリ</a:t>
            </a:r>
            <a:r>
              <a:rPr lang="en-US" altLang="ja-JP" sz="3000" dirty="0">
                <a:cs typeface="ＭＳ Ｐゴシック" charset="-128"/>
              </a:rPr>
              <a:t>(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VRAM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：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Video Random Access Memory) </a:t>
            </a: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</a:rPr>
              <a:t>画像処理用の集積回路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(GPU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</a:rPr>
              <a:t>)</a:t>
            </a:r>
          </a:p>
          <a:p>
            <a:pPr marL="665162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最近はマザーボードに搭載済</a:t>
            </a:r>
            <a:endParaRPr lang="en-US" altLang="ja-JP" sz="3200" dirty="0" smtClean="0">
              <a:latin typeface="ＭＳ Ｐゴシック" charset="-128"/>
              <a:cs typeface="ＭＳ Ｐゴシック" charset="-128"/>
            </a:endParaRPr>
          </a:p>
          <a:p>
            <a:pPr marL="258762" indent="0" eaLnBrk="1" hangingPunct="1">
              <a:buSzPct val="171000"/>
              <a:buNone/>
            </a:pPr>
            <a:r>
              <a:rPr lang="ja-JP" altLang="ja-JP" sz="3200" dirty="0">
                <a:latin typeface="ＭＳ Ｐゴシック" charset="-128"/>
                <a:cs typeface="ＭＳ Ｐゴシック" charset="-128"/>
              </a:rPr>
              <a:t>　</a:t>
            </a:r>
            <a:r>
              <a:rPr lang="ja-JP" altLang="en-US" sz="3200" dirty="0">
                <a:latin typeface="ＭＳ Ｐゴシック" charset="-128"/>
                <a:cs typeface="ＭＳ Ｐゴシック" charset="-128"/>
              </a:rPr>
              <a:t> 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も多い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 (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情報実験機もそうです）</a:t>
            </a:r>
            <a:endParaRPr lang="en-US" altLang="ja-JP" sz="3200" dirty="0">
              <a:latin typeface="ＭＳ Ｐゴシック" charset="-128"/>
              <a:cs typeface="ＭＳ Ｐゴシック" charset="-128"/>
            </a:endParaRPr>
          </a:p>
        </p:txBody>
      </p:sp>
      <p:pic>
        <p:nvPicPr>
          <p:cNvPr id="5122" name="Picture 2" descr="C:\Users\mikataka\Documents\INEX2012\0518\lecture\image\grab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6" b="100000" l="412" r="88066">
                        <a14:foregroundMark x1="3704" y1="27313" x2="4527" y2="11454"/>
                        <a14:foregroundMark x1="3704" y1="11013" x2="823" y2="7489"/>
                        <a14:foregroundMark x1="2058" y1="48458" x2="1646" y2="53304"/>
                        <a14:foregroundMark x1="32510" y1="80176" x2="57613" y2="80617"/>
                        <a14:foregroundMark x1="58436" y1="81057" x2="62963" y2="86344"/>
                        <a14:foregroundMark x1="63786" y1="88106" x2="59671" y2="96476"/>
                        <a14:foregroundMark x1="58436" y1="96476" x2="31276" y2="96476"/>
                        <a14:foregroundMark x1="30864" y1="81057" x2="29630" y2="94714"/>
                        <a14:foregroundMark x1="61317" y1="94714" x2="61317" y2="94714"/>
                        <a14:backgroundMark x1="1235" y1="11013" x2="2058" y2="44493"/>
                        <a14:backgroundMark x1="3292" y1="11013" x2="2469" y2="27313"/>
                        <a14:backgroundMark x1="29630" y1="95595" x2="35391" y2="99559"/>
                        <a14:backgroundMark x1="63786" y1="88987" x2="58436" y2="98678"/>
                        <a14:backgroundMark x1="62140" y1="84581" x2="64609" y2="88987"/>
                        <a14:backgroundMark x1="58436" y1="80176" x2="63786" y2="86784"/>
                        <a14:backgroundMark x1="37037" y1="78855" x2="32099" y2="79736"/>
                        <a14:backgroundMark x1="29630" y1="84141" x2="29630" y2="96476"/>
                        <a14:backgroundMark x1="35391" y1="96916" x2="58848" y2="99119"/>
                        <a14:backgroundMark x1="60082" y1="96476" x2="60082" y2="96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24725"/>
            <a:ext cx="3456384" cy="282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269875"/>
            <a:ext cx="7772400" cy="873125"/>
          </a:xfrm>
        </p:spPr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装置の種類</a:t>
            </a:r>
          </a:p>
        </p:txBody>
      </p:sp>
      <p:sp>
        <p:nvSpPr>
          <p:cNvPr id="32771" name="Rectangle 1"/>
          <p:cNvSpPr>
            <a:spLocks noGrp="1" noChangeArrowheads="1"/>
          </p:cNvSpPr>
          <p:nvPr>
            <p:ph idx="1"/>
          </p:nvPr>
        </p:nvSpPr>
        <p:spPr>
          <a:xfrm>
            <a:off x="428625" y="1323975"/>
            <a:ext cx="8386763" cy="5054600"/>
          </a:xfrm>
        </p:spPr>
        <p:txBody>
          <a:bodyPr rIns="38100" anchor="ctr"/>
          <a:lstStyle/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入力装置</a:t>
            </a:r>
            <a:endParaRPr lang="ja-JP" altLang="en-US" dirty="0">
              <a:solidFill>
                <a:srgbClr val="F9FF00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キーボード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マウスなど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処理装置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CPU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（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Central Processing Unit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） 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出力装置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ディスプレイ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ビデオカードなど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記憶装置</a:t>
            </a:r>
            <a:endParaRPr lang="ja-JP" altLang="en-US" sz="3400" dirty="0">
              <a:solidFill>
                <a:srgbClr val="C00000"/>
              </a:solidFill>
              <a:cs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RAM</a:t>
            </a:r>
            <a:r>
              <a:rPr lang="en-US" altLang="ja-JP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, HDD, </a:t>
            </a:r>
            <a:r>
              <a:rPr lang="en-US" altLang="ja-JP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SSD,</a:t>
            </a:r>
            <a:r>
              <a:rPr lang="ja-JP" altLang="en-US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BD</a:t>
            </a:r>
            <a:r>
              <a:rPr lang="en-US" altLang="ja-JP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, DVD, CD, USB</a:t>
            </a: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メモリ </a:t>
            </a: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その他の装置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ネットワークカードなど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以上の機能を結合</a:t>
            </a:r>
            <a:r>
              <a:rPr lang="en-US" altLang="ja-JP" dirty="0">
                <a:latin typeface="Arial" charset="0"/>
                <a:cs typeface="ＭＳ Ｐゴシック" charset="-128"/>
                <a:sym typeface="ＭＳ Ｐゴシック" charset="-128"/>
              </a:rPr>
              <a:t>•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調整する装置</a:t>
            </a:r>
            <a:endParaRPr lang="en-US" altLang="ja-JP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マザーボード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チップセット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記憶装置</a:t>
            </a:r>
          </a:p>
        </p:txBody>
      </p:sp>
      <p:sp>
        <p:nvSpPr>
          <p:cNvPr id="33795" name="Rectangle 1"/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8185150" cy="3568427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入力・出力データや処理結果</a:t>
            </a:r>
            <a:r>
              <a:rPr lang="en-US" altLang="ja-JP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プログラム</a:t>
            </a:r>
            <a:r>
              <a:rPr lang="en-US" altLang="ja-JP" sz="3200" dirty="0">
                <a:cs typeface="ＭＳ Ｐゴシック" charset="-128"/>
              </a:rPr>
              <a:t>(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ソフトウェア</a:t>
            </a:r>
            <a:r>
              <a:rPr lang="en-US" altLang="ja-JP" sz="3200" dirty="0">
                <a:cs typeface="ＭＳ Ｐゴシック" charset="-128"/>
              </a:rPr>
              <a:t>)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を読み書きする装置</a:t>
            </a:r>
            <a:endParaRPr lang="ja-JP" altLang="en-US" sz="3200" dirty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主記憶装置</a:t>
            </a:r>
            <a:r>
              <a:rPr lang="en-US" altLang="ja-JP" sz="3000" dirty="0">
                <a:cs typeface="ＭＳ Ｐゴシック" charset="-128"/>
              </a:rPr>
              <a:t>(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メインメモリ</a:t>
            </a:r>
            <a:r>
              <a:rPr lang="en-US" altLang="ja-JP" sz="3000" dirty="0">
                <a:cs typeface="ＭＳ Ｐゴシック" charset="-128"/>
              </a:rPr>
              <a:t>)</a:t>
            </a: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外部記憶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装置</a:t>
            </a:r>
            <a:endParaRPr lang="en-US" altLang="ja-JP" sz="3000" dirty="0"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943225"/>
            <a:ext cx="8229600" cy="914400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latin typeface="Gill Sans MT" charset="0"/>
                <a:ea typeface="ＭＳ Ｐゴシック" charset="-128"/>
              </a:rPr>
              <a:t>はじめに</a:t>
            </a:r>
            <a:endParaRPr lang="ja-JP" altLang="en-US" dirty="0">
              <a:latin typeface="Gill Sans MT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927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18533"/>
            <a:ext cx="8229600" cy="954087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主</a:t>
            </a:r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記憶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装置</a:t>
            </a:r>
            <a:r>
              <a:rPr lang="en-US" altLang="ja-JP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 </a:t>
            </a:r>
            <a:r>
              <a:rPr lang="en-US" altLang="ja-JP" dirty="0" smtClean="0">
                <a:ea typeface="ＭＳ Ｐゴシック" charset="-128"/>
              </a:rPr>
              <a:t>(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メインメモリ</a:t>
            </a:r>
            <a:r>
              <a:rPr lang="en-US" altLang="ja-JP" dirty="0" smtClean="0">
                <a:ea typeface="ＭＳ Ｐゴシック" charset="-128"/>
              </a:rPr>
              <a:t>)</a:t>
            </a:r>
            <a:endParaRPr lang="en-US" altLang="ja-JP" dirty="0">
              <a:ea typeface="ＭＳ Ｐゴシック" charset="-128"/>
            </a:endParaRPr>
          </a:p>
        </p:txBody>
      </p:sp>
      <p:pic>
        <p:nvPicPr>
          <p:cNvPr id="6146" name="Picture 2" descr="C:\Users\mikataka\Documents\INEX2012\0518\lecture\image\memori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667" l="2881" r="94239">
                        <a14:foregroundMark x1="71605" y1="30952" x2="71605" y2="30952"/>
                        <a14:foregroundMark x1="27572" y1="22857" x2="27572" y2="22857"/>
                        <a14:foregroundMark x1="62963" y1="66190" x2="62963" y2="66190"/>
                        <a14:foregroundMark x1="77778" y1="64762" x2="77778" y2="64762"/>
                        <a14:foregroundMark x1="81893" y1="64762" x2="81893" y2="64762"/>
                        <a14:foregroundMark x1="5761" y1="24762" x2="5761" y2="24762"/>
                        <a14:foregroundMark x1="51852" y1="88095" x2="51852" y2="88095"/>
                        <a14:foregroundMark x1="30864" y1="81429" x2="30864" y2="81429"/>
                        <a14:foregroundMark x1="31276" y1="90000" x2="31276" y2="90000"/>
                        <a14:foregroundMark x1="31276" y1="90000" x2="31276" y2="90000"/>
                        <a14:foregroundMark x1="41152" y1="90000" x2="41152" y2="90000"/>
                        <a14:foregroundMark x1="51852" y1="75238" x2="51852" y2="75238"/>
                        <a14:foregroundMark x1="61317" y1="83810" x2="61317" y2="83810"/>
                        <a14:foregroundMark x1="55967" y1="84286" x2="55967" y2="84286"/>
                        <a14:foregroundMark x1="55967" y1="84286" x2="37860" y2="78095"/>
                        <a14:foregroundMark x1="37860" y1="78095" x2="37860" y2="78095"/>
                        <a14:foregroundMark x1="30041" y1="72381" x2="30041" y2="72381"/>
                        <a14:foregroundMark x1="31687" y1="73810" x2="31687" y2="73810"/>
                        <a14:foregroundMark x1="31687" y1="73810" x2="31687" y2="73810"/>
                        <a14:foregroundMark x1="34156" y1="74762" x2="34156" y2="74762"/>
                        <a14:foregroundMark x1="62963" y1="81429" x2="62963" y2="81429"/>
                        <a14:foregroundMark x1="62963" y1="81429" x2="62963" y2="81429"/>
                        <a14:foregroundMark x1="63374" y1="88095" x2="63374" y2="88095"/>
                        <a14:foregroundMark x1="32099" y1="82857" x2="32099" y2="82857"/>
                        <a14:foregroundMark x1="37860" y1="89524" x2="37860" y2="89524"/>
                        <a14:foregroundMark x1="34979" y1="92381" x2="34979" y2="92381"/>
                        <a14:foregroundMark x1="34979" y1="92381" x2="34979" y2="92381"/>
                        <a14:foregroundMark x1="55556" y1="92381" x2="55556" y2="92381"/>
                        <a14:foregroundMark x1="46914" y1="92857" x2="46914" y2="92857"/>
                        <a14:foregroundMark x1="43621" y1="93810" x2="43621" y2="93810"/>
                        <a14:foregroundMark x1="43621" y1="93810" x2="43621" y2="93810"/>
                        <a14:foregroundMark x1="43621" y1="93810" x2="54733" y2="93810"/>
                        <a14:foregroundMark x1="16049" y1="36190" x2="16049" y2="36190"/>
                        <a14:foregroundMark x1="60494" y1="36190" x2="60494" y2="36190"/>
                        <a14:foregroundMark x1="88477" y1="24762" x2="88477" y2="24762"/>
                        <a14:foregroundMark x1="69547" y1="65714" x2="69547" y2="65714"/>
                        <a14:foregroundMark x1="73251" y1="65714" x2="73251" y2="65714"/>
                        <a14:foregroundMark x1="61728" y1="77619" x2="61728" y2="77619"/>
                        <a14:foregroundMark x1="65432" y1="80000" x2="65432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78827" y="1714061"/>
            <a:ext cx="4437112" cy="383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1"/>
          <p:cNvSpPr>
            <a:spLocks noGrp="1" noChangeArrowheads="1"/>
          </p:cNvSpPr>
          <p:nvPr>
            <p:ph idx="1"/>
          </p:nvPr>
        </p:nvSpPr>
        <p:spPr>
          <a:xfrm>
            <a:off x="0" y="1711171"/>
            <a:ext cx="7020271" cy="4176464"/>
          </a:xfrm>
        </p:spPr>
        <p:txBody>
          <a:bodyPr rIns="38100" anchor="ctr">
            <a:no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RAM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（</a:t>
            </a:r>
            <a:r>
              <a:rPr lang="en-US" altLang="ja-JP" sz="3200" b="1" dirty="0">
                <a:solidFill>
                  <a:schemeClr val="tx1"/>
                </a:solidFill>
                <a:latin typeface="ＭＳ Ｐゴシック" charset="-128"/>
                <a:cs typeface="ＭＳ Ｐゴシック" charset="-128"/>
              </a:rPr>
              <a:t>R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andom </a:t>
            </a:r>
            <a:r>
              <a:rPr lang="en-US" altLang="ja-JP" sz="3200" b="1" dirty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A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ccess </a:t>
            </a:r>
            <a:r>
              <a:rPr lang="en-US" altLang="ja-JP" sz="3200" b="1" dirty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M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emory)</a:t>
            </a: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半導体素子を利用して</a:t>
            </a:r>
            <a:r>
              <a:rPr lang="ja-JP" altLang="en-US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電気的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に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   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記憶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する</a:t>
            </a:r>
            <a:endParaRPr lang="ja-JP" altLang="en-US" sz="3200" dirty="0"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電源を落とすと</a:t>
            </a:r>
            <a:r>
              <a:rPr lang="ja-JP" altLang="en-US" sz="30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記録内容は消滅</a:t>
            </a:r>
            <a:endParaRPr lang="ja-JP" altLang="en-US" sz="3000" dirty="0">
              <a:solidFill>
                <a:srgbClr val="C00000"/>
              </a:solidFill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CPU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から</a:t>
            </a:r>
            <a:r>
              <a:rPr lang="ja-JP" altLang="en-US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直接</a:t>
            </a:r>
            <a:r>
              <a:rPr lang="ja-JP" altLang="en-US" sz="3200" dirty="0" smtClean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アクセス可</a:t>
            </a:r>
            <a:r>
              <a:rPr lang="en-US" altLang="ja-JP" sz="3200" dirty="0" smtClean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                  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動作が高速</a:t>
            </a:r>
            <a:r>
              <a:rPr lang="en-US" altLang="ja-JP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  <a:endParaRPr lang="ja-JP" altLang="en-US" sz="3200" dirty="0">
              <a:solidFill>
                <a:srgbClr val="C00000"/>
              </a:solidFill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単位容量あたりの価格が高い</a:t>
            </a:r>
          </a:p>
        </p:txBody>
      </p:sp>
      <p:sp>
        <p:nvSpPr>
          <p:cNvPr id="34820" name="Rectangle 3"/>
          <p:cNvSpPr>
            <a:spLocks/>
          </p:cNvSpPr>
          <p:nvPr/>
        </p:nvSpPr>
        <p:spPr bwMode="auto">
          <a:xfrm>
            <a:off x="5290939" y="5913636"/>
            <a:ext cx="3853061" cy="94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spcBef>
                <a:spcPts val="1600"/>
              </a:spcBef>
            </a:pPr>
            <a:r>
              <a:rPr kumimoji="0" lang="en-US" altLang="ja-JP" sz="2000" b="1" dirty="0">
                <a:latin typeface="ＭＳ Ｐゴシック" charset="-128"/>
                <a:sym typeface="ＭＳ Ｐゴシック" charset="-128"/>
              </a:rPr>
              <a:t>Transcend </a:t>
            </a:r>
            <a:endParaRPr kumimoji="0" lang="en-US" altLang="ja-JP" sz="2000" b="1" dirty="0" smtClean="0">
              <a:latin typeface="ＭＳ Ｐゴシック" charset="-128"/>
              <a:sym typeface="ＭＳ Ｐゴシック" charset="-128"/>
            </a:endParaRPr>
          </a:p>
          <a:p>
            <a:pPr algn="ctr">
              <a:spcBef>
                <a:spcPts val="1600"/>
              </a:spcBef>
            </a:pPr>
            <a:r>
              <a:rPr kumimoji="0" lang="en-US" altLang="ja-JP" sz="2000" b="1" dirty="0" smtClean="0">
                <a:latin typeface="ＭＳ Ｐゴシック" charset="-128"/>
                <a:sym typeface="ＭＳ Ｐゴシック" charset="-128"/>
              </a:rPr>
              <a:t>DDR2800 </a:t>
            </a:r>
            <a:r>
              <a:rPr kumimoji="0" lang="en-US" altLang="ja-JP" sz="2000" b="1" dirty="0">
                <a:latin typeface="ＭＳ Ｐゴシック" charset="-128"/>
                <a:sym typeface="ＭＳ Ｐゴシック" charset="-128"/>
              </a:rPr>
              <a:t>/ 2 GB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882650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外部</a:t>
            </a:r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記憶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装置</a:t>
            </a:r>
            <a:endParaRPr lang="ja-JP" altLang="en-US" dirty="0">
              <a:latin typeface="ＭＳ Ｐゴシック" charset="-128"/>
              <a:ea typeface="ＭＳ Ｐゴシック" charset="-128"/>
              <a:sym typeface="ＭＳ Ｐゴシック" charset="-128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idx="1"/>
          </p:nvPr>
        </p:nvSpPr>
        <p:spPr>
          <a:xfrm>
            <a:off x="395536" y="908720"/>
            <a:ext cx="8501063" cy="5364088"/>
          </a:xfrm>
        </p:spPr>
        <p:txBody>
          <a:bodyPr rIns="38100" anchor="ctr">
            <a:noAutofit/>
          </a:bodyPr>
          <a:lstStyle/>
          <a:p>
            <a:pPr marL="635000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ja-JP" altLang="en-US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磁気・光学・電気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を利用して記憶する装置</a:t>
            </a:r>
            <a:endParaRPr lang="ja-JP" altLang="en-US" sz="3200" dirty="0"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電源を供給しなくても</a:t>
            </a:r>
            <a:r>
              <a:rPr lang="ja-JP" altLang="en-US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データは消えない</a:t>
            </a:r>
            <a:endParaRPr lang="ja-JP" altLang="en-US" sz="3200" dirty="0">
              <a:solidFill>
                <a:srgbClr val="C00000"/>
              </a:solidFill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HDD, DVD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CD, USB 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メモリ</a:t>
            </a:r>
            <a:r>
              <a:rPr lang="en-US" altLang="ja-JP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 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等々</a:t>
            </a:r>
            <a:endParaRPr lang="en-US" altLang="ja-JP" sz="3200" dirty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CPU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から</a:t>
            </a:r>
            <a:r>
              <a:rPr lang="ja-JP" altLang="en-US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直接アクセス</a:t>
            </a:r>
            <a:r>
              <a:rPr lang="ja-JP" altLang="en-US" sz="3200" dirty="0" smtClean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不可能</a:t>
            </a:r>
            <a:r>
              <a:rPr lang="en-US" altLang="ja-JP" sz="3200" dirty="0" smtClean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(</a:t>
            </a:r>
            <a:r>
              <a:rPr lang="ja-JP" altLang="en-US" sz="3200" dirty="0">
                <a:latin typeface="ＭＳ Ｐゴシック" charset="-128"/>
                <a:cs typeface="ＭＳ Ｐゴシック" charset="-128"/>
              </a:rPr>
              <a:t>動作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が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低速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)</a:t>
            </a:r>
          </a:p>
          <a:p>
            <a:pPr marL="939800" lvl="1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一度主記憶装置に読み込む必要が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ある</a:t>
            </a:r>
          </a:p>
          <a:p>
            <a:pPr marL="635000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接続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規格</a:t>
            </a:r>
            <a:endParaRPr lang="en-US" altLang="ja-JP" sz="3200" dirty="0" smtClean="0"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USB</a:t>
            </a:r>
          </a:p>
          <a:p>
            <a:pPr marL="939800" lvl="1" indent="-406400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en-US" altLang="ja-JP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S</a:t>
            </a:r>
            <a:r>
              <a:rPr lang="en-US" altLang="ja-JP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erial ATA(SATA)</a:t>
            </a:r>
            <a:endParaRPr lang="en-US" altLang="ja-JP" sz="3200" dirty="0" smtClean="0">
              <a:latin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68" b="99786" l="13440" r="83497">
                        <a14:foregroundMark x1="14461" y1="83609" x2="14461" y2="83609"/>
                        <a14:foregroundMark x1="36275" y1="84130" x2="36275" y2="84130"/>
                        <a14:foregroundMark x1="14461" y1="71201" x2="14461" y2="71201"/>
                        <a14:foregroundMark x1="18301" y1="84314" x2="18301" y2="84314"/>
                        <a14:foregroundMark x1="27165" y1="84498" x2="27165" y2="84498"/>
                        <a14:foregroundMark x1="25735" y1="81434" x2="25735" y2="81434"/>
                        <a14:foregroundMark x1="16626" y1="76225" x2="16626" y2="76225"/>
                        <a14:foregroundMark x1="16136" y1="78738" x2="16136" y2="78738"/>
                        <a14:foregroundMark x1="75082" y1="81434" x2="75082" y2="81434"/>
                        <a14:foregroundMark x1="80392" y1="83425" x2="80392" y2="83425"/>
                        <a14:foregroundMark x1="80147" y1="73897" x2="80147" y2="73897"/>
                        <a14:foregroundMark x1="72958" y1="83609" x2="72958" y2="83609"/>
                        <a14:foregroundMark x1="68873" y1="83609" x2="68873" y2="83609"/>
                        <a14:foregroundMark x1="72958" y1="77665" x2="72958" y2="77665"/>
                        <a14:foregroundMark x1="81087" y1="81434" x2="81087" y2="81434"/>
                        <a14:foregroundMark x1="76552" y1="40993" x2="76552" y2="40993"/>
                        <a14:foregroundMark x1="79657" y1="71722" x2="79657" y2="71722"/>
                        <a14:foregroundMark x1="73897" y1="19424" x2="73897" y2="19424"/>
                        <a14:foregroundMark x1="80596" y1="77298" x2="80596" y2="77298"/>
                        <a14:foregroundMark x1="77982" y1="83058" x2="77982" y2="83058"/>
                        <a14:foregroundMark x1="81577" y1="79626" x2="81577" y2="79626"/>
                        <a14:foregroundMark x1="15155" y1="81985" x2="15155" y2="81985"/>
                        <a14:foregroundMark x1="14461" y1="73529" x2="14461" y2="73529"/>
                        <a14:foregroundMark x1="14461" y1="76409" x2="14461" y2="76409"/>
                        <a14:foregroundMark x1="14910" y1="65074" x2="14910" y2="65074"/>
                        <a14:foregroundMark x1="14706" y1="67953" x2="14706" y2="67953"/>
                        <a14:foregroundMark x1="17075" y1="68842" x2="17075" y2="68842"/>
                        <a14:foregroundMark x1="17075" y1="58793" x2="17075" y2="58793"/>
                        <a14:foregroundMark x1="15891" y1="54289" x2="15891" y2="54289"/>
                        <a14:foregroundMark x1="14461" y1="79994" x2="14461" y2="79994"/>
                        <a14:foregroundMark x1="16626" y1="70282" x2="16626" y2="70282"/>
                        <a14:foregroundMark x1="16381" y1="74081" x2="16381" y2="74081"/>
                        <a14:foregroundMark x1="14910" y1="59498" x2="14910" y2="59498"/>
                        <a14:foregroundMark x1="17565" y1="24265" x2="17565" y2="24265"/>
                        <a14:foregroundMark x1="24020" y1="23192" x2="24020" y2="23192"/>
                        <a14:foregroundMark x1="18056" y1="19424" x2="18056" y2="19424"/>
                        <a14:foregroundMark x1="20425" y1="19056" x2="20425" y2="19056"/>
                        <a14:foregroundMark x1="17810" y1="20864" x2="17810" y2="20864"/>
                        <a14:foregroundMark x1="45833" y1="19056" x2="45833" y2="19056"/>
                        <a14:foregroundMark x1="50654" y1="19240" x2="50654" y2="19240"/>
                        <a14:foregroundMark x1="47304" y1="19608" x2="47304" y2="19608"/>
                        <a14:foregroundMark x1="75572" y1="19240" x2="75572" y2="19240"/>
                        <a14:foregroundMark x1="78227" y1="56801" x2="78227" y2="56801"/>
                        <a14:foregroundMark x1="77247" y1="39001" x2="77247" y2="39001"/>
                        <a14:foregroundMark x1="77492" y1="44577" x2="77492" y2="44577"/>
                        <a14:foregroundMark x1="78227" y1="51593" x2="78227" y2="51593"/>
                        <a14:foregroundMark x1="24510" y1="19240" x2="24510" y2="19240"/>
                        <a14:foregroundMark x1="47304" y1="89706" x2="47304" y2="89706"/>
                        <a14:foregroundMark x1="63848" y1="89706" x2="63848" y2="89706"/>
                        <a14:foregroundMark x1="64788" y1="95282" x2="64788" y2="95282"/>
                        <a14:foregroundMark x1="30760" y1="95650" x2="30760" y2="95650"/>
                        <a14:foregroundMark x1="33864" y1="92034" x2="33864" y2="92034"/>
                        <a14:foregroundMark x1="31454" y1="98529" x2="31454" y2="98529"/>
                        <a14:foregroundMark x1="15155" y1="61673" x2="15155" y2="61673"/>
                        <a14:foregroundMark x1="56658" y1="89706" x2="56658" y2="89706"/>
                        <a14:foregroundMark x1="51593" y1="84314" x2="51593" y2="84314"/>
                        <a14:foregroundMark x1="40809" y1="84314" x2="40809" y2="84314"/>
                        <a14:foregroundMark x1="47059" y1="81618" x2="47059" y2="81618"/>
                        <a14:foregroundMark x1="64788" y1="83762" x2="64788" y2="83762"/>
                        <a14:foregroundMark x1="51348" y1="90074" x2="51348" y2="90074"/>
                        <a14:foregroundMark x1="41789" y1="90074" x2="41789" y2="90074"/>
                        <a14:foregroundMark x1="41789" y1="90074" x2="41789" y2="90074"/>
                        <a14:foregroundMark x1="16830" y1="65441" x2="16830" y2="65441"/>
                        <a14:foregroundMark x1="16830" y1="65441" x2="16830" y2="65441"/>
                        <a14:foregroundMark x1="39624" y1="98529" x2="39624" y2="98529"/>
                        <a14:foregroundMark x1="48979" y1="19240" x2="48979" y2="19240"/>
                        <a14:foregroundMark x1="30515" y1="18873" x2="30515" y2="18873"/>
                        <a14:foregroundMark x1="36969" y1="18873" x2="36969" y2="18873"/>
                        <a14:foregroundMark x1="41299" y1="18873" x2="41299" y2="18873"/>
                        <a14:foregroundMark x1="31944" y1="93842" x2="31944" y2="93842"/>
                        <a14:foregroundMark x1="35049" y1="91146" x2="41054" y2="90257"/>
                        <a14:foregroundMark x1="43219" y1="90257" x2="46569" y2="90257"/>
                        <a14:foregroundMark x1="64542" y1="90778" x2="65278" y2="95098"/>
                        <a14:foregroundMark x1="64788" y1="98529" x2="64788" y2="98529"/>
                        <a14:foregroundMark x1="64542" y1="96354" x2="64542" y2="98162"/>
                        <a14:foregroundMark x1="63113" y1="98529" x2="31699" y2="99234"/>
                        <a14:foregroundMark x1="30025" y1="97273" x2="30760" y2="95650"/>
                        <a14:foregroundMark x1="42974" y1="96906" x2="42974" y2="96906"/>
                        <a14:foregroundMark x1="53064" y1="90594" x2="64297" y2="89706"/>
                        <a14:foregroundMark x1="65278" y1="82506" x2="78676" y2="73897"/>
                        <a14:foregroundMark x1="38194" y1="89154" x2="41544" y2="90257"/>
                        <a14:backgroundMark x1="76062" y1="84314" x2="76062" y2="84314"/>
                        <a14:backgroundMark x1="79412" y1="46752" x2="79412" y2="46752"/>
                        <a14:backgroundMark x1="46569" y1="86305" x2="46569" y2="86305"/>
                        <a14:backgroundMark x1="51348" y1="88634" x2="51348" y2="88634"/>
                        <a14:backgroundMark x1="62173" y1="85938" x2="62173" y2="85938"/>
                        <a14:backgroundMark x1="57353" y1="85202" x2="57353" y2="85202"/>
                        <a14:backgroundMark x1="36765" y1="88817" x2="36765" y2="88817"/>
                        <a14:backgroundMark x1="52819" y1="88450" x2="61193" y2="866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469655" y="4006978"/>
            <a:ext cx="2353755" cy="3138340"/>
          </a:xfrm>
          <a:prstGeom prst="rect">
            <a:avLst/>
          </a:prstGeom>
        </p:spPr>
      </p:pic>
      <p:sp>
        <p:nvSpPr>
          <p:cNvPr id="37890" name="Rectangle 5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24744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ハードディスクドライブ</a:t>
            </a:r>
            <a:r>
              <a:rPr lang="en-US" altLang="ja-JP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(HDD)</a:t>
            </a:r>
            <a:endParaRPr lang="ja-JP" altLang="en-US" dirty="0">
              <a:latin typeface="ＭＳ Ｐゴシック" charset="-128"/>
              <a:ea typeface="ＭＳ Ｐゴシック" charset="-128"/>
              <a:sym typeface="ＭＳ Ｐゴシック" charset="-128"/>
            </a:endParaRPr>
          </a:p>
        </p:txBody>
      </p:sp>
      <p:sp>
        <p:nvSpPr>
          <p:cNvPr id="37892" name="Rectangle 3"/>
          <p:cNvSpPr>
            <a:spLocks/>
          </p:cNvSpPr>
          <p:nvPr/>
        </p:nvSpPr>
        <p:spPr bwMode="auto">
          <a:xfrm>
            <a:off x="6162675" y="5991225"/>
            <a:ext cx="29813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kumimoji="0" lang="en-US" altLang="ja-JP" sz="2000" b="1" dirty="0">
                <a:latin typeface="ＭＳ Ｐゴシック" charset="-128"/>
                <a:sym typeface="ＭＳ Ｐゴシック" charset="-128"/>
              </a:rPr>
              <a:t>HITACHI</a:t>
            </a:r>
          </a:p>
          <a:p>
            <a:pPr algn="ctr"/>
            <a:r>
              <a:rPr kumimoji="0" lang="en-US" altLang="ja-JP" sz="2000" b="1" dirty="0">
                <a:latin typeface="ＭＳ Ｐゴシック" charset="-128"/>
                <a:sym typeface="ＭＳ Ｐゴシック" charset="-128"/>
              </a:rPr>
              <a:t>HDP725050GLA</a:t>
            </a:r>
          </a:p>
          <a:p>
            <a:pPr algn="ctr"/>
            <a:r>
              <a:rPr kumimoji="0" lang="en-US" altLang="ja-JP" sz="2000" b="1" dirty="0">
                <a:latin typeface="ＭＳ Ｐゴシック" charset="-128"/>
                <a:sym typeface="ＭＳ Ｐゴシック" charset="-128"/>
              </a:rPr>
              <a:t>500GB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9" b="94531" l="2000" r="96667">
                        <a14:foregroundMark x1="14667" y1="70313" x2="14667" y2="70313"/>
                        <a14:foregroundMark x1="14667" y1="70313" x2="21333" y2="92188"/>
                        <a14:foregroundMark x1="9556" y1="59375" x2="13556" y2="70703"/>
                        <a14:foregroundMark x1="6889" y1="33984" x2="6889" y2="33984"/>
                        <a14:foregroundMark x1="22667" y1="79688" x2="22667" y2="79688"/>
                        <a14:foregroundMark x1="8667" y1="50781" x2="8667" y2="50781"/>
                        <a14:foregroundMark x1="6667" y1="44922" x2="6667" y2="44922"/>
                        <a14:foregroundMark x1="6667" y1="44922" x2="6667" y2="44922"/>
                        <a14:foregroundMark x1="3333" y1="37109" x2="3333" y2="37109"/>
                        <a14:foregroundMark x1="3333" y1="37109" x2="3333" y2="37109"/>
                        <a14:foregroundMark x1="8222" y1="54688" x2="8222" y2="54688"/>
                        <a14:foregroundMark x1="6667" y1="51172" x2="6667" y2="51172"/>
                        <a14:foregroundMark x1="6667" y1="51172" x2="6667" y2="51172"/>
                        <a14:foregroundMark x1="3778" y1="42578" x2="3778" y2="42578"/>
                        <a14:foregroundMark x1="4889" y1="41406" x2="4889" y2="41406"/>
                        <a14:foregroundMark x1="4889" y1="41406" x2="4889" y2="41406"/>
                        <a14:foregroundMark x1="4889" y1="44531" x2="4889" y2="44531"/>
                        <a14:foregroundMark x1="4889" y1="48828" x2="4889" y2="48828"/>
                        <a14:foregroundMark x1="4889" y1="48828" x2="4889" y2="48828"/>
                        <a14:foregroundMark x1="8667" y1="57422" x2="8667" y2="57422"/>
                        <a14:foregroundMark x1="6222" y1="54688" x2="6222" y2="54688"/>
                        <a14:foregroundMark x1="6222" y1="54688" x2="6222" y2="54688"/>
                        <a14:foregroundMark x1="4000" y1="53516" x2="4000" y2="53516"/>
                        <a14:foregroundMark x1="3333" y1="45313" x2="3333" y2="45313"/>
                        <a14:backgroundMark x1="7778" y1="46484" x2="7333" y2="48047"/>
                        <a14:backgroundMark x1="7333" y1="48047" x2="7333" y2="48047"/>
                        <a14:backgroundMark x1="3778" y1="39844" x2="3778" y2="39844"/>
                        <a14:backgroundMark x1="3778" y1="39844" x2="3778" y2="39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128" y="1916832"/>
            <a:ext cx="3923873" cy="2232248"/>
          </a:xfrm>
          <a:prstGeom prst="rect">
            <a:avLst/>
          </a:prstGeom>
        </p:spPr>
      </p:pic>
      <p:sp>
        <p:nvSpPr>
          <p:cNvPr id="37891" name="Rectangle 1"/>
          <p:cNvSpPr>
            <a:spLocks noGrp="1" noChangeArrowheads="1"/>
          </p:cNvSpPr>
          <p:nvPr>
            <p:ph idx="1"/>
          </p:nvPr>
        </p:nvSpPr>
        <p:spPr>
          <a:xfrm>
            <a:off x="0" y="1124744"/>
            <a:ext cx="8086725" cy="4752528"/>
          </a:xfrm>
        </p:spPr>
        <p:txBody>
          <a:bodyPr rIns="38100" anchor="ctr">
            <a:no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磁性体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を塗布した円盤を高速に回転させ</a:t>
            </a:r>
            <a:r>
              <a:rPr lang="en-US" altLang="ja-JP" sz="3200" dirty="0">
                <a:cs typeface="ＭＳ Ｐゴシック" charset="-128"/>
              </a:rPr>
              <a:t>,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磁気ヘッドからデータを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読み書き</a:t>
            </a:r>
            <a:endParaRPr lang="en-US" altLang="ja-JP" sz="32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cs typeface="ＭＳ Ｐゴシック" charset="-128"/>
              </a:rPr>
              <a:t>単位容量あたりの価格が安価</a:t>
            </a:r>
            <a:endParaRPr lang="en-US" altLang="ja-JP" sz="3200" dirty="0" smtClean="0"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cs typeface="ＭＳ Ｐゴシック" charset="-128"/>
              </a:rPr>
              <a:t>現在の主要な記憶装置</a:t>
            </a: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ただし</a:t>
            </a:r>
            <a:r>
              <a:rPr lang="ja-JP" altLang="en-US" sz="3200" dirty="0" smtClean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振動</a:t>
            </a:r>
            <a:r>
              <a:rPr lang="ja-JP" altLang="en-US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に弱い</a:t>
            </a:r>
            <a:endParaRPr lang="en-US" altLang="ja-JP" sz="3200" dirty="0">
              <a:solidFill>
                <a:srgbClr val="C00000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09638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取り扱いに注意</a:t>
            </a:r>
            <a:endParaRPr lang="ja-JP" altLang="en-US" sz="3200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  <p:sp>
        <p:nvSpPr>
          <p:cNvPr id="10" name="Rectangle 3"/>
          <p:cNvSpPr>
            <a:spLocks/>
          </p:cNvSpPr>
          <p:nvPr/>
        </p:nvSpPr>
        <p:spPr bwMode="auto">
          <a:xfrm>
            <a:off x="6162675" y="4005064"/>
            <a:ext cx="298132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kumimoji="0" lang="en-US" altLang="ja-JP" sz="2000" b="1" dirty="0">
                <a:latin typeface="ＭＳ Ｐゴシック" charset="-128"/>
                <a:sym typeface="ＭＳ Ｐゴシック" charset="-128"/>
              </a:rPr>
              <a:t>http://</a:t>
            </a:r>
            <a:r>
              <a:rPr kumimoji="0" lang="en-US" altLang="ja-JP" sz="2000" b="1" dirty="0" err="1">
                <a:latin typeface="ＭＳ Ｐゴシック" charset="-128"/>
                <a:sym typeface="ＭＳ Ｐゴシック" charset="-128"/>
              </a:rPr>
              <a:t>www.atmarkit.co.jp</a:t>
            </a:r>
            <a:r>
              <a:rPr kumimoji="0" lang="en-US" altLang="ja-JP" sz="2000" b="1" dirty="0">
                <a:latin typeface="ＭＳ Ｐゴシック" charset="-128"/>
                <a:sym typeface="ＭＳ Ｐゴシック" charset="-128"/>
              </a:rPr>
              <a:t>/</a:t>
            </a:r>
            <a:r>
              <a:rPr kumimoji="0" lang="en-US" altLang="ja-JP" sz="2000" b="1" dirty="0" err="1">
                <a:latin typeface="ＭＳ Ｐゴシック" charset="-128"/>
                <a:sym typeface="ＭＳ Ｐゴシック" charset="-128"/>
              </a:rPr>
              <a:t>icd</a:t>
            </a:r>
            <a:r>
              <a:rPr kumimoji="0" lang="en-US" altLang="ja-JP" sz="2000" b="1" dirty="0">
                <a:latin typeface="ＭＳ Ｐゴシック" charset="-128"/>
                <a:sym typeface="ＭＳ Ｐゴシック" charset="-128"/>
              </a:rPr>
              <a:t>/root/63/5783863.html</a:t>
            </a:r>
          </a:p>
        </p:txBody>
      </p:sp>
    </p:spTree>
    <p:extLst>
      <p:ext uri="{BB962C8B-B14F-4D97-AF65-F5344CB8AC3E}">
        <p14:creationId xmlns:p14="http://schemas.microsoft.com/office/powerpoint/2010/main" val="24363978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340768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光学ディスク </a:t>
            </a:r>
            <a:r>
              <a:rPr lang="en-US" altLang="ja-JP" dirty="0" smtClean="0">
                <a:latin typeface="Gill Sans MT" charset="0"/>
                <a:ea typeface="ＭＳ Ｐゴシック" charset="-128"/>
              </a:rPr>
              <a:t>(</a:t>
            </a:r>
            <a:r>
              <a:rPr lang="en-US" altLang="ja-JP" dirty="0" smtClean="0">
                <a:latin typeface="ＭＳ Ｐゴシック" charset="-128"/>
                <a:ea typeface="ＭＳ Ｐゴシック" charset="-128"/>
              </a:rPr>
              <a:t>CD,DVD,BD</a:t>
            </a:r>
            <a:r>
              <a:rPr lang="en-US" altLang="ja-JP" dirty="0" smtClean="0">
                <a:latin typeface="Gill Sans MT" charset="0"/>
                <a:ea typeface="ＭＳ Ｐゴシック" charset="-128"/>
              </a:rPr>
              <a:t>)</a:t>
            </a:r>
            <a:endParaRPr lang="en-US" altLang="ja-JP" dirty="0">
              <a:latin typeface="Gill Sans MT" charset="0"/>
              <a:ea typeface="ＭＳ Ｐゴシック" charset="-128"/>
            </a:endParaRPr>
          </a:p>
        </p:txBody>
      </p:sp>
      <p:sp>
        <p:nvSpPr>
          <p:cNvPr id="40963" name="Rectangle 1"/>
          <p:cNvSpPr>
            <a:spLocks noGrp="1" noChangeArrowheads="1"/>
          </p:cNvSpPr>
          <p:nvPr>
            <p:ph idx="1"/>
          </p:nvPr>
        </p:nvSpPr>
        <p:spPr>
          <a:xfrm>
            <a:off x="0" y="1463861"/>
            <a:ext cx="9144000" cy="5400600"/>
          </a:xfrm>
        </p:spPr>
        <p:txBody>
          <a:bodyPr rIns="38100" anchor="ctr">
            <a:noAutofit/>
          </a:bodyPr>
          <a:lstStyle/>
          <a:p>
            <a:pPr marL="635000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ディスクにレーザ光を当て</a:t>
            </a:r>
            <a:r>
              <a:rPr lang="en-US" altLang="ja-JP" sz="3200" dirty="0">
                <a:cs typeface="ＭＳ Ｐゴシック" charset="-128"/>
              </a:rPr>
              <a:t>, </a:t>
            </a:r>
            <a:r>
              <a:rPr lang="en-US" altLang="ja-JP" sz="3200" dirty="0" smtClean="0">
                <a:cs typeface="ＭＳ Ｐゴシック" charset="-128"/>
              </a:rPr>
              <a:t>                                  </a:t>
            </a:r>
            <a:r>
              <a:rPr lang="ja-JP" altLang="en-US" sz="3200" dirty="0" smtClean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光学的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にデータ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を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読み書き</a:t>
            </a:r>
            <a:endParaRPr lang="ja-JP" altLang="en-US" sz="3200" dirty="0">
              <a:cs typeface="ＭＳ Ｐゴシック" charset="-128"/>
            </a:endParaRP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ヒラギノ角ゴ Pro W3" charset="-128"/>
              </a:rPr>
              <a:t>データ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ヒラギノ角ゴ Pro W3" charset="-128"/>
              </a:rPr>
              <a:t>の記録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ヒラギノ角ゴ Pro W3" charset="-128"/>
              </a:rPr>
              <a:t>密度</a:t>
            </a:r>
            <a:endParaRPr lang="en-US" altLang="ja-JP" sz="3000" dirty="0">
              <a:latin typeface="ＭＳ Ｐゴシック" charset="-128"/>
              <a:cs typeface="ＭＳ Ｐゴシック" charset="-128"/>
              <a:sym typeface="ヒラギノ角ゴ Pro W3" charset="-128"/>
            </a:endParaRPr>
          </a:p>
          <a:p>
            <a:pPr marL="1222375" lvl="2" indent="-406400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en-US" altLang="ja-JP" sz="2800" dirty="0" smtClean="0">
                <a:latin typeface="ＭＳ Ｐゴシック" charset="-128"/>
                <a:cs typeface="ＭＳ Ｐゴシック" charset="-128"/>
                <a:sym typeface="ヒラギノ角ゴ Pro W3" charset="-128"/>
              </a:rPr>
              <a:t>DVD, BD &gt; CD</a:t>
            </a: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ヒラギノ角ゴ Pro W3" charset="-128"/>
              </a:rPr>
              <a:t>両面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ヒラギノ角ゴ Pro W3" charset="-128"/>
              </a:rPr>
              <a:t>記録</a:t>
            </a:r>
            <a:r>
              <a:rPr lang="en-US" altLang="ja-JP" sz="3000" dirty="0">
                <a:latin typeface="ＭＳ Ｐゴシック" charset="-128"/>
                <a:cs typeface="ＭＳ Ｐゴシック" charset="-128"/>
                <a:sym typeface="ヒラギノ角ゴ Pro W3" charset="-128"/>
              </a:rPr>
              <a:t>, 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ヒラギノ角ゴ Pro W3" charset="-128"/>
              </a:rPr>
              <a:t>多層記録可能 </a:t>
            </a:r>
            <a:endParaRPr lang="en-US" altLang="ja-JP" sz="3000" dirty="0">
              <a:latin typeface="ＭＳ Ｐゴシック" charset="-128"/>
              <a:cs typeface="ＭＳ Ｐゴシック" charset="-128"/>
              <a:sym typeface="ヒラギノ角ゴ Pro W3" charset="-128"/>
            </a:endParaRP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ヒラギノ角ゴ Pro W3" charset="-128"/>
              </a:rPr>
              <a:t>キズに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ヒラギノ角ゴ Pro W3" charset="-128"/>
              </a:rPr>
              <a:t>弱い</a:t>
            </a:r>
            <a:endParaRPr lang="en-US" altLang="ja-JP" sz="3000" dirty="0" smtClean="0">
              <a:latin typeface="ＭＳ Ｐゴシック" charset="-128"/>
              <a:cs typeface="ＭＳ Ｐゴシック" charset="-128"/>
              <a:sym typeface="ヒラギノ角ゴ Pro W3" charset="-128"/>
            </a:endParaRPr>
          </a:p>
          <a:p>
            <a:pPr marL="635000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ヒラギノ角ゴ Pro W3" charset="-128"/>
              </a:rPr>
              <a:t>規格例</a:t>
            </a: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*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</a:rPr>
              <a:t>-ROM (</a:t>
            </a:r>
            <a:r>
              <a:rPr lang="en-US" altLang="ja-JP" sz="30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R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ead </a:t>
            </a:r>
            <a:r>
              <a:rPr lang="en-US" altLang="ja-JP" sz="30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O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nly </a:t>
            </a:r>
            <a:r>
              <a:rPr lang="en-US" altLang="ja-JP" sz="30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M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emory ) 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読み取り専用 </a:t>
            </a:r>
            <a:endParaRPr lang="ja-JP" altLang="en-US" sz="3000" dirty="0" smtClean="0"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*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</a:rPr>
              <a:t>-R (</a:t>
            </a:r>
            <a:r>
              <a:rPr lang="en-US" altLang="ja-JP" sz="30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R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ecordable ) 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一度だけ書き込み可能</a:t>
            </a:r>
            <a:endParaRPr lang="ja-JP" altLang="en-US" sz="3000" dirty="0" smtClean="0"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*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-RW, 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</a:rPr>
              <a:t>BD-RE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</a:rPr>
              <a:t>(</a:t>
            </a:r>
            <a:r>
              <a:rPr lang="en-US" altLang="ja-JP" sz="3000" b="1" dirty="0" err="1">
                <a:solidFill>
                  <a:srgbClr val="0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R</a:t>
            </a:r>
            <a:r>
              <a:rPr lang="en-US" altLang="ja-JP" sz="3000" dirty="0" err="1">
                <a:latin typeface="ＭＳ Ｐゴシック" charset="-128"/>
                <a:cs typeface="ＭＳ Ｐゴシック" charset="-128"/>
                <a:sym typeface="ＭＳ Ｐゴシック" charset="-128"/>
              </a:rPr>
              <a:t>e</a:t>
            </a:r>
            <a:r>
              <a:rPr lang="en-US" altLang="ja-JP" sz="3000" b="1" dirty="0" err="1">
                <a:solidFill>
                  <a:srgbClr val="0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W</a:t>
            </a:r>
            <a:r>
              <a:rPr lang="en-US" altLang="ja-JP" sz="3000" dirty="0" err="1">
                <a:latin typeface="ＭＳ Ｐゴシック" charset="-128"/>
                <a:cs typeface="ＭＳ Ｐゴシック" charset="-128"/>
                <a:sym typeface="ＭＳ Ｐゴシック" charset="-128"/>
              </a:rPr>
              <a:t>ritable</a:t>
            </a:r>
            <a:r>
              <a:rPr lang="en-US" altLang="ja-JP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 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何度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も書き込み可能</a:t>
            </a:r>
            <a:endParaRPr lang="en-US" altLang="ja-JP" sz="30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1" b="97927" l="2300" r="97800">
                        <a14:foregroundMark x1="50200" y1="8187" x2="50200" y2="81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6340">
            <a:off x="6085210" y="1619889"/>
            <a:ext cx="2579523" cy="2489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6200" y="4149080"/>
            <a:ext cx="353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http://</a:t>
            </a:r>
            <a:r>
              <a:rPr lang="en-US" altLang="ja-JP" dirty="0" err="1"/>
              <a:t>en.wikipedia.org</a:t>
            </a:r>
            <a:r>
              <a:rPr lang="en-US" altLang="ja-JP" dirty="0"/>
              <a:t>/wiki/DVD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9463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 rIns="38100"/>
          <a:lstStyle/>
          <a:p>
            <a:pPr eaLnBrk="1" hangingPunct="1"/>
            <a:r>
              <a:rPr lang="en-US" altLang="ja-JP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USB 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メモリ</a:t>
            </a:r>
            <a:endParaRPr lang="en-US" altLang="ja-JP" dirty="0">
              <a:latin typeface="Gill Sans MT" charset="0"/>
              <a:ea typeface="ＭＳ Ｐゴシック" charset="-128"/>
            </a:endParaRPr>
          </a:p>
        </p:txBody>
      </p:sp>
      <p:sp>
        <p:nvSpPr>
          <p:cNvPr id="40963" name="Rectangle 1"/>
          <p:cNvSpPr>
            <a:spLocks noGrp="1" noChangeArrowheads="1"/>
          </p:cNvSpPr>
          <p:nvPr>
            <p:ph idx="1"/>
          </p:nvPr>
        </p:nvSpPr>
        <p:spPr>
          <a:xfrm>
            <a:off x="428625" y="980728"/>
            <a:ext cx="8215313" cy="4248472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電気的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にデータを読み書きする</a:t>
            </a:r>
            <a:endParaRPr lang="ja-JP" altLang="en-US" sz="3200" dirty="0">
              <a:cs typeface="ＭＳ Ｐゴシック" charset="-128"/>
            </a:endParaRP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ヒラギノ角ゴ Pro W3" charset="-128"/>
              </a:rPr>
              <a:t>コントローラチップ</a:t>
            </a:r>
            <a:r>
              <a:rPr lang="en-US" altLang="ja-JP" sz="3000" dirty="0">
                <a:latin typeface="ＭＳ Ｐゴシック" charset="-128"/>
                <a:cs typeface="ＭＳ Ｐゴシック" charset="-128"/>
                <a:sym typeface="ヒラギノ角ゴ Pro W3" charset="-128"/>
              </a:rPr>
              <a:t>: 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ヒラギノ角ゴ Pro W3" charset="-128"/>
              </a:rPr>
              <a:t>データの読み書きの制御</a:t>
            </a:r>
            <a:endParaRPr lang="en-US" altLang="ja-JP" sz="3000" dirty="0">
              <a:latin typeface="ＭＳ Ｐゴシック" charset="-128"/>
              <a:cs typeface="ＭＳ Ｐゴシック" charset="-128"/>
              <a:sym typeface="ヒラギノ角ゴ Pro W3" charset="-128"/>
            </a:endParaRP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ヒラギノ角ゴ Pro W3" charset="-128"/>
              </a:rPr>
              <a:t>メモリチップ </a:t>
            </a:r>
            <a:r>
              <a:rPr lang="en-US" altLang="ja-JP" sz="3000" dirty="0">
                <a:latin typeface="ＭＳ Ｐゴシック" charset="-128"/>
                <a:cs typeface="ＭＳ Ｐゴシック" charset="-128"/>
                <a:sym typeface="ヒラギノ角ゴ Pro W3" charset="-128"/>
              </a:rPr>
              <a:t>: 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ヒラギノ角ゴ Pro W3" charset="-128"/>
              </a:rPr>
              <a:t>データを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ヒラギノ角ゴ Pro W3" charset="-128"/>
              </a:rPr>
              <a:t>保存</a:t>
            </a:r>
            <a:endParaRPr lang="en-US" altLang="ja-JP" sz="3000" dirty="0" smtClean="0">
              <a:latin typeface="ＭＳ Ｐゴシック" charset="-128"/>
              <a:cs typeface="ＭＳ Ｐゴシック" charset="-128"/>
              <a:sym typeface="ヒラギノ角ゴ Pro W3" charset="-128"/>
            </a:endParaRPr>
          </a:p>
          <a:p>
            <a:pPr marL="635000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ヒラギノ角ゴ Pro W3" charset="-128"/>
              </a:rPr>
              <a:t>静電気に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ヒラギノ角ゴ Pro W3" charset="-128"/>
              </a:rPr>
              <a:t>弱い</a:t>
            </a:r>
            <a:endParaRPr lang="en-US" altLang="ja-JP" sz="3200" dirty="0" smtClean="0">
              <a:latin typeface="ＭＳ Ｐゴシック" charset="-128"/>
              <a:cs typeface="ＭＳ Ｐゴシック" charset="-128"/>
              <a:sym typeface="ヒラギノ角ゴ Pro W3" charset="-128"/>
            </a:endParaRPr>
          </a:p>
          <a:p>
            <a:pPr marL="909638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取り扱いに</a:t>
            </a:r>
            <a:r>
              <a:rPr lang="en-US" altLang="en-US" sz="3000" dirty="0" smtClean="0">
                <a:latin typeface="ＭＳ Ｐゴシック" charset="-128"/>
                <a:cs typeface="ＭＳ Ｐゴシック" charset="-128"/>
              </a:rPr>
              <a:t>注意</a:t>
            </a:r>
            <a:endParaRPr lang="en-US" altLang="ja-JP" sz="3000" dirty="0">
              <a:latin typeface="ＭＳ Ｐゴシック" charset="-128"/>
              <a:cs typeface="ＭＳ Ｐゴシック" charset="-128"/>
              <a:sym typeface="ヒラギノ角ゴ Pro W3" charset="-128"/>
            </a:endParaRPr>
          </a:p>
          <a:p>
            <a:pPr marL="635000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ヒラギノ角ゴ Pro W3" charset="-128"/>
              </a:rPr>
              <a:t>記録回数が有限</a:t>
            </a:r>
          </a:p>
        </p:txBody>
      </p:sp>
      <p:pic>
        <p:nvPicPr>
          <p:cNvPr id="39940" name="Picture 2" descr="D:\Desktop\P520008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66068" l="9875" r="90852">
                        <a14:foregroundMark x1="17256" y1="45509" x2="17256" y2="45509"/>
                        <a14:foregroundMark x1="23285" y1="52295" x2="23285" y2="52295"/>
                        <a14:foregroundMark x1="22765" y1="56088" x2="22765" y2="56088"/>
                        <a14:foregroundMark x1="14761" y1="56687" x2="14761" y2="56687"/>
                        <a14:foregroundMark x1="14761" y1="56687" x2="14761" y2="56687"/>
                        <a14:foregroundMark x1="12266" y1="50499" x2="12266" y2="50499"/>
                        <a14:foregroundMark x1="13617" y1="45509" x2="13617" y2="45509"/>
                        <a14:foregroundMark x1="22765" y1="44112" x2="22765" y2="44112"/>
                        <a14:foregroundMark x1="23077" y1="33932" x2="23077" y2="33932"/>
                        <a14:foregroundMark x1="17672" y1="53693" x2="17672" y2="53693"/>
                        <a14:foregroundMark x1="81497" y1="57086" x2="81497" y2="57086"/>
                        <a14:foregroundMark x1="80353" y1="43713" x2="80353" y2="43713"/>
                        <a14:foregroundMark x1="77547" y1="29541" x2="77547" y2="29541"/>
                        <a14:foregroundMark x1="81081" y1="30938" x2="81081" y2="30938"/>
                        <a14:foregroundMark x1="82848" y1="54092" x2="82848" y2="54092"/>
                        <a14:foregroundMark x1="78586" y1="52695" x2="78586" y2="52695"/>
                        <a14:foregroundMark x1="78586" y1="52695" x2="78586" y2="52695"/>
                        <a14:foregroundMark x1="78794" y1="48104" x2="78794" y2="48104"/>
                        <a14:foregroundMark x1="84823" y1="39521" x2="84823" y2="39521"/>
                        <a14:foregroundMark x1="81913" y1="26148" x2="83056" y2="26148"/>
                        <a14:foregroundMark x1="88669" y1="27944" x2="88669" y2="27944"/>
                        <a14:foregroundMark x1="89085" y1="51098" x2="89085" y2="51098"/>
                        <a14:foregroundMark x1="12994" y1="38523" x2="12994" y2="38523"/>
                        <a14:foregroundMark x1="21726" y1="35928" x2="21726" y2="35928"/>
                        <a14:foregroundMark x1="85135" y1="30339" x2="85135" y2="30339"/>
                        <a14:foregroundMark x1="79106" y1="30339" x2="80353" y2="30339"/>
                        <a14:foregroundMark x1="84823" y1="59681" x2="84823" y2="59681"/>
                        <a14:foregroundMark x1="86694" y1="45509" x2="86694" y2="45509"/>
                        <a14:foregroundMark x1="15177" y1="35529" x2="15177" y2="35529"/>
                        <a14:foregroundMark x1="14137" y1="32535" x2="14137" y2="32535"/>
                        <a14:foregroundMark x1="14137" y1="32535" x2="14137" y2="32535"/>
                        <a14:foregroundMark x1="19231" y1="35130" x2="19231" y2="35130"/>
                        <a14:foregroundMark x1="17568" y1="30339" x2="17568" y2="30339"/>
                        <a14:foregroundMark x1="20062" y1="30938" x2="20062" y2="30938"/>
                        <a14:backgroundMark x1="76611" y1="33932" x2="76611" y2="3393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100763">
            <a:off x="4637658" y="3957672"/>
            <a:ext cx="4830495" cy="251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Rectangle 3"/>
          <p:cNvSpPr>
            <a:spLocks/>
          </p:cNvSpPr>
          <p:nvPr/>
        </p:nvSpPr>
        <p:spPr bwMode="auto">
          <a:xfrm>
            <a:off x="5220072" y="5589240"/>
            <a:ext cx="2981325" cy="93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kumimoji="0" lang="en-US" altLang="ja-JP" sz="2400" b="1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SONY</a:t>
            </a:r>
          </a:p>
          <a:p>
            <a:pPr algn="ctr"/>
            <a:r>
              <a:rPr kumimoji="0" lang="en-US" altLang="ja-JP" sz="2400" b="1" dirty="0">
                <a:solidFill>
                  <a:srgbClr val="000000"/>
                </a:solidFill>
                <a:latin typeface="ＭＳ Ｐゴシック" charset="-128"/>
                <a:sym typeface="ＭＳ Ｐゴシック" charset="-128"/>
              </a:rPr>
              <a:t>USM8GLX L</a:t>
            </a:r>
          </a:p>
        </p:txBody>
      </p:sp>
    </p:spTree>
    <p:extLst>
      <p:ext uri="{BB962C8B-B14F-4D97-AF65-F5344CB8AC3E}">
        <p14:creationId xmlns:p14="http://schemas.microsoft.com/office/powerpoint/2010/main" val="18144112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Ins="38100"/>
          <a:lstStyle/>
          <a:p>
            <a:pPr eaLnBrk="1" hangingPunct="1">
              <a:defRPr/>
            </a:pPr>
            <a:r>
              <a:rPr lang="en-US" altLang="ja-JP" dirty="0" smtClean="0">
                <a:latin typeface="+mn-ea"/>
                <a:ea typeface="+mn-ea"/>
                <a:cs typeface="+mj-cs"/>
              </a:rPr>
              <a:t>Serial ATA (SATA)</a:t>
            </a:r>
          </a:p>
        </p:txBody>
      </p:sp>
      <p:pic>
        <p:nvPicPr>
          <p:cNvPr id="8194" name="Picture 2" descr="C:\Users\mikataka\Documents\INEX2012\0518\lecture\image\sat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52" b="97550" l="6939" r="93265">
                        <a14:foregroundMark x1="10408" y1="94946" x2="10408" y2="94946"/>
                        <a14:foregroundMark x1="57755" y1="42113" x2="57755" y2="42113"/>
                        <a14:foregroundMark x1="69388" y1="82542" x2="69388" y2="82542"/>
                        <a14:foregroundMark x1="58776" y1="89127" x2="58776" y2="89127"/>
                        <a14:foregroundMark x1="73673" y1="85605" x2="73673" y2="85605"/>
                        <a14:foregroundMark x1="73878" y1="83002" x2="73878" y2="83002"/>
                        <a14:foregroundMark x1="72041" y1="81776" x2="72041" y2="81776"/>
                        <a14:foregroundMark x1="72041" y1="81776" x2="72041" y2="81776"/>
                        <a14:foregroundMark x1="62245" y1="89893" x2="62245" y2="89893"/>
                        <a14:foregroundMark x1="62245" y1="89893" x2="62245" y2="89893"/>
                        <a14:foregroundMark x1="67959" y1="90352" x2="67959" y2="90352"/>
                        <a14:foregroundMark x1="64490" y1="90812" x2="64490" y2="90812"/>
                        <a14:foregroundMark x1="58980" y1="90352" x2="58980" y2="90352"/>
                        <a14:foregroundMark x1="60816" y1="91118" x2="60816" y2="91118"/>
                        <a14:backgroundMark x1="87551" y1="45636" x2="87551" y2="45636"/>
                        <a14:backgroundMark x1="85918" y1="65697" x2="85918" y2="65697"/>
                        <a14:backgroundMark x1="65306" y1="60337" x2="65306" y2="60337"/>
                        <a14:backgroundMark x1="72245" y1="55896" x2="72245" y2="55896"/>
                        <a14:backgroundMark x1="82857" y1="29403" x2="82857" y2="29403"/>
                        <a14:backgroundMark x1="77347" y1="31087" x2="77347" y2="31087"/>
                        <a14:backgroundMark x1="76531" y1="35835" x2="76531" y2="35835"/>
                        <a14:backgroundMark x1="77755" y1="38744" x2="77755" y2="38744"/>
                        <a14:backgroundMark x1="77143" y1="41348" x2="78980" y2="41348"/>
                        <a14:backgroundMark x1="78980" y1="41348" x2="87551" y2="36907"/>
                        <a14:backgroundMark x1="73265" y1="61562" x2="73265" y2="61562"/>
                        <a14:backgroundMark x1="75714" y1="24962" x2="75714" y2="24962"/>
                        <a14:backgroundMark x1="72041" y1="27565" x2="72041" y2="27565"/>
                        <a14:backgroundMark x1="66939" y1="28025" x2="66939" y2="28025"/>
                        <a14:backgroundMark x1="61837" y1="28943" x2="61837" y2="28943"/>
                        <a14:backgroundMark x1="73265" y1="44257" x2="73265" y2="44257"/>
                        <a14:backgroundMark x1="69796" y1="46095" x2="69796" y2="46095"/>
                        <a14:backgroundMark x1="53061" y1="35375" x2="53061" y2="35375"/>
                        <a14:backgroundMark x1="53061" y1="34916" x2="53061" y2="34916"/>
                        <a14:backgroundMark x1="43469" y1="48698" x2="43469" y2="48698"/>
                        <a14:backgroundMark x1="54898" y1="89893" x2="54898" y2="89893"/>
                        <a14:backgroundMark x1="70408" y1="90199" x2="70408" y2="90199"/>
                        <a14:backgroundMark x1="70408" y1="90199" x2="70408" y2="90199"/>
                        <a14:backgroundMark x1="70408" y1="90199" x2="70408" y2="90199"/>
                        <a14:backgroundMark x1="70408" y1="90199" x2="70408" y2="90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48">
            <a:off x="5292941" y="1663656"/>
            <a:ext cx="3888432" cy="518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Rectangle 5"/>
          <p:cNvSpPr>
            <a:spLocks noGrp="1" noChangeArrowheads="1"/>
          </p:cNvSpPr>
          <p:nvPr>
            <p:ph idx="1"/>
          </p:nvPr>
        </p:nvSpPr>
        <p:spPr>
          <a:xfrm>
            <a:off x="395536" y="1412776"/>
            <a:ext cx="8464550" cy="3672408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b="1" dirty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S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erial </a:t>
            </a:r>
            <a:r>
              <a:rPr lang="en-US" altLang="ja-JP" sz="3200" b="1" dirty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A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dvanced </a:t>
            </a:r>
            <a:r>
              <a:rPr lang="en-US" altLang="ja-JP" sz="3200" b="1" dirty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T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echnology </a:t>
            </a:r>
            <a:r>
              <a:rPr lang="en-US" altLang="ja-JP" sz="32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A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ttachment</a:t>
            </a: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接続規格の１種</a:t>
            </a:r>
            <a:endParaRPr lang="en-US" altLang="ja-JP" sz="3200" dirty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HDD, 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光学ディスクドライブ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などに接続</a:t>
            </a:r>
            <a:endParaRPr lang="en-US" altLang="ja-JP" sz="32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現在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の標準的な接続規格</a:t>
            </a:r>
            <a:endParaRPr lang="ja-JP" altLang="en-US" sz="3200" dirty="0">
              <a:latin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34882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269875"/>
            <a:ext cx="7772400" cy="873125"/>
          </a:xfrm>
        </p:spPr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装置の種類</a:t>
            </a:r>
          </a:p>
        </p:txBody>
      </p:sp>
      <p:sp>
        <p:nvSpPr>
          <p:cNvPr id="32771" name="Rectangle 1"/>
          <p:cNvSpPr>
            <a:spLocks noGrp="1" noChangeArrowheads="1"/>
          </p:cNvSpPr>
          <p:nvPr>
            <p:ph idx="1"/>
          </p:nvPr>
        </p:nvSpPr>
        <p:spPr>
          <a:xfrm>
            <a:off x="428625" y="1323975"/>
            <a:ext cx="8386763" cy="5054600"/>
          </a:xfrm>
        </p:spPr>
        <p:txBody>
          <a:bodyPr rIns="38100" anchor="ctr"/>
          <a:lstStyle/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入力装置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キーボード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マウスなど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処理装置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CPU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（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Central Processing Unit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） 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出力装置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ディスプレイ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ビデオカードなど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記憶装置</a:t>
            </a:r>
            <a:endParaRPr lang="ja-JP" altLang="en-US" sz="3400" dirty="0">
              <a:cs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RAM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, HDD,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SSD,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BD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, DVD, CD, USB</a:t>
            </a:r>
            <a:r>
              <a:rPr lang="ja-JP" altLang="en-US" dirty="0">
                <a:latin typeface="ＭＳ Ｐゴシック" charset="-128"/>
                <a:cs typeface="ＭＳ Ｐゴシック" charset="-128"/>
              </a:rPr>
              <a:t>メモリ 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その他の装置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ネットワークカードなど</a:t>
            </a:r>
            <a:endParaRPr lang="ja-JP" altLang="en-US" dirty="0">
              <a:solidFill>
                <a:srgbClr val="FF0000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以上の機能を結合</a:t>
            </a:r>
            <a:r>
              <a:rPr lang="en-US" altLang="ja-JP" dirty="0">
                <a:latin typeface="Arial" charset="0"/>
                <a:cs typeface="ＭＳ Ｐゴシック" charset="-128"/>
                <a:sym typeface="ＭＳ Ｐゴシック" charset="-128"/>
              </a:rPr>
              <a:t>•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調整する装置</a:t>
            </a:r>
            <a:endParaRPr lang="en-US" altLang="ja-JP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マザーボード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チップセット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78395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その他の装置</a:t>
            </a:r>
          </a:p>
        </p:txBody>
      </p:sp>
      <p:sp>
        <p:nvSpPr>
          <p:cNvPr id="39939" name="Rectangle 1"/>
          <p:cNvSpPr>
            <a:spLocks noGrp="1" noChangeArrowheads="1"/>
          </p:cNvSpPr>
          <p:nvPr>
            <p:ph idx="1"/>
          </p:nvPr>
        </p:nvSpPr>
        <p:spPr>
          <a:xfrm>
            <a:off x="395536" y="1556792"/>
            <a:ext cx="8004175" cy="3456682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マザーボードの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バススロット 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後述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に　　　装着し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機能を拡張</a:t>
            </a:r>
            <a:endParaRPr lang="en-US" altLang="ja-JP" sz="32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71550" lvl="1" indent="-406400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ネットワークカード </a:t>
            </a:r>
            <a:r>
              <a:rPr lang="ja-JP" altLang="en-US" sz="3000" dirty="0" smtClean="0">
                <a:solidFill>
                  <a:schemeClr val="tx1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等</a:t>
            </a:r>
            <a:endParaRPr lang="en-US" altLang="ja-JP" sz="3000" dirty="0">
              <a:solidFill>
                <a:schemeClr val="tx1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92" b="100000" l="224" r="100000">
                        <a14:foregroundMark x1="16779" y1="46631" x2="16779" y2="46631"/>
                        <a14:foregroundMark x1="10738" y1="83019" x2="10738" y2="83019"/>
                        <a14:foregroundMark x1="57718" y1="23989" x2="57718" y2="23989"/>
                        <a14:foregroundMark x1="44295" y1="36119" x2="3803" y2="11590"/>
                        <a14:foregroundMark x1="92841" y1="65229" x2="92841" y2="65229"/>
                        <a14:backgroundMark x1="43848" y1="42588" x2="43848" y2="42588"/>
                        <a14:backgroundMark x1="19239" y1="87062" x2="19239" y2="87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4093078" cy="339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ネットワークカード</a:t>
            </a:r>
            <a:endParaRPr lang="ja-JP" altLang="en-US" dirty="0">
              <a:latin typeface="ＭＳ Ｐゴシック" charset="-128"/>
              <a:ea typeface="ＭＳ Ｐゴシック" charset="-128"/>
              <a:sym typeface="ＭＳ Ｐゴシック" charset="-128"/>
            </a:endParaRPr>
          </a:p>
        </p:txBody>
      </p:sp>
      <p:sp>
        <p:nvSpPr>
          <p:cNvPr id="44035" name="Rectangle 1"/>
          <p:cNvSpPr>
            <a:spLocks noGrp="1" noChangeArrowheads="1"/>
          </p:cNvSpPr>
          <p:nvPr>
            <p:ph idx="1"/>
          </p:nvPr>
        </p:nvSpPr>
        <p:spPr>
          <a:xfrm>
            <a:off x="251520" y="1556792"/>
            <a:ext cx="8215313" cy="4824536"/>
          </a:xfrm>
        </p:spPr>
        <p:txBody>
          <a:bodyPr rIns="38100" anchor="ctr">
            <a:no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LAN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に接続するための</a:t>
            </a:r>
            <a:r>
              <a:rPr lang="ja-JP" altLang="en-US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拡張カード</a:t>
            </a:r>
            <a:endParaRPr lang="ja-JP" altLang="en-US" sz="3200" dirty="0">
              <a:solidFill>
                <a:srgbClr val="C00000"/>
              </a:solidFill>
              <a:cs typeface="ＭＳ Ｐゴシック" charset="-128"/>
            </a:endParaRPr>
          </a:p>
          <a:p>
            <a:pPr marL="971550" lvl="1" indent="-406400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マザーボード内蔵タイプのものも多い</a:t>
            </a:r>
            <a:endParaRPr lang="en-US" altLang="ja-JP" sz="30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別名</a:t>
            </a:r>
            <a:endParaRPr lang="en-US" altLang="ja-JP" sz="3200" dirty="0">
              <a:cs typeface="ＭＳ Ｐゴシック" charset="-128"/>
              <a:sym typeface="ＭＳ Ｐゴシック" charset="-128"/>
            </a:endParaRPr>
          </a:p>
          <a:p>
            <a:pPr marL="909638" lvl="1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NIC (</a:t>
            </a:r>
            <a:r>
              <a:rPr lang="en-US" altLang="ja-JP" sz="3000" b="1" dirty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N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etwork </a:t>
            </a:r>
            <a:r>
              <a:rPr lang="en-US" altLang="ja-JP" sz="3000" b="1" dirty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I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nterface</a:t>
            </a:r>
            <a:r>
              <a:rPr lang="en-US" altLang="ja-JP" sz="3000" dirty="0">
                <a:solidFill>
                  <a:srgbClr val="FF4247"/>
                </a:solidFill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sz="3000" b="1" dirty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C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ard)</a:t>
            </a:r>
          </a:p>
          <a:p>
            <a:pPr marL="909638" lvl="1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LAN card</a:t>
            </a:r>
          </a:p>
          <a:p>
            <a:pPr marL="909638" lvl="1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LAN board </a:t>
            </a:r>
            <a:endParaRPr lang="ja-JP" altLang="en-US" sz="3000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  <p:sp>
        <p:nvSpPr>
          <p:cNvPr id="43013" name="Rectangle 3"/>
          <p:cNvSpPr>
            <a:spLocks/>
          </p:cNvSpPr>
          <p:nvPr/>
        </p:nvSpPr>
        <p:spPr bwMode="auto">
          <a:xfrm>
            <a:off x="5724128" y="6505575"/>
            <a:ext cx="26670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altLang="ja-JP" sz="2000" b="1" dirty="0" smtClean="0"/>
              <a:t>Intel 9301CT</a:t>
            </a:r>
            <a:endParaRPr kumimoji="0" lang="en-US" altLang="ja-JP" sz="2000" b="1" dirty="0">
              <a:latin typeface="ＭＳ Ｐゴシック" charset="-128"/>
              <a:sym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269875"/>
            <a:ext cx="7772400" cy="873125"/>
          </a:xfrm>
        </p:spPr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装置の種類</a:t>
            </a:r>
          </a:p>
        </p:txBody>
      </p:sp>
      <p:sp>
        <p:nvSpPr>
          <p:cNvPr id="32771" name="Rectangle 1"/>
          <p:cNvSpPr>
            <a:spLocks noGrp="1" noChangeArrowheads="1"/>
          </p:cNvSpPr>
          <p:nvPr>
            <p:ph idx="1"/>
          </p:nvPr>
        </p:nvSpPr>
        <p:spPr>
          <a:xfrm>
            <a:off x="428625" y="1323975"/>
            <a:ext cx="8386763" cy="5054600"/>
          </a:xfrm>
        </p:spPr>
        <p:txBody>
          <a:bodyPr rIns="38100" anchor="ctr"/>
          <a:lstStyle/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入力装置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キーボード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マウスなど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処理装置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CPU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（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Central Processing Unit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） 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出力装置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ディスプレイ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ビデオカードなど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記憶装置</a:t>
            </a:r>
            <a:endParaRPr lang="ja-JP" altLang="en-US" sz="3400" dirty="0">
              <a:cs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RAM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, HDD,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SSD,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BD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, DVD, CD, USB</a:t>
            </a:r>
            <a:r>
              <a:rPr lang="ja-JP" altLang="en-US" dirty="0">
                <a:latin typeface="ＭＳ Ｐゴシック" charset="-128"/>
                <a:cs typeface="ＭＳ Ｐゴシック" charset="-128"/>
              </a:rPr>
              <a:t>メモリ 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その他の装置</a:t>
            </a: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ネットワークカードなど</a:t>
            </a: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以上の機能を結合</a:t>
            </a:r>
            <a:r>
              <a:rPr lang="en-US" altLang="ja-JP" dirty="0">
                <a:solidFill>
                  <a:srgbClr val="FF0000"/>
                </a:solidFill>
                <a:latin typeface="Arial" charset="0"/>
                <a:cs typeface="ＭＳ Ｐゴシック" charset="-128"/>
                <a:sym typeface="ＭＳ Ｐゴシック" charset="-128"/>
              </a:rPr>
              <a:t>•</a:t>
            </a: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調整する装置</a:t>
            </a:r>
            <a:endParaRPr lang="en-US" altLang="ja-JP" dirty="0">
              <a:solidFill>
                <a:srgbClr val="FF0000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lnSpc>
                <a:spcPct val="70000"/>
              </a:lnSpc>
              <a:buSzPct val="171000"/>
              <a:buFont typeface="Lucida Grande" charset="0"/>
              <a:buChar char="•"/>
            </a:pP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マザーボード</a:t>
            </a:r>
            <a:r>
              <a:rPr lang="en-US" altLang="ja-JP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(</a:t>
            </a:r>
            <a:r>
              <a:rPr lang="ja-JP" altLang="en-US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チップセット</a:t>
            </a:r>
            <a:r>
              <a:rPr lang="en-US" altLang="ja-JP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8447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54087"/>
          </a:xfrm>
        </p:spPr>
        <p:txBody>
          <a:bodyPr rIns="38100"/>
          <a:lstStyle/>
          <a:p>
            <a:pPr eaLnBrk="1" hangingPunct="1"/>
            <a:r>
              <a:rPr lang="ja-JP" altLang="en-US" sz="4800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ハードウェアとソフトウェア</a:t>
            </a:r>
            <a:endParaRPr lang="en-US" altLang="ja-JP" sz="4800" dirty="0">
              <a:ea typeface="ＭＳ Ｐゴシック" charset="-128"/>
            </a:endParaRPr>
          </a:p>
        </p:txBody>
      </p:sp>
      <p:sp>
        <p:nvSpPr>
          <p:cNvPr id="12291" name="Rectangle 1"/>
          <p:cNvSpPr>
            <a:spLocks noGrp="1" noChangeArrowheads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 rIns="38100" anchor="ctr">
            <a:normAutofit lnSpcReduction="10000"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ハードウェア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(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ハード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  <a:endParaRPr lang="en-US" altLang="ja-JP" sz="3200" dirty="0" smtClean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計算機を構成する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電子回路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や接続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機器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装置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  <a:r>
              <a:rPr lang="ja-JP" altLang="en-US" sz="3000" b="1" u="sng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物理的</a:t>
            </a:r>
            <a:r>
              <a:rPr lang="ja-JP" altLang="en-US" sz="3000" b="1" u="sng" dirty="0">
                <a:latin typeface="ＭＳ Ｐゴシック" charset="-128"/>
                <a:cs typeface="ＭＳ Ｐゴシック" charset="-128"/>
                <a:sym typeface="ＭＳ Ｐゴシック" charset="-128"/>
              </a:rPr>
              <a:t>実体</a:t>
            </a:r>
            <a:endParaRPr lang="ja-JP" altLang="en-US" sz="3000" b="1" u="sng" dirty="0">
              <a:cs typeface="ＭＳ Ｐゴシック" charset="-128"/>
            </a:endParaRPr>
          </a:p>
          <a:p>
            <a:pPr marL="1257300" lvl="2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2800" b="1" u="sng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キーボード</a:t>
            </a:r>
            <a:r>
              <a:rPr lang="en-US" altLang="ja-JP" sz="2800" dirty="0">
                <a:cs typeface="ＭＳ Ｐゴシック" charset="-128"/>
              </a:rPr>
              <a:t>, </a:t>
            </a:r>
            <a:r>
              <a:rPr lang="ja-JP" altLang="en-US" sz="2800" b="1" u="sng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ディスプレイ</a:t>
            </a:r>
            <a:r>
              <a:rPr lang="en-US" altLang="ja-JP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,</a:t>
            </a:r>
            <a:r>
              <a:rPr lang="ja-JP" altLang="en-US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sz="2800" b="1" u="sng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CPU</a:t>
            </a:r>
            <a:r>
              <a:rPr lang="ja-JP" altLang="en-US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ja-JP" altLang="en-US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  <a:r>
              <a:rPr lang="en-US" altLang="ja-JP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(</a:t>
            </a:r>
            <a:r>
              <a:rPr lang="ja-JP" altLang="en-US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後述</a:t>
            </a:r>
            <a:r>
              <a:rPr lang="en-US" altLang="ja-JP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  <a:endParaRPr lang="ja-JP" altLang="en-US" sz="2800" dirty="0"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ソフトウェア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(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ソフト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  <a:endParaRPr lang="en-US" altLang="ja-JP" sz="3200" dirty="0" smtClean="0"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計算機を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制御する手順・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命令といった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                          </a:t>
            </a:r>
            <a:r>
              <a:rPr lang="ja-JP" altLang="en-US" sz="3000" b="1" u="sng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物理的</a:t>
            </a:r>
            <a:r>
              <a:rPr lang="ja-JP" altLang="en-US" sz="3000" b="1" u="sng" dirty="0">
                <a:latin typeface="ＭＳ Ｐゴシック" charset="-128"/>
                <a:cs typeface="ＭＳ Ｐゴシック" charset="-128"/>
                <a:sym typeface="ＭＳ Ｐゴシック" charset="-128"/>
              </a:rPr>
              <a:t>実体のないもの</a:t>
            </a:r>
            <a:endParaRPr lang="ja-JP" altLang="en-US" sz="3000" b="1" u="sng" dirty="0">
              <a:cs typeface="ＭＳ Ｐゴシック" charset="-128"/>
            </a:endParaRPr>
          </a:p>
          <a:p>
            <a:pPr marL="1257300" lvl="2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2800" dirty="0" smtClean="0">
                <a:latin typeface="ＭＳ Ｐゴシック" charset="-128"/>
                <a:cs typeface="ＭＳ Ｐゴシック" charset="-128"/>
              </a:rPr>
              <a:t>OS</a:t>
            </a:r>
            <a:r>
              <a:rPr lang="ja-JP" altLang="en-US" sz="2800" dirty="0" smtClean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sz="2800" dirty="0" smtClean="0">
                <a:cs typeface="ＭＳ Ｐゴシック" charset="-128"/>
              </a:rPr>
              <a:t>[</a:t>
            </a:r>
            <a:r>
              <a:rPr lang="ja-JP" altLang="en-US" sz="2800" dirty="0" smtClean="0">
                <a:cs typeface="ＭＳ Ｐゴシック" charset="-128"/>
              </a:rPr>
              <a:t>第</a:t>
            </a:r>
            <a:r>
              <a:rPr lang="en-US" altLang="ja-JP" sz="2800" dirty="0">
                <a:cs typeface="ＭＳ Ｐゴシック" charset="-128"/>
              </a:rPr>
              <a:t>2</a:t>
            </a:r>
            <a:r>
              <a:rPr lang="ja-JP" altLang="en-US" sz="2800" dirty="0" smtClean="0">
                <a:cs typeface="ＭＳ Ｐゴシック" charset="-128"/>
              </a:rPr>
              <a:t>回</a:t>
            </a:r>
            <a:r>
              <a:rPr lang="en-US" altLang="ja-JP" sz="2800" dirty="0">
                <a:cs typeface="ＭＳ Ｐゴシック" charset="-128"/>
              </a:rPr>
              <a:t>], </a:t>
            </a:r>
            <a:r>
              <a:rPr lang="ja-JP" altLang="en-US" sz="2800" dirty="0">
                <a:cs typeface="ＭＳ Ｐゴシック" charset="-128"/>
              </a:rPr>
              <a:t>シェル</a:t>
            </a:r>
            <a:r>
              <a:rPr lang="en-US" altLang="ja-JP" sz="2800" dirty="0">
                <a:cs typeface="ＭＳ Ｐゴシック" charset="-128"/>
              </a:rPr>
              <a:t>[</a:t>
            </a:r>
            <a:r>
              <a:rPr lang="ja-JP" altLang="en-US" sz="2800" dirty="0" smtClean="0">
                <a:cs typeface="ＭＳ Ｐゴシック" charset="-128"/>
              </a:rPr>
              <a:t>第</a:t>
            </a:r>
            <a:r>
              <a:rPr lang="en-US" altLang="ja-JP" sz="2800" dirty="0">
                <a:cs typeface="ＭＳ Ｐゴシック" charset="-128"/>
              </a:rPr>
              <a:t>3</a:t>
            </a:r>
            <a:r>
              <a:rPr lang="ja-JP" altLang="en-US" sz="2800" dirty="0" smtClean="0">
                <a:cs typeface="ＭＳ Ｐゴシック" charset="-128"/>
              </a:rPr>
              <a:t>回</a:t>
            </a:r>
            <a:r>
              <a:rPr lang="en-US" altLang="ja-JP" sz="2800" dirty="0" smtClean="0">
                <a:cs typeface="ＭＳ Ｐゴシック" charset="-128"/>
              </a:rPr>
              <a:t>]</a:t>
            </a:r>
            <a:r>
              <a:rPr lang="ja-JP" altLang="en-US" sz="2800" dirty="0" smtClean="0">
                <a:cs typeface="ＭＳ Ｐゴシック" charset="-128"/>
              </a:rPr>
              <a:t> </a:t>
            </a:r>
            <a:r>
              <a:rPr lang="ja-JP" altLang="en-US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  <a:endParaRPr lang="en-US" altLang="ja-JP" sz="28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850900" lvl="2" indent="0" eaLnBrk="1" hangingPunct="1">
              <a:buSzPct val="171000"/>
              <a:buNone/>
            </a:pPr>
            <a:r>
              <a:rPr lang="ja-JP" altLang="en-US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例）</a:t>
            </a:r>
            <a:r>
              <a:rPr lang="ja-JP" altLang="en-US" sz="2800" b="1" u="sng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デバイスドライバ</a:t>
            </a:r>
            <a:r>
              <a:rPr lang="en-US" altLang="ja-JP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(</a:t>
            </a:r>
            <a:r>
              <a:rPr lang="ja-JP" altLang="en-US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後述</a:t>
            </a:r>
            <a:r>
              <a:rPr lang="en-US" altLang="ja-JP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</a:p>
          <a:p>
            <a:pPr marL="850900" lvl="2" indent="0" algn="ctr" eaLnBrk="1" hangingPunct="1">
              <a:buSzPct val="171000"/>
              <a:buNone/>
            </a:pPr>
            <a:r>
              <a:rPr lang="ja-JP" altLang="en-US" sz="2800" b="1" u="sng" dirty="0" smtClean="0">
                <a:solidFill>
                  <a:schemeClr val="tx1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計算機を使うためには</a:t>
            </a:r>
            <a:r>
              <a:rPr lang="en-US" altLang="ja-JP" sz="2800" b="1" u="sng" dirty="0" smtClean="0">
                <a:solidFill>
                  <a:schemeClr val="tx1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</a:p>
          <a:p>
            <a:pPr marL="850900" lvl="2" indent="0" algn="ctr" eaLnBrk="1" hangingPunct="1">
              <a:buSzPct val="171000"/>
              <a:buNone/>
            </a:pPr>
            <a:r>
              <a:rPr lang="ja-JP" altLang="en-US" sz="2800" b="1" u="sng" dirty="0" smtClean="0">
                <a:solidFill>
                  <a:schemeClr val="tx1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ハードウェア・ソフトウェアの両方が必要不可欠</a:t>
            </a:r>
            <a:endParaRPr lang="en-US" altLang="ja-JP" sz="2800" b="1" u="sng" dirty="0" smtClean="0">
              <a:solidFill>
                <a:schemeClr val="tx1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2"/>
          <p:cNvSpPr>
            <a:spLocks noGrp="1" noChangeArrowheads="1"/>
          </p:cNvSpPr>
          <p:nvPr>
            <p:ph type="title"/>
          </p:nvPr>
        </p:nvSpPr>
        <p:spPr>
          <a:xfrm>
            <a:off x="303213" y="266700"/>
            <a:ext cx="8534400" cy="876300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マザーボード</a:t>
            </a:r>
            <a:endParaRPr lang="en-US" altLang="ja-JP" dirty="0">
              <a:ea typeface="ＭＳ Ｐゴシック" charset="-128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48" b="96934" l="123" r="99755">
                        <a14:foregroundMark x1="63926" y1="16525" x2="63926" y2="16525"/>
                        <a14:foregroundMark x1="78773" y1="10562" x2="78896" y2="17376"/>
                        <a14:foregroundMark x1="86871" y1="68143" x2="86871" y2="68143"/>
                        <a14:foregroundMark x1="87730" y1="76661" x2="87730" y2="76661"/>
                        <a14:foregroundMark x1="86258" y1="24702" x2="90307" y2="84668"/>
                        <a14:foregroundMark x1="81595" y1="13629" x2="81595" y2="13629"/>
                        <a14:foregroundMark x1="79387" y1="10051" x2="88221" y2="10051"/>
                        <a14:foregroundMark x1="40123" y1="89779" x2="40123" y2="89779"/>
                        <a14:foregroundMark x1="17301" y1="82794" x2="17301" y2="82794"/>
                        <a14:foregroundMark x1="17301" y1="82794" x2="17301" y2="82794"/>
                        <a14:foregroundMark x1="15828" y1="70528" x2="15583" y2="88756"/>
                        <a14:foregroundMark x1="20368" y1="17888" x2="49571" y2="17036"/>
                        <a14:foregroundMark x1="52393" y1="11244" x2="78037" y2="10051"/>
                        <a14:foregroundMark x1="15337" y1="49574" x2="14847" y2="90119"/>
                        <a14:foregroundMark x1="16319" y1="17036" x2="16319" y2="17036"/>
                        <a14:foregroundMark x1="16319" y1="17036" x2="15337" y2="50426"/>
                        <a14:foregroundMark x1="88221" y1="10562" x2="86626" y2="25554"/>
                        <a14:backgroundMark x1="77546" y1="681" x2="99509" y2="511"/>
                        <a14:backgroundMark x1="982" y1="16014" x2="245" y2="80239"/>
                        <a14:backgroundMark x1="17301" y1="91141" x2="17301" y2="91141"/>
                        <a14:backgroundMark x1="17301" y1="91141" x2="46258" y2="91141"/>
                        <a14:backgroundMark x1="86871" y1="87905" x2="86871" y2="87905"/>
                        <a14:backgroundMark x1="86871" y1="87905" x2="99141" y2="88416"/>
                        <a14:backgroundMark x1="20245" y1="16695" x2="50307" y2="16014"/>
                        <a14:backgroundMark x1="50552" y1="10562" x2="88344" y2="9029"/>
                        <a14:backgroundMark x1="13497" y1="70869" x2="13497" y2="70869"/>
                        <a14:backgroundMark x1="13497" y1="70869" x2="13129" y2="99659"/>
                        <a14:backgroundMark x1="87607" y1="24020" x2="91043" y2="88245"/>
                        <a14:backgroundMark x1="88712" y1="10392" x2="88712" y2="10392"/>
                        <a14:backgroundMark x1="88712" y1="10392" x2="88589" y2="1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32856"/>
            <a:ext cx="5756469" cy="414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>
          <a:xfrm>
            <a:off x="0" y="1268760"/>
            <a:ext cx="8229600" cy="1713359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cs typeface="ＭＳ Ｐゴシック" charset="-128"/>
              </a:rPr>
              <a:t>計算機などに利用される電子装置を接続　するための主要な電子回路基盤</a:t>
            </a:r>
            <a:endParaRPr lang="en-US" altLang="ja-JP" sz="3200" dirty="0" smtClean="0">
              <a:cs typeface="ＭＳ Ｐゴシック" charset="-128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16880" y="2636912"/>
            <a:ext cx="4843152" cy="1872208"/>
          </a:xfrm>
          <a:prstGeom prst="rect">
            <a:avLst/>
          </a:prstGeom>
        </p:spPr>
        <p:txBody>
          <a:bodyPr vert="horz" lIns="91440" tIns="45720" rIns="38100" bIns="45720" rtlCol="0" anchor="ctr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kumimoji="1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kumimoji="1"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kumimoji="1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kumimoji="1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kumimoji="1"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kumimoji="1"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kumimoji="1"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kumimoji="1"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00" indent="-406400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cs typeface="ＭＳ Ｐゴシック" charset="-128"/>
              </a:rPr>
              <a:t>これまで紹介した機能を</a:t>
            </a:r>
            <a:r>
              <a:rPr lang="ja-JP" altLang="en-US" sz="3200" b="1" u="sng" dirty="0" smtClean="0">
                <a:solidFill>
                  <a:srgbClr val="595959"/>
                </a:solidFill>
                <a:cs typeface="ＭＳ Ｐゴシック" charset="-128"/>
              </a:rPr>
              <a:t>統合・調整</a:t>
            </a:r>
            <a:r>
              <a:rPr lang="ja-JP" altLang="en-US" sz="3200" dirty="0" smtClean="0">
                <a:cs typeface="ＭＳ Ｐゴシック" charset="-128"/>
              </a:rPr>
              <a:t>する装置</a:t>
            </a:r>
            <a:endParaRPr lang="en-US" altLang="ja-JP" sz="3200" dirty="0" smtClean="0">
              <a:cs typeface="ＭＳ Ｐゴシック" charset="-128"/>
            </a:endParaRPr>
          </a:p>
        </p:txBody>
      </p:sp>
      <p:sp>
        <p:nvSpPr>
          <p:cNvPr id="7" name="テキスト ボックス 2"/>
          <p:cNvSpPr txBox="1"/>
          <p:nvPr/>
        </p:nvSpPr>
        <p:spPr>
          <a:xfrm>
            <a:off x="7198024" y="6027003"/>
            <a:ext cx="1981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ASUS</a:t>
            </a:r>
          </a:p>
          <a:p>
            <a:pPr algn="ctr"/>
            <a:r>
              <a:rPr lang="en-US" altLang="ja-JP" sz="2400" dirty="0" smtClean="0"/>
              <a:t>P8H77</a:t>
            </a:r>
            <a:r>
              <a:rPr lang="en-US" altLang="ja-JP" sz="2400" dirty="0"/>
              <a:t>-V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356044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48" b="96934" l="123" r="99755">
                        <a14:foregroundMark x1="63926" y1="16525" x2="63926" y2="16525"/>
                        <a14:foregroundMark x1="78773" y1="10562" x2="78896" y2="17376"/>
                        <a14:foregroundMark x1="86871" y1="68143" x2="86871" y2="68143"/>
                        <a14:foregroundMark x1="87730" y1="76661" x2="87730" y2="76661"/>
                        <a14:foregroundMark x1="86258" y1="24702" x2="90307" y2="84668"/>
                        <a14:foregroundMark x1="81595" y1="13629" x2="81595" y2="13629"/>
                        <a14:foregroundMark x1="79387" y1="10051" x2="88221" y2="10051"/>
                        <a14:foregroundMark x1="40123" y1="89779" x2="40123" y2="89779"/>
                        <a14:foregroundMark x1="17301" y1="82794" x2="17301" y2="82794"/>
                        <a14:foregroundMark x1="17301" y1="82794" x2="17301" y2="82794"/>
                        <a14:foregroundMark x1="15828" y1="70528" x2="15583" y2="88756"/>
                        <a14:foregroundMark x1="20368" y1="17888" x2="49571" y2="17036"/>
                        <a14:foregroundMark x1="52393" y1="11244" x2="78037" y2="10051"/>
                        <a14:foregroundMark x1="15337" y1="49574" x2="14847" y2="90119"/>
                        <a14:foregroundMark x1="16319" y1="17036" x2="16319" y2="17036"/>
                        <a14:foregroundMark x1="16319" y1="17036" x2="15337" y2="50426"/>
                        <a14:foregroundMark x1="88221" y1="10562" x2="86626" y2="25554"/>
                        <a14:backgroundMark x1="77546" y1="681" x2="99509" y2="511"/>
                        <a14:backgroundMark x1="982" y1="16014" x2="245" y2="80239"/>
                        <a14:backgroundMark x1="17301" y1="91141" x2="17301" y2="91141"/>
                        <a14:backgroundMark x1="17301" y1="91141" x2="46258" y2="91141"/>
                        <a14:backgroundMark x1="86871" y1="87905" x2="86871" y2="87905"/>
                        <a14:backgroundMark x1="86871" y1="87905" x2="99141" y2="88416"/>
                        <a14:backgroundMark x1="20245" y1="16695" x2="50307" y2="16014"/>
                        <a14:backgroundMark x1="50552" y1="10562" x2="88344" y2="9029"/>
                        <a14:backgroundMark x1="13497" y1="70869" x2="13497" y2="70869"/>
                        <a14:backgroundMark x1="13497" y1="70869" x2="13129" y2="99659"/>
                        <a14:backgroundMark x1="87607" y1="24020" x2="91043" y2="88245"/>
                        <a14:backgroundMark x1="88712" y1="10392" x2="88712" y2="10392"/>
                        <a14:backgroundMark x1="88712" y1="10392" x2="88589" y2="1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63659"/>
            <a:ext cx="8060725" cy="580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10"/>
          <p:cNvSpPr>
            <a:spLocks/>
          </p:cNvSpPr>
          <p:nvPr/>
        </p:nvSpPr>
        <p:spPr bwMode="auto">
          <a:xfrm>
            <a:off x="7740352" y="4005064"/>
            <a:ext cx="1295392" cy="76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kumimoji="0" lang="ja-JP" altLang="en-US" sz="2700" dirty="0">
                <a:latin typeface="ＭＳ Ｐゴシック" charset="-128"/>
                <a:sym typeface="ＭＳ Ｐゴシック" charset="-128"/>
              </a:rPr>
              <a:t>メモリ</a:t>
            </a:r>
            <a:endParaRPr kumimoji="0" lang="ja-JP" altLang="en-US" sz="2700" dirty="0">
              <a:latin typeface="Gill Sans" charset="0"/>
              <a:sym typeface="Gill Sans" charset="0"/>
            </a:endParaRPr>
          </a:p>
          <a:p>
            <a:pPr algn="ctr"/>
            <a:r>
              <a:rPr kumimoji="0" lang="ja-JP" altLang="en-US" sz="2700" dirty="0">
                <a:latin typeface="ＭＳ Ｐゴシック" charset="-128"/>
                <a:sym typeface="ＭＳ Ｐゴシック" charset="-128"/>
              </a:rPr>
              <a:t>スロット</a:t>
            </a:r>
          </a:p>
        </p:txBody>
      </p:sp>
      <p:sp>
        <p:nvSpPr>
          <p:cNvPr id="45061" name="Rectangle 11"/>
          <p:cNvSpPr>
            <a:spLocks/>
          </p:cNvSpPr>
          <p:nvPr/>
        </p:nvSpPr>
        <p:spPr bwMode="auto">
          <a:xfrm>
            <a:off x="7668344" y="1772816"/>
            <a:ext cx="1295392" cy="81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kumimoji="0" lang="en-US" altLang="ja-JP" sz="2700" dirty="0">
                <a:latin typeface="Gill Sans" charset="0"/>
                <a:sym typeface="Gill Sans" charset="0"/>
              </a:rPr>
              <a:t>CPU</a:t>
            </a:r>
          </a:p>
          <a:p>
            <a:pPr algn="ctr"/>
            <a:r>
              <a:rPr kumimoji="0" lang="ja-JP" altLang="en-US" sz="2700" dirty="0">
                <a:latin typeface="ＭＳ Ｐゴシック" charset="-128"/>
                <a:sym typeface="ＭＳ Ｐゴシック" charset="-128"/>
              </a:rPr>
              <a:t>スロット</a:t>
            </a:r>
          </a:p>
        </p:txBody>
      </p:sp>
      <p:sp>
        <p:nvSpPr>
          <p:cNvPr id="45064" name="Rectangle 2"/>
          <p:cNvSpPr>
            <a:spLocks/>
          </p:cNvSpPr>
          <p:nvPr/>
        </p:nvSpPr>
        <p:spPr bwMode="auto">
          <a:xfrm>
            <a:off x="6660232" y="908720"/>
            <a:ext cx="898520" cy="50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 dirty="0">
                <a:latin typeface="Gill Sans" charset="0"/>
                <a:sym typeface="Gill Sans" charset="0"/>
              </a:rPr>
              <a:t>→ </a:t>
            </a:r>
            <a:r>
              <a:rPr kumimoji="0" lang="ja-JP" altLang="en-US" sz="2800" dirty="0">
                <a:latin typeface="ＭＳ Ｐゴシック" charset="-128"/>
                <a:sym typeface="ＭＳ Ｐゴシック" charset="-128"/>
              </a:rPr>
              <a:t>北</a:t>
            </a:r>
          </a:p>
        </p:txBody>
      </p:sp>
      <p:sp>
        <p:nvSpPr>
          <p:cNvPr id="45065" name="Rectangle 3"/>
          <p:cNvSpPr>
            <a:spLocks/>
          </p:cNvSpPr>
          <p:nvPr/>
        </p:nvSpPr>
        <p:spPr bwMode="auto">
          <a:xfrm>
            <a:off x="1763688" y="908720"/>
            <a:ext cx="787395" cy="507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kumimoji="0" lang="ja-JP" altLang="en-US" sz="2800" dirty="0">
                <a:latin typeface="ＭＳ Ｐゴシック" charset="-128"/>
                <a:sym typeface="ＭＳ Ｐゴシック" charset="-128"/>
              </a:rPr>
              <a:t>南</a:t>
            </a:r>
            <a:r>
              <a:rPr kumimoji="0" lang="ja-JP" altLang="en-US" sz="2800" dirty="0">
                <a:latin typeface="Gill Sans" charset="0"/>
                <a:sym typeface="Gill Sans" charset="0"/>
              </a:rPr>
              <a:t>←</a:t>
            </a:r>
          </a:p>
        </p:txBody>
      </p:sp>
      <p:sp>
        <p:nvSpPr>
          <p:cNvPr id="45066" name="AutoShape 4"/>
          <p:cNvSpPr>
            <a:spLocks/>
          </p:cNvSpPr>
          <p:nvPr/>
        </p:nvSpPr>
        <p:spPr bwMode="auto">
          <a:xfrm>
            <a:off x="1835696" y="2348880"/>
            <a:ext cx="2842623" cy="21602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8" name="Rectangle 6"/>
          <p:cNvSpPr>
            <a:spLocks/>
          </p:cNvSpPr>
          <p:nvPr/>
        </p:nvSpPr>
        <p:spPr bwMode="auto">
          <a:xfrm>
            <a:off x="-6385" y="2204864"/>
            <a:ext cx="1748866" cy="83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ja-JP" sz="2700" dirty="0" err="1" smtClean="0">
                <a:latin typeface="Gill Sans" charset="0"/>
                <a:sym typeface="Gill Sans" charset="0"/>
              </a:rPr>
              <a:t>PCI</a:t>
            </a:r>
            <a:r>
              <a:rPr kumimoji="0" lang="en-US" altLang="ja-JP" sz="2700" dirty="0" err="1">
                <a:latin typeface="Gill Sans" charset="0"/>
                <a:sym typeface="Gill Sans" charset="0"/>
              </a:rPr>
              <a:t>e</a:t>
            </a:r>
            <a:endParaRPr kumimoji="0" lang="en-US" altLang="ja-JP" sz="2700" dirty="0">
              <a:latin typeface="Gill Sans" charset="0"/>
              <a:sym typeface="Gill Sans" charset="0"/>
            </a:endParaRPr>
          </a:p>
          <a:p>
            <a:pPr algn="ctr"/>
            <a:r>
              <a:rPr kumimoji="0" lang="ja-JP" altLang="en-US" sz="2700" dirty="0">
                <a:latin typeface="ＭＳ Ｐゴシック" charset="-128"/>
                <a:sym typeface="ＭＳ Ｐゴシック" charset="-128"/>
              </a:rPr>
              <a:t>バススロット</a:t>
            </a:r>
          </a:p>
        </p:txBody>
      </p:sp>
      <p:sp>
        <p:nvSpPr>
          <p:cNvPr id="45070" name="AutoShape 8"/>
          <p:cNvSpPr>
            <a:spLocks/>
          </p:cNvSpPr>
          <p:nvPr/>
        </p:nvSpPr>
        <p:spPr bwMode="auto">
          <a:xfrm>
            <a:off x="5076056" y="3356992"/>
            <a:ext cx="1440160" cy="106664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71" name="AutoShape 9"/>
          <p:cNvSpPr>
            <a:spLocks/>
          </p:cNvSpPr>
          <p:nvPr/>
        </p:nvSpPr>
        <p:spPr bwMode="auto">
          <a:xfrm>
            <a:off x="4427984" y="4725144"/>
            <a:ext cx="3168352" cy="100811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72" name="Rectangle 12"/>
          <p:cNvSpPr>
            <a:spLocks/>
          </p:cNvSpPr>
          <p:nvPr/>
        </p:nvSpPr>
        <p:spPr bwMode="auto">
          <a:xfrm>
            <a:off x="2555776" y="6433338"/>
            <a:ext cx="1743065" cy="41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700" dirty="0">
                <a:latin typeface="ＭＳ Ｐゴシック" charset="-128"/>
                <a:sym typeface="ＭＳ Ｐゴシック" charset="-128"/>
              </a:rPr>
              <a:t>チップセット</a:t>
            </a:r>
          </a:p>
        </p:txBody>
      </p:sp>
      <p:sp>
        <p:nvSpPr>
          <p:cNvPr id="45073" name="AutoShape 13"/>
          <p:cNvSpPr>
            <a:spLocks/>
          </p:cNvSpPr>
          <p:nvPr/>
        </p:nvSpPr>
        <p:spPr bwMode="auto">
          <a:xfrm>
            <a:off x="2915816" y="4653136"/>
            <a:ext cx="1152128" cy="129614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76" name="Line 16"/>
          <p:cNvSpPr>
            <a:spLocks noChangeShapeType="1"/>
          </p:cNvSpPr>
          <p:nvPr/>
        </p:nvSpPr>
        <p:spPr bwMode="auto">
          <a:xfrm rot="10800000" flipH="1">
            <a:off x="827584" y="5517232"/>
            <a:ext cx="720080" cy="57606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77" name="Line 17"/>
          <p:cNvSpPr>
            <a:spLocks noChangeShapeType="1"/>
          </p:cNvSpPr>
          <p:nvPr/>
        </p:nvSpPr>
        <p:spPr bwMode="auto">
          <a:xfrm rot="10800000" flipH="1" flipV="1">
            <a:off x="971600" y="2996952"/>
            <a:ext cx="864096" cy="57606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78" name="Line 18"/>
          <p:cNvSpPr>
            <a:spLocks noChangeShapeType="1"/>
          </p:cNvSpPr>
          <p:nvPr/>
        </p:nvSpPr>
        <p:spPr bwMode="auto">
          <a:xfrm rot="10800000" flipV="1">
            <a:off x="6588224" y="2564904"/>
            <a:ext cx="1606206" cy="1296144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79" name="Line 19"/>
          <p:cNvSpPr>
            <a:spLocks noChangeShapeType="1"/>
          </p:cNvSpPr>
          <p:nvPr/>
        </p:nvSpPr>
        <p:spPr bwMode="auto">
          <a:xfrm flipH="1">
            <a:off x="7596335" y="4797152"/>
            <a:ext cx="854399" cy="72008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59" name="Rectangle 22"/>
          <p:cNvSpPr>
            <a:spLocks noGrp="1" noChangeArrowheads="1"/>
          </p:cNvSpPr>
          <p:nvPr>
            <p:ph type="title"/>
          </p:nvPr>
        </p:nvSpPr>
        <p:spPr>
          <a:xfrm>
            <a:off x="303213" y="32420"/>
            <a:ext cx="8534400" cy="876300"/>
          </a:xfrm>
        </p:spPr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マザーボード</a:t>
            </a:r>
            <a:endParaRPr lang="en-US" altLang="ja-JP" dirty="0">
              <a:ea typeface="ＭＳ Ｐゴシック" charset="-128"/>
            </a:endParaRPr>
          </a:p>
        </p:txBody>
      </p:sp>
      <p:sp>
        <p:nvSpPr>
          <p:cNvPr id="26" name="AutoShape 5"/>
          <p:cNvSpPr>
            <a:spLocks/>
          </p:cNvSpPr>
          <p:nvPr/>
        </p:nvSpPr>
        <p:spPr bwMode="auto">
          <a:xfrm>
            <a:off x="1619672" y="5013176"/>
            <a:ext cx="699104" cy="115212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" name="Rectangle 7"/>
          <p:cNvSpPr>
            <a:spLocks/>
          </p:cNvSpPr>
          <p:nvPr/>
        </p:nvSpPr>
        <p:spPr bwMode="auto">
          <a:xfrm>
            <a:off x="-25643" y="5993904"/>
            <a:ext cx="169168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kumimoji="0" lang="en-US" altLang="ja-JP" sz="2700" dirty="0" smtClean="0">
                <a:latin typeface="Gill Sans" charset="0"/>
                <a:sym typeface="Gill Sans" charset="0"/>
              </a:rPr>
              <a:t>SATA</a:t>
            </a:r>
          </a:p>
          <a:p>
            <a:pPr algn="ctr"/>
            <a:r>
              <a:rPr kumimoji="0" lang="ja-JP" altLang="en-US" sz="2700" dirty="0" smtClean="0">
                <a:latin typeface="ＭＳ Ｐゴシック" charset="-128"/>
                <a:sym typeface="ＭＳ Ｐゴシック" charset="-128"/>
              </a:rPr>
              <a:t>コネクタ</a:t>
            </a:r>
            <a:endParaRPr kumimoji="0" lang="ja-JP" altLang="en-US" sz="2700" dirty="0">
              <a:latin typeface="ＭＳ Ｐゴシック" charset="-128"/>
              <a:sym typeface="ＭＳ Ｐゴシック" charset="-128"/>
            </a:endParaRPr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 rot="10800000" flipH="1">
            <a:off x="3059832" y="6021288"/>
            <a:ext cx="533397" cy="158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40691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Ins="38100"/>
          <a:lstStyle/>
          <a:p>
            <a:pPr eaLnBrk="1" hangingPunct="1">
              <a:defRPr/>
            </a:pPr>
            <a:r>
              <a:rPr lang="ja-JP" altLang="en-US" dirty="0" smtClean="0">
                <a:latin typeface="+mn-lt"/>
                <a:cs typeface="+mj-cs"/>
              </a:rPr>
              <a:t>バス</a:t>
            </a:r>
            <a:r>
              <a:rPr lang="en-US" altLang="ja-JP" dirty="0" smtClean="0">
                <a:latin typeface="+mn-lt"/>
                <a:cs typeface="+mj-cs"/>
              </a:rPr>
              <a:t>(</a:t>
            </a:r>
            <a:r>
              <a:rPr lang="en-US" altLang="ja-JP" dirty="0" smtClean="0">
                <a:latin typeface="+mn-ea"/>
                <a:ea typeface="+mn-ea"/>
                <a:cs typeface="+mj-cs"/>
              </a:rPr>
              <a:t>BUS</a:t>
            </a:r>
            <a:r>
              <a:rPr lang="en-US" altLang="ja-JP" dirty="0" smtClean="0">
                <a:latin typeface="+mn-lt"/>
                <a:cs typeface="+mj-cs"/>
              </a:rPr>
              <a:t>)</a:t>
            </a:r>
          </a:p>
        </p:txBody>
      </p:sp>
      <p:sp>
        <p:nvSpPr>
          <p:cNvPr id="48131" name="Rectangle 1"/>
          <p:cNvSpPr>
            <a:spLocks noGrp="1" noChangeArrowheads="1"/>
          </p:cNvSpPr>
          <p:nvPr>
            <p:ph idx="1"/>
          </p:nvPr>
        </p:nvSpPr>
        <p:spPr>
          <a:xfrm>
            <a:off x="446856" y="1283593"/>
            <a:ext cx="8157592" cy="1857375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コンピュータ内で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各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装置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がデータ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の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やり取り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を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する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ため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の共通伝送路</a:t>
            </a:r>
            <a:endParaRPr lang="ja-JP" altLang="en-US" sz="3200" dirty="0"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71600" y="3429000"/>
            <a:ext cx="1440160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rgbClr val="595959"/>
                </a:solidFill>
              </a:rPr>
              <a:t>メモリ</a:t>
            </a:r>
            <a:endParaRPr kumimoji="1" lang="ja-JP" altLang="en-US" sz="2800" b="1" dirty="0">
              <a:solidFill>
                <a:srgbClr val="59595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39952" y="3068960"/>
            <a:ext cx="1008112" cy="10081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 smtClean="0">
                <a:solidFill>
                  <a:srgbClr val="595959"/>
                </a:solidFill>
              </a:rPr>
              <a:t>CPU</a:t>
            </a:r>
            <a:endParaRPr kumimoji="1" lang="ja-JP" altLang="en-US" sz="2800" b="1" dirty="0">
              <a:solidFill>
                <a:srgbClr val="59595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1600" y="5589240"/>
            <a:ext cx="1656184" cy="100811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rgbClr val="595959"/>
                </a:solidFill>
              </a:rPr>
              <a:t>ディスプレイ</a:t>
            </a:r>
            <a:endParaRPr kumimoji="1" lang="ja-JP" altLang="en-US" sz="2800" b="1" dirty="0">
              <a:solidFill>
                <a:srgbClr val="595959"/>
              </a:solidFill>
            </a:endParaRPr>
          </a:p>
        </p:txBody>
      </p:sp>
      <p:sp>
        <p:nvSpPr>
          <p:cNvPr id="4" name="Can 3"/>
          <p:cNvSpPr/>
          <p:nvPr/>
        </p:nvSpPr>
        <p:spPr>
          <a:xfrm>
            <a:off x="4139952" y="5517232"/>
            <a:ext cx="1512168" cy="108012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 smtClean="0">
                <a:solidFill>
                  <a:srgbClr val="595959"/>
                </a:solidFill>
              </a:rPr>
              <a:t>HDD</a:t>
            </a:r>
            <a:endParaRPr kumimoji="1" lang="ja-JP" altLang="en-US" sz="2800" b="1" dirty="0">
              <a:solidFill>
                <a:srgbClr val="59595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8264" y="5589240"/>
            <a:ext cx="1800200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 smtClean="0">
                <a:solidFill>
                  <a:srgbClr val="595959"/>
                </a:solidFill>
              </a:rPr>
              <a:t>キーボード</a:t>
            </a:r>
            <a:endParaRPr kumimoji="1" lang="ja-JP" altLang="en-US" sz="2800" b="1" dirty="0">
              <a:solidFill>
                <a:srgbClr val="59595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0272" y="3429000"/>
            <a:ext cx="1440160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 smtClean="0">
                <a:solidFill>
                  <a:srgbClr val="595959"/>
                </a:solidFill>
              </a:rPr>
              <a:t>NIC</a:t>
            </a:r>
            <a:endParaRPr kumimoji="1" lang="ja-JP" altLang="en-US" sz="2800" b="1" dirty="0">
              <a:solidFill>
                <a:srgbClr val="59595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509120"/>
            <a:ext cx="9144000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 smtClean="0">
                <a:solidFill>
                  <a:srgbClr val="FF0000"/>
                </a:solidFill>
              </a:rPr>
              <a:t>BUS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403648" y="4077072"/>
            <a:ext cx="576064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Down Arrow 11"/>
          <p:cNvSpPr/>
          <p:nvPr/>
        </p:nvSpPr>
        <p:spPr>
          <a:xfrm>
            <a:off x="4355976" y="4077072"/>
            <a:ext cx="576064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Down Arrow 12"/>
          <p:cNvSpPr/>
          <p:nvPr/>
        </p:nvSpPr>
        <p:spPr>
          <a:xfrm>
            <a:off x="7452320" y="4077072"/>
            <a:ext cx="576064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Up Arrow 9"/>
          <p:cNvSpPr/>
          <p:nvPr/>
        </p:nvSpPr>
        <p:spPr>
          <a:xfrm>
            <a:off x="1547664" y="5013176"/>
            <a:ext cx="504056" cy="5760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Up Arrow 14"/>
          <p:cNvSpPr/>
          <p:nvPr/>
        </p:nvSpPr>
        <p:spPr>
          <a:xfrm>
            <a:off x="4644008" y="4941168"/>
            <a:ext cx="504056" cy="5760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Up Arrow 15"/>
          <p:cNvSpPr/>
          <p:nvPr/>
        </p:nvSpPr>
        <p:spPr>
          <a:xfrm>
            <a:off x="7596336" y="5013176"/>
            <a:ext cx="504056" cy="57606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48" b="96934" l="123" r="99755">
                        <a14:foregroundMark x1="63926" y1="16525" x2="63926" y2="16525"/>
                        <a14:foregroundMark x1="78773" y1="10562" x2="78896" y2="17376"/>
                        <a14:foregroundMark x1="86871" y1="68143" x2="86871" y2="68143"/>
                        <a14:foregroundMark x1="87730" y1="76661" x2="87730" y2="76661"/>
                        <a14:foregroundMark x1="86258" y1="24702" x2="90307" y2="84668"/>
                        <a14:foregroundMark x1="81595" y1="13629" x2="81595" y2="13629"/>
                        <a14:foregroundMark x1="79387" y1="10051" x2="88221" y2="10051"/>
                        <a14:foregroundMark x1="40123" y1="89779" x2="40123" y2="89779"/>
                        <a14:foregroundMark x1="17301" y1="82794" x2="17301" y2="82794"/>
                        <a14:foregroundMark x1="17301" y1="82794" x2="17301" y2="82794"/>
                        <a14:foregroundMark x1="15828" y1="70528" x2="15583" y2="88756"/>
                        <a14:foregroundMark x1="20368" y1="17888" x2="49571" y2="17036"/>
                        <a14:foregroundMark x1="52393" y1="11244" x2="78037" y2="10051"/>
                        <a14:foregroundMark x1="15337" y1="49574" x2="14847" y2="90119"/>
                        <a14:foregroundMark x1="16319" y1="17036" x2="16319" y2="17036"/>
                        <a14:foregroundMark x1="16319" y1="17036" x2="15337" y2="50426"/>
                        <a14:foregroundMark x1="88221" y1="10562" x2="86626" y2="25554"/>
                        <a14:backgroundMark x1="77546" y1="681" x2="99509" y2="511"/>
                        <a14:backgroundMark x1="982" y1="16014" x2="245" y2="80239"/>
                        <a14:backgroundMark x1="17301" y1="91141" x2="17301" y2="91141"/>
                        <a14:backgroundMark x1="17301" y1="91141" x2="46258" y2="91141"/>
                        <a14:backgroundMark x1="86871" y1="87905" x2="86871" y2="87905"/>
                        <a14:backgroundMark x1="86871" y1="87905" x2="99141" y2="88416"/>
                        <a14:backgroundMark x1="20245" y1="16695" x2="50307" y2="16014"/>
                        <a14:backgroundMark x1="50552" y1="10562" x2="88344" y2="9029"/>
                        <a14:backgroundMark x1="13497" y1="70869" x2="13497" y2="70869"/>
                        <a14:backgroundMark x1="13497" y1="70869" x2="13129" y2="99659"/>
                        <a14:backgroundMark x1="87607" y1="24020" x2="91043" y2="88245"/>
                        <a14:backgroundMark x1="88712" y1="10392" x2="88712" y2="10392"/>
                        <a14:backgroundMark x1="88712" y1="10392" x2="88589" y2="1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63659"/>
            <a:ext cx="8060725" cy="580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/>
          <p:cNvSpPr>
            <a:spLocks/>
          </p:cNvSpPr>
          <p:nvPr/>
        </p:nvSpPr>
        <p:spPr bwMode="auto">
          <a:xfrm>
            <a:off x="1619672" y="4509120"/>
            <a:ext cx="6048672" cy="1616968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08" name="Rectangle 3"/>
          <p:cNvSpPr>
            <a:spLocks/>
          </p:cNvSpPr>
          <p:nvPr/>
        </p:nvSpPr>
        <p:spPr bwMode="auto">
          <a:xfrm>
            <a:off x="1691680" y="1412776"/>
            <a:ext cx="5976664" cy="864096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09" name="Rectangle 4"/>
          <p:cNvSpPr>
            <a:spLocks/>
          </p:cNvSpPr>
          <p:nvPr/>
        </p:nvSpPr>
        <p:spPr bwMode="auto">
          <a:xfrm>
            <a:off x="4572000" y="2204864"/>
            <a:ext cx="3073524" cy="2304256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7111" name="Rectangle 6"/>
          <p:cNvSpPr>
            <a:spLocks/>
          </p:cNvSpPr>
          <p:nvPr/>
        </p:nvSpPr>
        <p:spPr bwMode="auto">
          <a:xfrm>
            <a:off x="6770688" y="836712"/>
            <a:ext cx="8985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 dirty="0">
                <a:latin typeface="Gill Sans" charset="0"/>
                <a:sym typeface="Gill Sans" charset="0"/>
              </a:rPr>
              <a:t>→ </a:t>
            </a:r>
            <a:r>
              <a:rPr kumimoji="0" lang="ja-JP" altLang="en-US" sz="2800" dirty="0">
                <a:latin typeface="ＭＳ Ｐゴシック" charset="-128"/>
                <a:sym typeface="ＭＳ Ｐゴシック" charset="-128"/>
              </a:rPr>
              <a:t>北</a:t>
            </a:r>
          </a:p>
        </p:txBody>
      </p:sp>
      <p:sp>
        <p:nvSpPr>
          <p:cNvPr id="47112" name="Rectangle 7"/>
          <p:cNvSpPr>
            <a:spLocks/>
          </p:cNvSpPr>
          <p:nvPr/>
        </p:nvSpPr>
        <p:spPr bwMode="auto">
          <a:xfrm>
            <a:off x="1744663" y="836712"/>
            <a:ext cx="8001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>
                <a:latin typeface="ＭＳ Ｐゴシック" charset="-128"/>
                <a:sym typeface="ＭＳ Ｐゴシック" charset="-128"/>
              </a:rPr>
              <a:t>南</a:t>
            </a:r>
            <a:r>
              <a:rPr kumimoji="0" lang="ja-JP" altLang="en-US" sz="2800">
                <a:latin typeface="Gill Sans" charset="0"/>
                <a:sym typeface="Gill Sans" charset="0"/>
              </a:rPr>
              <a:t>←</a:t>
            </a:r>
          </a:p>
        </p:txBody>
      </p:sp>
      <p:sp>
        <p:nvSpPr>
          <p:cNvPr id="49161" name="Rectangle 8"/>
          <p:cNvSpPr>
            <a:spLocks noGrp="1" noChangeArrowheads="1"/>
          </p:cNvSpPr>
          <p:nvPr>
            <p:ph type="title"/>
          </p:nvPr>
        </p:nvSpPr>
        <p:spPr>
          <a:xfrm>
            <a:off x="549275" y="-27384"/>
            <a:ext cx="8042276" cy="895852"/>
          </a:xfrm>
        </p:spPr>
        <p:txBody>
          <a:bodyPr rIns="38100"/>
          <a:lstStyle/>
          <a:p>
            <a:pPr eaLnBrk="1" hangingPunct="1"/>
            <a:r>
              <a:rPr lang="en-US" altLang="ja-JP" dirty="0" smtClean="0">
                <a:latin typeface="ＭＳ Ｐゴシック" charset="-128"/>
                <a:ea typeface="ＭＳ Ｐゴシック" charset="-128"/>
              </a:rPr>
              <a:t>PCI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</a:rPr>
              <a:t> 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スロット</a:t>
            </a:r>
            <a:endParaRPr lang="ja-JP" altLang="en-US" dirty="0">
              <a:latin typeface="ＭＳ Ｐゴシック" charset="-128"/>
              <a:ea typeface="ＭＳ Ｐゴシック" charset="-128"/>
              <a:sym typeface="ＭＳ Ｐゴシック" charset="-128"/>
            </a:endParaRPr>
          </a:p>
        </p:txBody>
      </p:sp>
      <p:sp>
        <p:nvSpPr>
          <p:cNvPr id="12" name="AutoShape 4"/>
          <p:cNvSpPr>
            <a:spLocks/>
          </p:cNvSpPr>
          <p:nvPr/>
        </p:nvSpPr>
        <p:spPr bwMode="auto">
          <a:xfrm>
            <a:off x="1835697" y="2348880"/>
            <a:ext cx="2736304" cy="21602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 rIns="38100"/>
          <a:lstStyle/>
          <a:p>
            <a:pPr eaLnBrk="1" hangingPunct="1"/>
            <a:r>
              <a:rPr lang="en-US" altLang="ja-JP" dirty="0" smtClean="0">
                <a:latin typeface="ＭＳ Ｐゴシック" charset="-128"/>
                <a:ea typeface="ＭＳ Ｐゴシック" charset="-128"/>
              </a:rPr>
              <a:t>PCI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</a:rPr>
              <a:t> </a:t>
            </a:r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バス</a:t>
            </a:r>
          </a:p>
        </p:txBody>
      </p:sp>
      <p:sp>
        <p:nvSpPr>
          <p:cNvPr id="50179" name="Rectangle 1"/>
          <p:cNvSpPr>
            <a:spLocks noGrp="1" noChangeArrowheads="1"/>
          </p:cNvSpPr>
          <p:nvPr>
            <p:ph idx="1"/>
          </p:nvPr>
        </p:nvSpPr>
        <p:spPr>
          <a:xfrm>
            <a:off x="0" y="1359694"/>
            <a:ext cx="9144000" cy="5498306"/>
          </a:xfrm>
        </p:spPr>
        <p:txBody>
          <a:bodyPr rIns="38100" anchor="ctr">
            <a:no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P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eripheral </a:t>
            </a:r>
            <a:r>
              <a:rPr lang="en-US" altLang="ja-JP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C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omponents </a:t>
            </a:r>
            <a:r>
              <a:rPr lang="en-US" altLang="ja-JP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I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nterconnect </a:t>
            </a:r>
            <a:r>
              <a:rPr lang="en-US" altLang="ja-JP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BUS</a:t>
            </a: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拡張バスの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1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 </a:t>
            </a:r>
            <a:r>
              <a:rPr lang="ja-JP" altLang="en-US" sz="3200" dirty="0">
                <a:latin typeface="ＭＳ Ｐゴシック" charset="-128"/>
                <a:cs typeface="ＭＳ Ｐゴシック" charset="-128"/>
              </a:rPr>
              <a:t>種</a:t>
            </a:r>
            <a:endParaRPr lang="en-US" altLang="ja-JP" sz="3200" dirty="0" smtClean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PCI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 スロットが接続されているバス</a:t>
            </a:r>
            <a:endParaRPr lang="ja-JP" altLang="en-US" sz="3200" dirty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スロット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に拡張カードを挿す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事で機能を拡張</a:t>
            </a:r>
            <a:endParaRPr lang="ja-JP" altLang="en-US" sz="3200" dirty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PCI Express (</a:t>
            </a:r>
            <a:r>
              <a:rPr lang="en-US" altLang="ja-JP" sz="3200" dirty="0" err="1" smtClean="0">
                <a:latin typeface="ＭＳ Ｐゴシック" charset="-128"/>
                <a:cs typeface="ＭＳ Ｐゴシック" charset="-128"/>
              </a:rPr>
              <a:t>PCIe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)</a:t>
            </a:r>
            <a:endParaRPr lang="en-US" altLang="ja-JP" sz="32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000" dirty="0" smtClean="0">
                <a:latin typeface="ＭＳ Ｐゴシック" charset="-128"/>
                <a:cs typeface="ＭＳ Ｐゴシック" charset="-128"/>
              </a:rPr>
              <a:t>PCI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 バス</a:t>
            </a:r>
            <a:r>
              <a:rPr lang="ja-JP" altLang="en-US" sz="3000" dirty="0">
                <a:latin typeface="ＭＳ Ｐゴシック" charset="-128"/>
                <a:cs typeface="ＭＳ Ｐゴシック" charset="-128"/>
              </a:rPr>
              <a:t>より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もさらに高速</a:t>
            </a:r>
            <a:endParaRPr lang="en-US" altLang="ja-JP" sz="3000" dirty="0" smtClean="0"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情報実験機には</a:t>
            </a:r>
            <a:r>
              <a:rPr lang="ja-JP" altLang="en-US" sz="3000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ネットワークカード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を挿している</a:t>
            </a:r>
            <a:endParaRPr lang="ja-JP" altLang="en-US" sz="3000" dirty="0">
              <a:latin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48" b="96934" l="123" r="99755">
                        <a14:foregroundMark x1="63926" y1="16525" x2="63926" y2="16525"/>
                        <a14:foregroundMark x1="78773" y1="10562" x2="78896" y2="17376"/>
                        <a14:foregroundMark x1="86871" y1="68143" x2="86871" y2="68143"/>
                        <a14:foregroundMark x1="87730" y1="76661" x2="87730" y2="76661"/>
                        <a14:foregroundMark x1="86258" y1="24702" x2="90307" y2="84668"/>
                        <a14:foregroundMark x1="81595" y1="13629" x2="81595" y2="13629"/>
                        <a14:foregroundMark x1="79387" y1="10051" x2="88221" y2="10051"/>
                        <a14:foregroundMark x1="40123" y1="89779" x2="40123" y2="89779"/>
                        <a14:foregroundMark x1="17301" y1="82794" x2="17301" y2="82794"/>
                        <a14:foregroundMark x1="17301" y1="82794" x2="17301" y2="82794"/>
                        <a14:foregroundMark x1="15828" y1="70528" x2="15583" y2="88756"/>
                        <a14:foregroundMark x1="20368" y1="17888" x2="49571" y2="17036"/>
                        <a14:foregroundMark x1="52393" y1="11244" x2="78037" y2="10051"/>
                        <a14:foregroundMark x1="15337" y1="49574" x2="14847" y2="90119"/>
                        <a14:foregroundMark x1="16319" y1="17036" x2="16319" y2="17036"/>
                        <a14:foregroundMark x1="16319" y1="17036" x2="15337" y2="50426"/>
                        <a14:foregroundMark x1="88221" y1="10562" x2="86626" y2="25554"/>
                        <a14:backgroundMark x1="77546" y1="681" x2="99509" y2="511"/>
                        <a14:backgroundMark x1="982" y1="16014" x2="245" y2="80239"/>
                        <a14:backgroundMark x1="17301" y1="91141" x2="17301" y2="91141"/>
                        <a14:backgroundMark x1="17301" y1="91141" x2="46258" y2="91141"/>
                        <a14:backgroundMark x1="86871" y1="87905" x2="86871" y2="87905"/>
                        <a14:backgroundMark x1="86871" y1="87905" x2="99141" y2="88416"/>
                        <a14:backgroundMark x1="20245" y1="16695" x2="50307" y2="16014"/>
                        <a14:backgroundMark x1="50552" y1="10562" x2="88344" y2="9029"/>
                        <a14:backgroundMark x1="13497" y1="70869" x2="13497" y2="70869"/>
                        <a14:backgroundMark x1="13497" y1="70869" x2="13129" y2="99659"/>
                        <a14:backgroundMark x1="87607" y1="24020" x2="91043" y2="88245"/>
                        <a14:backgroundMark x1="88712" y1="10392" x2="88712" y2="10392"/>
                        <a14:backgroundMark x1="88712" y1="10392" x2="88589" y2="1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63659"/>
            <a:ext cx="8060725" cy="580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/>
          </p:cNvSpPr>
          <p:nvPr/>
        </p:nvSpPr>
        <p:spPr bwMode="auto">
          <a:xfrm>
            <a:off x="1547664" y="5733256"/>
            <a:ext cx="6192688" cy="370682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6" name="Rectangle 3"/>
          <p:cNvSpPr>
            <a:spLocks/>
          </p:cNvSpPr>
          <p:nvPr/>
        </p:nvSpPr>
        <p:spPr bwMode="auto">
          <a:xfrm>
            <a:off x="1547664" y="1412776"/>
            <a:ext cx="6192688" cy="1725612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4067944" y="3068960"/>
            <a:ext cx="3672408" cy="2659608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1547664" y="3140968"/>
            <a:ext cx="1309837" cy="2592288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9161" name="Rectangle 8"/>
          <p:cNvSpPr>
            <a:spLocks/>
          </p:cNvSpPr>
          <p:nvPr/>
        </p:nvSpPr>
        <p:spPr bwMode="auto">
          <a:xfrm>
            <a:off x="6660232" y="908720"/>
            <a:ext cx="8985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 dirty="0">
                <a:latin typeface="Gill Sans" charset="0"/>
                <a:sym typeface="Gill Sans" charset="0"/>
              </a:rPr>
              <a:t>→ </a:t>
            </a:r>
            <a:r>
              <a:rPr kumimoji="0" lang="ja-JP" altLang="en-US" sz="2800" dirty="0">
                <a:latin typeface="ＭＳ Ｐゴシック" charset="-128"/>
                <a:sym typeface="ＭＳ Ｐゴシック" charset="-128"/>
              </a:rPr>
              <a:t>北</a:t>
            </a:r>
          </a:p>
        </p:txBody>
      </p:sp>
      <p:sp>
        <p:nvSpPr>
          <p:cNvPr id="49162" name="Rectangle 9"/>
          <p:cNvSpPr>
            <a:spLocks/>
          </p:cNvSpPr>
          <p:nvPr/>
        </p:nvSpPr>
        <p:spPr bwMode="auto">
          <a:xfrm>
            <a:off x="1733550" y="836712"/>
            <a:ext cx="8001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>
                <a:latin typeface="ＭＳ Ｐゴシック" charset="-128"/>
                <a:sym typeface="ＭＳ Ｐゴシック" charset="-128"/>
              </a:rPr>
              <a:t>南</a:t>
            </a:r>
            <a:r>
              <a:rPr kumimoji="0" lang="ja-JP" altLang="en-US" sz="2800">
                <a:latin typeface="Gill Sans" charset="0"/>
                <a:sym typeface="Gill Sans" charset="0"/>
              </a:rPr>
              <a:t>←</a:t>
            </a:r>
          </a:p>
        </p:txBody>
      </p:sp>
      <p:sp>
        <p:nvSpPr>
          <p:cNvPr id="49165" name="Rectangle 12"/>
          <p:cNvSpPr>
            <a:spLocks noGrp="1" noChangeArrowheads="1"/>
          </p:cNvSpPr>
          <p:nvPr>
            <p:ph type="title"/>
          </p:nvPr>
        </p:nvSpPr>
        <p:spPr>
          <a:xfrm>
            <a:off x="549275" y="107576"/>
            <a:ext cx="8042276" cy="801144"/>
          </a:xfrm>
        </p:spPr>
        <p:txBody>
          <a:bodyPr rIns="38100"/>
          <a:lstStyle/>
          <a:p>
            <a:pPr eaLnBrk="1" hangingPunct="1"/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チップセット</a:t>
            </a:r>
          </a:p>
        </p:txBody>
      </p:sp>
      <p:sp>
        <p:nvSpPr>
          <p:cNvPr id="19" name="Rectangle 7"/>
          <p:cNvSpPr>
            <a:spLocks/>
          </p:cNvSpPr>
          <p:nvPr/>
        </p:nvSpPr>
        <p:spPr bwMode="auto">
          <a:xfrm>
            <a:off x="2987824" y="3140968"/>
            <a:ext cx="1237828" cy="1512168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AutoShape 13"/>
          <p:cNvSpPr>
            <a:spLocks/>
          </p:cNvSpPr>
          <p:nvPr/>
        </p:nvSpPr>
        <p:spPr bwMode="auto">
          <a:xfrm>
            <a:off x="2915816" y="4653136"/>
            <a:ext cx="1152128" cy="115212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チップセット</a:t>
            </a:r>
          </a:p>
        </p:txBody>
      </p:sp>
      <p:sp>
        <p:nvSpPr>
          <p:cNvPr id="54275" name="Rectangle 1"/>
          <p:cNvSpPr>
            <a:spLocks noGrp="1" noChangeArrowheads="1"/>
          </p:cNvSpPr>
          <p:nvPr>
            <p:ph idx="1"/>
          </p:nvPr>
        </p:nvSpPr>
        <p:spPr>
          <a:xfrm>
            <a:off x="467544" y="1556792"/>
            <a:ext cx="8229600" cy="4392488"/>
          </a:xfrm>
        </p:spPr>
        <p:txBody>
          <a:bodyPr rIns="38100" anchor="ctr">
            <a:no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コンピュータの内部で</a:t>
            </a:r>
            <a:r>
              <a:rPr lang="ja-JP" altLang="en-US" sz="3200" dirty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CPU 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や</a:t>
            </a:r>
            <a:r>
              <a:rPr lang="ja-JP" altLang="en-US" sz="3200" dirty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RAM, 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拡張カード間のデータ受け渡しを管理する一連の回路群</a:t>
            </a:r>
            <a:endParaRPr lang="ja-JP" altLang="en-US" sz="3200" dirty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データの交通整理屋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さん</a:t>
            </a:r>
            <a:endParaRPr lang="ja-JP" altLang="en-US" sz="3200" dirty="0">
              <a:latin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（補足）デバイスドライバ</a:t>
            </a:r>
            <a:endParaRPr lang="ja-JP" altLang="en-US" dirty="0">
              <a:latin typeface="ＭＳ Ｐゴシック" charset="-128"/>
              <a:ea typeface="ＭＳ Ｐゴシック" charset="-128"/>
              <a:sym typeface="ＭＳ Ｐゴシック" charset="-128"/>
            </a:endParaRPr>
          </a:p>
        </p:txBody>
      </p:sp>
      <p:sp>
        <p:nvSpPr>
          <p:cNvPr id="54275" name="Rectangle 1"/>
          <p:cNvSpPr>
            <a:spLocks noGrp="1" noChangeArrowheads="1"/>
          </p:cNvSpPr>
          <p:nvPr>
            <p:ph idx="1"/>
          </p:nvPr>
        </p:nvSpPr>
        <p:spPr>
          <a:xfrm>
            <a:off x="0" y="1556792"/>
            <a:ext cx="5580112" cy="4176464"/>
          </a:xfrm>
        </p:spPr>
        <p:txBody>
          <a:bodyPr rIns="38100" anchor="t">
            <a:no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これまで紹介した装置等を使用可能にするための　　　ソフトウェア</a:t>
            </a:r>
            <a:endParaRPr lang="en-US" altLang="ja-JP" sz="3200" dirty="0" smtClean="0">
              <a:latin typeface="ＭＳ Ｐゴシック" charset="-128"/>
              <a:cs typeface="ＭＳ Ｐゴシック" charset="-128"/>
            </a:endParaRPr>
          </a:p>
          <a:p>
            <a:pPr marL="971550" lvl="1" indent="-406400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各装置ごとに用意される</a:t>
            </a:r>
            <a:endParaRPr lang="en-US" altLang="ja-JP" sz="3000" dirty="0" smtClean="0">
              <a:latin typeface="ＭＳ Ｐゴシック" charset="-128"/>
              <a:cs typeface="ＭＳ Ｐゴシック" charset="-128"/>
            </a:endParaRPr>
          </a:p>
          <a:p>
            <a:pPr marL="971550" lvl="1" indent="-406400">
              <a:buSzPct val="171000"/>
              <a:buFont typeface="Lucida Grande" charset="0"/>
              <a:buChar char="•"/>
            </a:pPr>
            <a:r>
              <a:rPr lang="en-US" altLang="ja-JP" sz="3000" dirty="0" smtClean="0">
                <a:latin typeface="ＭＳ Ｐゴシック" charset="-128"/>
                <a:cs typeface="ＭＳ Ｐゴシック" charset="-128"/>
              </a:rPr>
              <a:t>OS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ごとに異なるものを用意する必要有り</a:t>
            </a:r>
            <a:endParaRPr lang="en-US" altLang="ja-JP" sz="3000" dirty="0" smtClean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OS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と装置の橋渡し的役割</a:t>
            </a:r>
            <a:endParaRPr lang="en-US" altLang="ja-JP" sz="3200" dirty="0" smtClean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endParaRPr lang="en-US" altLang="ja-JP" sz="3200" dirty="0" smtClean="0">
              <a:latin typeface="ＭＳ Ｐゴシック" charset="-128"/>
              <a:cs typeface="ＭＳ Ｐゴシック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5796136" y="1556792"/>
            <a:ext cx="2736304" cy="10801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dirty="0" smtClean="0">
                <a:solidFill>
                  <a:srgbClr val="000000"/>
                </a:solidFill>
              </a:rPr>
              <a:t>OS</a:t>
            </a:r>
            <a:endParaRPr kumimoji="1" lang="ja-JP" alt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940152" y="2348880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6660232" y="2348880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7524328" y="2348880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8244408" y="2348880"/>
            <a:ext cx="216024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796136" y="3212976"/>
            <a:ext cx="1224136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>
                <a:solidFill>
                  <a:srgbClr val="000000"/>
                </a:solidFill>
              </a:rPr>
              <a:t>デバイス</a:t>
            </a:r>
            <a:endParaRPr kumimoji="1" lang="en-US" altLang="ja-JP" b="1" dirty="0" smtClean="0">
              <a:solidFill>
                <a:srgbClr val="000000"/>
              </a:solidFill>
            </a:endParaRPr>
          </a:p>
          <a:p>
            <a:pPr algn="ctr"/>
            <a:r>
              <a:rPr kumimoji="1" lang="ja-JP" altLang="en-US" b="1" dirty="0" smtClean="0">
                <a:solidFill>
                  <a:srgbClr val="000000"/>
                </a:solidFill>
              </a:rPr>
              <a:t>ドライバ</a:t>
            </a:r>
            <a:r>
              <a:rPr kumimoji="1" lang="en-US" altLang="ja-JP" b="1" dirty="0" smtClean="0">
                <a:solidFill>
                  <a:srgbClr val="000000"/>
                </a:solidFill>
              </a:rPr>
              <a:t> 1</a:t>
            </a:r>
            <a:endParaRPr kumimoji="1"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940152" y="2924944"/>
            <a:ext cx="216024" cy="288032"/>
          </a:xfrm>
          <a:prstGeom prst="rect">
            <a:avLst/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660232" y="2924944"/>
            <a:ext cx="216024" cy="288032"/>
          </a:xfrm>
          <a:prstGeom prst="rect">
            <a:avLst/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380312" y="3212976"/>
            <a:ext cx="1224136" cy="64807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srgbClr val="000000"/>
                </a:solidFill>
              </a:rPr>
              <a:t>デバイス</a:t>
            </a:r>
            <a:endParaRPr lang="en-US" altLang="ja-JP" b="1" dirty="0">
              <a:solidFill>
                <a:srgbClr val="000000"/>
              </a:solidFill>
            </a:endParaRPr>
          </a:p>
          <a:p>
            <a:pPr algn="ctr"/>
            <a:r>
              <a:rPr lang="ja-JP" altLang="en-US" b="1" dirty="0" smtClean="0">
                <a:solidFill>
                  <a:srgbClr val="000000"/>
                </a:solidFill>
              </a:rPr>
              <a:t>ドライバ</a:t>
            </a:r>
            <a:r>
              <a:rPr lang="en-US" altLang="ja-JP" b="1" dirty="0" smtClean="0">
                <a:solidFill>
                  <a:srgbClr val="000000"/>
                </a:solidFill>
              </a:rPr>
              <a:t> 2</a:t>
            </a:r>
            <a:endParaRPr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524328" y="2924944"/>
            <a:ext cx="216024" cy="288032"/>
          </a:xfrm>
          <a:prstGeom prst="rect">
            <a:avLst/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8244408" y="2924944"/>
            <a:ext cx="216024" cy="288032"/>
          </a:xfrm>
          <a:prstGeom prst="rect">
            <a:avLst/>
          </a:prstGeom>
          <a:ln/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二等辺三角形 3"/>
          <p:cNvSpPr/>
          <p:nvPr/>
        </p:nvSpPr>
        <p:spPr>
          <a:xfrm rot="10800000">
            <a:off x="6300193" y="3861048"/>
            <a:ext cx="288032" cy="216024"/>
          </a:xfrm>
          <a:prstGeom prst="triangl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7668344" y="3861048"/>
            <a:ext cx="216024" cy="216024"/>
          </a:xfrm>
          <a:prstGeom prst="ellipse">
            <a:avLst/>
          </a:prstGeom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8172400" y="3861048"/>
            <a:ext cx="216024" cy="216024"/>
          </a:xfrm>
          <a:prstGeom prst="ellipse">
            <a:avLst/>
          </a:prstGeom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5796136" y="4437112"/>
            <a:ext cx="1224136" cy="86409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ja-JP" altLang="en-US" b="1" dirty="0" smtClean="0">
                <a:solidFill>
                  <a:srgbClr val="000000"/>
                </a:solidFill>
              </a:rPr>
              <a:t>ハード</a:t>
            </a:r>
            <a:endParaRPr lang="en-US" altLang="ja-JP" b="1" dirty="0" smtClean="0">
              <a:solidFill>
                <a:srgbClr val="000000"/>
              </a:solidFill>
            </a:endParaRPr>
          </a:p>
          <a:p>
            <a:pPr algn="ctr"/>
            <a:r>
              <a:rPr lang="ja-JP" altLang="en-US" b="1" dirty="0" smtClean="0">
                <a:solidFill>
                  <a:srgbClr val="000000"/>
                </a:solidFill>
              </a:rPr>
              <a:t>ウェア</a:t>
            </a:r>
            <a:r>
              <a:rPr lang="en-US" altLang="ja-JP" b="1" dirty="0" smtClean="0">
                <a:solidFill>
                  <a:srgbClr val="000000"/>
                </a:solidFill>
              </a:rPr>
              <a:t> 1</a:t>
            </a:r>
            <a:endParaRPr kumimoji="1"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22" name="二等辺三角形 21"/>
          <p:cNvSpPr/>
          <p:nvPr/>
        </p:nvSpPr>
        <p:spPr>
          <a:xfrm rot="10800000">
            <a:off x="6300193" y="4437112"/>
            <a:ext cx="288032" cy="216024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7380312" y="4437112"/>
            <a:ext cx="1224136" cy="86409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ja-JP" altLang="en-US" b="1" dirty="0" smtClean="0">
                <a:solidFill>
                  <a:srgbClr val="000000"/>
                </a:solidFill>
              </a:rPr>
              <a:t>ハード</a:t>
            </a:r>
            <a:endParaRPr kumimoji="1" lang="en-US" altLang="ja-JP" b="1" dirty="0" smtClean="0">
              <a:solidFill>
                <a:srgbClr val="000000"/>
              </a:solidFill>
            </a:endParaRPr>
          </a:p>
          <a:p>
            <a:pPr algn="ctr"/>
            <a:r>
              <a:rPr kumimoji="1" lang="ja-JP" altLang="en-US" b="1" dirty="0" smtClean="0">
                <a:solidFill>
                  <a:srgbClr val="000000"/>
                </a:solidFill>
              </a:rPr>
              <a:t>ウェア</a:t>
            </a:r>
            <a:r>
              <a:rPr kumimoji="1" lang="en-US" altLang="ja-JP" b="1" dirty="0" smtClean="0">
                <a:solidFill>
                  <a:srgbClr val="000000"/>
                </a:solidFill>
              </a:rPr>
              <a:t>2</a:t>
            </a:r>
            <a:endParaRPr kumimoji="1"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7668344" y="44371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8172400" y="4437112"/>
            <a:ext cx="216024" cy="2160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上下矢印 28"/>
          <p:cNvSpPr/>
          <p:nvPr/>
        </p:nvSpPr>
        <p:spPr>
          <a:xfrm>
            <a:off x="8748464" y="2636912"/>
            <a:ext cx="288032" cy="1800200"/>
          </a:xfrm>
          <a:prstGeom prst="up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0885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228600"/>
            <a:ext cx="8509000" cy="914400"/>
          </a:xfrm>
        </p:spPr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まとめ</a:t>
            </a:r>
          </a:p>
        </p:txBody>
      </p:sp>
      <p:sp>
        <p:nvSpPr>
          <p:cNvPr id="56323" name="Rectangle 1"/>
          <p:cNvSpPr>
            <a:spLocks noGrp="1" noChangeArrowheads="1"/>
          </p:cNvSpPr>
          <p:nvPr>
            <p:ph idx="1"/>
          </p:nvPr>
        </p:nvSpPr>
        <p:spPr>
          <a:xfrm>
            <a:off x="395536" y="1124744"/>
            <a:ext cx="8534400" cy="5472608"/>
          </a:xfrm>
        </p:spPr>
        <p:txBody>
          <a:bodyPr rIns="38100" anchor="ctr"/>
          <a:lstStyle/>
          <a:p>
            <a:pPr marL="635000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ハードウェアとは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PC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を構成する物理的実体</a:t>
            </a:r>
            <a:endParaRPr lang="ja-JP" altLang="en-US" sz="3000" dirty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en-US" altLang="ja-JP" sz="3000" dirty="0" smtClean="0">
                <a:latin typeface="ＭＳ Ｐゴシック" charset="-128"/>
                <a:cs typeface="ＭＳ Ｐゴシック" charset="-128"/>
              </a:rPr>
              <a:t>PC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の機能と対応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する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装置</a:t>
            </a:r>
            <a:endParaRPr lang="ja-JP" altLang="en-US" sz="3000" dirty="0"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入力：キーボード</a:t>
            </a:r>
            <a:r>
              <a:rPr lang="en-US" altLang="ja-JP" sz="2400" dirty="0">
                <a:latin typeface="ＭＳ Ｐゴシック" charset="-128"/>
                <a:cs typeface="ＭＳ Ｐゴシック" charset="-128"/>
              </a:rPr>
              <a:t>, </a:t>
            </a: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マウス</a:t>
            </a:r>
            <a:r>
              <a:rPr lang="ja-JP" altLang="en-US" sz="2400" dirty="0">
                <a:latin typeface="ＭＳ Ｐゴシック" charset="-128"/>
                <a:cs typeface="ＭＳ Ｐゴシック" charset="-128"/>
              </a:rPr>
              <a:t> </a:t>
            </a: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  <a:endParaRPr lang="ja-JP" altLang="en-US" sz="2400" dirty="0"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処理：</a:t>
            </a:r>
            <a:r>
              <a:rPr lang="en-US" altLang="ja-JP" sz="2400" dirty="0">
                <a:latin typeface="ＭＳ Ｐゴシック" charset="-128"/>
                <a:cs typeface="ＭＳ Ｐゴシック" charset="-128"/>
              </a:rPr>
              <a:t>CPU</a:t>
            </a: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出力：ビデオカード</a:t>
            </a:r>
            <a:r>
              <a:rPr lang="en-US" altLang="ja-JP" sz="2400" dirty="0">
                <a:latin typeface="ＭＳ Ｐゴシック" charset="-128"/>
                <a:cs typeface="ＭＳ Ｐゴシック" charset="-128"/>
              </a:rPr>
              <a:t>, </a:t>
            </a: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ディスプレイ</a:t>
            </a:r>
            <a:r>
              <a:rPr lang="ja-JP" altLang="en-US" sz="2400" dirty="0">
                <a:latin typeface="ＭＳ Ｐゴシック" charset="-128"/>
                <a:cs typeface="ＭＳ Ｐゴシック" charset="-128"/>
              </a:rPr>
              <a:t> </a:t>
            </a: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  <a:endParaRPr lang="ja-JP" altLang="en-US" sz="2400" dirty="0"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記憶</a:t>
            </a:r>
            <a:r>
              <a:rPr lang="ja-JP" altLang="en-US" sz="24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：</a:t>
            </a:r>
            <a:r>
              <a:rPr lang="en-US" altLang="ja-JP" sz="2400" dirty="0">
                <a:latin typeface="ＭＳ Ｐゴシック" charset="-128"/>
                <a:cs typeface="ＭＳ Ｐゴシック" charset="-128"/>
              </a:rPr>
              <a:t> RAM, HDD, </a:t>
            </a:r>
            <a:r>
              <a:rPr lang="en-US" altLang="ja-JP" sz="2400" dirty="0" smtClean="0">
                <a:latin typeface="ＭＳ Ｐゴシック" charset="-128"/>
                <a:cs typeface="ＭＳ Ｐゴシック" charset="-128"/>
              </a:rPr>
              <a:t>SSD, BD</a:t>
            </a:r>
            <a:r>
              <a:rPr lang="en-US" altLang="ja-JP" sz="2400" dirty="0">
                <a:latin typeface="ＭＳ Ｐゴシック" charset="-128"/>
                <a:cs typeface="ＭＳ Ｐゴシック" charset="-128"/>
              </a:rPr>
              <a:t>, DVD, CD, USB</a:t>
            </a:r>
            <a:r>
              <a:rPr lang="ja-JP" altLang="en-US" sz="2400" dirty="0">
                <a:latin typeface="ＭＳ Ｐゴシック" charset="-128"/>
                <a:cs typeface="ＭＳ Ｐゴシック" charset="-128"/>
              </a:rPr>
              <a:t>メモリ </a:t>
            </a: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  <a:endParaRPr lang="ja-JP" altLang="en-US" sz="2400" dirty="0"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統合・調整：マザーボード</a:t>
            </a:r>
            <a:r>
              <a:rPr lang="ja-JP" altLang="en-US" sz="2400" dirty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sz="2400" dirty="0">
                <a:latin typeface="ＭＳ Ｐゴシック" charset="-128"/>
                <a:cs typeface="ＭＳ Ｐゴシック" charset="-128"/>
              </a:rPr>
              <a:t>(</a:t>
            </a: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チップセット</a:t>
            </a:r>
            <a:r>
              <a:rPr lang="en-US" altLang="ja-JP" sz="2400" dirty="0">
                <a:latin typeface="ＭＳ Ｐゴシック" charset="-128"/>
                <a:cs typeface="ＭＳ Ｐゴシック" charset="-128"/>
              </a:rPr>
              <a:t>, </a:t>
            </a: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バス</a:t>
            </a:r>
            <a:r>
              <a:rPr lang="ja-JP" altLang="en-US" sz="2400" dirty="0">
                <a:latin typeface="ＭＳ Ｐゴシック" charset="-128"/>
                <a:cs typeface="ＭＳ Ｐゴシック" charset="-128"/>
              </a:rPr>
              <a:t> </a:t>
            </a: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など</a:t>
            </a:r>
            <a:r>
              <a:rPr lang="en-US" altLang="ja-JP" sz="2400" dirty="0">
                <a:latin typeface="ＭＳ Ｐゴシック" charset="-128"/>
                <a:cs typeface="ＭＳ Ｐゴシック" charset="-128"/>
              </a:rPr>
              <a:t>)</a:t>
            </a:r>
          </a:p>
          <a:p>
            <a:pPr marL="939800" lvl="1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24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その他：ネットワークカード など</a:t>
            </a:r>
            <a:endParaRPr lang="en-US" altLang="ja-JP" sz="24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29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情報実験機のハードに不具合</a:t>
            </a:r>
            <a:r>
              <a:rPr lang="ja-JP" altLang="en-US" sz="29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が発生したら</a:t>
            </a:r>
            <a:r>
              <a:rPr lang="en-US" altLang="ja-JP" sz="29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sz="29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　　　</a:t>
            </a:r>
            <a:r>
              <a:rPr lang="ja-JP" altLang="en-US" sz="29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自分で</a:t>
            </a:r>
            <a:r>
              <a:rPr lang="ja-JP" altLang="en-US" sz="29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分解</a:t>
            </a:r>
            <a:r>
              <a:rPr lang="en-US" altLang="ja-JP" sz="29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sz="29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分析</a:t>
            </a:r>
            <a:r>
              <a:rPr lang="ja-JP" altLang="en-US" sz="29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しましょう</a:t>
            </a:r>
            <a:endParaRPr lang="ja-JP" altLang="en-US" sz="2900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参考文献</a:t>
            </a:r>
          </a:p>
        </p:txBody>
      </p:sp>
      <p:sp>
        <p:nvSpPr>
          <p:cNvPr id="52227" name="Rectangle 1"/>
          <p:cNvSpPr>
            <a:spLocks noGrp="1" noChangeArrowheads="1"/>
          </p:cNvSpPr>
          <p:nvPr>
            <p:ph idx="1"/>
          </p:nvPr>
        </p:nvSpPr>
        <p:spPr>
          <a:xfrm>
            <a:off x="428625" y="2013942"/>
            <a:ext cx="8397875" cy="3143250"/>
          </a:xfrm>
        </p:spPr>
        <p:txBody>
          <a:bodyPr rIns="38100" anchor="ctr"/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IT 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用語辞典 </a:t>
            </a:r>
            <a:r>
              <a:rPr lang="en-US" altLang="ja-JP" dirty="0">
                <a:latin typeface="ＭＳ Ｐゴシック" charset="-128"/>
                <a:cs typeface="ＭＳ Ｐゴシック" charset="-128"/>
                <a:sym typeface="ＭＳ Ｐゴシック" charset="-128"/>
              </a:rPr>
              <a:t>e-words (</a:t>
            </a:r>
            <a:r>
              <a:rPr lang="en-US" altLang="ja-JP" dirty="0">
                <a:cs typeface="ＭＳ Ｐゴシック" charset="-128"/>
                <a:sym typeface="ＭＳ Ｐゴシック" charset="-128"/>
                <a:hlinkClick r:id="rId2"/>
              </a:rPr>
              <a:t>http://e-words.jp/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ウィキペディア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(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  <a:hlinkClick r:id="rId3"/>
              </a:rPr>
              <a:t>http://</a:t>
            </a:r>
            <a:r>
              <a:rPr lang="en-US" altLang="ja-JP" dirty="0" err="1" smtClean="0">
                <a:latin typeface="ＭＳ Ｐゴシック" charset="-128"/>
                <a:cs typeface="ＭＳ Ｐゴシック" charset="-128"/>
                <a:sym typeface="ＭＳ Ｐゴシック" charset="-128"/>
                <a:hlinkClick r:id="rId3"/>
              </a:rPr>
              <a:t>ja.wikipedia.org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  <a:hlinkClick r:id="rId3"/>
              </a:rPr>
              <a:t>/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)</a:t>
            </a:r>
            <a:endParaRPr lang="en-US" altLang="ja-JP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見て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わかるパソコン解体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新書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Vol.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5,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大島篤 著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ソフトバングパブリッシング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株式会社　</a:t>
            </a:r>
            <a:endParaRPr lang="en-US" altLang="ja-JP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endParaRPr lang="ja-JP" altLang="en-US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>
              <a:defRPr/>
            </a:pPr>
            <a:r>
              <a:rPr lang="ja-JP" altLang="en-US" sz="4800" dirty="0" smtClean="0">
                <a:latin typeface="+mn-ea"/>
                <a:ea typeface="+mn-ea"/>
                <a:cs typeface="+mj-cs"/>
              </a:rPr>
              <a:t>個人用</a:t>
            </a:r>
            <a:r>
              <a:rPr lang="ja-JP" altLang="en-US" sz="4800" dirty="0" smtClean="0">
                <a:latin typeface="+mn-ea"/>
                <a:ea typeface="+mn-ea"/>
              </a:rPr>
              <a:t>の</a:t>
            </a:r>
            <a:r>
              <a:rPr lang="ja-JP" altLang="en-US" sz="4800" dirty="0" smtClean="0">
                <a:latin typeface="+mn-ea"/>
                <a:ea typeface="+mn-ea"/>
                <a:cs typeface="+mj-cs"/>
              </a:rPr>
              <a:t>計算機</a:t>
            </a:r>
            <a:r>
              <a:rPr lang="en-US" altLang="ja-JP" sz="4800" dirty="0" smtClean="0">
                <a:latin typeface="+mn-ea"/>
                <a:ea typeface="+mn-ea"/>
              </a:rPr>
              <a:t>, PC</a:t>
            </a:r>
            <a:endParaRPr lang="en-US" altLang="ja-JP" sz="4800" dirty="0" smtClean="0">
              <a:latin typeface="+mn-ea"/>
              <a:ea typeface="+mn-ea"/>
              <a:cs typeface="+mj-cs"/>
            </a:endParaRPr>
          </a:p>
        </p:txBody>
      </p:sp>
      <p:sp>
        <p:nvSpPr>
          <p:cNvPr id="13315" name="Rectangle 1"/>
          <p:cNvSpPr>
            <a:spLocks noGrp="1" noChangeArrowheads="1"/>
          </p:cNvSpPr>
          <p:nvPr>
            <p:ph idx="1"/>
          </p:nvPr>
        </p:nvSpPr>
        <p:spPr>
          <a:xfrm>
            <a:off x="428625" y="1422400"/>
            <a:ext cx="8143875" cy="5030936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 P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ersonal </a:t>
            </a:r>
            <a:r>
              <a:rPr lang="en-US" altLang="ja-JP" sz="32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C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omputer</a:t>
            </a:r>
          </a:p>
          <a:p>
            <a:pPr marL="971550" lvl="1" indent="-406400">
              <a:buSzPct val="171000"/>
              <a:buFont typeface="Lucida Grande" charset="0"/>
              <a:buChar char="•"/>
            </a:pPr>
            <a:r>
              <a:rPr lang="ja-JP" altLang="en-US" sz="3000" b="1" u="sng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個人用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の</a:t>
            </a:r>
            <a:r>
              <a:rPr lang="ja-JP" altLang="en-US" sz="3000" b="1" u="sng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低価格な計算機</a:t>
            </a:r>
            <a:endParaRPr lang="en-US" altLang="ja-JP" sz="3000" b="1" u="sng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71550" lvl="1" indent="-406400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いわゆる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sz="3000" b="1" u="sng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パソコン</a:t>
            </a:r>
            <a:endParaRPr lang="en-US" altLang="ja-JP" sz="2800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>
              <a:buSzPct val="171000"/>
              <a:buFont typeface="Lucida Grande" charset="0"/>
              <a:buChar char="•"/>
            </a:pP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PC</a:t>
            </a:r>
            <a:r>
              <a:rPr lang="en-US" altLang="ja-JP" sz="3200" dirty="0" smtClean="0">
                <a:cs typeface="ＭＳ Ｐゴシック" charset="-128"/>
              </a:rPr>
              <a:t> 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といっても色々な種類がある</a:t>
            </a:r>
            <a:r>
              <a:rPr lang="ja-JP" altLang="en-US" sz="3200" dirty="0" smtClean="0">
                <a:cs typeface="ＭＳ Ｐゴシック" charset="-128"/>
              </a:rPr>
              <a:t> </a:t>
            </a:r>
            <a:endParaRPr lang="en-US" altLang="ja-JP" sz="3200" dirty="0">
              <a:cs typeface="ＭＳ Ｐゴシック" charset="-128"/>
            </a:endParaRPr>
          </a:p>
          <a:p>
            <a:pPr marL="971550" lvl="1" indent="-406400">
              <a:buSzPct val="171000"/>
              <a:buFont typeface="Lucida Grande" charset="0"/>
              <a:buChar char="•"/>
            </a:pPr>
            <a:r>
              <a:rPr lang="ja-JP" altLang="en-US" sz="28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PC</a:t>
            </a:r>
            <a:r>
              <a:rPr lang="en-US" altLang="ja-JP" sz="2800" b="1" dirty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/AT</a:t>
            </a:r>
            <a:r>
              <a:rPr lang="ja-JP" altLang="en-US" sz="2800" b="1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互換機</a:t>
            </a:r>
            <a:r>
              <a:rPr lang="en-US" altLang="ja-JP" sz="2800" b="1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, </a:t>
            </a:r>
            <a:r>
              <a:rPr lang="ja-JP" altLang="en-US" sz="2800" b="1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タブレット型</a:t>
            </a:r>
            <a:r>
              <a:rPr lang="ja-JP" altLang="en-US" sz="2800" b="1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端末などなど</a:t>
            </a:r>
            <a:endParaRPr lang="en-US" altLang="ja-JP" sz="2800" b="1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565150" lvl="1" indent="0">
              <a:buSzPct val="171000"/>
              <a:buNone/>
            </a:pPr>
            <a:endParaRPr lang="en-US" altLang="ja-JP" sz="2800" b="1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228600" indent="0">
              <a:buSzPct val="171000"/>
              <a:buNone/>
            </a:pPr>
            <a:r>
              <a:rPr lang="ja-JP" altLang="en-US" sz="3200" b="1" u="sng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本授業では</a:t>
            </a:r>
            <a:r>
              <a:rPr lang="en-US" altLang="ja-JP" sz="3200" b="1" u="sng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 PC/AT </a:t>
            </a:r>
            <a:r>
              <a:rPr lang="ja-JP" altLang="en-US" sz="3200" b="1" u="sng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互換機について学びます</a:t>
            </a:r>
            <a:endParaRPr lang="en-US" altLang="ja-JP" sz="3200" b="1" u="sng" dirty="0">
              <a:solidFill>
                <a:srgbClr val="000000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943225"/>
            <a:ext cx="8229600" cy="914400"/>
          </a:xfrm>
        </p:spPr>
        <p:txBody>
          <a:bodyPr/>
          <a:lstStyle/>
          <a:p>
            <a:pPr eaLnBrk="1" hangingPunct="1"/>
            <a:r>
              <a:rPr lang="ja-JP" altLang="en-US">
                <a:latin typeface="Gill Sans MT" charset="0"/>
                <a:ea typeface="ＭＳ Ｐゴシック" charset="-128"/>
              </a:rPr>
              <a:t>付録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記憶装置　</a:t>
            </a:r>
            <a:r>
              <a:rPr lang="en-US" altLang="ja-JP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/>
            </a:r>
            <a:br>
              <a:rPr lang="en-US" altLang="ja-JP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</a:b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～</a:t>
            </a:r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フロッピーディスク</a:t>
            </a:r>
            <a:r>
              <a:rPr lang="en-US" altLang="ja-JP" dirty="0">
                <a:latin typeface="ＭＳ Ｐゴシック" charset="-128"/>
                <a:ea typeface="ＭＳ Ｐゴシック" charset="-128"/>
                <a:sym typeface="ＭＳ Ｐゴシック" charset="-128"/>
              </a:rPr>
              <a:t>(FD)</a:t>
            </a:r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～</a:t>
            </a:r>
          </a:p>
        </p:txBody>
      </p:sp>
      <p:sp>
        <p:nvSpPr>
          <p:cNvPr id="54275" name="Rectangle 1"/>
          <p:cNvSpPr>
            <a:spLocks noGrp="1" noChangeArrowheads="1"/>
          </p:cNvSpPr>
          <p:nvPr>
            <p:ph idx="1"/>
          </p:nvPr>
        </p:nvSpPr>
        <p:spPr>
          <a:xfrm>
            <a:off x="395536" y="1628800"/>
            <a:ext cx="8067675" cy="2500312"/>
          </a:xfrm>
        </p:spPr>
        <p:txBody>
          <a:bodyPr rIns="38100" anchor="ctr">
            <a:normAutofit lnSpcReduction="10000"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磁性体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を塗布した円盤を磁気ヘッドに近づけてデータを読み書きする</a:t>
            </a:r>
            <a:endParaRPr lang="ja-JP" altLang="en-US" dirty="0"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安価なため</a:t>
            </a:r>
            <a:r>
              <a:rPr lang="en-US" altLang="ja-JP" dirty="0">
                <a:cs typeface="ＭＳ Ｐゴシック" charset="-128"/>
              </a:rPr>
              <a:t>, 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古くから使用されている</a:t>
            </a:r>
            <a:endParaRPr lang="en-US" altLang="ja-JP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磁気に弱い</a:t>
            </a:r>
            <a:endParaRPr lang="ja-JP" altLang="en-US" dirty="0"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最近はほとんど使われていない</a:t>
            </a:r>
          </a:p>
        </p:txBody>
      </p:sp>
      <p:pic>
        <p:nvPicPr>
          <p:cNvPr id="54276" name="Picture 4" descr="D:\Desktop\flop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8850" y="28575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Ins="38100"/>
          <a:lstStyle/>
          <a:p>
            <a:pPr eaLnBrk="1" hangingPunct="1">
              <a:defRPr/>
            </a:pPr>
            <a:r>
              <a:rPr lang="ja-JP" altLang="en-US" dirty="0" smtClean="0">
                <a:latin typeface="+mn-ea"/>
                <a:ea typeface="+mn-ea"/>
                <a:cs typeface="+mj-cs"/>
              </a:rPr>
              <a:t>接続規格 ～ </a:t>
            </a:r>
            <a:r>
              <a:rPr lang="en-US" altLang="ja-JP" dirty="0" smtClean="0">
                <a:latin typeface="+mn-ea"/>
                <a:ea typeface="+mn-ea"/>
                <a:cs typeface="+mj-cs"/>
              </a:rPr>
              <a:t>IDE</a:t>
            </a:r>
            <a:r>
              <a:rPr lang="ja-JP" altLang="en-US" dirty="0" smtClean="0">
                <a:latin typeface="+mn-ea"/>
                <a:ea typeface="+mn-ea"/>
                <a:cs typeface="+mj-cs"/>
              </a:rPr>
              <a:t> ～</a:t>
            </a:r>
            <a:endParaRPr lang="en-US" altLang="ja-JP" dirty="0" smtClean="0">
              <a:latin typeface="+mn-ea"/>
              <a:ea typeface="+mn-ea"/>
              <a:cs typeface="+mj-cs"/>
            </a:endParaRPr>
          </a:p>
        </p:txBody>
      </p:sp>
      <p:sp>
        <p:nvSpPr>
          <p:cNvPr id="36869" name="Rectangle 4"/>
          <p:cNvSpPr>
            <a:spLocks noGrp="1" noChangeArrowheads="1"/>
          </p:cNvSpPr>
          <p:nvPr>
            <p:ph idx="1"/>
          </p:nvPr>
        </p:nvSpPr>
        <p:spPr>
          <a:xfrm>
            <a:off x="323528" y="1268760"/>
            <a:ext cx="5395912" cy="4854898"/>
          </a:xfrm>
        </p:spPr>
        <p:txBody>
          <a:bodyPr rIns="38100" anchor="ctr"/>
          <a:lstStyle/>
          <a:p>
            <a:pPr marL="635000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en-US" altLang="ja-JP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I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ntegrated </a:t>
            </a:r>
            <a:r>
              <a:rPr lang="en-US" altLang="ja-JP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D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evice </a:t>
            </a:r>
            <a:r>
              <a:rPr lang="en-US" altLang="ja-JP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E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lectronics</a:t>
            </a:r>
          </a:p>
          <a:p>
            <a:pPr marL="635000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en-US" altLang="ja-JP" dirty="0" smtClean="0">
                <a:latin typeface="ＭＳ Ｐゴシック" charset="-128"/>
                <a:cs typeface="ＭＳ Ｐゴシック" charset="-128"/>
              </a:rPr>
              <a:t>PC/AT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</a:rPr>
              <a:t>登場時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のハードディスクインターフェース</a:t>
            </a:r>
            <a:endParaRPr lang="en-US" altLang="ja-JP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09638" lvl="1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en-US" altLang="ja-JP" dirty="0">
                <a:latin typeface="ＭＳ Ｐゴシック" charset="-128"/>
                <a:cs typeface="ＭＳ Ｐゴシック" charset="-128"/>
              </a:rPr>
              <a:t>DVD, CD 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なども接続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可能</a:t>
            </a:r>
            <a:endParaRPr lang="en-US" altLang="ja-JP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伝送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速度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は</a:t>
            </a: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SATA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よりも遅い</a:t>
            </a:r>
            <a:endParaRPr lang="ja-JP" altLang="en-US" dirty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en-US" altLang="ja-JP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1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本のケーブルで</a:t>
            </a:r>
            <a:r>
              <a:rPr lang="ja-JP" altLang="en-US" dirty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2 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つの装置を接続</a:t>
            </a: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可能</a:t>
            </a:r>
            <a:endParaRPr lang="en-US" altLang="ja-JP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最近は使われていない</a:t>
            </a:r>
            <a:endParaRPr lang="en-US" altLang="ja-JP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09638" lvl="1" indent="-406400" eaLnBrk="1" hangingPunct="1">
              <a:lnSpc>
                <a:spcPct val="80000"/>
              </a:lnSpc>
              <a:buSzPct val="171000"/>
              <a:buFont typeface="Lucida Grande" charset="0"/>
              <a:buChar char="•"/>
            </a:pPr>
            <a:r>
              <a:rPr lang="ja-JP" altLang="en-US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新機材では接続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不可</a:t>
            </a:r>
            <a:endParaRPr lang="ja-JP" altLang="en-US" dirty="0">
              <a:latin typeface="ＭＳ Ｐゴシック" charset="-128"/>
              <a:cs typeface="ＭＳ Ｐゴシック" charset="-128"/>
            </a:endParaRPr>
          </a:p>
        </p:txBody>
      </p:sp>
      <p:pic>
        <p:nvPicPr>
          <p:cNvPr id="9218" name="Picture 2" descr="C:\Users\mikataka\Documents\INEX2012\0518\lecture\image\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16832"/>
            <a:ext cx="31115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0775" y="2128838"/>
            <a:ext cx="52578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/>
          </p:cNvSpPr>
          <p:nvPr/>
        </p:nvSpPr>
        <p:spPr bwMode="auto">
          <a:xfrm>
            <a:off x="6748463" y="1481138"/>
            <a:ext cx="8985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>
                <a:latin typeface="Gill Sans" charset="0"/>
                <a:sym typeface="Gill Sans" charset="0"/>
              </a:rPr>
              <a:t>→ </a:t>
            </a:r>
            <a:r>
              <a:rPr kumimoji="0" lang="ja-JP" altLang="en-US" sz="2800">
                <a:latin typeface="ＭＳ Ｐゴシック" charset="-128"/>
                <a:sym typeface="ＭＳ Ｐゴシック" charset="-128"/>
              </a:rPr>
              <a:t>北</a:t>
            </a:r>
          </a:p>
        </p:txBody>
      </p:sp>
      <p:sp>
        <p:nvSpPr>
          <p:cNvPr id="56324" name="Rectangle 3"/>
          <p:cNvSpPr>
            <a:spLocks/>
          </p:cNvSpPr>
          <p:nvPr/>
        </p:nvSpPr>
        <p:spPr bwMode="auto">
          <a:xfrm>
            <a:off x="2355850" y="1481138"/>
            <a:ext cx="787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kumimoji="0" lang="ja-JP" altLang="en-US" sz="2800">
                <a:latin typeface="ＭＳ Ｐゴシック" charset="-128"/>
                <a:sym typeface="ＭＳ Ｐゴシック" charset="-128"/>
              </a:rPr>
              <a:t>南</a:t>
            </a:r>
            <a:r>
              <a:rPr kumimoji="0" lang="ja-JP" altLang="en-US" sz="2800">
                <a:latin typeface="Gill Sans" charset="0"/>
                <a:sym typeface="Gill Sans" charset="0"/>
              </a:rPr>
              <a:t>←</a:t>
            </a:r>
          </a:p>
        </p:txBody>
      </p:sp>
      <p:sp>
        <p:nvSpPr>
          <p:cNvPr id="56325" name="AutoShape 4"/>
          <p:cNvSpPr>
            <a:spLocks/>
          </p:cNvSpPr>
          <p:nvPr/>
        </p:nvSpPr>
        <p:spPr bwMode="auto">
          <a:xfrm>
            <a:off x="2711450" y="2338388"/>
            <a:ext cx="1981200" cy="1905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26" name="AutoShape 5"/>
          <p:cNvSpPr>
            <a:spLocks/>
          </p:cNvSpPr>
          <p:nvPr/>
        </p:nvSpPr>
        <p:spPr bwMode="auto">
          <a:xfrm>
            <a:off x="3143250" y="5284788"/>
            <a:ext cx="2959100" cy="4572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27" name="Rectangle 6"/>
          <p:cNvSpPr>
            <a:spLocks/>
          </p:cNvSpPr>
          <p:nvPr/>
        </p:nvSpPr>
        <p:spPr bwMode="auto">
          <a:xfrm>
            <a:off x="268288" y="2898775"/>
            <a:ext cx="1820862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ja-JP" sz="2700">
                <a:latin typeface="Gill Sans" charset="0"/>
                <a:sym typeface="Gill Sans" charset="0"/>
              </a:rPr>
              <a:t>PCI,AGP</a:t>
            </a:r>
          </a:p>
          <a:p>
            <a:pPr algn="ctr"/>
            <a:r>
              <a:rPr kumimoji="0" lang="ja-JP" altLang="en-US" sz="2700">
                <a:latin typeface="ＭＳ Ｐゴシック" charset="-128"/>
                <a:sym typeface="ＭＳ Ｐゴシック" charset="-128"/>
              </a:rPr>
              <a:t>バススロット</a:t>
            </a:r>
          </a:p>
        </p:txBody>
      </p:sp>
      <p:sp>
        <p:nvSpPr>
          <p:cNvPr id="56328" name="Rectangle 7"/>
          <p:cNvSpPr>
            <a:spLocks/>
          </p:cNvSpPr>
          <p:nvPr/>
        </p:nvSpPr>
        <p:spPr bwMode="auto">
          <a:xfrm>
            <a:off x="1560513" y="6076950"/>
            <a:ext cx="2743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kumimoji="0" lang="en-US" altLang="ja-JP" sz="2700">
                <a:latin typeface="Gill Sans" charset="0"/>
                <a:sym typeface="Gill Sans" charset="0"/>
              </a:rPr>
              <a:t>IDE</a:t>
            </a:r>
            <a:r>
              <a:rPr kumimoji="0" lang="ja-JP" altLang="en-US" sz="2700">
                <a:latin typeface="ＭＳ Ｐゴシック" charset="-128"/>
                <a:sym typeface="ＭＳ Ｐゴシック" charset="-128"/>
              </a:rPr>
              <a:t>バススロット</a:t>
            </a:r>
          </a:p>
        </p:txBody>
      </p:sp>
      <p:sp>
        <p:nvSpPr>
          <p:cNvPr id="56329" name="AutoShape 8"/>
          <p:cNvSpPr>
            <a:spLocks/>
          </p:cNvSpPr>
          <p:nvPr/>
        </p:nvSpPr>
        <p:spPr bwMode="auto">
          <a:xfrm>
            <a:off x="6038850" y="3113088"/>
            <a:ext cx="1066800" cy="1066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30" name="AutoShape 9"/>
          <p:cNvSpPr>
            <a:spLocks/>
          </p:cNvSpPr>
          <p:nvPr/>
        </p:nvSpPr>
        <p:spPr bwMode="auto">
          <a:xfrm>
            <a:off x="4883150" y="4510088"/>
            <a:ext cx="2362200" cy="6858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31" name="Rectangle 10"/>
          <p:cNvSpPr>
            <a:spLocks/>
          </p:cNvSpPr>
          <p:nvPr/>
        </p:nvSpPr>
        <p:spPr bwMode="auto">
          <a:xfrm>
            <a:off x="7702550" y="4560888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kumimoji="0" lang="ja-JP" altLang="en-US" sz="2700">
                <a:latin typeface="ＭＳ Ｐゴシック" charset="-128"/>
                <a:sym typeface="ＭＳ Ｐゴシック" charset="-128"/>
              </a:rPr>
              <a:t>メモリ</a:t>
            </a:r>
            <a:endParaRPr kumimoji="0" lang="ja-JP" altLang="en-US" sz="2700">
              <a:latin typeface="Gill Sans" charset="0"/>
              <a:sym typeface="Gill Sans" charset="0"/>
            </a:endParaRPr>
          </a:p>
          <a:p>
            <a:pPr algn="ctr"/>
            <a:r>
              <a:rPr kumimoji="0" lang="ja-JP" altLang="en-US" sz="2700">
                <a:latin typeface="ＭＳ Ｐゴシック" charset="-128"/>
                <a:sym typeface="ＭＳ Ｐゴシック" charset="-128"/>
              </a:rPr>
              <a:t>スロット</a:t>
            </a:r>
          </a:p>
        </p:txBody>
      </p:sp>
      <p:sp>
        <p:nvSpPr>
          <p:cNvPr id="56332" name="Rectangle 11"/>
          <p:cNvSpPr>
            <a:spLocks/>
          </p:cNvSpPr>
          <p:nvPr/>
        </p:nvSpPr>
        <p:spPr bwMode="auto">
          <a:xfrm>
            <a:off x="7702550" y="3163888"/>
            <a:ext cx="12954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kumimoji="0" lang="en-US" altLang="ja-JP" sz="2700">
                <a:latin typeface="Gill Sans" charset="0"/>
                <a:sym typeface="Gill Sans" charset="0"/>
              </a:rPr>
              <a:t>CPU</a:t>
            </a:r>
          </a:p>
          <a:p>
            <a:pPr algn="ctr"/>
            <a:r>
              <a:rPr kumimoji="0" lang="ja-JP" altLang="en-US" sz="2700">
                <a:latin typeface="ＭＳ Ｐゴシック" charset="-128"/>
                <a:sym typeface="ＭＳ Ｐゴシック" charset="-128"/>
              </a:rPr>
              <a:t>スロット</a:t>
            </a:r>
          </a:p>
        </p:txBody>
      </p:sp>
      <p:sp>
        <p:nvSpPr>
          <p:cNvPr id="56333" name="Rectangle 12"/>
          <p:cNvSpPr>
            <a:spLocks/>
          </p:cNvSpPr>
          <p:nvPr/>
        </p:nvSpPr>
        <p:spPr bwMode="auto">
          <a:xfrm>
            <a:off x="304800" y="4729163"/>
            <a:ext cx="174307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700">
                <a:latin typeface="ＭＳ Ｐゴシック" charset="-128"/>
                <a:sym typeface="ＭＳ Ｐゴシック" charset="-128"/>
              </a:rPr>
              <a:t>チップセット</a:t>
            </a:r>
          </a:p>
        </p:txBody>
      </p:sp>
      <p:sp>
        <p:nvSpPr>
          <p:cNvPr id="56334" name="AutoShape 13"/>
          <p:cNvSpPr>
            <a:spLocks/>
          </p:cNvSpPr>
          <p:nvPr/>
        </p:nvSpPr>
        <p:spPr bwMode="auto">
          <a:xfrm>
            <a:off x="3854450" y="4256088"/>
            <a:ext cx="685800" cy="6096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35" name="AutoShape 14"/>
          <p:cNvSpPr>
            <a:spLocks/>
          </p:cNvSpPr>
          <p:nvPr/>
        </p:nvSpPr>
        <p:spPr bwMode="auto">
          <a:xfrm>
            <a:off x="4972050" y="3481388"/>
            <a:ext cx="838200" cy="762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36" name="Line 15"/>
          <p:cNvSpPr>
            <a:spLocks noChangeShapeType="1"/>
          </p:cNvSpPr>
          <p:nvPr/>
        </p:nvSpPr>
        <p:spPr bwMode="auto">
          <a:xfrm flipH="1">
            <a:off x="4521200" y="4167188"/>
            <a:ext cx="450850" cy="277812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37" name="Line 16"/>
          <p:cNvSpPr>
            <a:spLocks noChangeShapeType="1"/>
          </p:cNvSpPr>
          <p:nvPr/>
        </p:nvSpPr>
        <p:spPr bwMode="auto">
          <a:xfrm rot="10800000" flipH="1">
            <a:off x="2127250" y="4637088"/>
            <a:ext cx="1600200" cy="304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38" name="Line 17"/>
          <p:cNvSpPr>
            <a:spLocks noChangeShapeType="1"/>
          </p:cNvSpPr>
          <p:nvPr/>
        </p:nvSpPr>
        <p:spPr bwMode="auto">
          <a:xfrm rot="10800000" flipH="1">
            <a:off x="2152650" y="3405188"/>
            <a:ext cx="533400" cy="158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39" name="Line 18"/>
          <p:cNvSpPr>
            <a:spLocks noChangeShapeType="1"/>
          </p:cNvSpPr>
          <p:nvPr/>
        </p:nvSpPr>
        <p:spPr bwMode="auto">
          <a:xfrm rot="10800000">
            <a:off x="7105650" y="3559175"/>
            <a:ext cx="654050" cy="95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40" name="Line 19"/>
          <p:cNvSpPr>
            <a:spLocks noChangeShapeType="1"/>
          </p:cNvSpPr>
          <p:nvPr/>
        </p:nvSpPr>
        <p:spPr bwMode="auto">
          <a:xfrm flipH="1">
            <a:off x="7258050" y="4929188"/>
            <a:ext cx="533400" cy="1587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41" name="Line 20"/>
          <p:cNvSpPr>
            <a:spLocks noChangeShapeType="1"/>
          </p:cNvSpPr>
          <p:nvPr/>
        </p:nvSpPr>
        <p:spPr bwMode="auto">
          <a:xfrm rot="10800000">
            <a:off x="4197350" y="5741988"/>
            <a:ext cx="1588" cy="457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6342" name="Rectangle 21"/>
          <p:cNvSpPr>
            <a:spLocks/>
          </p:cNvSpPr>
          <p:nvPr/>
        </p:nvSpPr>
        <p:spPr bwMode="auto">
          <a:xfrm>
            <a:off x="6715125" y="5786438"/>
            <a:ext cx="20764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ja-JP" sz="2800">
                <a:latin typeface="Gill Sans" charset="0"/>
                <a:sym typeface="Gill Sans" charset="0"/>
              </a:rPr>
              <a:t>ASUS P5P800</a:t>
            </a:r>
          </a:p>
        </p:txBody>
      </p:sp>
      <p:sp>
        <p:nvSpPr>
          <p:cNvPr id="56343" name="Rectangle 22"/>
          <p:cNvSpPr>
            <a:spLocks noGrp="1" noChangeArrowheads="1"/>
          </p:cNvSpPr>
          <p:nvPr>
            <p:ph type="title"/>
          </p:nvPr>
        </p:nvSpPr>
        <p:spPr>
          <a:xfrm>
            <a:off x="323528" y="692696"/>
            <a:ext cx="8534400" cy="876300"/>
          </a:xfrm>
        </p:spPr>
        <p:txBody>
          <a:bodyPr rIns="38100"/>
          <a:lstStyle/>
          <a:p>
            <a:pPr eaLnBrk="1" hangingPunct="1"/>
            <a:r>
              <a:rPr lang="ja-JP" altLang="en-US" dirty="0">
                <a:latin typeface="ＭＳ Ｐゴシック" charset="-128"/>
                <a:ea typeface="ＭＳ Ｐゴシック" charset="-128"/>
                <a:sym typeface="ＭＳ Ｐゴシック" charset="-128"/>
              </a:rPr>
              <a:t>情報実験機の一世代前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の</a:t>
            </a:r>
            <a:r>
              <a:rPr lang="en-US" altLang="ja-JP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/>
            </a:r>
            <a:br>
              <a:rPr lang="en-US" altLang="ja-JP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</a:b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マザーボード</a:t>
            </a:r>
            <a:endParaRPr lang="en-US" altLang="ja-JP" dirty="0">
              <a:ea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2251075"/>
            <a:ext cx="52578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/>
          <p:cNvSpPr>
            <a:spLocks/>
          </p:cNvSpPr>
          <p:nvPr/>
        </p:nvSpPr>
        <p:spPr bwMode="auto">
          <a:xfrm>
            <a:off x="2124075" y="4198938"/>
            <a:ext cx="5029200" cy="19050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7348" name="Rectangle 3"/>
          <p:cNvSpPr>
            <a:spLocks/>
          </p:cNvSpPr>
          <p:nvPr/>
        </p:nvSpPr>
        <p:spPr bwMode="auto">
          <a:xfrm>
            <a:off x="2124075" y="1989138"/>
            <a:ext cx="5029200" cy="6858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7349" name="Rectangle 4"/>
          <p:cNvSpPr>
            <a:spLocks/>
          </p:cNvSpPr>
          <p:nvPr/>
        </p:nvSpPr>
        <p:spPr bwMode="auto">
          <a:xfrm>
            <a:off x="4105275" y="2674938"/>
            <a:ext cx="3048000" cy="15240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7350" name="Rectangle 5"/>
          <p:cNvSpPr>
            <a:spLocks/>
          </p:cNvSpPr>
          <p:nvPr/>
        </p:nvSpPr>
        <p:spPr bwMode="auto">
          <a:xfrm>
            <a:off x="2124075" y="2674938"/>
            <a:ext cx="304800" cy="15240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7351" name="Rectangle 6"/>
          <p:cNvSpPr>
            <a:spLocks/>
          </p:cNvSpPr>
          <p:nvPr/>
        </p:nvSpPr>
        <p:spPr bwMode="auto">
          <a:xfrm>
            <a:off x="6770688" y="1412875"/>
            <a:ext cx="8985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>
                <a:latin typeface="Gill Sans" charset="0"/>
                <a:sym typeface="Gill Sans" charset="0"/>
              </a:rPr>
              <a:t>→ </a:t>
            </a:r>
            <a:r>
              <a:rPr kumimoji="0" lang="ja-JP" altLang="en-US" sz="2800">
                <a:latin typeface="ＭＳ Ｐゴシック" charset="-128"/>
                <a:sym typeface="ＭＳ Ｐゴシック" charset="-128"/>
              </a:rPr>
              <a:t>北</a:t>
            </a:r>
          </a:p>
        </p:txBody>
      </p:sp>
      <p:sp>
        <p:nvSpPr>
          <p:cNvPr id="57352" name="Rectangle 7"/>
          <p:cNvSpPr>
            <a:spLocks/>
          </p:cNvSpPr>
          <p:nvPr/>
        </p:nvSpPr>
        <p:spPr bwMode="auto">
          <a:xfrm>
            <a:off x="1744663" y="1412875"/>
            <a:ext cx="8001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>
                <a:latin typeface="ＭＳ Ｐゴシック" charset="-128"/>
                <a:sym typeface="ＭＳ Ｐゴシック" charset="-128"/>
              </a:rPr>
              <a:t>南</a:t>
            </a:r>
            <a:r>
              <a:rPr kumimoji="0" lang="ja-JP" altLang="en-US" sz="2800">
                <a:latin typeface="Gill Sans" charset="0"/>
                <a:sym typeface="Gill Sans" charset="0"/>
              </a:rPr>
              <a:t>←</a:t>
            </a:r>
          </a:p>
        </p:txBody>
      </p:sp>
      <p:sp>
        <p:nvSpPr>
          <p:cNvPr id="49161" name="Rectangle 8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en-US" altLang="ja-JP">
                <a:latin typeface="ＭＳ Ｐゴシック" charset="-128"/>
                <a:ea typeface="ＭＳ Ｐゴシック" charset="-128"/>
              </a:rPr>
              <a:t>PCI</a:t>
            </a:r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バス</a:t>
            </a:r>
          </a:p>
        </p:txBody>
      </p:sp>
      <p:sp>
        <p:nvSpPr>
          <p:cNvPr id="57354" name="Rectangle 9"/>
          <p:cNvSpPr>
            <a:spLocks/>
          </p:cNvSpPr>
          <p:nvPr/>
        </p:nvSpPr>
        <p:spPr bwMode="auto">
          <a:xfrm>
            <a:off x="2428875" y="2674938"/>
            <a:ext cx="1676400" cy="15240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251075"/>
            <a:ext cx="52578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2"/>
          <p:cNvSpPr>
            <a:spLocks/>
          </p:cNvSpPr>
          <p:nvPr/>
        </p:nvSpPr>
        <p:spPr bwMode="auto">
          <a:xfrm>
            <a:off x="1979613" y="4427538"/>
            <a:ext cx="5029200" cy="16764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372" name="Rectangle 3"/>
          <p:cNvSpPr>
            <a:spLocks/>
          </p:cNvSpPr>
          <p:nvPr/>
        </p:nvSpPr>
        <p:spPr bwMode="auto">
          <a:xfrm>
            <a:off x="1979613" y="1989138"/>
            <a:ext cx="5029200" cy="9906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373" name="Rectangle 4"/>
          <p:cNvSpPr>
            <a:spLocks/>
          </p:cNvSpPr>
          <p:nvPr/>
        </p:nvSpPr>
        <p:spPr bwMode="auto">
          <a:xfrm>
            <a:off x="4189413" y="2979738"/>
            <a:ext cx="2819400" cy="14478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374" name="Rectangle 5"/>
          <p:cNvSpPr>
            <a:spLocks/>
          </p:cNvSpPr>
          <p:nvPr/>
        </p:nvSpPr>
        <p:spPr bwMode="auto">
          <a:xfrm>
            <a:off x="1979613" y="2979738"/>
            <a:ext cx="1828800" cy="14478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375" name="Rectangle 6"/>
          <p:cNvSpPr>
            <a:spLocks/>
          </p:cNvSpPr>
          <p:nvPr/>
        </p:nvSpPr>
        <p:spPr bwMode="auto">
          <a:xfrm>
            <a:off x="6122988" y="1484313"/>
            <a:ext cx="8985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>
                <a:latin typeface="Gill Sans" charset="0"/>
                <a:sym typeface="Gill Sans" charset="0"/>
              </a:rPr>
              <a:t>→ </a:t>
            </a:r>
            <a:r>
              <a:rPr kumimoji="0" lang="ja-JP" altLang="en-US" sz="2800">
                <a:latin typeface="ＭＳ Ｐゴシック" charset="-128"/>
                <a:sym typeface="ＭＳ Ｐゴシック" charset="-128"/>
              </a:rPr>
              <a:t>北</a:t>
            </a:r>
          </a:p>
        </p:txBody>
      </p:sp>
      <p:sp>
        <p:nvSpPr>
          <p:cNvPr id="58376" name="Rectangle 7"/>
          <p:cNvSpPr>
            <a:spLocks/>
          </p:cNvSpPr>
          <p:nvPr/>
        </p:nvSpPr>
        <p:spPr bwMode="auto">
          <a:xfrm>
            <a:off x="1733550" y="1468438"/>
            <a:ext cx="8001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>
                <a:latin typeface="ＭＳ Ｐゴシック" charset="-128"/>
                <a:sym typeface="ＭＳ Ｐゴシック" charset="-128"/>
              </a:rPr>
              <a:t>南</a:t>
            </a:r>
            <a:r>
              <a:rPr kumimoji="0" lang="ja-JP" altLang="en-US" sz="2800">
                <a:latin typeface="Gill Sans" charset="0"/>
                <a:sym typeface="Gill Sans" charset="0"/>
              </a:rPr>
              <a:t>←</a:t>
            </a:r>
          </a:p>
        </p:txBody>
      </p:sp>
      <p:sp>
        <p:nvSpPr>
          <p:cNvPr id="58377" name="Rectangle 8"/>
          <p:cNvSpPr>
            <a:spLocks/>
          </p:cNvSpPr>
          <p:nvPr/>
        </p:nvSpPr>
        <p:spPr bwMode="auto">
          <a:xfrm>
            <a:off x="3808413" y="2979738"/>
            <a:ext cx="381000" cy="14478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1210" name="Rectangle 9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en-US" altLang="ja-JP">
                <a:latin typeface="ＭＳ Ｐゴシック" charset="-128"/>
                <a:ea typeface="ＭＳ Ｐゴシック" charset="-128"/>
              </a:rPr>
              <a:t>AGP</a:t>
            </a:r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バス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en-US" altLang="ja-JP">
                <a:latin typeface="ＭＳ Ｐゴシック" charset="-128"/>
                <a:ea typeface="ＭＳ Ｐゴシック" charset="-128"/>
              </a:rPr>
              <a:t>AGP</a:t>
            </a:r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バス</a:t>
            </a:r>
          </a:p>
        </p:txBody>
      </p:sp>
      <p:sp>
        <p:nvSpPr>
          <p:cNvPr id="52227" name="Rectangle 1"/>
          <p:cNvSpPr>
            <a:spLocks noGrp="1" noChangeArrowheads="1"/>
          </p:cNvSpPr>
          <p:nvPr>
            <p:ph idx="1"/>
          </p:nvPr>
        </p:nvSpPr>
        <p:spPr>
          <a:xfrm>
            <a:off x="467544" y="1628800"/>
            <a:ext cx="8229600" cy="2352675"/>
          </a:xfrm>
        </p:spPr>
        <p:txBody>
          <a:bodyPr rIns="38100" anchor="ctr">
            <a:normAutofit lnSpcReduction="10000"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A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ccelerated </a:t>
            </a:r>
            <a:r>
              <a:rPr lang="en-US" altLang="ja-JP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G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raphics </a:t>
            </a:r>
            <a:r>
              <a:rPr lang="en-US" altLang="ja-JP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P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ort </a:t>
            </a:r>
            <a:r>
              <a:rPr lang="en-US" altLang="ja-JP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Bus</a:t>
            </a: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ビデオカード専用バス</a:t>
            </a:r>
            <a:endParaRPr lang="ja-JP" altLang="en-US" dirty="0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dirty="0">
                <a:latin typeface="ＭＳ Ｐゴシック" charset="-128"/>
                <a:cs typeface="ＭＳ Ｐゴシック" charset="-128"/>
              </a:rPr>
              <a:t>PCI 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バスよりも高速</a:t>
            </a:r>
            <a:endParaRPr lang="ja-JP" altLang="en-US" dirty="0">
              <a:latin typeface="ＭＳ Ｐゴシック" charset="-128"/>
              <a:cs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en-US" altLang="ja-JP" dirty="0">
                <a:latin typeface="ＭＳ Ｐゴシック" charset="-128"/>
                <a:cs typeface="ＭＳ Ｐゴシック" charset="-128"/>
              </a:rPr>
              <a:t>AGP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バス</a:t>
            </a:r>
            <a:r>
              <a:rPr lang="ja-JP" altLang="en-US" dirty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: </a:t>
            </a:r>
            <a:r>
              <a:rPr lang="en-US" altLang="ja-JP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266 </a:t>
            </a:r>
            <a:r>
              <a:rPr lang="en-US" altLang="ja-JP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〜</a:t>
            </a:r>
            <a:r>
              <a:rPr lang="en-US" altLang="ja-JP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 1066 MB/s</a:t>
            </a: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en-US" altLang="ja-JP" dirty="0">
                <a:latin typeface="ＭＳ Ｐゴシック" charset="-128"/>
                <a:cs typeface="ＭＳ Ｐゴシック" charset="-128"/>
              </a:rPr>
              <a:t>PCI</a:t>
            </a:r>
            <a:r>
              <a:rPr lang="ja-JP" altLang="en-US" dirty="0">
                <a:latin typeface="ＭＳ Ｐゴシック" charset="-128"/>
                <a:cs typeface="ＭＳ Ｐゴシック" charset="-128"/>
                <a:sym typeface="ＭＳ Ｐゴシック" charset="-128"/>
              </a:rPr>
              <a:t>バス</a:t>
            </a:r>
            <a:r>
              <a:rPr lang="ja-JP" altLang="en-US" dirty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dirty="0">
                <a:latin typeface="ＭＳ Ｐゴシック" charset="-128"/>
                <a:cs typeface="ＭＳ Ｐゴシック" charset="-128"/>
              </a:rPr>
              <a:t>: 133 MB/s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314575"/>
            <a:ext cx="51847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2"/>
          <p:cNvSpPr>
            <a:spLocks/>
          </p:cNvSpPr>
          <p:nvPr/>
        </p:nvSpPr>
        <p:spPr bwMode="auto">
          <a:xfrm>
            <a:off x="1908175" y="5113338"/>
            <a:ext cx="5029200" cy="9906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420" name="Rectangle 3"/>
          <p:cNvSpPr>
            <a:spLocks/>
          </p:cNvSpPr>
          <p:nvPr/>
        </p:nvSpPr>
        <p:spPr bwMode="auto">
          <a:xfrm>
            <a:off x="1908175" y="1989138"/>
            <a:ext cx="5029200" cy="15240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421" name="Rectangle 4"/>
          <p:cNvSpPr>
            <a:spLocks/>
          </p:cNvSpPr>
          <p:nvPr/>
        </p:nvSpPr>
        <p:spPr bwMode="auto">
          <a:xfrm>
            <a:off x="5260975" y="3513138"/>
            <a:ext cx="1676400" cy="9144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422" name="Rectangle 5"/>
          <p:cNvSpPr>
            <a:spLocks/>
          </p:cNvSpPr>
          <p:nvPr/>
        </p:nvSpPr>
        <p:spPr bwMode="auto">
          <a:xfrm>
            <a:off x="1908175" y="3513138"/>
            <a:ext cx="2362200" cy="9144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423" name="Rectangle 6"/>
          <p:cNvSpPr>
            <a:spLocks/>
          </p:cNvSpPr>
          <p:nvPr/>
        </p:nvSpPr>
        <p:spPr bwMode="auto">
          <a:xfrm>
            <a:off x="3965575" y="4427538"/>
            <a:ext cx="2971800" cy="6858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424" name="Rectangle 7"/>
          <p:cNvSpPr>
            <a:spLocks/>
          </p:cNvSpPr>
          <p:nvPr/>
        </p:nvSpPr>
        <p:spPr bwMode="auto">
          <a:xfrm>
            <a:off x="1908175" y="4427538"/>
            <a:ext cx="1371600" cy="685800"/>
          </a:xfrm>
          <a:prstGeom prst="rect">
            <a:avLst/>
          </a:prstGeom>
          <a:solidFill>
            <a:srgbClr val="000000">
              <a:alpha val="6470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425" name="Rectangle 8"/>
          <p:cNvSpPr>
            <a:spLocks/>
          </p:cNvSpPr>
          <p:nvPr/>
        </p:nvSpPr>
        <p:spPr bwMode="auto">
          <a:xfrm>
            <a:off x="5978525" y="1484313"/>
            <a:ext cx="8985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>
                <a:latin typeface="Gill Sans" charset="0"/>
                <a:sym typeface="Gill Sans" charset="0"/>
              </a:rPr>
              <a:t>→ </a:t>
            </a:r>
            <a:r>
              <a:rPr kumimoji="0" lang="ja-JP" altLang="en-US" sz="2800">
                <a:latin typeface="ＭＳ Ｐゴシック" charset="-128"/>
                <a:sym typeface="ＭＳ Ｐゴシック" charset="-128"/>
              </a:rPr>
              <a:t>北</a:t>
            </a:r>
          </a:p>
        </p:txBody>
      </p:sp>
      <p:sp>
        <p:nvSpPr>
          <p:cNvPr id="60426" name="Rectangle 9"/>
          <p:cNvSpPr>
            <a:spLocks/>
          </p:cNvSpPr>
          <p:nvPr/>
        </p:nvSpPr>
        <p:spPr bwMode="auto">
          <a:xfrm>
            <a:off x="1733550" y="1468438"/>
            <a:ext cx="8001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ja-JP" altLang="en-US" sz="2800">
                <a:latin typeface="ＭＳ Ｐゴシック" charset="-128"/>
                <a:sym typeface="ＭＳ Ｐゴシック" charset="-128"/>
              </a:rPr>
              <a:t>南</a:t>
            </a:r>
            <a:r>
              <a:rPr kumimoji="0" lang="ja-JP" altLang="en-US" sz="2800">
                <a:latin typeface="Gill Sans" charset="0"/>
                <a:sym typeface="Gill Sans" charset="0"/>
              </a:rPr>
              <a:t>←</a:t>
            </a:r>
          </a:p>
        </p:txBody>
      </p:sp>
      <p:sp>
        <p:nvSpPr>
          <p:cNvPr id="60427" name="Rectangle 10"/>
          <p:cNvSpPr>
            <a:spLocks/>
          </p:cNvSpPr>
          <p:nvPr/>
        </p:nvSpPr>
        <p:spPr bwMode="auto">
          <a:xfrm>
            <a:off x="4270375" y="3475038"/>
            <a:ext cx="990600" cy="9906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428" name="Rectangle 11"/>
          <p:cNvSpPr>
            <a:spLocks/>
          </p:cNvSpPr>
          <p:nvPr/>
        </p:nvSpPr>
        <p:spPr bwMode="auto">
          <a:xfrm>
            <a:off x="3279775" y="4465638"/>
            <a:ext cx="685800" cy="6096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0429" name="Rectangle 12"/>
          <p:cNvSpPr>
            <a:spLocks noGrp="1" noChangeArrowheads="1"/>
          </p:cNvSpPr>
          <p:nvPr>
            <p:ph type="title"/>
          </p:nvPr>
        </p:nvSpPr>
        <p:spPr/>
        <p:txBody>
          <a:bodyPr rIns="38100"/>
          <a:lstStyle/>
          <a:p>
            <a:pPr eaLnBrk="1" hangingPunct="1"/>
            <a:r>
              <a:rPr lang="ja-JP" altLang="en-US">
                <a:latin typeface="ＭＳ Ｐゴシック" charset="-128"/>
                <a:ea typeface="ＭＳ Ｐゴシック" charset="-128"/>
                <a:sym typeface="ＭＳ Ｐゴシック" charset="-128"/>
              </a:rPr>
              <a:t>チップセット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2113" y="1428750"/>
            <a:ext cx="36004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/>
          </p:cNvSpPr>
          <p:nvPr/>
        </p:nvSpPr>
        <p:spPr bwMode="auto">
          <a:xfrm>
            <a:off x="6215063" y="4102100"/>
            <a:ext cx="1728787" cy="215900"/>
          </a:xfrm>
          <a:prstGeom prst="rect">
            <a:avLst/>
          </a:prstGeom>
          <a:noFill/>
          <a:ln w="38100">
            <a:solidFill>
              <a:srgbClr val="FF1C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1444" name="Rectangle 5"/>
          <p:cNvSpPr>
            <a:spLocks/>
          </p:cNvSpPr>
          <p:nvPr/>
        </p:nvSpPr>
        <p:spPr bwMode="auto">
          <a:xfrm>
            <a:off x="1042988" y="5589588"/>
            <a:ext cx="7124700" cy="11223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lnSpc>
                <a:spcPct val="40000"/>
              </a:lnSpc>
              <a:spcBef>
                <a:spcPts val="1450"/>
              </a:spcBef>
            </a:pPr>
            <a:endParaRPr kumimoji="0" lang="ja-JP" altLang="en-US" sz="2500">
              <a:latin typeface="Lucida Grande" charset="0"/>
              <a:sym typeface="Lucida Grande" charset="0"/>
            </a:endParaRPr>
          </a:p>
          <a:p>
            <a:pPr algn="ctr">
              <a:lnSpc>
                <a:spcPct val="40000"/>
              </a:lnSpc>
              <a:spcBef>
                <a:spcPts val="1450"/>
              </a:spcBef>
            </a:pPr>
            <a:r>
              <a:rPr kumimoji="0" lang="ja-JP" altLang="en-US" sz="2500">
                <a:latin typeface="Lucida Grande" charset="0"/>
                <a:sym typeface="Lucida Grande" charset="0"/>
              </a:rPr>
              <a:t>ハードディスクインターフェイスの規格</a:t>
            </a:r>
            <a:r>
              <a:rPr kumimoji="0" lang="en-US" altLang="ja-JP" sz="2500">
                <a:latin typeface="Lucida Grande" charset="0"/>
                <a:sym typeface="Lucida Grande" charset="0"/>
              </a:rPr>
              <a:t>.</a:t>
            </a:r>
          </a:p>
          <a:p>
            <a:pPr algn="ctr">
              <a:lnSpc>
                <a:spcPct val="40000"/>
              </a:lnSpc>
              <a:spcBef>
                <a:spcPts val="1450"/>
              </a:spcBef>
            </a:pPr>
            <a:r>
              <a:rPr kumimoji="0" lang="en-US" altLang="ja-JP" sz="2500">
                <a:latin typeface="Lucida Grande" charset="0"/>
                <a:sym typeface="Lucida Grande" charset="0"/>
              </a:rPr>
              <a:t>1 </a:t>
            </a:r>
            <a:r>
              <a:rPr kumimoji="0" lang="ja-JP" altLang="en-US" sz="2500">
                <a:latin typeface="Lucida Grande" charset="0"/>
                <a:sym typeface="Lucida Grande" charset="0"/>
              </a:rPr>
              <a:t>コネクタで</a:t>
            </a:r>
            <a:r>
              <a:rPr kumimoji="0" lang="en-US" altLang="ja-JP" sz="2500">
                <a:latin typeface="Lucida Grande" charset="0"/>
                <a:sym typeface="Lucida Grande" charset="0"/>
              </a:rPr>
              <a:t>2</a:t>
            </a:r>
            <a:r>
              <a:rPr kumimoji="0" lang="ja-JP" altLang="en-US" sz="2500">
                <a:latin typeface="Lucida Grande" charset="0"/>
                <a:sym typeface="Lucida Grande" charset="0"/>
              </a:rPr>
              <a:t>台の</a:t>
            </a:r>
            <a:r>
              <a:rPr kumimoji="0" lang="en-US" altLang="ja-JP" sz="2500">
                <a:latin typeface="Lucida Grande" charset="0"/>
                <a:sym typeface="Lucida Grande" charset="0"/>
              </a:rPr>
              <a:t>HDD </a:t>
            </a:r>
            <a:r>
              <a:rPr kumimoji="0" lang="ja-JP" altLang="en-US" sz="2500">
                <a:latin typeface="Lucida Grande" charset="0"/>
                <a:sym typeface="Lucida Grande" charset="0"/>
              </a:rPr>
              <a:t>を接続できる</a:t>
            </a:r>
            <a:r>
              <a:rPr kumimoji="0" lang="en-US" altLang="ja-JP" sz="2500">
                <a:latin typeface="Lucida Grande" charset="0"/>
                <a:sym typeface="Lucida Grande" charset="0"/>
              </a:rPr>
              <a:t>.</a:t>
            </a:r>
          </a:p>
        </p:txBody>
      </p:sp>
      <p:pic>
        <p:nvPicPr>
          <p:cNvPr id="61445" name="Picture 6"/>
          <p:cNvPicPr>
            <a:picLocks noChangeArrowheads="1"/>
          </p:cNvPicPr>
          <p:nvPr/>
        </p:nvPicPr>
        <p:blipFill>
          <a:blip r:embed="rId3"/>
          <a:srcRect l="19106" t="91057" r="30922" b="957"/>
          <a:stretch>
            <a:fillRect/>
          </a:stretch>
        </p:blipFill>
        <p:spPr bwMode="auto">
          <a:xfrm>
            <a:off x="3857625" y="4681538"/>
            <a:ext cx="5111750" cy="6762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1446" name="Line 7"/>
          <p:cNvSpPr>
            <a:spLocks noChangeShapeType="1"/>
          </p:cNvSpPr>
          <p:nvPr/>
        </p:nvSpPr>
        <p:spPr bwMode="auto">
          <a:xfrm>
            <a:off x="6935788" y="4318000"/>
            <a:ext cx="1587" cy="2889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5305" name="Rectangle 8"/>
          <p:cNvSpPr>
            <a:spLocks noGrp="1" noChangeArrowheads="1"/>
          </p:cNvSpPr>
          <p:nvPr>
            <p:ph type="title"/>
          </p:nvPr>
        </p:nvSpPr>
        <p:spPr>
          <a:xfrm>
            <a:off x="473075" y="230188"/>
            <a:ext cx="8201025" cy="912812"/>
          </a:xfrm>
        </p:spPr>
        <p:txBody>
          <a:bodyPr rIns="38100"/>
          <a:lstStyle/>
          <a:p>
            <a:pPr eaLnBrk="1" hangingPunct="1"/>
            <a:r>
              <a:rPr lang="en-US" altLang="ja-JP" sz="3100">
                <a:latin typeface="ＭＳ Ｐゴシック" charset="-128"/>
                <a:ea typeface="ＭＳ Ｐゴシック" charset="-128"/>
              </a:rPr>
              <a:t>IDE</a:t>
            </a:r>
            <a:r>
              <a:rPr lang="en-US" altLang="ja-JP" sz="3100">
                <a:ea typeface="ＭＳ Ｐゴシック" charset="-128"/>
              </a:rPr>
              <a:t> </a:t>
            </a:r>
            <a:r>
              <a:rPr lang="ja-JP" altLang="en-US" sz="3100">
                <a:latin typeface="ＭＳ Ｐゴシック" charset="-128"/>
                <a:ea typeface="ＭＳ Ｐゴシック" charset="-128"/>
                <a:sym typeface="ＭＳ Ｐゴシック" charset="-128"/>
              </a:rPr>
              <a:t>接続設定</a:t>
            </a:r>
          </a:p>
        </p:txBody>
      </p:sp>
      <p:sp>
        <p:nvSpPr>
          <p:cNvPr id="14" name="Rectangle 1"/>
          <p:cNvSpPr>
            <a:spLocks noGrp="1" noChangeArrowheads="1"/>
          </p:cNvSpPr>
          <p:nvPr>
            <p:ph idx="1"/>
          </p:nvPr>
        </p:nvSpPr>
        <p:spPr>
          <a:xfrm>
            <a:off x="428625" y="1219200"/>
            <a:ext cx="4929188" cy="2352675"/>
          </a:xfrm>
        </p:spPr>
        <p:txBody>
          <a:bodyPr rIns="38100" anchor="ctr"/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>
                <a:latin typeface="ＭＳ Ｐゴシック" charset="-128"/>
                <a:cs typeface="ＭＳ Ｐゴシック" charset="-128"/>
                <a:sym typeface="ＭＳ Ｐゴシック" charset="-128"/>
              </a:rPr>
              <a:t>接続したドライブが指定した</a:t>
            </a:r>
            <a:r>
              <a:rPr lang="en-US" altLang="ja-JP">
                <a:latin typeface="ＭＳ Ｐゴシック" charset="-128"/>
                <a:cs typeface="ＭＳ Ｐゴシック" charset="-128"/>
                <a:sym typeface="ＭＳ Ｐゴシック" charset="-128"/>
              </a:rPr>
              <a:t>ID</a:t>
            </a:r>
            <a:r>
              <a:rPr lang="ja-JP" altLang="en-US">
                <a:latin typeface="ＭＳ Ｐゴシック" charset="-128"/>
                <a:cs typeface="ＭＳ Ｐゴシック" charset="-128"/>
                <a:sym typeface="ＭＳ Ｐゴシック" charset="-128"/>
              </a:rPr>
              <a:t>で認識されているか確認</a:t>
            </a:r>
            <a:endParaRPr lang="ja-JP" altLang="en-US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>
                <a:latin typeface="ＭＳ Ｐゴシック" charset="-128"/>
                <a:cs typeface="ＭＳ Ｐゴシック" charset="-128"/>
              </a:rPr>
              <a:t>プライマリー</a:t>
            </a:r>
            <a:r>
              <a:rPr lang="en-US" altLang="ja-JP">
                <a:latin typeface="ＭＳ Ｐゴシック" charset="-128"/>
                <a:cs typeface="ＭＳ Ｐゴシック" charset="-128"/>
              </a:rPr>
              <a:t>/</a:t>
            </a:r>
            <a:r>
              <a:rPr lang="ja-JP" altLang="en-US">
                <a:latin typeface="ＭＳ Ｐゴシック" charset="-128"/>
                <a:cs typeface="ＭＳ Ｐゴシック" charset="-128"/>
              </a:rPr>
              <a:t>セカンダリー</a:t>
            </a:r>
            <a:endParaRPr lang="en-US" altLang="ja-JP">
              <a:latin typeface="ＭＳ Ｐゴシック" charset="-128"/>
              <a:cs typeface="ＭＳ Ｐゴシック" charset="-128"/>
            </a:endParaRPr>
          </a:p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ja-JP" altLang="en-US">
                <a:latin typeface="ＭＳ Ｐゴシック" charset="-128"/>
                <a:cs typeface="ＭＳ Ｐゴシック" charset="-128"/>
              </a:rPr>
              <a:t>マスター</a:t>
            </a:r>
            <a:r>
              <a:rPr lang="en-US" altLang="ja-JP">
                <a:latin typeface="ＭＳ Ｐゴシック" charset="-128"/>
                <a:cs typeface="ＭＳ Ｐゴシック" charset="-128"/>
              </a:rPr>
              <a:t>/</a:t>
            </a:r>
            <a:r>
              <a:rPr lang="ja-JP" altLang="en-US">
                <a:latin typeface="ＭＳ Ｐゴシック" charset="-128"/>
                <a:cs typeface="ＭＳ Ｐゴシック" charset="-128"/>
              </a:rPr>
              <a:t>スレーブ</a:t>
            </a:r>
          </a:p>
        </p:txBody>
      </p:sp>
      <p:sp>
        <p:nvSpPr>
          <p:cNvPr id="61448" name="Rectangle 9"/>
          <p:cNvSpPr>
            <a:spLocks/>
          </p:cNvSpPr>
          <p:nvPr/>
        </p:nvSpPr>
        <p:spPr bwMode="auto">
          <a:xfrm>
            <a:off x="4367213" y="4686300"/>
            <a:ext cx="159226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ja-JP" sz="2800">
                <a:solidFill>
                  <a:srgbClr val="F9FF00"/>
                </a:solidFill>
                <a:latin typeface="Gill Sans" charset="0"/>
                <a:sym typeface="Gill Sans" charset="0"/>
              </a:rPr>
              <a:t>Secondary</a:t>
            </a:r>
          </a:p>
        </p:txBody>
      </p:sp>
      <p:sp>
        <p:nvSpPr>
          <p:cNvPr id="61449" name="Rectangle 9"/>
          <p:cNvSpPr>
            <a:spLocks/>
          </p:cNvSpPr>
          <p:nvPr/>
        </p:nvSpPr>
        <p:spPr bwMode="auto">
          <a:xfrm>
            <a:off x="7500938" y="4784725"/>
            <a:ext cx="12573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en-US" altLang="ja-JP" sz="2800">
                <a:solidFill>
                  <a:srgbClr val="F9FF00"/>
                </a:solidFill>
                <a:latin typeface="Gill Sans" charset="0"/>
                <a:sym typeface="Gill Sans" charset="0"/>
              </a:rPr>
              <a:t>Primary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188640"/>
            <a:ext cx="8229600" cy="954360"/>
          </a:xfrm>
        </p:spPr>
        <p:txBody>
          <a:bodyPr rIns="38100" anchor="ctr"/>
          <a:lstStyle/>
          <a:p>
            <a:pPr eaLnBrk="1" hangingPunct="1"/>
            <a:r>
              <a:rPr lang="en-US" altLang="ja-JP" sz="4800" dirty="0" smtClean="0">
                <a:latin typeface="ＭＳ Ｐゴシック" charset="-128"/>
                <a:ea typeface="ＭＳ Ｐゴシック" charset="-128"/>
              </a:rPr>
              <a:t>PC/AT</a:t>
            </a:r>
            <a:r>
              <a:rPr lang="ja-JP" altLang="en-US" sz="4800" dirty="0" smtClean="0">
                <a:latin typeface="ＭＳ Ｐゴシック" charset="-128"/>
                <a:ea typeface="ＭＳ Ｐゴシック" charset="-128"/>
              </a:rPr>
              <a:t>とその互換機</a:t>
            </a:r>
            <a:endParaRPr lang="en-US" altLang="ja-JP" sz="4800" dirty="0">
              <a:ea typeface="ＭＳ Ｐゴシック" charset="-128"/>
            </a:endParaRPr>
          </a:p>
        </p:txBody>
      </p:sp>
      <p:pic>
        <p:nvPicPr>
          <p:cNvPr id="1434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152" y="2348880"/>
            <a:ext cx="302284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/>
          </p:cNvSpPr>
          <p:nvPr/>
        </p:nvSpPr>
        <p:spPr bwMode="auto">
          <a:xfrm>
            <a:off x="6068199" y="4509120"/>
            <a:ext cx="305983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782638" indent="-285750" algn="ctr">
              <a:lnSpc>
                <a:spcPct val="90000"/>
              </a:lnSpc>
              <a:spcBef>
                <a:spcPts val="338"/>
              </a:spcBef>
            </a:pPr>
            <a:r>
              <a:rPr kumimoji="0" lang="en-US" altLang="ja-JP" sz="1400" b="1" u="sng" dirty="0" smtClean="0">
                <a:latin typeface="ＭＳ Ｐゴシック" charset="-128"/>
                <a:sym typeface="Tahoma" charset="0"/>
              </a:rPr>
              <a:t>http</a:t>
            </a:r>
            <a:r>
              <a:rPr kumimoji="0" lang="en-US" altLang="ja-JP" sz="1400" b="1" u="sng" dirty="0">
                <a:latin typeface="ＭＳ Ｐゴシック" charset="-128"/>
                <a:sym typeface="Tahoma" charset="0"/>
              </a:rPr>
              <a:t>://www.atmarkit.co.jp/icd/root/43/5785643.html</a:t>
            </a:r>
          </a:p>
        </p:txBody>
      </p:sp>
      <p:sp>
        <p:nvSpPr>
          <p:cNvPr id="14339" name="Rectangle 1"/>
          <p:cNvSpPr>
            <a:spLocks noGrp="1" noChangeArrowheads="1"/>
          </p:cNvSpPr>
          <p:nvPr>
            <p:ph idx="1"/>
          </p:nvPr>
        </p:nvSpPr>
        <p:spPr>
          <a:xfrm>
            <a:off x="101674" y="1094209"/>
            <a:ext cx="9042326" cy="5763791"/>
          </a:xfrm>
        </p:spPr>
        <p:txBody>
          <a:bodyPr rIns="38100" anchor="ctr">
            <a:normAutofit/>
          </a:bodyPr>
          <a:lstStyle/>
          <a:p>
            <a:pPr marL="665162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b="1" dirty="0" smtClean="0">
                <a:solidFill>
                  <a:schemeClr val="tx1"/>
                </a:solidFill>
                <a:latin typeface="ＭＳ Ｐゴシック" charset="-128"/>
                <a:cs typeface="ＭＳ Ｐゴシック" charset="-128"/>
              </a:rPr>
              <a:t>P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ersonal </a:t>
            </a:r>
            <a:r>
              <a:rPr lang="en-US" altLang="ja-JP" sz="32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C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omputer/</a:t>
            </a:r>
            <a:r>
              <a:rPr lang="en-US" altLang="ja-JP" sz="32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A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dvanced </a:t>
            </a:r>
            <a:r>
              <a:rPr lang="en-US" altLang="ja-JP" sz="32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T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echnology</a:t>
            </a:r>
          </a:p>
          <a:p>
            <a:pPr marL="1001712" lvl="1" indent="-406400">
              <a:buSzPct val="171000"/>
              <a:buFont typeface="Lucida Grande" charset="0"/>
              <a:buChar char="•"/>
            </a:pPr>
            <a:r>
              <a:rPr lang="en-US" altLang="ja-JP" sz="3000" dirty="0" smtClean="0">
                <a:latin typeface="ＭＳ Ｐゴシック" charset="-128"/>
                <a:cs typeface="ＭＳ Ｐゴシック" charset="-128"/>
              </a:rPr>
              <a:t>IBM 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が </a:t>
            </a:r>
            <a:r>
              <a:rPr lang="en-US" altLang="ja-JP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1984 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年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に発売した計算機</a:t>
            </a:r>
            <a:endParaRPr lang="en-US" altLang="ja-JP" sz="30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595312" lvl="1" indent="0">
              <a:buSzPct val="171000"/>
              <a:buNone/>
            </a:pPr>
            <a:endParaRPr lang="ja-JP" altLang="en-US" sz="3000" dirty="0">
              <a:latin typeface="ＭＳ Ｐゴシック" charset="-128"/>
              <a:cs typeface="ＭＳ Ｐゴシック" charset="-128"/>
            </a:endParaRPr>
          </a:p>
          <a:p>
            <a:pPr marL="665162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b="1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PC/AT </a:t>
            </a:r>
            <a:r>
              <a:rPr lang="ja-JP" altLang="en-US" sz="3200" b="1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互換機</a:t>
            </a:r>
            <a:endParaRPr lang="en-US" altLang="ja-JP" sz="3200" b="1" dirty="0">
              <a:solidFill>
                <a:srgbClr val="FF0000"/>
              </a:solidFill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000" b="1" u="sng" dirty="0" smtClean="0">
                <a:solidFill>
                  <a:srgbClr val="595959"/>
                </a:solidFill>
                <a:latin typeface="ＭＳ Ｐゴシック" charset="-128"/>
                <a:cs typeface="ＭＳ Ｐゴシック" charset="-128"/>
              </a:rPr>
              <a:t>PC</a:t>
            </a:r>
            <a:r>
              <a:rPr lang="en-US" altLang="ja-JP" sz="3000" b="1" u="sng" dirty="0">
                <a:solidFill>
                  <a:srgbClr val="595959"/>
                </a:solidFill>
                <a:latin typeface="ＭＳ Ｐゴシック" charset="-128"/>
                <a:cs typeface="ＭＳ Ｐゴシック" charset="-128"/>
              </a:rPr>
              <a:t>/</a:t>
            </a:r>
            <a:r>
              <a:rPr lang="en-US" altLang="ja-JP" sz="3000" b="1" u="sng" dirty="0" smtClean="0">
                <a:solidFill>
                  <a:srgbClr val="595959"/>
                </a:solidFill>
                <a:latin typeface="ＭＳ Ｐゴシック" charset="-128"/>
                <a:cs typeface="ＭＳ Ｐゴシック" charset="-128"/>
              </a:rPr>
              <a:t>AT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と</a:t>
            </a:r>
            <a:r>
              <a:rPr lang="ja-JP" altLang="en-US" sz="3000" b="1" u="sng" dirty="0">
                <a:solidFill>
                  <a:srgbClr val="595959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互換性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の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ある計算機</a:t>
            </a:r>
            <a:endParaRPr lang="en-US" altLang="ja-JP" sz="3000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IBM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が設計仕様を公開</a:t>
            </a:r>
            <a:endParaRPr lang="en-US" altLang="ja-JP" sz="30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1222375" lvl="2" indent="-406400">
              <a:buSzPct val="171000"/>
              <a:buFont typeface="Lucida Grande" charset="0"/>
              <a:buChar char="•"/>
            </a:pPr>
            <a:r>
              <a:rPr lang="ja-JP" altLang="en-US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互換</a:t>
            </a:r>
            <a:r>
              <a:rPr lang="ja-JP" altLang="en-US" sz="28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製品が各社から販売され</a:t>
            </a:r>
            <a:r>
              <a:rPr lang="en-US" altLang="ja-JP" sz="2800" dirty="0">
                <a:latin typeface="ＭＳ Ｐゴシック" charset="-128"/>
                <a:cs typeface="ＭＳ Ｐゴシック" charset="-128"/>
              </a:rPr>
              <a:t>, </a:t>
            </a:r>
            <a:r>
              <a:rPr lang="ja-JP" altLang="en-US" sz="28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業界</a:t>
            </a:r>
            <a:r>
              <a:rPr lang="ja-JP" altLang="en-US" sz="28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標準に</a:t>
            </a:r>
            <a:endParaRPr lang="en-US" altLang="ja-JP" sz="28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OS 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は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Windows 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や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Unix 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系を用いることが多い</a:t>
            </a:r>
            <a:r>
              <a:rPr lang="en-US" altLang="ja-JP" sz="27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endParaRPr lang="en-US" altLang="ja-JP" sz="2700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 eaLnBrk="1" hangingPunct="1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日本用に作ったものを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 </a:t>
            </a:r>
            <a:r>
              <a:rPr lang="en-US" altLang="ja-JP" sz="3000" b="1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</a:rPr>
              <a:t>DOS/V </a:t>
            </a:r>
            <a:r>
              <a:rPr lang="ja-JP" altLang="en-US" sz="3000" b="1" dirty="0" smtClean="0">
                <a:solidFill>
                  <a:srgbClr val="FF0000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マシン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と呼ぶ</a:t>
            </a:r>
            <a:endParaRPr lang="en-US" altLang="ja-JP" sz="30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971550"/>
          </a:xfrm>
        </p:spPr>
        <p:txBody>
          <a:bodyPr rIns="38100"/>
          <a:lstStyle/>
          <a:p>
            <a:pPr eaLnBrk="1" hangingPunct="1">
              <a:defRPr/>
            </a:pPr>
            <a:r>
              <a:rPr lang="en-US" altLang="ja-JP" dirty="0" smtClean="0">
                <a:latin typeface="+mn-ea"/>
                <a:ea typeface="+mn-ea"/>
                <a:cs typeface="+mj-cs"/>
              </a:rPr>
              <a:t>DOS/V</a:t>
            </a:r>
          </a:p>
        </p:txBody>
      </p:sp>
      <p:sp>
        <p:nvSpPr>
          <p:cNvPr id="15363" name="Rectangle 1"/>
          <p:cNvSpPr>
            <a:spLocks noGrp="1" noChangeArrowheads="1"/>
          </p:cNvSpPr>
          <p:nvPr>
            <p:ph idx="1"/>
          </p:nvPr>
        </p:nvSpPr>
        <p:spPr>
          <a:xfrm>
            <a:off x="269136" y="1124744"/>
            <a:ext cx="8610599" cy="5733256"/>
          </a:xfrm>
        </p:spPr>
        <p:txBody>
          <a:bodyPr rIns="38100" anchor="ctr">
            <a:normAutofit/>
          </a:bodyPr>
          <a:lstStyle/>
          <a:p>
            <a:pPr marL="635000" indent="-406400" eaLnBrk="1" hangingPunct="1">
              <a:buSzPct val="171000"/>
              <a:buFont typeface="Lucida Grande" charset="0"/>
              <a:buChar char="•"/>
            </a:pPr>
            <a:r>
              <a:rPr lang="en-US" altLang="ja-JP" sz="32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D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isk </a:t>
            </a:r>
            <a:r>
              <a:rPr lang="en-US" altLang="ja-JP" sz="3200" b="1" dirty="0">
                <a:solidFill>
                  <a:schemeClr val="tx1"/>
                </a:solidFill>
                <a:latin typeface="ＭＳ Ｐゴシック" charset="-128"/>
                <a:cs typeface="ＭＳ Ｐゴシック" charset="-128"/>
              </a:rPr>
              <a:t>O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perating</a:t>
            </a:r>
            <a:r>
              <a:rPr lang="en-US" altLang="ja-JP" sz="3200" dirty="0">
                <a:solidFill>
                  <a:srgbClr val="F9FF00"/>
                </a:solidFill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sz="3200" b="1" dirty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S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ystem/</a:t>
            </a:r>
            <a:r>
              <a:rPr lang="en-US" altLang="ja-JP" sz="3200" b="1" dirty="0" smtClean="0">
                <a:solidFill>
                  <a:srgbClr val="000000"/>
                </a:solidFill>
                <a:latin typeface="ＭＳ Ｐゴシック" charset="-128"/>
                <a:cs typeface="ＭＳ Ｐゴシック" charset="-128"/>
              </a:rPr>
              <a:t>V</a:t>
            </a:r>
            <a:r>
              <a:rPr lang="en-US" altLang="ja-JP" sz="3200" dirty="0" smtClean="0">
                <a:latin typeface="ＭＳ Ｐゴシック" charset="-128"/>
                <a:cs typeface="Arial" charset="0"/>
                <a:sym typeface="Arial" charset="0"/>
              </a:rPr>
              <a:t>ideo</a:t>
            </a:r>
            <a:endParaRPr lang="en-US" altLang="ja-JP" sz="3200" dirty="0">
              <a:latin typeface="ＭＳ Ｐゴシック" charset="-128"/>
              <a:cs typeface="ＭＳ Ｐゴシック" charset="-128"/>
            </a:endParaRPr>
          </a:p>
          <a:p>
            <a:pPr marL="603250" indent="-406400">
              <a:buSzPct val="171000"/>
              <a:buFont typeface="Lucida Grande" charset="0"/>
              <a:buChar char="•"/>
            </a:pP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PC/AT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互換機用の</a:t>
            </a:r>
            <a:r>
              <a:rPr lang="ja-JP" altLang="en-US" sz="3200" dirty="0">
                <a:latin typeface="ＭＳ Ｐゴシック" charset="-128"/>
                <a:cs typeface="ＭＳ Ｐゴシック" charset="-128"/>
              </a:rPr>
              <a:t> </a:t>
            </a:r>
            <a:r>
              <a:rPr lang="en-US" altLang="ja-JP" sz="3200" dirty="0">
                <a:solidFill>
                  <a:srgbClr val="C00000"/>
                </a:solidFill>
                <a:latin typeface="ＭＳ Ｐゴシック" charset="-128"/>
                <a:cs typeface="ＭＳ Ｐゴシック" charset="-128"/>
              </a:rPr>
              <a:t>OS</a:t>
            </a:r>
            <a:endParaRPr lang="en-US" altLang="ja-JP" sz="3200" dirty="0" smtClean="0">
              <a:solidFill>
                <a:srgbClr val="C00000"/>
              </a:solidFill>
              <a:latin typeface="ＭＳ Ｐゴシック" charset="-128"/>
              <a:cs typeface="ＭＳ Ｐゴシック" charset="-128"/>
            </a:endParaRPr>
          </a:p>
          <a:p>
            <a:pPr marL="974725" lvl="1" indent="-406400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</a:rPr>
              <a:t>日本</a:t>
            </a:r>
            <a:r>
              <a:rPr lang="en-US" altLang="ja-JP" sz="3000" dirty="0" smtClean="0">
                <a:latin typeface="ＭＳ Ｐゴシック" charset="-128"/>
                <a:cs typeface="ＭＳ Ｐゴシック" charset="-128"/>
              </a:rPr>
              <a:t> IBM 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が</a:t>
            </a:r>
            <a:r>
              <a:rPr lang="en-US" altLang="ja-JP" sz="3000" dirty="0">
                <a:latin typeface="ＭＳ Ｐゴシック" charset="-128"/>
                <a:cs typeface="ＭＳ Ｐゴシック" charset="-128"/>
              </a:rPr>
              <a:t>1990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年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に発売</a:t>
            </a:r>
            <a:endParaRPr lang="ja-JP" altLang="en-US" sz="3400" dirty="0" smtClean="0">
              <a:latin typeface="ＭＳ Ｐゴシック" charset="-128"/>
              <a:cs typeface="ＭＳ Ｐゴシック" charset="-128"/>
            </a:endParaRPr>
          </a:p>
          <a:p>
            <a:pPr marL="603250" indent="-406400">
              <a:buSzPct val="171000"/>
              <a:buFont typeface="Lucida Grande" charset="0"/>
              <a:buChar char="•"/>
            </a:pP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Microsoft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</a:rPr>
              <a:t>製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の</a:t>
            </a:r>
            <a:r>
              <a:rPr lang="en-US" altLang="ja-JP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OS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で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ある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MS</a:t>
            </a:r>
            <a:r>
              <a:rPr lang="ja-JP" altLang="en-US" sz="32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ｰ</a:t>
            </a: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DOS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に　　　　　　　</a:t>
            </a:r>
            <a:r>
              <a:rPr lang="ja-JP" altLang="en-US" sz="3200" b="1" u="sng" dirty="0" smtClean="0">
                <a:solidFill>
                  <a:srgbClr val="595959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日本語</a:t>
            </a:r>
            <a:r>
              <a:rPr lang="ja-JP" altLang="en-US" sz="3200" b="1" u="sng" dirty="0">
                <a:solidFill>
                  <a:srgbClr val="595959"/>
                </a:solidFill>
                <a:latin typeface="ＭＳ Ｐゴシック" charset="-128"/>
                <a:cs typeface="ＭＳ Ｐゴシック" charset="-128"/>
                <a:sym typeface="ＭＳ Ｐゴシック" charset="-128"/>
              </a:rPr>
              <a:t>機能を追加</a:t>
            </a:r>
            <a:endParaRPr lang="ja-JP" altLang="en-US" sz="3200" b="1" u="sng" dirty="0">
              <a:solidFill>
                <a:srgbClr val="595959"/>
              </a:solidFill>
              <a:latin typeface="ＭＳ Ｐゴシック" charset="-128"/>
              <a:cs typeface="ＭＳ Ｐゴシック" charset="-128"/>
            </a:endParaRPr>
          </a:p>
          <a:p>
            <a:pPr marL="603250" indent="-406400">
              <a:buSzPct val="171000"/>
              <a:buFont typeface="Lucida Grande" charset="0"/>
              <a:buChar char="•"/>
            </a:pPr>
            <a:r>
              <a:rPr lang="en-US" altLang="ja-JP" sz="3200" dirty="0" smtClean="0">
                <a:latin typeface="ＭＳ Ｐゴシック" charset="-128"/>
                <a:cs typeface="ＭＳ Ｐゴシック" charset="-128"/>
              </a:rPr>
              <a:t>PC</a:t>
            </a:r>
            <a:r>
              <a:rPr lang="en-US" altLang="ja-JP" sz="3200" dirty="0">
                <a:latin typeface="ＭＳ Ｐゴシック" charset="-128"/>
                <a:cs typeface="ＭＳ Ｐゴシック" charset="-128"/>
              </a:rPr>
              <a:t>/AT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互換機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により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日本語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の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扱い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が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可能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に</a:t>
            </a:r>
            <a:endParaRPr lang="en-US" altLang="ja-JP" sz="3200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939800" lvl="1" indent="-406400">
              <a:buSzPct val="171000"/>
              <a:buFont typeface="Lucida Grande" charset="0"/>
              <a:buChar char="•"/>
            </a:pP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海外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の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安い計算機が大量</a:t>
            </a:r>
            <a:r>
              <a:rPr lang="ja-JP" altLang="en-US" sz="30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に日本市場に</a:t>
            </a:r>
            <a:r>
              <a:rPr lang="ja-JP" altLang="en-US" sz="30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流入</a:t>
            </a:r>
            <a:endParaRPr lang="en-US" altLang="ja-JP" sz="30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809625"/>
          </a:xfrm>
        </p:spPr>
        <p:txBody>
          <a:bodyPr rIns="38100"/>
          <a:lstStyle/>
          <a:p>
            <a:pPr eaLnBrk="1" hangingPunct="1"/>
            <a:r>
              <a:rPr lang="en-US" altLang="ja-JP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INEX 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で使う </a:t>
            </a:r>
            <a:r>
              <a:rPr lang="en-US" altLang="ja-JP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PC</a:t>
            </a:r>
            <a:r>
              <a:rPr lang="en-US" altLang="ja-JP" dirty="0">
                <a:latin typeface="ＭＳ Ｐゴシック" charset="-128"/>
                <a:ea typeface="ＭＳ Ｐゴシック" charset="-128"/>
                <a:sym typeface="ＭＳ Ｐゴシック" charset="-128"/>
              </a:rPr>
              <a:t>/</a:t>
            </a:r>
            <a:r>
              <a:rPr lang="en-US" altLang="ja-JP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AT </a:t>
            </a:r>
            <a:r>
              <a:rPr lang="ja-JP" altLang="en-US" dirty="0" smtClean="0">
                <a:latin typeface="ＭＳ Ｐゴシック" charset="-128"/>
                <a:ea typeface="ＭＳ Ｐゴシック" charset="-128"/>
                <a:sym typeface="ＭＳ Ｐゴシック" charset="-128"/>
              </a:rPr>
              <a:t>互換機</a:t>
            </a:r>
            <a:endParaRPr lang="en-US" altLang="ja-JP" dirty="0">
              <a:ea typeface="ＭＳ Ｐゴシック" charset="-128"/>
            </a:endParaRPr>
          </a:p>
        </p:txBody>
      </p:sp>
      <p:sp>
        <p:nvSpPr>
          <p:cNvPr id="16387" name="Rectangle 1"/>
          <p:cNvSpPr>
            <a:spLocks noGrp="1" noChangeArrowheads="1"/>
          </p:cNvSpPr>
          <p:nvPr>
            <p:ph idx="1"/>
          </p:nvPr>
        </p:nvSpPr>
        <p:spPr>
          <a:xfrm>
            <a:off x="395536" y="1412776"/>
            <a:ext cx="5350772" cy="3312368"/>
          </a:xfrm>
        </p:spPr>
        <p:txBody>
          <a:bodyPr rIns="38100" anchor="ctr">
            <a:normAutofit/>
          </a:bodyPr>
          <a:lstStyle/>
          <a:p>
            <a:pPr marL="228600" indent="0" eaLnBrk="1" hangingPunct="1">
              <a:lnSpc>
                <a:spcPct val="90000"/>
              </a:lnSpc>
              <a:buSzPct val="171000"/>
              <a:buNone/>
            </a:pPr>
            <a:endParaRPr lang="en-US" altLang="ja-JP" sz="3200" dirty="0">
              <a:latin typeface="ＭＳ Ｐゴシック" charset="-128"/>
              <a:cs typeface="ＭＳ Ｐゴシック" charset="-128"/>
              <a:sym typeface="ＭＳ Ｐゴシック" charset="-128"/>
            </a:endParaRPr>
          </a:p>
          <a:p>
            <a:pPr marL="635000" indent="-406400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1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組み立て・分解が簡単</a:t>
            </a:r>
            <a:r>
              <a:rPr lang="ja-JP" altLang="en-US" sz="3100" dirty="0">
                <a:latin typeface="ＭＳ Ｐゴシック" charset="-128"/>
                <a:cs typeface="ＭＳ Ｐゴシック" charset="-128"/>
                <a:sym typeface="ＭＳ Ｐゴシック" charset="-128"/>
              </a:rPr>
              <a:t>　　　　　　　　　　　　　　　</a:t>
            </a:r>
            <a:endParaRPr lang="en-US" altLang="ja-JP" sz="3000" dirty="0">
              <a:cs typeface="ＭＳ Ｐゴシック" charset="-128"/>
              <a:sym typeface="ＭＳ Ｐゴシック" charset="-128"/>
            </a:endParaRPr>
          </a:p>
          <a:p>
            <a:pPr marL="635000" indent="-406400">
              <a:lnSpc>
                <a:spcPct val="90000"/>
              </a:lnSpc>
              <a:buSzPct val="171000"/>
              <a:buFont typeface="Lucida Grande" charset="0"/>
              <a:buChar char="•"/>
            </a:pP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ハードウェアとして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の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　　　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計算機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の仕組みを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理解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　　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する</a:t>
            </a:r>
            <a:r>
              <a:rPr lang="ja-JP" altLang="en-US" sz="3200" dirty="0" smtClean="0">
                <a:latin typeface="ＭＳ Ｐゴシック" charset="-128"/>
                <a:cs typeface="ＭＳ Ｐゴシック" charset="-128"/>
                <a:sym typeface="ＭＳ Ｐゴシック" charset="-128"/>
              </a:rPr>
              <a:t>のに最適</a:t>
            </a:r>
            <a:endParaRPr lang="en-US" altLang="ja-JP" sz="3200" dirty="0" smtClean="0">
              <a:latin typeface="ＭＳ Ｐゴシック" charset="-128"/>
              <a:cs typeface="ＭＳ Ｐゴシック" charset="-128"/>
              <a:sym typeface="ＭＳ Ｐゴシック" charset="-128"/>
            </a:endParaRPr>
          </a:p>
        </p:txBody>
      </p:sp>
      <p:sp>
        <p:nvSpPr>
          <p:cNvPr id="16388" name="Rectangle 3"/>
          <p:cNvSpPr>
            <a:spLocks/>
          </p:cNvSpPr>
          <p:nvPr/>
        </p:nvSpPr>
        <p:spPr bwMode="auto">
          <a:xfrm>
            <a:off x="827584" y="5229200"/>
            <a:ext cx="77533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spcBef>
                <a:spcPts val="2100"/>
              </a:spcBef>
            </a:pPr>
            <a:r>
              <a:rPr kumimoji="0" lang="ja-JP" altLang="en-US" sz="3200" dirty="0">
                <a:solidFill>
                  <a:srgbClr val="C00000"/>
                </a:solidFill>
                <a:latin typeface="ＭＳ Ｐゴシック" charset="-128"/>
                <a:sym typeface="ＭＳ Ｐゴシック" charset="-128"/>
              </a:rPr>
              <a:t>今回と次回で</a:t>
            </a:r>
            <a:endParaRPr kumimoji="0" lang="en-US" altLang="ja-JP" sz="3200" dirty="0">
              <a:solidFill>
                <a:srgbClr val="C00000"/>
              </a:solidFill>
              <a:latin typeface="ＭＳ Ｐゴシック" charset="-128"/>
              <a:sym typeface="ＭＳ Ｐゴシック" charset="-128"/>
            </a:endParaRPr>
          </a:p>
          <a:p>
            <a:pPr algn="ctr">
              <a:spcBef>
                <a:spcPts val="2100"/>
              </a:spcBef>
            </a:pPr>
            <a:r>
              <a:rPr kumimoji="0" lang="ja-JP" altLang="en-US" sz="3200" dirty="0">
                <a:solidFill>
                  <a:srgbClr val="C00000"/>
                </a:solidFill>
                <a:latin typeface="ＭＳ Ｐゴシック" charset="-128"/>
                <a:sym typeface="ＭＳ Ｐゴシック" charset="-128"/>
              </a:rPr>
              <a:t>分解・組み立てを体験しましょう</a:t>
            </a:r>
            <a:r>
              <a:rPr kumimoji="0" lang="ja-JP" altLang="en-US" sz="3200" dirty="0">
                <a:solidFill>
                  <a:srgbClr val="C00000"/>
                </a:solidFill>
                <a:latin typeface="Gill Sans" charset="0"/>
                <a:sym typeface="Gill Sans" charset="0"/>
              </a:rPr>
              <a:t> </a:t>
            </a:r>
            <a:r>
              <a:rPr kumimoji="0" lang="en-US" altLang="ja-JP" sz="3200" dirty="0">
                <a:solidFill>
                  <a:srgbClr val="C00000"/>
                </a:solidFill>
                <a:latin typeface="Gill Sans" charset="0"/>
                <a:sym typeface="Gill Sans" charset="0"/>
              </a:rPr>
              <a:t>!</a:t>
            </a:r>
          </a:p>
        </p:txBody>
      </p:sp>
      <p:pic>
        <p:nvPicPr>
          <p:cNvPr id="16389" name="Picture 7" descr="D:\Desktop\joho_fron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4832" y="1835299"/>
            <a:ext cx="1570161" cy="324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 descr="D:\Desktop\joho_bac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71227" y="1844824"/>
            <a:ext cx="1452354" cy="324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テキスト ボックス 8"/>
          <p:cNvSpPr txBox="1">
            <a:spLocks noChangeArrowheads="1"/>
          </p:cNvSpPr>
          <p:nvPr/>
        </p:nvSpPr>
        <p:spPr bwMode="auto">
          <a:xfrm>
            <a:off x="6383610" y="1412776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400" dirty="0">
                <a:solidFill>
                  <a:srgbClr val="C00000"/>
                </a:solidFill>
              </a:rPr>
              <a:t>前面</a:t>
            </a:r>
          </a:p>
        </p:txBody>
      </p:sp>
      <p:sp>
        <p:nvSpPr>
          <p:cNvPr id="16392" name="テキスト ボックス 9"/>
          <p:cNvSpPr txBox="1">
            <a:spLocks noChangeArrowheads="1"/>
          </p:cNvSpPr>
          <p:nvPr/>
        </p:nvSpPr>
        <p:spPr bwMode="auto">
          <a:xfrm>
            <a:off x="7812360" y="1412776"/>
            <a:ext cx="114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2400" dirty="0">
                <a:solidFill>
                  <a:srgbClr val="C00000"/>
                </a:solidFill>
              </a:rPr>
              <a:t>背面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2943225"/>
            <a:ext cx="8229600" cy="914400"/>
          </a:xfrm>
        </p:spPr>
        <p:txBody>
          <a:bodyPr/>
          <a:lstStyle/>
          <a:p>
            <a:pPr eaLnBrk="1" hangingPunct="1"/>
            <a:r>
              <a:rPr lang="ja-JP" altLang="en-US" dirty="0" smtClean="0">
                <a:latin typeface="ＭＳ Ｐゴシック" charset="-128"/>
                <a:ea typeface="ＭＳ Ｐゴシック" charset="-128"/>
              </a:rPr>
              <a:t>計算機に必要な</a:t>
            </a:r>
            <a:r>
              <a:rPr lang="en-US" altLang="ja-JP" dirty="0" smtClean="0">
                <a:latin typeface="ＭＳ Ｐゴシック" charset="-128"/>
                <a:ea typeface="ＭＳ Ｐゴシック" charset="-128"/>
              </a:rPr>
              <a:t/>
            </a:r>
            <a:br>
              <a:rPr lang="en-US" altLang="ja-JP" dirty="0" smtClean="0">
                <a:latin typeface="ＭＳ Ｐゴシック" charset="-128"/>
                <a:ea typeface="ＭＳ Ｐゴシック" charset="-128"/>
              </a:rPr>
            </a:br>
            <a:r>
              <a:rPr lang="ja-JP" altLang="en-US" dirty="0" smtClean="0">
                <a:latin typeface="ＭＳ Ｐゴシック" charset="-128"/>
                <a:ea typeface="ＭＳ Ｐゴシック" charset="-128"/>
              </a:rPr>
              <a:t>ハードウェア</a:t>
            </a:r>
            <a:r>
              <a:rPr lang="ja-JP" altLang="en-US" dirty="0" smtClean="0">
                <a:latin typeface="Gill Sans MT" charset="0"/>
                <a:ea typeface="ＭＳ Ｐゴシック" charset="-128"/>
              </a:rPr>
              <a:t>機能</a:t>
            </a:r>
            <a:endParaRPr lang="ja-JP" altLang="en-US" dirty="0">
              <a:latin typeface="Gill Sans MT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19132</TotalTime>
  <Pages>0</Pages>
  <Words>4485</Words>
  <Characters>0</Characters>
  <Application>Microsoft Macintosh PowerPoint</Application>
  <PresentationFormat>画面に合わせる (4:3)</PresentationFormat>
  <Lines>0</Lines>
  <Paragraphs>753</Paragraphs>
  <Slides>58</Slides>
  <Notes>47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58</vt:i4>
      </vt:variant>
    </vt:vector>
  </HeadingPairs>
  <TitlesOfParts>
    <vt:vector size="59" baseType="lpstr">
      <vt:lpstr>Breeze</vt:lpstr>
      <vt:lpstr>INEX 第 5 回 (2014/05/16) ハードウェア解説と機器の分解</vt:lpstr>
      <vt:lpstr>本日の講義の内容</vt:lpstr>
      <vt:lpstr>はじめに</vt:lpstr>
      <vt:lpstr>ハードウェアとソフトウェア</vt:lpstr>
      <vt:lpstr>個人用の計算機, PC</vt:lpstr>
      <vt:lpstr>PC/ATとその互換機</vt:lpstr>
      <vt:lpstr>DOS/V</vt:lpstr>
      <vt:lpstr>INEX で使う PC/AT 互換機</vt:lpstr>
      <vt:lpstr>計算機に必要な ハードウェア機能</vt:lpstr>
      <vt:lpstr>計算機に必要なハードウェア機能</vt:lpstr>
      <vt:lpstr>計算機に必要なハードウェア機能</vt:lpstr>
      <vt:lpstr>計算機に必要なハードウェア機能</vt:lpstr>
      <vt:lpstr>計算機に必要なハードウェア機能</vt:lpstr>
      <vt:lpstr>計算機に必要なハードウェア機能</vt:lpstr>
      <vt:lpstr>計算機に必要なハードウェア機能</vt:lpstr>
      <vt:lpstr>まとめると…</vt:lpstr>
      <vt:lpstr>各装置の概要</vt:lpstr>
      <vt:lpstr>装置の種類</vt:lpstr>
      <vt:lpstr>入力装置</vt:lpstr>
      <vt:lpstr>キーボード</vt:lpstr>
      <vt:lpstr>マウス</vt:lpstr>
      <vt:lpstr>装置の種類</vt:lpstr>
      <vt:lpstr>CPU</vt:lpstr>
      <vt:lpstr>装置の種類</vt:lpstr>
      <vt:lpstr>出力装置</vt:lpstr>
      <vt:lpstr>ディスプレイ</vt:lpstr>
      <vt:lpstr>ビデオカード</vt:lpstr>
      <vt:lpstr>装置の種類</vt:lpstr>
      <vt:lpstr>記憶装置</vt:lpstr>
      <vt:lpstr>主記憶装置 (メインメモリ)</vt:lpstr>
      <vt:lpstr>外部記憶装置</vt:lpstr>
      <vt:lpstr>ハードディスクドライブ(HDD)</vt:lpstr>
      <vt:lpstr>光学ディスク (CD,DVD,BD)</vt:lpstr>
      <vt:lpstr>USB メモリ</vt:lpstr>
      <vt:lpstr>Serial ATA (SATA)</vt:lpstr>
      <vt:lpstr>装置の種類</vt:lpstr>
      <vt:lpstr>その他の装置</vt:lpstr>
      <vt:lpstr>ネットワークカード</vt:lpstr>
      <vt:lpstr>装置の種類</vt:lpstr>
      <vt:lpstr>マザーボード</vt:lpstr>
      <vt:lpstr>マザーボード</vt:lpstr>
      <vt:lpstr>バス(BUS)</vt:lpstr>
      <vt:lpstr>PCI スロット</vt:lpstr>
      <vt:lpstr>PCI バス</vt:lpstr>
      <vt:lpstr>チップセット</vt:lpstr>
      <vt:lpstr>チップセット</vt:lpstr>
      <vt:lpstr>（補足）デバイスドライバ</vt:lpstr>
      <vt:lpstr>まとめ</vt:lpstr>
      <vt:lpstr>参考文献</vt:lpstr>
      <vt:lpstr>付録</vt:lpstr>
      <vt:lpstr>記憶装置　 ～フロッピーディスク(FD)～</vt:lpstr>
      <vt:lpstr>接続規格 ～ IDE ～</vt:lpstr>
      <vt:lpstr>情報実験機の一世代前の マザーボード</vt:lpstr>
      <vt:lpstr>PCIバス</vt:lpstr>
      <vt:lpstr>AGPバス</vt:lpstr>
      <vt:lpstr>AGPバス</vt:lpstr>
      <vt:lpstr>チップセット</vt:lpstr>
      <vt:lpstr>IDE 接続設定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情報実験I / 情報実験第6回 PC のハード的仕組み</dc:title>
  <dc:creator>光田 千紘</dc:creator>
  <cp:lastModifiedBy>Marshall Mothers</cp:lastModifiedBy>
  <cp:revision>506</cp:revision>
  <dcterms:created xsi:type="dcterms:W3CDTF">2011-06-07T14:53:11Z</dcterms:created>
  <dcterms:modified xsi:type="dcterms:W3CDTF">2014-05-19T07:09:17Z</dcterms:modified>
</cp:coreProperties>
</file>