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7"/>
  </p:notesMasterIdLst>
  <p:sldIdLst>
    <p:sldId id="256" r:id="rId2"/>
    <p:sldId id="257" r:id="rId3"/>
    <p:sldId id="264" r:id="rId4"/>
    <p:sldId id="266" r:id="rId5"/>
    <p:sldId id="271" r:id="rId6"/>
    <p:sldId id="300" r:id="rId7"/>
    <p:sldId id="273" r:id="rId8"/>
    <p:sldId id="274" r:id="rId9"/>
    <p:sldId id="275" r:id="rId10"/>
    <p:sldId id="276" r:id="rId11"/>
    <p:sldId id="277" r:id="rId12"/>
    <p:sldId id="278" r:id="rId13"/>
    <p:sldId id="281" r:id="rId14"/>
    <p:sldId id="303" r:id="rId15"/>
    <p:sldId id="302" r:id="rId16"/>
    <p:sldId id="283" r:id="rId17"/>
    <p:sldId id="287" r:id="rId18"/>
    <p:sldId id="286" r:id="rId19"/>
    <p:sldId id="284" r:id="rId20"/>
    <p:sldId id="285" r:id="rId21"/>
    <p:sldId id="290" r:id="rId22"/>
    <p:sldId id="291" r:id="rId23"/>
    <p:sldId id="294" r:id="rId24"/>
    <p:sldId id="295" r:id="rId25"/>
    <p:sldId id="296" r:id="rId26"/>
    <p:sldId id="297" r:id="rId27"/>
    <p:sldId id="293" r:id="rId28"/>
    <p:sldId id="298" r:id="rId29"/>
    <p:sldId id="320" r:id="rId30"/>
    <p:sldId id="301" r:id="rId31"/>
    <p:sldId id="299" r:id="rId32"/>
    <p:sldId id="311" r:id="rId33"/>
    <p:sldId id="316" r:id="rId34"/>
    <p:sldId id="317" r:id="rId35"/>
    <p:sldId id="318" r:id="rId36"/>
    <p:sldId id="319" r:id="rId37"/>
    <p:sldId id="315" r:id="rId38"/>
    <p:sldId id="312" r:id="rId39"/>
    <p:sldId id="313" r:id="rId40"/>
    <p:sldId id="314" r:id="rId41"/>
    <p:sldId id="310" r:id="rId42"/>
    <p:sldId id="306" r:id="rId43"/>
    <p:sldId id="307" r:id="rId44"/>
    <p:sldId id="308" r:id="rId45"/>
    <p:sldId id="309" r:id="rId4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32" autoAdjust="0"/>
  </p:normalViewPr>
  <p:slideViewPr>
    <p:cSldViewPr>
      <p:cViewPr>
        <p:scale>
          <a:sx n="60" d="100"/>
          <a:sy n="60"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E8B9C-70FC-4B08-AC3D-E6EE08D075DF}" type="datetimeFigureOut">
              <a:rPr kumimoji="1" lang="ja-JP" altLang="en-US" smtClean="0"/>
              <a:t>2014/6/4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796575-B8AE-4FE2-AC19-51B18EADF7C8}" type="slidenum">
              <a:rPr kumimoji="1" lang="ja-JP" altLang="en-US" smtClean="0"/>
              <a:t>‹#›</a:t>
            </a:fld>
            <a:endParaRPr kumimoji="1" lang="ja-JP" altLang="en-US"/>
          </a:p>
        </p:txBody>
      </p:sp>
    </p:spTree>
    <p:extLst>
      <p:ext uri="{BB962C8B-B14F-4D97-AF65-F5344CB8AC3E}">
        <p14:creationId xmlns:p14="http://schemas.microsoft.com/office/powerpoint/2010/main" val="11980758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下に絵を貼る</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3</a:t>
            </a:fld>
            <a:endParaRPr kumimoji="1" lang="ja-JP" altLang="en-US"/>
          </a:p>
        </p:txBody>
      </p:sp>
    </p:spTree>
    <p:extLst>
      <p:ext uri="{BB962C8B-B14F-4D97-AF65-F5344CB8AC3E}">
        <p14:creationId xmlns:p14="http://schemas.microsoft.com/office/powerpoint/2010/main" val="4134314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LBA</a:t>
            </a:r>
            <a:r>
              <a:rPr kumimoji="1" lang="ja-JP" altLang="en-US" dirty="0" smtClean="0"/>
              <a:t> </a:t>
            </a:r>
            <a:r>
              <a:rPr kumimoji="1" lang="en-US" altLang="ja-JP" dirty="0" smtClean="0"/>
              <a:t>(Local Block Addressing)</a:t>
            </a:r>
          </a:p>
          <a:p>
            <a:r>
              <a:rPr kumimoji="1" lang="en-US" altLang="ja-JP" dirty="0" smtClean="0"/>
              <a:t>GPT </a:t>
            </a:r>
            <a:r>
              <a:rPr kumimoji="1" lang="ja-JP" altLang="en-US" dirty="0" smtClean="0"/>
              <a:t>内の位置情報を表す位置番号</a:t>
            </a:r>
            <a:r>
              <a:rPr kumimoji="1" lang="en-US" altLang="ja-JP" dirty="0" smtClean="0"/>
              <a:t>, </a:t>
            </a:r>
            <a:r>
              <a:rPr kumimoji="1" lang="ja-JP" altLang="en-US" dirty="0" smtClean="0"/>
              <a:t>一番上から</a:t>
            </a:r>
            <a:r>
              <a:rPr kumimoji="1" lang="en-US" altLang="ja-JP" dirty="0" smtClean="0"/>
              <a:t>0,1… </a:t>
            </a:r>
            <a:r>
              <a:rPr kumimoji="1" lang="ja-JP" altLang="en-US" dirty="0" smtClean="0"/>
              <a:t>となる</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17</a:t>
            </a:fld>
            <a:endParaRPr kumimoji="1" lang="ja-JP" altLang="en-US"/>
          </a:p>
        </p:txBody>
      </p:sp>
    </p:spTree>
    <p:extLst>
      <p:ext uri="{BB962C8B-B14F-4D97-AF65-F5344CB8AC3E}">
        <p14:creationId xmlns:p14="http://schemas.microsoft.com/office/powerpoint/2010/main" val="84753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MBR</a:t>
            </a:r>
            <a:r>
              <a:rPr kumimoji="1" lang="en-US" altLang="ja-JP" baseline="0" dirty="0" smtClean="0"/>
              <a:t> </a:t>
            </a:r>
            <a:r>
              <a:rPr kumimoji="1" lang="ja-JP" altLang="en-US" baseline="0" dirty="0" smtClean="0"/>
              <a:t>の仕事や</a:t>
            </a:r>
            <a:r>
              <a:rPr kumimoji="1" lang="en-US" altLang="ja-JP" baseline="0" dirty="0" smtClean="0"/>
              <a:t>BIOS</a:t>
            </a:r>
            <a:r>
              <a:rPr kumimoji="1" lang="ja-JP" altLang="en-US" baseline="0" dirty="0" smtClean="0"/>
              <a:t> 環境下での</a:t>
            </a:r>
            <a:r>
              <a:rPr kumimoji="1" lang="en-US" altLang="ja-JP" baseline="0" dirty="0" smtClean="0"/>
              <a:t>OS</a:t>
            </a:r>
            <a:r>
              <a:rPr kumimoji="1" lang="ja-JP" altLang="en-US" baseline="0" dirty="0" smtClean="0"/>
              <a:t> 起動の一連の流れは付録を参照</a:t>
            </a:r>
            <a:endParaRPr kumimoji="1" lang="en-US" altLang="ja-JP" baseline="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18</a:t>
            </a:fld>
            <a:endParaRPr kumimoji="1" lang="ja-JP" altLang="en-US"/>
          </a:p>
        </p:txBody>
      </p:sp>
    </p:spTree>
    <p:extLst>
      <p:ext uri="{BB962C8B-B14F-4D97-AF65-F5344CB8AC3E}">
        <p14:creationId xmlns:p14="http://schemas.microsoft.com/office/powerpoint/2010/main" val="847537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19</a:t>
            </a:fld>
            <a:endParaRPr kumimoji="1" lang="ja-JP" altLang="en-US"/>
          </a:p>
        </p:txBody>
      </p:sp>
    </p:spTree>
    <p:extLst>
      <p:ext uri="{BB962C8B-B14F-4D97-AF65-F5344CB8AC3E}">
        <p14:creationId xmlns:p14="http://schemas.microsoft.com/office/powerpoint/2010/main" val="384119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EFI: UEFI</a:t>
            </a:r>
            <a:r>
              <a:rPr kumimoji="1" lang="ja-JP" altLang="en-US" dirty="0" smtClean="0"/>
              <a:t> の元</a:t>
            </a:r>
            <a:r>
              <a:rPr kumimoji="1" lang="en-US" altLang="ja-JP" dirty="0" smtClean="0"/>
              <a:t>, </a:t>
            </a:r>
            <a:r>
              <a:rPr kumimoji="1" lang="ja-JP" altLang="en-US" dirty="0" smtClean="0"/>
              <a:t>内容はほとんど変わらない</a:t>
            </a:r>
            <a:r>
              <a:rPr kumimoji="1" lang="en-US" altLang="ja-JP" dirty="0" smtClean="0"/>
              <a:t>, </a:t>
            </a:r>
            <a:r>
              <a:rPr kumimoji="1" lang="ja-JP" altLang="en-US" dirty="0" smtClean="0"/>
              <a:t>昔の名前</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21</a:t>
            </a:fld>
            <a:endParaRPr kumimoji="1" lang="ja-JP" altLang="en-US"/>
          </a:p>
        </p:txBody>
      </p:sp>
    </p:spTree>
    <p:extLst>
      <p:ext uri="{BB962C8B-B14F-4D97-AF65-F5344CB8AC3E}">
        <p14:creationId xmlns:p14="http://schemas.microsoft.com/office/powerpoint/2010/main" val="76777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25</a:t>
            </a:fld>
            <a:endParaRPr kumimoji="1" lang="ja-JP" altLang="en-US"/>
          </a:p>
        </p:txBody>
      </p:sp>
    </p:spTree>
    <p:extLst>
      <p:ext uri="{BB962C8B-B14F-4D97-AF65-F5344CB8AC3E}">
        <p14:creationId xmlns:p14="http://schemas.microsoft.com/office/powerpoint/2010/main" val="3247195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複雑な手順は</a:t>
            </a:r>
            <a:r>
              <a:rPr kumimoji="1" lang="en-US" altLang="ja-JP" dirty="0" smtClean="0"/>
              <a:t>, </a:t>
            </a:r>
            <a:r>
              <a:rPr kumimoji="1" lang="ja-JP" altLang="en-US" dirty="0" smtClean="0"/>
              <a:t>様々なハードウェアで様々な</a:t>
            </a:r>
            <a:r>
              <a:rPr kumimoji="1" lang="en-US" altLang="ja-JP" dirty="0" smtClean="0"/>
              <a:t>OS</a:t>
            </a:r>
            <a:r>
              <a:rPr kumimoji="1" lang="ja-JP" altLang="en-US" dirty="0" smtClean="0"/>
              <a:t> を起動させるのに必要な仕様</a:t>
            </a:r>
            <a:endParaRPr kumimoji="1" lang="en-US" altLang="ja-JP" dirty="0" smtClean="0"/>
          </a:p>
          <a:p>
            <a:r>
              <a:rPr kumimoji="1" lang="ja-JP" altLang="en-US" dirty="0" smtClean="0"/>
              <a:t>それぞれのパーティションで仕事を分割することで</a:t>
            </a:r>
            <a:r>
              <a:rPr kumimoji="1" lang="en-US" altLang="ja-JP" dirty="0" smtClean="0"/>
              <a:t>, </a:t>
            </a:r>
            <a:r>
              <a:rPr kumimoji="1" lang="ja-JP" altLang="en-US" dirty="0" smtClean="0"/>
              <a:t>汎用性を実現している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27</a:t>
            </a:fld>
            <a:endParaRPr kumimoji="1" lang="ja-JP" altLang="en-US"/>
          </a:p>
        </p:txBody>
      </p:sp>
    </p:spTree>
    <p:extLst>
      <p:ext uri="{BB962C8B-B14F-4D97-AF65-F5344CB8AC3E}">
        <p14:creationId xmlns:p14="http://schemas.microsoft.com/office/powerpoint/2010/main" val="1886442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複雑な手順をふむのはなぜか？</a:t>
            </a:r>
            <a:endParaRPr kumimoji="1" lang="en-US" altLang="ja-JP" dirty="0" smtClean="0"/>
          </a:p>
          <a:p>
            <a:r>
              <a:rPr kumimoji="1" lang="ja-JP" altLang="en-US" dirty="0" smtClean="0"/>
              <a:t>まとめ繰り返すのがおかしい？</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30</a:t>
            </a:fld>
            <a:endParaRPr kumimoji="1" lang="ja-JP" altLang="en-US"/>
          </a:p>
        </p:txBody>
      </p:sp>
    </p:spTree>
    <p:extLst>
      <p:ext uri="{BB962C8B-B14F-4D97-AF65-F5344CB8AC3E}">
        <p14:creationId xmlns:p14="http://schemas.microsoft.com/office/powerpoint/2010/main" val="4015111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最も基本的なパーティション</a:t>
            </a:r>
            <a:endParaRPr kumimoji="1" lang="ja-JP" altLang="en-US"/>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34</a:t>
            </a:fld>
            <a:endParaRPr kumimoji="1" lang="ja-JP" altLang="en-US"/>
          </a:p>
        </p:txBody>
      </p:sp>
    </p:spTree>
    <p:extLst>
      <p:ext uri="{BB962C8B-B14F-4D97-AF65-F5344CB8AC3E}">
        <p14:creationId xmlns:p14="http://schemas.microsoft.com/office/powerpoint/2010/main" val="1023487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35</a:t>
            </a:fld>
            <a:endParaRPr kumimoji="1" lang="ja-JP" altLang="en-US"/>
          </a:p>
        </p:txBody>
      </p:sp>
    </p:spTree>
    <p:extLst>
      <p:ext uri="{BB962C8B-B14F-4D97-AF65-F5344CB8AC3E}">
        <p14:creationId xmlns:p14="http://schemas.microsoft.com/office/powerpoint/2010/main" val="1023487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最も基本的なパーティション</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36</a:t>
            </a:fld>
            <a:endParaRPr kumimoji="1" lang="ja-JP" altLang="en-US"/>
          </a:p>
        </p:txBody>
      </p:sp>
    </p:spTree>
    <p:extLst>
      <p:ext uri="{BB962C8B-B14F-4D97-AF65-F5344CB8AC3E}">
        <p14:creationId xmlns:p14="http://schemas.microsoft.com/office/powerpoint/2010/main" val="102348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ソフトウェア障害</a:t>
            </a:r>
            <a:endParaRPr kumimoji="1" lang="en-US" altLang="ja-JP" dirty="0" smtClean="0"/>
          </a:p>
          <a:p>
            <a:endParaRPr kumimoji="1" lang="en-US" altLang="ja-JP" dirty="0" smtClean="0"/>
          </a:p>
          <a:p>
            <a:r>
              <a:rPr kumimoji="1" lang="ja-JP" altLang="en-US" dirty="0" smtClean="0"/>
              <a:t>復旧できる「こともある」と口で説明</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5</a:t>
            </a:fld>
            <a:endParaRPr kumimoji="1" lang="ja-JP" altLang="en-US"/>
          </a:p>
        </p:txBody>
      </p:sp>
    </p:spTree>
    <p:extLst>
      <p:ext uri="{BB962C8B-B14F-4D97-AF65-F5344CB8AC3E}">
        <p14:creationId xmlns:p14="http://schemas.microsoft.com/office/powerpoint/2010/main" val="1504023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複雑な手順をふむのはなぜか？</a:t>
            </a:r>
            <a:endParaRPr kumimoji="1" lang="en-US" altLang="ja-JP" dirty="0" smtClean="0"/>
          </a:p>
          <a:p>
            <a:r>
              <a:rPr kumimoji="1" lang="ja-JP" altLang="en-US" dirty="0" smtClean="0"/>
              <a:t>まとめ繰り返すのがおかしい？</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41</a:t>
            </a:fld>
            <a:endParaRPr kumimoji="1" lang="ja-JP" altLang="en-US"/>
          </a:p>
        </p:txBody>
      </p:sp>
    </p:spTree>
    <p:extLst>
      <p:ext uri="{BB962C8B-B14F-4D97-AF65-F5344CB8AC3E}">
        <p14:creationId xmlns:p14="http://schemas.microsoft.com/office/powerpoint/2010/main" val="401511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下に絵を貼る</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6</a:t>
            </a:fld>
            <a:endParaRPr kumimoji="1" lang="ja-JP" altLang="en-US"/>
          </a:p>
        </p:txBody>
      </p:sp>
    </p:spTree>
    <p:extLst>
      <p:ext uri="{BB962C8B-B14F-4D97-AF65-F5344CB8AC3E}">
        <p14:creationId xmlns:p14="http://schemas.microsoft.com/office/powerpoint/2010/main" val="4134314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絵をかく</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7</a:t>
            </a:fld>
            <a:endParaRPr kumimoji="1" lang="ja-JP" altLang="en-US"/>
          </a:p>
        </p:txBody>
      </p:sp>
    </p:spTree>
    <p:extLst>
      <p:ext uri="{BB962C8B-B14F-4D97-AF65-F5344CB8AC3E}">
        <p14:creationId xmlns:p14="http://schemas.microsoft.com/office/powerpoint/2010/main" val="841913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SD: </a:t>
            </a:r>
          </a:p>
          <a:p>
            <a:r>
              <a:rPr kumimoji="1" lang="en-US" altLang="ja-JP" dirty="0" smtClean="0"/>
              <a:t>FD: FAT16</a:t>
            </a:r>
          </a:p>
          <a:p>
            <a:r>
              <a:rPr kumimoji="1" lang="ja-JP" altLang="en-US" dirty="0" smtClean="0"/>
              <a:t>外付け</a:t>
            </a:r>
            <a:r>
              <a:rPr kumimoji="1" lang="en-US" altLang="ja-JP" dirty="0" smtClean="0"/>
              <a:t>HDD: </a:t>
            </a:r>
            <a:r>
              <a:rPr kumimoji="1" lang="ja-JP" altLang="en-US" dirty="0" smtClean="0"/>
              <a:t>デフォルトで</a:t>
            </a:r>
            <a:r>
              <a:rPr kumimoji="1" lang="en-US" altLang="ja-JP" dirty="0" smtClean="0"/>
              <a:t>FAT32</a:t>
            </a:r>
          </a:p>
          <a:p>
            <a:r>
              <a:rPr kumimoji="1" lang="en-US" altLang="ja-JP" dirty="0" smtClean="0"/>
              <a:t>Linux</a:t>
            </a:r>
            <a:r>
              <a:rPr kumimoji="1" lang="ja-JP" altLang="en-US" dirty="0" smtClean="0"/>
              <a:t> でも</a:t>
            </a:r>
            <a:r>
              <a:rPr kumimoji="1" lang="en-US" altLang="ja-JP" dirty="0" smtClean="0"/>
              <a:t>FAT32</a:t>
            </a:r>
            <a:r>
              <a:rPr kumimoji="1" lang="ja-JP" altLang="en-US" dirty="0" smtClean="0"/>
              <a:t> 使用可</a:t>
            </a:r>
            <a:r>
              <a:rPr kumimoji="1" lang="en-US" altLang="ja-JP" dirty="0" smtClean="0"/>
              <a:t>, NTFS </a:t>
            </a:r>
            <a:r>
              <a:rPr kumimoji="1" lang="ja-JP" altLang="en-US" dirty="0" smtClean="0"/>
              <a:t>は特別にマウント</a:t>
            </a:r>
            <a:r>
              <a:rPr kumimoji="1" lang="en-US" altLang="ja-JP" dirty="0" smtClean="0"/>
              <a:t>(</a:t>
            </a:r>
            <a:r>
              <a:rPr kumimoji="1" lang="ja-JP" altLang="en-US" dirty="0" smtClean="0"/>
              <a:t>論理的なとりつけ</a:t>
            </a:r>
            <a:r>
              <a:rPr kumimoji="1" lang="en-US" altLang="ja-JP" dirty="0" smtClean="0"/>
              <a:t>)</a:t>
            </a:r>
            <a:r>
              <a:rPr kumimoji="1" lang="ja-JP" altLang="en-US" dirty="0" smtClean="0"/>
              <a:t>する必要あり</a:t>
            </a:r>
            <a:endParaRPr kumimoji="1" lang="en-US" altLang="ja-JP" dirty="0" smtClean="0"/>
          </a:p>
          <a:p>
            <a:r>
              <a:rPr kumimoji="1" lang="en-US" altLang="ja-JP" dirty="0" smtClean="0"/>
              <a:t>CD, DVD: UDF2.01</a:t>
            </a:r>
            <a:r>
              <a:rPr kumimoji="1" lang="en-US" altLang="ja-JP" baseline="0" dirty="0" smtClean="0"/>
              <a:t> </a:t>
            </a:r>
            <a:r>
              <a:rPr kumimoji="1" lang="ja-JP" altLang="en-US" baseline="0" dirty="0" smtClean="0"/>
              <a:t>がデフォルト</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8</a:t>
            </a:fld>
            <a:endParaRPr kumimoji="1" lang="ja-JP" altLang="en-US"/>
          </a:p>
        </p:txBody>
      </p:sp>
    </p:spTree>
    <p:extLst>
      <p:ext uri="{BB962C8B-B14F-4D97-AF65-F5344CB8AC3E}">
        <p14:creationId xmlns:p14="http://schemas.microsoft.com/office/powerpoint/2010/main" val="1823817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マウント</a:t>
            </a:r>
            <a:r>
              <a:rPr kumimoji="1" lang="en-US" altLang="ja-JP" dirty="0" smtClean="0"/>
              <a:t>:</a:t>
            </a:r>
            <a:r>
              <a:rPr kumimoji="1" lang="en-US" altLang="ja-JP" baseline="0" dirty="0" smtClean="0"/>
              <a:t> </a:t>
            </a:r>
            <a:r>
              <a:rPr kumimoji="1" lang="ja-JP" altLang="en-US" baseline="0" dirty="0" smtClean="0"/>
              <a:t>ハードウェアをソフトウェアに認識させること</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11</a:t>
            </a:fld>
            <a:endParaRPr kumimoji="1" lang="ja-JP" altLang="en-US"/>
          </a:p>
        </p:txBody>
      </p:sp>
    </p:spTree>
    <p:extLst>
      <p:ext uri="{BB962C8B-B14F-4D97-AF65-F5344CB8AC3E}">
        <p14:creationId xmlns:p14="http://schemas.microsoft.com/office/powerpoint/2010/main" val="116789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ファームウェア</a:t>
            </a:r>
            <a:r>
              <a:rPr kumimoji="1" lang="en-US" altLang="ja-JP" dirty="0" smtClean="0"/>
              <a:t>: </a:t>
            </a:r>
            <a:r>
              <a:rPr kumimoji="1" lang="ja-JP" altLang="en-US" dirty="0" smtClean="0"/>
              <a:t>ハードウェアを制御するためにハードウェアに組み込まれたソフトウェア</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14</a:t>
            </a:fld>
            <a:endParaRPr kumimoji="1" lang="ja-JP" altLang="en-US"/>
          </a:p>
        </p:txBody>
      </p:sp>
    </p:spTree>
    <p:extLst>
      <p:ext uri="{BB962C8B-B14F-4D97-AF65-F5344CB8AC3E}">
        <p14:creationId xmlns:p14="http://schemas.microsoft.com/office/powerpoint/2010/main" val="378179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OS</a:t>
            </a:r>
            <a:r>
              <a:rPr kumimoji="1" lang="ja-JP" altLang="en-US" dirty="0" smtClean="0"/>
              <a:t> ローダ：</a:t>
            </a:r>
            <a:r>
              <a:rPr kumimoji="1" lang="en-US" altLang="ja-JP" dirty="0" smtClean="0"/>
              <a:t>OS</a:t>
            </a:r>
            <a:r>
              <a:rPr kumimoji="1" lang="ja-JP" altLang="en-US" dirty="0" smtClean="0"/>
              <a:t>　カーネルを呼び出すソフトウェア</a:t>
            </a:r>
            <a:endParaRPr kumimoji="1" lang="en-US" altLang="ja-JP" dirty="0" smtClean="0"/>
          </a:p>
          <a:p>
            <a:r>
              <a:rPr kumimoji="1" lang="ja-JP" altLang="en-US" dirty="0" smtClean="0"/>
              <a:t>これから話すことは非常に複雑な話</a:t>
            </a:r>
            <a:endParaRPr kumimoji="1" lang="en-US" altLang="ja-JP" dirty="0" smtClean="0"/>
          </a:p>
          <a:p>
            <a:r>
              <a:rPr kumimoji="1" lang="ja-JP" altLang="en-US" dirty="0" smtClean="0"/>
              <a:t>なぜこんなに複雑な過程をふむ必要があるのかと思うかもしれない</a:t>
            </a:r>
            <a:endParaRPr kumimoji="1" lang="en-US" altLang="ja-JP" dirty="0" smtClean="0"/>
          </a:p>
          <a:p>
            <a:r>
              <a:rPr kumimoji="1" lang="ja-JP" altLang="en-US" dirty="0" smtClean="0"/>
              <a:t>しかし</a:t>
            </a:r>
            <a:r>
              <a:rPr kumimoji="1" lang="en-US" altLang="ja-JP" dirty="0" smtClean="0"/>
              <a:t>, </a:t>
            </a:r>
            <a:r>
              <a:rPr kumimoji="1" lang="ja-JP" altLang="en-US" dirty="0" smtClean="0"/>
              <a:t>覚えていてもらいたいのは</a:t>
            </a:r>
            <a:endParaRPr kumimoji="1" lang="en-US" altLang="ja-JP" dirty="0" smtClean="0"/>
          </a:p>
          <a:p>
            <a:r>
              <a:rPr kumimoji="1" lang="ja-JP" altLang="en-US" dirty="0" smtClean="0"/>
              <a:t>・ハードウェアは</a:t>
            </a:r>
            <a:r>
              <a:rPr kumimoji="1" lang="en-US" altLang="ja-JP" dirty="0" smtClean="0"/>
              <a:t>OS</a:t>
            </a:r>
            <a:r>
              <a:rPr kumimoji="1" lang="ja-JP" altLang="en-US" dirty="0" smtClean="0"/>
              <a:t> の場所を知らない</a:t>
            </a:r>
            <a:endParaRPr kumimoji="1" lang="en-US" altLang="ja-JP" dirty="0" smtClean="0"/>
          </a:p>
          <a:p>
            <a:r>
              <a:rPr kumimoji="1" lang="ja-JP" altLang="en-US" dirty="0" smtClean="0"/>
              <a:t>・そして</a:t>
            </a:r>
            <a:r>
              <a:rPr kumimoji="1" lang="en-US" altLang="ja-JP" dirty="0" smtClean="0"/>
              <a:t>OS</a:t>
            </a:r>
            <a:r>
              <a:rPr kumimoji="1" lang="ja-JP" altLang="en-US" dirty="0" smtClean="0"/>
              <a:t> もハードウェアの場所を知らない</a:t>
            </a:r>
            <a:endParaRPr kumimoji="1" lang="en-US" altLang="ja-JP" dirty="0" smtClean="0"/>
          </a:p>
          <a:p>
            <a:r>
              <a:rPr kumimoji="1" lang="ja-JP" altLang="en-US" dirty="0" smtClean="0"/>
              <a:t>様々なハードウェアを様々な</a:t>
            </a:r>
            <a:r>
              <a:rPr kumimoji="1" lang="en-US" altLang="ja-JP" dirty="0" smtClean="0"/>
              <a:t>OS</a:t>
            </a:r>
            <a:r>
              <a:rPr kumimoji="1" lang="ja-JP" altLang="en-US" dirty="0" smtClean="0"/>
              <a:t> と結びつけるためには</a:t>
            </a:r>
            <a:endParaRPr kumimoji="1" lang="en-US" altLang="ja-JP" dirty="0" smtClean="0"/>
          </a:p>
          <a:p>
            <a:r>
              <a:rPr kumimoji="1" lang="ja-JP" altLang="en-US" dirty="0" smtClean="0"/>
              <a:t>ハードウェアや</a:t>
            </a:r>
            <a:r>
              <a:rPr kumimoji="1" lang="en-US" altLang="ja-JP" dirty="0" smtClean="0"/>
              <a:t>OS</a:t>
            </a:r>
            <a:r>
              <a:rPr kumimoji="1" lang="ja-JP" altLang="en-US" dirty="0" smtClean="0"/>
              <a:t> に依存せず動作するような仕組みが必要で</a:t>
            </a:r>
            <a:r>
              <a:rPr kumimoji="1" lang="en-US" altLang="ja-JP" dirty="0" smtClean="0"/>
              <a:t>, </a:t>
            </a:r>
            <a:r>
              <a:rPr kumimoji="1" lang="ja-JP" altLang="en-US" dirty="0" smtClean="0"/>
              <a:t>それは少し複雑な手順になってしまいます</a:t>
            </a:r>
            <a:r>
              <a:rPr kumimoji="1" lang="en-US" altLang="ja-JP" dirty="0" smtClean="0"/>
              <a:t>.</a:t>
            </a:r>
            <a:r>
              <a:rPr kumimoji="1" lang="en-US" altLang="ja-JP" baseline="0"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15</a:t>
            </a:fld>
            <a:endParaRPr kumimoji="1" lang="ja-JP" altLang="en-US"/>
          </a:p>
        </p:txBody>
      </p:sp>
    </p:spTree>
    <p:extLst>
      <p:ext uri="{BB962C8B-B14F-4D97-AF65-F5344CB8AC3E}">
        <p14:creationId xmlns:p14="http://schemas.microsoft.com/office/powerpoint/2010/main" val="1019982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GUID</a:t>
            </a:r>
            <a:r>
              <a:rPr kumimoji="1" lang="ja-JP" altLang="en-US" dirty="0" smtClean="0"/>
              <a:t> </a:t>
            </a:r>
            <a:r>
              <a:rPr kumimoji="1" lang="en-US" altLang="ja-JP" dirty="0" smtClean="0"/>
              <a:t>(Globally-Unique </a:t>
            </a:r>
            <a:r>
              <a:rPr kumimoji="1" lang="en-US" altLang="ja-JP" dirty="0" err="1" smtClean="0"/>
              <a:t>IDentifier</a:t>
            </a:r>
            <a:r>
              <a:rPr kumimoji="1" lang="en-US" altLang="ja-JP" dirty="0" smtClean="0"/>
              <a:t>)</a:t>
            </a:r>
          </a:p>
          <a:p>
            <a:r>
              <a:rPr kumimoji="1" lang="ja-JP" altLang="en-US" dirty="0" smtClean="0"/>
              <a:t>グローバル一意識別子</a:t>
            </a:r>
            <a:endParaRPr kumimoji="1" lang="en-US" altLang="ja-JP" dirty="0" smtClean="0"/>
          </a:p>
          <a:p>
            <a:r>
              <a:rPr kumimoji="1" lang="en-US" altLang="ja-JP" dirty="0" smtClean="0"/>
              <a:t>2</a:t>
            </a:r>
            <a:r>
              <a:rPr kumimoji="1" lang="ja-JP" altLang="en-US" dirty="0" smtClean="0"/>
              <a:t> 進数 </a:t>
            </a:r>
            <a:r>
              <a:rPr kumimoji="1" lang="en-US" altLang="ja-JP" dirty="0" smtClean="0"/>
              <a:t>128</a:t>
            </a:r>
            <a:r>
              <a:rPr kumimoji="1" lang="ja-JP" altLang="en-US" dirty="0" smtClean="0"/>
              <a:t> </a:t>
            </a:r>
            <a:r>
              <a:rPr kumimoji="1" lang="en-US" altLang="ja-JP" dirty="0" smtClean="0"/>
              <a:t>bit </a:t>
            </a:r>
            <a:r>
              <a:rPr kumimoji="1" lang="ja-JP" altLang="en-US" dirty="0" smtClean="0"/>
              <a:t>の値 普段は</a:t>
            </a:r>
            <a:r>
              <a:rPr kumimoji="1" lang="en-US" altLang="ja-JP" dirty="0" smtClean="0"/>
              <a:t>16</a:t>
            </a:r>
            <a:r>
              <a:rPr kumimoji="1" lang="ja-JP" altLang="en-US" dirty="0" smtClean="0"/>
              <a:t>　進数で表記されている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DB796575-B8AE-4FE2-AC19-51B18EADF7C8}" type="slidenum">
              <a:rPr kumimoji="1" lang="ja-JP" altLang="en-US" smtClean="0"/>
              <a:t>16</a:t>
            </a:fld>
            <a:endParaRPr kumimoji="1" lang="ja-JP" altLang="en-US"/>
          </a:p>
        </p:txBody>
      </p:sp>
    </p:spTree>
    <p:extLst>
      <p:ext uri="{BB962C8B-B14F-4D97-AF65-F5344CB8AC3E}">
        <p14:creationId xmlns:p14="http://schemas.microsoft.com/office/powerpoint/2010/main" val="8475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A928DE1F-3E60-466F-8BF3-FCA7A58BBE09}" type="datetimeFigureOut">
              <a:rPr kumimoji="1" lang="ja-JP" altLang="en-US" smtClean="0"/>
              <a:t>2014/6/4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0C7C37A-EF11-4ED9-ABCA-FFECB2B4C6A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8DE1F-3E60-466F-8BF3-FCA7A58BBE09}" type="datetimeFigureOut">
              <a:rPr kumimoji="1" lang="ja-JP" altLang="en-US" smtClean="0"/>
              <a:t>2014/6/4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7C37A-EF11-4ED9-ABCA-FFECB2B4C6A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osv.jp/feature/0606/20.htm" TargetMode="External"/><Relationship Id="rId2" Type="http://schemas.openxmlformats.org/officeDocument/2006/relationships/hyperlink" Target="http://www.ep.sci.hokudai.ac.jp/~inex/y2011/0701/lecture/pub/" TargetMode="External"/><Relationship Id="rId1" Type="http://schemas.openxmlformats.org/officeDocument/2006/relationships/slideLayout" Target="../slideLayouts/slideLayout2.xml"/><Relationship Id="rId4" Type="http://schemas.openxmlformats.org/officeDocument/2006/relationships/hyperlink" Target="http://d.hatena.ne.jp/syuu1228/20130103/135716591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00809"/>
            <a:ext cx="7772400" cy="1899642"/>
          </a:xfrm>
        </p:spPr>
        <p:txBody>
          <a:bodyPr>
            <a:normAutofit fontScale="90000"/>
          </a:bodyPr>
          <a:lstStyle/>
          <a:p>
            <a:pPr algn="ctr"/>
            <a:r>
              <a:rPr lang="ja-JP" altLang="en-US" dirty="0" smtClean="0"/>
              <a:t>情報実験第 </a:t>
            </a:r>
            <a:r>
              <a:rPr lang="en-US" altLang="ja-JP" dirty="0" smtClean="0"/>
              <a:t>7</a:t>
            </a:r>
            <a:r>
              <a:rPr lang="ja-JP" altLang="en-US" dirty="0" smtClean="0"/>
              <a:t> 回</a:t>
            </a:r>
            <a:r>
              <a:rPr lang="en-US" altLang="ja-JP" dirty="0" smtClean="0"/>
              <a:t>(2014/05/30)</a:t>
            </a:r>
            <a:br>
              <a:rPr lang="en-US" altLang="ja-JP" dirty="0" smtClean="0"/>
            </a:br>
            <a:r>
              <a:rPr lang="ja-JP" altLang="en-US" dirty="0" smtClean="0"/>
              <a:t>最低限</a:t>
            </a:r>
            <a:r>
              <a:rPr lang="en-US" altLang="ja-JP" dirty="0" smtClean="0"/>
              <a:t>UEFI</a:t>
            </a:r>
            <a:r>
              <a:rPr lang="ja-JP" altLang="en-US" dirty="0" smtClean="0"/>
              <a:t> </a:t>
            </a:r>
            <a:r>
              <a:rPr lang="en-US" altLang="ja-JP" dirty="0"/>
              <a:t>Ⅱ</a:t>
            </a:r>
            <a:r>
              <a:rPr lang="en-US" altLang="ja-JP" dirty="0" smtClean="0"/>
              <a:t/>
            </a:r>
            <a:br>
              <a:rPr lang="en-US" altLang="ja-JP" dirty="0" smtClean="0"/>
            </a:br>
            <a:r>
              <a:rPr lang="ja-JP" altLang="en-US" dirty="0" smtClean="0"/>
              <a:t>～</a:t>
            </a:r>
            <a:r>
              <a:rPr lang="en-US" altLang="ja-JP" dirty="0" smtClean="0"/>
              <a:t>OS</a:t>
            </a:r>
            <a:r>
              <a:rPr lang="ja-JP" altLang="en-US" dirty="0" smtClean="0"/>
              <a:t> インストール</a:t>
            </a:r>
            <a:r>
              <a:rPr lang="en-US" altLang="ja-JP" dirty="0" smtClean="0"/>
              <a:t>, </a:t>
            </a:r>
            <a:r>
              <a:rPr lang="ja-JP" altLang="en-US" dirty="0" smtClean="0"/>
              <a:t>起動～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北海道大学大学院</a:t>
            </a:r>
            <a:endParaRPr kumimoji="1" lang="en-US" altLang="ja-JP" dirty="0" smtClean="0"/>
          </a:p>
          <a:p>
            <a:r>
              <a:rPr lang="ja-JP" altLang="en-US" dirty="0" smtClean="0"/>
              <a:t>理学院宇宙理学専攻</a:t>
            </a:r>
            <a:endParaRPr lang="en-US" altLang="ja-JP" dirty="0" smtClean="0"/>
          </a:p>
          <a:p>
            <a:r>
              <a:rPr kumimoji="1" lang="ja-JP" altLang="en-US" dirty="0" smtClean="0"/>
              <a:t>三上 峻</a:t>
            </a:r>
            <a:endParaRPr kumimoji="1" lang="ja-JP" altLang="en-US" dirty="0"/>
          </a:p>
        </p:txBody>
      </p:sp>
    </p:spTree>
    <p:extLst>
      <p:ext uri="{BB962C8B-B14F-4D97-AF65-F5344CB8AC3E}">
        <p14:creationId xmlns:p14="http://schemas.microsoft.com/office/powerpoint/2010/main" val="1845794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140968"/>
            <a:ext cx="4176464" cy="3632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グループ化 4"/>
          <p:cNvGrpSpPr/>
          <p:nvPr/>
        </p:nvGrpSpPr>
        <p:grpSpPr>
          <a:xfrm>
            <a:off x="183170" y="163706"/>
            <a:ext cx="2736304" cy="2880319"/>
            <a:chOff x="2483284" y="764704"/>
            <a:chExt cx="5249564" cy="5441768"/>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284" y="764704"/>
              <a:ext cx="5249564" cy="5441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正方形/長方形 6"/>
            <p:cNvSpPr/>
            <p:nvPr/>
          </p:nvSpPr>
          <p:spPr>
            <a:xfrm>
              <a:off x="3895176" y="2320305"/>
              <a:ext cx="576063"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正方形/長方形 7"/>
          <p:cNvSpPr/>
          <p:nvPr/>
        </p:nvSpPr>
        <p:spPr>
          <a:xfrm>
            <a:off x="1219379" y="4446637"/>
            <a:ext cx="212848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280392"/>
            <a:ext cx="2981325" cy="412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8725" y="2355502"/>
            <a:ext cx="4105275"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a:xfrm>
            <a:off x="6111464" y="3631376"/>
            <a:ext cx="49112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5150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fade">
                                      <p:cBhvr>
                                        <p:cTn id="15" dur="500"/>
                                        <p:tgtEl>
                                          <p:spTgt spid="205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4"/>
                                        </p:tgtEl>
                                        <p:attrNameLst>
                                          <p:attrName>style.visibility</p:attrName>
                                        </p:attrNameLst>
                                      </p:cBhvr>
                                      <p:to>
                                        <p:strVal val="visible"/>
                                      </p:to>
                                    </p:set>
                                    <p:animEffect transition="in" filter="fade">
                                      <p:cBhvr>
                                        <p:cTn id="20" dur="500"/>
                                        <p:tgtEl>
                                          <p:spTgt spid="2054"/>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exFAT</a:t>
            </a:r>
            <a:r>
              <a:rPr kumimoji="1" lang="en-US" altLang="ja-JP" dirty="0" smtClean="0"/>
              <a:t> </a:t>
            </a:r>
            <a:r>
              <a:rPr lang="ja-JP" altLang="en-US" dirty="0" smtClean="0"/>
              <a:t>の</a:t>
            </a:r>
            <a:r>
              <a:rPr lang="en-US" altLang="ja-JP" dirty="0" smtClean="0"/>
              <a:t>USB</a:t>
            </a:r>
            <a:r>
              <a:rPr lang="ja-JP" altLang="en-US" dirty="0" smtClean="0"/>
              <a:t> を</a:t>
            </a:r>
            <a:r>
              <a:rPr lang="en-US" altLang="ja-JP" dirty="0" smtClean="0"/>
              <a:t>Linux</a:t>
            </a:r>
            <a:r>
              <a:rPr lang="ja-JP" altLang="en-US" dirty="0" smtClean="0"/>
              <a:t> に挿すと</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340768"/>
            <a:ext cx="9705975" cy="513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コンテンツ プレースホルダー 2"/>
          <p:cNvSpPr txBox="1">
            <a:spLocks/>
          </p:cNvSpPr>
          <p:nvPr/>
        </p:nvSpPr>
        <p:spPr>
          <a:xfrm>
            <a:off x="5220072" y="4797152"/>
            <a:ext cx="3240360" cy="407876"/>
          </a:xfrm>
          <a:prstGeom prst="rect">
            <a:avLst/>
          </a:prstGeom>
          <a:solidFill>
            <a:srgbClr val="FFFF00"/>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ファイルシステムを認識できない</a:t>
            </a:r>
            <a:endParaRPr lang="en-US" altLang="ja-JP" sz="1800" dirty="0" smtClean="0"/>
          </a:p>
        </p:txBody>
      </p:sp>
    </p:spTree>
    <p:extLst>
      <p:ext uri="{BB962C8B-B14F-4D97-AF65-F5344CB8AC3E}">
        <p14:creationId xmlns:p14="http://schemas.microsoft.com/office/powerpoint/2010/main" val="349291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インストールのために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solidFill>
                  <a:srgbClr val="FF0000"/>
                </a:solidFill>
              </a:rPr>
              <a:t>パーティション</a:t>
            </a:r>
            <a:r>
              <a:rPr kumimoji="1" lang="ja-JP" altLang="en-US" dirty="0" smtClean="0"/>
              <a:t>を作成し，</a:t>
            </a:r>
            <a:r>
              <a:rPr kumimoji="1" lang="en-US" altLang="ja-JP" dirty="0" smtClean="0"/>
              <a:t>OS</a:t>
            </a:r>
            <a:r>
              <a:rPr kumimoji="1" lang="ja-JP" altLang="en-US" dirty="0" smtClean="0"/>
              <a:t> の置き場所を確保する</a:t>
            </a:r>
            <a:endParaRPr kumimoji="1" lang="en-US" altLang="ja-JP" dirty="0" smtClean="0"/>
          </a:p>
          <a:p>
            <a:r>
              <a:rPr kumimoji="1" lang="en-US" altLang="ja-JP" dirty="0" smtClean="0"/>
              <a:t>OS</a:t>
            </a:r>
            <a:r>
              <a:rPr kumimoji="1" lang="ja-JP" altLang="en-US" dirty="0" smtClean="0"/>
              <a:t> の置き場所となるパーティションをフォーマットする</a:t>
            </a:r>
            <a:endParaRPr kumimoji="1" lang="en-US" altLang="ja-JP" dirty="0" smtClean="0"/>
          </a:p>
          <a:p>
            <a:pPr lvl="1"/>
            <a:r>
              <a:rPr kumimoji="1" lang="en-US" altLang="ja-JP" dirty="0" smtClean="0"/>
              <a:t>OS</a:t>
            </a:r>
            <a:r>
              <a:rPr kumimoji="1" lang="ja-JP" altLang="en-US" dirty="0" smtClean="0"/>
              <a:t> が対応する</a:t>
            </a:r>
            <a:r>
              <a:rPr kumimoji="1" lang="ja-JP" altLang="en-US" b="1" dirty="0" smtClean="0">
                <a:solidFill>
                  <a:srgbClr val="FF0000"/>
                </a:solidFill>
              </a:rPr>
              <a:t>ファイルシステム</a:t>
            </a:r>
            <a:r>
              <a:rPr kumimoji="1" lang="ja-JP" altLang="en-US" dirty="0" smtClean="0"/>
              <a:t>でないといけない</a:t>
            </a:r>
            <a:endParaRPr kumimoji="1" lang="ja-JP" altLang="en-US" dirty="0"/>
          </a:p>
        </p:txBody>
      </p:sp>
      <p:sp>
        <p:nvSpPr>
          <p:cNvPr id="7" name="円柱 6"/>
          <p:cNvSpPr/>
          <p:nvPr/>
        </p:nvSpPr>
        <p:spPr>
          <a:xfrm>
            <a:off x="251520" y="4652771"/>
            <a:ext cx="3859342" cy="2001731"/>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パーティション</a:t>
            </a:r>
            <a:endParaRPr lang="en-US" altLang="ja-JP" dirty="0" smtClean="0">
              <a:solidFill>
                <a:schemeClr val="tx1"/>
              </a:solidFill>
            </a:endParaRPr>
          </a:p>
        </p:txBody>
      </p:sp>
      <p:sp>
        <p:nvSpPr>
          <p:cNvPr id="28" name="角丸四角形 27"/>
          <p:cNvSpPr/>
          <p:nvPr/>
        </p:nvSpPr>
        <p:spPr>
          <a:xfrm>
            <a:off x="4355976" y="4580760"/>
            <a:ext cx="2088232" cy="22177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716016" y="4364185"/>
            <a:ext cx="1296144" cy="461665"/>
          </a:xfrm>
          <a:prstGeom prst="rect">
            <a:avLst/>
          </a:prstGeom>
          <a:solidFill>
            <a:schemeClr val="bg1"/>
          </a:solidFill>
          <a:ln w="38100">
            <a:solidFill>
              <a:schemeClr val="tx1"/>
            </a:solidFill>
          </a:ln>
        </p:spPr>
        <p:txBody>
          <a:bodyPr wrap="square" rtlCol="0">
            <a:spAutoFit/>
          </a:bodyPr>
          <a:lstStyle/>
          <a:p>
            <a:pPr algn="ctr"/>
            <a:r>
              <a:rPr kumimoji="1" lang="en-US" altLang="ja-JP" sz="2400" dirty="0" smtClean="0"/>
              <a:t>OS</a:t>
            </a:r>
            <a:endParaRPr kumimoji="1" lang="ja-JP" altLang="en-US" sz="2400" dirty="0"/>
          </a:p>
        </p:txBody>
      </p:sp>
      <p:grpSp>
        <p:nvGrpSpPr>
          <p:cNvPr id="30" name="グループ化 29"/>
          <p:cNvGrpSpPr/>
          <p:nvPr/>
        </p:nvGrpSpPr>
        <p:grpSpPr>
          <a:xfrm>
            <a:off x="4826378" y="5043358"/>
            <a:ext cx="1202841" cy="576064"/>
            <a:chOff x="-2433816" y="673646"/>
            <a:chExt cx="1202841" cy="576064"/>
          </a:xfrm>
          <a:solidFill>
            <a:schemeClr val="accent1">
              <a:lumMod val="40000"/>
              <a:lumOff val="60000"/>
            </a:schemeClr>
          </a:solidFill>
        </p:grpSpPr>
        <p:sp>
          <p:nvSpPr>
            <p:cNvPr id="31" name="円/楕円 30"/>
            <p:cNvSpPr/>
            <p:nvPr/>
          </p:nvSpPr>
          <p:spPr>
            <a:xfrm>
              <a:off x="-2378869" y="673646"/>
              <a:ext cx="999431" cy="57606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32" name="テキスト ボックス 31"/>
            <p:cNvSpPr txBox="1"/>
            <p:nvPr/>
          </p:nvSpPr>
          <p:spPr>
            <a:xfrm>
              <a:off x="-2433816" y="764704"/>
              <a:ext cx="1202841" cy="369332"/>
            </a:xfrm>
            <a:prstGeom prst="rect">
              <a:avLst/>
            </a:prstGeom>
            <a:noFill/>
          </p:spPr>
          <p:txBody>
            <a:bodyPr wrap="square" rtlCol="0">
              <a:spAutoFit/>
            </a:bodyPr>
            <a:lstStyle/>
            <a:p>
              <a:r>
                <a:rPr kumimoji="1" lang="en-US" altLang="ja-JP" dirty="0" smtClean="0"/>
                <a:t>Windows</a:t>
              </a:r>
              <a:endParaRPr kumimoji="1" lang="ja-JP" altLang="en-US" dirty="0"/>
            </a:p>
          </p:txBody>
        </p:sp>
      </p:grpSp>
      <p:grpSp>
        <p:nvGrpSpPr>
          <p:cNvPr id="33" name="グループ化 32"/>
          <p:cNvGrpSpPr/>
          <p:nvPr/>
        </p:nvGrpSpPr>
        <p:grpSpPr>
          <a:xfrm>
            <a:off x="4900376" y="5976610"/>
            <a:ext cx="999431" cy="576064"/>
            <a:chOff x="-2378869" y="673646"/>
            <a:chExt cx="999431" cy="576064"/>
          </a:xfrm>
        </p:grpSpPr>
        <p:sp>
          <p:nvSpPr>
            <p:cNvPr id="34" name="円/楕円 33"/>
            <p:cNvSpPr/>
            <p:nvPr/>
          </p:nvSpPr>
          <p:spPr>
            <a:xfrm>
              <a:off x="-2378869" y="673646"/>
              <a:ext cx="999431" cy="576064"/>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35" name="テキスト ボックス 34"/>
            <p:cNvSpPr txBox="1"/>
            <p:nvPr/>
          </p:nvSpPr>
          <p:spPr>
            <a:xfrm>
              <a:off x="-2218245" y="775474"/>
              <a:ext cx="688554" cy="331670"/>
            </a:xfrm>
            <a:prstGeom prst="rect">
              <a:avLst/>
            </a:prstGeom>
            <a:noFill/>
            <a:ln>
              <a:noFill/>
            </a:ln>
          </p:spPr>
          <p:txBody>
            <a:bodyPr wrap="square" rtlCol="0">
              <a:spAutoFit/>
            </a:bodyPr>
            <a:lstStyle/>
            <a:p>
              <a:r>
                <a:rPr lang="en-US" altLang="ja-JP" dirty="0"/>
                <a:t>Linux</a:t>
              </a:r>
              <a:endParaRPr kumimoji="1" lang="ja-JP" altLang="en-US" dirty="0"/>
            </a:p>
          </p:txBody>
        </p:sp>
      </p:grpSp>
      <p:sp>
        <p:nvSpPr>
          <p:cNvPr id="36" name="角丸四角形 35"/>
          <p:cNvSpPr/>
          <p:nvPr/>
        </p:nvSpPr>
        <p:spPr>
          <a:xfrm>
            <a:off x="6732240" y="4580760"/>
            <a:ext cx="2088232" cy="22177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7123812" y="4253823"/>
            <a:ext cx="1296144" cy="707886"/>
          </a:xfrm>
          <a:prstGeom prst="rect">
            <a:avLst/>
          </a:prstGeom>
          <a:solidFill>
            <a:schemeClr val="bg1"/>
          </a:solidFill>
          <a:ln w="38100">
            <a:solidFill>
              <a:schemeClr val="tx1"/>
            </a:solidFill>
          </a:ln>
        </p:spPr>
        <p:txBody>
          <a:bodyPr wrap="square" rtlCol="0">
            <a:spAutoFit/>
          </a:bodyPr>
          <a:lstStyle/>
          <a:p>
            <a:pPr algn="ctr"/>
            <a:r>
              <a:rPr lang="ja-JP" altLang="en-US" sz="2000" dirty="0" smtClean="0"/>
              <a:t>ファイル</a:t>
            </a:r>
            <a:endParaRPr lang="en-US" altLang="ja-JP" sz="2000" dirty="0" smtClean="0"/>
          </a:p>
          <a:p>
            <a:pPr algn="ctr"/>
            <a:r>
              <a:rPr lang="ja-JP" altLang="en-US" sz="2000" dirty="0" smtClean="0"/>
              <a:t>システム</a:t>
            </a:r>
            <a:endParaRPr kumimoji="1" lang="ja-JP" altLang="en-US" sz="2000" dirty="0"/>
          </a:p>
        </p:txBody>
      </p:sp>
      <p:grpSp>
        <p:nvGrpSpPr>
          <p:cNvPr id="38" name="グループ化 37"/>
          <p:cNvGrpSpPr/>
          <p:nvPr/>
        </p:nvGrpSpPr>
        <p:grpSpPr>
          <a:xfrm>
            <a:off x="7257589" y="5043358"/>
            <a:ext cx="1037532" cy="576064"/>
            <a:chOff x="-2378869" y="673646"/>
            <a:chExt cx="1037532" cy="576064"/>
          </a:xfrm>
          <a:solidFill>
            <a:schemeClr val="accent1">
              <a:lumMod val="40000"/>
              <a:lumOff val="60000"/>
            </a:schemeClr>
          </a:solidFill>
        </p:grpSpPr>
        <p:sp>
          <p:nvSpPr>
            <p:cNvPr id="39" name="円/楕円 38"/>
            <p:cNvSpPr/>
            <p:nvPr/>
          </p:nvSpPr>
          <p:spPr>
            <a:xfrm>
              <a:off x="-2378869" y="673646"/>
              <a:ext cx="999431" cy="57606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40" name="テキスト ボックス 39"/>
            <p:cNvSpPr txBox="1"/>
            <p:nvPr/>
          </p:nvSpPr>
          <p:spPr>
            <a:xfrm>
              <a:off x="-2349449" y="764704"/>
              <a:ext cx="1008112" cy="369332"/>
            </a:xfrm>
            <a:prstGeom prst="rect">
              <a:avLst/>
            </a:prstGeom>
            <a:noFill/>
          </p:spPr>
          <p:txBody>
            <a:bodyPr wrap="square" rtlCol="0">
              <a:spAutoFit/>
            </a:bodyPr>
            <a:lstStyle/>
            <a:p>
              <a:pPr algn="ctr"/>
              <a:r>
                <a:rPr kumimoji="1" lang="en-US" altLang="ja-JP" dirty="0" smtClean="0"/>
                <a:t>NTFS</a:t>
              </a:r>
              <a:endParaRPr kumimoji="1" lang="ja-JP" altLang="en-US" dirty="0"/>
            </a:p>
          </p:txBody>
        </p:sp>
      </p:grpSp>
      <p:grpSp>
        <p:nvGrpSpPr>
          <p:cNvPr id="41" name="グループ化 40"/>
          <p:cNvGrpSpPr/>
          <p:nvPr/>
        </p:nvGrpSpPr>
        <p:grpSpPr>
          <a:xfrm>
            <a:off x="7276640" y="5976610"/>
            <a:ext cx="999431" cy="576064"/>
            <a:chOff x="-2378869" y="673646"/>
            <a:chExt cx="999431" cy="576064"/>
          </a:xfrm>
        </p:grpSpPr>
        <p:sp>
          <p:nvSpPr>
            <p:cNvPr id="42" name="円/楕円 41"/>
            <p:cNvSpPr/>
            <p:nvPr/>
          </p:nvSpPr>
          <p:spPr>
            <a:xfrm>
              <a:off x="-2378869" y="673646"/>
              <a:ext cx="999431" cy="576064"/>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43" name="テキスト ボックス 42"/>
            <p:cNvSpPr txBox="1"/>
            <p:nvPr/>
          </p:nvSpPr>
          <p:spPr>
            <a:xfrm>
              <a:off x="-2171181" y="752222"/>
              <a:ext cx="625958" cy="369332"/>
            </a:xfrm>
            <a:prstGeom prst="rect">
              <a:avLst/>
            </a:prstGeom>
            <a:noFill/>
            <a:ln>
              <a:noFill/>
            </a:ln>
          </p:spPr>
          <p:txBody>
            <a:bodyPr wrap="square" rtlCol="0">
              <a:spAutoFit/>
            </a:bodyPr>
            <a:lstStyle/>
            <a:p>
              <a:r>
                <a:rPr lang="en-US" altLang="ja-JP" dirty="0"/>
                <a:t>ext4</a:t>
              </a:r>
              <a:endParaRPr kumimoji="1" lang="ja-JP" altLang="en-US" sz="2000" dirty="0"/>
            </a:p>
          </p:txBody>
        </p:sp>
      </p:grpSp>
      <p:sp>
        <p:nvSpPr>
          <p:cNvPr id="44" name="左右矢印 43"/>
          <p:cNvSpPr/>
          <p:nvPr/>
        </p:nvSpPr>
        <p:spPr>
          <a:xfrm>
            <a:off x="5949163" y="5073749"/>
            <a:ext cx="1224136" cy="493822"/>
          </a:xfrm>
          <a:prstGeom prst="leftRightArrow">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左右矢印 44"/>
          <p:cNvSpPr/>
          <p:nvPr/>
        </p:nvSpPr>
        <p:spPr>
          <a:xfrm>
            <a:off x="5964862" y="6009526"/>
            <a:ext cx="1224136" cy="493822"/>
          </a:xfrm>
          <a:prstGeom prst="leftRightArrow">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6446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par>
                                <p:cTn id="41" presetID="10" presetClass="entr" presetSubtype="0" fill="hold"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childTnLst>
                          </p:cTn>
                        </p:par>
                        <p:par>
                          <p:cTn id="44" fill="hold">
                            <p:stCondLst>
                              <p:cond delay="500"/>
                            </p:stCondLst>
                            <p:childTnLst>
                              <p:par>
                                <p:cTn id="45" presetID="16" presetClass="entr" presetSubtype="37"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barn(outVertical)">
                                      <p:cBhvr>
                                        <p:cTn id="47" dur="500"/>
                                        <p:tgtEl>
                                          <p:spTgt spid="4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0" presetClass="entr" presetSubtype="0" fill="hold"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500"/>
                                        <p:tgtEl>
                                          <p:spTgt spid="41"/>
                                        </p:tgtEl>
                                      </p:cBhvr>
                                    </p:animEffect>
                                  </p:childTnLst>
                                </p:cTn>
                              </p:par>
                            </p:childTnLst>
                          </p:cTn>
                        </p:par>
                        <p:par>
                          <p:cTn id="56" fill="hold">
                            <p:stCondLst>
                              <p:cond delay="500"/>
                            </p:stCondLst>
                            <p:childTnLst>
                              <p:par>
                                <p:cTn id="57" presetID="16" presetClass="entr" presetSubtype="37"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Effect transition="in" filter="barn(outVertical)">
                                      <p:cBhvr>
                                        <p:cTn id="5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8" grpId="0" animBg="1"/>
      <p:bldP spid="29" grpId="0" animBg="1"/>
      <p:bldP spid="36" grpId="0" animBg="1"/>
      <p:bldP spid="37" grpId="0" animBg="1"/>
      <p:bldP spid="44" grpId="0" animBg="1"/>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OS</a:t>
            </a:r>
            <a:r>
              <a:rPr lang="ja-JP" altLang="en-US" dirty="0" smtClean="0"/>
              <a:t> インストール</a:t>
            </a:r>
            <a:endParaRPr kumimoji="1" lang="en-US" altLang="ja-JP" dirty="0" smtClean="0"/>
          </a:p>
          <a:p>
            <a:r>
              <a:rPr lang="en-US" altLang="ja-JP" dirty="0" smtClean="0"/>
              <a:t>OS</a:t>
            </a:r>
            <a:r>
              <a:rPr lang="ja-JP" altLang="en-US" dirty="0" smtClean="0"/>
              <a:t> 起動</a:t>
            </a:r>
            <a:r>
              <a:rPr kumimoji="1" lang="ja-JP" altLang="en-US" dirty="0" smtClean="0"/>
              <a:t>手順</a:t>
            </a:r>
            <a:endParaRPr kumimoji="1" lang="ja-JP" altLang="en-US" dirty="0"/>
          </a:p>
        </p:txBody>
      </p:sp>
    </p:spTree>
    <p:extLst>
      <p:ext uri="{BB962C8B-B14F-4D97-AF65-F5344CB8AC3E}">
        <p14:creationId xmlns:p14="http://schemas.microsoft.com/office/powerpoint/2010/main" val="32632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50" fill="hold"/>
                                        <p:tgtEl>
                                          <p:spTgt spid="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a:t>
            </a:r>
            <a:r>
              <a:rPr lang="ja-JP" altLang="en-US" dirty="0" smtClean="0"/>
              <a:t> 起動の一連の流れ</a:t>
            </a:r>
            <a:endParaRPr kumimoji="1" lang="ja-JP" altLang="en-US" dirty="0"/>
          </a:p>
        </p:txBody>
      </p:sp>
      <p:sp>
        <p:nvSpPr>
          <p:cNvPr id="38" name="テキスト ボックス 4"/>
          <p:cNvSpPr>
            <a:spLocks noChangeArrowheads="1"/>
          </p:cNvSpPr>
          <p:nvPr/>
        </p:nvSpPr>
        <p:spPr bwMode="auto">
          <a:xfrm>
            <a:off x="3416300" y="1484784"/>
            <a:ext cx="2308225" cy="617538"/>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dirty="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39" name="テキスト ボックス 5"/>
          <p:cNvSpPr>
            <a:spLocks noChangeArrowheads="1"/>
          </p:cNvSpPr>
          <p:nvPr/>
        </p:nvSpPr>
        <p:spPr bwMode="auto">
          <a:xfrm>
            <a:off x="3760788" y="2698750"/>
            <a:ext cx="1584325" cy="461665"/>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endParaRPr kumimoji="0" lang="en-US" altLang="ja-JP"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40" name="テキスト ボックス 6"/>
          <p:cNvSpPr>
            <a:spLocks noChangeArrowheads="1"/>
          </p:cNvSpPr>
          <p:nvPr/>
        </p:nvSpPr>
        <p:spPr bwMode="auto">
          <a:xfrm>
            <a:off x="3760788" y="3789040"/>
            <a:ext cx="1584325" cy="523875"/>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OS</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 </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41" name="テキスト ボックス 7"/>
          <p:cNvSpPr>
            <a:spLocks noChangeArrowheads="1"/>
          </p:cNvSpPr>
          <p:nvPr/>
        </p:nvSpPr>
        <p:spPr bwMode="auto">
          <a:xfrm>
            <a:off x="250825" y="5276528"/>
            <a:ext cx="2016125" cy="646112"/>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A</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42" name="テキスト ボックス 8"/>
          <p:cNvSpPr>
            <a:spLocks noChangeArrowheads="1"/>
          </p:cNvSpPr>
          <p:nvPr/>
        </p:nvSpPr>
        <p:spPr bwMode="auto">
          <a:xfrm>
            <a:off x="2700338" y="5276528"/>
            <a:ext cx="2016125" cy="646112"/>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B</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43" name="テキスト ボックス 15"/>
          <p:cNvSpPr>
            <a:spLocks noChangeArrowheads="1"/>
          </p:cNvSpPr>
          <p:nvPr/>
        </p:nvSpPr>
        <p:spPr bwMode="auto">
          <a:xfrm>
            <a:off x="5148263" y="5278115"/>
            <a:ext cx="2024062" cy="646113"/>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C</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44" name="テキスト ボックス 16"/>
          <p:cNvSpPr>
            <a:spLocks noChangeArrowheads="1"/>
          </p:cNvSpPr>
          <p:nvPr/>
        </p:nvSpPr>
        <p:spPr bwMode="auto">
          <a:xfrm>
            <a:off x="7486885" y="5416227"/>
            <a:ext cx="1692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itchFamily="34" charset="0"/>
              <a:buNone/>
            </a:pPr>
            <a:r>
              <a:rPr kumimoji="0" lang="ja-JP" altLang="en-US" dirty="0" smtClean="0">
                <a:solidFill>
                  <a:srgbClr val="000000"/>
                </a:solidFill>
                <a:latin typeface="Arial Unicode MS" pitchFamily="50" charset="-128"/>
                <a:ea typeface="Arial Unicode MS" pitchFamily="50" charset="-128"/>
                <a:sym typeface="Arial Unicode MS" pitchFamily="50" charset="-128"/>
              </a:rPr>
              <a:t>・・・・・・</a:t>
            </a:r>
          </a:p>
        </p:txBody>
      </p:sp>
      <p:sp>
        <p:nvSpPr>
          <p:cNvPr id="45" name="下矢印 17"/>
          <p:cNvSpPr>
            <a:spLocks noChangeArrowheads="1"/>
          </p:cNvSpPr>
          <p:nvPr/>
        </p:nvSpPr>
        <p:spPr bwMode="auto">
          <a:xfrm>
            <a:off x="4084637" y="2190432"/>
            <a:ext cx="936625" cy="454819"/>
          </a:xfrm>
          <a:prstGeom prst="downArrow">
            <a:avLst>
              <a:gd name="adj1" fmla="val 50000"/>
              <a:gd name="adj2" fmla="val 50000"/>
            </a:avLst>
          </a:prstGeom>
          <a:solidFill>
            <a:srgbClr val="00B0F0"/>
          </a:solidFill>
          <a:ln w="38100" cap="flat" cmpd="sng">
            <a:solidFill>
              <a:schemeClr val="accent1">
                <a:lumMod val="60000"/>
                <a:lumOff val="40000"/>
              </a:schemeClr>
            </a:solidFill>
            <a:miter lim="800000"/>
            <a:headEnd/>
            <a:tailEnd/>
          </a:ln>
        </p:spPr>
        <p:txBody>
          <a:bodyPr anchor="ct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endParaRPr kumimoji="0" lang="ja-JP" altLang="ja-JP" sz="1800" b="0" i="0" u="none" strike="noStrike" kern="0" cap="none" spc="0" normalizeH="0" baseline="0" noProof="0" smtClean="0">
              <a:ln>
                <a:noFill/>
              </a:ln>
              <a:solidFill>
                <a:srgbClr val="FFFFFF"/>
              </a:solidFill>
              <a:effectLst/>
              <a:uLnTx/>
              <a:uFillTx/>
              <a:latin typeface="Arial Unicode MS" pitchFamily="50" charset="-128"/>
              <a:ea typeface="ＭＳ ゴシック" pitchFamily="49" charset="-128"/>
              <a:sym typeface="Arial Unicode MS" pitchFamily="50" charset="-128"/>
            </a:endParaRPr>
          </a:p>
        </p:txBody>
      </p:sp>
      <p:sp>
        <p:nvSpPr>
          <p:cNvPr id="46" name="下矢印 18"/>
          <p:cNvSpPr>
            <a:spLocks noChangeArrowheads="1"/>
          </p:cNvSpPr>
          <p:nvPr/>
        </p:nvSpPr>
        <p:spPr bwMode="auto">
          <a:xfrm>
            <a:off x="4074496" y="3304429"/>
            <a:ext cx="936625" cy="412603"/>
          </a:xfrm>
          <a:prstGeom prst="downArrow">
            <a:avLst>
              <a:gd name="adj1" fmla="val 50000"/>
              <a:gd name="adj2" fmla="val 50000"/>
            </a:avLst>
          </a:prstGeom>
          <a:solidFill>
            <a:srgbClr val="00B0F0"/>
          </a:solidFill>
          <a:ln w="38100" cap="flat" cmpd="sng">
            <a:solidFill>
              <a:schemeClr val="accent1">
                <a:lumMod val="60000"/>
                <a:lumOff val="40000"/>
              </a:schemeClr>
            </a:solidFill>
            <a:miter lim="800000"/>
            <a:headEnd/>
            <a:tailEnd/>
          </a:ln>
        </p:spPr>
        <p:txBody>
          <a:bodyPr anchor="ct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endParaRPr kumimoji="0" lang="ja-JP" altLang="ja-JP" sz="1800" b="0" i="0" u="none" strike="noStrike" kern="0" cap="none" spc="0" normalizeH="0" baseline="0" noProof="0" smtClean="0">
              <a:ln>
                <a:noFill/>
              </a:ln>
              <a:solidFill>
                <a:srgbClr val="FFFFFF"/>
              </a:solidFill>
              <a:effectLst/>
              <a:uLnTx/>
              <a:uFillTx/>
              <a:latin typeface="Arial Unicode MS" pitchFamily="50" charset="-128"/>
              <a:ea typeface="ＭＳ ゴシック" pitchFamily="49" charset="-128"/>
              <a:sym typeface="Arial Unicode MS" pitchFamily="50" charset="-128"/>
            </a:endParaRPr>
          </a:p>
        </p:txBody>
      </p:sp>
      <p:cxnSp>
        <p:nvCxnSpPr>
          <p:cNvPr id="47" name="直線矢印コネクタ 23"/>
          <p:cNvCxnSpPr>
            <a:cxnSpLocks noChangeShapeType="1"/>
            <a:stCxn id="41" idx="0"/>
            <a:endCxn id="40" idx="2"/>
          </p:cNvCxnSpPr>
          <p:nvPr/>
        </p:nvCxnSpPr>
        <p:spPr bwMode="auto">
          <a:xfrm flipV="1">
            <a:off x="1260475" y="4312915"/>
            <a:ext cx="3292475" cy="963613"/>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48" name="直線矢印コネクタ 26"/>
          <p:cNvCxnSpPr>
            <a:cxnSpLocks noChangeShapeType="1"/>
            <a:stCxn id="42" idx="0"/>
            <a:endCxn id="40" idx="2"/>
          </p:cNvCxnSpPr>
          <p:nvPr/>
        </p:nvCxnSpPr>
        <p:spPr bwMode="auto">
          <a:xfrm flipV="1">
            <a:off x="3708400" y="4312915"/>
            <a:ext cx="844550" cy="963613"/>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49" name="直線矢印コネクタ 29"/>
          <p:cNvCxnSpPr>
            <a:cxnSpLocks noChangeShapeType="1"/>
            <a:stCxn id="43" idx="0"/>
            <a:endCxn id="40" idx="2"/>
          </p:cNvCxnSpPr>
          <p:nvPr/>
        </p:nvCxnSpPr>
        <p:spPr bwMode="auto">
          <a:xfrm flipH="1" flipV="1">
            <a:off x="4552950" y="4312915"/>
            <a:ext cx="1606550" cy="965200"/>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50" name="直線矢印コネクタ 38"/>
          <p:cNvCxnSpPr>
            <a:cxnSpLocks noChangeShapeType="1"/>
            <a:endCxn id="40" idx="2"/>
          </p:cNvCxnSpPr>
          <p:nvPr/>
        </p:nvCxnSpPr>
        <p:spPr bwMode="auto">
          <a:xfrm flipH="1" flipV="1">
            <a:off x="4552950" y="4312915"/>
            <a:ext cx="3744913" cy="954088"/>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sp>
        <p:nvSpPr>
          <p:cNvPr id="57" name="四角形吹き出し 56"/>
          <p:cNvSpPr/>
          <p:nvPr/>
        </p:nvSpPr>
        <p:spPr>
          <a:xfrm>
            <a:off x="312145" y="1454244"/>
            <a:ext cx="2880320" cy="2688481"/>
          </a:xfrm>
          <a:prstGeom prst="wedgeRectCallout">
            <a:avLst>
              <a:gd name="adj1" fmla="val 68969"/>
              <a:gd name="adj2" fmla="val 44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3" name="コンテンツ プレースホルダー 2"/>
          <p:cNvSpPr>
            <a:spLocks noGrp="1"/>
          </p:cNvSpPr>
          <p:nvPr>
            <p:ph idx="1"/>
          </p:nvPr>
        </p:nvSpPr>
        <p:spPr>
          <a:xfrm>
            <a:off x="372046" y="1551992"/>
            <a:ext cx="2752179" cy="2520280"/>
          </a:xfrm>
          <a:solidFill>
            <a:srgbClr val="FFFF00"/>
          </a:solidFill>
        </p:spPr>
        <p:txBody>
          <a:bodyPr>
            <a:normAutofit/>
          </a:bodyPr>
          <a:lstStyle/>
          <a:p>
            <a:r>
              <a:rPr lang="ja-JP" altLang="en-US" sz="2000" b="1" dirty="0" smtClean="0"/>
              <a:t>電源投入後 ～ </a:t>
            </a:r>
            <a:r>
              <a:rPr lang="en-US" altLang="ja-JP" sz="2000" b="1" dirty="0" smtClean="0"/>
              <a:t>OS</a:t>
            </a:r>
            <a:r>
              <a:rPr lang="ja-JP" altLang="en-US" sz="2000" b="1" dirty="0" smtClean="0"/>
              <a:t> 起動 の準備をするソフトウェア</a:t>
            </a:r>
            <a:endParaRPr lang="en-US" altLang="ja-JP" sz="2000" b="1" dirty="0" smtClean="0"/>
          </a:p>
          <a:p>
            <a:r>
              <a:rPr kumimoji="1" lang="ja-JP" altLang="en-US" sz="2000" b="1" dirty="0" smtClean="0"/>
              <a:t>仕事</a:t>
            </a:r>
            <a:endParaRPr kumimoji="1" lang="en-US" altLang="ja-JP" sz="2000" b="1" dirty="0" smtClean="0"/>
          </a:p>
          <a:p>
            <a:pPr lvl="1"/>
            <a:r>
              <a:rPr lang="en-US" altLang="ja-JP" sz="2000" b="1" dirty="0" smtClean="0"/>
              <a:t>POST</a:t>
            </a:r>
            <a:r>
              <a:rPr lang="ja-JP" altLang="en-US" sz="2000" b="1" dirty="0" smtClean="0"/>
              <a:t> の実行</a:t>
            </a:r>
            <a:endParaRPr lang="en-US" altLang="ja-JP" sz="2000" b="1" dirty="0" smtClean="0"/>
          </a:p>
          <a:p>
            <a:pPr lvl="1"/>
            <a:r>
              <a:rPr kumimoji="1" lang="en-US" altLang="ja-JP" sz="2000" b="1" dirty="0" smtClean="0"/>
              <a:t>OS</a:t>
            </a:r>
            <a:r>
              <a:rPr kumimoji="1" lang="ja-JP" altLang="en-US" sz="2000" b="1" dirty="0" smtClean="0"/>
              <a:t> 起動プログラムの呼び出し</a:t>
            </a:r>
            <a:endParaRPr kumimoji="1" lang="ja-JP" altLang="en-US" sz="2000" b="1" dirty="0"/>
          </a:p>
        </p:txBody>
      </p:sp>
      <p:sp>
        <p:nvSpPr>
          <p:cNvPr id="59" name="コンテンツ プレースホルダー 2"/>
          <p:cNvSpPr txBox="1">
            <a:spLocks/>
          </p:cNvSpPr>
          <p:nvPr/>
        </p:nvSpPr>
        <p:spPr>
          <a:xfrm>
            <a:off x="5940152" y="1527875"/>
            <a:ext cx="3024335" cy="2389415"/>
          </a:xfrm>
          <a:prstGeom prst="rect">
            <a:avLst/>
          </a:prstGeom>
          <a:solidFill>
            <a:srgbClr val="FFFF0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2400" b="1" dirty="0" smtClean="0"/>
              <a:t>POST</a:t>
            </a:r>
          </a:p>
          <a:p>
            <a:r>
              <a:rPr lang="ja-JP" altLang="en-US" sz="2400" dirty="0" smtClean="0"/>
              <a:t>電源投入後の起動チェック及び初期化</a:t>
            </a:r>
            <a:endParaRPr lang="en-US" altLang="ja-JP" sz="2400" dirty="0" smtClean="0"/>
          </a:p>
          <a:p>
            <a:pPr lvl="1"/>
            <a:r>
              <a:rPr lang="ja-JP" altLang="en-US" sz="2000" dirty="0" smtClean="0"/>
              <a:t>ハードウェアの検出</a:t>
            </a:r>
            <a:endParaRPr lang="en-US" altLang="ja-JP" sz="2000" dirty="0" smtClean="0"/>
          </a:p>
          <a:p>
            <a:pPr lvl="1"/>
            <a:r>
              <a:rPr lang="ja-JP" altLang="en-US" sz="2000" dirty="0" smtClean="0"/>
              <a:t>ファームウェアへの処理の移行 など</a:t>
            </a:r>
            <a:endParaRPr lang="ja-JP" altLang="en-US" sz="2000" dirty="0"/>
          </a:p>
        </p:txBody>
      </p:sp>
      <p:sp>
        <p:nvSpPr>
          <p:cNvPr id="64" name="正方形/長方形 63"/>
          <p:cNvSpPr/>
          <p:nvPr/>
        </p:nvSpPr>
        <p:spPr>
          <a:xfrm>
            <a:off x="1074672" y="3295313"/>
            <a:ext cx="2076849" cy="6219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7230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fade">
                                      <p:cBhvr>
                                        <p:cTn id="10" dur="500"/>
                                        <p:tgtEl>
                                          <p:spTgt spid="3">
                                            <p:bg/>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fade">
                                      <p:cBhvr>
                                        <p:cTn id="3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3" grpId="0" build="p" animBg="1"/>
      <p:bldP spid="59" grpId="0" animBg="1"/>
      <p:bldP spid="6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sp>
        <p:nvSpPr>
          <p:cNvPr id="4" name="テキスト ボックス 4"/>
          <p:cNvSpPr>
            <a:spLocks noChangeArrowheads="1"/>
          </p:cNvSpPr>
          <p:nvPr/>
        </p:nvSpPr>
        <p:spPr bwMode="auto">
          <a:xfrm>
            <a:off x="3416300" y="1484784"/>
            <a:ext cx="2308225" cy="617538"/>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5" name="テキスト ボックス 5"/>
          <p:cNvSpPr>
            <a:spLocks noChangeArrowheads="1"/>
          </p:cNvSpPr>
          <p:nvPr/>
        </p:nvSpPr>
        <p:spPr bwMode="auto">
          <a:xfrm>
            <a:off x="3760788" y="2698750"/>
            <a:ext cx="1584325" cy="461665"/>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endParaRPr kumimoji="0" lang="en-US" altLang="ja-JP"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6" name="テキスト ボックス 6"/>
          <p:cNvSpPr>
            <a:spLocks noChangeArrowheads="1"/>
          </p:cNvSpPr>
          <p:nvPr/>
        </p:nvSpPr>
        <p:spPr bwMode="auto">
          <a:xfrm>
            <a:off x="3760788" y="3789040"/>
            <a:ext cx="1584325" cy="523875"/>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OS</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 </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7" name="テキスト ボックス 7"/>
          <p:cNvSpPr>
            <a:spLocks noChangeArrowheads="1"/>
          </p:cNvSpPr>
          <p:nvPr/>
        </p:nvSpPr>
        <p:spPr bwMode="auto">
          <a:xfrm>
            <a:off x="250825" y="5276528"/>
            <a:ext cx="2016125" cy="646112"/>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A</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8" name="テキスト ボックス 8"/>
          <p:cNvSpPr>
            <a:spLocks noChangeArrowheads="1"/>
          </p:cNvSpPr>
          <p:nvPr/>
        </p:nvSpPr>
        <p:spPr bwMode="auto">
          <a:xfrm>
            <a:off x="2700338" y="5276528"/>
            <a:ext cx="2016125" cy="646112"/>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B</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9" name="テキスト ボックス 15"/>
          <p:cNvSpPr>
            <a:spLocks noChangeArrowheads="1"/>
          </p:cNvSpPr>
          <p:nvPr/>
        </p:nvSpPr>
        <p:spPr bwMode="auto">
          <a:xfrm>
            <a:off x="5148263" y="5278115"/>
            <a:ext cx="2024062" cy="646113"/>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C</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10" name="テキスト ボックス 16"/>
          <p:cNvSpPr>
            <a:spLocks noChangeArrowheads="1"/>
          </p:cNvSpPr>
          <p:nvPr/>
        </p:nvSpPr>
        <p:spPr bwMode="auto">
          <a:xfrm>
            <a:off x="7486885" y="5416227"/>
            <a:ext cx="1692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itchFamily="34" charset="0"/>
              <a:buNone/>
            </a:pPr>
            <a:r>
              <a:rPr kumimoji="0" lang="ja-JP" altLang="en-US" dirty="0" smtClean="0">
                <a:solidFill>
                  <a:srgbClr val="000000"/>
                </a:solidFill>
                <a:latin typeface="Arial Unicode MS" pitchFamily="50" charset="-128"/>
                <a:ea typeface="Arial Unicode MS" pitchFamily="50" charset="-128"/>
                <a:sym typeface="Arial Unicode MS" pitchFamily="50" charset="-128"/>
              </a:rPr>
              <a:t>・・・・・・</a:t>
            </a:r>
          </a:p>
        </p:txBody>
      </p:sp>
      <p:sp>
        <p:nvSpPr>
          <p:cNvPr id="11" name="下矢印 17"/>
          <p:cNvSpPr>
            <a:spLocks noChangeArrowheads="1"/>
          </p:cNvSpPr>
          <p:nvPr/>
        </p:nvSpPr>
        <p:spPr bwMode="auto">
          <a:xfrm>
            <a:off x="4084637" y="2190432"/>
            <a:ext cx="936625" cy="454819"/>
          </a:xfrm>
          <a:prstGeom prst="downArrow">
            <a:avLst>
              <a:gd name="adj1" fmla="val 50000"/>
              <a:gd name="adj2" fmla="val 50000"/>
            </a:avLst>
          </a:prstGeom>
          <a:solidFill>
            <a:srgbClr val="00B0F0"/>
          </a:solidFill>
          <a:ln w="38100" cap="flat" cmpd="sng">
            <a:solidFill>
              <a:schemeClr val="accent1">
                <a:lumMod val="60000"/>
                <a:lumOff val="40000"/>
              </a:schemeClr>
            </a:solidFill>
            <a:miter lim="800000"/>
            <a:headEnd/>
            <a:tailEnd/>
          </a:ln>
        </p:spPr>
        <p:txBody>
          <a:bodyPr anchor="ct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endParaRPr kumimoji="0" lang="ja-JP" altLang="ja-JP" sz="1800" b="0" i="0" u="none" strike="noStrike" kern="0" cap="none" spc="0" normalizeH="0" baseline="0" noProof="0" smtClean="0">
              <a:ln>
                <a:noFill/>
              </a:ln>
              <a:solidFill>
                <a:srgbClr val="FFFFFF"/>
              </a:solidFill>
              <a:effectLst/>
              <a:uLnTx/>
              <a:uFillTx/>
              <a:latin typeface="Arial Unicode MS" pitchFamily="50" charset="-128"/>
              <a:ea typeface="ＭＳ ゴシック" pitchFamily="49" charset="-128"/>
              <a:sym typeface="Arial Unicode MS" pitchFamily="50" charset="-128"/>
            </a:endParaRPr>
          </a:p>
        </p:txBody>
      </p:sp>
      <p:sp>
        <p:nvSpPr>
          <p:cNvPr id="12" name="下矢印 18"/>
          <p:cNvSpPr>
            <a:spLocks noChangeArrowheads="1"/>
          </p:cNvSpPr>
          <p:nvPr/>
        </p:nvSpPr>
        <p:spPr bwMode="auto">
          <a:xfrm>
            <a:off x="4074496" y="3304429"/>
            <a:ext cx="936625" cy="412603"/>
          </a:xfrm>
          <a:prstGeom prst="downArrow">
            <a:avLst>
              <a:gd name="adj1" fmla="val 50000"/>
              <a:gd name="adj2" fmla="val 50000"/>
            </a:avLst>
          </a:prstGeom>
          <a:solidFill>
            <a:srgbClr val="00B0F0"/>
          </a:solidFill>
          <a:ln w="38100" cap="flat" cmpd="sng">
            <a:solidFill>
              <a:schemeClr val="accent1">
                <a:lumMod val="60000"/>
                <a:lumOff val="40000"/>
              </a:schemeClr>
            </a:solidFill>
            <a:miter lim="800000"/>
            <a:headEnd/>
            <a:tailEnd/>
          </a:ln>
        </p:spPr>
        <p:txBody>
          <a:bodyPr anchor="ct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endParaRPr kumimoji="0" lang="ja-JP" altLang="ja-JP" sz="1800" b="0" i="0" u="none" strike="noStrike" kern="0" cap="none" spc="0" normalizeH="0" baseline="0" noProof="0" smtClean="0">
              <a:ln>
                <a:noFill/>
              </a:ln>
              <a:solidFill>
                <a:srgbClr val="FFFFFF"/>
              </a:solidFill>
              <a:effectLst/>
              <a:uLnTx/>
              <a:uFillTx/>
              <a:latin typeface="Arial Unicode MS" pitchFamily="50" charset="-128"/>
              <a:ea typeface="ＭＳ ゴシック" pitchFamily="49" charset="-128"/>
              <a:sym typeface="Arial Unicode MS" pitchFamily="50" charset="-128"/>
            </a:endParaRPr>
          </a:p>
        </p:txBody>
      </p:sp>
      <p:cxnSp>
        <p:nvCxnSpPr>
          <p:cNvPr id="13" name="直線矢印コネクタ 23"/>
          <p:cNvCxnSpPr>
            <a:cxnSpLocks noChangeShapeType="1"/>
            <a:stCxn id="7" idx="0"/>
            <a:endCxn id="6" idx="2"/>
          </p:cNvCxnSpPr>
          <p:nvPr/>
        </p:nvCxnSpPr>
        <p:spPr bwMode="auto">
          <a:xfrm flipV="1">
            <a:off x="1260475" y="4312915"/>
            <a:ext cx="3292475" cy="963613"/>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14" name="直線矢印コネクタ 26"/>
          <p:cNvCxnSpPr>
            <a:cxnSpLocks noChangeShapeType="1"/>
            <a:stCxn id="8" idx="0"/>
            <a:endCxn id="6" idx="2"/>
          </p:cNvCxnSpPr>
          <p:nvPr/>
        </p:nvCxnSpPr>
        <p:spPr bwMode="auto">
          <a:xfrm flipV="1">
            <a:off x="3708400" y="4312915"/>
            <a:ext cx="844550" cy="963613"/>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15" name="直線矢印コネクタ 29"/>
          <p:cNvCxnSpPr>
            <a:cxnSpLocks noChangeShapeType="1"/>
            <a:stCxn id="9" idx="0"/>
            <a:endCxn id="6" idx="2"/>
          </p:cNvCxnSpPr>
          <p:nvPr/>
        </p:nvCxnSpPr>
        <p:spPr bwMode="auto">
          <a:xfrm flipH="1" flipV="1">
            <a:off x="4552950" y="4312915"/>
            <a:ext cx="1606550" cy="965200"/>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16" name="直線矢印コネクタ 38"/>
          <p:cNvCxnSpPr>
            <a:cxnSpLocks noChangeShapeType="1"/>
            <a:endCxn id="6" idx="2"/>
          </p:cNvCxnSpPr>
          <p:nvPr/>
        </p:nvCxnSpPr>
        <p:spPr bwMode="auto">
          <a:xfrm flipH="1" flipV="1">
            <a:off x="4552950" y="4312915"/>
            <a:ext cx="3744913" cy="954088"/>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sp>
        <p:nvSpPr>
          <p:cNvPr id="17" name="四角形吹き出し 16"/>
          <p:cNvSpPr/>
          <p:nvPr/>
        </p:nvSpPr>
        <p:spPr>
          <a:xfrm>
            <a:off x="312145" y="1454244"/>
            <a:ext cx="2880320" cy="2688481"/>
          </a:xfrm>
          <a:prstGeom prst="wedgeRectCallout">
            <a:avLst>
              <a:gd name="adj1" fmla="val 68969"/>
              <a:gd name="adj2" fmla="val 44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8" name="コンテンツ プレースホルダー 2"/>
          <p:cNvSpPr txBox="1">
            <a:spLocks/>
          </p:cNvSpPr>
          <p:nvPr/>
        </p:nvSpPr>
        <p:spPr>
          <a:xfrm>
            <a:off x="372046" y="1551992"/>
            <a:ext cx="2752179" cy="2520280"/>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smtClean="0"/>
              <a:t>電源投入後 ～ </a:t>
            </a:r>
            <a:r>
              <a:rPr lang="en-US" altLang="ja-JP" sz="2000" b="1" smtClean="0"/>
              <a:t>OS</a:t>
            </a:r>
            <a:r>
              <a:rPr lang="ja-JP" altLang="en-US" sz="2000" b="1" smtClean="0"/>
              <a:t> 起動 の準備をするソフトウェア</a:t>
            </a:r>
            <a:endParaRPr lang="en-US" altLang="ja-JP" sz="2000" b="1" smtClean="0"/>
          </a:p>
          <a:p>
            <a:r>
              <a:rPr lang="ja-JP" altLang="en-US" sz="2000" b="1" smtClean="0"/>
              <a:t>仕事</a:t>
            </a:r>
            <a:endParaRPr lang="en-US" altLang="ja-JP" sz="2000" b="1" smtClean="0"/>
          </a:p>
          <a:p>
            <a:pPr lvl="1"/>
            <a:r>
              <a:rPr lang="en-US" altLang="ja-JP" sz="2000" b="1" smtClean="0"/>
              <a:t>POST</a:t>
            </a:r>
            <a:r>
              <a:rPr lang="ja-JP" altLang="en-US" sz="2000" b="1" smtClean="0"/>
              <a:t> の実行</a:t>
            </a:r>
            <a:endParaRPr lang="en-US" altLang="ja-JP" sz="2000" b="1" smtClean="0"/>
          </a:p>
          <a:p>
            <a:pPr lvl="1"/>
            <a:r>
              <a:rPr lang="en-US" altLang="ja-JP" sz="2000" b="1" smtClean="0"/>
              <a:t>OS</a:t>
            </a:r>
            <a:r>
              <a:rPr lang="ja-JP" altLang="en-US" sz="2000" b="1" smtClean="0"/>
              <a:t> 起動プログラムの呼び出し</a:t>
            </a:r>
            <a:endParaRPr lang="ja-JP" altLang="en-US" sz="2000" b="1" dirty="0"/>
          </a:p>
        </p:txBody>
      </p:sp>
      <p:sp>
        <p:nvSpPr>
          <p:cNvPr id="20" name="正方形/長方形 19"/>
          <p:cNvSpPr/>
          <p:nvPr/>
        </p:nvSpPr>
        <p:spPr>
          <a:xfrm>
            <a:off x="1074672" y="3295313"/>
            <a:ext cx="2076849" cy="6219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コンテンツ プレースホルダー 2"/>
          <p:cNvSpPr txBox="1">
            <a:spLocks/>
          </p:cNvSpPr>
          <p:nvPr/>
        </p:nvSpPr>
        <p:spPr>
          <a:xfrm>
            <a:off x="5868144" y="1484843"/>
            <a:ext cx="3168352" cy="3018165"/>
          </a:xfrm>
          <a:prstGeom prst="rect">
            <a:avLst/>
          </a:prstGeom>
          <a:solidFill>
            <a:srgbClr val="FFFF00"/>
          </a:solidFill>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b="1" dirty="0" smtClean="0"/>
              <a:t>OS</a:t>
            </a:r>
            <a:r>
              <a:rPr lang="ja-JP" altLang="en-US" sz="2400" b="1" dirty="0" smtClean="0"/>
              <a:t> 起動のために必要なこと</a:t>
            </a:r>
            <a:endParaRPr lang="en-US" altLang="ja-JP" sz="2400" b="1" dirty="0" smtClean="0"/>
          </a:p>
          <a:p>
            <a:pPr lvl="1"/>
            <a:r>
              <a:rPr lang="ja-JP" altLang="en-US" sz="2400" b="1" dirty="0" smtClean="0"/>
              <a:t>パーティション構造の情報</a:t>
            </a:r>
            <a:endParaRPr lang="en-US" altLang="ja-JP" sz="2400" b="1" dirty="0" smtClean="0"/>
          </a:p>
          <a:p>
            <a:pPr lvl="2"/>
            <a:r>
              <a:rPr lang="en-US" altLang="ja-JP" b="1" dirty="0" smtClean="0">
                <a:solidFill>
                  <a:srgbClr val="FF0000"/>
                </a:solidFill>
              </a:rPr>
              <a:t>GPT</a:t>
            </a:r>
            <a:r>
              <a:rPr lang="en-US" altLang="ja-JP" b="1" dirty="0" smtClean="0"/>
              <a:t> (GUID Partition Table)</a:t>
            </a:r>
          </a:p>
          <a:p>
            <a:pPr lvl="1"/>
            <a:r>
              <a:rPr lang="en-US" altLang="ja-JP" sz="2400" b="1" dirty="0" smtClean="0"/>
              <a:t>OS </a:t>
            </a:r>
            <a:r>
              <a:rPr lang="ja-JP" altLang="en-US" sz="2400" b="1" dirty="0" smtClean="0"/>
              <a:t>ローダを読み込むプログラム</a:t>
            </a:r>
            <a:r>
              <a:rPr lang="en-US" altLang="ja-JP" sz="2400" b="1" dirty="0" smtClean="0"/>
              <a:t>(</a:t>
            </a:r>
            <a:r>
              <a:rPr lang="ja-JP" altLang="en-US" sz="2400" b="1" dirty="0" smtClean="0"/>
              <a:t>ブートローダ</a:t>
            </a:r>
            <a:r>
              <a:rPr lang="en-US" altLang="ja-JP" sz="2400" b="1" dirty="0" smtClean="0"/>
              <a:t>)</a:t>
            </a:r>
          </a:p>
          <a:p>
            <a:pPr lvl="2"/>
            <a:r>
              <a:rPr lang="en-US" altLang="ja-JP" b="1" dirty="0" smtClean="0">
                <a:solidFill>
                  <a:srgbClr val="FF0000"/>
                </a:solidFill>
              </a:rPr>
              <a:t>UEFI</a:t>
            </a:r>
            <a:r>
              <a:rPr lang="ja-JP" altLang="en-US" b="1" dirty="0" smtClean="0">
                <a:solidFill>
                  <a:srgbClr val="FF0000"/>
                </a:solidFill>
              </a:rPr>
              <a:t> </a:t>
            </a:r>
            <a:r>
              <a:rPr lang="en-US" altLang="ja-JP" b="1" dirty="0" smtClean="0">
                <a:solidFill>
                  <a:srgbClr val="FF0000"/>
                </a:solidFill>
              </a:rPr>
              <a:t>Application</a:t>
            </a:r>
            <a:endParaRPr lang="en-US" altLang="ja-JP" sz="2400" b="1" dirty="0" smtClean="0">
              <a:solidFill>
                <a:srgbClr val="FF0000"/>
              </a:solidFill>
            </a:endParaRPr>
          </a:p>
        </p:txBody>
      </p:sp>
    </p:spTree>
    <p:extLst>
      <p:ext uri="{BB962C8B-B14F-4D97-AF65-F5344CB8AC3E}">
        <p14:creationId xmlns:p14="http://schemas.microsoft.com/office/powerpoint/2010/main" val="184404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xEl>
                                              <p:pRg st="0" end="0"/>
                                            </p:txEl>
                                          </p:spTgt>
                                        </p:tgtEl>
                                        <p:attrNameLst>
                                          <p:attrName>style.visibility</p:attrName>
                                        </p:attrNameLst>
                                      </p:cBhvr>
                                      <p:to>
                                        <p:strVal val="visible"/>
                                      </p:to>
                                    </p:set>
                                    <p:animEffect transition="in" filter="fade">
                                      <p:cBhvr>
                                        <p:cTn id="10" dur="500"/>
                                        <p:tgtEl>
                                          <p:spTgt spid="2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xEl>
                                              <p:pRg st="1" end="1"/>
                                            </p:txEl>
                                          </p:spTgt>
                                        </p:tgtEl>
                                        <p:attrNameLst>
                                          <p:attrName>style.visibility</p:attrName>
                                        </p:attrNameLst>
                                      </p:cBhvr>
                                      <p:to>
                                        <p:strVal val="visible"/>
                                      </p:to>
                                    </p:set>
                                    <p:animEffect transition="in" filter="fade">
                                      <p:cBhvr>
                                        <p:cTn id="13" dur="500"/>
                                        <p:tgtEl>
                                          <p:spTgt spid="21">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xEl>
                                              <p:pRg st="2" end="2"/>
                                            </p:txEl>
                                          </p:spTgt>
                                        </p:tgtEl>
                                        <p:attrNameLst>
                                          <p:attrName>style.visibility</p:attrName>
                                        </p:attrNameLst>
                                      </p:cBhvr>
                                      <p:to>
                                        <p:strVal val="visible"/>
                                      </p:to>
                                    </p:set>
                                    <p:animEffect transition="in" filter="fade">
                                      <p:cBhvr>
                                        <p:cTn id="16" dur="500"/>
                                        <p:tgtEl>
                                          <p:spTgt spid="21">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xEl>
                                              <p:pRg st="3" end="3"/>
                                            </p:txEl>
                                          </p:spTgt>
                                        </p:tgtEl>
                                        <p:attrNameLst>
                                          <p:attrName>style.visibility</p:attrName>
                                        </p:attrNameLst>
                                      </p:cBhvr>
                                      <p:to>
                                        <p:strVal val="visible"/>
                                      </p:to>
                                    </p:set>
                                    <p:animEffect transition="in" filter="fade">
                                      <p:cBhvr>
                                        <p:cTn id="19" dur="500"/>
                                        <p:tgtEl>
                                          <p:spTgt spid="21">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xEl>
                                              <p:pRg st="4" end="4"/>
                                            </p:txEl>
                                          </p:spTgt>
                                        </p:tgtEl>
                                        <p:attrNameLst>
                                          <p:attrName>style.visibility</p:attrName>
                                        </p:attrNameLst>
                                      </p:cBhvr>
                                      <p:to>
                                        <p:strVal val="visible"/>
                                      </p:to>
                                    </p:set>
                                    <p:animEffect transition="in" filter="fade">
                                      <p:cBhvr>
                                        <p:cTn id="22" dur="5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GPT</a:t>
            </a:r>
            <a:r>
              <a:rPr lang="en-US" altLang="ja-JP" dirty="0" smtClean="0"/>
              <a:t>(GUID</a:t>
            </a:r>
            <a:r>
              <a:rPr lang="ja-JP" altLang="en-US" dirty="0" smtClean="0"/>
              <a:t> </a:t>
            </a:r>
            <a:r>
              <a:rPr lang="en-US" altLang="ja-JP" dirty="0" smtClean="0"/>
              <a:t>Partition Table)</a:t>
            </a:r>
            <a:endParaRPr kumimoji="1" lang="ja-JP" altLang="en-US" dirty="0"/>
          </a:p>
        </p:txBody>
      </p:sp>
      <p:sp>
        <p:nvSpPr>
          <p:cNvPr id="3" name="コンテンツ プレースホルダー 2"/>
          <p:cNvSpPr>
            <a:spLocks noGrp="1"/>
          </p:cNvSpPr>
          <p:nvPr>
            <p:ph idx="1"/>
          </p:nvPr>
        </p:nvSpPr>
        <p:spPr>
          <a:xfrm>
            <a:off x="3275856" y="1600200"/>
            <a:ext cx="5616624" cy="5213176"/>
          </a:xfrm>
        </p:spPr>
        <p:txBody>
          <a:bodyPr>
            <a:normAutofit/>
          </a:bodyPr>
          <a:lstStyle/>
          <a:p>
            <a:r>
              <a:rPr kumimoji="1" lang="en-US" altLang="ja-JP" sz="2800" dirty="0" smtClean="0"/>
              <a:t>UEFI</a:t>
            </a:r>
            <a:r>
              <a:rPr kumimoji="1" lang="ja-JP" altLang="en-US" sz="2800" dirty="0" smtClean="0"/>
              <a:t> 環境下で用いられるパーティション管理方式</a:t>
            </a:r>
            <a:endParaRPr kumimoji="1" lang="en-US" altLang="ja-JP" sz="2800" dirty="0" smtClean="0"/>
          </a:p>
          <a:p>
            <a:r>
              <a:rPr kumimoji="1" lang="ja-JP" altLang="en-US" sz="2800" dirty="0" smtClean="0"/>
              <a:t>作成可能パーティション数は </a:t>
            </a:r>
            <a:r>
              <a:rPr kumimoji="1" lang="en-US" altLang="ja-JP" sz="2800" dirty="0" smtClean="0"/>
              <a:t>128</a:t>
            </a:r>
          </a:p>
          <a:p>
            <a:r>
              <a:rPr lang="en-US" altLang="ja-JP" sz="2800" b="1" dirty="0" smtClean="0">
                <a:solidFill>
                  <a:srgbClr val="FF0000"/>
                </a:solidFill>
              </a:rPr>
              <a:t>GUID</a:t>
            </a:r>
            <a:r>
              <a:rPr lang="ja-JP" altLang="en-US" sz="2800" b="1" dirty="0" smtClean="0">
                <a:solidFill>
                  <a:srgbClr val="FF0000"/>
                </a:solidFill>
              </a:rPr>
              <a:t> </a:t>
            </a:r>
            <a:r>
              <a:rPr lang="en-US" altLang="ja-JP" sz="2800" dirty="0" smtClean="0"/>
              <a:t>(Globally Unique </a:t>
            </a:r>
            <a:r>
              <a:rPr lang="en-US" altLang="ja-JP" sz="2800" dirty="0" err="1" smtClean="0"/>
              <a:t>IDentifer</a:t>
            </a:r>
            <a:r>
              <a:rPr lang="en-US" altLang="ja-JP" sz="2800" dirty="0" smtClean="0"/>
              <a:t>)</a:t>
            </a:r>
            <a:r>
              <a:rPr lang="ja-JP" altLang="en-US" sz="2800" dirty="0" smtClean="0"/>
              <a:t>によりパーティションのタイプを識別</a:t>
            </a:r>
            <a:endParaRPr lang="en-US" altLang="ja-JP" sz="2800" dirty="0" smtClean="0"/>
          </a:p>
          <a:p>
            <a:pPr lvl="1"/>
            <a:r>
              <a:rPr lang="en-US" altLang="ja-JP" sz="2400" dirty="0" smtClean="0"/>
              <a:t>GUID: 128</a:t>
            </a:r>
            <a:r>
              <a:rPr lang="ja-JP" altLang="en-US" sz="2400" dirty="0" smtClean="0"/>
              <a:t> </a:t>
            </a:r>
            <a:r>
              <a:rPr lang="en-US" altLang="ja-JP" sz="2400" dirty="0" smtClean="0"/>
              <a:t>bit </a:t>
            </a:r>
            <a:r>
              <a:rPr lang="ja-JP" altLang="en-US" sz="2400" dirty="0" smtClean="0"/>
              <a:t>の値を持つ一意な識別子</a:t>
            </a:r>
            <a:endParaRPr lang="en-US" altLang="ja-JP" sz="2400" dirty="0" smtClean="0"/>
          </a:p>
          <a:p>
            <a:pPr lvl="1"/>
            <a:r>
              <a:rPr lang="en-US" altLang="ja-JP" sz="2400" dirty="0" smtClean="0"/>
              <a:t>Linux</a:t>
            </a:r>
            <a:r>
              <a:rPr lang="ja-JP" altLang="en-US" sz="2400" dirty="0" smtClean="0"/>
              <a:t> データパーティションの例</a:t>
            </a:r>
            <a:r>
              <a:rPr lang="en-US" altLang="ja-JP" sz="2400" dirty="0" smtClean="0"/>
              <a:t>(16</a:t>
            </a:r>
            <a:r>
              <a:rPr lang="ja-JP" altLang="en-US" sz="2400" dirty="0" smtClean="0"/>
              <a:t> 進数で表記</a:t>
            </a:r>
            <a:r>
              <a:rPr lang="en-US" altLang="ja-JP" sz="2400" dirty="0" smtClean="0"/>
              <a:t>)</a:t>
            </a:r>
          </a:p>
          <a:p>
            <a:pPr lvl="2"/>
            <a:r>
              <a:rPr lang="en-US" altLang="ja-JP" sz="1800" dirty="0" smtClean="0"/>
              <a:t>EBD0A0A2-B9E5-4433-87C0-68B6B72699C7</a:t>
            </a:r>
          </a:p>
        </p:txBody>
      </p:sp>
      <p:grpSp>
        <p:nvGrpSpPr>
          <p:cNvPr id="28" name="グループ化 27"/>
          <p:cNvGrpSpPr/>
          <p:nvPr/>
        </p:nvGrpSpPr>
        <p:grpSpPr>
          <a:xfrm>
            <a:off x="450573" y="1211382"/>
            <a:ext cx="2376264" cy="5457978"/>
            <a:chOff x="450573" y="923350"/>
            <a:chExt cx="2376264" cy="5457978"/>
          </a:xfrm>
        </p:grpSpPr>
        <p:grpSp>
          <p:nvGrpSpPr>
            <p:cNvPr id="22" name="グループ化 21"/>
            <p:cNvGrpSpPr/>
            <p:nvPr/>
          </p:nvGrpSpPr>
          <p:grpSpPr>
            <a:xfrm>
              <a:off x="450573" y="923350"/>
              <a:ext cx="2376264" cy="5457978"/>
              <a:chOff x="450573" y="923350"/>
              <a:chExt cx="2376264" cy="5457978"/>
            </a:xfrm>
          </p:grpSpPr>
          <p:grpSp>
            <p:nvGrpSpPr>
              <p:cNvPr id="19" name="グループ化 18"/>
              <p:cNvGrpSpPr/>
              <p:nvPr/>
            </p:nvGrpSpPr>
            <p:grpSpPr>
              <a:xfrm>
                <a:off x="450573" y="1413118"/>
                <a:ext cx="2376264" cy="4968210"/>
                <a:chOff x="450573" y="1158236"/>
                <a:chExt cx="2376264" cy="4968210"/>
              </a:xfrm>
            </p:grpSpPr>
            <p:sp>
              <p:nvSpPr>
                <p:cNvPr id="11" name="円柱 10"/>
                <p:cNvSpPr/>
                <p:nvPr/>
              </p:nvSpPr>
              <p:spPr>
                <a:xfrm>
                  <a:off x="450573" y="5446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10" name="円柱 9"/>
                <p:cNvSpPr/>
                <p:nvPr/>
              </p:nvSpPr>
              <p:spPr>
                <a:xfrm>
                  <a:off x="450573" y="4930750"/>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2</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14" name="グループ化 13"/>
                <p:cNvGrpSpPr/>
                <p:nvPr/>
              </p:nvGrpSpPr>
              <p:grpSpPr>
                <a:xfrm>
                  <a:off x="450573" y="2910755"/>
                  <a:ext cx="2376264" cy="2186532"/>
                  <a:chOff x="453202" y="3604187"/>
                  <a:chExt cx="2376264" cy="2186532"/>
                </a:xfrm>
              </p:grpSpPr>
              <p:sp>
                <p:nvSpPr>
                  <p:cNvPr id="15" name="円柱 14"/>
                  <p:cNvSpPr/>
                  <p:nvPr/>
                </p:nvSpPr>
                <p:spPr>
                  <a:xfrm>
                    <a:off x="453202" y="5110451"/>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6" name="円柱 15"/>
                  <p:cNvSpPr/>
                  <p:nvPr/>
                </p:nvSpPr>
                <p:spPr>
                  <a:xfrm>
                    <a:off x="453202" y="460176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17" name="円柱 16"/>
                  <p:cNvSpPr/>
                  <p:nvPr/>
                </p:nvSpPr>
                <p:spPr>
                  <a:xfrm>
                    <a:off x="453202" y="409871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18" name="円柱 17"/>
                  <p:cNvSpPr/>
                  <p:nvPr/>
                </p:nvSpPr>
                <p:spPr>
                  <a:xfrm>
                    <a:off x="453202" y="3604187"/>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grpSp>
              <p:nvGrpSpPr>
                <p:cNvPr id="4" name="グループ化 3"/>
                <p:cNvGrpSpPr/>
                <p:nvPr/>
              </p:nvGrpSpPr>
              <p:grpSpPr>
                <a:xfrm>
                  <a:off x="450573" y="1158236"/>
                  <a:ext cx="2376264" cy="1946541"/>
                  <a:chOff x="453202" y="3844178"/>
                  <a:chExt cx="2376264" cy="1946541"/>
                </a:xfrm>
              </p:grpSpPr>
              <p:sp>
                <p:nvSpPr>
                  <p:cNvPr id="5" name="円柱 4"/>
                  <p:cNvSpPr/>
                  <p:nvPr/>
                </p:nvSpPr>
                <p:spPr>
                  <a:xfrm>
                    <a:off x="453202" y="4851948"/>
                    <a:ext cx="2376264" cy="938771"/>
                  </a:xfrm>
                  <a:prstGeom prst="can">
                    <a:avLst>
                      <a:gd name="adj" fmla="val 1891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6" name="円柱 5"/>
                  <p:cNvSpPr/>
                  <p:nvPr/>
                </p:nvSpPr>
                <p:spPr>
                  <a:xfrm>
                    <a:off x="453202" y="4347228"/>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1</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7" name="円柱 6"/>
                  <p:cNvSpPr/>
                  <p:nvPr/>
                </p:nvSpPr>
                <p:spPr>
                  <a:xfrm>
                    <a:off x="453202" y="3844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1" name="円柱 20"/>
              <p:cNvSpPr/>
              <p:nvPr/>
            </p:nvSpPr>
            <p:spPr>
              <a:xfrm>
                <a:off x="450573" y="923350"/>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7" name="テキスト ボックス 26"/>
            <p:cNvSpPr txBox="1"/>
            <p:nvPr/>
          </p:nvSpPr>
          <p:spPr>
            <a:xfrm rot="5400000">
              <a:off x="1467745" y="4890720"/>
              <a:ext cx="528240" cy="523220"/>
            </a:xfrm>
            <a:prstGeom prst="rect">
              <a:avLst/>
            </a:prstGeom>
            <a:noFill/>
          </p:spPr>
          <p:txBody>
            <a:bodyPr wrap="square" rtlCol="0">
              <a:spAutoFit/>
            </a:bodyPr>
            <a:lstStyle/>
            <a:p>
              <a:r>
                <a:rPr lang="en-US" altLang="ja-JP" sz="2800" dirty="0"/>
                <a:t>…</a:t>
              </a:r>
              <a:endParaRPr kumimoji="1" lang="ja-JP" altLang="en-US" sz="2800" dirty="0"/>
            </a:p>
          </p:txBody>
        </p:sp>
      </p:grpSp>
    </p:spTree>
    <p:extLst>
      <p:ext uri="{BB962C8B-B14F-4D97-AF65-F5344CB8AC3E}">
        <p14:creationId xmlns:p14="http://schemas.microsoft.com/office/powerpoint/2010/main" val="2128349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GPT</a:t>
            </a:r>
            <a:r>
              <a:rPr lang="en-US" altLang="ja-JP" dirty="0" smtClean="0"/>
              <a:t>(GUID</a:t>
            </a:r>
            <a:r>
              <a:rPr lang="ja-JP" altLang="en-US" dirty="0" smtClean="0"/>
              <a:t> </a:t>
            </a:r>
            <a:r>
              <a:rPr lang="en-US" altLang="ja-JP" dirty="0" smtClean="0"/>
              <a:t>Partition Table)</a:t>
            </a:r>
            <a:r>
              <a:rPr lang="ja-JP" altLang="en-US" dirty="0" smtClean="0"/>
              <a:t>の構成</a:t>
            </a:r>
            <a:endParaRPr kumimoji="1" lang="ja-JP" altLang="en-US" dirty="0"/>
          </a:p>
        </p:txBody>
      </p:sp>
      <p:sp>
        <p:nvSpPr>
          <p:cNvPr id="3" name="コンテンツ プレースホルダー 2"/>
          <p:cNvSpPr>
            <a:spLocks noGrp="1"/>
          </p:cNvSpPr>
          <p:nvPr>
            <p:ph idx="1"/>
          </p:nvPr>
        </p:nvSpPr>
        <p:spPr>
          <a:xfrm>
            <a:off x="3275856" y="1600200"/>
            <a:ext cx="5544616" cy="5213176"/>
          </a:xfrm>
        </p:spPr>
        <p:txBody>
          <a:bodyPr>
            <a:normAutofit/>
          </a:bodyPr>
          <a:lstStyle/>
          <a:p>
            <a:r>
              <a:rPr lang="en-US" altLang="ja-JP" b="1" dirty="0" smtClean="0">
                <a:solidFill>
                  <a:srgbClr val="FF0000"/>
                </a:solidFill>
              </a:rPr>
              <a:t>MBR</a:t>
            </a:r>
            <a:r>
              <a:rPr lang="ja-JP" altLang="en-US" b="1" dirty="0" smtClean="0">
                <a:solidFill>
                  <a:srgbClr val="FF0000"/>
                </a:solidFill>
              </a:rPr>
              <a:t> </a:t>
            </a:r>
            <a:r>
              <a:rPr lang="en-US" altLang="ja-JP" dirty="0" smtClean="0"/>
              <a:t>(Master Boot Record)</a:t>
            </a:r>
          </a:p>
          <a:p>
            <a:r>
              <a:rPr lang="en-US" altLang="ja-JP" b="1" dirty="0" smtClean="0">
                <a:solidFill>
                  <a:srgbClr val="FF0000"/>
                </a:solidFill>
              </a:rPr>
              <a:t>GPT</a:t>
            </a:r>
            <a:r>
              <a:rPr lang="ja-JP" altLang="en-US" b="1" dirty="0" smtClean="0">
                <a:solidFill>
                  <a:srgbClr val="FF0000"/>
                </a:solidFill>
              </a:rPr>
              <a:t> ヘッダ</a:t>
            </a:r>
            <a:endParaRPr lang="en-US" altLang="ja-JP" b="1" dirty="0" smtClean="0">
              <a:solidFill>
                <a:srgbClr val="FF0000"/>
              </a:solidFill>
            </a:endParaRPr>
          </a:p>
          <a:p>
            <a:r>
              <a:rPr kumimoji="1" lang="ja-JP" altLang="en-US" b="1" dirty="0" smtClean="0">
                <a:solidFill>
                  <a:srgbClr val="FF0000"/>
                </a:solidFill>
              </a:rPr>
              <a:t>パーティションテーブル</a:t>
            </a:r>
            <a:endParaRPr kumimoji="1" lang="en-US" altLang="ja-JP" b="1" dirty="0" smtClean="0">
              <a:solidFill>
                <a:srgbClr val="FF0000"/>
              </a:solidFill>
            </a:endParaRPr>
          </a:p>
          <a:p>
            <a:r>
              <a:rPr lang="en-US" altLang="ja-JP" b="1" dirty="0" smtClean="0">
                <a:solidFill>
                  <a:srgbClr val="FF0000"/>
                </a:solidFill>
              </a:rPr>
              <a:t>EFI</a:t>
            </a:r>
            <a:r>
              <a:rPr lang="ja-JP" altLang="en-US" b="1" dirty="0" smtClean="0">
                <a:solidFill>
                  <a:srgbClr val="FF0000"/>
                </a:solidFill>
              </a:rPr>
              <a:t> システムパーティション</a:t>
            </a:r>
            <a:endParaRPr lang="en-US" altLang="ja-JP" b="1" dirty="0" smtClean="0">
              <a:solidFill>
                <a:srgbClr val="FF0000"/>
              </a:solidFill>
            </a:endParaRPr>
          </a:p>
          <a:p>
            <a:endParaRPr lang="en-US" altLang="ja-JP" sz="2800" dirty="0" smtClean="0"/>
          </a:p>
          <a:p>
            <a:r>
              <a:rPr lang="en-US" altLang="ja-JP" sz="2800" dirty="0" smtClean="0"/>
              <a:t>GPT</a:t>
            </a:r>
            <a:r>
              <a:rPr lang="ja-JP" altLang="en-US" sz="2800" dirty="0" smtClean="0"/>
              <a:t> </a:t>
            </a:r>
            <a:r>
              <a:rPr lang="ja-JP" altLang="en-US" sz="2800" dirty="0"/>
              <a:t>内の位置情報は</a:t>
            </a:r>
            <a:r>
              <a:rPr lang="en-US" altLang="ja-JP" sz="2800" b="1" dirty="0">
                <a:solidFill>
                  <a:srgbClr val="FF0000"/>
                </a:solidFill>
              </a:rPr>
              <a:t>LBA</a:t>
            </a:r>
            <a:r>
              <a:rPr lang="ja-JP" altLang="en-US" sz="2800" b="1" dirty="0">
                <a:solidFill>
                  <a:srgbClr val="FF0000"/>
                </a:solidFill>
              </a:rPr>
              <a:t> </a:t>
            </a:r>
            <a:r>
              <a:rPr lang="en-US" altLang="ja-JP" sz="2800" dirty="0"/>
              <a:t>(Logical Block Addressing) </a:t>
            </a:r>
            <a:r>
              <a:rPr lang="ja-JP" altLang="en-US" sz="2800" dirty="0"/>
              <a:t>で記述</a:t>
            </a:r>
            <a:endParaRPr lang="en-US" altLang="ja-JP" sz="2800" dirty="0"/>
          </a:p>
          <a:p>
            <a:pPr lvl="1"/>
            <a:r>
              <a:rPr lang="en-US" altLang="ja-JP" sz="2400" dirty="0"/>
              <a:t>MBR:</a:t>
            </a:r>
            <a:r>
              <a:rPr lang="ja-JP" altLang="en-US" sz="2400" dirty="0"/>
              <a:t> </a:t>
            </a:r>
            <a:r>
              <a:rPr lang="en-US" altLang="ja-JP" sz="2400" dirty="0"/>
              <a:t>0, </a:t>
            </a:r>
            <a:r>
              <a:rPr lang="ja-JP" altLang="en-US" sz="2400" dirty="0"/>
              <a:t>第 </a:t>
            </a:r>
            <a:r>
              <a:rPr lang="en-US" altLang="ja-JP" sz="2400" dirty="0"/>
              <a:t>1</a:t>
            </a:r>
            <a:r>
              <a:rPr lang="ja-JP" altLang="en-US" sz="2400" dirty="0"/>
              <a:t> </a:t>
            </a:r>
            <a:r>
              <a:rPr lang="en-US" altLang="ja-JP" sz="2400" dirty="0"/>
              <a:t>GPT</a:t>
            </a:r>
            <a:r>
              <a:rPr lang="ja-JP" altLang="en-US" sz="2400" dirty="0"/>
              <a:t> ヘッダ</a:t>
            </a:r>
            <a:r>
              <a:rPr lang="en-US" altLang="ja-JP" sz="2400" dirty="0"/>
              <a:t>: 1</a:t>
            </a:r>
          </a:p>
          <a:p>
            <a:endParaRPr lang="en-US" altLang="ja-JP" b="1" dirty="0" smtClean="0">
              <a:solidFill>
                <a:srgbClr val="FF0000"/>
              </a:solidFill>
            </a:endParaRPr>
          </a:p>
        </p:txBody>
      </p:sp>
      <p:grpSp>
        <p:nvGrpSpPr>
          <p:cNvPr id="21" name="グループ化 20"/>
          <p:cNvGrpSpPr/>
          <p:nvPr/>
        </p:nvGrpSpPr>
        <p:grpSpPr>
          <a:xfrm>
            <a:off x="450573" y="1211382"/>
            <a:ext cx="2376264" cy="5457978"/>
            <a:chOff x="450573" y="923350"/>
            <a:chExt cx="2376264" cy="5457978"/>
          </a:xfrm>
        </p:grpSpPr>
        <p:grpSp>
          <p:nvGrpSpPr>
            <p:cNvPr id="22" name="グループ化 21"/>
            <p:cNvGrpSpPr/>
            <p:nvPr/>
          </p:nvGrpSpPr>
          <p:grpSpPr>
            <a:xfrm>
              <a:off x="450573" y="923350"/>
              <a:ext cx="2376264" cy="5457978"/>
              <a:chOff x="450573" y="923350"/>
              <a:chExt cx="2376264" cy="5457978"/>
            </a:xfrm>
          </p:grpSpPr>
          <p:grpSp>
            <p:nvGrpSpPr>
              <p:cNvPr id="24" name="グループ化 23"/>
              <p:cNvGrpSpPr/>
              <p:nvPr/>
            </p:nvGrpSpPr>
            <p:grpSpPr>
              <a:xfrm>
                <a:off x="450573" y="1413118"/>
                <a:ext cx="2376264" cy="4968210"/>
                <a:chOff x="450573" y="1158236"/>
                <a:chExt cx="2376264" cy="4968210"/>
              </a:xfrm>
            </p:grpSpPr>
            <p:sp>
              <p:nvSpPr>
                <p:cNvPr id="26" name="円柱 25"/>
                <p:cNvSpPr/>
                <p:nvPr/>
              </p:nvSpPr>
              <p:spPr>
                <a:xfrm>
                  <a:off x="450573" y="5446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27" name="円柱 26"/>
                <p:cNvSpPr/>
                <p:nvPr/>
              </p:nvSpPr>
              <p:spPr>
                <a:xfrm>
                  <a:off x="450573" y="4930750"/>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2</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28" name="グループ化 27"/>
                <p:cNvGrpSpPr/>
                <p:nvPr/>
              </p:nvGrpSpPr>
              <p:grpSpPr>
                <a:xfrm>
                  <a:off x="450573" y="2910755"/>
                  <a:ext cx="2376264" cy="2186532"/>
                  <a:chOff x="453202" y="3604187"/>
                  <a:chExt cx="2376264" cy="2186532"/>
                </a:xfrm>
              </p:grpSpPr>
              <p:sp>
                <p:nvSpPr>
                  <p:cNvPr id="33" name="円柱 32"/>
                  <p:cNvSpPr/>
                  <p:nvPr/>
                </p:nvSpPr>
                <p:spPr>
                  <a:xfrm>
                    <a:off x="453202" y="5110451"/>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円柱 33"/>
                  <p:cNvSpPr/>
                  <p:nvPr/>
                </p:nvSpPr>
                <p:spPr>
                  <a:xfrm>
                    <a:off x="453202" y="460176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52" name="円柱 51"/>
                  <p:cNvSpPr/>
                  <p:nvPr/>
                </p:nvSpPr>
                <p:spPr>
                  <a:xfrm>
                    <a:off x="453202" y="409871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53" name="円柱 52"/>
                  <p:cNvSpPr/>
                  <p:nvPr/>
                </p:nvSpPr>
                <p:spPr>
                  <a:xfrm>
                    <a:off x="453202" y="3604187"/>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grpSp>
              <p:nvGrpSpPr>
                <p:cNvPr id="29" name="グループ化 28"/>
                <p:cNvGrpSpPr/>
                <p:nvPr/>
              </p:nvGrpSpPr>
              <p:grpSpPr>
                <a:xfrm>
                  <a:off x="450573" y="1158236"/>
                  <a:ext cx="2376264" cy="1946541"/>
                  <a:chOff x="453202" y="3844178"/>
                  <a:chExt cx="2376264" cy="1946541"/>
                </a:xfrm>
              </p:grpSpPr>
              <p:sp>
                <p:nvSpPr>
                  <p:cNvPr id="30" name="円柱 29"/>
                  <p:cNvSpPr/>
                  <p:nvPr/>
                </p:nvSpPr>
                <p:spPr>
                  <a:xfrm>
                    <a:off x="453202" y="4851948"/>
                    <a:ext cx="2376264" cy="938771"/>
                  </a:xfrm>
                  <a:prstGeom prst="can">
                    <a:avLst>
                      <a:gd name="adj" fmla="val 1891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1" name="円柱 30"/>
                  <p:cNvSpPr/>
                  <p:nvPr/>
                </p:nvSpPr>
                <p:spPr>
                  <a:xfrm>
                    <a:off x="453202" y="4347228"/>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1</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32" name="円柱 31"/>
                  <p:cNvSpPr/>
                  <p:nvPr/>
                </p:nvSpPr>
                <p:spPr>
                  <a:xfrm>
                    <a:off x="453202" y="3844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5" name="円柱 24"/>
              <p:cNvSpPr/>
              <p:nvPr/>
            </p:nvSpPr>
            <p:spPr>
              <a:xfrm>
                <a:off x="450573" y="923350"/>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3" name="テキスト ボックス 22"/>
            <p:cNvSpPr txBox="1"/>
            <p:nvPr/>
          </p:nvSpPr>
          <p:spPr>
            <a:xfrm rot="5400000">
              <a:off x="1467745" y="4890720"/>
              <a:ext cx="528240" cy="523220"/>
            </a:xfrm>
            <a:prstGeom prst="rect">
              <a:avLst/>
            </a:prstGeom>
            <a:noFill/>
          </p:spPr>
          <p:txBody>
            <a:bodyPr wrap="square" rtlCol="0">
              <a:spAutoFit/>
            </a:bodyPr>
            <a:lstStyle/>
            <a:p>
              <a:r>
                <a:rPr lang="en-US" altLang="ja-JP" sz="2800" dirty="0"/>
                <a:t>…</a:t>
              </a:r>
              <a:endParaRPr kumimoji="1" lang="ja-JP" altLang="en-US" sz="2800" dirty="0"/>
            </a:p>
          </p:txBody>
        </p:sp>
      </p:grpSp>
    </p:spTree>
    <p:extLst>
      <p:ext uri="{BB962C8B-B14F-4D97-AF65-F5344CB8AC3E}">
        <p14:creationId xmlns:p14="http://schemas.microsoft.com/office/powerpoint/2010/main" val="39844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MBR(Master Boot Record)</a:t>
            </a:r>
            <a:endParaRPr kumimoji="1" lang="ja-JP" altLang="en-US" dirty="0"/>
          </a:p>
        </p:txBody>
      </p:sp>
      <p:sp>
        <p:nvSpPr>
          <p:cNvPr id="3" name="コンテンツ プレースホルダー 2"/>
          <p:cNvSpPr>
            <a:spLocks noGrp="1"/>
          </p:cNvSpPr>
          <p:nvPr>
            <p:ph idx="1"/>
          </p:nvPr>
        </p:nvSpPr>
        <p:spPr>
          <a:xfrm>
            <a:off x="3131840" y="1600200"/>
            <a:ext cx="5688632" cy="5213176"/>
          </a:xfrm>
        </p:spPr>
        <p:txBody>
          <a:bodyPr>
            <a:normAutofit/>
          </a:bodyPr>
          <a:lstStyle/>
          <a:p>
            <a:r>
              <a:rPr lang="en-US" altLang="ja-JP" sz="2800" dirty="0" smtClean="0"/>
              <a:t>BIOS</a:t>
            </a:r>
            <a:r>
              <a:rPr lang="ja-JP" altLang="en-US" sz="2800" dirty="0" smtClean="0"/>
              <a:t> が最初</a:t>
            </a:r>
            <a:r>
              <a:rPr lang="ja-JP" altLang="en-US" sz="2800" dirty="0"/>
              <a:t>に</a:t>
            </a:r>
            <a:r>
              <a:rPr lang="ja-JP" altLang="en-US" sz="2800" dirty="0" smtClean="0"/>
              <a:t>読み込む場所</a:t>
            </a:r>
            <a:endParaRPr lang="en-US" altLang="ja-JP" sz="2800" dirty="0"/>
          </a:p>
          <a:p>
            <a:r>
              <a:rPr lang="en-US" altLang="ja-JP" sz="2800" dirty="0"/>
              <a:t>UEFI</a:t>
            </a:r>
            <a:r>
              <a:rPr lang="ja-JP" altLang="en-US" sz="2800" dirty="0"/>
              <a:t> 下で</a:t>
            </a:r>
            <a:r>
              <a:rPr lang="ja-JP" altLang="en-US" sz="2800" dirty="0" smtClean="0"/>
              <a:t>は</a:t>
            </a:r>
            <a:r>
              <a:rPr lang="en-US" altLang="ja-JP" sz="2800" dirty="0" smtClean="0"/>
              <a:t>GPT</a:t>
            </a:r>
            <a:r>
              <a:rPr lang="ja-JP" altLang="en-US" sz="2800" dirty="0" smtClean="0"/>
              <a:t> ヘッダ</a:t>
            </a:r>
            <a:r>
              <a:rPr lang="en-US" altLang="ja-JP" sz="2800" dirty="0" smtClean="0"/>
              <a:t>, </a:t>
            </a:r>
            <a:r>
              <a:rPr lang="ja-JP" altLang="en-US" sz="2800" dirty="0" smtClean="0"/>
              <a:t>パーティションテーブル</a:t>
            </a:r>
            <a:r>
              <a:rPr lang="en-US" altLang="ja-JP" sz="2800" dirty="0" smtClean="0"/>
              <a:t>, EFI </a:t>
            </a:r>
            <a:r>
              <a:rPr lang="ja-JP" altLang="en-US" sz="2800" dirty="0" smtClean="0"/>
              <a:t>システムパーティションで代替</a:t>
            </a:r>
            <a:endParaRPr lang="en-US" altLang="ja-JP" sz="2800" dirty="0" smtClean="0"/>
          </a:p>
        </p:txBody>
      </p:sp>
      <p:grpSp>
        <p:nvGrpSpPr>
          <p:cNvPr id="21" name="グループ化 20"/>
          <p:cNvGrpSpPr/>
          <p:nvPr/>
        </p:nvGrpSpPr>
        <p:grpSpPr>
          <a:xfrm>
            <a:off x="450573" y="1227148"/>
            <a:ext cx="2376264" cy="5442212"/>
            <a:chOff x="450573" y="939116"/>
            <a:chExt cx="2376264" cy="5442212"/>
          </a:xfrm>
        </p:grpSpPr>
        <p:grpSp>
          <p:nvGrpSpPr>
            <p:cNvPr id="22" name="グループ化 21"/>
            <p:cNvGrpSpPr/>
            <p:nvPr/>
          </p:nvGrpSpPr>
          <p:grpSpPr>
            <a:xfrm>
              <a:off x="450573" y="939116"/>
              <a:ext cx="2376264" cy="5442212"/>
              <a:chOff x="450573" y="939116"/>
              <a:chExt cx="2376264" cy="5442212"/>
            </a:xfrm>
          </p:grpSpPr>
          <p:grpSp>
            <p:nvGrpSpPr>
              <p:cNvPr id="24" name="グループ化 23"/>
              <p:cNvGrpSpPr/>
              <p:nvPr/>
            </p:nvGrpSpPr>
            <p:grpSpPr>
              <a:xfrm>
                <a:off x="450573" y="1428884"/>
                <a:ext cx="2376264" cy="4952444"/>
                <a:chOff x="450573" y="1174002"/>
                <a:chExt cx="2376264" cy="4952444"/>
              </a:xfrm>
            </p:grpSpPr>
            <p:sp>
              <p:nvSpPr>
                <p:cNvPr id="26" name="円柱 25"/>
                <p:cNvSpPr/>
                <p:nvPr/>
              </p:nvSpPr>
              <p:spPr>
                <a:xfrm>
                  <a:off x="450573" y="5446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27" name="円柱 26"/>
                <p:cNvSpPr/>
                <p:nvPr/>
              </p:nvSpPr>
              <p:spPr>
                <a:xfrm>
                  <a:off x="450573" y="4930750"/>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2</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28" name="グループ化 27"/>
                <p:cNvGrpSpPr/>
                <p:nvPr/>
              </p:nvGrpSpPr>
              <p:grpSpPr>
                <a:xfrm>
                  <a:off x="450573" y="2910755"/>
                  <a:ext cx="2376264" cy="2186532"/>
                  <a:chOff x="453202" y="3604187"/>
                  <a:chExt cx="2376264" cy="2186532"/>
                </a:xfrm>
              </p:grpSpPr>
              <p:sp>
                <p:nvSpPr>
                  <p:cNvPr id="33" name="円柱 32"/>
                  <p:cNvSpPr/>
                  <p:nvPr/>
                </p:nvSpPr>
                <p:spPr>
                  <a:xfrm>
                    <a:off x="453202" y="5110451"/>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円柱 33"/>
                  <p:cNvSpPr/>
                  <p:nvPr/>
                </p:nvSpPr>
                <p:spPr>
                  <a:xfrm>
                    <a:off x="453202" y="460176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35" name="円柱 34"/>
                  <p:cNvSpPr/>
                  <p:nvPr/>
                </p:nvSpPr>
                <p:spPr>
                  <a:xfrm>
                    <a:off x="453202" y="409871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36" name="円柱 35"/>
                  <p:cNvSpPr/>
                  <p:nvPr/>
                </p:nvSpPr>
                <p:spPr>
                  <a:xfrm>
                    <a:off x="453202" y="3604187"/>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grpSp>
              <p:nvGrpSpPr>
                <p:cNvPr id="29" name="グループ化 28"/>
                <p:cNvGrpSpPr/>
                <p:nvPr/>
              </p:nvGrpSpPr>
              <p:grpSpPr>
                <a:xfrm>
                  <a:off x="450573" y="1174002"/>
                  <a:ext cx="2376264" cy="1930775"/>
                  <a:chOff x="453202" y="3859944"/>
                  <a:chExt cx="2376264" cy="1930775"/>
                </a:xfrm>
              </p:grpSpPr>
              <p:sp>
                <p:nvSpPr>
                  <p:cNvPr id="30" name="円柱 29"/>
                  <p:cNvSpPr/>
                  <p:nvPr/>
                </p:nvSpPr>
                <p:spPr>
                  <a:xfrm>
                    <a:off x="453202" y="4851948"/>
                    <a:ext cx="2376264" cy="938771"/>
                  </a:xfrm>
                  <a:prstGeom prst="can">
                    <a:avLst>
                      <a:gd name="adj" fmla="val 1891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1" name="円柱 30"/>
                  <p:cNvSpPr/>
                  <p:nvPr/>
                </p:nvSpPr>
                <p:spPr>
                  <a:xfrm>
                    <a:off x="453202" y="4362994"/>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1</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32" name="円柱 31"/>
                  <p:cNvSpPr/>
                  <p:nvPr/>
                </p:nvSpPr>
                <p:spPr>
                  <a:xfrm>
                    <a:off x="453202" y="3859944"/>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5" name="円柱 24"/>
              <p:cNvSpPr/>
              <p:nvPr/>
            </p:nvSpPr>
            <p:spPr>
              <a:xfrm>
                <a:off x="450573" y="939116"/>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FF0000"/>
                    </a:solidFill>
                  </a:rPr>
                  <a:t>MBR</a:t>
                </a:r>
                <a:r>
                  <a:rPr lang="ja-JP" altLang="en-US" dirty="0" smtClean="0">
                    <a:solidFill>
                      <a:schemeClr val="tx1"/>
                    </a:solidFill>
                  </a:rPr>
                  <a:t> </a:t>
                </a:r>
                <a:endParaRPr kumimoji="1" lang="ja-JP" altLang="en-US" dirty="0">
                  <a:solidFill>
                    <a:schemeClr val="tx1"/>
                  </a:solidFill>
                </a:endParaRPr>
              </a:p>
            </p:txBody>
          </p:sp>
        </p:grpSp>
        <p:sp>
          <p:nvSpPr>
            <p:cNvPr id="23" name="テキスト ボックス 22"/>
            <p:cNvSpPr txBox="1"/>
            <p:nvPr/>
          </p:nvSpPr>
          <p:spPr>
            <a:xfrm rot="5400000">
              <a:off x="1467745" y="4890720"/>
              <a:ext cx="528240" cy="523220"/>
            </a:xfrm>
            <a:prstGeom prst="rect">
              <a:avLst/>
            </a:prstGeom>
            <a:noFill/>
          </p:spPr>
          <p:txBody>
            <a:bodyPr wrap="square" rtlCol="0">
              <a:spAutoFit/>
            </a:bodyPr>
            <a:lstStyle/>
            <a:p>
              <a:r>
                <a:rPr lang="en-US" altLang="ja-JP" sz="2800" dirty="0"/>
                <a:t>…</a:t>
              </a:r>
              <a:endParaRPr kumimoji="1" lang="ja-JP" altLang="en-US" sz="2800" dirty="0"/>
            </a:p>
          </p:txBody>
        </p:sp>
      </p:grpSp>
    </p:spTree>
    <p:extLst>
      <p:ext uri="{BB962C8B-B14F-4D97-AF65-F5344CB8AC3E}">
        <p14:creationId xmlns:p14="http://schemas.microsoft.com/office/powerpoint/2010/main" val="3292975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GPT</a:t>
            </a:r>
            <a:r>
              <a:rPr kumimoji="1" lang="ja-JP" altLang="en-US" dirty="0" smtClean="0"/>
              <a:t> ヘッダ</a:t>
            </a:r>
            <a:endParaRPr kumimoji="1" lang="ja-JP" altLang="en-US" dirty="0"/>
          </a:p>
        </p:txBody>
      </p:sp>
      <p:sp>
        <p:nvSpPr>
          <p:cNvPr id="3" name="コンテンツ プレースホルダー 2"/>
          <p:cNvSpPr>
            <a:spLocks noGrp="1"/>
          </p:cNvSpPr>
          <p:nvPr>
            <p:ph idx="1"/>
          </p:nvPr>
        </p:nvSpPr>
        <p:spPr>
          <a:xfrm>
            <a:off x="3203848" y="1600200"/>
            <a:ext cx="5482952" cy="4525963"/>
          </a:xfrm>
        </p:spPr>
        <p:txBody>
          <a:bodyPr>
            <a:normAutofit/>
          </a:bodyPr>
          <a:lstStyle/>
          <a:p>
            <a:r>
              <a:rPr lang="ja-JP" altLang="en-US" sz="2800" dirty="0" smtClean="0"/>
              <a:t>パーティションテーブルや</a:t>
            </a:r>
            <a:r>
              <a:rPr lang="en-US" altLang="ja-JP" sz="2800" dirty="0" smtClean="0"/>
              <a:t>EFI</a:t>
            </a:r>
            <a:r>
              <a:rPr lang="ja-JP" altLang="en-US" sz="2800" dirty="0" smtClean="0"/>
              <a:t> システムパーティションの位置情報を保持</a:t>
            </a:r>
            <a:endParaRPr kumimoji="1" lang="en-US" altLang="ja-JP" sz="2800" dirty="0" smtClean="0"/>
          </a:p>
          <a:p>
            <a:r>
              <a:rPr lang="en-US" altLang="ja-JP" sz="2800" dirty="0" smtClean="0"/>
              <a:t>2</a:t>
            </a:r>
            <a:r>
              <a:rPr lang="ja-JP" altLang="en-US" sz="2800" dirty="0" smtClean="0"/>
              <a:t> </a:t>
            </a:r>
            <a:r>
              <a:rPr lang="ja-JP" altLang="en-US" sz="2800" dirty="0" err="1" smtClean="0"/>
              <a:t>つ</a:t>
            </a:r>
            <a:r>
              <a:rPr lang="ja-JP" altLang="en-US" sz="2800" dirty="0" smtClean="0"/>
              <a:t>作成することで安全性を提供</a:t>
            </a:r>
            <a:endParaRPr kumimoji="1" lang="ja-JP" altLang="en-US" sz="2800" dirty="0"/>
          </a:p>
        </p:txBody>
      </p:sp>
      <p:grpSp>
        <p:nvGrpSpPr>
          <p:cNvPr id="21" name="グループ化 20"/>
          <p:cNvGrpSpPr/>
          <p:nvPr/>
        </p:nvGrpSpPr>
        <p:grpSpPr>
          <a:xfrm>
            <a:off x="450573" y="1227148"/>
            <a:ext cx="2376264" cy="5442212"/>
            <a:chOff x="450573" y="939116"/>
            <a:chExt cx="2376264" cy="5442212"/>
          </a:xfrm>
        </p:grpSpPr>
        <p:grpSp>
          <p:nvGrpSpPr>
            <p:cNvPr id="22" name="グループ化 21"/>
            <p:cNvGrpSpPr/>
            <p:nvPr/>
          </p:nvGrpSpPr>
          <p:grpSpPr>
            <a:xfrm>
              <a:off x="450573" y="939116"/>
              <a:ext cx="2376264" cy="5442212"/>
              <a:chOff x="450573" y="939116"/>
              <a:chExt cx="2376264" cy="5442212"/>
            </a:xfrm>
          </p:grpSpPr>
          <p:grpSp>
            <p:nvGrpSpPr>
              <p:cNvPr id="24" name="グループ化 23"/>
              <p:cNvGrpSpPr/>
              <p:nvPr/>
            </p:nvGrpSpPr>
            <p:grpSpPr>
              <a:xfrm>
                <a:off x="450573" y="1428884"/>
                <a:ext cx="2376264" cy="4952444"/>
                <a:chOff x="450573" y="1174002"/>
                <a:chExt cx="2376264" cy="4952444"/>
              </a:xfrm>
            </p:grpSpPr>
            <p:sp>
              <p:nvSpPr>
                <p:cNvPr id="26" name="円柱 25"/>
                <p:cNvSpPr/>
                <p:nvPr/>
              </p:nvSpPr>
              <p:spPr>
                <a:xfrm>
                  <a:off x="450573" y="5446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第 </a:t>
                  </a:r>
                  <a:r>
                    <a:rPr kumimoji="1" lang="en-US" altLang="ja-JP" b="1" dirty="0" smtClean="0">
                      <a:solidFill>
                        <a:srgbClr val="FF0000"/>
                      </a:solidFill>
                    </a:rPr>
                    <a:t>2</a:t>
                  </a:r>
                  <a:r>
                    <a:rPr kumimoji="1" lang="ja-JP" altLang="en-US" b="1" dirty="0" smtClean="0">
                      <a:solidFill>
                        <a:srgbClr val="FF0000"/>
                      </a:solidFill>
                    </a:rPr>
                    <a:t> </a:t>
                  </a:r>
                  <a:r>
                    <a:rPr kumimoji="1" lang="en-US" altLang="ja-JP" b="1" dirty="0" smtClean="0">
                      <a:solidFill>
                        <a:srgbClr val="FF0000"/>
                      </a:solidFill>
                    </a:rPr>
                    <a:t>GPT</a:t>
                  </a:r>
                  <a:r>
                    <a:rPr kumimoji="1" lang="ja-JP" altLang="en-US" b="1" dirty="0" smtClean="0">
                      <a:solidFill>
                        <a:srgbClr val="FF0000"/>
                      </a:solidFill>
                    </a:rPr>
                    <a:t> ヘッダ</a:t>
                  </a:r>
                  <a:endParaRPr kumimoji="1" lang="ja-JP" altLang="en-US" b="1" dirty="0">
                    <a:solidFill>
                      <a:srgbClr val="FF0000"/>
                    </a:solidFill>
                  </a:endParaRPr>
                </a:p>
              </p:txBody>
            </p:sp>
            <p:sp>
              <p:nvSpPr>
                <p:cNvPr id="27" name="円柱 26"/>
                <p:cNvSpPr/>
                <p:nvPr/>
              </p:nvSpPr>
              <p:spPr>
                <a:xfrm>
                  <a:off x="450573" y="4930750"/>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2</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28" name="グループ化 27"/>
                <p:cNvGrpSpPr/>
                <p:nvPr/>
              </p:nvGrpSpPr>
              <p:grpSpPr>
                <a:xfrm>
                  <a:off x="450573" y="2910755"/>
                  <a:ext cx="2376264" cy="2186532"/>
                  <a:chOff x="453202" y="3604187"/>
                  <a:chExt cx="2376264" cy="2186532"/>
                </a:xfrm>
              </p:grpSpPr>
              <p:sp>
                <p:nvSpPr>
                  <p:cNvPr id="33" name="円柱 32"/>
                  <p:cNvSpPr/>
                  <p:nvPr/>
                </p:nvSpPr>
                <p:spPr>
                  <a:xfrm>
                    <a:off x="453202" y="5110451"/>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円柱 33"/>
                  <p:cNvSpPr/>
                  <p:nvPr/>
                </p:nvSpPr>
                <p:spPr>
                  <a:xfrm>
                    <a:off x="453202" y="460176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35" name="円柱 34"/>
                  <p:cNvSpPr/>
                  <p:nvPr/>
                </p:nvSpPr>
                <p:spPr>
                  <a:xfrm>
                    <a:off x="453202" y="409871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36" name="円柱 35"/>
                  <p:cNvSpPr/>
                  <p:nvPr/>
                </p:nvSpPr>
                <p:spPr>
                  <a:xfrm>
                    <a:off x="453202" y="3604187"/>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grpSp>
              <p:nvGrpSpPr>
                <p:cNvPr id="29" name="グループ化 28"/>
                <p:cNvGrpSpPr/>
                <p:nvPr/>
              </p:nvGrpSpPr>
              <p:grpSpPr>
                <a:xfrm>
                  <a:off x="450573" y="1174002"/>
                  <a:ext cx="2376264" cy="1930775"/>
                  <a:chOff x="453202" y="3859944"/>
                  <a:chExt cx="2376264" cy="1930775"/>
                </a:xfrm>
              </p:grpSpPr>
              <p:sp>
                <p:nvSpPr>
                  <p:cNvPr id="30" name="円柱 29"/>
                  <p:cNvSpPr/>
                  <p:nvPr/>
                </p:nvSpPr>
                <p:spPr>
                  <a:xfrm>
                    <a:off x="453202" y="4851948"/>
                    <a:ext cx="2376264" cy="938771"/>
                  </a:xfrm>
                  <a:prstGeom prst="can">
                    <a:avLst>
                      <a:gd name="adj" fmla="val 1891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1" name="円柱 30"/>
                  <p:cNvSpPr/>
                  <p:nvPr/>
                </p:nvSpPr>
                <p:spPr>
                  <a:xfrm>
                    <a:off x="453202" y="4362994"/>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1</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32" name="円柱 31"/>
                  <p:cNvSpPr/>
                  <p:nvPr/>
                </p:nvSpPr>
                <p:spPr>
                  <a:xfrm>
                    <a:off x="453202" y="3859944"/>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第 </a:t>
                    </a:r>
                    <a:r>
                      <a:rPr lang="en-US" altLang="ja-JP" b="1" dirty="0" smtClean="0">
                        <a:solidFill>
                          <a:srgbClr val="FF0000"/>
                        </a:solidFill>
                      </a:rPr>
                      <a:t>1 GPT</a:t>
                    </a:r>
                    <a:r>
                      <a:rPr lang="ja-JP" altLang="en-US" b="1" dirty="0" smtClean="0">
                        <a:solidFill>
                          <a:srgbClr val="FF0000"/>
                        </a:solidFill>
                      </a:rPr>
                      <a:t> ヘッダ</a:t>
                    </a:r>
                    <a:r>
                      <a:rPr lang="ja-JP" altLang="en-US" dirty="0" smtClean="0">
                        <a:solidFill>
                          <a:schemeClr val="tx1"/>
                        </a:solidFill>
                      </a:rPr>
                      <a:t> </a:t>
                    </a:r>
                    <a:endParaRPr kumimoji="1" lang="ja-JP" altLang="en-US" dirty="0">
                      <a:solidFill>
                        <a:schemeClr val="tx1"/>
                      </a:solidFill>
                    </a:endParaRPr>
                  </a:p>
                </p:txBody>
              </p:sp>
            </p:grpSp>
          </p:grpSp>
          <p:sp>
            <p:nvSpPr>
              <p:cNvPr id="25" name="円柱 24"/>
              <p:cNvSpPr/>
              <p:nvPr/>
            </p:nvSpPr>
            <p:spPr>
              <a:xfrm>
                <a:off x="450573" y="939116"/>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3" name="テキスト ボックス 22"/>
            <p:cNvSpPr txBox="1"/>
            <p:nvPr/>
          </p:nvSpPr>
          <p:spPr>
            <a:xfrm rot="5400000">
              <a:off x="1467745" y="4890720"/>
              <a:ext cx="528240" cy="523220"/>
            </a:xfrm>
            <a:prstGeom prst="rect">
              <a:avLst/>
            </a:prstGeom>
            <a:noFill/>
          </p:spPr>
          <p:txBody>
            <a:bodyPr wrap="square" rtlCol="0">
              <a:spAutoFit/>
            </a:bodyPr>
            <a:lstStyle/>
            <a:p>
              <a:r>
                <a:rPr lang="en-US" altLang="ja-JP" sz="2800" dirty="0"/>
                <a:t>…</a:t>
              </a:r>
              <a:endParaRPr kumimoji="1" lang="ja-JP" altLang="en-US" sz="2800" dirty="0"/>
            </a:p>
          </p:txBody>
        </p:sp>
      </p:grpSp>
    </p:spTree>
    <p:extLst>
      <p:ext uri="{BB962C8B-B14F-4D97-AF65-F5344CB8AC3E}">
        <p14:creationId xmlns:p14="http://schemas.microsoft.com/office/powerpoint/2010/main" val="437658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OS</a:t>
            </a:r>
            <a:r>
              <a:rPr lang="ja-JP" altLang="en-US" dirty="0" smtClean="0"/>
              <a:t> インストール</a:t>
            </a:r>
            <a:endParaRPr kumimoji="1" lang="en-US" altLang="ja-JP" dirty="0" smtClean="0"/>
          </a:p>
          <a:p>
            <a:r>
              <a:rPr lang="en-US" altLang="ja-JP" dirty="0" smtClean="0"/>
              <a:t>OS</a:t>
            </a:r>
            <a:r>
              <a:rPr lang="ja-JP" altLang="en-US" dirty="0" smtClean="0"/>
              <a:t> 起動</a:t>
            </a:r>
            <a:r>
              <a:rPr kumimoji="1" lang="ja-JP" altLang="en-US" dirty="0" smtClean="0"/>
              <a:t>手順</a:t>
            </a:r>
            <a:endParaRPr kumimoji="1" lang="ja-JP" altLang="en-US" dirty="0"/>
          </a:p>
        </p:txBody>
      </p:sp>
    </p:spTree>
    <p:extLst>
      <p:ext uri="{BB962C8B-B14F-4D97-AF65-F5344CB8AC3E}">
        <p14:creationId xmlns:p14="http://schemas.microsoft.com/office/powerpoint/2010/main" val="161346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50" fill="hold"/>
                                        <p:tgtEl>
                                          <p:spTgt spid="3">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パーティションテーブル</a:t>
            </a:r>
            <a:endParaRPr kumimoji="1" lang="ja-JP" altLang="en-US" dirty="0"/>
          </a:p>
        </p:txBody>
      </p:sp>
      <p:sp>
        <p:nvSpPr>
          <p:cNvPr id="3" name="コンテンツ プレースホルダー 2"/>
          <p:cNvSpPr>
            <a:spLocks noGrp="1"/>
          </p:cNvSpPr>
          <p:nvPr>
            <p:ph idx="1"/>
          </p:nvPr>
        </p:nvSpPr>
        <p:spPr>
          <a:xfrm>
            <a:off x="3203848" y="1600200"/>
            <a:ext cx="5760640" cy="4525963"/>
          </a:xfrm>
        </p:spPr>
        <p:txBody>
          <a:bodyPr/>
          <a:lstStyle/>
          <a:p>
            <a:r>
              <a:rPr lang="ja-JP" altLang="en-US" dirty="0" smtClean="0"/>
              <a:t>パーティション情報の保持</a:t>
            </a:r>
            <a:endParaRPr lang="en-US" altLang="ja-JP" dirty="0" smtClean="0"/>
          </a:p>
          <a:p>
            <a:pPr lvl="1"/>
            <a:r>
              <a:rPr kumimoji="1" lang="ja-JP" altLang="en-US" dirty="0" smtClean="0"/>
              <a:t>位置</a:t>
            </a:r>
            <a:r>
              <a:rPr kumimoji="1" lang="en-US" altLang="ja-JP" dirty="0" smtClean="0"/>
              <a:t>(LBA </a:t>
            </a:r>
            <a:r>
              <a:rPr kumimoji="1" lang="ja-JP" altLang="en-US" dirty="0" smtClean="0"/>
              <a:t>で記述</a:t>
            </a:r>
            <a:r>
              <a:rPr kumimoji="1" lang="en-US" altLang="ja-JP" dirty="0" smtClean="0"/>
              <a:t>)</a:t>
            </a:r>
          </a:p>
          <a:p>
            <a:pPr lvl="2"/>
            <a:r>
              <a:rPr lang="ja-JP" altLang="en-US" dirty="0" smtClean="0"/>
              <a:t>容量は位置情報から計算</a:t>
            </a:r>
            <a:endParaRPr kumimoji="1" lang="en-US" altLang="ja-JP" dirty="0" smtClean="0"/>
          </a:p>
          <a:p>
            <a:pPr lvl="1"/>
            <a:r>
              <a:rPr kumimoji="1" lang="ja-JP" altLang="en-US" dirty="0" smtClean="0"/>
              <a:t>ファイルシステムの種類</a:t>
            </a:r>
            <a:r>
              <a:rPr lang="ja-JP" altLang="en-US" dirty="0"/>
              <a:t> </a:t>
            </a:r>
            <a:r>
              <a:rPr lang="ja-JP" altLang="en-US" dirty="0" smtClean="0"/>
              <a:t> など</a:t>
            </a:r>
            <a:endParaRPr kumimoji="1" lang="en-US" altLang="ja-JP" dirty="0" smtClean="0"/>
          </a:p>
        </p:txBody>
      </p:sp>
      <p:grpSp>
        <p:nvGrpSpPr>
          <p:cNvPr id="21" name="グループ化 20"/>
          <p:cNvGrpSpPr/>
          <p:nvPr/>
        </p:nvGrpSpPr>
        <p:grpSpPr>
          <a:xfrm>
            <a:off x="450573" y="1227148"/>
            <a:ext cx="2376264" cy="5442212"/>
            <a:chOff x="450573" y="939116"/>
            <a:chExt cx="2376264" cy="5442212"/>
          </a:xfrm>
        </p:grpSpPr>
        <p:grpSp>
          <p:nvGrpSpPr>
            <p:cNvPr id="22" name="グループ化 21"/>
            <p:cNvGrpSpPr/>
            <p:nvPr/>
          </p:nvGrpSpPr>
          <p:grpSpPr>
            <a:xfrm>
              <a:off x="450573" y="939116"/>
              <a:ext cx="2376264" cy="5442212"/>
              <a:chOff x="450573" y="939116"/>
              <a:chExt cx="2376264" cy="5442212"/>
            </a:xfrm>
          </p:grpSpPr>
          <p:grpSp>
            <p:nvGrpSpPr>
              <p:cNvPr id="24" name="グループ化 23"/>
              <p:cNvGrpSpPr/>
              <p:nvPr/>
            </p:nvGrpSpPr>
            <p:grpSpPr>
              <a:xfrm>
                <a:off x="450573" y="1428884"/>
                <a:ext cx="2376264" cy="4952444"/>
                <a:chOff x="450573" y="1174002"/>
                <a:chExt cx="2376264" cy="4952444"/>
              </a:xfrm>
            </p:grpSpPr>
            <p:sp>
              <p:nvSpPr>
                <p:cNvPr id="26" name="円柱 25"/>
                <p:cNvSpPr/>
                <p:nvPr/>
              </p:nvSpPr>
              <p:spPr>
                <a:xfrm>
                  <a:off x="450573" y="5446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27" name="円柱 26"/>
                <p:cNvSpPr/>
                <p:nvPr/>
              </p:nvSpPr>
              <p:spPr>
                <a:xfrm>
                  <a:off x="450573" y="4930750"/>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第 </a:t>
                  </a:r>
                  <a:r>
                    <a:rPr kumimoji="1" lang="en-US" altLang="ja-JP" sz="1600" b="1" dirty="0" smtClean="0">
                      <a:solidFill>
                        <a:srgbClr val="FF0000"/>
                      </a:solidFill>
                    </a:rPr>
                    <a:t>2</a:t>
                  </a:r>
                  <a:r>
                    <a:rPr kumimoji="1" lang="ja-JP" altLang="en-US" sz="1600" b="1" dirty="0" smtClean="0">
                      <a:solidFill>
                        <a:srgbClr val="FF0000"/>
                      </a:solidFill>
                    </a:rPr>
                    <a:t> </a:t>
                  </a:r>
                  <a:endParaRPr kumimoji="1" lang="en-US" altLang="ja-JP" sz="1600" b="1" dirty="0" smtClean="0">
                    <a:solidFill>
                      <a:srgbClr val="FF0000"/>
                    </a:solidFill>
                  </a:endParaRPr>
                </a:p>
                <a:p>
                  <a:pPr algn="ctr"/>
                  <a:r>
                    <a:rPr kumimoji="1" lang="ja-JP" altLang="en-US" sz="1600" b="1" dirty="0" smtClean="0">
                      <a:solidFill>
                        <a:srgbClr val="FF0000"/>
                      </a:solidFill>
                    </a:rPr>
                    <a:t>パーティションテーブル</a:t>
                  </a:r>
                  <a:endParaRPr kumimoji="1" lang="ja-JP" altLang="en-US" sz="1600" b="1" dirty="0">
                    <a:solidFill>
                      <a:srgbClr val="FF0000"/>
                    </a:solidFill>
                  </a:endParaRPr>
                </a:p>
              </p:txBody>
            </p:sp>
            <p:grpSp>
              <p:nvGrpSpPr>
                <p:cNvPr id="28" name="グループ化 27"/>
                <p:cNvGrpSpPr/>
                <p:nvPr/>
              </p:nvGrpSpPr>
              <p:grpSpPr>
                <a:xfrm>
                  <a:off x="450573" y="2910755"/>
                  <a:ext cx="2376264" cy="2186532"/>
                  <a:chOff x="453202" y="3604187"/>
                  <a:chExt cx="2376264" cy="2186532"/>
                </a:xfrm>
              </p:grpSpPr>
              <p:sp>
                <p:nvSpPr>
                  <p:cNvPr id="50" name="円柱 49"/>
                  <p:cNvSpPr/>
                  <p:nvPr/>
                </p:nvSpPr>
                <p:spPr>
                  <a:xfrm>
                    <a:off x="453202" y="5110451"/>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1" name="円柱 50"/>
                  <p:cNvSpPr/>
                  <p:nvPr/>
                </p:nvSpPr>
                <p:spPr>
                  <a:xfrm>
                    <a:off x="453202" y="460176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52" name="円柱 51"/>
                  <p:cNvSpPr/>
                  <p:nvPr/>
                </p:nvSpPr>
                <p:spPr>
                  <a:xfrm>
                    <a:off x="453202" y="409871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53" name="円柱 52"/>
                  <p:cNvSpPr/>
                  <p:nvPr/>
                </p:nvSpPr>
                <p:spPr>
                  <a:xfrm>
                    <a:off x="453202" y="3604187"/>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grpSp>
              <p:nvGrpSpPr>
                <p:cNvPr id="29" name="グループ化 28"/>
                <p:cNvGrpSpPr/>
                <p:nvPr/>
              </p:nvGrpSpPr>
              <p:grpSpPr>
                <a:xfrm>
                  <a:off x="450573" y="1174002"/>
                  <a:ext cx="2376264" cy="1930775"/>
                  <a:chOff x="453202" y="3859944"/>
                  <a:chExt cx="2376264" cy="1930775"/>
                </a:xfrm>
              </p:grpSpPr>
              <p:sp>
                <p:nvSpPr>
                  <p:cNvPr id="30" name="円柱 29"/>
                  <p:cNvSpPr/>
                  <p:nvPr/>
                </p:nvSpPr>
                <p:spPr>
                  <a:xfrm>
                    <a:off x="453202" y="4851948"/>
                    <a:ext cx="2376264" cy="938771"/>
                  </a:xfrm>
                  <a:prstGeom prst="can">
                    <a:avLst>
                      <a:gd name="adj" fmla="val 1891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1" name="円柱 30"/>
                  <p:cNvSpPr/>
                  <p:nvPr/>
                </p:nvSpPr>
                <p:spPr>
                  <a:xfrm>
                    <a:off x="453202" y="4362994"/>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第 </a:t>
                    </a:r>
                    <a:r>
                      <a:rPr kumimoji="1" lang="en-US" altLang="ja-JP" sz="1600" b="1" dirty="0" smtClean="0">
                        <a:solidFill>
                          <a:srgbClr val="FF0000"/>
                        </a:solidFill>
                      </a:rPr>
                      <a:t>1</a:t>
                    </a:r>
                    <a:r>
                      <a:rPr kumimoji="1" lang="ja-JP" altLang="en-US" sz="1600" b="1" dirty="0" smtClean="0">
                        <a:solidFill>
                          <a:srgbClr val="FF0000"/>
                        </a:solidFill>
                      </a:rPr>
                      <a:t> </a:t>
                    </a:r>
                    <a:endParaRPr kumimoji="1" lang="en-US" altLang="ja-JP" sz="1600" b="1" dirty="0" smtClean="0">
                      <a:solidFill>
                        <a:srgbClr val="FF0000"/>
                      </a:solidFill>
                    </a:endParaRPr>
                  </a:p>
                  <a:p>
                    <a:pPr algn="ctr"/>
                    <a:r>
                      <a:rPr kumimoji="1" lang="ja-JP" altLang="en-US" sz="1600" b="1" dirty="0" smtClean="0">
                        <a:solidFill>
                          <a:srgbClr val="FF0000"/>
                        </a:solidFill>
                      </a:rPr>
                      <a:t>パーティション テーブル</a:t>
                    </a:r>
                    <a:endParaRPr kumimoji="1" lang="ja-JP" altLang="en-US" b="1" dirty="0">
                      <a:solidFill>
                        <a:srgbClr val="FF0000"/>
                      </a:solidFill>
                    </a:endParaRPr>
                  </a:p>
                </p:txBody>
              </p:sp>
              <p:sp>
                <p:nvSpPr>
                  <p:cNvPr id="49" name="円柱 48"/>
                  <p:cNvSpPr/>
                  <p:nvPr/>
                </p:nvSpPr>
                <p:spPr>
                  <a:xfrm>
                    <a:off x="453202" y="3859944"/>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5" name="円柱 24"/>
              <p:cNvSpPr/>
              <p:nvPr/>
            </p:nvSpPr>
            <p:spPr>
              <a:xfrm>
                <a:off x="450573" y="939116"/>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3" name="テキスト ボックス 22"/>
            <p:cNvSpPr txBox="1"/>
            <p:nvPr/>
          </p:nvSpPr>
          <p:spPr>
            <a:xfrm rot="5400000">
              <a:off x="1467745" y="4890720"/>
              <a:ext cx="528240" cy="523220"/>
            </a:xfrm>
            <a:prstGeom prst="rect">
              <a:avLst/>
            </a:prstGeom>
            <a:noFill/>
          </p:spPr>
          <p:txBody>
            <a:bodyPr wrap="square" rtlCol="0">
              <a:spAutoFit/>
            </a:bodyPr>
            <a:lstStyle/>
            <a:p>
              <a:r>
                <a:rPr lang="en-US" altLang="ja-JP" sz="2800" dirty="0"/>
                <a:t>…</a:t>
              </a:r>
              <a:endParaRPr kumimoji="1" lang="ja-JP" altLang="en-US" sz="2800" dirty="0"/>
            </a:p>
          </p:txBody>
        </p:sp>
      </p:grpSp>
    </p:spTree>
    <p:extLst>
      <p:ext uri="{BB962C8B-B14F-4D97-AF65-F5344CB8AC3E}">
        <p14:creationId xmlns:p14="http://schemas.microsoft.com/office/powerpoint/2010/main" val="2210416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EFI</a:t>
            </a:r>
            <a:r>
              <a:rPr lang="ja-JP" altLang="en-US" dirty="0" smtClean="0"/>
              <a:t> システムパーティション</a:t>
            </a:r>
            <a:endParaRPr kumimoji="1" lang="ja-JP" altLang="en-US" dirty="0"/>
          </a:p>
        </p:txBody>
      </p:sp>
      <p:sp>
        <p:nvSpPr>
          <p:cNvPr id="3" name="コンテンツ プレースホルダー 2"/>
          <p:cNvSpPr>
            <a:spLocks noGrp="1"/>
          </p:cNvSpPr>
          <p:nvPr>
            <p:ph idx="1"/>
          </p:nvPr>
        </p:nvSpPr>
        <p:spPr>
          <a:xfrm>
            <a:off x="3203848" y="1600200"/>
            <a:ext cx="5482952" cy="4525963"/>
          </a:xfrm>
        </p:spPr>
        <p:txBody>
          <a:bodyPr/>
          <a:lstStyle/>
          <a:p>
            <a:r>
              <a:rPr lang="en-US" altLang="ja-JP" b="1" dirty="0" smtClean="0">
                <a:solidFill>
                  <a:srgbClr val="FF0000"/>
                </a:solidFill>
              </a:rPr>
              <a:t>UEFI</a:t>
            </a:r>
            <a:r>
              <a:rPr lang="ja-JP" altLang="en-US" b="1" dirty="0" smtClean="0">
                <a:solidFill>
                  <a:srgbClr val="FF0000"/>
                </a:solidFill>
              </a:rPr>
              <a:t> </a:t>
            </a:r>
            <a:r>
              <a:rPr lang="en-US" altLang="ja-JP" b="1" dirty="0" smtClean="0">
                <a:solidFill>
                  <a:srgbClr val="FF0000"/>
                </a:solidFill>
              </a:rPr>
              <a:t>Application</a:t>
            </a:r>
            <a:r>
              <a:rPr lang="ja-JP" altLang="en-US" b="1" dirty="0">
                <a:solidFill>
                  <a:srgbClr val="FF0000"/>
                </a:solidFill>
              </a:rPr>
              <a:t> </a:t>
            </a:r>
            <a:r>
              <a:rPr lang="en-US" altLang="ja-JP" dirty="0" smtClean="0"/>
              <a:t>(</a:t>
            </a:r>
            <a:r>
              <a:rPr lang="ja-JP" altLang="en-US" dirty="0" smtClean="0"/>
              <a:t>ブートローダ</a:t>
            </a:r>
            <a:r>
              <a:rPr lang="en-US" altLang="ja-JP" dirty="0" smtClean="0"/>
              <a:t>)</a:t>
            </a:r>
            <a:r>
              <a:rPr lang="ja-JP" altLang="en-US" dirty="0" smtClean="0"/>
              <a:t>を格納</a:t>
            </a:r>
            <a:endParaRPr lang="en-US" altLang="ja-JP" dirty="0" smtClean="0"/>
          </a:p>
          <a:p>
            <a:pPr lvl="1"/>
            <a:r>
              <a:rPr lang="ja-JP" altLang="en-US" dirty="0" smtClean="0"/>
              <a:t>パーティションに置かれた</a:t>
            </a:r>
            <a:r>
              <a:rPr lang="en-US" altLang="ja-JP" dirty="0" smtClean="0"/>
              <a:t>OS</a:t>
            </a:r>
            <a:r>
              <a:rPr lang="ja-JP" altLang="en-US" dirty="0" smtClean="0"/>
              <a:t> ローダ</a:t>
            </a:r>
            <a:r>
              <a:rPr lang="en-US" altLang="ja-JP" dirty="0" smtClean="0"/>
              <a:t>(OS</a:t>
            </a:r>
            <a:r>
              <a:rPr lang="ja-JP" altLang="en-US" dirty="0" smtClean="0"/>
              <a:t> カーネル起動プログラム</a:t>
            </a:r>
            <a:r>
              <a:rPr lang="en-US" altLang="ja-JP" dirty="0" smtClean="0"/>
              <a:t>)</a:t>
            </a:r>
            <a:r>
              <a:rPr lang="ja-JP" altLang="en-US" dirty="0" smtClean="0"/>
              <a:t>を読み込む</a:t>
            </a:r>
            <a:endParaRPr lang="en-US" altLang="ja-JP" dirty="0" smtClean="0"/>
          </a:p>
          <a:p>
            <a:pPr lvl="1"/>
            <a:endParaRPr kumimoji="1" lang="ja-JP" altLang="en-US" dirty="0"/>
          </a:p>
        </p:txBody>
      </p:sp>
      <p:grpSp>
        <p:nvGrpSpPr>
          <p:cNvPr id="21" name="グループ化 20"/>
          <p:cNvGrpSpPr/>
          <p:nvPr/>
        </p:nvGrpSpPr>
        <p:grpSpPr>
          <a:xfrm>
            <a:off x="450573" y="1227148"/>
            <a:ext cx="2376264" cy="5442212"/>
            <a:chOff x="450573" y="939116"/>
            <a:chExt cx="2376264" cy="5442212"/>
          </a:xfrm>
        </p:grpSpPr>
        <p:grpSp>
          <p:nvGrpSpPr>
            <p:cNvPr id="22" name="グループ化 21"/>
            <p:cNvGrpSpPr/>
            <p:nvPr/>
          </p:nvGrpSpPr>
          <p:grpSpPr>
            <a:xfrm>
              <a:off x="450573" y="939116"/>
              <a:ext cx="2376264" cy="5442212"/>
              <a:chOff x="450573" y="939116"/>
              <a:chExt cx="2376264" cy="5442212"/>
            </a:xfrm>
          </p:grpSpPr>
          <p:grpSp>
            <p:nvGrpSpPr>
              <p:cNvPr id="24" name="グループ化 23"/>
              <p:cNvGrpSpPr/>
              <p:nvPr/>
            </p:nvGrpSpPr>
            <p:grpSpPr>
              <a:xfrm>
                <a:off x="450573" y="1428884"/>
                <a:ext cx="2376264" cy="4952444"/>
                <a:chOff x="450573" y="1174002"/>
                <a:chExt cx="2376264" cy="4952444"/>
              </a:xfrm>
            </p:grpSpPr>
            <p:sp>
              <p:nvSpPr>
                <p:cNvPr id="26" name="円柱 25"/>
                <p:cNvSpPr/>
                <p:nvPr/>
              </p:nvSpPr>
              <p:spPr>
                <a:xfrm>
                  <a:off x="450573" y="5446178"/>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27" name="円柱 26"/>
                <p:cNvSpPr/>
                <p:nvPr/>
              </p:nvSpPr>
              <p:spPr>
                <a:xfrm>
                  <a:off x="450573" y="4930750"/>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2</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28" name="グループ化 27"/>
                <p:cNvGrpSpPr/>
                <p:nvPr/>
              </p:nvGrpSpPr>
              <p:grpSpPr>
                <a:xfrm>
                  <a:off x="450573" y="2910755"/>
                  <a:ext cx="2376264" cy="2186532"/>
                  <a:chOff x="453202" y="3604187"/>
                  <a:chExt cx="2376264" cy="2186532"/>
                </a:xfrm>
              </p:grpSpPr>
              <p:sp>
                <p:nvSpPr>
                  <p:cNvPr id="50" name="円柱 49"/>
                  <p:cNvSpPr/>
                  <p:nvPr/>
                </p:nvSpPr>
                <p:spPr>
                  <a:xfrm>
                    <a:off x="453202" y="5110451"/>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1" name="円柱 50"/>
                  <p:cNvSpPr/>
                  <p:nvPr/>
                </p:nvSpPr>
                <p:spPr>
                  <a:xfrm>
                    <a:off x="453202" y="460176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52" name="円柱 51"/>
                  <p:cNvSpPr/>
                  <p:nvPr/>
                </p:nvSpPr>
                <p:spPr>
                  <a:xfrm>
                    <a:off x="453202" y="4098718"/>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53" name="円柱 52"/>
                  <p:cNvSpPr/>
                  <p:nvPr/>
                </p:nvSpPr>
                <p:spPr>
                  <a:xfrm>
                    <a:off x="453202" y="3604187"/>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grpSp>
              <p:nvGrpSpPr>
                <p:cNvPr id="29" name="グループ化 28"/>
                <p:cNvGrpSpPr/>
                <p:nvPr/>
              </p:nvGrpSpPr>
              <p:grpSpPr>
                <a:xfrm>
                  <a:off x="450573" y="1174002"/>
                  <a:ext cx="2376264" cy="1930775"/>
                  <a:chOff x="453202" y="3859944"/>
                  <a:chExt cx="2376264" cy="1930775"/>
                </a:xfrm>
              </p:grpSpPr>
              <p:sp>
                <p:nvSpPr>
                  <p:cNvPr id="30" name="円柱 29"/>
                  <p:cNvSpPr/>
                  <p:nvPr/>
                </p:nvSpPr>
                <p:spPr>
                  <a:xfrm>
                    <a:off x="453202" y="4851948"/>
                    <a:ext cx="2376264" cy="938771"/>
                  </a:xfrm>
                  <a:prstGeom prst="can">
                    <a:avLst>
                      <a:gd name="adj" fmla="val 1891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rPr>
                      <a:t>EFI</a:t>
                    </a:r>
                    <a:endParaRPr lang="en-US" altLang="ja-JP" dirty="0">
                      <a:solidFill>
                        <a:srgbClr val="FF0000"/>
                      </a:solidFill>
                    </a:endParaRPr>
                  </a:p>
                  <a:p>
                    <a:pPr algn="ctr"/>
                    <a:r>
                      <a:rPr lang="ja-JP" altLang="en-US" dirty="0" smtClean="0">
                        <a:solidFill>
                          <a:srgbClr val="FF0000"/>
                        </a:solidFill>
                      </a:rPr>
                      <a:t>システムパーティション</a:t>
                    </a:r>
                    <a:endParaRPr kumimoji="1" lang="ja-JP" altLang="en-US" dirty="0">
                      <a:solidFill>
                        <a:srgbClr val="FF0000"/>
                      </a:solidFill>
                    </a:endParaRPr>
                  </a:p>
                </p:txBody>
              </p:sp>
              <p:sp>
                <p:nvSpPr>
                  <p:cNvPr id="31" name="円柱 30"/>
                  <p:cNvSpPr/>
                  <p:nvPr/>
                </p:nvSpPr>
                <p:spPr>
                  <a:xfrm>
                    <a:off x="453202" y="4362994"/>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第 </a:t>
                    </a:r>
                    <a:r>
                      <a:rPr kumimoji="1" lang="en-US" altLang="ja-JP" sz="1600" dirty="0" smtClean="0">
                        <a:solidFill>
                          <a:schemeClr val="tx1"/>
                        </a:solidFill>
                      </a:rPr>
                      <a:t>1</a:t>
                    </a:r>
                    <a:r>
                      <a:rPr kumimoji="1" lang="ja-JP" altLang="en-US" sz="1600" dirty="0" smtClean="0">
                        <a:solidFill>
                          <a:schemeClr val="tx1"/>
                        </a:solidFill>
                      </a:rPr>
                      <a:t> </a:t>
                    </a:r>
                    <a:endParaRPr kumimoji="1" lang="en-US" altLang="ja-JP" sz="1600" dirty="0" smtClean="0">
                      <a:solidFill>
                        <a:schemeClr val="tx1"/>
                      </a:solidFill>
                    </a:endParaRPr>
                  </a:p>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49" name="円柱 48"/>
                  <p:cNvSpPr/>
                  <p:nvPr/>
                </p:nvSpPr>
                <p:spPr>
                  <a:xfrm>
                    <a:off x="453202" y="3859944"/>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5" name="円柱 24"/>
              <p:cNvSpPr/>
              <p:nvPr/>
            </p:nvSpPr>
            <p:spPr>
              <a:xfrm>
                <a:off x="450573" y="939116"/>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3" name="テキスト ボックス 22"/>
            <p:cNvSpPr txBox="1"/>
            <p:nvPr/>
          </p:nvSpPr>
          <p:spPr>
            <a:xfrm rot="5400000">
              <a:off x="1467745" y="4890720"/>
              <a:ext cx="528240" cy="523220"/>
            </a:xfrm>
            <a:prstGeom prst="rect">
              <a:avLst/>
            </a:prstGeom>
            <a:noFill/>
          </p:spPr>
          <p:txBody>
            <a:bodyPr wrap="square" rtlCol="0">
              <a:spAutoFit/>
            </a:bodyPr>
            <a:lstStyle/>
            <a:p>
              <a:r>
                <a:rPr lang="en-US" altLang="ja-JP" sz="2800" dirty="0"/>
                <a:t>…</a:t>
              </a:r>
              <a:endParaRPr kumimoji="1" lang="ja-JP" altLang="en-US" sz="2800" dirty="0"/>
            </a:p>
          </p:txBody>
        </p:sp>
      </p:grpSp>
    </p:spTree>
    <p:extLst>
      <p:ext uri="{BB962C8B-B14F-4D97-AF65-F5344CB8AC3E}">
        <p14:creationId xmlns:p14="http://schemas.microsoft.com/office/powerpoint/2010/main" val="1677586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dirty="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50482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499068"/>
            <a:ext cx="4309059" cy="657949"/>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電源投入後 </a:t>
            </a:r>
            <a:r>
              <a:rPr lang="en-US" altLang="ja-JP" sz="2800" b="1" dirty="0" smtClean="0"/>
              <a:t>POST</a:t>
            </a:r>
            <a:r>
              <a:rPr lang="ja-JP" altLang="en-US" sz="2800" b="1" dirty="0" smtClean="0"/>
              <a:t> を行う</a:t>
            </a:r>
            <a:endParaRPr lang="en-US" altLang="ja-JP" sz="2800" b="1" dirty="0" smtClean="0"/>
          </a:p>
        </p:txBody>
      </p:sp>
    </p:spTree>
    <p:extLst>
      <p:ext uri="{BB962C8B-B14F-4D97-AF65-F5344CB8AC3E}">
        <p14:creationId xmlns:p14="http://schemas.microsoft.com/office/powerpoint/2010/main" val="278488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grpSp>
        <p:nvGrpSpPr>
          <p:cNvPr id="5" name="グループ化 4"/>
          <p:cNvGrpSpPr/>
          <p:nvPr/>
        </p:nvGrpSpPr>
        <p:grpSpPr>
          <a:xfrm>
            <a:off x="5796136" y="1395874"/>
            <a:ext cx="2376264" cy="5201478"/>
            <a:chOff x="450573" y="1004641"/>
            <a:chExt cx="2376264" cy="5201478"/>
          </a:xfrm>
        </p:grpSpPr>
        <p:grpSp>
          <p:nvGrpSpPr>
            <p:cNvPr id="7" name="グループ化 6"/>
            <p:cNvGrpSpPr/>
            <p:nvPr/>
          </p:nvGrpSpPr>
          <p:grpSpPr>
            <a:xfrm>
              <a:off x="450573" y="1494409"/>
              <a:ext cx="2376264" cy="4711710"/>
              <a:chOff x="450573" y="1239527"/>
              <a:chExt cx="2376264" cy="4711710"/>
            </a:xfrm>
          </p:grpSpPr>
          <p:sp>
            <p:nvSpPr>
              <p:cNvPr id="10" name="円柱 9"/>
              <p:cNvSpPr/>
              <p:nvPr/>
            </p:nvSpPr>
            <p:spPr>
              <a:xfrm>
                <a:off x="450573" y="52709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11" name="円柱 10"/>
              <p:cNvSpPr/>
              <p:nvPr/>
            </p:nvSpPr>
            <p:spPr>
              <a:xfrm>
                <a:off x="450573" y="4766913"/>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12" name="グループ化 11"/>
              <p:cNvGrpSpPr/>
              <p:nvPr/>
            </p:nvGrpSpPr>
            <p:grpSpPr>
              <a:xfrm>
                <a:off x="450573" y="2910754"/>
                <a:ext cx="2376264" cy="2039987"/>
                <a:chOff x="453202" y="3604186"/>
                <a:chExt cx="2376264" cy="2039987"/>
              </a:xfrm>
            </p:grpSpPr>
            <p:sp>
              <p:nvSpPr>
                <p:cNvPr id="17" name="円柱 16"/>
                <p:cNvSpPr/>
                <p:nvPr/>
              </p:nvSpPr>
              <p:spPr>
                <a:xfrm>
                  <a:off x="453202" y="4615014"/>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円柱 19"/>
                <p:cNvSpPr/>
                <p:nvPr/>
              </p:nvSpPr>
              <p:spPr>
                <a:xfrm>
                  <a:off x="453202" y="3604186"/>
                  <a:ext cx="2376264" cy="2039987"/>
                </a:xfrm>
                <a:prstGeom prst="can">
                  <a:avLst>
                    <a:gd name="adj" fmla="val 1035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a:t>
                  </a:r>
                  <a:endParaRPr kumimoji="1" lang="ja-JP" altLang="en-US" dirty="0">
                    <a:solidFill>
                      <a:schemeClr val="tx1"/>
                    </a:solidFill>
                  </a:endParaRPr>
                </a:p>
              </p:txBody>
            </p:sp>
          </p:grpSp>
          <p:grpSp>
            <p:nvGrpSpPr>
              <p:cNvPr id="13" name="グループ化 12"/>
              <p:cNvGrpSpPr/>
              <p:nvPr/>
            </p:nvGrpSpPr>
            <p:grpSpPr>
              <a:xfrm>
                <a:off x="450573" y="1239527"/>
                <a:ext cx="2376264" cy="1903397"/>
                <a:chOff x="453202" y="3925469"/>
                <a:chExt cx="2376264" cy="1903397"/>
              </a:xfrm>
            </p:grpSpPr>
            <p:sp>
              <p:nvSpPr>
                <p:cNvPr id="14" name="円柱 13"/>
                <p:cNvSpPr/>
                <p:nvPr/>
              </p:nvSpPr>
              <p:spPr>
                <a:xfrm>
                  <a:off x="453202" y="4837657"/>
                  <a:ext cx="2376264" cy="991209"/>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15" name="円柱 14"/>
                <p:cNvSpPr/>
                <p:nvPr/>
              </p:nvSpPr>
              <p:spPr>
                <a:xfrm>
                  <a:off x="453202" y="4428519"/>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16" name="円柱 15"/>
                <p:cNvSpPr/>
                <p:nvPr/>
              </p:nvSpPr>
              <p:spPr>
                <a:xfrm>
                  <a:off x="453202" y="39254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9" name="円柱 8"/>
            <p:cNvSpPr/>
            <p:nvPr/>
          </p:nvSpPr>
          <p:spPr>
            <a:xfrm>
              <a:off x="450573" y="1004641"/>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50482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076056" y="150540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499068"/>
            <a:ext cx="4309059" cy="2008911"/>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b="1" dirty="0" smtClean="0"/>
              <a:t>GPT</a:t>
            </a:r>
            <a:r>
              <a:rPr lang="ja-JP" altLang="en-US" sz="2800" b="1" dirty="0" smtClean="0"/>
              <a:t> ヘッダでパーティションテーブルと</a:t>
            </a:r>
            <a:r>
              <a:rPr lang="en-US" altLang="ja-JP" sz="2800" b="1" dirty="0" smtClean="0"/>
              <a:t>EFI</a:t>
            </a:r>
            <a:r>
              <a:rPr lang="ja-JP" altLang="en-US" sz="2800" b="1" dirty="0" smtClean="0"/>
              <a:t> システムパーティションの位置を把握 </a:t>
            </a:r>
            <a:endParaRPr lang="en-US" altLang="ja-JP" sz="2800" b="1" dirty="0" smtClean="0"/>
          </a:p>
        </p:txBody>
      </p:sp>
      <p:sp>
        <p:nvSpPr>
          <p:cNvPr id="26" name="正方形/長方形 25"/>
          <p:cNvSpPr/>
          <p:nvPr/>
        </p:nvSpPr>
        <p:spPr>
          <a:xfrm>
            <a:off x="5907236" y="2062582"/>
            <a:ext cx="2076849" cy="4016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677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5796136" y="1395874"/>
            <a:ext cx="2376264" cy="5201478"/>
            <a:chOff x="450573" y="1004641"/>
            <a:chExt cx="2376264" cy="5201478"/>
          </a:xfrm>
        </p:grpSpPr>
        <p:grpSp>
          <p:nvGrpSpPr>
            <p:cNvPr id="28" name="グループ化 27"/>
            <p:cNvGrpSpPr/>
            <p:nvPr/>
          </p:nvGrpSpPr>
          <p:grpSpPr>
            <a:xfrm>
              <a:off x="450573" y="1494409"/>
              <a:ext cx="2376264" cy="4711710"/>
              <a:chOff x="450573" y="1239527"/>
              <a:chExt cx="2376264" cy="4711710"/>
            </a:xfrm>
          </p:grpSpPr>
          <p:sp>
            <p:nvSpPr>
              <p:cNvPr id="30" name="円柱 29"/>
              <p:cNvSpPr/>
              <p:nvPr/>
            </p:nvSpPr>
            <p:spPr>
              <a:xfrm>
                <a:off x="450573" y="52709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31" name="円柱 30"/>
              <p:cNvSpPr/>
              <p:nvPr/>
            </p:nvSpPr>
            <p:spPr>
              <a:xfrm>
                <a:off x="450573" y="4766913"/>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32" name="グループ化 31"/>
              <p:cNvGrpSpPr/>
              <p:nvPr/>
            </p:nvGrpSpPr>
            <p:grpSpPr>
              <a:xfrm>
                <a:off x="450573" y="2910754"/>
                <a:ext cx="2376264" cy="2039987"/>
                <a:chOff x="453202" y="3604186"/>
                <a:chExt cx="2376264" cy="2039987"/>
              </a:xfrm>
            </p:grpSpPr>
            <p:sp>
              <p:nvSpPr>
                <p:cNvPr id="37" name="円柱 36"/>
                <p:cNvSpPr/>
                <p:nvPr/>
              </p:nvSpPr>
              <p:spPr>
                <a:xfrm>
                  <a:off x="453202" y="4615014"/>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8" name="円柱 37"/>
                <p:cNvSpPr/>
                <p:nvPr/>
              </p:nvSpPr>
              <p:spPr>
                <a:xfrm>
                  <a:off x="453202" y="3604186"/>
                  <a:ext cx="2376264" cy="2039987"/>
                </a:xfrm>
                <a:prstGeom prst="can">
                  <a:avLst>
                    <a:gd name="adj" fmla="val 1035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a:t>
                  </a:r>
                  <a:endParaRPr kumimoji="1" lang="ja-JP" altLang="en-US" dirty="0">
                    <a:solidFill>
                      <a:schemeClr val="tx1"/>
                    </a:solidFill>
                  </a:endParaRPr>
                </a:p>
              </p:txBody>
            </p:sp>
          </p:grpSp>
          <p:grpSp>
            <p:nvGrpSpPr>
              <p:cNvPr id="33" name="グループ化 32"/>
              <p:cNvGrpSpPr/>
              <p:nvPr/>
            </p:nvGrpSpPr>
            <p:grpSpPr>
              <a:xfrm>
                <a:off x="450573" y="1239527"/>
                <a:ext cx="2376264" cy="1903397"/>
                <a:chOff x="453202" y="3925469"/>
                <a:chExt cx="2376264" cy="1903397"/>
              </a:xfrm>
            </p:grpSpPr>
            <p:sp>
              <p:nvSpPr>
                <p:cNvPr id="34" name="円柱 33"/>
                <p:cNvSpPr/>
                <p:nvPr/>
              </p:nvSpPr>
              <p:spPr>
                <a:xfrm>
                  <a:off x="453202" y="4837657"/>
                  <a:ext cx="2376264" cy="991209"/>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5" name="円柱 34"/>
                <p:cNvSpPr/>
                <p:nvPr/>
              </p:nvSpPr>
              <p:spPr>
                <a:xfrm>
                  <a:off x="453202" y="4428519"/>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36" name="円柱 35"/>
                <p:cNvSpPr/>
                <p:nvPr/>
              </p:nvSpPr>
              <p:spPr>
                <a:xfrm>
                  <a:off x="453202" y="39254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9" name="円柱 28"/>
            <p:cNvSpPr/>
            <p:nvPr/>
          </p:nvSpPr>
          <p:spPr>
            <a:xfrm>
              <a:off x="450573" y="1004641"/>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50482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076056" y="150540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499068"/>
            <a:ext cx="4309059" cy="1509082"/>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パーティションテーブルでパーティションの位置とファイルシステムを確認 </a:t>
            </a:r>
            <a:endParaRPr lang="en-US" altLang="ja-JP" sz="2800" b="1" dirty="0" smtClean="0"/>
          </a:p>
        </p:txBody>
      </p:sp>
      <p:sp>
        <p:nvSpPr>
          <p:cNvPr id="26" name="正方形/長方形 25"/>
          <p:cNvSpPr/>
          <p:nvPr/>
        </p:nvSpPr>
        <p:spPr>
          <a:xfrm>
            <a:off x="5923582" y="2558296"/>
            <a:ext cx="2076849" cy="4897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677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5796136" y="1395874"/>
            <a:ext cx="2376264" cy="5201478"/>
            <a:chOff x="450573" y="1004641"/>
            <a:chExt cx="2376264" cy="5201478"/>
          </a:xfrm>
        </p:grpSpPr>
        <p:grpSp>
          <p:nvGrpSpPr>
            <p:cNvPr id="28" name="グループ化 27"/>
            <p:cNvGrpSpPr/>
            <p:nvPr/>
          </p:nvGrpSpPr>
          <p:grpSpPr>
            <a:xfrm>
              <a:off x="450573" y="1494409"/>
              <a:ext cx="2376264" cy="4711710"/>
              <a:chOff x="450573" y="1239527"/>
              <a:chExt cx="2376264" cy="4711710"/>
            </a:xfrm>
          </p:grpSpPr>
          <p:sp>
            <p:nvSpPr>
              <p:cNvPr id="30" name="円柱 29"/>
              <p:cNvSpPr/>
              <p:nvPr/>
            </p:nvSpPr>
            <p:spPr>
              <a:xfrm>
                <a:off x="450573" y="52709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32" name="円柱 31"/>
              <p:cNvSpPr/>
              <p:nvPr/>
            </p:nvSpPr>
            <p:spPr>
              <a:xfrm>
                <a:off x="450573" y="4766913"/>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33" name="グループ化 32"/>
              <p:cNvGrpSpPr/>
              <p:nvPr/>
            </p:nvGrpSpPr>
            <p:grpSpPr>
              <a:xfrm>
                <a:off x="450573" y="2910754"/>
                <a:ext cx="2376264" cy="2039987"/>
                <a:chOff x="453202" y="3604186"/>
                <a:chExt cx="2376264" cy="2039987"/>
              </a:xfrm>
            </p:grpSpPr>
            <p:sp>
              <p:nvSpPr>
                <p:cNvPr id="38" name="円柱 37"/>
                <p:cNvSpPr/>
                <p:nvPr/>
              </p:nvSpPr>
              <p:spPr>
                <a:xfrm>
                  <a:off x="453202" y="4615014"/>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9" name="円柱 38"/>
                <p:cNvSpPr/>
                <p:nvPr/>
              </p:nvSpPr>
              <p:spPr>
                <a:xfrm>
                  <a:off x="453202" y="3604186"/>
                  <a:ext cx="2376264" cy="2039987"/>
                </a:xfrm>
                <a:prstGeom prst="can">
                  <a:avLst>
                    <a:gd name="adj" fmla="val 1035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a:t>
                  </a:r>
                  <a:endParaRPr kumimoji="1" lang="ja-JP" altLang="en-US" dirty="0">
                    <a:solidFill>
                      <a:schemeClr val="tx1"/>
                    </a:solidFill>
                  </a:endParaRPr>
                </a:p>
              </p:txBody>
            </p:sp>
          </p:grpSp>
          <p:grpSp>
            <p:nvGrpSpPr>
              <p:cNvPr id="34" name="グループ化 33"/>
              <p:cNvGrpSpPr/>
              <p:nvPr/>
            </p:nvGrpSpPr>
            <p:grpSpPr>
              <a:xfrm>
                <a:off x="450573" y="1239527"/>
                <a:ext cx="2376264" cy="1903397"/>
                <a:chOff x="453202" y="3925469"/>
                <a:chExt cx="2376264" cy="1903397"/>
              </a:xfrm>
            </p:grpSpPr>
            <p:sp>
              <p:nvSpPr>
                <p:cNvPr id="35" name="円柱 34"/>
                <p:cNvSpPr/>
                <p:nvPr/>
              </p:nvSpPr>
              <p:spPr>
                <a:xfrm>
                  <a:off x="453202" y="4837657"/>
                  <a:ext cx="2376264" cy="991209"/>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6" name="円柱 35"/>
                <p:cNvSpPr/>
                <p:nvPr/>
              </p:nvSpPr>
              <p:spPr>
                <a:xfrm>
                  <a:off x="453202" y="4428519"/>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37" name="円柱 36"/>
                <p:cNvSpPr/>
                <p:nvPr/>
              </p:nvSpPr>
              <p:spPr>
                <a:xfrm>
                  <a:off x="453202" y="39254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9" name="円柱 28"/>
            <p:cNvSpPr/>
            <p:nvPr/>
          </p:nvSpPr>
          <p:spPr>
            <a:xfrm>
              <a:off x="450573" y="1004641"/>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50482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076056" y="150540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499069"/>
            <a:ext cx="4309059" cy="1866036"/>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b="1" dirty="0" smtClean="0"/>
              <a:t>EFI</a:t>
            </a:r>
            <a:r>
              <a:rPr lang="ja-JP" altLang="en-US" sz="2800" b="1" dirty="0" smtClean="0"/>
              <a:t> システムパーティションにあるブートローダでパーティションの</a:t>
            </a:r>
            <a:r>
              <a:rPr lang="en-US" altLang="ja-JP" sz="2800" b="1" dirty="0" smtClean="0"/>
              <a:t>OS</a:t>
            </a:r>
            <a:r>
              <a:rPr lang="ja-JP" altLang="en-US" sz="2800" b="1" dirty="0" smtClean="0"/>
              <a:t> ローダを読み込む </a:t>
            </a:r>
            <a:endParaRPr lang="en-US" altLang="ja-JP" sz="2800" b="1" dirty="0" smtClean="0"/>
          </a:p>
        </p:txBody>
      </p:sp>
      <p:sp>
        <p:nvSpPr>
          <p:cNvPr id="26" name="正方形/長方形 25"/>
          <p:cNvSpPr/>
          <p:nvPr/>
        </p:nvSpPr>
        <p:spPr>
          <a:xfrm>
            <a:off x="5796136" y="3068960"/>
            <a:ext cx="2376264" cy="7149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下矢印 3"/>
          <p:cNvSpPr/>
          <p:nvPr/>
        </p:nvSpPr>
        <p:spPr>
          <a:xfrm>
            <a:off x="6732240" y="3845804"/>
            <a:ext cx="504056" cy="344134"/>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478116" y="4211796"/>
            <a:ext cx="1178313" cy="369332"/>
          </a:xfrm>
          <a:prstGeom prst="rect">
            <a:avLst/>
          </a:prstGeom>
          <a:solidFill>
            <a:schemeClr val="accent2">
              <a:lumMod val="40000"/>
              <a:lumOff val="60000"/>
            </a:schemeClr>
          </a:solidFill>
          <a:ln>
            <a:solidFill>
              <a:srgbClr val="0070C0"/>
            </a:solidFill>
          </a:ln>
        </p:spPr>
        <p:txBody>
          <a:bodyPr wrap="square" rtlCol="0">
            <a:spAutoFit/>
          </a:bodyPr>
          <a:lstStyle/>
          <a:p>
            <a:pPr algn="ctr"/>
            <a:r>
              <a:rPr kumimoji="1" lang="en-US" altLang="ja-JP" dirty="0" smtClean="0"/>
              <a:t>OS</a:t>
            </a:r>
            <a:r>
              <a:rPr lang="ja-JP" altLang="en-US" dirty="0"/>
              <a:t> </a:t>
            </a:r>
            <a:r>
              <a:rPr lang="ja-JP" altLang="en-US" dirty="0" smtClean="0"/>
              <a:t>ローダ</a:t>
            </a:r>
            <a:endParaRPr kumimoji="1" lang="ja-JP" altLang="en-US" dirty="0"/>
          </a:p>
        </p:txBody>
      </p:sp>
      <p:sp>
        <p:nvSpPr>
          <p:cNvPr id="6" name="テキスト ボックス 5"/>
          <p:cNvSpPr txBox="1"/>
          <p:nvPr/>
        </p:nvSpPr>
        <p:spPr>
          <a:xfrm>
            <a:off x="971600" y="4438853"/>
            <a:ext cx="3564230" cy="707886"/>
          </a:xfrm>
          <a:prstGeom prst="rect">
            <a:avLst/>
          </a:prstGeom>
          <a:noFill/>
        </p:spPr>
        <p:txBody>
          <a:bodyPr wrap="square" rtlCol="0">
            <a:spAutoFit/>
          </a:bodyPr>
          <a:lstStyle/>
          <a:p>
            <a:r>
              <a:rPr kumimoji="1" lang="en-US" altLang="ja-JP" sz="2000" dirty="0" smtClean="0"/>
              <a:t>※</a:t>
            </a:r>
            <a:r>
              <a:rPr kumimoji="1" lang="ja-JP" altLang="en-US" sz="2000" dirty="0" smtClean="0"/>
              <a:t>ブートローダは起動フラグが立った</a:t>
            </a:r>
            <a:r>
              <a:rPr lang="ja-JP" altLang="en-US" sz="2000" dirty="0"/>
              <a:t>パーティション</a:t>
            </a:r>
            <a:r>
              <a:rPr kumimoji="1" lang="ja-JP" altLang="en-US" sz="2000" dirty="0" smtClean="0"/>
              <a:t>を参照する</a:t>
            </a:r>
            <a:endParaRPr kumimoji="1" lang="en-US" altLang="ja-JP" sz="2000" dirty="0" smtClean="0"/>
          </a:p>
        </p:txBody>
      </p:sp>
    </p:spTree>
    <p:extLst>
      <p:ext uri="{BB962C8B-B14F-4D97-AF65-F5344CB8AC3E}">
        <p14:creationId xmlns:p14="http://schemas.microsoft.com/office/powerpoint/2010/main" val="144677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4" grpId="0" animBg="1"/>
      <p:bldP spid="3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p:cNvGrpSpPr/>
          <p:nvPr/>
        </p:nvGrpSpPr>
        <p:grpSpPr>
          <a:xfrm>
            <a:off x="5796136" y="1395874"/>
            <a:ext cx="2376264" cy="5201478"/>
            <a:chOff x="450573" y="1004641"/>
            <a:chExt cx="2376264" cy="5201478"/>
          </a:xfrm>
        </p:grpSpPr>
        <p:grpSp>
          <p:nvGrpSpPr>
            <p:cNvPr id="27" name="グループ化 26"/>
            <p:cNvGrpSpPr/>
            <p:nvPr/>
          </p:nvGrpSpPr>
          <p:grpSpPr>
            <a:xfrm>
              <a:off x="450573" y="1494409"/>
              <a:ext cx="2376264" cy="4711710"/>
              <a:chOff x="450573" y="1239527"/>
              <a:chExt cx="2376264" cy="4711710"/>
            </a:xfrm>
          </p:grpSpPr>
          <p:sp>
            <p:nvSpPr>
              <p:cNvPr id="29" name="円柱 28"/>
              <p:cNvSpPr/>
              <p:nvPr/>
            </p:nvSpPr>
            <p:spPr>
              <a:xfrm>
                <a:off x="450573" y="52709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第 </a:t>
                </a:r>
                <a:r>
                  <a:rPr kumimoji="1" lang="en-US" altLang="ja-JP" dirty="0" smtClean="0">
                    <a:solidFill>
                      <a:schemeClr val="tx1"/>
                    </a:solidFill>
                  </a:rPr>
                  <a:t>2</a:t>
                </a:r>
                <a:r>
                  <a:rPr kumimoji="1" lang="ja-JP" altLang="en-US" dirty="0" smtClean="0">
                    <a:solidFill>
                      <a:schemeClr val="tx1"/>
                    </a:solidFill>
                  </a:rPr>
                  <a:t> </a:t>
                </a:r>
                <a:r>
                  <a:rPr kumimoji="1" lang="en-US" altLang="ja-JP" dirty="0" smtClean="0">
                    <a:solidFill>
                      <a:schemeClr val="tx1"/>
                    </a:solidFill>
                  </a:rPr>
                  <a:t>GPT</a:t>
                </a:r>
                <a:r>
                  <a:rPr kumimoji="1" lang="ja-JP" altLang="en-US" dirty="0" smtClean="0">
                    <a:solidFill>
                      <a:schemeClr val="tx1"/>
                    </a:solidFill>
                  </a:rPr>
                  <a:t> ヘッダ</a:t>
                </a:r>
                <a:endParaRPr kumimoji="1" lang="ja-JP" altLang="en-US" dirty="0">
                  <a:solidFill>
                    <a:schemeClr val="tx1"/>
                  </a:solidFill>
                </a:endParaRPr>
              </a:p>
            </p:txBody>
          </p:sp>
          <p:sp>
            <p:nvSpPr>
              <p:cNvPr id="33" name="円柱 32"/>
              <p:cNvSpPr/>
              <p:nvPr/>
            </p:nvSpPr>
            <p:spPr>
              <a:xfrm>
                <a:off x="450573" y="4766913"/>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パーティションテーブル</a:t>
                </a:r>
                <a:endParaRPr kumimoji="1" lang="ja-JP" altLang="en-US" sz="1600" dirty="0">
                  <a:solidFill>
                    <a:schemeClr val="tx1"/>
                  </a:solidFill>
                </a:endParaRPr>
              </a:p>
            </p:txBody>
          </p:sp>
          <p:grpSp>
            <p:nvGrpSpPr>
              <p:cNvPr id="36" name="グループ化 35"/>
              <p:cNvGrpSpPr/>
              <p:nvPr/>
            </p:nvGrpSpPr>
            <p:grpSpPr>
              <a:xfrm>
                <a:off x="450573" y="2910754"/>
                <a:ext cx="2376264" cy="2039987"/>
                <a:chOff x="453202" y="3604186"/>
                <a:chExt cx="2376264" cy="2039987"/>
              </a:xfrm>
            </p:grpSpPr>
            <p:sp>
              <p:nvSpPr>
                <p:cNvPr id="41" name="円柱 40"/>
                <p:cNvSpPr/>
                <p:nvPr/>
              </p:nvSpPr>
              <p:spPr>
                <a:xfrm>
                  <a:off x="453202" y="4615014"/>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2" name="円柱 41"/>
                <p:cNvSpPr/>
                <p:nvPr/>
              </p:nvSpPr>
              <p:spPr>
                <a:xfrm>
                  <a:off x="453202" y="3604186"/>
                  <a:ext cx="2376264" cy="2039987"/>
                </a:xfrm>
                <a:prstGeom prst="can">
                  <a:avLst>
                    <a:gd name="adj" fmla="val 1035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a:t>
                  </a:r>
                  <a:endParaRPr kumimoji="1" lang="ja-JP" altLang="en-US" dirty="0">
                    <a:solidFill>
                      <a:schemeClr val="tx1"/>
                    </a:solidFill>
                  </a:endParaRPr>
                </a:p>
              </p:txBody>
            </p:sp>
          </p:grpSp>
          <p:grpSp>
            <p:nvGrpSpPr>
              <p:cNvPr id="37" name="グループ化 36"/>
              <p:cNvGrpSpPr/>
              <p:nvPr/>
            </p:nvGrpSpPr>
            <p:grpSpPr>
              <a:xfrm>
                <a:off x="450573" y="1239527"/>
                <a:ext cx="2376264" cy="1903397"/>
                <a:chOff x="453202" y="3925469"/>
                <a:chExt cx="2376264" cy="1903397"/>
              </a:xfrm>
            </p:grpSpPr>
            <p:sp>
              <p:nvSpPr>
                <p:cNvPr id="38" name="円柱 37"/>
                <p:cNvSpPr/>
                <p:nvPr/>
              </p:nvSpPr>
              <p:spPr>
                <a:xfrm>
                  <a:off x="453202" y="4837657"/>
                  <a:ext cx="2376264" cy="991209"/>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EFI</a:t>
                  </a:r>
                  <a:endParaRPr lang="en-US" altLang="ja-JP" dirty="0">
                    <a:solidFill>
                      <a:schemeClr val="tx1"/>
                    </a:solidFill>
                  </a:endParaRPr>
                </a:p>
                <a:p>
                  <a:pPr algn="ctr"/>
                  <a:r>
                    <a:rPr lang="ja-JP" altLang="en-US" dirty="0" smtClean="0">
                      <a:solidFill>
                        <a:schemeClr val="tx1"/>
                      </a:solidFill>
                    </a:rPr>
                    <a:t>システムパーティション</a:t>
                  </a:r>
                  <a:endParaRPr kumimoji="1" lang="ja-JP" altLang="en-US" dirty="0">
                    <a:solidFill>
                      <a:schemeClr val="tx1"/>
                    </a:solidFill>
                  </a:endParaRPr>
                </a:p>
              </p:txBody>
            </p:sp>
            <p:sp>
              <p:nvSpPr>
                <p:cNvPr id="39" name="円柱 38"/>
                <p:cNvSpPr/>
                <p:nvPr/>
              </p:nvSpPr>
              <p:spPr>
                <a:xfrm>
                  <a:off x="453202" y="4428519"/>
                  <a:ext cx="2376264" cy="680268"/>
                </a:xfrm>
                <a:prstGeom prst="can">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パーティション テーブル</a:t>
                  </a:r>
                  <a:endParaRPr kumimoji="1" lang="ja-JP" altLang="en-US" dirty="0">
                    <a:solidFill>
                      <a:schemeClr val="tx1"/>
                    </a:solidFill>
                  </a:endParaRPr>
                </a:p>
              </p:txBody>
            </p:sp>
            <p:sp>
              <p:nvSpPr>
                <p:cNvPr id="40" name="円柱 39"/>
                <p:cNvSpPr/>
                <p:nvPr/>
              </p:nvSpPr>
              <p:spPr>
                <a:xfrm>
                  <a:off x="453202" y="3925469"/>
                  <a:ext cx="2376264" cy="68026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第 </a:t>
                  </a:r>
                  <a:r>
                    <a:rPr lang="en-US" altLang="ja-JP" dirty="0" smtClean="0">
                      <a:solidFill>
                        <a:schemeClr val="tx1"/>
                      </a:solidFill>
                    </a:rPr>
                    <a:t>1 GPT</a:t>
                  </a:r>
                  <a:r>
                    <a:rPr lang="ja-JP" altLang="en-US" dirty="0" smtClean="0">
                      <a:solidFill>
                        <a:schemeClr val="tx1"/>
                      </a:solidFill>
                    </a:rPr>
                    <a:t> ヘッダ </a:t>
                  </a:r>
                  <a:endParaRPr kumimoji="1" lang="ja-JP" altLang="en-US" dirty="0">
                    <a:solidFill>
                      <a:schemeClr val="tx1"/>
                    </a:solidFill>
                  </a:endParaRPr>
                </a:p>
              </p:txBody>
            </p:sp>
          </p:grpSp>
        </p:grpSp>
        <p:sp>
          <p:nvSpPr>
            <p:cNvPr id="28" name="円柱 27"/>
            <p:cNvSpPr/>
            <p:nvPr/>
          </p:nvSpPr>
          <p:spPr>
            <a:xfrm>
              <a:off x="450573" y="1004641"/>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50482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UEFI</a:t>
            </a: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076056" y="150540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499067"/>
            <a:ext cx="4309059" cy="1001941"/>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b="1" dirty="0" smtClean="0"/>
              <a:t>OS</a:t>
            </a:r>
            <a:r>
              <a:rPr lang="ja-JP" altLang="en-US" sz="2800" b="1" dirty="0" smtClean="0"/>
              <a:t> ローダが</a:t>
            </a:r>
            <a:r>
              <a:rPr lang="en-US" altLang="ja-JP" sz="2800" b="1" dirty="0" smtClean="0"/>
              <a:t>OS</a:t>
            </a:r>
            <a:r>
              <a:rPr lang="ja-JP" altLang="en-US" sz="2800" b="1" dirty="0" smtClean="0"/>
              <a:t> カーネルを読み込む </a:t>
            </a:r>
            <a:endParaRPr lang="en-US" altLang="ja-JP" sz="2800" b="1" dirty="0" smtClean="0"/>
          </a:p>
        </p:txBody>
      </p:sp>
      <p:grpSp>
        <p:nvGrpSpPr>
          <p:cNvPr id="30" name="グループ化 29"/>
          <p:cNvGrpSpPr/>
          <p:nvPr/>
        </p:nvGrpSpPr>
        <p:grpSpPr>
          <a:xfrm>
            <a:off x="6588224" y="4869160"/>
            <a:ext cx="999431" cy="576064"/>
            <a:chOff x="-2378869" y="673646"/>
            <a:chExt cx="999431" cy="576064"/>
          </a:xfrm>
        </p:grpSpPr>
        <p:sp>
          <p:nvSpPr>
            <p:cNvPr id="31" name="円/楕円 30"/>
            <p:cNvSpPr/>
            <p:nvPr/>
          </p:nvSpPr>
          <p:spPr>
            <a:xfrm>
              <a:off x="-2378869" y="673646"/>
              <a:ext cx="999431" cy="57606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32" name="テキスト ボックス 31"/>
            <p:cNvSpPr txBox="1"/>
            <p:nvPr/>
          </p:nvSpPr>
          <p:spPr>
            <a:xfrm>
              <a:off x="-2186947" y="783754"/>
              <a:ext cx="625958" cy="369332"/>
            </a:xfrm>
            <a:prstGeom prst="rect">
              <a:avLst/>
            </a:prstGeom>
            <a:noFill/>
          </p:spPr>
          <p:txBody>
            <a:bodyPr wrap="square" rtlCol="0">
              <a:spAutoFit/>
            </a:bodyPr>
            <a:lstStyle/>
            <a:p>
              <a:pPr algn="ctr"/>
              <a:r>
                <a:rPr lang="en-US" altLang="ja-JP" dirty="0"/>
                <a:t>OS</a:t>
              </a:r>
              <a:endParaRPr kumimoji="1" lang="ja-JP" altLang="en-US" dirty="0"/>
            </a:p>
          </p:txBody>
        </p:sp>
      </p:grpSp>
      <p:sp>
        <p:nvSpPr>
          <p:cNvPr id="34" name="下矢印 33"/>
          <p:cNvSpPr/>
          <p:nvPr/>
        </p:nvSpPr>
        <p:spPr>
          <a:xfrm>
            <a:off x="6804248" y="4491118"/>
            <a:ext cx="504056" cy="344134"/>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6478116" y="4149080"/>
            <a:ext cx="1178313" cy="369332"/>
          </a:xfrm>
          <a:prstGeom prst="rect">
            <a:avLst/>
          </a:prstGeom>
          <a:solidFill>
            <a:schemeClr val="accent2">
              <a:lumMod val="40000"/>
              <a:lumOff val="60000"/>
            </a:schemeClr>
          </a:solidFill>
          <a:ln>
            <a:solidFill>
              <a:srgbClr val="0070C0"/>
            </a:solidFill>
          </a:ln>
        </p:spPr>
        <p:txBody>
          <a:bodyPr wrap="square" rtlCol="0">
            <a:spAutoFit/>
          </a:bodyPr>
          <a:lstStyle/>
          <a:p>
            <a:pPr algn="ctr"/>
            <a:r>
              <a:rPr kumimoji="1" lang="en-US" altLang="ja-JP" dirty="0" smtClean="0"/>
              <a:t>OS</a:t>
            </a:r>
            <a:r>
              <a:rPr lang="ja-JP" altLang="en-US" dirty="0"/>
              <a:t> </a:t>
            </a:r>
            <a:r>
              <a:rPr lang="ja-JP" altLang="en-US" dirty="0" smtClean="0"/>
              <a:t>ローダ</a:t>
            </a:r>
            <a:endParaRPr kumimoji="1" lang="ja-JP" altLang="en-US" dirty="0"/>
          </a:p>
        </p:txBody>
      </p:sp>
    </p:spTree>
    <p:extLst>
      <p:ext uri="{BB962C8B-B14F-4D97-AF65-F5344CB8AC3E}">
        <p14:creationId xmlns:p14="http://schemas.microsoft.com/office/powerpoint/2010/main" val="144677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500"/>
                                        <p:tgtEl>
                                          <p:spTgt spid="3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fontScale="92500" lnSpcReduction="10000"/>
          </a:bodyPr>
          <a:lstStyle/>
          <a:p>
            <a:r>
              <a:rPr kumimoji="1" lang="en-US" altLang="ja-JP" dirty="0" smtClean="0"/>
              <a:t>OS</a:t>
            </a:r>
            <a:r>
              <a:rPr kumimoji="1" lang="ja-JP" altLang="en-US" dirty="0" smtClean="0"/>
              <a:t> インストール</a:t>
            </a:r>
            <a:endParaRPr kumimoji="1" lang="en-US" altLang="ja-JP" dirty="0" smtClean="0"/>
          </a:p>
          <a:p>
            <a:pPr lvl="1"/>
            <a:r>
              <a:rPr lang="ja-JP" altLang="en-US" dirty="0" smtClean="0"/>
              <a:t>場所</a:t>
            </a:r>
            <a:r>
              <a:rPr lang="en-US" altLang="ja-JP" dirty="0" smtClean="0"/>
              <a:t>: </a:t>
            </a:r>
            <a:r>
              <a:rPr lang="ja-JP" altLang="en-US" dirty="0" smtClean="0"/>
              <a:t>パーティション</a:t>
            </a:r>
            <a:endParaRPr lang="en-US" altLang="ja-JP" dirty="0" smtClean="0"/>
          </a:p>
          <a:p>
            <a:pPr lvl="1"/>
            <a:r>
              <a:rPr lang="ja-JP" altLang="en-US" dirty="0" smtClean="0"/>
              <a:t>保存形式</a:t>
            </a:r>
            <a:r>
              <a:rPr lang="en-US" altLang="ja-JP" dirty="0" smtClean="0"/>
              <a:t>: </a:t>
            </a:r>
            <a:r>
              <a:rPr lang="ja-JP" altLang="en-US" dirty="0" smtClean="0"/>
              <a:t>ファイルシステム</a:t>
            </a:r>
            <a:endParaRPr lang="en-US" altLang="ja-JP" dirty="0"/>
          </a:p>
          <a:p>
            <a:r>
              <a:rPr kumimoji="1" lang="en-US" altLang="ja-JP" dirty="0" smtClean="0"/>
              <a:t>OS</a:t>
            </a:r>
            <a:r>
              <a:rPr kumimoji="1" lang="ja-JP" altLang="en-US" dirty="0" smtClean="0"/>
              <a:t> 起動手順</a:t>
            </a:r>
            <a:endParaRPr kumimoji="1" lang="en-US" altLang="ja-JP" dirty="0" smtClean="0"/>
          </a:p>
          <a:p>
            <a:pPr lvl="1"/>
            <a:r>
              <a:rPr kumimoji="1" lang="en-US" altLang="ja-JP" dirty="0" smtClean="0"/>
              <a:t>GPT</a:t>
            </a:r>
            <a:r>
              <a:rPr kumimoji="1" lang="ja-JP" altLang="en-US" dirty="0" smtClean="0"/>
              <a:t> ヘッダを参照</a:t>
            </a:r>
            <a:endParaRPr kumimoji="1" lang="en-US" altLang="ja-JP" dirty="0" smtClean="0"/>
          </a:p>
          <a:p>
            <a:pPr lvl="2"/>
            <a:r>
              <a:rPr lang="ja-JP" altLang="en-US" dirty="0" smtClean="0"/>
              <a:t>パーティションテーブル・</a:t>
            </a:r>
            <a:r>
              <a:rPr lang="en-US" altLang="ja-JP" dirty="0" smtClean="0"/>
              <a:t>EFI</a:t>
            </a:r>
            <a:r>
              <a:rPr lang="ja-JP" altLang="en-US" dirty="0" smtClean="0"/>
              <a:t> システムパーティションの位置情報</a:t>
            </a:r>
            <a:endParaRPr lang="en-US" altLang="ja-JP" dirty="0"/>
          </a:p>
          <a:p>
            <a:pPr lvl="1"/>
            <a:r>
              <a:rPr kumimoji="1" lang="ja-JP" altLang="en-US" dirty="0" smtClean="0"/>
              <a:t>パーティションテーブル</a:t>
            </a:r>
            <a:r>
              <a:rPr lang="ja-JP" altLang="en-US" dirty="0"/>
              <a:t>チェック</a:t>
            </a:r>
            <a:endParaRPr kumimoji="1" lang="en-US" altLang="ja-JP" dirty="0" smtClean="0"/>
          </a:p>
          <a:p>
            <a:pPr lvl="2"/>
            <a:r>
              <a:rPr lang="ja-JP" altLang="en-US" dirty="0"/>
              <a:t>パーティション情報</a:t>
            </a:r>
            <a:endParaRPr lang="en-US" altLang="ja-JP" dirty="0"/>
          </a:p>
          <a:p>
            <a:pPr lvl="1"/>
            <a:r>
              <a:rPr kumimoji="1" lang="en-US" altLang="ja-JP" dirty="0" smtClean="0"/>
              <a:t>EFI </a:t>
            </a:r>
            <a:r>
              <a:rPr kumimoji="1" lang="ja-JP" altLang="en-US" dirty="0" smtClean="0"/>
              <a:t>システムパーティション内の</a:t>
            </a:r>
            <a:r>
              <a:rPr kumimoji="1" lang="en-US" altLang="ja-JP" dirty="0" smtClean="0"/>
              <a:t>UEFI</a:t>
            </a:r>
            <a:r>
              <a:rPr kumimoji="1" lang="ja-JP" altLang="en-US" dirty="0" smtClean="0"/>
              <a:t> </a:t>
            </a:r>
            <a:r>
              <a:rPr kumimoji="1" lang="en-US" altLang="ja-JP" dirty="0" smtClean="0"/>
              <a:t>Application(</a:t>
            </a:r>
            <a:r>
              <a:rPr kumimoji="1" lang="ja-JP" altLang="en-US" dirty="0" smtClean="0"/>
              <a:t>ブートローダ</a:t>
            </a:r>
            <a:r>
              <a:rPr kumimoji="1" lang="en-US" altLang="ja-JP" dirty="0" smtClean="0"/>
              <a:t>)</a:t>
            </a:r>
            <a:r>
              <a:rPr kumimoji="1" lang="ja-JP" altLang="en-US" dirty="0" smtClean="0"/>
              <a:t> を起動</a:t>
            </a:r>
            <a:endParaRPr kumimoji="1" lang="en-US" altLang="ja-JP" dirty="0" smtClean="0"/>
          </a:p>
          <a:p>
            <a:pPr lvl="2"/>
            <a:r>
              <a:rPr lang="ja-JP" altLang="en-US" dirty="0" smtClean="0"/>
              <a:t>ブートローダ </a:t>
            </a:r>
            <a:r>
              <a:rPr lang="en-US" altLang="ja-JP" dirty="0" smtClean="0"/>
              <a:t>=&gt; OS</a:t>
            </a:r>
            <a:r>
              <a:rPr lang="en-US" altLang="ja-JP" dirty="0"/>
              <a:t> </a:t>
            </a:r>
            <a:r>
              <a:rPr lang="ja-JP" altLang="en-US" dirty="0" smtClean="0"/>
              <a:t>ローダ </a:t>
            </a:r>
            <a:r>
              <a:rPr lang="en-US" altLang="ja-JP" dirty="0" smtClean="0"/>
              <a:t>=&gt;</a:t>
            </a:r>
            <a:r>
              <a:rPr lang="ja-JP" altLang="en-US" dirty="0" smtClean="0"/>
              <a:t> </a:t>
            </a:r>
            <a:r>
              <a:rPr lang="en-US" altLang="ja-JP" dirty="0" smtClean="0"/>
              <a:t>OS</a:t>
            </a:r>
            <a:r>
              <a:rPr lang="ja-JP" altLang="en-US" dirty="0" smtClean="0"/>
              <a:t> カーネル</a:t>
            </a:r>
            <a:endParaRPr lang="en-US" altLang="ja-JP" dirty="0" smtClean="0"/>
          </a:p>
        </p:txBody>
      </p:sp>
    </p:spTree>
    <p:extLst>
      <p:ext uri="{BB962C8B-B14F-4D97-AF65-F5344CB8AC3E}">
        <p14:creationId xmlns:p14="http://schemas.microsoft.com/office/powerpoint/2010/main" val="429418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a:t>板谷芳男</a:t>
            </a:r>
            <a:r>
              <a:rPr lang="en-US" altLang="ja-JP" sz="2400" dirty="0"/>
              <a:t>, 2009, </a:t>
            </a:r>
            <a:r>
              <a:rPr lang="ja-JP" altLang="en-US" sz="2400" dirty="0"/>
              <a:t>「</a:t>
            </a:r>
            <a:r>
              <a:rPr lang="en-US" altLang="ja-JP" sz="2400" dirty="0"/>
              <a:t>Windows &amp; Linux </a:t>
            </a:r>
            <a:r>
              <a:rPr lang="ja-JP" altLang="en-US" sz="2400" dirty="0"/>
              <a:t>デュアルブートの全てがわかる本」</a:t>
            </a:r>
            <a:r>
              <a:rPr lang="en-US" altLang="ja-JP" sz="2400" dirty="0"/>
              <a:t>,  </a:t>
            </a:r>
            <a:r>
              <a:rPr lang="ja-JP" altLang="en-US" sz="2400" dirty="0"/>
              <a:t>ソーテック社</a:t>
            </a:r>
            <a:endParaRPr lang="en-US" altLang="ja-JP" sz="2400" dirty="0"/>
          </a:p>
          <a:p>
            <a:r>
              <a:rPr lang="ja-JP" altLang="en-US" sz="2400" dirty="0"/>
              <a:t>荻原 弘尭</a:t>
            </a:r>
            <a:r>
              <a:rPr lang="en-US" altLang="ja-JP" sz="2400" dirty="0" smtClean="0"/>
              <a:t>, INEX2013 2013/06/14 </a:t>
            </a:r>
            <a:r>
              <a:rPr lang="ja-JP" altLang="en-US" sz="2400" dirty="0"/>
              <a:t>レクチャー資料</a:t>
            </a:r>
            <a:r>
              <a:rPr lang="en-US" altLang="ja-JP" sz="2400" dirty="0"/>
              <a:t>, </a:t>
            </a:r>
            <a:r>
              <a:rPr lang="ja-JP" altLang="en-US" sz="2400" dirty="0"/>
              <a:t> </a:t>
            </a:r>
            <a:r>
              <a:rPr lang="en-US" altLang="ja-JP" sz="2400" dirty="0">
                <a:hlinkClick r:id="rId2"/>
              </a:rPr>
              <a:t>http://www.ep.sci.hokudai.ac.jp/~</a:t>
            </a:r>
            <a:r>
              <a:rPr lang="en-US" altLang="ja-JP" sz="2400" dirty="0" smtClean="0">
                <a:hlinkClick r:id="rId2"/>
              </a:rPr>
              <a:t>inex/y2013/0614/lecture/pub</a:t>
            </a:r>
            <a:r>
              <a:rPr lang="en-US" altLang="ja-JP" sz="2400" dirty="0">
                <a:hlinkClick r:id="rId2"/>
              </a:rPr>
              <a:t>/</a:t>
            </a:r>
            <a:endParaRPr lang="en-US" altLang="ja-JP" sz="2400" dirty="0"/>
          </a:p>
          <a:p>
            <a:r>
              <a:rPr lang="ja-JP" altLang="en-US" sz="2400" dirty="0"/>
              <a:t>次</a:t>
            </a:r>
            <a:r>
              <a:rPr lang="ja-JP" altLang="en-US" sz="2400" dirty="0" smtClean="0"/>
              <a:t>世代 </a:t>
            </a:r>
            <a:r>
              <a:rPr lang="en-US" altLang="ja-JP" sz="2400" dirty="0" smtClean="0"/>
              <a:t>BIOS</a:t>
            </a:r>
            <a:r>
              <a:rPr lang="ja-JP" altLang="en-US" sz="2400" dirty="0" smtClean="0"/>
              <a:t> 「</a:t>
            </a:r>
            <a:r>
              <a:rPr lang="en-US" altLang="ja-JP" sz="2400" dirty="0"/>
              <a:t>EFI</a:t>
            </a:r>
            <a:r>
              <a:rPr lang="ja-JP" altLang="en-US" sz="2400" dirty="0" smtClean="0"/>
              <a:t>」 の仕組を探る</a:t>
            </a:r>
            <a:r>
              <a:rPr lang="en-US" altLang="ja-JP" sz="2400" dirty="0" smtClean="0"/>
              <a:t>, </a:t>
            </a:r>
            <a:r>
              <a:rPr lang="ja-JP" altLang="en-US" sz="2400" dirty="0" smtClean="0"/>
              <a:t>塩田紳二</a:t>
            </a:r>
            <a:r>
              <a:rPr lang="en-US" altLang="ja-JP" sz="2400" dirty="0" smtClean="0"/>
              <a:t>, </a:t>
            </a:r>
          </a:p>
          <a:p>
            <a:pPr marL="0" indent="0">
              <a:buNone/>
            </a:pPr>
            <a:r>
              <a:rPr lang="en-US" altLang="ja-JP" sz="2400" dirty="0"/>
              <a:t>    </a:t>
            </a:r>
            <a:r>
              <a:rPr lang="en-US" altLang="ja-JP" sz="2400" dirty="0">
                <a:hlinkClick r:id="rId3"/>
              </a:rPr>
              <a:t>http://</a:t>
            </a:r>
            <a:r>
              <a:rPr lang="en-US" altLang="ja-JP" sz="2400" dirty="0" smtClean="0">
                <a:hlinkClick r:id="rId3"/>
              </a:rPr>
              <a:t>www.dosv.jp/feature/0606/20.htm</a:t>
            </a:r>
            <a:endParaRPr lang="en-US" altLang="ja-JP" sz="2400" dirty="0" smtClean="0"/>
          </a:p>
          <a:p>
            <a:r>
              <a:rPr lang="en-US" altLang="ja-JP" sz="2400" dirty="0" smtClean="0"/>
              <a:t>GPT</a:t>
            </a:r>
            <a:r>
              <a:rPr lang="en-US" altLang="ja-JP" sz="2400" dirty="0"/>
              <a:t> </a:t>
            </a:r>
            <a:r>
              <a:rPr lang="ja-JP" altLang="en-US" sz="2400" dirty="0" smtClean="0"/>
              <a:t>と</a:t>
            </a:r>
            <a:r>
              <a:rPr lang="en-US" altLang="ja-JP" sz="2400" dirty="0" smtClean="0"/>
              <a:t>MBR</a:t>
            </a:r>
            <a:r>
              <a:rPr lang="ja-JP" altLang="en-US" sz="2400" dirty="0" smtClean="0"/>
              <a:t> はどのように違うのか？</a:t>
            </a:r>
            <a:r>
              <a:rPr lang="en-US" altLang="ja-JP" sz="2400" dirty="0" smtClean="0"/>
              <a:t>, </a:t>
            </a:r>
            <a:r>
              <a:rPr lang="ja-JP" altLang="en-US" sz="2400" dirty="0" smtClean="0"/>
              <a:t>かーねる・う</a:t>
            </a:r>
            <a:r>
              <a:rPr lang="ja-JP" altLang="en-US" sz="2400" dirty="0" err="1" smtClean="0"/>
              <a:t>゛い</a:t>
            </a:r>
            <a:r>
              <a:rPr lang="ja-JP" altLang="en-US" sz="2400" dirty="0" smtClean="0"/>
              <a:t>えむにっき</a:t>
            </a:r>
            <a:r>
              <a:rPr lang="en-US" altLang="ja-JP" sz="2400" dirty="0" smtClean="0"/>
              <a:t>, </a:t>
            </a:r>
          </a:p>
          <a:p>
            <a:pPr marL="0" indent="0">
              <a:buNone/>
            </a:pPr>
            <a:r>
              <a:rPr lang="en-US" altLang="ja-JP" sz="2400" dirty="0"/>
              <a:t>    </a:t>
            </a:r>
            <a:r>
              <a:rPr lang="en-US" altLang="ja-JP" sz="2400" dirty="0">
                <a:hlinkClick r:id="rId4"/>
              </a:rPr>
              <a:t>http://</a:t>
            </a:r>
            <a:r>
              <a:rPr lang="en-US" altLang="ja-JP" sz="2400" dirty="0" smtClean="0">
                <a:hlinkClick r:id="rId4"/>
              </a:rPr>
              <a:t>d.hatena.ne.jp/syuu1228/20130103/1357165915</a:t>
            </a:r>
            <a:endParaRPr lang="en-US" altLang="ja-JP" sz="2400" dirty="0" smtClean="0"/>
          </a:p>
        </p:txBody>
      </p:sp>
    </p:spTree>
    <p:extLst>
      <p:ext uri="{BB962C8B-B14F-4D97-AF65-F5344CB8AC3E}">
        <p14:creationId xmlns:p14="http://schemas.microsoft.com/office/powerpoint/2010/main" val="3440951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参考文献</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a:bodyPr>
          <a:lstStyle/>
          <a:p>
            <a:r>
              <a:rPr kumimoji="1" lang="ja-JP" altLang="en-US" sz="2400" dirty="0" smtClean="0"/>
              <a:t>「プライマリパーティション」と「拡張パーティション」の違い</a:t>
            </a:r>
            <a:r>
              <a:rPr kumimoji="1" lang="en-US" altLang="ja-JP" sz="2400" dirty="0" smtClean="0"/>
              <a:t>, </a:t>
            </a:r>
            <a:r>
              <a:rPr kumimoji="1" lang="en-US" altLang="ja-JP" sz="2400" dirty="0" err="1" smtClean="0"/>
              <a:t>ruuroo</a:t>
            </a:r>
            <a:endParaRPr kumimoji="1" lang="en-US" altLang="ja-JP" sz="2400" dirty="0" smtClean="0"/>
          </a:p>
          <a:p>
            <a:pPr marL="0" indent="0">
              <a:buNone/>
            </a:pPr>
            <a:r>
              <a:rPr lang="ja-JP" altLang="en-US" sz="2400" dirty="0"/>
              <a:t> </a:t>
            </a:r>
            <a:r>
              <a:rPr lang="ja-JP" altLang="en-US" sz="2400" dirty="0" smtClean="0"/>
              <a:t>    </a:t>
            </a:r>
            <a:r>
              <a:rPr lang="en-US" altLang="ja-JP" sz="2400" dirty="0" smtClean="0"/>
              <a:t>http</a:t>
            </a:r>
            <a:r>
              <a:rPr lang="en-US" altLang="ja-JP" sz="2400" dirty="0"/>
              <a:t>://</a:t>
            </a:r>
            <a:r>
              <a:rPr lang="en-US" altLang="ja-JP" sz="2400" dirty="0" smtClean="0"/>
              <a:t>pctrouble.lessismore.cc/extra/difference_partition.html</a:t>
            </a:r>
          </a:p>
          <a:p>
            <a:pPr marL="0" indent="0">
              <a:buNone/>
            </a:pPr>
            <a:endParaRPr lang="en-US" altLang="ja-JP" sz="2400" dirty="0" smtClean="0"/>
          </a:p>
          <a:p>
            <a:pPr marL="0" indent="0">
              <a:buNone/>
            </a:pPr>
            <a:endParaRPr kumimoji="1" lang="en-US" altLang="ja-JP" sz="2400" dirty="0" smtClean="0"/>
          </a:p>
        </p:txBody>
      </p:sp>
    </p:spTree>
    <p:extLst>
      <p:ext uri="{BB962C8B-B14F-4D97-AF65-F5344CB8AC3E}">
        <p14:creationId xmlns:p14="http://schemas.microsoft.com/office/powerpoint/2010/main" val="3324857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a:t>
            </a:r>
            <a:r>
              <a:rPr lang="ja-JP" altLang="en-US" dirty="0"/>
              <a:t> </a:t>
            </a:r>
            <a:r>
              <a:rPr lang="ja-JP" altLang="en-US" dirty="0" smtClean="0"/>
              <a:t>インストールのための準備</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lstStyle/>
          <a:p>
            <a:r>
              <a:rPr lang="ja-JP" altLang="en-US" dirty="0" smtClean="0"/>
              <a:t>外部</a:t>
            </a:r>
            <a:r>
              <a:rPr lang="ja-JP" altLang="en-US" dirty="0"/>
              <a:t>記憶</a:t>
            </a:r>
            <a:r>
              <a:rPr lang="ja-JP" altLang="en-US" dirty="0" smtClean="0"/>
              <a:t>装置上の</a:t>
            </a:r>
            <a:r>
              <a:rPr lang="en-US" altLang="ja-JP" dirty="0" smtClean="0"/>
              <a:t>OS</a:t>
            </a:r>
            <a:r>
              <a:rPr lang="ja-JP" altLang="en-US" dirty="0" smtClean="0"/>
              <a:t> インストール場所の作成</a:t>
            </a:r>
            <a:endParaRPr lang="en-US" altLang="ja-JP" dirty="0" smtClean="0"/>
          </a:p>
          <a:p>
            <a:pPr lvl="1"/>
            <a:r>
              <a:rPr lang="ja-JP" altLang="en-US" dirty="0" smtClean="0"/>
              <a:t>パーティション</a:t>
            </a:r>
            <a:endParaRPr lang="en-US" altLang="ja-JP" dirty="0" smtClean="0"/>
          </a:p>
          <a:p>
            <a:r>
              <a:rPr lang="ja-JP" altLang="en-US" dirty="0" smtClean="0"/>
              <a:t>パーティション</a:t>
            </a:r>
            <a:r>
              <a:rPr lang="ja-JP" altLang="en-US" dirty="0"/>
              <a:t>上</a:t>
            </a:r>
            <a:r>
              <a:rPr lang="ja-JP" altLang="en-US" dirty="0" smtClean="0"/>
              <a:t>のデータ保存形式の設定</a:t>
            </a:r>
            <a:endParaRPr lang="en-US" altLang="ja-JP" dirty="0" smtClean="0"/>
          </a:p>
          <a:p>
            <a:pPr lvl="1"/>
            <a:r>
              <a:rPr lang="ja-JP" altLang="en-US" dirty="0"/>
              <a:t>ファイルシステム</a:t>
            </a:r>
            <a:endParaRPr lang="en-US" altLang="ja-JP" dirty="0" smtClean="0"/>
          </a:p>
        </p:txBody>
      </p:sp>
    </p:spTree>
    <p:extLst>
      <p:ext uri="{BB962C8B-B14F-4D97-AF65-F5344CB8AC3E}">
        <p14:creationId xmlns:p14="http://schemas.microsoft.com/office/powerpoint/2010/main" val="244027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50" fill="hold"/>
                                        <p:tgtEl>
                                          <p:spTgt spid="3">
                                            <p:txEl>
                                              <p:pRg st="0" end="0"/>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50" fill="hold"/>
                                        <p:tgtEl>
                                          <p:spTgt spid="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18048"/>
            <a:ext cx="8229600" cy="1143000"/>
          </a:xfrm>
        </p:spPr>
        <p:txBody>
          <a:bodyPr>
            <a:normAutofit fontScale="90000"/>
          </a:bodyPr>
          <a:lstStyle/>
          <a:p>
            <a:r>
              <a:rPr kumimoji="1" lang="ja-JP" altLang="en-US" dirty="0" smtClean="0"/>
              <a:t>付録</a:t>
            </a:r>
            <a:r>
              <a:rPr kumimoji="1" lang="en-US" altLang="ja-JP" dirty="0" smtClean="0"/>
              <a:t>. BIOS </a:t>
            </a:r>
            <a:r>
              <a:rPr kumimoji="1" lang="ja-JP" altLang="en-US" dirty="0" smtClean="0"/>
              <a:t>時代の</a:t>
            </a:r>
            <a:r>
              <a:rPr kumimoji="1" lang="en-US" altLang="ja-JP" dirty="0" smtClean="0"/>
              <a:t/>
            </a:r>
            <a:br>
              <a:rPr kumimoji="1" lang="en-US" altLang="ja-JP" dirty="0" smtClean="0"/>
            </a:br>
            <a:r>
              <a:rPr kumimoji="1" lang="ja-JP" altLang="en-US" dirty="0" smtClean="0"/>
              <a:t>パーティション管理方式と起動手順</a:t>
            </a:r>
            <a:endParaRPr kumimoji="1" lang="ja-JP" altLang="en-US" dirty="0"/>
          </a:p>
        </p:txBody>
      </p:sp>
    </p:spTree>
    <p:extLst>
      <p:ext uri="{BB962C8B-B14F-4D97-AF65-F5344CB8AC3E}">
        <p14:creationId xmlns:p14="http://schemas.microsoft.com/office/powerpoint/2010/main" val="2985523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BIOS</a:t>
            </a:r>
            <a:r>
              <a:rPr kumimoji="1" lang="ja-JP" altLang="en-US" dirty="0" smtClean="0"/>
              <a:t> の場合の</a:t>
            </a:r>
            <a:r>
              <a:rPr kumimoji="1" lang="en-US" altLang="ja-JP" dirty="0" smtClean="0"/>
              <a:t>OS</a:t>
            </a:r>
            <a:r>
              <a:rPr kumimoji="1" lang="ja-JP" altLang="en-US" dirty="0" smtClean="0"/>
              <a:t> 起動手順</a:t>
            </a:r>
            <a:endParaRPr kumimoji="1" lang="ja-JP" altLang="en-US" dirty="0"/>
          </a:p>
        </p:txBody>
      </p:sp>
      <p:sp>
        <p:nvSpPr>
          <p:cNvPr id="4" name="テキスト ボックス 4"/>
          <p:cNvSpPr>
            <a:spLocks noChangeArrowheads="1"/>
          </p:cNvSpPr>
          <p:nvPr/>
        </p:nvSpPr>
        <p:spPr bwMode="auto">
          <a:xfrm>
            <a:off x="3416300" y="1484784"/>
            <a:ext cx="2308225" cy="617538"/>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dirty="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5" name="テキスト ボックス 5"/>
          <p:cNvSpPr>
            <a:spLocks noChangeArrowheads="1"/>
          </p:cNvSpPr>
          <p:nvPr/>
        </p:nvSpPr>
        <p:spPr bwMode="auto">
          <a:xfrm>
            <a:off x="3760788" y="2698750"/>
            <a:ext cx="1584325" cy="461665"/>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rPr>
              <a:t>BIOS</a:t>
            </a:r>
          </a:p>
        </p:txBody>
      </p:sp>
      <p:sp>
        <p:nvSpPr>
          <p:cNvPr id="6" name="テキスト ボックス 6"/>
          <p:cNvSpPr>
            <a:spLocks noChangeArrowheads="1"/>
          </p:cNvSpPr>
          <p:nvPr/>
        </p:nvSpPr>
        <p:spPr bwMode="auto">
          <a:xfrm>
            <a:off x="3760788" y="3789040"/>
            <a:ext cx="1584325" cy="523875"/>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OS</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 </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7" name="テキスト ボックス 7"/>
          <p:cNvSpPr>
            <a:spLocks noChangeArrowheads="1"/>
          </p:cNvSpPr>
          <p:nvPr/>
        </p:nvSpPr>
        <p:spPr bwMode="auto">
          <a:xfrm>
            <a:off x="250825" y="5276528"/>
            <a:ext cx="2016125" cy="646112"/>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A</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8" name="テキスト ボックス 8"/>
          <p:cNvSpPr>
            <a:spLocks noChangeArrowheads="1"/>
          </p:cNvSpPr>
          <p:nvPr/>
        </p:nvSpPr>
        <p:spPr bwMode="auto">
          <a:xfrm>
            <a:off x="2700338" y="5276528"/>
            <a:ext cx="2016125" cy="646112"/>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B</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9" name="テキスト ボックス 15"/>
          <p:cNvSpPr>
            <a:spLocks noChangeArrowheads="1"/>
          </p:cNvSpPr>
          <p:nvPr/>
        </p:nvSpPr>
        <p:spPr bwMode="auto">
          <a:xfrm>
            <a:off x="5148263" y="5278115"/>
            <a:ext cx="2024062" cy="646113"/>
          </a:xfrm>
          <a:prstGeom prst="rect">
            <a:avLst/>
          </a:prstGeom>
          <a:solidFill>
            <a:srgbClr val="FFFFFF"/>
          </a:solidFill>
          <a:ln w="38100" cap="flat" cmpd="sng">
            <a:solidFill>
              <a:schemeClr val="accent1">
                <a:lumMod val="60000"/>
                <a:lumOff val="40000"/>
              </a:schemeClr>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rPr>
              <a:t>アプリケーションソフトウェア</a:t>
            </a:r>
            <a:r>
              <a:rPr kumimoji="0" lang="en-US" altLang="ja-JP" sz="18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C</a:t>
            </a:r>
            <a:endParaRPr kumimoji="0" lang="ja-JP" altLang="en-US" sz="1800" b="0" i="0" u="none" strike="noStrike" kern="0" cap="none" spc="0" normalizeH="0" baseline="0" noProof="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10" name="テキスト ボックス 16"/>
          <p:cNvSpPr>
            <a:spLocks noChangeArrowheads="1"/>
          </p:cNvSpPr>
          <p:nvPr/>
        </p:nvSpPr>
        <p:spPr bwMode="auto">
          <a:xfrm>
            <a:off x="7486885" y="5416227"/>
            <a:ext cx="1692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itchFamily="34" charset="0"/>
              <a:buNone/>
            </a:pPr>
            <a:r>
              <a:rPr kumimoji="0" lang="ja-JP" altLang="en-US" dirty="0" smtClean="0">
                <a:solidFill>
                  <a:srgbClr val="000000"/>
                </a:solidFill>
                <a:latin typeface="Arial Unicode MS" pitchFamily="50" charset="-128"/>
                <a:ea typeface="Arial Unicode MS" pitchFamily="50" charset="-128"/>
                <a:sym typeface="Arial Unicode MS" pitchFamily="50" charset="-128"/>
              </a:rPr>
              <a:t>・・・・・・</a:t>
            </a:r>
          </a:p>
        </p:txBody>
      </p:sp>
      <p:sp>
        <p:nvSpPr>
          <p:cNvPr id="11" name="下矢印 17"/>
          <p:cNvSpPr>
            <a:spLocks noChangeArrowheads="1"/>
          </p:cNvSpPr>
          <p:nvPr/>
        </p:nvSpPr>
        <p:spPr bwMode="auto">
          <a:xfrm>
            <a:off x="4084637" y="2190432"/>
            <a:ext cx="936625" cy="454819"/>
          </a:xfrm>
          <a:prstGeom prst="downArrow">
            <a:avLst>
              <a:gd name="adj1" fmla="val 50000"/>
              <a:gd name="adj2" fmla="val 50000"/>
            </a:avLst>
          </a:prstGeom>
          <a:solidFill>
            <a:srgbClr val="00B0F0"/>
          </a:solidFill>
          <a:ln w="38100" cap="flat" cmpd="sng">
            <a:solidFill>
              <a:schemeClr val="accent1">
                <a:lumMod val="60000"/>
                <a:lumOff val="40000"/>
              </a:schemeClr>
            </a:solidFill>
            <a:miter lim="800000"/>
            <a:headEnd/>
            <a:tailEnd/>
          </a:ln>
        </p:spPr>
        <p:txBody>
          <a:bodyPr anchor="ct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endParaRPr kumimoji="0" lang="ja-JP" altLang="ja-JP" sz="1800" b="0" i="0" u="none" strike="noStrike" kern="0" cap="none" spc="0" normalizeH="0" baseline="0" noProof="0" smtClean="0">
              <a:ln>
                <a:noFill/>
              </a:ln>
              <a:solidFill>
                <a:srgbClr val="FFFFFF"/>
              </a:solidFill>
              <a:effectLst/>
              <a:uLnTx/>
              <a:uFillTx/>
              <a:latin typeface="Arial Unicode MS" pitchFamily="50" charset="-128"/>
              <a:ea typeface="ＭＳ ゴシック" pitchFamily="49" charset="-128"/>
              <a:sym typeface="Arial Unicode MS" pitchFamily="50" charset="-128"/>
            </a:endParaRPr>
          </a:p>
        </p:txBody>
      </p:sp>
      <p:sp>
        <p:nvSpPr>
          <p:cNvPr id="12" name="下矢印 18"/>
          <p:cNvSpPr>
            <a:spLocks noChangeArrowheads="1"/>
          </p:cNvSpPr>
          <p:nvPr/>
        </p:nvSpPr>
        <p:spPr bwMode="auto">
          <a:xfrm>
            <a:off x="4074496" y="3304429"/>
            <a:ext cx="936625" cy="412603"/>
          </a:xfrm>
          <a:prstGeom prst="downArrow">
            <a:avLst>
              <a:gd name="adj1" fmla="val 50000"/>
              <a:gd name="adj2" fmla="val 50000"/>
            </a:avLst>
          </a:prstGeom>
          <a:solidFill>
            <a:srgbClr val="00B0F0"/>
          </a:solidFill>
          <a:ln w="38100" cap="flat" cmpd="sng">
            <a:solidFill>
              <a:schemeClr val="accent1">
                <a:lumMod val="60000"/>
                <a:lumOff val="40000"/>
              </a:schemeClr>
            </a:solidFill>
            <a:miter lim="800000"/>
            <a:headEnd/>
            <a:tailEnd/>
          </a:ln>
        </p:spPr>
        <p:txBody>
          <a:bodyPr anchor="ct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endParaRPr kumimoji="0" lang="ja-JP" altLang="ja-JP" sz="1800" b="0" i="0" u="none" strike="noStrike" kern="0" cap="none" spc="0" normalizeH="0" baseline="0" noProof="0" smtClean="0">
              <a:ln>
                <a:noFill/>
              </a:ln>
              <a:solidFill>
                <a:srgbClr val="FFFFFF"/>
              </a:solidFill>
              <a:effectLst/>
              <a:uLnTx/>
              <a:uFillTx/>
              <a:latin typeface="Arial Unicode MS" pitchFamily="50" charset="-128"/>
              <a:ea typeface="ＭＳ ゴシック" pitchFamily="49" charset="-128"/>
              <a:sym typeface="Arial Unicode MS" pitchFamily="50" charset="-128"/>
            </a:endParaRPr>
          </a:p>
        </p:txBody>
      </p:sp>
      <p:cxnSp>
        <p:nvCxnSpPr>
          <p:cNvPr id="13" name="直線矢印コネクタ 23"/>
          <p:cNvCxnSpPr>
            <a:cxnSpLocks noChangeShapeType="1"/>
            <a:stCxn id="7" idx="0"/>
            <a:endCxn id="6" idx="2"/>
          </p:cNvCxnSpPr>
          <p:nvPr/>
        </p:nvCxnSpPr>
        <p:spPr bwMode="auto">
          <a:xfrm flipV="1">
            <a:off x="1260475" y="4312915"/>
            <a:ext cx="3292475" cy="963613"/>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14" name="直線矢印コネクタ 26"/>
          <p:cNvCxnSpPr>
            <a:cxnSpLocks noChangeShapeType="1"/>
            <a:stCxn id="8" idx="0"/>
            <a:endCxn id="6" idx="2"/>
          </p:cNvCxnSpPr>
          <p:nvPr/>
        </p:nvCxnSpPr>
        <p:spPr bwMode="auto">
          <a:xfrm flipV="1">
            <a:off x="3708400" y="4312915"/>
            <a:ext cx="844550" cy="963613"/>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15" name="直線矢印コネクタ 29"/>
          <p:cNvCxnSpPr>
            <a:cxnSpLocks noChangeShapeType="1"/>
            <a:stCxn id="9" idx="0"/>
            <a:endCxn id="6" idx="2"/>
          </p:cNvCxnSpPr>
          <p:nvPr/>
        </p:nvCxnSpPr>
        <p:spPr bwMode="auto">
          <a:xfrm flipH="1" flipV="1">
            <a:off x="4552950" y="4312915"/>
            <a:ext cx="1606550" cy="965200"/>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16" name="直線矢印コネクタ 38"/>
          <p:cNvCxnSpPr>
            <a:cxnSpLocks noChangeShapeType="1"/>
            <a:endCxn id="6" idx="2"/>
          </p:cNvCxnSpPr>
          <p:nvPr/>
        </p:nvCxnSpPr>
        <p:spPr bwMode="auto">
          <a:xfrm flipH="1" flipV="1">
            <a:off x="4552950" y="4312915"/>
            <a:ext cx="3744913" cy="954088"/>
          </a:xfrm>
          <a:prstGeom prst="straightConnector1">
            <a:avLst/>
          </a:prstGeom>
          <a:noFill/>
          <a:ln w="38100" cap="rnd" cmpd="sng">
            <a:solidFill>
              <a:schemeClr val="accent1">
                <a:lumMod val="60000"/>
                <a:lumOff val="40000"/>
              </a:schemeClr>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210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BIOS</a:t>
            </a:r>
            <a:r>
              <a:rPr kumimoji="1" lang="ja-JP" altLang="en-US" dirty="0" smtClean="0"/>
              <a:t> 環境におけるパーティション構造</a:t>
            </a:r>
            <a:endParaRPr kumimoji="1" lang="ja-JP" altLang="en-US" dirty="0"/>
          </a:p>
        </p:txBody>
      </p:sp>
      <p:sp>
        <p:nvSpPr>
          <p:cNvPr id="3" name="コンテンツ プレースホルダー 2"/>
          <p:cNvSpPr>
            <a:spLocks noGrp="1"/>
          </p:cNvSpPr>
          <p:nvPr>
            <p:ph idx="1"/>
          </p:nvPr>
        </p:nvSpPr>
        <p:spPr>
          <a:xfrm>
            <a:off x="3275856" y="1600200"/>
            <a:ext cx="5410944" cy="4525963"/>
          </a:xfrm>
        </p:spPr>
        <p:txBody>
          <a:bodyPr>
            <a:normAutofit/>
          </a:bodyPr>
          <a:lstStyle/>
          <a:p>
            <a:r>
              <a:rPr kumimoji="1" lang="ja-JP" altLang="en-US" dirty="0" smtClean="0"/>
              <a:t>構成</a:t>
            </a:r>
            <a:endParaRPr kumimoji="1" lang="en-US" altLang="ja-JP" dirty="0" smtClean="0"/>
          </a:p>
          <a:p>
            <a:pPr lvl="1"/>
            <a:r>
              <a:rPr kumimoji="1" lang="en-US" altLang="ja-JP" dirty="0" smtClean="0"/>
              <a:t>MBR</a:t>
            </a:r>
          </a:p>
          <a:p>
            <a:pPr lvl="1"/>
            <a:r>
              <a:rPr kumimoji="1" lang="ja-JP" altLang="en-US" dirty="0" smtClean="0"/>
              <a:t>パーティション</a:t>
            </a:r>
            <a:endParaRPr kumimoji="1" lang="en-US" altLang="ja-JP" dirty="0" smtClean="0"/>
          </a:p>
          <a:p>
            <a:r>
              <a:rPr lang="en-US" altLang="ja-JP" dirty="0" smtClean="0"/>
              <a:t>MBR</a:t>
            </a:r>
            <a:r>
              <a:rPr lang="ja-JP" altLang="en-US" dirty="0" smtClean="0"/>
              <a:t> の中身</a:t>
            </a:r>
            <a:endParaRPr lang="en-US" altLang="ja-JP" dirty="0"/>
          </a:p>
          <a:p>
            <a:pPr lvl="1"/>
            <a:r>
              <a:rPr lang="ja-JP" altLang="en-US" dirty="0" smtClean="0"/>
              <a:t>パーティションテーブル</a:t>
            </a:r>
            <a:endParaRPr lang="en-US" altLang="ja-JP" dirty="0" smtClean="0"/>
          </a:p>
          <a:p>
            <a:pPr lvl="2"/>
            <a:r>
              <a:rPr lang="ja-JP" altLang="en-US" dirty="0" smtClean="0"/>
              <a:t>パーティション情報の保持</a:t>
            </a:r>
            <a:endParaRPr lang="en-US" altLang="ja-JP" dirty="0" smtClean="0"/>
          </a:p>
          <a:p>
            <a:pPr lvl="1"/>
            <a:r>
              <a:rPr kumimoji="1" lang="ja-JP" altLang="en-US" dirty="0" smtClean="0"/>
              <a:t>ブートローダ</a:t>
            </a:r>
            <a:endParaRPr kumimoji="1" lang="en-US" altLang="ja-JP" dirty="0" smtClean="0"/>
          </a:p>
          <a:p>
            <a:pPr lvl="2"/>
            <a:r>
              <a:rPr lang="en-US" altLang="ja-JP" dirty="0" smtClean="0"/>
              <a:t>OS</a:t>
            </a:r>
            <a:r>
              <a:rPr lang="ja-JP" altLang="en-US" dirty="0" smtClean="0"/>
              <a:t> ローダの読み込み</a:t>
            </a:r>
            <a:endParaRPr kumimoji="1" lang="en-US" altLang="ja-JP" dirty="0" smtClean="0"/>
          </a:p>
        </p:txBody>
      </p:sp>
      <p:grpSp>
        <p:nvGrpSpPr>
          <p:cNvPr id="4" name="グループ化 3"/>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4</a:t>
              </a: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パーティション</a:t>
              </a:r>
              <a:r>
                <a:rPr kumimoji="1" lang="ja-JP" altLang="en-US" dirty="0" smtClean="0">
                  <a:solidFill>
                    <a:schemeClr val="tx1"/>
                  </a:solidFill>
                </a:rPr>
                <a:t> </a:t>
              </a:r>
              <a:r>
                <a:rPr kumimoji="1" lang="en-US" altLang="ja-JP" dirty="0" smtClean="0">
                  <a:solidFill>
                    <a:schemeClr val="tx1"/>
                  </a:solidFill>
                </a:rPr>
                <a:t>1</a:t>
              </a:r>
              <a:endParaRPr kumimoji="1" lang="ja-JP" altLang="en-US" dirty="0">
                <a:solidFill>
                  <a:schemeClr val="tx1"/>
                </a:solidFill>
              </a:endParaRPr>
            </a:p>
          </p:txBody>
        </p:sp>
      </p:grpSp>
      <p:sp>
        <p:nvSpPr>
          <p:cNvPr id="9" name="テキスト ボックス 8"/>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sp>
        <p:nvSpPr>
          <p:cNvPr id="10" name="円柱 9"/>
          <p:cNvSpPr/>
          <p:nvPr/>
        </p:nvSpPr>
        <p:spPr>
          <a:xfrm>
            <a:off x="453202" y="1564246"/>
            <a:ext cx="2376264" cy="602568"/>
          </a:xfrm>
          <a:prstGeom prst="can">
            <a:avLst>
              <a:gd name="adj" fmla="val 31323"/>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MBR</a:t>
            </a:r>
            <a:endParaRPr kumimoji="1" lang="ja-JP" altLang="en-US" dirty="0">
              <a:solidFill>
                <a:schemeClr val="tx1"/>
              </a:solidFill>
            </a:endParaRPr>
          </a:p>
        </p:txBody>
      </p:sp>
    </p:spTree>
    <p:extLst>
      <p:ext uri="{BB962C8B-B14F-4D97-AF65-F5344CB8AC3E}">
        <p14:creationId xmlns:p14="http://schemas.microsoft.com/office/powerpoint/2010/main" val="280196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パーティションの区別</a:t>
            </a:r>
            <a:endParaRPr kumimoji="1" lang="ja-JP" altLang="en-US" dirty="0"/>
          </a:p>
        </p:txBody>
      </p:sp>
      <p:sp>
        <p:nvSpPr>
          <p:cNvPr id="3" name="コンテンツ プレースホルダー 2"/>
          <p:cNvSpPr>
            <a:spLocks noGrp="1"/>
          </p:cNvSpPr>
          <p:nvPr>
            <p:ph idx="1"/>
          </p:nvPr>
        </p:nvSpPr>
        <p:spPr>
          <a:xfrm>
            <a:off x="3347864" y="1600200"/>
            <a:ext cx="5338936" cy="4525963"/>
          </a:xfrm>
        </p:spPr>
        <p:txBody>
          <a:bodyPr>
            <a:normAutofit/>
          </a:bodyPr>
          <a:lstStyle/>
          <a:p>
            <a:r>
              <a:rPr kumimoji="1" lang="ja-JP" altLang="en-US" dirty="0" smtClean="0"/>
              <a:t>基本パーティション</a:t>
            </a:r>
            <a:endParaRPr kumimoji="1" lang="en-US" altLang="ja-JP" dirty="0" smtClean="0"/>
          </a:p>
          <a:p>
            <a:r>
              <a:rPr lang="ja-JP" altLang="en-US" dirty="0"/>
              <a:t>拡張</a:t>
            </a:r>
            <a:r>
              <a:rPr lang="ja-JP" altLang="en-US" dirty="0" smtClean="0"/>
              <a:t>パーティション</a:t>
            </a:r>
            <a:endParaRPr lang="en-US" altLang="ja-JP" dirty="0" smtClean="0"/>
          </a:p>
          <a:p>
            <a:r>
              <a:rPr kumimoji="1" lang="ja-JP" altLang="en-US" dirty="0" smtClean="0"/>
              <a:t>論理パーティション</a:t>
            </a:r>
            <a:endParaRPr kumimoji="1" lang="en-US" altLang="ja-JP" dirty="0" smtClean="0"/>
          </a:p>
        </p:txBody>
      </p:sp>
      <p:grpSp>
        <p:nvGrpSpPr>
          <p:cNvPr id="4" name="グループ化 3"/>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4</a:t>
              </a: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sp>
        <p:nvSpPr>
          <p:cNvPr id="10" name="テキスト ボックス 9"/>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sp>
        <p:nvSpPr>
          <p:cNvPr id="11" name="円柱 10"/>
          <p:cNvSpPr/>
          <p:nvPr/>
        </p:nvSpPr>
        <p:spPr>
          <a:xfrm>
            <a:off x="453202" y="1564246"/>
            <a:ext cx="2376264" cy="602568"/>
          </a:xfrm>
          <a:prstGeom prst="can">
            <a:avLst>
              <a:gd name="adj" fmla="val 31323"/>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MBR</a:t>
            </a:r>
            <a:endParaRPr kumimoji="1" lang="ja-JP" altLang="en-US" dirty="0">
              <a:solidFill>
                <a:schemeClr val="tx1"/>
              </a:solidFill>
            </a:endParaRPr>
          </a:p>
        </p:txBody>
      </p:sp>
    </p:spTree>
    <p:extLst>
      <p:ext uri="{BB962C8B-B14F-4D97-AF65-F5344CB8AC3E}">
        <p14:creationId xmlns:p14="http://schemas.microsoft.com/office/powerpoint/2010/main" val="45913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基本パーティション</a:t>
            </a:r>
            <a:r>
              <a:rPr kumimoji="1" lang="en-US" altLang="ja-JP" dirty="0" smtClean="0"/>
              <a:t>(Primary partition)</a:t>
            </a:r>
            <a:endParaRPr kumimoji="1" lang="ja-JP" altLang="en-US" dirty="0"/>
          </a:p>
        </p:txBody>
      </p:sp>
      <p:sp>
        <p:nvSpPr>
          <p:cNvPr id="3" name="コンテンツ プレースホルダー 2"/>
          <p:cNvSpPr>
            <a:spLocks noGrp="1"/>
          </p:cNvSpPr>
          <p:nvPr>
            <p:ph idx="1"/>
          </p:nvPr>
        </p:nvSpPr>
        <p:spPr>
          <a:xfrm>
            <a:off x="3131840" y="1600200"/>
            <a:ext cx="5760640" cy="4525963"/>
          </a:xfrm>
        </p:spPr>
        <p:txBody>
          <a:bodyPr>
            <a:normAutofit/>
          </a:bodyPr>
          <a:lstStyle/>
          <a:p>
            <a:r>
              <a:rPr kumimoji="1" lang="ja-JP" altLang="en-US" dirty="0" smtClean="0"/>
              <a:t>最大</a:t>
            </a:r>
            <a:r>
              <a:rPr kumimoji="1" lang="en-US" altLang="ja-JP" dirty="0" smtClean="0"/>
              <a:t>4</a:t>
            </a:r>
            <a:r>
              <a:rPr kumimoji="1" lang="ja-JP" altLang="en-US" dirty="0" smtClean="0"/>
              <a:t> </a:t>
            </a:r>
            <a:r>
              <a:rPr kumimoji="1" lang="ja-JP" altLang="en-US" dirty="0" err="1" smtClean="0"/>
              <a:t>つまで</a:t>
            </a:r>
            <a:r>
              <a:rPr lang="ja-JP" altLang="en-US" dirty="0"/>
              <a:t>作成</a:t>
            </a:r>
            <a:r>
              <a:rPr kumimoji="1" lang="ja-JP" altLang="en-US" dirty="0" smtClean="0"/>
              <a:t>可</a:t>
            </a:r>
            <a:endParaRPr lang="en-US" altLang="ja-JP" dirty="0" smtClean="0"/>
          </a:p>
          <a:p>
            <a:r>
              <a:rPr lang="en-US" altLang="ja-JP" dirty="0" smtClean="0"/>
              <a:t>4 </a:t>
            </a:r>
            <a:r>
              <a:rPr lang="ja-JP" altLang="en-US" dirty="0" smtClean="0"/>
              <a:t>つ以上のパーティションの必要性</a:t>
            </a:r>
            <a:endParaRPr lang="en-US" altLang="ja-JP" dirty="0" smtClean="0"/>
          </a:p>
          <a:p>
            <a:pPr lvl="1"/>
            <a:r>
              <a:rPr lang="ja-JP" altLang="en-US" dirty="0"/>
              <a:t>記憶</a:t>
            </a:r>
            <a:r>
              <a:rPr lang="ja-JP" altLang="en-US" dirty="0" smtClean="0"/>
              <a:t>装置の大容量化</a:t>
            </a:r>
            <a:r>
              <a:rPr lang="en-US" altLang="ja-JP" dirty="0" smtClean="0"/>
              <a:t>(GB</a:t>
            </a:r>
            <a:r>
              <a:rPr lang="ja-JP" altLang="en-US" dirty="0" smtClean="0"/>
              <a:t> </a:t>
            </a:r>
            <a:r>
              <a:rPr lang="en-US" altLang="ja-JP" dirty="0" smtClean="0"/>
              <a:t>=&gt;</a:t>
            </a:r>
            <a:r>
              <a:rPr lang="ja-JP" altLang="en-US" dirty="0" smtClean="0"/>
              <a:t> </a:t>
            </a:r>
            <a:r>
              <a:rPr lang="en-US" altLang="ja-JP" dirty="0" smtClean="0"/>
              <a:t>TB)</a:t>
            </a:r>
          </a:p>
          <a:p>
            <a:pPr marL="457200" lvl="1" indent="0">
              <a:buNone/>
            </a:pPr>
            <a:r>
              <a:rPr kumimoji="1" lang="en-US" altLang="ja-JP" dirty="0" smtClean="0"/>
              <a:t>=&gt;</a:t>
            </a:r>
            <a:r>
              <a:rPr kumimoji="1" lang="ja-JP" altLang="en-US" dirty="0" smtClean="0"/>
              <a:t> </a:t>
            </a:r>
            <a:r>
              <a:rPr kumimoji="1" lang="ja-JP" altLang="en-US" b="1" dirty="0" smtClean="0">
                <a:solidFill>
                  <a:srgbClr val="FF0000"/>
                </a:solidFill>
              </a:rPr>
              <a:t>拡張パーティション</a:t>
            </a:r>
            <a:endParaRPr kumimoji="1" lang="en-US" altLang="ja-JP" b="1" dirty="0" smtClean="0">
              <a:solidFill>
                <a:srgbClr val="FF0000"/>
              </a:solidFill>
            </a:endParaRPr>
          </a:p>
        </p:txBody>
      </p:sp>
      <p:grpSp>
        <p:nvGrpSpPr>
          <p:cNvPr id="4" name="グループ化 3"/>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4</a:t>
              </a: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1</a:t>
              </a:r>
              <a:endParaRPr kumimoji="1" lang="ja-JP" altLang="en-US" dirty="0">
                <a:solidFill>
                  <a:schemeClr val="tx1"/>
                </a:solidFill>
              </a:endParaRPr>
            </a:p>
          </p:txBody>
        </p:sp>
      </p:grpSp>
      <p:sp>
        <p:nvSpPr>
          <p:cNvPr id="10" name="テキスト ボックス 9"/>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sp>
        <p:nvSpPr>
          <p:cNvPr id="11" name="円柱 10"/>
          <p:cNvSpPr/>
          <p:nvPr/>
        </p:nvSpPr>
        <p:spPr>
          <a:xfrm>
            <a:off x="453202" y="1564246"/>
            <a:ext cx="2376264" cy="602568"/>
          </a:xfrm>
          <a:prstGeom prst="can">
            <a:avLst>
              <a:gd name="adj" fmla="val 31323"/>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MBR</a:t>
            </a:r>
            <a:endParaRPr kumimoji="1" lang="ja-JP" altLang="en-US" dirty="0">
              <a:solidFill>
                <a:schemeClr val="tx1"/>
              </a:solidFill>
            </a:endParaRPr>
          </a:p>
        </p:txBody>
      </p:sp>
    </p:spTree>
    <p:extLst>
      <p:ext uri="{BB962C8B-B14F-4D97-AF65-F5344CB8AC3E}">
        <p14:creationId xmlns:p14="http://schemas.microsoft.com/office/powerpoint/2010/main" val="131429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拡張</a:t>
            </a:r>
            <a:r>
              <a:rPr kumimoji="1" lang="ja-JP" altLang="en-US" dirty="0" smtClean="0"/>
              <a:t>パーティション</a:t>
            </a:r>
            <a:r>
              <a:rPr kumimoji="1" lang="en-US" altLang="ja-JP" dirty="0" smtClean="0"/>
              <a:t>(Extend partition)</a:t>
            </a:r>
            <a:endParaRPr kumimoji="1" lang="ja-JP" altLang="en-US" dirty="0"/>
          </a:p>
        </p:txBody>
      </p:sp>
      <p:sp>
        <p:nvSpPr>
          <p:cNvPr id="3" name="コンテンツ プレースホルダー 2"/>
          <p:cNvSpPr>
            <a:spLocks noGrp="1"/>
          </p:cNvSpPr>
          <p:nvPr>
            <p:ph idx="1"/>
          </p:nvPr>
        </p:nvSpPr>
        <p:spPr>
          <a:xfrm>
            <a:off x="3347864" y="1600200"/>
            <a:ext cx="5338936" cy="4525963"/>
          </a:xfrm>
        </p:spPr>
        <p:txBody>
          <a:bodyPr>
            <a:normAutofit/>
          </a:bodyPr>
          <a:lstStyle/>
          <a:p>
            <a:r>
              <a:rPr kumimoji="1" lang="ja-JP" altLang="en-US" dirty="0" smtClean="0"/>
              <a:t>パーティションをさらに細かく分割できる</a:t>
            </a:r>
            <a:endParaRPr kumimoji="1" lang="en-US" altLang="ja-JP" dirty="0" smtClean="0"/>
          </a:p>
          <a:p>
            <a:r>
              <a:rPr lang="en-US" altLang="ja-JP" dirty="0" smtClean="0"/>
              <a:t>1</a:t>
            </a:r>
            <a:r>
              <a:rPr lang="ja-JP" altLang="en-US" dirty="0" smtClean="0"/>
              <a:t> </a:t>
            </a:r>
            <a:r>
              <a:rPr lang="ja-JP" altLang="en-US" dirty="0" err="1" smtClean="0"/>
              <a:t>つ</a:t>
            </a:r>
            <a:r>
              <a:rPr lang="ja-JP" altLang="en-US" dirty="0" smtClean="0"/>
              <a:t>のみ作成可</a:t>
            </a:r>
            <a:endParaRPr lang="en-US" altLang="ja-JP" dirty="0"/>
          </a:p>
          <a:p>
            <a:r>
              <a:rPr lang="ja-JP" altLang="en-US" b="1" dirty="0" smtClean="0">
                <a:solidFill>
                  <a:srgbClr val="FF0000"/>
                </a:solidFill>
              </a:rPr>
              <a:t>論理パーティション</a:t>
            </a:r>
            <a:r>
              <a:rPr lang="ja-JP" altLang="en-US" dirty="0" smtClean="0"/>
              <a:t>の集合</a:t>
            </a:r>
            <a:endParaRPr lang="en-US" altLang="ja-JP" dirty="0" smtClean="0"/>
          </a:p>
        </p:txBody>
      </p:sp>
      <p:grpSp>
        <p:nvGrpSpPr>
          <p:cNvPr id="4" name="グループ化 3"/>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拡張</a:t>
              </a: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1</a:t>
              </a:r>
              <a:endParaRPr kumimoji="1" lang="ja-JP" altLang="en-US" dirty="0">
                <a:solidFill>
                  <a:schemeClr val="tx1"/>
                </a:solidFill>
              </a:endParaRPr>
            </a:p>
          </p:txBody>
        </p:sp>
      </p:grpSp>
      <p:sp>
        <p:nvSpPr>
          <p:cNvPr id="10" name="テキスト ボックス 9"/>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cxnSp>
        <p:nvCxnSpPr>
          <p:cNvPr id="11" name="直線コネクタ 10"/>
          <p:cNvCxnSpPr/>
          <p:nvPr/>
        </p:nvCxnSpPr>
        <p:spPr>
          <a:xfrm flipV="1">
            <a:off x="2829466" y="4221088"/>
            <a:ext cx="1598518" cy="5333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815818" y="5653413"/>
            <a:ext cx="1598518" cy="6422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4427984" y="4077050"/>
            <a:ext cx="3168352" cy="2376286"/>
            <a:chOff x="4377268" y="3856334"/>
            <a:chExt cx="3168352" cy="2376286"/>
          </a:xfrm>
        </p:grpSpPr>
        <p:sp>
          <p:nvSpPr>
            <p:cNvPr id="26" name="円柱 25"/>
            <p:cNvSpPr/>
            <p:nvPr/>
          </p:nvSpPr>
          <p:spPr>
            <a:xfrm>
              <a:off x="4377268" y="5521924"/>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lang="en-US" altLang="ja-JP" dirty="0">
                  <a:solidFill>
                    <a:schemeClr val="tx1"/>
                  </a:solidFill>
                </a:rPr>
                <a:t>n</a:t>
              </a:r>
              <a:endParaRPr kumimoji="1" lang="ja-JP" altLang="en-US" dirty="0">
                <a:solidFill>
                  <a:schemeClr val="tx1"/>
                </a:solidFill>
              </a:endParaRPr>
            </a:p>
          </p:txBody>
        </p:sp>
        <p:sp>
          <p:nvSpPr>
            <p:cNvPr id="28" name="円柱 27"/>
            <p:cNvSpPr/>
            <p:nvPr/>
          </p:nvSpPr>
          <p:spPr>
            <a:xfrm>
              <a:off x="4377268" y="5117442"/>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9" name="円柱 28"/>
            <p:cNvSpPr/>
            <p:nvPr/>
          </p:nvSpPr>
          <p:spPr>
            <a:xfrm>
              <a:off x="4377268" y="4689420"/>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lang="en-US" altLang="ja-JP" dirty="0">
                  <a:solidFill>
                    <a:schemeClr val="tx1"/>
                  </a:solidFill>
                </a:rPr>
                <a:t>3</a:t>
              </a:r>
              <a:endParaRPr kumimoji="1" lang="ja-JP" altLang="en-US" dirty="0">
                <a:solidFill>
                  <a:schemeClr val="tx1"/>
                </a:solidFill>
              </a:endParaRPr>
            </a:p>
          </p:txBody>
        </p:sp>
        <p:sp>
          <p:nvSpPr>
            <p:cNvPr id="30" name="円柱 29"/>
            <p:cNvSpPr/>
            <p:nvPr/>
          </p:nvSpPr>
          <p:spPr>
            <a:xfrm>
              <a:off x="4377268" y="4277241"/>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lang="en-US" altLang="ja-JP" dirty="0">
                  <a:solidFill>
                    <a:schemeClr val="tx1"/>
                  </a:solidFill>
                </a:rPr>
                <a:t>2</a:t>
              </a:r>
              <a:endParaRPr kumimoji="1" lang="ja-JP" altLang="en-US" dirty="0">
                <a:solidFill>
                  <a:schemeClr val="tx1"/>
                </a:solidFill>
              </a:endParaRPr>
            </a:p>
          </p:txBody>
        </p:sp>
        <p:sp>
          <p:nvSpPr>
            <p:cNvPr id="31" name="円柱 30"/>
            <p:cNvSpPr/>
            <p:nvPr/>
          </p:nvSpPr>
          <p:spPr>
            <a:xfrm>
              <a:off x="4377268" y="3856334"/>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kumimoji="1" lang="en-US" altLang="ja-JP" dirty="0" smtClean="0">
                  <a:solidFill>
                    <a:schemeClr val="tx1"/>
                  </a:solidFill>
                </a:rPr>
                <a:t>1</a:t>
              </a:r>
              <a:endParaRPr kumimoji="1" lang="ja-JP" altLang="en-US" dirty="0">
                <a:solidFill>
                  <a:schemeClr val="tx1"/>
                </a:solidFill>
              </a:endParaRPr>
            </a:p>
          </p:txBody>
        </p:sp>
        <p:sp>
          <p:nvSpPr>
            <p:cNvPr id="32" name="テキスト ボックス 31"/>
            <p:cNvSpPr txBox="1"/>
            <p:nvPr/>
          </p:nvSpPr>
          <p:spPr>
            <a:xfrm rot="5400000">
              <a:off x="5652233" y="5489127"/>
              <a:ext cx="536535" cy="338554"/>
            </a:xfrm>
            <a:prstGeom prst="rect">
              <a:avLst/>
            </a:prstGeom>
            <a:noFill/>
          </p:spPr>
          <p:txBody>
            <a:bodyPr wrap="square" rtlCol="0">
              <a:spAutoFit/>
            </a:bodyPr>
            <a:lstStyle/>
            <a:p>
              <a:r>
                <a:rPr kumimoji="1" lang="ja-JP" altLang="en-US" sz="1600" dirty="0" smtClean="0"/>
                <a:t>・・・</a:t>
              </a:r>
              <a:endParaRPr kumimoji="1" lang="ja-JP" altLang="en-US" sz="1600" dirty="0"/>
            </a:p>
          </p:txBody>
        </p:sp>
      </p:grpSp>
      <p:sp>
        <p:nvSpPr>
          <p:cNvPr id="19" name="円柱 18"/>
          <p:cNvSpPr/>
          <p:nvPr/>
        </p:nvSpPr>
        <p:spPr>
          <a:xfrm>
            <a:off x="453202" y="1564246"/>
            <a:ext cx="2376264" cy="602568"/>
          </a:xfrm>
          <a:prstGeom prst="can">
            <a:avLst>
              <a:gd name="adj" fmla="val 31323"/>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MBR</a:t>
            </a:r>
            <a:endParaRPr kumimoji="1" lang="ja-JP" altLang="en-US" dirty="0">
              <a:solidFill>
                <a:schemeClr val="tx1"/>
              </a:solidFill>
            </a:endParaRPr>
          </a:p>
        </p:txBody>
      </p:sp>
    </p:spTree>
    <p:extLst>
      <p:ext uri="{BB962C8B-B14F-4D97-AF65-F5344CB8AC3E}">
        <p14:creationId xmlns:p14="http://schemas.microsoft.com/office/powerpoint/2010/main" val="2313416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論理</a:t>
            </a:r>
            <a:r>
              <a:rPr kumimoji="1" lang="ja-JP" altLang="en-US" dirty="0" smtClean="0"/>
              <a:t>パーティション</a:t>
            </a:r>
            <a:r>
              <a:rPr kumimoji="1" lang="en-US" altLang="ja-JP" dirty="0" smtClean="0"/>
              <a:t>(Logical partition)</a:t>
            </a:r>
            <a:endParaRPr kumimoji="1" lang="ja-JP" altLang="en-US" dirty="0"/>
          </a:p>
        </p:txBody>
      </p:sp>
      <p:sp>
        <p:nvSpPr>
          <p:cNvPr id="3" name="コンテンツ プレースホルダー 2"/>
          <p:cNvSpPr>
            <a:spLocks noGrp="1"/>
          </p:cNvSpPr>
          <p:nvPr>
            <p:ph idx="1"/>
          </p:nvPr>
        </p:nvSpPr>
        <p:spPr>
          <a:xfrm>
            <a:off x="3347864" y="1600200"/>
            <a:ext cx="5338936" cy="4525963"/>
          </a:xfrm>
        </p:spPr>
        <p:txBody>
          <a:bodyPr>
            <a:normAutofit/>
          </a:bodyPr>
          <a:lstStyle/>
          <a:p>
            <a:r>
              <a:rPr kumimoji="1" lang="ja-JP" altLang="en-US" dirty="0" smtClean="0"/>
              <a:t>拡張パーティション内に作成されたパーティション</a:t>
            </a:r>
            <a:endParaRPr kumimoji="1" lang="en-US" altLang="ja-JP" dirty="0" smtClean="0"/>
          </a:p>
          <a:p>
            <a:r>
              <a:rPr lang="ja-JP" altLang="en-US" dirty="0" smtClean="0"/>
              <a:t>作成総数の制限は </a:t>
            </a:r>
            <a:r>
              <a:rPr lang="en-US" altLang="ja-JP" dirty="0" smtClean="0"/>
              <a:t>OS</a:t>
            </a:r>
            <a:r>
              <a:rPr lang="ja-JP" altLang="en-US" dirty="0" smtClean="0"/>
              <a:t> 毎に異なる</a:t>
            </a:r>
            <a:endParaRPr lang="en-US" altLang="ja-JP" dirty="0" smtClean="0"/>
          </a:p>
        </p:txBody>
      </p:sp>
      <p:grpSp>
        <p:nvGrpSpPr>
          <p:cNvPr id="4" name="グループ化 3"/>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拡張</a:t>
              </a: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基本 </a:t>
              </a:r>
              <a:r>
                <a:rPr kumimoji="1" lang="en-US" altLang="ja-JP" dirty="0" smtClean="0">
                  <a:solidFill>
                    <a:schemeClr val="tx1"/>
                  </a:solidFill>
                </a:rPr>
                <a:t>1</a:t>
              </a:r>
              <a:endParaRPr kumimoji="1" lang="ja-JP" altLang="en-US" dirty="0">
                <a:solidFill>
                  <a:schemeClr val="tx1"/>
                </a:solidFill>
              </a:endParaRPr>
            </a:p>
          </p:txBody>
        </p:sp>
      </p:grpSp>
      <p:sp>
        <p:nvSpPr>
          <p:cNvPr id="10" name="テキスト ボックス 9"/>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cxnSp>
        <p:nvCxnSpPr>
          <p:cNvPr id="11" name="直線コネクタ 10"/>
          <p:cNvCxnSpPr/>
          <p:nvPr/>
        </p:nvCxnSpPr>
        <p:spPr>
          <a:xfrm flipV="1">
            <a:off x="2829466" y="4221088"/>
            <a:ext cx="1598518" cy="5333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815818" y="5653413"/>
            <a:ext cx="1598518" cy="6422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4427984" y="4077050"/>
            <a:ext cx="3168352" cy="2376286"/>
            <a:chOff x="4377268" y="3856334"/>
            <a:chExt cx="3168352" cy="2376286"/>
          </a:xfrm>
        </p:grpSpPr>
        <p:sp>
          <p:nvSpPr>
            <p:cNvPr id="26" name="円柱 25"/>
            <p:cNvSpPr/>
            <p:nvPr/>
          </p:nvSpPr>
          <p:spPr>
            <a:xfrm>
              <a:off x="4377268" y="5521924"/>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lang="en-US" altLang="ja-JP" dirty="0">
                  <a:solidFill>
                    <a:schemeClr val="tx1"/>
                  </a:solidFill>
                </a:rPr>
                <a:t>n</a:t>
              </a:r>
              <a:endParaRPr kumimoji="1" lang="ja-JP" altLang="en-US" dirty="0">
                <a:solidFill>
                  <a:schemeClr val="tx1"/>
                </a:solidFill>
              </a:endParaRPr>
            </a:p>
          </p:txBody>
        </p:sp>
        <p:sp>
          <p:nvSpPr>
            <p:cNvPr id="28" name="円柱 27"/>
            <p:cNvSpPr/>
            <p:nvPr/>
          </p:nvSpPr>
          <p:spPr>
            <a:xfrm>
              <a:off x="4377268" y="5117442"/>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9" name="円柱 28"/>
            <p:cNvSpPr/>
            <p:nvPr/>
          </p:nvSpPr>
          <p:spPr>
            <a:xfrm>
              <a:off x="4377268" y="4689420"/>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lang="en-US" altLang="ja-JP" dirty="0">
                  <a:solidFill>
                    <a:schemeClr val="tx1"/>
                  </a:solidFill>
                </a:rPr>
                <a:t>3</a:t>
              </a:r>
              <a:endParaRPr kumimoji="1" lang="ja-JP" altLang="en-US" dirty="0">
                <a:solidFill>
                  <a:schemeClr val="tx1"/>
                </a:solidFill>
              </a:endParaRPr>
            </a:p>
          </p:txBody>
        </p:sp>
        <p:sp>
          <p:nvSpPr>
            <p:cNvPr id="30" name="円柱 29"/>
            <p:cNvSpPr/>
            <p:nvPr/>
          </p:nvSpPr>
          <p:spPr>
            <a:xfrm>
              <a:off x="4377268" y="4277241"/>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lang="en-US" altLang="ja-JP" dirty="0">
                  <a:solidFill>
                    <a:schemeClr val="tx1"/>
                  </a:solidFill>
                </a:rPr>
                <a:t>2</a:t>
              </a:r>
              <a:endParaRPr kumimoji="1" lang="ja-JP" altLang="en-US" dirty="0">
                <a:solidFill>
                  <a:schemeClr val="tx1"/>
                </a:solidFill>
              </a:endParaRPr>
            </a:p>
          </p:txBody>
        </p:sp>
        <p:sp>
          <p:nvSpPr>
            <p:cNvPr id="31" name="円柱 30"/>
            <p:cNvSpPr/>
            <p:nvPr/>
          </p:nvSpPr>
          <p:spPr>
            <a:xfrm>
              <a:off x="4377268" y="3856334"/>
              <a:ext cx="3168352" cy="710696"/>
            </a:xfrm>
            <a:prstGeom prst="can">
              <a:avLst>
                <a:gd name="adj" fmla="val 4039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論理パーティション </a:t>
              </a:r>
              <a:r>
                <a:rPr kumimoji="1" lang="en-US" altLang="ja-JP" dirty="0" smtClean="0">
                  <a:solidFill>
                    <a:schemeClr val="tx1"/>
                  </a:solidFill>
                </a:rPr>
                <a:t>1</a:t>
              </a:r>
              <a:endParaRPr kumimoji="1" lang="ja-JP" altLang="en-US" dirty="0">
                <a:solidFill>
                  <a:schemeClr val="tx1"/>
                </a:solidFill>
              </a:endParaRPr>
            </a:p>
          </p:txBody>
        </p:sp>
        <p:sp>
          <p:nvSpPr>
            <p:cNvPr id="32" name="テキスト ボックス 31"/>
            <p:cNvSpPr txBox="1"/>
            <p:nvPr/>
          </p:nvSpPr>
          <p:spPr>
            <a:xfrm rot="5400000">
              <a:off x="5652233" y="5489127"/>
              <a:ext cx="536535" cy="338554"/>
            </a:xfrm>
            <a:prstGeom prst="rect">
              <a:avLst/>
            </a:prstGeom>
            <a:noFill/>
          </p:spPr>
          <p:txBody>
            <a:bodyPr wrap="square" rtlCol="0">
              <a:spAutoFit/>
            </a:bodyPr>
            <a:lstStyle/>
            <a:p>
              <a:r>
                <a:rPr kumimoji="1" lang="ja-JP" altLang="en-US" sz="1600" dirty="0" smtClean="0"/>
                <a:t>・・・</a:t>
              </a:r>
              <a:endParaRPr kumimoji="1" lang="ja-JP" altLang="en-US" sz="1600" dirty="0"/>
            </a:p>
          </p:txBody>
        </p:sp>
      </p:grpSp>
      <p:sp>
        <p:nvSpPr>
          <p:cNvPr id="19" name="円柱 18"/>
          <p:cNvSpPr/>
          <p:nvPr/>
        </p:nvSpPr>
        <p:spPr>
          <a:xfrm>
            <a:off x="453202" y="1564246"/>
            <a:ext cx="2376264" cy="602568"/>
          </a:xfrm>
          <a:prstGeom prst="can">
            <a:avLst>
              <a:gd name="adj" fmla="val 31323"/>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MBR</a:t>
            </a:r>
            <a:endParaRPr kumimoji="1" lang="ja-JP" altLang="en-US" dirty="0">
              <a:solidFill>
                <a:schemeClr val="tx1"/>
              </a:solidFill>
            </a:endParaRPr>
          </a:p>
        </p:txBody>
      </p:sp>
    </p:spTree>
    <p:extLst>
      <p:ext uri="{BB962C8B-B14F-4D97-AF65-F5344CB8AC3E}">
        <p14:creationId xmlns:p14="http://schemas.microsoft.com/office/powerpoint/2010/main" val="1681955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MBR</a:t>
            </a:r>
            <a:r>
              <a:rPr kumimoji="1" lang="ja-JP" altLang="en-US" dirty="0" smtClean="0"/>
              <a:t> 方式と </a:t>
            </a:r>
            <a:r>
              <a:rPr kumimoji="1" lang="en-US" altLang="ja-JP" dirty="0" smtClean="0"/>
              <a:t>GPT</a:t>
            </a:r>
            <a:r>
              <a:rPr kumimoji="1" lang="ja-JP" altLang="en-US" dirty="0" smtClean="0"/>
              <a:t> 方式の違い</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認識領域</a:t>
            </a:r>
            <a:endParaRPr kumimoji="1" lang="en-US" altLang="ja-JP" dirty="0" smtClean="0"/>
          </a:p>
          <a:p>
            <a:pPr lvl="1"/>
            <a:r>
              <a:rPr lang="en-US" altLang="ja-JP" dirty="0" smtClean="0"/>
              <a:t>MBR: 2</a:t>
            </a:r>
            <a:r>
              <a:rPr lang="ja-JP" altLang="en-US" dirty="0" smtClean="0"/>
              <a:t> </a:t>
            </a:r>
            <a:r>
              <a:rPr lang="en-US" altLang="ja-JP" dirty="0" smtClean="0"/>
              <a:t>TB, GPT: 8 ZB</a:t>
            </a:r>
          </a:p>
          <a:p>
            <a:r>
              <a:rPr lang="ja-JP" altLang="en-US" dirty="0" smtClean="0"/>
              <a:t>作成可能基本パーティション</a:t>
            </a:r>
            <a:endParaRPr lang="en-US" altLang="ja-JP" dirty="0" smtClean="0"/>
          </a:p>
          <a:p>
            <a:pPr lvl="1"/>
            <a:r>
              <a:rPr kumimoji="1" lang="en-US" altLang="ja-JP" dirty="0" smtClean="0"/>
              <a:t>MBR: 4, GPT: 128</a:t>
            </a:r>
          </a:p>
          <a:p>
            <a:r>
              <a:rPr lang="ja-JP" altLang="en-US" dirty="0"/>
              <a:t>位置</a:t>
            </a:r>
            <a:r>
              <a:rPr lang="ja-JP" altLang="en-US" dirty="0" smtClean="0"/>
              <a:t>情報の記述方法</a:t>
            </a:r>
            <a:endParaRPr lang="en-US" altLang="ja-JP" dirty="0" smtClean="0"/>
          </a:p>
          <a:p>
            <a:pPr lvl="1"/>
            <a:r>
              <a:rPr kumimoji="1" lang="en-US" altLang="ja-JP" dirty="0" smtClean="0"/>
              <a:t>MBR: CHS(Cylinder Head Sector), GPT: LBA</a:t>
            </a:r>
          </a:p>
          <a:p>
            <a:pPr lvl="2"/>
            <a:r>
              <a:rPr kumimoji="1" lang="ja-JP" altLang="en-US" dirty="0" smtClean="0"/>
              <a:t>例</a:t>
            </a:r>
            <a:r>
              <a:rPr kumimoji="1" lang="en-US" altLang="ja-JP" dirty="0" smtClean="0"/>
              <a:t>: MBR</a:t>
            </a:r>
            <a:r>
              <a:rPr kumimoji="1" lang="ja-JP" altLang="en-US" dirty="0" smtClean="0"/>
              <a:t> の位置</a:t>
            </a:r>
            <a:endParaRPr kumimoji="1" lang="en-US" altLang="ja-JP" dirty="0" smtClean="0"/>
          </a:p>
          <a:p>
            <a:pPr marL="914400" lvl="2" indent="0">
              <a:buNone/>
            </a:pPr>
            <a:r>
              <a:rPr lang="ja-JP" altLang="en-US" dirty="0"/>
              <a:t> </a:t>
            </a:r>
            <a:r>
              <a:rPr lang="ja-JP" altLang="en-US" dirty="0" smtClean="0"/>
              <a:t> </a:t>
            </a:r>
            <a:r>
              <a:rPr lang="en-US" altLang="ja-JP" dirty="0" smtClean="0"/>
              <a:t>MBR: Cylinder 0, Head 0, Sector 1</a:t>
            </a:r>
          </a:p>
          <a:p>
            <a:pPr marL="914400" lvl="2" indent="0">
              <a:buNone/>
            </a:pPr>
            <a:r>
              <a:rPr lang="en-US" altLang="ja-JP" dirty="0"/>
              <a:t> </a:t>
            </a:r>
            <a:r>
              <a:rPr lang="en-US" altLang="ja-JP" dirty="0" smtClean="0"/>
              <a:t> GPT : 0</a:t>
            </a:r>
            <a:endParaRPr kumimoji="1" lang="en-US" altLang="ja-JP" dirty="0" smtClean="0"/>
          </a:p>
        </p:txBody>
      </p:sp>
    </p:spTree>
    <p:extLst>
      <p:ext uri="{BB962C8B-B14F-4D97-AF65-F5344CB8AC3E}">
        <p14:creationId xmlns:p14="http://schemas.microsoft.com/office/powerpoint/2010/main" val="3479823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46166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400" kern="0" dirty="0">
                <a:solidFill>
                  <a:srgbClr val="000000"/>
                </a:solidFill>
                <a:latin typeface="Arial Unicode MS" pitchFamily="50" charset="-128"/>
                <a:ea typeface="Arial Unicode MS" pitchFamily="50" charset="-128"/>
                <a:sym typeface="Arial Unicode MS" pitchFamily="50" charset="-128"/>
              </a:rPr>
              <a:t>BIOS</a:t>
            </a:r>
            <a:endPar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511636"/>
            <a:ext cx="4309059" cy="536370"/>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b="1" dirty="0" smtClean="0"/>
              <a:t>POST</a:t>
            </a:r>
            <a:r>
              <a:rPr lang="ja-JP" altLang="en-US" sz="2800" b="1" dirty="0" smtClean="0"/>
              <a:t> の実行</a:t>
            </a:r>
            <a:endParaRPr lang="en-US" altLang="ja-JP" sz="2800" b="1" dirty="0" smtClean="0"/>
          </a:p>
        </p:txBody>
      </p:sp>
    </p:spTree>
    <p:extLst>
      <p:ext uri="{BB962C8B-B14F-4D97-AF65-F5344CB8AC3E}">
        <p14:creationId xmlns:p14="http://schemas.microsoft.com/office/powerpoint/2010/main" val="1265322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grpSp>
        <p:nvGrpSpPr>
          <p:cNvPr id="5" name="グループ化 4"/>
          <p:cNvGrpSpPr/>
          <p:nvPr/>
        </p:nvGrpSpPr>
        <p:grpSpPr>
          <a:xfrm>
            <a:off x="6084168" y="1282459"/>
            <a:ext cx="2376264" cy="3040854"/>
            <a:chOff x="450573" y="2723443"/>
            <a:chExt cx="2376264" cy="3040854"/>
          </a:xfrm>
        </p:grpSpPr>
        <p:grpSp>
          <p:nvGrpSpPr>
            <p:cNvPr id="12" name="グループ化 11"/>
            <p:cNvGrpSpPr/>
            <p:nvPr/>
          </p:nvGrpSpPr>
          <p:grpSpPr>
            <a:xfrm>
              <a:off x="450573" y="3165636"/>
              <a:ext cx="2376264" cy="2039987"/>
              <a:chOff x="453202" y="3604186"/>
              <a:chExt cx="2376264" cy="2039987"/>
            </a:xfrm>
          </p:grpSpPr>
          <p:sp>
            <p:nvSpPr>
              <p:cNvPr id="17" name="円柱 16"/>
              <p:cNvSpPr/>
              <p:nvPr/>
            </p:nvSpPr>
            <p:spPr>
              <a:xfrm>
                <a:off x="453202" y="4615014"/>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円柱 19"/>
              <p:cNvSpPr/>
              <p:nvPr/>
            </p:nvSpPr>
            <p:spPr>
              <a:xfrm>
                <a:off x="453202" y="3604186"/>
                <a:ext cx="2376264" cy="2039987"/>
              </a:xfrm>
              <a:prstGeom prst="can">
                <a:avLst>
                  <a:gd name="adj" fmla="val 1035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a:t>
                </a:r>
                <a:endParaRPr kumimoji="1" lang="ja-JP" altLang="en-US" dirty="0">
                  <a:solidFill>
                    <a:schemeClr val="tx1"/>
                  </a:solidFill>
                </a:endParaRPr>
              </a:p>
            </p:txBody>
          </p:sp>
        </p:grpSp>
        <p:sp>
          <p:nvSpPr>
            <p:cNvPr id="8" name="テキスト ボックス 7"/>
            <p:cNvSpPr txBox="1"/>
            <p:nvPr/>
          </p:nvSpPr>
          <p:spPr>
            <a:xfrm>
              <a:off x="1103380" y="5381835"/>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sp>
          <p:nvSpPr>
            <p:cNvPr id="9" name="円柱 8"/>
            <p:cNvSpPr/>
            <p:nvPr/>
          </p:nvSpPr>
          <p:spPr>
            <a:xfrm>
              <a:off x="450573" y="2723443"/>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46166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400" kern="0" dirty="0">
                <a:solidFill>
                  <a:srgbClr val="000000"/>
                </a:solidFill>
                <a:latin typeface="Arial Unicode MS" pitchFamily="50" charset="-128"/>
                <a:ea typeface="Arial Unicode MS" pitchFamily="50" charset="-128"/>
                <a:sym typeface="Arial Unicode MS" pitchFamily="50" charset="-128"/>
              </a:rPr>
              <a:t>BIOS</a:t>
            </a:r>
            <a:endPar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076056" y="150540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582169"/>
            <a:ext cx="4309059" cy="2928464"/>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b="1" dirty="0" smtClean="0"/>
              <a:t>MBR</a:t>
            </a:r>
            <a:r>
              <a:rPr lang="ja-JP" altLang="en-US" sz="2800" b="1" dirty="0" smtClean="0"/>
              <a:t> にあるパーティションテーブルでパーティション情報を把握 </a:t>
            </a:r>
            <a:endParaRPr lang="en-US" altLang="ja-JP" sz="2800" b="1" dirty="0" smtClean="0"/>
          </a:p>
          <a:p>
            <a:r>
              <a:rPr lang="ja-JP" altLang="en-US" sz="2800" b="1" dirty="0" smtClean="0"/>
              <a:t>ブートローダからパーティション内の</a:t>
            </a:r>
            <a:r>
              <a:rPr lang="en-US" altLang="ja-JP" sz="2800" b="1" dirty="0" smtClean="0"/>
              <a:t>OS</a:t>
            </a:r>
            <a:r>
              <a:rPr lang="ja-JP" altLang="en-US" sz="2800" b="1" dirty="0" smtClean="0"/>
              <a:t> ローダを読み込む</a:t>
            </a:r>
            <a:endParaRPr lang="en-US" altLang="ja-JP" sz="2800" b="1" dirty="0" smtClean="0"/>
          </a:p>
        </p:txBody>
      </p:sp>
      <p:sp>
        <p:nvSpPr>
          <p:cNvPr id="19" name="正方形/長方形 18"/>
          <p:cNvSpPr/>
          <p:nvPr/>
        </p:nvSpPr>
        <p:spPr>
          <a:xfrm>
            <a:off x="6205659" y="1487994"/>
            <a:ext cx="2076849" cy="4451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6976217" y="2017302"/>
            <a:ext cx="504056" cy="344134"/>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722093" y="2383294"/>
            <a:ext cx="1178313" cy="369332"/>
          </a:xfrm>
          <a:prstGeom prst="rect">
            <a:avLst/>
          </a:prstGeom>
          <a:solidFill>
            <a:schemeClr val="accent2">
              <a:lumMod val="40000"/>
              <a:lumOff val="60000"/>
            </a:schemeClr>
          </a:solidFill>
          <a:ln>
            <a:solidFill>
              <a:srgbClr val="0070C0"/>
            </a:solidFill>
          </a:ln>
        </p:spPr>
        <p:txBody>
          <a:bodyPr wrap="square" rtlCol="0">
            <a:spAutoFit/>
          </a:bodyPr>
          <a:lstStyle/>
          <a:p>
            <a:pPr algn="ctr"/>
            <a:r>
              <a:rPr kumimoji="1" lang="en-US" altLang="ja-JP" dirty="0" smtClean="0"/>
              <a:t>OS</a:t>
            </a:r>
            <a:r>
              <a:rPr lang="ja-JP" altLang="en-US" dirty="0"/>
              <a:t> </a:t>
            </a:r>
            <a:r>
              <a:rPr lang="ja-JP" altLang="en-US" dirty="0" smtClean="0"/>
              <a:t>ローダ</a:t>
            </a:r>
            <a:endParaRPr kumimoji="1" lang="ja-JP" altLang="en-US" dirty="0"/>
          </a:p>
        </p:txBody>
      </p:sp>
    </p:spTree>
    <p:extLst>
      <p:ext uri="{BB962C8B-B14F-4D97-AF65-F5344CB8AC3E}">
        <p14:creationId xmlns:p14="http://schemas.microsoft.com/office/powerpoint/2010/main" val="860377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円柱 9"/>
          <p:cNvSpPr/>
          <p:nvPr/>
        </p:nvSpPr>
        <p:spPr>
          <a:xfrm>
            <a:off x="454292" y="1844824"/>
            <a:ext cx="2376264" cy="3927342"/>
          </a:xfrm>
          <a:prstGeom prst="can">
            <a:avLst>
              <a:gd name="adj" fmla="val 1271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パーティション</a:t>
            </a:r>
            <a:endParaRPr kumimoji="1" lang="ja-JP" altLang="en-US" dirty="0"/>
          </a:p>
        </p:txBody>
      </p:sp>
      <p:sp>
        <p:nvSpPr>
          <p:cNvPr id="3" name="コンテンツ プレースホルダー 2"/>
          <p:cNvSpPr>
            <a:spLocks noGrp="1"/>
          </p:cNvSpPr>
          <p:nvPr>
            <p:ph idx="1"/>
          </p:nvPr>
        </p:nvSpPr>
        <p:spPr>
          <a:xfrm>
            <a:off x="3203848" y="1464953"/>
            <a:ext cx="5482952" cy="4772359"/>
          </a:xfrm>
        </p:spPr>
        <p:txBody>
          <a:bodyPr>
            <a:normAutofit/>
          </a:bodyPr>
          <a:lstStyle/>
          <a:p>
            <a:r>
              <a:rPr lang="ja-JP" altLang="en-US" dirty="0"/>
              <a:t>記憶装置</a:t>
            </a:r>
            <a:r>
              <a:rPr kumimoji="1" lang="ja-JP" altLang="en-US" dirty="0" smtClean="0"/>
              <a:t>内に作成することができるデータの区画</a:t>
            </a:r>
            <a:endParaRPr kumimoji="1" lang="en-US" altLang="ja-JP" dirty="0" smtClean="0"/>
          </a:p>
          <a:p>
            <a:pPr lvl="1"/>
            <a:r>
              <a:rPr kumimoji="1" lang="ja-JP" altLang="en-US" dirty="0" smtClean="0"/>
              <a:t>区画のサイズは自由に設定できる</a:t>
            </a:r>
            <a:endParaRPr kumimoji="1" lang="en-US" altLang="ja-JP" dirty="0" smtClean="0"/>
          </a:p>
          <a:p>
            <a:pPr lvl="1"/>
            <a:r>
              <a:rPr lang="ja-JP" altLang="en-US" dirty="0" smtClean="0"/>
              <a:t>数には上限がある</a:t>
            </a:r>
            <a:endParaRPr kumimoji="1" lang="en-US" altLang="ja-JP" dirty="0" smtClean="0"/>
          </a:p>
        </p:txBody>
      </p:sp>
      <p:grpSp>
        <p:nvGrpSpPr>
          <p:cNvPr id="9" name="グループ化 8"/>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sp>
        <p:nvSpPr>
          <p:cNvPr id="11" name="テキスト ボックス 10"/>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sp>
        <p:nvSpPr>
          <p:cNvPr id="12" name="テキスト ボックス 11"/>
          <p:cNvSpPr txBox="1"/>
          <p:nvPr/>
        </p:nvSpPr>
        <p:spPr>
          <a:xfrm rot="5400000">
            <a:off x="1467745" y="5159702"/>
            <a:ext cx="528240" cy="523220"/>
          </a:xfrm>
          <a:prstGeom prst="rect">
            <a:avLst/>
          </a:prstGeom>
          <a:noFill/>
        </p:spPr>
        <p:txBody>
          <a:bodyPr wrap="square" rtlCol="0">
            <a:spAutoFit/>
          </a:bodyPr>
          <a:lstStyle/>
          <a:p>
            <a:r>
              <a:rPr lang="en-US" altLang="ja-JP" sz="2800" dirty="0"/>
              <a:t>…</a:t>
            </a:r>
            <a:endParaRPr kumimoji="1" lang="ja-JP" altLang="en-US" sz="2800" dirty="0"/>
          </a:p>
        </p:txBody>
      </p:sp>
    </p:spTree>
    <p:extLst>
      <p:ext uri="{BB962C8B-B14F-4D97-AF65-F5344CB8AC3E}">
        <p14:creationId xmlns:p14="http://schemas.microsoft.com/office/powerpoint/2010/main" val="43654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 起動の一連の流れ</a:t>
            </a:r>
            <a:endParaRPr kumimoji="1" lang="ja-JP" altLang="en-US" dirty="0"/>
          </a:p>
        </p:txBody>
      </p:sp>
      <p:grpSp>
        <p:nvGrpSpPr>
          <p:cNvPr id="5" name="グループ化 4"/>
          <p:cNvGrpSpPr/>
          <p:nvPr/>
        </p:nvGrpSpPr>
        <p:grpSpPr>
          <a:xfrm>
            <a:off x="6084168" y="1282459"/>
            <a:ext cx="2376264" cy="3040854"/>
            <a:chOff x="450573" y="2723443"/>
            <a:chExt cx="2376264" cy="3040854"/>
          </a:xfrm>
        </p:grpSpPr>
        <p:grpSp>
          <p:nvGrpSpPr>
            <p:cNvPr id="12" name="グループ化 11"/>
            <p:cNvGrpSpPr/>
            <p:nvPr/>
          </p:nvGrpSpPr>
          <p:grpSpPr>
            <a:xfrm>
              <a:off x="450573" y="3165636"/>
              <a:ext cx="2376264" cy="2039987"/>
              <a:chOff x="453202" y="3604186"/>
              <a:chExt cx="2376264" cy="2039987"/>
            </a:xfrm>
          </p:grpSpPr>
          <p:sp>
            <p:nvSpPr>
              <p:cNvPr id="17" name="円柱 16"/>
              <p:cNvSpPr/>
              <p:nvPr/>
            </p:nvSpPr>
            <p:spPr>
              <a:xfrm>
                <a:off x="453202" y="4615014"/>
                <a:ext cx="2376264" cy="680268"/>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円柱 19"/>
              <p:cNvSpPr/>
              <p:nvPr/>
            </p:nvSpPr>
            <p:spPr>
              <a:xfrm>
                <a:off x="453202" y="3604186"/>
                <a:ext cx="2376264" cy="2039987"/>
              </a:xfrm>
              <a:prstGeom prst="can">
                <a:avLst>
                  <a:gd name="adj" fmla="val 1035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a:t>
                </a:r>
                <a:endParaRPr kumimoji="1" lang="ja-JP" altLang="en-US" dirty="0">
                  <a:solidFill>
                    <a:schemeClr val="tx1"/>
                  </a:solidFill>
                </a:endParaRPr>
              </a:p>
            </p:txBody>
          </p:sp>
        </p:grpSp>
        <p:sp>
          <p:nvSpPr>
            <p:cNvPr id="8" name="テキスト ボックス 7"/>
            <p:cNvSpPr txBox="1"/>
            <p:nvPr/>
          </p:nvSpPr>
          <p:spPr>
            <a:xfrm>
              <a:off x="1103380" y="5381835"/>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sp>
          <p:nvSpPr>
            <p:cNvPr id="9" name="円柱 8"/>
            <p:cNvSpPr/>
            <p:nvPr/>
          </p:nvSpPr>
          <p:spPr>
            <a:xfrm>
              <a:off x="450573" y="2723443"/>
              <a:ext cx="2376264" cy="680268"/>
            </a:xfrm>
            <a:prstGeom prst="can">
              <a:avLst>
                <a:gd name="adj" fmla="val 3900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MBR</a:t>
              </a:r>
              <a:r>
                <a:rPr lang="ja-JP" altLang="en-US" dirty="0" smtClean="0">
                  <a:solidFill>
                    <a:schemeClr val="tx1"/>
                  </a:solidFill>
                </a:rPr>
                <a:t> </a:t>
              </a:r>
              <a:endParaRPr kumimoji="1" lang="ja-JP" altLang="en-US" dirty="0">
                <a:solidFill>
                  <a:schemeClr val="tx1"/>
                </a:solidFill>
              </a:endParaRPr>
            </a:p>
          </p:txBody>
        </p:sp>
      </p:grpSp>
      <p:sp>
        <p:nvSpPr>
          <p:cNvPr id="21" name="テキスト ボックス 4"/>
          <p:cNvSpPr>
            <a:spLocks noChangeArrowheads="1"/>
          </p:cNvSpPr>
          <p:nvPr/>
        </p:nvSpPr>
        <p:spPr bwMode="auto">
          <a:xfrm>
            <a:off x="126976" y="1463109"/>
            <a:ext cx="2308225" cy="617538"/>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ja-JP" altLang="en-US" sz="3200" b="0" i="0" u="none" strike="noStrike" kern="0" cap="none" spc="0" normalizeH="0" baseline="0" noProof="0" smtClean="0">
                <a:ln>
                  <a:noFill/>
                </a:ln>
                <a:solidFill>
                  <a:srgbClr val="000000"/>
                </a:solidFill>
                <a:effectLst/>
                <a:uLnTx/>
                <a:uFillTx/>
                <a:latin typeface="Arial Unicode MS" pitchFamily="50" charset="-128"/>
                <a:ea typeface="ＭＳ ゴシック" pitchFamily="49" charset="-128"/>
                <a:sym typeface="Arial Unicode MS" pitchFamily="50" charset="-128"/>
              </a:rPr>
              <a:t>主電源投入</a:t>
            </a:r>
          </a:p>
        </p:txBody>
      </p:sp>
      <p:sp>
        <p:nvSpPr>
          <p:cNvPr id="22" name="テキスト ボックス 5"/>
          <p:cNvSpPr>
            <a:spLocks noChangeArrowheads="1"/>
          </p:cNvSpPr>
          <p:nvPr/>
        </p:nvSpPr>
        <p:spPr bwMode="auto">
          <a:xfrm>
            <a:off x="3343374" y="1519465"/>
            <a:ext cx="1584325" cy="461665"/>
          </a:xfrm>
          <a:prstGeom prst="rect">
            <a:avLst/>
          </a:prstGeom>
          <a:solidFill>
            <a:srgbClr val="FFFFFF"/>
          </a:solidFill>
          <a:ln w="38100" cap="flat" cmpd="sng">
            <a:solidFill>
              <a:srgbClr val="F0AD00"/>
            </a:solidFill>
            <a:miter lim="800000"/>
            <a:headEnd/>
            <a:tailEnd/>
          </a:ln>
        </p:spPr>
        <p:txBody>
          <a:bodyPr>
            <a:spAutoFit/>
          </a:bodyPr>
          <a:lstStyle/>
          <a:p>
            <a:pPr marL="0" marR="0" lvl="0" indent="0" algn="ctr" defTabSz="914400" eaLnBrk="1" fontAlgn="base" latinLnBrk="0" hangingPunct="1">
              <a:lnSpc>
                <a:spcPct val="100000"/>
              </a:lnSpc>
              <a:spcBef>
                <a:spcPct val="0"/>
              </a:spcBef>
              <a:spcAft>
                <a:spcPct val="0"/>
              </a:spcAft>
              <a:buClrTx/>
              <a:buSzTx/>
              <a:buFont typeface="Arial" pitchFamily="34" charset="0"/>
              <a:buNone/>
              <a:tabLst/>
              <a:defRPr/>
            </a:pPr>
            <a:r>
              <a:rPr kumimoji="0" lang="en-US" altLang="ja-JP" sz="2400" kern="0" dirty="0">
                <a:solidFill>
                  <a:srgbClr val="000000"/>
                </a:solidFill>
                <a:latin typeface="Arial Unicode MS" pitchFamily="50" charset="-128"/>
                <a:ea typeface="Arial Unicode MS" pitchFamily="50" charset="-128"/>
                <a:sym typeface="Arial Unicode MS" pitchFamily="50" charset="-128"/>
              </a:rPr>
              <a:t>BIOS</a:t>
            </a:r>
            <a:endParaRPr kumimoji="0" lang="ja-JP" altLang="en-US" sz="2400" b="0" i="0" u="none" strike="noStrike" kern="0" cap="none" spc="0" normalizeH="0" baseline="0" noProof="0" dirty="0" smtClean="0">
              <a:ln>
                <a:noFill/>
              </a:ln>
              <a:solidFill>
                <a:srgbClr val="000000"/>
              </a:solidFill>
              <a:effectLst/>
              <a:uLnTx/>
              <a:uFillTx/>
              <a:latin typeface="Arial Unicode MS" pitchFamily="50" charset="-128"/>
              <a:ea typeface="Arial Unicode MS" pitchFamily="50" charset="-128"/>
              <a:sym typeface="Arial Unicode MS" pitchFamily="50" charset="-128"/>
            </a:endParaRPr>
          </a:p>
        </p:txBody>
      </p:sp>
      <p:sp>
        <p:nvSpPr>
          <p:cNvPr id="23" name="右矢印 22"/>
          <p:cNvSpPr/>
          <p:nvPr/>
        </p:nvSpPr>
        <p:spPr>
          <a:xfrm>
            <a:off x="2627784" y="151946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076056" y="1505405"/>
            <a:ext cx="576064" cy="4797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コンテンツ プレースホルダー 2"/>
          <p:cNvSpPr txBox="1">
            <a:spLocks/>
          </p:cNvSpPr>
          <p:nvPr/>
        </p:nvSpPr>
        <p:spPr>
          <a:xfrm>
            <a:off x="280671" y="2635918"/>
            <a:ext cx="4309059" cy="1074973"/>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b="1" dirty="0" smtClean="0"/>
              <a:t>OS</a:t>
            </a:r>
            <a:r>
              <a:rPr lang="ja-JP" altLang="en-US" sz="2800" b="1" dirty="0" smtClean="0"/>
              <a:t> ローダが</a:t>
            </a:r>
            <a:r>
              <a:rPr lang="en-US" altLang="ja-JP" sz="2800" b="1" dirty="0" smtClean="0"/>
              <a:t>OS</a:t>
            </a:r>
            <a:r>
              <a:rPr lang="ja-JP" altLang="en-US" sz="2800" b="1" dirty="0" smtClean="0"/>
              <a:t> カーネルを読み込む</a:t>
            </a:r>
            <a:endParaRPr lang="en-US" altLang="ja-JP" sz="2800" b="1" dirty="0" smtClean="0"/>
          </a:p>
        </p:txBody>
      </p:sp>
      <p:sp>
        <p:nvSpPr>
          <p:cNvPr id="26" name="下矢印 25"/>
          <p:cNvSpPr/>
          <p:nvPr/>
        </p:nvSpPr>
        <p:spPr>
          <a:xfrm>
            <a:off x="6976217" y="2017302"/>
            <a:ext cx="504056" cy="344134"/>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722093" y="2383294"/>
            <a:ext cx="1178313" cy="369332"/>
          </a:xfrm>
          <a:prstGeom prst="rect">
            <a:avLst/>
          </a:prstGeom>
          <a:solidFill>
            <a:schemeClr val="accent2">
              <a:lumMod val="40000"/>
              <a:lumOff val="60000"/>
            </a:schemeClr>
          </a:solidFill>
          <a:ln>
            <a:solidFill>
              <a:srgbClr val="0070C0"/>
            </a:solidFill>
          </a:ln>
        </p:spPr>
        <p:txBody>
          <a:bodyPr wrap="square" rtlCol="0">
            <a:spAutoFit/>
          </a:bodyPr>
          <a:lstStyle/>
          <a:p>
            <a:pPr algn="ctr"/>
            <a:r>
              <a:rPr kumimoji="1" lang="en-US" altLang="ja-JP" dirty="0" smtClean="0"/>
              <a:t>OS</a:t>
            </a:r>
            <a:r>
              <a:rPr lang="ja-JP" altLang="en-US" dirty="0"/>
              <a:t> </a:t>
            </a:r>
            <a:r>
              <a:rPr lang="ja-JP" altLang="en-US" dirty="0" smtClean="0"/>
              <a:t>ローダ</a:t>
            </a:r>
            <a:endParaRPr kumimoji="1" lang="ja-JP" altLang="en-US" dirty="0"/>
          </a:p>
        </p:txBody>
      </p:sp>
      <p:sp>
        <p:nvSpPr>
          <p:cNvPr id="18" name="下矢印 17"/>
          <p:cNvSpPr/>
          <p:nvPr/>
        </p:nvSpPr>
        <p:spPr>
          <a:xfrm>
            <a:off x="6982172" y="2796834"/>
            <a:ext cx="504056" cy="344134"/>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6751679" y="3188575"/>
            <a:ext cx="999431" cy="576064"/>
            <a:chOff x="-2378869" y="673646"/>
            <a:chExt cx="999431" cy="576064"/>
          </a:xfrm>
        </p:grpSpPr>
        <p:sp>
          <p:nvSpPr>
            <p:cNvPr id="29" name="円/楕円 28"/>
            <p:cNvSpPr/>
            <p:nvPr/>
          </p:nvSpPr>
          <p:spPr>
            <a:xfrm>
              <a:off x="-2378869" y="673646"/>
              <a:ext cx="999431" cy="57606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30" name="テキスト ボックス 29"/>
            <p:cNvSpPr txBox="1"/>
            <p:nvPr/>
          </p:nvSpPr>
          <p:spPr>
            <a:xfrm>
              <a:off x="-2186947" y="783754"/>
              <a:ext cx="625958" cy="369332"/>
            </a:xfrm>
            <a:prstGeom prst="rect">
              <a:avLst/>
            </a:prstGeom>
            <a:noFill/>
          </p:spPr>
          <p:txBody>
            <a:bodyPr wrap="square" rtlCol="0">
              <a:spAutoFit/>
            </a:bodyPr>
            <a:lstStyle/>
            <a:p>
              <a:pPr algn="ctr"/>
              <a:r>
                <a:rPr lang="en-US" altLang="ja-JP" dirty="0"/>
                <a:t>OS</a:t>
              </a:r>
              <a:endParaRPr kumimoji="1" lang="ja-JP" altLang="en-US" dirty="0"/>
            </a:p>
          </p:txBody>
        </p:sp>
      </p:grpSp>
    </p:spTree>
    <p:extLst>
      <p:ext uri="{BB962C8B-B14F-4D97-AF65-F5344CB8AC3E}">
        <p14:creationId xmlns:p14="http://schemas.microsoft.com/office/powerpoint/2010/main" val="1286515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18048"/>
            <a:ext cx="8229600" cy="1143000"/>
          </a:xfrm>
        </p:spPr>
        <p:txBody>
          <a:bodyPr>
            <a:normAutofit fontScale="90000"/>
          </a:bodyPr>
          <a:lstStyle/>
          <a:p>
            <a:r>
              <a:rPr kumimoji="1" lang="ja-JP" altLang="en-US" dirty="0" smtClean="0"/>
              <a:t>付録</a:t>
            </a:r>
            <a:r>
              <a:rPr kumimoji="1" lang="en-US" altLang="ja-JP" dirty="0" smtClean="0"/>
              <a:t>. </a:t>
            </a:r>
            <a:br>
              <a:rPr kumimoji="1" lang="en-US" altLang="ja-JP" dirty="0" smtClean="0"/>
            </a:br>
            <a:r>
              <a:rPr kumimoji="1" lang="en-US" altLang="ja-JP" dirty="0" smtClean="0"/>
              <a:t>1</a:t>
            </a:r>
            <a:r>
              <a:rPr kumimoji="1" lang="ja-JP" altLang="en-US" dirty="0" smtClean="0"/>
              <a:t> 台の計算機で</a:t>
            </a:r>
            <a:r>
              <a:rPr kumimoji="1" lang="en-US" altLang="ja-JP" dirty="0" smtClean="0"/>
              <a:t/>
            </a:r>
            <a:br>
              <a:rPr kumimoji="1" lang="en-US" altLang="ja-JP" dirty="0" smtClean="0"/>
            </a:br>
            <a:r>
              <a:rPr kumimoji="1" lang="ja-JP" altLang="en-US" dirty="0" smtClean="0"/>
              <a:t>複数の</a:t>
            </a:r>
            <a:r>
              <a:rPr kumimoji="1" lang="en-US" altLang="ja-JP" dirty="0" smtClean="0"/>
              <a:t>OS</a:t>
            </a:r>
            <a:r>
              <a:rPr kumimoji="1" lang="ja-JP" altLang="en-US" dirty="0" smtClean="0"/>
              <a:t> を起動させたい</a:t>
            </a:r>
            <a:endParaRPr kumimoji="1" lang="ja-JP" altLang="en-US" dirty="0"/>
          </a:p>
        </p:txBody>
      </p:sp>
    </p:spTree>
    <p:extLst>
      <p:ext uri="{BB962C8B-B14F-4D97-AF65-F5344CB8AC3E}">
        <p14:creationId xmlns:p14="http://schemas.microsoft.com/office/powerpoint/2010/main" val="2779611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1</a:t>
            </a:r>
            <a:r>
              <a:rPr kumimoji="1" lang="ja-JP" altLang="en-US" dirty="0" smtClean="0"/>
              <a:t> </a:t>
            </a:r>
            <a:r>
              <a:rPr lang="ja-JP" altLang="en-US" dirty="0" smtClean="0"/>
              <a:t>台の計算機で</a:t>
            </a:r>
            <a:r>
              <a:rPr lang="en-US" altLang="ja-JP" dirty="0" smtClean="0"/>
              <a:t/>
            </a:r>
            <a:br>
              <a:rPr lang="en-US" altLang="ja-JP" dirty="0" smtClean="0"/>
            </a:br>
            <a:r>
              <a:rPr kumimoji="1" lang="ja-JP" altLang="en-US" dirty="0" smtClean="0"/>
              <a:t>複数の</a:t>
            </a:r>
            <a:r>
              <a:rPr kumimoji="1" lang="en-US" altLang="ja-JP" dirty="0" smtClean="0"/>
              <a:t>OS</a:t>
            </a:r>
            <a:r>
              <a:rPr kumimoji="1" lang="ja-JP" altLang="en-US" dirty="0" smtClean="0"/>
              <a:t> を起動させたい</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OS</a:t>
            </a:r>
            <a:r>
              <a:rPr lang="ja-JP" altLang="en-US" dirty="0"/>
              <a:t> </a:t>
            </a:r>
            <a:r>
              <a:rPr lang="ja-JP" altLang="en-US" dirty="0" smtClean="0"/>
              <a:t>は</a:t>
            </a:r>
            <a:r>
              <a:rPr lang="en-US" altLang="ja-JP" dirty="0" smtClean="0"/>
              <a:t>1</a:t>
            </a:r>
            <a:r>
              <a:rPr lang="ja-JP" altLang="en-US" dirty="0" smtClean="0"/>
              <a:t> </a:t>
            </a:r>
            <a:r>
              <a:rPr lang="ja-JP" altLang="en-US" dirty="0" err="1" smtClean="0"/>
              <a:t>つの</a:t>
            </a:r>
            <a:r>
              <a:rPr lang="ja-JP" altLang="en-US" dirty="0" smtClean="0"/>
              <a:t>計算機に</a:t>
            </a:r>
            <a:r>
              <a:rPr lang="en-US" altLang="ja-JP" dirty="0" smtClean="0"/>
              <a:t>1</a:t>
            </a:r>
            <a:r>
              <a:rPr lang="ja-JP" altLang="en-US" dirty="0" smtClean="0"/>
              <a:t> </a:t>
            </a:r>
            <a:r>
              <a:rPr lang="ja-JP" altLang="en-US" dirty="0" err="1" smtClean="0"/>
              <a:t>つ</a:t>
            </a:r>
            <a:r>
              <a:rPr lang="ja-JP" altLang="en-US" dirty="0" smtClean="0"/>
              <a:t>ではない</a:t>
            </a:r>
            <a:endParaRPr lang="en-US" altLang="ja-JP" dirty="0" smtClean="0"/>
          </a:p>
          <a:p>
            <a:pPr lvl="1"/>
            <a:r>
              <a:rPr kumimoji="1" lang="ja-JP" altLang="en-US" dirty="0"/>
              <a:t>仮想</a:t>
            </a:r>
            <a:r>
              <a:rPr kumimoji="1" lang="ja-JP" altLang="en-US" dirty="0" smtClean="0"/>
              <a:t>環境上</a:t>
            </a:r>
            <a:endParaRPr kumimoji="1" lang="en-US" altLang="ja-JP" dirty="0" smtClean="0"/>
          </a:p>
          <a:p>
            <a:pPr lvl="2"/>
            <a:r>
              <a:rPr lang="ja-JP" altLang="en-US" b="1" dirty="0" smtClean="0">
                <a:solidFill>
                  <a:srgbClr val="FF0000"/>
                </a:solidFill>
              </a:rPr>
              <a:t>仮想化</a:t>
            </a:r>
            <a:r>
              <a:rPr lang="ja-JP" altLang="en-US" dirty="0"/>
              <a:t>：</a:t>
            </a:r>
            <a:r>
              <a:rPr lang="ja-JP" altLang="en-US" dirty="0" smtClean="0"/>
              <a:t>仮想化ソフトウェア上で</a:t>
            </a:r>
            <a:r>
              <a:rPr lang="en-US" altLang="ja-JP" dirty="0" smtClean="0"/>
              <a:t>OS</a:t>
            </a:r>
            <a:r>
              <a:rPr lang="ja-JP" altLang="en-US" dirty="0" smtClean="0"/>
              <a:t> を起動</a:t>
            </a:r>
            <a:endParaRPr kumimoji="1" lang="en-US" altLang="ja-JP" dirty="0" smtClean="0"/>
          </a:p>
          <a:p>
            <a:pPr lvl="1"/>
            <a:r>
              <a:rPr lang="ja-JP" altLang="en-US" dirty="0" smtClean="0"/>
              <a:t>パーティション毎</a:t>
            </a:r>
            <a:endParaRPr lang="en-US" altLang="ja-JP" dirty="0" smtClean="0"/>
          </a:p>
          <a:p>
            <a:pPr lvl="2"/>
            <a:r>
              <a:rPr kumimoji="1" lang="ja-JP" altLang="en-US" dirty="0" smtClean="0"/>
              <a:t>マルチブート</a:t>
            </a:r>
            <a:r>
              <a:rPr lang="ja-JP" altLang="en-US" dirty="0" smtClean="0"/>
              <a:t>：パーティション毎の</a:t>
            </a:r>
            <a:r>
              <a:rPr lang="en-US" altLang="ja-JP" dirty="0" smtClean="0"/>
              <a:t>OS</a:t>
            </a:r>
            <a:r>
              <a:rPr lang="ja-JP" altLang="en-US" dirty="0" smtClean="0"/>
              <a:t> を選択して起動</a:t>
            </a:r>
            <a:endParaRPr lang="en-US" altLang="ja-JP" dirty="0" smtClean="0"/>
          </a:p>
        </p:txBody>
      </p:sp>
    </p:spTree>
    <p:extLst>
      <p:ext uri="{BB962C8B-B14F-4D97-AF65-F5344CB8AC3E}">
        <p14:creationId xmlns:p14="http://schemas.microsoft.com/office/powerpoint/2010/main" val="1219030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仮想化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OS</a:t>
            </a:r>
            <a:r>
              <a:rPr kumimoji="1" lang="ja-JP" altLang="en-US" dirty="0" smtClean="0"/>
              <a:t> 上にある仮想化ソフトウェア上にもう一つの</a:t>
            </a:r>
            <a:r>
              <a:rPr kumimoji="1" lang="en-US" altLang="ja-JP" dirty="0" smtClean="0"/>
              <a:t>OS</a:t>
            </a:r>
            <a:r>
              <a:rPr kumimoji="1" lang="ja-JP" altLang="en-US" dirty="0" smtClean="0"/>
              <a:t> を起動させる</a:t>
            </a:r>
            <a:endParaRPr kumimoji="1" lang="en-US" altLang="ja-JP" dirty="0" smtClean="0"/>
          </a:p>
          <a:p>
            <a:r>
              <a:rPr lang="ja-JP" altLang="en-US" dirty="0" smtClean="0"/>
              <a:t>仮想化ソフトウェア</a:t>
            </a:r>
            <a:endParaRPr lang="en-US" altLang="ja-JP" dirty="0" smtClean="0"/>
          </a:p>
          <a:p>
            <a:pPr lvl="1"/>
            <a:r>
              <a:rPr kumimoji="1" lang="en-US" altLang="ja-JP" dirty="0" err="1" smtClean="0"/>
              <a:t>Vmware</a:t>
            </a:r>
            <a:r>
              <a:rPr kumimoji="1" lang="ja-JP" altLang="en-US" dirty="0" smtClean="0"/>
              <a:t> </a:t>
            </a:r>
            <a:r>
              <a:rPr kumimoji="1" lang="en-US" altLang="ja-JP" dirty="0" smtClean="0"/>
              <a:t>Player</a:t>
            </a:r>
          </a:p>
          <a:p>
            <a:pPr lvl="1"/>
            <a:r>
              <a:rPr lang="en-US" altLang="ja-JP" dirty="0" err="1" smtClean="0"/>
              <a:t>VirtualBox</a:t>
            </a:r>
            <a:r>
              <a:rPr lang="en-US" altLang="ja-JP" dirty="0" smtClean="0"/>
              <a:t> </a:t>
            </a:r>
            <a:r>
              <a:rPr lang="ja-JP" altLang="en-US" dirty="0" smtClean="0"/>
              <a:t>など</a:t>
            </a:r>
            <a:endParaRPr kumimoji="1" lang="ja-JP" altLang="en-US" dirty="0"/>
          </a:p>
        </p:txBody>
      </p:sp>
      <p:sp>
        <p:nvSpPr>
          <p:cNvPr id="4" name="角丸四角形 3"/>
          <p:cNvSpPr/>
          <p:nvPr/>
        </p:nvSpPr>
        <p:spPr>
          <a:xfrm>
            <a:off x="4644008" y="3880649"/>
            <a:ext cx="3672408" cy="2217758"/>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796136" y="3645024"/>
            <a:ext cx="1296144" cy="523220"/>
          </a:xfrm>
          <a:prstGeom prst="rect">
            <a:avLst/>
          </a:prstGeom>
          <a:solidFill>
            <a:schemeClr val="bg1"/>
          </a:solidFill>
          <a:ln w="38100">
            <a:solidFill>
              <a:schemeClr val="tx1"/>
            </a:solidFill>
          </a:ln>
        </p:spPr>
        <p:txBody>
          <a:bodyPr wrap="square" rtlCol="0">
            <a:spAutoFit/>
          </a:bodyPr>
          <a:lstStyle/>
          <a:p>
            <a:pPr algn="ctr"/>
            <a:r>
              <a:rPr kumimoji="1" lang="en-US" altLang="ja-JP" sz="2800" dirty="0" smtClean="0"/>
              <a:t>Linux</a:t>
            </a:r>
            <a:endParaRPr kumimoji="1" lang="ja-JP" altLang="en-US" sz="2800" dirty="0"/>
          </a:p>
        </p:txBody>
      </p:sp>
      <p:grpSp>
        <p:nvGrpSpPr>
          <p:cNvPr id="6" name="グループ化 5"/>
          <p:cNvGrpSpPr/>
          <p:nvPr/>
        </p:nvGrpSpPr>
        <p:grpSpPr>
          <a:xfrm>
            <a:off x="4942143" y="4234929"/>
            <a:ext cx="3082049" cy="1581324"/>
            <a:chOff x="-2378869" y="673646"/>
            <a:chExt cx="999431" cy="576064"/>
          </a:xfrm>
          <a:solidFill>
            <a:schemeClr val="accent1">
              <a:lumMod val="40000"/>
              <a:lumOff val="60000"/>
            </a:schemeClr>
          </a:solidFill>
        </p:grpSpPr>
        <p:sp>
          <p:nvSpPr>
            <p:cNvPr id="7" name="円/楕円 6"/>
            <p:cNvSpPr/>
            <p:nvPr/>
          </p:nvSpPr>
          <p:spPr>
            <a:xfrm>
              <a:off x="-2378869" y="673646"/>
              <a:ext cx="999431" cy="576064"/>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8" name="テキスト ボックス 7"/>
            <p:cNvSpPr txBox="1"/>
            <p:nvPr/>
          </p:nvSpPr>
          <p:spPr>
            <a:xfrm>
              <a:off x="-2121545" y="877012"/>
              <a:ext cx="552973" cy="190605"/>
            </a:xfrm>
            <a:prstGeom prst="rect">
              <a:avLst/>
            </a:prstGeom>
            <a:noFill/>
          </p:spPr>
          <p:txBody>
            <a:bodyPr wrap="square" rtlCol="0">
              <a:spAutoFit/>
            </a:bodyPr>
            <a:lstStyle/>
            <a:p>
              <a:r>
                <a:rPr kumimoji="1" lang="en-US" altLang="ja-JP" sz="2800" dirty="0" smtClean="0"/>
                <a:t>Windows</a:t>
              </a:r>
              <a:endParaRPr kumimoji="1" lang="ja-JP" altLang="en-US" sz="2800" dirty="0"/>
            </a:p>
          </p:txBody>
        </p:sp>
      </p:grpSp>
      <p:sp>
        <p:nvSpPr>
          <p:cNvPr id="12" name="テキスト ボックス 11"/>
          <p:cNvSpPr txBox="1"/>
          <p:nvPr/>
        </p:nvSpPr>
        <p:spPr>
          <a:xfrm>
            <a:off x="5211125" y="4226199"/>
            <a:ext cx="2592288" cy="461665"/>
          </a:xfrm>
          <a:prstGeom prst="rect">
            <a:avLst/>
          </a:prstGeom>
          <a:solidFill>
            <a:schemeClr val="bg1"/>
          </a:solidFill>
          <a:ln w="38100">
            <a:solidFill>
              <a:schemeClr val="tx1"/>
            </a:solidFill>
          </a:ln>
        </p:spPr>
        <p:txBody>
          <a:bodyPr wrap="square" rtlCol="0">
            <a:spAutoFit/>
          </a:bodyPr>
          <a:lstStyle/>
          <a:p>
            <a:pPr algn="ctr"/>
            <a:r>
              <a:rPr kumimoji="1" lang="ja-JP" altLang="en-US" sz="2400" dirty="0" smtClean="0"/>
              <a:t>仮想化ソフトウェア</a:t>
            </a:r>
            <a:endParaRPr kumimoji="1" lang="ja-JP" altLang="en-US" sz="2400" dirty="0"/>
          </a:p>
        </p:txBody>
      </p:sp>
    </p:spTree>
    <p:extLst>
      <p:ext uri="{BB962C8B-B14F-4D97-AF65-F5344CB8AC3E}">
        <p14:creationId xmlns:p14="http://schemas.microsoft.com/office/powerpoint/2010/main" val="2822358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マルチブート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パーティション毎にインストールされた</a:t>
            </a:r>
            <a:r>
              <a:rPr kumimoji="1" lang="en-US" altLang="ja-JP" dirty="0" smtClean="0"/>
              <a:t>OS</a:t>
            </a:r>
            <a:r>
              <a:rPr kumimoji="1" lang="ja-JP" altLang="en-US" dirty="0" smtClean="0"/>
              <a:t> を起動させる</a:t>
            </a:r>
            <a:endParaRPr lang="en-US" altLang="ja-JP" dirty="0"/>
          </a:p>
          <a:p>
            <a:r>
              <a:rPr kumimoji="1" lang="en-US" altLang="ja-JP" dirty="0" smtClean="0"/>
              <a:t>OS</a:t>
            </a:r>
            <a:r>
              <a:rPr kumimoji="1" lang="ja-JP" altLang="en-US" dirty="0" smtClean="0"/>
              <a:t> を</a:t>
            </a:r>
            <a:r>
              <a:rPr kumimoji="1" lang="en-US" altLang="ja-JP" dirty="0" smtClean="0"/>
              <a:t>2</a:t>
            </a:r>
            <a:r>
              <a:rPr kumimoji="1" lang="ja-JP" altLang="en-US" dirty="0" smtClean="0"/>
              <a:t> </a:t>
            </a:r>
            <a:r>
              <a:rPr kumimoji="1" lang="ja-JP" altLang="en-US" dirty="0" err="1" smtClean="0"/>
              <a:t>つ</a:t>
            </a:r>
            <a:r>
              <a:rPr kumimoji="1" lang="ja-JP" altLang="en-US" dirty="0" smtClean="0"/>
              <a:t>インストールさせて起動させることを特に</a:t>
            </a:r>
            <a:r>
              <a:rPr kumimoji="1" lang="ja-JP" altLang="en-US" b="1" dirty="0" smtClean="0">
                <a:solidFill>
                  <a:srgbClr val="FF0000"/>
                </a:solidFill>
              </a:rPr>
              <a:t>デュアルブート</a:t>
            </a:r>
            <a:r>
              <a:rPr kumimoji="1" lang="ja-JP" altLang="en-US" dirty="0" smtClean="0"/>
              <a:t>と呼ぶ</a:t>
            </a:r>
            <a:r>
              <a:rPr kumimoji="1" lang="en-US" altLang="ja-JP" dirty="0" smtClean="0"/>
              <a:t> </a:t>
            </a:r>
            <a:endParaRPr kumimoji="1" lang="ja-JP" altLang="en-US" dirty="0"/>
          </a:p>
        </p:txBody>
      </p:sp>
    </p:spTree>
    <p:extLst>
      <p:ext uri="{BB962C8B-B14F-4D97-AF65-F5344CB8AC3E}">
        <p14:creationId xmlns:p14="http://schemas.microsoft.com/office/powerpoint/2010/main" val="3458869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メリット・デメリット</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仮想化</a:t>
            </a:r>
            <a:endParaRPr kumimoji="1" lang="en-US" altLang="ja-JP" dirty="0" smtClean="0"/>
          </a:p>
          <a:p>
            <a:pPr marL="457200" lvl="1" indent="0">
              <a:buNone/>
            </a:pPr>
            <a:r>
              <a:rPr lang="ja-JP" altLang="en-US" b="1" dirty="0" smtClean="0">
                <a:solidFill>
                  <a:srgbClr val="FF0000"/>
                </a:solidFill>
              </a:rPr>
              <a:t>〇</a:t>
            </a:r>
            <a:r>
              <a:rPr lang="ja-JP" altLang="en-US" dirty="0" smtClean="0"/>
              <a:t>複数の </a:t>
            </a:r>
            <a:r>
              <a:rPr lang="en-US" altLang="ja-JP" dirty="0" smtClean="0"/>
              <a:t>OS</a:t>
            </a:r>
            <a:r>
              <a:rPr lang="ja-JP" altLang="en-US" dirty="0" smtClean="0"/>
              <a:t> を同時に扱える</a:t>
            </a:r>
            <a:endParaRPr lang="en-US" altLang="ja-JP" dirty="0" smtClean="0"/>
          </a:p>
          <a:p>
            <a:pPr marL="457200" lvl="1" indent="0">
              <a:buNone/>
            </a:pPr>
            <a:r>
              <a:rPr lang="en-US" altLang="ja-JP" b="1" dirty="0" smtClean="0">
                <a:solidFill>
                  <a:srgbClr val="0070C0"/>
                </a:solidFill>
              </a:rPr>
              <a:t>×</a:t>
            </a:r>
            <a:r>
              <a:rPr lang="ja-JP" altLang="en-US" dirty="0" smtClean="0"/>
              <a:t>元の</a:t>
            </a:r>
            <a:r>
              <a:rPr lang="en-US" altLang="ja-JP" dirty="0" smtClean="0"/>
              <a:t>OS</a:t>
            </a:r>
            <a:r>
              <a:rPr lang="ja-JP" altLang="en-US" dirty="0" smtClean="0"/>
              <a:t> のシステムに深刻な影響を与えることはない</a:t>
            </a:r>
            <a:endParaRPr lang="en-US" altLang="ja-JP" dirty="0" smtClean="0"/>
          </a:p>
          <a:p>
            <a:pPr marL="457200" lvl="1" indent="0">
              <a:buNone/>
            </a:pPr>
            <a:r>
              <a:rPr lang="en-US" altLang="ja-JP" b="1" dirty="0" smtClean="0">
                <a:solidFill>
                  <a:srgbClr val="0070C0"/>
                </a:solidFill>
              </a:rPr>
              <a:t>×</a:t>
            </a:r>
            <a:r>
              <a:rPr lang="en-US" altLang="ja-JP" dirty="0" smtClean="0"/>
              <a:t>2</a:t>
            </a:r>
            <a:r>
              <a:rPr lang="ja-JP" altLang="en-US" dirty="0" smtClean="0"/>
              <a:t> </a:t>
            </a:r>
            <a:r>
              <a:rPr lang="ja-JP" altLang="en-US" dirty="0" err="1" smtClean="0"/>
              <a:t>つの</a:t>
            </a:r>
            <a:r>
              <a:rPr lang="en-US" altLang="ja-JP" dirty="0" smtClean="0"/>
              <a:t>OS</a:t>
            </a:r>
            <a:r>
              <a:rPr lang="ja-JP" altLang="en-US" dirty="0" smtClean="0"/>
              <a:t> を同時に使用するので</a:t>
            </a:r>
            <a:r>
              <a:rPr lang="ja-JP" altLang="en-US" dirty="0"/>
              <a:t>高い</a:t>
            </a:r>
            <a:r>
              <a:rPr lang="ja-JP" altLang="en-US" dirty="0" smtClean="0"/>
              <a:t>性能を持つメモリや</a:t>
            </a:r>
            <a:r>
              <a:rPr lang="en-US" altLang="ja-JP" dirty="0" smtClean="0"/>
              <a:t>CPU</a:t>
            </a:r>
            <a:r>
              <a:rPr lang="ja-JP" altLang="en-US" dirty="0" smtClean="0"/>
              <a:t>が必要</a:t>
            </a:r>
            <a:endParaRPr lang="en-US" altLang="ja-JP" dirty="0"/>
          </a:p>
          <a:p>
            <a:r>
              <a:rPr kumimoji="1" lang="ja-JP" altLang="en-US" dirty="0" smtClean="0"/>
              <a:t>マルチブート</a:t>
            </a:r>
            <a:endParaRPr kumimoji="1" lang="en-US" altLang="ja-JP" dirty="0" smtClean="0"/>
          </a:p>
          <a:p>
            <a:pPr marL="457200" lvl="1" indent="0">
              <a:buNone/>
            </a:pPr>
            <a:r>
              <a:rPr lang="ja-JP" altLang="en-US" b="1" dirty="0" smtClean="0">
                <a:solidFill>
                  <a:srgbClr val="FF0000"/>
                </a:solidFill>
              </a:rPr>
              <a:t>〇</a:t>
            </a:r>
            <a:r>
              <a:rPr lang="ja-JP" altLang="en-US" dirty="0" smtClean="0"/>
              <a:t>計算機のリソース</a:t>
            </a:r>
            <a:r>
              <a:rPr lang="en-US" altLang="ja-JP" dirty="0" smtClean="0"/>
              <a:t>(</a:t>
            </a:r>
            <a:r>
              <a:rPr lang="ja-JP" altLang="en-US" dirty="0" smtClean="0"/>
              <a:t>メモリ</a:t>
            </a:r>
            <a:r>
              <a:rPr lang="en-US" altLang="ja-JP" dirty="0" smtClean="0"/>
              <a:t>, CPU) </a:t>
            </a:r>
            <a:r>
              <a:rPr lang="ja-JP" altLang="en-US" dirty="0" smtClean="0"/>
              <a:t>を</a:t>
            </a:r>
            <a:r>
              <a:rPr lang="en-US" altLang="ja-JP" dirty="0" smtClean="0"/>
              <a:t>1</a:t>
            </a:r>
            <a:r>
              <a:rPr lang="ja-JP" altLang="en-US" dirty="0" smtClean="0"/>
              <a:t> </a:t>
            </a:r>
            <a:r>
              <a:rPr lang="ja-JP" altLang="en-US" dirty="0" err="1" smtClean="0"/>
              <a:t>つの</a:t>
            </a:r>
            <a:r>
              <a:rPr lang="en-US" altLang="ja-JP" dirty="0" smtClean="0"/>
              <a:t>OS</a:t>
            </a:r>
            <a:r>
              <a:rPr lang="ja-JP" altLang="en-US" dirty="0" smtClean="0"/>
              <a:t> が占有できる</a:t>
            </a:r>
            <a:endParaRPr lang="en-US" altLang="ja-JP" dirty="0" smtClean="0"/>
          </a:p>
          <a:p>
            <a:pPr marL="457200" lvl="1" indent="0">
              <a:buNone/>
            </a:pPr>
            <a:r>
              <a:rPr kumimoji="1" lang="en-US" altLang="ja-JP" b="1" dirty="0" smtClean="0">
                <a:solidFill>
                  <a:srgbClr val="0070C0"/>
                </a:solidFill>
              </a:rPr>
              <a:t>×</a:t>
            </a:r>
            <a:r>
              <a:rPr kumimoji="1" lang="ja-JP" altLang="en-US" dirty="0" smtClean="0"/>
              <a:t>操作を誤ると元の</a:t>
            </a:r>
            <a:r>
              <a:rPr kumimoji="1" lang="en-US" altLang="ja-JP" dirty="0" smtClean="0"/>
              <a:t>OS</a:t>
            </a:r>
            <a:r>
              <a:rPr kumimoji="1" lang="ja-JP" altLang="en-US" dirty="0" smtClean="0"/>
              <a:t> を消してしまう可能性がある</a:t>
            </a:r>
            <a:endParaRPr kumimoji="1" lang="en-US" altLang="ja-JP" dirty="0" smtClean="0"/>
          </a:p>
          <a:p>
            <a:pPr marL="457200" lvl="1" indent="0">
              <a:buNone/>
            </a:pPr>
            <a:r>
              <a:rPr lang="en-US" altLang="ja-JP" b="1" dirty="0" smtClean="0">
                <a:solidFill>
                  <a:srgbClr val="0070C0"/>
                </a:solidFill>
              </a:rPr>
              <a:t>×</a:t>
            </a:r>
            <a:r>
              <a:rPr lang="ja-JP" altLang="en-US" dirty="0" smtClean="0"/>
              <a:t>もう</a:t>
            </a:r>
            <a:r>
              <a:rPr lang="en-US" altLang="ja-JP" dirty="0" smtClean="0"/>
              <a:t>1</a:t>
            </a:r>
            <a:r>
              <a:rPr lang="ja-JP" altLang="en-US" dirty="0" smtClean="0"/>
              <a:t> </a:t>
            </a:r>
            <a:r>
              <a:rPr lang="ja-JP" altLang="en-US" dirty="0" err="1" smtClean="0"/>
              <a:t>つの</a:t>
            </a:r>
            <a:r>
              <a:rPr lang="en-US" altLang="ja-JP" dirty="0" smtClean="0"/>
              <a:t>OS</a:t>
            </a:r>
            <a:r>
              <a:rPr lang="ja-JP" altLang="en-US" dirty="0" smtClean="0"/>
              <a:t> を使用したい場合は再起動が必要</a:t>
            </a:r>
            <a:endParaRPr kumimoji="1" lang="ja-JP" altLang="en-US" dirty="0"/>
          </a:p>
        </p:txBody>
      </p:sp>
    </p:spTree>
    <p:extLst>
      <p:ext uri="{BB962C8B-B14F-4D97-AF65-F5344CB8AC3E}">
        <p14:creationId xmlns:p14="http://schemas.microsoft.com/office/powerpoint/2010/main" val="196910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パーティションの利点</a:t>
            </a:r>
            <a:endParaRPr kumimoji="1" lang="ja-JP" altLang="en-US" dirty="0"/>
          </a:p>
        </p:txBody>
      </p:sp>
      <p:sp>
        <p:nvSpPr>
          <p:cNvPr id="3" name="コンテンツ プレースホルダー 2"/>
          <p:cNvSpPr>
            <a:spLocks noGrp="1"/>
          </p:cNvSpPr>
          <p:nvPr>
            <p:ph idx="1"/>
          </p:nvPr>
        </p:nvSpPr>
        <p:spPr>
          <a:xfrm>
            <a:off x="3203848" y="1268760"/>
            <a:ext cx="5482952" cy="5589240"/>
          </a:xfrm>
        </p:spPr>
        <p:txBody>
          <a:bodyPr>
            <a:normAutofit/>
          </a:bodyPr>
          <a:lstStyle/>
          <a:p>
            <a:r>
              <a:rPr lang="en-US" altLang="ja-JP" dirty="0" smtClean="0"/>
              <a:t>1</a:t>
            </a:r>
            <a:r>
              <a:rPr lang="ja-JP" altLang="en-US" dirty="0" smtClean="0"/>
              <a:t> </a:t>
            </a:r>
            <a:r>
              <a:rPr lang="ja-JP" altLang="en-US" dirty="0" err="1" smtClean="0"/>
              <a:t>つの</a:t>
            </a:r>
            <a:r>
              <a:rPr lang="ja-JP" altLang="en-US" dirty="0" smtClean="0"/>
              <a:t>記憶装置に異なる複数の</a:t>
            </a:r>
            <a:r>
              <a:rPr kumimoji="1" lang="ja-JP" altLang="en-US" dirty="0" smtClean="0"/>
              <a:t>ファイルシステム</a:t>
            </a:r>
            <a:r>
              <a:rPr kumimoji="1" lang="en-US" altLang="ja-JP" dirty="0" smtClean="0"/>
              <a:t>(</a:t>
            </a:r>
            <a:r>
              <a:rPr kumimoji="1" lang="ja-JP" altLang="en-US" dirty="0" smtClean="0"/>
              <a:t>後述</a:t>
            </a:r>
            <a:r>
              <a:rPr kumimoji="1" lang="en-US" altLang="ja-JP" dirty="0" smtClean="0"/>
              <a:t>)</a:t>
            </a:r>
            <a:r>
              <a:rPr kumimoji="1" lang="ja-JP" altLang="en-US" dirty="0" smtClean="0"/>
              <a:t>を導入できる</a:t>
            </a:r>
            <a:endParaRPr kumimoji="1" lang="en-US" altLang="ja-JP" dirty="0" smtClean="0"/>
          </a:p>
          <a:p>
            <a:pPr lvl="1"/>
            <a:r>
              <a:rPr lang="ja-JP" altLang="en-US" dirty="0" smtClean="0"/>
              <a:t>パーティション毎に複数の</a:t>
            </a:r>
            <a:r>
              <a:rPr lang="en-US" altLang="ja-JP" dirty="0" smtClean="0"/>
              <a:t>OS</a:t>
            </a:r>
            <a:r>
              <a:rPr lang="ja-JP" altLang="en-US" dirty="0" smtClean="0"/>
              <a:t> を導入することができる</a:t>
            </a:r>
            <a:endParaRPr kumimoji="1" lang="en-US" altLang="ja-JP" dirty="0" smtClean="0"/>
          </a:p>
          <a:p>
            <a:r>
              <a:rPr lang="ja-JP" altLang="en-US" dirty="0" smtClean="0"/>
              <a:t>障害をパーティション単位に留め</a:t>
            </a:r>
            <a:r>
              <a:rPr lang="en-US" altLang="ja-JP" dirty="0" smtClean="0"/>
              <a:t>, </a:t>
            </a:r>
            <a:r>
              <a:rPr lang="ja-JP" altLang="en-US" dirty="0" smtClean="0"/>
              <a:t>パーティション毎に復旧できる</a:t>
            </a:r>
            <a:endParaRPr lang="en-US" altLang="ja-JP" dirty="0" smtClean="0"/>
          </a:p>
        </p:txBody>
      </p:sp>
      <p:grpSp>
        <p:nvGrpSpPr>
          <p:cNvPr id="9" name="グループ化 8"/>
          <p:cNvGrpSpPr/>
          <p:nvPr/>
        </p:nvGrpSpPr>
        <p:grpSpPr>
          <a:xfrm>
            <a:off x="453202" y="1844824"/>
            <a:ext cx="2376264" cy="3927342"/>
            <a:chOff x="453202" y="2518163"/>
            <a:chExt cx="2376264" cy="3927342"/>
          </a:xfrm>
        </p:grpSpPr>
        <p:sp>
          <p:nvSpPr>
            <p:cNvPr id="5" name="円柱 4"/>
            <p:cNvSpPr/>
            <p:nvPr/>
          </p:nvSpPr>
          <p:spPr>
            <a:xfrm>
              <a:off x="453202" y="5240369"/>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柱 5"/>
            <p:cNvSpPr/>
            <p:nvPr/>
          </p:nvSpPr>
          <p:spPr>
            <a:xfrm>
              <a:off x="453202" y="4339334"/>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7" name="円柱 6"/>
            <p:cNvSpPr/>
            <p:nvPr/>
          </p:nvSpPr>
          <p:spPr>
            <a:xfrm>
              <a:off x="453202" y="3426981"/>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a:t>
              </a:r>
              <a:endParaRPr kumimoji="1" lang="ja-JP" altLang="en-US" dirty="0">
                <a:solidFill>
                  <a:schemeClr val="tx1"/>
                </a:solidFill>
              </a:endParaRPr>
            </a:p>
          </p:txBody>
        </p:sp>
        <p:sp>
          <p:nvSpPr>
            <p:cNvPr id="8" name="円柱 7"/>
            <p:cNvSpPr/>
            <p:nvPr/>
          </p:nvSpPr>
          <p:spPr>
            <a:xfrm>
              <a:off x="453202" y="2518163"/>
              <a:ext cx="2376264" cy="1205136"/>
            </a:xfrm>
            <a:prstGeom prst="ca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パーティション </a:t>
              </a:r>
              <a:r>
                <a:rPr kumimoji="1" lang="en-US" altLang="ja-JP" dirty="0" smtClean="0">
                  <a:solidFill>
                    <a:schemeClr val="tx1"/>
                  </a:solidFill>
                </a:rPr>
                <a:t>1</a:t>
              </a:r>
              <a:endParaRPr kumimoji="1" lang="ja-JP" altLang="en-US" dirty="0">
                <a:solidFill>
                  <a:schemeClr val="tx1"/>
                </a:solidFill>
              </a:endParaRPr>
            </a:p>
          </p:txBody>
        </p:sp>
      </p:grpSp>
      <p:sp>
        <p:nvSpPr>
          <p:cNvPr id="11" name="テキスト ボックス 10"/>
          <p:cNvSpPr txBox="1"/>
          <p:nvPr/>
        </p:nvSpPr>
        <p:spPr>
          <a:xfrm>
            <a:off x="1026916" y="5877272"/>
            <a:ext cx="1219401" cy="382462"/>
          </a:xfrm>
          <a:prstGeom prst="rect">
            <a:avLst/>
          </a:prstGeom>
          <a:noFill/>
        </p:spPr>
        <p:txBody>
          <a:bodyPr wrap="square" rtlCol="0">
            <a:spAutoFit/>
          </a:bodyPr>
          <a:lstStyle/>
          <a:p>
            <a:pPr algn="ctr"/>
            <a:r>
              <a:rPr lang="ja-JP" altLang="en-US" dirty="0" smtClean="0"/>
              <a:t>記憶装置</a:t>
            </a:r>
            <a:endParaRPr kumimoji="1" lang="ja-JP" altLang="en-US" dirty="0"/>
          </a:p>
        </p:txBody>
      </p:sp>
      <p:grpSp>
        <p:nvGrpSpPr>
          <p:cNvPr id="13" name="グループ化 12"/>
          <p:cNvGrpSpPr/>
          <p:nvPr/>
        </p:nvGrpSpPr>
        <p:grpSpPr>
          <a:xfrm>
            <a:off x="2267744" y="2229545"/>
            <a:ext cx="1037532" cy="576064"/>
            <a:chOff x="-2378869" y="673646"/>
            <a:chExt cx="1037532" cy="576064"/>
          </a:xfrm>
          <a:solidFill>
            <a:schemeClr val="accent1">
              <a:lumMod val="40000"/>
              <a:lumOff val="60000"/>
            </a:schemeClr>
          </a:solidFill>
        </p:grpSpPr>
        <p:sp>
          <p:nvSpPr>
            <p:cNvPr id="4" name="円/楕円 3"/>
            <p:cNvSpPr/>
            <p:nvPr/>
          </p:nvSpPr>
          <p:spPr>
            <a:xfrm>
              <a:off x="-2378869" y="673646"/>
              <a:ext cx="999431" cy="57606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12" name="テキスト ボックス 11"/>
            <p:cNvSpPr txBox="1"/>
            <p:nvPr/>
          </p:nvSpPr>
          <p:spPr>
            <a:xfrm>
              <a:off x="-2349449" y="764704"/>
              <a:ext cx="1008112" cy="338554"/>
            </a:xfrm>
            <a:prstGeom prst="rect">
              <a:avLst/>
            </a:prstGeom>
            <a:noFill/>
          </p:spPr>
          <p:txBody>
            <a:bodyPr wrap="square" rtlCol="0">
              <a:spAutoFit/>
            </a:bodyPr>
            <a:lstStyle/>
            <a:p>
              <a:r>
                <a:rPr kumimoji="1" lang="en-US" altLang="ja-JP" sz="1600" dirty="0" smtClean="0"/>
                <a:t>Windows</a:t>
              </a:r>
              <a:endParaRPr kumimoji="1" lang="ja-JP" altLang="en-US" sz="1600" dirty="0"/>
            </a:p>
          </p:txBody>
        </p:sp>
      </p:grpSp>
      <p:grpSp>
        <p:nvGrpSpPr>
          <p:cNvPr id="14" name="グループ化 13"/>
          <p:cNvGrpSpPr/>
          <p:nvPr/>
        </p:nvGrpSpPr>
        <p:grpSpPr>
          <a:xfrm>
            <a:off x="2286795" y="3143747"/>
            <a:ext cx="999431" cy="576064"/>
            <a:chOff x="-2378869" y="673646"/>
            <a:chExt cx="999431" cy="576064"/>
          </a:xfrm>
        </p:grpSpPr>
        <p:sp>
          <p:nvSpPr>
            <p:cNvPr id="15" name="円/楕円 14"/>
            <p:cNvSpPr/>
            <p:nvPr/>
          </p:nvSpPr>
          <p:spPr>
            <a:xfrm>
              <a:off x="-2378869" y="673646"/>
              <a:ext cx="999431" cy="57606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16" name="テキスト ボックス 15"/>
            <p:cNvSpPr txBox="1"/>
            <p:nvPr/>
          </p:nvSpPr>
          <p:spPr>
            <a:xfrm>
              <a:off x="-2186947" y="783754"/>
              <a:ext cx="625958" cy="338554"/>
            </a:xfrm>
            <a:prstGeom prst="rect">
              <a:avLst/>
            </a:prstGeom>
            <a:noFill/>
          </p:spPr>
          <p:txBody>
            <a:bodyPr wrap="square" rtlCol="0">
              <a:spAutoFit/>
            </a:bodyPr>
            <a:lstStyle/>
            <a:p>
              <a:r>
                <a:rPr lang="en-US" altLang="ja-JP" sz="1600" dirty="0"/>
                <a:t>Linux</a:t>
              </a:r>
              <a:endParaRPr kumimoji="1" lang="ja-JP" altLang="en-US" sz="1600" dirty="0"/>
            </a:p>
          </p:txBody>
        </p:sp>
      </p:grpSp>
      <p:sp>
        <p:nvSpPr>
          <p:cNvPr id="17" name="テキスト ボックス 16"/>
          <p:cNvSpPr txBox="1"/>
          <p:nvPr/>
        </p:nvSpPr>
        <p:spPr>
          <a:xfrm>
            <a:off x="2515432" y="2132856"/>
            <a:ext cx="504056" cy="769441"/>
          </a:xfrm>
          <a:prstGeom prst="rect">
            <a:avLst/>
          </a:prstGeom>
          <a:noFill/>
        </p:spPr>
        <p:txBody>
          <a:bodyPr wrap="square" rtlCol="0">
            <a:spAutoFit/>
          </a:bodyPr>
          <a:lstStyle/>
          <a:p>
            <a:pPr algn="ctr"/>
            <a:r>
              <a:rPr kumimoji="1" lang="en-US" altLang="ja-JP" sz="4400" dirty="0" smtClean="0">
                <a:solidFill>
                  <a:srgbClr val="FF0000"/>
                </a:solidFill>
              </a:rPr>
              <a:t>×</a:t>
            </a:r>
            <a:endParaRPr kumimoji="1" lang="ja-JP" altLang="en-US" sz="4400" dirty="0">
              <a:solidFill>
                <a:srgbClr val="FF0000"/>
              </a:solidFill>
            </a:endParaRPr>
          </a:p>
        </p:txBody>
      </p:sp>
      <p:sp>
        <p:nvSpPr>
          <p:cNvPr id="18" name="テキスト ボックス 17"/>
          <p:cNvSpPr txBox="1"/>
          <p:nvPr/>
        </p:nvSpPr>
        <p:spPr>
          <a:xfrm rot="5400000">
            <a:off x="1467745" y="5159702"/>
            <a:ext cx="528240" cy="523220"/>
          </a:xfrm>
          <a:prstGeom prst="rect">
            <a:avLst/>
          </a:prstGeom>
          <a:noFill/>
        </p:spPr>
        <p:txBody>
          <a:bodyPr wrap="square" rtlCol="0">
            <a:spAutoFit/>
          </a:bodyPr>
          <a:lstStyle/>
          <a:p>
            <a:r>
              <a:rPr lang="en-US" altLang="ja-JP" sz="2800" dirty="0"/>
              <a:t>…</a:t>
            </a:r>
            <a:endParaRPr kumimoji="1" lang="ja-JP" altLang="en-US" sz="2800" dirty="0"/>
          </a:p>
        </p:txBody>
      </p:sp>
    </p:spTree>
    <p:extLst>
      <p:ext uri="{BB962C8B-B14F-4D97-AF65-F5344CB8AC3E}">
        <p14:creationId xmlns:p14="http://schemas.microsoft.com/office/powerpoint/2010/main" val="416318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a:t>
            </a:r>
            <a:r>
              <a:rPr lang="ja-JP" altLang="en-US" dirty="0"/>
              <a:t> </a:t>
            </a:r>
            <a:r>
              <a:rPr lang="ja-JP" altLang="en-US" dirty="0" smtClean="0"/>
              <a:t>インストールのための準備</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lstStyle/>
          <a:p>
            <a:r>
              <a:rPr lang="ja-JP" altLang="en-US" dirty="0" smtClean="0"/>
              <a:t>外部</a:t>
            </a:r>
            <a:r>
              <a:rPr lang="ja-JP" altLang="en-US" dirty="0"/>
              <a:t>記憶</a:t>
            </a:r>
            <a:r>
              <a:rPr lang="ja-JP" altLang="en-US" dirty="0" smtClean="0"/>
              <a:t>装置上の</a:t>
            </a:r>
            <a:r>
              <a:rPr lang="en-US" altLang="ja-JP" dirty="0" smtClean="0"/>
              <a:t>OS</a:t>
            </a:r>
            <a:r>
              <a:rPr lang="ja-JP" altLang="en-US" dirty="0" smtClean="0"/>
              <a:t> インストール場所の作成</a:t>
            </a:r>
            <a:endParaRPr lang="en-US" altLang="ja-JP" dirty="0" smtClean="0"/>
          </a:p>
          <a:p>
            <a:pPr lvl="1"/>
            <a:r>
              <a:rPr lang="ja-JP" altLang="en-US" dirty="0" smtClean="0"/>
              <a:t>パーティション</a:t>
            </a:r>
            <a:endParaRPr lang="en-US" altLang="ja-JP" dirty="0" smtClean="0"/>
          </a:p>
          <a:p>
            <a:r>
              <a:rPr lang="ja-JP" altLang="en-US" dirty="0" smtClean="0"/>
              <a:t>パーティション</a:t>
            </a:r>
            <a:r>
              <a:rPr lang="ja-JP" altLang="en-US" dirty="0"/>
              <a:t>上</a:t>
            </a:r>
            <a:r>
              <a:rPr lang="ja-JP" altLang="en-US" dirty="0" smtClean="0"/>
              <a:t>のデータ保存形式の設定</a:t>
            </a:r>
            <a:endParaRPr lang="en-US" altLang="ja-JP" dirty="0" smtClean="0"/>
          </a:p>
          <a:p>
            <a:pPr lvl="1"/>
            <a:r>
              <a:rPr lang="ja-JP" altLang="en-US" dirty="0"/>
              <a:t>ファイルシステム</a:t>
            </a:r>
            <a:endParaRPr lang="en-US" altLang="ja-JP" dirty="0" smtClean="0"/>
          </a:p>
        </p:txBody>
      </p:sp>
    </p:spTree>
    <p:extLst>
      <p:ext uri="{BB962C8B-B14F-4D97-AF65-F5344CB8AC3E}">
        <p14:creationId xmlns:p14="http://schemas.microsoft.com/office/powerpoint/2010/main" val="10715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50" fill="hold"/>
                                        <p:tgtEl>
                                          <p:spTgt spid="3">
                                            <p:txEl>
                                              <p:pRg st="2" end="2"/>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50" fill="hold"/>
                                        <p:tgtEl>
                                          <p:spTgt spid="3">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ファイルシステム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パーティション上におけるデータの記録・管理形式</a:t>
            </a:r>
            <a:endParaRPr kumimoji="1" lang="en-US" altLang="ja-JP" dirty="0" smtClean="0"/>
          </a:p>
          <a:p>
            <a:pPr lvl="1"/>
            <a:r>
              <a:rPr lang="en-US" altLang="ja-JP" dirty="0" smtClean="0"/>
              <a:t>OS, </a:t>
            </a:r>
            <a:r>
              <a:rPr lang="ja-JP" altLang="en-US" dirty="0" smtClean="0"/>
              <a:t>記憶装置によって扱えるファイルシステムの種類は異なる</a:t>
            </a:r>
            <a:endParaRPr lang="en-US" altLang="ja-JP" dirty="0" smtClean="0"/>
          </a:p>
          <a:p>
            <a:r>
              <a:rPr kumimoji="1" lang="ja-JP" altLang="en-US" b="1" dirty="0" smtClean="0">
                <a:solidFill>
                  <a:srgbClr val="FF0000"/>
                </a:solidFill>
              </a:rPr>
              <a:t>フォーマット</a:t>
            </a:r>
            <a:endParaRPr kumimoji="1" lang="en-US" altLang="ja-JP" b="1" dirty="0" smtClean="0">
              <a:solidFill>
                <a:srgbClr val="FF0000"/>
              </a:solidFill>
            </a:endParaRPr>
          </a:p>
          <a:p>
            <a:pPr lvl="1"/>
            <a:r>
              <a:rPr kumimoji="1" lang="ja-JP" altLang="en-US" dirty="0" smtClean="0"/>
              <a:t>パーティション上にファイルシステムを新たに作成すること</a:t>
            </a:r>
            <a:endParaRPr kumimoji="1" lang="ja-JP" altLang="en-US" dirty="0"/>
          </a:p>
        </p:txBody>
      </p:sp>
    </p:spTree>
    <p:extLst>
      <p:ext uri="{BB962C8B-B14F-4D97-AF65-F5344CB8AC3E}">
        <p14:creationId xmlns:p14="http://schemas.microsoft.com/office/powerpoint/2010/main" val="1098561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主なファイルシステム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Windows</a:t>
            </a:r>
            <a:r>
              <a:rPr lang="en-US" altLang="ja-JP" dirty="0" smtClean="0"/>
              <a:t>: </a:t>
            </a:r>
            <a:r>
              <a:rPr kumimoji="1" lang="en-US" altLang="ja-JP" dirty="0" smtClean="0"/>
              <a:t>FAT32</a:t>
            </a:r>
            <a:r>
              <a:rPr lang="en-US" altLang="ja-JP" dirty="0" smtClean="0"/>
              <a:t>, </a:t>
            </a:r>
            <a:r>
              <a:rPr lang="en-US" altLang="ja-JP" b="1" dirty="0" smtClean="0">
                <a:solidFill>
                  <a:srgbClr val="FF0000"/>
                </a:solidFill>
              </a:rPr>
              <a:t>NTFS</a:t>
            </a:r>
            <a:endParaRPr lang="en-US" altLang="ja-JP" dirty="0" smtClean="0"/>
          </a:p>
          <a:p>
            <a:r>
              <a:rPr kumimoji="1" lang="en-US" altLang="ja-JP" dirty="0" smtClean="0"/>
              <a:t>Mac OS: HFS, </a:t>
            </a:r>
            <a:r>
              <a:rPr kumimoji="1" lang="en-US" altLang="ja-JP" b="1" dirty="0" smtClean="0">
                <a:solidFill>
                  <a:srgbClr val="FF0000"/>
                </a:solidFill>
              </a:rPr>
              <a:t>HFS+</a:t>
            </a:r>
          </a:p>
          <a:p>
            <a:r>
              <a:rPr lang="en-US" altLang="ja-JP" dirty="0" smtClean="0"/>
              <a:t>Linux: ext3, </a:t>
            </a:r>
            <a:r>
              <a:rPr lang="en-US" altLang="ja-JP" b="1" dirty="0" smtClean="0">
                <a:solidFill>
                  <a:srgbClr val="FF0000"/>
                </a:solidFill>
              </a:rPr>
              <a:t>ext4</a:t>
            </a:r>
            <a:endParaRPr lang="en-US" altLang="ja-JP" dirty="0" smtClean="0"/>
          </a:p>
          <a:p>
            <a:r>
              <a:rPr lang="en-US" altLang="ja-JP" dirty="0" smtClean="0"/>
              <a:t>DVD, Blu-Ray: UDF</a:t>
            </a:r>
          </a:p>
          <a:p>
            <a:r>
              <a:rPr kumimoji="1" lang="en-US" altLang="ja-JP" dirty="0" smtClean="0"/>
              <a:t>USB </a:t>
            </a:r>
            <a:r>
              <a:rPr kumimoji="1" lang="ja-JP" altLang="en-US" dirty="0" smtClean="0"/>
              <a:t>メモリ</a:t>
            </a:r>
            <a:r>
              <a:rPr kumimoji="1" lang="en-US" altLang="ja-JP" dirty="0" smtClean="0"/>
              <a:t>: FAT32, </a:t>
            </a:r>
            <a:r>
              <a:rPr kumimoji="1" lang="en-US" altLang="ja-JP" dirty="0" err="1" smtClean="0"/>
              <a:t>exFAT</a:t>
            </a:r>
            <a:endParaRPr kumimoji="1" lang="en-US" altLang="ja-JP" dirty="0" smtClean="0"/>
          </a:p>
          <a:p>
            <a:pPr marL="0" indent="0">
              <a:buNone/>
            </a:pPr>
            <a:r>
              <a:rPr lang="ja-JP" altLang="en-US" sz="2400" dirty="0" smtClean="0"/>
              <a:t>パーティション・ファイルの最大容量</a:t>
            </a:r>
            <a:r>
              <a:rPr lang="en-US" altLang="ja-JP" sz="2400" dirty="0" smtClean="0"/>
              <a:t>, </a:t>
            </a:r>
            <a:r>
              <a:rPr lang="ja-JP" altLang="en-US" sz="2400" dirty="0" smtClean="0"/>
              <a:t>ファイル名の最大文</a:t>
            </a:r>
            <a:r>
              <a:rPr lang="ja-JP" altLang="en-US" sz="2400" dirty="0" smtClean="0"/>
              <a:t>字数など</a:t>
            </a:r>
            <a:r>
              <a:rPr lang="ja-JP" altLang="en-US" sz="2400" dirty="0" smtClean="0"/>
              <a:t>が異なる</a:t>
            </a:r>
            <a:r>
              <a:rPr lang="en-US" altLang="ja-JP" sz="2400" dirty="0" smtClean="0"/>
              <a:t> </a:t>
            </a:r>
          </a:p>
          <a:p>
            <a:pPr marL="0" indent="0">
              <a:buNone/>
            </a:pPr>
            <a:r>
              <a:rPr lang="en-US" altLang="ja-JP" sz="2400" dirty="0"/>
              <a:t> </a:t>
            </a:r>
            <a:r>
              <a:rPr lang="en-US" altLang="ja-JP" sz="2400" dirty="0" smtClean="0"/>
              <a:t>    </a:t>
            </a:r>
            <a:r>
              <a:rPr lang="ja-JP" altLang="en-US" sz="2400" dirty="0" smtClean="0"/>
              <a:t>最大容量の例</a:t>
            </a:r>
            <a:endParaRPr lang="en-US" altLang="ja-JP" sz="2400" dirty="0" smtClean="0"/>
          </a:p>
          <a:p>
            <a:pPr marL="0" indent="0">
              <a:buNone/>
            </a:pPr>
            <a:r>
              <a:rPr lang="en-US" altLang="ja-JP" sz="2400" dirty="0" smtClean="0"/>
              <a:t>          FAT32:4 GB, NTFS: 2 TB, ext4: 16 TB</a:t>
            </a:r>
          </a:p>
        </p:txBody>
      </p:sp>
    </p:spTree>
    <p:extLst>
      <p:ext uri="{BB962C8B-B14F-4D97-AF65-F5344CB8AC3E}">
        <p14:creationId xmlns:p14="http://schemas.microsoft.com/office/powerpoint/2010/main" val="3425516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記憶</a:t>
            </a:r>
            <a:r>
              <a:rPr kumimoji="1" lang="ja-JP" altLang="en-US" dirty="0" smtClean="0"/>
              <a:t>装置</a:t>
            </a:r>
            <a:r>
              <a:rPr lang="ja-JP" altLang="en-US" dirty="0" smtClean="0"/>
              <a:t>毎に異なるファイルシステム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pSp>
        <p:nvGrpSpPr>
          <p:cNvPr id="5" name="グループ化 4"/>
          <p:cNvGrpSpPr/>
          <p:nvPr/>
        </p:nvGrpSpPr>
        <p:grpSpPr>
          <a:xfrm>
            <a:off x="4644007" y="1340768"/>
            <a:ext cx="4390633" cy="4625824"/>
            <a:chOff x="2483284" y="764704"/>
            <a:chExt cx="5249564" cy="5441768"/>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284" y="764704"/>
              <a:ext cx="5249564" cy="5441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3895176" y="2320305"/>
              <a:ext cx="576063"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0767"/>
            <a:ext cx="4463159" cy="462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1286928" y="2663121"/>
            <a:ext cx="473020" cy="1836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971600" y="5960250"/>
            <a:ext cx="2675113" cy="646331"/>
          </a:xfrm>
          <a:prstGeom prst="rect">
            <a:avLst/>
          </a:prstGeom>
          <a:noFill/>
        </p:spPr>
        <p:txBody>
          <a:bodyPr wrap="square" rtlCol="0">
            <a:spAutoFit/>
          </a:bodyPr>
          <a:lstStyle/>
          <a:p>
            <a:pPr algn="ctr"/>
            <a:r>
              <a:rPr lang="en-US" altLang="ja-JP" dirty="0" smtClean="0"/>
              <a:t>Windows</a:t>
            </a:r>
            <a:endParaRPr lang="en-US" altLang="ja-JP" dirty="0"/>
          </a:p>
          <a:p>
            <a:pPr algn="ctr"/>
            <a:r>
              <a:rPr kumimoji="1" lang="ja-JP" altLang="en-US" dirty="0" smtClean="0"/>
              <a:t>ローカルディスク</a:t>
            </a:r>
            <a:r>
              <a:rPr kumimoji="1" lang="en-US" altLang="ja-JP" dirty="0" smtClean="0"/>
              <a:t>(HDD)</a:t>
            </a:r>
            <a:endParaRPr kumimoji="1" lang="ja-JP" altLang="en-US" dirty="0"/>
          </a:p>
        </p:txBody>
      </p:sp>
      <p:sp>
        <p:nvSpPr>
          <p:cNvPr id="13" name="テキスト ボックス 12"/>
          <p:cNvSpPr txBox="1"/>
          <p:nvPr/>
        </p:nvSpPr>
        <p:spPr>
          <a:xfrm>
            <a:off x="6073351" y="6093296"/>
            <a:ext cx="1811017" cy="369332"/>
          </a:xfrm>
          <a:prstGeom prst="rect">
            <a:avLst/>
          </a:prstGeom>
          <a:noFill/>
        </p:spPr>
        <p:txBody>
          <a:bodyPr wrap="square" rtlCol="0">
            <a:spAutoFit/>
          </a:bodyPr>
          <a:lstStyle/>
          <a:p>
            <a:pPr algn="ctr"/>
            <a:r>
              <a:rPr kumimoji="1" lang="en-US" altLang="ja-JP" dirty="0" smtClean="0"/>
              <a:t>USB</a:t>
            </a:r>
            <a:r>
              <a:rPr kumimoji="1" lang="ja-JP" altLang="en-US" dirty="0" smtClean="0"/>
              <a:t> メモリ</a:t>
            </a:r>
            <a:endParaRPr kumimoji="1" lang="ja-JP" altLang="en-US" dirty="0"/>
          </a:p>
        </p:txBody>
      </p:sp>
    </p:spTree>
    <p:extLst>
      <p:ext uri="{BB962C8B-B14F-4D97-AF65-F5344CB8AC3E}">
        <p14:creationId xmlns:p14="http://schemas.microsoft.com/office/powerpoint/2010/main" val="225457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simple2</Template>
  <TotalTime>10060</TotalTime>
  <Words>1853</Words>
  <Application>Microsoft Office PowerPoint</Application>
  <PresentationFormat>画面に合わせる (4:3)</PresentationFormat>
  <Paragraphs>479</Paragraphs>
  <Slides>45</Slides>
  <Notes>20</Notes>
  <HiddenSlides>16</HiddenSlides>
  <MMClips>0</MMClips>
  <ScaleCrop>false</ScaleCrop>
  <HeadingPairs>
    <vt:vector size="4" baseType="variant">
      <vt:variant>
        <vt:lpstr>テーマ</vt:lpstr>
      </vt:variant>
      <vt:variant>
        <vt:i4>1</vt:i4>
      </vt:variant>
      <vt:variant>
        <vt:lpstr>スライド タイトル</vt:lpstr>
      </vt:variant>
      <vt:variant>
        <vt:i4>45</vt:i4>
      </vt:variant>
    </vt:vector>
  </HeadingPairs>
  <TitlesOfParts>
    <vt:vector size="46" baseType="lpstr">
      <vt:lpstr>simple2</vt:lpstr>
      <vt:lpstr>情報実験第 7 回(2014/05/30) 最低限UEFI Ⅱ ～OS インストール, 起動～</vt:lpstr>
      <vt:lpstr>目次</vt:lpstr>
      <vt:lpstr>OS インストールのための準備</vt:lpstr>
      <vt:lpstr>パーティション</vt:lpstr>
      <vt:lpstr>パーティションの利点</vt:lpstr>
      <vt:lpstr>OS インストールのための準備</vt:lpstr>
      <vt:lpstr>ファイルシステム</vt:lpstr>
      <vt:lpstr>主なファイルシステム</vt:lpstr>
      <vt:lpstr>記憶装置毎に異なるファイルシステム</vt:lpstr>
      <vt:lpstr>PowerPoint プレゼンテーション</vt:lpstr>
      <vt:lpstr>exFAT のUSB をLinux に挿すと…</vt:lpstr>
      <vt:lpstr>OS インストールのために</vt:lpstr>
      <vt:lpstr>目次</vt:lpstr>
      <vt:lpstr>OS 起動の一連の流れ</vt:lpstr>
      <vt:lpstr>OS 起動の一連の流れ</vt:lpstr>
      <vt:lpstr>GPT(GUID Partition Table)</vt:lpstr>
      <vt:lpstr>GPT(GUID Partition Table)の構成</vt:lpstr>
      <vt:lpstr>MBR(Master Boot Record)</vt:lpstr>
      <vt:lpstr>GPT ヘッダ</vt:lpstr>
      <vt:lpstr>パーティションテーブル</vt:lpstr>
      <vt:lpstr>EFI システムパーティション</vt:lpstr>
      <vt:lpstr>OS 起動の一連の流れ</vt:lpstr>
      <vt:lpstr>OS 起動の一連の流れ</vt:lpstr>
      <vt:lpstr>OS 起動の一連の流れ</vt:lpstr>
      <vt:lpstr>OS 起動の一連の流れ</vt:lpstr>
      <vt:lpstr>OS 起動の一連の流れ</vt:lpstr>
      <vt:lpstr>まとめ</vt:lpstr>
      <vt:lpstr>参考文献</vt:lpstr>
      <vt:lpstr>参考文献</vt:lpstr>
      <vt:lpstr>付録. BIOS 時代の パーティション管理方式と起動手順</vt:lpstr>
      <vt:lpstr>BIOS の場合のOS 起動手順</vt:lpstr>
      <vt:lpstr>BIOS 環境におけるパーティション構造</vt:lpstr>
      <vt:lpstr>パーティションの区別</vt:lpstr>
      <vt:lpstr>基本パーティション(Primary partition)</vt:lpstr>
      <vt:lpstr>拡張パーティション(Extend partition)</vt:lpstr>
      <vt:lpstr>論理パーティション(Logical partition)</vt:lpstr>
      <vt:lpstr>MBR 方式と GPT 方式の違い</vt:lpstr>
      <vt:lpstr>OS 起動の一連の流れ</vt:lpstr>
      <vt:lpstr>OS 起動の一連の流れ</vt:lpstr>
      <vt:lpstr>OS 起動の一連の流れ</vt:lpstr>
      <vt:lpstr>付録.  1 台の計算機で 複数のOS を起動させたい</vt:lpstr>
      <vt:lpstr>1 台の計算機で 複数のOS を起動させたい</vt:lpstr>
      <vt:lpstr>仮想化</vt:lpstr>
      <vt:lpstr>マルチブート</vt:lpstr>
      <vt:lpstr>メリット・デメリット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ブート ～OS が起動されるまで～</dc:title>
  <dc:creator>mikataka</dc:creator>
  <cp:lastModifiedBy>mikataka</cp:lastModifiedBy>
  <cp:revision>118</cp:revision>
  <dcterms:created xsi:type="dcterms:W3CDTF">2014-05-19T09:04:08Z</dcterms:created>
  <dcterms:modified xsi:type="dcterms:W3CDTF">2014-06-04T07:23:47Z</dcterms:modified>
</cp:coreProperties>
</file>