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44"/>
  </p:notesMasterIdLst>
  <p:handoutMasterIdLst>
    <p:handoutMasterId r:id="rId45"/>
  </p:handoutMasterIdLst>
  <p:sldIdLst>
    <p:sldId id="326" r:id="rId2"/>
    <p:sldId id="327" r:id="rId3"/>
    <p:sldId id="377" r:id="rId4"/>
    <p:sldId id="363" r:id="rId5"/>
    <p:sldId id="364" r:id="rId6"/>
    <p:sldId id="331" r:id="rId7"/>
    <p:sldId id="332" r:id="rId8"/>
    <p:sldId id="406" r:id="rId9"/>
    <p:sldId id="338" r:id="rId10"/>
    <p:sldId id="407" r:id="rId11"/>
    <p:sldId id="408" r:id="rId12"/>
    <p:sldId id="346" r:id="rId13"/>
    <p:sldId id="345" r:id="rId14"/>
    <p:sldId id="375" r:id="rId15"/>
    <p:sldId id="376" r:id="rId16"/>
    <p:sldId id="343" r:id="rId17"/>
    <p:sldId id="344" r:id="rId18"/>
    <p:sldId id="372" r:id="rId19"/>
    <p:sldId id="382" r:id="rId20"/>
    <p:sldId id="349" r:id="rId21"/>
    <p:sldId id="350" r:id="rId22"/>
    <p:sldId id="351" r:id="rId23"/>
    <p:sldId id="379" r:id="rId24"/>
    <p:sldId id="380" r:id="rId25"/>
    <p:sldId id="395" r:id="rId26"/>
    <p:sldId id="352" r:id="rId27"/>
    <p:sldId id="353" r:id="rId28"/>
    <p:sldId id="354" r:id="rId29"/>
    <p:sldId id="369" r:id="rId30"/>
    <p:sldId id="367" r:id="rId31"/>
    <p:sldId id="412" r:id="rId32"/>
    <p:sldId id="356" r:id="rId33"/>
    <p:sldId id="398" r:id="rId34"/>
    <p:sldId id="359" r:id="rId35"/>
    <p:sldId id="405" r:id="rId36"/>
    <p:sldId id="389" r:id="rId37"/>
    <p:sldId id="381" r:id="rId38"/>
    <p:sldId id="368" r:id="rId39"/>
    <p:sldId id="388" r:id="rId40"/>
    <p:sldId id="409" r:id="rId41"/>
    <p:sldId id="410" r:id="rId42"/>
    <p:sldId id="411" r:id="rId43"/>
  </p:sldIdLst>
  <p:sldSz cx="9144000" cy="6858000" type="screen4x3"/>
  <p:notesSz cx="6805613" cy="9939338"/>
  <p:custDataLst>
    <p:tags r:id="rId4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  <a:srgbClr val="4F81BD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88828" autoAdjust="0"/>
  </p:normalViewPr>
  <p:slideViewPr>
    <p:cSldViewPr>
      <p:cViewPr varScale="1">
        <p:scale>
          <a:sx n="111" d="100"/>
          <a:sy n="111" d="100"/>
        </p:scale>
        <p:origin x="-13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7DE72-7D2A-4993-B172-F9AEB44747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384"/>
            <a:ext cx="5444490" cy="447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1182"/>
            <a:ext cx="294909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D107AE-3EF3-411F-A065-353B0AB7C2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4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://e-words.jp/w/E382A2E382AFE382BBE382B9E6A8A9.html" TargetMode="Externa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17:29) -----</a:t>
            </a:r>
          </a:p>
          <a:p>
            <a:r>
              <a:rPr kumimoji="1" lang="ja-JP" altLang="en-US" dirty="0"/>
              <a:t>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895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18:24) -----</a:t>
            </a:r>
          </a:p>
          <a:p>
            <a:r>
              <a:rPr kumimoji="1" lang="ja-JP" altLang="en-US"/>
              <a:t>・暗号化・非暗号化</a:t>
            </a:r>
          </a:p>
          <a:p>
            <a:r>
              <a:rPr kumimoji="1" lang="ja-JP" altLang="en-US"/>
              <a:t>・見えやすく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71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18:24) -----</a:t>
            </a:r>
          </a:p>
          <a:p>
            <a:r>
              <a:rPr kumimoji="1" lang="ja-JP" altLang="en-US"/>
              <a:t>・何を言いたいか決める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276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78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 dirty="0" smtClean="0"/>
              <a:t>----- Meeting Notes (2014/06/09 18:24) -----</a:t>
            </a:r>
          </a:p>
          <a:p>
            <a:r>
              <a:rPr kumimoji="1" lang="ja-JP" altLang="en-US" baseline="0" dirty="0" smtClean="0"/>
              <a:t>・「Debian アーカイブミラ」</a:t>
            </a:r>
            <a:endParaRPr kumimoji="1" lang="ja-JP" altLang="en-US" dirty="0" smtClean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623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526F4-D0DB-4AB6-B700-39F59664BA2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  <a:p>
            <a:r>
              <a:rPr lang="ja-JP" altLang="en-US" dirty="0"/>
              <a:t>----- Meeting Notes (2014/06/09 18:24) -----</a:t>
            </a:r>
          </a:p>
          <a:p>
            <a:r>
              <a:rPr lang="ja-JP" altLang="en-US" dirty="0"/>
              <a:t>・アニメーション対応</a:t>
            </a:r>
          </a:p>
          <a:p>
            <a:r>
              <a:rPr lang="ja-JP" altLang="en-US" dirty="0"/>
              <a:t>	「パケット盗聴」</a:t>
            </a:r>
          </a:p>
          <a:p>
            <a:r>
              <a:rPr lang="ja-JP" altLang="en-US" dirty="0"/>
              <a:t>・リモートアクセスコマンド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次のスライドでは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暗号化通信の一例として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46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-</a:t>
            </a:r>
            <a:r>
              <a:rPr kumimoji="1" lang="ja-JP" altLang="en-US" dirty="0"/>
              <a:t>---- Meeting Notes (2014/06/09 18:30) -----</a:t>
            </a:r>
          </a:p>
          <a:p>
            <a:r>
              <a:rPr kumimoji="1" lang="ja-JP" altLang="en-US" dirty="0"/>
              <a:t>・ssh1, ssh2 要確認</a:t>
            </a:r>
          </a:p>
          <a:p>
            <a:r>
              <a:rPr kumimoji="1" lang="ja-JP" altLang="en-US" dirty="0"/>
              <a:t>・プロトコルが</a:t>
            </a:r>
            <a:r>
              <a:rPr kumimoji="1" lang="ja-JP" altLang="en-US" dirty="0" smtClean="0"/>
              <a:t>違う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----- Meeting Notes (2014/06/09 19:11) -----</a:t>
            </a:r>
          </a:p>
          <a:p>
            <a:r>
              <a:rPr kumimoji="1" lang="ja-JP" altLang="en-US" dirty="0" smtClean="0"/>
              <a:t>・「このプロトコルを利用するコマンド」</a:t>
            </a:r>
          </a:p>
          <a:p>
            <a:r>
              <a:rPr kumimoji="1" lang="ja-JP" altLang="en-US" dirty="0" smtClean="0"/>
              <a:t>	間違っていない？？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224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20:01) -----</a:t>
            </a:r>
          </a:p>
          <a:p>
            <a:r>
              <a:rPr kumimoji="1" lang="ja-JP" altLang="en-US"/>
              <a:t>・暗号化、非暗号化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6060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19:11) -----</a:t>
            </a:r>
          </a:p>
          <a:p>
            <a:r>
              <a:rPr kumimoji="1" lang="ja-JP" altLang="en-US"/>
              <a:t>・暗号化とは？</a:t>
            </a:r>
          </a:p>
          <a:p>
            <a:r>
              <a:rPr kumimoji="1" lang="ja-JP" altLang="en-US"/>
              <a:t>	一枚紙 (sshの箇所に入れて上げる)</a:t>
            </a:r>
          </a:p>
          <a:p>
            <a:r>
              <a:rPr kumimoji="1" lang="ja-JP" altLang="en-US"/>
              <a:t>----- Meeting Notes (2014/06/09 19:16) -----</a:t>
            </a:r>
          </a:p>
          <a:p>
            <a:r>
              <a:rPr kumimoji="1" lang="ja-JP" altLang="en-US"/>
              <a:t>・口頭で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008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プロトコルであると同時に安全な通信のキーワードとして覚えてもらう</a:t>
            </a:r>
          </a:p>
          <a:p>
            <a:r>
              <a:rPr kumimoji="1" lang="ja-JP" altLang="en-US" dirty="0" smtClean="0"/>
              <a:t>----- Meeting Notes (2014/06/09 19:16) -----</a:t>
            </a:r>
          </a:p>
          <a:p>
            <a:r>
              <a:rPr kumimoji="1" lang="ja-JP" altLang="en-US" dirty="0" smtClean="0"/>
              <a:t>・SSLについてはやんなきゃいけない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791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----- Meeting Notes (2014/06/09 20:01) -----</a:t>
            </a:r>
          </a:p>
          <a:p>
            <a:r>
              <a:rPr kumimoji="1" lang="ja-JP" altLang="en-US" dirty="0" smtClean="0"/>
              <a:t>・不正アクセスとは？</a:t>
            </a:r>
          </a:p>
          <a:p>
            <a:r>
              <a:rPr kumimoji="1" lang="ja-JP" altLang="en-US" dirty="0" smtClean="0"/>
              <a:t>・ポート閉じよう、アクセス制限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855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ホワイトリストとは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ユーザーや管理者などが信頼できると判断した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URL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や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IP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アドレス、メールアドレスなどの一覧表のこと。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8464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ポートに関しては勉強済なので、整合性を保たせる</a:t>
            </a:r>
          </a:p>
          <a:p>
            <a:r>
              <a:rPr kumimoji="1" lang="ja-JP" altLang="en-US" dirty="0" smtClean="0"/>
              <a:t>----- Meeting Notes (2014/06/09 20:01) -----</a:t>
            </a:r>
          </a:p>
          <a:p>
            <a:r>
              <a:rPr kumimoji="1" lang="ja-JP" altLang="en-US" dirty="0" smtClean="0"/>
              <a:t>・ポート自体の開閉を直接実行できん、削除</a:t>
            </a:r>
            <a:endParaRPr kumimoji="1" lang="en-US" altLang="ja-JP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 smtClean="0"/>
              <a:t>パケットの受け取り窓口</a:t>
            </a:r>
            <a:endParaRPr lang="en-US" altLang="ja-JP" sz="3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20:01) -----</a:t>
            </a:r>
          </a:p>
          <a:p>
            <a:r>
              <a:rPr kumimoji="1" lang="ja-JP" altLang="en-US"/>
              <a:t>・「デーモンとは」よう</a:t>
            </a:r>
          </a:p>
          <a:p>
            <a:r>
              <a:rPr kumimoji="1" lang="ja-JP" altLang="en-US"/>
              <a:t>・Window確認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118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20:01) -----</a:t>
            </a:r>
          </a:p>
          <a:p>
            <a:r>
              <a:rPr kumimoji="1" lang="ja-JP" altLang="en-US" dirty="0"/>
              <a:t>・デーモンを停止することができる</a:t>
            </a:r>
          </a:p>
          <a:p>
            <a:r>
              <a:rPr kumimoji="1" lang="ja-JP" altLang="en-US" dirty="0"/>
              <a:t>・確認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7294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ホワイトリストとは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ユーザーや管理者などが信頼できると判断した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URL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や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IP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アドレス、メールアドレスなどの一覧表のこと。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8464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Denyhost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も </a:t>
            </a:r>
            <a:r>
              <a:rPr kumimoji="1" lang="en-US" altLang="ja-JP" dirty="0" err="1" smtClean="0"/>
              <a:t>hosts.deny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とか利用している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TCP wrapper 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ソフトウェア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　機能の名前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【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不正アクセスとは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…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？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】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</a:rPr>
              <a:t>あるコンピュータへの正規の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  <a:hlinkClick r:id="rId3"/>
              </a:rPr>
              <a:t>アクセス権を持たない人が、</a:t>
            </a:r>
            <a:endParaRPr kumimoji="1" lang="en-US" altLang="ja-JP" sz="1200" kern="1200" dirty="0" smtClean="0">
              <a:solidFill>
                <a:schemeClr val="tx1"/>
              </a:solidFill>
              <a:latin typeface="Arial" charset="0"/>
              <a:ea typeface="ＭＳ Ｐ明朝" pitchFamily="18" charset="-128"/>
              <a:cs typeface="+mn-cs"/>
              <a:hlinkClick r:id="rId3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  <a:hlinkClick r:id="rId3"/>
              </a:rPr>
              <a:t>ソフトウェアの不具合などを悪用してアクセス権を取得し、</a:t>
            </a:r>
            <a:endParaRPr kumimoji="1" lang="en-US" altLang="ja-JP" sz="1200" kern="1200" dirty="0" smtClean="0">
              <a:solidFill>
                <a:schemeClr val="tx1"/>
              </a:solidFill>
              <a:latin typeface="Arial" charset="0"/>
              <a:ea typeface="ＭＳ Ｐ明朝" pitchFamily="18" charset="-128"/>
              <a:cs typeface="+mn-cs"/>
              <a:hlinkClick r:id="rId3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Arial" charset="0"/>
                <a:ea typeface="ＭＳ Ｐ明朝" pitchFamily="18" charset="-128"/>
                <a:cs typeface="+mn-cs"/>
                <a:hlinkClick r:id="rId3"/>
              </a:rPr>
              <a:t>不正にコンピュータを利用する、あるいは試みること。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855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20:01) -----</a:t>
            </a:r>
          </a:p>
          <a:p>
            <a:r>
              <a:rPr kumimoji="1" lang="ja-JP" altLang="en-US"/>
              <a:t>・2014年</a:t>
            </a:r>
          </a:p>
          <a:p>
            <a:r>
              <a:rPr kumimoji="1" lang="ja-JP" altLang="en-US"/>
              <a:t>・欠陥、盲点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083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----- Meeting Notes (2014/06/09 17:29) -----</a:t>
            </a:r>
          </a:p>
          <a:p>
            <a:r>
              <a:rPr kumimoji="1" lang="ja-JP" altLang="en-US" dirty="0" smtClean="0"/>
              <a:t>・リモートホスト、くくる</a:t>
            </a:r>
          </a:p>
          <a:p>
            <a:r>
              <a:rPr kumimoji="1" lang="ja-JP" altLang="en-US" dirty="0" smtClean="0"/>
              <a:t>・データサーバ（ログインする例）</a:t>
            </a:r>
          </a:p>
          <a:p>
            <a:r>
              <a:rPr kumimoji="1" lang="ja-JP" altLang="en-US" dirty="0" smtClean="0"/>
              <a:t>・オンラインストレージじゃなく、仕事で使うような</a:t>
            </a:r>
          </a:p>
          <a:p>
            <a:r>
              <a:rPr kumimoji="1" lang="ja-JP" altLang="en-US" dirty="0" smtClean="0"/>
              <a:t>・左→右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5204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(2014/06/09 20:01) -----</a:t>
            </a:r>
          </a:p>
          <a:p>
            <a:r>
              <a:rPr kumimoji="1" lang="ja-JP" altLang="en-US"/>
              <a:t>・セキュリティーホールのへの対処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411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・ユーザ視点と管理者視点でまとめる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・文言の整合性をとる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コマンドのみ送るという言葉の真意は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?</a:t>
            </a:r>
            <a:r>
              <a:rPr kumimoji="1" lang="ja-JP" altLang="en-US" dirty="0" smtClean="0">
                <a:solidFill>
                  <a:srgbClr val="FF0000"/>
                </a:solidFill>
              </a:rPr>
              <a:t>後でお話します。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----- Meeting Notes (2014/06/09 17:29) -----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・→やめましょう、「日本語」に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・「ログイン後」、「コマンドのみ実行について」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・リモートホストが使えるようになること。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. 次では ssh コマンドを例にとってお話します。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830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17:29) -----</a:t>
            </a:r>
          </a:p>
          <a:p>
            <a:r>
              <a:rPr kumimoji="1" lang="ja-JP" altLang="en-US" dirty="0"/>
              <a:t>・joho15 , hoge - hero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41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17:29) -----</a:t>
            </a:r>
          </a:p>
          <a:p>
            <a:r>
              <a:rPr kumimoji="1" lang="ja-JP" altLang="en-US" dirty="0"/>
              <a:t>・joho15 , hoge - hero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41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17:51) -----</a:t>
            </a:r>
          </a:p>
          <a:p>
            <a:r>
              <a:rPr kumimoji="1" lang="ja-JP" altLang="en-US" dirty="0"/>
              <a:t>・リモートホストとローカルホスト</a:t>
            </a:r>
          </a:p>
          <a:p>
            <a:r>
              <a:rPr kumimoji="1" lang="ja-JP" altLang="en-US" dirty="0"/>
              <a:t>----- Meeting Notes (2014/06/09 17:53) -----</a:t>
            </a:r>
          </a:p>
          <a:p>
            <a:r>
              <a:rPr kumimoji="1" lang="ja-JP" altLang="en-US" dirty="0"/>
              <a:t>・リモートホスト、ローカルホスト</a:t>
            </a:r>
          </a:p>
          <a:p>
            <a:r>
              <a:rPr kumimoji="1" lang="ja-JP" altLang="en-US" dirty="0"/>
              <a:t>----- Meeting Notes (2014/06/09 18:24) -----</a:t>
            </a:r>
          </a:p>
          <a:p>
            <a:r>
              <a:rPr kumimoji="1" lang="ja-JP" altLang="en-US" dirty="0"/>
              <a:t>・削除</a:t>
            </a:r>
          </a:p>
          <a:p>
            <a:r>
              <a:rPr kumimoji="1" lang="ja-JP" altLang="en-US" dirty="0"/>
              <a:t>・リモートログインを用いたファイル転送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749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17:29) -----</a:t>
            </a:r>
          </a:p>
          <a:p>
            <a:r>
              <a:rPr kumimoji="1" lang="ja-JP" altLang="en-US" dirty="0"/>
              <a:t>・joho15 , hoge - hero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41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Meeting Notes (2014/06/09 17:29) -----</a:t>
            </a:r>
          </a:p>
          <a:p>
            <a:r>
              <a:rPr kumimoji="1" lang="ja-JP" altLang="en-US" dirty="0"/>
              <a:t>・joho15 , hoge - hero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7AE-3EF3-411F-A065-353B0AB7C2BE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4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2"/>
            <a:ext cx="8042276" cy="1336956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-27384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ボックス 8"/>
          <p:cNvSpPr txBox="1"/>
          <p:nvPr userDrawn="1"/>
        </p:nvSpPr>
        <p:spPr>
          <a:xfrm>
            <a:off x="8316416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F9C7012-7E5F-4E35-8508-C67838375C41}" type="slidenum">
              <a:rPr kumimoji="1" lang="ja-JP" altLang="en-US" smtClean="0"/>
              <a:pPr/>
              <a:t>‹#›</a:t>
            </a:fld>
            <a:r>
              <a:rPr kumimoji="1" lang="en-US" altLang="ja-JP" dirty="0" smtClean="0"/>
              <a:t>/44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jpcert.or.jp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web.jp/web-service/ssh/index3.html" TargetMode="External"/><Relationship Id="rId4" Type="http://schemas.openxmlformats.org/officeDocument/2006/relationships/hyperlink" Target="http://www.debian.or.jp/using/mirro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.sci.hokudai.ac.jp/~inex/y2012/0706/lecture/pub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cert.or.jp/" TargetMode="External"/><Relationship Id="rId4" Type="http://schemas.openxmlformats.org/officeDocument/2006/relationships/hyperlink" Target="http://www.google.co.jp/search?hl=ja&amp;tbo=p&amp;tbm=bks&amp;q=inauthor:%22Realtimepublishers.com%2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markit.co.jp/fsecurity/special/165pswd/03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search?hl=ja&amp;tbo=p&amp;tbm=bks&amp;q=inauthor:%22Philip+Alexander%22&amp;source=gbs_metadata_r&amp;cad=8" TargetMode="External"/><Relationship Id="rId4" Type="http://schemas.openxmlformats.org/officeDocument/2006/relationships/hyperlink" Target="http://www.google.co.jp/search?hl=ja&amp;tbo=p&amp;tbm=bks&amp;q=inauthor:%22Susan+Douglas%22&amp;source=gbs_metadata_r&amp;cad=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jp/search?hl=ja&amp;tbo=p&amp;tbm=bks&amp;q=inauthor:%22Himanshu+Dwivedi%22&amp;source=gbs_metadata_r&amp;cad=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jp/search?hl=ja&amp;tbo=p&amp;tbm=bks&amp;q=inauthor:%22Himanshu+Dwivedi%22&amp;source=gbs_metadata_r&amp;cad=8" TargetMode="External"/><Relationship Id="rId3" Type="http://schemas.openxmlformats.org/officeDocument/2006/relationships/hyperlink" Target="http://www.google.co.jp/search?hl=ja&amp;tbo=p&amp;tbm=bks&amp;q=inauthor:%22%E4%B8%AD%E5%B3%B6%E8%83%BD%E5%92%8C%22&amp;source=gbs_metadata_r&amp;cad=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0026" y="692697"/>
            <a:ext cx="8434461" cy="3960439"/>
          </a:xfrm>
        </p:spPr>
        <p:txBody>
          <a:bodyPr anchor="ctr">
            <a:normAutofit/>
          </a:bodyPr>
          <a:lstStyle/>
          <a:p>
            <a:r>
              <a:rPr lang="ja-JP" altLang="en-US" sz="2700" dirty="0" smtClean="0"/>
              <a:t>情報実験第</a:t>
            </a:r>
            <a:r>
              <a:rPr lang="en-US" altLang="ja-JP" sz="2700" dirty="0"/>
              <a:t>8</a:t>
            </a:r>
            <a:r>
              <a:rPr lang="ja-JP" altLang="en-US" sz="2700" dirty="0" smtClean="0"/>
              <a:t>回</a:t>
            </a:r>
            <a:r>
              <a:rPr lang="en-US" altLang="ja-JP" sz="2700" dirty="0" smtClean="0"/>
              <a:t>(2014/06/13)</a:t>
            </a:r>
            <a:br>
              <a:rPr lang="en-US" altLang="ja-JP" sz="2700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リモートアクセス</a:t>
            </a:r>
            <a:r>
              <a:rPr lang="en-US" altLang="ja-JP" dirty="0" smtClean="0"/>
              <a:t>/</a:t>
            </a:r>
            <a:br>
              <a:rPr lang="en-US" altLang="ja-JP" dirty="0" smtClean="0"/>
            </a:br>
            <a:r>
              <a:rPr lang="ja-JP" altLang="en-US" dirty="0" smtClean="0"/>
              <a:t>ネットワークセキュリティ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北海道大学</a:t>
            </a:r>
            <a:r>
              <a:rPr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大学院 </a:t>
            </a:r>
            <a:endParaRPr lang="en-US" altLang="ja-JP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理学院 宇宙理学専攻</a:t>
            </a:r>
            <a:endParaRPr kumimoji="1" lang="en-US" altLang="ja-JP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齊藤　大晶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リモートアクセスを用いた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ファイル転送</a:t>
            </a:r>
            <a:r>
              <a:rPr kumimoji="1" lang="ja-JP" altLang="en-US" sz="4800" dirty="0" smtClean="0"/>
              <a:t>のイメージ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hoge@joho24:~ 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$ </a:t>
            </a:r>
            <a:r>
              <a:rPr lang="en-US" altLang="ja-JP" sz="2800" dirty="0" err="1" smtClean="0">
                <a:solidFill>
                  <a:srgbClr val="FFFF00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 joho15:/home/hoge/file.txt .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hoge@joho15’s  password:</a:t>
            </a:r>
            <a:endParaRPr lang="en-US" altLang="ja-JP" sz="2800" dirty="0" smtClean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34290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312" y="3429000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3" name="Picture 2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 smtClean="0">
                <a:solidFill>
                  <a:schemeClr val="tx1"/>
                </a:solidFill>
                <a:latin typeface="Arial Unicode MS" pitchFamily="50" charset="-128"/>
              </a:rPr>
              <a:t>scp</a:t>
            </a:r>
            <a:r>
              <a:rPr lang="en-US" altLang="ja-JP" sz="2400" b="1" dirty="0" smtClean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を通じて</a:t>
            </a:r>
            <a:r>
              <a:rPr lang="en-US" altLang="ja-JP" sz="2400" b="1" dirty="0" smtClean="0">
                <a:solidFill>
                  <a:schemeClr val="tx1"/>
                </a:solidFill>
                <a:latin typeface="Arial Unicode MS" pitchFamily="50" charset="-128"/>
              </a:rPr>
              <a:t>, </a:t>
            </a: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ファイル転送を要請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リモートアクセスを用いた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ファイル転送</a:t>
            </a:r>
            <a:r>
              <a:rPr kumimoji="1" lang="ja-JP" altLang="en-US" sz="4800" dirty="0" smtClean="0"/>
              <a:t>のイメージ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 joho15:/home/</a:t>
            </a:r>
            <a:r>
              <a:rPr lang="en-US" altLang="ja-JP" sz="2800" dirty="0" err="1" smtClean="0">
                <a:solidFill>
                  <a:schemeClr val="bg1"/>
                </a:solidFill>
                <a:latin typeface="Helvetica"/>
                <a:cs typeface="Helvetica"/>
              </a:rPr>
              <a:t>hoge</a:t>
            </a:r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/</a:t>
            </a:r>
            <a:r>
              <a:rPr lang="en-US" altLang="ja-JP" sz="2800" dirty="0" err="1" smtClean="0">
                <a:solidFill>
                  <a:schemeClr val="bg1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 .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hoge@joho15’s  password: 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 err="1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		100%	     7311     7.3KB/s     00:00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hoge@joho24:~ $</a:t>
            </a:r>
            <a:r>
              <a:rPr lang="ja-JP" altLang="en-US" sz="2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▮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34290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312" y="3429000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3" name="Picture 2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ファイル転送の実行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0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kumimoji="1" lang="ja-JP" altLang="en-US" sz="5300" dirty="0" smtClean="0"/>
              <a:t>リモートアクセスに用いられる</a:t>
            </a:r>
            <a:r>
              <a:rPr kumimoji="1" lang="en-US" altLang="ja-JP" sz="5300" dirty="0" smtClean="0"/>
              <a:t/>
            </a:r>
            <a:br>
              <a:rPr kumimoji="1" lang="en-US" altLang="ja-JP" sz="5300" dirty="0" smtClean="0"/>
            </a:br>
            <a:r>
              <a:rPr kumimoji="1" lang="ja-JP" altLang="en-US" sz="5300" dirty="0" smtClean="0"/>
              <a:t>代表的なプロトコル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39552" y="2636912"/>
            <a:ext cx="3744416" cy="194421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暗号化されない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プロトコル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Telnet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FTP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932040" y="2636912"/>
            <a:ext cx="3744416" cy="194421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>
                <a:alpha val="58000"/>
              </a:srgb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 b="1" dirty="0" smtClean="0">
                <a:solidFill>
                  <a:srgbClr val="000000"/>
                </a:solidFill>
              </a:rPr>
              <a:t>暗号化される</a:t>
            </a:r>
            <a:endParaRPr kumimoji="1" lang="en-US" altLang="ja-JP" sz="2800" b="1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000000"/>
                </a:solidFill>
              </a:rPr>
              <a:t>プロトコル</a:t>
            </a:r>
            <a:endParaRPr lang="en-US" altLang="ja-JP" sz="2800" b="1" dirty="0"/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SSH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ja-JP" altLang="en-US" sz="4800" dirty="0" smtClean="0"/>
              <a:t>リモートアクセスに用いられる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kumimoji="1" lang="ja-JP" altLang="en-US" sz="4800" dirty="0" smtClean="0"/>
              <a:t>プロトコル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84784"/>
            <a:ext cx="6084168" cy="331236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アプリケーション層のプロトコルを使用</a:t>
            </a:r>
            <a:endParaRPr lang="en-US" altLang="ja-JP" sz="2800" dirty="0" smtClean="0"/>
          </a:p>
          <a:p>
            <a:pPr lvl="1"/>
            <a:r>
              <a:rPr lang="ja-JP" altLang="en-US" sz="3000" dirty="0" smtClean="0"/>
              <a:t>リモートアクセスの種類に応じて異なるプロトコルを使用</a:t>
            </a:r>
            <a:endParaRPr lang="en-US" altLang="ja-JP" sz="3000" dirty="0" smtClean="0"/>
          </a:p>
        </p:txBody>
      </p:sp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137651"/>
              </p:ext>
            </p:extLst>
          </p:nvPr>
        </p:nvGraphicFramePr>
        <p:xfrm>
          <a:off x="6012160" y="1484784"/>
          <a:ext cx="3024336" cy="3024335"/>
        </p:xfrm>
        <a:graphic>
          <a:graphicData uri="http://schemas.openxmlformats.org/drawingml/2006/table">
            <a:tbl>
              <a:tblPr/>
              <a:tblGrid>
                <a:gridCol w="3024336"/>
              </a:tblGrid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7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380672"/>
            <a:ext cx="724128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algn="ctr">
              <a:buNone/>
            </a:pPr>
            <a:r>
              <a:rPr lang="ja-JP" alt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実際にリモートアクセスに使用される</a:t>
            </a:r>
            <a:endParaRPr lang="en-US" altLang="ja-JP" sz="3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ja-JP" alt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主なプロトコルを紹介</a:t>
            </a:r>
            <a:r>
              <a:rPr lang="ja-JP" alt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します！</a:t>
            </a:r>
            <a:endParaRPr lang="en-US" altLang="ja-JP" sz="3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en-US" altLang="ja-JP" sz="4800" dirty="0" smtClean="0">
                <a:latin typeface="Helvetica"/>
                <a:cs typeface="Helvetica"/>
              </a:rPr>
              <a:t>Telnet</a:t>
            </a:r>
            <a:endParaRPr kumimoji="1" lang="ja-JP" altLang="en-US" sz="4400" dirty="0">
              <a:latin typeface="Helvetica"/>
              <a:cs typeface="Helvetic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US" altLang="ja-JP" sz="3200" b="1" u="sng" dirty="0" smtClean="0">
                <a:latin typeface="Helvetica"/>
                <a:cs typeface="Helvetica"/>
              </a:rPr>
              <a:t>Tel</a:t>
            </a:r>
            <a:r>
              <a:rPr lang="en-US" altLang="ja-JP" sz="3200" dirty="0" smtClean="0">
                <a:latin typeface="Helvetica"/>
                <a:cs typeface="Helvetica"/>
              </a:rPr>
              <a:t>etype </a:t>
            </a:r>
            <a:r>
              <a:rPr lang="en-US" altLang="ja-JP" sz="3200" b="1" u="sng" dirty="0" smtClean="0">
                <a:latin typeface="Helvetica"/>
                <a:cs typeface="Helvetica"/>
              </a:rPr>
              <a:t>net</a:t>
            </a:r>
            <a:r>
              <a:rPr lang="en-US" altLang="ja-JP" sz="3200" dirty="0" smtClean="0">
                <a:latin typeface="Helvetica"/>
                <a:cs typeface="Helvetica"/>
              </a:rPr>
              <a:t>work</a:t>
            </a:r>
            <a:endParaRPr kumimoji="1" lang="en-US" altLang="ja-JP" sz="3200" dirty="0" smtClean="0"/>
          </a:p>
          <a:p>
            <a:pPr lvl="1"/>
            <a:r>
              <a:rPr kumimoji="1" lang="ja-JP" altLang="en-US" sz="3000" dirty="0" smtClean="0"/>
              <a:t>リモートアクセス用プロトコル</a:t>
            </a:r>
            <a:endParaRPr kumimoji="1" lang="en-US" altLang="ja-JP" dirty="0" smtClean="0"/>
          </a:p>
          <a:p>
            <a:pPr lvl="1"/>
            <a:r>
              <a:rPr lang="ja-JP" altLang="en-US" sz="3000" dirty="0" smtClean="0"/>
              <a:t>使用ポート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復習：パケット</a:t>
            </a:r>
            <a:r>
              <a:rPr lang="ja-JP" altLang="en-US" sz="2400" dirty="0"/>
              <a:t>の受け取り窓口</a:t>
            </a:r>
            <a:r>
              <a:rPr lang="en-US" altLang="ja-JP" sz="2400" dirty="0"/>
              <a:t>)</a:t>
            </a:r>
            <a:r>
              <a:rPr lang="ja-JP" altLang="en-US" sz="3000" dirty="0" smtClean="0"/>
              <a:t>：</a:t>
            </a:r>
            <a:r>
              <a:rPr lang="en-US" altLang="ja-JP" sz="3000" dirty="0" smtClean="0"/>
              <a:t>23</a:t>
            </a:r>
            <a:r>
              <a:rPr lang="ja-JP" altLang="en-US" sz="3000" dirty="0" smtClean="0"/>
              <a:t>番</a:t>
            </a:r>
            <a:endParaRPr lang="en-US" altLang="ja-JP" sz="2800" dirty="0" smtClean="0"/>
          </a:p>
          <a:p>
            <a:r>
              <a:rPr lang="ja-JP" altLang="en-US" sz="3200" b="1" u="sng" dirty="0">
                <a:solidFill>
                  <a:srgbClr val="595959"/>
                </a:solidFill>
              </a:rPr>
              <a:t>暗号化されない</a:t>
            </a:r>
            <a:r>
              <a:rPr lang="en-US" altLang="ja-JP" sz="3200" b="1" u="sng" dirty="0">
                <a:solidFill>
                  <a:srgbClr val="595959"/>
                </a:solidFill>
              </a:rPr>
              <a:t>(</a:t>
            </a:r>
            <a:r>
              <a:rPr lang="ja-JP" altLang="en-US" sz="3200" b="1" u="sng" dirty="0">
                <a:solidFill>
                  <a:srgbClr val="595959"/>
                </a:solidFill>
              </a:rPr>
              <a:t>危険！</a:t>
            </a:r>
            <a:r>
              <a:rPr lang="en-US" altLang="ja-JP" sz="3200" b="1" u="sng" dirty="0">
                <a:solidFill>
                  <a:srgbClr val="595959"/>
                </a:solidFill>
              </a:rPr>
              <a:t>)</a:t>
            </a:r>
            <a:endParaRPr lang="en-US" altLang="ja-JP" b="1" u="sng" dirty="0">
              <a:solidFill>
                <a:srgbClr val="595959"/>
              </a:solidFill>
            </a:endParaRPr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Telnet </a:t>
            </a:r>
            <a:r>
              <a:rPr lang="ja-JP" altLang="en-US" sz="3000" dirty="0"/>
              <a:t>を用いた通信は非推奨</a:t>
            </a:r>
            <a:endParaRPr lang="en-US" altLang="ja-JP" sz="3000" dirty="0"/>
          </a:p>
          <a:p>
            <a:pPr lvl="1"/>
            <a:r>
              <a:rPr lang="ja-JP" altLang="en-US" sz="3000" dirty="0"/>
              <a:t>現在は主にポートチェックに使用</a:t>
            </a:r>
            <a:endParaRPr lang="en-US" altLang="ja-JP" sz="3000" dirty="0"/>
          </a:p>
          <a:p>
            <a:pPr lvl="2"/>
            <a:r>
              <a:rPr lang="ja-JP" altLang="en-US" sz="2800" dirty="0"/>
              <a:t>盗み見られても問題無い</a:t>
            </a:r>
            <a:endParaRPr lang="en-US" altLang="ja-JP" dirty="0"/>
          </a:p>
          <a:p>
            <a:r>
              <a:rPr lang="ja-JP" altLang="en-US" sz="3200" dirty="0"/>
              <a:t>このプロトコルを利用する主なコマンド</a:t>
            </a:r>
            <a:endParaRPr lang="en-US" altLang="ja-JP" dirty="0"/>
          </a:p>
          <a:p>
            <a:pPr lvl="1"/>
            <a:r>
              <a:rPr lang="en-US" altLang="ja-JP" dirty="0"/>
              <a:t> </a:t>
            </a:r>
            <a:r>
              <a:rPr lang="en-US" altLang="ja-JP" sz="2800" dirty="0" smtClean="0">
                <a:latin typeface="Helvetica"/>
                <a:cs typeface="Helvetica"/>
              </a:rPr>
              <a:t>telnet</a:t>
            </a:r>
            <a:endParaRPr lang="en-US" altLang="ja-JP" sz="28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en-US" altLang="ja-JP" sz="4800" dirty="0" smtClean="0">
                <a:latin typeface="Helvetica"/>
                <a:cs typeface="Helvetica"/>
              </a:rPr>
              <a:t>FTP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1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elvetica"/>
                <a:cs typeface="Helvetica"/>
              </a:rPr>
              <a:t> </a:t>
            </a:r>
            <a:r>
              <a:rPr lang="en-US" altLang="ja-JP" sz="3200" b="1" u="sng" dirty="0" smtClean="0">
                <a:latin typeface="Helvetica"/>
                <a:cs typeface="Helvetica"/>
              </a:rPr>
              <a:t>F</a:t>
            </a:r>
            <a:r>
              <a:rPr lang="en-US" altLang="ja-JP" sz="3200" dirty="0" smtClean="0">
                <a:latin typeface="Helvetica"/>
                <a:cs typeface="Helvetica"/>
              </a:rPr>
              <a:t>ile </a:t>
            </a:r>
            <a:r>
              <a:rPr lang="en-US" altLang="ja-JP" sz="3200" b="1" u="sng" dirty="0">
                <a:latin typeface="Helvetica"/>
                <a:cs typeface="Helvetica"/>
              </a:rPr>
              <a:t>T</a:t>
            </a:r>
            <a:r>
              <a:rPr lang="en-US" altLang="ja-JP" sz="3200" dirty="0">
                <a:latin typeface="Helvetica"/>
                <a:cs typeface="Helvetica"/>
              </a:rPr>
              <a:t>ransfer </a:t>
            </a:r>
            <a:r>
              <a:rPr lang="en-US" altLang="ja-JP" sz="3200" b="1" u="sng" dirty="0" smtClean="0">
                <a:latin typeface="Helvetica"/>
                <a:cs typeface="Helvetica"/>
              </a:rPr>
              <a:t>P</a:t>
            </a:r>
            <a:r>
              <a:rPr lang="en-US" altLang="ja-JP" sz="3200" dirty="0" smtClean="0">
                <a:latin typeface="Helvetica"/>
                <a:cs typeface="Helvetica"/>
              </a:rPr>
              <a:t>rotocol</a:t>
            </a:r>
            <a:endParaRPr kumimoji="1" lang="en-US" altLang="ja-JP" sz="3200" dirty="0" smtClean="0"/>
          </a:p>
          <a:p>
            <a:pPr lvl="1"/>
            <a:r>
              <a:rPr kumimoji="1" lang="ja-JP" altLang="en-US" sz="3000" dirty="0" smtClean="0"/>
              <a:t>ファイル転送用プロトコル</a:t>
            </a:r>
            <a:endParaRPr kumimoji="1" lang="en-US" altLang="ja-JP" dirty="0" smtClean="0"/>
          </a:p>
          <a:p>
            <a:pPr lvl="1"/>
            <a:r>
              <a:rPr kumimoji="1" lang="ja-JP" altLang="en-US" sz="3000" dirty="0" smtClean="0"/>
              <a:t>使用ポート</a:t>
            </a:r>
            <a:r>
              <a:rPr lang="ja-JP" altLang="en-US" sz="3000" dirty="0" smtClean="0"/>
              <a:t>：</a:t>
            </a:r>
            <a:r>
              <a:rPr kumimoji="1" lang="en-US" altLang="ja-JP" sz="3000" dirty="0" smtClean="0"/>
              <a:t>21</a:t>
            </a:r>
            <a:r>
              <a:rPr kumimoji="1" lang="ja-JP" altLang="en-US" sz="3000" dirty="0" smtClean="0"/>
              <a:t>番</a:t>
            </a:r>
            <a:endParaRPr kumimoji="1" lang="en-US" altLang="ja-JP" sz="3000" dirty="0" smtClean="0"/>
          </a:p>
          <a:p>
            <a:r>
              <a:rPr lang="ja-JP" altLang="en-US" sz="3200" b="1" u="sng" dirty="0"/>
              <a:t>暗号化されない</a:t>
            </a:r>
            <a:r>
              <a:rPr lang="en-US" altLang="ja-JP" sz="3200" b="1" u="sng" dirty="0"/>
              <a:t> (</a:t>
            </a:r>
            <a:r>
              <a:rPr lang="ja-JP" altLang="en-US" sz="3200" b="1" u="sng" dirty="0"/>
              <a:t>危険！</a:t>
            </a:r>
            <a:r>
              <a:rPr lang="en-US" altLang="ja-JP" sz="3200" b="1" u="sng" dirty="0"/>
              <a:t>)</a:t>
            </a:r>
            <a:endParaRPr lang="en-US" altLang="ja-JP" b="1" u="sng" dirty="0"/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FTP</a:t>
            </a:r>
            <a:r>
              <a:rPr lang="ja-JP" altLang="en-US" sz="3000" dirty="0"/>
              <a:t>を用いた通信は非推奨</a:t>
            </a:r>
            <a:endParaRPr lang="en-US" altLang="ja-JP" sz="3000" dirty="0"/>
          </a:p>
          <a:p>
            <a:pPr lvl="1"/>
            <a:r>
              <a:rPr lang="ja-JP" altLang="en-US" sz="3000" dirty="0"/>
              <a:t>ただし</a:t>
            </a:r>
            <a:r>
              <a:rPr lang="en-US" altLang="ja-JP" sz="3000" dirty="0"/>
              <a:t>, </a:t>
            </a:r>
            <a:r>
              <a:rPr lang="ja-JP" altLang="en-US" sz="3000" dirty="0"/>
              <a:t>匿名利用前提では利用可能</a:t>
            </a:r>
            <a:endParaRPr lang="en-US" altLang="ja-JP" sz="3000" dirty="0"/>
          </a:p>
          <a:p>
            <a:pPr lvl="2"/>
            <a:r>
              <a:rPr lang="en-US" altLang="ja-JP" sz="2800" dirty="0" err="1">
                <a:latin typeface="Helvetica"/>
                <a:cs typeface="Helvetica"/>
              </a:rPr>
              <a:t>Debian</a:t>
            </a:r>
            <a:r>
              <a:rPr lang="en-US" altLang="ja-JP" sz="2800" dirty="0"/>
              <a:t> </a:t>
            </a:r>
            <a:r>
              <a:rPr lang="ja-JP" altLang="en-US" sz="2800" dirty="0"/>
              <a:t>アーカイブミラー</a:t>
            </a:r>
            <a:r>
              <a:rPr lang="ja-JP" altLang="en-US" sz="2800" dirty="0" smtClean="0"/>
              <a:t>など</a:t>
            </a:r>
            <a:endParaRPr lang="en-US" altLang="ja-JP" sz="2800" dirty="0" smtClean="0"/>
          </a:p>
          <a:p>
            <a:r>
              <a:rPr lang="ja-JP" altLang="en-US" sz="3200" dirty="0" smtClean="0"/>
              <a:t>この</a:t>
            </a:r>
            <a:r>
              <a:rPr lang="ja-JP" altLang="en-US" sz="3200" dirty="0"/>
              <a:t>プロトコルを利用する主なコマンド</a:t>
            </a:r>
            <a:endParaRPr lang="en-US" altLang="ja-JP" dirty="0"/>
          </a:p>
          <a:p>
            <a:pPr lvl="1"/>
            <a:r>
              <a:rPr lang="en-US" altLang="ja-JP" dirty="0"/>
              <a:t> </a:t>
            </a:r>
            <a:r>
              <a:rPr lang="en-US" altLang="ja-JP" sz="3000" dirty="0" smtClean="0">
                <a:latin typeface="Helvetica"/>
                <a:cs typeface="Helvetica"/>
              </a:rPr>
              <a:t>ftp</a:t>
            </a:r>
            <a:endParaRPr lang="ja-JP" alt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090579" y="2556718"/>
            <a:ext cx="939046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grpSp>
        <p:nvGrpSpPr>
          <p:cNvPr id="3" name="グループ化 24"/>
          <p:cNvGrpSpPr/>
          <p:nvPr/>
        </p:nvGrpSpPr>
        <p:grpSpPr>
          <a:xfrm>
            <a:off x="138854" y="2476524"/>
            <a:ext cx="8866292" cy="2854301"/>
            <a:chOff x="179512" y="2800350"/>
            <a:chExt cx="8866292" cy="285430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20170" y="360881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 smtClean="0"/>
                <a:t>リモートアクセスの要請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116714" y="3608810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ユーザ名・パスワードの要求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79512" y="440089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 smtClean="0">
                  <a:solidFill>
                    <a:srgbClr val="FF0000"/>
                  </a:solidFill>
                </a:rPr>
                <a:t>ユーザ名・パスワードの送信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116714" y="4400898"/>
              <a:ext cx="293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認証・アクセス許可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79512" y="5192986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 smtClean="0"/>
                <a:t>joho15 </a:t>
              </a:r>
              <a:r>
                <a:rPr lang="ja-JP" altLang="en-US" sz="2400" dirty="0" smtClean="0"/>
                <a:t>内で</a:t>
              </a:r>
              <a:r>
                <a:rPr kumimoji="1" lang="ja-JP" altLang="en-US" sz="2400" dirty="0" smtClean="0"/>
                <a:t>コマンド実行</a:t>
              </a:r>
              <a:endParaRPr kumimoji="1" lang="ja-JP" altLang="en-US" sz="2400" dirty="0"/>
            </a:p>
          </p:txBody>
        </p:sp>
        <p:cxnSp>
          <p:nvCxnSpPr>
            <p:cNvPr id="21" name="直線矢印コネクタ 20"/>
            <p:cNvCxnSpPr>
              <a:endCxn id="25" idx="3"/>
            </p:cNvCxnSpPr>
            <p:nvPr/>
          </p:nvCxnSpPr>
          <p:spPr>
            <a:xfrm>
              <a:off x="4243310" y="2800350"/>
              <a:ext cx="786315" cy="3240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4108602" y="3896842"/>
              <a:ext cx="96745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暗号化しないで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リモートアクセスをすると</a:t>
            </a:r>
            <a:r>
              <a:rPr lang="en-US" altLang="ja-JP" sz="4800" dirty="0" smtClean="0"/>
              <a:t>…</a:t>
            </a:r>
            <a:endParaRPr kumimoji="1" lang="ja-JP" altLang="en-US" sz="4800" dirty="0"/>
          </a:p>
        </p:txBody>
      </p:sp>
      <p:sp>
        <p:nvSpPr>
          <p:cNvPr id="28" name="テキスト ボックス 7"/>
          <p:cNvSpPr txBox="1"/>
          <p:nvPr/>
        </p:nvSpPr>
        <p:spPr>
          <a:xfrm>
            <a:off x="539552" y="2708920"/>
            <a:ext cx="18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8"/>
          <p:cNvSpPr txBox="1"/>
          <p:nvPr/>
        </p:nvSpPr>
        <p:spPr>
          <a:xfrm>
            <a:off x="6588224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0" name="Picture 29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0922"/>
            <a:ext cx="1656184" cy="1656184"/>
          </a:xfrm>
          <a:prstGeom prst="rect">
            <a:avLst/>
          </a:prstGeom>
        </p:spPr>
      </p:pic>
      <p:pic>
        <p:nvPicPr>
          <p:cNvPr id="31" name="Picture 30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11151"/>
            <a:ext cx="1656184" cy="1656184"/>
          </a:xfrm>
          <a:prstGeom prst="rect">
            <a:avLst/>
          </a:prstGeom>
        </p:spPr>
      </p:pic>
      <p:sp>
        <p:nvSpPr>
          <p:cNvPr id="32" name="Left-Right Arrow 31"/>
          <p:cNvSpPr/>
          <p:nvPr/>
        </p:nvSpPr>
        <p:spPr>
          <a:xfrm>
            <a:off x="2299094" y="1679057"/>
            <a:ext cx="4104456" cy="1082324"/>
          </a:xfrm>
          <a:prstGeom prst="leftRightArrow">
            <a:avLst>
              <a:gd name="adj1" fmla="val 64152"/>
              <a:gd name="adj2" fmla="val 51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15816" y="1659964"/>
            <a:ext cx="2952328" cy="12649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Arial Unicode MS" pitchFamily="50" charset="-128"/>
              </a:rPr>
              <a:t>ネットワーク</a:t>
            </a:r>
            <a:endParaRPr kumimoji="1" lang="en-US" altLang="ja-JP" sz="2400" b="1" dirty="0" smtClean="0">
              <a:latin typeface="Arial Unicode MS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Arial Unicode MS" pitchFamily="50" charset="-128"/>
              </a:rPr>
              <a:t>空間</a:t>
            </a:r>
            <a:endParaRPr kumimoji="1" lang="ja-JP" altLang="en-US" sz="2400" b="1" dirty="0">
              <a:latin typeface="Arial Unicode MS" pitchFamily="50" charset="-128"/>
            </a:endParaRPr>
          </a:p>
        </p:txBody>
      </p:sp>
      <p:cxnSp>
        <p:nvCxnSpPr>
          <p:cNvPr id="33" name="直線矢印コネクタ 21"/>
          <p:cNvCxnSpPr/>
          <p:nvPr/>
        </p:nvCxnSpPr>
        <p:spPr>
          <a:xfrm>
            <a:off x="4139952" y="4365104"/>
            <a:ext cx="90171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20"/>
          <p:cNvCxnSpPr/>
          <p:nvPr/>
        </p:nvCxnSpPr>
        <p:spPr>
          <a:xfrm flipH="1">
            <a:off x="4139952" y="4437112"/>
            <a:ext cx="86409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115616" y="5733256"/>
            <a:ext cx="741682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8"/>
              </a:rPr>
              <a:t>パケットが盗聴される危険性がある！</a:t>
            </a:r>
            <a:endParaRPr lang="en-US" altLang="ja-JP" sz="36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8"/>
            </a:endParaRPr>
          </a:p>
        </p:txBody>
      </p:sp>
      <p:cxnSp>
        <p:nvCxnSpPr>
          <p:cNvPr id="36" name="直線矢印コネクタ 20"/>
          <p:cNvCxnSpPr/>
          <p:nvPr/>
        </p:nvCxnSpPr>
        <p:spPr>
          <a:xfrm flipH="1">
            <a:off x="4139952" y="3645024"/>
            <a:ext cx="864096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パケット盗聴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12168"/>
            <a:ext cx="9144000" cy="558924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ネットワーク上の</a:t>
            </a:r>
            <a:r>
              <a:rPr kumimoji="1" lang="ja-JP" altLang="en-US" sz="3200" b="1" u="sng" dirty="0" smtClean="0"/>
              <a:t>パケット情報を盗み見る</a:t>
            </a:r>
            <a:r>
              <a:rPr kumimoji="1" lang="ja-JP" altLang="en-US" sz="3200" dirty="0" smtClean="0"/>
              <a:t>こと</a:t>
            </a:r>
            <a:endParaRPr kumimoji="1" lang="en-US" altLang="ja-JP" dirty="0" smtClean="0"/>
          </a:p>
          <a:p>
            <a:pPr lvl="1"/>
            <a:r>
              <a:rPr kumimoji="1" lang="ja-JP" altLang="en-US" sz="3000" dirty="0" smtClean="0"/>
              <a:t>パケット</a:t>
            </a:r>
            <a:r>
              <a:rPr lang="ja-JP" altLang="en-US" sz="3000" dirty="0" smtClean="0"/>
              <a:t>は</a:t>
            </a:r>
            <a:r>
              <a:rPr kumimoji="1" lang="ja-JP" altLang="en-US" sz="3000" dirty="0" smtClean="0"/>
              <a:t>ネットワーク上の</a:t>
            </a:r>
            <a:r>
              <a:rPr kumimoji="1" lang="ja-JP" altLang="en-US" sz="3000" b="1" u="sng" dirty="0" smtClean="0"/>
              <a:t>様々な</a:t>
            </a:r>
            <a:r>
              <a:rPr lang="ja-JP" altLang="en-US" sz="3000" b="1" u="sng" dirty="0" smtClean="0"/>
              <a:t>計算機</a:t>
            </a:r>
            <a:r>
              <a:rPr kumimoji="1" lang="ja-JP" altLang="en-US" sz="3000" b="1" u="sng" dirty="0" smtClean="0"/>
              <a:t>を経由</a:t>
            </a:r>
            <a:endParaRPr kumimoji="1" lang="en-US" altLang="ja-JP" sz="3000" b="1" u="sng" dirty="0" smtClean="0"/>
          </a:p>
          <a:p>
            <a:pPr lvl="1"/>
            <a:r>
              <a:rPr lang="ja-JP" altLang="en-US" sz="3000" dirty="0" smtClean="0"/>
              <a:t>いたるところで盗聴される可能性有り</a:t>
            </a:r>
            <a:endParaRPr kumimoji="1" lang="en-US" altLang="ja-JP" sz="3000" dirty="0" smtClean="0"/>
          </a:p>
          <a:p>
            <a:r>
              <a:rPr kumimoji="1" lang="ja-JP" altLang="en-US" sz="3200" dirty="0" smtClean="0"/>
              <a:t>パケット盗聴への対策</a:t>
            </a:r>
            <a:endParaRPr kumimoji="1" lang="en-US" altLang="ja-JP" dirty="0" smtClean="0"/>
          </a:p>
          <a:p>
            <a:pPr lvl="1"/>
            <a:r>
              <a:rPr kumimoji="1" lang="ja-JP" altLang="en-US" sz="3000" b="1" u="sng" dirty="0" smtClean="0"/>
              <a:t>暗号化通信</a:t>
            </a:r>
            <a:endParaRPr kumimoji="1" lang="en-US" altLang="ja-JP" sz="3000" b="1" u="sng" dirty="0" smtClean="0"/>
          </a:p>
          <a:p>
            <a:pPr lvl="2"/>
            <a:r>
              <a:rPr kumimoji="1" lang="ja-JP" altLang="en-US" sz="2800" dirty="0" smtClean="0"/>
              <a:t>適切なプロトコルを用いて</a:t>
            </a:r>
            <a:r>
              <a:rPr kumimoji="1" lang="en-US" altLang="ja-JP" sz="2800" dirty="0" smtClean="0"/>
              <a:t>, </a:t>
            </a:r>
            <a:r>
              <a:rPr kumimoji="1" lang="ja-JP" altLang="en-US" sz="2800" dirty="0" smtClean="0"/>
              <a:t>パケットが</a:t>
            </a:r>
            <a:r>
              <a:rPr kumimoji="1" lang="ja-JP" altLang="en-US" sz="2800" b="1" u="sng" dirty="0" smtClean="0"/>
              <a:t>第三者に見られても内容を分からない</a:t>
            </a:r>
            <a:r>
              <a:rPr kumimoji="1" lang="ja-JP" altLang="en-US" sz="2800" dirty="0" smtClean="0"/>
              <a:t>ようにする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sz="4800" dirty="0" smtClean="0">
                <a:latin typeface="Helvetica"/>
                <a:cs typeface="Helvetica"/>
              </a:rPr>
              <a:t>SSH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US" altLang="ja-JP" sz="3200" b="1" u="sng" dirty="0" smtClean="0">
                <a:latin typeface="Helvetica"/>
                <a:cs typeface="Helvetica"/>
              </a:rPr>
              <a:t>S</a:t>
            </a:r>
            <a:r>
              <a:rPr lang="en-US" altLang="ja-JP" sz="3200" dirty="0" smtClean="0">
                <a:latin typeface="Helvetica"/>
                <a:cs typeface="Helvetica"/>
              </a:rPr>
              <a:t>ecure </a:t>
            </a:r>
            <a:r>
              <a:rPr lang="en-US" altLang="ja-JP" sz="3200" b="1" u="sng" dirty="0" smtClean="0">
                <a:latin typeface="Helvetica"/>
                <a:cs typeface="Helvetica"/>
              </a:rPr>
              <a:t>Sh</a:t>
            </a:r>
            <a:r>
              <a:rPr lang="en-US" altLang="ja-JP" sz="3200" dirty="0" smtClean="0">
                <a:latin typeface="Helvetica"/>
                <a:cs typeface="Helvetica"/>
              </a:rPr>
              <a:t>ell</a:t>
            </a:r>
            <a:endParaRPr kumimoji="1" lang="en-US" altLang="ja-JP" sz="3200" dirty="0" smtClean="0"/>
          </a:p>
          <a:p>
            <a:pPr lvl="1"/>
            <a:r>
              <a:rPr kumimoji="1" lang="ja-JP" altLang="en-US" sz="3000" dirty="0" smtClean="0"/>
              <a:t>リモートアクセス用プロトコル</a:t>
            </a:r>
            <a:endParaRPr lang="en-US" altLang="ja-JP" sz="3000" dirty="0" smtClean="0"/>
          </a:p>
          <a:p>
            <a:pPr lvl="2"/>
            <a:r>
              <a:rPr lang="en-US" altLang="ja-JP" sz="2800" dirty="0" smtClean="0"/>
              <a:t>ssh1 (</a:t>
            </a:r>
            <a:r>
              <a:rPr lang="ja-JP" altLang="en-US" sz="2800" dirty="0" smtClean="0"/>
              <a:t>バージョン</a:t>
            </a:r>
            <a:r>
              <a:rPr lang="en-US" altLang="ja-JP" sz="2800" dirty="0" smtClean="0"/>
              <a:t>1), </a:t>
            </a:r>
            <a:r>
              <a:rPr lang="en-US" altLang="ja-JP" sz="2800" b="1" u="sng" dirty="0" smtClean="0"/>
              <a:t>ssh2 (</a:t>
            </a:r>
            <a:r>
              <a:rPr lang="ja-JP" altLang="en-US" sz="2800" b="1" u="sng" dirty="0" smtClean="0"/>
              <a:t>バーション</a:t>
            </a:r>
            <a:r>
              <a:rPr lang="en-US" altLang="ja-JP" sz="2800" b="1" u="sng" dirty="0" smtClean="0"/>
              <a:t>2)</a:t>
            </a:r>
            <a:r>
              <a:rPr lang="en-US" altLang="ja-JP" sz="2800" dirty="0" smtClean="0"/>
              <a:t> </a:t>
            </a:r>
            <a:endParaRPr kumimoji="1" lang="en-US" altLang="ja-JP" sz="2800" dirty="0" smtClean="0"/>
          </a:p>
          <a:p>
            <a:pPr lvl="1"/>
            <a:r>
              <a:rPr lang="ja-JP" altLang="en-US" sz="3000" dirty="0" smtClean="0"/>
              <a:t>使用ポート：</a:t>
            </a:r>
            <a:r>
              <a:rPr lang="en-US" altLang="ja-JP" sz="3000" dirty="0" smtClean="0"/>
              <a:t>22</a:t>
            </a:r>
            <a:r>
              <a:rPr lang="ja-JP" altLang="en-US" sz="3000" dirty="0" smtClean="0"/>
              <a:t>番</a:t>
            </a:r>
            <a:endParaRPr lang="en-US" altLang="ja-JP" sz="3000" dirty="0" smtClean="0"/>
          </a:p>
          <a:p>
            <a:r>
              <a:rPr lang="ja-JP" altLang="en-US" sz="3200" b="1" u="sng" dirty="0"/>
              <a:t>パケットの暗号化</a:t>
            </a:r>
            <a:endParaRPr lang="en-US" altLang="ja-JP" b="1" dirty="0"/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telnet, ftp</a:t>
            </a:r>
            <a:r>
              <a:rPr lang="en-US" altLang="ja-JP" sz="3000" dirty="0"/>
              <a:t> </a:t>
            </a:r>
            <a:r>
              <a:rPr lang="ja-JP" altLang="en-US" sz="3000" dirty="0"/>
              <a:t>などよりも安全に通信可能</a:t>
            </a:r>
            <a:endParaRPr lang="en-US" altLang="ja-JP" sz="3000" b="1" u="sng" dirty="0"/>
          </a:p>
          <a:p>
            <a:pPr lvl="1"/>
            <a:r>
              <a:rPr lang="ja-JP" altLang="en-US" sz="3000" dirty="0" smtClean="0"/>
              <a:t>暗号化する分</a:t>
            </a:r>
            <a:r>
              <a:rPr lang="en-US" altLang="ja-JP" sz="3000" dirty="0" smtClean="0"/>
              <a:t>, </a:t>
            </a:r>
            <a:r>
              <a:rPr lang="en-US" altLang="ja-JP" sz="3000" dirty="0" smtClean="0">
                <a:latin typeface="Helvetica"/>
                <a:cs typeface="Helvetica"/>
              </a:rPr>
              <a:t>telnet, ftp</a:t>
            </a:r>
            <a:r>
              <a:rPr lang="ja-JP" altLang="en-US" sz="3000" dirty="0" smtClean="0"/>
              <a:t> に比べ速度低下</a:t>
            </a:r>
            <a:endParaRPr lang="en-US" altLang="ja-JP" sz="3000" dirty="0"/>
          </a:p>
          <a:p>
            <a:r>
              <a:rPr lang="ja-JP" altLang="en-US" sz="3200" dirty="0"/>
              <a:t>このプロトコルを利用する主なコマンド</a:t>
            </a:r>
            <a:endParaRPr lang="en-US" altLang="ja-JP" sz="3200" dirty="0"/>
          </a:p>
          <a:p>
            <a:pPr lvl="1"/>
            <a:r>
              <a:rPr lang="en-US" altLang="ja-JP" dirty="0"/>
              <a:t> </a:t>
            </a:r>
            <a:r>
              <a:rPr lang="en-US" altLang="ja-JP" sz="3000" dirty="0" err="1" smtClean="0"/>
              <a:t>ssh</a:t>
            </a:r>
            <a:r>
              <a:rPr lang="en-US" altLang="ja-JP" sz="3000" dirty="0" smtClean="0"/>
              <a:t>, </a:t>
            </a:r>
            <a:r>
              <a:rPr lang="en-US" altLang="ja-JP" sz="3000" dirty="0" err="1" smtClean="0"/>
              <a:t>sftp</a:t>
            </a:r>
            <a:r>
              <a:rPr lang="en-US" altLang="ja-JP" sz="3000" dirty="0" smtClean="0"/>
              <a:t>, </a:t>
            </a:r>
            <a:r>
              <a:rPr lang="en-US" altLang="ja-JP" sz="3000" dirty="0" err="1" smtClean="0"/>
              <a:t>scp</a:t>
            </a:r>
            <a:r>
              <a:rPr lang="en-US" altLang="ja-JP" sz="3000" dirty="0" smtClean="0"/>
              <a:t> </a:t>
            </a:r>
            <a:r>
              <a:rPr lang="ja-JP" altLang="en-US" sz="3000" dirty="0" smtClean="0"/>
              <a:t>など</a:t>
            </a:r>
            <a:endParaRPr lang="ja-JP" alt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まとめ</a:t>
            </a:r>
            <a:r>
              <a:rPr kumimoji="1" lang="en-US" altLang="ja-JP" sz="4800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kumimoji="1" lang="ja-JP" altLang="en-US" sz="3200" dirty="0" smtClean="0"/>
              <a:t>リモートアクセス</a:t>
            </a:r>
            <a:endParaRPr kumimoji="1" lang="en-US" altLang="ja-JP" dirty="0" smtClean="0"/>
          </a:p>
          <a:p>
            <a:pPr lvl="1"/>
            <a:r>
              <a:rPr lang="ja-JP" altLang="en-US" sz="3000" dirty="0" smtClean="0"/>
              <a:t>リモートログイン</a:t>
            </a:r>
            <a:r>
              <a:rPr lang="en-US" altLang="ja-JP" sz="3000" dirty="0" smtClean="0"/>
              <a:t>, </a:t>
            </a:r>
            <a:r>
              <a:rPr lang="ja-JP" altLang="en-US" sz="3000" dirty="0" smtClean="0"/>
              <a:t>ファイル転送</a:t>
            </a:r>
            <a:endParaRPr lang="en-US" altLang="ja-JP" sz="3000" dirty="0" smtClean="0"/>
          </a:p>
          <a:p>
            <a:pPr lvl="2"/>
            <a:r>
              <a:rPr lang="ja-JP" altLang="en-US" sz="2800" dirty="0" smtClean="0"/>
              <a:t>ローカルホストからリモートホストを利用</a:t>
            </a:r>
            <a:endParaRPr lang="en-US" altLang="ja-JP" sz="2800" dirty="0" smtClean="0"/>
          </a:p>
          <a:p>
            <a:pPr lvl="2"/>
            <a:r>
              <a:rPr lang="en-US" altLang="ja-JP" sz="2800" dirty="0" smtClean="0">
                <a:latin typeface="Helvetica"/>
                <a:cs typeface="Helvetica"/>
              </a:rPr>
              <a:t>Web</a:t>
            </a:r>
            <a:r>
              <a:rPr lang="ja-JP" altLang="en-US" sz="2800" dirty="0" smtClean="0">
                <a:latin typeface="Helvetica"/>
                <a:cs typeface="Helvetica"/>
              </a:rPr>
              <a:t> </a:t>
            </a:r>
            <a:r>
              <a:rPr lang="ja-JP" altLang="en-US" sz="2800" dirty="0" smtClean="0"/>
              <a:t>アカウント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社内システム接続</a:t>
            </a:r>
            <a:endParaRPr lang="en-US" altLang="ja-JP" dirty="0" smtClean="0"/>
          </a:p>
          <a:p>
            <a:pPr lvl="1"/>
            <a:r>
              <a:rPr lang="ja-JP" altLang="en-US" sz="3000" dirty="0" smtClean="0"/>
              <a:t>利用されるプロトコル</a:t>
            </a:r>
            <a:endParaRPr lang="en-US" altLang="ja-JP" sz="3000" dirty="0" smtClean="0"/>
          </a:p>
          <a:p>
            <a:pPr lvl="2"/>
            <a:r>
              <a:rPr lang="en-US" altLang="ja-JP" sz="2800" dirty="0" smtClean="0">
                <a:latin typeface="Helvetica"/>
                <a:cs typeface="Helvetica"/>
              </a:rPr>
              <a:t>Telnet, FTP, SSH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など</a:t>
            </a:r>
            <a:endParaRPr lang="en-US" altLang="ja-JP" sz="2800" dirty="0" smtClean="0"/>
          </a:p>
          <a:p>
            <a:pPr lvl="2"/>
            <a:r>
              <a:rPr lang="ja-JP" altLang="en-US" sz="2800" dirty="0" smtClean="0"/>
              <a:t>通信内容が暗号化されるプロトコルである </a:t>
            </a:r>
            <a:r>
              <a:rPr lang="en-US" altLang="ja-JP" sz="2800" dirty="0" smtClean="0">
                <a:latin typeface="Helvetica"/>
                <a:cs typeface="Helvetica"/>
              </a:rPr>
              <a:t>SSH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の使用を心掛ける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5395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/>
              <a:t>目次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リモート</a:t>
            </a:r>
            <a:r>
              <a:rPr kumimoji="1" lang="ja-JP" altLang="en-US" sz="3200" dirty="0" smtClean="0"/>
              <a:t>アクセス</a:t>
            </a:r>
            <a:endParaRPr kumimoji="1" lang="en-US" altLang="ja-JP" sz="3200" dirty="0" smtClean="0"/>
          </a:p>
          <a:p>
            <a:pPr lvl="1"/>
            <a:r>
              <a:rPr lang="ja-JP" altLang="en-US" sz="3000" dirty="0" smtClean="0"/>
              <a:t>リモートアクセス</a:t>
            </a:r>
            <a:r>
              <a:rPr lang="ja-JP" altLang="en-US" sz="3000" dirty="0"/>
              <a:t>と</a:t>
            </a:r>
            <a:r>
              <a:rPr lang="ja-JP" altLang="en-US" sz="3000" dirty="0" smtClean="0"/>
              <a:t>は</a:t>
            </a:r>
            <a:r>
              <a:rPr lang="en-US" altLang="ja-JP" sz="3000" dirty="0" smtClean="0"/>
              <a:t>?</a:t>
            </a:r>
          </a:p>
          <a:p>
            <a:pPr lvl="1"/>
            <a:r>
              <a:rPr lang="ja-JP" altLang="en-US" sz="3000" dirty="0" smtClean="0"/>
              <a:t>リモートアクセスのイメージ</a:t>
            </a:r>
            <a:endParaRPr lang="en-US" altLang="ja-JP" sz="3000" dirty="0" smtClean="0"/>
          </a:p>
          <a:p>
            <a:pPr lvl="1"/>
            <a:r>
              <a:rPr lang="ja-JP" altLang="en-US" sz="3000" dirty="0" smtClean="0"/>
              <a:t>パケット盗聴の危険性</a:t>
            </a:r>
            <a:endParaRPr lang="en-US" altLang="ja-JP" sz="3000" dirty="0" smtClean="0"/>
          </a:p>
          <a:p>
            <a:pPr lvl="1"/>
            <a:r>
              <a:rPr lang="ja-JP" altLang="en-US" sz="3000" dirty="0" smtClean="0"/>
              <a:t>リモートアクセスで用いられるプロトコル</a:t>
            </a:r>
            <a:endParaRPr lang="en-US" altLang="ja-JP" sz="3000" dirty="0" smtClean="0"/>
          </a:p>
          <a:p>
            <a:r>
              <a:rPr lang="ja-JP" altLang="en-US" sz="3200" dirty="0"/>
              <a:t>ネットワークセキュリティ</a:t>
            </a:r>
            <a:endParaRPr lang="en-US" altLang="ja-JP" sz="3200" dirty="0"/>
          </a:p>
          <a:p>
            <a:pPr lvl="1"/>
            <a:r>
              <a:rPr lang="ja-JP" altLang="en-US" sz="3000" dirty="0"/>
              <a:t>暗号化通信</a:t>
            </a:r>
            <a:endParaRPr lang="en-US" altLang="ja-JP" sz="3000" dirty="0"/>
          </a:p>
          <a:p>
            <a:pPr lvl="1"/>
            <a:r>
              <a:rPr lang="ja-JP" altLang="en-US" sz="3000" dirty="0"/>
              <a:t>ポート管理</a:t>
            </a:r>
            <a:endParaRPr lang="en-US" altLang="ja-JP" sz="3000" dirty="0"/>
          </a:p>
          <a:p>
            <a:pPr lvl="1"/>
            <a:r>
              <a:rPr lang="ja-JP" altLang="en-US" sz="3000" dirty="0"/>
              <a:t>アクセス管理</a:t>
            </a:r>
            <a:endParaRPr lang="en-US" altLang="ja-JP" sz="3000" dirty="0"/>
          </a:p>
          <a:p>
            <a:pPr lvl="1"/>
            <a:r>
              <a:rPr lang="ja-JP" altLang="en-US" sz="3000" dirty="0" smtClean="0"/>
              <a:t>セキュリティホール</a:t>
            </a:r>
            <a:endParaRPr lang="en-US" altLang="ja-JP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2936"/>
            <a:ext cx="8229600" cy="1143000"/>
          </a:xfrm>
        </p:spPr>
        <p:txBody>
          <a:bodyPr anchor="ctr"/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ネットワークセキュリティ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ネットワークセキュリティ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508518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前回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講義第２回）はパスワードセキュリティ</a:t>
            </a:r>
            <a:endParaRPr lang="en-US" altLang="ja-JP" dirty="0" smtClean="0"/>
          </a:p>
          <a:p>
            <a:pPr lvl="1"/>
            <a:r>
              <a:rPr kumimoji="1" lang="ja-JP" altLang="en-US" sz="3000" b="1" u="sng" dirty="0" smtClean="0"/>
              <a:t>アカウントをしっかり守る</a:t>
            </a:r>
            <a:endParaRPr kumimoji="1" lang="en-US" altLang="ja-JP" sz="3000" b="1" u="sng" dirty="0" smtClean="0"/>
          </a:p>
          <a:p>
            <a:pPr marL="349250" lvl="1" indent="0">
              <a:buNone/>
            </a:pPr>
            <a:endParaRPr kumimoji="1" lang="en-US" altLang="ja-JP" sz="3000" b="1" u="sng" dirty="0" smtClean="0"/>
          </a:p>
          <a:p>
            <a:r>
              <a:rPr lang="ja-JP" altLang="en-US" sz="3200" dirty="0" smtClean="0"/>
              <a:t>今回は</a:t>
            </a:r>
            <a:r>
              <a:rPr lang="ja-JP" altLang="en-US" sz="3200" dirty="0" smtClean="0">
                <a:solidFill>
                  <a:srgbClr val="FF0000"/>
                </a:solidFill>
              </a:rPr>
              <a:t>ネットワークセキュリティ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sz="3000" dirty="0" smtClean="0"/>
              <a:t>ネットワーク利用に関する</a:t>
            </a:r>
            <a:r>
              <a:rPr kumimoji="1" lang="ja-JP" altLang="en-US" sz="3000" b="1" u="sng" dirty="0" smtClean="0"/>
              <a:t>最低限の防衛策を知る</a:t>
            </a:r>
            <a:endParaRPr kumimoji="1" lang="ja-JP" altLang="en-US" sz="3000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1377208"/>
          </a:xfrm>
        </p:spPr>
        <p:txBody>
          <a:bodyPr anchor="ctr">
            <a:noAutofit/>
          </a:bodyPr>
          <a:lstStyle/>
          <a:p>
            <a:r>
              <a:rPr kumimoji="1" lang="ja-JP" altLang="en-US" sz="4800" dirty="0" smtClean="0"/>
              <a:t>ネットワークセキュリティの原則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（一般ユーザ編）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6044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有害</a:t>
            </a:r>
            <a:r>
              <a:rPr lang="ja-JP" altLang="en-US" sz="3200" dirty="0" smtClean="0"/>
              <a:t>データを受け取らぬよう予防</a:t>
            </a:r>
            <a:r>
              <a:rPr lang="ja-JP" altLang="en-US" sz="3200" dirty="0"/>
              <a:t>する</a:t>
            </a:r>
            <a:endParaRPr lang="en-US" altLang="ja-JP" sz="3200" dirty="0"/>
          </a:p>
          <a:p>
            <a:pPr lvl="2"/>
            <a:r>
              <a:rPr lang="ja-JP" altLang="en-US" sz="2800" dirty="0"/>
              <a:t>不要なアプリケーションやプラグインの　　　　　インストール等は</a:t>
            </a:r>
            <a:r>
              <a:rPr lang="ja-JP" altLang="en-US" sz="2800" dirty="0" smtClean="0"/>
              <a:t>しない</a:t>
            </a:r>
            <a:endParaRPr kumimoji="1" lang="en-US" altLang="ja-JP" sz="3200" b="1" u="sng" dirty="0" smtClean="0"/>
          </a:p>
          <a:p>
            <a:r>
              <a:rPr kumimoji="1" lang="ja-JP" altLang="en-US" sz="3200" b="1" u="sng" dirty="0" smtClean="0"/>
              <a:t>パケット盗聴の予防策</a:t>
            </a:r>
            <a:r>
              <a:rPr kumimoji="1" lang="ja-JP" altLang="en-US" sz="3200" dirty="0" smtClean="0"/>
              <a:t>を講じる</a:t>
            </a:r>
            <a:endParaRPr kumimoji="1" lang="en-US" altLang="ja-JP" sz="3200" dirty="0" smtClean="0"/>
          </a:p>
          <a:p>
            <a:pPr lvl="1"/>
            <a:r>
              <a:rPr lang="ja-JP" altLang="en-US" sz="3000" dirty="0" smtClean="0">
                <a:solidFill>
                  <a:srgbClr val="FF0000"/>
                </a:solidFill>
              </a:rPr>
              <a:t>暗号化通信の利用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892480" cy="1252728"/>
          </a:xfrm>
        </p:spPr>
        <p:txBody>
          <a:bodyPr anchor="ctr">
            <a:normAutofit/>
          </a:bodyPr>
          <a:lstStyle/>
          <a:p>
            <a:r>
              <a:rPr kumimoji="1" lang="ja-JP" altLang="en-US" sz="5300" dirty="0" smtClean="0"/>
              <a:t>暗号化通信用プロトコル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23925"/>
            <a:ext cx="9144000" cy="5334075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elvetica"/>
                <a:cs typeface="Helvetica"/>
              </a:rPr>
              <a:t>SSH ( </a:t>
            </a:r>
            <a:r>
              <a:rPr lang="ja-JP" altLang="en-US" sz="3200" dirty="0" smtClean="0">
                <a:latin typeface="Helvetica"/>
                <a:cs typeface="Helvetica"/>
              </a:rPr>
              <a:t>講義前半参照</a:t>
            </a:r>
            <a:r>
              <a:rPr lang="en-US" altLang="ja-JP" sz="3200" dirty="0" smtClean="0">
                <a:latin typeface="Helvetica"/>
                <a:cs typeface="Helvetica"/>
              </a:rPr>
              <a:t>)</a:t>
            </a:r>
            <a:endParaRPr lang="en-US" altLang="ja-JP" sz="3000" dirty="0" smtClean="0"/>
          </a:p>
          <a:p>
            <a:r>
              <a:rPr lang="en-US" altLang="ja-JP" sz="3200" dirty="0" smtClean="0">
                <a:solidFill>
                  <a:srgbClr val="595959"/>
                </a:solidFill>
                <a:latin typeface="Helvetica"/>
                <a:cs typeface="Helvetica"/>
              </a:rPr>
              <a:t>SSL / TLS</a:t>
            </a:r>
          </a:p>
          <a:p>
            <a:pPr lvl="1"/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S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ecure </a:t>
            </a:r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S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ocket </a:t>
            </a:r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L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ayer/ </a:t>
            </a:r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T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ransport </a:t>
            </a:r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L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ayer </a:t>
            </a:r>
            <a:r>
              <a:rPr lang="en-US" altLang="ja-JP" sz="3000" b="1" u="sng" dirty="0" smtClean="0">
                <a:solidFill>
                  <a:srgbClr val="595959"/>
                </a:solidFill>
                <a:latin typeface="Helvetica"/>
                <a:cs typeface="Helvetica"/>
              </a:rPr>
              <a:t>S</a:t>
            </a:r>
            <a:r>
              <a:rPr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ecurity</a:t>
            </a:r>
            <a:endParaRPr lang="en-US" altLang="ja-JP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lvl="1"/>
            <a:r>
              <a:rPr lang="en-US" altLang="ja-JP" sz="3000" dirty="0" smtClean="0">
                <a:latin typeface="Helvetica"/>
                <a:cs typeface="Helvetica"/>
              </a:rPr>
              <a:t>TCP/IP</a:t>
            </a:r>
            <a:r>
              <a:rPr lang="ja-JP" altLang="en-US" sz="3000" dirty="0" smtClean="0"/>
              <a:t>層とアプリケーション層との中間に実装されたプロトコル</a:t>
            </a:r>
            <a:endParaRPr lang="en-US" altLang="ja-JP" sz="3000" dirty="0" smtClean="0"/>
          </a:p>
          <a:p>
            <a:pPr lvl="1"/>
            <a:r>
              <a:rPr lang="ja-JP" altLang="en-US" sz="3000" dirty="0" smtClean="0"/>
              <a:t>やり取りするデータを暗号化するための仕組み</a:t>
            </a:r>
            <a:endParaRPr lang="en-US" altLang="ja-JP" sz="2800" dirty="0" smtClean="0"/>
          </a:p>
          <a:p>
            <a:pPr lvl="2"/>
            <a:r>
              <a:rPr kumimoji="1" lang="en-US" altLang="ja-JP" sz="3000" dirty="0" smtClean="0">
                <a:solidFill>
                  <a:srgbClr val="595959"/>
                </a:solidFill>
                <a:latin typeface="Helvetica"/>
                <a:cs typeface="Helvetica"/>
              </a:rPr>
              <a:t>HTTPS (HTTP over SSL/TLS)</a:t>
            </a:r>
            <a:endParaRPr kumimoji="1" lang="en-US" altLang="ja-JP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lvl="3"/>
            <a:r>
              <a:rPr lang="en-US" altLang="ja-JP" sz="2600" dirty="0" smtClean="0">
                <a:latin typeface="Helvetica"/>
                <a:cs typeface="Helvetica"/>
              </a:rPr>
              <a:t>SSL/TLS </a:t>
            </a:r>
            <a:r>
              <a:rPr lang="ja-JP" altLang="en-US" sz="2600" dirty="0" smtClean="0"/>
              <a:t>を利用した </a:t>
            </a:r>
            <a:r>
              <a:rPr lang="en-US" altLang="ja-JP" sz="2600" dirty="0" smtClean="0">
                <a:latin typeface="Helvetica"/>
                <a:cs typeface="Helvetica"/>
              </a:rPr>
              <a:t>HTTP</a:t>
            </a:r>
            <a:r>
              <a:rPr lang="en-US" altLang="ja-JP" sz="2600" dirty="0" smtClean="0"/>
              <a:t> </a:t>
            </a:r>
            <a:r>
              <a:rPr lang="ja-JP" altLang="en-US" sz="2600" dirty="0" smtClean="0"/>
              <a:t>プロトコル</a:t>
            </a:r>
            <a:endParaRPr lang="en-US" altLang="ja-JP" sz="2600" dirty="0" smtClean="0"/>
          </a:p>
          <a:p>
            <a:pPr lvl="3"/>
            <a:r>
              <a:rPr kumimoji="1" lang="ja-JP" altLang="en-US" sz="2600" dirty="0" smtClean="0"/>
              <a:t>オンライン決済などでしばしば利用されている</a:t>
            </a:r>
            <a:endParaRPr kumimoji="1" lang="ja-JP" alt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9601" b="86254"/>
          <a:stretch>
            <a:fillRect/>
          </a:stretch>
        </p:blipFill>
        <p:spPr bwMode="auto">
          <a:xfrm>
            <a:off x="395536" y="4653136"/>
            <a:ext cx="7507342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7651" b="78571"/>
          <a:stretch>
            <a:fillRect/>
          </a:stretch>
        </p:blipFill>
        <p:spPr bwMode="auto">
          <a:xfrm>
            <a:off x="611560" y="1772816"/>
            <a:ext cx="8065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4800" dirty="0" smtClean="0">
                <a:latin typeface="Helvetica"/>
                <a:cs typeface="Helvetica"/>
              </a:rPr>
              <a:t>HTTPS</a:t>
            </a:r>
            <a:r>
              <a:rPr kumimoji="1" lang="en-US" altLang="ja-JP" sz="4800" dirty="0" smtClean="0"/>
              <a:t> </a:t>
            </a:r>
            <a:r>
              <a:rPr kumimoji="1" lang="ja-JP" altLang="en-US" sz="4800" dirty="0" smtClean="0"/>
              <a:t>通信の目印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40770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FF0000"/>
                </a:solidFill>
              </a:rPr>
              <a:t>https 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の文字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414908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0000"/>
                </a:solidFill>
              </a:rPr>
              <a:t>鍵マーク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331640" y="2492896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575096" y="2492896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8" idx="0"/>
          </p:cNvCxnSpPr>
          <p:nvPr/>
        </p:nvCxnSpPr>
        <p:spPr>
          <a:xfrm>
            <a:off x="1403648" y="2492896"/>
            <a:ext cx="388349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7" idx="0"/>
          </p:cNvCxnSpPr>
          <p:nvPr/>
        </p:nvCxnSpPr>
        <p:spPr>
          <a:xfrm>
            <a:off x="1763688" y="2492896"/>
            <a:ext cx="385242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979712" y="5705263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230420" y="5679910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8" idx="2"/>
          </p:cNvCxnSpPr>
          <p:nvPr/>
        </p:nvCxnSpPr>
        <p:spPr>
          <a:xfrm flipH="1" flipV="1">
            <a:off x="1791997" y="4795411"/>
            <a:ext cx="115708" cy="937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7" idx="2"/>
          </p:cNvCxnSpPr>
          <p:nvPr/>
        </p:nvCxnSpPr>
        <p:spPr>
          <a:xfrm flipV="1">
            <a:off x="2483768" y="4723403"/>
            <a:ext cx="3132348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77208"/>
          </a:xfrm>
        </p:spPr>
        <p:txBody>
          <a:bodyPr anchor="ctr">
            <a:noAutofit/>
          </a:bodyPr>
          <a:lstStyle/>
          <a:p>
            <a:r>
              <a:rPr kumimoji="1" lang="ja-JP" altLang="en-US" sz="4800" dirty="0" smtClean="0"/>
              <a:t>ネットワークセキュリティの原則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（計算機管理者編）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96044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計算機への</a:t>
            </a:r>
            <a:r>
              <a:rPr lang="ja-JP" altLang="en-US" sz="3200" b="1" u="sng" dirty="0" smtClean="0"/>
              <a:t>不正アクセスを未然に防ぐ</a:t>
            </a:r>
            <a:endParaRPr lang="en-US" altLang="ja-JP" sz="3200" b="1" u="sng" dirty="0" smtClean="0"/>
          </a:p>
          <a:p>
            <a:pPr lvl="1"/>
            <a:r>
              <a:rPr lang="ja-JP" altLang="en-US" sz="3000" dirty="0" smtClean="0">
                <a:solidFill>
                  <a:srgbClr val="FF0000"/>
                </a:solidFill>
              </a:rPr>
              <a:t>ネットワーク空間との接点を最小限にする</a:t>
            </a:r>
            <a:endParaRPr lang="en-US" altLang="ja-JP" sz="3000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sz="2800" dirty="0"/>
              <a:t>ポート</a:t>
            </a:r>
            <a:r>
              <a:rPr lang="en-US" altLang="ja-JP" sz="2800" dirty="0"/>
              <a:t>(</a:t>
            </a:r>
            <a:r>
              <a:rPr lang="ja-JP" altLang="en-US" sz="2800" dirty="0"/>
              <a:t>デーモン</a:t>
            </a:r>
            <a:r>
              <a:rPr lang="en-US" altLang="ja-JP" sz="2800" dirty="0"/>
              <a:t>)</a:t>
            </a:r>
            <a:r>
              <a:rPr lang="ja-JP" altLang="en-US" sz="2800" dirty="0"/>
              <a:t>管理</a:t>
            </a:r>
            <a:endParaRPr lang="en-US" altLang="ja-JP" sz="2800" dirty="0"/>
          </a:p>
          <a:p>
            <a:pPr lvl="2"/>
            <a:r>
              <a:rPr lang="ja-JP" altLang="en-US" sz="2800" dirty="0"/>
              <a:t>アクセス</a:t>
            </a:r>
            <a:r>
              <a:rPr lang="ja-JP" altLang="en-US" sz="2800" dirty="0" smtClean="0"/>
              <a:t>制限</a:t>
            </a:r>
            <a:endParaRPr lang="en-US" altLang="ja-JP" sz="30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3000" b="1" u="sng" dirty="0" smtClean="0">
                <a:solidFill>
                  <a:srgbClr val="595959"/>
                </a:solidFill>
              </a:rPr>
              <a:t>セキュリティホール</a:t>
            </a:r>
            <a:r>
              <a:rPr lang="ja-JP" altLang="en-US" sz="3000" dirty="0" smtClean="0"/>
              <a:t>をなくす</a:t>
            </a:r>
            <a:endParaRPr lang="en-US" altLang="ja-JP" sz="3000" dirty="0" smtClean="0"/>
          </a:p>
          <a:p>
            <a:pPr lvl="2"/>
            <a:r>
              <a:rPr lang="ja-JP" altLang="en-US" sz="2800" dirty="0" smtClean="0"/>
              <a:t>最新のセキュリティ情報を入手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72386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ネットワーク空間との接点を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最小限にする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必要以外の</a:t>
            </a:r>
            <a:r>
              <a:rPr kumimoji="1" lang="ja-JP" altLang="en-US" sz="3200" b="1" u="sng" dirty="0" smtClean="0">
                <a:solidFill>
                  <a:srgbClr val="FF0000"/>
                </a:solidFill>
              </a:rPr>
              <a:t>ポートは閉める</a:t>
            </a:r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ja-JP" altLang="en-US" sz="3000" dirty="0" smtClean="0"/>
              <a:t>≒不要な</a:t>
            </a:r>
            <a:r>
              <a:rPr lang="ja-JP" altLang="en-US" sz="3000" b="1" dirty="0" smtClean="0"/>
              <a:t>デーモンは止める</a:t>
            </a:r>
            <a:endParaRPr lang="en-US" altLang="ja-JP" sz="3000" b="1" dirty="0" smtClean="0"/>
          </a:p>
          <a:p>
            <a:pPr marL="457200" lvl="1" indent="0">
              <a:buNone/>
            </a:pPr>
            <a:r>
              <a:rPr lang="ja-JP" altLang="en-US" sz="3000" dirty="0" smtClean="0"/>
              <a:t>≒不要な</a:t>
            </a:r>
            <a:r>
              <a:rPr lang="ja-JP" altLang="en-US" sz="3000" b="1" dirty="0" smtClean="0"/>
              <a:t>アプリケーションは消す</a:t>
            </a:r>
            <a:endParaRPr lang="en-US" altLang="ja-JP" sz="3000" b="1" dirty="0" smtClean="0"/>
          </a:p>
          <a:p>
            <a:r>
              <a:rPr kumimoji="1" lang="ja-JP" altLang="en-US" sz="3200" dirty="0" smtClean="0"/>
              <a:t>必要以外のホストによる</a:t>
            </a:r>
            <a:r>
              <a:rPr kumimoji="1" lang="ja-JP" altLang="en-US" sz="3200" b="1" u="sng" dirty="0" smtClean="0">
                <a:solidFill>
                  <a:srgbClr val="595959"/>
                </a:solidFill>
              </a:rPr>
              <a:t>アクセスを禁止する</a:t>
            </a:r>
          </a:p>
          <a:p>
            <a:pPr lvl="1"/>
            <a:r>
              <a:rPr kumimoji="1" lang="ja-JP" altLang="en-US" sz="3000" dirty="0" smtClean="0"/>
              <a:t>ホワイトリスト・ブラックリストを作る</a:t>
            </a:r>
            <a:endParaRPr kumimoji="1" lang="ja-JP" alt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ポートの管理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556792"/>
            <a:ext cx="9108504" cy="5301208"/>
          </a:xfrm>
        </p:spPr>
        <p:txBody>
          <a:bodyPr/>
          <a:lstStyle/>
          <a:p>
            <a:r>
              <a:rPr kumimoji="1" lang="ja-JP" altLang="en-US" sz="3200" dirty="0" smtClean="0"/>
              <a:t>各ポートには</a:t>
            </a:r>
            <a:endParaRPr kumimoji="1" lang="en-US" altLang="ja-JP" sz="3200" dirty="0" smtClean="0"/>
          </a:p>
          <a:p>
            <a:pPr lvl="1"/>
            <a:r>
              <a:rPr lang="ja-JP" altLang="en-US" sz="3000" dirty="0" smtClean="0"/>
              <a:t>パケット</a:t>
            </a:r>
            <a:r>
              <a:rPr lang="ja-JP" altLang="en-US" sz="3000" dirty="0"/>
              <a:t>を取り扱う</a:t>
            </a:r>
            <a:r>
              <a:rPr lang="ja-JP" altLang="en-US" sz="3000" b="1" dirty="0"/>
              <a:t>デーモン</a:t>
            </a:r>
            <a:r>
              <a:rPr lang="ja-JP" altLang="en-US" sz="3000" dirty="0"/>
              <a:t>がいる</a:t>
            </a:r>
            <a:endParaRPr kumimoji="1" lang="en-US" altLang="ja-JP" dirty="0" smtClean="0"/>
          </a:p>
          <a:p>
            <a:r>
              <a:rPr kumimoji="1" lang="ja-JP" altLang="en-US" sz="3200" dirty="0" smtClean="0"/>
              <a:t>ポート</a:t>
            </a:r>
            <a:r>
              <a:rPr lang="ja-JP" altLang="en-US" sz="3200" dirty="0" smtClean="0"/>
              <a:t>を開閉するには</a:t>
            </a:r>
            <a:endParaRPr lang="en-US" altLang="ja-JP" dirty="0" smtClean="0"/>
          </a:p>
          <a:p>
            <a:pPr lvl="1"/>
            <a:r>
              <a:rPr kumimoji="1" lang="ja-JP" altLang="en-US" sz="3000" dirty="0" smtClean="0"/>
              <a:t>開閉したいポートのデーモンを操作する</a:t>
            </a:r>
            <a:endParaRPr kumimoji="1" lang="en-US" altLang="ja-JP" sz="3000" dirty="0" smtClean="0"/>
          </a:p>
          <a:p>
            <a:pPr lvl="2"/>
            <a:r>
              <a:rPr lang="ja-JP" altLang="en-US" sz="2800" dirty="0" smtClean="0"/>
              <a:t>デーモンの起動・停止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デーモン</a:t>
            </a:r>
            <a:r>
              <a:rPr kumimoji="1" lang="ja-JP" altLang="en-US" sz="4800" dirty="0" smtClean="0">
                <a:latin typeface="Helvetica"/>
                <a:cs typeface="Helvetica"/>
              </a:rPr>
              <a:t>とは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elvetica"/>
                <a:cs typeface="Helvetica"/>
              </a:rPr>
              <a:t>Daemon (</a:t>
            </a:r>
            <a:r>
              <a:rPr lang="ja-JP" altLang="en-US" sz="3200" dirty="0" smtClean="0">
                <a:latin typeface="Helvetica"/>
                <a:cs typeface="Helvetica"/>
              </a:rPr>
              <a:t>守護神：ギリシャ神話</a:t>
            </a:r>
            <a:r>
              <a:rPr lang="en-US" altLang="ja-JP" sz="3200" dirty="0" smtClean="0">
                <a:latin typeface="Helvetica"/>
                <a:cs typeface="Helvetica"/>
              </a:rPr>
              <a:t>) </a:t>
            </a:r>
            <a:endParaRPr lang="en-US" altLang="ja-JP" sz="3000" dirty="0" smtClean="0">
              <a:latin typeface="Helvetica"/>
              <a:cs typeface="Helvetica"/>
            </a:endParaRPr>
          </a:p>
          <a:p>
            <a:pPr>
              <a:buFont typeface="Wingdings" charset="2"/>
              <a:buChar char="l"/>
            </a:pPr>
            <a:r>
              <a:rPr lang="ja-JP" altLang="en-US" dirty="0" smtClean="0"/>
              <a:t> </a:t>
            </a:r>
            <a:r>
              <a:rPr lang="en-US" altLang="ja-JP" sz="3200" dirty="0" smtClean="0">
                <a:latin typeface="Helvetica"/>
                <a:cs typeface="Helvetica"/>
              </a:rPr>
              <a:t>Unix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のバックグラウンドで働くプログラム</a:t>
            </a:r>
            <a:endParaRPr lang="en-US" altLang="ja-JP" sz="3200" dirty="0" smtClean="0"/>
          </a:p>
          <a:p>
            <a:pPr lvl="1">
              <a:buFont typeface="Wingdings" charset="2"/>
              <a:buChar char="l"/>
            </a:pPr>
            <a:r>
              <a:rPr lang="en-US" altLang="ja-JP" sz="2600" dirty="0" smtClean="0">
                <a:latin typeface="Helvetica"/>
                <a:cs typeface="Helvetica"/>
              </a:rPr>
              <a:t>Windows</a:t>
            </a:r>
            <a:r>
              <a:rPr lang="en-US" altLang="ja-JP" sz="2600" dirty="0" smtClean="0"/>
              <a:t> </a:t>
            </a:r>
            <a:r>
              <a:rPr lang="ja-JP" altLang="en-US" sz="2600" dirty="0" smtClean="0"/>
              <a:t>では </a:t>
            </a:r>
            <a:r>
              <a:rPr lang="en-US" altLang="ja-JP" sz="2600" dirty="0" smtClean="0">
                <a:latin typeface="Helvetica"/>
                <a:cs typeface="Helvetica"/>
              </a:rPr>
              <a:t>Windows</a:t>
            </a:r>
            <a:r>
              <a:rPr lang="en-US" altLang="ja-JP" sz="2600" dirty="0" smtClean="0"/>
              <a:t> </a:t>
            </a:r>
            <a:r>
              <a:rPr lang="ja-JP" altLang="en-US" sz="2600" dirty="0" smtClean="0"/>
              <a:t>サービスなどと呼ばれる</a:t>
            </a:r>
            <a:endParaRPr lang="en-US" altLang="ja-JP" sz="2600" dirty="0" smtClean="0"/>
          </a:p>
          <a:p>
            <a:r>
              <a:rPr kumimoji="1" lang="ja-JP" altLang="en-US" sz="3200" dirty="0" smtClean="0"/>
              <a:t>ポートデーモン</a:t>
            </a:r>
            <a:endParaRPr kumimoji="1" lang="en-US" altLang="ja-JP" dirty="0" smtClean="0"/>
          </a:p>
          <a:p>
            <a:pPr lvl="1"/>
            <a:r>
              <a:rPr lang="ja-JP" altLang="en-US" sz="3000" dirty="0" smtClean="0"/>
              <a:t>各ポートで待機し</a:t>
            </a:r>
            <a:r>
              <a:rPr lang="en-US" altLang="ja-JP" sz="3000" dirty="0" smtClean="0"/>
              <a:t>, </a:t>
            </a:r>
            <a:r>
              <a:rPr lang="ja-JP" altLang="en-US" sz="3000" b="1" dirty="0" smtClean="0"/>
              <a:t>パケットの受け取りを担当</a:t>
            </a:r>
            <a:r>
              <a:rPr lang="ja-JP" altLang="en-US" sz="3000" dirty="0" smtClean="0"/>
              <a:t>するデーモン</a:t>
            </a:r>
            <a:endParaRPr lang="en-US" altLang="ja-JP" sz="3000" dirty="0" smtClean="0"/>
          </a:p>
          <a:p>
            <a:pPr lvl="2"/>
            <a:r>
              <a:rPr lang="ja-JP" altLang="en-US" sz="2800" b="1" u="sng" dirty="0" smtClean="0"/>
              <a:t>いない </a:t>
            </a:r>
            <a:r>
              <a:rPr lang="en-US" altLang="ja-JP" sz="2800" b="1" u="sng" dirty="0" smtClean="0"/>
              <a:t>or </a:t>
            </a:r>
            <a:r>
              <a:rPr lang="ja-JP" altLang="en-US" sz="2800" b="1" u="sng" dirty="0" smtClean="0"/>
              <a:t>働いていなければ</a:t>
            </a:r>
            <a:r>
              <a:rPr lang="ja-JP" altLang="en-US" sz="2800" dirty="0" smtClean="0"/>
              <a:t>パケットを受け取れない</a:t>
            </a:r>
            <a:endParaRPr lang="en-US" altLang="ja-JP" dirty="0" smtClean="0"/>
          </a:p>
          <a:p>
            <a:pPr lvl="1"/>
            <a:r>
              <a:rPr lang="ja-JP" altLang="en-US" sz="3000" dirty="0" smtClean="0"/>
              <a:t>ポートの利用を前提としたアプリケーションとともに　インストールされる</a:t>
            </a:r>
            <a:endParaRPr lang="en-US" altLang="ja-JP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 anchor="ctr"/>
          <a:lstStyle/>
          <a:p>
            <a:r>
              <a:rPr kumimoji="1" lang="ja-JP" altLang="en-US" sz="4800" dirty="0" smtClean="0"/>
              <a:t>ポートデーモンのイメージ</a:t>
            </a:r>
            <a:endParaRPr kumimoji="1" lang="ja-JP" altLang="en-US" sz="4800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58" y="414737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429024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パケットの流れ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61552"/>
            <a:ext cx="458403" cy="63816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66325"/>
            <a:ext cx="458403" cy="63816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581" y="3361552"/>
            <a:ext cx="458403" cy="63816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rot="5400000" flipH="1" flipV="1">
            <a:off x="2893206" y="2897205"/>
            <a:ext cx="1285884" cy="9286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0800000">
            <a:off x="2643174" y="1718478"/>
            <a:ext cx="1357322" cy="9286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071802" y="4147370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2892413" y="4468047"/>
            <a:ext cx="1358910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3841962" y="1556792"/>
            <a:ext cx="2056406" cy="5112568"/>
            <a:chOff x="3841962" y="1052736"/>
            <a:chExt cx="2056406" cy="5112568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4341234" y="1052736"/>
              <a:ext cx="0" cy="8760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343616" y="5286388"/>
              <a:ext cx="0" cy="8789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3914194" y="2856702"/>
              <a:ext cx="85725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>
              <a:off x="3877681" y="4250537"/>
              <a:ext cx="928694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0800000">
              <a:off x="3841962" y="328453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13466" y="128586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21(FTP)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413466" y="2753021"/>
              <a:ext cx="14849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23(telnet)</a:t>
              </a:r>
              <a:endParaRPr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342028" y="5396227"/>
              <a:ext cx="15359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B050"/>
                  </a:solidFill>
                </a:rPr>
                <a:t>80(HTTP)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 rot="10800000">
              <a:off x="3841963" y="471329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4021351" y="2178041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4908" y="1821649"/>
              <a:ext cx="714376" cy="67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図 26" descr="daem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17032"/>
            <a:ext cx="792088" cy="819445"/>
          </a:xfrm>
          <a:prstGeom prst="rect">
            <a:avLst/>
          </a:prstGeom>
        </p:spPr>
      </p:pic>
      <p:pic>
        <p:nvPicPr>
          <p:cNvPr id="28" name="図 27" descr="daem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085184"/>
            <a:ext cx="792088" cy="8194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355976" y="6396335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BSD Daemon Copyright 1988 </a:t>
            </a:r>
          </a:p>
          <a:p>
            <a:r>
              <a:rPr lang="en-US" altLang="ja-JP" sz="1200" dirty="0" smtClean="0"/>
              <a:t>by Marshall Kirk </a:t>
            </a:r>
            <a:r>
              <a:rPr lang="en-US" altLang="ja-JP" sz="1200" dirty="0" err="1" smtClean="0"/>
              <a:t>McKusick</a:t>
            </a:r>
            <a:r>
              <a:rPr lang="en-US" altLang="ja-JP" sz="1200" dirty="0" smtClean="0"/>
              <a:t>. All Rights Reserved.</a:t>
            </a:r>
            <a:endParaRPr kumimoji="1" lang="ja-JP" altLang="en-US" sz="1200" dirty="0"/>
          </a:p>
        </p:txBody>
      </p:sp>
      <p:pic>
        <p:nvPicPr>
          <p:cNvPr id="30" name="Picture 29" descr="MC90043264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4" y="2276872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33598"/>
            <a:ext cx="8229600" cy="1143000"/>
          </a:xfrm>
        </p:spPr>
        <p:txBody>
          <a:bodyPr anchor="ctr"/>
          <a:lstStyle/>
          <a:p>
            <a:r>
              <a:rPr kumimoji="1" lang="ja-JP" altLang="en-US" sz="4800" dirty="0" smtClean="0">
                <a:solidFill>
                  <a:srgbClr val="595959"/>
                </a:solidFill>
              </a:rPr>
              <a:t>リモートアクセス</a:t>
            </a:r>
            <a:endParaRPr kumimoji="1" lang="ja-JP" altLang="en-US" sz="4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デーモンの止め方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266" y="1772816"/>
            <a:ext cx="9135734" cy="4347864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elvetica"/>
                <a:cs typeface="Helvetica"/>
              </a:rPr>
              <a:t>kill </a:t>
            </a:r>
            <a:r>
              <a:rPr lang="ja-JP" altLang="en-US" sz="3200" dirty="0" smtClean="0">
                <a:latin typeface="Helvetica"/>
                <a:cs typeface="Helvetica"/>
              </a:rPr>
              <a:t>コマンド</a:t>
            </a:r>
            <a:endParaRPr lang="en-US" altLang="ja-JP" sz="3000" dirty="0" smtClean="0"/>
          </a:p>
          <a:p>
            <a:pPr lvl="1"/>
            <a:r>
              <a:rPr lang="ja-JP" altLang="en-US" sz="3000" dirty="0" smtClean="0"/>
              <a:t>デーモンを停止させることができる</a:t>
            </a:r>
            <a:endParaRPr lang="en-US" altLang="ja-JP" sz="2600" dirty="0" smtClean="0"/>
          </a:p>
          <a:p>
            <a:pPr lvl="1"/>
            <a:r>
              <a:rPr lang="ja-JP" altLang="en-US" sz="3000" dirty="0" smtClean="0"/>
              <a:t>ただし再起動するとデーモンは復帰</a:t>
            </a:r>
            <a:endParaRPr kumimoji="1" lang="en-US" altLang="ja-JP" sz="3000" dirty="0" smtClean="0"/>
          </a:p>
          <a:p>
            <a:r>
              <a:rPr lang="ja-JP" altLang="en-US" sz="3200" b="1" u="sng" dirty="0" smtClean="0">
                <a:solidFill>
                  <a:srgbClr val="595959"/>
                </a:solidFill>
              </a:rPr>
              <a:t>デーモンを含むアプリケーションをアンインストール</a:t>
            </a:r>
            <a:endParaRPr lang="en-US" altLang="ja-JP" sz="2800" b="1" u="sng" dirty="0" smtClean="0">
              <a:solidFill>
                <a:srgbClr val="595959"/>
              </a:solidFill>
            </a:endParaRPr>
          </a:p>
          <a:p>
            <a:pPr lvl="1"/>
            <a:r>
              <a:rPr kumimoji="1" lang="ja-JP" altLang="en-US" sz="3000" dirty="0" smtClean="0"/>
              <a:t>不要なものは</a:t>
            </a:r>
            <a:r>
              <a:rPr kumimoji="1" lang="en-US" altLang="ja-JP" sz="3000" dirty="0" smtClean="0"/>
              <a:t>, </a:t>
            </a:r>
            <a:r>
              <a:rPr kumimoji="1" lang="ja-JP" altLang="en-US" sz="3000" b="1" u="sng" dirty="0" smtClean="0"/>
              <a:t>そもそもインストール</a:t>
            </a:r>
            <a:r>
              <a:rPr lang="ja-JP" altLang="en-US" sz="3000" b="1" u="sng" dirty="0" smtClean="0"/>
              <a:t>を</a:t>
            </a:r>
            <a:r>
              <a:rPr kumimoji="1" lang="ja-JP" altLang="en-US" sz="3000" b="1" u="sng" dirty="0" smtClean="0"/>
              <a:t>しないこと！</a:t>
            </a:r>
            <a:endParaRPr kumimoji="1" lang="en-US" altLang="ja-JP" sz="3000" b="1" u="sng" dirty="0" smtClean="0"/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ネットワーク空間との接点を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最小限にする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必要以外の</a:t>
            </a:r>
            <a:r>
              <a:rPr kumimoji="1" lang="ja-JP" altLang="en-US" sz="3200" b="1" u="sng" dirty="0" smtClean="0">
                <a:solidFill>
                  <a:srgbClr val="595959"/>
                </a:solidFill>
              </a:rPr>
              <a:t>ポートは閉める</a:t>
            </a:r>
            <a:endParaRPr kumimoji="1" lang="en-US" altLang="ja-JP" b="1" u="sng" dirty="0" smtClean="0">
              <a:solidFill>
                <a:srgbClr val="595959"/>
              </a:solidFill>
            </a:endParaRPr>
          </a:p>
          <a:p>
            <a:pPr marL="457200" lvl="1" indent="0">
              <a:buNone/>
            </a:pPr>
            <a:r>
              <a:rPr lang="ja-JP" altLang="en-US" sz="3000" dirty="0" smtClean="0"/>
              <a:t>≒不要な</a:t>
            </a:r>
            <a:r>
              <a:rPr lang="ja-JP" altLang="en-US" sz="3000" b="1" dirty="0" smtClean="0"/>
              <a:t>デーモンは止める</a:t>
            </a:r>
            <a:endParaRPr lang="en-US" altLang="ja-JP" sz="3000" b="1" dirty="0" smtClean="0"/>
          </a:p>
          <a:p>
            <a:pPr marL="457200" lvl="1" indent="0">
              <a:buNone/>
            </a:pPr>
            <a:r>
              <a:rPr lang="ja-JP" altLang="en-US" sz="3000" dirty="0" smtClean="0"/>
              <a:t>≒不要な</a:t>
            </a:r>
            <a:r>
              <a:rPr lang="ja-JP" altLang="en-US" sz="3000" b="1" dirty="0" smtClean="0"/>
              <a:t>アプリケーションは消す</a:t>
            </a:r>
            <a:endParaRPr lang="en-US" altLang="ja-JP" sz="3000" b="1" dirty="0" smtClean="0"/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必要以外のホストによる</a:t>
            </a:r>
            <a:r>
              <a:rPr kumimoji="1" lang="ja-JP" altLang="en-US" sz="3200" b="1" u="sng" dirty="0" smtClean="0">
                <a:solidFill>
                  <a:srgbClr val="FF0000"/>
                </a:solidFill>
              </a:rPr>
              <a:t>アクセスを禁止する</a:t>
            </a:r>
          </a:p>
          <a:p>
            <a:pPr lvl="1"/>
            <a:r>
              <a:rPr kumimoji="1" lang="ja-JP" altLang="en-US" sz="3000" dirty="0" smtClean="0"/>
              <a:t>ホワイトリスト・ブラックリストを作る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15058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アクセス制限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kumimoji="1" lang="en-US" altLang="ja-JP" sz="3200" dirty="0" smtClean="0">
                <a:latin typeface="Helvetica"/>
                <a:cs typeface="Helvetica"/>
              </a:rPr>
              <a:t>TCP Wrapper</a:t>
            </a:r>
            <a:endParaRPr kumimoji="1" lang="en-US" altLang="ja-JP" dirty="0" smtClean="0">
              <a:latin typeface="Helvetica"/>
              <a:cs typeface="Helvetica"/>
            </a:endParaRPr>
          </a:p>
          <a:p>
            <a:pPr lvl="1"/>
            <a:r>
              <a:rPr lang="ja-JP" altLang="en-US" sz="3000" dirty="0" smtClean="0"/>
              <a:t>アクセス可能なホストやドメインを設定するアプリケーション</a:t>
            </a:r>
            <a:endParaRPr lang="en-US" altLang="ja-JP" sz="3000" dirty="0" smtClean="0"/>
          </a:p>
          <a:p>
            <a:pPr lvl="1"/>
            <a:r>
              <a:rPr kumimoji="1" lang="ja-JP" altLang="en-US" sz="3000" dirty="0" smtClean="0"/>
              <a:t>不要なアクセスを許可しない</a:t>
            </a:r>
            <a:endParaRPr kumimoji="1" lang="en-US" altLang="ja-JP" sz="3000" dirty="0" smtClean="0"/>
          </a:p>
          <a:p>
            <a:pPr lvl="2"/>
            <a:r>
              <a:rPr lang="en-US" altLang="ja-JP" sz="2800" dirty="0" smtClean="0">
                <a:latin typeface="Helvetica"/>
                <a:cs typeface="Helvetica"/>
              </a:rPr>
              <a:t>/etc/</a:t>
            </a:r>
            <a:r>
              <a:rPr lang="en-US" altLang="ja-JP" sz="2800" dirty="0" err="1" smtClean="0">
                <a:latin typeface="Helvetica"/>
                <a:cs typeface="Helvetica"/>
              </a:rPr>
              <a:t>hosts.deny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に記述する</a:t>
            </a:r>
            <a:endParaRPr lang="en-US" altLang="ja-JP" sz="2000" dirty="0" smtClean="0"/>
          </a:p>
          <a:p>
            <a:pPr lvl="1"/>
            <a:endParaRPr lang="en-US" altLang="ja-JP" sz="2400" dirty="0" smtClean="0"/>
          </a:p>
          <a:p>
            <a:pPr lvl="1"/>
            <a:r>
              <a:rPr kumimoji="1" lang="ja-JP" altLang="en-US" sz="3000" dirty="0" smtClean="0"/>
              <a:t>一部のアクセスのみを許可する</a:t>
            </a:r>
            <a:endParaRPr kumimoji="1" lang="en-US" altLang="ja-JP" sz="3000" dirty="0" smtClean="0"/>
          </a:p>
          <a:p>
            <a:pPr lvl="2"/>
            <a:r>
              <a:rPr lang="en-US" altLang="ja-JP" sz="2800" dirty="0" smtClean="0">
                <a:latin typeface="Helvetica"/>
                <a:cs typeface="Helvetica"/>
              </a:rPr>
              <a:t>/etc/</a:t>
            </a:r>
            <a:r>
              <a:rPr lang="en-US" altLang="ja-JP" sz="2800" dirty="0" err="1" smtClean="0">
                <a:latin typeface="Helvetica"/>
                <a:cs typeface="Helvetica"/>
              </a:rPr>
              <a:t>hosts.allow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に記述する</a:t>
            </a:r>
            <a:endParaRPr lang="en-US" altLang="ja-JP" sz="2000" dirty="0" smtClean="0"/>
          </a:p>
          <a:p>
            <a:pPr lvl="1"/>
            <a:endParaRPr kumimoji="1" lang="en-US" altLang="ja-JP" sz="2400" dirty="0" smtClean="0"/>
          </a:p>
          <a:p>
            <a:pPr lvl="1"/>
            <a:r>
              <a:rPr lang="ja-JP" altLang="en-US" sz="3000" dirty="0" smtClean="0"/>
              <a:t>記述内容は </a:t>
            </a:r>
            <a:r>
              <a:rPr lang="en-US" altLang="ja-JP" sz="3000" dirty="0" err="1" smtClean="0">
                <a:latin typeface="Helvetica"/>
                <a:cs typeface="Helvetica"/>
              </a:rPr>
              <a:t>hosts.allow</a:t>
            </a:r>
            <a:r>
              <a:rPr lang="en-US" altLang="ja-JP" sz="3000" dirty="0" smtClean="0">
                <a:latin typeface="Helvetica"/>
                <a:cs typeface="Helvetica"/>
              </a:rPr>
              <a:t> </a:t>
            </a:r>
            <a:r>
              <a:rPr lang="ja-JP" altLang="en-US" sz="3000" dirty="0" smtClean="0"/>
              <a:t>が優先される</a:t>
            </a:r>
            <a:endParaRPr kumimoji="1" lang="ja-JP" altLang="en-US" sz="3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9632" y="5517232"/>
            <a:ext cx="6696075" cy="4667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err="1" smtClean="0">
                <a:solidFill>
                  <a:schemeClr val="bg1"/>
                </a:solidFill>
                <a:latin typeface="Helvetica"/>
                <a:cs typeface="Helvetica"/>
              </a:rPr>
              <a:t>sshd</a:t>
            </a:r>
            <a:r>
              <a:rPr lang="en-US" altLang="ja-JP" sz="2400" dirty="0" smtClean="0">
                <a:solidFill>
                  <a:schemeClr val="bg1"/>
                </a:solidFill>
                <a:latin typeface="Helvetica"/>
                <a:cs typeface="Helvetica"/>
              </a:rPr>
              <a:t> : </a:t>
            </a:r>
            <a:r>
              <a:rPr lang="en-US" altLang="ja-JP" sz="2400" dirty="0">
                <a:solidFill>
                  <a:schemeClr val="bg1"/>
                </a:solidFill>
                <a:latin typeface="Helvetica"/>
                <a:cs typeface="Helvetica"/>
              </a:rPr>
              <a:t>.</a:t>
            </a:r>
            <a:r>
              <a:rPr lang="en-US" altLang="ja-JP" sz="2400" dirty="0" err="1" smtClean="0">
                <a:solidFill>
                  <a:schemeClr val="bg1"/>
                </a:solidFill>
                <a:latin typeface="Helvetica"/>
                <a:cs typeface="Helvetica"/>
              </a:rPr>
              <a:t>ep.sci.hokudai.ac.jp</a:t>
            </a:r>
            <a:r>
              <a:rPr lang="en-US" altLang="ja-JP" sz="2400" dirty="0" smtClean="0">
                <a:solidFill>
                  <a:schemeClr val="bg1"/>
                </a:solidFill>
              </a:rPr>
              <a:t>                  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9632" y="4106689"/>
            <a:ext cx="6696075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smtClean="0">
                <a:solidFill>
                  <a:schemeClr val="bg1"/>
                </a:solidFill>
                <a:latin typeface="Helvetica"/>
                <a:cs typeface="Helvetica"/>
              </a:rPr>
              <a:t>ALL :  ALL</a:t>
            </a:r>
            <a:r>
              <a:rPr lang="en-US" altLang="ja-JP" sz="2400" dirty="0" smtClean="0">
                <a:solidFill>
                  <a:schemeClr val="bg1"/>
                </a:solidFill>
              </a:rPr>
              <a:t>                  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44008" y="4077072"/>
            <a:ext cx="3417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(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サービス名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)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:(</a:t>
            </a:r>
            <a:r>
              <a:rPr lang="ja-JP" altLang="en-US" sz="2400" b="1" dirty="0" smtClean="0">
                <a:solidFill>
                  <a:srgbClr val="0070C0"/>
                </a:solidFill>
                <a:sym typeface="Wingdings" pitchFamily="2" charset="2"/>
              </a:rPr>
              <a:t>ドメイン名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77208"/>
          </a:xfrm>
        </p:spPr>
        <p:txBody>
          <a:bodyPr anchor="ctr">
            <a:noAutofit/>
          </a:bodyPr>
          <a:lstStyle/>
          <a:p>
            <a:r>
              <a:rPr kumimoji="1" lang="ja-JP" altLang="en-US" sz="4800" dirty="0" smtClean="0"/>
              <a:t>ネットワークセキュリティの原則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（計算機管理者編）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81642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計算機への</a:t>
            </a:r>
            <a:r>
              <a:rPr lang="ja-JP" altLang="en-US" sz="3200" b="1" u="sng" dirty="0" smtClean="0"/>
              <a:t>不正アクセスを未然に防ぐ</a:t>
            </a:r>
            <a:endParaRPr lang="en-US" altLang="ja-JP" sz="3200" b="1" u="sng" dirty="0" smtClean="0"/>
          </a:p>
          <a:p>
            <a:pPr lvl="1"/>
            <a:r>
              <a:rPr lang="ja-JP" altLang="en-US" sz="3000" dirty="0" smtClean="0"/>
              <a:t>ネットワーク空間との接点を最小限にする</a:t>
            </a:r>
            <a:endParaRPr lang="en-US" altLang="ja-JP" sz="3000" dirty="0" smtClean="0"/>
          </a:p>
          <a:p>
            <a:pPr lvl="2"/>
            <a:r>
              <a:rPr lang="ja-JP" altLang="en-US" sz="2800" dirty="0"/>
              <a:t>ポート</a:t>
            </a:r>
            <a:r>
              <a:rPr lang="en-US" altLang="ja-JP" sz="2800" dirty="0"/>
              <a:t>(</a:t>
            </a:r>
            <a:r>
              <a:rPr lang="ja-JP" altLang="en-US" sz="2800" dirty="0"/>
              <a:t>デーモン</a:t>
            </a:r>
            <a:r>
              <a:rPr lang="en-US" altLang="ja-JP" sz="2800" dirty="0"/>
              <a:t>)</a:t>
            </a:r>
            <a:r>
              <a:rPr lang="ja-JP" altLang="en-US" sz="2800" dirty="0"/>
              <a:t>管理</a:t>
            </a:r>
            <a:endParaRPr lang="en-US" altLang="ja-JP" sz="2800" dirty="0"/>
          </a:p>
          <a:p>
            <a:pPr lvl="2"/>
            <a:r>
              <a:rPr lang="ja-JP" altLang="en-US" sz="2800" dirty="0"/>
              <a:t>アクセス</a:t>
            </a:r>
            <a:r>
              <a:rPr lang="ja-JP" altLang="en-US" sz="2800" dirty="0" smtClean="0"/>
              <a:t>制限</a:t>
            </a:r>
            <a:endParaRPr lang="en-US" altLang="ja-JP" sz="3000" dirty="0" smtClean="0"/>
          </a:p>
          <a:p>
            <a:pPr lvl="1"/>
            <a:r>
              <a:rPr lang="ja-JP" altLang="en-US" sz="3000" dirty="0" smtClean="0">
                <a:solidFill>
                  <a:srgbClr val="FF0000"/>
                </a:solidFill>
              </a:rPr>
              <a:t>セキュリティホールをなくす</a:t>
            </a:r>
            <a:endParaRPr lang="en-US" altLang="ja-JP" sz="3000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sz="2800" dirty="0" smtClean="0"/>
              <a:t>最新のセキュリティ情報を入手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5529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セキュリティホールとは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elvetica"/>
                <a:cs typeface="Helvetica"/>
              </a:rPr>
              <a:t>OS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やアプリケーションの欠陥または弱点</a:t>
            </a:r>
            <a:endParaRPr lang="en-US" altLang="ja-JP" sz="3200" dirty="0" smtClean="0"/>
          </a:p>
          <a:p>
            <a:r>
              <a:rPr lang="ja-JP" altLang="en-US" sz="3200" dirty="0" smtClean="0"/>
              <a:t>新たなセキュリティホールは日々見つかっている</a:t>
            </a:r>
            <a:endParaRPr lang="en-US" altLang="ja-JP" sz="3200" dirty="0" smtClean="0"/>
          </a:p>
          <a:p>
            <a:pPr lvl="1"/>
            <a:r>
              <a:rPr lang="en-US" altLang="ja-JP" sz="3000" dirty="0" smtClean="0"/>
              <a:t>2014</a:t>
            </a:r>
            <a:r>
              <a:rPr lang="ja-JP" altLang="en-US" sz="3000" dirty="0" smtClean="0"/>
              <a:t>年</a:t>
            </a:r>
            <a:r>
              <a:rPr lang="en-US" altLang="ja-JP" sz="3000" dirty="0" smtClean="0"/>
              <a:t> 5</a:t>
            </a:r>
            <a:r>
              <a:rPr lang="ja-JP" altLang="en-US" sz="3000" dirty="0" smtClean="0"/>
              <a:t>月に緊急アナウンスされた　　　　　　　</a:t>
            </a:r>
            <a:r>
              <a:rPr lang="en-US" altLang="ja-JP" sz="3000" dirty="0" smtClean="0">
                <a:latin typeface="Helvetica"/>
                <a:cs typeface="Helvetica"/>
              </a:rPr>
              <a:t>Internet Explorer </a:t>
            </a:r>
            <a:r>
              <a:rPr lang="ja-JP" altLang="en-US" sz="3000" dirty="0" smtClean="0"/>
              <a:t>の脆弱性は記憶に新しい</a:t>
            </a:r>
            <a:endParaRPr lang="en-US" altLang="ja-JP" sz="3000" dirty="0" smtClean="0"/>
          </a:p>
          <a:p>
            <a:pPr lvl="2"/>
            <a:r>
              <a:rPr lang="en-US" altLang="ja-JP" sz="2800" dirty="0" smtClean="0">
                <a:latin typeface="Helvetica"/>
                <a:cs typeface="Helvetica"/>
              </a:rPr>
              <a:t>Internet Explorer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のバージョン</a:t>
            </a:r>
            <a:r>
              <a:rPr lang="en-US" altLang="ja-JP" sz="2800" dirty="0" smtClean="0"/>
              <a:t>6 ~ 11 </a:t>
            </a:r>
            <a:r>
              <a:rPr lang="ja-JP" altLang="en-US" sz="2800" dirty="0" smtClean="0"/>
              <a:t>すべてが対象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セキュリティホールへの対処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ja-JP" altLang="en-US" sz="3200" dirty="0" smtClean="0"/>
              <a:t>セキュリティ対策済みの最新版アプリケーションを使用</a:t>
            </a:r>
            <a:endParaRPr lang="en-US" altLang="ja-JP" sz="3000" b="1" u="sng" dirty="0"/>
          </a:p>
          <a:p>
            <a:pPr lvl="1">
              <a:buFont typeface="Wingdings" charset="2"/>
              <a:buChar char="l"/>
            </a:pPr>
            <a:r>
              <a:rPr lang="ja-JP" altLang="en-US" sz="3000" b="1" u="sng" dirty="0" smtClean="0"/>
              <a:t>自動アップデート機能</a:t>
            </a:r>
            <a:r>
              <a:rPr lang="ja-JP" altLang="en-US" sz="3000" dirty="0" smtClean="0"/>
              <a:t>の利用</a:t>
            </a:r>
            <a:r>
              <a:rPr lang="en-US" altLang="ja-JP" sz="3000" dirty="0" smtClean="0"/>
              <a:t> (</a:t>
            </a:r>
            <a:r>
              <a:rPr lang="en-US" altLang="ja-JP" sz="3000" dirty="0" smtClean="0">
                <a:latin typeface="Helvetica"/>
                <a:cs typeface="Helvetica"/>
              </a:rPr>
              <a:t>Windows </a:t>
            </a:r>
            <a:r>
              <a:rPr lang="ja-JP" altLang="en-US" sz="3000" dirty="0" smtClean="0"/>
              <a:t>の場合</a:t>
            </a:r>
            <a:r>
              <a:rPr lang="en-US" altLang="ja-JP" sz="3000" dirty="0" smtClean="0"/>
              <a:t>)</a:t>
            </a:r>
          </a:p>
          <a:p>
            <a:pPr lvl="1">
              <a:buFont typeface="Wingdings" charset="2"/>
              <a:buChar char="l"/>
            </a:pPr>
            <a:r>
              <a:rPr lang="ja-JP" altLang="en-US" sz="3000" dirty="0" smtClean="0"/>
              <a:t>手動アップデートの実施 </a:t>
            </a:r>
            <a:r>
              <a:rPr lang="en-US" altLang="ja-JP" sz="3000" dirty="0" smtClean="0"/>
              <a:t>(</a:t>
            </a:r>
            <a:r>
              <a:rPr lang="en-US" altLang="ja-JP" sz="3000" dirty="0" smtClean="0">
                <a:latin typeface="Helvetica"/>
                <a:cs typeface="Helvetica"/>
              </a:rPr>
              <a:t>Linux, Windows</a:t>
            </a:r>
            <a:r>
              <a:rPr lang="en-US" altLang="ja-JP" sz="3000" dirty="0" smtClean="0"/>
              <a:t>)</a:t>
            </a:r>
            <a:endParaRPr lang="en-US" altLang="ja-JP" sz="3000" dirty="0"/>
          </a:p>
          <a:p>
            <a:pPr>
              <a:buFont typeface="Wingdings" charset="2"/>
              <a:buChar char="l"/>
            </a:pPr>
            <a:r>
              <a:rPr kumimoji="1" lang="ja-JP" altLang="en-US" sz="3200" b="1" u="sng" dirty="0" smtClean="0"/>
              <a:t>セキュリティアナウンス</a:t>
            </a:r>
            <a:r>
              <a:rPr kumimoji="1" lang="ja-JP" altLang="en-US" sz="3200" dirty="0" smtClean="0"/>
              <a:t>の注視</a:t>
            </a:r>
            <a:endParaRPr lang="en-US" altLang="ja-JP" sz="3400" dirty="0"/>
          </a:p>
          <a:p>
            <a:pPr lvl="1">
              <a:buFont typeface="Wingdings" charset="2"/>
              <a:buChar char="l"/>
            </a:pPr>
            <a:r>
              <a:rPr kumimoji="1" lang="en-US" altLang="ja-JP" sz="3000" dirty="0" smtClean="0"/>
              <a:t>JPCERT (</a:t>
            </a:r>
            <a:r>
              <a:rPr lang="en-US" altLang="ja-JP" sz="3000" dirty="0" smtClean="0">
                <a:hlinkClick r:id="rId3"/>
              </a:rPr>
              <a:t>http://www.jpcert.or.jp/</a:t>
            </a:r>
            <a:r>
              <a:rPr lang="en-US" altLang="ja-JP" sz="3000" dirty="0" smtClean="0"/>
              <a:t>)</a:t>
            </a:r>
            <a:endParaRPr lang="ja-JP" altLang="en-US" sz="3000" dirty="0" smtClean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89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4800" dirty="0" smtClean="0">
                <a:latin typeface="Helvetica"/>
                <a:cs typeface="Helvetica"/>
              </a:rPr>
              <a:t>JPCERT </a:t>
            </a:r>
            <a:r>
              <a:rPr kumimoji="1" lang="ja-JP" altLang="en-US" sz="4800" dirty="0" smtClean="0"/>
              <a:t>のウェブページ</a:t>
            </a:r>
            <a:endParaRPr kumimoji="1" lang="ja-JP" altLang="en-US" sz="4800" dirty="0"/>
          </a:p>
        </p:txBody>
      </p:sp>
      <p:pic>
        <p:nvPicPr>
          <p:cNvPr id="5" name="Picture 4" descr="スクリーンショット 2014-06-05 15.2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10980712" cy="639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3812"/>
            <a:ext cx="8042276" cy="1552980"/>
          </a:xfrm>
        </p:spPr>
        <p:txBody>
          <a:bodyPr>
            <a:noAutofit/>
          </a:bodyPr>
          <a:lstStyle/>
          <a:p>
            <a:r>
              <a:rPr kumimoji="1" lang="en-US" altLang="ja-JP" sz="4800" dirty="0" err="1" smtClean="0">
                <a:latin typeface="Helvetica"/>
                <a:cs typeface="Helvetica"/>
              </a:rPr>
              <a:t>Debian</a:t>
            </a:r>
            <a:r>
              <a:rPr kumimoji="1" lang="en-US" altLang="ja-JP" sz="4800" dirty="0" smtClean="0">
                <a:latin typeface="Helvetica"/>
                <a:cs typeface="Helvetica"/>
              </a:rPr>
              <a:t> </a:t>
            </a:r>
            <a:r>
              <a:rPr kumimoji="1" lang="ja-JP" altLang="en-US" sz="4800" dirty="0" smtClean="0"/>
              <a:t>における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セキュリティホール対応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56184"/>
            <a:ext cx="9144000" cy="551723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堅牢なパッケージ管理システム</a:t>
            </a:r>
            <a:r>
              <a:rPr kumimoji="1" lang="en-US" altLang="ja-JP" sz="3600" dirty="0" smtClean="0"/>
              <a:t> (</a:t>
            </a:r>
            <a:r>
              <a:rPr kumimoji="1" lang="ja-JP" altLang="en-US" sz="3600" dirty="0" smtClean="0"/>
              <a:t>第</a:t>
            </a:r>
            <a:r>
              <a:rPr kumimoji="1" lang="en-US" altLang="ja-JP" sz="3600" dirty="0" smtClean="0"/>
              <a:t>2</a:t>
            </a:r>
            <a:r>
              <a:rPr kumimoji="1" lang="ja-JP" altLang="en-US" sz="3600" dirty="0" smtClean="0"/>
              <a:t>回</a:t>
            </a:r>
            <a:r>
              <a:rPr kumimoji="1" lang="en-US" altLang="ja-JP" sz="3600" dirty="0" smtClean="0"/>
              <a:t>)</a:t>
            </a:r>
            <a:endParaRPr kumimoji="1" lang="en-US" altLang="ja-JP" sz="2800" dirty="0" smtClean="0"/>
          </a:p>
          <a:p>
            <a:r>
              <a:rPr lang="ja-JP" altLang="en-US" sz="3500" dirty="0" smtClean="0"/>
              <a:t>こまめなアップデートを配信</a:t>
            </a:r>
            <a:endParaRPr lang="en-US" altLang="ja-JP" sz="2800" dirty="0" smtClean="0"/>
          </a:p>
          <a:p>
            <a:pPr lvl="1"/>
            <a:r>
              <a:rPr kumimoji="1" lang="ja-JP" altLang="en-US" sz="3200" dirty="0" smtClean="0"/>
              <a:t>パッケージごとに</a:t>
            </a:r>
            <a:r>
              <a:rPr lang="ja-JP" altLang="en-US" sz="3200" b="1" u="sng" dirty="0" smtClean="0">
                <a:solidFill>
                  <a:srgbClr val="595959"/>
                </a:solidFill>
              </a:rPr>
              <a:t>常時</a:t>
            </a:r>
            <a:r>
              <a:rPr kumimoji="1" lang="ja-JP" altLang="en-US" sz="3200" b="1" u="sng" dirty="0" smtClean="0">
                <a:solidFill>
                  <a:srgbClr val="595959"/>
                </a:solidFill>
              </a:rPr>
              <a:t>最新バージョンを配信</a:t>
            </a:r>
            <a:endParaRPr kumimoji="1" lang="en-US" altLang="ja-JP" sz="3200" b="1" u="sng" dirty="0" smtClean="0">
              <a:solidFill>
                <a:srgbClr val="595959"/>
              </a:solidFill>
            </a:endParaRPr>
          </a:p>
          <a:p>
            <a:r>
              <a:rPr lang="ja-JP" altLang="en-US" sz="3500" dirty="0"/>
              <a:t>アップデートコマンド</a:t>
            </a:r>
            <a:endParaRPr lang="en-US" altLang="ja-JP" sz="2800" dirty="0"/>
          </a:p>
          <a:p>
            <a:pPr lvl="1"/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Helvetica"/>
                <a:cs typeface="Helvetica"/>
              </a:rPr>
              <a:t>apt-get update</a:t>
            </a:r>
          </a:p>
          <a:p>
            <a:pPr lvl="2"/>
            <a:r>
              <a:rPr lang="ja-JP" altLang="en-US" sz="3000" dirty="0"/>
              <a:t>最新版の</a:t>
            </a:r>
            <a:r>
              <a:rPr lang="ja-JP" altLang="en-US" sz="3000" b="1" dirty="0"/>
              <a:t>情報を取得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b="1" dirty="0"/>
              <a:t>（セキュリティ対策も含む）</a:t>
            </a:r>
            <a:endParaRPr lang="en-US" altLang="ja-JP" b="1" dirty="0"/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Helvetica"/>
                <a:cs typeface="Helvetica"/>
              </a:rPr>
              <a:t>apt-get upgrade</a:t>
            </a:r>
          </a:p>
          <a:p>
            <a:pPr lvl="2"/>
            <a:r>
              <a:rPr lang="ja-JP" altLang="en-US" sz="3000" dirty="0"/>
              <a:t>最新版の</a:t>
            </a:r>
            <a:r>
              <a:rPr lang="ja-JP" altLang="en-US" sz="3000" b="1" dirty="0"/>
              <a:t>ダウンロード・</a:t>
            </a:r>
            <a:r>
              <a:rPr lang="ja-JP" altLang="en-US" sz="3000" b="1" dirty="0" smtClean="0"/>
              <a:t>インストール</a:t>
            </a:r>
            <a:endParaRPr lang="en-US" altLang="ja-JP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まとめ</a:t>
            </a:r>
            <a:r>
              <a:rPr kumimoji="1" lang="en-US" altLang="ja-JP" sz="4800" dirty="0" smtClean="0"/>
              <a:t>2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ネットワークセキュリティ</a:t>
            </a:r>
            <a:endParaRPr lang="en-US" altLang="ja-JP" dirty="0" smtClean="0"/>
          </a:p>
          <a:p>
            <a:pPr lvl="1"/>
            <a:r>
              <a:rPr lang="ja-JP" altLang="en-US" sz="3000" dirty="0" smtClean="0"/>
              <a:t>一般ユーザ編</a:t>
            </a:r>
            <a:endParaRPr lang="en-US" altLang="ja-JP" sz="3000" dirty="0" smtClean="0"/>
          </a:p>
          <a:p>
            <a:pPr lvl="2"/>
            <a:r>
              <a:rPr lang="ja-JP" altLang="en-US" sz="2800" dirty="0" smtClean="0"/>
              <a:t>暗号化通信の利用</a:t>
            </a:r>
            <a:endParaRPr lang="en-US" altLang="ja-JP" sz="2800" dirty="0" smtClean="0"/>
          </a:p>
          <a:p>
            <a:pPr lvl="2"/>
            <a:r>
              <a:rPr lang="ja-JP" altLang="en-US" sz="2800" dirty="0" smtClean="0"/>
              <a:t>有害なデータの受取を予防</a:t>
            </a:r>
            <a:endParaRPr lang="en-US" altLang="ja-JP" dirty="0" smtClean="0"/>
          </a:p>
          <a:p>
            <a:pPr lvl="1"/>
            <a:r>
              <a:rPr lang="ja-JP" altLang="en-US" sz="3000" dirty="0" smtClean="0"/>
              <a:t>計算機管理者編</a:t>
            </a:r>
            <a:endParaRPr lang="en-US" altLang="ja-JP" sz="3000" dirty="0" smtClean="0"/>
          </a:p>
          <a:p>
            <a:pPr lvl="2"/>
            <a:r>
              <a:rPr kumimoji="1" lang="ja-JP" altLang="en-US" sz="2800" dirty="0" smtClean="0"/>
              <a:t>ポート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デーモン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管理</a:t>
            </a:r>
            <a:endParaRPr kumimoji="1" lang="en-US" altLang="ja-JP" sz="2800" dirty="0" smtClean="0"/>
          </a:p>
          <a:p>
            <a:pPr lvl="2"/>
            <a:r>
              <a:rPr lang="ja-JP" altLang="en-US" sz="2800" dirty="0" smtClean="0"/>
              <a:t>アクセス制限</a:t>
            </a:r>
            <a:endParaRPr lang="en-US" altLang="ja-JP" sz="2800" dirty="0" smtClean="0"/>
          </a:p>
          <a:p>
            <a:pPr lvl="2"/>
            <a:r>
              <a:rPr kumimoji="1" lang="ja-JP" altLang="en-US" sz="2800" dirty="0" smtClean="0"/>
              <a:t>セキュリティホールへの対応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5736158"/>
            <a:ext cx="6213560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lvl="1" algn="ctr"/>
            <a:r>
              <a:rPr lang="ja-JP" altLang="en-US" sz="3200" b="1" u="sng" dirty="0">
                <a:solidFill>
                  <a:srgbClr val="595959"/>
                </a:solidFill>
              </a:rPr>
              <a:t>これらの技術を駆使</a:t>
            </a:r>
            <a:r>
              <a:rPr lang="ja-JP" altLang="en-US" sz="3200" b="1" u="sng" dirty="0" smtClean="0">
                <a:solidFill>
                  <a:srgbClr val="595959"/>
                </a:solidFill>
              </a:rPr>
              <a:t>して</a:t>
            </a:r>
            <a:endParaRPr lang="en-US" altLang="ja-JP" sz="3200" b="1" u="sng" dirty="0" smtClean="0">
              <a:solidFill>
                <a:srgbClr val="595959"/>
              </a:solidFill>
            </a:endParaRPr>
          </a:p>
          <a:p>
            <a:pPr marL="0" lvl="1" algn="ctr"/>
            <a:r>
              <a:rPr lang="ja-JP" altLang="en-US" sz="3200" b="1" u="sng" dirty="0" smtClean="0">
                <a:solidFill>
                  <a:srgbClr val="595959"/>
                </a:solidFill>
              </a:rPr>
              <a:t>ネットワーク</a:t>
            </a:r>
            <a:r>
              <a:rPr lang="ja-JP" altLang="en-US" sz="3200" b="1" u="sng" dirty="0">
                <a:solidFill>
                  <a:srgbClr val="595959"/>
                </a:solidFill>
              </a:rPr>
              <a:t>経由</a:t>
            </a:r>
            <a:r>
              <a:rPr lang="ja-JP" altLang="en-US" sz="3200" b="1" u="sng" dirty="0" smtClean="0">
                <a:solidFill>
                  <a:srgbClr val="595959"/>
                </a:solidFill>
              </a:rPr>
              <a:t>の不正</a:t>
            </a:r>
            <a:r>
              <a:rPr lang="ja-JP" altLang="en-US" sz="3200" b="1" u="sng" dirty="0">
                <a:solidFill>
                  <a:srgbClr val="595959"/>
                </a:solidFill>
              </a:rPr>
              <a:t>利用を</a:t>
            </a:r>
            <a:r>
              <a:rPr lang="ja-JP" altLang="en-US" sz="3200" b="1" u="sng" dirty="0" smtClean="0">
                <a:solidFill>
                  <a:srgbClr val="595959"/>
                </a:solidFill>
              </a:rPr>
              <a:t>防ぐ</a:t>
            </a:r>
            <a:endParaRPr lang="ja-JP" altLang="en-US" b="1" u="sng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参考</a:t>
            </a:r>
            <a:r>
              <a:rPr lang="ja-JP" altLang="en-US" dirty="0" smtClean="0"/>
              <a:t>資料</a:t>
            </a:r>
            <a:r>
              <a:rPr lang="en-US" altLang="ja-JP" dirty="0" smtClean="0"/>
              <a:t>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196752"/>
            <a:ext cx="8042276" cy="566124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ネットワークコンピューティング </a:t>
            </a:r>
            <a:r>
              <a:rPr lang="en-US" altLang="ja-JP" dirty="0" smtClean="0"/>
              <a:t>– INEX2013 (2013/06/12)</a:t>
            </a:r>
          </a:p>
          <a:p>
            <a:pPr lvl="1"/>
            <a:r>
              <a:rPr lang="en-US" altLang="ja-JP" dirty="0" smtClean="0">
                <a:hlinkClick r:id="rId2"/>
              </a:rPr>
              <a:t>http://www.ep.sci.hokudai.ac.jp/~inex/y2012/0706/lecture/pub/</a:t>
            </a:r>
            <a:endParaRPr lang="en-US" altLang="ja-JP" dirty="0" smtClean="0"/>
          </a:p>
          <a:p>
            <a:r>
              <a:rPr lang="ja-JP" altLang="en-US" dirty="0" smtClean="0"/>
              <a:t>パスワード認証による</a:t>
            </a:r>
            <a:r>
              <a:rPr lang="en-US" altLang="ja-JP" dirty="0" smtClean="0"/>
              <a:t>SSH</a:t>
            </a:r>
            <a:r>
              <a:rPr lang="ja-JP" altLang="en-US" dirty="0" smtClean="0"/>
              <a:t>接続 </a:t>
            </a:r>
            <a:r>
              <a:rPr lang="en-US" altLang="ja-JP" dirty="0" smtClean="0"/>
              <a:t>- Web</a:t>
            </a:r>
            <a:r>
              <a:rPr lang="ja-JP" altLang="en-US" dirty="0" smtClean="0"/>
              <a:t>サービスの始め方 </a:t>
            </a:r>
            <a:r>
              <a:rPr lang="en-US" altLang="ja-JP" dirty="0" smtClean="0"/>
              <a:t>(2013/06/26)</a:t>
            </a:r>
          </a:p>
          <a:p>
            <a:pPr lvl="1"/>
            <a:r>
              <a:rPr lang="en-US" altLang="ja-JP" dirty="0" smtClean="0">
                <a:hlinkClick r:id="rId3"/>
              </a:rPr>
              <a:t>http://www.adminweb.jp/web-service/ssh/index3.html</a:t>
            </a:r>
            <a:endParaRPr lang="en-US" altLang="ja-JP" dirty="0" smtClean="0"/>
          </a:p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JP Project - </a:t>
            </a:r>
            <a:r>
              <a:rPr lang="ja-JP" altLang="en-US" dirty="0" smtClean="0"/>
              <a:t>ミラーサイトについて </a:t>
            </a:r>
            <a:r>
              <a:rPr lang="en-US" altLang="ja-JP" dirty="0" smtClean="0"/>
              <a:t>(2013/06/25)</a:t>
            </a:r>
          </a:p>
          <a:p>
            <a:pPr lvl="1"/>
            <a:r>
              <a:rPr lang="en-US" altLang="ja-JP" dirty="0" smtClean="0">
                <a:hlinkClick r:id="rId4"/>
              </a:rPr>
              <a:t>http://www.debian.or.jp/using/mirror.html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リモート</a:t>
            </a:r>
            <a:r>
              <a:rPr kumimoji="1" lang="ja-JP" altLang="en-US" sz="4800" dirty="0" smtClean="0"/>
              <a:t>アクセスとは</a:t>
            </a:r>
            <a:r>
              <a:rPr kumimoji="1" lang="en-US" altLang="ja-JP" sz="4800" dirty="0" smtClean="0"/>
              <a:t>?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3184" y="1775191"/>
            <a:ext cx="8507288" cy="4625609"/>
          </a:xfrm>
        </p:spPr>
        <p:txBody>
          <a:bodyPr/>
          <a:lstStyle/>
          <a:p>
            <a:r>
              <a:rPr lang="ja-JP" altLang="en-US" sz="3200" b="1" u="sng" dirty="0" smtClean="0"/>
              <a:t>手元の計算機</a:t>
            </a:r>
            <a:r>
              <a:rPr lang="ja-JP" altLang="en-US" sz="3200" dirty="0" smtClean="0"/>
              <a:t>から</a:t>
            </a:r>
            <a:r>
              <a:rPr lang="ja-JP" altLang="en-US" sz="3200" b="1" u="sng" dirty="0" smtClean="0"/>
              <a:t>別の計算機</a:t>
            </a:r>
            <a:r>
              <a:rPr lang="ja-JP" altLang="en-US" sz="3200" dirty="0" smtClean="0"/>
              <a:t>にネットワーク経由で接続・操作を行うこと</a:t>
            </a:r>
            <a:endParaRPr lang="en-US" altLang="ja-JP" sz="3200" dirty="0" smtClean="0"/>
          </a:p>
          <a:p>
            <a:pPr lvl="1"/>
            <a:r>
              <a:rPr lang="ja-JP" altLang="en-US" sz="3000" dirty="0" smtClean="0"/>
              <a:t>手元の計算機 </a:t>
            </a:r>
            <a:r>
              <a:rPr lang="en-US" altLang="ja-JP" sz="3000" dirty="0" smtClean="0"/>
              <a:t>= </a:t>
            </a:r>
            <a:r>
              <a:rPr lang="ja-JP" altLang="en-US" sz="3000" b="1" u="sng" dirty="0" smtClean="0">
                <a:solidFill>
                  <a:srgbClr val="595959"/>
                </a:solidFill>
              </a:rPr>
              <a:t>ローカルホスト</a:t>
            </a:r>
            <a:endParaRPr lang="en-US" altLang="ja-JP" sz="3000" b="1" u="sng" dirty="0" smtClean="0">
              <a:solidFill>
                <a:srgbClr val="595959"/>
              </a:solidFill>
            </a:endParaRPr>
          </a:p>
          <a:p>
            <a:pPr lvl="1"/>
            <a:r>
              <a:rPr lang="ja-JP" altLang="en-US" sz="3000" dirty="0" smtClean="0"/>
              <a:t>別の計算機 </a:t>
            </a:r>
            <a:r>
              <a:rPr lang="en-US" altLang="ja-JP" sz="3000" dirty="0" smtClean="0"/>
              <a:t>= </a:t>
            </a:r>
            <a:r>
              <a:rPr lang="ja-JP" altLang="en-US" sz="3000" b="1" u="sng" dirty="0" smtClean="0">
                <a:solidFill>
                  <a:srgbClr val="595959"/>
                </a:solidFill>
              </a:rPr>
              <a:t>リモートホスト</a:t>
            </a:r>
          </a:p>
          <a:p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972462" y="22426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参考</a:t>
            </a:r>
            <a:r>
              <a:rPr lang="ja-JP" altLang="en-US" dirty="0" smtClean="0"/>
              <a:t>資料</a:t>
            </a:r>
            <a:r>
              <a:rPr lang="en-US" altLang="ja-JP" dirty="0" smtClean="0"/>
              <a:t>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196752"/>
            <a:ext cx="8042276" cy="5661247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本当は怖いパスワードの話（</a:t>
            </a:r>
            <a:r>
              <a:rPr lang="en-US" altLang="ja-JP" dirty="0"/>
              <a:t>3/4</a:t>
            </a:r>
            <a:r>
              <a:rPr lang="ja-JP" altLang="en-US" dirty="0"/>
              <a:t>） － ＠</a:t>
            </a:r>
            <a:r>
              <a:rPr lang="en-US" altLang="ja-JP" dirty="0"/>
              <a:t>IT (2013/06/19)</a:t>
            </a:r>
          </a:p>
          <a:p>
            <a:pPr lvl="1"/>
            <a:r>
              <a:rPr lang="en-US" altLang="ja-JP" dirty="0">
                <a:hlinkClick r:id="rId2"/>
              </a:rPr>
              <a:t>http://www.atmarkit.co.jp/fsecurity/special/165pswd/03.html</a:t>
            </a:r>
            <a:endParaRPr lang="en-US" altLang="ja-JP" dirty="0"/>
          </a:p>
          <a:p>
            <a:r>
              <a:rPr lang="en-US" altLang="ja-JP" dirty="0" smtClean="0"/>
              <a:t>JPCERT </a:t>
            </a:r>
            <a:r>
              <a:rPr lang="ja-JP" altLang="en-US" dirty="0" smtClean="0"/>
              <a:t>コーディネーションセンター</a:t>
            </a:r>
            <a:r>
              <a:rPr lang="en-US" altLang="ja-JP" dirty="0" smtClean="0"/>
              <a:t> (2014/</a:t>
            </a:r>
            <a:r>
              <a:rPr lang="en-US" altLang="ja-JP" dirty="0"/>
              <a:t>06</a:t>
            </a:r>
            <a:r>
              <a:rPr lang="en-US" altLang="ja-JP" dirty="0" smtClean="0"/>
              <a:t>/09)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http://www.jpcert.or.jp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>
              <a:latin typeface="Helvetica"/>
              <a:cs typeface="Helvetica"/>
            </a:endParaRPr>
          </a:p>
          <a:p>
            <a:r>
              <a:rPr lang="en-US" altLang="ja-JP" dirty="0" smtClean="0">
                <a:latin typeface="Helvetica"/>
                <a:cs typeface="Helvetica"/>
              </a:rPr>
              <a:t>Greg Shields, 2007</a:t>
            </a:r>
          </a:p>
          <a:p>
            <a:pPr lvl="1"/>
            <a:r>
              <a:rPr lang="en-US" altLang="ja-JP" dirty="0" smtClean="0">
                <a:latin typeface="Helvetica"/>
                <a:cs typeface="Helvetica"/>
              </a:rPr>
              <a:t>The </a:t>
            </a:r>
            <a:r>
              <a:rPr lang="en-US" altLang="ja-JP" dirty="0">
                <a:latin typeface="Helvetica"/>
                <a:cs typeface="Helvetica"/>
              </a:rPr>
              <a:t>Shortcut Guide to Network Management for the Mid-</a:t>
            </a:r>
            <a:r>
              <a:rPr lang="en-US" altLang="ja-JP" dirty="0" smtClean="0">
                <a:latin typeface="Helvetica"/>
                <a:cs typeface="Helvetica"/>
              </a:rPr>
              <a:t>Market, </a:t>
            </a:r>
            <a:r>
              <a:rPr lang="en-US" altLang="ja-JP" dirty="0" smtClean="0">
                <a:latin typeface="Helvetica"/>
                <a:cs typeface="Helvetica"/>
                <a:hlinkClick r:id="rId4"/>
              </a:rPr>
              <a:t>‪</a:t>
            </a:r>
            <a:r>
              <a:rPr lang="en-US" altLang="ja-JP" dirty="0" smtClean="0">
                <a:latin typeface="Helvetica"/>
                <a:cs typeface="Helvetica"/>
              </a:rPr>
              <a:t>p.64, </a:t>
            </a:r>
            <a:r>
              <a:rPr lang="en-US" altLang="ja-JP" dirty="0" err="1" smtClean="0">
                <a:latin typeface="Helvetica"/>
                <a:cs typeface="Helvetica"/>
              </a:rPr>
              <a:t>Realtimepublishers.com</a:t>
            </a:r>
            <a:endParaRPr lang="en-US" altLang="ja-JP" dirty="0" smtClean="0">
              <a:latin typeface="Helvetica"/>
              <a:cs typeface="Helvetica"/>
            </a:endParaRPr>
          </a:p>
          <a:p>
            <a:r>
              <a:rPr lang="is-IS" altLang="ja-JP" dirty="0"/>
              <a:t>‪</a:t>
            </a:r>
            <a:r>
              <a:rPr lang="is-IS" altLang="ja-JP" dirty="0">
                <a:latin typeface="Helvetica"/>
                <a:cs typeface="Helvetica"/>
              </a:rPr>
              <a:t>M. Afshar </a:t>
            </a:r>
            <a:r>
              <a:rPr lang="is-IS" altLang="ja-JP" dirty="0" smtClean="0">
                <a:latin typeface="Helvetica"/>
                <a:cs typeface="Helvetica"/>
              </a:rPr>
              <a:t>Alam‬ et al., 2009</a:t>
            </a:r>
          </a:p>
          <a:p>
            <a:pPr lvl="1"/>
            <a:r>
              <a:rPr lang="en-US" altLang="ja-JP" dirty="0">
                <a:latin typeface="Helvetica"/>
                <a:cs typeface="Helvetica"/>
              </a:rPr>
              <a:t>Proceedings of National Conference on Recent Developments in Computing and Its Applications, August 12-13, </a:t>
            </a:r>
            <a:r>
              <a:rPr lang="en-US" altLang="ja-JP" dirty="0" smtClean="0">
                <a:latin typeface="Helvetica"/>
                <a:cs typeface="Helvetica"/>
              </a:rPr>
              <a:t>2009, p.58, I</a:t>
            </a:r>
            <a:r>
              <a:rPr lang="en-US" altLang="ja-JP" dirty="0">
                <a:latin typeface="Helvetica"/>
                <a:cs typeface="Helvetica"/>
              </a:rPr>
              <a:t>. K. International </a:t>
            </a:r>
            <a:r>
              <a:rPr lang="en-US" altLang="ja-JP" dirty="0" err="1">
                <a:latin typeface="Helvetica"/>
                <a:cs typeface="Helvetica"/>
              </a:rPr>
              <a:t>Pvt</a:t>
            </a:r>
            <a:r>
              <a:rPr lang="en-US" altLang="ja-JP" dirty="0">
                <a:latin typeface="Helvetica"/>
                <a:cs typeface="Helvetica"/>
              </a:rPr>
              <a:t> Ltd, 2009</a:t>
            </a:r>
            <a:endParaRPr lang="is-IS" altLang="ja-JP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065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参考</a:t>
            </a:r>
            <a:r>
              <a:rPr lang="ja-JP" altLang="en-US" dirty="0" smtClean="0"/>
              <a:t>資料</a:t>
            </a:r>
            <a:r>
              <a:rPr lang="en-US" altLang="ja-JP" dirty="0" smtClean="0"/>
              <a:t> (3)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196752"/>
            <a:ext cx="8042276" cy="5661247"/>
          </a:xfrm>
        </p:spPr>
        <p:txBody>
          <a:bodyPr>
            <a:normAutofit/>
          </a:bodyPr>
          <a:lstStyle/>
          <a:p>
            <a:r>
              <a:rPr lang="en-US" altLang="ja-JP" dirty="0">
                <a:hlinkClick r:id="rId2"/>
              </a:rPr>
              <a:t>‪</a:t>
            </a:r>
            <a:r>
              <a:rPr lang="en-US" altLang="ja-JP" dirty="0" err="1">
                <a:latin typeface="Helvetica"/>
                <a:cs typeface="Helvetica"/>
              </a:rPr>
              <a:t>Himanshu</a:t>
            </a:r>
            <a:r>
              <a:rPr lang="en-US" altLang="ja-JP" dirty="0">
                <a:latin typeface="Helvetica"/>
                <a:cs typeface="Helvetica"/>
              </a:rPr>
              <a:t> </a:t>
            </a:r>
            <a:r>
              <a:rPr lang="en-US" altLang="ja-JP" dirty="0" err="1" smtClean="0">
                <a:latin typeface="Helvetica"/>
                <a:cs typeface="Helvetica"/>
              </a:rPr>
              <a:t>Dwivedi</a:t>
            </a:r>
            <a:r>
              <a:rPr lang="en-US" altLang="ja-JP" dirty="0" smtClean="0">
                <a:latin typeface="Helvetica"/>
                <a:cs typeface="Helvetica"/>
              </a:rPr>
              <a:t>, 2003</a:t>
            </a:r>
          </a:p>
          <a:p>
            <a:pPr lvl="1"/>
            <a:r>
              <a:rPr lang="en-US" altLang="ja-JP" dirty="0">
                <a:latin typeface="Helvetica"/>
                <a:cs typeface="Helvetica"/>
              </a:rPr>
              <a:t>Implementing SSH: Strategies for Optimizing the Secure </a:t>
            </a:r>
            <a:r>
              <a:rPr lang="en-US" altLang="ja-JP" dirty="0" smtClean="0">
                <a:latin typeface="Helvetica"/>
                <a:cs typeface="Helvetica"/>
              </a:rPr>
              <a:t>Shell, p.4, John </a:t>
            </a:r>
            <a:r>
              <a:rPr lang="en-US" altLang="ja-JP" dirty="0">
                <a:latin typeface="Helvetica"/>
                <a:cs typeface="Helvetica"/>
              </a:rPr>
              <a:t>Wiley &amp; </a:t>
            </a:r>
            <a:r>
              <a:rPr lang="en-US" altLang="ja-JP" dirty="0" smtClean="0">
                <a:latin typeface="Helvetica"/>
                <a:cs typeface="Helvetica"/>
              </a:rPr>
              <a:t>Sons</a:t>
            </a:r>
          </a:p>
          <a:p>
            <a:r>
              <a:rPr lang="de-DE" altLang="ja-JP" dirty="0"/>
              <a:t>‪</a:t>
            </a:r>
            <a:r>
              <a:rPr lang="de-DE" altLang="ja-JP" dirty="0">
                <a:latin typeface="Helvetica"/>
                <a:cs typeface="Helvetica"/>
              </a:rPr>
              <a:t>Daniel </a:t>
            </a:r>
            <a:r>
              <a:rPr lang="de-DE" altLang="ja-JP" dirty="0" smtClean="0">
                <a:latin typeface="Helvetica"/>
                <a:cs typeface="Helvetica"/>
              </a:rPr>
              <a:t>Barrett</a:t>
            </a:r>
            <a:r>
              <a:rPr lang="de-DE" altLang="ja-JP" dirty="0">
                <a:latin typeface="Helvetica"/>
                <a:cs typeface="Helvetica"/>
              </a:rPr>
              <a:t> </a:t>
            </a:r>
            <a:r>
              <a:rPr lang="de-DE" altLang="ja-JP" dirty="0" smtClean="0">
                <a:latin typeface="Helvetica"/>
                <a:cs typeface="Helvetica"/>
              </a:rPr>
              <a:t>et al., 2005</a:t>
            </a:r>
          </a:p>
          <a:p>
            <a:pPr lvl="1"/>
            <a:r>
              <a:rPr lang="en-US" altLang="ja-JP" dirty="0">
                <a:latin typeface="Helvetica"/>
                <a:cs typeface="Helvetica"/>
              </a:rPr>
              <a:t>SSH, The Secure Shell: The Definitive </a:t>
            </a:r>
            <a:r>
              <a:rPr lang="en-US" altLang="ja-JP" dirty="0" smtClean="0">
                <a:latin typeface="Helvetica"/>
                <a:cs typeface="Helvetica"/>
              </a:rPr>
              <a:t>Guide, p.82, O'Reilly Media</a:t>
            </a:r>
            <a:r>
              <a:rPr lang="en-US" altLang="ja-JP" dirty="0">
                <a:latin typeface="Helvetica"/>
                <a:cs typeface="Helvetica"/>
              </a:rPr>
              <a:t> </a:t>
            </a:r>
            <a:r>
              <a:rPr lang="en-US" altLang="ja-JP" dirty="0" smtClean="0">
                <a:latin typeface="Helvetica"/>
                <a:cs typeface="Helvetica"/>
              </a:rPr>
              <a:t>Inc.</a:t>
            </a:r>
          </a:p>
          <a:p>
            <a:r>
              <a:rPr lang="nl-NL" altLang="ja-JP" dirty="0">
                <a:latin typeface="Helvetica"/>
                <a:cs typeface="Helvetica"/>
                <a:hlinkClick r:id="rId3"/>
              </a:rPr>
              <a:t>‪</a:t>
            </a:r>
            <a:r>
              <a:rPr lang="nl-NL" altLang="ja-JP" dirty="0">
                <a:latin typeface="Helvetica"/>
                <a:cs typeface="Helvetica"/>
              </a:rPr>
              <a:t>Philip </a:t>
            </a:r>
            <a:r>
              <a:rPr lang="nl-NL" altLang="ja-JP" dirty="0" smtClean="0">
                <a:latin typeface="Helvetica"/>
                <a:cs typeface="Helvetica"/>
              </a:rPr>
              <a:t>Alexander, 2008</a:t>
            </a:r>
          </a:p>
          <a:p>
            <a:pPr lvl="1"/>
            <a:r>
              <a:rPr lang="en-US" altLang="ja-JP" dirty="0">
                <a:latin typeface="Helvetica"/>
                <a:cs typeface="Helvetica"/>
              </a:rPr>
              <a:t>Information Security: A Manager's Guide to Thwarting Data Thieves and </a:t>
            </a:r>
            <a:r>
              <a:rPr lang="en-US" altLang="ja-JP" dirty="0" smtClean="0">
                <a:latin typeface="Helvetica"/>
                <a:cs typeface="Helvetica"/>
              </a:rPr>
              <a:t>Hackers, p.168, ABC</a:t>
            </a:r>
            <a:r>
              <a:rPr lang="en-US" altLang="ja-JP" dirty="0">
                <a:latin typeface="Helvetica"/>
                <a:cs typeface="Helvetica"/>
              </a:rPr>
              <a:t>-</a:t>
            </a:r>
            <a:r>
              <a:rPr lang="en-US" altLang="ja-JP" dirty="0" smtClean="0">
                <a:latin typeface="Helvetica"/>
                <a:cs typeface="Helvetica"/>
              </a:rPr>
              <a:t>CLIO</a:t>
            </a:r>
          </a:p>
          <a:p>
            <a:r>
              <a:rPr lang="en-US" altLang="ja-JP" dirty="0">
                <a:hlinkClick r:id="rId4"/>
              </a:rPr>
              <a:t>‪</a:t>
            </a:r>
            <a:r>
              <a:rPr lang="en-US" altLang="ja-JP" dirty="0">
                <a:latin typeface="Helvetica"/>
                <a:cs typeface="Helvetica"/>
              </a:rPr>
              <a:t>Susan Douglas,</a:t>
            </a:r>
            <a:r>
              <a:rPr lang="en-US" altLang="ja-JP" dirty="0">
                <a:latin typeface="Helvetica"/>
                <a:cs typeface="Helvetica"/>
                <a:hlinkClick r:id="rId4"/>
              </a:rPr>
              <a:t> </a:t>
            </a:r>
            <a:r>
              <a:rPr lang="en-US" altLang="ja-JP" dirty="0">
                <a:latin typeface="Helvetica"/>
                <a:cs typeface="Helvetica"/>
              </a:rPr>
              <a:t>‪</a:t>
            </a:r>
            <a:r>
              <a:rPr lang="en-US" altLang="ja-JP" dirty="0" err="1">
                <a:latin typeface="Helvetica"/>
                <a:cs typeface="Helvetica"/>
              </a:rPr>
              <a:t>Korry</a:t>
            </a:r>
            <a:r>
              <a:rPr lang="en-US" altLang="ja-JP" dirty="0">
                <a:latin typeface="Helvetica"/>
                <a:cs typeface="Helvetica"/>
              </a:rPr>
              <a:t> </a:t>
            </a:r>
            <a:r>
              <a:rPr lang="en-US" altLang="ja-JP" dirty="0" smtClean="0">
                <a:latin typeface="Helvetica"/>
                <a:cs typeface="Helvetica"/>
              </a:rPr>
              <a:t>Douglas, 2004</a:t>
            </a:r>
          </a:p>
          <a:p>
            <a:pPr lvl="1"/>
            <a:r>
              <a:rPr lang="en-US" altLang="ja-JP" dirty="0">
                <a:latin typeface="Helvetica"/>
                <a:cs typeface="Helvetica"/>
              </a:rPr>
              <a:t>Linux Timesaving Techniques For </a:t>
            </a:r>
            <a:r>
              <a:rPr lang="en-US" altLang="ja-JP" dirty="0" smtClean="0">
                <a:latin typeface="Helvetica"/>
                <a:cs typeface="Helvetica"/>
              </a:rPr>
              <a:t>Dummies, p.223, John </a:t>
            </a:r>
            <a:r>
              <a:rPr lang="en-US" altLang="ja-JP" dirty="0">
                <a:latin typeface="Helvetica"/>
                <a:cs typeface="Helvetica"/>
              </a:rPr>
              <a:t>Wiley &amp; Sons</a:t>
            </a:r>
          </a:p>
        </p:txBody>
      </p:sp>
    </p:spTree>
    <p:extLst>
      <p:ext uri="{BB962C8B-B14F-4D97-AF65-F5344CB8AC3E}">
        <p14:creationId xmlns:p14="http://schemas.microsoft.com/office/powerpoint/2010/main" val="29332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4800" dirty="0" smtClean="0"/>
              <a:t>参考</a:t>
            </a:r>
            <a:r>
              <a:rPr lang="ja-JP" altLang="en-US" dirty="0" smtClean="0"/>
              <a:t>資料</a:t>
            </a:r>
            <a:r>
              <a:rPr lang="en-US" altLang="ja-JP" dirty="0" smtClean="0"/>
              <a:t> (4)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196752"/>
            <a:ext cx="8042276" cy="5661247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hlinkClick r:id="rId2"/>
              </a:rPr>
              <a:t>‪</a:t>
            </a:r>
            <a:r>
              <a:rPr lang="en-US" altLang="ja-JP" dirty="0">
                <a:hlinkClick r:id="rId3"/>
              </a:rPr>
              <a:t>‪</a:t>
            </a:r>
            <a:r>
              <a:rPr lang="ja-JP" altLang="en-US" dirty="0"/>
              <a:t>中島</a:t>
            </a:r>
            <a:r>
              <a:rPr lang="ja-JP" altLang="en-US" dirty="0" smtClean="0"/>
              <a:t>能和</a:t>
            </a:r>
            <a:r>
              <a:rPr lang="en-US" altLang="ja-JP" dirty="0" smtClean="0"/>
              <a:t>, 2013</a:t>
            </a:r>
          </a:p>
          <a:p>
            <a:pPr lvl="1"/>
            <a:r>
              <a:rPr lang="en-US" altLang="ja-JP" dirty="0"/>
              <a:t>Linux</a:t>
            </a:r>
            <a:r>
              <a:rPr lang="ja-JP" altLang="en-US" dirty="0"/>
              <a:t>サーバーセキュリティ徹底</a:t>
            </a:r>
            <a:r>
              <a:rPr lang="ja-JP" altLang="en-US" dirty="0" smtClean="0"/>
              <a:t>入門</a:t>
            </a:r>
            <a:r>
              <a:rPr lang="en-US" altLang="ja-JP" dirty="0" smtClean="0"/>
              <a:t>,pp.27-31, </a:t>
            </a:r>
            <a:r>
              <a:rPr lang="ja-JP" altLang="en-US" dirty="0" smtClean="0"/>
              <a:t>翔泳社</a:t>
            </a:r>
            <a:endParaRPr lang="en-US" altLang="ja-JP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255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身近なリモートアクセスの例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1"/>
            <a:ext cx="9143999" cy="4343400"/>
          </a:xfrm>
        </p:spPr>
        <p:txBody>
          <a:bodyPr>
            <a:normAutofit/>
          </a:bodyPr>
          <a:lstStyle/>
          <a:p>
            <a:pPr lvl="1"/>
            <a:r>
              <a:rPr lang="ja-JP" altLang="en-US" sz="3200" dirty="0" smtClean="0"/>
              <a:t>ローカルホストからリモートホストに</a:t>
            </a:r>
            <a:r>
              <a:rPr lang="ja-JP" altLang="en-US" sz="3200" dirty="0" smtClean="0">
                <a:solidFill>
                  <a:srgbClr val="FF0000"/>
                </a:solidFill>
              </a:rPr>
              <a:t>リモート　　　ログイン・ファイル転送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sz="3000" dirty="0" smtClean="0"/>
              <a:t>Web</a:t>
            </a:r>
            <a:r>
              <a:rPr lang="ja-JP" altLang="en-US" sz="3000" dirty="0" smtClean="0"/>
              <a:t>アカウントにログイン</a:t>
            </a:r>
            <a:r>
              <a:rPr lang="en-US" altLang="ja-JP" sz="3000" dirty="0" smtClean="0"/>
              <a:t> (</a:t>
            </a:r>
            <a:r>
              <a:rPr lang="en-US" altLang="ja-JP" sz="3000" dirty="0" smtClean="0">
                <a:latin typeface="Helvetica"/>
                <a:cs typeface="Helvetica"/>
              </a:rPr>
              <a:t>SNS, Web Mail</a:t>
            </a:r>
            <a:r>
              <a:rPr lang="en-US" altLang="ja-JP" sz="3000" dirty="0" smtClean="0"/>
              <a:t> </a:t>
            </a:r>
            <a:r>
              <a:rPr lang="ja-JP" altLang="en-US" sz="3000" dirty="0" smtClean="0"/>
              <a:t>等</a:t>
            </a:r>
            <a:r>
              <a:rPr lang="en-US" altLang="ja-JP" sz="3000" dirty="0" smtClean="0"/>
              <a:t>)</a:t>
            </a:r>
          </a:p>
          <a:p>
            <a:pPr lvl="2"/>
            <a:r>
              <a:rPr lang="ja-JP" altLang="en-US" sz="3000" dirty="0" smtClean="0"/>
              <a:t>社外から社内システムへ接続</a:t>
            </a:r>
            <a:endParaRPr lang="en-US" altLang="ja-JP" sz="30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0" name="左右矢印 9"/>
          <p:cNvSpPr/>
          <p:nvPr/>
        </p:nvSpPr>
        <p:spPr>
          <a:xfrm>
            <a:off x="2627784" y="4437112"/>
            <a:ext cx="3528392" cy="1782076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595959"/>
                </a:solidFill>
                <a:latin typeface="Arial Unicode MS" pitchFamily="50" charset="-128"/>
              </a:rPr>
              <a:t>リモートログイン</a:t>
            </a:r>
            <a:endParaRPr lang="en-US" altLang="ja-JP" sz="2000" b="1" dirty="0">
              <a:solidFill>
                <a:srgbClr val="595959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595959"/>
                </a:solidFill>
                <a:latin typeface="Arial Unicode MS" pitchFamily="50" charset="-128"/>
              </a:rPr>
              <a:t>ファイル転送</a:t>
            </a:r>
          </a:p>
        </p:txBody>
      </p:sp>
      <p:pic>
        <p:nvPicPr>
          <p:cNvPr id="2" name="Picture 1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2286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3717032"/>
            <a:ext cx="194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595959"/>
                </a:solidFill>
              </a:rPr>
              <a:t>リモート</a:t>
            </a:r>
            <a:r>
              <a:rPr kumimoji="1" lang="ja-JP" altLang="en-US" sz="2400" dirty="0" smtClean="0">
                <a:solidFill>
                  <a:srgbClr val="595959"/>
                </a:solidFill>
              </a:rPr>
              <a:t>ホスト</a:t>
            </a:r>
            <a:endParaRPr kumimoji="1" lang="ja-JP" altLang="en-US" sz="24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717032"/>
            <a:ext cx="207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595959"/>
                </a:solidFill>
              </a:rPr>
              <a:t>ローカルホスト</a:t>
            </a:r>
            <a:endParaRPr kumimoji="1" lang="ja-JP" altLang="en-US" sz="2400" dirty="0">
              <a:solidFill>
                <a:srgbClr val="595959"/>
              </a:solidFill>
            </a:endParaRPr>
          </a:p>
        </p:txBody>
      </p:sp>
      <p:pic>
        <p:nvPicPr>
          <p:cNvPr id="8" name="図 7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2286000" cy="2286000"/>
          </a:xfrm>
          <a:prstGeom prst="rect">
            <a:avLst/>
          </a:prstGeom>
        </p:spPr>
      </p:pic>
      <p:pic>
        <p:nvPicPr>
          <p:cNvPr id="16" name="図 15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59" y="4152535"/>
            <a:ext cx="2411761" cy="241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リモートログインとは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ローカルホストからリモートホストへ　　　　　　　　　　ログインすること</a:t>
            </a:r>
            <a:endParaRPr lang="en-US" altLang="ja-JP" sz="3200" dirty="0" smtClean="0"/>
          </a:p>
          <a:p>
            <a:pPr lvl="1"/>
            <a:r>
              <a:rPr lang="ja-JP" altLang="en-US" sz="3000" dirty="0" smtClean="0"/>
              <a:t>ログイン後</a:t>
            </a:r>
            <a:r>
              <a:rPr lang="en-US" altLang="ja-JP" sz="3000" dirty="0" smtClean="0"/>
              <a:t>, </a:t>
            </a:r>
            <a:r>
              <a:rPr lang="ja-JP" altLang="en-US" sz="3000" dirty="0" smtClean="0"/>
              <a:t>リモートホストが使えるようになる</a:t>
            </a:r>
            <a:endParaRPr lang="en-US" altLang="ja-JP" sz="3000" dirty="0" smtClean="0"/>
          </a:p>
          <a:p>
            <a:r>
              <a:rPr lang="ja-JP" altLang="en-US" sz="3200" dirty="0" smtClean="0"/>
              <a:t>注意点</a:t>
            </a:r>
            <a:endParaRPr lang="en-US" altLang="ja-JP" sz="3200" dirty="0" smtClean="0"/>
          </a:p>
          <a:p>
            <a:pPr lvl="1"/>
            <a:r>
              <a:rPr lang="ja-JP" altLang="en-US" sz="3000" dirty="0" smtClean="0"/>
              <a:t>事前に</a:t>
            </a:r>
            <a:r>
              <a:rPr lang="ja-JP" altLang="en-US" sz="3000" b="1" u="sng" dirty="0" smtClean="0"/>
              <a:t>リモートホストのアカウント</a:t>
            </a:r>
            <a:r>
              <a:rPr lang="ja-JP" altLang="en-US" sz="3000" dirty="0" smtClean="0"/>
              <a:t>が必要</a:t>
            </a:r>
            <a:endParaRPr lang="en-US" altLang="ja-JP" sz="3000" dirty="0" smtClean="0"/>
          </a:p>
          <a:p>
            <a:r>
              <a:rPr lang="ja-JP" altLang="en-US" sz="3200" dirty="0" smtClean="0"/>
              <a:t>主に使用するコマンド</a:t>
            </a:r>
            <a:endParaRPr lang="en-US" altLang="ja-JP" sz="3200" dirty="0" smtClean="0"/>
          </a:p>
          <a:p>
            <a:pPr lvl="1"/>
            <a:r>
              <a:rPr kumimoji="1" lang="en-US" altLang="ja-JP" sz="3000" dirty="0" smtClean="0">
                <a:latin typeface="Helvetica"/>
                <a:cs typeface="Helvetica"/>
              </a:rPr>
              <a:t>telnet, </a:t>
            </a:r>
            <a:r>
              <a:rPr kumimoji="1" lang="en-US" altLang="ja-JP" sz="3000" dirty="0" err="1" smtClean="0">
                <a:latin typeface="Helvetica"/>
                <a:cs typeface="Helvetica"/>
              </a:rPr>
              <a:t>ssh</a:t>
            </a:r>
            <a:r>
              <a:rPr lang="en-US" altLang="ja-JP" sz="3000" dirty="0" smtClean="0"/>
              <a:t> </a:t>
            </a:r>
            <a:r>
              <a:rPr kumimoji="1" lang="ja-JP" altLang="en-US" sz="3000" dirty="0" smtClean="0"/>
              <a:t>など</a:t>
            </a:r>
            <a:endParaRPr kumimoji="1" lang="en-US" altLang="ja-JP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リモートログインのイメージ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hoge@joho24:~ 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$ </a:t>
            </a:r>
            <a:r>
              <a:rPr lang="en-US" altLang="ja-JP" sz="2800" dirty="0" err="1" smtClean="0">
                <a:solidFill>
                  <a:srgbClr val="FFFF00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  hoge@joho15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hoge@joho15’s  password:</a:t>
            </a:r>
            <a:endParaRPr lang="en-US" altLang="ja-JP" sz="2800" dirty="0" smtClean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34290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312" y="3429000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3" name="Picture 2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ssh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コマンドを用いた</a:t>
            </a:r>
            <a:endParaRPr lang="en-US" altLang="ja-JP" sz="2400" b="1" dirty="0">
              <a:solidFill>
                <a:schemeClr val="tx1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リモートログイン要請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リモートログインのイメージ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hoge@joho24:~ $ </a:t>
            </a:r>
            <a:r>
              <a:rPr lang="en-US" altLang="ja-JP" sz="2800" dirty="0" err="1" smtClean="0">
                <a:solidFill>
                  <a:schemeClr val="bg1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  hoge@joho15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Helvetica"/>
                <a:cs typeface="Helvetica"/>
              </a:rPr>
              <a:t>hoge@joho15’s  password: 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 smtClean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….</a:t>
            </a:r>
          </a:p>
          <a:p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hoge@joho15:~ $</a:t>
            </a:r>
            <a:r>
              <a:rPr lang="ja-JP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▮</a:t>
            </a:r>
            <a:endParaRPr lang="en-US" altLang="ja-JP" sz="2800" dirty="0">
              <a:solidFill>
                <a:srgbClr val="FFFFFF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34290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joho24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312" y="3429000"/>
            <a:ext cx="127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joho15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3" name="Picture 2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ログインを許可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  <a:endParaRPr lang="ja-JP" altLang="en-US" sz="2400" b="1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39330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 smtClean="0">
                <a:solidFill>
                  <a:srgbClr val="0070C0"/>
                </a:solidFill>
              </a:rPr>
              <a:t>: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hoge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7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 sz="4800" dirty="0" smtClean="0"/>
              <a:t>リモートアクセスを用いた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ファイル転送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ローカルホストとリモートホストの間でファイルをやりとりする</a:t>
            </a:r>
            <a:r>
              <a:rPr lang="ja-JP" altLang="en-US" sz="3200" dirty="0" smtClean="0"/>
              <a:t>こと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主に使用するコマンド</a:t>
            </a:r>
            <a:endParaRPr kumimoji="1" lang="en-US" altLang="ja-JP" sz="3200" dirty="0" smtClean="0"/>
          </a:p>
          <a:p>
            <a:pPr lvl="1"/>
            <a:r>
              <a:rPr lang="en-US" altLang="ja-JP" sz="3000" dirty="0" smtClean="0">
                <a:latin typeface="Helvetica"/>
                <a:cs typeface="Helvetica"/>
              </a:rPr>
              <a:t>ftp, </a:t>
            </a:r>
            <a:r>
              <a:rPr kumimoji="1" lang="en-US" altLang="ja-JP" sz="3000" dirty="0" err="1" smtClean="0">
                <a:latin typeface="Helvetica"/>
                <a:cs typeface="Helvetica"/>
              </a:rPr>
              <a:t>scp</a:t>
            </a:r>
            <a:r>
              <a:rPr kumimoji="1" lang="en-US" altLang="ja-JP" sz="3000" dirty="0" smtClean="0"/>
              <a:t> </a:t>
            </a:r>
            <a:r>
              <a:rPr kumimoji="1" lang="ja-JP" altLang="en-US" sz="3000" dirty="0" smtClean="0"/>
              <a:t>など</a:t>
            </a:r>
            <a:endParaRPr kumimoji="1" lang="ja-JP" alt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DAKKER@EIL3IGSUUVWXY5L9" val="28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 b="1" dirty="0" smtClean="0">
            <a:solidFill>
              <a:schemeClr val="tx1"/>
            </a:solidFill>
            <a:latin typeface="Arial Unicode MS" pitchFamily="50" charset="-128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19495</TotalTime>
  <Words>2541</Words>
  <Application>Microsoft Macintosh PowerPoint</Application>
  <PresentationFormat>On-screen Show (4:3)</PresentationFormat>
  <Paragraphs>438</Paragraphs>
  <Slides>42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Breeze</vt:lpstr>
      <vt:lpstr>情報実験第8回(2014/06/13)  リモートアクセス/ ネットワークセキュリティ</vt:lpstr>
      <vt:lpstr>目次</vt:lpstr>
      <vt:lpstr>リモートアクセス</vt:lpstr>
      <vt:lpstr>リモートアクセスとは?</vt:lpstr>
      <vt:lpstr>身近なリモートアクセスの例</vt:lpstr>
      <vt:lpstr>リモートログインとは</vt:lpstr>
      <vt:lpstr>リモートログインのイメージ</vt:lpstr>
      <vt:lpstr>リモートログインのイメージ</vt:lpstr>
      <vt:lpstr>リモートアクセスを用いた ファイル転送</vt:lpstr>
      <vt:lpstr>リモートアクセスを用いた ファイル転送のイメージ</vt:lpstr>
      <vt:lpstr>リモートアクセスを用いた ファイル転送のイメージ</vt:lpstr>
      <vt:lpstr>リモートアクセスに用いられる 代表的なプロトコル</vt:lpstr>
      <vt:lpstr>リモートアクセスに用いられる プロトコル</vt:lpstr>
      <vt:lpstr>Telnet</vt:lpstr>
      <vt:lpstr>FTP</vt:lpstr>
      <vt:lpstr>暗号化しないで リモートアクセスをすると…</vt:lpstr>
      <vt:lpstr>パケット盗聴</vt:lpstr>
      <vt:lpstr>SSH</vt:lpstr>
      <vt:lpstr>まとめ1</vt:lpstr>
      <vt:lpstr>ネットワークセキュリティ</vt:lpstr>
      <vt:lpstr>ネットワークセキュリティ</vt:lpstr>
      <vt:lpstr>ネットワークセキュリティの原則 （一般ユーザ編）</vt:lpstr>
      <vt:lpstr>暗号化通信用プロトコル</vt:lpstr>
      <vt:lpstr>HTTPS 通信の目印</vt:lpstr>
      <vt:lpstr>ネットワークセキュリティの原則 （計算機管理者編）</vt:lpstr>
      <vt:lpstr>ネットワーク空間との接点を 最小限にする</vt:lpstr>
      <vt:lpstr>ポートの管理</vt:lpstr>
      <vt:lpstr>デーモンとは</vt:lpstr>
      <vt:lpstr>ポートデーモンのイメージ</vt:lpstr>
      <vt:lpstr>デーモンの止め方</vt:lpstr>
      <vt:lpstr>ネットワーク空間との接点を 最小限にする</vt:lpstr>
      <vt:lpstr>アクセス制限</vt:lpstr>
      <vt:lpstr>ネットワークセキュリティの原則 （計算機管理者編）</vt:lpstr>
      <vt:lpstr>セキュリティホールとは</vt:lpstr>
      <vt:lpstr>セキュリティホールへの対処</vt:lpstr>
      <vt:lpstr>JPCERT のウェブページ</vt:lpstr>
      <vt:lpstr>Debian における セキュリティホール対応</vt:lpstr>
      <vt:lpstr>まとめ2</vt:lpstr>
      <vt:lpstr>参考資料 (1)</vt:lpstr>
      <vt:lpstr>参考資料 (2)</vt:lpstr>
      <vt:lpstr>参考資料 (3)</vt:lpstr>
      <vt:lpstr>参考資料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network-computing</dc:title>
  <dc:creator>yamasita</dc:creator>
  <cp:lastModifiedBy>Marshall</cp:lastModifiedBy>
  <cp:revision>616</cp:revision>
  <dcterms:created xsi:type="dcterms:W3CDTF">2007-01-08T10:47:20Z</dcterms:created>
  <dcterms:modified xsi:type="dcterms:W3CDTF">2014-06-13T04:51:02Z</dcterms:modified>
</cp:coreProperties>
</file>