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7" r:id="rId4"/>
    <p:sldId id="259" r:id="rId5"/>
    <p:sldId id="260" r:id="rId6"/>
    <p:sldId id="261" r:id="rId7"/>
    <p:sldId id="262" r:id="rId8"/>
    <p:sldId id="264" r:id="rId9"/>
    <p:sldId id="263" r:id="rId10"/>
    <p:sldId id="265" r:id="rId11"/>
    <p:sldId id="267" r:id="rId12"/>
    <p:sldId id="274" r:id="rId13"/>
    <p:sldId id="275" r:id="rId14"/>
    <p:sldId id="276" r:id="rId15"/>
    <p:sldId id="277" r:id="rId16"/>
    <p:sldId id="278" r:id="rId17"/>
    <p:sldId id="279"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66FFFF"/>
    <a:srgbClr val="FFFF00"/>
    <a:srgbClr val="FFCC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611" autoAdjust="0"/>
  </p:normalViewPr>
  <p:slideViewPr>
    <p:cSldViewPr>
      <p:cViewPr varScale="1">
        <p:scale>
          <a:sx n="50" d="100"/>
          <a:sy n="50" d="100"/>
        </p:scale>
        <p:origin x="-194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87D06-F69B-496E-866C-3BA1B346FE06}" type="datetimeFigureOut">
              <a:rPr kumimoji="1" lang="ja-JP" altLang="en-US" smtClean="0"/>
              <a:pPr/>
              <a:t>2014/6/20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F72C5B-F25C-41C2-8DA9-FB18B5A56DC4}" type="slidenum">
              <a:rPr kumimoji="1" lang="ja-JP" altLang="en-US" smtClean="0"/>
              <a:pPr/>
              <a:t>‹#›</a:t>
            </a:fld>
            <a:endParaRPr kumimoji="1" lang="ja-JP" altLang="en-US"/>
          </a:p>
        </p:txBody>
      </p:sp>
    </p:spTree>
    <p:extLst>
      <p:ext uri="{BB962C8B-B14F-4D97-AF65-F5344CB8AC3E}">
        <p14:creationId xmlns:p14="http://schemas.microsoft.com/office/powerpoint/2010/main" val="233944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gnomine</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13</a:t>
            </a:fld>
            <a:endParaRPr lang="ja-JP" altLang="en-US"/>
          </a:p>
        </p:txBody>
      </p:sp>
    </p:spTree>
    <p:extLst>
      <p:ext uri="{BB962C8B-B14F-4D97-AF65-F5344CB8AC3E}">
        <p14:creationId xmlns:p14="http://schemas.microsoft.com/office/powerpoint/2010/main" val="4114612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ja-JP" dirty="0" smtClean="0"/>
              <a:t>X </a:t>
            </a:r>
            <a:r>
              <a:rPr kumimoji="1" lang="ja-JP" altLang="en-US" dirty="0" smtClean="0"/>
              <a:t>ではソフトの細かい仕様まで規定していないので</a:t>
            </a:r>
            <a:r>
              <a:rPr kumimoji="1" lang="en-US" altLang="ja-JP" dirty="0" smtClean="0"/>
              <a:t>, </a:t>
            </a:r>
            <a:r>
              <a:rPr kumimoji="1" lang="ja-JP" altLang="en-US" dirty="0" smtClean="0"/>
              <a:t>さまざまな機能・見栄えを持つ </a:t>
            </a:r>
            <a:r>
              <a:rPr kumimoji="1" lang="en-US" altLang="ja-JP" dirty="0" smtClean="0"/>
              <a:t>X </a:t>
            </a:r>
            <a:r>
              <a:rPr kumimoji="1" lang="ja-JP" altLang="en-US" dirty="0" smtClean="0"/>
              <a:t>クライアントが開発された</a:t>
            </a:r>
            <a:r>
              <a:rPr kumimoji="1" lang="en-US" altLang="ja-JP" dirty="0" smtClean="0"/>
              <a:t>. </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ウィンドウマネージャ</a:t>
            </a:r>
            <a:r>
              <a:rPr kumimoji="1" lang="en-US" altLang="ja-JP" dirty="0" smtClean="0"/>
              <a:t>: </a:t>
            </a:r>
            <a:r>
              <a:rPr kumimoji="1" lang="ja-JP" altLang="en-US" dirty="0" smtClean="0"/>
              <a:t>ウィンドウの機能・配置・見栄え・操作</a:t>
            </a:r>
            <a:r>
              <a:rPr kumimoji="1" lang="en-US" altLang="ja-JP" dirty="0" smtClean="0"/>
              <a:t>(</a:t>
            </a:r>
            <a:r>
              <a:rPr kumimoji="1" lang="ja-JP" altLang="en-US" dirty="0" smtClean="0"/>
              <a:t>装飾）（ウィンドウを動かしたり大きくしたりなど</a:t>
            </a:r>
            <a:r>
              <a:rPr kumimoji="1" lang="en-US" altLang="ja-JP" dirty="0" smtClean="0"/>
              <a:t>)</a:t>
            </a:r>
            <a:r>
              <a:rPr kumimoji="1" lang="ja-JP" altLang="en-US" dirty="0" smtClean="0"/>
              <a:t>などを管理する </a:t>
            </a:r>
            <a:r>
              <a:rPr kumimoji="1" lang="en-US" altLang="ja-JP" dirty="0" smtClean="0"/>
              <a:t>X </a:t>
            </a:r>
            <a:r>
              <a:rPr kumimoji="1" lang="ja-JP" altLang="en-US" dirty="0" smtClean="0"/>
              <a:t>クライアント</a:t>
            </a:r>
            <a:r>
              <a:rPr kumimoji="1" lang="en-US" altLang="ja-JP" dirty="0" smtClean="0"/>
              <a:t>. </a:t>
            </a:r>
            <a:endParaRPr kumimoji="1" lang="ja-JP" altLang="en-US" dirty="0" smtClean="0"/>
          </a:p>
          <a:p>
            <a:r>
              <a:rPr kumimoji="1" lang="ja-JP" altLang="en-US" dirty="0" smtClean="0"/>
              <a:t>統合デスクトップ</a:t>
            </a:r>
            <a:r>
              <a:rPr kumimoji="1" lang="en-US" altLang="ja-JP" dirty="0" smtClean="0"/>
              <a:t>: </a:t>
            </a:r>
            <a:r>
              <a:rPr kumimoji="1" lang="ja-JP" altLang="en-US" dirty="0" smtClean="0"/>
              <a:t>ウィンドウマネージャ・ファイル管理ソフト・ターミナルなどをひとまとめ</a:t>
            </a:r>
            <a:r>
              <a:rPr kumimoji="1" lang="en-US" altLang="ja-JP" dirty="0" smtClean="0"/>
              <a:t>(</a:t>
            </a:r>
            <a:r>
              <a:rPr kumimoji="1" lang="ja-JP" altLang="en-US" dirty="0" smtClean="0"/>
              <a:t>セット</a:t>
            </a:r>
            <a:r>
              <a:rPr kumimoji="1" lang="en-US" altLang="ja-JP" dirty="0" smtClean="0"/>
              <a:t>)</a:t>
            </a:r>
            <a:r>
              <a:rPr kumimoji="1" lang="ja-JP" altLang="en-US" dirty="0" smtClean="0"/>
              <a:t>にしたもの</a:t>
            </a:r>
            <a:r>
              <a:rPr kumimoji="1" lang="en-US" altLang="ja-JP" dirty="0" smtClean="0"/>
              <a:t>. </a:t>
            </a:r>
            <a:endParaRPr kumimoji="1" lang="ja-JP" altLang="en-US"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lang="en-US" altLang="ja-JP" dirty="0" smtClean="0"/>
              <a:t>gnome </a:t>
            </a:r>
            <a:r>
              <a:rPr lang="ja-JP" altLang="en-US" dirty="0" smtClean="0"/>
              <a:t>のデスクトップ環境とは</a:t>
            </a:r>
            <a:r>
              <a:rPr lang="en-US" altLang="ja-JP" dirty="0" smtClean="0"/>
              <a:t>? : </a:t>
            </a:r>
            <a:r>
              <a:rPr lang="ja-JP" altLang="en-US" dirty="0" smtClean="0"/>
              <a:t>インターフェースの操作を統一した環境のこと </a:t>
            </a:r>
            <a:endParaRPr lang="en-US" altLang="ja-JP" dirty="0" smtClean="0"/>
          </a:p>
          <a:p>
            <a:pPr marL="0" marR="0" lvl="2" indent="0" algn="l" defTabSz="914400" rtl="0" eaLnBrk="1" fontAlgn="base" latinLnBrk="0" hangingPunct="1">
              <a:lnSpc>
                <a:spcPct val="100000"/>
              </a:lnSpc>
              <a:spcBef>
                <a:spcPct val="30000"/>
              </a:spcBef>
              <a:spcAft>
                <a:spcPct val="0"/>
              </a:spcAft>
              <a:buClrTx/>
              <a:buSzTx/>
              <a:buFontTx/>
              <a:buNone/>
              <a:tabLst/>
              <a:defRPr/>
            </a:pPr>
            <a:r>
              <a:rPr lang="en-US" altLang="ja-JP" dirty="0" err="1" smtClean="0"/>
              <a:t>Afterstep</a:t>
            </a:r>
            <a:r>
              <a:rPr lang="en-US" altLang="ja-JP" dirty="0" smtClean="0"/>
              <a:t> </a:t>
            </a:r>
            <a:r>
              <a:rPr lang="ja-JP" altLang="en-US" dirty="0" smtClean="0"/>
              <a:t>は統合デスクトップ環境とウィンドウマネージャの中間みたいなもので画面も少し装飾できる</a:t>
            </a:r>
            <a:r>
              <a:rPr lang="en-US" altLang="ja-JP" dirty="0" smtClean="0"/>
              <a:t>?</a:t>
            </a:r>
            <a:endParaRPr lang="ja-JP" altLang="en-US" dirty="0" smtClean="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14</a:t>
            </a:fld>
            <a:endParaRPr lang="ja-JP" altLang="en-US"/>
          </a:p>
        </p:txBody>
      </p:sp>
    </p:spTree>
    <p:extLst>
      <p:ext uri="{BB962C8B-B14F-4D97-AF65-F5344CB8AC3E}">
        <p14:creationId xmlns:p14="http://schemas.microsoft.com/office/powerpoint/2010/main" val="271505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Cygwin </a:t>
            </a:r>
            <a:r>
              <a:rPr kumimoji="1" lang="ja-JP" altLang="en-US" dirty="0" smtClean="0"/>
              <a:t>と </a:t>
            </a:r>
            <a:r>
              <a:rPr kumimoji="1" lang="en-US" altLang="ja-JP" dirty="0" smtClean="0"/>
              <a:t>Windows</a:t>
            </a:r>
            <a:r>
              <a:rPr kumimoji="1" lang="en-US" altLang="ja-JP" baseline="0" dirty="0" smtClean="0"/>
              <a:t> Vista </a:t>
            </a:r>
            <a:r>
              <a:rPr kumimoji="1" lang="ja-JP" altLang="en-US" baseline="0" dirty="0" smtClean="0"/>
              <a:t>は相性が悪かったらしい</a:t>
            </a:r>
            <a:r>
              <a:rPr kumimoji="1" lang="en-US" altLang="ja-JP" baseline="0" dirty="0" smtClean="0"/>
              <a:t>. windows7 </a:t>
            </a:r>
            <a:r>
              <a:rPr kumimoji="1" lang="ja-JP" altLang="en-US" baseline="0" dirty="0" smtClean="0"/>
              <a:t>も不安定なことがあるらしい</a:t>
            </a:r>
            <a:r>
              <a:rPr kumimoji="1" lang="en-US" altLang="ja-JP" baseline="0"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15</a:t>
            </a:fld>
            <a:endParaRPr lang="ja-JP" altLang="en-US"/>
          </a:p>
        </p:txBody>
      </p:sp>
    </p:spTree>
    <p:extLst>
      <p:ext uri="{BB962C8B-B14F-4D97-AF65-F5344CB8AC3E}">
        <p14:creationId xmlns:p14="http://schemas.microsoft.com/office/powerpoint/2010/main" val="1497013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サーバ</a:t>
            </a:r>
            <a:r>
              <a:rPr kumimoji="1" lang="en-US" altLang="ja-JP" dirty="0" smtClean="0"/>
              <a:t>, </a:t>
            </a:r>
            <a:r>
              <a:rPr kumimoji="1" lang="ja-JP" altLang="en-US" dirty="0" smtClean="0"/>
              <a:t>クライアントは計算機とは限らない</a:t>
            </a:r>
            <a:r>
              <a:rPr kumimoji="1" lang="en-US" altLang="ja-JP" dirty="0" smtClean="0"/>
              <a:t>, </a:t>
            </a:r>
            <a:r>
              <a:rPr kumimoji="1" lang="ja-JP" altLang="en-US" dirty="0" smtClean="0"/>
              <a:t>ソフトウェアでも可</a:t>
            </a:r>
            <a:endParaRPr kumimoji="1" lang="en-US" altLang="ja-JP" dirty="0" smtClean="0"/>
          </a:p>
          <a:p>
            <a:endParaRPr kumimoji="1" lang="en-US" altLang="ja-JP" dirty="0" smtClean="0"/>
          </a:p>
          <a:p>
            <a:r>
              <a:rPr kumimoji="1" lang="ja-JP" altLang="en-US" dirty="0" smtClean="0"/>
              <a:t>サービスを要求と提供で色を変える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MAIL </a:t>
            </a:r>
            <a:r>
              <a:rPr lang="ja-JP" altLang="en-US" dirty="0" smtClean="0"/>
              <a:t>がサービスのやり取りに </a:t>
            </a:r>
            <a:r>
              <a:rPr lang="en-US" altLang="ja-JP" dirty="0" smtClean="0"/>
              <a:t>DNS </a:t>
            </a:r>
            <a:r>
              <a:rPr lang="ja-JP" altLang="en-US" dirty="0" smtClean="0"/>
              <a:t>を利用している</a:t>
            </a:r>
            <a:endParaRPr lang="en-US" altLang="ja-JP" dirty="0" smtClean="0"/>
          </a:p>
          <a:p>
            <a:r>
              <a:rPr lang="ja-JP" altLang="en-US" dirty="0" smtClean="0"/>
              <a:t>サーバとクライアントは各サービスのールサーバと </a:t>
            </a:r>
            <a:r>
              <a:rPr lang="en-US" altLang="ja-JP" dirty="0" smtClean="0"/>
              <a:t>DNS </a:t>
            </a:r>
            <a:r>
              <a:rPr lang="ja-JP" altLang="en-US" dirty="0" smtClean="0"/>
              <a:t>サーバの説明を入れるこのときメールサーバは </a:t>
            </a:r>
            <a:r>
              <a:rPr lang="en-US" altLang="ja-JP" dirty="0" smtClean="0"/>
              <a:t>DNS </a:t>
            </a:r>
            <a:r>
              <a:rPr lang="ja-JP" altLang="en-US" dirty="0" smtClean="0"/>
              <a:t>サーバに何を要求しているかを質問してもよい</a:t>
            </a:r>
          </a:p>
          <a:p>
            <a:endParaRPr lang="ja-JP" altLang="en-US" dirty="0" smtClean="0"/>
          </a:p>
          <a:p>
            <a:r>
              <a:rPr lang="ja-JP" altLang="en-US" dirty="0" smtClean="0"/>
              <a:t>メールサーバは送信先の </a:t>
            </a:r>
            <a:r>
              <a:rPr lang="en-US" altLang="ja-JP" dirty="0" smtClean="0"/>
              <a:t>IP </a:t>
            </a:r>
            <a:r>
              <a:rPr lang="ja-JP" altLang="en-US" dirty="0" smtClean="0"/>
              <a:t>を見つけることを要求</a:t>
            </a:r>
          </a:p>
          <a:p>
            <a:r>
              <a:rPr lang="ja-JP" altLang="en-US" dirty="0" smtClean="0"/>
              <a:t>提供側と要求側を区別する呼び方であり</a:t>
            </a:r>
            <a:r>
              <a:rPr lang="en-US" altLang="ja-JP" dirty="0" smtClean="0"/>
              <a:t>, </a:t>
            </a:r>
            <a:r>
              <a:rPr lang="ja-JP" altLang="en-US" dirty="0" smtClean="0"/>
              <a:t>サービスによってはサーバだったものがクライアントの立場になることもある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5</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視点をそろえる</a:t>
            </a:r>
            <a:r>
              <a:rPr kumimoji="1" lang="en-US" altLang="ja-JP" dirty="0" smtClean="0"/>
              <a:t>.</a:t>
            </a:r>
            <a:r>
              <a:rPr kumimoji="1" lang="ja-JP" altLang="en-US" dirty="0" smtClean="0"/>
              <a:t>　ブラウザを起動するのはユーザー視点</a:t>
            </a:r>
            <a:r>
              <a:rPr kumimoji="1" lang="en-US" altLang="ja-JP" dirty="0" smtClean="0"/>
              <a:t>. </a:t>
            </a:r>
            <a:r>
              <a:rPr kumimoji="1" lang="ja-JP" altLang="en-US" dirty="0" smtClean="0"/>
              <a:t>要求や解釈を表示するのはブラウザ</a:t>
            </a:r>
            <a:r>
              <a:rPr kumimoji="1" lang="en-US" altLang="ja-JP" dirty="0" smtClean="0"/>
              <a:t>(</a:t>
            </a:r>
            <a:r>
              <a:rPr kumimoji="1" lang="ja-JP" altLang="en-US" dirty="0" smtClean="0"/>
              <a:t>クライアント</a:t>
            </a:r>
            <a:r>
              <a:rPr kumimoji="1" lang="en-US" altLang="ja-JP" dirty="0" smtClean="0"/>
              <a:t>)</a:t>
            </a:r>
            <a:r>
              <a:rPr kumimoji="1" lang="ja-JP" altLang="en-US" dirty="0" smtClean="0"/>
              <a:t>視点</a:t>
            </a:r>
            <a:endParaRPr kumimoji="1" lang="en-US" altLang="ja-JP" dirty="0" smtClean="0"/>
          </a:p>
          <a:p>
            <a:r>
              <a:rPr kumimoji="1" lang="ja-JP" altLang="en-US" dirty="0" smtClean="0"/>
              <a:t>提供と要求で色を変える</a:t>
            </a:r>
            <a:r>
              <a:rPr kumimoji="1" lang="en-US" altLang="ja-JP" dirty="0" smtClean="0"/>
              <a:t>. </a:t>
            </a:r>
            <a:r>
              <a:rPr kumimoji="1" lang="ja-JP" altLang="en-US" dirty="0" smtClean="0"/>
              <a:t>最初の絵にそろえる</a:t>
            </a:r>
            <a:endParaRPr kumimoji="1" lang="ja-JP" altLang="en-US" dirty="0"/>
          </a:p>
        </p:txBody>
      </p:sp>
      <p:sp>
        <p:nvSpPr>
          <p:cNvPr id="4" name="スライド番号プレースホルダー 3"/>
          <p:cNvSpPr>
            <a:spLocks noGrp="1"/>
          </p:cNvSpPr>
          <p:nvPr>
            <p:ph type="sldNum" sz="quarter" idx="10"/>
          </p:nvPr>
        </p:nvSpPr>
        <p:spPr/>
        <p:txBody>
          <a:bodyPr/>
          <a:lstStyle/>
          <a:p>
            <a:fld id="{62F72C5B-F25C-41C2-8DA9-FB18B5A56DC4}" type="slidenum">
              <a:rPr kumimoji="1" lang="ja-JP" altLang="en-US" smtClean="0"/>
              <a:pPr/>
              <a:t>6</a:t>
            </a:fld>
            <a:endParaRPr kumimoji="1" lang="ja-JP" altLang="en-US"/>
          </a:p>
        </p:txBody>
      </p:sp>
    </p:spTree>
    <p:extLst>
      <p:ext uri="{BB962C8B-B14F-4D97-AF65-F5344CB8AC3E}">
        <p14:creationId xmlns:p14="http://schemas.microsoft.com/office/powerpoint/2010/main" val="2665187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上側はサーバクライアントの機能面</a:t>
            </a:r>
            <a:r>
              <a:rPr kumimoji="1" lang="en-US" altLang="ja-JP" dirty="0" smtClean="0"/>
              <a:t>, </a:t>
            </a:r>
            <a:r>
              <a:rPr kumimoji="1" lang="ja-JP" altLang="en-US" dirty="0" smtClean="0"/>
              <a:t>下側は実情みたいなもの</a:t>
            </a:r>
            <a:endParaRPr kumimoji="1" lang="en-US" altLang="ja-JP" dirty="0" smtClean="0"/>
          </a:p>
          <a:p>
            <a:endParaRPr kumimoji="1" lang="en-US" altLang="ja-JP" dirty="0" smtClean="0"/>
          </a:p>
          <a:p>
            <a:r>
              <a:rPr kumimoji="1" lang="ja-JP" altLang="en-US" dirty="0" smtClean="0"/>
              <a:t>プロトコルがあるのはネットワークを前提としているから。ネットワーク先では様々な計算機が存在しプロトコルを決めることで同じ計算機でなくても同様に対応できるようにする</a:t>
            </a:r>
            <a:endParaRPr kumimoji="1" lang="en-US" altLang="ja-JP" dirty="0" smtClean="0"/>
          </a:p>
          <a:p>
            <a:endParaRPr kumimoji="1" lang="en-US" altLang="ja-JP" dirty="0" smtClean="0"/>
          </a:p>
          <a:p>
            <a:r>
              <a:rPr kumimoji="1" lang="ja-JP" altLang="en-US" dirty="0" smtClean="0"/>
              <a:t>メリット</a:t>
            </a:r>
          </a:p>
          <a:p>
            <a:r>
              <a:rPr kumimoji="1" lang="ja-JP" altLang="en-US" dirty="0" smtClean="0"/>
              <a:t>　クライアントに全ての機能を持たせる必要がなくなる→一つの計算機に全ての機能を持たせる必要がなくなる</a:t>
            </a:r>
          </a:p>
          <a:p>
            <a:endParaRPr kumimoji="1" lang="ja-JP" altLang="en-US" dirty="0" smtClean="0"/>
          </a:p>
          <a:p>
            <a:r>
              <a:rPr kumimoji="1" lang="ja-JP" altLang="en-US" dirty="0" smtClean="0"/>
              <a:t>サーバの案との例として　</a:t>
            </a:r>
            <a:r>
              <a:rPr kumimoji="1" lang="en-US" altLang="ja-JP" dirty="0" smtClean="0"/>
              <a:t>X</a:t>
            </a:r>
            <a:r>
              <a:rPr kumimoji="1" lang="ja-JP" altLang="en-US" dirty="0" smtClean="0"/>
              <a:t>を紹介</a:t>
            </a:r>
            <a:endParaRPr kumimoji="1" lang="en-US" altLang="ja-JP" dirty="0" smtClean="0"/>
          </a:p>
          <a:p>
            <a:r>
              <a:rPr kumimoji="1" lang="ja-JP" altLang="en-US" dirty="0" smtClean="0"/>
              <a:t>第一回で </a:t>
            </a:r>
            <a:r>
              <a:rPr kumimoji="1" lang="en-US" altLang="ja-JP" dirty="0" err="1" smtClean="0"/>
              <a:t>Xwindow</a:t>
            </a:r>
            <a:r>
              <a:rPr kumimoji="1" lang="en-US" altLang="ja-JP" dirty="0" smtClean="0"/>
              <a:t> </a:t>
            </a:r>
            <a:r>
              <a:rPr kumimoji="1" lang="ja-JP" altLang="en-US" dirty="0" smtClean="0"/>
              <a:t>の話をした話を思い出す</a:t>
            </a:r>
            <a:r>
              <a:rPr kumimoji="1" lang="en-US" altLang="ja-JP" dirty="0" smtClean="0"/>
              <a:t>.</a:t>
            </a:r>
          </a:p>
          <a:p>
            <a:endParaRPr kumimoji="1" lang="en-US" altLang="ja-JP" dirty="0" smtClean="0"/>
          </a:p>
          <a:p>
            <a:r>
              <a:rPr kumimoji="1" lang="ja-JP" altLang="en-US" dirty="0" smtClean="0"/>
              <a:t>青地に黒は見にくい</a:t>
            </a:r>
          </a:p>
          <a:p>
            <a:r>
              <a:rPr kumimoji="1" lang="ja-JP" altLang="en-US" dirty="0" smtClean="0"/>
              <a:t>文字は上の方へ</a:t>
            </a:r>
          </a:p>
          <a:p>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7</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元々は</a:t>
            </a:r>
            <a:r>
              <a:rPr lang="ja-JP" altLang="ja-JP" dirty="0" smtClean="0"/>
              <a:t>XFree86 Project</a:t>
            </a:r>
            <a:r>
              <a:rPr lang="ja-JP" altLang="en-US" dirty="0" smtClean="0"/>
              <a:t>が開発していたがライセンス問題などで抜けたメンバーが</a:t>
            </a:r>
            <a:r>
              <a:rPr lang="en-US" altLang="ja-JP" dirty="0" smtClean="0"/>
              <a:t>X Org</a:t>
            </a:r>
            <a:r>
              <a:rPr lang="ja-JP" altLang="en-US" dirty="0" smtClean="0"/>
              <a:t>を制作</a:t>
            </a:r>
            <a:endParaRPr lang="en-US" altLang="ja-JP" dirty="0" smtClean="0"/>
          </a:p>
          <a:p>
            <a:r>
              <a:rPr kumimoji="1" lang="ja-JP" altLang="en-US" dirty="0" smtClean="0"/>
              <a:t>商用の物もあり、</a:t>
            </a:r>
            <a:r>
              <a:rPr kumimoji="1" lang="en-US" altLang="ja-JP" dirty="0" err="1" smtClean="0"/>
              <a:t>X.Org</a:t>
            </a:r>
            <a:r>
              <a:rPr kumimoji="1" lang="ja-JP" altLang="en-US" dirty="0" err="1" smtClean="0"/>
              <a:t>だけ</a:t>
            </a:r>
            <a:r>
              <a:rPr kumimoji="1" lang="ja-JP" altLang="en-US" dirty="0" smtClean="0"/>
              <a:t>ではない</a:t>
            </a:r>
            <a:endParaRPr kumimoji="1" lang="en-US" altLang="ja-JP" dirty="0" smtClean="0"/>
          </a:p>
          <a:p>
            <a:r>
              <a:rPr kumimoji="1" lang="ja-JP" altLang="en-US" dirty="0" smtClean="0"/>
              <a:t>なんで </a:t>
            </a:r>
            <a:r>
              <a:rPr kumimoji="1" lang="en-US" altLang="ja-JP" dirty="0" smtClean="0"/>
              <a:t>X </a:t>
            </a:r>
            <a:r>
              <a:rPr kumimoji="1" lang="ja-JP" altLang="en-US" dirty="0" smtClean="0"/>
              <a:t>というの→ </a:t>
            </a:r>
            <a:r>
              <a:rPr kumimoji="1" lang="en-US" altLang="ja-JP" dirty="0" smtClean="0"/>
              <a:t>X</a:t>
            </a:r>
            <a:r>
              <a:rPr kumimoji="1" lang="en-US" altLang="ja-JP" baseline="0" dirty="0" smtClean="0"/>
              <a:t> Window System</a:t>
            </a:r>
            <a:r>
              <a:rPr kumimoji="1" lang="ja-JP" altLang="en-US" baseline="0" dirty="0" smtClean="0"/>
              <a:t>は</a:t>
            </a:r>
            <a:r>
              <a:rPr kumimoji="1" lang="ja-JP" altLang="en-US" dirty="0" smtClean="0"/>
              <a:t> </a:t>
            </a:r>
            <a:r>
              <a:rPr kumimoji="1" lang="en-US" altLang="ja-JP" dirty="0" smtClean="0"/>
              <a:t>V</a:t>
            </a:r>
            <a:r>
              <a:rPr kumimoji="1" lang="en-US" altLang="ja-JP" baseline="0" dirty="0" smtClean="0"/>
              <a:t> OS </a:t>
            </a:r>
            <a:r>
              <a:rPr kumimoji="1" lang="ja-JP" altLang="en-US" baseline="0" dirty="0" smtClean="0"/>
              <a:t>の専用ウィンドウシステムである </a:t>
            </a:r>
            <a:r>
              <a:rPr kumimoji="1" lang="en-US" altLang="ja-JP" baseline="0" dirty="0" smtClean="0"/>
              <a:t>W </a:t>
            </a:r>
            <a:r>
              <a:rPr kumimoji="1" lang="ja-JP" altLang="en-US" baseline="0" dirty="0" smtClean="0"/>
              <a:t>ウィンドウシステム</a:t>
            </a:r>
            <a:r>
              <a:rPr kumimoji="1" lang="en-US" altLang="ja-JP" baseline="0" dirty="0" smtClean="0"/>
              <a:t> </a:t>
            </a:r>
            <a:r>
              <a:rPr kumimoji="1" lang="ja-JP" altLang="en-US" baseline="0" dirty="0" smtClean="0"/>
              <a:t>を基にして作られた</a:t>
            </a:r>
            <a:r>
              <a:rPr kumimoji="1" lang="en-US" altLang="ja-JP" baseline="0" dirty="0" smtClean="0"/>
              <a:t>. W </a:t>
            </a:r>
            <a:r>
              <a:rPr kumimoji="1" lang="ja-JP" altLang="en-US" baseline="0" dirty="0" smtClean="0"/>
              <a:t>の次なので </a:t>
            </a:r>
            <a:r>
              <a:rPr kumimoji="1" lang="en-US" altLang="ja-JP" baseline="0" dirty="0" smtClean="0"/>
              <a:t>X</a:t>
            </a:r>
          </a:p>
          <a:p>
            <a:endParaRPr kumimoji="1" lang="en-US" altLang="ja-JP" baseline="0" dirty="0" smtClean="0"/>
          </a:p>
          <a:p>
            <a:r>
              <a:rPr kumimoji="1" lang="ja-JP" altLang="en-US" dirty="0" smtClean="0"/>
              <a:t>タスクとは？→作業</a:t>
            </a:r>
          </a:p>
          <a:p>
            <a:r>
              <a:rPr kumimoji="1" lang="ja-JP" altLang="en-US" dirty="0" smtClean="0"/>
              <a:t>固有の領域</a:t>
            </a:r>
            <a:r>
              <a:rPr kumimoji="1" lang="en-US" altLang="ja-JP" dirty="0" smtClean="0"/>
              <a:t>-</a:t>
            </a:r>
            <a:r>
              <a:rPr kumimoji="1" lang="ja-JP" altLang="en-US" dirty="0" smtClean="0"/>
              <a:t>割り当て画面出力させるシステム→窓をマネージメント</a:t>
            </a:r>
            <a:r>
              <a:rPr kumimoji="1" lang="ja-JP" altLang="en-US" dirty="0" err="1" smtClean="0"/>
              <a:t>するの</a:t>
            </a:r>
            <a:r>
              <a:rPr kumimoji="1" lang="ja-JP" altLang="en-US" dirty="0" smtClean="0"/>
              <a:t>概念が入っていない</a:t>
            </a:r>
          </a:p>
          <a:p>
            <a:r>
              <a:rPr kumimoji="1" lang="ja-JP" altLang="en-US" dirty="0" smtClean="0"/>
              <a:t>複数の作業のそれぞれの入出力画面を表示するシステム</a:t>
            </a:r>
          </a:p>
          <a:p>
            <a:r>
              <a:rPr kumimoji="1" lang="ja-JP" altLang="en-US" dirty="0" smtClean="0"/>
              <a:t>　人間が同時に複数の作業をしたい</a:t>
            </a:r>
          </a:p>
          <a:p>
            <a:endParaRPr kumimoji="1" lang="ja-JP" altLang="en-US" dirty="0" smtClean="0"/>
          </a:p>
          <a:p>
            <a:r>
              <a:rPr kumimoji="1" lang="ja-JP" altLang="en-US" dirty="0" smtClean="0"/>
              <a:t>下半分のレベルの区別が違和感ある</a:t>
            </a:r>
          </a:p>
          <a:p>
            <a:r>
              <a:rPr kumimoji="1" lang="en-US" altLang="ja-JP" dirty="0" smtClean="0"/>
              <a:t>1984</a:t>
            </a:r>
            <a:r>
              <a:rPr kumimoji="1" lang="ja-JP" altLang="en-US" dirty="0" smtClean="0"/>
              <a:t>年に開発のサブインデントに現在は</a:t>
            </a:r>
            <a:r>
              <a:rPr kumimoji="1" lang="en-US" altLang="ja-JP" dirty="0" smtClean="0"/>
              <a:t>...</a:t>
            </a:r>
            <a:r>
              <a:rPr kumimoji="1" lang="ja-JP" altLang="en-US" dirty="0" smtClean="0"/>
              <a:t>はおかしい</a:t>
            </a:r>
          </a:p>
          <a:p>
            <a:r>
              <a:rPr kumimoji="1" lang="ja-JP" altLang="en-US" dirty="0" smtClean="0"/>
              <a:t>現在は</a:t>
            </a:r>
            <a:r>
              <a:rPr kumimoji="1" lang="en-US" altLang="ja-JP" dirty="0" smtClean="0"/>
              <a:t>...</a:t>
            </a:r>
            <a:r>
              <a:rPr kumimoji="1" lang="ja-JP" altLang="en-US" dirty="0" smtClean="0"/>
              <a:t>はインデントを挙げる </a:t>
            </a:r>
          </a:p>
          <a:p>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9</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X</a:t>
            </a:r>
            <a:r>
              <a:rPr kumimoji="1" lang="ja-JP" altLang="en-US" dirty="0" smtClean="0"/>
              <a:t>クライアントは</a:t>
            </a:r>
            <a:r>
              <a:rPr kumimoji="1" lang="en-US" altLang="ja-JP" dirty="0" smtClean="0"/>
              <a:t>X</a:t>
            </a:r>
            <a:r>
              <a:rPr kumimoji="1" lang="ja-JP" altLang="en-US" dirty="0" smtClean="0"/>
              <a:t>サーバに描画を要求する</a:t>
            </a:r>
            <a:endParaRPr kumimoji="1" lang="en-US" altLang="ja-JP" dirty="0" smtClean="0"/>
          </a:p>
          <a:p>
            <a:r>
              <a:rPr kumimoji="1" lang="en-US" altLang="ja-JP" dirty="0" smtClean="0"/>
              <a:t>X</a:t>
            </a:r>
            <a:r>
              <a:rPr kumimoji="1" lang="ja-JP" altLang="en-US" dirty="0" smtClean="0"/>
              <a:t>サーバは</a:t>
            </a:r>
            <a:r>
              <a:rPr kumimoji="1" lang="en-US" altLang="ja-JP" dirty="0" smtClean="0"/>
              <a:t>X</a:t>
            </a:r>
            <a:r>
              <a:rPr kumimoji="1" lang="ja-JP" altLang="en-US" dirty="0" smtClean="0"/>
              <a:t>クライアントの要求されたら描画する</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10</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実は皆さんは既に</a:t>
            </a:r>
            <a:r>
              <a:rPr kumimoji="1" lang="en-US" altLang="ja-JP" dirty="0" smtClean="0"/>
              <a:t>X</a:t>
            </a:r>
            <a:r>
              <a:rPr kumimoji="1" lang="ja-JP" altLang="en-US" dirty="0" smtClean="0"/>
              <a:t>サーバ・</a:t>
            </a:r>
            <a:r>
              <a:rPr kumimoji="1" lang="en-US" altLang="ja-JP" dirty="0" smtClean="0"/>
              <a:t>X</a:t>
            </a:r>
            <a:r>
              <a:rPr kumimoji="1" lang="ja-JP" altLang="en-US" dirty="0" smtClean="0"/>
              <a:t>クライアントを起動させていたのです</a:t>
            </a:r>
            <a:r>
              <a:rPr kumimoji="1" lang="en-US" altLang="ja-JP" dirty="0" smtClean="0"/>
              <a:t>.</a:t>
            </a:r>
            <a:r>
              <a:rPr kumimoji="1" lang="en-US" altLang="ja-JP" baseline="0" dirty="0" smtClean="0"/>
              <a:t> </a:t>
            </a:r>
          </a:p>
          <a:p>
            <a:endParaRPr kumimoji="1" lang="en-US" altLang="ja-JP" baseline="0" dirty="0" smtClean="0"/>
          </a:p>
          <a:p>
            <a:r>
              <a:rPr kumimoji="1" lang="ja-JP" altLang="en-US" dirty="0" smtClean="0"/>
              <a:t>画面描画を提供（アニメーションに</a:t>
            </a:r>
            <a:r>
              <a:rPr kumimoji="1" lang="en-US" altLang="ja-JP" dirty="0" smtClean="0"/>
              <a:t>)</a:t>
            </a:r>
          </a:p>
          <a:p>
            <a:endParaRPr kumimoji="1" lang="en-US" altLang="ja-JP" dirty="0" smtClean="0"/>
          </a:p>
          <a:p>
            <a:r>
              <a:rPr kumimoji="1" lang="ja-JP" altLang="en-US" dirty="0" smtClean="0"/>
              <a:t>文章と矢印内の文章が重複している</a:t>
            </a:r>
          </a:p>
          <a:p>
            <a:r>
              <a:rPr kumimoji="1" lang="ja-JP" altLang="en-US" dirty="0" smtClean="0"/>
              <a:t> </a:t>
            </a:r>
          </a:p>
          <a:p>
            <a:r>
              <a:rPr kumimoji="1" lang="en-US" altLang="ja-JP" dirty="0" err="1" smtClean="0"/>
              <a:t>Iceweasel</a:t>
            </a:r>
            <a:r>
              <a:rPr kumimoji="1" lang="en-US" altLang="ja-JP" dirty="0" smtClean="0"/>
              <a:t> </a:t>
            </a:r>
            <a:r>
              <a:rPr kumimoji="1" lang="ja-JP" altLang="en-US" dirty="0" smtClean="0"/>
              <a:t>を起動しての視点と要求の視点は違うので視点をそろえる</a:t>
            </a:r>
          </a:p>
          <a:p>
            <a:endParaRPr kumimoji="1" lang="ja-JP" altLang="en-US" dirty="0" smtClean="0"/>
          </a:p>
          <a:p>
            <a:r>
              <a:rPr kumimoji="1" lang="ja-JP" altLang="en-US" dirty="0" smtClean="0"/>
              <a:t>矢印の中身は </a:t>
            </a:r>
            <a:r>
              <a:rPr kumimoji="1" lang="en-US" altLang="ja-JP" dirty="0" err="1" smtClean="0"/>
              <a:t>iceweasel</a:t>
            </a:r>
            <a:r>
              <a:rPr kumimoji="1" lang="en-US" altLang="ja-JP" dirty="0" smtClean="0"/>
              <a:t> </a:t>
            </a:r>
            <a:r>
              <a:rPr kumimoji="1" lang="ja-JP" altLang="en-US" dirty="0" err="1" smtClean="0"/>
              <a:t>のを</a:t>
            </a:r>
            <a:r>
              <a:rPr kumimoji="1" lang="ja-JP" altLang="en-US" dirty="0" smtClean="0"/>
              <a:t>抜く</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F0156D0-5491-490C-8B11-F4C4366C63E7}" type="slidenum">
              <a:rPr lang="ja-JP" altLang="en-US" smtClean="0"/>
              <a:pPr>
                <a:defRPr/>
              </a:pPr>
              <a:t>11</a:t>
            </a:fld>
            <a:endParaRPr lang="ja-JP" altLang="en-US"/>
          </a:p>
        </p:txBody>
      </p:sp>
    </p:spTree>
    <p:extLst>
      <p:ext uri="{BB962C8B-B14F-4D97-AF65-F5344CB8AC3E}">
        <p14:creationId xmlns:p14="http://schemas.microsoft.com/office/powerpoint/2010/main" val="1777493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一番上がネットワーク透過性とは</a:t>
            </a:r>
            <a:r>
              <a:rPr kumimoji="1" lang="ja-JP" altLang="en-US" dirty="0" err="1" smtClean="0"/>
              <a:t>に</a:t>
            </a:r>
            <a:r>
              <a:rPr kumimoji="1" lang="ja-JP" altLang="en-US" dirty="0" smtClean="0"/>
              <a:t>対して</a:t>
            </a:r>
            <a:r>
              <a:rPr kumimoji="1" lang="en-US" altLang="ja-JP" dirty="0" smtClean="0"/>
              <a:t>, </a:t>
            </a:r>
            <a:r>
              <a:rPr kumimoji="1" lang="ja-JP" altLang="en-US" dirty="0" smtClean="0"/>
              <a:t>その下のインデントはその結果使えるようになったということ</a:t>
            </a:r>
            <a:r>
              <a:rPr kumimoji="1" lang="en-US" altLang="ja-JP" dirty="0" smtClean="0"/>
              <a:t>, </a:t>
            </a:r>
            <a:r>
              <a:rPr kumimoji="1" lang="ja-JP" altLang="en-US" dirty="0" smtClean="0"/>
              <a:t>更にそれ以下の項目は実情</a:t>
            </a:r>
            <a:endParaRPr kumimoji="1" lang="en-US" altLang="ja-JP" dirty="0" smtClean="0"/>
          </a:p>
          <a:p>
            <a:endParaRPr kumimoji="1" lang="en-US" altLang="ja-JP" dirty="0" smtClean="0"/>
          </a:p>
          <a:p>
            <a:r>
              <a:rPr kumimoji="1" lang="ja-JP" altLang="en-US" dirty="0" smtClean="0"/>
              <a:t>つまりネットワーク透過性とは</a:t>
            </a:r>
            <a:r>
              <a:rPr kumimoji="1" lang="en-US" altLang="ja-JP" dirty="0" smtClean="0"/>
              <a:t>X </a:t>
            </a:r>
            <a:r>
              <a:rPr kumimoji="1" lang="ja-JP" altLang="en-US" dirty="0" smtClean="0"/>
              <a:t>サーバと </a:t>
            </a:r>
            <a:r>
              <a:rPr kumimoji="1" lang="en-US" altLang="ja-JP" dirty="0" smtClean="0"/>
              <a:t>X </a:t>
            </a:r>
            <a:r>
              <a:rPr kumimoji="1" lang="ja-JP" altLang="en-US" dirty="0" smtClean="0"/>
              <a:t>クライアントは同じ計算機内である必要はなくネットワーク介してでもやり取りできるということ</a:t>
            </a:r>
            <a:r>
              <a:rPr kumimoji="1" lang="en-US" altLang="ja-JP" dirty="0" smtClean="0"/>
              <a:t>. </a:t>
            </a:r>
          </a:p>
          <a:p>
            <a:r>
              <a:rPr kumimoji="1" lang="en-US" altLang="ja-JP" dirty="0" smtClean="0"/>
              <a:t>X</a:t>
            </a:r>
            <a:r>
              <a:rPr kumimoji="1" lang="ja-JP" altLang="en-US" dirty="0" smtClean="0"/>
              <a:t>プロトコルを通しているので別に計算機の種類が別でもできる</a:t>
            </a:r>
            <a:r>
              <a:rPr kumimoji="1" lang="en-US" altLang="ja-JP" dirty="0" smtClean="0"/>
              <a:t>.</a:t>
            </a:r>
          </a:p>
          <a:p>
            <a:r>
              <a:rPr kumimoji="1" lang="en-US" altLang="ja-JP" dirty="0" smtClean="0"/>
              <a:t>A </a:t>
            </a:r>
            <a:r>
              <a:rPr kumimoji="1" lang="ja-JP" altLang="en-US" dirty="0" smtClean="0"/>
              <a:t>の</a:t>
            </a:r>
            <a:r>
              <a:rPr kumimoji="1" lang="en-US" altLang="ja-JP" dirty="0" smtClean="0"/>
              <a:t>X</a:t>
            </a:r>
            <a:r>
              <a:rPr kumimoji="1" lang="ja-JP" altLang="en-US" dirty="0" smtClean="0"/>
              <a:t>サーバが</a:t>
            </a:r>
            <a:r>
              <a:rPr kumimoji="1" lang="en-US" altLang="ja-JP" dirty="0" smtClean="0"/>
              <a:t>B</a:t>
            </a:r>
            <a:r>
              <a:rPr kumimoji="1" lang="ja-JP" altLang="en-US" dirty="0" smtClean="0"/>
              <a:t>のクライアントの要求を受けてもよいということ</a:t>
            </a:r>
            <a:endParaRPr kumimoji="1" lang="en-US" altLang="ja-JP" dirty="0" smtClean="0"/>
          </a:p>
          <a:p>
            <a:endParaRPr kumimoji="1" lang="en-US" altLang="ja-JP" dirty="0" smtClean="0"/>
          </a:p>
          <a:p>
            <a:r>
              <a:rPr kumimoji="1" lang="ja-JP" altLang="en-US" dirty="0" smtClean="0"/>
              <a:t>ネットワーク透過性とは分散処理システムにおいてネットワークの存在を意識させないこと</a:t>
            </a:r>
            <a:endParaRPr kumimoji="1" lang="ja-JP" altLang="en-US" dirty="0"/>
          </a:p>
        </p:txBody>
      </p:sp>
      <p:sp>
        <p:nvSpPr>
          <p:cNvPr id="4" name="スライド番号プレースホルダ 3"/>
          <p:cNvSpPr>
            <a:spLocks noGrp="1"/>
          </p:cNvSpPr>
          <p:nvPr>
            <p:ph type="sldNum" sz="quarter" idx="10"/>
          </p:nvPr>
        </p:nvSpPr>
        <p:spPr/>
        <p:txBody>
          <a:bodyPr/>
          <a:lstStyle/>
          <a:p>
            <a:fld id="{62F72C5B-F25C-41C2-8DA9-FB18B5A56DC4}"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BDBFE84-BAFB-4D52-A8D5-3443A2EC59EB}" type="datetime1">
              <a:rPr kumimoji="1" lang="ja-JP" altLang="en-US" smtClean="0"/>
              <a:pPr/>
              <a:t>2014/6/20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E642411-EBFE-4012-BDF1-9344EA5F8AC3}" type="datetime1">
              <a:rPr kumimoji="1" lang="ja-JP" altLang="en-US" smtClean="0"/>
              <a:pPr/>
              <a:t>2014/6/20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CC43E3C-3945-41F2-A419-B6FC8F6CEF0C}" type="datetime1">
              <a:rPr kumimoji="1" lang="ja-JP" altLang="en-US" smtClean="0"/>
              <a:pPr/>
              <a:t>2014/6/20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00052-6237-4E23-910B-930072AAA31B}" type="datetime1">
              <a:rPr kumimoji="1" lang="ja-JP" altLang="en-US" smtClean="0"/>
              <a:pPr/>
              <a:t>2014/6/20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27AD8B7-4112-47EE-9818-E98C9776591F}" type="datetime1">
              <a:rPr kumimoji="1" lang="ja-JP" altLang="en-US" smtClean="0"/>
              <a:pPr/>
              <a:t>2014/6/20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0C21232-87CE-41EE-A0A8-2936AFD4FB3F}" type="datetime1">
              <a:rPr kumimoji="1" lang="ja-JP" altLang="en-US" smtClean="0"/>
              <a:pPr/>
              <a:t>2014/6/20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F5E4FFC-4C69-4AFE-BA9E-A85AD047D0BD}" type="datetime1">
              <a:rPr kumimoji="1" lang="ja-JP" altLang="en-US" smtClean="0"/>
              <a:pPr/>
              <a:t>2014/6/20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78A8350-7F77-4EFA-BABC-7A9D4E856CBE}" type="datetime1">
              <a:rPr kumimoji="1" lang="ja-JP" altLang="en-US" smtClean="0"/>
              <a:pPr/>
              <a:t>2014/6/20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A8DFAA3-75E2-48E8-9188-2BD6A359B0D7}" type="datetime1">
              <a:rPr kumimoji="1" lang="ja-JP" altLang="en-US" smtClean="0"/>
              <a:pPr/>
              <a:t>2014/6/20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6F1F211-A15E-479F-9063-F88884AD590D}" type="datetime1">
              <a:rPr kumimoji="1" lang="ja-JP" altLang="en-US" smtClean="0"/>
              <a:pPr/>
              <a:t>2014/6/20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79E40FC-4244-4DD3-89B0-420F14A65600}" type="datetime1">
              <a:rPr kumimoji="1" lang="ja-JP" altLang="en-US" smtClean="0"/>
              <a:pPr/>
              <a:t>2014/6/20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D0CEBE4-5221-444E-AA55-EBCDA6368F0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D9818-E07C-42B7-BA7A-6916B619FBD8}" type="datetime1">
              <a:rPr kumimoji="1" lang="ja-JP" altLang="en-US" smtClean="0"/>
              <a:pPr/>
              <a:t>2014/6/20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CEBE4-5221-444E-AA55-EBCDA6368F0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itpro.nikkeibp.co.jp/article/COLUMN/20060518/238369/?SS=imgview&amp;FD=3561930&amp;ST=os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2856"/>
            <a:ext cx="9144000" cy="1470025"/>
          </a:xfrm>
        </p:spPr>
        <p:txBody>
          <a:bodyPr>
            <a:normAutofit/>
          </a:bodyPr>
          <a:lstStyle/>
          <a:p>
            <a:pPr algn="l"/>
            <a:r>
              <a:rPr kumimoji="1" lang="ja-JP" altLang="en-US" dirty="0" smtClean="0"/>
              <a:t>サーバ・クライアントシステムと</a:t>
            </a:r>
            <a:r>
              <a:rPr kumimoji="1" lang="en-US" altLang="ja-JP" dirty="0" smtClean="0"/>
              <a:t/>
            </a:r>
            <a:br>
              <a:rPr kumimoji="1" lang="en-US" altLang="ja-JP" dirty="0" smtClean="0"/>
            </a:br>
            <a:r>
              <a:rPr kumimoji="1" lang="en-US" altLang="ja-JP" dirty="0" smtClean="0"/>
              <a:t>X Window System</a:t>
            </a:r>
            <a:endParaRPr kumimoji="1" lang="ja-JP" altLang="en-US" dirty="0"/>
          </a:p>
        </p:txBody>
      </p:sp>
      <p:sp>
        <p:nvSpPr>
          <p:cNvPr id="3" name="サブタイトル 2"/>
          <p:cNvSpPr>
            <a:spLocks noGrp="1"/>
          </p:cNvSpPr>
          <p:nvPr>
            <p:ph type="subTitle" idx="1"/>
          </p:nvPr>
        </p:nvSpPr>
        <p:spPr>
          <a:xfrm>
            <a:off x="179512" y="4797152"/>
            <a:ext cx="6400800" cy="1752600"/>
          </a:xfrm>
        </p:spPr>
        <p:txBody>
          <a:bodyPr>
            <a:normAutofit/>
          </a:bodyPr>
          <a:lstStyle/>
          <a:p>
            <a:pPr algn="l"/>
            <a:r>
              <a:rPr lang="ja-JP" altLang="en-US" sz="2800" dirty="0">
                <a:solidFill>
                  <a:schemeClr val="tx1"/>
                </a:solidFill>
              </a:rPr>
              <a:t>荻原弘</a:t>
            </a:r>
            <a:r>
              <a:rPr lang="ja-JP" altLang="en-US" sz="2800" dirty="0" smtClean="0">
                <a:solidFill>
                  <a:schemeClr val="tx1"/>
                </a:solidFill>
              </a:rPr>
              <a:t>尭</a:t>
            </a:r>
            <a:endParaRPr lang="en-US" altLang="ja-JP" sz="2800" dirty="0" smtClean="0">
              <a:solidFill>
                <a:schemeClr val="tx1"/>
              </a:solidFill>
            </a:endParaRPr>
          </a:p>
          <a:p>
            <a:pPr algn="l"/>
            <a:r>
              <a:rPr kumimoji="1" lang="ja-JP" altLang="en-US" sz="2800" dirty="0">
                <a:solidFill>
                  <a:schemeClr val="tx1"/>
                </a:solidFill>
              </a:rPr>
              <a:t>情報</a:t>
            </a:r>
            <a:r>
              <a:rPr kumimoji="1" lang="ja-JP" altLang="en-US" sz="2800" dirty="0" smtClean="0">
                <a:solidFill>
                  <a:schemeClr val="tx1"/>
                </a:solidFill>
              </a:rPr>
              <a:t>実験 第</a:t>
            </a:r>
            <a:r>
              <a:rPr lang="ja-JP" altLang="en-US" sz="2800" dirty="0" smtClean="0">
                <a:solidFill>
                  <a:schemeClr val="tx1"/>
                </a:solidFill>
              </a:rPr>
              <a:t> </a:t>
            </a:r>
            <a:r>
              <a:rPr lang="en-US" altLang="ja-JP" sz="2800" dirty="0" smtClean="0">
                <a:solidFill>
                  <a:schemeClr val="tx1"/>
                </a:solidFill>
              </a:rPr>
              <a:t>9 </a:t>
            </a:r>
            <a:r>
              <a:rPr lang="ja-JP" altLang="en-US" sz="2800" dirty="0" smtClean="0">
                <a:solidFill>
                  <a:schemeClr val="tx1"/>
                </a:solidFill>
              </a:rPr>
              <a:t>回目</a:t>
            </a:r>
            <a:endParaRPr lang="en-US" altLang="ja-JP" sz="2800" dirty="0" smtClean="0">
              <a:solidFill>
                <a:schemeClr val="tx1"/>
              </a:solidFill>
            </a:endParaRPr>
          </a:p>
          <a:p>
            <a:pPr algn="l"/>
            <a:r>
              <a:rPr kumimoji="1" lang="en-US" altLang="ja-JP" sz="2800" dirty="0" smtClean="0">
                <a:solidFill>
                  <a:schemeClr val="tx1"/>
                </a:solidFill>
              </a:rPr>
              <a:t>2014/06/20</a:t>
            </a:r>
            <a:endParaRPr kumimoji="1" lang="ja-JP" altLang="en-US" sz="2800"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384"/>
            <a:ext cx="9144000" cy="864096"/>
          </a:xfrm>
        </p:spPr>
        <p:txBody>
          <a:bodyPr/>
          <a:lstStyle/>
          <a:p>
            <a:r>
              <a:rPr lang="en-US" altLang="ja-JP" dirty="0" smtClean="0"/>
              <a:t>X </a:t>
            </a:r>
            <a:r>
              <a:rPr lang="ja-JP" altLang="en-US" dirty="0" smtClean="0"/>
              <a:t>の特徴</a:t>
            </a:r>
            <a:endParaRPr kumimoji="1" lang="ja-JP" altLang="en-US" dirty="0"/>
          </a:p>
        </p:txBody>
      </p:sp>
      <p:sp>
        <p:nvSpPr>
          <p:cNvPr id="3" name="コンテンツ プレースホルダ 2"/>
          <p:cNvSpPr>
            <a:spLocks noGrp="1"/>
          </p:cNvSpPr>
          <p:nvPr>
            <p:ph idx="1"/>
          </p:nvPr>
        </p:nvSpPr>
        <p:spPr>
          <a:xfrm>
            <a:off x="0" y="836712"/>
            <a:ext cx="9144000" cy="6021288"/>
          </a:xfrm>
        </p:spPr>
        <p:txBody>
          <a:bodyPr>
            <a:normAutofit/>
          </a:bodyPr>
          <a:lstStyle/>
          <a:p>
            <a:pPr>
              <a:lnSpc>
                <a:spcPct val="90000"/>
              </a:lnSpc>
              <a:defRPr/>
            </a:pPr>
            <a:r>
              <a:rPr lang="ja-JP" altLang="en-US" sz="2800" dirty="0" smtClean="0"/>
              <a:t>サーバ</a:t>
            </a:r>
            <a:r>
              <a:rPr lang="ja-JP" altLang="en-US" sz="2800" dirty="0"/>
              <a:t>・クライアントシステムを採用</a:t>
            </a:r>
          </a:p>
          <a:p>
            <a:pPr lvl="1">
              <a:lnSpc>
                <a:spcPct val="90000"/>
              </a:lnSpc>
              <a:defRPr/>
            </a:pPr>
            <a:r>
              <a:rPr lang="en-US" altLang="ja-JP" sz="2400" dirty="0">
                <a:solidFill>
                  <a:srgbClr val="FF0000"/>
                </a:solidFill>
              </a:rPr>
              <a:t>X </a:t>
            </a:r>
            <a:r>
              <a:rPr lang="ja-JP" altLang="en-US" sz="2400" dirty="0">
                <a:solidFill>
                  <a:srgbClr val="FF0000"/>
                </a:solidFill>
              </a:rPr>
              <a:t>サーバ </a:t>
            </a:r>
            <a:r>
              <a:rPr lang="en-US" altLang="ja-JP" sz="2400" dirty="0"/>
              <a:t>: </a:t>
            </a:r>
            <a:r>
              <a:rPr lang="ja-JP" altLang="en-US" sz="2400" dirty="0"/>
              <a:t>画面への描画など入出力の制御</a:t>
            </a:r>
            <a:endParaRPr lang="en-US" altLang="ja-JP" sz="2400" dirty="0"/>
          </a:p>
          <a:p>
            <a:pPr lvl="1">
              <a:lnSpc>
                <a:spcPct val="90000"/>
              </a:lnSpc>
              <a:defRPr/>
            </a:pPr>
            <a:r>
              <a:rPr lang="en-US" altLang="ja-JP" sz="2400" dirty="0">
                <a:solidFill>
                  <a:srgbClr val="FF0000"/>
                </a:solidFill>
              </a:rPr>
              <a:t>X </a:t>
            </a:r>
            <a:r>
              <a:rPr lang="ja-JP" altLang="en-US" sz="2400" dirty="0">
                <a:solidFill>
                  <a:srgbClr val="FF0000"/>
                </a:solidFill>
              </a:rPr>
              <a:t>クライアント</a:t>
            </a:r>
            <a:r>
              <a:rPr lang="en-US" altLang="ja-JP" sz="2400" dirty="0"/>
              <a:t>:</a:t>
            </a:r>
            <a:r>
              <a:rPr lang="ja-JP" altLang="en-US" sz="2400" dirty="0"/>
              <a:t> </a:t>
            </a:r>
            <a:r>
              <a:rPr lang="ja-JP" altLang="en-US" sz="2400" dirty="0" smtClean="0"/>
              <a:t>各種ソフトウェア</a:t>
            </a:r>
            <a:endParaRPr lang="ja-JP" altLang="en-US" sz="2400" dirty="0"/>
          </a:p>
          <a:p>
            <a:pPr lvl="1">
              <a:lnSpc>
                <a:spcPct val="90000"/>
              </a:lnSpc>
              <a:defRPr/>
            </a:pPr>
            <a:r>
              <a:rPr lang="ja-JP" altLang="en-US" sz="2400" dirty="0"/>
              <a:t>通信規約は 「</a:t>
            </a:r>
            <a:r>
              <a:rPr lang="en-US" altLang="ja-JP" sz="2400" dirty="0"/>
              <a:t>X </a:t>
            </a:r>
            <a:r>
              <a:rPr lang="ja-JP" altLang="en-US" sz="2400" dirty="0"/>
              <a:t>プロトコル」</a:t>
            </a:r>
            <a:endParaRPr lang="en-US" altLang="ja-JP" dirty="0">
              <a:latin typeface="+mj-ea"/>
            </a:endParaRPr>
          </a:p>
          <a:p>
            <a:pPr>
              <a:defRPr/>
            </a:pPr>
            <a:r>
              <a:rPr lang="ja-JP" altLang="en-US" sz="2800" dirty="0">
                <a:solidFill>
                  <a:srgbClr val="FF0000"/>
                </a:solidFill>
                <a:latin typeface="+mj-ea"/>
              </a:rPr>
              <a:t>ネットワーク透過性</a:t>
            </a:r>
            <a:r>
              <a:rPr lang="en-US" altLang="ja-JP" sz="2800" dirty="0">
                <a:latin typeface="+mj-ea"/>
              </a:rPr>
              <a:t>(</a:t>
            </a:r>
            <a:r>
              <a:rPr lang="ja-JP" altLang="en-US" sz="2800" dirty="0">
                <a:latin typeface="+mj-ea"/>
              </a:rPr>
              <a:t>後述</a:t>
            </a:r>
            <a:r>
              <a:rPr lang="en-US" altLang="ja-JP" sz="2800" dirty="0">
                <a:latin typeface="+mj-ea"/>
              </a:rPr>
              <a:t>)</a:t>
            </a:r>
            <a:r>
              <a:rPr lang="ja-JP" altLang="en-US" sz="2800" dirty="0">
                <a:latin typeface="+mj-ea"/>
              </a:rPr>
              <a:t>を</a:t>
            </a:r>
            <a:r>
              <a:rPr lang="ja-JP" altLang="en-US" sz="2800" dirty="0" smtClean="0">
                <a:latin typeface="+mj-ea"/>
              </a:rPr>
              <a:t>持つ</a:t>
            </a:r>
            <a:endParaRPr lang="en-US" altLang="ja-JP" sz="2800" dirty="0" smtClean="0">
              <a:latin typeface="+mj-ea"/>
            </a:endParaRPr>
          </a:p>
          <a:p>
            <a:pPr>
              <a:defRPr/>
            </a:pPr>
            <a:r>
              <a:rPr lang="ja-JP" altLang="en-US" sz="2800" dirty="0" smtClean="0">
                <a:latin typeface="+mj-ea"/>
              </a:rPr>
              <a:t>ポリシーフリー</a:t>
            </a:r>
            <a:endParaRPr lang="en-US" altLang="ja-JP" sz="2800" dirty="0" smtClean="0">
              <a:latin typeface="+mj-ea"/>
            </a:endParaRPr>
          </a:p>
          <a:p>
            <a:pPr lvl="1">
              <a:defRPr/>
            </a:pPr>
            <a:r>
              <a:rPr lang="ja-JP" altLang="en-US" sz="2400" dirty="0" smtClean="0">
                <a:latin typeface="+mj-ea"/>
              </a:rPr>
              <a:t>画面のデザインや操作体系が </a:t>
            </a:r>
            <a:r>
              <a:rPr lang="en-US" altLang="ja-JP" sz="2400" dirty="0" smtClean="0">
                <a:latin typeface="Arial Unicode MS" panose="020B0604020202020204" pitchFamily="50" charset="-128"/>
              </a:rPr>
              <a:t>X</a:t>
            </a:r>
            <a:r>
              <a:rPr lang="en-US" altLang="ja-JP" sz="2400" dirty="0" smtClean="0">
                <a:latin typeface="+mj-ea"/>
              </a:rPr>
              <a:t> </a:t>
            </a:r>
            <a:r>
              <a:rPr lang="ja-JP" altLang="en-US" sz="2400" dirty="0" smtClean="0">
                <a:latin typeface="+mj-ea"/>
              </a:rPr>
              <a:t>クライアントごとに異なる</a:t>
            </a:r>
            <a:endParaRPr lang="en-US" altLang="ja-JP" sz="2400" dirty="0">
              <a:latin typeface="+mj-ea"/>
            </a:endParaRPr>
          </a:p>
          <a:p>
            <a:pPr>
              <a:defRPr/>
            </a:pPr>
            <a:r>
              <a:rPr lang="ja-JP" altLang="en-US" sz="2800" dirty="0" smtClean="0">
                <a:latin typeface="+mj-ea"/>
              </a:rPr>
              <a:t>多言語対応</a:t>
            </a:r>
            <a:endParaRPr lang="en-US" altLang="ja-JP" sz="2800" dirty="0">
              <a:latin typeface="+mj-ea"/>
            </a:endParaRPr>
          </a:p>
          <a:p>
            <a:pPr lvl="1">
              <a:defRPr/>
            </a:pPr>
            <a:r>
              <a:rPr lang="ja-JP" altLang="en-US" sz="2400" dirty="0">
                <a:latin typeface="+mj-ea"/>
              </a:rPr>
              <a:t>日本で</a:t>
            </a:r>
            <a:r>
              <a:rPr lang="ja-JP" altLang="en-US" sz="2400" dirty="0" smtClean="0">
                <a:latin typeface="+mj-ea"/>
              </a:rPr>
              <a:t>の </a:t>
            </a:r>
            <a:r>
              <a:rPr lang="en-US" altLang="ja-JP" sz="2400" dirty="0" smtClean="0"/>
              <a:t>UNIX</a:t>
            </a:r>
            <a:r>
              <a:rPr lang="en-US" altLang="ja-JP" sz="2400" dirty="0" smtClean="0">
                <a:latin typeface="+mj-ea"/>
              </a:rPr>
              <a:t> </a:t>
            </a:r>
            <a:r>
              <a:rPr lang="ja-JP" altLang="en-US" sz="2400" dirty="0" smtClean="0">
                <a:latin typeface="+mj-ea"/>
              </a:rPr>
              <a:t>普及</a:t>
            </a:r>
            <a:r>
              <a:rPr lang="ja-JP" altLang="en-US" sz="2400" dirty="0">
                <a:latin typeface="+mj-ea"/>
              </a:rPr>
              <a:t>に</a:t>
            </a:r>
            <a:r>
              <a:rPr lang="ja-JP" altLang="en-US" sz="2400" dirty="0" smtClean="0">
                <a:latin typeface="+mj-ea"/>
              </a:rPr>
              <a:t>貢献 </a:t>
            </a:r>
            <a:r>
              <a:rPr lang="en-US" altLang="ja-JP" sz="2400" dirty="0" smtClean="0"/>
              <a:t>(</a:t>
            </a:r>
            <a:r>
              <a:rPr lang="ja-JP" altLang="en-US" sz="2400" dirty="0" smtClean="0">
                <a:latin typeface="+mj-ea"/>
              </a:rPr>
              <a:t>第 </a:t>
            </a:r>
            <a:r>
              <a:rPr lang="en-US" altLang="ja-JP" sz="2400" dirty="0" smtClean="0"/>
              <a:t>1</a:t>
            </a:r>
            <a:r>
              <a:rPr lang="en-US" altLang="ja-JP" sz="2400" dirty="0" smtClean="0">
                <a:latin typeface="+mj-ea"/>
              </a:rPr>
              <a:t> </a:t>
            </a:r>
            <a:r>
              <a:rPr lang="ja-JP" altLang="en-US" sz="2400" dirty="0" smtClean="0">
                <a:latin typeface="+mj-ea"/>
              </a:rPr>
              <a:t>回参照</a:t>
            </a:r>
            <a:r>
              <a:rPr lang="en-US" altLang="ja-JP" sz="2400" dirty="0" smtClean="0"/>
              <a:t>)</a:t>
            </a:r>
            <a:endParaRPr kumimoji="1" lang="ja-JP" altLang="en-US"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グループ化 45"/>
          <p:cNvGrpSpPr/>
          <p:nvPr/>
        </p:nvGrpSpPr>
        <p:grpSpPr>
          <a:xfrm>
            <a:off x="2056656" y="5229200"/>
            <a:ext cx="1219200" cy="1190625"/>
            <a:chOff x="2056656" y="5229200"/>
            <a:chExt cx="1219200" cy="1190625"/>
          </a:xfrm>
        </p:grpSpPr>
        <p:pic>
          <p:nvPicPr>
            <p:cNvPr id="1027" name="Picture 3"/>
            <p:cNvPicPr>
              <a:picLocks noChangeAspect="1" noChangeArrowheads="1"/>
            </p:cNvPicPr>
            <p:nvPr/>
          </p:nvPicPr>
          <p:blipFill>
            <a:blip r:embed="rId3" cstate="print"/>
            <a:srcRect/>
            <a:stretch>
              <a:fillRect/>
            </a:stretch>
          </p:blipFill>
          <p:spPr bwMode="auto">
            <a:xfrm>
              <a:off x="2056656" y="5229200"/>
              <a:ext cx="1219200" cy="1190625"/>
            </a:xfrm>
            <a:prstGeom prst="rect">
              <a:avLst/>
            </a:prstGeom>
            <a:noFill/>
            <a:ln w="9525">
              <a:noFill/>
              <a:miter lim="800000"/>
              <a:headEnd/>
              <a:tailEnd/>
            </a:ln>
          </p:spPr>
        </p:pic>
        <p:sp>
          <p:nvSpPr>
            <p:cNvPr id="45" name="正方形/長方形 44"/>
            <p:cNvSpPr/>
            <p:nvPr/>
          </p:nvSpPr>
          <p:spPr>
            <a:xfrm>
              <a:off x="2195736" y="5427288"/>
              <a:ext cx="936104" cy="59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 name="Picture 2"/>
          <p:cNvPicPr>
            <a:picLocks noChangeAspect="1" noChangeArrowheads="1"/>
          </p:cNvPicPr>
          <p:nvPr/>
        </p:nvPicPr>
        <p:blipFill>
          <a:blip r:embed="rId3" cstate="print"/>
          <a:srcRect/>
          <a:stretch>
            <a:fillRect/>
          </a:stretch>
        </p:blipFill>
        <p:spPr bwMode="auto">
          <a:xfrm>
            <a:off x="2055600" y="5229200"/>
            <a:ext cx="1219200" cy="1190625"/>
          </a:xfrm>
          <a:prstGeom prst="rect">
            <a:avLst/>
          </a:prstGeom>
          <a:noFill/>
          <a:ln w="9525">
            <a:noFill/>
            <a:miter lim="800000"/>
            <a:headEnd/>
            <a:tailEnd/>
          </a:ln>
        </p:spPr>
      </p:pic>
      <p:grpSp>
        <p:nvGrpSpPr>
          <p:cNvPr id="41" name="グループ化 40"/>
          <p:cNvGrpSpPr/>
          <p:nvPr/>
        </p:nvGrpSpPr>
        <p:grpSpPr>
          <a:xfrm>
            <a:off x="4833491" y="1196751"/>
            <a:ext cx="4114800" cy="3672409"/>
            <a:chOff x="4833491" y="1196750"/>
            <a:chExt cx="4114800" cy="5570540"/>
          </a:xfrm>
        </p:grpSpPr>
        <p:sp>
          <p:nvSpPr>
            <p:cNvPr id="25" name="Rectangle 6"/>
            <p:cNvSpPr>
              <a:spLocks noChangeArrowheads="1"/>
            </p:cNvSpPr>
            <p:nvPr/>
          </p:nvSpPr>
          <p:spPr bwMode="auto">
            <a:xfrm>
              <a:off x="4833491" y="1661890"/>
              <a:ext cx="4114800" cy="5105400"/>
            </a:xfrm>
            <a:prstGeom prst="rect">
              <a:avLst/>
            </a:prstGeom>
            <a:solidFill>
              <a:srgbClr val="FFCCFF"/>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6" name="Text Box 16"/>
            <p:cNvSpPr txBox="1">
              <a:spLocks noChangeArrowheads="1"/>
            </p:cNvSpPr>
            <p:nvPr/>
          </p:nvSpPr>
          <p:spPr bwMode="auto">
            <a:xfrm>
              <a:off x="5290691" y="1196750"/>
              <a:ext cx="3352800" cy="1167313"/>
            </a:xfrm>
            <a:prstGeom prst="rect">
              <a:avLst/>
            </a:prstGeom>
            <a:solidFill>
              <a:srgbClr val="FFCCFF"/>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endParaRPr lang="ja-JP" altLang="en-US" dirty="0">
                <a:latin typeface="Arial" charset="0"/>
              </a:endParaRPr>
            </a:p>
          </p:txBody>
        </p:sp>
        <p:sp>
          <p:nvSpPr>
            <p:cNvPr id="40" name="Text Box 17"/>
            <p:cNvSpPr txBox="1">
              <a:spLocks noChangeArrowheads="1"/>
            </p:cNvSpPr>
            <p:nvPr/>
          </p:nvSpPr>
          <p:spPr bwMode="auto">
            <a:xfrm>
              <a:off x="6228184" y="1423497"/>
              <a:ext cx="1656184" cy="700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smtClean="0">
                  <a:latin typeface="Arial Unicode MS" pitchFamily="50" charset="-128"/>
                  <a:ea typeface="Arial Unicode MS" pitchFamily="50" charset="-128"/>
                  <a:cs typeface="Arial Unicode MS" pitchFamily="50" charset="-128"/>
                </a:rPr>
                <a:t>X</a:t>
              </a:r>
              <a:r>
                <a:rPr lang="en-US" altLang="ja-JP" sz="2400" dirty="0" smtClean="0">
                  <a:latin typeface="ＭＳ Ｐゴシック" charset="-128"/>
                </a:rPr>
                <a:t> </a:t>
              </a:r>
              <a:r>
                <a:rPr lang="ja-JP" altLang="en-US" sz="2400" dirty="0" smtClean="0">
                  <a:latin typeface="+mj-ea"/>
                  <a:ea typeface="+mj-ea"/>
                </a:rPr>
                <a:t>サーバ</a:t>
              </a:r>
              <a:endParaRPr lang="ja-JP" altLang="en-US" sz="2400" dirty="0">
                <a:latin typeface="+mj-ea"/>
                <a:ea typeface="+mj-ea"/>
              </a:endParaRPr>
            </a:p>
          </p:txBody>
        </p:sp>
      </p:grpSp>
      <p:grpSp>
        <p:nvGrpSpPr>
          <p:cNvPr id="42" name="グループ化 41"/>
          <p:cNvGrpSpPr/>
          <p:nvPr/>
        </p:nvGrpSpPr>
        <p:grpSpPr>
          <a:xfrm>
            <a:off x="126554" y="1196752"/>
            <a:ext cx="4519612" cy="3672408"/>
            <a:chOff x="126554" y="1196752"/>
            <a:chExt cx="4519612" cy="5570538"/>
          </a:xfrm>
        </p:grpSpPr>
        <p:sp>
          <p:nvSpPr>
            <p:cNvPr id="21" name="Rectangle 5"/>
            <p:cNvSpPr>
              <a:spLocks noChangeArrowheads="1"/>
            </p:cNvSpPr>
            <p:nvPr/>
          </p:nvSpPr>
          <p:spPr bwMode="auto">
            <a:xfrm>
              <a:off x="126554" y="1661890"/>
              <a:ext cx="4519612" cy="5105400"/>
            </a:xfrm>
            <a:prstGeom prst="rect">
              <a:avLst/>
            </a:prstGeom>
            <a:solidFill>
              <a:srgbClr val="CCFFCC"/>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8" name="Text Box 18"/>
            <p:cNvSpPr txBox="1">
              <a:spLocks noChangeArrowheads="1"/>
            </p:cNvSpPr>
            <p:nvPr/>
          </p:nvSpPr>
          <p:spPr bwMode="auto">
            <a:xfrm>
              <a:off x="413891" y="1196752"/>
              <a:ext cx="3783013" cy="1073766"/>
            </a:xfrm>
            <a:prstGeom prst="rect">
              <a:avLst/>
            </a:prstGeom>
            <a:solidFill>
              <a:srgbClr val="CCFFCC"/>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err="1" smtClean="0">
                  <a:latin typeface="Arial" charset="0"/>
                </a:rPr>
                <a:t>iceweasel</a:t>
              </a:r>
              <a:endParaRPr lang="ja-JP" altLang="en-US" sz="2000" dirty="0">
                <a:latin typeface="Arial" charset="0"/>
              </a:endParaRPr>
            </a:p>
            <a:p>
              <a:pPr algn="ctr"/>
              <a:r>
                <a:rPr lang="ja-JP" altLang="en-US" sz="2000" dirty="0" smtClean="0">
                  <a:latin typeface="+mn-lt"/>
                </a:rPr>
                <a:t>（</a:t>
              </a:r>
              <a:r>
                <a:rPr lang="en-US" altLang="ja-JP" sz="2000" dirty="0" smtClean="0">
                  <a:latin typeface="+mn-lt"/>
                </a:rPr>
                <a:t>X</a:t>
              </a:r>
              <a:r>
                <a:rPr lang="en-US" altLang="ja-JP" sz="2000" dirty="0" smtClean="0">
                  <a:latin typeface="Arial" charset="0"/>
                </a:rPr>
                <a:t>  </a:t>
              </a:r>
              <a:r>
                <a:rPr lang="ja-JP" altLang="en-US" sz="2000" dirty="0" smtClean="0">
                  <a:latin typeface="+mj-ea"/>
                  <a:ea typeface="+mj-ea"/>
                </a:rPr>
                <a:t>クライアント</a:t>
              </a:r>
              <a:r>
                <a:rPr lang="ja-JP" altLang="en-US" sz="2000" dirty="0">
                  <a:latin typeface="+mn-lt"/>
                </a:rPr>
                <a:t>）</a:t>
              </a:r>
            </a:p>
          </p:txBody>
        </p:sp>
      </p:grpSp>
      <p:sp>
        <p:nvSpPr>
          <p:cNvPr id="11267" name="タイトル 1"/>
          <p:cNvSpPr>
            <a:spLocks noGrp="1"/>
          </p:cNvSpPr>
          <p:nvPr>
            <p:ph type="title"/>
          </p:nvPr>
        </p:nvSpPr>
        <p:spPr>
          <a:xfrm>
            <a:off x="0" y="-27384"/>
            <a:ext cx="9144000" cy="1143000"/>
          </a:xfrm>
        </p:spPr>
        <p:txBody>
          <a:bodyPr>
            <a:normAutofit fontScale="90000"/>
          </a:bodyPr>
          <a:lstStyle/>
          <a:p>
            <a:r>
              <a:rPr lang="en-US" altLang="ja-JP" dirty="0"/>
              <a:t>X</a:t>
            </a:r>
            <a:r>
              <a:rPr lang="ja-JP" altLang="en-US" dirty="0"/>
              <a:t>サーバ・</a:t>
            </a:r>
            <a:r>
              <a:rPr lang="en-US" altLang="ja-JP" dirty="0"/>
              <a:t>X</a:t>
            </a:r>
            <a:r>
              <a:rPr lang="ja-JP" altLang="en-US" dirty="0"/>
              <a:t>クライアントの動作例</a:t>
            </a:r>
            <a:r>
              <a:rPr lang="en-US" altLang="ja-JP" dirty="0"/>
              <a:t>:</a:t>
            </a:r>
            <a:br>
              <a:rPr lang="en-US" altLang="ja-JP" dirty="0"/>
            </a:br>
            <a:r>
              <a:rPr lang="en-US" altLang="ja-JP" sz="4000" dirty="0" err="1" smtClean="0"/>
              <a:t>iceweasel</a:t>
            </a:r>
            <a:r>
              <a:rPr lang="en-US" altLang="ja-JP" sz="4000" dirty="0" smtClean="0"/>
              <a:t> </a:t>
            </a:r>
            <a:r>
              <a:rPr lang="ja-JP" altLang="en-US" sz="4000" dirty="0" smtClean="0"/>
              <a:t>の起動</a:t>
            </a:r>
          </a:p>
        </p:txBody>
      </p:sp>
      <p:cxnSp>
        <p:nvCxnSpPr>
          <p:cNvPr id="24" name="直線コネクタ 23"/>
          <p:cNvCxnSpPr/>
          <p:nvPr/>
        </p:nvCxnSpPr>
        <p:spPr>
          <a:xfrm>
            <a:off x="0" y="112474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8"/>
          <p:cNvSpPr>
            <a:spLocks noChangeArrowheads="1"/>
          </p:cNvSpPr>
          <p:nvPr/>
        </p:nvSpPr>
        <p:spPr bwMode="auto">
          <a:xfrm>
            <a:off x="2267744" y="2636912"/>
            <a:ext cx="4267200" cy="838200"/>
          </a:xfrm>
          <a:prstGeom prst="rightArrow">
            <a:avLst>
              <a:gd name="adj1" fmla="val 56435"/>
              <a:gd name="adj2" fmla="val 60219"/>
            </a:avLst>
          </a:prstGeom>
          <a:solidFill>
            <a:srgbClr val="66FFFF"/>
          </a:solidFill>
          <a:ln w="38100">
            <a:solidFill>
              <a:schemeClr val="tx1"/>
            </a:solidFill>
            <a:miter lim="800000"/>
            <a:headEnd/>
            <a:tailEnd/>
          </a:ln>
        </p:spPr>
        <p:txBody>
          <a:bodyPr wrap="none" anchor="ctr"/>
          <a:lstStyle/>
          <a:p>
            <a:pPr algn="ctr"/>
            <a:r>
              <a:rPr lang="ja-JP" altLang="en-US" sz="2000" dirty="0" smtClean="0">
                <a:latin typeface="ＭＳ Ｐゴシック" charset="-128"/>
              </a:rPr>
              <a:t>画面描画を要求</a:t>
            </a:r>
            <a:endParaRPr lang="en-US" altLang="ja-JP" sz="2000" dirty="0"/>
          </a:p>
        </p:txBody>
      </p:sp>
      <p:sp>
        <p:nvSpPr>
          <p:cNvPr id="34" name="Text Box 13"/>
          <p:cNvSpPr txBox="1">
            <a:spLocks noChangeArrowheads="1"/>
          </p:cNvSpPr>
          <p:nvPr/>
        </p:nvSpPr>
        <p:spPr bwMode="auto">
          <a:xfrm>
            <a:off x="107504" y="1949931"/>
            <a:ext cx="45196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smtClean="0">
                <a:latin typeface="+mn-lt"/>
              </a:rPr>
              <a:t>(1)</a:t>
            </a:r>
            <a:r>
              <a:rPr lang="en-US" altLang="ja-JP" sz="2400" dirty="0" smtClean="0">
                <a:latin typeface="ＭＳ Ｐゴシック" charset="-128"/>
              </a:rPr>
              <a:t> </a:t>
            </a:r>
            <a:r>
              <a:rPr lang="en-US" altLang="ja-JP" sz="2400" dirty="0" err="1" smtClean="0">
                <a:latin typeface="+mn-lt"/>
              </a:rPr>
              <a:t>iceweasel</a:t>
            </a:r>
            <a:r>
              <a:rPr lang="en-US" altLang="ja-JP" sz="2400" dirty="0" smtClean="0">
                <a:latin typeface="+mn-lt"/>
              </a:rPr>
              <a:t> </a:t>
            </a:r>
            <a:r>
              <a:rPr lang="ja-JP" altLang="en-US" sz="2400" dirty="0" smtClean="0">
                <a:latin typeface="+mn-ea"/>
                <a:ea typeface="+mn-ea"/>
              </a:rPr>
              <a:t>の画面描画を</a:t>
            </a:r>
            <a:r>
              <a:rPr lang="ja-JP" altLang="en-US" sz="2400" dirty="0">
                <a:latin typeface="+mn-ea"/>
                <a:ea typeface="+mn-ea"/>
              </a:rPr>
              <a:t>要求</a:t>
            </a:r>
            <a:r>
              <a:rPr lang="en-US" altLang="ja-JP" sz="2400" dirty="0">
                <a:latin typeface="ＭＳ Ｐゴシック" charset="-128"/>
              </a:rPr>
              <a:t>. </a:t>
            </a:r>
            <a:endParaRPr lang="ja-JP" altLang="en-US" sz="2400" dirty="0">
              <a:latin typeface="Arial" charset="0"/>
            </a:endParaRPr>
          </a:p>
        </p:txBody>
      </p:sp>
      <p:sp>
        <p:nvSpPr>
          <p:cNvPr id="35" name="Text Box 15"/>
          <p:cNvSpPr txBox="1">
            <a:spLocks noChangeArrowheads="1"/>
          </p:cNvSpPr>
          <p:nvPr/>
        </p:nvSpPr>
        <p:spPr bwMode="auto">
          <a:xfrm>
            <a:off x="4860032" y="3501008"/>
            <a:ext cx="4038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mn-lt"/>
              </a:rPr>
              <a:t>(</a:t>
            </a:r>
            <a:r>
              <a:rPr lang="en-US" altLang="ja-JP" sz="2400" dirty="0" smtClean="0">
                <a:latin typeface="+mn-lt"/>
              </a:rPr>
              <a:t>2) </a:t>
            </a:r>
            <a:r>
              <a:rPr lang="en-US" altLang="ja-JP" sz="2400" dirty="0" err="1" smtClean="0">
                <a:latin typeface="+mn-lt"/>
              </a:rPr>
              <a:t>iceweasel</a:t>
            </a:r>
            <a:r>
              <a:rPr lang="en-US" altLang="ja-JP" sz="2400" dirty="0" smtClean="0">
                <a:latin typeface="+mn-lt"/>
              </a:rPr>
              <a:t> </a:t>
            </a:r>
            <a:r>
              <a:rPr lang="ja-JP" altLang="en-US" sz="2400" dirty="0" smtClean="0">
                <a:latin typeface="+mn-ea"/>
                <a:ea typeface="+mn-ea"/>
              </a:rPr>
              <a:t>の画面を描画する</a:t>
            </a:r>
            <a:endParaRPr lang="en-US" altLang="ja-JP" sz="2400" dirty="0">
              <a:latin typeface="+mn-ea"/>
              <a:ea typeface="+mn-ea"/>
            </a:endParaRPr>
          </a:p>
        </p:txBody>
      </p:sp>
      <p:sp>
        <p:nvSpPr>
          <p:cNvPr id="39" name="スライド番号プレースホルダ 35"/>
          <p:cNvSpPr txBox="1">
            <a:spLocks/>
          </p:cNvSpPr>
          <p:nvPr/>
        </p:nvSpPr>
        <p:spPr>
          <a:xfrm>
            <a:off x="6465441" y="6356127"/>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3D0CEBE4-5221-444E-AA55-EBCDA6368F00}" type="slidenum">
              <a:rPr kumimoji="1" lang="ja-JP" alt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grpSp>
        <p:nvGrpSpPr>
          <p:cNvPr id="44" name="グループ化 43"/>
          <p:cNvGrpSpPr/>
          <p:nvPr/>
        </p:nvGrpSpPr>
        <p:grpSpPr>
          <a:xfrm>
            <a:off x="3563888" y="4725144"/>
            <a:ext cx="7704856" cy="1412775"/>
            <a:chOff x="3635901" y="4643766"/>
            <a:chExt cx="7920878" cy="2214233"/>
          </a:xfrm>
        </p:grpSpPr>
        <p:grpSp>
          <p:nvGrpSpPr>
            <p:cNvPr id="31" name="グループ化 30"/>
            <p:cNvGrpSpPr/>
            <p:nvPr/>
          </p:nvGrpSpPr>
          <p:grpSpPr>
            <a:xfrm rot="16200000">
              <a:off x="6489223" y="1790444"/>
              <a:ext cx="2214233" cy="7920878"/>
              <a:chOff x="2195514" y="5038725"/>
              <a:chExt cx="4267200" cy="1743624"/>
            </a:xfrm>
          </p:grpSpPr>
          <p:sp>
            <p:nvSpPr>
              <p:cNvPr id="32" name="AutoShape 11"/>
              <p:cNvSpPr>
                <a:spLocks noChangeArrowheads="1"/>
              </p:cNvSpPr>
              <p:nvPr/>
            </p:nvSpPr>
            <p:spPr bwMode="auto">
              <a:xfrm flipH="1">
                <a:off x="2195514" y="5038725"/>
                <a:ext cx="4267200" cy="838200"/>
              </a:xfrm>
              <a:prstGeom prst="bentUpArrow">
                <a:avLst>
                  <a:gd name="adj1" fmla="val 35374"/>
                  <a:gd name="adj2" fmla="val 25000"/>
                  <a:gd name="adj3" fmla="val 25000"/>
                </a:avLst>
              </a:prstGeom>
              <a:solidFill>
                <a:srgbClr val="FFCC66"/>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33" name="Text Box 12"/>
              <p:cNvSpPr txBox="1">
                <a:spLocks noChangeArrowheads="1"/>
              </p:cNvSpPr>
              <p:nvPr/>
            </p:nvSpPr>
            <p:spPr bwMode="auto">
              <a:xfrm>
                <a:off x="2805114" y="5584673"/>
                <a:ext cx="3657600" cy="1197676"/>
              </a:xfrm>
              <a:prstGeom prst="bentUpArrow">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endParaRPr lang="en-US" altLang="ja-JP" dirty="0">
                  <a:latin typeface="Arial" charset="0"/>
                </a:endParaRPr>
              </a:p>
            </p:txBody>
          </p:sp>
        </p:grpSp>
        <p:sp>
          <p:nvSpPr>
            <p:cNvPr id="43" name="Text Box 17"/>
            <p:cNvSpPr txBox="1">
              <a:spLocks noChangeArrowheads="1"/>
            </p:cNvSpPr>
            <p:nvPr/>
          </p:nvSpPr>
          <p:spPr bwMode="auto">
            <a:xfrm>
              <a:off x="4672226" y="5951639"/>
              <a:ext cx="4318000" cy="72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400" dirty="0" smtClean="0">
                  <a:latin typeface="+mn-ea"/>
                  <a:ea typeface="+mn-ea"/>
                </a:rPr>
                <a:t>画面描画</a:t>
              </a:r>
              <a:r>
                <a:rPr lang="ja-JP" altLang="en-US" sz="2400" dirty="0">
                  <a:latin typeface="+mn-ea"/>
                  <a:ea typeface="+mn-ea"/>
                </a:rPr>
                <a:t>を提供</a:t>
              </a:r>
            </a:p>
          </p:txBody>
        </p:sp>
      </p:grpSp>
    </p:spTree>
    <p:extLst>
      <p:ext uri="{BB962C8B-B14F-4D97-AF65-F5344CB8AC3E}">
        <p14:creationId xmlns:p14="http://schemas.microsoft.com/office/powerpoint/2010/main" val="337159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up)">
                                      <p:cBhvr>
                                        <p:cTn id="7" dur="500"/>
                                        <p:tgtEl>
                                          <p:spTgt spid="3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left)">
                                      <p:cBhvr>
                                        <p:cTn id="11" dur="500"/>
                                        <p:tgtEl>
                                          <p:spTgt spid="3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wipe(up)">
                                      <p:cBhvr>
                                        <p:cTn id="16" dur="500"/>
                                        <p:tgtEl>
                                          <p:spTgt spid="35"/>
                                        </p:tgtEl>
                                      </p:cBhvr>
                                    </p:animEffect>
                                  </p:childTnLst>
                                </p:cTn>
                              </p:par>
                            </p:childTnLst>
                          </p:cTn>
                        </p:par>
                        <p:par>
                          <p:cTn id="17" fill="hold">
                            <p:stCondLst>
                              <p:cond delay="500"/>
                            </p:stCondLst>
                            <p:childTnLst>
                              <p:par>
                                <p:cTn id="18" presetID="18" presetClass="entr" presetSubtype="12"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strips(downLeft)">
                                      <p:cBhvr>
                                        <p:cTn id="20" dur="500"/>
                                        <p:tgtEl>
                                          <p:spTgt spid="4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4" grpId="0"/>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228600" y="0"/>
            <a:ext cx="8915400" cy="836712"/>
          </a:xfrm>
        </p:spPr>
        <p:txBody>
          <a:bodyPr>
            <a:normAutofit/>
          </a:bodyPr>
          <a:lstStyle/>
          <a:p>
            <a:r>
              <a:rPr lang="ja-JP" altLang="en-US" dirty="0" smtClean="0"/>
              <a:t>ネットワーク透過性</a:t>
            </a:r>
          </a:p>
        </p:txBody>
      </p:sp>
      <p:sp>
        <p:nvSpPr>
          <p:cNvPr id="13315" name="コンテンツ プレースホルダ 2"/>
          <p:cNvSpPr>
            <a:spLocks noGrp="1"/>
          </p:cNvSpPr>
          <p:nvPr>
            <p:ph idx="1"/>
          </p:nvPr>
        </p:nvSpPr>
        <p:spPr>
          <a:xfrm>
            <a:off x="0" y="908720"/>
            <a:ext cx="9144000" cy="4525963"/>
          </a:xfrm>
        </p:spPr>
        <p:txBody>
          <a:bodyPr>
            <a:normAutofit fontScale="92500" lnSpcReduction="20000"/>
          </a:bodyPr>
          <a:lstStyle/>
          <a:p>
            <a:r>
              <a:rPr lang="ja-JP" altLang="en-US" dirty="0" smtClean="0"/>
              <a:t>他の計算機に画面を表示できる </a:t>
            </a:r>
            <a:r>
              <a:rPr lang="en-US" altLang="ja-JP" dirty="0" smtClean="0"/>
              <a:t>(</a:t>
            </a:r>
            <a:r>
              <a:rPr lang="ja-JP" altLang="en-US" dirty="0" smtClean="0"/>
              <a:t>逆も可</a:t>
            </a:r>
            <a:r>
              <a:rPr lang="en-US" altLang="ja-JP" dirty="0" smtClean="0"/>
              <a:t>)</a:t>
            </a:r>
          </a:p>
          <a:p>
            <a:pPr lvl="1"/>
            <a:r>
              <a:rPr lang="ja-JP" altLang="en-US" dirty="0" smtClean="0"/>
              <a:t>ネットワーク上のリモートホストの計算機資源をあたかもローカルホストの資源であるかのように利用できる</a:t>
            </a:r>
            <a:endParaRPr lang="en-US" altLang="ja-JP" dirty="0" smtClean="0"/>
          </a:p>
          <a:p>
            <a:endParaRPr lang="en-US" altLang="ja-JP" b="1" dirty="0" smtClean="0">
              <a:solidFill>
                <a:srgbClr val="FF0000"/>
              </a:solidFill>
            </a:endParaRPr>
          </a:p>
          <a:p>
            <a:r>
              <a:rPr lang="ja-JP" altLang="en-US" b="1" dirty="0" smtClean="0">
                <a:solidFill>
                  <a:srgbClr val="FF0000"/>
                </a:solidFill>
              </a:rPr>
              <a:t>注意しないと他の計算機から画面を覗き見られてしまう</a:t>
            </a:r>
            <a:r>
              <a:rPr lang="ja-JP" altLang="en-US" dirty="0" smtClean="0"/>
              <a:t>ことも</a:t>
            </a:r>
            <a:endParaRPr lang="en-US" altLang="ja-JP" dirty="0" smtClean="0"/>
          </a:p>
          <a:p>
            <a:pPr lvl="1"/>
            <a:r>
              <a:rPr lang="ja-JP" altLang="en-US" dirty="0" smtClean="0"/>
              <a:t>パケット盗聴をされる危険性もある</a:t>
            </a:r>
          </a:p>
          <a:p>
            <a:r>
              <a:rPr lang="en-US" altLang="ja-JP" dirty="0" smtClean="0"/>
              <a:t>X</a:t>
            </a:r>
            <a:r>
              <a:rPr lang="ja-JP" altLang="en-US" dirty="0" smtClean="0"/>
              <a:t>プロトコルによる通信の許可・不許可が設定できる</a:t>
            </a:r>
          </a:p>
          <a:p>
            <a:pPr lvl="1"/>
            <a:r>
              <a:rPr lang="en-US" altLang="ja-JP" dirty="0" err="1" smtClean="0">
                <a:solidFill>
                  <a:srgbClr val="FF0000"/>
                </a:solidFill>
              </a:rPr>
              <a:t>xhost</a:t>
            </a:r>
            <a:r>
              <a:rPr lang="en-US" altLang="ja-JP" dirty="0" smtClean="0">
                <a:solidFill>
                  <a:srgbClr val="FF0000"/>
                </a:solidFill>
              </a:rPr>
              <a:t>, </a:t>
            </a:r>
            <a:r>
              <a:rPr lang="en-US" altLang="ja-JP" dirty="0" err="1" smtClean="0">
                <a:solidFill>
                  <a:srgbClr val="FF0000"/>
                </a:solidFill>
              </a:rPr>
              <a:t>xauth</a:t>
            </a:r>
            <a:r>
              <a:rPr lang="en-US" altLang="ja-JP" dirty="0" smtClean="0">
                <a:solidFill>
                  <a:srgbClr val="FF0000"/>
                </a:solidFill>
              </a:rPr>
              <a:t> </a:t>
            </a:r>
            <a:r>
              <a:rPr lang="ja-JP" altLang="en-US" dirty="0" smtClean="0"/>
              <a:t>コマンドを使って設定 </a:t>
            </a:r>
            <a:r>
              <a:rPr lang="en-US" altLang="ja-JP" dirty="0" smtClean="0"/>
              <a:t>(</a:t>
            </a:r>
            <a:r>
              <a:rPr lang="ja-JP" altLang="en-US" dirty="0" smtClean="0"/>
              <a:t>詳しくは実習で</a:t>
            </a:r>
            <a:r>
              <a:rPr lang="en-US" altLang="ja-JP" dirty="0" smtClean="0"/>
              <a:t>)</a:t>
            </a:r>
          </a:p>
          <a:p>
            <a:endParaRPr lang="ja-JP" altLang="en-US"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12</a:t>
            </a:fld>
            <a:endParaRPr kumimoji="1" lang="ja-JP" altLang="en-US"/>
          </a:p>
        </p:txBody>
      </p:sp>
    </p:spTree>
    <p:extLst>
      <p:ext uri="{BB962C8B-B14F-4D97-AF65-F5344CB8AC3E}">
        <p14:creationId xmlns:p14="http://schemas.microsoft.com/office/powerpoint/2010/main" val="278736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0" y="-27384"/>
            <a:ext cx="8686800" cy="1143000"/>
          </a:xfrm>
        </p:spPr>
        <p:txBody>
          <a:bodyPr>
            <a:normAutofit/>
          </a:bodyPr>
          <a:lstStyle/>
          <a:p>
            <a:r>
              <a:rPr lang="ja-JP" altLang="en-US" dirty="0" smtClean="0"/>
              <a:t>様々な </a:t>
            </a:r>
            <a:r>
              <a:rPr lang="en-US" altLang="ja-JP" dirty="0" smtClean="0"/>
              <a:t>X </a:t>
            </a:r>
            <a:r>
              <a:rPr lang="ja-JP" altLang="en-US" dirty="0" smtClean="0"/>
              <a:t>クライアント</a:t>
            </a:r>
          </a:p>
        </p:txBody>
      </p:sp>
      <p:sp>
        <p:nvSpPr>
          <p:cNvPr id="12291" name="コンテンツ プレースホルダ 2"/>
          <p:cNvSpPr>
            <a:spLocks noGrp="1"/>
          </p:cNvSpPr>
          <p:nvPr>
            <p:ph idx="1"/>
          </p:nvPr>
        </p:nvSpPr>
        <p:spPr>
          <a:xfrm>
            <a:off x="0" y="1124744"/>
            <a:ext cx="9144000" cy="4896544"/>
          </a:xfrm>
        </p:spPr>
        <p:txBody>
          <a:bodyPr>
            <a:normAutofit fontScale="92500" lnSpcReduction="20000"/>
          </a:bodyPr>
          <a:lstStyle/>
          <a:p>
            <a:pPr>
              <a:lnSpc>
                <a:spcPct val="90000"/>
              </a:lnSpc>
            </a:pPr>
            <a:r>
              <a:rPr lang="en-US" altLang="ja-JP" sz="3000" dirty="0" err="1" smtClean="0"/>
              <a:t>xterm</a:t>
            </a:r>
            <a:r>
              <a:rPr lang="en-US" altLang="ja-JP" sz="3000" dirty="0" smtClean="0"/>
              <a:t>, </a:t>
            </a:r>
            <a:r>
              <a:rPr lang="en-US" altLang="ja-JP" sz="3000" dirty="0" err="1" smtClean="0"/>
              <a:t>kterm</a:t>
            </a:r>
            <a:r>
              <a:rPr lang="en-US" altLang="ja-JP" sz="3000" dirty="0" smtClean="0"/>
              <a:t>, </a:t>
            </a:r>
            <a:r>
              <a:rPr lang="en-US" altLang="ja-JP" sz="3000" dirty="0" err="1" smtClean="0"/>
              <a:t>mlterm</a:t>
            </a:r>
            <a:r>
              <a:rPr lang="en-US" altLang="ja-JP" sz="3000" dirty="0" smtClean="0"/>
              <a:t>: </a:t>
            </a:r>
            <a:r>
              <a:rPr lang="ja-JP" altLang="en-US" sz="3000" dirty="0" smtClean="0"/>
              <a:t>端末エミュレータ </a:t>
            </a:r>
            <a:r>
              <a:rPr lang="en-US" altLang="ja-JP" sz="3000" dirty="0" smtClean="0"/>
              <a:t>(terminal)</a:t>
            </a:r>
          </a:p>
          <a:p>
            <a:pPr>
              <a:lnSpc>
                <a:spcPct val="90000"/>
              </a:lnSpc>
            </a:pPr>
            <a:r>
              <a:rPr lang="en-US" altLang="ja-JP" sz="3000" dirty="0" err="1" smtClean="0"/>
              <a:t>xeyes</a:t>
            </a:r>
            <a:r>
              <a:rPr lang="en-US" altLang="ja-JP" sz="3000" dirty="0" smtClean="0"/>
              <a:t>: </a:t>
            </a:r>
            <a:r>
              <a:rPr lang="ja-JP" altLang="en-US" sz="3000" dirty="0" smtClean="0"/>
              <a:t>マウスカーソルの追跡</a:t>
            </a:r>
          </a:p>
          <a:p>
            <a:pPr>
              <a:lnSpc>
                <a:spcPct val="90000"/>
              </a:lnSpc>
            </a:pPr>
            <a:r>
              <a:rPr lang="en-US" altLang="ja-JP" sz="3000" dirty="0" err="1" smtClean="0"/>
              <a:t>xlogo</a:t>
            </a:r>
            <a:r>
              <a:rPr lang="en-US" altLang="ja-JP" sz="3000" dirty="0" smtClean="0"/>
              <a:t>: X</a:t>
            </a:r>
            <a:r>
              <a:rPr lang="ja-JP" altLang="en-US" sz="3000" dirty="0" smtClean="0"/>
              <a:t>のロゴ表示</a:t>
            </a:r>
          </a:p>
          <a:p>
            <a:pPr>
              <a:lnSpc>
                <a:spcPct val="90000"/>
              </a:lnSpc>
            </a:pPr>
            <a:r>
              <a:rPr lang="en-US" altLang="ja-JP" sz="3000" dirty="0" err="1" smtClean="0"/>
              <a:t>xclock</a:t>
            </a:r>
            <a:r>
              <a:rPr lang="en-US" altLang="ja-JP" sz="3000" dirty="0" smtClean="0"/>
              <a:t>: </a:t>
            </a:r>
            <a:r>
              <a:rPr lang="ja-JP" altLang="en-US" sz="3000" dirty="0" smtClean="0"/>
              <a:t>時計</a:t>
            </a:r>
          </a:p>
          <a:p>
            <a:pPr>
              <a:lnSpc>
                <a:spcPct val="90000"/>
              </a:lnSpc>
            </a:pPr>
            <a:r>
              <a:rPr lang="en-US" altLang="ja-JP" sz="3000" dirty="0" err="1" smtClean="0"/>
              <a:t>xfontsel</a:t>
            </a:r>
            <a:r>
              <a:rPr lang="en-US" altLang="ja-JP" sz="3000" dirty="0" smtClean="0"/>
              <a:t>: </a:t>
            </a:r>
            <a:r>
              <a:rPr lang="ja-JP" altLang="en-US" sz="3000" dirty="0" smtClean="0"/>
              <a:t>色・フォントの</a:t>
            </a:r>
            <a:r>
              <a:rPr lang="en-US" altLang="ja-JP" sz="3000" dirty="0" smtClean="0"/>
              <a:t/>
            </a:r>
            <a:br>
              <a:rPr lang="en-US" altLang="ja-JP" sz="3000" dirty="0" smtClean="0"/>
            </a:br>
            <a:r>
              <a:rPr lang="ja-JP" altLang="en-US" sz="3000" dirty="0" smtClean="0"/>
              <a:t>一覧表示</a:t>
            </a:r>
          </a:p>
          <a:p>
            <a:pPr>
              <a:lnSpc>
                <a:spcPct val="90000"/>
              </a:lnSpc>
            </a:pPr>
            <a:r>
              <a:rPr lang="en-US" altLang="ja-JP" sz="3000" dirty="0" err="1" smtClean="0"/>
              <a:t>xcalc</a:t>
            </a:r>
            <a:r>
              <a:rPr lang="en-US" altLang="ja-JP" sz="3000" dirty="0" smtClean="0"/>
              <a:t>: </a:t>
            </a:r>
            <a:r>
              <a:rPr lang="ja-JP" altLang="en-US" sz="3000" dirty="0" smtClean="0"/>
              <a:t>電卓 </a:t>
            </a:r>
            <a:endParaRPr lang="en-US" altLang="ja-JP" sz="3000" dirty="0" smtClean="0"/>
          </a:p>
          <a:p>
            <a:pPr>
              <a:lnSpc>
                <a:spcPct val="90000"/>
              </a:lnSpc>
            </a:pPr>
            <a:r>
              <a:rPr lang="en-US" altLang="ja-JP" sz="3000" dirty="0" err="1" smtClean="0"/>
              <a:t>xfce</a:t>
            </a:r>
            <a:r>
              <a:rPr lang="en-US" altLang="ja-JP" sz="3000" dirty="0" smtClean="0"/>
              <a:t>: </a:t>
            </a:r>
            <a:r>
              <a:rPr lang="ja-JP" altLang="en-US" sz="3000" dirty="0" smtClean="0"/>
              <a:t>統合デスクトップ</a:t>
            </a:r>
            <a:r>
              <a:rPr lang="en-US" altLang="ja-JP" sz="3000" dirty="0" smtClean="0"/>
              <a:t/>
            </a:r>
            <a:br>
              <a:rPr lang="en-US" altLang="ja-JP" sz="3000" dirty="0" smtClean="0"/>
            </a:br>
            <a:r>
              <a:rPr lang="ja-JP" altLang="en-US" sz="3000" dirty="0" smtClean="0"/>
              <a:t>環境</a:t>
            </a:r>
          </a:p>
          <a:p>
            <a:pPr>
              <a:lnSpc>
                <a:spcPct val="90000"/>
              </a:lnSpc>
            </a:pPr>
            <a:r>
              <a:rPr lang="ja-JP" altLang="en-US" sz="2600" dirty="0" smtClean="0"/>
              <a:t>その他</a:t>
            </a:r>
          </a:p>
          <a:p>
            <a:pPr lvl="1">
              <a:lnSpc>
                <a:spcPct val="90000"/>
              </a:lnSpc>
            </a:pPr>
            <a:r>
              <a:rPr lang="en-US" altLang="ja-JP" sz="2200" dirty="0" err="1" smtClean="0"/>
              <a:t>emacs</a:t>
            </a:r>
            <a:r>
              <a:rPr lang="en-US" altLang="ja-JP" sz="2200" dirty="0" smtClean="0"/>
              <a:t>, </a:t>
            </a:r>
            <a:r>
              <a:rPr lang="en-US" altLang="ja-JP" sz="2200" dirty="0" err="1" smtClean="0"/>
              <a:t>gvim</a:t>
            </a:r>
            <a:r>
              <a:rPr lang="en-US" altLang="ja-JP" sz="2200" dirty="0" smtClean="0"/>
              <a:t>, </a:t>
            </a:r>
            <a:r>
              <a:rPr lang="en-US" altLang="ja-JP" sz="2200" dirty="0" err="1" smtClean="0"/>
              <a:t>iceweasel</a:t>
            </a:r>
            <a:endParaRPr lang="en-US" altLang="ja-JP" sz="2200" dirty="0" smtClean="0"/>
          </a:p>
          <a:p>
            <a:pPr lvl="1">
              <a:lnSpc>
                <a:spcPct val="90000"/>
              </a:lnSpc>
            </a:pPr>
            <a:r>
              <a:rPr lang="en-US" altLang="ja-JP" sz="2200" dirty="0" err="1" smtClean="0"/>
              <a:t>xpenguins</a:t>
            </a:r>
            <a:r>
              <a:rPr lang="en-US" altLang="ja-JP" sz="2200" dirty="0" smtClean="0"/>
              <a:t>, </a:t>
            </a:r>
            <a:r>
              <a:rPr lang="en-US" altLang="ja-JP" sz="2200" dirty="0" err="1" smtClean="0"/>
              <a:t>xcalendar</a:t>
            </a:r>
            <a:r>
              <a:rPr lang="en-US" altLang="ja-JP" sz="2200" dirty="0" smtClean="0"/>
              <a:t>, </a:t>
            </a:r>
            <a:r>
              <a:rPr lang="en-US" altLang="ja-JP" sz="2200" dirty="0" err="1" smtClean="0"/>
              <a:t>tuxeyes</a:t>
            </a:r>
            <a:endParaRPr lang="en-US" altLang="ja-JP" sz="2200" dirty="0" smtClean="0"/>
          </a:p>
          <a:p>
            <a:pPr lvl="1">
              <a:lnSpc>
                <a:spcPct val="90000"/>
              </a:lnSpc>
            </a:pPr>
            <a:r>
              <a:rPr lang="en-US" altLang="ja-JP" sz="2200" dirty="0" smtClean="0"/>
              <a:t>GNOME, </a:t>
            </a:r>
            <a:r>
              <a:rPr lang="en-US" altLang="ja-JP" sz="2200" dirty="0" err="1" smtClean="0"/>
              <a:t>tvm</a:t>
            </a:r>
            <a:r>
              <a:rPr lang="en-US" altLang="ja-JP" sz="2200" dirty="0" smtClean="0"/>
              <a:t>, …</a:t>
            </a:r>
            <a:endParaRPr lang="ja-JP" altLang="en-US" sz="2200" dirty="0" smtClean="0"/>
          </a:p>
          <a:p>
            <a:endParaRPr lang="ja-JP" altLang="en-US" dirty="0" smtClean="0"/>
          </a:p>
        </p:txBody>
      </p:sp>
      <p:cxnSp>
        <p:nvCxnSpPr>
          <p:cNvPr id="5" name="直線コネクタ 4"/>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13</a:t>
            </a:fld>
            <a:endParaRPr kumimoji="1" lang="ja-JP" altLang="en-US"/>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6016" y="1916832"/>
            <a:ext cx="4320480" cy="3717032"/>
          </a:xfrm>
          <a:prstGeom prst="rect">
            <a:avLst/>
          </a:prstGeom>
        </p:spPr>
      </p:pic>
    </p:spTree>
    <p:extLst>
      <p:ext uri="{BB962C8B-B14F-4D97-AF65-F5344CB8AC3E}">
        <p14:creationId xmlns:p14="http://schemas.microsoft.com/office/powerpoint/2010/main" val="838154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0" y="-27384"/>
            <a:ext cx="9144000" cy="864096"/>
          </a:xfrm>
        </p:spPr>
        <p:txBody>
          <a:bodyPr>
            <a:normAutofit/>
          </a:bodyPr>
          <a:lstStyle/>
          <a:p>
            <a:r>
              <a:rPr lang="ja-JP" altLang="en-US" dirty="0" smtClean="0"/>
              <a:t>ポリシーフリー</a:t>
            </a:r>
          </a:p>
        </p:txBody>
      </p:sp>
      <p:sp>
        <p:nvSpPr>
          <p:cNvPr id="14339" name="コンテンツ プレースホルダ 2"/>
          <p:cNvSpPr>
            <a:spLocks noGrp="1"/>
          </p:cNvSpPr>
          <p:nvPr>
            <p:ph idx="1"/>
          </p:nvPr>
        </p:nvSpPr>
        <p:spPr>
          <a:xfrm>
            <a:off x="0" y="836712"/>
            <a:ext cx="9252520" cy="4813995"/>
          </a:xfrm>
        </p:spPr>
        <p:txBody>
          <a:bodyPr/>
          <a:lstStyle/>
          <a:p>
            <a:pPr>
              <a:lnSpc>
                <a:spcPct val="90000"/>
              </a:lnSpc>
            </a:pPr>
            <a:r>
              <a:rPr lang="ja-JP" altLang="en-US" dirty="0" smtClean="0"/>
              <a:t>デザインや操作性に標準の物がない</a:t>
            </a:r>
            <a:endParaRPr lang="en-US" altLang="ja-JP" dirty="0" smtClean="0"/>
          </a:p>
          <a:p>
            <a:pPr lvl="1">
              <a:lnSpc>
                <a:spcPct val="90000"/>
              </a:lnSpc>
            </a:pPr>
            <a:r>
              <a:rPr lang="ja-JP" altLang="en-US" dirty="0" smtClean="0"/>
              <a:t>自分好みの </a:t>
            </a:r>
            <a:r>
              <a:rPr lang="en-US" altLang="ja-JP" dirty="0" smtClean="0"/>
              <a:t>GUI </a:t>
            </a:r>
            <a:r>
              <a:rPr lang="ja-JP" altLang="en-US" dirty="0" smtClean="0"/>
              <a:t>環境を整えることができる</a:t>
            </a:r>
          </a:p>
          <a:p>
            <a:pPr lvl="2">
              <a:lnSpc>
                <a:spcPct val="90000"/>
              </a:lnSpc>
            </a:pPr>
            <a:r>
              <a:rPr lang="ja-JP" altLang="en-US" dirty="0" smtClean="0"/>
              <a:t>例</a:t>
            </a:r>
            <a:r>
              <a:rPr lang="en-US" altLang="ja-JP" dirty="0" smtClean="0"/>
              <a:t>1:</a:t>
            </a:r>
            <a:r>
              <a:rPr lang="ja-JP" altLang="en-US" dirty="0" smtClean="0"/>
              <a:t>端末エミュレータ </a:t>
            </a:r>
            <a:r>
              <a:rPr lang="en-US" altLang="ja-JP" dirty="0" smtClean="0"/>
              <a:t>(</a:t>
            </a:r>
            <a:r>
              <a:rPr lang="en-US" altLang="ja-JP" dirty="0" err="1" smtClean="0"/>
              <a:t>xterm</a:t>
            </a:r>
            <a:r>
              <a:rPr lang="en-US" altLang="ja-JP" dirty="0" smtClean="0"/>
              <a:t>, </a:t>
            </a:r>
            <a:r>
              <a:rPr lang="en-US" altLang="ja-JP" dirty="0" err="1" smtClean="0"/>
              <a:t>kterm</a:t>
            </a:r>
            <a:r>
              <a:rPr lang="en-US" altLang="ja-JP" dirty="0" smtClean="0"/>
              <a:t>, </a:t>
            </a:r>
            <a:r>
              <a:rPr lang="en-US" altLang="ja-JP" dirty="0" err="1" smtClean="0"/>
              <a:t>mlterm</a:t>
            </a:r>
            <a:r>
              <a:rPr lang="en-US" altLang="ja-JP" dirty="0" smtClean="0"/>
              <a:t>, …)</a:t>
            </a:r>
          </a:p>
          <a:p>
            <a:pPr lvl="2">
              <a:lnSpc>
                <a:spcPct val="90000"/>
              </a:lnSpc>
            </a:pPr>
            <a:r>
              <a:rPr lang="ja-JP" altLang="en-US" dirty="0" smtClean="0"/>
              <a:t>例</a:t>
            </a:r>
            <a:r>
              <a:rPr lang="en-US" altLang="ja-JP" dirty="0" smtClean="0"/>
              <a:t>2:</a:t>
            </a:r>
            <a:r>
              <a:rPr lang="ja-JP" altLang="en-US" dirty="0" smtClean="0"/>
              <a:t>ウィンドウマネージャ </a:t>
            </a:r>
            <a:r>
              <a:rPr lang="en-US" altLang="ja-JP" dirty="0" smtClean="0"/>
              <a:t>(</a:t>
            </a:r>
            <a:r>
              <a:rPr lang="en-US" altLang="ja-JP" dirty="0" err="1" smtClean="0"/>
              <a:t>twm</a:t>
            </a:r>
            <a:r>
              <a:rPr lang="en-US" altLang="ja-JP" dirty="0" smtClean="0"/>
              <a:t>, </a:t>
            </a:r>
            <a:r>
              <a:rPr lang="en-US" altLang="ja-JP" dirty="0" err="1" smtClean="0"/>
              <a:t>AfterStep</a:t>
            </a:r>
            <a:r>
              <a:rPr lang="en-US" altLang="ja-JP" dirty="0" smtClean="0"/>
              <a:t>, …)</a:t>
            </a:r>
          </a:p>
          <a:p>
            <a:pPr lvl="2">
              <a:lnSpc>
                <a:spcPct val="90000"/>
              </a:lnSpc>
            </a:pPr>
            <a:r>
              <a:rPr lang="ja-JP" altLang="en-US" dirty="0" smtClean="0"/>
              <a:t>例</a:t>
            </a:r>
            <a:r>
              <a:rPr lang="en-US" altLang="ja-JP" dirty="0"/>
              <a:t>3</a:t>
            </a:r>
            <a:r>
              <a:rPr lang="en-US" altLang="ja-JP" dirty="0" smtClean="0"/>
              <a:t>:</a:t>
            </a:r>
            <a:r>
              <a:rPr lang="ja-JP" altLang="en-US" dirty="0" smtClean="0"/>
              <a:t>統合デスクトップ環境 </a:t>
            </a:r>
            <a:r>
              <a:rPr lang="en-US" altLang="ja-JP" dirty="0" smtClean="0"/>
              <a:t>(</a:t>
            </a:r>
            <a:r>
              <a:rPr lang="en-US" altLang="ja-JP" dirty="0" err="1" smtClean="0"/>
              <a:t>xfce</a:t>
            </a:r>
            <a:r>
              <a:rPr lang="en-US" altLang="ja-JP" dirty="0" smtClean="0"/>
              <a:t>, GNOME, …)</a:t>
            </a:r>
          </a:p>
        </p:txBody>
      </p:sp>
      <p:pic>
        <p:nvPicPr>
          <p:cNvPr id="14341" name="Picture 3" descr="C:\Users\yamasita\Desktop\afterste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3789040"/>
            <a:ext cx="3312369" cy="248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p:nvSpPr>
        <p:spPr>
          <a:xfrm>
            <a:off x="395536" y="3197210"/>
            <a:ext cx="3744416" cy="519822"/>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統合デスクトップ環境の</a:t>
            </a:r>
            <a:r>
              <a:rPr lang="ja-JP" altLang="en-US" sz="2000" dirty="0" smtClean="0">
                <a:solidFill>
                  <a:schemeClr val="tx1"/>
                </a:solidFill>
              </a:rPr>
              <a:t>例</a:t>
            </a:r>
            <a:endParaRPr lang="en-US" altLang="ja-JP" sz="2000" dirty="0" smtClean="0">
              <a:solidFill>
                <a:schemeClr val="tx1"/>
              </a:solidFill>
            </a:endParaRPr>
          </a:p>
          <a:p>
            <a:pPr algn="ctr"/>
            <a:r>
              <a:rPr kumimoji="1" lang="en-US" altLang="ja-JP" sz="2000" dirty="0" smtClean="0">
                <a:solidFill>
                  <a:schemeClr val="tx1"/>
                </a:solidFill>
              </a:rPr>
              <a:t>GNOME</a:t>
            </a:r>
            <a:endParaRPr kumimoji="1" lang="ja-JP" altLang="en-US" sz="2000" dirty="0">
              <a:solidFill>
                <a:schemeClr val="tx1"/>
              </a:solidFill>
            </a:endParaRPr>
          </a:p>
        </p:txBody>
      </p:sp>
      <p:sp>
        <p:nvSpPr>
          <p:cNvPr id="8" name="四角形吹き出し 7"/>
          <p:cNvSpPr/>
          <p:nvPr/>
        </p:nvSpPr>
        <p:spPr>
          <a:xfrm>
            <a:off x="5201022" y="2560401"/>
            <a:ext cx="3619450" cy="1775530"/>
          </a:xfrm>
          <a:custGeom>
            <a:avLst/>
            <a:gdLst>
              <a:gd name="connsiteX0" fmla="*/ 0 w 3600400"/>
              <a:gd name="connsiteY0" fmla="*/ 0 h 535635"/>
              <a:gd name="connsiteX1" fmla="*/ 2100233 w 3600400"/>
              <a:gd name="connsiteY1" fmla="*/ 0 h 535635"/>
              <a:gd name="connsiteX2" fmla="*/ 2100233 w 3600400"/>
              <a:gd name="connsiteY2" fmla="*/ 0 h 535635"/>
              <a:gd name="connsiteX3" fmla="*/ 3000333 w 3600400"/>
              <a:gd name="connsiteY3" fmla="*/ 0 h 535635"/>
              <a:gd name="connsiteX4" fmla="*/ 3600400 w 3600400"/>
              <a:gd name="connsiteY4" fmla="*/ 0 h 535635"/>
              <a:gd name="connsiteX5" fmla="*/ 3600400 w 3600400"/>
              <a:gd name="connsiteY5" fmla="*/ 312454 h 535635"/>
              <a:gd name="connsiteX6" fmla="*/ 3600400 w 3600400"/>
              <a:gd name="connsiteY6" fmla="*/ 312454 h 535635"/>
              <a:gd name="connsiteX7" fmla="*/ 3600400 w 3600400"/>
              <a:gd name="connsiteY7" fmla="*/ 446363 h 535635"/>
              <a:gd name="connsiteX8" fmla="*/ 3600400 w 3600400"/>
              <a:gd name="connsiteY8" fmla="*/ 535635 h 535635"/>
              <a:gd name="connsiteX9" fmla="*/ 3000333 w 3600400"/>
              <a:gd name="connsiteY9" fmla="*/ 535635 h 535635"/>
              <a:gd name="connsiteX10" fmla="*/ 1869292 w 3600400"/>
              <a:gd name="connsiteY10" fmla="*/ 1230734 h 535635"/>
              <a:gd name="connsiteX11" fmla="*/ 2100233 w 3600400"/>
              <a:gd name="connsiteY11" fmla="*/ 535635 h 535635"/>
              <a:gd name="connsiteX12" fmla="*/ 0 w 3600400"/>
              <a:gd name="connsiteY12" fmla="*/ 535635 h 535635"/>
              <a:gd name="connsiteX13" fmla="*/ 0 w 3600400"/>
              <a:gd name="connsiteY13" fmla="*/ 446363 h 535635"/>
              <a:gd name="connsiteX14" fmla="*/ 0 w 3600400"/>
              <a:gd name="connsiteY14" fmla="*/ 312454 h 535635"/>
              <a:gd name="connsiteX15" fmla="*/ 0 w 3600400"/>
              <a:gd name="connsiteY15" fmla="*/ 312454 h 535635"/>
              <a:gd name="connsiteX16" fmla="*/ 0 w 3600400"/>
              <a:gd name="connsiteY16" fmla="*/ 0 h 535635"/>
              <a:gd name="connsiteX0" fmla="*/ 0 w 3600400"/>
              <a:gd name="connsiteY0" fmla="*/ 0 h 1154534"/>
              <a:gd name="connsiteX1" fmla="*/ 2100233 w 3600400"/>
              <a:gd name="connsiteY1" fmla="*/ 0 h 1154534"/>
              <a:gd name="connsiteX2" fmla="*/ 2100233 w 3600400"/>
              <a:gd name="connsiteY2" fmla="*/ 0 h 1154534"/>
              <a:gd name="connsiteX3" fmla="*/ 3000333 w 3600400"/>
              <a:gd name="connsiteY3" fmla="*/ 0 h 1154534"/>
              <a:gd name="connsiteX4" fmla="*/ 3600400 w 3600400"/>
              <a:gd name="connsiteY4" fmla="*/ 0 h 1154534"/>
              <a:gd name="connsiteX5" fmla="*/ 3600400 w 3600400"/>
              <a:gd name="connsiteY5" fmla="*/ 312454 h 1154534"/>
              <a:gd name="connsiteX6" fmla="*/ 3600400 w 3600400"/>
              <a:gd name="connsiteY6" fmla="*/ 312454 h 1154534"/>
              <a:gd name="connsiteX7" fmla="*/ 3600400 w 3600400"/>
              <a:gd name="connsiteY7" fmla="*/ 446363 h 1154534"/>
              <a:gd name="connsiteX8" fmla="*/ 3600400 w 3600400"/>
              <a:gd name="connsiteY8" fmla="*/ 535635 h 1154534"/>
              <a:gd name="connsiteX9" fmla="*/ 3000333 w 3600400"/>
              <a:gd name="connsiteY9" fmla="*/ 535635 h 1154534"/>
              <a:gd name="connsiteX10" fmla="*/ 1602592 w 3600400"/>
              <a:gd name="connsiteY10" fmla="*/ 1154534 h 1154534"/>
              <a:gd name="connsiteX11" fmla="*/ 2100233 w 3600400"/>
              <a:gd name="connsiteY11" fmla="*/ 535635 h 1154534"/>
              <a:gd name="connsiteX12" fmla="*/ 0 w 3600400"/>
              <a:gd name="connsiteY12" fmla="*/ 535635 h 1154534"/>
              <a:gd name="connsiteX13" fmla="*/ 0 w 3600400"/>
              <a:gd name="connsiteY13" fmla="*/ 446363 h 1154534"/>
              <a:gd name="connsiteX14" fmla="*/ 0 w 3600400"/>
              <a:gd name="connsiteY14" fmla="*/ 312454 h 1154534"/>
              <a:gd name="connsiteX15" fmla="*/ 0 w 3600400"/>
              <a:gd name="connsiteY15" fmla="*/ 312454 h 1154534"/>
              <a:gd name="connsiteX16" fmla="*/ 0 w 3600400"/>
              <a:gd name="connsiteY16" fmla="*/ 0 h 1154534"/>
              <a:gd name="connsiteX0" fmla="*/ 0 w 3600400"/>
              <a:gd name="connsiteY0" fmla="*/ 0 h 1154534"/>
              <a:gd name="connsiteX1" fmla="*/ 2100233 w 3600400"/>
              <a:gd name="connsiteY1" fmla="*/ 0 h 1154534"/>
              <a:gd name="connsiteX2" fmla="*/ 2100233 w 3600400"/>
              <a:gd name="connsiteY2" fmla="*/ 0 h 1154534"/>
              <a:gd name="connsiteX3" fmla="*/ 3000333 w 3600400"/>
              <a:gd name="connsiteY3" fmla="*/ 0 h 1154534"/>
              <a:gd name="connsiteX4" fmla="*/ 3600400 w 3600400"/>
              <a:gd name="connsiteY4" fmla="*/ 0 h 1154534"/>
              <a:gd name="connsiteX5" fmla="*/ 3600400 w 3600400"/>
              <a:gd name="connsiteY5" fmla="*/ 312454 h 1154534"/>
              <a:gd name="connsiteX6" fmla="*/ 3600400 w 3600400"/>
              <a:gd name="connsiteY6" fmla="*/ 312454 h 1154534"/>
              <a:gd name="connsiteX7" fmla="*/ 3600400 w 3600400"/>
              <a:gd name="connsiteY7" fmla="*/ 446363 h 1154534"/>
              <a:gd name="connsiteX8" fmla="*/ 3600400 w 3600400"/>
              <a:gd name="connsiteY8" fmla="*/ 535635 h 1154534"/>
              <a:gd name="connsiteX9" fmla="*/ 3000333 w 3600400"/>
              <a:gd name="connsiteY9" fmla="*/ 535635 h 1154534"/>
              <a:gd name="connsiteX10" fmla="*/ 1602592 w 3600400"/>
              <a:gd name="connsiteY10" fmla="*/ 1154534 h 1154534"/>
              <a:gd name="connsiteX11" fmla="*/ 2100233 w 3600400"/>
              <a:gd name="connsiteY11" fmla="*/ 535635 h 1154534"/>
              <a:gd name="connsiteX12" fmla="*/ 0 w 3600400"/>
              <a:gd name="connsiteY12" fmla="*/ 535635 h 1154534"/>
              <a:gd name="connsiteX13" fmla="*/ 0 w 3600400"/>
              <a:gd name="connsiteY13" fmla="*/ 446363 h 1154534"/>
              <a:gd name="connsiteX14" fmla="*/ 0 w 3600400"/>
              <a:gd name="connsiteY14" fmla="*/ 312454 h 1154534"/>
              <a:gd name="connsiteX15" fmla="*/ 0 w 3600400"/>
              <a:gd name="connsiteY15" fmla="*/ 312454 h 1154534"/>
              <a:gd name="connsiteX16" fmla="*/ 0 w 3600400"/>
              <a:gd name="connsiteY16" fmla="*/ 0 h 1154534"/>
              <a:gd name="connsiteX0" fmla="*/ 0 w 3600400"/>
              <a:gd name="connsiteY0" fmla="*/ 0 h 1154534"/>
              <a:gd name="connsiteX1" fmla="*/ 2100233 w 3600400"/>
              <a:gd name="connsiteY1" fmla="*/ 0 h 1154534"/>
              <a:gd name="connsiteX2" fmla="*/ 2100233 w 3600400"/>
              <a:gd name="connsiteY2" fmla="*/ 0 h 1154534"/>
              <a:gd name="connsiteX3" fmla="*/ 3000333 w 3600400"/>
              <a:gd name="connsiteY3" fmla="*/ 0 h 1154534"/>
              <a:gd name="connsiteX4" fmla="*/ 3600400 w 3600400"/>
              <a:gd name="connsiteY4" fmla="*/ 0 h 1154534"/>
              <a:gd name="connsiteX5" fmla="*/ 3600400 w 3600400"/>
              <a:gd name="connsiteY5" fmla="*/ 312454 h 1154534"/>
              <a:gd name="connsiteX6" fmla="*/ 3600400 w 3600400"/>
              <a:gd name="connsiteY6" fmla="*/ 312454 h 1154534"/>
              <a:gd name="connsiteX7" fmla="*/ 3600400 w 3600400"/>
              <a:gd name="connsiteY7" fmla="*/ 446363 h 1154534"/>
              <a:gd name="connsiteX8" fmla="*/ 3600400 w 3600400"/>
              <a:gd name="connsiteY8" fmla="*/ 535635 h 1154534"/>
              <a:gd name="connsiteX9" fmla="*/ 3000333 w 3600400"/>
              <a:gd name="connsiteY9" fmla="*/ 535635 h 1154534"/>
              <a:gd name="connsiteX10" fmla="*/ 1602592 w 3600400"/>
              <a:gd name="connsiteY10" fmla="*/ 1154534 h 1154534"/>
              <a:gd name="connsiteX11" fmla="*/ 2100233 w 3600400"/>
              <a:gd name="connsiteY11" fmla="*/ 535635 h 1154534"/>
              <a:gd name="connsiteX12" fmla="*/ 0 w 3600400"/>
              <a:gd name="connsiteY12" fmla="*/ 535635 h 1154534"/>
              <a:gd name="connsiteX13" fmla="*/ 0 w 3600400"/>
              <a:gd name="connsiteY13" fmla="*/ 446363 h 1154534"/>
              <a:gd name="connsiteX14" fmla="*/ 0 w 3600400"/>
              <a:gd name="connsiteY14" fmla="*/ 312454 h 1154534"/>
              <a:gd name="connsiteX15" fmla="*/ 0 w 3600400"/>
              <a:gd name="connsiteY15" fmla="*/ 312454 h 1154534"/>
              <a:gd name="connsiteX16" fmla="*/ 0 w 3600400"/>
              <a:gd name="connsiteY16" fmla="*/ 0 h 1154534"/>
              <a:gd name="connsiteX0" fmla="*/ 19050 w 3619450"/>
              <a:gd name="connsiteY0" fmla="*/ 11396 h 1165930"/>
              <a:gd name="connsiteX1" fmla="*/ 2119283 w 3619450"/>
              <a:gd name="connsiteY1" fmla="*/ 11396 h 1165930"/>
              <a:gd name="connsiteX2" fmla="*/ 2119283 w 3619450"/>
              <a:gd name="connsiteY2" fmla="*/ 11396 h 1165930"/>
              <a:gd name="connsiteX3" fmla="*/ 3019383 w 3619450"/>
              <a:gd name="connsiteY3" fmla="*/ 11396 h 1165930"/>
              <a:gd name="connsiteX4" fmla="*/ 3619450 w 3619450"/>
              <a:gd name="connsiteY4" fmla="*/ 11396 h 1165930"/>
              <a:gd name="connsiteX5" fmla="*/ 3619450 w 3619450"/>
              <a:gd name="connsiteY5" fmla="*/ 323850 h 1165930"/>
              <a:gd name="connsiteX6" fmla="*/ 3619450 w 3619450"/>
              <a:gd name="connsiteY6" fmla="*/ 323850 h 1165930"/>
              <a:gd name="connsiteX7" fmla="*/ 3619450 w 3619450"/>
              <a:gd name="connsiteY7" fmla="*/ 457759 h 1165930"/>
              <a:gd name="connsiteX8" fmla="*/ 3619450 w 3619450"/>
              <a:gd name="connsiteY8" fmla="*/ 547031 h 1165930"/>
              <a:gd name="connsiteX9" fmla="*/ 3019383 w 3619450"/>
              <a:gd name="connsiteY9" fmla="*/ 547031 h 1165930"/>
              <a:gd name="connsiteX10" fmla="*/ 1621642 w 3619450"/>
              <a:gd name="connsiteY10" fmla="*/ 1165930 h 1165930"/>
              <a:gd name="connsiteX11" fmla="*/ 2119283 w 3619450"/>
              <a:gd name="connsiteY11" fmla="*/ 547031 h 1165930"/>
              <a:gd name="connsiteX12" fmla="*/ 19050 w 3619450"/>
              <a:gd name="connsiteY12" fmla="*/ 547031 h 1165930"/>
              <a:gd name="connsiteX13" fmla="*/ 19050 w 3619450"/>
              <a:gd name="connsiteY13" fmla="*/ 457759 h 1165930"/>
              <a:gd name="connsiteX14" fmla="*/ 19050 w 3619450"/>
              <a:gd name="connsiteY14" fmla="*/ 323850 h 1165930"/>
              <a:gd name="connsiteX15" fmla="*/ 0 w 3619450"/>
              <a:gd name="connsiteY15" fmla="*/ 0 h 1165930"/>
              <a:gd name="connsiteX16" fmla="*/ 19050 w 3619450"/>
              <a:gd name="connsiteY16" fmla="*/ 11396 h 1165930"/>
              <a:gd name="connsiteX0" fmla="*/ 19050 w 3619450"/>
              <a:gd name="connsiteY0" fmla="*/ 11396 h 1165930"/>
              <a:gd name="connsiteX1" fmla="*/ 2119283 w 3619450"/>
              <a:gd name="connsiteY1" fmla="*/ 11396 h 1165930"/>
              <a:gd name="connsiteX2" fmla="*/ 2119283 w 3619450"/>
              <a:gd name="connsiteY2" fmla="*/ 11396 h 1165930"/>
              <a:gd name="connsiteX3" fmla="*/ 3019383 w 3619450"/>
              <a:gd name="connsiteY3" fmla="*/ 11396 h 1165930"/>
              <a:gd name="connsiteX4" fmla="*/ 3619450 w 3619450"/>
              <a:gd name="connsiteY4" fmla="*/ 11396 h 1165930"/>
              <a:gd name="connsiteX5" fmla="*/ 3619450 w 3619450"/>
              <a:gd name="connsiteY5" fmla="*/ 323850 h 1165930"/>
              <a:gd name="connsiteX6" fmla="*/ 3619450 w 3619450"/>
              <a:gd name="connsiteY6" fmla="*/ 323850 h 1165930"/>
              <a:gd name="connsiteX7" fmla="*/ 3619450 w 3619450"/>
              <a:gd name="connsiteY7" fmla="*/ 457759 h 1165930"/>
              <a:gd name="connsiteX8" fmla="*/ 3619450 w 3619450"/>
              <a:gd name="connsiteY8" fmla="*/ 547031 h 1165930"/>
              <a:gd name="connsiteX9" fmla="*/ 3019383 w 3619450"/>
              <a:gd name="connsiteY9" fmla="*/ 547031 h 1165930"/>
              <a:gd name="connsiteX10" fmla="*/ 1621642 w 3619450"/>
              <a:gd name="connsiteY10" fmla="*/ 1165930 h 1165930"/>
              <a:gd name="connsiteX11" fmla="*/ 2119283 w 3619450"/>
              <a:gd name="connsiteY11" fmla="*/ 547031 h 1165930"/>
              <a:gd name="connsiteX12" fmla="*/ 19050 w 3619450"/>
              <a:gd name="connsiteY12" fmla="*/ 547031 h 1165930"/>
              <a:gd name="connsiteX13" fmla="*/ 19050 w 3619450"/>
              <a:gd name="connsiteY13" fmla="*/ 457759 h 1165930"/>
              <a:gd name="connsiteX14" fmla="*/ 19050 w 3619450"/>
              <a:gd name="connsiteY14" fmla="*/ 0 h 1165930"/>
              <a:gd name="connsiteX15" fmla="*/ 0 w 3619450"/>
              <a:gd name="connsiteY15" fmla="*/ 0 h 1165930"/>
              <a:gd name="connsiteX16" fmla="*/ 19050 w 3619450"/>
              <a:gd name="connsiteY16" fmla="*/ 11396 h 1165930"/>
              <a:gd name="connsiteX0" fmla="*/ 19050 w 3619450"/>
              <a:gd name="connsiteY0" fmla="*/ 678146 h 1832680"/>
              <a:gd name="connsiteX1" fmla="*/ 2119283 w 3619450"/>
              <a:gd name="connsiteY1" fmla="*/ 678146 h 1832680"/>
              <a:gd name="connsiteX2" fmla="*/ 2119283 w 3619450"/>
              <a:gd name="connsiteY2" fmla="*/ 678146 h 1832680"/>
              <a:gd name="connsiteX3" fmla="*/ 3019383 w 3619450"/>
              <a:gd name="connsiteY3" fmla="*/ 678146 h 1832680"/>
              <a:gd name="connsiteX4" fmla="*/ 3619450 w 3619450"/>
              <a:gd name="connsiteY4" fmla="*/ 678146 h 1832680"/>
              <a:gd name="connsiteX5" fmla="*/ 3619450 w 3619450"/>
              <a:gd name="connsiteY5" fmla="*/ 990600 h 1832680"/>
              <a:gd name="connsiteX6" fmla="*/ 3619450 w 3619450"/>
              <a:gd name="connsiteY6" fmla="*/ 0 h 1832680"/>
              <a:gd name="connsiteX7" fmla="*/ 3619450 w 3619450"/>
              <a:gd name="connsiteY7" fmla="*/ 1124509 h 1832680"/>
              <a:gd name="connsiteX8" fmla="*/ 3619450 w 3619450"/>
              <a:gd name="connsiteY8" fmla="*/ 1213781 h 1832680"/>
              <a:gd name="connsiteX9" fmla="*/ 3019383 w 3619450"/>
              <a:gd name="connsiteY9" fmla="*/ 1213781 h 1832680"/>
              <a:gd name="connsiteX10" fmla="*/ 1621642 w 3619450"/>
              <a:gd name="connsiteY10" fmla="*/ 1832680 h 1832680"/>
              <a:gd name="connsiteX11" fmla="*/ 2119283 w 3619450"/>
              <a:gd name="connsiteY11" fmla="*/ 1213781 h 1832680"/>
              <a:gd name="connsiteX12" fmla="*/ 19050 w 3619450"/>
              <a:gd name="connsiteY12" fmla="*/ 1213781 h 1832680"/>
              <a:gd name="connsiteX13" fmla="*/ 19050 w 3619450"/>
              <a:gd name="connsiteY13" fmla="*/ 1124509 h 1832680"/>
              <a:gd name="connsiteX14" fmla="*/ 19050 w 3619450"/>
              <a:gd name="connsiteY14" fmla="*/ 666750 h 1832680"/>
              <a:gd name="connsiteX15" fmla="*/ 0 w 3619450"/>
              <a:gd name="connsiteY15" fmla="*/ 666750 h 1832680"/>
              <a:gd name="connsiteX16" fmla="*/ 19050 w 3619450"/>
              <a:gd name="connsiteY16" fmla="*/ 678146 h 1832680"/>
              <a:gd name="connsiteX0" fmla="*/ 19050 w 3657550"/>
              <a:gd name="connsiteY0" fmla="*/ 468596 h 1623130"/>
              <a:gd name="connsiteX1" fmla="*/ 2119283 w 3657550"/>
              <a:gd name="connsiteY1" fmla="*/ 468596 h 1623130"/>
              <a:gd name="connsiteX2" fmla="*/ 2119283 w 3657550"/>
              <a:gd name="connsiteY2" fmla="*/ 468596 h 1623130"/>
              <a:gd name="connsiteX3" fmla="*/ 3019383 w 3657550"/>
              <a:gd name="connsiteY3" fmla="*/ 468596 h 1623130"/>
              <a:gd name="connsiteX4" fmla="*/ 3619450 w 3657550"/>
              <a:gd name="connsiteY4" fmla="*/ 468596 h 1623130"/>
              <a:gd name="connsiteX5" fmla="*/ 3619450 w 3657550"/>
              <a:gd name="connsiteY5" fmla="*/ 781050 h 1623130"/>
              <a:gd name="connsiteX6" fmla="*/ 3657550 w 3657550"/>
              <a:gd name="connsiteY6" fmla="*/ 0 h 1623130"/>
              <a:gd name="connsiteX7" fmla="*/ 3619450 w 3657550"/>
              <a:gd name="connsiteY7" fmla="*/ 914959 h 1623130"/>
              <a:gd name="connsiteX8" fmla="*/ 3619450 w 3657550"/>
              <a:gd name="connsiteY8" fmla="*/ 1004231 h 1623130"/>
              <a:gd name="connsiteX9" fmla="*/ 3019383 w 3657550"/>
              <a:gd name="connsiteY9" fmla="*/ 1004231 h 1623130"/>
              <a:gd name="connsiteX10" fmla="*/ 1621642 w 3657550"/>
              <a:gd name="connsiteY10" fmla="*/ 1623130 h 1623130"/>
              <a:gd name="connsiteX11" fmla="*/ 2119283 w 3657550"/>
              <a:gd name="connsiteY11" fmla="*/ 1004231 h 1623130"/>
              <a:gd name="connsiteX12" fmla="*/ 19050 w 3657550"/>
              <a:gd name="connsiteY12" fmla="*/ 1004231 h 1623130"/>
              <a:gd name="connsiteX13" fmla="*/ 19050 w 3657550"/>
              <a:gd name="connsiteY13" fmla="*/ 914959 h 1623130"/>
              <a:gd name="connsiteX14" fmla="*/ 19050 w 3657550"/>
              <a:gd name="connsiteY14" fmla="*/ 457200 h 1623130"/>
              <a:gd name="connsiteX15" fmla="*/ 0 w 3657550"/>
              <a:gd name="connsiteY15" fmla="*/ 457200 h 1623130"/>
              <a:gd name="connsiteX16" fmla="*/ 19050 w 3657550"/>
              <a:gd name="connsiteY16" fmla="*/ 468596 h 1623130"/>
              <a:gd name="connsiteX0" fmla="*/ 19050 w 3619450"/>
              <a:gd name="connsiteY0" fmla="*/ 563846 h 1718380"/>
              <a:gd name="connsiteX1" fmla="*/ 2119283 w 3619450"/>
              <a:gd name="connsiteY1" fmla="*/ 563846 h 1718380"/>
              <a:gd name="connsiteX2" fmla="*/ 2119283 w 3619450"/>
              <a:gd name="connsiteY2" fmla="*/ 563846 h 1718380"/>
              <a:gd name="connsiteX3" fmla="*/ 3019383 w 3619450"/>
              <a:gd name="connsiteY3" fmla="*/ 563846 h 1718380"/>
              <a:gd name="connsiteX4" fmla="*/ 3619450 w 3619450"/>
              <a:gd name="connsiteY4" fmla="*/ 563846 h 1718380"/>
              <a:gd name="connsiteX5" fmla="*/ 3619450 w 3619450"/>
              <a:gd name="connsiteY5" fmla="*/ 876300 h 1718380"/>
              <a:gd name="connsiteX6" fmla="*/ 3619450 w 3619450"/>
              <a:gd name="connsiteY6" fmla="*/ 0 h 1718380"/>
              <a:gd name="connsiteX7" fmla="*/ 3619450 w 3619450"/>
              <a:gd name="connsiteY7" fmla="*/ 1010209 h 1718380"/>
              <a:gd name="connsiteX8" fmla="*/ 3619450 w 3619450"/>
              <a:gd name="connsiteY8" fmla="*/ 1099481 h 1718380"/>
              <a:gd name="connsiteX9" fmla="*/ 3019383 w 3619450"/>
              <a:gd name="connsiteY9" fmla="*/ 1099481 h 1718380"/>
              <a:gd name="connsiteX10" fmla="*/ 1621642 w 3619450"/>
              <a:gd name="connsiteY10" fmla="*/ 1718380 h 1718380"/>
              <a:gd name="connsiteX11" fmla="*/ 2119283 w 3619450"/>
              <a:gd name="connsiteY11" fmla="*/ 1099481 h 1718380"/>
              <a:gd name="connsiteX12" fmla="*/ 19050 w 3619450"/>
              <a:gd name="connsiteY12" fmla="*/ 1099481 h 1718380"/>
              <a:gd name="connsiteX13" fmla="*/ 19050 w 3619450"/>
              <a:gd name="connsiteY13" fmla="*/ 1010209 h 1718380"/>
              <a:gd name="connsiteX14" fmla="*/ 19050 w 3619450"/>
              <a:gd name="connsiteY14" fmla="*/ 552450 h 1718380"/>
              <a:gd name="connsiteX15" fmla="*/ 0 w 3619450"/>
              <a:gd name="connsiteY15" fmla="*/ 552450 h 1718380"/>
              <a:gd name="connsiteX16" fmla="*/ 19050 w 3619450"/>
              <a:gd name="connsiteY16" fmla="*/ 563846 h 1718380"/>
              <a:gd name="connsiteX0" fmla="*/ 19050 w 3619450"/>
              <a:gd name="connsiteY0" fmla="*/ 620996 h 1775530"/>
              <a:gd name="connsiteX1" fmla="*/ 2119283 w 3619450"/>
              <a:gd name="connsiteY1" fmla="*/ 620996 h 1775530"/>
              <a:gd name="connsiteX2" fmla="*/ 2119283 w 3619450"/>
              <a:gd name="connsiteY2" fmla="*/ 620996 h 1775530"/>
              <a:gd name="connsiteX3" fmla="*/ 3019383 w 3619450"/>
              <a:gd name="connsiteY3" fmla="*/ 620996 h 1775530"/>
              <a:gd name="connsiteX4" fmla="*/ 3619450 w 3619450"/>
              <a:gd name="connsiteY4" fmla="*/ 620996 h 1775530"/>
              <a:gd name="connsiteX5" fmla="*/ 3619450 w 3619450"/>
              <a:gd name="connsiteY5" fmla="*/ 933450 h 1775530"/>
              <a:gd name="connsiteX6" fmla="*/ 3619450 w 3619450"/>
              <a:gd name="connsiteY6" fmla="*/ 0 h 1775530"/>
              <a:gd name="connsiteX7" fmla="*/ 3619450 w 3619450"/>
              <a:gd name="connsiteY7" fmla="*/ 1067359 h 1775530"/>
              <a:gd name="connsiteX8" fmla="*/ 3619450 w 3619450"/>
              <a:gd name="connsiteY8" fmla="*/ 1156631 h 1775530"/>
              <a:gd name="connsiteX9" fmla="*/ 3019383 w 3619450"/>
              <a:gd name="connsiteY9" fmla="*/ 1156631 h 1775530"/>
              <a:gd name="connsiteX10" fmla="*/ 1621642 w 3619450"/>
              <a:gd name="connsiteY10" fmla="*/ 1775530 h 1775530"/>
              <a:gd name="connsiteX11" fmla="*/ 2119283 w 3619450"/>
              <a:gd name="connsiteY11" fmla="*/ 1156631 h 1775530"/>
              <a:gd name="connsiteX12" fmla="*/ 19050 w 3619450"/>
              <a:gd name="connsiteY12" fmla="*/ 1156631 h 1775530"/>
              <a:gd name="connsiteX13" fmla="*/ 19050 w 3619450"/>
              <a:gd name="connsiteY13" fmla="*/ 1067359 h 1775530"/>
              <a:gd name="connsiteX14" fmla="*/ 19050 w 3619450"/>
              <a:gd name="connsiteY14" fmla="*/ 609600 h 1775530"/>
              <a:gd name="connsiteX15" fmla="*/ 0 w 3619450"/>
              <a:gd name="connsiteY15" fmla="*/ 609600 h 1775530"/>
              <a:gd name="connsiteX16" fmla="*/ 19050 w 3619450"/>
              <a:gd name="connsiteY16" fmla="*/ 620996 h 177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19450" h="1775530">
                <a:moveTo>
                  <a:pt x="19050" y="620996"/>
                </a:moveTo>
                <a:lnTo>
                  <a:pt x="2119283" y="620996"/>
                </a:lnTo>
                <a:lnTo>
                  <a:pt x="2119283" y="620996"/>
                </a:lnTo>
                <a:lnTo>
                  <a:pt x="3019383" y="620996"/>
                </a:lnTo>
                <a:lnTo>
                  <a:pt x="3619450" y="620996"/>
                </a:lnTo>
                <a:lnTo>
                  <a:pt x="3619450" y="933450"/>
                </a:lnTo>
                <a:lnTo>
                  <a:pt x="3619450" y="0"/>
                </a:lnTo>
                <a:lnTo>
                  <a:pt x="3619450" y="1067359"/>
                </a:lnTo>
                <a:lnTo>
                  <a:pt x="3619450" y="1156631"/>
                </a:lnTo>
                <a:lnTo>
                  <a:pt x="3019383" y="1156631"/>
                </a:lnTo>
                <a:cubicBezTo>
                  <a:pt x="2553469" y="1362931"/>
                  <a:pt x="3001956" y="1169180"/>
                  <a:pt x="1621642" y="1775530"/>
                </a:cubicBezTo>
                <a:cubicBezTo>
                  <a:pt x="2111372" y="1150130"/>
                  <a:pt x="1953403" y="1362931"/>
                  <a:pt x="2119283" y="1156631"/>
                </a:cubicBezTo>
                <a:lnTo>
                  <a:pt x="19050" y="1156631"/>
                </a:lnTo>
                <a:lnTo>
                  <a:pt x="19050" y="1067359"/>
                </a:lnTo>
                <a:lnTo>
                  <a:pt x="19050" y="609600"/>
                </a:lnTo>
                <a:lnTo>
                  <a:pt x="0" y="609600"/>
                </a:lnTo>
                <a:lnTo>
                  <a:pt x="19050" y="620996"/>
                </a:lnTo>
                <a:close/>
              </a:path>
            </a:pathLst>
          </a:cu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ウィンドウマネージャの例</a:t>
            </a:r>
          </a:p>
          <a:p>
            <a:pPr algn="ctr"/>
            <a:r>
              <a:rPr lang="en-US" altLang="ja-JP" sz="2000" dirty="0" err="1" smtClean="0">
                <a:solidFill>
                  <a:schemeClr val="tx1"/>
                </a:solidFill>
              </a:rPr>
              <a:t>AfterStep</a:t>
            </a:r>
            <a:endParaRPr lang="ja-JP" altLang="en-US" sz="2000" dirty="0">
              <a:solidFill>
                <a:schemeClr val="tx1"/>
              </a:solidFill>
            </a:endParaRPr>
          </a:p>
        </p:txBody>
      </p:sp>
      <p:cxnSp>
        <p:nvCxnSpPr>
          <p:cNvPr id="9" name="直線コネクタ 8"/>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スライド番号プレースホルダ 9"/>
          <p:cNvSpPr>
            <a:spLocks noGrp="1"/>
          </p:cNvSpPr>
          <p:nvPr>
            <p:ph type="sldNum" sz="quarter" idx="12"/>
          </p:nvPr>
        </p:nvSpPr>
        <p:spPr/>
        <p:txBody>
          <a:bodyPr/>
          <a:lstStyle/>
          <a:p>
            <a:fld id="{3D0CEBE4-5221-444E-AA55-EBCDA6368F00}" type="slidenum">
              <a:rPr kumimoji="1" lang="ja-JP" altLang="en-US" smtClean="0"/>
              <a:pPr/>
              <a:t>14</a:t>
            </a:fld>
            <a:endParaRPr kumimoji="1" lang="ja-JP" altLang="en-US"/>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560" y="3789040"/>
            <a:ext cx="3310925" cy="2483194"/>
          </a:xfrm>
          <a:prstGeom prst="rect">
            <a:avLst/>
          </a:prstGeom>
        </p:spPr>
      </p:pic>
      <p:sp>
        <p:nvSpPr>
          <p:cNvPr id="4" name="正方形/長方形 3"/>
          <p:cNvSpPr/>
          <p:nvPr/>
        </p:nvSpPr>
        <p:spPr>
          <a:xfrm>
            <a:off x="827584" y="3012544"/>
            <a:ext cx="184731" cy="369332"/>
          </a:xfrm>
          <a:prstGeom prst="rect">
            <a:avLst/>
          </a:prstGeom>
        </p:spPr>
        <p:txBody>
          <a:bodyPr wrap="none">
            <a:spAutoFit/>
          </a:bodyPr>
          <a:lstStyle/>
          <a:p>
            <a:endParaRPr lang="ja-JP" altLang="en-US" dirty="0"/>
          </a:p>
        </p:txBody>
      </p:sp>
      <p:sp>
        <p:nvSpPr>
          <p:cNvPr id="11" name="正方形/長方形 10"/>
          <p:cNvSpPr/>
          <p:nvPr/>
        </p:nvSpPr>
        <p:spPr>
          <a:xfrm>
            <a:off x="5510884" y="3015188"/>
            <a:ext cx="184731" cy="369332"/>
          </a:xfrm>
          <a:prstGeom prst="rect">
            <a:avLst/>
          </a:prstGeom>
        </p:spPr>
        <p:txBody>
          <a:bodyPr wrap="none">
            <a:spAutoFit/>
          </a:bodyPr>
          <a:lstStyle/>
          <a:p>
            <a:endParaRPr lang="ja-JP" altLang="en-US" dirty="0"/>
          </a:p>
        </p:txBody>
      </p:sp>
    </p:spTree>
    <p:extLst>
      <p:ext uri="{BB962C8B-B14F-4D97-AF65-F5344CB8AC3E}">
        <p14:creationId xmlns:p14="http://schemas.microsoft.com/office/powerpoint/2010/main" val="1818152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0" y="-27384"/>
            <a:ext cx="9144000" cy="864096"/>
          </a:xfrm>
        </p:spPr>
        <p:txBody>
          <a:bodyPr>
            <a:normAutofit/>
          </a:bodyPr>
          <a:lstStyle/>
          <a:p>
            <a:r>
              <a:rPr lang="ja-JP" altLang="en-US" dirty="0" smtClean="0"/>
              <a:t>いろいろな </a:t>
            </a:r>
            <a:r>
              <a:rPr lang="en-US" altLang="ja-JP" dirty="0" smtClean="0"/>
              <a:t>OS </a:t>
            </a:r>
            <a:r>
              <a:rPr lang="ja-JP" altLang="en-US" dirty="0" smtClean="0"/>
              <a:t>で動く </a:t>
            </a:r>
            <a:r>
              <a:rPr lang="en-US" altLang="ja-JP" dirty="0" smtClean="0"/>
              <a:t>X</a:t>
            </a:r>
            <a:endParaRPr lang="ja-JP" altLang="en-US" dirty="0" smtClean="0"/>
          </a:p>
        </p:txBody>
      </p:sp>
      <p:sp>
        <p:nvSpPr>
          <p:cNvPr id="15363" name="コンテンツ プレースホルダ 2"/>
          <p:cNvSpPr>
            <a:spLocks noGrp="1"/>
          </p:cNvSpPr>
          <p:nvPr>
            <p:ph idx="1"/>
          </p:nvPr>
        </p:nvSpPr>
        <p:spPr>
          <a:xfrm>
            <a:off x="251520" y="1052736"/>
            <a:ext cx="8712968" cy="4525963"/>
          </a:xfrm>
        </p:spPr>
        <p:txBody>
          <a:bodyPr>
            <a:normAutofit/>
          </a:bodyPr>
          <a:lstStyle/>
          <a:p>
            <a:r>
              <a:rPr lang="en-US" altLang="ja-JP" dirty="0" smtClean="0"/>
              <a:t>Windows</a:t>
            </a:r>
            <a:r>
              <a:rPr lang="ja-JP" altLang="en-US" dirty="0" smtClean="0"/>
              <a:t>の場合</a:t>
            </a:r>
          </a:p>
          <a:p>
            <a:pPr lvl="1"/>
            <a:r>
              <a:rPr lang="en-US" altLang="ja-JP" dirty="0" err="1" smtClean="0"/>
              <a:t>Cygwin</a:t>
            </a:r>
            <a:r>
              <a:rPr lang="en-US" altLang="ja-JP" dirty="0" smtClean="0"/>
              <a:t>/X, </a:t>
            </a:r>
            <a:r>
              <a:rPr lang="en-US" altLang="ja-JP" dirty="0" err="1" smtClean="0"/>
              <a:t>Xming</a:t>
            </a:r>
            <a:r>
              <a:rPr lang="en-US" altLang="ja-JP" dirty="0" smtClean="0"/>
              <a:t>,… </a:t>
            </a:r>
          </a:p>
          <a:p>
            <a:pPr lvl="2"/>
            <a:r>
              <a:rPr lang="ja-JP" altLang="en-US" dirty="0" smtClean="0"/>
              <a:t>無料</a:t>
            </a:r>
          </a:p>
          <a:p>
            <a:pPr lvl="1"/>
            <a:r>
              <a:rPr lang="en-US" altLang="ja-JP" dirty="0" smtClean="0"/>
              <a:t>ASTEC-X, Exceed,…</a:t>
            </a:r>
          </a:p>
          <a:p>
            <a:pPr lvl="2"/>
            <a:r>
              <a:rPr lang="ja-JP" altLang="en-US" dirty="0" smtClean="0"/>
              <a:t>商用</a:t>
            </a:r>
          </a:p>
          <a:p>
            <a:r>
              <a:rPr lang="en-US" altLang="ja-JP" dirty="0" smtClean="0"/>
              <a:t>Mac OS</a:t>
            </a:r>
            <a:r>
              <a:rPr lang="ja-JP" altLang="en-US" dirty="0" smtClean="0"/>
              <a:t>の場合</a:t>
            </a:r>
            <a:endParaRPr lang="en-US" altLang="ja-JP" dirty="0" smtClean="0"/>
          </a:p>
          <a:p>
            <a:pPr lvl="1"/>
            <a:r>
              <a:rPr lang="en-US" altLang="ja-JP" dirty="0" smtClean="0"/>
              <a:t>X </a:t>
            </a:r>
            <a:r>
              <a:rPr lang="ja-JP" altLang="en-US" dirty="0" smtClean="0"/>
              <a:t>が標準で</a:t>
            </a:r>
            <a:endParaRPr lang="en-US" altLang="ja-JP" dirty="0" smtClean="0"/>
          </a:p>
          <a:p>
            <a:pPr marL="457200" lvl="1" indent="0">
              <a:buNone/>
            </a:pPr>
            <a:r>
              <a:rPr lang="ja-JP" altLang="en-US" dirty="0" smtClean="0"/>
              <a:t>  インストール</a:t>
            </a:r>
            <a:r>
              <a:rPr lang="ja-JP" altLang="en-US" dirty="0"/>
              <a:t>されている</a:t>
            </a:r>
            <a:endParaRPr lang="en-US" altLang="ja-JP" dirty="0" smtClean="0"/>
          </a:p>
          <a:p>
            <a:pPr lvl="1">
              <a:buFontTx/>
              <a:buNone/>
            </a:pPr>
            <a:endParaRPr lang="ja-JP" altLang="en-US" dirty="0" smtClean="0"/>
          </a:p>
          <a:p>
            <a:endParaRPr lang="ja-JP" altLang="en-US" dirty="0" smtClean="0"/>
          </a:p>
        </p:txBody>
      </p:sp>
      <p:pic>
        <p:nvPicPr>
          <p:cNvPr id="15364" name="Picture 4" descr="cygx-nodecoration-openbox-gv-xfig-ddd-20031224-0010"/>
          <p:cNvPicPr>
            <a:picLocks noChangeAspect="1" noChangeArrowheads="1"/>
          </p:cNvPicPr>
          <p:nvPr/>
        </p:nvPicPr>
        <p:blipFill>
          <a:blip r:embed="rId3" cstate="print">
            <a:lum bright="18000" contrast="24000"/>
            <a:extLst>
              <a:ext uri="{28A0092B-C50C-407E-A947-70E740481C1C}">
                <a14:useLocalDpi xmlns:a14="http://schemas.microsoft.com/office/drawing/2010/main" val="0"/>
              </a:ext>
            </a:extLst>
          </a:blip>
          <a:srcRect/>
          <a:stretch>
            <a:fillRect/>
          </a:stretch>
        </p:blipFill>
        <p:spPr bwMode="auto">
          <a:xfrm>
            <a:off x="4565109" y="1196752"/>
            <a:ext cx="4578891" cy="3291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4"/>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15</a:t>
            </a:fld>
            <a:endParaRPr kumimoji="1" lang="ja-JP" altLang="en-US"/>
          </a:p>
        </p:txBody>
      </p:sp>
      <p:sp>
        <p:nvSpPr>
          <p:cNvPr id="7" name="テキスト ボックス 6"/>
          <p:cNvSpPr txBox="1"/>
          <p:nvPr/>
        </p:nvSpPr>
        <p:spPr>
          <a:xfrm>
            <a:off x="6957183" y="4509120"/>
            <a:ext cx="2186817" cy="461665"/>
          </a:xfrm>
          <a:prstGeom prst="rect">
            <a:avLst/>
          </a:prstGeom>
          <a:noFill/>
        </p:spPr>
        <p:txBody>
          <a:bodyPr wrap="none" rtlCol="0">
            <a:spAutoFit/>
          </a:bodyPr>
          <a:lstStyle/>
          <a:p>
            <a:r>
              <a:rPr kumimoji="1" lang="en-US" altLang="ja-JP" sz="2400" dirty="0" err="1" smtClean="0"/>
              <a:t>Cygwin</a:t>
            </a:r>
            <a:r>
              <a:rPr kumimoji="1" lang="en-US" altLang="ja-JP" sz="2400" dirty="0" smtClean="0"/>
              <a:t>/X </a:t>
            </a:r>
            <a:r>
              <a:rPr kumimoji="1" lang="ja-JP" altLang="en-US" sz="2400" dirty="0" smtClean="0"/>
              <a:t>の例</a:t>
            </a:r>
            <a:endParaRPr kumimoji="1" lang="ja-JP" alt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0" y="-27384"/>
            <a:ext cx="9144000" cy="864096"/>
          </a:xfrm>
        </p:spPr>
        <p:txBody>
          <a:bodyPr>
            <a:normAutofit/>
          </a:bodyPr>
          <a:lstStyle/>
          <a:p>
            <a:r>
              <a:rPr lang="ja-JP" altLang="en-US" dirty="0" smtClean="0"/>
              <a:t>まとめ</a:t>
            </a:r>
          </a:p>
        </p:txBody>
      </p:sp>
      <p:sp>
        <p:nvSpPr>
          <p:cNvPr id="16387" name="コンテンツ プレースホルダ 2"/>
          <p:cNvSpPr>
            <a:spLocks noGrp="1"/>
          </p:cNvSpPr>
          <p:nvPr>
            <p:ph idx="1"/>
          </p:nvPr>
        </p:nvSpPr>
        <p:spPr>
          <a:xfrm>
            <a:off x="0" y="836712"/>
            <a:ext cx="9144000" cy="6021288"/>
          </a:xfrm>
        </p:spPr>
        <p:txBody>
          <a:bodyPr>
            <a:normAutofit/>
          </a:bodyPr>
          <a:lstStyle/>
          <a:p>
            <a:r>
              <a:rPr lang="ja-JP" altLang="en-US" dirty="0" smtClean="0"/>
              <a:t>サーバ・クライアントシステム</a:t>
            </a:r>
            <a:endParaRPr lang="en-US" altLang="ja-JP" dirty="0" smtClean="0"/>
          </a:p>
          <a:p>
            <a:pPr lvl="1"/>
            <a:r>
              <a:rPr lang="ja-JP" altLang="en-US" dirty="0" smtClean="0"/>
              <a:t>クライアントが要求し</a:t>
            </a:r>
            <a:r>
              <a:rPr lang="en-US" altLang="ja-JP" dirty="0" smtClean="0"/>
              <a:t>, </a:t>
            </a:r>
            <a:r>
              <a:rPr lang="ja-JP" altLang="en-US" dirty="0" smtClean="0"/>
              <a:t>サーバが提供する</a:t>
            </a:r>
            <a:endParaRPr lang="en-US" altLang="ja-JP" dirty="0" smtClean="0"/>
          </a:p>
          <a:p>
            <a:pPr lvl="2"/>
            <a:r>
              <a:rPr lang="ja-JP" altLang="en-US" dirty="0" smtClean="0"/>
              <a:t>サーバ</a:t>
            </a:r>
            <a:r>
              <a:rPr lang="en-US" altLang="ja-JP" dirty="0" smtClean="0"/>
              <a:t>: </a:t>
            </a:r>
            <a:r>
              <a:rPr lang="ja-JP" altLang="en-US" dirty="0" smtClean="0"/>
              <a:t>サービスや機能を提供する</a:t>
            </a:r>
            <a:endParaRPr lang="en-US" altLang="ja-JP" dirty="0" smtClean="0"/>
          </a:p>
          <a:p>
            <a:pPr lvl="2"/>
            <a:r>
              <a:rPr lang="ja-JP" altLang="en-US" dirty="0" smtClean="0"/>
              <a:t>クライアント</a:t>
            </a:r>
            <a:r>
              <a:rPr lang="en-US" altLang="ja-JP" dirty="0" smtClean="0"/>
              <a:t>: </a:t>
            </a:r>
            <a:r>
              <a:rPr lang="ja-JP" altLang="en-US" dirty="0" smtClean="0"/>
              <a:t>サーバから提供されたサービスなどを利用する</a:t>
            </a:r>
            <a:endParaRPr lang="en-US" altLang="ja-JP" dirty="0" smtClean="0"/>
          </a:p>
          <a:p>
            <a:r>
              <a:rPr lang="en-US" altLang="ja-JP" dirty="0" smtClean="0"/>
              <a:t>X Window System</a:t>
            </a:r>
          </a:p>
          <a:p>
            <a:pPr lvl="1"/>
            <a:r>
              <a:rPr lang="ja-JP" altLang="en-US" dirty="0" smtClean="0"/>
              <a:t>サーバ・クライアントシステムを採用し</a:t>
            </a:r>
            <a:r>
              <a:rPr lang="en-US" altLang="ja-JP" dirty="0" smtClean="0"/>
              <a:t>, GUI </a:t>
            </a:r>
            <a:r>
              <a:rPr lang="ja-JP" altLang="en-US" dirty="0" smtClean="0"/>
              <a:t>環境を提供するウィンドウシステム</a:t>
            </a:r>
            <a:endParaRPr lang="en-US" altLang="ja-JP" dirty="0" smtClean="0"/>
          </a:p>
          <a:p>
            <a:pPr lvl="1"/>
            <a:r>
              <a:rPr lang="ja-JP" altLang="en-US" dirty="0" smtClean="0"/>
              <a:t>ネットワーク透過性を持つ</a:t>
            </a:r>
            <a:endParaRPr lang="en-US" altLang="ja-JP" dirty="0" smtClean="0"/>
          </a:p>
          <a:p>
            <a:pPr lvl="1"/>
            <a:r>
              <a:rPr lang="ja-JP" altLang="en-US" dirty="0" smtClean="0"/>
              <a:t>多言語対応 </a:t>
            </a:r>
            <a:r>
              <a:rPr lang="en-US" altLang="ja-JP" dirty="0" smtClean="0"/>
              <a:t>(</a:t>
            </a:r>
            <a:r>
              <a:rPr lang="ja-JP" altLang="en-US" dirty="0" smtClean="0"/>
              <a:t>日本語表示できる</a:t>
            </a:r>
            <a:r>
              <a:rPr lang="en-US" altLang="ja-JP" dirty="0" smtClean="0"/>
              <a:t>)</a:t>
            </a:r>
          </a:p>
          <a:p>
            <a:endParaRPr lang="ja-JP" altLang="en-US"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57200" y="-27384"/>
            <a:ext cx="8229600" cy="1143000"/>
          </a:xfrm>
        </p:spPr>
        <p:txBody>
          <a:bodyPr/>
          <a:lstStyle/>
          <a:p>
            <a:r>
              <a:rPr lang="ja-JP" altLang="en-US" dirty="0" smtClean="0"/>
              <a:t>参考文献</a:t>
            </a:r>
          </a:p>
        </p:txBody>
      </p:sp>
      <p:sp>
        <p:nvSpPr>
          <p:cNvPr id="17411" name="コンテンツ プレースホルダ 2"/>
          <p:cNvSpPr>
            <a:spLocks noGrp="1"/>
          </p:cNvSpPr>
          <p:nvPr>
            <p:ph idx="1"/>
          </p:nvPr>
        </p:nvSpPr>
        <p:spPr>
          <a:xfrm>
            <a:off x="0" y="836712"/>
            <a:ext cx="8786813" cy="5521226"/>
          </a:xfrm>
        </p:spPr>
        <p:txBody>
          <a:bodyPr>
            <a:normAutofit fontScale="92500"/>
          </a:bodyPr>
          <a:lstStyle/>
          <a:p>
            <a:pPr>
              <a:lnSpc>
                <a:spcPct val="90000"/>
              </a:lnSpc>
            </a:pPr>
            <a:r>
              <a:rPr lang="ja-JP" altLang="en-US" sz="2000" dirty="0" smtClean="0"/>
              <a:t>松田晃一・暦本純一著</a:t>
            </a:r>
            <a:r>
              <a:rPr lang="en-US" altLang="ja-JP" sz="2000" dirty="0" smtClean="0"/>
              <a:t>,</a:t>
            </a:r>
            <a:r>
              <a:rPr lang="ja-JP" altLang="en-US" sz="2000" dirty="0" smtClean="0"/>
              <a:t>　アスキー出版局</a:t>
            </a:r>
            <a:r>
              <a:rPr lang="en-US" altLang="ja-JP" sz="2000" dirty="0" smtClean="0"/>
              <a:t>, </a:t>
            </a:r>
            <a:r>
              <a:rPr lang="ja-JP" altLang="en-US" sz="2000" dirty="0" smtClean="0"/>
              <a:t>入門 </a:t>
            </a:r>
            <a:r>
              <a:rPr lang="en-US" altLang="ja-JP" sz="2000" dirty="0" smtClean="0"/>
              <a:t>X Window</a:t>
            </a:r>
          </a:p>
          <a:p>
            <a:pPr>
              <a:lnSpc>
                <a:spcPct val="90000"/>
              </a:lnSpc>
            </a:pPr>
            <a:r>
              <a:rPr lang="ja-JP" altLang="en-US" sz="2000" dirty="0" smtClean="0"/>
              <a:t>福岡俊弘</a:t>
            </a:r>
            <a:r>
              <a:rPr lang="en-US" altLang="ja-JP" sz="2000" dirty="0" smtClean="0"/>
              <a:t>, 2008, ASCII, UNIX magazine 2008 </a:t>
            </a:r>
            <a:r>
              <a:rPr lang="ja-JP" altLang="en-US" sz="2000" dirty="0" smtClean="0"/>
              <a:t>年 </a:t>
            </a:r>
            <a:r>
              <a:rPr lang="en-US" altLang="ja-JP" sz="2000" dirty="0" smtClean="0"/>
              <a:t>4 </a:t>
            </a:r>
            <a:r>
              <a:rPr lang="ja-JP" altLang="en-US" sz="2000" dirty="0" smtClean="0"/>
              <a:t>月号</a:t>
            </a:r>
            <a:endParaRPr lang="en-US" altLang="ja-JP" sz="2000" dirty="0" smtClean="0"/>
          </a:p>
          <a:p>
            <a:pPr>
              <a:lnSpc>
                <a:spcPct val="90000"/>
              </a:lnSpc>
            </a:pPr>
            <a:r>
              <a:rPr lang="ja-JP" altLang="en-US" sz="2000" dirty="0" smtClean="0"/>
              <a:t>山口和紀　古瀬一隆　監修</a:t>
            </a:r>
            <a:r>
              <a:rPr lang="en-US" altLang="ja-JP" sz="2000" dirty="0" smtClean="0"/>
              <a:t>,</a:t>
            </a:r>
            <a:r>
              <a:rPr lang="ja-JP" altLang="en-US" sz="2000" dirty="0" smtClean="0"/>
              <a:t>　技術出版社</a:t>
            </a:r>
            <a:r>
              <a:rPr lang="en-US" altLang="ja-JP" sz="2000" dirty="0" smtClean="0"/>
              <a:t>, </a:t>
            </a:r>
            <a:r>
              <a:rPr lang="ja-JP" altLang="en-US" sz="2000" dirty="0" smtClean="0"/>
              <a:t> 新　</a:t>
            </a:r>
            <a:r>
              <a:rPr lang="en-US" altLang="ja-JP" sz="2000" dirty="0" smtClean="0"/>
              <a:t>The</a:t>
            </a:r>
            <a:r>
              <a:rPr lang="ja-JP" altLang="en-US" sz="2000" dirty="0" smtClean="0"/>
              <a:t>　</a:t>
            </a:r>
            <a:r>
              <a:rPr lang="en-US" altLang="ja-JP" sz="2000" dirty="0" smtClean="0"/>
              <a:t>UNIX Super Text [</a:t>
            </a:r>
            <a:r>
              <a:rPr lang="ja-JP" altLang="en-US" sz="2000" dirty="0" smtClean="0"/>
              <a:t>上</a:t>
            </a:r>
            <a:r>
              <a:rPr lang="en-US" altLang="ja-JP" sz="2000" dirty="0" smtClean="0"/>
              <a:t>]</a:t>
            </a:r>
          </a:p>
          <a:p>
            <a:pPr>
              <a:lnSpc>
                <a:spcPct val="90000"/>
              </a:lnSpc>
            </a:pPr>
            <a:r>
              <a:rPr lang="ja-JP" altLang="en-US" sz="2000" dirty="0" smtClean="0"/>
              <a:t>武藤健志 著</a:t>
            </a:r>
            <a:r>
              <a:rPr lang="en-US" altLang="ja-JP" sz="2000" dirty="0" smtClean="0"/>
              <a:t>, </a:t>
            </a:r>
            <a:r>
              <a:rPr lang="ja-JP" altLang="en-US" sz="2000" dirty="0" smtClean="0"/>
              <a:t>翔泳社</a:t>
            </a:r>
            <a:r>
              <a:rPr lang="en-US" altLang="ja-JP" sz="2000" dirty="0" smtClean="0"/>
              <a:t>, </a:t>
            </a:r>
            <a:r>
              <a:rPr lang="ja-JP" altLang="en-US" sz="2000" dirty="0" smtClean="0"/>
              <a:t>改訂版 「 </a:t>
            </a:r>
            <a:r>
              <a:rPr lang="en-US" altLang="ja-JP" sz="2000" dirty="0" err="1" smtClean="0"/>
              <a:t>Debian</a:t>
            </a:r>
            <a:r>
              <a:rPr lang="en-US" altLang="ja-JP" sz="2000" dirty="0" smtClean="0"/>
              <a:t> GNU/Linux </a:t>
            </a:r>
            <a:r>
              <a:rPr lang="ja-JP" altLang="en-US" sz="2000" dirty="0" smtClean="0"/>
              <a:t>徹底入門 </a:t>
            </a:r>
            <a:r>
              <a:rPr lang="en-US" altLang="ja-JP" sz="2000" dirty="0" smtClean="0"/>
              <a:t>-</a:t>
            </a:r>
            <a:r>
              <a:rPr lang="en-US" altLang="ja-JP" sz="2000" dirty="0" err="1" smtClean="0"/>
              <a:t>Sarge</a:t>
            </a:r>
            <a:r>
              <a:rPr lang="ja-JP" altLang="en-US" sz="2000" dirty="0" smtClean="0"/>
              <a:t>対応</a:t>
            </a:r>
            <a:r>
              <a:rPr lang="en-US" altLang="ja-JP" sz="2000" dirty="0" smtClean="0"/>
              <a:t>-</a:t>
            </a:r>
            <a:r>
              <a:rPr lang="ja-JP" altLang="en-US" sz="2000" dirty="0" smtClean="0"/>
              <a:t>」</a:t>
            </a:r>
          </a:p>
          <a:p>
            <a:pPr>
              <a:lnSpc>
                <a:spcPct val="90000"/>
              </a:lnSpc>
            </a:pPr>
            <a:r>
              <a:rPr lang="ja-JP" altLang="en-US" sz="2000" dirty="0" smtClean="0"/>
              <a:t>大見嘉弘</a:t>
            </a:r>
            <a:r>
              <a:rPr lang="en-US" altLang="ja-JP" sz="2000" dirty="0" smtClean="0"/>
              <a:t>, </a:t>
            </a:r>
            <a:r>
              <a:rPr lang="ja-JP" altLang="en-US" sz="2000" dirty="0" smtClean="0"/>
              <a:t>永井保夫</a:t>
            </a:r>
            <a:r>
              <a:rPr lang="en-US" altLang="ja-JP" sz="2000" dirty="0" smtClean="0"/>
              <a:t>, 2007: </a:t>
            </a:r>
            <a:r>
              <a:rPr lang="ja-JP" altLang="en-US" sz="2000" dirty="0" smtClean="0"/>
              <a:t>東京情報大学　</a:t>
            </a:r>
            <a:r>
              <a:rPr lang="en-US" altLang="ja-JP" sz="2000" dirty="0" smtClean="0"/>
              <a:t>2007</a:t>
            </a:r>
            <a:r>
              <a:rPr lang="ja-JP" altLang="en-US" sz="2000" dirty="0" smtClean="0"/>
              <a:t>年度システムプログラミング・演習第２講 </a:t>
            </a:r>
            <a:r>
              <a:rPr lang="en-US" altLang="ja-JP" sz="2000" dirty="0" smtClean="0"/>
              <a:t>HTTP </a:t>
            </a:r>
            <a:r>
              <a:rPr lang="ja-JP" altLang="en-US" sz="2000" dirty="0" smtClean="0"/>
              <a:t>プロトコル</a:t>
            </a:r>
            <a:r>
              <a:rPr lang="en-US" altLang="ja-JP" sz="2000" dirty="0" smtClean="0"/>
              <a:t>,</a:t>
            </a:r>
          </a:p>
          <a:p>
            <a:pPr lvl="1">
              <a:lnSpc>
                <a:spcPct val="90000"/>
              </a:lnSpc>
            </a:pPr>
            <a:r>
              <a:rPr lang="en-US" altLang="ja-JP" sz="1800" dirty="0" smtClean="0"/>
              <a:t>http://www.rsch.tuis.ac.jp/~nagai/SYS/SYS02.html</a:t>
            </a:r>
          </a:p>
          <a:p>
            <a:pPr>
              <a:lnSpc>
                <a:spcPct val="90000"/>
              </a:lnSpc>
            </a:pPr>
            <a:r>
              <a:rPr lang="en-US" altLang="ja-JP" sz="2000" dirty="0" smtClean="0"/>
              <a:t>X </a:t>
            </a:r>
            <a:r>
              <a:rPr lang="ja-JP" altLang="en-US" sz="2000" dirty="0" smtClean="0"/>
              <a:t>の歴史</a:t>
            </a:r>
            <a:endParaRPr lang="en-US" altLang="ja-JP" sz="2000" dirty="0" smtClean="0"/>
          </a:p>
          <a:p>
            <a:pPr lvl="1">
              <a:lnSpc>
                <a:spcPct val="90000"/>
              </a:lnSpc>
            </a:pPr>
            <a:r>
              <a:rPr lang="en-US" altLang="ja-JP" sz="1800" dirty="0" smtClean="0"/>
              <a:t>http://homepage3.nifty.com/rio_i/lab/xlib/019history.htm</a:t>
            </a:r>
          </a:p>
          <a:p>
            <a:pPr>
              <a:lnSpc>
                <a:spcPct val="90000"/>
              </a:lnSpc>
            </a:pPr>
            <a:r>
              <a:rPr lang="en-US" altLang="ja-JP" sz="2000" dirty="0" smtClean="0"/>
              <a:t>X.org Foundation</a:t>
            </a:r>
          </a:p>
          <a:p>
            <a:pPr lvl="1">
              <a:lnSpc>
                <a:spcPct val="90000"/>
              </a:lnSpc>
            </a:pPr>
            <a:r>
              <a:rPr lang="en-US" altLang="ja-JP" sz="1800" dirty="0" smtClean="0"/>
              <a:t>http://www.x.org/</a:t>
            </a:r>
          </a:p>
          <a:p>
            <a:pPr>
              <a:lnSpc>
                <a:spcPct val="90000"/>
              </a:lnSpc>
            </a:pPr>
            <a:r>
              <a:rPr lang="en-US" altLang="ja-JP" sz="2000" dirty="0" err="1" smtClean="0"/>
              <a:t>Afterstep</a:t>
            </a:r>
            <a:r>
              <a:rPr lang="en-US" altLang="ja-JP" sz="2000" dirty="0" smtClean="0"/>
              <a:t> </a:t>
            </a:r>
            <a:r>
              <a:rPr lang="ja-JP" altLang="en-US" sz="2000" dirty="0" smtClean="0"/>
              <a:t>の画像</a:t>
            </a:r>
            <a:endParaRPr lang="en-US" altLang="ja-JP" sz="2000" dirty="0" smtClean="0"/>
          </a:p>
          <a:p>
            <a:pPr lvl="1">
              <a:lnSpc>
                <a:spcPct val="90000"/>
              </a:lnSpc>
            </a:pPr>
            <a:r>
              <a:rPr lang="en-US" altLang="ja-JP" sz="1800" dirty="0" smtClean="0"/>
              <a:t>http://www.afterstep.org/screenshots/Stormy_Skies.jpg</a:t>
            </a:r>
          </a:p>
          <a:p>
            <a:pPr>
              <a:lnSpc>
                <a:spcPct val="90000"/>
              </a:lnSpc>
            </a:pPr>
            <a:r>
              <a:rPr lang="en-US" altLang="ja-JP" sz="2000" dirty="0" smtClean="0"/>
              <a:t>X </a:t>
            </a:r>
            <a:r>
              <a:rPr lang="ja-JP" altLang="en-US" sz="2000" dirty="0" smtClean="0"/>
              <a:t>サーバと </a:t>
            </a:r>
            <a:r>
              <a:rPr lang="en-US" altLang="ja-JP" sz="2000" dirty="0" smtClean="0"/>
              <a:t>X </a:t>
            </a:r>
            <a:r>
              <a:rPr lang="ja-JP" altLang="en-US" sz="2000" dirty="0" smtClean="0"/>
              <a:t>クライアントの画像</a:t>
            </a:r>
            <a:endParaRPr lang="en-US" altLang="ja-JP" sz="2000" dirty="0" smtClean="0"/>
          </a:p>
          <a:p>
            <a:pPr lvl="1">
              <a:lnSpc>
                <a:spcPct val="90000"/>
              </a:lnSpc>
            </a:pPr>
            <a:r>
              <a:rPr lang="en-US" altLang="ja-JP" sz="1800" dirty="0" smtClean="0">
                <a:hlinkClick r:id="rId2"/>
              </a:rPr>
              <a:t>http://itpro.nikkeibp.co.jp/article/COLUMN/20060518/238369/?SS=imgview&amp;FD=3561930&amp;ST=oss</a:t>
            </a:r>
            <a:endParaRPr lang="en-US" altLang="ja-JP" sz="1800" dirty="0" smtClean="0"/>
          </a:p>
          <a:p>
            <a:pPr>
              <a:lnSpc>
                <a:spcPct val="90000"/>
              </a:lnSpc>
            </a:pPr>
            <a:r>
              <a:rPr lang="en-US" altLang="ja-JP" sz="2400" dirty="0" smtClean="0"/>
              <a:t>The Tech, Project </a:t>
            </a:r>
            <a:r>
              <a:rPr lang="en-US" altLang="ja-JP" sz="2400" dirty="0" err="1" smtClean="0"/>
              <a:t>Atena</a:t>
            </a:r>
            <a:endParaRPr lang="en-US" altLang="ja-JP" sz="2200" dirty="0" smtClean="0"/>
          </a:p>
          <a:p>
            <a:pPr lvl="1">
              <a:lnSpc>
                <a:spcPct val="90000"/>
              </a:lnSpc>
            </a:pPr>
            <a:r>
              <a:rPr lang="en-US" altLang="ja-JP" sz="1800" dirty="0" smtClean="0"/>
              <a:t>http://tech.mit.edu/V119/N19/history_of_athe.19f.html</a:t>
            </a:r>
          </a:p>
          <a:p>
            <a:endParaRPr lang="ja-JP" altLang="en-US" sz="2800" dirty="0" smtClean="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p:txBody>
          <a:bodyPr/>
          <a:lstStyle/>
          <a:p>
            <a:fld id="{3D0CEBE4-5221-444E-AA55-EBCDA6368F00}"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425"/>
            <a:ext cx="9144000" cy="1470025"/>
          </a:xfrm>
        </p:spPr>
        <p:txBody>
          <a:bodyPr/>
          <a:lstStyle/>
          <a:p>
            <a:r>
              <a:rPr kumimoji="1" lang="ja-JP" altLang="en-US" dirty="0" smtClean="0"/>
              <a:t>サーバ・クライアントシステム</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384"/>
            <a:ext cx="9144000" cy="864096"/>
          </a:xfrm>
        </p:spPr>
        <p:txBody>
          <a:bodyPr>
            <a:normAutofit/>
          </a:bodyPr>
          <a:lstStyle/>
          <a:p>
            <a:r>
              <a:rPr lang="ja-JP" altLang="en-US" dirty="0" smtClean="0"/>
              <a:t>サーバ・クライアントシステムとは</a:t>
            </a:r>
            <a:endParaRPr kumimoji="1" lang="ja-JP" altLang="en-US" dirty="0"/>
          </a:p>
        </p:txBody>
      </p:sp>
      <p:sp>
        <p:nvSpPr>
          <p:cNvPr id="3" name="コンテンツ プレースホルダ 2"/>
          <p:cNvSpPr>
            <a:spLocks noGrp="1"/>
          </p:cNvSpPr>
          <p:nvPr>
            <p:ph idx="1"/>
          </p:nvPr>
        </p:nvSpPr>
        <p:spPr>
          <a:xfrm>
            <a:off x="16329" y="836712"/>
            <a:ext cx="9127671" cy="4597971"/>
          </a:xfrm>
        </p:spPr>
        <p:txBody>
          <a:bodyPr/>
          <a:lstStyle/>
          <a:p>
            <a:r>
              <a:rPr lang="ja-JP" altLang="en-US" dirty="0" smtClean="0"/>
              <a:t>「</a:t>
            </a:r>
            <a:r>
              <a:rPr lang="ja-JP" altLang="en-US" dirty="0" smtClean="0">
                <a:solidFill>
                  <a:srgbClr val="FF0000"/>
                </a:solidFill>
              </a:rPr>
              <a:t>クライアント</a:t>
            </a:r>
            <a:r>
              <a:rPr lang="ja-JP" altLang="en-US" dirty="0" smtClean="0"/>
              <a:t>」が「</a:t>
            </a:r>
            <a:r>
              <a:rPr lang="ja-JP" altLang="en-US" dirty="0" smtClean="0">
                <a:solidFill>
                  <a:srgbClr val="FF0000"/>
                </a:solidFill>
              </a:rPr>
              <a:t>サ－バ</a:t>
            </a:r>
            <a:r>
              <a:rPr lang="ja-JP" altLang="en-US" dirty="0" smtClean="0">
                <a:solidFill>
                  <a:srgbClr val="000000"/>
                </a:solidFill>
              </a:rPr>
              <a:t>」に要求を出し</a:t>
            </a:r>
            <a:r>
              <a:rPr lang="en-US" altLang="ja-JP" dirty="0" smtClean="0">
                <a:solidFill>
                  <a:srgbClr val="000000"/>
                </a:solidFill>
              </a:rPr>
              <a:t>, </a:t>
            </a:r>
            <a:r>
              <a:rPr lang="ja-JP" altLang="en-US" dirty="0" smtClean="0">
                <a:solidFill>
                  <a:srgbClr val="000000"/>
                </a:solidFill>
              </a:rPr>
              <a:t>サーバが要求に答えるというシステム</a:t>
            </a:r>
            <a:endParaRPr lang="en-US" altLang="ja-JP" dirty="0" smtClean="0"/>
          </a:p>
          <a:p>
            <a:r>
              <a:rPr lang="en-US" altLang="ja-JP" dirty="0" smtClean="0"/>
              <a:t> </a:t>
            </a:r>
            <a:r>
              <a:rPr lang="ja-JP" altLang="en-US" dirty="0" smtClean="0"/>
              <a:t>サーバとクライアントが同じ計算機上に存在する場合もある</a:t>
            </a:r>
            <a:r>
              <a:rPr lang="en-US" altLang="ja-JP" dirty="0" smtClean="0"/>
              <a:t>(</a:t>
            </a:r>
            <a:r>
              <a:rPr lang="ja-JP" altLang="en-US" dirty="0" smtClean="0"/>
              <a:t>例</a:t>
            </a:r>
            <a:r>
              <a:rPr lang="en-US" altLang="ja-JP" dirty="0" smtClean="0"/>
              <a:t>: X Window System (</a:t>
            </a:r>
            <a:r>
              <a:rPr lang="ja-JP" altLang="en-US" dirty="0" smtClean="0"/>
              <a:t>後述</a:t>
            </a:r>
            <a:r>
              <a:rPr lang="en-US" altLang="ja-JP" dirty="0" smtClean="0"/>
              <a:t>))</a:t>
            </a:r>
          </a:p>
          <a:p>
            <a:endParaRPr kumimoji="1" lang="ja-JP" altLang="en-US" dirty="0"/>
          </a:p>
        </p:txBody>
      </p:sp>
      <p:grpSp>
        <p:nvGrpSpPr>
          <p:cNvPr id="4" name="グループ化 3"/>
          <p:cNvGrpSpPr/>
          <p:nvPr/>
        </p:nvGrpSpPr>
        <p:grpSpPr>
          <a:xfrm>
            <a:off x="251520" y="2996952"/>
            <a:ext cx="4320480" cy="3183632"/>
            <a:chOff x="1098948" y="3068960"/>
            <a:chExt cx="7046884" cy="3183632"/>
          </a:xfrm>
        </p:grpSpPr>
        <p:sp>
          <p:nvSpPr>
            <p:cNvPr id="5" name="Rectangle 53"/>
            <p:cNvSpPr>
              <a:spLocks noChangeArrowheads="1"/>
            </p:cNvSpPr>
            <p:nvPr/>
          </p:nvSpPr>
          <p:spPr bwMode="auto">
            <a:xfrm>
              <a:off x="6031767" y="3573016"/>
              <a:ext cx="2084703" cy="2608263"/>
            </a:xfrm>
            <a:prstGeom prst="rect">
              <a:avLst/>
            </a:prstGeom>
            <a:solidFill>
              <a:srgbClr val="FF99FF"/>
            </a:solidFill>
            <a:ln w="38100">
              <a:solidFill>
                <a:schemeClr val="tx1"/>
              </a:solidFill>
              <a:miter lim="800000"/>
              <a:headEnd/>
              <a:tailEnd/>
            </a:ln>
          </p:spPr>
          <p:txBody>
            <a:bodyPr wrap="none" anchor="ctr"/>
            <a:lstStyle/>
            <a:p>
              <a:pPr algn="ctr"/>
              <a:r>
                <a:rPr lang="ja-JP" altLang="en-US"/>
                <a:t>サーバ</a:t>
              </a:r>
            </a:p>
          </p:txBody>
        </p:sp>
        <p:sp>
          <p:nvSpPr>
            <p:cNvPr id="6" name="Rectangle 51"/>
            <p:cNvSpPr>
              <a:spLocks noChangeArrowheads="1"/>
            </p:cNvSpPr>
            <p:nvPr/>
          </p:nvSpPr>
          <p:spPr bwMode="auto">
            <a:xfrm>
              <a:off x="1098950" y="3499867"/>
              <a:ext cx="3303226" cy="2665412"/>
            </a:xfrm>
            <a:prstGeom prst="rect">
              <a:avLst/>
            </a:prstGeom>
            <a:solidFill>
              <a:srgbClr val="99FF99"/>
            </a:solidFill>
            <a:ln w="38100">
              <a:solidFill>
                <a:schemeClr val="tx1"/>
              </a:solidFill>
              <a:miter lim="800000"/>
              <a:headEnd/>
              <a:tailEnd/>
            </a:ln>
          </p:spPr>
          <p:txBody>
            <a:bodyPr wrap="none" anchor="ctr"/>
            <a:lstStyle/>
            <a:p>
              <a:pPr algn="ctr"/>
              <a:endParaRPr lang="ja-JP" altLang="ja-JP"/>
            </a:p>
          </p:txBody>
        </p:sp>
        <p:pic>
          <p:nvPicPr>
            <p:cNvPr id="8" name="Picture 23" descr="BD18189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1821" y="3777679"/>
              <a:ext cx="20797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39"/>
            <p:cNvSpPr>
              <a:spLocks noChangeShapeType="1"/>
            </p:cNvSpPr>
            <p:nvPr/>
          </p:nvSpPr>
          <p:spPr bwMode="auto">
            <a:xfrm>
              <a:off x="5172929" y="3356992"/>
              <a:ext cx="2" cy="2088232"/>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 name="server"/>
            <p:cNvSpPr>
              <a:spLocks noEditPoints="1" noChangeArrowheads="1"/>
            </p:cNvSpPr>
            <p:nvPr/>
          </p:nvSpPr>
          <p:spPr bwMode="auto">
            <a:xfrm>
              <a:off x="6305946" y="3999929"/>
              <a:ext cx="1508125" cy="1455738"/>
            </a:xfrm>
            <a:custGeom>
              <a:avLst/>
              <a:gdLst>
                <a:gd name="T0" fmla="*/ 0 w 21600"/>
                <a:gd name="T1" fmla="*/ 0 h 21600"/>
                <a:gd name="T2" fmla="*/ 754063 w 21600"/>
                <a:gd name="T3" fmla="*/ 0 h 21600"/>
                <a:gd name="T4" fmla="*/ 1508125 w 21600"/>
                <a:gd name="T5" fmla="*/ 0 h 21600"/>
                <a:gd name="T6" fmla="*/ 1508125 w 21600"/>
                <a:gd name="T7" fmla="*/ 727869 h 21600"/>
                <a:gd name="T8" fmla="*/ 1508125 w 21600"/>
                <a:gd name="T9" fmla="*/ 1455737 h 21600"/>
                <a:gd name="T10" fmla="*/ 754063 w 21600"/>
                <a:gd name="T11" fmla="*/ 1455737 h 21600"/>
                <a:gd name="T12" fmla="*/ 0 w 21600"/>
                <a:gd name="T13" fmla="*/ 1455737 h 21600"/>
                <a:gd name="T14" fmla="*/ 0 w 21600"/>
                <a:gd name="T15" fmla="*/ 727869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a:lstStyle/>
            <a:p>
              <a:endParaRPr lang="ja-JP" altLang="en-US"/>
            </a:p>
          </p:txBody>
        </p:sp>
        <p:sp>
          <p:nvSpPr>
            <p:cNvPr id="11" name="Line 54"/>
            <p:cNvSpPr>
              <a:spLocks noChangeShapeType="1"/>
            </p:cNvSpPr>
            <p:nvPr/>
          </p:nvSpPr>
          <p:spPr bwMode="auto">
            <a:xfrm flipV="1">
              <a:off x="2929364" y="4123754"/>
              <a:ext cx="2170082" cy="2532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2" name="Line 55"/>
            <p:cNvSpPr>
              <a:spLocks noChangeShapeType="1"/>
            </p:cNvSpPr>
            <p:nvPr/>
          </p:nvSpPr>
          <p:spPr bwMode="auto">
            <a:xfrm>
              <a:off x="5128021" y="4714304"/>
              <a:ext cx="1035876" cy="108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3" name="Text Box 57"/>
            <p:cNvSpPr txBox="1">
              <a:spLocks noChangeArrowheads="1"/>
            </p:cNvSpPr>
            <p:nvPr/>
          </p:nvSpPr>
          <p:spPr bwMode="auto">
            <a:xfrm>
              <a:off x="1098948" y="5517232"/>
              <a:ext cx="362819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クライアント</a:t>
              </a:r>
            </a:p>
          </p:txBody>
        </p:sp>
        <p:sp>
          <p:nvSpPr>
            <p:cNvPr id="14" name="Text Box 59"/>
            <p:cNvSpPr txBox="1">
              <a:spLocks noChangeArrowheads="1"/>
            </p:cNvSpPr>
            <p:nvPr/>
          </p:nvSpPr>
          <p:spPr bwMode="auto">
            <a:xfrm>
              <a:off x="6112271" y="5733479"/>
              <a:ext cx="2033561"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サーバ</a:t>
              </a:r>
            </a:p>
          </p:txBody>
        </p:sp>
        <p:sp>
          <p:nvSpPr>
            <p:cNvPr id="15" name="Text Box 60"/>
            <p:cNvSpPr txBox="1">
              <a:spLocks noChangeArrowheads="1"/>
            </p:cNvSpPr>
            <p:nvPr/>
          </p:nvSpPr>
          <p:spPr bwMode="auto">
            <a:xfrm>
              <a:off x="3447909" y="3068960"/>
              <a:ext cx="34059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dirty="0" smtClean="0">
                  <a:latin typeface="Arial" charset="0"/>
                </a:rPr>
                <a:t>Computer network</a:t>
              </a:r>
              <a:endParaRPr lang="en-US" altLang="ja-JP" dirty="0">
                <a:latin typeface="Arial" charset="0"/>
              </a:endParaRPr>
            </a:p>
          </p:txBody>
        </p:sp>
        <p:sp>
          <p:nvSpPr>
            <p:cNvPr id="17" name="右矢印 16"/>
            <p:cNvSpPr/>
            <p:nvPr/>
          </p:nvSpPr>
          <p:spPr>
            <a:xfrm>
              <a:off x="3095564" y="3501008"/>
              <a:ext cx="3381777" cy="697359"/>
            </a:xfrm>
            <a:prstGeom prst="rightArrow">
              <a:avLst/>
            </a:prstGeom>
            <a:solidFill>
              <a:srgbClr val="66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サービスを要求</a:t>
              </a:r>
            </a:p>
          </p:txBody>
        </p:sp>
        <p:sp>
          <p:nvSpPr>
            <p:cNvPr id="18" name="左矢印 17"/>
            <p:cNvSpPr/>
            <p:nvPr/>
          </p:nvSpPr>
          <p:spPr>
            <a:xfrm>
              <a:off x="2929364" y="4869160"/>
              <a:ext cx="3268838" cy="720080"/>
            </a:xfrm>
            <a:prstGeom prst="leftArrow">
              <a:avLst/>
            </a:prstGeom>
            <a:solidFill>
              <a:srgbClr val="FFCC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サービスを提供</a:t>
              </a:r>
            </a:p>
          </p:txBody>
        </p:sp>
      </p:grpSp>
      <p:cxnSp>
        <p:nvCxnSpPr>
          <p:cNvPr id="22" name="直線コネクタ 21"/>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スライド番号プレースホルダ 22"/>
          <p:cNvSpPr>
            <a:spLocks noGrp="1"/>
          </p:cNvSpPr>
          <p:nvPr>
            <p:ph type="sldNum" sz="quarter" idx="12"/>
          </p:nvPr>
        </p:nvSpPr>
        <p:spPr/>
        <p:txBody>
          <a:bodyPr/>
          <a:lstStyle/>
          <a:p>
            <a:fld id="{3D0CEBE4-5221-444E-AA55-EBCDA6368F00}" type="slidenum">
              <a:rPr kumimoji="1" lang="ja-JP" altLang="en-US" smtClean="0"/>
              <a:pPr/>
              <a:t>3</a:t>
            </a:fld>
            <a:endParaRPr kumimoji="1" lang="ja-JP" altLang="en-US"/>
          </a:p>
        </p:txBody>
      </p:sp>
      <p:sp>
        <p:nvSpPr>
          <p:cNvPr id="21" name="Rectangle 51"/>
          <p:cNvSpPr>
            <a:spLocks noChangeArrowheads="1"/>
          </p:cNvSpPr>
          <p:nvPr/>
        </p:nvSpPr>
        <p:spPr bwMode="auto">
          <a:xfrm>
            <a:off x="4932040" y="3573016"/>
            <a:ext cx="1944216" cy="2593404"/>
          </a:xfrm>
          <a:prstGeom prst="rect">
            <a:avLst/>
          </a:prstGeom>
          <a:solidFill>
            <a:srgbClr val="99FF99"/>
          </a:solidFill>
          <a:ln w="38100">
            <a:solidFill>
              <a:schemeClr val="tx1"/>
            </a:solidFill>
            <a:miter lim="800000"/>
            <a:headEnd/>
            <a:tailEnd/>
          </a:ln>
        </p:spPr>
        <p:txBody>
          <a:bodyPr wrap="none" anchor="ctr"/>
          <a:lstStyle/>
          <a:p>
            <a:pPr algn="ctr"/>
            <a:endParaRPr lang="ja-JP" altLang="ja-JP"/>
          </a:p>
        </p:txBody>
      </p:sp>
      <p:sp>
        <p:nvSpPr>
          <p:cNvPr id="24" name="Rectangle 53"/>
          <p:cNvSpPr>
            <a:spLocks noChangeArrowheads="1"/>
          </p:cNvSpPr>
          <p:nvPr/>
        </p:nvSpPr>
        <p:spPr bwMode="auto">
          <a:xfrm>
            <a:off x="7452320" y="3573016"/>
            <a:ext cx="1363351" cy="2608263"/>
          </a:xfrm>
          <a:prstGeom prst="rect">
            <a:avLst/>
          </a:prstGeom>
          <a:solidFill>
            <a:srgbClr val="FF99FF"/>
          </a:solidFill>
          <a:ln w="38100">
            <a:solidFill>
              <a:schemeClr val="tx1"/>
            </a:solidFill>
            <a:miter lim="800000"/>
            <a:headEnd/>
            <a:tailEnd/>
          </a:ln>
        </p:spPr>
        <p:txBody>
          <a:bodyPr wrap="none" anchor="ctr"/>
          <a:lstStyle/>
          <a:p>
            <a:pPr algn="ctr"/>
            <a:endParaRPr lang="ja-JP" altLang="en-US" dirty="0"/>
          </a:p>
        </p:txBody>
      </p:sp>
      <p:sp>
        <p:nvSpPr>
          <p:cNvPr id="25" name="正方形/長方形 24"/>
          <p:cNvSpPr/>
          <p:nvPr/>
        </p:nvSpPr>
        <p:spPr>
          <a:xfrm>
            <a:off x="4716016" y="3068960"/>
            <a:ext cx="4248472" cy="3312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Text Box 57"/>
          <p:cNvSpPr txBox="1">
            <a:spLocks noChangeArrowheads="1"/>
          </p:cNvSpPr>
          <p:nvPr/>
        </p:nvSpPr>
        <p:spPr bwMode="auto">
          <a:xfrm>
            <a:off x="4860032" y="5445224"/>
            <a:ext cx="21602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クライアント</a:t>
            </a:r>
          </a:p>
        </p:txBody>
      </p:sp>
      <p:sp>
        <p:nvSpPr>
          <p:cNvPr id="27" name="Text Box 59"/>
          <p:cNvSpPr txBox="1">
            <a:spLocks noChangeArrowheads="1"/>
          </p:cNvSpPr>
          <p:nvPr/>
        </p:nvSpPr>
        <p:spPr bwMode="auto">
          <a:xfrm>
            <a:off x="7524328" y="5517232"/>
            <a:ext cx="132990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sz="2800" b="1" dirty="0">
                <a:latin typeface="Arial" charset="0"/>
              </a:rPr>
              <a:t>サーバ</a:t>
            </a:r>
          </a:p>
        </p:txBody>
      </p:sp>
      <p:pic>
        <p:nvPicPr>
          <p:cNvPr id="28" name="図 27" descr="ソフトウェア.bmp"/>
          <p:cNvPicPr>
            <a:picLocks noChangeAspect="1"/>
          </p:cNvPicPr>
          <p:nvPr/>
        </p:nvPicPr>
        <p:blipFill>
          <a:blip r:embed="rId4" cstate="print"/>
          <a:stretch>
            <a:fillRect/>
          </a:stretch>
        </p:blipFill>
        <p:spPr>
          <a:xfrm>
            <a:off x="5292080" y="4077071"/>
            <a:ext cx="504056" cy="620377"/>
          </a:xfrm>
          <a:prstGeom prst="rect">
            <a:avLst/>
          </a:prstGeom>
        </p:spPr>
      </p:pic>
      <p:pic>
        <p:nvPicPr>
          <p:cNvPr id="29" name="図 28" descr="ソフトウェア.bmp"/>
          <p:cNvPicPr>
            <a:picLocks noChangeAspect="1"/>
          </p:cNvPicPr>
          <p:nvPr/>
        </p:nvPicPr>
        <p:blipFill>
          <a:blip r:embed="rId4" cstate="print"/>
          <a:stretch>
            <a:fillRect/>
          </a:stretch>
        </p:blipFill>
        <p:spPr>
          <a:xfrm>
            <a:off x="7956376" y="4221088"/>
            <a:ext cx="504056" cy="620377"/>
          </a:xfrm>
          <a:prstGeom prst="rect">
            <a:avLst/>
          </a:prstGeom>
        </p:spPr>
      </p:pic>
      <p:sp>
        <p:nvSpPr>
          <p:cNvPr id="32" name="Text Box 60"/>
          <p:cNvSpPr txBox="1">
            <a:spLocks noChangeArrowheads="1"/>
          </p:cNvSpPr>
          <p:nvPr/>
        </p:nvSpPr>
        <p:spPr bwMode="auto">
          <a:xfrm>
            <a:off x="6300192" y="3140968"/>
            <a:ext cx="1329876" cy="3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ja-JP" altLang="en-US" dirty="0" smtClean="0">
                <a:latin typeface="Arial" charset="0"/>
              </a:rPr>
              <a:t>計算機</a:t>
            </a:r>
            <a:endParaRPr lang="en-US" altLang="ja-JP" dirty="0">
              <a:latin typeface="Arial" charset="0"/>
            </a:endParaRPr>
          </a:p>
        </p:txBody>
      </p:sp>
      <p:sp>
        <p:nvSpPr>
          <p:cNvPr id="33" name="右矢印 32"/>
          <p:cNvSpPr/>
          <p:nvPr/>
        </p:nvSpPr>
        <p:spPr>
          <a:xfrm>
            <a:off x="5940152" y="3688702"/>
            <a:ext cx="2073384" cy="697359"/>
          </a:xfrm>
          <a:prstGeom prst="rightArrow">
            <a:avLst/>
          </a:prstGeom>
          <a:solidFill>
            <a:srgbClr val="66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サービスを要求</a:t>
            </a:r>
          </a:p>
        </p:txBody>
      </p:sp>
      <p:sp>
        <p:nvSpPr>
          <p:cNvPr id="34" name="左矢印 33"/>
          <p:cNvSpPr/>
          <p:nvPr/>
        </p:nvSpPr>
        <p:spPr>
          <a:xfrm>
            <a:off x="5933884" y="4797152"/>
            <a:ext cx="2004141" cy="720080"/>
          </a:xfrm>
          <a:prstGeom prst="leftArrow">
            <a:avLst/>
          </a:prstGeom>
          <a:solidFill>
            <a:srgbClr val="FFCC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サービスを提供</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lang="ja-JP" altLang="en-US" dirty="0"/>
              <a:t>サーバ</a:t>
            </a:r>
            <a:endParaRPr kumimoji="1" lang="ja-JP" altLang="en-US" dirty="0"/>
          </a:p>
        </p:txBody>
      </p:sp>
      <p:sp>
        <p:nvSpPr>
          <p:cNvPr id="3" name="コンテンツ プレースホルダ 2"/>
          <p:cNvSpPr>
            <a:spLocks noGrp="1"/>
          </p:cNvSpPr>
          <p:nvPr>
            <p:ph idx="1"/>
          </p:nvPr>
        </p:nvSpPr>
        <p:spPr>
          <a:xfrm>
            <a:off x="0" y="836712"/>
            <a:ext cx="9144000" cy="4669979"/>
          </a:xfrm>
        </p:spPr>
        <p:txBody>
          <a:bodyPr/>
          <a:lstStyle/>
          <a:p>
            <a:r>
              <a:rPr lang="ja-JP" altLang="en-US" dirty="0" smtClean="0"/>
              <a:t>ネットワークを通していろいろな機能やサービスを提供する計算機 </a:t>
            </a:r>
            <a:r>
              <a:rPr lang="en-US" altLang="ja-JP" dirty="0" smtClean="0"/>
              <a:t>or </a:t>
            </a:r>
            <a:r>
              <a:rPr lang="ja-JP" altLang="en-US" dirty="0" smtClean="0"/>
              <a:t>ソフトウェア</a:t>
            </a:r>
            <a:endParaRPr lang="en-US" altLang="ja-JP" dirty="0" smtClean="0"/>
          </a:p>
          <a:p>
            <a:endParaRPr kumimoji="1" lang="ja-JP" altLang="en-US"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 Box 6"/>
          <p:cNvSpPr txBox="1">
            <a:spLocks noChangeArrowheads="1"/>
          </p:cNvSpPr>
          <p:nvPr/>
        </p:nvSpPr>
        <p:spPr bwMode="auto">
          <a:xfrm>
            <a:off x="144016" y="2714625"/>
            <a:ext cx="8820472" cy="2123658"/>
          </a:xfrm>
          <a:prstGeom prst="rect">
            <a:avLst/>
          </a:prstGeom>
          <a:solidFill>
            <a:srgbClr val="FFFFCC"/>
          </a:solidFill>
          <a:ln w="38100">
            <a:solidFill>
              <a:schemeClr val="tx1"/>
            </a:solidFill>
            <a:miter lim="800000"/>
            <a:headEnd/>
            <a:tailEnd/>
          </a:ln>
        </p:spPr>
        <p:txBody>
          <a:bodyPr wrap="square">
            <a:spAutoFit/>
          </a:bodyPr>
          <a:lstStyle>
            <a:lvl1pPr>
              <a:tabLst>
                <a:tab pos="5429250" algn="l"/>
              </a:tabLst>
              <a:defRPr kumimoji="1">
                <a:solidFill>
                  <a:schemeClr val="tx1"/>
                </a:solidFill>
                <a:latin typeface="Tahoma" pitchFamily="34" charset="0"/>
                <a:ea typeface="ＭＳ Ｐゴシック" charset="-128"/>
              </a:defRPr>
            </a:lvl1pPr>
            <a:lvl2pPr marL="742950" indent="-285750">
              <a:tabLst>
                <a:tab pos="5429250" algn="l"/>
              </a:tabLst>
              <a:defRPr kumimoji="1">
                <a:solidFill>
                  <a:schemeClr val="tx1"/>
                </a:solidFill>
                <a:latin typeface="Tahoma" pitchFamily="34" charset="0"/>
                <a:ea typeface="ＭＳ Ｐゴシック" charset="-128"/>
              </a:defRPr>
            </a:lvl2pPr>
            <a:lvl3pPr marL="1143000" indent="-228600">
              <a:tabLst>
                <a:tab pos="5429250" algn="l"/>
              </a:tabLst>
              <a:defRPr kumimoji="1">
                <a:solidFill>
                  <a:schemeClr val="tx1"/>
                </a:solidFill>
                <a:latin typeface="Tahoma" pitchFamily="34" charset="0"/>
                <a:ea typeface="ＭＳ Ｐゴシック" charset="-128"/>
              </a:defRPr>
            </a:lvl3pPr>
            <a:lvl4pPr marL="1600200" indent="-228600">
              <a:tabLst>
                <a:tab pos="5429250" algn="l"/>
              </a:tabLst>
              <a:defRPr kumimoji="1">
                <a:solidFill>
                  <a:schemeClr val="tx1"/>
                </a:solidFill>
                <a:latin typeface="Tahoma" pitchFamily="34" charset="0"/>
                <a:ea typeface="ＭＳ Ｐゴシック" charset="-128"/>
              </a:defRPr>
            </a:lvl4pPr>
            <a:lvl5pPr marL="2057400" indent="-228600">
              <a:tabLst>
                <a:tab pos="5429250" algn="l"/>
              </a:tabLst>
              <a:defRPr kumimoji="1">
                <a:solidFill>
                  <a:schemeClr val="tx1"/>
                </a:solidFill>
                <a:latin typeface="Tahoma" pitchFamily="34" charset="0"/>
                <a:ea typeface="ＭＳ Ｐゴシック" charset="-128"/>
              </a:defRPr>
            </a:lvl5pPr>
            <a:lvl6pPr marL="25146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6pPr>
            <a:lvl7pPr marL="29718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7pPr>
            <a:lvl8pPr marL="34290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8pPr>
            <a:lvl9pPr marL="3886200" indent="-228600" fontAlgn="base">
              <a:spcBef>
                <a:spcPct val="0"/>
              </a:spcBef>
              <a:spcAft>
                <a:spcPct val="0"/>
              </a:spcAft>
              <a:tabLst>
                <a:tab pos="5429250" algn="l"/>
              </a:tabLst>
              <a:defRPr kumimoji="1">
                <a:solidFill>
                  <a:schemeClr val="tx1"/>
                </a:solidFill>
                <a:latin typeface="Tahoma" pitchFamily="34" charset="0"/>
                <a:ea typeface="ＭＳ Ｐゴシック" charset="-128"/>
              </a:defRPr>
            </a:lvl9pPr>
          </a:lstStyle>
          <a:p>
            <a:pPr>
              <a:spcBef>
                <a:spcPct val="50000"/>
              </a:spcBef>
            </a:pPr>
            <a:r>
              <a:rPr lang="ja-JP" altLang="en-US" sz="2400" dirty="0" smtClean="0">
                <a:latin typeface="+mj-ea"/>
                <a:ea typeface="+mj-ea"/>
              </a:rPr>
              <a:t>例</a:t>
            </a:r>
            <a:endParaRPr lang="ja-JP" altLang="en-US" sz="2400" dirty="0">
              <a:latin typeface="+mj-ea"/>
              <a:ea typeface="+mj-ea"/>
            </a:endParaRPr>
          </a:p>
          <a:p>
            <a:pPr>
              <a:spcBef>
                <a:spcPct val="50000"/>
              </a:spcBef>
            </a:pPr>
            <a:r>
              <a:rPr lang="en-US" altLang="ja-JP" sz="2400" dirty="0">
                <a:latin typeface="+mj-lt"/>
              </a:rPr>
              <a:t>WWW</a:t>
            </a:r>
            <a:r>
              <a:rPr lang="en-US" altLang="ja-JP" sz="2400" dirty="0">
                <a:latin typeface="ＭＳ Ｐゴシック" charset="-128"/>
              </a:rPr>
              <a:t> </a:t>
            </a:r>
            <a:r>
              <a:rPr lang="ja-JP" altLang="en-US" sz="2400" dirty="0">
                <a:latin typeface="+mn-ea"/>
                <a:ea typeface="+mn-ea"/>
              </a:rPr>
              <a:t>コンテンツの</a:t>
            </a:r>
            <a:r>
              <a:rPr lang="ja-JP" altLang="en-US" sz="2400" dirty="0" smtClean="0">
                <a:latin typeface="+mn-ea"/>
                <a:ea typeface="+mn-ea"/>
              </a:rPr>
              <a:t>配信 </a:t>
            </a:r>
            <a:r>
              <a:rPr lang="en-US" altLang="ja-JP" sz="2400" dirty="0" smtClean="0">
                <a:latin typeface="+mj-lt"/>
              </a:rPr>
              <a:t>(</a:t>
            </a:r>
            <a:r>
              <a:rPr lang="ja-JP" altLang="en-US" sz="2400" dirty="0" smtClean="0">
                <a:latin typeface="+mj-ea"/>
                <a:ea typeface="+mj-ea"/>
              </a:rPr>
              <a:t>第</a:t>
            </a:r>
            <a:r>
              <a:rPr lang="ja-JP" altLang="en-US" sz="2400" dirty="0" smtClean="0">
                <a:latin typeface="ＭＳ Ｐゴシック" charset="-128"/>
              </a:rPr>
              <a:t> </a:t>
            </a:r>
            <a:r>
              <a:rPr lang="en-US" altLang="ja-JP" sz="2400" dirty="0" smtClean="0">
                <a:latin typeface="Arial Unicode MS" pitchFamily="50" charset="-128"/>
                <a:ea typeface="Arial Unicode MS" pitchFamily="50" charset="-128"/>
                <a:cs typeface="Arial Unicode MS" pitchFamily="50" charset="-128"/>
              </a:rPr>
              <a:t>10 </a:t>
            </a:r>
            <a:r>
              <a:rPr lang="ja-JP" altLang="en-US" sz="2400" dirty="0" smtClean="0">
                <a:latin typeface="+mj-ea"/>
                <a:ea typeface="+mj-ea"/>
              </a:rPr>
              <a:t>回参照</a:t>
            </a:r>
            <a:r>
              <a:rPr lang="en-US" altLang="ja-JP" sz="2400" dirty="0" smtClean="0">
                <a:latin typeface="+mj-lt"/>
              </a:rPr>
              <a:t>)</a:t>
            </a:r>
            <a:r>
              <a:rPr lang="ja-JP" altLang="en-US" sz="2400" dirty="0" smtClean="0">
                <a:latin typeface="+mj-lt"/>
              </a:rPr>
              <a:t> </a:t>
            </a:r>
            <a:r>
              <a:rPr lang="ja-JP" altLang="en-US" sz="2400" dirty="0" smtClean="0">
                <a:latin typeface="ＭＳ Ｐゴシック" charset="-128"/>
              </a:rPr>
              <a:t>           </a:t>
            </a:r>
            <a:r>
              <a:rPr lang="en-US" altLang="ja-JP" sz="2400" dirty="0" smtClean="0">
                <a:latin typeface="+mj-lt"/>
              </a:rPr>
              <a:t>WWW</a:t>
            </a:r>
            <a:r>
              <a:rPr lang="en-US" altLang="ja-JP" sz="2400" dirty="0" smtClean="0">
                <a:latin typeface="ＭＳ Ｐゴシック" charset="-128"/>
              </a:rPr>
              <a:t> </a:t>
            </a:r>
            <a:r>
              <a:rPr lang="ja-JP" altLang="en-US" sz="2400" dirty="0">
                <a:latin typeface="+mj-ea"/>
                <a:ea typeface="+mj-ea"/>
              </a:rPr>
              <a:t>サーバ</a:t>
            </a:r>
          </a:p>
          <a:p>
            <a:pPr>
              <a:spcBef>
                <a:spcPct val="50000"/>
              </a:spcBef>
            </a:pPr>
            <a:r>
              <a:rPr lang="ja-JP" altLang="en-US" sz="2400" dirty="0">
                <a:latin typeface="+mj-ea"/>
                <a:ea typeface="+mj-ea"/>
              </a:rPr>
              <a:t>メール</a:t>
            </a:r>
            <a:r>
              <a:rPr lang="ja-JP" altLang="en-US" sz="2400" dirty="0" smtClean="0">
                <a:latin typeface="+mj-ea"/>
                <a:ea typeface="+mj-ea"/>
              </a:rPr>
              <a:t>の送受信</a:t>
            </a:r>
            <a:r>
              <a:rPr lang="en-US" altLang="ja-JP" sz="2400" dirty="0"/>
              <a:t>(</a:t>
            </a:r>
            <a:r>
              <a:rPr lang="ja-JP" altLang="en-US" sz="2400" dirty="0">
                <a:latin typeface="+mj-ea"/>
              </a:rPr>
              <a:t>第</a:t>
            </a:r>
            <a:r>
              <a:rPr lang="ja-JP" altLang="en-US" sz="2400" dirty="0">
                <a:latin typeface="ＭＳ Ｐゴシック" charset="-128"/>
              </a:rPr>
              <a:t> </a:t>
            </a:r>
            <a:r>
              <a:rPr lang="en-US" altLang="ja-JP" sz="2400" dirty="0" smtClean="0">
                <a:latin typeface="Arial Unicode MS" pitchFamily="50" charset="-128"/>
                <a:ea typeface="Arial Unicode MS" pitchFamily="50" charset="-128"/>
                <a:cs typeface="Arial Unicode MS" pitchFamily="50" charset="-128"/>
              </a:rPr>
              <a:t>11 </a:t>
            </a:r>
            <a:r>
              <a:rPr lang="ja-JP" altLang="en-US" sz="2400" dirty="0">
                <a:latin typeface="+mj-ea"/>
              </a:rPr>
              <a:t>回参照</a:t>
            </a:r>
            <a:r>
              <a:rPr lang="en-US" altLang="ja-JP" sz="2400" dirty="0" smtClean="0"/>
              <a:t>)</a:t>
            </a:r>
            <a:r>
              <a:rPr lang="ja-JP" altLang="en-US" sz="2400" dirty="0" smtClean="0">
                <a:latin typeface="+mj-ea"/>
                <a:ea typeface="+mj-ea"/>
              </a:rPr>
              <a:t>                メールサーバ</a:t>
            </a:r>
            <a:endParaRPr lang="ja-JP" altLang="en-US" sz="2400" dirty="0">
              <a:latin typeface="+mj-ea"/>
              <a:ea typeface="+mj-ea"/>
            </a:endParaRPr>
          </a:p>
          <a:p>
            <a:pPr>
              <a:spcBef>
                <a:spcPct val="50000"/>
              </a:spcBef>
            </a:pPr>
            <a:r>
              <a:rPr lang="ja-JP" altLang="en-US" sz="2400" dirty="0" smtClean="0">
                <a:latin typeface="+mj-ea"/>
                <a:ea typeface="+mj-ea"/>
              </a:rPr>
              <a:t>ホスト名</a:t>
            </a:r>
            <a:r>
              <a:rPr lang="ja-JP" altLang="en-US" sz="2400" dirty="0">
                <a:latin typeface="+mj-ea"/>
                <a:ea typeface="+mj-ea"/>
              </a:rPr>
              <a:t>と</a:t>
            </a:r>
            <a:r>
              <a:rPr lang="ja-JP" altLang="en-US" sz="2400" dirty="0" smtClean="0">
                <a:latin typeface="Arial" charset="0"/>
              </a:rPr>
              <a:t> </a:t>
            </a:r>
            <a:r>
              <a:rPr lang="en-US" altLang="ja-JP" sz="2400" dirty="0">
                <a:latin typeface="+mj-lt"/>
              </a:rPr>
              <a:t>IP</a:t>
            </a:r>
            <a:r>
              <a:rPr lang="en-US" altLang="ja-JP" sz="2400" dirty="0">
                <a:latin typeface="ＭＳ Ｐゴシック" charset="-128"/>
              </a:rPr>
              <a:t> </a:t>
            </a:r>
            <a:r>
              <a:rPr lang="ja-JP" altLang="en-US" sz="2400" dirty="0">
                <a:latin typeface="+mj-ea"/>
                <a:ea typeface="+mj-ea"/>
              </a:rPr>
              <a:t>アドレス</a:t>
            </a:r>
            <a:r>
              <a:rPr lang="ja-JP" altLang="en-US" sz="2400" dirty="0" smtClean="0">
                <a:latin typeface="+mj-ea"/>
                <a:ea typeface="+mj-ea"/>
              </a:rPr>
              <a:t>の</a:t>
            </a:r>
            <a:r>
              <a:rPr lang="ja-JP" altLang="en-US" sz="2400" dirty="0">
                <a:latin typeface="+mj-ea"/>
                <a:ea typeface="+mj-ea"/>
              </a:rPr>
              <a:t>対応付け</a:t>
            </a:r>
            <a:r>
              <a:rPr lang="en-US" altLang="ja-JP" sz="2400" dirty="0" smtClean="0">
                <a:latin typeface="Arial" charset="0"/>
              </a:rPr>
              <a:t>(</a:t>
            </a:r>
            <a:r>
              <a:rPr lang="ja-JP" altLang="en-US" sz="2400" dirty="0" smtClean="0">
                <a:latin typeface="+mj-ea"/>
                <a:ea typeface="+mj-ea"/>
              </a:rPr>
              <a:t>第</a:t>
            </a:r>
            <a:r>
              <a:rPr lang="ja-JP" altLang="en-US" sz="2400" dirty="0" smtClean="0">
                <a:latin typeface="Arial" charset="0"/>
              </a:rPr>
              <a:t> </a:t>
            </a:r>
            <a:r>
              <a:rPr lang="en-US" altLang="ja-JP" sz="2400" dirty="0" smtClean="0">
                <a:latin typeface="Arial" charset="0"/>
              </a:rPr>
              <a:t>4 </a:t>
            </a:r>
            <a:r>
              <a:rPr lang="ja-JP" altLang="en-US" sz="2400" dirty="0" smtClean="0">
                <a:latin typeface="+mj-ea"/>
                <a:ea typeface="+mj-ea"/>
              </a:rPr>
              <a:t>回</a:t>
            </a:r>
            <a:r>
              <a:rPr lang="ja-JP" altLang="en-US" sz="2400" dirty="0">
                <a:latin typeface="+mj-ea"/>
                <a:ea typeface="+mj-ea"/>
              </a:rPr>
              <a:t>参照</a:t>
            </a:r>
            <a:r>
              <a:rPr lang="en-US" altLang="ja-JP" sz="2400" dirty="0">
                <a:latin typeface="Arial" charset="0"/>
              </a:rPr>
              <a:t>)</a:t>
            </a:r>
            <a:r>
              <a:rPr lang="ja-JP" altLang="en-US" sz="2400" dirty="0">
                <a:latin typeface="Arial" charset="0"/>
              </a:rPr>
              <a:t> </a:t>
            </a:r>
            <a:r>
              <a:rPr lang="ja-JP" altLang="en-US" sz="2400" dirty="0" smtClean="0">
                <a:latin typeface="Arial" charset="0"/>
              </a:rPr>
              <a:t> </a:t>
            </a:r>
            <a:r>
              <a:rPr lang="en-US" altLang="ja-JP" sz="2400" dirty="0" smtClean="0">
                <a:latin typeface="ＭＳ Ｐゴシック" charset="-128"/>
              </a:rPr>
              <a:t>DNS </a:t>
            </a:r>
            <a:r>
              <a:rPr lang="ja-JP" altLang="en-US" sz="2400" dirty="0">
                <a:latin typeface="Arial" charset="0"/>
              </a:rPr>
              <a:t>サーバ</a:t>
            </a:r>
            <a:endParaRPr lang="ja-JP" altLang="en-US" sz="2400" dirty="0">
              <a:latin typeface="Times New Roman" pitchFamily="18" charset="0"/>
            </a:endParaRPr>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p:spPr>
        <p:txBody>
          <a:bodyPr/>
          <a:lstStyle/>
          <a:p>
            <a:r>
              <a:rPr kumimoji="1" lang="ja-JP" altLang="en-US" dirty="0" smtClean="0"/>
              <a:t>クライアント</a:t>
            </a:r>
            <a:endParaRPr kumimoji="1" lang="ja-JP" altLang="en-US" dirty="0"/>
          </a:p>
        </p:txBody>
      </p:sp>
      <p:sp>
        <p:nvSpPr>
          <p:cNvPr id="3" name="コンテンツ プレースホルダ 2"/>
          <p:cNvSpPr>
            <a:spLocks noGrp="1"/>
          </p:cNvSpPr>
          <p:nvPr>
            <p:ph idx="1"/>
          </p:nvPr>
        </p:nvSpPr>
        <p:spPr>
          <a:xfrm>
            <a:off x="0" y="908720"/>
            <a:ext cx="9144000" cy="4525963"/>
          </a:xfrm>
        </p:spPr>
        <p:txBody>
          <a:bodyPr/>
          <a:lstStyle/>
          <a:p>
            <a:r>
              <a:rPr lang="ja-JP" altLang="en-US" dirty="0" smtClean="0"/>
              <a:t>サーバが提供するサービスなどを利用する</a:t>
            </a:r>
            <a:br>
              <a:rPr lang="ja-JP" altLang="en-US" dirty="0" smtClean="0"/>
            </a:br>
            <a:r>
              <a:rPr lang="ja-JP" altLang="en-US" dirty="0" smtClean="0"/>
              <a:t>計算機 </a:t>
            </a:r>
            <a:r>
              <a:rPr lang="en-US" altLang="ja-JP" dirty="0" smtClean="0"/>
              <a:t>or </a:t>
            </a:r>
            <a:r>
              <a:rPr lang="ja-JP" altLang="en-US" dirty="0" smtClean="0"/>
              <a:t>ソフトウェア</a:t>
            </a:r>
            <a:endParaRPr lang="en-US" altLang="ja-JP" dirty="0" smtClean="0"/>
          </a:p>
          <a:p>
            <a:endParaRPr lang="en-US" altLang="ja-JP"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 Box 7"/>
          <p:cNvSpPr txBox="1">
            <a:spLocks noChangeArrowheads="1"/>
          </p:cNvSpPr>
          <p:nvPr/>
        </p:nvSpPr>
        <p:spPr bwMode="auto">
          <a:xfrm>
            <a:off x="251520" y="2276872"/>
            <a:ext cx="8712968" cy="3293209"/>
          </a:xfrm>
          <a:prstGeom prst="rect">
            <a:avLst/>
          </a:prstGeom>
          <a:solidFill>
            <a:srgbClr val="FFFFCC"/>
          </a:solidFill>
          <a:ln w="38100">
            <a:solidFill>
              <a:schemeClr val="tx1"/>
            </a:solidFill>
            <a:miter lim="800000"/>
            <a:headEnd/>
            <a:tailEnd/>
          </a:ln>
          <a:effectLst/>
        </p:spPr>
        <p:txBody>
          <a:bodyPr wrap="square">
            <a:spAutoFit/>
          </a:bodyPr>
          <a:lstStyle/>
          <a:p>
            <a:pPr fontAlgn="auto">
              <a:spcBef>
                <a:spcPct val="50000"/>
              </a:spcBef>
              <a:spcAft>
                <a:spcPts val="0"/>
              </a:spcAft>
              <a:tabLst>
                <a:tab pos="4286250" algn="l"/>
              </a:tabLst>
              <a:defRPr/>
            </a:pPr>
            <a:r>
              <a:rPr lang="ja-JP" altLang="en-US" sz="2800" dirty="0" smtClean="0">
                <a:latin typeface="+mj-ea"/>
                <a:ea typeface="+mj-ea"/>
              </a:rPr>
              <a:t>例</a:t>
            </a:r>
            <a:endParaRPr lang="ja-JP" altLang="en-US" sz="2800" dirty="0">
              <a:latin typeface="ＭＳ Ｐゴシック" pitchFamily="50" charset="-128"/>
              <a:ea typeface="+mn-ea"/>
            </a:endParaRPr>
          </a:p>
          <a:p>
            <a:pPr fontAlgn="auto">
              <a:spcBef>
                <a:spcPct val="50000"/>
              </a:spcBef>
              <a:spcAft>
                <a:spcPts val="0"/>
              </a:spcAft>
              <a:tabLst>
                <a:tab pos="4286250" algn="l"/>
              </a:tabLst>
              <a:defRPr/>
            </a:pPr>
            <a:r>
              <a:rPr lang="en-US" altLang="ja-JP" sz="2400" dirty="0">
                <a:ea typeface="+mn-ea"/>
              </a:rPr>
              <a:t>WWW</a:t>
            </a:r>
            <a:r>
              <a:rPr lang="en-US" altLang="ja-JP" sz="2400" dirty="0">
                <a:latin typeface="ＭＳ Ｐゴシック" pitchFamily="50" charset="-128"/>
                <a:ea typeface="+mn-ea"/>
              </a:rPr>
              <a:t> </a:t>
            </a:r>
            <a:r>
              <a:rPr lang="ja-JP" altLang="en-US" sz="2400" dirty="0">
                <a:latin typeface="ＭＳ Ｐゴシック" pitchFamily="50" charset="-128"/>
                <a:ea typeface="+mn-ea"/>
              </a:rPr>
              <a:t>コンテンツの閲覧       </a:t>
            </a:r>
            <a:r>
              <a:rPr lang="ja-JP" altLang="en-US" sz="2400" dirty="0" smtClean="0">
                <a:latin typeface="ＭＳ Ｐゴシック" pitchFamily="50" charset="-128"/>
                <a:ea typeface="+mn-ea"/>
              </a:rPr>
              <a:t>ブラウザ </a:t>
            </a:r>
            <a:endParaRPr lang="en-US" altLang="ja-JP" sz="2400" dirty="0">
              <a:latin typeface="ＭＳ Ｐゴシック" pitchFamily="50" charset="-128"/>
              <a:ea typeface="+mn-ea"/>
            </a:endParaRPr>
          </a:p>
          <a:p>
            <a:pPr fontAlgn="auto">
              <a:spcBef>
                <a:spcPct val="50000"/>
              </a:spcBef>
              <a:spcAft>
                <a:spcPts val="0"/>
              </a:spcAft>
              <a:tabLst>
                <a:tab pos="4286250" algn="l"/>
              </a:tabLst>
              <a:defRPr/>
            </a:pPr>
            <a:r>
              <a:rPr lang="ja-JP" altLang="en-US" sz="2400" dirty="0">
                <a:latin typeface="ＭＳ Ｐゴシック" pitchFamily="50" charset="-128"/>
                <a:ea typeface="+mn-ea"/>
              </a:rPr>
              <a:t>　　　　　　　　　　　　     </a:t>
            </a:r>
            <a:r>
              <a:rPr lang="en-US" altLang="ja-JP" sz="2400" dirty="0" smtClean="0"/>
              <a:t>(</a:t>
            </a:r>
            <a:r>
              <a:rPr lang="en-US" altLang="ja-JP" sz="2400" dirty="0" smtClean="0">
                <a:ea typeface="+mn-ea"/>
              </a:rPr>
              <a:t>IE, Safari, </a:t>
            </a:r>
            <a:r>
              <a:rPr lang="en-US" altLang="ja-JP" sz="2400" dirty="0" err="1" smtClean="0">
                <a:ea typeface="+mn-ea"/>
              </a:rPr>
              <a:t>iceweasel</a:t>
            </a:r>
            <a:r>
              <a:rPr lang="en-US" altLang="ja-JP" sz="2400" dirty="0" smtClean="0">
                <a:ea typeface="+mn-ea"/>
              </a:rPr>
              <a:t> </a:t>
            </a:r>
            <a:r>
              <a:rPr lang="ja-JP" altLang="en-US" sz="2400" dirty="0" smtClean="0">
                <a:latin typeface="ＭＳ Ｐゴシック" pitchFamily="50" charset="-128"/>
                <a:ea typeface="+mn-ea"/>
              </a:rPr>
              <a:t>など</a:t>
            </a:r>
            <a:r>
              <a:rPr lang="en-US" altLang="ja-JP" sz="2400" dirty="0"/>
              <a:t>)</a:t>
            </a:r>
            <a:endParaRPr lang="ja-JP" altLang="en-US" sz="2400" dirty="0">
              <a:ea typeface="+mn-ea"/>
            </a:endParaRPr>
          </a:p>
          <a:p>
            <a:pPr fontAlgn="auto">
              <a:spcBef>
                <a:spcPct val="50000"/>
              </a:spcBef>
              <a:spcAft>
                <a:spcPts val="0"/>
              </a:spcAft>
              <a:tabLst>
                <a:tab pos="4286250" algn="l"/>
              </a:tabLst>
              <a:defRPr/>
            </a:pPr>
            <a:r>
              <a:rPr lang="ja-JP" altLang="en-US" sz="2400" dirty="0">
                <a:latin typeface="ＭＳ Ｐゴシック" pitchFamily="50" charset="-128"/>
                <a:ea typeface="+mn-ea"/>
              </a:rPr>
              <a:t>メールの送受信          </a:t>
            </a:r>
            <a:r>
              <a:rPr lang="ja-JP" altLang="en-US" sz="2400" dirty="0" smtClean="0">
                <a:latin typeface="ＭＳ Ｐゴシック" pitchFamily="50" charset="-128"/>
                <a:ea typeface="+mn-ea"/>
              </a:rPr>
              <a:t>           メーラ</a:t>
            </a:r>
            <a:endParaRPr lang="ja-JP" altLang="en-US" sz="2400" dirty="0">
              <a:latin typeface="ＭＳ Ｐゴシック" pitchFamily="50" charset="-128"/>
              <a:ea typeface="+mn-ea"/>
            </a:endParaRPr>
          </a:p>
          <a:p>
            <a:pPr fontAlgn="auto">
              <a:spcBef>
                <a:spcPts val="0"/>
              </a:spcBef>
              <a:spcAft>
                <a:spcPts val="0"/>
              </a:spcAft>
              <a:tabLst>
                <a:tab pos="4286250" algn="l"/>
              </a:tabLst>
              <a:defRPr/>
            </a:pPr>
            <a:r>
              <a:rPr lang="ja-JP" altLang="en-US" sz="2400" dirty="0">
                <a:ea typeface="+mn-ea"/>
              </a:rPr>
              <a:t>                                     </a:t>
            </a:r>
            <a:r>
              <a:rPr lang="en-US" altLang="ja-JP" sz="2400" dirty="0" smtClean="0">
                <a:ea typeface="+mn-ea"/>
              </a:rPr>
              <a:t>(</a:t>
            </a:r>
            <a:r>
              <a:rPr lang="en-US" altLang="ja-JP" sz="2400" dirty="0">
                <a:ea typeface="+mn-ea"/>
              </a:rPr>
              <a:t>T</a:t>
            </a:r>
            <a:r>
              <a:rPr lang="en-US" altLang="ja-JP" sz="2400" dirty="0" smtClean="0">
                <a:ea typeface="+mn-ea"/>
              </a:rPr>
              <a:t>hunderbird, Windows Live, Mail </a:t>
            </a:r>
            <a:r>
              <a:rPr lang="ja-JP" altLang="en-US" sz="2400" dirty="0" smtClean="0">
                <a:latin typeface="ＭＳ Ｐゴシック" pitchFamily="50" charset="-128"/>
                <a:ea typeface="+mn-ea"/>
              </a:rPr>
              <a:t>など</a:t>
            </a:r>
            <a:r>
              <a:rPr lang="en-US" altLang="ja-JP" sz="2400" dirty="0" smtClean="0">
                <a:ea typeface="+mn-ea"/>
              </a:rPr>
              <a:t>)</a:t>
            </a:r>
          </a:p>
          <a:p>
            <a:pPr fontAlgn="auto">
              <a:spcBef>
                <a:spcPts val="0"/>
              </a:spcBef>
              <a:spcAft>
                <a:spcPts val="0"/>
              </a:spcAft>
              <a:tabLst>
                <a:tab pos="4286250" algn="l"/>
              </a:tabLst>
              <a:defRPr/>
            </a:pPr>
            <a:endParaRPr lang="en-US" altLang="ja-JP" sz="2400" dirty="0">
              <a:latin typeface="ＭＳ Ｐゴシック" pitchFamily="50" charset="-128"/>
              <a:ea typeface="+mn-ea"/>
            </a:endParaRPr>
          </a:p>
          <a:p>
            <a:pPr fontAlgn="auto">
              <a:spcBef>
                <a:spcPts val="0"/>
              </a:spcBef>
              <a:spcAft>
                <a:spcPts val="0"/>
              </a:spcAft>
              <a:tabLst>
                <a:tab pos="4286250" algn="l"/>
              </a:tabLst>
              <a:defRPr/>
            </a:pPr>
            <a:r>
              <a:rPr lang="ja-JP" altLang="en-US" sz="2400" dirty="0" smtClean="0">
                <a:latin typeface="ＭＳ Ｐゴシック" pitchFamily="50" charset="-128"/>
                <a:ea typeface="+mn-ea"/>
              </a:rPr>
              <a:t>メールサーバは </a:t>
            </a:r>
            <a:r>
              <a:rPr lang="en-US" altLang="ja-JP" sz="2400" dirty="0" smtClean="0">
                <a:ea typeface="+mn-ea"/>
              </a:rPr>
              <a:t>DNS</a:t>
            </a:r>
            <a:r>
              <a:rPr lang="en-US" altLang="ja-JP" sz="2400" dirty="0" smtClean="0">
                <a:latin typeface="ＭＳ Ｐゴシック" pitchFamily="50" charset="-128"/>
                <a:ea typeface="+mn-ea"/>
              </a:rPr>
              <a:t> </a:t>
            </a:r>
            <a:r>
              <a:rPr lang="ja-JP" altLang="en-US" sz="2400" dirty="0" smtClean="0">
                <a:latin typeface="ＭＳ Ｐゴシック" pitchFamily="50" charset="-128"/>
                <a:ea typeface="+mn-ea"/>
              </a:rPr>
              <a:t>サーバのクライアントでもある</a:t>
            </a:r>
            <a:endParaRPr lang="en-US" altLang="ja-JP" sz="2400" dirty="0">
              <a:latin typeface="ＭＳ Ｐゴシック" pitchFamily="50" charset="-128"/>
              <a:ea typeface="+mn-ea"/>
            </a:endParaRPr>
          </a:p>
        </p:txBody>
      </p:sp>
      <p:sp>
        <p:nvSpPr>
          <p:cNvPr id="6" name="スライド番号プレースホルダ 5"/>
          <p:cNvSpPr>
            <a:spLocks noGrp="1"/>
          </p:cNvSpPr>
          <p:nvPr>
            <p:ph type="sldNum" sz="quarter" idx="12"/>
          </p:nvPr>
        </p:nvSpPr>
        <p:spPr/>
        <p:txBody>
          <a:bodyPr/>
          <a:lstStyle/>
          <a:p>
            <a:fld id="{3D0CEBE4-5221-444E-AA55-EBCDA6368F00}"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384"/>
            <a:ext cx="9144000" cy="1143000"/>
          </a:xfrm>
        </p:spPr>
        <p:txBody>
          <a:bodyPr>
            <a:normAutofit fontScale="90000"/>
          </a:bodyPr>
          <a:lstStyle/>
          <a:p>
            <a:r>
              <a:rPr lang="ja-JP" altLang="en-US" dirty="0" smtClean="0"/>
              <a:t>サーバ・クライアントシステムの例</a:t>
            </a:r>
            <a:r>
              <a:rPr lang="en-US" altLang="ja-JP" dirty="0" smtClean="0"/>
              <a:t>:</a:t>
            </a:r>
            <a:br>
              <a:rPr lang="en-US" altLang="ja-JP" dirty="0" smtClean="0"/>
            </a:br>
            <a:r>
              <a:rPr lang="en-US" altLang="ja-JP" dirty="0" smtClean="0"/>
              <a:t>Web </a:t>
            </a:r>
            <a:r>
              <a:rPr lang="ja-JP" altLang="en-US" dirty="0" smtClean="0"/>
              <a:t>コンテンツの閲覧</a:t>
            </a:r>
            <a:endParaRPr kumimoji="1" lang="ja-JP" altLang="en-US" dirty="0"/>
          </a:p>
        </p:txBody>
      </p:sp>
      <p:sp>
        <p:nvSpPr>
          <p:cNvPr id="19" name="コンテンツ プレースホルダ 2"/>
          <p:cNvSpPr>
            <a:spLocks noGrp="1"/>
          </p:cNvSpPr>
          <p:nvPr>
            <p:ph idx="1"/>
          </p:nvPr>
        </p:nvSpPr>
        <p:spPr>
          <a:xfrm>
            <a:off x="457200" y="1124744"/>
            <a:ext cx="8229600" cy="4525963"/>
          </a:xfrm>
        </p:spPr>
        <p:txBody>
          <a:bodyPr/>
          <a:lstStyle/>
          <a:p>
            <a:endParaRPr lang="ja-JP" altLang="en-US" dirty="0" smtClean="0"/>
          </a:p>
        </p:txBody>
      </p:sp>
      <p:sp>
        <p:nvSpPr>
          <p:cNvPr id="20" name="Rectangle 5"/>
          <p:cNvSpPr>
            <a:spLocks noChangeArrowheads="1"/>
          </p:cNvSpPr>
          <p:nvPr/>
        </p:nvSpPr>
        <p:spPr bwMode="auto">
          <a:xfrm>
            <a:off x="214313" y="1662113"/>
            <a:ext cx="4519612" cy="5105400"/>
          </a:xfrm>
          <a:prstGeom prst="rect">
            <a:avLst/>
          </a:prstGeom>
          <a:solidFill>
            <a:srgbClr val="CCFFCC"/>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1" name="Rectangle 6"/>
          <p:cNvSpPr>
            <a:spLocks noChangeArrowheads="1"/>
          </p:cNvSpPr>
          <p:nvPr/>
        </p:nvSpPr>
        <p:spPr bwMode="auto">
          <a:xfrm>
            <a:off x="4921250" y="1662113"/>
            <a:ext cx="4114800" cy="5105400"/>
          </a:xfrm>
          <a:prstGeom prst="rect">
            <a:avLst/>
          </a:prstGeom>
          <a:solidFill>
            <a:srgbClr val="FFCCFF"/>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2" name="AutoShape 8"/>
          <p:cNvSpPr>
            <a:spLocks noChangeArrowheads="1"/>
          </p:cNvSpPr>
          <p:nvPr/>
        </p:nvSpPr>
        <p:spPr bwMode="auto">
          <a:xfrm>
            <a:off x="2339975" y="2878832"/>
            <a:ext cx="4267200" cy="838200"/>
          </a:xfrm>
          <a:prstGeom prst="rightArrow">
            <a:avLst>
              <a:gd name="adj1" fmla="val 56435"/>
              <a:gd name="adj2" fmla="val 60219"/>
            </a:avLst>
          </a:prstGeom>
          <a:solidFill>
            <a:srgbClr val="66FFFF"/>
          </a:solidFill>
          <a:ln w="38100">
            <a:solidFill>
              <a:schemeClr val="tx1"/>
            </a:solidFill>
            <a:miter lim="800000"/>
            <a:headEnd/>
            <a:tailEnd/>
          </a:ln>
        </p:spPr>
        <p:txBody>
          <a:bodyPr wrap="none" anchor="ctr"/>
          <a:lstStyle/>
          <a:p>
            <a:pPr algn="ctr"/>
            <a:r>
              <a:rPr lang="en-US" altLang="ja-JP" sz="2000" dirty="0" smtClean="0"/>
              <a:t>/~</a:t>
            </a:r>
            <a:r>
              <a:rPr lang="en-US" altLang="ja-JP" sz="2000" dirty="0" err="1" smtClean="0"/>
              <a:t>inex</a:t>
            </a:r>
            <a:r>
              <a:rPr lang="en-US" altLang="ja-JP" sz="2000" dirty="0" smtClean="0"/>
              <a:t>/index.html </a:t>
            </a:r>
            <a:r>
              <a:rPr lang="ja-JP" altLang="en-US" sz="2000" dirty="0" smtClean="0">
                <a:latin typeface="ＭＳ Ｐゴシック" charset="-128"/>
              </a:rPr>
              <a:t>を要求</a:t>
            </a:r>
            <a:endParaRPr lang="en-US" altLang="ja-JP" sz="2000" dirty="0"/>
          </a:p>
        </p:txBody>
      </p:sp>
      <p:grpSp>
        <p:nvGrpSpPr>
          <p:cNvPr id="23" name="グループ化 22"/>
          <p:cNvGrpSpPr/>
          <p:nvPr/>
        </p:nvGrpSpPr>
        <p:grpSpPr>
          <a:xfrm>
            <a:off x="2195513" y="5038725"/>
            <a:ext cx="4267200" cy="838200"/>
            <a:chOff x="2195513" y="5038725"/>
            <a:chExt cx="4267200" cy="838200"/>
          </a:xfrm>
        </p:grpSpPr>
        <p:sp>
          <p:nvSpPr>
            <p:cNvPr id="24" name="AutoShape 11"/>
            <p:cNvSpPr>
              <a:spLocks noChangeArrowheads="1"/>
            </p:cNvSpPr>
            <p:nvPr/>
          </p:nvSpPr>
          <p:spPr bwMode="auto">
            <a:xfrm flipH="1">
              <a:off x="2195513" y="5038725"/>
              <a:ext cx="4267200" cy="838200"/>
            </a:xfrm>
            <a:prstGeom prst="rightArrow">
              <a:avLst>
                <a:gd name="adj1" fmla="val 56435"/>
                <a:gd name="adj2" fmla="val 60219"/>
              </a:avLst>
            </a:prstGeom>
            <a:solidFill>
              <a:srgbClr val="FFCC66"/>
            </a:solidFill>
            <a:ln w="38100">
              <a:solidFill>
                <a:schemeClr val="tx1"/>
              </a:solidFill>
              <a:miter lim="800000"/>
              <a:headEnd/>
              <a:tailEnd/>
            </a:ln>
          </p:spPr>
          <p:txBody>
            <a:bodyPr wrap="none" anchor="ctr"/>
            <a:lstStyle/>
            <a:p>
              <a:endParaRPr lang="ja-JP" altLang="en-US">
                <a:latin typeface="Tahoma" pitchFamily="34" charset="0"/>
              </a:endParaRPr>
            </a:p>
          </p:txBody>
        </p:sp>
        <p:sp>
          <p:nvSpPr>
            <p:cNvPr id="25" name="Text Box 12"/>
            <p:cNvSpPr txBox="1">
              <a:spLocks noChangeArrowheads="1"/>
            </p:cNvSpPr>
            <p:nvPr/>
          </p:nvSpPr>
          <p:spPr bwMode="auto">
            <a:xfrm>
              <a:off x="2805113" y="5267325"/>
              <a:ext cx="3657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smtClean="0">
                  <a:latin typeface="+mn-lt"/>
                </a:rPr>
                <a:t>/~</a:t>
              </a:r>
              <a:r>
                <a:rPr lang="en-US" altLang="ja-JP" sz="2000" dirty="0" err="1" smtClean="0">
                  <a:latin typeface="+mn-lt"/>
                </a:rPr>
                <a:t>inex</a:t>
              </a:r>
              <a:r>
                <a:rPr lang="en-US" altLang="ja-JP" sz="2000" dirty="0" smtClean="0">
                  <a:latin typeface="+mn-lt"/>
                </a:rPr>
                <a:t>/index.html </a:t>
              </a:r>
              <a:r>
                <a:rPr lang="ja-JP" altLang="en-US" sz="2000" dirty="0" smtClean="0">
                  <a:latin typeface="+mj-ea"/>
                  <a:ea typeface="+mj-ea"/>
                </a:rPr>
                <a:t>を提供</a:t>
              </a:r>
              <a:endParaRPr lang="en-US" altLang="ja-JP" sz="2000" dirty="0">
                <a:latin typeface="+mj-ea"/>
                <a:ea typeface="+mj-ea"/>
              </a:endParaRPr>
            </a:p>
          </p:txBody>
        </p:sp>
      </p:grpSp>
      <p:sp>
        <p:nvSpPr>
          <p:cNvPr id="26" name="Text Box 13"/>
          <p:cNvSpPr txBox="1">
            <a:spLocks noChangeArrowheads="1"/>
          </p:cNvSpPr>
          <p:nvPr/>
        </p:nvSpPr>
        <p:spPr bwMode="auto">
          <a:xfrm>
            <a:off x="195263" y="1857375"/>
            <a:ext cx="45196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mn-lt"/>
              </a:rPr>
              <a:t>(1</a:t>
            </a:r>
            <a:r>
              <a:rPr lang="en-US" altLang="ja-JP" sz="2400" dirty="0" smtClean="0">
                <a:latin typeface="+mn-lt"/>
              </a:rPr>
              <a:t>)</a:t>
            </a:r>
            <a:r>
              <a:rPr lang="ja-JP" altLang="en-US" sz="2400" dirty="0" smtClean="0">
                <a:latin typeface="+mn-lt"/>
              </a:rPr>
              <a:t>“ </a:t>
            </a:r>
            <a:r>
              <a:rPr lang="en-US" altLang="ja-JP" sz="2400" dirty="0">
                <a:latin typeface="+mn-lt"/>
              </a:rPr>
              <a:t>http://www.ep.sci.hokudai.ac.jp/~</a:t>
            </a:r>
            <a:r>
              <a:rPr lang="en-US" altLang="ja-JP" sz="2400" dirty="0" err="1" smtClean="0">
                <a:latin typeface="+mn-lt"/>
              </a:rPr>
              <a:t>inex</a:t>
            </a:r>
            <a:r>
              <a:rPr lang="en-US" altLang="ja-JP" sz="2400" dirty="0" smtClean="0">
                <a:latin typeface="+mn-lt"/>
              </a:rPr>
              <a:t>/index.html” </a:t>
            </a:r>
            <a:r>
              <a:rPr lang="ja-JP" altLang="en-US" sz="2400" dirty="0">
                <a:latin typeface="+mj-ea"/>
                <a:ea typeface="+mj-ea"/>
              </a:rPr>
              <a:t>を要求</a:t>
            </a:r>
            <a:r>
              <a:rPr lang="en-US" altLang="ja-JP" sz="2400" dirty="0">
                <a:latin typeface="+mj-ea"/>
                <a:ea typeface="+mj-ea"/>
              </a:rPr>
              <a:t>. </a:t>
            </a:r>
            <a:endParaRPr lang="ja-JP" altLang="en-US" sz="2400" dirty="0">
              <a:latin typeface="+mj-ea"/>
              <a:ea typeface="+mj-ea"/>
            </a:endParaRPr>
          </a:p>
        </p:txBody>
      </p:sp>
      <p:sp>
        <p:nvSpPr>
          <p:cNvPr id="27" name="Text Box 15"/>
          <p:cNvSpPr txBox="1">
            <a:spLocks noChangeArrowheads="1"/>
          </p:cNvSpPr>
          <p:nvPr/>
        </p:nvSpPr>
        <p:spPr bwMode="auto">
          <a:xfrm>
            <a:off x="4997450" y="3605213"/>
            <a:ext cx="4038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mn-lt"/>
              </a:rPr>
              <a:t>(2</a:t>
            </a:r>
            <a:r>
              <a:rPr lang="en-US" altLang="ja-JP" sz="2400" dirty="0" smtClean="0">
                <a:latin typeface="+mn-lt"/>
              </a:rPr>
              <a:t>) </a:t>
            </a:r>
            <a:r>
              <a:rPr lang="ja-JP" altLang="en-US" sz="2400" dirty="0" smtClean="0">
                <a:latin typeface="+mn-lt"/>
              </a:rPr>
              <a:t>要求されたものがあるかを確認</a:t>
            </a:r>
            <a:r>
              <a:rPr lang="en-US" altLang="ja-JP" sz="2400" dirty="0" smtClean="0">
                <a:latin typeface="+mn-lt"/>
              </a:rPr>
              <a:t>,  </a:t>
            </a:r>
            <a:r>
              <a:rPr lang="ja-JP" altLang="en-US" sz="2400" dirty="0" smtClean="0">
                <a:latin typeface="+mn-lt"/>
              </a:rPr>
              <a:t>あれば“</a:t>
            </a:r>
            <a:r>
              <a:rPr lang="en-US" altLang="ja-JP" sz="2400" dirty="0">
                <a:latin typeface="+mn-lt"/>
              </a:rPr>
              <a:t>/~</a:t>
            </a:r>
            <a:r>
              <a:rPr lang="en-US" altLang="ja-JP" sz="2400" dirty="0" err="1">
                <a:latin typeface="+mn-lt"/>
              </a:rPr>
              <a:t>inex</a:t>
            </a:r>
            <a:r>
              <a:rPr lang="en-US" altLang="ja-JP" sz="2400" dirty="0">
                <a:latin typeface="+mn-lt"/>
              </a:rPr>
              <a:t>/index.html” </a:t>
            </a:r>
            <a:r>
              <a:rPr lang="ja-JP" altLang="en-US" sz="2400" dirty="0" smtClean="0">
                <a:latin typeface="+mn-lt"/>
              </a:rPr>
              <a:t>を</a:t>
            </a:r>
            <a:r>
              <a:rPr lang="ja-JP" altLang="en-US" sz="2400" dirty="0">
                <a:latin typeface="+mn-lt"/>
              </a:rPr>
              <a:t>提供</a:t>
            </a:r>
            <a:r>
              <a:rPr lang="en-US" altLang="ja-JP" sz="2400" dirty="0" smtClean="0">
                <a:latin typeface="ＭＳ Ｐゴシック" charset="-128"/>
              </a:rPr>
              <a:t>.</a:t>
            </a:r>
            <a:endParaRPr lang="en-US" altLang="ja-JP" sz="2400" dirty="0">
              <a:latin typeface="Arial" charset="0"/>
            </a:endParaRPr>
          </a:p>
        </p:txBody>
      </p:sp>
      <p:sp>
        <p:nvSpPr>
          <p:cNvPr id="28" name="Text Box 16"/>
          <p:cNvSpPr txBox="1">
            <a:spLocks noChangeArrowheads="1"/>
          </p:cNvSpPr>
          <p:nvPr/>
        </p:nvSpPr>
        <p:spPr bwMode="auto">
          <a:xfrm>
            <a:off x="5378450" y="1196975"/>
            <a:ext cx="3352800" cy="730250"/>
          </a:xfrm>
          <a:prstGeom prst="rect">
            <a:avLst/>
          </a:prstGeom>
          <a:solidFill>
            <a:srgbClr val="FFCCFF"/>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en-US" altLang="ja-JP" sz="2000" dirty="0">
                <a:latin typeface="Arial" charset="0"/>
              </a:rPr>
              <a:t>www.ep.sci.hokudai.ac.jp</a:t>
            </a:r>
          </a:p>
          <a:p>
            <a:pPr algn="ctr"/>
            <a:r>
              <a:rPr lang="en-US" altLang="ja-JP" sz="2000" dirty="0">
                <a:latin typeface="Arial" charset="0"/>
              </a:rPr>
              <a:t>[</a:t>
            </a:r>
            <a:r>
              <a:rPr lang="en-US" altLang="ja-JP" sz="2000" dirty="0" smtClean="0">
                <a:latin typeface="Arial" charset="0"/>
              </a:rPr>
              <a:t>WWW  </a:t>
            </a:r>
            <a:r>
              <a:rPr lang="ja-JP" altLang="en-US" sz="2000" dirty="0" smtClean="0">
                <a:latin typeface="+mj-ea"/>
                <a:ea typeface="+mj-ea"/>
              </a:rPr>
              <a:t>サーバ</a:t>
            </a:r>
            <a:r>
              <a:rPr lang="en-US" altLang="ja-JP" sz="2000" dirty="0" smtClean="0">
                <a:latin typeface="+mj-ea"/>
                <a:ea typeface="+mj-ea"/>
              </a:rPr>
              <a:t>(</a:t>
            </a:r>
            <a:r>
              <a:rPr lang="ja-JP" altLang="en-US" sz="2000" dirty="0" smtClean="0">
                <a:solidFill>
                  <a:srgbClr val="FF0000"/>
                </a:solidFill>
                <a:latin typeface="+mj-ea"/>
                <a:ea typeface="+mj-ea"/>
              </a:rPr>
              <a:t>サーバ</a:t>
            </a:r>
            <a:r>
              <a:rPr lang="en-US" altLang="ja-JP" sz="2000" dirty="0" smtClean="0">
                <a:latin typeface="+mj-ea"/>
                <a:ea typeface="+mj-ea"/>
              </a:rPr>
              <a:t>)</a:t>
            </a:r>
            <a:r>
              <a:rPr lang="en-US" altLang="ja-JP" sz="2000" dirty="0" smtClean="0">
                <a:latin typeface="Arial" charset="0"/>
              </a:rPr>
              <a:t>]</a:t>
            </a:r>
            <a:endParaRPr lang="ja-JP" altLang="en-US" dirty="0">
              <a:latin typeface="Arial" charset="0"/>
            </a:endParaRPr>
          </a:p>
        </p:txBody>
      </p:sp>
      <p:sp>
        <p:nvSpPr>
          <p:cNvPr id="29" name="Text Box 17"/>
          <p:cNvSpPr txBox="1">
            <a:spLocks noChangeArrowheads="1"/>
          </p:cNvSpPr>
          <p:nvPr/>
        </p:nvSpPr>
        <p:spPr bwMode="auto">
          <a:xfrm>
            <a:off x="179512" y="5734050"/>
            <a:ext cx="45958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r>
              <a:rPr lang="en-US" altLang="ja-JP" sz="2400" dirty="0">
                <a:latin typeface="+mn-lt"/>
              </a:rPr>
              <a:t>(3</a:t>
            </a:r>
            <a:r>
              <a:rPr lang="en-US" altLang="ja-JP" sz="2400" dirty="0" smtClean="0">
                <a:latin typeface="+mn-lt"/>
              </a:rPr>
              <a:t>) </a:t>
            </a:r>
            <a:r>
              <a:rPr lang="ja-JP" altLang="en-US" sz="2400" dirty="0" smtClean="0">
                <a:latin typeface="+mj-ea"/>
                <a:ea typeface="+mj-ea"/>
              </a:rPr>
              <a:t>受信した</a:t>
            </a:r>
            <a:r>
              <a:rPr lang="ja-JP" altLang="en-US" sz="2400" dirty="0"/>
              <a:t>“ </a:t>
            </a:r>
            <a:r>
              <a:rPr lang="en-US" altLang="ja-JP" sz="2400" dirty="0" smtClean="0">
                <a:latin typeface="+mn-lt"/>
              </a:rPr>
              <a:t>/~</a:t>
            </a:r>
            <a:r>
              <a:rPr lang="en-US" altLang="ja-JP" sz="2400" dirty="0" err="1">
                <a:latin typeface="+mn-lt"/>
              </a:rPr>
              <a:t>inex</a:t>
            </a:r>
            <a:r>
              <a:rPr lang="en-US" altLang="ja-JP" sz="2400" dirty="0">
                <a:latin typeface="+mn-lt"/>
              </a:rPr>
              <a:t>/index.html</a:t>
            </a:r>
            <a:r>
              <a:rPr lang="en-US" altLang="ja-JP" sz="2400" dirty="0" smtClean="0">
                <a:latin typeface="+mn-lt"/>
              </a:rPr>
              <a:t>” </a:t>
            </a:r>
          </a:p>
          <a:p>
            <a:r>
              <a:rPr lang="ja-JP" altLang="en-US" sz="2400" dirty="0" smtClean="0">
                <a:latin typeface="+mn-ea"/>
                <a:ea typeface="+mn-ea"/>
              </a:rPr>
              <a:t>を</a:t>
            </a:r>
            <a:r>
              <a:rPr lang="ja-JP" altLang="en-US" sz="2400" dirty="0">
                <a:latin typeface="+mn-ea"/>
                <a:ea typeface="+mn-ea"/>
              </a:rPr>
              <a:t>解釈して表示</a:t>
            </a:r>
            <a:r>
              <a:rPr lang="en-US" altLang="ja-JP" sz="2400" dirty="0">
                <a:latin typeface="+mn-ea"/>
                <a:ea typeface="+mn-ea"/>
              </a:rPr>
              <a:t>. </a:t>
            </a:r>
            <a:endParaRPr lang="ja-JP" altLang="en-US" sz="2400" dirty="0">
              <a:latin typeface="+mn-ea"/>
              <a:ea typeface="+mn-ea"/>
            </a:endParaRPr>
          </a:p>
        </p:txBody>
      </p:sp>
      <p:sp>
        <p:nvSpPr>
          <p:cNvPr id="30" name="Text Box 18"/>
          <p:cNvSpPr txBox="1">
            <a:spLocks noChangeArrowheads="1"/>
          </p:cNvSpPr>
          <p:nvPr/>
        </p:nvSpPr>
        <p:spPr bwMode="auto">
          <a:xfrm>
            <a:off x="501650" y="1196975"/>
            <a:ext cx="3783013" cy="707886"/>
          </a:xfrm>
          <a:prstGeom prst="rect">
            <a:avLst/>
          </a:prstGeom>
          <a:solidFill>
            <a:srgbClr val="CCFFCC"/>
          </a:solidFill>
          <a:ln w="28575">
            <a:solidFill>
              <a:schemeClr val="tx1"/>
            </a:solidFill>
            <a:miter lim="800000"/>
            <a:headEnd/>
            <a:tailEnd/>
          </a:ln>
        </p:spPr>
        <p:txBody>
          <a:bodyPr>
            <a:spAutoFit/>
          </a:bodyPr>
          <a:lstStyle>
            <a:lvl1pPr>
              <a:defRPr kumimoji="1">
                <a:solidFill>
                  <a:schemeClr val="tx1"/>
                </a:solidFill>
                <a:latin typeface="Tahoma" pitchFamily="34" charset="0"/>
                <a:ea typeface="ＭＳ Ｐゴシック" charset="-128"/>
              </a:defRPr>
            </a:lvl1pPr>
            <a:lvl2pPr marL="742950" indent="-285750">
              <a:defRPr kumimoji="1">
                <a:solidFill>
                  <a:schemeClr val="tx1"/>
                </a:solidFill>
                <a:latin typeface="Tahoma" pitchFamily="34" charset="0"/>
                <a:ea typeface="ＭＳ Ｐゴシック" charset="-128"/>
              </a:defRPr>
            </a:lvl2pPr>
            <a:lvl3pPr marL="1143000" indent="-228600">
              <a:defRPr kumimoji="1">
                <a:solidFill>
                  <a:schemeClr val="tx1"/>
                </a:solidFill>
                <a:latin typeface="Tahoma" pitchFamily="34" charset="0"/>
                <a:ea typeface="ＭＳ Ｐゴシック" charset="-128"/>
              </a:defRPr>
            </a:lvl3pPr>
            <a:lvl4pPr marL="1600200" indent="-228600">
              <a:defRPr kumimoji="1">
                <a:solidFill>
                  <a:schemeClr val="tx1"/>
                </a:solidFill>
                <a:latin typeface="Tahoma" pitchFamily="34" charset="0"/>
                <a:ea typeface="ＭＳ Ｐゴシック" charset="-128"/>
              </a:defRPr>
            </a:lvl4pPr>
            <a:lvl5pPr marL="2057400" indent="-228600">
              <a:defRPr kumimoji="1">
                <a:solidFill>
                  <a:schemeClr val="tx1"/>
                </a:solidFill>
                <a:latin typeface="Tahoma" pitchFamily="34" charset="0"/>
                <a:ea typeface="ＭＳ Ｐゴシック" charset="-128"/>
              </a:defRPr>
            </a:lvl5pPr>
            <a:lvl6pPr marL="2514600" indent="-228600" fontAlgn="base">
              <a:spcBef>
                <a:spcPct val="0"/>
              </a:spcBef>
              <a:spcAft>
                <a:spcPct val="0"/>
              </a:spcAft>
              <a:defRPr kumimoji="1">
                <a:solidFill>
                  <a:schemeClr val="tx1"/>
                </a:solidFill>
                <a:latin typeface="Tahoma" pitchFamily="34" charset="0"/>
                <a:ea typeface="ＭＳ Ｐゴシック" charset="-128"/>
              </a:defRPr>
            </a:lvl6pPr>
            <a:lvl7pPr marL="2971800" indent="-228600" fontAlgn="base">
              <a:spcBef>
                <a:spcPct val="0"/>
              </a:spcBef>
              <a:spcAft>
                <a:spcPct val="0"/>
              </a:spcAft>
              <a:defRPr kumimoji="1">
                <a:solidFill>
                  <a:schemeClr val="tx1"/>
                </a:solidFill>
                <a:latin typeface="Tahoma" pitchFamily="34" charset="0"/>
                <a:ea typeface="ＭＳ Ｐゴシック" charset="-128"/>
              </a:defRPr>
            </a:lvl7pPr>
            <a:lvl8pPr marL="3429000" indent="-228600" fontAlgn="base">
              <a:spcBef>
                <a:spcPct val="0"/>
              </a:spcBef>
              <a:spcAft>
                <a:spcPct val="0"/>
              </a:spcAft>
              <a:defRPr kumimoji="1">
                <a:solidFill>
                  <a:schemeClr val="tx1"/>
                </a:solidFill>
                <a:latin typeface="Tahoma" pitchFamily="34" charset="0"/>
                <a:ea typeface="ＭＳ Ｐゴシック" charset="-128"/>
              </a:defRPr>
            </a:lvl8pPr>
            <a:lvl9pPr marL="3886200" indent="-228600" fontAlgn="base">
              <a:spcBef>
                <a:spcPct val="0"/>
              </a:spcBef>
              <a:spcAft>
                <a:spcPct val="0"/>
              </a:spcAft>
              <a:defRPr kumimoji="1">
                <a:solidFill>
                  <a:schemeClr val="tx1"/>
                </a:solidFill>
                <a:latin typeface="Tahoma" pitchFamily="34" charset="0"/>
                <a:ea typeface="ＭＳ Ｐゴシック" charset="-128"/>
              </a:defRPr>
            </a:lvl9pPr>
          </a:lstStyle>
          <a:p>
            <a:pPr algn="ctr"/>
            <a:r>
              <a:rPr lang="ja-JP" altLang="en-US" sz="2000" dirty="0">
                <a:latin typeface="+mj-ea"/>
                <a:ea typeface="+mj-ea"/>
              </a:rPr>
              <a:t>ローカルホスト</a:t>
            </a:r>
          </a:p>
          <a:p>
            <a:pPr algn="ctr"/>
            <a:r>
              <a:rPr lang="en-US" altLang="ja-JP" sz="2000" dirty="0">
                <a:latin typeface="+mn-lt"/>
              </a:rPr>
              <a:t>[</a:t>
            </a:r>
            <a:r>
              <a:rPr lang="ja-JP" altLang="en-US" sz="2000" dirty="0" smtClean="0">
                <a:latin typeface="+mn-lt"/>
              </a:rPr>
              <a:t>ブラウザ</a:t>
            </a:r>
            <a:r>
              <a:rPr lang="en-US" altLang="ja-JP" sz="2000" dirty="0" smtClean="0">
                <a:latin typeface="+mn-lt"/>
              </a:rPr>
              <a:t>(</a:t>
            </a:r>
            <a:r>
              <a:rPr lang="ja-JP" altLang="en-US" sz="2000" dirty="0" smtClean="0">
                <a:solidFill>
                  <a:srgbClr val="FF0000"/>
                </a:solidFill>
                <a:latin typeface="+mn-lt"/>
              </a:rPr>
              <a:t>クライアント</a:t>
            </a:r>
            <a:r>
              <a:rPr lang="en-US" altLang="ja-JP" sz="2000" dirty="0" smtClean="0">
                <a:latin typeface="+mn-lt"/>
              </a:rPr>
              <a:t>)]</a:t>
            </a:r>
            <a:endParaRPr lang="ja-JP" altLang="en-US" sz="2000" dirty="0">
              <a:latin typeface="+mn-lt"/>
            </a:endParaRPr>
          </a:p>
        </p:txBody>
      </p:sp>
      <p:cxnSp>
        <p:nvCxnSpPr>
          <p:cNvPr id="35" name="直線コネクタ 34"/>
          <p:cNvCxnSpPr/>
          <p:nvPr/>
        </p:nvCxnSpPr>
        <p:spPr>
          <a:xfrm>
            <a:off x="0" y="112474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スライド番号プレースホルダ 35"/>
          <p:cNvSpPr>
            <a:spLocks noGrp="1"/>
          </p:cNvSpPr>
          <p:nvPr>
            <p:ph type="sldNum" sz="quarter" idx="12"/>
          </p:nvPr>
        </p:nvSpPr>
        <p:spPr/>
        <p:txBody>
          <a:bodyPr/>
          <a:lstStyle/>
          <a:p>
            <a:fld id="{3D0CEBE4-5221-444E-AA55-EBCDA6368F00}" type="slidenum">
              <a:rPr kumimoji="1" lang="ja-JP" altLang="en-US" smtClean="0"/>
              <a:pPr/>
              <a:t>6</a:t>
            </a:fld>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up)">
                                      <p:cBhvr>
                                        <p:cTn id="7" dur="500"/>
                                        <p:tgtEl>
                                          <p:spTgt spid="2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up)">
                                      <p:cBhvr>
                                        <p:cTn id="16" dur="500"/>
                                        <p:tgtEl>
                                          <p:spTgt spid="27"/>
                                        </p:tgtEl>
                                      </p:cBhvr>
                                    </p:animEffect>
                                  </p:childTnLst>
                                </p:cTn>
                              </p:par>
                            </p:childTnLst>
                          </p:cTn>
                        </p:par>
                        <p:par>
                          <p:cTn id="17" fill="hold">
                            <p:stCondLst>
                              <p:cond delay="500"/>
                            </p:stCondLst>
                            <p:childTnLst>
                              <p:par>
                                <p:cTn id="18" presetID="22" presetClass="entr" presetSubtype="2"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right)">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up)">
                                      <p:cBhvr>
                                        <p:cTn id="2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6" grpId="0"/>
      <p:bldP spid="27"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384"/>
            <a:ext cx="9144000" cy="864096"/>
          </a:xfrm>
        </p:spPr>
        <p:txBody>
          <a:bodyPr>
            <a:normAutofit fontScale="90000"/>
          </a:bodyPr>
          <a:lstStyle/>
          <a:p>
            <a:r>
              <a:rPr lang="ja-JP" altLang="en-US" dirty="0" smtClean="0"/>
              <a:t>サーバ・クライアントシステムの特徴</a:t>
            </a:r>
            <a:endParaRPr kumimoji="1" lang="ja-JP" altLang="en-US" dirty="0"/>
          </a:p>
        </p:txBody>
      </p:sp>
      <p:sp>
        <p:nvSpPr>
          <p:cNvPr id="3" name="コンテンツ プレースホルダ 2"/>
          <p:cNvSpPr>
            <a:spLocks noGrp="1"/>
          </p:cNvSpPr>
          <p:nvPr>
            <p:ph idx="1"/>
          </p:nvPr>
        </p:nvSpPr>
        <p:spPr>
          <a:xfrm>
            <a:off x="0" y="836712"/>
            <a:ext cx="9144000" cy="4536504"/>
          </a:xfrm>
        </p:spPr>
        <p:txBody>
          <a:bodyPr>
            <a:noAutofit/>
          </a:bodyPr>
          <a:lstStyle/>
          <a:p>
            <a:pPr marL="571500" indent="-571500">
              <a:defRPr/>
            </a:pPr>
            <a:r>
              <a:rPr lang="ja-JP" altLang="en-US" sz="2800" dirty="0" smtClean="0"/>
              <a:t>メリット</a:t>
            </a:r>
            <a:endParaRPr lang="en-US" altLang="ja-JP" sz="2800" dirty="0" smtClean="0"/>
          </a:p>
          <a:p>
            <a:pPr marL="937260" lvl="1" indent="-571500">
              <a:defRPr/>
            </a:pPr>
            <a:r>
              <a:rPr lang="ja-JP" altLang="en-US" sz="2400" dirty="0"/>
              <a:t>一つの計算機</a:t>
            </a:r>
            <a:r>
              <a:rPr lang="ja-JP" altLang="en-US" sz="2400" dirty="0" smtClean="0"/>
              <a:t>に</a:t>
            </a:r>
            <a:r>
              <a:rPr lang="ja-JP" altLang="en-US" sz="2400" dirty="0"/>
              <a:t>全ての機能を持たせる必要がなくなる</a:t>
            </a:r>
            <a:endParaRPr lang="en-US" altLang="ja-JP" sz="2400" dirty="0" smtClean="0"/>
          </a:p>
          <a:p>
            <a:pPr marL="971550" lvl="1" indent="-571500">
              <a:defRPr/>
            </a:pPr>
            <a:r>
              <a:rPr lang="ja-JP" altLang="en-US" sz="2400" dirty="0" smtClean="0"/>
              <a:t>クライアントは必要なときのみ稼働させれば良い</a:t>
            </a:r>
            <a:endParaRPr lang="en-US" altLang="ja-JP" sz="2400" dirty="0" smtClean="0"/>
          </a:p>
          <a:p>
            <a:pPr marL="571500" indent="-571500">
              <a:defRPr/>
            </a:pPr>
            <a:r>
              <a:rPr lang="ja-JP" altLang="en-US" sz="2800" dirty="0" smtClean="0"/>
              <a:t>デメリット</a:t>
            </a:r>
            <a:endParaRPr lang="en-US" altLang="ja-JP" sz="2800" dirty="0" smtClean="0"/>
          </a:p>
          <a:p>
            <a:pPr marL="971550" lvl="1" indent="-571500">
              <a:defRPr/>
            </a:pPr>
            <a:r>
              <a:rPr lang="ja-JP" altLang="en-US" sz="2400" dirty="0" smtClean="0"/>
              <a:t>サーバにアクセスできないとサービスを利用できない</a:t>
            </a:r>
            <a:endParaRPr lang="en-US" altLang="ja-JP" sz="2400" dirty="0" smtClean="0"/>
          </a:p>
          <a:p>
            <a:pPr marL="971550" lvl="1" indent="-571500">
              <a:defRPr/>
            </a:pPr>
            <a:r>
              <a:rPr lang="ja-JP" altLang="en-US" sz="2400" dirty="0" smtClean="0"/>
              <a:t>サーバにはある程度</a:t>
            </a:r>
            <a:r>
              <a:rPr lang="ja-JP" altLang="en-US" sz="2400" dirty="0"/>
              <a:t>高い性能</a:t>
            </a:r>
            <a:r>
              <a:rPr lang="ja-JP" altLang="en-US" sz="2400" dirty="0" smtClean="0"/>
              <a:t>が</a:t>
            </a:r>
            <a:r>
              <a:rPr lang="ja-JP" altLang="en-US" sz="2400" dirty="0"/>
              <a:t>要求</a:t>
            </a:r>
            <a:r>
              <a:rPr lang="ja-JP" altLang="en-US" sz="2400" dirty="0" smtClean="0"/>
              <a:t>される</a:t>
            </a:r>
            <a:endParaRPr lang="en-US" altLang="ja-JP" sz="2400" dirty="0" smtClean="0"/>
          </a:p>
          <a:p>
            <a:pPr marL="971550" lvl="1" indent="-571500">
              <a:defRPr/>
            </a:pPr>
            <a:endParaRPr lang="en-US" altLang="ja-JP" sz="2400" dirty="0" smtClean="0"/>
          </a:p>
          <a:p>
            <a:pPr marL="571500" indent="-571500">
              <a:defRPr/>
            </a:pPr>
            <a:r>
              <a:rPr lang="ja-JP" altLang="en-US" sz="2800" dirty="0" smtClean="0"/>
              <a:t>サーバ･クライアント間で各サービスそれぞれに決まった通信プロトコル </a:t>
            </a:r>
            <a:r>
              <a:rPr lang="en-US" altLang="ja-JP" sz="2800" dirty="0" smtClean="0"/>
              <a:t>(</a:t>
            </a:r>
            <a:r>
              <a:rPr lang="ja-JP" altLang="en-US" sz="2800" dirty="0" smtClean="0"/>
              <a:t>第 </a:t>
            </a:r>
            <a:r>
              <a:rPr lang="en-US" altLang="ja-JP" sz="2800" dirty="0" smtClean="0"/>
              <a:t>4 </a:t>
            </a:r>
            <a:r>
              <a:rPr lang="ja-JP" altLang="en-US" sz="2800" dirty="0" smtClean="0"/>
              <a:t>回参照</a:t>
            </a:r>
            <a:r>
              <a:rPr lang="en-US" altLang="ja-JP" sz="2800" dirty="0" smtClean="0"/>
              <a:t>)</a:t>
            </a:r>
            <a:r>
              <a:rPr lang="ja-JP" altLang="en-US" sz="2800" dirty="0" smtClean="0"/>
              <a:t>が必要</a:t>
            </a:r>
          </a:p>
          <a:p>
            <a:pPr marL="571500" indent="-571500">
              <a:defRPr/>
            </a:pPr>
            <a:endParaRPr lang="ja-JP" altLang="en-US" sz="2800" dirty="0" smtClean="0"/>
          </a:p>
          <a:p>
            <a:pPr marL="571500" indent="-571500">
              <a:defRPr/>
            </a:pPr>
            <a:endParaRPr lang="ja-JP" altLang="en-US" sz="2800" dirty="0" smtClean="0"/>
          </a:p>
          <a:p>
            <a:endParaRPr kumimoji="1" lang="ja-JP" altLang="en-US" sz="2800" dirty="0"/>
          </a:p>
        </p:txBody>
      </p:sp>
      <p:cxnSp>
        <p:nvCxnSpPr>
          <p:cNvPr id="4" name="直線コネクタ 3"/>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 4"/>
          <p:cNvSpPr>
            <a:spLocks noGrp="1"/>
          </p:cNvSpPr>
          <p:nvPr>
            <p:ph type="sldNum" sz="quarter" idx="12"/>
          </p:nvPr>
        </p:nvSpPr>
        <p:spPr>
          <a:xfrm>
            <a:off x="6588224" y="6572374"/>
            <a:ext cx="2133600" cy="365125"/>
          </a:xfrm>
        </p:spPr>
        <p:txBody>
          <a:bodyPr/>
          <a:lstStyle/>
          <a:p>
            <a:fld id="{3D0CEBE4-5221-444E-AA55-EBCDA6368F00}" type="slidenum">
              <a:rPr kumimoji="1" lang="ja-JP" altLang="en-US" smtClean="0"/>
              <a:pPr/>
              <a:t>7</a:t>
            </a:fld>
            <a:endParaRPr kumimoji="1" lang="ja-JP" altLang="en-US"/>
          </a:p>
        </p:txBody>
      </p:sp>
      <p:sp>
        <p:nvSpPr>
          <p:cNvPr id="9" name="正方形/長方形 8"/>
          <p:cNvSpPr/>
          <p:nvPr/>
        </p:nvSpPr>
        <p:spPr>
          <a:xfrm>
            <a:off x="502568" y="5373216"/>
            <a:ext cx="8316416" cy="144016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dirty="0"/>
          </a:p>
        </p:txBody>
      </p:sp>
      <p:sp>
        <p:nvSpPr>
          <p:cNvPr id="10" name="テキスト ボックス 9"/>
          <p:cNvSpPr txBox="1"/>
          <p:nvPr/>
        </p:nvSpPr>
        <p:spPr>
          <a:xfrm>
            <a:off x="1254663" y="5445224"/>
            <a:ext cx="7160935" cy="1354217"/>
          </a:xfrm>
          <a:prstGeom prst="rect">
            <a:avLst/>
          </a:prstGeom>
          <a:noFill/>
        </p:spPr>
        <p:txBody>
          <a:bodyPr wrap="none" rtlCol="0">
            <a:spAutoFit/>
          </a:bodyPr>
          <a:lstStyle/>
          <a:p>
            <a:r>
              <a:rPr lang="ja-JP" altLang="en-US" sz="3200" dirty="0" smtClean="0">
                <a:solidFill>
                  <a:srgbClr val="FFFF00"/>
                </a:solidFill>
              </a:rPr>
              <a:t>　　</a:t>
            </a:r>
            <a:r>
              <a:rPr lang="ja-JP" altLang="en-US" sz="3200" dirty="0" smtClean="0">
                <a:solidFill>
                  <a:srgbClr val="FF0000"/>
                </a:solidFill>
              </a:rPr>
              <a:t>　　</a:t>
            </a:r>
            <a:r>
              <a:rPr lang="en-US" altLang="ja-JP" sz="3200" dirty="0" smtClean="0">
                <a:solidFill>
                  <a:srgbClr val="FF0000"/>
                </a:solidFill>
              </a:rPr>
              <a:t>X  Window System </a:t>
            </a:r>
            <a:r>
              <a:rPr lang="ja-JP" altLang="en-US" sz="3200" dirty="0" smtClean="0"/>
              <a:t>も</a:t>
            </a:r>
            <a:r>
              <a:rPr lang="en-US" altLang="ja-JP" sz="3200" dirty="0" smtClean="0"/>
              <a:t/>
            </a:r>
            <a:br>
              <a:rPr lang="en-US" altLang="ja-JP" sz="3200" dirty="0" smtClean="0"/>
            </a:br>
            <a:r>
              <a:rPr lang="ja-JP" altLang="en-US" sz="3200" dirty="0" smtClean="0"/>
              <a:t>サーバ・クライアントシステムを採用</a:t>
            </a:r>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X Window System</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solidFill>
                <a:schemeClr val="tx1"/>
              </a:solidFill>
            </a:endParaRPr>
          </a:p>
        </p:txBody>
      </p:sp>
      <p:sp>
        <p:nvSpPr>
          <p:cNvPr id="4" name="スライド番号プレースホルダ 3"/>
          <p:cNvSpPr>
            <a:spLocks noGrp="1"/>
          </p:cNvSpPr>
          <p:nvPr>
            <p:ph type="sldNum" sz="quarter" idx="12"/>
          </p:nvPr>
        </p:nvSpPr>
        <p:spPr/>
        <p:txBody>
          <a:bodyPr/>
          <a:lstStyle/>
          <a:p>
            <a:fld id="{3D0CEBE4-5221-444E-AA55-EBCDA6368F00}"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384"/>
            <a:ext cx="9144000" cy="864096"/>
          </a:xfrm>
        </p:spPr>
        <p:txBody>
          <a:bodyPr>
            <a:normAutofit fontScale="90000"/>
          </a:bodyPr>
          <a:lstStyle/>
          <a:p>
            <a:r>
              <a:rPr lang="en-US" altLang="ja-JP" dirty="0" smtClean="0"/>
              <a:t>X Window System (X</a:t>
            </a:r>
            <a:r>
              <a:rPr lang="ja-JP" altLang="en-US" dirty="0" smtClean="0">
                <a:latin typeface="+mj-ea"/>
              </a:rPr>
              <a:t>あるいは</a:t>
            </a:r>
            <a:r>
              <a:rPr lang="en-US" altLang="ja-JP" dirty="0" smtClean="0"/>
              <a:t>X11)</a:t>
            </a:r>
            <a:r>
              <a:rPr lang="ja-JP" altLang="en-US" dirty="0" smtClean="0"/>
              <a:t>とは</a:t>
            </a:r>
            <a:endParaRPr kumimoji="1" lang="ja-JP" altLang="en-US" dirty="0"/>
          </a:p>
        </p:txBody>
      </p:sp>
      <p:sp>
        <p:nvSpPr>
          <p:cNvPr id="3" name="コンテンツ プレースホルダ 2"/>
          <p:cNvSpPr>
            <a:spLocks noGrp="1"/>
          </p:cNvSpPr>
          <p:nvPr>
            <p:ph idx="1"/>
          </p:nvPr>
        </p:nvSpPr>
        <p:spPr>
          <a:xfrm>
            <a:off x="0" y="836712"/>
            <a:ext cx="9144000" cy="6021288"/>
          </a:xfrm>
        </p:spPr>
        <p:txBody>
          <a:bodyPr>
            <a:normAutofit/>
          </a:bodyPr>
          <a:lstStyle/>
          <a:p>
            <a:pPr>
              <a:defRPr/>
            </a:pPr>
            <a:r>
              <a:rPr lang="en-US" altLang="ja-JP" sz="2800" dirty="0" smtClean="0"/>
              <a:t>UNIX</a:t>
            </a:r>
            <a:r>
              <a:rPr lang="en-US" altLang="ja-JP" sz="2800" dirty="0" smtClean="0">
                <a:latin typeface="+mj-ea"/>
              </a:rPr>
              <a:t> </a:t>
            </a:r>
            <a:r>
              <a:rPr lang="ja-JP" altLang="en-US" sz="2800" dirty="0" smtClean="0">
                <a:latin typeface="+mj-ea"/>
              </a:rPr>
              <a:t>系 </a:t>
            </a:r>
            <a:r>
              <a:rPr lang="en-US" altLang="ja-JP" sz="2800" dirty="0" smtClean="0"/>
              <a:t>OS</a:t>
            </a:r>
            <a:r>
              <a:rPr lang="en-US" altLang="ja-JP" sz="2800" dirty="0" smtClean="0">
                <a:latin typeface="+mj-ea"/>
              </a:rPr>
              <a:t> </a:t>
            </a:r>
            <a:r>
              <a:rPr lang="ja-JP" altLang="en-US" sz="2800" dirty="0" smtClean="0">
                <a:latin typeface="+mj-ea"/>
              </a:rPr>
              <a:t>で </a:t>
            </a:r>
            <a:r>
              <a:rPr lang="en-US" altLang="ja-JP" sz="2800" dirty="0" smtClean="0"/>
              <a:t>GUI</a:t>
            </a:r>
            <a:r>
              <a:rPr lang="en-US" altLang="ja-JP" sz="2800" dirty="0" smtClean="0">
                <a:latin typeface="+mj-ea"/>
              </a:rPr>
              <a:t> </a:t>
            </a:r>
            <a:r>
              <a:rPr lang="ja-JP" altLang="en-US" sz="2800" dirty="0" smtClean="0">
                <a:latin typeface="+mj-ea"/>
              </a:rPr>
              <a:t>環境</a:t>
            </a:r>
            <a:r>
              <a:rPr lang="en-US" altLang="ja-JP" sz="2800" dirty="0" smtClean="0">
                <a:latin typeface="+mj-ea"/>
              </a:rPr>
              <a:t>(</a:t>
            </a:r>
            <a:r>
              <a:rPr lang="ja-JP" altLang="en-US" sz="2800" dirty="0" smtClean="0">
                <a:latin typeface="+mj-ea"/>
              </a:rPr>
              <a:t>第</a:t>
            </a:r>
            <a:r>
              <a:rPr lang="en-US" altLang="ja-JP" sz="2800" dirty="0" smtClean="0">
                <a:latin typeface="+mj-ea"/>
              </a:rPr>
              <a:t> 3 </a:t>
            </a:r>
            <a:r>
              <a:rPr lang="ja-JP" altLang="en-US" sz="2800" dirty="0" smtClean="0">
                <a:latin typeface="+mj-ea"/>
              </a:rPr>
              <a:t>回参照</a:t>
            </a:r>
            <a:r>
              <a:rPr lang="en-US" altLang="ja-JP" sz="2800" dirty="0" smtClean="0">
                <a:latin typeface="+mj-ea"/>
              </a:rPr>
              <a:t>)</a:t>
            </a:r>
            <a:r>
              <a:rPr lang="ja-JP" altLang="en-US" sz="2800" dirty="0" err="1" smtClean="0">
                <a:latin typeface="+mj-ea"/>
              </a:rPr>
              <a:t>を提</a:t>
            </a:r>
            <a:r>
              <a:rPr lang="ja-JP" altLang="en-US" sz="2800" dirty="0" smtClean="0">
                <a:latin typeface="+mj-ea"/>
              </a:rPr>
              <a:t>供するウィンドウシステム</a:t>
            </a:r>
            <a:endParaRPr lang="en-US" altLang="ja-JP" sz="2800" dirty="0" smtClean="0">
              <a:latin typeface="+mj-ea"/>
            </a:endParaRPr>
          </a:p>
          <a:p>
            <a:pPr lvl="1">
              <a:defRPr/>
            </a:pPr>
            <a:r>
              <a:rPr lang="ja-JP" altLang="en-US" sz="2400" dirty="0" smtClean="0">
                <a:latin typeface="+mj-ea"/>
              </a:rPr>
              <a:t>ウィンドウシステム</a:t>
            </a:r>
            <a:r>
              <a:rPr lang="en-US" altLang="ja-JP" sz="2400" dirty="0" smtClean="0">
                <a:latin typeface="+mj-ea"/>
              </a:rPr>
              <a:t>: </a:t>
            </a:r>
            <a:r>
              <a:rPr lang="ja-JP" altLang="en-US" sz="2400" dirty="0" smtClean="0">
                <a:latin typeface="+mj-ea"/>
              </a:rPr>
              <a:t>複数の作業の入出力画面</a:t>
            </a:r>
            <a:r>
              <a:rPr lang="en-US" altLang="ja-JP" sz="2400" dirty="0" smtClean="0">
                <a:latin typeface="+mj-ea"/>
              </a:rPr>
              <a:t>(</a:t>
            </a:r>
            <a:r>
              <a:rPr lang="ja-JP" altLang="en-US" sz="2400" dirty="0" smtClean="0">
                <a:latin typeface="+mj-ea"/>
              </a:rPr>
              <a:t>ウィンドウ</a:t>
            </a:r>
            <a:r>
              <a:rPr lang="en-US" altLang="ja-JP" sz="2400" dirty="0" smtClean="0">
                <a:latin typeface="+mj-ea"/>
              </a:rPr>
              <a:t>)</a:t>
            </a:r>
            <a:r>
              <a:rPr lang="ja-JP" altLang="en-US" sz="2400" dirty="0" smtClean="0">
                <a:latin typeface="+mj-ea"/>
              </a:rPr>
              <a:t>をそれぞれ表示</a:t>
            </a:r>
            <a:r>
              <a:rPr lang="en-US" altLang="ja-JP" sz="2400" dirty="0" smtClean="0">
                <a:latin typeface="+mj-ea"/>
              </a:rPr>
              <a:t>, </a:t>
            </a:r>
            <a:r>
              <a:rPr lang="ja-JP" altLang="en-US" sz="2400" dirty="0" smtClean="0">
                <a:latin typeface="+mj-ea"/>
              </a:rPr>
              <a:t>調節するシステム</a:t>
            </a:r>
            <a:endParaRPr lang="en-US" altLang="ja-JP" sz="2400" dirty="0" smtClean="0">
              <a:latin typeface="+mj-ea"/>
            </a:endParaRPr>
          </a:p>
          <a:p>
            <a:pPr lvl="1">
              <a:defRPr/>
            </a:pPr>
            <a:r>
              <a:rPr lang="ja-JP" altLang="en-US" sz="2400" dirty="0" smtClean="0">
                <a:latin typeface="+mj-ea"/>
              </a:rPr>
              <a:t>「文字を書く計算機」から「絵を描く計算機」へ </a:t>
            </a:r>
            <a:r>
              <a:rPr lang="en-US" altLang="ja-JP" sz="2400" dirty="0" smtClean="0"/>
              <a:t>(</a:t>
            </a:r>
            <a:r>
              <a:rPr lang="ja-JP" altLang="en-US" sz="2400" dirty="0">
                <a:latin typeface="+mj-ea"/>
              </a:rPr>
              <a:t>第 </a:t>
            </a:r>
            <a:r>
              <a:rPr lang="en-US" altLang="ja-JP" sz="2400" dirty="0"/>
              <a:t>1</a:t>
            </a:r>
            <a:r>
              <a:rPr lang="en-US" altLang="ja-JP" sz="2400" dirty="0">
                <a:latin typeface="+mj-ea"/>
              </a:rPr>
              <a:t> </a:t>
            </a:r>
            <a:r>
              <a:rPr lang="ja-JP" altLang="en-US" sz="2400" dirty="0">
                <a:latin typeface="+mj-ea"/>
              </a:rPr>
              <a:t>回参照</a:t>
            </a:r>
            <a:r>
              <a:rPr lang="en-US" altLang="ja-JP" sz="2400" dirty="0" smtClean="0"/>
              <a:t>)</a:t>
            </a:r>
            <a:endParaRPr lang="ja-JP" altLang="en-US" sz="2400" dirty="0" smtClean="0">
              <a:latin typeface="+mj-ea"/>
            </a:endParaRPr>
          </a:p>
          <a:p>
            <a:pPr marL="342900" lvl="1" indent="-342900">
              <a:buFont typeface="Arial" pitchFamily="34" charset="0"/>
              <a:buChar char="•"/>
              <a:defRPr/>
            </a:pPr>
            <a:r>
              <a:rPr lang="ja-JP" altLang="en-US" dirty="0" smtClean="0">
                <a:latin typeface="+mj-ea"/>
              </a:rPr>
              <a:t>ハードウェア</a:t>
            </a:r>
            <a:r>
              <a:rPr lang="en-US" altLang="ja-JP" dirty="0" smtClean="0">
                <a:latin typeface="+mj-ea"/>
              </a:rPr>
              <a:t>, </a:t>
            </a:r>
            <a:r>
              <a:rPr lang="en-US" altLang="ja-JP" dirty="0" smtClean="0"/>
              <a:t>OS</a:t>
            </a:r>
            <a:r>
              <a:rPr lang="en-US" altLang="ja-JP" dirty="0" smtClean="0">
                <a:latin typeface="+mj-ea"/>
              </a:rPr>
              <a:t> </a:t>
            </a:r>
            <a:r>
              <a:rPr lang="ja-JP" altLang="en-US" dirty="0" err="1" smtClean="0">
                <a:latin typeface="+mj-ea"/>
              </a:rPr>
              <a:t>に依</a:t>
            </a:r>
            <a:r>
              <a:rPr lang="ja-JP" altLang="en-US" dirty="0" smtClean="0">
                <a:latin typeface="+mj-ea"/>
              </a:rPr>
              <a:t>存しないウィンドウシステムの構築を目的として開発</a:t>
            </a:r>
            <a:endParaRPr lang="en-US" altLang="ja-JP" dirty="0" smtClean="0">
              <a:latin typeface="+mj-ea"/>
            </a:endParaRPr>
          </a:p>
          <a:p>
            <a:pPr lvl="1">
              <a:defRPr/>
            </a:pPr>
            <a:r>
              <a:rPr lang="en-US" altLang="ja-JP" sz="2400" dirty="0" smtClean="0"/>
              <a:t>1984 </a:t>
            </a:r>
            <a:r>
              <a:rPr lang="ja-JP" altLang="en-US" sz="2400" dirty="0" smtClean="0">
                <a:latin typeface="+mj-ea"/>
              </a:rPr>
              <a:t>年にマサチューセッツ</a:t>
            </a:r>
            <a:r>
              <a:rPr lang="ja-JP" altLang="en-US" sz="2400" dirty="0">
                <a:latin typeface="+mj-ea"/>
              </a:rPr>
              <a:t>工科</a:t>
            </a:r>
            <a:r>
              <a:rPr lang="ja-JP" altLang="en-US" sz="2400" dirty="0" smtClean="0">
                <a:latin typeface="+mj-ea"/>
              </a:rPr>
              <a:t>大学 </a:t>
            </a:r>
            <a:r>
              <a:rPr lang="en-US" altLang="ja-JP" sz="2400" dirty="0" smtClean="0"/>
              <a:t>(</a:t>
            </a:r>
            <a:r>
              <a:rPr lang="en-US" altLang="ja-JP" sz="2400" dirty="0"/>
              <a:t>MIT</a:t>
            </a:r>
            <a:r>
              <a:rPr lang="en-US" altLang="ja-JP" sz="2400" dirty="0" smtClean="0"/>
              <a:t>) </a:t>
            </a:r>
            <a:r>
              <a:rPr lang="ja-JP" altLang="en-US" sz="2400" dirty="0" smtClean="0">
                <a:latin typeface="+mj-ea"/>
              </a:rPr>
              <a:t>の </a:t>
            </a:r>
            <a:r>
              <a:rPr lang="en-US" altLang="ja-JP" sz="2400" dirty="0" smtClean="0"/>
              <a:t>Athena </a:t>
            </a:r>
            <a:r>
              <a:rPr lang="en-US" altLang="ja-JP" sz="2400" dirty="0"/>
              <a:t>Project </a:t>
            </a:r>
            <a:r>
              <a:rPr lang="ja-JP" altLang="en-US" sz="2400" dirty="0" err="1" smtClean="0">
                <a:latin typeface="+mj-ea"/>
              </a:rPr>
              <a:t>にて</a:t>
            </a:r>
            <a:r>
              <a:rPr lang="ja-JP" altLang="en-US" sz="2400" dirty="0" smtClean="0">
                <a:latin typeface="+mj-ea"/>
              </a:rPr>
              <a:t>開発</a:t>
            </a:r>
            <a:endParaRPr lang="en-US" altLang="ja-JP" sz="2400" dirty="0">
              <a:latin typeface="+mj-ea"/>
            </a:endParaRPr>
          </a:p>
          <a:p>
            <a:pPr>
              <a:defRPr/>
            </a:pPr>
            <a:r>
              <a:rPr lang="ja-JP" altLang="en-US" dirty="0" smtClean="0">
                <a:latin typeface="+mj-ea"/>
              </a:rPr>
              <a:t>現在</a:t>
            </a:r>
            <a:r>
              <a:rPr lang="ja-JP" altLang="en-US" dirty="0">
                <a:latin typeface="+mj-ea"/>
              </a:rPr>
              <a:t>は </a:t>
            </a:r>
            <a:r>
              <a:rPr lang="en-US" altLang="ja-JP" dirty="0" err="1"/>
              <a:t>X.Org</a:t>
            </a:r>
            <a:r>
              <a:rPr lang="en-US" altLang="ja-JP" dirty="0"/>
              <a:t> Foundation </a:t>
            </a:r>
            <a:r>
              <a:rPr lang="ja-JP" altLang="en-US" dirty="0" smtClean="0">
                <a:latin typeface="+mj-ea"/>
              </a:rPr>
              <a:t>が</a:t>
            </a:r>
            <a:r>
              <a:rPr lang="en-US" altLang="ja-JP" dirty="0" smtClean="0">
                <a:latin typeface="+mj-ea"/>
              </a:rPr>
              <a:t/>
            </a:r>
            <a:br>
              <a:rPr lang="en-US" altLang="ja-JP" dirty="0" smtClean="0">
                <a:latin typeface="+mj-ea"/>
              </a:rPr>
            </a:br>
            <a:r>
              <a:rPr lang="ja-JP" altLang="en-US" dirty="0" smtClean="0">
                <a:latin typeface="+mj-ea"/>
              </a:rPr>
              <a:t>開発・メンテナンス</a:t>
            </a:r>
            <a:endParaRPr lang="en-US" altLang="ja-JP" dirty="0">
              <a:latin typeface="+mj-ea"/>
            </a:endParaRPr>
          </a:p>
          <a:p>
            <a:pPr lvl="1">
              <a:defRPr/>
            </a:pPr>
            <a:r>
              <a:rPr lang="ja-JP" altLang="en-US" sz="2400" dirty="0">
                <a:latin typeface="+mj-ea"/>
              </a:rPr>
              <a:t>最新バージョンは「</a:t>
            </a:r>
            <a:r>
              <a:rPr lang="en-US" altLang="ja-JP" sz="2400" dirty="0" smtClean="0"/>
              <a:t>X11R7.7</a:t>
            </a:r>
            <a:r>
              <a:rPr lang="ja-JP" altLang="en-US" sz="2400" dirty="0" smtClean="0">
                <a:latin typeface="+mj-ea"/>
              </a:rPr>
              <a:t>」</a:t>
            </a:r>
            <a:endParaRPr kumimoji="1" lang="ja-JP" altLang="en-US" sz="2400" dirty="0"/>
          </a:p>
        </p:txBody>
      </p:sp>
      <p:sp>
        <p:nvSpPr>
          <p:cNvPr id="4" name="テキスト ボックス 3"/>
          <p:cNvSpPr txBox="1"/>
          <p:nvPr/>
        </p:nvSpPr>
        <p:spPr>
          <a:xfrm>
            <a:off x="5780534" y="5834372"/>
            <a:ext cx="3384376" cy="584775"/>
          </a:xfrm>
          <a:prstGeom prst="rect">
            <a:avLst/>
          </a:prstGeom>
          <a:noFill/>
        </p:spPr>
        <p:txBody>
          <a:bodyPr wrap="square" rtlCol="0">
            <a:spAutoFit/>
          </a:bodyPr>
          <a:lstStyle/>
          <a:p>
            <a:pPr algn="ctr"/>
            <a:r>
              <a:rPr kumimoji="1" lang="en-US" altLang="ja-JP" sz="1600" dirty="0" err="1" smtClean="0"/>
              <a:t>X.Org</a:t>
            </a:r>
            <a:r>
              <a:rPr kumimoji="1" lang="en-US" altLang="ja-JP" sz="1600" dirty="0" smtClean="0"/>
              <a:t> Foundation </a:t>
            </a:r>
            <a:r>
              <a:rPr kumimoji="1" lang="ja-JP" altLang="en-US" sz="1600" dirty="0" err="1" smtClean="0"/>
              <a:t>のロゴ</a:t>
            </a:r>
            <a:r>
              <a:rPr kumimoji="1" lang="ja-JP" altLang="en-US" sz="1600" dirty="0" smtClean="0"/>
              <a:t>マーク</a:t>
            </a:r>
            <a:endParaRPr kumimoji="1" lang="en-US" altLang="ja-JP" sz="1600" dirty="0" smtClean="0"/>
          </a:p>
          <a:p>
            <a:pPr algn="ctr"/>
            <a:r>
              <a:rPr lang="en-US" altLang="ja-JP" sz="1600" dirty="0"/>
              <a:t>http://www.x.org/wiki/</a:t>
            </a:r>
            <a:endParaRPr kumimoji="1" lang="ja-JP" altLang="en-US" sz="1600" dirty="0"/>
          </a:p>
        </p:txBody>
      </p:sp>
      <p:grpSp>
        <p:nvGrpSpPr>
          <p:cNvPr id="5" name="グループ化 4"/>
          <p:cNvGrpSpPr/>
          <p:nvPr/>
        </p:nvGrpSpPr>
        <p:grpSpPr>
          <a:xfrm>
            <a:off x="5616383" y="5113131"/>
            <a:ext cx="3456384" cy="720080"/>
            <a:chOff x="5076056" y="5229200"/>
            <a:chExt cx="3744416" cy="1080120"/>
          </a:xfrm>
        </p:grpSpPr>
        <p:sp>
          <p:nvSpPr>
            <p:cNvPr id="6" name="正方形/長方形 5"/>
            <p:cNvSpPr/>
            <p:nvPr/>
          </p:nvSpPr>
          <p:spPr>
            <a:xfrm>
              <a:off x="5076056" y="5229200"/>
              <a:ext cx="3744416"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7539" y="5373216"/>
              <a:ext cx="35909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8" name="直線コネクタ 7"/>
          <p:cNvCxnSpPr/>
          <p:nvPr/>
        </p:nvCxnSpPr>
        <p:spPr>
          <a:xfrm>
            <a:off x="0" y="83671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8"/>
          <p:cNvSpPr>
            <a:spLocks noGrp="1"/>
          </p:cNvSpPr>
          <p:nvPr>
            <p:ph type="sldNum" sz="quarter" idx="12"/>
          </p:nvPr>
        </p:nvSpPr>
        <p:spPr/>
        <p:txBody>
          <a:bodyPr/>
          <a:lstStyle/>
          <a:p>
            <a:fld id="{3D0CEBE4-5221-444E-AA55-EBCDA6368F00}"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ｓ ゴシック">
      <a:majorFont>
        <a:latin typeface="Arial Unicode MS"/>
        <a:ea typeface="ＭＳ ゴシック"/>
        <a:cs typeface=""/>
      </a:majorFont>
      <a:minorFont>
        <a:latin typeface="Arial Unicode MS"/>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1776</TotalTime>
  <Words>1393</Words>
  <Application>Microsoft Office PowerPoint</Application>
  <PresentationFormat>画面に合わせる (4:3)</PresentationFormat>
  <Paragraphs>239</Paragraphs>
  <Slides>17</Slides>
  <Notes>12</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サーバ・クライアントシステムと X Window System</vt:lpstr>
      <vt:lpstr>サーバ・クライアントシステム</vt:lpstr>
      <vt:lpstr>サーバ・クライアントシステムとは</vt:lpstr>
      <vt:lpstr>サーバ</vt:lpstr>
      <vt:lpstr>クライアント</vt:lpstr>
      <vt:lpstr>サーバ・クライアントシステムの例: Web コンテンツの閲覧</vt:lpstr>
      <vt:lpstr>サーバ・クライアントシステムの特徴</vt:lpstr>
      <vt:lpstr>X Window System</vt:lpstr>
      <vt:lpstr>X Window System (XあるいはX11)とは</vt:lpstr>
      <vt:lpstr>X の特徴</vt:lpstr>
      <vt:lpstr>Xサーバ・Xクライアントの動作例: iceweasel の起動</vt:lpstr>
      <vt:lpstr>ネットワーク透過性</vt:lpstr>
      <vt:lpstr>様々な X クライアント</vt:lpstr>
      <vt:lpstr>ポリシーフリー</vt:lpstr>
      <vt:lpstr>いろいろな OS で動く X</vt:lpstr>
      <vt:lpstr>まとめ</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サーバ・クライアントシステムと X Window System</dc:title>
  <dc:creator>SEIGI</dc:creator>
  <cp:lastModifiedBy>seigi</cp:lastModifiedBy>
  <cp:revision>115</cp:revision>
  <dcterms:created xsi:type="dcterms:W3CDTF">2012-07-05T21:42:20Z</dcterms:created>
  <dcterms:modified xsi:type="dcterms:W3CDTF">2014-06-20T02:07:51Z</dcterms:modified>
</cp:coreProperties>
</file>