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54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304" r:id="rId12"/>
    <p:sldId id="265" r:id="rId13"/>
    <p:sldId id="267" r:id="rId14"/>
    <p:sldId id="268" r:id="rId15"/>
    <p:sldId id="305" r:id="rId16"/>
    <p:sldId id="270" r:id="rId17"/>
    <p:sldId id="271" r:id="rId18"/>
    <p:sldId id="303" r:id="rId19"/>
    <p:sldId id="273" r:id="rId20"/>
    <p:sldId id="274" r:id="rId21"/>
    <p:sldId id="275" r:id="rId22"/>
    <p:sldId id="306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1" r:id="rId37"/>
    <p:sldId id="293" r:id="rId38"/>
    <p:sldId id="294" r:id="rId39"/>
    <p:sldId id="295" r:id="rId40"/>
    <p:sldId id="296" r:id="rId41"/>
    <p:sldId id="308" r:id="rId42"/>
    <p:sldId id="309" r:id="rId43"/>
    <p:sldId id="310" r:id="rId44"/>
    <p:sldId id="318" r:id="rId45"/>
    <p:sldId id="322" r:id="rId46"/>
    <p:sldId id="316" r:id="rId47"/>
    <p:sldId id="323" r:id="rId48"/>
    <p:sldId id="311" r:id="rId49"/>
    <p:sldId id="312" r:id="rId50"/>
    <p:sldId id="313" r:id="rId51"/>
    <p:sldId id="320" r:id="rId52"/>
    <p:sldId id="321" r:id="rId5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3300"/>
    <a:srgbClr val="66FF66"/>
    <a:srgbClr val="33CC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685" autoAdjust="0"/>
  </p:normalViewPr>
  <p:slideViewPr>
    <p:cSldViewPr>
      <p:cViewPr>
        <p:scale>
          <a:sx n="50" d="100"/>
          <a:sy n="50" d="100"/>
        </p:scale>
        <p:origin x="-18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85FE1979-6A8A-40AC-BCE5-F1F1729683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1900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B3%E3%82%B9%E3%83%A2%E7%9F%B3%E6%B2%B9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3%82%AF%E3%83%AC%E3%82%B8%E3%83%83%E3%83%88%E3%82%AB%E3%83%BC%E3%83%89" TargetMode="External"/><Relationship Id="rId13" Type="http://schemas.openxmlformats.org/officeDocument/2006/relationships/hyperlink" Target="http://ja.wikipedia.org/wiki/%E9%81%8E%E8%AA%A4%E6%89%95%E3%81%84" TargetMode="External"/><Relationship Id="rId3" Type="http://schemas.openxmlformats.org/officeDocument/2006/relationships/hyperlink" Target="http://ja.wikipedia.org/wiki/%E6%82%AA%E6%84%8F" TargetMode="External"/><Relationship Id="rId7" Type="http://schemas.openxmlformats.org/officeDocument/2006/relationships/hyperlink" Target="http://ja.wikipedia.org/wiki/Uniform_Resource_Locator" TargetMode="External"/><Relationship Id="rId12" Type="http://schemas.openxmlformats.org/officeDocument/2006/relationships/hyperlink" Target="http://ja.wikipedia.org/wiki/%E6%9E%B6%E7%A9%BA%E8%AB%8B%E6%B1%82%E8%A9%90%E6%AC%BA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.wikipedia.org/wiki/%E3%82%A2%E3%82%AB%E3%82%A6%E3%83%B3%E3%83%88" TargetMode="External"/><Relationship Id="rId11" Type="http://schemas.openxmlformats.org/officeDocument/2006/relationships/hyperlink" Target="http://ja.wikipedia.org/wiki/%E3%83%95%E3%82%A1%E3%83%BC%E3%83%9F%E3%83%B3%E3%82%B0" TargetMode="External"/><Relationship Id="rId5" Type="http://schemas.openxmlformats.org/officeDocument/2006/relationships/hyperlink" Target="http://ja.wikipedia.org/wiki/%E4%BC%81%E6%A5%AD" TargetMode="External"/><Relationship Id="rId10" Type="http://schemas.openxmlformats.org/officeDocument/2006/relationships/hyperlink" Target="http://ja.wikipedia.org/wiki/%E9%A0%90%E9%87%91" TargetMode="External"/><Relationship Id="rId4" Type="http://schemas.openxmlformats.org/officeDocument/2006/relationships/hyperlink" Target="http://ja.wikipedia.org/wiki/%E3%82%A6%E3%82%A7%E3%83%96%E3%82%B5%E3%82%A4%E3%83%88" TargetMode="External"/><Relationship Id="rId9" Type="http://schemas.openxmlformats.org/officeDocument/2006/relationships/hyperlink" Target="http://ja.wikipedia.org/wiki/%E5%80%8B%E4%BA%BA%E6%83%85%E5%A0%B1" TargetMode="Externa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6262F7BF-435C-4ADC-8676-2D029B80E00B}" type="slidenum">
              <a:rPr lang="en-US" altLang="ja-JP" sz="1200" smtClean="0"/>
              <a:pPr eaLnBrk="1" hangingPunct="1"/>
              <a:t>1</a:t>
            </a:fld>
            <a:endParaRPr lang="en-US" altLang="ja-JP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DA5EC4EE-F62E-4719-AF44-D1803F1BB4ED}" type="slidenum">
              <a:rPr lang="en-GB" altLang="ja-JP" sz="1200" smtClean="0"/>
              <a:pPr eaLnBrk="1" hangingPunct="1"/>
              <a:t>12</a:t>
            </a:fld>
            <a:endParaRPr lang="en-GB" altLang="ja-JP" sz="1200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ja-JP" dirty="0" smtClean="0"/>
              <a:t>APOP</a:t>
            </a:r>
            <a:r>
              <a:rPr lang="ja-JP" altLang="en-US" dirty="0" smtClean="0"/>
              <a:t> </a:t>
            </a:r>
            <a:r>
              <a:rPr lang="ja-JP" altLang="en-US" dirty="0" smtClean="0"/>
              <a:t>は暗号化の中身の解析が進み，解析が成功してしまった．</a:t>
            </a:r>
            <a:r>
              <a:rPr lang="en-US" altLang="ja-JP" dirty="0" smtClean="0"/>
              <a:t>2007</a:t>
            </a:r>
            <a:r>
              <a:rPr lang="ja-JP" altLang="en-US" dirty="0" smtClean="0"/>
              <a:t> 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 月には</a:t>
            </a:r>
            <a:r>
              <a:rPr lang="en-US" altLang="ja-JP" dirty="0" smtClean="0"/>
              <a:t>POP over SSL</a:t>
            </a:r>
            <a:r>
              <a:rPr lang="ja-JP" altLang="en-US" dirty="0" smtClean="0"/>
              <a:t> 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利用を勧告した．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B2ABD820-0428-4B7C-984C-66CEBFB31367}" type="slidenum">
              <a:rPr lang="en-GB" altLang="ja-JP" sz="1200" smtClean="0"/>
              <a:pPr eaLnBrk="1" hangingPunct="1"/>
              <a:t>13</a:t>
            </a:fld>
            <a:endParaRPr lang="en-GB" altLang="ja-JP" sz="1200" smtClean="0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ja-JP" altLang="en-US" dirty="0" smtClean="0"/>
              <a:t>一元管理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オフラインでも</a:t>
            </a:r>
            <a:r>
              <a:rPr lang="en-US" altLang="ja-JP" dirty="0" smtClean="0"/>
              <a:t>MUA</a:t>
            </a:r>
            <a:r>
              <a:rPr lang="ja-JP" altLang="en-US" dirty="0" smtClean="0"/>
              <a:t>側のトランザクションログとして保存することができる． </a:t>
            </a:r>
            <a:endParaRPr lang="en-US" altLang="ja-JP" dirty="0" smtClean="0"/>
          </a:p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721DB039-7B36-4356-9623-5147C5F56811}" type="slidenum">
              <a:rPr lang="en-GB" altLang="ja-JP" sz="1200" smtClean="0"/>
              <a:pPr eaLnBrk="1" hangingPunct="1"/>
              <a:t>17</a:t>
            </a:fld>
            <a:endParaRPr lang="en-GB" altLang="ja-JP" sz="1200" smtClean="0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ja-JP" altLang="en-US" smtClean="0"/>
              <a:t>通常はメーラは</a:t>
            </a:r>
            <a:r>
              <a:rPr lang="en-US" altLang="ja-JP" smtClean="0"/>
              <a:t>From </a:t>
            </a:r>
            <a:r>
              <a:rPr lang="ja-JP" altLang="en-US" smtClean="0"/>
              <a:t>から下しか見えてない</a:t>
            </a:r>
            <a:r>
              <a:rPr lang="en-US" altLang="ja-JP" smtClean="0"/>
              <a:t>. </a:t>
            </a:r>
            <a:r>
              <a:rPr lang="ja-JP" altLang="en-US" smtClean="0"/>
              <a:t>設定によって見える</a:t>
            </a:r>
            <a:r>
              <a:rPr lang="en-US" altLang="ja-JP" smtClean="0"/>
              <a:t>. </a:t>
            </a:r>
            <a:r>
              <a:rPr lang="ja-JP" altLang="en-US" smtClean="0"/>
              <a:t>携帯電話は個々の部分が取られているが実際は存在する</a:t>
            </a:r>
            <a:endParaRPr lang="ja-JP" altLang="ja-JP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34A5D3FE-DB8C-41B2-91C3-9EA68C21A57C}" type="slidenum">
              <a:rPr lang="en-GB" altLang="ja-JP" sz="1200" smtClean="0"/>
              <a:pPr eaLnBrk="1" hangingPunct="1"/>
              <a:t>18</a:t>
            </a:fld>
            <a:endParaRPr lang="en-GB" altLang="ja-JP" sz="1200" smtClean="0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A12E6E43-9395-4F48-8942-707E5F15C7DD}" type="slidenum">
              <a:rPr lang="en-GB" altLang="ja-JP" sz="1200" smtClean="0"/>
              <a:pPr eaLnBrk="1" hangingPunct="1"/>
              <a:t>19</a:t>
            </a:fld>
            <a:endParaRPr lang="en-GB" altLang="ja-JP" sz="1200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A0F94547-3A3B-45BF-B293-439FC4477922}" type="slidenum">
              <a:rPr lang="en-GB" altLang="ja-JP" sz="1200" smtClean="0"/>
              <a:pPr eaLnBrk="1" hangingPunct="1"/>
              <a:t>20</a:t>
            </a:fld>
            <a:endParaRPr lang="en-GB" altLang="ja-JP" sz="1200" smtClean="0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DCD96E2B-9AC7-4D07-A5A0-D02EF120721A}" type="slidenum">
              <a:rPr lang="en-GB" altLang="ja-JP" sz="1200" smtClean="0"/>
              <a:pPr eaLnBrk="1" hangingPunct="1"/>
              <a:t>21</a:t>
            </a:fld>
            <a:endParaRPr lang="en-GB" altLang="ja-JP" sz="1200" smtClean="0"/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EC4390D2-6D32-42C7-B42A-1E7673D6137E}" type="slidenum">
              <a:rPr lang="en-GB" altLang="ja-JP" sz="1200" smtClean="0"/>
              <a:pPr eaLnBrk="1" hangingPunct="1"/>
              <a:t>22</a:t>
            </a:fld>
            <a:endParaRPr lang="en-GB" altLang="ja-JP" sz="1200" smtClean="0"/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2708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649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3000"/>
              </a:lnSpc>
              <a:spcBef>
                <a:spcPts val="450"/>
              </a:spcBef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ja-JP" sz="2000" dirty="0" smtClean="0">
                <a:latin typeface="Bitstream Vera Serif"/>
              </a:rPr>
              <a:t>MIME</a:t>
            </a:r>
            <a:r>
              <a:rPr lang="en-US" altLang="ja-JP" sz="2000" dirty="0" smtClean="0">
                <a:latin typeface="Bitstream Vera Serif"/>
              </a:rPr>
              <a:t>(</a:t>
            </a:r>
            <a:r>
              <a:rPr lang="ja-JP" altLang="en-US" sz="2000" dirty="0" smtClean="0">
                <a:latin typeface="Bitstream Vera Serif"/>
              </a:rPr>
              <a:t>マイム</a:t>
            </a:r>
            <a:r>
              <a:rPr lang="en-US" altLang="ja-JP" sz="2000" dirty="0" smtClean="0">
                <a:latin typeface="Bitstream Vera Serif"/>
              </a:rPr>
              <a:t>)</a:t>
            </a:r>
            <a:endParaRPr lang="en-GB" altLang="ja-JP" sz="2000" dirty="0" smtClean="0">
              <a:latin typeface="Bitstream Vera Serif"/>
            </a:endParaRPr>
          </a:p>
          <a:p>
            <a:pPr eaLnBrk="1" hangingPunct="1">
              <a:lnSpc>
                <a:spcPct val="83000"/>
              </a:lnSpc>
              <a:spcBef>
                <a:spcPts val="450"/>
              </a:spcBef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US" sz="2000" dirty="0" smtClean="0">
                <a:latin typeface="Bitstream Vera Serif"/>
              </a:rPr>
              <a:t>ある規格</a:t>
            </a:r>
            <a:r>
              <a:rPr lang="en-US" altLang="ja-JP" sz="2000" dirty="0" smtClean="0">
                <a:latin typeface="Bitstream Vera Serif"/>
              </a:rPr>
              <a:t>(US-ASCII)</a:t>
            </a:r>
            <a:r>
              <a:rPr lang="ja-JP" altLang="en-US" sz="2000" dirty="0" smtClean="0">
                <a:latin typeface="Bitstream Vera Serif"/>
              </a:rPr>
              <a:t> のテキストしか使用できないインターネットの電子メールでさまざまなフォーマットを扱えるようにする規格</a:t>
            </a:r>
            <a:endParaRPr lang="en-GB" altLang="ja-JP" sz="2000" dirty="0" smtClean="0">
              <a:latin typeface="Bitstream Vera Serif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D62BB55-9EA0-42D1-B6AA-653E262835DD}" type="slidenum">
              <a:rPr lang="en-GB" altLang="ja-JP" sz="1200" smtClean="0"/>
              <a:pPr eaLnBrk="1" hangingPunct="1"/>
              <a:t>23</a:t>
            </a:fld>
            <a:endParaRPr lang="en-GB" altLang="ja-JP" sz="1200" smtClean="0"/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ja-JP" dirty="0" smtClean="0"/>
              <a:t>HTML</a:t>
            </a:r>
            <a:r>
              <a:rPr lang="ja-JP" altLang="en-US" dirty="0" smtClean="0"/>
              <a:t> 形式のメールだと</a:t>
            </a:r>
            <a:r>
              <a:rPr lang="en-US" altLang="ja-JP" dirty="0" smtClean="0"/>
              <a:t>Plain</a:t>
            </a:r>
            <a:r>
              <a:rPr lang="ja-JP" altLang="en-US" dirty="0" smtClean="0"/>
              <a:t> のところが</a:t>
            </a:r>
            <a:r>
              <a:rPr lang="en-US" altLang="ja-JP" dirty="0" smtClean="0"/>
              <a:t>html</a:t>
            </a:r>
            <a:r>
              <a:rPr lang="en-US" altLang="ja-JP" baseline="0" dirty="0" smtClean="0"/>
              <a:t> </a:t>
            </a:r>
            <a:r>
              <a:rPr lang="ja-JP" altLang="en-US" baseline="0" dirty="0" smtClean="0"/>
              <a:t>と記述されている</a:t>
            </a:r>
            <a:endParaRPr lang="en-US" altLang="ja-JP" baseline="0" dirty="0" smtClean="0"/>
          </a:p>
          <a:p>
            <a:pPr eaLnBrk="1" hangingPunct="1"/>
            <a:r>
              <a:rPr lang="ja-JP" altLang="en-US" baseline="0" dirty="0" smtClean="0"/>
              <a:t>他にも</a:t>
            </a:r>
            <a:r>
              <a:rPr lang="en-US" altLang="ja-JP" baseline="0" dirty="0" smtClean="0"/>
              <a:t>image/gif video/mpeg </a:t>
            </a:r>
            <a:r>
              <a:rPr lang="ja-JP" altLang="en-US" baseline="0" dirty="0" smtClean="0"/>
              <a:t>等もある</a:t>
            </a:r>
            <a:endParaRPr lang="en-US" altLang="ja-JP" baseline="0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5B271D9B-15F4-447A-B2F8-AA39A8210645}" type="slidenum">
              <a:rPr lang="en-GB" altLang="ja-JP" sz="1200" smtClean="0"/>
              <a:pPr eaLnBrk="1" hangingPunct="1"/>
              <a:t>24</a:t>
            </a:fld>
            <a:endParaRPr lang="en-GB" altLang="ja-JP" sz="1200" smtClean="0"/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ja-JP" dirty="0" smtClean="0"/>
              <a:t>7</a:t>
            </a:r>
            <a:r>
              <a:rPr lang="ja-JP" altLang="en-US" dirty="0" smtClean="0"/>
              <a:t> </a:t>
            </a:r>
            <a:r>
              <a:rPr lang="en-US" altLang="ja-JP" dirty="0" smtClean="0"/>
              <a:t>bit </a:t>
            </a:r>
            <a:r>
              <a:rPr lang="ja-JP" altLang="en-US" dirty="0" smtClean="0"/>
              <a:t>のテキストで送る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ISP</a:t>
            </a:r>
            <a:r>
              <a:rPr kumimoji="1" lang="ja-JP" altLang="en-US" dirty="0" smtClean="0"/>
              <a:t> ： インターネットサービスプロバイダ</a:t>
            </a:r>
            <a:endParaRPr kumimoji="1" lang="en-US" altLang="ja-JP" dirty="0" smtClean="0"/>
          </a:p>
          <a:p>
            <a:r>
              <a:rPr kumimoji="1" lang="ja-JP" altLang="en-US" dirty="0" smtClean="0"/>
              <a:t>プロバイダと契約した際に，付加サービスとしてメールアドレスを配布されることがある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FE1979-6A8A-40AC-BCE5-F1F172968313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25700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99E6F75-CB40-4315-9DA5-91B2A8F2F42E}" type="slidenum">
              <a:rPr lang="en-GB" altLang="ja-JP" sz="1200" smtClean="0"/>
              <a:pPr eaLnBrk="1" hangingPunct="1"/>
              <a:t>25</a:t>
            </a:fld>
            <a:endParaRPr lang="en-GB" altLang="ja-JP" sz="1200" smtClean="0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2B0437A0-4A9E-4E17-8D24-1D6009FD855B}" type="slidenum">
              <a:rPr lang="en-GB" altLang="ja-JP" sz="1200" smtClean="0"/>
              <a:pPr eaLnBrk="1" hangingPunct="1"/>
              <a:t>26</a:t>
            </a:fld>
            <a:endParaRPr lang="en-GB" altLang="ja-JP" sz="1200" smtClean="0"/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57C0CB14-B5B5-486C-B294-36ECD21E7ED7}" type="slidenum">
              <a:rPr lang="en-GB" altLang="ja-JP" sz="1200" smtClean="0"/>
              <a:pPr eaLnBrk="1" hangingPunct="1"/>
              <a:t>27</a:t>
            </a:fld>
            <a:endParaRPr lang="en-GB" altLang="ja-JP" sz="1200" smtClean="0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5B1E85F1-690D-49D6-B77C-4BF3BBAB9207}" type="slidenum">
              <a:rPr lang="en-GB" altLang="ja-JP" sz="1200" smtClean="0"/>
              <a:pPr eaLnBrk="1" hangingPunct="1"/>
              <a:t>28</a:t>
            </a:fld>
            <a:endParaRPr lang="en-GB" altLang="ja-JP" sz="1200" smtClean="0"/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958F4535-B3F6-4B07-80C9-CA73040564EF}" type="slidenum">
              <a:rPr lang="en-GB" altLang="ja-JP" sz="1200" smtClean="0"/>
              <a:pPr eaLnBrk="1" hangingPunct="1"/>
              <a:t>29</a:t>
            </a:fld>
            <a:endParaRPr lang="en-GB" altLang="ja-JP" sz="1200" smtClean="0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ja-JP" altLang="en-US" dirty="0" smtClean="0"/>
              <a:t>メールクライアントの種別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32C09CB9-2913-44F2-B03F-C0C66D5A660D}" type="slidenum">
              <a:rPr lang="en-GB" altLang="ja-JP" sz="1200" smtClean="0"/>
              <a:pPr eaLnBrk="1" hangingPunct="1"/>
              <a:t>30</a:t>
            </a:fld>
            <a:endParaRPr lang="en-GB" altLang="ja-JP" sz="1200" smtClean="0"/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CBD0D7C2-E695-4BD5-ABBE-8E814D7D508A}" type="slidenum">
              <a:rPr lang="en-GB" altLang="ja-JP" sz="1200" smtClean="0"/>
              <a:pPr eaLnBrk="1" hangingPunct="1"/>
              <a:t>31</a:t>
            </a:fld>
            <a:endParaRPr lang="en-GB" altLang="ja-JP" sz="1200" smtClean="0"/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77878242-8F62-4BF6-80D6-D75986297CDD}" type="slidenum">
              <a:rPr lang="en-GB" altLang="ja-JP" sz="1200" smtClean="0"/>
              <a:pPr eaLnBrk="1" hangingPunct="1"/>
              <a:t>33</a:t>
            </a:fld>
            <a:endParaRPr lang="en-GB" altLang="ja-JP" sz="1200" smtClean="0"/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ja-JP" altLang="en-US" dirty="0" smtClean="0"/>
              <a:t>資源を圧迫する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メールを開くのに時間がかかる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HTML </a:t>
            </a:r>
            <a:r>
              <a:rPr lang="ja-JP" altLang="en-US" dirty="0" smtClean="0"/>
              <a:t>が読み取れるとは限らない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チェインメールつい最近では大震災があったので募金してくれなどのメールがはやった。さらに不特定多数に送ってくれと書いてあった←個々の部分がチェーンメール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とか「</a:t>
            </a:r>
            <a:r>
              <a:rPr lang="ja-JP" altLang="en-US" dirty="0" smtClean="0">
                <a:hlinkClick r:id="rId3" action="ppaction://hlinkfile" tooltip="コスモ石油"/>
              </a:rPr>
              <a:t>コスモ石油</a:t>
            </a:r>
            <a:r>
              <a:rPr lang="ja-JP" altLang="en-US" dirty="0" smtClean="0"/>
              <a:t>千葉製油所の爆発により有害物質が拡散し、雨などと一緒に降るから、肌を露出しないように」というデマが流れた。実際は</a:t>
            </a:r>
            <a:r>
              <a:rPr lang="en-US" altLang="ja-JP" dirty="0" smtClean="0"/>
              <a:t>LP</a:t>
            </a:r>
            <a:r>
              <a:rPr lang="ja-JP" altLang="en-US" dirty="0" smtClean="0"/>
              <a:t>ガスが流れただけだった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933D5CCC-C123-49D0-A0B3-8602D4E01602}" type="slidenum">
              <a:rPr lang="en-GB" altLang="ja-JP" sz="1200" smtClean="0"/>
              <a:pPr eaLnBrk="1" hangingPunct="1"/>
              <a:t>34</a:t>
            </a:fld>
            <a:endParaRPr lang="en-GB" altLang="ja-JP" sz="1200" smtClean="0"/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ja-JP" altLang="en-US" b="1" dirty="0" smtClean="0"/>
              <a:t>スパム</a:t>
            </a:r>
            <a:r>
              <a:rPr lang="ja-JP" altLang="en-US" dirty="0" smtClean="0"/>
              <a:t> 受信者の意向を無視して、無差別かつ大量に一括して送信されるメール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社会的に信用のあるような偽のページに送られてそこに大切なパスワードなどを書いて盗まれてしまう詐欺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dirty="0" smtClean="0"/>
              <a:t>この行為は、</a:t>
            </a:r>
            <a:r>
              <a:rPr lang="ja-JP" altLang="en-US" dirty="0" smtClean="0">
                <a:hlinkClick r:id="rId3" action="ppaction://hlinkfile" tooltip="悪意"/>
              </a:rPr>
              <a:t>悪意</a:t>
            </a:r>
            <a:r>
              <a:rPr lang="ja-JP" altLang="en-US" dirty="0" smtClean="0"/>
              <a:t>の第三者が会員制</a:t>
            </a:r>
            <a:r>
              <a:rPr lang="ja-JP" altLang="en-US" dirty="0" smtClean="0">
                <a:hlinkClick r:id="rId4" action="ppaction://hlinkfile" tooltip="ウェブサイト"/>
              </a:rPr>
              <a:t>ウェブサイト</a:t>
            </a:r>
            <a:r>
              <a:rPr lang="ja-JP" altLang="en-US" dirty="0" smtClean="0"/>
              <a:t>や有名</a:t>
            </a:r>
            <a:r>
              <a:rPr lang="ja-JP" altLang="en-US" dirty="0" smtClean="0">
                <a:hlinkClick r:id="rId5" action="ppaction://hlinkfile" tooltip="企業"/>
              </a:rPr>
              <a:t>企業</a:t>
            </a:r>
            <a:r>
              <a:rPr lang="ja-JP" altLang="en-US" dirty="0" smtClean="0"/>
              <a:t>を装い、「</a:t>
            </a:r>
            <a:r>
              <a:rPr lang="ja-JP" altLang="en-US" b="1" dirty="0" smtClean="0"/>
              <a:t>ユーザー</a:t>
            </a:r>
            <a:r>
              <a:rPr lang="ja-JP" altLang="en-US" b="1" dirty="0" smtClean="0">
                <a:hlinkClick r:id="rId6" action="ppaction://hlinkfile" tooltip="アカウント"/>
              </a:rPr>
              <a:t>アカウント</a:t>
            </a:r>
            <a:r>
              <a:rPr lang="ja-JP" altLang="en-US" b="1" dirty="0" smtClean="0"/>
              <a:t>の有効期限が近づいています</a:t>
            </a:r>
            <a:r>
              <a:rPr lang="ja-JP" altLang="en-US" dirty="0" smtClean="0"/>
              <a:t>」や「</a:t>
            </a:r>
            <a:r>
              <a:rPr lang="ja-JP" altLang="en-US" b="1" dirty="0" smtClean="0"/>
              <a:t>新規サービスへの移行のため、登録内容の再入力をお願いします</a:t>
            </a:r>
            <a:r>
              <a:rPr lang="ja-JP" altLang="en-US" dirty="0" smtClean="0"/>
              <a:t>」などと、本物のウェブサイトを装った偽のウェブサイトへの</a:t>
            </a:r>
            <a:r>
              <a:rPr lang="en-US" altLang="ja-JP" dirty="0" smtClean="0">
                <a:hlinkClick r:id="rId7" action="ppaction://hlinkfile" tooltip="Uniform Resource Locator"/>
              </a:rPr>
              <a:t>URL</a:t>
            </a:r>
            <a:r>
              <a:rPr lang="ja-JP" altLang="en-US" dirty="0" smtClean="0">
                <a:hlinkClick r:id="rId7" action="ppaction://hlinkfile" tooltip="Uniform Resource Locator"/>
              </a:rPr>
              <a:t>リンク</a:t>
            </a:r>
            <a:r>
              <a:rPr lang="ja-JP" altLang="en-US" dirty="0" smtClean="0"/>
              <a:t>を貼ったメールを送りつけ、</a:t>
            </a:r>
            <a:r>
              <a:rPr lang="ja-JP" altLang="en-US" dirty="0" smtClean="0">
                <a:hlinkClick r:id="rId8" action="ppaction://hlinkfile" tooltip="クレジットカード"/>
              </a:rPr>
              <a:t>クレジットカード</a:t>
            </a:r>
            <a:r>
              <a:rPr lang="ja-JP" altLang="en-US" dirty="0" smtClean="0"/>
              <a:t>の会員番号といった</a:t>
            </a:r>
            <a:r>
              <a:rPr lang="ja-JP" altLang="en-US" dirty="0" smtClean="0">
                <a:hlinkClick r:id="rId9" action="ppaction://hlinkfile" tooltip="個人情報"/>
              </a:rPr>
              <a:t>個人情報</a:t>
            </a:r>
            <a:r>
              <a:rPr lang="ja-JP" altLang="en-US" dirty="0" smtClean="0"/>
              <a:t>や、</a:t>
            </a:r>
            <a:r>
              <a:rPr lang="ja-JP" altLang="en-US" dirty="0" smtClean="0">
                <a:hlinkClick r:id="rId10" action="ppaction://hlinkfile" tooltip="預金"/>
              </a:rPr>
              <a:t>銀行預金口座</a:t>
            </a:r>
            <a:r>
              <a:rPr lang="ja-JP" altLang="en-US" dirty="0" smtClean="0"/>
              <a:t>を含む各種サービスの</a:t>
            </a:r>
            <a:r>
              <a:rPr lang="en-US" altLang="ja-JP" dirty="0" smtClean="0"/>
              <a:t>ID</a:t>
            </a:r>
            <a:r>
              <a:rPr lang="ja-JP" altLang="en-US" dirty="0" smtClean="0"/>
              <a:t>やパスワードを獲得することを目的とする。また、</a:t>
            </a:r>
            <a:r>
              <a:rPr lang="en-US" altLang="ja-JP" dirty="0" smtClean="0"/>
              <a:t>DNS</a:t>
            </a:r>
            <a:r>
              <a:rPr lang="ja-JP" altLang="en-US" dirty="0" smtClean="0"/>
              <a:t>書き換えなどにより、正しい</a:t>
            </a:r>
            <a:r>
              <a:rPr lang="en-US" altLang="ja-JP" dirty="0" smtClean="0"/>
              <a:t>URL</a:t>
            </a:r>
            <a:r>
              <a:rPr lang="ja-JP" altLang="en-US" dirty="0" smtClean="0"/>
              <a:t>を入力しているのに偽のウェブサイトに誘導されてしまう</a:t>
            </a:r>
            <a:r>
              <a:rPr lang="ja-JP" altLang="en-US" dirty="0" smtClean="0">
                <a:hlinkClick r:id="rId11" action="ppaction://hlinkfile" tooltip="ファーミング"/>
              </a:rPr>
              <a:t>ファーミング</a:t>
            </a:r>
            <a:r>
              <a:rPr lang="ja-JP" altLang="en-US" dirty="0" smtClean="0"/>
              <a:t>という類似手法もある。その結果として</a:t>
            </a:r>
            <a:r>
              <a:rPr lang="ja-JP" altLang="en-US" dirty="0" smtClean="0">
                <a:hlinkClick r:id="rId12" action="ppaction://hlinkfile" tooltip="架空請求詐欺"/>
              </a:rPr>
              <a:t>架空請求詐欺</a:t>
            </a:r>
            <a:r>
              <a:rPr lang="ja-JP" altLang="en-US" dirty="0" smtClean="0"/>
              <a:t>や</a:t>
            </a:r>
            <a:r>
              <a:rPr lang="ja-JP" altLang="en-US" dirty="0" smtClean="0">
                <a:hlinkClick r:id="rId13" action="ppaction://hlinkfile" tooltip="過誤払い"/>
              </a:rPr>
              <a:t>預金の引き下ろし</a:t>
            </a:r>
            <a:r>
              <a:rPr lang="ja-JP" altLang="en-US" dirty="0" smtClean="0"/>
              <a:t>・成り済ましなどに利用され、多重に被害者となってしまう、または間接的に加害者になってしまうケースも目立ってきている。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5F2992BE-506F-4933-BC57-A7CD4EF5571A}" type="slidenum">
              <a:rPr lang="en-GB" altLang="ja-JP" sz="1200" smtClean="0"/>
              <a:pPr eaLnBrk="1" hangingPunct="1"/>
              <a:t>36</a:t>
            </a:fld>
            <a:endParaRPr lang="en-GB" altLang="ja-JP" sz="1200" smtClean="0"/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ja-JP" altLang="en-US" dirty="0" smtClean="0"/>
              <a:t>秘密鍵とは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秘密鍵は個人鍵ともよばれ，個人のみが持つ暗号化するため，もしくは</a:t>
            </a:r>
            <a:r>
              <a:rPr lang="ja-JP" altLang="en-US" dirty="0" smtClean="0"/>
              <a:t>復号する</a:t>
            </a:r>
            <a:r>
              <a:rPr lang="ja-JP" altLang="en-US" dirty="0" smtClean="0"/>
              <a:t>ための鍵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公開鍵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公開鍵は公に出している鍵であり，ふつうは誰でも使うことができる．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EF282563-5C33-4BFA-8B56-537413789D73}" type="slidenum">
              <a:rPr lang="en-GB" altLang="ja-JP" sz="1200" smtClean="0"/>
              <a:pPr eaLnBrk="1" hangingPunct="1"/>
              <a:t>5</a:t>
            </a:fld>
            <a:endParaRPr lang="en-GB" altLang="ja-JP" sz="1200" smtClean="0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95325"/>
            <a:ext cx="4570412" cy="3427413"/>
          </a:xfrm>
          <a:ln/>
        </p:spPr>
      </p:sp>
      <p:sp>
        <p:nvSpPr>
          <p:cNvPr id="870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870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FBDFF709-948C-42B4-8D39-D17D38893AE8}" type="slidenum">
              <a:rPr lang="en-GB" altLang="ja-JP" sz="1200" smtClean="0"/>
              <a:pPr eaLnBrk="1" hangingPunct="1"/>
              <a:t>37</a:t>
            </a:fld>
            <a:endParaRPr lang="en-GB" altLang="ja-JP" sz="12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95325"/>
            <a:ext cx="4570412" cy="3427413"/>
          </a:xfrm>
          <a:ln/>
        </p:spPr>
      </p:sp>
      <p:sp>
        <p:nvSpPr>
          <p:cNvPr id="870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 dirty="0" smtClean="0"/>
              <a:t>イメージ：家族に家の鍵を渡す感じ</a:t>
            </a:r>
          </a:p>
        </p:txBody>
      </p:sp>
      <p:sp>
        <p:nvSpPr>
          <p:cNvPr id="870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FBDFF709-948C-42B4-8D39-D17D38893AE8}" type="slidenum">
              <a:rPr lang="en-GB" altLang="ja-JP" sz="1200" smtClean="0"/>
              <a:pPr eaLnBrk="1" hangingPunct="1"/>
              <a:t>38</a:t>
            </a:fld>
            <a:endParaRPr lang="en-GB" altLang="ja-JP" sz="12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95325"/>
            <a:ext cx="4570412" cy="3427413"/>
          </a:xfrm>
          <a:ln/>
        </p:spPr>
      </p:sp>
      <p:sp>
        <p:nvSpPr>
          <p:cNvPr id="870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ja-JP" dirty="0" smtClean="0"/>
              <a:t>1 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鍵だけで暗号化する方式はセキュリティ上危険であるので鍵を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つ使用する</a:t>
            </a:r>
            <a:r>
              <a:rPr lang="en-US" altLang="ja-JP" dirty="0" smtClean="0"/>
              <a:t>. 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ユーザーは自分自身の公開鍵と秘密鍵を持つ</a:t>
            </a:r>
            <a:endParaRPr lang="en-US" altLang="ja-JP" dirty="0" smtClean="0"/>
          </a:p>
          <a:p>
            <a:pPr lvl="1" eaLnBrk="1" hangingPunct="1">
              <a:lnSpc>
                <a:spcPct val="85000"/>
              </a:lnSpc>
              <a:spcBef>
                <a:spcPts val="1200"/>
              </a:spcBef>
            </a:pPr>
            <a:r>
              <a:rPr lang="ja-JP" altLang="en-US" dirty="0" smtClean="0"/>
              <a:t>自分の公開鍵で暗号化されたデータは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自分の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秘密鍵でしか復号化できない</a:t>
            </a:r>
            <a:r>
              <a:rPr lang="en-US" altLang="ja-JP" dirty="0" smtClean="0"/>
              <a:t>. </a:t>
            </a:r>
          </a:p>
          <a:p>
            <a:pPr lvl="1" eaLnBrk="1" hangingPunct="1">
              <a:lnSpc>
                <a:spcPct val="85000"/>
              </a:lnSpc>
              <a:spcBef>
                <a:spcPts val="1200"/>
              </a:spcBef>
            </a:pPr>
            <a:r>
              <a:rPr lang="ja-JP" altLang="en-US" dirty="0" smtClean="0"/>
              <a:t>秘密鍵は自分しか持っておらず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公開鍵は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自分とやり取りをする 全ての相手が持つ</a:t>
            </a:r>
          </a:p>
          <a:p>
            <a:pPr eaLnBrk="1" hangingPunct="1"/>
            <a:r>
              <a:rPr lang="ja-JP" altLang="en-US" dirty="0" smtClean="0"/>
              <a:t>イメージ：錠前を渡しておいて，それを開けることができる鍵を持っているのは自分だけ．</a:t>
            </a:r>
          </a:p>
        </p:txBody>
      </p:sp>
      <p:sp>
        <p:nvSpPr>
          <p:cNvPr id="870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FBDFF709-948C-42B4-8D39-D17D38893AE8}" type="slidenum">
              <a:rPr lang="en-GB" altLang="ja-JP" sz="1200" smtClean="0"/>
              <a:pPr eaLnBrk="1" hangingPunct="1"/>
              <a:t>39</a:t>
            </a:fld>
            <a:endParaRPr lang="en-GB" altLang="ja-JP" sz="12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1E5E4864-986A-42E0-A258-D946E8C42DF3}" type="slidenum">
              <a:rPr lang="en-GB" altLang="ja-JP" sz="1200" smtClean="0"/>
              <a:pPr eaLnBrk="1" hangingPunct="1"/>
              <a:t>44</a:t>
            </a:fld>
            <a:endParaRPr lang="en-GB" altLang="ja-JP" sz="1200" smtClean="0"/>
          </a:p>
        </p:txBody>
      </p:sp>
      <p:sp>
        <p:nvSpPr>
          <p:cNvPr id="880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/>
        </p:spPr>
      </p:sp>
      <p:sp>
        <p:nvSpPr>
          <p:cNvPr id="880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72649ED8-3206-46BA-A9C7-C08003B73F36}" type="slidenum">
              <a:rPr lang="en-GB" altLang="ja-JP" sz="1200" smtClean="0"/>
              <a:pPr eaLnBrk="1" hangingPunct="1"/>
              <a:t>45</a:t>
            </a:fld>
            <a:endParaRPr lang="en-GB" altLang="ja-JP" sz="1200" smtClean="0"/>
          </a:p>
        </p:txBody>
      </p:sp>
      <p:sp>
        <p:nvSpPr>
          <p:cNvPr id="890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/>
        </p:spPr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5F3CE62B-BE4B-493D-B9D5-A38FE74A46A2}" type="slidenum">
              <a:rPr lang="en-GB" altLang="ja-JP" sz="1200" smtClean="0"/>
              <a:pPr eaLnBrk="1" hangingPunct="1"/>
              <a:t>46</a:t>
            </a:fld>
            <a:endParaRPr lang="en-GB" altLang="ja-JP" sz="1200" smtClean="0"/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/>
        </p:spPr>
      </p:sp>
      <p:sp>
        <p:nvSpPr>
          <p:cNvPr id="90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95325"/>
            <a:ext cx="4570412" cy="3427413"/>
          </a:xfrm>
          <a:ln/>
        </p:spPr>
      </p:sp>
      <p:sp>
        <p:nvSpPr>
          <p:cNvPr id="870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ja-JP" dirty="0" smtClean="0"/>
              <a:t>1 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鍵だけで暗号化する方式はセキュリティ上危険であるので鍵を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つ使用する</a:t>
            </a:r>
            <a:r>
              <a:rPr lang="en-US" altLang="ja-JP" dirty="0" smtClean="0"/>
              <a:t>. 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ユーザーは自分自身の公開鍵と秘密鍵を持つ</a:t>
            </a:r>
            <a:endParaRPr lang="en-US" altLang="ja-JP" dirty="0" smtClean="0"/>
          </a:p>
          <a:p>
            <a:pPr lvl="1" eaLnBrk="1" hangingPunct="1">
              <a:lnSpc>
                <a:spcPct val="85000"/>
              </a:lnSpc>
              <a:spcBef>
                <a:spcPts val="1200"/>
              </a:spcBef>
            </a:pPr>
            <a:r>
              <a:rPr lang="ja-JP" altLang="en-US" dirty="0" smtClean="0"/>
              <a:t>自分の公開鍵で暗号化されたデータは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自分の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秘密鍵でしか復号化できない</a:t>
            </a:r>
            <a:r>
              <a:rPr lang="en-US" altLang="ja-JP" dirty="0" smtClean="0"/>
              <a:t>. </a:t>
            </a:r>
          </a:p>
          <a:p>
            <a:pPr lvl="1" eaLnBrk="1" hangingPunct="1">
              <a:lnSpc>
                <a:spcPct val="85000"/>
              </a:lnSpc>
              <a:spcBef>
                <a:spcPts val="1200"/>
              </a:spcBef>
            </a:pPr>
            <a:r>
              <a:rPr lang="ja-JP" altLang="en-US" dirty="0" smtClean="0"/>
              <a:t>秘密鍵は自分しか持っておらず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公開鍵は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自分とやり取りをする 全ての相手が持つ</a:t>
            </a:r>
          </a:p>
          <a:p>
            <a:pPr eaLnBrk="1" hangingPunct="1"/>
            <a:r>
              <a:rPr lang="ja-JP" altLang="en-US" dirty="0" smtClean="0"/>
              <a:t>イメージ：錠前を渡しておいて，それを開けることができる鍵を持っているのは自分だけ．</a:t>
            </a:r>
          </a:p>
        </p:txBody>
      </p:sp>
      <p:sp>
        <p:nvSpPr>
          <p:cNvPr id="870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FBDFF709-948C-42B4-8D39-D17D38893AE8}" type="slidenum">
              <a:rPr lang="en-GB" altLang="ja-JP" sz="1200" smtClean="0"/>
              <a:pPr eaLnBrk="1" hangingPunct="1"/>
              <a:t>47</a:t>
            </a:fld>
            <a:endParaRPr lang="en-GB" altLang="ja-JP" sz="12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95325"/>
            <a:ext cx="4570412" cy="3427413"/>
          </a:xfrm>
          <a:ln/>
        </p:spPr>
      </p:sp>
      <p:sp>
        <p:nvSpPr>
          <p:cNvPr id="870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ja-JP" dirty="0" smtClean="0"/>
              <a:t>1 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鍵だけで暗号化する方式はセキュリティ上危険であるので鍵を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つ使用する</a:t>
            </a:r>
            <a:r>
              <a:rPr lang="en-US" altLang="ja-JP" dirty="0" smtClean="0"/>
              <a:t>. 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ユーザーは自分自身の公開鍵と秘密鍵を持つ</a:t>
            </a:r>
            <a:endParaRPr lang="en-US" altLang="ja-JP" dirty="0" smtClean="0"/>
          </a:p>
          <a:p>
            <a:pPr lvl="1" eaLnBrk="1" hangingPunct="1">
              <a:lnSpc>
                <a:spcPct val="85000"/>
              </a:lnSpc>
              <a:spcBef>
                <a:spcPts val="1200"/>
              </a:spcBef>
            </a:pPr>
            <a:r>
              <a:rPr lang="ja-JP" altLang="en-US" dirty="0" smtClean="0"/>
              <a:t>自分の公開鍵で暗号化されたデータは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自分の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秘密鍵でしか復号化できない</a:t>
            </a:r>
            <a:r>
              <a:rPr lang="en-US" altLang="ja-JP" dirty="0" smtClean="0"/>
              <a:t>. </a:t>
            </a:r>
          </a:p>
          <a:p>
            <a:pPr lvl="1" eaLnBrk="1" hangingPunct="1">
              <a:lnSpc>
                <a:spcPct val="85000"/>
              </a:lnSpc>
              <a:spcBef>
                <a:spcPts val="1200"/>
              </a:spcBef>
            </a:pPr>
            <a:r>
              <a:rPr lang="ja-JP" altLang="en-US" dirty="0" smtClean="0"/>
              <a:t>秘密鍵は自分しか持っておらず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公開鍵は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自分とやり取りをする 全ての相手が持つ</a:t>
            </a:r>
          </a:p>
          <a:p>
            <a:pPr eaLnBrk="1" hangingPunct="1"/>
            <a:r>
              <a:rPr lang="ja-JP" altLang="en-US" dirty="0" smtClean="0"/>
              <a:t>イメージ：錠前を渡しておいて，それを開けることができる鍵を持っているのは自分だけ．</a:t>
            </a:r>
          </a:p>
        </p:txBody>
      </p:sp>
      <p:sp>
        <p:nvSpPr>
          <p:cNvPr id="870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FBDFF709-948C-42B4-8D39-D17D38893AE8}" type="slidenum">
              <a:rPr lang="en-GB" altLang="ja-JP" sz="1200" smtClean="0"/>
              <a:pPr eaLnBrk="1" hangingPunct="1"/>
              <a:t>48</a:t>
            </a:fld>
            <a:endParaRPr lang="en-GB" altLang="ja-JP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メールアドレスの構造が</a:t>
            </a:r>
            <a:r>
              <a:rPr kumimoji="1" lang="en-US" altLang="ja-JP" dirty="0" err="1" smtClean="0"/>
              <a:t>ssh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ログインの際の書式と一緒である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FE1979-6A8A-40AC-BCE5-F1F17296831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060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E34537BB-14BB-453A-AF19-2B936B2DC2F1}" type="slidenum">
              <a:rPr lang="en-GB" altLang="ja-JP" sz="1200" smtClean="0"/>
              <a:pPr eaLnBrk="1" hangingPunct="1"/>
              <a:t>7</a:t>
            </a:fld>
            <a:endParaRPr lang="en-GB" altLang="ja-JP" sz="1200" smtClean="0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86E7680A-8706-43FC-AE27-6A6B8297DCF9}" type="slidenum">
              <a:rPr lang="en-GB" altLang="ja-JP" sz="1200" smtClean="0"/>
              <a:pPr eaLnBrk="1" hangingPunct="1"/>
              <a:t>8</a:t>
            </a:fld>
            <a:endParaRPr lang="en-GB" altLang="ja-JP" sz="1200" smtClean="0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95325"/>
            <a:ext cx="4570412" cy="3427413"/>
          </a:xfrm>
          <a:ln/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  <p:sp>
        <p:nvSpPr>
          <p:cNvPr id="624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A48CC9C-1F14-4614-B8FA-95C625031842}" type="slidenum">
              <a:rPr lang="en-GB" altLang="ja-JP" sz="1200" smtClean="0"/>
              <a:pPr eaLnBrk="1" hangingPunct="1"/>
              <a:t>9</a:t>
            </a:fld>
            <a:endParaRPr lang="en-GB" altLang="ja-JP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B6EC7077-2505-4EDD-9463-23ACB60ADBEF}" type="slidenum">
              <a:rPr lang="en-GB" altLang="ja-JP" sz="1200" smtClean="0"/>
              <a:pPr eaLnBrk="1" hangingPunct="1"/>
              <a:t>10</a:t>
            </a:fld>
            <a:endParaRPr lang="en-GB" altLang="ja-JP" sz="1200" smtClean="0"/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ja-JP" altLang="en-US" smtClean="0"/>
              <a:t>ネットワーク上でやり取りする際のデータの窓口がポート </a:t>
            </a:r>
            <a:r>
              <a:rPr lang="en-US" altLang="ja-JP" smtClean="0"/>
              <a:t>(</a:t>
            </a:r>
            <a:r>
              <a:rPr lang="ja-JP" altLang="en-US" smtClean="0"/>
              <a:t>ポートの復習</a:t>
            </a:r>
            <a:r>
              <a:rPr lang="en-US" altLang="ja-JP" smtClean="0"/>
              <a:t>)</a:t>
            </a:r>
            <a:endParaRPr lang="ja-JP" altLang="ja-JP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D02AA877-91A6-4643-A913-C6115BE8A675}" type="slidenum">
              <a:rPr lang="en-GB" altLang="ja-JP" sz="1200" smtClean="0"/>
              <a:pPr eaLnBrk="1" hangingPunct="1"/>
              <a:t>11</a:t>
            </a:fld>
            <a:endParaRPr lang="en-GB" altLang="ja-JP" sz="1200" smtClean="0"/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ja-JP" altLang="en-US" smtClean="0"/>
              <a:t>ここではメールは直接行くのではなくサーバを仲介しているということ。←パケット送信の方法を思い出してもらう</a:t>
            </a:r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3733800" y="4953000"/>
            <a:ext cx="5105400" cy="1143000"/>
            <a:chOff x="2352" y="3120"/>
            <a:chExt cx="3216" cy="720"/>
          </a:xfrm>
        </p:grpSpPr>
        <p:sp>
          <p:nvSpPr>
            <p:cNvPr id="5" name="Oval 7"/>
            <p:cNvSpPr>
              <a:spLocks noChangeArrowheads="1"/>
            </p:cNvSpPr>
            <p:nvPr userDrawn="1"/>
          </p:nvSpPr>
          <p:spPr bwMode="auto">
            <a:xfrm>
              <a:off x="292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" name="Oval 8"/>
            <p:cNvSpPr>
              <a:spLocks noChangeArrowheads="1"/>
            </p:cNvSpPr>
            <p:nvPr userDrawn="1"/>
          </p:nvSpPr>
          <p:spPr bwMode="auto">
            <a:xfrm>
              <a:off x="3120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Oval 9"/>
            <p:cNvSpPr>
              <a:spLocks noChangeArrowheads="1"/>
            </p:cNvSpPr>
            <p:nvPr userDrawn="1"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Oval 10"/>
            <p:cNvSpPr>
              <a:spLocks noChangeArrowheads="1"/>
            </p:cNvSpPr>
            <p:nvPr userDrawn="1"/>
          </p:nvSpPr>
          <p:spPr bwMode="auto">
            <a:xfrm>
              <a:off x="3504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Oval 11"/>
            <p:cNvSpPr>
              <a:spLocks noChangeArrowheads="1"/>
            </p:cNvSpPr>
            <p:nvPr userDrawn="1"/>
          </p:nvSpPr>
          <p:spPr bwMode="auto">
            <a:xfrm>
              <a:off x="369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Oval 12"/>
            <p:cNvSpPr>
              <a:spLocks noChangeArrowheads="1"/>
            </p:cNvSpPr>
            <p:nvPr userDrawn="1"/>
          </p:nvSpPr>
          <p:spPr bwMode="auto">
            <a:xfrm>
              <a:off x="388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Oval 13"/>
            <p:cNvSpPr>
              <a:spLocks noChangeArrowheads="1"/>
            </p:cNvSpPr>
            <p:nvPr userDrawn="1"/>
          </p:nvSpPr>
          <p:spPr bwMode="auto">
            <a:xfrm>
              <a:off x="4080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" name="Oval 14"/>
            <p:cNvSpPr>
              <a:spLocks noChangeArrowheads="1"/>
            </p:cNvSpPr>
            <p:nvPr userDrawn="1"/>
          </p:nvSpPr>
          <p:spPr bwMode="auto">
            <a:xfrm>
              <a:off x="4272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Oval 15"/>
            <p:cNvSpPr>
              <a:spLocks noChangeArrowheads="1"/>
            </p:cNvSpPr>
            <p:nvPr userDrawn="1"/>
          </p:nvSpPr>
          <p:spPr bwMode="auto">
            <a:xfrm>
              <a:off x="4464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Oval 16"/>
            <p:cNvSpPr>
              <a:spLocks noChangeArrowheads="1"/>
            </p:cNvSpPr>
            <p:nvPr userDrawn="1"/>
          </p:nvSpPr>
          <p:spPr bwMode="auto">
            <a:xfrm>
              <a:off x="465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Oval 17"/>
            <p:cNvSpPr>
              <a:spLocks noChangeArrowheads="1"/>
            </p:cNvSpPr>
            <p:nvPr userDrawn="1"/>
          </p:nvSpPr>
          <p:spPr bwMode="auto">
            <a:xfrm>
              <a:off x="484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Oval 18"/>
            <p:cNvSpPr>
              <a:spLocks noChangeArrowheads="1"/>
            </p:cNvSpPr>
            <p:nvPr userDrawn="1"/>
          </p:nvSpPr>
          <p:spPr bwMode="auto">
            <a:xfrm>
              <a:off x="5040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Oval 19"/>
            <p:cNvSpPr>
              <a:spLocks noChangeArrowheads="1"/>
            </p:cNvSpPr>
            <p:nvPr userDrawn="1"/>
          </p:nvSpPr>
          <p:spPr bwMode="auto">
            <a:xfrm>
              <a:off x="5232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Oval 20"/>
            <p:cNvSpPr>
              <a:spLocks noChangeArrowheads="1"/>
            </p:cNvSpPr>
            <p:nvPr userDrawn="1"/>
          </p:nvSpPr>
          <p:spPr bwMode="auto">
            <a:xfrm>
              <a:off x="5424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Oval 21"/>
            <p:cNvSpPr>
              <a:spLocks noChangeArrowheads="1"/>
            </p:cNvSpPr>
            <p:nvPr userDrawn="1"/>
          </p:nvSpPr>
          <p:spPr bwMode="auto">
            <a:xfrm>
              <a:off x="254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Oval 22"/>
            <p:cNvSpPr>
              <a:spLocks noChangeArrowheads="1"/>
            </p:cNvSpPr>
            <p:nvPr userDrawn="1"/>
          </p:nvSpPr>
          <p:spPr bwMode="auto">
            <a:xfrm>
              <a:off x="273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Oval 23"/>
            <p:cNvSpPr>
              <a:spLocks noChangeArrowheads="1"/>
            </p:cNvSpPr>
            <p:nvPr userDrawn="1"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Oval 24"/>
            <p:cNvSpPr>
              <a:spLocks noChangeArrowheads="1"/>
            </p:cNvSpPr>
            <p:nvPr userDrawn="1"/>
          </p:nvSpPr>
          <p:spPr bwMode="auto">
            <a:xfrm>
              <a:off x="3120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Oval 25"/>
            <p:cNvSpPr>
              <a:spLocks noChangeArrowheads="1"/>
            </p:cNvSpPr>
            <p:nvPr userDrawn="1"/>
          </p:nvSpPr>
          <p:spPr bwMode="auto">
            <a:xfrm>
              <a:off x="3312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" name="Oval 26"/>
            <p:cNvSpPr>
              <a:spLocks noChangeArrowheads="1"/>
            </p:cNvSpPr>
            <p:nvPr userDrawn="1"/>
          </p:nvSpPr>
          <p:spPr bwMode="auto">
            <a:xfrm>
              <a:off x="350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" name="Oval 27"/>
            <p:cNvSpPr>
              <a:spLocks noChangeArrowheads="1"/>
            </p:cNvSpPr>
            <p:nvPr userDrawn="1"/>
          </p:nvSpPr>
          <p:spPr bwMode="auto">
            <a:xfrm>
              <a:off x="369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Oval 28"/>
            <p:cNvSpPr>
              <a:spLocks noChangeArrowheads="1"/>
            </p:cNvSpPr>
            <p:nvPr userDrawn="1"/>
          </p:nvSpPr>
          <p:spPr bwMode="auto">
            <a:xfrm>
              <a:off x="3888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Oval 29"/>
            <p:cNvSpPr>
              <a:spLocks noChangeArrowheads="1"/>
            </p:cNvSpPr>
            <p:nvPr userDrawn="1"/>
          </p:nvSpPr>
          <p:spPr bwMode="auto">
            <a:xfrm>
              <a:off x="4080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" name="Oval 30"/>
            <p:cNvSpPr>
              <a:spLocks noChangeArrowheads="1"/>
            </p:cNvSpPr>
            <p:nvPr userDrawn="1"/>
          </p:nvSpPr>
          <p:spPr bwMode="auto">
            <a:xfrm>
              <a:off x="4272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Oval 31"/>
            <p:cNvSpPr>
              <a:spLocks noChangeArrowheads="1"/>
            </p:cNvSpPr>
            <p:nvPr userDrawn="1"/>
          </p:nvSpPr>
          <p:spPr bwMode="auto">
            <a:xfrm>
              <a:off x="446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" name="Oval 32"/>
            <p:cNvSpPr>
              <a:spLocks noChangeArrowheads="1"/>
            </p:cNvSpPr>
            <p:nvPr userDrawn="1"/>
          </p:nvSpPr>
          <p:spPr bwMode="auto">
            <a:xfrm>
              <a:off x="465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" name="Oval 33"/>
            <p:cNvSpPr>
              <a:spLocks noChangeArrowheads="1"/>
            </p:cNvSpPr>
            <p:nvPr userDrawn="1"/>
          </p:nvSpPr>
          <p:spPr bwMode="auto">
            <a:xfrm>
              <a:off x="4848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" name="Oval 34"/>
            <p:cNvSpPr>
              <a:spLocks noChangeArrowheads="1"/>
            </p:cNvSpPr>
            <p:nvPr userDrawn="1"/>
          </p:nvSpPr>
          <p:spPr bwMode="auto">
            <a:xfrm>
              <a:off x="5040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Oval 35"/>
            <p:cNvSpPr>
              <a:spLocks noChangeArrowheads="1"/>
            </p:cNvSpPr>
            <p:nvPr userDrawn="1"/>
          </p:nvSpPr>
          <p:spPr bwMode="auto">
            <a:xfrm>
              <a:off x="5232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Oval 36"/>
            <p:cNvSpPr>
              <a:spLocks noChangeArrowheads="1"/>
            </p:cNvSpPr>
            <p:nvPr userDrawn="1"/>
          </p:nvSpPr>
          <p:spPr bwMode="auto">
            <a:xfrm>
              <a:off x="235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" name="Oval 37"/>
            <p:cNvSpPr>
              <a:spLocks noChangeArrowheads="1"/>
            </p:cNvSpPr>
            <p:nvPr userDrawn="1"/>
          </p:nvSpPr>
          <p:spPr bwMode="auto">
            <a:xfrm>
              <a:off x="254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" name="Oval 38"/>
            <p:cNvSpPr>
              <a:spLocks noChangeArrowheads="1"/>
            </p:cNvSpPr>
            <p:nvPr userDrawn="1"/>
          </p:nvSpPr>
          <p:spPr bwMode="auto">
            <a:xfrm>
              <a:off x="2736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" name="Oval 39"/>
            <p:cNvSpPr>
              <a:spLocks noChangeArrowheads="1"/>
            </p:cNvSpPr>
            <p:nvPr userDrawn="1"/>
          </p:nvSpPr>
          <p:spPr bwMode="auto">
            <a:xfrm>
              <a:off x="2928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" name="Oval 40"/>
            <p:cNvSpPr>
              <a:spLocks noChangeArrowheads="1"/>
            </p:cNvSpPr>
            <p:nvPr userDrawn="1"/>
          </p:nvSpPr>
          <p:spPr bwMode="auto">
            <a:xfrm>
              <a:off x="3120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" name="Oval 41"/>
            <p:cNvSpPr>
              <a:spLocks noChangeArrowheads="1"/>
            </p:cNvSpPr>
            <p:nvPr userDrawn="1"/>
          </p:nvSpPr>
          <p:spPr bwMode="auto">
            <a:xfrm>
              <a:off x="331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" name="Oval 42"/>
            <p:cNvSpPr>
              <a:spLocks noChangeArrowheads="1"/>
            </p:cNvSpPr>
            <p:nvPr userDrawn="1"/>
          </p:nvSpPr>
          <p:spPr bwMode="auto">
            <a:xfrm>
              <a:off x="350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" name="Oval 43"/>
            <p:cNvSpPr>
              <a:spLocks noChangeArrowheads="1"/>
            </p:cNvSpPr>
            <p:nvPr userDrawn="1"/>
          </p:nvSpPr>
          <p:spPr bwMode="auto">
            <a:xfrm>
              <a:off x="3696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" name="Oval 44"/>
            <p:cNvSpPr>
              <a:spLocks noChangeArrowheads="1"/>
            </p:cNvSpPr>
            <p:nvPr userDrawn="1"/>
          </p:nvSpPr>
          <p:spPr bwMode="auto">
            <a:xfrm>
              <a:off x="3888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" name="Oval 45"/>
            <p:cNvSpPr>
              <a:spLocks noChangeArrowheads="1"/>
            </p:cNvSpPr>
            <p:nvPr userDrawn="1"/>
          </p:nvSpPr>
          <p:spPr bwMode="auto">
            <a:xfrm>
              <a:off x="4080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" name="Oval 46"/>
            <p:cNvSpPr>
              <a:spLocks noChangeArrowheads="1"/>
            </p:cNvSpPr>
            <p:nvPr userDrawn="1"/>
          </p:nvSpPr>
          <p:spPr bwMode="auto">
            <a:xfrm>
              <a:off x="427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" name="Oval 47"/>
            <p:cNvSpPr>
              <a:spLocks noChangeArrowheads="1"/>
            </p:cNvSpPr>
            <p:nvPr userDrawn="1"/>
          </p:nvSpPr>
          <p:spPr bwMode="auto">
            <a:xfrm>
              <a:off x="446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" name="Oval 48"/>
            <p:cNvSpPr>
              <a:spLocks noChangeArrowheads="1"/>
            </p:cNvSpPr>
            <p:nvPr userDrawn="1"/>
          </p:nvSpPr>
          <p:spPr bwMode="auto">
            <a:xfrm>
              <a:off x="4656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" name="Oval 49"/>
            <p:cNvSpPr>
              <a:spLocks noChangeArrowheads="1"/>
            </p:cNvSpPr>
            <p:nvPr userDrawn="1"/>
          </p:nvSpPr>
          <p:spPr bwMode="auto">
            <a:xfrm>
              <a:off x="4848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8" name="Oval 50"/>
            <p:cNvSpPr>
              <a:spLocks noChangeArrowheads="1"/>
            </p:cNvSpPr>
            <p:nvPr userDrawn="1"/>
          </p:nvSpPr>
          <p:spPr bwMode="auto">
            <a:xfrm>
              <a:off x="254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" name="Oval 51"/>
            <p:cNvSpPr>
              <a:spLocks noChangeArrowheads="1"/>
            </p:cNvSpPr>
            <p:nvPr userDrawn="1"/>
          </p:nvSpPr>
          <p:spPr bwMode="auto">
            <a:xfrm>
              <a:off x="273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0" name="Oval 52"/>
            <p:cNvSpPr>
              <a:spLocks noChangeArrowheads="1"/>
            </p:cNvSpPr>
            <p:nvPr userDrawn="1"/>
          </p:nvSpPr>
          <p:spPr bwMode="auto">
            <a:xfrm>
              <a:off x="2928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" name="Oval 53"/>
            <p:cNvSpPr>
              <a:spLocks noChangeArrowheads="1"/>
            </p:cNvSpPr>
            <p:nvPr userDrawn="1"/>
          </p:nvSpPr>
          <p:spPr bwMode="auto">
            <a:xfrm>
              <a:off x="3120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" name="Oval 54"/>
            <p:cNvSpPr>
              <a:spLocks noChangeArrowheads="1"/>
            </p:cNvSpPr>
            <p:nvPr userDrawn="1"/>
          </p:nvSpPr>
          <p:spPr bwMode="auto">
            <a:xfrm>
              <a:off x="3312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" name="Oval 55"/>
            <p:cNvSpPr>
              <a:spLocks noChangeArrowheads="1"/>
            </p:cNvSpPr>
            <p:nvPr userDrawn="1"/>
          </p:nvSpPr>
          <p:spPr bwMode="auto">
            <a:xfrm>
              <a:off x="350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4" name="Oval 56"/>
            <p:cNvSpPr>
              <a:spLocks noChangeArrowheads="1"/>
            </p:cNvSpPr>
            <p:nvPr userDrawn="1"/>
          </p:nvSpPr>
          <p:spPr bwMode="auto">
            <a:xfrm>
              <a:off x="369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" name="Oval 57"/>
            <p:cNvSpPr>
              <a:spLocks noChangeArrowheads="1"/>
            </p:cNvSpPr>
            <p:nvPr userDrawn="1"/>
          </p:nvSpPr>
          <p:spPr bwMode="auto">
            <a:xfrm>
              <a:off x="3888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" name="Oval 58"/>
            <p:cNvSpPr>
              <a:spLocks noChangeArrowheads="1"/>
            </p:cNvSpPr>
            <p:nvPr userDrawn="1"/>
          </p:nvSpPr>
          <p:spPr bwMode="auto">
            <a:xfrm>
              <a:off x="4080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" name="Oval 59"/>
            <p:cNvSpPr>
              <a:spLocks noChangeArrowheads="1"/>
            </p:cNvSpPr>
            <p:nvPr userDrawn="1"/>
          </p:nvSpPr>
          <p:spPr bwMode="auto">
            <a:xfrm>
              <a:off x="4272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" name="Oval 60"/>
            <p:cNvSpPr>
              <a:spLocks noChangeArrowheads="1"/>
            </p:cNvSpPr>
            <p:nvPr userDrawn="1"/>
          </p:nvSpPr>
          <p:spPr bwMode="auto">
            <a:xfrm>
              <a:off x="446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" name="Oval 61"/>
            <p:cNvSpPr>
              <a:spLocks noChangeArrowheads="1"/>
            </p:cNvSpPr>
            <p:nvPr userDrawn="1"/>
          </p:nvSpPr>
          <p:spPr bwMode="auto">
            <a:xfrm>
              <a:off x="465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" name="Oval 62"/>
            <p:cNvSpPr>
              <a:spLocks noChangeArrowheads="1"/>
            </p:cNvSpPr>
            <p:nvPr userDrawn="1"/>
          </p:nvSpPr>
          <p:spPr bwMode="auto">
            <a:xfrm>
              <a:off x="4848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" name="Oval 63"/>
            <p:cNvSpPr>
              <a:spLocks noChangeArrowheads="1"/>
            </p:cNvSpPr>
            <p:nvPr userDrawn="1"/>
          </p:nvSpPr>
          <p:spPr bwMode="auto">
            <a:xfrm>
              <a:off x="5040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" name="Oval 64"/>
            <p:cNvSpPr>
              <a:spLocks noChangeArrowheads="1"/>
            </p:cNvSpPr>
            <p:nvPr userDrawn="1"/>
          </p:nvSpPr>
          <p:spPr bwMode="auto">
            <a:xfrm>
              <a:off x="5232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3" name="Oval 65"/>
            <p:cNvSpPr>
              <a:spLocks noChangeArrowheads="1"/>
            </p:cNvSpPr>
            <p:nvPr userDrawn="1"/>
          </p:nvSpPr>
          <p:spPr bwMode="auto">
            <a:xfrm>
              <a:off x="5040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4" name="Oval 66"/>
            <p:cNvSpPr>
              <a:spLocks noChangeArrowheads="1"/>
            </p:cNvSpPr>
            <p:nvPr userDrawn="1"/>
          </p:nvSpPr>
          <p:spPr bwMode="auto">
            <a:xfrm>
              <a:off x="273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91200" y="4648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D964D-626D-4F66-91F1-233F0C7404B4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4343400"/>
            <a:ext cx="2895600" cy="3048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87706-AAD4-42A5-A6E0-B785EB5189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7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57986-D19F-42EF-B96C-4CA6A774881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693CA-13BE-4440-AA7E-B84FAB1EFE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185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CB616-BC15-4F8A-B903-569212BBD17D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1B685-7FB4-46BE-BE80-0BAE01D404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283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角丸四角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1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9D969-8085-43D8-899E-69468EEEE05B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12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ADC654E-E358-4FDF-AE00-DCA95ECDC0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0401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456A-2A8F-45BB-8966-522BFEA5D379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0531A-8E49-44B6-B423-8CA6EAD4E5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8617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角丸四角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0C66A-5E5E-4802-AECB-18C6C676CB43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A79F6-E4FA-42AE-8B30-EB23DA3880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4701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CC9AB-3CDB-445F-90AF-09B6182EFFF2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97FC9-0858-4CF8-8798-527D9C9045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807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D494-A54A-44BC-AB90-BA4ECDB10286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8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AFF46-441F-4704-8733-5756638E0B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1215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8489-5F73-4D90-9FBF-E658DDB1347B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4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F1D91-3BBD-4925-ADB1-20FF33302D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319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0793E-E19E-4D75-88E7-9A8E80CFA359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0CA2D-5EA2-4DEA-AFAE-D102F6F2B1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2384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角丸四角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6BB64-1768-46C3-B8B0-9572586A11B8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CD92F-1A13-4010-BDF0-841043E538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013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644A3-68B2-424F-81E1-01277835A9AC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2B748-CF95-40E5-8EA7-5E2DD99972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07657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B0F73-9811-4D6D-A627-6B033ABE7AB6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6B0AC-52BC-444C-A49D-DC7F1191CB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1684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7D1A5-3F87-40C7-A07E-5BA7952D1A16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BDAF5-76AC-4701-AF51-15F3D59228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648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7EA6F-1A66-4475-9B25-7715DBF5959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D7A8-D61A-49CB-A090-4C3DF80761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76274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3733800" y="4953000"/>
            <a:ext cx="5105400" cy="1143000"/>
            <a:chOff x="2352" y="3120"/>
            <a:chExt cx="3216" cy="720"/>
          </a:xfrm>
        </p:grpSpPr>
        <p:sp>
          <p:nvSpPr>
            <p:cNvPr id="5" name="Oval 7"/>
            <p:cNvSpPr>
              <a:spLocks noChangeArrowheads="1"/>
            </p:cNvSpPr>
            <p:nvPr userDrawn="1"/>
          </p:nvSpPr>
          <p:spPr bwMode="auto">
            <a:xfrm>
              <a:off x="292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 userDrawn="1"/>
          </p:nvSpPr>
          <p:spPr bwMode="auto">
            <a:xfrm>
              <a:off x="3120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Oval 9"/>
            <p:cNvSpPr>
              <a:spLocks noChangeArrowheads="1"/>
            </p:cNvSpPr>
            <p:nvPr userDrawn="1"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Oval 10"/>
            <p:cNvSpPr>
              <a:spLocks noChangeArrowheads="1"/>
            </p:cNvSpPr>
            <p:nvPr userDrawn="1"/>
          </p:nvSpPr>
          <p:spPr bwMode="auto">
            <a:xfrm>
              <a:off x="3504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Oval 11"/>
            <p:cNvSpPr>
              <a:spLocks noChangeArrowheads="1"/>
            </p:cNvSpPr>
            <p:nvPr userDrawn="1"/>
          </p:nvSpPr>
          <p:spPr bwMode="auto">
            <a:xfrm>
              <a:off x="369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" name="Oval 12"/>
            <p:cNvSpPr>
              <a:spLocks noChangeArrowheads="1"/>
            </p:cNvSpPr>
            <p:nvPr userDrawn="1"/>
          </p:nvSpPr>
          <p:spPr bwMode="auto">
            <a:xfrm>
              <a:off x="388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" name="Oval 13"/>
            <p:cNvSpPr>
              <a:spLocks noChangeArrowheads="1"/>
            </p:cNvSpPr>
            <p:nvPr userDrawn="1"/>
          </p:nvSpPr>
          <p:spPr bwMode="auto">
            <a:xfrm>
              <a:off x="4080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" name="Oval 14"/>
            <p:cNvSpPr>
              <a:spLocks noChangeArrowheads="1"/>
            </p:cNvSpPr>
            <p:nvPr userDrawn="1"/>
          </p:nvSpPr>
          <p:spPr bwMode="auto">
            <a:xfrm>
              <a:off x="4272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3" name="Oval 15"/>
            <p:cNvSpPr>
              <a:spLocks noChangeArrowheads="1"/>
            </p:cNvSpPr>
            <p:nvPr userDrawn="1"/>
          </p:nvSpPr>
          <p:spPr bwMode="auto">
            <a:xfrm>
              <a:off x="4464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4" name="Oval 16"/>
            <p:cNvSpPr>
              <a:spLocks noChangeArrowheads="1"/>
            </p:cNvSpPr>
            <p:nvPr userDrawn="1"/>
          </p:nvSpPr>
          <p:spPr bwMode="auto">
            <a:xfrm>
              <a:off x="465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5" name="Oval 17"/>
            <p:cNvSpPr>
              <a:spLocks noChangeArrowheads="1"/>
            </p:cNvSpPr>
            <p:nvPr userDrawn="1"/>
          </p:nvSpPr>
          <p:spPr bwMode="auto">
            <a:xfrm>
              <a:off x="484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6" name="Oval 18"/>
            <p:cNvSpPr>
              <a:spLocks noChangeArrowheads="1"/>
            </p:cNvSpPr>
            <p:nvPr userDrawn="1"/>
          </p:nvSpPr>
          <p:spPr bwMode="auto">
            <a:xfrm>
              <a:off x="5040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7" name="Oval 19"/>
            <p:cNvSpPr>
              <a:spLocks noChangeArrowheads="1"/>
            </p:cNvSpPr>
            <p:nvPr userDrawn="1"/>
          </p:nvSpPr>
          <p:spPr bwMode="auto">
            <a:xfrm>
              <a:off x="5232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 userDrawn="1"/>
          </p:nvSpPr>
          <p:spPr bwMode="auto">
            <a:xfrm>
              <a:off x="5424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21"/>
            <p:cNvSpPr>
              <a:spLocks noChangeArrowheads="1"/>
            </p:cNvSpPr>
            <p:nvPr userDrawn="1"/>
          </p:nvSpPr>
          <p:spPr bwMode="auto">
            <a:xfrm>
              <a:off x="254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0" name="Oval 22"/>
            <p:cNvSpPr>
              <a:spLocks noChangeArrowheads="1"/>
            </p:cNvSpPr>
            <p:nvPr userDrawn="1"/>
          </p:nvSpPr>
          <p:spPr bwMode="auto">
            <a:xfrm>
              <a:off x="273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1" name="Oval 23"/>
            <p:cNvSpPr>
              <a:spLocks noChangeArrowheads="1"/>
            </p:cNvSpPr>
            <p:nvPr userDrawn="1"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2" name="Oval 24"/>
            <p:cNvSpPr>
              <a:spLocks noChangeArrowheads="1"/>
            </p:cNvSpPr>
            <p:nvPr userDrawn="1"/>
          </p:nvSpPr>
          <p:spPr bwMode="auto">
            <a:xfrm>
              <a:off x="3120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3" name="Oval 25"/>
            <p:cNvSpPr>
              <a:spLocks noChangeArrowheads="1"/>
            </p:cNvSpPr>
            <p:nvPr userDrawn="1"/>
          </p:nvSpPr>
          <p:spPr bwMode="auto">
            <a:xfrm>
              <a:off x="3312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4" name="Oval 26"/>
            <p:cNvSpPr>
              <a:spLocks noChangeArrowheads="1"/>
            </p:cNvSpPr>
            <p:nvPr userDrawn="1"/>
          </p:nvSpPr>
          <p:spPr bwMode="auto">
            <a:xfrm>
              <a:off x="350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5" name="Oval 27"/>
            <p:cNvSpPr>
              <a:spLocks noChangeArrowheads="1"/>
            </p:cNvSpPr>
            <p:nvPr userDrawn="1"/>
          </p:nvSpPr>
          <p:spPr bwMode="auto">
            <a:xfrm>
              <a:off x="369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6" name="Oval 28"/>
            <p:cNvSpPr>
              <a:spLocks noChangeArrowheads="1"/>
            </p:cNvSpPr>
            <p:nvPr userDrawn="1"/>
          </p:nvSpPr>
          <p:spPr bwMode="auto">
            <a:xfrm>
              <a:off x="3888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7" name="Oval 29"/>
            <p:cNvSpPr>
              <a:spLocks noChangeArrowheads="1"/>
            </p:cNvSpPr>
            <p:nvPr userDrawn="1"/>
          </p:nvSpPr>
          <p:spPr bwMode="auto">
            <a:xfrm>
              <a:off x="4080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30"/>
            <p:cNvSpPr>
              <a:spLocks noChangeArrowheads="1"/>
            </p:cNvSpPr>
            <p:nvPr userDrawn="1"/>
          </p:nvSpPr>
          <p:spPr bwMode="auto">
            <a:xfrm>
              <a:off x="4272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" name="Oval 31"/>
            <p:cNvSpPr>
              <a:spLocks noChangeArrowheads="1"/>
            </p:cNvSpPr>
            <p:nvPr userDrawn="1"/>
          </p:nvSpPr>
          <p:spPr bwMode="auto">
            <a:xfrm>
              <a:off x="446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32"/>
            <p:cNvSpPr>
              <a:spLocks noChangeArrowheads="1"/>
            </p:cNvSpPr>
            <p:nvPr userDrawn="1"/>
          </p:nvSpPr>
          <p:spPr bwMode="auto">
            <a:xfrm>
              <a:off x="465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33"/>
            <p:cNvSpPr>
              <a:spLocks noChangeArrowheads="1"/>
            </p:cNvSpPr>
            <p:nvPr userDrawn="1"/>
          </p:nvSpPr>
          <p:spPr bwMode="auto">
            <a:xfrm>
              <a:off x="4848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2" name="Oval 34"/>
            <p:cNvSpPr>
              <a:spLocks noChangeArrowheads="1"/>
            </p:cNvSpPr>
            <p:nvPr userDrawn="1"/>
          </p:nvSpPr>
          <p:spPr bwMode="auto">
            <a:xfrm>
              <a:off x="5040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3" name="Oval 35"/>
            <p:cNvSpPr>
              <a:spLocks noChangeArrowheads="1"/>
            </p:cNvSpPr>
            <p:nvPr userDrawn="1"/>
          </p:nvSpPr>
          <p:spPr bwMode="auto">
            <a:xfrm>
              <a:off x="5232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4" name="Oval 36"/>
            <p:cNvSpPr>
              <a:spLocks noChangeArrowheads="1"/>
            </p:cNvSpPr>
            <p:nvPr userDrawn="1"/>
          </p:nvSpPr>
          <p:spPr bwMode="auto">
            <a:xfrm>
              <a:off x="235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5" name="Oval 37"/>
            <p:cNvSpPr>
              <a:spLocks noChangeArrowheads="1"/>
            </p:cNvSpPr>
            <p:nvPr userDrawn="1"/>
          </p:nvSpPr>
          <p:spPr bwMode="auto">
            <a:xfrm>
              <a:off x="254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" name="Oval 38"/>
            <p:cNvSpPr>
              <a:spLocks noChangeArrowheads="1"/>
            </p:cNvSpPr>
            <p:nvPr userDrawn="1"/>
          </p:nvSpPr>
          <p:spPr bwMode="auto">
            <a:xfrm>
              <a:off x="2736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7" name="Oval 39"/>
            <p:cNvSpPr>
              <a:spLocks noChangeArrowheads="1"/>
            </p:cNvSpPr>
            <p:nvPr userDrawn="1"/>
          </p:nvSpPr>
          <p:spPr bwMode="auto">
            <a:xfrm>
              <a:off x="2928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8" name="Oval 40"/>
            <p:cNvSpPr>
              <a:spLocks noChangeArrowheads="1"/>
            </p:cNvSpPr>
            <p:nvPr userDrawn="1"/>
          </p:nvSpPr>
          <p:spPr bwMode="auto">
            <a:xfrm>
              <a:off x="3120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9" name="Oval 41"/>
            <p:cNvSpPr>
              <a:spLocks noChangeArrowheads="1"/>
            </p:cNvSpPr>
            <p:nvPr userDrawn="1"/>
          </p:nvSpPr>
          <p:spPr bwMode="auto">
            <a:xfrm>
              <a:off x="331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0" name="Oval 42"/>
            <p:cNvSpPr>
              <a:spLocks noChangeArrowheads="1"/>
            </p:cNvSpPr>
            <p:nvPr userDrawn="1"/>
          </p:nvSpPr>
          <p:spPr bwMode="auto">
            <a:xfrm>
              <a:off x="350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" name="Oval 43"/>
            <p:cNvSpPr>
              <a:spLocks noChangeArrowheads="1"/>
            </p:cNvSpPr>
            <p:nvPr userDrawn="1"/>
          </p:nvSpPr>
          <p:spPr bwMode="auto">
            <a:xfrm>
              <a:off x="3696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2" name="Oval 44"/>
            <p:cNvSpPr>
              <a:spLocks noChangeArrowheads="1"/>
            </p:cNvSpPr>
            <p:nvPr userDrawn="1"/>
          </p:nvSpPr>
          <p:spPr bwMode="auto">
            <a:xfrm>
              <a:off x="3888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3" name="Oval 45"/>
            <p:cNvSpPr>
              <a:spLocks noChangeArrowheads="1"/>
            </p:cNvSpPr>
            <p:nvPr userDrawn="1"/>
          </p:nvSpPr>
          <p:spPr bwMode="auto">
            <a:xfrm>
              <a:off x="4080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4" name="Oval 46"/>
            <p:cNvSpPr>
              <a:spLocks noChangeArrowheads="1"/>
            </p:cNvSpPr>
            <p:nvPr userDrawn="1"/>
          </p:nvSpPr>
          <p:spPr bwMode="auto">
            <a:xfrm>
              <a:off x="427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5" name="Oval 47"/>
            <p:cNvSpPr>
              <a:spLocks noChangeArrowheads="1"/>
            </p:cNvSpPr>
            <p:nvPr userDrawn="1"/>
          </p:nvSpPr>
          <p:spPr bwMode="auto">
            <a:xfrm>
              <a:off x="446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6" name="Oval 48"/>
            <p:cNvSpPr>
              <a:spLocks noChangeArrowheads="1"/>
            </p:cNvSpPr>
            <p:nvPr userDrawn="1"/>
          </p:nvSpPr>
          <p:spPr bwMode="auto">
            <a:xfrm>
              <a:off x="4656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7" name="Oval 49"/>
            <p:cNvSpPr>
              <a:spLocks noChangeArrowheads="1"/>
            </p:cNvSpPr>
            <p:nvPr userDrawn="1"/>
          </p:nvSpPr>
          <p:spPr bwMode="auto">
            <a:xfrm>
              <a:off x="4848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8" name="Oval 50"/>
            <p:cNvSpPr>
              <a:spLocks noChangeArrowheads="1"/>
            </p:cNvSpPr>
            <p:nvPr userDrawn="1"/>
          </p:nvSpPr>
          <p:spPr bwMode="auto">
            <a:xfrm>
              <a:off x="254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9" name="Oval 51"/>
            <p:cNvSpPr>
              <a:spLocks noChangeArrowheads="1"/>
            </p:cNvSpPr>
            <p:nvPr userDrawn="1"/>
          </p:nvSpPr>
          <p:spPr bwMode="auto">
            <a:xfrm>
              <a:off x="273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0" name="Oval 52"/>
            <p:cNvSpPr>
              <a:spLocks noChangeArrowheads="1"/>
            </p:cNvSpPr>
            <p:nvPr userDrawn="1"/>
          </p:nvSpPr>
          <p:spPr bwMode="auto">
            <a:xfrm>
              <a:off x="2928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" name="Oval 53"/>
            <p:cNvSpPr>
              <a:spLocks noChangeArrowheads="1"/>
            </p:cNvSpPr>
            <p:nvPr userDrawn="1"/>
          </p:nvSpPr>
          <p:spPr bwMode="auto">
            <a:xfrm>
              <a:off x="3120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2" name="Oval 54"/>
            <p:cNvSpPr>
              <a:spLocks noChangeArrowheads="1"/>
            </p:cNvSpPr>
            <p:nvPr userDrawn="1"/>
          </p:nvSpPr>
          <p:spPr bwMode="auto">
            <a:xfrm>
              <a:off x="3312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3" name="Oval 55"/>
            <p:cNvSpPr>
              <a:spLocks noChangeArrowheads="1"/>
            </p:cNvSpPr>
            <p:nvPr userDrawn="1"/>
          </p:nvSpPr>
          <p:spPr bwMode="auto">
            <a:xfrm>
              <a:off x="350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4" name="Oval 56"/>
            <p:cNvSpPr>
              <a:spLocks noChangeArrowheads="1"/>
            </p:cNvSpPr>
            <p:nvPr userDrawn="1"/>
          </p:nvSpPr>
          <p:spPr bwMode="auto">
            <a:xfrm>
              <a:off x="369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5" name="Oval 57"/>
            <p:cNvSpPr>
              <a:spLocks noChangeArrowheads="1"/>
            </p:cNvSpPr>
            <p:nvPr userDrawn="1"/>
          </p:nvSpPr>
          <p:spPr bwMode="auto">
            <a:xfrm>
              <a:off x="3888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6" name="Oval 58"/>
            <p:cNvSpPr>
              <a:spLocks noChangeArrowheads="1"/>
            </p:cNvSpPr>
            <p:nvPr userDrawn="1"/>
          </p:nvSpPr>
          <p:spPr bwMode="auto">
            <a:xfrm>
              <a:off x="4080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7" name="Oval 59"/>
            <p:cNvSpPr>
              <a:spLocks noChangeArrowheads="1"/>
            </p:cNvSpPr>
            <p:nvPr userDrawn="1"/>
          </p:nvSpPr>
          <p:spPr bwMode="auto">
            <a:xfrm>
              <a:off x="4272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8" name="Oval 60"/>
            <p:cNvSpPr>
              <a:spLocks noChangeArrowheads="1"/>
            </p:cNvSpPr>
            <p:nvPr userDrawn="1"/>
          </p:nvSpPr>
          <p:spPr bwMode="auto">
            <a:xfrm>
              <a:off x="446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9" name="Oval 61"/>
            <p:cNvSpPr>
              <a:spLocks noChangeArrowheads="1"/>
            </p:cNvSpPr>
            <p:nvPr userDrawn="1"/>
          </p:nvSpPr>
          <p:spPr bwMode="auto">
            <a:xfrm>
              <a:off x="465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0" name="Oval 62"/>
            <p:cNvSpPr>
              <a:spLocks noChangeArrowheads="1"/>
            </p:cNvSpPr>
            <p:nvPr userDrawn="1"/>
          </p:nvSpPr>
          <p:spPr bwMode="auto">
            <a:xfrm>
              <a:off x="4848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1" name="Oval 63"/>
            <p:cNvSpPr>
              <a:spLocks noChangeArrowheads="1"/>
            </p:cNvSpPr>
            <p:nvPr userDrawn="1"/>
          </p:nvSpPr>
          <p:spPr bwMode="auto">
            <a:xfrm>
              <a:off x="5040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2" name="Oval 64"/>
            <p:cNvSpPr>
              <a:spLocks noChangeArrowheads="1"/>
            </p:cNvSpPr>
            <p:nvPr userDrawn="1"/>
          </p:nvSpPr>
          <p:spPr bwMode="auto">
            <a:xfrm>
              <a:off x="5232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3" name="Oval 65"/>
            <p:cNvSpPr>
              <a:spLocks noChangeArrowheads="1"/>
            </p:cNvSpPr>
            <p:nvPr userDrawn="1"/>
          </p:nvSpPr>
          <p:spPr bwMode="auto">
            <a:xfrm>
              <a:off x="5040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4" name="Oval 66"/>
            <p:cNvSpPr>
              <a:spLocks noChangeArrowheads="1"/>
            </p:cNvSpPr>
            <p:nvPr userDrawn="1"/>
          </p:nvSpPr>
          <p:spPr bwMode="auto">
            <a:xfrm>
              <a:off x="273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91200" y="4648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7EB4A-457A-4F31-BCCB-60C4DA8730E7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4343400"/>
            <a:ext cx="2895600" cy="3048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47092-37C7-4CA7-AD74-77188CF0E1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8004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F0EB9-12BE-498D-8A83-CE380D73210A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A53B8-2532-4D75-982B-24FDF8E5E1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46143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AFF74-B71B-43A9-B375-A3413AA8A1C2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8879-29CE-4AA0-A1E5-C5A0E7313B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0124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9535C-0C8F-45DB-8CAE-956540749B87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42D17-6C63-4008-B84D-F31340914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63148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BE896-3CE3-4001-BC10-58B79C8F5187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C20D-656E-4682-9E2D-3E3EA55DB5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7802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9406F-8313-4DB8-8980-73B2AE9FD36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F3F68-D14C-4099-9081-BAAAD7496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64798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A9988-3A6E-419A-82F0-1CE0DC1FC9FF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0CEAB-1ED5-4B87-8005-E6B2798C80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602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64BEC-1B14-44FE-B057-C99E69A594F4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91D42-8D43-4AFB-94D1-8198D87C66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2357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6897F-F76C-4A0A-B30D-CC1EEEA5E0D8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93ECC-5745-4C88-97E7-973F1E358F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38584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7E88C-72EB-45F0-9DFD-0175A50FA1CD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160E-8BFE-45EB-BA8F-4043B312C9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3467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722F9-6BFC-4B24-8E58-2DD548A6E857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66816-DA8A-4BEE-AA5A-6ED66D82AB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8563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226A0-0741-4724-8018-436696B41E2A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2EC80-88B5-4A4E-A8B8-A133EA752C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58439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3733800" y="4953000"/>
            <a:ext cx="5105400" cy="1143000"/>
            <a:chOff x="2352" y="3120"/>
            <a:chExt cx="3216" cy="720"/>
          </a:xfrm>
        </p:grpSpPr>
        <p:sp>
          <p:nvSpPr>
            <p:cNvPr id="5" name="Oval 7"/>
            <p:cNvSpPr>
              <a:spLocks noChangeArrowheads="1"/>
            </p:cNvSpPr>
            <p:nvPr userDrawn="1"/>
          </p:nvSpPr>
          <p:spPr bwMode="auto">
            <a:xfrm>
              <a:off x="292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 userDrawn="1"/>
          </p:nvSpPr>
          <p:spPr bwMode="auto">
            <a:xfrm>
              <a:off x="3120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Oval 9"/>
            <p:cNvSpPr>
              <a:spLocks noChangeArrowheads="1"/>
            </p:cNvSpPr>
            <p:nvPr userDrawn="1"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8" name="Oval 10"/>
            <p:cNvSpPr>
              <a:spLocks noChangeArrowheads="1"/>
            </p:cNvSpPr>
            <p:nvPr userDrawn="1"/>
          </p:nvSpPr>
          <p:spPr bwMode="auto">
            <a:xfrm>
              <a:off x="3504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9" name="Oval 11"/>
            <p:cNvSpPr>
              <a:spLocks noChangeArrowheads="1"/>
            </p:cNvSpPr>
            <p:nvPr userDrawn="1"/>
          </p:nvSpPr>
          <p:spPr bwMode="auto">
            <a:xfrm>
              <a:off x="369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" name="Oval 12"/>
            <p:cNvSpPr>
              <a:spLocks noChangeArrowheads="1"/>
            </p:cNvSpPr>
            <p:nvPr userDrawn="1"/>
          </p:nvSpPr>
          <p:spPr bwMode="auto">
            <a:xfrm>
              <a:off x="388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" name="Oval 13"/>
            <p:cNvSpPr>
              <a:spLocks noChangeArrowheads="1"/>
            </p:cNvSpPr>
            <p:nvPr userDrawn="1"/>
          </p:nvSpPr>
          <p:spPr bwMode="auto">
            <a:xfrm>
              <a:off x="4080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" name="Oval 14"/>
            <p:cNvSpPr>
              <a:spLocks noChangeArrowheads="1"/>
            </p:cNvSpPr>
            <p:nvPr userDrawn="1"/>
          </p:nvSpPr>
          <p:spPr bwMode="auto">
            <a:xfrm>
              <a:off x="4272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3" name="Oval 15"/>
            <p:cNvSpPr>
              <a:spLocks noChangeArrowheads="1"/>
            </p:cNvSpPr>
            <p:nvPr userDrawn="1"/>
          </p:nvSpPr>
          <p:spPr bwMode="auto">
            <a:xfrm>
              <a:off x="4464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4" name="Oval 16"/>
            <p:cNvSpPr>
              <a:spLocks noChangeArrowheads="1"/>
            </p:cNvSpPr>
            <p:nvPr userDrawn="1"/>
          </p:nvSpPr>
          <p:spPr bwMode="auto">
            <a:xfrm>
              <a:off x="465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5" name="Oval 17"/>
            <p:cNvSpPr>
              <a:spLocks noChangeArrowheads="1"/>
            </p:cNvSpPr>
            <p:nvPr userDrawn="1"/>
          </p:nvSpPr>
          <p:spPr bwMode="auto">
            <a:xfrm>
              <a:off x="4848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6" name="Oval 18"/>
            <p:cNvSpPr>
              <a:spLocks noChangeArrowheads="1"/>
            </p:cNvSpPr>
            <p:nvPr userDrawn="1"/>
          </p:nvSpPr>
          <p:spPr bwMode="auto">
            <a:xfrm>
              <a:off x="5040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7" name="Oval 19"/>
            <p:cNvSpPr>
              <a:spLocks noChangeArrowheads="1"/>
            </p:cNvSpPr>
            <p:nvPr userDrawn="1"/>
          </p:nvSpPr>
          <p:spPr bwMode="auto">
            <a:xfrm>
              <a:off x="5232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 userDrawn="1"/>
          </p:nvSpPr>
          <p:spPr bwMode="auto">
            <a:xfrm>
              <a:off x="5424" y="3120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21"/>
            <p:cNvSpPr>
              <a:spLocks noChangeArrowheads="1"/>
            </p:cNvSpPr>
            <p:nvPr userDrawn="1"/>
          </p:nvSpPr>
          <p:spPr bwMode="auto">
            <a:xfrm>
              <a:off x="254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0" name="Oval 22"/>
            <p:cNvSpPr>
              <a:spLocks noChangeArrowheads="1"/>
            </p:cNvSpPr>
            <p:nvPr userDrawn="1"/>
          </p:nvSpPr>
          <p:spPr bwMode="auto">
            <a:xfrm>
              <a:off x="273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1" name="Oval 23"/>
            <p:cNvSpPr>
              <a:spLocks noChangeArrowheads="1"/>
            </p:cNvSpPr>
            <p:nvPr userDrawn="1"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2" name="Oval 24"/>
            <p:cNvSpPr>
              <a:spLocks noChangeArrowheads="1"/>
            </p:cNvSpPr>
            <p:nvPr userDrawn="1"/>
          </p:nvSpPr>
          <p:spPr bwMode="auto">
            <a:xfrm>
              <a:off x="3120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3" name="Oval 25"/>
            <p:cNvSpPr>
              <a:spLocks noChangeArrowheads="1"/>
            </p:cNvSpPr>
            <p:nvPr userDrawn="1"/>
          </p:nvSpPr>
          <p:spPr bwMode="auto">
            <a:xfrm>
              <a:off x="3312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4" name="Oval 26"/>
            <p:cNvSpPr>
              <a:spLocks noChangeArrowheads="1"/>
            </p:cNvSpPr>
            <p:nvPr userDrawn="1"/>
          </p:nvSpPr>
          <p:spPr bwMode="auto">
            <a:xfrm>
              <a:off x="350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5" name="Oval 27"/>
            <p:cNvSpPr>
              <a:spLocks noChangeArrowheads="1"/>
            </p:cNvSpPr>
            <p:nvPr userDrawn="1"/>
          </p:nvSpPr>
          <p:spPr bwMode="auto">
            <a:xfrm>
              <a:off x="369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6" name="Oval 28"/>
            <p:cNvSpPr>
              <a:spLocks noChangeArrowheads="1"/>
            </p:cNvSpPr>
            <p:nvPr userDrawn="1"/>
          </p:nvSpPr>
          <p:spPr bwMode="auto">
            <a:xfrm>
              <a:off x="3888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7" name="Oval 29"/>
            <p:cNvSpPr>
              <a:spLocks noChangeArrowheads="1"/>
            </p:cNvSpPr>
            <p:nvPr userDrawn="1"/>
          </p:nvSpPr>
          <p:spPr bwMode="auto">
            <a:xfrm>
              <a:off x="4080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30"/>
            <p:cNvSpPr>
              <a:spLocks noChangeArrowheads="1"/>
            </p:cNvSpPr>
            <p:nvPr userDrawn="1"/>
          </p:nvSpPr>
          <p:spPr bwMode="auto">
            <a:xfrm>
              <a:off x="4272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" name="Oval 31"/>
            <p:cNvSpPr>
              <a:spLocks noChangeArrowheads="1"/>
            </p:cNvSpPr>
            <p:nvPr userDrawn="1"/>
          </p:nvSpPr>
          <p:spPr bwMode="auto">
            <a:xfrm>
              <a:off x="4464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32"/>
            <p:cNvSpPr>
              <a:spLocks noChangeArrowheads="1"/>
            </p:cNvSpPr>
            <p:nvPr userDrawn="1"/>
          </p:nvSpPr>
          <p:spPr bwMode="auto">
            <a:xfrm>
              <a:off x="4656" y="3312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33"/>
            <p:cNvSpPr>
              <a:spLocks noChangeArrowheads="1"/>
            </p:cNvSpPr>
            <p:nvPr userDrawn="1"/>
          </p:nvSpPr>
          <p:spPr bwMode="auto">
            <a:xfrm>
              <a:off x="4848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2" name="Oval 34"/>
            <p:cNvSpPr>
              <a:spLocks noChangeArrowheads="1"/>
            </p:cNvSpPr>
            <p:nvPr userDrawn="1"/>
          </p:nvSpPr>
          <p:spPr bwMode="auto">
            <a:xfrm>
              <a:off x="5040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3" name="Oval 35"/>
            <p:cNvSpPr>
              <a:spLocks noChangeArrowheads="1"/>
            </p:cNvSpPr>
            <p:nvPr userDrawn="1"/>
          </p:nvSpPr>
          <p:spPr bwMode="auto">
            <a:xfrm>
              <a:off x="5232" y="3312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4" name="Oval 36"/>
            <p:cNvSpPr>
              <a:spLocks noChangeArrowheads="1"/>
            </p:cNvSpPr>
            <p:nvPr userDrawn="1"/>
          </p:nvSpPr>
          <p:spPr bwMode="auto">
            <a:xfrm>
              <a:off x="235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5" name="Oval 37"/>
            <p:cNvSpPr>
              <a:spLocks noChangeArrowheads="1"/>
            </p:cNvSpPr>
            <p:nvPr userDrawn="1"/>
          </p:nvSpPr>
          <p:spPr bwMode="auto">
            <a:xfrm>
              <a:off x="254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6" name="Oval 38"/>
            <p:cNvSpPr>
              <a:spLocks noChangeArrowheads="1"/>
            </p:cNvSpPr>
            <p:nvPr userDrawn="1"/>
          </p:nvSpPr>
          <p:spPr bwMode="auto">
            <a:xfrm>
              <a:off x="2736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7" name="Oval 39"/>
            <p:cNvSpPr>
              <a:spLocks noChangeArrowheads="1"/>
            </p:cNvSpPr>
            <p:nvPr userDrawn="1"/>
          </p:nvSpPr>
          <p:spPr bwMode="auto">
            <a:xfrm>
              <a:off x="2928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8" name="Oval 40"/>
            <p:cNvSpPr>
              <a:spLocks noChangeArrowheads="1"/>
            </p:cNvSpPr>
            <p:nvPr userDrawn="1"/>
          </p:nvSpPr>
          <p:spPr bwMode="auto">
            <a:xfrm>
              <a:off x="3120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9" name="Oval 41"/>
            <p:cNvSpPr>
              <a:spLocks noChangeArrowheads="1"/>
            </p:cNvSpPr>
            <p:nvPr userDrawn="1"/>
          </p:nvSpPr>
          <p:spPr bwMode="auto">
            <a:xfrm>
              <a:off x="331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0" name="Oval 42"/>
            <p:cNvSpPr>
              <a:spLocks noChangeArrowheads="1"/>
            </p:cNvSpPr>
            <p:nvPr userDrawn="1"/>
          </p:nvSpPr>
          <p:spPr bwMode="auto">
            <a:xfrm>
              <a:off x="350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" name="Oval 43"/>
            <p:cNvSpPr>
              <a:spLocks noChangeArrowheads="1"/>
            </p:cNvSpPr>
            <p:nvPr userDrawn="1"/>
          </p:nvSpPr>
          <p:spPr bwMode="auto">
            <a:xfrm>
              <a:off x="3696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2" name="Oval 44"/>
            <p:cNvSpPr>
              <a:spLocks noChangeArrowheads="1"/>
            </p:cNvSpPr>
            <p:nvPr userDrawn="1"/>
          </p:nvSpPr>
          <p:spPr bwMode="auto">
            <a:xfrm>
              <a:off x="3888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3" name="Oval 45"/>
            <p:cNvSpPr>
              <a:spLocks noChangeArrowheads="1"/>
            </p:cNvSpPr>
            <p:nvPr userDrawn="1"/>
          </p:nvSpPr>
          <p:spPr bwMode="auto">
            <a:xfrm>
              <a:off x="4080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4" name="Oval 46"/>
            <p:cNvSpPr>
              <a:spLocks noChangeArrowheads="1"/>
            </p:cNvSpPr>
            <p:nvPr userDrawn="1"/>
          </p:nvSpPr>
          <p:spPr bwMode="auto">
            <a:xfrm>
              <a:off x="4272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5" name="Oval 47"/>
            <p:cNvSpPr>
              <a:spLocks noChangeArrowheads="1"/>
            </p:cNvSpPr>
            <p:nvPr userDrawn="1"/>
          </p:nvSpPr>
          <p:spPr bwMode="auto">
            <a:xfrm>
              <a:off x="4464" y="3504"/>
              <a:ext cx="144" cy="144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6" name="Oval 48"/>
            <p:cNvSpPr>
              <a:spLocks noChangeArrowheads="1"/>
            </p:cNvSpPr>
            <p:nvPr userDrawn="1"/>
          </p:nvSpPr>
          <p:spPr bwMode="auto">
            <a:xfrm>
              <a:off x="4656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7" name="Oval 49"/>
            <p:cNvSpPr>
              <a:spLocks noChangeArrowheads="1"/>
            </p:cNvSpPr>
            <p:nvPr userDrawn="1"/>
          </p:nvSpPr>
          <p:spPr bwMode="auto">
            <a:xfrm>
              <a:off x="4848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8" name="Oval 50"/>
            <p:cNvSpPr>
              <a:spLocks noChangeArrowheads="1"/>
            </p:cNvSpPr>
            <p:nvPr userDrawn="1"/>
          </p:nvSpPr>
          <p:spPr bwMode="auto">
            <a:xfrm>
              <a:off x="254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9" name="Oval 51"/>
            <p:cNvSpPr>
              <a:spLocks noChangeArrowheads="1"/>
            </p:cNvSpPr>
            <p:nvPr userDrawn="1"/>
          </p:nvSpPr>
          <p:spPr bwMode="auto">
            <a:xfrm>
              <a:off x="273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0" name="Oval 52"/>
            <p:cNvSpPr>
              <a:spLocks noChangeArrowheads="1"/>
            </p:cNvSpPr>
            <p:nvPr userDrawn="1"/>
          </p:nvSpPr>
          <p:spPr bwMode="auto">
            <a:xfrm>
              <a:off x="2928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" name="Oval 53"/>
            <p:cNvSpPr>
              <a:spLocks noChangeArrowheads="1"/>
            </p:cNvSpPr>
            <p:nvPr userDrawn="1"/>
          </p:nvSpPr>
          <p:spPr bwMode="auto">
            <a:xfrm>
              <a:off x="3120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2" name="Oval 54"/>
            <p:cNvSpPr>
              <a:spLocks noChangeArrowheads="1"/>
            </p:cNvSpPr>
            <p:nvPr userDrawn="1"/>
          </p:nvSpPr>
          <p:spPr bwMode="auto">
            <a:xfrm>
              <a:off x="3312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3" name="Oval 55"/>
            <p:cNvSpPr>
              <a:spLocks noChangeArrowheads="1"/>
            </p:cNvSpPr>
            <p:nvPr userDrawn="1"/>
          </p:nvSpPr>
          <p:spPr bwMode="auto">
            <a:xfrm>
              <a:off x="350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4" name="Oval 56"/>
            <p:cNvSpPr>
              <a:spLocks noChangeArrowheads="1"/>
            </p:cNvSpPr>
            <p:nvPr userDrawn="1"/>
          </p:nvSpPr>
          <p:spPr bwMode="auto">
            <a:xfrm>
              <a:off x="369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5" name="Oval 57"/>
            <p:cNvSpPr>
              <a:spLocks noChangeArrowheads="1"/>
            </p:cNvSpPr>
            <p:nvPr userDrawn="1"/>
          </p:nvSpPr>
          <p:spPr bwMode="auto">
            <a:xfrm>
              <a:off x="3888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6" name="Oval 58"/>
            <p:cNvSpPr>
              <a:spLocks noChangeArrowheads="1"/>
            </p:cNvSpPr>
            <p:nvPr userDrawn="1"/>
          </p:nvSpPr>
          <p:spPr bwMode="auto">
            <a:xfrm>
              <a:off x="4080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7" name="Oval 59"/>
            <p:cNvSpPr>
              <a:spLocks noChangeArrowheads="1"/>
            </p:cNvSpPr>
            <p:nvPr userDrawn="1"/>
          </p:nvSpPr>
          <p:spPr bwMode="auto">
            <a:xfrm>
              <a:off x="4272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8" name="Oval 60"/>
            <p:cNvSpPr>
              <a:spLocks noChangeArrowheads="1"/>
            </p:cNvSpPr>
            <p:nvPr userDrawn="1"/>
          </p:nvSpPr>
          <p:spPr bwMode="auto">
            <a:xfrm>
              <a:off x="4464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9" name="Oval 61"/>
            <p:cNvSpPr>
              <a:spLocks noChangeArrowheads="1"/>
            </p:cNvSpPr>
            <p:nvPr userDrawn="1"/>
          </p:nvSpPr>
          <p:spPr bwMode="auto">
            <a:xfrm>
              <a:off x="4656" y="3696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0" name="Oval 62"/>
            <p:cNvSpPr>
              <a:spLocks noChangeArrowheads="1"/>
            </p:cNvSpPr>
            <p:nvPr userDrawn="1"/>
          </p:nvSpPr>
          <p:spPr bwMode="auto">
            <a:xfrm>
              <a:off x="4848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1" name="Oval 63"/>
            <p:cNvSpPr>
              <a:spLocks noChangeArrowheads="1"/>
            </p:cNvSpPr>
            <p:nvPr userDrawn="1"/>
          </p:nvSpPr>
          <p:spPr bwMode="auto">
            <a:xfrm>
              <a:off x="5040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2" name="Oval 64"/>
            <p:cNvSpPr>
              <a:spLocks noChangeArrowheads="1"/>
            </p:cNvSpPr>
            <p:nvPr userDrawn="1"/>
          </p:nvSpPr>
          <p:spPr bwMode="auto">
            <a:xfrm>
              <a:off x="5232" y="3696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3" name="Oval 65"/>
            <p:cNvSpPr>
              <a:spLocks noChangeArrowheads="1"/>
            </p:cNvSpPr>
            <p:nvPr userDrawn="1"/>
          </p:nvSpPr>
          <p:spPr bwMode="auto">
            <a:xfrm>
              <a:off x="5040" y="3504"/>
              <a:ext cx="144" cy="14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4" name="Oval 66"/>
            <p:cNvSpPr>
              <a:spLocks noChangeArrowheads="1"/>
            </p:cNvSpPr>
            <p:nvPr userDrawn="1"/>
          </p:nvSpPr>
          <p:spPr bwMode="auto">
            <a:xfrm>
              <a:off x="2736" y="3120"/>
              <a:ext cx="144" cy="14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91200" y="4648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D2BB0-FF85-4BBB-B4C9-4BBF3378E69C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4343400"/>
            <a:ext cx="2895600" cy="3048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8BC63-0A00-4116-BF02-38C39AECE4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839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F8666-901C-4E50-865D-C6563DE8FF9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BDA96-11B1-4B0E-A218-F3CB5F2465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26532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66877-91DA-4869-A060-1C9F399C883E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CE634-E88B-4F78-9439-F750DE9DDC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9083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22C50-10F3-459C-91F3-3973A87DBE7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2CA54-3AF4-458B-82B9-90E34100F8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67141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9638-5CDF-4742-972D-D646FB7D5849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C68F9-D3E7-4936-A1D8-93680EC3D9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06015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BDCD0-A366-4ACD-A2DB-ACE616D190B7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D1A31-B6E1-4DD1-949B-EA5CE6B6C3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758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AD66B-69B6-4268-B374-A0ACD2B684E0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26527-766E-4A9E-9480-1140C0838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6064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39522-BCF3-4509-8817-EB0F03802E38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3323E-92B6-4BA1-B1EF-F2FAB42CC1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80347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4EDAF-9F04-46F4-9D2B-31C72A74896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99226-8EAC-4633-8678-E865534795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5636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61EF5-5A5C-498C-9CCF-1D4A3F68626F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70AB8-92C0-4E93-B2F8-1C26AE16B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99009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C80B-7B8E-4C7A-8DE4-BB9E8A8119D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07585-3505-4B1F-9224-73D47D59F3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56969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AFEF3-54D0-41FB-AA71-983547E63D7D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A1A4B-6490-45EE-B8C0-300FB17D9E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111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A279D-8714-4166-8773-0BED4CA3A190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AECC4-7A8F-42FD-98B0-24D3AEB7A1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5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074F-67A8-487A-9EC6-6C305DACFDC7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A3EB6-CF25-4BDE-A2C8-4DB9591BCA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945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221FE-58F0-4983-BE04-3EAE60B8946D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F4235-676E-468B-A106-19D8B2820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100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0005E-F8F8-43B8-8FEB-91C8B1D4B9D3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D4C1E-A7CB-4D51-94E4-693B534A68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71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45E01-9F92-4800-8472-390405D210F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E1B07-7C35-42FE-B909-18F62A7E9D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299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fld id="{8973C219-D6F3-445E-B04C-CBF0B8E36D6E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fld id="{C0CBA74D-C872-4EF7-B43F-EC885B739B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1" name="Group 71"/>
          <p:cNvGrpSpPr>
            <a:grpSpLocks/>
          </p:cNvGrpSpPr>
          <p:nvPr/>
        </p:nvGrpSpPr>
        <p:grpSpPr bwMode="auto">
          <a:xfrm>
            <a:off x="5730875" y="6400800"/>
            <a:ext cx="2879725" cy="320675"/>
            <a:chOff x="2544" y="3168"/>
            <a:chExt cx="3024" cy="336"/>
          </a:xfrm>
        </p:grpSpPr>
        <p:sp>
          <p:nvSpPr>
            <p:cNvPr id="1060" name="Oval 7"/>
            <p:cNvSpPr>
              <a:spLocks noChangeArrowheads="1"/>
            </p:cNvSpPr>
            <p:nvPr userDrawn="1"/>
          </p:nvSpPr>
          <p:spPr bwMode="auto">
            <a:xfrm>
              <a:off x="2927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1" name="Oval 8"/>
            <p:cNvSpPr>
              <a:spLocks noChangeArrowheads="1"/>
            </p:cNvSpPr>
            <p:nvPr userDrawn="1"/>
          </p:nvSpPr>
          <p:spPr bwMode="auto">
            <a:xfrm>
              <a:off x="3121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2" name="Oval 9"/>
            <p:cNvSpPr>
              <a:spLocks noChangeArrowheads="1"/>
            </p:cNvSpPr>
            <p:nvPr userDrawn="1"/>
          </p:nvSpPr>
          <p:spPr bwMode="auto">
            <a:xfrm>
              <a:off x="3313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3" name="Oval 10"/>
            <p:cNvSpPr>
              <a:spLocks noChangeArrowheads="1"/>
            </p:cNvSpPr>
            <p:nvPr userDrawn="1"/>
          </p:nvSpPr>
          <p:spPr bwMode="auto">
            <a:xfrm>
              <a:off x="3504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4" name="Oval 11"/>
            <p:cNvSpPr>
              <a:spLocks noChangeArrowheads="1"/>
            </p:cNvSpPr>
            <p:nvPr userDrawn="1"/>
          </p:nvSpPr>
          <p:spPr bwMode="auto">
            <a:xfrm>
              <a:off x="3696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5" name="Oval 12"/>
            <p:cNvSpPr>
              <a:spLocks noChangeArrowheads="1"/>
            </p:cNvSpPr>
            <p:nvPr userDrawn="1"/>
          </p:nvSpPr>
          <p:spPr bwMode="auto">
            <a:xfrm>
              <a:off x="3888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6" name="Oval 13"/>
            <p:cNvSpPr>
              <a:spLocks noChangeArrowheads="1"/>
            </p:cNvSpPr>
            <p:nvPr userDrawn="1"/>
          </p:nvSpPr>
          <p:spPr bwMode="auto">
            <a:xfrm>
              <a:off x="4079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7" name="Oval 14"/>
            <p:cNvSpPr>
              <a:spLocks noChangeArrowheads="1"/>
            </p:cNvSpPr>
            <p:nvPr userDrawn="1"/>
          </p:nvSpPr>
          <p:spPr bwMode="auto">
            <a:xfrm>
              <a:off x="4273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8" name="Oval 15"/>
            <p:cNvSpPr>
              <a:spLocks noChangeArrowheads="1"/>
            </p:cNvSpPr>
            <p:nvPr userDrawn="1"/>
          </p:nvSpPr>
          <p:spPr bwMode="auto">
            <a:xfrm>
              <a:off x="4464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9" name="Oval 16"/>
            <p:cNvSpPr>
              <a:spLocks noChangeArrowheads="1"/>
            </p:cNvSpPr>
            <p:nvPr userDrawn="1"/>
          </p:nvSpPr>
          <p:spPr bwMode="auto">
            <a:xfrm>
              <a:off x="4656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0" name="Oval 17"/>
            <p:cNvSpPr>
              <a:spLocks noChangeArrowheads="1"/>
            </p:cNvSpPr>
            <p:nvPr userDrawn="1"/>
          </p:nvSpPr>
          <p:spPr bwMode="auto">
            <a:xfrm>
              <a:off x="4848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1" name="Oval 18"/>
            <p:cNvSpPr>
              <a:spLocks noChangeArrowheads="1"/>
            </p:cNvSpPr>
            <p:nvPr userDrawn="1"/>
          </p:nvSpPr>
          <p:spPr bwMode="auto">
            <a:xfrm>
              <a:off x="5040" y="3168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2" name="Oval 19"/>
            <p:cNvSpPr>
              <a:spLocks noChangeArrowheads="1"/>
            </p:cNvSpPr>
            <p:nvPr userDrawn="1"/>
          </p:nvSpPr>
          <p:spPr bwMode="auto">
            <a:xfrm>
              <a:off x="5231" y="3168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3" name="Oval 20"/>
            <p:cNvSpPr>
              <a:spLocks noChangeArrowheads="1"/>
            </p:cNvSpPr>
            <p:nvPr userDrawn="1"/>
          </p:nvSpPr>
          <p:spPr bwMode="auto">
            <a:xfrm>
              <a:off x="5425" y="3168"/>
              <a:ext cx="143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4" name="Oval 23"/>
            <p:cNvSpPr>
              <a:spLocks noChangeArrowheads="1"/>
            </p:cNvSpPr>
            <p:nvPr userDrawn="1"/>
          </p:nvSpPr>
          <p:spPr bwMode="auto">
            <a:xfrm>
              <a:off x="254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5" name="Oval 24"/>
            <p:cNvSpPr>
              <a:spLocks noChangeArrowheads="1"/>
            </p:cNvSpPr>
            <p:nvPr userDrawn="1"/>
          </p:nvSpPr>
          <p:spPr bwMode="auto">
            <a:xfrm>
              <a:off x="2736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6" name="Oval 25"/>
            <p:cNvSpPr>
              <a:spLocks noChangeArrowheads="1"/>
            </p:cNvSpPr>
            <p:nvPr userDrawn="1"/>
          </p:nvSpPr>
          <p:spPr bwMode="auto">
            <a:xfrm>
              <a:off x="2927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7" name="Oval 26"/>
            <p:cNvSpPr>
              <a:spLocks noChangeArrowheads="1"/>
            </p:cNvSpPr>
            <p:nvPr userDrawn="1"/>
          </p:nvSpPr>
          <p:spPr bwMode="auto">
            <a:xfrm>
              <a:off x="3121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8" name="Oval 27"/>
            <p:cNvSpPr>
              <a:spLocks noChangeArrowheads="1"/>
            </p:cNvSpPr>
            <p:nvPr userDrawn="1"/>
          </p:nvSpPr>
          <p:spPr bwMode="auto">
            <a:xfrm>
              <a:off x="3313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9" name="Oval 28"/>
            <p:cNvSpPr>
              <a:spLocks noChangeArrowheads="1"/>
            </p:cNvSpPr>
            <p:nvPr userDrawn="1"/>
          </p:nvSpPr>
          <p:spPr bwMode="auto">
            <a:xfrm>
              <a:off x="350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0" name="Oval 29"/>
            <p:cNvSpPr>
              <a:spLocks noChangeArrowheads="1"/>
            </p:cNvSpPr>
            <p:nvPr userDrawn="1"/>
          </p:nvSpPr>
          <p:spPr bwMode="auto">
            <a:xfrm>
              <a:off x="3696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1" name="Oval 30"/>
            <p:cNvSpPr>
              <a:spLocks noChangeArrowheads="1"/>
            </p:cNvSpPr>
            <p:nvPr userDrawn="1"/>
          </p:nvSpPr>
          <p:spPr bwMode="auto">
            <a:xfrm>
              <a:off x="3888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2" name="Oval 31"/>
            <p:cNvSpPr>
              <a:spLocks noChangeArrowheads="1"/>
            </p:cNvSpPr>
            <p:nvPr userDrawn="1"/>
          </p:nvSpPr>
          <p:spPr bwMode="auto">
            <a:xfrm>
              <a:off x="4079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3" name="Oval 32"/>
            <p:cNvSpPr>
              <a:spLocks noChangeArrowheads="1"/>
            </p:cNvSpPr>
            <p:nvPr userDrawn="1"/>
          </p:nvSpPr>
          <p:spPr bwMode="auto">
            <a:xfrm>
              <a:off x="4273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4" name="Oval 33"/>
            <p:cNvSpPr>
              <a:spLocks noChangeArrowheads="1"/>
            </p:cNvSpPr>
            <p:nvPr userDrawn="1"/>
          </p:nvSpPr>
          <p:spPr bwMode="auto">
            <a:xfrm>
              <a:off x="446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5" name="Oval 34"/>
            <p:cNvSpPr>
              <a:spLocks noChangeArrowheads="1"/>
            </p:cNvSpPr>
            <p:nvPr userDrawn="1"/>
          </p:nvSpPr>
          <p:spPr bwMode="auto">
            <a:xfrm>
              <a:off x="4656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6" name="Oval 35"/>
            <p:cNvSpPr>
              <a:spLocks noChangeArrowheads="1"/>
            </p:cNvSpPr>
            <p:nvPr userDrawn="1"/>
          </p:nvSpPr>
          <p:spPr bwMode="auto">
            <a:xfrm>
              <a:off x="4848" y="3359"/>
              <a:ext cx="143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7" name="Oval 36"/>
            <p:cNvSpPr>
              <a:spLocks noChangeArrowheads="1"/>
            </p:cNvSpPr>
            <p:nvPr userDrawn="1"/>
          </p:nvSpPr>
          <p:spPr bwMode="auto">
            <a:xfrm>
              <a:off x="5040" y="3359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8" name="Oval 37"/>
            <p:cNvSpPr>
              <a:spLocks noChangeArrowheads="1"/>
            </p:cNvSpPr>
            <p:nvPr userDrawn="1"/>
          </p:nvSpPr>
          <p:spPr bwMode="auto">
            <a:xfrm>
              <a:off x="5231" y="3359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9" name="Oval 70"/>
            <p:cNvSpPr>
              <a:spLocks noChangeArrowheads="1"/>
            </p:cNvSpPr>
            <p:nvPr userDrawn="1"/>
          </p:nvSpPr>
          <p:spPr bwMode="auto">
            <a:xfrm>
              <a:off x="2736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32" name="Group 85"/>
          <p:cNvGrpSpPr>
            <a:grpSpLocks/>
          </p:cNvGrpSpPr>
          <p:nvPr/>
        </p:nvGrpSpPr>
        <p:grpSpPr bwMode="auto">
          <a:xfrm>
            <a:off x="228600" y="838200"/>
            <a:ext cx="6553200" cy="184150"/>
            <a:chOff x="144" y="556"/>
            <a:chExt cx="4128" cy="116"/>
          </a:xfrm>
        </p:grpSpPr>
        <p:sp>
          <p:nvSpPr>
            <p:cNvPr id="1033" name="Oval 39"/>
            <p:cNvSpPr>
              <a:spLocks noChangeArrowheads="1"/>
            </p:cNvSpPr>
            <p:nvPr userDrawn="1"/>
          </p:nvSpPr>
          <p:spPr bwMode="auto">
            <a:xfrm>
              <a:off x="298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4" name="Oval 40"/>
            <p:cNvSpPr>
              <a:spLocks noChangeArrowheads="1"/>
            </p:cNvSpPr>
            <p:nvPr userDrawn="1"/>
          </p:nvSpPr>
          <p:spPr bwMode="auto">
            <a:xfrm>
              <a:off x="452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Oval 41"/>
            <p:cNvSpPr>
              <a:spLocks noChangeArrowheads="1"/>
            </p:cNvSpPr>
            <p:nvPr userDrawn="1"/>
          </p:nvSpPr>
          <p:spPr bwMode="auto">
            <a:xfrm>
              <a:off x="606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6" name="Oval 42"/>
            <p:cNvSpPr>
              <a:spLocks noChangeArrowheads="1"/>
            </p:cNvSpPr>
            <p:nvPr userDrawn="1"/>
          </p:nvSpPr>
          <p:spPr bwMode="auto">
            <a:xfrm>
              <a:off x="760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Oval 43"/>
            <p:cNvSpPr>
              <a:spLocks noChangeArrowheads="1"/>
            </p:cNvSpPr>
            <p:nvPr userDrawn="1"/>
          </p:nvSpPr>
          <p:spPr bwMode="auto">
            <a:xfrm>
              <a:off x="914" y="556"/>
              <a:ext cx="116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8" name="Oval 44"/>
            <p:cNvSpPr>
              <a:spLocks noChangeArrowheads="1"/>
            </p:cNvSpPr>
            <p:nvPr userDrawn="1"/>
          </p:nvSpPr>
          <p:spPr bwMode="auto">
            <a:xfrm>
              <a:off x="1069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9" name="Oval 45"/>
            <p:cNvSpPr>
              <a:spLocks noChangeArrowheads="1"/>
            </p:cNvSpPr>
            <p:nvPr userDrawn="1"/>
          </p:nvSpPr>
          <p:spPr bwMode="auto">
            <a:xfrm>
              <a:off x="1224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0" name="Oval 46"/>
            <p:cNvSpPr>
              <a:spLocks noChangeArrowheads="1"/>
            </p:cNvSpPr>
            <p:nvPr userDrawn="1"/>
          </p:nvSpPr>
          <p:spPr bwMode="auto">
            <a:xfrm>
              <a:off x="1378" y="556"/>
              <a:ext cx="116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1" name="Oval 47"/>
            <p:cNvSpPr>
              <a:spLocks noChangeArrowheads="1"/>
            </p:cNvSpPr>
            <p:nvPr userDrawn="1"/>
          </p:nvSpPr>
          <p:spPr bwMode="auto">
            <a:xfrm>
              <a:off x="1533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2" name="Oval 48"/>
            <p:cNvSpPr>
              <a:spLocks noChangeArrowheads="1"/>
            </p:cNvSpPr>
            <p:nvPr userDrawn="1"/>
          </p:nvSpPr>
          <p:spPr bwMode="auto">
            <a:xfrm>
              <a:off x="1687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3" name="Oval 49"/>
            <p:cNvSpPr>
              <a:spLocks noChangeArrowheads="1"/>
            </p:cNvSpPr>
            <p:nvPr userDrawn="1"/>
          </p:nvSpPr>
          <p:spPr bwMode="auto">
            <a:xfrm>
              <a:off x="1841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4" name="Oval 50"/>
            <p:cNvSpPr>
              <a:spLocks noChangeArrowheads="1"/>
            </p:cNvSpPr>
            <p:nvPr userDrawn="1"/>
          </p:nvSpPr>
          <p:spPr bwMode="auto">
            <a:xfrm>
              <a:off x="1995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5" name="Oval 51"/>
            <p:cNvSpPr>
              <a:spLocks noChangeArrowheads="1"/>
            </p:cNvSpPr>
            <p:nvPr userDrawn="1"/>
          </p:nvSpPr>
          <p:spPr bwMode="auto">
            <a:xfrm>
              <a:off x="2150" y="556"/>
              <a:ext cx="116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6" name="Oval 52"/>
            <p:cNvSpPr>
              <a:spLocks noChangeArrowheads="1"/>
            </p:cNvSpPr>
            <p:nvPr userDrawn="1"/>
          </p:nvSpPr>
          <p:spPr bwMode="auto">
            <a:xfrm>
              <a:off x="2305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7" name="Oval 69"/>
            <p:cNvSpPr>
              <a:spLocks noChangeArrowheads="1"/>
            </p:cNvSpPr>
            <p:nvPr userDrawn="1"/>
          </p:nvSpPr>
          <p:spPr bwMode="auto">
            <a:xfrm>
              <a:off x="2459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8" name="Oval 72"/>
            <p:cNvSpPr>
              <a:spLocks noChangeArrowheads="1"/>
            </p:cNvSpPr>
            <p:nvPr userDrawn="1"/>
          </p:nvSpPr>
          <p:spPr bwMode="auto">
            <a:xfrm>
              <a:off x="2613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Oval 73"/>
            <p:cNvSpPr>
              <a:spLocks noChangeArrowheads="1"/>
            </p:cNvSpPr>
            <p:nvPr userDrawn="1"/>
          </p:nvSpPr>
          <p:spPr bwMode="auto">
            <a:xfrm>
              <a:off x="2767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0" name="Oval 74"/>
            <p:cNvSpPr>
              <a:spLocks noChangeArrowheads="1"/>
            </p:cNvSpPr>
            <p:nvPr userDrawn="1"/>
          </p:nvSpPr>
          <p:spPr bwMode="auto">
            <a:xfrm>
              <a:off x="3075" y="556"/>
              <a:ext cx="116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1" name="Oval 75"/>
            <p:cNvSpPr>
              <a:spLocks noChangeArrowheads="1"/>
            </p:cNvSpPr>
            <p:nvPr userDrawn="1"/>
          </p:nvSpPr>
          <p:spPr bwMode="auto">
            <a:xfrm>
              <a:off x="3231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2" name="Oval 76"/>
            <p:cNvSpPr>
              <a:spLocks noChangeArrowheads="1"/>
            </p:cNvSpPr>
            <p:nvPr userDrawn="1"/>
          </p:nvSpPr>
          <p:spPr bwMode="auto">
            <a:xfrm>
              <a:off x="3385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3" name="Oval 77"/>
            <p:cNvSpPr>
              <a:spLocks noChangeArrowheads="1"/>
            </p:cNvSpPr>
            <p:nvPr userDrawn="1"/>
          </p:nvSpPr>
          <p:spPr bwMode="auto">
            <a:xfrm>
              <a:off x="3539" y="556"/>
              <a:ext cx="116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4" name="Oval 78"/>
            <p:cNvSpPr>
              <a:spLocks noChangeArrowheads="1"/>
            </p:cNvSpPr>
            <p:nvPr userDrawn="1"/>
          </p:nvSpPr>
          <p:spPr bwMode="auto">
            <a:xfrm>
              <a:off x="3694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5" name="Oval 79"/>
            <p:cNvSpPr>
              <a:spLocks noChangeArrowheads="1"/>
            </p:cNvSpPr>
            <p:nvPr userDrawn="1"/>
          </p:nvSpPr>
          <p:spPr bwMode="auto">
            <a:xfrm>
              <a:off x="3848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6" name="Oval 80"/>
            <p:cNvSpPr>
              <a:spLocks noChangeArrowheads="1"/>
            </p:cNvSpPr>
            <p:nvPr userDrawn="1"/>
          </p:nvSpPr>
          <p:spPr bwMode="auto">
            <a:xfrm>
              <a:off x="4002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7" name="Oval 81"/>
            <p:cNvSpPr>
              <a:spLocks noChangeArrowheads="1"/>
            </p:cNvSpPr>
            <p:nvPr userDrawn="1"/>
          </p:nvSpPr>
          <p:spPr bwMode="auto">
            <a:xfrm>
              <a:off x="4157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8" name="Oval 83"/>
            <p:cNvSpPr>
              <a:spLocks noChangeArrowheads="1"/>
            </p:cNvSpPr>
            <p:nvPr userDrawn="1"/>
          </p:nvSpPr>
          <p:spPr bwMode="auto">
            <a:xfrm>
              <a:off x="2921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9" name="Oval 84"/>
            <p:cNvSpPr>
              <a:spLocks noChangeArrowheads="1"/>
            </p:cNvSpPr>
            <p:nvPr userDrawn="1"/>
          </p:nvSpPr>
          <p:spPr bwMode="auto">
            <a:xfrm>
              <a:off x="144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052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smtClean="0"/>
          </a:p>
        </p:txBody>
      </p:sp>
      <p:sp>
        <p:nvSpPr>
          <p:cNvPr id="2053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9892CD2A-9F6A-412B-86E9-01AF27C1DEA1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D7E1419-3A3C-4C1F-B86B-5603277409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15" r:id="rId2"/>
    <p:sldLayoutId id="2147483844" r:id="rId3"/>
    <p:sldLayoutId id="2147483816" r:id="rId4"/>
    <p:sldLayoutId id="2147483817" r:id="rId5"/>
    <p:sldLayoutId id="2147483818" r:id="rId6"/>
    <p:sldLayoutId id="2147483819" r:id="rId7"/>
    <p:sldLayoutId id="2147483845" r:id="rId8"/>
    <p:sldLayoutId id="2147483846" r:id="rId9"/>
    <p:sldLayoutId id="2147483820" r:id="rId10"/>
    <p:sldLayoutId id="214748382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Franklin Gothic Book"/>
          <a:ea typeface="HGｺﾞｼｯｸM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Franklin Gothic Book"/>
          <a:ea typeface="HGｺﾞｼｯｸM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Franklin Gothic Book"/>
          <a:ea typeface="HGｺﾞｼｯｸM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Franklin Gothic Book"/>
          <a:ea typeface="HGｺﾞｼｯｸM" pitchFamily="4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Franklin Gothic Book"/>
          <a:ea typeface="HGｺﾞｼｯｸM" pitchFamily="4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Franklin Gothic Book"/>
          <a:ea typeface="HGｺﾞｼｯｸM" pitchFamily="4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Franklin Gothic Book"/>
          <a:ea typeface="HGｺﾞｼｯｸM" pitchFamily="4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Franklin Gothic Book"/>
          <a:ea typeface="HGｺﾞｼｯｸM" pitchFamily="49" charset="-128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9BFF4D9F-223E-404A-BEBF-730DB52F1D36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4FB0D5DC-6D57-4DCF-8DC2-CBE70F688A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3079" name="Group 71"/>
          <p:cNvGrpSpPr>
            <a:grpSpLocks/>
          </p:cNvGrpSpPr>
          <p:nvPr/>
        </p:nvGrpSpPr>
        <p:grpSpPr bwMode="auto">
          <a:xfrm>
            <a:off x="5730875" y="6400800"/>
            <a:ext cx="2879725" cy="320675"/>
            <a:chOff x="2544" y="3168"/>
            <a:chExt cx="3024" cy="336"/>
          </a:xfrm>
        </p:grpSpPr>
        <p:sp>
          <p:nvSpPr>
            <p:cNvPr id="3108" name="Oval 7"/>
            <p:cNvSpPr>
              <a:spLocks noChangeArrowheads="1"/>
            </p:cNvSpPr>
            <p:nvPr userDrawn="1"/>
          </p:nvSpPr>
          <p:spPr bwMode="auto">
            <a:xfrm>
              <a:off x="2927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9" name="Oval 8"/>
            <p:cNvSpPr>
              <a:spLocks noChangeArrowheads="1"/>
            </p:cNvSpPr>
            <p:nvPr userDrawn="1"/>
          </p:nvSpPr>
          <p:spPr bwMode="auto">
            <a:xfrm>
              <a:off x="3121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0" name="Oval 9"/>
            <p:cNvSpPr>
              <a:spLocks noChangeArrowheads="1"/>
            </p:cNvSpPr>
            <p:nvPr userDrawn="1"/>
          </p:nvSpPr>
          <p:spPr bwMode="auto">
            <a:xfrm>
              <a:off x="3313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1" name="Oval 10"/>
            <p:cNvSpPr>
              <a:spLocks noChangeArrowheads="1"/>
            </p:cNvSpPr>
            <p:nvPr userDrawn="1"/>
          </p:nvSpPr>
          <p:spPr bwMode="auto">
            <a:xfrm>
              <a:off x="3504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2" name="Oval 11"/>
            <p:cNvSpPr>
              <a:spLocks noChangeArrowheads="1"/>
            </p:cNvSpPr>
            <p:nvPr userDrawn="1"/>
          </p:nvSpPr>
          <p:spPr bwMode="auto">
            <a:xfrm>
              <a:off x="3696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3" name="Oval 12"/>
            <p:cNvSpPr>
              <a:spLocks noChangeArrowheads="1"/>
            </p:cNvSpPr>
            <p:nvPr userDrawn="1"/>
          </p:nvSpPr>
          <p:spPr bwMode="auto">
            <a:xfrm>
              <a:off x="3888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4" name="Oval 13"/>
            <p:cNvSpPr>
              <a:spLocks noChangeArrowheads="1"/>
            </p:cNvSpPr>
            <p:nvPr userDrawn="1"/>
          </p:nvSpPr>
          <p:spPr bwMode="auto">
            <a:xfrm>
              <a:off x="4079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5" name="Oval 14"/>
            <p:cNvSpPr>
              <a:spLocks noChangeArrowheads="1"/>
            </p:cNvSpPr>
            <p:nvPr userDrawn="1"/>
          </p:nvSpPr>
          <p:spPr bwMode="auto">
            <a:xfrm>
              <a:off x="4273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6" name="Oval 15"/>
            <p:cNvSpPr>
              <a:spLocks noChangeArrowheads="1"/>
            </p:cNvSpPr>
            <p:nvPr userDrawn="1"/>
          </p:nvSpPr>
          <p:spPr bwMode="auto">
            <a:xfrm>
              <a:off x="4464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7" name="Oval 16"/>
            <p:cNvSpPr>
              <a:spLocks noChangeArrowheads="1"/>
            </p:cNvSpPr>
            <p:nvPr userDrawn="1"/>
          </p:nvSpPr>
          <p:spPr bwMode="auto">
            <a:xfrm>
              <a:off x="4656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8" name="Oval 17"/>
            <p:cNvSpPr>
              <a:spLocks noChangeArrowheads="1"/>
            </p:cNvSpPr>
            <p:nvPr userDrawn="1"/>
          </p:nvSpPr>
          <p:spPr bwMode="auto">
            <a:xfrm>
              <a:off x="4848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9" name="Oval 18"/>
            <p:cNvSpPr>
              <a:spLocks noChangeArrowheads="1"/>
            </p:cNvSpPr>
            <p:nvPr userDrawn="1"/>
          </p:nvSpPr>
          <p:spPr bwMode="auto">
            <a:xfrm>
              <a:off x="5040" y="3168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0" name="Oval 19"/>
            <p:cNvSpPr>
              <a:spLocks noChangeArrowheads="1"/>
            </p:cNvSpPr>
            <p:nvPr userDrawn="1"/>
          </p:nvSpPr>
          <p:spPr bwMode="auto">
            <a:xfrm>
              <a:off x="5231" y="3168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1" name="Oval 20"/>
            <p:cNvSpPr>
              <a:spLocks noChangeArrowheads="1"/>
            </p:cNvSpPr>
            <p:nvPr userDrawn="1"/>
          </p:nvSpPr>
          <p:spPr bwMode="auto">
            <a:xfrm>
              <a:off x="5425" y="3168"/>
              <a:ext cx="143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2" name="Oval 23"/>
            <p:cNvSpPr>
              <a:spLocks noChangeArrowheads="1"/>
            </p:cNvSpPr>
            <p:nvPr userDrawn="1"/>
          </p:nvSpPr>
          <p:spPr bwMode="auto">
            <a:xfrm>
              <a:off x="254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3" name="Oval 24"/>
            <p:cNvSpPr>
              <a:spLocks noChangeArrowheads="1"/>
            </p:cNvSpPr>
            <p:nvPr userDrawn="1"/>
          </p:nvSpPr>
          <p:spPr bwMode="auto">
            <a:xfrm>
              <a:off x="2736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4" name="Oval 25"/>
            <p:cNvSpPr>
              <a:spLocks noChangeArrowheads="1"/>
            </p:cNvSpPr>
            <p:nvPr userDrawn="1"/>
          </p:nvSpPr>
          <p:spPr bwMode="auto">
            <a:xfrm>
              <a:off x="2927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5" name="Oval 26"/>
            <p:cNvSpPr>
              <a:spLocks noChangeArrowheads="1"/>
            </p:cNvSpPr>
            <p:nvPr userDrawn="1"/>
          </p:nvSpPr>
          <p:spPr bwMode="auto">
            <a:xfrm>
              <a:off x="3121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6" name="Oval 27"/>
            <p:cNvSpPr>
              <a:spLocks noChangeArrowheads="1"/>
            </p:cNvSpPr>
            <p:nvPr userDrawn="1"/>
          </p:nvSpPr>
          <p:spPr bwMode="auto">
            <a:xfrm>
              <a:off x="3313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7" name="Oval 28"/>
            <p:cNvSpPr>
              <a:spLocks noChangeArrowheads="1"/>
            </p:cNvSpPr>
            <p:nvPr userDrawn="1"/>
          </p:nvSpPr>
          <p:spPr bwMode="auto">
            <a:xfrm>
              <a:off x="350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8" name="Oval 29"/>
            <p:cNvSpPr>
              <a:spLocks noChangeArrowheads="1"/>
            </p:cNvSpPr>
            <p:nvPr userDrawn="1"/>
          </p:nvSpPr>
          <p:spPr bwMode="auto">
            <a:xfrm>
              <a:off x="3696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9" name="Oval 30"/>
            <p:cNvSpPr>
              <a:spLocks noChangeArrowheads="1"/>
            </p:cNvSpPr>
            <p:nvPr userDrawn="1"/>
          </p:nvSpPr>
          <p:spPr bwMode="auto">
            <a:xfrm>
              <a:off x="3888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0" name="Oval 31"/>
            <p:cNvSpPr>
              <a:spLocks noChangeArrowheads="1"/>
            </p:cNvSpPr>
            <p:nvPr userDrawn="1"/>
          </p:nvSpPr>
          <p:spPr bwMode="auto">
            <a:xfrm>
              <a:off x="4079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1" name="Oval 32"/>
            <p:cNvSpPr>
              <a:spLocks noChangeArrowheads="1"/>
            </p:cNvSpPr>
            <p:nvPr userDrawn="1"/>
          </p:nvSpPr>
          <p:spPr bwMode="auto">
            <a:xfrm>
              <a:off x="4273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2" name="Oval 33"/>
            <p:cNvSpPr>
              <a:spLocks noChangeArrowheads="1"/>
            </p:cNvSpPr>
            <p:nvPr userDrawn="1"/>
          </p:nvSpPr>
          <p:spPr bwMode="auto">
            <a:xfrm>
              <a:off x="446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3" name="Oval 34"/>
            <p:cNvSpPr>
              <a:spLocks noChangeArrowheads="1"/>
            </p:cNvSpPr>
            <p:nvPr userDrawn="1"/>
          </p:nvSpPr>
          <p:spPr bwMode="auto">
            <a:xfrm>
              <a:off x="4656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4" name="Oval 35"/>
            <p:cNvSpPr>
              <a:spLocks noChangeArrowheads="1"/>
            </p:cNvSpPr>
            <p:nvPr userDrawn="1"/>
          </p:nvSpPr>
          <p:spPr bwMode="auto">
            <a:xfrm>
              <a:off x="4848" y="3359"/>
              <a:ext cx="143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5" name="Oval 36"/>
            <p:cNvSpPr>
              <a:spLocks noChangeArrowheads="1"/>
            </p:cNvSpPr>
            <p:nvPr userDrawn="1"/>
          </p:nvSpPr>
          <p:spPr bwMode="auto">
            <a:xfrm>
              <a:off x="5040" y="3359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6" name="Oval 37"/>
            <p:cNvSpPr>
              <a:spLocks noChangeArrowheads="1"/>
            </p:cNvSpPr>
            <p:nvPr userDrawn="1"/>
          </p:nvSpPr>
          <p:spPr bwMode="auto">
            <a:xfrm>
              <a:off x="5231" y="3359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7" name="Oval 70"/>
            <p:cNvSpPr>
              <a:spLocks noChangeArrowheads="1"/>
            </p:cNvSpPr>
            <p:nvPr userDrawn="1"/>
          </p:nvSpPr>
          <p:spPr bwMode="auto">
            <a:xfrm>
              <a:off x="2736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80" name="Group 85"/>
          <p:cNvGrpSpPr>
            <a:grpSpLocks/>
          </p:cNvGrpSpPr>
          <p:nvPr/>
        </p:nvGrpSpPr>
        <p:grpSpPr bwMode="auto">
          <a:xfrm>
            <a:off x="228600" y="838200"/>
            <a:ext cx="6553200" cy="184150"/>
            <a:chOff x="144" y="556"/>
            <a:chExt cx="4128" cy="116"/>
          </a:xfrm>
        </p:grpSpPr>
        <p:sp>
          <p:nvSpPr>
            <p:cNvPr id="3081" name="Oval 39"/>
            <p:cNvSpPr>
              <a:spLocks noChangeArrowheads="1"/>
            </p:cNvSpPr>
            <p:nvPr userDrawn="1"/>
          </p:nvSpPr>
          <p:spPr bwMode="auto">
            <a:xfrm>
              <a:off x="298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2" name="Oval 40"/>
            <p:cNvSpPr>
              <a:spLocks noChangeArrowheads="1"/>
            </p:cNvSpPr>
            <p:nvPr userDrawn="1"/>
          </p:nvSpPr>
          <p:spPr bwMode="auto">
            <a:xfrm>
              <a:off x="452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3" name="Oval 41"/>
            <p:cNvSpPr>
              <a:spLocks noChangeArrowheads="1"/>
            </p:cNvSpPr>
            <p:nvPr userDrawn="1"/>
          </p:nvSpPr>
          <p:spPr bwMode="auto">
            <a:xfrm>
              <a:off x="606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4" name="Oval 42"/>
            <p:cNvSpPr>
              <a:spLocks noChangeArrowheads="1"/>
            </p:cNvSpPr>
            <p:nvPr userDrawn="1"/>
          </p:nvSpPr>
          <p:spPr bwMode="auto">
            <a:xfrm>
              <a:off x="760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5" name="Oval 43"/>
            <p:cNvSpPr>
              <a:spLocks noChangeArrowheads="1"/>
            </p:cNvSpPr>
            <p:nvPr userDrawn="1"/>
          </p:nvSpPr>
          <p:spPr bwMode="auto">
            <a:xfrm>
              <a:off x="914" y="556"/>
              <a:ext cx="116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6" name="Oval 44"/>
            <p:cNvSpPr>
              <a:spLocks noChangeArrowheads="1"/>
            </p:cNvSpPr>
            <p:nvPr userDrawn="1"/>
          </p:nvSpPr>
          <p:spPr bwMode="auto">
            <a:xfrm>
              <a:off x="1069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7" name="Oval 45"/>
            <p:cNvSpPr>
              <a:spLocks noChangeArrowheads="1"/>
            </p:cNvSpPr>
            <p:nvPr userDrawn="1"/>
          </p:nvSpPr>
          <p:spPr bwMode="auto">
            <a:xfrm>
              <a:off x="1224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8" name="Oval 46"/>
            <p:cNvSpPr>
              <a:spLocks noChangeArrowheads="1"/>
            </p:cNvSpPr>
            <p:nvPr userDrawn="1"/>
          </p:nvSpPr>
          <p:spPr bwMode="auto">
            <a:xfrm>
              <a:off x="1378" y="556"/>
              <a:ext cx="116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9" name="Oval 47"/>
            <p:cNvSpPr>
              <a:spLocks noChangeArrowheads="1"/>
            </p:cNvSpPr>
            <p:nvPr userDrawn="1"/>
          </p:nvSpPr>
          <p:spPr bwMode="auto">
            <a:xfrm>
              <a:off x="1533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0" name="Oval 48"/>
            <p:cNvSpPr>
              <a:spLocks noChangeArrowheads="1"/>
            </p:cNvSpPr>
            <p:nvPr userDrawn="1"/>
          </p:nvSpPr>
          <p:spPr bwMode="auto">
            <a:xfrm>
              <a:off x="1687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1" name="Oval 49"/>
            <p:cNvSpPr>
              <a:spLocks noChangeArrowheads="1"/>
            </p:cNvSpPr>
            <p:nvPr userDrawn="1"/>
          </p:nvSpPr>
          <p:spPr bwMode="auto">
            <a:xfrm>
              <a:off x="1841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2" name="Oval 50"/>
            <p:cNvSpPr>
              <a:spLocks noChangeArrowheads="1"/>
            </p:cNvSpPr>
            <p:nvPr userDrawn="1"/>
          </p:nvSpPr>
          <p:spPr bwMode="auto">
            <a:xfrm>
              <a:off x="1995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3" name="Oval 51"/>
            <p:cNvSpPr>
              <a:spLocks noChangeArrowheads="1"/>
            </p:cNvSpPr>
            <p:nvPr userDrawn="1"/>
          </p:nvSpPr>
          <p:spPr bwMode="auto">
            <a:xfrm>
              <a:off x="2150" y="556"/>
              <a:ext cx="116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4" name="Oval 52"/>
            <p:cNvSpPr>
              <a:spLocks noChangeArrowheads="1"/>
            </p:cNvSpPr>
            <p:nvPr userDrawn="1"/>
          </p:nvSpPr>
          <p:spPr bwMode="auto">
            <a:xfrm>
              <a:off x="2305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5" name="Oval 69"/>
            <p:cNvSpPr>
              <a:spLocks noChangeArrowheads="1"/>
            </p:cNvSpPr>
            <p:nvPr userDrawn="1"/>
          </p:nvSpPr>
          <p:spPr bwMode="auto">
            <a:xfrm>
              <a:off x="2459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6" name="Oval 72"/>
            <p:cNvSpPr>
              <a:spLocks noChangeArrowheads="1"/>
            </p:cNvSpPr>
            <p:nvPr userDrawn="1"/>
          </p:nvSpPr>
          <p:spPr bwMode="auto">
            <a:xfrm>
              <a:off x="2613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7" name="Oval 73"/>
            <p:cNvSpPr>
              <a:spLocks noChangeArrowheads="1"/>
            </p:cNvSpPr>
            <p:nvPr userDrawn="1"/>
          </p:nvSpPr>
          <p:spPr bwMode="auto">
            <a:xfrm>
              <a:off x="2767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8" name="Oval 74"/>
            <p:cNvSpPr>
              <a:spLocks noChangeArrowheads="1"/>
            </p:cNvSpPr>
            <p:nvPr userDrawn="1"/>
          </p:nvSpPr>
          <p:spPr bwMode="auto">
            <a:xfrm>
              <a:off x="3075" y="556"/>
              <a:ext cx="116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9" name="Oval 75"/>
            <p:cNvSpPr>
              <a:spLocks noChangeArrowheads="1"/>
            </p:cNvSpPr>
            <p:nvPr userDrawn="1"/>
          </p:nvSpPr>
          <p:spPr bwMode="auto">
            <a:xfrm>
              <a:off x="3231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0" name="Oval 76"/>
            <p:cNvSpPr>
              <a:spLocks noChangeArrowheads="1"/>
            </p:cNvSpPr>
            <p:nvPr userDrawn="1"/>
          </p:nvSpPr>
          <p:spPr bwMode="auto">
            <a:xfrm>
              <a:off x="3385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1" name="Oval 77"/>
            <p:cNvSpPr>
              <a:spLocks noChangeArrowheads="1"/>
            </p:cNvSpPr>
            <p:nvPr userDrawn="1"/>
          </p:nvSpPr>
          <p:spPr bwMode="auto">
            <a:xfrm>
              <a:off x="3539" y="556"/>
              <a:ext cx="116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2" name="Oval 78"/>
            <p:cNvSpPr>
              <a:spLocks noChangeArrowheads="1"/>
            </p:cNvSpPr>
            <p:nvPr userDrawn="1"/>
          </p:nvSpPr>
          <p:spPr bwMode="auto">
            <a:xfrm>
              <a:off x="3694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3" name="Oval 79"/>
            <p:cNvSpPr>
              <a:spLocks noChangeArrowheads="1"/>
            </p:cNvSpPr>
            <p:nvPr userDrawn="1"/>
          </p:nvSpPr>
          <p:spPr bwMode="auto">
            <a:xfrm>
              <a:off x="3848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4" name="Oval 80"/>
            <p:cNvSpPr>
              <a:spLocks noChangeArrowheads="1"/>
            </p:cNvSpPr>
            <p:nvPr userDrawn="1"/>
          </p:nvSpPr>
          <p:spPr bwMode="auto">
            <a:xfrm>
              <a:off x="4002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5" name="Oval 81"/>
            <p:cNvSpPr>
              <a:spLocks noChangeArrowheads="1"/>
            </p:cNvSpPr>
            <p:nvPr userDrawn="1"/>
          </p:nvSpPr>
          <p:spPr bwMode="auto">
            <a:xfrm>
              <a:off x="4157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6" name="Oval 83"/>
            <p:cNvSpPr>
              <a:spLocks noChangeArrowheads="1"/>
            </p:cNvSpPr>
            <p:nvPr userDrawn="1"/>
          </p:nvSpPr>
          <p:spPr bwMode="auto">
            <a:xfrm>
              <a:off x="2921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7" name="Oval 84"/>
            <p:cNvSpPr>
              <a:spLocks noChangeArrowheads="1"/>
            </p:cNvSpPr>
            <p:nvPr userDrawn="1"/>
          </p:nvSpPr>
          <p:spPr bwMode="auto">
            <a:xfrm>
              <a:off x="144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1052092E-56C9-4E63-BD10-56A1C4BD5F14}" type="datetime1">
              <a:rPr lang="ja-JP" altLang="en-US"/>
              <a:pPr>
                <a:defRPr/>
              </a:pPr>
              <a:t>2012/7/19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9396CA2C-258E-4193-BC33-27BC75411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4103" name="Group 71"/>
          <p:cNvGrpSpPr>
            <a:grpSpLocks/>
          </p:cNvGrpSpPr>
          <p:nvPr/>
        </p:nvGrpSpPr>
        <p:grpSpPr bwMode="auto">
          <a:xfrm>
            <a:off x="5730875" y="6400800"/>
            <a:ext cx="2879725" cy="320675"/>
            <a:chOff x="2544" y="3168"/>
            <a:chExt cx="3024" cy="336"/>
          </a:xfrm>
        </p:grpSpPr>
        <p:sp>
          <p:nvSpPr>
            <p:cNvPr id="4132" name="Oval 7"/>
            <p:cNvSpPr>
              <a:spLocks noChangeArrowheads="1"/>
            </p:cNvSpPr>
            <p:nvPr userDrawn="1"/>
          </p:nvSpPr>
          <p:spPr bwMode="auto">
            <a:xfrm>
              <a:off x="2927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3" name="Oval 8"/>
            <p:cNvSpPr>
              <a:spLocks noChangeArrowheads="1"/>
            </p:cNvSpPr>
            <p:nvPr userDrawn="1"/>
          </p:nvSpPr>
          <p:spPr bwMode="auto">
            <a:xfrm>
              <a:off x="3121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4" name="Oval 9"/>
            <p:cNvSpPr>
              <a:spLocks noChangeArrowheads="1"/>
            </p:cNvSpPr>
            <p:nvPr userDrawn="1"/>
          </p:nvSpPr>
          <p:spPr bwMode="auto">
            <a:xfrm>
              <a:off x="3313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5" name="Oval 10"/>
            <p:cNvSpPr>
              <a:spLocks noChangeArrowheads="1"/>
            </p:cNvSpPr>
            <p:nvPr userDrawn="1"/>
          </p:nvSpPr>
          <p:spPr bwMode="auto">
            <a:xfrm>
              <a:off x="3504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6" name="Oval 11"/>
            <p:cNvSpPr>
              <a:spLocks noChangeArrowheads="1"/>
            </p:cNvSpPr>
            <p:nvPr userDrawn="1"/>
          </p:nvSpPr>
          <p:spPr bwMode="auto">
            <a:xfrm>
              <a:off x="3696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7" name="Oval 12"/>
            <p:cNvSpPr>
              <a:spLocks noChangeArrowheads="1"/>
            </p:cNvSpPr>
            <p:nvPr userDrawn="1"/>
          </p:nvSpPr>
          <p:spPr bwMode="auto">
            <a:xfrm>
              <a:off x="3888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8" name="Oval 13"/>
            <p:cNvSpPr>
              <a:spLocks noChangeArrowheads="1"/>
            </p:cNvSpPr>
            <p:nvPr userDrawn="1"/>
          </p:nvSpPr>
          <p:spPr bwMode="auto">
            <a:xfrm>
              <a:off x="4079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9" name="Oval 14"/>
            <p:cNvSpPr>
              <a:spLocks noChangeArrowheads="1"/>
            </p:cNvSpPr>
            <p:nvPr userDrawn="1"/>
          </p:nvSpPr>
          <p:spPr bwMode="auto">
            <a:xfrm>
              <a:off x="4273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0" name="Oval 15"/>
            <p:cNvSpPr>
              <a:spLocks noChangeArrowheads="1"/>
            </p:cNvSpPr>
            <p:nvPr userDrawn="1"/>
          </p:nvSpPr>
          <p:spPr bwMode="auto">
            <a:xfrm>
              <a:off x="4464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1" name="Oval 16"/>
            <p:cNvSpPr>
              <a:spLocks noChangeArrowheads="1"/>
            </p:cNvSpPr>
            <p:nvPr userDrawn="1"/>
          </p:nvSpPr>
          <p:spPr bwMode="auto">
            <a:xfrm>
              <a:off x="4656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2" name="Oval 17"/>
            <p:cNvSpPr>
              <a:spLocks noChangeArrowheads="1"/>
            </p:cNvSpPr>
            <p:nvPr userDrawn="1"/>
          </p:nvSpPr>
          <p:spPr bwMode="auto">
            <a:xfrm>
              <a:off x="4848" y="3168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3" name="Oval 18"/>
            <p:cNvSpPr>
              <a:spLocks noChangeArrowheads="1"/>
            </p:cNvSpPr>
            <p:nvPr userDrawn="1"/>
          </p:nvSpPr>
          <p:spPr bwMode="auto">
            <a:xfrm>
              <a:off x="5040" y="3168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4" name="Oval 19"/>
            <p:cNvSpPr>
              <a:spLocks noChangeArrowheads="1"/>
            </p:cNvSpPr>
            <p:nvPr userDrawn="1"/>
          </p:nvSpPr>
          <p:spPr bwMode="auto">
            <a:xfrm>
              <a:off x="5231" y="3168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5" name="Oval 20"/>
            <p:cNvSpPr>
              <a:spLocks noChangeArrowheads="1"/>
            </p:cNvSpPr>
            <p:nvPr userDrawn="1"/>
          </p:nvSpPr>
          <p:spPr bwMode="auto">
            <a:xfrm>
              <a:off x="5425" y="3168"/>
              <a:ext cx="143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6" name="Oval 23"/>
            <p:cNvSpPr>
              <a:spLocks noChangeArrowheads="1"/>
            </p:cNvSpPr>
            <p:nvPr userDrawn="1"/>
          </p:nvSpPr>
          <p:spPr bwMode="auto">
            <a:xfrm>
              <a:off x="254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7" name="Oval 24"/>
            <p:cNvSpPr>
              <a:spLocks noChangeArrowheads="1"/>
            </p:cNvSpPr>
            <p:nvPr userDrawn="1"/>
          </p:nvSpPr>
          <p:spPr bwMode="auto">
            <a:xfrm>
              <a:off x="2736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8" name="Oval 25"/>
            <p:cNvSpPr>
              <a:spLocks noChangeArrowheads="1"/>
            </p:cNvSpPr>
            <p:nvPr userDrawn="1"/>
          </p:nvSpPr>
          <p:spPr bwMode="auto">
            <a:xfrm>
              <a:off x="2927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49" name="Oval 26"/>
            <p:cNvSpPr>
              <a:spLocks noChangeArrowheads="1"/>
            </p:cNvSpPr>
            <p:nvPr userDrawn="1"/>
          </p:nvSpPr>
          <p:spPr bwMode="auto">
            <a:xfrm>
              <a:off x="3121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0" name="Oval 27"/>
            <p:cNvSpPr>
              <a:spLocks noChangeArrowheads="1"/>
            </p:cNvSpPr>
            <p:nvPr userDrawn="1"/>
          </p:nvSpPr>
          <p:spPr bwMode="auto">
            <a:xfrm>
              <a:off x="3313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1" name="Oval 28"/>
            <p:cNvSpPr>
              <a:spLocks noChangeArrowheads="1"/>
            </p:cNvSpPr>
            <p:nvPr userDrawn="1"/>
          </p:nvSpPr>
          <p:spPr bwMode="auto">
            <a:xfrm>
              <a:off x="350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2" name="Oval 29"/>
            <p:cNvSpPr>
              <a:spLocks noChangeArrowheads="1"/>
            </p:cNvSpPr>
            <p:nvPr userDrawn="1"/>
          </p:nvSpPr>
          <p:spPr bwMode="auto">
            <a:xfrm>
              <a:off x="3696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3" name="Oval 30"/>
            <p:cNvSpPr>
              <a:spLocks noChangeArrowheads="1"/>
            </p:cNvSpPr>
            <p:nvPr userDrawn="1"/>
          </p:nvSpPr>
          <p:spPr bwMode="auto">
            <a:xfrm>
              <a:off x="3888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4" name="Oval 31"/>
            <p:cNvSpPr>
              <a:spLocks noChangeArrowheads="1"/>
            </p:cNvSpPr>
            <p:nvPr userDrawn="1"/>
          </p:nvSpPr>
          <p:spPr bwMode="auto">
            <a:xfrm>
              <a:off x="4079" y="3359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5" name="Oval 32"/>
            <p:cNvSpPr>
              <a:spLocks noChangeArrowheads="1"/>
            </p:cNvSpPr>
            <p:nvPr userDrawn="1"/>
          </p:nvSpPr>
          <p:spPr bwMode="auto">
            <a:xfrm>
              <a:off x="4273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6" name="Oval 33"/>
            <p:cNvSpPr>
              <a:spLocks noChangeArrowheads="1"/>
            </p:cNvSpPr>
            <p:nvPr userDrawn="1"/>
          </p:nvSpPr>
          <p:spPr bwMode="auto">
            <a:xfrm>
              <a:off x="4464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7" name="Oval 34"/>
            <p:cNvSpPr>
              <a:spLocks noChangeArrowheads="1"/>
            </p:cNvSpPr>
            <p:nvPr userDrawn="1"/>
          </p:nvSpPr>
          <p:spPr bwMode="auto">
            <a:xfrm>
              <a:off x="4656" y="3359"/>
              <a:ext cx="143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8" name="Oval 35"/>
            <p:cNvSpPr>
              <a:spLocks noChangeArrowheads="1"/>
            </p:cNvSpPr>
            <p:nvPr userDrawn="1"/>
          </p:nvSpPr>
          <p:spPr bwMode="auto">
            <a:xfrm>
              <a:off x="4848" y="3359"/>
              <a:ext cx="143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59" name="Oval 36"/>
            <p:cNvSpPr>
              <a:spLocks noChangeArrowheads="1"/>
            </p:cNvSpPr>
            <p:nvPr userDrawn="1"/>
          </p:nvSpPr>
          <p:spPr bwMode="auto">
            <a:xfrm>
              <a:off x="5040" y="3359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60" name="Oval 37"/>
            <p:cNvSpPr>
              <a:spLocks noChangeArrowheads="1"/>
            </p:cNvSpPr>
            <p:nvPr userDrawn="1"/>
          </p:nvSpPr>
          <p:spPr bwMode="auto">
            <a:xfrm>
              <a:off x="5231" y="3359"/>
              <a:ext cx="145" cy="14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61" name="Oval 70"/>
            <p:cNvSpPr>
              <a:spLocks noChangeArrowheads="1"/>
            </p:cNvSpPr>
            <p:nvPr userDrawn="1"/>
          </p:nvSpPr>
          <p:spPr bwMode="auto">
            <a:xfrm>
              <a:off x="2736" y="3168"/>
              <a:ext cx="145" cy="145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104" name="Group 85"/>
          <p:cNvGrpSpPr>
            <a:grpSpLocks/>
          </p:cNvGrpSpPr>
          <p:nvPr/>
        </p:nvGrpSpPr>
        <p:grpSpPr bwMode="auto">
          <a:xfrm>
            <a:off x="228600" y="838200"/>
            <a:ext cx="6553200" cy="184150"/>
            <a:chOff x="144" y="556"/>
            <a:chExt cx="4128" cy="116"/>
          </a:xfrm>
        </p:grpSpPr>
        <p:sp>
          <p:nvSpPr>
            <p:cNvPr id="4105" name="Oval 39"/>
            <p:cNvSpPr>
              <a:spLocks noChangeArrowheads="1"/>
            </p:cNvSpPr>
            <p:nvPr userDrawn="1"/>
          </p:nvSpPr>
          <p:spPr bwMode="auto">
            <a:xfrm>
              <a:off x="298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06" name="Oval 40"/>
            <p:cNvSpPr>
              <a:spLocks noChangeArrowheads="1"/>
            </p:cNvSpPr>
            <p:nvPr userDrawn="1"/>
          </p:nvSpPr>
          <p:spPr bwMode="auto">
            <a:xfrm>
              <a:off x="452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07" name="Oval 41"/>
            <p:cNvSpPr>
              <a:spLocks noChangeArrowheads="1"/>
            </p:cNvSpPr>
            <p:nvPr userDrawn="1"/>
          </p:nvSpPr>
          <p:spPr bwMode="auto">
            <a:xfrm>
              <a:off x="606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08" name="Oval 42"/>
            <p:cNvSpPr>
              <a:spLocks noChangeArrowheads="1"/>
            </p:cNvSpPr>
            <p:nvPr userDrawn="1"/>
          </p:nvSpPr>
          <p:spPr bwMode="auto">
            <a:xfrm>
              <a:off x="760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09" name="Oval 43"/>
            <p:cNvSpPr>
              <a:spLocks noChangeArrowheads="1"/>
            </p:cNvSpPr>
            <p:nvPr userDrawn="1"/>
          </p:nvSpPr>
          <p:spPr bwMode="auto">
            <a:xfrm>
              <a:off x="914" y="556"/>
              <a:ext cx="116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0" name="Oval 44"/>
            <p:cNvSpPr>
              <a:spLocks noChangeArrowheads="1"/>
            </p:cNvSpPr>
            <p:nvPr userDrawn="1"/>
          </p:nvSpPr>
          <p:spPr bwMode="auto">
            <a:xfrm>
              <a:off x="1069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1" name="Oval 45"/>
            <p:cNvSpPr>
              <a:spLocks noChangeArrowheads="1"/>
            </p:cNvSpPr>
            <p:nvPr userDrawn="1"/>
          </p:nvSpPr>
          <p:spPr bwMode="auto">
            <a:xfrm>
              <a:off x="1224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2" name="Oval 46"/>
            <p:cNvSpPr>
              <a:spLocks noChangeArrowheads="1"/>
            </p:cNvSpPr>
            <p:nvPr userDrawn="1"/>
          </p:nvSpPr>
          <p:spPr bwMode="auto">
            <a:xfrm>
              <a:off x="1378" y="556"/>
              <a:ext cx="116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3" name="Oval 47"/>
            <p:cNvSpPr>
              <a:spLocks noChangeArrowheads="1"/>
            </p:cNvSpPr>
            <p:nvPr userDrawn="1"/>
          </p:nvSpPr>
          <p:spPr bwMode="auto">
            <a:xfrm>
              <a:off x="1533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4" name="Oval 48"/>
            <p:cNvSpPr>
              <a:spLocks noChangeArrowheads="1"/>
            </p:cNvSpPr>
            <p:nvPr userDrawn="1"/>
          </p:nvSpPr>
          <p:spPr bwMode="auto">
            <a:xfrm>
              <a:off x="1687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5" name="Oval 49"/>
            <p:cNvSpPr>
              <a:spLocks noChangeArrowheads="1"/>
            </p:cNvSpPr>
            <p:nvPr userDrawn="1"/>
          </p:nvSpPr>
          <p:spPr bwMode="auto">
            <a:xfrm>
              <a:off x="1841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6" name="Oval 50"/>
            <p:cNvSpPr>
              <a:spLocks noChangeArrowheads="1"/>
            </p:cNvSpPr>
            <p:nvPr userDrawn="1"/>
          </p:nvSpPr>
          <p:spPr bwMode="auto">
            <a:xfrm>
              <a:off x="1995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7" name="Oval 51"/>
            <p:cNvSpPr>
              <a:spLocks noChangeArrowheads="1"/>
            </p:cNvSpPr>
            <p:nvPr userDrawn="1"/>
          </p:nvSpPr>
          <p:spPr bwMode="auto">
            <a:xfrm>
              <a:off x="2150" y="556"/>
              <a:ext cx="116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8" name="Oval 52"/>
            <p:cNvSpPr>
              <a:spLocks noChangeArrowheads="1"/>
            </p:cNvSpPr>
            <p:nvPr userDrawn="1"/>
          </p:nvSpPr>
          <p:spPr bwMode="auto">
            <a:xfrm>
              <a:off x="2305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9" name="Oval 69"/>
            <p:cNvSpPr>
              <a:spLocks noChangeArrowheads="1"/>
            </p:cNvSpPr>
            <p:nvPr userDrawn="1"/>
          </p:nvSpPr>
          <p:spPr bwMode="auto">
            <a:xfrm>
              <a:off x="2459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0" name="Oval 72"/>
            <p:cNvSpPr>
              <a:spLocks noChangeArrowheads="1"/>
            </p:cNvSpPr>
            <p:nvPr userDrawn="1"/>
          </p:nvSpPr>
          <p:spPr bwMode="auto">
            <a:xfrm>
              <a:off x="2613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1" name="Oval 73"/>
            <p:cNvSpPr>
              <a:spLocks noChangeArrowheads="1"/>
            </p:cNvSpPr>
            <p:nvPr userDrawn="1"/>
          </p:nvSpPr>
          <p:spPr bwMode="auto">
            <a:xfrm>
              <a:off x="2767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2" name="Oval 74"/>
            <p:cNvSpPr>
              <a:spLocks noChangeArrowheads="1"/>
            </p:cNvSpPr>
            <p:nvPr userDrawn="1"/>
          </p:nvSpPr>
          <p:spPr bwMode="auto">
            <a:xfrm>
              <a:off x="3075" y="556"/>
              <a:ext cx="116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3" name="Oval 75"/>
            <p:cNvSpPr>
              <a:spLocks noChangeArrowheads="1"/>
            </p:cNvSpPr>
            <p:nvPr userDrawn="1"/>
          </p:nvSpPr>
          <p:spPr bwMode="auto">
            <a:xfrm>
              <a:off x="3231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4" name="Oval 76"/>
            <p:cNvSpPr>
              <a:spLocks noChangeArrowheads="1"/>
            </p:cNvSpPr>
            <p:nvPr userDrawn="1"/>
          </p:nvSpPr>
          <p:spPr bwMode="auto">
            <a:xfrm>
              <a:off x="3385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5" name="Oval 77"/>
            <p:cNvSpPr>
              <a:spLocks noChangeArrowheads="1"/>
            </p:cNvSpPr>
            <p:nvPr userDrawn="1"/>
          </p:nvSpPr>
          <p:spPr bwMode="auto">
            <a:xfrm>
              <a:off x="3539" y="556"/>
              <a:ext cx="116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6" name="Oval 78"/>
            <p:cNvSpPr>
              <a:spLocks noChangeArrowheads="1"/>
            </p:cNvSpPr>
            <p:nvPr userDrawn="1"/>
          </p:nvSpPr>
          <p:spPr bwMode="auto">
            <a:xfrm>
              <a:off x="3694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7" name="Oval 79"/>
            <p:cNvSpPr>
              <a:spLocks noChangeArrowheads="1"/>
            </p:cNvSpPr>
            <p:nvPr userDrawn="1"/>
          </p:nvSpPr>
          <p:spPr bwMode="auto">
            <a:xfrm>
              <a:off x="3848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8" name="Oval 80"/>
            <p:cNvSpPr>
              <a:spLocks noChangeArrowheads="1"/>
            </p:cNvSpPr>
            <p:nvPr userDrawn="1"/>
          </p:nvSpPr>
          <p:spPr bwMode="auto">
            <a:xfrm>
              <a:off x="4002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9" name="Oval 81"/>
            <p:cNvSpPr>
              <a:spLocks noChangeArrowheads="1"/>
            </p:cNvSpPr>
            <p:nvPr userDrawn="1"/>
          </p:nvSpPr>
          <p:spPr bwMode="auto">
            <a:xfrm>
              <a:off x="4157" y="556"/>
              <a:ext cx="115" cy="11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0" name="Oval 83"/>
            <p:cNvSpPr>
              <a:spLocks noChangeArrowheads="1"/>
            </p:cNvSpPr>
            <p:nvPr userDrawn="1"/>
          </p:nvSpPr>
          <p:spPr bwMode="auto">
            <a:xfrm>
              <a:off x="2921" y="556"/>
              <a:ext cx="115" cy="11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1" name="Oval 84"/>
            <p:cNvSpPr>
              <a:spLocks noChangeArrowheads="1"/>
            </p:cNvSpPr>
            <p:nvPr userDrawn="1"/>
          </p:nvSpPr>
          <p:spPr bwMode="auto">
            <a:xfrm>
              <a:off x="144" y="556"/>
              <a:ext cx="115" cy="116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tw.zaq.ne.jp/kayakaya/new/kihon/text/kagi.htm" TargetMode="External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2.png"/><Relationship Id="rId5" Type="http://schemas.openxmlformats.org/officeDocument/2006/relationships/image" Target="../media/image13.png"/><Relationship Id="rId4" Type="http://schemas.openxmlformats.org/officeDocument/2006/relationships/image" Target="../media/image11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7338"/>
            <a:ext cx="9324975" cy="1871662"/>
          </a:xfrm>
        </p:spPr>
        <p:txBody>
          <a:bodyPr/>
          <a:lstStyle/>
          <a:p>
            <a:pPr eaLnBrk="1" hangingPunct="1"/>
            <a:r>
              <a:rPr lang="ja-JP" altLang="en-US" smtClean="0"/>
              <a:t>メール配送システム</a:t>
            </a:r>
            <a:endParaRPr lang="ja-JP" altLang="ja-JP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357563"/>
            <a:ext cx="6400800" cy="15113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情報実験第 </a:t>
            </a:r>
            <a:r>
              <a:rPr lang="en-US" altLang="ja-JP" smtClean="0"/>
              <a:t>12 </a:t>
            </a:r>
            <a:r>
              <a:rPr lang="ja-JP" altLang="en-US" smtClean="0"/>
              <a:t>回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2012/07/20</a:t>
            </a:r>
          </a:p>
          <a:p>
            <a:pPr eaLnBrk="1" hangingPunct="1"/>
            <a:r>
              <a:rPr lang="ja-JP" altLang="en-US" smtClean="0"/>
              <a:t>三上 峻</a:t>
            </a:r>
            <a:endParaRPr lang="ja-JP" altLang="ja-JP" smtClean="0"/>
          </a:p>
        </p:txBody>
      </p:sp>
      <p:sp>
        <p:nvSpPr>
          <p:cNvPr id="122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9925" y="6453188"/>
            <a:ext cx="19050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D13198DC-64F0-4199-A912-731E6C80F9B4}" type="slidenum">
              <a:rPr lang="en-US" altLang="ja-JP" sz="1400" smtClean="0"/>
              <a:pPr eaLnBrk="1" hangingPunct="1"/>
              <a:t>0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ja-JP" smtClean="0"/>
              <a:t>MTA </a:t>
            </a:r>
            <a:endParaRPr lang="ja-JP" altLang="en-US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79838" y="1196975"/>
            <a:ext cx="5364162" cy="438943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US" altLang="ja-JP" dirty="0" smtClean="0">
                <a:latin typeface="+mn-ea"/>
              </a:rPr>
              <a:t>Mail Transfer Agent</a:t>
            </a:r>
            <a:r>
              <a:rPr lang="ja-JP" altLang="en-US" dirty="0" smtClean="0">
                <a:latin typeface="+mn-ea"/>
              </a:rPr>
              <a:t> </a:t>
            </a:r>
            <a:r>
              <a:rPr lang="ja-JP" altLang="en-US" dirty="0" smtClean="0"/>
              <a:t>の略</a:t>
            </a:r>
            <a:endParaRPr lang="en-US" altLang="ja-JP" dirty="0" smtClean="0"/>
          </a:p>
          <a:p>
            <a:pPr indent="-360000" eaLnBrk="1" hangingPunct="1">
              <a:lnSpc>
                <a:spcPct val="67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GB" dirty="0" smtClean="0"/>
              <a:t>電子メールを配送</a:t>
            </a:r>
            <a:r>
              <a:rPr lang="ja-JP" altLang="en-US" dirty="0" smtClean="0"/>
              <a:t>・保管</a:t>
            </a:r>
            <a:r>
              <a:rPr lang="ja-JP" altLang="en-GB" dirty="0" smtClean="0"/>
              <a:t>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GB" dirty="0" smtClean="0"/>
              <a:t>ソフトウェア</a:t>
            </a:r>
          </a:p>
          <a:p>
            <a:pPr lvl="1"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ja-JP" dirty="0" smtClean="0"/>
              <a:t>MUA </a:t>
            </a:r>
            <a:r>
              <a:rPr lang="ja-JP" altLang="en-GB" dirty="0" smtClean="0"/>
              <a:t>から</a:t>
            </a:r>
            <a:r>
              <a:rPr lang="ja-JP" altLang="en-US" dirty="0"/>
              <a:t>受け取った</a:t>
            </a:r>
            <a:r>
              <a:rPr lang="ja-JP" altLang="en-US" dirty="0" smtClean="0"/>
              <a:t>メールを受信側のサーバまで</a:t>
            </a:r>
            <a:r>
              <a:rPr lang="ja-JP" altLang="en-GB" dirty="0" smtClean="0"/>
              <a:t>配送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GB" dirty="0" smtClean="0"/>
              <a:t>届いたメールをユーザが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GB" dirty="0" smtClean="0"/>
              <a:t>受け取るまで保管</a:t>
            </a:r>
            <a:r>
              <a:rPr lang="en-US" altLang="ja-JP" dirty="0" smtClean="0"/>
              <a:t>(</a:t>
            </a:r>
            <a:r>
              <a:rPr lang="ja-JP" altLang="en-US" dirty="0" smtClean="0"/>
              <a:t>受信者側</a:t>
            </a:r>
            <a:r>
              <a:rPr lang="en-US" altLang="ja-JP" dirty="0" smtClean="0"/>
              <a:t>)</a:t>
            </a:r>
            <a:endParaRPr lang="ja-JP" altLang="en-GB" dirty="0" smtClean="0"/>
          </a:p>
          <a:p>
            <a:pPr eaLnBrk="1" hangingPunct="1">
              <a:lnSpc>
                <a:spcPct val="107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ja-JP" dirty="0" err="1" smtClean="0">
                <a:latin typeface="Century Schoolbook L" pitchFamily="16" charset="0"/>
              </a:rPr>
              <a:t>postfix,exim,sendmail</a:t>
            </a:r>
            <a:r>
              <a:rPr lang="en-GB" altLang="ja-JP" dirty="0" smtClean="0">
                <a:latin typeface="Century Schoolbook L" pitchFamily="16" charset="0"/>
              </a:rPr>
              <a:t>, </a:t>
            </a:r>
            <a:r>
              <a:rPr lang="en-GB" altLang="ja-JP" dirty="0" err="1" smtClean="0">
                <a:latin typeface="Century Schoolbook L" pitchFamily="16" charset="0"/>
              </a:rPr>
              <a:t>qmail</a:t>
            </a:r>
            <a:r>
              <a:rPr lang="en-GB" altLang="ja-JP" dirty="0" smtClean="0"/>
              <a:t> </a:t>
            </a:r>
            <a:r>
              <a:rPr lang="ja-JP" altLang="en-GB" dirty="0" smtClean="0"/>
              <a:t>など</a:t>
            </a:r>
            <a:endParaRPr lang="ja-JP" altLang="en-US" dirty="0"/>
          </a:p>
        </p:txBody>
      </p:sp>
      <p:grpSp>
        <p:nvGrpSpPr>
          <p:cNvPr id="21508" name="グループ化 39"/>
          <p:cNvGrpSpPr>
            <a:grpSpLocks/>
          </p:cNvGrpSpPr>
          <p:nvPr/>
        </p:nvGrpSpPr>
        <p:grpSpPr bwMode="auto">
          <a:xfrm>
            <a:off x="0" y="1557338"/>
            <a:ext cx="3960813" cy="4464050"/>
            <a:chOff x="467544" y="1773238"/>
            <a:chExt cx="3780606" cy="4464074"/>
          </a:xfrm>
        </p:grpSpPr>
        <p:pic>
          <p:nvPicPr>
            <p:cNvPr id="2151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511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2151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513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250"/>
                </a:spcBef>
              </a:pPr>
              <a:r>
                <a:rPr lang="ja-JP" altLang="en-US" sz="2000" b="1">
                  <a:solidFill>
                    <a:srgbClr val="000080"/>
                  </a:solidFill>
                </a:rPr>
                <a:t>送信者</a:t>
              </a:r>
              <a:endParaRPr lang="en-GB" altLang="ja-JP" sz="2000" b="1">
                <a:solidFill>
                  <a:srgbClr val="000080"/>
                </a:solidFill>
              </a:endParaRPr>
            </a:p>
          </p:txBody>
        </p:sp>
        <p:sp>
          <p:nvSpPr>
            <p:cNvPr id="21514" name="AutoShape 7"/>
            <p:cNvSpPr>
              <a:spLocks noChangeArrowheads="1"/>
            </p:cNvSpPr>
            <p:nvPr/>
          </p:nvSpPr>
          <p:spPr bwMode="auto">
            <a:xfrm>
              <a:off x="719079" y="2060577"/>
              <a:ext cx="792488" cy="2520964"/>
            </a:xfrm>
            <a:custGeom>
              <a:avLst/>
              <a:gdLst>
                <a:gd name="T0" fmla="*/ 20326143 w 21600"/>
                <a:gd name="T1" fmla="*/ 0 h 21600"/>
                <a:gd name="T2" fmla="*/ 20326143 w 21600"/>
                <a:gd name="T3" fmla="*/ 165610528 h 21600"/>
                <a:gd name="T4" fmla="*/ 4374827 w 21600"/>
                <a:gd name="T5" fmla="*/ 294224976 h 21600"/>
                <a:gd name="T6" fmla="*/ 29075798 w 21600"/>
                <a:gd name="T7" fmla="*/ 82805264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00 h 21600"/>
                <a:gd name="T14" fmla="*/ 18201 w 21600"/>
                <a:gd name="T15" fmla="*/ 925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15" name="AutoShape 8"/>
            <p:cNvSpPr>
              <a:spLocks noChangeArrowheads="1"/>
            </p:cNvSpPr>
            <p:nvPr/>
          </p:nvSpPr>
          <p:spPr bwMode="auto">
            <a:xfrm>
              <a:off x="2808641" y="2276478"/>
              <a:ext cx="1439509" cy="719142"/>
            </a:xfrm>
            <a:prstGeom prst="rightArrow">
              <a:avLst>
                <a:gd name="adj1" fmla="val 50000"/>
                <a:gd name="adj2" fmla="val 50052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91000"/>
                </a:lnSpc>
              </a:pPr>
              <a:r>
                <a:rPr lang="ja-JP" altLang="en-GB" sz="2000" b="1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916225" y="2060577"/>
              <a:ext cx="1007657" cy="40005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2000" dirty="0">
                  <a:solidFill>
                    <a:schemeClr val="bg1"/>
                  </a:solidFill>
                  <a:ea typeface="ＭＳ Ｐゴシック" charset="-128"/>
                </a:rPr>
                <a:t>SMTP</a:t>
              </a:r>
              <a:endParaRPr lang="ja-JP" altLang="en-US" sz="2000" dirty="0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84228" y="3716348"/>
              <a:ext cx="934923" cy="40005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2000" dirty="0">
                  <a:solidFill>
                    <a:schemeClr val="bg1"/>
                  </a:solidFill>
                  <a:ea typeface="ＭＳ Ｐゴシック" charset="-128"/>
                </a:rPr>
                <a:t>SMTP</a:t>
              </a:r>
              <a:endParaRPr lang="ja-JP" altLang="en-US" sz="2000" dirty="0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1519" name="AutoShape 6"/>
            <p:cNvSpPr>
              <a:spLocks noChangeArrowheads="1"/>
            </p:cNvSpPr>
            <p:nvPr/>
          </p:nvSpPr>
          <p:spPr bwMode="auto">
            <a:xfrm>
              <a:off x="467544" y="4652978"/>
              <a:ext cx="859160" cy="576265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20" name="テキスト ボックス 33"/>
            <p:cNvSpPr txBox="1">
              <a:spLocks noChangeArrowheads="1"/>
            </p:cNvSpPr>
            <p:nvPr/>
          </p:nvSpPr>
          <p:spPr bwMode="auto">
            <a:xfrm>
              <a:off x="539552" y="4797152"/>
              <a:ext cx="792088" cy="372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750"/>
                </a:spcBef>
              </a:pPr>
              <a:r>
                <a:rPr lang="en-GB" altLang="ja-JP" sz="2000" b="1">
                  <a:solidFill>
                    <a:srgbClr val="E9C68F"/>
                  </a:solidFill>
                </a:rPr>
                <a:t>MUA</a:t>
              </a:r>
            </a:p>
          </p:txBody>
        </p:sp>
        <p:sp>
          <p:nvSpPr>
            <p:cNvPr id="21521" name="AutoShape 6"/>
            <p:cNvSpPr>
              <a:spLocks noChangeArrowheads="1"/>
            </p:cNvSpPr>
            <p:nvPr/>
          </p:nvSpPr>
          <p:spPr bwMode="auto">
            <a:xfrm>
              <a:off x="1763103" y="1916114"/>
              <a:ext cx="865220" cy="504828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22" name="テキスト ボックス 35"/>
            <p:cNvSpPr txBox="1">
              <a:spLocks noChangeArrowheads="1"/>
            </p:cNvSpPr>
            <p:nvPr/>
          </p:nvSpPr>
          <p:spPr bwMode="auto">
            <a:xfrm>
              <a:off x="1835697" y="1988840"/>
              <a:ext cx="792087" cy="37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750"/>
                </a:spcBef>
              </a:pPr>
              <a:r>
                <a:rPr lang="en-GB" altLang="ja-JP" sz="2000" b="1">
                  <a:solidFill>
                    <a:srgbClr val="E9C68F"/>
                  </a:solidFill>
                </a:rPr>
                <a:t>M</a:t>
              </a:r>
              <a:r>
                <a:rPr lang="en-US" altLang="ja-JP" sz="2000" b="1">
                  <a:solidFill>
                    <a:srgbClr val="E9C68F"/>
                  </a:solidFill>
                </a:rPr>
                <a:t>T</a:t>
              </a:r>
              <a:r>
                <a:rPr lang="en-GB" altLang="ja-JP" sz="2000" b="1">
                  <a:solidFill>
                    <a:srgbClr val="E9C68F"/>
                  </a:solidFill>
                </a:rPr>
                <a:t>A</a:t>
              </a:r>
            </a:p>
          </p:txBody>
        </p:sp>
        <p:sp>
          <p:nvSpPr>
            <p:cNvPr id="21523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250"/>
                </a:spcBef>
              </a:pPr>
              <a:r>
                <a:rPr lang="ja-JP" altLang="en-GB" b="1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>
                  <a:solidFill>
                    <a:srgbClr val="000080"/>
                  </a:solidFill>
                </a:rPr>
                <a:t>(</a:t>
              </a:r>
              <a:r>
                <a:rPr lang="ja-JP" altLang="en-US" b="1">
                  <a:solidFill>
                    <a:srgbClr val="000080"/>
                  </a:solidFill>
                </a:rPr>
                <a:t>送信者側</a:t>
              </a:r>
              <a:r>
                <a:rPr lang="en-GB" altLang="ja-JP" b="1">
                  <a:solidFill>
                    <a:srgbClr val="000080"/>
                  </a:solidFill>
                </a:rPr>
                <a:t>)</a:t>
              </a:r>
            </a:p>
          </p:txBody>
        </p:sp>
      </p:grpSp>
      <p:sp>
        <p:nvSpPr>
          <p:cNvPr id="2150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7152A8D7-DA3D-4559-9535-020E7AB302CF}" type="slidenum">
              <a:rPr lang="en-US" altLang="ja-JP" sz="1400" smtClean="0"/>
              <a:pPr eaLnBrk="1" hangingPunct="1"/>
              <a:t>9</a:t>
            </a:fld>
            <a:r>
              <a:rPr lang="en-US" altLang="ja-JP" sz="1400" smtClean="0"/>
              <a:t>/43</a:t>
            </a:r>
          </a:p>
        </p:txBody>
      </p:sp>
      <p:sp>
        <p:nvSpPr>
          <p:cNvPr id="20" name="円/楕円 19"/>
          <p:cNvSpPr/>
          <p:nvPr/>
        </p:nvSpPr>
        <p:spPr>
          <a:xfrm>
            <a:off x="1156569" y="1412142"/>
            <a:ext cx="1459035" cy="10080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88913"/>
            <a:ext cx="7286625" cy="857250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mtClean="0"/>
              <a:t>SMTP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23928" y="1341438"/>
            <a:ext cx="5400675" cy="424815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3000"/>
              </a:lnSpc>
              <a:spcBef>
                <a:spcPts val="12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ja-JP" dirty="0" smtClean="0">
                <a:latin typeface="+mn-ea"/>
              </a:rPr>
              <a:t>Simple Mail Transfer Protocol  </a:t>
            </a:r>
            <a:r>
              <a:rPr lang="ja-JP" altLang="en-US" dirty="0" smtClean="0">
                <a:latin typeface="+mn-ea"/>
              </a:rPr>
              <a:t>の略</a:t>
            </a:r>
            <a:endParaRPr lang="en-US" altLang="ja-JP" dirty="0" smtClean="0">
              <a:latin typeface="+mn-ea"/>
            </a:endParaRPr>
          </a:p>
          <a:p>
            <a:pPr eaLnBrk="1" hangingPunct="1">
              <a:lnSpc>
                <a:spcPct val="83000"/>
              </a:lnSpc>
              <a:spcBef>
                <a:spcPts val="12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ja-JP" dirty="0" smtClean="0">
                <a:latin typeface="+mn-ea"/>
              </a:rPr>
              <a:t>MUA </a:t>
            </a:r>
            <a:r>
              <a:rPr lang="ja-JP" altLang="en-US" dirty="0" smtClean="0">
                <a:latin typeface="+mn-ea"/>
              </a:rPr>
              <a:t>からサーバへの送信</a:t>
            </a:r>
            <a:endParaRPr lang="en-US" altLang="ja-JP" dirty="0" smtClean="0">
              <a:latin typeface="+mn-ea"/>
            </a:endParaRPr>
          </a:p>
          <a:p>
            <a:pPr eaLnBrk="1" hangingPunct="1">
              <a:lnSpc>
                <a:spcPct val="83000"/>
              </a:lnSpc>
              <a:spcBef>
                <a:spcPts val="12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 smtClean="0">
                <a:latin typeface="+mn-ea"/>
              </a:rPr>
              <a:t>受信者側サーバへの送信</a:t>
            </a:r>
            <a:endParaRPr lang="en-GB" altLang="ja-JP" dirty="0" smtClean="0">
              <a:latin typeface="+mn-ea"/>
            </a:endParaRPr>
          </a:p>
          <a:p>
            <a:pPr eaLnBrk="1" hangingPunct="1">
              <a:lnSpc>
                <a:spcPct val="83000"/>
              </a:lnSpc>
              <a:spcBef>
                <a:spcPts val="12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>
                <a:latin typeface="+mn-ea"/>
              </a:rPr>
              <a:t>標準</a:t>
            </a:r>
            <a:r>
              <a:rPr lang="ja-JP" altLang="en-US" dirty="0" smtClean="0">
                <a:latin typeface="+mn-ea"/>
              </a:rPr>
              <a:t>で</a:t>
            </a:r>
            <a:r>
              <a:rPr lang="en-GB" altLang="ja-JP" dirty="0" smtClean="0">
                <a:latin typeface="+mn-ea"/>
              </a:rPr>
              <a:t>25 </a:t>
            </a:r>
            <a:r>
              <a:rPr lang="ja-JP" altLang="en-GB" dirty="0" smtClean="0">
                <a:latin typeface="+mn-ea"/>
              </a:rPr>
              <a:t>番ポートを使用</a:t>
            </a:r>
          </a:p>
        </p:txBody>
      </p:sp>
      <p:grpSp>
        <p:nvGrpSpPr>
          <p:cNvPr id="22532" name="グループ化 39"/>
          <p:cNvGrpSpPr>
            <a:grpSpLocks/>
          </p:cNvGrpSpPr>
          <p:nvPr/>
        </p:nvGrpSpPr>
        <p:grpSpPr bwMode="auto">
          <a:xfrm>
            <a:off x="0" y="1557338"/>
            <a:ext cx="3960813" cy="4464050"/>
            <a:chOff x="467544" y="1773238"/>
            <a:chExt cx="3780606" cy="4464074"/>
          </a:xfrm>
        </p:grpSpPr>
        <p:pic>
          <p:nvPicPr>
            <p:cNvPr id="2253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4437112"/>
              <a:ext cx="1584325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2535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2253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2537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250"/>
                </a:spcBef>
              </a:pPr>
              <a:r>
                <a:rPr lang="ja-JP" altLang="en-US" sz="2000" b="1">
                  <a:solidFill>
                    <a:srgbClr val="000080"/>
                  </a:solidFill>
                </a:rPr>
                <a:t>送信者</a:t>
              </a:r>
              <a:endParaRPr lang="en-GB" altLang="ja-JP" sz="2000" b="1">
                <a:solidFill>
                  <a:srgbClr val="000080"/>
                </a:solidFill>
              </a:endParaRPr>
            </a:p>
          </p:txBody>
        </p:sp>
        <p:sp>
          <p:nvSpPr>
            <p:cNvPr id="22538" name="AutoShape 7"/>
            <p:cNvSpPr>
              <a:spLocks noChangeArrowheads="1"/>
            </p:cNvSpPr>
            <p:nvPr/>
          </p:nvSpPr>
          <p:spPr bwMode="auto">
            <a:xfrm>
              <a:off x="719079" y="2060577"/>
              <a:ext cx="792488" cy="2520964"/>
            </a:xfrm>
            <a:custGeom>
              <a:avLst/>
              <a:gdLst>
                <a:gd name="T0" fmla="*/ 20326143 w 21600"/>
                <a:gd name="T1" fmla="*/ 0 h 21600"/>
                <a:gd name="T2" fmla="*/ 20326143 w 21600"/>
                <a:gd name="T3" fmla="*/ 165610528 h 21600"/>
                <a:gd name="T4" fmla="*/ 4374827 w 21600"/>
                <a:gd name="T5" fmla="*/ 294224976 h 21600"/>
                <a:gd name="T6" fmla="*/ 29075798 w 21600"/>
                <a:gd name="T7" fmla="*/ 82805264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00 h 21600"/>
                <a:gd name="T14" fmla="*/ 18201 w 21600"/>
                <a:gd name="T15" fmla="*/ 925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39" name="AutoShape 8"/>
            <p:cNvSpPr>
              <a:spLocks noChangeArrowheads="1"/>
            </p:cNvSpPr>
            <p:nvPr/>
          </p:nvSpPr>
          <p:spPr bwMode="auto">
            <a:xfrm>
              <a:off x="2808641" y="2276478"/>
              <a:ext cx="1439509" cy="719142"/>
            </a:xfrm>
            <a:prstGeom prst="rightArrow">
              <a:avLst>
                <a:gd name="adj1" fmla="val 50000"/>
                <a:gd name="adj2" fmla="val 50052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91000"/>
                </a:lnSpc>
              </a:pPr>
              <a:r>
                <a:rPr lang="ja-JP" altLang="en-GB" sz="2000" b="1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916225" y="2060577"/>
              <a:ext cx="1007657" cy="40005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2000" dirty="0">
                  <a:solidFill>
                    <a:schemeClr val="bg1"/>
                  </a:solidFill>
                  <a:ea typeface="ＭＳ Ｐゴシック" charset="-128"/>
                </a:rPr>
                <a:t>SMTP</a:t>
              </a:r>
              <a:endParaRPr lang="ja-JP" altLang="en-US" sz="2000" dirty="0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84228" y="3716348"/>
              <a:ext cx="934923" cy="40005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2000" dirty="0">
                  <a:solidFill>
                    <a:schemeClr val="bg1"/>
                  </a:solidFill>
                  <a:ea typeface="ＭＳ Ｐゴシック" charset="-128"/>
                </a:rPr>
                <a:t>SMTP</a:t>
              </a:r>
              <a:endParaRPr lang="ja-JP" altLang="en-US" sz="2000" dirty="0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2543" name="AutoShape 6"/>
            <p:cNvSpPr>
              <a:spLocks noChangeArrowheads="1"/>
            </p:cNvSpPr>
            <p:nvPr/>
          </p:nvSpPr>
          <p:spPr bwMode="auto">
            <a:xfrm>
              <a:off x="467544" y="4652978"/>
              <a:ext cx="859160" cy="576265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44" name="テキスト ボックス 48"/>
            <p:cNvSpPr txBox="1">
              <a:spLocks noChangeArrowheads="1"/>
            </p:cNvSpPr>
            <p:nvPr/>
          </p:nvSpPr>
          <p:spPr bwMode="auto">
            <a:xfrm>
              <a:off x="539552" y="4797152"/>
              <a:ext cx="792088" cy="372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750"/>
                </a:spcBef>
              </a:pPr>
              <a:r>
                <a:rPr lang="en-GB" altLang="ja-JP" sz="2000" b="1">
                  <a:solidFill>
                    <a:srgbClr val="E9C68F"/>
                  </a:solidFill>
                </a:rPr>
                <a:t>MUA</a:t>
              </a:r>
            </a:p>
          </p:txBody>
        </p:sp>
        <p:sp>
          <p:nvSpPr>
            <p:cNvPr id="22545" name="AutoShape 6"/>
            <p:cNvSpPr>
              <a:spLocks noChangeArrowheads="1"/>
            </p:cNvSpPr>
            <p:nvPr/>
          </p:nvSpPr>
          <p:spPr bwMode="auto">
            <a:xfrm>
              <a:off x="1763103" y="1916114"/>
              <a:ext cx="865220" cy="504828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46" name="テキスト ボックス 50"/>
            <p:cNvSpPr txBox="1">
              <a:spLocks noChangeArrowheads="1"/>
            </p:cNvSpPr>
            <p:nvPr/>
          </p:nvSpPr>
          <p:spPr bwMode="auto">
            <a:xfrm>
              <a:off x="1835697" y="1988840"/>
              <a:ext cx="792087" cy="37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750"/>
                </a:spcBef>
              </a:pPr>
              <a:r>
                <a:rPr lang="en-GB" altLang="ja-JP" sz="2000" b="1">
                  <a:solidFill>
                    <a:srgbClr val="E9C68F"/>
                  </a:solidFill>
                </a:rPr>
                <a:t>M</a:t>
              </a:r>
              <a:r>
                <a:rPr lang="en-US" altLang="ja-JP" sz="2000" b="1">
                  <a:solidFill>
                    <a:srgbClr val="E9C68F"/>
                  </a:solidFill>
                </a:rPr>
                <a:t>T</a:t>
              </a:r>
              <a:r>
                <a:rPr lang="en-GB" altLang="ja-JP" sz="2000" b="1">
                  <a:solidFill>
                    <a:srgbClr val="E9C68F"/>
                  </a:solidFill>
                </a:rPr>
                <a:t>A</a:t>
              </a:r>
            </a:p>
          </p:txBody>
        </p:sp>
        <p:sp>
          <p:nvSpPr>
            <p:cNvPr id="22547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250"/>
                </a:spcBef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>
                  <a:solidFill>
                    <a:srgbClr val="000080"/>
                  </a:solidFill>
                </a:rPr>
                <a:t>)</a:t>
              </a:r>
            </a:p>
          </p:txBody>
        </p:sp>
      </p:grpSp>
      <p:sp>
        <p:nvSpPr>
          <p:cNvPr id="2253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72DE7C56-C624-4A14-8812-1A197FE9B27C}" type="slidenum">
              <a:rPr lang="en-US" altLang="ja-JP" sz="1400" smtClean="0"/>
              <a:pPr eaLnBrk="1" hangingPunct="1"/>
              <a:t>10</a:t>
            </a:fld>
            <a:r>
              <a:rPr lang="en-US" altLang="ja-JP" sz="1400" smtClean="0"/>
              <a:t>/43</a:t>
            </a:r>
          </a:p>
        </p:txBody>
      </p:sp>
      <p:sp>
        <p:nvSpPr>
          <p:cNvPr id="20" name="円/楕円 19"/>
          <p:cNvSpPr/>
          <p:nvPr/>
        </p:nvSpPr>
        <p:spPr>
          <a:xfrm>
            <a:off x="2411760" y="1556902"/>
            <a:ext cx="1459035" cy="10080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844675"/>
            <a:ext cx="95885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4716463" y="2205038"/>
            <a:ext cx="1514475" cy="719137"/>
          </a:xfrm>
          <a:prstGeom prst="rightArrow">
            <a:avLst>
              <a:gd name="adj1" fmla="val 50000"/>
              <a:gd name="adj2" fmla="val 52649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6" name="Text Box 11"/>
          <p:cNvSpPr txBox="1">
            <a:spLocks noChangeArrowheads="1"/>
          </p:cNvSpPr>
          <p:nvPr/>
        </p:nvSpPr>
        <p:spPr bwMode="auto">
          <a:xfrm>
            <a:off x="4643438" y="2349500"/>
            <a:ext cx="14668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送信側から</a:t>
            </a:r>
          </a:p>
        </p:txBody>
      </p:sp>
      <p:pic>
        <p:nvPicPr>
          <p:cNvPr id="2355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292600"/>
            <a:ext cx="11509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732588" y="4508500"/>
            <a:ext cx="863600" cy="503238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>
            <a:noFill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9" name="テキスト ボックス 41"/>
          <p:cNvSpPr txBox="1">
            <a:spLocks noChangeArrowheads="1"/>
          </p:cNvSpPr>
          <p:nvPr/>
        </p:nvSpPr>
        <p:spPr bwMode="auto">
          <a:xfrm>
            <a:off x="6732588" y="4581525"/>
            <a:ext cx="7921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>
                <a:solidFill>
                  <a:srgbClr val="E9C68F"/>
                </a:solidFill>
              </a:rPr>
              <a:t>M</a:t>
            </a:r>
            <a:r>
              <a:rPr lang="en-US" altLang="ja-JP" sz="2000" b="1">
                <a:solidFill>
                  <a:srgbClr val="E9C68F"/>
                </a:solidFill>
              </a:rPr>
              <a:t>U</a:t>
            </a:r>
            <a:r>
              <a:rPr lang="en-GB" altLang="ja-JP" sz="2000" b="1">
                <a:solidFill>
                  <a:srgbClr val="E9C68F"/>
                </a:solidFill>
              </a:rPr>
              <a:t>A</a:t>
            </a:r>
          </a:p>
        </p:txBody>
      </p:sp>
      <p:sp>
        <p:nvSpPr>
          <p:cNvPr id="35" name="下矢印 34"/>
          <p:cNvSpPr/>
          <p:nvPr/>
        </p:nvSpPr>
        <p:spPr>
          <a:xfrm>
            <a:off x="7740650" y="2276475"/>
            <a:ext cx="647700" cy="2016125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885113" y="2924175"/>
            <a:ext cx="1008062" cy="10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  <a:ea typeface="ＭＳ Ｐゴシック" charset="-128"/>
              </a:rPr>
              <a:t>POP</a:t>
            </a:r>
          </a:p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  <a:ea typeface="ＭＳ Ｐゴシック" charset="-128"/>
              </a:rPr>
              <a:t>or</a:t>
            </a:r>
          </a:p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  <a:ea typeface="ＭＳ Ｐゴシック" charset="-128"/>
              </a:rPr>
              <a:t>IMAP</a:t>
            </a:r>
            <a:endParaRPr lang="ja-JP" altLang="en-US" sz="2000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092950" y="1628775"/>
            <a:ext cx="1835150" cy="6477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GB" b="1" dirty="0">
                <a:solidFill>
                  <a:srgbClr val="E9C68F"/>
                </a:solidFill>
              </a:rPr>
              <a:t>メール</a:t>
            </a:r>
            <a:r>
              <a:rPr lang="en-GB" altLang="ja-JP" b="1" dirty="0">
                <a:solidFill>
                  <a:srgbClr val="E9C68F"/>
                </a:solidFill>
              </a:rPr>
              <a:t>BOX</a:t>
            </a:r>
            <a:endParaRPr lang="en-US" altLang="ja-JP" dirty="0"/>
          </a:p>
        </p:txBody>
      </p:sp>
      <p:sp>
        <p:nvSpPr>
          <p:cNvPr id="33" name="右矢印 32"/>
          <p:cNvSpPr/>
          <p:nvPr/>
        </p:nvSpPr>
        <p:spPr>
          <a:xfrm>
            <a:off x="6732588" y="1844675"/>
            <a:ext cx="647700" cy="43180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564" name="AutoShape 6"/>
          <p:cNvSpPr>
            <a:spLocks noChangeArrowheads="1"/>
          </p:cNvSpPr>
          <p:nvPr/>
        </p:nvSpPr>
        <p:spPr bwMode="auto">
          <a:xfrm>
            <a:off x="5867400" y="1773238"/>
            <a:ext cx="865188" cy="503237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>
            <a:noFill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5" name="テキスト ボックス 29"/>
          <p:cNvSpPr txBox="1">
            <a:spLocks noChangeArrowheads="1"/>
          </p:cNvSpPr>
          <p:nvPr/>
        </p:nvSpPr>
        <p:spPr bwMode="auto">
          <a:xfrm>
            <a:off x="5867400" y="1844675"/>
            <a:ext cx="792163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>
                <a:solidFill>
                  <a:srgbClr val="E9C68F"/>
                </a:solidFill>
              </a:rPr>
              <a:t>MTA</a:t>
            </a:r>
          </a:p>
        </p:txBody>
      </p:sp>
      <p:sp>
        <p:nvSpPr>
          <p:cNvPr id="235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7286625" cy="858837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メール受信</a:t>
            </a:r>
            <a:r>
              <a:rPr lang="ja-JP" altLang="en-US" smtClean="0"/>
              <a:t>と取り出し</a:t>
            </a:r>
            <a:endParaRPr lang="ja-JP" altLang="en-GB" smtClean="0"/>
          </a:p>
        </p:txBody>
      </p:sp>
      <p:sp>
        <p:nvSpPr>
          <p:cNvPr id="23567" name="Text Box 10"/>
          <p:cNvSpPr txBox="1">
            <a:spLocks noChangeArrowheads="1"/>
          </p:cNvSpPr>
          <p:nvPr/>
        </p:nvSpPr>
        <p:spPr bwMode="auto">
          <a:xfrm>
            <a:off x="6588125" y="1052513"/>
            <a:ext cx="1223963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990099"/>
                </a:solidFill>
              </a:rPr>
              <a:t>受信側</a:t>
            </a:r>
          </a:p>
        </p:txBody>
      </p:sp>
      <p:sp>
        <p:nvSpPr>
          <p:cNvPr id="23568" name="AutoShape 2"/>
          <p:cNvSpPr>
            <a:spLocks noChangeArrowheads="1"/>
          </p:cNvSpPr>
          <p:nvPr/>
        </p:nvSpPr>
        <p:spPr bwMode="auto">
          <a:xfrm>
            <a:off x="5651500" y="1484313"/>
            <a:ext cx="3492500" cy="4319587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716463" y="2205038"/>
            <a:ext cx="844550" cy="638175"/>
            <a:chOff x="295" y="204"/>
            <a:chExt cx="532" cy="402"/>
          </a:xfrm>
        </p:grpSpPr>
        <p:sp>
          <p:nvSpPr>
            <p:cNvPr id="23574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75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3570" name="Text Box 11"/>
          <p:cNvSpPr txBox="1">
            <a:spLocks noChangeArrowheads="1"/>
          </p:cNvSpPr>
          <p:nvPr/>
        </p:nvSpPr>
        <p:spPr bwMode="auto">
          <a:xfrm>
            <a:off x="5651500" y="2997200"/>
            <a:ext cx="18002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b="1">
                <a:solidFill>
                  <a:srgbClr val="000080"/>
                </a:solidFill>
              </a:rPr>
              <a:t>メールサーバ </a:t>
            </a:r>
            <a:r>
              <a:rPr lang="en-GB" altLang="ja-JP" sz="2000" b="1">
                <a:solidFill>
                  <a:srgbClr val="000080"/>
                </a:solidFill>
              </a:rPr>
              <a:t>(</a:t>
            </a:r>
            <a:r>
              <a:rPr lang="ja-JP" altLang="en-US" sz="2000" b="1">
                <a:solidFill>
                  <a:srgbClr val="000080"/>
                </a:solidFill>
              </a:rPr>
              <a:t>受信者側</a:t>
            </a:r>
            <a:r>
              <a:rPr lang="en-GB" altLang="ja-JP" sz="2000" b="1">
                <a:solidFill>
                  <a:srgbClr val="000080"/>
                </a:solidFill>
              </a:rPr>
              <a:t>)</a:t>
            </a:r>
          </a:p>
        </p:txBody>
      </p:sp>
      <p:sp>
        <p:nvSpPr>
          <p:cNvPr id="23571" name="Text Box 6"/>
          <p:cNvSpPr txBox="1">
            <a:spLocks noChangeArrowheads="1"/>
          </p:cNvSpPr>
          <p:nvPr/>
        </p:nvSpPr>
        <p:spPr bwMode="auto">
          <a:xfrm>
            <a:off x="6875463" y="5157788"/>
            <a:ext cx="19431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US" sz="2000" b="1">
                <a:solidFill>
                  <a:srgbClr val="000080"/>
                </a:solidFill>
              </a:rPr>
              <a:t>受信者</a:t>
            </a:r>
            <a:endParaRPr lang="en-GB" altLang="ja-JP" sz="2000" b="1">
              <a:solidFill>
                <a:srgbClr val="000080"/>
              </a:solidFill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107504" y="1196975"/>
            <a:ext cx="4744244" cy="4754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受信者側のサーバ</a:t>
            </a:r>
            <a:r>
              <a:rPr lang="ja-JP" altLang="en-GB" sz="3200" dirty="0" smtClean="0">
                <a:latin typeface="Eras Medium ITC" pitchFamily="32" charset="0"/>
                <a:ea typeface="ＭＳ Ｐゴシック" charset="-128"/>
              </a:rPr>
              <a:t>は</a:t>
            </a:r>
            <a:r>
              <a:rPr lang="ja-JP" altLang="en-GB" sz="3200" dirty="0">
                <a:latin typeface="Eras Medium ITC" pitchFamily="32" charset="0"/>
                <a:ea typeface="ＭＳ Ｐゴシック" charset="-128"/>
              </a:rPr>
              <a:t>受信したメールをユーザ毎</a:t>
            </a:r>
            <a:r>
              <a:rPr lang="ja-JP" altLang="en-GB" sz="3200" dirty="0" smtClean="0">
                <a:latin typeface="Eras Medium ITC" pitchFamily="32" charset="0"/>
                <a:ea typeface="ＭＳ Ｐゴシック" charset="-128"/>
              </a:rPr>
              <a:t>に</a:t>
            </a: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分けて保管</a:t>
            </a:r>
            <a:endParaRPr lang="en-GB" altLang="ja-JP" sz="3200" dirty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受信者</a:t>
            </a:r>
            <a:r>
              <a:rPr lang="ja-JP" altLang="en-GB" sz="3200" dirty="0" smtClean="0">
                <a:latin typeface="Eras Medium ITC" pitchFamily="32" charset="0"/>
                <a:ea typeface="ＭＳ Ｐゴシック" charset="-128"/>
              </a:rPr>
              <a:t>はサーバ が</a:t>
            </a:r>
            <a:r>
              <a:rPr lang="ja-JP" altLang="en-US" sz="3200" dirty="0">
                <a:latin typeface="Eras Medium ITC" pitchFamily="32" charset="0"/>
                <a:ea typeface="ＭＳ Ｐゴシック" charset="-128"/>
              </a:rPr>
              <a:t>保管した</a:t>
            </a:r>
            <a:r>
              <a:rPr lang="ja-JP" altLang="en-GB" sz="3200" dirty="0">
                <a:latin typeface="Eras Medium ITC" pitchFamily="32" charset="0"/>
                <a:ea typeface="ＭＳ Ｐゴシック" charset="-128"/>
              </a:rPr>
              <a:t>メール</a:t>
            </a:r>
            <a:r>
              <a:rPr lang="ja-JP" altLang="en-GB" sz="3200" dirty="0" smtClean="0">
                <a:latin typeface="Eras Medium ITC" pitchFamily="32" charset="0"/>
                <a:ea typeface="ＭＳ Ｐゴシック" charset="-128"/>
              </a:rPr>
              <a:t>を</a:t>
            </a: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取り出す</a:t>
            </a:r>
            <a:endParaRPr lang="ja-JP" altLang="en-GB" sz="3200" dirty="0">
              <a:latin typeface="Eras Medium ITC" pitchFamily="32" charset="0"/>
              <a:ea typeface="ＭＳ Ｐゴシック" charset="-128"/>
            </a:endParaRP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GB" sz="2800" dirty="0">
                <a:latin typeface="Eras Medium ITC" pitchFamily="32" charset="0"/>
                <a:ea typeface="ＭＳ Ｐゴシック" charset="-128"/>
              </a:rPr>
              <a:t>プロトコル</a:t>
            </a:r>
            <a:r>
              <a:rPr lang="ja-JP" altLang="en-GB" sz="2800" dirty="0">
                <a:latin typeface="+mn-ea"/>
                <a:ea typeface="+mn-ea"/>
              </a:rPr>
              <a:t>は </a:t>
            </a:r>
            <a:r>
              <a:rPr lang="en-GB" altLang="ja-JP" sz="2800" dirty="0">
                <a:solidFill>
                  <a:srgbClr val="FF0000"/>
                </a:solidFill>
                <a:latin typeface="+mn-ea"/>
                <a:ea typeface="+mn-ea"/>
              </a:rPr>
              <a:t>POP</a:t>
            </a:r>
            <a:r>
              <a:rPr lang="en-GB" altLang="ja-JP" sz="2800" dirty="0">
                <a:latin typeface="+mn-ea"/>
                <a:ea typeface="+mn-ea"/>
              </a:rPr>
              <a:t> </a:t>
            </a:r>
            <a:r>
              <a:rPr lang="en-US" altLang="ja-JP" sz="2800" dirty="0" smtClean="0">
                <a:latin typeface="+mn-ea"/>
                <a:ea typeface="+mn-ea"/>
              </a:rPr>
              <a:t>, </a:t>
            </a:r>
            <a:r>
              <a:rPr lang="en-GB" altLang="ja-JP" sz="2800" dirty="0" smtClean="0">
                <a:solidFill>
                  <a:srgbClr val="FF0000"/>
                </a:solidFill>
                <a:latin typeface="+mn-ea"/>
                <a:ea typeface="+mn-ea"/>
              </a:rPr>
              <a:t>IMAP</a:t>
            </a:r>
            <a:endParaRPr lang="en-GB" altLang="ja-JP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357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83CA9204-C858-499E-A750-1B0702B7F5B0}" type="slidenum">
              <a:rPr lang="en-US" altLang="ja-JP" sz="1400" smtClean="0"/>
              <a:pPr eaLnBrk="1" hangingPunct="1"/>
              <a:t>11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C 0.01459 0.0037 0.02848 0.00787 0.04341 0.01065 C 0.06719 0.00879 0.08872 0.00764 0.11129 -0.00209 C 0.11684 -0.00718 0.12084 -0.00857 0.1257 -0.01505 C 0.12622 -0.02662 0.12622 -0.0382 0.12743 -0.04954 C 0.12778 -0.05278 0.12969 -0.0551 0.13056 -0.0581 C 0.13282 -0.06667 0.13212 -0.06991 0.13212 -0.07963 " pathEditMode="relative" ptsTypes="ffffff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625 -0.06876 C 0.2342 -0.08172 0.13125 -0.07501 0.33594 -0.07501 " pathEditMode="relative" ptsTypes="f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594 -0.075 C 0.33542 -0.06805 0.33438 -0.06111 0.33438 -0.05416 C 0.33334 0.06042 0.33386 0.175 0.33282 0.28959 C 0.33264 0.3169 0.2908 0.3213 0.27657 0.325 C 0.27292 0.32593 0.26945 0.32871 0.26563 0.32917 C 0.23351 0.33334 0.24618 0.32547 0.23438 0.33334 " pathEditMode="relative" rAng="0" ptsTypes="fffffA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0" y="2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5" grpId="0" animBg="1"/>
      <p:bldP spid="37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755650" y="1268413"/>
            <a:ext cx="8064822" cy="496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altLang="ja-JP" sz="3200" dirty="0">
                <a:latin typeface="+mn-ea"/>
                <a:ea typeface="+mn-ea"/>
              </a:rPr>
              <a:t>Post Office Protocol</a:t>
            </a:r>
            <a:r>
              <a:rPr lang="ja-JP" altLang="en-US" sz="3200" dirty="0">
                <a:latin typeface="+mn-ea"/>
                <a:ea typeface="+mn-ea"/>
              </a:rPr>
              <a:t> </a:t>
            </a:r>
            <a:r>
              <a:rPr lang="ja-JP" altLang="en-US" sz="3200" dirty="0">
                <a:latin typeface="Eras Medium ITC" pitchFamily="32" charset="0"/>
                <a:ea typeface="ＭＳ Ｐゴシック" charset="-128"/>
              </a:rPr>
              <a:t>の略</a:t>
            </a:r>
            <a:endParaRPr lang="en-GB" altLang="ja-JP" sz="3200" dirty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>
                <a:latin typeface="Eras Medium ITC" pitchFamily="32" charset="0"/>
                <a:ea typeface="ＭＳ Ｐゴシック" charset="-128"/>
              </a:rPr>
              <a:t>メールを保存しているサーバからメールを</a:t>
            </a:r>
            <a:r>
              <a:rPr lang="ja-JP" altLang="en-US" sz="3200" b="1" dirty="0">
                <a:latin typeface="Eras Medium ITC" pitchFamily="32" charset="0"/>
                <a:ea typeface="ＭＳ Ｐゴシック" charset="-128"/>
              </a:rPr>
              <a:t>取りだす</a:t>
            </a:r>
            <a:r>
              <a:rPr lang="ja-JP" altLang="en-US" sz="3200" dirty="0">
                <a:latin typeface="Eras Medium ITC" pitchFamily="32" charset="0"/>
                <a:ea typeface="ＭＳ Ｐゴシック" charset="-128"/>
              </a:rPr>
              <a:t>ための</a:t>
            </a: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プロトコル</a:t>
            </a:r>
            <a:endParaRPr lang="en-US" altLang="ja-JP" sz="3200" dirty="0" smtClean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標準</a:t>
            </a:r>
            <a:r>
              <a:rPr lang="ja-JP" altLang="en-US" sz="3200" dirty="0">
                <a:latin typeface="Eras Medium ITC" pitchFamily="32" charset="0"/>
                <a:ea typeface="ＭＳ Ｐゴシック" charset="-128"/>
              </a:rPr>
              <a:t>で </a:t>
            </a:r>
            <a:r>
              <a:rPr lang="en-GB" altLang="ja-JP" sz="3200" dirty="0">
                <a:latin typeface="+mn-ea"/>
                <a:ea typeface="+mn-ea"/>
              </a:rPr>
              <a:t>110</a:t>
            </a:r>
            <a:r>
              <a:rPr lang="en-GB" altLang="ja-JP" sz="3200" dirty="0">
                <a:latin typeface="Eras Medium ITC" pitchFamily="32" charset="0"/>
                <a:ea typeface="ＭＳ Ｐゴシック" charset="-128"/>
              </a:rPr>
              <a:t> </a:t>
            </a:r>
            <a:r>
              <a:rPr lang="ja-JP" altLang="en-GB" sz="3200" dirty="0">
                <a:latin typeface="Eras Medium ITC" pitchFamily="32" charset="0"/>
                <a:ea typeface="ＭＳ Ｐゴシック" charset="-128"/>
              </a:rPr>
              <a:t>番ポートを</a:t>
            </a:r>
            <a:r>
              <a:rPr lang="ja-JP" altLang="en-GB" sz="3200" dirty="0" smtClean="0">
                <a:latin typeface="Eras Medium ITC" pitchFamily="32" charset="0"/>
                <a:ea typeface="ＭＳ Ｐゴシック" charset="-128"/>
              </a:rPr>
              <a:t>使用</a:t>
            </a:r>
            <a:endParaRPr lang="en-US" altLang="ja-JP" sz="3200" dirty="0" smtClean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設定が比較的簡単</a:t>
            </a:r>
            <a:endParaRPr lang="en-US" altLang="ja-JP" sz="3200" dirty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標準でパスワード</a:t>
            </a:r>
            <a:r>
              <a:rPr lang="ja-JP" altLang="en-US" sz="3200" dirty="0">
                <a:latin typeface="Eras Medium ITC" pitchFamily="32" charset="0"/>
                <a:ea typeface="ＭＳ Ｐゴシック" charset="-128"/>
              </a:rPr>
              <a:t>が平文なので注意が</a:t>
            </a: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必要</a:t>
            </a:r>
            <a:endParaRPr lang="en-US" altLang="ja-JP" sz="2800" dirty="0" smtClean="0">
              <a:latin typeface="Eras Medium ITC" pitchFamily="32" charset="0"/>
              <a:ea typeface="ＭＳ Ｐゴシック" charset="-128"/>
            </a:endParaRPr>
          </a:p>
          <a:p>
            <a:pPr marL="796925" lvl="1" indent="-339725">
              <a:lnSpc>
                <a:spcPct val="91000"/>
              </a:lnSpc>
              <a:spcBef>
                <a:spcPts val="1200"/>
              </a:spcBef>
              <a:buSzPct val="70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2800" dirty="0">
                <a:latin typeface="Eras Medium ITC" pitchFamily="32" charset="0"/>
                <a:ea typeface="ＭＳ Ｐゴシック" charset="-128"/>
              </a:rPr>
              <a:t>安全</a:t>
            </a:r>
            <a:r>
              <a:rPr lang="ja-JP" altLang="en-US" sz="2800" dirty="0" smtClean="0">
                <a:latin typeface="Eras Medium ITC" pitchFamily="32" charset="0"/>
                <a:ea typeface="ＭＳ Ｐゴシック" charset="-128"/>
              </a:rPr>
              <a:t>な運用には</a:t>
            </a:r>
            <a:r>
              <a:rPr lang="en-US" altLang="ja-JP" sz="2800" dirty="0" smtClean="0">
                <a:latin typeface="Eras Medium ITC" pitchFamily="32" charset="0"/>
                <a:ea typeface="ＭＳ Ｐゴシック" charset="-128"/>
              </a:rPr>
              <a:t>POP </a:t>
            </a:r>
            <a:r>
              <a:rPr lang="en-US" altLang="ja-JP" sz="2800" dirty="0">
                <a:latin typeface="Eras Medium ITC" pitchFamily="32" charset="0"/>
                <a:ea typeface="ＭＳ Ｐゴシック" charset="-128"/>
              </a:rPr>
              <a:t>over SSL </a:t>
            </a:r>
            <a:r>
              <a:rPr lang="ja-JP" altLang="en-US" sz="2800" dirty="0" smtClean="0">
                <a:latin typeface="Eras Medium ITC" pitchFamily="32" charset="0"/>
                <a:ea typeface="ＭＳ Ｐゴシック" charset="-128"/>
              </a:rPr>
              <a:t>等を</a:t>
            </a:r>
            <a:r>
              <a:rPr lang="ja-JP" altLang="en-US" sz="2800" dirty="0" smtClean="0">
                <a:latin typeface="Eras Medium ITC" pitchFamily="32" charset="0"/>
                <a:ea typeface="ＭＳ Ｐゴシック" charset="-128"/>
              </a:rPr>
              <a:t>使用</a:t>
            </a:r>
            <a:endParaRPr lang="en-US" altLang="ja-JP" sz="2800" dirty="0" smtClean="0">
              <a:latin typeface="Eras Medium ITC" pitchFamily="32" charset="0"/>
              <a:ea typeface="ＭＳ Ｐゴシック" charset="-128"/>
            </a:endParaRPr>
          </a:p>
          <a:p>
            <a:pPr marL="796925" lvl="1" indent="-339725">
              <a:lnSpc>
                <a:spcPct val="91000"/>
              </a:lnSpc>
              <a:spcBef>
                <a:spcPts val="1200"/>
              </a:spcBef>
              <a:buSzPct val="70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2800" dirty="0" smtClean="0">
                <a:latin typeface="Eras Medium ITC" pitchFamily="32" charset="0"/>
                <a:ea typeface="ＭＳ Ｐゴシック" charset="-128"/>
              </a:rPr>
              <a:t>以前は</a:t>
            </a:r>
            <a:r>
              <a:rPr lang="en-US" altLang="ja-JP" sz="2800" dirty="0" smtClean="0">
                <a:latin typeface="Eras Medium ITC" pitchFamily="32" charset="0"/>
                <a:ea typeface="ＭＳ Ｐゴシック" charset="-128"/>
              </a:rPr>
              <a:t>APOP</a:t>
            </a:r>
            <a:r>
              <a:rPr lang="ja-JP" altLang="en-US" sz="2800" dirty="0" smtClean="0">
                <a:latin typeface="Eras Medium ITC" pitchFamily="32" charset="0"/>
                <a:ea typeface="ＭＳ Ｐゴシック" charset="-128"/>
              </a:rPr>
              <a:t> も使われていた</a:t>
            </a:r>
            <a:endParaRPr lang="en-GB" altLang="ja-JP" sz="2800" dirty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ja-JP" altLang="en-GB" sz="3200" dirty="0">
              <a:solidFill>
                <a:srgbClr val="000080"/>
              </a:solidFill>
              <a:latin typeface="Eras Medium ITC" pitchFamily="32" charset="0"/>
              <a:ea typeface="ＭＳ Ｐゴシック" charset="-128"/>
            </a:endParaRPr>
          </a:p>
        </p:txBody>
      </p:sp>
      <p:sp>
        <p:nvSpPr>
          <p:cNvPr id="2458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A95AFF9B-058A-4AE2-B231-6ECA1F9850B1}" type="slidenum">
              <a:rPr lang="en-US" altLang="ja-JP" sz="1400" smtClean="0"/>
              <a:pPr eaLnBrk="1" hangingPunct="1"/>
              <a:t>12</a:t>
            </a:fld>
            <a:r>
              <a:rPr lang="en-US" altLang="ja-JP" sz="1400" smtClean="0"/>
              <a:t>/43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0"/>
            <a:ext cx="8713788" cy="857250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POP</a:t>
            </a:r>
            <a:r>
              <a:rPr lang="en-GB" altLang="ja-JP" dirty="0" smtClean="0"/>
              <a:t> </a:t>
            </a:r>
            <a:r>
              <a:rPr lang="ja-JP" altLang="en-US" dirty="0" smtClean="0"/>
              <a:t>を利用してのメールの閲覧</a:t>
            </a:r>
            <a:endParaRPr lang="ja-JP" alt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0"/>
            <a:ext cx="8713788" cy="857250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IMAP</a:t>
            </a:r>
            <a:r>
              <a:rPr lang="en-GB" altLang="ja-JP" dirty="0" smtClean="0"/>
              <a:t> </a:t>
            </a:r>
            <a:r>
              <a:rPr lang="ja-JP" altLang="en-US" dirty="0" smtClean="0"/>
              <a:t>を利用してのメールの閲覧</a:t>
            </a:r>
            <a:endParaRPr lang="ja-JP" altLang="en-GB" dirty="0" smtClean="0"/>
          </a:p>
        </p:txBody>
      </p:sp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539750" y="1196975"/>
            <a:ext cx="8352730" cy="496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altLang="ja-JP" sz="3200" dirty="0">
                <a:latin typeface="+mn-ea"/>
                <a:ea typeface="+mn-ea"/>
              </a:rPr>
              <a:t>Internet Message Access Protocol </a:t>
            </a:r>
            <a:r>
              <a:rPr lang="ja-JP" altLang="en-US" sz="3200" dirty="0">
                <a:latin typeface="Eras Medium ITC" pitchFamily="32" charset="0"/>
                <a:ea typeface="ＭＳ Ｐゴシック" charset="-128"/>
              </a:rPr>
              <a:t>の略</a:t>
            </a:r>
            <a:endParaRPr lang="en-GB" altLang="ja-JP" sz="3200" dirty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>
                <a:ea typeface="ＭＳ Ｐゴシック" charset="-128"/>
              </a:rPr>
              <a:t>メールを保存している</a:t>
            </a:r>
            <a:r>
              <a:rPr lang="ja-JP" altLang="en-US" sz="3200" dirty="0" smtClean="0">
                <a:ea typeface="ＭＳ Ｐゴシック" charset="-128"/>
              </a:rPr>
              <a:t>サーバにメール</a:t>
            </a:r>
            <a:r>
              <a:rPr lang="ja-JP" altLang="en-US" sz="3200" dirty="0">
                <a:ea typeface="ＭＳ Ｐゴシック" charset="-128"/>
              </a:rPr>
              <a:t>を</a:t>
            </a:r>
            <a:r>
              <a:rPr lang="en-US" altLang="ja-JP" sz="3200" dirty="0">
                <a:ea typeface="ＭＳ Ｐゴシック" charset="-128"/>
              </a:rPr>
              <a:t/>
            </a:r>
            <a:br>
              <a:rPr lang="en-US" altLang="ja-JP" sz="3200" dirty="0">
                <a:ea typeface="ＭＳ Ｐゴシック" charset="-128"/>
              </a:rPr>
            </a:br>
            <a:r>
              <a:rPr lang="ja-JP" altLang="en-US" sz="3200" b="1" dirty="0" smtClean="0">
                <a:ea typeface="ＭＳ Ｐゴシック" charset="-128"/>
              </a:rPr>
              <a:t>見に行く</a:t>
            </a:r>
            <a:r>
              <a:rPr lang="ja-JP" altLang="en-US" sz="3200" dirty="0" smtClean="0">
                <a:ea typeface="ＭＳ Ｐゴシック" charset="-128"/>
              </a:rPr>
              <a:t>ためのプロトコル</a:t>
            </a:r>
            <a:endParaRPr lang="en-US" altLang="ja-JP" sz="3200" dirty="0" smtClean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latin typeface="Eras Medium ITC" pitchFamily="32" charset="0"/>
                <a:ea typeface="ＭＳ Ｐゴシック" charset="-128"/>
              </a:rPr>
              <a:t>標準</a:t>
            </a:r>
            <a:r>
              <a:rPr lang="ja-JP" altLang="en-US" sz="3200" dirty="0">
                <a:latin typeface="Eras Medium ITC" pitchFamily="32" charset="0"/>
                <a:ea typeface="ＭＳ Ｐゴシック" charset="-128"/>
              </a:rPr>
              <a:t>で </a:t>
            </a:r>
            <a:r>
              <a:rPr lang="en-GB" altLang="ja-JP" sz="3200" dirty="0">
                <a:latin typeface="+mn-ea"/>
                <a:ea typeface="+mn-ea"/>
              </a:rPr>
              <a:t>143</a:t>
            </a:r>
            <a:r>
              <a:rPr lang="en-GB" altLang="ja-JP" sz="3200" dirty="0">
                <a:latin typeface="Eras Medium ITC" pitchFamily="32" charset="0"/>
                <a:ea typeface="ＭＳ Ｐゴシック" charset="-128"/>
              </a:rPr>
              <a:t> </a:t>
            </a:r>
            <a:r>
              <a:rPr lang="ja-JP" altLang="en-GB" sz="3200" dirty="0">
                <a:latin typeface="Eras Medium ITC" pitchFamily="32" charset="0"/>
                <a:ea typeface="ＭＳ Ｐゴシック" charset="-128"/>
              </a:rPr>
              <a:t>番ポートを使用</a:t>
            </a:r>
            <a:endParaRPr lang="en-US" altLang="ja-JP" sz="3200" dirty="0">
              <a:latin typeface="Eras Medium ITC" pitchFamily="32" charset="0"/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ea typeface="ＭＳ Ｐゴシック" charset="-128"/>
              </a:rPr>
              <a:t>複数の</a:t>
            </a:r>
            <a:r>
              <a:rPr lang="ja-JP" altLang="en-US" sz="3200" dirty="0" smtClean="0">
                <a:latin typeface="+mn-ea"/>
                <a:ea typeface="+mn-ea"/>
              </a:rPr>
              <a:t>端末</a:t>
            </a:r>
            <a:r>
              <a:rPr lang="ja-JP" altLang="en-US" sz="3200" dirty="0" smtClean="0">
                <a:ea typeface="ＭＳ Ｐゴシック" charset="-128"/>
              </a:rPr>
              <a:t>での一元管理が可能</a:t>
            </a:r>
            <a:endParaRPr lang="en-US" altLang="ja-JP" sz="3200" dirty="0">
              <a:ea typeface="ＭＳ Ｐゴシック" charset="-128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>
                <a:ea typeface="ＭＳ Ｐゴシック" charset="-128"/>
              </a:rPr>
              <a:t>標準</a:t>
            </a:r>
            <a:r>
              <a:rPr lang="ja-JP" altLang="en-US" sz="3200" dirty="0" smtClean="0">
                <a:ea typeface="ＭＳ Ｐゴシック" charset="-128"/>
              </a:rPr>
              <a:t>で</a:t>
            </a:r>
            <a:r>
              <a:rPr lang="ja-JP" altLang="en-US" sz="3200" dirty="0">
                <a:ea typeface="ＭＳ Ｐゴシック" charset="-128"/>
              </a:rPr>
              <a:t>パスワードの暗号化が</a:t>
            </a:r>
            <a:r>
              <a:rPr lang="ja-JP" altLang="en-US" sz="3200" dirty="0" smtClean="0">
                <a:ea typeface="ＭＳ Ｐゴシック" charset="-128"/>
              </a:rPr>
              <a:t>できる</a:t>
            </a:r>
          </a:p>
          <a:p>
            <a:pPr lvl="1">
              <a:lnSpc>
                <a:spcPct val="91000"/>
              </a:lnSpc>
              <a:spcBef>
                <a:spcPts val="1200"/>
              </a:spcBef>
              <a:buSzPct val="7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ea typeface="ＭＳ Ｐゴシック" charset="-128"/>
              </a:rPr>
              <a:t>－ 安全な運用には</a:t>
            </a:r>
            <a:r>
              <a:rPr lang="en-US" altLang="ja-JP" sz="3200" dirty="0" smtClean="0">
                <a:ea typeface="ＭＳ Ｐゴシック" charset="-128"/>
              </a:rPr>
              <a:t>SSL</a:t>
            </a:r>
            <a:r>
              <a:rPr lang="ja-JP" altLang="en-US" sz="3200" dirty="0" smtClean="0">
                <a:ea typeface="ＭＳ Ｐゴシック" charset="-128"/>
              </a:rPr>
              <a:t> を用いた通信が推奨</a:t>
            </a:r>
            <a:endParaRPr lang="en-US" altLang="ja-JP" sz="3200" dirty="0">
              <a:ea typeface="ＭＳ Ｐゴシック" charset="-128"/>
            </a:endParaRPr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A257F2D2-5B18-4336-BA74-C0A5C1937116}" type="slidenum">
              <a:rPr lang="en-US" altLang="ja-JP" sz="1400" smtClean="0"/>
              <a:pPr eaLnBrk="1" hangingPunct="1"/>
              <a:t>13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ja-JP" smtClean="0"/>
              <a:t>Webmail</a:t>
            </a:r>
            <a:endParaRPr lang="ja-JP" altLang="en-US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Web</a:t>
            </a:r>
            <a:r>
              <a:rPr lang="ja-JP" altLang="en-US" dirty="0" smtClean="0"/>
              <a:t> ブラウザで使用できる電子メール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ネットワークがあればどこでもメールを送受信したり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チェックできる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メールを見るためのプロトコルは </a:t>
            </a:r>
            <a:r>
              <a:rPr lang="en-US" altLang="ja-JP" dirty="0" smtClean="0"/>
              <a:t>HTTP</a:t>
            </a:r>
          </a:p>
          <a:p>
            <a:pPr eaLnBrk="1" hangingPunct="1">
              <a:defRPr/>
            </a:pPr>
            <a:r>
              <a:rPr lang="en-US" altLang="ja-JP" dirty="0"/>
              <a:t>Gmail, Yahoo! </a:t>
            </a:r>
            <a:r>
              <a:rPr lang="ja-JP" altLang="en-US" dirty="0" smtClean="0"/>
              <a:t>メール</a:t>
            </a:r>
            <a:r>
              <a:rPr lang="en-US" altLang="ja-JP" dirty="0" smtClean="0"/>
              <a:t>,</a:t>
            </a:r>
            <a:r>
              <a:rPr lang="ja-JP" altLang="en-US" dirty="0" smtClean="0"/>
              <a:t> </a:t>
            </a:r>
            <a:r>
              <a:rPr lang="en-US" altLang="ja-JP" dirty="0" smtClean="0"/>
              <a:t>Hotmail, ELMS mail</a:t>
            </a:r>
            <a:r>
              <a:rPr lang="ja-JP" altLang="en-US" dirty="0" smtClean="0"/>
              <a:t> など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2662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1DC2F597-5640-47B3-AF2A-1B2BF4F1CE1D}" type="slidenum">
              <a:rPr lang="en-US" altLang="ja-JP" sz="1400" smtClean="0"/>
              <a:pPr eaLnBrk="1" hangingPunct="1"/>
              <a:t>14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7338"/>
            <a:ext cx="9324975" cy="1871662"/>
          </a:xfrm>
        </p:spPr>
        <p:txBody>
          <a:bodyPr/>
          <a:lstStyle/>
          <a:p>
            <a:pPr eaLnBrk="1" hangingPunct="1"/>
            <a:r>
              <a:rPr lang="ja-JP" altLang="en-US" smtClean="0"/>
              <a:t>メールの構造</a:t>
            </a:r>
            <a:endParaRPr lang="ja-JP" altLang="ja-JP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357563"/>
            <a:ext cx="6400800" cy="1511300"/>
          </a:xfrm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76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19050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9F753B62-0B32-4FCD-9542-3766B2B7A9E6}" type="slidenum">
              <a:rPr lang="en-US" altLang="ja-JP" sz="1400" smtClean="0"/>
              <a:pPr eaLnBrk="1" hangingPunct="1"/>
              <a:t>15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ja-JP" altLang="en-US" smtClean="0"/>
              <a:t>メールの構造</a:t>
            </a:r>
          </a:p>
        </p:txBody>
      </p:sp>
      <p:sp>
        <p:nvSpPr>
          <p:cNvPr id="286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spcBef>
                <a:spcPts val="1200"/>
              </a:spcBef>
              <a:buFontTx/>
              <a:buChar char="•"/>
            </a:pPr>
            <a:r>
              <a:rPr lang="ja-JP" altLang="en-US" sz="3200" dirty="0" smtClean="0">
                <a:solidFill>
                  <a:srgbClr val="FF0000"/>
                </a:solidFill>
              </a:rPr>
              <a:t>メールヘッダ</a:t>
            </a:r>
            <a:endParaRPr lang="en-US" altLang="ja-JP" dirty="0"/>
          </a:p>
          <a:p>
            <a:pPr marL="400050" lvl="2" indent="0" eaLnBrk="1" hangingPunct="1">
              <a:spcBef>
                <a:spcPts val="1200"/>
              </a:spcBef>
              <a:buNone/>
            </a:pPr>
            <a:r>
              <a:rPr lang="ja-JP" altLang="en-US" dirty="0" smtClean="0"/>
              <a:t>－ </a:t>
            </a:r>
            <a:r>
              <a:rPr lang="ja-JP" altLang="en-GB" dirty="0" smtClean="0"/>
              <a:t>宛先，送信者，件名，経路等の情報が記述され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</a:t>
            </a:r>
            <a:r>
              <a:rPr lang="ja-JP" altLang="en-US" dirty="0" smtClean="0"/>
              <a:t>   </a:t>
            </a:r>
            <a:r>
              <a:rPr lang="ja-JP" altLang="en-GB" dirty="0" err="1" smtClean="0"/>
              <a:t>て</a:t>
            </a:r>
            <a:r>
              <a:rPr lang="ja-JP" altLang="en-GB" dirty="0" smtClean="0"/>
              <a:t>いる</a:t>
            </a:r>
            <a:endParaRPr lang="en-US" altLang="ja-JP" dirty="0" smtClean="0"/>
          </a:p>
          <a:p>
            <a:pPr marL="342900" lvl="1" indent="-342900" eaLnBrk="1" hangingPunct="1">
              <a:spcBef>
                <a:spcPts val="1200"/>
              </a:spcBef>
              <a:buFontTx/>
              <a:buChar char="•"/>
            </a:pPr>
            <a:r>
              <a:rPr lang="ja-JP" altLang="en-US" sz="3200" dirty="0" smtClean="0"/>
              <a:t>空白行</a:t>
            </a:r>
            <a:endParaRPr lang="en-US" altLang="ja-JP" sz="3200" dirty="0" smtClean="0"/>
          </a:p>
          <a:p>
            <a:pPr marL="400050" lvl="2" indent="0" eaLnBrk="1" hangingPunct="1">
              <a:spcBef>
                <a:spcPts val="1200"/>
              </a:spcBef>
              <a:buNone/>
            </a:pPr>
            <a:r>
              <a:rPr lang="ja-JP" altLang="en-US" dirty="0" smtClean="0"/>
              <a:t>－ ヘッダと本文を分ける</a:t>
            </a:r>
            <a:endParaRPr lang="en-US" altLang="ja-JP" dirty="0" smtClean="0"/>
          </a:p>
          <a:p>
            <a:pPr eaLnBrk="1" hangingPunct="1">
              <a:spcBef>
                <a:spcPts val="1200"/>
              </a:spcBef>
            </a:pPr>
            <a:r>
              <a:rPr lang="ja-JP" altLang="en-US" dirty="0" smtClean="0"/>
              <a:t>本文</a:t>
            </a:r>
            <a:r>
              <a:rPr lang="en-US" altLang="ja-JP" dirty="0" smtClean="0"/>
              <a:t>(</a:t>
            </a:r>
            <a:r>
              <a:rPr lang="ja-JP" altLang="en-US" dirty="0" smtClean="0"/>
              <a:t>ボディ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989474AF-3827-4632-BC44-0DF27F8BD0D1}" type="slidenum">
              <a:rPr lang="en-US" altLang="ja-JP" sz="1400" smtClean="0"/>
              <a:pPr eaLnBrk="1" hangingPunct="1"/>
              <a:t>16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165850"/>
            <a:ext cx="1905000" cy="228600"/>
          </a:xfrm>
        </p:spPr>
        <p:txBody>
          <a:bodyPr/>
          <a:lstStyle/>
          <a:p>
            <a:pPr>
              <a:defRPr/>
            </a:pPr>
            <a:fld id="{135BDFA8-8E34-4F94-B92E-666D1D56FDBE}" type="slidenum">
              <a:rPr lang="en-US" altLang="ja-JP"/>
              <a:pPr>
                <a:defRPr/>
              </a:pPr>
              <a:t>17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0723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250825" y="260350"/>
            <a:ext cx="6049963" cy="360363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922713" y="1125538"/>
            <a:ext cx="5221287" cy="1150937"/>
          </a:xfrm>
          <a:prstGeom prst="wedgeRoundRectCallout">
            <a:avLst>
              <a:gd name="adj1" fmla="val -40426"/>
              <a:gd name="adj2" fmla="val -82940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6" name="正方形/長方形 5"/>
          <p:cNvSpPr>
            <a:spLocks noChangeArrowheads="1"/>
          </p:cNvSpPr>
          <p:nvPr/>
        </p:nvSpPr>
        <p:spPr bwMode="auto">
          <a:xfrm>
            <a:off x="4140200" y="1125538"/>
            <a:ext cx="47529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他のメッセージから識別するためのもの</a:t>
            </a:r>
            <a:r>
              <a:rPr lang="en-US" altLang="ja-JP" b="1">
                <a:solidFill>
                  <a:schemeClr val="bg1"/>
                </a:solidFill>
              </a:rPr>
              <a:t>.  </a:t>
            </a:r>
            <a:r>
              <a:rPr lang="ja-JP" altLang="en-US" b="1">
                <a:solidFill>
                  <a:schemeClr val="bg1"/>
                </a:solidFill>
              </a:rPr>
              <a:t>決して重複してはならない。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239000" y="6165850"/>
            <a:ext cx="1905000" cy="228600"/>
          </a:xfrm>
        </p:spPr>
        <p:txBody>
          <a:bodyPr/>
          <a:lstStyle/>
          <a:p>
            <a:pPr>
              <a:defRPr/>
            </a:pPr>
            <a:fld id="{09C9E54A-833A-4D14-ACF8-9413C0D6BED2}" type="slidenum">
              <a:rPr lang="en-US" altLang="ja-JP"/>
              <a:pPr>
                <a:defRPr/>
              </a:pPr>
              <a:t>18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F28ADE16-2043-4817-A3DF-00AF7B174765}" type="slidenum">
              <a:rPr lang="en-US" altLang="ja-JP" sz="1400" smtClean="0"/>
              <a:pPr eaLnBrk="1" hangingPunct="1"/>
              <a:t>1</a:t>
            </a:fld>
            <a:r>
              <a:rPr lang="en-US" altLang="ja-JP" sz="1400" smtClean="0"/>
              <a:t>/43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ja-JP" altLang="en-US" smtClean="0"/>
              <a:t>目次</a:t>
            </a:r>
            <a:endParaRPr lang="ja-JP" altLang="ja-JP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メール配送の仕組み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メールの構造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メール利用の際の注意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メールに関するセキュリティ</a:t>
            </a:r>
            <a:endParaRPr lang="ja-JP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ma-kube@spamsource.zeon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ma-kube@spamsource.zeon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</a:t>
            </a:r>
            <a:r>
              <a:rPr lang="ja-JP" altLang="en-US" sz="2000" b="1" dirty="0" err="1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</a:t>
            </a:r>
            <a:r>
              <a:rPr lang="ja-JP" altLang="en-GB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・クベ</a:t>
            </a: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250825" y="549275"/>
            <a:ext cx="5113338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49" name="AutoShape 4"/>
          <p:cNvSpPr>
            <a:spLocks noChangeArrowheads="1"/>
          </p:cNvSpPr>
          <p:nvPr/>
        </p:nvSpPr>
        <p:spPr bwMode="auto">
          <a:xfrm>
            <a:off x="3419475" y="1484313"/>
            <a:ext cx="5221288" cy="1439862"/>
          </a:xfrm>
          <a:prstGeom prst="wedgeRoundRectCallout">
            <a:avLst>
              <a:gd name="adj1" fmla="val -40426"/>
              <a:gd name="adj2" fmla="val -82940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3492500" y="1484313"/>
            <a:ext cx="5148263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FFFFFF"/>
                </a:solidFill>
              </a:rPr>
              <a:t>送信エラー時など，そのエラーを</a:t>
            </a:r>
          </a:p>
          <a:p>
            <a:pPr eaLnBrk="1" hangingPunct="1">
              <a:lnSpc>
                <a:spcPct val="54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FFFFFF"/>
                </a:solidFill>
              </a:rPr>
              <a:t>報告する宛先になるメールアドレス</a:t>
            </a: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92950" y="6165850"/>
            <a:ext cx="1905000" cy="228600"/>
          </a:xfrm>
        </p:spPr>
        <p:txBody>
          <a:bodyPr/>
          <a:lstStyle/>
          <a:p>
            <a:pPr>
              <a:defRPr/>
            </a:pPr>
            <a:fld id="{FE3180DB-4513-4F4B-A23D-1A08989786C0}" type="slidenum">
              <a:rPr lang="en-US" altLang="ja-JP"/>
              <a:pPr>
                <a:defRPr/>
              </a:pPr>
              <a:t>19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2771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50825" y="836613"/>
            <a:ext cx="5616575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3" name="AutoShape 4"/>
          <p:cNvSpPr>
            <a:spLocks noChangeArrowheads="1"/>
          </p:cNvSpPr>
          <p:nvPr/>
        </p:nvSpPr>
        <p:spPr bwMode="auto">
          <a:xfrm>
            <a:off x="3348038" y="1916113"/>
            <a:ext cx="4572000" cy="863600"/>
          </a:xfrm>
          <a:prstGeom prst="wedgeRoundRectCallout">
            <a:avLst>
              <a:gd name="adj1" fmla="val -43769"/>
              <a:gd name="adj2" fmla="val -121625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FFFFFF"/>
                </a:solidFill>
              </a:rPr>
              <a:t>配送先のメールアドレス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165850"/>
            <a:ext cx="1905000" cy="228600"/>
          </a:xfrm>
        </p:spPr>
        <p:txBody>
          <a:bodyPr/>
          <a:lstStyle/>
          <a:p>
            <a:pPr>
              <a:defRPr/>
            </a:pPr>
            <a:fld id="{E01BE0F0-8085-4B28-A102-0398F9B54220}" type="slidenum">
              <a:rPr lang="en-US" altLang="ja-JP"/>
              <a:pPr>
                <a:defRPr/>
              </a:pPr>
              <a:t>20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179388" y="1125538"/>
            <a:ext cx="8569325" cy="1943100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7" name="AutoShape 4"/>
          <p:cNvSpPr>
            <a:spLocks noChangeArrowheads="1"/>
          </p:cNvSpPr>
          <p:nvPr/>
        </p:nvSpPr>
        <p:spPr bwMode="auto">
          <a:xfrm>
            <a:off x="3132138" y="3716338"/>
            <a:ext cx="5545137" cy="1684337"/>
          </a:xfrm>
          <a:prstGeom prst="wedgeRoundRectCallout">
            <a:avLst>
              <a:gd name="adj1" fmla="val -39699"/>
              <a:gd name="adj2" fmla="val -82597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3276600" y="3860800"/>
            <a:ext cx="5329238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FFFFFF"/>
                </a:solidFill>
              </a:rPr>
              <a:t>このメールが経由してきたサーバ情報．複数のサーバを経由してきたメールには，いくつもの「</a:t>
            </a:r>
            <a:r>
              <a:rPr lang="en-GB" altLang="ja-JP" b="1">
                <a:solidFill>
                  <a:srgbClr val="FFFFFF"/>
                </a:solidFill>
              </a:rPr>
              <a:t>Received:</a:t>
            </a:r>
            <a:r>
              <a:rPr lang="ja-JP" altLang="en-GB" b="1">
                <a:solidFill>
                  <a:srgbClr val="FFFFFF"/>
                </a:solidFill>
              </a:rPr>
              <a:t>」がついている</a:t>
            </a: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237288"/>
            <a:ext cx="1905000" cy="228600"/>
          </a:xfrm>
        </p:spPr>
        <p:txBody>
          <a:bodyPr/>
          <a:lstStyle/>
          <a:p>
            <a:pPr>
              <a:defRPr/>
            </a:pPr>
            <a:fld id="{E6F35599-6619-49E9-B5C9-DB48D4BE0BEA}" type="slidenum">
              <a:rPr lang="en-US" altLang="ja-JP"/>
              <a:pPr>
                <a:defRPr/>
              </a:pPr>
              <a:t>21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4819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50825" y="2997200"/>
            <a:ext cx="2520950" cy="360363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1" name="AutoShape 4"/>
          <p:cNvSpPr>
            <a:spLocks noChangeArrowheads="1"/>
          </p:cNvSpPr>
          <p:nvPr/>
        </p:nvSpPr>
        <p:spPr bwMode="auto">
          <a:xfrm>
            <a:off x="2195513" y="3860800"/>
            <a:ext cx="2881312" cy="720725"/>
          </a:xfrm>
          <a:prstGeom prst="wedgeRoundRectCallout">
            <a:avLst>
              <a:gd name="adj1" fmla="val -65759"/>
              <a:gd name="adj2" fmla="val -105949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>
                <a:solidFill>
                  <a:srgbClr val="FFFFFF"/>
                </a:solidFill>
              </a:rPr>
              <a:t>MIME </a:t>
            </a:r>
            <a:r>
              <a:rPr lang="en-GB" sz="2000" b="1">
                <a:solidFill>
                  <a:srgbClr val="FFFFFF"/>
                </a:solidFill>
              </a:rPr>
              <a:t>のバージョン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237288"/>
            <a:ext cx="1905000" cy="228600"/>
          </a:xfrm>
        </p:spPr>
        <p:txBody>
          <a:bodyPr/>
          <a:lstStyle/>
          <a:p>
            <a:pPr>
              <a:defRPr/>
            </a:pPr>
            <a:fld id="{E1BFBE6B-4E20-433A-96CA-78D5D2E84980}" type="slidenum">
              <a:rPr lang="en-US" altLang="ja-JP"/>
              <a:pPr>
                <a:defRPr/>
              </a:pPr>
              <a:t>22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250825" y="3357563"/>
            <a:ext cx="5905500" cy="287337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5" name="AutoShape 4"/>
          <p:cNvSpPr>
            <a:spLocks noChangeArrowheads="1"/>
          </p:cNvSpPr>
          <p:nvPr/>
        </p:nvSpPr>
        <p:spPr bwMode="auto">
          <a:xfrm>
            <a:off x="3059113" y="4652963"/>
            <a:ext cx="4213225" cy="576262"/>
          </a:xfrm>
          <a:prstGeom prst="wedgeRoundRectCallout">
            <a:avLst>
              <a:gd name="adj1" fmla="val -44014"/>
              <a:gd name="adj2" fmla="val -198185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FFFFFF"/>
                </a:solidFill>
              </a:rPr>
              <a:t>内容の種類と文字コード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237288"/>
            <a:ext cx="1905000" cy="228600"/>
          </a:xfrm>
        </p:spPr>
        <p:txBody>
          <a:bodyPr/>
          <a:lstStyle/>
          <a:p>
            <a:pPr>
              <a:defRPr/>
            </a:pPr>
            <a:fld id="{35515910-C3F6-4AAF-9669-675B08E55E48}" type="slidenum">
              <a:rPr lang="en-US" altLang="ja-JP"/>
              <a:pPr>
                <a:defRPr/>
              </a:pPr>
              <a:t>23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6867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250825" y="3644900"/>
            <a:ext cx="5905500" cy="28892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auto">
          <a:xfrm>
            <a:off x="3419475" y="4581525"/>
            <a:ext cx="3889375" cy="576263"/>
          </a:xfrm>
          <a:prstGeom prst="wedgeRoundRectCallout">
            <a:avLst>
              <a:gd name="adj1" fmla="val -54611"/>
              <a:gd name="adj2" fmla="val -144491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b="1">
                <a:solidFill>
                  <a:srgbClr val="FFFFFF"/>
                </a:solidFill>
              </a:rPr>
              <a:t>メール本文のエンコード</a:t>
            </a:r>
            <a:r>
              <a:rPr lang="en-GB" b="1">
                <a:solidFill>
                  <a:srgbClr val="FFFFFF"/>
                </a:solidFill>
              </a:rPr>
              <a:t>方</a:t>
            </a:r>
            <a:r>
              <a:rPr lang="ja-JP" altLang="en-US" b="1">
                <a:solidFill>
                  <a:srgbClr val="FFFFFF"/>
                </a:solidFill>
              </a:rPr>
              <a:t>式</a:t>
            </a:r>
            <a:endParaRPr lang="en-GB" b="1">
              <a:solidFill>
                <a:srgbClr val="FFFFFF"/>
              </a:solidFill>
            </a:endParaRPr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2987675" y="4699000"/>
            <a:ext cx="55435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54000"/>
              </a:lnSpc>
              <a:spcBef>
                <a:spcPts val="1500"/>
              </a:spcBef>
            </a:pPr>
            <a:r>
              <a:rPr lang="en-GB" altLang="ja-JP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237288"/>
            <a:ext cx="1905000" cy="228600"/>
          </a:xfrm>
        </p:spPr>
        <p:txBody>
          <a:bodyPr/>
          <a:lstStyle/>
          <a:p>
            <a:pPr>
              <a:defRPr/>
            </a:pPr>
            <a:fld id="{62A3C146-8C2E-4E24-80DF-FB545DADD1F1}" type="slidenum">
              <a:rPr lang="en-US" altLang="ja-JP"/>
              <a:pPr>
                <a:defRPr/>
              </a:pPr>
              <a:t>24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7891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250825" y="3933825"/>
            <a:ext cx="4968875" cy="287338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3" name="AutoShape 4"/>
          <p:cNvSpPr>
            <a:spLocks noChangeArrowheads="1"/>
          </p:cNvSpPr>
          <p:nvPr/>
        </p:nvSpPr>
        <p:spPr bwMode="auto">
          <a:xfrm>
            <a:off x="2916238" y="2349500"/>
            <a:ext cx="4645025" cy="1154113"/>
          </a:xfrm>
          <a:prstGeom prst="wedgeRoundRectCallout">
            <a:avLst>
              <a:gd name="adj1" fmla="val -42759"/>
              <a:gd name="adj2" fmla="val 74319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3059113" y="2349500"/>
            <a:ext cx="55435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FFFFFF"/>
                </a:solidFill>
              </a:rPr>
              <a:t>差出人のメールアドレス</a:t>
            </a:r>
          </a:p>
          <a:p>
            <a:pPr eaLnBrk="1" hangingPunct="1">
              <a:lnSpc>
                <a:spcPct val="54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FFFF00"/>
                </a:solidFill>
              </a:rPr>
              <a:t>簡単に偽装することができる</a:t>
            </a: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237288"/>
            <a:ext cx="1905000" cy="228600"/>
          </a:xfrm>
        </p:spPr>
        <p:txBody>
          <a:bodyPr/>
          <a:lstStyle/>
          <a:p>
            <a:pPr>
              <a:defRPr/>
            </a:pPr>
            <a:fld id="{3D7B3171-B8F2-41FC-9BC1-C75A822CDB5D}" type="slidenum">
              <a:rPr lang="en-US" altLang="ja-JP"/>
              <a:pPr>
                <a:defRPr/>
              </a:pPr>
              <a:t>25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8915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250825" y="4149725"/>
            <a:ext cx="3673475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7" name="AutoShape 4"/>
          <p:cNvSpPr>
            <a:spLocks noChangeArrowheads="1"/>
          </p:cNvSpPr>
          <p:nvPr/>
        </p:nvSpPr>
        <p:spPr bwMode="auto">
          <a:xfrm>
            <a:off x="2916238" y="2997200"/>
            <a:ext cx="4105275" cy="649288"/>
          </a:xfrm>
          <a:prstGeom prst="wedgeRoundRectCallout">
            <a:avLst>
              <a:gd name="adj1" fmla="val -42384"/>
              <a:gd name="adj2" fmla="val 103301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FFFFFF"/>
                </a:solidFill>
              </a:rPr>
              <a:t>宛先のメールアドレス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92950" y="6165850"/>
            <a:ext cx="1905000" cy="228600"/>
          </a:xfrm>
        </p:spPr>
        <p:txBody>
          <a:bodyPr/>
          <a:lstStyle/>
          <a:p>
            <a:pPr>
              <a:defRPr/>
            </a:pPr>
            <a:fld id="{C2D5818E-221C-4E35-847C-1A1784F7FFB2}" type="slidenum">
              <a:rPr lang="en-US" altLang="ja-JP"/>
              <a:pPr>
                <a:defRPr/>
              </a:pPr>
              <a:t>26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39939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250825" y="4437063"/>
            <a:ext cx="2449513" cy="28892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>
            <a:off x="1331913" y="3284538"/>
            <a:ext cx="3384550" cy="649287"/>
          </a:xfrm>
          <a:prstGeom prst="wedgeRoundRectCallout">
            <a:avLst>
              <a:gd name="adj1" fmla="val -48593"/>
              <a:gd name="adj2" fmla="val 117727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b="1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メールの題名・件名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92950" y="6237288"/>
            <a:ext cx="1905000" cy="228600"/>
          </a:xfrm>
        </p:spPr>
        <p:txBody>
          <a:bodyPr/>
          <a:lstStyle/>
          <a:p>
            <a:pPr>
              <a:defRPr/>
            </a:pPr>
            <a:fld id="{7B3D82BE-1435-4F92-AE63-671883C94975}" type="slidenum">
              <a:rPr lang="en-US" altLang="ja-JP"/>
              <a:pPr>
                <a:defRPr/>
              </a:pPr>
              <a:t>27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40963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250825" y="4724400"/>
            <a:ext cx="5834063" cy="28892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5" name="AutoShape 4"/>
          <p:cNvSpPr>
            <a:spLocks noChangeArrowheads="1"/>
          </p:cNvSpPr>
          <p:nvPr/>
        </p:nvSpPr>
        <p:spPr bwMode="auto">
          <a:xfrm>
            <a:off x="2916238" y="3573463"/>
            <a:ext cx="3095625" cy="649287"/>
          </a:xfrm>
          <a:prstGeom prst="wedgeRoundRectCallout">
            <a:avLst>
              <a:gd name="adj1" fmla="val -47745"/>
              <a:gd name="adj2" fmla="val 113569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FFFFFF"/>
                </a:solidFill>
              </a:rPr>
              <a:t>メールの送信日時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237288"/>
            <a:ext cx="1905000" cy="228600"/>
          </a:xfrm>
        </p:spPr>
        <p:txBody>
          <a:bodyPr/>
          <a:lstStyle/>
          <a:p>
            <a:pPr>
              <a:defRPr/>
            </a:pPr>
            <a:fld id="{7497B29E-63CE-4002-AF02-8054E9117795}" type="slidenum">
              <a:rPr lang="en-US" altLang="ja-JP"/>
              <a:pPr>
                <a:defRPr/>
              </a:pPr>
              <a:t>28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7338"/>
            <a:ext cx="9324975" cy="1871662"/>
          </a:xfrm>
        </p:spPr>
        <p:txBody>
          <a:bodyPr/>
          <a:lstStyle/>
          <a:p>
            <a:pPr eaLnBrk="1" hangingPunct="1"/>
            <a:r>
              <a:rPr lang="ja-JP" altLang="en-US" smtClean="0"/>
              <a:t>メール配送の仕組み</a:t>
            </a:r>
            <a:endParaRPr lang="ja-JP" altLang="ja-JP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357563"/>
            <a:ext cx="6400800" cy="1511300"/>
          </a:xfrm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1434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59613" y="6453188"/>
            <a:ext cx="19050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2411168E-5E74-41FF-B050-9B2BED80733C}" type="slidenum">
              <a:rPr lang="en-US" altLang="ja-JP" sz="1400" smtClean="0"/>
              <a:pPr eaLnBrk="1" hangingPunct="1"/>
              <a:t>2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41987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23850" y="4941888"/>
            <a:ext cx="4032250" cy="36036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89" name="AutoShape 4"/>
          <p:cNvSpPr>
            <a:spLocks noChangeArrowheads="1"/>
          </p:cNvSpPr>
          <p:nvPr/>
        </p:nvSpPr>
        <p:spPr bwMode="auto">
          <a:xfrm>
            <a:off x="1331913" y="3284538"/>
            <a:ext cx="3095625" cy="1009650"/>
          </a:xfrm>
          <a:prstGeom prst="wedgeRoundRectCallout">
            <a:avLst>
              <a:gd name="adj1" fmla="val -47384"/>
              <a:gd name="adj2" fmla="val 94968"/>
              <a:gd name="adj3" fmla="val 16667"/>
            </a:avLst>
          </a:prstGeom>
          <a:solidFill>
            <a:srgbClr val="0000FF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FFFFFF"/>
                </a:solidFill>
              </a:rPr>
              <a:t>メール作成に用いたソフトウェア名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92950" y="6237288"/>
            <a:ext cx="1905000" cy="228600"/>
          </a:xfrm>
        </p:spPr>
        <p:txBody>
          <a:bodyPr/>
          <a:lstStyle/>
          <a:p>
            <a:pPr>
              <a:defRPr/>
            </a:pPr>
            <a:fld id="{B608B535-4BC0-4BF3-AD1A-111229A26C3C}" type="slidenum">
              <a:rPr lang="en-US" altLang="ja-JP"/>
              <a:pPr>
                <a:defRPr/>
              </a:pPr>
              <a:t>29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43011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23850" y="5300663"/>
            <a:ext cx="3887788" cy="28892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1331913" y="4221163"/>
            <a:ext cx="1800225" cy="650875"/>
          </a:xfrm>
          <a:prstGeom prst="wedgeRoundRectCallout">
            <a:avLst>
              <a:gd name="adj1" fmla="val -43653"/>
              <a:gd name="adj2" fmla="val 101463"/>
              <a:gd name="adj3" fmla="val 16667"/>
            </a:avLst>
          </a:prstGeom>
          <a:solidFill>
            <a:srgbClr val="FF0000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FFFFFF"/>
                </a:solidFill>
              </a:rPr>
              <a:t>空白行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237288"/>
            <a:ext cx="1905000" cy="228600"/>
          </a:xfrm>
        </p:spPr>
        <p:txBody>
          <a:bodyPr/>
          <a:lstStyle/>
          <a:p>
            <a:pPr>
              <a:defRPr/>
            </a:pPr>
            <a:fld id="{F958F890-F38A-4F54-B95D-BB6AD4B23901}" type="slidenum">
              <a:rPr lang="en-US" altLang="ja-JP"/>
              <a:pPr>
                <a:defRPr/>
              </a:pPr>
              <a:t>30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uid 1467); 30 Jan 2004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[xxx.xxx.xx.xx]) by grey.ep.sci.hokudai.ac.jp with SMTP id i0Q29oRl003847; Fri, 30 Jan 2004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spamsource.zeon (HELO spamsource.zeon [xxx.xxx.xxx.xxx]) by wickedrelay.com with SMTP id i0Q2A4lw004738; Fri, 30 Jan 2004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tsubo &lt;ma-kube@spamsource.zeon&gt;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TsuBo 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TSmtpClient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買いませんか。。マ・クベ</a:t>
            </a:r>
          </a:p>
        </p:txBody>
      </p:sp>
      <p:sp>
        <p:nvSpPr>
          <p:cNvPr id="44035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 hangingPunct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323850" y="5516563"/>
            <a:ext cx="3527425" cy="4318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37" name="AutoShape 4"/>
          <p:cNvSpPr>
            <a:spLocks noChangeArrowheads="1"/>
          </p:cNvSpPr>
          <p:nvPr/>
        </p:nvSpPr>
        <p:spPr bwMode="auto">
          <a:xfrm>
            <a:off x="2195513" y="4365625"/>
            <a:ext cx="1800225" cy="649288"/>
          </a:xfrm>
          <a:prstGeom prst="wedgeRoundRectCallout">
            <a:avLst>
              <a:gd name="adj1" fmla="val -80690"/>
              <a:gd name="adj2" fmla="val 103301"/>
              <a:gd name="adj3" fmla="val 16667"/>
            </a:avLst>
          </a:prstGeom>
          <a:solidFill>
            <a:srgbClr val="008000"/>
          </a:solidFill>
          <a:ln>
            <a:noFill/>
          </a:ln>
          <a:effectLst>
            <a:outerShdw dist="107933" dir="2700000" algn="ctr" rotWithShape="0">
              <a:srgbClr val="80808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FFFFFF"/>
                </a:solidFill>
              </a:rPr>
              <a:t>本文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9925" y="6237288"/>
            <a:ext cx="1905000" cy="228600"/>
          </a:xfrm>
        </p:spPr>
        <p:txBody>
          <a:bodyPr/>
          <a:lstStyle/>
          <a:p>
            <a:pPr>
              <a:defRPr/>
            </a:pPr>
            <a:fld id="{126FB7D4-6A65-4716-A1F5-AB14971DAD39}" type="slidenum">
              <a:rPr lang="en-US" altLang="ja-JP"/>
              <a:pPr>
                <a:defRPr/>
              </a:pPr>
              <a:t>31</a:t>
            </a:fld>
            <a:r>
              <a:rPr lang="en-US" altLang="ja-JP" dirty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7338"/>
            <a:ext cx="9324975" cy="1871662"/>
          </a:xfrm>
        </p:spPr>
        <p:txBody>
          <a:bodyPr/>
          <a:lstStyle/>
          <a:p>
            <a:pPr eaLnBrk="1" hangingPunct="1"/>
            <a:r>
              <a:rPr lang="ja-JP" altLang="en-US" smtClean="0"/>
              <a:t>メール利用の際の注意</a:t>
            </a:r>
            <a:endParaRPr lang="ja-JP" altLang="ja-JP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357563"/>
            <a:ext cx="6400800" cy="1511300"/>
          </a:xfrm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45060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527942B2-FABB-4920-89DD-2999782E666B}" type="slidenum">
              <a:rPr lang="en-US" altLang="ja-JP" sz="1400" smtClean="0"/>
              <a:pPr eaLnBrk="1" hangingPunct="1"/>
              <a:t>32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メール利用の</a:t>
            </a:r>
            <a:r>
              <a:rPr lang="ja-JP" altLang="en-US" dirty="0" smtClean="0"/>
              <a:t>際の注意・マナー</a:t>
            </a:r>
            <a:r>
              <a:rPr lang="en-US" altLang="ja-JP" dirty="0" smtClean="0"/>
              <a:t>(1)</a:t>
            </a:r>
            <a:endParaRPr lang="ja-JP" altLang="en-GB" dirty="0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16013" y="1341438"/>
            <a:ext cx="7772400" cy="5111750"/>
          </a:xfrm>
        </p:spPr>
        <p:txBody>
          <a:bodyPr lIns="90000" tIns="46800" rIns="90000" bIns="46800"/>
          <a:lstStyle/>
          <a:p>
            <a:pPr eaLnBrk="1" hangingPunct="1">
              <a:lnSpc>
                <a:spcPts val="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GB" dirty="0" smtClean="0"/>
              <a:t>相手の立場になって読み返す</a:t>
            </a:r>
            <a:endParaRPr lang="en-US" altLang="ja-JP" dirty="0" smtClean="0"/>
          </a:p>
          <a:p>
            <a:pPr eaLnBrk="1" hangingPunct="1">
              <a:lnSpc>
                <a:spcPts val="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 smtClean="0"/>
              <a:t>最初に宛名を書き</a:t>
            </a:r>
            <a:r>
              <a:rPr lang="en-US" altLang="ja-JP" dirty="0" smtClean="0"/>
              <a:t>, </a:t>
            </a:r>
            <a:r>
              <a:rPr lang="ja-JP" altLang="en-US" dirty="0" smtClean="0"/>
              <a:t>次に名乗る</a:t>
            </a:r>
            <a:endParaRPr lang="ja-JP" altLang="en-GB" dirty="0" smtClean="0"/>
          </a:p>
          <a:p>
            <a:pPr eaLnBrk="1" hangingPunct="1"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GB" dirty="0" smtClean="0"/>
              <a:t>機種依存文字を使わない</a:t>
            </a:r>
          </a:p>
          <a:p>
            <a:pPr lvl="1" eaLnBrk="1" hangingPunct="1">
              <a:lnSpc>
                <a:spcPts val="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GB" dirty="0" smtClean="0"/>
              <a:t>半角カタカナ，「①」，「℡」 </a:t>
            </a:r>
            <a:r>
              <a:rPr lang="en-US" altLang="ja-JP" dirty="0" smtClean="0"/>
              <a:t>, </a:t>
            </a:r>
            <a:r>
              <a:rPr lang="ja-JP" altLang="en-US" dirty="0" smtClean="0"/>
              <a:t>「</a:t>
            </a:r>
            <a:r>
              <a:rPr lang="en-US" altLang="ja-JP" dirty="0" smtClean="0"/>
              <a:t>Ⅱ</a:t>
            </a:r>
            <a:r>
              <a:rPr lang="ja-JP" altLang="en-US" dirty="0" smtClean="0"/>
              <a:t>」</a:t>
            </a:r>
            <a:r>
              <a:rPr lang="ja-JP" altLang="en-GB" dirty="0" smtClean="0"/>
              <a:t>など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GB" dirty="0" smtClean="0"/>
              <a:t>あまり大きなファイルを添付しない</a:t>
            </a:r>
            <a:endParaRPr lang="en-US" altLang="ja-JP" dirty="0" smtClean="0"/>
          </a:p>
          <a:p>
            <a:pPr lvl="1" eaLnBrk="1" hangingPunct="1">
              <a:lnSpc>
                <a:spcPts val="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 smtClean="0"/>
              <a:t>北大の場合 </a:t>
            </a:r>
            <a:r>
              <a:rPr lang="en-US" altLang="ja-JP" dirty="0" smtClean="0"/>
              <a:t>10 Mb</a:t>
            </a:r>
            <a:r>
              <a:rPr lang="ja-JP" altLang="en-US" dirty="0" smtClean="0"/>
              <a:t> 以上のメールは送受信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できない</a:t>
            </a:r>
            <a:endParaRPr lang="en-US" altLang="ja-JP" dirty="0" smtClean="0"/>
          </a:p>
          <a:p>
            <a:pPr eaLnBrk="1" hangingPunct="1">
              <a:lnSpc>
                <a:spcPts val="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US" altLang="ja-JP" dirty="0" smtClean="0"/>
              <a:t>HTML </a:t>
            </a:r>
            <a:r>
              <a:rPr lang="ja-JP" altLang="en-US" dirty="0" smtClean="0"/>
              <a:t>形式のメールに注意</a:t>
            </a:r>
            <a:endParaRPr lang="ja-JP" altLang="en-GB" dirty="0" smtClean="0"/>
          </a:p>
          <a:p>
            <a:pPr lvl="1" eaLnBrk="1" hangingPunct="1">
              <a:lnSpc>
                <a:spcPts val="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 smtClean="0"/>
              <a:t>初期設定が</a:t>
            </a:r>
            <a:r>
              <a:rPr lang="ja-JP" altLang="en-US" dirty="0" smtClean="0">
                <a:latin typeface="+mn-ea"/>
              </a:rPr>
              <a:t> </a:t>
            </a:r>
            <a:r>
              <a:rPr lang="en-US" altLang="ja-JP" dirty="0" smtClean="0">
                <a:latin typeface="+mn-ea"/>
              </a:rPr>
              <a:t>HTML </a:t>
            </a:r>
            <a:r>
              <a:rPr lang="ja-JP" altLang="en-US" dirty="0" smtClean="0"/>
              <a:t>形式の</a:t>
            </a:r>
            <a:r>
              <a:rPr lang="ja-JP" altLang="en-GB" dirty="0" smtClean="0"/>
              <a:t>メーラがある</a:t>
            </a:r>
          </a:p>
          <a:p>
            <a:pPr eaLnBrk="1" hangingPunct="1">
              <a:lnSpc>
                <a:spcPts val="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GB" dirty="0" smtClean="0"/>
              <a:t>チェインメールを送らない</a:t>
            </a:r>
          </a:p>
        </p:txBody>
      </p:sp>
      <p:sp>
        <p:nvSpPr>
          <p:cNvPr id="4608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ACE97F19-BC25-4280-90B5-443B5C4DC2F4}" type="slidenum">
              <a:rPr lang="en-US" altLang="ja-JP" sz="1400" smtClean="0"/>
              <a:pPr eaLnBrk="1" hangingPunct="1"/>
              <a:t>33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メール利用の際の注意</a:t>
            </a:r>
            <a:r>
              <a:rPr lang="ja-JP" altLang="en-US" dirty="0" smtClean="0"/>
              <a:t>・マナー</a:t>
            </a:r>
            <a:r>
              <a:rPr lang="en-US" altLang="ja-JP" dirty="0" smtClean="0"/>
              <a:t>(2)</a:t>
            </a:r>
            <a:endParaRPr lang="ja-JP" altLang="en-GB" dirty="0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341438"/>
            <a:ext cx="7772400" cy="489585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3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クレジットカード番号，暗証番号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パスワード</a:t>
            </a:r>
            <a:r>
              <a:rPr lang="ja-JP" altLang="en-GB" dirty="0" smtClean="0"/>
              <a:t>などを送らない</a:t>
            </a:r>
          </a:p>
          <a:p>
            <a:pPr lvl="1" eaLnBrk="1" hangingPunct="1">
              <a:lnSpc>
                <a:spcPct val="83000"/>
              </a:lnSpc>
              <a:spcBef>
                <a:spcPts val="70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/>
              <a:t>- </a:t>
            </a:r>
            <a:r>
              <a:rPr lang="ja-JP" altLang="en-GB" dirty="0" smtClean="0"/>
              <a:t>盗聴</a:t>
            </a:r>
            <a:r>
              <a:rPr lang="ja-JP" altLang="en-US" dirty="0" smtClean="0"/>
              <a:t>される恐れがある</a:t>
            </a:r>
            <a:endParaRPr lang="ja-JP" altLang="en-GB" dirty="0" smtClean="0"/>
          </a:p>
          <a:p>
            <a:pPr eaLnBrk="1" hangingPunct="1">
              <a:lnSpc>
                <a:spcPct val="83000"/>
              </a:lnSpc>
              <a:spcBef>
                <a:spcPts val="7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悪質な</a:t>
            </a:r>
            <a:r>
              <a:rPr lang="ja-JP" altLang="en-GB" dirty="0" smtClean="0"/>
              <a:t>メール</a:t>
            </a:r>
            <a:r>
              <a:rPr lang="ja-JP" altLang="en-US" dirty="0" smtClean="0"/>
              <a:t>に注意</a:t>
            </a:r>
            <a:endParaRPr lang="en-US" altLang="ja-JP" dirty="0" smtClean="0"/>
          </a:p>
          <a:p>
            <a:pPr lvl="1" eaLnBrk="1" hangingPunct="1">
              <a:lnSpc>
                <a:spcPct val="83000"/>
              </a:lnSpc>
              <a:spcBef>
                <a:spcPts val="75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/>
              <a:t>- </a:t>
            </a:r>
            <a:r>
              <a:rPr lang="ja-JP" altLang="en-US" dirty="0" smtClean="0"/>
              <a:t>スパムメール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迷惑メール</a:t>
            </a:r>
            <a:r>
              <a:rPr lang="en-US" altLang="ja-JP" dirty="0" smtClean="0"/>
              <a:t>)</a:t>
            </a:r>
          </a:p>
          <a:p>
            <a:pPr lvl="1" eaLnBrk="1" hangingPunct="1">
              <a:lnSpc>
                <a:spcPct val="83000"/>
              </a:lnSpc>
              <a:spcBef>
                <a:spcPts val="75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/>
              <a:t>- </a:t>
            </a:r>
            <a:r>
              <a:rPr lang="ja-JP" altLang="en-US" dirty="0" smtClean="0"/>
              <a:t>詐欺メール</a:t>
            </a:r>
            <a:endParaRPr lang="ja-JP" altLang="en-GB" dirty="0" smtClean="0"/>
          </a:p>
          <a:p>
            <a:pPr lvl="2" eaLnBrk="1" hangingPunct="1">
              <a:lnSpc>
                <a:spcPct val="83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迂闊に信じない</a:t>
            </a:r>
          </a:p>
          <a:p>
            <a:pPr lvl="2" eaLnBrk="1" hangingPunct="1">
              <a:lnSpc>
                <a:spcPct val="83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特にフィッシング詐欺に注意</a:t>
            </a:r>
          </a:p>
          <a:p>
            <a:pPr lvl="1" eaLnBrk="1" hangingPunct="1">
              <a:lnSpc>
                <a:spcPct val="83000"/>
              </a:lnSpc>
              <a:spcBef>
                <a:spcPts val="75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/>
              <a:t>- </a:t>
            </a:r>
            <a:r>
              <a:rPr lang="ja-JP" altLang="en-GB" dirty="0" smtClean="0"/>
              <a:t>ウイルスメール</a:t>
            </a:r>
          </a:p>
          <a:p>
            <a:pPr lvl="2" eaLnBrk="1" hangingPunct="1">
              <a:lnSpc>
                <a:spcPct val="83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添付ファイルを無闇に開かない</a:t>
            </a:r>
          </a:p>
        </p:txBody>
      </p:sp>
      <p:sp>
        <p:nvSpPr>
          <p:cNvPr id="4710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B0A5256E-A7E8-4536-B752-FF7D527D7F00}" type="slidenum">
              <a:rPr lang="en-US" altLang="ja-JP" sz="1400" smtClean="0"/>
              <a:pPr eaLnBrk="1" hangingPunct="1"/>
              <a:t>34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7338"/>
            <a:ext cx="9324975" cy="1871662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メールに関するセキュリティ</a:t>
            </a:r>
            <a:endParaRPr lang="ja-JP" altLang="ja-JP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357563"/>
            <a:ext cx="6400800" cy="1511300"/>
          </a:xfrm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481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C8603FC9-C9B7-47C3-95BB-5C203B9FE64B}" type="slidenum">
              <a:rPr lang="en-US" altLang="ja-JP" sz="1400" smtClean="0"/>
              <a:pPr eaLnBrk="1" hangingPunct="1"/>
              <a:t>35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2875"/>
            <a:ext cx="9144000" cy="857250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mtClean="0"/>
              <a:t>メールに関するセキュリティ</a:t>
            </a:r>
            <a:endParaRPr lang="ja-JP" altLang="en-GB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268413"/>
            <a:ext cx="8569325" cy="48609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メールの偽装</a:t>
            </a:r>
            <a:r>
              <a:rPr lang="en-US" altLang="ja-JP" dirty="0" smtClean="0"/>
              <a:t>, </a:t>
            </a:r>
            <a:r>
              <a:rPr lang="ja-JP" altLang="en-US" dirty="0" smtClean="0"/>
              <a:t>盗聴</a:t>
            </a:r>
            <a:r>
              <a:rPr lang="ja-JP" altLang="en-GB" dirty="0" smtClean="0"/>
              <a:t>は実は</a:t>
            </a:r>
            <a:r>
              <a:rPr lang="ja-JP" altLang="en-GB" dirty="0" smtClean="0"/>
              <a:t>簡単</a:t>
            </a:r>
            <a:endParaRPr lang="en-US" altLang="ja-JP" dirty="0" smtClean="0"/>
          </a:p>
          <a:p>
            <a:pPr lvl="1" eaLnBrk="1" hangingPunct="1">
              <a:lnSpc>
                <a:spcPct val="8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400" dirty="0" smtClean="0"/>
              <a:t>差出人を</a:t>
            </a:r>
            <a:r>
              <a:rPr lang="ja-JP" altLang="en-GB" sz="2400" dirty="0" smtClean="0"/>
              <a:t>詐称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</a:t>
            </a:r>
            <a:r>
              <a:rPr lang="ja-JP" altLang="en-US" sz="2400" dirty="0" smtClean="0">
                <a:solidFill>
                  <a:srgbClr val="FF0000"/>
                </a:solidFill>
              </a:rPr>
              <a:t>なりすまし</a:t>
            </a:r>
            <a:r>
              <a:rPr lang="en-US" altLang="ja-JP" sz="2400" dirty="0" smtClean="0"/>
              <a:t>)</a:t>
            </a:r>
          </a:p>
          <a:p>
            <a:pPr lvl="1" eaLnBrk="1" hangingPunct="1">
              <a:lnSpc>
                <a:spcPct val="8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400" dirty="0"/>
              <a:t>配送途中のネットワーク盗聴、</a:t>
            </a:r>
            <a:r>
              <a:rPr lang="ja-JP" altLang="en-US" sz="2400" dirty="0"/>
              <a:t>改ざん</a:t>
            </a:r>
            <a:endParaRPr lang="ja-JP" altLang="en-GB" sz="2400" dirty="0" smtClean="0"/>
          </a:p>
          <a:p>
            <a:pPr eaLnBrk="1" hangingPunct="1">
              <a:lnSpc>
                <a:spcPct val="8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盗聴防止策</a:t>
            </a:r>
            <a:r>
              <a:rPr lang="en-US" altLang="ja-JP" dirty="0" smtClean="0"/>
              <a:t>: </a:t>
            </a:r>
            <a:r>
              <a:rPr lang="ja-JP" altLang="en-US" dirty="0" smtClean="0">
                <a:solidFill>
                  <a:srgbClr val="FF0000"/>
                </a:solidFill>
              </a:rPr>
              <a:t>暗号化 </a:t>
            </a:r>
            <a:r>
              <a:rPr lang="en-US" altLang="ja-JP" dirty="0" smtClean="0"/>
              <a:t>(</a:t>
            </a:r>
            <a:r>
              <a:rPr lang="ja-JP" altLang="en-US" dirty="0" smtClean="0"/>
              <a:t>⇔</a:t>
            </a:r>
            <a:r>
              <a:rPr lang="ja-JP" altLang="en-US" dirty="0" smtClean="0">
                <a:solidFill>
                  <a:srgbClr val="FF0000"/>
                </a:solidFill>
              </a:rPr>
              <a:t> 復号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lvl="1" eaLnBrk="1" hangingPunct="1">
              <a:lnSpc>
                <a:spcPct val="8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600" dirty="0" smtClean="0">
                <a:solidFill>
                  <a:srgbClr val="FF0000"/>
                </a:solidFill>
              </a:rPr>
              <a:t>秘密鍵暗号化方式</a:t>
            </a:r>
            <a:endParaRPr lang="en-US" altLang="ja-JP" sz="26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3000"/>
              </a:lnSpc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600" dirty="0">
                <a:solidFill>
                  <a:srgbClr val="FF0000"/>
                </a:solidFill>
              </a:rPr>
              <a:t>公開</a:t>
            </a:r>
            <a:r>
              <a:rPr lang="ja-JP" altLang="en-US" sz="2600" dirty="0" smtClean="0">
                <a:solidFill>
                  <a:srgbClr val="FF0000"/>
                </a:solidFill>
              </a:rPr>
              <a:t>鍵暗号化</a:t>
            </a:r>
            <a:r>
              <a:rPr lang="ja-JP" altLang="en-US" sz="2600" dirty="0" smtClean="0">
                <a:solidFill>
                  <a:srgbClr val="FF0000"/>
                </a:solidFill>
              </a:rPr>
              <a:t>方式</a:t>
            </a:r>
            <a:endParaRPr lang="en-US" altLang="ja-JP" sz="2600" dirty="0">
              <a:solidFill>
                <a:srgbClr val="FF0000"/>
              </a:solidFill>
            </a:endParaRPr>
          </a:p>
        </p:txBody>
      </p:sp>
      <p:sp>
        <p:nvSpPr>
          <p:cNvPr id="4915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C89560EC-51DD-4928-BEC9-CA688593A451}" type="slidenum">
              <a:rPr lang="en-US" altLang="ja-JP" sz="1400" smtClean="0"/>
              <a:pPr eaLnBrk="1" hangingPunct="1"/>
              <a:t>36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タイトル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14400"/>
          </a:xfrm>
        </p:spPr>
        <p:txBody>
          <a:bodyPr/>
          <a:lstStyle/>
          <a:p>
            <a:pPr algn="ctr" eaLnBrk="1" hangingPunct="1"/>
            <a:r>
              <a:rPr lang="ja-JP" altLang="en-US" dirty="0"/>
              <a:t>鍵による</a:t>
            </a:r>
            <a:r>
              <a:rPr lang="ja-JP" altLang="en-US" dirty="0" smtClean="0"/>
              <a:t>暗号化方式</a:t>
            </a:r>
          </a:p>
        </p:txBody>
      </p:sp>
      <p:sp>
        <p:nvSpPr>
          <p:cNvPr id="51203" name="コンテンツ プレースホルダ 2"/>
          <p:cNvSpPr>
            <a:spLocks noGrp="1"/>
          </p:cNvSpPr>
          <p:nvPr>
            <p:ph idx="1"/>
          </p:nvPr>
        </p:nvSpPr>
        <p:spPr>
          <a:xfrm>
            <a:off x="216346" y="1341438"/>
            <a:ext cx="8820150" cy="4895874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データがネットワーク上で盗聴されないように鍵で暗号化する方式</a:t>
            </a:r>
            <a:endParaRPr lang="en-US" altLang="ja-JP" dirty="0" smtClean="0"/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  <a:buNone/>
            </a:pPr>
            <a:endParaRPr lang="en-US" altLang="ja-JP" dirty="0" smtClean="0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E9E9172-3308-47A6-BC5A-9F98CAE88BE7}" type="slidenum">
              <a:rPr lang="en-US" altLang="ja-JP" sz="1400" smtClean="0"/>
              <a:pPr eaLnBrk="1" hangingPunct="1"/>
              <a:t>37</a:t>
            </a:fld>
            <a:r>
              <a:rPr lang="en-US" altLang="ja-JP" sz="1400" smtClean="0"/>
              <a:t>/43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4418084" cy="198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653136"/>
            <a:ext cx="7275108" cy="1618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59832" y="3284984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重要データが平文だと盗聴・改ざんされる可能性がある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9572" y="5855919"/>
            <a:ext cx="4932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暗号</a:t>
            </a:r>
            <a:r>
              <a:rPr lang="ja-JP" altLang="en-US" dirty="0" smtClean="0">
                <a:solidFill>
                  <a:srgbClr val="FF0000"/>
                </a:solidFill>
              </a:rPr>
              <a:t>鍵と復号鍵を用いることで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通信回線上での盗聴・改ざんを防止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タイトル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14400"/>
          </a:xfrm>
        </p:spPr>
        <p:txBody>
          <a:bodyPr/>
          <a:lstStyle/>
          <a:p>
            <a:pPr algn="ctr" eaLnBrk="1" hangingPunct="1"/>
            <a:r>
              <a:rPr lang="ja-JP" altLang="en-US" dirty="0"/>
              <a:t>秘密</a:t>
            </a:r>
            <a:r>
              <a:rPr lang="ja-JP" altLang="en-GB" dirty="0" smtClean="0"/>
              <a:t>鍵暗号方式</a:t>
            </a:r>
            <a:endParaRPr lang="ja-JP" altLang="en-US" dirty="0" smtClean="0"/>
          </a:p>
        </p:txBody>
      </p:sp>
      <p:sp>
        <p:nvSpPr>
          <p:cNvPr id="5120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850" y="1341438"/>
            <a:ext cx="8820150" cy="431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暗号化</a:t>
            </a:r>
            <a:r>
              <a:rPr lang="en-US" altLang="ja-JP" dirty="0" smtClean="0"/>
              <a:t>, </a:t>
            </a:r>
            <a:r>
              <a:rPr lang="ja-JP" altLang="en-US" dirty="0" smtClean="0"/>
              <a:t>復号に</a:t>
            </a:r>
            <a:r>
              <a:rPr lang="ja-JP" altLang="en-US" dirty="0" smtClean="0"/>
              <a:t>同じ鍵</a:t>
            </a:r>
            <a:r>
              <a:rPr lang="en-US" altLang="ja-JP" dirty="0" smtClean="0"/>
              <a:t>(</a:t>
            </a:r>
            <a:r>
              <a:rPr lang="ja-JP" altLang="en-US" dirty="0"/>
              <a:t>秘密鍵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メリット</a:t>
            </a:r>
            <a:endParaRPr lang="en-US" altLang="ja-JP" dirty="0" smtClean="0"/>
          </a:p>
          <a:p>
            <a:pPr lvl="2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暗号化と</a:t>
            </a:r>
            <a:r>
              <a:rPr lang="ja-JP" altLang="en-US" dirty="0" smtClean="0"/>
              <a:t>復号の</a:t>
            </a:r>
            <a:r>
              <a:rPr lang="ja-JP" altLang="en-US" dirty="0" smtClean="0"/>
              <a:t>速度が速い</a:t>
            </a:r>
            <a:r>
              <a:rPr lang="en-US" altLang="ja-JP" dirty="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デメリット</a:t>
            </a:r>
            <a:endParaRPr lang="en-US" altLang="ja-JP" dirty="0" smtClean="0"/>
          </a:p>
          <a:p>
            <a:pPr lvl="2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/>
              <a:t>鍵</a:t>
            </a:r>
            <a:r>
              <a:rPr lang="ja-JP" altLang="en-US" dirty="0" smtClean="0"/>
              <a:t>の受け渡しが難しい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盗まれると復号されてしまう</a:t>
            </a:r>
            <a:r>
              <a:rPr lang="en-US" altLang="ja-JP" dirty="0" smtClean="0"/>
              <a:t>)</a:t>
            </a:r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E9E9172-3308-47A6-BC5A-9F98CAE88BE7}" type="slidenum">
              <a:rPr lang="en-US" altLang="ja-JP" sz="1400" smtClean="0"/>
              <a:pPr eaLnBrk="1" hangingPunct="1"/>
              <a:t>38</a:t>
            </a:fld>
            <a:r>
              <a:rPr lang="en-US" altLang="ja-JP" sz="1400" smtClean="0"/>
              <a:t>/43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977127"/>
            <a:ext cx="8479015" cy="1623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8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ja-JP" altLang="en-US" smtClean="0"/>
              <a:t>電子メール</a:t>
            </a:r>
            <a:r>
              <a:rPr lang="en-US" altLang="ja-JP" smtClean="0"/>
              <a:t>(e-mail)	</a:t>
            </a:r>
            <a:endParaRPr lang="ja-JP" altLang="en-US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8207375" cy="48768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ja-JP" altLang="en-US" dirty="0" smtClean="0"/>
              <a:t>ネットワークを通じてメッセージやファイルのやり取りを行うための仕組みの一つ</a:t>
            </a:r>
            <a:endParaRPr lang="en-US" altLang="ja-JP" dirty="0" smtClean="0"/>
          </a:p>
          <a:p>
            <a:pPr marL="342900" lvl="1" indent="-34290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ja-JP" altLang="en-US" sz="3200" dirty="0" smtClean="0"/>
              <a:t>具体例</a:t>
            </a:r>
            <a:endParaRPr lang="en-US" altLang="ja-JP" dirty="0" smtClean="0"/>
          </a:p>
          <a:p>
            <a:pPr marL="742950" lvl="2" indent="-342900" eaLnBrk="1" hangingPunct="1">
              <a:buFont typeface="Times New Roman" pitchFamily="18" charset="0"/>
              <a:buChar char="‒"/>
              <a:defRPr/>
            </a:pPr>
            <a:r>
              <a:rPr lang="ja-JP" altLang="en-US" sz="2800" dirty="0" smtClean="0"/>
              <a:t>携帯メール</a:t>
            </a:r>
            <a:endParaRPr lang="en-US" altLang="ja-JP" sz="2800" dirty="0" smtClean="0"/>
          </a:p>
          <a:p>
            <a:pPr marL="742950" lvl="2" indent="-342900" eaLnBrk="1" hangingPunct="1">
              <a:buFont typeface="Times New Roman" pitchFamily="18" charset="0"/>
              <a:buChar char="‒"/>
              <a:defRPr/>
            </a:pPr>
            <a:r>
              <a:rPr lang="en-US" altLang="ja-JP" sz="2800" dirty="0" smtClean="0">
                <a:latin typeface="+mn-ea"/>
              </a:rPr>
              <a:t>web</a:t>
            </a:r>
            <a:r>
              <a:rPr lang="ja-JP" altLang="en-US" sz="2800" dirty="0" smtClean="0">
                <a:latin typeface="+mn-ea"/>
              </a:rPr>
              <a:t>メール</a:t>
            </a:r>
            <a:endParaRPr lang="en-US" altLang="ja-JP" sz="2800" dirty="0" smtClean="0">
              <a:latin typeface="+mn-ea"/>
            </a:endParaRPr>
          </a:p>
          <a:p>
            <a:pPr marL="742950" lvl="2" indent="-342900" eaLnBrk="1" hangingPunct="1">
              <a:buFont typeface="Times New Roman" pitchFamily="18" charset="0"/>
              <a:buChar char="‒"/>
              <a:defRPr/>
            </a:pPr>
            <a:r>
              <a:rPr lang="ja-JP" altLang="en-GB" sz="2800" dirty="0" smtClean="0">
                <a:latin typeface="+mn-ea"/>
              </a:rPr>
              <a:t>プロバイダから提供されるメールサービ</a:t>
            </a:r>
            <a:r>
              <a:rPr lang="ja-JP" altLang="en-US" sz="2800" dirty="0" smtClean="0">
                <a:latin typeface="+mn-ea"/>
              </a:rPr>
              <a:t>ス</a:t>
            </a:r>
            <a:endParaRPr lang="en-US" altLang="ja-JP" sz="2800" dirty="0" smtClean="0">
              <a:latin typeface="+mn-ea"/>
            </a:endParaRPr>
          </a:p>
          <a:p>
            <a:pPr marL="742950" lvl="2" indent="-342900" eaLnBrk="1" hangingPunct="1">
              <a:buFont typeface="Times New Roman" pitchFamily="18" charset="0"/>
              <a:buChar char="‒"/>
              <a:defRPr/>
            </a:pPr>
            <a:r>
              <a:rPr lang="en-US" altLang="ja-JP" sz="2800" dirty="0" smtClean="0">
                <a:latin typeface="+mn-ea"/>
              </a:rPr>
              <a:t>etc</a:t>
            </a:r>
            <a:r>
              <a:rPr lang="en-US" altLang="ja-JP" sz="2800" dirty="0" smtClean="0"/>
              <a:t>…</a:t>
            </a:r>
          </a:p>
          <a:p>
            <a:pPr marL="457200" lvl="1" indent="-457200" eaLnBrk="1" hangingPunct="1">
              <a:buFont typeface="Arial" pitchFamily="34" charset="0"/>
              <a:buChar char="•"/>
              <a:defRPr/>
            </a:pPr>
            <a:r>
              <a:rPr lang="ja-JP" altLang="en-US" dirty="0" smtClean="0">
                <a:solidFill>
                  <a:srgbClr val="FF0000"/>
                </a:solidFill>
              </a:rPr>
              <a:t>メールサーバ</a:t>
            </a:r>
            <a:r>
              <a:rPr lang="ja-JP" altLang="en-US" dirty="0" smtClean="0"/>
              <a:t>が重要な仕事を担っている！！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</p:txBody>
      </p:sp>
      <p:sp>
        <p:nvSpPr>
          <p:cNvPr id="1536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F0073637-0A35-49ED-B000-FB00DB86A3B0}" type="slidenum">
              <a:rPr lang="en-US" altLang="ja-JP" sz="1400" smtClean="0"/>
              <a:pPr eaLnBrk="1" hangingPunct="1"/>
              <a:t>3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タイトル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14400"/>
          </a:xfrm>
        </p:spPr>
        <p:txBody>
          <a:bodyPr/>
          <a:lstStyle/>
          <a:p>
            <a:pPr algn="ctr" eaLnBrk="1" hangingPunct="1"/>
            <a:r>
              <a:rPr lang="ja-JP" altLang="en-US" dirty="0" smtClean="0"/>
              <a:t>公開</a:t>
            </a:r>
            <a:r>
              <a:rPr lang="ja-JP" altLang="en-GB" dirty="0" smtClean="0"/>
              <a:t>鍵暗号方式</a:t>
            </a:r>
            <a:endParaRPr lang="ja-JP" altLang="en-US" dirty="0" smtClean="0"/>
          </a:p>
        </p:txBody>
      </p:sp>
      <p:sp>
        <p:nvSpPr>
          <p:cNvPr id="5120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850" y="1341438"/>
            <a:ext cx="8820150" cy="431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暗号化</a:t>
            </a:r>
            <a:r>
              <a:rPr lang="en-US" altLang="ja-JP" dirty="0" smtClean="0"/>
              <a:t>, </a:t>
            </a:r>
            <a:r>
              <a:rPr lang="ja-JP" altLang="en-US" dirty="0" smtClean="0"/>
              <a:t>復号に</a:t>
            </a:r>
            <a:r>
              <a:rPr lang="ja-JP" altLang="en-US" dirty="0" smtClean="0"/>
              <a:t>異なる </a:t>
            </a:r>
            <a:r>
              <a:rPr lang="en-US" altLang="ja-JP" dirty="0" smtClean="0"/>
              <a:t>2 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鍵を使う</a:t>
            </a:r>
            <a:endParaRPr lang="en-US" altLang="ja-JP" dirty="0" smtClean="0"/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>
                <a:solidFill>
                  <a:srgbClr val="002060"/>
                </a:solidFill>
              </a:rPr>
              <a:t>メリット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pPr lvl="2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ja-JP" dirty="0" smtClean="0"/>
              <a:t>1</a:t>
            </a:r>
            <a:r>
              <a:rPr lang="ja-JP" altLang="en-US" dirty="0" smtClean="0"/>
              <a:t> 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カギを公開すればよい．不特定多数向け</a:t>
            </a:r>
            <a:endParaRPr lang="en-US" altLang="ja-JP" dirty="0" smtClean="0"/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デメリット</a:t>
            </a:r>
            <a:endParaRPr lang="en-US" altLang="ja-JP" dirty="0" smtClean="0"/>
          </a:p>
          <a:p>
            <a:pPr lvl="2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暗号化と</a:t>
            </a:r>
            <a:r>
              <a:rPr lang="ja-JP" altLang="en-US" dirty="0" smtClean="0"/>
              <a:t>復号の</a:t>
            </a:r>
            <a:r>
              <a:rPr lang="ja-JP" altLang="en-US" dirty="0" smtClean="0"/>
              <a:t>速度が遅い</a:t>
            </a:r>
            <a:endParaRPr lang="en-US" altLang="ja-JP" dirty="0" smtClean="0"/>
          </a:p>
          <a:p>
            <a:pPr lvl="2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公開鍵で暗号化するので誰にでもメールを暗号化</a:t>
            </a:r>
            <a:r>
              <a:rPr lang="ja-JP" altLang="en-US" dirty="0" smtClean="0"/>
              <a:t>できる</a:t>
            </a:r>
            <a:endParaRPr lang="en-US" altLang="ja-JP" dirty="0" smtClean="0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E9E9172-3308-47A6-BC5A-9F98CAE88BE7}" type="slidenum">
              <a:rPr lang="en-US" altLang="ja-JP" sz="1400" smtClean="0"/>
              <a:pPr eaLnBrk="1" hangingPunct="1"/>
              <a:t>39</a:t>
            </a:fld>
            <a:r>
              <a:rPr lang="en-US" altLang="ja-JP" sz="1400" smtClean="0"/>
              <a:t>/43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57" y="4560213"/>
            <a:ext cx="8352928" cy="131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59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ja-JP" altLang="en-US" dirty="0" smtClean="0"/>
              <a:t>実習編では・・・</a:t>
            </a:r>
            <a:endParaRPr lang="ja-JP" altLang="en-US" dirty="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ja-JP" altLang="en-US" dirty="0" smtClean="0"/>
              <a:t>手動で</a:t>
            </a:r>
            <a:r>
              <a:rPr lang="en-US" altLang="ja-JP" dirty="0" smtClean="0"/>
              <a:t>SMTP</a:t>
            </a:r>
            <a:r>
              <a:rPr lang="ja-JP" altLang="en-US" dirty="0" smtClean="0"/>
              <a:t> 通信！！ </a:t>
            </a:r>
            <a:endParaRPr lang="en-US" altLang="ja-JP" dirty="0" smtClean="0"/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ja-JP" dirty="0" smtClean="0"/>
              <a:t>GNU</a:t>
            </a:r>
            <a:r>
              <a:rPr lang="ja-JP" altLang="en-US" dirty="0" smtClean="0"/>
              <a:t> </a:t>
            </a:r>
            <a:r>
              <a:rPr lang="en-US" altLang="ja-JP" dirty="0" smtClean="0"/>
              <a:t>Privacy</a:t>
            </a:r>
            <a:r>
              <a:rPr lang="ja-JP" altLang="en-US" dirty="0" smtClean="0"/>
              <a:t> </a:t>
            </a:r>
            <a:r>
              <a:rPr lang="en-US" altLang="ja-JP" dirty="0" smtClean="0"/>
              <a:t>Guard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gpg</a:t>
            </a:r>
            <a:r>
              <a:rPr lang="en-US" altLang="ja-JP" dirty="0" smtClean="0"/>
              <a:t>)</a:t>
            </a:r>
            <a:r>
              <a:rPr lang="ja-JP" altLang="en-US" dirty="0" smtClean="0"/>
              <a:t> を使った暗号化，復号</a:t>
            </a:r>
            <a:endParaRPr lang="en-US" altLang="ja-JP" dirty="0" smtClean="0"/>
          </a:p>
          <a:p>
            <a:pPr marL="0" indent="0" eaLnBrk="1" hangingPunct="1">
              <a:spcBef>
                <a:spcPts val="1200"/>
              </a:spcBef>
              <a:buNone/>
              <a:defRPr/>
            </a:pPr>
            <a:endParaRPr lang="en-US" altLang="ja-JP" dirty="0" smtClean="0"/>
          </a:p>
        </p:txBody>
      </p:sp>
      <p:sp>
        <p:nvSpPr>
          <p:cNvPr id="5530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E001F43B-F69C-4DC2-B35A-23214087116A}" type="slidenum">
              <a:rPr lang="en-US" altLang="ja-JP" sz="1400" smtClean="0"/>
              <a:pPr eaLnBrk="1" hangingPunct="1"/>
              <a:t>40</a:t>
            </a:fld>
            <a:r>
              <a:rPr lang="en-US" altLang="ja-JP" sz="1400" smtClean="0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78831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ja-JP" altLang="en-US" smtClean="0"/>
              <a:t>まとめキーワード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altLang="ja-JP" dirty="0" smtClean="0"/>
              <a:t>MUA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MTA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ja-JP" dirty="0" smtClean="0"/>
              <a:t>SMTP, POP, IMAP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ja-JP" altLang="en-US" dirty="0" smtClean="0"/>
              <a:t>メールヘッダ</a:t>
            </a:r>
            <a:r>
              <a:rPr lang="en-US" altLang="ja-JP" dirty="0" smtClean="0"/>
              <a:t>,</a:t>
            </a:r>
            <a:r>
              <a:rPr lang="ja-JP" altLang="en-US" dirty="0" smtClean="0"/>
              <a:t> </a:t>
            </a:r>
            <a:r>
              <a:rPr lang="ja-JP" altLang="en-US" dirty="0" smtClean="0"/>
              <a:t>マナー</a:t>
            </a:r>
            <a:endParaRPr lang="en-US" altLang="ja-JP" dirty="0" smtClean="0"/>
          </a:p>
          <a:p>
            <a:pPr eaLnBrk="1" hangingPunct="1">
              <a:spcBef>
                <a:spcPts val="1200"/>
              </a:spcBef>
              <a:defRPr/>
            </a:pPr>
            <a:r>
              <a:rPr lang="ja-JP" altLang="en-US" dirty="0" smtClean="0"/>
              <a:t>暗号化，復号</a:t>
            </a:r>
            <a:endParaRPr lang="en-US" altLang="ja-JP" dirty="0" smtClean="0"/>
          </a:p>
          <a:p>
            <a:pPr eaLnBrk="1" hangingPunct="1">
              <a:spcBef>
                <a:spcPts val="1200"/>
              </a:spcBef>
              <a:defRPr/>
            </a:pPr>
            <a:r>
              <a:rPr lang="ja-JP" altLang="en-US" dirty="0"/>
              <a:t>秘密</a:t>
            </a:r>
            <a:r>
              <a:rPr lang="ja-JP" altLang="en-US" dirty="0" smtClean="0"/>
              <a:t>鍵暗号化方式</a:t>
            </a:r>
            <a:r>
              <a:rPr lang="en-US" altLang="ja-JP" dirty="0" smtClean="0"/>
              <a:t>,</a:t>
            </a:r>
            <a:r>
              <a:rPr lang="ja-JP" altLang="en-US" dirty="0" smtClean="0"/>
              <a:t> 公開鍵暗号化</a:t>
            </a:r>
            <a:r>
              <a:rPr lang="ja-JP" altLang="en-US" dirty="0" smtClean="0"/>
              <a:t>方式</a:t>
            </a:r>
            <a:endParaRPr lang="en-US" altLang="ja-JP" dirty="0" smtClean="0"/>
          </a:p>
        </p:txBody>
      </p:sp>
      <p:sp>
        <p:nvSpPr>
          <p:cNvPr id="5530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E001F43B-F69C-4DC2-B35A-23214087116A}" type="slidenum">
              <a:rPr lang="en-US" altLang="ja-JP" sz="1400" smtClean="0"/>
              <a:pPr eaLnBrk="1" hangingPunct="1"/>
              <a:t>41</a:t>
            </a:fld>
            <a:r>
              <a:rPr lang="en-US" altLang="ja-JP" sz="1400" smtClean="0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238504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ja-JP" altLang="en-US" smtClean="0"/>
              <a:t>参考文献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11492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800" dirty="0"/>
              <a:t>秘密鍵暗号方式・公開鍵暗号</a:t>
            </a:r>
            <a:r>
              <a:rPr lang="ja-JP" altLang="en-US" sz="2800" dirty="0" smtClean="0"/>
              <a:t>方式</a:t>
            </a:r>
            <a:endParaRPr lang="en-US" altLang="ja-JP" sz="2800" dirty="0" smtClean="0"/>
          </a:p>
          <a:p>
            <a:pPr marL="400050" lvl="1" indent="0" eaLnBrk="1" hangingPunct="1">
              <a:buNone/>
              <a:defRPr/>
            </a:pPr>
            <a:r>
              <a:rPr lang="en-US" altLang="ja-JP" sz="2400" dirty="0" smtClean="0">
                <a:hlinkClick r:id="rId2"/>
              </a:rPr>
              <a:t>http</a:t>
            </a:r>
            <a:r>
              <a:rPr lang="en-US" altLang="ja-JP" sz="2400" dirty="0">
                <a:hlinkClick r:id="rId2"/>
              </a:rPr>
              <a:t>://</a:t>
            </a:r>
            <a:r>
              <a:rPr lang="en-US" altLang="ja-JP" sz="2400" dirty="0" smtClean="0">
                <a:hlinkClick r:id="rId2"/>
              </a:rPr>
              <a:t>www.jtw.zaq.ne.jp/kayakaya/new/kihon/text/kagi.htm</a:t>
            </a:r>
            <a:endParaRPr lang="en-US" altLang="ja-JP" sz="2400" dirty="0" smtClean="0"/>
          </a:p>
          <a:p>
            <a:pPr eaLnBrk="1" hangingPunct="1">
              <a:defRPr/>
            </a:pPr>
            <a:r>
              <a:rPr lang="ja-JP" altLang="en-US" sz="2800" dirty="0"/>
              <a:t>情報セキュリティ入門 </a:t>
            </a:r>
            <a:r>
              <a:rPr lang="en-US" altLang="ja-JP" sz="2800" dirty="0"/>
              <a:t>- </a:t>
            </a:r>
            <a:r>
              <a:rPr lang="ja-JP" altLang="en-US" sz="2800" dirty="0"/>
              <a:t>デジタル署名：</a:t>
            </a:r>
            <a:r>
              <a:rPr lang="en-US" altLang="ja-JP" sz="2800" dirty="0" err="1"/>
              <a:t>ITpro</a:t>
            </a:r>
            <a:endParaRPr lang="en-US" altLang="ja-JP" sz="2800" dirty="0" smtClean="0"/>
          </a:p>
          <a:p>
            <a:pPr marL="400050" lvl="1" indent="0" eaLnBrk="1" hangingPunct="1">
              <a:buNone/>
              <a:defRPr/>
            </a:pPr>
            <a:r>
              <a:rPr lang="en-US" altLang="ja-JP" sz="2400" dirty="0"/>
              <a:t>http://</a:t>
            </a:r>
            <a:r>
              <a:rPr lang="en-US" altLang="ja-JP" sz="2400" dirty="0" smtClean="0"/>
              <a:t>itpro.nikkeibp.co.jp/article/COLUMN/20060704/242422/</a:t>
            </a:r>
          </a:p>
          <a:p>
            <a:pPr eaLnBrk="1" hangingPunct="1">
              <a:defRPr/>
            </a:pPr>
            <a:r>
              <a:rPr lang="ja-JP" altLang="en-US" sz="2400" dirty="0"/>
              <a:t>古くて新しい、電子メール暗号化対応とその手法　－ ＠</a:t>
            </a:r>
            <a:r>
              <a:rPr lang="en-US" altLang="ja-JP" sz="2400" dirty="0" smtClean="0"/>
              <a:t>IT</a:t>
            </a:r>
          </a:p>
          <a:p>
            <a:pPr marL="57150" indent="0" eaLnBrk="1" hangingPunct="1"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http://www.atmarkit.co.jp/fsecurity/rensai/mailsec04/mailsec01.html</a:t>
            </a:r>
          </a:p>
          <a:p>
            <a:pPr eaLnBrk="1" hangingPunct="1">
              <a:defRPr/>
            </a:pPr>
            <a:r>
              <a:rPr lang="ja-JP" altLang="en-US" sz="2400" dirty="0" smtClean="0"/>
              <a:t>ハッシュ関数 － </a:t>
            </a:r>
            <a:r>
              <a:rPr lang="en-US" altLang="ja-JP" sz="2400" dirty="0" smtClean="0"/>
              <a:t>Wikipedia</a:t>
            </a:r>
          </a:p>
          <a:p>
            <a:pPr eaLnBrk="1" hangingPunct="1">
              <a:defRPr/>
            </a:pPr>
            <a:r>
              <a:rPr lang="ja-JP" altLang="en-US" sz="2400" dirty="0"/>
              <a:t>電子</a:t>
            </a:r>
            <a:r>
              <a:rPr lang="ja-JP" altLang="en-US" sz="2400" dirty="0" smtClean="0"/>
              <a:t>メール</a:t>
            </a:r>
            <a:r>
              <a:rPr lang="en-US" altLang="ja-JP" sz="2400" dirty="0" smtClean="0"/>
              <a:t>/</a:t>
            </a:r>
            <a:r>
              <a:rPr lang="ja-JP" altLang="en-US" sz="2400" dirty="0" smtClean="0"/>
              <a:t>ヘッダー情報 － </a:t>
            </a:r>
            <a:r>
              <a:rPr lang="en-US" altLang="ja-JP" sz="2400" dirty="0" smtClean="0"/>
              <a:t>Wikipedia</a:t>
            </a:r>
          </a:p>
          <a:p>
            <a:pPr eaLnBrk="1" hangingPunct="1">
              <a:defRPr/>
            </a:pPr>
            <a:r>
              <a:rPr lang="en-US" altLang="ja-JP" sz="2400" dirty="0" smtClean="0"/>
              <a:t>IT</a:t>
            </a:r>
            <a:r>
              <a:rPr lang="ja-JP" altLang="en-US" sz="2400" dirty="0" smtClean="0"/>
              <a:t> 用語辞典</a:t>
            </a:r>
            <a:endParaRPr lang="en-US" altLang="ja-JP" sz="2400" dirty="0" smtClean="0"/>
          </a:p>
          <a:p>
            <a:pPr marL="0" indent="0" eaLnBrk="1" hangingPunct="1"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 </a:t>
            </a:r>
            <a:r>
              <a:rPr lang="en-US" altLang="ja-JP" sz="2400" dirty="0"/>
              <a:t>http://e-words.jp/</a:t>
            </a:r>
            <a:endParaRPr lang="en-US" altLang="ja-JP" sz="2400" dirty="0" smtClean="0"/>
          </a:p>
        </p:txBody>
      </p:sp>
      <p:sp>
        <p:nvSpPr>
          <p:cNvPr id="5632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83F329A5-5234-4E78-A57C-0927ADA3B855}" type="slidenum">
              <a:rPr lang="en-US" altLang="ja-JP" sz="1400" smtClean="0"/>
              <a:pPr eaLnBrk="1" hangingPunct="1"/>
              <a:t>42</a:t>
            </a:fld>
            <a:r>
              <a:rPr lang="en-US" altLang="ja-JP" sz="1400" dirty="0" smtClean="0"/>
              <a:t>/44</a:t>
            </a:r>
          </a:p>
        </p:txBody>
      </p:sp>
    </p:spTree>
    <p:extLst>
      <p:ext uri="{BB962C8B-B14F-4D97-AF65-F5344CB8AC3E}">
        <p14:creationId xmlns:p14="http://schemas.microsoft.com/office/powerpoint/2010/main" val="204647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7338"/>
            <a:ext cx="9324975" cy="1871662"/>
          </a:xfrm>
        </p:spPr>
        <p:txBody>
          <a:bodyPr/>
          <a:lstStyle/>
          <a:p>
            <a:pPr eaLnBrk="1" hangingPunct="1"/>
            <a:r>
              <a:rPr lang="ja-JP" altLang="en-US" dirty="0"/>
              <a:t>付録</a:t>
            </a:r>
            <a:endParaRPr lang="ja-JP" altLang="ja-JP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357563"/>
            <a:ext cx="6400800" cy="1511300"/>
          </a:xfrm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481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C8603FC9-C9B7-47C3-95BB-5C203B9FE64B}" type="slidenum">
              <a:rPr lang="en-US" altLang="ja-JP" sz="1400" smtClean="0"/>
              <a:pPr eaLnBrk="1" hangingPunct="1"/>
              <a:t>43</a:t>
            </a:fld>
            <a:r>
              <a:rPr lang="en-US" altLang="ja-JP" sz="1400" smtClean="0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8708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公開鍵暗号方式</a:t>
            </a: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2" name="グループ化 15"/>
          <p:cNvGrpSpPr>
            <a:grpSpLocks/>
          </p:cNvGrpSpPr>
          <p:nvPr/>
        </p:nvGrpSpPr>
        <p:grpSpPr bwMode="auto">
          <a:xfrm>
            <a:off x="6523038" y="2493963"/>
            <a:ext cx="1109662" cy="1538287"/>
            <a:chOff x="6523038" y="2493963"/>
            <a:chExt cx="1109662" cy="1538287"/>
          </a:xfrm>
        </p:grpSpPr>
        <p:sp>
          <p:nvSpPr>
            <p:cNvPr id="52241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ja-JP" altLang="en-GB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52242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52230" name="Group 12"/>
          <p:cNvGrpSpPr>
            <a:grpSpLocks/>
          </p:cNvGrpSpPr>
          <p:nvPr/>
        </p:nvGrpSpPr>
        <p:grpSpPr bwMode="auto">
          <a:xfrm>
            <a:off x="2700338" y="1979613"/>
            <a:ext cx="815975" cy="652462"/>
            <a:chOff x="1701" y="1247"/>
            <a:chExt cx="514" cy="411"/>
          </a:xfrm>
        </p:grpSpPr>
        <p:sp>
          <p:nvSpPr>
            <p:cNvPr id="52239" name="AutoShape 13"/>
            <p:cNvSpPr>
              <a:spLocks noChangeArrowheads="1"/>
            </p:cNvSpPr>
            <p:nvPr/>
          </p:nvSpPr>
          <p:spPr bwMode="auto">
            <a:xfrm>
              <a:off x="1701" y="1247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0" name="Freeform 14"/>
            <p:cNvSpPr>
              <a:spLocks noChangeArrowheads="1"/>
            </p:cNvSpPr>
            <p:nvPr/>
          </p:nvSpPr>
          <p:spPr bwMode="auto">
            <a:xfrm>
              <a:off x="1701" y="1247"/>
              <a:ext cx="515" cy="206"/>
            </a:xfrm>
            <a:custGeom>
              <a:avLst/>
              <a:gdLst>
                <a:gd name="T0" fmla="*/ 13 w 2269"/>
                <a:gd name="T1" fmla="*/ 11 h 909"/>
                <a:gd name="T2" fmla="*/ 27 w 2269"/>
                <a:gd name="T3" fmla="*/ 0 h 909"/>
                <a:gd name="T4" fmla="*/ 0 w 2269"/>
                <a:gd name="T5" fmla="*/ 0 h 909"/>
                <a:gd name="T6" fmla="*/ 13 w 2269"/>
                <a:gd name="T7" fmla="*/ 11 h 9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69"/>
                <a:gd name="T13" fmla="*/ 0 h 909"/>
                <a:gd name="T14" fmla="*/ 2269 w 2269"/>
                <a:gd name="T15" fmla="*/ 909 h 9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69" h="909">
                  <a:moveTo>
                    <a:pt x="1134" y="908"/>
                  </a:moveTo>
                  <a:lnTo>
                    <a:pt x="2268" y="0"/>
                  </a:lnTo>
                  <a:lnTo>
                    <a:pt x="0" y="0"/>
                  </a:lnTo>
                  <a:lnTo>
                    <a:pt x="1134" y="908"/>
                  </a:lnTo>
                </a:path>
              </a:pathLst>
            </a:cu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グループ化 20"/>
          <p:cNvGrpSpPr>
            <a:grpSpLocks/>
          </p:cNvGrpSpPr>
          <p:nvPr/>
        </p:nvGrpSpPr>
        <p:grpSpPr bwMode="auto">
          <a:xfrm>
            <a:off x="7667625" y="2492375"/>
            <a:ext cx="1109663" cy="1501775"/>
            <a:chOff x="7668344" y="2492896"/>
            <a:chExt cx="1109662" cy="1501254"/>
          </a:xfrm>
        </p:grpSpPr>
        <p:grpSp>
          <p:nvGrpSpPr>
            <p:cNvPr id="52233" name="グループ化 16"/>
            <p:cNvGrpSpPr>
              <a:grpSpLocks/>
            </p:cNvGrpSpPr>
            <p:nvPr/>
          </p:nvGrpSpPr>
          <p:grpSpPr bwMode="auto"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52237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5000" rIns="90000" bIns="45000"/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r>
                  <a:rPr lang="ja-JP" altLang="en-GB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52238" name="Picture 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2234" name="グループ化 19"/>
            <p:cNvGrpSpPr>
              <a:grpSpLocks/>
            </p:cNvGrpSpPr>
            <p:nvPr/>
          </p:nvGrpSpPr>
          <p:grpSpPr bwMode="auto">
            <a:xfrm>
              <a:off x="8100392" y="3428997"/>
              <a:ext cx="432048" cy="432048"/>
              <a:chOff x="4283968" y="4710742"/>
              <a:chExt cx="432048" cy="518458"/>
            </a:xfrm>
          </p:grpSpPr>
          <p:sp>
            <p:nvSpPr>
              <p:cNvPr id="52235" name="円/楕円 18"/>
              <p:cNvSpPr>
                <a:spLocks noChangeArrowheads="1"/>
              </p:cNvSpPr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49263">
                  <a:lnSpc>
                    <a:spcPct val="83000"/>
                  </a:lnSpc>
                  <a:buClr>
                    <a:srgbClr val="000000"/>
                  </a:buClr>
                  <a:buSzPct val="100000"/>
                  <a:buFont typeface="Arial" pitchFamily="34" charset="0"/>
                  <a:buNone/>
                </a:pPr>
                <a:endParaRPr kumimoji="0" lang="ja-JP" altLang="en-US" sz="1800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52236" name="テキスト ボックス 17"/>
              <p:cNvSpPr txBox="1">
                <a:spLocks noChangeArrowheads="1"/>
              </p:cNvSpPr>
              <p:nvPr/>
            </p:nvSpPr>
            <p:spPr bwMode="auto">
              <a:xfrm>
                <a:off x="4283968" y="4710742"/>
                <a:ext cx="432048" cy="322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r>
                  <a:rPr lang="ja-JP" altLang="en-US">
                    <a:solidFill>
                      <a:srgbClr val="FF0000"/>
                    </a:solidFill>
                  </a:rPr>
                  <a:t>秘</a:t>
                </a:r>
                <a:endParaRPr lang="en-US" altLang="ja-JP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22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1C856462-64BC-409F-A723-27B9CAE469F3}" type="slidenum">
              <a:rPr lang="en-US" altLang="ja-JP" sz="1400" smtClean="0"/>
              <a:pPr eaLnBrk="1" hangingPunct="1"/>
              <a:t>44</a:t>
            </a:fld>
            <a:r>
              <a:rPr lang="en-US" altLang="ja-JP" sz="1400" smtClean="0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2993814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43143 0.0347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00" y="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0"/>
            <a:ext cx="8893175" cy="908050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公開鍵暗号方式</a:t>
            </a:r>
          </a:p>
        </p:txBody>
      </p:sp>
      <p:pic>
        <p:nvPicPr>
          <p:cNvPr id="5325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325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53253" name="グループ化 17"/>
          <p:cNvGrpSpPr>
            <a:grpSpLocks/>
          </p:cNvGrpSpPr>
          <p:nvPr/>
        </p:nvGrpSpPr>
        <p:grpSpPr bwMode="auto">
          <a:xfrm>
            <a:off x="2555875" y="2708275"/>
            <a:ext cx="1109663" cy="1538288"/>
            <a:chOff x="6523038" y="2493963"/>
            <a:chExt cx="1109662" cy="1538287"/>
          </a:xfrm>
        </p:grpSpPr>
        <p:sp>
          <p:nvSpPr>
            <p:cNvPr id="53270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ja-JP" altLang="en-GB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53271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3" name="グループ化 20"/>
          <p:cNvGrpSpPr>
            <a:grpSpLocks/>
          </p:cNvGrpSpPr>
          <p:nvPr/>
        </p:nvGrpSpPr>
        <p:grpSpPr bwMode="auto">
          <a:xfrm>
            <a:off x="7667625" y="2492375"/>
            <a:ext cx="1109663" cy="1501775"/>
            <a:chOff x="7668344" y="2492896"/>
            <a:chExt cx="1109662" cy="1501254"/>
          </a:xfrm>
        </p:grpSpPr>
        <p:grpSp>
          <p:nvGrpSpPr>
            <p:cNvPr id="53264" name="グループ化 16"/>
            <p:cNvGrpSpPr>
              <a:grpSpLocks/>
            </p:cNvGrpSpPr>
            <p:nvPr/>
          </p:nvGrpSpPr>
          <p:grpSpPr bwMode="auto"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53268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5000" rIns="90000" bIns="45000"/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r>
                  <a:rPr lang="ja-JP" altLang="en-GB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53269" name="Picture 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3265" name="グループ化 19"/>
            <p:cNvGrpSpPr>
              <a:grpSpLocks/>
            </p:cNvGrpSpPr>
            <p:nvPr/>
          </p:nvGrpSpPr>
          <p:grpSpPr bwMode="auto">
            <a:xfrm>
              <a:off x="8100392" y="3428997"/>
              <a:ext cx="432048" cy="432048"/>
              <a:chOff x="4283968" y="4710742"/>
              <a:chExt cx="432048" cy="518458"/>
            </a:xfrm>
          </p:grpSpPr>
          <p:sp>
            <p:nvSpPr>
              <p:cNvPr id="53266" name="円/楕円 23"/>
              <p:cNvSpPr>
                <a:spLocks noChangeArrowheads="1"/>
              </p:cNvSpPr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49263">
                  <a:lnSpc>
                    <a:spcPct val="83000"/>
                  </a:lnSpc>
                  <a:buClr>
                    <a:srgbClr val="000000"/>
                  </a:buClr>
                  <a:buSzPct val="100000"/>
                  <a:buFont typeface="Arial" pitchFamily="34" charset="0"/>
                  <a:buNone/>
                </a:pPr>
                <a:endParaRPr kumimoji="0" lang="ja-JP" altLang="en-US" sz="1800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53267" name="テキスト ボックス 24"/>
              <p:cNvSpPr txBox="1">
                <a:spLocks noChangeArrowheads="1"/>
              </p:cNvSpPr>
              <p:nvPr/>
            </p:nvSpPr>
            <p:spPr bwMode="auto">
              <a:xfrm>
                <a:off x="4283968" y="4710742"/>
                <a:ext cx="432048" cy="322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r>
                  <a:rPr lang="ja-JP" altLang="en-US">
                    <a:solidFill>
                      <a:srgbClr val="FF0000"/>
                    </a:solidFill>
                  </a:rPr>
                  <a:t>秘</a:t>
                </a:r>
                <a:endParaRPr lang="en-US" altLang="ja-JP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" name="グループ化 34"/>
          <p:cNvGrpSpPr>
            <a:grpSpLocks/>
          </p:cNvGrpSpPr>
          <p:nvPr/>
        </p:nvGrpSpPr>
        <p:grpSpPr bwMode="auto">
          <a:xfrm>
            <a:off x="2700338" y="1979613"/>
            <a:ext cx="815975" cy="652462"/>
            <a:chOff x="2700338" y="1979613"/>
            <a:chExt cx="815975" cy="652462"/>
          </a:xfrm>
        </p:grpSpPr>
        <p:grpSp>
          <p:nvGrpSpPr>
            <p:cNvPr id="53257" name="Group 13"/>
            <p:cNvGrpSpPr>
              <a:grpSpLocks/>
            </p:cNvGrpSpPr>
            <p:nvPr/>
          </p:nvGrpSpPr>
          <p:grpSpPr bwMode="auto">
            <a:xfrm>
              <a:off x="2700338" y="1979613"/>
              <a:ext cx="815975" cy="652462"/>
              <a:chOff x="1701" y="1247"/>
              <a:chExt cx="514" cy="411"/>
            </a:xfrm>
          </p:grpSpPr>
          <p:sp>
            <p:nvSpPr>
              <p:cNvPr id="53262" name="AutoShape 14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412"/>
              </a:xfrm>
              <a:prstGeom prst="roundRect">
                <a:avLst>
                  <a:gd name="adj" fmla="val 241"/>
                </a:avLst>
              </a:prstGeom>
              <a:solidFill>
                <a:srgbClr val="FFFFFF"/>
              </a:solidFill>
              <a:ln w="36000">
                <a:solidFill>
                  <a:srgbClr val="263E6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3263" name="Freeform 15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206"/>
              </a:xfrm>
              <a:custGeom>
                <a:avLst/>
                <a:gdLst>
                  <a:gd name="T0" fmla="*/ 13 w 2269"/>
                  <a:gd name="T1" fmla="*/ 11 h 909"/>
                  <a:gd name="T2" fmla="*/ 27 w 2269"/>
                  <a:gd name="T3" fmla="*/ 0 h 909"/>
                  <a:gd name="T4" fmla="*/ 0 w 2269"/>
                  <a:gd name="T5" fmla="*/ 0 h 909"/>
                  <a:gd name="T6" fmla="*/ 13 w 2269"/>
                  <a:gd name="T7" fmla="*/ 11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53258" name="グループ化 33"/>
            <p:cNvGrpSpPr>
              <a:grpSpLocks/>
            </p:cNvGrpSpPr>
            <p:nvPr/>
          </p:nvGrpSpPr>
          <p:grpSpPr bwMode="auto">
            <a:xfrm>
              <a:off x="2843808" y="2060848"/>
              <a:ext cx="504056" cy="432048"/>
              <a:chOff x="5652120" y="2276872"/>
              <a:chExt cx="504056" cy="720080"/>
            </a:xfrm>
          </p:grpSpPr>
          <p:sp>
            <p:nvSpPr>
              <p:cNvPr id="28" name="片側の 2 つの角を切り取った四角形 27"/>
              <p:cNvSpPr/>
              <p:nvPr/>
            </p:nvSpPr>
            <p:spPr>
              <a:xfrm>
                <a:off x="5651525" y="2493375"/>
                <a:ext cx="504825" cy="502708"/>
              </a:xfrm>
              <a:prstGeom prst="snip2Same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grpSp>
            <p:nvGrpSpPr>
              <p:cNvPr id="9" name="グループ化 22"/>
              <p:cNvGrpSpPr/>
              <p:nvPr/>
            </p:nvGrpSpPr>
            <p:grpSpPr>
              <a:xfrm>
                <a:off x="5796136" y="2564904"/>
                <a:ext cx="216024" cy="360040"/>
                <a:chOff x="5364088" y="2420888"/>
                <a:chExt cx="576064" cy="864096"/>
              </a:xfrm>
              <a:solidFill>
                <a:schemeClr val="bg1"/>
              </a:solidFill>
            </p:grpSpPr>
            <p:sp>
              <p:nvSpPr>
                <p:cNvPr id="21" name="円/楕円 20"/>
                <p:cNvSpPr/>
                <p:nvPr/>
              </p:nvSpPr>
              <p:spPr>
                <a:xfrm>
                  <a:off x="5436096" y="2420888"/>
                  <a:ext cx="432048" cy="432048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/>
                </a:p>
              </p:txBody>
            </p:sp>
            <p:sp>
              <p:nvSpPr>
                <p:cNvPr id="22" name="台形 21"/>
                <p:cNvSpPr/>
                <p:nvPr/>
              </p:nvSpPr>
              <p:spPr>
                <a:xfrm>
                  <a:off x="5364088" y="2780928"/>
                  <a:ext cx="576064" cy="504056"/>
                </a:xfrm>
                <a:prstGeom prst="trapezoid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33" name="アーチ 32"/>
              <p:cNvSpPr/>
              <p:nvPr/>
            </p:nvSpPr>
            <p:spPr>
              <a:xfrm>
                <a:off x="5722962" y="2276417"/>
                <a:ext cx="361950" cy="431272"/>
              </a:xfrm>
              <a:prstGeom prst="blockArc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325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0DC3135E-1B61-4555-98DD-F048F2F60076}" type="slidenum">
              <a:rPr lang="en-US" altLang="ja-JP" sz="1400" smtClean="0"/>
              <a:pPr eaLnBrk="1" hangingPunct="1"/>
              <a:t>45</a:t>
            </a:fld>
            <a:r>
              <a:rPr lang="en-US" altLang="ja-JP" sz="1400" smtClean="0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14853021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32552 0.195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0" y="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22587 0.2370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00" y="1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0"/>
            <a:ext cx="8893175" cy="908050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公開鍵暗号方式</a:t>
            </a:r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427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54277" name="グループ化 20"/>
          <p:cNvGrpSpPr>
            <a:grpSpLocks/>
          </p:cNvGrpSpPr>
          <p:nvPr/>
        </p:nvGrpSpPr>
        <p:grpSpPr bwMode="auto">
          <a:xfrm>
            <a:off x="5580063" y="4149725"/>
            <a:ext cx="1109662" cy="1500188"/>
            <a:chOff x="7668344" y="2492896"/>
            <a:chExt cx="1109662" cy="1501254"/>
          </a:xfrm>
        </p:grpSpPr>
        <p:grpSp>
          <p:nvGrpSpPr>
            <p:cNvPr id="54289" name="グループ化 16"/>
            <p:cNvGrpSpPr>
              <a:grpSpLocks/>
            </p:cNvGrpSpPr>
            <p:nvPr/>
          </p:nvGrpSpPr>
          <p:grpSpPr bwMode="auto"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54293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5000" rIns="90000" bIns="45000"/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r>
                  <a:rPr lang="ja-JP" altLang="en-GB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54294" name="Picture 9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4290" name="グループ化 19"/>
            <p:cNvGrpSpPr>
              <a:grpSpLocks/>
            </p:cNvGrpSpPr>
            <p:nvPr/>
          </p:nvGrpSpPr>
          <p:grpSpPr bwMode="auto">
            <a:xfrm>
              <a:off x="8100392" y="3428997"/>
              <a:ext cx="432048" cy="432048"/>
              <a:chOff x="4283968" y="4710742"/>
              <a:chExt cx="432048" cy="518458"/>
            </a:xfrm>
          </p:grpSpPr>
          <p:sp>
            <p:nvSpPr>
              <p:cNvPr id="54291" name="円/楕円 23"/>
              <p:cNvSpPr>
                <a:spLocks noChangeArrowheads="1"/>
              </p:cNvSpPr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449263">
                  <a:lnSpc>
                    <a:spcPct val="83000"/>
                  </a:lnSpc>
                  <a:buClr>
                    <a:srgbClr val="000000"/>
                  </a:buClr>
                  <a:buSzPct val="100000"/>
                  <a:buFont typeface="Arial" pitchFamily="34" charset="0"/>
                  <a:buNone/>
                </a:pPr>
                <a:endParaRPr kumimoji="0" lang="ja-JP" altLang="en-US" sz="1800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54292" name="テキスト ボックス 24"/>
              <p:cNvSpPr txBox="1">
                <a:spLocks noChangeArrowheads="1"/>
              </p:cNvSpPr>
              <p:nvPr/>
            </p:nvSpPr>
            <p:spPr bwMode="auto">
              <a:xfrm>
                <a:off x="4283968" y="4710742"/>
                <a:ext cx="432048" cy="322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r>
                  <a:rPr lang="ja-JP" altLang="en-US">
                    <a:solidFill>
                      <a:srgbClr val="FF0000"/>
                    </a:solidFill>
                  </a:rPr>
                  <a:t>秘</a:t>
                </a:r>
                <a:endParaRPr lang="en-US" altLang="ja-JP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54278" name="Group 13"/>
          <p:cNvGrpSpPr>
            <a:grpSpLocks/>
          </p:cNvGrpSpPr>
          <p:nvPr/>
        </p:nvGrpSpPr>
        <p:grpSpPr bwMode="auto">
          <a:xfrm>
            <a:off x="5651500" y="3284538"/>
            <a:ext cx="815975" cy="652462"/>
            <a:chOff x="1701" y="1247"/>
            <a:chExt cx="514" cy="411"/>
          </a:xfrm>
        </p:grpSpPr>
        <p:sp>
          <p:nvSpPr>
            <p:cNvPr id="54287" name="AutoShape 14"/>
            <p:cNvSpPr>
              <a:spLocks noChangeArrowheads="1"/>
            </p:cNvSpPr>
            <p:nvPr/>
          </p:nvSpPr>
          <p:spPr bwMode="auto">
            <a:xfrm>
              <a:off x="1701" y="1247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4288" name="Freeform 15"/>
            <p:cNvSpPr>
              <a:spLocks noChangeArrowheads="1"/>
            </p:cNvSpPr>
            <p:nvPr/>
          </p:nvSpPr>
          <p:spPr bwMode="auto">
            <a:xfrm>
              <a:off x="1701" y="1247"/>
              <a:ext cx="515" cy="206"/>
            </a:xfrm>
            <a:custGeom>
              <a:avLst/>
              <a:gdLst>
                <a:gd name="T0" fmla="*/ 13 w 2269"/>
                <a:gd name="T1" fmla="*/ 11 h 909"/>
                <a:gd name="T2" fmla="*/ 27 w 2269"/>
                <a:gd name="T3" fmla="*/ 0 h 909"/>
                <a:gd name="T4" fmla="*/ 0 w 2269"/>
                <a:gd name="T5" fmla="*/ 0 h 909"/>
                <a:gd name="T6" fmla="*/ 13 w 2269"/>
                <a:gd name="T7" fmla="*/ 11 h 9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69"/>
                <a:gd name="T13" fmla="*/ 0 h 909"/>
                <a:gd name="T14" fmla="*/ 2269 w 2269"/>
                <a:gd name="T15" fmla="*/ 909 h 9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69" h="909">
                  <a:moveTo>
                    <a:pt x="1134" y="908"/>
                  </a:moveTo>
                  <a:lnTo>
                    <a:pt x="2268" y="0"/>
                  </a:lnTo>
                  <a:lnTo>
                    <a:pt x="0" y="0"/>
                  </a:lnTo>
                  <a:lnTo>
                    <a:pt x="1134" y="908"/>
                  </a:lnTo>
                </a:path>
              </a:pathLst>
            </a:cu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" name="グループ化 33"/>
          <p:cNvGrpSpPr>
            <a:grpSpLocks/>
          </p:cNvGrpSpPr>
          <p:nvPr/>
        </p:nvGrpSpPr>
        <p:grpSpPr bwMode="auto">
          <a:xfrm>
            <a:off x="5795963" y="3365500"/>
            <a:ext cx="503237" cy="433388"/>
            <a:chOff x="5652120" y="2276872"/>
            <a:chExt cx="504056" cy="720080"/>
          </a:xfrm>
        </p:grpSpPr>
        <p:sp>
          <p:nvSpPr>
            <p:cNvPr id="28" name="片側の 2 つの角を切り取った四角形 27"/>
            <p:cNvSpPr/>
            <p:nvPr/>
          </p:nvSpPr>
          <p:spPr>
            <a:xfrm>
              <a:off x="5652120" y="2493160"/>
              <a:ext cx="504056" cy="503792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grpSp>
          <p:nvGrpSpPr>
            <p:cNvPr id="7" name="グループ化 22"/>
            <p:cNvGrpSpPr/>
            <p:nvPr/>
          </p:nvGrpSpPr>
          <p:grpSpPr>
            <a:xfrm>
              <a:off x="5796136" y="2564904"/>
              <a:ext cx="216024" cy="360040"/>
              <a:chOff x="5364088" y="2420888"/>
              <a:chExt cx="576064" cy="864096"/>
            </a:xfrm>
            <a:solidFill>
              <a:schemeClr val="bg1"/>
            </a:solidFill>
          </p:grpSpPr>
          <p:sp>
            <p:nvSpPr>
              <p:cNvPr id="21" name="円/楕円 20"/>
              <p:cNvSpPr/>
              <p:nvPr/>
            </p:nvSpPr>
            <p:spPr>
              <a:xfrm>
                <a:off x="5436096" y="2420888"/>
                <a:ext cx="432048" cy="432048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2" name="台形 21"/>
              <p:cNvSpPr/>
              <p:nvPr/>
            </p:nvSpPr>
            <p:spPr>
              <a:xfrm>
                <a:off x="5364088" y="2780928"/>
                <a:ext cx="576064" cy="504056"/>
              </a:xfrm>
              <a:prstGeom prst="trapezoid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33" name="アーチ 32"/>
            <p:cNvSpPr/>
            <p:nvPr/>
          </p:nvSpPr>
          <p:spPr>
            <a:xfrm>
              <a:off x="5723673" y="2276872"/>
              <a:ext cx="360949" cy="432575"/>
            </a:xfrm>
            <a:prstGeom prst="blockArc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4280" name="グループ化 17"/>
          <p:cNvGrpSpPr>
            <a:grpSpLocks/>
          </p:cNvGrpSpPr>
          <p:nvPr/>
        </p:nvGrpSpPr>
        <p:grpSpPr bwMode="auto">
          <a:xfrm>
            <a:off x="2555875" y="2708275"/>
            <a:ext cx="1109663" cy="1538288"/>
            <a:chOff x="6523038" y="2493963"/>
            <a:chExt cx="1109662" cy="1538287"/>
          </a:xfrm>
        </p:grpSpPr>
        <p:sp>
          <p:nvSpPr>
            <p:cNvPr id="54282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ja-JP" altLang="en-GB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54283" name="Picture 1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5428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79DD1447-7C10-45C5-8F27-BB63C78A897E}" type="slidenum">
              <a:rPr lang="en-US" altLang="ja-JP" sz="1400" smtClean="0"/>
              <a:pPr eaLnBrk="1" hangingPunct="1"/>
              <a:t>46</a:t>
            </a:fld>
            <a:r>
              <a:rPr lang="en-US" altLang="ja-JP" sz="1400" smtClean="0"/>
              <a:t>/43</a:t>
            </a:r>
          </a:p>
        </p:txBody>
      </p:sp>
    </p:spTree>
    <p:extLst>
      <p:ext uri="{BB962C8B-B14F-4D97-AF65-F5344CB8AC3E}">
        <p14:creationId xmlns:p14="http://schemas.microsoft.com/office/powerpoint/2010/main" val="3507326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タイトル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14400"/>
          </a:xfrm>
        </p:spPr>
        <p:txBody>
          <a:bodyPr/>
          <a:lstStyle/>
          <a:p>
            <a:pPr algn="ctr" eaLnBrk="1" hangingPunct="1"/>
            <a:r>
              <a:rPr lang="ja-JP" altLang="en-US" dirty="0" smtClean="0"/>
              <a:t>デジタル署名</a:t>
            </a:r>
            <a:r>
              <a:rPr lang="en-US" altLang="ja-JP" dirty="0" smtClean="0"/>
              <a:t>(</a:t>
            </a:r>
            <a:r>
              <a:rPr lang="ja-JP" altLang="en-US" dirty="0" smtClean="0"/>
              <a:t>電子署名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  <p:sp>
        <p:nvSpPr>
          <p:cNvPr id="51203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1341438"/>
            <a:ext cx="9145016" cy="431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暗号化，復号化に送信側の秘密鍵・公開鍵を使う</a:t>
            </a:r>
            <a:endParaRPr lang="en-US" altLang="ja-JP" dirty="0" smtClean="0"/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メリット</a:t>
            </a:r>
            <a:endParaRPr lang="en-US" altLang="ja-JP" dirty="0" smtClean="0"/>
          </a:p>
          <a:p>
            <a:pPr lvl="2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なりすましを防止できる</a:t>
            </a:r>
            <a:endParaRPr lang="en-US" altLang="ja-JP" dirty="0" smtClean="0"/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デメリット</a:t>
            </a:r>
            <a:endParaRPr lang="en-US" altLang="ja-JP" dirty="0" smtClean="0"/>
          </a:p>
          <a:p>
            <a:pPr lvl="2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公開鍵で復号化するので，ネットワーク上で盗聴・改ざんを</a:t>
            </a:r>
            <a:endParaRPr lang="en-US" altLang="ja-JP" dirty="0" smtClean="0"/>
          </a:p>
          <a:p>
            <a:pPr marL="914400" lvl="2" indent="0"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 受ける可能性がある</a:t>
            </a:r>
            <a:endParaRPr lang="en-US" altLang="ja-JP" dirty="0" smtClean="0"/>
          </a:p>
          <a:p>
            <a:pPr marL="914400" lvl="2" indent="0" eaLnBrk="1" hangingPunct="1">
              <a:lnSpc>
                <a:spcPct val="80000"/>
              </a:lnSpc>
              <a:spcBef>
                <a:spcPts val="1200"/>
              </a:spcBef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 → </a:t>
            </a:r>
            <a:r>
              <a:rPr lang="ja-JP" altLang="en-US" dirty="0" smtClean="0">
                <a:solidFill>
                  <a:srgbClr val="FF0000"/>
                </a:solidFill>
              </a:rPr>
              <a:t>ハッシュ値</a:t>
            </a:r>
            <a:r>
              <a:rPr lang="ja-JP" altLang="en-US" dirty="0" smtClean="0"/>
              <a:t>によって改ざんの有無は確認できる</a:t>
            </a:r>
            <a:endParaRPr lang="en-US" altLang="ja-JP" dirty="0" smtClean="0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E9E9172-3308-47A6-BC5A-9F98CAE88BE7}" type="slidenum">
              <a:rPr lang="en-US" altLang="ja-JP" sz="1400" smtClean="0"/>
              <a:pPr eaLnBrk="1" hangingPunct="1"/>
              <a:t>47</a:t>
            </a:fld>
            <a:r>
              <a:rPr lang="en-US" altLang="ja-JP" sz="1400" smtClean="0"/>
              <a:t>/43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18213"/>
            <a:ext cx="8349158" cy="1291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23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タイトル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14400"/>
          </a:xfrm>
        </p:spPr>
        <p:txBody>
          <a:bodyPr/>
          <a:lstStyle/>
          <a:p>
            <a:pPr algn="ctr" eaLnBrk="1" hangingPunct="1"/>
            <a:r>
              <a:rPr lang="ja-JP" altLang="en-US" dirty="0" smtClean="0"/>
              <a:t>ハッシュ値によるデータの改ざんの確認</a:t>
            </a:r>
          </a:p>
        </p:txBody>
      </p:sp>
      <p:sp>
        <p:nvSpPr>
          <p:cNvPr id="51203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1341438"/>
            <a:ext cx="9145016" cy="431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 smtClean="0"/>
              <a:t>ハッシュ値</a:t>
            </a:r>
            <a:endParaRPr lang="en-US" altLang="ja-JP" dirty="0" smtClean="0"/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</a:pPr>
            <a:r>
              <a:rPr lang="ja-JP" altLang="en-US" dirty="0"/>
              <a:t>データ</a:t>
            </a:r>
            <a:r>
              <a:rPr lang="ja-JP" altLang="en-US" dirty="0" smtClean="0"/>
              <a:t>を表現する数値</a:t>
            </a:r>
            <a:r>
              <a:rPr lang="en-US" altLang="ja-JP" dirty="0" smtClean="0"/>
              <a:t>(</a:t>
            </a:r>
            <a:r>
              <a:rPr lang="ja-JP" altLang="en-US" dirty="0" smtClean="0"/>
              <a:t>ハッシュ関数により算出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E9E9172-3308-47A6-BC5A-9F98CAE88BE7}" type="slidenum">
              <a:rPr lang="en-US" altLang="ja-JP" sz="1400" smtClean="0"/>
              <a:pPr eaLnBrk="1" hangingPunct="1"/>
              <a:t>48</a:t>
            </a:fld>
            <a:r>
              <a:rPr lang="en-US" altLang="ja-JP" sz="1400" smtClean="0"/>
              <a:t>/43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536" y="2538561"/>
            <a:ext cx="6922872" cy="4202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83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ja-JP" altLang="en-US" smtClean="0"/>
              <a:t>メールサーバ</a:t>
            </a:r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8134350" cy="4876800"/>
          </a:xfrm>
        </p:spPr>
        <p:txBody>
          <a:bodyPr/>
          <a:lstStyle/>
          <a:p>
            <a:pPr eaLnBrk="1" hangingPunct="1"/>
            <a:r>
              <a:rPr lang="ja-JP" altLang="en-US" smtClean="0"/>
              <a:t>ネットワークを通じて電子メールの送受信を行うサーバ</a:t>
            </a:r>
            <a:endParaRPr lang="en-US" altLang="ja-JP" smtClean="0"/>
          </a:p>
          <a:p>
            <a:pPr eaLnBrk="1" hangingPunct="1">
              <a:lnSpc>
                <a:spcPct val="91000"/>
              </a:lnSpc>
              <a:spcBef>
                <a:spcPts val="2000"/>
              </a:spcBef>
              <a:buFontTx/>
              <a:buNone/>
            </a:pPr>
            <a:r>
              <a:rPr lang="ja-JP" altLang="en-GB" b="1" smtClean="0"/>
              <a:t>メールサーバ</a:t>
            </a:r>
            <a:r>
              <a:rPr lang="ja-JP" altLang="en-US" b="1" smtClean="0"/>
              <a:t>を設置しておけば</a:t>
            </a:r>
            <a:r>
              <a:rPr lang="en-GB" altLang="ja-JP" b="1" smtClean="0"/>
              <a:t>,</a:t>
            </a:r>
            <a:r>
              <a:rPr lang="ja-JP" altLang="en-GB" b="1" smtClean="0"/>
              <a:t>手元の計算機を常時ネットワークに接続しなくても</a:t>
            </a:r>
            <a:r>
              <a:rPr lang="ja-JP" altLang="en-US" b="1" smtClean="0"/>
              <a:t>よい</a:t>
            </a:r>
            <a:r>
              <a:rPr lang="ja-JP" altLang="en-GB" b="1" smtClean="0"/>
              <a:t>！</a:t>
            </a:r>
            <a:endParaRPr lang="en-US" altLang="ja-JP" b="1" smtClean="0"/>
          </a:p>
          <a:p>
            <a:pPr eaLnBrk="1" hangingPunct="1">
              <a:lnSpc>
                <a:spcPct val="91000"/>
              </a:lnSpc>
              <a:spcBef>
                <a:spcPts val="2000"/>
              </a:spcBef>
              <a:buFontTx/>
              <a:buNone/>
            </a:pPr>
            <a:r>
              <a:rPr lang="en-US" altLang="ja-JP" b="1" smtClean="0"/>
              <a:t>(</a:t>
            </a:r>
            <a:r>
              <a:rPr lang="ja-JP" altLang="en-US" b="1" smtClean="0"/>
              <a:t>メールサーバがメールを取り置きしてくれる）</a:t>
            </a:r>
            <a:endParaRPr lang="en-US" altLang="ja-JP" smtClean="0"/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E7EFB9B4-F565-4C4C-B422-7E3E5C1BC4CF}" type="slidenum">
              <a:rPr lang="en-US" altLang="ja-JP" sz="1400" smtClean="0"/>
              <a:pPr eaLnBrk="1" hangingPunct="1"/>
              <a:t>4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雲 40"/>
          <p:cNvSpPr/>
          <p:nvPr/>
        </p:nvSpPr>
        <p:spPr bwMode="auto">
          <a:xfrm>
            <a:off x="3132138" y="1989138"/>
            <a:ext cx="2735262" cy="2303462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49263">
              <a:lnSpc>
                <a:spcPct val="8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kumimoji="0" lang="ja-JP" altLang="en-US" sz="1800">
              <a:solidFill>
                <a:schemeClr val="bg1"/>
              </a:solidFill>
              <a:latin typeface="Arial" charset="0"/>
              <a:ea typeface="ＭＳ Ｐゴシック" pitchFamily="48" charset="-128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7286625" cy="858837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メール配送の流れ</a:t>
            </a: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437063"/>
            <a:ext cx="158432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466725" y="1773238"/>
            <a:ext cx="2735263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74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0" y="1990725"/>
            <a:ext cx="99377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15" name="AutoShape 6"/>
          <p:cNvSpPr>
            <a:spLocks noChangeArrowheads="1"/>
          </p:cNvSpPr>
          <p:nvPr/>
        </p:nvSpPr>
        <p:spPr bwMode="auto">
          <a:xfrm>
            <a:off x="5722938" y="1700213"/>
            <a:ext cx="2735262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741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437063"/>
            <a:ext cx="11509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7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13" y="1916113"/>
            <a:ext cx="95885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1258888" y="1268413"/>
            <a:ext cx="12239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990099"/>
                </a:solidFill>
              </a:rPr>
              <a:t>送信側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6588125" y="1196975"/>
            <a:ext cx="122396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990099"/>
                </a:solidFill>
              </a:rPr>
              <a:t>受信側</a:t>
            </a: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1331913" y="3068638"/>
            <a:ext cx="180022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b="1">
                <a:solidFill>
                  <a:srgbClr val="000080"/>
                </a:solidFill>
              </a:rPr>
              <a:t>メールサーバ </a:t>
            </a:r>
            <a:r>
              <a:rPr lang="en-GB" altLang="ja-JP" sz="2000" b="1">
                <a:solidFill>
                  <a:srgbClr val="000080"/>
                </a:solidFill>
              </a:rPr>
              <a:t>(</a:t>
            </a:r>
            <a:r>
              <a:rPr lang="ja-JP" altLang="en-US" sz="2000" b="1">
                <a:solidFill>
                  <a:srgbClr val="000080"/>
                </a:solidFill>
              </a:rPr>
              <a:t>送信者側</a:t>
            </a:r>
            <a:r>
              <a:rPr lang="en-GB" altLang="ja-JP" sz="2000" b="1">
                <a:solidFill>
                  <a:srgbClr val="000080"/>
                </a:solidFill>
              </a:rPr>
              <a:t>)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611188" y="5589588"/>
            <a:ext cx="25209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b="1">
                <a:solidFill>
                  <a:srgbClr val="000080"/>
                </a:solidFill>
              </a:rPr>
              <a:t>クライアント </a:t>
            </a:r>
            <a:r>
              <a:rPr lang="en-US" altLang="ja-JP" sz="2000" b="1">
                <a:solidFill>
                  <a:srgbClr val="000080"/>
                </a:solidFill>
              </a:rPr>
              <a:t>(</a:t>
            </a:r>
            <a:r>
              <a:rPr lang="ja-JP" altLang="en-US" sz="2000" b="1">
                <a:solidFill>
                  <a:srgbClr val="000080"/>
                </a:solidFill>
              </a:rPr>
              <a:t>送信者</a:t>
            </a:r>
            <a:r>
              <a:rPr lang="en-US" altLang="ja-JP" sz="2000" b="1">
                <a:solidFill>
                  <a:srgbClr val="000080"/>
                </a:solidFill>
              </a:rPr>
              <a:t>)</a:t>
            </a:r>
            <a:endParaRPr lang="en-GB" altLang="ja-JP" sz="2000" b="1">
              <a:solidFill>
                <a:srgbClr val="000080"/>
              </a:solidFill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795963" y="5300663"/>
            <a:ext cx="25558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b="1">
                <a:solidFill>
                  <a:srgbClr val="000080"/>
                </a:solidFill>
              </a:rPr>
              <a:t>クライアント </a:t>
            </a:r>
            <a:r>
              <a:rPr lang="en-US" altLang="ja-JP" sz="2000" b="1">
                <a:solidFill>
                  <a:srgbClr val="000080"/>
                </a:solidFill>
              </a:rPr>
              <a:t>(</a:t>
            </a:r>
            <a:r>
              <a:rPr lang="ja-JP" altLang="en-US" sz="2000" b="1">
                <a:solidFill>
                  <a:srgbClr val="000080"/>
                </a:solidFill>
              </a:rPr>
              <a:t>受信者</a:t>
            </a:r>
            <a:r>
              <a:rPr lang="en-GB" altLang="ja-JP" sz="2000" b="1">
                <a:solidFill>
                  <a:srgbClr val="000080"/>
                </a:solidFill>
              </a:rPr>
              <a:t>)</a:t>
            </a: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682625" y="2060575"/>
            <a:ext cx="792163" cy="2520950"/>
          </a:xfrm>
          <a:custGeom>
            <a:avLst/>
            <a:gdLst>
              <a:gd name="T0" fmla="*/ 20309482 w 21600"/>
              <a:gd name="T1" fmla="*/ 0 h 21600"/>
              <a:gd name="T2" fmla="*/ 20309482 w 21600"/>
              <a:gd name="T3" fmla="*/ 165608675 h 21600"/>
              <a:gd name="T4" fmla="*/ 4371236 w 21600"/>
              <a:gd name="T5" fmla="*/ 294221708 h 21600"/>
              <a:gd name="T6" fmla="*/ 29051955 w 21600"/>
              <a:gd name="T7" fmla="*/ 8280433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2771775" y="2276475"/>
            <a:ext cx="647700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580063" y="2276475"/>
            <a:ext cx="650875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 rot="5400000">
            <a:off x="6702426" y="2887662"/>
            <a:ext cx="2087562" cy="1008063"/>
          </a:xfrm>
          <a:custGeom>
            <a:avLst/>
            <a:gdLst>
              <a:gd name="T0" fmla="*/ 141041874 w 21600"/>
              <a:gd name="T1" fmla="*/ 0 h 21600"/>
              <a:gd name="T2" fmla="*/ 141041874 w 21600"/>
              <a:gd name="T3" fmla="*/ 26480742 h 21600"/>
              <a:gd name="T4" fmla="*/ 30356727 w 21600"/>
              <a:gd name="T5" fmla="*/ 47045880 h 21600"/>
              <a:gd name="T6" fmla="*/ 201755329 w 21600"/>
              <a:gd name="T7" fmla="*/ 132403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203575" y="2565400"/>
            <a:ext cx="2592388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ja-JP" alt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ネットワーク</a:t>
            </a:r>
            <a:endParaRPr lang="en-US" altLang="ja-JP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を介してメールを</a:t>
            </a:r>
            <a:endParaRPr lang="en-GB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受信側のサーバへ</a:t>
            </a:r>
            <a:endParaRPr lang="en-GB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68313" y="4581525"/>
            <a:ext cx="844550" cy="641350"/>
            <a:chOff x="306" y="2901"/>
            <a:chExt cx="532" cy="404"/>
          </a:xfrm>
        </p:grpSpPr>
        <p:sp>
          <p:nvSpPr>
            <p:cNvPr id="17431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32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29" name="Text Box 11"/>
          <p:cNvSpPr txBox="1">
            <a:spLocks noChangeArrowheads="1"/>
          </p:cNvSpPr>
          <p:nvPr/>
        </p:nvSpPr>
        <p:spPr bwMode="auto">
          <a:xfrm>
            <a:off x="5867400" y="3068638"/>
            <a:ext cx="1728788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b="1">
                <a:solidFill>
                  <a:srgbClr val="000080"/>
                </a:solidFill>
              </a:rPr>
              <a:t>メールサーバ </a:t>
            </a:r>
            <a:r>
              <a:rPr lang="en-GB" altLang="ja-JP" sz="2000" b="1">
                <a:solidFill>
                  <a:srgbClr val="000080"/>
                </a:solidFill>
              </a:rPr>
              <a:t>(</a:t>
            </a:r>
            <a:r>
              <a:rPr lang="ja-JP" altLang="en-US" sz="2000" b="1">
                <a:solidFill>
                  <a:srgbClr val="000080"/>
                </a:solidFill>
              </a:rPr>
              <a:t>受信者側</a:t>
            </a:r>
            <a:r>
              <a:rPr lang="en-GB" altLang="ja-JP" sz="2000" b="1">
                <a:solidFill>
                  <a:srgbClr val="000080"/>
                </a:solidFill>
              </a:rPr>
              <a:t>)</a:t>
            </a:r>
          </a:p>
        </p:txBody>
      </p:sp>
      <p:sp>
        <p:nvSpPr>
          <p:cNvPr id="1743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AF1B390B-582B-4CC5-A73F-C117F00F66E1}" type="slidenum">
              <a:rPr lang="en-US" altLang="ja-JP" sz="1400" smtClean="0"/>
              <a:pPr eaLnBrk="1" hangingPunct="1"/>
              <a:t>5</a:t>
            </a:fld>
            <a:r>
              <a:rPr lang="en-US" altLang="ja-JP" sz="1400" dirty="0" smtClean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7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4.16667E-6 -0.16486 C 4.16667E-6 -0.23885 0.04583 -0.32994 0.08316 -0.32994 L 0.16632 -0.32994 " rAng="0" ptsTypes="FfFF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rCtr x="8300" y="-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63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32 -0.32994 L 0.63888 -0.34035 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rCtr x="236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50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888 -0.34035 L 0.70972 -0.34035 C 0.74149 -0.34035 0.78073 -0.2622 0.78073 -0.19908 L 0.78073 -0.05711 " rAng="0" ptsTypes="FfFF">
                                      <p:cBhvr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rCtr x="71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/>
      <p:bldP spid="10256" grpId="0" animBg="1"/>
      <p:bldP spid="10257" grpId="0" animBg="1"/>
      <p:bldP spid="10258" grpId="0" animBg="1"/>
      <p:bldP spid="102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ja-JP" altLang="en-US" smtClean="0"/>
              <a:t>メールアドレス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1219200"/>
            <a:ext cx="8604448" cy="4876800"/>
          </a:xfrm>
        </p:spPr>
        <p:txBody>
          <a:bodyPr/>
          <a:lstStyle/>
          <a:p>
            <a:pPr eaLnBrk="1" hangingPunct="1">
              <a:lnSpc>
                <a:spcPts val="1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endParaRPr lang="en-US" altLang="ja-JP" dirty="0" smtClean="0"/>
          </a:p>
          <a:p>
            <a:pPr eaLnBrk="1" hangingPunct="1">
              <a:lnSpc>
                <a:spcPts val="1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eaLnBrk="1" hangingPunct="1">
              <a:lnSpc>
                <a:spcPts val="100"/>
              </a:lnSpc>
              <a:spcBef>
                <a:spcPts val="600"/>
              </a:spcBef>
              <a:buFontTx/>
              <a:buNone/>
              <a:defRPr/>
            </a:pPr>
            <a:endParaRPr lang="en-US" altLang="ja-JP" dirty="0" smtClean="0"/>
          </a:p>
          <a:p>
            <a:pPr eaLnBrk="1" hangingPunct="1">
              <a:lnSpc>
                <a:spcPts val="100"/>
              </a:lnSpc>
              <a:spcBef>
                <a:spcPts val="600"/>
              </a:spcBef>
              <a:buFontTx/>
              <a:buNone/>
              <a:defRPr/>
            </a:pPr>
            <a:endParaRPr lang="en-US" altLang="ja-JP" dirty="0" smtClean="0"/>
          </a:p>
          <a:p>
            <a:pPr eaLnBrk="1" hangingPunct="1">
              <a:lnSpc>
                <a:spcPts val="1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ja-JP" altLang="en-US" dirty="0" smtClean="0"/>
              <a:t>配送先を特定する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eaLnBrk="1" hangingPunct="1">
              <a:lnSpc>
                <a:spcPts val="100"/>
              </a:lnSpc>
              <a:spcBef>
                <a:spcPts val="600"/>
              </a:spcBef>
              <a:buFontTx/>
              <a:buNone/>
              <a:defRPr/>
            </a:pPr>
            <a:endParaRPr lang="en-US" altLang="ja-JP" dirty="0" smtClean="0">
              <a:latin typeface="DejaVu Serif" pitchFamily="16" charset="0"/>
            </a:endParaRPr>
          </a:p>
          <a:p>
            <a:pPr eaLnBrk="1" hangingPunct="1">
              <a:lnSpc>
                <a:spcPts val="1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GB" altLang="ja-JP" dirty="0" smtClean="0">
                <a:latin typeface="DejaVu Serif" pitchFamily="16" charset="0"/>
              </a:rPr>
              <a:t> </a:t>
            </a:r>
            <a:r>
              <a:rPr lang="en-GB" altLang="ja-JP" dirty="0" err="1">
                <a:latin typeface="DejaVu Serif" pitchFamily="16" charset="0"/>
              </a:rPr>
              <a:t>hoge</a:t>
            </a:r>
            <a:r>
              <a:rPr lang="en-GB" altLang="ja-JP" dirty="0">
                <a:latin typeface="DejaVu Serif" pitchFamily="16" charset="0"/>
              </a:rPr>
              <a:t> @ </a:t>
            </a:r>
            <a:r>
              <a:rPr lang="en-GB" altLang="ja-JP" dirty="0" smtClean="0">
                <a:latin typeface="DejaVu Serif" pitchFamily="16" charset="0"/>
              </a:rPr>
              <a:t>ep.sci.hokudai.ac.jp</a:t>
            </a:r>
          </a:p>
          <a:p>
            <a:pPr eaLnBrk="1" hangingPunct="1">
              <a:buFontTx/>
              <a:buNone/>
              <a:defRPr/>
            </a:pPr>
            <a:endParaRPr lang="en-GB" altLang="ja-JP" dirty="0">
              <a:latin typeface="DejaVu Serif" pitchFamily="16" charset="0"/>
            </a:endParaRPr>
          </a:p>
          <a:p>
            <a:pPr eaLnBrk="1" hangingPunct="1">
              <a:buFontTx/>
              <a:buNone/>
              <a:defRPr/>
            </a:pPr>
            <a:endParaRPr lang="en-GB" altLang="ja-JP" dirty="0" smtClean="0">
              <a:latin typeface="DejaVu Serif" pitchFamily="16" charset="0"/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800" dirty="0" smtClean="0">
                <a:latin typeface="DejaVu Serif" pitchFamily="16" charset="0"/>
              </a:rPr>
              <a:t>　 </a:t>
            </a:r>
            <a:r>
              <a:rPr lang="ja-JP" altLang="en-US" sz="2800" dirty="0" smtClean="0">
                <a:solidFill>
                  <a:schemeClr val="accent2"/>
                </a:solidFill>
                <a:latin typeface="DejaVu Serif" pitchFamily="16" charset="0"/>
              </a:rPr>
              <a:t>ローカル部 </a:t>
            </a:r>
            <a:r>
              <a:rPr lang="en-US" altLang="ja-JP" sz="2800" dirty="0" smtClean="0">
                <a:latin typeface="DejaVu Serif" pitchFamily="16" charset="0"/>
              </a:rPr>
              <a:t>:</a:t>
            </a:r>
            <a:r>
              <a:rPr lang="ja-JP" altLang="en-US" sz="2800" dirty="0" smtClean="0">
                <a:latin typeface="DejaVu Serif" pitchFamily="16" charset="0"/>
              </a:rPr>
              <a:t> </a:t>
            </a:r>
            <a:r>
              <a:rPr lang="ja-JP" altLang="en-US" sz="2800" dirty="0" smtClean="0"/>
              <a:t>メールサーバ上の受取先を指定するもの</a:t>
            </a:r>
            <a:endParaRPr lang="en-US" altLang="ja-JP" sz="28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800" dirty="0" smtClean="0"/>
              <a:t>　　　　　　　　　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具体的にはユーザ </a:t>
            </a:r>
            <a:r>
              <a:rPr lang="en-US" altLang="ja-JP" sz="2800" dirty="0" smtClean="0">
                <a:latin typeface="+mn-ea"/>
              </a:rPr>
              <a:t>ID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やアカウント名</a:t>
            </a:r>
            <a:r>
              <a:rPr lang="en-US" altLang="ja-JP" sz="2800" dirty="0" smtClean="0"/>
              <a:t>)</a:t>
            </a:r>
          </a:p>
          <a:p>
            <a:pPr eaLnBrk="1" hangingPunct="1">
              <a:buNone/>
              <a:defRPr/>
            </a:pPr>
            <a:r>
              <a:rPr lang="ja-JP" altLang="en-US" sz="2800" dirty="0" smtClean="0">
                <a:solidFill>
                  <a:schemeClr val="accent2"/>
                </a:solidFill>
                <a:latin typeface="DejaVu Serif" pitchFamily="16" charset="0"/>
              </a:rPr>
              <a:t>    ドメイン部 </a:t>
            </a:r>
            <a:r>
              <a:rPr lang="en-US" altLang="ja-JP" sz="2800" dirty="0" smtClean="0">
                <a:latin typeface="DejaVu Serif" pitchFamily="16" charset="0"/>
              </a:rPr>
              <a:t>:</a:t>
            </a:r>
            <a:r>
              <a:rPr lang="ja-JP" altLang="en-US" sz="2800" dirty="0" smtClean="0">
                <a:latin typeface="DejaVu Serif" pitchFamily="16" charset="0"/>
              </a:rPr>
              <a:t> </a:t>
            </a:r>
            <a:r>
              <a:rPr lang="ja-JP" altLang="en-US" sz="2800" dirty="0">
                <a:latin typeface="DejaVu Serif" pitchFamily="16" charset="0"/>
              </a:rPr>
              <a:t>配送先のメールサーバを指定するもの</a:t>
            </a:r>
            <a:endParaRPr lang="en-US" altLang="ja-JP" sz="2800" dirty="0">
              <a:latin typeface="DejaVu Serif" pitchFamily="16" charset="0"/>
            </a:endParaRPr>
          </a:p>
          <a:p>
            <a:pPr eaLnBrk="1" hangingPunct="1">
              <a:buFontTx/>
              <a:buNone/>
              <a:defRPr/>
            </a:pPr>
            <a:endParaRPr lang="en-US" altLang="ja-JP" sz="2800" dirty="0" smtClean="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043608" y="2420938"/>
            <a:ext cx="1081088" cy="0"/>
          </a:xfrm>
          <a:prstGeom prst="line">
            <a:avLst/>
          </a:prstGeom>
          <a:noFill/>
          <a:ln w="360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2627784" y="2349500"/>
            <a:ext cx="4103687" cy="0"/>
          </a:xfrm>
          <a:prstGeom prst="line">
            <a:avLst/>
          </a:prstGeom>
          <a:noFill/>
          <a:ln w="360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1042988" y="2492375"/>
            <a:ext cx="7127875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600">
                <a:solidFill>
                  <a:srgbClr val="0000FF"/>
                </a:solidFill>
              </a:rPr>
              <a:t>ローカル部</a:t>
            </a:r>
            <a:r>
              <a:rPr lang="ja-JP" altLang="en-GB" sz="2600">
                <a:solidFill>
                  <a:srgbClr val="0000FF"/>
                </a:solidFill>
              </a:rPr>
              <a:t>　　　　　ドメイン</a:t>
            </a:r>
            <a:r>
              <a:rPr lang="ja-JP" altLang="en-US" sz="2600">
                <a:solidFill>
                  <a:srgbClr val="0000FF"/>
                </a:solidFill>
              </a:rPr>
              <a:t>部</a:t>
            </a:r>
            <a:endParaRPr lang="ja-JP" altLang="en-GB" sz="2600">
              <a:solidFill>
                <a:srgbClr val="0000FF"/>
              </a:solidFill>
            </a:endParaRPr>
          </a:p>
        </p:txBody>
      </p:sp>
      <p:sp>
        <p:nvSpPr>
          <p:cNvPr id="1843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7E1FA4BF-64D2-460B-A800-E01EF43ADB5A}" type="slidenum">
              <a:rPr lang="en-US" altLang="ja-JP" sz="1400" smtClean="0"/>
              <a:pPr eaLnBrk="1" hangingPunct="1"/>
              <a:t>6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3"/>
          <p:cNvSpPr>
            <a:spLocks noChangeArrowheads="1"/>
          </p:cNvSpPr>
          <p:nvPr/>
        </p:nvSpPr>
        <p:spPr bwMode="auto">
          <a:xfrm>
            <a:off x="38100" y="1557338"/>
            <a:ext cx="2903538" cy="446405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AutoShape 8"/>
          <p:cNvSpPr>
            <a:spLocks noChangeArrowheads="1"/>
          </p:cNvSpPr>
          <p:nvPr/>
        </p:nvSpPr>
        <p:spPr bwMode="auto">
          <a:xfrm>
            <a:off x="2452688" y="2060575"/>
            <a:ext cx="1508125" cy="719138"/>
          </a:xfrm>
          <a:prstGeom prst="rightArrow">
            <a:avLst>
              <a:gd name="adj1" fmla="val 50000"/>
              <a:gd name="adj2" fmla="val 50059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0" name="Text Box 12"/>
          <p:cNvSpPr txBox="1">
            <a:spLocks noChangeArrowheads="1"/>
          </p:cNvSpPr>
          <p:nvPr/>
        </p:nvSpPr>
        <p:spPr bwMode="auto">
          <a:xfrm>
            <a:off x="2444750" y="2205038"/>
            <a:ext cx="12715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受信側へ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565400" y="1844675"/>
            <a:ext cx="1055688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  <a:ea typeface="ＭＳ Ｐゴシック" charset="-128"/>
              </a:rPr>
              <a:t>SMTP</a:t>
            </a:r>
            <a:endParaRPr lang="ja-JP" altLang="en-US" sz="2000" dirty="0">
              <a:solidFill>
                <a:schemeClr val="bg1"/>
              </a:solidFill>
              <a:ea typeface="ＭＳ Ｐゴシック" charset="-128"/>
            </a:endParaRP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5" y="1774825"/>
            <a:ext cx="10414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263525" y="1844675"/>
            <a:ext cx="830263" cy="2520950"/>
          </a:xfrm>
          <a:custGeom>
            <a:avLst/>
            <a:gdLst>
              <a:gd name="T0" fmla="*/ 22310051 w 21600"/>
              <a:gd name="T1" fmla="*/ 0 h 21600"/>
              <a:gd name="T2" fmla="*/ 22310051 w 21600"/>
              <a:gd name="T3" fmla="*/ 165608675 h 21600"/>
              <a:gd name="T4" fmla="*/ 4801841 w 21600"/>
              <a:gd name="T5" fmla="*/ 294221708 h 21600"/>
              <a:gd name="T6" fmla="*/ 31913734 w 21600"/>
              <a:gd name="T7" fmla="*/ 8280433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7013" y="3500438"/>
            <a:ext cx="979487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  <a:ea typeface="ＭＳ Ｐゴシック" charset="-128"/>
              </a:rPr>
              <a:t>SMTP</a:t>
            </a:r>
            <a:endParaRPr lang="ja-JP" altLang="en-US" sz="2000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465" name="Text Box 12"/>
          <p:cNvSpPr txBox="1">
            <a:spLocks noChangeArrowheads="1"/>
          </p:cNvSpPr>
          <p:nvPr/>
        </p:nvSpPr>
        <p:spPr bwMode="auto">
          <a:xfrm>
            <a:off x="2444750" y="2205038"/>
            <a:ext cx="12636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ja-JP" altLang="en-GB" sz="2000" b="1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受信側へ</a:t>
            </a:r>
          </a:p>
        </p:txBody>
      </p:sp>
      <p:sp>
        <p:nvSpPr>
          <p:cNvPr id="19466" name="AutoShape 6"/>
          <p:cNvSpPr>
            <a:spLocks noChangeArrowheads="1"/>
          </p:cNvSpPr>
          <p:nvPr/>
        </p:nvSpPr>
        <p:spPr bwMode="auto">
          <a:xfrm>
            <a:off x="1357313" y="1700213"/>
            <a:ext cx="904875" cy="503237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>
            <a:noFill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7" name="テキスト ボックス 30"/>
          <p:cNvSpPr txBox="1">
            <a:spLocks noChangeArrowheads="1"/>
          </p:cNvSpPr>
          <p:nvPr/>
        </p:nvSpPr>
        <p:spPr bwMode="auto">
          <a:xfrm>
            <a:off x="1433513" y="1771650"/>
            <a:ext cx="830262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>
                <a:solidFill>
                  <a:srgbClr val="E9C68F"/>
                </a:solidFill>
              </a:rPr>
              <a:t>M</a:t>
            </a:r>
            <a:r>
              <a:rPr lang="en-US" altLang="ja-JP" sz="2000" b="1">
                <a:solidFill>
                  <a:srgbClr val="E9C68F"/>
                </a:solidFill>
              </a:rPr>
              <a:t>T</a:t>
            </a:r>
            <a:r>
              <a:rPr lang="en-GB" altLang="ja-JP" sz="2000" b="1">
                <a:solidFill>
                  <a:srgbClr val="E9C68F"/>
                </a:solidFill>
              </a:rPr>
              <a:t>A</a:t>
            </a:r>
          </a:p>
        </p:txBody>
      </p:sp>
      <p:sp>
        <p:nvSpPr>
          <p:cNvPr id="19468" name="AutoShape 6"/>
          <p:cNvSpPr>
            <a:spLocks noChangeArrowheads="1"/>
          </p:cNvSpPr>
          <p:nvPr/>
        </p:nvSpPr>
        <p:spPr bwMode="auto">
          <a:xfrm>
            <a:off x="0" y="4437063"/>
            <a:ext cx="900113" cy="576262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>
            <a:noFill/>
          </a:ln>
          <a:effectLst>
            <a:outerShdw dist="107933" dir="2700000" algn="ctr" rotWithShape="0">
              <a:srgbClr val="A6A084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9" name="テキスト ボックス 24"/>
          <p:cNvSpPr txBox="1">
            <a:spLocks noChangeArrowheads="1"/>
          </p:cNvSpPr>
          <p:nvPr/>
        </p:nvSpPr>
        <p:spPr bwMode="auto">
          <a:xfrm>
            <a:off x="76200" y="4581525"/>
            <a:ext cx="8286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>
                <a:solidFill>
                  <a:srgbClr val="E9C68F"/>
                </a:solidFill>
              </a:rPr>
              <a:t>MUA</a:t>
            </a:r>
          </a:p>
        </p:txBody>
      </p:sp>
      <p:sp>
        <p:nvSpPr>
          <p:cNvPr id="194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7286625" cy="858837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</a:t>
            </a:r>
            <a:r>
              <a:rPr lang="ja-JP" altLang="en-US" smtClean="0"/>
              <a:t>送信</a:t>
            </a:r>
            <a:endParaRPr lang="ja-JP" altLang="en-GB" smtClean="0"/>
          </a:p>
        </p:txBody>
      </p:sp>
      <p:sp>
        <p:nvSpPr>
          <p:cNvPr id="19471" name="Text Box 9"/>
          <p:cNvSpPr txBox="1">
            <a:spLocks noChangeArrowheads="1"/>
          </p:cNvSpPr>
          <p:nvPr/>
        </p:nvSpPr>
        <p:spPr bwMode="auto">
          <a:xfrm>
            <a:off x="1258888" y="1052513"/>
            <a:ext cx="12239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>
                <a:solidFill>
                  <a:srgbClr val="990099"/>
                </a:solidFill>
              </a:rPr>
              <a:t>送信側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0" y="4365625"/>
            <a:ext cx="844550" cy="641350"/>
            <a:chOff x="306" y="2901"/>
            <a:chExt cx="532" cy="404"/>
          </a:xfrm>
        </p:grpSpPr>
        <p:sp>
          <p:nvSpPr>
            <p:cNvPr id="19478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79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4140200" y="1341438"/>
            <a:ext cx="5003800" cy="4610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750"/>
              </a:spcBef>
              <a:buSzPct val="10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>
                <a:latin typeface="+mn-ea"/>
                <a:ea typeface="+mn-ea"/>
              </a:rPr>
              <a:t>ユーザ</a:t>
            </a:r>
            <a:r>
              <a:rPr lang="en-US" altLang="ja-JP" sz="3200" dirty="0">
                <a:latin typeface="+mn-ea"/>
                <a:ea typeface="+mn-ea"/>
              </a:rPr>
              <a:t>(</a:t>
            </a:r>
            <a:r>
              <a:rPr lang="ja-JP" altLang="en-US" sz="3200" dirty="0">
                <a:latin typeface="+mn-ea"/>
                <a:ea typeface="+mn-ea"/>
              </a:rPr>
              <a:t>送信者</a:t>
            </a:r>
            <a:r>
              <a:rPr lang="en-US" altLang="ja-JP" sz="3200" dirty="0">
                <a:latin typeface="+mn-ea"/>
                <a:ea typeface="+mn-ea"/>
              </a:rPr>
              <a:t>)</a:t>
            </a:r>
            <a:r>
              <a:rPr lang="ja-JP" altLang="en-GB" sz="3200" dirty="0">
                <a:latin typeface="+mn-ea"/>
                <a:ea typeface="+mn-ea"/>
              </a:rPr>
              <a:t>はメールサーバ </a:t>
            </a:r>
            <a:r>
              <a:rPr lang="en-GB" altLang="ja-JP" sz="3200" dirty="0">
                <a:latin typeface="+mn-ea"/>
                <a:ea typeface="+mn-ea"/>
              </a:rPr>
              <a:t>(</a:t>
            </a:r>
            <a:r>
              <a:rPr lang="ja-JP" altLang="en-US" sz="3200" dirty="0">
                <a:latin typeface="+mn-ea"/>
                <a:ea typeface="+mn-ea"/>
              </a:rPr>
              <a:t>送信者側</a:t>
            </a:r>
            <a:r>
              <a:rPr lang="en-GB" altLang="ja-JP" sz="3200" dirty="0">
                <a:latin typeface="+mn-ea"/>
                <a:ea typeface="+mn-ea"/>
              </a:rPr>
              <a:t>)</a:t>
            </a:r>
            <a:r>
              <a:rPr lang="ja-JP" altLang="en-GB" sz="3200" dirty="0">
                <a:latin typeface="+mn-ea"/>
                <a:ea typeface="+mn-ea"/>
              </a:rPr>
              <a:t>宛にメールを送信</a:t>
            </a:r>
          </a:p>
          <a:p>
            <a:pPr marL="739775" lvl="1" indent="-282575">
              <a:lnSpc>
                <a:spcPct val="91000"/>
              </a:lnSpc>
              <a:spcBef>
                <a:spcPts val="60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altLang="ja-JP" sz="2800" dirty="0">
                <a:solidFill>
                  <a:srgbClr val="FF0000"/>
                </a:solidFill>
                <a:latin typeface="+mj-ea"/>
                <a:ea typeface="+mj-ea"/>
              </a:rPr>
              <a:t>MUA</a:t>
            </a:r>
            <a:r>
              <a:rPr lang="en-GB" altLang="ja-JP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 </a:t>
            </a:r>
            <a:r>
              <a:rPr lang="ja-JP" altLang="en-GB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を</a:t>
            </a:r>
            <a:r>
              <a:rPr lang="ja-JP" alt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利用</a:t>
            </a:r>
            <a:r>
              <a:rPr lang="en-US" altLang="ja-JP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(</a:t>
            </a:r>
            <a:r>
              <a:rPr lang="ja-JP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後述</a:t>
            </a:r>
            <a:r>
              <a:rPr lang="en-US" altLang="ja-JP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)</a:t>
            </a:r>
            <a:endParaRPr lang="en-GB" altLang="ja-JP" sz="30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10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US" sz="3200" dirty="0" smtClean="0">
                <a:latin typeface="+mn-ea"/>
              </a:rPr>
              <a:t>送信者側の</a:t>
            </a:r>
            <a:r>
              <a:rPr lang="ja-JP" altLang="en-GB" sz="3200" dirty="0" smtClean="0">
                <a:latin typeface="+mn-ea"/>
                <a:ea typeface="+mn-ea"/>
              </a:rPr>
              <a:t>メールサーバは受信</a:t>
            </a:r>
            <a:r>
              <a:rPr lang="ja-JP" altLang="en-US" sz="3200" dirty="0" smtClean="0">
                <a:latin typeface="+mn-ea"/>
                <a:ea typeface="+mn-ea"/>
              </a:rPr>
              <a:t>者</a:t>
            </a:r>
            <a:r>
              <a:rPr lang="ja-JP" altLang="en-GB" sz="3200" dirty="0" smtClean="0">
                <a:latin typeface="+mn-ea"/>
                <a:ea typeface="+mn-ea"/>
              </a:rPr>
              <a:t>側</a:t>
            </a:r>
            <a:r>
              <a:rPr lang="ja-JP" altLang="en-US" sz="3200" dirty="0" smtClean="0">
                <a:latin typeface="+mn-ea"/>
                <a:ea typeface="+mn-ea"/>
              </a:rPr>
              <a:t>のメールサーバ</a:t>
            </a:r>
            <a:r>
              <a:rPr lang="ja-JP" altLang="en-GB" sz="3200" dirty="0" smtClean="0">
                <a:latin typeface="+mn-ea"/>
                <a:ea typeface="+mn-ea"/>
              </a:rPr>
              <a:t>に</a:t>
            </a:r>
            <a:r>
              <a:rPr lang="ja-JP" altLang="en-GB" sz="3200" dirty="0">
                <a:latin typeface="+mn-ea"/>
                <a:ea typeface="+mn-ea"/>
              </a:rPr>
              <a:t>送信</a:t>
            </a: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n-GB" altLang="ja-JP" sz="2800" dirty="0">
                <a:solidFill>
                  <a:srgbClr val="FF0000"/>
                </a:solidFill>
                <a:latin typeface="+mj-ea"/>
                <a:ea typeface="+mj-ea"/>
              </a:rPr>
              <a:t>MTA</a:t>
            </a:r>
            <a:r>
              <a:rPr lang="en-GB" altLang="ja-JP" sz="2800" dirty="0">
                <a:latin typeface="+mj-ea"/>
                <a:ea typeface="+mj-ea"/>
              </a:rPr>
              <a:t> </a:t>
            </a:r>
            <a:r>
              <a:rPr lang="ja-JP" altLang="en-GB" sz="2800" dirty="0">
                <a:latin typeface="+mj-ea"/>
                <a:ea typeface="+mj-ea"/>
              </a:rPr>
              <a:t>を</a:t>
            </a:r>
            <a:r>
              <a:rPr lang="ja-JP" altLang="en-GB" sz="2800" dirty="0" smtClean="0">
                <a:latin typeface="+mj-ea"/>
                <a:ea typeface="+mj-ea"/>
              </a:rPr>
              <a:t>利用</a:t>
            </a:r>
            <a:r>
              <a:rPr lang="en-US" altLang="ja-JP" sz="2800" dirty="0" smtClean="0">
                <a:latin typeface="+mj-ea"/>
                <a:ea typeface="+mj-ea"/>
              </a:rPr>
              <a:t>(</a:t>
            </a:r>
            <a:r>
              <a:rPr lang="ja-JP" altLang="en-US" sz="2800" dirty="0" smtClean="0">
                <a:latin typeface="+mj-ea"/>
                <a:ea typeface="+mj-ea"/>
              </a:rPr>
              <a:t>後述</a:t>
            </a:r>
            <a:r>
              <a:rPr lang="en-US" altLang="ja-JP" sz="2800" dirty="0" smtClean="0">
                <a:latin typeface="+mj-ea"/>
                <a:ea typeface="+mj-ea"/>
              </a:rPr>
              <a:t>)</a:t>
            </a:r>
            <a:endParaRPr lang="ja-JP" altLang="en-GB" sz="2800" dirty="0">
              <a:latin typeface="+mj-ea"/>
              <a:ea typeface="+mj-ea"/>
            </a:endParaRP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ja-JP" altLang="en-GB" sz="2800" dirty="0">
                <a:latin typeface="+mj-ea"/>
                <a:ea typeface="+mj-ea"/>
              </a:rPr>
              <a:t>通信プロトコルは </a:t>
            </a:r>
            <a:r>
              <a:rPr lang="en-GB" altLang="ja-JP" sz="2800" dirty="0">
                <a:solidFill>
                  <a:srgbClr val="FF0000"/>
                </a:solidFill>
                <a:latin typeface="+mj-ea"/>
                <a:ea typeface="+mj-ea"/>
              </a:rPr>
              <a:t>SMTP</a:t>
            </a:r>
          </a:p>
        </p:txBody>
      </p:sp>
      <p:sp>
        <p:nvSpPr>
          <p:cNvPr id="19474" name="Text Box 11"/>
          <p:cNvSpPr txBox="1">
            <a:spLocks noChangeArrowheads="1"/>
          </p:cNvSpPr>
          <p:nvPr/>
        </p:nvSpPr>
        <p:spPr bwMode="auto">
          <a:xfrm>
            <a:off x="927100" y="2852738"/>
            <a:ext cx="188595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b="1">
                <a:solidFill>
                  <a:srgbClr val="000080"/>
                </a:solidFill>
              </a:rPr>
              <a:t>メールサーバ </a:t>
            </a:r>
            <a:r>
              <a:rPr lang="en-GB" altLang="ja-JP" b="1">
                <a:solidFill>
                  <a:srgbClr val="000080"/>
                </a:solidFill>
              </a:rPr>
              <a:t>(</a:t>
            </a:r>
            <a:r>
              <a:rPr lang="ja-JP" altLang="en-US" b="1">
                <a:solidFill>
                  <a:srgbClr val="000080"/>
                </a:solidFill>
              </a:rPr>
              <a:t>送信者側</a:t>
            </a:r>
            <a:r>
              <a:rPr lang="en-GB" altLang="ja-JP" b="1">
                <a:solidFill>
                  <a:srgbClr val="000080"/>
                </a:solidFill>
              </a:rPr>
              <a:t>)</a:t>
            </a:r>
          </a:p>
        </p:txBody>
      </p:sp>
      <p:pic>
        <p:nvPicPr>
          <p:cNvPr id="1947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4221163"/>
            <a:ext cx="166052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476" name="Text Box 6"/>
          <p:cNvSpPr txBox="1">
            <a:spLocks noChangeArrowheads="1"/>
          </p:cNvSpPr>
          <p:nvPr/>
        </p:nvSpPr>
        <p:spPr bwMode="auto">
          <a:xfrm>
            <a:off x="827088" y="5445125"/>
            <a:ext cx="210661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US" sz="2000" b="1">
                <a:solidFill>
                  <a:srgbClr val="000080"/>
                </a:solidFill>
              </a:rPr>
              <a:t>送信者</a:t>
            </a:r>
            <a:endParaRPr lang="en-GB" altLang="ja-JP" sz="2000" b="1">
              <a:solidFill>
                <a:srgbClr val="000080"/>
              </a:solidFill>
            </a:endParaRPr>
          </a:p>
        </p:txBody>
      </p:sp>
      <p:sp>
        <p:nvSpPr>
          <p:cNvPr id="1947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B14D7C55-0921-4B9A-B5F8-628AB8405740}" type="slidenum">
              <a:rPr lang="en-US" altLang="ja-JP" sz="1400" smtClean="0"/>
              <a:pPr eaLnBrk="1" hangingPunct="1"/>
              <a:t>7</a:t>
            </a:fld>
            <a:r>
              <a:rPr lang="en-US" altLang="ja-JP" sz="1400" smtClean="0"/>
              <a:t>/43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C -0.00052 -0.04282 -0.0099 -0.17894 0.00313 -0.23125 C 0.00486 -0.27315 0.00174 -0.25694 0.00781 -0.28125 C 0.00885 -0.28542 0.00816 -0.2912 0.01094 -0.29375 C 0.02361 -0.30509 0.03715 -0.31852 0.05156 -0.325 C 0.05382 -0.32593 0.05556 -0.32894 0.05781 -0.32917 C 0.0724 -0.33102 0.08698 -0.33056 0.10156 -0.33125 C 0.11024 -0.33426 0.11753 -0.33958 0.12656 -0.34167 C 0.12969 -0.34236 0.13281 -0.34282 0.13594 -0.34375 C 0.13906 -0.34491 0.14531 -0.34792 0.14531 -0.34792 C 0.14844 -0.35417 0.15 -0.36042 0.15313 -0.36667 C 0.15486 -0.3787 0.15781 -0.38981 0.15781 -0.40208 " pathEditMode="relative" ptsTypes="fffffffffff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81 -0.40208 C 0.15833 -0.39028 0.15555 -0.36065 0.16875 -0.35417 C 0.17552 -0.35069 0.18351 -0.35046 0.19062 -0.34792 C 0.19479 -0.34629 0.20312 -0.34375 0.20312 -0.34352 C 0.26128 -0.34491 0.31736 -0.34375 0.375 -0.34375 " pathEditMode="relative" rAng="0" ptsTypes="ffff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4" grpId="0" animBg="1"/>
      <p:bldP spid="48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7969250" cy="857250"/>
          </a:xfrm>
        </p:spPr>
        <p:txBody>
          <a:bodyPr lIns="90000" tIns="46800" rIns="90000" bIns="46800"/>
          <a:lstStyle/>
          <a:p>
            <a:pPr algn="ctr" eaLnBrk="1" hangingPunct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mtClean="0"/>
              <a:t>MUA 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95738" y="1269454"/>
            <a:ext cx="5148262" cy="489585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67000"/>
              </a:lnSpc>
              <a:spcBef>
                <a:spcPts val="12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US" altLang="ja-JP" dirty="0" smtClean="0">
                <a:latin typeface="+mn-ea"/>
              </a:rPr>
              <a:t>Mail User Agent</a:t>
            </a:r>
            <a:r>
              <a:rPr lang="ja-JP" altLang="en-US" dirty="0" smtClean="0">
                <a:latin typeface="+mn-ea"/>
              </a:rPr>
              <a:t> </a:t>
            </a:r>
            <a:r>
              <a:rPr lang="ja-JP" altLang="en-US" dirty="0" smtClean="0"/>
              <a:t>の略</a:t>
            </a:r>
            <a:endParaRPr lang="en-US" altLang="ja-JP" dirty="0" smtClean="0"/>
          </a:p>
          <a:p>
            <a:pPr indent="-360000" eaLnBrk="1" hangingPunct="1">
              <a:lnSpc>
                <a:spcPct val="67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/>
              <a:t>メールソフト</a:t>
            </a:r>
            <a:r>
              <a:rPr lang="en-US" altLang="ja-JP" dirty="0"/>
              <a:t>, </a:t>
            </a:r>
            <a:r>
              <a:rPr lang="ja-JP" altLang="en-US" dirty="0"/>
              <a:t>メーラとも</a:t>
            </a:r>
            <a:endParaRPr lang="en-US" altLang="ja-JP" dirty="0"/>
          </a:p>
          <a:p>
            <a:pPr marL="0" indent="-17100" eaLnBrk="1" hangingPunct="1">
              <a:lnSpc>
                <a:spcPct val="67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/>
              <a:t>    </a:t>
            </a:r>
            <a:r>
              <a:rPr lang="ja-JP" altLang="en-US" dirty="0" smtClean="0"/>
              <a:t>呼ばれる</a:t>
            </a:r>
            <a:endParaRPr lang="en-US" altLang="ja-JP" dirty="0" smtClean="0"/>
          </a:p>
          <a:p>
            <a:pPr eaLnBrk="1" hangingPunct="1">
              <a:spcBef>
                <a:spcPts val="12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 smtClean="0"/>
              <a:t>ユーザ</a:t>
            </a:r>
            <a:r>
              <a:rPr lang="ja-JP" altLang="en-GB" dirty="0" smtClean="0"/>
              <a:t>がメールを扱うためのソフトウェア</a:t>
            </a:r>
            <a:endParaRPr lang="en-US" altLang="ja-JP" dirty="0" smtClean="0"/>
          </a:p>
          <a:p>
            <a:pPr lvl="1" indent="-360000"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 smtClean="0"/>
              <a:t>電子メールの読み書き</a:t>
            </a:r>
            <a:endParaRPr lang="en-US" altLang="ja-JP" dirty="0" smtClean="0"/>
          </a:p>
          <a:p>
            <a:pPr lvl="1" indent="-360000"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 smtClean="0"/>
              <a:t>サーバとクライアント間の送受信</a:t>
            </a:r>
            <a:endParaRPr lang="en-US" altLang="ja-JP" dirty="0" smtClean="0"/>
          </a:p>
          <a:p>
            <a:pPr eaLnBrk="1" hangingPunct="1">
              <a:lnSpc>
                <a:spcPct val="107000"/>
              </a:lnSpc>
              <a:spcBef>
                <a:spcPts val="12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ja-JP" dirty="0" smtClean="0">
                <a:latin typeface="+mn-ea"/>
              </a:rPr>
              <a:t>Windows Live mail</a:t>
            </a:r>
            <a:r>
              <a:rPr lang="en-GB" altLang="ja-JP" dirty="0" smtClean="0">
                <a:latin typeface="Century Schoolbook L" pitchFamily="16" charset="0"/>
              </a:rPr>
              <a:t>,</a:t>
            </a:r>
          </a:p>
          <a:p>
            <a:pPr marL="0" indent="0" eaLnBrk="1" hangingPunct="1">
              <a:lnSpc>
                <a:spcPct val="107000"/>
              </a:lnSpc>
              <a:spcBef>
                <a:spcPts val="12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ja-JP" altLang="en-US" dirty="0">
                <a:latin typeface="Century Schoolbook L" pitchFamily="16" charset="0"/>
              </a:rPr>
              <a:t> </a:t>
            </a:r>
            <a:r>
              <a:rPr lang="ja-JP" altLang="en-US" dirty="0" smtClean="0">
                <a:latin typeface="Century Schoolbook L" pitchFamily="16" charset="0"/>
              </a:rPr>
              <a:t>  </a:t>
            </a:r>
            <a:r>
              <a:rPr lang="en-GB" altLang="ja-JP" dirty="0" smtClean="0">
                <a:latin typeface="+mn-ea"/>
              </a:rPr>
              <a:t>Thunderbird , Mew</a:t>
            </a:r>
            <a:r>
              <a:rPr lang="en-GB" altLang="ja-JP" dirty="0" smtClean="0">
                <a:latin typeface="Century Schoolbook L" pitchFamily="16" charset="0"/>
              </a:rPr>
              <a:t> </a:t>
            </a:r>
            <a:endParaRPr lang="ja-JP" altLang="en-GB" dirty="0" smtClean="0"/>
          </a:p>
          <a:p>
            <a:pPr eaLnBrk="1" hangingPunct="1">
              <a:lnSpc>
                <a:spcPct val="67000"/>
              </a:lnSpc>
              <a:spcBef>
                <a:spcPts val="650"/>
              </a:spcBef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altLang="ja-JP" sz="2600" b="1" dirty="0" smtClean="0"/>
          </a:p>
        </p:txBody>
      </p:sp>
      <p:grpSp>
        <p:nvGrpSpPr>
          <p:cNvPr id="20484" name="グループ化 39"/>
          <p:cNvGrpSpPr>
            <a:grpSpLocks/>
          </p:cNvGrpSpPr>
          <p:nvPr/>
        </p:nvGrpSpPr>
        <p:grpSpPr bwMode="auto">
          <a:xfrm>
            <a:off x="0" y="1557338"/>
            <a:ext cx="3960813" cy="4464050"/>
            <a:chOff x="467544" y="1773238"/>
            <a:chExt cx="3780606" cy="4464074"/>
          </a:xfrm>
        </p:grpSpPr>
        <p:pic>
          <p:nvPicPr>
            <p:cNvPr id="2048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0487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2048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0489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250"/>
                </a:spcBef>
              </a:pPr>
              <a:r>
                <a:rPr lang="ja-JP" altLang="en-US" sz="2000" b="1">
                  <a:solidFill>
                    <a:srgbClr val="000080"/>
                  </a:solidFill>
                </a:rPr>
                <a:t>送信者</a:t>
              </a:r>
              <a:endParaRPr lang="en-GB" altLang="ja-JP" sz="2000" b="1">
                <a:solidFill>
                  <a:srgbClr val="000080"/>
                </a:solidFill>
              </a:endParaRPr>
            </a:p>
          </p:txBody>
        </p:sp>
        <p:sp>
          <p:nvSpPr>
            <p:cNvPr id="20490" name="AutoShape 7"/>
            <p:cNvSpPr>
              <a:spLocks noChangeArrowheads="1"/>
            </p:cNvSpPr>
            <p:nvPr/>
          </p:nvSpPr>
          <p:spPr bwMode="auto">
            <a:xfrm>
              <a:off x="719079" y="2060577"/>
              <a:ext cx="792488" cy="2520964"/>
            </a:xfrm>
            <a:custGeom>
              <a:avLst/>
              <a:gdLst>
                <a:gd name="T0" fmla="*/ 20326143 w 21600"/>
                <a:gd name="T1" fmla="*/ 0 h 21600"/>
                <a:gd name="T2" fmla="*/ 20326143 w 21600"/>
                <a:gd name="T3" fmla="*/ 165610528 h 21600"/>
                <a:gd name="T4" fmla="*/ 4374827 w 21600"/>
                <a:gd name="T5" fmla="*/ 294224976 h 21600"/>
                <a:gd name="T6" fmla="*/ 29075798 w 21600"/>
                <a:gd name="T7" fmla="*/ 82805264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00 h 21600"/>
                <a:gd name="T14" fmla="*/ 18201 w 21600"/>
                <a:gd name="T15" fmla="*/ 925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1" name="AutoShape 8"/>
            <p:cNvSpPr>
              <a:spLocks noChangeArrowheads="1"/>
            </p:cNvSpPr>
            <p:nvPr/>
          </p:nvSpPr>
          <p:spPr bwMode="auto">
            <a:xfrm>
              <a:off x="2808641" y="2276478"/>
              <a:ext cx="1439509" cy="719142"/>
            </a:xfrm>
            <a:prstGeom prst="rightArrow">
              <a:avLst>
                <a:gd name="adj1" fmla="val 50000"/>
                <a:gd name="adj2" fmla="val 50052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91000"/>
                </a:lnSpc>
              </a:pPr>
              <a:r>
                <a:rPr lang="ja-JP" altLang="en-GB" sz="2000" b="1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916225" y="2060577"/>
              <a:ext cx="1007657" cy="40005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2000" dirty="0">
                  <a:solidFill>
                    <a:schemeClr val="bg1"/>
                  </a:solidFill>
                  <a:ea typeface="ＭＳ Ｐゴシック" charset="-128"/>
                </a:rPr>
                <a:t>SMTP</a:t>
              </a:r>
              <a:endParaRPr lang="ja-JP" altLang="en-US" sz="2000" dirty="0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84228" y="3716348"/>
              <a:ext cx="934923" cy="40005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ja-JP" sz="2000" dirty="0">
                  <a:solidFill>
                    <a:schemeClr val="bg1"/>
                  </a:solidFill>
                  <a:ea typeface="ＭＳ Ｐゴシック" charset="-128"/>
                </a:rPr>
                <a:t>SMTP</a:t>
              </a:r>
              <a:endParaRPr lang="ja-JP" altLang="en-US" sz="2000" dirty="0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0495" name="AutoShape 6"/>
            <p:cNvSpPr>
              <a:spLocks noChangeArrowheads="1"/>
            </p:cNvSpPr>
            <p:nvPr/>
          </p:nvSpPr>
          <p:spPr bwMode="auto">
            <a:xfrm>
              <a:off x="467544" y="4652978"/>
              <a:ext cx="859160" cy="576265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6" name="テキスト ボックス 50"/>
            <p:cNvSpPr txBox="1">
              <a:spLocks noChangeArrowheads="1"/>
            </p:cNvSpPr>
            <p:nvPr/>
          </p:nvSpPr>
          <p:spPr bwMode="auto">
            <a:xfrm>
              <a:off x="539552" y="4797152"/>
              <a:ext cx="792088" cy="372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750"/>
                </a:spcBef>
              </a:pPr>
              <a:r>
                <a:rPr lang="en-GB" altLang="ja-JP" sz="2000" b="1">
                  <a:solidFill>
                    <a:srgbClr val="E9C68F"/>
                  </a:solidFill>
                </a:rPr>
                <a:t>MUA</a:t>
              </a:r>
            </a:p>
          </p:txBody>
        </p:sp>
        <p:sp>
          <p:nvSpPr>
            <p:cNvPr id="20497" name="AutoShape 6"/>
            <p:cNvSpPr>
              <a:spLocks noChangeArrowheads="1"/>
            </p:cNvSpPr>
            <p:nvPr/>
          </p:nvSpPr>
          <p:spPr bwMode="auto">
            <a:xfrm>
              <a:off x="1763103" y="1916114"/>
              <a:ext cx="865220" cy="504828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>
              <a:noFill/>
            </a:ln>
            <a:effectLst>
              <a:outerShdw dist="107933" dir="2700000" algn="ctr" rotWithShape="0">
                <a:srgbClr val="A6A084">
                  <a:alpha val="50026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8" name="テキスト ボックス 52"/>
            <p:cNvSpPr txBox="1">
              <a:spLocks noChangeArrowheads="1"/>
            </p:cNvSpPr>
            <p:nvPr/>
          </p:nvSpPr>
          <p:spPr bwMode="auto">
            <a:xfrm>
              <a:off x="1835697" y="1988840"/>
              <a:ext cx="792087" cy="37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750"/>
                </a:spcBef>
              </a:pPr>
              <a:r>
                <a:rPr lang="en-GB" altLang="ja-JP" sz="2000" b="1">
                  <a:solidFill>
                    <a:srgbClr val="E9C68F"/>
                  </a:solidFill>
                </a:rPr>
                <a:t>M</a:t>
              </a:r>
              <a:r>
                <a:rPr lang="en-US" altLang="ja-JP" sz="2000" b="1">
                  <a:solidFill>
                    <a:srgbClr val="E9C68F"/>
                  </a:solidFill>
                </a:rPr>
                <a:t>T</a:t>
              </a:r>
              <a:r>
                <a:rPr lang="en-GB" altLang="ja-JP" sz="2000" b="1">
                  <a:solidFill>
                    <a:srgbClr val="E9C68F"/>
                  </a:solidFill>
                </a:rPr>
                <a:t>A</a:t>
              </a:r>
            </a:p>
          </p:txBody>
        </p:sp>
        <p:sp>
          <p:nvSpPr>
            <p:cNvPr id="20499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91000"/>
                </a:lnSpc>
                <a:spcBef>
                  <a:spcPts val="1250"/>
                </a:spcBef>
              </a:pPr>
              <a:r>
                <a:rPr lang="ja-JP" altLang="en-GB" b="1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>
                  <a:solidFill>
                    <a:srgbClr val="000080"/>
                  </a:solidFill>
                </a:rPr>
                <a:t>(</a:t>
              </a:r>
              <a:r>
                <a:rPr lang="ja-JP" altLang="en-US" b="1">
                  <a:solidFill>
                    <a:srgbClr val="000080"/>
                  </a:solidFill>
                </a:rPr>
                <a:t>送信者側</a:t>
              </a:r>
              <a:r>
                <a:rPr lang="en-GB" altLang="ja-JP" b="1">
                  <a:solidFill>
                    <a:srgbClr val="000080"/>
                  </a:solidFill>
                </a:rPr>
                <a:t>)</a:t>
              </a:r>
            </a:p>
          </p:txBody>
        </p:sp>
      </p:grpSp>
      <p:sp>
        <p:nvSpPr>
          <p:cNvPr id="2048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8D085E72-71F3-4B09-9CA6-4119196BD8BF}" type="slidenum">
              <a:rPr lang="en-US" altLang="ja-JP" sz="1400" smtClean="0"/>
              <a:pPr eaLnBrk="1" hangingPunct="1"/>
              <a:t>8</a:t>
            </a:fld>
            <a:r>
              <a:rPr lang="en-US" altLang="ja-JP" sz="1400" smtClean="0"/>
              <a:t>/43</a:t>
            </a:r>
          </a:p>
        </p:txBody>
      </p:sp>
      <p:sp>
        <p:nvSpPr>
          <p:cNvPr id="2" name="円/楕円 1"/>
          <p:cNvSpPr/>
          <p:nvPr/>
        </p:nvSpPr>
        <p:spPr>
          <a:xfrm>
            <a:off x="-252536" y="4221198"/>
            <a:ext cx="1459035" cy="10080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p2-s-3">
  <a:themeElements>
    <a:clrScheme name="s-pop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-pop11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pop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pop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op2-s-3">
  <a:themeElements>
    <a:clrScheme name="s-pop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-pop11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pop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pop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pop2-s-3">
  <a:themeElements>
    <a:clrScheme name="s-pop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-pop11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pop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pop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pop2-s-3</Template>
  <TotalTime>11186</TotalTime>
  <Words>2075</Words>
  <Application>Microsoft Office PowerPoint</Application>
  <PresentationFormat>画面に合わせる (4:3)</PresentationFormat>
  <Paragraphs>637</Paragraphs>
  <Slides>49</Slides>
  <Notes>37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49</vt:i4>
      </vt:variant>
    </vt:vector>
  </HeadingPairs>
  <TitlesOfParts>
    <vt:vector size="53" baseType="lpstr">
      <vt:lpstr>pop2-s-3</vt:lpstr>
      <vt:lpstr>ジャパネスク</vt:lpstr>
      <vt:lpstr>1_pop2-s-3</vt:lpstr>
      <vt:lpstr>2_pop2-s-3</vt:lpstr>
      <vt:lpstr>メール配送システム</vt:lpstr>
      <vt:lpstr>目次</vt:lpstr>
      <vt:lpstr>メール配送の仕組み</vt:lpstr>
      <vt:lpstr>電子メール(e-mail) </vt:lpstr>
      <vt:lpstr>メールサーバ</vt:lpstr>
      <vt:lpstr>メール配送の流れ</vt:lpstr>
      <vt:lpstr>メールアドレス</vt:lpstr>
      <vt:lpstr>メール送信</vt:lpstr>
      <vt:lpstr>MUA </vt:lpstr>
      <vt:lpstr>MTA </vt:lpstr>
      <vt:lpstr>SMTP</vt:lpstr>
      <vt:lpstr>メール受信と取り出し</vt:lpstr>
      <vt:lpstr>POP を利用してのメールの閲覧</vt:lpstr>
      <vt:lpstr>IMAP を利用してのメールの閲覧</vt:lpstr>
      <vt:lpstr>Webmail</vt:lpstr>
      <vt:lpstr>メールの構造</vt:lpstr>
      <vt:lpstr>メールの構造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メール利用の際の注意</vt:lpstr>
      <vt:lpstr>メール利用の際の注意・マナー(1)</vt:lpstr>
      <vt:lpstr>メール利用の際の注意・マナー(2)</vt:lpstr>
      <vt:lpstr>メールに関するセキュリティ</vt:lpstr>
      <vt:lpstr>メールに関するセキュリティ</vt:lpstr>
      <vt:lpstr>鍵による暗号化方式</vt:lpstr>
      <vt:lpstr>秘密鍵暗号方式</vt:lpstr>
      <vt:lpstr>公開鍵暗号方式</vt:lpstr>
      <vt:lpstr>実習編では・・・</vt:lpstr>
      <vt:lpstr>まとめキーワード</vt:lpstr>
      <vt:lpstr>参考文献</vt:lpstr>
      <vt:lpstr>付録</vt:lpstr>
      <vt:lpstr>公開鍵暗号方式</vt:lpstr>
      <vt:lpstr>公開鍵暗号方式</vt:lpstr>
      <vt:lpstr>公開鍵暗号方式</vt:lpstr>
      <vt:lpstr>デジタル署名(電子署名)</vt:lpstr>
      <vt:lpstr>ハッシュ値によるデータの改ざんの確認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メール配送システム</dc:title>
  <dc:creator>SEIGI</dc:creator>
  <cp:lastModifiedBy>mikataka</cp:lastModifiedBy>
  <cp:revision>150</cp:revision>
  <dcterms:created xsi:type="dcterms:W3CDTF">2011-07-21T19:15:27Z</dcterms:created>
  <dcterms:modified xsi:type="dcterms:W3CDTF">2012-07-20T02:59:38Z</dcterms:modified>
</cp:coreProperties>
</file>