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48"/>
  </p:notes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304" r:id="rId12"/>
    <p:sldId id="265" r:id="rId13"/>
    <p:sldId id="267" r:id="rId14"/>
    <p:sldId id="268" r:id="rId15"/>
    <p:sldId id="305" r:id="rId16"/>
    <p:sldId id="270" r:id="rId17"/>
    <p:sldId id="271" r:id="rId18"/>
    <p:sldId id="303" r:id="rId19"/>
    <p:sldId id="273" r:id="rId20"/>
    <p:sldId id="274" r:id="rId21"/>
    <p:sldId id="275" r:id="rId22"/>
    <p:sldId id="306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91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7" r:id="rId45"/>
    <p:sldId id="292" r:id="rId46"/>
    <p:sldId id="301" r:id="rId47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3300"/>
    <a:srgbClr val="66FF66"/>
    <a:srgbClr val="33CC33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685" autoAdjust="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A7F7645-58AD-49DD-8F2D-CCCE933F63DC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ja.wikipedia.org/wiki/%E3%82%B3%E3%82%B9%E3%83%A2%E7%9F%B3%E6%B2%B9" TargetMode="External"/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ja.wikipedia.org/wiki/%E3%82%AF%E3%83%AC%E3%82%B8%E3%83%83%E3%83%88%E3%82%AB%E3%83%BC%E3%83%89" TargetMode="External"/><Relationship Id="rId13" Type="http://schemas.openxmlformats.org/officeDocument/2006/relationships/hyperlink" Target="http://ja.wikipedia.org/wiki/%E9%81%8E%E8%AA%A4%E6%89%95%E3%81%84" TargetMode="External"/><Relationship Id="rId3" Type="http://schemas.openxmlformats.org/officeDocument/2006/relationships/hyperlink" Target="http://ja.wikipedia.org/wiki/%E6%82%AA%E6%84%8F" TargetMode="External"/><Relationship Id="rId7" Type="http://schemas.openxmlformats.org/officeDocument/2006/relationships/hyperlink" Target="http://ja.wikipedia.org/wiki/Uniform_Resource_Locator" TargetMode="External"/><Relationship Id="rId12" Type="http://schemas.openxmlformats.org/officeDocument/2006/relationships/hyperlink" Target="http://ja.wikipedia.org/wiki/%E6%9E%B6%E7%A9%BA%E8%AB%8B%E6%B1%82%E8%A9%90%E6%AC%BA" TargetMode="External"/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ja.wikipedia.org/wiki/%E3%82%A2%E3%82%AB%E3%82%A6%E3%83%B3%E3%83%88" TargetMode="External"/><Relationship Id="rId11" Type="http://schemas.openxmlformats.org/officeDocument/2006/relationships/hyperlink" Target="http://ja.wikipedia.org/wiki/%E3%83%95%E3%82%A1%E3%83%BC%E3%83%9F%E3%83%B3%E3%82%B0" TargetMode="External"/><Relationship Id="rId5" Type="http://schemas.openxmlformats.org/officeDocument/2006/relationships/hyperlink" Target="http://ja.wikipedia.org/wiki/%E4%BC%81%E6%A5%AD" TargetMode="External"/><Relationship Id="rId10" Type="http://schemas.openxmlformats.org/officeDocument/2006/relationships/hyperlink" Target="http://ja.wikipedia.org/wiki/%E9%A0%90%E9%87%91" TargetMode="External"/><Relationship Id="rId4" Type="http://schemas.openxmlformats.org/officeDocument/2006/relationships/hyperlink" Target="http://ja.wikipedia.org/wiki/%E3%82%A6%E3%82%A7%E3%83%96%E3%82%B5%E3%82%A4%E3%83%88" TargetMode="External"/><Relationship Id="rId9" Type="http://schemas.openxmlformats.org/officeDocument/2006/relationships/hyperlink" Target="http://ja.wikipedia.org/wiki/%E5%80%8B%E4%BA%BA%E6%83%85%E5%A0%B1" TargetMode="Externa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7C30C1-D624-4A99-A424-D98B5DA4965C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0F4EDF4-E40A-42E8-82F0-A9C6A1FD2630}" type="slidenum">
              <a:rPr lang="en-GB" altLang="ja-JP"/>
              <a:pPr/>
              <a:t>17</a:t>
            </a:fld>
            <a:endParaRPr lang="en-GB" altLang="ja-JP"/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758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r>
              <a:rPr lang="ja-JP" altLang="en-US" dirty="0" smtClean="0"/>
              <a:t>通常はメーラは</a:t>
            </a:r>
            <a:r>
              <a:rPr lang="en-US" altLang="ja-JP" dirty="0" smtClean="0"/>
              <a:t>From</a:t>
            </a:r>
            <a:r>
              <a:rPr lang="en-US" altLang="ja-JP" baseline="0" dirty="0" smtClean="0"/>
              <a:t> </a:t>
            </a:r>
            <a:r>
              <a:rPr lang="ja-JP" altLang="en-US" baseline="0" dirty="0" smtClean="0"/>
              <a:t>から下しか見えてない</a:t>
            </a:r>
            <a:r>
              <a:rPr lang="en-US" altLang="ja-JP" baseline="0" dirty="0" smtClean="0"/>
              <a:t>. </a:t>
            </a:r>
            <a:r>
              <a:rPr lang="ja-JP" altLang="en-US" baseline="0" dirty="0" smtClean="0"/>
              <a:t>設定によって見える</a:t>
            </a:r>
            <a:r>
              <a:rPr lang="en-US" altLang="ja-JP" baseline="0" dirty="0" smtClean="0"/>
              <a:t>. </a:t>
            </a:r>
            <a:r>
              <a:rPr lang="ja-JP" altLang="en-US" baseline="0" dirty="0" smtClean="0"/>
              <a:t>携帯電話は個々の部分が取られているが実際は存在する</a:t>
            </a:r>
            <a:endParaRPr lang="ja-JP" altLang="ja-JP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0F4EDF4-E40A-42E8-82F0-A9C6A1FD2630}" type="slidenum">
              <a:rPr lang="en-GB" altLang="ja-JP"/>
              <a:pPr/>
              <a:t>18</a:t>
            </a:fld>
            <a:endParaRPr lang="en-GB" altLang="ja-JP"/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758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B98D3E0-7C84-4FA9-AC8C-A1D9A67AC860}" type="slidenum">
              <a:rPr lang="en-GB" altLang="ja-JP"/>
              <a:pPr/>
              <a:t>19</a:t>
            </a:fld>
            <a:endParaRPr lang="en-GB" altLang="ja-JP"/>
          </a:p>
        </p:txBody>
      </p:sp>
      <p:sp>
        <p:nvSpPr>
          <p:cNvPr id="68611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D6B91F2-8A22-42E0-AB2E-8FD347721A64}" type="slidenum">
              <a:rPr lang="en-GB" altLang="ja-JP"/>
              <a:pPr/>
              <a:t>20</a:t>
            </a:fld>
            <a:endParaRPr lang="en-GB" altLang="ja-JP"/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963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BD00494-498B-4296-824A-B4AB5D797EB8}" type="slidenum">
              <a:rPr lang="en-GB" altLang="ja-JP"/>
              <a:pPr/>
              <a:t>21</a:t>
            </a:fld>
            <a:endParaRPr lang="en-GB" altLang="ja-JP"/>
          </a:p>
        </p:txBody>
      </p:sp>
      <p:sp>
        <p:nvSpPr>
          <p:cNvPr id="7065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04A13E8-C315-4B84-84A8-5A85C31EB9CE}" type="slidenum">
              <a:rPr lang="en-GB" altLang="ja-JP"/>
              <a:pPr/>
              <a:t>22</a:t>
            </a:fld>
            <a:endParaRPr lang="en-GB" altLang="ja-JP"/>
          </a:p>
        </p:txBody>
      </p:sp>
      <p:sp>
        <p:nvSpPr>
          <p:cNvPr id="7168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684" name="Text Box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649788"/>
          </a:xfrm>
          <a:noFill/>
          <a:ln/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spcBef>
                <a:spcPts val="450"/>
              </a:spcBef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MIME</a:t>
            </a:r>
          </a:p>
          <a:p>
            <a:pPr eaLnBrk="1">
              <a:lnSpc>
                <a:spcPct val="83000"/>
              </a:lnSpc>
              <a:spcBef>
                <a:spcPts val="450"/>
              </a:spcBef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ja-JP" altLang="en-US" sz="2000" dirty="0" smtClean="0">
                <a:latin typeface="Bitstream Vera Serif" pitchFamily="16" charset="0"/>
                <a:ea typeface="ＭＳ Ｐ明朝" pitchFamily="16" charset="-128"/>
              </a:rPr>
              <a:t>バイト文字をちゃんと書くための規格</a:t>
            </a:r>
            <a:endParaRPr lang="en-GB" altLang="ja-JP" sz="2000" dirty="0" smtClean="0">
              <a:latin typeface="Bitstream Vera Serif" pitchFamily="16" charset="0"/>
              <a:ea typeface="ＭＳ Ｐ明朝" pitchFamily="16" charset="-128"/>
            </a:endParaRPr>
          </a:p>
          <a:p>
            <a:pPr eaLnBrk="1">
              <a:lnSpc>
                <a:spcPct val="83000"/>
              </a:lnSpc>
              <a:spcBef>
                <a:spcPts val="450"/>
              </a:spcBef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　インターネットやイントラネットなどの</a:t>
            </a: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TCP/IP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ネットワーク上でやりとりされる電子メールで、</a:t>
            </a:r>
          </a:p>
          <a:p>
            <a:pPr eaLnBrk="1">
              <a:lnSpc>
                <a:spcPct val="83000"/>
              </a:lnSpc>
              <a:spcBef>
                <a:spcPts val="450"/>
              </a:spcBef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各国語や画像、音声、動画などを扱うための規格。</a:t>
            </a:r>
          </a:p>
          <a:p>
            <a:pPr eaLnBrk="1">
              <a:lnSpc>
                <a:spcPct val="83000"/>
              </a:lnSpc>
              <a:spcBef>
                <a:spcPts val="450"/>
              </a:spcBef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RFC 2045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～</a:t>
            </a: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2049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で規定されている。画像のようなバイナリデータを</a:t>
            </a: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ASCII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文字列に変換</a:t>
            </a: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(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エンコード</a:t>
            </a: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)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する方法や、</a:t>
            </a:r>
          </a:p>
          <a:p>
            <a:pPr eaLnBrk="1">
              <a:lnSpc>
                <a:spcPct val="83000"/>
              </a:lnSpc>
              <a:spcBef>
                <a:spcPts val="450"/>
              </a:spcBef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データの種類を表現する方法などを規定している。メールを暗号化して送受信するための</a:t>
            </a: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S/MIME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などの拡張仕様もある。</a:t>
            </a:r>
          </a:p>
          <a:p>
            <a:pPr eaLnBrk="1">
              <a:lnSpc>
                <a:spcPct val="83000"/>
              </a:lnSpc>
              <a:spcBef>
                <a:spcPts val="450"/>
              </a:spcBef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ちなみに、</a:t>
            </a: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MIME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に関するジョーク</a:t>
            </a: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RFC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が</a:t>
            </a: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RFC 1437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として規定</a:t>
            </a: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(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？</a:t>
            </a:r>
            <a:r>
              <a:rPr lang="en-GB" altLang="ja-JP" sz="2000" dirty="0" smtClean="0">
                <a:latin typeface="Bitstream Vera Serif" pitchFamily="16" charset="0"/>
                <a:ea typeface="ＭＳ Ｐ明朝" pitchFamily="16" charset="-128"/>
              </a:rPr>
              <a:t>)</a:t>
            </a:r>
            <a:r>
              <a:rPr lang="ja-JP" altLang="en-GB" sz="2000" dirty="0" smtClean="0">
                <a:latin typeface="Bitstream Vera Serif" pitchFamily="16" charset="0"/>
                <a:ea typeface="ＭＳ Ｐ明朝" pitchFamily="16" charset="-128"/>
              </a:rPr>
              <a:t>されている。 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7DF9E52-0E39-4FB5-87EE-105D4F6793F0}" type="slidenum">
              <a:rPr lang="en-GB" altLang="ja-JP"/>
              <a:pPr/>
              <a:t>23</a:t>
            </a:fld>
            <a:endParaRPr lang="en-GB" altLang="ja-JP"/>
          </a:p>
        </p:txBody>
      </p:sp>
      <p:sp>
        <p:nvSpPr>
          <p:cNvPr id="72707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0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454DFDD-1DA0-4A0F-B698-12A2A6639712}" type="slidenum">
              <a:rPr lang="en-GB" altLang="ja-JP"/>
              <a:pPr/>
              <a:t>24</a:t>
            </a:fld>
            <a:endParaRPr lang="en-GB" altLang="ja-JP"/>
          </a:p>
        </p:txBody>
      </p:sp>
      <p:sp>
        <p:nvSpPr>
          <p:cNvPr id="73731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3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ED6EC31-73D7-41F9-8ED5-EC9B32FE88F7}" type="slidenum">
              <a:rPr lang="en-GB" altLang="ja-JP"/>
              <a:pPr/>
              <a:t>25</a:t>
            </a:fld>
            <a:endParaRPr lang="en-GB" altLang="ja-JP"/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5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90420CA-F5EA-41CD-AF79-22F33C3ACB5A}" type="slidenum">
              <a:rPr lang="en-GB" altLang="ja-JP"/>
              <a:pPr/>
              <a:t>26</a:t>
            </a:fld>
            <a:endParaRPr lang="en-GB" altLang="ja-JP"/>
          </a:p>
        </p:txBody>
      </p:sp>
      <p:sp>
        <p:nvSpPr>
          <p:cNvPr id="7577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78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24EBC96-0079-4E42-BE72-E04A68AFCED7}" type="slidenum">
              <a:rPr lang="en-GB" altLang="ja-JP"/>
              <a:pPr/>
              <a:t>5</a:t>
            </a:fld>
            <a:endParaRPr lang="en-GB" altLang="ja-JP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0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r>
              <a:rPr lang="ja-JP" altLang="en-US" dirty="0" smtClean="0"/>
              <a:t>ここではメールは直接行くのではなくサーバを仲介しているということ。←パケット送信の方法を思い出してもらう</a:t>
            </a:r>
            <a:endParaRPr lang="en-US" altLang="ja-JP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4B1750D-532F-4D13-8089-40475F3C3F89}" type="slidenum">
              <a:rPr lang="en-GB" altLang="ja-JP"/>
              <a:pPr/>
              <a:t>27</a:t>
            </a:fld>
            <a:endParaRPr lang="en-GB" altLang="ja-JP"/>
          </a:p>
        </p:txBody>
      </p:sp>
      <p:sp>
        <p:nvSpPr>
          <p:cNvPr id="76803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680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1CA631F-B698-4F73-83BD-EDC2D8C2EE20}" type="slidenum">
              <a:rPr lang="en-GB" altLang="ja-JP"/>
              <a:pPr/>
              <a:t>28</a:t>
            </a:fld>
            <a:endParaRPr lang="en-GB" altLang="ja-JP"/>
          </a:p>
        </p:txBody>
      </p:sp>
      <p:sp>
        <p:nvSpPr>
          <p:cNvPr id="77827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2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1AC0F3A-4AB6-4539-A358-D4C03B2C4C61}" type="slidenum">
              <a:rPr lang="en-GB" altLang="ja-JP"/>
              <a:pPr/>
              <a:t>29</a:t>
            </a:fld>
            <a:endParaRPr lang="en-GB" altLang="ja-JP"/>
          </a:p>
        </p:txBody>
      </p:sp>
      <p:sp>
        <p:nvSpPr>
          <p:cNvPr id="78851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885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C6E9A6C-34A5-4FC2-9A88-5A32E2219B4B}" type="slidenum">
              <a:rPr lang="en-GB" altLang="ja-JP"/>
              <a:pPr/>
              <a:t>30</a:t>
            </a:fld>
            <a:endParaRPr lang="en-GB" altLang="ja-JP"/>
          </a:p>
        </p:txBody>
      </p:sp>
      <p:sp>
        <p:nvSpPr>
          <p:cNvPr id="79875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987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7CD7885-1E02-42A3-8ECD-B8AFC50FEBD9}" type="slidenum">
              <a:rPr lang="en-GB" altLang="ja-JP"/>
              <a:pPr/>
              <a:t>31</a:t>
            </a:fld>
            <a:endParaRPr lang="en-GB" altLang="ja-JP"/>
          </a:p>
        </p:txBody>
      </p:sp>
      <p:sp>
        <p:nvSpPr>
          <p:cNvPr id="8089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0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74738" y="4094163"/>
            <a:ext cx="4905375" cy="3273425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43F82FB-6888-4522-9D2F-79D9C81E7FEF}" type="slidenum">
              <a:rPr lang="en-GB" altLang="ja-JP"/>
              <a:pPr/>
              <a:t>33</a:t>
            </a:fld>
            <a:endParaRPr lang="en-GB" altLang="ja-JP"/>
          </a:p>
        </p:txBody>
      </p:sp>
      <p:sp>
        <p:nvSpPr>
          <p:cNvPr id="82947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94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r>
              <a:rPr lang="ja-JP" altLang="en-US" dirty="0" smtClean="0"/>
              <a:t>資源を圧迫する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メールを開くのに時間がかかる</a:t>
            </a:r>
            <a:endParaRPr lang="en-US" altLang="ja-JP" dirty="0" smtClean="0"/>
          </a:p>
          <a:p>
            <a:r>
              <a:rPr lang="en-US" altLang="ja-JP" dirty="0" smtClean="0"/>
              <a:t>HTML </a:t>
            </a:r>
            <a:r>
              <a:rPr lang="ja-JP" altLang="en-US" dirty="0" smtClean="0"/>
              <a:t>が読み取れるとは限らない</a:t>
            </a:r>
            <a:endParaRPr lang="en-US" altLang="ja-JP" dirty="0" smtClean="0"/>
          </a:p>
          <a:p>
            <a:r>
              <a:rPr lang="ja-JP" altLang="en-US" dirty="0" smtClean="0"/>
              <a:t>チェインメールつい最近では大震災があったので募金してくれなどのメールがはやった。さらに不特定多数に送ってくれと書いてあった←個々の部分がチェーンメール</a:t>
            </a:r>
            <a:endParaRPr lang="en-US" altLang="ja-JP" dirty="0" smtClean="0"/>
          </a:p>
          <a:p>
            <a:r>
              <a:rPr lang="ja-JP" altLang="en-US" dirty="0" smtClean="0"/>
              <a:t>とか「</a:t>
            </a:r>
            <a:r>
              <a:rPr lang="ja-JP" altLang="en-US" dirty="0" smtClean="0">
                <a:hlinkClick r:id="rId3" action="ppaction://hlinkfile" tooltip="コスモ石油"/>
              </a:rPr>
              <a:t>コスモ石油</a:t>
            </a:r>
            <a:r>
              <a:rPr lang="ja-JP" altLang="en-US" dirty="0" smtClean="0"/>
              <a:t>千葉製油所の爆発により有害物質が拡散し、雨などと一緒に降るから、肌を露出しないように」というデマが流れた。実際は</a:t>
            </a:r>
            <a:r>
              <a:rPr lang="en-US" altLang="ja-JP" dirty="0" smtClean="0"/>
              <a:t>LP</a:t>
            </a:r>
            <a:r>
              <a:rPr lang="ja-JP" altLang="en-US" dirty="0" smtClean="0"/>
              <a:t>ガスが流れただけだった</a:t>
            </a:r>
            <a:endParaRPr lang="ja-JP" altLang="ja-JP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A3B8AF2-0586-4DD9-8939-5A5D106E1D05}" type="slidenum">
              <a:rPr lang="en-GB" altLang="ja-JP"/>
              <a:pPr/>
              <a:t>34</a:t>
            </a:fld>
            <a:endParaRPr lang="en-GB" altLang="ja-JP"/>
          </a:p>
        </p:txBody>
      </p:sp>
      <p:sp>
        <p:nvSpPr>
          <p:cNvPr id="83971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397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r>
              <a:rPr lang="ja-JP" altLang="en-US" b="1" dirty="0" smtClean="0"/>
              <a:t>スパム</a:t>
            </a:r>
            <a:r>
              <a:rPr lang="ja-JP" altLang="en-US" dirty="0" smtClean="0"/>
              <a:t> メール</a:t>
            </a:r>
            <a:r>
              <a:rPr lang="en-US" altLang="ja-JP" dirty="0" smtClean="0"/>
              <a:t> </a:t>
            </a:r>
            <a:r>
              <a:rPr lang="ja-JP" altLang="en-US" dirty="0" smtClean="0"/>
              <a:t>とは受信者の意向を無視して、無差別かつ大量に一括して送信される、メール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社会的に信用のあるような偽のページに送られてそこに大切なパスワードなどを書いて盗まれてしまう詐欺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この行為は、</a:t>
            </a:r>
            <a:r>
              <a:rPr lang="ja-JP" altLang="en-US" dirty="0" smtClean="0">
                <a:hlinkClick r:id="rId3" action="ppaction://hlinkfile" tooltip="悪意"/>
              </a:rPr>
              <a:t>悪意</a:t>
            </a:r>
            <a:r>
              <a:rPr lang="ja-JP" altLang="en-US" dirty="0" smtClean="0"/>
              <a:t>の第三者が会員制</a:t>
            </a:r>
            <a:r>
              <a:rPr lang="ja-JP" altLang="en-US" dirty="0" smtClean="0">
                <a:hlinkClick r:id="rId4" action="ppaction://hlinkfile" tooltip="ウェブサイト"/>
              </a:rPr>
              <a:t>ウェブサイト</a:t>
            </a:r>
            <a:r>
              <a:rPr lang="ja-JP" altLang="en-US" dirty="0" smtClean="0"/>
              <a:t>や有名</a:t>
            </a:r>
            <a:r>
              <a:rPr lang="ja-JP" altLang="en-US" dirty="0" smtClean="0">
                <a:hlinkClick r:id="rId5" action="ppaction://hlinkfile" tooltip="企業"/>
              </a:rPr>
              <a:t>企業</a:t>
            </a:r>
            <a:r>
              <a:rPr lang="ja-JP" altLang="en-US" dirty="0" smtClean="0"/>
              <a:t>を装い、「</a:t>
            </a:r>
            <a:r>
              <a:rPr lang="ja-JP" altLang="en-US" b="1" dirty="0" smtClean="0"/>
              <a:t>ユーザー</a:t>
            </a:r>
            <a:r>
              <a:rPr lang="ja-JP" altLang="en-US" b="1" dirty="0" smtClean="0">
                <a:hlinkClick r:id="rId6" action="ppaction://hlinkfile" tooltip="アカウント"/>
              </a:rPr>
              <a:t>アカウント</a:t>
            </a:r>
            <a:r>
              <a:rPr lang="ja-JP" altLang="en-US" b="1" dirty="0" smtClean="0"/>
              <a:t>の有効期限が近づいています</a:t>
            </a:r>
            <a:r>
              <a:rPr lang="ja-JP" altLang="en-US" dirty="0" smtClean="0"/>
              <a:t>」や「</a:t>
            </a:r>
            <a:r>
              <a:rPr lang="ja-JP" altLang="en-US" b="1" dirty="0" smtClean="0"/>
              <a:t>新規サービスへの移行のため、登録内容の再入力をお願いします</a:t>
            </a:r>
            <a:r>
              <a:rPr lang="ja-JP" altLang="en-US" dirty="0" smtClean="0"/>
              <a:t>」などと、本物のウェブサイトを装った偽のウェブサイトへの</a:t>
            </a:r>
            <a:r>
              <a:rPr lang="en-US" altLang="ja-JP" dirty="0" smtClean="0">
                <a:hlinkClick r:id="rId7" action="ppaction://hlinkfile" tooltip="Uniform Resource Locator"/>
              </a:rPr>
              <a:t>URL</a:t>
            </a:r>
            <a:r>
              <a:rPr lang="ja-JP" altLang="en-US" dirty="0" smtClean="0">
                <a:hlinkClick r:id="rId7" action="ppaction://hlinkfile" tooltip="Uniform Resource Locator"/>
              </a:rPr>
              <a:t>リンク</a:t>
            </a:r>
            <a:r>
              <a:rPr lang="ja-JP" altLang="en-US" dirty="0" smtClean="0"/>
              <a:t>を貼ったメールを送りつけ、</a:t>
            </a:r>
            <a:r>
              <a:rPr lang="ja-JP" altLang="en-US" dirty="0" smtClean="0">
                <a:hlinkClick r:id="rId8" action="ppaction://hlinkfile" tooltip="クレジットカード"/>
              </a:rPr>
              <a:t>クレジットカード</a:t>
            </a:r>
            <a:r>
              <a:rPr lang="ja-JP" altLang="en-US" dirty="0" smtClean="0"/>
              <a:t>の会員番号といった</a:t>
            </a:r>
            <a:r>
              <a:rPr lang="ja-JP" altLang="en-US" dirty="0" smtClean="0">
                <a:hlinkClick r:id="rId9" action="ppaction://hlinkfile" tooltip="個人情報"/>
              </a:rPr>
              <a:t>個人情報</a:t>
            </a:r>
            <a:r>
              <a:rPr lang="ja-JP" altLang="en-US" dirty="0" smtClean="0"/>
              <a:t>や、</a:t>
            </a:r>
            <a:r>
              <a:rPr lang="ja-JP" altLang="en-US" dirty="0" smtClean="0">
                <a:hlinkClick r:id="rId10" action="ppaction://hlinkfile" tooltip="預金"/>
              </a:rPr>
              <a:t>銀行預金口座</a:t>
            </a:r>
            <a:r>
              <a:rPr lang="ja-JP" altLang="en-US" dirty="0" smtClean="0"/>
              <a:t>を含む各種サービスの</a:t>
            </a:r>
            <a:r>
              <a:rPr lang="en-US" altLang="ja-JP" dirty="0" smtClean="0"/>
              <a:t>ID</a:t>
            </a:r>
            <a:r>
              <a:rPr lang="ja-JP" altLang="en-US" dirty="0" smtClean="0"/>
              <a:t>やパスワードを獲得することを目的とする。また、</a:t>
            </a:r>
            <a:r>
              <a:rPr lang="en-US" altLang="ja-JP" dirty="0" smtClean="0"/>
              <a:t>DNS</a:t>
            </a:r>
            <a:r>
              <a:rPr lang="ja-JP" altLang="en-US" dirty="0" smtClean="0"/>
              <a:t>書き換えなどにより、正しい</a:t>
            </a:r>
            <a:r>
              <a:rPr lang="en-US" altLang="ja-JP" dirty="0" smtClean="0"/>
              <a:t>URL</a:t>
            </a:r>
            <a:r>
              <a:rPr lang="ja-JP" altLang="en-US" dirty="0" smtClean="0"/>
              <a:t>を入力しているのに偽のウェブサイトに誘導されてしまう</a:t>
            </a:r>
            <a:r>
              <a:rPr lang="ja-JP" altLang="en-US" dirty="0" smtClean="0">
                <a:hlinkClick r:id="rId11" action="ppaction://hlinkfile" tooltip="ファーミング"/>
              </a:rPr>
              <a:t>ファーミング</a:t>
            </a:r>
            <a:r>
              <a:rPr lang="ja-JP" altLang="en-US" dirty="0" smtClean="0"/>
              <a:t>という類似手法もある。その結果として</a:t>
            </a:r>
            <a:r>
              <a:rPr lang="ja-JP" altLang="en-US" dirty="0" smtClean="0">
                <a:hlinkClick r:id="rId12" action="ppaction://hlinkfile" tooltip="架空請求詐欺"/>
              </a:rPr>
              <a:t>架空請求詐欺</a:t>
            </a:r>
            <a:r>
              <a:rPr lang="ja-JP" altLang="en-US" dirty="0" smtClean="0"/>
              <a:t>や</a:t>
            </a:r>
            <a:r>
              <a:rPr lang="ja-JP" altLang="en-US" dirty="0" smtClean="0">
                <a:hlinkClick r:id="rId13" action="ppaction://hlinkfile" tooltip="過誤払い"/>
              </a:rPr>
              <a:t>預金の引き下ろし</a:t>
            </a:r>
            <a:r>
              <a:rPr lang="ja-JP" altLang="en-US" dirty="0" smtClean="0"/>
              <a:t>・成り済ましなどに利用され、多重に被害者となってしまう、または間接的に加害者になってしまうケースも目立ってきている。</a:t>
            </a:r>
            <a:endParaRPr lang="ja-JP" altLang="ja-JP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0981603-AA44-412A-B879-149F723D79C3}" type="slidenum">
              <a:rPr lang="en-GB" altLang="ja-JP"/>
              <a:pPr/>
              <a:t>36</a:t>
            </a:fld>
            <a:endParaRPr lang="en-GB" altLang="ja-JP"/>
          </a:p>
        </p:txBody>
      </p:sp>
      <p:sp>
        <p:nvSpPr>
          <p:cNvPr id="8601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2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r>
              <a:rPr lang="ja-JP" altLang="en-US" dirty="0" smtClean="0"/>
              <a:t>電子署名って何に関してもっと調べよ</a:t>
            </a:r>
            <a:endParaRPr lang="en-US" altLang="ja-JP" dirty="0" smtClean="0"/>
          </a:p>
          <a:p>
            <a:r>
              <a:rPr lang="ja-JP" altLang="en-US" dirty="0" smtClean="0"/>
              <a:t>もっと調べて修正</a:t>
            </a:r>
            <a:endParaRPr lang="ja-JP" altLang="ja-JP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41413" y="695325"/>
            <a:ext cx="4570412" cy="34274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03AE129-9FB7-47D8-B896-214A117300FF}" type="slidenum">
              <a:rPr lang="en-GB" smtClean="0"/>
              <a:pPr>
                <a:defRPr/>
              </a:pPr>
              <a:t>37</a:t>
            </a:fld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D55C3C-BFCD-4019-817E-3466ED49BAAB}" type="slidenum">
              <a:rPr lang="en-GB" altLang="ja-JP"/>
              <a:pPr/>
              <a:t>38</a:t>
            </a:fld>
            <a:endParaRPr lang="en-GB" altLang="ja-JP"/>
          </a:p>
        </p:txBody>
      </p:sp>
      <p:sp>
        <p:nvSpPr>
          <p:cNvPr id="8704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704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024313"/>
          </a:xfrm>
          <a:noFill/>
          <a:ln/>
        </p:spPr>
        <p:txBody>
          <a:bodyPr wrap="none" anchor="ctr"/>
          <a:lstStyle/>
          <a:p>
            <a:endParaRPr lang="ja-JP" altLang="ja-JP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24EBC96-0079-4E42-BE72-E04A68AFCED7}" type="slidenum">
              <a:rPr lang="en-GB" altLang="ja-JP"/>
              <a:pPr/>
              <a:t>7</a:t>
            </a:fld>
            <a:endParaRPr lang="en-GB" altLang="ja-JP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0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r>
              <a:rPr lang="ja-JP" altLang="en-US" dirty="0" smtClean="0"/>
              <a:t>ここではメールは直接行くのではなくサーバを仲介しているということ。←パケット送信の方法を思い出してもらう</a:t>
            </a:r>
            <a:endParaRPr lang="en-US" altLang="ja-JP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8B582B0-20F9-4E74-B462-AA127DF36270}" type="slidenum">
              <a:rPr lang="en-GB" altLang="ja-JP"/>
              <a:pPr/>
              <a:t>39</a:t>
            </a:fld>
            <a:endParaRPr lang="en-GB" altLang="ja-JP"/>
          </a:p>
        </p:txBody>
      </p:sp>
      <p:sp>
        <p:nvSpPr>
          <p:cNvPr id="8806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806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024313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8B582B0-20F9-4E74-B462-AA127DF36270}" type="slidenum">
              <a:rPr lang="en-GB" altLang="ja-JP"/>
              <a:pPr/>
              <a:t>40</a:t>
            </a:fld>
            <a:endParaRPr lang="en-GB" altLang="ja-JP"/>
          </a:p>
        </p:txBody>
      </p:sp>
      <p:sp>
        <p:nvSpPr>
          <p:cNvPr id="8806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806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024313"/>
          </a:xfrm>
          <a:noFill/>
          <a:ln/>
        </p:spPr>
        <p:txBody>
          <a:bodyPr wrap="none" anchor="ctr"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62EAE1D-C33F-4F71-9145-5EA082C6B66D}" type="slidenum">
              <a:rPr lang="en-GB" altLang="ja-JP"/>
              <a:pPr/>
              <a:t>8</a:t>
            </a:fld>
            <a:endParaRPr lang="en-GB" altLang="ja-JP"/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ja-JP" altLang="ja-JP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41413" y="695325"/>
            <a:ext cx="4570412" cy="342741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sz="1200" dirty="0" smtClean="0"/>
              <a:t>(</a:t>
            </a:r>
            <a:r>
              <a:rPr lang="ja-JP" altLang="en-US" sz="1200" dirty="0" smtClean="0"/>
              <a:t>サーバの電源さえ入っていればクライアントの電源はなくても良い</a:t>
            </a:r>
            <a:r>
              <a:rPr lang="en-US" altLang="ja-JP" sz="1200" dirty="0" smtClean="0"/>
              <a:t>)</a:t>
            </a:r>
            <a:r>
              <a:rPr lang="ja-JP" altLang="en-US" sz="1200" dirty="0" smtClean="0"/>
              <a:t>口頭で言う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03AE129-9FB7-47D8-B896-214A117300FF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90B3275-3A66-4A70-835A-B203C5177126}" type="slidenum">
              <a:rPr lang="en-GB" altLang="ja-JP"/>
              <a:pPr/>
              <a:t>10</a:t>
            </a:fld>
            <a:endParaRPr lang="en-GB" altLang="ja-JP"/>
          </a:p>
        </p:txBody>
      </p:sp>
      <p:sp>
        <p:nvSpPr>
          <p:cNvPr id="58371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7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r>
              <a:rPr lang="ja-JP" altLang="en-US" dirty="0" smtClean="0"/>
              <a:t>ネットワーク上でやり取りする際のデータの窓口がポート </a:t>
            </a:r>
            <a:r>
              <a:rPr lang="en-US" altLang="ja-JP" dirty="0" smtClean="0"/>
              <a:t>(</a:t>
            </a:r>
            <a:r>
              <a:rPr lang="ja-JP" altLang="en-US" dirty="0" smtClean="0"/>
              <a:t>ポートの復習</a:t>
            </a:r>
            <a:r>
              <a:rPr lang="en-US" altLang="ja-JP" dirty="0" smtClean="0"/>
              <a:t>)</a:t>
            </a:r>
            <a:endParaRPr lang="ja-JP" altLang="ja-JP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24EBC96-0079-4E42-BE72-E04A68AFCED7}" type="slidenum">
              <a:rPr lang="en-GB" altLang="ja-JP"/>
              <a:pPr/>
              <a:t>11</a:t>
            </a:fld>
            <a:endParaRPr lang="en-GB" altLang="ja-JP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0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r>
              <a:rPr lang="ja-JP" altLang="en-US" dirty="0" smtClean="0"/>
              <a:t>ここではメールは直接行くのではなくサーバを仲介しているということ。←パケット送信の方法を思い出してもらう</a:t>
            </a:r>
            <a:endParaRPr lang="en-US" altLang="ja-JP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EB0E8F2-3DA6-422D-BB49-987A6372CC85}" type="slidenum">
              <a:rPr lang="en-GB" altLang="ja-JP"/>
              <a:pPr/>
              <a:t>12</a:t>
            </a:fld>
            <a:endParaRPr lang="en-GB" altLang="ja-JP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4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r>
              <a:rPr lang="ja-JP" altLang="en-US" dirty="0" smtClean="0"/>
              <a:t>言葉の定義のスらいどとくっつける</a:t>
            </a:r>
            <a:endParaRPr lang="ja-JP" altLang="ja-JP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EB0E8F2-3DA6-422D-BB49-987A6372CC85}" type="slidenum">
              <a:rPr lang="en-GB" altLang="ja-JP"/>
              <a:pPr/>
              <a:t>13</a:t>
            </a:fld>
            <a:endParaRPr lang="en-GB" altLang="ja-JP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1439863" y="860425"/>
            <a:ext cx="4168775" cy="29479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4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r>
              <a:rPr lang="ja-JP" altLang="en-US" dirty="0" smtClean="0"/>
              <a:t>今では</a:t>
            </a:r>
            <a:r>
              <a:rPr lang="en-US" altLang="ja-JP" dirty="0" smtClean="0"/>
              <a:t>IMAP</a:t>
            </a:r>
            <a:r>
              <a:rPr lang="ja-JP" altLang="en-US" dirty="0" err="1" smtClean="0"/>
              <a:t>にも</a:t>
            </a:r>
            <a:r>
              <a:rPr lang="en-US" altLang="ja-JP" dirty="0" smtClean="0"/>
              <a:t>POP</a:t>
            </a:r>
            <a:r>
              <a:rPr lang="ja-JP" altLang="en-US" dirty="0" err="1" smtClean="0"/>
              <a:t>にも</a:t>
            </a:r>
            <a:r>
              <a:rPr lang="ja-JP" altLang="en-US" dirty="0" smtClean="0"/>
              <a:t>差がなくなってきている</a:t>
            </a:r>
            <a:r>
              <a:rPr lang="en-US" altLang="ja-JP" dirty="0" smtClean="0"/>
              <a:t>.</a:t>
            </a:r>
            <a:r>
              <a:rPr lang="ja-JP" altLang="en-US" dirty="0" smtClean="0"/>
              <a:t>と言う メールはそのままじゃ危なくて</a:t>
            </a:r>
            <a:r>
              <a:rPr lang="en-US" altLang="ja-JP" dirty="0" smtClean="0"/>
              <a:t>SSL </a:t>
            </a:r>
            <a:r>
              <a:rPr lang="ja-JP" altLang="en-US" dirty="0" smtClean="0"/>
              <a:t>などそれなりの方法で送らなくてはならない</a:t>
            </a:r>
            <a:r>
              <a:rPr lang="en-US" altLang="ja-JP" dirty="0" smtClean="0"/>
              <a:t>. SSL</a:t>
            </a:r>
            <a:r>
              <a:rPr lang="en-US" altLang="ja-JP" baseline="0" dirty="0" smtClean="0"/>
              <a:t> </a:t>
            </a:r>
            <a:r>
              <a:rPr lang="ja-JP" altLang="en-US" baseline="0" dirty="0" smtClean="0"/>
              <a:t>とはインターネット上で情報を暗号化して送受信するプロトコル</a:t>
            </a:r>
            <a:endParaRPr lang="ja-JP" altLang="ja-JP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5791200" y="4648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fld id="{7B05668A-60CA-430C-8198-A123E8033C1E}" type="datetime1">
              <a:rPr lang="ja-JP" altLang="en-US"/>
              <a:pPr/>
              <a:t>2011/7/28</a:t>
            </a:fld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791200" y="4343400"/>
            <a:ext cx="2895600" cy="304800"/>
          </a:xfrm>
        </p:spPr>
        <p:txBody>
          <a:bodyPr/>
          <a:lstStyle>
            <a:lvl1pPr algn="l">
              <a:defRPr/>
            </a:lvl1pPr>
          </a:lstStyle>
          <a:p>
            <a:endParaRPr lang="en-US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92DE7A0-F4A3-4F1B-A5CB-C59E9057EE32}" type="slidenum">
              <a:rPr lang="en-US" altLang="ja-JP"/>
              <a:pPr/>
              <a:t>&lt;#&gt;</a:t>
            </a:fld>
            <a:endParaRPr lang="en-US" altLang="ja-JP"/>
          </a:p>
        </p:txBody>
      </p:sp>
      <p:grpSp>
        <p:nvGrpSpPr>
          <p:cNvPr id="3139" name="Group 67"/>
          <p:cNvGrpSpPr>
            <a:grpSpLocks/>
          </p:cNvGrpSpPr>
          <p:nvPr/>
        </p:nvGrpSpPr>
        <p:grpSpPr bwMode="auto">
          <a:xfrm>
            <a:off x="3733800" y="4953000"/>
            <a:ext cx="5105400" cy="1143000"/>
            <a:chOff x="2352" y="3120"/>
            <a:chExt cx="3216" cy="720"/>
          </a:xfrm>
        </p:grpSpPr>
        <p:sp>
          <p:nvSpPr>
            <p:cNvPr id="3079" name="Oval 7"/>
            <p:cNvSpPr>
              <a:spLocks noChangeArrowheads="1"/>
            </p:cNvSpPr>
            <p:nvPr userDrawn="1"/>
          </p:nvSpPr>
          <p:spPr bwMode="auto">
            <a:xfrm>
              <a:off x="2928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0" name="Oval 8"/>
            <p:cNvSpPr>
              <a:spLocks noChangeArrowheads="1"/>
            </p:cNvSpPr>
            <p:nvPr userDrawn="1"/>
          </p:nvSpPr>
          <p:spPr bwMode="auto">
            <a:xfrm>
              <a:off x="3120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1" name="Oval 9"/>
            <p:cNvSpPr>
              <a:spLocks noChangeArrowheads="1"/>
            </p:cNvSpPr>
            <p:nvPr userDrawn="1"/>
          </p:nvSpPr>
          <p:spPr bwMode="auto">
            <a:xfrm>
              <a:off x="3312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2" name="Oval 10"/>
            <p:cNvSpPr>
              <a:spLocks noChangeArrowheads="1"/>
            </p:cNvSpPr>
            <p:nvPr userDrawn="1"/>
          </p:nvSpPr>
          <p:spPr bwMode="auto">
            <a:xfrm>
              <a:off x="3504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3" name="Oval 11"/>
            <p:cNvSpPr>
              <a:spLocks noChangeArrowheads="1"/>
            </p:cNvSpPr>
            <p:nvPr userDrawn="1"/>
          </p:nvSpPr>
          <p:spPr bwMode="auto">
            <a:xfrm>
              <a:off x="3696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4" name="Oval 12"/>
            <p:cNvSpPr>
              <a:spLocks noChangeArrowheads="1"/>
            </p:cNvSpPr>
            <p:nvPr userDrawn="1"/>
          </p:nvSpPr>
          <p:spPr bwMode="auto">
            <a:xfrm>
              <a:off x="3888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5" name="Oval 13"/>
            <p:cNvSpPr>
              <a:spLocks noChangeArrowheads="1"/>
            </p:cNvSpPr>
            <p:nvPr userDrawn="1"/>
          </p:nvSpPr>
          <p:spPr bwMode="auto">
            <a:xfrm>
              <a:off x="4080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6" name="Oval 14"/>
            <p:cNvSpPr>
              <a:spLocks noChangeArrowheads="1"/>
            </p:cNvSpPr>
            <p:nvPr userDrawn="1"/>
          </p:nvSpPr>
          <p:spPr bwMode="auto">
            <a:xfrm>
              <a:off x="4272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7" name="Oval 15"/>
            <p:cNvSpPr>
              <a:spLocks noChangeArrowheads="1"/>
            </p:cNvSpPr>
            <p:nvPr userDrawn="1"/>
          </p:nvSpPr>
          <p:spPr bwMode="auto">
            <a:xfrm>
              <a:off x="4464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8" name="Oval 16"/>
            <p:cNvSpPr>
              <a:spLocks noChangeArrowheads="1"/>
            </p:cNvSpPr>
            <p:nvPr userDrawn="1"/>
          </p:nvSpPr>
          <p:spPr bwMode="auto">
            <a:xfrm>
              <a:off x="4656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89" name="Oval 17"/>
            <p:cNvSpPr>
              <a:spLocks noChangeArrowheads="1"/>
            </p:cNvSpPr>
            <p:nvPr userDrawn="1"/>
          </p:nvSpPr>
          <p:spPr bwMode="auto">
            <a:xfrm>
              <a:off x="4848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0" name="Oval 18"/>
            <p:cNvSpPr>
              <a:spLocks noChangeArrowheads="1"/>
            </p:cNvSpPr>
            <p:nvPr userDrawn="1"/>
          </p:nvSpPr>
          <p:spPr bwMode="auto">
            <a:xfrm>
              <a:off x="5040" y="312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1" name="Oval 19"/>
            <p:cNvSpPr>
              <a:spLocks noChangeArrowheads="1"/>
            </p:cNvSpPr>
            <p:nvPr userDrawn="1"/>
          </p:nvSpPr>
          <p:spPr bwMode="auto">
            <a:xfrm>
              <a:off x="5232" y="312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2" name="Oval 20"/>
            <p:cNvSpPr>
              <a:spLocks noChangeArrowheads="1"/>
            </p:cNvSpPr>
            <p:nvPr userDrawn="1"/>
          </p:nvSpPr>
          <p:spPr bwMode="auto">
            <a:xfrm>
              <a:off x="5424" y="312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3" name="Oval 21"/>
            <p:cNvSpPr>
              <a:spLocks noChangeArrowheads="1"/>
            </p:cNvSpPr>
            <p:nvPr userDrawn="1"/>
          </p:nvSpPr>
          <p:spPr bwMode="auto">
            <a:xfrm>
              <a:off x="2544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4" name="Oval 22"/>
            <p:cNvSpPr>
              <a:spLocks noChangeArrowheads="1"/>
            </p:cNvSpPr>
            <p:nvPr userDrawn="1"/>
          </p:nvSpPr>
          <p:spPr bwMode="auto">
            <a:xfrm>
              <a:off x="2736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5" name="Oval 23"/>
            <p:cNvSpPr>
              <a:spLocks noChangeArrowheads="1"/>
            </p:cNvSpPr>
            <p:nvPr userDrawn="1"/>
          </p:nvSpPr>
          <p:spPr bwMode="auto">
            <a:xfrm>
              <a:off x="2928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6" name="Oval 24"/>
            <p:cNvSpPr>
              <a:spLocks noChangeArrowheads="1"/>
            </p:cNvSpPr>
            <p:nvPr userDrawn="1"/>
          </p:nvSpPr>
          <p:spPr bwMode="auto">
            <a:xfrm>
              <a:off x="3120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7" name="Oval 25"/>
            <p:cNvSpPr>
              <a:spLocks noChangeArrowheads="1"/>
            </p:cNvSpPr>
            <p:nvPr userDrawn="1"/>
          </p:nvSpPr>
          <p:spPr bwMode="auto">
            <a:xfrm>
              <a:off x="3312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8" name="Oval 26"/>
            <p:cNvSpPr>
              <a:spLocks noChangeArrowheads="1"/>
            </p:cNvSpPr>
            <p:nvPr userDrawn="1"/>
          </p:nvSpPr>
          <p:spPr bwMode="auto">
            <a:xfrm>
              <a:off x="3504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9" name="Oval 27"/>
            <p:cNvSpPr>
              <a:spLocks noChangeArrowheads="1"/>
            </p:cNvSpPr>
            <p:nvPr userDrawn="1"/>
          </p:nvSpPr>
          <p:spPr bwMode="auto">
            <a:xfrm>
              <a:off x="3696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0" name="Oval 28"/>
            <p:cNvSpPr>
              <a:spLocks noChangeArrowheads="1"/>
            </p:cNvSpPr>
            <p:nvPr userDrawn="1"/>
          </p:nvSpPr>
          <p:spPr bwMode="auto">
            <a:xfrm>
              <a:off x="3888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1" name="Oval 29"/>
            <p:cNvSpPr>
              <a:spLocks noChangeArrowheads="1"/>
            </p:cNvSpPr>
            <p:nvPr userDrawn="1"/>
          </p:nvSpPr>
          <p:spPr bwMode="auto">
            <a:xfrm>
              <a:off x="4080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2" name="Oval 30"/>
            <p:cNvSpPr>
              <a:spLocks noChangeArrowheads="1"/>
            </p:cNvSpPr>
            <p:nvPr userDrawn="1"/>
          </p:nvSpPr>
          <p:spPr bwMode="auto">
            <a:xfrm>
              <a:off x="4272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3" name="Oval 31"/>
            <p:cNvSpPr>
              <a:spLocks noChangeArrowheads="1"/>
            </p:cNvSpPr>
            <p:nvPr userDrawn="1"/>
          </p:nvSpPr>
          <p:spPr bwMode="auto">
            <a:xfrm>
              <a:off x="4464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4" name="Oval 32"/>
            <p:cNvSpPr>
              <a:spLocks noChangeArrowheads="1"/>
            </p:cNvSpPr>
            <p:nvPr userDrawn="1"/>
          </p:nvSpPr>
          <p:spPr bwMode="auto">
            <a:xfrm>
              <a:off x="4656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5" name="Oval 33"/>
            <p:cNvSpPr>
              <a:spLocks noChangeArrowheads="1"/>
            </p:cNvSpPr>
            <p:nvPr userDrawn="1"/>
          </p:nvSpPr>
          <p:spPr bwMode="auto">
            <a:xfrm>
              <a:off x="4848" y="3312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6" name="Oval 34"/>
            <p:cNvSpPr>
              <a:spLocks noChangeArrowheads="1"/>
            </p:cNvSpPr>
            <p:nvPr userDrawn="1"/>
          </p:nvSpPr>
          <p:spPr bwMode="auto">
            <a:xfrm>
              <a:off x="5040" y="3312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7" name="Oval 35"/>
            <p:cNvSpPr>
              <a:spLocks noChangeArrowheads="1"/>
            </p:cNvSpPr>
            <p:nvPr userDrawn="1"/>
          </p:nvSpPr>
          <p:spPr bwMode="auto">
            <a:xfrm>
              <a:off x="5232" y="3312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8" name="Oval 36"/>
            <p:cNvSpPr>
              <a:spLocks noChangeArrowheads="1"/>
            </p:cNvSpPr>
            <p:nvPr userDrawn="1"/>
          </p:nvSpPr>
          <p:spPr bwMode="auto">
            <a:xfrm>
              <a:off x="2352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9" name="Oval 37"/>
            <p:cNvSpPr>
              <a:spLocks noChangeArrowheads="1"/>
            </p:cNvSpPr>
            <p:nvPr userDrawn="1"/>
          </p:nvSpPr>
          <p:spPr bwMode="auto">
            <a:xfrm>
              <a:off x="2544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0" name="Oval 38"/>
            <p:cNvSpPr>
              <a:spLocks noChangeArrowheads="1"/>
            </p:cNvSpPr>
            <p:nvPr userDrawn="1"/>
          </p:nvSpPr>
          <p:spPr bwMode="auto">
            <a:xfrm>
              <a:off x="2736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1" name="Oval 39"/>
            <p:cNvSpPr>
              <a:spLocks noChangeArrowheads="1"/>
            </p:cNvSpPr>
            <p:nvPr userDrawn="1"/>
          </p:nvSpPr>
          <p:spPr bwMode="auto">
            <a:xfrm>
              <a:off x="2928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2" name="Oval 40"/>
            <p:cNvSpPr>
              <a:spLocks noChangeArrowheads="1"/>
            </p:cNvSpPr>
            <p:nvPr userDrawn="1"/>
          </p:nvSpPr>
          <p:spPr bwMode="auto">
            <a:xfrm>
              <a:off x="3120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3" name="Oval 41"/>
            <p:cNvSpPr>
              <a:spLocks noChangeArrowheads="1"/>
            </p:cNvSpPr>
            <p:nvPr userDrawn="1"/>
          </p:nvSpPr>
          <p:spPr bwMode="auto">
            <a:xfrm>
              <a:off x="3312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4" name="Oval 42"/>
            <p:cNvSpPr>
              <a:spLocks noChangeArrowheads="1"/>
            </p:cNvSpPr>
            <p:nvPr userDrawn="1"/>
          </p:nvSpPr>
          <p:spPr bwMode="auto">
            <a:xfrm>
              <a:off x="3504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5" name="Oval 43"/>
            <p:cNvSpPr>
              <a:spLocks noChangeArrowheads="1"/>
            </p:cNvSpPr>
            <p:nvPr userDrawn="1"/>
          </p:nvSpPr>
          <p:spPr bwMode="auto">
            <a:xfrm>
              <a:off x="3696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6" name="Oval 44"/>
            <p:cNvSpPr>
              <a:spLocks noChangeArrowheads="1"/>
            </p:cNvSpPr>
            <p:nvPr userDrawn="1"/>
          </p:nvSpPr>
          <p:spPr bwMode="auto">
            <a:xfrm>
              <a:off x="3888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7" name="Oval 45"/>
            <p:cNvSpPr>
              <a:spLocks noChangeArrowheads="1"/>
            </p:cNvSpPr>
            <p:nvPr userDrawn="1"/>
          </p:nvSpPr>
          <p:spPr bwMode="auto">
            <a:xfrm>
              <a:off x="4080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8" name="Oval 46"/>
            <p:cNvSpPr>
              <a:spLocks noChangeArrowheads="1"/>
            </p:cNvSpPr>
            <p:nvPr userDrawn="1"/>
          </p:nvSpPr>
          <p:spPr bwMode="auto">
            <a:xfrm>
              <a:off x="4272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9" name="Oval 47"/>
            <p:cNvSpPr>
              <a:spLocks noChangeArrowheads="1"/>
            </p:cNvSpPr>
            <p:nvPr userDrawn="1"/>
          </p:nvSpPr>
          <p:spPr bwMode="auto">
            <a:xfrm>
              <a:off x="4464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20" name="Oval 48"/>
            <p:cNvSpPr>
              <a:spLocks noChangeArrowheads="1"/>
            </p:cNvSpPr>
            <p:nvPr userDrawn="1"/>
          </p:nvSpPr>
          <p:spPr bwMode="auto">
            <a:xfrm>
              <a:off x="4656" y="3504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21" name="Oval 49"/>
            <p:cNvSpPr>
              <a:spLocks noChangeArrowheads="1"/>
            </p:cNvSpPr>
            <p:nvPr userDrawn="1"/>
          </p:nvSpPr>
          <p:spPr bwMode="auto">
            <a:xfrm>
              <a:off x="4848" y="3504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22" name="Oval 50"/>
            <p:cNvSpPr>
              <a:spLocks noChangeArrowheads="1"/>
            </p:cNvSpPr>
            <p:nvPr userDrawn="1"/>
          </p:nvSpPr>
          <p:spPr bwMode="auto">
            <a:xfrm>
              <a:off x="2544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23" name="Oval 51"/>
            <p:cNvSpPr>
              <a:spLocks noChangeArrowheads="1"/>
            </p:cNvSpPr>
            <p:nvPr userDrawn="1"/>
          </p:nvSpPr>
          <p:spPr bwMode="auto">
            <a:xfrm>
              <a:off x="2736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24" name="Oval 52"/>
            <p:cNvSpPr>
              <a:spLocks noChangeArrowheads="1"/>
            </p:cNvSpPr>
            <p:nvPr userDrawn="1"/>
          </p:nvSpPr>
          <p:spPr bwMode="auto">
            <a:xfrm>
              <a:off x="2928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25" name="Oval 53"/>
            <p:cNvSpPr>
              <a:spLocks noChangeArrowheads="1"/>
            </p:cNvSpPr>
            <p:nvPr userDrawn="1"/>
          </p:nvSpPr>
          <p:spPr bwMode="auto">
            <a:xfrm>
              <a:off x="3120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26" name="Oval 54"/>
            <p:cNvSpPr>
              <a:spLocks noChangeArrowheads="1"/>
            </p:cNvSpPr>
            <p:nvPr userDrawn="1"/>
          </p:nvSpPr>
          <p:spPr bwMode="auto">
            <a:xfrm>
              <a:off x="3312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27" name="Oval 55"/>
            <p:cNvSpPr>
              <a:spLocks noChangeArrowheads="1"/>
            </p:cNvSpPr>
            <p:nvPr userDrawn="1"/>
          </p:nvSpPr>
          <p:spPr bwMode="auto">
            <a:xfrm>
              <a:off x="3504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28" name="Oval 56"/>
            <p:cNvSpPr>
              <a:spLocks noChangeArrowheads="1"/>
            </p:cNvSpPr>
            <p:nvPr userDrawn="1"/>
          </p:nvSpPr>
          <p:spPr bwMode="auto">
            <a:xfrm>
              <a:off x="3696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29" name="Oval 57"/>
            <p:cNvSpPr>
              <a:spLocks noChangeArrowheads="1"/>
            </p:cNvSpPr>
            <p:nvPr userDrawn="1"/>
          </p:nvSpPr>
          <p:spPr bwMode="auto">
            <a:xfrm>
              <a:off x="3888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30" name="Oval 58"/>
            <p:cNvSpPr>
              <a:spLocks noChangeArrowheads="1"/>
            </p:cNvSpPr>
            <p:nvPr userDrawn="1"/>
          </p:nvSpPr>
          <p:spPr bwMode="auto">
            <a:xfrm>
              <a:off x="4080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31" name="Oval 59"/>
            <p:cNvSpPr>
              <a:spLocks noChangeArrowheads="1"/>
            </p:cNvSpPr>
            <p:nvPr userDrawn="1"/>
          </p:nvSpPr>
          <p:spPr bwMode="auto">
            <a:xfrm>
              <a:off x="4272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32" name="Oval 60"/>
            <p:cNvSpPr>
              <a:spLocks noChangeArrowheads="1"/>
            </p:cNvSpPr>
            <p:nvPr userDrawn="1"/>
          </p:nvSpPr>
          <p:spPr bwMode="auto">
            <a:xfrm>
              <a:off x="4464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33" name="Oval 61"/>
            <p:cNvSpPr>
              <a:spLocks noChangeArrowheads="1"/>
            </p:cNvSpPr>
            <p:nvPr userDrawn="1"/>
          </p:nvSpPr>
          <p:spPr bwMode="auto">
            <a:xfrm>
              <a:off x="4656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34" name="Oval 62"/>
            <p:cNvSpPr>
              <a:spLocks noChangeArrowheads="1"/>
            </p:cNvSpPr>
            <p:nvPr userDrawn="1"/>
          </p:nvSpPr>
          <p:spPr bwMode="auto">
            <a:xfrm>
              <a:off x="4848" y="3696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35" name="Oval 63"/>
            <p:cNvSpPr>
              <a:spLocks noChangeArrowheads="1"/>
            </p:cNvSpPr>
            <p:nvPr userDrawn="1"/>
          </p:nvSpPr>
          <p:spPr bwMode="auto">
            <a:xfrm>
              <a:off x="5040" y="3696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36" name="Oval 64"/>
            <p:cNvSpPr>
              <a:spLocks noChangeArrowheads="1"/>
            </p:cNvSpPr>
            <p:nvPr userDrawn="1"/>
          </p:nvSpPr>
          <p:spPr bwMode="auto">
            <a:xfrm>
              <a:off x="5232" y="3696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37" name="Oval 65"/>
            <p:cNvSpPr>
              <a:spLocks noChangeArrowheads="1"/>
            </p:cNvSpPr>
            <p:nvPr userDrawn="1"/>
          </p:nvSpPr>
          <p:spPr bwMode="auto">
            <a:xfrm>
              <a:off x="5040" y="3504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38" name="Oval 66"/>
            <p:cNvSpPr>
              <a:spLocks noChangeArrowheads="1"/>
            </p:cNvSpPr>
            <p:nvPr userDrawn="1"/>
          </p:nvSpPr>
          <p:spPr bwMode="auto">
            <a:xfrm>
              <a:off x="2736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F20CCC-7B69-4698-BB6D-CBD1A9C73147}" type="datetime1">
              <a:rPr lang="ja-JP" altLang="en-US"/>
              <a:pPr/>
              <a:t>2011/7/28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AADF1-EA6E-4C96-82D3-D11F26C2F1EA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00800" y="0"/>
            <a:ext cx="205740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01980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F1EF46-1445-4465-A4B3-293D87F71BF3}" type="datetime1">
              <a:rPr lang="ja-JP" altLang="en-US"/>
              <a:pPr/>
              <a:t>2011/7/28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4D82B-FF5C-45F7-BA23-E44E64804295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角丸四角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5668A-60CA-430C-8198-A123E8033C1E}" type="datetime1">
              <a:rPr lang="ja-JP" altLang="en-US" smtClean="0"/>
              <a:pPr/>
              <a:t>2011/7/28</a:t>
            </a:fld>
            <a:endParaRPr lang="en-US" altLang="ja-JP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92DE7A0-F4A3-4F1B-A5CB-C59E9057EE32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62EDC-61B5-479A-9039-BD98C566AAE4}" type="datetime1">
              <a:rPr lang="ja-JP" altLang="en-US" smtClean="0"/>
              <a:pPr/>
              <a:t>2011/7/28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0B71-10B3-4E58-B4BF-E7DDE8C2C6F7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角丸四角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6E90-7E11-450B-8E67-EBC62EBB9C4B}" type="datetime1">
              <a:rPr lang="ja-JP" altLang="en-US" smtClean="0"/>
              <a:pPr/>
              <a:t>2011/7/28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7" name="正方形/長方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F49F419-6543-416B-901F-76087E8999F9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A9E4-00DE-4D3D-9FDC-1D4766CD0DB3}" type="datetime1">
              <a:rPr lang="ja-JP" altLang="en-US" smtClean="0"/>
              <a:pPr/>
              <a:t>2011/7/28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F389-1B5C-4BC5-935A-69749A16B491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715E-C4A6-4AA6-ACBB-59C456A7C01B}" type="datetime1">
              <a:rPr lang="ja-JP" altLang="en-US" smtClean="0"/>
              <a:pPr/>
              <a:t>2011/7/28</a:t>
            </a:fld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10BC-25CD-4454-BCB8-BF3C4433617F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E0F0-FD9D-4769-9F9F-D83DCEDB6BDF}" type="datetime1">
              <a:rPr lang="ja-JP" altLang="en-US" smtClean="0"/>
              <a:pPr/>
              <a:t>2011/7/28</a:t>
            </a:fld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0300-859F-477D-A1C4-D4EE3D67DC60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29F87-4A0F-47F4-AE6A-134DE0950B40}" type="datetime1">
              <a:rPr lang="ja-JP" altLang="en-US" smtClean="0"/>
              <a:pPr/>
              <a:t>2011/7/28</a:t>
            </a:fld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7089-9AFA-46F5-BE0F-068E69FE4247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角丸四角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8D228-FE18-4971-9A8A-EB5C42C4B007}" type="datetime1">
              <a:rPr lang="ja-JP" altLang="en-US" smtClean="0"/>
              <a:pPr/>
              <a:t>2011/7/28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37AC-EF32-4A40-B387-C343542F575B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562EDC-61B5-479A-9039-BD98C566AAE4}" type="datetime1">
              <a:rPr lang="ja-JP" altLang="en-US"/>
              <a:pPr/>
              <a:t>2011/7/28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50B71-10B3-4E58-B4BF-E7DDE8C2C6F7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F70A-BEAB-4C2B-862F-2901E812F0DD}" type="datetime1">
              <a:rPr lang="ja-JP" altLang="en-US" smtClean="0"/>
              <a:pPr/>
              <a:t>2011/7/28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835DAC7-C05D-4C7A-9E45-1EE87D7BB225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11" name="正方形/長方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正方形/長方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0CCC-7B69-4698-BB6D-CBD1A9C73147}" type="datetime1">
              <a:rPr lang="ja-JP" altLang="en-US" smtClean="0"/>
              <a:pPr/>
              <a:t>2011/7/28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AADF1-EA6E-4C96-82D3-D11F26C2F1EA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EF46-1445-4465-A4B3-293D87F71BF3}" type="datetime1">
              <a:rPr lang="ja-JP" altLang="en-US" smtClean="0"/>
              <a:pPr/>
              <a:t>2011/7/28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4D82B-FF5C-45F7-BA23-E44E64804295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5791200" y="4648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fld id="{7B05668A-60CA-430C-8198-A123E8033C1E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791200" y="4343400"/>
            <a:ext cx="2895600" cy="304800"/>
          </a:xfrm>
        </p:spPr>
        <p:txBody>
          <a:bodyPr/>
          <a:lstStyle>
            <a:lvl1pPr algn="l"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92DE7A0-F4A3-4F1B-A5CB-C59E9057EE32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3733800" y="4953000"/>
            <a:ext cx="5105400" cy="1143000"/>
            <a:chOff x="2352" y="3120"/>
            <a:chExt cx="3216" cy="720"/>
          </a:xfrm>
        </p:grpSpPr>
        <p:sp>
          <p:nvSpPr>
            <p:cNvPr id="3079" name="Oval 7"/>
            <p:cNvSpPr>
              <a:spLocks noChangeArrowheads="1"/>
            </p:cNvSpPr>
            <p:nvPr userDrawn="1"/>
          </p:nvSpPr>
          <p:spPr bwMode="auto">
            <a:xfrm>
              <a:off x="2928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0" name="Oval 8"/>
            <p:cNvSpPr>
              <a:spLocks noChangeArrowheads="1"/>
            </p:cNvSpPr>
            <p:nvPr userDrawn="1"/>
          </p:nvSpPr>
          <p:spPr bwMode="auto">
            <a:xfrm>
              <a:off x="3120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1" name="Oval 9"/>
            <p:cNvSpPr>
              <a:spLocks noChangeArrowheads="1"/>
            </p:cNvSpPr>
            <p:nvPr userDrawn="1"/>
          </p:nvSpPr>
          <p:spPr bwMode="auto">
            <a:xfrm>
              <a:off x="3312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2" name="Oval 10"/>
            <p:cNvSpPr>
              <a:spLocks noChangeArrowheads="1"/>
            </p:cNvSpPr>
            <p:nvPr userDrawn="1"/>
          </p:nvSpPr>
          <p:spPr bwMode="auto">
            <a:xfrm>
              <a:off x="3504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3" name="Oval 11"/>
            <p:cNvSpPr>
              <a:spLocks noChangeArrowheads="1"/>
            </p:cNvSpPr>
            <p:nvPr userDrawn="1"/>
          </p:nvSpPr>
          <p:spPr bwMode="auto">
            <a:xfrm>
              <a:off x="3696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4" name="Oval 12"/>
            <p:cNvSpPr>
              <a:spLocks noChangeArrowheads="1"/>
            </p:cNvSpPr>
            <p:nvPr userDrawn="1"/>
          </p:nvSpPr>
          <p:spPr bwMode="auto">
            <a:xfrm>
              <a:off x="3888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5" name="Oval 13"/>
            <p:cNvSpPr>
              <a:spLocks noChangeArrowheads="1"/>
            </p:cNvSpPr>
            <p:nvPr userDrawn="1"/>
          </p:nvSpPr>
          <p:spPr bwMode="auto">
            <a:xfrm>
              <a:off x="4080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6" name="Oval 14"/>
            <p:cNvSpPr>
              <a:spLocks noChangeArrowheads="1"/>
            </p:cNvSpPr>
            <p:nvPr userDrawn="1"/>
          </p:nvSpPr>
          <p:spPr bwMode="auto">
            <a:xfrm>
              <a:off x="4272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7" name="Oval 15"/>
            <p:cNvSpPr>
              <a:spLocks noChangeArrowheads="1"/>
            </p:cNvSpPr>
            <p:nvPr userDrawn="1"/>
          </p:nvSpPr>
          <p:spPr bwMode="auto">
            <a:xfrm>
              <a:off x="4464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8" name="Oval 16"/>
            <p:cNvSpPr>
              <a:spLocks noChangeArrowheads="1"/>
            </p:cNvSpPr>
            <p:nvPr userDrawn="1"/>
          </p:nvSpPr>
          <p:spPr bwMode="auto">
            <a:xfrm>
              <a:off x="4656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9" name="Oval 17"/>
            <p:cNvSpPr>
              <a:spLocks noChangeArrowheads="1"/>
            </p:cNvSpPr>
            <p:nvPr userDrawn="1"/>
          </p:nvSpPr>
          <p:spPr bwMode="auto">
            <a:xfrm>
              <a:off x="4848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0" name="Oval 18"/>
            <p:cNvSpPr>
              <a:spLocks noChangeArrowheads="1"/>
            </p:cNvSpPr>
            <p:nvPr userDrawn="1"/>
          </p:nvSpPr>
          <p:spPr bwMode="auto">
            <a:xfrm>
              <a:off x="5040" y="312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1" name="Oval 19"/>
            <p:cNvSpPr>
              <a:spLocks noChangeArrowheads="1"/>
            </p:cNvSpPr>
            <p:nvPr userDrawn="1"/>
          </p:nvSpPr>
          <p:spPr bwMode="auto">
            <a:xfrm>
              <a:off x="5232" y="312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2" name="Oval 20"/>
            <p:cNvSpPr>
              <a:spLocks noChangeArrowheads="1"/>
            </p:cNvSpPr>
            <p:nvPr userDrawn="1"/>
          </p:nvSpPr>
          <p:spPr bwMode="auto">
            <a:xfrm>
              <a:off x="5424" y="312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3" name="Oval 21"/>
            <p:cNvSpPr>
              <a:spLocks noChangeArrowheads="1"/>
            </p:cNvSpPr>
            <p:nvPr userDrawn="1"/>
          </p:nvSpPr>
          <p:spPr bwMode="auto">
            <a:xfrm>
              <a:off x="2544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4" name="Oval 22"/>
            <p:cNvSpPr>
              <a:spLocks noChangeArrowheads="1"/>
            </p:cNvSpPr>
            <p:nvPr userDrawn="1"/>
          </p:nvSpPr>
          <p:spPr bwMode="auto">
            <a:xfrm>
              <a:off x="2736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5" name="Oval 23"/>
            <p:cNvSpPr>
              <a:spLocks noChangeArrowheads="1"/>
            </p:cNvSpPr>
            <p:nvPr userDrawn="1"/>
          </p:nvSpPr>
          <p:spPr bwMode="auto">
            <a:xfrm>
              <a:off x="2928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6" name="Oval 24"/>
            <p:cNvSpPr>
              <a:spLocks noChangeArrowheads="1"/>
            </p:cNvSpPr>
            <p:nvPr userDrawn="1"/>
          </p:nvSpPr>
          <p:spPr bwMode="auto">
            <a:xfrm>
              <a:off x="3120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7" name="Oval 25"/>
            <p:cNvSpPr>
              <a:spLocks noChangeArrowheads="1"/>
            </p:cNvSpPr>
            <p:nvPr userDrawn="1"/>
          </p:nvSpPr>
          <p:spPr bwMode="auto">
            <a:xfrm>
              <a:off x="3312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8" name="Oval 26"/>
            <p:cNvSpPr>
              <a:spLocks noChangeArrowheads="1"/>
            </p:cNvSpPr>
            <p:nvPr userDrawn="1"/>
          </p:nvSpPr>
          <p:spPr bwMode="auto">
            <a:xfrm>
              <a:off x="3504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9" name="Oval 27"/>
            <p:cNvSpPr>
              <a:spLocks noChangeArrowheads="1"/>
            </p:cNvSpPr>
            <p:nvPr userDrawn="1"/>
          </p:nvSpPr>
          <p:spPr bwMode="auto">
            <a:xfrm>
              <a:off x="3696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0" name="Oval 28"/>
            <p:cNvSpPr>
              <a:spLocks noChangeArrowheads="1"/>
            </p:cNvSpPr>
            <p:nvPr userDrawn="1"/>
          </p:nvSpPr>
          <p:spPr bwMode="auto">
            <a:xfrm>
              <a:off x="3888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1" name="Oval 29"/>
            <p:cNvSpPr>
              <a:spLocks noChangeArrowheads="1"/>
            </p:cNvSpPr>
            <p:nvPr userDrawn="1"/>
          </p:nvSpPr>
          <p:spPr bwMode="auto">
            <a:xfrm>
              <a:off x="4080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2" name="Oval 30"/>
            <p:cNvSpPr>
              <a:spLocks noChangeArrowheads="1"/>
            </p:cNvSpPr>
            <p:nvPr userDrawn="1"/>
          </p:nvSpPr>
          <p:spPr bwMode="auto">
            <a:xfrm>
              <a:off x="4272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3" name="Oval 31"/>
            <p:cNvSpPr>
              <a:spLocks noChangeArrowheads="1"/>
            </p:cNvSpPr>
            <p:nvPr userDrawn="1"/>
          </p:nvSpPr>
          <p:spPr bwMode="auto">
            <a:xfrm>
              <a:off x="4464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4" name="Oval 32"/>
            <p:cNvSpPr>
              <a:spLocks noChangeArrowheads="1"/>
            </p:cNvSpPr>
            <p:nvPr userDrawn="1"/>
          </p:nvSpPr>
          <p:spPr bwMode="auto">
            <a:xfrm>
              <a:off x="4656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5" name="Oval 33"/>
            <p:cNvSpPr>
              <a:spLocks noChangeArrowheads="1"/>
            </p:cNvSpPr>
            <p:nvPr userDrawn="1"/>
          </p:nvSpPr>
          <p:spPr bwMode="auto">
            <a:xfrm>
              <a:off x="4848" y="3312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6" name="Oval 34"/>
            <p:cNvSpPr>
              <a:spLocks noChangeArrowheads="1"/>
            </p:cNvSpPr>
            <p:nvPr userDrawn="1"/>
          </p:nvSpPr>
          <p:spPr bwMode="auto">
            <a:xfrm>
              <a:off x="5040" y="3312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7" name="Oval 35"/>
            <p:cNvSpPr>
              <a:spLocks noChangeArrowheads="1"/>
            </p:cNvSpPr>
            <p:nvPr userDrawn="1"/>
          </p:nvSpPr>
          <p:spPr bwMode="auto">
            <a:xfrm>
              <a:off x="5232" y="3312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8" name="Oval 36"/>
            <p:cNvSpPr>
              <a:spLocks noChangeArrowheads="1"/>
            </p:cNvSpPr>
            <p:nvPr userDrawn="1"/>
          </p:nvSpPr>
          <p:spPr bwMode="auto">
            <a:xfrm>
              <a:off x="2352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9" name="Oval 37"/>
            <p:cNvSpPr>
              <a:spLocks noChangeArrowheads="1"/>
            </p:cNvSpPr>
            <p:nvPr userDrawn="1"/>
          </p:nvSpPr>
          <p:spPr bwMode="auto">
            <a:xfrm>
              <a:off x="2544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0" name="Oval 38"/>
            <p:cNvSpPr>
              <a:spLocks noChangeArrowheads="1"/>
            </p:cNvSpPr>
            <p:nvPr userDrawn="1"/>
          </p:nvSpPr>
          <p:spPr bwMode="auto">
            <a:xfrm>
              <a:off x="2736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1" name="Oval 39"/>
            <p:cNvSpPr>
              <a:spLocks noChangeArrowheads="1"/>
            </p:cNvSpPr>
            <p:nvPr userDrawn="1"/>
          </p:nvSpPr>
          <p:spPr bwMode="auto">
            <a:xfrm>
              <a:off x="2928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2" name="Oval 40"/>
            <p:cNvSpPr>
              <a:spLocks noChangeArrowheads="1"/>
            </p:cNvSpPr>
            <p:nvPr userDrawn="1"/>
          </p:nvSpPr>
          <p:spPr bwMode="auto">
            <a:xfrm>
              <a:off x="3120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3" name="Oval 41"/>
            <p:cNvSpPr>
              <a:spLocks noChangeArrowheads="1"/>
            </p:cNvSpPr>
            <p:nvPr userDrawn="1"/>
          </p:nvSpPr>
          <p:spPr bwMode="auto">
            <a:xfrm>
              <a:off x="3312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4" name="Oval 42"/>
            <p:cNvSpPr>
              <a:spLocks noChangeArrowheads="1"/>
            </p:cNvSpPr>
            <p:nvPr userDrawn="1"/>
          </p:nvSpPr>
          <p:spPr bwMode="auto">
            <a:xfrm>
              <a:off x="3504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5" name="Oval 43"/>
            <p:cNvSpPr>
              <a:spLocks noChangeArrowheads="1"/>
            </p:cNvSpPr>
            <p:nvPr userDrawn="1"/>
          </p:nvSpPr>
          <p:spPr bwMode="auto">
            <a:xfrm>
              <a:off x="3696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6" name="Oval 44"/>
            <p:cNvSpPr>
              <a:spLocks noChangeArrowheads="1"/>
            </p:cNvSpPr>
            <p:nvPr userDrawn="1"/>
          </p:nvSpPr>
          <p:spPr bwMode="auto">
            <a:xfrm>
              <a:off x="3888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7" name="Oval 45"/>
            <p:cNvSpPr>
              <a:spLocks noChangeArrowheads="1"/>
            </p:cNvSpPr>
            <p:nvPr userDrawn="1"/>
          </p:nvSpPr>
          <p:spPr bwMode="auto">
            <a:xfrm>
              <a:off x="4080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8" name="Oval 46"/>
            <p:cNvSpPr>
              <a:spLocks noChangeArrowheads="1"/>
            </p:cNvSpPr>
            <p:nvPr userDrawn="1"/>
          </p:nvSpPr>
          <p:spPr bwMode="auto">
            <a:xfrm>
              <a:off x="4272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9" name="Oval 47"/>
            <p:cNvSpPr>
              <a:spLocks noChangeArrowheads="1"/>
            </p:cNvSpPr>
            <p:nvPr userDrawn="1"/>
          </p:nvSpPr>
          <p:spPr bwMode="auto">
            <a:xfrm>
              <a:off x="4464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0" name="Oval 48"/>
            <p:cNvSpPr>
              <a:spLocks noChangeArrowheads="1"/>
            </p:cNvSpPr>
            <p:nvPr userDrawn="1"/>
          </p:nvSpPr>
          <p:spPr bwMode="auto">
            <a:xfrm>
              <a:off x="4656" y="3504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1" name="Oval 49"/>
            <p:cNvSpPr>
              <a:spLocks noChangeArrowheads="1"/>
            </p:cNvSpPr>
            <p:nvPr userDrawn="1"/>
          </p:nvSpPr>
          <p:spPr bwMode="auto">
            <a:xfrm>
              <a:off x="4848" y="3504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2" name="Oval 50"/>
            <p:cNvSpPr>
              <a:spLocks noChangeArrowheads="1"/>
            </p:cNvSpPr>
            <p:nvPr userDrawn="1"/>
          </p:nvSpPr>
          <p:spPr bwMode="auto">
            <a:xfrm>
              <a:off x="2544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3" name="Oval 51"/>
            <p:cNvSpPr>
              <a:spLocks noChangeArrowheads="1"/>
            </p:cNvSpPr>
            <p:nvPr userDrawn="1"/>
          </p:nvSpPr>
          <p:spPr bwMode="auto">
            <a:xfrm>
              <a:off x="2736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4" name="Oval 52"/>
            <p:cNvSpPr>
              <a:spLocks noChangeArrowheads="1"/>
            </p:cNvSpPr>
            <p:nvPr userDrawn="1"/>
          </p:nvSpPr>
          <p:spPr bwMode="auto">
            <a:xfrm>
              <a:off x="2928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5" name="Oval 53"/>
            <p:cNvSpPr>
              <a:spLocks noChangeArrowheads="1"/>
            </p:cNvSpPr>
            <p:nvPr userDrawn="1"/>
          </p:nvSpPr>
          <p:spPr bwMode="auto">
            <a:xfrm>
              <a:off x="3120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6" name="Oval 54"/>
            <p:cNvSpPr>
              <a:spLocks noChangeArrowheads="1"/>
            </p:cNvSpPr>
            <p:nvPr userDrawn="1"/>
          </p:nvSpPr>
          <p:spPr bwMode="auto">
            <a:xfrm>
              <a:off x="3312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7" name="Oval 55"/>
            <p:cNvSpPr>
              <a:spLocks noChangeArrowheads="1"/>
            </p:cNvSpPr>
            <p:nvPr userDrawn="1"/>
          </p:nvSpPr>
          <p:spPr bwMode="auto">
            <a:xfrm>
              <a:off x="3504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8" name="Oval 56"/>
            <p:cNvSpPr>
              <a:spLocks noChangeArrowheads="1"/>
            </p:cNvSpPr>
            <p:nvPr userDrawn="1"/>
          </p:nvSpPr>
          <p:spPr bwMode="auto">
            <a:xfrm>
              <a:off x="3696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9" name="Oval 57"/>
            <p:cNvSpPr>
              <a:spLocks noChangeArrowheads="1"/>
            </p:cNvSpPr>
            <p:nvPr userDrawn="1"/>
          </p:nvSpPr>
          <p:spPr bwMode="auto">
            <a:xfrm>
              <a:off x="3888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0" name="Oval 58"/>
            <p:cNvSpPr>
              <a:spLocks noChangeArrowheads="1"/>
            </p:cNvSpPr>
            <p:nvPr userDrawn="1"/>
          </p:nvSpPr>
          <p:spPr bwMode="auto">
            <a:xfrm>
              <a:off x="4080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1" name="Oval 59"/>
            <p:cNvSpPr>
              <a:spLocks noChangeArrowheads="1"/>
            </p:cNvSpPr>
            <p:nvPr userDrawn="1"/>
          </p:nvSpPr>
          <p:spPr bwMode="auto">
            <a:xfrm>
              <a:off x="4272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2" name="Oval 60"/>
            <p:cNvSpPr>
              <a:spLocks noChangeArrowheads="1"/>
            </p:cNvSpPr>
            <p:nvPr userDrawn="1"/>
          </p:nvSpPr>
          <p:spPr bwMode="auto">
            <a:xfrm>
              <a:off x="4464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3" name="Oval 61"/>
            <p:cNvSpPr>
              <a:spLocks noChangeArrowheads="1"/>
            </p:cNvSpPr>
            <p:nvPr userDrawn="1"/>
          </p:nvSpPr>
          <p:spPr bwMode="auto">
            <a:xfrm>
              <a:off x="4656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4" name="Oval 62"/>
            <p:cNvSpPr>
              <a:spLocks noChangeArrowheads="1"/>
            </p:cNvSpPr>
            <p:nvPr userDrawn="1"/>
          </p:nvSpPr>
          <p:spPr bwMode="auto">
            <a:xfrm>
              <a:off x="4848" y="3696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5" name="Oval 63"/>
            <p:cNvSpPr>
              <a:spLocks noChangeArrowheads="1"/>
            </p:cNvSpPr>
            <p:nvPr userDrawn="1"/>
          </p:nvSpPr>
          <p:spPr bwMode="auto">
            <a:xfrm>
              <a:off x="5040" y="3696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6" name="Oval 64"/>
            <p:cNvSpPr>
              <a:spLocks noChangeArrowheads="1"/>
            </p:cNvSpPr>
            <p:nvPr userDrawn="1"/>
          </p:nvSpPr>
          <p:spPr bwMode="auto">
            <a:xfrm>
              <a:off x="5232" y="3696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7" name="Oval 65"/>
            <p:cNvSpPr>
              <a:spLocks noChangeArrowheads="1"/>
            </p:cNvSpPr>
            <p:nvPr userDrawn="1"/>
          </p:nvSpPr>
          <p:spPr bwMode="auto">
            <a:xfrm>
              <a:off x="5040" y="3504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8" name="Oval 66"/>
            <p:cNvSpPr>
              <a:spLocks noChangeArrowheads="1"/>
            </p:cNvSpPr>
            <p:nvPr userDrawn="1"/>
          </p:nvSpPr>
          <p:spPr bwMode="auto">
            <a:xfrm>
              <a:off x="2736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562EDC-61B5-479A-9039-BD98C566AAE4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50B71-10B3-4E58-B4BF-E7DDE8C2C6F7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A06E90-7E11-450B-8E67-EBC62EBB9C4B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9F419-6543-416B-901F-76087E8999F9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B5A9E4-00DE-4D3D-9FDC-1D4766CD0DB3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DF389-1B5C-4BC5-935A-69749A16B491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6E715E-C4A6-4AA6-ACBB-59C456A7C01B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410BC-25CD-4454-BCB8-BF3C4433617F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39E0F0-FD9D-4769-9F9F-D83DCEDB6BDF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50300-859F-477D-A1C4-D4EE3D67DC60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A29F87-4A0F-47F4-AE6A-134DE0950B40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47089-9AFA-46F5-BE0F-068E69FE4247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A06E90-7E11-450B-8E67-EBC62EBB9C4B}" type="datetime1">
              <a:rPr lang="ja-JP" altLang="en-US"/>
              <a:pPr/>
              <a:t>2011/7/28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9F419-6543-416B-901F-76087E8999F9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38D228-FE18-4971-9A8A-EB5C42C4B007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B37AC-EF32-4A40-B387-C343542F575B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1DF70A-BEAB-4C2B-862F-2901E812F0DD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5DAC7-C05D-4C7A-9E45-1EE87D7BB225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F20CCC-7B69-4698-BB6D-CBD1A9C73147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AADF1-EA6E-4C96-82D3-D11F26C2F1EA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00800" y="0"/>
            <a:ext cx="205740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01980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F1EF46-1445-4465-A4B3-293D87F71BF3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4D82B-FF5C-45F7-BA23-E44E64804295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5791200" y="4648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fld id="{7B05668A-60CA-430C-8198-A123E8033C1E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791200" y="4343400"/>
            <a:ext cx="2895600" cy="304800"/>
          </a:xfrm>
        </p:spPr>
        <p:txBody>
          <a:bodyPr/>
          <a:lstStyle>
            <a:lvl1pPr algn="l"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92DE7A0-F4A3-4F1B-A5CB-C59E9057EE32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3733800" y="4953000"/>
            <a:ext cx="5105400" cy="1143000"/>
            <a:chOff x="2352" y="3120"/>
            <a:chExt cx="3216" cy="720"/>
          </a:xfrm>
        </p:grpSpPr>
        <p:sp>
          <p:nvSpPr>
            <p:cNvPr id="3079" name="Oval 7"/>
            <p:cNvSpPr>
              <a:spLocks noChangeArrowheads="1"/>
            </p:cNvSpPr>
            <p:nvPr userDrawn="1"/>
          </p:nvSpPr>
          <p:spPr bwMode="auto">
            <a:xfrm>
              <a:off x="2928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0" name="Oval 8"/>
            <p:cNvSpPr>
              <a:spLocks noChangeArrowheads="1"/>
            </p:cNvSpPr>
            <p:nvPr userDrawn="1"/>
          </p:nvSpPr>
          <p:spPr bwMode="auto">
            <a:xfrm>
              <a:off x="3120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1" name="Oval 9"/>
            <p:cNvSpPr>
              <a:spLocks noChangeArrowheads="1"/>
            </p:cNvSpPr>
            <p:nvPr userDrawn="1"/>
          </p:nvSpPr>
          <p:spPr bwMode="auto">
            <a:xfrm>
              <a:off x="3312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2" name="Oval 10"/>
            <p:cNvSpPr>
              <a:spLocks noChangeArrowheads="1"/>
            </p:cNvSpPr>
            <p:nvPr userDrawn="1"/>
          </p:nvSpPr>
          <p:spPr bwMode="auto">
            <a:xfrm>
              <a:off x="3504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3" name="Oval 11"/>
            <p:cNvSpPr>
              <a:spLocks noChangeArrowheads="1"/>
            </p:cNvSpPr>
            <p:nvPr userDrawn="1"/>
          </p:nvSpPr>
          <p:spPr bwMode="auto">
            <a:xfrm>
              <a:off x="3696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4" name="Oval 12"/>
            <p:cNvSpPr>
              <a:spLocks noChangeArrowheads="1"/>
            </p:cNvSpPr>
            <p:nvPr userDrawn="1"/>
          </p:nvSpPr>
          <p:spPr bwMode="auto">
            <a:xfrm>
              <a:off x="3888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5" name="Oval 13"/>
            <p:cNvSpPr>
              <a:spLocks noChangeArrowheads="1"/>
            </p:cNvSpPr>
            <p:nvPr userDrawn="1"/>
          </p:nvSpPr>
          <p:spPr bwMode="auto">
            <a:xfrm>
              <a:off x="4080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6" name="Oval 14"/>
            <p:cNvSpPr>
              <a:spLocks noChangeArrowheads="1"/>
            </p:cNvSpPr>
            <p:nvPr userDrawn="1"/>
          </p:nvSpPr>
          <p:spPr bwMode="auto">
            <a:xfrm>
              <a:off x="4272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7" name="Oval 15"/>
            <p:cNvSpPr>
              <a:spLocks noChangeArrowheads="1"/>
            </p:cNvSpPr>
            <p:nvPr userDrawn="1"/>
          </p:nvSpPr>
          <p:spPr bwMode="auto">
            <a:xfrm>
              <a:off x="4464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8" name="Oval 16"/>
            <p:cNvSpPr>
              <a:spLocks noChangeArrowheads="1"/>
            </p:cNvSpPr>
            <p:nvPr userDrawn="1"/>
          </p:nvSpPr>
          <p:spPr bwMode="auto">
            <a:xfrm>
              <a:off x="4656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89" name="Oval 17"/>
            <p:cNvSpPr>
              <a:spLocks noChangeArrowheads="1"/>
            </p:cNvSpPr>
            <p:nvPr userDrawn="1"/>
          </p:nvSpPr>
          <p:spPr bwMode="auto">
            <a:xfrm>
              <a:off x="4848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0" name="Oval 18"/>
            <p:cNvSpPr>
              <a:spLocks noChangeArrowheads="1"/>
            </p:cNvSpPr>
            <p:nvPr userDrawn="1"/>
          </p:nvSpPr>
          <p:spPr bwMode="auto">
            <a:xfrm>
              <a:off x="5040" y="312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1" name="Oval 19"/>
            <p:cNvSpPr>
              <a:spLocks noChangeArrowheads="1"/>
            </p:cNvSpPr>
            <p:nvPr userDrawn="1"/>
          </p:nvSpPr>
          <p:spPr bwMode="auto">
            <a:xfrm>
              <a:off x="5232" y="312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2" name="Oval 20"/>
            <p:cNvSpPr>
              <a:spLocks noChangeArrowheads="1"/>
            </p:cNvSpPr>
            <p:nvPr userDrawn="1"/>
          </p:nvSpPr>
          <p:spPr bwMode="auto">
            <a:xfrm>
              <a:off x="5424" y="312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3" name="Oval 21"/>
            <p:cNvSpPr>
              <a:spLocks noChangeArrowheads="1"/>
            </p:cNvSpPr>
            <p:nvPr userDrawn="1"/>
          </p:nvSpPr>
          <p:spPr bwMode="auto">
            <a:xfrm>
              <a:off x="2544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4" name="Oval 22"/>
            <p:cNvSpPr>
              <a:spLocks noChangeArrowheads="1"/>
            </p:cNvSpPr>
            <p:nvPr userDrawn="1"/>
          </p:nvSpPr>
          <p:spPr bwMode="auto">
            <a:xfrm>
              <a:off x="2736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5" name="Oval 23"/>
            <p:cNvSpPr>
              <a:spLocks noChangeArrowheads="1"/>
            </p:cNvSpPr>
            <p:nvPr userDrawn="1"/>
          </p:nvSpPr>
          <p:spPr bwMode="auto">
            <a:xfrm>
              <a:off x="2928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6" name="Oval 24"/>
            <p:cNvSpPr>
              <a:spLocks noChangeArrowheads="1"/>
            </p:cNvSpPr>
            <p:nvPr userDrawn="1"/>
          </p:nvSpPr>
          <p:spPr bwMode="auto">
            <a:xfrm>
              <a:off x="3120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7" name="Oval 25"/>
            <p:cNvSpPr>
              <a:spLocks noChangeArrowheads="1"/>
            </p:cNvSpPr>
            <p:nvPr userDrawn="1"/>
          </p:nvSpPr>
          <p:spPr bwMode="auto">
            <a:xfrm>
              <a:off x="3312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8" name="Oval 26"/>
            <p:cNvSpPr>
              <a:spLocks noChangeArrowheads="1"/>
            </p:cNvSpPr>
            <p:nvPr userDrawn="1"/>
          </p:nvSpPr>
          <p:spPr bwMode="auto">
            <a:xfrm>
              <a:off x="3504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99" name="Oval 27"/>
            <p:cNvSpPr>
              <a:spLocks noChangeArrowheads="1"/>
            </p:cNvSpPr>
            <p:nvPr userDrawn="1"/>
          </p:nvSpPr>
          <p:spPr bwMode="auto">
            <a:xfrm>
              <a:off x="3696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0" name="Oval 28"/>
            <p:cNvSpPr>
              <a:spLocks noChangeArrowheads="1"/>
            </p:cNvSpPr>
            <p:nvPr userDrawn="1"/>
          </p:nvSpPr>
          <p:spPr bwMode="auto">
            <a:xfrm>
              <a:off x="3888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1" name="Oval 29"/>
            <p:cNvSpPr>
              <a:spLocks noChangeArrowheads="1"/>
            </p:cNvSpPr>
            <p:nvPr userDrawn="1"/>
          </p:nvSpPr>
          <p:spPr bwMode="auto">
            <a:xfrm>
              <a:off x="4080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2" name="Oval 30"/>
            <p:cNvSpPr>
              <a:spLocks noChangeArrowheads="1"/>
            </p:cNvSpPr>
            <p:nvPr userDrawn="1"/>
          </p:nvSpPr>
          <p:spPr bwMode="auto">
            <a:xfrm>
              <a:off x="4272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3" name="Oval 31"/>
            <p:cNvSpPr>
              <a:spLocks noChangeArrowheads="1"/>
            </p:cNvSpPr>
            <p:nvPr userDrawn="1"/>
          </p:nvSpPr>
          <p:spPr bwMode="auto">
            <a:xfrm>
              <a:off x="4464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4" name="Oval 32"/>
            <p:cNvSpPr>
              <a:spLocks noChangeArrowheads="1"/>
            </p:cNvSpPr>
            <p:nvPr userDrawn="1"/>
          </p:nvSpPr>
          <p:spPr bwMode="auto">
            <a:xfrm>
              <a:off x="4656" y="3312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5" name="Oval 33"/>
            <p:cNvSpPr>
              <a:spLocks noChangeArrowheads="1"/>
            </p:cNvSpPr>
            <p:nvPr userDrawn="1"/>
          </p:nvSpPr>
          <p:spPr bwMode="auto">
            <a:xfrm>
              <a:off x="4848" y="3312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6" name="Oval 34"/>
            <p:cNvSpPr>
              <a:spLocks noChangeArrowheads="1"/>
            </p:cNvSpPr>
            <p:nvPr userDrawn="1"/>
          </p:nvSpPr>
          <p:spPr bwMode="auto">
            <a:xfrm>
              <a:off x="5040" y="3312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7" name="Oval 35"/>
            <p:cNvSpPr>
              <a:spLocks noChangeArrowheads="1"/>
            </p:cNvSpPr>
            <p:nvPr userDrawn="1"/>
          </p:nvSpPr>
          <p:spPr bwMode="auto">
            <a:xfrm>
              <a:off x="5232" y="3312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8" name="Oval 36"/>
            <p:cNvSpPr>
              <a:spLocks noChangeArrowheads="1"/>
            </p:cNvSpPr>
            <p:nvPr userDrawn="1"/>
          </p:nvSpPr>
          <p:spPr bwMode="auto">
            <a:xfrm>
              <a:off x="2352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9" name="Oval 37"/>
            <p:cNvSpPr>
              <a:spLocks noChangeArrowheads="1"/>
            </p:cNvSpPr>
            <p:nvPr userDrawn="1"/>
          </p:nvSpPr>
          <p:spPr bwMode="auto">
            <a:xfrm>
              <a:off x="2544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0" name="Oval 38"/>
            <p:cNvSpPr>
              <a:spLocks noChangeArrowheads="1"/>
            </p:cNvSpPr>
            <p:nvPr userDrawn="1"/>
          </p:nvSpPr>
          <p:spPr bwMode="auto">
            <a:xfrm>
              <a:off x="2736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1" name="Oval 39"/>
            <p:cNvSpPr>
              <a:spLocks noChangeArrowheads="1"/>
            </p:cNvSpPr>
            <p:nvPr userDrawn="1"/>
          </p:nvSpPr>
          <p:spPr bwMode="auto">
            <a:xfrm>
              <a:off x="2928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2" name="Oval 40"/>
            <p:cNvSpPr>
              <a:spLocks noChangeArrowheads="1"/>
            </p:cNvSpPr>
            <p:nvPr userDrawn="1"/>
          </p:nvSpPr>
          <p:spPr bwMode="auto">
            <a:xfrm>
              <a:off x="3120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3" name="Oval 41"/>
            <p:cNvSpPr>
              <a:spLocks noChangeArrowheads="1"/>
            </p:cNvSpPr>
            <p:nvPr userDrawn="1"/>
          </p:nvSpPr>
          <p:spPr bwMode="auto">
            <a:xfrm>
              <a:off x="3312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4" name="Oval 42"/>
            <p:cNvSpPr>
              <a:spLocks noChangeArrowheads="1"/>
            </p:cNvSpPr>
            <p:nvPr userDrawn="1"/>
          </p:nvSpPr>
          <p:spPr bwMode="auto">
            <a:xfrm>
              <a:off x="3504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5" name="Oval 43"/>
            <p:cNvSpPr>
              <a:spLocks noChangeArrowheads="1"/>
            </p:cNvSpPr>
            <p:nvPr userDrawn="1"/>
          </p:nvSpPr>
          <p:spPr bwMode="auto">
            <a:xfrm>
              <a:off x="3696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6" name="Oval 44"/>
            <p:cNvSpPr>
              <a:spLocks noChangeArrowheads="1"/>
            </p:cNvSpPr>
            <p:nvPr userDrawn="1"/>
          </p:nvSpPr>
          <p:spPr bwMode="auto">
            <a:xfrm>
              <a:off x="3888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7" name="Oval 45"/>
            <p:cNvSpPr>
              <a:spLocks noChangeArrowheads="1"/>
            </p:cNvSpPr>
            <p:nvPr userDrawn="1"/>
          </p:nvSpPr>
          <p:spPr bwMode="auto">
            <a:xfrm>
              <a:off x="4080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8" name="Oval 46"/>
            <p:cNvSpPr>
              <a:spLocks noChangeArrowheads="1"/>
            </p:cNvSpPr>
            <p:nvPr userDrawn="1"/>
          </p:nvSpPr>
          <p:spPr bwMode="auto">
            <a:xfrm>
              <a:off x="4272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19" name="Oval 47"/>
            <p:cNvSpPr>
              <a:spLocks noChangeArrowheads="1"/>
            </p:cNvSpPr>
            <p:nvPr userDrawn="1"/>
          </p:nvSpPr>
          <p:spPr bwMode="auto">
            <a:xfrm>
              <a:off x="4464" y="3504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0" name="Oval 48"/>
            <p:cNvSpPr>
              <a:spLocks noChangeArrowheads="1"/>
            </p:cNvSpPr>
            <p:nvPr userDrawn="1"/>
          </p:nvSpPr>
          <p:spPr bwMode="auto">
            <a:xfrm>
              <a:off x="4656" y="3504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1" name="Oval 49"/>
            <p:cNvSpPr>
              <a:spLocks noChangeArrowheads="1"/>
            </p:cNvSpPr>
            <p:nvPr userDrawn="1"/>
          </p:nvSpPr>
          <p:spPr bwMode="auto">
            <a:xfrm>
              <a:off x="4848" y="3504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2" name="Oval 50"/>
            <p:cNvSpPr>
              <a:spLocks noChangeArrowheads="1"/>
            </p:cNvSpPr>
            <p:nvPr userDrawn="1"/>
          </p:nvSpPr>
          <p:spPr bwMode="auto">
            <a:xfrm>
              <a:off x="2544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3" name="Oval 51"/>
            <p:cNvSpPr>
              <a:spLocks noChangeArrowheads="1"/>
            </p:cNvSpPr>
            <p:nvPr userDrawn="1"/>
          </p:nvSpPr>
          <p:spPr bwMode="auto">
            <a:xfrm>
              <a:off x="2736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4" name="Oval 52"/>
            <p:cNvSpPr>
              <a:spLocks noChangeArrowheads="1"/>
            </p:cNvSpPr>
            <p:nvPr userDrawn="1"/>
          </p:nvSpPr>
          <p:spPr bwMode="auto">
            <a:xfrm>
              <a:off x="2928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5" name="Oval 53"/>
            <p:cNvSpPr>
              <a:spLocks noChangeArrowheads="1"/>
            </p:cNvSpPr>
            <p:nvPr userDrawn="1"/>
          </p:nvSpPr>
          <p:spPr bwMode="auto">
            <a:xfrm>
              <a:off x="3120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6" name="Oval 54"/>
            <p:cNvSpPr>
              <a:spLocks noChangeArrowheads="1"/>
            </p:cNvSpPr>
            <p:nvPr userDrawn="1"/>
          </p:nvSpPr>
          <p:spPr bwMode="auto">
            <a:xfrm>
              <a:off x="3312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7" name="Oval 55"/>
            <p:cNvSpPr>
              <a:spLocks noChangeArrowheads="1"/>
            </p:cNvSpPr>
            <p:nvPr userDrawn="1"/>
          </p:nvSpPr>
          <p:spPr bwMode="auto">
            <a:xfrm>
              <a:off x="3504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8" name="Oval 56"/>
            <p:cNvSpPr>
              <a:spLocks noChangeArrowheads="1"/>
            </p:cNvSpPr>
            <p:nvPr userDrawn="1"/>
          </p:nvSpPr>
          <p:spPr bwMode="auto">
            <a:xfrm>
              <a:off x="3696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29" name="Oval 57"/>
            <p:cNvSpPr>
              <a:spLocks noChangeArrowheads="1"/>
            </p:cNvSpPr>
            <p:nvPr userDrawn="1"/>
          </p:nvSpPr>
          <p:spPr bwMode="auto">
            <a:xfrm>
              <a:off x="3888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0" name="Oval 58"/>
            <p:cNvSpPr>
              <a:spLocks noChangeArrowheads="1"/>
            </p:cNvSpPr>
            <p:nvPr userDrawn="1"/>
          </p:nvSpPr>
          <p:spPr bwMode="auto">
            <a:xfrm>
              <a:off x="4080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1" name="Oval 59"/>
            <p:cNvSpPr>
              <a:spLocks noChangeArrowheads="1"/>
            </p:cNvSpPr>
            <p:nvPr userDrawn="1"/>
          </p:nvSpPr>
          <p:spPr bwMode="auto">
            <a:xfrm>
              <a:off x="4272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2" name="Oval 60"/>
            <p:cNvSpPr>
              <a:spLocks noChangeArrowheads="1"/>
            </p:cNvSpPr>
            <p:nvPr userDrawn="1"/>
          </p:nvSpPr>
          <p:spPr bwMode="auto">
            <a:xfrm>
              <a:off x="4464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3" name="Oval 61"/>
            <p:cNvSpPr>
              <a:spLocks noChangeArrowheads="1"/>
            </p:cNvSpPr>
            <p:nvPr userDrawn="1"/>
          </p:nvSpPr>
          <p:spPr bwMode="auto">
            <a:xfrm>
              <a:off x="4656" y="3696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4" name="Oval 62"/>
            <p:cNvSpPr>
              <a:spLocks noChangeArrowheads="1"/>
            </p:cNvSpPr>
            <p:nvPr userDrawn="1"/>
          </p:nvSpPr>
          <p:spPr bwMode="auto">
            <a:xfrm>
              <a:off x="4848" y="3696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5" name="Oval 63"/>
            <p:cNvSpPr>
              <a:spLocks noChangeArrowheads="1"/>
            </p:cNvSpPr>
            <p:nvPr userDrawn="1"/>
          </p:nvSpPr>
          <p:spPr bwMode="auto">
            <a:xfrm>
              <a:off x="5040" y="3696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6" name="Oval 64"/>
            <p:cNvSpPr>
              <a:spLocks noChangeArrowheads="1"/>
            </p:cNvSpPr>
            <p:nvPr userDrawn="1"/>
          </p:nvSpPr>
          <p:spPr bwMode="auto">
            <a:xfrm>
              <a:off x="5232" y="3696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7" name="Oval 65"/>
            <p:cNvSpPr>
              <a:spLocks noChangeArrowheads="1"/>
            </p:cNvSpPr>
            <p:nvPr userDrawn="1"/>
          </p:nvSpPr>
          <p:spPr bwMode="auto">
            <a:xfrm>
              <a:off x="5040" y="3504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38" name="Oval 66"/>
            <p:cNvSpPr>
              <a:spLocks noChangeArrowheads="1"/>
            </p:cNvSpPr>
            <p:nvPr userDrawn="1"/>
          </p:nvSpPr>
          <p:spPr bwMode="auto">
            <a:xfrm>
              <a:off x="2736" y="312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562EDC-61B5-479A-9039-BD98C566AAE4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50B71-10B3-4E58-B4BF-E7DDE8C2C6F7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A06E90-7E11-450B-8E67-EBC62EBB9C4B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9F419-6543-416B-901F-76087E8999F9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B5A9E4-00DE-4D3D-9FDC-1D4766CD0DB3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DF389-1B5C-4BC5-935A-69749A16B491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6E715E-C4A6-4AA6-ACBB-59C456A7C01B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410BC-25CD-4454-BCB8-BF3C4433617F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39E0F0-FD9D-4769-9F9F-D83DCEDB6BDF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50300-859F-477D-A1C4-D4EE3D67DC60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B5A9E4-00DE-4D3D-9FDC-1D4766CD0DB3}" type="datetime1">
              <a:rPr lang="ja-JP" altLang="en-US"/>
              <a:pPr/>
              <a:t>2011/7/28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DF389-1B5C-4BC5-935A-69749A16B491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A29F87-4A0F-47F4-AE6A-134DE0950B40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47089-9AFA-46F5-BE0F-068E69FE4247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38D228-FE18-4971-9A8A-EB5C42C4B007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B37AC-EF32-4A40-B387-C343542F575B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1DF70A-BEAB-4C2B-862F-2901E812F0DD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5DAC7-C05D-4C7A-9E45-1EE87D7BB225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F20CCC-7B69-4698-BB6D-CBD1A9C73147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AADF1-EA6E-4C96-82D3-D11F26C2F1EA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00800" y="0"/>
            <a:ext cx="205740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01980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F1EF46-1445-4465-A4B3-293D87F71BF3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4D82B-FF5C-45F7-BA23-E44E64804295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6E715E-C4A6-4AA6-ACBB-59C456A7C01B}" type="datetime1">
              <a:rPr lang="ja-JP" altLang="en-US"/>
              <a:pPr/>
              <a:t>2011/7/28</a:t>
            </a:fld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410BC-25CD-4454-BCB8-BF3C4433617F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39E0F0-FD9D-4769-9F9F-D83DCEDB6BDF}" type="datetime1">
              <a:rPr lang="ja-JP" altLang="en-US"/>
              <a:pPr/>
              <a:t>2011/7/28</a:t>
            </a:fld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50300-859F-477D-A1C4-D4EE3D67DC60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A29F87-4A0F-47F4-AE6A-134DE0950B40}" type="datetime1">
              <a:rPr lang="ja-JP" altLang="en-US"/>
              <a:pPr/>
              <a:t>2011/7/28</a:t>
            </a:fld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47089-9AFA-46F5-BE0F-068E69FE4247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38D228-FE18-4971-9A8A-EB5C42C4B007}" type="datetime1">
              <a:rPr lang="ja-JP" altLang="en-US"/>
              <a:pPr/>
              <a:t>2011/7/28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B37AC-EF32-4A40-B387-C343542F575B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1DF70A-BEAB-4C2B-862F-2901E812F0DD}" type="datetime1">
              <a:rPr lang="ja-JP" altLang="en-US"/>
              <a:pPr/>
              <a:t>2011/7/28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5DAC7-C05D-4C7A-9E45-1EE87D7BB225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012FDCC-C8E8-47E0-BEC3-24BA545A7710}" type="datetime1">
              <a:rPr lang="ja-JP" altLang="en-US"/>
              <a:pPr/>
              <a:t>2011/7/28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95C6DE-67FB-4BC1-B02D-BB6B5D8F1AA1}" type="slidenum">
              <a:rPr lang="en-US" altLang="ja-JP"/>
              <a:pPr/>
              <a:t>&lt;#&gt;</a:t>
            </a:fld>
            <a:endParaRPr lang="en-US" altLang="ja-JP"/>
          </a:p>
        </p:txBody>
      </p:sp>
      <p:grpSp>
        <p:nvGrpSpPr>
          <p:cNvPr id="1095" name="Group 71"/>
          <p:cNvGrpSpPr>
            <a:grpSpLocks/>
          </p:cNvGrpSpPr>
          <p:nvPr/>
        </p:nvGrpSpPr>
        <p:grpSpPr bwMode="auto">
          <a:xfrm>
            <a:off x="5730875" y="6400800"/>
            <a:ext cx="2879725" cy="320675"/>
            <a:chOff x="2544" y="3168"/>
            <a:chExt cx="3024" cy="336"/>
          </a:xfrm>
        </p:grpSpPr>
        <p:sp>
          <p:nvSpPr>
            <p:cNvPr id="1031" name="Oval 7"/>
            <p:cNvSpPr>
              <a:spLocks noChangeArrowheads="1"/>
            </p:cNvSpPr>
            <p:nvPr userDrawn="1"/>
          </p:nvSpPr>
          <p:spPr bwMode="auto">
            <a:xfrm>
              <a:off x="2928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2" name="Oval 8"/>
            <p:cNvSpPr>
              <a:spLocks noChangeArrowheads="1"/>
            </p:cNvSpPr>
            <p:nvPr userDrawn="1"/>
          </p:nvSpPr>
          <p:spPr bwMode="auto">
            <a:xfrm>
              <a:off x="3120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3" name="Oval 9"/>
            <p:cNvSpPr>
              <a:spLocks noChangeArrowheads="1"/>
            </p:cNvSpPr>
            <p:nvPr userDrawn="1"/>
          </p:nvSpPr>
          <p:spPr bwMode="auto">
            <a:xfrm>
              <a:off x="3312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4" name="Oval 10"/>
            <p:cNvSpPr>
              <a:spLocks noChangeArrowheads="1"/>
            </p:cNvSpPr>
            <p:nvPr userDrawn="1"/>
          </p:nvSpPr>
          <p:spPr bwMode="auto">
            <a:xfrm>
              <a:off x="3504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5" name="Oval 11"/>
            <p:cNvSpPr>
              <a:spLocks noChangeArrowheads="1"/>
            </p:cNvSpPr>
            <p:nvPr userDrawn="1"/>
          </p:nvSpPr>
          <p:spPr bwMode="auto">
            <a:xfrm>
              <a:off x="3696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6" name="Oval 12"/>
            <p:cNvSpPr>
              <a:spLocks noChangeArrowheads="1"/>
            </p:cNvSpPr>
            <p:nvPr userDrawn="1"/>
          </p:nvSpPr>
          <p:spPr bwMode="auto">
            <a:xfrm>
              <a:off x="3888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7" name="Oval 13"/>
            <p:cNvSpPr>
              <a:spLocks noChangeArrowheads="1"/>
            </p:cNvSpPr>
            <p:nvPr userDrawn="1"/>
          </p:nvSpPr>
          <p:spPr bwMode="auto">
            <a:xfrm>
              <a:off x="4080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8" name="Oval 14"/>
            <p:cNvSpPr>
              <a:spLocks noChangeArrowheads="1"/>
            </p:cNvSpPr>
            <p:nvPr userDrawn="1"/>
          </p:nvSpPr>
          <p:spPr bwMode="auto">
            <a:xfrm>
              <a:off x="4272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9" name="Oval 15"/>
            <p:cNvSpPr>
              <a:spLocks noChangeArrowheads="1"/>
            </p:cNvSpPr>
            <p:nvPr userDrawn="1"/>
          </p:nvSpPr>
          <p:spPr bwMode="auto">
            <a:xfrm>
              <a:off x="4464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0" name="Oval 16"/>
            <p:cNvSpPr>
              <a:spLocks noChangeArrowheads="1"/>
            </p:cNvSpPr>
            <p:nvPr userDrawn="1"/>
          </p:nvSpPr>
          <p:spPr bwMode="auto">
            <a:xfrm>
              <a:off x="4656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1" name="Oval 17"/>
            <p:cNvSpPr>
              <a:spLocks noChangeArrowheads="1"/>
            </p:cNvSpPr>
            <p:nvPr userDrawn="1"/>
          </p:nvSpPr>
          <p:spPr bwMode="auto">
            <a:xfrm>
              <a:off x="4848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2" name="Oval 18"/>
            <p:cNvSpPr>
              <a:spLocks noChangeArrowheads="1"/>
            </p:cNvSpPr>
            <p:nvPr userDrawn="1"/>
          </p:nvSpPr>
          <p:spPr bwMode="auto">
            <a:xfrm>
              <a:off x="5040" y="3168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3" name="Oval 19"/>
            <p:cNvSpPr>
              <a:spLocks noChangeArrowheads="1"/>
            </p:cNvSpPr>
            <p:nvPr userDrawn="1"/>
          </p:nvSpPr>
          <p:spPr bwMode="auto">
            <a:xfrm>
              <a:off x="5232" y="3168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4" name="Oval 20"/>
            <p:cNvSpPr>
              <a:spLocks noChangeArrowheads="1"/>
            </p:cNvSpPr>
            <p:nvPr userDrawn="1"/>
          </p:nvSpPr>
          <p:spPr bwMode="auto">
            <a:xfrm>
              <a:off x="5424" y="3168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7" name="Oval 23"/>
            <p:cNvSpPr>
              <a:spLocks noChangeArrowheads="1"/>
            </p:cNvSpPr>
            <p:nvPr userDrawn="1"/>
          </p:nvSpPr>
          <p:spPr bwMode="auto">
            <a:xfrm>
              <a:off x="2544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8" name="Oval 24"/>
            <p:cNvSpPr>
              <a:spLocks noChangeArrowheads="1"/>
            </p:cNvSpPr>
            <p:nvPr userDrawn="1"/>
          </p:nvSpPr>
          <p:spPr bwMode="auto">
            <a:xfrm>
              <a:off x="2736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9" name="Oval 25"/>
            <p:cNvSpPr>
              <a:spLocks noChangeArrowheads="1"/>
            </p:cNvSpPr>
            <p:nvPr userDrawn="1"/>
          </p:nvSpPr>
          <p:spPr bwMode="auto">
            <a:xfrm>
              <a:off x="2928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0" name="Oval 26"/>
            <p:cNvSpPr>
              <a:spLocks noChangeArrowheads="1"/>
            </p:cNvSpPr>
            <p:nvPr userDrawn="1"/>
          </p:nvSpPr>
          <p:spPr bwMode="auto">
            <a:xfrm>
              <a:off x="3120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1" name="Oval 27"/>
            <p:cNvSpPr>
              <a:spLocks noChangeArrowheads="1"/>
            </p:cNvSpPr>
            <p:nvPr userDrawn="1"/>
          </p:nvSpPr>
          <p:spPr bwMode="auto">
            <a:xfrm>
              <a:off x="3312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2" name="Oval 28"/>
            <p:cNvSpPr>
              <a:spLocks noChangeArrowheads="1"/>
            </p:cNvSpPr>
            <p:nvPr userDrawn="1"/>
          </p:nvSpPr>
          <p:spPr bwMode="auto">
            <a:xfrm>
              <a:off x="3504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3" name="Oval 29"/>
            <p:cNvSpPr>
              <a:spLocks noChangeArrowheads="1"/>
            </p:cNvSpPr>
            <p:nvPr userDrawn="1"/>
          </p:nvSpPr>
          <p:spPr bwMode="auto">
            <a:xfrm>
              <a:off x="3696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4" name="Oval 30"/>
            <p:cNvSpPr>
              <a:spLocks noChangeArrowheads="1"/>
            </p:cNvSpPr>
            <p:nvPr userDrawn="1"/>
          </p:nvSpPr>
          <p:spPr bwMode="auto">
            <a:xfrm>
              <a:off x="3888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5" name="Oval 31"/>
            <p:cNvSpPr>
              <a:spLocks noChangeArrowheads="1"/>
            </p:cNvSpPr>
            <p:nvPr userDrawn="1"/>
          </p:nvSpPr>
          <p:spPr bwMode="auto">
            <a:xfrm>
              <a:off x="4080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6" name="Oval 32"/>
            <p:cNvSpPr>
              <a:spLocks noChangeArrowheads="1"/>
            </p:cNvSpPr>
            <p:nvPr userDrawn="1"/>
          </p:nvSpPr>
          <p:spPr bwMode="auto">
            <a:xfrm>
              <a:off x="4272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7" name="Oval 33"/>
            <p:cNvSpPr>
              <a:spLocks noChangeArrowheads="1"/>
            </p:cNvSpPr>
            <p:nvPr userDrawn="1"/>
          </p:nvSpPr>
          <p:spPr bwMode="auto">
            <a:xfrm>
              <a:off x="4464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8" name="Oval 34"/>
            <p:cNvSpPr>
              <a:spLocks noChangeArrowheads="1"/>
            </p:cNvSpPr>
            <p:nvPr userDrawn="1"/>
          </p:nvSpPr>
          <p:spPr bwMode="auto">
            <a:xfrm>
              <a:off x="4656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9" name="Oval 35"/>
            <p:cNvSpPr>
              <a:spLocks noChangeArrowheads="1"/>
            </p:cNvSpPr>
            <p:nvPr userDrawn="1"/>
          </p:nvSpPr>
          <p:spPr bwMode="auto">
            <a:xfrm>
              <a:off x="4848" y="336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0" name="Oval 36"/>
            <p:cNvSpPr>
              <a:spLocks noChangeArrowheads="1"/>
            </p:cNvSpPr>
            <p:nvPr userDrawn="1"/>
          </p:nvSpPr>
          <p:spPr bwMode="auto">
            <a:xfrm>
              <a:off x="5040" y="336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1" name="Oval 37"/>
            <p:cNvSpPr>
              <a:spLocks noChangeArrowheads="1"/>
            </p:cNvSpPr>
            <p:nvPr userDrawn="1"/>
          </p:nvSpPr>
          <p:spPr bwMode="auto">
            <a:xfrm>
              <a:off x="5232" y="336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94" name="Oval 70"/>
            <p:cNvSpPr>
              <a:spLocks noChangeArrowheads="1"/>
            </p:cNvSpPr>
            <p:nvPr userDrawn="1"/>
          </p:nvSpPr>
          <p:spPr bwMode="auto">
            <a:xfrm>
              <a:off x="2736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109" name="Group 85"/>
          <p:cNvGrpSpPr>
            <a:grpSpLocks/>
          </p:cNvGrpSpPr>
          <p:nvPr/>
        </p:nvGrpSpPr>
        <p:grpSpPr bwMode="auto">
          <a:xfrm>
            <a:off x="228600" y="838200"/>
            <a:ext cx="6553200" cy="184150"/>
            <a:chOff x="144" y="556"/>
            <a:chExt cx="4128" cy="116"/>
          </a:xfrm>
        </p:grpSpPr>
        <p:sp>
          <p:nvSpPr>
            <p:cNvPr id="1063" name="Oval 39"/>
            <p:cNvSpPr>
              <a:spLocks noChangeArrowheads="1"/>
            </p:cNvSpPr>
            <p:nvPr userDrawn="1"/>
          </p:nvSpPr>
          <p:spPr bwMode="auto">
            <a:xfrm>
              <a:off x="298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4" name="Oval 40"/>
            <p:cNvSpPr>
              <a:spLocks noChangeArrowheads="1"/>
            </p:cNvSpPr>
            <p:nvPr userDrawn="1"/>
          </p:nvSpPr>
          <p:spPr bwMode="auto">
            <a:xfrm>
              <a:off x="452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5" name="Oval 41"/>
            <p:cNvSpPr>
              <a:spLocks noChangeArrowheads="1"/>
            </p:cNvSpPr>
            <p:nvPr userDrawn="1"/>
          </p:nvSpPr>
          <p:spPr bwMode="auto">
            <a:xfrm>
              <a:off x="606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6" name="Oval 42"/>
            <p:cNvSpPr>
              <a:spLocks noChangeArrowheads="1"/>
            </p:cNvSpPr>
            <p:nvPr userDrawn="1"/>
          </p:nvSpPr>
          <p:spPr bwMode="auto">
            <a:xfrm>
              <a:off x="760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7" name="Oval 43"/>
            <p:cNvSpPr>
              <a:spLocks noChangeArrowheads="1"/>
            </p:cNvSpPr>
            <p:nvPr userDrawn="1"/>
          </p:nvSpPr>
          <p:spPr bwMode="auto">
            <a:xfrm>
              <a:off x="914" y="556"/>
              <a:ext cx="116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8" name="Oval 44"/>
            <p:cNvSpPr>
              <a:spLocks noChangeArrowheads="1"/>
            </p:cNvSpPr>
            <p:nvPr userDrawn="1"/>
          </p:nvSpPr>
          <p:spPr bwMode="auto">
            <a:xfrm>
              <a:off x="1069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69" name="Oval 45"/>
            <p:cNvSpPr>
              <a:spLocks noChangeArrowheads="1"/>
            </p:cNvSpPr>
            <p:nvPr userDrawn="1"/>
          </p:nvSpPr>
          <p:spPr bwMode="auto">
            <a:xfrm>
              <a:off x="1224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0" name="Oval 46"/>
            <p:cNvSpPr>
              <a:spLocks noChangeArrowheads="1"/>
            </p:cNvSpPr>
            <p:nvPr userDrawn="1"/>
          </p:nvSpPr>
          <p:spPr bwMode="auto">
            <a:xfrm>
              <a:off x="1378" y="556"/>
              <a:ext cx="116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1" name="Oval 47"/>
            <p:cNvSpPr>
              <a:spLocks noChangeArrowheads="1"/>
            </p:cNvSpPr>
            <p:nvPr userDrawn="1"/>
          </p:nvSpPr>
          <p:spPr bwMode="auto">
            <a:xfrm>
              <a:off x="1533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2" name="Oval 48"/>
            <p:cNvSpPr>
              <a:spLocks noChangeArrowheads="1"/>
            </p:cNvSpPr>
            <p:nvPr userDrawn="1"/>
          </p:nvSpPr>
          <p:spPr bwMode="auto">
            <a:xfrm>
              <a:off x="1687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3" name="Oval 49"/>
            <p:cNvSpPr>
              <a:spLocks noChangeArrowheads="1"/>
            </p:cNvSpPr>
            <p:nvPr userDrawn="1"/>
          </p:nvSpPr>
          <p:spPr bwMode="auto">
            <a:xfrm>
              <a:off x="1841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4" name="Oval 50"/>
            <p:cNvSpPr>
              <a:spLocks noChangeArrowheads="1"/>
            </p:cNvSpPr>
            <p:nvPr userDrawn="1"/>
          </p:nvSpPr>
          <p:spPr bwMode="auto">
            <a:xfrm>
              <a:off x="1995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5" name="Oval 51"/>
            <p:cNvSpPr>
              <a:spLocks noChangeArrowheads="1"/>
            </p:cNvSpPr>
            <p:nvPr userDrawn="1"/>
          </p:nvSpPr>
          <p:spPr bwMode="auto">
            <a:xfrm>
              <a:off x="2150" y="556"/>
              <a:ext cx="116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6" name="Oval 52"/>
            <p:cNvSpPr>
              <a:spLocks noChangeArrowheads="1"/>
            </p:cNvSpPr>
            <p:nvPr userDrawn="1"/>
          </p:nvSpPr>
          <p:spPr bwMode="auto">
            <a:xfrm>
              <a:off x="2305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93" name="Oval 69"/>
            <p:cNvSpPr>
              <a:spLocks noChangeArrowheads="1"/>
            </p:cNvSpPr>
            <p:nvPr userDrawn="1"/>
          </p:nvSpPr>
          <p:spPr bwMode="auto">
            <a:xfrm>
              <a:off x="2459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96" name="Oval 72"/>
            <p:cNvSpPr>
              <a:spLocks noChangeArrowheads="1"/>
            </p:cNvSpPr>
            <p:nvPr userDrawn="1"/>
          </p:nvSpPr>
          <p:spPr bwMode="auto">
            <a:xfrm>
              <a:off x="2613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97" name="Oval 73"/>
            <p:cNvSpPr>
              <a:spLocks noChangeArrowheads="1"/>
            </p:cNvSpPr>
            <p:nvPr userDrawn="1"/>
          </p:nvSpPr>
          <p:spPr bwMode="auto">
            <a:xfrm>
              <a:off x="2767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98" name="Oval 74"/>
            <p:cNvSpPr>
              <a:spLocks noChangeArrowheads="1"/>
            </p:cNvSpPr>
            <p:nvPr userDrawn="1"/>
          </p:nvSpPr>
          <p:spPr bwMode="auto">
            <a:xfrm>
              <a:off x="3075" y="556"/>
              <a:ext cx="116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99" name="Oval 75"/>
            <p:cNvSpPr>
              <a:spLocks noChangeArrowheads="1"/>
            </p:cNvSpPr>
            <p:nvPr userDrawn="1"/>
          </p:nvSpPr>
          <p:spPr bwMode="auto">
            <a:xfrm>
              <a:off x="3231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0" name="Oval 76"/>
            <p:cNvSpPr>
              <a:spLocks noChangeArrowheads="1"/>
            </p:cNvSpPr>
            <p:nvPr userDrawn="1"/>
          </p:nvSpPr>
          <p:spPr bwMode="auto">
            <a:xfrm>
              <a:off x="3385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1" name="Oval 77"/>
            <p:cNvSpPr>
              <a:spLocks noChangeArrowheads="1"/>
            </p:cNvSpPr>
            <p:nvPr userDrawn="1"/>
          </p:nvSpPr>
          <p:spPr bwMode="auto">
            <a:xfrm>
              <a:off x="3539" y="556"/>
              <a:ext cx="116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2" name="Oval 78"/>
            <p:cNvSpPr>
              <a:spLocks noChangeArrowheads="1"/>
            </p:cNvSpPr>
            <p:nvPr userDrawn="1"/>
          </p:nvSpPr>
          <p:spPr bwMode="auto">
            <a:xfrm>
              <a:off x="3694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3" name="Oval 79"/>
            <p:cNvSpPr>
              <a:spLocks noChangeArrowheads="1"/>
            </p:cNvSpPr>
            <p:nvPr userDrawn="1"/>
          </p:nvSpPr>
          <p:spPr bwMode="auto">
            <a:xfrm>
              <a:off x="3848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4" name="Oval 80"/>
            <p:cNvSpPr>
              <a:spLocks noChangeArrowheads="1"/>
            </p:cNvSpPr>
            <p:nvPr userDrawn="1"/>
          </p:nvSpPr>
          <p:spPr bwMode="auto">
            <a:xfrm>
              <a:off x="4002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5" name="Oval 81"/>
            <p:cNvSpPr>
              <a:spLocks noChangeArrowheads="1"/>
            </p:cNvSpPr>
            <p:nvPr userDrawn="1"/>
          </p:nvSpPr>
          <p:spPr bwMode="auto">
            <a:xfrm>
              <a:off x="4157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7" name="Oval 83"/>
            <p:cNvSpPr>
              <a:spLocks noChangeArrowheads="1"/>
            </p:cNvSpPr>
            <p:nvPr userDrawn="1"/>
          </p:nvSpPr>
          <p:spPr bwMode="auto">
            <a:xfrm>
              <a:off x="2921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08" name="Oval 84"/>
            <p:cNvSpPr>
              <a:spLocks noChangeArrowheads="1"/>
            </p:cNvSpPr>
            <p:nvPr userDrawn="1"/>
          </p:nvSpPr>
          <p:spPr bwMode="auto">
            <a:xfrm>
              <a:off x="144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角丸四角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012FDCC-C8E8-47E0-BEC3-24BA545A7710}" type="datetime1">
              <a:rPr lang="ja-JP" altLang="en-US" smtClean="0"/>
              <a:pPr/>
              <a:t>2011/7/28</a:t>
            </a:fld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295C6DE-67FB-4BC1-B02D-BB6B5D8F1AA1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012FDCC-C8E8-47E0-BEC3-24BA545A7710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95C6DE-67FB-4BC1-B02D-BB6B5D8F1AA1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5730875" y="6400800"/>
            <a:ext cx="2879725" cy="320675"/>
            <a:chOff x="2544" y="3168"/>
            <a:chExt cx="3024" cy="336"/>
          </a:xfrm>
        </p:grpSpPr>
        <p:sp>
          <p:nvSpPr>
            <p:cNvPr id="1031" name="Oval 7"/>
            <p:cNvSpPr>
              <a:spLocks noChangeArrowheads="1"/>
            </p:cNvSpPr>
            <p:nvPr userDrawn="1"/>
          </p:nvSpPr>
          <p:spPr bwMode="auto">
            <a:xfrm>
              <a:off x="2928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2" name="Oval 8"/>
            <p:cNvSpPr>
              <a:spLocks noChangeArrowheads="1"/>
            </p:cNvSpPr>
            <p:nvPr userDrawn="1"/>
          </p:nvSpPr>
          <p:spPr bwMode="auto">
            <a:xfrm>
              <a:off x="3120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3" name="Oval 9"/>
            <p:cNvSpPr>
              <a:spLocks noChangeArrowheads="1"/>
            </p:cNvSpPr>
            <p:nvPr userDrawn="1"/>
          </p:nvSpPr>
          <p:spPr bwMode="auto">
            <a:xfrm>
              <a:off x="3312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4" name="Oval 10"/>
            <p:cNvSpPr>
              <a:spLocks noChangeArrowheads="1"/>
            </p:cNvSpPr>
            <p:nvPr userDrawn="1"/>
          </p:nvSpPr>
          <p:spPr bwMode="auto">
            <a:xfrm>
              <a:off x="3504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5" name="Oval 11"/>
            <p:cNvSpPr>
              <a:spLocks noChangeArrowheads="1"/>
            </p:cNvSpPr>
            <p:nvPr userDrawn="1"/>
          </p:nvSpPr>
          <p:spPr bwMode="auto">
            <a:xfrm>
              <a:off x="3696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6" name="Oval 12"/>
            <p:cNvSpPr>
              <a:spLocks noChangeArrowheads="1"/>
            </p:cNvSpPr>
            <p:nvPr userDrawn="1"/>
          </p:nvSpPr>
          <p:spPr bwMode="auto">
            <a:xfrm>
              <a:off x="3888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7" name="Oval 13"/>
            <p:cNvSpPr>
              <a:spLocks noChangeArrowheads="1"/>
            </p:cNvSpPr>
            <p:nvPr userDrawn="1"/>
          </p:nvSpPr>
          <p:spPr bwMode="auto">
            <a:xfrm>
              <a:off x="4080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8" name="Oval 14"/>
            <p:cNvSpPr>
              <a:spLocks noChangeArrowheads="1"/>
            </p:cNvSpPr>
            <p:nvPr userDrawn="1"/>
          </p:nvSpPr>
          <p:spPr bwMode="auto">
            <a:xfrm>
              <a:off x="4272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9" name="Oval 15"/>
            <p:cNvSpPr>
              <a:spLocks noChangeArrowheads="1"/>
            </p:cNvSpPr>
            <p:nvPr userDrawn="1"/>
          </p:nvSpPr>
          <p:spPr bwMode="auto">
            <a:xfrm>
              <a:off x="4464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 userDrawn="1"/>
          </p:nvSpPr>
          <p:spPr bwMode="auto">
            <a:xfrm>
              <a:off x="4656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1" name="Oval 17"/>
            <p:cNvSpPr>
              <a:spLocks noChangeArrowheads="1"/>
            </p:cNvSpPr>
            <p:nvPr userDrawn="1"/>
          </p:nvSpPr>
          <p:spPr bwMode="auto">
            <a:xfrm>
              <a:off x="4848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2" name="Oval 18"/>
            <p:cNvSpPr>
              <a:spLocks noChangeArrowheads="1"/>
            </p:cNvSpPr>
            <p:nvPr userDrawn="1"/>
          </p:nvSpPr>
          <p:spPr bwMode="auto">
            <a:xfrm>
              <a:off x="5040" y="3168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3" name="Oval 19"/>
            <p:cNvSpPr>
              <a:spLocks noChangeArrowheads="1"/>
            </p:cNvSpPr>
            <p:nvPr userDrawn="1"/>
          </p:nvSpPr>
          <p:spPr bwMode="auto">
            <a:xfrm>
              <a:off x="5232" y="3168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4" name="Oval 20"/>
            <p:cNvSpPr>
              <a:spLocks noChangeArrowheads="1"/>
            </p:cNvSpPr>
            <p:nvPr userDrawn="1"/>
          </p:nvSpPr>
          <p:spPr bwMode="auto">
            <a:xfrm>
              <a:off x="5424" y="3168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7" name="Oval 23"/>
            <p:cNvSpPr>
              <a:spLocks noChangeArrowheads="1"/>
            </p:cNvSpPr>
            <p:nvPr userDrawn="1"/>
          </p:nvSpPr>
          <p:spPr bwMode="auto">
            <a:xfrm>
              <a:off x="2544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8" name="Oval 24"/>
            <p:cNvSpPr>
              <a:spLocks noChangeArrowheads="1"/>
            </p:cNvSpPr>
            <p:nvPr userDrawn="1"/>
          </p:nvSpPr>
          <p:spPr bwMode="auto">
            <a:xfrm>
              <a:off x="2736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9" name="Oval 25"/>
            <p:cNvSpPr>
              <a:spLocks noChangeArrowheads="1"/>
            </p:cNvSpPr>
            <p:nvPr userDrawn="1"/>
          </p:nvSpPr>
          <p:spPr bwMode="auto">
            <a:xfrm>
              <a:off x="2928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0" name="Oval 26"/>
            <p:cNvSpPr>
              <a:spLocks noChangeArrowheads="1"/>
            </p:cNvSpPr>
            <p:nvPr userDrawn="1"/>
          </p:nvSpPr>
          <p:spPr bwMode="auto">
            <a:xfrm>
              <a:off x="3120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1" name="Oval 27"/>
            <p:cNvSpPr>
              <a:spLocks noChangeArrowheads="1"/>
            </p:cNvSpPr>
            <p:nvPr userDrawn="1"/>
          </p:nvSpPr>
          <p:spPr bwMode="auto">
            <a:xfrm>
              <a:off x="3312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2" name="Oval 28"/>
            <p:cNvSpPr>
              <a:spLocks noChangeArrowheads="1"/>
            </p:cNvSpPr>
            <p:nvPr userDrawn="1"/>
          </p:nvSpPr>
          <p:spPr bwMode="auto">
            <a:xfrm>
              <a:off x="3504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3" name="Oval 29"/>
            <p:cNvSpPr>
              <a:spLocks noChangeArrowheads="1"/>
            </p:cNvSpPr>
            <p:nvPr userDrawn="1"/>
          </p:nvSpPr>
          <p:spPr bwMode="auto">
            <a:xfrm>
              <a:off x="3696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4" name="Oval 30"/>
            <p:cNvSpPr>
              <a:spLocks noChangeArrowheads="1"/>
            </p:cNvSpPr>
            <p:nvPr userDrawn="1"/>
          </p:nvSpPr>
          <p:spPr bwMode="auto">
            <a:xfrm>
              <a:off x="3888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5" name="Oval 31"/>
            <p:cNvSpPr>
              <a:spLocks noChangeArrowheads="1"/>
            </p:cNvSpPr>
            <p:nvPr userDrawn="1"/>
          </p:nvSpPr>
          <p:spPr bwMode="auto">
            <a:xfrm>
              <a:off x="4080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6" name="Oval 32"/>
            <p:cNvSpPr>
              <a:spLocks noChangeArrowheads="1"/>
            </p:cNvSpPr>
            <p:nvPr userDrawn="1"/>
          </p:nvSpPr>
          <p:spPr bwMode="auto">
            <a:xfrm>
              <a:off x="4272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7" name="Oval 33"/>
            <p:cNvSpPr>
              <a:spLocks noChangeArrowheads="1"/>
            </p:cNvSpPr>
            <p:nvPr userDrawn="1"/>
          </p:nvSpPr>
          <p:spPr bwMode="auto">
            <a:xfrm>
              <a:off x="4464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8" name="Oval 34"/>
            <p:cNvSpPr>
              <a:spLocks noChangeArrowheads="1"/>
            </p:cNvSpPr>
            <p:nvPr userDrawn="1"/>
          </p:nvSpPr>
          <p:spPr bwMode="auto">
            <a:xfrm>
              <a:off x="4656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9" name="Oval 35"/>
            <p:cNvSpPr>
              <a:spLocks noChangeArrowheads="1"/>
            </p:cNvSpPr>
            <p:nvPr userDrawn="1"/>
          </p:nvSpPr>
          <p:spPr bwMode="auto">
            <a:xfrm>
              <a:off x="4848" y="336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0" name="Oval 36"/>
            <p:cNvSpPr>
              <a:spLocks noChangeArrowheads="1"/>
            </p:cNvSpPr>
            <p:nvPr userDrawn="1"/>
          </p:nvSpPr>
          <p:spPr bwMode="auto">
            <a:xfrm>
              <a:off x="5040" y="336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1" name="Oval 37"/>
            <p:cNvSpPr>
              <a:spLocks noChangeArrowheads="1"/>
            </p:cNvSpPr>
            <p:nvPr userDrawn="1"/>
          </p:nvSpPr>
          <p:spPr bwMode="auto">
            <a:xfrm>
              <a:off x="5232" y="336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94" name="Oval 70"/>
            <p:cNvSpPr>
              <a:spLocks noChangeArrowheads="1"/>
            </p:cNvSpPr>
            <p:nvPr userDrawn="1"/>
          </p:nvSpPr>
          <p:spPr bwMode="auto">
            <a:xfrm>
              <a:off x="2736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85"/>
          <p:cNvGrpSpPr>
            <a:grpSpLocks/>
          </p:cNvGrpSpPr>
          <p:nvPr/>
        </p:nvGrpSpPr>
        <p:grpSpPr bwMode="auto">
          <a:xfrm>
            <a:off x="228600" y="838200"/>
            <a:ext cx="6553200" cy="184150"/>
            <a:chOff x="144" y="556"/>
            <a:chExt cx="4128" cy="116"/>
          </a:xfrm>
        </p:grpSpPr>
        <p:sp>
          <p:nvSpPr>
            <p:cNvPr id="1063" name="Oval 39"/>
            <p:cNvSpPr>
              <a:spLocks noChangeArrowheads="1"/>
            </p:cNvSpPr>
            <p:nvPr userDrawn="1"/>
          </p:nvSpPr>
          <p:spPr bwMode="auto">
            <a:xfrm>
              <a:off x="298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4" name="Oval 40"/>
            <p:cNvSpPr>
              <a:spLocks noChangeArrowheads="1"/>
            </p:cNvSpPr>
            <p:nvPr userDrawn="1"/>
          </p:nvSpPr>
          <p:spPr bwMode="auto">
            <a:xfrm>
              <a:off x="452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5" name="Oval 41"/>
            <p:cNvSpPr>
              <a:spLocks noChangeArrowheads="1"/>
            </p:cNvSpPr>
            <p:nvPr userDrawn="1"/>
          </p:nvSpPr>
          <p:spPr bwMode="auto">
            <a:xfrm>
              <a:off x="606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6" name="Oval 42"/>
            <p:cNvSpPr>
              <a:spLocks noChangeArrowheads="1"/>
            </p:cNvSpPr>
            <p:nvPr userDrawn="1"/>
          </p:nvSpPr>
          <p:spPr bwMode="auto">
            <a:xfrm>
              <a:off x="760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7" name="Oval 43"/>
            <p:cNvSpPr>
              <a:spLocks noChangeArrowheads="1"/>
            </p:cNvSpPr>
            <p:nvPr userDrawn="1"/>
          </p:nvSpPr>
          <p:spPr bwMode="auto">
            <a:xfrm>
              <a:off x="914" y="556"/>
              <a:ext cx="116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8" name="Oval 44"/>
            <p:cNvSpPr>
              <a:spLocks noChangeArrowheads="1"/>
            </p:cNvSpPr>
            <p:nvPr userDrawn="1"/>
          </p:nvSpPr>
          <p:spPr bwMode="auto">
            <a:xfrm>
              <a:off x="1069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9" name="Oval 45"/>
            <p:cNvSpPr>
              <a:spLocks noChangeArrowheads="1"/>
            </p:cNvSpPr>
            <p:nvPr userDrawn="1"/>
          </p:nvSpPr>
          <p:spPr bwMode="auto">
            <a:xfrm>
              <a:off x="1224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70" name="Oval 46"/>
            <p:cNvSpPr>
              <a:spLocks noChangeArrowheads="1"/>
            </p:cNvSpPr>
            <p:nvPr userDrawn="1"/>
          </p:nvSpPr>
          <p:spPr bwMode="auto">
            <a:xfrm>
              <a:off x="1378" y="556"/>
              <a:ext cx="116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71" name="Oval 47"/>
            <p:cNvSpPr>
              <a:spLocks noChangeArrowheads="1"/>
            </p:cNvSpPr>
            <p:nvPr userDrawn="1"/>
          </p:nvSpPr>
          <p:spPr bwMode="auto">
            <a:xfrm>
              <a:off x="1533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72" name="Oval 48"/>
            <p:cNvSpPr>
              <a:spLocks noChangeArrowheads="1"/>
            </p:cNvSpPr>
            <p:nvPr userDrawn="1"/>
          </p:nvSpPr>
          <p:spPr bwMode="auto">
            <a:xfrm>
              <a:off x="1687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73" name="Oval 49"/>
            <p:cNvSpPr>
              <a:spLocks noChangeArrowheads="1"/>
            </p:cNvSpPr>
            <p:nvPr userDrawn="1"/>
          </p:nvSpPr>
          <p:spPr bwMode="auto">
            <a:xfrm>
              <a:off x="1841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74" name="Oval 50"/>
            <p:cNvSpPr>
              <a:spLocks noChangeArrowheads="1"/>
            </p:cNvSpPr>
            <p:nvPr userDrawn="1"/>
          </p:nvSpPr>
          <p:spPr bwMode="auto">
            <a:xfrm>
              <a:off x="1995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75" name="Oval 51"/>
            <p:cNvSpPr>
              <a:spLocks noChangeArrowheads="1"/>
            </p:cNvSpPr>
            <p:nvPr userDrawn="1"/>
          </p:nvSpPr>
          <p:spPr bwMode="auto">
            <a:xfrm>
              <a:off x="2150" y="556"/>
              <a:ext cx="116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76" name="Oval 52"/>
            <p:cNvSpPr>
              <a:spLocks noChangeArrowheads="1"/>
            </p:cNvSpPr>
            <p:nvPr userDrawn="1"/>
          </p:nvSpPr>
          <p:spPr bwMode="auto">
            <a:xfrm>
              <a:off x="2305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93" name="Oval 69"/>
            <p:cNvSpPr>
              <a:spLocks noChangeArrowheads="1"/>
            </p:cNvSpPr>
            <p:nvPr userDrawn="1"/>
          </p:nvSpPr>
          <p:spPr bwMode="auto">
            <a:xfrm>
              <a:off x="2459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96" name="Oval 72"/>
            <p:cNvSpPr>
              <a:spLocks noChangeArrowheads="1"/>
            </p:cNvSpPr>
            <p:nvPr userDrawn="1"/>
          </p:nvSpPr>
          <p:spPr bwMode="auto">
            <a:xfrm>
              <a:off x="2613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97" name="Oval 73"/>
            <p:cNvSpPr>
              <a:spLocks noChangeArrowheads="1"/>
            </p:cNvSpPr>
            <p:nvPr userDrawn="1"/>
          </p:nvSpPr>
          <p:spPr bwMode="auto">
            <a:xfrm>
              <a:off x="2767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98" name="Oval 74"/>
            <p:cNvSpPr>
              <a:spLocks noChangeArrowheads="1"/>
            </p:cNvSpPr>
            <p:nvPr userDrawn="1"/>
          </p:nvSpPr>
          <p:spPr bwMode="auto">
            <a:xfrm>
              <a:off x="3075" y="556"/>
              <a:ext cx="116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99" name="Oval 75"/>
            <p:cNvSpPr>
              <a:spLocks noChangeArrowheads="1"/>
            </p:cNvSpPr>
            <p:nvPr userDrawn="1"/>
          </p:nvSpPr>
          <p:spPr bwMode="auto">
            <a:xfrm>
              <a:off x="3231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0" name="Oval 76"/>
            <p:cNvSpPr>
              <a:spLocks noChangeArrowheads="1"/>
            </p:cNvSpPr>
            <p:nvPr userDrawn="1"/>
          </p:nvSpPr>
          <p:spPr bwMode="auto">
            <a:xfrm>
              <a:off x="3385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1" name="Oval 77"/>
            <p:cNvSpPr>
              <a:spLocks noChangeArrowheads="1"/>
            </p:cNvSpPr>
            <p:nvPr userDrawn="1"/>
          </p:nvSpPr>
          <p:spPr bwMode="auto">
            <a:xfrm>
              <a:off x="3539" y="556"/>
              <a:ext cx="116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2" name="Oval 78"/>
            <p:cNvSpPr>
              <a:spLocks noChangeArrowheads="1"/>
            </p:cNvSpPr>
            <p:nvPr userDrawn="1"/>
          </p:nvSpPr>
          <p:spPr bwMode="auto">
            <a:xfrm>
              <a:off x="3694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3" name="Oval 79"/>
            <p:cNvSpPr>
              <a:spLocks noChangeArrowheads="1"/>
            </p:cNvSpPr>
            <p:nvPr userDrawn="1"/>
          </p:nvSpPr>
          <p:spPr bwMode="auto">
            <a:xfrm>
              <a:off x="3848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4" name="Oval 80"/>
            <p:cNvSpPr>
              <a:spLocks noChangeArrowheads="1"/>
            </p:cNvSpPr>
            <p:nvPr userDrawn="1"/>
          </p:nvSpPr>
          <p:spPr bwMode="auto">
            <a:xfrm>
              <a:off x="4002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5" name="Oval 81"/>
            <p:cNvSpPr>
              <a:spLocks noChangeArrowheads="1"/>
            </p:cNvSpPr>
            <p:nvPr userDrawn="1"/>
          </p:nvSpPr>
          <p:spPr bwMode="auto">
            <a:xfrm>
              <a:off x="4157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7" name="Oval 83"/>
            <p:cNvSpPr>
              <a:spLocks noChangeArrowheads="1"/>
            </p:cNvSpPr>
            <p:nvPr userDrawn="1"/>
          </p:nvSpPr>
          <p:spPr bwMode="auto">
            <a:xfrm>
              <a:off x="2921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8" name="Oval 84"/>
            <p:cNvSpPr>
              <a:spLocks noChangeArrowheads="1"/>
            </p:cNvSpPr>
            <p:nvPr userDrawn="1"/>
          </p:nvSpPr>
          <p:spPr bwMode="auto">
            <a:xfrm>
              <a:off x="144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012FDCC-C8E8-47E0-BEC3-24BA545A7710}" type="datetime1">
              <a:rPr lang="ja-JP" altLang="en-US">
                <a:solidFill>
                  <a:srgbClr val="000000"/>
                </a:solidFill>
              </a:rPr>
              <a:pPr/>
              <a:t>2011/7/28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95C6DE-67FB-4BC1-B02D-BB6B5D8F1AA1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5730875" y="6400800"/>
            <a:ext cx="2879725" cy="320675"/>
            <a:chOff x="2544" y="3168"/>
            <a:chExt cx="3024" cy="336"/>
          </a:xfrm>
        </p:grpSpPr>
        <p:sp>
          <p:nvSpPr>
            <p:cNvPr id="1031" name="Oval 7"/>
            <p:cNvSpPr>
              <a:spLocks noChangeArrowheads="1"/>
            </p:cNvSpPr>
            <p:nvPr userDrawn="1"/>
          </p:nvSpPr>
          <p:spPr bwMode="auto">
            <a:xfrm>
              <a:off x="2928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2" name="Oval 8"/>
            <p:cNvSpPr>
              <a:spLocks noChangeArrowheads="1"/>
            </p:cNvSpPr>
            <p:nvPr userDrawn="1"/>
          </p:nvSpPr>
          <p:spPr bwMode="auto">
            <a:xfrm>
              <a:off x="3120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3" name="Oval 9"/>
            <p:cNvSpPr>
              <a:spLocks noChangeArrowheads="1"/>
            </p:cNvSpPr>
            <p:nvPr userDrawn="1"/>
          </p:nvSpPr>
          <p:spPr bwMode="auto">
            <a:xfrm>
              <a:off x="3312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4" name="Oval 10"/>
            <p:cNvSpPr>
              <a:spLocks noChangeArrowheads="1"/>
            </p:cNvSpPr>
            <p:nvPr userDrawn="1"/>
          </p:nvSpPr>
          <p:spPr bwMode="auto">
            <a:xfrm>
              <a:off x="3504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5" name="Oval 11"/>
            <p:cNvSpPr>
              <a:spLocks noChangeArrowheads="1"/>
            </p:cNvSpPr>
            <p:nvPr userDrawn="1"/>
          </p:nvSpPr>
          <p:spPr bwMode="auto">
            <a:xfrm>
              <a:off x="3696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6" name="Oval 12"/>
            <p:cNvSpPr>
              <a:spLocks noChangeArrowheads="1"/>
            </p:cNvSpPr>
            <p:nvPr userDrawn="1"/>
          </p:nvSpPr>
          <p:spPr bwMode="auto">
            <a:xfrm>
              <a:off x="3888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7" name="Oval 13"/>
            <p:cNvSpPr>
              <a:spLocks noChangeArrowheads="1"/>
            </p:cNvSpPr>
            <p:nvPr userDrawn="1"/>
          </p:nvSpPr>
          <p:spPr bwMode="auto">
            <a:xfrm>
              <a:off x="4080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8" name="Oval 14"/>
            <p:cNvSpPr>
              <a:spLocks noChangeArrowheads="1"/>
            </p:cNvSpPr>
            <p:nvPr userDrawn="1"/>
          </p:nvSpPr>
          <p:spPr bwMode="auto">
            <a:xfrm>
              <a:off x="4272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9" name="Oval 15"/>
            <p:cNvSpPr>
              <a:spLocks noChangeArrowheads="1"/>
            </p:cNvSpPr>
            <p:nvPr userDrawn="1"/>
          </p:nvSpPr>
          <p:spPr bwMode="auto">
            <a:xfrm>
              <a:off x="4464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 userDrawn="1"/>
          </p:nvSpPr>
          <p:spPr bwMode="auto">
            <a:xfrm>
              <a:off x="4656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1" name="Oval 17"/>
            <p:cNvSpPr>
              <a:spLocks noChangeArrowheads="1"/>
            </p:cNvSpPr>
            <p:nvPr userDrawn="1"/>
          </p:nvSpPr>
          <p:spPr bwMode="auto">
            <a:xfrm>
              <a:off x="4848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2" name="Oval 18"/>
            <p:cNvSpPr>
              <a:spLocks noChangeArrowheads="1"/>
            </p:cNvSpPr>
            <p:nvPr userDrawn="1"/>
          </p:nvSpPr>
          <p:spPr bwMode="auto">
            <a:xfrm>
              <a:off x="5040" y="3168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3" name="Oval 19"/>
            <p:cNvSpPr>
              <a:spLocks noChangeArrowheads="1"/>
            </p:cNvSpPr>
            <p:nvPr userDrawn="1"/>
          </p:nvSpPr>
          <p:spPr bwMode="auto">
            <a:xfrm>
              <a:off x="5232" y="3168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4" name="Oval 20"/>
            <p:cNvSpPr>
              <a:spLocks noChangeArrowheads="1"/>
            </p:cNvSpPr>
            <p:nvPr userDrawn="1"/>
          </p:nvSpPr>
          <p:spPr bwMode="auto">
            <a:xfrm>
              <a:off x="5424" y="3168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7" name="Oval 23"/>
            <p:cNvSpPr>
              <a:spLocks noChangeArrowheads="1"/>
            </p:cNvSpPr>
            <p:nvPr userDrawn="1"/>
          </p:nvSpPr>
          <p:spPr bwMode="auto">
            <a:xfrm>
              <a:off x="2544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8" name="Oval 24"/>
            <p:cNvSpPr>
              <a:spLocks noChangeArrowheads="1"/>
            </p:cNvSpPr>
            <p:nvPr userDrawn="1"/>
          </p:nvSpPr>
          <p:spPr bwMode="auto">
            <a:xfrm>
              <a:off x="2736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49" name="Oval 25"/>
            <p:cNvSpPr>
              <a:spLocks noChangeArrowheads="1"/>
            </p:cNvSpPr>
            <p:nvPr userDrawn="1"/>
          </p:nvSpPr>
          <p:spPr bwMode="auto">
            <a:xfrm>
              <a:off x="2928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0" name="Oval 26"/>
            <p:cNvSpPr>
              <a:spLocks noChangeArrowheads="1"/>
            </p:cNvSpPr>
            <p:nvPr userDrawn="1"/>
          </p:nvSpPr>
          <p:spPr bwMode="auto">
            <a:xfrm>
              <a:off x="3120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1" name="Oval 27"/>
            <p:cNvSpPr>
              <a:spLocks noChangeArrowheads="1"/>
            </p:cNvSpPr>
            <p:nvPr userDrawn="1"/>
          </p:nvSpPr>
          <p:spPr bwMode="auto">
            <a:xfrm>
              <a:off x="3312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2" name="Oval 28"/>
            <p:cNvSpPr>
              <a:spLocks noChangeArrowheads="1"/>
            </p:cNvSpPr>
            <p:nvPr userDrawn="1"/>
          </p:nvSpPr>
          <p:spPr bwMode="auto">
            <a:xfrm>
              <a:off x="3504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3" name="Oval 29"/>
            <p:cNvSpPr>
              <a:spLocks noChangeArrowheads="1"/>
            </p:cNvSpPr>
            <p:nvPr userDrawn="1"/>
          </p:nvSpPr>
          <p:spPr bwMode="auto">
            <a:xfrm>
              <a:off x="3696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4" name="Oval 30"/>
            <p:cNvSpPr>
              <a:spLocks noChangeArrowheads="1"/>
            </p:cNvSpPr>
            <p:nvPr userDrawn="1"/>
          </p:nvSpPr>
          <p:spPr bwMode="auto">
            <a:xfrm>
              <a:off x="3888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5" name="Oval 31"/>
            <p:cNvSpPr>
              <a:spLocks noChangeArrowheads="1"/>
            </p:cNvSpPr>
            <p:nvPr userDrawn="1"/>
          </p:nvSpPr>
          <p:spPr bwMode="auto">
            <a:xfrm>
              <a:off x="4080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6" name="Oval 32"/>
            <p:cNvSpPr>
              <a:spLocks noChangeArrowheads="1"/>
            </p:cNvSpPr>
            <p:nvPr userDrawn="1"/>
          </p:nvSpPr>
          <p:spPr bwMode="auto">
            <a:xfrm>
              <a:off x="4272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7" name="Oval 33"/>
            <p:cNvSpPr>
              <a:spLocks noChangeArrowheads="1"/>
            </p:cNvSpPr>
            <p:nvPr userDrawn="1"/>
          </p:nvSpPr>
          <p:spPr bwMode="auto">
            <a:xfrm>
              <a:off x="4464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8" name="Oval 34"/>
            <p:cNvSpPr>
              <a:spLocks noChangeArrowheads="1"/>
            </p:cNvSpPr>
            <p:nvPr userDrawn="1"/>
          </p:nvSpPr>
          <p:spPr bwMode="auto">
            <a:xfrm>
              <a:off x="4656" y="3360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59" name="Oval 35"/>
            <p:cNvSpPr>
              <a:spLocks noChangeArrowheads="1"/>
            </p:cNvSpPr>
            <p:nvPr userDrawn="1"/>
          </p:nvSpPr>
          <p:spPr bwMode="auto">
            <a:xfrm>
              <a:off x="4848" y="336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0" name="Oval 36"/>
            <p:cNvSpPr>
              <a:spLocks noChangeArrowheads="1"/>
            </p:cNvSpPr>
            <p:nvPr userDrawn="1"/>
          </p:nvSpPr>
          <p:spPr bwMode="auto">
            <a:xfrm>
              <a:off x="5040" y="336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1" name="Oval 37"/>
            <p:cNvSpPr>
              <a:spLocks noChangeArrowheads="1"/>
            </p:cNvSpPr>
            <p:nvPr userDrawn="1"/>
          </p:nvSpPr>
          <p:spPr bwMode="auto">
            <a:xfrm>
              <a:off x="5232" y="3360"/>
              <a:ext cx="144" cy="144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94" name="Oval 70"/>
            <p:cNvSpPr>
              <a:spLocks noChangeArrowheads="1"/>
            </p:cNvSpPr>
            <p:nvPr userDrawn="1"/>
          </p:nvSpPr>
          <p:spPr bwMode="auto">
            <a:xfrm>
              <a:off x="2736" y="3168"/>
              <a:ext cx="144" cy="144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85"/>
          <p:cNvGrpSpPr>
            <a:grpSpLocks/>
          </p:cNvGrpSpPr>
          <p:nvPr/>
        </p:nvGrpSpPr>
        <p:grpSpPr bwMode="auto">
          <a:xfrm>
            <a:off x="228600" y="838200"/>
            <a:ext cx="6553200" cy="184150"/>
            <a:chOff x="144" y="556"/>
            <a:chExt cx="4128" cy="116"/>
          </a:xfrm>
        </p:grpSpPr>
        <p:sp>
          <p:nvSpPr>
            <p:cNvPr id="1063" name="Oval 39"/>
            <p:cNvSpPr>
              <a:spLocks noChangeArrowheads="1"/>
            </p:cNvSpPr>
            <p:nvPr userDrawn="1"/>
          </p:nvSpPr>
          <p:spPr bwMode="auto">
            <a:xfrm>
              <a:off x="298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4" name="Oval 40"/>
            <p:cNvSpPr>
              <a:spLocks noChangeArrowheads="1"/>
            </p:cNvSpPr>
            <p:nvPr userDrawn="1"/>
          </p:nvSpPr>
          <p:spPr bwMode="auto">
            <a:xfrm>
              <a:off x="452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5" name="Oval 41"/>
            <p:cNvSpPr>
              <a:spLocks noChangeArrowheads="1"/>
            </p:cNvSpPr>
            <p:nvPr userDrawn="1"/>
          </p:nvSpPr>
          <p:spPr bwMode="auto">
            <a:xfrm>
              <a:off x="606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6" name="Oval 42"/>
            <p:cNvSpPr>
              <a:spLocks noChangeArrowheads="1"/>
            </p:cNvSpPr>
            <p:nvPr userDrawn="1"/>
          </p:nvSpPr>
          <p:spPr bwMode="auto">
            <a:xfrm>
              <a:off x="760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7" name="Oval 43"/>
            <p:cNvSpPr>
              <a:spLocks noChangeArrowheads="1"/>
            </p:cNvSpPr>
            <p:nvPr userDrawn="1"/>
          </p:nvSpPr>
          <p:spPr bwMode="auto">
            <a:xfrm>
              <a:off x="914" y="556"/>
              <a:ext cx="116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8" name="Oval 44"/>
            <p:cNvSpPr>
              <a:spLocks noChangeArrowheads="1"/>
            </p:cNvSpPr>
            <p:nvPr userDrawn="1"/>
          </p:nvSpPr>
          <p:spPr bwMode="auto">
            <a:xfrm>
              <a:off x="1069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69" name="Oval 45"/>
            <p:cNvSpPr>
              <a:spLocks noChangeArrowheads="1"/>
            </p:cNvSpPr>
            <p:nvPr userDrawn="1"/>
          </p:nvSpPr>
          <p:spPr bwMode="auto">
            <a:xfrm>
              <a:off x="1224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70" name="Oval 46"/>
            <p:cNvSpPr>
              <a:spLocks noChangeArrowheads="1"/>
            </p:cNvSpPr>
            <p:nvPr userDrawn="1"/>
          </p:nvSpPr>
          <p:spPr bwMode="auto">
            <a:xfrm>
              <a:off x="1378" y="556"/>
              <a:ext cx="116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71" name="Oval 47"/>
            <p:cNvSpPr>
              <a:spLocks noChangeArrowheads="1"/>
            </p:cNvSpPr>
            <p:nvPr userDrawn="1"/>
          </p:nvSpPr>
          <p:spPr bwMode="auto">
            <a:xfrm>
              <a:off x="1533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72" name="Oval 48"/>
            <p:cNvSpPr>
              <a:spLocks noChangeArrowheads="1"/>
            </p:cNvSpPr>
            <p:nvPr userDrawn="1"/>
          </p:nvSpPr>
          <p:spPr bwMode="auto">
            <a:xfrm>
              <a:off x="1687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73" name="Oval 49"/>
            <p:cNvSpPr>
              <a:spLocks noChangeArrowheads="1"/>
            </p:cNvSpPr>
            <p:nvPr userDrawn="1"/>
          </p:nvSpPr>
          <p:spPr bwMode="auto">
            <a:xfrm>
              <a:off x="1841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74" name="Oval 50"/>
            <p:cNvSpPr>
              <a:spLocks noChangeArrowheads="1"/>
            </p:cNvSpPr>
            <p:nvPr userDrawn="1"/>
          </p:nvSpPr>
          <p:spPr bwMode="auto">
            <a:xfrm>
              <a:off x="1995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75" name="Oval 51"/>
            <p:cNvSpPr>
              <a:spLocks noChangeArrowheads="1"/>
            </p:cNvSpPr>
            <p:nvPr userDrawn="1"/>
          </p:nvSpPr>
          <p:spPr bwMode="auto">
            <a:xfrm>
              <a:off x="2150" y="556"/>
              <a:ext cx="116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76" name="Oval 52"/>
            <p:cNvSpPr>
              <a:spLocks noChangeArrowheads="1"/>
            </p:cNvSpPr>
            <p:nvPr userDrawn="1"/>
          </p:nvSpPr>
          <p:spPr bwMode="auto">
            <a:xfrm>
              <a:off x="2305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93" name="Oval 69"/>
            <p:cNvSpPr>
              <a:spLocks noChangeArrowheads="1"/>
            </p:cNvSpPr>
            <p:nvPr userDrawn="1"/>
          </p:nvSpPr>
          <p:spPr bwMode="auto">
            <a:xfrm>
              <a:off x="2459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96" name="Oval 72"/>
            <p:cNvSpPr>
              <a:spLocks noChangeArrowheads="1"/>
            </p:cNvSpPr>
            <p:nvPr userDrawn="1"/>
          </p:nvSpPr>
          <p:spPr bwMode="auto">
            <a:xfrm>
              <a:off x="2613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97" name="Oval 73"/>
            <p:cNvSpPr>
              <a:spLocks noChangeArrowheads="1"/>
            </p:cNvSpPr>
            <p:nvPr userDrawn="1"/>
          </p:nvSpPr>
          <p:spPr bwMode="auto">
            <a:xfrm>
              <a:off x="2767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98" name="Oval 74"/>
            <p:cNvSpPr>
              <a:spLocks noChangeArrowheads="1"/>
            </p:cNvSpPr>
            <p:nvPr userDrawn="1"/>
          </p:nvSpPr>
          <p:spPr bwMode="auto">
            <a:xfrm>
              <a:off x="3075" y="556"/>
              <a:ext cx="116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99" name="Oval 75"/>
            <p:cNvSpPr>
              <a:spLocks noChangeArrowheads="1"/>
            </p:cNvSpPr>
            <p:nvPr userDrawn="1"/>
          </p:nvSpPr>
          <p:spPr bwMode="auto">
            <a:xfrm>
              <a:off x="3231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0" name="Oval 76"/>
            <p:cNvSpPr>
              <a:spLocks noChangeArrowheads="1"/>
            </p:cNvSpPr>
            <p:nvPr userDrawn="1"/>
          </p:nvSpPr>
          <p:spPr bwMode="auto">
            <a:xfrm>
              <a:off x="3385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1" name="Oval 77"/>
            <p:cNvSpPr>
              <a:spLocks noChangeArrowheads="1"/>
            </p:cNvSpPr>
            <p:nvPr userDrawn="1"/>
          </p:nvSpPr>
          <p:spPr bwMode="auto">
            <a:xfrm>
              <a:off x="3539" y="556"/>
              <a:ext cx="116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2" name="Oval 78"/>
            <p:cNvSpPr>
              <a:spLocks noChangeArrowheads="1"/>
            </p:cNvSpPr>
            <p:nvPr userDrawn="1"/>
          </p:nvSpPr>
          <p:spPr bwMode="auto">
            <a:xfrm>
              <a:off x="3694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3" name="Oval 79"/>
            <p:cNvSpPr>
              <a:spLocks noChangeArrowheads="1"/>
            </p:cNvSpPr>
            <p:nvPr userDrawn="1"/>
          </p:nvSpPr>
          <p:spPr bwMode="auto">
            <a:xfrm>
              <a:off x="3848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4" name="Oval 80"/>
            <p:cNvSpPr>
              <a:spLocks noChangeArrowheads="1"/>
            </p:cNvSpPr>
            <p:nvPr userDrawn="1"/>
          </p:nvSpPr>
          <p:spPr bwMode="auto">
            <a:xfrm>
              <a:off x="4002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5" name="Oval 81"/>
            <p:cNvSpPr>
              <a:spLocks noChangeArrowheads="1"/>
            </p:cNvSpPr>
            <p:nvPr userDrawn="1"/>
          </p:nvSpPr>
          <p:spPr bwMode="auto">
            <a:xfrm>
              <a:off x="4157" y="556"/>
              <a:ext cx="115" cy="116"/>
            </a:xfrm>
            <a:prstGeom prst="ellipse">
              <a:avLst/>
            </a:prstGeom>
            <a:solidFill>
              <a:srgbClr val="FFCC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7" name="Oval 83"/>
            <p:cNvSpPr>
              <a:spLocks noChangeArrowheads="1"/>
            </p:cNvSpPr>
            <p:nvPr userDrawn="1"/>
          </p:nvSpPr>
          <p:spPr bwMode="auto">
            <a:xfrm>
              <a:off x="2921" y="556"/>
              <a:ext cx="115" cy="116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08" name="Oval 84"/>
            <p:cNvSpPr>
              <a:spLocks noChangeArrowheads="1"/>
            </p:cNvSpPr>
            <p:nvPr userDrawn="1"/>
          </p:nvSpPr>
          <p:spPr bwMode="auto">
            <a:xfrm>
              <a:off x="144" y="556"/>
              <a:ext cx="115" cy="116"/>
            </a:xfrm>
            <a:prstGeom prst="ellipse">
              <a:avLst/>
            </a:prstGeom>
            <a:solidFill>
              <a:srgbClr val="FF33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8.png"/><Relationship Id="rId5" Type="http://schemas.openxmlformats.org/officeDocument/2006/relationships/image" Target="../media/image9.png"/><Relationship Id="rId4" Type="http://schemas.openxmlformats.org/officeDocument/2006/relationships/image" Target="../media/image7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56792"/>
            <a:ext cx="9324528" cy="1872208"/>
          </a:xfrm>
        </p:spPr>
        <p:txBody>
          <a:bodyPr/>
          <a:lstStyle/>
          <a:p>
            <a:r>
              <a:rPr lang="ja-JP" altLang="en-US" dirty="0" smtClean="0"/>
              <a:t>メール配送システム</a:t>
            </a:r>
            <a:endParaRPr lang="ja-JP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356992"/>
            <a:ext cx="6400800" cy="1512168"/>
          </a:xfrm>
        </p:spPr>
        <p:txBody>
          <a:bodyPr/>
          <a:lstStyle/>
          <a:p>
            <a:r>
              <a:rPr lang="ja-JP" altLang="en-US" dirty="0" smtClean="0"/>
              <a:t>情報実験第 </a:t>
            </a:r>
            <a:r>
              <a:rPr lang="en-US" altLang="ja-JP" dirty="0" smtClean="0"/>
              <a:t>12 </a:t>
            </a:r>
            <a:r>
              <a:rPr lang="ja-JP" altLang="en-US" dirty="0" smtClean="0"/>
              <a:t>回</a:t>
            </a:r>
            <a:endParaRPr lang="en-US" altLang="ja-JP" dirty="0" smtClean="0"/>
          </a:p>
          <a:p>
            <a:r>
              <a:rPr lang="en-US" altLang="ja-JP" dirty="0" smtClean="0"/>
              <a:t>2011/07/29</a:t>
            </a:r>
          </a:p>
          <a:p>
            <a:r>
              <a:rPr lang="ja-JP" altLang="en-US" dirty="0" smtClean="0"/>
              <a:t>荻原 弘尭</a:t>
            </a:r>
            <a:endParaRPr lang="ja-JP" altLang="ja-JP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4294967295"/>
          </p:nvPr>
        </p:nvSpPr>
        <p:spPr>
          <a:xfrm>
            <a:off x="7020272" y="6453336"/>
            <a:ext cx="1905000" cy="228600"/>
          </a:xfrm>
          <a:prstGeom prst="rect">
            <a:avLst/>
          </a:prstGeom>
        </p:spPr>
        <p:txBody>
          <a:bodyPr/>
          <a:lstStyle/>
          <a:p>
            <a:fld id="{F30C0B90-4634-4C58-97BF-C83CF7289530}" type="slidenum">
              <a:rPr lang="en-US" altLang="ja-JP" sz="1400" smtClean="0"/>
              <a:pPr/>
              <a:t>0</a:t>
            </a:fld>
            <a:r>
              <a:rPr lang="en-US" altLang="ja-JP" sz="1400" dirty="0" smtClean="0"/>
              <a:t>/43</a:t>
            </a:r>
            <a:endParaRPr lang="en-US" altLang="ja-JP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dirty="0" smtClean="0"/>
              <a:t>MTA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79912" y="1196752"/>
            <a:ext cx="5364088" cy="4390008"/>
          </a:xfrm>
        </p:spPr>
        <p:txBody>
          <a:bodyPr/>
          <a:lstStyle/>
          <a:p>
            <a:pPr eaLnBrk="1">
              <a:lnSpc>
                <a:spcPct val="150000"/>
              </a:lnSpc>
              <a:spcBef>
                <a:spcPts val="12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dirty="0" smtClean="0">
                <a:latin typeface="+mn-ea"/>
              </a:rPr>
              <a:t>Mail Transfer Agent</a:t>
            </a:r>
            <a:r>
              <a:rPr lang="ja-JP" altLang="en-US" dirty="0" smtClean="0">
                <a:latin typeface="+mn-ea"/>
              </a:rPr>
              <a:t> </a:t>
            </a:r>
            <a:r>
              <a:rPr lang="ja-JP" altLang="en-US" dirty="0" smtClean="0"/>
              <a:t>の略</a:t>
            </a:r>
            <a:endParaRPr lang="en-US" altLang="ja-JP" dirty="0" smtClean="0"/>
          </a:p>
          <a:p>
            <a:pPr indent="-360000" eaLnBrk="1">
              <a:lnSpc>
                <a:spcPct val="67000"/>
              </a:lnSpc>
              <a:spcBef>
                <a:spcPts val="12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/>
              <a:t>電子メールを配送する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GB" dirty="0" smtClean="0"/>
              <a:t>ソフトウェア</a:t>
            </a:r>
          </a:p>
          <a:p>
            <a:pPr lvl="1" eaLnBrk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dirty="0" smtClean="0"/>
              <a:t>MUA </a:t>
            </a:r>
            <a:r>
              <a:rPr lang="ja-JP" altLang="en-GB" dirty="0" smtClean="0"/>
              <a:t>から</a:t>
            </a:r>
            <a:r>
              <a:rPr lang="ja-JP" altLang="en-US" dirty="0" smtClean="0"/>
              <a:t>受信したメールを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ネットワークを介して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宛先のサーバまで</a:t>
            </a:r>
            <a:r>
              <a:rPr lang="ja-JP" altLang="en-GB" dirty="0" smtClean="0"/>
              <a:t>配送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バケツリレー方式</a:t>
            </a:r>
            <a:r>
              <a:rPr lang="en-US" altLang="ja-JP" dirty="0" smtClean="0"/>
              <a:t>)</a:t>
            </a:r>
            <a:endParaRPr lang="ja-JP" altLang="en-GB" dirty="0" smtClean="0"/>
          </a:p>
          <a:p>
            <a:pPr lvl="1" eaLnBrk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/>
              <a:t>届いたメールをユーザが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GB" dirty="0" smtClean="0"/>
              <a:t>受け取るまで保管</a:t>
            </a:r>
            <a:r>
              <a:rPr lang="en-US" altLang="ja-JP" dirty="0" smtClean="0"/>
              <a:t>(</a:t>
            </a:r>
            <a:r>
              <a:rPr lang="ja-JP" altLang="en-US" dirty="0" smtClean="0"/>
              <a:t>受信者側</a:t>
            </a:r>
            <a:r>
              <a:rPr lang="en-US" altLang="ja-JP" dirty="0" smtClean="0"/>
              <a:t>)</a:t>
            </a:r>
            <a:endParaRPr lang="ja-JP" altLang="en-GB" dirty="0" smtClean="0"/>
          </a:p>
          <a:p>
            <a:pPr eaLnBrk="1">
              <a:lnSpc>
                <a:spcPct val="107000"/>
              </a:lnSpc>
              <a:spcBef>
                <a:spcPts val="12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dirty="0" err="1" smtClean="0">
                <a:latin typeface="Century Schoolbook L" pitchFamily="16" charset="0"/>
              </a:rPr>
              <a:t>p</a:t>
            </a:r>
            <a:r>
              <a:rPr lang="en-GB" altLang="ja-JP" sz="3200" dirty="0" err="1" smtClean="0">
                <a:latin typeface="Century Schoolbook L" pitchFamily="16" charset="0"/>
              </a:rPr>
              <a:t>ostfix,exim,sendmail</a:t>
            </a:r>
            <a:r>
              <a:rPr lang="en-GB" altLang="ja-JP" sz="3200" dirty="0" smtClean="0">
                <a:latin typeface="Century Schoolbook L" pitchFamily="16" charset="0"/>
              </a:rPr>
              <a:t>, </a:t>
            </a:r>
            <a:r>
              <a:rPr lang="en-GB" altLang="ja-JP" sz="3200" dirty="0" err="1" smtClean="0">
                <a:latin typeface="Century Schoolbook L" pitchFamily="16" charset="0"/>
              </a:rPr>
              <a:t>qmail</a:t>
            </a:r>
            <a:r>
              <a:rPr lang="en-GB" altLang="ja-JP" sz="3200" dirty="0" smtClean="0"/>
              <a:t> </a:t>
            </a:r>
            <a:r>
              <a:rPr lang="ja-JP" altLang="en-GB" sz="3200" dirty="0" smtClean="0"/>
              <a:t>など</a:t>
            </a:r>
            <a:endParaRPr kumimoji="1" lang="ja-JP" altLang="en-US" sz="3200" dirty="0"/>
          </a:p>
        </p:txBody>
      </p:sp>
      <p:grpSp>
        <p:nvGrpSpPr>
          <p:cNvPr id="23" name="グループ化 39"/>
          <p:cNvGrpSpPr/>
          <p:nvPr/>
        </p:nvGrpSpPr>
        <p:grpSpPr>
          <a:xfrm>
            <a:off x="0" y="1556792"/>
            <a:ext cx="3960440" cy="4464496"/>
            <a:chOff x="467544" y="1773238"/>
            <a:chExt cx="3780606" cy="4464074"/>
          </a:xfrm>
        </p:grpSpPr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75656" y="4437112"/>
              <a:ext cx="1584325" cy="118903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25" name="AutoShape 3"/>
            <p:cNvSpPr>
              <a:spLocks noChangeArrowheads="1"/>
            </p:cNvSpPr>
            <p:nvPr/>
          </p:nvSpPr>
          <p:spPr bwMode="auto">
            <a:xfrm>
              <a:off x="503238" y="1773238"/>
              <a:ext cx="2772618" cy="4464074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pic>
          <p:nvPicPr>
            <p:cNvPr id="26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25613" y="1990725"/>
              <a:ext cx="993775" cy="11557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27" name="Text Box 6"/>
            <p:cNvSpPr txBox="1">
              <a:spLocks noChangeArrowheads="1"/>
            </p:cNvSpPr>
            <p:nvPr/>
          </p:nvSpPr>
          <p:spPr bwMode="auto">
            <a:xfrm>
              <a:off x="1257549" y="5661302"/>
              <a:ext cx="2010961" cy="3745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2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US" sz="2000" b="1" dirty="0" smtClean="0">
                  <a:solidFill>
                    <a:srgbClr val="000080"/>
                  </a:solidFill>
                </a:rPr>
                <a:t>送信者</a:t>
              </a:r>
              <a:endParaRPr lang="en-GB" altLang="ja-JP" sz="2000" b="1" dirty="0">
                <a:solidFill>
                  <a:srgbClr val="000080"/>
                </a:solidFill>
              </a:endParaRPr>
            </a:p>
          </p:txBody>
        </p:sp>
        <p:sp>
          <p:nvSpPr>
            <p:cNvPr id="28" name="AutoShape 7"/>
            <p:cNvSpPr>
              <a:spLocks noChangeArrowheads="1"/>
            </p:cNvSpPr>
            <p:nvPr/>
          </p:nvSpPr>
          <p:spPr bwMode="auto">
            <a:xfrm>
              <a:off x="719138" y="2060575"/>
              <a:ext cx="792162" cy="2520950"/>
            </a:xfrm>
            <a:custGeom>
              <a:avLst/>
              <a:gdLst>
                <a:gd name="G0" fmla="+- 15100 0 0"/>
                <a:gd name="G1" fmla="+- 2900 0 0"/>
                <a:gd name="G2" fmla="+- 12158 0 2900"/>
                <a:gd name="G3" fmla="+- G2 0 2900"/>
                <a:gd name="G4" fmla="*/ G3 32768 32059"/>
                <a:gd name="G5" fmla="*/ G4 1 2"/>
                <a:gd name="G6" fmla="+- 21600 0 15100"/>
                <a:gd name="G7" fmla="*/ G6 2900 6079"/>
                <a:gd name="G8" fmla="+- G7 15100 0"/>
                <a:gd name="T0" fmla="*/ 15100 w 21600"/>
                <a:gd name="T1" fmla="*/ 0 h 21600"/>
                <a:gd name="T2" fmla="*/ 15100 w 21600"/>
                <a:gd name="T3" fmla="*/ 12158 h 21600"/>
                <a:gd name="T4" fmla="*/ 3250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00" y="0"/>
                  </a:lnTo>
                  <a:lnTo>
                    <a:pt x="15100" y="2900"/>
                  </a:lnTo>
                  <a:lnTo>
                    <a:pt x="12427" y="2900"/>
                  </a:lnTo>
                  <a:cubicBezTo>
                    <a:pt x="5564" y="2900"/>
                    <a:pt x="0" y="7045"/>
                    <a:pt x="0" y="12158"/>
                  </a:cubicBezTo>
                  <a:lnTo>
                    <a:pt x="0" y="21600"/>
                  </a:lnTo>
                  <a:lnTo>
                    <a:pt x="6499" y="21600"/>
                  </a:lnTo>
                  <a:lnTo>
                    <a:pt x="6499" y="12158"/>
                  </a:lnTo>
                  <a:cubicBezTo>
                    <a:pt x="6499" y="10556"/>
                    <a:pt x="9153" y="9258"/>
                    <a:pt x="12427" y="9258"/>
                  </a:cubicBezTo>
                  <a:lnTo>
                    <a:pt x="15100" y="9258"/>
                  </a:lnTo>
                  <a:lnTo>
                    <a:pt x="15100" y="12158"/>
                  </a:lnTo>
                  <a:close/>
                </a:path>
              </a:pathLst>
            </a:cu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9" name="AutoShape 8"/>
            <p:cNvSpPr>
              <a:spLocks noChangeArrowheads="1"/>
            </p:cNvSpPr>
            <p:nvPr/>
          </p:nvSpPr>
          <p:spPr bwMode="auto">
            <a:xfrm>
              <a:off x="2808288" y="2276475"/>
              <a:ext cx="1439862" cy="719138"/>
            </a:xfrm>
            <a:prstGeom prst="rightArrow">
              <a:avLst>
                <a:gd name="adj1" fmla="val 50000"/>
                <a:gd name="adj2" fmla="val 50055"/>
              </a:avLst>
            </a:pr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0" name="Text Box 12"/>
            <p:cNvSpPr txBox="1">
              <a:spLocks noChangeArrowheads="1"/>
            </p:cNvSpPr>
            <p:nvPr/>
          </p:nvSpPr>
          <p:spPr bwMode="auto">
            <a:xfrm>
              <a:off x="2801938" y="2420938"/>
              <a:ext cx="1212850" cy="3714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1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sz="2000" b="1" dirty="0">
                  <a:solidFill>
                    <a:srgbClr val="FFFFFF"/>
                  </a:solidFill>
                  <a:latin typeface="ＭＳ ゴシック" pitchFamily="49" charset="-128"/>
                  <a:ea typeface="ＭＳ ゴシック" pitchFamily="49" charset="-128"/>
                </a:rPr>
                <a:t>受信側へ</a:t>
              </a: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2915816" y="2060848"/>
              <a:ext cx="1008112" cy="400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 smtClean="0">
                  <a:solidFill>
                    <a:schemeClr val="bg1"/>
                  </a:solidFill>
                </a:rPr>
                <a:t>SMTP</a:t>
              </a:r>
              <a:endParaRPr kumimoji="1" lang="ja-JP" alt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683568" y="3717032"/>
              <a:ext cx="936104" cy="400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 smtClean="0">
                  <a:solidFill>
                    <a:schemeClr val="bg1"/>
                  </a:solidFill>
                </a:rPr>
                <a:t>SMTP</a:t>
              </a:r>
              <a:endParaRPr kumimoji="1" lang="ja-JP" alt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33" name="AutoShape 6"/>
            <p:cNvSpPr>
              <a:spLocks noChangeArrowheads="1"/>
            </p:cNvSpPr>
            <p:nvPr/>
          </p:nvSpPr>
          <p:spPr bwMode="auto">
            <a:xfrm>
              <a:off x="467544" y="4653286"/>
              <a:ext cx="858743" cy="576009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539552" y="4797152"/>
              <a:ext cx="792088" cy="372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7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2000" b="1" dirty="0" smtClean="0">
                  <a:solidFill>
                    <a:srgbClr val="E9C68F"/>
                  </a:solidFill>
                </a:rPr>
                <a:t>MUA</a:t>
              </a:r>
              <a:endParaRPr lang="en-GB" altLang="ja-JP" sz="2000" b="1" dirty="0">
                <a:solidFill>
                  <a:srgbClr val="E9C68F"/>
                </a:solidFill>
              </a:endParaRPr>
            </a:p>
          </p:txBody>
        </p:sp>
        <p:sp>
          <p:nvSpPr>
            <p:cNvPr id="35" name="AutoShape 6"/>
            <p:cNvSpPr>
              <a:spLocks noChangeArrowheads="1"/>
            </p:cNvSpPr>
            <p:nvPr/>
          </p:nvSpPr>
          <p:spPr bwMode="auto">
            <a:xfrm>
              <a:off x="1763688" y="1916832"/>
              <a:ext cx="864072" cy="503336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1835697" y="1988840"/>
              <a:ext cx="792087" cy="372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7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2000" b="1" dirty="0" smtClean="0">
                  <a:solidFill>
                    <a:srgbClr val="E9C68F"/>
                  </a:solidFill>
                </a:rPr>
                <a:t>M</a:t>
              </a:r>
              <a:r>
                <a:rPr lang="en-US" altLang="ja-JP" sz="2000" b="1" dirty="0" smtClean="0">
                  <a:solidFill>
                    <a:srgbClr val="E9C68F"/>
                  </a:solidFill>
                </a:rPr>
                <a:t>T</a:t>
              </a:r>
              <a:r>
                <a:rPr lang="en-GB" altLang="ja-JP" sz="2000" b="1" dirty="0" smtClean="0">
                  <a:solidFill>
                    <a:srgbClr val="E9C68F"/>
                  </a:solidFill>
                </a:rPr>
                <a:t>A</a:t>
              </a:r>
              <a:endParaRPr lang="en-GB" altLang="ja-JP" sz="2000" b="1" dirty="0">
                <a:solidFill>
                  <a:srgbClr val="E9C68F"/>
                </a:solidFill>
              </a:endParaRPr>
            </a:p>
          </p:txBody>
        </p:sp>
        <p:sp>
          <p:nvSpPr>
            <p:cNvPr id="37" name="Text Box 11"/>
            <p:cNvSpPr txBox="1">
              <a:spLocks noChangeArrowheads="1"/>
            </p:cNvSpPr>
            <p:nvPr/>
          </p:nvSpPr>
          <p:spPr bwMode="auto">
            <a:xfrm>
              <a:off x="1352367" y="3069259"/>
              <a:ext cx="1800200" cy="59856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2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b="1" dirty="0">
                  <a:solidFill>
                    <a:srgbClr val="000080"/>
                  </a:solidFill>
                </a:rPr>
                <a:t>メールサーバ </a:t>
              </a:r>
              <a:r>
                <a:rPr lang="en-GB" altLang="ja-JP" b="1" dirty="0" smtClean="0">
                  <a:solidFill>
                    <a:srgbClr val="000080"/>
                  </a:solidFill>
                </a:rPr>
                <a:t>(</a:t>
              </a:r>
              <a:r>
                <a:rPr lang="ja-JP" altLang="en-US" b="1" dirty="0" smtClean="0">
                  <a:solidFill>
                    <a:srgbClr val="000080"/>
                  </a:solidFill>
                </a:rPr>
                <a:t>送信者側</a:t>
              </a:r>
              <a:r>
                <a:rPr lang="en-GB" altLang="ja-JP" b="1" dirty="0" smtClean="0">
                  <a:solidFill>
                    <a:srgbClr val="000080"/>
                  </a:solidFill>
                </a:rPr>
                <a:t>)</a:t>
              </a:r>
              <a:endParaRPr lang="en-GB" altLang="ja-JP" b="1" dirty="0">
                <a:solidFill>
                  <a:srgbClr val="000080"/>
                </a:solidFill>
              </a:endParaRPr>
            </a:p>
          </p:txBody>
        </p:sp>
      </p:grpSp>
      <p:sp>
        <p:nvSpPr>
          <p:cNvPr id="19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9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188640"/>
            <a:ext cx="7286625" cy="857250"/>
          </a:xfrm>
        </p:spPr>
        <p:txBody>
          <a:bodyPr lIns="90000" tIns="46800" rIns="90000" bIns="46800"/>
          <a:lstStyle/>
          <a:p>
            <a:pPr algn="ctr"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dirty="0" smtClean="0"/>
              <a:t>SMTP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95936" y="1340768"/>
            <a:ext cx="5400601" cy="4248472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spcBef>
                <a:spcPts val="120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dirty="0" smtClean="0">
                <a:latin typeface="+mn-ea"/>
              </a:rPr>
              <a:t>Simple Mail Transfer Protocol  </a:t>
            </a:r>
            <a:r>
              <a:rPr lang="ja-JP" altLang="en-US" dirty="0" smtClean="0">
                <a:latin typeface="+mn-ea"/>
              </a:rPr>
              <a:t>の略</a:t>
            </a:r>
            <a:endParaRPr lang="en-US" altLang="ja-JP" dirty="0" smtClean="0">
              <a:latin typeface="+mn-ea"/>
            </a:endParaRPr>
          </a:p>
          <a:p>
            <a:pPr eaLnBrk="1">
              <a:lnSpc>
                <a:spcPct val="83000"/>
              </a:lnSpc>
              <a:spcBef>
                <a:spcPts val="120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dirty="0" smtClean="0">
                <a:latin typeface="+mn-ea"/>
              </a:rPr>
              <a:t>MUA </a:t>
            </a:r>
            <a:r>
              <a:rPr lang="ja-JP" altLang="en-US" dirty="0" smtClean="0">
                <a:latin typeface="+mn-ea"/>
              </a:rPr>
              <a:t>からサーバへの送信</a:t>
            </a:r>
            <a:endParaRPr lang="en-US" altLang="ja-JP" dirty="0" smtClean="0">
              <a:latin typeface="+mn-ea"/>
            </a:endParaRPr>
          </a:p>
          <a:p>
            <a:pPr eaLnBrk="1">
              <a:lnSpc>
                <a:spcPct val="83000"/>
              </a:lnSpc>
              <a:spcBef>
                <a:spcPts val="120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>
                <a:latin typeface="+mn-ea"/>
              </a:rPr>
              <a:t>サーバ間での送受信</a:t>
            </a:r>
            <a:endParaRPr lang="en-GB" altLang="ja-JP" dirty="0" smtClean="0">
              <a:latin typeface="+mn-ea"/>
            </a:endParaRPr>
          </a:p>
          <a:p>
            <a:pPr eaLnBrk="1">
              <a:lnSpc>
                <a:spcPct val="83000"/>
              </a:lnSpc>
              <a:spcBef>
                <a:spcPts val="120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dirty="0" smtClean="0">
                <a:latin typeface="+mn-ea"/>
              </a:rPr>
              <a:t>25 </a:t>
            </a:r>
            <a:r>
              <a:rPr lang="ja-JP" altLang="en-GB" dirty="0" smtClean="0">
                <a:latin typeface="+mn-ea"/>
              </a:rPr>
              <a:t>番ポートを使用</a:t>
            </a:r>
          </a:p>
        </p:txBody>
      </p:sp>
      <p:grpSp>
        <p:nvGrpSpPr>
          <p:cNvPr id="22" name="グループ化 39"/>
          <p:cNvGrpSpPr/>
          <p:nvPr/>
        </p:nvGrpSpPr>
        <p:grpSpPr>
          <a:xfrm>
            <a:off x="0" y="1556792"/>
            <a:ext cx="3960440" cy="4464496"/>
            <a:chOff x="467544" y="1773238"/>
            <a:chExt cx="3780606" cy="4464074"/>
          </a:xfrm>
        </p:grpSpPr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75656" y="4437112"/>
              <a:ext cx="1584325" cy="11890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40" name="AutoShape 3"/>
            <p:cNvSpPr>
              <a:spLocks noChangeArrowheads="1"/>
            </p:cNvSpPr>
            <p:nvPr/>
          </p:nvSpPr>
          <p:spPr bwMode="auto">
            <a:xfrm>
              <a:off x="503238" y="1773238"/>
              <a:ext cx="2772618" cy="4464074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pic>
          <p:nvPicPr>
            <p:cNvPr id="41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25613" y="1990725"/>
              <a:ext cx="993775" cy="11557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42" name="Text Box 6"/>
            <p:cNvSpPr txBox="1">
              <a:spLocks noChangeArrowheads="1"/>
            </p:cNvSpPr>
            <p:nvPr/>
          </p:nvSpPr>
          <p:spPr bwMode="auto">
            <a:xfrm>
              <a:off x="1257549" y="5661302"/>
              <a:ext cx="2010961" cy="3745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2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US" sz="2000" b="1" dirty="0" smtClean="0">
                  <a:solidFill>
                    <a:srgbClr val="000080"/>
                  </a:solidFill>
                </a:rPr>
                <a:t>送信者</a:t>
              </a:r>
              <a:endParaRPr lang="en-GB" altLang="ja-JP" sz="2000" b="1" dirty="0">
                <a:solidFill>
                  <a:srgbClr val="000080"/>
                </a:solidFill>
              </a:endParaRPr>
            </a:p>
          </p:txBody>
        </p:sp>
        <p:sp>
          <p:nvSpPr>
            <p:cNvPr id="43" name="AutoShape 7"/>
            <p:cNvSpPr>
              <a:spLocks noChangeArrowheads="1"/>
            </p:cNvSpPr>
            <p:nvPr/>
          </p:nvSpPr>
          <p:spPr bwMode="auto">
            <a:xfrm>
              <a:off x="719138" y="2060575"/>
              <a:ext cx="792162" cy="2520950"/>
            </a:xfrm>
            <a:custGeom>
              <a:avLst/>
              <a:gdLst>
                <a:gd name="G0" fmla="+- 15100 0 0"/>
                <a:gd name="G1" fmla="+- 2900 0 0"/>
                <a:gd name="G2" fmla="+- 12158 0 2900"/>
                <a:gd name="G3" fmla="+- G2 0 2900"/>
                <a:gd name="G4" fmla="*/ G3 32768 32059"/>
                <a:gd name="G5" fmla="*/ G4 1 2"/>
                <a:gd name="G6" fmla="+- 21600 0 15100"/>
                <a:gd name="G7" fmla="*/ G6 2900 6079"/>
                <a:gd name="G8" fmla="+- G7 15100 0"/>
                <a:gd name="T0" fmla="*/ 15100 w 21600"/>
                <a:gd name="T1" fmla="*/ 0 h 21600"/>
                <a:gd name="T2" fmla="*/ 15100 w 21600"/>
                <a:gd name="T3" fmla="*/ 12158 h 21600"/>
                <a:gd name="T4" fmla="*/ 3250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00" y="0"/>
                  </a:lnTo>
                  <a:lnTo>
                    <a:pt x="15100" y="2900"/>
                  </a:lnTo>
                  <a:lnTo>
                    <a:pt x="12427" y="2900"/>
                  </a:lnTo>
                  <a:cubicBezTo>
                    <a:pt x="5564" y="2900"/>
                    <a:pt x="0" y="7045"/>
                    <a:pt x="0" y="12158"/>
                  </a:cubicBezTo>
                  <a:lnTo>
                    <a:pt x="0" y="21600"/>
                  </a:lnTo>
                  <a:lnTo>
                    <a:pt x="6499" y="21600"/>
                  </a:lnTo>
                  <a:lnTo>
                    <a:pt x="6499" y="12158"/>
                  </a:lnTo>
                  <a:cubicBezTo>
                    <a:pt x="6499" y="10556"/>
                    <a:pt x="9153" y="9258"/>
                    <a:pt x="12427" y="9258"/>
                  </a:cubicBezTo>
                  <a:lnTo>
                    <a:pt x="15100" y="9258"/>
                  </a:lnTo>
                  <a:lnTo>
                    <a:pt x="15100" y="12158"/>
                  </a:lnTo>
                  <a:close/>
                </a:path>
              </a:pathLst>
            </a:cu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4" name="AutoShape 8"/>
            <p:cNvSpPr>
              <a:spLocks noChangeArrowheads="1"/>
            </p:cNvSpPr>
            <p:nvPr/>
          </p:nvSpPr>
          <p:spPr bwMode="auto">
            <a:xfrm>
              <a:off x="2808288" y="2276475"/>
              <a:ext cx="1439862" cy="719138"/>
            </a:xfrm>
            <a:prstGeom prst="rightArrow">
              <a:avLst>
                <a:gd name="adj1" fmla="val 50000"/>
                <a:gd name="adj2" fmla="val 50055"/>
              </a:avLst>
            </a:pr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5" name="Text Box 12"/>
            <p:cNvSpPr txBox="1">
              <a:spLocks noChangeArrowheads="1"/>
            </p:cNvSpPr>
            <p:nvPr/>
          </p:nvSpPr>
          <p:spPr bwMode="auto">
            <a:xfrm>
              <a:off x="2801938" y="2420938"/>
              <a:ext cx="1212850" cy="3714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1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sz="2000" b="1" dirty="0">
                  <a:solidFill>
                    <a:srgbClr val="FFFFFF"/>
                  </a:solidFill>
                  <a:latin typeface="ＭＳ ゴシック" pitchFamily="49" charset="-128"/>
                  <a:ea typeface="ＭＳ ゴシック" pitchFamily="49" charset="-128"/>
                </a:rPr>
                <a:t>受信側へ</a:t>
              </a: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2915816" y="2060848"/>
              <a:ext cx="1008112" cy="400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 smtClean="0">
                  <a:solidFill>
                    <a:schemeClr val="bg1"/>
                  </a:solidFill>
                </a:rPr>
                <a:t>SMTP</a:t>
              </a:r>
              <a:endParaRPr kumimoji="1" lang="ja-JP" alt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683568" y="3717032"/>
              <a:ext cx="936104" cy="400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 smtClean="0">
                  <a:solidFill>
                    <a:schemeClr val="bg1"/>
                  </a:solidFill>
                </a:rPr>
                <a:t>SMTP</a:t>
              </a:r>
              <a:endParaRPr kumimoji="1" lang="ja-JP" alt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48" name="AutoShape 6"/>
            <p:cNvSpPr>
              <a:spLocks noChangeArrowheads="1"/>
            </p:cNvSpPr>
            <p:nvPr/>
          </p:nvSpPr>
          <p:spPr bwMode="auto">
            <a:xfrm>
              <a:off x="467544" y="4653286"/>
              <a:ext cx="858743" cy="576009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539552" y="4797152"/>
              <a:ext cx="792088" cy="372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7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2000" b="1" dirty="0" smtClean="0">
                  <a:solidFill>
                    <a:srgbClr val="E9C68F"/>
                  </a:solidFill>
                </a:rPr>
                <a:t>MUA</a:t>
              </a:r>
              <a:endParaRPr lang="en-GB" altLang="ja-JP" sz="2000" b="1" dirty="0">
                <a:solidFill>
                  <a:srgbClr val="E9C68F"/>
                </a:solidFill>
              </a:endParaRPr>
            </a:p>
          </p:txBody>
        </p:sp>
        <p:sp>
          <p:nvSpPr>
            <p:cNvPr id="50" name="AutoShape 6"/>
            <p:cNvSpPr>
              <a:spLocks noChangeArrowheads="1"/>
            </p:cNvSpPr>
            <p:nvPr/>
          </p:nvSpPr>
          <p:spPr bwMode="auto">
            <a:xfrm>
              <a:off x="1763688" y="1916832"/>
              <a:ext cx="864072" cy="503336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1835697" y="1988840"/>
              <a:ext cx="792087" cy="372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7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2000" b="1" dirty="0" smtClean="0">
                  <a:solidFill>
                    <a:srgbClr val="E9C68F"/>
                  </a:solidFill>
                </a:rPr>
                <a:t>M</a:t>
              </a:r>
              <a:r>
                <a:rPr lang="en-US" altLang="ja-JP" sz="2000" b="1" dirty="0" smtClean="0">
                  <a:solidFill>
                    <a:srgbClr val="E9C68F"/>
                  </a:solidFill>
                </a:rPr>
                <a:t>T</a:t>
              </a:r>
              <a:r>
                <a:rPr lang="en-GB" altLang="ja-JP" sz="2000" b="1" dirty="0" smtClean="0">
                  <a:solidFill>
                    <a:srgbClr val="E9C68F"/>
                  </a:solidFill>
                </a:rPr>
                <a:t>A</a:t>
              </a:r>
              <a:endParaRPr lang="en-GB" altLang="ja-JP" sz="2000" b="1" dirty="0">
                <a:solidFill>
                  <a:srgbClr val="E9C68F"/>
                </a:solidFill>
              </a:endParaRPr>
            </a:p>
          </p:txBody>
        </p:sp>
        <p:sp>
          <p:nvSpPr>
            <p:cNvPr id="52" name="Text Box 11"/>
            <p:cNvSpPr txBox="1">
              <a:spLocks noChangeArrowheads="1"/>
            </p:cNvSpPr>
            <p:nvPr/>
          </p:nvSpPr>
          <p:spPr bwMode="auto">
            <a:xfrm>
              <a:off x="1352367" y="3069259"/>
              <a:ext cx="1800200" cy="59856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2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b="1" dirty="0">
                  <a:solidFill>
                    <a:srgbClr val="000080"/>
                  </a:solidFill>
                </a:rPr>
                <a:t>メールサーバ </a:t>
              </a:r>
              <a:r>
                <a:rPr lang="en-GB" altLang="ja-JP" b="1" dirty="0" smtClean="0">
                  <a:solidFill>
                    <a:srgbClr val="000080"/>
                  </a:solidFill>
                </a:rPr>
                <a:t>(</a:t>
              </a:r>
              <a:r>
                <a:rPr lang="ja-JP" altLang="en-US" b="1" dirty="0" smtClean="0">
                  <a:solidFill>
                    <a:srgbClr val="000080"/>
                  </a:solidFill>
                </a:rPr>
                <a:t>送信者側</a:t>
              </a:r>
              <a:r>
                <a:rPr lang="en-GB" altLang="ja-JP" b="1" dirty="0" smtClean="0">
                  <a:solidFill>
                    <a:srgbClr val="000080"/>
                  </a:solidFill>
                </a:rPr>
                <a:t>)</a:t>
              </a:r>
              <a:endParaRPr lang="en-GB" altLang="ja-JP" b="1" dirty="0">
                <a:solidFill>
                  <a:srgbClr val="000080"/>
                </a:solidFill>
              </a:endParaRPr>
            </a:p>
          </p:txBody>
        </p:sp>
      </p:grpSp>
      <p:sp>
        <p:nvSpPr>
          <p:cNvPr id="19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10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1844824"/>
            <a:ext cx="958850" cy="1223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4" name="AutoShape 7"/>
          <p:cNvSpPr>
            <a:spLocks noChangeArrowheads="1"/>
          </p:cNvSpPr>
          <p:nvPr/>
        </p:nvSpPr>
        <p:spPr bwMode="auto">
          <a:xfrm>
            <a:off x="4716016" y="2204864"/>
            <a:ext cx="1514475" cy="719137"/>
          </a:xfrm>
          <a:prstGeom prst="rightArrow">
            <a:avLst>
              <a:gd name="adj1" fmla="val 50000"/>
              <a:gd name="adj2" fmla="val 52649"/>
            </a:avLst>
          </a:pr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4644008" y="2348880"/>
            <a:ext cx="1466850" cy="37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FFFFFF"/>
                </a:solidFill>
                <a:latin typeface="ＭＳ ゴシック" pitchFamily="49" charset="-128"/>
                <a:ea typeface="ＭＳ ゴシック" pitchFamily="49" charset="-128"/>
              </a:rPr>
              <a:t>送信側から</a:t>
            </a:r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4293096"/>
            <a:ext cx="1150937" cy="831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9" name="AutoShape 6"/>
          <p:cNvSpPr>
            <a:spLocks noChangeArrowheads="1"/>
          </p:cNvSpPr>
          <p:nvPr/>
        </p:nvSpPr>
        <p:spPr bwMode="auto">
          <a:xfrm>
            <a:off x="6732240" y="4509120"/>
            <a:ext cx="864072" cy="503336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732240" y="4581128"/>
            <a:ext cx="792088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1000"/>
              </a:lnSpc>
              <a:spcBef>
                <a:spcPts val="1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000" b="1" dirty="0" smtClean="0">
                <a:solidFill>
                  <a:srgbClr val="E9C68F"/>
                </a:solidFill>
              </a:rPr>
              <a:t>M</a:t>
            </a:r>
            <a:r>
              <a:rPr lang="en-US" altLang="ja-JP" sz="2000" b="1" dirty="0" smtClean="0">
                <a:solidFill>
                  <a:srgbClr val="E9C68F"/>
                </a:solidFill>
              </a:rPr>
              <a:t>U</a:t>
            </a:r>
            <a:r>
              <a:rPr lang="en-GB" altLang="ja-JP" sz="2000" b="1" dirty="0" smtClean="0">
                <a:solidFill>
                  <a:srgbClr val="E9C68F"/>
                </a:solidFill>
              </a:rPr>
              <a:t>A</a:t>
            </a:r>
            <a:endParaRPr lang="en-GB" altLang="ja-JP" sz="2000" b="1" dirty="0">
              <a:solidFill>
                <a:srgbClr val="E9C68F"/>
              </a:solidFill>
            </a:endParaRPr>
          </a:p>
        </p:txBody>
      </p:sp>
      <p:sp>
        <p:nvSpPr>
          <p:cNvPr id="35" name="下矢印 34"/>
          <p:cNvSpPr/>
          <p:nvPr/>
        </p:nvSpPr>
        <p:spPr>
          <a:xfrm>
            <a:off x="7740352" y="2276872"/>
            <a:ext cx="648072" cy="2016224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884368" y="2924944"/>
            <a:ext cx="1008112" cy="10156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bg1"/>
                </a:solidFill>
              </a:rPr>
              <a:t>POP</a:t>
            </a:r>
          </a:p>
          <a:p>
            <a:pPr algn="ctr"/>
            <a:r>
              <a:rPr kumimoji="1" lang="en-US" altLang="ja-JP" sz="2000" dirty="0" smtClean="0">
                <a:solidFill>
                  <a:schemeClr val="bg1"/>
                </a:solidFill>
              </a:rPr>
              <a:t>or</a:t>
            </a:r>
          </a:p>
          <a:p>
            <a:pPr algn="ctr"/>
            <a:r>
              <a:rPr kumimoji="1" lang="en-US" altLang="ja-JP" sz="2000" dirty="0" smtClean="0">
                <a:solidFill>
                  <a:schemeClr val="bg1"/>
                </a:solidFill>
              </a:rPr>
              <a:t>IMAP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7092280" y="1628800"/>
            <a:ext cx="1835696" cy="64807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GB" b="1" dirty="0" smtClean="0">
                <a:solidFill>
                  <a:srgbClr val="E9C68F"/>
                </a:solidFill>
              </a:rPr>
              <a:t>メール</a:t>
            </a:r>
            <a:r>
              <a:rPr lang="en-GB" altLang="ja-JP" b="1" dirty="0" smtClean="0">
                <a:solidFill>
                  <a:srgbClr val="E9C68F"/>
                </a:solidFill>
              </a:rPr>
              <a:t>BOX</a:t>
            </a:r>
            <a:endParaRPr kumimoji="1" lang="en-US" altLang="ja-JP" dirty="0" smtClean="0"/>
          </a:p>
        </p:txBody>
      </p:sp>
      <p:sp>
        <p:nvSpPr>
          <p:cNvPr id="33" name="右矢印 32"/>
          <p:cNvSpPr/>
          <p:nvPr/>
        </p:nvSpPr>
        <p:spPr>
          <a:xfrm>
            <a:off x="6732240" y="1844824"/>
            <a:ext cx="648072" cy="432048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AutoShape 6"/>
          <p:cNvSpPr>
            <a:spLocks noChangeArrowheads="1"/>
          </p:cNvSpPr>
          <p:nvPr/>
        </p:nvSpPr>
        <p:spPr bwMode="auto">
          <a:xfrm>
            <a:off x="5868144" y="1772816"/>
            <a:ext cx="864072" cy="503336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868144" y="1844824"/>
            <a:ext cx="792088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1000"/>
              </a:lnSpc>
              <a:spcBef>
                <a:spcPts val="1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000" b="1" dirty="0" smtClean="0">
                <a:solidFill>
                  <a:srgbClr val="E9C68F"/>
                </a:solidFill>
              </a:rPr>
              <a:t>MTA</a:t>
            </a:r>
            <a:endParaRPr lang="en-GB" altLang="ja-JP" sz="2000" b="1" dirty="0">
              <a:solidFill>
                <a:srgbClr val="E9C68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188640"/>
            <a:ext cx="7286625" cy="858837"/>
          </a:xfrm>
        </p:spPr>
        <p:txBody>
          <a:bodyPr lIns="90000" tIns="46800" rIns="90000" bIns="46800"/>
          <a:lstStyle/>
          <a:p>
            <a:pPr algn="ctr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dirty="0" smtClean="0"/>
              <a:t>メール受信</a:t>
            </a:r>
            <a:r>
              <a:rPr lang="ja-JP" altLang="en-US" dirty="0" smtClean="0"/>
              <a:t>と取り出し</a:t>
            </a:r>
            <a:endParaRPr lang="ja-JP" altLang="en-GB" dirty="0" smtClean="0"/>
          </a:p>
        </p:txBody>
      </p:sp>
      <p:sp>
        <p:nvSpPr>
          <p:cNvPr id="1035" name="Text Box 10"/>
          <p:cNvSpPr txBox="1">
            <a:spLocks noChangeArrowheads="1"/>
          </p:cNvSpPr>
          <p:nvPr/>
        </p:nvSpPr>
        <p:spPr bwMode="auto">
          <a:xfrm>
            <a:off x="6588224" y="1052736"/>
            <a:ext cx="1223963" cy="427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 dirty="0">
                <a:solidFill>
                  <a:srgbClr val="990099"/>
                </a:solidFill>
              </a:rPr>
              <a:t>受信側</a:t>
            </a:r>
          </a:p>
        </p:txBody>
      </p:sp>
      <p:sp>
        <p:nvSpPr>
          <p:cNvPr id="24" name="AutoShape 2"/>
          <p:cNvSpPr>
            <a:spLocks noChangeArrowheads="1"/>
          </p:cNvSpPr>
          <p:nvPr/>
        </p:nvSpPr>
        <p:spPr bwMode="auto">
          <a:xfrm>
            <a:off x="5652120" y="1484784"/>
            <a:ext cx="3491880" cy="4319116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5" name="Group 21"/>
          <p:cNvGrpSpPr>
            <a:grpSpLocks/>
          </p:cNvGrpSpPr>
          <p:nvPr/>
        </p:nvGrpSpPr>
        <p:grpSpPr bwMode="auto">
          <a:xfrm>
            <a:off x="4716016" y="2204864"/>
            <a:ext cx="844550" cy="638175"/>
            <a:chOff x="295" y="204"/>
            <a:chExt cx="532" cy="402"/>
          </a:xfrm>
        </p:grpSpPr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295" y="204"/>
              <a:ext cx="533" cy="403"/>
            </a:xfrm>
            <a:prstGeom prst="rect">
              <a:avLst/>
            </a:prstGeom>
            <a:solidFill>
              <a:srgbClr val="FFFFFF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" name="AutoShape 23"/>
            <p:cNvSpPr>
              <a:spLocks noChangeArrowheads="1"/>
            </p:cNvSpPr>
            <p:nvPr/>
          </p:nvSpPr>
          <p:spPr bwMode="auto">
            <a:xfrm flipV="1">
              <a:off x="295" y="204"/>
              <a:ext cx="533" cy="202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5652120" y="2996952"/>
            <a:ext cx="1800200" cy="6546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000080"/>
                </a:solidFill>
              </a:rPr>
              <a:t>メールサーバ 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(</a:t>
            </a:r>
            <a:r>
              <a:rPr lang="ja-JP" altLang="en-US" sz="2000" b="1" dirty="0" smtClean="0">
                <a:solidFill>
                  <a:srgbClr val="000080"/>
                </a:solidFill>
              </a:rPr>
              <a:t>受信者側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)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6876256" y="5157192"/>
            <a:ext cx="1943100" cy="3745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US" sz="2000" b="1" dirty="0" smtClean="0">
                <a:solidFill>
                  <a:srgbClr val="000080"/>
                </a:solidFill>
              </a:rPr>
              <a:t>受信者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395536" y="1196752"/>
            <a:ext cx="4608513" cy="4754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GB" sz="3200" dirty="0">
                <a:latin typeface="Eras Medium ITC" pitchFamily="32" charset="0"/>
              </a:rPr>
              <a:t>メールサーバ </a:t>
            </a:r>
            <a:r>
              <a:rPr lang="en-US" altLang="ja-JP" sz="3200" dirty="0" smtClean="0">
                <a:latin typeface="Eras Medium ITC" pitchFamily="32" charset="0"/>
              </a:rPr>
              <a:t>(</a:t>
            </a:r>
            <a:r>
              <a:rPr lang="ja-JP" altLang="en-US" sz="3200" dirty="0" smtClean="0">
                <a:latin typeface="Eras Medium ITC" pitchFamily="32" charset="0"/>
              </a:rPr>
              <a:t>受信者側</a:t>
            </a:r>
            <a:r>
              <a:rPr lang="en-US" altLang="ja-JP" sz="3200" dirty="0" smtClean="0">
                <a:latin typeface="Eras Medium ITC" pitchFamily="32" charset="0"/>
              </a:rPr>
              <a:t>)</a:t>
            </a:r>
            <a:r>
              <a:rPr lang="en-GB" altLang="ja-JP" sz="3200" dirty="0" smtClean="0">
                <a:latin typeface="Eras Medium ITC" pitchFamily="32" charset="0"/>
              </a:rPr>
              <a:t> </a:t>
            </a:r>
            <a:r>
              <a:rPr lang="ja-JP" altLang="en-GB" sz="3200" dirty="0">
                <a:latin typeface="Eras Medium ITC" pitchFamily="32" charset="0"/>
              </a:rPr>
              <a:t>は受信したメールをユーザ毎に仕分け</a:t>
            </a:r>
            <a:r>
              <a:rPr lang="ja-JP" altLang="en-GB" sz="3200" dirty="0" smtClean="0">
                <a:latin typeface="Eras Medium ITC" pitchFamily="32" charset="0"/>
              </a:rPr>
              <a:t>して</a:t>
            </a:r>
            <a:r>
              <a:rPr lang="ja-JP" altLang="en-US" sz="3200" dirty="0" smtClean="0">
                <a:latin typeface="Eras Medium ITC" pitchFamily="32" charset="0"/>
              </a:rPr>
              <a:t>保管</a:t>
            </a:r>
            <a:endParaRPr lang="en-GB" altLang="ja-JP" sz="3200" dirty="0"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US" sz="3200" dirty="0" smtClean="0">
                <a:latin typeface="Eras Medium ITC" pitchFamily="32" charset="0"/>
              </a:rPr>
              <a:t>ユーザ</a:t>
            </a:r>
            <a:r>
              <a:rPr lang="en-US" altLang="ja-JP" sz="3200" dirty="0" smtClean="0">
                <a:latin typeface="Eras Medium ITC" pitchFamily="32" charset="0"/>
              </a:rPr>
              <a:t>(</a:t>
            </a:r>
            <a:r>
              <a:rPr lang="ja-JP" altLang="en-US" sz="3200" dirty="0" smtClean="0">
                <a:latin typeface="Eras Medium ITC" pitchFamily="32" charset="0"/>
              </a:rPr>
              <a:t>受信者</a:t>
            </a:r>
            <a:r>
              <a:rPr lang="en-US" altLang="ja-JP" sz="3200" dirty="0" smtClean="0">
                <a:latin typeface="Eras Medium ITC" pitchFamily="32" charset="0"/>
              </a:rPr>
              <a:t>)</a:t>
            </a:r>
            <a:r>
              <a:rPr lang="ja-JP" altLang="en-GB" sz="3200" dirty="0" smtClean="0">
                <a:latin typeface="Eras Medium ITC" pitchFamily="32" charset="0"/>
              </a:rPr>
              <a:t>は</a:t>
            </a:r>
            <a:r>
              <a:rPr lang="en-US" altLang="ja-JP" sz="3200" dirty="0" smtClean="0">
                <a:latin typeface="Eras Medium ITC" pitchFamily="32" charset="0"/>
              </a:rPr>
              <a:t/>
            </a:r>
            <a:br>
              <a:rPr lang="en-US" altLang="ja-JP" sz="3200" dirty="0" smtClean="0">
                <a:latin typeface="Eras Medium ITC" pitchFamily="32" charset="0"/>
              </a:rPr>
            </a:br>
            <a:r>
              <a:rPr lang="ja-JP" altLang="en-GB" sz="3200" dirty="0" smtClean="0">
                <a:latin typeface="Eras Medium ITC" pitchFamily="32" charset="0"/>
              </a:rPr>
              <a:t>メールサーバ </a:t>
            </a:r>
            <a:r>
              <a:rPr lang="en-GB" altLang="ja-JP" sz="3200" dirty="0" smtClean="0">
                <a:latin typeface="Eras Medium ITC" pitchFamily="32" charset="0"/>
              </a:rPr>
              <a:t>(</a:t>
            </a:r>
            <a:r>
              <a:rPr lang="ja-JP" altLang="en-US" sz="3200" dirty="0" smtClean="0">
                <a:latin typeface="Eras Medium ITC" pitchFamily="32" charset="0"/>
              </a:rPr>
              <a:t>受信者側</a:t>
            </a:r>
            <a:r>
              <a:rPr lang="en-GB" altLang="ja-JP" sz="3200" dirty="0" smtClean="0">
                <a:latin typeface="Eras Medium ITC" pitchFamily="32" charset="0"/>
              </a:rPr>
              <a:t>)</a:t>
            </a:r>
            <a:r>
              <a:rPr lang="ja-JP" altLang="en-GB" sz="3200" dirty="0" smtClean="0">
                <a:latin typeface="Eras Medium ITC" pitchFamily="32" charset="0"/>
              </a:rPr>
              <a:t>が</a:t>
            </a:r>
            <a:r>
              <a:rPr lang="ja-JP" altLang="en-US" sz="3200" dirty="0" smtClean="0">
                <a:latin typeface="Eras Medium ITC" pitchFamily="32" charset="0"/>
              </a:rPr>
              <a:t>保管した</a:t>
            </a:r>
            <a:r>
              <a:rPr lang="ja-JP" altLang="en-GB" sz="3200" dirty="0" smtClean="0">
                <a:latin typeface="Eras Medium ITC" pitchFamily="32" charset="0"/>
              </a:rPr>
              <a:t>メールを</a:t>
            </a:r>
            <a:r>
              <a:rPr lang="en-US" altLang="ja-JP" sz="3200" dirty="0" smtClean="0">
                <a:latin typeface="Eras Medium ITC" pitchFamily="32" charset="0"/>
              </a:rPr>
              <a:t/>
            </a:r>
            <a:br>
              <a:rPr lang="en-US" altLang="ja-JP" sz="3200" dirty="0" smtClean="0">
                <a:latin typeface="Eras Medium ITC" pitchFamily="32" charset="0"/>
              </a:rPr>
            </a:br>
            <a:r>
              <a:rPr lang="ja-JP" altLang="en-US" sz="3200" dirty="0" smtClean="0">
                <a:latin typeface="Eras Medium ITC" pitchFamily="32" charset="0"/>
              </a:rPr>
              <a:t>取り出す</a:t>
            </a:r>
            <a:endParaRPr lang="ja-JP" altLang="en-GB" sz="3200" dirty="0">
              <a:latin typeface="Eras Medium ITC" pitchFamily="32" charset="0"/>
            </a:endParaRPr>
          </a:p>
          <a:p>
            <a:pPr marL="739775" lvl="1" indent="-282575">
              <a:lnSpc>
                <a:spcPct val="91000"/>
              </a:lnSpc>
              <a:spcBef>
                <a:spcPts val="750"/>
              </a:spcBef>
              <a:buSzPct val="75000"/>
              <a:buFontTx/>
              <a:buChar char="‒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GB" sz="2800" dirty="0" smtClean="0">
                <a:latin typeface="Eras Medium ITC" pitchFamily="32" charset="0"/>
              </a:rPr>
              <a:t>プロトコル</a:t>
            </a:r>
            <a:r>
              <a:rPr lang="ja-JP" altLang="en-GB" sz="2800" dirty="0">
                <a:latin typeface="+mn-ea"/>
                <a:ea typeface="+mn-ea"/>
              </a:rPr>
              <a:t>は </a:t>
            </a:r>
            <a:r>
              <a:rPr lang="en-GB" altLang="ja-JP" sz="2800" dirty="0">
                <a:latin typeface="+mn-ea"/>
                <a:ea typeface="+mn-ea"/>
              </a:rPr>
              <a:t>POP </a:t>
            </a:r>
            <a:endParaRPr lang="en-GB" altLang="ja-JP" sz="2800" i="1" dirty="0" smtClean="0">
              <a:latin typeface="+mn-ea"/>
              <a:ea typeface="+mn-ea"/>
            </a:endParaRPr>
          </a:p>
          <a:p>
            <a:pPr marL="739775" lvl="1" indent="-282575">
              <a:lnSpc>
                <a:spcPct val="91000"/>
              </a:lnSpc>
              <a:spcBef>
                <a:spcPts val="750"/>
              </a:spcBef>
              <a:buSzPct val="7500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altLang="ja-JP" sz="2800" dirty="0" smtClean="0">
                <a:latin typeface="+mn-ea"/>
                <a:ea typeface="+mn-ea"/>
              </a:rPr>
              <a:t>   </a:t>
            </a:r>
            <a:r>
              <a:rPr lang="ja-JP" altLang="en-US" sz="2800" dirty="0" smtClean="0">
                <a:latin typeface="+mn-ea"/>
                <a:ea typeface="+mn-ea"/>
              </a:rPr>
              <a:t>あるいは</a:t>
            </a:r>
            <a:r>
              <a:rPr lang="ja-JP" altLang="en-GB" sz="2800" dirty="0" smtClean="0">
                <a:latin typeface="+mn-ea"/>
                <a:ea typeface="+mn-ea"/>
              </a:rPr>
              <a:t> </a:t>
            </a:r>
            <a:r>
              <a:rPr lang="en-GB" altLang="ja-JP" sz="2800" dirty="0">
                <a:latin typeface="+mn-ea"/>
                <a:ea typeface="+mn-ea"/>
              </a:rPr>
              <a:t>IMAP</a:t>
            </a:r>
          </a:p>
        </p:txBody>
      </p:sp>
      <p:sp>
        <p:nvSpPr>
          <p:cNvPr id="4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11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85185E-6 C 0.01459 0.0037 0.02848 0.00787 0.04341 0.01065 C 0.06719 0.00879 0.08872 0.00764 0.11129 -0.00209 C 0.11684 -0.00718 0.12084 -0.00857 0.1257 -0.01505 C 0.12622 -0.02662 0.12622 -0.0382 0.12743 -0.04954 C 0.12778 -0.05278 0.12969 -0.0551 0.13056 -0.0581 C 0.13282 -0.06667 0.13212 -0.06991 0.13212 -0.07963 " pathEditMode="relative" ptsTypes="ffffffA">
                                      <p:cBhvr>
                                        <p:cTn id="1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625 -0.06876 C 0.2342 -0.08172 0.13125 -0.07501 0.33594 -0.07501 " pathEditMode="relative" ptsTypes="fA">
                                      <p:cBhvr>
                                        <p:cTn id="2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594 -0.075 C 0.33542 -0.06805 0.33438 -0.06111 0.33438 -0.05416 C 0.33334 0.06042 0.33386 0.175 0.33282 0.28959 C 0.33264 0.3169 0.2908 0.3213 0.27657 0.325 C 0.27292 0.32593 0.26945 0.32871 0.26563 0.32917 C 0.23351 0.33334 0.24618 0.32547 0.23438 0.33334 " pathEditMode="relative" rAng="0" ptsTypes="fffffA">
                                      <p:cBhvr>
                                        <p:cTn id="3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35" grpId="0" animBg="1"/>
      <p:bldP spid="37" grpId="0" animBg="1"/>
      <p:bldP spid="3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188640"/>
            <a:ext cx="7286625" cy="857250"/>
          </a:xfrm>
        </p:spPr>
        <p:txBody>
          <a:bodyPr lIns="90000" tIns="46800" rIns="90000" bIns="46800"/>
          <a:lstStyle/>
          <a:p>
            <a:pPr algn="ctr"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dirty="0" smtClean="0"/>
              <a:t>メール</a:t>
            </a:r>
            <a:r>
              <a:rPr lang="ja-JP" altLang="en-US" dirty="0" smtClean="0"/>
              <a:t>の取り出し</a:t>
            </a:r>
            <a:r>
              <a:rPr lang="en-US" altLang="ja-JP" dirty="0" smtClean="0"/>
              <a:t>(POP</a:t>
            </a:r>
            <a:r>
              <a:rPr lang="en-GB" altLang="ja-JP" dirty="0" smtClean="0"/>
              <a:t> </a:t>
            </a:r>
            <a:r>
              <a:rPr lang="ja-JP" altLang="en-GB" dirty="0" smtClean="0"/>
              <a:t>の場合）</a:t>
            </a:r>
          </a:p>
        </p:txBody>
      </p:sp>
      <p:sp>
        <p:nvSpPr>
          <p:cNvPr id="17431" name="Rectangle 22"/>
          <p:cNvSpPr>
            <a:spLocks noChangeArrowheads="1"/>
          </p:cNvSpPr>
          <p:nvPr/>
        </p:nvSpPr>
        <p:spPr bwMode="auto">
          <a:xfrm>
            <a:off x="755576" y="1268760"/>
            <a:ext cx="7560840" cy="4968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altLang="ja-JP" sz="3200" dirty="0" smtClean="0">
                <a:latin typeface="+mn-ea"/>
                <a:ea typeface="+mn-ea"/>
              </a:rPr>
              <a:t>Post Office Protocol</a:t>
            </a:r>
            <a:r>
              <a:rPr lang="ja-JP" altLang="en-US" sz="3200" dirty="0" smtClean="0">
                <a:latin typeface="+mn-ea"/>
                <a:ea typeface="+mn-ea"/>
              </a:rPr>
              <a:t> </a:t>
            </a:r>
            <a:r>
              <a:rPr lang="ja-JP" altLang="en-US" sz="3200" dirty="0" smtClean="0">
                <a:latin typeface="Eras Medium ITC" pitchFamily="32" charset="0"/>
              </a:rPr>
              <a:t>の略</a:t>
            </a:r>
            <a:endParaRPr lang="en-GB" altLang="ja-JP" sz="3200" dirty="0" smtClean="0"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US" sz="3200" dirty="0" smtClean="0">
                <a:latin typeface="Eras Medium ITC" pitchFamily="32" charset="0"/>
              </a:rPr>
              <a:t>標準で </a:t>
            </a:r>
            <a:r>
              <a:rPr lang="en-GB" altLang="ja-JP" sz="3200" dirty="0" smtClean="0">
                <a:latin typeface="+mn-ea"/>
                <a:ea typeface="+mn-ea"/>
              </a:rPr>
              <a:t>110</a:t>
            </a:r>
            <a:r>
              <a:rPr lang="en-GB" altLang="ja-JP" sz="3200" dirty="0" smtClean="0">
                <a:latin typeface="Eras Medium ITC" pitchFamily="32" charset="0"/>
              </a:rPr>
              <a:t> </a:t>
            </a:r>
            <a:r>
              <a:rPr lang="ja-JP" altLang="en-GB" sz="3200" dirty="0">
                <a:latin typeface="Eras Medium ITC" pitchFamily="32" charset="0"/>
              </a:rPr>
              <a:t>番ポートを</a:t>
            </a:r>
            <a:r>
              <a:rPr lang="ja-JP" altLang="en-GB" sz="3200" dirty="0" smtClean="0">
                <a:latin typeface="Eras Medium ITC" pitchFamily="32" charset="0"/>
              </a:rPr>
              <a:t>使用</a:t>
            </a:r>
            <a:endParaRPr lang="en-US" altLang="ja-JP" sz="3200" dirty="0" smtClean="0"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kumimoji="1" lang="ja-JP" altLang="en-US" sz="3200" dirty="0" smtClean="0">
                <a:latin typeface="Eras Medium ITC" pitchFamily="32" charset="0"/>
              </a:rPr>
              <a:t>メールを保存しているサーバからメールを</a:t>
            </a:r>
            <a:r>
              <a:rPr lang="ja-JP" altLang="en-US" sz="3200" dirty="0" smtClean="0">
                <a:latin typeface="Eras Medium ITC" pitchFamily="32" charset="0"/>
              </a:rPr>
              <a:t>取りだすた</a:t>
            </a:r>
            <a:r>
              <a:rPr kumimoji="1" lang="ja-JP" altLang="en-US" sz="3200" dirty="0" smtClean="0">
                <a:latin typeface="Eras Medium ITC" pitchFamily="32" charset="0"/>
              </a:rPr>
              <a:t>めのプロトコル</a:t>
            </a:r>
            <a:endParaRPr kumimoji="1" lang="en-US" altLang="ja-JP" sz="3200" dirty="0" smtClean="0"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US" sz="3200" dirty="0" smtClean="0">
                <a:latin typeface="Eras Medium ITC" pitchFamily="32" charset="0"/>
              </a:rPr>
              <a:t>設定が手軽だが複雑な設定は困難</a:t>
            </a:r>
            <a:endParaRPr lang="en-US" altLang="ja-JP" sz="3200" dirty="0" smtClean="0"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kumimoji="1" lang="ja-JP" altLang="en-US" sz="3200" dirty="0" smtClean="0">
                <a:latin typeface="Eras Medium ITC" pitchFamily="32" charset="0"/>
              </a:rPr>
              <a:t>パスワードが平文なので注意が必要</a:t>
            </a:r>
            <a:endParaRPr lang="en-US" altLang="ja-JP" sz="3200" dirty="0" smtClean="0">
              <a:latin typeface="Eras Medium ITC" pitchFamily="32" charset="0"/>
            </a:endParaRPr>
          </a:p>
          <a:p>
            <a:pPr marL="796925" lvl="1" indent="-339725">
              <a:lnSpc>
                <a:spcPct val="91000"/>
              </a:lnSpc>
              <a:spcBef>
                <a:spcPts val="1200"/>
              </a:spcBef>
              <a:buSzPct val="70000"/>
              <a:buFontTx/>
              <a:buChar char="‒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US" sz="2800" dirty="0" smtClean="0">
                <a:latin typeface="Eras Medium ITC" pitchFamily="32" charset="0"/>
              </a:rPr>
              <a:t>暗号化するには </a:t>
            </a:r>
            <a:r>
              <a:rPr lang="en-US" altLang="ja-JP" sz="2800" dirty="0" smtClean="0">
                <a:latin typeface="Eras Medium ITC" pitchFamily="32" charset="0"/>
              </a:rPr>
              <a:t>APOP </a:t>
            </a:r>
            <a:r>
              <a:rPr lang="ja-JP" altLang="en-US" sz="2800" dirty="0" smtClean="0">
                <a:latin typeface="Eras Medium ITC" pitchFamily="32" charset="0"/>
              </a:rPr>
              <a:t>や </a:t>
            </a:r>
            <a:r>
              <a:rPr lang="en-US" altLang="ja-JP" sz="2800" dirty="0" smtClean="0">
                <a:latin typeface="Eras Medium ITC" pitchFamily="32" charset="0"/>
              </a:rPr>
              <a:t>POP </a:t>
            </a:r>
            <a:r>
              <a:rPr lang="en-US" altLang="ja-JP" sz="2800" dirty="0" smtClean="0">
                <a:latin typeface="Eras Medium ITC" pitchFamily="32" charset="0"/>
              </a:rPr>
              <a:t>over SSL </a:t>
            </a:r>
            <a:r>
              <a:rPr lang="ja-JP" altLang="en-US" sz="2800" dirty="0" smtClean="0">
                <a:latin typeface="Eras Medium ITC" pitchFamily="32" charset="0"/>
              </a:rPr>
              <a:t>を使用</a:t>
            </a:r>
            <a:endParaRPr kumimoji="1" lang="en-GB" altLang="ja-JP" sz="2800" dirty="0" smtClean="0"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800"/>
              </a:spcBef>
              <a:buClr>
                <a:srgbClr val="663300"/>
              </a:buClr>
              <a:buSzPct val="7000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ja-JP" altLang="en-GB" sz="3200" dirty="0">
              <a:solidFill>
                <a:srgbClr val="000080"/>
              </a:solidFill>
              <a:latin typeface="Eras Medium ITC" pitchFamily="32" charset="0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12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0"/>
            <a:ext cx="8712968" cy="857250"/>
          </a:xfrm>
        </p:spPr>
        <p:txBody>
          <a:bodyPr lIns="90000" tIns="46800" rIns="90000" bIns="46800"/>
          <a:lstStyle/>
          <a:p>
            <a:pPr algn="ctr"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dirty="0" smtClean="0"/>
              <a:t>メール</a:t>
            </a:r>
            <a:r>
              <a:rPr lang="ja-JP" altLang="en-US" dirty="0" smtClean="0"/>
              <a:t>の</a:t>
            </a:r>
            <a:r>
              <a:rPr lang="ja-JP" altLang="en-US" dirty="0" smtClean="0"/>
              <a:t>取り出し</a:t>
            </a:r>
            <a:r>
              <a:rPr lang="ja-JP" altLang="en-GB" dirty="0" smtClean="0"/>
              <a:t>（</a:t>
            </a:r>
            <a:r>
              <a:rPr lang="en-US" altLang="ja-JP" dirty="0" smtClean="0"/>
              <a:t>IMAP</a:t>
            </a:r>
            <a:r>
              <a:rPr lang="en-GB" altLang="ja-JP" dirty="0" smtClean="0"/>
              <a:t> </a:t>
            </a:r>
            <a:r>
              <a:rPr lang="ja-JP" altLang="en-GB" dirty="0" smtClean="0"/>
              <a:t>の場合）</a:t>
            </a:r>
          </a:p>
        </p:txBody>
      </p:sp>
      <p:sp>
        <p:nvSpPr>
          <p:cNvPr id="17431" name="Rectangle 22"/>
          <p:cNvSpPr>
            <a:spLocks noChangeArrowheads="1"/>
          </p:cNvSpPr>
          <p:nvPr/>
        </p:nvSpPr>
        <p:spPr bwMode="auto">
          <a:xfrm>
            <a:off x="539552" y="1196752"/>
            <a:ext cx="8064896" cy="4968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altLang="ja-JP" sz="3200" dirty="0" smtClean="0">
                <a:latin typeface="+mn-ea"/>
                <a:ea typeface="+mn-ea"/>
              </a:rPr>
              <a:t>Internet Message Access Protocol </a:t>
            </a:r>
            <a:r>
              <a:rPr lang="ja-JP" altLang="en-US" sz="3200" dirty="0" smtClean="0">
                <a:latin typeface="Eras Medium ITC" pitchFamily="32" charset="0"/>
              </a:rPr>
              <a:t>の略</a:t>
            </a:r>
            <a:endParaRPr lang="en-GB" altLang="ja-JP" sz="3200" dirty="0" smtClean="0"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US" sz="3200" dirty="0" smtClean="0">
                <a:latin typeface="Eras Medium ITC" pitchFamily="32" charset="0"/>
              </a:rPr>
              <a:t>標準</a:t>
            </a:r>
            <a:r>
              <a:rPr lang="ja-JP" altLang="en-US" sz="3200" dirty="0" smtClean="0">
                <a:latin typeface="Eras Medium ITC" pitchFamily="32" charset="0"/>
              </a:rPr>
              <a:t>で </a:t>
            </a:r>
            <a:r>
              <a:rPr lang="en-GB" altLang="ja-JP" sz="3200" dirty="0" smtClean="0">
                <a:latin typeface="+mn-ea"/>
                <a:ea typeface="+mn-ea"/>
              </a:rPr>
              <a:t>143</a:t>
            </a:r>
            <a:r>
              <a:rPr lang="en-GB" altLang="ja-JP" sz="3200" dirty="0" smtClean="0">
                <a:latin typeface="Eras Medium ITC" pitchFamily="32" charset="0"/>
              </a:rPr>
              <a:t> </a:t>
            </a:r>
            <a:r>
              <a:rPr lang="ja-JP" altLang="en-GB" sz="3200" dirty="0">
                <a:latin typeface="Eras Medium ITC" pitchFamily="32" charset="0"/>
              </a:rPr>
              <a:t>番ポートを</a:t>
            </a:r>
            <a:r>
              <a:rPr lang="ja-JP" altLang="en-GB" sz="3200" dirty="0" smtClean="0">
                <a:latin typeface="Eras Medium ITC" pitchFamily="32" charset="0"/>
              </a:rPr>
              <a:t>使用</a:t>
            </a:r>
            <a:endParaRPr lang="en-US" altLang="ja-JP" sz="3200" dirty="0" smtClean="0">
              <a:latin typeface="Eras Medium ITC" pitchFamily="32" charset="0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kumimoji="1" lang="ja-JP" altLang="en-US" sz="3200" dirty="0" smtClean="0"/>
              <a:t>メールを保存しているサーバからメールを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見るためのプロトコル</a:t>
            </a:r>
            <a:endParaRPr kumimoji="1" lang="en-US" altLang="ja-JP" sz="3200" dirty="0" smtClean="0"/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US" sz="3200" dirty="0" smtClean="0"/>
              <a:t>複数の </a:t>
            </a:r>
            <a:r>
              <a:rPr lang="en-US" altLang="ja-JP" sz="3200" dirty="0" smtClean="0">
                <a:latin typeface="+mn-ea"/>
                <a:ea typeface="+mn-ea"/>
              </a:rPr>
              <a:t>PC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で同じように使うことができる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未読</a:t>
            </a:r>
            <a:r>
              <a:rPr lang="en-US" altLang="ja-JP" sz="3200" dirty="0" smtClean="0"/>
              <a:t>, </a:t>
            </a:r>
            <a:r>
              <a:rPr lang="ja-JP" altLang="en-US" sz="3200" dirty="0" smtClean="0"/>
              <a:t>既読など</a:t>
            </a:r>
            <a:r>
              <a:rPr lang="en-US" altLang="ja-JP" sz="3200" dirty="0" smtClean="0"/>
              <a:t>)</a:t>
            </a: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7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US" sz="3200" dirty="0" smtClean="0"/>
              <a:t>デフォルトでパスワードの暗号化ができる</a:t>
            </a:r>
            <a:endParaRPr lang="en-US" altLang="ja-JP" sz="3200" dirty="0" smtClean="0"/>
          </a:p>
          <a:p>
            <a:pPr marL="339725" indent="-339725">
              <a:lnSpc>
                <a:spcPct val="91000"/>
              </a:lnSpc>
              <a:spcBef>
                <a:spcPts val="800"/>
              </a:spcBef>
              <a:buClr>
                <a:srgbClr val="663300"/>
              </a:buClr>
              <a:buSzPct val="70000"/>
              <a:buFont typeface="Wingdings" charset="2"/>
              <a:buChar char="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ja-JP" altLang="en-GB" sz="3200" dirty="0">
              <a:solidFill>
                <a:srgbClr val="000080"/>
              </a:solidFill>
              <a:latin typeface="Eras Medium ITC" pitchFamily="32" charset="0"/>
            </a:endParaRPr>
          </a:p>
        </p:txBody>
      </p:sp>
      <p:sp>
        <p:nvSpPr>
          <p:cNvPr id="5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13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dirty="0" smtClean="0"/>
              <a:t>Webmail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+mn-ea"/>
              </a:rPr>
              <a:t>Web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ブラウザ</a:t>
            </a:r>
            <a:r>
              <a:rPr kumimoji="1" lang="ja-JP" altLang="en-US" dirty="0" smtClean="0"/>
              <a:t>で使用できる電子メール</a:t>
            </a:r>
            <a:endParaRPr kumimoji="1" lang="en-US" altLang="ja-JP" dirty="0" smtClean="0"/>
          </a:p>
          <a:p>
            <a:r>
              <a:rPr lang="ja-JP" altLang="en-US" dirty="0" smtClean="0"/>
              <a:t>どこからでもメールを送受信したり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チェックできる</a:t>
            </a:r>
            <a:endParaRPr lang="en-US" altLang="ja-JP" dirty="0" smtClean="0"/>
          </a:p>
          <a:p>
            <a:r>
              <a:rPr lang="ja-JP" altLang="en-US" dirty="0" smtClean="0"/>
              <a:t>メールを見るためのプロトコルは </a:t>
            </a:r>
            <a:r>
              <a:rPr lang="en-US" altLang="ja-JP" dirty="0" smtClean="0">
                <a:latin typeface="+mn-ea"/>
              </a:rPr>
              <a:t>HTTP</a:t>
            </a:r>
          </a:p>
          <a:p>
            <a:r>
              <a:rPr kumimoji="1" lang="en-US" altLang="ja-JP" dirty="0" smtClean="0">
                <a:latin typeface="+mn-ea"/>
              </a:rPr>
              <a:t>Gmail, </a:t>
            </a:r>
            <a:r>
              <a:rPr lang="en-US" altLang="ja-JP" dirty="0" smtClean="0">
                <a:latin typeface="+mn-ea"/>
              </a:rPr>
              <a:t>Y</a:t>
            </a:r>
            <a:r>
              <a:rPr kumimoji="1" lang="en-US" altLang="ja-JP" dirty="0" smtClean="0">
                <a:latin typeface="+mn-ea"/>
              </a:rPr>
              <a:t>ahoo! </a:t>
            </a:r>
            <a:r>
              <a:rPr kumimoji="1" lang="ja-JP" altLang="en-US" dirty="0" smtClean="0">
                <a:latin typeface="+mn-ea"/>
              </a:rPr>
              <a:t>メール</a:t>
            </a:r>
            <a:r>
              <a:rPr kumimoji="1" lang="en-US" altLang="ja-JP" dirty="0" smtClean="0">
                <a:latin typeface="+mn-ea"/>
              </a:rPr>
              <a:t>, Hotmail, ELMS mail </a:t>
            </a:r>
            <a:r>
              <a:rPr kumimoji="1" lang="ja-JP" altLang="en-US" dirty="0" smtClean="0"/>
              <a:t>など</a:t>
            </a:r>
            <a:endParaRPr kumimoji="1" lang="ja-JP" altLang="en-US" dirty="0"/>
          </a:p>
        </p:txBody>
      </p:sp>
      <p:sp>
        <p:nvSpPr>
          <p:cNvPr id="6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14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56792"/>
            <a:ext cx="9324528" cy="1872208"/>
          </a:xfrm>
        </p:spPr>
        <p:txBody>
          <a:bodyPr/>
          <a:lstStyle/>
          <a:p>
            <a:r>
              <a:rPr lang="ja-JP" altLang="en-US" dirty="0" smtClean="0"/>
              <a:t>メールの構造</a:t>
            </a:r>
            <a:endParaRPr lang="ja-JP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356992"/>
            <a:ext cx="6400800" cy="1512168"/>
          </a:xfrm>
        </p:spPr>
        <p:txBody>
          <a:bodyPr/>
          <a:lstStyle/>
          <a:p>
            <a:endParaRPr lang="ja-JP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8532440" y="6453336"/>
            <a:ext cx="1905000" cy="228600"/>
          </a:xfrm>
          <a:prstGeom prst="rect">
            <a:avLst/>
          </a:prstGeom>
        </p:spPr>
        <p:txBody>
          <a:bodyPr/>
          <a:lstStyle/>
          <a:p>
            <a:fld id="{BF750B71-10B3-4E58-B4BF-E7DDE8C2C6F7}" type="slidenum">
              <a:rPr lang="en-US" altLang="ja-JP" sz="1400" smtClean="0"/>
              <a:pPr/>
              <a:t>15</a:t>
            </a:fld>
            <a:r>
              <a:rPr lang="en-US" altLang="ja-JP" sz="1400" dirty="0" smtClean="0"/>
              <a:t>/43</a:t>
            </a:r>
            <a:endParaRPr lang="en-US" altLang="ja-JP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メールの構造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1200"/>
              </a:spcBef>
              <a:buFontTx/>
              <a:buChar char="•"/>
            </a:pPr>
            <a:r>
              <a:rPr lang="ja-JP" altLang="en-US" sz="3200" dirty="0" smtClean="0"/>
              <a:t>メールヘッダ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 </a:t>
            </a:r>
            <a:r>
              <a:rPr lang="ja-JP" altLang="en-GB" dirty="0" smtClean="0"/>
              <a:t>宛先，送信者，件名，経路等の情報が記述され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 </a:t>
            </a:r>
            <a:r>
              <a:rPr lang="ja-JP" altLang="en-GB" dirty="0" smtClean="0"/>
              <a:t>ている</a:t>
            </a:r>
            <a:endParaRPr lang="en-US" altLang="ja-JP" dirty="0" smtClean="0"/>
          </a:p>
          <a:p>
            <a:pPr marL="342900" lvl="1" indent="-342900">
              <a:spcBef>
                <a:spcPts val="1200"/>
              </a:spcBef>
              <a:buFontTx/>
              <a:buChar char="•"/>
            </a:pPr>
            <a:r>
              <a:rPr lang="ja-JP" altLang="en-US" sz="3200" dirty="0" smtClean="0"/>
              <a:t>最後の空白行で本文と分けられる</a:t>
            </a:r>
            <a:endParaRPr lang="en-US" altLang="ja-JP" sz="3200" dirty="0" smtClean="0"/>
          </a:p>
          <a:p>
            <a:pPr>
              <a:spcBef>
                <a:spcPts val="1200"/>
              </a:spcBef>
            </a:pPr>
            <a:r>
              <a:rPr lang="ja-JP" altLang="en-US" dirty="0" smtClean="0"/>
              <a:t>本文</a:t>
            </a:r>
            <a:r>
              <a:rPr lang="en-US" altLang="ja-JP" dirty="0" smtClean="0"/>
              <a:t>(</a:t>
            </a:r>
            <a:r>
              <a:rPr lang="ja-JP" altLang="en-US" dirty="0" smtClean="0"/>
              <a:t>ボディ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5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16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dirty="0" smtClean="0"/>
              <a:t>メールヘッダの具体例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1655" cy="5696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2004 07:28:45 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20272" y="6165304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17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1655" cy="5696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2004 07:28:45 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dirty="0" smtClean="0"/>
              <a:t>メールヘッダの具体例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260648"/>
            <a:ext cx="6048672" cy="360040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922712" y="1124744"/>
            <a:ext cx="5221288" cy="1152128"/>
          </a:xfrm>
          <a:prstGeom prst="wedgeRoundRectCallout">
            <a:avLst>
              <a:gd name="adj1" fmla="val -40426"/>
              <a:gd name="adj2" fmla="val -82940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139952" y="1124744"/>
            <a:ext cx="4752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</a:rPr>
              <a:t>他のメッセージから識別するためのもの</a:t>
            </a:r>
            <a:r>
              <a:rPr lang="en-US" altLang="ja-JP" b="1" dirty="0" smtClean="0">
                <a:solidFill>
                  <a:schemeClr val="bg1"/>
                </a:solidFill>
              </a:rPr>
              <a:t>.  </a:t>
            </a:r>
            <a:r>
              <a:rPr lang="ja-JP" altLang="en-US" b="1" dirty="0" smtClean="0">
                <a:solidFill>
                  <a:schemeClr val="bg1"/>
                </a:solidFill>
              </a:rPr>
              <a:t>決して重複してはならない。</a:t>
            </a:r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239000" y="6165304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18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C0B90-4634-4C58-97BF-C83CF7289530}" type="slidenum">
              <a:rPr lang="en-US" altLang="ja-JP" smtClean="0"/>
              <a:pPr/>
              <a:t>1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/>
              <a:t>目次</a:t>
            </a:r>
            <a:endParaRPr lang="ja-JP" altLang="ja-JP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ja-JP" altLang="en-US" dirty="0" smtClean="0"/>
              <a:t>メール配送の仕組み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ja-JP" altLang="en-US" dirty="0"/>
              <a:t>メールの</a:t>
            </a:r>
            <a:r>
              <a:rPr lang="ja-JP" altLang="en-US" dirty="0" smtClean="0"/>
              <a:t>構造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ja-JP" altLang="en-US" dirty="0"/>
              <a:t>メール利用の際</a:t>
            </a:r>
            <a:r>
              <a:rPr lang="ja-JP" altLang="en-US" dirty="0" smtClean="0"/>
              <a:t>の注意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ja-JP" altLang="en-US" dirty="0"/>
              <a:t>メールに関するセキュリティ</a:t>
            </a:r>
            <a:endParaRPr lang="ja-JP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1655" cy="5696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2004 07:28:45 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。マ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・クベ</a:t>
            </a:r>
          </a:p>
        </p:txBody>
      </p:sp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251520" y="548680"/>
            <a:ext cx="5113338" cy="360040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3419872" y="1484784"/>
            <a:ext cx="5221288" cy="1439863"/>
          </a:xfrm>
          <a:prstGeom prst="wedgeRoundRectCallout">
            <a:avLst>
              <a:gd name="adj1" fmla="val -40426"/>
              <a:gd name="adj2" fmla="val -82940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3492500" y="1484313"/>
            <a:ext cx="5148263" cy="1347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 dirty="0">
                <a:solidFill>
                  <a:srgbClr val="FFFFFF"/>
                </a:solidFill>
              </a:rPr>
              <a:t>送信エラー時など，そのエラーを</a:t>
            </a:r>
          </a:p>
          <a:p>
            <a:pPr>
              <a:lnSpc>
                <a:spcPct val="54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 dirty="0">
                <a:solidFill>
                  <a:srgbClr val="FFFFFF"/>
                </a:solidFill>
              </a:rPr>
              <a:t>報告する宛先になるメールアドレス</a:t>
            </a:r>
          </a:p>
        </p:txBody>
      </p:sp>
      <p:sp>
        <p:nvSpPr>
          <p:cNvPr id="8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92280" y="6165304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19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51520" y="260648"/>
            <a:ext cx="8641655" cy="5696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2004 07:28:45 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251520" y="836712"/>
            <a:ext cx="5616575" cy="358775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3347864" y="1916832"/>
            <a:ext cx="4572000" cy="863600"/>
          </a:xfrm>
          <a:prstGeom prst="wedgeRoundRectCallout">
            <a:avLst>
              <a:gd name="adj1" fmla="val -43769"/>
              <a:gd name="adj2" fmla="val -121625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00" b="1" dirty="0" err="1">
                <a:solidFill>
                  <a:srgbClr val="FFFFFF"/>
                </a:solidFill>
              </a:rPr>
              <a:t>配送先のメールアドレス</a:t>
            </a:r>
            <a:endParaRPr lang="en-GB" sz="2400" b="1" dirty="0">
              <a:solidFill>
                <a:srgbClr val="FFFFFF"/>
              </a:solidFill>
            </a:endParaRPr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20272" y="6165304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20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1655" cy="5696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2004 07:28:45 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179512" y="1124745"/>
            <a:ext cx="8568952" cy="1944215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3132138" y="3716338"/>
            <a:ext cx="5545137" cy="1684337"/>
          </a:xfrm>
          <a:prstGeom prst="wedgeRoundRectCallout">
            <a:avLst>
              <a:gd name="adj1" fmla="val -39699"/>
              <a:gd name="adj2" fmla="val -82597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3276600" y="3860800"/>
            <a:ext cx="5329238" cy="1423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 dirty="0">
                <a:solidFill>
                  <a:srgbClr val="FFFFFF"/>
                </a:solidFill>
              </a:rPr>
              <a:t>このメールが経由してきたサーバ情報．複数のサーバを経由してきたメールには，いくつもの「</a:t>
            </a:r>
            <a:r>
              <a:rPr lang="en-GB" altLang="ja-JP" sz="2400" b="1" dirty="0">
                <a:solidFill>
                  <a:srgbClr val="FFFFFF"/>
                </a:solidFill>
              </a:rPr>
              <a:t>Received:</a:t>
            </a:r>
            <a:r>
              <a:rPr lang="ja-JP" altLang="en-GB" sz="2400" b="1" dirty="0">
                <a:solidFill>
                  <a:srgbClr val="FFFFFF"/>
                </a:solidFill>
              </a:rPr>
              <a:t>」がついている</a:t>
            </a:r>
          </a:p>
        </p:txBody>
      </p:sp>
      <p:sp>
        <p:nvSpPr>
          <p:cNvPr id="8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20272" y="6237312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21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1655" cy="5696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2004 07:28:45 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251520" y="2996952"/>
            <a:ext cx="2520950" cy="360362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2195736" y="3861048"/>
            <a:ext cx="2881312" cy="720725"/>
          </a:xfrm>
          <a:prstGeom prst="wedgeRoundRectCallout">
            <a:avLst>
              <a:gd name="adj1" fmla="val -65759"/>
              <a:gd name="adj2" fmla="val -105949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>
                <a:solidFill>
                  <a:srgbClr val="FFFFFF"/>
                </a:solidFill>
              </a:rPr>
              <a:t>MIME のバージョン</a:t>
            </a:r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20272" y="6237312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22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1655" cy="5696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2004 07:28:45 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251520" y="3356993"/>
            <a:ext cx="5905500" cy="288032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3059832" y="4653136"/>
            <a:ext cx="4213225" cy="576263"/>
          </a:xfrm>
          <a:prstGeom prst="wedgeRoundRectCallout">
            <a:avLst>
              <a:gd name="adj1" fmla="val -44014"/>
              <a:gd name="adj2" fmla="val -198185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00" b="1">
                <a:solidFill>
                  <a:srgbClr val="FFFFFF"/>
                </a:solidFill>
              </a:rPr>
              <a:t>内容の種類と文字コード</a:t>
            </a:r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20272" y="6237312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23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1655" cy="5696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2004 07:28:45 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251520" y="3645024"/>
            <a:ext cx="5905500" cy="288032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3419872" y="4581128"/>
            <a:ext cx="3889375" cy="576262"/>
          </a:xfrm>
          <a:prstGeom prst="wedgeRoundRectCallout">
            <a:avLst>
              <a:gd name="adj1" fmla="val -54611"/>
              <a:gd name="adj2" fmla="val -144491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ja-JP" altLang="en-US" sz="2400" b="1" dirty="0">
                <a:solidFill>
                  <a:srgbClr val="FFFFFF"/>
                </a:solidFill>
              </a:rPr>
              <a:t>メール本文</a:t>
            </a:r>
            <a:r>
              <a:rPr lang="ja-JP" altLang="en-US" sz="2400" b="1" dirty="0" smtClean="0">
                <a:solidFill>
                  <a:srgbClr val="FFFFFF"/>
                </a:solidFill>
              </a:rPr>
              <a:t>のエンコード</a:t>
            </a:r>
            <a:r>
              <a:rPr lang="en-GB" sz="2400" b="1" dirty="0" smtClean="0">
                <a:solidFill>
                  <a:srgbClr val="FFFFFF"/>
                </a:solidFill>
              </a:rPr>
              <a:t>方</a:t>
            </a:r>
            <a:r>
              <a:rPr lang="ja-JP" altLang="en-US" sz="2400" b="1" dirty="0" smtClean="0">
                <a:solidFill>
                  <a:srgbClr val="FFFFFF"/>
                </a:solidFill>
              </a:rPr>
              <a:t>式</a:t>
            </a:r>
            <a:endParaRPr lang="en-GB" sz="2400" b="1" dirty="0">
              <a:solidFill>
                <a:srgbClr val="FFFFFF"/>
              </a:solidFill>
            </a:endParaRP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2987675" y="4699000"/>
            <a:ext cx="5543550" cy="427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54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400" b="1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8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20272" y="6237312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24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1655" cy="5696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2004 07:28:45 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251520" y="3933056"/>
            <a:ext cx="4968875" cy="288354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2915816" y="2348880"/>
            <a:ext cx="4645025" cy="1154112"/>
          </a:xfrm>
          <a:prstGeom prst="wedgeRoundRectCallout">
            <a:avLst>
              <a:gd name="adj1" fmla="val -42759"/>
              <a:gd name="adj2" fmla="val 74319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3059832" y="2348880"/>
            <a:ext cx="5543550" cy="815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 dirty="0">
                <a:solidFill>
                  <a:srgbClr val="FFFFFF"/>
                </a:solidFill>
              </a:rPr>
              <a:t>差出人のメールアドレス</a:t>
            </a:r>
          </a:p>
          <a:p>
            <a:pPr>
              <a:lnSpc>
                <a:spcPct val="54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 dirty="0">
                <a:solidFill>
                  <a:srgbClr val="FFFF00"/>
                </a:solidFill>
              </a:rPr>
              <a:t>簡単に偽装することができる</a:t>
            </a:r>
          </a:p>
        </p:txBody>
      </p:sp>
      <p:sp>
        <p:nvSpPr>
          <p:cNvPr id="8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20272" y="6237312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25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1655" cy="5696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2004 07:28:45 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251520" y="4149080"/>
            <a:ext cx="3673475" cy="360040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2915816" y="2996952"/>
            <a:ext cx="4105275" cy="649288"/>
          </a:xfrm>
          <a:prstGeom prst="wedgeRoundRectCallout">
            <a:avLst>
              <a:gd name="adj1" fmla="val -42384"/>
              <a:gd name="adj2" fmla="val 103301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00" b="1">
                <a:solidFill>
                  <a:srgbClr val="FFFFFF"/>
                </a:solidFill>
              </a:rPr>
              <a:t>宛先のメールアドレス</a:t>
            </a:r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92280" y="6165304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26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1655" cy="5696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2004 07:28:45 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251520" y="4437112"/>
            <a:ext cx="2449513" cy="288925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1331640" y="3284984"/>
            <a:ext cx="3384550" cy="649287"/>
          </a:xfrm>
          <a:prstGeom prst="wedgeRoundRectCallout">
            <a:avLst>
              <a:gd name="adj1" fmla="val -48593"/>
              <a:gd name="adj2" fmla="val 117727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>
                <a:solidFill>
                  <a:srgbClr val="FFFFFF"/>
                </a:solidFill>
                <a:latin typeface="ＭＳ ゴシック" pitchFamily="49" charset="-128"/>
                <a:ea typeface="ＭＳ ゴシック" pitchFamily="49" charset="-128"/>
              </a:rPr>
              <a:t>メールの題名・件名</a:t>
            </a:r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92280" y="6237312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27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1655" cy="5696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2004 07:28:45 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  <p:sp>
        <p:nvSpPr>
          <p:cNvPr id="33794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251520" y="4725145"/>
            <a:ext cx="5834063" cy="288032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2915816" y="3573016"/>
            <a:ext cx="3095625" cy="649288"/>
          </a:xfrm>
          <a:prstGeom prst="wedgeRoundRectCallout">
            <a:avLst>
              <a:gd name="adj1" fmla="val -47745"/>
              <a:gd name="adj2" fmla="val 113569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00" b="1">
                <a:solidFill>
                  <a:srgbClr val="FFFFFF"/>
                </a:solidFill>
              </a:rPr>
              <a:t>メールの送信日時</a:t>
            </a:r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20272" y="6237312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28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56792"/>
            <a:ext cx="9324528" cy="1872208"/>
          </a:xfrm>
        </p:spPr>
        <p:txBody>
          <a:bodyPr/>
          <a:lstStyle/>
          <a:p>
            <a:r>
              <a:rPr lang="ja-JP" altLang="en-US" dirty="0" smtClean="0"/>
              <a:t>メール配送の仕組み</a:t>
            </a:r>
            <a:endParaRPr lang="ja-JP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356992"/>
            <a:ext cx="6400800" cy="1512168"/>
          </a:xfrm>
        </p:spPr>
        <p:txBody>
          <a:bodyPr/>
          <a:lstStyle/>
          <a:p>
            <a:endParaRPr lang="ja-JP" altLang="ja-JP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4294967295"/>
          </p:nvPr>
        </p:nvSpPr>
        <p:spPr>
          <a:xfrm>
            <a:off x="7059488" y="6453336"/>
            <a:ext cx="1905000" cy="228600"/>
          </a:xfrm>
          <a:prstGeom prst="rect">
            <a:avLst/>
          </a:prstGeom>
        </p:spPr>
        <p:txBody>
          <a:bodyPr/>
          <a:lstStyle/>
          <a:p>
            <a:fld id="{F30C0B90-4634-4C58-97BF-C83CF7289530}" type="slidenum">
              <a:rPr lang="en-US" altLang="ja-JP" sz="1400" smtClean="0"/>
              <a:pPr/>
              <a:t>2</a:t>
            </a:fld>
            <a:r>
              <a:rPr lang="en-US" altLang="ja-JP" sz="1400" dirty="0" smtClean="0"/>
              <a:t>/43</a:t>
            </a:r>
            <a:endParaRPr lang="en-US" altLang="ja-JP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1655" cy="5696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2004 07:28:45 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323528" y="4941168"/>
            <a:ext cx="4032250" cy="360362"/>
          </a:xfrm>
          <a:prstGeom prst="rect">
            <a:avLst/>
          </a:prstGeom>
          <a:noFill/>
          <a:ln w="3816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1331640" y="3284984"/>
            <a:ext cx="3095625" cy="1009650"/>
          </a:xfrm>
          <a:prstGeom prst="wedgeRoundRectCallout">
            <a:avLst>
              <a:gd name="adj1" fmla="val -47384"/>
              <a:gd name="adj2" fmla="val 94968"/>
              <a:gd name="adj3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00" b="1">
                <a:solidFill>
                  <a:srgbClr val="FFFFFF"/>
                </a:solidFill>
              </a:rPr>
              <a:t>メール作成に用いたソフトウェア名</a:t>
            </a:r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92280" y="6237312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29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1655" cy="5696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2004 07:28:45 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  <p:sp>
        <p:nvSpPr>
          <p:cNvPr id="35842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323528" y="5301208"/>
            <a:ext cx="3887788" cy="288925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1331640" y="4221088"/>
            <a:ext cx="1800225" cy="650875"/>
          </a:xfrm>
          <a:prstGeom prst="wedgeRoundRectCallout">
            <a:avLst>
              <a:gd name="adj1" fmla="val -43653"/>
              <a:gd name="adj2" fmla="val 101463"/>
              <a:gd name="adj3" fmla="val 16667"/>
            </a:avLst>
          </a:prstGeom>
          <a:solidFill>
            <a:srgbClr val="FF000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00" b="1">
                <a:solidFill>
                  <a:srgbClr val="FFFFFF"/>
                </a:solidFill>
              </a:rPr>
              <a:t>空白行</a:t>
            </a:r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20272" y="6237312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30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1655" cy="5696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Message-id: &lt;4E2E7E23.4020109@spamspurce.zeon&gt;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Return-Path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: &lt;ma-kube@spamsource.zeon&gt;  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Delivered-To: me@grey.ep.sci.hokudai.ac.jp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(qmail 16872 invoked by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uid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1467); 30 Jan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2004 07:28:45 </a:t>
            </a:r>
            <a:endParaRPr lang="en-GB" altLang="ja-JP" sz="2000" b="1" dirty="0">
              <a:solidFill>
                <a:srgbClr val="6633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wickedrelay.com (HELO wickedrelay.com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xxx.xxx.xx.xx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grey.ep.sci.hokudai.ac.jp with SMTP id i0Q29oRl003847; Fri, 30 Jan 2004 07:28:42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Received: from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(HELO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spamsource.zeon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[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xxx.xxx.xxx.xxx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]) by wickedrelay.com with SMTP id i0Q2A4lw004738; Fri, 30 Jan 2004 07:28:33 </a:t>
            </a:r>
            <a:r>
              <a:rPr lang="en-GB" altLang="ja-JP" sz="2000" b="1" dirty="0" smtClean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+0900 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Mime-Version: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Content-Type: Text/Plain;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charset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=iso-2022-jp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Content-Transfer-Encoding: 7bit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From: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&lt;ma-kube@spamsource.zeon&gt;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To: me@ep.sci.hokudai.ac.jp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Subject: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TsuBo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!!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Date: Fri, 30 Jan 2004 16:28:33 +0900 (JST)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X-Mailer: </a:t>
            </a:r>
            <a:r>
              <a:rPr lang="en-GB" altLang="ja-JP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TSmtpClient</a:t>
            </a: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 ver. 1.0 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en-GB" altLang="ja-JP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</a:p>
          <a:p>
            <a:pPr>
              <a:lnSpc>
                <a:spcPct val="91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壺 買いませんか</a:t>
            </a:r>
            <a:r>
              <a:rPr lang="ja-JP" altLang="en-GB" sz="2000" b="1" dirty="0" err="1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。。</a:t>
            </a:r>
            <a:r>
              <a:rPr lang="ja-JP" altLang="en-GB" sz="2000" b="1" dirty="0">
                <a:solidFill>
                  <a:srgbClr val="663300"/>
                </a:solidFill>
                <a:latin typeface="ＭＳ ゴシック" pitchFamily="49" charset="-128"/>
                <a:ea typeface="ＭＳ ゴシック" pitchFamily="49" charset="-128"/>
              </a:rPr>
              <a:t>マ・クベ</a:t>
            </a:r>
          </a:p>
        </p:txBody>
      </p:sp>
      <p:sp>
        <p:nvSpPr>
          <p:cNvPr id="36866" name="Rectangle 1"/>
          <p:cNvSpPr>
            <a:spLocks noGrp="1" noChangeArrowheads="1"/>
          </p:cNvSpPr>
          <p:nvPr>
            <p:ph type="title"/>
          </p:nvPr>
        </p:nvSpPr>
        <p:spPr>
          <a:xfrm>
            <a:off x="7488238" y="5661025"/>
            <a:ext cx="1655762" cy="1008063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</a:tabLst>
            </a:pPr>
            <a:r>
              <a:rPr lang="ja-JP" altLang="en-GB" sz="800" smtClean="0"/>
              <a:t>メールヘッダの具体例</a:t>
            </a:r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323528" y="5517232"/>
            <a:ext cx="3527425" cy="431800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2195736" y="4365104"/>
            <a:ext cx="1800225" cy="649287"/>
          </a:xfrm>
          <a:prstGeom prst="wedgeRoundRectCallout">
            <a:avLst>
              <a:gd name="adj1" fmla="val -80690"/>
              <a:gd name="adj2" fmla="val 103301"/>
              <a:gd name="adj3" fmla="val 16667"/>
            </a:avLst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00" b="1">
                <a:solidFill>
                  <a:srgbClr val="FFFFFF"/>
                </a:solidFill>
              </a:rPr>
              <a:t>本文</a:t>
            </a:r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20272" y="6237312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31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56792"/>
            <a:ext cx="9324528" cy="1872208"/>
          </a:xfrm>
        </p:spPr>
        <p:txBody>
          <a:bodyPr/>
          <a:lstStyle/>
          <a:p>
            <a:r>
              <a:rPr lang="ja-JP" altLang="en-US" dirty="0" smtClean="0"/>
              <a:t>メール利用の際の注意</a:t>
            </a:r>
            <a:endParaRPr lang="ja-JP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356992"/>
            <a:ext cx="6400800" cy="1512168"/>
          </a:xfrm>
        </p:spPr>
        <p:txBody>
          <a:bodyPr/>
          <a:lstStyle/>
          <a:p>
            <a:endParaRPr lang="ja-JP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477000"/>
            <a:ext cx="1905000" cy="228600"/>
          </a:xfrm>
          <a:prstGeom prst="rect">
            <a:avLst/>
          </a:prstGeom>
        </p:spPr>
        <p:txBody>
          <a:bodyPr/>
          <a:lstStyle/>
          <a:p>
            <a:pPr algn="r"/>
            <a:fld id="{BF750B71-10B3-4E58-B4BF-E7DDE8C2C6F7}" type="slidenum">
              <a:rPr lang="en-US" altLang="ja-JP" sz="1400" smtClean="0"/>
              <a:pPr algn="r"/>
              <a:t>32</a:t>
            </a:fld>
            <a:r>
              <a:rPr lang="en-US" altLang="ja-JP" sz="1400" dirty="0" smtClean="0"/>
              <a:t>/43</a:t>
            </a:r>
            <a:endParaRPr lang="en-US" altLang="ja-JP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3063" y="142875"/>
            <a:ext cx="7286625" cy="857250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メール利用の</a:t>
            </a:r>
            <a:r>
              <a:rPr lang="ja-JP" altLang="en-US" smtClean="0"/>
              <a:t>際のマナー</a:t>
            </a:r>
            <a:endParaRPr lang="ja-JP" altLang="en-GB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115616" y="1340768"/>
            <a:ext cx="7772400" cy="5111750"/>
          </a:xfrm>
        </p:spPr>
        <p:txBody>
          <a:bodyPr lIns="90000" tIns="46800" rIns="90000" bIns="46800"/>
          <a:lstStyle/>
          <a:p>
            <a:pPr eaLnBrk="1">
              <a:lnSpc>
                <a:spcPts val="3000"/>
              </a:lnSpc>
              <a:spcBef>
                <a:spcPts val="12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3400" dirty="0" smtClean="0"/>
              <a:t>相手の立場になって読み返す</a:t>
            </a:r>
            <a:endParaRPr lang="en-US" altLang="ja-JP" sz="3400" dirty="0" smtClean="0"/>
          </a:p>
          <a:p>
            <a:pPr eaLnBrk="1">
              <a:lnSpc>
                <a:spcPts val="3000"/>
              </a:lnSpc>
              <a:spcBef>
                <a:spcPts val="12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sz="3400" dirty="0" smtClean="0"/>
              <a:t>最初に宛名を書き</a:t>
            </a:r>
            <a:r>
              <a:rPr lang="en-US" altLang="ja-JP" sz="3400" dirty="0" smtClean="0"/>
              <a:t>, </a:t>
            </a:r>
            <a:r>
              <a:rPr lang="ja-JP" altLang="en-US" sz="3400" dirty="0" smtClean="0"/>
              <a:t>次に名乗る</a:t>
            </a:r>
            <a:endParaRPr lang="ja-JP" altLang="en-GB" sz="3200" dirty="0" smtClean="0"/>
          </a:p>
          <a:p>
            <a:pPr eaLnBrk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3200" dirty="0" smtClean="0"/>
              <a:t>機種依存文字を使わない</a:t>
            </a:r>
          </a:p>
          <a:p>
            <a:pPr lvl="1" eaLnBrk="1">
              <a:lnSpc>
                <a:spcPts val="3000"/>
              </a:lnSpc>
              <a:spcBef>
                <a:spcPts val="12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/>
              <a:t>半角カタカナ，「①」，「℡」 </a:t>
            </a:r>
            <a:r>
              <a:rPr lang="en-US" altLang="ja-JP" dirty="0" smtClean="0"/>
              <a:t>, </a:t>
            </a:r>
            <a:r>
              <a:rPr lang="ja-JP" altLang="en-US" dirty="0" smtClean="0"/>
              <a:t>「</a:t>
            </a:r>
            <a:r>
              <a:rPr lang="en-US" altLang="ja-JP" dirty="0" smtClean="0"/>
              <a:t>Ⅱ</a:t>
            </a:r>
            <a:r>
              <a:rPr lang="ja-JP" altLang="en-US" dirty="0" smtClean="0"/>
              <a:t>」</a:t>
            </a:r>
            <a:r>
              <a:rPr lang="ja-JP" altLang="en-GB" dirty="0" smtClean="0"/>
              <a:t>など</a:t>
            </a:r>
          </a:p>
          <a:p>
            <a:pPr eaLnBrk="1">
              <a:lnSpc>
                <a:spcPts val="3000"/>
              </a:lnSpc>
              <a:spcBef>
                <a:spcPts val="12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3200" dirty="0" smtClean="0"/>
              <a:t>あまり大きなファイルを添付しない</a:t>
            </a:r>
            <a:endParaRPr lang="en-US" altLang="ja-JP" sz="3200" dirty="0" smtClean="0"/>
          </a:p>
          <a:p>
            <a:pPr lvl="1" eaLnBrk="1">
              <a:lnSpc>
                <a:spcPts val="3000"/>
              </a:lnSpc>
              <a:spcBef>
                <a:spcPts val="12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/>
              <a:t>北大の場合 </a:t>
            </a:r>
            <a:r>
              <a:rPr lang="en-US" altLang="ja-JP" dirty="0" smtClean="0"/>
              <a:t>10 Mb</a:t>
            </a:r>
            <a:r>
              <a:rPr lang="ja-JP" altLang="en-US" dirty="0" smtClean="0"/>
              <a:t> 以上のメールは送受信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できない</a:t>
            </a:r>
            <a:endParaRPr lang="ja-JP" altLang="en-GB" dirty="0" smtClean="0"/>
          </a:p>
          <a:p>
            <a:pPr eaLnBrk="1">
              <a:lnSpc>
                <a:spcPts val="3000"/>
              </a:lnSpc>
              <a:spcBef>
                <a:spcPts val="12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sz="3200" dirty="0" smtClean="0">
                <a:latin typeface="+mn-ea"/>
              </a:rPr>
              <a:t>HTML</a:t>
            </a:r>
            <a:r>
              <a:rPr lang="en-GB" altLang="ja-JP" sz="3200" dirty="0" smtClean="0"/>
              <a:t> </a:t>
            </a:r>
            <a:r>
              <a:rPr lang="ja-JP" altLang="en-GB" sz="3200" dirty="0" smtClean="0"/>
              <a:t>形式に注意</a:t>
            </a:r>
          </a:p>
          <a:p>
            <a:pPr lvl="1" eaLnBrk="1">
              <a:lnSpc>
                <a:spcPts val="3000"/>
              </a:lnSpc>
              <a:spcBef>
                <a:spcPts val="12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/>
              <a:t>初期設定が</a:t>
            </a:r>
            <a:r>
              <a:rPr lang="ja-JP" altLang="en-US" dirty="0" smtClean="0">
                <a:latin typeface="+mn-ea"/>
              </a:rPr>
              <a:t> </a:t>
            </a:r>
            <a:r>
              <a:rPr lang="en-US" altLang="ja-JP" dirty="0" smtClean="0">
                <a:latin typeface="+mn-ea"/>
              </a:rPr>
              <a:t>HTML </a:t>
            </a:r>
            <a:r>
              <a:rPr lang="ja-JP" altLang="en-US" dirty="0" smtClean="0"/>
              <a:t>形式の</a:t>
            </a:r>
            <a:r>
              <a:rPr lang="ja-JP" altLang="en-GB" dirty="0" smtClean="0"/>
              <a:t>メーラがある</a:t>
            </a:r>
          </a:p>
          <a:p>
            <a:pPr eaLnBrk="1">
              <a:lnSpc>
                <a:spcPts val="3000"/>
              </a:lnSpc>
              <a:spcBef>
                <a:spcPts val="12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3200" dirty="0" smtClean="0"/>
              <a:t>チェインメールを送らない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33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643063" y="142875"/>
            <a:ext cx="7286625" cy="857250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mtClean="0"/>
              <a:t>メール利用の際の注意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340768"/>
            <a:ext cx="7772400" cy="4896544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3200" dirty="0" smtClean="0"/>
              <a:t>クレジットカード番号，暗証番号</a:t>
            </a:r>
            <a:r>
              <a:rPr lang="en-US" altLang="ja-JP" sz="3200" dirty="0" smtClean="0"/>
              <a:t>, </a:t>
            </a:r>
            <a:r>
              <a:rPr lang="ja-JP" altLang="en-US" sz="3200" dirty="0" smtClean="0"/>
              <a:t>パスワード</a:t>
            </a:r>
            <a:r>
              <a:rPr lang="ja-JP" altLang="en-GB" sz="3200" dirty="0" smtClean="0"/>
              <a:t>などを送らない</a:t>
            </a:r>
          </a:p>
          <a:p>
            <a:pPr lvl="1" eaLnBrk="1">
              <a:lnSpc>
                <a:spcPct val="83000"/>
              </a:lnSpc>
              <a:spcBef>
                <a:spcPts val="700"/>
              </a:spcBef>
              <a:spcAft>
                <a:spcPct val="0"/>
              </a:spcAft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dirty="0" smtClean="0"/>
              <a:t>- </a:t>
            </a:r>
            <a:r>
              <a:rPr lang="ja-JP" altLang="en-GB" dirty="0" smtClean="0"/>
              <a:t>盗聴</a:t>
            </a:r>
            <a:r>
              <a:rPr lang="ja-JP" altLang="en-US" dirty="0" smtClean="0"/>
              <a:t>される恐れがある</a:t>
            </a:r>
            <a:endParaRPr lang="ja-JP" altLang="en-GB" dirty="0" smtClean="0"/>
          </a:p>
          <a:p>
            <a:pPr eaLnBrk="1">
              <a:lnSpc>
                <a:spcPct val="83000"/>
              </a:lnSpc>
              <a:spcBef>
                <a:spcPts val="75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sz="3200" dirty="0" smtClean="0"/>
              <a:t>悪質な</a:t>
            </a:r>
            <a:r>
              <a:rPr lang="ja-JP" altLang="en-GB" sz="3200" dirty="0" smtClean="0"/>
              <a:t>メール</a:t>
            </a:r>
            <a:r>
              <a:rPr lang="ja-JP" altLang="en-US" sz="3200" dirty="0" smtClean="0"/>
              <a:t>に注意</a:t>
            </a:r>
            <a:endParaRPr lang="en-US" altLang="ja-JP" sz="3200" dirty="0" smtClean="0"/>
          </a:p>
          <a:p>
            <a:pPr lvl="1" eaLnBrk="1">
              <a:lnSpc>
                <a:spcPct val="83000"/>
              </a:lnSpc>
              <a:spcBef>
                <a:spcPts val="750"/>
              </a:spcBef>
              <a:spcAft>
                <a:spcPct val="0"/>
              </a:spcAft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dirty="0" smtClean="0"/>
              <a:t>- </a:t>
            </a:r>
            <a:r>
              <a:rPr lang="ja-JP" altLang="en-US" dirty="0" smtClean="0"/>
              <a:t>スパムメール</a:t>
            </a:r>
            <a:r>
              <a:rPr lang="en-US" altLang="ja-JP" dirty="0" smtClean="0"/>
              <a:t>(</a:t>
            </a:r>
            <a:r>
              <a:rPr lang="ja-JP" altLang="en-US" dirty="0" smtClean="0"/>
              <a:t>迷惑メール</a:t>
            </a:r>
            <a:r>
              <a:rPr lang="en-US" altLang="ja-JP" dirty="0" smtClean="0"/>
              <a:t>)</a:t>
            </a:r>
          </a:p>
          <a:p>
            <a:pPr lvl="1" eaLnBrk="1">
              <a:lnSpc>
                <a:spcPct val="83000"/>
              </a:lnSpc>
              <a:spcBef>
                <a:spcPts val="750"/>
              </a:spcBef>
              <a:spcAft>
                <a:spcPct val="0"/>
              </a:spcAft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dirty="0" smtClean="0"/>
              <a:t>- </a:t>
            </a:r>
            <a:r>
              <a:rPr lang="ja-JP" altLang="en-US" dirty="0" smtClean="0"/>
              <a:t>詐欺メール</a:t>
            </a:r>
            <a:endParaRPr lang="ja-JP" altLang="en-GB" dirty="0" smtClean="0"/>
          </a:p>
          <a:p>
            <a:pPr lvl="2" eaLnBrk="1">
              <a:lnSpc>
                <a:spcPct val="83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/>
              <a:t>迂闊に信じない</a:t>
            </a:r>
          </a:p>
          <a:p>
            <a:pPr lvl="2" eaLnBrk="1">
              <a:lnSpc>
                <a:spcPct val="83000"/>
              </a:lnSpc>
              <a:spcBef>
                <a:spcPts val="5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/>
              <a:t>特にフィッシング詐欺に注意</a:t>
            </a:r>
          </a:p>
          <a:p>
            <a:pPr lvl="1" eaLnBrk="1">
              <a:lnSpc>
                <a:spcPct val="83000"/>
              </a:lnSpc>
              <a:spcBef>
                <a:spcPts val="750"/>
              </a:spcBef>
              <a:spcAft>
                <a:spcPct val="0"/>
              </a:spcAft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dirty="0" smtClean="0"/>
              <a:t>- </a:t>
            </a:r>
            <a:r>
              <a:rPr lang="ja-JP" altLang="en-GB" dirty="0" smtClean="0"/>
              <a:t>ウイルスメール</a:t>
            </a:r>
          </a:p>
          <a:p>
            <a:pPr lvl="2" eaLnBrk="1">
              <a:lnSpc>
                <a:spcPct val="83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/>
              <a:t>添付ファイルを無闇に開かない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34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56792"/>
            <a:ext cx="9324528" cy="1872208"/>
          </a:xfrm>
        </p:spPr>
        <p:txBody>
          <a:bodyPr/>
          <a:lstStyle/>
          <a:p>
            <a:r>
              <a:rPr lang="ja-JP" altLang="en-US" dirty="0" smtClean="0"/>
              <a:t>メール関するセキュリティ</a:t>
            </a:r>
            <a:endParaRPr lang="ja-JP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356992"/>
            <a:ext cx="6400800" cy="1512168"/>
          </a:xfrm>
        </p:spPr>
        <p:txBody>
          <a:bodyPr/>
          <a:lstStyle/>
          <a:p>
            <a:endParaRPr lang="ja-JP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477000"/>
            <a:ext cx="1905000" cy="228600"/>
          </a:xfrm>
          <a:prstGeom prst="rect">
            <a:avLst/>
          </a:prstGeom>
        </p:spPr>
        <p:txBody>
          <a:bodyPr/>
          <a:lstStyle/>
          <a:p>
            <a:pPr algn="r"/>
            <a:fld id="{BF750B71-10B3-4E58-B4BF-E7DDE8C2C6F7}" type="slidenum">
              <a:rPr lang="en-US" altLang="ja-JP" sz="1400" smtClean="0"/>
              <a:pPr algn="r"/>
              <a:t>35</a:t>
            </a:fld>
            <a:r>
              <a:rPr lang="en-US" altLang="ja-JP" sz="1400" dirty="0" smtClean="0"/>
              <a:t>/43</a:t>
            </a:r>
            <a:endParaRPr lang="en-US" altLang="ja-JP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2875"/>
            <a:ext cx="9143999" cy="857250"/>
          </a:xfrm>
        </p:spPr>
        <p:txBody>
          <a:bodyPr lIns="90000" tIns="46800" rIns="90000" bIns="46800"/>
          <a:lstStyle/>
          <a:p>
            <a:pPr algn="ctr"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US" dirty="0" smtClean="0"/>
              <a:t>メールに関するセキュリティ</a:t>
            </a:r>
            <a:endParaRPr lang="ja-JP" altLang="en-GB" dirty="0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268413"/>
            <a:ext cx="8568952" cy="4860925"/>
          </a:xfrm>
        </p:spPr>
        <p:txBody>
          <a:bodyPr lIns="90000" tIns="46800" rIns="90000" bIns="46800"/>
          <a:lstStyle/>
          <a:p>
            <a:pPr eaLnBrk="1">
              <a:lnSpc>
                <a:spcPct val="83000"/>
              </a:lnSpc>
              <a:spcBef>
                <a:spcPts val="12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/>
              <a:t>メールの偽装</a:t>
            </a:r>
            <a:r>
              <a:rPr lang="en-US" altLang="ja-JP" dirty="0" smtClean="0"/>
              <a:t>, </a:t>
            </a:r>
            <a:r>
              <a:rPr lang="ja-JP" altLang="en-US" dirty="0" smtClean="0"/>
              <a:t>盗聴</a:t>
            </a:r>
            <a:r>
              <a:rPr lang="ja-JP" altLang="en-GB" dirty="0" smtClean="0"/>
              <a:t>は実は簡単</a:t>
            </a:r>
          </a:p>
          <a:p>
            <a:pPr lvl="1">
              <a:lnSpc>
                <a:spcPct val="83000"/>
              </a:lnSpc>
              <a:spcBef>
                <a:spcPts val="12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sz="2600" dirty="0" smtClean="0"/>
              <a:t>- </a:t>
            </a:r>
            <a:r>
              <a:rPr lang="ja-JP" altLang="en-GB" sz="2600" dirty="0" smtClean="0"/>
              <a:t>差出人を詐称</a:t>
            </a:r>
          </a:p>
          <a:p>
            <a:pPr lvl="1" eaLnBrk="1">
              <a:lnSpc>
                <a:spcPct val="83000"/>
              </a:lnSpc>
              <a:spcBef>
                <a:spcPts val="1200"/>
              </a:spcBef>
              <a:spcAft>
                <a:spcPct val="0"/>
              </a:spcAft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sz="2600" dirty="0" smtClean="0"/>
              <a:t>- </a:t>
            </a:r>
            <a:r>
              <a:rPr lang="ja-JP" altLang="en-GB" sz="2600" dirty="0" smtClean="0"/>
              <a:t>配送途中のネットワーク盗聴、改竄</a:t>
            </a:r>
            <a:endParaRPr lang="en-GB" altLang="ja-JP" sz="2900" b="1" dirty="0" smtClean="0"/>
          </a:p>
          <a:p>
            <a:pPr eaLnBrk="1">
              <a:lnSpc>
                <a:spcPct val="83000"/>
              </a:lnSpc>
              <a:spcBef>
                <a:spcPts val="12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dirty="0" smtClean="0"/>
              <a:t>偽装防止のための技術</a:t>
            </a:r>
            <a:r>
              <a:rPr lang="en-US" altLang="ja-JP" dirty="0" smtClean="0"/>
              <a:t>:</a:t>
            </a:r>
            <a:r>
              <a:rPr lang="en-US" altLang="ja-JP" dirty="0" smtClean="0">
                <a:solidFill>
                  <a:srgbClr val="FF0000"/>
                </a:solidFill>
              </a:rPr>
              <a:t> </a:t>
            </a:r>
            <a:r>
              <a:rPr lang="ja-JP" altLang="en-GB" b="1" dirty="0" smtClean="0"/>
              <a:t>電子署名</a:t>
            </a:r>
          </a:p>
          <a:p>
            <a:pPr lvl="1" eaLnBrk="1">
              <a:lnSpc>
                <a:spcPct val="83000"/>
              </a:lnSpc>
              <a:spcBef>
                <a:spcPts val="1200"/>
              </a:spcBef>
              <a:spcAft>
                <a:spcPct val="0"/>
              </a:spcAft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sz="2600" dirty="0" smtClean="0"/>
              <a:t>- </a:t>
            </a:r>
            <a:r>
              <a:rPr lang="ja-JP" altLang="en-GB" sz="2600" dirty="0" smtClean="0"/>
              <a:t>デジタル文書の作者を証明し、かつ改竄されていないことを保証するために付けられる署名情報</a:t>
            </a:r>
            <a:endParaRPr lang="en-US" altLang="ja-JP" sz="2600" dirty="0" smtClean="0"/>
          </a:p>
          <a:p>
            <a:pPr eaLnBrk="1">
              <a:lnSpc>
                <a:spcPct val="83000"/>
              </a:lnSpc>
              <a:spcBef>
                <a:spcPts val="12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/>
              <a:t>盗聴防止のための技術</a:t>
            </a:r>
            <a:r>
              <a:rPr lang="en-US" altLang="ja-JP" dirty="0" smtClean="0"/>
              <a:t>: </a:t>
            </a:r>
            <a:r>
              <a:rPr lang="ja-JP" altLang="en-US" b="1" dirty="0" smtClean="0"/>
              <a:t>暗号化</a:t>
            </a:r>
            <a:endParaRPr lang="en-US" altLang="ja-JP" b="1" dirty="0" smtClean="0"/>
          </a:p>
          <a:p>
            <a:pPr lvl="1" eaLnBrk="1">
              <a:lnSpc>
                <a:spcPct val="83000"/>
              </a:lnSpc>
              <a:spcBef>
                <a:spcPts val="1200"/>
              </a:spcBef>
              <a:spcAft>
                <a:spcPct val="0"/>
              </a:spcAft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sz="2600" dirty="0" smtClean="0"/>
              <a:t>- </a:t>
            </a:r>
            <a:r>
              <a:rPr lang="ja-JP" altLang="en-US" sz="2600" dirty="0" smtClean="0"/>
              <a:t>メール本文</a:t>
            </a:r>
            <a:r>
              <a:rPr lang="en-US" altLang="ja-JP" sz="2600" dirty="0" smtClean="0"/>
              <a:t>, </a:t>
            </a:r>
            <a:r>
              <a:rPr lang="ja-JP" altLang="en-US" sz="2600" dirty="0" smtClean="0"/>
              <a:t>添付ファイルを暗号化し</a:t>
            </a:r>
            <a:r>
              <a:rPr lang="en-US" altLang="ja-JP" sz="2600" dirty="0" smtClean="0"/>
              <a:t>, </a:t>
            </a:r>
            <a:r>
              <a:rPr lang="ja-JP" altLang="en-US" sz="2600" dirty="0" smtClean="0"/>
              <a:t>他人からの盗聴を防ぐ</a:t>
            </a:r>
            <a:endParaRPr lang="ja-JP" altLang="en-GB" sz="26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27784" y="5157192"/>
            <a:ext cx="5400600" cy="864096"/>
          </a:xfrm>
          <a:prstGeom prst="rect">
            <a:avLst/>
          </a:prstGeom>
          <a:solidFill>
            <a:schemeClr val="tx2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500" dirty="0" smtClean="0">
                <a:solidFill>
                  <a:srgbClr val="FFFF00"/>
                </a:solidFill>
              </a:rPr>
              <a:t>これらの技術には公開鍵暗号方式</a:t>
            </a:r>
            <a:r>
              <a:rPr kumimoji="1" lang="en-US" altLang="ja-JP" sz="2500" dirty="0" smtClean="0">
                <a:solidFill>
                  <a:srgbClr val="FFFF00"/>
                </a:solidFill>
              </a:rPr>
              <a:t/>
            </a:r>
            <a:br>
              <a:rPr kumimoji="1" lang="en-US" altLang="ja-JP" sz="2500" dirty="0" smtClean="0">
                <a:solidFill>
                  <a:srgbClr val="FFFF00"/>
                </a:solidFill>
              </a:rPr>
            </a:br>
            <a:r>
              <a:rPr kumimoji="1" lang="ja-JP" altLang="en-US" sz="2500" dirty="0" smtClean="0">
                <a:solidFill>
                  <a:srgbClr val="FFFF00"/>
                </a:solidFill>
              </a:rPr>
              <a:t>がよく用いられる</a:t>
            </a:r>
            <a:r>
              <a:rPr kumimoji="1" lang="en-US" altLang="ja-JP" sz="2500" dirty="0" smtClean="0">
                <a:solidFill>
                  <a:srgbClr val="FFFF00"/>
                </a:solidFill>
              </a:rPr>
              <a:t> </a:t>
            </a:r>
            <a:endParaRPr kumimoji="1" lang="ja-JP" altLang="en-US" sz="2500" dirty="0">
              <a:solidFill>
                <a:srgbClr val="FFFF00"/>
              </a:solidFill>
            </a:endParaRPr>
          </a:p>
        </p:txBody>
      </p:sp>
      <p:sp>
        <p:nvSpPr>
          <p:cNvPr id="5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36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914400"/>
          </a:xfrm>
        </p:spPr>
        <p:txBody>
          <a:bodyPr/>
          <a:lstStyle/>
          <a:p>
            <a:pPr algn="ctr"/>
            <a:r>
              <a:rPr lang="ja-JP" altLang="en-GB" dirty="0" smtClean="0"/>
              <a:t>公開鍵暗号方式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4318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kumimoji="1" lang="ja-JP" altLang="en-US" sz="3200" dirty="0" smtClean="0"/>
              <a:t>データを暗号化</a:t>
            </a:r>
            <a:r>
              <a:rPr kumimoji="1" lang="en-US" altLang="ja-JP" sz="3200" dirty="0" smtClean="0"/>
              <a:t>, </a:t>
            </a:r>
            <a:r>
              <a:rPr kumimoji="1" lang="ja-JP" altLang="en-US" sz="3200" dirty="0" smtClean="0"/>
              <a:t>復号化する方式の一つ</a:t>
            </a:r>
            <a:endParaRPr kumimoji="1" lang="en-US" altLang="ja-JP" sz="3200" dirty="0" smtClean="0"/>
          </a:p>
          <a:p>
            <a:pPr>
              <a:lnSpc>
                <a:spcPct val="8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kumimoji="1" lang="ja-JP" altLang="en-US" sz="3200" dirty="0" smtClean="0"/>
              <a:t>暗号化</a:t>
            </a:r>
            <a:r>
              <a:rPr kumimoji="1" lang="en-US" altLang="ja-JP" sz="3200" dirty="0" smtClean="0"/>
              <a:t>, </a:t>
            </a:r>
            <a:r>
              <a:rPr kumimoji="1" lang="ja-JP" altLang="en-US" sz="3200" dirty="0" smtClean="0"/>
              <a:t>復号化に異なる </a:t>
            </a:r>
            <a:r>
              <a:rPr kumimoji="1" lang="en-US" altLang="ja-JP" sz="3200" dirty="0" smtClean="0"/>
              <a:t>2 </a:t>
            </a:r>
            <a:r>
              <a:rPr kumimoji="1" lang="ja-JP" altLang="en-US" sz="3200" dirty="0" err="1" smtClean="0"/>
              <a:t>つの</a:t>
            </a:r>
            <a:r>
              <a:rPr kumimoji="1" lang="ja-JP" altLang="en-US" sz="3200" dirty="0" smtClean="0"/>
              <a:t>鍵</a:t>
            </a:r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文字列</a:t>
            </a:r>
            <a:r>
              <a:rPr kumimoji="1" lang="en-US" altLang="ja-JP" sz="3200" dirty="0" smtClean="0"/>
              <a:t>)</a:t>
            </a:r>
            <a:r>
              <a:rPr kumimoji="1" lang="ja-JP" altLang="en-US" sz="3200" dirty="0" smtClean="0"/>
              <a:t>を使う</a:t>
            </a:r>
            <a:endParaRPr kumimoji="1" lang="en-US" altLang="ja-JP" sz="3200" dirty="0" smtClean="0"/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kumimoji="1" lang="ja-JP" altLang="en-US" dirty="0" smtClean="0">
                <a:solidFill>
                  <a:srgbClr val="002060"/>
                </a:solidFill>
              </a:rPr>
              <a:t> </a:t>
            </a:r>
            <a:r>
              <a:rPr kumimoji="1" lang="en-US" altLang="ja-JP" dirty="0" smtClean="0"/>
              <a:t>1 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鍵だけで暗号化する方式はセキュリティ上危険であるので鍵を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つ使用する</a:t>
            </a:r>
            <a:r>
              <a:rPr kumimoji="1" lang="en-US" altLang="ja-JP" dirty="0" smtClean="0"/>
              <a:t>. </a:t>
            </a:r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kumimoji="1" lang="ja-JP" altLang="en-US" dirty="0" smtClean="0"/>
              <a:t>ユーザーは自分自身の公開鍵と秘密鍵を持つ</a:t>
            </a:r>
            <a:endParaRPr kumimoji="1" lang="en-US" altLang="ja-JP" dirty="0" smtClean="0"/>
          </a:p>
          <a:p>
            <a:pPr lvl="1">
              <a:lnSpc>
                <a:spcPct val="85000"/>
              </a:lnSpc>
              <a:spcBef>
                <a:spcPts val="1200"/>
              </a:spcBef>
            </a:pPr>
            <a:r>
              <a:rPr kumimoji="1" lang="ja-JP" altLang="en-US" dirty="0" smtClean="0"/>
              <a:t>自分の公開鍵で暗号化されたデータは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自分の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秘密鍵でしか復号化できない</a:t>
            </a:r>
            <a:r>
              <a:rPr kumimoji="1" lang="en-US" altLang="ja-JP" dirty="0" smtClean="0"/>
              <a:t>. </a:t>
            </a:r>
          </a:p>
          <a:p>
            <a:pPr lvl="1">
              <a:lnSpc>
                <a:spcPct val="85000"/>
              </a:lnSpc>
              <a:spcBef>
                <a:spcPts val="1200"/>
              </a:spcBef>
            </a:pPr>
            <a:r>
              <a:rPr kumimoji="1" lang="ja-JP" altLang="en-US" dirty="0" smtClean="0"/>
              <a:t>秘密鍵は自分しか持っておらず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公開鍵は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自分とやり取りをする 全ての相手が持つ</a:t>
            </a:r>
            <a:endParaRPr kumimoji="1" lang="ja-JP" altLang="en-US" dirty="0"/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37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836712"/>
          </a:xfrm>
        </p:spPr>
        <p:txBody>
          <a:bodyPr/>
          <a:lstStyle/>
          <a:p>
            <a:pPr algn="ctr"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dirty="0" smtClean="0"/>
              <a:t>公開鍵暗号方式</a:t>
            </a:r>
          </a:p>
        </p:txBody>
      </p:sp>
      <p:pic>
        <p:nvPicPr>
          <p:cNvPr id="430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2160588"/>
            <a:ext cx="1584325" cy="106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30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10388" y="4229100"/>
            <a:ext cx="1728787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グループ化 15"/>
          <p:cNvGrpSpPr/>
          <p:nvPr/>
        </p:nvGrpSpPr>
        <p:grpSpPr>
          <a:xfrm>
            <a:off x="6523038" y="2493963"/>
            <a:ext cx="1109662" cy="1538287"/>
            <a:chOff x="6523038" y="2493963"/>
            <a:chExt cx="1109662" cy="1538287"/>
          </a:xfrm>
        </p:grpSpPr>
        <p:sp>
          <p:nvSpPr>
            <p:cNvPr id="43016" name="Text Box 7"/>
            <p:cNvSpPr txBox="1">
              <a:spLocks noChangeArrowheads="1"/>
            </p:cNvSpPr>
            <p:nvPr/>
          </p:nvSpPr>
          <p:spPr bwMode="auto">
            <a:xfrm>
              <a:off x="6523038" y="2493963"/>
              <a:ext cx="1109662" cy="4222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5000" rIns="90000" bIns="45000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sz="2400" dirty="0">
                  <a:solidFill>
                    <a:srgbClr val="000080"/>
                  </a:solidFill>
                </a:rPr>
                <a:t>公開鍵</a:t>
              </a:r>
            </a:p>
          </p:txBody>
        </p:sp>
        <p:pic>
          <p:nvPicPr>
            <p:cNvPr id="43020" name="Picture 1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80213" y="2900363"/>
              <a:ext cx="600075" cy="1131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700338" y="1979613"/>
            <a:ext cx="815975" cy="652462"/>
            <a:chOff x="1701" y="1247"/>
            <a:chExt cx="514" cy="411"/>
          </a:xfrm>
        </p:grpSpPr>
        <p:sp>
          <p:nvSpPr>
            <p:cNvPr id="43022" name="AutoShape 13"/>
            <p:cNvSpPr>
              <a:spLocks noChangeArrowheads="1"/>
            </p:cNvSpPr>
            <p:nvPr/>
          </p:nvSpPr>
          <p:spPr bwMode="auto">
            <a:xfrm>
              <a:off x="1701" y="1247"/>
              <a:ext cx="515" cy="412"/>
            </a:xfrm>
            <a:prstGeom prst="roundRect">
              <a:avLst>
                <a:gd name="adj" fmla="val 241"/>
              </a:avLst>
            </a:prstGeom>
            <a:solidFill>
              <a:srgbClr val="FFFFFF"/>
            </a:solidFill>
            <a:ln w="36000">
              <a:solidFill>
                <a:srgbClr val="263E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3023" name="Freeform 14"/>
            <p:cNvSpPr>
              <a:spLocks noChangeArrowheads="1"/>
            </p:cNvSpPr>
            <p:nvPr/>
          </p:nvSpPr>
          <p:spPr bwMode="auto">
            <a:xfrm>
              <a:off x="1701" y="1247"/>
              <a:ext cx="515" cy="206"/>
            </a:xfrm>
            <a:custGeom>
              <a:avLst/>
              <a:gdLst>
                <a:gd name="T0" fmla="*/ 1134 w 2269"/>
                <a:gd name="T1" fmla="*/ 908 h 909"/>
                <a:gd name="T2" fmla="*/ 2268 w 2269"/>
                <a:gd name="T3" fmla="*/ 0 h 909"/>
                <a:gd name="T4" fmla="*/ 0 w 2269"/>
                <a:gd name="T5" fmla="*/ 0 h 909"/>
                <a:gd name="T6" fmla="*/ 1134 w 2269"/>
                <a:gd name="T7" fmla="*/ 908 h 90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69"/>
                <a:gd name="T13" fmla="*/ 0 h 909"/>
                <a:gd name="T14" fmla="*/ 2269 w 2269"/>
                <a:gd name="T15" fmla="*/ 909 h 90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69" h="909">
                  <a:moveTo>
                    <a:pt x="1134" y="908"/>
                  </a:moveTo>
                  <a:lnTo>
                    <a:pt x="2268" y="0"/>
                  </a:lnTo>
                  <a:lnTo>
                    <a:pt x="0" y="0"/>
                  </a:lnTo>
                  <a:lnTo>
                    <a:pt x="1134" y="908"/>
                  </a:lnTo>
                </a:path>
              </a:pathLst>
            </a:cu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" name="グループ化 20"/>
          <p:cNvGrpSpPr/>
          <p:nvPr/>
        </p:nvGrpSpPr>
        <p:grpSpPr>
          <a:xfrm>
            <a:off x="7668344" y="2492896"/>
            <a:ext cx="1109662" cy="1501254"/>
            <a:chOff x="7668344" y="2492896"/>
            <a:chExt cx="1109662" cy="1501254"/>
          </a:xfrm>
        </p:grpSpPr>
        <p:grpSp>
          <p:nvGrpSpPr>
            <p:cNvPr id="5" name="グループ化 16"/>
            <p:cNvGrpSpPr/>
            <p:nvPr/>
          </p:nvGrpSpPr>
          <p:grpSpPr>
            <a:xfrm>
              <a:off x="7668344" y="2492896"/>
              <a:ext cx="1109662" cy="1501254"/>
              <a:chOff x="7668344" y="2492896"/>
              <a:chExt cx="1109662" cy="1501254"/>
            </a:xfrm>
          </p:grpSpPr>
          <p:sp>
            <p:nvSpPr>
              <p:cNvPr id="43015" name="Text Box 6"/>
              <p:cNvSpPr txBox="1">
                <a:spLocks noChangeArrowheads="1"/>
              </p:cNvSpPr>
              <p:nvPr/>
            </p:nvSpPr>
            <p:spPr bwMode="auto">
              <a:xfrm>
                <a:off x="7668344" y="2492896"/>
                <a:ext cx="1109662" cy="42227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5000" rIns="90000" bIns="45000"/>
              <a:lstStyle/>
              <a:p>
                <a: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ja-JP" altLang="en-GB" sz="2400" dirty="0">
                    <a:solidFill>
                      <a:srgbClr val="FF0000"/>
                    </a:solidFill>
                  </a:rPr>
                  <a:t>秘密鍵</a:t>
                </a:r>
              </a:p>
            </p:txBody>
          </p:sp>
          <p:pic>
            <p:nvPicPr>
              <p:cNvPr id="43018" name="Picture 9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7897813" y="2906713"/>
                <a:ext cx="742950" cy="108743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  <p:grpSp>
          <p:nvGrpSpPr>
            <p:cNvPr id="6" name="グループ化 19"/>
            <p:cNvGrpSpPr/>
            <p:nvPr/>
          </p:nvGrpSpPr>
          <p:grpSpPr>
            <a:xfrm>
              <a:off x="8100392" y="3428997"/>
              <a:ext cx="432048" cy="432048"/>
              <a:chOff x="4283968" y="4710742"/>
              <a:chExt cx="432048" cy="518458"/>
            </a:xfrm>
          </p:grpSpPr>
          <p:sp>
            <p:nvSpPr>
              <p:cNvPr id="19" name="円/楕円 18"/>
              <p:cNvSpPr/>
              <p:nvPr/>
            </p:nvSpPr>
            <p:spPr bwMode="auto">
              <a:xfrm>
                <a:off x="4283968" y="4797152"/>
                <a:ext cx="432048" cy="432048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1">
                  <a:lnSpc>
                    <a:spcPct val="8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buNone/>
                  <a:tabLst/>
                </a:pPr>
                <a:endParaRPr kumimoji="0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ＭＳ Ｐゴシック" pitchFamily="48" charset="-128"/>
                </a:endParaRPr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4283968" y="4710742"/>
                <a:ext cx="432048" cy="322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秘</a:t>
                </a:r>
                <a:endParaRPr kumimoji="1" lang="en-US" altLang="ja-JP" dirty="0" smtClean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20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38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L -0.43143 0.0347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" y="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電子メール</a:t>
            </a:r>
            <a:r>
              <a:rPr kumimoji="1" lang="en-US" altLang="ja-JP" dirty="0" smtClean="0"/>
              <a:t>(e-mail)	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219200"/>
            <a:ext cx="8206680" cy="4876800"/>
          </a:xfrm>
        </p:spPr>
        <p:txBody>
          <a:bodyPr/>
          <a:lstStyle/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ja-JP" altLang="en-US" dirty="0" smtClean="0"/>
              <a:t>ネットワークを通じてメッセージやファイルのやり取りを行うための仕組みの一つ</a:t>
            </a:r>
            <a:endParaRPr lang="en-US" altLang="ja-JP" dirty="0" smtClean="0"/>
          </a:p>
          <a:p>
            <a:pPr marL="342900" lvl="1" indent="-342900">
              <a:spcBef>
                <a:spcPts val="1200"/>
              </a:spcBef>
              <a:buFont typeface="Arial" pitchFamily="34" charset="0"/>
              <a:buChar char="•"/>
            </a:pPr>
            <a:r>
              <a:rPr kumimoji="1" lang="ja-JP" altLang="en-US" sz="3200" dirty="0" smtClean="0"/>
              <a:t>具体例</a:t>
            </a:r>
            <a:endParaRPr kumimoji="1" lang="en-US" altLang="ja-JP" sz="3200" dirty="0" smtClean="0"/>
          </a:p>
          <a:p>
            <a:pPr marL="742950" lvl="2" indent="-342900">
              <a:buFont typeface="Times New Roman" pitchFamily="18" charset="0"/>
              <a:buChar char="‒"/>
            </a:pPr>
            <a:r>
              <a:rPr lang="ja-JP" altLang="en-US" sz="2800" dirty="0" smtClean="0"/>
              <a:t>携帯メール</a:t>
            </a:r>
            <a:endParaRPr lang="en-US" altLang="ja-JP" sz="2800" dirty="0" smtClean="0"/>
          </a:p>
          <a:p>
            <a:pPr marL="742950" lvl="2" indent="-342900">
              <a:buFont typeface="Times New Roman" pitchFamily="18" charset="0"/>
              <a:buChar char="‒"/>
            </a:pPr>
            <a:r>
              <a:rPr lang="en-US" altLang="ja-JP" sz="2800" dirty="0" smtClean="0">
                <a:latin typeface="+mn-ea"/>
              </a:rPr>
              <a:t>web</a:t>
            </a:r>
            <a:r>
              <a:rPr lang="ja-JP" altLang="en-US" sz="2800" dirty="0" smtClean="0">
                <a:latin typeface="+mn-ea"/>
              </a:rPr>
              <a:t>メール</a:t>
            </a:r>
            <a:endParaRPr lang="en-US" altLang="ja-JP" sz="2800" dirty="0" smtClean="0">
              <a:latin typeface="+mn-ea"/>
            </a:endParaRPr>
          </a:p>
          <a:p>
            <a:pPr marL="742950" lvl="2" indent="-342900">
              <a:buFont typeface="Times New Roman" pitchFamily="18" charset="0"/>
              <a:buChar char="‒"/>
            </a:pPr>
            <a:r>
              <a:rPr lang="en-GB" altLang="ja-JP" sz="2800" dirty="0" smtClean="0">
                <a:latin typeface="+mn-ea"/>
              </a:rPr>
              <a:t>ISP </a:t>
            </a:r>
            <a:r>
              <a:rPr lang="ja-JP" altLang="en-GB" sz="2800" dirty="0" smtClean="0">
                <a:latin typeface="+mn-ea"/>
              </a:rPr>
              <a:t>（プロバイダ） から提供されるメールサービ</a:t>
            </a:r>
            <a:r>
              <a:rPr lang="ja-JP" altLang="en-US" sz="2800" dirty="0" smtClean="0">
                <a:latin typeface="+mn-ea"/>
              </a:rPr>
              <a:t>ス</a:t>
            </a:r>
            <a:endParaRPr lang="en-US" altLang="ja-JP" sz="2800" dirty="0" smtClean="0">
              <a:latin typeface="+mn-ea"/>
            </a:endParaRPr>
          </a:p>
          <a:p>
            <a:pPr marL="742950" lvl="2" indent="-342900">
              <a:buFont typeface="Times New Roman" pitchFamily="18" charset="0"/>
              <a:buChar char="‒"/>
            </a:pPr>
            <a:r>
              <a:rPr lang="en-US" altLang="ja-JP" sz="2800" dirty="0" smtClean="0">
                <a:latin typeface="+mn-ea"/>
              </a:rPr>
              <a:t>etc</a:t>
            </a:r>
            <a:r>
              <a:rPr lang="en-US" altLang="ja-JP" sz="2800" dirty="0" smtClean="0"/>
              <a:t>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0B71-10B3-4E58-B4BF-E7DDE8C2C6F7}" type="slidenum">
              <a:rPr lang="en-US" altLang="ja-JP" smtClean="0"/>
              <a:pPr/>
              <a:t>3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0"/>
            <a:ext cx="8892480" cy="908720"/>
          </a:xfrm>
        </p:spPr>
        <p:txBody>
          <a:bodyPr/>
          <a:lstStyle/>
          <a:p>
            <a:pPr algn="ctr"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dirty="0" smtClean="0"/>
              <a:t>公開鍵暗号方式</a:t>
            </a:r>
          </a:p>
        </p:txBody>
      </p:sp>
      <p:pic>
        <p:nvPicPr>
          <p:cNvPr id="4403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2160588"/>
            <a:ext cx="1584325" cy="106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403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10388" y="4229100"/>
            <a:ext cx="1728787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4" name="グループ化 17"/>
          <p:cNvGrpSpPr/>
          <p:nvPr/>
        </p:nvGrpSpPr>
        <p:grpSpPr>
          <a:xfrm>
            <a:off x="2555776" y="2708920"/>
            <a:ext cx="1109662" cy="1538287"/>
            <a:chOff x="6523038" y="2493963"/>
            <a:chExt cx="1109662" cy="1538287"/>
          </a:xfrm>
        </p:grpSpPr>
        <p:sp>
          <p:nvSpPr>
            <p:cNvPr id="19" name="Text Box 7"/>
            <p:cNvSpPr txBox="1">
              <a:spLocks noChangeArrowheads="1"/>
            </p:cNvSpPr>
            <p:nvPr/>
          </p:nvSpPr>
          <p:spPr bwMode="auto">
            <a:xfrm>
              <a:off x="6523038" y="2493963"/>
              <a:ext cx="1109662" cy="4222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5000" rIns="90000" bIns="45000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sz="2400" dirty="0">
                  <a:solidFill>
                    <a:srgbClr val="000080"/>
                  </a:solidFill>
                </a:rPr>
                <a:t>公開鍵</a:t>
              </a:r>
            </a:p>
          </p:txBody>
        </p:sp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80213" y="2900363"/>
              <a:ext cx="600075" cy="1131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5" name="グループ化 20"/>
          <p:cNvGrpSpPr/>
          <p:nvPr/>
        </p:nvGrpSpPr>
        <p:grpSpPr>
          <a:xfrm>
            <a:off x="7668344" y="2492896"/>
            <a:ext cx="1109662" cy="1501254"/>
            <a:chOff x="7668344" y="2492896"/>
            <a:chExt cx="1109662" cy="1501254"/>
          </a:xfrm>
        </p:grpSpPr>
        <p:grpSp>
          <p:nvGrpSpPr>
            <p:cNvPr id="6" name="グループ化 16"/>
            <p:cNvGrpSpPr/>
            <p:nvPr/>
          </p:nvGrpSpPr>
          <p:grpSpPr>
            <a:xfrm>
              <a:off x="7668344" y="2492896"/>
              <a:ext cx="1109662" cy="1501254"/>
              <a:chOff x="7668344" y="2492896"/>
              <a:chExt cx="1109662" cy="1501254"/>
            </a:xfrm>
          </p:grpSpPr>
          <p:sp>
            <p:nvSpPr>
              <p:cNvPr id="26" name="Text Box 6"/>
              <p:cNvSpPr txBox="1">
                <a:spLocks noChangeArrowheads="1"/>
              </p:cNvSpPr>
              <p:nvPr/>
            </p:nvSpPr>
            <p:spPr bwMode="auto">
              <a:xfrm>
                <a:off x="7668344" y="2492896"/>
                <a:ext cx="1109662" cy="42227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5000" rIns="90000" bIns="45000"/>
              <a:lstStyle/>
              <a:p>
                <a: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ja-JP" altLang="en-GB" sz="2400" dirty="0">
                    <a:solidFill>
                      <a:srgbClr val="FF0000"/>
                    </a:solidFill>
                  </a:rPr>
                  <a:t>秘密鍵</a:t>
                </a:r>
              </a:p>
            </p:txBody>
          </p:sp>
          <p:pic>
            <p:nvPicPr>
              <p:cNvPr id="27" name="Picture 9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7897813" y="2906713"/>
                <a:ext cx="742950" cy="108743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  <p:grpSp>
          <p:nvGrpSpPr>
            <p:cNvPr id="7" name="グループ化 19"/>
            <p:cNvGrpSpPr/>
            <p:nvPr/>
          </p:nvGrpSpPr>
          <p:grpSpPr>
            <a:xfrm>
              <a:off x="8100392" y="3428997"/>
              <a:ext cx="432048" cy="432048"/>
              <a:chOff x="4283968" y="4710742"/>
              <a:chExt cx="432048" cy="518458"/>
            </a:xfrm>
          </p:grpSpPr>
          <p:sp>
            <p:nvSpPr>
              <p:cNvPr id="24" name="円/楕円 23"/>
              <p:cNvSpPr/>
              <p:nvPr/>
            </p:nvSpPr>
            <p:spPr bwMode="auto">
              <a:xfrm>
                <a:off x="4283968" y="4797152"/>
                <a:ext cx="432048" cy="432048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1">
                  <a:lnSpc>
                    <a:spcPct val="8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buNone/>
                  <a:tabLst/>
                </a:pPr>
                <a:endParaRPr kumimoji="0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ＭＳ Ｐゴシック" pitchFamily="48" charset="-128"/>
                </a:endParaRPr>
              </a:p>
            </p:txBody>
          </p:sp>
          <p:sp>
            <p:nvSpPr>
              <p:cNvPr id="25" name="テキスト ボックス 24"/>
              <p:cNvSpPr txBox="1"/>
              <p:nvPr/>
            </p:nvSpPr>
            <p:spPr>
              <a:xfrm>
                <a:off x="4283968" y="4710742"/>
                <a:ext cx="432048" cy="322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秘</a:t>
                </a:r>
                <a:endParaRPr kumimoji="1" lang="en-US" altLang="ja-JP" dirty="0" smtClean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35" name="グループ化 34"/>
          <p:cNvGrpSpPr/>
          <p:nvPr/>
        </p:nvGrpSpPr>
        <p:grpSpPr>
          <a:xfrm>
            <a:off x="2700338" y="1979613"/>
            <a:ext cx="815975" cy="652462"/>
            <a:chOff x="2700338" y="1979613"/>
            <a:chExt cx="815975" cy="652462"/>
          </a:xfrm>
        </p:grpSpPr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2700338" y="1979613"/>
              <a:ext cx="815975" cy="652462"/>
              <a:chOff x="1701" y="1247"/>
              <a:chExt cx="514" cy="411"/>
            </a:xfrm>
          </p:grpSpPr>
          <p:sp>
            <p:nvSpPr>
              <p:cNvPr id="44048" name="AutoShape 14"/>
              <p:cNvSpPr>
                <a:spLocks noChangeArrowheads="1"/>
              </p:cNvSpPr>
              <p:nvPr/>
            </p:nvSpPr>
            <p:spPr bwMode="auto">
              <a:xfrm>
                <a:off x="1701" y="1247"/>
                <a:ext cx="515" cy="412"/>
              </a:xfrm>
              <a:prstGeom prst="roundRect">
                <a:avLst>
                  <a:gd name="adj" fmla="val 241"/>
                </a:avLst>
              </a:prstGeom>
              <a:solidFill>
                <a:srgbClr val="FFFFFF"/>
              </a:solidFill>
              <a:ln w="36000">
                <a:solidFill>
                  <a:srgbClr val="263E6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4049" name="Freeform 15"/>
              <p:cNvSpPr>
                <a:spLocks noChangeArrowheads="1"/>
              </p:cNvSpPr>
              <p:nvPr/>
            </p:nvSpPr>
            <p:spPr bwMode="auto">
              <a:xfrm>
                <a:off x="1701" y="1247"/>
                <a:ext cx="515" cy="206"/>
              </a:xfrm>
              <a:custGeom>
                <a:avLst/>
                <a:gdLst>
                  <a:gd name="T0" fmla="*/ 1134 w 2269"/>
                  <a:gd name="T1" fmla="*/ 908 h 909"/>
                  <a:gd name="T2" fmla="*/ 2268 w 2269"/>
                  <a:gd name="T3" fmla="*/ 0 h 909"/>
                  <a:gd name="T4" fmla="*/ 0 w 2269"/>
                  <a:gd name="T5" fmla="*/ 0 h 909"/>
                  <a:gd name="T6" fmla="*/ 1134 w 2269"/>
                  <a:gd name="T7" fmla="*/ 908 h 90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69"/>
                  <a:gd name="T13" fmla="*/ 0 h 909"/>
                  <a:gd name="T14" fmla="*/ 2269 w 2269"/>
                  <a:gd name="T15" fmla="*/ 909 h 90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69" h="909">
                    <a:moveTo>
                      <a:pt x="1134" y="908"/>
                    </a:moveTo>
                    <a:lnTo>
                      <a:pt x="2268" y="0"/>
                    </a:lnTo>
                    <a:lnTo>
                      <a:pt x="0" y="0"/>
                    </a:lnTo>
                    <a:lnTo>
                      <a:pt x="1134" y="908"/>
                    </a:lnTo>
                  </a:path>
                </a:pathLst>
              </a:custGeom>
              <a:solidFill>
                <a:srgbClr val="99CCFF"/>
              </a:solidFill>
              <a:ln w="936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34" name="グループ化 33"/>
            <p:cNvGrpSpPr/>
            <p:nvPr/>
          </p:nvGrpSpPr>
          <p:grpSpPr>
            <a:xfrm>
              <a:off x="2843808" y="2060848"/>
              <a:ext cx="504056" cy="432048"/>
              <a:chOff x="5652120" y="2276872"/>
              <a:chExt cx="504056" cy="720080"/>
            </a:xfrm>
          </p:grpSpPr>
          <p:sp>
            <p:nvSpPr>
              <p:cNvPr id="28" name="片側の 2 つの角を切り取った四角形 27"/>
              <p:cNvSpPr/>
              <p:nvPr/>
            </p:nvSpPr>
            <p:spPr>
              <a:xfrm>
                <a:off x="5652120" y="2492896"/>
                <a:ext cx="504056" cy="504056"/>
              </a:xfrm>
              <a:prstGeom prst="snip2Same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3" name="グループ化 22"/>
              <p:cNvGrpSpPr/>
              <p:nvPr/>
            </p:nvGrpSpPr>
            <p:grpSpPr>
              <a:xfrm>
                <a:off x="5796136" y="2564904"/>
                <a:ext cx="216024" cy="360040"/>
                <a:chOff x="5364088" y="2420888"/>
                <a:chExt cx="576064" cy="864096"/>
              </a:xfrm>
              <a:solidFill>
                <a:schemeClr val="bg1"/>
              </a:solidFill>
            </p:grpSpPr>
            <p:sp>
              <p:nvSpPr>
                <p:cNvPr id="21" name="円/楕円 20"/>
                <p:cNvSpPr/>
                <p:nvPr/>
              </p:nvSpPr>
              <p:spPr>
                <a:xfrm>
                  <a:off x="5436096" y="2420888"/>
                  <a:ext cx="432048" cy="432048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" name="台形 21"/>
                <p:cNvSpPr/>
                <p:nvPr/>
              </p:nvSpPr>
              <p:spPr>
                <a:xfrm>
                  <a:off x="5364088" y="2780928"/>
                  <a:ext cx="576064" cy="504056"/>
                </a:xfrm>
                <a:prstGeom prst="trapezoid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3" name="アーチ 32"/>
              <p:cNvSpPr/>
              <p:nvPr/>
            </p:nvSpPr>
            <p:spPr>
              <a:xfrm>
                <a:off x="5724128" y="2276872"/>
                <a:ext cx="360040" cy="432048"/>
              </a:xfrm>
              <a:prstGeom prst="blockArc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6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39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L 0.32552 0.1953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" y="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333E-6 L -0.22587 0.2370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" y="1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0"/>
            <a:ext cx="8892480" cy="908720"/>
          </a:xfrm>
        </p:spPr>
        <p:txBody>
          <a:bodyPr/>
          <a:lstStyle/>
          <a:p>
            <a:pPr algn="ctr"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dirty="0" smtClean="0"/>
              <a:t>公開鍵暗号方式</a:t>
            </a:r>
          </a:p>
        </p:txBody>
      </p:sp>
      <p:pic>
        <p:nvPicPr>
          <p:cNvPr id="4403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2160588"/>
            <a:ext cx="1584325" cy="106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403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10388" y="4229100"/>
            <a:ext cx="1728787" cy="117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3" name="グループ化 20"/>
          <p:cNvGrpSpPr/>
          <p:nvPr/>
        </p:nvGrpSpPr>
        <p:grpSpPr>
          <a:xfrm>
            <a:off x="5580112" y="4149080"/>
            <a:ext cx="1109662" cy="1501254"/>
            <a:chOff x="7668344" y="2492896"/>
            <a:chExt cx="1109662" cy="1501254"/>
          </a:xfrm>
        </p:grpSpPr>
        <p:grpSp>
          <p:nvGrpSpPr>
            <p:cNvPr id="4" name="グループ化 16"/>
            <p:cNvGrpSpPr/>
            <p:nvPr/>
          </p:nvGrpSpPr>
          <p:grpSpPr>
            <a:xfrm>
              <a:off x="7668344" y="2492896"/>
              <a:ext cx="1109662" cy="1501254"/>
              <a:chOff x="7668344" y="2492896"/>
              <a:chExt cx="1109662" cy="1501254"/>
            </a:xfrm>
          </p:grpSpPr>
          <p:sp>
            <p:nvSpPr>
              <p:cNvPr id="26" name="Text Box 6"/>
              <p:cNvSpPr txBox="1">
                <a:spLocks noChangeArrowheads="1"/>
              </p:cNvSpPr>
              <p:nvPr/>
            </p:nvSpPr>
            <p:spPr bwMode="auto">
              <a:xfrm>
                <a:off x="7668344" y="2492896"/>
                <a:ext cx="1109662" cy="42227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5000" rIns="90000" bIns="45000"/>
              <a:lstStyle/>
              <a:p>
                <a: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ja-JP" altLang="en-GB" sz="2400" dirty="0">
                    <a:solidFill>
                      <a:srgbClr val="FF0000"/>
                    </a:solidFill>
                  </a:rPr>
                  <a:t>秘密鍵</a:t>
                </a:r>
              </a:p>
            </p:txBody>
          </p:sp>
          <p:pic>
            <p:nvPicPr>
              <p:cNvPr id="27" name="Picture 9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7897813" y="2906713"/>
                <a:ext cx="742950" cy="108743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  <p:grpSp>
          <p:nvGrpSpPr>
            <p:cNvPr id="5" name="グループ化 19"/>
            <p:cNvGrpSpPr/>
            <p:nvPr/>
          </p:nvGrpSpPr>
          <p:grpSpPr>
            <a:xfrm>
              <a:off x="8100392" y="3428997"/>
              <a:ext cx="432048" cy="432048"/>
              <a:chOff x="4283968" y="4710742"/>
              <a:chExt cx="432048" cy="518458"/>
            </a:xfrm>
          </p:grpSpPr>
          <p:sp>
            <p:nvSpPr>
              <p:cNvPr id="24" name="円/楕円 23"/>
              <p:cNvSpPr/>
              <p:nvPr/>
            </p:nvSpPr>
            <p:spPr bwMode="auto">
              <a:xfrm>
                <a:off x="4283968" y="4797152"/>
                <a:ext cx="432048" cy="432048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1">
                  <a:lnSpc>
                    <a:spcPct val="8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charset="0"/>
                  <a:buNone/>
                  <a:tabLst/>
                </a:pPr>
                <a:endParaRPr kumimoji="0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ＭＳ Ｐゴシック" pitchFamily="48" charset="-128"/>
                </a:endParaRPr>
              </a:p>
            </p:txBody>
          </p:sp>
          <p:sp>
            <p:nvSpPr>
              <p:cNvPr id="25" name="テキスト ボックス 24"/>
              <p:cNvSpPr txBox="1"/>
              <p:nvPr/>
            </p:nvSpPr>
            <p:spPr>
              <a:xfrm>
                <a:off x="4283968" y="4710742"/>
                <a:ext cx="432048" cy="322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秘</a:t>
                </a:r>
                <a:endParaRPr kumimoji="1" lang="en-US" altLang="ja-JP" dirty="0" smtClean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5652120" y="3284984"/>
            <a:ext cx="815975" cy="652462"/>
            <a:chOff x="1701" y="1247"/>
            <a:chExt cx="514" cy="411"/>
          </a:xfrm>
        </p:grpSpPr>
        <p:sp>
          <p:nvSpPr>
            <p:cNvPr id="44048" name="AutoShape 14"/>
            <p:cNvSpPr>
              <a:spLocks noChangeArrowheads="1"/>
            </p:cNvSpPr>
            <p:nvPr/>
          </p:nvSpPr>
          <p:spPr bwMode="auto">
            <a:xfrm>
              <a:off x="1701" y="1247"/>
              <a:ext cx="515" cy="412"/>
            </a:xfrm>
            <a:prstGeom prst="roundRect">
              <a:avLst>
                <a:gd name="adj" fmla="val 241"/>
              </a:avLst>
            </a:prstGeom>
            <a:solidFill>
              <a:srgbClr val="FFFFFF"/>
            </a:solidFill>
            <a:ln w="36000">
              <a:solidFill>
                <a:srgbClr val="263E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049" name="Freeform 15"/>
            <p:cNvSpPr>
              <a:spLocks noChangeArrowheads="1"/>
            </p:cNvSpPr>
            <p:nvPr/>
          </p:nvSpPr>
          <p:spPr bwMode="auto">
            <a:xfrm>
              <a:off x="1701" y="1247"/>
              <a:ext cx="515" cy="206"/>
            </a:xfrm>
            <a:custGeom>
              <a:avLst/>
              <a:gdLst>
                <a:gd name="T0" fmla="*/ 1134 w 2269"/>
                <a:gd name="T1" fmla="*/ 908 h 909"/>
                <a:gd name="T2" fmla="*/ 2268 w 2269"/>
                <a:gd name="T3" fmla="*/ 0 h 909"/>
                <a:gd name="T4" fmla="*/ 0 w 2269"/>
                <a:gd name="T5" fmla="*/ 0 h 909"/>
                <a:gd name="T6" fmla="*/ 1134 w 2269"/>
                <a:gd name="T7" fmla="*/ 908 h 90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69"/>
                <a:gd name="T13" fmla="*/ 0 h 909"/>
                <a:gd name="T14" fmla="*/ 2269 w 2269"/>
                <a:gd name="T15" fmla="*/ 909 h 90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69" h="909">
                  <a:moveTo>
                    <a:pt x="1134" y="908"/>
                  </a:moveTo>
                  <a:lnTo>
                    <a:pt x="2268" y="0"/>
                  </a:lnTo>
                  <a:lnTo>
                    <a:pt x="0" y="0"/>
                  </a:lnTo>
                  <a:lnTo>
                    <a:pt x="1134" y="908"/>
                  </a:lnTo>
                </a:path>
              </a:pathLst>
            </a:cu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" name="グループ化 33"/>
          <p:cNvGrpSpPr/>
          <p:nvPr/>
        </p:nvGrpSpPr>
        <p:grpSpPr>
          <a:xfrm>
            <a:off x="5795590" y="3366219"/>
            <a:ext cx="504056" cy="432048"/>
            <a:chOff x="5652120" y="2276872"/>
            <a:chExt cx="504056" cy="720080"/>
          </a:xfrm>
        </p:grpSpPr>
        <p:sp>
          <p:nvSpPr>
            <p:cNvPr id="28" name="片側の 2 つの角を切り取った四角形 27"/>
            <p:cNvSpPr/>
            <p:nvPr/>
          </p:nvSpPr>
          <p:spPr>
            <a:xfrm>
              <a:off x="5652120" y="2492896"/>
              <a:ext cx="504056" cy="504056"/>
            </a:xfrm>
            <a:prstGeom prst="snip2Same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22"/>
            <p:cNvGrpSpPr/>
            <p:nvPr/>
          </p:nvGrpSpPr>
          <p:grpSpPr>
            <a:xfrm>
              <a:off x="5796136" y="2564904"/>
              <a:ext cx="216024" cy="360040"/>
              <a:chOff x="5364088" y="2420888"/>
              <a:chExt cx="576064" cy="864096"/>
            </a:xfrm>
            <a:solidFill>
              <a:schemeClr val="bg1"/>
            </a:solidFill>
          </p:grpSpPr>
          <p:sp>
            <p:nvSpPr>
              <p:cNvPr id="21" name="円/楕円 20"/>
              <p:cNvSpPr/>
              <p:nvPr/>
            </p:nvSpPr>
            <p:spPr>
              <a:xfrm>
                <a:off x="5436096" y="2420888"/>
                <a:ext cx="432048" cy="432048"/>
              </a:xfrm>
              <a:prstGeom prst="ellipse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台形 21"/>
              <p:cNvSpPr/>
              <p:nvPr/>
            </p:nvSpPr>
            <p:spPr>
              <a:xfrm>
                <a:off x="5364088" y="2780928"/>
                <a:ext cx="576064" cy="504056"/>
              </a:xfrm>
              <a:prstGeom prst="trapezoid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3" name="アーチ 32"/>
            <p:cNvSpPr/>
            <p:nvPr/>
          </p:nvSpPr>
          <p:spPr>
            <a:xfrm>
              <a:off x="5724128" y="2276872"/>
              <a:ext cx="360040" cy="432048"/>
            </a:xfrm>
            <a:prstGeom prst="blockArc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グループ化 17"/>
          <p:cNvGrpSpPr/>
          <p:nvPr/>
        </p:nvGrpSpPr>
        <p:grpSpPr>
          <a:xfrm>
            <a:off x="2555776" y="2708920"/>
            <a:ext cx="1109662" cy="1538287"/>
            <a:chOff x="6523038" y="2493963"/>
            <a:chExt cx="1109662" cy="1538287"/>
          </a:xfrm>
        </p:grpSpPr>
        <p:sp>
          <p:nvSpPr>
            <p:cNvPr id="30" name="Text Box 7"/>
            <p:cNvSpPr txBox="1">
              <a:spLocks noChangeArrowheads="1"/>
            </p:cNvSpPr>
            <p:nvPr/>
          </p:nvSpPr>
          <p:spPr bwMode="auto">
            <a:xfrm>
              <a:off x="6523038" y="2493963"/>
              <a:ext cx="1109662" cy="4222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5000" rIns="90000" bIns="45000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sz="2400" dirty="0">
                  <a:solidFill>
                    <a:srgbClr val="000080"/>
                  </a:solidFill>
                </a:rPr>
                <a:t>公開鍵</a:t>
              </a:r>
            </a:p>
          </p:txBody>
        </p:sp>
        <p:pic>
          <p:nvPicPr>
            <p:cNvPr id="31" name="Picture 1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780213" y="2900363"/>
              <a:ext cx="600075" cy="1131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32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40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 smtClean="0"/>
              <a:t>まとめキーワード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altLang="ja-JP" dirty="0" smtClean="0">
                <a:latin typeface="+mn-ea"/>
              </a:rPr>
              <a:t>MTA, MUA</a:t>
            </a:r>
          </a:p>
          <a:p>
            <a:pPr>
              <a:spcBef>
                <a:spcPts val="1200"/>
              </a:spcBef>
            </a:pPr>
            <a:r>
              <a:rPr kumimoji="1" lang="en-US" altLang="ja-JP" dirty="0" smtClean="0">
                <a:latin typeface="+mn-ea"/>
              </a:rPr>
              <a:t>SMTP, POP, IMAP</a:t>
            </a:r>
          </a:p>
          <a:p>
            <a:pPr>
              <a:spcBef>
                <a:spcPts val="1200"/>
              </a:spcBef>
            </a:pPr>
            <a:r>
              <a:rPr lang="ja-JP" altLang="en-US" dirty="0" smtClean="0"/>
              <a:t>メールヘッダ</a:t>
            </a:r>
            <a:endParaRPr lang="en-US" altLang="ja-JP" dirty="0" smtClean="0"/>
          </a:p>
          <a:p>
            <a:pPr>
              <a:spcBef>
                <a:spcPts val="1200"/>
              </a:spcBef>
            </a:pPr>
            <a:r>
              <a:rPr lang="ja-JP" altLang="en-US" dirty="0" smtClean="0"/>
              <a:t>メールマナー</a:t>
            </a:r>
            <a:endParaRPr lang="en-US" altLang="ja-JP" dirty="0" smtClean="0"/>
          </a:p>
          <a:p>
            <a:pPr>
              <a:spcBef>
                <a:spcPts val="1200"/>
              </a:spcBef>
            </a:pPr>
            <a:r>
              <a:rPr lang="ja-JP" altLang="en-US" dirty="0" smtClean="0"/>
              <a:t>電子署名</a:t>
            </a:r>
            <a:r>
              <a:rPr lang="en-US" altLang="ja-JP" dirty="0" smtClean="0"/>
              <a:t>, </a:t>
            </a:r>
            <a:r>
              <a:rPr lang="ja-JP" altLang="en-US" dirty="0" smtClean="0"/>
              <a:t>暗号化</a:t>
            </a:r>
            <a:r>
              <a:rPr lang="en-US" altLang="ja-JP" dirty="0" smtClean="0"/>
              <a:t>, </a:t>
            </a:r>
            <a:r>
              <a:rPr lang="ja-JP" altLang="en-US" dirty="0" smtClean="0"/>
              <a:t>公開鍵暗号方式</a:t>
            </a:r>
            <a:endParaRPr lang="en-US" altLang="ja-JP" dirty="0" smtClean="0"/>
          </a:p>
          <a:p>
            <a:pPr>
              <a:spcBef>
                <a:spcPts val="1200"/>
              </a:spcBef>
            </a:pPr>
            <a:endParaRPr kumimoji="1" lang="ja-JP" altLang="en-US" dirty="0"/>
          </a:p>
        </p:txBody>
      </p:sp>
      <p:sp>
        <p:nvSpPr>
          <p:cNvPr id="5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41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参考文献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115272"/>
          </a:xfrm>
        </p:spPr>
        <p:txBody>
          <a:bodyPr/>
          <a:lstStyle/>
          <a:p>
            <a:pPr>
              <a:lnSpc>
                <a:spcPct val="125000"/>
              </a:lnSpc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sz="2600" dirty="0" smtClean="0">
                <a:latin typeface="+mn-ea"/>
              </a:rPr>
              <a:t>Dianna Mullet, Kevin Mullet </a:t>
            </a:r>
            <a:r>
              <a:rPr lang="ja-JP" altLang="en-US" sz="2600" dirty="0" smtClean="0">
                <a:latin typeface="+mn-ea"/>
              </a:rPr>
              <a:t>著 木田直子 訳</a:t>
            </a:r>
            <a:r>
              <a:rPr lang="en-US" altLang="ja-JP" sz="2600" dirty="0" smtClean="0">
                <a:latin typeface="+mn-ea"/>
              </a:rPr>
              <a:t>, </a:t>
            </a:r>
            <a:r>
              <a:rPr lang="ja-JP" altLang="en-US" sz="2600" dirty="0" smtClean="0">
                <a:latin typeface="+mn-ea"/>
              </a:rPr>
              <a:t>オーム社</a:t>
            </a:r>
            <a:r>
              <a:rPr lang="en-US" altLang="ja-JP" sz="2600" dirty="0" smtClean="0">
                <a:latin typeface="+mn-ea"/>
              </a:rPr>
              <a:t>, IMAP</a:t>
            </a:r>
          </a:p>
          <a:p>
            <a:pPr>
              <a:lnSpc>
                <a:spcPct val="125000"/>
              </a:lnSpc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sz="2600" dirty="0" smtClean="0">
                <a:latin typeface="+mn-ea"/>
              </a:rPr>
              <a:t>河野寿 著</a:t>
            </a:r>
            <a:r>
              <a:rPr lang="en-US" altLang="ja-JP" sz="2600" dirty="0" smtClean="0">
                <a:latin typeface="+mn-ea"/>
              </a:rPr>
              <a:t>, </a:t>
            </a:r>
            <a:r>
              <a:rPr lang="ja-JP" altLang="en-US" sz="2600" dirty="0" smtClean="0">
                <a:latin typeface="+mn-ea"/>
              </a:rPr>
              <a:t>毎日コミュニケーションズ</a:t>
            </a:r>
            <a:r>
              <a:rPr lang="en-US" altLang="ja-JP" sz="2600" dirty="0" smtClean="0">
                <a:latin typeface="+mn-ea"/>
              </a:rPr>
              <a:t>, </a:t>
            </a:r>
            <a:r>
              <a:rPr lang="ja-JP" altLang="en-US" sz="2600" dirty="0" smtClean="0">
                <a:latin typeface="+mn-ea"/>
              </a:rPr>
              <a:t>図解で明解 メールのしくみ</a:t>
            </a:r>
            <a:endParaRPr lang="en-US" altLang="ja-JP" sz="2600" dirty="0" smtClean="0">
              <a:latin typeface="+mn-ea"/>
            </a:endParaRPr>
          </a:p>
          <a:p>
            <a:pPr>
              <a:lnSpc>
                <a:spcPct val="125000"/>
              </a:lnSpc>
              <a:spcBef>
                <a:spcPts val="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sz="2600" dirty="0" smtClean="0">
                <a:latin typeface="+mn-ea"/>
              </a:rPr>
              <a:t>メーリングリスト週刊情報誌</a:t>
            </a:r>
            <a:r>
              <a:rPr lang="en-US" altLang="ja-JP" sz="2600" dirty="0" smtClean="0">
                <a:latin typeface="+mn-ea"/>
              </a:rPr>
              <a:t>ML weekly </a:t>
            </a:r>
            <a:r>
              <a:rPr lang="ja-JP" altLang="en-US" sz="2600" dirty="0" smtClean="0">
                <a:latin typeface="+mn-ea"/>
              </a:rPr>
              <a:t>メールヘッダ入門</a:t>
            </a:r>
            <a:endParaRPr lang="en-US" altLang="ja-JP" sz="2600" dirty="0" smtClean="0">
              <a:latin typeface="+mn-ea"/>
            </a:endParaRPr>
          </a:p>
          <a:p>
            <a:pPr lvl="1">
              <a:lnSpc>
                <a:spcPct val="125000"/>
              </a:lnSpc>
              <a:spcBef>
                <a:spcPts val="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sz="2600" dirty="0" smtClean="0">
                <a:latin typeface="+mn-ea"/>
              </a:rPr>
              <a:t>http://www.ml-info.com/weekly/archives/2002/020621t.html</a:t>
            </a:r>
          </a:p>
          <a:p>
            <a:pPr>
              <a:lnSpc>
                <a:spcPct val="125000"/>
              </a:lnSpc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sz="2600" dirty="0" smtClean="0">
                <a:latin typeface="+mn-ea"/>
              </a:rPr>
              <a:t>Web</a:t>
            </a:r>
            <a:r>
              <a:rPr lang="ja-JP" altLang="en-US" sz="2600" dirty="0" smtClean="0">
                <a:latin typeface="+mn-ea"/>
              </a:rPr>
              <a:t>で学ぶ 情報処理概論 </a:t>
            </a:r>
            <a:r>
              <a:rPr lang="en-US" altLang="ja-JP" sz="2600" dirty="0" smtClean="0">
                <a:latin typeface="+mn-ea"/>
              </a:rPr>
              <a:t>:</a:t>
            </a:r>
            <a:r>
              <a:rPr lang="ja-JP" altLang="en-US" sz="2600" dirty="0" smtClean="0">
                <a:latin typeface="+mn-ea"/>
              </a:rPr>
              <a:t>用語解説</a:t>
            </a:r>
            <a:r>
              <a:rPr lang="en-US" altLang="ja-JP" sz="2600" dirty="0" smtClean="0">
                <a:latin typeface="+mn-ea"/>
              </a:rPr>
              <a:t> </a:t>
            </a:r>
            <a:r>
              <a:rPr lang="ja-JP" altLang="en-US" sz="2600" dirty="0" smtClean="0">
                <a:latin typeface="+mn-ea"/>
              </a:rPr>
              <a:t>公開鍵暗号方式</a:t>
            </a:r>
            <a:endParaRPr lang="en-US" altLang="ja-JP" sz="2600" dirty="0" smtClean="0">
              <a:latin typeface="+mn-ea"/>
            </a:endParaRPr>
          </a:p>
          <a:p>
            <a:pPr lvl="1">
              <a:lnSpc>
                <a:spcPct val="125000"/>
              </a:lnSpc>
              <a:spcBef>
                <a:spcPts val="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zh-TW" sz="2600" dirty="0" smtClean="0">
                <a:latin typeface="+mn-ea"/>
              </a:rPr>
              <a:t>http://www.infonet.co.jp/ueyama/ip/glossary/public_key.html</a:t>
            </a:r>
            <a:endParaRPr lang="en-GB" altLang="ja-JP" sz="2600" dirty="0" smtClean="0">
              <a:latin typeface="+mn-ea"/>
            </a:endParaRPr>
          </a:p>
          <a:p>
            <a:pPr>
              <a:lnSpc>
                <a:spcPct val="125000"/>
              </a:lnSpc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sz="2600" dirty="0" smtClean="0">
                <a:latin typeface="+mn-ea"/>
              </a:rPr>
              <a:t>@ IT :</a:t>
            </a:r>
            <a:r>
              <a:rPr lang="ja-JP" altLang="en-GB" sz="2600" dirty="0" smtClean="0">
                <a:latin typeface="+mn-ea"/>
              </a:rPr>
              <a:t>インターネット・プロトコル詳説</a:t>
            </a:r>
          </a:p>
          <a:p>
            <a:pPr lvl="1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sz="2600" dirty="0" smtClean="0">
                <a:latin typeface="+mn-ea"/>
              </a:rPr>
              <a:t>http://www.atmarkit.co.jp/fnetwork/</a:t>
            </a:r>
          </a:p>
          <a:p>
            <a:pPr>
              <a:lnSpc>
                <a:spcPct val="83000"/>
              </a:lnSpc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sz="2600" dirty="0" smtClean="0">
                <a:latin typeface="+mn-ea"/>
              </a:rPr>
              <a:t>IT </a:t>
            </a:r>
            <a:r>
              <a:rPr lang="ja-JP" altLang="en-GB" sz="2600" dirty="0" smtClean="0">
                <a:latin typeface="+mn-ea"/>
              </a:rPr>
              <a:t>用語辞典  </a:t>
            </a:r>
            <a:r>
              <a:rPr lang="en-GB" altLang="ja-JP" sz="2600" dirty="0" smtClean="0">
                <a:latin typeface="+mn-ea"/>
              </a:rPr>
              <a:t>e-word</a:t>
            </a:r>
          </a:p>
          <a:p>
            <a:pPr lvl="1">
              <a:lnSpc>
                <a:spcPct val="83000"/>
              </a:lnSpc>
              <a:spcBef>
                <a:spcPts val="6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sz="2600" dirty="0" smtClean="0">
                <a:latin typeface="+mn-ea"/>
              </a:rPr>
              <a:t>http://e-words.jp/</a:t>
            </a:r>
          </a:p>
          <a:p>
            <a:endParaRPr kumimoji="1" lang="ja-JP" altLang="en-US" dirty="0"/>
          </a:p>
        </p:txBody>
      </p:sp>
      <p:sp>
        <p:nvSpPr>
          <p:cNvPr id="5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42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/>
              <a:t>メールサーバ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219200"/>
            <a:ext cx="8134672" cy="4876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ja-JP" altLang="en-US" dirty="0" smtClean="0"/>
              <a:t>ネットワークを通じて電子メールの送受信を行うサーバ</a:t>
            </a:r>
            <a:endParaRPr kumimoji="1" lang="en-US" altLang="ja-JP" dirty="0" smtClean="0"/>
          </a:p>
          <a:p>
            <a:pPr>
              <a:lnSpc>
                <a:spcPct val="91000"/>
              </a:lnSpc>
              <a:spcBef>
                <a:spcPts val="2000"/>
              </a:spcBef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b="1" dirty="0"/>
              <a:t>メールサーバ</a:t>
            </a:r>
            <a:r>
              <a:rPr lang="ja-JP" altLang="en-US" b="1" dirty="0"/>
              <a:t>を設置しておけば</a:t>
            </a:r>
            <a:r>
              <a:rPr lang="en-GB" altLang="ja-JP" b="1" dirty="0"/>
              <a:t>,</a:t>
            </a:r>
            <a:r>
              <a:rPr lang="ja-JP" altLang="en-GB" b="1" dirty="0"/>
              <a:t>手元の計算機を常時ネットワークに接続しなくても</a:t>
            </a:r>
            <a:r>
              <a:rPr lang="ja-JP" altLang="en-US" b="1" dirty="0"/>
              <a:t>よい</a:t>
            </a:r>
            <a:r>
              <a:rPr lang="ja-JP" altLang="en-GB" b="1" dirty="0"/>
              <a:t>！</a:t>
            </a:r>
            <a:endParaRPr lang="en-US" altLang="ja-JP" b="1" dirty="0"/>
          </a:p>
          <a:p>
            <a:pPr>
              <a:lnSpc>
                <a:spcPct val="91000"/>
              </a:lnSpc>
              <a:spcBef>
                <a:spcPts val="2000"/>
              </a:spcBef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b="1" dirty="0"/>
              <a:t>(</a:t>
            </a:r>
            <a:r>
              <a:rPr lang="ja-JP" altLang="en-US" b="1" dirty="0"/>
              <a:t>メールサーバがメールを取り置きして</a:t>
            </a:r>
            <a:r>
              <a:rPr lang="ja-JP" altLang="en-US" b="1" dirty="0" smtClean="0"/>
              <a:t>くれる）</a:t>
            </a: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0B71-10B3-4E58-B4BF-E7DDE8C2C6F7}" type="slidenum">
              <a:rPr lang="en-US" altLang="ja-JP" smtClean="0"/>
              <a:pPr/>
              <a:t>4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雲 40"/>
          <p:cNvSpPr/>
          <p:nvPr/>
        </p:nvSpPr>
        <p:spPr bwMode="auto">
          <a:xfrm>
            <a:off x="3131840" y="1988840"/>
            <a:ext cx="2736304" cy="2304256"/>
          </a:xfrm>
          <a:prstGeom prst="cloud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188640"/>
            <a:ext cx="7286625" cy="858837"/>
          </a:xfrm>
        </p:spPr>
        <p:txBody>
          <a:bodyPr lIns="90000" tIns="46800" rIns="90000" bIns="46800"/>
          <a:lstStyle/>
          <a:p>
            <a:pPr algn="ctr"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dirty="0" smtClean="0"/>
              <a:t>メール配送の流れ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4437063"/>
            <a:ext cx="1584325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9" name="AutoShape 4"/>
          <p:cNvSpPr>
            <a:spLocks noChangeArrowheads="1"/>
          </p:cNvSpPr>
          <p:nvPr/>
        </p:nvSpPr>
        <p:spPr bwMode="auto">
          <a:xfrm>
            <a:off x="466725" y="1773238"/>
            <a:ext cx="2735263" cy="4175125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03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89100" y="1990725"/>
            <a:ext cx="993775" cy="1155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31" name="AutoShape 6"/>
          <p:cNvSpPr>
            <a:spLocks noChangeArrowheads="1"/>
          </p:cNvSpPr>
          <p:nvPr/>
        </p:nvSpPr>
        <p:spPr bwMode="auto">
          <a:xfrm>
            <a:off x="5722938" y="1700213"/>
            <a:ext cx="2735262" cy="4175125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1032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4437112"/>
            <a:ext cx="1150938" cy="831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33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7913" y="1916113"/>
            <a:ext cx="958850" cy="1223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1258888" y="1268413"/>
            <a:ext cx="1223962" cy="427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 dirty="0">
                <a:solidFill>
                  <a:srgbClr val="990099"/>
                </a:solidFill>
              </a:rPr>
              <a:t>送信側</a:t>
            </a:r>
          </a:p>
        </p:txBody>
      </p:sp>
      <p:sp>
        <p:nvSpPr>
          <p:cNvPr id="1035" name="Text Box 10"/>
          <p:cNvSpPr txBox="1">
            <a:spLocks noChangeArrowheads="1"/>
          </p:cNvSpPr>
          <p:nvPr/>
        </p:nvSpPr>
        <p:spPr bwMode="auto">
          <a:xfrm>
            <a:off x="6588125" y="1196975"/>
            <a:ext cx="1223963" cy="427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>
                <a:solidFill>
                  <a:srgbClr val="990099"/>
                </a:solidFill>
              </a:rPr>
              <a:t>受信側</a:t>
            </a:r>
          </a:p>
        </p:txBody>
      </p:sp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1331640" y="3068960"/>
            <a:ext cx="1800200" cy="6546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000080"/>
                </a:solidFill>
              </a:rPr>
              <a:t>メールサーバ 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(</a:t>
            </a:r>
            <a:r>
              <a:rPr lang="ja-JP" altLang="en-US" sz="2000" b="1" dirty="0" smtClean="0">
                <a:solidFill>
                  <a:srgbClr val="000080"/>
                </a:solidFill>
              </a:rPr>
              <a:t>送信者側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)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1038" name="Text Box 13"/>
          <p:cNvSpPr txBox="1">
            <a:spLocks noChangeArrowheads="1"/>
          </p:cNvSpPr>
          <p:nvPr/>
        </p:nvSpPr>
        <p:spPr bwMode="auto">
          <a:xfrm>
            <a:off x="611560" y="5589240"/>
            <a:ext cx="2520206" cy="3745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000080"/>
                </a:solidFill>
              </a:rPr>
              <a:t>クライアント </a:t>
            </a:r>
            <a:r>
              <a:rPr lang="en-US" altLang="ja-JP" sz="2000" b="1" dirty="0" smtClean="0">
                <a:solidFill>
                  <a:srgbClr val="000080"/>
                </a:solidFill>
              </a:rPr>
              <a:t>(</a:t>
            </a:r>
            <a:r>
              <a:rPr lang="ja-JP" altLang="en-US" sz="2000" b="1" dirty="0" smtClean="0">
                <a:solidFill>
                  <a:srgbClr val="000080"/>
                </a:solidFill>
              </a:rPr>
              <a:t>送信者</a:t>
            </a:r>
            <a:r>
              <a:rPr lang="en-US" altLang="ja-JP" sz="2000" b="1" dirty="0" smtClean="0">
                <a:solidFill>
                  <a:srgbClr val="000080"/>
                </a:solidFill>
              </a:rPr>
              <a:t>)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1039" name="Text Box 14"/>
          <p:cNvSpPr txBox="1">
            <a:spLocks noChangeArrowheads="1"/>
          </p:cNvSpPr>
          <p:nvPr/>
        </p:nvSpPr>
        <p:spPr bwMode="auto">
          <a:xfrm>
            <a:off x="5796136" y="5301208"/>
            <a:ext cx="2554982" cy="3745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000080"/>
                </a:solidFill>
              </a:rPr>
              <a:t>クライアント </a:t>
            </a:r>
            <a:r>
              <a:rPr lang="en-US" altLang="ja-JP" sz="2000" b="1" dirty="0" smtClean="0">
                <a:solidFill>
                  <a:srgbClr val="000080"/>
                </a:solidFill>
              </a:rPr>
              <a:t>(</a:t>
            </a:r>
            <a:r>
              <a:rPr lang="ja-JP" altLang="en-US" sz="2000" b="1" dirty="0" smtClean="0">
                <a:solidFill>
                  <a:srgbClr val="000080"/>
                </a:solidFill>
              </a:rPr>
              <a:t>受信者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)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10255" name="AutoShape 15"/>
          <p:cNvSpPr>
            <a:spLocks noChangeArrowheads="1"/>
          </p:cNvSpPr>
          <p:nvPr/>
        </p:nvSpPr>
        <p:spPr bwMode="auto">
          <a:xfrm>
            <a:off x="682625" y="2060575"/>
            <a:ext cx="792163" cy="2520950"/>
          </a:xfrm>
          <a:custGeom>
            <a:avLst/>
            <a:gdLst>
              <a:gd name="G0" fmla="+- 15100 0 0"/>
              <a:gd name="G1" fmla="+- 2900 0 0"/>
              <a:gd name="G2" fmla="+- 12158 0 2900"/>
              <a:gd name="G3" fmla="+- G2 0 2900"/>
              <a:gd name="G4" fmla="*/ G3 32768 32059"/>
              <a:gd name="G5" fmla="*/ G4 1 2"/>
              <a:gd name="G6" fmla="+- 21600 0 15100"/>
              <a:gd name="G7" fmla="*/ G6 2900 6079"/>
              <a:gd name="G8" fmla="+- G7 15100 0"/>
              <a:gd name="T0" fmla="*/ 15100 w 21600"/>
              <a:gd name="T1" fmla="*/ 0 h 21600"/>
              <a:gd name="T2" fmla="*/ 15100 w 21600"/>
              <a:gd name="T3" fmla="*/ 12158 h 21600"/>
              <a:gd name="T4" fmla="*/ 3250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00" y="0"/>
                </a:lnTo>
                <a:lnTo>
                  <a:pt x="15100" y="2900"/>
                </a:lnTo>
                <a:lnTo>
                  <a:pt x="12427" y="2900"/>
                </a:lnTo>
                <a:cubicBezTo>
                  <a:pt x="5564" y="2900"/>
                  <a:pt x="0" y="7045"/>
                  <a:pt x="0" y="12158"/>
                </a:cubicBezTo>
                <a:lnTo>
                  <a:pt x="0" y="21600"/>
                </a:lnTo>
                <a:lnTo>
                  <a:pt x="6499" y="21600"/>
                </a:lnTo>
                <a:lnTo>
                  <a:pt x="6499" y="12158"/>
                </a:lnTo>
                <a:cubicBezTo>
                  <a:pt x="6499" y="10556"/>
                  <a:pt x="9153" y="9258"/>
                  <a:pt x="12427" y="9258"/>
                </a:cubicBezTo>
                <a:lnTo>
                  <a:pt x="15100" y="9258"/>
                </a:lnTo>
                <a:lnTo>
                  <a:pt x="15100" y="12158"/>
                </a:lnTo>
                <a:close/>
              </a:path>
            </a:pathLst>
          </a:cu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56" name="AutoShape 16"/>
          <p:cNvSpPr>
            <a:spLocks noChangeArrowheads="1"/>
          </p:cNvSpPr>
          <p:nvPr/>
        </p:nvSpPr>
        <p:spPr bwMode="auto">
          <a:xfrm>
            <a:off x="2771775" y="2276475"/>
            <a:ext cx="647700" cy="71913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5580063" y="2276475"/>
            <a:ext cx="650875" cy="71913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58" name="AutoShape 18"/>
          <p:cNvSpPr>
            <a:spLocks noChangeArrowheads="1"/>
          </p:cNvSpPr>
          <p:nvPr/>
        </p:nvSpPr>
        <p:spPr bwMode="auto">
          <a:xfrm rot="5400000">
            <a:off x="6702426" y="2887662"/>
            <a:ext cx="2087562" cy="1008063"/>
          </a:xfrm>
          <a:custGeom>
            <a:avLst/>
            <a:gdLst>
              <a:gd name="G0" fmla="+- 15100 0 0"/>
              <a:gd name="G1" fmla="+- 2900 0 0"/>
              <a:gd name="G2" fmla="+- 12158 0 2900"/>
              <a:gd name="G3" fmla="+- G2 0 2900"/>
              <a:gd name="G4" fmla="*/ G3 32768 32059"/>
              <a:gd name="G5" fmla="*/ G4 1 2"/>
              <a:gd name="G6" fmla="+- 21600 0 15100"/>
              <a:gd name="G7" fmla="*/ G6 2900 6079"/>
              <a:gd name="G8" fmla="+- G7 15100 0"/>
              <a:gd name="T0" fmla="*/ 15100 w 21600"/>
              <a:gd name="T1" fmla="*/ 0 h 21600"/>
              <a:gd name="T2" fmla="*/ 15100 w 21600"/>
              <a:gd name="T3" fmla="*/ 12158 h 21600"/>
              <a:gd name="T4" fmla="*/ 3250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00" y="0"/>
                </a:lnTo>
                <a:lnTo>
                  <a:pt x="15100" y="2900"/>
                </a:lnTo>
                <a:lnTo>
                  <a:pt x="12427" y="2900"/>
                </a:lnTo>
                <a:cubicBezTo>
                  <a:pt x="5564" y="2900"/>
                  <a:pt x="0" y="7045"/>
                  <a:pt x="0" y="12158"/>
                </a:cubicBezTo>
                <a:lnTo>
                  <a:pt x="0" y="21600"/>
                </a:lnTo>
                <a:lnTo>
                  <a:pt x="6499" y="21600"/>
                </a:lnTo>
                <a:lnTo>
                  <a:pt x="6499" y="12158"/>
                </a:lnTo>
                <a:cubicBezTo>
                  <a:pt x="6499" y="10556"/>
                  <a:pt x="9153" y="9258"/>
                  <a:pt x="12427" y="9258"/>
                </a:cubicBezTo>
                <a:lnTo>
                  <a:pt x="15100" y="9258"/>
                </a:lnTo>
                <a:lnTo>
                  <a:pt x="15100" y="12158"/>
                </a:lnTo>
                <a:close/>
              </a:path>
            </a:pathLst>
          </a:cu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3203849" y="2564904"/>
            <a:ext cx="2592288" cy="1008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ja-JP" altLang="en-US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ネットワーク</a:t>
            </a:r>
            <a:endParaRPr lang="en-US" altLang="ja-JP" sz="2500" b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5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を介してメールを</a:t>
            </a:r>
            <a:endParaRPr lang="en-GB" sz="25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5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受信側のサーバへ</a:t>
            </a:r>
            <a:endParaRPr lang="en-GB" sz="25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68313" y="4581525"/>
            <a:ext cx="844550" cy="641350"/>
            <a:chOff x="306" y="2901"/>
            <a:chExt cx="532" cy="404"/>
          </a:xfrm>
        </p:grpSpPr>
        <p:sp>
          <p:nvSpPr>
            <p:cNvPr id="1048" name="Rectangle 25"/>
            <p:cNvSpPr>
              <a:spLocks noChangeArrowheads="1"/>
            </p:cNvSpPr>
            <p:nvPr/>
          </p:nvSpPr>
          <p:spPr bwMode="auto">
            <a:xfrm>
              <a:off x="306" y="2903"/>
              <a:ext cx="533" cy="403"/>
            </a:xfrm>
            <a:prstGeom prst="rect">
              <a:avLst/>
            </a:prstGeom>
            <a:solidFill>
              <a:srgbClr val="FFFFFF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9" name="AutoShape 26"/>
            <p:cNvSpPr>
              <a:spLocks noChangeArrowheads="1"/>
            </p:cNvSpPr>
            <p:nvPr/>
          </p:nvSpPr>
          <p:spPr bwMode="auto">
            <a:xfrm flipV="1">
              <a:off x="306" y="2901"/>
              <a:ext cx="533" cy="202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5868144" y="3068960"/>
            <a:ext cx="1728192" cy="6546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000080"/>
                </a:solidFill>
              </a:rPr>
              <a:t>メールサーバ 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(</a:t>
            </a:r>
            <a:r>
              <a:rPr lang="ja-JP" altLang="en-US" sz="2000" b="1" dirty="0" smtClean="0">
                <a:solidFill>
                  <a:srgbClr val="000080"/>
                </a:solidFill>
              </a:rPr>
              <a:t>受信者側</a:t>
            </a:r>
            <a:r>
              <a:rPr lang="en-GB" altLang="ja-JP" sz="2000" b="1" dirty="0" smtClean="0">
                <a:solidFill>
                  <a:srgbClr val="000080"/>
                </a:solidFill>
              </a:rPr>
              <a:t>)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2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5</a:t>
            </a:fld>
            <a:r>
              <a:rPr lang="en-US" altLang="ja-JP" dirty="0" smtClean="0"/>
              <a:t>/443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7" presetClass="path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00023 L 4.16667E-6 -0.16486 C 4.16667E-6 -0.23885 0.04583 -0.32994 0.08316 -0.32994 L 0.16632 -0.32994 " rAng="0" ptsTypes="FfFF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rCtr x="83" y="-1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63" presetClass="path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632 -0.32994 L 0.63888 -0.34035 " rAng="0" ptsTypes="AA">
                                      <p:cBhvr>
                                        <p:cTn id="32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rCtr x="236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0" presetClass="path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3888 -0.34035 L 0.70972 -0.34035 C 0.74149 -0.34035 0.78073 -0.2622 0.78073 -0.19908 L 0.78073 -0.05711 " rAng="0" ptsTypes="FfFF">
                                      <p:cBhvr>
                                        <p:cTn id="40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rCtr x="71" y="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10255" grpId="0" animBg="1"/>
      <p:bldP spid="10256" grpId="0" animBg="1"/>
      <p:bldP spid="10257" grpId="0" animBg="1"/>
      <p:bldP spid="10258" grpId="0" animBg="1"/>
      <p:bldP spid="102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/>
              <a:t>メールアドレス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219200"/>
            <a:ext cx="8458200" cy="4876800"/>
          </a:xfrm>
        </p:spPr>
        <p:txBody>
          <a:bodyPr/>
          <a:lstStyle/>
          <a:p>
            <a:pPr>
              <a:lnSpc>
                <a:spcPts val="100"/>
              </a:lnSpc>
              <a:spcBef>
                <a:spcPts val="600"/>
              </a:spcBef>
              <a:buFont typeface="Wingdings" pitchFamily="2" charset="2"/>
              <a:buChar char="l"/>
            </a:pPr>
            <a:endParaRPr kumimoji="1" lang="en-US" altLang="ja-JP" dirty="0" smtClean="0"/>
          </a:p>
          <a:p>
            <a:pPr>
              <a:lnSpc>
                <a:spcPts val="100"/>
              </a:lnSpc>
              <a:spcBef>
                <a:spcPts val="600"/>
              </a:spcBef>
              <a:buNone/>
            </a:pP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pPr>
              <a:lnSpc>
                <a:spcPts val="100"/>
              </a:lnSpc>
              <a:spcBef>
                <a:spcPts val="600"/>
              </a:spcBef>
              <a:buNone/>
            </a:pPr>
            <a:endParaRPr lang="en-US" altLang="ja-JP" dirty="0" smtClean="0"/>
          </a:p>
          <a:p>
            <a:pPr>
              <a:lnSpc>
                <a:spcPts val="100"/>
              </a:lnSpc>
              <a:spcBef>
                <a:spcPts val="600"/>
              </a:spcBef>
              <a:buNone/>
            </a:pPr>
            <a:endParaRPr lang="en-US" altLang="ja-JP" dirty="0" smtClean="0"/>
          </a:p>
          <a:p>
            <a:pPr>
              <a:lnSpc>
                <a:spcPts val="1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ja-JP" altLang="en-US" dirty="0" smtClean="0"/>
              <a:t>配送</a:t>
            </a:r>
            <a:r>
              <a:rPr kumimoji="1" lang="ja-JP" altLang="en-US" dirty="0" smtClean="0"/>
              <a:t>先を特定する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pPr>
              <a:lnSpc>
                <a:spcPts val="100"/>
              </a:lnSpc>
              <a:spcBef>
                <a:spcPts val="600"/>
              </a:spcBef>
              <a:buNone/>
            </a:pPr>
            <a:endParaRPr lang="en-US" altLang="ja-JP" dirty="0" smtClean="0">
              <a:latin typeface="DejaVu Serif" pitchFamily="16" charset="0"/>
            </a:endParaRPr>
          </a:p>
          <a:p>
            <a:pPr>
              <a:lnSpc>
                <a:spcPts val="100"/>
              </a:lnSpc>
              <a:spcBef>
                <a:spcPts val="600"/>
              </a:spcBef>
              <a:buNone/>
            </a:pP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US" altLang="ja-JP" dirty="0" smtClean="0">
                <a:latin typeface="DejaVu Serif" pitchFamily="16" charset="0"/>
              </a:rPr>
              <a:t/>
            </a:r>
            <a:br>
              <a:rPr lang="en-US" altLang="ja-JP" dirty="0" smtClean="0">
                <a:latin typeface="DejaVu Serif" pitchFamily="16" charset="0"/>
              </a:rPr>
            </a:br>
            <a:r>
              <a:rPr lang="en-GB" altLang="ja-JP" dirty="0" smtClean="0">
                <a:latin typeface="DejaVu Serif" pitchFamily="16" charset="0"/>
              </a:rPr>
              <a:t> </a:t>
            </a:r>
            <a:r>
              <a:rPr lang="en-GB" altLang="ja-JP" dirty="0" err="1">
                <a:latin typeface="DejaVu Serif" pitchFamily="16" charset="0"/>
              </a:rPr>
              <a:t>hoge</a:t>
            </a:r>
            <a:r>
              <a:rPr lang="en-GB" altLang="ja-JP" dirty="0">
                <a:latin typeface="DejaVu Serif" pitchFamily="16" charset="0"/>
              </a:rPr>
              <a:t> @ </a:t>
            </a:r>
            <a:r>
              <a:rPr lang="en-GB" altLang="ja-JP" dirty="0" smtClean="0">
                <a:latin typeface="DejaVu Serif" pitchFamily="16" charset="0"/>
              </a:rPr>
              <a:t>ep.sci.hokudai.ac.jp</a:t>
            </a:r>
          </a:p>
          <a:p>
            <a:pPr>
              <a:buNone/>
            </a:pPr>
            <a:endParaRPr lang="en-GB" altLang="ja-JP" dirty="0">
              <a:latin typeface="DejaVu Serif" pitchFamily="16" charset="0"/>
            </a:endParaRPr>
          </a:p>
          <a:p>
            <a:pPr>
              <a:buNone/>
            </a:pPr>
            <a:endParaRPr lang="en-GB" altLang="ja-JP" dirty="0" smtClean="0">
              <a:latin typeface="DejaVu Serif" pitchFamily="16" charset="0"/>
            </a:endParaRPr>
          </a:p>
          <a:p>
            <a:pPr>
              <a:buNone/>
            </a:pPr>
            <a:r>
              <a:rPr lang="en-GB" altLang="ja-JP" sz="2800" dirty="0" smtClean="0">
                <a:solidFill>
                  <a:schemeClr val="accent2"/>
                </a:solidFill>
                <a:latin typeface="DejaVu Serif" pitchFamily="16" charset="0"/>
              </a:rPr>
              <a:t>   </a:t>
            </a:r>
            <a:r>
              <a:rPr lang="ja-JP" altLang="en-US" sz="2800" dirty="0" smtClean="0">
                <a:solidFill>
                  <a:schemeClr val="accent2"/>
                </a:solidFill>
                <a:latin typeface="DejaVu Serif" pitchFamily="16" charset="0"/>
              </a:rPr>
              <a:t>ドメイン部  </a:t>
            </a:r>
            <a:r>
              <a:rPr lang="en-US" altLang="ja-JP" sz="2800" dirty="0" smtClean="0">
                <a:latin typeface="DejaVu Serif" pitchFamily="16" charset="0"/>
              </a:rPr>
              <a:t>:</a:t>
            </a:r>
            <a:r>
              <a:rPr lang="ja-JP" altLang="en-US" sz="2800" dirty="0" smtClean="0">
                <a:latin typeface="DejaVu Serif" pitchFamily="16" charset="0"/>
              </a:rPr>
              <a:t>配送先のメールサーバ</a:t>
            </a:r>
            <a:r>
              <a:rPr lang="ja-JP" altLang="en-US" sz="2800" dirty="0">
                <a:latin typeface="DejaVu Serif" pitchFamily="16" charset="0"/>
              </a:rPr>
              <a:t>を指定する</a:t>
            </a:r>
            <a:r>
              <a:rPr lang="ja-JP" altLang="en-US" sz="2800" dirty="0" smtClean="0">
                <a:latin typeface="DejaVu Serif" pitchFamily="16" charset="0"/>
              </a:rPr>
              <a:t>もの</a:t>
            </a:r>
            <a:endParaRPr lang="en-US" altLang="ja-JP" sz="2800" dirty="0" smtClean="0">
              <a:latin typeface="DejaVu Serif" pitchFamily="16" charset="0"/>
            </a:endParaRPr>
          </a:p>
          <a:p>
            <a:pPr>
              <a:buNone/>
            </a:pPr>
            <a:r>
              <a:rPr lang="ja-JP" altLang="en-US" sz="2800" dirty="0" smtClean="0">
                <a:latin typeface="DejaVu Serif" pitchFamily="16" charset="0"/>
              </a:rPr>
              <a:t>　 </a:t>
            </a:r>
            <a:r>
              <a:rPr lang="ja-JP" altLang="en-US" sz="2800" dirty="0" smtClean="0">
                <a:solidFill>
                  <a:schemeClr val="accent2"/>
                </a:solidFill>
                <a:latin typeface="DejaVu Serif" pitchFamily="16" charset="0"/>
              </a:rPr>
              <a:t>ローカル部</a:t>
            </a:r>
            <a:r>
              <a:rPr lang="en-US" altLang="ja-JP" sz="2800" dirty="0" smtClean="0">
                <a:latin typeface="DejaVu Serif" pitchFamily="16" charset="0"/>
              </a:rPr>
              <a:t>:</a:t>
            </a:r>
            <a:r>
              <a:rPr lang="ja-JP" altLang="en-US" sz="2800" dirty="0" smtClean="0">
                <a:solidFill>
                  <a:schemeClr val="tx1"/>
                </a:solidFill>
              </a:rPr>
              <a:t>メールサーバ上の受取先を指定するもの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kumimoji="1" lang="ja-JP" altLang="en-US" sz="2800" dirty="0" smtClean="0"/>
              <a:t>　　　　　　　　　</a:t>
            </a:r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具体的には</a:t>
            </a:r>
            <a:r>
              <a:rPr lang="ja-JP" altLang="en-US" sz="2800" dirty="0" smtClean="0"/>
              <a:t>ユーザ </a:t>
            </a:r>
            <a:r>
              <a:rPr lang="en-US" altLang="ja-JP" sz="2800" dirty="0" smtClean="0">
                <a:latin typeface="+mn-ea"/>
              </a:rPr>
              <a:t>ID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や</a:t>
            </a:r>
            <a:r>
              <a:rPr lang="ja-JP" altLang="en-US" sz="2800" dirty="0" smtClean="0"/>
              <a:t>アカウント名</a:t>
            </a:r>
            <a:r>
              <a:rPr lang="en-US" altLang="ja-JP" sz="2800" dirty="0" smtClean="0"/>
              <a:t>)</a:t>
            </a:r>
            <a:endParaRPr kumimoji="1" lang="en-US" altLang="ja-JP" sz="2800" dirty="0" smtClean="0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187624" y="2420888"/>
            <a:ext cx="1080120" cy="0"/>
          </a:xfrm>
          <a:prstGeom prst="line">
            <a:avLst/>
          </a:prstGeom>
          <a:noFill/>
          <a:ln w="360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2915816" y="2348880"/>
            <a:ext cx="4104456" cy="0"/>
          </a:xfrm>
          <a:prstGeom prst="line">
            <a:avLst/>
          </a:prstGeom>
          <a:noFill/>
          <a:ln w="360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043608" y="2492896"/>
            <a:ext cx="7127875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US" sz="2600" dirty="0" smtClean="0">
                <a:solidFill>
                  <a:srgbClr val="0000FF"/>
                </a:solidFill>
              </a:rPr>
              <a:t>ローカル部</a:t>
            </a:r>
            <a:r>
              <a:rPr lang="ja-JP" altLang="en-GB" sz="2600" dirty="0">
                <a:solidFill>
                  <a:srgbClr val="0000FF"/>
                </a:solidFill>
              </a:rPr>
              <a:t>　　　　　</a:t>
            </a:r>
            <a:r>
              <a:rPr lang="ja-JP" altLang="en-GB" sz="2600" dirty="0" smtClean="0">
                <a:solidFill>
                  <a:srgbClr val="0000FF"/>
                </a:solidFill>
              </a:rPr>
              <a:t>ドメイン</a:t>
            </a:r>
            <a:r>
              <a:rPr lang="ja-JP" altLang="en-US" sz="2600" dirty="0" smtClean="0">
                <a:solidFill>
                  <a:srgbClr val="0000FF"/>
                </a:solidFill>
              </a:rPr>
              <a:t>部</a:t>
            </a:r>
            <a:endParaRPr lang="ja-JP" altLang="en-GB" sz="2600" dirty="0">
              <a:solidFill>
                <a:srgbClr val="0000FF"/>
              </a:solidFill>
            </a:endParaRPr>
          </a:p>
        </p:txBody>
      </p:sp>
      <p:sp>
        <p:nvSpPr>
          <p:cNvPr id="9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6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utoShape 3"/>
          <p:cNvSpPr>
            <a:spLocks noChangeArrowheads="1"/>
          </p:cNvSpPr>
          <p:nvPr/>
        </p:nvSpPr>
        <p:spPr bwMode="auto">
          <a:xfrm>
            <a:off x="37392" y="1556792"/>
            <a:ext cx="2904505" cy="4464496"/>
          </a:xfrm>
          <a:prstGeom prst="roundRect">
            <a:avLst>
              <a:gd name="adj" fmla="val 16667"/>
            </a:avLst>
          </a:prstGeom>
          <a:noFill/>
          <a:ln w="2556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" name="AutoShape 8"/>
          <p:cNvSpPr>
            <a:spLocks noChangeArrowheads="1"/>
          </p:cNvSpPr>
          <p:nvPr/>
        </p:nvSpPr>
        <p:spPr bwMode="auto">
          <a:xfrm>
            <a:off x="2452087" y="2060077"/>
            <a:ext cx="1508353" cy="719206"/>
          </a:xfrm>
          <a:prstGeom prst="rightArrow">
            <a:avLst>
              <a:gd name="adj1" fmla="val 50000"/>
              <a:gd name="adj2" fmla="val 50055"/>
            </a:avLst>
          </a:pr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56" name="Text Box 12"/>
          <p:cNvSpPr txBox="1">
            <a:spLocks noChangeArrowheads="1"/>
          </p:cNvSpPr>
          <p:nvPr/>
        </p:nvSpPr>
        <p:spPr bwMode="auto">
          <a:xfrm>
            <a:off x="2445435" y="2204553"/>
            <a:ext cx="1270542" cy="37151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FFFFFF"/>
                </a:solidFill>
                <a:latin typeface="ＭＳ ゴシック" pitchFamily="49" charset="-128"/>
                <a:ea typeface="ＭＳ ゴシック" pitchFamily="49" charset="-128"/>
              </a:rPr>
              <a:t>受信側へ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564730" y="1844429"/>
            <a:ext cx="1056065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bg1"/>
                </a:solidFill>
              </a:rPr>
              <a:t>SMTP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17912" y="1774300"/>
            <a:ext cx="1041046" cy="1155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8" name="AutoShape 7"/>
          <p:cNvSpPr>
            <a:spLocks noChangeArrowheads="1"/>
          </p:cNvSpPr>
          <p:nvPr/>
        </p:nvSpPr>
        <p:spPr bwMode="auto">
          <a:xfrm>
            <a:off x="263562" y="1844156"/>
            <a:ext cx="829843" cy="2521188"/>
          </a:xfrm>
          <a:custGeom>
            <a:avLst/>
            <a:gdLst>
              <a:gd name="G0" fmla="+- 15100 0 0"/>
              <a:gd name="G1" fmla="+- 2900 0 0"/>
              <a:gd name="G2" fmla="+- 12158 0 2900"/>
              <a:gd name="G3" fmla="+- G2 0 2900"/>
              <a:gd name="G4" fmla="*/ G3 32768 32059"/>
              <a:gd name="G5" fmla="*/ G4 1 2"/>
              <a:gd name="G6" fmla="+- 21600 0 15100"/>
              <a:gd name="G7" fmla="*/ G6 2900 6079"/>
              <a:gd name="G8" fmla="+- G7 15100 0"/>
              <a:gd name="T0" fmla="*/ 15100 w 21600"/>
              <a:gd name="T1" fmla="*/ 0 h 21600"/>
              <a:gd name="T2" fmla="*/ 15100 w 21600"/>
              <a:gd name="T3" fmla="*/ 12158 h 21600"/>
              <a:gd name="T4" fmla="*/ 3250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00" y="0"/>
                </a:lnTo>
                <a:lnTo>
                  <a:pt x="15100" y="2900"/>
                </a:lnTo>
                <a:lnTo>
                  <a:pt x="12427" y="2900"/>
                </a:lnTo>
                <a:cubicBezTo>
                  <a:pt x="5564" y="2900"/>
                  <a:pt x="0" y="7045"/>
                  <a:pt x="0" y="12158"/>
                </a:cubicBezTo>
                <a:lnTo>
                  <a:pt x="0" y="21600"/>
                </a:lnTo>
                <a:lnTo>
                  <a:pt x="6499" y="21600"/>
                </a:lnTo>
                <a:lnTo>
                  <a:pt x="6499" y="12158"/>
                </a:lnTo>
                <a:cubicBezTo>
                  <a:pt x="6499" y="10556"/>
                  <a:pt x="9153" y="9258"/>
                  <a:pt x="12427" y="9258"/>
                </a:cubicBezTo>
                <a:lnTo>
                  <a:pt x="15100" y="9258"/>
                </a:lnTo>
                <a:lnTo>
                  <a:pt x="15100" y="12158"/>
                </a:lnTo>
                <a:close/>
              </a:path>
            </a:pathLst>
          </a:custGeom>
          <a:solidFill>
            <a:srgbClr val="339966"/>
          </a:solidFill>
          <a:ln w="9360">
            <a:solidFill>
              <a:srgbClr val="339966"/>
            </a:solidFill>
            <a:miter lim="800000"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26300" y="3500770"/>
            <a:ext cx="980632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bg1"/>
                </a:solidFill>
              </a:rPr>
              <a:t>SMTP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2445434" y="2204553"/>
            <a:ext cx="1262469" cy="3745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000" b="1" dirty="0">
                <a:solidFill>
                  <a:srgbClr val="FFFFFF"/>
                </a:solidFill>
                <a:latin typeface="ＭＳ ゴシック" pitchFamily="49" charset="-128"/>
                <a:ea typeface="ＭＳ ゴシック" pitchFamily="49" charset="-128"/>
              </a:rPr>
              <a:t>受信側へ</a:t>
            </a:r>
          </a:p>
        </p:txBody>
      </p:sp>
      <p:sp>
        <p:nvSpPr>
          <p:cNvPr id="32" name="AutoShape 6"/>
          <p:cNvSpPr>
            <a:spLocks noChangeArrowheads="1"/>
          </p:cNvSpPr>
          <p:nvPr/>
        </p:nvSpPr>
        <p:spPr bwMode="auto">
          <a:xfrm>
            <a:off x="1357798" y="1700400"/>
            <a:ext cx="905174" cy="503384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433233" y="1772414"/>
            <a:ext cx="829765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1000"/>
              </a:lnSpc>
              <a:spcBef>
                <a:spcPts val="1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000" b="1" dirty="0" smtClean="0">
                <a:solidFill>
                  <a:srgbClr val="E9C68F"/>
                </a:solidFill>
              </a:rPr>
              <a:t>M</a:t>
            </a:r>
            <a:r>
              <a:rPr lang="en-US" altLang="ja-JP" sz="2000" b="1" dirty="0" smtClean="0">
                <a:solidFill>
                  <a:srgbClr val="E9C68F"/>
                </a:solidFill>
              </a:rPr>
              <a:t>T</a:t>
            </a:r>
            <a:r>
              <a:rPr lang="en-GB" altLang="ja-JP" sz="2000" b="1" dirty="0" smtClean="0">
                <a:solidFill>
                  <a:srgbClr val="E9C68F"/>
                </a:solidFill>
              </a:rPr>
              <a:t>A</a:t>
            </a:r>
            <a:endParaRPr lang="en-GB" altLang="ja-JP" sz="2000" b="1" dirty="0">
              <a:solidFill>
                <a:srgbClr val="E9C68F"/>
              </a:solidFill>
            </a:endParaRPr>
          </a:p>
        </p:txBody>
      </p:sp>
      <p:sp>
        <p:nvSpPr>
          <p:cNvPr id="29" name="AutoShape 6"/>
          <p:cNvSpPr>
            <a:spLocks noChangeArrowheads="1"/>
          </p:cNvSpPr>
          <p:nvPr/>
        </p:nvSpPr>
        <p:spPr bwMode="auto">
          <a:xfrm>
            <a:off x="0" y="4437113"/>
            <a:ext cx="899591" cy="576064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A6A084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5433" y="4580992"/>
            <a:ext cx="829766" cy="372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1000"/>
              </a:lnSpc>
              <a:spcBef>
                <a:spcPts val="17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sz="2000" b="1" dirty="0" smtClean="0">
                <a:solidFill>
                  <a:srgbClr val="E9C68F"/>
                </a:solidFill>
              </a:rPr>
              <a:t>MUA</a:t>
            </a:r>
            <a:endParaRPr lang="en-GB" altLang="ja-JP" sz="2000" b="1" dirty="0">
              <a:solidFill>
                <a:srgbClr val="E9C68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188640"/>
            <a:ext cx="7286625" cy="858837"/>
          </a:xfrm>
        </p:spPr>
        <p:txBody>
          <a:bodyPr lIns="90000" tIns="46800" rIns="90000" bIns="46800"/>
          <a:lstStyle/>
          <a:p>
            <a:pPr algn="ctr"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dirty="0" smtClean="0"/>
              <a:t>メール</a:t>
            </a:r>
            <a:r>
              <a:rPr lang="ja-JP" altLang="en-US" dirty="0" smtClean="0"/>
              <a:t>送信</a:t>
            </a:r>
            <a:endParaRPr lang="ja-JP" altLang="en-GB" dirty="0" smtClean="0"/>
          </a:p>
        </p:txBody>
      </p:sp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1259632" y="1052736"/>
            <a:ext cx="1223962" cy="427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1000"/>
              </a:lnSpc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400" b="1" dirty="0">
                <a:solidFill>
                  <a:srgbClr val="990099"/>
                </a:solidFill>
              </a:rPr>
              <a:t>送信側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0" y="4365104"/>
            <a:ext cx="844550" cy="641350"/>
            <a:chOff x="306" y="2901"/>
            <a:chExt cx="532" cy="404"/>
          </a:xfrm>
        </p:grpSpPr>
        <p:sp>
          <p:nvSpPr>
            <p:cNvPr id="1048" name="Rectangle 25"/>
            <p:cNvSpPr>
              <a:spLocks noChangeArrowheads="1"/>
            </p:cNvSpPr>
            <p:nvPr/>
          </p:nvSpPr>
          <p:spPr bwMode="auto">
            <a:xfrm>
              <a:off x="306" y="2903"/>
              <a:ext cx="533" cy="403"/>
            </a:xfrm>
            <a:prstGeom prst="rect">
              <a:avLst/>
            </a:prstGeom>
            <a:solidFill>
              <a:srgbClr val="FFFFFF"/>
            </a:solidFill>
            <a:ln w="360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9" name="AutoShape 26"/>
            <p:cNvSpPr>
              <a:spLocks noChangeArrowheads="1"/>
            </p:cNvSpPr>
            <p:nvPr/>
          </p:nvSpPr>
          <p:spPr bwMode="auto">
            <a:xfrm flipV="1">
              <a:off x="306" y="2901"/>
              <a:ext cx="533" cy="202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4139952" y="1340768"/>
            <a:ext cx="5004048" cy="461054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lnSpc>
                <a:spcPct val="91000"/>
              </a:lnSpc>
              <a:spcBef>
                <a:spcPts val="750"/>
              </a:spcBef>
              <a:buSzPct val="10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US" sz="3200" dirty="0" smtClean="0">
                <a:latin typeface="+mn-ea"/>
                <a:ea typeface="+mn-ea"/>
              </a:rPr>
              <a:t>ユーザ</a:t>
            </a:r>
            <a:r>
              <a:rPr lang="en-US" altLang="ja-JP" sz="3200" dirty="0" smtClean="0">
                <a:latin typeface="+mn-ea"/>
                <a:ea typeface="+mn-ea"/>
              </a:rPr>
              <a:t>(</a:t>
            </a:r>
            <a:r>
              <a:rPr lang="ja-JP" altLang="en-US" sz="3200" dirty="0" smtClean="0">
                <a:latin typeface="+mn-ea"/>
                <a:ea typeface="+mn-ea"/>
              </a:rPr>
              <a:t>送信者</a:t>
            </a:r>
            <a:r>
              <a:rPr lang="en-US" altLang="ja-JP" sz="3200" dirty="0" smtClean="0">
                <a:latin typeface="+mn-ea"/>
                <a:ea typeface="+mn-ea"/>
              </a:rPr>
              <a:t>)</a:t>
            </a:r>
            <a:r>
              <a:rPr lang="ja-JP" altLang="en-GB" sz="3200" dirty="0" smtClean="0">
                <a:latin typeface="+mn-ea"/>
                <a:ea typeface="+mn-ea"/>
              </a:rPr>
              <a:t>はメールサーバ </a:t>
            </a:r>
            <a:r>
              <a:rPr lang="en-GB" altLang="ja-JP" sz="3200" dirty="0" smtClean="0">
                <a:latin typeface="+mn-ea"/>
                <a:ea typeface="+mn-ea"/>
              </a:rPr>
              <a:t>(</a:t>
            </a:r>
            <a:r>
              <a:rPr lang="ja-JP" altLang="en-US" sz="3200" dirty="0" smtClean="0">
                <a:latin typeface="+mn-ea"/>
                <a:ea typeface="+mn-ea"/>
              </a:rPr>
              <a:t>送信者側</a:t>
            </a:r>
            <a:r>
              <a:rPr lang="en-GB" altLang="ja-JP" sz="3200" dirty="0" smtClean="0">
                <a:latin typeface="+mn-ea"/>
                <a:ea typeface="+mn-ea"/>
              </a:rPr>
              <a:t>)</a:t>
            </a:r>
            <a:r>
              <a:rPr lang="ja-JP" altLang="en-GB" sz="3200" dirty="0" smtClean="0">
                <a:latin typeface="+mn-ea"/>
                <a:ea typeface="+mn-ea"/>
              </a:rPr>
              <a:t>宛にメール</a:t>
            </a:r>
            <a:r>
              <a:rPr lang="ja-JP" altLang="en-GB" sz="3200" dirty="0">
                <a:latin typeface="+mn-ea"/>
                <a:ea typeface="+mn-ea"/>
              </a:rPr>
              <a:t>を送信</a:t>
            </a:r>
          </a:p>
          <a:p>
            <a:pPr marL="739775" lvl="1" indent="-282575">
              <a:lnSpc>
                <a:spcPct val="91000"/>
              </a:lnSpc>
              <a:spcBef>
                <a:spcPts val="600"/>
              </a:spcBef>
              <a:buSzPct val="75000"/>
              <a:buFontTx/>
              <a:buChar char="‒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altLang="ja-JP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</a:rPr>
              <a:t>MUA </a:t>
            </a:r>
            <a:r>
              <a:rPr lang="ja-JP" altLang="en-GB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</a:rPr>
              <a:t>を</a:t>
            </a:r>
            <a:r>
              <a:rPr lang="ja-JP" alt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</a:rPr>
              <a:t>利用</a:t>
            </a:r>
            <a:endParaRPr lang="en-GB" altLang="ja-JP" sz="3000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</a:endParaRPr>
          </a:p>
          <a:p>
            <a:pPr marL="339725" indent="-339725">
              <a:lnSpc>
                <a:spcPct val="91000"/>
              </a:lnSpc>
              <a:spcBef>
                <a:spcPts val="1200"/>
              </a:spcBef>
              <a:buSzPct val="100000"/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GB" sz="3200" dirty="0" smtClean="0">
                <a:latin typeface="+mn-ea"/>
                <a:ea typeface="+mn-ea"/>
              </a:rPr>
              <a:t>メールサーバ</a:t>
            </a:r>
            <a:r>
              <a:rPr lang="en-GB" altLang="ja-JP" sz="3200" dirty="0" smtClean="0">
                <a:latin typeface="+mn-ea"/>
                <a:ea typeface="+mn-ea"/>
              </a:rPr>
              <a:t>(</a:t>
            </a:r>
            <a:r>
              <a:rPr lang="ja-JP" altLang="en-US" sz="3200" dirty="0" smtClean="0">
                <a:latin typeface="+mn-ea"/>
                <a:ea typeface="+mn-ea"/>
              </a:rPr>
              <a:t>送信者側</a:t>
            </a:r>
            <a:r>
              <a:rPr lang="en-GB" altLang="ja-JP" sz="3200" dirty="0" smtClean="0">
                <a:latin typeface="+mn-ea"/>
                <a:ea typeface="+mn-ea"/>
              </a:rPr>
              <a:t>)</a:t>
            </a:r>
            <a:r>
              <a:rPr lang="ja-JP" altLang="en-GB" sz="3200" dirty="0" smtClean="0">
                <a:latin typeface="+mn-ea"/>
                <a:ea typeface="+mn-ea"/>
              </a:rPr>
              <a:t>はメールサーバ</a:t>
            </a:r>
            <a:r>
              <a:rPr lang="en-US" altLang="ja-JP" sz="3200" dirty="0" smtClean="0">
                <a:latin typeface="+mn-ea"/>
                <a:ea typeface="+mn-ea"/>
              </a:rPr>
              <a:t>(</a:t>
            </a:r>
            <a:r>
              <a:rPr lang="ja-JP" altLang="en-GB" sz="3200" dirty="0" smtClean="0">
                <a:latin typeface="+mn-ea"/>
                <a:ea typeface="+mn-ea"/>
              </a:rPr>
              <a:t>受信</a:t>
            </a:r>
            <a:r>
              <a:rPr lang="ja-JP" altLang="en-US" sz="3200" dirty="0" smtClean="0">
                <a:latin typeface="+mn-ea"/>
                <a:ea typeface="+mn-ea"/>
              </a:rPr>
              <a:t>者</a:t>
            </a:r>
            <a:r>
              <a:rPr lang="ja-JP" altLang="en-GB" sz="3200" dirty="0" smtClean="0">
                <a:latin typeface="+mn-ea"/>
                <a:ea typeface="+mn-ea"/>
              </a:rPr>
              <a:t>側</a:t>
            </a:r>
            <a:r>
              <a:rPr lang="en-US" altLang="ja-JP" sz="3200" dirty="0" smtClean="0">
                <a:latin typeface="+mn-ea"/>
                <a:ea typeface="+mn-ea"/>
              </a:rPr>
              <a:t>)</a:t>
            </a:r>
            <a:r>
              <a:rPr lang="ja-JP" altLang="en-GB" sz="3200" dirty="0" smtClean="0">
                <a:latin typeface="+mn-ea"/>
                <a:ea typeface="+mn-ea"/>
              </a:rPr>
              <a:t>に送信</a:t>
            </a:r>
          </a:p>
          <a:p>
            <a:pPr marL="739775" lvl="1" indent="-282575">
              <a:lnSpc>
                <a:spcPct val="91000"/>
              </a:lnSpc>
              <a:spcBef>
                <a:spcPts val="750"/>
              </a:spcBef>
              <a:buSzPct val="75000"/>
              <a:buFontTx/>
              <a:buChar char="‒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altLang="ja-JP" sz="2800" dirty="0" smtClean="0">
                <a:latin typeface="+mj-ea"/>
                <a:ea typeface="+mj-ea"/>
              </a:rPr>
              <a:t>MTA </a:t>
            </a:r>
            <a:r>
              <a:rPr lang="ja-JP" altLang="en-GB" sz="2800" dirty="0" smtClean="0">
                <a:latin typeface="+mj-ea"/>
                <a:ea typeface="+mj-ea"/>
              </a:rPr>
              <a:t>を利用</a:t>
            </a:r>
          </a:p>
          <a:p>
            <a:pPr marL="739775" lvl="1" indent="-282575">
              <a:lnSpc>
                <a:spcPct val="91000"/>
              </a:lnSpc>
              <a:spcBef>
                <a:spcPts val="750"/>
              </a:spcBef>
              <a:buSzPct val="75000"/>
              <a:buFontTx/>
              <a:buChar char="‒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ja-JP" altLang="en-GB" sz="2800" dirty="0" smtClean="0">
                <a:latin typeface="+mj-ea"/>
                <a:ea typeface="+mj-ea"/>
              </a:rPr>
              <a:t>通信プロトコルは </a:t>
            </a:r>
            <a:r>
              <a:rPr lang="en-GB" altLang="ja-JP" sz="2800" dirty="0" smtClean="0">
                <a:latin typeface="+mj-ea"/>
                <a:ea typeface="+mj-ea"/>
              </a:rPr>
              <a:t>SMTP</a:t>
            </a:r>
            <a:endParaRPr lang="en-GB" altLang="ja-JP" sz="2800" dirty="0">
              <a:latin typeface="+mj-ea"/>
              <a:ea typeface="+mj-ea"/>
            </a:endParaRPr>
          </a:p>
        </p:txBody>
      </p:sp>
      <p:sp>
        <p:nvSpPr>
          <p:cNvPr id="51" name="Text Box 11"/>
          <p:cNvSpPr txBox="1">
            <a:spLocks noChangeArrowheads="1"/>
          </p:cNvSpPr>
          <p:nvPr/>
        </p:nvSpPr>
        <p:spPr bwMode="auto">
          <a:xfrm>
            <a:off x="926912" y="2852936"/>
            <a:ext cx="1885831" cy="598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b="1" dirty="0">
                <a:solidFill>
                  <a:srgbClr val="000080"/>
                </a:solidFill>
              </a:rPr>
              <a:t>メールサーバ </a:t>
            </a:r>
            <a:r>
              <a:rPr lang="en-GB" altLang="ja-JP" b="1" dirty="0" smtClean="0">
                <a:solidFill>
                  <a:srgbClr val="000080"/>
                </a:solidFill>
              </a:rPr>
              <a:t>(</a:t>
            </a:r>
            <a:r>
              <a:rPr lang="ja-JP" altLang="en-US" b="1" dirty="0" smtClean="0">
                <a:solidFill>
                  <a:srgbClr val="000080"/>
                </a:solidFill>
              </a:rPr>
              <a:t>送信者側</a:t>
            </a:r>
            <a:r>
              <a:rPr lang="en-GB" altLang="ja-JP" b="1" dirty="0" smtClean="0">
                <a:solidFill>
                  <a:srgbClr val="000080"/>
                </a:solidFill>
              </a:rPr>
              <a:t>)</a:t>
            </a:r>
            <a:endParaRPr lang="en-GB" altLang="ja-JP" b="1" dirty="0">
              <a:solidFill>
                <a:srgbClr val="000080"/>
              </a:solidFill>
            </a:endParaRPr>
          </a:p>
        </p:txBody>
      </p:sp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6065" y="4220918"/>
            <a:ext cx="1659687" cy="11891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827584" y="5445224"/>
            <a:ext cx="2106617" cy="3745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1000"/>
              </a:lnSpc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US" sz="2000" b="1" dirty="0" smtClean="0">
                <a:solidFill>
                  <a:srgbClr val="000080"/>
                </a:solidFill>
              </a:rPr>
              <a:t>送信者</a:t>
            </a:r>
            <a:endParaRPr lang="en-GB" altLang="ja-JP" sz="2000" b="1" dirty="0">
              <a:solidFill>
                <a:srgbClr val="000080"/>
              </a:solidFill>
            </a:endParaRPr>
          </a:p>
        </p:txBody>
      </p:sp>
      <p:sp>
        <p:nvSpPr>
          <p:cNvPr id="5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7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33333E-6 C -0.00052 -0.04282 -0.0099 -0.17894 0.00313 -0.23125 C 0.00486 -0.27315 0.00174 -0.25694 0.00781 -0.28125 C 0.00885 -0.28542 0.00816 -0.2912 0.01094 -0.29375 C 0.02361 -0.30509 0.03715 -0.31852 0.05156 -0.325 C 0.05382 -0.32593 0.05556 -0.32894 0.05781 -0.32917 C 0.0724 -0.33102 0.08698 -0.33056 0.10156 -0.33125 C 0.11024 -0.33426 0.11753 -0.33958 0.12656 -0.34167 C 0.12969 -0.34236 0.13281 -0.34282 0.13594 -0.34375 C 0.13906 -0.34491 0.14531 -0.34792 0.14531 -0.34792 C 0.14844 -0.35417 0.15 -0.36042 0.15313 -0.36667 C 0.15486 -0.3787 0.15781 -0.38981 0.15781 -0.40208 " pathEditMode="relative" ptsTypes="fffffffffffA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781 -0.40208 C 0.15833 -0.39028 0.15555 -0.36065 0.16875 -0.35417 C 0.17552 -0.35069 0.18351 -0.35046 0.19062 -0.34792 C 0.19479 -0.34629 0.20312 -0.34375 0.20312 -0.34352 C 0.26128 -0.34491 0.31736 -0.34375 0.375 -0.34375 " pathEditMode="relative" rAng="0" ptsTypes="ffffA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" y="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4" grpId="0" animBg="1"/>
      <p:bldP spid="48" grpId="0" animBg="1"/>
      <p:bldP spid="4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188640"/>
            <a:ext cx="7969497" cy="857250"/>
          </a:xfrm>
        </p:spPr>
        <p:txBody>
          <a:bodyPr lIns="90000" tIns="46800" rIns="90000" bIns="46800"/>
          <a:lstStyle/>
          <a:p>
            <a:pPr algn="ctr" eaLnBrk="1"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ja-JP" dirty="0" smtClean="0"/>
              <a:t>MUA 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95936" y="1196752"/>
            <a:ext cx="5148064" cy="4895999"/>
          </a:xfrm>
        </p:spPr>
        <p:txBody>
          <a:bodyPr lIns="90000" tIns="46800" rIns="90000" bIns="46800"/>
          <a:lstStyle/>
          <a:p>
            <a:pPr eaLnBrk="1">
              <a:lnSpc>
                <a:spcPct val="67000"/>
              </a:lnSpc>
              <a:spcBef>
                <a:spcPts val="120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ja-JP" dirty="0" smtClean="0">
                <a:latin typeface="+mn-ea"/>
              </a:rPr>
              <a:t>Mail  User Agent</a:t>
            </a:r>
            <a:r>
              <a:rPr lang="ja-JP" altLang="en-US" dirty="0" smtClean="0">
                <a:latin typeface="+mn-ea"/>
              </a:rPr>
              <a:t> </a:t>
            </a:r>
            <a:r>
              <a:rPr lang="ja-JP" altLang="en-US" dirty="0" smtClean="0"/>
              <a:t>の略</a:t>
            </a:r>
            <a:endParaRPr lang="en-US" altLang="ja-JP" dirty="0" smtClean="0"/>
          </a:p>
          <a:p>
            <a:pPr eaLnBrk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/>
              <a:t>ユーザ</a:t>
            </a:r>
            <a:r>
              <a:rPr lang="ja-JP" altLang="en-GB" dirty="0" smtClean="0"/>
              <a:t>がメールを扱うためのソフトウェア</a:t>
            </a:r>
            <a:endParaRPr lang="en-US" altLang="ja-JP" dirty="0" smtClean="0"/>
          </a:p>
          <a:p>
            <a:pPr lvl="1" indent="-360000" eaLnBrk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/>
              <a:t>電子メールの読み書きを行う</a:t>
            </a:r>
            <a:endParaRPr lang="en-US" altLang="ja-JP" dirty="0" smtClean="0"/>
          </a:p>
          <a:p>
            <a:pPr lvl="1" indent="-360000" eaLnBrk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/>
              <a:t>メールサーバとメールの送受信を行う</a:t>
            </a:r>
            <a:endParaRPr lang="en-US" altLang="ja-JP" dirty="0" smtClean="0"/>
          </a:p>
          <a:p>
            <a:pPr lvl="1" indent="-360000" eaLnBrk="1">
              <a:lnSpc>
                <a:spcPct val="67000"/>
              </a:lnSpc>
              <a:spcBef>
                <a:spcPts val="600"/>
              </a:spcBef>
              <a:spcAft>
                <a:spcPct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US" dirty="0" smtClean="0"/>
              <a:t>メールソフト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メーラとも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呼ばれる</a:t>
            </a:r>
            <a:endParaRPr lang="ja-JP" altLang="en-GB" dirty="0" smtClean="0"/>
          </a:p>
          <a:p>
            <a:pPr>
              <a:lnSpc>
                <a:spcPct val="107000"/>
              </a:lnSpc>
              <a:spcBef>
                <a:spcPts val="12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dirty="0" smtClean="0">
                <a:latin typeface="+mn-ea"/>
              </a:rPr>
              <a:t>Windows Live mail</a:t>
            </a:r>
            <a:r>
              <a:rPr lang="en-GB" altLang="ja-JP" dirty="0" smtClean="0">
                <a:latin typeface="Century Schoolbook L" pitchFamily="16" charset="0"/>
              </a:rPr>
              <a:t>,</a:t>
            </a:r>
            <a:r>
              <a:rPr lang="ja-JP" altLang="en-US" dirty="0" smtClean="0">
                <a:latin typeface="Century Schoolbook L" pitchFamily="16" charset="0"/>
              </a:rPr>
              <a:t> </a:t>
            </a:r>
            <a:r>
              <a:rPr lang="en-US" altLang="ja-JP" dirty="0" smtClean="0">
                <a:latin typeface="+mn-ea"/>
              </a:rPr>
              <a:t>Mail,</a:t>
            </a:r>
            <a:r>
              <a:rPr lang="en-GB" altLang="ja-JP" dirty="0" smtClean="0">
                <a:latin typeface="+mn-ea"/>
              </a:rPr>
              <a:t> Thunderbird , Mew</a:t>
            </a:r>
            <a:r>
              <a:rPr lang="en-GB" altLang="ja-JP" dirty="0" smtClean="0">
                <a:latin typeface="Century Schoolbook L" pitchFamily="16" charset="0"/>
              </a:rPr>
              <a:t> </a:t>
            </a:r>
            <a:r>
              <a:rPr lang="ja-JP" altLang="en-GB" dirty="0" smtClean="0"/>
              <a:t>など</a:t>
            </a:r>
          </a:p>
          <a:p>
            <a:pPr eaLnBrk="1">
              <a:lnSpc>
                <a:spcPct val="67000"/>
              </a:lnSpc>
              <a:spcBef>
                <a:spcPts val="650"/>
              </a:spcBef>
              <a:spcAft>
                <a:spcPct val="0"/>
              </a:spcAft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ja-JP" sz="2600" b="1" dirty="0" smtClean="0"/>
          </a:p>
        </p:txBody>
      </p:sp>
      <p:grpSp>
        <p:nvGrpSpPr>
          <p:cNvPr id="2" name="グループ化 39"/>
          <p:cNvGrpSpPr/>
          <p:nvPr/>
        </p:nvGrpSpPr>
        <p:grpSpPr>
          <a:xfrm>
            <a:off x="0" y="1556792"/>
            <a:ext cx="3960440" cy="4464496"/>
            <a:chOff x="467544" y="1773238"/>
            <a:chExt cx="3780606" cy="4464074"/>
          </a:xfrm>
        </p:grpSpPr>
        <p:pic>
          <p:nvPicPr>
            <p:cNvPr id="4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75656" y="4437112"/>
              <a:ext cx="1584325" cy="118903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42" name="AutoShape 3"/>
            <p:cNvSpPr>
              <a:spLocks noChangeArrowheads="1"/>
            </p:cNvSpPr>
            <p:nvPr/>
          </p:nvSpPr>
          <p:spPr bwMode="auto">
            <a:xfrm>
              <a:off x="503238" y="1773238"/>
              <a:ext cx="2772618" cy="4464074"/>
            </a:xfrm>
            <a:prstGeom prst="roundRect">
              <a:avLst>
                <a:gd name="adj" fmla="val 16667"/>
              </a:avLst>
            </a:prstGeom>
            <a:noFill/>
            <a:ln w="25560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pic>
          <p:nvPicPr>
            <p:cNvPr id="43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25613" y="1990725"/>
              <a:ext cx="993775" cy="11557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44" name="Text Box 6"/>
            <p:cNvSpPr txBox="1">
              <a:spLocks noChangeArrowheads="1"/>
            </p:cNvSpPr>
            <p:nvPr/>
          </p:nvSpPr>
          <p:spPr bwMode="auto">
            <a:xfrm>
              <a:off x="1257549" y="5661302"/>
              <a:ext cx="2010961" cy="3745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2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US" sz="2000" b="1" dirty="0" smtClean="0">
                  <a:solidFill>
                    <a:srgbClr val="000080"/>
                  </a:solidFill>
                </a:rPr>
                <a:t>送信者</a:t>
              </a:r>
              <a:endParaRPr lang="en-GB" altLang="ja-JP" sz="2000" b="1" dirty="0">
                <a:solidFill>
                  <a:srgbClr val="000080"/>
                </a:solidFill>
              </a:endParaRPr>
            </a:p>
          </p:txBody>
        </p:sp>
        <p:sp>
          <p:nvSpPr>
            <p:cNvPr id="45" name="AutoShape 7"/>
            <p:cNvSpPr>
              <a:spLocks noChangeArrowheads="1"/>
            </p:cNvSpPr>
            <p:nvPr/>
          </p:nvSpPr>
          <p:spPr bwMode="auto">
            <a:xfrm>
              <a:off x="719138" y="2060575"/>
              <a:ext cx="792162" cy="2520950"/>
            </a:xfrm>
            <a:custGeom>
              <a:avLst/>
              <a:gdLst>
                <a:gd name="G0" fmla="+- 15100 0 0"/>
                <a:gd name="G1" fmla="+- 2900 0 0"/>
                <a:gd name="G2" fmla="+- 12158 0 2900"/>
                <a:gd name="G3" fmla="+- G2 0 2900"/>
                <a:gd name="G4" fmla="*/ G3 32768 32059"/>
                <a:gd name="G5" fmla="*/ G4 1 2"/>
                <a:gd name="G6" fmla="+- 21600 0 15100"/>
                <a:gd name="G7" fmla="*/ G6 2900 6079"/>
                <a:gd name="G8" fmla="+- G7 15100 0"/>
                <a:gd name="T0" fmla="*/ 15100 w 21600"/>
                <a:gd name="T1" fmla="*/ 0 h 21600"/>
                <a:gd name="T2" fmla="*/ 15100 w 21600"/>
                <a:gd name="T3" fmla="*/ 12158 h 21600"/>
                <a:gd name="T4" fmla="*/ 3250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00" y="0"/>
                  </a:lnTo>
                  <a:lnTo>
                    <a:pt x="15100" y="2900"/>
                  </a:lnTo>
                  <a:lnTo>
                    <a:pt x="12427" y="2900"/>
                  </a:lnTo>
                  <a:cubicBezTo>
                    <a:pt x="5564" y="2900"/>
                    <a:pt x="0" y="7045"/>
                    <a:pt x="0" y="12158"/>
                  </a:cubicBezTo>
                  <a:lnTo>
                    <a:pt x="0" y="21600"/>
                  </a:lnTo>
                  <a:lnTo>
                    <a:pt x="6499" y="21600"/>
                  </a:lnTo>
                  <a:lnTo>
                    <a:pt x="6499" y="12158"/>
                  </a:lnTo>
                  <a:cubicBezTo>
                    <a:pt x="6499" y="10556"/>
                    <a:pt x="9153" y="9258"/>
                    <a:pt x="12427" y="9258"/>
                  </a:cubicBezTo>
                  <a:lnTo>
                    <a:pt x="15100" y="9258"/>
                  </a:lnTo>
                  <a:lnTo>
                    <a:pt x="15100" y="12158"/>
                  </a:lnTo>
                  <a:close/>
                </a:path>
              </a:pathLst>
            </a:cu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6" name="AutoShape 8"/>
            <p:cNvSpPr>
              <a:spLocks noChangeArrowheads="1"/>
            </p:cNvSpPr>
            <p:nvPr/>
          </p:nvSpPr>
          <p:spPr bwMode="auto">
            <a:xfrm>
              <a:off x="2808288" y="2276475"/>
              <a:ext cx="1439862" cy="719138"/>
            </a:xfrm>
            <a:prstGeom prst="rightArrow">
              <a:avLst>
                <a:gd name="adj1" fmla="val 50000"/>
                <a:gd name="adj2" fmla="val 50055"/>
              </a:avLst>
            </a:prstGeom>
            <a:solidFill>
              <a:srgbClr val="339966"/>
            </a:solidFill>
            <a:ln w="9360">
              <a:solidFill>
                <a:srgbClr val="339966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2801938" y="2420938"/>
              <a:ext cx="1212850" cy="3714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1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sz="2000" b="1" dirty="0">
                  <a:solidFill>
                    <a:srgbClr val="FFFFFF"/>
                  </a:solidFill>
                  <a:latin typeface="ＭＳ ゴシック" pitchFamily="49" charset="-128"/>
                  <a:ea typeface="ＭＳ ゴシック" pitchFamily="49" charset="-128"/>
                </a:rPr>
                <a:t>受信側へ</a:t>
              </a: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2915816" y="2060848"/>
              <a:ext cx="1008112" cy="400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 smtClean="0">
                  <a:solidFill>
                    <a:schemeClr val="bg1"/>
                  </a:solidFill>
                </a:rPr>
                <a:t>SMTP</a:t>
              </a:r>
              <a:endParaRPr kumimoji="1" lang="ja-JP" alt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683568" y="3717032"/>
              <a:ext cx="936104" cy="4000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 smtClean="0">
                  <a:solidFill>
                    <a:schemeClr val="bg1"/>
                  </a:solidFill>
                </a:rPr>
                <a:t>SMTP</a:t>
              </a:r>
              <a:endParaRPr kumimoji="1" lang="ja-JP" alt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50" name="AutoShape 6"/>
            <p:cNvSpPr>
              <a:spLocks noChangeArrowheads="1"/>
            </p:cNvSpPr>
            <p:nvPr/>
          </p:nvSpPr>
          <p:spPr bwMode="auto">
            <a:xfrm>
              <a:off x="467544" y="4653286"/>
              <a:ext cx="858743" cy="576009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539552" y="4797152"/>
              <a:ext cx="792088" cy="372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7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2000" b="1" dirty="0" smtClean="0">
                  <a:solidFill>
                    <a:srgbClr val="E9C68F"/>
                  </a:solidFill>
                </a:rPr>
                <a:t>MUA</a:t>
              </a:r>
              <a:endParaRPr lang="en-GB" altLang="ja-JP" sz="2000" b="1" dirty="0">
                <a:solidFill>
                  <a:srgbClr val="E9C68F"/>
                </a:solidFill>
              </a:endParaRPr>
            </a:p>
          </p:txBody>
        </p:sp>
        <p:sp>
          <p:nvSpPr>
            <p:cNvPr id="52" name="AutoShape 6"/>
            <p:cNvSpPr>
              <a:spLocks noChangeArrowheads="1"/>
            </p:cNvSpPr>
            <p:nvPr/>
          </p:nvSpPr>
          <p:spPr bwMode="auto">
            <a:xfrm>
              <a:off x="1763688" y="1916832"/>
              <a:ext cx="864072" cy="503336"/>
            </a:xfrm>
            <a:prstGeom prst="roundRect">
              <a:avLst>
                <a:gd name="adj" fmla="val 16667"/>
              </a:avLst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>
              <a:outerShdw dist="107933" dir="2700000" algn="ctr" rotWithShape="0">
                <a:srgbClr val="A6A084">
                  <a:alpha val="50027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1835697" y="1988840"/>
              <a:ext cx="792087" cy="372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7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altLang="ja-JP" sz="2000" b="1" dirty="0" smtClean="0">
                  <a:solidFill>
                    <a:srgbClr val="E9C68F"/>
                  </a:solidFill>
                </a:rPr>
                <a:t>M</a:t>
              </a:r>
              <a:r>
                <a:rPr lang="en-US" altLang="ja-JP" sz="2000" b="1" dirty="0" smtClean="0">
                  <a:solidFill>
                    <a:srgbClr val="E9C68F"/>
                  </a:solidFill>
                </a:rPr>
                <a:t>T</a:t>
              </a:r>
              <a:r>
                <a:rPr lang="en-GB" altLang="ja-JP" sz="2000" b="1" dirty="0" smtClean="0">
                  <a:solidFill>
                    <a:srgbClr val="E9C68F"/>
                  </a:solidFill>
                </a:rPr>
                <a:t>A</a:t>
              </a:r>
              <a:endParaRPr lang="en-GB" altLang="ja-JP" sz="2000" b="1" dirty="0">
                <a:solidFill>
                  <a:srgbClr val="E9C68F"/>
                </a:solidFill>
              </a:endParaRPr>
            </a:p>
          </p:txBody>
        </p:sp>
        <p:sp>
          <p:nvSpPr>
            <p:cNvPr id="55" name="Text Box 11"/>
            <p:cNvSpPr txBox="1">
              <a:spLocks noChangeArrowheads="1"/>
            </p:cNvSpPr>
            <p:nvPr/>
          </p:nvSpPr>
          <p:spPr bwMode="auto">
            <a:xfrm>
              <a:off x="1352367" y="3069259"/>
              <a:ext cx="1800200" cy="59856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ctr">
                <a:lnSpc>
                  <a:spcPct val="91000"/>
                </a:lnSpc>
                <a:spcBef>
                  <a:spcPts val="12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ja-JP" altLang="en-GB" b="1" dirty="0">
                  <a:solidFill>
                    <a:srgbClr val="000080"/>
                  </a:solidFill>
                </a:rPr>
                <a:t>メールサーバ </a:t>
              </a:r>
              <a:r>
                <a:rPr lang="en-GB" altLang="ja-JP" b="1" dirty="0" smtClean="0">
                  <a:solidFill>
                    <a:srgbClr val="000080"/>
                  </a:solidFill>
                </a:rPr>
                <a:t>(</a:t>
              </a:r>
              <a:r>
                <a:rPr lang="ja-JP" altLang="en-US" b="1" dirty="0" smtClean="0">
                  <a:solidFill>
                    <a:srgbClr val="000080"/>
                  </a:solidFill>
                </a:rPr>
                <a:t>送信者側</a:t>
              </a:r>
              <a:r>
                <a:rPr lang="en-GB" altLang="ja-JP" b="1" dirty="0" smtClean="0">
                  <a:solidFill>
                    <a:srgbClr val="000080"/>
                  </a:solidFill>
                </a:rPr>
                <a:t>)</a:t>
              </a:r>
              <a:endParaRPr lang="en-GB" altLang="ja-JP" b="1" dirty="0">
                <a:solidFill>
                  <a:srgbClr val="000080"/>
                </a:solidFill>
              </a:endParaRPr>
            </a:p>
          </p:txBody>
        </p:sp>
      </p:grpSp>
      <p:sp>
        <p:nvSpPr>
          <p:cNvPr id="19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228600"/>
          </a:xfrm>
        </p:spPr>
        <p:txBody>
          <a:bodyPr/>
          <a:lstStyle/>
          <a:p>
            <a:fld id="{BF750B71-10B3-4E58-B4BF-E7DDE8C2C6F7}" type="slidenum">
              <a:rPr lang="en-US" altLang="ja-JP" smtClean="0"/>
              <a:pPr/>
              <a:t>8</a:t>
            </a:fld>
            <a:r>
              <a:rPr lang="en-US" altLang="ja-JP" dirty="0" smtClean="0"/>
              <a:t>/43</a:t>
            </a:r>
            <a:endParaRPr lang="en-US" altLang="ja-JP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p2-s-3">
  <a:themeElements>
    <a:clrScheme name="s-pop1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-pop11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-pop1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pop1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ジャパネスク">
  <a:themeElements>
    <a:clrScheme name="ジャパネスク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ジャパネスク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ジャパネス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op2-s-3">
  <a:themeElements>
    <a:clrScheme name="s-pop1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-pop11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-pop1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pop1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pop2-s-3">
  <a:themeElements>
    <a:clrScheme name="s-pop1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-pop11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-pop1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-pop1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-pop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pop2-s-3</Template>
  <TotalTime>1090</TotalTime>
  <Words>1747</Words>
  <Application>Microsoft Office PowerPoint</Application>
  <PresentationFormat>画面に合わせる (4:3)</PresentationFormat>
  <Paragraphs>577</Paragraphs>
  <Slides>43</Slides>
  <Notes>31</Notes>
  <HiddenSlides>0</HiddenSlides>
  <MMClips>0</MMClips>
  <ScaleCrop>false</ScaleCrop>
  <HeadingPairs>
    <vt:vector size="4" baseType="variant">
      <vt:variant>
        <vt:lpstr>テーマ</vt:lpstr>
      </vt:variant>
      <vt:variant>
        <vt:i4>4</vt:i4>
      </vt:variant>
      <vt:variant>
        <vt:lpstr>スライド タイトル</vt:lpstr>
      </vt:variant>
      <vt:variant>
        <vt:i4>43</vt:i4>
      </vt:variant>
    </vt:vector>
  </HeadingPairs>
  <TitlesOfParts>
    <vt:vector size="47" baseType="lpstr">
      <vt:lpstr>pop2-s-3</vt:lpstr>
      <vt:lpstr>ジャパネスク</vt:lpstr>
      <vt:lpstr>1_pop2-s-3</vt:lpstr>
      <vt:lpstr>2_pop2-s-3</vt:lpstr>
      <vt:lpstr>メール配送システム</vt:lpstr>
      <vt:lpstr>目次</vt:lpstr>
      <vt:lpstr>メール配送の仕組み</vt:lpstr>
      <vt:lpstr>電子メール(e-mail) </vt:lpstr>
      <vt:lpstr>メールサーバ</vt:lpstr>
      <vt:lpstr>メール配送の流れ</vt:lpstr>
      <vt:lpstr>メールアドレス</vt:lpstr>
      <vt:lpstr>メール送信</vt:lpstr>
      <vt:lpstr>MUA </vt:lpstr>
      <vt:lpstr>MTA </vt:lpstr>
      <vt:lpstr>SMTP</vt:lpstr>
      <vt:lpstr>メール受信と取り出し</vt:lpstr>
      <vt:lpstr>メールの取り出し(POP の場合）</vt:lpstr>
      <vt:lpstr>メールの取り出し（IMAP の場合）</vt:lpstr>
      <vt:lpstr>Webmail</vt:lpstr>
      <vt:lpstr>メールの構造</vt:lpstr>
      <vt:lpstr>メールの構造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メールヘッダの具体例</vt:lpstr>
      <vt:lpstr>メール利用の際の注意</vt:lpstr>
      <vt:lpstr>メール利用の際のマナー</vt:lpstr>
      <vt:lpstr>メール利用の際の注意</vt:lpstr>
      <vt:lpstr>メール関するセキュリティ</vt:lpstr>
      <vt:lpstr>メールに関するセキュリティ</vt:lpstr>
      <vt:lpstr>公開鍵暗号方式</vt:lpstr>
      <vt:lpstr>公開鍵暗号方式</vt:lpstr>
      <vt:lpstr>公開鍵暗号方式</vt:lpstr>
      <vt:lpstr>公開鍵暗号方式</vt:lpstr>
      <vt:lpstr>まとめキーワード</vt:lpstr>
      <vt:lpstr>参考文献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メール配送システム</dc:title>
  <dc:creator>SEIGI</dc:creator>
  <cp:lastModifiedBy>SEIGI</cp:lastModifiedBy>
  <cp:revision>95</cp:revision>
  <dcterms:created xsi:type="dcterms:W3CDTF">2011-07-21T19:15:27Z</dcterms:created>
  <dcterms:modified xsi:type="dcterms:W3CDTF">2011-07-28T12:23:38Z</dcterms:modified>
</cp:coreProperties>
</file>