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notesMasterIdLst>
    <p:notesMasterId r:id="rId46"/>
  </p:notesMasterIdLst>
  <p:handoutMasterIdLst>
    <p:handoutMasterId r:id="rId47"/>
  </p:handoutMasterIdLst>
  <p:sldIdLst>
    <p:sldId id="326" r:id="rId2"/>
    <p:sldId id="327" r:id="rId3"/>
    <p:sldId id="377" r:id="rId4"/>
    <p:sldId id="363" r:id="rId5"/>
    <p:sldId id="329" r:id="rId6"/>
    <p:sldId id="364" r:id="rId7"/>
    <p:sldId id="370" r:id="rId8"/>
    <p:sldId id="331" r:id="rId9"/>
    <p:sldId id="332" r:id="rId10"/>
    <p:sldId id="371" r:id="rId11"/>
    <p:sldId id="303" r:id="rId12"/>
    <p:sldId id="336" r:id="rId13"/>
    <p:sldId id="338" r:id="rId14"/>
    <p:sldId id="341" r:id="rId15"/>
    <p:sldId id="340" r:id="rId16"/>
    <p:sldId id="343" r:id="rId17"/>
    <p:sldId id="344" r:id="rId18"/>
    <p:sldId id="345" r:id="rId19"/>
    <p:sldId id="346" r:id="rId20"/>
    <p:sldId id="375" r:id="rId21"/>
    <p:sldId id="376" r:id="rId22"/>
    <p:sldId id="372" r:id="rId23"/>
    <p:sldId id="382" r:id="rId24"/>
    <p:sldId id="349" r:id="rId25"/>
    <p:sldId id="350" r:id="rId26"/>
    <p:sldId id="351" r:id="rId27"/>
    <p:sldId id="379" r:id="rId28"/>
    <p:sldId id="384" r:id="rId29"/>
    <p:sldId id="383" r:id="rId30"/>
    <p:sldId id="385" r:id="rId31"/>
    <p:sldId id="386" r:id="rId32"/>
    <p:sldId id="380" r:id="rId33"/>
    <p:sldId id="387" r:id="rId34"/>
    <p:sldId id="352" r:id="rId35"/>
    <p:sldId id="353" r:id="rId36"/>
    <p:sldId id="354" r:id="rId37"/>
    <p:sldId id="369" r:id="rId38"/>
    <p:sldId id="367" r:id="rId39"/>
    <p:sldId id="356" r:id="rId40"/>
    <p:sldId id="359" r:id="rId41"/>
    <p:sldId id="389" r:id="rId42"/>
    <p:sldId id="381" r:id="rId43"/>
    <p:sldId id="368" r:id="rId44"/>
    <p:sldId id="388" r:id="rId45"/>
  </p:sldIdLst>
  <p:sldSz cx="9144000" cy="6858000" type="screen4x3"/>
  <p:notesSz cx="6805613" cy="9939338"/>
  <p:custDataLst>
    <p:tags r:id="rId48"/>
  </p:custData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F81BD"/>
    <a:srgbClr val="000000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8630" autoAdjust="0"/>
  </p:normalViewPr>
  <p:slideViewPr>
    <p:cSldViewPr>
      <p:cViewPr>
        <p:scale>
          <a:sx n="100" d="100"/>
          <a:sy n="100" d="100"/>
        </p:scale>
        <p:origin x="-186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5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0" tIns="45560" rIns="91120" bIns="4556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939" y="0"/>
            <a:ext cx="2949099" cy="4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0" tIns="45560" rIns="91120" bIns="4556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1182"/>
            <a:ext cx="2949099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0" tIns="45560" rIns="91120" bIns="4556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939" y="9441182"/>
            <a:ext cx="2949099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0" tIns="45560" rIns="91120" bIns="4556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A7DE72-7D2A-4993-B172-F9AEB4474725}" type="slidenum">
              <a:rPr lang="en-US" altLang="ja-JP"/>
              <a:pPr/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69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0" tIns="45560" rIns="91120" bIns="4556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39" y="0"/>
            <a:ext cx="2949099" cy="4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0" tIns="45560" rIns="91120" bIns="4556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1259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7287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5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1384"/>
            <a:ext cx="5444490" cy="447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0" tIns="45560" rIns="91120" bIns="455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1182"/>
            <a:ext cx="2949099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0" tIns="45560" rIns="91120" bIns="4556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39" y="9441182"/>
            <a:ext cx="2949099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0" tIns="45560" rIns="91120" bIns="4556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4D107AE-3EF3-411F-A065-353B0AB7C2BE}" type="slidenum">
              <a:rPr lang="en-US" altLang="ja-JP"/>
              <a:pPr/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497413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4068957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Ls </a:t>
            </a:r>
            <a:r>
              <a:rPr lang="ja-JP" altLang="en-US" dirty="0" smtClean="0"/>
              <a:t>実行結果はどっちの結果か</a:t>
            </a:r>
            <a:r>
              <a:rPr lang="en-US" altLang="ja-JP" dirty="0" smtClean="0"/>
              <a:t>?</a:t>
            </a:r>
          </a:p>
          <a:p>
            <a:r>
              <a:rPr lang="en-US" altLang="ja-JP" dirty="0" smtClean="0"/>
              <a:t> </a:t>
            </a:r>
            <a:r>
              <a:rPr lang="en-US" altLang="ja-JP" dirty="0" err="1" smtClean="0"/>
              <a:t>ls</a:t>
            </a:r>
            <a:r>
              <a:rPr lang="en-US" altLang="ja-JP" dirty="0" smtClean="0"/>
              <a:t> </a:t>
            </a:r>
            <a:r>
              <a:rPr lang="ja-JP" altLang="en-US" dirty="0" smtClean="0"/>
              <a:t>実行後のプロンプトはどちらか</a:t>
            </a:r>
            <a:r>
              <a:rPr lang="en-US" altLang="ja-JP" dirty="0" smtClean="0"/>
              <a:t>?</a:t>
            </a:r>
          </a:p>
          <a:p>
            <a:r>
              <a:rPr lang="en-US" altLang="ja-JP" dirty="0" smtClean="0"/>
              <a:t> hostname </a:t>
            </a:r>
            <a:r>
              <a:rPr lang="ja-JP" altLang="en-US" dirty="0" smtClean="0"/>
              <a:t>コマンドでもいいかも</a:t>
            </a:r>
            <a:r>
              <a:rPr lang="en-US" altLang="ja-JP" dirty="0" smtClean="0"/>
              <a:t>?</a:t>
            </a:r>
            <a:endParaRPr lang="ja-JP" altLang="en-US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12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797494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530557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4526F4-D0DB-4AB6-B700-39F59664BA25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管理者として覚えておくべきコマンドである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20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102785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FTP</a:t>
            </a:r>
            <a:r>
              <a:rPr kumimoji="1" lang="en-US" altLang="ja-JP" baseline="0" dirty="0" smtClean="0"/>
              <a:t> </a:t>
            </a:r>
            <a:r>
              <a:rPr kumimoji="1" lang="ja-JP" altLang="en-US" baseline="0" dirty="0" smtClean="0"/>
              <a:t>サーバの一例として </a:t>
            </a:r>
            <a:r>
              <a:rPr kumimoji="1" lang="en-US" altLang="ja-JP" baseline="0" dirty="0" err="1" smtClean="0"/>
              <a:t>dennou</a:t>
            </a:r>
            <a:r>
              <a:rPr kumimoji="1" lang="en-US" altLang="ja-JP" baseline="0" dirty="0" smtClean="0"/>
              <a:t>-h </a:t>
            </a:r>
            <a:r>
              <a:rPr kumimoji="1" lang="ja-JP" altLang="en-US" baseline="0" dirty="0" smtClean="0"/>
              <a:t>などの</a:t>
            </a:r>
            <a:r>
              <a:rPr kumimoji="1" lang="en-US" altLang="ja-JP" baseline="0" dirty="0" err="1" smtClean="0"/>
              <a:t>Debian</a:t>
            </a:r>
            <a:r>
              <a:rPr kumimoji="1" lang="en-US" altLang="ja-JP" baseline="0" dirty="0" smtClean="0"/>
              <a:t> </a:t>
            </a:r>
            <a:r>
              <a:rPr kumimoji="1" lang="ja-JP" altLang="en-US" baseline="0" dirty="0" smtClean="0"/>
              <a:t>アーカイブミラー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21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436231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22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352240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プロトコルであると同時に安全な通信のキーワードとして覚えてもらう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27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ハッシュ値から元の文字列を見つけるのはほとんど不可能</a:t>
            </a:r>
            <a:endParaRPr kumimoji="1" lang="en-US" altLang="ja-JP" dirty="0" smtClean="0"/>
          </a:p>
          <a:p>
            <a:r>
              <a:rPr kumimoji="1" lang="ja-JP" altLang="en-US" dirty="0" smtClean="0"/>
              <a:t>一方向性関数がなぜ大事なのか</a:t>
            </a:r>
            <a:r>
              <a:rPr kumimoji="1" lang="en-US" altLang="ja-JP" dirty="0" smtClean="0"/>
              <a:t>?</a:t>
            </a:r>
          </a:p>
          <a:p>
            <a:r>
              <a:rPr kumimoji="1" lang="en-US" altLang="ja-JP" dirty="0" smtClean="0"/>
              <a:t>MD5 </a:t>
            </a:r>
            <a:r>
              <a:rPr kumimoji="1" lang="ja-JP" altLang="en-US" dirty="0" smtClean="0"/>
              <a:t>はアルゴリズム。具体的なハッシュ関数の例は別に挙げる。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28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公開鍵と秘密鍵は一意に対応する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共通鍵の問題をちゃんと口頭で説明したい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29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4279180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共通鍵の問題点は「カギの受け渡し」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31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有害なデータ云々　データの発行元などをちゃんとチェックする　ファイル名の拡張子とかにも気をつける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33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35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ファイヤーウォールにもほんとは触れたい気がする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色が見づらいので暗色系に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37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err="1" smtClean="0"/>
              <a:t>Denyhost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も </a:t>
            </a:r>
            <a:r>
              <a:rPr kumimoji="1" lang="en-US" altLang="ja-JP" dirty="0" err="1" smtClean="0"/>
              <a:t>hosts.deny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とか利用している</a:t>
            </a:r>
            <a:endParaRPr kumimoji="1" lang="en-US" altLang="ja-JP" dirty="0" smtClean="0"/>
          </a:p>
          <a:p>
            <a:r>
              <a:rPr kumimoji="1" lang="en-US" altLang="ja-JP" dirty="0" smtClean="0"/>
              <a:t>TCP wrapper </a:t>
            </a:r>
            <a:r>
              <a:rPr kumimoji="1" lang="ja-JP" altLang="en-US" dirty="0" err="1" smtClean="0"/>
              <a:t>って</a:t>
            </a:r>
            <a:r>
              <a:rPr kumimoji="1" lang="ja-JP" altLang="en-US" dirty="0" smtClean="0"/>
              <a:t>ソフトウェア</a:t>
            </a:r>
            <a:r>
              <a:rPr kumimoji="1" lang="en-US" altLang="ja-JP" dirty="0" smtClean="0"/>
              <a:t>?</a:t>
            </a:r>
            <a:r>
              <a:rPr kumimoji="1" lang="ja-JP" altLang="en-US" dirty="0" smtClean="0"/>
              <a:t>　機能の名前</a:t>
            </a:r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39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mtClean="0"/>
              <a:t>ユーザ視点と管理者視点でまとめる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43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787326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205204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4150425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コマンドのみ送るという言葉の真意は</a:t>
            </a:r>
            <a:r>
              <a:rPr kumimoji="1" lang="en-US" altLang="ja-JP" dirty="0" smtClean="0">
                <a:solidFill>
                  <a:srgbClr val="FF0000"/>
                </a:solidFill>
              </a:rPr>
              <a:t>?</a:t>
            </a:r>
            <a:r>
              <a:rPr kumimoji="1" lang="ja-JP" altLang="en-US" dirty="0" smtClean="0">
                <a:solidFill>
                  <a:srgbClr val="FF0000"/>
                </a:solidFill>
              </a:rPr>
              <a:t>後でお話します。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338308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290412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4044422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11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>
              <a:latin typeface="Arial Unicode MS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F353016B-A126-4C3B-8660-620E35A4FC0A}" type="slidenum">
              <a:rPr lang="en-US" altLang="ja-JP" smtClean="0"/>
              <a:pPr/>
              <a:t>&lt;#&gt;</a:t>
            </a:fld>
            <a:endParaRPr lang="en-US" altLang="ja-JP"/>
          </a:p>
        </p:txBody>
      </p:sp>
      <p:sp>
        <p:nvSpPr>
          <p:cNvPr id="10" name="正方形/長方形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>
              <a:latin typeface="Arial Unicode MS" pitchFamily="50" charset="-128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E4C55727-71EE-43BC-BA79-48486455C24C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>
              <a:latin typeface="Arial Unicode MS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>
              <a:latin typeface="Arial Unicode MS" pitchFamily="50" charset="-128"/>
            </a:endParaRPr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8AED77B5-5F17-4A5E-9845-D61D9C1971B3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88166E85-801F-490C-B4DE-13955A3C0B41}" type="slidenum">
              <a:rPr lang="en-US" altLang="ja-JP" smtClean="0"/>
              <a:pPr/>
              <a:t>&lt;#&gt;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>
              <a:latin typeface="Arial Unicode MS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>
              <a:latin typeface="Arial Unicode MS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ED5A1C73-7253-47BD-BFE0-B353A07978B9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208C1369-A9F5-4792-8F42-26820041E049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DB3876A9-9CC3-4E86-BF63-1B657BD8F37C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74FD9BFC-F66B-4231-8F39-9AA80660A198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050A26B7-4249-485A-9E1D-D64A63F8BDC0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7B05758E-B94F-46AA-9B20-E7B1E8003FA9}" type="slidenum">
              <a:rPr lang="en-US" altLang="ja-JP" smtClean="0"/>
              <a:pPr/>
              <a:t>&lt;#&gt;</a:t>
            </a:fld>
            <a:endParaRPr lang="en-US" altLang="ja-JP"/>
          </a:p>
        </p:txBody>
      </p:sp>
      <p:sp>
        <p:nvSpPr>
          <p:cNvPr id="12" name="正方形/長方形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>
              <a:latin typeface="Arial Unicode MS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>
              <a:latin typeface="Arial Unicode MS" pitchFamily="50" charset="-128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en-US" altLang="ja-JP"/>
          </a:p>
        </p:txBody>
      </p:sp>
      <p:sp>
        <p:nvSpPr>
          <p:cNvPr id="11" name="正方形/長方形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>
              <a:latin typeface="Arial Unicode MS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>
              <a:latin typeface="Arial Unicode MS" pitchFamily="50" charset="-128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</p:spPr>
        <p:txBody>
          <a:bodyPr/>
          <a:lstStyle/>
          <a:p>
            <a:fld id="{AA19A7B1-57A9-4FD2-9BCB-086613601483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>
              <a:latin typeface="Arial Unicode MS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>
              <a:latin typeface="Arial Unicode MS" pitchFamily="50" charset="-128"/>
            </a:endParaRPr>
          </a:p>
        </p:txBody>
      </p:sp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dirty="0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2 </a:t>
            </a:r>
            <a:r>
              <a:rPr kumimoji="0" lang="ja-JP" altLang="en-US" dirty="0" smtClean="0"/>
              <a:t>レベル</a:t>
            </a:r>
          </a:p>
          <a:p>
            <a:pPr lvl="2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3 </a:t>
            </a:r>
            <a:r>
              <a:rPr kumimoji="0" lang="ja-JP" altLang="en-US" dirty="0" smtClean="0"/>
              <a:t>レベル</a:t>
            </a:r>
          </a:p>
          <a:p>
            <a:pPr lvl="3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4 </a:t>
            </a:r>
            <a:r>
              <a:rPr kumimoji="0" lang="ja-JP" altLang="en-US" dirty="0" smtClean="0"/>
              <a:t>レベル</a:t>
            </a:r>
          </a:p>
          <a:p>
            <a:pPr lvl="4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5 </a:t>
            </a:r>
            <a:r>
              <a:rPr kumimoji="0" lang="ja-JP" altLang="en-US" dirty="0" smtClean="0"/>
              <a:t>レベル</a:t>
            </a:r>
            <a:endParaRPr kumimoji="0"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altLang="ja-JP"/>
          </a:p>
        </p:txBody>
      </p:sp>
      <p:sp>
        <p:nvSpPr>
          <p:cNvPr id="9" name="テキスト ボックス 8"/>
          <p:cNvSpPr txBox="1"/>
          <p:nvPr userDrawn="1"/>
        </p:nvSpPr>
        <p:spPr>
          <a:xfrm>
            <a:off x="8316416" y="645333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F9C7012-7E5F-4E35-8508-C67838375C41}" type="slidenum">
              <a:rPr kumimoji="1" lang="ja-JP" altLang="en-US" smtClean="0"/>
              <a:pPr/>
              <a:t>&lt;#&gt;</a:t>
            </a:fld>
            <a:r>
              <a:rPr kumimoji="1" lang="en-US" altLang="ja-JP" dirty="0" smtClean="0"/>
              <a:t>/</a:t>
            </a:r>
            <a:r>
              <a:rPr kumimoji="1" lang="en-US" altLang="ja-JP" dirty="0" smtClean="0"/>
              <a:t>44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1" sz="4500" b="1" kern="1200">
          <a:solidFill>
            <a:schemeClr val="accent1">
              <a:satMod val="150000"/>
            </a:schemeClr>
          </a:solidFill>
          <a:effectLst/>
          <a:latin typeface="Arial Unicode MS" pitchFamily="50" charset="-128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1" sz="3200" kern="1200">
          <a:solidFill>
            <a:schemeClr val="tx1"/>
          </a:solidFill>
          <a:latin typeface="Arial Unicode MS" pitchFamily="50" charset="-128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1" sz="2800" kern="1200">
          <a:solidFill>
            <a:schemeClr val="tx1"/>
          </a:solidFill>
          <a:latin typeface="Arial Unicode MS" pitchFamily="50" charset="-128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1" sz="2400" kern="1200">
          <a:solidFill>
            <a:schemeClr val="tx1"/>
          </a:solidFill>
          <a:latin typeface="Arial Unicode MS" pitchFamily="50" charset="-128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1" sz="2000" kern="1200">
          <a:solidFill>
            <a:schemeClr val="tx1"/>
          </a:solidFill>
          <a:latin typeface="Arial Unicode MS" pitchFamily="50" charset="-128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1" lang="en-US" sz="2000" kern="1200" smtClean="0">
          <a:solidFill>
            <a:schemeClr val="tx1"/>
          </a:solidFill>
          <a:latin typeface="Arial Unicode MS" pitchFamily="50" charset="-128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pcert.or.jp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nweb.jp/web-service/ssh/index3.html" TargetMode="External"/><Relationship Id="rId7" Type="http://schemas.openxmlformats.org/officeDocument/2006/relationships/hyperlink" Target="http://www.jpcert.or.jp/" TargetMode="External"/><Relationship Id="rId2" Type="http://schemas.openxmlformats.org/officeDocument/2006/relationships/hyperlink" Target="http://www.ep.sci.hokudai.ac.jp/~inex/y2012/0706/lecture/pub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x68000.q-e-d.net/~68user/net/crypt-2.html" TargetMode="External"/><Relationship Id="rId5" Type="http://schemas.openxmlformats.org/officeDocument/2006/relationships/hyperlink" Target="http://www.atmarkit.co.jp/fsecurity/special/165pswd/03.html" TargetMode="External"/><Relationship Id="rId4" Type="http://schemas.openxmlformats.org/officeDocument/2006/relationships/hyperlink" Target="http://www.debian.or.jp/using/mirror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0026" y="1871089"/>
            <a:ext cx="8434461" cy="1673352"/>
          </a:xfrm>
        </p:spPr>
        <p:txBody>
          <a:bodyPr>
            <a:normAutofit fontScale="90000"/>
          </a:bodyPr>
          <a:lstStyle/>
          <a:p>
            <a:r>
              <a:rPr lang="ja-JP" altLang="en-US" sz="2700" dirty="0" smtClean="0"/>
              <a:t>情報実験第</a:t>
            </a:r>
            <a:r>
              <a:rPr lang="en-US" altLang="ja-JP" sz="2700" dirty="0" smtClean="0"/>
              <a:t>9</a:t>
            </a:r>
            <a:r>
              <a:rPr lang="ja-JP" altLang="en-US" sz="2700" dirty="0" smtClean="0"/>
              <a:t>回</a:t>
            </a:r>
            <a:r>
              <a:rPr lang="en-US" altLang="ja-JP" sz="2700" dirty="0" smtClean="0"/>
              <a:t>(2013/06/28)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リモートアクセス</a:t>
            </a:r>
            <a:r>
              <a:rPr lang="en-US" altLang="ja-JP" dirty="0" smtClean="0"/>
              <a:t>/</a:t>
            </a:r>
            <a:br>
              <a:rPr lang="en-US" altLang="ja-JP" dirty="0" smtClean="0"/>
            </a:br>
            <a:r>
              <a:rPr lang="ja-JP" altLang="en-US" dirty="0" smtClean="0"/>
              <a:t>ネットワークセキュリティ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47464" y="4365104"/>
            <a:ext cx="6400800" cy="1752600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>
                <a:solidFill>
                  <a:schemeClr val="tx1"/>
                </a:solidFill>
              </a:rPr>
              <a:t>北海道大学</a:t>
            </a:r>
            <a:r>
              <a:rPr kumimoji="1" lang="en-US" altLang="ja-JP" sz="2800" dirty="0" smtClean="0">
                <a:solidFill>
                  <a:schemeClr val="tx1"/>
                </a:solidFill>
              </a:rPr>
              <a:t> 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理学院 宇宙理学専攻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r>
              <a:rPr lang="ja-JP" altLang="en-US" sz="2800" dirty="0" smtClean="0">
                <a:solidFill>
                  <a:schemeClr val="tx1"/>
                </a:solidFill>
              </a:rPr>
              <a:t>高橋康人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リモートログインのイメージ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675355" y="3710192"/>
            <a:ext cx="7776864" cy="20230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hoge@joho24:~ $ </a:t>
            </a:r>
            <a:r>
              <a:rPr lang="en-US" altLang="ja-JP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ssh</a:t>
            </a:r>
            <a:r>
              <a:rPr lang="en-US" altLang="ja-JP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hoge@joho15</a:t>
            </a:r>
          </a:p>
          <a:p>
            <a:r>
              <a:rPr lang="en-US" altLang="ja-JP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hoge@joho15‘s  password:</a:t>
            </a:r>
            <a:r>
              <a:rPr lang="ja-JP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800" dirty="0" smtClean="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(</a:t>
            </a:r>
            <a:r>
              <a:rPr lang="ja-JP" altLang="en-US" sz="2800" dirty="0" smtClean="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パスワードを入力</a:t>
            </a:r>
            <a:r>
              <a:rPr lang="en-US" altLang="ja-JP" sz="2800" dirty="0" smtClean="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)</a:t>
            </a:r>
          </a:p>
          <a:p>
            <a:r>
              <a:rPr lang="en-US" altLang="ja-JP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….</a:t>
            </a:r>
            <a:r>
              <a:rPr lang="ja-JP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ja-JP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ja-JP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hoge</a:t>
            </a:r>
            <a:r>
              <a:rPr kumimoji="1" lang="en-US" altLang="ja-JP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@joho15:~ $</a:t>
            </a:r>
            <a:r>
              <a:rPr lang="ja-JP" alt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▮</a:t>
            </a:r>
            <a:endParaRPr kumimoji="1" lang="ja-JP" alt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yamasita-directory\my-document\発表資料\inex090508\pers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2242" y="1340768"/>
            <a:ext cx="1238250" cy="1828800"/>
          </a:xfrm>
          <a:prstGeom prst="rect">
            <a:avLst/>
          </a:prstGeom>
          <a:noFill/>
        </p:spPr>
      </p:pic>
      <p:pic>
        <p:nvPicPr>
          <p:cNvPr id="6" name="Picture 2" descr="C:\Users\yamasita\Desktop\compu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6790" y="1931318"/>
            <a:ext cx="1333500" cy="1238250"/>
          </a:xfrm>
          <a:prstGeom prst="rect">
            <a:avLst/>
          </a:prstGeom>
          <a:noFill/>
        </p:spPr>
      </p:pic>
      <p:pic>
        <p:nvPicPr>
          <p:cNvPr id="7" name="Picture 3" descr="C:\Users\yamasita\Desktop\compu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1948" y="1931318"/>
            <a:ext cx="1333500" cy="1238250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2592490" y="1416889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</a:rPr>
              <a:t>joho24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68954" y="1416889"/>
            <a:ext cx="1272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</a:rPr>
              <a:t>joho15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11" name="左右矢印 10"/>
          <p:cNvSpPr/>
          <p:nvPr/>
        </p:nvSpPr>
        <p:spPr>
          <a:xfrm>
            <a:off x="3610382" y="1929378"/>
            <a:ext cx="3096344" cy="1152128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 Unicode MS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60032" y="1888366"/>
            <a:ext cx="72008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err="1" smtClean="0">
                <a:latin typeface="Arial Unicode MS" pitchFamily="50" charset="-128"/>
              </a:rPr>
              <a:t>ssh</a:t>
            </a:r>
            <a:endParaRPr kumimoji="1" lang="ja-JP" altLang="en-US" dirty="0">
              <a:latin typeface="Arial Unicode MS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303018" y="2884874"/>
            <a:ext cx="171614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 err="1" smtClean="0">
                <a:latin typeface="Arial Unicode MS" pitchFamily="50" charset="-128"/>
              </a:rPr>
              <a:t>s</a:t>
            </a:r>
            <a:r>
              <a:rPr kumimoji="1" lang="en-US" altLang="ja-JP" sz="2000" dirty="0" err="1" smtClean="0">
                <a:latin typeface="Arial Unicode MS" pitchFamily="50" charset="-128"/>
              </a:rPr>
              <a:t>sh</a:t>
            </a:r>
            <a:r>
              <a:rPr kumimoji="1" lang="en-US" altLang="ja-JP" sz="2000" dirty="0" smtClean="0">
                <a:latin typeface="Arial Unicode MS" pitchFamily="50" charset="-128"/>
              </a:rPr>
              <a:t> </a:t>
            </a:r>
            <a:r>
              <a:rPr kumimoji="1" lang="ja-JP" altLang="en-US" sz="2000" dirty="0" smtClean="0">
                <a:latin typeface="Arial Unicode MS" pitchFamily="50" charset="-128"/>
              </a:rPr>
              <a:t>接続確立</a:t>
            </a:r>
            <a:endParaRPr kumimoji="1" lang="ja-JP" altLang="en-US" sz="1600" dirty="0">
              <a:latin typeface="Arial Unicode MS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リモートコマンド実行のイメージ</a:t>
            </a:r>
            <a:endParaRPr lang="ja-JP" altLang="en-US" dirty="0"/>
          </a:p>
        </p:txBody>
      </p:sp>
      <p:pic>
        <p:nvPicPr>
          <p:cNvPr id="18" name="Picture 2" descr="D:\yamasita-directory\my-document\発表資料\inex090508\pers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2242" y="1412776"/>
            <a:ext cx="1238250" cy="1828800"/>
          </a:xfrm>
          <a:prstGeom prst="rect">
            <a:avLst/>
          </a:prstGeom>
          <a:noFill/>
        </p:spPr>
      </p:pic>
      <p:pic>
        <p:nvPicPr>
          <p:cNvPr id="19" name="Picture 2" descr="C:\Users\yamasita\Desktop\compu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6790" y="2003326"/>
            <a:ext cx="1333500" cy="1238250"/>
          </a:xfrm>
          <a:prstGeom prst="rect">
            <a:avLst/>
          </a:prstGeom>
          <a:noFill/>
        </p:spPr>
      </p:pic>
      <p:pic>
        <p:nvPicPr>
          <p:cNvPr id="20" name="Picture 3" descr="C:\Users\yamasita\Desktop\compu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1948" y="2003326"/>
            <a:ext cx="1333500" cy="1238250"/>
          </a:xfrm>
          <a:prstGeom prst="rect">
            <a:avLst/>
          </a:prstGeom>
          <a:noFill/>
        </p:spPr>
      </p:pic>
      <p:sp>
        <p:nvSpPr>
          <p:cNvPr id="30" name="テキスト ボックス 29"/>
          <p:cNvSpPr txBox="1"/>
          <p:nvPr/>
        </p:nvSpPr>
        <p:spPr>
          <a:xfrm>
            <a:off x="2592490" y="1488897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</a:rPr>
              <a:t>joho24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768954" y="1488897"/>
            <a:ext cx="1272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</a:rPr>
              <a:t>joho15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32" name="左右矢印 31"/>
          <p:cNvSpPr/>
          <p:nvPr/>
        </p:nvSpPr>
        <p:spPr>
          <a:xfrm>
            <a:off x="3610382" y="2006964"/>
            <a:ext cx="3096344" cy="1152128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 Unicode MS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879488" y="1965952"/>
            <a:ext cx="72008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err="1" smtClean="0">
                <a:latin typeface="Arial Unicode MS" pitchFamily="50" charset="-128"/>
              </a:rPr>
              <a:t>ssh</a:t>
            </a:r>
            <a:endParaRPr kumimoji="1" lang="ja-JP" altLang="en-US" dirty="0">
              <a:latin typeface="Arial Unicode MS" pitchFamily="50" charset="-128"/>
            </a:endParaRPr>
          </a:p>
        </p:txBody>
      </p:sp>
      <p:cxnSp>
        <p:nvCxnSpPr>
          <p:cNvPr id="34" name="直線矢印コネクタ 33"/>
          <p:cNvCxnSpPr/>
          <p:nvPr/>
        </p:nvCxnSpPr>
        <p:spPr>
          <a:xfrm>
            <a:off x="3610382" y="2583028"/>
            <a:ext cx="3072902" cy="842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3923928" y="2721114"/>
            <a:ext cx="2448272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 err="1" smtClean="0">
                <a:latin typeface="Arial Unicode MS" pitchFamily="50" charset="-128"/>
              </a:rPr>
              <a:t>s</a:t>
            </a:r>
            <a:r>
              <a:rPr kumimoji="1" lang="en-US" altLang="ja-JP" sz="2000" dirty="0" err="1" smtClean="0">
                <a:latin typeface="Arial Unicode MS" pitchFamily="50" charset="-128"/>
              </a:rPr>
              <a:t>sh</a:t>
            </a:r>
            <a:r>
              <a:rPr kumimoji="1" lang="en-US" altLang="ja-JP" sz="2000" dirty="0" smtClean="0">
                <a:latin typeface="Arial Unicode MS" pitchFamily="50" charset="-128"/>
              </a:rPr>
              <a:t> </a:t>
            </a:r>
            <a:r>
              <a:rPr kumimoji="1" lang="ja-JP" altLang="en-US" sz="2000" dirty="0" smtClean="0">
                <a:latin typeface="Arial Unicode MS" pitchFamily="50" charset="-128"/>
              </a:rPr>
              <a:t>を通じて</a:t>
            </a:r>
            <a:endParaRPr kumimoji="1" lang="en-US" altLang="ja-JP" sz="2000" dirty="0" smtClean="0">
              <a:latin typeface="Arial Unicode MS" pitchFamily="50" charset="-128"/>
            </a:endParaRPr>
          </a:p>
          <a:p>
            <a:pPr algn="ctr"/>
            <a:r>
              <a:rPr kumimoji="1" lang="ja-JP" altLang="en-US" sz="2000" dirty="0" smtClean="0">
                <a:latin typeface="Arial Unicode MS" pitchFamily="50" charset="-128"/>
              </a:rPr>
              <a:t> </a:t>
            </a:r>
            <a:r>
              <a:rPr kumimoji="1" lang="en-US" altLang="ja-JP" sz="2000" dirty="0" err="1" smtClean="0">
                <a:latin typeface="Arial Unicode MS" pitchFamily="50" charset="-128"/>
              </a:rPr>
              <a:t>ls</a:t>
            </a:r>
            <a:r>
              <a:rPr kumimoji="1" lang="en-US" altLang="ja-JP" sz="2000" dirty="0" smtClean="0">
                <a:latin typeface="Arial Unicode MS" pitchFamily="50" charset="-128"/>
              </a:rPr>
              <a:t> </a:t>
            </a:r>
            <a:r>
              <a:rPr kumimoji="1" lang="ja-JP" altLang="en-US" sz="2000" dirty="0" smtClean="0">
                <a:latin typeface="Arial Unicode MS" pitchFamily="50" charset="-128"/>
              </a:rPr>
              <a:t>コマンドを送信</a:t>
            </a:r>
            <a:endParaRPr kumimoji="1" lang="ja-JP" altLang="en-US" sz="1600" dirty="0">
              <a:latin typeface="Arial Unicode MS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81104" y="3717032"/>
            <a:ext cx="7992888" cy="2304256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hoge@joho24:~ $ </a:t>
            </a:r>
            <a:r>
              <a:rPr lang="en-US" altLang="ja-JP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ssh</a:t>
            </a:r>
            <a:r>
              <a:rPr lang="en-US" altLang="ja-JP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ja-JP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hoge@joho15  </a:t>
            </a:r>
            <a:r>
              <a:rPr lang="en-US" altLang="ja-JP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ls</a:t>
            </a:r>
            <a:endParaRPr lang="en-US" altLang="ja-JP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ja-JP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hoge@joho15‘s  password:</a:t>
            </a:r>
            <a:r>
              <a:rPr lang="ja-JP" alt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800" dirty="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(</a:t>
            </a:r>
            <a:r>
              <a:rPr lang="ja-JP" altLang="en-US" sz="2800" dirty="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パスワードを入力</a:t>
            </a:r>
            <a:r>
              <a:rPr lang="en-US" altLang="ja-JP" sz="2800" dirty="0" smtClean="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)</a:t>
            </a:r>
            <a:endParaRPr lang="en-US" altLang="ja-JP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リモートコマンド実行のイメージ</a:t>
            </a:r>
            <a:endParaRPr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581104" y="3717032"/>
            <a:ext cx="7992888" cy="1872208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800" dirty="0" smtClean="0">
                <a:latin typeface="Arial" pitchFamily="34" charset="0"/>
                <a:cs typeface="Arial" pitchFamily="34" charset="0"/>
              </a:rPr>
              <a:t>hoge@joho15</a:t>
            </a:r>
            <a:r>
              <a:rPr lang="en-US" altLang="ja-JP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:~ $ </a:t>
            </a:r>
            <a:r>
              <a:rPr lang="en-US" altLang="ja-JP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ssh</a:t>
            </a:r>
            <a:r>
              <a:rPr lang="en-US" altLang="ja-JP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hoge@joho15  </a:t>
            </a:r>
            <a:r>
              <a:rPr lang="en-US" altLang="ja-JP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ls</a:t>
            </a:r>
            <a:r>
              <a:rPr lang="en-US" altLang="ja-JP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~/</a:t>
            </a:r>
          </a:p>
          <a:p>
            <a:r>
              <a:rPr lang="en-US" altLang="ja-JP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public_html</a:t>
            </a:r>
            <a:endParaRPr kumimoji="1" lang="en-US" altLang="ja-JP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ja-JP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a.out</a:t>
            </a:r>
            <a:endParaRPr kumimoji="1" lang="en-US" altLang="ja-JP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ja-JP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test.f90</a:t>
            </a:r>
            <a:endParaRPr kumimoji="1" lang="ja-JP" alt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 descr="D:\yamasita-directory\my-document\発表資料\inex090508\pers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2242" y="1412776"/>
            <a:ext cx="1238250" cy="1828800"/>
          </a:xfrm>
          <a:prstGeom prst="rect">
            <a:avLst/>
          </a:prstGeom>
          <a:noFill/>
        </p:spPr>
      </p:pic>
      <p:pic>
        <p:nvPicPr>
          <p:cNvPr id="19" name="Picture 2" descr="C:\Users\yamasita\Desktop\compu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6790" y="2003326"/>
            <a:ext cx="1333500" cy="1238250"/>
          </a:xfrm>
          <a:prstGeom prst="rect">
            <a:avLst/>
          </a:prstGeom>
          <a:noFill/>
        </p:spPr>
      </p:pic>
      <p:pic>
        <p:nvPicPr>
          <p:cNvPr id="20" name="Picture 3" descr="C:\Users\yamasita\Desktop\compu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1948" y="2003326"/>
            <a:ext cx="1333500" cy="1238250"/>
          </a:xfrm>
          <a:prstGeom prst="rect">
            <a:avLst/>
          </a:prstGeom>
          <a:noFill/>
        </p:spPr>
      </p:pic>
      <p:sp>
        <p:nvSpPr>
          <p:cNvPr id="30" name="テキスト ボックス 29"/>
          <p:cNvSpPr txBox="1"/>
          <p:nvPr/>
        </p:nvSpPr>
        <p:spPr>
          <a:xfrm>
            <a:off x="2592490" y="1488897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</a:rPr>
              <a:t>joho24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768954" y="1488897"/>
            <a:ext cx="1272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</a:rPr>
              <a:t>joho15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32" name="左右矢印 31"/>
          <p:cNvSpPr/>
          <p:nvPr/>
        </p:nvSpPr>
        <p:spPr>
          <a:xfrm>
            <a:off x="3610382" y="2006964"/>
            <a:ext cx="3096344" cy="1152128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 Unicode MS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879488" y="1965952"/>
            <a:ext cx="72008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err="1" smtClean="0">
                <a:latin typeface="Arial Unicode MS" pitchFamily="50" charset="-128"/>
              </a:rPr>
              <a:t>ssh</a:t>
            </a:r>
            <a:endParaRPr kumimoji="1" lang="ja-JP" altLang="en-US" dirty="0">
              <a:latin typeface="Arial Unicode MS" pitchFamily="50" charset="-128"/>
            </a:endParaRPr>
          </a:p>
        </p:txBody>
      </p:sp>
      <p:cxnSp>
        <p:nvCxnSpPr>
          <p:cNvPr id="34" name="直線矢印コネクタ 33"/>
          <p:cNvCxnSpPr>
            <a:stCxn id="32" idx="7"/>
            <a:endCxn id="32" idx="3"/>
          </p:cNvCxnSpPr>
          <p:nvPr/>
        </p:nvCxnSpPr>
        <p:spPr>
          <a:xfrm flipH="1">
            <a:off x="3610382" y="2583028"/>
            <a:ext cx="3096344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3563888" y="2852936"/>
            <a:ext cx="3168352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 err="1" smtClean="0">
                <a:latin typeface="Arial Unicode MS" pitchFamily="50" charset="-128"/>
              </a:rPr>
              <a:t>s</a:t>
            </a:r>
            <a:r>
              <a:rPr kumimoji="1" lang="en-US" altLang="ja-JP" sz="2000" dirty="0" err="1" smtClean="0">
                <a:latin typeface="Arial Unicode MS" pitchFamily="50" charset="-128"/>
              </a:rPr>
              <a:t>sh</a:t>
            </a:r>
            <a:r>
              <a:rPr kumimoji="1" lang="en-US" altLang="ja-JP" sz="2000" dirty="0" smtClean="0">
                <a:latin typeface="Arial Unicode MS" pitchFamily="50" charset="-128"/>
              </a:rPr>
              <a:t> </a:t>
            </a:r>
            <a:r>
              <a:rPr kumimoji="1" lang="ja-JP" altLang="en-US" sz="2000" dirty="0" smtClean="0">
                <a:latin typeface="Arial Unicode MS" pitchFamily="50" charset="-128"/>
              </a:rPr>
              <a:t>を通じて</a:t>
            </a:r>
            <a:endParaRPr kumimoji="1" lang="en-US" altLang="ja-JP" sz="2000" dirty="0" smtClean="0">
              <a:latin typeface="Arial Unicode MS" pitchFamily="50" charset="-128"/>
            </a:endParaRPr>
          </a:p>
          <a:p>
            <a:pPr algn="ctr"/>
            <a:r>
              <a:rPr kumimoji="1" lang="ja-JP" altLang="en-US" sz="2000" dirty="0" smtClean="0">
                <a:latin typeface="Arial Unicode MS" pitchFamily="50" charset="-128"/>
              </a:rPr>
              <a:t> </a:t>
            </a:r>
            <a:r>
              <a:rPr kumimoji="1" lang="en-US" altLang="ja-JP" sz="2000" dirty="0" err="1" smtClean="0">
                <a:latin typeface="Arial Unicode MS" pitchFamily="50" charset="-128"/>
              </a:rPr>
              <a:t>ls</a:t>
            </a:r>
            <a:r>
              <a:rPr kumimoji="1" lang="en-US" altLang="ja-JP" sz="2000" dirty="0" smtClean="0">
                <a:latin typeface="Arial Unicode MS" pitchFamily="50" charset="-128"/>
              </a:rPr>
              <a:t> </a:t>
            </a:r>
            <a:r>
              <a:rPr kumimoji="1" lang="ja-JP" altLang="en-US" sz="2000" dirty="0" smtClean="0">
                <a:latin typeface="Arial Unicode MS" pitchFamily="50" charset="-128"/>
              </a:rPr>
              <a:t>コマンドの結果を送信</a:t>
            </a:r>
            <a:endParaRPr kumimoji="1" lang="ja-JP" altLang="en-US" sz="1600" dirty="0">
              <a:latin typeface="Arial Unicode MS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81104" y="3717032"/>
            <a:ext cx="7992888" cy="2736304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hoge@joho24:~ $ </a:t>
            </a:r>
            <a:r>
              <a:rPr lang="en-US" altLang="ja-JP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ssh</a:t>
            </a:r>
            <a:r>
              <a:rPr lang="en-US" altLang="ja-JP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ja-JP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hoge@joho15  </a:t>
            </a:r>
            <a:r>
              <a:rPr lang="en-US" altLang="ja-JP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ls</a:t>
            </a:r>
            <a:endParaRPr lang="en-US" altLang="ja-JP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ja-JP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hoge@joho15‘s  password:</a:t>
            </a:r>
            <a:r>
              <a:rPr lang="ja-JP" alt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800" dirty="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(</a:t>
            </a:r>
            <a:r>
              <a:rPr lang="ja-JP" altLang="en-US" sz="2800" dirty="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パスワードを入力</a:t>
            </a:r>
            <a:r>
              <a:rPr lang="en-US" altLang="ja-JP" sz="2800" dirty="0" smtClean="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)</a:t>
            </a:r>
            <a:endParaRPr lang="en-US" altLang="ja-JP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ja-JP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a.out</a:t>
            </a:r>
            <a:endParaRPr lang="en-US" altLang="ja-JP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ja-JP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public_html</a:t>
            </a:r>
            <a:r>
              <a:rPr lang="ja-JP" alt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　</a:t>
            </a:r>
            <a:r>
              <a:rPr lang="en-US" altLang="ja-JP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ja-JP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joho15:/home/</a:t>
            </a:r>
            <a:r>
              <a:rPr lang="en-US" altLang="ja-JP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hoge</a:t>
            </a:r>
            <a:r>
              <a:rPr lang="en-US" altLang="ja-JP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ja-JP" alt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の </a:t>
            </a:r>
            <a:r>
              <a:rPr lang="en-US" altLang="ja-JP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ls</a:t>
            </a:r>
            <a:r>
              <a:rPr lang="en-US" altLang="ja-JP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ja-JP" alt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結果</a:t>
            </a:r>
            <a:r>
              <a:rPr lang="en-US" altLang="ja-JP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1" lang="en-US" altLang="ja-JP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ja-JP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test.f90</a:t>
            </a:r>
          </a:p>
          <a:p>
            <a:r>
              <a:rPr lang="en-US" altLang="ja-JP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hoge@joho24:~ $</a:t>
            </a:r>
            <a:endParaRPr kumimoji="1" lang="ja-JP" alt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ファイル転送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ローカルホスト</a:t>
            </a:r>
            <a:r>
              <a:rPr kumimoji="1" lang="en-US" altLang="ja-JP" dirty="0" smtClean="0"/>
              <a:t>-</a:t>
            </a:r>
            <a:r>
              <a:rPr kumimoji="1" lang="ja-JP" altLang="en-US" dirty="0" smtClean="0"/>
              <a:t>リモートホスト間でファイルをやりとりする</a:t>
            </a:r>
            <a:r>
              <a:rPr lang="ja-JP" altLang="en-US" dirty="0" smtClean="0"/>
              <a:t>こと</a:t>
            </a:r>
            <a:endParaRPr kumimoji="1" lang="en-US" altLang="ja-JP" dirty="0" smtClean="0"/>
          </a:p>
          <a:p>
            <a:r>
              <a:rPr kumimoji="1" lang="ja-JP" altLang="en-US" dirty="0" smtClean="0"/>
              <a:t>使われるコマンド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ftp, </a:t>
            </a:r>
            <a:r>
              <a:rPr kumimoji="1" lang="en-US" altLang="ja-JP" dirty="0" err="1" smtClean="0"/>
              <a:t>scp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など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ファイル転送のイメージ</a:t>
            </a:r>
            <a:endParaRPr kumimoji="1" lang="ja-JP" altLang="en-US"/>
          </a:p>
        </p:txBody>
      </p:sp>
      <p:pic>
        <p:nvPicPr>
          <p:cNvPr id="5" name="Picture 2" descr="D:\yamasita-directory\my-document\発表資料\inex090508\pers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2165" y="1462894"/>
            <a:ext cx="1222779" cy="1885256"/>
          </a:xfrm>
          <a:prstGeom prst="rect">
            <a:avLst/>
          </a:prstGeom>
          <a:noFill/>
        </p:spPr>
      </p:pic>
      <p:pic>
        <p:nvPicPr>
          <p:cNvPr id="6" name="Picture 2" descr="C:\Users\yamasita\Desktop\compu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7689" y="2071675"/>
            <a:ext cx="1316839" cy="1276476"/>
          </a:xfrm>
          <a:prstGeom prst="rect">
            <a:avLst/>
          </a:prstGeom>
          <a:noFill/>
        </p:spPr>
      </p:pic>
      <p:pic>
        <p:nvPicPr>
          <p:cNvPr id="7" name="Picture 3" descr="C:\Users\yamasita\Desktop\compu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5507" y="2071675"/>
            <a:ext cx="1316839" cy="1276476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2422810" y="1473010"/>
            <a:ext cx="1219536" cy="475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</a:rPr>
              <a:t>joho24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636195" y="1473010"/>
            <a:ext cx="1185764" cy="475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</a:rPr>
              <a:t>joho15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96490" y="3946758"/>
            <a:ext cx="8496944" cy="1642482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hoge@joho24:~$ </a:t>
            </a:r>
            <a:r>
              <a:rPr lang="en-US" altLang="ja-JP" sz="2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scp</a:t>
            </a:r>
            <a:r>
              <a:rPr lang="en-US" altLang="ja-JP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file.txt  hoge@joho15:/home/</a:t>
            </a:r>
            <a:r>
              <a:rPr lang="en-US" altLang="ja-JP" sz="2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hoge</a:t>
            </a:r>
            <a:endParaRPr lang="en-US" altLang="ja-JP" sz="2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ja-JP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hoge@joho15‘s password:</a:t>
            </a:r>
            <a:r>
              <a:rPr lang="ja-JP" alt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ja-JP" sz="2600" dirty="0" smtClean="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(</a:t>
            </a:r>
            <a:r>
              <a:rPr lang="ja-JP" altLang="en-US" sz="2600" dirty="0" smtClean="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パスワードを入力</a:t>
            </a:r>
            <a:r>
              <a:rPr lang="en-US" altLang="ja-JP" sz="2600" dirty="0" smtClean="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)</a:t>
            </a:r>
          </a:p>
        </p:txBody>
      </p:sp>
      <p:sp>
        <p:nvSpPr>
          <p:cNvPr id="15" name="左右矢印 14"/>
          <p:cNvSpPr/>
          <p:nvPr/>
        </p:nvSpPr>
        <p:spPr>
          <a:xfrm>
            <a:off x="3610382" y="2076982"/>
            <a:ext cx="3096344" cy="1152128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 Unicode MS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879488" y="2035970"/>
            <a:ext cx="72008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err="1" smtClean="0">
                <a:latin typeface="Arial Unicode MS" pitchFamily="50" charset="-128"/>
              </a:rPr>
              <a:t>scp</a:t>
            </a:r>
            <a:endParaRPr kumimoji="1" lang="ja-JP" altLang="en-US" dirty="0">
              <a:latin typeface="Arial Unicode MS" pitchFamily="50" charset="-128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3610382" y="2653046"/>
            <a:ext cx="3072902" cy="842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3923928" y="2791132"/>
            <a:ext cx="252028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 err="1" smtClean="0">
                <a:latin typeface="Arial Unicode MS" pitchFamily="50" charset="-128"/>
              </a:rPr>
              <a:t>scp</a:t>
            </a:r>
            <a:r>
              <a:rPr kumimoji="1" lang="en-US" altLang="ja-JP" sz="2000" dirty="0" smtClean="0">
                <a:latin typeface="Arial Unicode MS" pitchFamily="50" charset="-128"/>
              </a:rPr>
              <a:t> </a:t>
            </a:r>
            <a:r>
              <a:rPr kumimoji="1" lang="ja-JP" altLang="en-US" sz="2000" dirty="0" smtClean="0">
                <a:latin typeface="Arial Unicode MS" pitchFamily="50" charset="-128"/>
              </a:rPr>
              <a:t>を通じて</a:t>
            </a:r>
            <a:endParaRPr lang="en-US" altLang="ja-JP" sz="2000" dirty="0" smtClean="0">
              <a:latin typeface="Arial Unicode MS" pitchFamily="50" charset="-128"/>
            </a:endParaRPr>
          </a:p>
          <a:p>
            <a:pPr algn="ctr"/>
            <a:r>
              <a:rPr kumimoji="1" lang="ja-JP" altLang="en-US" sz="2000" dirty="0" smtClean="0">
                <a:latin typeface="Arial Unicode MS" pitchFamily="50" charset="-128"/>
              </a:rPr>
              <a:t>ファイル転送を要請</a:t>
            </a:r>
            <a:endParaRPr kumimoji="1" lang="ja-JP" altLang="en-US" sz="1600" dirty="0">
              <a:latin typeface="Arial Unicode MS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ファイル転送のイメージ</a:t>
            </a:r>
            <a:endParaRPr kumimoji="1" lang="ja-JP" altLang="en-US"/>
          </a:p>
        </p:txBody>
      </p:sp>
      <p:pic>
        <p:nvPicPr>
          <p:cNvPr id="5" name="Picture 2" descr="D:\yamasita-directory\my-document\発表資料\inex090508\pers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165" y="1779954"/>
            <a:ext cx="1222779" cy="1885256"/>
          </a:xfrm>
          <a:prstGeom prst="rect">
            <a:avLst/>
          </a:prstGeom>
          <a:noFill/>
        </p:spPr>
      </p:pic>
      <p:pic>
        <p:nvPicPr>
          <p:cNvPr id="6" name="Picture 2" descr="C:\Users\yamasita\Desktop\compu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7689" y="2388735"/>
            <a:ext cx="1316839" cy="1276476"/>
          </a:xfrm>
          <a:prstGeom prst="rect">
            <a:avLst/>
          </a:prstGeom>
          <a:noFill/>
        </p:spPr>
      </p:pic>
      <p:pic>
        <p:nvPicPr>
          <p:cNvPr id="7" name="Picture 3" descr="C:\Users\yamasita\Desktop\compu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5507" y="2388735"/>
            <a:ext cx="1316839" cy="1276476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2422810" y="1790070"/>
            <a:ext cx="1219536" cy="475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</a:rPr>
              <a:t>joho24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636195" y="1790070"/>
            <a:ext cx="1185764" cy="475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</a:rPr>
              <a:t>joho15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96490" y="4090774"/>
            <a:ext cx="8496944" cy="1642482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hoge@joho24:~$ scp  file.txt  hoge@joho15:/home/hoge</a:t>
            </a:r>
            <a:endParaRPr lang="en-US" altLang="ja-JP" sz="2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ja-JP" sz="2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hoge@joho15‘s </a:t>
            </a:r>
            <a:r>
              <a:rPr lang="en-US" altLang="ja-JP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password:</a:t>
            </a:r>
            <a:r>
              <a:rPr lang="ja-JP" alt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ja-JP" sz="2600" dirty="0" smtClean="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(</a:t>
            </a:r>
            <a:r>
              <a:rPr lang="ja-JP" altLang="en-US" sz="2600" dirty="0" smtClean="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パスワードを入力</a:t>
            </a:r>
            <a:r>
              <a:rPr lang="en-US" altLang="ja-JP" sz="2600" dirty="0" smtClean="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)</a:t>
            </a:r>
          </a:p>
          <a:p>
            <a:r>
              <a:rPr lang="en-US" altLang="ja-JP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file.txt                 100%</a:t>
            </a:r>
            <a:r>
              <a:rPr lang="ja-JP" altLang="en-US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7551     7.4KB/s   00:00</a:t>
            </a:r>
            <a:endParaRPr kumimoji="1" lang="en-US" altLang="ja-JP" sz="2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5367508" y="1655838"/>
            <a:ext cx="428628" cy="57150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C000"/>
              </a:solidFill>
              <a:latin typeface="Arial Unicode MS" pitchFamily="50" charset="-128"/>
            </a:endParaRPr>
          </a:p>
        </p:txBody>
      </p:sp>
      <p:pic>
        <p:nvPicPr>
          <p:cNvPr id="14" name="図 13" descr="mem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511822"/>
            <a:ext cx="720080" cy="783616"/>
          </a:xfrm>
          <a:prstGeom prst="rect">
            <a:avLst/>
          </a:prstGeom>
        </p:spPr>
      </p:pic>
      <p:sp>
        <p:nvSpPr>
          <p:cNvPr id="15" name="左右矢印 14"/>
          <p:cNvSpPr/>
          <p:nvPr/>
        </p:nvSpPr>
        <p:spPr>
          <a:xfrm>
            <a:off x="3610382" y="2394042"/>
            <a:ext cx="3096344" cy="1152128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 Unicode MS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879488" y="2353030"/>
            <a:ext cx="72008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err="1" smtClean="0">
                <a:latin typeface="Arial Unicode MS" pitchFamily="50" charset="-128"/>
              </a:rPr>
              <a:t>scp</a:t>
            </a:r>
            <a:endParaRPr kumimoji="1" lang="ja-JP" altLang="en-US" dirty="0">
              <a:latin typeface="Arial Unicode MS" pitchFamily="50" charset="-128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3610382" y="2970106"/>
            <a:ext cx="3072902" cy="842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3923928" y="3108192"/>
            <a:ext cx="2448272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 err="1" smtClean="0">
                <a:latin typeface="Arial Unicode MS" pitchFamily="50" charset="-128"/>
              </a:rPr>
              <a:t>scp</a:t>
            </a:r>
            <a:r>
              <a:rPr kumimoji="1" lang="en-US" altLang="ja-JP" sz="2000" dirty="0" smtClean="0">
                <a:latin typeface="Arial Unicode MS" pitchFamily="50" charset="-128"/>
              </a:rPr>
              <a:t> </a:t>
            </a:r>
            <a:r>
              <a:rPr kumimoji="1" lang="ja-JP" altLang="en-US" sz="2000" dirty="0" smtClean="0">
                <a:latin typeface="Arial Unicode MS" pitchFamily="50" charset="-128"/>
              </a:rPr>
              <a:t>を通じて</a:t>
            </a:r>
            <a:endParaRPr kumimoji="1" lang="en-US" altLang="ja-JP" sz="2000" dirty="0" smtClean="0">
              <a:latin typeface="Arial Unicode MS" pitchFamily="50" charset="-128"/>
            </a:endParaRPr>
          </a:p>
          <a:p>
            <a:pPr algn="ctr"/>
            <a:r>
              <a:rPr kumimoji="1" lang="ja-JP" altLang="en-US" sz="2000" dirty="0" smtClean="0">
                <a:latin typeface="Arial Unicode MS" pitchFamily="50" charset="-128"/>
              </a:rPr>
              <a:t>ファイル転送実行</a:t>
            </a:r>
            <a:endParaRPr kumimoji="1" lang="ja-JP" altLang="en-US" sz="1600" dirty="0">
              <a:latin typeface="Arial Unicode MS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>
          <a:xfrm>
            <a:off x="4131237" y="4005064"/>
            <a:ext cx="939046" cy="27363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 Unicode MS" pitchFamily="50" charset="-128"/>
            </a:endParaRPr>
          </a:p>
        </p:txBody>
      </p:sp>
      <p:grpSp>
        <p:nvGrpSpPr>
          <p:cNvPr id="2" name="グループ化 3"/>
          <p:cNvGrpSpPr/>
          <p:nvPr/>
        </p:nvGrpSpPr>
        <p:grpSpPr>
          <a:xfrm>
            <a:off x="571472" y="2077218"/>
            <a:ext cx="6858048" cy="1828800"/>
            <a:chOff x="571472" y="2243142"/>
            <a:chExt cx="6858048" cy="1828800"/>
          </a:xfrm>
        </p:grpSpPr>
        <p:pic>
          <p:nvPicPr>
            <p:cNvPr id="5" name="Picture 2" descr="D:\yamasita-directory\my-document\発表資料\inex090508\perso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472" y="2243142"/>
              <a:ext cx="1238250" cy="1828800"/>
            </a:xfrm>
            <a:prstGeom prst="rect">
              <a:avLst/>
            </a:prstGeom>
            <a:noFill/>
          </p:spPr>
        </p:pic>
        <p:pic>
          <p:nvPicPr>
            <p:cNvPr id="6" name="Picture 2" descr="C:\Users\yamasita\Desktop\comput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20" y="2833692"/>
              <a:ext cx="1333500" cy="1238250"/>
            </a:xfrm>
            <a:prstGeom prst="rect">
              <a:avLst/>
            </a:prstGeom>
            <a:noFill/>
          </p:spPr>
        </p:pic>
        <p:pic>
          <p:nvPicPr>
            <p:cNvPr id="7" name="Picture 3" descr="C:\Users\yamasita\Desktop\comput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1178" y="2833692"/>
              <a:ext cx="1333500" cy="1238250"/>
            </a:xfrm>
            <a:prstGeom prst="rect">
              <a:avLst/>
            </a:prstGeom>
            <a:noFill/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2051720" y="2252955"/>
              <a:ext cx="11629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0070C0"/>
                  </a:solidFill>
                </a:rPr>
                <a:t>joho24</a:t>
              </a:r>
              <a:endParaRPr kumimoji="1" lang="ja-JP" alt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6228184" y="2252955"/>
              <a:ext cx="11287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0070C0"/>
                  </a:solidFill>
                </a:rPr>
                <a:t>joho15</a:t>
              </a:r>
              <a:endParaRPr kumimoji="1" lang="ja-JP" altLang="en-US" sz="2400" dirty="0">
                <a:solidFill>
                  <a:srgbClr val="0070C0"/>
                </a:solidFill>
              </a:endParaRPr>
            </a:p>
          </p:txBody>
        </p:sp>
        <p:cxnSp>
          <p:nvCxnSpPr>
            <p:cNvPr id="11" name="直線コネクタ 10"/>
            <p:cNvCxnSpPr/>
            <p:nvPr/>
          </p:nvCxnSpPr>
          <p:spPr>
            <a:xfrm>
              <a:off x="3214678" y="3143248"/>
              <a:ext cx="2857520" cy="1588"/>
            </a:xfrm>
            <a:prstGeom prst="line">
              <a:avLst/>
            </a:prstGeom>
            <a:ln w="508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グループ化 24"/>
          <p:cNvGrpSpPr/>
          <p:nvPr/>
        </p:nvGrpSpPr>
        <p:grpSpPr>
          <a:xfrm>
            <a:off x="251520" y="4194050"/>
            <a:ext cx="8678198" cy="2504927"/>
            <a:chOff x="251520" y="3357562"/>
            <a:chExt cx="8678198" cy="2504927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251520" y="3357562"/>
              <a:ext cx="3888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 smtClean="0"/>
                <a:t>リモートアクセスコマンド実行</a:t>
              </a:r>
              <a:endParaRPr kumimoji="1" lang="ja-JP" altLang="en-US" sz="2400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5000628" y="3753153"/>
              <a:ext cx="39290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 smtClean="0"/>
                <a:t>ユーザ名・パスワードの要求</a:t>
              </a:r>
              <a:endParaRPr kumimoji="1" lang="ja-JP" altLang="en-US" sz="2400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57158" y="4357694"/>
              <a:ext cx="39290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 smtClean="0">
                  <a:solidFill>
                    <a:srgbClr val="FF0000"/>
                  </a:solidFill>
                </a:rPr>
                <a:t>ユーザ名・パスワードの送信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5072066" y="4824723"/>
              <a:ext cx="21431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/>
                <a:t>アクセス許可</a:t>
              </a:r>
              <a:endParaRPr kumimoji="1" lang="ja-JP" altLang="en-US" sz="2400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251520" y="5400824"/>
              <a:ext cx="39290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joho15 </a:t>
              </a:r>
              <a:r>
                <a:rPr kumimoji="1" lang="ja-JP" altLang="en-US" sz="2400" dirty="0" smtClean="0"/>
                <a:t>に対してコマンド実行</a:t>
              </a:r>
              <a:endParaRPr kumimoji="1" lang="ja-JP" altLang="en-US" sz="2400" dirty="0"/>
            </a:p>
          </p:txBody>
        </p:sp>
        <p:cxnSp>
          <p:nvCxnSpPr>
            <p:cNvPr id="19" name="直線矢印コネクタ 18"/>
            <p:cNvCxnSpPr/>
            <p:nvPr/>
          </p:nvCxnSpPr>
          <p:spPr>
            <a:xfrm>
              <a:off x="4185902" y="3571876"/>
              <a:ext cx="785818" cy="35719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/>
            <p:cNvCxnSpPr/>
            <p:nvPr/>
          </p:nvCxnSpPr>
          <p:spPr>
            <a:xfrm>
              <a:off x="4224334" y="4714884"/>
              <a:ext cx="785818" cy="35719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 rot="10800000" flipV="1">
              <a:off x="4214810" y="4143380"/>
              <a:ext cx="785818" cy="35719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/>
            <p:cNvCxnSpPr/>
            <p:nvPr/>
          </p:nvCxnSpPr>
          <p:spPr>
            <a:xfrm rot="10800000" flipV="1">
              <a:off x="4185903" y="5286387"/>
              <a:ext cx="785818" cy="35719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タイトル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リモート</a:t>
            </a:r>
            <a:r>
              <a:rPr kumimoji="1" lang="ja-JP" altLang="en-US" dirty="0" smtClean="0"/>
              <a:t>アクセスの注意点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043608" y="1229851"/>
            <a:ext cx="6984776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latin typeface="Arial Unicode MS" pitchFamily="50" charset="-128"/>
              </a:rPr>
              <a:t>ネットワーク経由</a:t>
            </a:r>
            <a:r>
              <a:rPr lang="ja-JP" altLang="en-US" sz="2400" dirty="0" smtClean="0">
                <a:solidFill>
                  <a:schemeClr val="tx1"/>
                </a:solidFill>
                <a:latin typeface="Arial Unicode MS" pitchFamily="50" charset="-128"/>
              </a:rPr>
              <a:t>で情報をやり取り</a:t>
            </a:r>
            <a:endParaRPr lang="en-US" altLang="ja-JP" sz="2400" dirty="0" smtClean="0">
              <a:solidFill>
                <a:schemeClr val="tx1"/>
              </a:solidFill>
              <a:latin typeface="Arial Unicode MS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rgbClr val="FF0000"/>
                </a:solidFill>
                <a:latin typeface="Arial Unicode MS" pitchFamily="50" charset="-128"/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  <a:latin typeface="Arial Unicode MS" pitchFamily="50" charset="-128"/>
              </a:rPr>
              <a:t>= </a:t>
            </a:r>
            <a:r>
              <a:rPr lang="ja-JP" altLang="en-US" sz="2400" dirty="0" smtClean="0">
                <a:solidFill>
                  <a:srgbClr val="FF0000"/>
                </a:solidFill>
                <a:latin typeface="Arial Unicode MS" pitchFamily="50" charset="-128"/>
              </a:rPr>
              <a:t>パケットを「盗聴」される危険性</a:t>
            </a:r>
            <a:r>
              <a:rPr lang="ja-JP" altLang="en-US" sz="2400" dirty="0" smtClean="0">
                <a:solidFill>
                  <a:schemeClr val="tx1"/>
                </a:solidFill>
                <a:latin typeface="Arial Unicode MS" pitchFamily="50" charset="-128"/>
              </a:rPr>
              <a:t>がある</a:t>
            </a:r>
            <a:endParaRPr kumimoji="1" lang="ja-JP" altLang="en-US" sz="2400" dirty="0">
              <a:solidFill>
                <a:schemeClr val="tx1"/>
              </a:solidFill>
              <a:latin typeface="Arial Unicode MS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353552" y="3284984"/>
            <a:ext cx="2442584" cy="983873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latin typeface="Arial Unicode MS" pitchFamily="50" charset="-128"/>
              </a:rPr>
              <a:t>ネットワーク空間</a:t>
            </a:r>
            <a:endParaRPr kumimoji="1" lang="ja-JP" altLang="en-US" b="1" dirty="0">
              <a:latin typeface="Arial Unicode MS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パケット盗聴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12168"/>
            <a:ext cx="8229600" cy="558924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ネットワーク上の</a:t>
            </a:r>
            <a:r>
              <a:rPr kumimoji="1" lang="ja-JP" altLang="en-US" dirty="0" smtClean="0">
                <a:solidFill>
                  <a:srgbClr val="FF0000"/>
                </a:solidFill>
              </a:rPr>
              <a:t>パケット情報を盗み見る</a:t>
            </a:r>
            <a:r>
              <a:rPr kumimoji="1" lang="ja-JP" altLang="en-US" dirty="0" smtClean="0"/>
              <a:t>こと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パケット</a:t>
            </a:r>
            <a:r>
              <a:rPr lang="ja-JP" altLang="en-US" dirty="0" smtClean="0"/>
              <a:t>は</a:t>
            </a:r>
            <a:r>
              <a:rPr kumimoji="1" lang="ja-JP" altLang="en-US" dirty="0" smtClean="0"/>
              <a:t>ネットワーク上の</a:t>
            </a:r>
            <a:r>
              <a:rPr kumimoji="1" lang="ja-JP" altLang="en-US" b="1" u="sng" dirty="0" smtClean="0"/>
              <a:t>様々なホストを経由</a:t>
            </a:r>
            <a:r>
              <a:rPr kumimoji="1" lang="ja-JP" altLang="en-US" dirty="0" smtClean="0"/>
              <a:t>して送られる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パケット盗聴への対策</a:t>
            </a:r>
            <a:endParaRPr kumimoji="1" lang="en-US" altLang="ja-JP" dirty="0" smtClean="0"/>
          </a:p>
          <a:p>
            <a:pPr lvl="1"/>
            <a:r>
              <a:rPr kumimoji="1" lang="ja-JP" altLang="en-US" b="1" u="sng" dirty="0" smtClean="0"/>
              <a:t>暗号化通信</a:t>
            </a:r>
            <a:endParaRPr kumimoji="1" lang="en-US" altLang="ja-JP" b="1" u="sng" dirty="0" smtClean="0"/>
          </a:p>
          <a:p>
            <a:pPr lvl="2"/>
            <a:r>
              <a:rPr kumimoji="1" lang="ja-JP" altLang="en-US" dirty="0" smtClean="0"/>
              <a:t>適切な</a:t>
            </a:r>
            <a:r>
              <a:rPr kumimoji="1" lang="ja-JP" altLang="en-US" dirty="0" smtClean="0">
                <a:solidFill>
                  <a:srgbClr val="FF0000"/>
                </a:solidFill>
              </a:rPr>
              <a:t>プロトコル</a:t>
            </a:r>
            <a:r>
              <a:rPr kumimoji="1" lang="ja-JP" altLang="en-US" dirty="0" smtClean="0"/>
              <a:t>を用いて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パケットが</a:t>
            </a:r>
            <a:r>
              <a:rPr kumimoji="1" lang="ja-JP" altLang="en-US" b="1" u="sng" dirty="0" smtClean="0"/>
              <a:t>第三者に見られても内容が分からない</a:t>
            </a:r>
            <a:r>
              <a:rPr kumimoji="1" lang="ja-JP" altLang="en-US" dirty="0" smtClean="0"/>
              <a:t>ようにする</a:t>
            </a:r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mtClean="0"/>
              <a:t>復習：</a:t>
            </a:r>
            <a:r>
              <a:rPr kumimoji="1" lang="ja-JP" altLang="en-US" smtClean="0"/>
              <a:t>プロトコル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1440160"/>
            <a:ext cx="8229600" cy="5589240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プロトコル</a:t>
            </a:r>
            <a:endParaRPr kumimoji="1" lang="en-US" altLang="ja-JP" sz="2800" dirty="0" smtClean="0"/>
          </a:p>
          <a:p>
            <a:pPr lvl="1"/>
            <a:r>
              <a:rPr lang="ja-JP" altLang="en-US" sz="2400" dirty="0" smtClean="0"/>
              <a:t>通信規約・決まりごと</a:t>
            </a:r>
            <a:endParaRPr lang="en-US" altLang="ja-JP" sz="2400" dirty="0" smtClean="0"/>
          </a:p>
          <a:p>
            <a:r>
              <a:rPr lang="ja-JP" altLang="en-US" sz="2800" dirty="0" smtClean="0"/>
              <a:t>アプリケーション層のプロトコル</a:t>
            </a:r>
            <a:endParaRPr lang="en-US" altLang="ja-JP" sz="2800" dirty="0" smtClean="0"/>
          </a:p>
          <a:p>
            <a:pPr lvl="1"/>
            <a:r>
              <a:rPr lang="ja-JP" altLang="en-US" sz="2400" dirty="0" smtClean="0"/>
              <a:t>リモートアクセスの種類に応じて</a:t>
            </a:r>
            <a:endParaRPr lang="en-US" altLang="ja-JP" sz="2400" dirty="0" smtClean="0"/>
          </a:p>
          <a:p>
            <a:pPr marL="457200" lvl="1" indent="0">
              <a:buNone/>
            </a:pPr>
            <a:r>
              <a:rPr lang="ja-JP" altLang="ja-JP" sz="2400" dirty="0"/>
              <a:t>　</a:t>
            </a:r>
            <a:r>
              <a:rPr lang="en-US" altLang="ja-JP" sz="2400" dirty="0"/>
              <a:t> </a:t>
            </a:r>
            <a:r>
              <a:rPr lang="ja-JP" altLang="en-US" sz="2400" dirty="0" smtClean="0"/>
              <a:t>異なるプロトコルが使われる</a:t>
            </a:r>
            <a:endParaRPr lang="en-US" altLang="ja-JP" sz="2400" dirty="0" smtClean="0"/>
          </a:p>
          <a:p>
            <a:pPr lvl="1"/>
            <a:r>
              <a:rPr lang="ja-JP" altLang="en-US" sz="2400" dirty="0" smtClean="0"/>
              <a:t>プロトコル毎に使うポートが決まっている</a:t>
            </a:r>
            <a:endParaRPr lang="en-US" altLang="ja-JP" sz="2400" dirty="0" smtClean="0"/>
          </a:p>
          <a:p>
            <a:pPr lvl="2"/>
            <a:r>
              <a:rPr kumimoji="1" lang="ja-JP" altLang="en-US" sz="2000" dirty="0" smtClean="0"/>
              <a:t>ウェブ閲覧</a:t>
            </a:r>
            <a:r>
              <a:rPr kumimoji="1" lang="en-US" altLang="ja-JP" sz="2000" dirty="0" smtClean="0"/>
              <a:t>:</a:t>
            </a:r>
            <a:r>
              <a:rPr kumimoji="1" lang="ja-JP" altLang="en-US" sz="2000" dirty="0" smtClean="0"/>
              <a:t>プロトコル</a:t>
            </a:r>
            <a:r>
              <a:rPr lang="en-US" altLang="ja-JP" sz="2000" dirty="0" smtClean="0"/>
              <a:t>HTTP</a:t>
            </a:r>
            <a:r>
              <a:rPr kumimoji="1" lang="en-US" altLang="ja-JP" sz="2000" dirty="0" smtClean="0"/>
              <a:t> </a:t>
            </a:r>
            <a:r>
              <a:rPr kumimoji="1" lang="ja-JP" altLang="en-US" sz="2000" dirty="0" smtClean="0"/>
              <a:t>ポート</a:t>
            </a:r>
            <a:r>
              <a:rPr kumimoji="1" lang="en-US" altLang="ja-JP" sz="2000" dirty="0" smtClean="0"/>
              <a:t>80</a:t>
            </a:r>
            <a:r>
              <a:rPr kumimoji="1" lang="ja-JP" altLang="en-US" sz="2000" dirty="0" smtClean="0"/>
              <a:t>番</a:t>
            </a:r>
            <a:endParaRPr kumimoji="1" lang="en-US" altLang="ja-JP" sz="2000" dirty="0" smtClean="0"/>
          </a:p>
          <a:p>
            <a:pPr lvl="2"/>
            <a:r>
              <a:rPr lang="ja-JP" altLang="en-US" sz="2000" dirty="0" smtClean="0"/>
              <a:t>メール送信</a:t>
            </a:r>
            <a:r>
              <a:rPr lang="en-US" altLang="ja-JP" sz="2000" dirty="0" smtClean="0"/>
              <a:t>:</a:t>
            </a:r>
            <a:r>
              <a:rPr lang="ja-JP" altLang="en-US" sz="2000" dirty="0" smtClean="0"/>
              <a:t>プロトコル</a:t>
            </a:r>
            <a:r>
              <a:rPr lang="en-US" altLang="ja-JP" sz="2000" dirty="0" smtClean="0"/>
              <a:t>SMTP </a:t>
            </a:r>
            <a:r>
              <a:rPr lang="ja-JP" altLang="en-US" sz="2000" dirty="0" smtClean="0"/>
              <a:t>ポート</a:t>
            </a:r>
            <a:r>
              <a:rPr lang="en-US" altLang="ja-JP" sz="2000" dirty="0" smtClean="0"/>
              <a:t>25</a:t>
            </a:r>
            <a:r>
              <a:rPr lang="ja-JP" altLang="en-US" sz="2000" dirty="0" smtClean="0"/>
              <a:t>番など</a:t>
            </a:r>
            <a:endParaRPr lang="en-US" altLang="ja-JP" sz="2000" dirty="0" smtClean="0"/>
          </a:p>
          <a:p>
            <a:r>
              <a:rPr lang="ja-JP" altLang="en-US" sz="2800" dirty="0" smtClean="0"/>
              <a:t>以下では</a:t>
            </a:r>
            <a:r>
              <a:rPr lang="ja-JP" altLang="en-US" sz="2800" b="1" dirty="0" smtClean="0"/>
              <a:t>リモートログイン・ファイル転送に用いられるプロトコル</a:t>
            </a:r>
            <a:r>
              <a:rPr lang="ja-JP" altLang="en-US" sz="2800" dirty="0" smtClean="0"/>
              <a:t>を示す</a:t>
            </a:r>
            <a:endParaRPr kumimoji="1" lang="en-US" altLang="ja-JP" sz="2800" dirty="0" smtClean="0"/>
          </a:p>
        </p:txBody>
      </p:sp>
      <p:graphicFrame>
        <p:nvGraphicFramePr>
          <p:cNvPr id="4" name="Group 205"/>
          <p:cNvGraphicFramePr>
            <a:graphicFrameLocks/>
          </p:cNvGraphicFramePr>
          <p:nvPr/>
        </p:nvGraphicFramePr>
        <p:xfrm>
          <a:off x="6300192" y="1556792"/>
          <a:ext cx="2664296" cy="2157984"/>
        </p:xfrm>
        <a:graphic>
          <a:graphicData uri="http://schemas.openxmlformats.org/drawingml/2006/table">
            <a:tbl>
              <a:tblPr/>
              <a:tblGrid>
                <a:gridCol w="2664296"/>
              </a:tblGrid>
              <a:tr h="2969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TCP/IP 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の階層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969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アプリケーション層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2969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トランスポート層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969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インターネット層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88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ネットワーク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インターフェース層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リモートアクセスに用いられる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代表的なプロトコル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古いプロトコル</a:t>
            </a:r>
            <a:endParaRPr kumimoji="1" lang="en-US" altLang="ja-JP" dirty="0" smtClean="0"/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T</a:t>
            </a:r>
            <a:r>
              <a:rPr kumimoji="1" lang="en-US" altLang="ja-JP" dirty="0" smtClean="0">
                <a:solidFill>
                  <a:srgbClr val="FF0000"/>
                </a:solidFill>
              </a:rPr>
              <a:t>elnet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FTP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/>
              <a:t>現在主流のプロトコル</a:t>
            </a:r>
            <a:endParaRPr lang="en-US" altLang="ja-JP" dirty="0" smtClean="0"/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 SSH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12168"/>
            <a:ext cx="8229600" cy="5589240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リモート</a:t>
            </a:r>
            <a:r>
              <a:rPr kumimoji="1" lang="ja-JP" altLang="en-US" sz="2800" dirty="0" smtClean="0"/>
              <a:t>アクセス</a:t>
            </a:r>
            <a:endParaRPr kumimoji="1" lang="en-US" altLang="ja-JP" sz="2800" dirty="0" smtClean="0"/>
          </a:p>
          <a:p>
            <a:pPr lvl="1"/>
            <a:r>
              <a:rPr lang="ja-JP" altLang="en-US" sz="2400" dirty="0" smtClean="0"/>
              <a:t>リモートアクセス</a:t>
            </a:r>
            <a:r>
              <a:rPr lang="ja-JP" altLang="en-US" sz="2400" dirty="0"/>
              <a:t>と</a:t>
            </a:r>
            <a:r>
              <a:rPr lang="ja-JP" altLang="en-US" sz="2400" dirty="0" smtClean="0"/>
              <a:t>は</a:t>
            </a:r>
            <a:r>
              <a:rPr lang="en-US" altLang="ja-JP" sz="2400" dirty="0" smtClean="0"/>
              <a:t>?</a:t>
            </a:r>
          </a:p>
          <a:p>
            <a:pPr lvl="1"/>
            <a:r>
              <a:rPr lang="ja-JP" altLang="en-US" sz="2400" dirty="0" smtClean="0"/>
              <a:t>リモートアクセスの基本操作</a:t>
            </a:r>
            <a:endParaRPr lang="en-US" altLang="ja-JP" sz="2400" dirty="0" smtClean="0"/>
          </a:p>
          <a:p>
            <a:pPr lvl="2"/>
            <a:r>
              <a:rPr lang="ja-JP" altLang="en-US" sz="2000" dirty="0" smtClean="0"/>
              <a:t>リモートログイン</a:t>
            </a:r>
            <a:r>
              <a:rPr lang="en-US" altLang="ja-JP" sz="2000" dirty="0" smtClean="0"/>
              <a:t>, (</a:t>
            </a:r>
            <a:r>
              <a:rPr lang="ja-JP" altLang="en-US" sz="2000" dirty="0" smtClean="0"/>
              <a:t>リモートコマンド実行</a:t>
            </a:r>
            <a:r>
              <a:rPr lang="en-US" altLang="ja-JP" sz="2000" dirty="0" smtClean="0"/>
              <a:t>), </a:t>
            </a:r>
            <a:r>
              <a:rPr lang="ja-JP" altLang="en-US" sz="2000" dirty="0" smtClean="0"/>
              <a:t>ファイル転送</a:t>
            </a:r>
            <a:endParaRPr lang="en-US" altLang="ja-JP" sz="2000" dirty="0" smtClean="0"/>
          </a:p>
          <a:p>
            <a:pPr lvl="1"/>
            <a:r>
              <a:rPr lang="ja-JP" altLang="en-US" sz="2400" dirty="0" smtClean="0"/>
              <a:t>パケット盗聴の危険性</a:t>
            </a:r>
            <a:endParaRPr lang="en-US" altLang="ja-JP" sz="2400" dirty="0" smtClean="0"/>
          </a:p>
          <a:p>
            <a:pPr lvl="1"/>
            <a:r>
              <a:rPr lang="ja-JP" altLang="en-US" sz="2400" dirty="0" smtClean="0"/>
              <a:t>用いられるプロトコル</a:t>
            </a:r>
            <a:endParaRPr lang="en-US" altLang="ja-JP" sz="2400" dirty="0" smtClean="0"/>
          </a:p>
          <a:p>
            <a:r>
              <a:rPr lang="ja-JP" altLang="en-US" sz="2800" dirty="0" smtClean="0"/>
              <a:t>ネットワークセキュリティ</a:t>
            </a:r>
            <a:endParaRPr lang="en-US" altLang="ja-JP" sz="2800" dirty="0" smtClean="0"/>
          </a:p>
          <a:p>
            <a:pPr lvl="1"/>
            <a:r>
              <a:rPr lang="ja-JP" altLang="en-US" sz="2400" dirty="0" smtClean="0"/>
              <a:t>暗号化通信</a:t>
            </a:r>
            <a:endParaRPr lang="en-US" altLang="ja-JP" sz="2400" dirty="0" smtClean="0"/>
          </a:p>
          <a:p>
            <a:pPr lvl="1"/>
            <a:r>
              <a:rPr lang="ja-JP" altLang="en-US" sz="2400" dirty="0" smtClean="0"/>
              <a:t>ポート管理</a:t>
            </a:r>
            <a:endParaRPr lang="en-US" altLang="ja-JP" sz="2400" dirty="0" smtClean="0"/>
          </a:p>
          <a:p>
            <a:pPr lvl="1"/>
            <a:r>
              <a:rPr lang="ja-JP" altLang="en-US" sz="2400" dirty="0" smtClean="0"/>
              <a:t>アクセス管理</a:t>
            </a:r>
            <a:endParaRPr lang="en-US" altLang="ja-JP" sz="2400" dirty="0" smtClean="0"/>
          </a:p>
          <a:p>
            <a:pPr lvl="1"/>
            <a:r>
              <a:rPr lang="ja-JP" altLang="en-US" sz="2400" dirty="0" smtClean="0"/>
              <a:t>セキュリティホール</a:t>
            </a:r>
            <a:endParaRPr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mtClean="0"/>
              <a:t> Telnet(Telecommunication network)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最も古い双方向通信プロトコル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使用ポート</a:t>
            </a:r>
            <a:r>
              <a:rPr lang="en-US" altLang="ja-JP" dirty="0" smtClean="0"/>
              <a:t>23</a:t>
            </a:r>
            <a:r>
              <a:rPr lang="ja-JP" altLang="en-US" dirty="0" smtClean="0"/>
              <a:t>番</a:t>
            </a:r>
            <a:endParaRPr lang="en-US" altLang="ja-JP" dirty="0" smtClean="0"/>
          </a:p>
          <a:p>
            <a:r>
              <a:rPr lang="ja-JP" altLang="en-US" dirty="0" smtClean="0"/>
              <a:t>暗号化されない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このプロトコルを用いた通信は推奨されない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現在は主にポートチェックに用いられる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盗み見られても問題無い</a:t>
            </a:r>
            <a:endParaRPr lang="en-US" altLang="ja-JP" dirty="0" smtClean="0"/>
          </a:p>
          <a:p>
            <a:r>
              <a:rPr lang="ja-JP" altLang="en-US" dirty="0" smtClean="0"/>
              <a:t>このプロトコルを利用する主なコマンド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 telnet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mtClean="0"/>
              <a:t>FTP(File Transfer Protocol)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初期のファイル転送プロトコル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使用ポート</a:t>
            </a:r>
            <a:r>
              <a:rPr kumimoji="1" lang="en-US" altLang="ja-JP" dirty="0" smtClean="0"/>
              <a:t>21</a:t>
            </a:r>
            <a:r>
              <a:rPr kumimoji="1" lang="ja-JP" altLang="en-US" dirty="0" smtClean="0"/>
              <a:t>番</a:t>
            </a:r>
            <a:endParaRPr kumimoji="1" lang="en-US" altLang="ja-JP" dirty="0" smtClean="0"/>
          </a:p>
          <a:p>
            <a:r>
              <a:rPr lang="ja-JP" altLang="en-US" dirty="0" smtClean="0"/>
              <a:t>暗号化されない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これも現在は利用が推奨されていない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匿名利用が前提の </a:t>
            </a:r>
            <a:r>
              <a:rPr lang="en-US" altLang="ja-JP" dirty="0" smtClean="0"/>
              <a:t>FTP </a:t>
            </a:r>
            <a:r>
              <a:rPr lang="ja-JP" altLang="en-US" dirty="0" smtClean="0"/>
              <a:t>サーバでは利用可能</a:t>
            </a:r>
            <a:endParaRPr lang="en-US" altLang="ja-JP" dirty="0" smtClean="0"/>
          </a:p>
          <a:p>
            <a:pPr lvl="2"/>
            <a:r>
              <a:rPr lang="en-US" altLang="ja-JP" dirty="0" err="1" smtClean="0"/>
              <a:t>Debian</a:t>
            </a:r>
            <a:r>
              <a:rPr lang="en-US" altLang="ja-JP" dirty="0" smtClean="0"/>
              <a:t> </a:t>
            </a:r>
            <a:r>
              <a:rPr lang="ja-JP" altLang="en-US" dirty="0" smtClean="0"/>
              <a:t>アーカイブミラーなど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盗み見られて</a:t>
            </a:r>
            <a:r>
              <a:rPr lang="ja-JP" altLang="en-US" dirty="0" smtClean="0"/>
              <a:t>も困らない情報のため</a:t>
            </a:r>
            <a:endParaRPr lang="en-US" altLang="ja-JP" dirty="0" smtClean="0"/>
          </a:p>
          <a:p>
            <a:r>
              <a:rPr lang="ja-JP" altLang="en-US" dirty="0" smtClean="0"/>
              <a:t>このプロトコルを利用する主なコマンド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 ftp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SSH(Secure SHell)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301208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現在主流のリモートアクセスプロトコル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使用ポート</a:t>
            </a:r>
            <a:r>
              <a:rPr lang="en-US" altLang="ja-JP" dirty="0" smtClean="0"/>
              <a:t>22</a:t>
            </a:r>
            <a:r>
              <a:rPr lang="ja-JP" altLang="en-US" dirty="0" smtClean="0"/>
              <a:t>番</a:t>
            </a:r>
            <a:endParaRPr lang="en-US" altLang="ja-JP" dirty="0" smtClean="0"/>
          </a:p>
          <a:p>
            <a:r>
              <a:rPr kumimoji="1" lang="ja-JP" altLang="en-US" b="1" u="sng" dirty="0" smtClean="0"/>
              <a:t>パケットを暗号化</a:t>
            </a:r>
            <a:r>
              <a:rPr kumimoji="1" lang="ja-JP" altLang="en-US" b="1" dirty="0" smtClean="0"/>
              <a:t>する</a:t>
            </a:r>
            <a:endParaRPr kumimoji="1" lang="en-US" altLang="ja-JP" b="1" dirty="0" smtClean="0"/>
          </a:p>
          <a:p>
            <a:pPr lvl="1"/>
            <a:r>
              <a:rPr lang="ja-JP" altLang="en-US" dirty="0" smtClean="0"/>
              <a:t>暗号化の手間の分だけ</a:t>
            </a:r>
            <a:r>
              <a:rPr lang="ja-JP" altLang="en-US" b="1" u="sng" dirty="0" smtClean="0"/>
              <a:t>通信速度が遅い</a:t>
            </a:r>
            <a:endParaRPr lang="en-US" altLang="ja-JP" b="1" u="sng" dirty="0" smtClean="0"/>
          </a:p>
          <a:p>
            <a:r>
              <a:rPr lang="ja-JP" altLang="en-US" dirty="0" smtClean="0"/>
              <a:t>多様な機能を持ち</a:t>
            </a:r>
            <a:r>
              <a:rPr lang="ja-JP" altLang="en-US" b="1" u="sng" dirty="0" smtClean="0"/>
              <a:t>旧プロトコルを代替</a:t>
            </a:r>
            <a:endParaRPr lang="en-US" altLang="ja-JP" b="1" u="sng" dirty="0" smtClean="0"/>
          </a:p>
          <a:p>
            <a:pPr lvl="1"/>
            <a:r>
              <a:rPr lang="en-US" altLang="ja-JP" dirty="0" smtClean="0"/>
              <a:t> telnet, ftp </a:t>
            </a:r>
            <a:r>
              <a:rPr lang="ja-JP" altLang="en-US" dirty="0" smtClean="0"/>
              <a:t>などよりも安全に通信できる</a:t>
            </a:r>
            <a:endParaRPr lang="en-US" altLang="ja-JP" dirty="0" smtClean="0"/>
          </a:p>
          <a:p>
            <a:r>
              <a:rPr kumimoji="1" lang="ja-JP" altLang="en-US" dirty="0" smtClean="0"/>
              <a:t>このプロトコルを利用する主なコマンド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ssh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sftp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scp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など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前半のまとめ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kumimoji="1" lang="ja-JP" altLang="en-US" dirty="0" smtClean="0"/>
              <a:t>リモートアクセス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リモートログイン</a:t>
            </a:r>
            <a:r>
              <a:rPr lang="en-US" altLang="ja-JP" dirty="0" smtClean="0"/>
              <a:t>, </a:t>
            </a:r>
            <a:r>
              <a:rPr lang="ja-JP" altLang="en-US" dirty="0" smtClean="0"/>
              <a:t>ファイル転送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リモートホストをローカルホストのように使うことができる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利用されるプロトコル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Telnet, FTP, SSH </a:t>
            </a:r>
            <a:r>
              <a:rPr lang="ja-JP" altLang="en-US" dirty="0" smtClean="0"/>
              <a:t>など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暗号化プロトコルである </a:t>
            </a:r>
            <a:r>
              <a:rPr lang="en-US" altLang="ja-JP" dirty="0" smtClean="0"/>
              <a:t>SSH </a:t>
            </a:r>
            <a:r>
              <a:rPr lang="ja-JP" altLang="en-US" dirty="0" smtClean="0"/>
              <a:t>の使用を心掛ける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xmlns="" val="45395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6856" y="2852936"/>
            <a:ext cx="8229600" cy="1143000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ネットワークセキュリティ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ネットワークセキュリティ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772816"/>
            <a:ext cx="8686800" cy="5085184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パスワードセキュリティ</a:t>
            </a:r>
            <a:r>
              <a:rPr lang="en-US" altLang="ja-JP" dirty="0" smtClean="0"/>
              <a:t>(</a:t>
            </a:r>
            <a:r>
              <a:rPr lang="ja-JP" altLang="en-US" dirty="0" smtClean="0"/>
              <a:t>講義第二回</a:t>
            </a:r>
            <a:r>
              <a:rPr lang="en-US" altLang="ja-JP" dirty="0" smtClean="0"/>
              <a:t>)</a:t>
            </a:r>
          </a:p>
          <a:p>
            <a:pPr lvl="1"/>
            <a:r>
              <a:rPr kumimoji="1" lang="ja-JP" altLang="en-US" dirty="0" smtClean="0"/>
              <a:t>アカウントをしっかり守る</a:t>
            </a:r>
            <a:endParaRPr kumimoji="1" lang="en-US" altLang="ja-JP" dirty="0" smtClean="0"/>
          </a:p>
          <a:p>
            <a:r>
              <a:rPr lang="ja-JP" altLang="en-US" dirty="0" smtClean="0"/>
              <a:t>今回は</a:t>
            </a:r>
            <a:r>
              <a:rPr lang="ja-JP" altLang="en-US" dirty="0" smtClean="0">
                <a:solidFill>
                  <a:srgbClr val="FF0000"/>
                </a:solidFill>
              </a:rPr>
              <a:t>ネットワークセキュリティ</a:t>
            </a:r>
          </a:p>
          <a:p>
            <a:pPr lvl="1"/>
            <a:r>
              <a:rPr kumimoji="1" lang="ja-JP" altLang="en-US" dirty="0" smtClean="0"/>
              <a:t>ネットワークを利用するうえでの最低限の防衛策を知る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mtClean="0"/>
              <a:t>ネットワークセキュリティの原則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301208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一般ユーザとして</a:t>
            </a:r>
            <a:endParaRPr kumimoji="1" lang="en-US" altLang="ja-JP" dirty="0" smtClean="0"/>
          </a:p>
          <a:p>
            <a:pPr lvl="1"/>
            <a:r>
              <a:rPr kumimoji="1" lang="ja-JP" altLang="en-US" b="1" u="sng" dirty="0" smtClean="0"/>
              <a:t>パケット盗聴の予防策</a:t>
            </a:r>
            <a:r>
              <a:rPr kumimoji="1" lang="ja-JP" altLang="en-US" dirty="0" smtClean="0"/>
              <a:t>を講じる</a:t>
            </a:r>
            <a:endParaRPr kumimoji="1" lang="en-US" altLang="ja-JP" dirty="0" smtClean="0"/>
          </a:p>
          <a:p>
            <a:pPr lvl="2"/>
            <a:r>
              <a:rPr lang="ja-JP" altLang="en-US" dirty="0" smtClean="0">
                <a:solidFill>
                  <a:srgbClr val="FF0000"/>
                </a:solidFill>
              </a:rPr>
              <a:t>暗号化通信</a:t>
            </a:r>
            <a:r>
              <a:rPr lang="ja-JP" altLang="en-US" dirty="0" smtClean="0"/>
              <a:t>を利用する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有害なデータの受け取りを予防する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不用意なアプリケーションやプラグインのインストール等はしない</a:t>
            </a:r>
            <a:endParaRPr lang="en-US" altLang="ja-JP" dirty="0" smtClean="0"/>
          </a:p>
          <a:p>
            <a:r>
              <a:rPr lang="ja-JP" altLang="en-US" dirty="0" smtClean="0"/>
              <a:t>計算機管理者として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計算機への</a:t>
            </a:r>
            <a:r>
              <a:rPr lang="ja-JP" altLang="en-US" b="1" u="sng" dirty="0" smtClean="0"/>
              <a:t>不正なアクセスを防ぐ</a:t>
            </a:r>
            <a:endParaRPr lang="en-US" altLang="ja-JP" b="1" u="sng" dirty="0" smtClean="0"/>
          </a:p>
          <a:p>
            <a:pPr lvl="2"/>
            <a:r>
              <a:rPr lang="ja-JP" altLang="en-US" dirty="0" smtClean="0">
                <a:solidFill>
                  <a:srgbClr val="FF0000"/>
                </a:solidFill>
              </a:rPr>
              <a:t>ネットワークとの接点</a:t>
            </a:r>
            <a:r>
              <a:rPr lang="ja-JP" altLang="en-US" dirty="0" smtClean="0"/>
              <a:t>を最小限にする</a:t>
            </a:r>
            <a:endParaRPr lang="en-US" altLang="ja-JP" dirty="0" smtClean="0"/>
          </a:p>
          <a:p>
            <a:pPr lvl="2"/>
            <a:r>
              <a:rPr lang="ja-JP" altLang="en-US" dirty="0" smtClean="0">
                <a:solidFill>
                  <a:srgbClr val="FF0000"/>
                </a:solidFill>
              </a:rPr>
              <a:t>セキュリティホール</a:t>
            </a:r>
            <a:r>
              <a:rPr lang="ja-JP" altLang="en-US" dirty="0" smtClean="0"/>
              <a:t>をなくす</a:t>
            </a:r>
            <a:endParaRPr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539552" y="1655850"/>
            <a:ext cx="7920880" cy="274582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55448"/>
            <a:ext cx="8892480" cy="1252728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暗号化通信に用いられるプロトコル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1523925"/>
            <a:ext cx="8784976" cy="4785395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SSH</a:t>
            </a:r>
          </a:p>
          <a:p>
            <a:pPr lvl="1"/>
            <a:r>
              <a:rPr lang="ja-JP" altLang="en-US" dirty="0" smtClean="0"/>
              <a:t>講義前半参照</a:t>
            </a:r>
            <a:endParaRPr lang="en-US" altLang="ja-JP" dirty="0" smtClean="0"/>
          </a:p>
          <a:p>
            <a:r>
              <a:rPr lang="en-US" altLang="ja-JP" dirty="0" smtClean="0">
                <a:solidFill>
                  <a:srgbClr val="FF0000"/>
                </a:solidFill>
              </a:rPr>
              <a:t>SSL(Secure Sockets Layer)</a:t>
            </a:r>
          </a:p>
          <a:p>
            <a:pPr lvl="1"/>
            <a:r>
              <a:rPr lang="en-US" altLang="ja-JP" dirty="0" smtClean="0"/>
              <a:t>SSH </a:t>
            </a:r>
            <a:r>
              <a:rPr lang="ja-JP" altLang="en-US" dirty="0" smtClean="0"/>
              <a:t>と同じくアプリケーション層のプロトコル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主に </a:t>
            </a:r>
            <a:r>
              <a:rPr lang="en-US" altLang="ja-JP" dirty="0" smtClean="0"/>
              <a:t>HTTP </a:t>
            </a:r>
            <a:r>
              <a:rPr lang="ja-JP" altLang="en-US" dirty="0" smtClean="0"/>
              <a:t>を対象としたセキュリティプロトコル</a:t>
            </a:r>
            <a:endParaRPr lang="en-US" altLang="ja-JP" dirty="0" smtClean="0"/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HTTPS (HTTP over SSL)</a:t>
            </a:r>
          </a:p>
          <a:p>
            <a:pPr lvl="1"/>
            <a:r>
              <a:rPr lang="en-US" altLang="ja-JP" dirty="0" smtClean="0"/>
              <a:t>SSL </a:t>
            </a:r>
            <a:r>
              <a:rPr lang="ja-JP" altLang="en-US" dirty="0" smtClean="0"/>
              <a:t>を利用した </a:t>
            </a:r>
            <a:r>
              <a:rPr lang="en-US" altLang="ja-JP" dirty="0" smtClean="0"/>
              <a:t>HTTP </a:t>
            </a:r>
            <a:r>
              <a:rPr lang="ja-JP" altLang="en-US" dirty="0" smtClean="0"/>
              <a:t>プロトコル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オンライン決済などでしばしば利用されている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暗号化</a:t>
            </a:r>
            <a:r>
              <a:rPr lang="ja-JP" altLang="en-US" dirty="0" smtClean="0"/>
              <a:t>の基本的なしくみ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99195"/>
            <a:ext cx="8229600" cy="3441973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sz="2800" dirty="0" smtClean="0"/>
              <a:t>ハッシュ関数</a:t>
            </a:r>
            <a:endParaRPr kumimoji="1" lang="en-US" altLang="ja-JP" sz="2800" dirty="0" smtClean="0"/>
          </a:p>
          <a:p>
            <a:pPr lvl="1"/>
            <a:r>
              <a:rPr kumimoji="1" lang="ja-JP" altLang="en-US" sz="2400" dirty="0" smtClean="0"/>
              <a:t>任意の文字列</a:t>
            </a:r>
            <a:r>
              <a:rPr kumimoji="1" lang="en-US" altLang="ja-JP" sz="2400" dirty="0" smtClean="0"/>
              <a:t>(</a:t>
            </a:r>
            <a:r>
              <a:rPr kumimoji="1" lang="ja-JP" altLang="en-US" sz="2400" dirty="0" smtClean="0"/>
              <a:t>パスワードなど</a:t>
            </a:r>
            <a:r>
              <a:rPr kumimoji="1" lang="en-US" altLang="ja-JP" sz="2400" dirty="0" smtClean="0"/>
              <a:t>)</a:t>
            </a:r>
            <a:r>
              <a:rPr kumimoji="1" lang="ja-JP" altLang="en-US" sz="2400" dirty="0" smtClean="0"/>
              <a:t>を他の文字列に変換するための関数</a:t>
            </a:r>
            <a:endParaRPr kumimoji="1" lang="en-US" altLang="ja-JP" sz="2400" dirty="0" smtClean="0"/>
          </a:p>
          <a:p>
            <a:pPr lvl="2"/>
            <a:r>
              <a:rPr lang="ja-JP" altLang="en-US" sz="2000" dirty="0" smtClean="0"/>
              <a:t>様々なアルゴリズムが考案されている</a:t>
            </a:r>
            <a:endParaRPr kumimoji="1" lang="en-US" altLang="ja-JP" sz="2000" dirty="0" smtClean="0"/>
          </a:p>
          <a:p>
            <a:pPr lvl="1"/>
            <a:r>
              <a:rPr lang="ja-JP" altLang="en-US" sz="2400" b="1" u="sng" dirty="0" smtClean="0"/>
              <a:t>一方向性関数</a:t>
            </a:r>
            <a:r>
              <a:rPr lang="ja-JP" altLang="en-US" sz="2400" dirty="0" smtClean="0"/>
              <a:t>であることが重要</a:t>
            </a:r>
            <a:endParaRPr lang="en-US" altLang="ja-JP" sz="2400" dirty="0" smtClean="0"/>
          </a:p>
          <a:p>
            <a:pPr lvl="2"/>
            <a:r>
              <a:rPr lang="ja-JP" altLang="en-US" sz="2000" dirty="0" smtClean="0"/>
              <a:t>計算結果から元の値を導くことが困難な関数</a:t>
            </a:r>
            <a:endParaRPr lang="en-US" altLang="ja-JP" sz="2000" dirty="0" smtClean="0"/>
          </a:p>
          <a:p>
            <a:pPr lvl="2"/>
            <a:r>
              <a:rPr lang="ja-JP" altLang="en-US" sz="2100" dirty="0" smtClean="0"/>
              <a:t>たとえば素数積など</a:t>
            </a:r>
            <a:endParaRPr kumimoji="1" lang="en-US" altLang="ja-JP" sz="2100" dirty="0" smtClean="0"/>
          </a:p>
          <a:p>
            <a:r>
              <a:rPr lang="ja-JP" altLang="en-US" sz="2800" dirty="0" smtClean="0"/>
              <a:t>ハッシュ値</a:t>
            </a:r>
            <a:endParaRPr lang="en-US" altLang="ja-JP" sz="2800" dirty="0" smtClean="0"/>
          </a:p>
          <a:p>
            <a:pPr lvl="1"/>
            <a:r>
              <a:rPr kumimoji="1" lang="ja-JP" altLang="en-US" sz="2400" dirty="0" smtClean="0"/>
              <a:t>ハッシュ関数によって得られた値</a:t>
            </a:r>
            <a:endParaRPr kumimoji="1" lang="en-US" altLang="ja-JP" sz="2400" dirty="0" smtClean="0"/>
          </a:p>
          <a:p>
            <a:pPr lvl="1"/>
            <a:r>
              <a:rPr kumimoji="1" lang="ja-JP" altLang="en-US" sz="2400" dirty="0" smtClean="0"/>
              <a:t>パスワードはハッシュ値として記録される</a:t>
            </a:r>
            <a:endParaRPr kumimoji="1" lang="ja-JP" altLang="en-US" sz="2400" dirty="0"/>
          </a:p>
        </p:txBody>
      </p:sp>
      <p:sp>
        <p:nvSpPr>
          <p:cNvPr id="4" name="円/楕円 3"/>
          <p:cNvSpPr/>
          <p:nvPr/>
        </p:nvSpPr>
        <p:spPr>
          <a:xfrm>
            <a:off x="179512" y="5013176"/>
            <a:ext cx="2376264" cy="6480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bg1"/>
                </a:solidFill>
              </a:rPr>
              <a:t>パスワード</a:t>
            </a:r>
            <a:endParaRPr kumimoji="1" lang="en-US" altLang="ja-JP" b="1" dirty="0" smtClean="0">
              <a:solidFill>
                <a:schemeClr val="bg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131840" y="4931643"/>
            <a:ext cx="2664296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ハッシュ関数</a:t>
            </a:r>
            <a:endParaRPr kumimoji="1" lang="en-US" altLang="ja-JP" dirty="0" smtClean="0"/>
          </a:p>
        </p:txBody>
      </p:sp>
      <p:sp>
        <p:nvSpPr>
          <p:cNvPr id="6" name="二等辺三角形 5"/>
          <p:cNvSpPr/>
          <p:nvPr/>
        </p:nvSpPr>
        <p:spPr>
          <a:xfrm>
            <a:off x="6228184" y="4653136"/>
            <a:ext cx="2808312" cy="1080120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dirty="0" smtClean="0"/>
              <a:t>ハッシュ値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00352" y="507604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×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96136" y="508518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⇒</a:t>
            </a:r>
            <a:endParaRPr kumimoji="1" lang="ja-JP" altLang="en-US" sz="3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27584" y="58375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johndoe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211960" y="586798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MD5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72200" y="5805264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290191d96045747f84</a:t>
            </a:r>
          </a:p>
          <a:p>
            <a:r>
              <a:rPr lang="en-US" altLang="ja-JP" dirty="0" smtClean="0"/>
              <a:t>cb4ca71b9cba33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代表的な暗号化通信の手法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844008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公開鍵</a:t>
            </a:r>
            <a:r>
              <a:rPr lang="en-US" altLang="ja-JP" dirty="0" smtClean="0"/>
              <a:t>/</a:t>
            </a:r>
            <a:r>
              <a:rPr lang="ja-JP" altLang="en-US" dirty="0" smtClean="0"/>
              <a:t>秘密鍵方式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SSH, SSL </a:t>
            </a:r>
            <a:r>
              <a:rPr lang="ja-JP" altLang="en-US" dirty="0" smtClean="0"/>
              <a:t>でも用いられている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秘密鍵の情報がネットワーク上に流れない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共通鍵方式の弱点を克服</a:t>
            </a:r>
            <a:endParaRPr kumimoji="1" lang="ja-JP" altLang="en-US" dirty="0"/>
          </a:p>
        </p:txBody>
      </p:sp>
      <p:grpSp>
        <p:nvGrpSpPr>
          <p:cNvPr id="4" name="グループ化 17"/>
          <p:cNvGrpSpPr>
            <a:grpSpLocks/>
          </p:cNvGrpSpPr>
          <p:nvPr/>
        </p:nvGrpSpPr>
        <p:grpSpPr bwMode="auto">
          <a:xfrm>
            <a:off x="7380312" y="3789040"/>
            <a:ext cx="663312" cy="1008112"/>
            <a:chOff x="6523038" y="2493963"/>
            <a:chExt cx="1109662" cy="1686482"/>
          </a:xfrm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6523038" y="2493963"/>
              <a:ext cx="1109662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r>
                <a:rPr lang="ja-JP" altLang="en-US" sz="1800" dirty="0" smtClean="0">
                  <a:solidFill>
                    <a:srgbClr val="FF0000"/>
                  </a:solidFill>
                </a:rPr>
                <a:t>秘密</a:t>
              </a:r>
              <a:r>
                <a:rPr lang="ja-JP" altLang="en-GB" sz="1800" dirty="0" smtClean="0">
                  <a:solidFill>
                    <a:srgbClr val="FF0000"/>
                  </a:solidFill>
                </a:rPr>
                <a:t>鍵</a:t>
              </a:r>
              <a:endParaRPr lang="ja-JP" altLang="en-GB" sz="1800" dirty="0">
                <a:solidFill>
                  <a:srgbClr val="FF0000"/>
                </a:solidFill>
              </a:endParaRPr>
            </a:p>
          </p:txBody>
        </p:sp>
        <p:pic>
          <p:nvPicPr>
            <p:cNvPr id="6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0213" y="3048558"/>
              <a:ext cx="600075" cy="1131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31876"/>
            <a:ext cx="1584325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869160"/>
            <a:ext cx="1728787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" name="角丸四角形吹き出し 18"/>
          <p:cNvSpPr/>
          <p:nvPr/>
        </p:nvSpPr>
        <p:spPr>
          <a:xfrm>
            <a:off x="5174352" y="3789040"/>
            <a:ext cx="1656184" cy="1728192"/>
          </a:xfrm>
          <a:prstGeom prst="wedgeRoundRectCallout">
            <a:avLst>
              <a:gd name="adj1" fmla="val 57079"/>
              <a:gd name="adj2" fmla="val 62404"/>
              <a:gd name="adj3" fmla="val 16667"/>
            </a:avLst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この錠前を使ってね！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236296" y="60212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受け手側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43608" y="60119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送り手側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5689456" y="4581128"/>
            <a:ext cx="663312" cy="804344"/>
            <a:chOff x="5451336" y="4372724"/>
            <a:chExt cx="1109663" cy="1345598"/>
          </a:xfrm>
        </p:grpSpPr>
        <p:grpSp>
          <p:nvGrpSpPr>
            <p:cNvPr id="7" name="グループ化 33"/>
            <p:cNvGrpSpPr>
              <a:grpSpLocks/>
            </p:cNvGrpSpPr>
            <p:nvPr/>
          </p:nvGrpSpPr>
          <p:grpSpPr bwMode="auto">
            <a:xfrm>
              <a:off x="5754608" y="5013176"/>
              <a:ext cx="504825" cy="705146"/>
              <a:chOff x="5651525" y="2115573"/>
              <a:chExt cx="504825" cy="880510"/>
            </a:xfrm>
          </p:grpSpPr>
          <p:sp>
            <p:nvSpPr>
              <p:cNvPr id="8" name="片側の 2 つの角を切り取った四角形 7"/>
              <p:cNvSpPr/>
              <p:nvPr/>
            </p:nvSpPr>
            <p:spPr>
              <a:xfrm>
                <a:off x="5651525" y="2493375"/>
                <a:ext cx="504825" cy="502708"/>
              </a:xfrm>
              <a:prstGeom prst="snip2Same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2" name="台形 11"/>
              <p:cNvSpPr/>
              <p:nvPr/>
            </p:nvSpPr>
            <p:spPr>
              <a:xfrm>
                <a:off x="5832429" y="2693631"/>
                <a:ext cx="146397" cy="210022"/>
              </a:xfrm>
              <a:prstGeom prst="trapezoid">
                <a:avLst>
                  <a:gd name="adj" fmla="val 3861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0" name="アーチ 9"/>
              <p:cNvSpPr/>
              <p:nvPr/>
            </p:nvSpPr>
            <p:spPr>
              <a:xfrm>
                <a:off x="5722962" y="2115573"/>
                <a:ext cx="361950" cy="790596"/>
              </a:xfrm>
              <a:prstGeom prst="blockArc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円/楕円 12"/>
            <p:cNvSpPr/>
            <p:nvPr/>
          </p:nvSpPr>
          <p:spPr>
            <a:xfrm>
              <a:off x="5935389" y="536559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5451336" y="4372724"/>
              <a:ext cx="110966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r>
                <a:rPr lang="ja-JP" altLang="en-US" sz="1800" dirty="0" smtClean="0">
                  <a:solidFill>
                    <a:srgbClr val="0070C0"/>
                  </a:solidFill>
                </a:rPr>
                <a:t>公開鍵</a:t>
              </a:r>
              <a:endParaRPr lang="ja-JP" altLang="en-GB" sz="18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2" name="Group 12"/>
          <p:cNvGrpSpPr>
            <a:grpSpLocks/>
          </p:cNvGrpSpPr>
          <p:nvPr/>
        </p:nvGrpSpPr>
        <p:grpSpPr bwMode="auto">
          <a:xfrm>
            <a:off x="3035945" y="4941168"/>
            <a:ext cx="599951" cy="479727"/>
            <a:chOff x="1701" y="1247"/>
            <a:chExt cx="514" cy="411"/>
          </a:xfrm>
        </p:grpSpPr>
        <p:sp>
          <p:nvSpPr>
            <p:cNvPr id="23" name="AutoShape 13"/>
            <p:cNvSpPr>
              <a:spLocks noChangeArrowheads="1"/>
            </p:cNvSpPr>
            <p:nvPr/>
          </p:nvSpPr>
          <p:spPr bwMode="auto">
            <a:xfrm>
              <a:off x="1701" y="1247"/>
              <a:ext cx="515" cy="412"/>
            </a:xfrm>
            <a:prstGeom prst="roundRect">
              <a:avLst>
                <a:gd name="adj" fmla="val 241"/>
              </a:avLst>
            </a:prstGeom>
            <a:solidFill>
              <a:srgbClr val="FFFFFF"/>
            </a:solidFill>
            <a:ln w="36000">
              <a:solidFill>
                <a:srgbClr val="263E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" name="Freeform 14"/>
            <p:cNvSpPr>
              <a:spLocks noChangeArrowheads="1"/>
            </p:cNvSpPr>
            <p:nvPr/>
          </p:nvSpPr>
          <p:spPr bwMode="auto">
            <a:xfrm>
              <a:off x="1701" y="1247"/>
              <a:ext cx="515" cy="206"/>
            </a:xfrm>
            <a:custGeom>
              <a:avLst/>
              <a:gdLst>
                <a:gd name="T0" fmla="*/ 13 w 2269"/>
                <a:gd name="T1" fmla="*/ 11 h 909"/>
                <a:gd name="T2" fmla="*/ 27 w 2269"/>
                <a:gd name="T3" fmla="*/ 0 h 909"/>
                <a:gd name="T4" fmla="*/ 0 w 2269"/>
                <a:gd name="T5" fmla="*/ 0 h 909"/>
                <a:gd name="T6" fmla="*/ 13 w 2269"/>
                <a:gd name="T7" fmla="*/ 11 h 9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69"/>
                <a:gd name="T13" fmla="*/ 0 h 909"/>
                <a:gd name="T14" fmla="*/ 2269 w 2269"/>
                <a:gd name="T15" fmla="*/ 909 h 9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69" h="909">
                  <a:moveTo>
                    <a:pt x="1134" y="908"/>
                  </a:moveTo>
                  <a:lnTo>
                    <a:pt x="2268" y="0"/>
                  </a:lnTo>
                  <a:lnTo>
                    <a:pt x="0" y="0"/>
                  </a:lnTo>
                  <a:lnTo>
                    <a:pt x="1134" y="908"/>
                  </a:lnTo>
                </a:path>
              </a:pathLst>
            </a:cu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5" name="角丸四角形吹き出し 24"/>
          <p:cNvSpPr/>
          <p:nvPr/>
        </p:nvSpPr>
        <p:spPr>
          <a:xfrm>
            <a:off x="2483768" y="4077072"/>
            <a:ext cx="1656184" cy="1440160"/>
          </a:xfrm>
          <a:prstGeom prst="wedgeRoundRectCallout">
            <a:avLst>
              <a:gd name="adj1" fmla="val -52446"/>
              <a:gd name="adj2" fmla="val 69282"/>
              <a:gd name="adj3" fmla="val 16667"/>
            </a:avLst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データを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送りたい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…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32" name="左矢印 31"/>
          <p:cNvSpPr/>
          <p:nvPr/>
        </p:nvSpPr>
        <p:spPr>
          <a:xfrm>
            <a:off x="3851920" y="5013176"/>
            <a:ext cx="1656184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833598"/>
            <a:ext cx="8229600" cy="1143000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リモートアクセス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12"/>
          <p:cNvGrpSpPr>
            <a:grpSpLocks/>
          </p:cNvGrpSpPr>
          <p:nvPr/>
        </p:nvGrpSpPr>
        <p:grpSpPr bwMode="auto">
          <a:xfrm>
            <a:off x="3347864" y="4977744"/>
            <a:ext cx="599951" cy="479727"/>
            <a:chOff x="1701" y="1247"/>
            <a:chExt cx="514" cy="411"/>
          </a:xfrm>
        </p:grpSpPr>
        <p:sp>
          <p:nvSpPr>
            <p:cNvPr id="23" name="AutoShape 13"/>
            <p:cNvSpPr>
              <a:spLocks noChangeArrowheads="1"/>
            </p:cNvSpPr>
            <p:nvPr/>
          </p:nvSpPr>
          <p:spPr bwMode="auto">
            <a:xfrm>
              <a:off x="1701" y="1247"/>
              <a:ext cx="515" cy="412"/>
            </a:xfrm>
            <a:prstGeom prst="roundRect">
              <a:avLst>
                <a:gd name="adj" fmla="val 241"/>
              </a:avLst>
            </a:prstGeom>
            <a:solidFill>
              <a:srgbClr val="FFFFFF"/>
            </a:solidFill>
            <a:ln w="36000">
              <a:solidFill>
                <a:srgbClr val="263E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" name="Freeform 14"/>
            <p:cNvSpPr>
              <a:spLocks noChangeArrowheads="1"/>
            </p:cNvSpPr>
            <p:nvPr/>
          </p:nvSpPr>
          <p:spPr bwMode="auto">
            <a:xfrm>
              <a:off x="1701" y="1247"/>
              <a:ext cx="515" cy="206"/>
            </a:xfrm>
            <a:custGeom>
              <a:avLst/>
              <a:gdLst>
                <a:gd name="T0" fmla="*/ 13 w 2269"/>
                <a:gd name="T1" fmla="*/ 11 h 909"/>
                <a:gd name="T2" fmla="*/ 27 w 2269"/>
                <a:gd name="T3" fmla="*/ 0 h 909"/>
                <a:gd name="T4" fmla="*/ 0 w 2269"/>
                <a:gd name="T5" fmla="*/ 0 h 909"/>
                <a:gd name="T6" fmla="*/ 13 w 2269"/>
                <a:gd name="T7" fmla="*/ 11 h 9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69"/>
                <a:gd name="T13" fmla="*/ 0 h 909"/>
                <a:gd name="T14" fmla="*/ 2269 w 2269"/>
                <a:gd name="T15" fmla="*/ 909 h 9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69" h="909">
                  <a:moveTo>
                    <a:pt x="1134" y="908"/>
                  </a:moveTo>
                  <a:lnTo>
                    <a:pt x="2268" y="0"/>
                  </a:lnTo>
                  <a:lnTo>
                    <a:pt x="0" y="0"/>
                  </a:lnTo>
                  <a:lnTo>
                    <a:pt x="1134" y="908"/>
                  </a:lnTo>
                </a:path>
              </a:pathLst>
            </a:cu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代表的な暗号化通信の手法</a:t>
            </a:r>
            <a:endParaRPr kumimoji="1" lang="ja-JP" altLang="en-US" dirty="0"/>
          </a:p>
        </p:txBody>
      </p:sp>
      <p:grpSp>
        <p:nvGrpSpPr>
          <p:cNvPr id="4" name="グループ化 17"/>
          <p:cNvGrpSpPr>
            <a:grpSpLocks/>
          </p:cNvGrpSpPr>
          <p:nvPr/>
        </p:nvGrpSpPr>
        <p:grpSpPr bwMode="auto">
          <a:xfrm>
            <a:off x="7380312" y="3789040"/>
            <a:ext cx="663312" cy="1008112"/>
            <a:chOff x="6523038" y="2493963"/>
            <a:chExt cx="1109662" cy="1686482"/>
          </a:xfrm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6523038" y="2493963"/>
              <a:ext cx="1109662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r>
                <a:rPr lang="ja-JP" altLang="en-US" sz="1800" dirty="0" smtClean="0">
                  <a:solidFill>
                    <a:srgbClr val="FF0000"/>
                  </a:solidFill>
                </a:rPr>
                <a:t>秘密</a:t>
              </a:r>
              <a:r>
                <a:rPr lang="ja-JP" altLang="en-GB" sz="1800" dirty="0" smtClean="0">
                  <a:solidFill>
                    <a:srgbClr val="FF0000"/>
                  </a:solidFill>
                </a:rPr>
                <a:t>鍵</a:t>
              </a:r>
              <a:endParaRPr lang="ja-JP" altLang="en-GB" sz="1800" dirty="0">
                <a:solidFill>
                  <a:srgbClr val="FF0000"/>
                </a:solidFill>
              </a:endParaRPr>
            </a:p>
          </p:txBody>
        </p:sp>
        <p:pic>
          <p:nvPicPr>
            <p:cNvPr id="6" name="Picture 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0213" y="3048558"/>
              <a:ext cx="600075" cy="1131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31876"/>
            <a:ext cx="1584325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869160"/>
            <a:ext cx="1728787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" name="角丸四角形吹き出し 18"/>
          <p:cNvSpPr/>
          <p:nvPr/>
        </p:nvSpPr>
        <p:spPr>
          <a:xfrm>
            <a:off x="2483768" y="4077072"/>
            <a:ext cx="2304256" cy="1440160"/>
          </a:xfrm>
          <a:prstGeom prst="wedgeRoundRectCallout">
            <a:avLst>
              <a:gd name="adj1" fmla="val -52446"/>
              <a:gd name="adj2" fmla="val 69282"/>
              <a:gd name="adj3" fmla="val 16667"/>
            </a:avLst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公開鍵で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情報を暗号化！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236296" y="60212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受け手側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43608" y="60119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送り手側</a:t>
            </a:r>
            <a:endParaRPr kumimoji="1" lang="ja-JP" altLang="en-US" dirty="0"/>
          </a:p>
        </p:txBody>
      </p:sp>
      <p:grpSp>
        <p:nvGrpSpPr>
          <p:cNvPr id="7" name="グループ化 14"/>
          <p:cNvGrpSpPr/>
          <p:nvPr/>
        </p:nvGrpSpPr>
        <p:grpSpPr>
          <a:xfrm>
            <a:off x="3491880" y="4941168"/>
            <a:ext cx="301764" cy="421508"/>
            <a:chOff x="5754608" y="5013176"/>
            <a:chExt cx="504825" cy="705146"/>
          </a:xfrm>
        </p:grpSpPr>
        <p:grpSp>
          <p:nvGrpSpPr>
            <p:cNvPr id="9" name="グループ化 33"/>
            <p:cNvGrpSpPr>
              <a:grpSpLocks/>
            </p:cNvGrpSpPr>
            <p:nvPr/>
          </p:nvGrpSpPr>
          <p:grpSpPr bwMode="auto">
            <a:xfrm>
              <a:off x="5754608" y="5013176"/>
              <a:ext cx="504825" cy="705146"/>
              <a:chOff x="5651525" y="2115573"/>
              <a:chExt cx="504825" cy="880510"/>
            </a:xfrm>
          </p:grpSpPr>
          <p:sp>
            <p:nvSpPr>
              <p:cNvPr id="8" name="片側の 2 つの角を切り取った四角形 7"/>
              <p:cNvSpPr/>
              <p:nvPr/>
            </p:nvSpPr>
            <p:spPr>
              <a:xfrm>
                <a:off x="5651525" y="2493375"/>
                <a:ext cx="504825" cy="502708"/>
              </a:xfrm>
              <a:prstGeom prst="snip2Same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2" name="台形 11"/>
              <p:cNvSpPr/>
              <p:nvPr/>
            </p:nvSpPr>
            <p:spPr>
              <a:xfrm>
                <a:off x="5832429" y="2693631"/>
                <a:ext cx="146397" cy="210022"/>
              </a:xfrm>
              <a:prstGeom prst="trapezoid">
                <a:avLst>
                  <a:gd name="adj" fmla="val 3861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0" name="アーチ 9"/>
              <p:cNvSpPr/>
              <p:nvPr/>
            </p:nvSpPr>
            <p:spPr>
              <a:xfrm>
                <a:off x="5722962" y="2115573"/>
                <a:ext cx="361950" cy="790596"/>
              </a:xfrm>
              <a:prstGeom prst="blockArc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円/楕円 12"/>
            <p:cNvSpPr/>
            <p:nvPr/>
          </p:nvSpPr>
          <p:spPr>
            <a:xfrm>
              <a:off x="5935389" y="536559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左矢印 24"/>
          <p:cNvSpPr/>
          <p:nvPr/>
        </p:nvSpPr>
        <p:spPr>
          <a:xfrm rot="10800000">
            <a:off x="4139952" y="5013176"/>
            <a:ext cx="1656184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コンテンツ プレースホルダ 25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25609"/>
          </a:xfrm>
        </p:spPr>
        <p:txBody>
          <a:bodyPr/>
          <a:lstStyle/>
          <a:p>
            <a:r>
              <a:rPr lang="ja-JP" altLang="en-US" dirty="0" smtClean="0"/>
              <a:t>公開鍵</a:t>
            </a:r>
            <a:r>
              <a:rPr lang="en-US" altLang="ja-JP" dirty="0" smtClean="0"/>
              <a:t>/</a:t>
            </a:r>
            <a:r>
              <a:rPr lang="ja-JP" altLang="en-US" dirty="0" smtClean="0"/>
              <a:t>秘密鍵方式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SSH, SSL </a:t>
            </a:r>
            <a:r>
              <a:rPr lang="ja-JP" altLang="en-US" dirty="0" smtClean="0"/>
              <a:t>でも用いられている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秘密鍵の情報がネットワーク上に流れない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共通鍵方式の弱点を克服</a:t>
            </a:r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292080" y="4977744"/>
            <a:ext cx="599951" cy="479727"/>
            <a:chOff x="1701" y="1247"/>
            <a:chExt cx="514" cy="411"/>
          </a:xfrm>
        </p:grpSpPr>
        <p:sp>
          <p:nvSpPr>
            <p:cNvPr id="23" name="AutoShape 13"/>
            <p:cNvSpPr>
              <a:spLocks noChangeArrowheads="1"/>
            </p:cNvSpPr>
            <p:nvPr/>
          </p:nvSpPr>
          <p:spPr bwMode="auto">
            <a:xfrm>
              <a:off x="1701" y="1247"/>
              <a:ext cx="515" cy="412"/>
            </a:xfrm>
            <a:prstGeom prst="roundRect">
              <a:avLst>
                <a:gd name="adj" fmla="val 241"/>
              </a:avLst>
            </a:prstGeom>
            <a:solidFill>
              <a:srgbClr val="FFFFFF"/>
            </a:solidFill>
            <a:ln w="36000">
              <a:solidFill>
                <a:srgbClr val="263E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" name="Freeform 14"/>
            <p:cNvSpPr>
              <a:spLocks noChangeArrowheads="1"/>
            </p:cNvSpPr>
            <p:nvPr/>
          </p:nvSpPr>
          <p:spPr bwMode="auto">
            <a:xfrm>
              <a:off x="1701" y="1247"/>
              <a:ext cx="515" cy="206"/>
            </a:xfrm>
            <a:custGeom>
              <a:avLst/>
              <a:gdLst>
                <a:gd name="T0" fmla="*/ 13 w 2269"/>
                <a:gd name="T1" fmla="*/ 11 h 909"/>
                <a:gd name="T2" fmla="*/ 27 w 2269"/>
                <a:gd name="T3" fmla="*/ 0 h 909"/>
                <a:gd name="T4" fmla="*/ 0 w 2269"/>
                <a:gd name="T5" fmla="*/ 0 h 909"/>
                <a:gd name="T6" fmla="*/ 13 w 2269"/>
                <a:gd name="T7" fmla="*/ 11 h 9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69"/>
                <a:gd name="T13" fmla="*/ 0 h 909"/>
                <a:gd name="T14" fmla="*/ 2269 w 2269"/>
                <a:gd name="T15" fmla="*/ 909 h 9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69" h="909">
                  <a:moveTo>
                    <a:pt x="1134" y="908"/>
                  </a:moveTo>
                  <a:lnTo>
                    <a:pt x="2268" y="0"/>
                  </a:lnTo>
                  <a:lnTo>
                    <a:pt x="0" y="0"/>
                  </a:lnTo>
                  <a:lnTo>
                    <a:pt x="1134" y="908"/>
                  </a:lnTo>
                </a:path>
              </a:pathLst>
            </a:cu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代表的な暗号化通信の手法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844008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公開鍵</a:t>
            </a:r>
            <a:r>
              <a:rPr lang="en-US" altLang="ja-JP" dirty="0" smtClean="0"/>
              <a:t>/</a:t>
            </a:r>
            <a:r>
              <a:rPr lang="ja-JP" altLang="en-US" dirty="0" smtClean="0"/>
              <a:t>秘密鍵方式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SSH, SSL </a:t>
            </a:r>
            <a:r>
              <a:rPr lang="ja-JP" altLang="en-US" dirty="0" smtClean="0"/>
              <a:t>でも用いられている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秘密鍵の情報がネットワーク上に流れない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共通鍵方式の弱点を克服</a:t>
            </a:r>
          </a:p>
          <a:p>
            <a:endParaRPr lang="ja-JP" alt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31876"/>
            <a:ext cx="1584325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869160"/>
            <a:ext cx="1728787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" name="角丸四角形吹き出し 18"/>
          <p:cNvSpPr/>
          <p:nvPr/>
        </p:nvSpPr>
        <p:spPr>
          <a:xfrm>
            <a:off x="4427984" y="4077072"/>
            <a:ext cx="2304256" cy="1440160"/>
          </a:xfrm>
          <a:prstGeom prst="wedgeRoundRectCallout">
            <a:avLst>
              <a:gd name="adj1" fmla="val 60651"/>
              <a:gd name="adj2" fmla="val 77536"/>
              <a:gd name="adj3" fmla="val 16667"/>
            </a:avLst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公開鍵を秘密鍵で復号！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236296" y="60212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受け手側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43608" y="60119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送り手側</a:t>
            </a:r>
            <a:endParaRPr kumimoji="1" lang="ja-JP" altLang="en-US" dirty="0"/>
          </a:p>
        </p:txBody>
      </p:sp>
      <p:grpSp>
        <p:nvGrpSpPr>
          <p:cNvPr id="9" name="グループ化 14"/>
          <p:cNvGrpSpPr/>
          <p:nvPr/>
        </p:nvGrpSpPr>
        <p:grpSpPr>
          <a:xfrm>
            <a:off x="5436096" y="4941168"/>
            <a:ext cx="301764" cy="421508"/>
            <a:chOff x="5754608" y="5013176"/>
            <a:chExt cx="504825" cy="705146"/>
          </a:xfrm>
        </p:grpSpPr>
        <p:grpSp>
          <p:nvGrpSpPr>
            <p:cNvPr id="11" name="グループ化 33"/>
            <p:cNvGrpSpPr>
              <a:grpSpLocks/>
            </p:cNvGrpSpPr>
            <p:nvPr/>
          </p:nvGrpSpPr>
          <p:grpSpPr bwMode="auto">
            <a:xfrm>
              <a:off x="5754608" y="5013176"/>
              <a:ext cx="504825" cy="705146"/>
              <a:chOff x="5651525" y="2115573"/>
              <a:chExt cx="504825" cy="880510"/>
            </a:xfrm>
          </p:grpSpPr>
          <p:sp>
            <p:nvSpPr>
              <p:cNvPr id="8" name="片側の 2 つの角を切り取った四角形 7"/>
              <p:cNvSpPr/>
              <p:nvPr/>
            </p:nvSpPr>
            <p:spPr>
              <a:xfrm>
                <a:off x="5651525" y="2493375"/>
                <a:ext cx="504825" cy="502708"/>
              </a:xfrm>
              <a:prstGeom prst="snip2Same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2" name="台形 11"/>
              <p:cNvSpPr/>
              <p:nvPr/>
            </p:nvSpPr>
            <p:spPr>
              <a:xfrm>
                <a:off x="5832429" y="2693631"/>
                <a:ext cx="146397" cy="210022"/>
              </a:xfrm>
              <a:prstGeom prst="trapezoid">
                <a:avLst>
                  <a:gd name="adj" fmla="val 3861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0" name="アーチ 9"/>
              <p:cNvSpPr/>
              <p:nvPr/>
            </p:nvSpPr>
            <p:spPr>
              <a:xfrm>
                <a:off x="5722962" y="2115573"/>
                <a:ext cx="361950" cy="790596"/>
              </a:xfrm>
              <a:prstGeom prst="blockArc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円/楕円 12"/>
            <p:cNvSpPr/>
            <p:nvPr/>
          </p:nvSpPr>
          <p:spPr>
            <a:xfrm>
              <a:off x="5935389" y="536559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0664" y="5560715"/>
            <a:ext cx="358701" cy="67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r="49601" b="86254"/>
          <a:stretch>
            <a:fillRect/>
          </a:stretch>
        </p:blipFill>
        <p:spPr bwMode="auto">
          <a:xfrm>
            <a:off x="395536" y="4653136"/>
            <a:ext cx="7507342" cy="171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47651" b="78571"/>
          <a:stretch>
            <a:fillRect/>
          </a:stretch>
        </p:blipFill>
        <p:spPr bwMode="auto">
          <a:xfrm>
            <a:off x="611560" y="1772816"/>
            <a:ext cx="806542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HTTPS </a:t>
            </a:r>
            <a:r>
              <a:rPr kumimoji="1" lang="ja-JP" altLang="en-US" dirty="0" smtClean="0"/>
              <a:t>通信の目印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76296" y="4140369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solidFill>
                  <a:srgbClr val="FF0000"/>
                </a:solidFill>
              </a:rPr>
              <a:t>https </a:t>
            </a:r>
            <a:r>
              <a:rPr lang="ja-JP" altLang="en-US" sz="3200" b="1" dirty="0" smtClean="0">
                <a:solidFill>
                  <a:srgbClr val="FF0000"/>
                </a:solidFill>
              </a:rPr>
              <a:t>の文字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27584" y="4149080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solidFill>
                  <a:srgbClr val="FF0000"/>
                </a:solidFill>
              </a:rPr>
              <a:t>鍵マーク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1331640" y="2492896"/>
            <a:ext cx="11658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1575096" y="2492896"/>
            <a:ext cx="47662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>
            <a:endCxn id="8" idx="0"/>
          </p:cNvCxnSpPr>
          <p:nvPr/>
        </p:nvCxnSpPr>
        <p:spPr>
          <a:xfrm>
            <a:off x="1403648" y="2492896"/>
            <a:ext cx="388349" cy="1656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endCxn id="7" idx="0"/>
          </p:cNvCxnSpPr>
          <p:nvPr/>
        </p:nvCxnSpPr>
        <p:spPr>
          <a:xfrm>
            <a:off x="1835696" y="2492896"/>
            <a:ext cx="2026484" cy="16474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1979712" y="5705263"/>
            <a:ext cx="11658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2230420" y="5679910"/>
            <a:ext cx="47662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>
            <a:endCxn id="8" idx="2"/>
          </p:cNvCxnSpPr>
          <p:nvPr/>
        </p:nvCxnSpPr>
        <p:spPr>
          <a:xfrm flipH="1" flipV="1">
            <a:off x="1791997" y="4733855"/>
            <a:ext cx="115707" cy="9994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endCxn id="7" idx="2"/>
          </p:cNvCxnSpPr>
          <p:nvPr/>
        </p:nvCxnSpPr>
        <p:spPr>
          <a:xfrm flipV="1">
            <a:off x="2771800" y="4725144"/>
            <a:ext cx="1090380" cy="9361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mtClean="0"/>
              <a:t>ネットワークセキュリティの原則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301208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一般ユーザとして</a:t>
            </a:r>
            <a:endParaRPr kumimoji="1" lang="en-US" altLang="ja-JP" dirty="0" smtClean="0"/>
          </a:p>
          <a:p>
            <a:pPr lvl="1"/>
            <a:r>
              <a:rPr kumimoji="1" lang="ja-JP" altLang="en-US" b="1" u="sng" dirty="0" smtClean="0"/>
              <a:t>パケット盗聴の予防策</a:t>
            </a:r>
            <a:r>
              <a:rPr kumimoji="1" lang="ja-JP" altLang="en-US" dirty="0" smtClean="0"/>
              <a:t>を講じる</a:t>
            </a:r>
            <a:endParaRPr kumimoji="1" lang="en-US" altLang="ja-JP" dirty="0" smtClean="0"/>
          </a:p>
          <a:p>
            <a:pPr lvl="2"/>
            <a:r>
              <a:rPr lang="ja-JP" altLang="en-US" dirty="0" smtClean="0">
                <a:solidFill>
                  <a:srgbClr val="FF0000"/>
                </a:solidFill>
              </a:rPr>
              <a:t>暗号化通信</a:t>
            </a:r>
            <a:r>
              <a:rPr lang="ja-JP" altLang="en-US" dirty="0" smtClean="0"/>
              <a:t>を利用する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有害なデータの受け取りを予防する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不用意なアプリケーションやプラグインのインストール等はしない</a:t>
            </a:r>
            <a:endParaRPr lang="en-US" altLang="ja-JP" dirty="0" smtClean="0"/>
          </a:p>
          <a:p>
            <a:r>
              <a:rPr lang="ja-JP" altLang="en-US" dirty="0" smtClean="0"/>
              <a:t>計算機管理者として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計算機への</a:t>
            </a:r>
            <a:r>
              <a:rPr lang="ja-JP" altLang="en-US" b="1" u="sng" dirty="0" smtClean="0"/>
              <a:t>不正なアクセスを防ぐ</a:t>
            </a:r>
            <a:endParaRPr lang="en-US" altLang="ja-JP" b="1" u="sng" dirty="0" smtClean="0"/>
          </a:p>
          <a:p>
            <a:pPr lvl="2"/>
            <a:r>
              <a:rPr lang="ja-JP" altLang="en-US" dirty="0" smtClean="0">
                <a:solidFill>
                  <a:srgbClr val="FF0000"/>
                </a:solidFill>
              </a:rPr>
              <a:t>ネットワークとの接点</a:t>
            </a:r>
            <a:r>
              <a:rPr lang="ja-JP" altLang="en-US" dirty="0" smtClean="0"/>
              <a:t>を必要最小限にする</a:t>
            </a:r>
            <a:endParaRPr lang="en-US" altLang="ja-JP" dirty="0" smtClean="0"/>
          </a:p>
          <a:p>
            <a:pPr lvl="2"/>
            <a:r>
              <a:rPr lang="ja-JP" altLang="en-US" dirty="0" smtClean="0">
                <a:solidFill>
                  <a:srgbClr val="FF0000"/>
                </a:solidFill>
              </a:rPr>
              <a:t>セキュリティホール</a:t>
            </a:r>
            <a:r>
              <a:rPr lang="ja-JP" altLang="en-US" dirty="0" smtClean="0"/>
              <a:t>をなくす</a:t>
            </a:r>
            <a:endParaRPr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539552" y="4392537"/>
            <a:ext cx="6912768" cy="201622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ネットワークとの接点を減らす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必要以外の</a:t>
            </a:r>
            <a:r>
              <a:rPr kumimoji="1" lang="ja-JP" altLang="en-US" dirty="0" smtClean="0">
                <a:solidFill>
                  <a:srgbClr val="FF0000"/>
                </a:solidFill>
              </a:rPr>
              <a:t>ポートは閉める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ja-JP" altLang="en-US" dirty="0" smtClean="0"/>
              <a:t>≒不要な</a:t>
            </a:r>
            <a:r>
              <a:rPr lang="ja-JP" altLang="en-US" b="1" dirty="0" smtClean="0"/>
              <a:t>デーモンは止める</a:t>
            </a:r>
            <a:endParaRPr lang="en-US" altLang="ja-JP" b="1" dirty="0" smtClean="0"/>
          </a:p>
          <a:p>
            <a:pPr marL="457200" lvl="1" indent="0">
              <a:buNone/>
            </a:pPr>
            <a:r>
              <a:rPr lang="ja-JP" altLang="en-US" dirty="0" smtClean="0"/>
              <a:t>≒不要な</a:t>
            </a:r>
            <a:r>
              <a:rPr lang="ja-JP" altLang="en-US" b="1" dirty="0" smtClean="0"/>
              <a:t>アプリケーションは消す</a:t>
            </a:r>
            <a:endParaRPr lang="en-US" altLang="ja-JP" b="1" dirty="0" smtClean="0"/>
          </a:p>
          <a:p>
            <a:r>
              <a:rPr kumimoji="1" lang="ja-JP" altLang="en-US" dirty="0" smtClean="0"/>
              <a:t>必要以外のホストによる</a:t>
            </a:r>
            <a:r>
              <a:rPr kumimoji="1" lang="ja-JP" altLang="en-US" dirty="0" smtClean="0">
                <a:solidFill>
                  <a:srgbClr val="FF0000"/>
                </a:solidFill>
              </a:rPr>
              <a:t>アクセスを禁止する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kumimoji="1" lang="ja-JP" altLang="en-US" dirty="0" smtClean="0"/>
              <a:t>ホワイトリスト・ブラックリストをつくる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ポートの管理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301208"/>
          </a:xfrm>
        </p:spPr>
        <p:txBody>
          <a:bodyPr/>
          <a:lstStyle/>
          <a:p>
            <a:r>
              <a:rPr kumimoji="1" lang="ja-JP" altLang="en-US" dirty="0" smtClean="0"/>
              <a:t>ポート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パケットやりとり窓口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各ポートにはパケットを取り扱う</a:t>
            </a:r>
            <a:r>
              <a:rPr lang="ja-JP" altLang="en-US" b="1" dirty="0" smtClean="0"/>
              <a:t>デーモン</a:t>
            </a:r>
            <a:r>
              <a:rPr lang="ja-JP" altLang="en-US" dirty="0" smtClean="0"/>
              <a:t>がいる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ポートの</a:t>
            </a:r>
            <a:r>
              <a:rPr lang="ja-JP" altLang="en-US" dirty="0" smtClean="0"/>
              <a:t>開閉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ポート自体の開閉はできず、</a:t>
            </a:r>
            <a:r>
              <a:rPr kumimoji="1" lang="ja-JP" altLang="en-US" b="1" dirty="0" smtClean="0"/>
              <a:t>ポートにいるデーモンの状態を操作する</a:t>
            </a:r>
            <a:r>
              <a:rPr kumimoji="1" lang="ja-JP" altLang="en-US" dirty="0" smtClean="0"/>
              <a:t>ことで間接的にポートを開閉する</a:t>
            </a:r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デーモン</a:t>
            </a:r>
            <a:r>
              <a:rPr kumimoji="1" lang="en-US" altLang="ja-JP" dirty="0" smtClean="0"/>
              <a:t>(Daemon)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5373216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デーモン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lang="ja-JP" altLang="en-US" dirty="0" smtClean="0"/>
              <a:t> </a:t>
            </a:r>
            <a:r>
              <a:rPr lang="en-US" altLang="ja-JP" dirty="0" smtClean="0"/>
              <a:t>UNIX </a:t>
            </a:r>
            <a:r>
              <a:rPr lang="ja-JP" altLang="en-US" dirty="0" smtClean="0"/>
              <a:t>のバックグラウンドで働くプログラム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Windows </a:t>
            </a:r>
            <a:r>
              <a:rPr lang="ja-JP" altLang="en-US" dirty="0" smtClean="0"/>
              <a:t>では</a:t>
            </a:r>
            <a:r>
              <a:rPr lang="en-US" altLang="ja-JP" dirty="0" smtClean="0"/>
              <a:t>Windows </a:t>
            </a:r>
            <a:r>
              <a:rPr lang="ja-JP" altLang="en-US" dirty="0" smtClean="0"/>
              <a:t>サービスなどと呼ばれる</a:t>
            </a:r>
            <a:endParaRPr lang="en-US" altLang="ja-JP" dirty="0" smtClean="0"/>
          </a:p>
          <a:p>
            <a:r>
              <a:rPr kumimoji="1" lang="ja-JP" altLang="en-US" dirty="0" smtClean="0"/>
              <a:t>ポートデーモン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各ポートで待機し、</a:t>
            </a:r>
            <a:r>
              <a:rPr lang="ja-JP" altLang="en-US" b="1" dirty="0" smtClean="0"/>
              <a:t>パケットの受け取りを担当</a:t>
            </a:r>
            <a:r>
              <a:rPr lang="ja-JP" altLang="en-US" dirty="0" smtClean="0"/>
              <a:t>するデーモン</a:t>
            </a:r>
            <a:endParaRPr lang="en-US" altLang="ja-JP" dirty="0" smtClean="0"/>
          </a:p>
          <a:p>
            <a:pPr lvl="2"/>
            <a:r>
              <a:rPr lang="ja-JP" altLang="en-US" b="1" u="sng" dirty="0" smtClean="0"/>
              <a:t>いない </a:t>
            </a:r>
            <a:r>
              <a:rPr lang="en-US" altLang="ja-JP" b="1" u="sng" dirty="0" smtClean="0"/>
              <a:t>or </a:t>
            </a:r>
            <a:r>
              <a:rPr lang="ja-JP" altLang="en-US" b="1" u="sng" dirty="0" smtClean="0"/>
              <a:t>働いていなければ</a:t>
            </a:r>
            <a:r>
              <a:rPr lang="ja-JP" altLang="en-US" dirty="0" smtClean="0"/>
              <a:t>パケットを受け取れない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ポートの利用を前提としたアプリケーションとともにインストールされる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9498"/>
            <a:ext cx="8229600" cy="1143000"/>
          </a:xfrm>
        </p:spPr>
        <p:txBody>
          <a:bodyPr/>
          <a:lstStyle/>
          <a:p>
            <a:r>
              <a:rPr kumimoji="1" lang="ja-JP" altLang="en-US" smtClean="0"/>
              <a:t>ポートデーモンのイメージ</a:t>
            </a:r>
            <a:endParaRPr kumimoji="1" lang="ja-JP" altLang="en-US"/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357158" y="4147370"/>
            <a:ext cx="23764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85720" y="4290246"/>
            <a:ext cx="2109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 dirty="0"/>
              <a:t>パケットの流れ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361552"/>
            <a:ext cx="458403" cy="638169"/>
          </a:xfrm>
          <a:prstGeom prst="rect">
            <a:avLst/>
          </a:prstGeom>
          <a:solidFill>
            <a:srgbClr val="00B050"/>
          </a:solidFill>
          <a:ln w="5715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366325"/>
            <a:ext cx="458403" cy="638169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7581" y="3361552"/>
            <a:ext cx="458403" cy="638169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</p:spPr>
      </p:pic>
      <p:cxnSp>
        <p:nvCxnSpPr>
          <p:cNvPr id="9" name="直線矢印コネクタ 8"/>
          <p:cNvCxnSpPr/>
          <p:nvPr/>
        </p:nvCxnSpPr>
        <p:spPr>
          <a:xfrm rot="5400000" flipH="1" flipV="1">
            <a:off x="2893206" y="2897205"/>
            <a:ext cx="1285884" cy="92869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rot="10800000">
            <a:off x="2643174" y="1718478"/>
            <a:ext cx="1357322" cy="92869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3071802" y="4147370"/>
            <a:ext cx="1285884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rot="16200000" flipH="1">
            <a:off x="2892413" y="4468047"/>
            <a:ext cx="1358910" cy="114300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 descr="C:\Users\yamasita\Desktop\compu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0400" y="3266310"/>
            <a:ext cx="1333500" cy="1238250"/>
          </a:xfrm>
          <a:prstGeom prst="rect">
            <a:avLst/>
          </a:prstGeom>
          <a:noFill/>
        </p:spPr>
      </p:pic>
      <p:grpSp>
        <p:nvGrpSpPr>
          <p:cNvPr id="14" name="グループ化 13"/>
          <p:cNvGrpSpPr/>
          <p:nvPr/>
        </p:nvGrpSpPr>
        <p:grpSpPr>
          <a:xfrm>
            <a:off x="3841962" y="1556792"/>
            <a:ext cx="2158798" cy="5112568"/>
            <a:chOff x="3841962" y="1052736"/>
            <a:chExt cx="2158798" cy="5112568"/>
          </a:xfrm>
        </p:grpSpPr>
        <p:cxnSp>
          <p:nvCxnSpPr>
            <p:cNvPr id="15" name="直線コネクタ 14"/>
            <p:cNvCxnSpPr/>
            <p:nvPr/>
          </p:nvCxnSpPr>
          <p:spPr>
            <a:xfrm>
              <a:off x="4341234" y="1052736"/>
              <a:ext cx="0" cy="87606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4343616" y="5286388"/>
              <a:ext cx="0" cy="87891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rot="5400000">
              <a:off x="3914194" y="2856702"/>
              <a:ext cx="857256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rot="5400000">
              <a:off x="3877681" y="4250537"/>
              <a:ext cx="928694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rot="10800000">
              <a:off x="3841962" y="3284535"/>
              <a:ext cx="500066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4413466" y="1285860"/>
              <a:ext cx="13131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dirty="0" smtClean="0">
                  <a:solidFill>
                    <a:srgbClr val="0070C0"/>
                  </a:solidFill>
                </a:rPr>
                <a:t>21(FTP)</a:t>
              </a:r>
              <a:endParaRPr lang="ja-JP" alt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4413466" y="2753021"/>
              <a:ext cx="15872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dirty="0" smtClean="0">
                  <a:solidFill>
                    <a:srgbClr val="C00000"/>
                  </a:solidFill>
                </a:rPr>
                <a:t>25(SMTP)</a:t>
              </a:r>
              <a:endParaRPr lang="ja-JP" alt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4342028" y="5396227"/>
              <a:ext cx="153599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dirty="0" smtClean="0">
                  <a:solidFill>
                    <a:srgbClr val="00B050"/>
                  </a:solidFill>
                </a:rPr>
                <a:t>80(HTTP)</a:t>
              </a:r>
              <a:endParaRPr lang="ja-JP" altLang="en-US" sz="2400" dirty="0">
                <a:solidFill>
                  <a:srgbClr val="00B050"/>
                </a:solidFill>
              </a:endParaRPr>
            </a:p>
          </p:txBody>
        </p:sp>
        <p:cxnSp>
          <p:nvCxnSpPr>
            <p:cNvPr id="23" name="直線コネクタ 22"/>
            <p:cNvCxnSpPr/>
            <p:nvPr/>
          </p:nvCxnSpPr>
          <p:spPr>
            <a:xfrm rot="10800000">
              <a:off x="3841963" y="4713295"/>
              <a:ext cx="500066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rot="5400000">
              <a:off x="4021351" y="2178041"/>
              <a:ext cx="500066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84908" y="1821649"/>
              <a:ext cx="714376" cy="678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7" name="図 26" descr="daem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3717032"/>
            <a:ext cx="792088" cy="819445"/>
          </a:xfrm>
          <a:prstGeom prst="rect">
            <a:avLst/>
          </a:prstGeom>
        </p:spPr>
      </p:pic>
      <p:pic>
        <p:nvPicPr>
          <p:cNvPr id="28" name="図 27" descr="daem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5085184"/>
            <a:ext cx="792088" cy="819445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4968552" y="6381328"/>
            <a:ext cx="4175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BSD Daemon Copyright 1988 by Marshall Kirk </a:t>
            </a:r>
            <a:r>
              <a:rPr lang="en-US" altLang="ja-JP" sz="1200" dirty="0" err="1" smtClean="0"/>
              <a:t>McKusick</a:t>
            </a:r>
            <a:r>
              <a:rPr lang="en-US" altLang="ja-JP" sz="1200" dirty="0" smtClean="0"/>
              <a:t>. </a:t>
            </a:r>
          </a:p>
          <a:p>
            <a:r>
              <a:rPr lang="en-US" altLang="ja-JP" sz="1200" dirty="0" smtClean="0"/>
              <a:t>All Rights Reserved.</a:t>
            </a:r>
            <a:endParaRPr kumimoji="1" lang="ja-JP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デーモンの止め方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1916832"/>
            <a:ext cx="8579296" cy="5112568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直接</a:t>
            </a:r>
            <a:r>
              <a:rPr lang="en-US" altLang="ja-JP" sz="2800" dirty="0" smtClean="0"/>
              <a:t> kill </a:t>
            </a:r>
            <a:r>
              <a:rPr lang="ja-JP" altLang="en-US" sz="2800" dirty="0" smtClean="0"/>
              <a:t>する</a:t>
            </a:r>
            <a:r>
              <a:rPr lang="en-US" altLang="ja-JP" sz="2800" dirty="0" smtClean="0"/>
              <a:t>(</a:t>
            </a:r>
            <a:r>
              <a:rPr lang="ja-JP" altLang="en-US" sz="2800" b="1" dirty="0" smtClean="0"/>
              <a:t>デーモン停止コマンド</a:t>
            </a:r>
            <a:r>
              <a:rPr lang="ja-JP" altLang="en-US" sz="2800" dirty="0" smtClean="0"/>
              <a:t>を用いる</a:t>
            </a:r>
            <a:r>
              <a:rPr lang="en-US" altLang="ja-JP" sz="2800" dirty="0" smtClean="0"/>
              <a:t>)</a:t>
            </a:r>
          </a:p>
          <a:p>
            <a:pPr lvl="1"/>
            <a:r>
              <a:rPr lang="ja-JP" altLang="en-US" sz="2400" dirty="0" smtClean="0"/>
              <a:t>再起動すると復帰する</a:t>
            </a:r>
            <a:endParaRPr kumimoji="1" lang="en-US" altLang="ja-JP" sz="2400" dirty="0" smtClean="0"/>
          </a:p>
          <a:p>
            <a:r>
              <a:rPr lang="ja-JP" altLang="en-US" sz="2800" dirty="0" smtClean="0">
                <a:solidFill>
                  <a:srgbClr val="FF0000"/>
                </a:solidFill>
              </a:rPr>
              <a:t>デーモンを含むアプリケーションをアンインストール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pPr lvl="1"/>
            <a:r>
              <a:rPr kumimoji="1" lang="ja-JP" altLang="en-US" sz="2400" dirty="0" smtClean="0"/>
              <a:t>不要な</a:t>
            </a:r>
            <a:r>
              <a:rPr lang="ja-JP" altLang="en-US" sz="2400" dirty="0" smtClean="0"/>
              <a:t>アプリケーション</a:t>
            </a:r>
            <a:r>
              <a:rPr kumimoji="1" lang="ja-JP" altLang="en-US" sz="2400" dirty="0" smtClean="0"/>
              <a:t>は</a:t>
            </a:r>
            <a:r>
              <a:rPr kumimoji="1" lang="ja-JP" altLang="en-US" sz="2400" b="1" u="sng" dirty="0" smtClean="0"/>
              <a:t>そもそもインストールしない</a:t>
            </a:r>
            <a:endParaRPr kumimoji="1" lang="en-US" altLang="ja-JP" sz="2400" b="1" u="sng" dirty="0" smtClean="0"/>
          </a:p>
          <a:p>
            <a:endParaRPr lang="en-US" altLang="ja-JP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アクセス制限</a:t>
            </a:r>
            <a:endParaRPr kumimoji="1" lang="ja-JP" alt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/>
          <a:lstStyle/>
          <a:p>
            <a:r>
              <a:rPr kumimoji="1" lang="en-US" altLang="ja-JP" dirty="0" smtClean="0"/>
              <a:t>TCP </a:t>
            </a:r>
            <a:r>
              <a:rPr kumimoji="1" lang="en-US" altLang="ja-JP" dirty="0" smtClean="0"/>
              <a:t>Wrapper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アクセス可能なホストやドメインを設定するアプリケーション</a:t>
            </a:r>
            <a:endParaRPr lang="en-US" altLang="ja-JP" dirty="0" smtClean="0"/>
          </a:p>
          <a:p>
            <a:pPr lvl="1"/>
            <a:endParaRPr lang="en-US" altLang="ja-JP" sz="1050" dirty="0" smtClean="0"/>
          </a:p>
          <a:p>
            <a:pPr lvl="1"/>
            <a:r>
              <a:rPr kumimoji="1" lang="ja-JP" altLang="en-US" sz="2400" dirty="0" smtClean="0"/>
              <a:t>不要なアクセスを許可しない</a:t>
            </a:r>
            <a:endParaRPr kumimoji="1" lang="en-US" altLang="ja-JP" sz="2400" dirty="0" smtClean="0"/>
          </a:p>
          <a:p>
            <a:pPr lvl="2"/>
            <a:r>
              <a:rPr lang="en-US" altLang="ja-JP" sz="2000" dirty="0" smtClean="0"/>
              <a:t>/etc/</a:t>
            </a:r>
            <a:r>
              <a:rPr lang="en-US" altLang="ja-JP" sz="2000" dirty="0" err="1" smtClean="0"/>
              <a:t>hosts.deny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に記述する</a:t>
            </a:r>
            <a:endParaRPr lang="en-US" altLang="ja-JP" sz="2000" dirty="0" smtClean="0"/>
          </a:p>
          <a:p>
            <a:pPr lvl="1"/>
            <a:endParaRPr lang="en-US" altLang="ja-JP" sz="2400" dirty="0" smtClean="0"/>
          </a:p>
          <a:p>
            <a:pPr lvl="1"/>
            <a:r>
              <a:rPr kumimoji="1" lang="ja-JP" altLang="en-US" sz="2400" dirty="0" smtClean="0"/>
              <a:t>一部のアクセスのみを許可する</a:t>
            </a:r>
            <a:endParaRPr kumimoji="1" lang="en-US" altLang="ja-JP" sz="2400" dirty="0" smtClean="0"/>
          </a:p>
          <a:p>
            <a:pPr lvl="2"/>
            <a:r>
              <a:rPr lang="en-US" altLang="ja-JP" sz="2000" dirty="0" smtClean="0"/>
              <a:t>/etc/</a:t>
            </a:r>
            <a:r>
              <a:rPr lang="en-US" altLang="ja-JP" sz="2000" dirty="0" err="1" smtClean="0"/>
              <a:t>hosts.allow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に記述する</a:t>
            </a:r>
            <a:endParaRPr lang="en-US" altLang="ja-JP" sz="2000" dirty="0" smtClean="0"/>
          </a:p>
          <a:p>
            <a:pPr lvl="1"/>
            <a:endParaRPr kumimoji="1" lang="en-US" altLang="ja-JP" sz="2400" dirty="0" smtClean="0"/>
          </a:p>
          <a:p>
            <a:pPr lvl="1"/>
            <a:r>
              <a:rPr lang="ja-JP" altLang="en-US" sz="2400" b="1" dirty="0" smtClean="0"/>
              <a:t>記述内容は </a:t>
            </a:r>
            <a:r>
              <a:rPr lang="en-US" altLang="ja-JP" sz="2400" b="1" dirty="0" smtClean="0"/>
              <a:t>allow </a:t>
            </a:r>
            <a:r>
              <a:rPr lang="ja-JP" altLang="en-US" sz="2400" b="1" dirty="0" smtClean="0"/>
              <a:t>が優先される</a:t>
            </a:r>
            <a:endParaRPr kumimoji="1" lang="ja-JP" altLang="en-US" sz="2400" b="1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16652" y="5229200"/>
            <a:ext cx="6696075" cy="4667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(</a:t>
            </a:r>
            <a:r>
              <a:rPr lang="ja-JP" altLang="en-US" sz="2400" dirty="0">
                <a:solidFill>
                  <a:schemeClr val="bg1"/>
                </a:solidFill>
              </a:rPr>
              <a:t>例</a:t>
            </a:r>
            <a:r>
              <a:rPr lang="en-US" altLang="ja-JP" sz="2400" dirty="0">
                <a:solidFill>
                  <a:schemeClr val="bg1"/>
                </a:solidFill>
              </a:rPr>
              <a:t>)</a:t>
            </a:r>
            <a:r>
              <a:rPr lang="ja-JP" altLang="en-US" sz="2400" dirty="0">
                <a:solidFill>
                  <a:schemeClr val="bg1"/>
                </a:solidFill>
              </a:rPr>
              <a:t>　　　</a:t>
            </a:r>
            <a:r>
              <a:rPr lang="en-US" altLang="ja-JP" sz="2400" dirty="0" err="1">
                <a:solidFill>
                  <a:schemeClr val="bg1"/>
                </a:solidFill>
              </a:rPr>
              <a:t>sshd</a:t>
            </a:r>
            <a:r>
              <a:rPr lang="en-US" altLang="ja-JP" sz="2400" dirty="0">
                <a:solidFill>
                  <a:schemeClr val="bg1"/>
                </a:solidFill>
              </a:rPr>
              <a:t>: .</a:t>
            </a:r>
            <a:r>
              <a:rPr lang="en-US" altLang="ja-JP" sz="2400" dirty="0" err="1" smtClean="0">
                <a:solidFill>
                  <a:schemeClr val="bg1"/>
                </a:solidFill>
              </a:rPr>
              <a:t>ep.sci.hokudai.ac.jp</a:t>
            </a:r>
            <a:r>
              <a:rPr lang="en-US" altLang="ja-JP" sz="2400" dirty="0" smtClean="0">
                <a:solidFill>
                  <a:schemeClr val="bg1"/>
                </a:solidFill>
              </a:rPr>
              <a:t>                  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216652" y="4012023"/>
            <a:ext cx="6696075" cy="46166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(</a:t>
            </a:r>
            <a:r>
              <a:rPr lang="ja-JP" altLang="en-US" sz="2400" dirty="0">
                <a:solidFill>
                  <a:schemeClr val="bg1"/>
                </a:solidFill>
              </a:rPr>
              <a:t>例</a:t>
            </a:r>
            <a:r>
              <a:rPr lang="en-US" altLang="ja-JP" sz="2400" dirty="0">
                <a:solidFill>
                  <a:schemeClr val="bg1"/>
                </a:solidFill>
              </a:rPr>
              <a:t>)</a:t>
            </a:r>
            <a:r>
              <a:rPr lang="ja-JP" altLang="en-US" sz="2400" dirty="0">
                <a:solidFill>
                  <a:schemeClr val="bg1"/>
                </a:solidFill>
              </a:rPr>
              <a:t>　　　</a:t>
            </a:r>
            <a:r>
              <a:rPr lang="en-US" altLang="ja-JP" sz="2400" dirty="0" smtClean="0">
                <a:solidFill>
                  <a:schemeClr val="bg1"/>
                </a:solidFill>
              </a:rPr>
              <a:t>ALL: ALL                  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932040" y="3543399"/>
            <a:ext cx="34018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</a:rPr>
              <a:t>(</a:t>
            </a:r>
            <a:r>
              <a:rPr lang="ja-JP" altLang="en-US" sz="2400" dirty="0" smtClean="0">
                <a:solidFill>
                  <a:srgbClr val="0070C0"/>
                </a:solidFill>
              </a:rPr>
              <a:t>サービス名</a:t>
            </a:r>
            <a:r>
              <a:rPr lang="en-US" altLang="ja-JP" sz="2400" dirty="0" smtClean="0">
                <a:solidFill>
                  <a:srgbClr val="0070C0"/>
                </a:solidFill>
              </a:rPr>
              <a:t>)</a:t>
            </a:r>
            <a:r>
              <a:rPr lang="en-US" altLang="ja-JP" sz="2400" dirty="0" smtClean="0">
                <a:solidFill>
                  <a:srgbClr val="0070C0"/>
                </a:solidFill>
                <a:sym typeface="Wingdings" pitchFamily="2" charset="2"/>
              </a:rPr>
              <a:t>:(</a:t>
            </a:r>
            <a:r>
              <a:rPr lang="ja-JP" altLang="en-US" sz="2400" dirty="0" smtClean="0">
                <a:solidFill>
                  <a:srgbClr val="0070C0"/>
                </a:solidFill>
                <a:sym typeface="Wingdings" pitchFamily="2" charset="2"/>
              </a:rPr>
              <a:t>ドメイン名</a:t>
            </a:r>
            <a:r>
              <a:rPr lang="en-US" altLang="ja-JP" sz="2400" dirty="0" smtClean="0">
                <a:solidFill>
                  <a:srgbClr val="0070C0"/>
                </a:solidFill>
                <a:sym typeface="Wingdings" pitchFamily="2" charset="2"/>
              </a:rPr>
              <a:t>)</a:t>
            </a:r>
            <a:endParaRPr lang="ja-JP" alt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リモート</a:t>
            </a:r>
            <a:r>
              <a:rPr kumimoji="1" lang="ja-JP" altLang="en-US" dirty="0" smtClean="0"/>
              <a:t>アクセスとは</a:t>
            </a:r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13184" y="1775191"/>
            <a:ext cx="8507288" cy="4625609"/>
          </a:xfrm>
        </p:spPr>
        <p:txBody>
          <a:bodyPr/>
          <a:lstStyle/>
          <a:p>
            <a:r>
              <a:rPr lang="ja-JP" altLang="en-US" dirty="0" smtClean="0"/>
              <a:t>ネットワークを介して</a:t>
            </a:r>
            <a:r>
              <a:rPr lang="ja-JP" altLang="en-US" b="1" u="sng" dirty="0" smtClean="0"/>
              <a:t>手元の計算機</a:t>
            </a:r>
            <a:r>
              <a:rPr lang="ja-JP" altLang="en-US" dirty="0" smtClean="0"/>
              <a:t>から</a:t>
            </a:r>
            <a:r>
              <a:rPr lang="ja-JP" altLang="en-US" b="1" u="sng" dirty="0" smtClean="0"/>
              <a:t>別の計算機</a:t>
            </a:r>
            <a:r>
              <a:rPr lang="ja-JP" altLang="en-US" dirty="0" smtClean="0"/>
              <a:t>に何らかの操作をおこなうこと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手元の計算機 </a:t>
            </a:r>
            <a:r>
              <a:rPr lang="en-US" altLang="ja-JP" dirty="0" smtClean="0"/>
              <a:t>= </a:t>
            </a:r>
            <a:r>
              <a:rPr lang="ja-JP" altLang="en-US" dirty="0" smtClean="0">
                <a:solidFill>
                  <a:srgbClr val="FF0000"/>
                </a:solidFill>
              </a:rPr>
              <a:t>ローカルホスト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lang="ja-JP" altLang="en-US" dirty="0" smtClean="0"/>
              <a:t>ネットワーク上の他の計算機 </a:t>
            </a:r>
            <a:r>
              <a:rPr lang="en-US" altLang="ja-JP" dirty="0" smtClean="0"/>
              <a:t>= </a:t>
            </a:r>
            <a:r>
              <a:rPr lang="ja-JP" altLang="en-US" dirty="0" smtClean="0">
                <a:solidFill>
                  <a:srgbClr val="FF0000"/>
                </a:solidFill>
              </a:rPr>
              <a:t>リモートホスト</a:t>
            </a:r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セキュリティホールのチェック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セキュリティホール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lang="en-US" altLang="ja-JP" dirty="0" smtClean="0"/>
              <a:t>OS </a:t>
            </a:r>
            <a:r>
              <a:rPr lang="ja-JP" altLang="en-US" dirty="0" smtClean="0"/>
              <a:t>やアプリケーションの欠陥による</a:t>
            </a:r>
            <a:r>
              <a:rPr lang="ja-JP" altLang="en-US" b="1" u="sng" dirty="0" smtClean="0"/>
              <a:t>セキュリティ上の盲点</a:t>
            </a:r>
            <a:endParaRPr lang="en-US" altLang="ja-JP" b="1" u="sng" dirty="0" smtClean="0"/>
          </a:p>
          <a:p>
            <a:pPr lvl="1"/>
            <a:r>
              <a:rPr lang="ja-JP" altLang="en-US" dirty="0" smtClean="0"/>
              <a:t>新たなセキュリティホールは日々見つかっている</a:t>
            </a:r>
            <a:endParaRPr lang="en-US" altLang="ja-JP" dirty="0" smtClean="0"/>
          </a:p>
          <a:p>
            <a:r>
              <a:rPr lang="ja-JP" altLang="en-US" dirty="0" smtClean="0"/>
              <a:t>対策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セキュリティ対策がなされた最新バージョンのアプリケーションを使用</a:t>
            </a:r>
            <a:endParaRPr lang="en-US" altLang="ja-JP" dirty="0" smtClean="0"/>
          </a:p>
          <a:p>
            <a:pPr lvl="2"/>
            <a:r>
              <a:rPr lang="ja-JP" altLang="en-US" b="1" u="sng" dirty="0" smtClean="0"/>
              <a:t>自動アップデート機能</a:t>
            </a:r>
            <a:r>
              <a:rPr lang="ja-JP" altLang="en-US" dirty="0" smtClean="0"/>
              <a:t>の利用</a:t>
            </a:r>
            <a:endParaRPr lang="en-US" altLang="ja-JP" dirty="0" smtClean="0"/>
          </a:p>
          <a:p>
            <a:pPr lvl="1"/>
            <a:r>
              <a:rPr kumimoji="1" lang="ja-JP" altLang="en-US" b="1" u="sng" dirty="0" smtClean="0"/>
              <a:t>セキュリティアナウンス</a:t>
            </a:r>
            <a:r>
              <a:rPr kumimoji="1" lang="ja-JP" altLang="en-US" dirty="0" smtClean="0"/>
              <a:t>の注視</a:t>
            </a:r>
            <a:endParaRPr kumimoji="1" lang="en-US" altLang="ja-JP" dirty="0" smtClean="0"/>
          </a:p>
          <a:p>
            <a:pPr lvl="2"/>
            <a:r>
              <a:rPr kumimoji="1" lang="en-US" altLang="ja-JP" dirty="0" smtClean="0"/>
              <a:t>JPCERT </a:t>
            </a:r>
            <a:r>
              <a:rPr kumimoji="1" lang="ja-JP" altLang="en-US" dirty="0" smtClean="0"/>
              <a:t>など</a:t>
            </a:r>
            <a:endParaRPr kumimoji="1" lang="en-US" altLang="ja-JP" dirty="0" smtClean="0"/>
          </a:p>
          <a:p>
            <a:pPr lvl="2">
              <a:buNone/>
            </a:pPr>
            <a:r>
              <a:rPr lang="en-US" altLang="ja-JP" dirty="0" smtClean="0">
                <a:hlinkClick r:id="rId2"/>
              </a:rPr>
              <a:t>http://www.jpcert.or.jp/</a:t>
            </a:r>
            <a:endParaRPr lang="ja-JP" altLang="en-US" dirty="0" smtClean="0"/>
          </a:p>
          <a:p>
            <a:pPr lvl="2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JPCERT </a:t>
            </a:r>
            <a:r>
              <a:rPr kumimoji="1" lang="ja-JP" altLang="en-US" dirty="0" smtClean="0"/>
              <a:t>のウェブページ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9760"/>
          <a:stretch>
            <a:fillRect/>
          </a:stretch>
        </p:blipFill>
        <p:spPr bwMode="auto">
          <a:xfrm>
            <a:off x="251520" y="1916832"/>
            <a:ext cx="8676456" cy="440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mtClean="0"/>
              <a:t>Debian </a:t>
            </a:r>
            <a:r>
              <a:rPr kumimoji="1" lang="ja-JP" altLang="en-US" smtClean="0"/>
              <a:t>における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ja-JP" altLang="en-US" smtClean="0"/>
              <a:t>セキュリティホール対応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堅牢なパッケージ管理システム</a:t>
            </a:r>
            <a:endParaRPr kumimoji="1" lang="en-US" altLang="ja-JP" sz="2800" dirty="0" smtClean="0"/>
          </a:p>
          <a:p>
            <a:pPr lvl="1"/>
            <a:r>
              <a:rPr lang="ja-JP" altLang="en-US" sz="2400" dirty="0"/>
              <a:t>各アプリケーション</a:t>
            </a:r>
            <a:r>
              <a:rPr lang="ja-JP" altLang="en-US" sz="2400" dirty="0" smtClean="0"/>
              <a:t>は</a:t>
            </a:r>
            <a:r>
              <a:rPr lang="ja-JP" altLang="en-US" sz="2400" b="1" dirty="0" smtClean="0"/>
              <a:t>多段階のチェック</a:t>
            </a:r>
            <a:r>
              <a:rPr lang="ja-JP" altLang="en-US" sz="2400" dirty="0" smtClean="0"/>
              <a:t>を</a:t>
            </a:r>
            <a:r>
              <a:rPr lang="ja-JP" altLang="en-US" sz="2400" dirty="0"/>
              <a:t>経て正式に採用される</a:t>
            </a:r>
            <a:endParaRPr lang="en-US" altLang="ja-JP" sz="2400" dirty="0"/>
          </a:p>
          <a:p>
            <a:pPr lvl="1"/>
            <a:r>
              <a:rPr lang="ja-JP" altLang="en-US" sz="2400" dirty="0"/>
              <a:t>新規性より安定性を重視</a:t>
            </a:r>
            <a:endParaRPr lang="en-US" altLang="ja-JP" sz="2400" dirty="0"/>
          </a:p>
          <a:p>
            <a:r>
              <a:rPr lang="ja-JP" altLang="en-US" sz="2800" dirty="0" smtClean="0"/>
              <a:t>こまめなアップデートを配信</a:t>
            </a:r>
            <a:endParaRPr lang="en-US" altLang="ja-JP" sz="2800" dirty="0" smtClean="0"/>
          </a:p>
          <a:p>
            <a:pPr lvl="1"/>
            <a:r>
              <a:rPr kumimoji="1" lang="ja-JP" altLang="en-US" sz="2400" dirty="0" smtClean="0"/>
              <a:t>パッケージごとに</a:t>
            </a:r>
            <a:r>
              <a:rPr lang="ja-JP" altLang="en-US" sz="2400" dirty="0" smtClean="0">
                <a:solidFill>
                  <a:srgbClr val="FF0000"/>
                </a:solidFill>
              </a:rPr>
              <a:t>常時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最新バージョンを配信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r>
              <a:rPr lang="ja-JP" altLang="en-US" sz="2800" dirty="0" smtClean="0"/>
              <a:t>アップデートコマンド</a:t>
            </a:r>
            <a:endParaRPr lang="en-US" altLang="ja-JP" sz="2800" dirty="0" smtClean="0"/>
          </a:p>
          <a:p>
            <a:pPr lvl="1"/>
            <a:r>
              <a:rPr lang="en-US" altLang="ja-JP" sz="2400" dirty="0" smtClean="0">
                <a:solidFill>
                  <a:srgbClr val="FF0000"/>
                </a:solidFill>
              </a:rPr>
              <a:t> apt-get update</a:t>
            </a:r>
          </a:p>
          <a:p>
            <a:pPr lvl="2"/>
            <a:r>
              <a:rPr kumimoji="1" lang="ja-JP" altLang="en-US" sz="2000" dirty="0" smtClean="0"/>
              <a:t>最新版の</a:t>
            </a:r>
            <a:r>
              <a:rPr kumimoji="1" lang="ja-JP" altLang="en-US" sz="2000" b="1" dirty="0" smtClean="0"/>
              <a:t>情報を取得</a:t>
            </a:r>
            <a:r>
              <a:rPr lang="en-US" altLang="ja-JP" sz="2000" dirty="0" smtClean="0">
                <a:solidFill>
                  <a:srgbClr val="FF0000"/>
                </a:solidFill>
              </a:rPr>
              <a:t> </a:t>
            </a:r>
            <a:r>
              <a:rPr lang="ja-JP" altLang="en-US" sz="2000" b="1" dirty="0" smtClean="0"/>
              <a:t>（セキュリティ対策も含む）</a:t>
            </a:r>
            <a:endParaRPr kumimoji="1" lang="en-US" altLang="ja-JP" sz="2000" b="1" dirty="0" smtClean="0"/>
          </a:p>
          <a:p>
            <a:pPr lvl="1"/>
            <a:r>
              <a:rPr lang="en-US" altLang="ja-JP" sz="2400" dirty="0" smtClean="0">
                <a:solidFill>
                  <a:srgbClr val="FF0000"/>
                </a:solidFill>
              </a:rPr>
              <a:t> apt-get upgrade</a:t>
            </a:r>
          </a:p>
          <a:p>
            <a:pPr lvl="2"/>
            <a:r>
              <a:rPr lang="ja-JP" altLang="en-US" sz="2000" dirty="0" smtClean="0"/>
              <a:t>最新版の</a:t>
            </a:r>
            <a:r>
              <a:rPr lang="ja-JP" altLang="en-US" sz="2000" b="1" dirty="0" smtClean="0"/>
              <a:t>ダウンロード・インストール</a:t>
            </a:r>
            <a:endParaRPr lang="en-US" altLang="ja-JP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後半</a:t>
            </a:r>
            <a:r>
              <a:rPr kumimoji="1" lang="ja-JP" altLang="en-US" dirty="0" smtClean="0"/>
              <a:t>のまとめ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20480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 smtClean="0"/>
              <a:t>ネットワークセキュリティ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一般</a:t>
            </a:r>
            <a:r>
              <a:rPr lang="ja-JP" altLang="en-US" dirty="0" smtClean="0"/>
              <a:t>ユーザ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暗号化通信の利用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有害なデータの受取を予防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計算機管理者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ポート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デーモン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管理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アクセス制限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セキュリティホールへの</a:t>
            </a:r>
            <a:r>
              <a:rPr kumimoji="1" lang="ja-JP" altLang="en-US" dirty="0" smtClean="0"/>
              <a:t>対応</a:t>
            </a:r>
            <a:endParaRPr kumimoji="1" lang="en-US" altLang="ja-JP" dirty="0" smtClean="0"/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ja-JP" altLang="en-US" dirty="0" smtClean="0"/>
              <a:t>これらの技術</a:t>
            </a:r>
            <a:r>
              <a:rPr lang="ja-JP" altLang="en-US" dirty="0" smtClean="0"/>
              <a:t>を駆使してネットワーク経由の不正利用を</a:t>
            </a:r>
            <a:r>
              <a:rPr lang="ja-JP" altLang="en-US" dirty="0" smtClean="0"/>
              <a:t>防ぐ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参考資料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ja-JP" altLang="en-US" dirty="0" smtClean="0"/>
              <a:t>ネットワークコンピューティング </a:t>
            </a:r>
            <a:r>
              <a:rPr lang="en-US" altLang="ja-JP" dirty="0" smtClean="0"/>
              <a:t>– INEX2012 (2013/06/12)</a:t>
            </a:r>
          </a:p>
          <a:p>
            <a:pPr lvl="1"/>
            <a:r>
              <a:rPr lang="en-US" altLang="ja-JP" dirty="0" smtClean="0">
                <a:hlinkClick r:id="rId2"/>
              </a:rPr>
              <a:t>http://www.ep.sci.hokudai.ac.jp/~inex/y2012/0706/lecture/pub</a:t>
            </a:r>
            <a:r>
              <a:rPr lang="en-US" altLang="ja-JP" dirty="0" smtClean="0">
                <a:hlinkClick r:id="rId2"/>
              </a:rPr>
              <a:t>/</a:t>
            </a:r>
            <a:endParaRPr lang="en-US" altLang="ja-JP" dirty="0" smtClean="0"/>
          </a:p>
          <a:p>
            <a:r>
              <a:rPr lang="ja-JP" altLang="en-US" dirty="0" smtClean="0"/>
              <a:t>パスワード</a:t>
            </a:r>
            <a:r>
              <a:rPr lang="ja-JP" altLang="en-US" dirty="0" smtClean="0"/>
              <a:t>認証による</a:t>
            </a:r>
            <a:r>
              <a:rPr lang="en-US" altLang="ja-JP" dirty="0" smtClean="0"/>
              <a:t>SSH</a:t>
            </a:r>
            <a:r>
              <a:rPr lang="ja-JP" altLang="en-US" dirty="0" smtClean="0"/>
              <a:t>接続 </a:t>
            </a:r>
            <a:r>
              <a:rPr lang="en-US" altLang="ja-JP" dirty="0" smtClean="0"/>
              <a:t>- Web</a:t>
            </a:r>
            <a:r>
              <a:rPr lang="ja-JP" altLang="en-US" dirty="0" smtClean="0"/>
              <a:t>サービスの</a:t>
            </a:r>
            <a:r>
              <a:rPr lang="ja-JP" altLang="en-US" dirty="0" smtClean="0"/>
              <a:t>始め方 </a:t>
            </a:r>
            <a:r>
              <a:rPr lang="en-US" altLang="ja-JP" dirty="0" smtClean="0"/>
              <a:t>(2013/06/26)</a:t>
            </a:r>
          </a:p>
          <a:p>
            <a:pPr lvl="1"/>
            <a:r>
              <a:rPr lang="en-US" altLang="ja-JP" dirty="0" smtClean="0">
                <a:hlinkClick r:id="rId3"/>
              </a:rPr>
              <a:t>http://</a:t>
            </a:r>
            <a:r>
              <a:rPr lang="en-US" altLang="ja-JP" dirty="0" smtClean="0">
                <a:hlinkClick r:id="rId3"/>
              </a:rPr>
              <a:t>www.adminweb.jp/web-service/ssh/index3.html</a:t>
            </a:r>
            <a:endParaRPr lang="en-US" altLang="ja-JP" dirty="0" smtClean="0"/>
          </a:p>
          <a:p>
            <a:r>
              <a:rPr lang="en-US" altLang="ja-JP" dirty="0" err="1" smtClean="0"/>
              <a:t>Debian</a:t>
            </a:r>
            <a:r>
              <a:rPr lang="en-US" altLang="ja-JP" dirty="0" smtClean="0"/>
              <a:t> JP Project - </a:t>
            </a:r>
            <a:r>
              <a:rPr lang="ja-JP" altLang="en-US" dirty="0" smtClean="0"/>
              <a:t>ミラーサイトに</a:t>
            </a:r>
            <a:r>
              <a:rPr lang="ja-JP" altLang="en-US" dirty="0" smtClean="0"/>
              <a:t>ついて </a:t>
            </a:r>
            <a:r>
              <a:rPr lang="en-US" altLang="ja-JP" dirty="0" smtClean="0"/>
              <a:t>(2013/06/25)</a:t>
            </a:r>
            <a:endParaRPr lang="en-US" altLang="ja-JP" dirty="0" smtClean="0"/>
          </a:p>
          <a:p>
            <a:pPr lvl="1"/>
            <a:r>
              <a:rPr lang="en-US" altLang="ja-JP" dirty="0" smtClean="0">
                <a:hlinkClick r:id="rId4"/>
              </a:rPr>
              <a:t>http://</a:t>
            </a:r>
            <a:r>
              <a:rPr lang="en-US" altLang="ja-JP" dirty="0" smtClean="0">
                <a:hlinkClick r:id="rId4"/>
              </a:rPr>
              <a:t>www.debian.or.jp/using/mirror.html</a:t>
            </a:r>
            <a:endParaRPr lang="en-US" altLang="ja-JP" dirty="0" smtClean="0"/>
          </a:p>
          <a:p>
            <a:r>
              <a:rPr lang="ja-JP" altLang="en-US" dirty="0" smtClean="0"/>
              <a:t>本当</a:t>
            </a:r>
            <a:r>
              <a:rPr lang="ja-JP" altLang="en-US" dirty="0" smtClean="0"/>
              <a:t>は怖いパスワードの話（</a:t>
            </a:r>
            <a:r>
              <a:rPr lang="en-US" altLang="ja-JP" dirty="0" smtClean="0"/>
              <a:t>3/4</a:t>
            </a:r>
            <a:r>
              <a:rPr lang="ja-JP" altLang="en-US" dirty="0" smtClean="0"/>
              <a:t>） － ＠</a:t>
            </a:r>
            <a:r>
              <a:rPr lang="en-US" altLang="ja-JP" dirty="0" smtClean="0"/>
              <a:t>IT (2013/06/19)</a:t>
            </a:r>
            <a:endParaRPr lang="en-US" altLang="ja-JP" dirty="0" smtClean="0"/>
          </a:p>
          <a:p>
            <a:pPr lvl="1"/>
            <a:r>
              <a:rPr lang="en-US" altLang="ja-JP" dirty="0" smtClean="0">
                <a:hlinkClick r:id="rId5"/>
              </a:rPr>
              <a:t>http://www.atmarkit.co.jp/fsecurity/special/165pswd/03.html</a:t>
            </a:r>
            <a:endParaRPr lang="en-US" altLang="ja-JP" dirty="0" smtClean="0"/>
          </a:p>
          <a:p>
            <a:r>
              <a:rPr lang="ja-JP" altLang="en-US" dirty="0" smtClean="0"/>
              <a:t>暗号化のお話 </a:t>
            </a:r>
            <a:r>
              <a:rPr lang="en-US" altLang="ja-JP" dirty="0" smtClean="0"/>
              <a:t>(2) : </a:t>
            </a:r>
            <a:r>
              <a:rPr lang="en-US" altLang="ja-JP" b="1" dirty="0" smtClean="0"/>
              <a:t>68user's </a:t>
            </a:r>
            <a:r>
              <a:rPr lang="en-US" altLang="ja-JP" b="1" dirty="0" smtClean="0"/>
              <a:t>page </a:t>
            </a:r>
            <a:r>
              <a:rPr lang="en-US" altLang="ja-JP" dirty="0" smtClean="0"/>
              <a:t>(2013/06/20)</a:t>
            </a:r>
            <a:endParaRPr lang="en-US" altLang="ja-JP" dirty="0" smtClean="0"/>
          </a:p>
          <a:p>
            <a:pPr lvl="1"/>
            <a:r>
              <a:rPr lang="en-US" altLang="ja-JP" dirty="0" smtClean="0">
                <a:hlinkClick r:id="rId6"/>
              </a:rPr>
              <a:t>http://x68000.q-e-d.net/~</a:t>
            </a:r>
            <a:r>
              <a:rPr lang="en-US" altLang="ja-JP" dirty="0" smtClean="0">
                <a:hlinkClick r:id="rId6"/>
              </a:rPr>
              <a:t>68user/net/crypt-2.html</a:t>
            </a:r>
            <a:endParaRPr lang="en-US" altLang="ja-JP" dirty="0" smtClean="0"/>
          </a:p>
          <a:p>
            <a:r>
              <a:rPr lang="en-US" altLang="ja-JP" dirty="0" smtClean="0"/>
              <a:t>JPCERT </a:t>
            </a:r>
            <a:r>
              <a:rPr lang="ja-JP" altLang="en-US" dirty="0" smtClean="0"/>
              <a:t>コーディネーションセンター</a:t>
            </a:r>
            <a:r>
              <a:rPr lang="en-US" altLang="ja-JP" dirty="0" smtClean="0"/>
              <a:t>(2013/06/27)</a:t>
            </a:r>
          </a:p>
          <a:p>
            <a:pPr lvl="1"/>
            <a:r>
              <a:rPr lang="en-US" altLang="ja-JP" dirty="0" smtClean="0">
                <a:hlinkClick r:id="rId7"/>
              </a:rPr>
              <a:t>http://www.jpcert.or.jp</a:t>
            </a:r>
            <a:r>
              <a:rPr lang="en-US" altLang="ja-JP" dirty="0" smtClean="0">
                <a:hlinkClick r:id="rId7"/>
              </a:rPr>
              <a:t>/</a:t>
            </a:r>
            <a:endParaRPr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リモートアクセスの例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58924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ウェブブラウジング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ローカル</a:t>
            </a:r>
            <a:r>
              <a:rPr lang="ja-JP" altLang="en-US" dirty="0"/>
              <a:t>ホスト</a:t>
            </a:r>
            <a:r>
              <a:rPr kumimoji="1" lang="ja-JP" altLang="en-US" dirty="0" smtClean="0"/>
              <a:t>からリモートホスト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ウェブサーバ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に閲覧を要請</a:t>
            </a:r>
            <a:endParaRPr kumimoji="1" lang="en-US" altLang="ja-JP" dirty="0" smtClean="0"/>
          </a:p>
          <a:p>
            <a:r>
              <a:rPr kumimoji="1" lang="en-US" altLang="ja-JP" dirty="0" smtClean="0"/>
              <a:t>E</a:t>
            </a:r>
            <a:r>
              <a:rPr kumimoji="1" lang="ja-JP" altLang="en-US" dirty="0" smtClean="0"/>
              <a:t>メール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ローカルホスト</a:t>
            </a:r>
            <a:r>
              <a:rPr kumimoji="1" lang="ja-JP" altLang="en-US" dirty="0" smtClean="0"/>
              <a:t>からリモートホスト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メールサーバ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を通じて</a:t>
            </a:r>
            <a:r>
              <a:rPr lang="ja-JP" altLang="en-US" dirty="0" smtClean="0"/>
              <a:t>送受信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リモートアクセスの例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スパコンを用いた高速計算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ローカルホストからリモートホスト</a:t>
            </a:r>
            <a:r>
              <a:rPr lang="en-US" altLang="ja-JP" dirty="0" smtClean="0"/>
              <a:t>(</a:t>
            </a:r>
            <a:r>
              <a:rPr lang="ja-JP" altLang="en-US" dirty="0" smtClean="0"/>
              <a:t>スパコン</a:t>
            </a:r>
            <a:r>
              <a:rPr lang="en-US" altLang="ja-JP" dirty="0" smtClean="0"/>
              <a:t>)</a:t>
            </a:r>
            <a:r>
              <a:rPr lang="ja-JP" altLang="en-US" dirty="0" smtClean="0"/>
              <a:t>に</a:t>
            </a:r>
            <a:r>
              <a:rPr lang="ja-JP" altLang="en-US" dirty="0" smtClean="0">
                <a:solidFill>
                  <a:srgbClr val="FF0000"/>
                </a:solidFill>
              </a:rPr>
              <a:t>リモートログイン・ファイル転送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pic>
        <p:nvPicPr>
          <p:cNvPr id="5" name="Picture 2" descr="D:\yamasita-directory\my-document\発表資料\inex090508\pers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645024"/>
            <a:ext cx="1238250" cy="1828800"/>
          </a:xfrm>
          <a:prstGeom prst="rect">
            <a:avLst/>
          </a:prstGeom>
          <a:noFill/>
        </p:spPr>
      </p:pic>
      <p:pic>
        <p:nvPicPr>
          <p:cNvPr id="7" name="Picture 3" descr="C:\Users\yamasita\Desktop\compu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235574"/>
            <a:ext cx="1333500" cy="1238250"/>
          </a:xfrm>
          <a:prstGeom prst="rect">
            <a:avLst/>
          </a:prstGeom>
          <a:noFill/>
        </p:spPr>
      </p:pic>
      <p:sp>
        <p:nvSpPr>
          <p:cNvPr id="10" name="左右矢印 9"/>
          <p:cNvSpPr/>
          <p:nvPr/>
        </p:nvSpPr>
        <p:spPr>
          <a:xfrm>
            <a:off x="3131840" y="4239212"/>
            <a:ext cx="3312368" cy="1152128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 Unicode MS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842395" y="4562892"/>
            <a:ext cx="194421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600" dirty="0" smtClean="0">
                <a:latin typeface="Arial Unicode MS" pitchFamily="50" charset="-128"/>
              </a:rPr>
              <a:t>リモート</a:t>
            </a:r>
            <a:r>
              <a:rPr kumimoji="1" lang="ja-JP" altLang="en-US" sz="1600" dirty="0" smtClean="0">
                <a:latin typeface="Arial Unicode MS" pitchFamily="50" charset="-128"/>
              </a:rPr>
              <a:t>ログイン</a:t>
            </a:r>
            <a:endParaRPr kumimoji="1" lang="en-US" altLang="ja-JP" sz="1600" dirty="0" smtClean="0">
              <a:latin typeface="Arial Unicode MS" pitchFamily="50" charset="-128"/>
            </a:endParaRPr>
          </a:p>
          <a:p>
            <a:pPr algn="ctr"/>
            <a:r>
              <a:rPr lang="ja-JP" altLang="en-US" sz="1600" dirty="0" smtClean="0">
                <a:latin typeface="Arial Unicode MS" pitchFamily="50" charset="-128"/>
              </a:rPr>
              <a:t>ファイル転送</a:t>
            </a:r>
            <a:endParaRPr kumimoji="1" lang="ja-JP" altLang="en-US" sz="1600" dirty="0">
              <a:latin typeface="Arial Unicode MS" pitchFamily="50" charset="-128"/>
            </a:endParaRPr>
          </a:p>
        </p:txBody>
      </p:sp>
      <p:pic>
        <p:nvPicPr>
          <p:cNvPr id="1026" name="Picture 2" descr="D:\ダウンロード\k-kyota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8608" y="3933056"/>
            <a:ext cx="2400267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講義前半では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リモートログイン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>
                <a:solidFill>
                  <a:srgbClr val="FF0000"/>
                </a:solidFill>
              </a:rPr>
              <a:t>ファイル転送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lang="ja-JP" altLang="en-US" dirty="0" smtClean="0"/>
              <a:t>どんなリモートアクセスも基本的にこれに類する作業を裏で行っている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これらの作業の仕組みを学ぶ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リモートログイン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301208"/>
          </a:xfrm>
        </p:spPr>
        <p:txBody>
          <a:bodyPr>
            <a:normAutofit/>
          </a:bodyPr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ja-JP" altLang="en-US" sz="3200" dirty="0" smtClean="0"/>
              <a:t>ローカルホストからリモートホストにログインすること</a:t>
            </a:r>
            <a:endParaRPr lang="en-US" altLang="ja-JP" sz="3200" dirty="0" smtClean="0"/>
          </a:p>
          <a:p>
            <a:pPr lvl="1"/>
            <a:r>
              <a:rPr lang="ja-JP" altLang="en-US" dirty="0" smtClean="0"/>
              <a:t>ログイン後はローカルホスト同様に利用可能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コマンドのみを送ることもできる</a:t>
            </a:r>
            <a:endParaRPr lang="en-US" altLang="ja-JP" dirty="0" smtClean="0"/>
          </a:p>
          <a:p>
            <a:r>
              <a:rPr lang="ja-JP" altLang="en-US" dirty="0" smtClean="0"/>
              <a:t>注意点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事前に</a:t>
            </a:r>
            <a:r>
              <a:rPr lang="ja-JP" altLang="en-US" b="1" u="sng" dirty="0" smtClean="0"/>
              <a:t>リモートホストのアカウント</a:t>
            </a:r>
            <a:r>
              <a:rPr lang="ja-JP" altLang="en-US" dirty="0" smtClean="0"/>
              <a:t>が必要</a:t>
            </a:r>
            <a:endParaRPr lang="en-US" altLang="ja-JP" dirty="0" smtClean="0"/>
          </a:p>
          <a:p>
            <a:r>
              <a:rPr lang="ja-JP" altLang="en-US" dirty="0" smtClean="0"/>
              <a:t>使われるコマンド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telnet, </a:t>
            </a:r>
            <a:r>
              <a:rPr kumimoji="1" lang="en-US" altLang="ja-JP" dirty="0" err="1" smtClean="0"/>
              <a:t>ssh</a:t>
            </a:r>
            <a:r>
              <a:rPr lang="en-US" altLang="ja-JP" dirty="0" smtClean="0"/>
              <a:t> </a:t>
            </a:r>
            <a:r>
              <a:rPr kumimoji="1" lang="ja-JP" altLang="en-US" dirty="0" smtClean="0"/>
              <a:t>など</a:t>
            </a:r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リモートログインのイメージ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675355" y="3710192"/>
            <a:ext cx="7776864" cy="20230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hoge@joho24:~ $ </a:t>
            </a:r>
            <a:r>
              <a:rPr lang="en-US" altLang="ja-JP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ssh</a:t>
            </a:r>
            <a:r>
              <a:rPr lang="en-US" altLang="ja-JP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hoge@joho15</a:t>
            </a:r>
          </a:p>
          <a:p>
            <a:r>
              <a:rPr lang="en-US" altLang="ja-JP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hoge@joho15‘s  password:</a:t>
            </a:r>
            <a:r>
              <a:rPr lang="ja-JP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800" dirty="0" smtClean="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(</a:t>
            </a:r>
            <a:r>
              <a:rPr lang="ja-JP" altLang="en-US" sz="2800" dirty="0" smtClean="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パスワードを入力</a:t>
            </a:r>
            <a:r>
              <a:rPr lang="en-US" altLang="ja-JP" sz="2800" dirty="0" smtClean="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)</a:t>
            </a:r>
          </a:p>
        </p:txBody>
      </p:sp>
      <p:pic>
        <p:nvPicPr>
          <p:cNvPr id="5" name="Picture 2" descr="D:\yamasita-directory\my-document\発表資料\inex090508\pers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2242" y="1340768"/>
            <a:ext cx="1238250" cy="1828800"/>
          </a:xfrm>
          <a:prstGeom prst="rect">
            <a:avLst/>
          </a:prstGeom>
          <a:noFill/>
        </p:spPr>
      </p:pic>
      <p:pic>
        <p:nvPicPr>
          <p:cNvPr id="6" name="Picture 2" descr="C:\Users\yamasita\Desktop\compu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6790" y="1931318"/>
            <a:ext cx="1333500" cy="1238250"/>
          </a:xfrm>
          <a:prstGeom prst="rect">
            <a:avLst/>
          </a:prstGeom>
          <a:noFill/>
        </p:spPr>
      </p:pic>
      <p:pic>
        <p:nvPicPr>
          <p:cNvPr id="7" name="Picture 3" descr="C:\Users\yamasita\Desktop\compu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1948" y="1931318"/>
            <a:ext cx="1333500" cy="1238250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2592490" y="1416889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</a:rPr>
              <a:t>joho24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68954" y="1416889"/>
            <a:ext cx="1272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</a:rPr>
              <a:t>joho15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3610382" y="2511020"/>
            <a:ext cx="3072902" cy="842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3779912" y="2721114"/>
            <a:ext cx="2736304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 err="1" smtClean="0">
                <a:latin typeface="Arial Unicode MS" pitchFamily="50" charset="-128"/>
              </a:rPr>
              <a:t>s</a:t>
            </a:r>
            <a:r>
              <a:rPr kumimoji="1" lang="en-US" altLang="ja-JP" sz="2000" dirty="0" err="1" smtClean="0">
                <a:latin typeface="Arial Unicode MS" pitchFamily="50" charset="-128"/>
              </a:rPr>
              <a:t>sh</a:t>
            </a:r>
            <a:r>
              <a:rPr kumimoji="1" lang="en-US" altLang="ja-JP" sz="2000" dirty="0" smtClean="0">
                <a:latin typeface="Arial Unicode MS" pitchFamily="50" charset="-128"/>
              </a:rPr>
              <a:t> </a:t>
            </a:r>
            <a:r>
              <a:rPr kumimoji="1" lang="ja-JP" altLang="en-US" sz="2000" dirty="0" smtClean="0">
                <a:latin typeface="Arial Unicode MS" pitchFamily="50" charset="-128"/>
              </a:rPr>
              <a:t>コマンドを用いた</a:t>
            </a:r>
            <a:endParaRPr kumimoji="1" lang="en-US" altLang="ja-JP" sz="2000" dirty="0" smtClean="0">
              <a:latin typeface="Arial Unicode MS" pitchFamily="50" charset="-128"/>
            </a:endParaRPr>
          </a:p>
          <a:p>
            <a:pPr algn="ctr"/>
            <a:r>
              <a:rPr lang="ja-JP" altLang="en-US" sz="2000" dirty="0" smtClean="0">
                <a:latin typeface="Arial Unicode MS" pitchFamily="50" charset="-128"/>
              </a:rPr>
              <a:t>リモート</a:t>
            </a:r>
            <a:r>
              <a:rPr kumimoji="1" lang="ja-JP" altLang="en-US" sz="2000" dirty="0" smtClean="0">
                <a:latin typeface="Arial Unicode MS" pitchFamily="50" charset="-128"/>
              </a:rPr>
              <a:t>ログイン要請</a:t>
            </a:r>
            <a:endParaRPr kumimoji="1" lang="ja-JP" altLang="en-US" sz="1600" dirty="0">
              <a:latin typeface="Arial Unicode MS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ODAKKER@EIL3IGSUUVWXY5L9" val="282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モジュール">
  <a:themeElements>
    <a:clrScheme name="モジュール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モジュール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モジュール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12450</TotalTime>
  <Words>1815</Words>
  <Application>Microsoft Office PowerPoint</Application>
  <PresentationFormat>画面に合わせる (4:3)</PresentationFormat>
  <Paragraphs>401</Paragraphs>
  <Slides>44</Slides>
  <Notes>25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44</vt:i4>
      </vt:variant>
    </vt:vector>
  </HeadingPairs>
  <TitlesOfParts>
    <vt:vector size="45" baseType="lpstr">
      <vt:lpstr>モジュール</vt:lpstr>
      <vt:lpstr>情報実験第9回(2013/06/28) リモートアクセス/ ネットワークセキュリティ</vt:lpstr>
      <vt:lpstr>目次</vt:lpstr>
      <vt:lpstr>リモートアクセス</vt:lpstr>
      <vt:lpstr>リモートアクセスとは?</vt:lpstr>
      <vt:lpstr>リモートアクセスの例</vt:lpstr>
      <vt:lpstr>リモートアクセスの例</vt:lpstr>
      <vt:lpstr>講義前半では</vt:lpstr>
      <vt:lpstr>リモートログイン</vt:lpstr>
      <vt:lpstr>リモートログインのイメージ</vt:lpstr>
      <vt:lpstr>リモートログインのイメージ</vt:lpstr>
      <vt:lpstr>リモートコマンド実行のイメージ</vt:lpstr>
      <vt:lpstr>リモートコマンド実行のイメージ</vt:lpstr>
      <vt:lpstr>ファイル転送</vt:lpstr>
      <vt:lpstr>ファイル転送のイメージ</vt:lpstr>
      <vt:lpstr>ファイル転送のイメージ</vt:lpstr>
      <vt:lpstr>リモートアクセスの注意点</vt:lpstr>
      <vt:lpstr>パケット盗聴</vt:lpstr>
      <vt:lpstr>復習：プロトコル</vt:lpstr>
      <vt:lpstr>リモートアクセスに用いられる 代表的なプロトコル</vt:lpstr>
      <vt:lpstr> Telnet(Telecommunication network)</vt:lpstr>
      <vt:lpstr>FTP(File Transfer Protocol)</vt:lpstr>
      <vt:lpstr>SSH(Secure SHell)</vt:lpstr>
      <vt:lpstr>前半のまとめ</vt:lpstr>
      <vt:lpstr>ネットワークセキュリティ</vt:lpstr>
      <vt:lpstr>ネットワークセキュリティ</vt:lpstr>
      <vt:lpstr>ネットワークセキュリティの原則</vt:lpstr>
      <vt:lpstr>暗号化通信に用いられるプロトコル</vt:lpstr>
      <vt:lpstr>暗号化の基本的なしくみ</vt:lpstr>
      <vt:lpstr>代表的な暗号化通信の手法</vt:lpstr>
      <vt:lpstr>代表的な暗号化通信の手法</vt:lpstr>
      <vt:lpstr>代表的な暗号化通信の手法</vt:lpstr>
      <vt:lpstr>HTTPS 通信の目印</vt:lpstr>
      <vt:lpstr>ネットワークセキュリティの原則</vt:lpstr>
      <vt:lpstr>ネットワークとの接点を減らす</vt:lpstr>
      <vt:lpstr>ポートの管理</vt:lpstr>
      <vt:lpstr>デーモン(Daemon)</vt:lpstr>
      <vt:lpstr>ポートデーモンのイメージ</vt:lpstr>
      <vt:lpstr>デーモンの止め方</vt:lpstr>
      <vt:lpstr>アクセス制限</vt:lpstr>
      <vt:lpstr>セキュリティホールのチェック</vt:lpstr>
      <vt:lpstr>JPCERT のウェブページ</vt:lpstr>
      <vt:lpstr>Debian における セキュリティホール対応</vt:lpstr>
      <vt:lpstr>後半のまとめ</vt:lpstr>
      <vt:lpstr>参考資料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network-computing</dc:title>
  <dc:creator>yamasita</dc:creator>
  <cp:lastModifiedBy>yasuto</cp:lastModifiedBy>
  <cp:revision>490</cp:revision>
  <dcterms:created xsi:type="dcterms:W3CDTF">2007-01-08T10:47:20Z</dcterms:created>
  <dcterms:modified xsi:type="dcterms:W3CDTF">2013-06-27T03:43:37Z</dcterms:modified>
</cp:coreProperties>
</file>