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6"/>
  </p:notesMasterIdLst>
  <p:sldIdLst>
    <p:sldId id="256" r:id="rId2"/>
    <p:sldId id="306" r:id="rId3"/>
    <p:sldId id="277" r:id="rId4"/>
    <p:sldId id="302" r:id="rId5"/>
    <p:sldId id="307" r:id="rId6"/>
    <p:sldId id="304" r:id="rId7"/>
    <p:sldId id="309" r:id="rId8"/>
    <p:sldId id="308" r:id="rId9"/>
    <p:sldId id="288" r:id="rId10"/>
    <p:sldId id="310" r:id="rId11"/>
    <p:sldId id="278" r:id="rId12"/>
    <p:sldId id="342" r:id="rId13"/>
    <p:sldId id="363" r:id="rId14"/>
    <p:sldId id="364" r:id="rId15"/>
    <p:sldId id="365" r:id="rId16"/>
    <p:sldId id="361" r:id="rId17"/>
    <p:sldId id="356" r:id="rId18"/>
    <p:sldId id="357" r:id="rId19"/>
    <p:sldId id="358" r:id="rId20"/>
    <p:sldId id="359" r:id="rId21"/>
    <p:sldId id="311" r:id="rId22"/>
    <p:sldId id="315" r:id="rId23"/>
    <p:sldId id="316" r:id="rId24"/>
    <p:sldId id="317" r:id="rId25"/>
    <p:sldId id="318" r:id="rId26"/>
    <p:sldId id="321" r:id="rId27"/>
    <p:sldId id="319" r:id="rId28"/>
    <p:sldId id="322" r:id="rId29"/>
    <p:sldId id="323" r:id="rId30"/>
    <p:sldId id="279" r:id="rId31"/>
    <p:sldId id="326" r:id="rId32"/>
    <p:sldId id="336" r:id="rId33"/>
    <p:sldId id="328" r:id="rId34"/>
    <p:sldId id="330" r:id="rId35"/>
    <p:sldId id="334" r:id="rId36"/>
    <p:sldId id="360" r:id="rId37"/>
    <p:sldId id="292" r:id="rId38"/>
    <p:sldId id="296" r:id="rId39"/>
    <p:sldId id="343" r:id="rId40"/>
    <p:sldId id="281" r:id="rId41"/>
    <p:sldId id="333" r:id="rId42"/>
    <p:sldId id="282" r:id="rId43"/>
    <p:sldId id="329" r:id="rId44"/>
    <p:sldId id="362" r:id="rId4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263" autoAdjust="0"/>
  </p:normalViewPr>
  <p:slideViewPr>
    <p:cSldViewPr snapToGrid="0">
      <p:cViewPr varScale="1">
        <p:scale>
          <a:sx n="92" d="100"/>
          <a:sy n="92" d="100"/>
        </p:scale>
        <p:origin x="2136" y="8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4111B-1FCA-449A-BA48-B9425BCD623A}" type="datetimeFigureOut">
              <a:rPr kumimoji="1" lang="ja-JP" altLang="en-US" smtClean="0"/>
              <a:t>2013/7/12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1C85-4708-4C00-97FC-F0C9D7387414}" type="slidenum">
              <a:rPr kumimoji="1" lang="ja-JP" altLang="en-US" smtClean="0"/>
              <a:t>‹#›</a:t>
            </a:fld>
            <a:endParaRPr kumimoji="1" lang="ja-JP" altLang="en-US"/>
          </a:p>
        </p:txBody>
      </p:sp>
    </p:spTree>
    <p:extLst>
      <p:ext uri="{BB962C8B-B14F-4D97-AF65-F5344CB8AC3E}">
        <p14:creationId xmlns:p14="http://schemas.microsoft.com/office/powerpoint/2010/main" val="40868842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a:t>
            </a:fld>
            <a:endParaRPr kumimoji="1" lang="ja-JP" altLang="en-US"/>
          </a:p>
        </p:txBody>
      </p:sp>
    </p:spTree>
    <p:extLst>
      <p:ext uri="{BB962C8B-B14F-4D97-AF65-F5344CB8AC3E}">
        <p14:creationId xmlns:p14="http://schemas.microsoft.com/office/powerpoint/2010/main" val="370324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10</a:t>
            </a:fld>
            <a:endParaRPr kumimoji="1" lang="ja-JP" altLang="en-US"/>
          </a:p>
        </p:txBody>
      </p:sp>
    </p:spTree>
    <p:extLst>
      <p:ext uri="{BB962C8B-B14F-4D97-AF65-F5344CB8AC3E}">
        <p14:creationId xmlns:p14="http://schemas.microsoft.com/office/powerpoint/2010/main" val="311031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11</a:t>
            </a:fld>
            <a:endParaRPr kumimoji="1" lang="ja-JP" altLang="en-US"/>
          </a:p>
        </p:txBody>
      </p:sp>
    </p:spTree>
    <p:extLst>
      <p:ext uri="{BB962C8B-B14F-4D97-AF65-F5344CB8AC3E}">
        <p14:creationId xmlns:p14="http://schemas.microsoft.com/office/powerpoint/2010/main" val="20212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12</a:t>
            </a:fld>
            <a:endParaRPr kumimoji="1" lang="ja-JP" altLang="en-US"/>
          </a:p>
        </p:txBody>
      </p:sp>
    </p:spTree>
    <p:extLst>
      <p:ext uri="{BB962C8B-B14F-4D97-AF65-F5344CB8AC3E}">
        <p14:creationId xmlns:p14="http://schemas.microsoft.com/office/powerpoint/2010/main" val="303404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13</a:t>
            </a:fld>
            <a:endParaRPr kumimoji="1" lang="ja-JP" altLang="en-US"/>
          </a:p>
        </p:txBody>
      </p:sp>
    </p:spTree>
    <p:extLst>
      <p:ext uri="{BB962C8B-B14F-4D97-AF65-F5344CB8AC3E}">
        <p14:creationId xmlns:p14="http://schemas.microsoft.com/office/powerpoint/2010/main" val="252480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14</a:t>
            </a:fld>
            <a:endParaRPr kumimoji="1" lang="ja-JP" altLang="en-US"/>
          </a:p>
        </p:txBody>
      </p:sp>
    </p:spTree>
    <p:extLst>
      <p:ext uri="{BB962C8B-B14F-4D97-AF65-F5344CB8AC3E}">
        <p14:creationId xmlns:p14="http://schemas.microsoft.com/office/powerpoint/2010/main" val="3490618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15</a:t>
            </a:fld>
            <a:endParaRPr kumimoji="1" lang="ja-JP" altLang="en-US"/>
          </a:p>
        </p:txBody>
      </p:sp>
    </p:spTree>
    <p:extLst>
      <p:ext uri="{BB962C8B-B14F-4D97-AF65-F5344CB8AC3E}">
        <p14:creationId xmlns:p14="http://schemas.microsoft.com/office/powerpoint/2010/main" val="353103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16</a:t>
            </a:fld>
            <a:endParaRPr kumimoji="1" lang="ja-JP" altLang="en-US"/>
          </a:p>
        </p:txBody>
      </p:sp>
    </p:spTree>
    <p:extLst>
      <p:ext uri="{BB962C8B-B14F-4D97-AF65-F5344CB8AC3E}">
        <p14:creationId xmlns:p14="http://schemas.microsoft.com/office/powerpoint/2010/main" val="228994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17</a:t>
            </a:fld>
            <a:endParaRPr kumimoji="1" lang="ja-JP" altLang="en-US"/>
          </a:p>
        </p:txBody>
      </p:sp>
    </p:spTree>
    <p:extLst>
      <p:ext uri="{BB962C8B-B14F-4D97-AF65-F5344CB8AC3E}">
        <p14:creationId xmlns:p14="http://schemas.microsoft.com/office/powerpoint/2010/main" val="2265838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18</a:t>
            </a:fld>
            <a:endParaRPr kumimoji="1" lang="ja-JP" altLang="en-US"/>
          </a:p>
        </p:txBody>
      </p:sp>
    </p:spTree>
    <p:extLst>
      <p:ext uri="{BB962C8B-B14F-4D97-AF65-F5344CB8AC3E}">
        <p14:creationId xmlns:p14="http://schemas.microsoft.com/office/powerpoint/2010/main" val="1558912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19</a:t>
            </a:fld>
            <a:endParaRPr kumimoji="1" lang="ja-JP" altLang="en-US"/>
          </a:p>
        </p:txBody>
      </p:sp>
    </p:spTree>
    <p:extLst>
      <p:ext uri="{BB962C8B-B14F-4D97-AF65-F5344CB8AC3E}">
        <p14:creationId xmlns:p14="http://schemas.microsoft.com/office/powerpoint/2010/main" val="406323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2</a:t>
            </a:fld>
            <a:endParaRPr kumimoji="1" lang="ja-JP" altLang="en-US"/>
          </a:p>
        </p:txBody>
      </p:sp>
    </p:spTree>
    <p:extLst>
      <p:ext uri="{BB962C8B-B14F-4D97-AF65-F5344CB8AC3E}">
        <p14:creationId xmlns:p14="http://schemas.microsoft.com/office/powerpoint/2010/main" val="38229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20</a:t>
            </a:fld>
            <a:endParaRPr kumimoji="1" lang="ja-JP" altLang="en-US"/>
          </a:p>
        </p:txBody>
      </p:sp>
    </p:spTree>
    <p:extLst>
      <p:ext uri="{BB962C8B-B14F-4D97-AF65-F5344CB8AC3E}">
        <p14:creationId xmlns:p14="http://schemas.microsoft.com/office/powerpoint/2010/main" val="1579267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21</a:t>
            </a:fld>
            <a:endParaRPr kumimoji="1" lang="ja-JP" altLang="en-US"/>
          </a:p>
        </p:txBody>
      </p:sp>
    </p:spTree>
    <p:extLst>
      <p:ext uri="{BB962C8B-B14F-4D97-AF65-F5344CB8AC3E}">
        <p14:creationId xmlns:p14="http://schemas.microsoft.com/office/powerpoint/2010/main" val="2903148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22</a:t>
            </a:fld>
            <a:endParaRPr kumimoji="1" lang="ja-JP" altLang="en-US"/>
          </a:p>
        </p:txBody>
      </p:sp>
    </p:spTree>
    <p:extLst>
      <p:ext uri="{BB962C8B-B14F-4D97-AF65-F5344CB8AC3E}">
        <p14:creationId xmlns:p14="http://schemas.microsoft.com/office/powerpoint/2010/main" val="2551181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23</a:t>
            </a:fld>
            <a:endParaRPr kumimoji="1" lang="ja-JP" altLang="en-US"/>
          </a:p>
        </p:txBody>
      </p:sp>
    </p:spTree>
    <p:extLst>
      <p:ext uri="{BB962C8B-B14F-4D97-AF65-F5344CB8AC3E}">
        <p14:creationId xmlns:p14="http://schemas.microsoft.com/office/powerpoint/2010/main" val="2016816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25</a:t>
            </a:fld>
            <a:endParaRPr kumimoji="1" lang="ja-JP" altLang="en-US"/>
          </a:p>
        </p:txBody>
      </p:sp>
    </p:spTree>
    <p:extLst>
      <p:ext uri="{BB962C8B-B14F-4D97-AF65-F5344CB8AC3E}">
        <p14:creationId xmlns:p14="http://schemas.microsoft.com/office/powerpoint/2010/main" val="2758764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i="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26</a:t>
            </a:fld>
            <a:endParaRPr kumimoji="1" lang="ja-JP" altLang="en-US"/>
          </a:p>
        </p:txBody>
      </p:sp>
    </p:spTree>
    <p:extLst>
      <p:ext uri="{BB962C8B-B14F-4D97-AF65-F5344CB8AC3E}">
        <p14:creationId xmlns:p14="http://schemas.microsoft.com/office/powerpoint/2010/main" val="2486314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27</a:t>
            </a:fld>
            <a:endParaRPr kumimoji="1" lang="ja-JP" altLang="en-US"/>
          </a:p>
        </p:txBody>
      </p:sp>
    </p:spTree>
    <p:extLst>
      <p:ext uri="{BB962C8B-B14F-4D97-AF65-F5344CB8AC3E}">
        <p14:creationId xmlns:p14="http://schemas.microsoft.com/office/powerpoint/2010/main" val="1855509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29</a:t>
            </a:fld>
            <a:endParaRPr kumimoji="1" lang="ja-JP" altLang="en-US"/>
          </a:p>
        </p:txBody>
      </p:sp>
    </p:spTree>
    <p:extLst>
      <p:ext uri="{BB962C8B-B14F-4D97-AF65-F5344CB8AC3E}">
        <p14:creationId xmlns:p14="http://schemas.microsoft.com/office/powerpoint/2010/main" val="2052598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30</a:t>
            </a:fld>
            <a:endParaRPr kumimoji="1" lang="ja-JP" altLang="en-US"/>
          </a:p>
        </p:txBody>
      </p:sp>
    </p:spTree>
    <p:extLst>
      <p:ext uri="{BB962C8B-B14F-4D97-AF65-F5344CB8AC3E}">
        <p14:creationId xmlns:p14="http://schemas.microsoft.com/office/powerpoint/2010/main" val="2675018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37</a:t>
            </a:fld>
            <a:endParaRPr kumimoji="1" lang="ja-JP" altLang="en-US"/>
          </a:p>
        </p:txBody>
      </p:sp>
    </p:spTree>
    <p:extLst>
      <p:ext uri="{BB962C8B-B14F-4D97-AF65-F5344CB8AC3E}">
        <p14:creationId xmlns:p14="http://schemas.microsoft.com/office/powerpoint/2010/main" val="408297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3</a:t>
            </a:fld>
            <a:endParaRPr kumimoji="1" lang="ja-JP" altLang="en-US"/>
          </a:p>
        </p:txBody>
      </p:sp>
    </p:spTree>
    <p:extLst>
      <p:ext uri="{BB962C8B-B14F-4D97-AF65-F5344CB8AC3E}">
        <p14:creationId xmlns:p14="http://schemas.microsoft.com/office/powerpoint/2010/main" val="178890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4</a:t>
            </a:fld>
            <a:endParaRPr kumimoji="1" lang="ja-JP" altLang="en-US"/>
          </a:p>
        </p:txBody>
      </p:sp>
    </p:spTree>
    <p:extLst>
      <p:ext uri="{BB962C8B-B14F-4D97-AF65-F5344CB8AC3E}">
        <p14:creationId xmlns:p14="http://schemas.microsoft.com/office/powerpoint/2010/main" val="192200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5</a:t>
            </a:fld>
            <a:endParaRPr kumimoji="1" lang="ja-JP" altLang="en-US"/>
          </a:p>
        </p:txBody>
      </p:sp>
    </p:spTree>
    <p:extLst>
      <p:ext uri="{BB962C8B-B14F-4D97-AF65-F5344CB8AC3E}">
        <p14:creationId xmlns:p14="http://schemas.microsoft.com/office/powerpoint/2010/main" val="205518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6</a:t>
            </a:fld>
            <a:endParaRPr kumimoji="1" lang="ja-JP" altLang="en-US"/>
          </a:p>
        </p:txBody>
      </p:sp>
    </p:spTree>
    <p:extLst>
      <p:ext uri="{BB962C8B-B14F-4D97-AF65-F5344CB8AC3E}">
        <p14:creationId xmlns:p14="http://schemas.microsoft.com/office/powerpoint/2010/main" val="103401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7</a:t>
            </a:fld>
            <a:endParaRPr kumimoji="1" lang="ja-JP" altLang="en-US"/>
          </a:p>
        </p:txBody>
      </p:sp>
    </p:spTree>
    <p:extLst>
      <p:ext uri="{BB962C8B-B14F-4D97-AF65-F5344CB8AC3E}">
        <p14:creationId xmlns:p14="http://schemas.microsoft.com/office/powerpoint/2010/main" val="1840133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8</a:t>
            </a:fld>
            <a:endParaRPr kumimoji="1" lang="ja-JP" altLang="en-US"/>
          </a:p>
        </p:txBody>
      </p:sp>
    </p:spTree>
    <p:extLst>
      <p:ext uri="{BB962C8B-B14F-4D97-AF65-F5344CB8AC3E}">
        <p14:creationId xmlns:p14="http://schemas.microsoft.com/office/powerpoint/2010/main" val="134552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E4E1C85-4708-4C00-97FC-F0C9D7387414}" type="slidenum">
              <a:rPr kumimoji="1" lang="ja-JP" altLang="en-US" smtClean="0"/>
              <a:t>9</a:t>
            </a:fld>
            <a:endParaRPr kumimoji="1" lang="ja-JP" altLang="en-US"/>
          </a:p>
        </p:txBody>
      </p:sp>
    </p:spTree>
    <p:extLst>
      <p:ext uri="{BB962C8B-B14F-4D97-AF65-F5344CB8AC3E}">
        <p14:creationId xmlns:p14="http://schemas.microsoft.com/office/powerpoint/2010/main" val="34440930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05FC4A4-24C6-492A-84BA-A5BF74C303C6}" type="datetimeFigureOut">
              <a:rPr kumimoji="1" lang="ja-JP" altLang="en-US" smtClean="0"/>
              <a:t>2013/7/12</a:t>
            </a:fld>
            <a:endParaRPr kumimoji="1" lang="ja-JP" altLang="en-US"/>
          </a:p>
        </p:txBody>
      </p:sp>
      <p:sp>
        <p:nvSpPr>
          <p:cNvPr id="5" name="Footer Placeholder 4"/>
          <p:cNvSpPr>
            <a:spLocks noGrp="1"/>
          </p:cNvSpPr>
          <p:nvPr>
            <p:ph type="ftr" sz="quarter" idx="11"/>
          </p:nvPr>
        </p:nvSpPr>
        <p:spPr>
          <a:xfrm>
            <a:off x="812805" y="6272785"/>
            <a:ext cx="4745736" cy="365125"/>
          </a:xfrm>
        </p:spPr>
        <p:txBody>
          <a:bodyPr/>
          <a:lstStyle/>
          <a:p>
            <a:endParaRPr kumimoji="1" lang="ja-JP" alt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366341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5FC4A4-24C6-492A-84BA-A5BF74C303C6}" type="datetimeFigureOut">
              <a:rPr kumimoji="1" lang="ja-JP" altLang="en-US" smtClean="0"/>
              <a:t>2013/7/12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38828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5FC4A4-24C6-492A-84BA-A5BF74C303C6}" type="datetimeFigureOut">
              <a:rPr kumimoji="1" lang="ja-JP" altLang="en-US" smtClean="0"/>
              <a:t>2013/7/12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206834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5FC4A4-24C6-492A-84BA-A5BF74C303C6}" type="datetimeFigureOut">
              <a:rPr kumimoji="1" lang="ja-JP" altLang="en-US" smtClean="0"/>
              <a:t>2013/7/12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304467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305FC4A4-24C6-492A-84BA-A5BF74C303C6}" type="datetimeFigureOut">
              <a:rPr kumimoji="1" lang="ja-JP" altLang="en-US" smtClean="0"/>
              <a:t>2013/7/12</a:t>
            </a:fld>
            <a:endParaRPr kumimoji="1" lang="ja-JP" alt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1" lang="ja-JP" alt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247817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05FC4A4-24C6-492A-84BA-A5BF74C303C6}" type="datetimeFigureOut">
              <a:rPr kumimoji="1" lang="ja-JP" altLang="en-US" smtClean="0"/>
              <a:t>2013/7/12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225614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5FC4A4-24C6-492A-84BA-A5BF74C303C6}" type="datetimeFigureOut">
              <a:rPr kumimoji="1" lang="ja-JP" altLang="en-US" smtClean="0"/>
              <a:t>2013/7/12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11888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05FC4A4-24C6-492A-84BA-A5BF74C303C6}" type="datetimeFigureOut">
              <a:rPr kumimoji="1" lang="ja-JP" altLang="en-US" smtClean="0"/>
              <a:t>2013/7/12</a:t>
            </a:fld>
            <a:endParaRPr kumimoji="1" lang="ja-JP" alt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kumimoji="1" lang="ja-JP" altLang="en-US"/>
          </a:p>
        </p:txBody>
      </p:sp>
      <p:sp>
        <p:nvSpPr>
          <p:cNvPr id="5" name="Slide Number Placeholder 4"/>
          <p:cNvSpPr>
            <a:spLocks noGrp="1"/>
          </p:cNvSpPr>
          <p:nvPr>
            <p:ph type="sldNum" sz="quarter" idx="12"/>
          </p:nvPr>
        </p:nvSpPr>
        <p:spPr/>
        <p:txBody>
          <a:body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40328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FC4A4-24C6-492A-84BA-A5BF74C303C6}" type="datetimeFigureOut">
              <a:rPr kumimoji="1" lang="ja-JP" altLang="en-US" smtClean="0"/>
              <a:t>2013/7/12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381632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305FC4A4-24C6-492A-84BA-A5BF74C303C6}" type="datetimeFigureOut">
              <a:rPr kumimoji="1" lang="ja-JP" altLang="en-US" smtClean="0"/>
              <a:t>2013/7/12</a:t>
            </a:fld>
            <a:endParaRPr kumimoji="1" lang="ja-JP" altLang="en-US"/>
          </a:p>
        </p:txBody>
      </p:sp>
      <p:sp>
        <p:nvSpPr>
          <p:cNvPr id="10" name="Footer Placeholder 9"/>
          <p:cNvSpPr>
            <a:spLocks noGrp="1"/>
          </p:cNvSpPr>
          <p:nvPr>
            <p:ph type="ftr" sz="quarter" idx="11"/>
          </p:nvPr>
        </p:nvSpPr>
        <p:spPr/>
        <p:txBody>
          <a:bodyPr/>
          <a:lstStyle/>
          <a:p>
            <a:endParaRPr kumimoji="1" lang="ja-JP" altLang="en-US"/>
          </a:p>
        </p:txBody>
      </p:sp>
      <p:sp>
        <p:nvSpPr>
          <p:cNvPr id="11" name="Slide Number Placeholder 10"/>
          <p:cNvSpPr>
            <a:spLocks noGrp="1"/>
          </p:cNvSpPr>
          <p:nvPr>
            <p:ph type="sldNum" sz="quarter" idx="12"/>
          </p:nvPr>
        </p:nvSpPr>
        <p:spPr/>
        <p:txBody>
          <a:body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244761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05FC4A4-24C6-492A-84BA-A5BF74C303C6}" type="datetimeFigureOut">
              <a:rPr kumimoji="1" lang="ja-JP" altLang="en-US" smtClean="0"/>
              <a:t>2013/7/12</a:t>
            </a:fld>
            <a:endParaRPr kumimoji="1" lang="ja-JP" altLang="en-US"/>
          </a:p>
        </p:txBody>
      </p:sp>
      <p:sp>
        <p:nvSpPr>
          <p:cNvPr id="10" name="Slide Number Placeholder 9"/>
          <p:cNvSpPr>
            <a:spLocks noGrp="1"/>
          </p:cNvSpPr>
          <p:nvPr>
            <p:ph type="sldNum" sz="quarter" idx="12"/>
          </p:nvPr>
        </p:nvSpPr>
        <p:spPr/>
        <p:txBody>
          <a:body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402659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05FC4A4-24C6-492A-84BA-A5BF74C303C6}" type="datetimeFigureOut">
              <a:rPr kumimoji="1" lang="ja-JP" altLang="en-US" smtClean="0"/>
              <a:t>2013/7/12</a:t>
            </a:fld>
            <a:endParaRPr kumimoji="1" lang="ja-JP" alt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F151F07-7E02-452B-93E5-A8C3AA9C0509}" type="slidenum">
              <a:rPr kumimoji="1" lang="ja-JP" altLang="en-US" smtClean="0"/>
              <a:t>‹#›</a:t>
            </a:fld>
            <a:endParaRPr kumimoji="1" lang="ja-JP" altLang="en-US"/>
          </a:p>
        </p:txBody>
      </p:sp>
    </p:spTree>
    <p:extLst>
      <p:ext uri="{BB962C8B-B14F-4D97-AF65-F5344CB8AC3E}">
        <p14:creationId xmlns:p14="http://schemas.microsoft.com/office/powerpoint/2010/main" val="57303285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kumimoji="1"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ja.wikipedia.org/wiki/%E3%83%86%E3%82%A3%E3%83%A0%E3%83%BB%E3%83%90%E3%83%BC%E3%83%8A%E3%83%BC%E3%82%BA%EF%BC%9D%E3%83%AA%E3%83%BC"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ja.wikipedia.org/wiki/%E3%83%86%E3%82%A3%E3%83%A0%E3%83%BB%E3%83%90%E3%83%BC%E3%83%8A%E3%83%BC%E3%82%BA%EF%BC%9D%E3%83%AA%E3%83%BC"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words.jp/w/E3838FE382A4E38391E383BCE383AAE383B3E382AF.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4" y="1719750"/>
            <a:ext cx="7772396" cy="2276856"/>
          </a:xfrm>
        </p:spPr>
        <p:txBody>
          <a:bodyPr/>
          <a:lstStyle/>
          <a:p>
            <a:pPr algn="ctr"/>
            <a:r>
              <a:rPr lang="ja-JP" altLang="en-US" sz="4000" dirty="0" smtClean="0">
                <a:solidFill>
                  <a:schemeClr val="tx1"/>
                </a:solidFill>
                <a:latin typeface="HGS創英角ｺﾞｼｯｸUB" panose="020B0900000000000000" pitchFamily="50" charset="-128"/>
                <a:ea typeface="HGS創英角ｺﾞｼｯｸUB" panose="020B0900000000000000" pitchFamily="50" charset="-128"/>
              </a:rPr>
              <a:t>情報実験第</a:t>
            </a:r>
            <a:r>
              <a:rPr lang="en-US" altLang="ja-JP" sz="4000" dirty="0" smtClean="0">
                <a:solidFill>
                  <a:schemeClr val="tx1"/>
                </a:solidFill>
                <a:latin typeface="HGS創英角ｺﾞｼｯｸUB" panose="020B0900000000000000" pitchFamily="50" charset="-128"/>
                <a:ea typeface="HGS創英角ｺﾞｼｯｸUB" panose="020B0900000000000000" pitchFamily="50" charset="-128"/>
              </a:rPr>
              <a:t>11</a:t>
            </a:r>
            <a:r>
              <a:rPr lang="ja-JP" altLang="en-US" sz="4000" dirty="0" smtClean="0">
                <a:solidFill>
                  <a:schemeClr val="tx1"/>
                </a:solidFill>
                <a:latin typeface="HGS創英角ｺﾞｼｯｸUB" panose="020B0900000000000000" pitchFamily="50" charset="-128"/>
                <a:ea typeface="HGS創英角ｺﾞｼｯｸUB" panose="020B0900000000000000" pitchFamily="50" charset="-128"/>
              </a:rPr>
              <a:t>回</a:t>
            </a:r>
            <a:r>
              <a:rPr lang="en-US" altLang="ja-JP" sz="4000" dirty="0" smtClean="0">
                <a:solidFill>
                  <a:schemeClr val="tx1"/>
                </a:solidFill>
                <a:latin typeface="HGS創英角ｺﾞｼｯｸUB" panose="020B0900000000000000" pitchFamily="50" charset="-128"/>
                <a:ea typeface="HGS創英角ｺﾞｼｯｸUB" panose="020B0900000000000000" pitchFamily="50" charset="-128"/>
              </a:rPr>
              <a:t>(2013/07/12)</a:t>
            </a:r>
            <a:br>
              <a:rPr lang="en-US" altLang="ja-JP" sz="4000" dirty="0" smtClean="0">
                <a:solidFill>
                  <a:schemeClr val="tx1"/>
                </a:solidFill>
                <a:latin typeface="HGS創英角ｺﾞｼｯｸUB" panose="020B0900000000000000" pitchFamily="50" charset="-128"/>
                <a:ea typeface="HGS創英角ｺﾞｼｯｸUB" panose="020B0900000000000000" pitchFamily="50" charset="-128"/>
              </a:rPr>
            </a:br>
            <a:r>
              <a:rPr lang="en-US" altLang="ja-JP" sz="2400" dirty="0" smtClean="0">
                <a:solidFill>
                  <a:srgbClr val="92D050"/>
                </a:solidFill>
                <a:latin typeface="HGS創英角ｺﾞｼｯｸUB" panose="020B0900000000000000" pitchFamily="50" charset="-128"/>
                <a:ea typeface="HGS創英角ｺﾞｼｯｸUB" panose="020B0900000000000000" pitchFamily="50" charset="-128"/>
              </a:rPr>
              <a:t/>
            </a:r>
            <a:br>
              <a:rPr lang="en-US" altLang="ja-JP" sz="2400" dirty="0" smtClean="0">
                <a:solidFill>
                  <a:srgbClr val="92D050"/>
                </a:solidFill>
                <a:latin typeface="HGS創英角ｺﾞｼｯｸUB" panose="020B0900000000000000" pitchFamily="50" charset="-128"/>
                <a:ea typeface="HGS創英角ｺﾞｼｯｸUB" panose="020B0900000000000000" pitchFamily="50" charset="-128"/>
              </a:rPr>
            </a:br>
            <a:r>
              <a:rPr lang="en-US" altLang="ja-JP" sz="8800" dirty="0" smtClean="0">
                <a:solidFill>
                  <a:srgbClr val="92D050"/>
                </a:solidFill>
              </a:rPr>
              <a:t>WWW</a:t>
            </a:r>
            <a:r>
              <a:rPr lang="en-US" altLang="ja-JP" sz="6000" dirty="0" smtClean="0"/>
              <a:t> </a:t>
            </a:r>
            <a:r>
              <a:rPr lang="ja-JP" altLang="en-US" sz="6000" dirty="0" smtClean="0"/>
              <a:t>の仕組み</a:t>
            </a:r>
            <a:endParaRPr lang="ja-JP" altLang="en-US" sz="6000" dirty="0"/>
          </a:p>
        </p:txBody>
      </p:sp>
      <p:sp>
        <p:nvSpPr>
          <p:cNvPr id="3" name="サブタイトル 2"/>
          <p:cNvSpPr>
            <a:spLocks noGrp="1"/>
          </p:cNvSpPr>
          <p:nvPr>
            <p:ph type="subTitle" idx="1"/>
          </p:nvPr>
        </p:nvSpPr>
        <p:spPr>
          <a:xfrm>
            <a:off x="4998718" y="4432659"/>
            <a:ext cx="2821575" cy="1367250"/>
          </a:xfrm>
        </p:spPr>
        <p:txBody>
          <a:bodyPr>
            <a:normAutofit/>
          </a:bodyPr>
          <a:lstStyle/>
          <a:p>
            <a:r>
              <a:rPr kumimoji="1" lang="ja-JP" altLang="en-US" sz="2000" dirty="0" smtClean="0"/>
              <a:t>北海道大学大学院</a:t>
            </a:r>
            <a:endParaRPr kumimoji="1" lang="en-US" altLang="ja-JP" sz="2000" dirty="0" smtClean="0"/>
          </a:p>
          <a:p>
            <a:r>
              <a:rPr lang="ja-JP" altLang="en-US" sz="2000" dirty="0" smtClean="0"/>
              <a:t>理学院宇宙理学専攻</a:t>
            </a:r>
            <a:endParaRPr lang="en-US" altLang="ja-JP" sz="2000" dirty="0" smtClean="0"/>
          </a:p>
          <a:p>
            <a:r>
              <a:rPr lang="ja-JP" altLang="en-US" sz="2000" dirty="0" smtClean="0"/>
              <a:t>修士</a:t>
            </a:r>
            <a:r>
              <a:rPr lang="en-US" altLang="ja-JP" sz="2000" dirty="0" smtClean="0"/>
              <a:t>1 </a:t>
            </a:r>
            <a:r>
              <a:rPr lang="ja-JP" altLang="en-US" sz="2000" dirty="0" smtClean="0"/>
              <a:t>年</a:t>
            </a:r>
            <a:r>
              <a:rPr lang="en-US" altLang="ja-JP" sz="2000" dirty="0" smtClean="0"/>
              <a:t> </a:t>
            </a:r>
            <a:r>
              <a:rPr kumimoji="1" lang="ja-JP" altLang="en-US" sz="2000" dirty="0" smtClean="0"/>
              <a:t>渡辺 健介</a:t>
            </a:r>
            <a:endParaRPr kumimoji="1" lang="ja-JP" altLang="en-US" sz="2000" dirty="0"/>
          </a:p>
        </p:txBody>
      </p:sp>
    </p:spTree>
    <p:extLst>
      <p:ext uri="{BB962C8B-B14F-4D97-AF65-F5344CB8AC3E}">
        <p14:creationId xmlns:p14="http://schemas.microsoft.com/office/powerpoint/2010/main" val="2732026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5732"/>
            <a:ext cx="9144000" cy="1005501"/>
          </a:xfrm>
        </p:spPr>
        <p:txBody>
          <a:bodyPr>
            <a:normAutofit/>
          </a:bodyPr>
          <a:lstStyle/>
          <a:p>
            <a:pPr algn="ctr"/>
            <a:r>
              <a:rPr kumimoji="1" lang="en-US" altLang="ja-JP" sz="6000" dirty="0" smtClean="0">
                <a:latin typeface="Meiryo UI" panose="020B0604030504040204" pitchFamily="50" charset="-128"/>
                <a:ea typeface="Meiryo UI" panose="020B0604030504040204" pitchFamily="50" charset="-128"/>
              </a:rPr>
              <a:t>WWW </a:t>
            </a:r>
            <a:r>
              <a:rPr kumimoji="1" lang="ja-JP" altLang="en-US" sz="6000" dirty="0" smtClean="0">
                <a:latin typeface="Meiryo UI" panose="020B0604030504040204" pitchFamily="50" charset="-128"/>
                <a:ea typeface="Meiryo UI" panose="020B0604030504040204" pitchFamily="50" charset="-128"/>
              </a:rPr>
              <a:t>の特徴</a:t>
            </a:r>
            <a:r>
              <a:rPr kumimoji="1" lang="en-US" altLang="ja-JP" sz="6000" dirty="0" smtClean="0">
                <a:latin typeface="Meiryo UI" panose="020B0604030504040204" pitchFamily="50" charset="-128"/>
                <a:ea typeface="Meiryo UI" panose="020B0604030504040204" pitchFamily="50" charset="-128"/>
              </a:rPr>
              <a:t> </a:t>
            </a:r>
            <a:endParaRPr kumimoji="1" lang="ja-JP" altLang="en-US" sz="6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96333" y="1473200"/>
            <a:ext cx="8119534" cy="4724400"/>
          </a:xfrm>
        </p:spPr>
        <p:txBody>
          <a:bodyPr>
            <a:normAutofit/>
          </a:bodyPr>
          <a:lstStyle/>
          <a:p>
            <a:pPr>
              <a:lnSpc>
                <a:spcPct val="100000"/>
              </a:lnSpc>
            </a:pPr>
            <a:r>
              <a:rPr lang="ja-JP" altLang="en-US" sz="2800" dirty="0" smtClean="0">
                <a:latin typeface="Meiryo UI" panose="020B0604030504040204" pitchFamily="50" charset="-128"/>
                <a:ea typeface="Meiryo UI" panose="020B0604030504040204" pitchFamily="50" charset="-128"/>
              </a:rPr>
              <a:t>ハイパーテキスト形式で書かれた文書</a:t>
            </a:r>
            <a:endParaRPr lang="en-US" altLang="ja-JP" sz="2800" dirty="0" smtClean="0">
              <a:latin typeface="Meiryo UI" panose="020B0604030504040204" pitchFamily="50" charset="-128"/>
              <a:ea typeface="Meiryo UI" panose="020B0604030504040204" pitchFamily="50" charset="-128"/>
            </a:endParaRPr>
          </a:p>
          <a:p>
            <a:pPr>
              <a:lnSpc>
                <a:spcPct val="100000"/>
              </a:lnSpc>
              <a:buClr>
                <a:srgbClr val="00B050"/>
              </a:buClr>
              <a:buFont typeface="Wingdings" panose="05000000000000000000" pitchFamily="2" charset="2"/>
              <a:buChar char="u"/>
            </a:pPr>
            <a:r>
              <a:rPr lang="ja-JP" altLang="en-US" sz="2800" u="sng" dirty="0" smtClean="0">
                <a:latin typeface="Meiryo UI" panose="020B0604030504040204" pitchFamily="50" charset="-128"/>
                <a:ea typeface="Meiryo UI" panose="020B0604030504040204" pitchFamily="50" charset="-128"/>
              </a:rPr>
              <a:t>ドキュメント記述言語の</a:t>
            </a:r>
            <a:r>
              <a:rPr lang="en-US" altLang="ja-JP" sz="2800" u="sng" dirty="0" smtClean="0">
                <a:latin typeface="Meiryo UI" panose="020B0604030504040204" pitchFamily="50" charset="-128"/>
                <a:ea typeface="Meiryo UI" panose="020B0604030504040204" pitchFamily="50" charset="-128"/>
              </a:rPr>
              <a:t>HTML </a:t>
            </a:r>
            <a:r>
              <a:rPr lang="ja-JP" altLang="en-US" sz="2800" u="sng" dirty="0" smtClean="0">
                <a:latin typeface="Meiryo UI" panose="020B0604030504040204" pitchFamily="50" charset="-128"/>
                <a:ea typeface="Meiryo UI" panose="020B0604030504040204" pitchFamily="50" charset="-128"/>
              </a:rPr>
              <a:t>や</a:t>
            </a:r>
            <a:r>
              <a:rPr lang="en-US" altLang="ja-JP" sz="2800" u="sng" dirty="0" smtClean="0">
                <a:latin typeface="Meiryo UI" panose="020B0604030504040204" pitchFamily="50" charset="-128"/>
                <a:ea typeface="Meiryo UI" panose="020B0604030504040204" pitchFamily="50" charset="-128"/>
              </a:rPr>
              <a:t>XHTML </a:t>
            </a:r>
            <a:r>
              <a:rPr lang="ja-JP" altLang="en-US" sz="2800" u="sng" dirty="0" smtClean="0">
                <a:latin typeface="Meiryo UI" panose="020B0604030504040204" pitchFamily="50" charset="-128"/>
                <a:ea typeface="Meiryo UI" panose="020B0604030504040204" pitchFamily="50" charset="-128"/>
              </a:rPr>
              <a:t>などを使用</a:t>
            </a:r>
            <a:endParaRPr kumimoji="1" lang="en-US" altLang="ja-JP" sz="2800" u="sng"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プロトコル</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通信規約</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には，</a:t>
            </a:r>
            <a:r>
              <a:rPr lang="en-US" altLang="ja-JP" sz="2800" dirty="0" smtClean="0">
                <a:latin typeface="Meiryo UI" panose="020B0604030504040204" pitchFamily="50" charset="-128"/>
                <a:ea typeface="Meiryo UI" panose="020B0604030504040204" pitchFamily="50" charset="-128"/>
              </a:rPr>
              <a:t>HTTP, HTTPS </a:t>
            </a:r>
            <a:r>
              <a:rPr lang="ja-JP" altLang="en-US" sz="2800" dirty="0" smtClean="0">
                <a:latin typeface="Meiryo UI" panose="020B0604030504040204" pitchFamily="50" charset="-128"/>
                <a:ea typeface="Meiryo UI" panose="020B0604030504040204" pitchFamily="50" charset="-128"/>
              </a:rPr>
              <a:t>を使用</a:t>
            </a:r>
            <a:endParaRPr lang="en-US" altLang="ja-JP" sz="2800" dirty="0" smtClean="0">
              <a:latin typeface="Meiryo UI" panose="020B0604030504040204" pitchFamily="50" charset="-128"/>
              <a:ea typeface="Meiryo UI" panose="020B0604030504040204" pitchFamily="50" charset="-128"/>
            </a:endParaRPr>
          </a:p>
          <a:p>
            <a:pPr>
              <a:lnSpc>
                <a:spcPct val="100000"/>
              </a:lnSpc>
            </a:pPr>
            <a:r>
              <a:rPr kumimoji="1" lang="ja-JP" altLang="en-US" sz="2800" dirty="0" smtClean="0">
                <a:latin typeface="Meiryo UI" panose="020B0604030504040204" pitchFamily="50" charset="-128"/>
                <a:ea typeface="Meiryo UI" panose="020B0604030504040204" pitchFamily="50" charset="-128"/>
              </a:rPr>
              <a:t>それぞれの</a:t>
            </a:r>
            <a:r>
              <a:rPr lang="ja-JP" altLang="en-US" sz="2800" dirty="0">
                <a:latin typeface="Meiryo UI" panose="020B0604030504040204" pitchFamily="50" charset="-128"/>
                <a:ea typeface="Meiryo UI" panose="020B0604030504040204" pitchFamily="50" charset="-128"/>
              </a:rPr>
              <a:t>文書</a:t>
            </a:r>
            <a:r>
              <a:rPr kumimoji="1" lang="ja-JP" altLang="en-US" sz="2800" dirty="0" smtClean="0">
                <a:latin typeface="Meiryo UI" panose="020B0604030504040204" pitchFamily="50" charset="-128"/>
                <a:ea typeface="Meiryo UI" panose="020B0604030504040204" pitchFamily="50" charset="-128"/>
              </a:rPr>
              <a:t>が</a:t>
            </a:r>
            <a:r>
              <a:rPr kumimoji="1" lang="en-US" altLang="ja-JP" sz="2800" dirty="0" smtClean="0">
                <a:latin typeface="Meiryo UI" panose="020B0604030504040204" pitchFamily="50" charset="-128"/>
                <a:ea typeface="Meiryo UI" panose="020B0604030504040204" pitchFamily="50" charset="-128"/>
              </a:rPr>
              <a:t>URL </a:t>
            </a:r>
            <a:r>
              <a:rPr kumimoji="1" lang="ja-JP" altLang="en-US" sz="2800" dirty="0" smtClean="0">
                <a:latin typeface="Meiryo UI" panose="020B0604030504040204" pitchFamily="50" charset="-128"/>
                <a:ea typeface="Meiryo UI" panose="020B0604030504040204" pitchFamily="50" charset="-128"/>
              </a:rPr>
              <a:t>をもつ</a:t>
            </a:r>
            <a:endParaRPr kumimoji="1"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a:latin typeface="Meiryo UI" panose="020B0604030504040204" pitchFamily="50" charset="-128"/>
                <a:ea typeface="Meiryo UI" panose="020B0604030504040204" pitchFamily="50" charset="-128"/>
              </a:rPr>
              <a:t>文書</a:t>
            </a:r>
            <a:r>
              <a:rPr kumimoji="1" lang="ja-JP" altLang="en-US" sz="2800" dirty="0" smtClean="0">
                <a:latin typeface="Meiryo UI" panose="020B0604030504040204" pitchFamily="50" charset="-128"/>
                <a:ea typeface="Meiryo UI" panose="020B0604030504040204" pitchFamily="50" charset="-128"/>
              </a:rPr>
              <a:t>の閲覧には</a:t>
            </a:r>
            <a:r>
              <a:rPr lang="ja-JP" altLang="en-US" sz="2800" dirty="0" smtClean="0">
                <a:latin typeface="Meiryo UI" panose="020B0604030504040204" pitchFamily="50" charset="-128"/>
                <a:ea typeface="Meiryo UI" panose="020B0604030504040204" pitchFamily="50" charset="-128"/>
              </a:rPr>
              <a:t>ブラウザが必要</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530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kumimoji="1" lang="en-US" altLang="ja-JP" sz="6000" dirty="0" smtClean="0">
                <a:latin typeface="HG丸ｺﾞｼｯｸM-PRO" panose="020F0600000000000000" pitchFamily="50" charset="-128"/>
                <a:ea typeface="HG丸ｺﾞｼｯｸM-PRO" panose="020F0600000000000000" pitchFamily="50" charset="-128"/>
              </a:rPr>
              <a:t>HTML </a:t>
            </a:r>
            <a:r>
              <a:rPr kumimoji="1" lang="ja-JP" altLang="en-US" sz="6000" dirty="0" smtClean="0">
                <a:latin typeface="HG丸ｺﾞｼｯｸM-PRO" panose="020F0600000000000000" pitchFamily="50" charset="-128"/>
                <a:ea typeface="HG丸ｺﾞｼｯｸM-PRO" panose="020F0600000000000000" pitchFamily="50" charset="-128"/>
              </a:rPr>
              <a:t>と </a:t>
            </a:r>
            <a:r>
              <a:rPr kumimoji="1" lang="en-US" altLang="ja-JP" sz="6000" dirty="0" smtClean="0">
                <a:latin typeface="HG丸ｺﾞｼｯｸM-PRO" panose="020F0600000000000000" pitchFamily="50" charset="-128"/>
                <a:ea typeface="HG丸ｺﾞｼｯｸM-PRO" panose="020F0600000000000000" pitchFamily="50" charset="-128"/>
              </a:rPr>
              <a:t>XHTML</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394700" cy="4660900"/>
          </a:xfrm>
        </p:spPr>
        <p:txBody>
          <a:bodyPr>
            <a:normAutofit/>
          </a:bodyPr>
          <a:lstStyle/>
          <a:p>
            <a:pPr>
              <a:lnSpc>
                <a:spcPct val="100000"/>
              </a:lnSpc>
            </a:pPr>
            <a:r>
              <a:rPr kumimoji="1" lang="en-US" altLang="ja-JP" sz="2800" dirty="0" smtClean="0">
                <a:latin typeface="HG丸ｺﾞｼｯｸM-PRO" panose="020F0600000000000000" pitchFamily="50" charset="-128"/>
                <a:ea typeface="HG丸ｺﾞｼｯｸM-PRO" panose="020F0600000000000000" pitchFamily="50" charset="-128"/>
              </a:rPr>
              <a:t>HTML </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en-US" altLang="ja-JP" sz="2400" dirty="0" err="1" smtClean="0">
                <a:latin typeface="HG丸ｺﾞｼｯｸM-PRO" panose="020F0600000000000000" pitchFamily="50" charset="-128"/>
                <a:ea typeface="HG丸ｺﾞｼｯｸM-PRO" panose="020F0600000000000000" pitchFamily="50" charset="-128"/>
              </a:rPr>
              <a:t>HyperText</a:t>
            </a:r>
            <a:r>
              <a:rPr kumimoji="1" lang="en-US" altLang="ja-JP" sz="2400" dirty="0" smtClean="0">
                <a:latin typeface="HG丸ｺﾞｼｯｸM-PRO" panose="020F0600000000000000" pitchFamily="50" charset="-128"/>
                <a:ea typeface="HG丸ｺﾞｼｯｸM-PRO" panose="020F0600000000000000" pitchFamily="50" charset="-128"/>
              </a:rPr>
              <a:t> Markup Language)</a:t>
            </a:r>
          </a:p>
          <a:p>
            <a:pPr lvl="1">
              <a:lnSpc>
                <a:spcPct val="100000"/>
              </a:lnSpc>
            </a:pPr>
            <a:r>
              <a:rPr kumimoji="1" lang="en-US" altLang="ja-JP" sz="2400" dirty="0" smtClean="0">
                <a:latin typeface="HG丸ｺﾞｼｯｸM-PRO" panose="020F0600000000000000" pitchFamily="50" charset="-128"/>
                <a:ea typeface="HG丸ｺﾞｼｯｸM-PRO" panose="020F0600000000000000" pitchFamily="50" charset="-128"/>
              </a:rPr>
              <a:t>WWW </a:t>
            </a:r>
            <a:r>
              <a:rPr kumimoji="1" lang="ja-JP" altLang="en-US" sz="2400" dirty="0" smtClean="0">
                <a:latin typeface="HG丸ｺﾞｼｯｸM-PRO" panose="020F0600000000000000" pitchFamily="50" charset="-128"/>
                <a:ea typeface="HG丸ｺﾞｼｯｸM-PRO" panose="020F0600000000000000" pitchFamily="50" charset="-128"/>
              </a:rPr>
              <a:t>上で公開される文書の標準的な書式．</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2">
              <a:lnSpc>
                <a:spcPct val="100000"/>
              </a:lnSpc>
            </a:pPr>
            <a:r>
              <a:rPr kumimoji="1" lang="ja-JP" altLang="en-US" sz="2200" dirty="0" smtClean="0">
                <a:latin typeface="HG丸ｺﾞｼｯｸM-PRO" panose="020F0600000000000000" pitchFamily="50" charset="-128"/>
                <a:ea typeface="HG丸ｺﾞｼｯｸM-PRO" panose="020F0600000000000000" pitchFamily="50" charset="-128"/>
              </a:rPr>
              <a:t>他の文書とのリンク関係を定義することができる</a:t>
            </a:r>
            <a:r>
              <a:rPr lang="ja-JP" altLang="en-US" sz="2200" dirty="0" smtClean="0">
                <a:latin typeface="HG丸ｺﾞｼｯｸM-PRO" panose="020F0600000000000000" pitchFamily="50" charset="-128"/>
                <a:ea typeface="HG丸ｺﾞｼｯｸM-PRO" panose="020F0600000000000000" pitchFamily="50" charset="-128"/>
              </a:rPr>
              <a:t>．</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400" dirty="0" smtClean="0">
                <a:latin typeface="HG丸ｺﾞｼｯｸM-PRO" panose="020F0600000000000000" pitchFamily="50" charset="-128"/>
                <a:ea typeface="HG丸ｺﾞｼｯｸM-PRO" panose="020F0600000000000000" pitchFamily="50" charset="-128"/>
              </a:rPr>
              <a:t>通常</a:t>
            </a:r>
            <a:r>
              <a:rPr lang="en-US" altLang="ja-JP" sz="2400" dirty="0" smtClean="0">
                <a:latin typeface="HG丸ｺﾞｼｯｸM-PRO" panose="020F0600000000000000" pitchFamily="50" charset="-128"/>
                <a:ea typeface="HG丸ｺﾞｼｯｸM-PRO" panose="020F0600000000000000" pitchFamily="50" charset="-128"/>
              </a:rPr>
              <a:t>&lt;</a:t>
            </a:r>
            <a:r>
              <a:rPr lang="ja-JP" altLang="en-US" sz="2400" dirty="0" smtClean="0">
                <a:latin typeface="HG丸ｺﾞｼｯｸM-PRO" panose="020F0600000000000000" pitchFamily="50" charset="-128"/>
                <a:ea typeface="HG丸ｺﾞｼｯｸM-PRO" panose="020F0600000000000000" pitchFamily="50" charset="-128"/>
              </a:rPr>
              <a:t>タグ</a:t>
            </a:r>
            <a:r>
              <a:rPr lang="en-US" altLang="ja-JP" sz="2400" dirty="0" smtClean="0">
                <a:latin typeface="HG丸ｺﾞｼｯｸM-PRO" panose="020F0600000000000000" pitchFamily="50" charset="-128"/>
                <a:ea typeface="HG丸ｺﾞｼｯｸM-PRO" panose="020F0600000000000000" pitchFamily="50" charset="-128"/>
              </a:rPr>
              <a:t>&gt;</a:t>
            </a:r>
            <a:r>
              <a:rPr lang="ja-JP" altLang="en-US" sz="2400" dirty="0" smtClean="0">
                <a:latin typeface="HG丸ｺﾞｼｯｸM-PRO" panose="020F0600000000000000" pitchFamily="50" charset="-128"/>
                <a:ea typeface="HG丸ｺﾞｼｯｸM-PRO" panose="020F0600000000000000" pitchFamily="50" charset="-128"/>
              </a:rPr>
              <a:t>を用いて記述する．</a:t>
            </a:r>
            <a:endParaRPr lang="en-US" altLang="ja-JP" sz="2400" dirty="0" smtClean="0">
              <a:latin typeface="HG丸ｺﾞｼｯｸM-PRO" panose="020F0600000000000000" pitchFamily="50" charset="-128"/>
              <a:ea typeface="HG丸ｺﾞｼｯｸM-PRO" panose="020F0600000000000000" pitchFamily="50" charset="-128"/>
            </a:endParaRPr>
          </a:p>
          <a:p>
            <a:pPr marL="274320" lvl="1" indent="0">
              <a:lnSpc>
                <a:spcPct val="100000"/>
              </a:lnSpc>
              <a:buNone/>
            </a:pPr>
            <a:endParaRPr kumimoji="1" lang="en-US" altLang="ja-JP" sz="2200" dirty="0" smtClean="0">
              <a:latin typeface="HG丸ｺﾞｼｯｸM-PRO" panose="020F0600000000000000" pitchFamily="50" charset="-128"/>
              <a:ea typeface="HG丸ｺﾞｼｯｸM-PRO" panose="020F0600000000000000" pitchFamily="50" charset="-128"/>
            </a:endParaRPr>
          </a:p>
          <a:p>
            <a:pPr>
              <a:lnSpc>
                <a:spcPct val="100000"/>
              </a:lnSpc>
            </a:pPr>
            <a:r>
              <a:rPr kumimoji="1" lang="en-US" altLang="ja-JP" sz="2800" dirty="0" smtClean="0">
                <a:latin typeface="HG丸ｺﾞｼｯｸM-PRO" panose="020F0600000000000000" pitchFamily="50" charset="-128"/>
                <a:ea typeface="HG丸ｺﾞｼｯｸM-PRO" panose="020F0600000000000000" pitchFamily="50" charset="-128"/>
              </a:rPr>
              <a:t>XHTML </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en-US" altLang="ja-JP" sz="2400" dirty="0" err="1" smtClean="0">
                <a:latin typeface="HG丸ｺﾞｼｯｸM-PRO" panose="020F0600000000000000" pitchFamily="50" charset="-128"/>
                <a:ea typeface="HG丸ｺﾞｼｯｸM-PRO" panose="020F0600000000000000" pitchFamily="50" charset="-128"/>
              </a:rPr>
              <a:t>EXtensible</a:t>
            </a:r>
            <a:r>
              <a:rPr kumimoji="1" lang="en-US" altLang="ja-JP" sz="2400" dirty="0" smtClean="0">
                <a:latin typeface="HG丸ｺﾞｼｯｸM-PRO" panose="020F0600000000000000" pitchFamily="50" charset="-128"/>
                <a:ea typeface="HG丸ｺﾞｼｯｸM-PRO" panose="020F0600000000000000" pitchFamily="50" charset="-128"/>
              </a:rPr>
              <a:t> </a:t>
            </a:r>
            <a:r>
              <a:rPr kumimoji="1" lang="en-US" altLang="ja-JP" sz="2400" dirty="0" err="1" smtClean="0">
                <a:latin typeface="HG丸ｺﾞｼｯｸM-PRO" panose="020F0600000000000000" pitchFamily="50" charset="-128"/>
                <a:ea typeface="HG丸ｺﾞｼｯｸM-PRO" panose="020F0600000000000000" pitchFamily="50" charset="-128"/>
              </a:rPr>
              <a:t>HyperText</a:t>
            </a:r>
            <a:r>
              <a:rPr kumimoji="1" lang="en-US" altLang="ja-JP" sz="2400" dirty="0" smtClean="0">
                <a:latin typeface="HG丸ｺﾞｼｯｸM-PRO" panose="020F0600000000000000" pitchFamily="50" charset="-128"/>
                <a:ea typeface="HG丸ｺﾞｼｯｸM-PRO" panose="020F0600000000000000" pitchFamily="50" charset="-128"/>
              </a:rPr>
              <a:t> Markup Language)</a:t>
            </a:r>
            <a:endParaRPr kumimoji="1" lang="en-US" altLang="ja-JP" sz="2800" dirty="0" smtClean="0">
              <a:latin typeface="HG丸ｺﾞｼｯｸM-PRO" panose="020F0600000000000000" pitchFamily="50" charset="-128"/>
              <a:ea typeface="HG丸ｺﾞｼｯｸM-PRO" panose="020F0600000000000000" pitchFamily="50" charset="-128"/>
            </a:endParaRPr>
          </a:p>
          <a:p>
            <a:pPr lvl="1">
              <a:lnSpc>
                <a:spcPct val="100000"/>
              </a:lnSpc>
            </a:pPr>
            <a:r>
              <a:rPr kumimoji="1" lang="en-US" altLang="ja-JP" sz="2400" dirty="0" smtClean="0">
                <a:latin typeface="HG丸ｺﾞｼｯｸM-PRO" panose="020F0600000000000000" pitchFamily="50" charset="-128"/>
                <a:ea typeface="HG丸ｺﾞｼｯｸM-PRO" panose="020F0600000000000000" pitchFamily="50" charset="-128"/>
              </a:rPr>
              <a:t>HTML </a:t>
            </a:r>
            <a:r>
              <a:rPr lang="ja-JP" altLang="en-US" sz="2400" dirty="0" smtClean="0">
                <a:latin typeface="HG丸ｺﾞｼｯｸM-PRO" panose="020F0600000000000000" pitchFamily="50" charset="-128"/>
                <a:ea typeface="HG丸ｺﾞｼｯｸM-PRO" panose="020F0600000000000000" pitchFamily="50" charset="-128"/>
              </a:rPr>
              <a:t>を</a:t>
            </a:r>
            <a:r>
              <a:rPr kumimoji="1" lang="ja-JP" altLang="en-US" sz="2400" dirty="0" smtClean="0">
                <a:latin typeface="HG丸ｺﾞｼｯｸM-PRO" panose="020F0600000000000000" pitchFamily="50" charset="-128"/>
                <a:ea typeface="HG丸ｺﾞｼｯｸM-PRO" panose="020F0600000000000000" pitchFamily="50" charset="-128"/>
              </a:rPr>
              <a:t>拡張性のある</a:t>
            </a:r>
            <a:r>
              <a:rPr kumimoji="1" lang="en-US" altLang="ja-JP" sz="2400" dirty="0" smtClean="0">
                <a:latin typeface="HG丸ｺﾞｼｯｸM-PRO" panose="020F0600000000000000" pitchFamily="50" charset="-128"/>
                <a:ea typeface="HG丸ｺﾞｼｯｸM-PRO" panose="020F0600000000000000" pitchFamily="50" charset="-128"/>
              </a:rPr>
              <a:t>XML </a:t>
            </a:r>
            <a:r>
              <a:rPr kumimoji="1" lang="ja-JP" altLang="en-US" sz="2400" dirty="0" smtClean="0">
                <a:latin typeface="HG丸ｺﾞｼｯｸM-PRO" panose="020F0600000000000000" pitchFamily="50" charset="-128"/>
                <a:ea typeface="HG丸ｺﾞｼｯｸM-PRO" panose="020F0600000000000000" pitchFamily="50" charset="-128"/>
              </a:rPr>
              <a:t>文法で再定義したもの</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2">
              <a:lnSpc>
                <a:spcPct val="100000"/>
              </a:lnSpc>
            </a:pPr>
            <a:r>
              <a:rPr lang="en-US" altLang="ja-JP" sz="2200" dirty="0" smtClean="0">
                <a:latin typeface="HG丸ｺﾞｼｯｸM-PRO" panose="020F0600000000000000" pitchFamily="50" charset="-128"/>
                <a:ea typeface="HG丸ｺﾞｼｯｸM-PRO" panose="020F0600000000000000" pitchFamily="50" charset="-128"/>
              </a:rPr>
              <a:t>XML </a:t>
            </a:r>
            <a:r>
              <a:rPr lang="ja-JP" altLang="en-US" sz="2200" dirty="0" smtClean="0">
                <a:latin typeface="HG丸ｺﾞｼｯｸM-PRO" panose="020F0600000000000000" pitchFamily="50" charset="-128"/>
                <a:ea typeface="HG丸ｺﾞｼｯｸM-PRO" panose="020F0600000000000000" pitchFamily="50" charset="-128"/>
              </a:rPr>
              <a:t>はユーザ独自のタグを定義できる</a:t>
            </a:r>
            <a:endParaRPr kumimoji="1"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en-US" altLang="ja-JP" sz="2400" dirty="0" smtClean="0">
                <a:latin typeface="HG丸ｺﾞｼｯｸM-PRO" panose="020F0600000000000000" pitchFamily="50" charset="-128"/>
                <a:ea typeface="HG丸ｺﾞｼｯｸM-PRO" panose="020F0600000000000000" pitchFamily="50" charset="-128"/>
              </a:rPr>
              <a:t>HTML </a:t>
            </a:r>
            <a:r>
              <a:rPr lang="ja-JP" altLang="en-US" sz="2400" dirty="0" smtClean="0">
                <a:latin typeface="HG丸ｺﾞｼｯｸM-PRO" panose="020F0600000000000000" pitchFamily="50" charset="-128"/>
                <a:ea typeface="HG丸ｺﾞｼｯｸM-PRO" panose="020F0600000000000000" pitchFamily="50" charset="-128"/>
              </a:rPr>
              <a:t>の後継規格</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15888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kumimoji="1" lang="en-US" altLang="ja-JP" sz="6000" dirty="0" smtClean="0">
                <a:latin typeface="HG丸ｺﾞｼｯｸM-PRO" panose="020F0600000000000000" pitchFamily="50" charset="-128"/>
                <a:ea typeface="HG丸ｺﾞｼｯｸM-PRO" panose="020F0600000000000000" pitchFamily="50" charset="-128"/>
              </a:rPr>
              <a:t>HTML </a:t>
            </a:r>
            <a:r>
              <a:rPr lang="ja-JP" altLang="en-US" sz="6000" dirty="0" smtClean="0">
                <a:latin typeface="HG丸ｺﾞｼｯｸM-PRO" panose="020F0600000000000000" pitchFamily="50" charset="-128"/>
                <a:ea typeface="HG丸ｺﾞｼｯｸM-PRO" panose="020F0600000000000000" pitchFamily="50" charset="-128"/>
              </a:rPr>
              <a:t>の</a:t>
            </a:r>
            <a:r>
              <a:rPr lang="en-US" altLang="ja-JP" sz="6000" dirty="0" smtClean="0">
                <a:latin typeface="HG丸ｺﾞｼｯｸM-PRO" panose="020F0600000000000000" pitchFamily="50" charset="-128"/>
                <a:ea typeface="HG丸ｺﾞｼｯｸM-PRO" panose="020F0600000000000000" pitchFamily="50" charset="-128"/>
              </a:rPr>
              <a:t>&lt;</a:t>
            </a:r>
            <a:r>
              <a:rPr lang="ja-JP" altLang="en-US" sz="6000" dirty="0" smtClean="0">
                <a:latin typeface="HG丸ｺﾞｼｯｸM-PRO" panose="020F0600000000000000" pitchFamily="50" charset="-128"/>
                <a:ea typeface="HG丸ｺﾞｼｯｸM-PRO" panose="020F0600000000000000" pitchFamily="50" charset="-128"/>
              </a:rPr>
              <a:t>タグ</a:t>
            </a:r>
            <a:r>
              <a:rPr lang="en-US" altLang="ja-JP" sz="6000" dirty="0" smtClean="0">
                <a:latin typeface="HG丸ｺﾞｼｯｸM-PRO" panose="020F0600000000000000" pitchFamily="50" charset="-128"/>
                <a:ea typeface="HG丸ｺﾞｼｯｸM-PRO" panose="020F0600000000000000" pitchFamily="50" charset="-128"/>
              </a:rPr>
              <a:t>&gt;</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426720" y="1536699"/>
            <a:ext cx="8717280" cy="5099231"/>
          </a:xfrm>
        </p:spPr>
        <p:txBody>
          <a:bodyPr>
            <a:normAutofit/>
          </a:bodyPr>
          <a:lstStyle/>
          <a:p>
            <a:pPr>
              <a:lnSpc>
                <a:spcPct val="100000"/>
              </a:lnSpc>
            </a:pPr>
            <a:r>
              <a:rPr lang="en-US" altLang="ja-JP" sz="2800" dirty="0" smtClean="0">
                <a:latin typeface="HG丸ｺﾞｼｯｸM-PRO" panose="020F0600000000000000" pitchFamily="50" charset="-128"/>
                <a:ea typeface="HG丸ｺﾞｼｯｸM-PRO" panose="020F0600000000000000" pitchFamily="50" charset="-128"/>
              </a:rPr>
              <a:t>&lt;</a:t>
            </a:r>
            <a:r>
              <a:rPr lang="ja-JP" altLang="en-US" sz="2800" dirty="0" smtClean="0">
                <a:latin typeface="HG丸ｺﾞｼｯｸM-PRO" panose="020F0600000000000000" pitchFamily="50" charset="-128"/>
                <a:ea typeface="HG丸ｺﾞｼｯｸM-PRO" panose="020F0600000000000000" pitchFamily="50" charset="-128"/>
              </a:rPr>
              <a:t>タグ</a:t>
            </a:r>
            <a:r>
              <a:rPr lang="en-US" altLang="ja-JP" sz="2800" dirty="0" smtClean="0">
                <a:latin typeface="HG丸ｺﾞｼｯｸM-PRO" panose="020F0600000000000000" pitchFamily="50" charset="-128"/>
                <a:ea typeface="HG丸ｺﾞｼｯｸM-PRO" panose="020F0600000000000000" pitchFamily="50" charset="-128"/>
              </a:rPr>
              <a:t>&gt; </a:t>
            </a:r>
            <a:r>
              <a:rPr lang="ja-JP" altLang="en-US" sz="2800" dirty="0" smtClean="0">
                <a:latin typeface="HG丸ｺﾞｼｯｸM-PRO" panose="020F0600000000000000" pitchFamily="50" charset="-128"/>
                <a:ea typeface="HG丸ｺﾞｼｯｸM-PRO" panose="020F0600000000000000" pitchFamily="50" charset="-128"/>
              </a:rPr>
              <a:t>とは？</a:t>
            </a:r>
            <a:endParaRPr lang="en-US" altLang="ja-JP" sz="2800" dirty="0" smtClean="0">
              <a:latin typeface="HG丸ｺﾞｼｯｸM-PRO" panose="020F0600000000000000" pitchFamily="50" charset="-128"/>
              <a:ea typeface="HG丸ｺﾞｼｯｸM-PRO" panose="020F0600000000000000" pitchFamily="50" charset="-128"/>
            </a:endParaRPr>
          </a:p>
          <a:p>
            <a:pPr lvl="1">
              <a:lnSpc>
                <a:spcPct val="100000"/>
              </a:lnSpc>
            </a:pPr>
            <a:r>
              <a:rPr kumimoji="1" lang="en-US" altLang="ja-JP" sz="2600" dirty="0" smtClean="0">
                <a:latin typeface="HG丸ｺﾞｼｯｸM-PRO" panose="020F0600000000000000" pitchFamily="50" charset="-128"/>
                <a:ea typeface="HG丸ｺﾞｼｯｸM-PRO" panose="020F0600000000000000" pitchFamily="50" charset="-128"/>
              </a:rPr>
              <a:t>HTML </a:t>
            </a:r>
            <a:r>
              <a:rPr lang="ja-JP" altLang="en-US" sz="2600" dirty="0" smtClean="0">
                <a:latin typeface="HG丸ｺﾞｼｯｸM-PRO" panose="020F0600000000000000" pitchFamily="50" charset="-128"/>
                <a:ea typeface="HG丸ｺﾞｼｯｸM-PRO" panose="020F0600000000000000" pitchFamily="50" charset="-128"/>
              </a:rPr>
              <a:t>文書で用いられる符号</a:t>
            </a:r>
            <a:endParaRPr lang="en-US" altLang="ja-JP" sz="2600" dirty="0" smtClean="0">
              <a:latin typeface="HG丸ｺﾞｼｯｸM-PRO" panose="020F0600000000000000" pitchFamily="50" charset="-128"/>
              <a:ea typeface="HG丸ｺﾞｼｯｸM-PRO" panose="020F0600000000000000" pitchFamily="50" charset="-128"/>
            </a:endParaRPr>
          </a:p>
          <a:p>
            <a:pPr lvl="1">
              <a:lnSpc>
                <a:spcPct val="100000"/>
              </a:lnSpc>
            </a:pPr>
            <a:r>
              <a:rPr kumimoji="1" lang="ja-JP" altLang="en-US" sz="2600" dirty="0" smtClean="0">
                <a:latin typeface="HG丸ｺﾞｼｯｸM-PRO" panose="020F0600000000000000" pitchFamily="50" charset="-128"/>
                <a:ea typeface="HG丸ｺﾞｼｯｸM-PRO" panose="020F0600000000000000" pitchFamily="50" charset="-128"/>
              </a:rPr>
              <a:t>ブラウザが </a:t>
            </a:r>
            <a:r>
              <a:rPr kumimoji="1" lang="en-US" altLang="ja-JP" sz="2600" dirty="0" smtClean="0">
                <a:latin typeface="HG丸ｺﾞｼｯｸM-PRO" panose="020F0600000000000000" pitchFamily="50" charset="-128"/>
                <a:ea typeface="HG丸ｺﾞｼｯｸM-PRO" panose="020F0600000000000000" pitchFamily="50" charset="-128"/>
              </a:rPr>
              <a:t>&lt;</a:t>
            </a:r>
            <a:r>
              <a:rPr kumimoji="1" lang="ja-JP" altLang="en-US" sz="2600" dirty="0" smtClean="0">
                <a:latin typeface="HG丸ｺﾞｼｯｸM-PRO" panose="020F0600000000000000" pitchFamily="50" charset="-128"/>
                <a:ea typeface="HG丸ｺﾞｼｯｸM-PRO" panose="020F0600000000000000" pitchFamily="50" charset="-128"/>
              </a:rPr>
              <a:t>タグ</a:t>
            </a:r>
            <a:r>
              <a:rPr kumimoji="1" lang="en-US" altLang="ja-JP" sz="2600" dirty="0" smtClean="0">
                <a:latin typeface="HG丸ｺﾞｼｯｸM-PRO" panose="020F0600000000000000" pitchFamily="50" charset="-128"/>
                <a:ea typeface="HG丸ｺﾞｼｯｸM-PRO" panose="020F0600000000000000" pitchFamily="50" charset="-128"/>
              </a:rPr>
              <a:t>&gt; </a:t>
            </a:r>
            <a:r>
              <a:rPr kumimoji="1" lang="ja-JP" altLang="en-US" sz="2600" dirty="0" smtClean="0">
                <a:latin typeface="HG丸ｺﾞｼｯｸM-PRO" panose="020F0600000000000000" pitchFamily="50" charset="-128"/>
                <a:ea typeface="HG丸ｺﾞｼｯｸM-PRO" panose="020F0600000000000000" pitchFamily="50" charset="-128"/>
              </a:rPr>
              <a:t>を</a:t>
            </a:r>
            <a:r>
              <a:rPr lang="ja-JP" altLang="en-US" sz="2600" dirty="0">
                <a:latin typeface="HG丸ｺﾞｼｯｸM-PRO" panose="020F0600000000000000" pitchFamily="50" charset="-128"/>
                <a:ea typeface="HG丸ｺﾞｼｯｸM-PRO" panose="020F0600000000000000" pitchFamily="50" charset="-128"/>
              </a:rPr>
              <a:t>解釈</a:t>
            </a:r>
            <a:r>
              <a:rPr lang="ja-JP" altLang="en-US" sz="2600" dirty="0" smtClean="0">
                <a:latin typeface="HG丸ｺﾞｼｯｸM-PRO" panose="020F0600000000000000" pitchFamily="50" charset="-128"/>
                <a:ea typeface="HG丸ｺﾞｼｯｸM-PRO" panose="020F0600000000000000" pitchFamily="50" charset="-128"/>
              </a:rPr>
              <a:t>し</a:t>
            </a:r>
            <a:r>
              <a:rPr kumimoji="1" lang="ja-JP" altLang="en-US" sz="2600" dirty="0" smtClean="0">
                <a:latin typeface="HG丸ｺﾞｼｯｸM-PRO" panose="020F0600000000000000" pitchFamily="50" charset="-128"/>
                <a:ea typeface="HG丸ｺﾞｼｯｸM-PRO" panose="020F0600000000000000" pitchFamily="50" charset="-128"/>
              </a:rPr>
              <a:t>，結果を表示する</a:t>
            </a:r>
            <a:endParaRPr kumimoji="1" lang="en-US" altLang="ja-JP" sz="2600" dirty="0">
              <a:latin typeface="HG丸ｺﾞｼｯｸM-PRO" panose="020F0600000000000000" pitchFamily="50" charset="-128"/>
              <a:ea typeface="HG丸ｺﾞｼｯｸM-PRO" panose="020F0600000000000000" pitchFamily="50" charset="-128"/>
            </a:endParaRPr>
          </a:p>
          <a:p>
            <a:pPr marL="0" indent="0">
              <a:lnSpc>
                <a:spcPct val="100000"/>
              </a:lnSpc>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lnSpc>
                <a:spcPct val="100000"/>
              </a:lnSpc>
              <a:buNone/>
            </a:pPr>
            <a:r>
              <a:rPr lang="ja-JP" altLang="en-US" sz="2400" dirty="0" smtClean="0">
                <a:latin typeface="HG丸ｺﾞｼｯｸM-PRO" panose="020F0600000000000000" pitchFamily="50" charset="-128"/>
                <a:ea typeface="HG丸ｺﾞｼｯｸM-PRO" panose="020F0600000000000000" pitchFamily="50" charset="-128"/>
              </a:rPr>
              <a:t>例</a:t>
            </a:r>
            <a:r>
              <a:rPr lang="en-US" altLang="ja-JP" sz="2400" dirty="0" smtClean="0">
                <a:latin typeface="HG丸ｺﾞｼｯｸM-PRO" panose="020F0600000000000000" pitchFamily="50" charset="-128"/>
                <a:ea typeface="HG丸ｺﾞｼｯｸM-PRO" panose="020F0600000000000000" pitchFamily="50" charset="-128"/>
              </a:rPr>
              <a:t>) &lt;html&gt; &lt;/html&gt;, </a:t>
            </a:r>
          </a:p>
          <a:p>
            <a:pPr marL="0" indent="0">
              <a:lnSpc>
                <a:spcPct val="100000"/>
              </a:lnSpc>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&lt;head&gt;, &lt;/head&gt;, </a:t>
            </a:r>
          </a:p>
          <a:p>
            <a:pPr marL="0" indent="0">
              <a:lnSpc>
                <a:spcPct val="100000"/>
              </a:lnSpc>
              <a:buNone/>
            </a:pPr>
            <a:r>
              <a:rPr lang="en-US" altLang="ja-JP" sz="2400" dirty="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    &lt;body&gt;, &lt;/body&gt;, </a:t>
            </a:r>
            <a:r>
              <a:rPr lang="ja-JP" altLang="en-US" sz="2400" dirty="0" smtClean="0">
                <a:latin typeface="HG丸ｺﾞｼｯｸM-PRO" panose="020F0600000000000000" pitchFamily="50" charset="-128"/>
                <a:ea typeface="HG丸ｺﾞｼｯｸM-PRO" panose="020F0600000000000000" pitchFamily="50" charset="-128"/>
              </a:rPr>
              <a:t>など</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lnSpc>
                <a:spcPct val="100000"/>
              </a:lnSpc>
              <a:buNone/>
            </a:pP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9083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0" y="373549"/>
            <a:ext cx="7772400" cy="1005501"/>
          </a:xfrm>
        </p:spPr>
        <p:txBody>
          <a:bodyPr>
            <a:normAutofit/>
          </a:bodyPr>
          <a:lstStyle/>
          <a:p>
            <a:r>
              <a:rPr kumimoji="1" lang="en-US" altLang="ja-JP" sz="6000" dirty="0" smtClean="0">
                <a:latin typeface="HG丸ｺﾞｼｯｸM-PRO" panose="020F0600000000000000" pitchFamily="50" charset="-128"/>
                <a:ea typeface="HG丸ｺﾞｼｯｸM-PRO" panose="020F0600000000000000" pitchFamily="50" charset="-128"/>
              </a:rPr>
              <a:t>HTML </a:t>
            </a:r>
            <a:r>
              <a:rPr lang="ja-JP" altLang="en-US" sz="6000" dirty="0">
                <a:latin typeface="HG丸ｺﾞｼｯｸM-PRO" panose="020F0600000000000000" pitchFamily="50" charset="-128"/>
                <a:ea typeface="HG丸ｺﾞｼｯｸM-PRO" panose="020F0600000000000000" pitchFamily="50" charset="-128"/>
              </a:rPr>
              <a:t>文書</a:t>
            </a:r>
            <a:r>
              <a:rPr kumimoji="1" lang="ja-JP" altLang="en-US" sz="6000" dirty="0" smtClean="0">
                <a:latin typeface="HG丸ｺﾞｼｯｸM-PRO" panose="020F0600000000000000" pitchFamily="50" charset="-128"/>
                <a:ea typeface="HG丸ｺﾞｼｯｸM-PRO" panose="020F0600000000000000" pitchFamily="50" charset="-128"/>
              </a:rPr>
              <a:t>の表示例</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rotWithShape="1">
          <a:blip r:embed="rId3"/>
          <a:srcRect t="-1" b="46177"/>
          <a:stretch/>
        </p:blipFill>
        <p:spPr>
          <a:xfrm>
            <a:off x="0" y="1526275"/>
            <a:ext cx="9144000" cy="5331725"/>
          </a:xfrm>
          <a:prstGeom prst="rect">
            <a:avLst/>
          </a:prstGeom>
        </p:spPr>
      </p:pic>
    </p:spTree>
    <p:extLst>
      <p:ext uri="{BB962C8B-B14F-4D97-AF65-F5344CB8AC3E}">
        <p14:creationId xmlns:p14="http://schemas.microsoft.com/office/powerpoint/2010/main" val="110382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0" y="373549"/>
            <a:ext cx="7772400" cy="1005501"/>
          </a:xfrm>
        </p:spPr>
        <p:txBody>
          <a:bodyPr>
            <a:normAutofit/>
          </a:bodyPr>
          <a:lstStyle/>
          <a:p>
            <a:r>
              <a:rPr kumimoji="1" lang="en-US" altLang="ja-JP" sz="6000" dirty="0" smtClean="0">
                <a:latin typeface="HG丸ｺﾞｼｯｸM-PRO" panose="020F0600000000000000" pitchFamily="50" charset="-128"/>
                <a:ea typeface="HG丸ｺﾞｼｯｸM-PRO" panose="020F0600000000000000" pitchFamily="50" charset="-128"/>
              </a:rPr>
              <a:t>HTML </a:t>
            </a:r>
            <a:r>
              <a:rPr lang="ja-JP" altLang="en-US" sz="6000" dirty="0">
                <a:latin typeface="HG丸ｺﾞｼｯｸM-PRO" panose="020F0600000000000000" pitchFamily="50" charset="-128"/>
                <a:ea typeface="HG丸ｺﾞｼｯｸM-PRO" panose="020F0600000000000000" pitchFamily="50" charset="-128"/>
              </a:rPr>
              <a:t>文書</a:t>
            </a:r>
            <a:r>
              <a:rPr kumimoji="1" lang="ja-JP" altLang="en-US" sz="6000" dirty="0" smtClean="0">
                <a:latin typeface="HG丸ｺﾞｼｯｸM-PRO" panose="020F0600000000000000" pitchFamily="50" charset="-128"/>
                <a:ea typeface="HG丸ｺﾞｼｯｸM-PRO" panose="020F0600000000000000" pitchFamily="50" charset="-128"/>
              </a:rPr>
              <a:t>の表示例</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rotWithShape="1">
          <a:blip r:embed="rId3"/>
          <a:srcRect r="50000" b="47247"/>
          <a:stretch/>
        </p:blipFill>
        <p:spPr>
          <a:xfrm>
            <a:off x="0" y="1495406"/>
            <a:ext cx="9144000" cy="5426691"/>
          </a:xfrm>
          <a:prstGeom prst="rect">
            <a:avLst/>
          </a:prstGeom>
        </p:spPr>
      </p:pic>
    </p:spTree>
    <p:extLst>
      <p:ext uri="{BB962C8B-B14F-4D97-AF65-F5344CB8AC3E}">
        <p14:creationId xmlns:p14="http://schemas.microsoft.com/office/powerpoint/2010/main" val="41253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0" y="373549"/>
            <a:ext cx="7772400" cy="1005501"/>
          </a:xfrm>
        </p:spPr>
        <p:txBody>
          <a:bodyPr>
            <a:normAutofit/>
          </a:bodyPr>
          <a:lstStyle/>
          <a:p>
            <a:r>
              <a:rPr kumimoji="1" lang="en-US" altLang="ja-JP" sz="6000" dirty="0" smtClean="0">
                <a:latin typeface="HG丸ｺﾞｼｯｸM-PRO" panose="020F0600000000000000" pitchFamily="50" charset="-128"/>
                <a:ea typeface="HG丸ｺﾞｼｯｸM-PRO" panose="020F0600000000000000" pitchFamily="50" charset="-128"/>
              </a:rPr>
              <a:t>HTML </a:t>
            </a:r>
            <a:r>
              <a:rPr lang="ja-JP" altLang="en-US" sz="6000" dirty="0">
                <a:latin typeface="HG丸ｺﾞｼｯｸM-PRO" panose="020F0600000000000000" pitchFamily="50" charset="-128"/>
                <a:ea typeface="HG丸ｺﾞｼｯｸM-PRO" panose="020F0600000000000000" pitchFamily="50" charset="-128"/>
              </a:rPr>
              <a:t>文書</a:t>
            </a:r>
            <a:r>
              <a:rPr kumimoji="1" lang="ja-JP" altLang="en-US" sz="6000" dirty="0" smtClean="0">
                <a:latin typeface="HG丸ｺﾞｼｯｸM-PRO" panose="020F0600000000000000" pitchFamily="50" charset="-128"/>
                <a:ea typeface="HG丸ｺﾞｼｯｸM-PRO" panose="020F0600000000000000" pitchFamily="50" charset="-128"/>
              </a:rPr>
              <a:t>の表示例</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rotWithShape="1">
          <a:blip r:embed="rId3"/>
          <a:srcRect t="4087" r="47388" b="15316"/>
          <a:stretch/>
        </p:blipFill>
        <p:spPr>
          <a:xfrm>
            <a:off x="0" y="10391"/>
            <a:ext cx="9224086" cy="7654028"/>
          </a:xfrm>
          <a:prstGeom prst="rect">
            <a:avLst/>
          </a:prstGeom>
        </p:spPr>
      </p:pic>
    </p:spTree>
    <p:extLst>
      <p:ext uri="{BB962C8B-B14F-4D97-AF65-F5344CB8AC3E}">
        <p14:creationId xmlns:p14="http://schemas.microsoft.com/office/powerpoint/2010/main" val="386711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1243" b="49845"/>
          <a:stretch/>
        </p:blipFill>
        <p:spPr>
          <a:xfrm>
            <a:off x="-28560" y="-177421"/>
            <a:ext cx="9216088" cy="2565783"/>
          </a:xfrm>
          <a:prstGeom prst="rect">
            <a:avLst/>
          </a:prstGeom>
        </p:spPr>
      </p:pic>
      <p:pic>
        <p:nvPicPr>
          <p:cNvPr id="18" name="図 17"/>
          <p:cNvPicPr>
            <a:picLocks noChangeAspect="1"/>
          </p:cNvPicPr>
          <p:nvPr/>
        </p:nvPicPr>
        <p:blipFill rotWithShape="1">
          <a:blip r:embed="rId4"/>
          <a:srcRect t="72470"/>
          <a:stretch/>
        </p:blipFill>
        <p:spPr>
          <a:xfrm>
            <a:off x="-28561" y="5437312"/>
            <a:ext cx="9211733" cy="1426491"/>
          </a:xfrm>
          <a:prstGeom prst="rect">
            <a:avLst/>
          </a:prstGeom>
        </p:spPr>
      </p:pic>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438968" y="119278"/>
            <a:ext cx="8182517" cy="22315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4302034" y="559909"/>
            <a:ext cx="635726" cy="1784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898466" y="3795487"/>
            <a:ext cx="5442858" cy="461665"/>
          </a:xfrm>
          <a:prstGeom prst="rect">
            <a:avLst/>
          </a:prstGeom>
          <a:solidFill>
            <a:schemeClr val="bg1"/>
          </a:solidFill>
          <a:ln w="38100">
            <a:solidFill>
              <a:srgbClr val="FFC000"/>
            </a:solidFill>
          </a:ln>
        </p:spPr>
        <p:txBody>
          <a:bodyPr wrap="square" rtlCol="0">
            <a:spAutoFit/>
          </a:bodyPr>
          <a:lstStyle/>
          <a:p>
            <a:r>
              <a:rPr kumimoji="1" lang="en-US" altLang="ja-JP" sz="2400" u="sng" dirty="0" smtClean="0">
                <a:latin typeface="HG丸ｺﾞｼｯｸM-PRO" panose="020F0600000000000000" pitchFamily="50" charset="-128"/>
                <a:ea typeface="HG丸ｺﾞｼｯｸM-PRO" panose="020F0600000000000000" pitchFamily="50" charset="-128"/>
              </a:rPr>
              <a:t>HTML </a:t>
            </a:r>
            <a:r>
              <a:rPr kumimoji="1" lang="ja-JP" altLang="en-US" sz="2400" u="sng" dirty="0" smtClean="0">
                <a:latin typeface="HG丸ｺﾞｼｯｸM-PRO" panose="020F0600000000000000" pitchFamily="50" charset="-128"/>
                <a:ea typeface="HG丸ｺﾞｼｯｸM-PRO" panose="020F0600000000000000" pitchFamily="50" charset="-128"/>
              </a:rPr>
              <a:t>バージョンの</a:t>
            </a:r>
            <a:r>
              <a:rPr kumimoji="1" lang="en-US" altLang="ja-JP" sz="2400" u="sng" dirty="0" smtClean="0">
                <a:latin typeface="HG丸ｺﾞｼｯｸM-PRO" panose="020F0600000000000000" pitchFamily="50" charset="-128"/>
                <a:ea typeface="HG丸ｺﾞｼｯｸM-PRO" panose="020F0600000000000000" pitchFamily="50" charset="-128"/>
              </a:rPr>
              <a:t>DOCTYPE </a:t>
            </a:r>
            <a:r>
              <a:rPr kumimoji="1" lang="ja-JP" altLang="en-US" sz="2400" u="sng" dirty="0" smtClean="0">
                <a:latin typeface="HG丸ｺﾞｼｯｸM-PRO" panose="020F0600000000000000" pitchFamily="50" charset="-128"/>
                <a:ea typeface="HG丸ｺﾞｼｯｸM-PRO" panose="020F0600000000000000" pitchFamily="50" charset="-128"/>
              </a:rPr>
              <a:t>宣言</a:t>
            </a:r>
            <a:r>
              <a:rPr kumimoji="1" lang="en-US" altLang="ja-JP" sz="2400" u="sng" dirty="0" smtClean="0">
                <a:latin typeface="HG丸ｺﾞｼｯｸM-PRO" panose="020F0600000000000000" pitchFamily="50" charset="-128"/>
                <a:ea typeface="HG丸ｺﾞｼｯｸM-PRO" panose="020F0600000000000000" pitchFamily="50" charset="-128"/>
              </a:rPr>
              <a:t> </a:t>
            </a:r>
            <a:endParaRPr kumimoji="1" lang="ja-JP" altLang="en-US" sz="2400" u="sng" dirty="0">
              <a:latin typeface="HG丸ｺﾞｼｯｸM-PRO" panose="020F0600000000000000" pitchFamily="50" charset="-128"/>
              <a:ea typeface="HG丸ｺﾞｼｯｸM-PRO" panose="020F0600000000000000" pitchFamily="50" charset="-128"/>
            </a:endParaRPr>
          </a:p>
        </p:txBody>
      </p:sp>
      <p:sp>
        <p:nvSpPr>
          <p:cNvPr id="17" name="等号 16"/>
          <p:cNvSpPr/>
          <p:nvPr/>
        </p:nvSpPr>
        <p:spPr>
          <a:xfrm rot="5400000">
            <a:off x="4319450" y="3304859"/>
            <a:ext cx="600891" cy="4702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rotWithShape="1">
          <a:blip r:embed="rId5"/>
          <a:srcRect l="98770" t="7560" b="56702"/>
          <a:stretch/>
        </p:blipFill>
        <p:spPr>
          <a:xfrm>
            <a:off x="9069976" y="3456112"/>
            <a:ext cx="113196" cy="1981200"/>
          </a:xfrm>
          <a:prstGeom prst="rect">
            <a:avLst/>
          </a:prstGeom>
        </p:spPr>
      </p:pic>
      <p:pic>
        <p:nvPicPr>
          <p:cNvPr id="11" name="図 10"/>
          <p:cNvPicPr>
            <a:picLocks noChangeAspect="1"/>
          </p:cNvPicPr>
          <p:nvPr/>
        </p:nvPicPr>
        <p:blipFill rotWithShape="1">
          <a:blip r:embed="rId5"/>
          <a:srcRect l="98770" t="7560" b="56702"/>
          <a:stretch/>
        </p:blipFill>
        <p:spPr>
          <a:xfrm>
            <a:off x="9065621" y="1509744"/>
            <a:ext cx="113196" cy="1981200"/>
          </a:xfrm>
          <a:prstGeom prst="rect">
            <a:avLst/>
          </a:prstGeom>
        </p:spPr>
      </p:pic>
      <p:sp>
        <p:nvSpPr>
          <p:cNvPr id="15" name="テキスト ボックス 14"/>
          <p:cNvSpPr txBox="1"/>
          <p:nvPr/>
        </p:nvSpPr>
        <p:spPr>
          <a:xfrm>
            <a:off x="164508" y="2419192"/>
            <a:ext cx="8910777" cy="830997"/>
          </a:xfrm>
          <a:prstGeom prst="rect">
            <a:avLst/>
          </a:prstGeom>
          <a:solidFill>
            <a:schemeClr val="bg1"/>
          </a:solidFill>
          <a:ln w="38100">
            <a:solidFill>
              <a:srgbClr val="00B050"/>
            </a:solidFill>
          </a:ln>
        </p:spPr>
        <p:txBody>
          <a:bodyPr wrap="square" rtlCol="0">
            <a:spAutoFit/>
          </a:bodyPr>
          <a:lstStyle/>
          <a:p>
            <a:r>
              <a:rPr lang="en-US" altLang="ja-JP" sz="2400" dirty="0"/>
              <a:t>&lt;!DOCTYPE </a:t>
            </a:r>
            <a:r>
              <a:rPr lang="en-US" altLang="ja-JP" sz="2400" dirty="0" smtClean="0"/>
              <a:t>html </a:t>
            </a:r>
            <a:r>
              <a:rPr lang="en-US" altLang="ja-JP" sz="2400" dirty="0"/>
              <a:t>PUBLIC </a:t>
            </a:r>
            <a:r>
              <a:rPr lang="en-US" altLang="ja-JP" sz="2400" dirty="0" smtClean="0"/>
              <a:t>“-//</a:t>
            </a:r>
            <a:r>
              <a:rPr lang="en-US" altLang="ja-JP" sz="2400" dirty="0"/>
              <a:t>W3C//DTD HTML </a:t>
            </a:r>
            <a:r>
              <a:rPr lang="en-US" altLang="ja-JP" sz="2400" dirty="0" smtClean="0"/>
              <a:t>4.01</a:t>
            </a:r>
            <a:r>
              <a:rPr lang="ja-JP" altLang="en-US" sz="2400" dirty="0"/>
              <a:t> </a:t>
            </a:r>
            <a:r>
              <a:rPr lang="en-US" altLang="ja-JP" sz="2400" dirty="0" smtClean="0"/>
              <a:t>Transitional//EN “ http://www.w3.org/TR/html4/loose.dtd”&gt;</a:t>
            </a:r>
            <a:endParaRPr kumimoji="1" lang="ja-JP" altLang="en-US" sz="2400" dirty="0"/>
          </a:p>
        </p:txBody>
      </p:sp>
      <p:sp>
        <p:nvSpPr>
          <p:cNvPr id="2" name="テキスト ボックス 1"/>
          <p:cNvSpPr txBox="1"/>
          <p:nvPr/>
        </p:nvSpPr>
        <p:spPr>
          <a:xfrm>
            <a:off x="91772" y="4446712"/>
            <a:ext cx="7419109" cy="2215991"/>
          </a:xfrm>
          <a:prstGeom prst="rect">
            <a:avLst/>
          </a:prstGeom>
          <a:solidFill>
            <a:schemeClr val="bg1"/>
          </a:solidFill>
        </p:spPr>
        <p:txBody>
          <a:bodyPr wrap="square" rtlCol="0">
            <a:spAutoFit/>
          </a:bodyPr>
          <a:lstStyle/>
          <a:p>
            <a:r>
              <a:rPr kumimoji="1" lang="en-US" altLang="ja-JP" sz="3200" dirty="0" smtClean="0">
                <a:latin typeface="HG丸ｺﾞｼｯｸM-PRO" panose="020F0600000000000000" pitchFamily="50" charset="-128"/>
                <a:ea typeface="HG丸ｺﾞｼｯｸM-PRO" panose="020F0600000000000000" pitchFamily="50" charset="-128"/>
              </a:rPr>
              <a:t>DTD(Document type of definition)</a:t>
            </a:r>
          </a:p>
          <a:p>
            <a:endParaRPr kumimoji="1" lang="en-US" altLang="ja-JP" sz="900" dirty="0" smtClean="0">
              <a:latin typeface="HG丸ｺﾞｼｯｸM-PRO" panose="020F0600000000000000" pitchFamily="50" charset="-128"/>
              <a:ea typeface="HG丸ｺﾞｼｯｸM-PRO" panose="020F0600000000000000" pitchFamily="50" charset="-128"/>
            </a:endParaRPr>
          </a:p>
          <a:p>
            <a:r>
              <a:rPr lang="en-US" altLang="ja-JP" sz="3200" dirty="0" smtClean="0">
                <a:latin typeface="HG丸ｺﾞｼｯｸM-PRO" panose="020F0600000000000000" pitchFamily="50" charset="-128"/>
                <a:ea typeface="HG丸ｺﾞｼｯｸM-PRO" panose="020F0600000000000000" pitchFamily="50" charset="-128"/>
              </a:rPr>
              <a:t>Strict : </a:t>
            </a:r>
            <a:r>
              <a:rPr lang="ja-JP" altLang="en-US" sz="3200" dirty="0" smtClean="0">
                <a:latin typeface="HG丸ｺﾞｼｯｸM-PRO" panose="020F0600000000000000" pitchFamily="50" charset="-128"/>
                <a:ea typeface="HG丸ｺﾞｼｯｸM-PRO" panose="020F0600000000000000" pitchFamily="50" charset="-128"/>
              </a:rPr>
              <a:t>厳密型</a:t>
            </a:r>
            <a:endParaRPr lang="en-US" altLang="ja-JP" sz="3200" dirty="0" smtClean="0">
              <a:latin typeface="HG丸ｺﾞｼｯｸM-PRO" panose="020F0600000000000000" pitchFamily="50" charset="-128"/>
              <a:ea typeface="HG丸ｺﾞｼｯｸM-PRO" panose="020F0600000000000000" pitchFamily="50" charset="-128"/>
            </a:endParaRPr>
          </a:p>
          <a:p>
            <a:r>
              <a:rPr lang="en-US" altLang="ja-JP" sz="3200" dirty="0" smtClean="0">
                <a:latin typeface="HG丸ｺﾞｼｯｸM-PRO" panose="020F0600000000000000" pitchFamily="50" charset="-128"/>
                <a:ea typeface="HG丸ｺﾞｼｯｸM-PRO" panose="020F0600000000000000" pitchFamily="50" charset="-128"/>
              </a:rPr>
              <a:t>Transitional : </a:t>
            </a:r>
            <a:r>
              <a:rPr lang="ja-JP" altLang="en-US" sz="3200" dirty="0" smtClean="0">
                <a:latin typeface="HG丸ｺﾞｼｯｸM-PRO" panose="020F0600000000000000" pitchFamily="50" charset="-128"/>
                <a:ea typeface="HG丸ｺﾞｼｯｸM-PRO" panose="020F0600000000000000" pitchFamily="50" charset="-128"/>
              </a:rPr>
              <a:t>移行型</a:t>
            </a:r>
            <a:endParaRPr lang="en-US" altLang="ja-JP" sz="3200" dirty="0" smtClean="0">
              <a:latin typeface="HG丸ｺﾞｼｯｸM-PRO" panose="020F0600000000000000" pitchFamily="50" charset="-128"/>
              <a:ea typeface="HG丸ｺﾞｼｯｸM-PRO" panose="020F0600000000000000" pitchFamily="50" charset="-128"/>
            </a:endParaRPr>
          </a:p>
          <a:p>
            <a:r>
              <a:rPr kumimoji="1" lang="en-US" altLang="ja-JP" sz="3200" dirty="0" smtClean="0">
                <a:latin typeface="HG丸ｺﾞｼｯｸM-PRO" panose="020F0600000000000000" pitchFamily="50" charset="-128"/>
                <a:ea typeface="HG丸ｺﾞｼｯｸM-PRO" panose="020F0600000000000000" pitchFamily="50" charset="-128"/>
              </a:rPr>
              <a:t>Frameset : </a:t>
            </a:r>
            <a:r>
              <a:rPr kumimoji="1" lang="ja-JP" altLang="en-US" sz="3200" dirty="0" smtClean="0">
                <a:latin typeface="HG丸ｺﾞｼｯｸM-PRO" panose="020F0600000000000000" pitchFamily="50" charset="-128"/>
                <a:ea typeface="HG丸ｺﾞｼｯｸM-PRO" panose="020F0600000000000000" pitchFamily="50" charset="-128"/>
              </a:rPr>
              <a:t>フレーム設定型</a:t>
            </a:r>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0247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7" grpId="0" animBg="1"/>
      <p:bldP spid="15"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3"/>
          <a:srcRect t="-1243" b="49845"/>
          <a:stretch/>
        </p:blipFill>
        <p:spPr>
          <a:xfrm>
            <a:off x="-28560" y="-177421"/>
            <a:ext cx="9216088" cy="2565783"/>
          </a:xfrm>
          <a:prstGeom prst="rect">
            <a:avLst/>
          </a:prstGeom>
        </p:spPr>
      </p:pic>
      <p:pic>
        <p:nvPicPr>
          <p:cNvPr id="18" name="図 17"/>
          <p:cNvPicPr>
            <a:picLocks noChangeAspect="1"/>
          </p:cNvPicPr>
          <p:nvPr/>
        </p:nvPicPr>
        <p:blipFill rotWithShape="1">
          <a:blip r:embed="rId4"/>
          <a:srcRect t="72470"/>
          <a:stretch/>
        </p:blipFill>
        <p:spPr>
          <a:xfrm>
            <a:off x="-28561" y="5437312"/>
            <a:ext cx="9211733" cy="1426491"/>
          </a:xfrm>
          <a:prstGeom prst="rect">
            <a:avLst/>
          </a:prstGeom>
        </p:spPr>
      </p:pic>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390484" y="291783"/>
            <a:ext cx="1328873" cy="2231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95421" y="6331147"/>
            <a:ext cx="701854" cy="2231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21919" y="2515473"/>
            <a:ext cx="3054176" cy="2246769"/>
          </a:xfrm>
          <a:prstGeom prst="rect">
            <a:avLst/>
          </a:prstGeom>
          <a:solidFill>
            <a:schemeClr val="bg1"/>
          </a:solidFill>
          <a:ln w="38100">
            <a:solidFill>
              <a:srgbClr val="00B050"/>
            </a:solidFill>
          </a:ln>
        </p:spPr>
        <p:txBody>
          <a:bodyPr wrap="square" rtlCol="0">
            <a:spAutoFit/>
          </a:bodyPr>
          <a:lstStyle/>
          <a:p>
            <a:r>
              <a:rPr lang="en-US" altLang="ja-JP" sz="2800" dirty="0" smtClean="0"/>
              <a:t>&lt;html </a:t>
            </a:r>
            <a:r>
              <a:rPr lang="en-US" altLang="ja-JP" sz="2800" dirty="0" err="1" smtClean="0"/>
              <a:t>lang</a:t>
            </a:r>
            <a:r>
              <a:rPr lang="en-US" altLang="ja-JP" sz="2800" dirty="0" smtClean="0"/>
              <a:t>=“</a:t>
            </a:r>
            <a:r>
              <a:rPr lang="en-US" altLang="ja-JP" sz="2800" dirty="0" err="1" smtClean="0"/>
              <a:t>ja</a:t>
            </a:r>
            <a:r>
              <a:rPr lang="en-US" altLang="ja-JP" sz="2800" dirty="0" smtClean="0"/>
              <a:t>”&gt;</a:t>
            </a:r>
          </a:p>
          <a:p>
            <a:r>
              <a:rPr kumimoji="1" lang="en-US" altLang="ja-JP" sz="2800" dirty="0" smtClean="0"/>
              <a:t>~~~~~</a:t>
            </a:r>
          </a:p>
          <a:p>
            <a:r>
              <a:rPr lang="en-US" altLang="ja-JP" sz="2800" dirty="0" smtClean="0"/>
              <a:t>----------</a:t>
            </a:r>
          </a:p>
          <a:p>
            <a:r>
              <a:rPr lang="en-US" altLang="ja-JP" sz="2800" dirty="0" smtClean="0"/>
              <a:t>~~~~~</a:t>
            </a:r>
            <a:endParaRPr lang="en-US" altLang="ja-JP" sz="2800" dirty="0"/>
          </a:p>
          <a:p>
            <a:r>
              <a:rPr kumimoji="1" lang="en-US" altLang="ja-JP" sz="2800" dirty="0" smtClean="0"/>
              <a:t>&lt;/html&gt;</a:t>
            </a:r>
            <a:endParaRPr kumimoji="1" lang="en-US" altLang="ja-JP" sz="2800" dirty="0"/>
          </a:p>
        </p:txBody>
      </p:sp>
      <p:sp>
        <p:nvSpPr>
          <p:cNvPr id="13" name="等号 12"/>
          <p:cNvSpPr/>
          <p:nvPr/>
        </p:nvSpPr>
        <p:spPr>
          <a:xfrm>
            <a:off x="2875649" y="3280779"/>
            <a:ext cx="600891" cy="4702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p:cNvSpPr txBox="1"/>
          <p:nvPr/>
        </p:nvSpPr>
        <p:spPr>
          <a:xfrm>
            <a:off x="3361516" y="2915747"/>
            <a:ext cx="5730243" cy="1200329"/>
          </a:xfrm>
          <a:prstGeom prst="rect">
            <a:avLst/>
          </a:prstGeom>
          <a:solidFill>
            <a:schemeClr val="bg1"/>
          </a:solidFill>
          <a:ln w="38100">
            <a:solidFill>
              <a:srgbClr val="FFC000"/>
            </a:solidFill>
          </a:ln>
        </p:spPr>
        <p:txBody>
          <a:bodyPr wrap="square" rtlCol="0">
            <a:spAutoFit/>
          </a:bodyPr>
          <a:lstStyle/>
          <a:p>
            <a:r>
              <a:rPr kumimoji="1" lang="en-US" altLang="ja-JP" sz="2400" dirty="0" smtClean="0">
                <a:latin typeface="HG丸ｺﾞｼｯｸM-PRO" panose="020F0600000000000000" pitchFamily="50" charset="-128"/>
                <a:ea typeface="HG丸ｺﾞｼｯｸM-PRO" panose="020F0600000000000000" pitchFamily="50" charset="-128"/>
              </a:rPr>
              <a:t>HTML </a:t>
            </a:r>
            <a:r>
              <a:rPr kumimoji="1" lang="ja-JP" altLang="en-US" sz="2400" dirty="0" smtClean="0">
                <a:latin typeface="HG丸ｺﾞｼｯｸM-PRO" panose="020F0600000000000000" pitchFamily="50" charset="-128"/>
                <a:ea typeface="HG丸ｺﾞｼｯｸM-PRO" panose="020F0600000000000000" pitchFamily="50" charset="-128"/>
              </a:rPr>
              <a:t>文書であることの宣言</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en-US" altLang="ja-JP" sz="2400" dirty="0" smtClean="0">
                <a:latin typeface="HG丸ｺﾞｼｯｸM-PRO" panose="020F0600000000000000" pitchFamily="50" charset="-128"/>
                <a:ea typeface="HG丸ｺﾞｼｯｸM-PRO" panose="020F0600000000000000" pitchFamily="50" charset="-128"/>
              </a:rPr>
              <a:t>&lt;!DOCTYPE </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&gt; </a:t>
            </a:r>
            <a:r>
              <a:rPr lang="ja-JP" altLang="en-US" sz="2400" dirty="0" smtClean="0">
                <a:latin typeface="HG丸ｺﾞｼｯｸM-PRO" panose="020F0600000000000000" pitchFamily="50" charset="-128"/>
                <a:ea typeface="HG丸ｺﾞｼｯｸM-PRO" panose="020F0600000000000000" pitchFamily="50" charset="-128"/>
              </a:rPr>
              <a:t>を除く，その他全ての要素は</a:t>
            </a:r>
            <a:r>
              <a:rPr lang="en-US" altLang="ja-JP" sz="2400" dirty="0" smtClean="0">
                <a:latin typeface="HG丸ｺﾞｼｯｸM-PRO" panose="020F0600000000000000" pitchFamily="50" charset="-128"/>
                <a:ea typeface="HG丸ｺﾞｼｯｸM-PRO" panose="020F0600000000000000" pitchFamily="50" charset="-128"/>
              </a:rPr>
              <a:t>&lt;html&gt; </a:t>
            </a: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&lt;/html&gt; </a:t>
            </a:r>
            <a:r>
              <a:rPr lang="ja-JP" altLang="en-US" sz="2400" dirty="0" smtClean="0">
                <a:latin typeface="HG丸ｺﾞｼｯｸM-PRO" panose="020F0600000000000000" pitchFamily="50" charset="-128"/>
                <a:ea typeface="HG丸ｺﾞｼｯｸM-PRO" panose="020F0600000000000000" pitchFamily="50" charset="-128"/>
              </a:rPr>
              <a:t>内に配置する</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pic>
        <p:nvPicPr>
          <p:cNvPr id="22" name="図 21"/>
          <p:cNvPicPr>
            <a:picLocks noChangeAspect="1"/>
          </p:cNvPicPr>
          <p:nvPr/>
        </p:nvPicPr>
        <p:blipFill rotWithShape="1">
          <a:blip r:embed="rId5"/>
          <a:srcRect l="98770" t="7560" b="56702"/>
          <a:stretch/>
        </p:blipFill>
        <p:spPr>
          <a:xfrm>
            <a:off x="9069059" y="1474912"/>
            <a:ext cx="113196" cy="1981200"/>
          </a:xfrm>
          <a:prstGeom prst="rect">
            <a:avLst/>
          </a:prstGeom>
        </p:spPr>
      </p:pic>
      <p:pic>
        <p:nvPicPr>
          <p:cNvPr id="23" name="図 22"/>
          <p:cNvPicPr>
            <a:picLocks noChangeAspect="1"/>
          </p:cNvPicPr>
          <p:nvPr/>
        </p:nvPicPr>
        <p:blipFill rotWithShape="1">
          <a:blip r:embed="rId5"/>
          <a:srcRect l="98770" t="7560" b="56702"/>
          <a:stretch/>
        </p:blipFill>
        <p:spPr>
          <a:xfrm>
            <a:off x="9069976" y="3456112"/>
            <a:ext cx="113196" cy="1981200"/>
          </a:xfrm>
          <a:prstGeom prst="rect">
            <a:avLst/>
          </a:prstGeom>
        </p:spPr>
      </p:pic>
    </p:spTree>
    <p:extLst>
      <p:ext uri="{BB962C8B-B14F-4D97-AF65-F5344CB8AC3E}">
        <p14:creationId xmlns:p14="http://schemas.microsoft.com/office/powerpoint/2010/main" val="230573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13"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a:srcRect t="-1243" b="49845"/>
          <a:stretch/>
        </p:blipFill>
        <p:spPr>
          <a:xfrm>
            <a:off x="-28560" y="-177421"/>
            <a:ext cx="9216088" cy="2565783"/>
          </a:xfrm>
          <a:prstGeom prst="rect">
            <a:avLst/>
          </a:prstGeom>
        </p:spPr>
      </p:pic>
      <p:pic>
        <p:nvPicPr>
          <p:cNvPr id="18" name="図 17"/>
          <p:cNvPicPr>
            <a:picLocks noChangeAspect="1"/>
          </p:cNvPicPr>
          <p:nvPr/>
        </p:nvPicPr>
        <p:blipFill rotWithShape="1">
          <a:blip r:embed="rId4"/>
          <a:srcRect t="72470"/>
          <a:stretch/>
        </p:blipFill>
        <p:spPr>
          <a:xfrm>
            <a:off x="-28561" y="5437312"/>
            <a:ext cx="9211733" cy="1426491"/>
          </a:xfrm>
          <a:prstGeom prst="rect">
            <a:avLst/>
          </a:prstGeom>
        </p:spPr>
      </p:pic>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22" name="図 21"/>
          <p:cNvPicPr>
            <a:picLocks noChangeAspect="1"/>
          </p:cNvPicPr>
          <p:nvPr/>
        </p:nvPicPr>
        <p:blipFill rotWithShape="1">
          <a:blip r:embed="rId5"/>
          <a:srcRect l="98770" t="7560" b="56702"/>
          <a:stretch/>
        </p:blipFill>
        <p:spPr>
          <a:xfrm>
            <a:off x="9069059" y="1474912"/>
            <a:ext cx="113196" cy="1981200"/>
          </a:xfrm>
          <a:prstGeom prst="rect">
            <a:avLst/>
          </a:prstGeom>
        </p:spPr>
      </p:pic>
      <p:pic>
        <p:nvPicPr>
          <p:cNvPr id="23" name="図 22"/>
          <p:cNvPicPr>
            <a:picLocks noChangeAspect="1"/>
          </p:cNvPicPr>
          <p:nvPr/>
        </p:nvPicPr>
        <p:blipFill rotWithShape="1">
          <a:blip r:embed="rId5"/>
          <a:srcRect l="98770" t="7560" b="56702"/>
          <a:stretch/>
        </p:blipFill>
        <p:spPr>
          <a:xfrm>
            <a:off x="9069976" y="3456112"/>
            <a:ext cx="113196" cy="1981200"/>
          </a:xfrm>
          <a:prstGeom prst="rect">
            <a:avLst/>
          </a:prstGeom>
        </p:spPr>
      </p:pic>
      <p:sp>
        <p:nvSpPr>
          <p:cNvPr id="12" name="正方形/長方形 11"/>
          <p:cNvSpPr/>
          <p:nvPr/>
        </p:nvSpPr>
        <p:spPr>
          <a:xfrm>
            <a:off x="326994" y="454711"/>
            <a:ext cx="711926" cy="2231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54290" y="1084863"/>
            <a:ext cx="711926" cy="2231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等号 14"/>
          <p:cNvSpPr/>
          <p:nvPr/>
        </p:nvSpPr>
        <p:spPr>
          <a:xfrm>
            <a:off x="2445014" y="3136062"/>
            <a:ext cx="773416" cy="4702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p:cNvSpPr txBox="1"/>
          <p:nvPr/>
        </p:nvSpPr>
        <p:spPr>
          <a:xfrm>
            <a:off x="652821" y="2326187"/>
            <a:ext cx="1672772" cy="2492990"/>
          </a:xfrm>
          <a:prstGeom prst="rect">
            <a:avLst/>
          </a:prstGeom>
          <a:solidFill>
            <a:schemeClr val="bg1"/>
          </a:solidFill>
          <a:ln w="38100">
            <a:solidFill>
              <a:srgbClr val="00B050"/>
            </a:solidFill>
          </a:ln>
        </p:spPr>
        <p:txBody>
          <a:bodyPr wrap="square" rtlCol="0">
            <a:spAutoFit/>
          </a:bodyPr>
          <a:lstStyle/>
          <a:p>
            <a:r>
              <a:rPr lang="en-US" altLang="ja-JP" sz="2800" dirty="0" smtClean="0"/>
              <a:t>&lt;head&gt;</a:t>
            </a:r>
          </a:p>
          <a:p>
            <a:r>
              <a:rPr kumimoji="1" lang="en-US" altLang="ja-JP" sz="2800" dirty="0" smtClean="0"/>
              <a:t>~~~~~</a:t>
            </a:r>
            <a:endParaRPr lang="en-US" altLang="ja-JP" sz="2800" dirty="0" smtClean="0"/>
          </a:p>
          <a:p>
            <a:r>
              <a:rPr lang="en-US" altLang="ja-JP" sz="2400" dirty="0" smtClean="0"/>
              <a:t>&lt;title&gt;</a:t>
            </a:r>
          </a:p>
          <a:p>
            <a:r>
              <a:rPr lang="en-US" altLang="ja-JP" sz="2400" dirty="0" smtClean="0"/>
              <a:t>~~~~~</a:t>
            </a:r>
          </a:p>
          <a:p>
            <a:r>
              <a:rPr lang="en-US" altLang="ja-JP" sz="2400" dirty="0" smtClean="0"/>
              <a:t>&lt;/title&gt;</a:t>
            </a:r>
            <a:endParaRPr lang="en-US" altLang="ja-JP" sz="2400" dirty="0"/>
          </a:p>
          <a:p>
            <a:r>
              <a:rPr kumimoji="1" lang="en-US" altLang="ja-JP" sz="2800" dirty="0" smtClean="0"/>
              <a:t>&lt;/head&gt;</a:t>
            </a:r>
            <a:endParaRPr kumimoji="1" lang="en-US" altLang="ja-JP" sz="2800" dirty="0"/>
          </a:p>
        </p:txBody>
      </p:sp>
      <p:sp>
        <p:nvSpPr>
          <p:cNvPr id="17" name="テキスト ボックス 16"/>
          <p:cNvSpPr txBox="1"/>
          <p:nvPr/>
        </p:nvSpPr>
        <p:spPr>
          <a:xfrm>
            <a:off x="3311823" y="2816046"/>
            <a:ext cx="5730242" cy="1384995"/>
          </a:xfrm>
          <a:prstGeom prst="rect">
            <a:avLst/>
          </a:prstGeom>
          <a:solidFill>
            <a:schemeClr val="bg1"/>
          </a:solidFill>
          <a:ln w="38100">
            <a:solidFill>
              <a:srgbClr val="FFC000"/>
            </a:solidFill>
          </a:ln>
        </p:spPr>
        <p:txBody>
          <a:bodyPr wrap="squar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文書のタイトルなどの情報を記述する所</a:t>
            </a:r>
            <a:endParaRPr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1100" dirty="0">
              <a:latin typeface="HG丸ｺﾞｼｯｸM-PRO" panose="020F0600000000000000" pitchFamily="50" charset="-128"/>
              <a:ea typeface="HG丸ｺﾞｼｯｸM-PRO" panose="020F0600000000000000" pitchFamily="50" charset="-128"/>
            </a:endParaRPr>
          </a:p>
          <a:p>
            <a:r>
              <a:rPr lang="en-US" altLang="ja-JP" sz="2400" dirty="0" smtClean="0">
                <a:latin typeface="HG丸ｺﾞｼｯｸM-PRO" panose="020F0600000000000000" pitchFamily="50" charset="-128"/>
                <a:ea typeface="HG丸ｺﾞｼｯｸM-PRO" panose="020F0600000000000000" pitchFamily="50" charset="-128"/>
              </a:rPr>
              <a:t>&lt;title&gt; </a:t>
            </a: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&lt;</a:t>
            </a:r>
            <a:r>
              <a:rPr lang="en-US" altLang="ja-JP" sz="2400" dirty="0" smtClean="0">
                <a:latin typeface="HG丸ｺﾞｼｯｸM-PRO" panose="020F0600000000000000" pitchFamily="50" charset="-128"/>
                <a:ea typeface="HG丸ｺﾞｼｯｸM-PRO" panose="020F0600000000000000" pitchFamily="50" charset="-128"/>
              </a:rPr>
              <a:t>/title&gt; </a:t>
            </a:r>
            <a:r>
              <a:rPr lang="ja-JP" altLang="en-US" sz="2400" dirty="0" smtClean="0">
                <a:latin typeface="HG丸ｺﾞｼｯｸM-PRO" panose="020F0600000000000000" pitchFamily="50" charset="-128"/>
                <a:ea typeface="HG丸ｺﾞｼｯｸM-PRO" panose="020F0600000000000000" pitchFamily="50" charset="-128"/>
              </a:rPr>
              <a:t>で指定する文書のタイトル以外はブラウザに出力されない</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012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t="-1243" b="49845"/>
          <a:stretch/>
        </p:blipFill>
        <p:spPr>
          <a:xfrm>
            <a:off x="-28560" y="-177421"/>
            <a:ext cx="9216088" cy="2565783"/>
          </a:xfrm>
          <a:prstGeom prst="rect">
            <a:avLst/>
          </a:prstGeom>
        </p:spPr>
      </p:pic>
      <p:pic>
        <p:nvPicPr>
          <p:cNvPr id="18" name="図 17"/>
          <p:cNvPicPr>
            <a:picLocks noChangeAspect="1"/>
          </p:cNvPicPr>
          <p:nvPr/>
        </p:nvPicPr>
        <p:blipFill rotWithShape="1">
          <a:blip r:embed="rId4"/>
          <a:srcRect t="72470"/>
          <a:stretch/>
        </p:blipFill>
        <p:spPr>
          <a:xfrm>
            <a:off x="-28561" y="5437312"/>
            <a:ext cx="9211733" cy="1426491"/>
          </a:xfrm>
          <a:prstGeom prst="rect">
            <a:avLst/>
          </a:prstGeom>
        </p:spPr>
      </p:pic>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22" name="図 21"/>
          <p:cNvPicPr>
            <a:picLocks noChangeAspect="1"/>
          </p:cNvPicPr>
          <p:nvPr/>
        </p:nvPicPr>
        <p:blipFill rotWithShape="1">
          <a:blip r:embed="rId5"/>
          <a:srcRect l="98770" t="7560" b="56702"/>
          <a:stretch/>
        </p:blipFill>
        <p:spPr>
          <a:xfrm>
            <a:off x="9069059" y="1474912"/>
            <a:ext cx="113196" cy="1981200"/>
          </a:xfrm>
          <a:prstGeom prst="rect">
            <a:avLst/>
          </a:prstGeom>
        </p:spPr>
      </p:pic>
      <p:pic>
        <p:nvPicPr>
          <p:cNvPr id="23" name="図 22"/>
          <p:cNvPicPr>
            <a:picLocks noChangeAspect="1"/>
          </p:cNvPicPr>
          <p:nvPr/>
        </p:nvPicPr>
        <p:blipFill rotWithShape="1">
          <a:blip r:embed="rId5"/>
          <a:srcRect l="98770" t="7560" b="56702"/>
          <a:stretch/>
        </p:blipFill>
        <p:spPr>
          <a:xfrm>
            <a:off x="9069976" y="3456112"/>
            <a:ext cx="113196" cy="1981200"/>
          </a:xfrm>
          <a:prstGeom prst="rect">
            <a:avLst/>
          </a:prstGeom>
        </p:spPr>
      </p:pic>
      <p:sp>
        <p:nvSpPr>
          <p:cNvPr id="13" name="正方形/長方形 12"/>
          <p:cNvSpPr/>
          <p:nvPr/>
        </p:nvSpPr>
        <p:spPr>
          <a:xfrm>
            <a:off x="359228" y="636351"/>
            <a:ext cx="5283925" cy="18746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等号 19"/>
          <p:cNvSpPr/>
          <p:nvPr/>
        </p:nvSpPr>
        <p:spPr>
          <a:xfrm rot="5400000">
            <a:off x="4276859" y="2775251"/>
            <a:ext cx="600891" cy="4702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138120" y="2274305"/>
            <a:ext cx="8926286" cy="400110"/>
          </a:xfrm>
          <a:prstGeom prst="rect">
            <a:avLst/>
          </a:prstGeom>
          <a:solidFill>
            <a:schemeClr val="bg1"/>
          </a:solidFill>
          <a:ln w="38100">
            <a:solidFill>
              <a:srgbClr val="00B050"/>
            </a:solidFill>
          </a:ln>
        </p:spPr>
        <p:txBody>
          <a:bodyPr wrap="square" rtlCol="0">
            <a:spAutoFit/>
          </a:bodyPr>
          <a:lstStyle/>
          <a:p>
            <a:r>
              <a:rPr lang="en-US" altLang="ja-JP" sz="2000" dirty="0" smtClean="0"/>
              <a:t>&lt;meta http-</a:t>
            </a:r>
            <a:r>
              <a:rPr lang="en-US" altLang="ja-JP" sz="2000" dirty="0" err="1" smtClean="0"/>
              <a:t>equiv</a:t>
            </a:r>
            <a:r>
              <a:rPr lang="en-US" altLang="ja-JP" sz="2000" dirty="0" smtClean="0"/>
              <a:t>= “Content-type” content=“text/html ; charset=EUC-JP”&gt;</a:t>
            </a:r>
            <a:endParaRPr kumimoji="1" lang="ja-JP" altLang="en-US" sz="2000" dirty="0"/>
          </a:p>
        </p:txBody>
      </p:sp>
      <p:sp>
        <p:nvSpPr>
          <p:cNvPr id="24" name="テキスト ボックス 23"/>
          <p:cNvSpPr txBox="1"/>
          <p:nvPr/>
        </p:nvSpPr>
        <p:spPr>
          <a:xfrm>
            <a:off x="216501" y="3807872"/>
            <a:ext cx="8894484" cy="830997"/>
          </a:xfrm>
          <a:prstGeom prst="rect">
            <a:avLst/>
          </a:prstGeom>
          <a:solidFill>
            <a:schemeClr val="bg1"/>
          </a:solidFill>
        </p:spPr>
        <p:txBody>
          <a:bodyPr wrap="square" rtlCol="0">
            <a:spAutoFit/>
          </a:bodyPr>
          <a:lstStyle/>
          <a:p>
            <a:r>
              <a:rPr lang="en-US" altLang="ja-JP" sz="2400" dirty="0" smtClean="0">
                <a:latin typeface="HG丸ｺﾞｼｯｸM-PRO" panose="020F0600000000000000" pitchFamily="50" charset="-128"/>
                <a:ea typeface="HG丸ｺﾞｼｯｸM-PRO" panose="020F0600000000000000" pitchFamily="50" charset="-128"/>
              </a:rPr>
              <a:t>Meta : </a:t>
            </a:r>
            <a:r>
              <a:rPr lang="ja-JP" altLang="en-US" sz="2400" dirty="0" smtClean="0">
                <a:latin typeface="HG丸ｺﾞｼｯｸM-PRO" panose="020F0600000000000000" pitchFamily="50" charset="-128"/>
                <a:ea typeface="HG丸ｺﾞｼｯｸM-PRO" panose="020F0600000000000000" pitchFamily="50" charset="-128"/>
              </a:rPr>
              <a:t>その文書に関する情報</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メタ情報</a:t>
            </a:r>
            <a:r>
              <a:rPr lang="en-US" altLang="ja-JP"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を指定する．</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他にも，文章の説明，キーワードも指定できる．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177740" y="4594510"/>
            <a:ext cx="8848726" cy="2416046"/>
          </a:xfrm>
          <a:prstGeom prst="rect">
            <a:avLst/>
          </a:prstGeom>
          <a:solidFill>
            <a:schemeClr val="bg1"/>
          </a:solid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文字</a:t>
            </a:r>
            <a:r>
              <a:rPr lang="ja-JP" altLang="en-US" sz="2400" dirty="0" smtClean="0">
                <a:latin typeface="HG丸ｺﾞｼｯｸM-PRO" panose="020F0600000000000000" pitchFamily="50" charset="-128"/>
                <a:ea typeface="HG丸ｺﾞｼｯｸM-PRO" panose="020F0600000000000000" pitchFamily="50" charset="-128"/>
              </a:rPr>
              <a:t>コード</a:t>
            </a:r>
            <a:r>
              <a:rPr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smtClean="0">
                <a:latin typeface="HG丸ｺﾞｼｯｸM-PRO" panose="020F0600000000000000" pitchFamily="50" charset="-128"/>
                <a:ea typeface="HG丸ｺﾞｼｯｸM-PRO" panose="020F0600000000000000" pitchFamily="50" charset="-128"/>
              </a:rPr>
              <a:t>文字や記号を計算機上で扱うために，文字や記号</a:t>
            </a:r>
            <a:r>
              <a:rPr lang="ja-JP" altLang="en-US" sz="2400" dirty="0" smtClean="0">
                <a:latin typeface="HG丸ｺﾞｼｯｸM-PRO" panose="020F0600000000000000" pitchFamily="50" charset="-128"/>
                <a:ea typeface="HG丸ｺﾞｼｯｸM-PRO" panose="020F0600000000000000" pitchFamily="50" charset="-128"/>
              </a:rPr>
              <a:t>１つ１</a:t>
            </a:r>
            <a:r>
              <a:rPr lang="ja-JP" altLang="en-US" sz="2400" dirty="0">
                <a:latin typeface="HG丸ｺﾞｼｯｸM-PRO" panose="020F0600000000000000" pitchFamily="50" charset="-128"/>
                <a:ea typeface="HG丸ｺﾞｼｯｸM-PRO" panose="020F0600000000000000" pitchFamily="50" charset="-128"/>
              </a:rPr>
              <a:t>つ</a:t>
            </a:r>
            <a:r>
              <a:rPr lang="ja-JP" altLang="en-US" sz="2400" dirty="0" smtClean="0">
                <a:latin typeface="HG丸ｺﾞｼｯｸM-PRO" panose="020F0600000000000000" pitchFamily="50" charset="-128"/>
                <a:ea typeface="HG丸ｺﾞｼｯｸM-PRO" panose="020F0600000000000000" pitchFamily="50" charset="-128"/>
              </a:rPr>
              <a:t>に割り当てられた固有の数字のこと</a:t>
            </a:r>
            <a:endParaRPr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12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日本で主に使われている文字コードは，</a:t>
            </a:r>
            <a:r>
              <a:rPr lang="en-US" altLang="ja-JP" sz="2000" dirty="0" smtClean="0">
                <a:latin typeface="HG丸ｺﾞｼｯｸM-PRO" panose="020F0600000000000000" pitchFamily="50" charset="-128"/>
                <a:ea typeface="HG丸ｺﾞｼｯｸM-PRO" panose="020F0600000000000000" pitchFamily="50" charset="-128"/>
              </a:rPr>
              <a:t>Shift-JIS, EUC-JP, UTF-8</a:t>
            </a:r>
          </a:p>
          <a:p>
            <a:endParaRPr lang="en-US" altLang="ja-JP" sz="11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例</a:t>
            </a:r>
            <a:r>
              <a:rPr lang="en-US" altLang="ja-JP" sz="2000" dirty="0" smtClean="0">
                <a:latin typeface="HG丸ｺﾞｼｯｸM-PRO" panose="020F0600000000000000" pitchFamily="50" charset="-128"/>
                <a:ea typeface="HG丸ｺﾞｼｯｸM-PRO" panose="020F0600000000000000" pitchFamily="50" charset="-128"/>
              </a:rPr>
              <a:t>) Shift-JIS : </a:t>
            </a:r>
            <a:r>
              <a:rPr lang="ja-JP" altLang="en-US" sz="2000" dirty="0" smtClean="0">
                <a:latin typeface="HG丸ｺﾞｼｯｸM-PRO" panose="020F0600000000000000" pitchFamily="50" charset="-128"/>
                <a:ea typeface="HG丸ｺﾞｼｯｸM-PRO" panose="020F0600000000000000" pitchFamily="50" charset="-128"/>
              </a:rPr>
              <a:t>情報実習</a:t>
            </a:r>
            <a:r>
              <a:rPr lang="en-US" altLang="ja-JP" sz="2000" dirty="0" smtClean="0">
                <a:latin typeface="HG丸ｺﾞｼｯｸM-PRO" panose="020F0600000000000000" pitchFamily="50" charset="-128"/>
                <a:ea typeface="HG丸ｺﾞｼｯｸM-PRO" panose="020F0600000000000000" pitchFamily="50" charset="-128"/>
              </a:rPr>
              <a:t>…[8FEE][95F1][8EC0][8F4B]</a:t>
            </a:r>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smtClean="0">
                <a:latin typeface="HG丸ｺﾞｼｯｸM-PRO" panose="020F0600000000000000" pitchFamily="50" charset="-128"/>
                <a:ea typeface="HG丸ｺﾞｼｯｸM-PRO" panose="020F0600000000000000" pitchFamily="50" charset="-128"/>
              </a:rPr>
              <a:t>     EUC-JP  : </a:t>
            </a:r>
            <a:r>
              <a:rPr lang="ja-JP" altLang="en-US" sz="2000" dirty="0" smtClean="0">
                <a:latin typeface="HG丸ｺﾞｼｯｸM-PRO" panose="020F0600000000000000" pitchFamily="50" charset="-128"/>
                <a:ea typeface="HG丸ｺﾞｼｯｸM-PRO" panose="020F0600000000000000" pitchFamily="50" charset="-128"/>
              </a:rPr>
              <a:t>情報実習</a:t>
            </a:r>
            <a:r>
              <a:rPr lang="en-US" altLang="ja-JP" sz="2000" dirty="0" smtClean="0">
                <a:latin typeface="HG丸ｺﾞｼｯｸM-PRO" panose="020F0600000000000000" pitchFamily="50" charset="-128"/>
                <a:ea typeface="HG丸ｺﾞｼｯｸM-PRO" panose="020F0600000000000000" pitchFamily="50" charset="-128"/>
              </a:rPr>
              <a:t>…[BEF0][CAF3][BCC2][BDAC]</a:t>
            </a:r>
          </a:p>
          <a:p>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2535384" y="3363366"/>
            <a:ext cx="4208318" cy="461665"/>
          </a:xfrm>
          <a:prstGeom prst="rect">
            <a:avLst/>
          </a:prstGeom>
          <a:solidFill>
            <a:schemeClr val="bg1"/>
          </a:solidFill>
          <a:ln w="38100">
            <a:solidFill>
              <a:srgbClr val="FFC000"/>
            </a:solidFill>
          </a:ln>
        </p:spPr>
        <p:txBody>
          <a:bodyPr wrap="square" rtlCol="0">
            <a:spAutoFit/>
          </a:bodyPr>
          <a:lstStyle/>
          <a:p>
            <a:r>
              <a:rPr lang="ja-JP" altLang="en-US" sz="2400" dirty="0" smtClean="0">
                <a:latin typeface="HG丸ｺﾞｼｯｸM-PRO" panose="020F0600000000000000" pitchFamily="50" charset="-128"/>
                <a:ea typeface="HG丸ｺﾞｼｯｸM-PRO" panose="020F0600000000000000" pitchFamily="50" charset="-128"/>
              </a:rPr>
              <a:t>文書に関する情報などを指定</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 name="下矢印 1"/>
          <p:cNvSpPr/>
          <p:nvPr/>
        </p:nvSpPr>
        <p:spPr>
          <a:xfrm>
            <a:off x="4079584" y="999663"/>
            <a:ext cx="888274" cy="1149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54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ircle(in)">
                                      <p:cBhvr>
                                        <p:cTn id="25" dur="2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4" grpId="0" animBg="1"/>
      <p:bldP spid="25" grpId="0" animBg="1"/>
      <p:bldP spid="2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600" y="497332"/>
            <a:ext cx="7772400" cy="734568"/>
          </a:xfrm>
        </p:spPr>
        <p:txBody>
          <a:bodyPr>
            <a:no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目次</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2"/>
          <p:cNvSpPr txBox="1">
            <a:spLocks/>
          </p:cNvSpPr>
          <p:nvPr/>
        </p:nvSpPr>
        <p:spPr>
          <a:xfrm>
            <a:off x="716489" y="1323703"/>
            <a:ext cx="7772400" cy="457853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a:lstStyle>
          <a:p>
            <a:r>
              <a:rPr lang="en-US" altLang="ja-JP" sz="4000" dirty="0" smtClean="0">
                <a:latin typeface="HG丸ｺﾞｼｯｸM-PRO" panose="020F0600000000000000" pitchFamily="50" charset="-128"/>
                <a:ea typeface="HG丸ｺﾞｼｯｸM-PRO" panose="020F0600000000000000" pitchFamily="50" charset="-128"/>
              </a:rPr>
              <a:t>WWW </a:t>
            </a:r>
            <a:r>
              <a:rPr lang="ja-JP" altLang="en-US" sz="4000" dirty="0" smtClean="0">
                <a:latin typeface="HG丸ｺﾞｼｯｸM-PRO" panose="020F0600000000000000" pitchFamily="50" charset="-128"/>
                <a:ea typeface="HG丸ｺﾞｼｯｸM-PRO" panose="020F0600000000000000" pitchFamily="50" charset="-128"/>
              </a:rPr>
              <a:t>とは？</a:t>
            </a:r>
            <a:endParaRPr lang="en-US" altLang="ja-JP" sz="4000" dirty="0" smtClean="0">
              <a:latin typeface="HG丸ｺﾞｼｯｸM-PRO" panose="020F0600000000000000" pitchFamily="50" charset="-128"/>
              <a:ea typeface="HG丸ｺﾞｼｯｸM-PRO" panose="020F0600000000000000" pitchFamily="50" charset="-128"/>
            </a:endParaRPr>
          </a:p>
          <a:p>
            <a:r>
              <a:rPr lang="en-US" altLang="ja-JP" sz="4000" dirty="0" smtClean="0">
                <a:latin typeface="HG丸ｺﾞｼｯｸM-PRO" panose="020F0600000000000000" pitchFamily="50" charset="-128"/>
                <a:ea typeface="HG丸ｺﾞｼｯｸM-PRO" panose="020F0600000000000000" pitchFamily="50" charset="-128"/>
              </a:rPr>
              <a:t>WWW </a:t>
            </a:r>
            <a:r>
              <a:rPr lang="ja-JP" altLang="en-US" sz="4000" dirty="0" smtClean="0">
                <a:latin typeface="HG丸ｺﾞｼｯｸM-PRO" panose="020F0600000000000000" pitchFamily="50" charset="-128"/>
                <a:ea typeface="HG丸ｺﾞｼｯｸM-PRO" panose="020F0600000000000000" pitchFamily="50" charset="-128"/>
              </a:rPr>
              <a:t>の仕組み</a:t>
            </a:r>
            <a:endParaRPr lang="en-US" altLang="ja-JP" sz="4000" dirty="0" smtClean="0">
              <a:latin typeface="HG丸ｺﾞｼｯｸM-PRO" panose="020F0600000000000000" pitchFamily="50" charset="-128"/>
              <a:ea typeface="HG丸ｺﾞｼｯｸM-PRO" panose="020F0600000000000000" pitchFamily="50" charset="-128"/>
            </a:endParaRPr>
          </a:p>
          <a:p>
            <a:r>
              <a:rPr lang="en-US" altLang="ja-JP" sz="4000" dirty="0" smtClean="0">
                <a:latin typeface="HG丸ｺﾞｼｯｸM-PRO" panose="020F0600000000000000" pitchFamily="50" charset="-128"/>
                <a:ea typeface="HG丸ｺﾞｼｯｸM-PRO" panose="020F0600000000000000" pitchFamily="50" charset="-128"/>
              </a:rPr>
              <a:t>WWW </a:t>
            </a:r>
            <a:r>
              <a:rPr lang="ja-JP" altLang="en-US" sz="4000" dirty="0" smtClean="0">
                <a:latin typeface="HG丸ｺﾞｼｯｸM-PRO" panose="020F0600000000000000" pitchFamily="50" charset="-128"/>
                <a:ea typeface="HG丸ｺﾞｼｯｸM-PRO" panose="020F0600000000000000" pitchFamily="50" charset="-128"/>
              </a:rPr>
              <a:t>サーバ</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著作権について</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まとめ</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参考文献</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付録</a:t>
            </a:r>
            <a:r>
              <a:rPr lang="en-US" altLang="ja-JP" sz="4000" dirty="0" smtClean="0">
                <a:latin typeface="HG丸ｺﾞｼｯｸM-PRO" panose="020F0600000000000000" pitchFamily="50" charset="-128"/>
                <a:ea typeface="HG丸ｺﾞｼｯｸM-PRO" panose="020F0600000000000000" pitchFamily="50" charset="-128"/>
              </a:rPr>
              <a:t> </a:t>
            </a:r>
          </a:p>
          <a:p>
            <a:endParaRPr lang="en-US" altLang="ja-JP" sz="4000" dirty="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706964" y="1253305"/>
            <a:ext cx="3585636" cy="762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2181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3"/>
          <a:srcRect t="-1243" b="49845"/>
          <a:stretch/>
        </p:blipFill>
        <p:spPr>
          <a:xfrm>
            <a:off x="-28560" y="-177421"/>
            <a:ext cx="9216088" cy="2565783"/>
          </a:xfrm>
          <a:prstGeom prst="rect">
            <a:avLst/>
          </a:prstGeom>
        </p:spPr>
      </p:pic>
      <p:pic>
        <p:nvPicPr>
          <p:cNvPr id="18" name="図 17"/>
          <p:cNvPicPr>
            <a:picLocks noChangeAspect="1"/>
          </p:cNvPicPr>
          <p:nvPr/>
        </p:nvPicPr>
        <p:blipFill rotWithShape="1">
          <a:blip r:embed="rId4"/>
          <a:srcRect t="72470"/>
          <a:stretch/>
        </p:blipFill>
        <p:spPr>
          <a:xfrm>
            <a:off x="-28561" y="5437312"/>
            <a:ext cx="9211733" cy="1426491"/>
          </a:xfrm>
          <a:prstGeom prst="rect">
            <a:avLst/>
          </a:prstGeom>
        </p:spPr>
      </p:pic>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22" name="図 21"/>
          <p:cNvPicPr>
            <a:picLocks noChangeAspect="1"/>
          </p:cNvPicPr>
          <p:nvPr/>
        </p:nvPicPr>
        <p:blipFill rotWithShape="1">
          <a:blip r:embed="rId5"/>
          <a:srcRect l="98770" t="7560" b="56702"/>
          <a:stretch/>
        </p:blipFill>
        <p:spPr>
          <a:xfrm>
            <a:off x="9069059" y="1474912"/>
            <a:ext cx="113196" cy="1981200"/>
          </a:xfrm>
          <a:prstGeom prst="rect">
            <a:avLst/>
          </a:prstGeom>
        </p:spPr>
      </p:pic>
      <p:pic>
        <p:nvPicPr>
          <p:cNvPr id="23" name="図 22"/>
          <p:cNvPicPr>
            <a:picLocks noChangeAspect="1"/>
          </p:cNvPicPr>
          <p:nvPr/>
        </p:nvPicPr>
        <p:blipFill rotWithShape="1">
          <a:blip r:embed="rId5"/>
          <a:srcRect l="98770" t="7560" b="56702"/>
          <a:stretch/>
        </p:blipFill>
        <p:spPr>
          <a:xfrm>
            <a:off x="9069976" y="3456112"/>
            <a:ext cx="113196" cy="1981200"/>
          </a:xfrm>
          <a:prstGeom prst="rect">
            <a:avLst/>
          </a:prstGeom>
        </p:spPr>
      </p:pic>
      <p:sp>
        <p:nvSpPr>
          <p:cNvPr id="7" name="正方形/長方形 6"/>
          <p:cNvSpPr/>
          <p:nvPr/>
        </p:nvSpPr>
        <p:spPr>
          <a:xfrm>
            <a:off x="369526" y="1401045"/>
            <a:ext cx="2513011" cy="2231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69526" y="6159305"/>
            <a:ext cx="711927" cy="2231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等号 8"/>
          <p:cNvSpPr/>
          <p:nvPr/>
        </p:nvSpPr>
        <p:spPr>
          <a:xfrm>
            <a:off x="2690946" y="3280781"/>
            <a:ext cx="600891" cy="4702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916940" y="2589042"/>
            <a:ext cx="1741894" cy="1815882"/>
          </a:xfrm>
          <a:prstGeom prst="rect">
            <a:avLst/>
          </a:prstGeom>
          <a:solidFill>
            <a:schemeClr val="bg1"/>
          </a:solidFill>
          <a:ln w="38100">
            <a:solidFill>
              <a:srgbClr val="00B050"/>
            </a:solidFill>
          </a:ln>
        </p:spPr>
        <p:txBody>
          <a:bodyPr wrap="square" rtlCol="0">
            <a:spAutoFit/>
          </a:bodyPr>
          <a:lstStyle/>
          <a:p>
            <a:r>
              <a:rPr lang="en-US" altLang="ja-JP" sz="2800" dirty="0" smtClean="0"/>
              <a:t>&lt;body&gt;</a:t>
            </a:r>
          </a:p>
          <a:p>
            <a:r>
              <a:rPr kumimoji="1" lang="en-US" altLang="ja-JP" sz="2800" dirty="0" smtClean="0"/>
              <a:t>~~~~~</a:t>
            </a:r>
            <a:endParaRPr lang="en-US" altLang="ja-JP" sz="2800" dirty="0" smtClean="0"/>
          </a:p>
          <a:p>
            <a:r>
              <a:rPr lang="en-US" altLang="ja-JP" sz="2800" dirty="0" smtClean="0"/>
              <a:t>~~~~~</a:t>
            </a:r>
            <a:endParaRPr lang="en-US" altLang="ja-JP" sz="2800" dirty="0"/>
          </a:p>
          <a:p>
            <a:r>
              <a:rPr kumimoji="1" lang="en-US" altLang="ja-JP" sz="2800" dirty="0" smtClean="0"/>
              <a:t>&lt;/body&gt;</a:t>
            </a:r>
            <a:endParaRPr kumimoji="1" lang="en-US" altLang="ja-JP" sz="2800" dirty="0"/>
          </a:p>
        </p:txBody>
      </p:sp>
      <p:sp>
        <p:nvSpPr>
          <p:cNvPr id="11" name="テキスト ボックス 10"/>
          <p:cNvSpPr txBox="1"/>
          <p:nvPr/>
        </p:nvSpPr>
        <p:spPr>
          <a:xfrm>
            <a:off x="3291837" y="2748771"/>
            <a:ext cx="5713915" cy="1723549"/>
          </a:xfrm>
          <a:prstGeom prst="rect">
            <a:avLst/>
          </a:prstGeom>
          <a:solidFill>
            <a:schemeClr val="bg1"/>
          </a:solidFill>
          <a:ln w="38100">
            <a:solidFill>
              <a:srgbClr val="FFC000"/>
            </a:solidFill>
          </a:ln>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ブラウザに実際に表示される</a:t>
            </a:r>
            <a:r>
              <a:rPr lang="ja-JP" altLang="en-US" sz="2400" dirty="0">
                <a:latin typeface="HG丸ｺﾞｼｯｸM-PRO" panose="020F0600000000000000" pitchFamily="50" charset="-128"/>
                <a:ea typeface="HG丸ｺﾞｼｯｸM-PRO" panose="020F0600000000000000" pitchFamily="50" charset="-128"/>
              </a:rPr>
              <a:t>文書</a:t>
            </a:r>
            <a:r>
              <a:rPr kumimoji="1" lang="ja-JP" altLang="en-US" sz="2400" dirty="0" smtClean="0">
                <a:latin typeface="HG丸ｺﾞｼｯｸM-PRO" panose="020F0600000000000000" pitchFamily="50" charset="-128"/>
                <a:ea typeface="HG丸ｺﾞｼｯｸM-PRO" panose="020F0600000000000000" pitchFamily="50" charset="-128"/>
              </a:rPr>
              <a:t>を記述</a:t>
            </a:r>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1000" dirty="0" smtClean="0">
              <a:latin typeface="HG丸ｺﾞｼｯｸM-PRO" panose="020F0600000000000000" pitchFamily="50" charset="-128"/>
              <a:ea typeface="HG丸ｺﾞｼｯｸM-PRO" panose="020F0600000000000000" pitchFamily="50" charset="-128"/>
            </a:endParaRPr>
          </a:p>
          <a:p>
            <a:r>
              <a:rPr lang="en-US" altLang="ja-JP" sz="2400" dirty="0" smtClean="0">
                <a:latin typeface="HG丸ｺﾞｼｯｸM-PRO" panose="020F0600000000000000" pitchFamily="50" charset="-128"/>
                <a:ea typeface="HG丸ｺﾞｼｯｸM-PRO" panose="020F0600000000000000" pitchFamily="50" charset="-128"/>
              </a:rPr>
              <a:t>&lt;body style=“margin-top:50px”&gt;</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外側上部の余白の値を指定するプロパティ</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6961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5732"/>
            <a:ext cx="9144000" cy="1005501"/>
          </a:xfrm>
        </p:spPr>
        <p:txBody>
          <a:bodyPr>
            <a:normAutofit/>
          </a:bodyPr>
          <a:lstStyle/>
          <a:p>
            <a:pPr algn="ctr"/>
            <a:r>
              <a:rPr kumimoji="1" lang="en-US" altLang="ja-JP" sz="6000" dirty="0" smtClean="0">
                <a:latin typeface="Meiryo UI" panose="020B0604030504040204" pitchFamily="50" charset="-128"/>
                <a:ea typeface="Meiryo UI" panose="020B0604030504040204" pitchFamily="50" charset="-128"/>
              </a:rPr>
              <a:t>WWW </a:t>
            </a:r>
            <a:r>
              <a:rPr kumimoji="1" lang="ja-JP" altLang="en-US" sz="6000" dirty="0" smtClean="0">
                <a:latin typeface="Meiryo UI" panose="020B0604030504040204" pitchFamily="50" charset="-128"/>
                <a:ea typeface="Meiryo UI" panose="020B0604030504040204" pitchFamily="50" charset="-128"/>
              </a:rPr>
              <a:t>の特徴</a:t>
            </a:r>
            <a:r>
              <a:rPr kumimoji="1" lang="en-US" altLang="ja-JP" sz="6000" dirty="0" smtClean="0">
                <a:latin typeface="Meiryo UI" panose="020B0604030504040204" pitchFamily="50" charset="-128"/>
                <a:ea typeface="Meiryo UI" panose="020B0604030504040204" pitchFamily="50" charset="-128"/>
              </a:rPr>
              <a:t> </a:t>
            </a:r>
            <a:endParaRPr kumimoji="1" lang="ja-JP" altLang="en-US" sz="6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96333" y="1473200"/>
            <a:ext cx="8119534" cy="4724400"/>
          </a:xfrm>
        </p:spPr>
        <p:txBody>
          <a:bodyPr>
            <a:normAutofit/>
          </a:bodyPr>
          <a:lstStyle/>
          <a:p>
            <a:pPr>
              <a:lnSpc>
                <a:spcPct val="100000"/>
              </a:lnSpc>
            </a:pPr>
            <a:r>
              <a:rPr lang="ja-JP" altLang="en-US" sz="2800" dirty="0" smtClean="0">
                <a:latin typeface="Meiryo UI" panose="020B0604030504040204" pitchFamily="50" charset="-128"/>
                <a:ea typeface="Meiryo UI" panose="020B0604030504040204" pitchFamily="50" charset="-128"/>
              </a:rPr>
              <a:t>ハイパーテキスト形式で書かれた文書</a:t>
            </a:r>
            <a:endParaRPr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ドキュメント記述言語の</a:t>
            </a:r>
            <a:r>
              <a:rPr lang="en-US" altLang="ja-JP" sz="2800" dirty="0" smtClean="0">
                <a:latin typeface="Meiryo UI" panose="020B0604030504040204" pitchFamily="50" charset="-128"/>
                <a:ea typeface="Meiryo UI" panose="020B0604030504040204" pitchFamily="50" charset="-128"/>
              </a:rPr>
              <a:t>HTML </a:t>
            </a:r>
            <a:r>
              <a:rPr lang="ja-JP" altLang="en-US" sz="2800" dirty="0" smtClean="0">
                <a:latin typeface="Meiryo UI" panose="020B0604030504040204" pitchFamily="50" charset="-128"/>
                <a:ea typeface="Meiryo UI" panose="020B0604030504040204" pitchFamily="50" charset="-128"/>
              </a:rPr>
              <a:t>や</a:t>
            </a:r>
            <a:r>
              <a:rPr lang="en-US" altLang="ja-JP" sz="2800" dirty="0" smtClean="0">
                <a:latin typeface="Meiryo UI" panose="020B0604030504040204" pitchFamily="50" charset="-128"/>
                <a:ea typeface="Meiryo UI" panose="020B0604030504040204" pitchFamily="50" charset="-128"/>
              </a:rPr>
              <a:t>XHTML </a:t>
            </a:r>
            <a:r>
              <a:rPr lang="ja-JP" altLang="en-US" sz="2800" dirty="0" smtClean="0">
                <a:latin typeface="Meiryo UI" panose="020B0604030504040204" pitchFamily="50" charset="-128"/>
                <a:ea typeface="Meiryo UI" panose="020B0604030504040204" pitchFamily="50" charset="-128"/>
              </a:rPr>
              <a:t>などを使用</a:t>
            </a:r>
            <a:endParaRPr kumimoji="1" lang="en-US" altLang="ja-JP" sz="2800" dirty="0" smtClean="0">
              <a:latin typeface="Meiryo UI" panose="020B0604030504040204" pitchFamily="50" charset="-128"/>
              <a:ea typeface="Meiryo UI" panose="020B0604030504040204" pitchFamily="50" charset="-128"/>
            </a:endParaRPr>
          </a:p>
          <a:p>
            <a:pPr>
              <a:lnSpc>
                <a:spcPct val="100000"/>
              </a:lnSpc>
              <a:buClr>
                <a:srgbClr val="00B050"/>
              </a:buClr>
              <a:buFont typeface="Wingdings" panose="05000000000000000000" pitchFamily="2" charset="2"/>
              <a:buChar char="u"/>
            </a:pPr>
            <a:r>
              <a:rPr lang="ja-JP" altLang="en-US" sz="2800" u="sng" dirty="0" smtClean="0">
                <a:latin typeface="Meiryo UI" panose="020B0604030504040204" pitchFamily="50" charset="-128"/>
                <a:ea typeface="Meiryo UI" panose="020B0604030504040204" pitchFamily="50" charset="-128"/>
              </a:rPr>
              <a:t>プロトコル</a:t>
            </a:r>
            <a:r>
              <a:rPr lang="en-US" altLang="ja-JP" sz="2800" u="sng" dirty="0" smtClean="0">
                <a:latin typeface="Meiryo UI" panose="020B0604030504040204" pitchFamily="50" charset="-128"/>
                <a:ea typeface="Meiryo UI" panose="020B0604030504040204" pitchFamily="50" charset="-128"/>
              </a:rPr>
              <a:t>(</a:t>
            </a:r>
            <a:r>
              <a:rPr lang="ja-JP" altLang="en-US" sz="2800" u="sng" dirty="0" smtClean="0">
                <a:latin typeface="Meiryo UI" panose="020B0604030504040204" pitchFamily="50" charset="-128"/>
                <a:ea typeface="Meiryo UI" panose="020B0604030504040204" pitchFamily="50" charset="-128"/>
              </a:rPr>
              <a:t>通信規約</a:t>
            </a:r>
            <a:r>
              <a:rPr lang="en-US" altLang="ja-JP" sz="2800" u="sng" dirty="0" smtClean="0">
                <a:latin typeface="Meiryo UI" panose="020B0604030504040204" pitchFamily="50" charset="-128"/>
                <a:ea typeface="Meiryo UI" panose="020B0604030504040204" pitchFamily="50" charset="-128"/>
              </a:rPr>
              <a:t>)</a:t>
            </a:r>
            <a:r>
              <a:rPr lang="ja-JP" altLang="en-US" sz="2800" u="sng" dirty="0" smtClean="0">
                <a:latin typeface="Meiryo UI" panose="020B0604030504040204" pitchFamily="50" charset="-128"/>
                <a:ea typeface="Meiryo UI" panose="020B0604030504040204" pitchFamily="50" charset="-128"/>
              </a:rPr>
              <a:t>には，</a:t>
            </a:r>
            <a:r>
              <a:rPr lang="en-US" altLang="ja-JP" sz="2800" u="sng" dirty="0" smtClean="0">
                <a:latin typeface="Meiryo UI" panose="020B0604030504040204" pitchFamily="50" charset="-128"/>
                <a:ea typeface="Meiryo UI" panose="020B0604030504040204" pitchFamily="50" charset="-128"/>
              </a:rPr>
              <a:t>HTTP, HTTPS </a:t>
            </a:r>
            <a:r>
              <a:rPr lang="ja-JP" altLang="en-US" sz="2800" u="sng" dirty="0" smtClean="0">
                <a:latin typeface="Meiryo UI" panose="020B0604030504040204" pitchFamily="50" charset="-128"/>
                <a:ea typeface="Meiryo UI" panose="020B0604030504040204" pitchFamily="50" charset="-128"/>
              </a:rPr>
              <a:t>を使用</a:t>
            </a:r>
            <a:endParaRPr lang="en-US" altLang="ja-JP" sz="2800" u="sng" dirty="0" smtClean="0">
              <a:latin typeface="Meiryo UI" panose="020B0604030504040204" pitchFamily="50" charset="-128"/>
              <a:ea typeface="Meiryo UI" panose="020B0604030504040204" pitchFamily="50" charset="-128"/>
            </a:endParaRPr>
          </a:p>
          <a:p>
            <a:pPr>
              <a:lnSpc>
                <a:spcPct val="100000"/>
              </a:lnSpc>
            </a:pPr>
            <a:r>
              <a:rPr kumimoji="1" lang="ja-JP" altLang="en-US" sz="2800" dirty="0" smtClean="0">
                <a:latin typeface="Meiryo UI" panose="020B0604030504040204" pitchFamily="50" charset="-128"/>
                <a:ea typeface="Meiryo UI" panose="020B0604030504040204" pitchFamily="50" charset="-128"/>
              </a:rPr>
              <a:t>それぞれの文書が</a:t>
            </a:r>
            <a:r>
              <a:rPr kumimoji="1" lang="en-US" altLang="ja-JP" sz="2800" dirty="0" smtClean="0">
                <a:latin typeface="Meiryo UI" panose="020B0604030504040204" pitchFamily="50" charset="-128"/>
                <a:ea typeface="Meiryo UI" panose="020B0604030504040204" pitchFamily="50" charset="-128"/>
              </a:rPr>
              <a:t>URL </a:t>
            </a:r>
            <a:r>
              <a:rPr kumimoji="1" lang="ja-JP" altLang="en-US" sz="2800" dirty="0" smtClean="0">
                <a:latin typeface="Meiryo UI" panose="020B0604030504040204" pitchFamily="50" charset="-128"/>
                <a:ea typeface="Meiryo UI" panose="020B0604030504040204" pitchFamily="50" charset="-128"/>
              </a:rPr>
              <a:t>をもつ</a:t>
            </a:r>
            <a:endParaRPr kumimoji="1" lang="en-US" altLang="ja-JP" sz="2800" dirty="0" smtClean="0">
              <a:latin typeface="Meiryo UI" panose="020B0604030504040204" pitchFamily="50" charset="-128"/>
              <a:ea typeface="Meiryo UI" panose="020B0604030504040204" pitchFamily="50" charset="-128"/>
            </a:endParaRPr>
          </a:p>
          <a:p>
            <a:pPr>
              <a:lnSpc>
                <a:spcPct val="100000"/>
              </a:lnSpc>
            </a:pPr>
            <a:r>
              <a:rPr kumimoji="1" lang="ja-JP" altLang="en-US" sz="2800" dirty="0" smtClean="0">
                <a:latin typeface="Meiryo UI" panose="020B0604030504040204" pitchFamily="50" charset="-128"/>
                <a:ea typeface="Meiryo UI" panose="020B0604030504040204" pitchFamily="50" charset="-128"/>
              </a:rPr>
              <a:t>文書の閲覧には</a:t>
            </a:r>
            <a:r>
              <a:rPr lang="ja-JP" altLang="en-US" sz="2800" dirty="0" smtClean="0">
                <a:latin typeface="Meiryo UI" panose="020B0604030504040204" pitchFamily="50" charset="-128"/>
                <a:ea typeface="Meiryo UI" panose="020B0604030504040204" pitchFamily="50" charset="-128"/>
              </a:rPr>
              <a:t>ブラウザが必要</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3425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lang="en-US" altLang="ja-JP" sz="6000" dirty="0" smtClean="0">
                <a:latin typeface="HG丸ｺﾞｼｯｸM-PRO" panose="020F0600000000000000" pitchFamily="50" charset="-128"/>
                <a:ea typeface="HG丸ｺﾞｼｯｸM-PRO" panose="020F0600000000000000" pitchFamily="50" charset="-128"/>
              </a:rPr>
              <a:t>http </a:t>
            </a:r>
            <a:r>
              <a:rPr lang="ja-JP" altLang="en-US" sz="6000" dirty="0" smtClean="0">
                <a:latin typeface="HG丸ｺﾞｼｯｸM-PRO" panose="020F0600000000000000" pitchFamily="50" charset="-128"/>
                <a:ea typeface="HG丸ｺﾞｼｯｸM-PRO" panose="020F0600000000000000" pitchFamily="50" charset="-128"/>
              </a:rPr>
              <a:t>と </a:t>
            </a:r>
            <a:r>
              <a:rPr lang="en-US" altLang="ja-JP" sz="6000" dirty="0" smtClean="0">
                <a:latin typeface="HG丸ｺﾞｼｯｸM-PRO" panose="020F0600000000000000" pitchFamily="50" charset="-128"/>
                <a:ea typeface="HG丸ｺﾞｼｯｸM-PRO" panose="020F0600000000000000" pitchFamily="50" charset="-128"/>
              </a:rPr>
              <a:t>https</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394700" cy="5016500"/>
          </a:xfrm>
        </p:spPr>
        <p:txBody>
          <a:bodyPr>
            <a:normAutofit lnSpcReduction="10000"/>
          </a:bodyPr>
          <a:lstStyle/>
          <a:p>
            <a:pPr>
              <a:lnSpc>
                <a:spcPct val="100000"/>
              </a:lnSpc>
            </a:pPr>
            <a:r>
              <a:rPr lang="en-US" altLang="ja-JP" sz="2800" dirty="0" smtClean="0">
                <a:latin typeface="HG丸ｺﾞｼｯｸM-PRO" panose="020F0600000000000000" pitchFamily="50" charset="-128"/>
                <a:ea typeface="HG丸ｺﾞｼｯｸM-PRO" panose="020F0600000000000000" pitchFamily="50" charset="-128"/>
              </a:rPr>
              <a:t>HTTP</a:t>
            </a:r>
            <a:r>
              <a:rPr kumimoji="1" lang="en-US" altLang="ja-JP" sz="2800" dirty="0" smtClean="0">
                <a:latin typeface="HG丸ｺﾞｼｯｸM-PRO" panose="020F0600000000000000" pitchFamily="50" charset="-128"/>
                <a:ea typeface="HG丸ｺﾞｼｯｸM-PRO" panose="020F0600000000000000" pitchFamily="50" charset="-128"/>
              </a:rPr>
              <a:t> </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en-US" altLang="ja-JP" sz="2400" dirty="0" err="1" smtClean="0">
                <a:latin typeface="HG丸ｺﾞｼｯｸM-PRO" panose="020F0600000000000000" pitchFamily="50" charset="-128"/>
                <a:ea typeface="HG丸ｺﾞｼｯｸM-PRO" panose="020F0600000000000000" pitchFamily="50" charset="-128"/>
              </a:rPr>
              <a:t>HyperText</a:t>
            </a:r>
            <a:r>
              <a:rPr kumimoji="1" lang="en-US" altLang="ja-JP"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Transfer</a:t>
            </a:r>
            <a:r>
              <a:rPr kumimoji="1" lang="en-US" altLang="ja-JP" sz="2400" dirty="0" smtClean="0">
                <a:latin typeface="HG丸ｺﾞｼｯｸM-PRO" panose="020F0600000000000000" pitchFamily="50" charset="-128"/>
                <a:ea typeface="HG丸ｺﾞｼｯｸM-PRO" panose="020F0600000000000000" pitchFamily="50" charset="-128"/>
              </a:rPr>
              <a:t> Protocol)</a:t>
            </a:r>
          </a:p>
          <a:p>
            <a:pPr lvl="1">
              <a:lnSpc>
                <a:spcPct val="100000"/>
              </a:lnSpc>
            </a:pPr>
            <a:r>
              <a:rPr kumimoji="1" lang="en-US" altLang="ja-JP" sz="2400" dirty="0" smtClean="0">
                <a:latin typeface="HG丸ｺﾞｼｯｸM-PRO" panose="020F0600000000000000" pitchFamily="50" charset="-128"/>
                <a:ea typeface="HG丸ｺﾞｼｯｸM-PRO" panose="020F0600000000000000" pitchFamily="50" charset="-128"/>
              </a:rPr>
              <a:t>HTML </a:t>
            </a:r>
            <a:r>
              <a:rPr lang="ja-JP" altLang="en-US" sz="2400" dirty="0">
                <a:latin typeface="HG丸ｺﾞｼｯｸM-PRO" panose="020F0600000000000000" pitchFamily="50" charset="-128"/>
                <a:ea typeface="HG丸ｺﾞｼｯｸM-PRO" panose="020F0600000000000000" pitchFamily="50" charset="-128"/>
              </a:rPr>
              <a:t>文書</a:t>
            </a:r>
            <a:r>
              <a:rPr kumimoji="1" lang="ja-JP" altLang="en-US" sz="2400" dirty="0" smtClean="0">
                <a:latin typeface="HG丸ｺﾞｼｯｸM-PRO" panose="020F0600000000000000" pitchFamily="50" charset="-128"/>
                <a:ea typeface="HG丸ｺﾞｼｯｸM-PRO" panose="020F0600000000000000" pitchFamily="50" charset="-128"/>
              </a:rPr>
              <a:t>などをやり取りするための通信規約</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en-US" altLang="ja-JP" sz="2400" dirty="0" smtClean="0">
                <a:latin typeface="HG丸ｺﾞｼｯｸM-PRO" panose="020F0600000000000000" pitchFamily="50" charset="-128"/>
                <a:ea typeface="HG丸ｺﾞｼｯｸM-PRO" panose="020F0600000000000000" pitchFamily="50" charset="-128"/>
              </a:rPr>
              <a:t>Tim </a:t>
            </a:r>
            <a:r>
              <a:rPr lang="en-US" altLang="ja-JP" sz="2400" dirty="0">
                <a:latin typeface="HG丸ｺﾞｼｯｸM-PRO" panose="020F0600000000000000" pitchFamily="50" charset="-128"/>
                <a:ea typeface="HG丸ｺﾞｼｯｸM-PRO" panose="020F0600000000000000" pitchFamily="50" charset="-128"/>
              </a:rPr>
              <a:t>Berners-Lee </a:t>
            </a:r>
            <a:r>
              <a:rPr lang="ja-JP" altLang="en-US" sz="2400" dirty="0" smtClean="0">
                <a:latin typeface="HG丸ｺﾞｼｯｸM-PRO" panose="020F0600000000000000" pitchFamily="50" charset="-128"/>
                <a:ea typeface="HG丸ｺﾞｼｯｸM-PRO" panose="020F0600000000000000" pitchFamily="50" charset="-128"/>
              </a:rPr>
              <a:t>氏が初めに設計</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400" dirty="0" smtClean="0">
                <a:latin typeface="HG丸ｺﾞｼｯｸM-PRO" panose="020F0600000000000000" pitchFamily="50" charset="-128"/>
                <a:ea typeface="HG丸ｺﾞｼｯｸM-PRO" panose="020F0600000000000000" pitchFamily="50" charset="-128"/>
              </a:rPr>
              <a:t>通常は</a:t>
            </a:r>
            <a:r>
              <a:rPr lang="en-US" altLang="ja-JP" sz="2400" dirty="0" smtClean="0">
                <a:latin typeface="HG丸ｺﾞｼｯｸM-PRO" panose="020F0600000000000000" pitchFamily="50" charset="-128"/>
                <a:ea typeface="HG丸ｺﾞｼｯｸM-PRO" panose="020F0600000000000000" pitchFamily="50" charset="-128"/>
              </a:rPr>
              <a:t>80</a:t>
            </a:r>
            <a:r>
              <a:rPr lang="ja-JP" altLang="en-US" sz="2400" dirty="0" smtClean="0">
                <a:latin typeface="HG丸ｺﾞｼｯｸM-PRO" panose="020F0600000000000000" pitchFamily="50" charset="-128"/>
                <a:ea typeface="HG丸ｺﾞｼｯｸM-PRO" panose="020F0600000000000000" pitchFamily="50" charset="-128"/>
              </a:rPr>
              <a:t>番ポートを使う</a:t>
            </a:r>
            <a:endParaRPr lang="en-US" altLang="ja-JP" sz="2400" dirty="0">
              <a:latin typeface="HG丸ｺﾞｼｯｸM-PRO" panose="020F0600000000000000" pitchFamily="50" charset="-128"/>
              <a:ea typeface="HG丸ｺﾞｼｯｸM-PRO" panose="020F0600000000000000" pitchFamily="50" charset="-128"/>
            </a:endParaRPr>
          </a:p>
          <a:p>
            <a:pPr marL="274320" lvl="1" indent="0">
              <a:lnSpc>
                <a:spcPct val="100000"/>
              </a:lnSpc>
              <a:buNone/>
            </a:pPr>
            <a:endParaRPr kumimoji="1" lang="en-US" altLang="ja-JP" sz="400" dirty="0" smtClean="0">
              <a:latin typeface="HG丸ｺﾞｼｯｸM-PRO" panose="020F0600000000000000" pitchFamily="50" charset="-128"/>
              <a:ea typeface="HG丸ｺﾞｼｯｸM-PRO" panose="020F0600000000000000" pitchFamily="50" charset="-128"/>
            </a:endParaRPr>
          </a:p>
          <a:p>
            <a:pPr>
              <a:lnSpc>
                <a:spcPct val="100000"/>
              </a:lnSpc>
            </a:pPr>
            <a:r>
              <a:rPr lang="en-US" altLang="ja-JP" sz="2800" dirty="0" smtClean="0">
                <a:latin typeface="HG丸ｺﾞｼｯｸM-PRO" panose="020F0600000000000000" pitchFamily="50" charset="-128"/>
                <a:ea typeface="HG丸ｺﾞｼｯｸM-PRO" panose="020F0600000000000000" pitchFamily="50" charset="-128"/>
              </a:rPr>
              <a:t>HTTPS</a:t>
            </a:r>
            <a:r>
              <a:rPr kumimoji="1" lang="en-US" altLang="ja-JP" sz="2800" dirty="0" smtClean="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en-US" altLang="ja-JP" sz="2400" dirty="0" err="1">
                <a:latin typeface="HG丸ｺﾞｼｯｸM-PRO" panose="020F0600000000000000" pitchFamily="50" charset="-128"/>
                <a:ea typeface="HG丸ｺﾞｼｯｸM-PRO" panose="020F0600000000000000" pitchFamily="50" charset="-128"/>
              </a:rPr>
              <a:t>HyperText</a:t>
            </a:r>
            <a:r>
              <a:rPr lang="en-US" altLang="ja-JP" sz="2400" dirty="0">
                <a:latin typeface="HG丸ｺﾞｼｯｸM-PRO" panose="020F0600000000000000" pitchFamily="50" charset="-128"/>
                <a:ea typeface="HG丸ｺﾞｼｯｸM-PRO" panose="020F0600000000000000" pitchFamily="50" charset="-128"/>
              </a:rPr>
              <a:t> Transfer </a:t>
            </a:r>
            <a:r>
              <a:rPr lang="en-US" altLang="ja-JP" sz="2400" dirty="0" smtClean="0">
                <a:latin typeface="HG丸ｺﾞｼｯｸM-PRO" panose="020F0600000000000000" pitchFamily="50" charset="-128"/>
                <a:ea typeface="HG丸ｺﾞｼｯｸM-PRO" panose="020F0600000000000000" pitchFamily="50" charset="-128"/>
              </a:rPr>
              <a:t>Protocol over SSL)</a:t>
            </a:r>
            <a:endParaRPr kumimoji="1" lang="en-US" altLang="ja-JP" sz="2800" dirty="0" smtClean="0">
              <a:latin typeface="HG丸ｺﾞｼｯｸM-PRO" panose="020F0600000000000000" pitchFamily="50" charset="-128"/>
              <a:ea typeface="HG丸ｺﾞｼｯｸM-PRO" panose="020F0600000000000000" pitchFamily="50" charset="-128"/>
            </a:endParaRPr>
          </a:p>
          <a:p>
            <a:pPr lvl="1">
              <a:lnSpc>
                <a:spcPct val="100000"/>
              </a:lnSpc>
            </a:pPr>
            <a:r>
              <a:rPr kumimoji="1" lang="en-US" altLang="ja-JP" sz="2400" dirty="0" smtClean="0">
                <a:latin typeface="HG丸ｺﾞｼｯｸM-PRO" panose="020F0600000000000000" pitchFamily="50" charset="-128"/>
                <a:ea typeface="HG丸ｺﾞｼｯｸM-PRO" panose="020F0600000000000000" pitchFamily="50" charset="-128"/>
              </a:rPr>
              <a:t>HTTP </a:t>
            </a:r>
            <a:r>
              <a:rPr kumimoji="1" lang="ja-JP" altLang="en-US" sz="2400" dirty="0" smtClean="0">
                <a:latin typeface="HG丸ｺﾞｼｯｸM-PRO" panose="020F0600000000000000" pitchFamily="50" charset="-128"/>
                <a:ea typeface="HG丸ｺﾞｼｯｸM-PRO" panose="020F0600000000000000" pitchFamily="50" charset="-128"/>
              </a:rPr>
              <a:t>にセキュリティ機能を追加したプロトコル</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en-US" altLang="ja-JP" sz="2400" dirty="0" smtClean="0">
                <a:latin typeface="HG丸ｺﾞｼｯｸM-PRO" panose="020F0600000000000000" pitchFamily="50" charset="-128"/>
                <a:ea typeface="HG丸ｺﾞｼｯｸM-PRO" panose="020F0600000000000000" pitchFamily="50" charset="-128"/>
              </a:rPr>
              <a:t>SSL/TLS </a:t>
            </a:r>
            <a:r>
              <a:rPr lang="ja-JP" altLang="en-US" sz="2400" dirty="0" smtClean="0">
                <a:latin typeface="HG丸ｺﾞｼｯｸM-PRO" panose="020F0600000000000000" pitchFamily="50" charset="-128"/>
                <a:ea typeface="HG丸ｺﾞｼｯｸM-PRO" panose="020F0600000000000000" pitchFamily="50" charset="-128"/>
              </a:rPr>
              <a:t>プロトコルを用いて，サーバの認証・通信内容の暗号化などをおこなう</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実習第</a:t>
            </a:r>
            <a:r>
              <a:rPr lang="ja-JP" altLang="en-US" sz="2400" dirty="0">
                <a:latin typeface="HG丸ｺﾞｼｯｸM-PRO" panose="020F0600000000000000" pitchFamily="50" charset="-128"/>
                <a:ea typeface="HG丸ｺﾞｼｯｸM-PRO" panose="020F0600000000000000" pitchFamily="50" charset="-128"/>
              </a:rPr>
              <a:t>９</a:t>
            </a:r>
            <a:r>
              <a:rPr lang="ja-JP" altLang="en-US" sz="2400" dirty="0" smtClean="0">
                <a:latin typeface="HG丸ｺﾞｼｯｸM-PRO" panose="020F0600000000000000" pitchFamily="50" charset="-128"/>
                <a:ea typeface="HG丸ｺﾞｼｯｸM-PRO" panose="020F0600000000000000" pitchFamily="50" charset="-128"/>
              </a:rPr>
              <a:t>回参照</a:t>
            </a:r>
            <a:r>
              <a:rPr lang="en-US" altLang="ja-JP" sz="2400" dirty="0" smtClean="0">
                <a:latin typeface="HG丸ｺﾞｼｯｸM-PRO" panose="020F0600000000000000" pitchFamily="50" charset="-128"/>
                <a:ea typeface="HG丸ｺﾞｼｯｸM-PRO" panose="020F0600000000000000" pitchFamily="50" charset="-128"/>
              </a:rPr>
              <a:t>)</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400" dirty="0" smtClean="0">
                <a:latin typeface="HG丸ｺﾞｼｯｸM-PRO" panose="020F0600000000000000" pitchFamily="50" charset="-128"/>
                <a:ea typeface="HG丸ｺﾞｼｯｸM-PRO" panose="020F0600000000000000" pitchFamily="50" charset="-128"/>
              </a:rPr>
              <a:t>盗聴や改ざん，なりすましを防ぎ，個人情報のやり取りに用いられる．</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400" dirty="0">
                <a:latin typeface="HG丸ｺﾞｼｯｸM-PRO" panose="020F0600000000000000" pitchFamily="50" charset="-128"/>
                <a:ea typeface="HG丸ｺﾞｼｯｸM-PRO" panose="020F0600000000000000" pitchFamily="50" charset="-128"/>
              </a:rPr>
              <a:t>通常</a:t>
            </a:r>
            <a:r>
              <a:rPr lang="ja-JP" altLang="en-US" sz="2400" dirty="0" smtClean="0">
                <a:latin typeface="HG丸ｺﾞｼｯｸM-PRO" panose="020F0600000000000000" pitchFamily="50" charset="-128"/>
                <a:ea typeface="HG丸ｺﾞｼｯｸM-PRO" panose="020F0600000000000000" pitchFamily="50" charset="-128"/>
              </a:rPr>
              <a:t>は</a:t>
            </a:r>
            <a:r>
              <a:rPr lang="en-US" altLang="ja-JP" sz="2400" dirty="0" smtClean="0">
                <a:latin typeface="HG丸ｺﾞｼｯｸM-PRO" panose="020F0600000000000000" pitchFamily="50" charset="-128"/>
                <a:ea typeface="HG丸ｺﾞｼｯｸM-PRO" panose="020F0600000000000000" pitchFamily="50" charset="-128"/>
              </a:rPr>
              <a:t>443</a:t>
            </a:r>
            <a:r>
              <a:rPr lang="ja-JP" altLang="en-US" sz="2400" dirty="0" smtClean="0">
                <a:latin typeface="HG丸ｺﾞｼｯｸM-PRO" panose="020F0600000000000000" pitchFamily="50" charset="-128"/>
                <a:ea typeface="HG丸ｺﾞｼｯｸM-PRO" panose="020F0600000000000000" pitchFamily="50" charset="-128"/>
              </a:rPr>
              <a:t>番ポートを使う．</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45912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r="36109" b="58868"/>
          <a:stretch/>
        </p:blipFill>
        <p:spPr>
          <a:xfrm>
            <a:off x="13648" y="2291376"/>
            <a:ext cx="9731829" cy="6787310"/>
          </a:xfrm>
          <a:prstGeom prst="rect">
            <a:avLst/>
          </a:prstGeom>
        </p:spPr>
      </p:pic>
      <p:sp>
        <p:nvSpPr>
          <p:cNvPr id="2" name="タイトル 1"/>
          <p:cNvSpPr>
            <a:spLocks noGrp="1"/>
          </p:cNvSpPr>
          <p:nvPr>
            <p:ph type="title"/>
          </p:nvPr>
        </p:nvSpPr>
        <p:spPr>
          <a:xfrm>
            <a:off x="927100" y="395732"/>
            <a:ext cx="7772400" cy="1005501"/>
          </a:xfrm>
        </p:spPr>
        <p:txBody>
          <a:bodyPr>
            <a:normAutofit/>
          </a:bodyPr>
          <a:lstStyle/>
          <a:p>
            <a:r>
              <a:rPr lang="en-US" altLang="ja-JP" sz="6000" dirty="0" smtClean="0">
                <a:latin typeface="HG丸ｺﾞｼｯｸM-PRO" panose="020F0600000000000000" pitchFamily="50" charset="-128"/>
                <a:ea typeface="HG丸ｺﾞｼｯｸM-PRO" panose="020F0600000000000000" pitchFamily="50" charset="-128"/>
              </a:rPr>
              <a:t>http </a:t>
            </a:r>
            <a:r>
              <a:rPr lang="ja-JP" altLang="en-US" sz="6000" dirty="0" smtClean="0">
                <a:latin typeface="HG丸ｺﾞｼｯｸM-PRO" panose="020F0600000000000000" pitchFamily="50" charset="-128"/>
                <a:ea typeface="HG丸ｺﾞｼｯｸM-PRO" panose="020F0600000000000000" pitchFamily="50" charset="-128"/>
              </a:rPr>
              <a:t>と </a:t>
            </a:r>
            <a:r>
              <a:rPr lang="en-US" altLang="ja-JP" sz="6000" dirty="0" smtClean="0">
                <a:latin typeface="HG丸ｺﾞｼｯｸM-PRO" panose="020F0600000000000000" pitchFamily="50" charset="-128"/>
                <a:ea typeface="HG丸ｺﾞｼｯｸM-PRO" panose="020F0600000000000000" pitchFamily="50" charset="-128"/>
              </a:rPr>
              <a:t>https</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285875"/>
            <a:ext cx="8394700" cy="5267325"/>
          </a:xfrm>
        </p:spPr>
        <p:txBody>
          <a:bodyPr>
            <a:normAutofit/>
          </a:bodyPr>
          <a:lstStyle/>
          <a:p>
            <a:pPr>
              <a:lnSpc>
                <a:spcPct val="100000"/>
              </a:lnSpc>
            </a:pPr>
            <a:r>
              <a:rPr lang="en-US" altLang="ja-JP" sz="2800" dirty="0" smtClean="0">
                <a:latin typeface="HG丸ｺﾞｼｯｸM-PRO" panose="020F0600000000000000" pitchFamily="50" charset="-128"/>
                <a:ea typeface="HG丸ｺﾞｼｯｸM-PRO" panose="020F0600000000000000" pitchFamily="50" charset="-128"/>
              </a:rPr>
              <a:t>HTTP</a:t>
            </a:r>
            <a:r>
              <a:rPr kumimoji="1" lang="en-US" altLang="ja-JP" sz="2800" dirty="0" smtClean="0">
                <a:latin typeface="HG丸ｺﾞｼｯｸM-PRO" panose="020F0600000000000000" pitchFamily="50" charset="-128"/>
                <a:ea typeface="HG丸ｺﾞｼｯｸM-PRO" panose="020F0600000000000000" pitchFamily="50" charset="-128"/>
              </a:rPr>
              <a:t> </a:t>
            </a:r>
            <a:r>
              <a:rPr kumimoji="1" lang="en-US" altLang="ja-JP" sz="2400" dirty="0" smtClean="0">
                <a:latin typeface="HG丸ｺﾞｼｯｸM-PRO" panose="020F0600000000000000" pitchFamily="50" charset="-128"/>
                <a:ea typeface="HG丸ｺﾞｼｯｸM-PRO" panose="020F0600000000000000" pitchFamily="50" charset="-128"/>
              </a:rPr>
              <a:t>(</a:t>
            </a:r>
            <a:r>
              <a:rPr kumimoji="1" lang="en-US" altLang="ja-JP" sz="2400" dirty="0" err="1" smtClean="0">
                <a:latin typeface="HG丸ｺﾞｼｯｸM-PRO" panose="020F0600000000000000" pitchFamily="50" charset="-128"/>
                <a:ea typeface="HG丸ｺﾞｼｯｸM-PRO" panose="020F0600000000000000" pitchFamily="50" charset="-128"/>
              </a:rPr>
              <a:t>HyperText</a:t>
            </a:r>
            <a:r>
              <a:rPr kumimoji="1" lang="en-US" altLang="ja-JP"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Transfer</a:t>
            </a:r>
            <a:r>
              <a:rPr kumimoji="1" lang="en-US" altLang="ja-JP" sz="2400" dirty="0" smtClean="0">
                <a:latin typeface="HG丸ｺﾞｼｯｸM-PRO" panose="020F0600000000000000" pitchFamily="50" charset="-128"/>
                <a:ea typeface="HG丸ｺﾞｼｯｸM-PRO" panose="020F0600000000000000" pitchFamily="50" charset="-128"/>
              </a:rPr>
              <a:t> Protocol)</a:t>
            </a:r>
          </a:p>
        </p:txBody>
      </p:sp>
      <p:sp>
        <p:nvSpPr>
          <p:cNvPr id="8" name="正方形/長方形 7"/>
          <p:cNvSpPr/>
          <p:nvPr/>
        </p:nvSpPr>
        <p:spPr>
          <a:xfrm>
            <a:off x="1516266" y="2713634"/>
            <a:ext cx="628650" cy="40957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下矢印 3"/>
          <p:cNvSpPr/>
          <p:nvPr/>
        </p:nvSpPr>
        <p:spPr>
          <a:xfrm>
            <a:off x="1369036" y="3244272"/>
            <a:ext cx="923109" cy="618309"/>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63613" y="3998067"/>
            <a:ext cx="7733210" cy="1323439"/>
          </a:xfrm>
          <a:prstGeom prst="rect">
            <a:avLst/>
          </a:prstGeom>
          <a:solidFill>
            <a:schemeClr val="bg1"/>
          </a:solidFill>
        </p:spPr>
        <p:txBody>
          <a:bodyPr wrap="square" rtlCol="0">
            <a:spAutoFit/>
          </a:bodyPr>
          <a:lstStyle/>
          <a:p>
            <a:r>
              <a:rPr kumimoji="1" lang="en-US" altLang="ja-JP" sz="4000" dirty="0" smtClean="0"/>
              <a:t>http://www.comsmo.sci.hokudai.ac.jp/~inex</a:t>
            </a:r>
            <a:endParaRPr kumimoji="1" lang="ja-JP" altLang="en-US" sz="4000" dirty="0"/>
          </a:p>
        </p:txBody>
      </p:sp>
      <p:sp>
        <p:nvSpPr>
          <p:cNvPr id="10" name="正方形/長方形 9"/>
          <p:cNvSpPr/>
          <p:nvPr/>
        </p:nvSpPr>
        <p:spPr>
          <a:xfrm>
            <a:off x="1380213" y="4111291"/>
            <a:ext cx="1124221" cy="56591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20824722">
            <a:off x="1088170" y="1923354"/>
            <a:ext cx="862144" cy="712506"/>
          </a:xfrm>
          <a:prstGeom prst="downArrow">
            <a:avLst>
              <a:gd name="adj1" fmla="val 43394"/>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404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10"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srcRect l="1" r="46570" b="68027"/>
          <a:stretch/>
        </p:blipFill>
        <p:spPr>
          <a:xfrm>
            <a:off x="1" y="1982259"/>
            <a:ext cx="9535886" cy="6182028"/>
          </a:xfrm>
          <a:prstGeom prst="rect">
            <a:avLst/>
          </a:prstGeom>
        </p:spPr>
      </p:pic>
      <p:sp>
        <p:nvSpPr>
          <p:cNvPr id="2" name="タイトル 1"/>
          <p:cNvSpPr>
            <a:spLocks noGrp="1"/>
          </p:cNvSpPr>
          <p:nvPr>
            <p:ph type="title"/>
          </p:nvPr>
        </p:nvSpPr>
        <p:spPr>
          <a:xfrm>
            <a:off x="927100" y="395732"/>
            <a:ext cx="7772400" cy="1005501"/>
          </a:xfrm>
        </p:spPr>
        <p:txBody>
          <a:bodyPr>
            <a:normAutofit/>
          </a:bodyPr>
          <a:lstStyle/>
          <a:p>
            <a:r>
              <a:rPr lang="en-US" altLang="ja-JP" sz="6000" dirty="0" smtClean="0">
                <a:latin typeface="HG丸ｺﾞｼｯｸM-PRO" panose="020F0600000000000000" pitchFamily="50" charset="-128"/>
                <a:ea typeface="HG丸ｺﾞｼｯｸM-PRO" panose="020F0600000000000000" pitchFamily="50" charset="-128"/>
              </a:rPr>
              <a:t>http </a:t>
            </a:r>
            <a:r>
              <a:rPr lang="ja-JP" altLang="en-US" sz="6000" dirty="0" smtClean="0">
                <a:latin typeface="HG丸ｺﾞｼｯｸM-PRO" panose="020F0600000000000000" pitchFamily="50" charset="-128"/>
                <a:ea typeface="HG丸ｺﾞｼｯｸM-PRO" panose="020F0600000000000000" pitchFamily="50" charset="-128"/>
              </a:rPr>
              <a:t>と </a:t>
            </a:r>
            <a:r>
              <a:rPr lang="en-US" altLang="ja-JP" sz="6000" dirty="0" smtClean="0">
                <a:latin typeface="HG丸ｺﾞｼｯｸM-PRO" panose="020F0600000000000000" pitchFamily="50" charset="-128"/>
                <a:ea typeface="HG丸ｺﾞｼｯｸM-PRO" panose="020F0600000000000000" pitchFamily="50" charset="-128"/>
              </a:rPr>
              <a:t>https</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314450"/>
            <a:ext cx="8394700" cy="5238750"/>
          </a:xfrm>
        </p:spPr>
        <p:txBody>
          <a:bodyPr>
            <a:normAutofit/>
          </a:bodyPr>
          <a:lstStyle/>
          <a:p>
            <a:pPr>
              <a:lnSpc>
                <a:spcPct val="100000"/>
              </a:lnSpc>
            </a:pPr>
            <a:r>
              <a:rPr lang="en-US" altLang="ja-JP" sz="2800" dirty="0" smtClean="0">
                <a:latin typeface="HG丸ｺﾞｼｯｸM-PRO" panose="020F0600000000000000" pitchFamily="50" charset="-128"/>
                <a:ea typeface="HG丸ｺﾞｼｯｸM-PRO" panose="020F0600000000000000" pitchFamily="50" charset="-128"/>
              </a:rPr>
              <a:t>HTTPS</a:t>
            </a:r>
            <a:r>
              <a:rPr kumimoji="1" lang="en-US" altLang="ja-JP" sz="2800" dirty="0" smtClean="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en-US" altLang="ja-JP" sz="2400" dirty="0" err="1">
                <a:latin typeface="HG丸ｺﾞｼｯｸM-PRO" panose="020F0600000000000000" pitchFamily="50" charset="-128"/>
                <a:ea typeface="HG丸ｺﾞｼｯｸM-PRO" panose="020F0600000000000000" pitchFamily="50" charset="-128"/>
              </a:rPr>
              <a:t>HyperText</a:t>
            </a:r>
            <a:r>
              <a:rPr lang="en-US" altLang="ja-JP" sz="2400" dirty="0">
                <a:latin typeface="HG丸ｺﾞｼｯｸM-PRO" panose="020F0600000000000000" pitchFamily="50" charset="-128"/>
                <a:ea typeface="HG丸ｺﾞｼｯｸM-PRO" panose="020F0600000000000000" pitchFamily="50" charset="-128"/>
              </a:rPr>
              <a:t> Transfer </a:t>
            </a:r>
            <a:r>
              <a:rPr lang="en-US" altLang="ja-JP" sz="2400" dirty="0" smtClean="0">
                <a:latin typeface="HG丸ｺﾞｼｯｸM-PRO" panose="020F0600000000000000" pitchFamily="50" charset="-128"/>
                <a:ea typeface="HG丸ｺﾞｼｯｸM-PRO" panose="020F0600000000000000" pitchFamily="50" charset="-128"/>
              </a:rPr>
              <a:t>Protocol Security)</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202035" y="3046362"/>
            <a:ext cx="628650" cy="40957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1202035" y="1982259"/>
            <a:ext cx="718461" cy="91650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1243972" y="3624670"/>
            <a:ext cx="923109" cy="61830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158247" y="4341148"/>
            <a:ext cx="7733210" cy="1323439"/>
          </a:xfrm>
          <a:prstGeom prst="rect">
            <a:avLst/>
          </a:prstGeom>
          <a:solidFill>
            <a:schemeClr val="bg1"/>
          </a:solidFill>
        </p:spPr>
        <p:txBody>
          <a:bodyPr wrap="square" rtlCol="0">
            <a:spAutoFit/>
          </a:bodyPr>
          <a:lstStyle/>
          <a:p>
            <a:r>
              <a:rPr kumimoji="1" lang="en-US" altLang="ja-JP" sz="4000" dirty="0" smtClean="0"/>
              <a:t>https://jet.ep.sci.hokudai.ac.jp/report/login</a:t>
            </a:r>
            <a:endParaRPr kumimoji="1" lang="ja-JP" altLang="en-US" sz="4000" dirty="0"/>
          </a:p>
        </p:txBody>
      </p:sp>
      <p:sp>
        <p:nvSpPr>
          <p:cNvPr id="10" name="正方形/長方形 9"/>
          <p:cNvSpPr/>
          <p:nvPr/>
        </p:nvSpPr>
        <p:spPr>
          <a:xfrm>
            <a:off x="1174847" y="4454372"/>
            <a:ext cx="1368056" cy="56591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439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5732"/>
            <a:ext cx="9144000" cy="1005501"/>
          </a:xfrm>
        </p:spPr>
        <p:txBody>
          <a:bodyPr>
            <a:normAutofit/>
          </a:bodyPr>
          <a:lstStyle/>
          <a:p>
            <a:pPr algn="ctr"/>
            <a:r>
              <a:rPr kumimoji="1" lang="en-US" altLang="ja-JP" sz="6000" dirty="0" smtClean="0">
                <a:latin typeface="Meiryo UI" panose="020B0604030504040204" pitchFamily="50" charset="-128"/>
                <a:ea typeface="Meiryo UI" panose="020B0604030504040204" pitchFamily="50" charset="-128"/>
              </a:rPr>
              <a:t>WWW </a:t>
            </a:r>
            <a:r>
              <a:rPr kumimoji="1" lang="ja-JP" altLang="en-US" sz="6000" dirty="0" smtClean="0">
                <a:latin typeface="Meiryo UI" panose="020B0604030504040204" pitchFamily="50" charset="-128"/>
                <a:ea typeface="Meiryo UI" panose="020B0604030504040204" pitchFamily="50" charset="-128"/>
              </a:rPr>
              <a:t>の特徴</a:t>
            </a:r>
            <a:r>
              <a:rPr kumimoji="1" lang="en-US" altLang="ja-JP" sz="6000" dirty="0" smtClean="0">
                <a:latin typeface="Meiryo UI" panose="020B0604030504040204" pitchFamily="50" charset="-128"/>
                <a:ea typeface="Meiryo UI" panose="020B0604030504040204" pitchFamily="50" charset="-128"/>
              </a:rPr>
              <a:t> </a:t>
            </a:r>
            <a:endParaRPr kumimoji="1" lang="ja-JP" altLang="en-US" sz="6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96333" y="1473200"/>
            <a:ext cx="8119534" cy="4724400"/>
          </a:xfrm>
        </p:spPr>
        <p:txBody>
          <a:bodyPr>
            <a:normAutofit/>
          </a:bodyPr>
          <a:lstStyle/>
          <a:p>
            <a:pPr>
              <a:lnSpc>
                <a:spcPct val="100000"/>
              </a:lnSpc>
            </a:pPr>
            <a:r>
              <a:rPr lang="ja-JP" altLang="en-US" sz="2800" dirty="0" smtClean="0">
                <a:latin typeface="Meiryo UI" panose="020B0604030504040204" pitchFamily="50" charset="-128"/>
                <a:ea typeface="Meiryo UI" panose="020B0604030504040204" pitchFamily="50" charset="-128"/>
              </a:rPr>
              <a:t>ハイパーテキスト形式で書かれた文書</a:t>
            </a:r>
            <a:endParaRPr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ドキュメント記述言語の</a:t>
            </a:r>
            <a:r>
              <a:rPr lang="en-US" altLang="ja-JP" sz="2800" dirty="0" smtClean="0">
                <a:latin typeface="Meiryo UI" panose="020B0604030504040204" pitchFamily="50" charset="-128"/>
                <a:ea typeface="Meiryo UI" panose="020B0604030504040204" pitchFamily="50" charset="-128"/>
              </a:rPr>
              <a:t>HTML </a:t>
            </a:r>
            <a:r>
              <a:rPr lang="ja-JP" altLang="en-US" sz="2800" dirty="0" smtClean="0">
                <a:latin typeface="Meiryo UI" panose="020B0604030504040204" pitchFamily="50" charset="-128"/>
                <a:ea typeface="Meiryo UI" panose="020B0604030504040204" pitchFamily="50" charset="-128"/>
              </a:rPr>
              <a:t>や</a:t>
            </a:r>
            <a:r>
              <a:rPr lang="en-US" altLang="ja-JP" sz="2800" dirty="0" smtClean="0">
                <a:latin typeface="Meiryo UI" panose="020B0604030504040204" pitchFamily="50" charset="-128"/>
                <a:ea typeface="Meiryo UI" panose="020B0604030504040204" pitchFamily="50" charset="-128"/>
              </a:rPr>
              <a:t>XHTML </a:t>
            </a:r>
            <a:r>
              <a:rPr lang="ja-JP" altLang="en-US" sz="2800" dirty="0" smtClean="0">
                <a:latin typeface="Meiryo UI" panose="020B0604030504040204" pitchFamily="50" charset="-128"/>
                <a:ea typeface="Meiryo UI" panose="020B0604030504040204" pitchFamily="50" charset="-128"/>
              </a:rPr>
              <a:t>などを使用</a:t>
            </a:r>
            <a:endParaRPr kumimoji="1"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プロトコル</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通信規約</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には，</a:t>
            </a:r>
            <a:r>
              <a:rPr lang="en-US" altLang="ja-JP" sz="2800" dirty="0" smtClean="0">
                <a:latin typeface="Meiryo UI" panose="020B0604030504040204" pitchFamily="50" charset="-128"/>
                <a:ea typeface="Meiryo UI" panose="020B0604030504040204" pitchFamily="50" charset="-128"/>
              </a:rPr>
              <a:t>HTTP, HTTPS </a:t>
            </a:r>
            <a:r>
              <a:rPr lang="ja-JP" altLang="en-US" sz="2800" dirty="0" smtClean="0">
                <a:latin typeface="Meiryo UI" panose="020B0604030504040204" pitchFamily="50" charset="-128"/>
                <a:ea typeface="Meiryo UI" panose="020B0604030504040204" pitchFamily="50" charset="-128"/>
              </a:rPr>
              <a:t>を使用</a:t>
            </a:r>
            <a:endParaRPr lang="en-US" altLang="ja-JP" sz="2800" dirty="0" smtClean="0">
              <a:latin typeface="Meiryo UI" panose="020B0604030504040204" pitchFamily="50" charset="-128"/>
              <a:ea typeface="Meiryo UI" panose="020B0604030504040204" pitchFamily="50" charset="-128"/>
            </a:endParaRPr>
          </a:p>
          <a:p>
            <a:pPr>
              <a:lnSpc>
                <a:spcPct val="100000"/>
              </a:lnSpc>
              <a:buClr>
                <a:srgbClr val="00B050"/>
              </a:buClr>
              <a:buFont typeface="Wingdings" panose="05000000000000000000" pitchFamily="2" charset="2"/>
              <a:buChar char="u"/>
            </a:pPr>
            <a:r>
              <a:rPr kumimoji="1" lang="ja-JP" altLang="en-US" sz="2800" u="sng" dirty="0" smtClean="0">
                <a:latin typeface="Meiryo UI" panose="020B0604030504040204" pitchFamily="50" charset="-128"/>
                <a:ea typeface="Meiryo UI" panose="020B0604030504040204" pitchFamily="50" charset="-128"/>
              </a:rPr>
              <a:t>それぞれの</a:t>
            </a:r>
            <a:r>
              <a:rPr lang="ja-JP" altLang="en-US" sz="2800" u="sng" dirty="0">
                <a:latin typeface="Meiryo UI" panose="020B0604030504040204" pitchFamily="50" charset="-128"/>
                <a:ea typeface="Meiryo UI" panose="020B0604030504040204" pitchFamily="50" charset="-128"/>
              </a:rPr>
              <a:t>文書</a:t>
            </a:r>
            <a:r>
              <a:rPr kumimoji="1" lang="ja-JP" altLang="en-US" sz="2800" u="sng" dirty="0" smtClean="0">
                <a:latin typeface="Meiryo UI" panose="020B0604030504040204" pitchFamily="50" charset="-128"/>
                <a:ea typeface="Meiryo UI" panose="020B0604030504040204" pitchFamily="50" charset="-128"/>
              </a:rPr>
              <a:t>が</a:t>
            </a:r>
            <a:r>
              <a:rPr kumimoji="1" lang="en-US" altLang="ja-JP" sz="2800" u="sng" dirty="0" smtClean="0">
                <a:latin typeface="Meiryo UI" panose="020B0604030504040204" pitchFamily="50" charset="-128"/>
                <a:ea typeface="Meiryo UI" panose="020B0604030504040204" pitchFamily="50" charset="-128"/>
              </a:rPr>
              <a:t>URL </a:t>
            </a:r>
            <a:r>
              <a:rPr kumimoji="1" lang="ja-JP" altLang="en-US" sz="2800" u="sng" dirty="0" smtClean="0">
                <a:latin typeface="Meiryo UI" panose="020B0604030504040204" pitchFamily="50" charset="-128"/>
                <a:ea typeface="Meiryo UI" panose="020B0604030504040204" pitchFamily="50" charset="-128"/>
              </a:rPr>
              <a:t>をもつ</a:t>
            </a:r>
            <a:endParaRPr kumimoji="1" lang="en-US" altLang="ja-JP" sz="2800" u="sng" dirty="0" smtClean="0">
              <a:latin typeface="Meiryo UI" panose="020B0604030504040204" pitchFamily="50" charset="-128"/>
              <a:ea typeface="Meiryo UI" panose="020B0604030504040204" pitchFamily="50" charset="-128"/>
            </a:endParaRPr>
          </a:p>
          <a:p>
            <a:pPr>
              <a:lnSpc>
                <a:spcPct val="100000"/>
              </a:lnSpc>
            </a:pPr>
            <a:r>
              <a:rPr lang="ja-JP" altLang="en-US" sz="2800" dirty="0">
                <a:latin typeface="Meiryo UI" panose="020B0604030504040204" pitchFamily="50" charset="-128"/>
                <a:ea typeface="Meiryo UI" panose="020B0604030504040204" pitchFamily="50" charset="-128"/>
              </a:rPr>
              <a:t>文書</a:t>
            </a:r>
            <a:r>
              <a:rPr kumimoji="1" lang="ja-JP" altLang="en-US" sz="2800" dirty="0" smtClean="0">
                <a:latin typeface="Meiryo UI" panose="020B0604030504040204" pitchFamily="50" charset="-128"/>
                <a:ea typeface="Meiryo UI" panose="020B0604030504040204" pitchFamily="50" charset="-128"/>
              </a:rPr>
              <a:t>の閲覧には</a:t>
            </a:r>
            <a:r>
              <a:rPr lang="ja-JP" altLang="en-US" sz="2800" dirty="0" smtClean="0">
                <a:latin typeface="Meiryo UI" panose="020B0604030504040204" pitchFamily="50" charset="-128"/>
                <a:ea typeface="Meiryo UI" panose="020B0604030504040204" pitchFamily="50" charset="-128"/>
              </a:rPr>
              <a:t>ブラウザが必要</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1059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kumimoji="1" lang="en-US" altLang="ja-JP" sz="6000" dirty="0" smtClean="0">
                <a:latin typeface="HG丸ｺﾞｼｯｸM-PRO" panose="020F0600000000000000" pitchFamily="50" charset="-128"/>
                <a:ea typeface="HG丸ｺﾞｼｯｸM-PRO" panose="020F0600000000000000" pitchFamily="50" charset="-128"/>
              </a:rPr>
              <a:t>URL</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52549" y="1536699"/>
            <a:ext cx="8891451" cy="5083175"/>
          </a:xfrm>
        </p:spPr>
        <p:txBody>
          <a:bodyPr>
            <a:normAutofit/>
          </a:bodyPr>
          <a:lstStyle/>
          <a:p>
            <a:pPr>
              <a:lnSpc>
                <a:spcPct val="100000"/>
              </a:lnSpc>
            </a:pPr>
            <a:r>
              <a:rPr lang="en-US" altLang="ja-JP" sz="2400" dirty="0" smtClean="0">
                <a:latin typeface="HG丸ｺﾞｼｯｸM-PRO" panose="020F0600000000000000" pitchFamily="50" charset="-128"/>
                <a:ea typeface="HG丸ｺﾞｼｯｸM-PRO" panose="020F0600000000000000" pitchFamily="50" charset="-128"/>
              </a:rPr>
              <a:t>URL(Uniform Resource Locator)</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kumimoji="1" lang="ja-JP" altLang="en-US" sz="2200" dirty="0" smtClean="0">
                <a:latin typeface="HG丸ｺﾞｼｯｸM-PRO" panose="020F0600000000000000" pitchFamily="50" charset="-128"/>
                <a:ea typeface="HG丸ｺﾞｼｯｸM-PRO" panose="020F0600000000000000" pitchFamily="50" charset="-128"/>
              </a:rPr>
              <a:t>資源情報の場所を一意に示す書式</a:t>
            </a:r>
            <a:endParaRPr kumimoji="1"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smtClean="0">
                <a:latin typeface="HG丸ｺﾞｼｯｸM-PRO" panose="020F0600000000000000" pitchFamily="50" charset="-128"/>
                <a:ea typeface="HG丸ｺﾞｼｯｸM-PRO" panose="020F0600000000000000" pitchFamily="50" charset="-128"/>
              </a:rPr>
              <a:t>「通信方法」と「住所」を指定している．</a:t>
            </a:r>
            <a:endParaRPr lang="en-US" altLang="ja-JP" sz="2200" dirty="0">
              <a:latin typeface="HG丸ｺﾞｼｯｸM-PRO" panose="020F0600000000000000" pitchFamily="50" charset="-128"/>
              <a:ea typeface="HG丸ｺﾞｼｯｸM-PRO" panose="020F0600000000000000" pitchFamily="50" charset="-128"/>
            </a:endParaRPr>
          </a:p>
          <a:p>
            <a:pPr lvl="1">
              <a:lnSpc>
                <a:spcPct val="100000"/>
              </a:lnSpc>
            </a:pPr>
            <a:endParaRPr kumimoji="1" lang="en-US" altLang="ja-JP" sz="900" dirty="0" smtClean="0">
              <a:latin typeface="HG丸ｺﾞｼｯｸM-PRO" panose="020F0600000000000000" pitchFamily="50" charset="-128"/>
              <a:ea typeface="HG丸ｺﾞｼｯｸM-PRO" panose="020F0600000000000000" pitchFamily="50" charset="-128"/>
            </a:endParaRPr>
          </a:p>
          <a:p>
            <a:pPr>
              <a:lnSpc>
                <a:spcPct val="100000"/>
              </a:lnSpc>
            </a:pPr>
            <a:r>
              <a:rPr kumimoji="1" lang="en-US" altLang="ja-JP" sz="2400" dirty="0" smtClean="0">
                <a:latin typeface="HG丸ｺﾞｼｯｸM-PRO" panose="020F0600000000000000" pitchFamily="50" charset="-128"/>
                <a:ea typeface="HG丸ｺﾞｼｯｸM-PRO" panose="020F0600000000000000" pitchFamily="50" charset="-128"/>
              </a:rPr>
              <a:t>INEX </a:t>
            </a:r>
            <a:r>
              <a:rPr lang="en-US" altLang="ja-JP" sz="2400" dirty="0" smtClean="0">
                <a:latin typeface="HG丸ｺﾞｼｯｸM-PRO" panose="020F0600000000000000" pitchFamily="50" charset="-128"/>
                <a:ea typeface="HG丸ｺﾞｼｯｸM-PRO" panose="020F0600000000000000" pitchFamily="50" charset="-128"/>
              </a:rPr>
              <a:t>2013 </a:t>
            </a:r>
            <a:r>
              <a:rPr lang="ja-JP" altLang="en-US" sz="2400" dirty="0" smtClean="0">
                <a:latin typeface="HG丸ｺﾞｼｯｸM-PRO" panose="020F0600000000000000" pitchFamily="50" charset="-128"/>
                <a:ea typeface="HG丸ｺﾞｼｯｸM-PRO" panose="020F0600000000000000" pitchFamily="50" charset="-128"/>
              </a:rPr>
              <a:t>トップページ</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lgn="ctr">
              <a:lnSpc>
                <a:spcPct val="100000"/>
              </a:lnSpc>
              <a:buNone/>
            </a:pPr>
            <a:endParaRPr lang="en-US" altLang="ja-JP" sz="2400" dirty="0" smtClean="0">
              <a:latin typeface="HG丸ｺﾞｼｯｸM-PRO" panose="020F0600000000000000" pitchFamily="50" charset="-128"/>
              <a:ea typeface="HG丸ｺﾞｼｯｸM-PRO" panose="020F0600000000000000" pitchFamily="50" charset="-128"/>
            </a:endParaRPr>
          </a:p>
          <a:p>
            <a:pPr marL="0" indent="0" algn="ctr">
              <a:lnSpc>
                <a:spcPct val="100000"/>
              </a:lnSpc>
              <a:buNone/>
            </a:pPr>
            <a:r>
              <a:rPr lang="en-US" altLang="ja-JP" sz="2800" dirty="0" smtClean="0">
                <a:latin typeface="HG丸ｺﾞｼｯｸM-PRO" panose="020F0600000000000000" pitchFamily="50" charset="-128"/>
                <a:ea typeface="HG丸ｺﾞｼｯｸM-PRO" panose="020F0600000000000000" pitchFamily="50" charset="-128"/>
              </a:rPr>
              <a:t>http://www.ep.sci.hokudai.ac.jp/~inex/index.html</a:t>
            </a:r>
            <a:endParaRPr kumimoji="1" lang="en-US" altLang="ja-JP" sz="3200" dirty="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99616" y="4229100"/>
            <a:ext cx="905284" cy="46672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rot="10800000">
            <a:off x="708384" y="4705348"/>
            <a:ext cx="209551" cy="285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3885" y="5019675"/>
            <a:ext cx="1790700" cy="707886"/>
          </a:xfrm>
          <a:prstGeom prst="rect">
            <a:avLst/>
          </a:prstGeom>
          <a:noFill/>
          <a:ln>
            <a:solidFill>
              <a:schemeClr val="tx1"/>
            </a:solidFill>
          </a:ln>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プロトコル</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第</a:t>
            </a:r>
            <a:r>
              <a:rPr lang="en-US" altLang="ja-JP" sz="2000" dirty="0" smtClean="0">
                <a:latin typeface="HG丸ｺﾞｼｯｸM-PRO" panose="020F0600000000000000" pitchFamily="50" charset="-128"/>
                <a:ea typeface="HG丸ｺﾞｼｯｸM-PRO" panose="020F0600000000000000" pitchFamily="50" charset="-128"/>
              </a:rPr>
              <a:t>4</a:t>
            </a:r>
            <a:r>
              <a:rPr lang="ja-JP" altLang="en-US" sz="2000" dirty="0" smtClean="0">
                <a:latin typeface="HG丸ｺﾞｼｯｸM-PRO" panose="020F0600000000000000" pitchFamily="50" charset="-128"/>
                <a:ea typeface="HG丸ｺﾞｼｯｸM-PRO" panose="020F0600000000000000" pitchFamily="50" charset="-128"/>
              </a:rPr>
              <a:t>回参照</a:t>
            </a:r>
            <a:r>
              <a:rPr lang="en-US" altLang="ja-JP" sz="2000" dirty="0" smtClean="0">
                <a:latin typeface="HG丸ｺﾞｼｯｸM-PRO" panose="020F0600000000000000" pitchFamily="50" charset="-128"/>
                <a:ea typeface="HG丸ｺﾞｼｯｸM-PRO" panose="020F0600000000000000" pitchFamily="50" charset="-128"/>
              </a:rPr>
              <a:t>)</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505903" y="4229100"/>
            <a:ext cx="4550341" cy="46672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rot="10800000">
            <a:off x="3876400" y="4714873"/>
            <a:ext cx="209551" cy="285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38153" y="5029199"/>
            <a:ext cx="2608193" cy="1015663"/>
          </a:xfrm>
          <a:prstGeom prst="rect">
            <a:avLst/>
          </a:prstGeom>
          <a:noFill/>
          <a:ln>
            <a:solidFill>
              <a:schemeClr val="tx1"/>
            </a:solidFill>
          </a:ln>
        </p:spPr>
        <p:txBody>
          <a:bodyPr wrap="squar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ホスト部</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ドメイン部</a:t>
            </a:r>
            <a:endParaRPr lang="en-US" altLang="ja-JP" sz="2000" dirty="0" smtClean="0">
              <a:latin typeface="HG丸ｺﾞｼｯｸM-PRO" panose="020F0600000000000000" pitchFamily="50" charset="-128"/>
              <a:ea typeface="HG丸ｺﾞｼｯｸM-PRO" panose="020F0600000000000000" pitchFamily="50" charset="-128"/>
            </a:endParaRPr>
          </a:p>
          <a:p>
            <a:pPr algn="ctr"/>
            <a:r>
              <a:rPr lang="ja-JP" altLang="en-US" sz="2000" dirty="0" smtClean="0">
                <a:latin typeface="HG丸ｺﾞｼｯｸM-PRO" panose="020F0600000000000000" pitchFamily="50" charset="-128"/>
                <a:ea typeface="HG丸ｺﾞｼｯｸM-PRO" panose="020F0600000000000000" pitchFamily="50" charset="-128"/>
              </a:rPr>
              <a:t>ドメイン</a:t>
            </a:r>
            <a:r>
              <a:rPr lang="ja-JP" altLang="en-US" sz="2000" dirty="0">
                <a:latin typeface="HG丸ｺﾞｼｯｸM-PRO" panose="020F0600000000000000" pitchFamily="50" charset="-128"/>
                <a:ea typeface="HG丸ｺﾞｼｯｸM-PRO" panose="020F0600000000000000" pitchFamily="50" charset="-128"/>
              </a:rPr>
              <a:t>名</a:t>
            </a:r>
            <a:endParaRPr lang="en-US" altLang="ja-JP" sz="2000" dirty="0" smtClean="0">
              <a:latin typeface="HG丸ｺﾞｼｯｸM-PRO" panose="020F0600000000000000" pitchFamily="50" charset="-128"/>
              <a:ea typeface="HG丸ｺﾞｼｯｸM-PRO" panose="020F0600000000000000" pitchFamily="50" charset="-128"/>
            </a:endParaRPr>
          </a:p>
          <a:p>
            <a:pPr algn="ctr"/>
            <a:r>
              <a:rPr kumimoji="1"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第</a:t>
            </a:r>
            <a:r>
              <a:rPr lang="en-US" altLang="ja-JP" sz="2000" dirty="0" smtClean="0">
                <a:latin typeface="HG丸ｺﾞｼｯｸM-PRO" panose="020F0600000000000000" pitchFamily="50" charset="-128"/>
                <a:ea typeface="HG丸ｺﾞｼｯｸM-PRO" panose="020F0600000000000000" pitchFamily="50" charset="-128"/>
              </a:rPr>
              <a:t>4</a:t>
            </a:r>
            <a:r>
              <a:rPr lang="ja-JP" altLang="en-US" sz="2000" dirty="0" smtClean="0">
                <a:latin typeface="HG丸ｺﾞｼｯｸM-PRO" panose="020F0600000000000000" pitchFamily="50" charset="-128"/>
                <a:ea typeface="HG丸ｺﾞｼｯｸM-PRO" panose="020F0600000000000000" pitchFamily="50" charset="-128"/>
              </a:rPr>
              <a:t>回参照</a:t>
            </a:r>
            <a:r>
              <a:rPr kumimoji="1" lang="en-US" altLang="ja-JP" sz="2000" dirty="0" smtClean="0">
                <a:latin typeface="HG丸ｺﾞｼｯｸM-PRO" panose="020F0600000000000000" pitchFamily="50" charset="-128"/>
                <a:ea typeface="HG丸ｺﾞｼｯｸM-PRO" panose="020F0600000000000000" pitchFamily="50" charset="-128"/>
              </a:rPr>
              <a:t>)</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6212994" y="4219575"/>
            <a:ext cx="2902431" cy="46672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rot="10800000">
            <a:off x="7592603" y="4705348"/>
            <a:ext cx="209551" cy="2857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001785" y="5010150"/>
            <a:ext cx="1495426" cy="400110"/>
          </a:xfrm>
          <a:prstGeom prst="rect">
            <a:avLst/>
          </a:prstGeom>
          <a:noFill/>
          <a:ln>
            <a:solidFill>
              <a:schemeClr val="tx1"/>
            </a:solidFill>
          </a:ln>
        </p:spPr>
        <p:txBody>
          <a:bodyPr wrap="squar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ファイル名</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3" name="右中かっこ 12"/>
          <p:cNvSpPr/>
          <p:nvPr/>
        </p:nvSpPr>
        <p:spPr>
          <a:xfrm rot="16200000">
            <a:off x="559801" y="3569700"/>
            <a:ext cx="238261" cy="1080538"/>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95799" y="3566979"/>
            <a:ext cx="1343025" cy="400110"/>
          </a:xfrm>
          <a:prstGeom prst="rect">
            <a:avLst/>
          </a:prstGeom>
          <a:noFill/>
          <a:ln>
            <a:solidFill>
              <a:schemeClr val="tx1"/>
            </a:solidFill>
          </a:ln>
        </p:spPr>
        <p:txBody>
          <a:bodyPr wrap="squar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通信方法</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5" name="右中かっこ 14"/>
          <p:cNvSpPr/>
          <p:nvPr/>
        </p:nvSpPr>
        <p:spPr>
          <a:xfrm rot="16200000">
            <a:off x="5110706" y="286153"/>
            <a:ext cx="428496" cy="7638099"/>
          </a:xfrm>
          <a:prstGeom prst="rightBrace">
            <a:avLst>
              <a:gd name="adj1" fmla="val 0"/>
              <a:gd name="adj2" fmla="val 4971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4932042" y="3474993"/>
            <a:ext cx="762000" cy="400110"/>
          </a:xfrm>
          <a:prstGeom prst="rect">
            <a:avLst/>
          </a:prstGeom>
          <a:noFill/>
          <a:ln>
            <a:solidFill>
              <a:schemeClr val="tx1"/>
            </a:solidFill>
          </a:ln>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住所</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6337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5732"/>
            <a:ext cx="9144000" cy="1005501"/>
          </a:xfrm>
        </p:spPr>
        <p:txBody>
          <a:bodyPr>
            <a:normAutofit/>
          </a:bodyPr>
          <a:lstStyle/>
          <a:p>
            <a:pPr algn="ctr"/>
            <a:r>
              <a:rPr kumimoji="1" lang="en-US" altLang="ja-JP" sz="6000" dirty="0" smtClean="0">
                <a:latin typeface="Meiryo UI" panose="020B0604030504040204" pitchFamily="50" charset="-128"/>
                <a:ea typeface="Meiryo UI" panose="020B0604030504040204" pitchFamily="50" charset="-128"/>
              </a:rPr>
              <a:t>WWW </a:t>
            </a:r>
            <a:r>
              <a:rPr kumimoji="1" lang="ja-JP" altLang="en-US" sz="6000" dirty="0" smtClean="0">
                <a:latin typeface="Meiryo UI" panose="020B0604030504040204" pitchFamily="50" charset="-128"/>
                <a:ea typeface="Meiryo UI" panose="020B0604030504040204" pitchFamily="50" charset="-128"/>
              </a:rPr>
              <a:t>の特徴</a:t>
            </a:r>
            <a:r>
              <a:rPr kumimoji="1" lang="en-US" altLang="ja-JP" sz="6000" dirty="0" smtClean="0">
                <a:latin typeface="Meiryo UI" panose="020B0604030504040204" pitchFamily="50" charset="-128"/>
                <a:ea typeface="Meiryo UI" panose="020B0604030504040204" pitchFamily="50" charset="-128"/>
              </a:rPr>
              <a:t> </a:t>
            </a:r>
            <a:endParaRPr kumimoji="1" lang="ja-JP" altLang="en-US" sz="6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96333" y="1473200"/>
            <a:ext cx="8119534" cy="4724400"/>
          </a:xfrm>
        </p:spPr>
        <p:txBody>
          <a:bodyPr>
            <a:normAutofit/>
          </a:bodyPr>
          <a:lstStyle/>
          <a:p>
            <a:pPr>
              <a:lnSpc>
                <a:spcPct val="100000"/>
              </a:lnSpc>
            </a:pPr>
            <a:r>
              <a:rPr lang="ja-JP" altLang="en-US" sz="2800" dirty="0" smtClean="0">
                <a:latin typeface="Meiryo UI" panose="020B0604030504040204" pitchFamily="50" charset="-128"/>
                <a:ea typeface="Meiryo UI" panose="020B0604030504040204" pitchFamily="50" charset="-128"/>
              </a:rPr>
              <a:t>ハイパーテキスト形式で書かれた文書</a:t>
            </a:r>
            <a:endParaRPr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ドキュメント記述言語の</a:t>
            </a:r>
            <a:r>
              <a:rPr lang="en-US" altLang="ja-JP" sz="2800" dirty="0" smtClean="0">
                <a:latin typeface="Meiryo UI" panose="020B0604030504040204" pitchFamily="50" charset="-128"/>
                <a:ea typeface="Meiryo UI" panose="020B0604030504040204" pitchFamily="50" charset="-128"/>
              </a:rPr>
              <a:t>HTML </a:t>
            </a:r>
            <a:r>
              <a:rPr lang="ja-JP" altLang="en-US" sz="2800" dirty="0" smtClean="0">
                <a:latin typeface="Meiryo UI" panose="020B0604030504040204" pitchFamily="50" charset="-128"/>
                <a:ea typeface="Meiryo UI" panose="020B0604030504040204" pitchFamily="50" charset="-128"/>
              </a:rPr>
              <a:t>や</a:t>
            </a:r>
            <a:r>
              <a:rPr lang="en-US" altLang="ja-JP" sz="2800" dirty="0" smtClean="0">
                <a:latin typeface="Meiryo UI" panose="020B0604030504040204" pitchFamily="50" charset="-128"/>
                <a:ea typeface="Meiryo UI" panose="020B0604030504040204" pitchFamily="50" charset="-128"/>
              </a:rPr>
              <a:t>XHTML </a:t>
            </a:r>
            <a:r>
              <a:rPr lang="ja-JP" altLang="en-US" sz="2800" dirty="0" smtClean="0">
                <a:latin typeface="Meiryo UI" panose="020B0604030504040204" pitchFamily="50" charset="-128"/>
                <a:ea typeface="Meiryo UI" panose="020B0604030504040204" pitchFamily="50" charset="-128"/>
              </a:rPr>
              <a:t>などを使用</a:t>
            </a:r>
            <a:endParaRPr kumimoji="1"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プロトコル</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通信規約</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には，</a:t>
            </a:r>
            <a:r>
              <a:rPr lang="en-US" altLang="ja-JP" sz="2800" dirty="0" smtClean="0">
                <a:latin typeface="Meiryo UI" panose="020B0604030504040204" pitchFamily="50" charset="-128"/>
                <a:ea typeface="Meiryo UI" panose="020B0604030504040204" pitchFamily="50" charset="-128"/>
              </a:rPr>
              <a:t>HTTP, HTTPS </a:t>
            </a:r>
            <a:r>
              <a:rPr lang="ja-JP" altLang="en-US" sz="2800" dirty="0" smtClean="0">
                <a:latin typeface="Meiryo UI" panose="020B0604030504040204" pitchFamily="50" charset="-128"/>
                <a:ea typeface="Meiryo UI" panose="020B0604030504040204" pitchFamily="50" charset="-128"/>
              </a:rPr>
              <a:t>を使用</a:t>
            </a:r>
            <a:endParaRPr lang="en-US" altLang="ja-JP" sz="2800" dirty="0" smtClean="0">
              <a:latin typeface="Meiryo UI" panose="020B0604030504040204" pitchFamily="50" charset="-128"/>
              <a:ea typeface="Meiryo UI" panose="020B0604030504040204" pitchFamily="50" charset="-128"/>
            </a:endParaRPr>
          </a:p>
          <a:p>
            <a:pPr>
              <a:lnSpc>
                <a:spcPct val="100000"/>
              </a:lnSpc>
            </a:pPr>
            <a:r>
              <a:rPr kumimoji="1" lang="ja-JP" altLang="en-US" sz="2800" dirty="0" smtClean="0">
                <a:latin typeface="Meiryo UI" panose="020B0604030504040204" pitchFamily="50" charset="-128"/>
                <a:ea typeface="Meiryo UI" panose="020B0604030504040204" pitchFamily="50" charset="-128"/>
              </a:rPr>
              <a:t>それぞれの</a:t>
            </a:r>
            <a:r>
              <a:rPr lang="ja-JP" altLang="en-US" sz="2800" dirty="0">
                <a:latin typeface="Meiryo UI" panose="020B0604030504040204" pitchFamily="50" charset="-128"/>
                <a:ea typeface="Meiryo UI" panose="020B0604030504040204" pitchFamily="50" charset="-128"/>
              </a:rPr>
              <a:t>文書</a:t>
            </a:r>
            <a:r>
              <a:rPr kumimoji="1" lang="ja-JP" altLang="en-US" sz="2800" dirty="0" smtClean="0">
                <a:latin typeface="Meiryo UI" panose="020B0604030504040204" pitchFamily="50" charset="-128"/>
                <a:ea typeface="Meiryo UI" panose="020B0604030504040204" pitchFamily="50" charset="-128"/>
              </a:rPr>
              <a:t>が</a:t>
            </a:r>
            <a:r>
              <a:rPr kumimoji="1" lang="en-US" altLang="ja-JP" sz="2800" dirty="0" smtClean="0">
                <a:latin typeface="Meiryo UI" panose="020B0604030504040204" pitchFamily="50" charset="-128"/>
                <a:ea typeface="Meiryo UI" panose="020B0604030504040204" pitchFamily="50" charset="-128"/>
              </a:rPr>
              <a:t>URL </a:t>
            </a:r>
            <a:r>
              <a:rPr kumimoji="1" lang="ja-JP" altLang="en-US" sz="2800" dirty="0" smtClean="0">
                <a:latin typeface="Meiryo UI" panose="020B0604030504040204" pitchFamily="50" charset="-128"/>
                <a:ea typeface="Meiryo UI" panose="020B0604030504040204" pitchFamily="50" charset="-128"/>
              </a:rPr>
              <a:t>をもつ</a:t>
            </a:r>
            <a:endParaRPr kumimoji="1" lang="en-US" altLang="ja-JP" sz="2800" dirty="0" smtClean="0">
              <a:latin typeface="Meiryo UI" panose="020B0604030504040204" pitchFamily="50" charset="-128"/>
              <a:ea typeface="Meiryo UI" panose="020B0604030504040204" pitchFamily="50" charset="-128"/>
            </a:endParaRPr>
          </a:p>
          <a:p>
            <a:pPr>
              <a:lnSpc>
                <a:spcPct val="100000"/>
              </a:lnSpc>
              <a:buClr>
                <a:srgbClr val="00B050"/>
              </a:buClr>
              <a:buFont typeface="Wingdings" panose="05000000000000000000" pitchFamily="2" charset="2"/>
              <a:buChar char="u"/>
            </a:pPr>
            <a:r>
              <a:rPr kumimoji="1" lang="ja-JP" altLang="en-US" sz="2800" u="sng" dirty="0" smtClean="0">
                <a:latin typeface="Meiryo UI" panose="020B0604030504040204" pitchFamily="50" charset="-128"/>
                <a:ea typeface="Meiryo UI" panose="020B0604030504040204" pitchFamily="50" charset="-128"/>
              </a:rPr>
              <a:t>文書の閲覧には</a:t>
            </a:r>
            <a:r>
              <a:rPr lang="ja-JP" altLang="en-US" sz="2800" u="sng" dirty="0" smtClean="0">
                <a:latin typeface="Meiryo UI" panose="020B0604030504040204" pitchFamily="50" charset="-128"/>
                <a:ea typeface="Meiryo UI" panose="020B0604030504040204" pitchFamily="50" charset="-128"/>
              </a:rPr>
              <a:t>ブラウザが必要</a:t>
            </a:r>
            <a:endParaRPr lang="en-US" altLang="ja-JP" sz="2800" u="sng" dirty="0" smtClean="0">
              <a:latin typeface="Meiryo UI" panose="020B0604030504040204" pitchFamily="50" charset="-128"/>
              <a:ea typeface="Meiryo UI" panose="020B0604030504040204" pitchFamily="50" charset="-128"/>
            </a:endParaRPr>
          </a:p>
          <a:p>
            <a:pPr marL="0" indent="0">
              <a:lnSpc>
                <a:spcPct val="100000"/>
              </a:lnSpc>
              <a:buClr>
                <a:srgbClr val="00B050"/>
              </a:buClr>
              <a:buNone/>
            </a:pPr>
            <a:r>
              <a:rPr kumimoji="1" lang="en-US" altLang="ja-JP" sz="300" u="sng" dirty="0">
                <a:latin typeface="Meiryo UI" panose="020B0604030504040204" pitchFamily="50" charset="-128"/>
                <a:ea typeface="Meiryo UI" panose="020B0604030504040204" pitchFamily="50" charset="-128"/>
              </a:rPr>
              <a:t> </a:t>
            </a:r>
            <a:r>
              <a:rPr kumimoji="1" lang="en-US" altLang="ja-JP" sz="400" u="sng" dirty="0" smtClean="0">
                <a:latin typeface="Meiryo UI" panose="020B0604030504040204" pitchFamily="50" charset="-128"/>
                <a:ea typeface="Meiryo UI" panose="020B0604030504040204" pitchFamily="50" charset="-128"/>
              </a:rPr>
              <a:t>  </a:t>
            </a:r>
          </a:p>
          <a:p>
            <a:pPr marL="0" indent="0">
              <a:lnSpc>
                <a:spcPct val="100000"/>
              </a:lnSpc>
              <a:buClr>
                <a:srgbClr val="00B050"/>
              </a:buClr>
              <a:buNone/>
            </a:pPr>
            <a:r>
              <a:rPr lang="en-US" altLang="ja-JP" sz="2800" dirty="0">
                <a:latin typeface="Meiryo UI" panose="020B0604030504040204" pitchFamily="50" charset="-128"/>
                <a:ea typeface="Meiryo UI" panose="020B0604030504040204" pitchFamily="50" charset="-128"/>
              </a:rPr>
              <a:t> </a:t>
            </a:r>
            <a:r>
              <a:rPr lang="en-US" altLang="ja-JP" sz="2800" dirty="0" smtClean="0">
                <a:latin typeface="Meiryo UI" panose="020B0604030504040204" pitchFamily="50" charset="-128"/>
                <a:ea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rPr>
              <a:t>後ほど紹介！</a:t>
            </a:r>
            <a:endParaRPr kumimoji="1" lang="en-US" altLang="ja-JP" sz="2800" dirty="0" smtClean="0">
              <a:latin typeface="Meiryo UI" panose="020B0604030504040204" pitchFamily="50" charset="-128"/>
              <a:ea typeface="Meiryo UI" panose="020B0604030504040204" pitchFamily="50" charset="-128"/>
            </a:endParaRPr>
          </a:p>
        </p:txBody>
      </p:sp>
      <p:sp>
        <p:nvSpPr>
          <p:cNvPr id="4" name="右矢印 3"/>
          <p:cNvSpPr/>
          <p:nvPr/>
        </p:nvSpPr>
        <p:spPr>
          <a:xfrm>
            <a:off x="258232" y="4514850"/>
            <a:ext cx="656168" cy="695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0291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600" y="497332"/>
            <a:ext cx="7772400" cy="734568"/>
          </a:xfrm>
        </p:spPr>
        <p:txBody>
          <a:bodyPr>
            <a:no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目次</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6" name="コンテンツ プレースホルダー 2"/>
          <p:cNvSpPr>
            <a:spLocks noGrp="1"/>
          </p:cNvSpPr>
          <p:nvPr>
            <p:ph idx="1"/>
          </p:nvPr>
        </p:nvSpPr>
        <p:spPr>
          <a:xfrm>
            <a:off x="685800" y="1363764"/>
            <a:ext cx="7772400" cy="4050792"/>
          </a:xfrm>
        </p:spPr>
        <p:txBody>
          <a:bodyPr>
            <a:noAutofit/>
          </a:bodyPr>
          <a:lstStyle/>
          <a:p>
            <a:r>
              <a:rPr kumimoji="1" lang="en-US" altLang="ja-JP" sz="4000" dirty="0" smtClean="0">
                <a:latin typeface="HG丸ｺﾞｼｯｸM-PRO" panose="020F0600000000000000" pitchFamily="50" charset="-128"/>
                <a:ea typeface="HG丸ｺﾞｼｯｸM-PRO" panose="020F0600000000000000" pitchFamily="50" charset="-128"/>
              </a:rPr>
              <a:t>WWW </a:t>
            </a:r>
            <a:r>
              <a:rPr kumimoji="1" lang="ja-JP" altLang="en-US" sz="4000" dirty="0" smtClean="0">
                <a:latin typeface="HG丸ｺﾞｼｯｸM-PRO" panose="020F0600000000000000" pitchFamily="50" charset="-128"/>
                <a:ea typeface="HG丸ｺﾞｼｯｸM-PRO" panose="020F0600000000000000" pitchFamily="50" charset="-128"/>
              </a:rPr>
              <a:t>とは？</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kumimoji="1" lang="en-US" altLang="ja-JP" sz="4000" dirty="0" smtClean="0">
                <a:latin typeface="HG丸ｺﾞｼｯｸM-PRO" panose="020F0600000000000000" pitchFamily="50" charset="-128"/>
                <a:ea typeface="HG丸ｺﾞｼｯｸM-PRO" panose="020F0600000000000000" pitchFamily="50" charset="-128"/>
              </a:rPr>
              <a:t>WWW </a:t>
            </a:r>
            <a:r>
              <a:rPr kumimoji="1" lang="ja-JP" altLang="en-US" sz="4000" dirty="0" smtClean="0">
                <a:latin typeface="HG丸ｺﾞｼｯｸM-PRO" panose="020F0600000000000000" pitchFamily="50" charset="-128"/>
                <a:ea typeface="HG丸ｺﾞｼｯｸM-PRO" panose="020F0600000000000000" pitchFamily="50" charset="-128"/>
              </a:rPr>
              <a:t>の仕組み</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lang="en-US" altLang="ja-JP" sz="4000" dirty="0" smtClean="0">
                <a:latin typeface="HG丸ｺﾞｼｯｸM-PRO" panose="020F0600000000000000" pitchFamily="50" charset="-128"/>
                <a:ea typeface="HG丸ｺﾞｼｯｸM-PRO" panose="020F0600000000000000" pitchFamily="50" charset="-128"/>
              </a:rPr>
              <a:t>WWW </a:t>
            </a:r>
            <a:r>
              <a:rPr lang="ja-JP" altLang="en-US" sz="4000" dirty="0" smtClean="0">
                <a:latin typeface="HG丸ｺﾞｼｯｸM-PRO" panose="020F0600000000000000" pitchFamily="50" charset="-128"/>
                <a:ea typeface="HG丸ｺﾞｼｯｸM-PRO" panose="020F0600000000000000" pitchFamily="50" charset="-128"/>
              </a:rPr>
              <a:t>サーバ</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著作権について</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まとめ</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参考文献</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a:latin typeface="HG丸ｺﾞｼｯｸM-PRO" panose="020F0600000000000000" pitchFamily="50" charset="-128"/>
                <a:ea typeface="HG丸ｺﾞｼｯｸM-PRO" panose="020F0600000000000000" pitchFamily="50" charset="-128"/>
              </a:rPr>
              <a:t>付録</a:t>
            </a:r>
            <a:r>
              <a:rPr kumimoji="1" lang="en-US" altLang="ja-JP" sz="4000" dirty="0" smtClean="0">
                <a:latin typeface="HG丸ｺﾞｼｯｸM-PRO" panose="020F0600000000000000" pitchFamily="50" charset="-128"/>
                <a:ea typeface="HG丸ｺﾞｼｯｸM-PRO" panose="020F0600000000000000" pitchFamily="50" charset="-128"/>
              </a:rPr>
              <a:t> </a:t>
            </a:r>
          </a:p>
          <a:p>
            <a:endParaRPr kumimoji="1" lang="en-US" altLang="ja-JP" sz="4000" dirty="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716489" y="2756341"/>
            <a:ext cx="3585636" cy="65681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0433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lang="en-US" altLang="ja-JP" sz="6000" dirty="0" smtClean="0">
                <a:latin typeface="HG丸ｺﾞｼｯｸM-PRO" panose="020F0600000000000000" pitchFamily="50" charset="-128"/>
                <a:ea typeface="HG丸ｺﾞｼｯｸM-PRO" panose="020F0600000000000000" pitchFamily="50" charset="-128"/>
              </a:rPr>
              <a:t>WWW </a:t>
            </a:r>
            <a:r>
              <a:rPr lang="ja-JP" altLang="en-US" sz="6000" dirty="0" smtClean="0">
                <a:latin typeface="HG丸ｺﾞｼｯｸM-PRO" panose="020F0600000000000000" pitchFamily="50" charset="-128"/>
                <a:ea typeface="HG丸ｺﾞｼｯｸM-PRO" panose="020F0600000000000000" pitchFamily="50" charset="-128"/>
              </a:rPr>
              <a:t>サーバ</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422400"/>
            <a:ext cx="8394700" cy="5321300"/>
          </a:xfrm>
        </p:spPr>
        <p:txBody>
          <a:bodyPr>
            <a:normAutofit lnSpcReduction="10000"/>
          </a:bodyPr>
          <a:lstStyle/>
          <a:p>
            <a:pPr>
              <a:lnSpc>
                <a:spcPct val="100000"/>
              </a:lnSpc>
            </a:pPr>
            <a:r>
              <a:rPr lang="ja-JP" altLang="en-US" sz="2400" dirty="0" smtClean="0">
                <a:latin typeface="HG丸ｺﾞｼｯｸM-PRO" panose="020F0600000000000000" pitchFamily="50" charset="-128"/>
                <a:ea typeface="HG丸ｺﾞｼｯｸM-PRO" panose="020F0600000000000000" pitchFamily="50" charset="-128"/>
              </a:rPr>
              <a:t>ブラウザ</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クライアント</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のリクエストに応じて</a:t>
            </a:r>
            <a:r>
              <a:rPr lang="en-US" altLang="ja-JP" sz="2400" dirty="0" smtClean="0">
                <a:latin typeface="HG丸ｺﾞｼｯｸM-PRO" panose="020F0600000000000000" pitchFamily="50" charset="-128"/>
                <a:ea typeface="HG丸ｺﾞｼｯｸM-PRO" panose="020F0600000000000000" pitchFamily="50" charset="-128"/>
              </a:rPr>
              <a:t>HTML </a:t>
            </a:r>
            <a:r>
              <a:rPr lang="ja-JP" altLang="en-US" sz="2400" dirty="0" smtClean="0">
                <a:latin typeface="HG丸ｺﾞｼｯｸM-PRO" panose="020F0600000000000000" pitchFamily="50" charset="-128"/>
                <a:ea typeface="HG丸ｺﾞｼｯｸM-PRO" panose="020F0600000000000000" pitchFamily="50" charset="-128"/>
              </a:rPr>
              <a:t>文書など</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サービス</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err="1" smtClean="0">
                <a:latin typeface="HG丸ｺﾞｼｯｸM-PRO" panose="020F0600000000000000" pitchFamily="50" charset="-128"/>
                <a:ea typeface="HG丸ｺﾞｼｯｸM-PRO" panose="020F0600000000000000" pitchFamily="50" charset="-128"/>
              </a:rPr>
              <a:t>を提</a:t>
            </a:r>
            <a:r>
              <a:rPr lang="ja-JP" altLang="en-US" sz="2400" dirty="0" smtClean="0">
                <a:latin typeface="HG丸ｺﾞｼｯｸM-PRO" panose="020F0600000000000000" pitchFamily="50" charset="-128"/>
                <a:ea typeface="HG丸ｺﾞｼｯｸM-PRO" panose="020F0600000000000000" pitchFamily="50" charset="-128"/>
              </a:rPr>
              <a:t>供するソフトウェアもしくは</a:t>
            </a:r>
            <a:r>
              <a:rPr lang="ja-JP" altLang="en-US" sz="2400" dirty="0">
                <a:latin typeface="HG丸ｺﾞｼｯｸM-PRO" panose="020F0600000000000000" pitchFamily="50" charset="-128"/>
                <a:ea typeface="HG丸ｺﾞｼｯｸM-PRO" panose="020F0600000000000000" pitchFamily="50" charset="-128"/>
              </a:rPr>
              <a:t>計算機</a:t>
            </a: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400" dirty="0" smtClean="0">
                <a:latin typeface="HG丸ｺﾞｼｯｸM-PRO" panose="020F0600000000000000" pitchFamily="50" charset="-128"/>
                <a:ea typeface="HG丸ｺﾞｼｯｸM-PRO" panose="020F0600000000000000" pitchFamily="50" charset="-128"/>
              </a:rPr>
              <a:t>様々な</a:t>
            </a:r>
            <a:r>
              <a:rPr lang="en-US" altLang="ja-JP" sz="2400" dirty="0" smtClean="0">
                <a:latin typeface="HG丸ｺﾞｼｯｸM-PRO" panose="020F0600000000000000" pitchFamily="50" charset="-128"/>
                <a:ea typeface="HG丸ｺﾞｼｯｸM-PRO" panose="020F0600000000000000" pitchFamily="50" charset="-128"/>
              </a:rPr>
              <a:t>Web </a:t>
            </a:r>
            <a:r>
              <a:rPr lang="ja-JP" altLang="en-US" sz="2400" dirty="0" smtClean="0">
                <a:latin typeface="HG丸ｺﾞｼｯｸM-PRO" panose="020F0600000000000000" pitchFamily="50" charset="-128"/>
                <a:ea typeface="HG丸ｺﾞｼｯｸM-PRO" panose="020F0600000000000000" pitchFamily="50" charset="-128"/>
              </a:rPr>
              <a:t>コンテンツ</a:t>
            </a:r>
            <a:r>
              <a:rPr kumimoji="1" lang="ja-JP" altLang="en-US" sz="2400" dirty="0" smtClean="0">
                <a:latin typeface="HG丸ｺﾞｼｯｸM-PRO" panose="020F0600000000000000" pitchFamily="50" charset="-128"/>
                <a:ea typeface="HG丸ｺﾞｼｯｸM-PRO" panose="020F0600000000000000" pitchFamily="50" charset="-128"/>
              </a:rPr>
              <a:t>を格納</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en-US" altLang="ja-JP" sz="2200" dirty="0" smtClean="0">
                <a:latin typeface="HG丸ｺﾞｼｯｸM-PRO" panose="020F0600000000000000" pitchFamily="50" charset="-128"/>
                <a:ea typeface="HG丸ｺﾞｼｯｸM-PRO" panose="020F0600000000000000" pitchFamily="50" charset="-128"/>
              </a:rPr>
              <a:t>HTML </a:t>
            </a:r>
            <a:r>
              <a:rPr lang="ja-JP" altLang="en-US" sz="2200" dirty="0" smtClean="0">
                <a:latin typeface="HG丸ｺﾞｼｯｸM-PRO" panose="020F0600000000000000" pitchFamily="50" charset="-128"/>
                <a:ea typeface="HG丸ｺﾞｼｯｸM-PRO" panose="020F0600000000000000" pitchFamily="50" charset="-128"/>
              </a:rPr>
              <a:t>文書</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smtClean="0">
                <a:latin typeface="HG丸ｺﾞｼｯｸM-PRO" panose="020F0600000000000000" pitchFamily="50" charset="-128"/>
                <a:ea typeface="HG丸ｺﾞｼｯｸM-PRO" panose="020F0600000000000000" pitchFamily="50" charset="-128"/>
              </a:rPr>
              <a:t>画像</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smtClean="0">
                <a:latin typeface="HG丸ｺﾞｼｯｸM-PRO" panose="020F0600000000000000" pitchFamily="50" charset="-128"/>
                <a:ea typeface="HG丸ｺﾞｼｯｸM-PRO" panose="020F0600000000000000" pitchFamily="50" charset="-128"/>
              </a:rPr>
              <a:t>動画</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en-US" altLang="ja-JP" sz="2200" dirty="0" smtClean="0">
                <a:latin typeface="HG丸ｺﾞｼｯｸM-PRO" panose="020F0600000000000000" pitchFamily="50" charset="-128"/>
                <a:ea typeface="HG丸ｺﾞｼｯｸM-PRO" panose="020F0600000000000000" pitchFamily="50" charset="-128"/>
              </a:rPr>
              <a:t>…</a:t>
            </a:r>
          </a:p>
          <a:p>
            <a:pPr>
              <a:lnSpc>
                <a:spcPct val="100000"/>
              </a:lnSpc>
            </a:pPr>
            <a:r>
              <a:rPr lang="ja-JP" altLang="en-US" sz="2400" dirty="0" smtClean="0">
                <a:latin typeface="HG丸ｺﾞｼｯｸM-PRO" panose="020F0600000000000000" pitchFamily="50" charset="-128"/>
                <a:ea typeface="HG丸ｺﾞｼｯｸM-PRO" panose="020F0600000000000000" pitchFamily="50" charset="-128"/>
              </a:rPr>
              <a:t>ソフトウェアの例</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50000"/>
              </a:lnSpc>
            </a:pPr>
            <a:r>
              <a:rPr lang="en-US" altLang="ja-JP" sz="2200" dirty="0">
                <a:latin typeface="HG丸ｺﾞｼｯｸM-PRO" panose="020F0600000000000000" pitchFamily="50" charset="-128"/>
                <a:ea typeface="HG丸ｺﾞｼｯｸM-PRO" panose="020F0600000000000000" pitchFamily="50" charset="-128"/>
              </a:rPr>
              <a:t>Apache</a:t>
            </a:r>
          </a:p>
          <a:p>
            <a:pPr lvl="1">
              <a:lnSpc>
                <a:spcPct val="150000"/>
              </a:lnSpc>
            </a:pPr>
            <a:r>
              <a:rPr lang="en-US" altLang="ja-JP" sz="2200" dirty="0" err="1">
                <a:latin typeface="HG丸ｺﾞｼｯｸM-PRO" panose="020F0600000000000000" pitchFamily="50" charset="-128"/>
                <a:ea typeface="HG丸ｺﾞｼｯｸM-PRO" panose="020F0600000000000000" pitchFamily="50" charset="-128"/>
              </a:rPr>
              <a:t>nginx</a:t>
            </a:r>
            <a:endParaRPr lang="en-US" altLang="ja-JP" sz="2200" dirty="0">
              <a:latin typeface="HG丸ｺﾞｼｯｸM-PRO" panose="020F0600000000000000" pitchFamily="50" charset="-128"/>
              <a:ea typeface="HG丸ｺﾞｼｯｸM-PRO" panose="020F0600000000000000" pitchFamily="50" charset="-128"/>
            </a:endParaRPr>
          </a:p>
          <a:p>
            <a:pPr lvl="1">
              <a:lnSpc>
                <a:spcPct val="150000"/>
              </a:lnSpc>
            </a:pPr>
            <a:r>
              <a:rPr lang="en-US" altLang="ja-JP" sz="2200" dirty="0">
                <a:latin typeface="HG丸ｺﾞｼｯｸM-PRO" panose="020F0600000000000000" pitchFamily="50" charset="-128"/>
                <a:ea typeface="HG丸ｺﾞｼｯｸM-PRO" panose="020F0600000000000000" pitchFamily="50" charset="-128"/>
              </a:rPr>
              <a:t>Microsoft I</a:t>
            </a:r>
            <a:r>
              <a:rPr lang="en-US" altLang="ja-JP" sz="2200" dirty="0" smtClean="0">
                <a:latin typeface="HG丸ｺﾞｼｯｸM-PRO" panose="020F0600000000000000" pitchFamily="50" charset="-128"/>
                <a:ea typeface="HG丸ｺﾞｼｯｸM-PRO" panose="020F0600000000000000" pitchFamily="50" charset="-128"/>
              </a:rPr>
              <a:t>IS</a:t>
            </a:r>
            <a:endParaRPr lang="en-US" altLang="ja-JP" sz="2200" dirty="0">
              <a:latin typeface="HG丸ｺﾞｼｯｸM-PRO" panose="020F0600000000000000" pitchFamily="50" charset="-128"/>
              <a:ea typeface="HG丸ｺﾞｼｯｸM-PRO" panose="020F0600000000000000" pitchFamily="50" charset="-128"/>
            </a:endParaRPr>
          </a:p>
        </p:txBody>
      </p:sp>
      <p:pic>
        <p:nvPicPr>
          <p:cNvPr id="4" name="Picture 2" descr="http://japan.internet.com/img/20120523/13377361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470" y="3392934"/>
            <a:ext cx="4614530" cy="346089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572000" y="6566987"/>
            <a:ext cx="4572000" cy="276999"/>
          </a:xfrm>
          <a:prstGeom prst="rect">
            <a:avLst/>
          </a:prstGeom>
          <a:solidFill>
            <a:schemeClr val="tx1"/>
          </a:solidFill>
        </p:spPr>
        <p:txBody>
          <a:bodyPr>
            <a:spAutoFit/>
          </a:bodyPr>
          <a:lstStyle/>
          <a:p>
            <a:r>
              <a:rPr lang="en-US" altLang="ja-JP" sz="1200" dirty="0">
                <a:solidFill>
                  <a:schemeClr val="bg1"/>
                </a:solidFill>
              </a:rPr>
              <a:t>http://japan.internet.com/webtech/20120523/2.html</a:t>
            </a:r>
            <a:endParaRPr lang="ja-JP" altLang="en-US" sz="1200" dirty="0">
              <a:solidFill>
                <a:schemeClr val="bg1"/>
              </a:solidFill>
            </a:endParaRPr>
          </a:p>
        </p:txBody>
      </p:sp>
      <p:sp>
        <p:nvSpPr>
          <p:cNvPr id="7" name="右中かっこ 6"/>
          <p:cNvSpPr/>
          <p:nvPr/>
        </p:nvSpPr>
        <p:spPr>
          <a:xfrm>
            <a:off x="2386149" y="4859383"/>
            <a:ext cx="252549" cy="103632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2743195" y="5233854"/>
            <a:ext cx="1994263"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フリーソフト</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09897" y="4859383"/>
            <a:ext cx="1576252" cy="4702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94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5732"/>
            <a:ext cx="9144000" cy="1005501"/>
          </a:xfrm>
        </p:spPr>
        <p:txBody>
          <a:bodyPr>
            <a:normAutofit/>
          </a:bodyPr>
          <a:lstStyle/>
          <a:p>
            <a:pPr algn="ctr"/>
            <a:r>
              <a:rPr kumimoji="1" lang="en-US" altLang="ja-JP" sz="6000" dirty="0" smtClean="0">
                <a:latin typeface="Meiryo UI" panose="020B0604030504040204" pitchFamily="50" charset="-128"/>
                <a:ea typeface="Meiryo UI" panose="020B0604030504040204" pitchFamily="50" charset="-128"/>
              </a:rPr>
              <a:t>WWW </a:t>
            </a:r>
            <a:r>
              <a:rPr kumimoji="1" lang="ja-JP" altLang="en-US" sz="6000" dirty="0" smtClean="0">
                <a:latin typeface="Meiryo UI" panose="020B0604030504040204" pitchFamily="50" charset="-128"/>
                <a:ea typeface="Meiryo UI" panose="020B0604030504040204" pitchFamily="50" charset="-128"/>
              </a:rPr>
              <a:t>とは？</a:t>
            </a:r>
            <a:r>
              <a:rPr kumimoji="1" lang="en-US" altLang="ja-JP" sz="6000" dirty="0" smtClean="0">
                <a:latin typeface="Meiryo UI" panose="020B0604030504040204" pitchFamily="50" charset="-128"/>
                <a:ea typeface="Meiryo UI" panose="020B0604030504040204" pitchFamily="50" charset="-128"/>
              </a:rPr>
              <a:t> </a:t>
            </a:r>
            <a:endParaRPr kumimoji="1" lang="ja-JP" altLang="en-US" sz="6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533400" y="1303867"/>
            <a:ext cx="8394700" cy="4893733"/>
          </a:xfrm>
        </p:spPr>
        <p:txBody>
          <a:bodyPr>
            <a:normAutofit/>
          </a:bodyPr>
          <a:lstStyle/>
          <a:p>
            <a:pPr>
              <a:lnSpc>
                <a:spcPct val="100000"/>
              </a:lnSpc>
            </a:pPr>
            <a:r>
              <a:rPr kumimoji="1" lang="en-US" altLang="ja-JP" sz="2800" dirty="0" smtClean="0">
                <a:latin typeface="Meiryo UI" panose="020B0604030504040204" pitchFamily="50" charset="-128"/>
                <a:ea typeface="Meiryo UI" panose="020B0604030504040204" pitchFamily="50" charset="-128"/>
              </a:rPr>
              <a:t>World Wide Web </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世界中に広がった蜘蛛の巣</a:t>
            </a:r>
            <a:r>
              <a:rPr lang="en-US" altLang="ja-JP" sz="2800" dirty="0" smtClean="0">
                <a:latin typeface="Meiryo UI" panose="020B0604030504040204" pitchFamily="50" charset="-128"/>
                <a:ea typeface="Meiryo UI" panose="020B0604030504040204" pitchFamily="50" charset="-128"/>
              </a:rPr>
              <a:t>)</a:t>
            </a:r>
            <a:endParaRPr kumimoji="1" lang="en-US" altLang="ja-JP" sz="2800" dirty="0" smtClean="0">
              <a:latin typeface="Meiryo UI" panose="020B0604030504040204" pitchFamily="50" charset="-128"/>
              <a:ea typeface="Meiryo UI" panose="020B0604030504040204" pitchFamily="50" charset="-128"/>
            </a:endParaRPr>
          </a:p>
          <a:p>
            <a:pPr lvl="1">
              <a:lnSpc>
                <a:spcPct val="100000"/>
              </a:lnSpc>
            </a:pPr>
            <a:r>
              <a:rPr lang="ja-JP" altLang="en-US" sz="2400" dirty="0" smtClean="0">
                <a:latin typeface="Meiryo UI" panose="020B0604030504040204" pitchFamily="50" charset="-128"/>
                <a:ea typeface="Meiryo UI" panose="020B0604030504040204" pitchFamily="50" charset="-128"/>
              </a:rPr>
              <a:t>インターネットで標準的に用いられるドキュメントシステム．</a:t>
            </a:r>
            <a:endParaRPr lang="en-US" altLang="ja-JP" sz="2400" dirty="0" smtClean="0">
              <a:latin typeface="Meiryo UI" panose="020B0604030504040204" pitchFamily="50" charset="-128"/>
              <a:ea typeface="Meiryo UI" panose="020B0604030504040204" pitchFamily="50" charset="-128"/>
            </a:endParaRPr>
          </a:p>
          <a:p>
            <a:pPr lvl="1">
              <a:lnSpc>
                <a:spcPct val="100000"/>
              </a:lnSpc>
            </a:pPr>
            <a:r>
              <a:rPr kumimoji="1" lang="ja-JP" altLang="en-US" sz="2400" dirty="0" smtClean="0">
                <a:latin typeface="Meiryo UI" panose="020B0604030504040204" pitchFamily="50" charset="-128"/>
                <a:ea typeface="Meiryo UI" panose="020B0604030504040204" pitchFamily="50" charset="-128"/>
              </a:rPr>
              <a:t>欧州</a:t>
            </a:r>
            <a:r>
              <a:rPr lang="ja-JP" altLang="en-US" sz="2400" dirty="0" smtClean="0">
                <a:latin typeface="Meiryo UI" panose="020B0604030504040204" pitchFamily="50" charset="-128"/>
                <a:ea typeface="Meiryo UI" panose="020B0604030504040204" pitchFamily="50" charset="-128"/>
              </a:rPr>
              <a:t>原子核研究機構</a:t>
            </a:r>
            <a:r>
              <a:rPr lang="en-US" altLang="ja-JP" sz="2000" dirty="0" smtClean="0">
                <a:latin typeface="Meiryo UI" panose="020B0604030504040204" pitchFamily="50" charset="-128"/>
                <a:ea typeface="Meiryo UI" panose="020B0604030504040204" pitchFamily="50" charset="-128"/>
              </a:rPr>
              <a:t>(CERN)</a:t>
            </a:r>
            <a:r>
              <a:rPr lang="ja-JP" altLang="en-US" sz="2400" dirty="0" smtClean="0">
                <a:latin typeface="Meiryo UI" panose="020B0604030504040204" pitchFamily="50" charset="-128"/>
                <a:ea typeface="Meiryo UI" panose="020B0604030504040204" pitchFamily="50" charset="-128"/>
              </a:rPr>
              <a:t>の</a:t>
            </a:r>
            <a:r>
              <a:rPr lang="en-US" altLang="ja-JP" sz="2400" dirty="0" smtClean="0">
                <a:latin typeface="Meiryo UI" panose="020B0604030504040204" pitchFamily="50" charset="-128"/>
                <a:ea typeface="Meiryo UI" panose="020B0604030504040204" pitchFamily="50" charset="-128"/>
              </a:rPr>
              <a:t>Tim Berners-Lee </a:t>
            </a:r>
            <a:r>
              <a:rPr lang="ja-JP" altLang="en-US" sz="2400" dirty="0" smtClean="0">
                <a:latin typeface="Meiryo UI" panose="020B0604030504040204" pitchFamily="50" charset="-128"/>
                <a:ea typeface="Meiryo UI" panose="020B0604030504040204" pitchFamily="50" charset="-128"/>
              </a:rPr>
              <a:t>氏が考案</a:t>
            </a:r>
            <a:endParaRPr lang="en-US" altLang="ja-JP" sz="2400" dirty="0">
              <a:latin typeface="Meiryo UI" panose="020B0604030504040204" pitchFamily="50" charset="-128"/>
              <a:ea typeface="Meiryo UI" panose="020B0604030504040204" pitchFamily="50" charset="-128"/>
            </a:endParaRPr>
          </a:p>
          <a:p>
            <a:pPr lvl="2">
              <a:lnSpc>
                <a:spcPct val="100000"/>
              </a:lnSpc>
            </a:pPr>
            <a:r>
              <a:rPr kumimoji="1" lang="ja-JP" altLang="en-US" sz="2000" dirty="0" smtClean="0">
                <a:latin typeface="Meiryo UI" panose="020B0604030504040204" pitchFamily="50" charset="-128"/>
                <a:ea typeface="Meiryo UI" panose="020B0604030504040204" pitchFamily="50" charset="-128"/>
              </a:rPr>
              <a:t>研究所内の論文閲覧システムが原型</a:t>
            </a:r>
            <a:r>
              <a:rPr kumimoji="1" lang="en-US" altLang="ja-JP" sz="2000" dirty="0" smtClean="0">
                <a:latin typeface="Meiryo UI" panose="020B0604030504040204" pitchFamily="50" charset="-128"/>
                <a:ea typeface="Meiryo UI" panose="020B0604030504040204" pitchFamily="50" charset="-128"/>
              </a:rPr>
              <a:t>(1989 </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smtClean="0">
                <a:latin typeface="Meiryo UI" panose="020B0604030504040204" pitchFamily="50" charset="-128"/>
                <a:ea typeface="Meiryo UI" panose="020B0604030504040204" pitchFamily="50" charset="-128"/>
              </a:rPr>
              <a:t>)</a:t>
            </a:r>
          </a:p>
          <a:p>
            <a:pPr lvl="1">
              <a:lnSpc>
                <a:spcPct val="100000"/>
              </a:lnSpc>
            </a:pPr>
            <a:r>
              <a:rPr kumimoji="1" lang="ja-JP" altLang="en-US" sz="2400" dirty="0" smtClean="0">
                <a:latin typeface="Meiryo UI" panose="020B0604030504040204" pitchFamily="50" charset="-128"/>
                <a:ea typeface="Meiryo UI" panose="020B0604030504040204" pitchFamily="50" charset="-128"/>
              </a:rPr>
              <a:t>ハイパーテキスト形式</a:t>
            </a:r>
            <a:r>
              <a:rPr lang="ja-JP" altLang="en-US" sz="2400" dirty="0">
                <a:latin typeface="Meiryo UI" panose="020B0604030504040204" pitchFamily="50" charset="-128"/>
                <a:ea typeface="Meiryo UI" panose="020B0604030504040204" pitchFamily="50" charset="-128"/>
              </a:rPr>
              <a:t>で</a:t>
            </a:r>
            <a:r>
              <a:rPr kumimoji="1" lang="ja-JP" altLang="en-US" sz="2400" dirty="0" smtClean="0">
                <a:latin typeface="Meiryo UI" panose="020B0604030504040204" pitchFamily="50" charset="-128"/>
                <a:ea typeface="Meiryo UI" panose="020B0604030504040204" pitchFamily="50" charset="-128"/>
              </a:rPr>
              <a:t>記述される文書</a:t>
            </a:r>
            <a:r>
              <a:rPr kumimoji="1" lang="en-US" altLang="ja-JP" sz="2400" dirty="0" smtClean="0">
                <a:latin typeface="Meiryo UI" panose="020B0604030504040204" pitchFamily="50" charset="-128"/>
                <a:ea typeface="Meiryo UI" panose="020B0604030504040204" pitchFamily="50" charset="-128"/>
              </a:rPr>
              <a:t>(HTML) </a:t>
            </a:r>
            <a:r>
              <a:rPr kumimoji="1" lang="ja-JP" altLang="en-US" sz="2400" dirty="0" smtClean="0">
                <a:latin typeface="Meiryo UI" panose="020B0604030504040204" pitchFamily="50" charset="-128"/>
                <a:ea typeface="Meiryo UI" panose="020B0604030504040204" pitchFamily="50" charset="-128"/>
              </a:rPr>
              <a:t>を使用</a:t>
            </a:r>
            <a:endParaRPr kumimoji="1" lang="en-US" altLang="ja-JP" sz="2400" dirty="0" smtClean="0">
              <a:latin typeface="Meiryo UI" panose="020B0604030504040204" pitchFamily="50" charset="-128"/>
              <a:ea typeface="Meiryo UI" panose="020B0604030504040204" pitchFamily="50" charset="-128"/>
            </a:endParaRPr>
          </a:p>
          <a:p>
            <a:pPr lvl="1">
              <a:lnSpc>
                <a:spcPct val="100000"/>
              </a:lnSpc>
            </a:pPr>
            <a:r>
              <a:rPr kumimoji="1" lang="en-US" altLang="ja-JP" sz="2400" dirty="0" smtClean="0">
                <a:latin typeface="Meiryo UI" panose="020B0604030504040204" pitchFamily="50" charset="-128"/>
                <a:ea typeface="Meiryo UI" panose="020B0604030504040204" pitchFamily="50" charset="-128"/>
              </a:rPr>
              <a:t>WWW </a:t>
            </a:r>
            <a:r>
              <a:rPr kumimoji="1" lang="ja-JP" altLang="en-US" sz="2400" dirty="0" smtClean="0">
                <a:latin typeface="Meiryo UI" panose="020B0604030504040204" pitchFamily="50" charset="-128"/>
                <a:ea typeface="Meiryo UI" panose="020B0604030504040204" pitchFamily="50" charset="-128"/>
              </a:rPr>
              <a:t>で用いられる技術は</a:t>
            </a:r>
            <a:r>
              <a:rPr kumimoji="1" lang="en-US" altLang="ja-JP" sz="2400" dirty="0" smtClean="0">
                <a:latin typeface="Meiryo UI" panose="020B0604030504040204" pitchFamily="50" charset="-128"/>
                <a:ea typeface="Meiryo UI" panose="020B0604030504040204" pitchFamily="50" charset="-128"/>
              </a:rPr>
              <a:t>W3C </a:t>
            </a:r>
            <a:r>
              <a:rPr kumimoji="1" lang="ja-JP" altLang="en-US" sz="2400" dirty="0" smtClean="0">
                <a:latin typeface="Meiryo UI" panose="020B0604030504040204" pitchFamily="50" charset="-128"/>
                <a:ea typeface="Meiryo UI" panose="020B0604030504040204" pitchFamily="50" charset="-128"/>
              </a:rPr>
              <a:t>によって標準化</a:t>
            </a:r>
            <a:endParaRPr kumimoji="1" lang="en-US" altLang="ja-JP" sz="2400" dirty="0" smtClean="0">
              <a:latin typeface="Meiryo UI" panose="020B0604030504040204" pitchFamily="50" charset="-128"/>
              <a:ea typeface="Meiryo UI" panose="020B0604030504040204" pitchFamily="50" charset="-128"/>
            </a:endParaRPr>
          </a:p>
          <a:p>
            <a:pPr>
              <a:lnSpc>
                <a:spcPct val="100000"/>
              </a:lnSpc>
            </a:pPr>
            <a:endParaRPr kumimoji="1" lang="en-US" altLang="ja-JP" sz="2400" dirty="0" smtClean="0">
              <a:latin typeface="Meiryo UI" panose="020B0604030504040204" pitchFamily="50" charset="-128"/>
              <a:ea typeface="Meiryo UI" panose="020B0604030504040204" pitchFamily="50" charset="-128"/>
            </a:endParaRPr>
          </a:p>
          <a:p>
            <a:pPr lvl="1">
              <a:lnSpc>
                <a:spcPct val="100000"/>
              </a:lnSpc>
            </a:pPr>
            <a:endParaRPr lang="en-US" altLang="ja-JP" sz="2000" dirty="0">
              <a:latin typeface="Meiryo UI" panose="020B0604030504040204" pitchFamily="50" charset="-128"/>
              <a:ea typeface="Meiryo UI" panose="020B0604030504040204" pitchFamily="50" charset="-128"/>
            </a:endParaRPr>
          </a:p>
          <a:p>
            <a:pPr>
              <a:lnSpc>
                <a:spcPct val="100000"/>
              </a:lnSpc>
            </a:pPr>
            <a:endParaRPr kumimoji="1" lang="en-US" altLang="ja-JP" sz="2400" dirty="0" smtClean="0">
              <a:latin typeface="Meiryo UI" panose="020B0604030504040204" pitchFamily="50" charset="-128"/>
              <a:ea typeface="Meiryo UI" panose="020B0604030504040204" pitchFamily="50" charset="-128"/>
            </a:endParaRPr>
          </a:p>
          <a:p>
            <a:pPr>
              <a:lnSpc>
                <a:spcPct val="100000"/>
              </a:lnSpc>
            </a:pPr>
            <a:endParaRPr kumimoji="1" lang="ja-JP" altLang="en-US" sz="2400" dirty="0">
              <a:latin typeface="Meiryo UI" panose="020B0604030504040204" pitchFamily="50" charset="-128"/>
              <a:ea typeface="Meiryo UI" panose="020B0604030504040204" pitchFamily="50" charset="-128"/>
            </a:endParaRPr>
          </a:p>
        </p:txBody>
      </p:sp>
      <p:pic>
        <p:nvPicPr>
          <p:cNvPr id="1026" name="Picture 2" descr="ファイル:Tim Berners-L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94666"/>
            <a:ext cx="2963333" cy="296333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537201" y="6350169"/>
            <a:ext cx="3606799" cy="507831"/>
          </a:xfrm>
          <a:prstGeom prst="rect">
            <a:avLst/>
          </a:prstGeom>
          <a:solidFill>
            <a:schemeClr val="bg1"/>
          </a:solidFill>
        </p:spPr>
        <p:txBody>
          <a:bodyPr wrap="square">
            <a:spAutoFit/>
          </a:bodyPr>
          <a:lstStyle/>
          <a:p>
            <a:r>
              <a:rPr lang="en-US" altLang="ja-JP" sz="900" dirty="0">
                <a:ln>
                  <a:solidFill>
                    <a:schemeClr val="tx1"/>
                  </a:solidFill>
                </a:ln>
                <a:hlinkClick r:id="rId4"/>
              </a:rPr>
              <a:t>http://ja.wikipedia.org/wiki/%E3%83%86%E3%82%A3%E3%83%A0%E3%83%BB%E3%83%90%E3%83%BC%E3%83%8A%E3%83%BC%E3%82%BA%EF%BC%9D%E3%83%AA%E3%83%BC</a:t>
            </a:r>
            <a:endParaRPr lang="ja-JP" altLang="en-US" sz="900" dirty="0">
              <a:ln>
                <a:solidFill>
                  <a:schemeClr val="tx1"/>
                </a:solidFill>
              </a:ln>
            </a:endParaRPr>
          </a:p>
        </p:txBody>
      </p:sp>
    </p:spTree>
    <p:extLst>
      <p:ext uri="{BB962C8B-B14F-4D97-AF65-F5344CB8AC3E}">
        <p14:creationId xmlns:p14="http://schemas.microsoft.com/office/powerpoint/2010/main" val="2672399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0627" y="395732"/>
            <a:ext cx="8393373" cy="1005501"/>
          </a:xfrm>
        </p:spPr>
        <p:txBody>
          <a:bodyPr>
            <a:normAutofit fontScale="90000"/>
          </a:bodyPr>
          <a:lstStyle/>
          <a:p>
            <a:r>
              <a:rPr kumimoji="1" lang="ja-JP" altLang="en-US" sz="6000" dirty="0" smtClean="0">
                <a:latin typeface="HG丸ｺﾞｼｯｸM-PRO" panose="020F0600000000000000" pitchFamily="50" charset="-128"/>
                <a:ea typeface="HG丸ｺﾞｼｯｸM-PRO" panose="020F0600000000000000" pitchFamily="50" charset="-128"/>
              </a:rPr>
              <a:t>ブラウザ </a:t>
            </a:r>
            <a:r>
              <a:rPr kumimoji="1" lang="en-US" altLang="ja-JP" sz="6000" dirty="0" smtClean="0">
                <a:latin typeface="HG丸ｺﾞｼｯｸM-PRO" panose="020F0600000000000000" pitchFamily="50" charset="-128"/>
                <a:ea typeface="HG丸ｺﾞｼｯｸM-PRO" panose="020F0600000000000000" pitchFamily="50" charset="-128"/>
              </a:rPr>
              <a:t>(w</a:t>
            </a:r>
            <a:r>
              <a:rPr kumimoji="1" lang="en-US" altLang="ja-JP" sz="6000" cap="none" dirty="0" smtClean="0">
                <a:latin typeface="HG丸ｺﾞｼｯｸM-PRO" panose="020F0600000000000000" pitchFamily="50" charset="-128"/>
                <a:ea typeface="HG丸ｺﾞｼｯｸM-PRO" panose="020F0600000000000000" pitchFamily="50" charset="-128"/>
              </a:rPr>
              <a:t>eb</a:t>
            </a:r>
            <a:r>
              <a:rPr kumimoji="1" lang="en-US" altLang="ja-JP" sz="6000" dirty="0" smtClean="0">
                <a:latin typeface="HG丸ｺﾞｼｯｸM-PRO" panose="020F0600000000000000" pitchFamily="50" charset="-128"/>
                <a:ea typeface="HG丸ｺﾞｼｯｸM-PRO" panose="020F0600000000000000" pitchFamily="50" charset="-128"/>
              </a:rPr>
              <a:t> </a:t>
            </a:r>
            <a:r>
              <a:rPr kumimoji="1" lang="ja-JP" altLang="en-US" sz="6000" dirty="0" smtClean="0">
                <a:latin typeface="HG丸ｺﾞｼｯｸM-PRO" panose="020F0600000000000000" pitchFamily="50" charset="-128"/>
                <a:ea typeface="HG丸ｺﾞｼｯｸM-PRO" panose="020F0600000000000000" pitchFamily="50" charset="-128"/>
              </a:rPr>
              <a:t>ブラウザ</a:t>
            </a:r>
            <a:r>
              <a:rPr kumimoji="1" lang="en-US" altLang="ja-JP" sz="6000" dirty="0" smtClean="0">
                <a:latin typeface="HG丸ｺﾞｼｯｸM-PRO" panose="020F0600000000000000" pitchFamily="50" charset="-128"/>
                <a:ea typeface="HG丸ｺﾞｼｯｸM-PRO" panose="020F0600000000000000" pitchFamily="50" charset="-128"/>
              </a:rPr>
              <a:t>)</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269242"/>
            <a:ext cx="8394700" cy="4928358"/>
          </a:xfrm>
        </p:spPr>
        <p:txBody>
          <a:bodyPr>
            <a:normAutofit/>
          </a:bodyPr>
          <a:lstStyle/>
          <a:p>
            <a:pPr>
              <a:lnSpc>
                <a:spcPct val="150000"/>
              </a:lnSpc>
            </a:pPr>
            <a:r>
              <a:rPr lang="en-US" altLang="ja-JP" sz="2400" dirty="0" smtClean="0">
                <a:latin typeface="HG丸ｺﾞｼｯｸM-PRO" panose="020F0600000000000000" pitchFamily="50" charset="-128"/>
                <a:ea typeface="HG丸ｺﾞｼｯｸM-PRO" panose="020F0600000000000000" pitchFamily="50" charset="-128"/>
              </a:rPr>
              <a:t>HTML </a:t>
            </a:r>
            <a:r>
              <a:rPr lang="ja-JP" altLang="en-US" sz="2400" dirty="0" smtClean="0">
                <a:latin typeface="HG丸ｺﾞｼｯｸM-PRO" panose="020F0600000000000000" pitchFamily="50" charset="-128"/>
                <a:ea typeface="HG丸ｺﾞｼｯｸM-PRO" panose="020F0600000000000000" pitchFamily="50" charset="-128"/>
              </a:rPr>
              <a:t>文書を閲覧するためのソフトウェア</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サーバから送られてくる</a:t>
            </a:r>
            <a:r>
              <a:rPr lang="en-US" altLang="ja-JP" sz="2400" dirty="0" smtClean="0">
                <a:latin typeface="HG丸ｺﾞｼｯｸM-PRO" panose="020F0600000000000000" pitchFamily="50" charset="-128"/>
                <a:ea typeface="HG丸ｺﾞｼｯｸM-PRO" panose="020F0600000000000000" pitchFamily="50" charset="-128"/>
              </a:rPr>
              <a:t>HTML </a:t>
            </a:r>
            <a:r>
              <a:rPr lang="ja-JP" altLang="en-US" sz="2400" dirty="0" smtClean="0">
                <a:latin typeface="HG丸ｺﾞｼｯｸM-PRO" panose="020F0600000000000000" pitchFamily="50" charset="-128"/>
                <a:ea typeface="HG丸ｺﾞｼｯｸM-PRO" panose="020F0600000000000000" pitchFamily="50" charset="-128"/>
              </a:rPr>
              <a:t>文書を解釈して表示する</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400" dirty="0" smtClean="0">
                <a:latin typeface="HG丸ｺﾞｼｯｸM-PRO" panose="020F0600000000000000" pitchFamily="50" charset="-128"/>
                <a:ea typeface="HG丸ｺﾞｼｯｸM-PRO" panose="020F0600000000000000" pitchFamily="50" charset="-128"/>
              </a:rPr>
              <a:t>例 </a:t>
            </a:r>
            <a:r>
              <a:rPr kumimoji="1" lang="en-US" altLang="ja-JP" sz="2400" dirty="0" smtClean="0">
                <a:latin typeface="HG丸ｺﾞｼｯｸM-PRO" panose="020F0600000000000000" pitchFamily="50" charset="-128"/>
                <a:ea typeface="HG丸ｺﾞｼｯｸM-PRO" panose="020F0600000000000000" pitchFamily="50" charset="-128"/>
              </a:rPr>
              <a:t>: Chrome, </a:t>
            </a:r>
            <a:r>
              <a:rPr lang="en-US" altLang="ja-JP" sz="2400" dirty="0">
                <a:latin typeface="HG丸ｺﾞｼｯｸM-PRO" panose="020F0600000000000000" pitchFamily="50" charset="-128"/>
                <a:ea typeface="HG丸ｺﾞｼｯｸM-PRO" panose="020F0600000000000000" pitchFamily="50" charset="-128"/>
              </a:rPr>
              <a:t>Internet Explorer, </a:t>
            </a:r>
            <a:r>
              <a:rPr lang="en-US" altLang="ja-JP" sz="2400" dirty="0" smtClean="0">
                <a:latin typeface="HG丸ｺﾞｼｯｸM-PRO" panose="020F0600000000000000" pitchFamily="50" charset="-128"/>
                <a:ea typeface="HG丸ｺﾞｼｯｸM-PRO" panose="020F0600000000000000" pitchFamily="50" charset="-128"/>
              </a:rPr>
              <a:t>Firefox, </a:t>
            </a:r>
            <a:r>
              <a:rPr kumimoji="1" lang="en-US" altLang="ja-JP" sz="2400" dirty="0" smtClean="0">
                <a:latin typeface="HG丸ｺﾞｼｯｸM-PRO" panose="020F0600000000000000" pitchFamily="50" charset="-128"/>
                <a:ea typeface="HG丸ｺﾞｼｯｸM-PRO" panose="020F0600000000000000" pitchFamily="50" charset="-128"/>
              </a:rPr>
              <a:t>Safari,</a:t>
            </a:r>
            <a:r>
              <a:rPr lang="en-US" altLang="ja-JP" dirty="0" smtClean="0">
                <a:latin typeface="HG丸ｺﾞｼｯｸM-PRO" panose="020F0600000000000000" pitchFamily="50" charset="-128"/>
                <a:ea typeface="HG丸ｺﾞｼｯｸM-PRO" panose="020F0600000000000000" pitchFamily="50" charset="-128"/>
              </a:rPr>
              <a:t> Opera</a:t>
            </a:r>
            <a:endParaRPr kumimoji="1" lang="en-US" altLang="ja-JP" sz="20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627" y="4020016"/>
            <a:ext cx="4910373" cy="2837984"/>
          </a:xfrm>
          <a:prstGeom prst="rect">
            <a:avLst/>
          </a:prstGeom>
        </p:spPr>
      </p:pic>
      <p:sp>
        <p:nvSpPr>
          <p:cNvPr id="6" name="正方形/長方形 5"/>
          <p:cNvSpPr/>
          <p:nvPr/>
        </p:nvSpPr>
        <p:spPr>
          <a:xfrm>
            <a:off x="4412704" y="6604084"/>
            <a:ext cx="4572000" cy="253916"/>
          </a:xfrm>
          <a:prstGeom prst="rect">
            <a:avLst/>
          </a:prstGeom>
        </p:spPr>
        <p:txBody>
          <a:bodyPr>
            <a:spAutoFit/>
          </a:bodyPr>
          <a:lstStyle/>
          <a:p>
            <a:r>
              <a:rPr lang="en-US" altLang="ja-JP" sz="1050" dirty="0"/>
              <a:t>http://gs.statcounter.com/#browser-ww-monthly-201205-201205-map</a:t>
            </a:r>
            <a:endParaRPr lang="ja-JP" altLang="en-US" sz="1050"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56406"/>
            <a:ext cx="4336869" cy="2801594"/>
          </a:xfrm>
          <a:prstGeom prst="rect">
            <a:avLst/>
          </a:prstGeom>
        </p:spPr>
      </p:pic>
    </p:spTree>
    <p:extLst>
      <p:ext uri="{BB962C8B-B14F-4D97-AF65-F5344CB8AC3E}">
        <p14:creationId xmlns:p14="http://schemas.microsoft.com/office/powerpoint/2010/main" val="720242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srcRect l="3514" t="-4627" r="94321" b="-8759"/>
          <a:stretch/>
        </p:blipFill>
        <p:spPr>
          <a:xfrm>
            <a:off x="748349" y="2437996"/>
            <a:ext cx="652425" cy="711736"/>
          </a:xfrm>
          <a:prstGeom prst="rect">
            <a:avLst/>
          </a:prstGeom>
        </p:spPr>
      </p:pic>
      <p:pic>
        <p:nvPicPr>
          <p:cNvPr id="8" name="図 7"/>
          <p:cNvPicPr>
            <a:picLocks noChangeAspect="1"/>
          </p:cNvPicPr>
          <p:nvPr/>
        </p:nvPicPr>
        <p:blipFill rotWithShape="1">
          <a:blip r:embed="rId2"/>
          <a:srcRect l="39035" t="-8806" r="58800" b="-1"/>
          <a:stretch/>
        </p:blipFill>
        <p:spPr>
          <a:xfrm>
            <a:off x="1386225" y="2413715"/>
            <a:ext cx="652425" cy="682988"/>
          </a:xfrm>
          <a:prstGeom prst="rect">
            <a:avLst/>
          </a:prstGeom>
        </p:spPr>
      </p:pic>
      <p:pic>
        <p:nvPicPr>
          <p:cNvPr id="9" name="図 8"/>
          <p:cNvPicPr>
            <a:picLocks noChangeAspect="1"/>
          </p:cNvPicPr>
          <p:nvPr/>
        </p:nvPicPr>
        <p:blipFill rotWithShape="1">
          <a:blip r:embed="rId2"/>
          <a:srcRect l="48820" t="746" r="49014" b="-14133"/>
          <a:stretch/>
        </p:blipFill>
        <p:spPr>
          <a:xfrm>
            <a:off x="744149" y="3082823"/>
            <a:ext cx="652425" cy="711736"/>
          </a:xfrm>
          <a:prstGeom prst="rect">
            <a:avLst/>
          </a:prstGeom>
        </p:spPr>
      </p:pic>
      <p:pic>
        <p:nvPicPr>
          <p:cNvPr id="12" name="図 11"/>
          <p:cNvPicPr>
            <a:picLocks noChangeAspect="1"/>
          </p:cNvPicPr>
          <p:nvPr/>
        </p:nvPicPr>
        <p:blipFill rotWithShape="1">
          <a:blip r:embed="rId3"/>
          <a:srcRect l="52039" r="45796"/>
          <a:stretch/>
        </p:blipFill>
        <p:spPr>
          <a:xfrm>
            <a:off x="1391249" y="3073298"/>
            <a:ext cx="652425" cy="627712"/>
          </a:xfrm>
          <a:prstGeom prst="rect">
            <a:avLst/>
          </a:prstGeom>
        </p:spPr>
      </p:pic>
      <p:sp>
        <p:nvSpPr>
          <p:cNvPr id="13" name="テキスト ボックス 12"/>
          <p:cNvSpPr txBox="1"/>
          <p:nvPr/>
        </p:nvSpPr>
        <p:spPr>
          <a:xfrm>
            <a:off x="0" y="3787803"/>
            <a:ext cx="2772450" cy="954107"/>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ブラウザ</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lang="en-US" altLang="ja-JP" sz="2800" dirty="0" smtClean="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クライアント</a:t>
            </a:r>
            <a:r>
              <a:rPr lang="en-US" altLang="ja-JP" sz="2800" dirty="0" smtClean="0">
                <a:latin typeface="HG丸ｺﾞｼｯｸM-PRO" panose="020F0600000000000000" pitchFamily="50" charset="-128"/>
                <a:ea typeface="HG丸ｺﾞｼｯｸM-PRO" panose="020F0600000000000000" pitchFamily="50" charset="-128"/>
              </a:rPr>
              <a:t>)</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4" name="右矢印 13"/>
          <p:cNvSpPr/>
          <p:nvPr/>
        </p:nvSpPr>
        <p:spPr>
          <a:xfrm>
            <a:off x="2933700" y="2266546"/>
            <a:ext cx="3086100" cy="49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828" y="2048352"/>
            <a:ext cx="2188172" cy="2202759"/>
          </a:xfrm>
          <a:prstGeom prst="rect">
            <a:avLst/>
          </a:prstGeom>
        </p:spPr>
      </p:pic>
      <p:sp>
        <p:nvSpPr>
          <p:cNvPr id="18" name="テキスト ボックス 17"/>
          <p:cNvSpPr txBox="1"/>
          <p:nvPr/>
        </p:nvSpPr>
        <p:spPr>
          <a:xfrm>
            <a:off x="6629400" y="4048125"/>
            <a:ext cx="2495550" cy="523220"/>
          </a:xfrm>
          <a:prstGeom prst="rect">
            <a:avLst/>
          </a:prstGeom>
          <a:noFill/>
        </p:spPr>
        <p:txBody>
          <a:bodyPr wrap="square" rtlCol="0">
            <a:spAutoFit/>
          </a:bodyPr>
          <a:lstStyle/>
          <a:p>
            <a:r>
              <a:rPr kumimoji="1" lang="en-US" altLang="ja-JP" sz="2800" dirty="0" smtClean="0">
                <a:latin typeface="HG丸ｺﾞｼｯｸM-PRO" panose="020F0600000000000000" pitchFamily="50" charset="-128"/>
                <a:ea typeface="HG丸ｺﾞｼｯｸM-PRO" panose="020F0600000000000000" pitchFamily="50" charset="-128"/>
              </a:rPr>
              <a:t>WWW </a:t>
            </a:r>
            <a:r>
              <a:rPr kumimoji="1" lang="ja-JP" altLang="en-US" sz="2800" dirty="0" smtClean="0">
                <a:latin typeface="HG丸ｺﾞｼｯｸM-PRO" panose="020F0600000000000000" pitchFamily="50" charset="-128"/>
                <a:ea typeface="HG丸ｺﾞｼｯｸM-PRO" panose="020F0600000000000000" pitchFamily="50" charset="-128"/>
              </a:rPr>
              <a:t>サーバ</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9" name="右矢印 18"/>
          <p:cNvSpPr/>
          <p:nvPr/>
        </p:nvSpPr>
        <p:spPr>
          <a:xfrm rot="10800000">
            <a:off x="2933697" y="3680407"/>
            <a:ext cx="3086100" cy="49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933698" y="1905000"/>
            <a:ext cx="3086101" cy="523220"/>
          </a:xfrm>
          <a:prstGeom prst="rect">
            <a:avLst/>
          </a:prstGeom>
          <a:noFill/>
        </p:spPr>
        <p:txBody>
          <a:bodyPr wrap="square" rtlCol="0">
            <a:spAutoFit/>
          </a:bodyPr>
          <a:lstStyle/>
          <a:p>
            <a:pPr algn="ctr"/>
            <a:r>
              <a:rPr lang="en-US" altLang="ja-JP" sz="2800" dirty="0" smtClean="0">
                <a:latin typeface="HG丸ｺﾞｼｯｸM-PRO" panose="020F0600000000000000" pitchFamily="50" charset="-128"/>
                <a:ea typeface="HG丸ｺﾞｼｯｸM-PRO" panose="020F0600000000000000" pitchFamily="50" charset="-128"/>
              </a:rPr>
              <a:t>Request</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2933696" y="4154289"/>
            <a:ext cx="3086101" cy="523220"/>
          </a:xfrm>
          <a:prstGeom prst="rect">
            <a:avLst/>
          </a:prstGeom>
          <a:noFill/>
        </p:spPr>
        <p:txBody>
          <a:bodyPr wrap="square" rtlCol="0">
            <a:spAutoFit/>
          </a:bodyPr>
          <a:lstStyle/>
          <a:p>
            <a:pPr algn="ctr"/>
            <a:r>
              <a:rPr lang="en-US" altLang="ja-JP" sz="2800" dirty="0" smtClean="0">
                <a:latin typeface="HG丸ｺﾞｼｯｸM-PRO" panose="020F0600000000000000" pitchFamily="50" charset="-128"/>
                <a:ea typeface="HG丸ｺﾞｼｯｸM-PRO" panose="020F0600000000000000" pitchFamily="50" charset="-128"/>
              </a:rPr>
              <a:t>Response</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933696" y="2787855"/>
            <a:ext cx="3086101" cy="892552"/>
          </a:xfrm>
          <a:prstGeom prst="rect">
            <a:avLst/>
          </a:prstGeom>
          <a:noFill/>
        </p:spPr>
        <p:txBody>
          <a:bodyPr wrap="square" rtlCol="0">
            <a:spAutoFit/>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プロトコル</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lang="en-US" altLang="ja-JP" sz="2400" dirty="0" smtClean="0">
                <a:latin typeface="HG丸ｺﾞｼｯｸM-PRO" panose="020F0600000000000000" pitchFamily="50" charset="-128"/>
                <a:ea typeface="HG丸ｺﾞｼｯｸM-PRO" panose="020F0600000000000000" pitchFamily="50" charset="-128"/>
              </a:rPr>
              <a:t>HTTP or HTTPS</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1500861" y="1402577"/>
            <a:ext cx="6838275" cy="400110"/>
          </a:xfrm>
          <a:prstGeom prst="rect">
            <a:avLst/>
          </a:prstGeom>
          <a:noFill/>
          <a:ln w="28575">
            <a:solidFill>
              <a:schemeClr val="tx1"/>
            </a:solidFill>
          </a:ln>
        </p:spPr>
        <p:txBody>
          <a:bodyPr wrap="square" rtlCol="0">
            <a:spAutoFit/>
          </a:bodyPr>
          <a:lstStyle/>
          <a:p>
            <a:pPr algn="ctr"/>
            <a:r>
              <a:rPr lang="en-US" altLang="ja-JP" sz="2000" dirty="0" smtClean="0">
                <a:latin typeface="HG丸ｺﾞｼｯｸM-PRO" panose="020F0600000000000000" pitchFamily="50" charset="-128"/>
                <a:ea typeface="HG丸ｺﾞｼｯｸM-PRO" panose="020F0600000000000000" pitchFamily="50" charset="-128"/>
              </a:rPr>
              <a:t>http://www.ep.sci.hokudai.ac.jp/~inex/index.html</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362330" y="4693544"/>
            <a:ext cx="5115338" cy="400110"/>
          </a:xfrm>
          <a:prstGeom prst="rect">
            <a:avLst/>
          </a:prstGeom>
          <a:noFill/>
          <a:ln w="28575">
            <a:solidFill>
              <a:schemeClr val="tx1"/>
            </a:solidFill>
          </a:ln>
        </p:spPr>
        <p:txBody>
          <a:bodyPr wrap="square" rtlCol="0">
            <a:spAutoFit/>
          </a:bodyPr>
          <a:lstStyle/>
          <a:p>
            <a:pPr algn="ctr"/>
            <a:r>
              <a:rPr lang="ja-JP" altLang="en-US" sz="2000" dirty="0" smtClean="0">
                <a:latin typeface="HG丸ｺﾞｼｯｸM-PRO" panose="020F0600000000000000" pitchFamily="50" charset="-128"/>
                <a:ea typeface="HG丸ｺﾞｼｯｸM-PRO" panose="020F0600000000000000" pitchFamily="50" charset="-128"/>
              </a:rPr>
              <a:t>要求された</a:t>
            </a:r>
            <a:r>
              <a:rPr lang="en-US" altLang="ja-JP" sz="2000" dirty="0" smtClean="0">
                <a:latin typeface="HG丸ｺﾞｼｯｸM-PRO" panose="020F0600000000000000" pitchFamily="50" charset="-128"/>
                <a:ea typeface="HG丸ｺﾞｼｯｸM-PRO" panose="020F0600000000000000" pitchFamily="50" charset="-128"/>
              </a:rPr>
              <a:t>HTML </a:t>
            </a:r>
            <a:r>
              <a:rPr lang="ja-JP" altLang="en-US" sz="2000" dirty="0" smtClean="0">
                <a:latin typeface="HG丸ｺﾞｼｯｸM-PRO" panose="020F0600000000000000" pitchFamily="50" charset="-128"/>
                <a:ea typeface="HG丸ｺﾞｼｯｸM-PRO" panose="020F0600000000000000" pitchFamily="50" charset="-128"/>
              </a:rPr>
              <a:t>文書</a:t>
            </a:r>
            <a:r>
              <a:rPr lang="en-US" altLang="ja-JP" sz="2000" dirty="0" smtClean="0">
                <a:latin typeface="HG丸ｺﾞｼｯｸM-PRO" panose="020F0600000000000000" pitchFamily="50" charset="-128"/>
                <a:ea typeface="HG丸ｺﾞｼｯｸM-PRO" panose="020F0600000000000000" pitchFamily="50" charset="-128"/>
              </a:rPr>
              <a:t>(index.html)</a:t>
            </a:r>
            <a:r>
              <a:rPr lang="ja-JP" altLang="en-US" sz="2000" dirty="0" smtClean="0">
                <a:latin typeface="HG丸ｺﾞｼｯｸM-PRO" panose="020F0600000000000000" pitchFamily="50" charset="-128"/>
                <a:ea typeface="HG丸ｺﾞｼｯｸM-PRO" panose="020F0600000000000000" pitchFamily="50" charset="-128"/>
              </a:rPr>
              <a:t>を送る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6" name="タイトル 1"/>
          <p:cNvSpPr>
            <a:spLocks noGrp="1"/>
          </p:cNvSpPr>
          <p:nvPr>
            <p:ph type="title"/>
          </p:nvPr>
        </p:nvSpPr>
        <p:spPr>
          <a:xfrm>
            <a:off x="262550" y="323304"/>
            <a:ext cx="8436950" cy="1005501"/>
          </a:xfrm>
        </p:spPr>
        <p:txBody>
          <a:bodyPr>
            <a:normAutofit fontScale="90000"/>
          </a:bodyPr>
          <a:lstStyle/>
          <a:p>
            <a:pPr algn="ctr"/>
            <a:r>
              <a:rPr lang="en-US" altLang="ja-JP" sz="6000" dirty="0">
                <a:latin typeface="HG丸ｺﾞｼｯｸM-PRO" panose="020F0600000000000000" pitchFamily="50" charset="-128"/>
                <a:ea typeface="HG丸ｺﾞｼｯｸM-PRO" panose="020F0600000000000000" pitchFamily="50" charset="-128"/>
              </a:rPr>
              <a:t>HTML </a:t>
            </a:r>
            <a:r>
              <a:rPr lang="ja-JP" altLang="en-US" sz="6000" dirty="0">
                <a:latin typeface="HG丸ｺﾞｼｯｸM-PRO" panose="020F0600000000000000" pitchFamily="50" charset="-128"/>
                <a:ea typeface="HG丸ｺﾞｼｯｸM-PRO" panose="020F0600000000000000" pitchFamily="50" charset="-128"/>
              </a:rPr>
              <a:t>文書閲覧の仕組み</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2" name="下矢印 1"/>
          <p:cNvSpPr/>
          <p:nvPr/>
        </p:nvSpPr>
        <p:spPr>
          <a:xfrm>
            <a:off x="1213164" y="4606751"/>
            <a:ext cx="597529" cy="420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5"/>
          <a:srcRect t="9392" b="39757"/>
          <a:stretch/>
        </p:blipFill>
        <p:spPr>
          <a:xfrm>
            <a:off x="-10103" y="5147806"/>
            <a:ext cx="3054092" cy="1682430"/>
          </a:xfrm>
          <a:prstGeom prst="rect">
            <a:avLst/>
          </a:prstGeom>
        </p:spPr>
      </p:pic>
      <p:pic>
        <p:nvPicPr>
          <p:cNvPr id="4" name="図 3"/>
          <p:cNvPicPr>
            <a:picLocks noChangeAspect="1"/>
          </p:cNvPicPr>
          <p:nvPr/>
        </p:nvPicPr>
        <p:blipFill rotWithShape="1">
          <a:blip r:embed="rId6"/>
          <a:srcRect t="5182" r="3158" b="54495"/>
          <a:stretch/>
        </p:blipFill>
        <p:spPr>
          <a:xfrm>
            <a:off x="5462337" y="5124024"/>
            <a:ext cx="3662612" cy="1652157"/>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2735" y="3078644"/>
            <a:ext cx="633792" cy="627755"/>
          </a:xfrm>
          <a:prstGeom prst="rect">
            <a:avLst/>
          </a:prstGeom>
        </p:spPr>
      </p:pic>
    </p:spTree>
    <p:extLst>
      <p:ext uri="{BB962C8B-B14F-4D97-AF65-F5344CB8AC3E}">
        <p14:creationId xmlns:p14="http://schemas.microsoft.com/office/powerpoint/2010/main" val="78052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p:bldP spid="21" grpId="0"/>
      <p:bldP spid="23" grpId="0" animBg="1"/>
      <p:bldP spid="25"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271" y="329795"/>
            <a:ext cx="8436950" cy="1005501"/>
          </a:xfrm>
        </p:spPr>
        <p:txBody>
          <a:bodyPr>
            <a:normAutofit fontScale="90000"/>
          </a:bodyPr>
          <a:lstStyle/>
          <a:p>
            <a:pPr algn="ctr"/>
            <a:r>
              <a:rPr lang="en-US" altLang="ja-JP" sz="6000" dirty="0">
                <a:latin typeface="HG丸ｺﾞｼｯｸM-PRO" panose="020F0600000000000000" pitchFamily="50" charset="-128"/>
                <a:ea typeface="HG丸ｺﾞｼｯｸM-PRO" panose="020F0600000000000000" pitchFamily="50" charset="-128"/>
              </a:rPr>
              <a:t>HTML </a:t>
            </a:r>
            <a:r>
              <a:rPr lang="ja-JP" altLang="en-US" sz="6000" dirty="0">
                <a:latin typeface="HG丸ｺﾞｼｯｸM-PRO" panose="020F0600000000000000" pitchFamily="50" charset="-128"/>
                <a:ea typeface="HG丸ｺﾞｼｯｸM-PRO" panose="020F0600000000000000" pitchFamily="50" charset="-128"/>
              </a:rPr>
              <a:t>文書閲覧の仕組み</a:t>
            </a:r>
            <a:endParaRPr kumimoji="1" lang="ja-JP" altLang="en-US" sz="60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rotWithShape="1">
          <a:blip r:embed="rId2"/>
          <a:srcRect l="3514" t="-4627" r="94321" b="-8759"/>
          <a:stretch/>
        </p:blipFill>
        <p:spPr>
          <a:xfrm>
            <a:off x="748349" y="2999321"/>
            <a:ext cx="652425" cy="711736"/>
          </a:xfrm>
          <a:prstGeom prst="rect">
            <a:avLst/>
          </a:prstGeom>
        </p:spPr>
      </p:pic>
      <p:pic>
        <p:nvPicPr>
          <p:cNvPr id="8" name="図 7"/>
          <p:cNvPicPr>
            <a:picLocks noChangeAspect="1"/>
          </p:cNvPicPr>
          <p:nvPr/>
        </p:nvPicPr>
        <p:blipFill rotWithShape="1">
          <a:blip r:embed="rId2"/>
          <a:srcRect l="39035" t="-8806" r="58800" b="-1"/>
          <a:stretch/>
        </p:blipFill>
        <p:spPr>
          <a:xfrm>
            <a:off x="1386225" y="2975040"/>
            <a:ext cx="652425" cy="682988"/>
          </a:xfrm>
          <a:prstGeom prst="rect">
            <a:avLst/>
          </a:prstGeom>
        </p:spPr>
      </p:pic>
      <p:pic>
        <p:nvPicPr>
          <p:cNvPr id="9" name="図 8"/>
          <p:cNvPicPr>
            <a:picLocks noChangeAspect="1"/>
          </p:cNvPicPr>
          <p:nvPr/>
        </p:nvPicPr>
        <p:blipFill rotWithShape="1">
          <a:blip r:embed="rId2"/>
          <a:srcRect l="48820" t="746" r="49014" b="-14133"/>
          <a:stretch/>
        </p:blipFill>
        <p:spPr>
          <a:xfrm>
            <a:off x="744149" y="3644148"/>
            <a:ext cx="652425" cy="711736"/>
          </a:xfrm>
          <a:prstGeom prst="rect">
            <a:avLst/>
          </a:prstGeom>
        </p:spPr>
      </p:pic>
      <p:pic>
        <p:nvPicPr>
          <p:cNvPr id="12" name="図 11"/>
          <p:cNvPicPr>
            <a:picLocks noChangeAspect="1"/>
          </p:cNvPicPr>
          <p:nvPr/>
        </p:nvPicPr>
        <p:blipFill rotWithShape="1">
          <a:blip r:embed="rId3"/>
          <a:srcRect l="52039" r="45796"/>
          <a:stretch/>
        </p:blipFill>
        <p:spPr>
          <a:xfrm>
            <a:off x="1391249" y="3634623"/>
            <a:ext cx="652425" cy="627712"/>
          </a:xfrm>
          <a:prstGeom prst="rect">
            <a:avLst/>
          </a:prstGeom>
        </p:spPr>
      </p:pic>
      <p:sp>
        <p:nvSpPr>
          <p:cNvPr id="13" name="テキスト ボックス 12"/>
          <p:cNvSpPr txBox="1"/>
          <p:nvPr/>
        </p:nvSpPr>
        <p:spPr>
          <a:xfrm>
            <a:off x="0" y="4485625"/>
            <a:ext cx="2772450" cy="954107"/>
          </a:xfrm>
          <a:prstGeom prst="rect">
            <a:avLst/>
          </a:prstGeom>
          <a:noFill/>
        </p:spPr>
        <p:txBody>
          <a:bodyPr wrap="square" rtlCol="0">
            <a:spAutoFit/>
          </a:bodyPr>
          <a:lstStyle/>
          <a:p>
            <a:r>
              <a:rPr kumimoji="1" lang="en-US" altLang="ja-JP" sz="2800" dirty="0" smtClean="0">
                <a:latin typeface="HG丸ｺﾞｼｯｸM-PRO" panose="020F0600000000000000" pitchFamily="50" charset="-128"/>
                <a:ea typeface="HG丸ｺﾞｼｯｸM-PRO" panose="020F0600000000000000" pitchFamily="50" charset="-128"/>
              </a:rPr>
              <a:t>Web </a:t>
            </a:r>
            <a:r>
              <a:rPr kumimoji="1" lang="ja-JP" altLang="en-US" sz="2800" dirty="0" smtClean="0">
                <a:latin typeface="HG丸ｺﾞｼｯｸM-PRO" panose="020F0600000000000000" pitchFamily="50" charset="-128"/>
                <a:ea typeface="HG丸ｺﾞｼｯｸM-PRO" panose="020F0600000000000000" pitchFamily="50" charset="-128"/>
              </a:rPr>
              <a:t>ブラウザ</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lang="en-US" altLang="ja-JP" sz="2800" dirty="0" smtClean="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クライアント</a:t>
            </a:r>
            <a:r>
              <a:rPr lang="en-US" altLang="ja-JP" sz="2800" dirty="0" smtClean="0">
                <a:latin typeface="HG丸ｺﾞｼｯｸM-PRO" panose="020F0600000000000000" pitchFamily="50" charset="-128"/>
                <a:ea typeface="HG丸ｺﾞｼｯｸM-PRO" panose="020F0600000000000000" pitchFamily="50" charset="-128"/>
              </a:rPr>
              <a:t>)</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4" name="右矢印 13"/>
          <p:cNvSpPr/>
          <p:nvPr/>
        </p:nvSpPr>
        <p:spPr>
          <a:xfrm>
            <a:off x="2933700" y="2827871"/>
            <a:ext cx="3086100" cy="49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5828" y="2609677"/>
            <a:ext cx="2188172" cy="2202759"/>
          </a:xfrm>
          <a:prstGeom prst="rect">
            <a:avLst/>
          </a:prstGeom>
        </p:spPr>
      </p:pic>
      <p:sp>
        <p:nvSpPr>
          <p:cNvPr id="18" name="テキスト ボックス 17"/>
          <p:cNvSpPr txBox="1"/>
          <p:nvPr/>
        </p:nvSpPr>
        <p:spPr>
          <a:xfrm>
            <a:off x="6629400" y="4609450"/>
            <a:ext cx="2495550" cy="523220"/>
          </a:xfrm>
          <a:prstGeom prst="rect">
            <a:avLst/>
          </a:prstGeom>
          <a:noFill/>
        </p:spPr>
        <p:txBody>
          <a:bodyPr wrap="square" rtlCol="0">
            <a:spAutoFit/>
          </a:bodyPr>
          <a:lstStyle/>
          <a:p>
            <a:r>
              <a:rPr kumimoji="1" lang="en-US" altLang="ja-JP" sz="2800" dirty="0" smtClean="0">
                <a:latin typeface="HG丸ｺﾞｼｯｸM-PRO" panose="020F0600000000000000" pitchFamily="50" charset="-128"/>
                <a:ea typeface="HG丸ｺﾞｼｯｸM-PRO" panose="020F0600000000000000" pitchFamily="50" charset="-128"/>
              </a:rPr>
              <a:t>WWW </a:t>
            </a:r>
            <a:r>
              <a:rPr kumimoji="1" lang="ja-JP" altLang="en-US" sz="2800" dirty="0" smtClean="0">
                <a:latin typeface="HG丸ｺﾞｼｯｸM-PRO" panose="020F0600000000000000" pitchFamily="50" charset="-128"/>
                <a:ea typeface="HG丸ｺﾞｼｯｸM-PRO" panose="020F0600000000000000" pitchFamily="50" charset="-128"/>
              </a:rPr>
              <a:t>サーバ</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9" name="右矢印 18"/>
          <p:cNvSpPr/>
          <p:nvPr/>
        </p:nvSpPr>
        <p:spPr>
          <a:xfrm rot="10800000">
            <a:off x="2933700" y="4466974"/>
            <a:ext cx="3086100" cy="49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933698" y="2466325"/>
            <a:ext cx="3086101" cy="523220"/>
          </a:xfrm>
          <a:prstGeom prst="rect">
            <a:avLst/>
          </a:prstGeom>
          <a:noFill/>
        </p:spPr>
        <p:txBody>
          <a:bodyPr wrap="square" rtlCol="0">
            <a:spAutoFit/>
          </a:bodyPr>
          <a:lstStyle/>
          <a:p>
            <a:pPr algn="ctr"/>
            <a:r>
              <a:rPr lang="en-US" altLang="ja-JP" sz="2800" dirty="0" smtClean="0">
                <a:latin typeface="HG丸ｺﾞｼｯｸM-PRO" panose="020F0600000000000000" pitchFamily="50" charset="-128"/>
                <a:ea typeface="HG丸ｺﾞｼｯｸM-PRO" panose="020F0600000000000000" pitchFamily="50" charset="-128"/>
              </a:rPr>
              <a:t>Request</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2933697" y="4804385"/>
            <a:ext cx="3086101" cy="523220"/>
          </a:xfrm>
          <a:prstGeom prst="rect">
            <a:avLst/>
          </a:prstGeom>
          <a:noFill/>
        </p:spPr>
        <p:txBody>
          <a:bodyPr wrap="square" rtlCol="0">
            <a:spAutoFit/>
          </a:bodyPr>
          <a:lstStyle/>
          <a:p>
            <a:pPr algn="ctr"/>
            <a:r>
              <a:rPr lang="en-US" altLang="ja-JP" sz="2800" dirty="0" smtClean="0">
                <a:latin typeface="HG丸ｺﾞｼｯｸM-PRO" panose="020F0600000000000000" pitchFamily="50" charset="-128"/>
                <a:ea typeface="HG丸ｺﾞｼｯｸM-PRO" panose="020F0600000000000000" pitchFamily="50" charset="-128"/>
              </a:rPr>
              <a:t>Response</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2933696" y="3514326"/>
            <a:ext cx="3086101" cy="892552"/>
          </a:xfrm>
          <a:prstGeom prst="rect">
            <a:avLst/>
          </a:prstGeom>
          <a:noFill/>
        </p:spPr>
        <p:txBody>
          <a:bodyPr wrap="square" rtlCol="0">
            <a:spAutoFit/>
          </a:bodyPr>
          <a:lstStyle/>
          <a:p>
            <a:pPr algn="ctr"/>
            <a:r>
              <a:rPr kumimoji="1" lang="ja-JP" altLang="en-US" sz="2800" dirty="0" smtClean="0">
                <a:latin typeface="HG丸ｺﾞｼｯｸM-PRO" panose="020F0600000000000000" pitchFamily="50" charset="-128"/>
                <a:ea typeface="HG丸ｺﾞｼｯｸM-PRO" panose="020F0600000000000000" pitchFamily="50" charset="-128"/>
              </a:rPr>
              <a:t>プロトコル</a:t>
            </a:r>
            <a:endParaRPr kumimoji="1" lang="en-US" altLang="ja-JP" sz="2800" dirty="0" smtClean="0">
              <a:latin typeface="HG丸ｺﾞｼｯｸM-PRO" panose="020F0600000000000000" pitchFamily="50" charset="-128"/>
              <a:ea typeface="HG丸ｺﾞｼｯｸM-PRO" panose="020F0600000000000000" pitchFamily="50" charset="-128"/>
            </a:endParaRPr>
          </a:p>
          <a:p>
            <a:pPr algn="ctr"/>
            <a:r>
              <a:rPr lang="en-US" altLang="ja-JP" sz="2400" dirty="0" smtClean="0">
                <a:latin typeface="HG丸ｺﾞｼｯｸM-PRO" panose="020F0600000000000000" pitchFamily="50" charset="-128"/>
                <a:ea typeface="HG丸ｺﾞｼｯｸM-PRO" panose="020F0600000000000000" pitchFamily="50" charset="-128"/>
              </a:rPr>
              <a:t>HTTP or HTTPS</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506994" y="2048369"/>
            <a:ext cx="8311081" cy="400110"/>
          </a:xfrm>
          <a:prstGeom prst="rect">
            <a:avLst/>
          </a:prstGeom>
          <a:noFill/>
          <a:ln w="28575">
            <a:solidFill>
              <a:schemeClr val="tx1"/>
            </a:solidFill>
          </a:ln>
        </p:spPr>
        <p:txBody>
          <a:bodyPr wrap="square" rtlCol="0">
            <a:spAutoFit/>
          </a:bodyPr>
          <a:lstStyle/>
          <a:p>
            <a:pPr algn="ctr"/>
            <a:r>
              <a:rPr lang="en-US" altLang="ja-JP" sz="2000" dirty="0" smtClean="0">
                <a:latin typeface="HG丸ｺﾞｼｯｸM-PRO" panose="020F0600000000000000" pitchFamily="50" charset="-128"/>
                <a:ea typeface="HG丸ｺﾞｼｯｸM-PRO" panose="020F0600000000000000" pitchFamily="50" charset="-128"/>
              </a:rPr>
              <a:t>http://www.ep.sci.hokudai.ac.jp/~inex/</a:t>
            </a:r>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indax.html</a:t>
            </a:r>
            <a:r>
              <a:rPr lang="en-US" altLang="ja-JP" sz="20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を要求</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1093196" y="1389753"/>
            <a:ext cx="8210292" cy="584775"/>
          </a:xfrm>
          <a:prstGeom prst="rect">
            <a:avLst/>
          </a:prstGeom>
          <a:noFill/>
        </p:spPr>
        <p:txBody>
          <a:bodyPr wrap="squar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もし，リクエストが間違っていたら</a:t>
            </a:r>
            <a:r>
              <a:rPr kumimoji="1" lang="en-US" altLang="ja-JP" sz="3200" dirty="0" smtClean="0">
                <a:latin typeface="HG丸ｺﾞｼｯｸM-PRO" panose="020F0600000000000000" pitchFamily="50" charset="-128"/>
                <a:ea typeface="HG丸ｺﾞｼｯｸM-PRO" panose="020F0600000000000000" pitchFamily="50" charset="-128"/>
              </a:rPr>
              <a:t>?</a:t>
            </a:r>
            <a:r>
              <a:rPr lang="en-US" altLang="ja-JP" sz="3200" dirty="0">
                <a:latin typeface="HG丸ｺﾞｼｯｸM-PRO" panose="020F0600000000000000" pitchFamily="50" charset="-128"/>
                <a:ea typeface="HG丸ｺﾞｼｯｸM-PRO" panose="020F0600000000000000" pitchFamily="50" charset="-128"/>
              </a:rPr>
              <a:t>?</a:t>
            </a:r>
            <a:endParaRPr kumimoji="1" lang="en-US" altLang="ja-JP" sz="3200" dirty="0" smtClean="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2933572" y="5420823"/>
            <a:ext cx="3276859" cy="1323439"/>
          </a:xfrm>
          <a:prstGeom prst="rect">
            <a:avLst/>
          </a:prstGeom>
          <a:noFill/>
        </p:spPr>
        <p:txBody>
          <a:bodyPr wrap="none" lIns="91440" tIns="45720" rIns="91440" bIns="45720">
            <a:spAutoFit/>
          </a:bodyPr>
          <a:lstStyle/>
          <a:p>
            <a:pPr algn="ctr"/>
            <a:r>
              <a:rPr lang="ja-JP" altLang="en-US" sz="8000" b="1" cap="none" spc="0" dirty="0"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t>
            </a:r>
            <a:endParaRPr lang="ja-JP" altLang="en-US" sz="8000" b="1" cap="none" spc="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2735" y="3609875"/>
            <a:ext cx="633792" cy="627755"/>
          </a:xfrm>
          <a:prstGeom prst="rect">
            <a:avLst/>
          </a:prstGeom>
        </p:spPr>
      </p:pic>
    </p:spTree>
    <p:extLst>
      <p:ext uri="{BB962C8B-B14F-4D97-AF65-F5344CB8AC3E}">
        <p14:creationId xmlns:p14="http://schemas.microsoft.com/office/powerpoint/2010/main" val="346084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8" grpId="0"/>
      <p:bldP spid="19" grpId="0" animBg="1"/>
      <p:bldP spid="20" grpId="0"/>
      <p:bldP spid="21" grpId="0"/>
      <p:bldP spid="22" grpId="0"/>
      <p:bldP spid="23"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404 not found."/>
          <p:cNvSpPr>
            <a:spLocks noChangeAspect="1" noChangeArrowheads="1"/>
          </p:cNvSpPr>
          <p:nvPr/>
        </p:nvSpPr>
        <p:spPr bwMode="auto">
          <a:xfrm>
            <a:off x="155574" y="-144463"/>
            <a:ext cx="4664075" cy="46640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p:cNvSpPr txBox="1"/>
          <p:nvPr/>
        </p:nvSpPr>
        <p:spPr>
          <a:xfrm>
            <a:off x="1093196" y="1389753"/>
            <a:ext cx="8210292" cy="584775"/>
          </a:xfrm>
          <a:prstGeom prst="rect">
            <a:avLst/>
          </a:prstGeom>
          <a:noFill/>
        </p:spPr>
        <p:txBody>
          <a:bodyPr wrap="squar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もし，リクエストが間違っていたら</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11" name="右矢印 10"/>
          <p:cNvSpPr/>
          <p:nvPr/>
        </p:nvSpPr>
        <p:spPr>
          <a:xfrm rot="10800000">
            <a:off x="5910615" y="2456121"/>
            <a:ext cx="490185" cy="595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400800" y="2492222"/>
            <a:ext cx="3019646"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エラー</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rotWithShape="1">
          <a:blip r:embed="rId2"/>
          <a:srcRect l="24606" t="9811" r="25000" b="34679"/>
          <a:stretch/>
        </p:blipFill>
        <p:spPr>
          <a:xfrm>
            <a:off x="4081772" y="3721395"/>
            <a:ext cx="5062228" cy="3136605"/>
          </a:xfrm>
          <a:prstGeom prst="rect">
            <a:avLst/>
          </a:prstGeom>
        </p:spPr>
      </p:pic>
      <p:sp>
        <p:nvSpPr>
          <p:cNvPr id="26" name="右矢印 25"/>
          <p:cNvSpPr/>
          <p:nvPr/>
        </p:nvSpPr>
        <p:spPr>
          <a:xfrm>
            <a:off x="3968561" y="4552287"/>
            <a:ext cx="490185" cy="595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225077" y="4588388"/>
            <a:ext cx="3019646" cy="523220"/>
          </a:xfrm>
          <a:prstGeom prst="rect">
            <a:avLst/>
          </a:prstGeom>
          <a:noFill/>
        </p:spPr>
        <p:txBody>
          <a:bodyPr wrap="square" rtlCol="0">
            <a:spAutoFit/>
          </a:bodyPr>
          <a:lstStyle/>
          <a:p>
            <a:r>
              <a:rPr lang="en-US" altLang="ja-JP" sz="2800" dirty="0" err="1" smtClean="0">
                <a:latin typeface="HG丸ｺﾞｼｯｸM-PRO" panose="020F0600000000000000" pitchFamily="50" charset="-128"/>
                <a:ea typeface="HG丸ｺﾞｼｯｸM-PRO" panose="020F0600000000000000" pitchFamily="50" charset="-128"/>
              </a:rPr>
              <a:t>suu</a:t>
            </a:r>
            <a:r>
              <a:rPr lang="en-US" altLang="ja-JP" sz="2800" dirty="0" smtClean="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のエラー</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3" name="タイトル 1"/>
          <p:cNvSpPr>
            <a:spLocks noGrp="1"/>
          </p:cNvSpPr>
          <p:nvPr>
            <p:ph type="title"/>
          </p:nvPr>
        </p:nvSpPr>
        <p:spPr>
          <a:xfrm>
            <a:off x="262550" y="332361"/>
            <a:ext cx="8436950" cy="1005501"/>
          </a:xfrm>
        </p:spPr>
        <p:txBody>
          <a:bodyPr>
            <a:normAutofit fontScale="90000"/>
          </a:bodyPr>
          <a:lstStyle/>
          <a:p>
            <a:pPr algn="ctr"/>
            <a:r>
              <a:rPr lang="en-US" altLang="ja-JP" sz="6000" dirty="0">
                <a:latin typeface="HG丸ｺﾞｼｯｸM-PRO" panose="020F0600000000000000" pitchFamily="50" charset="-128"/>
                <a:ea typeface="HG丸ｺﾞｼｯｸM-PRO" panose="020F0600000000000000" pitchFamily="50" charset="-128"/>
              </a:rPr>
              <a:t>HTML </a:t>
            </a:r>
            <a:r>
              <a:rPr lang="ja-JP" altLang="en-US" sz="6000" dirty="0">
                <a:latin typeface="HG丸ｺﾞｼｯｸM-PRO" panose="020F0600000000000000" pitchFamily="50" charset="-128"/>
                <a:ea typeface="HG丸ｺﾞｼｯｸM-PRO" panose="020F0600000000000000" pitchFamily="50" charset="-128"/>
              </a:rPr>
              <a:t>文書閲覧の仕組み</a:t>
            </a:r>
            <a:endParaRPr kumimoji="1" lang="ja-JP" altLang="en-US" sz="6000"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a:srcRect l="789" t="8583" r="48553" b="76599"/>
          <a:stretch/>
        </p:blipFill>
        <p:spPr>
          <a:xfrm>
            <a:off x="0" y="1968860"/>
            <a:ext cx="5548431" cy="1758203"/>
          </a:xfrm>
          <a:prstGeom prst="rect">
            <a:avLst/>
          </a:prstGeom>
        </p:spPr>
      </p:pic>
    </p:spTree>
    <p:extLst>
      <p:ext uri="{BB962C8B-B14F-4D97-AF65-F5344CB8AC3E}">
        <p14:creationId xmlns:p14="http://schemas.microsoft.com/office/powerpoint/2010/main" val="148080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6" grpId="0" animBg="1"/>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600" y="497332"/>
            <a:ext cx="7772400" cy="734568"/>
          </a:xfrm>
        </p:spPr>
        <p:txBody>
          <a:bodyPr>
            <a:no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目次</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716489" y="1323703"/>
            <a:ext cx="7772400" cy="4578531"/>
          </a:xfrm>
        </p:spPr>
        <p:txBody>
          <a:bodyPr>
            <a:noAutofit/>
          </a:bodyPr>
          <a:lstStyle/>
          <a:p>
            <a:r>
              <a:rPr kumimoji="1" lang="en-US" altLang="ja-JP" sz="4000" dirty="0" smtClean="0">
                <a:latin typeface="HG丸ｺﾞｼｯｸM-PRO" panose="020F0600000000000000" pitchFamily="50" charset="-128"/>
                <a:ea typeface="HG丸ｺﾞｼｯｸM-PRO" panose="020F0600000000000000" pitchFamily="50" charset="-128"/>
              </a:rPr>
              <a:t>WWW </a:t>
            </a:r>
            <a:r>
              <a:rPr kumimoji="1" lang="ja-JP" altLang="en-US" sz="4000" dirty="0" smtClean="0">
                <a:latin typeface="HG丸ｺﾞｼｯｸM-PRO" panose="020F0600000000000000" pitchFamily="50" charset="-128"/>
                <a:ea typeface="HG丸ｺﾞｼｯｸM-PRO" panose="020F0600000000000000" pitchFamily="50" charset="-128"/>
              </a:rPr>
              <a:t>とは？</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kumimoji="1" lang="en-US" altLang="ja-JP" sz="4000" dirty="0" smtClean="0">
                <a:latin typeface="HG丸ｺﾞｼｯｸM-PRO" panose="020F0600000000000000" pitchFamily="50" charset="-128"/>
                <a:ea typeface="HG丸ｺﾞｼｯｸM-PRO" panose="020F0600000000000000" pitchFamily="50" charset="-128"/>
              </a:rPr>
              <a:t>WWW </a:t>
            </a:r>
            <a:r>
              <a:rPr kumimoji="1" lang="ja-JP" altLang="en-US" sz="4000" dirty="0" smtClean="0">
                <a:latin typeface="HG丸ｺﾞｼｯｸM-PRO" panose="020F0600000000000000" pitchFamily="50" charset="-128"/>
                <a:ea typeface="HG丸ｺﾞｼｯｸM-PRO" panose="020F0600000000000000" pitchFamily="50" charset="-128"/>
              </a:rPr>
              <a:t>の仕組み</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lang="en-US" altLang="ja-JP" sz="4000" dirty="0" smtClean="0">
                <a:latin typeface="HG丸ｺﾞｼｯｸM-PRO" panose="020F0600000000000000" pitchFamily="50" charset="-128"/>
                <a:ea typeface="HG丸ｺﾞｼｯｸM-PRO" panose="020F0600000000000000" pitchFamily="50" charset="-128"/>
              </a:rPr>
              <a:t>WWW </a:t>
            </a:r>
            <a:r>
              <a:rPr lang="ja-JP" altLang="en-US" sz="4000" dirty="0" smtClean="0">
                <a:latin typeface="HG丸ｺﾞｼｯｸM-PRO" panose="020F0600000000000000" pitchFamily="50" charset="-128"/>
                <a:ea typeface="HG丸ｺﾞｼｯｸM-PRO" panose="020F0600000000000000" pitchFamily="50" charset="-128"/>
              </a:rPr>
              <a:t>サーバ</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著作権について</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まとめ</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参考文献</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a:latin typeface="HG丸ｺﾞｼｯｸM-PRO" panose="020F0600000000000000" pitchFamily="50" charset="-128"/>
                <a:ea typeface="HG丸ｺﾞｼｯｸM-PRO" panose="020F0600000000000000" pitchFamily="50" charset="-128"/>
              </a:rPr>
              <a:t>付録</a:t>
            </a:r>
            <a:r>
              <a:rPr kumimoji="1" lang="en-US" altLang="ja-JP" sz="4000" dirty="0" smtClean="0">
                <a:latin typeface="HG丸ｺﾞｼｯｸM-PRO" panose="020F0600000000000000" pitchFamily="50" charset="-128"/>
                <a:ea typeface="HG丸ｺﾞｼｯｸM-PRO" panose="020F0600000000000000" pitchFamily="50" charset="-128"/>
              </a:rPr>
              <a:t> </a:t>
            </a:r>
          </a:p>
          <a:p>
            <a:endParaRPr kumimoji="1" lang="en-US" altLang="ja-JP" sz="4000" dirty="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728034" y="3418018"/>
            <a:ext cx="4021766" cy="762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72975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著作権について</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246909"/>
            <a:ext cx="8610600" cy="5611091"/>
          </a:xfrm>
        </p:spPr>
        <p:txBody>
          <a:bodyPr>
            <a:normAutofit fontScale="92500" lnSpcReduction="10000"/>
          </a:bodyPr>
          <a:lstStyle/>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著作権</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著作者が著作物に対して持つ権利のこと</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50000"/>
              </a:lnSpc>
            </a:pPr>
            <a:r>
              <a:rPr kumimoji="1" lang="ja-JP" altLang="en-US" sz="2200" dirty="0" smtClean="0">
                <a:latin typeface="HG丸ｺﾞｼｯｸM-PRO" panose="020F0600000000000000" pitchFamily="50" charset="-128"/>
                <a:ea typeface="HG丸ｺﾞｼｯｸM-PRO" panose="020F0600000000000000" pitchFamily="50" charset="-128"/>
              </a:rPr>
              <a:t>著作物</a:t>
            </a:r>
            <a:r>
              <a:rPr kumimoji="1" lang="en-US" altLang="ja-JP" sz="2200" dirty="0" smtClean="0">
                <a:latin typeface="HG丸ｺﾞｼｯｸM-PRO" panose="020F0600000000000000" pitchFamily="50" charset="-128"/>
                <a:ea typeface="HG丸ｺﾞｼｯｸM-PRO" panose="020F0600000000000000" pitchFamily="50" charset="-128"/>
              </a:rPr>
              <a:t>…</a:t>
            </a:r>
            <a:r>
              <a:rPr kumimoji="1" lang="ja-JP" altLang="en-US" sz="2200" dirty="0" smtClean="0">
                <a:latin typeface="HG丸ｺﾞｼｯｸM-PRO" panose="020F0600000000000000" pitchFamily="50" charset="-128"/>
                <a:ea typeface="HG丸ｺﾞｼｯｸM-PRO" panose="020F0600000000000000" pitchFamily="50" charset="-128"/>
              </a:rPr>
              <a:t>思想</a:t>
            </a:r>
            <a:r>
              <a:rPr lang="ja-JP" altLang="en-US" sz="2200" dirty="0" smtClean="0">
                <a:latin typeface="HG丸ｺﾞｼｯｸM-PRO" panose="020F0600000000000000" pitchFamily="50" charset="-128"/>
                <a:ea typeface="HG丸ｺﾞｼｯｸM-PRO" panose="020F0600000000000000" pitchFamily="50" charset="-128"/>
              </a:rPr>
              <a:t>又</a:t>
            </a:r>
            <a:r>
              <a:rPr kumimoji="1" lang="ja-JP" altLang="en-US" sz="2200" dirty="0" smtClean="0">
                <a:latin typeface="HG丸ｺﾞｼｯｸM-PRO" panose="020F0600000000000000" pitchFamily="50" charset="-128"/>
                <a:ea typeface="HG丸ｺﾞｼｯｸM-PRO" panose="020F0600000000000000" pitchFamily="50" charset="-128"/>
              </a:rPr>
              <a:t>は感情を創作的に表現したものであつて，文芸，学術，芸術又は音楽の範囲に属するものをいう．</a:t>
            </a: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著作権法より</a:t>
            </a:r>
            <a:r>
              <a:rPr kumimoji="1" lang="en-US" altLang="ja-JP" sz="1600" dirty="0" smtClean="0">
                <a:latin typeface="HG丸ｺﾞｼｯｸM-PRO" panose="020F0600000000000000" pitchFamily="50" charset="-128"/>
                <a:ea typeface="HG丸ｺﾞｼｯｸM-PRO" panose="020F0600000000000000" pitchFamily="50" charset="-128"/>
              </a:rPr>
              <a:t>)</a:t>
            </a:r>
            <a:endParaRPr kumimoji="1" lang="en-US" altLang="ja-JP" sz="2200"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400" dirty="0" smtClean="0">
                <a:latin typeface="HG丸ｺﾞｼｯｸM-PRO" panose="020F0600000000000000" pitchFamily="50" charset="-128"/>
                <a:ea typeface="HG丸ｺﾞｼｯｸM-PRO" panose="020F0600000000000000" pitchFamily="50" charset="-128"/>
              </a:rPr>
              <a:t>著作権があるもの，ないもの</a:t>
            </a:r>
            <a:r>
              <a:rPr kumimoji="1"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例</a:t>
            </a:r>
            <a:r>
              <a:rPr lang="en-US" altLang="ja-JP" sz="2400" dirty="0" smtClean="0">
                <a:latin typeface="HG丸ｺﾞｼｯｸM-PRO" panose="020F0600000000000000" pitchFamily="50" charset="-128"/>
                <a:ea typeface="HG丸ｺﾞｼｯｸM-PRO" panose="020F0600000000000000" pitchFamily="50" charset="-128"/>
              </a:rPr>
              <a:t>)</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あるもの</a:t>
            </a:r>
            <a:endParaRPr lang="en-US" altLang="ja-JP" sz="2200" dirty="0" smtClean="0">
              <a:latin typeface="HG丸ｺﾞｼｯｸM-PRO" panose="020F0600000000000000" pitchFamily="50" charset="-128"/>
              <a:ea typeface="HG丸ｺﾞｼｯｸM-PRO" panose="020F0600000000000000" pitchFamily="50" charset="-128"/>
            </a:endParaRPr>
          </a:p>
          <a:p>
            <a:pPr lvl="2">
              <a:lnSpc>
                <a:spcPct val="150000"/>
              </a:lnSpc>
            </a:pPr>
            <a:r>
              <a:rPr lang="ja-JP" altLang="en-US" sz="2000" dirty="0">
                <a:latin typeface="HG丸ｺﾞｼｯｸM-PRO" panose="020F0600000000000000" pitchFamily="50" charset="-128"/>
                <a:ea typeface="HG丸ｺﾞｼｯｸM-PRO" panose="020F0600000000000000" pitchFamily="50" charset="-128"/>
              </a:rPr>
              <a:t>文章</a:t>
            </a:r>
            <a:r>
              <a:rPr kumimoji="1" lang="ja-JP" altLang="en-US" sz="2000" dirty="0" smtClean="0">
                <a:latin typeface="HG丸ｺﾞｼｯｸM-PRO" panose="020F0600000000000000" pitchFamily="50" charset="-128"/>
                <a:ea typeface="HG丸ｺﾞｼｯｸM-PRO" panose="020F0600000000000000" pitchFamily="50" charset="-128"/>
              </a:rPr>
              <a:t>，音楽，写真，絵画，動画，</a:t>
            </a:r>
            <a:r>
              <a:rPr kumimoji="1" lang="en-US" altLang="ja-JP" sz="2000" dirty="0" err="1" smtClean="0">
                <a:latin typeface="HG丸ｺﾞｼｯｸM-PRO" panose="020F0600000000000000" pitchFamily="50" charset="-128"/>
                <a:ea typeface="HG丸ｺﾞｼｯｸM-PRO" panose="020F0600000000000000" pitchFamily="50" charset="-128"/>
              </a:rPr>
              <a:t>etc</a:t>
            </a:r>
            <a:r>
              <a:rPr kumimoji="1" lang="en-US" altLang="ja-JP" sz="2000" dirty="0" smtClean="0">
                <a:latin typeface="HG丸ｺﾞｼｯｸM-PRO" panose="020F0600000000000000" pitchFamily="50" charset="-128"/>
                <a:ea typeface="HG丸ｺﾞｼｯｸM-PRO" panose="020F0600000000000000" pitchFamily="50" charset="-128"/>
              </a:rPr>
              <a:t> (</a:t>
            </a:r>
            <a:r>
              <a:rPr kumimoji="1" lang="ja-JP" altLang="en-US" sz="2000" dirty="0" smtClean="0">
                <a:latin typeface="HG丸ｺﾞｼｯｸM-PRO" panose="020F0600000000000000" pitchFamily="50" charset="-128"/>
                <a:ea typeface="HG丸ｺﾞｼｯｸM-PRO" panose="020F0600000000000000" pitchFamily="50" charset="-128"/>
              </a:rPr>
              <a:t>デジタル化されたものも含む</a:t>
            </a:r>
            <a:r>
              <a:rPr kumimoji="1" lang="en-US" altLang="ja-JP" sz="2000" dirty="0" smtClean="0">
                <a:latin typeface="HG丸ｺﾞｼｯｸM-PRO" panose="020F0600000000000000" pitchFamily="50" charset="-128"/>
                <a:ea typeface="HG丸ｺﾞｼｯｸM-PRO" panose="020F0600000000000000" pitchFamily="50" charset="-128"/>
              </a:rPr>
              <a:t>).</a:t>
            </a:r>
            <a:endParaRPr kumimoji="1" lang="en-US" altLang="ja-JP" sz="2000" dirty="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ないもの</a:t>
            </a:r>
            <a:endParaRPr lang="en-US" altLang="ja-JP" sz="2200" dirty="0" smtClean="0">
              <a:latin typeface="HG丸ｺﾞｼｯｸM-PRO" panose="020F0600000000000000" pitchFamily="50" charset="-128"/>
              <a:ea typeface="HG丸ｺﾞｼｯｸM-PRO" panose="020F0600000000000000" pitchFamily="50" charset="-128"/>
            </a:endParaRPr>
          </a:p>
          <a:p>
            <a:pPr lvl="2">
              <a:lnSpc>
                <a:spcPct val="150000"/>
              </a:lnSpc>
            </a:pPr>
            <a:r>
              <a:rPr kumimoji="1" lang="ja-JP" altLang="en-US" sz="2000" dirty="0" smtClean="0">
                <a:latin typeface="HG丸ｺﾞｼｯｸM-PRO" panose="020F0600000000000000" pitchFamily="50" charset="-128"/>
                <a:ea typeface="HG丸ｺﾞｼｯｸM-PRO" panose="020F0600000000000000" pitchFamily="50" charset="-128"/>
              </a:rPr>
              <a:t>公共財</a:t>
            </a:r>
            <a:r>
              <a:rPr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憲法，条約</a:t>
            </a:r>
            <a:r>
              <a:rPr kumimoji="1" lang="en-US" altLang="ja-JP" sz="2000" dirty="0" smtClean="0">
                <a:latin typeface="HG丸ｺﾞｼｯｸM-PRO" panose="020F0600000000000000" pitchFamily="50" charset="-128"/>
                <a:ea typeface="HG丸ｺﾞｼｯｸM-PRO" panose="020F0600000000000000" pitchFamily="50" charset="-128"/>
              </a:rPr>
              <a:t>)</a:t>
            </a:r>
            <a:r>
              <a:rPr kumimoji="1" lang="ja-JP" altLang="en-US" sz="2000" dirty="0" err="1" smtClean="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契約書，</a:t>
            </a:r>
            <a:r>
              <a:rPr kumimoji="1" lang="en-US" altLang="ja-JP" sz="2000" dirty="0" err="1" smtClean="0">
                <a:latin typeface="HG丸ｺﾞｼｯｸM-PRO" panose="020F0600000000000000" pitchFamily="50" charset="-128"/>
                <a:ea typeface="HG丸ｺﾞｼｯｸM-PRO" panose="020F0600000000000000" pitchFamily="50" charset="-128"/>
              </a:rPr>
              <a:t>etc</a:t>
            </a:r>
            <a:endParaRPr kumimoji="1" lang="en-US" altLang="ja-JP" sz="20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著作権はあるが，自由に使えるもの</a:t>
            </a:r>
            <a:endParaRPr lang="en-US" altLang="ja-JP" sz="2200" dirty="0">
              <a:latin typeface="HG丸ｺﾞｼｯｸM-PRO" panose="020F0600000000000000" pitchFamily="50" charset="-128"/>
              <a:ea typeface="HG丸ｺﾞｼｯｸM-PRO" panose="020F0600000000000000" pitchFamily="50" charset="-128"/>
            </a:endParaRPr>
          </a:p>
          <a:p>
            <a:pPr lvl="2">
              <a:lnSpc>
                <a:spcPct val="150000"/>
              </a:lnSpc>
            </a:pPr>
            <a:r>
              <a:rPr kumimoji="1" lang="ja-JP" altLang="en-US" sz="2000" dirty="0" smtClean="0">
                <a:latin typeface="HG丸ｺﾞｼｯｸM-PRO" panose="020F0600000000000000" pitchFamily="50" charset="-128"/>
                <a:ea typeface="HG丸ｺﾞｼｯｸM-PRO" panose="020F0600000000000000" pitchFamily="50" charset="-128"/>
              </a:rPr>
              <a:t>日本の場合，著作者が亡くなってから</a:t>
            </a:r>
            <a:r>
              <a:rPr kumimoji="1" lang="en-US" altLang="ja-JP" sz="2000" dirty="0" smtClean="0">
                <a:latin typeface="HG丸ｺﾞｼｯｸM-PRO" panose="020F0600000000000000" pitchFamily="50" charset="-128"/>
                <a:ea typeface="HG丸ｺﾞｼｯｸM-PRO" panose="020F0600000000000000" pitchFamily="50" charset="-128"/>
              </a:rPr>
              <a:t>50</a:t>
            </a:r>
            <a:r>
              <a:rPr kumimoji="1" lang="ja-JP" altLang="en-US" sz="2000" dirty="0" smtClean="0">
                <a:latin typeface="HG丸ｺﾞｼｯｸM-PRO" panose="020F0600000000000000" pitchFamily="50" charset="-128"/>
                <a:ea typeface="HG丸ｺﾞｼｯｸM-PRO" panose="020F0600000000000000" pitchFamily="50" charset="-128"/>
              </a:rPr>
              <a:t>年たった著作物</a:t>
            </a:r>
            <a:r>
              <a:rPr kumimoji="1" lang="en-US" altLang="ja-JP" sz="2000" dirty="0" smtClean="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映画は</a:t>
            </a:r>
            <a:r>
              <a:rPr kumimoji="1" lang="en-US" altLang="ja-JP" sz="2000" dirty="0" smtClean="0">
                <a:latin typeface="HG丸ｺﾞｼｯｸM-PRO" panose="020F0600000000000000" pitchFamily="50" charset="-128"/>
                <a:ea typeface="HG丸ｺﾞｼｯｸM-PRO" panose="020F0600000000000000" pitchFamily="50" charset="-128"/>
              </a:rPr>
              <a:t>70</a:t>
            </a:r>
            <a:r>
              <a:rPr kumimoji="1" lang="ja-JP" altLang="en-US" sz="2000" dirty="0" smtClean="0">
                <a:latin typeface="HG丸ｺﾞｼｯｸM-PRO" panose="020F0600000000000000" pitchFamily="50" charset="-128"/>
                <a:ea typeface="HG丸ｺﾞｼｯｸM-PRO" panose="020F0600000000000000" pitchFamily="50" charset="-128"/>
              </a:rPr>
              <a:t>年</a:t>
            </a:r>
            <a:r>
              <a:rPr lang="en-US" altLang="ja-JP" sz="2000" dirty="0" smtClean="0">
                <a:latin typeface="HG丸ｺﾞｼｯｸM-PRO" panose="020F0600000000000000" pitchFamily="50" charset="-128"/>
                <a:ea typeface="HG丸ｺﾞｼｯｸM-PRO" panose="020F0600000000000000" pitchFamily="50" charset="-128"/>
              </a:rPr>
              <a:t>)</a:t>
            </a:r>
          </a:p>
          <a:p>
            <a:pPr lvl="2">
              <a:lnSpc>
                <a:spcPct val="150000"/>
              </a:lnSpc>
            </a:pPr>
            <a:r>
              <a:rPr kumimoji="1" lang="ja-JP" altLang="en-US" sz="2000" dirty="0" smtClean="0">
                <a:latin typeface="HG丸ｺﾞｼｯｸM-PRO" panose="020F0600000000000000" pitchFamily="50" charset="-128"/>
                <a:ea typeface="HG丸ｺﾞｼｯｸM-PRO" panose="020F0600000000000000" pitchFamily="50" charset="-128"/>
              </a:rPr>
              <a:t>フリー素材</a:t>
            </a:r>
            <a:r>
              <a:rPr lang="en-US" altLang="ja-JP" sz="2000" dirty="0">
                <a:latin typeface="HG丸ｺﾞｼｯｸM-PRO" panose="020F0600000000000000" pitchFamily="50" charset="-128"/>
                <a:ea typeface="HG丸ｺﾞｼｯｸM-PRO" panose="020F0600000000000000" pitchFamily="50" charset="-128"/>
              </a:rPr>
              <a:t> </a:t>
            </a:r>
            <a:r>
              <a:rPr kumimoji="1" lang="en-US" altLang="ja-JP" sz="2000" dirty="0" smtClean="0">
                <a:latin typeface="HG丸ｺﾞｼｯｸM-PRO" panose="020F0600000000000000" pitchFamily="50" charset="-128"/>
                <a:ea typeface="HG丸ｺﾞｼｯｸM-PRO" panose="020F0600000000000000" pitchFamily="50" charset="-128"/>
              </a:rPr>
              <a:t>(</a:t>
            </a:r>
            <a:r>
              <a:rPr kumimoji="1" lang="ja-JP" altLang="en-US" sz="2000" dirty="0" smtClean="0">
                <a:latin typeface="HG丸ｺﾞｼｯｸM-PRO" panose="020F0600000000000000" pitchFamily="50" charset="-128"/>
                <a:ea typeface="HG丸ｺﾞｼｯｸM-PRO" panose="020F0600000000000000" pitchFamily="50" charset="-128"/>
              </a:rPr>
              <a:t>著作者が公共財として提供したもの</a:t>
            </a:r>
            <a:r>
              <a:rPr kumimoji="1" lang="en-US" altLang="ja-JP" sz="2000" dirty="0" smtClean="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687601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50879"/>
            <a:ext cx="9144000" cy="1005501"/>
          </a:xfrm>
        </p:spPr>
        <p:txBody>
          <a:bodyPr>
            <a:noAutofit/>
          </a:bodyPr>
          <a:lstStyle/>
          <a:p>
            <a:r>
              <a:rPr lang="ja-JP" altLang="en-US" sz="4800" dirty="0" smtClean="0">
                <a:latin typeface="HG丸ｺﾞｼｯｸM-PRO" panose="020F0600000000000000" pitchFamily="50" charset="-128"/>
                <a:ea typeface="HG丸ｺﾞｼｯｸM-PRO" panose="020F0600000000000000" pitchFamily="50" charset="-128"/>
              </a:rPr>
              <a:t>インターネット上の著作物の</a:t>
            </a:r>
            <a:r>
              <a:rPr lang="en-US" altLang="ja-JP" sz="4800" dirty="0" smtClean="0">
                <a:latin typeface="HG丸ｺﾞｼｯｸM-PRO" panose="020F0600000000000000" pitchFamily="50" charset="-128"/>
                <a:ea typeface="HG丸ｺﾞｼｯｸM-PRO" panose="020F0600000000000000" pitchFamily="50" charset="-128"/>
              </a:rPr>
              <a:t/>
            </a:r>
            <a:br>
              <a:rPr lang="en-US" altLang="ja-JP" sz="4800" dirty="0" smtClean="0">
                <a:latin typeface="HG丸ｺﾞｼｯｸM-PRO" panose="020F0600000000000000" pitchFamily="50" charset="-128"/>
                <a:ea typeface="HG丸ｺﾞｼｯｸM-PRO" panose="020F0600000000000000" pitchFamily="50" charset="-128"/>
              </a:rPr>
            </a:br>
            <a:r>
              <a:rPr lang="ja-JP" altLang="en-US" sz="4800" dirty="0" smtClean="0">
                <a:latin typeface="HG丸ｺﾞｼｯｸM-PRO" panose="020F0600000000000000" pitchFamily="50" charset="-128"/>
                <a:ea typeface="HG丸ｺﾞｼｯｸM-PRO" panose="020F0600000000000000" pitchFamily="50" charset="-128"/>
              </a:rPr>
              <a:t>利用についての注意</a:t>
            </a:r>
            <a:r>
              <a:rPr lang="en-US" altLang="ja-JP" sz="3600" dirty="0" smtClean="0">
                <a:latin typeface="HG丸ｺﾞｼｯｸM-PRO" panose="020F0600000000000000" pitchFamily="50" charset="-128"/>
                <a:ea typeface="HG丸ｺﾞｼｯｸM-PRO" panose="020F0600000000000000" pitchFamily="50" charset="-128"/>
              </a:rPr>
              <a:t>(2013</a:t>
            </a:r>
            <a:r>
              <a:rPr lang="ja-JP" altLang="en-US" sz="3600" dirty="0" smtClean="0">
                <a:latin typeface="HG丸ｺﾞｼｯｸM-PRO" panose="020F0600000000000000" pitchFamily="50" charset="-128"/>
                <a:ea typeface="HG丸ｺﾞｼｯｸM-PRO" panose="020F0600000000000000" pitchFamily="50" charset="-128"/>
              </a:rPr>
              <a:t>年</a:t>
            </a:r>
            <a:r>
              <a:rPr lang="en-US" altLang="ja-JP" sz="3600" dirty="0" smtClean="0">
                <a:latin typeface="HG丸ｺﾞｼｯｸM-PRO" panose="020F0600000000000000" pitchFamily="50" charset="-128"/>
                <a:ea typeface="HG丸ｺﾞｼｯｸM-PRO" panose="020F0600000000000000" pitchFamily="50" charset="-128"/>
              </a:rPr>
              <a:t> </a:t>
            </a:r>
            <a:r>
              <a:rPr lang="ja-JP" altLang="en-US" sz="3600" dirty="0" smtClean="0">
                <a:latin typeface="HG丸ｺﾞｼｯｸM-PRO" panose="020F0600000000000000" pitchFamily="50" charset="-128"/>
                <a:ea typeface="HG丸ｺﾞｼｯｸM-PRO" panose="020F0600000000000000" pitchFamily="50" charset="-128"/>
              </a:rPr>
              <a:t>現在</a:t>
            </a:r>
            <a:r>
              <a:rPr lang="en-US" altLang="ja-JP" sz="3600" dirty="0" smtClean="0">
                <a:latin typeface="HG丸ｺﾞｼｯｸM-PRO" panose="020F0600000000000000" pitchFamily="50" charset="-128"/>
                <a:ea typeface="HG丸ｺﾞｼｯｸM-PRO" panose="020F0600000000000000" pitchFamily="50" charset="-128"/>
              </a:rPr>
              <a:t>)</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256380"/>
            <a:ext cx="8610600" cy="5601619"/>
          </a:xfrm>
        </p:spPr>
        <p:txBody>
          <a:bodyPr>
            <a:normAutofit fontScale="92500" lnSpcReduction="20000"/>
          </a:bodyPr>
          <a:lstStyle/>
          <a:p>
            <a:pPr>
              <a:lnSpc>
                <a:spcPct val="150000"/>
              </a:lnSpc>
            </a:pPr>
            <a:r>
              <a:rPr lang="ja-JP" altLang="en-US" sz="2600" dirty="0" smtClean="0">
                <a:latin typeface="HG丸ｺﾞｼｯｸM-PRO" panose="020F0600000000000000" pitchFamily="50" charset="-128"/>
                <a:ea typeface="HG丸ｺﾞｼｯｸM-PRO" panose="020F0600000000000000" pitchFamily="50" charset="-128"/>
              </a:rPr>
              <a:t>インターネット上にあるあらゆる資源は</a:t>
            </a:r>
            <a:r>
              <a:rPr kumimoji="1" lang="ja-JP" altLang="en-US" sz="2600" dirty="0" smtClean="0">
                <a:latin typeface="HG丸ｺﾞｼｯｸM-PRO" panose="020F0600000000000000" pitchFamily="50" charset="-128"/>
                <a:ea typeface="HG丸ｺﾞｼｯｸM-PRO" panose="020F0600000000000000" pitchFamily="50" charset="-128"/>
              </a:rPr>
              <a:t>特に注意書きが無い限り，誰かの著作物である</a:t>
            </a:r>
            <a:r>
              <a:rPr lang="ja-JP" altLang="en-US" sz="2600" dirty="0">
                <a:latin typeface="HG丸ｺﾞｼｯｸM-PRO" panose="020F0600000000000000" pitchFamily="50" charset="-128"/>
                <a:ea typeface="HG丸ｺﾞｼｯｸM-PRO" panose="020F0600000000000000" pitchFamily="50" charset="-128"/>
              </a:rPr>
              <a:t>！</a:t>
            </a:r>
            <a:endParaRPr kumimoji="1" lang="en-US" altLang="ja-JP" sz="2600" dirty="0" smtClean="0">
              <a:latin typeface="HG丸ｺﾞｼｯｸM-PRO" panose="020F0600000000000000" pitchFamily="50" charset="-128"/>
              <a:ea typeface="HG丸ｺﾞｼｯｸM-PRO" panose="020F0600000000000000" pitchFamily="50" charset="-128"/>
            </a:endParaRPr>
          </a:p>
          <a:p>
            <a:pPr lvl="1">
              <a:lnSpc>
                <a:spcPct val="150000"/>
              </a:lnSpc>
            </a:pPr>
            <a:r>
              <a:rPr kumimoji="1" lang="ja-JP" altLang="en-US" sz="2200" dirty="0" smtClean="0">
                <a:latin typeface="HG丸ｺﾞｼｯｸM-PRO" panose="020F0600000000000000" pitchFamily="50" charset="-128"/>
                <a:ea typeface="HG丸ｺﾞｼｯｸM-PRO" panose="020F0600000000000000" pitchFamily="50" charset="-128"/>
              </a:rPr>
              <a:t>公共財の場合には，</a:t>
            </a:r>
            <a:r>
              <a:rPr lang="ja-JP" altLang="en-US" sz="2200" dirty="0" smtClean="0">
                <a:latin typeface="HG丸ｺﾞｼｯｸM-PRO" panose="020F0600000000000000" pitchFamily="50" charset="-128"/>
                <a:ea typeface="HG丸ｺﾞｼｯｸM-PRO" panose="020F0600000000000000" pitchFamily="50" charset="-128"/>
              </a:rPr>
              <a:t>そのよう</a:t>
            </a:r>
            <a:r>
              <a:rPr lang="ja-JP" altLang="en-US" sz="2200" dirty="0">
                <a:latin typeface="HG丸ｺﾞｼｯｸM-PRO" panose="020F0600000000000000" pitchFamily="50" charset="-128"/>
                <a:ea typeface="HG丸ｺﾞｼｯｸM-PRO" panose="020F0600000000000000" pitchFamily="50" charset="-128"/>
              </a:rPr>
              <a:t>な</a:t>
            </a:r>
            <a:r>
              <a:rPr kumimoji="1" lang="ja-JP" altLang="en-US" sz="2200" dirty="0" smtClean="0">
                <a:latin typeface="HG丸ｺﾞｼｯｸM-PRO" panose="020F0600000000000000" pitchFamily="50" charset="-128"/>
                <a:ea typeface="HG丸ｺﾞｼｯｸM-PRO" panose="020F0600000000000000" pitchFamily="50" charset="-128"/>
              </a:rPr>
              <a:t>表示がされている</a:t>
            </a:r>
            <a:endParaRPr kumimoji="1" lang="en-US" altLang="ja-JP" sz="2200"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600" dirty="0" smtClean="0">
                <a:latin typeface="HG丸ｺﾞｼｯｸM-PRO" panose="020F0600000000000000" pitchFamily="50" charset="-128"/>
                <a:ea typeface="HG丸ｺﾞｼｯｸM-PRO" panose="020F0600000000000000" pitchFamily="50" charset="-128"/>
              </a:rPr>
              <a:t>基本的に，誰かの著作物を無断で利用・改変・再配布することはできない．</a:t>
            </a:r>
            <a:endParaRPr kumimoji="1" lang="en-US" altLang="ja-JP" sz="26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自分のホームページに好きな芸能人の写真を張る</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他人が作った音楽を勝手にダウンロードできるようにする</a:t>
            </a:r>
            <a:endParaRPr lang="en-US" altLang="ja-JP" sz="2200" dirty="0">
              <a:latin typeface="HG丸ｺﾞｼｯｸM-PRO" panose="020F0600000000000000" pitchFamily="50" charset="-128"/>
              <a:ea typeface="HG丸ｺﾞｼｯｸM-PRO" panose="020F0600000000000000" pitchFamily="50" charset="-128"/>
            </a:endParaRPr>
          </a:p>
          <a:p>
            <a:pPr lvl="1">
              <a:lnSpc>
                <a:spcPct val="150000"/>
              </a:lnSpc>
            </a:pPr>
            <a:r>
              <a:rPr kumimoji="1" lang="ja-JP" altLang="en-US" sz="2200" dirty="0" smtClean="0">
                <a:latin typeface="HG丸ｺﾞｼｯｸM-PRO" panose="020F0600000000000000" pitchFamily="50" charset="-128"/>
                <a:ea typeface="HG丸ｺﾞｼｯｸM-PRO" panose="020F0600000000000000" pitchFamily="50" charset="-128"/>
              </a:rPr>
              <a:t>他人が作った映像</a:t>
            </a:r>
            <a:r>
              <a:rPr kumimoji="1" lang="en-US" altLang="ja-JP" sz="2200" dirty="0" smtClean="0">
                <a:latin typeface="HG丸ｺﾞｼｯｸM-PRO" panose="020F0600000000000000" pitchFamily="50" charset="-128"/>
                <a:ea typeface="HG丸ｺﾞｼｯｸM-PRO" panose="020F0600000000000000" pitchFamily="50" charset="-128"/>
              </a:rPr>
              <a:t>(</a:t>
            </a:r>
            <a:r>
              <a:rPr kumimoji="1" lang="ja-JP" altLang="en-US" sz="2200" dirty="0" smtClean="0">
                <a:latin typeface="HG丸ｺﾞｼｯｸM-PRO" panose="020F0600000000000000" pitchFamily="50" charset="-128"/>
                <a:ea typeface="HG丸ｺﾞｼｯｸM-PRO" panose="020F0600000000000000" pitchFamily="50" charset="-128"/>
              </a:rPr>
              <a:t>映画，アニメ</a:t>
            </a:r>
            <a:r>
              <a:rPr kumimoji="1" lang="en-US" altLang="ja-JP" sz="2200" dirty="0" smtClean="0">
                <a:latin typeface="HG丸ｺﾞｼｯｸM-PRO" panose="020F0600000000000000" pitchFamily="50" charset="-128"/>
                <a:ea typeface="HG丸ｺﾞｼｯｸM-PRO" panose="020F0600000000000000" pitchFamily="50" charset="-128"/>
              </a:rPr>
              <a:t>)</a:t>
            </a:r>
            <a:r>
              <a:rPr kumimoji="1" lang="ja-JP" altLang="en-US" sz="2200" dirty="0" smtClean="0">
                <a:latin typeface="HG丸ｺﾞｼｯｸM-PRO" panose="020F0600000000000000" pitchFamily="50" charset="-128"/>
                <a:ea typeface="HG丸ｺﾞｼｯｸM-PRO" panose="020F0600000000000000" pitchFamily="50" charset="-128"/>
              </a:rPr>
              <a:t>を張り付ける</a:t>
            </a: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600" dirty="0" smtClean="0">
                <a:latin typeface="HG丸ｺﾞｼｯｸM-PRO" panose="020F0600000000000000" pitchFamily="50" charset="-128"/>
                <a:ea typeface="HG丸ｺﾞｼｯｸM-PRO" panose="020F0600000000000000" pitchFamily="50" charset="-128"/>
              </a:rPr>
              <a:t>フリー素材の‘フリー</a:t>
            </a:r>
            <a:r>
              <a:rPr lang="en-US" altLang="ja-JP" sz="2600" dirty="0" smtClean="0">
                <a:latin typeface="HG丸ｺﾞｼｯｸM-PRO" panose="020F0600000000000000" pitchFamily="50" charset="-128"/>
                <a:ea typeface="HG丸ｺﾞｼｯｸM-PRO" panose="020F0600000000000000" pitchFamily="50" charset="-128"/>
              </a:rPr>
              <a:t>’ </a:t>
            </a:r>
            <a:r>
              <a:rPr lang="ja-JP" altLang="en-US" sz="2600" dirty="0" smtClean="0">
                <a:latin typeface="HG丸ｺﾞｼｯｸM-PRO" panose="020F0600000000000000" pitchFamily="50" charset="-128"/>
                <a:ea typeface="HG丸ｺﾞｼｯｸM-PRO" panose="020F0600000000000000" pitchFamily="50" charset="-128"/>
              </a:rPr>
              <a:t>は注意が必要</a:t>
            </a:r>
            <a:endParaRPr lang="en-US" altLang="ja-JP" sz="2600" dirty="0" smtClean="0">
              <a:latin typeface="HG丸ｺﾞｼｯｸM-PRO" panose="020F0600000000000000" pitchFamily="50" charset="-128"/>
              <a:ea typeface="HG丸ｺﾞｼｯｸM-PRO" panose="020F0600000000000000" pitchFamily="50" charset="-128"/>
            </a:endParaRPr>
          </a:p>
          <a:p>
            <a:pPr lvl="1">
              <a:lnSpc>
                <a:spcPct val="150000"/>
              </a:lnSpc>
            </a:pPr>
            <a:r>
              <a:rPr kumimoji="1" lang="ja-JP" altLang="en-US" sz="2200" dirty="0" smtClean="0">
                <a:latin typeface="HG丸ｺﾞｼｯｸM-PRO" panose="020F0600000000000000" pitchFamily="50" charset="-128"/>
                <a:ea typeface="HG丸ｺﾞｼｯｸM-PRO" panose="020F0600000000000000" pitchFamily="50" charset="-128"/>
              </a:rPr>
              <a:t>公開者がその</a:t>
            </a:r>
            <a:r>
              <a:rPr lang="ja-JP" altLang="en-US" sz="2200" dirty="0" smtClean="0">
                <a:latin typeface="HG丸ｺﾞｼｯｸM-PRO" panose="020F0600000000000000" pitchFamily="50" charset="-128"/>
                <a:ea typeface="HG丸ｺﾞｼｯｸM-PRO" panose="020F0600000000000000" pitchFamily="50" charset="-128"/>
              </a:rPr>
              <a:t>フリー素材を著作者に無断で使用している場合がある</a:t>
            </a:r>
            <a:endParaRPr lang="en-US" altLang="ja-JP" sz="2000" dirty="0" smtClean="0">
              <a:latin typeface="HG丸ｺﾞｼｯｸM-PRO" panose="020F0600000000000000" pitchFamily="50" charset="-128"/>
              <a:ea typeface="HG丸ｺﾞｼｯｸM-PRO" panose="020F0600000000000000" pitchFamily="50" charset="-128"/>
            </a:endParaRPr>
          </a:p>
          <a:p>
            <a:pPr lvl="1">
              <a:lnSpc>
                <a:spcPct val="150000"/>
              </a:lnSpc>
            </a:pPr>
            <a:r>
              <a:rPr kumimoji="1" lang="ja-JP" altLang="en-US" sz="2200" dirty="0" smtClean="0">
                <a:latin typeface="HG丸ｺﾞｼｯｸM-PRO" panose="020F0600000000000000" pitchFamily="50" charset="-128"/>
                <a:ea typeface="HG丸ｺﾞｼｯｸM-PRO" panose="020F0600000000000000" pitchFamily="50" charset="-128"/>
              </a:rPr>
              <a:t>扱いには細心の注意が必要！</a:t>
            </a:r>
            <a:endParaRPr kumimoji="1" lang="en-US" altLang="ja-JP" sz="2200" dirty="0" smtClean="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5058905"/>
            <a:ext cx="8830490" cy="1692771"/>
          </a:xfrm>
          <a:prstGeom prst="rect">
            <a:avLst/>
          </a:prstGeom>
          <a:solidFill>
            <a:schemeClr val="bg1"/>
          </a:solidFill>
        </p:spPr>
        <p:txBody>
          <a:bodyPr wrap="square" rtlCol="0">
            <a:spAutoFit/>
          </a:bodyPr>
          <a:lstStyle/>
          <a:p>
            <a:r>
              <a:rPr lang="en-US" altLang="ja-JP" sz="3600" dirty="0" smtClean="0">
                <a:latin typeface="HG丸ｺﾞｼｯｸM-PRO" panose="020F0600000000000000" pitchFamily="50" charset="-128"/>
                <a:ea typeface="HG丸ｺﾞｼｯｸM-PRO" panose="020F0600000000000000" pitchFamily="50" charset="-128"/>
              </a:rPr>
              <a:t>2012 </a:t>
            </a:r>
            <a:r>
              <a:rPr lang="ja-JP" altLang="en-US" sz="3600" dirty="0" smtClean="0">
                <a:latin typeface="HG丸ｺﾞｼｯｸM-PRO" panose="020F0600000000000000" pitchFamily="50" charset="-128"/>
                <a:ea typeface="HG丸ｺﾞｼｯｸM-PRO" panose="020F0600000000000000" pitchFamily="50" charset="-128"/>
              </a:rPr>
              <a:t>年 </a:t>
            </a:r>
            <a:r>
              <a:rPr lang="en-US" altLang="ja-JP" sz="3600" dirty="0" smtClean="0">
                <a:latin typeface="HG丸ｺﾞｼｯｸM-PRO" panose="020F0600000000000000" pitchFamily="50" charset="-128"/>
                <a:ea typeface="HG丸ｺﾞｼｯｸM-PRO" panose="020F0600000000000000" pitchFamily="50" charset="-128"/>
              </a:rPr>
              <a:t>10 </a:t>
            </a:r>
            <a:r>
              <a:rPr lang="ja-JP" altLang="en-US" sz="3600" dirty="0" smtClean="0">
                <a:latin typeface="HG丸ｺﾞｼｯｸM-PRO" panose="020F0600000000000000" pitchFamily="50" charset="-128"/>
                <a:ea typeface="HG丸ｺﾞｼｯｸM-PRO" panose="020F0600000000000000" pitchFamily="50" charset="-128"/>
              </a:rPr>
              <a:t>月</a:t>
            </a:r>
            <a:r>
              <a:rPr lang="ja-JP" altLang="en-US" sz="3600" dirty="0">
                <a:latin typeface="HG丸ｺﾞｼｯｸM-PRO" panose="020F0600000000000000" pitchFamily="50" charset="-128"/>
                <a:ea typeface="HG丸ｺﾞｼｯｸM-PRO" panose="020F0600000000000000" pitchFamily="50" charset="-128"/>
              </a:rPr>
              <a:t>～</a:t>
            </a:r>
            <a:r>
              <a:rPr lang="ja-JP" altLang="en-US" sz="3600" dirty="0" smtClean="0">
                <a:latin typeface="HG丸ｺﾞｼｯｸM-PRO" panose="020F0600000000000000" pitchFamily="50" charset="-128"/>
                <a:ea typeface="HG丸ｺﾞｼｯｸM-PRO" panose="020F0600000000000000" pitchFamily="50" charset="-128"/>
              </a:rPr>
              <a:t>　著作権法が改正</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違法ダウンロードの刑事罰化！</a:t>
            </a:r>
            <a:endParaRPr lang="en-US" altLang="ja-JP" sz="3600" dirty="0" smtClean="0">
              <a:latin typeface="HG丸ｺﾞｼｯｸM-PRO" panose="020F0600000000000000" pitchFamily="50" charset="-128"/>
              <a:ea typeface="HG丸ｺﾞｼｯｸM-PRO" panose="020F0600000000000000" pitchFamily="50" charset="-128"/>
            </a:endParaRPr>
          </a:p>
          <a:p>
            <a:r>
              <a:rPr lang="en-US" altLang="ja-JP" sz="3200" dirty="0" smtClean="0">
                <a:latin typeface="HG丸ｺﾞｼｯｸM-PRO" panose="020F0600000000000000" pitchFamily="50" charset="-128"/>
                <a:ea typeface="HG丸ｺﾞｼｯｸM-PRO" panose="020F0600000000000000" pitchFamily="50" charset="-128"/>
              </a:rPr>
              <a:t>2 </a:t>
            </a:r>
            <a:r>
              <a:rPr lang="ja-JP" altLang="en-US" sz="3200" dirty="0" smtClean="0">
                <a:latin typeface="HG丸ｺﾞｼｯｸM-PRO" panose="020F0600000000000000" pitchFamily="50" charset="-128"/>
                <a:ea typeface="HG丸ｺﾞｼｯｸM-PRO" panose="020F0600000000000000" pitchFamily="50" charset="-128"/>
              </a:rPr>
              <a:t>年以下の懲役，又は</a:t>
            </a:r>
            <a:r>
              <a:rPr lang="en-US" altLang="ja-JP" sz="3200" dirty="0" smtClean="0">
                <a:latin typeface="HG丸ｺﾞｼｯｸM-PRO" panose="020F0600000000000000" pitchFamily="50" charset="-128"/>
                <a:ea typeface="HG丸ｺﾞｼｯｸM-PRO" panose="020F0600000000000000" pitchFamily="50" charset="-128"/>
              </a:rPr>
              <a:t>200 </a:t>
            </a:r>
            <a:r>
              <a:rPr lang="ja-JP" altLang="en-US" sz="3200" dirty="0" smtClean="0">
                <a:latin typeface="HG丸ｺﾞｼｯｸM-PRO" panose="020F0600000000000000" pitchFamily="50" charset="-128"/>
                <a:ea typeface="HG丸ｺﾞｼｯｸM-PRO" panose="020F0600000000000000" pitchFamily="50" charset="-128"/>
              </a:rPr>
              <a:t>万円以下の罰金</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0" y="1946832"/>
            <a:ext cx="9144000" cy="769441"/>
          </a:xfrm>
          <a:prstGeom prst="rect">
            <a:avLst/>
          </a:prstGeom>
          <a:solidFill>
            <a:schemeClr val="bg1"/>
          </a:solidFill>
        </p:spPr>
        <p:txBody>
          <a:bodyPr wrap="square" rtlCol="0">
            <a:spAutoFit/>
          </a:bodyPr>
          <a:lstStyle/>
          <a:p>
            <a:r>
              <a:rPr lang="ja-JP" altLang="en-US" sz="4400" dirty="0">
                <a:solidFill>
                  <a:srgbClr val="FF0000"/>
                </a:solidFill>
                <a:latin typeface="HG丸ｺﾞｼｯｸM-PRO" panose="020F0600000000000000" pitchFamily="50" charset="-128"/>
                <a:ea typeface="HG丸ｺﾞｼｯｸM-PRO" panose="020F0600000000000000" pitchFamily="50" charset="-128"/>
              </a:rPr>
              <a:t>分からない場合は自分で調べよう</a:t>
            </a:r>
            <a:r>
              <a:rPr lang="ja-JP" altLang="en-US" sz="4400"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44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424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まとめ：キーワード</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266825"/>
            <a:ext cx="8610600" cy="5591175"/>
          </a:xfrm>
        </p:spPr>
        <p:txBody>
          <a:bodyPr>
            <a:normAutofit/>
          </a:bodyPr>
          <a:lstStyle/>
          <a:p>
            <a:pPr>
              <a:lnSpc>
                <a:spcPct val="100000"/>
              </a:lnSpc>
            </a:pPr>
            <a:r>
              <a:rPr lang="en-US" altLang="ja-JP" sz="2400" dirty="0" smtClean="0">
                <a:latin typeface="HG丸ｺﾞｼｯｸM-PRO" panose="020F0600000000000000" pitchFamily="50" charset="-128"/>
                <a:ea typeface="HG丸ｺﾞｼｯｸM-PRO" panose="020F0600000000000000" pitchFamily="50" charset="-128"/>
              </a:rPr>
              <a:t>WWW (World Wide Web)</a:t>
            </a:r>
            <a:endParaRPr kumimoji="1"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a:latin typeface="HG丸ｺﾞｼｯｸM-PRO" panose="020F0600000000000000" pitchFamily="50" charset="-128"/>
                <a:ea typeface="HG丸ｺﾞｼｯｸM-PRO" panose="020F0600000000000000" pitchFamily="50" charset="-128"/>
              </a:rPr>
              <a:t>ハ</a:t>
            </a:r>
            <a:r>
              <a:rPr kumimoji="1" lang="ja-JP" altLang="en-US" sz="2200" dirty="0" smtClean="0">
                <a:latin typeface="HG丸ｺﾞｼｯｸM-PRO" panose="020F0600000000000000" pitchFamily="50" charset="-128"/>
                <a:ea typeface="HG丸ｺﾞｼｯｸM-PRO" panose="020F0600000000000000" pitchFamily="50" charset="-128"/>
              </a:rPr>
              <a:t>イパーテキスト：</a:t>
            </a:r>
            <a:r>
              <a:rPr lang="ja-JP" altLang="en-US" sz="2200" dirty="0" smtClean="0">
                <a:latin typeface="HG丸ｺﾞｼｯｸM-PRO" panose="020F0600000000000000" pitchFamily="50" charset="-128"/>
                <a:ea typeface="HG丸ｺﾞｼｯｸM-PRO" panose="020F0600000000000000" pitchFamily="50" charset="-128"/>
              </a:rPr>
              <a:t>リンク機能によって他の文書と相互に関係</a:t>
            </a:r>
            <a:endParaRPr kumimoji="1"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kumimoji="1" lang="en-US" altLang="ja-JP" sz="2200" dirty="0" smtClean="0">
                <a:latin typeface="HG丸ｺﾞｼｯｸM-PRO" panose="020F0600000000000000" pitchFamily="50" charset="-128"/>
                <a:ea typeface="HG丸ｺﾞｼｯｸM-PRO" panose="020F0600000000000000" pitchFamily="50" charset="-128"/>
              </a:rPr>
              <a:t>HTML, XHTML</a:t>
            </a:r>
            <a:r>
              <a:rPr lang="ja-JP" altLang="en-US" sz="2200" dirty="0" smtClean="0">
                <a:latin typeface="HG丸ｺﾞｼｯｸM-PRO" panose="020F0600000000000000" pitchFamily="50" charset="-128"/>
                <a:ea typeface="HG丸ｺﾞｼｯｸM-PRO" panose="020F0600000000000000" pitchFamily="50" charset="-128"/>
              </a:rPr>
              <a:t>：</a:t>
            </a:r>
            <a:r>
              <a:rPr lang="en-US" altLang="ja-JP" sz="2200" dirty="0" smtClean="0">
                <a:latin typeface="HG丸ｺﾞｼｯｸM-PRO" panose="020F0600000000000000" pitchFamily="50" charset="-128"/>
                <a:ea typeface="HG丸ｺﾞｼｯｸM-PRO" panose="020F0600000000000000" pitchFamily="50" charset="-128"/>
              </a:rPr>
              <a:t>&lt;</a:t>
            </a:r>
            <a:r>
              <a:rPr lang="ja-JP" altLang="en-US" sz="2200" dirty="0" smtClean="0">
                <a:latin typeface="HG丸ｺﾞｼｯｸM-PRO" panose="020F0600000000000000" pitchFamily="50" charset="-128"/>
                <a:ea typeface="HG丸ｺﾞｼｯｸM-PRO" panose="020F0600000000000000" pitchFamily="50" charset="-128"/>
              </a:rPr>
              <a:t>タグ</a:t>
            </a:r>
            <a:r>
              <a:rPr lang="en-US" altLang="ja-JP" sz="2200" dirty="0" smtClean="0">
                <a:latin typeface="HG丸ｺﾞｼｯｸM-PRO" panose="020F0600000000000000" pitchFamily="50" charset="-128"/>
                <a:ea typeface="HG丸ｺﾞｼｯｸM-PRO" panose="020F0600000000000000" pitchFamily="50" charset="-128"/>
              </a:rPr>
              <a:t>&gt;</a:t>
            </a:r>
            <a:r>
              <a:rPr lang="ja-JP" altLang="en-US" sz="2200" dirty="0" smtClean="0">
                <a:latin typeface="HG丸ｺﾞｼｯｸM-PRO" panose="020F0600000000000000" pitchFamily="50" charset="-128"/>
                <a:ea typeface="HG丸ｺﾞｼｯｸM-PRO" panose="020F0600000000000000" pitchFamily="50" charset="-128"/>
              </a:rPr>
              <a:t>などを用いて</a:t>
            </a:r>
            <a:r>
              <a:rPr kumimoji="1" lang="ja-JP" altLang="en-US" sz="2200" dirty="0" smtClean="0">
                <a:latin typeface="HG丸ｺﾞｼｯｸM-PRO" panose="020F0600000000000000" pitchFamily="50" charset="-128"/>
                <a:ea typeface="HG丸ｺﾞｼｯｸM-PRO" panose="020F0600000000000000" pitchFamily="50" charset="-128"/>
              </a:rPr>
              <a:t>書かれた文書</a:t>
            </a:r>
            <a:endParaRPr kumimoji="1" lang="en-US" altLang="ja-JP" sz="2000" dirty="0" smtClean="0">
              <a:latin typeface="HG丸ｺﾞｼｯｸM-PRO" panose="020F0600000000000000" pitchFamily="50" charset="-128"/>
              <a:ea typeface="HG丸ｺﾞｼｯｸM-PRO" panose="020F0600000000000000" pitchFamily="50" charset="-128"/>
            </a:endParaRPr>
          </a:p>
          <a:p>
            <a:pPr lvl="1">
              <a:lnSpc>
                <a:spcPct val="100000"/>
              </a:lnSpc>
            </a:pPr>
            <a:r>
              <a:rPr lang="en-US" altLang="ja-JP" sz="2200" dirty="0" smtClean="0">
                <a:latin typeface="HG丸ｺﾞｼｯｸM-PRO" panose="020F0600000000000000" pitchFamily="50" charset="-128"/>
                <a:ea typeface="HG丸ｺﾞｼｯｸM-PRO" panose="020F0600000000000000" pitchFamily="50" charset="-128"/>
              </a:rPr>
              <a:t>HTTP, HTTPS </a:t>
            </a:r>
            <a:r>
              <a:rPr lang="ja-JP" altLang="en-US" sz="2200" dirty="0" smtClean="0">
                <a:latin typeface="HG丸ｺﾞｼｯｸM-PRO" panose="020F0600000000000000" pitchFamily="50" charset="-128"/>
                <a:ea typeface="HG丸ｺﾞｼｯｸM-PRO" panose="020F0600000000000000" pitchFamily="50" charset="-128"/>
              </a:rPr>
              <a:t>：通信規約</a:t>
            </a:r>
            <a:r>
              <a:rPr lang="en-US" altLang="ja-JP" sz="2200" dirty="0" smtClean="0">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プロトコル</a:t>
            </a:r>
            <a:r>
              <a:rPr lang="en-US" altLang="ja-JP" sz="2200" dirty="0" smtClean="0">
                <a:latin typeface="HG丸ｺﾞｼｯｸM-PRO" panose="020F0600000000000000" pitchFamily="50" charset="-128"/>
                <a:ea typeface="HG丸ｺﾞｼｯｸM-PRO" panose="020F0600000000000000" pitchFamily="50" charset="-128"/>
              </a:rPr>
              <a:t>)</a:t>
            </a:r>
          </a:p>
          <a:p>
            <a:pPr lvl="1">
              <a:lnSpc>
                <a:spcPct val="100000"/>
              </a:lnSpc>
            </a:pPr>
            <a:r>
              <a:rPr kumimoji="1" lang="en-US" altLang="ja-JP" sz="2200" dirty="0" smtClean="0">
                <a:latin typeface="HG丸ｺﾞｼｯｸM-PRO" panose="020F0600000000000000" pitchFamily="50" charset="-128"/>
                <a:ea typeface="HG丸ｺﾞｼｯｸM-PRO" panose="020F0600000000000000" pitchFamily="50" charset="-128"/>
              </a:rPr>
              <a:t>URL</a:t>
            </a:r>
            <a:r>
              <a:rPr kumimoji="1" lang="ja-JP" altLang="en-US" sz="2200" dirty="0" smtClean="0">
                <a:latin typeface="HG丸ｺﾞｼｯｸM-PRO" panose="020F0600000000000000" pitchFamily="50" charset="-128"/>
                <a:ea typeface="HG丸ｺﾞｼｯｸM-PRO" panose="020F0600000000000000" pitchFamily="50" charset="-128"/>
              </a:rPr>
              <a:t>：</a:t>
            </a:r>
            <a:r>
              <a:rPr kumimoji="1" lang="en-US" altLang="ja-JP" sz="2200" dirty="0" smtClean="0">
                <a:latin typeface="HG丸ｺﾞｼｯｸM-PRO" panose="020F0600000000000000" pitchFamily="50" charset="-128"/>
                <a:ea typeface="HG丸ｺﾞｼｯｸM-PRO" panose="020F0600000000000000" pitchFamily="50" charset="-128"/>
              </a:rPr>
              <a:t>WWW </a:t>
            </a:r>
            <a:r>
              <a:rPr kumimoji="1" lang="ja-JP" altLang="en-US" sz="2200" dirty="0" smtClean="0">
                <a:latin typeface="HG丸ｺﾞｼｯｸM-PRO" panose="020F0600000000000000" pitchFamily="50" charset="-128"/>
                <a:ea typeface="HG丸ｺﾞｼｯｸM-PRO" panose="020F0600000000000000" pitchFamily="50" charset="-128"/>
              </a:rPr>
              <a:t>上の住所</a:t>
            </a:r>
            <a:endParaRPr kumimoji="1" lang="en-US" altLang="ja-JP" sz="2200" dirty="0" smtClean="0">
              <a:latin typeface="HG丸ｺﾞｼｯｸM-PRO" panose="020F0600000000000000" pitchFamily="50" charset="-128"/>
              <a:ea typeface="HG丸ｺﾞｼｯｸM-PRO" panose="020F0600000000000000" pitchFamily="50" charset="-128"/>
            </a:endParaRPr>
          </a:p>
          <a:p>
            <a:pPr>
              <a:lnSpc>
                <a:spcPct val="100000"/>
              </a:lnSpc>
            </a:pPr>
            <a:r>
              <a:rPr lang="en-US" altLang="ja-JP" sz="2400" dirty="0" smtClean="0">
                <a:latin typeface="HG丸ｺﾞｼｯｸM-PRO" panose="020F0600000000000000" pitchFamily="50" charset="-128"/>
                <a:ea typeface="HG丸ｺﾞｼｯｸM-PRO" panose="020F0600000000000000" pitchFamily="50" charset="-128"/>
              </a:rPr>
              <a:t>WWW</a:t>
            </a:r>
            <a:r>
              <a:rPr lang="ja-JP" altLang="en-US" sz="2400" dirty="0" smtClean="0">
                <a:latin typeface="HG丸ｺﾞｼｯｸM-PRO" panose="020F0600000000000000" pitchFamily="50" charset="-128"/>
                <a:ea typeface="HG丸ｺﾞｼｯｸM-PRO" panose="020F0600000000000000" pitchFamily="50" charset="-128"/>
              </a:rPr>
              <a:t>サーバ</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smtClean="0">
                <a:latin typeface="HG丸ｺﾞｼｯｸM-PRO" panose="020F0600000000000000" pitchFamily="50" charset="-128"/>
                <a:ea typeface="HG丸ｺﾞｼｯｸM-PRO" panose="020F0600000000000000" pitchFamily="50" charset="-128"/>
              </a:rPr>
              <a:t>リクエストに応じ</a:t>
            </a:r>
            <a:r>
              <a:rPr lang="en-US" altLang="ja-JP" sz="2200" dirty="0" smtClean="0">
                <a:latin typeface="HG丸ｺﾞｼｯｸM-PRO" panose="020F0600000000000000" pitchFamily="50" charset="-128"/>
                <a:ea typeface="HG丸ｺﾞｼｯｸM-PRO" panose="020F0600000000000000" pitchFamily="50" charset="-128"/>
              </a:rPr>
              <a:t>Web </a:t>
            </a:r>
            <a:r>
              <a:rPr lang="ja-JP" altLang="en-US" sz="2200" dirty="0" smtClean="0">
                <a:latin typeface="HG丸ｺﾞｼｯｸM-PRO" panose="020F0600000000000000" pitchFamily="50" charset="-128"/>
                <a:ea typeface="HG丸ｺﾞｼｯｸM-PRO" panose="020F0600000000000000" pitchFamily="50" charset="-128"/>
              </a:rPr>
              <a:t>コンテンツをクライアントに渡す</a:t>
            </a:r>
            <a:endParaRPr lang="en-US" altLang="ja-JP" sz="2200" dirty="0" smtClean="0">
              <a:latin typeface="HG丸ｺﾞｼｯｸM-PRO" panose="020F0600000000000000" pitchFamily="50" charset="-128"/>
              <a:ea typeface="HG丸ｺﾞｼｯｸM-PRO" panose="020F0600000000000000" pitchFamily="50" charset="-128"/>
            </a:endParaRPr>
          </a:p>
          <a:p>
            <a:pPr lvl="2">
              <a:lnSpc>
                <a:spcPct val="100000"/>
              </a:lnSpc>
            </a:pPr>
            <a:r>
              <a:rPr lang="en-US" altLang="ja-JP" sz="2000" dirty="0" smtClean="0">
                <a:latin typeface="HG丸ｺﾞｼｯｸM-PRO" panose="020F0600000000000000" pitchFamily="50" charset="-128"/>
                <a:ea typeface="HG丸ｺﾞｼｯｸM-PRO" panose="020F0600000000000000" pitchFamily="50" charset="-128"/>
              </a:rPr>
              <a:t>Apache</a:t>
            </a:r>
            <a:r>
              <a:rPr lang="ja-JP" altLang="en-US" sz="2000" dirty="0" smtClean="0">
                <a:latin typeface="HG丸ｺﾞｼｯｸM-PRO" panose="020F0600000000000000" pitchFamily="50" charset="-128"/>
                <a:ea typeface="HG丸ｺﾞｼｯｸM-PRO" panose="020F0600000000000000" pitchFamily="50" charset="-128"/>
              </a:rPr>
              <a:t>：シェア</a:t>
            </a:r>
            <a:r>
              <a:rPr lang="en-US" altLang="ja-JP" sz="2000" dirty="0" smtClean="0">
                <a:latin typeface="HG丸ｺﾞｼｯｸM-PRO" panose="020F0600000000000000" pitchFamily="50" charset="-128"/>
                <a:ea typeface="HG丸ｺﾞｼｯｸM-PRO" panose="020F0600000000000000" pitchFamily="50" charset="-128"/>
              </a:rPr>
              <a:t>No.1 </a:t>
            </a:r>
            <a:r>
              <a:rPr lang="ja-JP" altLang="en-US" sz="2000" dirty="0" smtClean="0">
                <a:latin typeface="HG丸ｺﾞｼｯｸM-PRO" panose="020F0600000000000000" pitchFamily="50" charset="-128"/>
                <a:ea typeface="HG丸ｺﾞｼｯｸM-PRO" panose="020F0600000000000000" pitchFamily="50" charset="-128"/>
              </a:rPr>
              <a:t>のサーバソフトウェア</a:t>
            </a:r>
            <a:endParaRPr lang="en-US" altLang="ja-JP" sz="20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2400" dirty="0" smtClean="0">
                <a:latin typeface="Meiryo UI" panose="020B0604030504040204" pitchFamily="50" charset="-128"/>
                <a:ea typeface="Meiryo UI" panose="020B0604030504040204" pitchFamily="50" charset="-128"/>
              </a:rPr>
              <a:t>著作権</a:t>
            </a:r>
            <a:endParaRPr lang="en-US" altLang="ja-JP" sz="2400" dirty="0" smtClean="0">
              <a:latin typeface="Meiryo UI" panose="020B0604030504040204" pitchFamily="50" charset="-128"/>
              <a:ea typeface="Meiryo UI" panose="020B0604030504040204" pitchFamily="50" charset="-128"/>
            </a:endParaRPr>
          </a:p>
          <a:p>
            <a:pPr lvl="1">
              <a:lnSpc>
                <a:spcPct val="100000"/>
              </a:lnSpc>
            </a:pPr>
            <a:r>
              <a:rPr kumimoji="1" lang="ja-JP" altLang="en-US" sz="2200" dirty="0" smtClean="0">
                <a:latin typeface="HG丸ｺﾞｼｯｸM-PRO" panose="020F0600000000000000" pitchFamily="50" charset="-128"/>
                <a:ea typeface="HG丸ｺﾞｼｯｸM-PRO" panose="020F0600000000000000" pitchFamily="50" charset="-128"/>
              </a:rPr>
              <a:t>自分の著作物が勝手に使われないようにするための権利</a:t>
            </a:r>
            <a:endParaRPr kumimoji="1"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a:latin typeface="HG丸ｺﾞｼｯｸM-PRO" panose="020F0600000000000000" pitchFamily="50" charset="-128"/>
                <a:ea typeface="HG丸ｺﾞｼｯｸM-PRO" panose="020F0600000000000000" pitchFamily="50" charset="-128"/>
              </a:rPr>
              <a:t>基本的</a:t>
            </a:r>
            <a:r>
              <a:rPr lang="ja-JP" altLang="en-US" sz="2200" dirty="0" smtClean="0">
                <a:latin typeface="HG丸ｺﾞｼｯｸM-PRO" panose="020F0600000000000000" pitchFamily="50" charset="-128"/>
                <a:ea typeface="HG丸ｺﾞｼｯｸM-PRO" panose="020F0600000000000000" pitchFamily="50" charset="-128"/>
              </a:rPr>
              <a:t>にどんな著作物でも，著作権は生じる</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kumimoji="1" lang="ja-JP" altLang="en-US" sz="2200" dirty="0" smtClean="0">
                <a:latin typeface="HG丸ｺﾞｼｯｸM-PRO" panose="020F0600000000000000" pitchFamily="50" charset="-128"/>
                <a:ea typeface="HG丸ｺﾞｼｯｸM-PRO" panose="020F0600000000000000" pitchFamily="50" charset="-128"/>
              </a:rPr>
              <a:t>人の著作物は許可なく使わない</a:t>
            </a:r>
            <a:endParaRPr kumimoji="1" lang="ja-JP" altLang="en-US" sz="2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870160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参考文献</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394700" cy="4660900"/>
          </a:xfrm>
        </p:spPr>
        <p:txBody>
          <a:bodyPr>
            <a:normAutofit fontScale="92500" lnSpcReduction="20000"/>
          </a:bodyPr>
          <a:lstStyle/>
          <a:p>
            <a:pPr>
              <a:lnSpc>
                <a:spcPct val="150000"/>
              </a:lnSpc>
            </a:pPr>
            <a:r>
              <a:rPr kumimoji="1" lang="en-US" altLang="ja-JP" dirty="0" smtClean="0">
                <a:latin typeface="HG丸ｺﾞｼｯｸM-PRO" panose="020F0600000000000000" pitchFamily="50" charset="-128"/>
                <a:ea typeface="HG丸ｺﾞｼｯｸM-PRO" panose="020F0600000000000000" pitchFamily="50" charset="-128"/>
              </a:rPr>
              <a:t>IT </a:t>
            </a:r>
            <a:r>
              <a:rPr kumimoji="1" lang="ja-JP" altLang="en-US" dirty="0" smtClean="0">
                <a:latin typeface="HG丸ｺﾞｼｯｸM-PRO" panose="020F0600000000000000" pitchFamily="50" charset="-128"/>
                <a:ea typeface="HG丸ｺﾞｼｯｸM-PRO" panose="020F0600000000000000" pitchFamily="50" charset="-128"/>
              </a:rPr>
              <a:t>用語辞典 </a:t>
            </a:r>
            <a:r>
              <a:rPr kumimoji="1" lang="en-US" altLang="ja-JP" dirty="0" smtClean="0">
                <a:latin typeface="HG丸ｺﾞｼｯｸM-PRO" panose="020F0600000000000000" pitchFamily="50" charset="-128"/>
                <a:ea typeface="HG丸ｺﾞｼｯｸM-PRO" panose="020F0600000000000000" pitchFamily="50" charset="-128"/>
              </a:rPr>
              <a:t>e-Words      </a:t>
            </a:r>
          </a:p>
          <a:p>
            <a:pPr marL="274320" lvl="1" indent="0">
              <a:lnSpc>
                <a:spcPct val="150000"/>
              </a:lnSpc>
              <a:buNone/>
            </a:pPr>
            <a:r>
              <a:rPr lang="en-US" altLang="ja-JP" sz="1600" dirty="0">
                <a:latin typeface="HG丸ｺﾞｼｯｸM-PRO" panose="020F0600000000000000" pitchFamily="50" charset="-128"/>
                <a:ea typeface="HG丸ｺﾞｼｯｸM-PRO" panose="020F0600000000000000" pitchFamily="50" charset="-128"/>
              </a:rPr>
              <a:t> </a:t>
            </a:r>
            <a:r>
              <a:rPr lang="en-US" altLang="ja-JP" sz="1600" dirty="0" smtClean="0"/>
              <a:t>http</a:t>
            </a:r>
            <a:r>
              <a:rPr lang="en-US" altLang="ja-JP" sz="1600" dirty="0"/>
              <a:t>://e-words.jp/</a:t>
            </a:r>
            <a:endParaRPr kumimoji="1" lang="en-US" altLang="ja-JP" sz="1600" dirty="0" smtClean="0">
              <a:latin typeface="HG丸ｺﾞｼｯｸM-PRO" panose="020F0600000000000000" pitchFamily="50" charset="-128"/>
              <a:ea typeface="HG丸ｺﾞｼｯｸM-PRO" panose="020F0600000000000000" pitchFamily="50" charset="-128"/>
            </a:endParaRPr>
          </a:p>
          <a:p>
            <a:pPr>
              <a:lnSpc>
                <a:spcPct val="150000"/>
              </a:lnSpc>
            </a:pPr>
            <a:r>
              <a:rPr lang="en-US" altLang="ja-JP" dirty="0" smtClean="0">
                <a:latin typeface="HG丸ｺﾞｼｯｸM-PRO" panose="020F0600000000000000" pitchFamily="50" charset="-128"/>
                <a:ea typeface="HG丸ｺﾞｼｯｸM-PRO" panose="020F0600000000000000" pitchFamily="50" charset="-128"/>
              </a:rPr>
              <a:t>Apache HTTP Server </a:t>
            </a:r>
            <a:endParaRPr lang="en-US" altLang="ja-JP" dirty="0">
              <a:latin typeface="HG丸ｺﾞｼｯｸM-PRO" panose="020F0600000000000000" pitchFamily="50" charset="-128"/>
              <a:ea typeface="HG丸ｺﾞｼｯｸM-PRO" panose="020F0600000000000000" pitchFamily="50" charset="-128"/>
            </a:endParaRPr>
          </a:p>
          <a:p>
            <a:pPr marL="274320" lvl="1" indent="0">
              <a:lnSpc>
                <a:spcPct val="150000"/>
              </a:lnSpc>
              <a:buNone/>
            </a:pPr>
            <a:r>
              <a:rPr lang="en-US" altLang="ja-JP" sz="1600" dirty="0" smtClean="0"/>
              <a:t> http</a:t>
            </a:r>
            <a:r>
              <a:rPr lang="en-US" altLang="ja-JP" sz="1600" dirty="0"/>
              <a:t>://</a:t>
            </a:r>
            <a:r>
              <a:rPr lang="en-US" altLang="ja-JP" sz="1600" dirty="0" smtClean="0"/>
              <a:t>httpd.apache.org</a:t>
            </a:r>
            <a:r>
              <a:rPr lang="en-US" altLang="ja-JP" sz="1600" dirty="0"/>
              <a:t>/</a:t>
            </a:r>
            <a:endParaRPr lang="en-US" altLang="ja-JP" sz="1600" dirty="0">
              <a:latin typeface="HG丸ｺﾞｼｯｸM-PRO" panose="020F0600000000000000" pitchFamily="50" charset="-128"/>
              <a:ea typeface="HG丸ｺﾞｼｯｸM-PRO" panose="020F0600000000000000" pitchFamily="50" charset="-128"/>
            </a:endParaRPr>
          </a:p>
          <a:p>
            <a:pPr>
              <a:lnSpc>
                <a:spcPct val="150000"/>
              </a:lnSpc>
            </a:pPr>
            <a:r>
              <a:rPr lang="en-US" altLang="ja-JP" dirty="0" smtClean="0">
                <a:latin typeface="HG丸ｺﾞｼｯｸM-PRO" panose="020F0600000000000000" pitchFamily="50" charset="-128"/>
                <a:ea typeface="HG丸ｺﾞｼｯｸM-PRO" panose="020F0600000000000000" pitchFamily="50" charset="-128"/>
              </a:rPr>
              <a:t>Wikipedia</a:t>
            </a:r>
          </a:p>
          <a:p>
            <a:pPr marL="274320" lvl="1" indent="0">
              <a:lnSpc>
                <a:spcPct val="150000"/>
              </a:lnSpc>
              <a:buNone/>
            </a:pPr>
            <a:r>
              <a:rPr lang="en-US" altLang="ja-JP" dirty="0"/>
              <a:t>http://ja.wikipedia.org/wiki</a:t>
            </a:r>
            <a:r>
              <a:rPr lang="en-US" altLang="ja-JP" dirty="0" smtClean="0"/>
              <a:t>/</a:t>
            </a: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en-US" altLang="ja-JP" dirty="0" smtClean="0">
                <a:latin typeface="HG丸ｺﾞｼｯｸM-PRO" panose="020F0600000000000000" pitchFamily="50" charset="-128"/>
                <a:ea typeface="HG丸ｺﾞｼｯｸM-PRO" panose="020F0600000000000000" pitchFamily="50" charset="-128"/>
              </a:rPr>
              <a:t>HTML &amp; XHTML </a:t>
            </a:r>
            <a:r>
              <a:rPr lang="ja-JP" altLang="en-US" dirty="0" smtClean="0">
                <a:latin typeface="HG丸ｺﾞｼｯｸM-PRO" panose="020F0600000000000000" pitchFamily="50" charset="-128"/>
                <a:ea typeface="HG丸ｺﾞｼｯｸM-PRO" panose="020F0600000000000000" pitchFamily="50" charset="-128"/>
              </a:rPr>
              <a:t>第</a:t>
            </a:r>
            <a:r>
              <a:rPr lang="en-US" altLang="ja-JP" dirty="0" smtClean="0">
                <a:latin typeface="HG丸ｺﾞｼｯｸM-PRO" panose="020F0600000000000000" pitchFamily="50" charset="-128"/>
                <a:ea typeface="HG丸ｺﾞｼｯｸM-PRO" panose="020F0600000000000000" pitchFamily="50" charset="-128"/>
              </a:rPr>
              <a:t>5 </a:t>
            </a:r>
            <a:r>
              <a:rPr lang="ja-JP" altLang="en-US" dirty="0" smtClean="0">
                <a:latin typeface="HG丸ｺﾞｼｯｸM-PRO" panose="020F0600000000000000" pitchFamily="50" charset="-128"/>
                <a:ea typeface="HG丸ｺﾞｼｯｸM-PRO" panose="020F0600000000000000" pitchFamily="50" charset="-128"/>
              </a:rPr>
              <a:t>版</a:t>
            </a:r>
            <a:endParaRPr lang="en-US" altLang="ja-JP" dirty="0" smtClean="0">
              <a:latin typeface="HG丸ｺﾞｼｯｸM-PRO" panose="020F0600000000000000" pitchFamily="50" charset="-128"/>
              <a:ea typeface="HG丸ｺﾞｼｯｸM-PRO" panose="020F0600000000000000" pitchFamily="50" charset="-128"/>
            </a:endParaRPr>
          </a:p>
          <a:p>
            <a:pPr lvl="1">
              <a:lnSpc>
                <a:spcPct val="150000"/>
              </a:lnSpc>
            </a:pPr>
            <a:r>
              <a:rPr lang="en-US" altLang="ja-JP" dirty="0" smtClean="0">
                <a:latin typeface="HG丸ｺﾞｼｯｸM-PRO" panose="020F0600000000000000" pitchFamily="50" charset="-128"/>
                <a:ea typeface="HG丸ｺﾞｼｯｸM-PRO" panose="020F0600000000000000" pitchFamily="50" charset="-128"/>
              </a:rPr>
              <a:t>Chuck </a:t>
            </a:r>
            <a:r>
              <a:rPr lang="en-US" altLang="ja-JP" dirty="0" err="1" smtClean="0">
                <a:latin typeface="HG丸ｺﾞｼｯｸM-PRO" panose="020F0600000000000000" pitchFamily="50" charset="-128"/>
                <a:ea typeface="HG丸ｺﾞｼｯｸM-PRO" panose="020F0600000000000000" pitchFamily="50" charset="-128"/>
              </a:rPr>
              <a:t>Musciano</a:t>
            </a:r>
            <a:r>
              <a:rPr lang="en-US" altLang="ja-JP" dirty="0" smtClean="0">
                <a:latin typeface="HG丸ｺﾞｼｯｸM-PRO" panose="020F0600000000000000" pitchFamily="50" charset="-128"/>
                <a:ea typeface="HG丸ｺﾞｼｯｸM-PRO" panose="020F0600000000000000" pitchFamily="50" charset="-128"/>
              </a:rPr>
              <a:t> , Bill Kennedy </a:t>
            </a:r>
            <a:r>
              <a:rPr lang="ja-JP" altLang="en-US" dirty="0" smtClean="0">
                <a:latin typeface="HG丸ｺﾞｼｯｸM-PRO" panose="020F0600000000000000" pitchFamily="50" charset="-128"/>
                <a:ea typeface="HG丸ｺﾞｼｯｸM-PRO" panose="020F0600000000000000" pitchFamily="50" charset="-128"/>
              </a:rPr>
              <a:t>オライリー・ジャパン </a:t>
            </a:r>
            <a:r>
              <a:rPr lang="en-US" altLang="ja-JP" dirty="0" smtClean="0">
                <a:latin typeface="HG丸ｺﾞｼｯｸM-PRO" panose="020F0600000000000000" pitchFamily="50" charset="-128"/>
                <a:ea typeface="HG丸ｺﾞｼｯｸM-PRO" panose="020F0600000000000000" pitchFamily="50" charset="-128"/>
              </a:rPr>
              <a:t>2003</a:t>
            </a:r>
            <a:endParaRPr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en-US" altLang="ja-JP" dirty="0" smtClean="0">
                <a:latin typeface="HG丸ｺﾞｼｯｸM-PRO" panose="020F0600000000000000" pitchFamily="50" charset="-128"/>
                <a:ea typeface="HG丸ｺﾞｼｯｸM-PRO" panose="020F0600000000000000" pitchFamily="50" charset="-128"/>
              </a:rPr>
              <a:t>Apache </a:t>
            </a:r>
            <a:r>
              <a:rPr lang="ja-JP" altLang="en-US" dirty="0" smtClean="0">
                <a:latin typeface="HG丸ｺﾞｼｯｸM-PRO" panose="020F0600000000000000" pitchFamily="50" charset="-128"/>
                <a:ea typeface="HG丸ｺﾞｼｯｸM-PRO" panose="020F0600000000000000" pitchFamily="50" charset="-128"/>
              </a:rPr>
              <a:t>ハンドブック</a:t>
            </a:r>
            <a:r>
              <a:rPr lang="en-US" altLang="ja-JP" dirty="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第３版</a:t>
            </a:r>
            <a:endParaRPr lang="en-US" altLang="ja-JP" dirty="0" smtClean="0">
              <a:latin typeface="HG丸ｺﾞｼｯｸM-PRO" panose="020F0600000000000000" pitchFamily="50" charset="-128"/>
              <a:ea typeface="HG丸ｺﾞｼｯｸM-PRO" panose="020F0600000000000000" pitchFamily="50" charset="-128"/>
            </a:endParaRPr>
          </a:p>
          <a:p>
            <a:pPr lvl="1">
              <a:lnSpc>
                <a:spcPct val="150000"/>
              </a:lnSpc>
            </a:pPr>
            <a:r>
              <a:rPr lang="en-US" altLang="ja-JP" dirty="0" smtClean="0">
                <a:latin typeface="HG丸ｺﾞｼｯｸM-PRO" panose="020F0600000000000000" pitchFamily="50" charset="-128"/>
                <a:ea typeface="HG丸ｺﾞｼｯｸM-PRO" panose="020F0600000000000000" pitchFamily="50" charset="-128"/>
              </a:rPr>
              <a:t>Ben Laurie, Peter Laurie </a:t>
            </a:r>
            <a:r>
              <a:rPr lang="ja-JP" altLang="en-US" dirty="0" smtClean="0">
                <a:latin typeface="HG丸ｺﾞｼｯｸM-PRO" panose="020F0600000000000000" pitchFamily="50" charset="-128"/>
                <a:ea typeface="HG丸ｺﾞｼｯｸM-PRO" panose="020F0600000000000000" pitchFamily="50" charset="-128"/>
              </a:rPr>
              <a:t>オライリー・ジャパン </a:t>
            </a:r>
            <a:r>
              <a:rPr lang="en-US" altLang="ja-JP" dirty="0" smtClean="0">
                <a:latin typeface="HG丸ｺﾞｼｯｸM-PRO" panose="020F0600000000000000" pitchFamily="50" charset="-128"/>
                <a:ea typeface="HG丸ｺﾞｼｯｸM-PRO" panose="020F0600000000000000" pitchFamily="50" charset="-128"/>
              </a:rPr>
              <a:t>2003</a:t>
            </a:r>
          </a:p>
        </p:txBody>
      </p:sp>
    </p:spTree>
    <p:extLst>
      <p:ext uri="{BB962C8B-B14F-4D97-AF65-F5344CB8AC3E}">
        <p14:creationId xmlns:p14="http://schemas.microsoft.com/office/powerpoint/2010/main" val="386622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56863" y="468397"/>
            <a:ext cx="8394700" cy="4660900"/>
          </a:xfrm>
        </p:spPr>
        <p:txBody>
          <a:bodyPr>
            <a:noAutofit/>
          </a:bodyPr>
          <a:lstStyle/>
          <a:p>
            <a:pPr marL="0" indent="0">
              <a:lnSpc>
                <a:spcPct val="150000"/>
              </a:lnSpc>
              <a:buNone/>
            </a:pPr>
            <a:r>
              <a:rPr lang="ja-JP" altLang="en-US" sz="23900" dirty="0" smtClean="0">
                <a:latin typeface="HG丸ｺﾞｼｯｸM-PRO" panose="020F0600000000000000" pitchFamily="50" charset="-128"/>
                <a:ea typeface="HG丸ｺﾞｼｯｸM-PRO" panose="020F0600000000000000" pitchFamily="50" charset="-128"/>
              </a:rPr>
              <a:t>付録</a:t>
            </a:r>
            <a:endParaRPr lang="en-US" altLang="ja-JP" sz="23900" dirty="0" smtClean="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3114396" y="5468293"/>
            <a:ext cx="3902030" cy="1200329"/>
          </a:xfrm>
          <a:prstGeom prst="rect">
            <a:avLst/>
          </a:prstGeom>
          <a:noFill/>
        </p:spPr>
        <p:txBody>
          <a:bodyPr wrap="none" rtlCol="0">
            <a:spAutoFit/>
          </a:bodyPr>
          <a:lstStyle/>
          <a:p>
            <a:r>
              <a:rPr kumimoji="1" lang="ja-JP" altLang="en-US" sz="3600" b="1" dirty="0" smtClean="0">
                <a:latin typeface="HGPｺﾞｼｯｸM" panose="020B0600000000000000" pitchFamily="50" charset="-128"/>
                <a:ea typeface="HGPｺﾞｼｯｸM" panose="020B0600000000000000" pitchFamily="50" charset="-128"/>
              </a:rPr>
              <a:t>・</a:t>
            </a:r>
            <a:r>
              <a:rPr kumimoji="1" lang="en-US" altLang="ja-JP" sz="3600" b="1" dirty="0" smtClean="0">
                <a:latin typeface="HGPｺﾞｼｯｸM" panose="020B0600000000000000" pitchFamily="50" charset="-128"/>
                <a:ea typeface="HGPｺﾞｼｯｸM" panose="020B0600000000000000" pitchFamily="50" charset="-128"/>
              </a:rPr>
              <a:t>Web </a:t>
            </a:r>
            <a:r>
              <a:rPr kumimoji="1" lang="ja-JP" altLang="en-US" sz="3600" b="1" dirty="0" smtClean="0">
                <a:latin typeface="HGPｺﾞｼｯｸM" panose="020B0600000000000000" pitchFamily="50" charset="-128"/>
                <a:ea typeface="HGPｺﾞｼｯｸM" panose="020B0600000000000000" pitchFamily="50" charset="-128"/>
              </a:rPr>
              <a:t>検索エンジン</a:t>
            </a:r>
            <a:endParaRPr kumimoji="1" lang="en-US" altLang="ja-JP" sz="3600" b="1" dirty="0" smtClean="0">
              <a:latin typeface="HGPｺﾞｼｯｸM" panose="020B0600000000000000" pitchFamily="50" charset="-128"/>
              <a:ea typeface="HGPｺﾞｼｯｸM" panose="020B0600000000000000" pitchFamily="50" charset="-128"/>
            </a:endParaRPr>
          </a:p>
          <a:p>
            <a:r>
              <a:rPr kumimoji="1" lang="ja-JP" altLang="en-US" sz="3600" b="1" dirty="0" smtClean="0">
                <a:latin typeface="HGPｺﾞｼｯｸM" panose="020B0600000000000000" pitchFamily="50" charset="-128"/>
                <a:ea typeface="HGPｺﾞｼｯｸM" panose="020B0600000000000000" pitchFamily="50" charset="-128"/>
              </a:rPr>
              <a:t>・</a:t>
            </a:r>
            <a:r>
              <a:rPr kumimoji="1" lang="en-US" altLang="ja-JP" sz="3600" b="1" dirty="0" smtClean="0">
                <a:latin typeface="HGPｺﾞｼｯｸM" panose="020B0600000000000000" pitchFamily="50" charset="-128"/>
                <a:ea typeface="HGPｺﾞｼｯｸM" panose="020B0600000000000000" pitchFamily="50" charset="-128"/>
              </a:rPr>
              <a:t>Apache </a:t>
            </a:r>
            <a:r>
              <a:rPr kumimoji="1" lang="ja-JP" altLang="en-US" sz="3600" b="1" dirty="0" smtClean="0">
                <a:latin typeface="HGPｺﾞｼｯｸM" panose="020B0600000000000000" pitchFamily="50" charset="-128"/>
                <a:ea typeface="HGPｺﾞｼｯｸM" panose="020B0600000000000000" pitchFamily="50" charset="-128"/>
              </a:rPr>
              <a:t>とは？</a:t>
            </a:r>
            <a:endParaRPr kumimoji="1" lang="ja-JP" altLang="en-US" sz="36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319304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5732"/>
            <a:ext cx="9144000" cy="1005501"/>
          </a:xfrm>
        </p:spPr>
        <p:txBody>
          <a:bodyPr>
            <a:normAutofit/>
          </a:bodyPr>
          <a:lstStyle/>
          <a:p>
            <a:pPr algn="ctr"/>
            <a:r>
              <a:rPr kumimoji="1" lang="en-US" altLang="ja-JP" sz="6000" dirty="0" smtClean="0">
                <a:latin typeface="Meiryo UI" panose="020B0604030504040204" pitchFamily="50" charset="-128"/>
                <a:ea typeface="Meiryo UI" panose="020B0604030504040204" pitchFamily="50" charset="-128"/>
              </a:rPr>
              <a:t>W3C </a:t>
            </a:r>
            <a:endParaRPr kumimoji="1" lang="ja-JP" altLang="en-US" sz="6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533400" y="1536700"/>
            <a:ext cx="8394700" cy="5321300"/>
          </a:xfrm>
        </p:spPr>
        <p:txBody>
          <a:bodyPr>
            <a:normAutofit/>
          </a:bodyPr>
          <a:lstStyle/>
          <a:p>
            <a:pPr>
              <a:lnSpc>
                <a:spcPct val="100000"/>
              </a:lnSpc>
            </a:pPr>
            <a:r>
              <a:rPr kumimoji="1" lang="en-US" altLang="ja-JP" sz="3200" dirty="0" smtClean="0">
                <a:latin typeface="Meiryo UI" panose="020B0604030504040204" pitchFamily="50" charset="-128"/>
                <a:ea typeface="Meiryo UI" panose="020B0604030504040204" pitchFamily="50" charset="-128"/>
              </a:rPr>
              <a:t>World Wide Web Consortium</a:t>
            </a:r>
          </a:p>
          <a:p>
            <a:pPr lvl="1">
              <a:lnSpc>
                <a:spcPct val="100000"/>
              </a:lnSpc>
            </a:pPr>
            <a:r>
              <a:rPr lang="en-US" altLang="ja-JP" sz="2800" dirty="0" smtClean="0">
                <a:latin typeface="Meiryo UI" panose="020B0604030504040204" pitchFamily="50" charset="-128"/>
                <a:ea typeface="Meiryo UI" panose="020B0604030504040204" pitchFamily="50" charset="-128"/>
              </a:rPr>
              <a:t>WWW </a:t>
            </a:r>
            <a:r>
              <a:rPr lang="ja-JP" altLang="en-US" sz="2800" dirty="0" smtClean="0">
                <a:latin typeface="Meiryo UI" panose="020B0604030504040204" pitchFamily="50" charset="-128"/>
                <a:ea typeface="Meiryo UI" panose="020B0604030504040204" pitchFamily="50" charset="-128"/>
              </a:rPr>
              <a:t>で用いられる技術の標準化を推進するために設立された団体．</a:t>
            </a:r>
            <a:endParaRPr lang="en-US" altLang="ja-JP" sz="2800" dirty="0" smtClean="0">
              <a:latin typeface="Meiryo UI" panose="020B0604030504040204" pitchFamily="50" charset="-128"/>
              <a:ea typeface="Meiryo UI" panose="020B0604030504040204" pitchFamily="50" charset="-128"/>
            </a:endParaRPr>
          </a:p>
          <a:p>
            <a:pPr lvl="2">
              <a:lnSpc>
                <a:spcPct val="100000"/>
              </a:lnSpc>
            </a:pPr>
            <a:r>
              <a:rPr lang="en-US" altLang="ja-JP" sz="2800" dirty="0" smtClean="0">
                <a:latin typeface="Meiryo UI" panose="020B0604030504040204" pitchFamily="50" charset="-128"/>
                <a:ea typeface="Meiryo UI" panose="020B0604030504040204" pitchFamily="50" charset="-128"/>
              </a:rPr>
              <a:t>HTML</a:t>
            </a:r>
            <a:r>
              <a:rPr lang="ja-JP" altLang="en-US" sz="2800" dirty="0" smtClean="0">
                <a:latin typeface="Meiryo UI" panose="020B0604030504040204" pitchFamily="50" charset="-128"/>
                <a:ea typeface="Meiryo UI" panose="020B0604030504040204" pitchFamily="50" charset="-128"/>
              </a:rPr>
              <a:t>で用いられるタグの標準化など</a:t>
            </a:r>
            <a:endParaRPr kumimoji="1" lang="en-US" altLang="ja-JP" sz="2800" dirty="0" smtClean="0">
              <a:latin typeface="Meiryo UI" panose="020B0604030504040204" pitchFamily="50" charset="-128"/>
              <a:ea typeface="Meiryo UI" panose="020B0604030504040204" pitchFamily="50" charset="-128"/>
            </a:endParaRPr>
          </a:p>
          <a:p>
            <a:pPr lvl="1">
              <a:lnSpc>
                <a:spcPct val="100000"/>
              </a:lnSpc>
            </a:pPr>
            <a:r>
              <a:rPr lang="en-US" altLang="ja-JP" sz="2800" dirty="0">
                <a:latin typeface="Meiryo UI" panose="020B0604030504040204" pitchFamily="50" charset="-128"/>
                <a:ea typeface="Meiryo UI" panose="020B0604030504040204" pitchFamily="50" charset="-128"/>
              </a:rPr>
              <a:t>Tim Berners-Lee </a:t>
            </a:r>
            <a:r>
              <a:rPr lang="ja-JP" altLang="en-US" sz="2800" dirty="0">
                <a:latin typeface="Meiryo UI" panose="020B0604030504040204" pitchFamily="50" charset="-128"/>
                <a:ea typeface="Meiryo UI" panose="020B0604030504040204" pitchFamily="50" charset="-128"/>
              </a:rPr>
              <a:t>氏が</a:t>
            </a:r>
            <a:r>
              <a:rPr lang="ja-JP" altLang="en-US" sz="2800" dirty="0" smtClean="0">
                <a:latin typeface="Meiryo UI" panose="020B0604030504040204" pitchFamily="50" charset="-128"/>
                <a:ea typeface="Meiryo UI" panose="020B0604030504040204" pitchFamily="50" charset="-128"/>
              </a:rPr>
              <a:t>創立</a:t>
            </a:r>
            <a:endParaRPr lang="en-US" altLang="ja-JP" sz="2800" dirty="0" smtClean="0">
              <a:latin typeface="Meiryo UI" panose="020B0604030504040204" pitchFamily="50" charset="-128"/>
              <a:ea typeface="Meiryo UI" panose="020B0604030504040204" pitchFamily="50" charset="-128"/>
            </a:endParaRPr>
          </a:p>
          <a:p>
            <a:pPr lvl="1">
              <a:lnSpc>
                <a:spcPct val="100000"/>
              </a:lnSpc>
            </a:pPr>
            <a:r>
              <a:rPr lang="ja-JP" altLang="en-US" sz="2800" dirty="0" smtClean="0">
                <a:latin typeface="Meiryo UI" panose="020B0604030504040204" pitchFamily="50" charset="-128"/>
                <a:ea typeface="Meiryo UI" panose="020B0604030504040204" pitchFamily="50" charset="-128"/>
              </a:rPr>
              <a:t>団体の所在地</a:t>
            </a:r>
            <a:endParaRPr lang="en-US" altLang="ja-JP" sz="2800" dirty="0" smtClean="0">
              <a:latin typeface="Meiryo UI" panose="020B0604030504040204" pitchFamily="50" charset="-128"/>
              <a:ea typeface="Meiryo UI" panose="020B0604030504040204" pitchFamily="50" charset="-128"/>
            </a:endParaRPr>
          </a:p>
          <a:p>
            <a:pPr lvl="2">
              <a:lnSpc>
                <a:spcPct val="100000"/>
              </a:lnSpc>
            </a:pPr>
            <a:r>
              <a:rPr lang="ja-JP" altLang="en-US" sz="2400" dirty="0" smtClean="0">
                <a:latin typeface="Meiryo UI" panose="020B0604030504040204" pitchFamily="50" charset="-128"/>
                <a:ea typeface="Meiryo UI" panose="020B0604030504040204" pitchFamily="50" charset="-128"/>
              </a:rPr>
              <a:t>単独施設としての本部は存在しない</a:t>
            </a:r>
            <a:endParaRPr lang="en-US" altLang="ja-JP" sz="2400" dirty="0" smtClean="0">
              <a:latin typeface="Meiryo UI" panose="020B0604030504040204" pitchFamily="50" charset="-128"/>
              <a:ea typeface="Meiryo UI" panose="020B0604030504040204" pitchFamily="50" charset="-128"/>
            </a:endParaRPr>
          </a:p>
          <a:p>
            <a:pPr lvl="2">
              <a:lnSpc>
                <a:spcPct val="100000"/>
              </a:lnSpc>
            </a:pPr>
            <a:r>
              <a:rPr lang="ja-JP" altLang="en-US" sz="2400" dirty="0" smtClean="0">
                <a:latin typeface="Meiryo UI" panose="020B0604030504040204" pitchFamily="50" charset="-128"/>
                <a:ea typeface="Meiryo UI" panose="020B0604030504040204" pitchFamily="50" charset="-128"/>
              </a:rPr>
              <a:t>ホスト機関</a:t>
            </a:r>
            <a:endParaRPr lang="en-US" altLang="ja-JP" sz="2400" dirty="0" smtClean="0">
              <a:latin typeface="Meiryo UI" panose="020B0604030504040204" pitchFamily="50" charset="-128"/>
              <a:ea typeface="Meiryo UI" panose="020B0604030504040204" pitchFamily="50" charset="-128"/>
            </a:endParaRPr>
          </a:p>
          <a:p>
            <a:pPr lvl="3">
              <a:lnSpc>
                <a:spcPct val="100000"/>
              </a:lnSpc>
            </a:pPr>
            <a:r>
              <a:rPr lang="ja-JP" altLang="en-US" sz="2400" dirty="0" smtClean="0">
                <a:latin typeface="Meiryo UI" panose="020B0604030504040204" pitchFamily="50" charset="-128"/>
                <a:ea typeface="Meiryo UI" panose="020B0604030504040204" pitchFamily="50" charset="-128"/>
              </a:rPr>
              <a:t>アメリカ：</a:t>
            </a:r>
            <a:r>
              <a:rPr lang="en-US" altLang="ja-JP" sz="2400" dirty="0" smtClean="0">
                <a:latin typeface="Meiryo UI" panose="020B0604030504040204" pitchFamily="50" charset="-128"/>
                <a:ea typeface="Meiryo UI" panose="020B0604030504040204" pitchFamily="50" charset="-128"/>
              </a:rPr>
              <a:t>MIT/CSAIL</a:t>
            </a:r>
            <a:endParaRPr kumimoji="1" lang="en-US" altLang="ja-JP" sz="2400" dirty="0" smtClean="0">
              <a:latin typeface="Meiryo UI" panose="020B0604030504040204" pitchFamily="50" charset="-128"/>
              <a:ea typeface="Meiryo UI" panose="020B0604030504040204" pitchFamily="50" charset="-128"/>
            </a:endParaRPr>
          </a:p>
          <a:p>
            <a:pPr lvl="3">
              <a:lnSpc>
                <a:spcPct val="100000"/>
              </a:lnSpc>
            </a:pPr>
            <a:r>
              <a:rPr lang="ja-JP" altLang="en-US" sz="2400" dirty="0" smtClean="0">
                <a:latin typeface="Meiryo UI" panose="020B0604030504040204" pitchFamily="50" charset="-128"/>
                <a:ea typeface="Meiryo UI" panose="020B0604030504040204" pitchFamily="50" charset="-128"/>
              </a:rPr>
              <a:t>日本</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アジア</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：慶應義塾大学</a:t>
            </a:r>
            <a:endParaRPr lang="en-US" altLang="ja-JP" sz="2400" dirty="0" smtClean="0">
              <a:latin typeface="Meiryo UI" panose="020B0604030504040204" pitchFamily="50" charset="-128"/>
              <a:ea typeface="Meiryo UI" panose="020B0604030504040204" pitchFamily="50" charset="-128"/>
            </a:endParaRPr>
          </a:p>
          <a:p>
            <a:pPr lvl="3">
              <a:lnSpc>
                <a:spcPct val="100000"/>
              </a:lnSpc>
            </a:pPr>
            <a:r>
              <a:rPr kumimoji="1" lang="ja-JP" altLang="en-US" sz="2400" dirty="0" smtClean="0">
                <a:latin typeface="Meiryo UI" panose="020B0604030504040204" pitchFamily="50" charset="-128"/>
                <a:ea typeface="Meiryo UI" panose="020B0604030504040204" pitchFamily="50" charset="-128"/>
              </a:rPr>
              <a:t>ヨーロッパ：</a:t>
            </a:r>
            <a:r>
              <a:rPr kumimoji="1" lang="en-US" altLang="ja-JP" sz="2400" dirty="0" smtClean="0">
                <a:latin typeface="Meiryo UI" panose="020B0604030504040204" pitchFamily="50" charset="-128"/>
                <a:ea typeface="Meiryo UI" panose="020B0604030504040204" pitchFamily="50" charset="-128"/>
              </a:rPr>
              <a:t>INRIA</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ERCIM</a:t>
            </a:r>
            <a:endParaRPr kumimoji="1" lang="en-US" altLang="ja-JP" sz="2400" dirty="0" smtClean="0">
              <a:latin typeface="Meiryo UI" panose="020B0604030504040204" pitchFamily="50" charset="-128"/>
              <a:ea typeface="Meiryo UI" panose="020B0604030504040204" pitchFamily="50" charset="-128"/>
            </a:endParaRPr>
          </a:p>
          <a:p>
            <a:pPr>
              <a:lnSpc>
                <a:spcPct val="100000"/>
              </a:lnSpc>
            </a:pPr>
            <a:endParaRPr kumimoji="1" lang="en-US" altLang="ja-JP" sz="2800" dirty="0" smtClean="0">
              <a:latin typeface="Meiryo UI" panose="020B0604030504040204" pitchFamily="50" charset="-128"/>
              <a:ea typeface="Meiryo UI" panose="020B0604030504040204" pitchFamily="50" charset="-128"/>
            </a:endParaRPr>
          </a:p>
          <a:p>
            <a:pPr lvl="1">
              <a:lnSpc>
                <a:spcPct val="100000"/>
              </a:lnSpc>
            </a:pPr>
            <a:endParaRPr lang="en-US" altLang="ja-JP" sz="2400" dirty="0">
              <a:latin typeface="Meiryo UI" panose="020B0604030504040204" pitchFamily="50" charset="-128"/>
              <a:ea typeface="Meiryo UI" panose="020B0604030504040204" pitchFamily="50" charset="-128"/>
            </a:endParaRPr>
          </a:p>
          <a:p>
            <a:pPr>
              <a:lnSpc>
                <a:spcPct val="100000"/>
              </a:lnSpc>
            </a:pPr>
            <a:endParaRPr kumimoji="1" lang="en-US" altLang="ja-JP" sz="2800" dirty="0" smtClean="0">
              <a:latin typeface="Meiryo UI" panose="020B0604030504040204" pitchFamily="50" charset="-128"/>
              <a:ea typeface="Meiryo UI" panose="020B0604030504040204" pitchFamily="50" charset="-128"/>
            </a:endParaRPr>
          </a:p>
          <a:p>
            <a:pPr>
              <a:lnSpc>
                <a:spcPct val="100000"/>
              </a:lnSpc>
            </a:pPr>
            <a:endParaRPr kumimoji="1" lang="ja-JP" altLang="en-US" sz="2800" dirty="0">
              <a:latin typeface="Meiryo UI" panose="020B0604030504040204" pitchFamily="50" charset="-128"/>
              <a:ea typeface="Meiryo UI" panose="020B0604030504040204" pitchFamily="50" charset="-128"/>
            </a:endParaRPr>
          </a:p>
        </p:txBody>
      </p:sp>
      <p:pic>
        <p:nvPicPr>
          <p:cNvPr id="6" name="Picture 2" descr="ファイル:Tim Berners-L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94666"/>
            <a:ext cx="2963333" cy="296333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537198" y="6348065"/>
            <a:ext cx="3606799" cy="507831"/>
          </a:xfrm>
          <a:prstGeom prst="rect">
            <a:avLst/>
          </a:prstGeom>
          <a:solidFill>
            <a:schemeClr val="bg1"/>
          </a:solidFill>
        </p:spPr>
        <p:txBody>
          <a:bodyPr wrap="square">
            <a:spAutoFit/>
          </a:bodyPr>
          <a:lstStyle/>
          <a:p>
            <a:r>
              <a:rPr lang="en-US" altLang="ja-JP" sz="900" dirty="0">
                <a:ln>
                  <a:solidFill>
                    <a:schemeClr val="tx1"/>
                  </a:solidFill>
                </a:ln>
                <a:hlinkClick r:id="rId4"/>
              </a:rPr>
              <a:t>http://ja.wikipedia.org/wiki/%E3%83%86%E3%82%A3%E3%83%A0%E3%83%BB%E3%83%90%E3%83%BC%E3%83%8A%E3%83%BC%E3%82%BA%EF%BC%9D%E3%83%AA%E3%83%BC</a:t>
            </a:r>
            <a:endParaRPr lang="ja-JP" altLang="en-US" sz="900" dirty="0">
              <a:ln>
                <a:solidFill>
                  <a:schemeClr val="tx1"/>
                </a:solidFill>
              </a:ln>
            </a:endParaRPr>
          </a:p>
        </p:txBody>
      </p:sp>
    </p:spTree>
    <p:extLst>
      <p:ext uri="{BB962C8B-B14F-4D97-AF65-F5344CB8AC3E}">
        <p14:creationId xmlns:p14="http://schemas.microsoft.com/office/powerpoint/2010/main" val="1257264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kumimoji="1" lang="en-US" altLang="ja-JP" sz="6000" dirty="0" smtClean="0">
                <a:latin typeface="HG丸ｺﾞｼｯｸM-PRO" panose="020F0600000000000000" pitchFamily="50" charset="-128"/>
                <a:ea typeface="HG丸ｺﾞｼｯｸM-PRO" panose="020F0600000000000000" pitchFamily="50" charset="-128"/>
              </a:rPr>
              <a:t>W</a:t>
            </a:r>
            <a:r>
              <a:rPr kumimoji="1" lang="en-US" altLang="ja-JP" sz="6000" cap="none" dirty="0" smtClean="0">
                <a:latin typeface="HG丸ｺﾞｼｯｸM-PRO" panose="020F0600000000000000" pitchFamily="50" charset="-128"/>
                <a:ea typeface="HG丸ｺﾞｼｯｸM-PRO" panose="020F0600000000000000" pitchFamily="50" charset="-128"/>
              </a:rPr>
              <a:t>eb</a:t>
            </a:r>
            <a:r>
              <a:rPr kumimoji="1" lang="en-US" altLang="ja-JP" sz="6000" dirty="0" smtClean="0">
                <a:latin typeface="HG丸ｺﾞｼｯｸM-PRO" panose="020F0600000000000000" pitchFamily="50" charset="-128"/>
                <a:ea typeface="HG丸ｺﾞｼｯｸM-PRO" panose="020F0600000000000000" pitchFamily="50" charset="-128"/>
              </a:rPr>
              <a:t> </a:t>
            </a:r>
            <a:r>
              <a:rPr lang="ja-JP" altLang="en-US" sz="6000" dirty="0" smtClean="0">
                <a:latin typeface="HG丸ｺﾞｼｯｸM-PRO" panose="020F0600000000000000" pitchFamily="50" charset="-128"/>
                <a:ea typeface="HG丸ｺﾞｼｯｸM-PRO" panose="020F0600000000000000" pitchFamily="50" charset="-128"/>
              </a:rPr>
              <a:t>検索</a:t>
            </a:r>
            <a:r>
              <a:rPr lang="ja-JP" altLang="en-US" sz="6000" dirty="0">
                <a:latin typeface="HG丸ｺﾞｼｯｸM-PRO" panose="020F0600000000000000" pitchFamily="50" charset="-128"/>
                <a:ea typeface="HG丸ｺﾞｼｯｸM-PRO" panose="020F0600000000000000" pitchFamily="50" charset="-128"/>
              </a:rPr>
              <a:t>エンジン</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610600" cy="5321300"/>
          </a:xfrm>
        </p:spPr>
        <p:txBody>
          <a:bodyPr>
            <a:normAutofit/>
          </a:bodyPr>
          <a:lstStyle/>
          <a:p>
            <a:pPr>
              <a:lnSpc>
                <a:spcPct val="150000"/>
              </a:lnSpc>
            </a:pPr>
            <a:r>
              <a:rPr lang="en-US" altLang="ja-JP" sz="2200" dirty="0" smtClean="0">
                <a:latin typeface="HG丸ｺﾞｼｯｸM-PRO" panose="020F0600000000000000" pitchFamily="50" charset="-128"/>
                <a:ea typeface="HG丸ｺﾞｼｯｸM-PRO" panose="020F0600000000000000" pitchFamily="50" charset="-128"/>
              </a:rPr>
              <a:t>WWW </a:t>
            </a:r>
            <a:r>
              <a:rPr lang="ja-JP" altLang="en-US" sz="2400" dirty="0" smtClean="0">
                <a:latin typeface="HG丸ｺﾞｼｯｸM-PRO" panose="020F0600000000000000" pitchFamily="50" charset="-128"/>
                <a:ea typeface="HG丸ｺﾞｼｯｸM-PRO" panose="020F0600000000000000" pitchFamily="50" charset="-128"/>
              </a:rPr>
              <a:t>上に存在する情報を検索する機能やプログラムのこと</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ロボット型検索エンジン</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ディレクトリ型検索エンジン</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メタ検索エンジン</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a:latin typeface="HG丸ｺﾞｼｯｸM-PRO" panose="020F0600000000000000" pitchFamily="50" charset="-128"/>
                <a:ea typeface="HG丸ｺﾞｼｯｸM-PRO" panose="020F0600000000000000" pitchFamily="50" charset="-128"/>
              </a:rPr>
              <a:t>全文</a:t>
            </a:r>
            <a:r>
              <a:rPr lang="ja-JP" altLang="en-US" sz="2200" dirty="0" smtClean="0">
                <a:latin typeface="HG丸ｺﾞｼｯｸM-PRO" panose="020F0600000000000000" pitchFamily="50" charset="-128"/>
                <a:ea typeface="HG丸ｺﾞｼｯｸM-PRO" panose="020F0600000000000000" pitchFamily="50" charset="-128"/>
              </a:rPr>
              <a:t>検索エンジン</a:t>
            </a:r>
            <a:endParaRPr lang="en-US" altLang="ja-JP" sz="22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使い方</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検索窓と呼ばれるボックスにキーワードを入力して検索する</a:t>
            </a:r>
            <a:endParaRPr lang="en-US" altLang="ja-JP" sz="2200" dirty="0" smtClean="0">
              <a:latin typeface="HG丸ｺﾞｼｯｸM-PRO" panose="020F0600000000000000" pitchFamily="50" charset="-128"/>
              <a:ea typeface="HG丸ｺﾞｼｯｸM-PRO" panose="020F0600000000000000" pitchFamily="50" charset="-128"/>
            </a:endParaRPr>
          </a:p>
          <a:p>
            <a:pPr>
              <a:lnSpc>
                <a:spcPct val="150000"/>
              </a:lnSpc>
            </a:pP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69271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kumimoji="1" lang="en-US" altLang="ja-JP" sz="6000" dirty="0" smtClean="0">
                <a:latin typeface="HG丸ｺﾞｼｯｸM-PRO" panose="020F0600000000000000" pitchFamily="50" charset="-128"/>
                <a:ea typeface="HG丸ｺﾞｼｯｸM-PRO" panose="020F0600000000000000" pitchFamily="50" charset="-128"/>
              </a:rPr>
              <a:t>W</a:t>
            </a:r>
            <a:r>
              <a:rPr kumimoji="1" lang="en-US" altLang="ja-JP" sz="6000" cap="none" dirty="0" smtClean="0">
                <a:latin typeface="HG丸ｺﾞｼｯｸM-PRO" panose="020F0600000000000000" pitchFamily="50" charset="-128"/>
                <a:ea typeface="HG丸ｺﾞｼｯｸM-PRO" panose="020F0600000000000000" pitchFamily="50" charset="-128"/>
              </a:rPr>
              <a:t>eb</a:t>
            </a:r>
            <a:r>
              <a:rPr kumimoji="1" lang="en-US" altLang="ja-JP" sz="6000" dirty="0" smtClean="0">
                <a:latin typeface="HG丸ｺﾞｼｯｸM-PRO" panose="020F0600000000000000" pitchFamily="50" charset="-128"/>
                <a:ea typeface="HG丸ｺﾞｼｯｸM-PRO" panose="020F0600000000000000" pitchFamily="50" charset="-128"/>
              </a:rPr>
              <a:t> </a:t>
            </a:r>
            <a:r>
              <a:rPr lang="ja-JP" altLang="en-US" sz="6000" dirty="0" smtClean="0">
                <a:latin typeface="HG丸ｺﾞｼｯｸM-PRO" panose="020F0600000000000000" pitchFamily="50" charset="-128"/>
                <a:ea typeface="HG丸ｺﾞｼｯｸM-PRO" panose="020F0600000000000000" pitchFamily="50" charset="-128"/>
              </a:rPr>
              <a:t>検索</a:t>
            </a:r>
            <a:r>
              <a:rPr lang="ja-JP" altLang="en-US" sz="6000" dirty="0">
                <a:latin typeface="HG丸ｺﾞｼｯｸM-PRO" panose="020F0600000000000000" pitchFamily="50" charset="-128"/>
                <a:ea typeface="HG丸ｺﾞｼｯｸM-PRO" panose="020F0600000000000000" pitchFamily="50" charset="-128"/>
              </a:rPr>
              <a:t>エンジン</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610600" cy="5321300"/>
          </a:xfrm>
        </p:spPr>
        <p:txBody>
          <a:bodyPr>
            <a:normAutofit/>
          </a:bodyPr>
          <a:lstStyle/>
          <a:p>
            <a:pPr>
              <a:lnSpc>
                <a:spcPct val="100000"/>
              </a:lnSpc>
            </a:pPr>
            <a:r>
              <a:rPr lang="ja-JP" altLang="en-US" sz="2400" dirty="0" smtClean="0">
                <a:latin typeface="HG丸ｺﾞｼｯｸM-PRO" panose="020F0600000000000000" pitchFamily="50" charset="-128"/>
                <a:ea typeface="HG丸ｺﾞｼｯｸM-PRO" panose="020F0600000000000000" pitchFamily="50" charset="-128"/>
              </a:rPr>
              <a:t>ロボット型検索エンジン</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000" dirty="0" smtClean="0">
                <a:latin typeface="HG丸ｺﾞｼｯｸM-PRO" panose="020F0600000000000000" pitchFamily="50" charset="-128"/>
                <a:ea typeface="HG丸ｺﾞｼｯｸM-PRO" panose="020F0600000000000000" pitchFamily="50" charset="-128"/>
              </a:rPr>
              <a:t>専用のアプリケーションソフトが</a:t>
            </a:r>
            <a:r>
              <a:rPr lang="en-US" altLang="ja-JP" sz="2000" dirty="0" smtClean="0">
                <a:latin typeface="HG丸ｺﾞｼｯｸM-PRO" panose="020F0600000000000000" pitchFamily="50" charset="-128"/>
                <a:ea typeface="HG丸ｺﾞｼｯｸM-PRO" panose="020F0600000000000000" pitchFamily="50" charset="-128"/>
              </a:rPr>
              <a:t>WWW </a:t>
            </a:r>
            <a:r>
              <a:rPr lang="ja-JP" altLang="en-US" sz="2000" dirty="0" smtClean="0">
                <a:latin typeface="HG丸ｺﾞｼｯｸM-PRO" panose="020F0600000000000000" pitchFamily="50" charset="-128"/>
                <a:ea typeface="HG丸ｺﾞｼｯｸM-PRO" panose="020F0600000000000000" pitchFamily="50" charset="-128"/>
              </a:rPr>
              <a:t>上を巡回してページの中にある情報を収集するタイプ．データを収集するソフトをロボットという．</a:t>
            </a:r>
            <a:endParaRPr lang="en-US" altLang="ja-JP" sz="20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2400" dirty="0" smtClean="0">
                <a:latin typeface="HG丸ｺﾞｼｯｸM-PRO" panose="020F0600000000000000" pitchFamily="50" charset="-128"/>
                <a:ea typeface="HG丸ｺﾞｼｯｸM-PRO" panose="020F0600000000000000" pitchFamily="50" charset="-128"/>
              </a:rPr>
              <a:t>ディレクトリ型検索エンジン</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smtClean="0">
                <a:latin typeface="HG丸ｺﾞｼｯｸM-PRO" panose="020F0600000000000000" pitchFamily="50" charset="-128"/>
                <a:ea typeface="HG丸ｺﾞｼｯｸM-PRO" panose="020F0600000000000000" pitchFamily="50" charset="-128"/>
              </a:rPr>
              <a:t>エディターと呼ばれる人の手によって細かくカテゴライズされたリンク集の集まり．検索方法はカテゴリをクリックしながら探す方法と，検索窓にキーワードを打ち込む方法がある，</a:t>
            </a:r>
            <a:endParaRPr lang="en-US" altLang="ja-JP" sz="22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2400" dirty="0" smtClean="0">
                <a:latin typeface="HG丸ｺﾞｼｯｸM-PRO" panose="020F0600000000000000" pitchFamily="50" charset="-128"/>
                <a:ea typeface="HG丸ｺﾞｼｯｸM-PRO" panose="020F0600000000000000" pitchFamily="50" charset="-128"/>
              </a:rPr>
              <a:t>メタ検索エンジン</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smtClean="0">
                <a:latin typeface="HG丸ｺﾞｼｯｸM-PRO" panose="020F0600000000000000" pitchFamily="50" charset="-128"/>
                <a:ea typeface="HG丸ｺﾞｼｯｸM-PRO" panose="020F0600000000000000" pitchFamily="50" charset="-128"/>
              </a:rPr>
              <a:t>複数の検索エンジンを横断的に検索するシステムのこと</a:t>
            </a:r>
            <a:endParaRPr lang="en-US" altLang="ja-JP" sz="2200" dirty="0">
              <a:latin typeface="HG丸ｺﾞｼｯｸM-PRO" panose="020F0600000000000000" pitchFamily="50" charset="-128"/>
              <a:ea typeface="HG丸ｺﾞｼｯｸM-PRO" panose="020F0600000000000000" pitchFamily="50" charset="-128"/>
            </a:endParaRPr>
          </a:p>
          <a:p>
            <a:pPr>
              <a:lnSpc>
                <a:spcPct val="100000"/>
              </a:lnSpc>
            </a:pPr>
            <a:r>
              <a:rPr lang="ja-JP" altLang="en-US" sz="2400" dirty="0" smtClean="0">
                <a:latin typeface="HG丸ｺﾞｼｯｸM-PRO" panose="020F0600000000000000" pitchFamily="50" charset="-128"/>
                <a:ea typeface="HG丸ｺﾞｼｯｸM-PRO" panose="020F0600000000000000" pitchFamily="50" charset="-128"/>
              </a:rPr>
              <a:t>全文検索エンジン</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smtClean="0">
                <a:latin typeface="HG丸ｺﾞｼｯｸM-PRO" panose="020F0600000000000000" pitchFamily="50" charset="-128"/>
                <a:ea typeface="HG丸ｺﾞｼｯｸM-PRO" panose="020F0600000000000000" pitchFamily="50" charset="-128"/>
              </a:rPr>
              <a:t>文書に含まれるテキスト全体を対象とする検索のこと</a:t>
            </a:r>
            <a:endParaRPr lang="en-US" altLang="ja-JP" sz="2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61575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8001000" cy="1005501"/>
          </a:xfrm>
        </p:spPr>
        <p:txBody>
          <a:bodyPr>
            <a:normAutofit/>
          </a:bodyPr>
          <a:lstStyle/>
          <a:p>
            <a:r>
              <a:rPr kumimoji="1" lang="en-US" altLang="ja-JP" sz="4800" dirty="0" smtClean="0">
                <a:latin typeface="HG丸ｺﾞｼｯｸM-PRO" panose="020F0600000000000000" pitchFamily="50" charset="-128"/>
                <a:ea typeface="HG丸ｺﾞｼｯｸM-PRO" panose="020F0600000000000000" pitchFamily="50" charset="-128"/>
              </a:rPr>
              <a:t>Yahoo! </a:t>
            </a:r>
            <a:r>
              <a:rPr kumimoji="1" lang="ja-JP" altLang="en-US" sz="4800" dirty="0" smtClean="0">
                <a:latin typeface="HG丸ｺﾞｼｯｸM-PRO" panose="020F0600000000000000" pitchFamily="50" charset="-128"/>
                <a:ea typeface="HG丸ｺﾞｼｯｸM-PRO" panose="020F0600000000000000" pitchFamily="50" charset="-128"/>
              </a:rPr>
              <a:t>のトップページ</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r>
              <a:rPr kumimoji="1" lang="ja-JP" altLang="en-US" sz="2400" dirty="0" smtClean="0">
                <a:latin typeface="HG丸ｺﾞｼｯｸM-PRO" panose="020F0600000000000000" pitchFamily="50" charset="-128"/>
                <a:ea typeface="HG丸ｺﾞｼｯｸM-PRO" panose="020F0600000000000000" pitchFamily="50" charset="-128"/>
              </a:rPr>
              <a:t>ヤフーのトップページをみる</a:t>
            </a: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rotWithShape="1">
          <a:blip r:embed="rId2"/>
          <a:srcRect l="25373" t="5856" r="24403" b="41628"/>
          <a:stretch/>
        </p:blipFill>
        <p:spPr>
          <a:xfrm>
            <a:off x="-40943" y="1655866"/>
            <a:ext cx="9184943" cy="5202134"/>
          </a:xfrm>
          <a:prstGeom prst="rect">
            <a:avLst/>
          </a:prstGeom>
        </p:spPr>
      </p:pic>
      <p:sp>
        <p:nvSpPr>
          <p:cNvPr id="5" name="正方形/長方形 4"/>
          <p:cNvSpPr/>
          <p:nvPr/>
        </p:nvSpPr>
        <p:spPr>
          <a:xfrm>
            <a:off x="2066925" y="2667000"/>
            <a:ext cx="5051425" cy="6477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483476" y="2457450"/>
            <a:ext cx="1660524" cy="954107"/>
          </a:xfrm>
          <a:prstGeom prst="rect">
            <a:avLst/>
          </a:prstGeom>
          <a:solidFill>
            <a:schemeClr val="bg1"/>
          </a:solidFill>
        </p:spPr>
        <p:txBody>
          <a:bodyPr wrap="square" rtlCol="0">
            <a:spAutoFit/>
          </a:bodyPr>
          <a:lstStyle/>
          <a:p>
            <a:r>
              <a:rPr kumimoji="1" lang="ja-JP" altLang="en-US" sz="2800" dirty="0" smtClean="0"/>
              <a:t>検索</a:t>
            </a:r>
            <a:endParaRPr kumimoji="1" lang="en-US" altLang="ja-JP" sz="2800" dirty="0" smtClean="0"/>
          </a:p>
          <a:p>
            <a:r>
              <a:rPr kumimoji="1" lang="ja-JP" altLang="en-US" sz="2800" dirty="0" smtClean="0"/>
              <a:t>エンジン</a:t>
            </a:r>
            <a:endParaRPr kumimoji="1" lang="ja-JP" altLang="en-US" sz="2800" dirty="0"/>
          </a:p>
        </p:txBody>
      </p:sp>
      <p:sp>
        <p:nvSpPr>
          <p:cNvPr id="7" name="右矢印 6"/>
          <p:cNvSpPr/>
          <p:nvPr/>
        </p:nvSpPr>
        <p:spPr>
          <a:xfrm rot="10800000">
            <a:off x="7186610" y="2724150"/>
            <a:ext cx="296865" cy="523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7467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7100" y="395732"/>
            <a:ext cx="7772400" cy="1005501"/>
          </a:xfrm>
        </p:spPr>
        <p:txBody>
          <a:bodyPr>
            <a:normAutofit/>
          </a:bodyPr>
          <a:lstStyle/>
          <a:p>
            <a:r>
              <a:rPr lang="en-US" altLang="ja-JP" sz="4800" cap="none" dirty="0" smtClean="0">
                <a:latin typeface="HG丸ｺﾞｼｯｸM-PRO" panose="020F0600000000000000" pitchFamily="50" charset="-128"/>
                <a:ea typeface="HG丸ｺﾞｼｯｸM-PRO" panose="020F0600000000000000" pitchFamily="50" charset="-128"/>
              </a:rPr>
              <a:t>Apache</a:t>
            </a:r>
            <a:r>
              <a:rPr lang="ja-JP" altLang="en-US" sz="4800" dirty="0" smtClean="0">
                <a:latin typeface="HG丸ｺﾞｼｯｸM-PRO" panose="020F0600000000000000" pitchFamily="50" charset="-128"/>
                <a:ea typeface="HG丸ｺﾞｼｯｸM-PRO" panose="020F0600000000000000" pitchFamily="50" charset="-128"/>
              </a:rPr>
              <a:t> とは？</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401233"/>
            <a:ext cx="8394700" cy="4828265"/>
          </a:xfrm>
        </p:spPr>
        <p:txBody>
          <a:bodyPr>
            <a:normAutofit/>
          </a:bodyPr>
          <a:lstStyle/>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別名 </a:t>
            </a:r>
            <a:r>
              <a:rPr lang="en-US" altLang="ja-JP" sz="2400" dirty="0" smtClean="0">
                <a:latin typeface="HG丸ｺﾞｼｯｸM-PRO" panose="020F0600000000000000" pitchFamily="50" charset="-128"/>
                <a:ea typeface="HG丸ｺﾞｼｯｸM-PRO" panose="020F0600000000000000" pitchFamily="50" charset="-128"/>
              </a:rPr>
              <a:t>: Apache HTTP Server</a:t>
            </a:r>
          </a:p>
          <a:p>
            <a:pPr lvl="1">
              <a:lnSpc>
                <a:spcPct val="100000"/>
              </a:lnSpc>
            </a:pPr>
            <a:r>
              <a:rPr lang="en-US" altLang="ja-JP" sz="2200" dirty="0" smtClean="0">
                <a:latin typeface="HG丸ｺﾞｼｯｸM-PRO" panose="020F0600000000000000" pitchFamily="50" charset="-128"/>
                <a:ea typeface="HG丸ｺﾞｼｯｸM-PRO" panose="020F0600000000000000" pitchFamily="50" charset="-128"/>
              </a:rPr>
              <a:t>Apache Software Foundation </a:t>
            </a:r>
            <a:r>
              <a:rPr lang="ja-JP" altLang="en-US" sz="2200" dirty="0" smtClean="0">
                <a:latin typeface="HG丸ｺﾞｼｯｸM-PRO" panose="020F0600000000000000" pitchFamily="50" charset="-128"/>
                <a:ea typeface="HG丸ｺﾞｼｯｸM-PRO" panose="020F0600000000000000" pitchFamily="50" charset="-128"/>
              </a:rPr>
              <a:t>が開発</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en-US" altLang="ja-JP" sz="2200" dirty="0" smtClean="0">
                <a:latin typeface="HG丸ｺﾞｼｯｸM-PRO" panose="020F0600000000000000" pitchFamily="50" charset="-128"/>
                <a:ea typeface="HG丸ｺﾞｼｯｸM-PRO" panose="020F0600000000000000" pitchFamily="50" charset="-128"/>
              </a:rPr>
              <a:t>NCSA </a:t>
            </a:r>
            <a:r>
              <a:rPr lang="ja-JP" altLang="en-US" sz="2200" dirty="0" smtClean="0">
                <a:latin typeface="HG丸ｺﾞｼｯｸM-PRO" panose="020F0600000000000000" pitchFamily="50" charset="-128"/>
                <a:ea typeface="HG丸ｺﾞｼｯｸM-PRO" panose="020F0600000000000000" pitchFamily="50" charset="-128"/>
              </a:rPr>
              <a:t>が開発した</a:t>
            </a:r>
            <a:r>
              <a:rPr lang="en-US" altLang="ja-JP" sz="2200" dirty="0" smtClean="0">
                <a:latin typeface="HG丸ｺﾞｼｯｸM-PRO" panose="020F0600000000000000" pitchFamily="50" charset="-128"/>
                <a:ea typeface="HG丸ｺﾞｼｯｸM-PRO" panose="020F0600000000000000" pitchFamily="50" charset="-128"/>
              </a:rPr>
              <a:t>NCSA </a:t>
            </a:r>
            <a:r>
              <a:rPr lang="en-US" altLang="ja-JP" sz="2200" dirty="0" err="1" smtClean="0">
                <a:latin typeface="HG丸ｺﾞｼｯｸM-PRO" panose="020F0600000000000000" pitchFamily="50" charset="-128"/>
                <a:ea typeface="HG丸ｺﾞｼｯｸM-PRO" panose="020F0600000000000000" pitchFamily="50" charset="-128"/>
              </a:rPr>
              <a:t>HTTPd</a:t>
            </a:r>
            <a:r>
              <a:rPr lang="en-US" altLang="ja-JP" sz="2200" dirty="0" smtClean="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の不具合を修正するためのパッチ</a:t>
            </a:r>
            <a:r>
              <a:rPr lang="en-US" altLang="ja-JP" sz="2200" dirty="0" smtClean="0">
                <a:latin typeface="HG丸ｺﾞｼｯｸM-PRO" panose="020F0600000000000000" pitchFamily="50" charset="-128"/>
                <a:ea typeface="HG丸ｺﾞｼｯｸM-PRO" panose="020F0600000000000000" pitchFamily="50" charset="-128"/>
              </a:rPr>
              <a:t>(a </a:t>
            </a:r>
            <a:r>
              <a:rPr lang="en-US" altLang="ja-JP" sz="2200" dirty="0" err="1" smtClean="0">
                <a:latin typeface="HG丸ｺﾞｼｯｸM-PRO" panose="020F0600000000000000" pitchFamily="50" charset="-128"/>
                <a:ea typeface="HG丸ｺﾞｼｯｸM-PRO" panose="020F0600000000000000" pitchFamily="50" charset="-128"/>
              </a:rPr>
              <a:t>pach</a:t>
            </a:r>
            <a:r>
              <a:rPr lang="en-US" altLang="ja-JP" sz="2200" dirty="0" smtClean="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を集めた，</a:t>
            </a:r>
            <a:r>
              <a:rPr lang="en-US" altLang="ja-JP" sz="2200" dirty="0" smtClean="0">
                <a:latin typeface="HG丸ｺﾞｼｯｸM-PRO" panose="020F0600000000000000" pitchFamily="50" charset="-128"/>
                <a:ea typeface="HG丸ｺﾞｼｯｸM-PRO" panose="020F0600000000000000" pitchFamily="50" charset="-128"/>
              </a:rPr>
              <a:t>1</a:t>
            </a:r>
            <a:r>
              <a:rPr lang="ja-JP" altLang="en-US" sz="2200" dirty="0" err="1" smtClean="0">
                <a:latin typeface="HG丸ｺﾞｼｯｸM-PRO" panose="020F0600000000000000" pitchFamily="50" charset="-128"/>
                <a:ea typeface="HG丸ｺﾞｼｯｸM-PRO" panose="020F0600000000000000" pitchFamily="50" charset="-128"/>
              </a:rPr>
              <a:t>つの</a:t>
            </a:r>
            <a:r>
              <a:rPr lang="ja-JP" altLang="en-US" sz="2200" dirty="0" smtClean="0">
                <a:latin typeface="HG丸ｺﾞｼｯｸM-PRO" panose="020F0600000000000000" pitchFamily="50" charset="-128"/>
                <a:ea typeface="HG丸ｺﾞｼｯｸM-PRO" panose="020F0600000000000000" pitchFamily="50" charset="-128"/>
              </a:rPr>
              <a:t>独立したソフトウェア</a:t>
            </a:r>
            <a:r>
              <a:rPr lang="en-US" altLang="ja-JP" sz="2200" dirty="0" smtClean="0">
                <a:latin typeface="HG丸ｺﾞｼｯｸM-PRO" panose="020F0600000000000000" pitchFamily="50" charset="-128"/>
                <a:ea typeface="HG丸ｺﾞｼｯｸM-PRO" panose="020F0600000000000000" pitchFamily="50" charset="-128"/>
              </a:rPr>
              <a:t> </a:t>
            </a:r>
          </a:p>
          <a:p>
            <a:pPr lvl="1">
              <a:lnSpc>
                <a:spcPct val="100000"/>
              </a:lnSpc>
            </a:pPr>
            <a:r>
              <a:rPr lang="en-US" altLang="ja-JP" sz="2200" dirty="0" smtClean="0">
                <a:latin typeface="HG丸ｺﾞｼｯｸM-PRO" panose="020F0600000000000000" pitchFamily="50" charset="-128"/>
                <a:ea typeface="HG丸ｺﾞｼｯｸM-PRO" panose="020F0600000000000000" pitchFamily="50" charset="-128"/>
              </a:rPr>
              <a:t>Apache </a:t>
            </a:r>
            <a:r>
              <a:rPr lang="ja-JP" altLang="en-US" sz="2200" dirty="0" smtClean="0">
                <a:latin typeface="HG丸ｺﾞｼｯｸM-PRO" panose="020F0600000000000000" pitchFamily="50" charset="-128"/>
                <a:ea typeface="HG丸ｺﾞｼｯｸM-PRO" panose="020F0600000000000000" pitchFamily="50" charset="-128"/>
              </a:rPr>
              <a:t>は</a:t>
            </a:r>
            <a:r>
              <a:rPr lang="en-US" altLang="ja-JP" sz="2200" dirty="0" smtClean="0">
                <a:latin typeface="HG丸ｺﾞｼｯｸM-PRO" panose="020F0600000000000000" pitchFamily="50" charset="-128"/>
                <a:ea typeface="HG丸ｺﾞｼｯｸM-PRO" panose="020F0600000000000000" pitchFamily="50" charset="-128"/>
              </a:rPr>
              <a:t>UNIX</a:t>
            </a:r>
            <a:r>
              <a:rPr lang="ja-JP" altLang="en-US" sz="2200" dirty="0" smtClean="0">
                <a:latin typeface="HG丸ｺﾞｼｯｸM-PRO" panose="020F0600000000000000" pitchFamily="50" charset="-128"/>
                <a:ea typeface="HG丸ｺﾞｼｯｸM-PRO" panose="020F0600000000000000" pitchFamily="50" charset="-128"/>
              </a:rPr>
              <a:t>系の</a:t>
            </a:r>
            <a:r>
              <a:rPr lang="en-US" altLang="ja-JP" sz="2200" dirty="0" smtClean="0">
                <a:latin typeface="HG丸ｺﾞｼｯｸM-PRO" panose="020F0600000000000000" pitchFamily="50" charset="-128"/>
                <a:ea typeface="HG丸ｺﾞｼｯｸM-PRO" panose="020F0600000000000000" pitchFamily="50" charset="-128"/>
              </a:rPr>
              <a:t>OS</a:t>
            </a:r>
            <a:r>
              <a:rPr lang="ja-JP" altLang="en-US" sz="2200" dirty="0" smtClean="0">
                <a:latin typeface="HG丸ｺﾞｼｯｸM-PRO" panose="020F0600000000000000" pitchFamily="50" charset="-128"/>
                <a:ea typeface="HG丸ｺﾞｼｯｸM-PRO" panose="020F0600000000000000" pitchFamily="50" charset="-128"/>
              </a:rPr>
              <a:t>や</a:t>
            </a:r>
            <a:r>
              <a:rPr lang="en-US" altLang="ja-JP" sz="2200" dirty="0" smtClean="0">
                <a:latin typeface="HG丸ｺﾞｼｯｸM-PRO" panose="020F0600000000000000" pitchFamily="50" charset="-128"/>
                <a:ea typeface="HG丸ｺﾞｼｯｸM-PRO" panose="020F0600000000000000" pitchFamily="50" charset="-128"/>
              </a:rPr>
              <a:t>Windows </a:t>
            </a:r>
            <a:r>
              <a:rPr lang="ja-JP" altLang="en-US" sz="2200" dirty="0" smtClean="0">
                <a:latin typeface="HG丸ｺﾞｼｯｸM-PRO" panose="020F0600000000000000" pitchFamily="50" charset="-128"/>
                <a:ea typeface="HG丸ｺﾞｼｯｸM-PRO" panose="020F0600000000000000" pitchFamily="50" charset="-128"/>
              </a:rPr>
              <a:t>など複数の</a:t>
            </a:r>
            <a:r>
              <a:rPr lang="en-US" altLang="ja-JP" sz="2200" dirty="0" smtClean="0">
                <a:latin typeface="HG丸ｺﾞｼｯｸM-PRO" panose="020F0600000000000000" pitchFamily="50" charset="-128"/>
                <a:ea typeface="HG丸ｺﾞｼｯｸM-PRO" panose="020F0600000000000000" pitchFamily="50" charset="-128"/>
              </a:rPr>
              <a:t>OS</a:t>
            </a:r>
            <a:r>
              <a:rPr lang="ja-JP" altLang="en-US" sz="2200" dirty="0" smtClean="0">
                <a:latin typeface="HG丸ｺﾞｼｯｸM-PRO" panose="020F0600000000000000" pitchFamily="50" charset="-128"/>
                <a:ea typeface="HG丸ｺﾞｼｯｸM-PRO" panose="020F0600000000000000" pitchFamily="50" charset="-128"/>
              </a:rPr>
              <a:t>に対応</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ja-JP" altLang="en-US" sz="2200" dirty="0" smtClean="0">
                <a:latin typeface="HG丸ｺﾞｼｯｸM-PRO" panose="020F0600000000000000" pitchFamily="50" charset="-128"/>
                <a:ea typeface="HG丸ｺﾞｼｯｸM-PRO" panose="020F0600000000000000" pitchFamily="50" charset="-128"/>
              </a:rPr>
              <a:t>現在多くのアプリが</a:t>
            </a:r>
            <a:r>
              <a:rPr lang="en-US" altLang="ja-JP" sz="2200" dirty="0" smtClean="0">
                <a:latin typeface="HG丸ｺﾞｼｯｸM-PRO" panose="020F0600000000000000" pitchFamily="50" charset="-128"/>
                <a:ea typeface="HG丸ｺﾞｼｯｸM-PRO" panose="020F0600000000000000" pitchFamily="50" charset="-128"/>
              </a:rPr>
              <a:t>Apache </a:t>
            </a:r>
            <a:r>
              <a:rPr lang="ja-JP" altLang="en-US" sz="2200" dirty="0" err="1" smtClean="0">
                <a:latin typeface="HG丸ｺﾞｼｯｸM-PRO" panose="020F0600000000000000" pitchFamily="50" charset="-128"/>
                <a:ea typeface="HG丸ｺﾞｼｯｸM-PRO" panose="020F0600000000000000" pitchFamily="50" charset="-128"/>
              </a:rPr>
              <a:t>が提</a:t>
            </a:r>
            <a:r>
              <a:rPr lang="ja-JP" altLang="en-US" sz="2200" dirty="0" smtClean="0">
                <a:latin typeface="HG丸ｺﾞｼｯｸM-PRO" panose="020F0600000000000000" pitchFamily="50" charset="-128"/>
                <a:ea typeface="HG丸ｺﾞｼｯｸM-PRO" panose="020F0600000000000000" pitchFamily="50" charset="-128"/>
              </a:rPr>
              <a:t>供する環境と機能を想定して作られている</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00000"/>
              </a:lnSpc>
            </a:pPr>
            <a:r>
              <a:rPr lang="en-US" altLang="ja-JP" sz="2200" dirty="0" smtClean="0">
                <a:latin typeface="HG丸ｺﾞｼｯｸM-PRO" panose="020F0600000000000000" pitchFamily="50" charset="-128"/>
                <a:ea typeface="HG丸ｺﾞｼｯｸM-PRO" panose="020F0600000000000000" pitchFamily="50" charset="-128"/>
              </a:rPr>
              <a:t>Yahoo! </a:t>
            </a:r>
            <a:r>
              <a:rPr lang="ja-JP" altLang="en-US" sz="2200" dirty="0" smtClean="0">
                <a:latin typeface="HG丸ｺﾞｼｯｸM-PRO" panose="020F0600000000000000" pitchFamily="50" charset="-128"/>
                <a:ea typeface="HG丸ｺﾞｼｯｸM-PRO" panose="020F0600000000000000" pitchFamily="50" charset="-128"/>
              </a:rPr>
              <a:t>は</a:t>
            </a:r>
            <a:r>
              <a:rPr lang="en-US" altLang="ja-JP" sz="2200" dirty="0" smtClean="0">
                <a:latin typeface="HG丸ｺﾞｼｯｸM-PRO" panose="020F0600000000000000" pitchFamily="50" charset="-128"/>
                <a:ea typeface="HG丸ｺﾞｼｯｸM-PRO" panose="020F0600000000000000" pitchFamily="50" charset="-128"/>
              </a:rPr>
              <a:t>1996 </a:t>
            </a:r>
            <a:r>
              <a:rPr lang="ja-JP" altLang="en-US" sz="2200" dirty="0" smtClean="0">
                <a:latin typeface="HG丸ｺﾞｼｯｸM-PRO" panose="020F0600000000000000" pitchFamily="50" charset="-128"/>
                <a:ea typeface="HG丸ｺﾞｼｯｸM-PRO" panose="020F0600000000000000" pitchFamily="50" charset="-128"/>
              </a:rPr>
              <a:t>年から利用</a:t>
            </a:r>
            <a:endParaRPr lang="en-US" altLang="ja-JP" sz="2200" dirty="0" smtClean="0">
              <a:latin typeface="HG丸ｺﾞｼｯｸM-PRO" panose="020F0600000000000000" pitchFamily="50" charset="-128"/>
              <a:ea typeface="HG丸ｺﾞｼｯｸM-PRO" panose="020F0600000000000000" pitchFamily="50" charset="-128"/>
            </a:endParaRPr>
          </a:p>
          <a:p>
            <a:pPr lvl="1">
              <a:lnSpc>
                <a:spcPct val="150000"/>
              </a:lnSpc>
            </a:pPr>
            <a:endParaRPr lang="en-US" altLang="ja-JP" sz="2200" dirty="0">
              <a:latin typeface="HG丸ｺﾞｼｯｸM-PRO" panose="020F0600000000000000" pitchFamily="50" charset="-128"/>
              <a:ea typeface="HG丸ｺﾞｼｯｸM-PRO" panose="020F0600000000000000" pitchFamily="50" charset="-128"/>
            </a:endParaRPr>
          </a:p>
          <a:p>
            <a:pPr>
              <a:lnSpc>
                <a:spcPct val="150000"/>
              </a:lnSpc>
            </a:pPr>
            <a:endParaRPr lang="en-US" altLang="ja-JP" sz="2400" dirty="0" smtClean="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rotWithShape="1">
          <a:blip r:embed="rId2"/>
          <a:srcRect t="11667"/>
          <a:stretch/>
        </p:blipFill>
        <p:spPr>
          <a:xfrm>
            <a:off x="5541157" y="4232366"/>
            <a:ext cx="5268902" cy="2617986"/>
          </a:xfrm>
          <a:prstGeom prst="rect">
            <a:avLst/>
          </a:prstGeom>
        </p:spPr>
      </p:pic>
      <p:sp>
        <p:nvSpPr>
          <p:cNvPr id="9" name="正方形/長方形 8"/>
          <p:cNvSpPr/>
          <p:nvPr/>
        </p:nvSpPr>
        <p:spPr>
          <a:xfrm>
            <a:off x="7323789" y="6602943"/>
            <a:ext cx="1718740" cy="261610"/>
          </a:xfrm>
          <a:prstGeom prst="rect">
            <a:avLst/>
          </a:prstGeom>
        </p:spPr>
        <p:txBody>
          <a:bodyPr wrap="none">
            <a:spAutoFit/>
          </a:bodyPr>
          <a:lstStyle/>
          <a:p>
            <a:r>
              <a:rPr lang="en-US" altLang="ja-JP" sz="1100" dirty="0"/>
              <a:t>http://httpd.apache.org/</a:t>
            </a:r>
            <a:endParaRPr lang="ja-JP" altLang="en-US" sz="1100" dirty="0"/>
          </a:p>
        </p:txBody>
      </p:sp>
      <p:pic>
        <p:nvPicPr>
          <p:cNvPr id="4098" name="Picture 2" descr="File:Brian Behlendorf at INTE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42830"/>
            <a:ext cx="3013166" cy="200752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943497" y="5643155"/>
            <a:ext cx="2656114" cy="830997"/>
          </a:xfrm>
          <a:prstGeom prst="rect">
            <a:avLst/>
          </a:prstGeom>
          <a:noFill/>
        </p:spPr>
        <p:txBody>
          <a:bodyPr wrap="square" rtlCol="0">
            <a:spAutoFit/>
          </a:bodyPr>
          <a:lstStyle/>
          <a:p>
            <a:r>
              <a:rPr kumimoji="1" lang="en-US" altLang="ja-JP" sz="2400" dirty="0" smtClean="0"/>
              <a:t>ASF </a:t>
            </a:r>
            <a:r>
              <a:rPr kumimoji="1" lang="ja-JP" altLang="en-US" sz="2400" dirty="0" smtClean="0"/>
              <a:t>旗揚げ人</a:t>
            </a:r>
            <a:endParaRPr kumimoji="1" lang="en-US" altLang="ja-JP" sz="2400" dirty="0" smtClean="0"/>
          </a:p>
          <a:p>
            <a:r>
              <a:rPr lang="en-US" altLang="ja-JP" sz="2400" dirty="0"/>
              <a:t>Brian </a:t>
            </a:r>
            <a:r>
              <a:rPr lang="en-US" altLang="ja-JP" sz="2400" dirty="0" err="1" smtClean="0"/>
              <a:t>Behlendorf</a:t>
            </a:r>
            <a:endParaRPr lang="en-US" altLang="ja-JP" sz="2400" dirty="0"/>
          </a:p>
        </p:txBody>
      </p:sp>
      <p:sp>
        <p:nvSpPr>
          <p:cNvPr id="11" name="正方形/長方形 10"/>
          <p:cNvSpPr/>
          <p:nvPr/>
        </p:nvSpPr>
        <p:spPr>
          <a:xfrm>
            <a:off x="83633" y="6538248"/>
            <a:ext cx="4572000" cy="276999"/>
          </a:xfrm>
          <a:prstGeom prst="rect">
            <a:avLst/>
          </a:prstGeom>
        </p:spPr>
        <p:txBody>
          <a:bodyPr>
            <a:spAutoFit/>
          </a:bodyPr>
          <a:lstStyle/>
          <a:p>
            <a:r>
              <a:rPr lang="en-US" altLang="ja-JP" sz="1200" dirty="0"/>
              <a:t>http://en.wikipedia.org/wiki/Brian_Behlendorf</a:t>
            </a:r>
            <a:endParaRPr lang="ja-JP" altLang="en-US" sz="1200" dirty="0"/>
          </a:p>
        </p:txBody>
      </p:sp>
    </p:spTree>
    <p:extLst>
      <p:ext uri="{BB962C8B-B14F-4D97-AF65-F5344CB8AC3E}">
        <p14:creationId xmlns:p14="http://schemas.microsoft.com/office/powerpoint/2010/main" val="122822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395732"/>
            <a:ext cx="8610600" cy="1005501"/>
          </a:xfrm>
        </p:spPr>
        <p:txBody>
          <a:bodyPr>
            <a:normAutofit fontScale="90000"/>
          </a:bodyPr>
          <a:lstStyle/>
          <a:p>
            <a:r>
              <a:rPr lang="en-US" altLang="ja-JP" sz="4800" cap="none" dirty="0" smtClean="0">
                <a:latin typeface="HG丸ｺﾞｼｯｸM-PRO" panose="020F0600000000000000" pitchFamily="50" charset="-128"/>
                <a:ea typeface="HG丸ｺﾞｼｯｸM-PRO" panose="020F0600000000000000" pitchFamily="50" charset="-128"/>
              </a:rPr>
              <a:t>Apache</a:t>
            </a:r>
            <a:r>
              <a:rPr lang="ja-JP" altLang="en-US" sz="4800" dirty="0" smtClean="0">
                <a:latin typeface="HG丸ｺﾞｼｯｸM-PRO" panose="020F0600000000000000" pitchFamily="50" charset="-128"/>
                <a:ea typeface="HG丸ｺﾞｼｯｸM-PRO" panose="020F0600000000000000" pitchFamily="50" charset="-128"/>
              </a:rPr>
              <a:t> が何故注目されるのか？</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401233"/>
            <a:ext cx="8610600" cy="5456767"/>
          </a:xfrm>
        </p:spPr>
        <p:txBody>
          <a:bodyPr>
            <a:normAutofit fontScale="85000" lnSpcReduction="20000"/>
          </a:bodyPr>
          <a:lstStyle/>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無料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無保証・無対応</a:t>
            </a:r>
            <a:endParaRPr lang="en-US" altLang="ja-JP" sz="2400" dirty="0">
              <a:latin typeface="HG丸ｺﾞｼｯｸM-PRO" panose="020F0600000000000000" pitchFamily="50" charset="-128"/>
              <a:ea typeface="HG丸ｺﾞｼｯｸM-PRO" panose="020F0600000000000000" pitchFamily="50" charset="-128"/>
            </a:endParaRPr>
          </a:p>
          <a:p>
            <a:pPr lvl="1">
              <a:lnSpc>
                <a:spcPct val="150000"/>
              </a:lnSpc>
            </a:pPr>
            <a:r>
              <a:rPr lang="en-US" altLang="ja-JP" sz="2200" dirty="0" smtClean="0">
                <a:latin typeface="HG丸ｺﾞｼｯｸM-PRO" panose="020F0600000000000000" pitchFamily="50" charset="-128"/>
                <a:ea typeface="HG丸ｺﾞｼｯｸM-PRO" panose="020F0600000000000000" pitchFamily="50" charset="-128"/>
              </a:rPr>
              <a:t>Linux </a:t>
            </a:r>
            <a:r>
              <a:rPr lang="ja-JP" altLang="en-US" sz="2200" dirty="0" smtClean="0">
                <a:latin typeface="HG丸ｺﾞｼｯｸM-PRO" panose="020F0600000000000000" pitchFamily="50" charset="-128"/>
                <a:ea typeface="HG丸ｺﾞｼｯｸM-PRO" panose="020F0600000000000000" pitchFamily="50" charset="-128"/>
              </a:rPr>
              <a:t>と同様にボランティアによってメンテナンス</a:t>
            </a:r>
            <a:endParaRPr lang="en-US" altLang="ja-JP" sz="2200" dirty="0" smtClean="0">
              <a:latin typeface="HG丸ｺﾞｼｯｸM-PRO" panose="020F0600000000000000" pitchFamily="50" charset="-128"/>
              <a:ea typeface="HG丸ｺﾞｼｯｸM-PRO" panose="020F0600000000000000" pitchFamily="50" charset="-128"/>
            </a:endParaRPr>
          </a:p>
          <a:p>
            <a:pPr lvl="2">
              <a:lnSpc>
                <a:spcPct val="150000"/>
              </a:lnSpc>
            </a:pPr>
            <a:r>
              <a:rPr lang="en-US" altLang="ja-JP" sz="2000" dirty="0" smtClean="0">
                <a:latin typeface="HG丸ｺﾞｼｯｸM-PRO" panose="020F0600000000000000" pitchFamily="50" charset="-128"/>
                <a:ea typeface="HG丸ｺﾞｼｯｸM-PRO" panose="020F0600000000000000" pitchFamily="50" charset="-128"/>
              </a:rPr>
              <a:t>Apache </a:t>
            </a:r>
            <a:r>
              <a:rPr lang="ja-JP" altLang="en-US" sz="2000" dirty="0" smtClean="0">
                <a:latin typeface="HG丸ｺﾞｼｯｸM-PRO" panose="020F0600000000000000" pitchFamily="50" charset="-128"/>
                <a:ea typeface="HG丸ｺﾞｼｯｸM-PRO" panose="020F0600000000000000" pitchFamily="50" charset="-128"/>
              </a:rPr>
              <a:t>コミュニティ</a:t>
            </a:r>
            <a:endParaRPr lang="en-US" altLang="ja-JP" sz="2000" dirty="0" smtClean="0">
              <a:latin typeface="HG丸ｺﾞｼｯｸM-PRO" panose="020F0600000000000000" pitchFamily="50" charset="-128"/>
              <a:ea typeface="HG丸ｺﾞｼｯｸM-PRO" panose="020F0600000000000000" pitchFamily="50" charset="-128"/>
            </a:endParaRPr>
          </a:p>
          <a:p>
            <a:pPr lvl="3">
              <a:lnSpc>
                <a:spcPct val="150000"/>
              </a:lnSpc>
            </a:pPr>
            <a:r>
              <a:rPr lang="ja-JP" altLang="en-US" sz="2000" dirty="0">
                <a:latin typeface="HG丸ｺﾞｼｯｸM-PRO" panose="020F0600000000000000" pitchFamily="50" charset="-128"/>
                <a:ea typeface="HG丸ｺﾞｼｯｸM-PRO" panose="020F0600000000000000" pitchFamily="50" charset="-128"/>
              </a:rPr>
              <a:t>迅速</a:t>
            </a:r>
            <a:r>
              <a:rPr lang="ja-JP" altLang="en-US" sz="2000" dirty="0" smtClean="0">
                <a:latin typeface="HG丸ｺﾞｼｯｸM-PRO" panose="020F0600000000000000" pitchFamily="50" charset="-128"/>
                <a:ea typeface="HG丸ｺﾞｼｯｸM-PRO" panose="020F0600000000000000" pitchFamily="50" charset="-128"/>
              </a:rPr>
              <a:t>な回答と対応が受けられる</a:t>
            </a:r>
            <a:endParaRPr lang="en-US" altLang="ja-JP" sz="20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高い信頼性</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smtClean="0">
                <a:latin typeface="HG丸ｺﾞｼｯｸM-PRO" panose="020F0600000000000000" pitchFamily="50" charset="-128"/>
                <a:ea typeface="HG丸ｺﾞｼｯｸM-PRO" panose="020F0600000000000000" pitchFamily="50" charset="-128"/>
              </a:rPr>
              <a:t>高い安定性と軽快な動作</a:t>
            </a:r>
            <a:endParaRPr lang="en-US" altLang="ja-JP" sz="22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豊富な機能</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50000"/>
              </a:lnSpc>
            </a:pPr>
            <a:r>
              <a:rPr lang="en-US" altLang="ja-JP" sz="2200" dirty="0" smtClean="0">
                <a:latin typeface="HG丸ｺﾞｼｯｸM-PRO" panose="020F0600000000000000" pitchFamily="50" charset="-128"/>
                <a:ea typeface="HG丸ｺﾞｼｯｸM-PRO" panose="020F0600000000000000" pitchFamily="50" charset="-128"/>
              </a:rPr>
              <a:t>Microsoft IIS </a:t>
            </a:r>
            <a:r>
              <a:rPr lang="ja-JP" altLang="en-US" sz="2200" dirty="0" smtClean="0">
                <a:latin typeface="HG丸ｺﾞｼｯｸM-PRO" panose="020F0600000000000000" pitchFamily="50" charset="-128"/>
                <a:ea typeface="HG丸ｺﾞｼｯｸM-PRO" panose="020F0600000000000000" pitchFamily="50" charset="-128"/>
              </a:rPr>
              <a:t>などの市販と比べても，機能は豊富である</a:t>
            </a:r>
            <a:endParaRPr lang="en-US" altLang="ja-JP" sz="22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400" dirty="0" smtClean="0">
                <a:latin typeface="HG丸ｺﾞｼｯｸM-PRO" panose="020F0600000000000000" pitchFamily="50" charset="-128"/>
                <a:ea typeface="HG丸ｺﾞｼｯｸM-PRO" panose="020F0600000000000000" pitchFamily="50" charset="-128"/>
              </a:rPr>
              <a:t>多彩な動作環境</a:t>
            </a:r>
            <a:endParaRPr lang="en-US" altLang="ja-JP" sz="2400" dirty="0" smtClean="0">
              <a:latin typeface="HG丸ｺﾞｼｯｸM-PRO" panose="020F0600000000000000" pitchFamily="50" charset="-128"/>
              <a:ea typeface="HG丸ｺﾞｼｯｸM-PRO" panose="020F0600000000000000" pitchFamily="50" charset="-128"/>
            </a:endParaRPr>
          </a:p>
          <a:p>
            <a:pPr lvl="1">
              <a:lnSpc>
                <a:spcPct val="150000"/>
              </a:lnSpc>
            </a:pPr>
            <a:r>
              <a:rPr lang="ja-JP" altLang="en-US" sz="2200" dirty="0">
                <a:latin typeface="HG丸ｺﾞｼｯｸM-PRO" panose="020F0600000000000000" pitchFamily="50" charset="-128"/>
                <a:ea typeface="HG丸ｺﾞｼｯｸM-PRO" panose="020F0600000000000000" pitchFamily="50" charset="-128"/>
              </a:rPr>
              <a:t>様々</a:t>
            </a:r>
            <a:r>
              <a:rPr lang="ja-JP" altLang="en-US" sz="2200" dirty="0" smtClean="0">
                <a:latin typeface="HG丸ｺﾞｼｯｸM-PRO" panose="020F0600000000000000" pitchFamily="50" charset="-128"/>
                <a:ea typeface="HG丸ｺﾞｼｯｸM-PRO" panose="020F0600000000000000" pitchFamily="50" charset="-128"/>
              </a:rPr>
              <a:t>な</a:t>
            </a:r>
            <a:r>
              <a:rPr lang="en-US" altLang="ja-JP" sz="2200" dirty="0" smtClean="0">
                <a:latin typeface="HG丸ｺﾞｼｯｸM-PRO" panose="020F0600000000000000" pitchFamily="50" charset="-128"/>
                <a:ea typeface="HG丸ｺﾞｼｯｸM-PRO" panose="020F0600000000000000" pitchFamily="50" charset="-128"/>
              </a:rPr>
              <a:t>OS </a:t>
            </a:r>
            <a:r>
              <a:rPr lang="ja-JP" altLang="en-US" sz="2200" dirty="0" smtClean="0">
                <a:latin typeface="HG丸ｺﾞｼｯｸM-PRO" panose="020F0600000000000000" pitchFamily="50" charset="-128"/>
                <a:ea typeface="HG丸ｺﾞｼｯｸM-PRO" panose="020F0600000000000000" pitchFamily="50" charset="-128"/>
              </a:rPr>
              <a:t>において動作する</a:t>
            </a:r>
            <a:endParaRPr lang="en-US" altLang="ja-JP" sz="2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4389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600" y="497332"/>
            <a:ext cx="7772400" cy="734568"/>
          </a:xfrm>
        </p:spPr>
        <p:txBody>
          <a:bodyPr>
            <a:noAutofit/>
          </a:bodyPr>
          <a:lstStyle/>
          <a:p>
            <a:r>
              <a:rPr kumimoji="1" lang="ja-JP" altLang="en-US" sz="6000" dirty="0" smtClean="0">
                <a:latin typeface="HG丸ｺﾞｼｯｸM-PRO" panose="020F0600000000000000" pitchFamily="50" charset="-128"/>
                <a:ea typeface="HG丸ｺﾞｼｯｸM-PRO" panose="020F0600000000000000" pitchFamily="50" charset="-128"/>
              </a:rPr>
              <a:t>目次</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p:cNvSpPr>
            <a:spLocks noGrp="1"/>
          </p:cNvSpPr>
          <p:nvPr>
            <p:ph idx="1"/>
          </p:nvPr>
        </p:nvSpPr>
        <p:spPr>
          <a:xfrm>
            <a:off x="716489" y="1323703"/>
            <a:ext cx="7772400" cy="4578531"/>
          </a:xfrm>
        </p:spPr>
        <p:txBody>
          <a:bodyPr>
            <a:noAutofit/>
          </a:bodyPr>
          <a:lstStyle/>
          <a:p>
            <a:r>
              <a:rPr kumimoji="1" lang="en-US" altLang="ja-JP" sz="4000" dirty="0" smtClean="0">
                <a:latin typeface="HG丸ｺﾞｼｯｸM-PRO" panose="020F0600000000000000" pitchFamily="50" charset="-128"/>
                <a:ea typeface="HG丸ｺﾞｼｯｸM-PRO" panose="020F0600000000000000" pitchFamily="50" charset="-128"/>
              </a:rPr>
              <a:t>WWW </a:t>
            </a:r>
            <a:r>
              <a:rPr kumimoji="1" lang="ja-JP" altLang="en-US" sz="4000" dirty="0" smtClean="0">
                <a:latin typeface="HG丸ｺﾞｼｯｸM-PRO" panose="020F0600000000000000" pitchFamily="50" charset="-128"/>
                <a:ea typeface="HG丸ｺﾞｼｯｸM-PRO" panose="020F0600000000000000" pitchFamily="50" charset="-128"/>
              </a:rPr>
              <a:t>とは？</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kumimoji="1" lang="en-US" altLang="ja-JP" sz="4000" dirty="0" smtClean="0">
                <a:latin typeface="HG丸ｺﾞｼｯｸM-PRO" panose="020F0600000000000000" pitchFamily="50" charset="-128"/>
                <a:ea typeface="HG丸ｺﾞｼｯｸM-PRO" panose="020F0600000000000000" pitchFamily="50" charset="-128"/>
              </a:rPr>
              <a:t>WWW </a:t>
            </a:r>
            <a:r>
              <a:rPr kumimoji="1" lang="ja-JP" altLang="en-US" sz="4000" dirty="0" smtClean="0">
                <a:latin typeface="HG丸ｺﾞｼｯｸM-PRO" panose="020F0600000000000000" pitchFamily="50" charset="-128"/>
                <a:ea typeface="HG丸ｺﾞｼｯｸM-PRO" panose="020F0600000000000000" pitchFamily="50" charset="-128"/>
              </a:rPr>
              <a:t>の仕組み</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lang="en-US" altLang="ja-JP" sz="4000" dirty="0" smtClean="0">
                <a:latin typeface="HG丸ｺﾞｼｯｸM-PRO" panose="020F0600000000000000" pitchFamily="50" charset="-128"/>
                <a:ea typeface="HG丸ｺﾞｼｯｸM-PRO" panose="020F0600000000000000" pitchFamily="50" charset="-128"/>
              </a:rPr>
              <a:t>WWW </a:t>
            </a:r>
            <a:r>
              <a:rPr lang="ja-JP" altLang="en-US" sz="4000" dirty="0" smtClean="0">
                <a:latin typeface="HG丸ｺﾞｼｯｸM-PRO" panose="020F0600000000000000" pitchFamily="50" charset="-128"/>
                <a:ea typeface="HG丸ｺﾞｼｯｸM-PRO" panose="020F0600000000000000" pitchFamily="50" charset="-128"/>
              </a:rPr>
              <a:t>サーバ</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著作権について</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まとめ</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参考文献</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a:latin typeface="HG丸ｺﾞｼｯｸM-PRO" panose="020F0600000000000000" pitchFamily="50" charset="-128"/>
                <a:ea typeface="HG丸ｺﾞｼｯｸM-PRO" panose="020F0600000000000000" pitchFamily="50" charset="-128"/>
              </a:rPr>
              <a:t>付録</a:t>
            </a:r>
            <a:r>
              <a:rPr kumimoji="1" lang="en-US" altLang="ja-JP" sz="4000" dirty="0" smtClean="0">
                <a:latin typeface="HG丸ｺﾞｼｯｸM-PRO" panose="020F0600000000000000" pitchFamily="50" charset="-128"/>
                <a:ea typeface="HG丸ｺﾞｼｯｸM-PRO" panose="020F0600000000000000" pitchFamily="50" charset="-128"/>
              </a:rPr>
              <a:t> </a:t>
            </a:r>
          </a:p>
          <a:p>
            <a:endParaRPr kumimoji="1" lang="en-US" altLang="ja-JP" sz="4000" dirty="0" smtClean="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716489" y="1976846"/>
            <a:ext cx="4033311" cy="78424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2299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5732"/>
            <a:ext cx="9144000" cy="1005501"/>
          </a:xfrm>
        </p:spPr>
        <p:txBody>
          <a:bodyPr>
            <a:normAutofit/>
          </a:bodyPr>
          <a:lstStyle/>
          <a:p>
            <a:pPr algn="ctr"/>
            <a:r>
              <a:rPr kumimoji="1" lang="en-US" altLang="ja-JP" sz="6000" dirty="0" smtClean="0">
                <a:latin typeface="Meiryo UI" panose="020B0604030504040204" pitchFamily="50" charset="-128"/>
                <a:ea typeface="Meiryo UI" panose="020B0604030504040204" pitchFamily="50" charset="-128"/>
              </a:rPr>
              <a:t>WWW </a:t>
            </a:r>
            <a:r>
              <a:rPr kumimoji="1" lang="ja-JP" altLang="en-US" sz="6000" dirty="0" smtClean="0">
                <a:latin typeface="Meiryo UI" panose="020B0604030504040204" pitchFamily="50" charset="-128"/>
                <a:ea typeface="Meiryo UI" panose="020B0604030504040204" pitchFamily="50" charset="-128"/>
              </a:rPr>
              <a:t>の特徴</a:t>
            </a:r>
            <a:r>
              <a:rPr kumimoji="1" lang="en-US" altLang="ja-JP" sz="6000" dirty="0" smtClean="0">
                <a:latin typeface="Meiryo UI" panose="020B0604030504040204" pitchFamily="50" charset="-128"/>
                <a:ea typeface="Meiryo UI" panose="020B0604030504040204" pitchFamily="50" charset="-128"/>
              </a:rPr>
              <a:t> </a:t>
            </a:r>
            <a:endParaRPr kumimoji="1" lang="ja-JP" altLang="en-US" sz="6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96333" y="1473200"/>
            <a:ext cx="8119534" cy="4724400"/>
          </a:xfrm>
        </p:spPr>
        <p:txBody>
          <a:bodyPr>
            <a:normAutofit/>
          </a:bodyPr>
          <a:lstStyle/>
          <a:p>
            <a:pPr>
              <a:lnSpc>
                <a:spcPct val="100000"/>
              </a:lnSpc>
            </a:pPr>
            <a:r>
              <a:rPr lang="ja-JP" altLang="en-US" sz="2800" dirty="0" smtClean="0">
                <a:latin typeface="Meiryo UI" panose="020B0604030504040204" pitchFamily="50" charset="-128"/>
                <a:ea typeface="Meiryo UI" panose="020B0604030504040204" pitchFamily="50" charset="-128"/>
              </a:rPr>
              <a:t>ハイパーテキスト形式で書かれた文書</a:t>
            </a:r>
            <a:endParaRPr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ドキュメント記述言語の</a:t>
            </a:r>
            <a:r>
              <a:rPr lang="en-US" altLang="ja-JP" sz="2800" dirty="0" smtClean="0">
                <a:latin typeface="Meiryo UI" panose="020B0604030504040204" pitchFamily="50" charset="-128"/>
                <a:ea typeface="Meiryo UI" panose="020B0604030504040204" pitchFamily="50" charset="-128"/>
              </a:rPr>
              <a:t>HTML </a:t>
            </a:r>
            <a:r>
              <a:rPr lang="ja-JP" altLang="en-US" sz="2800" dirty="0" smtClean="0">
                <a:latin typeface="Meiryo UI" panose="020B0604030504040204" pitchFamily="50" charset="-128"/>
                <a:ea typeface="Meiryo UI" panose="020B0604030504040204" pitchFamily="50" charset="-128"/>
              </a:rPr>
              <a:t>や</a:t>
            </a:r>
            <a:r>
              <a:rPr lang="en-US" altLang="ja-JP" sz="2800" dirty="0" smtClean="0">
                <a:latin typeface="Meiryo UI" panose="020B0604030504040204" pitchFamily="50" charset="-128"/>
                <a:ea typeface="Meiryo UI" panose="020B0604030504040204" pitchFamily="50" charset="-128"/>
              </a:rPr>
              <a:t>XHTML </a:t>
            </a:r>
            <a:r>
              <a:rPr lang="ja-JP" altLang="en-US" sz="2800" dirty="0" smtClean="0">
                <a:latin typeface="Meiryo UI" panose="020B0604030504040204" pitchFamily="50" charset="-128"/>
                <a:ea typeface="Meiryo UI" panose="020B0604030504040204" pitchFamily="50" charset="-128"/>
              </a:rPr>
              <a:t>などを使用</a:t>
            </a:r>
            <a:endParaRPr kumimoji="1"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プロトコル</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通信規約</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には，</a:t>
            </a:r>
            <a:r>
              <a:rPr lang="en-US" altLang="ja-JP" sz="2800" dirty="0" smtClean="0">
                <a:latin typeface="Meiryo UI" panose="020B0604030504040204" pitchFamily="50" charset="-128"/>
                <a:ea typeface="Meiryo UI" panose="020B0604030504040204" pitchFamily="50" charset="-128"/>
              </a:rPr>
              <a:t>HTTP, HTTPS </a:t>
            </a:r>
            <a:r>
              <a:rPr lang="ja-JP" altLang="en-US" sz="2800" dirty="0" smtClean="0">
                <a:latin typeface="Meiryo UI" panose="020B0604030504040204" pitchFamily="50" charset="-128"/>
                <a:ea typeface="Meiryo UI" panose="020B0604030504040204" pitchFamily="50" charset="-128"/>
              </a:rPr>
              <a:t>を使用</a:t>
            </a:r>
            <a:endParaRPr lang="en-US" altLang="ja-JP" sz="2800" dirty="0" smtClean="0">
              <a:latin typeface="Meiryo UI" panose="020B0604030504040204" pitchFamily="50" charset="-128"/>
              <a:ea typeface="Meiryo UI" panose="020B0604030504040204" pitchFamily="50" charset="-128"/>
            </a:endParaRPr>
          </a:p>
          <a:p>
            <a:pPr>
              <a:lnSpc>
                <a:spcPct val="100000"/>
              </a:lnSpc>
            </a:pPr>
            <a:r>
              <a:rPr kumimoji="1" lang="ja-JP" altLang="en-US" sz="2800" dirty="0" smtClean="0">
                <a:latin typeface="Meiryo UI" panose="020B0604030504040204" pitchFamily="50" charset="-128"/>
                <a:ea typeface="Meiryo UI" panose="020B0604030504040204" pitchFamily="50" charset="-128"/>
              </a:rPr>
              <a:t>それぞれの</a:t>
            </a:r>
            <a:r>
              <a:rPr lang="ja-JP" altLang="en-US" sz="2800" dirty="0">
                <a:latin typeface="Meiryo UI" panose="020B0604030504040204" pitchFamily="50" charset="-128"/>
                <a:ea typeface="Meiryo UI" panose="020B0604030504040204" pitchFamily="50" charset="-128"/>
              </a:rPr>
              <a:t>文書</a:t>
            </a:r>
            <a:r>
              <a:rPr kumimoji="1" lang="ja-JP" altLang="en-US" sz="2800" dirty="0" smtClean="0">
                <a:latin typeface="Meiryo UI" panose="020B0604030504040204" pitchFamily="50" charset="-128"/>
                <a:ea typeface="Meiryo UI" panose="020B0604030504040204" pitchFamily="50" charset="-128"/>
              </a:rPr>
              <a:t>が</a:t>
            </a:r>
            <a:r>
              <a:rPr kumimoji="1" lang="en-US" altLang="ja-JP" sz="2800" dirty="0" smtClean="0">
                <a:latin typeface="Meiryo UI" panose="020B0604030504040204" pitchFamily="50" charset="-128"/>
                <a:ea typeface="Meiryo UI" panose="020B0604030504040204" pitchFamily="50" charset="-128"/>
              </a:rPr>
              <a:t>URL </a:t>
            </a:r>
            <a:r>
              <a:rPr kumimoji="1" lang="ja-JP" altLang="en-US" sz="2800" dirty="0" smtClean="0">
                <a:latin typeface="Meiryo UI" panose="020B0604030504040204" pitchFamily="50" charset="-128"/>
                <a:ea typeface="Meiryo UI" panose="020B0604030504040204" pitchFamily="50" charset="-128"/>
              </a:rPr>
              <a:t>をもつ</a:t>
            </a:r>
            <a:endParaRPr kumimoji="1"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a:latin typeface="Meiryo UI" panose="020B0604030504040204" pitchFamily="50" charset="-128"/>
                <a:ea typeface="Meiryo UI" panose="020B0604030504040204" pitchFamily="50" charset="-128"/>
              </a:rPr>
              <a:t>文書</a:t>
            </a:r>
            <a:r>
              <a:rPr kumimoji="1" lang="ja-JP" altLang="en-US" sz="2800" dirty="0" smtClean="0">
                <a:latin typeface="Meiryo UI" panose="020B0604030504040204" pitchFamily="50" charset="-128"/>
                <a:ea typeface="Meiryo UI" panose="020B0604030504040204" pitchFamily="50" charset="-128"/>
              </a:rPr>
              <a:t>の閲覧には</a:t>
            </a:r>
            <a:r>
              <a:rPr lang="ja-JP" altLang="en-US" sz="2800" dirty="0" smtClean="0">
                <a:latin typeface="Meiryo UI" panose="020B0604030504040204" pitchFamily="50" charset="-128"/>
                <a:ea typeface="Meiryo UI" panose="020B0604030504040204" pitchFamily="50" charset="-128"/>
              </a:rPr>
              <a:t>ブラウザが必要</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901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5732"/>
            <a:ext cx="9144000" cy="1005501"/>
          </a:xfrm>
        </p:spPr>
        <p:txBody>
          <a:bodyPr>
            <a:normAutofit/>
          </a:bodyPr>
          <a:lstStyle/>
          <a:p>
            <a:pPr algn="ctr"/>
            <a:r>
              <a:rPr kumimoji="1" lang="en-US" altLang="ja-JP" sz="6000" dirty="0" smtClean="0">
                <a:latin typeface="Meiryo UI" panose="020B0604030504040204" pitchFamily="50" charset="-128"/>
                <a:ea typeface="Meiryo UI" panose="020B0604030504040204" pitchFamily="50" charset="-128"/>
              </a:rPr>
              <a:t>WWW </a:t>
            </a:r>
            <a:r>
              <a:rPr kumimoji="1" lang="ja-JP" altLang="en-US" sz="6000" dirty="0" smtClean="0">
                <a:latin typeface="Meiryo UI" panose="020B0604030504040204" pitchFamily="50" charset="-128"/>
                <a:ea typeface="Meiryo UI" panose="020B0604030504040204" pitchFamily="50" charset="-128"/>
              </a:rPr>
              <a:t>の特徴</a:t>
            </a:r>
            <a:r>
              <a:rPr kumimoji="1" lang="en-US" altLang="ja-JP" sz="6000" dirty="0" smtClean="0">
                <a:latin typeface="Meiryo UI" panose="020B0604030504040204" pitchFamily="50" charset="-128"/>
                <a:ea typeface="Meiryo UI" panose="020B0604030504040204" pitchFamily="50" charset="-128"/>
              </a:rPr>
              <a:t> </a:t>
            </a:r>
            <a:endParaRPr kumimoji="1" lang="ja-JP" altLang="en-US" sz="6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96333" y="1473200"/>
            <a:ext cx="8631767" cy="4724400"/>
          </a:xfrm>
        </p:spPr>
        <p:txBody>
          <a:bodyPr>
            <a:normAutofit/>
          </a:bodyPr>
          <a:lstStyle/>
          <a:p>
            <a:pPr>
              <a:lnSpc>
                <a:spcPct val="100000"/>
              </a:lnSpc>
              <a:buClr>
                <a:srgbClr val="00B050"/>
              </a:buClr>
              <a:buFont typeface="Wingdings" panose="05000000000000000000" pitchFamily="2" charset="2"/>
              <a:buChar char="u"/>
            </a:pPr>
            <a:r>
              <a:rPr lang="ja-JP" altLang="en-US" sz="2800" u="sng" dirty="0" smtClean="0">
                <a:latin typeface="Meiryo UI" panose="020B0604030504040204" pitchFamily="50" charset="-128"/>
                <a:ea typeface="Meiryo UI" panose="020B0604030504040204" pitchFamily="50" charset="-128"/>
              </a:rPr>
              <a:t>ハイパーテキスト形式で書かれた文書</a:t>
            </a:r>
            <a:endParaRPr lang="en-US" altLang="ja-JP" sz="2800" u="sng"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ドキュメント記述言語の</a:t>
            </a:r>
            <a:r>
              <a:rPr lang="en-US" altLang="ja-JP" sz="2800" dirty="0" smtClean="0">
                <a:latin typeface="Meiryo UI" panose="020B0604030504040204" pitchFamily="50" charset="-128"/>
                <a:ea typeface="Meiryo UI" panose="020B0604030504040204" pitchFamily="50" charset="-128"/>
              </a:rPr>
              <a:t>HTML </a:t>
            </a:r>
            <a:r>
              <a:rPr lang="ja-JP" altLang="en-US" sz="2800" dirty="0" smtClean="0">
                <a:latin typeface="Meiryo UI" panose="020B0604030504040204" pitchFamily="50" charset="-128"/>
                <a:ea typeface="Meiryo UI" panose="020B0604030504040204" pitchFamily="50" charset="-128"/>
              </a:rPr>
              <a:t>や</a:t>
            </a:r>
            <a:r>
              <a:rPr lang="en-US" altLang="ja-JP" sz="2800" dirty="0" smtClean="0">
                <a:latin typeface="Meiryo UI" panose="020B0604030504040204" pitchFamily="50" charset="-128"/>
                <a:ea typeface="Meiryo UI" panose="020B0604030504040204" pitchFamily="50" charset="-128"/>
              </a:rPr>
              <a:t>XHTML </a:t>
            </a:r>
            <a:r>
              <a:rPr lang="ja-JP" altLang="en-US" sz="2800" dirty="0" smtClean="0">
                <a:latin typeface="Meiryo UI" panose="020B0604030504040204" pitchFamily="50" charset="-128"/>
                <a:ea typeface="Meiryo UI" panose="020B0604030504040204" pitchFamily="50" charset="-128"/>
              </a:rPr>
              <a:t>などを使用</a:t>
            </a:r>
            <a:endParaRPr kumimoji="1" lang="en-US" altLang="ja-JP" sz="2800" u="sng" dirty="0" smtClean="0">
              <a:latin typeface="Meiryo UI" panose="020B0604030504040204" pitchFamily="50" charset="-128"/>
              <a:ea typeface="Meiryo UI" panose="020B0604030504040204" pitchFamily="50" charset="-128"/>
            </a:endParaRPr>
          </a:p>
          <a:p>
            <a:pPr>
              <a:lnSpc>
                <a:spcPct val="100000"/>
              </a:lnSpc>
            </a:pPr>
            <a:r>
              <a:rPr lang="ja-JP" altLang="en-US" sz="2800" dirty="0" smtClean="0">
                <a:latin typeface="Meiryo UI" panose="020B0604030504040204" pitchFamily="50" charset="-128"/>
                <a:ea typeface="Meiryo UI" panose="020B0604030504040204" pitchFamily="50" charset="-128"/>
              </a:rPr>
              <a:t>プロトコル</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通信規約</a:t>
            </a:r>
            <a:r>
              <a:rPr lang="en-US" altLang="ja-JP"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には，</a:t>
            </a:r>
            <a:r>
              <a:rPr lang="en-US" altLang="ja-JP" sz="2800" dirty="0" smtClean="0">
                <a:latin typeface="Meiryo UI" panose="020B0604030504040204" pitchFamily="50" charset="-128"/>
                <a:ea typeface="Meiryo UI" panose="020B0604030504040204" pitchFamily="50" charset="-128"/>
              </a:rPr>
              <a:t>HTTP, HTTPS </a:t>
            </a:r>
            <a:r>
              <a:rPr lang="ja-JP" altLang="en-US" sz="2800" dirty="0" smtClean="0">
                <a:latin typeface="Meiryo UI" panose="020B0604030504040204" pitchFamily="50" charset="-128"/>
                <a:ea typeface="Meiryo UI" panose="020B0604030504040204" pitchFamily="50" charset="-128"/>
              </a:rPr>
              <a:t>を使用</a:t>
            </a:r>
            <a:endParaRPr lang="en-US" altLang="ja-JP" sz="2800" dirty="0" smtClean="0">
              <a:latin typeface="Meiryo UI" panose="020B0604030504040204" pitchFamily="50" charset="-128"/>
              <a:ea typeface="Meiryo UI" panose="020B0604030504040204" pitchFamily="50" charset="-128"/>
            </a:endParaRPr>
          </a:p>
          <a:p>
            <a:pPr>
              <a:lnSpc>
                <a:spcPct val="100000"/>
              </a:lnSpc>
            </a:pPr>
            <a:r>
              <a:rPr kumimoji="1" lang="ja-JP" altLang="en-US" sz="2800" dirty="0" smtClean="0">
                <a:latin typeface="Meiryo UI" panose="020B0604030504040204" pitchFamily="50" charset="-128"/>
                <a:ea typeface="Meiryo UI" panose="020B0604030504040204" pitchFamily="50" charset="-128"/>
              </a:rPr>
              <a:t>それぞれの</a:t>
            </a:r>
            <a:r>
              <a:rPr lang="ja-JP" altLang="en-US" sz="2800" dirty="0">
                <a:latin typeface="Meiryo UI" panose="020B0604030504040204" pitchFamily="50" charset="-128"/>
                <a:ea typeface="Meiryo UI" panose="020B0604030504040204" pitchFamily="50" charset="-128"/>
              </a:rPr>
              <a:t>文書</a:t>
            </a:r>
            <a:r>
              <a:rPr kumimoji="1" lang="ja-JP" altLang="en-US" sz="2800" dirty="0" smtClean="0">
                <a:latin typeface="Meiryo UI" panose="020B0604030504040204" pitchFamily="50" charset="-128"/>
                <a:ea typeface="Meiryo UI" panose="020B0604030504040204" pitchFamily="50" charset="-128"/>
              </a:rPr>
              <a:t>が</a:t>
            </a:r>
            <a:r>
              <a:rPr kumimoji="1" lang="en-US" altLang="ja-JP" sz="2800" dirty="0" smtClean="0">
                <a:latin typeface="Meiryo UI" panose="020B0604030504040204" pitchFamily="50" charset="-128"/>
                <a:ea typeface="Meiryo UI" panose="020B0604030504040204" pitchFamily="50" charset="-128"/>
              </a:rPr>
              <a:t>URL </a:t>
            </a:r>
            <a:r>
              <a:rPr kumimoji="1" lang="ja-JP" altLang="en-US" sz="2800" dirty="0" smtClean="0">
                <a:latin typeface="Meiryo UI" panose="020B0604030504040204" pitchFamily="50" charset="-128"/>
                <a:ea typeface="Meiryo UI" panose="020B0604030504040204" pitchFamily="50" charset="-128"/>
              </a:rPr>
              <a:t>をもつ</a:t>
            </a:r>
            <a:endParaRPr kumimoji="1" lang="en-US" altLang="ja-JP" sz="2800" dirty="0" smtClean="0">
              <a:latin typeface="Meiryo UI" panose="020B0604030504040204" pitchFamily="50" charset="-128"/>
              <a:ea typeface="Meiryo UI" panose="020B0604030504040204" pitchFamily="50" charset="-128"/>
            </a:endParaRPr>
          </a:p>
          <a:p>
            <a:pPr>
              <a:lnSpc>
                <a:spcPct val="100000"/>
              </a:lnSpc>
            </a:pPr>
            <a:r>
              <a:rPr lang="ja-JP" altLang="en-US" sz="2800" dirty="0">
                <a:latin typeface="Meiryo UI" panose="020B0604030504040204" pitchFamily="50" charset="-128"/>
                <a:ea typeface="Meiryo UI" panose="020B0604030504040204" pitchFamily="50" charset="-128"/>
              </a:rPr>
              <a:t>文書</a:t>
            </a:r>
            <a:r>
              <a:rPr kumimoji="1" lang="ja-JP" altLang="en-US" sz="2800" dirty="0" smtClean="0">
                <a:latin typeface="Meiryo UI" panose="020B0604030504040204" pitchFamily="50" charset="-128"/>
                <a:ea typeface="Meiryo UI" panose="020B0604030504040204" pitchFamily="50" charset="-128"/>
              </a:rPr>
              <a:t>の閲覧には</a:t>
            </a:r>
            <a:r>
              <a:rPr lang="ja-JP" altLang="en-US" sz="2800" dirty="0" smtClean="0">
                <a:latin typeface="Meiryo UI" panose="020B0604030504040204" pitchFamily="50" charset="-128"/>
                <a:ea typeface="Meiryo UI" panose="020B0604030504040204" pitchFamily="50" charset="-128"/>
              </a:rPr>
              <a:t>ブラウザが必要</a:t>
            </a:r>
            <a:endParaRPr kumimoji="1" lang="en-US" altLang="ja-JP" sz="2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5223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95732"/>
            <a:ext cx="9144000" cy="1005501"/>
          </a:xfrm>
        </p:spPr>
        <p:txBody>
          <a:bodyPr>
            <a:normAutofit/>
          </a:bodyPr>
          <a:lstStyle/>
          <a:p>
            <a:pPr algn="ctr"/>
            <a:r>
              <a:rPr lang="ja-JP" altLang="en-US" sz="6000" dirty="0" smtClean="0">
                <a:latin typeface="Meiryo UI" panose="020B0604030504040204" pitchFamily="50" charset="-128"/>
                <a:ea typeface="Meiryo UI" panose="020B0604030504040204" pitchFamily="50" charset="-128"/>
              </a:rPr>
              <a:t>ハイパーテキスト</a:t>
            </a:r>
            <a:r>
              <a:rPr kumimoji="1" lang="en-US" altLang="ja-JP" sz="6000" dirty="0" smtClean="0">
                <a:latin typeface="Meiryo UI" panose="020B0604030504040204" pitchFamily="50" charset="-128"/>
                <a:ea typeface="Meiryo UI" panose="020B0604030504040204" pitchFamily="50" charset="-128"/>
              </a:rPr>
              <a:t> </a:t>
            </a:r>
            <a:endParaRPr kumimoji="1" lang="ja-JP" altLang="en-US" sz="60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296333" y="1473200"/>
            <a:ext cx="8631767" cy="4724400"/>
          </a:xfrm>
        </p:spPr>
        <p:txBody>
          <a:bodyPr>
            <a:normAutofit/>
          </a:bodyPr>
          <a:lstStyle/>
          <a:p>
            <a:pPr>
              <a:lnSpc>
                <a:spcPct val="100000"/>
              </a:lnSpc>
            </a:pPr>
            <a:r>
              <a:rPr lang="ja-JP" altLang="en-US" sz="2600" dirty="0" smtClean="0">
                <a:latin typeface="Meiryo UI" panose="020B0604030504040204" pitchFamily="50" charset="-128"/>
                <a:ea typeface="Meiryo UI" panose="020B0604030504040204" pitchFamily="50" charset="-128"/>
              </a:rPr>
              <a:t>計算機</a:t>
            </a:r>
            <a:r>
              <a:rPr lang="ja-JP" altLang="en-US" sz="2600" dirty="0">
                <a:latin typeface="Meiryo UI" panose="020B0604030504040204" pitchFamily="50" charset="-128"/>
                <a:ea typeface="Meiryo UI" panose="020B0604030504040204" pitchFamily="50" charset="-128"/>
              </a:rPr>
              <a:t>を用いた文書システムの一つ</a:t>
            </a:r>
            <a:r>
              <a:rPr lang="ja-JP" altLang="en-US" sz="2600" dirty="0" smtClean="0">
                <a:latin typeface="Meiryo UI" panose="020B0604030504040204" pitchFamily="50" charset="-128"/>
                <a:ea typeface="Meiryo UI" panose="020B0604030504040204" pitchFamily="50" charset="-128"/>
              </a:rPr>
              <a:t>．</a:t>
            </a:r>
            <a:endParaRPr lang="en-US" altLang="ja-JP" sz="2600" dirty="0" smtClean="0">
              <a:latin typeface="Meiryo UI" panose="020B0604030504040204" pitchFamily="50" charset="-128"/>
              <a:ea typeface="Meiryo UI" panose="020B0604030504040204" pitchFamily="50" charset="-128"/>
            </a:endParaRPr>
          </a:p>
          <a:p>
            <a:pPr lvl="1">
              <a:lnSpc>
                <a:spcPct val="100000"/>
              </a:lnSpc>
            </a:pPr>
            <a:r>
              <a:rPr lang="en-US" altLang="ja-JP" sz="2400" dirty="0" smtClean="0">
                <a:latin typeface="Meiryo UI" panose="020B0604030504040204" pitchFamily="50" charset="-128"/>
                <a:ea typeface="Meiryo UI" panose="020B0604030504040204" pitchFamily="50" charset="-128"/>
              </a:rPr>
              <a:t>Hyper-Text = </a:t>
            </a:r>
            <a:r>
              <a:rPr lang="ja-JP" altLang="en-US" sz="2400" dirty="0" smtClean="0">
                <a:latin typeface="Meiryo UI" panose="020B0604030504040204" pitchFamily="50" charset="-128"/>
                <a:ea typeface="Meiryo UI" panose="020B0604030504040204" pitchFamily="50" charset="-128"/>
              </a:rPr>
              <a:t>テキストを超えたテキスト</a:t>
            </a:r>
            <a:endParaRPr lang="en-US" altLang="ja-JP" sz="2400" dirty="0" smtClean="0">
              <a:latin typeface="Meiryo UI" panose="020B0604030504040204" pitchFamily="50" charset="-128"/>
              <a:ea typeface="Meiryo UI" panose="020B0604030504040204" pitchFamily="50" charset="-128"/>
            </a:endParaRPr>
          </a:p>
          <a:p>
            <a:pPr>
              <a:lnSpc>
                <a:spcPct val="100000"/>
              </a:lnSpc>
            </a:pPr>
            <a:r>
              <a:rPr lang="ja-JP" altLang="en-US" sz="2400" dirty="0" smtClean="0">
                <a:latin typeface="Meiryo UI" panose="020B0604030504040204" pitchFamily="50" charset="-128"/>
                <a:ea typeface="Meiryo UI" panose="020B0604030504040204" pitchFamily="50" charset="-128"/>
              </a:rPr>
              <a:t>文書の任意の場所に，他の文書の位置情報</a:t>
            </a:r>
            <a:r>
              <a:rPr lang="en-US" altLang="ja-JP" sz="2400" dirty="0" smtClean="0">
                <a:latin typeface="Meiryo UI" panose="020B0604030504040204" pitchFamily="50" charset="-128"/>
                <a:ea typeface="Meiryo UI" panose="020B0604030504040204" pitchFamily="50" charset="-128"/>
              </a:rPr>
              <a:t>(URL)</a:t>
            </a:r>
            <a:r>
              <a:rPr lang="ja-JP" altLang="en-US" sz="2400" dirty="0" smtClean="0">
                <a:latin typeface="Meiryo UI" panose="020B0604030504040204" pitchFamily="50" charset="-128"/>
                <a:ea typeface="Meiryo UI" panose="020B0604030504040204" pitchFamily="50" charset="-128"/>
              </a:rPr>
              <a:t>を埋め込み</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hlinkClick r:id="rId3"/>
              </a:rPr>
              <a:t>ハイパーリンク</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もしくはリンク</a:t>
            </a:r>
            <a:r>
              <a:rPr lang="en-US" altLang="ja-JP" sz="2400" dirty="0" smtClean="0">
                <a:latin typeface="Meiryo UI" panose="020B0604030504040204" pitchFamily="50" charset="-128"/>
                <a:ea typeface="Meiryo UI" panose="020B0604030504040204" pitchFamily="50" charset="-128"/>
              </a:rPr>
              <a:t>)</a:t>
            </a:r>
            <a:r>
              <a:rPr lang="ja-JP" altLang="en-US" sz="2400" dirty="0" err="1"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複数の文書を相互に関連付ける仕組みをもつ</a:t>
            </a:r>
            <a:endParaRPr lang="en-US" altLang="ja-JP" sz="2400" dirty="0" smtClean="0">
              <a:latin typeface="Meiryo UI" panose="020B0604030504040204" pitchFamily="50" charset="-128"/>
              <a:ea typeface="Meiryo UI" panose="020B0604030504040204" pitchFamily="50" charset="-128"/>
            </a:endParaRPr>
          </a:p>
          <a:p>
            <a:pPr lvl="1">
              <a:lnSpc>
                <a:spcPct val="100000"/>
              </a:lnSpc>
            </a:pPr>
            <a:endParaRPr lang="en-US" altLang="ja-JP" sz="1050" dirty="0" smtClean="0">
              <a:latin typeface="Meiryo UI" panose="020B0604030504040204" pitchFamily="50" charset="-128"/>
              <a:ea typeface="Meiryo UI" panose="020B0604030504040204" pitchFamily="50" charset="-128"/>
            </a:endParaRPr>
          </a:p>
          <a:p>
            <a:pPr>
              <a:lnSpc>
                <a:spcPct val="100000"/>
              </a:lnSpc>
            </a:pPr>
            <a:r>
              <a:rPr lang="ja-JP" altLang="en-US" sz="2400" dirty="0" smtClean="0">
                <a:latin typeface="Meiryo UI" panose="020B0604030504040204" pitchFamily="50" charset="-128"/>
                <a:ea typeface="Meiryo UI" panose="020B0604030504040204" pitchFamily="50" charset="-128"/>
              </a:rPr>
              <a:t>専用の閲覧ソフトウェア</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ブラウザ</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を用いて文書を表示し，リンクをたどって次々に文書を表示することができ</a:t>
            </a:r>
            <a:r>
              <a:rPr lang="ja-JP" altLang="en-US" sz="2400" dirty="0">
                <a:latin typeface="Meiryo UI" panose="020B0604030504040204" pitchFamily="50" charset="-128"/>
                <a:ea typeface="Meiryo UI" panose="020B0604030504040204" pitchFamily="50" charset="-128"/>
              </a:rPr>
              <a:t>る</a:t>
            </a:r>
            <a:r>
              <a:rPr lang="ja-JP" altLang="en-US" sz="2400" dirty="0" smtClean="0">
                <a:latin typeface="Meiryo UI" panose="020B0604030504040204" pitchFamily="50" charset="-128"/>
                <a:ea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endParaRPr>
          </a:p>
          <a:p>
            <a:pPr marL="274320" lvl="1" indent="0">
              <a:lnSpc>
                <a:spcPct val="100000"/>
              </a:lnSpc>
              <a:buNone/>
            </a:pPr>
            <a:endParaRPr kumimoji="1" lang="en-US" altLang="ja-JP" sz="2400" dirty="0" smtClean="0">
              <a:latin typeface="Meiryo UI" panose="020B0604030504040204" pitchFamily="50" charset="-128"/>
              <a:ea typeface="Meiryo UI" panose="020B0604030504040204" pitchFamily="50" charset="-128"/>
            </a:endParaRPr>
          </a:p>
          <a:p>
            <a:pPr lvl="1">
              <a:lnSpc>
                <a:spcPct val="100000"/>
              </a:lnSpc>
            </a:pPr>
            <a:endParaRPr lang="en-US" altLang="ja-JP" sz="2200" dirty="0">
              <a:latin typeface="Meiryo UI" panose="020B0604030504040204" pitchFamily="50" charset="-128"/>
              <a:ea typeface="Meiryo UI" panose="020B0604030504040204" pitchFamily="50" charset="-128"/>
            </a:endParaRPr>
          </a:p>
          <a:p>
            <a:pPr>
              <a:lnSpc>
                <a:spcPct val="100000"/>
              </a:lnSpc>
            </a:pPr>
            <a:endParaRPr kumimoji="1" lang="en-US" altLang="ja-JP" sz="2400" dirty="0" smtClean="0">
              <a:latin typeface="Meiryo UI" panose="020B0604030504040204" pitchFamily="50" charset="-128"/>
              <a:ea typeface="Meiryo UI" panose="020B0604030504040204" pitchFamily="50" charset="-128"/>
            </a:endParaRPr>
          </a:p>
          <a:p>
            <a:pPr>
              <a:lnSpc>
                <a:spcPct val="100000"/>
              </a:lnSpc>
            </a:pPr>
            <a:endParaRPr kumimoji="1" lang="ja-JP" altLang="en-US" sz="2400" dirty="0">
              <a:latin typeface="Meiryo UI" panose="020B0604030504040204" pitchFamily="50" charset="-128"/>
              <a:ea typeface="Meiryo UI" panose="020B0604030504040204" pitchFamily="50" charset="-128"/>
            </a:endParaRPr>
          </a:p>
        </p:txBody>
      </p:sp>
      <p:sp>
        <p:nvSpPr>
          <p:cNvPr id="4" name="正方形/長方形 3"/>
          <p:cNvSpPr/>
          <p:nvPr/>
        </p:nvSpPr>
        <p:spPr>
          <a:xfrm>
            <a:off x="327506" y="3977949"/>
            <a:ext cx="8422154" cy="887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4090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7000" y="373549"/>
            <a:ext cx="8801100" cy="1005501"/>
          </a:xfrm>
        </p:spPr>
        <p:txBody>
          <a:bodyPr>
            <a:normAutofit/>
          </a:bodyPr>
          <a:lstStyle/>
          <a:p>
            <a:r>
              <a:rPr lang="ja-JP" altLang="en-US" sz="6000" dirty="0" smtClean="0">
                <a:latin typeface="HG丸ｺﾞｼｯｸM-PRO" panose="020F0600000000000000" pitchFamily="50" charset="-128"/>
                <a:ea typeface="HG丸ｺﾞｼｯｸM-PRO" panose="020F0600000000000000" pitchFamily="50" charset="-128"/>
              </a:rPr>
              <a:t>世界最初の</a:t>
            </a:r>
            <a:r>
              <a:rPr lang="en-US" altLang="ja-JP" sz="6000" dirty="0" smtClean="0">
                <a:latin typeface="HG丸ｺﾞｼｯｸM-PRO" panose="020F0600000000000000" pitchFamily="50" charset="-128"/>
                <a:ea typeface="HG丸ｺﾞｼｯｸM-PRO" panose="020F0600000000000000" pitchFamily="50" charset="-128"/>
              </a:rPr>
              <a:t>W</a:t>
            </a:r>
            <a:r>
              <a:rPr lang="en-US" altLang="ja-JP" sz="6000" cap="none" dirty="0" smtClean="0">
                <a:latin typeface="HG丸ｺﾞｼｯｸM-PRO" panose="020F0600000000000000" pitchFamily="50" charset="-128"/>
                <a:ea typeface="HG丸ｺﾞｼｯｸM-PRO" panose="020F0600000000000000" pitchFamily="50" charset="-128"/>
              </a:rPr>
              <a:t>eb</a:t>
            </a:r>
            <a:r>
              <a:rPr lang="en-US" altLang="ja-JP" sz="6000" dirty="0" smtClean="0">
                <a:latin typeface="HG丸ｺﾞｼｯｸM-PRO" panose="020F0600000000000000" pitchFamily="50" charset="-128"/>
                <a:ea typeface="HG丸ｺﾞｼｯｸM-PRO" panose="020F0600000000000000" pitchFamily="50" charset="-128"/>
              </a:rPr>
              <a:t> </a:t>
            </a:r>
            <a:r>
              <a:rPr lang="ja-JP" altLang="en-US" sz="6000" dirty="0" smtClean="0">
                <a:latin typeface="HG丸ｺﾞｼｯｸM-PRO" panose="020F0600000000000000" pitchFamily="50" charset="-128"/>
                <a:ea typeface="HG丸ｺﾞｼｯｸM-PRO" panose="020F0600000000000000" pitchFamily="50" charset="-128"/>
              </a:rPr>
              <a:t>ページ</a:t>
            </a:r>
            <a:endParaRPr kumimoji="1" lang="ja-JP" altLang="en-US" sz="6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33400" y="1536700"/>
            <a:ext cx="8394700" cy="4660900"/>
          </a:xfrm>
        </p:spPr>
        <p:txBody>
          <a:bodyPr>
            <a:normAutofit/>
          </a:bodyPr>
          <a:lstStyle/>
          <a:p>
            <a:pPr>
              <a:lnSpc>
                <a:spcPct val="150000"/>
              </a:lnSpc>
            </a:pPr>
            <a:endParaRPr kumimoji="1" lang="en-US" altLang="ja-JP" sz="2400" dirty="0" smtClean="0">
              <a:latin typeface="HG丸ｺﾞｼｯｸM-PRO" panose="020F0600000000000000" pitchFamily="50" charset="-128"/>
              <a:ea typeface="HG丸ｺﾞｼｯｸM-PRO" panose="020F0600000000000000" pitchFamily="50" charset="-128"/>
            </a:endParaRPr>
          </a:p>
          <a:p>
            <a:pPr>
              <a:lnSpc>
                <a:spcPct val="150000"/>
              </a:lnSpc>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rotWithShape="1">
          <a:blip r:embed="rId3"/>
          <a:srcRect b="44381"/>
          <a:stretch/>
        </p:blipFill>
        <p:spPr>
          <a:xfrm>
            <a:off x="0" y="1348399"/>
            <a:ext cx="9144000" cy="5509601"/>
          </a:xfrm>
          <a:prstGeom prst="rect">
            <a:avLst/>
          </a:prstGeom>
        </p:spPr>
      </p:pic>
    </p:spTree>
    <p:extLst>
      <p:ext uri="{BB962C8B-B14F-4D97-AF65-F5344CB8AC3E}">
        <p14:creationId xmlns:p14="http://schemas.microsoft.com/office/powerpoint/2010/main" val="4082641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木版活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版活字">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木版活字</Template>
  <TotalTime>4379</TotalTime>
  <Words>2075</Words>
  <Application>Microsoft Office PowerPoint</Application>
  <PresentationFormat>画面に合わせる (4:3)</PresentationFormat>
  <Paragraphs>370</Paragraphs>
  <Slides>44</Slides>
  <Notes>29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44</vt:i4>
      </vt:variant>
    </vt:vector>
  </HeadingPairs>
  <TitlesOfParts>
    <vt:vector size="55" baseType="lpstr">
      <vt:lpstr>HGPｺﾞｼｯｸM</vt:lpstr>
      <vt:lpstr>HGS創英角ｺﾞｼｯｸUB</vt:lpstr>
      <vt:lpstr>HG丸ｺﾞｼｯｸM-PRO</vt:lpstr>
      <vt:lpstr>HG明朝B</vt:lpstr>
      <vt:lpstr>Meiryo UI</vt:lpstr>
      <vt:lpstr>ＭＳ Ｐゴシック</vt:lpstr>
      <vt:lpstr>Rockwell</vt:lpstr>
      <vt:lpstr>Rockwell Condensed</vt:lpstr>
      <vt:lpstr>Calibri</vt:lpstr>
      <vt:lpstr>Wingdings</vt:lpstr>
      <vt:lpstr>木版活字</vt:lpstr>
      <vt:lpstr>情報実験第11回(2013/07/12)  WWW の仕組み</vt:lpstr>
      <vt:lpstr>目次</vt:lpstr>
      <vt:lpstr>WWW とは？ </vt:lpstr>
      <vt:lpstr>W3C </vt:lpstr>
      <vt:lpstr>目次</vt:lpstr>
      <vt:lpstr>WWW の特徴 </vt:lpstr>
      <vt:lpstr>WWW の特徴 </vt:lpstr>
      <vt:lpstr>ハイパーテキスト </vt:lpstr>
      <vt:lpstr>世界最初のWeb ページ</vt:lpstr>
      <vt:lpstr>WWW の特徴 </vt:lpstr>
      <vt:lpstr>HTML と XHTML</vt:lpstr>
      <vt:lpstr>HTML の&lt;タグ&gt;</vt:lpstr>
      <vt:lpstr>HTML 文書の表示例</vt:lpstr>
      <vt:lpstr>HTML 文書の表示例</vt:lpstr>
      <vt:lpstr>HTML 文書の表示例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WWW の特徴 </vt:lpstr>
      <vt:lpstr>http と https</vt:lpstr>
      <vt:lpstr>http と https</vt:lpstr>
      <vt:lpstr>http と https</vt:lpstr>
      <vt:lpstr>WWW の特徴 </vt:lpstr>
      <vt:lpstr>URL</vt:lpstr>
      <vt:lpstr>WWW の特徴 </vt:lpstr>
      <vt:lpstr>目次</vt:lpstr>
      <vt:lpstr>WWW サーバ</vt:lpstr>
      <vt:lpstr>ブラウザ (web ブラウザ)</vt:lpstr>
      <vt:lpstr>HTML 文書閲覧の仕組み</vt:lpstr>
      <vt:lpstr>HTML 文書閲覧の仕組み</vt:lpstr>
      <vt:lpstr>HTML 文書閲覧の仕組み</vt:lpstr>
      <vt:lpstr>目次</vt:lpstr>
      <vt:lpstr>著作権について</vt:lpstr>
      <vt:lpstr>インターネット上の著作物の 利用についての注意(2013年 現在)</vt:lpstr>
      <vt:lpstr>まとめ：キーワード</vt:lpstr>
      <vt:lpstr>参考文献</vt:lpstr>
      <vt:lpstr>PowerPoint プレゼンテーション</vt:lpstr>
      <vt:lpstr>Web 検索エンジン</vt:lpstr>
      <vt:lpstr>Web 検索エンジン</vt:lpstr>
      <vt:lpstr>Yahoo! のトップページ</vt:lpstr>
      <vt:lpstr>Apache とは？</vt:lpstr>
      <vt:lpstr>Apache が何故注目されるのか？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ページの仕組み</dc:title>
  <dc:creator>渡辺健介</dc:creator>
  <cp:lastModifiedBy>渡辺健介</cp:lastModifiedBy>
  <cp:revision>196</cp:revision>
  <dcterms:created xsi:type="dcterms:W3CDTF">2013-06-20T02:09:12Z</dcterms:created>
  <dcterms:modified xsi:type="dcterms:W3CDTF">2013-07-12T05:56:37Z</dcterms:modified>
</cp:coreProperties>
</file>