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78" r:id="rId2"/>
    <p:sldId id="436" r:id="rId3"/>
    <p:sldId id="300" r:id="rId4"/>
    <p:sldId id="437" r:id="rId5"/>
    <p:sldId id="483" r:id="rId6"/>
    <p:sldId id="439" r:id="rId7"/>
    <p:sldId id="321" r:id="rId8"/>
    <p:sldId id="440" r:id="rId9"/>
    <p:sldId id="441" r:id="rId10"/>
    <p:sldId id="278" r:id="rId11"/>
    <p:sldId id="442" r:id="rId12"/>
    <p:sldId id="375" r:id="rId13"/>
    <p:sldId id="497" r:id="rId14"/>
    <p:sldId id="498" r:id="rId15"/>
    <p:sldId id="444" r:id="rId16"/>
    <p:sldId id="502" r:id="rId17"/>
    <p:sldId id="445" r:id="rId18"/>
    <p:sldId id="446" r:id="rId19"/>
    <p:sldId id="447" r:id="rId20"/>
    <p:sldId id="486" r:id="rId21"/>
    <p:sldId id="487" r:id="rId22"/>
    <p:sldId id="331" r:id="rId23"/>
    <p:sldId id="484" r:id="rId24"/>
    <p:sldId id="425" r:id="rId25"/>
    <p:sldId id="503" r:id="rId26"/>
    <p:sldId id="451" r:id="rId27"/>
    <p:sldId id="452" r:id="rId28"/>
    <p:sldId id="453" r:id="rId29"/>
    <p:sldId id="454" r:id="rId30"/>
    <p:sldId id="455" r:id="rId31"/>
    <p:sldId id="426" r:id="rId32"/>
    <p:sldId id="466" r:id="rId33"/>
    <p:sldId id="467" r:id="rId34"/>
    <p:sldId id="325" r:id="rId35"/>
    <p:sldId id="456" r:id="rId36"/>
    <p:sldId id="458" r:id="rId37"/>
    <p:sldId id="457" r:id="rId38"/>
    <p:sldId id="459" r:id="rId39"/>
    <p:sldId id="488" r:id="rId40"/>
    <p:sldId id="462" r:id="rId41"/>
    <p:sldId id="463" r:id="rId42"/>
    <p:sldId id="464" r:id="rId43"/>
    <p:sldId id="465" r:id="rId44"/>
    <p:sldId id="507" r:id="rId45"/>
    <p:sldId id="427" r:id="rId46"/>
    <p:sldId id="469" r:id="rId47"/>
    <p:sldId id="493" r:id="rId48"/>
    <p:sldId id="428" r:id="rId49"/>
    <p:sldId id="470" r:id="rId50"/>
    <p:sldId id="471" r:id="rId51"/>
    <p:sldId id="472" r:id="rId52"/>
    <p:sldId id="473" r:id="rId53"/>
    <p:sldId id="482" r:id="rId54"/>
    <p:sldId id="474" r:id="rId55"/>
    <p:sldId id="489" r:id="rId56"/>
    <p:sldId id="500" r:id="rId57"/>
    <p:sldId id="505" r:id="rId58"/>
    <p:sldId id="504" r:id="rId59"/>
    <p:sldId id="491" r:id="rId60"/>
    <p:sldId id="495" r:id="rId61"/>
    <p:sldId id="496" r:id="rId62"/>
  </p:sldIdLst>
  <p:sldSz cx="9144000" cy="6858000" type="screen4x3"/>
  <p:notesSz cx="6735763" cy="9866313"/>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99"/>
    <a:srgbClr val="FF9900"/>
    <a:srgbClr val="008000"/>
    <a:srgbClr val="FF0000"/>
    <a:srgbClr val="FFCC00"/>
    <a:srgbClr val="CC66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21" autoAdjust="0"/>
    <p:restoredTop sz="82881" autoAdjust="0"/>
  </p:normalViewPr>
  <p:slideViewPr>
    <p:cSldViewPr>
      <p:cViewPr varScale="1">
        <p:scale>
          <a:sx n="55" d="100"/>
          <a:sy n="55" d="100"/>
        </p:scale>
        <p:origin x="-690" y="-78"/>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90" d="100"/>
        <a:sy n="90" d="100"/>
      </p:scale>
      <p:origin x="0" y="12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2016/4/15</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2016/4/15</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699" tIns="45350" rIns="90699" bIns="45350" rtlCol="0" anchor="ctr"/>
          <a:lstStyle/>
          <a:p>
            <a:pPr lvl="0"/>
            <a:endParaRPr lang="ja-JP" altLang="en-US" noProof="0" smtClean="0"/>
          </a:p>
        </p:txBody>
      </p:sp>
      <p:sp>
        <p:nvSpPr>
          <p:cNvPr id="5" name="ノート プレースホルダ 4"/>
          <p:cNvSpPr>
            <a:spLocks noGrp="1"/>
          </p:cNvSpPr>
          <p:nvPr>
            <p:ph type="body" sz="quarter" idx="3"/>
          </p:nvPr>
        </p:nvSpPr>
        <p:spPr>
          <a:xfrm>
            <a:off x="674688" y="4687888"/>
            <a:ext cx="5387975" cy="4438650"/>
          </a:xfrm>
          <a:prstGeom prst="rect">
            <a:avLst/>
          </a:prstGeom>
        </p:spPr>
        <p:txBody>
          <a:bodyPr vert="horz" lIns="90699" tIns="45350" rIns="90699" bIns="4535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mlab.ox.ac.uk/activities/ieg/e-library/sources/tp2-i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dx.doi.org/10.1112/plms/s2-43.6.544" TargetMode="External"/><Relationship Id="rId5" Type="http://schemas.openxmlformats.org/officeDocument/2006/relationships/hyperlink" Target="http://dx.doi.org/10.1112/plms/s2-42.1.230" TargetMode="External"/><Relationship Id="rId4" Type="http://schemas.openxmlformats.org/officeDocument/2006/relationships/hyperlink" Target="https://ja.wikipedia.org/wiki/%E3%83%87%E3%82%B8%E3%82%BF%E3%83%AB%E3%82%AA%E3%83%96%E3%82%B8%E3%82%A7%E3%82%AF%E3%83%88%E8%AD%98%E5%88%A5%E5%AD%9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「仮想化」はカット、ＯＳの説明は口頭で簡単に</a:t>
            </a:r>
            <a:endParaRPr lang="en-US" altLang="ja-JP" dirty="0" smtClean="0"/>
          </a:p>
          <a:p>
            <a:r>
              <a:rPr lang="ja-JP" altLang="en-US" dirty="0" smtClean="0"/>
              <a:t>ビッグブルーでＯＫ？→正しい、</a:t>
            </a:r>
            <a:r>
              <a:rPr lang="en-US" altLang="ja-JP" dirty="0" smtClean="0"/>
              <a:t>1960</a:t>
            </a:r>
            <a:r>
              <a:rPr lang="ja-JP" altLang="en-US" dirty="0" smtClean="0"/>
              <a:t>年代に納入された</a:t>
            </a:r>
            <a:r>
              <a:rPr lang="en-US" altLang="ja-JP" dirty="0" smtClean="0"/>
              <a:t>IBM</a:t>
            </a:r>
            <a:r>
              <a:rPr lang="ja-JP" altLang="en-US" dirty="0" smtClean="0"/>
              <a:t>メインフレーム機器の塗装に由来</a:t>
            </a:r>
            <a:endParaRPr lang="en-US" altLang="ja-JP" dirty="0" smtClean="0"/>
          </a:p>
          <a:p>
            <a:r>
              <a:rPr lang="en-US" altLang="ja-JP" dirty="0" smtClean="0"/>
              <a:t>I/O </a:t>
            </a:r>
            <a:r>
              <a:rPr lang="ja-JP" altLang="en-US" dirty="0" smtClean="0"/>
              <a:t>の「標準化」って何？→不明、何らかの工夫は導入されたらしいが</a:t>
            </a:r>
            <a:r>
              <a:rPr lang="en-US" altLang="ja-JP" dirty="0" smtClean="0"/>
              <a:t>…</a:t>
            </a:r>
          </a:p>
          <a:p>
            <a:r>
              <a:rPr lang="ja-JP" altLang="en-US" dirty="0" smtClean="0"/>
              <a:t>デバイスドライバの歴史についてどこかで加筆</a:t>
            </a:r>
            <a:endParaRPr lang="en-US" altLang="ja-JP" dirty="0" smtClean="0"/>
          </a:p>
          <a:p>
            <a:r>
              <a:rPr lang="en-US" altLang="ja-JP" dirty="0" smtClean="0"/>
              <a:t>360</a:t>
            </a:r>
            <a:r>
              <a:rPr lang="ja-JP" altLang="en-US" dirty="0" smtClean="0"/>
              <a:t>の偉い点・それまでは事務処理計算用と科学計算用の計算機の設計が別々</a:t>
            </a:r>
            <a:r>
              <a:rPr lang="ja-JP" altLang="en-US" dirty="0" smtClean="0"/>
              <a:t>だった．</a:t>
            </a:r>
            <a:r>
              <a:rPr lang="en-US" altLang="ja-JP" dirty="0" smtClean="0"/>
              <a:t>360</a:t>
            </a:r>
            <a:r>
              <a:rPr lang="ja-JP" altLang="en-US" dirty="0" smtClean="0"/>
              <a:t>で共通化されどちらにも使えるように</a:t>
            </a:r>
            <a:r>
              <a:rPr lang="ja-JP" altLang="en-US" dirty="0" smtClean="0"/>
              <a:t>なった．</a:t>
            </a:r>
            <a:endParaRPr lang="en-US" altLang="ja-JP" dirty="0" smtClean="0"/>
          </a:p>
        </p:txBody>
      </p:sp>
      <p:sp>
        <p:nvSpPr>
          <p:cNvPr id="747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64650DD-333D-4FF6-8CAA-3DCF29E0AC85}" type="slidenum">
              <a:rPr lang="ja-JP" altLang="en-US" smtClean="0">
                <a:latin typeface="Arial" charset="0"/>
              </a:rPr>
              <a:pPr eaLnBrk="1" hangingPunct="1">
                <a:spcBef>
                  <a:spcPct val="20000"/>
                </a:spcBef>
              </a:pPr>
              <a:t>19</a:t>
            </a:fld>
            <a:endParaRPr lang="ja-JP"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3"/>
            <a:r>
              <a:rPr lang="ja-JP" altLang="en-US" sz="1600" dirty="0" smtClean="0">
                <a:solidFill>
                  <a:srgbClr val="003300"/>
                </a:solidFill>
              </a:rPr>
              <a:t>パソコン自体の登場は</a:t>
            </a:r>
            <a:r>
              <a:rPr lang="en-US" altLang="ja-JP" sz="1600" dirty="0" smtClean="0">
                <a:solidFill>
                  <a:srgbClr val="003300"/>
                </a:solidFill>
              </a:rPr>
              <a:t>1970</a:t>
            </a:r>
            <a:r>
              <a:rPr lang="ja-JP" altLang="en-US" sz="1600" dirty="0" smtClean="0">
                <a:solidFill>
                  <a:srgbClr val="003300"/>
                </a:solidFill>
              </a:rPr>
              <a:t>末～</a:t>
            </a:r>
            <a:r>
              <a:rPr lang="en-US" altLang="ja-JP" sz="1600" dirty="0" smtClean="0">
                <a:solidFill>
                  <a:srgbClr val="003300"/>
                </a:solidFill>
              </a:rPr>
              <a:t>1980</a:t>
            </a:r>
            <a:r>
              <a:rPr lang="ja-JP" altLang="en-US" sz="1600" dirty="0" smtClean="0">
                <a:solidFill>
                  <a:srgbClr val="003300"/>
                </a:solidFill>
              </a:rPr>
              <a:t>年代</a:t>
            </a:r>
            <a:r>
              <a:rPr lang="en-US" altLang="ja-JP" sz="1600" dirty="0" smtClean="0">
                <a:solidFill>
                  <a:srgbClr val="003300"/>
                </a:solidFill>
              </a:rPr>
              <a:t>, </a:t>
            </a:r>
            <a:r>
              <a:rPr lang="ja-JP" altLang="en-US" sz="1600" dirty="0" smtClean="0">
                <a:solidFill>
                  <a:srgbClr val="003300"/>
                </a:solidFill>
              </a:rPr>
              <a:t>日本ではどちらかというと</a:t>
            </a:r>
            <a:r>
              <a:rPr lang="en-US" altLang="ja-JP" sz="1600" dirty="0" smtClean="0">
                <a:solidFill>
                  <a:srgbClr val="003300"/>
                </a:solidFill>
              </a:rPr>
              <a:t/>
            </a:r>
            <a:br>
              <a:rPr lang="en-US" altLang="ja-JP" sz="1600" dirty="0" smtClean="0">
                <a:solidFill>
                  <a:srgbClr val="003300"/>
                </a:solidFill>
              </a:rPr>
            </a:br>
            <a:r>
              <a:rPr lang="ja-JP" altLang="en-US" sz="1600" dirty="0" smtClean="0">
                <a:solidFill>
                  <a:srgbClr val="003300"/>
                </a:solidFill>
              </a:rPr>
              <a:t>ゲーム機から出発し</a:t>
            </a:r>
            <a:r>
              <a:rPr lang="en-US" altLang="ja-JP" sz="1600" dirty="0" smtClean="0">
                <a:solidFill>
                  <a:srgbClr val="003300"/>
                </a:solidFill>
              </a:rPr>
              <a:t>, </a:t>
            </a:r>
            <a:r>
              <a:rPr lang="ja-JP" altLang="en-US" sz="1600" dirty="0" smtClean="0">
                <a:solidFill>
                  <a:srgbClr val="003300"/>
                </a:solidFill>
              </a:rPr>
              <a:t>文房具（清書道具）として実務で本格的に使われるようになったのは</a:t>
            </a:r>
            <a:r>
              <a:rPr lang="en-US" altLang="ja-JP" sz="1600" dirty="0" smtClean="0">
                <a:solidFill>
                  <a:srgbClr val="003300"/>
                </a:solidFill>
              </a:rPr>
              <a:t>1980</a:t>
            </a:r>
            <a:r>
              <a:rPr lang="ja-JP" altLang="en-US" sz="1600" dirty="0" smtClean="0">
                <a:solidFill>
                  <a:srgbClr val="003300"/>
                </a:solidFill>
              </a:rPr>
              <a:t>年代後半（</a:t>
            </a:r>
            <a:r>
              <a:rPr lang="en-US" altLang="ja-JP" sz="1600" dirty="0" smtClean="0">
                <a:solidFill>
                  <a:srgbClr val="003300"/>
                </a:solidFill>
              </a:rPr>
              <a:t>DOS</a:t>
            </a:r>
            <a:r>
              <a:rPr lang="ja-JP" altLang="en-US" sz="1600" dirty="0" smtClean="0">
                <a:solidFill>
                  <a:srgbClr val="003300"/>
                </a:solidFill>
              </a:rPr>
              <a:t>の登場と一太郎などのワープロソフト）</a:t>
            </a:r>
            <a:endParaRPr lang="en-US" altLang="ja-JP" sz="1600" dirty="0" smtClean="0">
              <a:solidFill>
                <a:srgbClr val="003300"/>
              </a:solidFill>
            </a:endParaRPr>
          </a:p>
          <a:p>
            <a:endParaRPr lang="en-US" altLang="ja-JP" dirty="0" smtClean="0"/>
          </a:p>
        </p:txBody>
      </p:sp>
      <p:sp>
        <p:nvSpPr>
          <p:cNvPr id="757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44133D-2783-4AB6-B763-BE7870E2CE37}" type="slidenum">
              <a:rPr lang="ja-JP" altLang="en-US" smtClean="0">
                <a:latin typeface="Arial" charset="0"/>
              </a:rPr>
              <a:pPr eaLnBrk="1" hangingPunct="1">
                <a:spcBef>
                  <a:spcPct val="20000"/>
                </a:spcBef>
              </a:pPr>
              <a:t>20</a:t>
            </a:fld>
            <a:endParaRPr lang="ja-JP"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FCB8315-72C4-4546-947B-0AB8E8BBE3AB}" type="slidenum">
              <a:rPr lang="ja-JP" altLang="en-US" smtClean="0">
                <a:latin typeface="Arial" charset="0"/>
              </a:rPr>
              <a:pPr eaLnBrk="1" hangingPunct="1">
                <a:spcBef>
                  <a:spcPct val="20000"/>
                </a:spcBef>
              </a:pPr>
              <a:t>21</a:t>
            </a:fld>
            <a:endParaRPr lang="ja-JP"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Unix </a:t>
            </a:r>
            <a:r>
              <a:rPr lang="ja-JP" altLang="en-US" smtClean="0"/>
              <a:t>を学ぶ必要性</a:t>
            </a:r>
            <a:endParaRPr lang="en-US" altLang="ja-JP" smtClean="0"/>
          </a:p>
          <a:p>
            <a:r>
              <a:rPr lang="en-US" altLang="ja-JP" smtClean="0"/>
              <a:t>Unix, X window, Internet </a:t>
            </a:r>
            <a:r>
              <a:rPr lang="ja-JP" altLang="en-US" smtClean="0"/>
              <a:t>が重層的に発展してきたことにふれる</a:t>
            </a:r>
          </a:p>
        </p:txBody>
      </p:sp>
      <p:sp>
        <p:nvSpPr>
          <p:cNvPr id="778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4AE3B0D-4BDC-416C-9DA3-07E0C66A847C}" type="slidenum">
              <a:rPr lang="ja-JP" altLang="en-US" smtClean="0">
                <a:latin typeface="Arial" charset="0"/>
              </a:rPr>
              <a:pPr eaLnBrk="1" hangingPunct="1">
                <a:spcBef>
                  <a:spcPct val="20000"/>
                </a:spcBef>
              </a:pPr>
              <a:t>23</a:t>
            </a:fld>
            <a:endParaRPr lang="ja-JP"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Multics </a:t>
            </a:r>
            <a:r>
              <a:rPr lang="ja-JP" altLang="en-US" dirty="0" smtClean="0"/>
              <a:t>の開発と撤退の経緯を正しく書く</a:t>
            </a:r>
            <a:endParaRPr lang="en-US" altLang="ja-JP" dirty="0" smtClean="0"/>
          </a:p>
          <a:p>
            <a:endParaRPr lang="en-US" altLang="ja-JP" dirty="0" smtClean="0"/>
          </a:p>
          <a:p>
            <a:r>
              <a:rPr lang="ja-JP" altLang="en-US" dirty="0" smtClean="0"/>
              <a:t>「</a:t>
            </a:r>
            <a:r>
              <a:rPr lang="en-US" altLang="ja-JP" dirty="0" smtClean="0"/>
              <a:t>DEC PDP-</a:t>
            </a:r>
            <a:r>
              <a:rPr lang="ja-JP" altLang="en-US" dirty="0" smtClean="0"/>
              <a:t>７」で遊んだ，というのは良い表現ではない</a:t>
            </a:r>
            <a:endParaRPr lang="en-US" altLang="ja-JP" dirty="0" smtClean="0"/>
          </a:p>
          <a:p>
            <a:r>
              <a:rPr lang="en-US" altLang="ja-JP" dirty="0" smtClean="0"/>
              <a:t>Multics </a:t>
            </a:r>
            <a:r>
              <a:rPr lang="ja-JP" altLang="en-US" dirty="0" smtClean="0"/>
              <a:t>について </a:t>
            </a:r>
            <a:r>
              <a:rPr lang="en-US" altLang="ja-JP" dirty="0" smtClean="0"/>
              <a:t>http://www.multicians.org/</a:t>
            </a:r>
          </a:p>
          <a:p>
            <a:r>
              <a:rPr lang="en-US" altLang="ja-JP" dirty="0" smtClean="0"/>
              <a:t>Multics </a:t>
            </a:r>
            <a:r>
              <a:rPr lang="ja-JP" altLang="en-US" dirty="0" smtClean="0"/>
              <a:t>でも文字処理ができたらしい</a:t>
            </a:r>
          </a:p>
        </p:txBody>
      </p:sp>
      <p:sp>
        <p:nvSpPr>
          <p:cNvPr id="7885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EF6C5-95CE-4D1F-A11B-2C89257B6E97}" type="slidenum">
              <a:rPr lang="ja-JP" altLang="en-US" smtClean="0">
                <a:latin typeface="Arial" charset="0"/>
              </a:rPr>
              <a:pPr eaLnBrk="1" hangingPunct="1">
                <a:spcBef>
                  <a:spcPct val="20000"/>
                </a:spcBef>
              </a:pPr>
              <a:t>25</a:t>
            </a:fld>
            <a:endParaRPr lang="ja-JP"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「ファイルエディタ」という単語はあるか？テキストエディタという単語，バイナリファイルエディタという単語はある</a:t>
            </a:r>
          </a:p>
        </p:txBody>
      </p:sp>
      <p:sp>
        <p:nvSpPr>
          <p:cNvPr id="798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D289262E-6B3B-4725-AB7F-FE11D689F809}" type="slidenum">
              <a:rPr lang="ja-JP" altLang="en-US" smtClean="0">
                <a:latin typeface="Arial" charset="0"/>
              </a:rPr>
              <a:pPr eaLnBrk="1" hangingPunct="1">
                <a:spcBef>
                  <a:spcPct val="20000"/>
                </a:spcBef>
              </a:pPr>
              <a:t>26</a:t>
            </a:fld>
            <a:endParaRPr lang="ja-JP"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一行目と二行目がつながっていない</a:t>
            </a:r>
            <a:endParaRPr lang="en-US" altLang="ja-JP" dirty="0" smtClean="0"/>
          </a:p>
          <a:p>
            <a:r>
              <a:rPr lang="ja-JP" altLang="en-US" dirty="0" smtClean="0"/>
              <a:t>無料だからひろまったのか？黎明期は必ずしもそうではないのでは？要調査→よくわからない，調査継続</a:t>
            </a:r>
          </a:p>
        </p:txBody>
      </p:sp>
      <p:sp>
        <p:nvSpPr>
          <p:cNvPr id="809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F214119-0D32-48EE-96C4-EF210D9840F2}" type="slidenum">
              <a:rPr lang="ja-JP" altLang="en-US" smtClean="0">
                <a:latin typeface="Arial" charset="0"/>
              </a:rPr>
              <a:pPr eaLnBrk="1" hangingPunct="1">
                <a:spcBef>
                  <a:spcPct val="20000"/>
                </a:spcBef>
              </a:pPr>
              <a:t>27</a:t>
            </a:fld>
            <a:endParaRPr lang="ja-JP"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19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DD58090-D746-4CE7-B171-A741DA0ACFF2}" type="slidenum">
              <a:rPr lang="ja-JP" altLang="en-US" smtClean="0">
                <a:latin typeface="Arial" charset="0"/>
              </a:rPr>
              <a:pPr eaLnBrk="1" hangingPunct="1">
                <a:spcBef>
                  <a:spcPct val="20000"/>
                </a:spcBef>
              </a:pPr>
              <a:t>28</a:t>
            </a:fld>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このスライドは余談，話としては</a:t>
            </a:r>
            <a:r>
              <a:rPr lang="ja-JP" altLang="en-US" dirty="0" smtClean="0"/>
              <a:t>飛ばす．</a:t>
            </a:r>
            <a:endParaRPr lang="ja-JP" altLang="en-US" dirty="0" smtClean="0"/>
          </a:p>
        </p:txBody>
      </p:sp>
      <p:sp>
        <p:nvSpPr>
          <p:cNvPr id="829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85C60782-D451-4BD3-97B0-1F197C9045D7}" type="slidenum">
              <a:rPr lang="ja-JP" altLang="en-US" smtClean="0">
                <a:latin typeface="Arial" charset="0"/>
              </a:rPr>
              <a:pPr eaLnBrk="1" hangingPunct="1">
                <a:spcBef>
                  <a:spcPct val="20000"/>
                </a:spcBef>
              </a:pPr>
              <a:t>29</a:t>
            </a:fld>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1980</a:t>
            </a:r>
            <a:r>
              <a:rPr lang="ja-JP" altLang="en-US" dirty="0" smtClean="0"/>
              <a:t>‘後半の話は　</a:t>
            </a:r>
            <a:r>
              <a:rPr lang="en-US" altLang="ja-JP" dirty="0" smtClean="0"/>
              <a:t>X Window System </a:t>
            </a:r>
            <a:r>
              <a:rPr lang="ja-JP" altLang="en-US" dirty="0" smtClean="0"/>
              <a:t>の話に含める</a:t>
            </a:r>
          </a:p>
        </p:txBody>
      </p:sp>
      <p:sp>
        <p:nvSpPr>
          <p:cNvPr id="839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98FD396-6C4D-4043-819F-E209F8226415}" type="slidenum">
              <a:rPr lang="ja-JP" altLang="en-US" smtClean="0">
                <a:latin typeface="Arial" charset="0"/>
              </a:rPr>
              <a:pPr eaLnBrk="1" hangingPunct="1">
                <a:spcBef>
                  <a:spcPct val="20000"/>
                </a:spcBef>
              </a:pPr>
              <a:t>30</a:t>
            </a:fld>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UNIX </a:t>
            </a:r>
            <a:r>
              <a:rPr lang="ja-JP" altLang="en-US" dirty="0" smtClean="0"/>
              <a:t>は</a:t>
            </a:r>
            <a:r>
              <a:rPr lang="ja-JP" altLang="en-US" dirty="0" smtClean="0"/>
              <a:t>商標．一般</a:t>
            </a:r>
            <a:r>
              <a:rPr lang="ja-JP" altLang="en-US" dirty="0" smtClean="0"/>
              <a:t>名詞として使う場合は </a:t>
            </a:r>
            <a:r>
              <a:rPr lang="en-US" altLang="ja-JP" dirty="0" smtClean="0"/>
              <a:t>Unix</a:t>
            </a:r>
            <a:endParaRPr lang="ja-JP" altLang="en-US" dirty="0" smtClean="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49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92B2449-9B8D-4FC8-BCB5-4D8CB08F8D44}" type="slidenum">
              <a:rPr lang="ja-JP" altLang="en-US" smtClean="0">
                <a:latin typeface="Arial" charset="0"/>
              </a:rPr>
              <a:pPr eaLnBrk="1" hangingPunct="1">
                <a:spcBef>
                  <a:spcPct val="20000"/>
                </a:spcBef>
              </a:pPr>
              <a:t>31</a:t>
            </a:fld>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32289ECC-3FFA-4440-8319-31ADD89E0DAC}" type="slidenum">
              <a:rPr lang="ja-JP" altLang="en-US" smtClean="0">
                <a:latin typeface="Arial" charset="0"/>
              </a:rPr>
              <a:pPr eaLnBrk="1" hangingPunct="1">
                <a:spcBef>
                  <a:spcPct val="20000"/>
                </a:spcBef>
              </a:pPr>
              <a:t>32</a:t>
            </a:fld>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規格化と標準化の違いを明確に！</a:t>
            </a:r>
            <a:endParaRPr lang="en-US" altLang="ja-JP" smtClean="0"/>
          </a:p>
          <a:p>
            <a:endParaRPr lang="en-US" altLang="ja-JP"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F04B188-C857-4F93-949E-D383188E16AA}" type="slidenum">
              <a:rPr lang="ja-JP" altLang="en-US" smtClean="0">
                <a:latin typeface="Arial" charset="0"/>
              </a:rPr>
              <a:pPr eaLnBrk="1" hangingPunct="1">
                <a:spcBef>
                  <a:spcPct val="20000"/>
                </a:spcBef>
              </a:pPr>
              <a:t>33</a:t>
            </a:fld>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smtClean="0"/>
              <a:t>ARPAnet</a:t>
            </a:r>
            <a:r>
              <a:rPr lang="en-US" altLang="ja-JP" dirty="0" smtClean="0"/>
              <a:t> </a:t>
            </a:r>
            <a:r>
              <a:rPr lang="ja-JP" altLang="en-US" dirty="0" smtClean="0"/>
              <a:t>の発音は「アーパネット」</a:t>
            </a:r>
            <a:endParaRPr lang="en-US" altLang="ja-JP" dirty="0" smtClean="0"/>
          </a:p>
          <a:p>
            <a:r>
              <a:rPr lang="en-US" altLang="ja-JP" dirty="0" smtClean="0"/>
              <a:t>http://ejje.weblio.jp/content/ARPANET</a:t>
            </a:r>
            <a:endParaRPr lang="ja-JP" altLang="en-US" dirty="0" smtClean="0"/>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2E62448-3650-497D-B82B-C9501B8C5C3D}" type="slidenum">
              <a:rPr lang="ja-JP" altLang="en-US" smtClean="0">
                <a:latin typeface="Arial" charset="0"/>
              </a:rPr>
              <a:pPr eaLnBrk="1" hangingPunct="1">
                <a:spcBef>
                  <a:spcPct val="20000"/>
                </a:spcBef>
              </a:pPr>
              <a:t>35</a:t>
            </a:fld>
            <a:endParaRPr lang="ja-JP"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村上真也さんからのこめんと（</a:t>
            </a:r>
            <a:r>
              <a:rPr lang="en-US" altLang="ja-JP" dirty="0" smtClean="0"/>
              <a:t>2012/05/30)</a:t>
            </a:r>
          </a:p>
          <a:p>
            <a:pPr>
              <a:buFontTx/>
              <a:buChar char="•"/>
            </a:pPr>
            <a:r>
              <a:rPr lang="ja-JP" altLang="en-US" dirty="0" smtClean="0"/>
              <a:t>「</a:t>
            </a:r>
            <a:r>
              <a:rPr lang="en-US" altLang="ja-JP" dirty="0" smtClean="0"/>
              <a:t>UNIX</a:t>
            </a:r>
            <a:r>
              <a:rPr lang="ja-JP" altLang="en-US" dirty="0" smtClean="0"/>
              <a:t>の</a:t>
            </a:r>
            <a:r>
              <a:rPr lang="en-US" altLang="ja-JP" dirty="0" smtClean="0"/>
              <a:t>1/4</a:t>
            </a:r>
            <a:r>
              <a:rPr lang="ja-JP" altLang="en-US" dirty="0" smtClean="0"/>
              <a:t>世紀」</a:t>
            </a:r>
            <a:r>
              <a:rPr lang="en-US" altLang="ja-JP" dirty="0" smtClean="0"/>
              <a:t>(*1)</a:t>
            </a:r>
            <a:r>
              <a:rPr lang="ja-JP" altLang="en-US" dirty="0" smtClean="0"/>
              <a:t>には，「そこで，</a:t>
            </a:r>
            <a:r>
              <a:rPr lang="en-US" altLang="ja-JP" dirty="0" smtClean="0"/>
              <a:t>DARPA</a:t>
            </a:r>
            <a:r>
              <a:rPr lang="ja-JP" altLang="en-US" dirty="0" smtClean="0"/>
              <a:t>が</a:t>
            </a:r>
            <a:r>
              <a:rPr lang="en-US" altLang="ja-JP" dirty="0" smtClean="0"/>
              <a:t>UCB</a:t>
            </a:r>
            <a:r>
              <a:rPr lang="ja-JP" altLang="en-US" dirty="0" smtClean="0"/>
              <a:t>の願いを聞き入れる</a:t>
            </a:r>
            <a:r>
              <a:rPr lang="en-US" altLang="ja-JP" dirty="0" smtClean="0"/>
              <a:t>2</a:t>
            </a:r>
            <a:r>
              <a:rPr lang="ja-JP" altLang="en-US" dirty="0" smtClean="0"/>
              <a:t>ヶ月という期限内に，</a:t>
            </a:r>
            <a:r>
              <a:rPr lang="en-US" altLang="ja-JP" dirty="0" smtClean="0"/>
              <a:t>4BSD</a:t>
            </a:r>
            <a:r>
              <a:rPr lang="ja-JP" altLang="en-US" dirty="0" smtClean="0"/>
              <a:t>が開発</a:t>
            </a:r>
            <a:r>
              <a:rPr lang="ja-JP" altLang="en-US" dirty="0" smtClean="0"/>
              <a:t>された．</a:t>
            </a:r>
            <a:r>
              <a:rPr lang="en-US" altLang="ja-JP" dirty="0" smtClean="0"/>
              <a:t>……</a:t>
            </a:r>
            <a:r>
              <a:rPr lang="en-US" altLang="ja-JP" dirty="0" smtClean="0"/>
              <a:t>1980</a:t>
            </a:r>
            <a:r>
              <a:rPr lang="ja-JP" altLang="en-US" dirty="0" smtClean="0"/>
              <a:t>年の後半のこと</a:t>
            </a:r>
            <a:r>
              <a:rPr lang="ja-JP" altLang="en-US" dirty="0" smtClean="0"/>
              <a:t>だった．」</a:t>
            </a:r>
            <a:r>
              <a:rPr lang="ja-JP" altLang="en-US" dirty="0" smtClean="0"/>
              <a:t>と記述されて</a:t>
            </a:r>
            <a:r>
              <a:rPr lang="ja-JP" altLang="en-US" dirty="0" smtClean="0"/>
              <a:t>いる．</a:t>
            </a:r>
            <a:endParaRPr lang="en-US" altLang="ja-JP" dirty="0" smtClean="0"/>
          </a:p>
          <a:p>
            <a:pPr>
              <a:buFontTx/>
              <a:buChar char="•"/>
            </a:pPr>
            <a:r>
              <a:rPr lang="ja-JP" altLang="en-US" dirty="0" smtClean="0"/>
              <a:t>ここでの「後半」とは</a:t>
            </a:r>
            <a:r>
              <a:rPr lang="en-US" altLang="ja-JP" dirty="0" smtClean="0"/>
              <a:t>10</a:t>
            </a:r>
            <a:r>
              <a:rPr lang="ja-JP" altLang="en-US" dirty="0" smtClean="0"/>
              <a:t>月のこと</a:t>
            </a:r>
            <a:r>
              <a:rPr lang="ja-JP" altLang="en-US" dirty="0" smtClean="0"/>
              <a:t>です．</a:t>
            </a:r>
            <a:r>
              <a:rPr lang="en-US" altLang="ja-JP" dirty="0" smtClean="0"/>
              <a:t>DARPA</a:t>
            </a:r>
            <a:r>
              <a:rPr lang="ja-JP" altLang="en-US" dirty="0" smtClean="0"/>
              <a:t>とバークレーの契約は</a:t>
            </a:r>
            <a:r>
              <a:rPr lang="en-US" altLang="ja-JP" dirty="0" smtClean="0"/>
              <a:t>1980</a:t>
            </a:r>
            <a:r>
              <a:rPr lang="ja-JP" altLang="en-US" dirty="0" smtClean="0"/>
              <a:t>年ごろ締結されたものと</a:t>
            </a:r>
            <a:r>
              <a:rPr lang="ja-JP" altLang="en-US" dirty="0" smtClean="0"/>
              <a:t>読めます．</a:t>
            </a:r>
            <a:endParaRPr lang="en-US" altLang="ja-JP" dirty="0" smtClean="0"/>
          </a:p>
          <a:p>
            <a:pPr>
              <a:buFontTx/>
              <a:buChar char="•"/>
            </a:pPr>
            <a:r>
              <a:rPr lang="ja-JP" altLang="en-US" dirty="0" smtClean="0"/>
              <a:t>しかし，</a:t>
            </a:r>
            <a:r>
              <a:rPr lang="en-US" altLang="ja-JP" dirty="0" smtClean="0"/>
              <a:t>BSD Unix </a:t>
            </a:r>
            <a:r>
              <a:rPr lang="ja-JP" altLang="en-US" dirty="0" smtClean="0"/>
              <a:t>に</a:t>
            </a:r>
            <a:r>
              <a:rPr lang="en-US" altLang="ja-JP" dirty="0" smtClean="0"/>
              <a:t>TCP/IP</a:t>
            </a:r>
            <a:r>
              <a:rPr lang="ja-JP" altLang="en-US" dirty="0" smtClean="0"/>
              <a:t>実装が含まれたのは</a:t>
            </a:r>
            <a:r>
              <a:rPr lang="en-US" altLang="ja-JP" dirty="0" smtClean="0"/>
              <a:t>BSD 4.1a</a:t>
            </a:r>
            <a:r>
              <a:rPr lang="ja-JP" altLang="en-US" dirty="0" smtClean="0"/>
              <a:t>リリースから</a:t>
            </a:r>
            <a:r>
              <a:rPr lang="en-US" altLang="ja-JP" dirty="0" smtClean="0"/>
              <a:t>(*1) </a:t>
            </a:r>
            <a:r>
              <a:rPr lang="ja-JP" altLang="en-US" dirty="0" err="1" smtClean="0"/>
              <a:t>．</a:t>
            </a:r>
            <a:r>
              <a:rPr lang="en-US" altLang="ja-JP" dirty="0" smtClean="0"/>
              <a:t>4.1a</a:t>
            </a:r>
            <a:r>
              <a:rPr lang="ja-JP" altLang="en-US" dirty="0" smtClean="0"/>
              <a:t>リリースは</a:t>
            </a:r>
            <a:r>
              <a:rPr lang="en-US" altLang="ja-JP" dirty="0" smtClean="0"/>
              <a:t>FreeBSD</a:t>
            </a:r>
            <a:r>
              <a:rPr lang="ja-JP" altLang="en-US" dirty="0" smtClean="0"/>
              <a:t>の</a:t>
            </a:r>
            <a:r>
              <a:rPr lang="en-US" altLang="ja-JP" dirty="0" smtClean="0"/>
              <a:t>/</a:t>
            </a:r>
            <a:r>
              <a:rPr lang="en-US" altLang="ja-JP" dirty="0" err="1" smtClean="0"/>
              <a:t>usr</a:t>
            </a:r>
            <a:r>
              <a:rPr lang="en-US" altLang="ja-JP" dirty="0" smtClean="0"/>
              <a:t>/share/</a:t>
            </a:r>
            <a:r>
              <a:rPr lang="en-US" altLang="ja-JP" dirty="0" err="1" smtClean="0"/>
              <a:t>misc</a:t>
            </a:r>
            <a:r>
              <a:rPr lang="en-US" altLang="ja-JP" dirty="0" smtClean="0"/>
              <a:t>/</a:t>
            </a:r>
            <a:r>
              <a:rPr lang="en-US" altLang="ja-JP" dirty="0" err="1" smtClean="0"/>
              <a:t>bsd</a:t>
            </a:r>
            <a:r>
              <a:rPr lang="en-US" altLang="ja-JP" dirty="0" smtClean="0"/>
              <a:t>-family-tree</a:t>
            </a:r>
            <a:r>
              <a:rPr lang="ja-JP" altLang="en-US" dirty="0" smtClean="0"/>
              <a:t>によれば，</a:t>
            </a:r>
            <a:r>
              <a:rPr lang="en-US" altLang="ja-JP" dirty="0" smtClean="0"/>
              <a:t>1982</a:t>
            </a:r>
            <a:r>
              <a:rPr lang="ja-JP" altLang="en-US" dirty="0" smtClean="0"/>
              <a:t>年</a:t>
            </a:r>
            <a:r>
              <a:rPr lang="en-US" altLang="ja-JP" dirty="0" smtClean="0"/>
              <a:t>4</a:t>
            </a:r>
            <a:r>
              <a:rPr lang="ja-JP" altLang="en-US" dirty="0" smtClean="0"/>
              <a:t>月．</a:t>
            </a:r>
            <a:endParaRPr lang="en-US" altLang="ja-JP" dirty="0" smtClean="0"/>
          </a:p>
          <a:p>
            <a:pPr>
              <a:buFontTx/>
              <a:buChar char="•"/>
            </a:pPr>
            <a:r>
              <a:rPr lang="ja-JP" altLang="en-US" dirty="0" smtClean="0"/>
              <a:t>従って，上側の「</a:t>
            </a:r>
            <a:r>
              <a:rPr lang="en-US" altLang="ja-JP" dirty="0" smtClean="0"/>
              <a:t>(1980)</a:t>
            </a:r>
            <a:r>
              <a:rPr lang="ja-JP" altLang="en-US" dirty="0" smtClean="0"/>
              <a:t>」はそのままでも良いかも知れないが，下側の「</a:t>
            </a:r>
            <a:r>
              <a:rPr lang="en-US" altLang="ja-JP" dirty="0" smtClean="0"/>
              <a:t>1980</a:t>
            </a:r>
            <a:r>
              <a:rPr lang="ja-JP" altLang="en-US" dirty="0" smtClean="0"/>
              <a:t>年」は「</a:t>
            </a:r>
            <a:r>
              <a:rPr lang="en-US" altLang="ja-JP" dirty="0" smtClean="0"/>
              <a:t>1982</a:t>
            </a:r>
            <a:r>
              <a:rPr lang="ja-JP" altLang="en-US" dirty="0" smtClean="0"/>
              <a:t>年</a:t>
            </a:r>
            <a:r>
              <a:rPr lang="ja-JP" altLang="en-US" dirty="0" smtClean="0"/>
              <a:t>」．</a:t>
            </a:r>
            <a:endParaRPr lang="en-US" altLang="ja-JP" dirty="0" smtClean="0"/>
          </a:p>
        </p:txBody>
      </p:sp>
      <p:sp>
        <p:nvSpPr>
          <p:cNvPr id="890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FD121FE-8AA1-4171-AFEE-82E4F208C626}" type="slidenum">
              <a:rPr lang="ja-JP" altLang="en-US" smtClean="0">
                <a:latin typeface="Arial" charset="0"/>
              </a:rPr>
              <a:pPr eaLnBrk="1" hangingPunct="1">
                <a:spcBef>
                  <a:spcPct val="20000"/>
                </a:spcBef>
              </a:pPr>
              <a:t>38</a:t>
            </a:fld>
            <a:endParaRPr lang="ja-JP"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WIDE </a:t>
            </a:r>
            <a:r>
              <a:rPr lang="ja-JP" altLang="en-US" dirty="0" smtClean="0"/>
              <a:t>は現在も続いている</a:t>
            </a:r>
            <a:endParaRPr lang="en-US" altLang="ja-JP" dirty="0" smtClean="0"/>
          </a:p>
          <a:p>
            <a:r>
              <a:rPr lang="en-US" altLang="ja-JP" dirty="0" smtClean="0"/>
              <a:t>TINS</a:t>
            </a:r>
            <a:r>
              <a:rPr lang="ja-JP" altLang="en-US" dirty="0" smtClean="0"/>
              <a:t>のプロトコルは当初</a:t>
            </a:r>
            <a:r>
              <a:rPr lang="en-US" altLang="ja-JP" dirty="0" smtClean="0"/>
              <a:t>DECNET</a:t>
            </a:r>
            <a:r>
              <a:rPr lang="ja-JP" altLang="en-US" dirty="0" err="1" smtClean="0"/>
              <a:t>だった</a:t>
            </a:r>
            <a:endParaRPr lang="en-US" altLang="ja-JP" dirty="0" smtClean="0"/>
          </a:p>
          <a:p>
            <a:r>
              <a:rPr lang="en-US" altLang="ja-JP" dirty="0" smtClean="0"/>
              <a:t>TISN </a:t>
            </a:r>
            <a:r>
              <a:rPr lang="ja-JP" altLang="en-US" dirty="0" smtClean="0"/>
              <a:t>は後日旧科学技術庁の研究ネットワーク </a:t>
            </a:r>
            <a:r>
              <a:rPr lang="en-US" altLang="ja-JP" dirty="0" err="1" smtClean="0"/>
              <a:t>IMnet</a:t>
            </a:r>
            <a:r>
              <a:rPr lang="en-US" altLang="ja-JP" dirty="0" smtClean="0"/>
              <a:t> </a:t>
            </a:r>
            <a:r>
              <a:rPr lang="ja-JP" altLang="en-US" dirty="0" smtClean="0"/>
              <a:t>に吸収，</a:t>
            </a:r>
            <a:r>
              <a:rPr lang="en-US" altLang="ja-JP" dirty="0" smtClean="0"/>
              <a:t>2003 </a:t>
            </a:r>
            <a:r>
              <a:rPr lang="ja-JP" altLang="en-US" dirty="0" smtClean="0"/>
              <a:t>の省庁再編で </a:t>
            </a:r>
            <a:r>
              <a:rPr lang="en-US" altLang="ja-JP" dirty="0" smtClean="0"/>
              <a:t>SINET </a:t>
            </a:r>
            <a:r>
              <a:rPr lang="ja-JP" altLang="en-US" dirty="0" smtClean="0"/>
              <a:t>に吸収</a:t>
            </a:r>
            <a:r>
              <a:rPr lang="en-US" altLang="ja-JP" dirty="0" smtClean="0"/>
              <a:t/>
            </a:r>
            <a:br>
              <a:rPr lang="en-US" altLang="ja-JP" dirty="0" smtClean="0"/>
            </a:br>
            <a:endParaRPr lang="ja-JP" altLang="en-US" dirty="0" smtClean="0"/>
          </a:p>
        </p:txBody>
      </p:sp>
      <p:sp>
        <p:nvSpPr>
          <p:cNvPr id="901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4071C82-0E28-4617-8BA3-753CC139426A}" type="slidenum">
              <a:rPr lang="ja-JP" altLang="en-US" smtClean="0">
                <a:latin typeface="Arial" charset="0"/>
              </a:rPr>
              <a:pPr eaLnBrk="1" hangingPunct="1">
                <a:spcBef>
                  <a:spcPct val="20000"/>
                </a:spcBef>
              </a:pPr>
              <a:t>41</a:t>
            </a:fld>
            <a:endParaRPr lang="ja-JP"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SINET </a:t>
            </a:r>
            <a:r>
              <a:rPr lang="ja-JP" altLang="en-US" smtClean="0"/>
              <a:t>の沿革（</a:t>
            </a:r>
            <a:r>
              <a:rPr lang="en-US" altLang="ja-JP" smtClean="0"/>
              <a:t>http://www.sinet.ad.jp/about_sinet/history/</a:t>
            </a:r>
            <a:r>
              <a:rPr lang="ja-JP" altLang="en-US" smtClean="0"/>
              <a:t>）を見てもよくわからない</a:t>
            </a:r>
          </a:p>
        </p:txBody>
      </p:sp>
      <p:sp>
        <p:nvSpPr>
          <p:cNvPr id="911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6D52DB-A394-4DDF-99E0-886B0F1B10BD}" type="slidenum">
              <a:rPr lang="ja-JP" altLang="en-US" smtClean="0">
                <a:latin typeface="Arial" charset="0"/>
              </a:rPr>
              <a:pPr eaLnBrk="1" hangingPunct="1">
                <a:spcBef>
                  <a:spcPct val="20000"/>
                </a:spcBef>
              </a:pPr>
              <a:t>42</a:t>
            </a:fld>
            <a:endParaRPr lang="ja-JP"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21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FE02D-5D2D-453A-8B5E-CD43EDA88280}" type="slidenum">
              <a:rPr lang="ja-JP" altLang="en-US" smtClean="0">
                <a:latin typeface="Arial" charset="0"/>
              </a:rPr>
              <a:pPr eaLnBrk="1" hangingPunct="1">
                <a:spcBef>
                  <a:spcPct val="20000"/>
                </a:spcBef>
              </a:pPr>
              <a:t>43</a:t>
            </a:fld>
            <a:endParaRPr lang="ja-JP"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ツールの話は全然ないけど良いのか？</a:t>
            </a:r>
            <a:endParaRPr lang="en-US" altLang="ja-JP" dirty="0" smtClean="0"/>
          </a:p>
          <a:p>
            <a:endParaRPr lang="en-US" altLang="ja-JP" dirty="0" smtClean="0"/>
          </a:p>
          <a:p>
            <a:r>
              <a:rPr lang="ja-JP" altLang="en-US" dirty="0" smtClean="0"/>
              <a:t>ここまでの話で何を知っておいてもらいたいか？</a:t>
            </a:r>
            <a:endParaRPr lang="en-US" altLang="ja-JP" dirty="0" smtClean="0"/>
          </a:p>
          <a:p>
            <a:r>
              <a:rPr lang="ja-JP" altLang="en-US" dirty="0" smtClean="0"/>
              <a:t>数値計算装置から情報処理装置へ</a:t>
            </a:r>
            <a:endParaRPr lang="en-US" altLang="ja-JP" dirty="0" smtClean="0"/>
          </a:p>
          <a:p>
            <a:r>
              <a:rPr lang="ja-JP" altLang="en-US" dirty="0" smtClean="0"/>
              <a:t>文字を書く計算機から絵を書く計算機へ</a:t>
            </a:r>
            <a:endParaRPr lang="en-US" altLang="ja-JP" dirty="0" smtClean="0"/>
          </a:p>
          <a:p>
            <a:r>
              <a:rPr lang="ja-JP" altLang="en-US" dirty="0" smtClean="0"/>
              <a:t>一人で占有する計算機から，複数で使う計算機へ</a:t>
            </a:r>
            <a:endParaRPr lang="en-US" altLang="ja-JP" dirty="0" smtClean="0"/>
          </a:p>
          <a:p>
            <a:endParaRPr lang="en-US" altLang="ja-JP" dirty="0" smtClean="0"/>
          </a:p>
          <a:p>
            <a:endParaRPr lang="ja-JP" altLang="en-US" dirty="0" smtClean="0"/>
          </a:p>
        </p:txBody>
      </p:sp>
      <p:sp>
        <p:nvSpPr>
          <p:cNvPr id="931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297ACE7-D6AC-4695-939E-5F0E5C16D330}" type="slidenum">
              <a:rPr lang="ja-JP" altLang="en-US" smtClean="0">
                <a:latin typeface="Arial" charset="0"/>
              </a:rPr>
              <a:pPr eaLnBrk="1" hangingPunct="1">
                <a:spcBef>
                  <a:spcPct val="20000"/>
                </a:spcBef>
              </a:pPr>
              <a:t>44</a:t>
            </a:fld>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FBD068E-699E-4DD8-BD2F-EA69B88E09E5}" type="slidenum">
              <a:rPr lang="ja-JP" altLang="en-US" smtClean="0">
                <a:latin typeface="Arial" charset="0"/>
              </a:rPr>
              <a:pPr eaLnBrk="1" hangingPunct="1">
                <a:spcBef>
                  <a:spcPct val="20000"/>
                </a:spcBef>
              </a:pPr>
              <a:t>46</a:t>
            </a:fld>
            <a:endParaRPr lang="ja-JP"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solidFill>
                <a:srgbClr val="FF0000"/>
              </a:solidFill>
            </a:endParaRPr>
          </a:p>
        </p:txBody>
      </p:sp>
      <p:sp>
        <p:nvSpPr>
          <p:cNvPr id="675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9B48C-DEB2-4D07-B256-71C68AB7BFDF}" type="slidenum">
              <a:rPr lang="ja-JP" altLang="en-US" smtClean="0">
                <a:latin typeface="Arial" charset="0"/>
              </a:rPr>
              <a:pPr eaLnBrk="1" hangingPunct="1">
                <a:spcBef>
                  <a:spcPct val="20000"/>
                </a:spcBef>
              </a:pPr>
              <a:t>5</a:t>
            </a:fld>
            <a:endParaRPr lang="ja-JP"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代表的な兵器例：八木アンテナ，ＶＴ信管，ＭＡＤ（対潜水艦戦用磁気探知機）</a:t>
            </a:r>
          </a:p>
        </p:txBody>
      </p:sp>
      <p:sp>
        <p:nvSpPr>
          <p:cNvPr id="952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7D52B51-68A8-44A9-8521-2D01945156E8}" type="slidenum">
              <a:rPr lang="ja-JP" altLang="en-US" smtClean="0">
                <a:latin typeface="Arial" charset="0"/>
              </a:rPr>
              <a:pPr eaLnBrk="1" hangingPunct="1">
                <a:spcBef>
                  <a:spcPct val="20000"/>
                </a:spcBef>
              </a:pPr>
              <a:t>49</a:t>
            </a:fld>
            <a:endParaRPr lang="ja-JP"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Bush </a:t>
            </a:r>
            <a:r>
              <a:rPr lang="ja-JP" altLang="en-US" smtClean="0"/>
              <a:t>の原文をチェックしよう！</a:t>
            </a:r>
          </a:p>
        </p:txBody>
      </p:sp>
      <p:sp>
        <p:nvSpPr>
          <p:cNvPr id="962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79175A3-7103-44D0-911B-CFD6B92DEFDD}" type="slidenum">
              <a:rPr lang="ja-JP" altLang="en-US" smtClean="0">
                <a:latin typeface="Arial" charset="0"/>
              </a:rPr>
              <a:pPr eaLnBrk="1" hangingPunct="1">
                <a:spcBef>
                  <a:spcPct val="20000"/>
                </a:spcBef>
              </a:pPr>
              <a:t>50</a:t>
            </a:fld>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最終回の話す内容とつながっているか？最終回スライドを</a:t>
            </a:r>
            <a:r>
              <a:rPr lang="ja-JP" altLang="en-US" dirty="0" smtClean="0"/>
              <a:t>要確認．</a:t>
            </a:r>
            <a:endParaRPr lang="en-US" altLang="ja-JP" dirty="0" smtClean="0"/>
          </a:p>
          <a:p>
            <a:r>
              <a:rPr lang="ja-JP" altLang="en-US" dirty="0" smtClean="0"/>
              <a:t>本日の一冊の選択はことのスライドと関連</a:t>
            </a:r>
          </a:p>
        </p:txBody>
      </p:sp>
      <p:sp>
        <p:nvSpPr>
          <p:cNvPr id="972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94964A3-449D-4B3A-B5C5-AF1D40202927}" type="slidenum">
              <a:rPr lang="ja-JP" altLang="en-US" smtClean="0">
                <a:latin typeface="Arial" charset="0"/>
              </a:rPr>
              <a:pPr eaLnBrk="1" hangingPunct="1">
                <a:spcBef>
                  <a:spcPct val="20000"/>
                </a:spcBef>
              </a:pPr>
              <a:t>51</a:t>
            </a:fld>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第</a:t>
            </a:r>
            <a:r>
              <a:rPr lang="en-US" altLang="ja-JP" dirty="0" smtClean="0"/>
              <a:t>2</a:t>
            </a:r>
            <a:r>
              <a:rPr lang="ja-JP" altLang="en-US" dirty="0" smtClean="0"/>
              <a:t>まとめの最後の文章をもう少し練る</a:t>
            </a:r>
            <a:endParaRPr lang="en-US" altLang="ja-JP" dirty="0" smtClean="0"/>
          </a:p>
          <a:p>
            <a:r>
              <a:rPr lang="ja-JP" altLang="en-US" dirty="0" smtClean="0"/>
              <a:t>→情報化は実際には大変，ということを言ってもよいかもしれない</a:t>
            </a:r>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53</a:t>
            </a:fld>
            <a:endParaRPr lang="ja-JP"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汎用計算機がなくなったように見えるので，何らかの記述を加える</a:t>
            </a:r>
            <a:endParaRPr lang="en-US" altLang="ja-JP" dirty="0" smtClean="0"/>
          </a:p>
          <a:p>
            <a:r>
              <a:rPr lang="ja-JP" altLang="en-US" dirty="0" smtClean="0"/>
              <a:t>→スパコンの説明を加える</a:t>
            </a:r>
          </a:p>
        </p:txBody>
      </p:sp>
      <p:sp>
        <p:nvSpPr>
          <p:cNvPr id="993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52E745C4-A89A-4AF4-BF19-92370279FE24}" type="slidenum">
              <a:rPr lang="ja-JP" altLang="en-US" smtClean="0">
                <a:latin typeface="Arial" charset="0"/>
              </a:rPr>
              <a:pPr eaLnBrk="1" hangingPunct="1">
                <a:spcBef>
                  <a:spcPct val="20000"/>
                </a:spcBef>
              </a:pPr>
              <a:t>57</a:t>
            </a:fld>
            <a:endParaRPr lang="ja-JP"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このスライドはカットしてもよい，前のスライドに一行残してみては？</a:t>
            </a:r>
          </a:p>
        </p:txBody>
      </p:sp>
      <p:sp>
        <p:nvSpPr>
          <p:cNvPr id="1003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6E214EB-6B02-473D-B1F7-F54CDD81C51A}" type="slidenum">
              <a:rPr lang="ja-JP" altLang="en-US" smtClean="0">
                <a:latin typeface="Arial" charset="0"/>
              </a:rPr>
              <a:pPr eaLnBrk="1" hangingPunct="1">
                <a:spcBef>
                  <a:spcPct val="20000"/>
                </a:spcBef>
              </a:pPr>
              <a:t>58</a:t>
            </a:fld>
            <a:endParaRPr lang="ja-JP"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このスライドは最終回に持って行ってもよい</a:t>
            </a:r>
            <a:endParaRPr lang="en-US" altLang="ja-JP" dirty="0" smtClean="0"/>
          </a:p>
          <a:p>
            <a:r>
              <a:rPr lang="ja-JP" altLang="en-US" dirty="0" smtClean="0"/>
              <a:t>・単に利用者が増えている，という話をするなら初回</a:t>
            </a:r>
            <a:endParaRPr lang="en-US" altLang="ja-JP" dirty="0" smtClean="0"/>
          </a:p>
          <a:p>
            <a:r>
              <a:rPr lang="ja-JP" altLang="en-US" dirty="0" smtClean="0"/>
              <a:t>・利用の仕方が変化していることを強調したいのなら最終回</a:t>
            </a:r>
          </a:p>
        </p:txBody>
      </p:sp>
      <p:sp>
        <p:nvSpPr>
          <p:cNvPr id="1013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D62CE13-AA37-4D2D-9EC5-C913269466EC}" type="slidenum">
              <a:rPr lang="ja-JP" altLang="en-US" smtClean="0">
                <a:latin typeface="Arial" charset="0"/>
              </a:rPr>
              <a:pPr eaLnBrk="1" hangingPunct="1">
                <a:spcBef>
                  <a:spcPct val="20000"/>
                </a:spcBef>
              </a:pPr>
              <a:t>59</a:t>
            </a:fld>
            <a:endParaRPr lang="ja-JP"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831422-6906-42B6-9F76-EBB6902CA19D}" type="slidenum">
              <a:rPr lang="ja-JP" altLang="en-US" smtClean="0">
                <a:latin typeface="Arial" charset="0"/>
              </a:rPr>
              <a:pPr eaLnBrk="1" hangingPunct="1">
                <a:spcBef>
                  <a:spcPct val="20000"/>
                </a:spcBef>
              </a:pPr>
              <a:t>60</a:t>
            </a:fld>
            <a:endParaRPr lang="ja-JP"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インデントレベルの色が後半とそろっていない</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9</a:t>
            </a:fld>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Turing </a:t>
            </a:r>
            <a:r>
              <a:rPr lang="ja-JP" altLang="en-US" dirty="0" smtClean="0"/>
              <a:t>の業績について要調査</a:t>
            </a:r>
            <a:endParaRPr lang="en-US" altLang="ja-JP" dirty="0" smtClean="0"/>
          </a:p>
          <a:p>
            <a:r>
              <a:rPr lang="ja-JP" altLang="en-US" dirty="0" smtClean="0"/>
              <a:t>→発表年は１９３６、１９３８、チューリングマシンの提案とそれを用いた計算可能性問題の議論（さらに要調査）</a:t>
            </a:r>
            <a:endParaRPr lang="en-US" altLang="ja-JP" dirty="0" smtClean="0"/>
          </a:p>
          <a:p>
            <a:r>
              <a:rPr lang="en-US" altLang="ja-JP" dirty="0" smtClean="0"/>
              <a:t>Turing, A. M. (1936). </a:t>
            </a:r>
            <a:r>
              <a:rPr lang="en-US" altLang="ja-JP" dirty="0" smtClean="0">
                <a:hlinkClick r:id="rId3"/>
              </a:rPr>
              <a:t>“On Computable Numbers, with an Application to the </a:t>
            </a:r>
            <a:r>
              <a:rPr lang="en-US" altLang="ja-JP" dirty="0" err="1" smtClean="0">
                <a:hlinkClick r:id="rId3"/>
              </a:rPr>
              <a:t>Entscheidungsproblem</a:t>
            </a:r>
            <a:r>
              <a:rPr lang="en-US" altLang="ja-JP" dirty="0" smtClean="0">
                <a:hlinkClick r:id="rId3"/>
              </a:rPr>
              <a:t>”</a:t>
            </a:r>
            <a:r>
              <a:rPr lang="en-US" altLang="ja-JP" dirty="0" smtClean="0"/>
              <a:t>. </a:t>
            </a:r>
            <a:r>
              <a:rPr lang="en-US" altLang="ja-JP" i="1" dirty="0" smtClean="0"/>
              <a:t>Proceedings of the London Mathematical Society</a:t>
            </a:r>
            <a:r>
              <a:rPr lang="en-US" altLang="ja-JP" dirty="0" smtClean="0"/>
              <a:t>. 2 </a:t>
            </a:r>
            <a:r>
              <a:rPr lang="en-US" altLang="ja-JP" b="1" dirty="0" smtClean="0"/>
              <a:t>42</a:t>
            </a:r>
            <a:r>
              <a:rPr lang="en-US" altLang="ja-JP" dirty="0" smtClean="0"/>
              <a:t>: 230–65. 1936–37.</a:t>
            </a:r>
            <a:r>
              <a:rPr lang="en-US" altLang="ja-JP" dirty="0" smtClean="0">
                <a:hlinkClick r:id="rId4" tooltip="デジタルオブジェクト識別子"/>
              </a:rPr>
              <a:t>doi</a:t>
            </a:r>
            <a:r>
              <a:rPr lang="en-US" altLang="ja-JP" dirty="0" smtClean="0"/>
              <a:t>:</a:t>
            </a:r>
            <a:r>
              <a:rPr lang="en-US" altLang="ja-JP" dirty="0" smtClean="0">
                <a:hlinkClick r:id="rId5"/>
              </a:rPr>
              <a:t>10.1112/</a:t>
            </a:r>
            <a:r>
              <a:rPr lang="en-US" altLang="ja-JP" dirty="0" err="1" smtClean="0">
                <a:hlinkClick r:id="rId5"/>
              </a:rPr>
              <a:t>plms</a:t>
            </a:r>
            <a:r>
              <a:rPr lang="en-US" altLang="ja-JP" dirty="0" smtClean="0">
                <a:hlinkClick r:id="rId5"/>
              </a:rPr>
              <a:t>/s2-42.1.230</a:t>
            </a:r>
            <a:r>
              <a:rPr lang="en-US" altLang="ja-JP" dirty="0" smtClean="0"/>
              <a:t>.</a:t>
            </a:r>
          </a:p>
          <a:p>
            <a:r>
              <a:rPr lang="en-US" altLang="ja-JP" dirty="0" smtClean="0"/>
              <a:t>Turing, A.M. (1938</a:t>
            </a:r>
            <a:r>
              <a:rPr lang="ja-JP" altLang="en-US" dirty="0" smtClean="0"/>
              <a:t>年</a:t>
            </a:r>
            <a:r>
              <a:rPr lang="en-US" altLang="ja-JP" dirty="0" smtClean="0"/>
              <a:t>). “On Computable Numbers, with an Application to the </a:t>
            </a:r>
            <a:r>
              <a:rPr lang="en-US" altLang="ja-JP" dirty="0" err="1" smtClean="0"/>
              <a:t>Entscheidungsproblem</a:t>
            </a:r>
            <a:r>
              <a:rPr lang="en-US" altLang="ja-JP" dirty="0" smtClean="0"/>
              <a:t>: A correction”. </a:t>
            </a:r>
            <a:r>
              <a:rPr lang="en-US" altLang="ja-JP" i="1" dirty="0" smtClean="0"/>
              <a:t>Proceedings of the London Mathematical Society</a:t>
            </a:r>
            <a:r>
              <a:rPr lang="en-US" altLang="ja-JP" dirty="0" smtClean="0"/>
              <a:t> </a:t>
            </a:r>
            <a:r>
              <a:rPr lang="en-US" altLang="ja-JP" b="1" dirty="0" smtClean="0"/>
              <a:t>43</a:t>
            </a:r>
            <a:r>
              <a:rPr lang="en-US" altLang="ja-JP" dirty="0" smtClean="0"/>
              <a:t>: pp. 544–6. 1937.</a:t>
            </a:r>
            <a:r>
              <a:rPr lang="en-US" altLang="ja-JP" dirty="0" smtClean="0">
                <a:hlinkClick r:id="rId4" tooltip="デジタルオブジェクト識別子"/>
              </a:rPr>
              <a:t>doi</a:t>
            </a:r>
            <a:r>
              <a:rPr lang="en-US" altLang="ja-JP" dirty="0" smtClean="0"/>
              <a:t>:</a:t>
            </a:r>
            <a:r>
              <a:rPr lang="en-US" altLang="ja-JP" dirty="0" smtClean="0">
                <a:hlinkClick r:id="rId6"/>
              </a:rPr>
              <a:t>10.1112/</a:t>
            </a:r>
            <a:r>
              <a:rPr lang="en-US" altLang="ja-JP" dirty="0" err="1" smtClean="0">
                <a:hlinkClick r:id="rId6"/>
              </a:rPr>
              <a:t>plms</a:t>
            </a:r>
            <a:r>
              <a:rPr lang="en-US" altLang="ja-JP" dirty="0" smtClean="0">
                <a:hlinkClick r:id="rId6"/>
              </a:rPr>
              <a:t>/s2-43.6.544</a:t>
            </a:r>
            <a:r>
              <a:rPr lang="ja-JP" altLang="en-US" dirty="0" smtClean="0"/>
              <a:t>）</a:t>
            </a:r>
          </a:p>
          <a:p>
            <a:r>
              <a:rPr lang="en-US" altLang="ja-JP" dirty="0" smtClean="0"/>
              <a:t>Turing </a:t>
            </a:r>
            <a:r>
              <a:rPr lang="ja-JP" altLang="en-US" dirty="0" smtClean="0"/>
              <a:t>の偉かった点は何か？ハードウェアも作ったのでは？</a:t>
            </a:r>
            <a:endParaRPr lang="en-US" altLang="ja-JP" dirty="0" smtClean="0"/>
          </a:p>
        </p:txBody>
      </p:sp>
      <p:sp>
        <p:nvSpPr>
          <p:cNvPr id="696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948F074-B36D-43D6-A0C1-01A6AD1A7782}" type="slidenum">
              <a:rPr lang="ja-JP" altLang="en-US" smtClean="0">
                <a:latin typeface="Arial" charset="0"/>
              </a:rPr>
              <a:pPr eaLnBrk="1" hangingPunct="1">
                <a:spcBef>
                  <a:spcPct val="20000"/>
                </a:spcBef>
              </a:pPr>
              <a:t>13</a:t>
            </a:fld>
            <a:endParaRPr lang="ja-JP"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坂村</a:t>
            </a:r>
            <a:r>
              <a:rPr lang="en-US" altLang="ja-JP" dirty="0" smtClean="0"/>
              <a:t>(2002)</a:t>
            </a:r>
            <a:r>
              <a:rPr lang="ja-JP" altLang="en-US" dirty="0" smtClean="0"/>
              <a:t>では、</a:t>
            </a:r>
            <a:r>
              <a:rPr lang="en-US" altLang="ja-JP" dirty="0" smtClean="0"/>
              <a:t>ABC </a:t>
            </a:r>
            <a:r>
              <a:rPr lang="ja-JP" altLang="en-US" dirty="0" smtClean="0"/>
              <a:t>マシーンは試作品のようなもの、と記述されている</a:t>
            </a:r>
            <a:endParaRPr lang="en-US" altLang="ja-JP" dirty="0" smtClean="0"/>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752B0AB-928D-447B-A624-01AF5C1BA186}" type="slidenum">
              <a:rPr lang="ja-JP" altLang="en-US" smtClean="0">
                <a:latin typeface="Arial" charset="0"/>
              </a:rPr>
              <a:pPr eaLnBrk="1" hangingPunct="1">
                <a:spcBef>
                  <a:spcPct val="20000"/>
                </a:spcBef>
              </a:pPr>
              <a:t>14</a:t>
            </a:fld>
            <a:endParaRPr lang="ja-JP"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実質的には世界最初の電子計算機であることを強調</a:t>
            </a:r>
            <a:r>
              <a:rPr lang="en-US" altLang="ja-JP" dirty="0" smtClean="0"/>
              <a:t/>
            </a:r>
            <a:br>
              <a:rPr lang="en-US" altLang="ja-JP" dirty="0" smtClean="0"/>
            </a:br>
            <a:r>
              <a:rPr lang="en-US" altLang="ja-JP" dirty="0" smtClean="0"/>
              <a:t>Harry Wexler, Jerome </a:t>
            </a:r>
            <a:r>
              <a:rPr lang="en-US" altLang="ja-JP" dirty="0" err="1" smtClean="0"/>
              <a:t>Namias</a:t>
            </a:r>
            <a:r>
              <a:rPr lang="en-US" altLang="ja-JP" dirty="0" smtClean="0"/>
              <a:t> </a:t>
            </a:r>
            <a:r>
              <a:rPr lang="ja-JP" altLang="en-US" dirty="0" smtClean="0"/>
              <a:t>は気象学者</a:t>
            </a:r>
            <a:r>
              <a:rPr lang="en-US" altLang="ja-JP" dirty="0" smtClean="0"/>
              <a:t>. Francis </a:t>
            </a:r>
            <a:r>
              <a:rPr lang="en-US" altLang="ja-JP" dirty="0" err="1" smtClean="0"/>
              <a:t>Reichelderfer</a:t>
            </a:r>
            <a:r>
              <a:rPr lang="en-US" altLang="ja-JP" dirty="0" smtClean="0"/>
              <a:t> </a:t>
            </a:r>
            <a:r>
              <a:rPr lang="ja-JP" altLang="en-US" dirty="0" smtClean="0"/>
              <a:t>も気象関係者らしい</a:t>
            </a:r>
            <a:r>
              <a:rPr lang="en-US" altLang="ja-JP" dirty="0" smtClean="0"/>
              <a:t>.</a:t>
            </a:r>
          </a:p>
          <a:p>
            <a:r>
              <a:rPr lang="ja-JP" altLang="en-US" dirty="0" smtClean="0"/>
              <a:t>後から参照してもわかるように説明を加える、ただし、当日はあまり深く説明しないよう</a:t>
            </a:r>
            <a:r>
              <a:rPr lang="ja-JP" altLang="en-US" dirty="0" smtClean="0"/>
              <a:t>注意．</a:t>
            </a:r>
            <a:endParaRPr lang="ja-JP" altLang="en-US" dirty="0" smtClean="0"/>
          </a:p>
        </p:txBody>
      </p:sp>
      <p:sp>
        <p:nvSpPr>
          <p:cNvPr id="716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509E9D9-1701-401F-9296-0A04B2192386}" type="slidenum">
              <a:rPr lang="ja-JP" altLang="en-US" smtClean="0">
                <a:latin typeface="Arial" charset="0"/>
              </a:rPr>
              <a:pPr eaLnBrk="1" hangingPunct="1">
                <a:spcBef>
                  <a:spcPct val="20000"/>
                </a:spcBef>
              </a:pPr>
              <a:t>15</a:t>
            </a:fld>
            <a:endParaRPr lang="ja-JP"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ノイマン型計算機について要調査</a:t>
            </a:r>
            <a:endParaRPr lang="en-US" altLang="ja-JP" smtClean="0"/>
          </a:p>
          <a:p>
            <a:r>
              <a:rPr lang="ja-JP" altLang="en-US" smtClean="0"/>
              <a:t>→メモリ上に格納された命令（プログラム）を順次呼び出して実行する計算機</a:t>
            </a:r>
            <a:endParaRPr lang="en-US" altLang="ja-JP" smtClean="0"/>
          </a:p>
          <a:p>
            <a:r>
              <a:rPr lang="en-US" altLang="ja-JP" smtClean="0"/>
              <a:t>Neumann </a:t>
            </a:r>
            <a:r>
              <a:rPr lang="ja-JP" altLang="en-US" smtClean="0"/>
              <a:t>の業績：</a:t>
            </a:r>
            <a:r>
              <a:rPr lang="en-US" altLang="ja-JP" i="1" smtClean="0"/>
              <a:t>First Draft of a Report on the EDVAC</a:t>
            </a:r>
            <a:r>
              <a:rPr lang="en-US" altLang="ja-JP" smtClean="0"/>
              <a:t>, 1945</a:t>
            </a:r>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73DA47-2858-4852-B826-7FC50493636D}" type="slidenum">
              <a:rPr lang="ja-JP" altLang="en-US" smtClean="0">
                <a:latin typeface="Arial" charset="0"/>
              </a:rPr>
              <a:pPr eaLnBrk="1" hangingPunct="1">
                <a:spcBef>
                  <a:spcPct val="20000"/>
                </a:spcBef>
              </a:pPr>
              <a:t>16</a:t>
            </a:fld>
            <a:endParaRPr lang="ja-JP"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気象庁の計算気は</a:t>
            </a:r>
            <a:r>
              <a:rPr lang="en-US" altLang="ja-JP" dirty="0" smtClean="0"/>
              <a:t>IBM704</a:t>
            </a:r>
            <a:r>
              <a:rPr lang="ja-JP" altLang="en-US" dirty="0" smtClean="0"/>
              <a:t>以降は全て国産</a:t>
            </a:r>
            <a:endParaRPr lang="en-US" altLang="ja-JP" dirty="0" smtClean="0"/>
          </a:p>
          <a:p>
            <a:r>
              <a:rPr lang="ja-JP" altLang="en-US" dirty="0" smtClean="0"/>
              <a:t>「いろいろな用途に使える」では説明が不足、汎用計算機と </a:t>
            </a:r>
            <a:r>
              <a:rPr lang="en-US" altLang="ja-JP" dirty="0" smtClean="0"/>
              <a:t>ENIAC </a:t>
            </a:r>
            <a:r>
              <a:rPr lang="ja-JP" altLang="en-US" dirty="0" smtClean="0"/>
              <a:t>の違いを明確にする</a:t>
            </a:r>
            <a:endParaRPr lang="en-US" altLang="ja-JP" dirty="0" smtClean="0"/>
          </a:p>
          <a:p>
            <a:r>
              <a:rPr lang="ja-JP" altLang="en-US" dirty="0" smtClean="0"/>
              <a:t>→いろいろな用途の具体例をもう一つくらい増やす</a:t>
            </a:r>
            <a:endParaRPr lang="en-US" altLang="ja-JP" dirty="0" smtClean="0"/>
          </a:p>
          <a:p>
            <a:r>
              <a:rPr lang="ja-JP" altLang="en-US" dirty="0" smtClean="0"/>
              <a:t>→磁気テープを入出力に使ったことの意味、それまでと何が変わったか？</a:t>
            </a:r>
            <a:endParaRPr lang="en-US" altLang="ja-JP" dirty="0" smtClean="0"/>
          </a:p>
        </p:txBody>
      </p:sp>
      <p:sp>
        <p:nvSpPr>
          <p:cNvPr id="737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DC40A-F447-4E82-8757-5A7BC2A5DA98}" type="slidenum">
              <a:rPr lang="ja-JP" altLang="en-US" smtClean="0">
                <a:latin typeface="Arial" charset="0"/>
              </a:rPr>
              <a:pPr eaLnBrk="1" hangingPunct="1">
                <a:spcBef>
                  <a:spcPct val="20000"/>
                </a:spcBef>
              </a:pPr>
              <a:t>17</a:t>
            </a:fld>
            <a:endParaRPr lang="ja-JP"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smtClean="0"/>
              <a:t>なぜ計算情報科学・技術を学ぶか</a:t>
            </a:r>
            <a:r>
              <a:rPr lang="en-US" altLang="ja-JP" sz="4000" smtClean="0"/>
              <a:t>? </a:t>
            </a:r>
            <a:r>
              <a:rPr lang="en-US" altLang="ja-JP" smtClean="0"/>
              <a:t/>
            </a:r>
            <a:br>
              <a:rPr lang="en-US" altLang="ja-JP" smtClean="0"/>
            </a:br>
            <a:r>
              <a:rPr lang="en-US" altLang="ja-JP" sz="3600" smtClean="0">
                <a:solidFill>
                  <a:srgbClr val="008000"/>
                </a:solidFill>
              </a:rPr>
              <a:t>Unix (Linux) / Internet </a:t>
            </a:r>
            <a:r>
              <a:rPr lang="ja-JP" altLang="en-US" sz="3600" smtClean="0">
                <a:solidFill>
                  <a:srgbClr val="008000"/>
                </a:solidFill>
              </a:rPr>
              <a:t>の歴史と</a:t>
            </a:r>
            <a:br>
              <a:rPr lang="ja-JP" altLang="en-US" sz="3600" smtClean="0">
                <a:solidFill>
                  <a:srgbClr val="008000"/>
                </a:solidFill>
              </a:rPr>
            </a:br>
            <a:r>
              <a:rPr lang="ja-JP" altLang="en-US" sz="3600" smtClean="0">
                <a:solidFill>
                  <a:srgbClr val="008000"/>
                </a:solidFill>
              </a:rPr>
              <a:t>学問の情報化への展開を踏まえて</a:t>
            </a:r>
          </a:p>
        </p:txBody>
      </p:sp>
      <p:sp>
        <p:nvSpPr>
          <p:cNvPr id="2051" name="Rectangle 3"/>
          <p:cNvSpPr>
            <a:spLocks noGrp="1" noChangeArrowheads="1"/>
          </p:cNvSpPr>
          <p:nvPr>
            <p:ph type="subTitle" idx="1"/>
          </p:nvPr>
        </p:nvSpPr>
        <p:spPr>
          <a:xfrm>
            <a:off x="1285875" y="4581525"/>
            <a:ext cx="6400800" cy="785813"/>
          </a:xfrm>
        </p:spPr>
        <p:txBody>
          <a:bodyPr/>
          <a:lstStyle/>
          <a:p>
            <a:pPr eaLnBrk="1" hangingPunct="1">
              <a:lnSpc>
                <a:spcPct val="80000"/>
              </a:lnSpc>
            </a:pPr>
            <a:r>
              <a:rPr lang="ja-JP" altLang="en-US" sz="1800" b="1" smtClean="0"/>
              <a:t>林 祥介</a:t>
            </a:r>
            <a:endParaRPr lang="en-US" altLang="ja-JP" sz="1800" b="1" smtClean="0"/>
          </a:p>
          <a:p>
            <a:pPr eaLnBrk="1" hangingPunct="1">
              <a:lnSpc>
                <a:spcPct val="80000"/>
              </a:lnSpc>
            </a:pPr>
            <a:r>
              <a:rPr lang="ja-JP" altLang="en-US" sz="1800" b="1" smtClean="0"/>
              <a:t>神戸大学　大学院理学研究科・地球惑星科学専攻</a:t>
            </a:r>
            <a:br>
              <a:rPr lang="ja-JP" altLang="en-US" sz="1800" b="1" smtClean="0"/>
            </a:br>
            <a:endParaRPr lang="en-US" altLang="ja-JP" sz="1800" b="1" smtClean="0"/>
          </a:p>
          <a:p>
            <a:pPr eaLnBrk="1" hangingPunct="1">
              <a:lnSpc>
                <a:spcPct val="80000"/>
              </a:lnSpc>
            </a:pPr>
            <a:r>
              <a:rPr lang="ja-JP" altLang="en-US" sz="1800" b="1" smtClean="0"/>
              <a:t>はしもとじょーじ</a:t>
            </a:r>
            <a:endParaRPr lang="en-US" altLang="ja-JP" sz="1800" b="1" smtClean="0"/>
          </a:p>
          <a:p>
            <a:pPr eaLnBrk="1" hangingPunct="1">
              <a:lnSpc>
                <a:spcPct val="80000"/>
              </a:lnSpc>
            </a:pPr>
            <a:r>
              <a:rPr lang="ja-JP" altLang="en-US" sz="1800" b="1" smtClean="0"/>
              <a:t>岡山大学　大学院自然科学研究科・地球科学専攻</a:t>
            </a:r>
            <a:r>
              <a:rPr lang="en-US" altLang="ja-JP" sz="1800" smtClean="0"/>
              <a:t/>
            </a:r>
            <a:br>
              <a:rPr lang="en-US" altLang="ja-JP" sz="1800" smtClean="0"/>
            </a:br>
            <a:endParaRPr lang="en-US" altLang="ja-JP" sz="1800" smtClean="0"/>
          </a:p>
          <a:p>
            <a:pPr eaLnBrk="1" hangingPunct="1">
              <a:lnSpc>
                <a:spcPct val="80000"/>
              </a:lnSpc>
            </a:pPr>
            <a:endParaRPr lang="ja-JP" altLang="en-US" sz="1800" b="1" smtClean="0"/>
          </a:p>
        </p:txBody>
      </p:sp>
      <p:sp>
        <p:nvSpPr>
          <p:cNvPr id="4" name="Rectangle 3"/>
          <p:cNvSpPr txBox="1">
            <a:spLocks noChangeArrowheads="1"/>
          </p:cNvSpPr>
          <p:nvPr/>
        </p:nvSpPr>
        <p:spPr bwMode="auto">
          <a:xfrm>
            <a:off x="1500188" y="3860800"/>
            <a:ext cx="6400800" cy="85725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r>
              <a:rPr lang="ja-JP" altLang="en-US" sz="1800" kern="0" dirty="0">
                <a:latin typeface="+mn-lt"/>
                <a:ea typeface="+mn-ea"/>
              </a:rPr>
              <a:t>小高正嗣・倉本圭</a:t>
            </a: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r>
              <a:rPr lang="en-US" altLang="ja-JP" sz="1800" b="0" kern="0" dirty="0">
                <a:latin typeface="+mn-lt"/>
                <a:ea typeface="+mn-ea"/>
              </a:rPr>
              <a:t/>
            </a: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6072188"/>
            <a:ext cx="23129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en-US" altLang="ja-JP" sz="2400"/>
              <a:t>2016</a:t>
            </a:r>
            <a:r>
              <a:rPr lang="ja-JP" altLang="en-US" sz="2400"/>
              <a:t>年</a:t>
            </a:r>
            <a:r>
              <a:rPr lang="en-US" altLang="ja-JP" sz="2400"/>
              <a:t>4</a:t>
            </a:r>
            <a:r>
              <a:rPr lang="ja-JP" altLang="en-US" sz="2400"/>
              <a:t>月</a:t>
            </a:r>
            <a:r>
              <a:rPr lang="en-US" altLang="ja-JP" sz="2400"/>
              <a:t>15</a:t>
            </a:r>
            <a:r>
              <a:rPr lang="ja-JP" altLang="en-US" sz="2400"/>
              <a:t>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85800" y="2390775"/>
            <a:ext cx="7772400" cy="1470025"/>
          </a:xfrm>
        </p:spPr>
        <p:txBody>
          <a:bodyPr/>
          <a:lstStyle/>
          <a:p>
            <a:pPr eaLnBrk="1" hangingPunct="1"/>
            <a:r>
              <a:rPr lang="ja-JP" altLang="en-US" sz="5400" smtClean="0"/>
              <a:t>電子計算機から</a:t>
            </a:r>
            <a:r>
              <a:rPr lang="en-US" altLang="ja-JP" sz="5400" smtClean="0"/>
              <a:t/>
            </a:r>
            <a:br>
              <a:rPr lang="en-US" altLang="ja-JP" sz="5400" smtClean="0"/>
            </a:br>
            <a:r>
              <a:rPr lang="ja-JP" altLang="en-US" sz="5400" smtClean="0"/>
              <a:t>情報処理環境への発展</a:t>
            </a:r>
            <a:r>
              <a:rPr lang="ja-JP" altLang="en-US" sz="4000" smtClean="0"/>
              <a:t/>
            </a:r>
            <a:br>
              <a:rPr lang="ja-JP" altLang="en-US" sz="4000" smtClean="0"/>
            </a:br>
            <a:endParaRPr lang="ja-JP" altLang="en-US" sz="4000" smtClean="0"/>
          </a:p>
        </p:txBody>
      </p:sp>
      <p:sp>
        <p:nvSpPr>
          <p:cNvPr id="11267" name="Rectangle 5"/>
          <p:cNvSpPr>
            <a:spLocks noGrp="1" noChangeArrowheads="1"/>
          </p:cNvSpPr>
          <p:nvPr>
            <p:ph type="subTitle" idx="1"/>
          </p:nvPr>
        </p:nvSpPr>
        <p:spPr/>
        <p:txBody>
          <a:bodyPr/>
          <a:lstStyle/>
          <a:p>
            <a:pPr eaLnBrk="1" hangingPunct="1"/>
            <a:r>
              <a:rPr lang="ja-JP" altLang="en-US" smtClean="0"/>
              <a:t>計算する機械から</a:t>
            </a:r>
            <a:r>
              <a:rPr lang="en-US" altLang="ja-JP" smtClean="0"/>
              <a:t/>
            </a:r>
            <a:br>
              <a:rPr lang="en-US" altLang="ja-JP" smtClean="0"/>
            </a:br>
            <a:r>
              <a:rPr lang="ja-JP" altLang="en-US" smtClean="0"/>
              <a:t>文字を処理する機械へ</a:t>
            </a:r>
            <a:endParaRPr lang="en-US" altLang="ja-JP"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1143000"/>
          </a:xfrm>
        </p:spPr>
        <p:txBody>
          <a:bodyPr/>
          <a:lstStyle/>
          <a:p>
            <a:r>
              <a:rPr lang="ja-JP" altLang="en-US" smtClean="0"/>
              <a:t>なぜ歴史を知る必要があるのか</a:t>
            </a:r>
          </a:p>
        </p:txBody>
      </p:sp>
      <p:sp>
        <p:nvSpPr>
          <p:cNvPr id="12291" name="コンテンツ プレースホルダ 2"/>
          <p:cNvSpPr>
            <a:spLocks noGrp="1"/>
          </p:cNvSpPr>
          <p:nvPr>
            <p:ph idx="1"/>
          </p:nvPr>
        </p:nvSpPr>
        <p:spPr>
          <a:xfrm>
            <a:off x="468313" y="1052513"/>
            <a:ext cx="8229600" cy="5400675"/>
          </a:xfrm>
        </p:spPr>
        <p:txBody>
          <a:bodyPr/>
          <a:lstStyle/>
          <a:p>
            <a:r>
              <a:rPr lang="ja-JP" altLang="en-US" b="1" dirty="0" smtClean="0">
                <a:solidFill>
                  <a:srgbClr val="000099"/>
                </a:solidFill>
              </a:rPr>
              <a:t>歴史を知るのは物事を理解する基本手順</a:t>
            </a:r>
            <a:endParaRPr lang="en-US" altLang="ja-JP" b="1" dirty="0" smtClean="0">
              <a:solidFill>
                <a:srgbClr val="000099"/>
              </a:solidFill>
            </a:endParaRPr>
          </a:p>
          <a:p>
            <a:pPr lvl="1"/>
            <a:r>
              <a:rPr lang="ja-JP" altLang="en-US" dirty="0" smtClean="0"/>
              <a:t>計算機・ネットワークを理解する上でも同じ</a:t>
            </a:r>
            <a:endParaRPr lang="en-US" altLang="ja-JP" dirty="0" smtClean="0">
              <a:solidFill>
                <a:srgbClr val="000099"/>
              </a:solidFill>
            </a:endParaRPr>
          </a:p>
          <a:p>
            <a:r>
              <a:rPr lang="ja-JP" altLang="en-US" b="1" dirty="0" smtClean="0">
                <a:solidFill>
                  <a:srgbClr val="000099"/>
                </a:solidFill>
              </a:rPr>
              <a:t>自分の環境が形成された過程を知る</a:t>
            </a:r>
            <a:endParaRPr lang="en-US" altLang="ja-JP" b="1" dirty="0" smtClean="0">
              <a:solidFill>
                <a:srgbClr val="000099"/>
              </a:solidFill>
            </a:endParaRPr>
          </a:p>
          <a:p>
            <a:pPr lvl="1"/>
            <a:r>
              <a:rPr lang="ja-JP" altLang="en-US" dirty="0" smtClean="0"/>
              <a:t>計算機・ネットワークはどのようにして，今の姿を持つに至ったのか</a:t>
            </a:r>
            <a:endParaRPr lang="en-US" altLang="ja-JP" dirty="0" smtClean="0"/>
          </a:p>
          <a:p>
            <a:r>
              <a:rPr lang="ja-JP" altLang="en-US" b="1" dirty="0" smtClean="0">
                <a:solidFill>
                  <a:srgbClr val="000099"/>
                </a:solidFill>
              </a:rPr>
              <a:t>文化的背景を知る</a:t>
            </a:r>
            <a:endParaRPr lang="en-US" altLang="ja-JP" b="1" dirty="0" smtClean="0">
              <a:solidFill>
                <a:srgbClr val="000099"/>
              </a:solidFill>
            </a:endParaRPr>
          </a:p>
          <a:p>
            <a:pPr lvl="1"/>
            <a:r>
              <a:rPr lang="ja-JP" altLang="en-US" dirty="0" smtClean="0"/>
              <a:t>計算機・ネットワークの発展をもたらした背景は何だったのか</a:t>
            </a:r>
            <a:endParaRPr lang="en-US" altLang="ja-JP" dirty="0" smtClean="0">
              <a:solidFill>
                <a:srgbClr val="000099"/>
              </a:solidFill>
            </a:endParaRPr>
          </a:p>
          <a:p>
            <a:r>
              <a:rPr lang="ja-JP" altLang="en-US" b="1" dirty="0" smtClean="0">
                <a:solidFill>
                  <a:srgbClr val="000099"/>
                </a:solidFill>
              </a:rPr>
              <a:t>これから進むべき道を模索するための素養を身につける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463800"/>
            <a:ext cx="7772400" cy="1470025"/>
          </a:xfrm>
        </p:spPr>
        <p:txBody>
          <a:bodyPr/>
          <a:lstStyle/>
          <a:p>
            <a:pPr eaLnBrk="1" hangingPunct="1"/>
            <a:r>
              <a:rPr lang="ja-JP" altLang="en-US" sz="5400" smtClean="0"/>
              <a:t>電子計算機の発展（１）</a:t>
            </a:r>
            <a:br>
              <a:rPr lang="ja-JP" altLang="en-US" sz="5400" smtClean="0"/>
            </a:br>
            <a:r>
              <a:rPr lang="ja-JP" altLang="en-US" sz="5400" smtClean="0"/>
              <a:t>汎用計算機</a:t>
            </a:r>
          </a:p>
        </p:txBody>
      </p:sp>
      <p:sp>
        <p:nvSpPr>
          <p:cNvPr id="13315"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44450"/>
            <a:ext cx="8229600" cy="1143000"/>
          </a:xfrm>
        </p:spPr>
        <p:txBody>
          <a:bodyPr/>
          <a:lstStyle/>
          <a:p>
            <a:pPr algn="l"/>
            <a:r>
              <a:rPr lang="ja-JP" altLang="en-US" smtClean="0"/>
              <a:t>電子計算機のはじまり：原理</a:t>
            </a:r>
          </a:p>
        </p:txBody>
      </p:sp>
      <p:sp>
        <p:nvSpPr>
          <p:cNvPr id="14339" name="コンテンツ プレースホルダ 2"/>
          <p:cNvSpPr>
            <a:spLocks noGrp="1"/>
          </p:cNvSpPr>
          <p:nvPr>
            <p:ph idx="1"/>
          </p:nvPr>
        </p:nvSpPr>
        <p:spPr>
          <a:xfrm>
            <a:off x="179388" y="1196975"/>
            <a:ext cx="8229600" cy="4525963"/>
          </a:xfrm>
        </p:spPr>
        <p:txBody>
          <a:bodyPr/>
          <a:lstStyle/>
          <a:p>
            <a:r>
              <a:rPr lang="ja-JP" altLang="en-US" b="1" smtClean="0">
                <a:solidFill>
                  <a:srgbClr val="000099"/>
                </a:solidFill>
              </a:rPr>
              <a:t>計算機の原理・情報理論</a:t>
            </a:r>
            <a:endParaRPr lang="en-US" altLang="ja-JP" b="1" smtClean="0">
              <a:solidFill>
                <a:srgbClr val="000099"/>
              </a:solidFill>
            </a:endParaRPr>
          </a:p>
          <a:p>
            <a:pPr lvl="1"/>
            <a:r>
              <a:rPr lang="en-US" altLang="ja-JP" b="1" smtClean="0"/>
              <a:t>Alan Turing</a:t>
            </a:r>
            <a:r>
              <a:rPr lang="ja-JP" altLang="en-US" b="1" smtClean="0"/>
              <a:t>（</a:t>
            </a:r>
            <a:r>
              <a:rPr lang="en-US" altLang="ja-JP" b="1" smtClean="0"/>
              <a:t>1936, 1938</a:t>
            </a:r>
            <a:r>
              <a:rPr lang="ja-JP" altLang="en-US" b="1" smtClean="0"/>
              <a:t>）</a:t>
            </a:r>
            <a:endParaRPr lang="en-US" altLang="ja-JP" b="1" smtClean="0"/>
          </a:p>
          <a:p>
            <a:pPr lvl="2"/>
            <a:r>
              <a:rPr lang="en-US" altLang="ja-JP" smtClean="0"/>
              <a:t>Turing Machine</a:t>
            </a:r>
            <a:r>
              <a:rPr lang="ja-JP" altLang="en-US" smtClean="0"/>
              <a:t> を提案</a:t>
            </a:r>
            <a:endParaRPr lang="en-US" altLang="ja-JP" smtClean="0"/>
          </a:p>
          <a:p>
            <a:pPr lvl="3"/>
            <a:r>
              <a:rPr lang="ja-JP" altLang="en-US" smtClean="0"/>
              <a:t>計算機の計算手順をモデル化</a:t>
            </a:r>
            <a:endParaRPr lang="en-US" altLang="ja-JP" smtClean="0"/>
          </a:p>
          <a:p>
            <a:pPr lvl="3"/>
            <a:r>
              <a:rPr lang="ja-JP" altLang="en-US" smtClean="0"/>
              <a:t>あらゆる計算機械の動作は </a:t>
            </a:r>
            <a:r>
              <a:rPr lang="en-US" altLang="ja-JP" smtClean="0"/>
              <a:t>Turing</a:t>
            </a:r>
            <a:br>
              <a:rPr lang="en-US" altLang="ja-JP" smtClean="0"/>
            </a:br>
            <a:r>
              <a:rPr lang="en-US" altLang="ja-JP" smtClean="0"/>
              <a:t>Machine  </a:t>
            </a:r>
            <a:r>
              <a:rPr lang="ja-JP" altLang="en-US" smtClean="0"/>
              <a:t>の動作に還元できる</a:t>
            </a:r>
            <a:r>
              <a:rPr lang="en-US" altLang="ja-JP" smtClean="0"/>
              <a:t/>
            </a:r>
            <a:br>
              <a:rPr lang="en-US" altLang="ja-JP" smtClean="0"/>
            </a:br>
            <a:endParaRPr lang="en-US" altLang="ja-JP" smtClean="0"/>
          </a:p>
          <a:p>
            <a:pPr lvl="1"/>
            <a:r>
              <a:rPr lang="en-US" altLang="ja-JP" b="1" smtClean="0"/>
              <a:t>Claud Elwood Shannon</a:t>
            </a:r>
            <a:r>
              <a:rPr lang="ja-JP" altLang="en-US" b="1" smtClean="0"/>
              <a:t>（</a:t>
            </a:r>
            <a:r>
              <a:rPr lang="en-US" altLang="ja-JP" b="1" smtClean="0"/>
              <a:t>1948</a:t>
            </a:r>
            <a:r>
              <a:rPr lang="ja-JP" altLang="en-US" b="1" smtClean="0"/>
              <a:t>）</a:t>
            </a:r>
            <a:endParaRPr lang="en-US" altLang="ja-JP" b="1" smtClean="0"/>
          </a:p>
          <a:p>
            <a:pPr lvl="2"/>
            <a:r>
              <a:rPr lang="ja-JP" altLang="en-US" smtClean="0"/>
              <a:t>全ての情報は「ビット」にコード化できる</a:t>
            </a:r>
            <a:endParaRPr lang="en-US" altLang="ja-JP" smtClean="0"/>
          </a:p>
          <a:p>
            <a:pPr lvl="2"/>
            <a:r>
              <a:rPr lang="ja-JP" altLang="en-US" smtClean="0"/>
              <a:t>ビット：</a:t>
            </a:r>
            <a:r>
              <a:rPr lang="en-US" altLang="ja-JP" smtClean="0"/>
              <a:t> binary digit </a:t>
            </a:r>
            <a:r>
              <a:rPr lang="ja-JP" altLang="en-US" smtClean="0"/>
              <a:t>（２進数字）の略</a:t>
            </a:r>
            <a:endParaRPr lang="en-US" altLang="ja-JP" smtClean="0"/>
          </a:p>
        </p:txBody>
      </p:sp>
      <p:grpSp>
        <p:nvGrpSpPr>
          <p:cNvPr id="14340" name="グループ化 4"/>
          <p:cNvGrpSpPr>
            <a:grpSpLocks/>
          </p:cNvGrpSpPr>
          <p:nvPr/>
        </p:nvGrpSpPr>
        <p:grpSpPr bwMode="auto">
          <a:xfrm>
            <a:off x="5673725" y="3643313"/>
            <a:ext cx="3470275" cy="3214687"/>
            <a:chOff x="5673725" y="476250"/>
            <a:chExt cx="3470275" cy="3215481"/>
          </a:xfrm>
        </p:grpSpPr>
        <p:pic>
          <p:nvPicPr>
            <p:cNvPr id="14346" name="Picture 4" descr="95-3510XclaudeXshannonXolderX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450" y="476250"/>
              <a:ext cx="1828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テキスト ボックス 6"/>
            <p:cNvSpPr txBox="1">
              <a:spLocks noChangeArrowheads="1"/>
            </p:cNvSpPr>
            <p:nvPr/>
          </p:nvSpPr>
          <p:spPr bwMode="auto">
            <a:xfrm>
              <a:off x="7393352" y="2753394"/>
              <a:ext cx="1499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Shannon</a:t>
              </a:r>
              <a:endParaRPr lang="ja-JP" altLang="en-US" sz="2400">
                <a:solidFill>
                  <a:srgbClr val="FFCC00"/>
                </a:solidFill>
              </a:endParaRPr>
            </a:p>
          </p:txBody>
        </p:sp>
        <p:sp>
          <p:nvSpPr>
            <p:cNvPr id="14348" name="テキスト ボックス 5"/>
            <p:cNvSpPr txBox="1">
              <a:spLocks noChangeArrowheads="1"/>
            </p:cNvSpPr>
            <p:nvPr/>
          </p:nvSpPr>
          <p:spPr bwMode="auto">
            <a:xfrm>
              <a:off x="5673725" y="3261518"/>
              <a:ext cx="3470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http://www.research.att.com/~njas/doc/ces5.html</a:t>
              </a:r>
              <a:br>
                <a:rPr lang="en-US" altLang="ja-JP" sz="1100"/>
              </a:br>
              <a:r>
                <a:rPr lang="en-US" altLang="ja-JP" sz="1100"/>
                <a:t>    95-3510XclaudeXshannonXolderXphoto.jpg</a:t>
              </a:r>
              <a:endParaRPr lang="ja-JP" altLang="en-US" sz="1100"/>
            </a:p>
          </p:txBody>
        </p:sp>
      </p:grpSp>
      <p:sp>
        <p:nvSpPr>
          <p:cNvPr id="14341" name="AutoShape 2" descr="https://www.princeton.edu/turing/images/turing_400.jp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grpSp>
        <p:nvGrpSpPr>
          <p:cNvPr id="14342" name="グループ化 1"/>
          <p:cNvGrpSpPr>
            <a:grpSpLocks/>
          </p:cNvGrpSpPr>
          <p:nvPr/>
        </p:nvGrpSpPr>
        <p:grpSpPr bwMode="auto">
          <a:xfrm>
            <a:off x="5956300" y="1060450"/>
            <a:ext cx="3295650" cy="2224088"/>
            <a:chOff x="5956300" y="699145"/>
            <a:chExt cx="3295650" cy="2225030"/>
          </a:xfrm>
        </p:grpSpPr>
        <p:pic>
          <p:nvPicPr>
            <p:cNvPr id="14343" name="Picture 4" descr="https://www.princeton.edu/turing/images/turing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99145"/>
              <a:ext cx="1905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テキスト ボックス 10"/>
            <p:cNvSpPr txBox="1">
              <a:spLocks noChangeArrowheads="1"/>
            </p:cNvSpPr>
            <p:nvPr/>
          </p:nvSpPr>
          <p:spPr bwMode="auto">
            <a:xfrm>
              <a:off x="7882574" y="2355627"/>
              <a:ext cx="1117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Turing</a:t>
              </a:r>
              <a:endParaRPr lang="ja-JP" altLang="en-US" sz="2400">
                <a:solidFill>
                  <a:srgbClr val="FFCC00"/>
                </a:solidFill>
              </a:endParaRPr>
            </a:p>
          </p:txBody>
        </p:sp>
        <p:sp>
          <p:nvSpPr>
            <p:cNvPr id="14345" name="テキスト ボックス 11"/>
            <p:cNvSpPr txBox="1">
              <a:spLocks noChangeArrowheads="1"/>
            </p:cNvSpPr>
            <p:nvPr/>
          </p:nvSpPr>
          <p:spPr bwMode="auto">
            <a:xfrm>
              <a:off x="5956300" y="2663825"/>
              <a:ext cx="3295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 https://www.princeton.edu/turing/alan/photos/</a:t>
              </a:r>
              <a:endParaRPr lang="ja-JP" altLang="en-US" sz="110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57200" y="44450"/>
            <a:ext cx="8686800" cy="1143000"/>
          </a:xfrm>
        </p:spPr>
        <p:txBody>
          <a:bodyPr/>
          <a:lstStyle/>
          <a:p>
            <a:r>
              <a:rPr lang="ja-JP" altLang="en-US" smtClean="0"/>
              <a:t>電子計算機の先駆け</a:t>
            </a:r>
          </a:p>
        </p:txBody>
      </p:sp>
      <p:sp>
        <p:nvSpPr>
          <p:cNvPr id="15363" name="コンテンツ プレースホルダ 2"/>
          <p:cNvSpPr>
            <a:spLocks noGrp="1"/>
          </p:cNvSpPr>
          <p:nvPr>
            <p:ph idx="1"/>
          </p:nvPr>
        </p:nvSpPr>
        <p:spPr>
          <a:xfrm>
            <a:off x="323850" y="1052513"/>
            <a:ext cx="5495925" cy="2808287"/>
          </a:xfrm>
        </p:spPr>
        <p:txBody>
          <a:bodyPr/>
          <a:lstStyle/>
          <a:p>
            <a:r>
              <a:rPr lang="en-US" altLang="ja-JP" sz="2800" b="1" smtClean="0">
                <a:solidFill>
                  <a:srgbClr val="000099"/>
                </a:solidFill>
              </a:rPr>
              <a:t>Atanasoff </a:t>
            </a:r>
            <a:r>
              <a:rPr lang="ja-JP" altLang="en-US" sz="2800" b="1" smtClean="0">
                <a:solidFill>
                  <a:srgbClr val="000099"/>
                </a:solidFill>
              </a:rPr>
              <a:t> </a:t>
            </a:r>
            <a:r>
              <a:rPr lang="en-US" altLang="ja-JP" sz="2800" b="1" smtClean="0">
                <a:solidFill>
                  <a:srgbClr val="000099"/>
                </a:solidFill>
              </a:rPr>
              <a:t>Berry Computer(ABC machine)</a:t>
            </a:r>
          </a:p>
          <a:p>
            <a:pPr lvl="1"/>
            <a:r>
              <a:rPr lang="en-US" altLang="ja-JP" smtClean="0"/>
              <a:t>Atanasoff &amp; Berry</a:t>
            </a:r>
            <a:r>
              <a:rPr lang="ja-JP" altLang="en-US" smtClean="0"/>
              <a:t>（</a:t>
            </a:r>
            <a:r>
              <a:rPr lang="en-US" altLang="ja-JP" smtClean="0"/>
              <a:t>1939</a:t>
            </a:r>
            <a:r>
              <a:rPr lang="ja-JP" altLang="en-US" smtClean="0"/>
              <a:t>）</a:t>
            </a:r>
            <a:endParaRPr lang="en-US" altLang="ja-JP" smtClean="0"/>
          </a:p>
          <a:p>
            <a:pPr lvl="1"/>
            <a:r>
              <a:rPr lang="ja-JP" altLang="en-US" smtClean="0"/>
              <a:t>連立方程式の求解専用</a:t>
            </a:r>
            <a:endParaRPr lang="en-US" altLang="ja-JP" smtClean="0"/>
          </a:p>
          <a:p>
            <a:pPr lvl="1"/>
            <a:r>
              <a:rPr lang="ja-JP" altLang="en-US" smtClean="0"/>
              <a:t>「特許訴訟」では世界初の計算機として認定</a:t>
            </a:r>
            <a:endParaRPr lang="en-US" altLang="ja-JP" smtClean="0"/>
          </a:p>
          <a:p>
            <a:r>
              <a:rPr lang="en-US" altLang="ja-JP" sz="2800" b="1" smtClean="0">
                <a:solidFill>
                  <a:srgbClr val="000099"/>
                </a:solidFill>
              </a:rPr>
              <a:t>Bombe</a:t>
            </a:r>
          </a:p>
          <a:p>
            <a:pPr lvl="1"/>
            <a:r>
              <a:rPr lang="en-US" altLang="ja-JP" smtClean="0"/>
              <a:t>Turing(1940)</a:t>
            </a:r>
          </a:p>
          <a:p>
            <a:pPr lvl="1"/>
            <a:r>
              <a:rPr lang="ja-JP" altLang="en-US" smtClean="0"/>
              <a:t>ドイツ軍暗号</a:t>
            </a:r>
            <a:r>
              <a:rPr lang="en-US" altLang="ja-JP" smtClean="0"/>
              <a:t>Enigma</a:t>
            </a:r>
            <a:r>
              <a:rPr lang="ja-JP" altLang="en-US" smtClean="0"/>
              <a:t>の解読</a:t>
            </a:r>
            <a:endParaRPr lang="en-US" altLang="ja-JP" smtClean="0"/>
          </a:p>
          <a:p>
            <a:pPr lvl="1"/>
            <a:r>
              <a:rPr lang="en-US" altLang="ja-JP" smtClean="0"/>
              <a:t>1970</a:t>
            </a:r>
            <a:r>
              <a:rPr lang="ja-JP" altLang="en-US" smtClean="0"/>
              <a:t>年代まで秘密に</a:t>
            </a:r>
            <a:endParaRPr lang="en-US" altLang="ja-JP" smtClean="0"/>
          </a:p>
        </p:txBody>
      </p:sp>
      <p:sp>
        <p:nvSpPr>
          <p:cNvPr id="15364" name="テキスト ボックス 1"/>
          <p:cNvSpPr txBox="1">
            <a:spLocks noChangeArrowheads="1"/>
          </p:cNvSpPr>
          <p:nvPr/>
        </p:nvSpPr>
        <p:spPr bwMode="auto">
          <a:xfrm>
            <a:off x="5145088" y="3716338"/>
            <a:ext cx="3794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http://science.slc.edu/~jmarshall/courses/2003/spring/</a:t>
            </a:r>
            <a:br>
              <a:rPr lang="en-US" altLang="ja-JP" sz="1100"/>
            </a:br>
            <a:r>
              <a:rPr lang="en-US" altLang="ja-JP" sz="1100"/>
              <a:t>cs10/lectures/week01/HistoryOfComputing.html</a:t>
            </a:r>
            <a:endParaRPr lang="ja-JP" altLang="en-US" sz="1100"/>
          </a:p>
        </p:txBody>
      </p:sp>
      <p:pic>
        <p:nvPicPr>
          <p:cNvPr id="15365"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125538"/>
            <a:ext cx="32051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テキスト ボックス 3"/>
          <p:cNvSpPr txBox="1">
            <a:spLocks noChangeArrowheads="1"/>
          </p:cNvSpPr>
          <p:nvPr/>
        </p:nvSpPr>
        <p:spPr bwMode="auto">
          <a:xfrm>
            <a:off x="5591175" y="3141663"/>
            <a:ext cx="3517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ABC machine</a:t>
            </a:r>
            <a:r>
              <a:rPr lang="ja-JP" altLang="en-US" sz="2400">
                <a:solidFill>
                  <a:srgbClr val="FFCC00"/>
                </a:solidFill>
              </a:rPr>
              <a:t>のレプリカ</a:t>
            </a:r>
          </a:p>
        </p:txBody>
      </p:sp>
      <p:sp>
        <p:nvSpPr>
          <p:cNvPr id="15367" name="テキスト ボックス 4"/>
          <p:cNvSpPr txBox="1">
            <a:spLocks noChangeArrowheads="1"/>
          </p:cNvSpPr>
          <p:nvPr/>
        </p:nvSpPr>
        <p:spPr bwMode="auto">
          <a:xfrm>
            <a:off x="4059238" y="6597352"/>
            <a:ext cx="5065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dirty="0"/>
              <a:t>https://upload.wikimedia.org/wikipedia/commons/5/5c/Bombe-rebuild.jpg</a:t>
            </a:r>
            <a:endParaRPr lang="ja-JP" altLang="en-US" sz="1100" dirty="0"/>
          </a:p>
        </p:txBody>
      </p:sp>
      <p:pic>
        <p:nvPicPr>
          <p:cNvPr id="1536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9450" y="4252913"/>
            <a:ext cx="3205163"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テキスト ボックス 8"/>
          <p:cNvSpPr txBox="1">
            <a:spLocks noChangeArrowheads="1"/>
          </p:cNvSpPr>
          <p:nvPr/>
        </p:nvSpPr>
        <p:spPr bwMode="auto">
          <a:xfrm>
            <a:off x="6372225" y="6137275"/>
            <a:ext cx="255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9900"/>
                </a:solidFill>
              </a:rPr>
              <a:t>Bombe</a:t>
            </a:r>
            <a:r>
              <a:rPr lang="ja-JP" altLang="en-US" sz="2400">
                <a:solidFill>
                  <a:srgbClr val="FF9900"/>
                </a:solidFill>
              </a:rPr>
              <a:t>のレプリカ</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57200" y="44450"/>
            <a:ext cx="8229600" cy="1143000"/>
          </a:xfrm>
        </p:spPr>
        <p:txBody>
          <a:bodyPr/>
          <a:lstStyle/>
          <a:p>
            <a:r>
              <a:rPr lang="ja-JP" altLang="en-US" smtClean="0"/>
              <a:t>プログラムできる計算機：</a:t>
            </a:r>
            <a:r>
              <a:rPr lang="en-US" altLang="ja-JP" smtClean="0"/>
              <a:t>ENIAC</a:t>
            </a:r>
            <a:br>
              <a:rPr lang="en-US" altLang="ja-JP" smtClean="0"/>
            </a:br>
            <a:r>
              <a:rPr lang="ja-JP" altLang="en-US" sz="2400" smtClean="0"/>
              <a:t>（</a:t>
            </a:r>
            <a:r>
              <a:rPr lang="en-US" altLang="ja-JP" sz="2400" smtClean="0"/>
              <a:t>Electronic Numerical Integrator And Calculator</a:t>
            </a:r>
            <a:r>
              <a:rPr lang="ja-JP" altLang="en-US" sz="2400" smtClean="0"/>
              <a:t>）</a:t>
            </a:r>
            <a:endParaRPr lang="ja-JP" altLang="en-US" smtClean="0"/>
          </a:p>
        </p:txBody>
      </p:sp>
      <p:sp>
        <p:nvSpPr>
          <p:cNvPr id="15363" name="コンテンツ プレースホルダ 2"/>
          <p:cNvSpPr>
            <a:spLocks noGrp="1"/>
          </p:cNvSpPr>
          <p:nvPr>
            <p:ph idx="1"/>
          </p:nvPr>
        </p:nvSpPr>
        <p:spPr>
          <a:xfrm>
            <a:off x="457200" y="1196975"/>
            <a:ext cx="8229600" cy="4525963"/>
          </a:xfrm>
        </p:spPr>
        <p:txBody>
          <a:bodyPr/>
          <a:lstStyle/>
          <a:p>
            <a:r>
              <a:rPr lang="en-US" altLang="ja-JP" sz="2800" b="1" smtClean="0">
                <a:solidFill>
                  <a:srgbClr val="000099"/>
                </a:solidFill>
              </a:rPr>
              <a:t>Eckert &amp; Mauchly</a:t>
            </a:r>
            <a:r>
              <a:rPr lang="ja-JP" altLang="en-US" sz="2800" b="1" smtClean="0">
                <a:solidFill>
                  <a:srgbClr val="000099"/>
                </a:solidFill>
              </a:rPr>
              <a:t>（</a:t>
            </a:r>
            <a:r>
              <a:rPr lang="en-US" altLang="ja-JP" sz="2800" b="1" smtClean="0">
                <a:solidFill>
                  <a:srgbClr val="000099"/>
                </a:solidFill>
              </a:rPr>
              <a:t>1946</a:t>
            </a:r>
            <a:r>
              <a:rPr lang="ja-JP" altLang="en-US" sz="2800" b="1" smtClean="0">
                <a:solidFill>
                  <a:srgbClr val="000099"/>
                </a:solidFill>
              </a:rPr>
              <a:t>）</a:t>
            </a:r>
            <a:endParaRPr lang="en-US" altLang="ja-JP" sz="2800" b="1" smtClean="0">
              <a:solidFill>
                <a:srgbClr val="000099"/>
              </a:solidFill>
            </a:endParaRPr>
          </a:p>
          <a:p>
            <a:r>
              <a:rPr lang="ja-JP" altLang="en-US" sz="2800" b="1" smtClean="0">
                <a:solidFill>
                  <a:srgbClr val="000099"/>
                </a:solidFill>
              </a:rPr>
              <a:t>計算に応じて配線を変える</a:t>
            </a:r>
            <a:endParaRPr lang="en-US" altLang="ja-JP" sz="2800" b="1" smtClean="0">
              <a:solidFill>
                <a:srgbClr val="000099"/>
              </a:solidFill>
            </a:endParaRPr>
          </a:p>
          <a:p>
            <a:pPr lvl="1"/>
            <a:r>
              <a:rPr lang="ja-JP" altLang="en-US" smtClean="0"/>
              <a:t>水爆開発</a:t>
            </a:r>
            <a:endParaRPr lang="en-US" altLang="ja-JP" smtClean="0"/>
          </a:p>
          <a:p>
            <a:pPr lvl="2"/>
            <a:r>
              <a:rPr lang="ja-JP" altLang="en-US" sz="2000" smtClean="0"/>
              <a:t>最初のプログラム</a:t>
            </a:r>
            <a:endParaRPr lang="en-US" altLang="ja-JP" sz="2000" smtClean="0"/>
          </a:p>
          <a:p>
            <a:pPr lvl="1"/>
            <a:r>
              <a:rPr lang="ja-JP" altLang="en-US" smtClean="0"/>
              <a:t>弾道計算</a:t>
            </a:r>
            <a:endParaRPr lang="en-US" altLang="ja-JP" smtClean="0"/>
          </a:p>
          <a:p>
            <a:pPr lvl="1"/>
            <a:r>
              <a:rPr lang="ja-JP" altLang="en-US" smtClean="0"/>
              <a:t>気象計算</a:t>
            </a:r>
            <a:endParaRPr lang="en-US" altLang="ja-JP" smtClean="0"/>
          </a:p>
          <a:p>
            <a:pPr lvl="2"/>
            <a:r>
              <a:rPr lang="ja-JP" altLang="en-US" sz="2000" smtClean="0"/>
              <a:t>順圧非発散２次元</a:t>
            </a:r>
            <a:r>
              <a:rPr lang="en-US" altLang="ja-JP" sz="2000" smtClean="0"/>
              <a:t/>
            </a:r>
            <a:br>
              <a:rPr lang="en-US" altLang="ja-JP" sz="2000" smtClean="0"/>
            </a:br>
            <a:r>
              <a:rPr lang="ja-JP" altLang="en-US" sz="2000" smtClean="0"/>
              <a:t>渦度方程式</a:t>
            </a:r>
            <a:endParaRPr lang="en-US" altLang="ja-JP" sz="2000" smtClean="0"/>
          </a:p>
          <a:p>
            <a:pPr lvl="2"/>
            <a:r>
              <a:rPr lang="ja-JP" altLang="en-US" sz="2000" smtClean="0"/>
              <a:t>岸保勘三郎</a:t>
            </a:r>
          </a:p>
        </p:txBody>
      </p:sp>
      <p:grpSp>
        <p:nvGrpSpPr>
          <p:cNvPr id="16388" name="グループ化 14"/>
          <p:cNvGrpSpPr>
            <a:grpSpLocks/>
          </p:cNvGrpSpPr>
          <p:nvPr/>
        </p:nvGrpSpPr>
        <p:grpSpPr bwMode="auto">
          <a:xfrm>
            <a:off x="3779838" y="2700338"/>
            <a:ext cx="5221287" cy="3752850"/>
            <a:chOff x="3779838" y="2700338"/>
            <a:chExt cx="5221312" cy="3752998"/>
          </a:xfrm>
        </p:grpSpPr>
        <p:pic>
          <p:nvPicPr>
            <p:cNvPr id="16390" name="Picture 6" descr="ENIAC-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0338"/>
              <a:ext cx="5190244"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5"/>
            <p:cNvSpPr txBox="1">
              <a:spLocks noChangeArrowheads="1"/>
            </p:cNvSpPr>
            <p:nvPr/>
          </p:nvSpPr>
          <p:spPr bwMode="auto">
            <a:xfrm>
              <a:off x="6371874" y="2752940"/>
              <a:ext cx="2629276" cy="52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ENIAC</a:t>
              </a:r>
              <a:r>
                <a:rPr lang="ja-JP" altLang="en-US" sz="2400">
                  <a:solidFill>
                    <a:srgbClr val="FFCC00"/>
                  </a:solidFill>
                </a:rPr>
                <a:t>（</a:t>
              </a:r>
              <a:r>
                <a:rPr lang="en-US" altLang="ja-JP" sz="2400">
                  <a:solidFill>
                    <a:srgbClr val="FFCC00"/>
                  </a:solidFill>
                </a:rPr>
                <a:t>1950.4.4</a:t>
              </a:r>
              <a:r>
                <a:rPr lang="ja-JP" altLang="en-US" sz="2400">
                  <a:solidFill>
                    <a:srgbClr val="FFCC00"/>
                  </a:solidFill>
                </a:rPr>
                <a:t>）</a:t>
              </a:r>
            </a:p>
          </p:txBody>
        </p:sp>
        <p:sp>
          <p:nvSpPr>
            <p:cNvPr id="16392" name="Text Box 8"/>
            <p:cNvSpPr txBox="1">
              <a:spLocks noChangeArrowheads="1"/>
            </p:cNvSpPr>
            <p:nvPr/>
          </p:nvSpPr>
          <p:spPr bwMode="auto">
            <a:xfrm>
              <a:off x="3851920" y="5379618"/>
              <a:ext cx="1016238" cy="45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Wexler</a:t>
              </a:r>
            </a:p>
          </p:txBody>
        </p:sp>
        <p:sp>
          <p:nvSpPr>
            <p:cNvPr id="16393" name="Text Box 9"/>
            <p:cNvSpPr txBox="1">
              <a:spLocks noChangeArrowheads="1"/>
            </p:cNvSpPr>
            <p:nvPr/>
          </p:nvSpPr>
          <p:spPr bwMode="auto">
            <a:xfrm>
              <a:off x="4355976" y="5994782"/>
              <a:ext cx="1893462" cy="45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Von Neumann</a:t>
              </a:r>
            </a:p>
          </p:txBody>
        </p:sp>
        <p:sp>
          <p:nvSpPr>
            <p:cNvPr id="16394" name="Text Box 10"/>
            <p:cNvSpPr txBox="1">
              <a:spLocks noChangeArrowheads="1"/>
            </p:cNvSpPr>
            <p:nvPr/>
          </p:nvSpPr>
          <p:spPr bwMode="auto">
            <a:xfrm>
              <a:off x="5436096" y="5490726"/>
              <a:ext cx="1086943" cy="45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Frankel</a:t>
              </a:r>
            </a:p>
          </p:txBody>
        </p:sp>
        <p:sp>
          <p:nvSpPr>
            <p:cNvPr id="16395" name="Text Box 11"/>
            <p:cNvSpPr txBox="1">
              <a:spLocks noChangeArrowheads="1"/>
            </p:cNvSpPr>
            <p:nvPr/>
          </p:nvSpPr>
          <p:spPr bwMode="auto">
            <a:xfrm>
              <a:off x="5796136" y="4986670"/>
              <a:ext cx="1086943" cy="45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Namias</a:t>
              </a:r>
            </a:p>
          </p:txBody>
        </p:sp>
        <p:sp>
          <p:nvSpPr>
            <p:cNvPr id="16396" name="Text Box 12"/>
            <p:cNvSpPr txBox="1">
              <a:spLocks noChangeArrowheads="1"/>
            </p:cNvSpPr>
            <p:nvPr/>
          </p:nvSpPr>
          <p:spPr bwMode="auto">
            <a:xfrm>
              <a:off x="6012160" y="5733256"/>
              <a:ext cx="1243933" cy="45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Freeman</a:t>
              </a:r>
            </a:p>
          </p:txBody>
        </p:sp>
        <p:sp>
          <p:nvSpPr>
            <p:cNvPr id="16397" name="Text Box 13"/>
            <p:cNvSpPr txBox="1">
              <a:spLocks noChangeArrowheads="1"/>
            </p:cNvSpPr>
            <p:nvPr/>
          </p:nvSpPr>
          <p:spPr bwMode="auto">
            <a:xfrm>
              <a:off x="6620948" y="5301208"/>
              <a:ext cx="1056705" cy="36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Fjortoft</a:t>
              </a:r>
              <a:r>
                <a:rPr lang="en-US" altLang="ja-JP" sz="1800" b="0"/>
                <a:t> </a:t>
              </a:r>
            </a:p>
          </p:txBody>
        </p:sp>
        <p:sp>
          <p:nvSpPr>
            <p:cNvPr id="16398" name="Text Box 15"/>
            <p:cNvSpPr txBox="1">
              <a:spLocks noChangeArrowheads="1"/>
            </p:cNvSpPr>
            <p:nvPr/>
          </p:nvSpPr>
          <p:spPr bwMode="auto">
            <a:xfrm>
              <a:off x="6876256" y="5589240"/>
              <a:ext cx="1708910" cy="4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a:solidFill>
                    <a:srgbClr val="FF9900"/>
                  </a:solidFill>
                </a:rPr>
                <a:t>Reichelderfer</a:t>
              </a:r>
              <a:r>
                <a:rPr lang="en-US" altLang="ja-JP" sz="1800" b="0">
                  <a:solidFill>
                    <a:srgbClr val="FF9900"/>
                  </a:solidFill>
                </a:rPr>
                <a:t> </a:t>
              </a:r>
            </a:p>
          </p:txBody>
        </p:sp>
        <p:sp>
          <p:nvSpPr>
            <p:cNvPr id="16399" name="Text Box 16"/>
            <p:cNvSpPr txBox="1">
              <a:spLocks noChangeArrowheads="1"/>
            </p:cNvSpPr>
            <p:nvPr/>
          </p:nvSpPr>
          <p:spPr bwMode="auto">
            <a:xfrm>
              <a:off x="7734538" y="5229200"/>
              <a:ext cx="1172122" cy="36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Charney</a:t>
              </a:r>
              <a:r>
                <a:rPr lang="en-US" altLang="ja-JP" sz="1800" b="0">
                  <a:solidFill>
                    <a:srgbClr val="FF9900"/>
                  </a:solidFill>
                </a:rPr>
                <a:t> </a:t>
              </a:r>
            </a:p>
          </p:txBody>
        </p:sp>
      </p:grpSp>
      <p:sp>
        <p:nvSpPr>
          <p:cNvPr id="16389" name="Text Box 17"/>
          <p:cNvSpPr txBox="1">
            <a:spLocks noChangeArrowheads="1"/>
          </p:cNvSpPr>
          <p:nvPr/>
        </p:nvSpPr>
        <p:spPr bwMode="auto">
          <a:xfrm>
            <a:off x="755650" y="6402388"/>
            <a:ext cx="800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200"/>
              <a:t>UCSD ECPC(Experimental Climate Prediction Center) </a:t>
            </a:r>
            <a:r>
              <a:rPr lang="ja-JP" altLang="en-US" sz="1200"/>
              <a:t>写真集より</a:t>
            </a:r>
            <a:r>
              <a:rPr lang="ja-JP" altLang="en-US" sz="1200" b="0"/>
              <a:t> </a:t>
            </a:r>
            <a:r>
              <a:rPr lang="en-US" altLang="ja-JP" sz="1200" b="0"/>
              <a:t>http://ecpc.ucsd.edu/general/pics/eniac-50.html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44450"/>
            <a:ext cx="8229600" cy="1143000"/>
          </a:xfrm>
        </p:spPr>
        <p:txBody>
          <a:bodyPr/>
          <a:lstStyle/>
          <a:p>
            <a:r>
              <a:rPr lang="ja-JP" altLang="en-US" smtClean="0"/>
              <a:t>ノイマン型計算機</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プログラム内蔵型計算機</a:t>
            </a:r>
            <a:endParaRPr lang="en-US" altLang="ja-JP" sz="2800" b="1" dirty="0" smtClean="0">
              <a:solidFill>
                <a:srgbClr val="000099"/>
              </a:solidFill>
            </a:endParaRPr>
          </a:p>
          <a:p>
            <a:pPr lvl="1"/>
            <a:r>
              <a:rPr lang="ja-JP" altLang="en-US" dirty="0" smtClean="0"/>
              <a:t>プログラムをメモリに格納し色々な計算を行う</a:t>
            </a:r>
            <a:endParaRPr lang="en-US" altLang="ja-JP" dirty="0" smtClean="0"/>
          </a:p>
          <a:p>
            <a:pPr lvl="1"/>
            <a:r>
              <a:rPr lang="ja-JP" altLang="en-US" dirty="0" smtClean="0"/>
              <a:t>理論的な提案は </a:t>
            </a:r>
            <a:r>
              <a:rPr lang="en-US" altLang="ja-JP" dirty="0" smtClean="0"/>
              <a:t>Neumann</a:t>
            </a:r>
            <a:r>
              <a:rPr lang="ja-JP" altLang="en-US" dirty="0" smtClean="0"/>
              <a:t>（</a:t>
            </a:r>
            <a:r>
              <a:rPr lang="en-US" altLang="ja-JP" dirty="0" smtClean="0"/>
              <a:t>1945</a:t>
            </a:r>
            <a:r>
              <a:rPr lang="ja-JP" altLang="en-US" dirty="0" smtClean="0"/>
              <a:t>）</a:t>
            </a:r>
            <a:endParaRPr lang="en-US" altLang="ja-JP" dirty="0" smtClean="0"/>
          </a:p>
          <a:p>
            <a:pPr lvl="2"/>
            <a:r>
              <a:rPr lang="en-US" altLang="ja-JP" dirty="0" smtClean="0"/>
              <a:t>First draft of a report on the EDVAC</a:t>
            </a:r>
          </a:p>
          <a:p>
            <a:r>
              <a:rPr lang="ja-JP" altLang="en-US" sz="2800" b="1" dirty="0" smtClean="0">
                <a:solidFill>
                  <a:srgbClr val="000099"/>
                </a:solidFill>
              </a:rPr>
              <a:t>初期のノイマン型計算機</a:t>
            </a:r>
            <a:endParaRPr lang="en-US" altLang="ja-JP" sz="2800" b="1" dirty="0" smtClean="0">
              <a:solidFill>
                <a:srgbClr val="000099"/>
              </a:solidFill>
            </a:endParaRPr>
          </a:p>
          <a:p>
            <a:pPr lvl="1"/>
            <a:r>
              <a:rPr lang="en-US" altLang="ja-JP" dirty="0" smtClean="0"/>
              <a:t>EDSAC</a:t>
            </a:r>
          </a:p>
          <a:p>
            <a:pPr lvl="2"/>
            <a:r>
              <a:rPr lang="en-US" altLang="ja-JP" dirty="0" smtClean="0"/>
              <a:t>Wilkes, 1949</a:t>
            </a:r>
          </a:p>
          <a:p>
            <a:pPr lvl="1"/>
            <a:r>
              <a:rPr lang="en-US" altLang="ja-JP" dirty="0" smtClean="0"/>
              <a:t>EDVAC</a:t>
            </a:r>
          </a:p>
          <a:p>
            <a:pPr lvl="2"/>
            <a:r>
              <a:rPr lang="en-US" altLang="ja-JP" dirty="0" smtClean="0"/>
              <a:t>Eckert , </a:t>
            </a:r>
            <a:r>
              <a:rPr lang="en-US" altLang="ja-JP" dirty="0" err="1" smtClean="0"/>
              <a:t>Mauchly</a:t>
            </a:r>
            <a:r>
              <a:rPr lang="en-US" altLang="ja-JP" dirty="0" smtClean="0"/>
              <a:t> , </a:t>
            </a:r>
            <a:br>
              <a:rPr lang="en-US" altLang="ja-JP" dirty="0" smtClean="0"/>
            </a:br>
            <a:r>
              <a:rPr lang="en-US" altLang="ja-JP" dirty="0" smtClean="0"/>
              <a:t>Neumann, 1950</a:t>
            </a:r>
          </a:p>
        </p:txBody>
      </p:sp>
      <p:sp>
        <p:nvSpPr>
          <p:cNvPr id="17412" name="テキスト ボックス 1"/>
          <p:cNvSpPr txBox="1">
            <a:spLocks noChangeArrowheads="1"/>
          </p:cNvSpPr>
          <p:nvPr/>
        </p:nvSpPr>
        <p:spPr bwMode="auto">
          <a:xfrm>
            <a:off x="4298950" y="6381750"/>
            <a:ext cx="485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sz="1600" dirty="0"/>
              <a:t>http://www.afn.org/~cybrcent/chapt01/edvac.jpg</a:t>
            </a:r>
            <a:endParaRPr lang="ja-JP" altLang="en-US" sz="1600" dirty="0"/>
          </a:p>
        </p:txBody>
      </p:sp>
      <p:pic>
        <p:nvPicPr>
          <p:cNvPr id="17413"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941763"/>
            <a:ext cx="379412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5"/>
          <p:cNvSpPr txBox="1">
            <a:spLocks noChangeArrowheads="1"/>
          </p:cNvSpPr>
          <p:nvPr/>
        </p:nvSpPr>
        <p:spPr bwMode="auto">
          <a:xfrm>
            <a:off x="7604125" y="5910263"/>
            <a:ext cx="12398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EDVAC</a:t>
            </a:r>
            <a:endParaRPr lang="ja-JP" altLang="en-US" sz="2400">
              <a:solidFill>
                <a:srgbClr val="FFCC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925" y="4106863"/>
            <a:ext cx="390525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5" name="タイトル 1"/>
          <p:cNvSpPr>
            <a:spLocks noGrp="1"/>
          </p:cNvSpPr>
          <p:nvPr>
            <p:ph type="title"/>
          </p:nvPr>
        </p:nvSpPr>
        <p:spPr>
          <a:xfrm>
            <a:off x="457200" y="44450"/>
            <a:ext cx="8229600" cy="1143000"/>
          </a:xfrm>
        </p:spPr>
        <p:txBody>
          <a:bodyPr/>
          <a:lstStyle/>
          <a:p>
            <a:r>
              <a:rPr lang="ja-JP" altLang="en-US" smtClean="0"/>
              <a:t>汎用（大型）計算機</a:t>
            </a:r>
          </a:p>
        </p:txBody>
      </p:sp>
      <p:sp>
        <p:nvSpPr>
          <p:cNvPr id="18436"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研究（軍事）目的から，いろいろな用途（事務処理，</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天気予報，</a:t>
            </a:r>
            <a:r>
              <a:rPr lang="en-US" altLang="ja-JP" sz="2800" b="1" dirty="0" smtClean="0">
                <a:solidFill>
                  <a:srgbClr val="000099"/>
                </a:solidFill>
              </a:rPr>
              <a:t>etc.</a:t>
            </a:r>
            <a:r>
              <a:rPr lang="ja-JP" altLang="en-US" sz="2800" b="1" dirty="0" smtClean="0">
                <a:solidFill>
                  <a:srgbClr val="000099"/>
                </a:solidFill>
              </a:rPr>
              <a:t>）のための計算機へ</a:t>
            </a:r>
            <a:r>
              <a:rPr lang="en-US" altLang="ja-JP" sz="2400" b="1" dirty="0" smtClean="0"/>
              <a:t/>
            </a:r>
            <a:br>
              <a:rPr lang="en-US" altLang="ja-JP" sz="2400" b="1" dirty="0" smtClean="0"/>
            </a:br>
            <a:endParaRPr lang="en-US" altLang="ja-JP" sz="2400" dirty="0" smtClean="0"/>
          </a:p>
          <a:p>
            <a:pPr lvl="1"/>
            <a:r>
              <a:rPr lang="en-US" altLang="ja-JP" sz="2400" b="1" dirty="0" smtClean="0"/>
              <a:t>UNIVAC-1</a:t>
            </a:r>
            <a:r>
              <a:rPr lang="ja-JP" altLang="en-US" sz="2400" dirty="0" smtClean="0"/>
              <a:t>（</a:t>
            </a:r>
            <a:r>
              <a:rPr lang="en-US" altLang="ja-JP" sz="2400" dirty="0" smtClean="0"/>
              <a:t>1950</a:t>
            </a:r>
            <a:r>
              <a:rPr lang="ja-JP" altLang="en-US" sz="2400" dirty="0" smtClean="0"/>
              <a:t>）</a:t>
            </a:r>
            <a:r>
              <a:rPr lang="en-US" altLang="ja-JP" sz="2400" dirty="0" smtClean="0"/>
              <a:t/>
            </a:r>
            <a:br>
              <a:rPr lang="en-US" altLang="ja-JP" sz="2400" dirty="0" smtClean="0"/>
            </a:br>
            <a:r>
              <a:rPr lang="en-US" altLang="ja-JP" sz="2400" dirty="0" smtClean="0"/>
              <a:t>	</a:t>
            </a:r>
            <a:r>
              <a:rPr lang="ja-JP" altLang="en-US" sz="2400" dirty="0" smtClean="0"/>
              <a:t>世界初の商用計算機</a:t>
            </a:r>
            <a:r>
              <a:rPr lang="en-US" altLang="ja-JP" sz="2400" dirty="0" smtClean="0"/>
              <a:t>, </a:t>
            </a:r>
            <a:r>
              <a:rPr lang="ja-JP" altLang="en-US" sz="2400" dirty="0" smtClean="0"/>
              <a:t>米国国勢調査局に納入</a:t>
            </a:r>
            <a:r>
              <a:rPr lang="en-US" altLang="ja-JP" sz="2400" dirty="0" smtClean="0"/>
              <a:t/>
            </a:r>
            <a:br>
              <a:rPr lang="en-US" altLang="ja-JP" sz="2400" dirty="0" smtClean="0"/>
            </a:br>
            <a:r>
              <a:rPr lang="en-US" altLang="ja-JP" sz="2400" dirty="0" smtClean="0"/>
              <a:t>	</a:t>
            </a:r>
            <a:r>
              <a:rPr lang="ja-JP" altLang="en-US" sz="2400" dirty="0" smtClean="0"/>
              <a:t>開発したのは </a:t>
            </a:r>
            <a:r>
              <a:rPr lang="en-US" altLang="ja-JP" sz="2400" dirty="0" smtClean="0"/>
              <a:t>Eckert </a:t>
            </a:r>
            <a:r>
              <a:rPr lang="ja-JP" altLang="en-US" sz="2400" dirty="0" smtClean="0"/>
              <a:t>と </a:t>
            </a:r>
            <a:r>
              <a:rPr lang="en-US" altLang="ja-JP" sz="2400" dirty="0" err="1" smtClean="0"/>
              <a:t>Mauchly</a:t>
            </a:r>
            <a:r>
              <a:rPr lang="en-US" altLang="ja-JP" sz="2400" dirty="0" smtClean="0"/>
              <a:t> </a:t>
            </a:r>
            <a:r>
              <a:rPr lang="ja-JP" altLang="en-US" sz="2400" dirty="0" smtClean="0"/>
              <a:t>の会社</a:t>
            </a:r>
            <a:r>
              <a:rPr lang="en-US" altLang="ja-JP" sz="2400" dirty="0" smtClean="0"/>
              <a:t/>
            </a:r>
            <a:br>
              <a:rPr lang="en-US" altLang="ja-JP" sz="2400" dirty="0" smtClean="0"/>
            </a:br>
            <a:r>
              <a:rPr lang="ja-JP" altLang="en-US" sz="2400" dirty="0" smtClean="0"/>
              <a:t>　</a:t>
            </a:r>
            <a:endParaRPr lang="en-US" altLang="ja-JP" sz="2000" dirty="0" smtClean="0"/>
          </a:p>
          <a:p>
            <a:pPr lvl="1"/>
            <a:r>
              <a:rPr lang="en-US" altLang="ja-JP" sz="2400" b="1" dirty="0" smtClean="0"/>
              <a:t>IBM704</a:t>
            </a:r>
            <a:r>
              <a:rPr lang="ja-JP" altLang="en-US" sz="2400" dirty="0" smtClean="0"/>
              <a:t>（</a:t>
            </a:r>
            <a:r>
              <a:rPr lang="en-US" altLang="ja-JP" sz="2400" dirty="0" smtClean="0"/>
              <a:t>1954</a:t>
            </a:r>
            <a:r>
              <a:rPr lang="ja-JP" altLang="en-US" sz="2400" dirty="0" smtClean="0"/>
              <a:t>）</a:t>
            </a:r>
            <a:r>
              <a:rPr lang="en-US" altLang="ja-JP" sz="2400" dirty="0" smtClean="0">
                <a:solidFill>
                  <a:srgbClr val="000099"/>
                </a:solidFill>
              </a:rPr>
              <a:t/>
            </a:r>
            <a:br>
              <a:rPr lang="en-US" altLang="ja-JP" sz="2400" dirty="0" smtClean="0">
                <a:solidFill>
                  <a:srgbClr val="000099"/>
                </a:solidFill>
              </a:rPr>
            </a:br>
            <a:r>
              <a:rPr lang="en-US" altLang="ja-JP" sz="2400" dirty="0" smtClean="0">
                <a:solidFill>
                  <a:srgbClr val="000099"/>
                </a:solidFill>
              </a:rPr>
              <a:t>	</a:t>
            </a:r>
            <a:r>
              <a:rPr lang="ja-JP" altLang="en-US" sz="2400" dirty="0" smtClean="0"/>
              <a:t>以後の汎用計算機の基本</a:t>
            </a:r>
            <a:r>
              <a:rPr lang="en-US" altLang="ja-JP" sz="2400" dirty="0" smtClean="0"/>
              <a:t/>
            </a:r>
            <a:br>
              <a:rPr lang="en-US" altLang="ja-JP" sz="2400" dirty="0" smtClean="0"/>
            </a:br>
            <a:r>
              <a:rPr lang="en-US" altLang="ja-JP" sz="2400" dirty="0" smtClean="0"/>
              <a:t>	</a:t>
            </a:r>
            <a:r>
              <a:rPr lang="ja-JP" altLang="en-US" sz="2400" dirty="0" smtClean="0"/>
              <a:t>気象庁最初の数値予報用</a:t>
            </a:r>
            <a:r>
              <a:rPr lang="en-US" altLang="ja-JP" sz="2400" dirty="0" smtClean="0"/>
              <a:t/>
            </a:r>
            <a:br>
              <a:rPr lang="en-US" altLang="ja-JP" sz="2400" dirty="0" smtClean="0"/>
            </a:br>
            <a:r>
              <a:rPr lang="en-US" altLang="ja-JP" sz="2400" dirty="0" smtClean="0"/>
              <a:t>	</a:t>
            </a:r>
            <a:r>
              <a:rPr lang="ja-JP" altLang="en-US" sz="2400" dirty="0" smtClean="0"/>
              <a:t>計算機（</a:t>
            </a:r>
            <a:r>
              <a:rPr lang="en-US" altLang="ja-JP" sz="2400" dirty="0" smtClean="0"/>
              <a:t>1959</a:t>
            </a:r>
            <a:r>
              <a:rPr lang="ja-JP" altLang="en-US" sz="2400" dirty="0" smtClean="0"/>
              <a:t>）</a:t>
            </a:r>
            <a:r>
              <a:rPr lang="ja-JP" altLang="en-US" sz="2000" dirty="0" smtClean="0"/>
              <a:t>　</a:t>
            </a:r>
            <a:endParaRPr lang="ja-JP" altLang="en-US" sz="2200" dirty="0" smtClean="0"/>
          </a:p>
        </p:txBody>
      </p:sp>
      <p:sp>
        <p:nvSpPr>
          <p:cNvPr id="18437" name="テキスト ボックス 6"/>
          <p:cNvSpPr txBox="1">
            <a:spLocks noChangeArrowheads="1"/>
          </p:cNvSpPr>
          <p:nvPr/>
        </p:nvSpPr>
        <p:spPr bwMode="auto">
          <a:xfrm>
            <a:off x="7524750" y="4149725"/>
            <a:ext cx="1296988"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IBM704</a:t>
            </a:r>
            <a:endParaRPr lang="ja-JP" altLang="en-US" sz="2400"/>
          </a:p>
        </p:txBody>
      </p:sp>
      <p:sp>
        <p:nvSpPr>
          <p:cNvPr id="18438" name="テキスト ボックス 8"/>
          <p:cNvSpPr txBox="1">
            <a:spLocks noChangeArrowheads="1"/>
          </p:cNvSpPr>
          <p:nvPr/>
        </p:nvSpPr>
        <p:spPr bwMode="auto">
          <a:xfrm>
            <a:off x="4076700" y="5907088"/>
            <a:ext cx="4887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http://www.columbia.edu/cu/computinghistory/704.html</a:t>
            </a:r>
            <a:endParaRPr lang="ja-JP"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44450"/>
            <a:ext cx="8229600" cy="1143000"/>
          </a:xfrm>
        </p:spPr>
        <p:txBody>
          <a:bodyPr/>
          <a:lstStyle/>
          <a:p>
            <a:r>
              <a:rPr lang="ja-JP" altLang="en-US" sz="4000" smtClean="0"/>
              <a:t>高級プログラム言語の登場（</a:t>
            </a:r>
            <a:r>
              <a:rPr lang="en-US" altLang="ja-JP" sz="4000" smtClean="0"/>
              <a:t>1950’</a:t>
            </a:r>
            <a:r>
              <a:rPr lang="ja-JP" altLang="en-US" sz="4000" smtClean="0"/>
              <a:t>）</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コンパイラ（</a:t>
            </a:r>
            <a:r>
              <a:rPr lang="en-US" altLang="ja-JP" sz="2800" b="1" dirty="0" smtClean="0">
                <a:solidFill>
                  <a:srgbClr val="000099"/>
                </a:solidFill>
              </a:rPr>
              <a:t>compiler</a:t>
            </a:r>
            <a:r>
              <a:rPr lang="ja-JP" altLang="en-US" sz="2800" b="1" dirty="0" smtClean="0">
                <a:solidFill>
                  <a:srgbClr val="000099"/>
                </a:solidFill>
              </a:rPr>
              <a:t>）によって機械語に翻訳する</a:t>
            </a:r>
            <a:endParaRPr lang="en-US" altLang="ja-JP" sz="2800" b="1" dirty="0" smtClean="0">
              <a:solidFill>
                <a:srgbClr val="000099"/>
              </a:solidFill>
            </a:endParaRPr>
          </a:p>
          <a:p>
            <a:pPr lvl="1"/>
            <a:r>
              <a:rPr lang="en-US" altLang="ja-JP" b="1" dirty="0" smtClean="0"/>
              <a:t>FORTRAN</a:t>
            </a:r>
            <a:r>
              <a:rPr lang="ja-JP" altLang="en-US" dirty="0" smtClean="0"/>
              <a:t>：数値計算</a:t>
            </a:r>
            <a:r>
              <a:rPr lang="en-US" altLang="ja-JP" sz="2400" dirty="0" smtClean="0"/>
              <a:t/>
            </a:r>
            <a:br>
              <a:rPr lang="en-US" altLang="ja-JP" sz="2400" dirty="0" smtClean="0"/>
            </a:br>
            <a:r>
              <a:rPr lang="en-US" altLang="ja-JP" sz="2400" dirty="0" smtClean="0"/>
              <a:t>	</a:t>
            </a:r>
            <a:r>
              <a:rPr lang="sv-SE" altLang="ja-JP" sz="2000" dirty="0" smtClean="0"/>
              <a:t>FORmula TRANslator system</a:t>
            </a:r>
            <a:r>
              <a:rPr lang="ja-JP" altLang="en-US" sz="2000" dirty="0" smtClean="0"/>
              <a:t>（</a:t>
            </a:r>
            <a:r>
              <a:rPr lang="sv-SE" altLang="ja-JP" sz="2000" dirty="0" smtClean="0"/>
              <a:t>J. Backus, IBM, 1954</a:t>
            </a:r>
            <a:r>
              <a:rPr lang="ja-JP" altLang="en-US" sz="2000" dirty="0" smtClean="0"/>
              <a:t>）</a:t>
            </a:r>
            <a:endParaRPr lang="en-US" altLang="ja-JP" sz="2400" dirty="0" smtClean="0"/>
          </a:p>
          <a:p>
            <a:pPr lvl="1"/>
            <a:endParaRPr lang="en-US" altLang="ja-JP" dirty="0" smtClean="0"/>
          </a:p>
          <a:p>
            <a:pPr lvl="1"/>
            <a:r>
              <a:rPr lang="en-US" altLang="ja-JP" b="1" dirty="0" smtClean="0"/>
              <a:t>COBOL</a:t>
            </a:r>
            <a:r>
              <a:rPr lang="ja-JP" altLang="en-US" dirty="0" smtClean="0"/>
              <a:t>：事務処理（帳簿）計算</a:t>
            </a:r>
            <a:r>
              <a:rPr lang="en-US" altLang="ja-JP" dirty="0" smtClean="0"/>
              <a:t/>
            </a:r>
            <a:br>
              <a:rPr lang="en-US" altLang="ja-JP" dirty="0" smtClean="0"/>
            </a:br>
            <a:r>
              <a:rPr lang="en-US" altLang="ja-JP" sz="2400" dirty="0" smtClean="0"/>
              <a:t>	</a:t>
            </a:r>
            <a:r>
              <a:rPr lang="en-US" altLang="ja-JP" sz="2000" dirty="0" err="1" smtClean="0"/>
              <a:t>COmmon</a:t>
            </a:r>
            <a:r>
              <a:rPr lang="en-US" altLang="ja-JP" sz="2000" dirty="0" smtClean="0"/>
              <a:t> Business Oriented Language</a:t>
            </a:r>
            <a:br>
              <a:rPr lang="en-US" altLang="ja-JP" sz="2000" dirty="0" smtClean="0"/>
            </a:br>
            <a:r>
              <a:rPr lang="en-US" altLang="ja-JP" sz="2000" dirty="0" smtClean="0"/>
              <a:t>	</a:t>
            </a:r>
            <a:r>
              <a:rPr lang="ja-JP" altLang="en-US" sz="2000" dirty="0" smtClean="0"/>
              <a:t>（</a:t>
            </a:r>
            <a:r>
              <a:rPr lang="en-US" altLang="ja-JP" sz="2000" dirty="0" smtClean="0"/>
              <a:t>The Conference on Data System</a:t>
            </a:r>
            <a:r>
              <a:rPr lang="ja-JP" altLang="en-US" sz="2000" dirty="0" smtClean="0"/>
              <a:t> </a:t>
            </a:r>
            <a:r>
              <a:rPr lang="en-US" altLang="ja-JP" sz="2000" dirty="0" smtClean="0"/>
              <a:t>Languages [CODASYL], 	1959)</a:t>
            </a:r>
            <a:endParaRPr lang="en-US" altLang="ja-JP" sz="2400" dirty="0" smtClean="0"/>
          </a:p>
          <a:p>
            <a:endParaRPr lang="en-US" altLang="ja-JP" sz="2800" dirty="0" smtClean="0"/>
          </a:p>
          <a:p>
            <a:r>
              <a:rPr lang="ja-JP" altLang="en-US" sz="2800" b="1" dirty="0" smtClean="0">
                <a:solidFill>
                  <a:srgbClr val="000099"/>
                </a:solidFill>
              </a:rPr>
              <a:t>計算機はさまざまな企業に普及しはじめる</a:t>
            </a:r>
          </a:p>
          <a:p>
            <a:endParaRPr lang="en-US" altLang="ja-JP" dirty="0" smtClean="0"/>
          </a:p>
          <a:p>
            <a:pPr lvl="1"/>
            <a:endParaRPr lang="en-US" altLang="ja-JP" dirty="0" smtClean="0"/>
          </a:p>
          <a:p>
            <a:pPr lvl="1"/>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332" y="3717032"/>
            <a:ext cx="3654136" cy="261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3" name="タイトル 1"/>
          <p:cNvSpPr>
            <a:spLocks noGrp="1"/>
          </p:cNvSpPr>
          <p:nvPr>
            <p:ph type="title"/>
          </p:nvPr>
        </p:nvSpPr>
        <p:spPr>
          <a:xfrm>
            <a:off x="0" y="53975"/>
            <a:ext cx="9144000" cy="1143000"/>
          </a:xfrm>
        </p:spPr>
        <p:txBody>
          <a:bodyPr/>
          <a:lstStyle/>
          <a:p>
            <a:r>
              <a:rPr lang="ja-JP" altLang="en-US" b="1" smtClean="0"/>
              <a:t>汎用（大型）計算機の発達</a:t>
            </a:r>
          </a:p>
        </p:txBody>
      </p:sp>
      <p:sp>
        <p:nvSpPr>
          <p:cNvPr id="18436" name="コンテンツ プレースホルダ 3"/>
          <p:cNvSpPr>
            <a:spLocks noGrp="1"/>
          </p:cNvSpPr>
          <p:nvPr>
            <p:ph sz="half" idx="1"/>
          </p:nvPr>
        </p:nvSpPr>
        <p:spPr>
          <a:xfrm>
            <a:off x="250825" y="1052513"/>
            <a:ext cx="4546600" cy="5695950"/>
          </a:xfrm>
        </p:spPr>
        <p:txBody>
          <a:bodyPr/>
          <a:lstStyle/>
          <a:p>
            <a:r>
              <a:rPr lang="en-US" altLang="ja-JP" b="1" dirty="0" smtClean="0">
                <a:solidFill>
                  <a:srgbClr val="000099"/>
                </a:solidFill>
              </a:rPr>
              <a:t>IBM360</a:t>
            </a:r>
            <a:r>
              <a:rPr lang="ja-JP" altLang="en-US" b="1" dirty="0" smtClean="0">
                <a:solidFill>
                  <a:srgbClr val="000099"/>
                </a:solidFill>
              </a:rPr>
              <a:t>（</a:t>
            </a:r>
            <a:r>
              <a:rPr lang="en-US" altLang="ja-JP" b="1" dirty="0" smtClean="0">
                <a:solidFill>
                  <a:srgbClr val="000099"/>
                </a:solidFill>
              </a:rPr>
              <a:t>1964</a:t>
            </a:r>
            <a:r>
              <a:rPr lang="ja-JP" altLang="en-US" b="1" dirty="0" smtClean="0">
                <a:solidFill>
                  <a:srgbClr val="000099"/>
                </a:solidFill>
              </a:rPr>
              <a:t>）</a:t>
            </a:r>
            <a:endParaRPr lang="en-US" altLang="ja-JP" b="1" dirty="0" smtClean="0">
              <a:solidFill>
                <a:srgbClr val="000099"/>
              </a:solidFill>
            </a:endParaRPr>
          </a:p>
          <a:p>
            <a:pPr lvl="1"/>
            <a:r>
              <a:rPr lang="en-US" altLang="ja-JP" b="1" dirty="0" smtClean="0">
                <a:solidFill>
                  <a:srgbClr val="FF0000"/>
                </a:solidFill>
              </a:rPr>
              <a:t>OS</a:t>
            </a:r>
            <a:r>
              <a:rPr lang="ja-JP" altLang="en-US" sz="2000" dirty="0" smtClean="0"/>
              <a:t>（</a:t>
            </a:r>
            <a:r>
              <a:rPr lang="en-US" altLang="ja-JP" sz="2000" dirty="0" smtClean="0"/>
              <a:t>Operating System </a:t>
            </a:r>
            <a:r>
              <a:rPr lang="ja-JP" altLang="en-US" sz="2000" dirty="0" smtClean="0"/>
              <a:t>）の導入</a:t>
            </a:r>
            <a:endParaRPr lang="en-US" altLang="ja-JP" sz="1600" dirty="0" smtClean="0"/>
          </a:p>
          <a:p>
            <a:pPr lvl="1"/>
            <a:r>
              <a:rPr lang="en-US" altLang="ja-JP" sz="2000" b="1" dirty="0" smtClean="0">
                <a:solidFill>
                  <a:srgbClr val="003300"/>
                </a:solidFill>
              </a:rPr>
              <a:t>1byte</a:t>
            </a:r>
            <a:r>
              <a:rPr lang="ja-JP" altLang="en-US" sz="2000" b="1" dirty="0" smtClean="0">
                <a:solidFill>
                  <a:srgbClr val="003300"/>
                </a:solidFill>
              </a:rPr>
              <a:t> </a:t>
            </a:r>
            <a:r>
              <a:rPr lang="en-US" altLang="ja-JP" sz="2000" b="1" dirty="0" smtClean="0">
                <a:solidFill>
                  <a:srgbClr val="003300"/>
                </a:solidFill>
              </a:rPr>
              <a:t>= 8bit</a:t>
            </a:r>
          </a:p>
          <a:p>
            <a:pPr lvl="2"/>
            <a:r>
              <a:rPr lang="ja-JP" altLang="en-US" sz="1800" dirty="0" smtClean="0"/>
              <a:t>それまでは</a:t>
            </a:r>
            <a:r>
              <a:rPr lang="en-US" altLang="ja-JP" sz="1800" dirty="0" smtClean="0"/>
              <a:t>6~7 bit</a:t>
            </a:r>
          </a:p>
          <a:p>
            <a:pPr lvl="1"/>
            <a:r>
              <a:rPr lang="ja-JP" altLang="en-US" sz="2200" dirty="0" smtClean="0"/>
              <a:t>バッチシステム（</a:t>
            </a:r>
            <a:r>
              <a:rPr lang="en-US" altLang="ja-JP" sz="2200" dirty="0" smtClean="0"/>
              <a:t>batch system: </a:t>
            </a:r>
            <a:r>
              <a:rPr lang="ja-JP" altLang="en-US" sz="2200" dirty="0" smtClean="0"/>
              <a:t>計算作業の順番待ちを自動化）を提供</a:t>
            </a:r>
            <a:endParaRPr lang="en-US" altLang="ja-JP" sz="2200" dirty="0" smtClean="0"/>
          </a:p>
          <a:p>
            <a:pPr lvl="1"/>
            <a:r>
              <a:rPr lang="ja-JP" altLang="en-US" sz="2200" dirty="0" smtClean="0"/>
              <a:t>プログラムが資源に</a:t>
            </a:r>
            <a:endParaRPr lang="en-US" altLang="ja-JP" sz="2200" dirty="0" smtClean="0"/>
          </a:p>
          <a:p>
            <a:pPr lvl="2"/>
            <a:r>
              <a:rPr lang="ja-JP" altLang="en-US" sz="1800" dirty="0" smtClean="0"/>
              <a:t>後継機でも同じプログラムが</a:t>
            </a:r>
            <a:r>
              <a:rPr lang="en-US" altLang="ja-JP" sz="1800" dirty="0" smtClean="0"/>
              <a:t/>
            </a:r>
            <a:br>
              <a:rPr lang="en-US" altLang="ja-JP" sz="1800" dirty="0" smtClean="0"/>
            </a:br>
            <a:r>
              <a:rPr lang="ja-JP" altLang="en-US" sz="1800" dirty="0" smtClean="0"/>
              <a:t>使える（互換性の端緒）</a:t>
            </a:r>
            <a:endParaRPr lang="en-US" altLang="ja-JP" dirty="0" smtClean="0"/>
          </a:p>
          <a:p>
            <a:pPr lvl="1"/>
            <a:r>
              <a:rPr lang="ja-JP" altLang="en-US" sz="2000" dirty="0" smtClean="0"/>
              <a:t>世界的な大ヒット</a:t>
            </a:r>
            <a:endParaRPr lang="en-US" altLang="ja-JP" sz="2000" dirty="0" smtClean="0"/>
          </a:p>
          <a:p>
            <a:pPr lvl="2"/>
            <a:r>
              <a:rPr lang="ja-JP" altLang="en-US" sz="1800" dirty="0" smtClean="0"/>
              <a:t>ビッグブルーの威力</a:t>
            </a:r>
            <a:endParaRPr lang="en-US" altLang="ja-JP" sz="1800" dirty="0" smtClean="0"/>
          </a:p>
          <a:p>
            <a:pPr lvl="2"/>
            <a:r>
              <a:rPr lang="en-US" altLang="ja-JP" sz="1800" dirty="0" smtClean="0"/>
              <a:t>IBM </a:t>
            </a:r>
            <a:r>
              <a:rPr lang="ja-JP" altLang="en-US" sz="1800" dirty="0" smtClean="0"/>
              <a:t>は計算機の代名詞</a:t>
            </a:r>
            <a:r>
              <a:rPr lang="en-US" altLang="ja-JP" sz="1800" dirty="0" smtClean="0"/>
              <a:t/>
            </a:r>
            <a:br>
              <a:rPr lang="en-US" altLang="ja-JP" sz="1800" dirty="0" smtClean="0"/>
            </a:br>
            <a:r>
              <a:rPr lang="ja-JP" altLang="en-US" sz="1800" dirty="0" smtClean="0"/>
              <a:t>（</a:t>
            </a:r>
            <a:r>
              <a:rPr lang="en-US" altLang="ja-JP" sz="1800" dirty="0" smtClean="0"/>
              <a:t>2001</a:t>
            </a:r>
            <a:r>
              <a:rPr lang="ja-JP" altLang="en-US" sz="1800" dirty="0" smtClean="0"/>
              <a:t>年宇宙の旅の</a:t>
            </a:r>
            <a:r>
              <a:rPr lang="en-US" altLang="ja-JP" sz="1800" dirty="0" smtClean="0"/>
              <a:t>HAL9000</a:t>
            </a:r>
            <a:r>
              <a:rPr lang="ja-JP" altLang="en-US" sz="1800" dirty="0" smtClean="0"/>
              <a:t>）</a:t>
            </a:r>
            <a:endParaRPr lang="en-US" altLang="ja-JP" sz="1800" dirty="0" smtClean="0"/>
          </a:p>
          <a:p>
            <a:pPr lvl="2"/>
            <a:r>
              <a:rPr lang="ja-JP" altLang="en-US" sz="1800" dirty="0" smtClean="0"/>
              <a:t>その後の各種仕様に大きく影響</a:t>
            </a:r>
            <a:endParaRPr lang="en-US" altLang="ja-JP" sz="1800" dirty="0" smtClean="0"/>
          </a:p>
        </p:txBody>
      </p:sp>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939" y="1146423"/>
            <a:ext cx="3644034"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6" name="正方形/長方形 9"/>
          <p:cNvSpPr>
            <a:spLocks noChangeArrowheads="1"/>
          </p:cNvSpPr>
          <p:nvPr/>
        </p:nvSpPr>
        <p:spPr bwMode="auto">
          <a:xfrm>
            <a:off x="4896544" y="6301184"/>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dirty="0"/>
              <a:t>http://www.computermuseum.li/Testpage/</a:t>
            </a:r>
            <a:br>
              <a:rPr lang="en-US" altLang="ja-JP" sz="1600" dirty="0"/>
            </a:br>
            <a:r>
              <a:rPr lang="en-US" altLang="ja-JP" sz="1600" dirty="0"/>
              <a:t>IBM-360-1964.htm</a:t>
            </a:r>
            <a:endParaRPr lang="ja-JP" altLang="en-US" sz="1600" dirty="0"/>
          </a:p>
        </p:txBody>
      </p:sp>
      <p:sp>
        <p:nvSpPr>
          <p:cNvPr id="20487" name="テキスト ボックス 8"/>
          <p:cNvSpPr txBox="1">
            <a:spLocks noChangeArrowheads="1"/>
          </p:cNvSpPr>
          <p:nvPr/>
        </p:nvSpPr>
        <p:spPr bwMode="auto">
          <a:xfrm>
            <a:off x="7524750" y="1125538"/>
            <a:ext cx="1296988"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IBM360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smtClean="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dirty="0" smtClean="0"/>
              <a:t>情報実習の目標</a:t>
            </a:r>
            <a:endParaRPr lang="en-US" altLang="ja-JP" dirty="0" smtClean="0"/>
          </a:p>
          <a:p>
            <a:r>
              <a:rPr lang="ja-JP" altLang="en-US" dirty="0" smtClean="0"/>
              <a:t>電子計算機から情報処理環境への発展</a:t>
            </a:r>
            <a:endParaRPr lang="en-US" altLang="ja-JP" dirty="0" smtClean="0"/>
          </a:p>
          <a:p>
            <a:pPr lvl="1"/>
            <a:r>
              <a:rPr lang="ja-JP" altLang="en-US" dirty="0" smtClean="0"/>
              <a:t>電子計算機の発展（１）：汎用計算機</a:t>
            </a:r>
            <a:endParaRPr lang="en-US" altLang="ja-JP" dirty="0" smtClean="0"/>
          </a:p>
          <a:p>
            <a:pPr lvl="1"/>
            <a:r>
              <a:rPr lang="ja-JP" altLang="en-US" dirty="0" smtClean="0"/>
              <a:t>電子計算機の発展（２）：情報処理装置へ</a:t>
            </a:r>
            <a:endParaRPr lang="en-US" altLang="ja-JP" dirty="0" smtClean="0"/>
          </a:p>
          <a:p>
            <a:pPr lvl="2"/>
            <a:r>
              <a:rPr lang="en-US" altLang="ja-JP" dirty="0" smtClean="0"/>
              <a:t>Unix</a:t>
            </a:r>
          </a:p>
          <a:p>
            <a:pPr lvl="2"/>
            <a:r>
              <a:rPr lang="en-US" altLang="ja-JP" dirty="0" smtClean="0"/>
              <a:t>X Window System</a:t>
            </a:r>
          </a:p>
          <a:p>
            <a:pPr lvl="2"/>
            <a:r>
              <a:rPr lang="en-US" altLang="ja-JP" dirty="0" smtClean="0"/>
              <a:t>Internet</a:t>
            </a:r>
          </a:p>
          <a:p>
            <a:pPr lvl="1"/>
            <a:r>
              <a:rPr lang="ja-JP" altLang="en-US" dirty="0" smtClean="0"/>
              <a:t>電子計算機の発展（３）：インターネットの発展</a:t>
            </a:r>
            <a:endParaRPr lang="en-US" altLang="ja-JP" dirty="0" smtClean="0"/>
          </a:p>
          <a:p>
            <a:r>
              <a:rPr lang="ja-JP" altLang="en-US" dirty="0" smtClean="0"/>
              <a:t>知の爆発と情報化時代の科学</a:t>
            </a:r>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6913" y="1322388"/>
            <a:ext cx="177323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タイトル 4"/>
          <p:cNvSpPr>
            <a:spLocks noGrp="1"/>
          </p:cNvSpPr>
          <p:nvPr>
            <p:ph type="title"/>
          </p:nvPr>
        </p:nvSpPr>
        <p:spPr>
          <a:xfrm>
            <a:off x="457200" y="44450"/>
            <a:ext cx="8229600" cy="1143000"/>
          </a:xfrm>
        </p:spPr>
        <p:txBody>
          <a:bodyPr/>
          <a:lstStyle/>
          <a:p>
            <a:r>
              <a:rPr lang="ja-JP" altLang="en-US" sz="3600" smtClean="0">
                <a:solidFill>
                  <a:schemeClr val="tx1"/>
                </a:solidFill>
              </a:rPr>
              <a:t>その後の展開：ハードウェアの発展</a:t>
            </a:r>
            <a:endParaRPr lang="ja-JP" altLang="en-US" sz="3600" smtClean="0"/>
          </a:p>
        </p:txBody>
      </p:sp>
      <p:sp>
        <p:nvSpPr>
          <p:cNvPr id="21508" name="コンテンツ プレースホルダ 5"/>
          <p:cNvSpPr>
            <a:spLocks noGrp="1"/>
          </p:cNvSpPr>
          <p:nvPr>
            <p:ph idx="1"/>
          </p:nvPr>
        </p:nvSpPr>
        <p:spPr>
          <a:xfrm>
            <a:off x="179388" y="990600"/>
            <a:ext cx="8229600" cy="4525963"/>
          </a:xfrm>
        </p:spPr>
        <p:txBody>
          <a:bodyPr/>
          <a:lstStyle/>
          <a:p>
            <a:r>
              <a:rPr lang="ja-JP" altLang="en-US" sz="2800" b="1" dirty="0" smtClean="0">
                <a:solidFill>
                  <a:srgbClr val="000099"/>
                </a:solidFill>
              </a:rPr>
              <a:t>ダウンサイジング</a:t>
            </a:r>
            <a:endParaRPr lang="en-US" altLang="ja-JP" sz="2800" b="1" dirty="0" smtClean="0">
              <a:solidFill>
                <a:srgbClr val="000099"/>
              </a:solidFill>
            </a:endParaRPr>
          </a:p>
          <a:p>
            <a:pPr lvl="1"/>
            <a:r>
              <a:rPr lang="en-US" altLang="ja-JP" sz="2400" dirty="0" smtClean="0"/>
              <a:t>1970’ </a:t>
            </a:r>
            <a:r>
              <a:rPr lang="ja-JP" altLang="en-US" sz="2400" dirty="0" smtClean="0"/>
              <a:t>：</a:t>
            </a:r>
            <a:r>
              <a:rPr lang="ja-JP" altLang="en-US" sz="2400" b="1" dirty="0" smtClean="0">
                <a:solidFill>
                  <a:srgbClr val="FF0000"/>
                </a:solidFill>
              </a:rPr>
              <a:t>マイクロプロセッサ</a:t>
            </a:r>
            <a:r>
              <a:rPr lang="ja-JP" altLang="en-US" sz="2400" dirty="0" smtClean="0"/>
              <a:t>の登場</a:t>
            </a:r>
            <a:endParaRPr lang="en-US" altLang="ja-JP" sz="2400" dirty="0" smtClean="0"/>
          </a:p>
          <a:p>
            <a:pPr lvl="2"/>
            <a:r>
              <a:rPr lang="en-US" altLang="ja-JP" sz="2000" dirty="0" smtClean="0"/>
              <a:t>CPU</a:t>
            </a:r>
            <a:r>
              <a:rPr lang="ja-JP" altLang="en-US" sz="2000" dirty="0" smtClean="0"/>
              <a:t>（計算機の心臓部）が真空管・トランジスタ・</a:t>
            </a:r>
            <a:r>
              <a:rPr lang="en-US" altLang="ja-JP" sz="2000" dirty="0" smtClean="0"/>
              <a:t/>
            </a:r>
            <a:br>
              <a:rPr lang="en-US" altLang="ja-JP" sz="2000" dirty="0" smtClean="0"/>
            </a:br>
            <a:r>
              <a:rPr lang="ja-JP" altLang="en-US" sz="2000" dirty="0" smtClean="0"/>
              <a:t>集積回路の組み合わせから単一の集積回路へ</a:t>
            </a:r>
            <a:endParaRPr lang="en-US" altLang="ja-JP" sz="2000" dirty="0" smtClean="0"/>
          </a:p>
          <a:p>
            <a:pPr lvl="1"/>
            <a:r>
              <a:rPr lang="en-US" altLang="ja-JP" sz="2400" dirty="0" smtClean="0"/>
              <a:t>1980’ </a:t>
            </a:r>
            <a:r>
              <a:rPr lang="ja-JP" altLang="en-US" sz="2400" dirty="0" smtClean="0"/>
              <a:t>後半～</a:t>
            </a:r>
            <a:r>
              <a:rPr lang="en-US" altLang="ja-JP" sz="2400" dirty="0" smtClean="0"/>
              <a:t>1990’ </a:t>
            </a:r>
            <a:r>
              <a:rPr lang="ja-JP" altLang="en-US" sz="2400" dirty="0" smtClean="0"/>
              <a:t>前半：</a:t>
            </a:r>
            <a:r>
              <a:rPr lang="en-US" altLang="ja-JP" sz="2400" dirty="0" smtClean="0"/>
              <a:t/>
            </a:r>
            <a:br>
              <a:rPr lang="en-US" altLang="ja-JP" sz="2400" dirty="0" smtClean="0"/>
            </a:br>
            <a:r>
              <a:rPr lang="ja-JP" altLang="en-US" sz="2400" b="1" dirty="0" smtClean="0">
                <a:solidFill>
                  <a:srgbClr val="FF0000"/>
                </a:solidFill>
              </a:rPr>
              <a:t>ワークステーションへ</a:t>
            </a:r>
            <a:endParaRPr lang="en-US" altLang="ja-JP" sz="2000" dirty="0" smtClean="0"/>
          </a:p>
          <a:p>
            <a:pPr lvl="2"/>
            <a:r>
              <a:rPr lang="en-US" altLang="ja-JP" sz="2000" dirty="0" smtClean="0"/>
              <a:t>X Window </a:t>
            </a:r>
            <a:r>
              <a:rPr lang="en-US" altLang="ja-JP" sz="2000" dirty="0"/>
              <a:t>S</a:t>
            </a:r>
            <a:r>
              <a:rPr lang="en-US" altLang="ja-JP" sz="2000" dirty="0" smtClean="0"/>
              <a:t>ystem (</a:t>
            </a:r>
            <a:r>
              <a:rPr lang="ja-JP" altLang="en-US" sz="2000" dirty="0" smtClean="0"/>
              <a:t>後述</a:t>
            </a:r>
            <a:r>
              <a:rPr lang="en-US" altLang="ja-JP" sz="2000" dirty="0" smtClean="0"/>
              <a:t>)</a:t>
            </a:r>
            <a:r>
              <a:rPr lang="ja-JP" altLang="en-US" sz="2000" dirty="0" smtClean="0"/>
              <a:t>の主要なプラットホーム</a:t>
            </a:r>
            <a:endParaRPr lang="en-US" altLang="ja-JP" sz="2000" dirty="0" smtClean="0"/>
          </a:p>
          <a:p>
            <a:pPr lvl="1"/>
            <a:r>
              <a:rPr lang="en-US" altLang="ja-JP" sz="2400" dirty="0" smtClean="0"/>
              <a:t>1990’ </a:t>
            </a:r>
            <a:r>
              <a:rPr lang="ja-JP" altLang="en-US" sz="2400" dirty="0" smtClean="0"/>
              <a:t>後半：</a:t>
            </a:r>
            <a:r>
              <a:rPr lang="ja-JP" altLang="en-US" sz="2400" b="1" dirty="0" smtClean="0">
                <a:solidFill>
                  <a:srgbClr val="FF0000"/>
                </a:solidFill>
              </a:rPr>
              <a:t>パソコン（</a:t>
            </a:r>
            <a:r>
              <a:rPr lang="en-US" altLang="ja-JP" sz="2400" b="1" dirty="0" smtClean="0">
                <a:solidFill>
                  <a:srgbClr val="FF0000"/>
                </a:solidFill>
              </a:rPr>
              <a:t>Mac, AT</a:t>
            </a:r>
            <a:r>
              <a:rPr lang="ja-JP" altLang="en-US" sz="2400" b="1" dirty="0" smtClean="0">
                <a:solidFill>
                  <a:srgbClr val="FF0000"/>
                </a:solidFill>
              </a:rPr>
              <a:t>互換機）へ</a:t>
            </a:r>
          </a:p>
          <a:p>
            <a:pPr lvl="2"/>
            <a:r>
              <a:rPr lang="ja-JP" altLang="en-US" sz="2000" dirty="0" smtClean="0"/>
              <a:t>パソコン自体の登場は</a:t>
            </a:r>
            <a:r>
              <a:rPr lang="en-US" altLang="ja-JP" sz="2000" dirty="0" smtClean="0"/>
              <a:t>1970</a:t>
            </a:r>
            <a:r>
              <a:rPr lang="ja-JP" altLang="en-US" sz="2000" dirty="0" smtClean="0"/>
              <a:t>末～</a:t>
            </a:r>
            <a:r>
              <a:rPr lang="en-US" altLang="ja-JP" sz="2000" dirty="0" smtClean="0"/>
              <a:t>1980</a:t>
            </a:r>
            <a:r>
              <a:rPr lang="ja-JP" altLang="en-US" sz="2000" dirty="0" smtClean="0"/>
              <a:t>年代</a:t>
            </a:r>
            <a:endParaRPr lang="en-US" altLang="ja-JP" sz="2000" dirty="0" smtClean="0"/>
          </a:p>
          <a:p>
            <a:pPr lvl="2"/>
            <a:r>
              <a:rPr lang="en-US" altLang="ja-JP" sz="2000" dirty="0" smtClean="0"/>
              <a:t>1980</a:t>
            </a:r>
            <a:r>
              <a:rPr lang="ja-JP" altLang="en-US" sz="2000" dirty="0" smtClean="0"/>
              <a:t>年代後半に</a:t>
            </a:r>
            <a:r>
              <a:rPr lang="en-US" altLang="ja-JP" sz="2000" dirty="0" smtClean="0"/>
              <a:t>DOS</a:t>
            </a:r>
            <a:r>
              <a:rPr lang="ja-JP" altLang="en-US" sz="2000" dirty="0" smtClean="0"/>
              <a:t>とワープロソフト</a:t>
            </a:r>
            <a:r>
              <a:rPr lang="en-US" altLang="ja-JP" sz="2000" dirty="0" smtClean="0"/>
              <a:t>(</a:t>
            </a:r>
            <a:r>
              <a:rPr lang="ja-JP" altLang="en-US" sz="2000" dirty="0" smtClean="0"/>
              <a:t>一太郎など</a:t>
            </a:r>
            <a:r>
              <a:rPr lang="en-US" altLang="ja-JP" sz="2000" dirty="0" smtClean="0"/>
              <a:t>)</a:t>
            </a:r>
            <a:r>
              <a:rPr lang="ja-JP" altLang="en-US" sz="2000" dirty="0" smtClean="0"/>
              <a:t>の</a:t>
            </a:r>
            <a:r>
              <a:rPr lang="ja-JP" altLang="en-US" sz="2000" dirty="0" smtClean="0"/>
              <a:t>登場．</a:t>
            </a:r>
            <a:r>
              <a:rPr lang="en-US" altLang="ja-JP" sz="2000" dirty="0" smtClean="0"/>
              <a:t/>
            </a:r>
            <a:br>
              <a:rPr lang="en-US" altLang="ja-JP" sz="2000" dirty="0" smtClean="0"/>
            </a:br>
            <a:r>
              <a:rPr lang="ja-JP" altLang="en-US" sz="2000" dirty="0" smtClean="0"/>
              <a:t>実務で本格的に使用</a:t>
            </a:r>
            <a:endParaRPr lang="en-US" altLang="ja-JP" sz="2000" dirty="0" smtClean="0"/>
          </a:p>
          <a:p>
            <a:r>
              <a:rPr lang="ja-JP" altLang="en-US" sz="2800" b="1" dirty="0" smtClean="0">
                <a:solidFill>
                  <a:srgbClr val="000099"/>
                </a:solidFill>
              </a:rPr>
              <a:t>一方で大規模処理への対応（スパコン，並列化）</a:t>
            </a:r>
            <a:endParaRPr lang="en-US" altLang="ja-JP" sz="2800" b="1" dirty="0" smtClean="0">
              <a:solidFill>
                <a:srgbClr val="000099"/>
              </a:solidFill>
            </a:endParaRPr>
          </a:p>
          <a:p>
            <a:pPr lvl="1"/>
            <a:r>
              <a:rPr lang="en-US" altLang="ja-JP" sz="2400" dirty="0" smtClean="0"/>
              <a:t>1980’ </a:t>
            </a:r>
            <a:r>
              <a:rPr lang="ja-JP" altLang="en-US" sz="2400" dirty="0" smtClean="0"/>
              <a:t>：ベクトルプロセッサの開発（プロセッサ内並列）</a:t>
            </a:r>
            <a:endParaRPr lang="en-US" altLang="ja-JP" sz="2400" dirty="0" smtClean="0"/>
          </a:p>
          <a:p>
            <a:pPr lvl="1"/>
            <a:r>
              <a:rPr lang="en-US" altLang="ja-JP" sz="2400" dirty="0" smtClean="0"/>
              <a:t>1990’ </a:t>
            </a:r>
            <a:r>
              <a:rPr lang="ja-JP" altLang="en-US" sz="2400" dirty="0" smtClean="0"/>
              <a:t>：スカラー並列機の登場（後の京コンピュータへ）</a:t>
            </a:r>
            <a:endParaRPr lang="en-US" altLang="ja-JP" sz="2400" dirty="0" smtClean="0"/>
          </a:p>
          <a:p>
            <a:pPr>
              <a:buFontTx/>
              <a:buNone/>
            </a:pPr>
            <a:endParaRPr lang="en-US" altLang="ja-JP" sz="2000" b="1" dirty="0" smtClean="0">
              <a:solidFill>
                <a:srgbClr val="000099"/>
              </a:solidFill>
            </a:endParaRPr>
          </a:p>
          <a:p>
            <a:endParaRPr lang="en-US" altLang="ja-JP" sz="2800" dirty="0" smtClean="0"/>
          </a:p>
          <a:p>
            <a:endParaRPr lang="ja-JP" altLang="en-US" dirty="0" smtClean="0"/>
          </a:p>
        </p:txBody>
      </p:sp>
      <p:sp>
        <p:nvSpPr>
          <p:cNvPr id="21509" name="テキスト ボックス 1"/>
          <p:cNvSpPr txBox="1">
            <a:spLocks noChangeArrowheads="1"/>
          </p:cNvSpPr>
          <p:nvPr/>
        </p:nvSpPr>
        <p:spPr bwMode="auto">
          <a:xfrm>
            <a:off x="6937375" y="2833688"/>
            <a:ext cx="217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a:t>
            </a:r>
            <a:br>
              <a:rPr lang="en-US" altLang="ja-JP" sz="1400"/>
            </a:br>
            <a:r>
              <a:rPr lang="en-US" altLang="ja-JP" sz="1400"/>
              <a:t>wiki/Intel_4004</a:t>
            </a:r>
            <a:endParaRPr lang="ja-JP" altLang="en-US" sz="1400"/>
          </a:p>
        </p:txBody>
      </p:sp>
      <p:sp>
        <p:nvSpPr>
          <p:cNvPr id="21510" name="テキスト ボックス 2"/>
          <p:cNvSpPr txBox="1">
            <a:spLocks noChangeArrowheads="1"/>
          </p:cNvSpPr>
          <p:nvPr/>
        </p:nvSpPr>
        <p:spPr bwMode="auto">
          <a:xfrm>
            <a:off x="6588125" y="1166813"/>
            <a:ext cx="1501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a:t>Intel4004</a:t>
            </a:r>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44450"/>
            <a:ext cx="8229600" cy="1143000"/>
          </a:xfrm>
        </p:spPr>
        <p:txBody>
          <a:bodyPr/>
          <a:lstStyle/>
          <a:p>
            <a:r>
              <a:rPr lang="ja-JP" altLang="en-US" sz="3600" smtClean="0">
                <a:solidFill>
                  <a:schemeClr val="tx1"/>
                </a:solidFill>
              </a:rPr>
              <a:t>その後の展開：ＯＳの発展</a:t>
            </a:r>
            <a:endParaRPr lang="ja-JP" altLang="en-US" sz="3600" smtClean="0"/>
          </a:p>
        </p:txBody>
      </p:sp>
      <p:sp>
        <p:nvSpPr>
          <p:cNvPr id="2253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バッチシステムからタイムシェアリングシステムへ</a:t>
            </a:r>
            <a:endParaRPr lang="en-US" altLang="ja-JP" sz="2800" b="1" dirty="0" smtClean="0">
              <a:solidFill>
                <a:srgbClr val="000099"/>
              </a:solidFill>
            </a:endParaRPr>
          </a:p>
          <a:p>
            <a:pPr lvl="1"/>
            <a:r>
              <a:rPr lang="ja-JP" altLang="en-US" sz="2400" dirty="0" smtClean="0"/>
              <a:t>「順番待ちして使う」から「同時に使う」へ</a:t>
            </a:r>
            <a:endParaRPr lang="en-US" altLang="ja-JP" sz="2400" dirty="0" smtClean="0"/>
          </a:p>
          <a:p>
            <a:pPr lvl="1"/>
            <a:r>
              <a:rPr lang="en-US" altLang="ja-JP" sz="2400" dirty="0" smtClean="0"/>
              <a:t>ARPA</a:t>
            </a:r>
            <a:r>
              <a:rPr lang="ja-JP" altLang="en-US" sz="2400" dirty="0" smtClean="0"/>
              <a:t> プロジェクトの </a:t>
            </a:r>
            <a:r>
              <a:rPr lang="en-US" altLang="ja-JP" sz="2400" dirty="0" smtClean="0"/>
              <a:t>Multics</a:t>
            </a:r>
            <a:r>
              <a:rPr lang="ja-JP" altLang="en-US" sz="2400" dirty="0" smtClean="0"/>
              <a:t> （</a:t>
            </a:r>
            <a:r>
              <a:rPr lang="en-US" altLang="ja-JP" sz="2400" dirty="0" smtClean="0"/>
              <a:t>1960’</a:t>
            </a:r>
            <a:r>
              <a:rPr lang="ja-JP" altLang="en-US" sz="2400" dirty="0" smtClean="0"/>
              <a:t>）</a:t>
            </a:r>
            <a:endParaRPr lang="en-US" altLang="ja-JP" sz="2400" dirty="0" smtClean="0"/>
          </a:p>
          <a:p>
            <a:pPr lvl="3"/>
            <a:r>
              <a:rPr lang="en-US" altLang="ja-JP" sz="1600" dirty="0" smtClean="0">
                <a:solidFill>
                  <a:srgbClr val="003300"/>
                </a:solidFill>
              </a:rPr>
              <a:t>ARPA: Advanced Research Projects Agency</a:t>
            </a:r>
            <a:r>
              <a:rPr lang="ja-JP" altLang="en-US" sz="1600" dirty="0" smtClean="0">
                <a:solidFill>
                  <a:srgbClr val="003300"/>
                </a:solidFill>
              </a:rPr>
              <a:t>（高等研究計画局）</a:t>
            </a:r>
            <a:endParaRPr lang="en-US" altLang="ja-JP" sz="1600" dirty="0" smtClean="0">
              <a:solidFill>
                <a:srgbClr val="003300"/>
              </a:solidFill>
            </a:endParaRPr>
          </a:p>
          <a:p>
            <a:pPr lvl="2"/>
            <a:r>
              <a:rPr lang="ja-JP" altLang="en-US" sz="2000" dirty="0" smtClean="0"/>
              <a:t>複数人が同時に計算機を使うための</a:t>
            </a:r>
            <a:r>
              <a:rPr lang="en-US" altLang="ja-JP" sz="2000" dirty="0" smtClean="0"/>
              <a:t>OS</a:t>
            </a:r>
            <a:r>
              <a:rPr lang="ja-JP" altLang="en-US" sz="2000" dirty="0" smtClean="0"/>
              <a:t>（結果は失敗）</a:t>
            </a:r>
            <a:endParaRPr lang="en-US" altLang="ja-JP" sz="2000" dirty="0" smtClean="0"/>
          </a:p>
          <a:p>
            <a:pPr lvl="1"/>
            <a:r>
              <a:rPr lang="en-US" altLang="ja-JP" sz="2400" dirty="0" smtClean="0"/>
              <a:t>Unix</a:t>
            </a:r>
            <a:r>
              <a:rPr lang="ja-JP" altLang="en-US" sz="2400" dirty="0" smtClean="0"/>
              <a:t>（</a:t>
            </a:r>
            <a:r>
              <a:rPr lang="en-US" altLang="ja-JP" sz="2400" dirty="0" smtClean="0"/>
              <a:t>1969</a:t>
            </a:r>
            <a:r>
              <a:rPr lang="ja-JP" altLang="en-US" sz="2400" dirty="0" smtClean="0"/>
              <a:t>）</a:t>
            </a:r>
            <a:endParaRPr lang="en-US" altLang="ja-JP" sz="2400" dirty="0" smtClean="0"/>
          </a:p>
          <a:p>
            <a:pPr lvl="2"/>
            <a:r>
              <a:rPr lang="en-US" altLang="ja-JP" sz="2000" dirty="0" smtClean="0"/>
              <a:t>Multics </a:t>
            </a:r>
            <a:r>
              <a:rPr lang="ja-JP" altLang="en-US" sz="2000" dirty="0" smtClean="0"/>
              <a:t>の反省を基に開発，「計算しない計算機」の端緒（後述）</a:t>
            </a:r>
            <a:endParaRPr lang="en-US" altLang="ja-JP" sz="2000" dirty="0" smtClean="0"/>
          </a:p>
          <a:p>
            <a:pPr lvl="1"/>
            <a:endParaRPr lang="en-US" altLang="ja-JP" sz="2400" b="1" dirty="0" smtClean="0"/>
          </a:p>
          <a:p>
            <a:pPr lvl="1"/>
            <a:r>
              <a:rPr lang="ja-JP" altLang="en-US" sz="2400" dirty="0" smtClean="0"/>
              <a:t>「一人で使う」ための</a:t>
            </a:r>
            <a:r>
              <a:rPr lang="en-US" altLang="ja-JP" sz="2400" dirty="0" smtClean="0"/>
              <a:t>OS</a:t>
            </a:r>
            <a:r>
              <a:rPr lang="ja-JP" altLang="en-US" sz="2400" dirty="0" smtClean="0"/>
              <a:t>（パソコンの</a:t>
            </a:r>
            <a:r>
              <a:rPr lang="en-US" altLang="ja-JP" sz="2400" dirty="0" smtClean="0"/>
              <a:t>OS</a:t>
            </a:r>
            <a:r>
              <a:rPr lang="ja-JP" altLang="en-US" sz="2400" dirty="0" smtClean="0"/>
              <a:t>）は別途発展</a:t>
            </a:r>
            <a:endParaRPr lang="en-US" altLang="ja-JP" sz="2400" dirty="0" smtClean="0"/>
          </a:p>
          <a:p>
            <a:pPr lvl="2"/>
            <a:r>
              <a:rPr lang="en-US" altLang="ja-JP" sz="2000" dirty="0" smtClean="0"/>
              <a:t>Apple II </a:t>
            </a:r>
            <a:r>
              <a:rPr lang="ja-JP" altLang="en-US" sz="2000" dirty="0" smtClean="0"/>
              <a:t>と </a:t>
            </a:r>
            <a:r>
              <a:rPr lang="en-US" altLang="ja-JP" sz="2000" dirty="0" smtClean="0"/>
              <a:t>Apple DOS</a:t>
            </a:r>
            <a:r>
              <a:rPr lang="ja-JP" altLang="en-US" sz="2000" dirty="0" smtClean="0"/>
              <a:t>（</a:t>
            </a:r>
            <a:r>
              <a:rPr lang="en-US" altLang="ja-JP" sz="2000" dirty="0" smtClean="0"/>
              <a:t>1977</a:t>
            </a:r>
            <a:r>
              <a:rPr lang="ja-JP" altLang="en-US" sz="2000" dirty="0" smtClean="0"/>
              <a:t>）</a:t>
            </a:r>
            <a:endParaRPr lang="en-US" altLang="ja-JP" sz="2000" dirty="0" smtClean="0"/>
          </a:p>
          <a:p>
            <a:pPr lvl="2"/>
            <a:r>
              <a:rPr lang="en-US" altLang="ja-JP" sz="2000" dirty="0" smtClean="0"/>
              <a:t>MS-DOS</a:t>
            </a:r>
            <a:r>
              <a:rPr lang="ja-JP" altLang="en-US" sz="2000" dirty="0" smtClean="0"/>
              <a:t>（</a:t>
            </a:r>
            <a:r>
              <a:rPr lang="en-US" altLang="ja-JP" sz="2000" dirty="0" smtClean="0"/>
              <a:t>1982</a:t>
            </a:r>
            <a:r>
              <a:rPr lang="ja-JP" altLang="en-US" sz="2000" dirty="0" smtClean="0"/>
              <a:t>）</a:t>
            </a:r>
            <a:r>
              <a:rPr lang="en-US" altLang="ja-JP" sz="2000" dirty="0" smtClean="0"/>
              <a:t>, Windows3.1</a:t>
            </a:r>
            <a:r>
              <a:rPr lang="ja-JP" altLang="en-US" sz="2000" dirty="0" smtClean="0"/>
              <a:t>（</a:t>
            </a:r>
            <a:r>
              <a:rPr lang="en-US" altLang="ja-JP" sz="2000" dirty="0" smtClean="0"/>
              <a:t>1993</a:t>
            </a:r>
            <a:r>
              <a:rPr lang="ja-JP" altLang="en-US" sz="2000" dirty="0" smtClean="0"/>
              <a:t>）</a:t>
            </a:r>
            <a:endParaRPr lang="en-US" altLang="ja-JP" sz="2000" dirty="0" smtClean="0"/>
          </a:p>
          <a:p>
            <a:pPr lvl="2">
              <a:buFontTx/>
              <a:buNone/>
            </a:pPr>
            <a:endParaRPr lang="en-US" altLang="ja-JP" sz="2000" b="1" dirty="0" smtClean="0"/>
          </a:p>
          <a:p>
            <a:pPr lvl="1"/>
            <a:endParaRPr lang="en-US" altLang="ja-JP" sz="2400" b="1" dirty="0" smtClean="0"/>
          </a:p>
          <a:p>
            <a:endParaRPr lang="en-US" altLang="ja-JP" sz="2800" b="1" dirty="0" smtClean="0"/>
          </a:p>
          <a:p>
            <a:pPr lvl="2"/>
            <a:endParaRPr lang="en-US" altLang="ja-JP" sz="2000" b="1" dirty="0" smtClean="0"/>
          </a:p>
          <a:p>
            <a:pPr lvl="1"/>
            <a:endParaRPr lang="ja-JP" alt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390775"/>
            <a:ext cx="7772400" cy="1470025"/>
          </a:xfrm>
        </p:spPr>
        <p:txBody>
          <a:bodyPr/>
          <a:lstStyle/>
          <a:p>
            <a:pPr eaLnBrk="1" hangingPunct="1"/>
            <a:r>
              <a:rPr lang="ja-JP" altLang="en-US" sz="5400" smtClean="0"/>
              <a:t>電子計算機の発展（２）</a:t>
            </a:r>
            <a:br>
              <a:rPr lang="ja-JP" altLang="en-US" sz="5400" smtClean="0"/>
            </a:br>
            <a:r>
              <a:rPr lang="ja-JP" altLang="en-US" sz="5400" smtClean="0"/>
              <a:t>情報処理装置へ</a:t>
            </a:r>
          </a:p>
        </p:txBody>
      </p:sp>
      <p:sp>
        <p:nvSpPr>
          <p:cNvPr id="23555" name="Rectangle 3"/>
          <p:cNvSpPr>
            <a:spLocks noGrp="1" noChangeArrowheads="1"/>
          </p:cNvSpPr>
          <p:nvPr>
            <p:ph type="subTitle" idx="1"/>
          </p:nvPr>
        </p:nvSpPr>
        <p:spPr/>
        <p:txBody>
          <a:bodyPr/>
          <a:lstStyle/>
          <a:p>
            <a:pPr eaLnBrk="1" hangingPunct="1"/>
            <a:endParaRPr lang="en-US" altLang="ja-JP" dirty="0" smtClean="0"/>
          </a:p>
          <a:p>
            <a:pPr eaLnBrk="1" hangingPunct="1"/>
            <a:r>
              <a:rPr lang="en-US" altLang="ja-JP" dirty="0" smtClean="0"/>
              <a:t>Unix, X</a:t>
            </a:r>
            <a:r>
              <a:rPr lang="ja-JP" altLang="en-US" dirty="0" smtClean="0"/>
              <a:t> </a:t>
            </a:r>
            <a:r>
              <a:rPr lang="en-US" altLang="ja-JP" dirty="0"/>
              <a:t>W</a:t>
            </a:r>
            <a:r>
              <a:rPr lang="en-US" altLang="ja-JP" dirty="0" smtClean="0"/>
              <a:t>indow </a:t>
            </a:r>
            <a:r>
              <a:rPr lang="en-US" altLang="ja-JP" dirty="0"/>
              <a:t>S</a:t>
            </a:r>
            <a:r>
              <a:rPr lang="en-US" altLang="ja-JP" dirty="0" smtClean="0"/>
              <a:t>ystem, Internet</a:t>
            </a:r>
            <a:endParaRPr lang="ja-JP" altLang="ja-JP"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57200" y="44450"/>
            <a:ext cx="8229600" cy="1143000"/>
          </a:xfrm>
        </p:spPr>
        <p:txBody>
          <a:bodyPr/>
          <a:lstStyle/>
          <a:p>
            <a:r>
              <a:rPr lang="ja-JP" altLang="en-US" smtClean="0"/>
              <a:t>なぜ </a:t>
            </a:r>
            <a:r>
              <a:rPr lang="en-US" altLang="ja-JP" smtClean="0"/>
              <a:t>Unix </a:t>
            </a:r>
            <a:r>
              <a:rPr lang="ja-JP" altLang="en-US" smtClean="0"/>
              <a:t>なのか</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科学技術用計算機の</a:t>
            </a:r>
            <a:r>
              <a:rPr lang="en-US" altLang="ja-JP" b="1" dirty="0" smtClean="0">
                <a:solidFill>
                  <a:srgbClr val="000099"/>
                </a:solidFill>
              </a:rPr>
              <a:t>OS</a:t>
            </a:r>
            <a:r>
              <a:rPr lang="ja-JP" altLang="en-US" b="1" dirty="0" smtClean="0">
                <a:solidFill>
                  <a:srgbClr val="000099"/>
                </a:solidFill>
              </a:rPr>
              <a:t>として広く普及</a:t>
            </a:r>
            <a:endParaRPr lang="en-US" altLang="ja-JP" b="1" dirty="0" smtClean="0">
              <a:solidFill>
                <a:srgbClr val="000099"/>
              </a:solidFill>
            </a:endParaRPr>
          </a:p>
          <a:p>
            <a:pPr lvl="1"/>
            <a:r>
              <a:rPr lang="ja-JP" altLang="en-US" dirty="0" smtClean="0"/>
              <a:t>パソコンから大型計算機まで</a:t>
            </a:r>
            <a:endParaRPr lang="en-US" altLang="ja-JP" dirty="0" smtClean="0"/>
          </a:p>
          <a:p>
            <a:pPr lvl="1"/>
            <a:r>
              <a:rPr lang="ja-JP" altLang="en-US" dirty="0" smtClean="0"/>
              <a:t>現在のネットワーク社会を支えているもの</a:t>
            </a:r>
            <a:endParaRPr lang="en-US" altLang="ja-JP" dirty="0" smtClean="0"/>
          </a:p>
          <a:p>
            <a:pPr lvl="1"/>
            <a:endParaRPr lang="en-US" altLang="ja-JP" dirty="0" smtClean="0"/>
          </a:p>
          <a:p>
            <a:r>
              <a:rPr lang="ja-JP" altLang="en-US" b="1" dirty="0" smtClean="0">
                <a:solidFill>
                  <a:srgbClr val="000099"/>
                </a:solidFill>
              </a:rPr>
              <a:t>フリーウェア文化</a:t>
            </a:r>
            <a:r>
              <a:rPr lang="en-US" altLang="ja-JP" b="1" dirty="0" smtClean="0">
                <a:solidFill>
                  <a:srgbClr val="000099"/>
                </a:solidFill>
              </a:rPr>
              <a:t>, </a:t>
            </a:r>
            <a:r>
              <a:rPr lang="ja-JP" altLang="en-US" b="1" dirty="0" smtClean="0">
                <a:solidFill>
                  <a:srgbClr val="000099"/>
                </a:solidFill>
              </a:rPr>
              <a:t>オープン開発文化が</a:t>
            </a:r>
            <a:r>
              <a:rPr lang="en-US" altLang="ja-JP" b="1" dirty="0" smtClean="0"/>
              <a:t/>
            </a:r>
            <a:br>
              <a:rPr lang="en-US" altLang="ja-JP" b="1" dirty="0" smtClean="0"/>
            </a:br>
            <a:r>
              <a:rPr lang="ja-JP" altLang="en-US" b="1" dirty="0">
                <a:solidFill>
                  <a:srgbClr val="000099"/>
                </a:solidFill>
              </a:rPr>
              <a:t>発祥した環境</a:t>
            </a:r>
            <a:endParaRPr lang="en-US" altLang="ja-JP" b="1" dirty="0">
              <a:solidFill>
                <a:srgbClr val="000099"/>
              </a:solidFill>
            </a:endParaRPr>
          </a:p>
          <a:p>
            <a:pPr lvl="1"/>
            <a:r>
              <a:rPr lang="ja-JP" altLang="en-US" dirty="0" smtClean="0"/>
              <a:t>使う人が作る人，大学の精神を体現</a:t>
            </a:r>
            <a:endParaRPr lang="en-US" altLang="ja-JP" dirty="0" smtClean="0"/>
          </a:p>
          <a:p>
            <a:pPr lvl="1"/>
            <a:endParaRPr lang="en-US" altLang="ja-JP" dirty="0" smtClean="0"/>
          </a:p>
          <a:p>
            <a:r>
              <a:rPr lang="ja-JP" altLang="en-US" b="1" dirty="0" smtClean="0">
                <a:solidFill>
                  <a:srgbClr val="000099"/>
                </a:solidFill>
              </a:rPr>
              <a:t>インターネットの発展と不可分</a:t>
            </a:r>
            <a:endParaRPr lang="en-US" altLang="ja-JP" b="1" dirty="0" smtClean="0">
              <a:solidFill>
                <a:srgbClr val="000099"/>
              </a:solidFill>
            </a:endParaRPr>
          </a:p>
          <a:p>
            <a:pPr lvl="1"/>
            <a:r>
              <a:rPr lang="ja-JP" altLang="en-US" dirty="0" smtClean="0"/>
              <a:t>しくみを理解するのに適している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390775"/>
            <a:ext cx="7772400" cy="1470025"/>
          </a:xfrm>
        </p:spPr>
        <p:txBody>
          <a:bodyPr/>
          <a:lstStyle/>
          <a:p>
            <a:pPr eaLnBrk="1" hangingPunct="1"/>
            <a:r>
              <a:rPr lang="en-US" altLang="ja-JP" sz="5400" smtClean="0"/>
              <a:t>Unix</a:t>
            </a:r>
            <a:endParaRPr lang="ja-JP" altLang="en-US" sz="5400" smtClean="0"/>
          </a:p>
        </p:txBody>
      </p:sp>
      <p:sp>
        <p:nvSpPr>
          <p:cNvPr id="25603"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457200" y="44450"/>
            <a:ext cx="8229600" cy="1143000"/>
          </a:xfrm>
        </p:spPr>
        <p:txBody>
          <a:bodyPr/>
          <a:lstStyle/>
          <a:p>
            <a:r>
              <a:rPr lang="en-US" altLang="ja-JP" smtClean="0"/>
              <a:t>Unix</a:t>
            </a:r>
            <a:r>
              <a:rPr lang="ja-JP" altLang="en-US" smtClean="0"/>
              <a:t> とは</a:t>
            </a:r>
          </a:p>
        </p:txBody>
      </p:sp>
      <p:sp>
        <p:nvSpPr>
          <p:cNvPr id="23555" name="コンテンツ プレースホルダ 2"/>
          <p:cNvSpPr>
            <a:spLocks noGrp="1"/>
          </p:cNvSpPr>
          <p:nvPr>
            <p:ph idx="1"/>
          </p:nvPr>
        </p:nvSpPr>
        <p:spPr>
          <a:xfrm>
            <a:off x="250825" y="981075"/>
            <a:ext cx="5538788" cy="5794375"/>
          </a:xfrm>
        </p:spPr>
        <p:txBody>
          <a:bodyPr/>
          <a:lstStyle/>
          <a:p>
            <a:pPr>
              <a:defRPr/>
            </a:pPr>
            <a:r>
              <a:rPr lang="en-US" altLang="ja-JP" sz="2800" b="1" dirty="0" smtClean="0">
                <a:solidFill>
                  <a:srgbClr val="000099"/>
                </a:solidFill>
              </a:rPr>
              <a:t>K.</a:t>
            </a:r>
            <a:r>
              <a:rPr lang="ja-JP" altLang="en-US" sz="2800" b="1" dirty="0">
                <a:solidFill>
                  <a:srgbClr val="000099"/>
                </a:solidFill>
              </a:rPr>
              <a:t> </a:t>
            </a:r>
            <a:r>
              <a:rPr lang="en-US" altLang="ja-JP" sz="2800" b="1" dirty="0" smtClean="0">
                <a:solidFill>
                  <a:srgbClr val="000099"/>
                </a:solidFill>
              </a:rPr>
              <a:t>Thompson </a:t>
            </a:r>
            <a:r>
              <a:rPr lang="ja-JP" altLang="en-US" sz="2800" b="1" dirty="0" smtClean="0">
                <a:solidFill>
                  <a:srgbClr val="000099"/>
                </a:solidFill>
              </a:rPr>
              <a:t>と</a:t>
            </a:r>
            <a:r>
              <a:rPr lang="en-US" altLang="ja-JP" sz="2800" b="1" dirty="0" smtClean="0">
                <a:solidFill>
                  <a:srgbClr val="000099"/>
                </a:solidFill>
              </a:rPr>
              <a:t> D. Ritchie </a:t>
            </a:r>
            <a:r>
              <a:rPr lang="ja-JP" altLang="en-US" sz="2800" b="1" dirty="0" smtClean="0">
                <a:solidFill>
                  <a:srgbClr val="000099"/>
                </a:solidFill>
              </a:rPr>
              <a:t>がプログラム環境として開発開始</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a:t>
            </a:r>
            <a:r>
              <a:rPr lang="en-US" altLang="ja-JP" sz="2800" b="1" dirty="0" smtClean="0">
                <a:solidFill>
                  <a:srgbClr val="000099"/>
                </a:solidFill>
              </a:rPr>
              <a:t>1969</a:t>
            </a:r>
            <a:r>
              <a:rPr lang="ja-JP" altLang="en-US" sz="2800" b="1" dirty="0" smtClean="0">
                <a:solidFill>
                  <a:srgbClr val="000099"/>
                </a:solidFill>
              </a:rPr>
              <a:t>年）</a:t>
            </a:r>
            <a:endParaRPr lang="en-US" altLang="ja-JP" sz="2800" b="1" dirty="0" smtClean="0">
              <a:solidFill>
                <a:srgbClr val="000099"/>
              </a:solidFill>
            </a:endParaRPr>
          </a:p>
          <a:p>
            <a:pPr lvl="1">
              <a:defRPr/>
            </a:pPr>
            <a:r>
              <a:rPr lang="ja-JP" altLang="en-US" sz="2400" dirty="0" smtClean="0"/>
              <a:t>それまで</a:t>
            </a:r>
            <a:r>
              <a:rPr lang="en-US" altLang="ja-JP" sz="2400" dirty="0" smtClean="0"/>
              <a:t>Multics </a:t>
            </a:r>
            <a:r>
              <a:rPr lang="ja-JP" altLang="en-US" sz="2400" dirty="0" smtClean="0"/>
              <a:t>の共同開発：</a:t>
            </a:r>
            <a:r>
              <a:rPr lang="en-US" altLang="ja-JP" sz="2400" dirty="0" smtClean="0"/>
              <a:t/>
            </a:r>
            <a:br>
              <a:rPr lang="en-US" altLang="ja-JP" sz="2400" dirty="0" smtClean="0"/>
            </a:br>
            <a:r>
              <a:rPr lang="ja-JP" altLang="en-US" sz="2400" dirty="0" smtClean="0"/>
              <a:t>ベル研究所・企業（</a:t>
            </a:r>
            <a:r>
              <a:rPr lang="en-US" altLang="ja-JP" sz="2400" dirty="0" smtClean="0"/>
              <a:t>GE</a:t>
            </a:r>
            <a:r>
              <a:rPr lang="ja-JP" altLang="en-US" sz="2400" dirty="0" smtClean="0"/>
              <a:t>）・大学（</a:t>
            </a:r>
            <a:r>
              <a:rPr lang="en-US" altLang="ja-JP" sz="2400" dirty="0" smtClean="0"/>
              <a:t>MIT</a:t>
            </a:r>
            <a:r>
              <a:rPr lang="ja-JP" altLang="en-US" sz="2400" dirty="0" smtClean="0"/>
              <a:t>）</a:t>
            </a:r>
            <a:r>
              <a:rPr lang="en-US" altLang="ja-JP" sz="2400" dirty="0" smtClean="0"/>
              <a:t/>
            </a:r>
            <a:br>
              <a:rPr lang="en-US" altLang="ja-JP" sz="2400" dirty="0" smtClean="0"/>
            </a:br>
            <a:r>
              <a:rPr lang="en-US" altLang="ja-JP" sz="2400" dirty="0" smtClean="0"/>
              <a:t>+</a:t>
            </a:r>
            <a:r>
              <a:rPr lang="ja-JP" altLang="en-US" sz="2400" dirty="0" smtClean="0"/>
              <a:t>国（</a:t>
            </a:r>
            <a:r>
              <a:rPr lang="en-US" altLang="ja-JP" sz="2400" dirty="0" smtClean="0"/>
              <a:t>ARPA</a:t>
            </a:r>
            <a:r>
              <a:rPr lang="ja-JP" altLang="en-US" sz="2400" dirty="0" smtClean="0"/>
              <a:t>）の支援</a:t>
            </a:r>
            <a:endParaRPr lang="en-US" altLang="ja-JP" sz="2400" dirty="0" smtClean="0"/>
          </a:p>
          <a:p>
            <a:pPr lvl="1">
              <a:defRPr/>
            </a:pPr>
            <a:r>
              <a:rPr lang="ja-JP" altLang="en-US" sz="2400" dirty="0" smtClean="0"/>
              <a:t>しかしベル研は開発から</a:t>
            </a:r>
            <a:r>
              <a:rPr lang="ja-JP" altLang="en-US" sz="2400" dirty="0" smtClean="0"/>
              <a:t>撤退．安全性</a:t>
            </a:r>
            <a:r>
              <a:rPr lang="ja-JP" altLang="en-US" sz="2400" dirty="0" smtClean="0"/>
              <a:t>と利便性のバランスが悪かった</a:t>
            </a:r>
            <a:endParaRPr lang="en-US" altLang="ja-JP" b="1" dirty="0" smtClean="0">
              <a:solidFill>
                <a:srgbClr val="000099"/>
              </a:solidFill>
            </a:endParaRPr>
          </a:p>
          <a:p>
            <a:pPr lvl="1" eaLnBrk="1" hangingPunct="1">
              <a:lnSpc>
                <a:spcPct val="80000"/>
              </a:lnSpc>
              <a:defRPr/>
            </a:pPr>
            <a:r>
              <a:rPr lang="ja-JP" altLang="en-US" sz="2400" dirty="0"/>
              <a:t>ベル研でお古になっていた</a:t>
            </a:r>
            <a:r>
              <a:rPr lang="en-US" altLang="ja-JP" sz="2400" dirty="0"/>
              <a:t>DEC</a:t>
            </a:r>
            <a:r>
              <a:rPr lang="ja-JP" altLang="en-US" sz="2400" dirty="0"/>
              <a:t>社 </a:t>
            </a:r>
            <a:r>
              <a:rPr lang="en-US" altLang="ja-JP" sz="2400" dirty="0"/>
              <a:t>PDP-7 </a:t>
            </a:r>
            <a:r>
              <a:rPr lang="ja-JP" altLang="en-US" sz="2400" dirty="0"/>
              <a:t>を</a:t>
            </a:r>
            <a:r>
              <a:rPr lang="ja-JP" altLang="en-US" sz="2400" dirty="0" smtClean="0"/>
              <a:t>使用して，</a:t>
            </a:r>
            <a:r>
              <a:rPr lang="en-US" altLang="ja-JP" sz="2400" dirty="0" smtClean="0"/>
              <a:t>Multics </a:t>
            </a:r>
            <a:r>
              <a:rPr lang="ja-JP" altLang="en-US" sz="2400" dirty="0"/>
              <a:t>に</a:t>
            </a:r>
            <a:r>
              <a:rPr lang="ja-JP" altLang="en-US" sz="2400" dirty="0" smtClean="0"/>
              <a:t>対する</a:t>
            </a:r>
            <a:r>
              <a:rPr lang="ja-JP" altLang="en-US" sz="2400" b="1" dirty="0" smtClean="0">
                <a:solidFill>
                  <a:srgbClr val="000099"/>
                </a:solidFill>
              </a:rPr>
              <a:t> </a:t>
            </a:r>
            <a:r>
              <a:rPr lang="en-US" altLang="ja-JP" sz="2400" b="1" dirty="0" smtClean="0">
                <a:solidFill>
                  <a:srgbClr val="FF0000"/>
                </a:solidFill>
              </a:rPr>
              <a:t>Unix  </a:t>
            </a:r>
            <a:r>
              <a:rPr lang="en-US" altLang="ja-JP" sz="2400" b="1" dirty="0" smtClean="0"/>
              <a:t>(</a:t>
            </a:r>
            <a:r>
              <a:rPr lang="en-US" altLang="ja-JP" sz="2400" dirty="0" err="1" smtClean="0"/>
              <a:t>Uniplexed</a:t>
            </a:r>
            <a:r>
              <a:rPr lang="en-US" altLang="ja-JP" sz="2400" dirty="0" smtClean="0"/>
              <a:t> </a:t>
            </a:r>
            <a:r>
              <a:rPr lang="en-US" altLang="ja-JP" sz="2400" dirty="0"/>
              <a:t>Information and </a:t>
            </a:r>
            <a:r>
              <a:rPr lang="en-US" altLang="ja-JP" sz="2400" dirty="0" smtClean="0"/>
              <a:t>Computing System) </a:t>
            </a:r>
            <a:r>
              <a:rPr lang="ja-JP" altLang="en-US" sz="2400" dirty="0" smtClean="0"/>
              <a:t>を開発</a:t>
            </a:r>
            <a:endParaRPr lang="en-US" altLang="ja-JP" sz="2400" dirty="0"/>
          </a:p>
          <a:p>
            <a:pPr lvl="1" eaLnBrk="1" hangingPunct="1">
              <a:lnSpc>
                <a:spcPct val="80000"/>
              </a:lnSpc>
              <a:defRPr/>
            </a:pPr>
            <a:r>
              <a:rPr lang="ja-JP" altLang="en-US" sz="2400" dirty="0" smtClean="0"/>
              <a:t>プログラム</a:t>
            </a:r>
            <a:r>
              <a:rPr lang="ja-JP" altLang="en-US" sz="2400" dirty="0"/>
              <a:t>開発・</a:t>
            </a:r>
            <a:r>
              <a:rPr lang="ja-JP" altLang="en-US" sz="2400" dirty="0" smtClean="0"/>
              <a:t>計算環境</a:t>
            </a:r>
            <a:r>
              <a:rPr lang="ja-JP" altLang="en-US" sz="2400" dirty="0"/>
              <a:t>と</a:t>
            </a:r>
            <a:r>
              <a:rPr lang="ja-JP" altLang="en-US" sz="2400" dirty="0" smtClean="0"/>
              <a:t>して所内外に広まり，認知</a:t>
            </a:r>
            <a:endParaRPr lang="en-US" altLang="ja-JP" b="1" dirty="0" smtClean="0"/>
          </a:p>
          <a:p>
            <a:pPr lvl="1" eaLnBrk="1" hangingPunct="1">
              <a:lnSpc>
                <a:spcPct val="80000"/>
              </a:lnSpc>
              <a:defRPr/>
            </a:pPr>
            <a:endParaRPr lang="en-US" altLang="ja-JP" b="1" dirty="0" smtClean="0"/>
          </a:p>
          <a:p>
            <a:pPr marL="0" indent="0">
              <a:buFontTx/>
              <a:buNone/>
              <a:defRPr/>
            </a:pPr>
            <a:endParaRPr lang="ja-JP" altLang="en-US" dirty="0" smtClean="0"/>
          </a:p>
        </p:txBody>
      </p:sp>
      <p:grpSp>
        <p:nvGrpSpPr>
          <p:cNvPr id="26628" name="グループ化 7"/>
          <p:cNvGrpSpPr>
            <a:grpSpLocks/>
          </p:cNvGrpSpPr>
          <p:nvPr/>
        </p:nvGrpSpPr>
        <p:grpSpPr bwMode="auto">
          <a:xfrm>
            <a:off x="5867400" y="1119188"/>
            <a:ext cx="3241675" cy="2670175"/>
            <a:chOff x="5310209" y="3939845"/>
            <a:chExt cx="3240359" cy="2671475"/>
          </a:xfrm>
        </p:grpSpPr>
        <p:pic>
          <p:nvPicPr>
            <p:cNvPr id="266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209" y="3939845"/>
              <a:ext cx="3222604" cy="20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33" name="正方形/長方形 6"/>
            <p:cNvSpPr>
              <a:spLocks noChangeArrowheads="1"/>
            </p:cNvSpPr>
            <p:nvPr/>
          </p:nvSpPr>
          <p:spPr bwMode="auto">
            <a:xfrm>
              <a:off x="5682010" y="6087883"/>
              <a:ext cx="2580526" cy="52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http://en.wikipedia.org/wiki/</a:t>
              </a:r>
              <a:br>
                <a:rPr lang="en-US" altLang="ja-JP" sz="1400"/>
              </a:br>
              <a:r>
                <a:rPr lang="en-US" altLang="ja-JP" sz="1400"/>
                <a:t>Ken_Thompson</a:t>
              </a:r>
              <a:endParaRPr lang="ja-JP" altLang="en-US" sz="1400"/>
            </a:p>
          </p:txBody>
        </p:sp>
        <p:sp>
          <p:nvSpPr>
            <p:cNvPr id="26634" name="テキスト ボックス 5"/>
            <p:cNvSpPr txBox="1">
              <a:spLocks noChangeArrowheads="1"/>
            </p:cNvSpPr>
            <p:nvPr/>
          </p:nvSpPr>
          <p:spPr bwMode="auto">
            <a:xfrm>
              <a:off x="5354634" y="5596716"/>
              <a:ext cx="175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Thompson</a:t>
              </a:r>
              <a:endParaRPr lang="ja-JP" altLang="en-US" sz="2400">
                <a:solidFill>
                  <a:srgbClr val="FFCC00"/>
                </a:solidFill>
              </a:endParaRPr>
            </a:p>
          </p:txBody>
        </p:sp>
        <p:sp>
          <p:nvSpPr>
            <p:cNvPr id="26635" name="テキスト ボックス 6"/>
            <p:cNvSpPr txBox="1">
              <a:spLocks noChangeArrowheads="1"/>
            </p:cNvSpPr>
            <p:nvPr/>
          </p:nvSpPr>
          <p:spPr bwMode="auto">
            <a:xfrm>
              <a:off x="7339305" y="5596716"/>
              <a:ext cx="1211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Ritchie</a:t>
              </a:r>
              <a:endParaRPr lang="ja-JP" altLang="en-US" sz="2400">
                <a:solidFill>
                  <a:srgbClr val="FFCC00"/>
                </a:solidFill>
              </a:endParaRPr>
            </a:p>
          </p:txBody>
        </p:sp>
      </p:grpSp>
      <p:sp>
        <p:nvSpPr>
          <p:cNvPr id="26629" name="テキスト ボックス 1"/>
          <p:cNvSpPr txBox="1">
            <a:spLocks noChangeArrowheads="1"/>
          </p:cNvSpPr>
          <p:nvPr/>
        </p:nvSpPr>
        <p:spPr bwMode="auto">
          <a:xfrm>
            <a:off x="5862638" y="6073775"/>
            <a:ext cx="3087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https://ja.wikipedia.org/wiki/PDP-7</a:t>
            </a:r>
            <a:endParaRPr lang="ja-JP" altLang="en-US" sz="1400"/>
          </a:p>
        </p:txBody>
      </p:sp>
      <p:pic>
        <p:nvPicPr>
          <p:cNvPr id="26630" name="図 2"/>
          <p:cNvPicPr>
            <a:picLocks noChangeAspect="1"/>
          </p:cNvPicPr>
          <p:nvPr/>
        </p:nvPicPr>
        <p:blipFill>
          <a:blip r:embed="rId4">
            <a:extLst>
              <a:ext uri="{28A0092B-C50C-407E-A947-70E740481C1C}">
                <a14:useLocalDpi xmlns:a14="http://schemas.microsoft.com/office/drawing/2010/main" val="0"/>
              </a:ext>
            </a:extLst>
          </a:blip>
          <a:srcRect l="17242" t="16312" r="11723" b="10805"/>
          <a:stretch>
            <a:fillRect/>
          </a:stretch>
        </p:blipFill>
        <p:spPr bwMode="auto">
          <a:xfrm>
            <a:off x="6172200" y="4094163"/>
            <a:ext cx="250348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テキスト ボックス 5"/>
          <p:cNvSpPr txBox="1">
            <a:spLocks noChangeArrowheads="1"/>
          </p:cNvSpPr>
          <p:nvPr/>
        </p:nvSpPr>
        <p:spPr bwMode="auto">
          <a:xfrm>
            <a:off x="6588125" y="5487988"/>
            <a:ext cx="1827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DEC PDP-7</a:t>
            </a:r>
            <a:endParaRPr lang="ja-JP" altLang="en-US" sz="240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の画期的な側面：情報処理</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FF0000"/>
                </a:solidFill>
              </a:rPr>
              <a:t>文字，更にあらゆる情報を処理する</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FF0000"/>
                </a:solidFill>
              </a:rPr>
              <a:t>（情報を統べる</a:t>
            </a:r>
            <a:r>
              <a:rPr lang="ja-JP" altLang="en-US" sz="2800" b="1" dirty="0">
                <a:solidFill>
                  <a:srgbClr val="FF0000"/>
                </a:solidFill>
              </a:rPr>
              <a:t>）</a:t>
            </a:r>
            <a:r>
              <a:rPr lang="ja-JP" altLang="en-US" sz="2800" b="1" dirty="0" smtClean="0">
                <a:solidFill>
                  <a:srgbClr val="FF0000"/>
                </a:solidFill>
              </a:rPr>
              <a:t>計算機に</a:t>
            </a:r>
            <a:endParaRPr lang="en-US" altLang="ja-JP" sz="2800" b="1" dirty="0" smtClean="0">
              <a:solidFill>
                <a:srgbClr val="FF0000"/>
              </a:solidFill>
            </a:endParaRPr>
          </a:p>
          <a:p>
            <a:pPr lvl="1"/>
            <a:r>
              <a:rPr lang="ja-JP" altLang="en-US" sz="2400" b="1" dirty="0" smtClean="0">
                <a:solidFill>
                  <a:srgbClr val="FF0000"/>
                </a:solidFill>
              </a:rPr>
              <a:t>プログラムを書く人に幸せな環境</a:t>
            </a:r>
            <a:endParaRPr lang="en-US" altLang="ja-JP" sz="2400" b="1" dirty="0" smtClean="0">
              <a:solidFill>
                <a:srgbClr val="FF0000"/>
              </a:solidFill>
            </a:endParaRPr>
          </a:p>
          <a:p>
            <a:pPr lvl="1"/>
            <a:r>
              <a:rPr lang="ja-JP" altLang="en-US" sz="2400" dirty="0" smtClean="0"/>
              <a:t>文字（アルファベット）を処理させる</a:t>
            </a:r>
            <a:endParaRPr lang="en-US" altLang="ja-JP" sz="2400" dirty="0" smtClean="0"/>
          </a:p>
          <a:p>
            <a:pPr lvl="2"/>
            <a:r>
              <a:rPr lang="ja-JP" altLang="en-US" sz="2000" dirty="0" smtClean="0"/>
              <a:t>文字処理： </a:t>
            </a:r>
            <a:r>
              <a:rPr lang="en-US" altLang="ja-JP" sz="2000" dirty="0" smtClean="0"/>
              <a:t>1 byte</a:t>
            </a:r>
            <a:r>
              <a:rPr lang="ja-JP" altLang="en-US" sz="2000" dirty="0" smtClean="0"/>
              <a:t>（</a:t>
            </a:r>
            <a:r>
              <a:rPr lang="en-US" altLang="ja-JP" sz="2000" dirty="0" smtClean="0"/>
              <a:t>= 8 bit</a:t>
            </a:r>
            <a:r>
              <a:rPr lang="ja-JP" altLang="en-US" sz="2000" dirty="0" smtClean="0"/>
              <a:t>）単位の処理</a:t>
            </a:r>
            <a:endParaRPr lang="en-US" altLang="ja-JP" sz="2000" dirty="0" smtClean="0"/>
          </a:p>
          <a:p>
            <a:pPr lvl="2"/>
            <a:r>
              <a:rPr lang="ja-JP" altLang="en-US" sz="2000" dirty="0" smtClean="0"/>
              <a:t>数値処理： </a:t>
            </a:r>
            <a:r>
              <a:rPr lang="en-US" altLang="ja-JP" sz="2000" dirty="0" smtClean="0"/>
              <a:t>1 word</a:t>
            </a:r>
            <a:r>
              <a:rPr lang="ja-JP" altLang="en-US" sz="2000" dirty="0" smtClean="0"/>
              <a:t>（</a:t>
            </a:r>
            <a:r>
              <a:rPr lang="en-US" altLang="ja-JP" sz="2000" dirty="0" smtClean="0"/>
              <a:t>= 4 byte</a:t>
            </a:r>
            <a:r>
              <a:rPr lang="ja-JP" altLang="en-US" sz="2000" dirty="0" smtClean="0"/>
              <a:t>）単位の処理</a:t>
            </a:r>
            <a:endParaRPr lang="en-US" altLang="ja-JP" sz="2000" dirty="0" smtClean="0"/>
          </a:p>
          <a:p>
            <a:pPr lvl="1"/>
            <a:r>
              <a:rPr lang="ja-JP" altLang="en-US" sz="2400" dirty="0" smtClean="0"/>
              <a:t>プログラム開発</a:t>
            </a:r>
            <a:r>
              <a:rPr lang="ja-JP" altLang="en-US" sz="2400" dirty="0" smtClean="0"/>
              <a:t>環境</a:t>
            </a:r>
            <a:endParaRPr lang="en-US" altLang="ja-JP" sz="2400" dirty="0" smtClean="0"/>
          </a:p>
          <a:p>
            <a:pPr lvl="2"/>
            <a:r>
              <a:rPr lang="ja-JP" altLang="en-US" sz="2000" dirty="0" smtClean="0"/>
              <a:t>エディタ（文字・ファイルの処理をする）</a:t>
            </a:r>
            <a:r>
              <a:rPr lang="en-US" altLang="ja-JP" sz="2000" dirty="0" smtClean="0"/>
              <a:t/>
            </a:r>
            <a:br>
              <a:rPr lang="en-US" altLang="ja-JP" sz="2000" dirty="0" smtClean="0"/>
            </a:br>
            <a:r>
              <a:rPr lang="ja-JP" altLang="en-US" sz="2000" dirty="0" smtClean="0"/>
              <a:t>の登場</a:t>
            </a:r>
            <a:endParaRPr lang="en-US" altLang="ja-JP" sz="2000" dirty="0" smtClean="0"/>
          </a:p>
          <a:p>
            <a:pPr lvl="1"/>
            <a:r>
              <a:rPr lang="ja-JP" altLang="en-US" sz="2400" dirty="0" smtClean="0"/>
              <a:t>プログラムのドキュメンテーション（解説文書作成）環境</a:t>
            </a:r>
            <a:endParaRPr lang="en-US" altLang="ja-JP" sz="2400" dirty="0" smtClean="0"/>
          </a:p>
          <a:p>
            <a:pPr lvl="2"/>
            <a:r>
              <a:rPr lang="en-US" altLang="ja-JP" sz="2000" dirty="0" err="1" smtClean="0"/>
              <a:t>roff</a:t>
            </a:r>
            <a:r>
              <a:rPr lang="en-US" altLang="ja-JP" sz="2000" dirty="0" smtClean="0"/>
              <a:t> </a:t>
            </a:r>
            <a:r>
              <a:rPr lang="ja-JP" altLang="en-US" sz="2000" dirty="0" smtClean="0"/>
              <a:t>とオンラインマニュアル</a:t>
            </a:r>
            <a:endParaRPr lang="en-US" altLang="ja-JP" sz="2000" dirty="0" smtClean="0"/>
          </a:p>
          <a:p>
            <a:pPr lvl="1"/>
            <a:r>
              <a:rPr lang="ja-JP" altLang="en-US" sz="2400" dirty="0" smtClean="0"/>
              <a:t>文字処理を得意とするプログラム言語： </a:t>
            </a:r>
            <a:r>
              <a:rPr lang="en-US" altLang="ja-JP" sz="2400" b="1" dirty="0" smtClean="0">
                <a:solidFill>
                  <a:srgbClr val="FF0000"/>
                </a:solidFill>
              </a:rPr>
              <a:t>C </a:t>
            </a:r>
            <a:r>
              <a:rPr lang="ja-JP" altLang="en-US" sz="2400" b="1" dirty="0" smtClean="0">
                <a:solidFill>
                  <a:srgbClr val="FF0000"/>
                </a:solidFill>
              </a:rPr>
              <a:t>言語</a:t>
            </a:r>
            <a:endParaRPr lang="en-US" altLang="ja-JP" sz="2400" b="1" dirty="0" smtClean="0">
              <a:solidFill>
                <a:srgbClr val="FF0000"/>
              </a:solidFill>
            </a:endParaRPr>
          </a:p>
        </p:txBody>
      </p:sp>
      <p:pic>
        <p:nvPicPr>
          <p:cNvPr id="2765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1773238"/>
            <a:ext cx="24479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3" name="Rectangle 6"/>
          <p:cNvSpPr>
            <a:spLocks noChangeArrowheads="1"/>
          </p:cNvSpPr>
          <p:nvPr/>
        </p:nvSpPr>
        <p:spPr bwMode="auto">
          <a:xfrm>
            <a:off x="6011863" y="3786188"/>
            <a:ext cx="3119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400" b="0"/>
              <a:t>Digital‘s VT100 video terminal (1978)</a:t>
            </a:r>
          </a:p>
          <a:p>
            <a:pPr eaLnBrk="1" hangingPunct="1">
              <a:spcBef>
                <a:spcPct val="0"/>
              </a:spcBef>
              <a:buFontTx/>
              <a:buNone/>
            </a:pPr>
            <a:r>
              <a:rPr lang="en-US" altLang="ja-JP" sz="1400"/>
              <a:t>http://vt100.net/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の普及</a:t>
            </a:r>
          </a:p>
        </p:txBody>
      </p:sp>
      <p:sp>
        <p:nvSpPr>
          <p:cNvPr id="25603" name="コンテンツ プレースホルダ 2"/>
          <p:cNvSpPr>
            <a:spLocks noGrp="1"/>
          </p:cNvSpPr>
          <p:nvPr>
            <p:ph idx="1"/>
          </p:nvPr>
        </p:nvSpPr>
        <p:spPr>
          <a:xfrm>
            <a:off x="457200" y="1196975"/>
            <a:ext cx="8229600" cy="4525963"/>
          </a:xfrm>
        </p:spPr>
        <p:txBody>
          <a:bodyPr/>
          <a:lstStyle/>
          <a:p>
            <a:r>
              <a:rPr lang="en-US" altLang="ja-JP" b="1" dirty="0" smtClean="0">
                <a:solidFill>
                  <a:srgbClr val="000099"/>
                </a:solidFill>
              </a:rPr>
              <a:t>Unix</a:t>
            </a:r>
            <a:r>
              <a:rPr lang="ja-JP" altLang="en-US" b="1" dirty="0" smtClean="0">
                <a:solidFill>
                  <a:srgbClr val="000099"/>
                </a:solidFill>
              </a:rPr>
              <a:t>は情報科学研究者に便利なプログラミング環境を提供</a:t>
            </a:r>
            <a:endParaRPr lang="en-US" altLang="ja-JP" b="1" dirty="0" smtClean="0">
              <a:solidFill>
                <a:srgbClr val="000099"/>
              </a:solidFill>
            </a:endParaRPr>
          </a:p>
          <a:p>
            <a:pPr lvl="1"/>
            <a:r>
              <a:rPr lang="ja-JP" altLang="en-US" b="1" dirty="0" smtClean="0">
                <a:solidFill>
                  <a:srgbClr val="FF0000"/>
                </a:solidFill>
              </a:rPr>
              <a:t>ソースコードを無料で公開</a:t>
            </a:r>
            <a:r>
              <a:rPr lang="en-US" altLang="ja-JP" b="1" dirty="0" smtClean="0">
                <a:solidFill>
                  <a:srgbClr val="FF0000"/>
                </a:solidFill>
              </a:rPr>
              <a:t>, </a:t>
            </a:r>
            <a:r>
              <a:rPr lang="ja-JP" altLang="en-US" b="1" dirty="0" smtClean="0">
                <a:solidFill>
                  <a:srgbClr val="FF0000"/>
                </a:solidFill>
              </a:rPr>
              <a:t>改変</a:t>
            </a:r>
            <a:r>
              <a:rPr lang="en-US" altLang="ja-JP" b="1" dirty="0" smtClean="0">
                <a:solidFill>
                  <a:srgbClr val="FF0000"/>
                </a:solidFill>
              </a:rPr>
              <a:t>, </a:t>
            </a:r>
            <a:r>
              <a:rPr lang="ja-JP" altLang="en-US" b="1" dirty="0" smtClean="0">
                <a:solidFill>
                  <a:srgbClr val="FF0000"/>
                </a:solidFill>
              </a:rPr>
              <a:t>再配布</a:t>
            </a:r>
            <a:endParaRPr lang="en-US" altLang="ja-JP" dirty="0" smtClean="0"/>
          </a:p>
          <a:p>
            <a:pPr lvl="2"/>
            <a:r>
              <a:rPr lang="ja-JP" altLang="en-US" sz="2000" dirty="0" smtClean="0"/>
              <a:t>自分達に都合よく</a:t>
            </a:r>
            <a:r>
              <a:rPr lang="ja-JP" altLang="en-US" sz="2000" b="1" dirty="0" smtClean="0"/>
              <a:t>改変可能</a:t>
            </a:r>
            <a:endParaRPr lang="en-US" altLang="ja-JP" sz="2000" b="1" dirty="0" smtClean="0"/>
          </a:p>
          <a:p>
            <a:pPr lvl="2"/>
            <a:r>
              <a:rPr lang="ja-JP" altLang="en-US" sz="2000" b="1" dirty="0" smtClean="0"/>
              <a:t>使う人が作る人</a:t>
            </a:r>
            <a:r>
              <a:rPr lang="en-US" altLang="ja-JP" sz="2000" dirty="0" smtClean="0"/>
              <a:t/>
            </a:r>
            <a:br>
              <a:rPr lang="en-US" altLang="ja-JP" sz="2000" dirty="0" smtClean="0"/>
            </a:br>
            <a:r>
              <a:rPr lang="ja-JP" altLang="en-US" sz="2000" dirty="0" smtClean="0"/>
              <a:t>お互いに資源を出しあい</a:t>
            </a:r>
            <a:r>
              <a:rPr lang="en-US" altLang="ja-JP" sz="2000" dirty="0" smtClean="0"/>
              <a:t>, </a:t>
            </a:r>
            <a:r>
              <a:rPr lang="ja-JP" altLang="en-US" sz="2000" dirty="0" smtClean="0"/>
              <a:t>使いあい</a:t>
            </a:r>
            <a:r>
              <a:rPr lang="en-US" altLang="ja-JP" sz="2000" dirty="0" smtClean="0"/>
              <a:t>, </a:t>
            </a:r>
            <a:r>
              <a:rPr lang="ja-JP" altLang="en-US" sz="2000" dirty="0" smtClean="0"/>
              <a:t>修正・改良しあう</a:t>
            </a:r>
            <a:endParaRPr lang="en-US" altLang="ja-JP" sz="2000" dirty="0" smtClean="0"/>
          </a:p>
          <a:p>
            <a:pPr lvl="2"/>
            <a:r>
              <a:rPr lang="ja-JP" altLang="en-US" sz="2000" dirty="0" smtClean="0"/>
              <a:t>米国の情報科学科で</a:t>
            </a:r>
            <a:r>
              <a:rPr lang="ja-JP" altLang="en-US" sz="2000" b="1" dirty="0" smtClean="0"/>
              <a:t>ソースコードが教科書</a:t>
            </a:r>
            <a:r>
              <a:rPr lang="ja-JP" altLang="en-US" sz="2000" dirty="0" smtClean="0"/>
              <a:t>として利用され広まる</a:t>
            </a:r>
            <a:endParaRPr lang="en-US" altLang="ja-JP" sz="2000" dirty="0" smtClean="0"/>
          </a:p>
          <a:p>
            <a:pPr lvl="1"/>
            <a:endParaRPr lang="en-US" altLang="ja-JP" dirty="0" smtClean="0"/>
          </a:p>
          <a:p>
            <a:pPr lvl="1"/>
            <a:r>
              <a:rPr lang="en-US" altLang="ja-JP" dirty="0" smtClean="0"/>
              <a:t>Internet, Linux </a:t>
            </a:r>
            <a:r>
              <a:rPr lang="ja-JP" altLang="en-US" dirty="0" smtClean="0"/>
              <a:t>へ続く</a:t>
            </a:r>
            <a:r>
              <a:rPr lang="ja-JP" altLang="en-US" b="1" dirty="0" smtClean="0">
                <a:solidFill>
                  <a:srgbClr val="FF0000"/>
                </a:solidFill>
              </a:rPr>
              <a:t>フリーウェア</a:t>
            </a:r>
            <a:r>
              <a:rPr lang="ja-JP" altLang="en-US" dirty="0" smtClean="0"/>
              <a:t>文化</a:t>
            </a:r>
            <a:r>
              <a:rPr lang="en-US" altLang="ja-JP" dirty="0" smtClean="0"/>
              <a:t>, </a:t>
            </a:r>
            <a:br>
              <a:rPr lang="en-US" altLang="ja-JP" dirty="0" smtClean="0"/>
            </a:br>
            <a:r>
              <a:rPr lang="ja-JP" altLang="en-US" b="1" dirty="0" smtClean="0">
                <a:solidFill>
                  <a:srgbClr val="FF0000"/>
                </a:solidFill>
              </a:rPr>
              <a:t>オープン開発</a:t>
            </a:r>
            <a:r>
              <a:rPr lang="ja-JP" altLang="en-US" dirty="0" smtClean="0"/>
              <a:t>文化の発祥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の一般研究業界への普及</a:t>
            </a:r>
          </a:p>
        </p:txBody>
      </p:sp>
      <p:sp>
        <p:nvSpPr>
          <p:cNvPr id="26627" name="コンテンツ プレースホルダ 2"/>
          <p:cNvSpPr>
            <a:spLocks noGrp="1"/>
          </p:cNvSpPr>
          <p:nvPr>
            <p:ph idx="1"/>
          </p:nvPr>
        </p:nvSpPr>
        <p:spPr>
          <a:xfrm>
            <a:off x="457200" y="1196975"/>
            <a:ext cx="8686800" cy="4525963"/>
          </a:xfrm>
        </p:spPr>
        <p:txBody>
          <a:bodyPr/>
          <a:lstStyle/>
          <a:p>
            <a:r>
              <a:rPr lang="ja-JP" altLang="en-US" sz="2800" b="1" smtClean="0">
                <a:solidFill>
                  <a:srgbClr val="000099"/>
                </a:solidFill>
              </a:rPr>
              <a:t>（計算機を使う）科学者の研究用環境として普及</a:t>
            </a:r>
          </a:p>
          <a:p>
            <a:pPr lvl="1"/>
            <a:r>
              <a:rPr lang="ja-JP" altLang="en-US" sz="2400" b="1" smtClean="0">
                <a:solidFill>
                  <a:srgbClr val="FF0000"/>
                </a:solidFill>
              </a:rPr>
              <a:t>計算機から情報処理環境（</a:t>
            </a:r>
            <a:r>
              <a:rPr lang="en-US" altLang="ja-JP" sz="2400" b="1" smtClean="0">
                <a:solidFill>
                  <a:srgbClr val="FF0000"/>
                </a:solidFill>
              </a:rPr>
              <a:t>=</a:t>
            </a:r>
            <a:r>
              <a:rPr lang="ja-JP" altLang="en-US" sz="2400" b="1" smtClean="0">
                <a:solidFill>
                  <a:srgbClr val="FF0000"/>
                </a:solidFill>
              </a:rPr>
              <a:t>文房具）へ</a:t>
            </a:r>
          </a:p>
          <a:p>
            <a:pPr lvl="2"/>
            <a:r>
              <a:rPr lang="ja-JP" altLang="en-US" sz="1800" smtClean="0"/>
              <a:t>プログラム開発環境 </a:t>
            </a:r>
            <a:r>
              <a:rPr lang="en-US" altLang="ja-JP" sz="1800" smtClean="0"/>
              <a:t>+ </a:t>
            </a:r>
            <a:r>
              <a:rPr lang="ja-JP" altLang="en-US" sz="1800" smtClean="0"/>
              <a:t>ドキュメント処理機能</a:t>
            </a:r>
          </a:p>
          <a:p>
            <a:pPr lvl="1"/>
            <a:r>
              <a:rPr lang="ja-JP" altLang="en-US" sz="2400" b="1" smtClean="0"/>
              <a:t>米国の大学では</a:t>
            </a:r>
            <a:r>
              <a:rPr lang="en-US" altLang="ja-JP" sz="2400" b="1" smtClean="0"/>
              <a:t>1970’ </a:t>
            </a:r>
            <a:r>
              <a:rPr lang="ja-JP" altLang="en-US" sz="2400" b="1" smtClean="0"/>
              <a:t>後半に </a:t>
            </a:r>
            <a:r>
              <a:rPr lang="en-US" altLang="ja-JP" sz="2400" b="1" smtClean="0"/>
              <a:t>Unix </a:t>
            </a:r>
            <a:r>
              <a:rPr lang="ja-JP" altLang="en-US" sz="2400" b="1" smtClean="0"/>
              <a:t>が普及</a:t>
            </a:r>
          </a:p>
          <a:p>
            <a:pPr lvl="2"/>
            <a:r>
              <a:rPr lang="ja-JP" altLang="en-US" sz="1800" smtClean="0"/>
              <a:t>ソフトウェアが作りやすい</a:t>
            </a:r>
          </a:p>
          <a:p>
            <a:pPr lvl="2"/>
            <a:r>
              <a:rPr lang="ja-JP" altLang="en-US" sz="1800" smtClean="0"/>
              <a:t>計算ができる（そもそも計算機）</a:t>
            </a:r>
          </a:p>
          <a:p>
            <a:pPr lvl="2"/>
            <a:r>
              <a:rPr lang="ja-JP" altLang="en-US" sz="1800" smtClean="0"/>
              <a:t>マニュアル作成ユーティリティーを使えば文章（論文）が清書できる</a:t>
            </a:r>
          </a:p>
          <a:p>
            <a:pPr lvl="2"/>
            <a:r>
              <a:rPr lang="ja-JP" altLang="en-US" sz="1800" smtClean="0"/>
              <a:t>その整理（情報処理）ができる（ただし英語だけ）</a:t>
            </a:r>
          </a:p>
          <a:p>
            <a:pPr lvl="2"/>
            <a:r>
              <a:rPr lang="ja-JP" altLang="en-US" sz="1800" smtClean="0"/>
              <a:t>科学技術用計算機が </a:t>
            </a:r>
            <a:r>
              <a:rPr lang="en-US" altLang="ja-JP" sz="1800" smtClean="0"/>
              <a:t>Unix</a:t>
            </a:r>
            <a:r>
              <a:rPr lang="ja-JP" altLang="en-US" sz="1800" smtClean="0"/>
              <a:t>（</a:t>
            </a:r>
            <a:r>
              <a:rPr lang="en-US" altLang="ja-JP" sz="1800" smtClean="0"/>
              <a:t>Linux</a:t>
            </a:r>
            <a:r>
              <a:rPr lang="ja-JP" altLang="en-US" sz="1800" smtClean="0"/>
              <a:t>） を </a:t>
            </a:r>
            <a:r>
              <a:rPr lang="en-US" altLang="ja-JP" sz="1800" smtClean="0"/>
              <a:t>OS </a:t>
            </a:r>
            <a:r>
              <a:rPr lang="ja-JP" altLang="en-US" sz="1800" smtClean="0"/>
              <a:t>とするようになったルーツ</a:t>
            </a:r>
            <a:endParaRPr lang="ja-JP" altLang="en-US" sz="2000" smtClean="0"/>
          </a:p>
          <a:p>
            <a:pPr lvl="1"/>
            <a:r>
              <a:rPr lang="ja-JP" altLang="en-US" sz="2400" b="1" smtClean="0"/>
              <a:t>米国での科学諸分野と情報科学分野とが交流する土台</a:t>
            </a:r>
          </a:p>
          <a:p>
            <a:pPr lvl="2"/>
            <a:r>
              <a:rPr lang="ja-JP" altLang="en-US" sz="1800" smtClean="0"/>
              <a:t>情報科学が目指していることが他分野にも流れ出しそれぞれの分野での情報化を促す</a:t>
            </a:r>
          </a:p>
          <a:p>
            <a:pPr lvl="2"/>
            <a:r>
              <a:rPr lang="ja-JP" altLang="en-US" sz="1800" smtClean="0"/>
              <a:t>今日の科学の情報化に結びつく基盤，グローバリゼーションの土台</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57200" y="44450"/>
            <a:ext cx="8229600" cy="1143000"/>
          </a:xfrm>
        </p:spPr>
        <p:txBody>
          <a:bodyPr/>
          <a:lstStyle/>
          <a:p>
            <a:r>
              <a:rPr lang="en-US" altLang="ja-JP" smtClean="0"/>
              <a:t>Unix </a:t>
            </a:r>
            <a:r>
              <a:rPr lang="ja-JP" altLang="en-US" smtClean="0"/>
              <a:t>普及の背景：軍の支援</a:t>
            </a:r>
          </a:p>
        </p:txBody>
      </p:sp>
      <p:sp>
        <p:nvSpPr>
          <p:cNvPr id="27651" name="コンテンツ プレースホルダ 2"/>
          <p:cNvSpPr>
            <a:spLocks noGrp="1"/>
          </p:cNvSpPr>
          <p:nvPr>
            <p:ph idx="1"/>
          </p:nvPr>
        </p:nvSpPr>
        <p:spPr>
          <a:xfrm>
            <a:off x="457200" y="1196975"/>
            <a:ext cx="8507413" cy="4525963"/>
          </a:xfrm>
        </p:spPr>
        <p:txBody>
          <a:bodyPr/>
          <a:lstStyle/>
          <a:p>
            <a:r>
              <a:rPr lang="ja-JP" altLang="en-US" sz="2800" b="1" dirty="0" smtClean="0">
                <a:solidFill>
                  <a:srgbClr val="000099"/>
                </a:solidFill>
              </a:rPr>
              <a:t>米国での諸々の活動のスポンサーは軍</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pPr lvl="2"/>
            <a:r>
              <a:rPr lang="ja-JP" altLang="en-US" sz="2000" dirty="0" smtClean="0"/>
              <a:t>特定企業に国防「情報」が支配されてはいけない</a:t>
            </a:r>
            <a:endParaRPr lang="en-US" altLang="ja-JP" sz="2000" dirty="0" smtClean="0"/>
          </a:p>
          <a:p>
            <a:endParaRPr lang="en-US" altLang="ja-JP" sz="2000" dirty="0" smtClean="0"/>
          </a:p>
          <a:p>
            <a:r>
              <a:rPr lang="ja-JP" altLang="en-US" sz="2800" b="1" dirty="0" smtClean="0">
                <a:solidFill>
                  <a:srgbClr val="000099"/>
                </a:solidFill>
              </a:rPr>
              <a:t>よって大学に委託</a:t>
            </a:r>
            <a:endParaRPr lang="en-US" altLang="ja-JP" sz="2800" b="1" dirty="0" smtClean="0">
              <a:solidFill>
                <a:srgbClr val="000099"/>
              </a:solidFill>
            </a:endParaRPr>
          </a:p>
          <a:p>
            <a:pPr lvl="1"/>
            <a:r>
              <a:rPr lang="ja-JP" altLang="en-US" sz="2400" dirty="0" smtClean="0"/>
              <a:t>軍がオープン開発を支援</a:t>
            </a:r>
            <a:endParaRPr lang="en-US" altLang="ja-JP" sz="2400" dirty="0" smtClean="0"/>
          </a:p>
          <a:p>
            <a:pPr lvl="2"/>
            <a:r>
              <a:rPr lang="ja-JP" altLang="en-US" sz="2000" dirty="0" smtClean="0"/>
              <a:t>カリフォルニア大学バークレー校（</a:t>
            </a:r>
            <a:r>
              <a:rPr lang="en-US" altLang="ja-JP" sz="2000" dirty="0" smtClean="0"/>
              <a:t>UCB</a:t>
            </a:r>
            <a:r>
              <a:rPr lang="ja-JP" altLang="en-US" sz="2000" dirty="0" smtClean="0"/>
              <a:t>）</a:t>
            </a:r>
            <a:r>
              <a:rPr lang="en-US" altLang="ja-JP" sz="2000" dirty="0" smtClean="0"/>
              <a:t>, MIT, </a:t>
            </a:r>
            <a:br>
              <a:rPr lang="en-US" altLang="ja-JP" sz="2000" dirty="0" smtClean="0"/>
            </a:br>
            <a:r>
              <a:rPr lang="ja-JP" altLang="en-US" sz="2000" dirty="0" smtClean="0"/>
              <a:t>カーネギーメロン（</a:t>
            </a:r>
            <a:r>
              <a:rPr lang="en-US" altLang="ja-JP" sz="2000" dirty="0" smtClean="0"/>
              <a:t>CMU</a:t>
            </a:r>
            <a:r>
              <a:rPr lang="ja-JP" altLang="en-US" sz="2000" dirty="0" smtClean="0"/>
              <a:t>）</a:t>
            </a:r>
            <a:r>
              <a:rPr lang="en-US" altLang="ja-JP" sz="2000" dirty="0" smtClean="0"/>
              <a:t>, </a:t>
            </a:r>
            <a:r>
              <a:rPr lang="ja-JP" altLang="en-US" sz="2000" dirty="0" smtClean="0"/>
              <a:t>スタンフォード大学（</a:t>
            </a:r>
            <a:r>
              <a:rPr lang="en-US" altLang="ja-JP" sz="2000" dirty="0" smtClean="0"/>
              <a:t>SU</a:t>
            </a:r>
            <a:r>
              <a:rPr lang="ja-JP" altLang="en-US" sz="2000" dirty="0" smtClean="0"/>
              <a:t>）</a:t>
            </a:r>
            <a:r>
              <a:rPr lang="en-US" altLang="ja-JP" sz="2000" dirty="0" smtClean="0"/>
              <a:t>, etc.</a:t>
            </a:r>
          </a:p>
          <a:p>
            <a:pPr lvl="1"/>
            <a:r>
              <a:rPr lang="en-US" altLang="ja-JP" sz="2400" dirty="0" smtClean="0"/>
              <a:t>1970’~1980’ </a:t>
            </a:r>
            <a:r>
              <a:rPr lang="ja-JP" altLang="en-US" sz="2400" dirty="0" smtClean="0"/>
              <a:t>に </a:t>
            </a:r>
            <a:r>
              <a:rPr lang="en-US" altLang="ja-JP" sz="2400" dirty="0" smtClean="0"/>
              <a:t>Unix </a:t>
            </a:r>
            <a:r>
              <a:rPr lang="ja-JP" altLang="en-US" sz="2400" dirty="0" smtClean="0"/>
              <a:t>は大学で大きく発展</a:t>
            </a:r>
            <a:endParaRPr lang="en-US" altLang="ja-JP" sz="2400" dirty="0" smtClean="0"/>
          </a:p>
          <a:p>
            <a:pPr lvl="2"/>
            <a:r>
              <a:rPr lang="en-US" altLang="ja-JP" sz="2000" dirty="0" smtClean="0"/>
              <a:t>1980’</a:t>
            </a:r>
            <a:r>
              <a:rPr lang="ja-JP" altLang="en-US" sz="2000" dirty="0" smtClean="0"/>
              <a:t>後半には研究環境といえば </a:t>
            </a:r>
            <a:r>
              <a:rPr lang="en-US" altLang="ja-JP" sz="2000" dirty="0" smtClean="0"/>
              <a:t>Unix</a:t>
            </a:r>
          </a:p>
          <a:p>
            <a:pPr lvl="2"/>
            <a:r>
              <a:rPr lang="ja-JP" altLang="en-US" sz="2000" dirty="0" smtClean="0"/>
              <a:t>その後は </a:t>
            </a:r>
            <a:r>
              <a:rPr lang="en-US" altLang="ja-JP" sz="2000" dirty="0" smtClean="0"/>
              <a:t>Internet </a:t>
            </a:r>
            <a:r>
              <a:rPr lang="ja-JP" altLang="en-US" sz="2000" dirty="0" smtClean="0"/>
              <a:t>の歴史と不可分</a:t>
            </a:r>
            <a:r>
              <a:rPr lang="en-US" altLang="ja-JP" sz="2000" dirty="0" smtClean="0"/>
              <a:t> </a:t>
            </a: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smtClean="0"/>
              <a:t>情報実習の目標</a:t>
            </a:r>
          </a:p>
        </p:txBody>
      </p:sp>
      <p:sp>
        <p:nvSpPr>
          <p:cNvPr id="4099" name="Rectangle 3"/>
          <p:cNvSpPr>
            <a:spLocks noGrp="1" noChangeArrowheads="1"/>
          </p:cNvSpPr>
          <p:nvPr>
            <p:ph type="subTitle" idx="1"/>
          </p:nvPr>
        </p:nvSpPr>
        <p:spPr/>
        <p:txBody>
          <a:bodyPr/>
          <a:lstStyle/>
          <a:p>
            <a:pPr eaLnBrk="1" hangingPunct="1"/>
            <a:endParaRPr lang="ja-JP" altLang="ja-JP"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44450"/>
            <a:ext cx="9144000" cy="1143000"/>
          </a:xfrm>
        </p:spPr>
        <p:txBody>
          <a:bodyPr/>
          <a:lstStyle/>
          <a:p>
            <a:r>
              <a:rPr lang="ja-JP" altLang="en-US" sz="3600" smtClean="0"/>
              <a:t>日本では </a:t>
            </a:r>
            <a:r>
              <a:rPr lang="en-US" altLang="ja-JP" sz="3600" smtClean="0"/>
              <a:t>Unix </a:t>
            </a:r>
            <a:r>
              <a:rPr lang="ja-JP" altLang="en-US" sz="3600" smtClean="0"/>
              <a:t>はなかなか流行らなかった</a:t>
            </a:r>
          </a:p>
        </p:txBody>
      </p:sp>
      <p:sp>
        <p:nvSpPr>
          <p:cNvPr id="28675"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Unix </a:t>
            </a:r>
            <a:r>
              <a:rPr lang="ja-JP" altLang="en-US" sz="2800" b="1" dirty="0" smtClean="0">
                <a:solidFill>
                  <a:srgbClr val="000099"/>
                </a:solidFill>
              </a:rPr>
              <a:t>が輸入されたのは</a:t>
            </a:r>
            <a:r>
              <a:rPr lang="en-US" altLang="ja-JP" sz="2800" b="1" dirty="0" smtClean="0">
                <a:solidFill>
                  <a:srgbClr val="000099"/>
                </a:solidFill>
              </a:rPr>
              <a:t>1970’</a:t>
            </a:r>
            <a:r>
              <a:rPr lang="ja-JP" altLang="en-US" sz="2800" b="1" dirty="0" smtClean="0">
                <a:solidFill>
                  <a:srgbClr val="000099"/>
                </a:solidFill>
              </a:rPr>
              <a:t>後半（東大和田研）</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だが</a:t>
            </a:r>
            <a:r>
              <a:rPr lang="en-US" altLang="ja-JP" sz="2800" b="1" dirty="0" smtClean="0">
                <a:solidFill>
                  <a:srgbClr val="000099"/>
                </a:solidFill>
              </a:rPr>
              <a:t>, </a:t>
            </a:r>
            <a:r>
              <a:rPr lang="ja-JP" altLang="en-US" sz="2800" b="1" dirty="0" smtClean="0">
                <a:solidFill>
                  <a:srgbClr val="000099"/>
                </a:solidFill>
              </a:rPr>
              <a:t>情報科学研究者以外は使わない・使えない</a:t>
            </a:r>
            <a:endParaRPr lang="en-US" altLang="ja-JP" sz="2800" b="1" dirty="0" smtClean="0">
              <a:solidFill>
                <a:srgbClr val="000099"/>
              </a:solidFill>
            </a:endParaRPr>
          </a:p>
          <a:p>
            <a:pPr lvl="1"/>
            <a:r>
              <a:rPr lang="en-US" altLang="ja-JP" sz="2400" dirty="0" smtClean="0"/>
              <a:t>Unix </a:t>
            </a:r>
            <a:r>
              <a:rPr lang="ja-JP" altLang="en-US" sz="2400" dirty="0" smtClean="0"/>
              <a:t>は英語しか喋らない</a:t>
            </a:r>
            <a:endParaRPr lang="en-US" altLang="ja-JP" sz="2400" dirty="0" smtClean="0"/>
          </a:p>
          <a:p>
            <a:pPr lvl="2"/>
            <a:r>
              <a:rPr lang="ja-JP" altLang="en-US" sz="2000" dirty="0" smtClean="0"/>
              <a:t>ワープロ（</a:t>
            </a:r>
            <a:r>
              <a:rPr lang="en-US" altLang="ja-JP" sz="2000" dirty="0" smtClean="0"/>
              <a:t>1978</a:t>
            </a:r>
            <a:r>
              <a:rPr lang="ja-JP" altLang="en-US" sz="2000" dirty="0" smtClean="0"/>
              <a:t>年：東芝</a:t>
            </a:r>
            <a:r>
              <a:rPr lang="en-US" altLang="ja-JP" sz="2000" dirty="0" smtClean="0"/>
              <a:t>JW-10</a:t>
            </a:r>
            <a:r>
              <a:rPr lang="ja-JP" altLang="en-US" sz="2000" dirty="0" smtClean="0"/>
              <a:t>）， パソコン（</a:t>
            </a:r>
            <a:r>
              <a:rPr lang="en-US" altLang="ja-JP" sz="2000" dirty="0" smtClean="0"/>
              <a:t>1983</a:t>
            </a:r>
            <a:r>
              <a:rPr lang="ja-JP" altLang="en-US" sz="2000" dirty="0" smtClean="0"/>
              <a:t>年：ジャストシステム</a:t>
            </a:r>
            <a:r>
              <a:rPr lang="en-US" altLang="ja-JP" sz="2000" dirty="0" smtClean="0"/>
              <a:t>JS-WORD</a:t>
            </a:r>
            <a:r>
              <a:rPr lang="ja-JP" altLang="en-US" sz="2000" dirty="0" smtClean="0"/>
              <a:t>）の方が先に日本語対応</a:t>
            </a:r>
            <a:endParaRPr lang="en-US" altLang="ja-JP" sz="2000" dirty="0" smtClean="0"/>
          </a:p>
          <a:p>
            <a:pPr lvl="1"/>
            <a:r>
              <a:rPr lang="ja-JP" altLang="en-US" sz="2400" dirty="0" smtClean="0"/>
              <a:t>貧乏</a:t>
            </a:r>
            <a:endParaRPr lang="en-US" altLang="ja-JP" sz="2400" dirty="0" smtClean="0"/>
          </a:p>
          <a:p>
            <a:pPr lvl="2"/>
            <a:r>
              <a:rPr lang="en-US" altLang="ja-JP" sz="2000" dirty="0" smtClean="0"/>
              <a:t>Unix </a:t>
            </a:r>
            <a:r>
              <a:rPr lang="ja-JP" altLang="en-US" sz="2000" dirty="0" smtClean="0"/>
              <a:t>が動く米国製計算機（</a:t>
            </a:r>
            <a:r>
              <a:rPr lang="en-US" altLang="ja-JP" sz="2000" dirty="0" smtClean="0"/>
              <a:t>DEC VAX</a:t>
            </a:r>
            <a:r>
              <a:rPr lang="ja-JP" altLang="en-US" sz="2000" dirty="0" smtClean="0"/>
              <a:t>）は高くて買えない</a:t>
            </a:r>
            <a:endParaRPr lang="en-US" altLang="ja-JP" sz="2000" dirty="0" smtClean="0"/>
          </a:p>
          <a:p>
            <a:pPr lvl="1"/>
            <a:r>
              <a:rPr lang="ja-JP" altLang="en-US" sz="2400" dirty="0" smtClean="0"/>
              <a:t>拠点大学には全国共同利用大型計算機センターが設置され</a:t>
            </a:r>
            <a:r>
              <a:rPr lang="en-US" altLang="ja-JP" sz="2400" dirty="0" smtClean="0"/>
              <a:t>, </a:t>
            </a:r>
            <a:r>
              <a:rPr lang="ja-JP" altLang="en-US" sz="2400" dirty="0" smtClean="0"/>
              <a:t>良質な計算機環境を提供</a:t>
            </a:r>
            <a:endParaRPr lang="en-US" altLang="ja-JP" sz="2400" dirty="0" smtClean="0"/>
          </a:p>
          <a:p>
            <a:pPr lvl="2"/>
            <a:r>
              <a:rPr lang="ja-JP" altLang="en-US" sz="2000" dirty="0" smtClean="0"/>
              <a:t>情報科学者と科学計算ユーザとの分離，科学の情報化の遅れ</a:t>
            </a:r>
            <a:endParaRPr lang="en-US" altLang="ja-JP" sz="2000" dirty="0" smtClean="0"/>
          </a:p>
          <a:p>
            <a:r>
              <a:rPr lang="en-US" altLang="ja-JP" sz="2800" b="1" dirty="0" smtClean="0">
                <a:solidFill>
                  <a:srgbClr val="000099"/>
                </a:solidFill>
              </a:rPr>
              <a:t>1980’</a:t>
            </a:r>
            <a:r>
              <a:rPr lang="ja-JP" altLang="en-US" sz="2800" b="1" dirty="0" smtClean="0">
                <a:solidFill>
                  <a:srgbClr val="000099"/>
                </a:solidFill>
              </a:rPr>
              <a:t>後半のワークステーション時代にようやく普及</a:t>
            </a:r>
            <a:endParaRPr lang="en-US" altLang="ja-JP" sz="2800" b="1" dirty="0" smtClean="0">
              <a:solidFill>
                <a:srgbClr val="000099"/>
              </a:solidFill>
            </a:endParaRPr>
          </a:p>
          <a:p>
            <a:pPr lvl="1"/>
            <a:r>
              <a:rPr lang="en-US" altLang="ja-JP" sz="2400" dirty="0" smtClean="0"/>
              <a:t>X Window System </a:t>
            </a:r>
            <a:r>
              <a:rPr lang="ja-JP" altLang="en-US" sz="2400" dirty="0" smtClean="0"/>
              <a:t>による日本語表示（後述）</a:t>
            </a:r>
            <a:endParaRPr lang="en-US" altLang="ja-JP" sz="2400" dirty="0" smtClean="0"/>
          </a:p>
          <a:p>
            <a:pPr lvl="2"/>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463800"/>
            <a:ext cx="7772400" cy="1470025"/>
          </a:xfrm>
        </p:spPr>
        <p:txBody>
          <a:bodyPr/>
          <a:lstStyle/>
          <a:p>
            <a:pPr eaLnBrk="1" hangingPunct="1"/>
            <a:r>
              <a:rPr lang="en-US" altLang="ja-JP" sz="5400" dirty="0" smtClean="0"/>
              <a:t>X Window System</a:t>
            </a:r>
            <a:endParaRPr lang="ja-JP" altLang="en-US" sz="5400" dirty="0" smtClean="0"/>
          </a:p>
        </p:txBody>
      </p:sp>
      <p:sp>
        <p:nvSpPr>
          <p:cNvPr id="32771"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0" y="44450"/>
            <a:ext cx="9144000" cy="1143000"/>
          </a:xfrm>
        </p:spPr>
        <p:txBody>
          <a:bodyPr/>
          <a:lstStyle/>
          <a:p>
            <a:r>
              <a:rPr lang="ja-JP" altLang="en-US" sz="4000" smtClean="0"/>
              <a:t>文字を書く計算機から絵を書く計算機へ</a:t>
            </a:r>
          </a:p>
        </p:txBody>
      </p:sp>
      <p:sp>
        <p:nvSpPr>
          <p:cNvPr id="30723" name="コンテンツ プレースホルダ 2"/>
          <p:cNvSpPr>
            <a:spLocks noGrp="1"/>
          </p:cNvSpPr>
          <p:nvPr>
            <p:ph idx="1"/>
          </p:nvPr>
        </p:nvSpPr>
        <p:spPr>
          <a:xfrm>
            <a:off x="457200" y="908050"/>
            <a:ext cx="8507288" cy="4525963"/>
          </a:xfrm>
        </p:spPr>
        <p:txBody>
          <a:bodyPr/>
          <a:lstStyle/>
          <a:p>
            <a:r>
              <a:rPr lang="ja-JP" altLang="en-US" sz="2400" b="1" dirty="0" smtClean="0">
                <a:solidFill>
                  <a:srgbClr val="000099"/>
                </a:solidFill>
              </a:rPr>
              <a:t>ビットマップディスプレイ：文字と絵を同時に扱える</a:t>
            </a:r>
            <a:endParaRPr lang="en-US" altLang="ja-JP" sz="2400" b="1" dirty="0" smtClean="0">
              <a:solidFill>
                <a:srgbClr val="000099"/>
              </a:solidFill>
            </a:endParaRPr>
          </a:p>
          <a:p>
            <a:pPr lvl="1"/>
            <a:r>
              <a:rPr lang="ja-JP" altLang="en-US" sz="2000" dirty="0" smtClean="0"/>
              <a:t>それまでは</a:t>
            </a:r>
            <a:r>
              <a:rPr lang="ja-JP" altLang="en-US" sz="2000" b="1" dirty="0" smtClean="0">
                <a:solidFill>
                  <a:srgbClr val="FF0000"/>
                </a:solidFill>
              </a:rPr>
              <a:t>キャラクターディスプレイ</a:t>
            </a:r>
            <a:r>
              <a:rPr lang="ja-JP" altLang="en-US" sz="2000" dirty="0" smtClean="0"/>
              <a:t>と</a:t>
            </a:r>
            <a:r>
              <a:rPr lang="ja-JP" altLang="en-US" sz="2000" b="1" dirty="0" smtClean="0">
                <a:solidFill>
                  <a:srgbClr val="FF0000"/>
                </a:solidFill>
              </a:rPr>
              <a:t>グラフィックディスプレイ</a:t>
            </a:r>
            <a:r>
              <a:rPr lang="ja-JP" altLang="en-US" sz="2000" dirty="0" smtClean="0"/>
              <a:t>は別</a:t>
            </a:r>
            <a:endParaRPr lang="en-US" altLang="ja-JP" sz="2000" dirty="0" smtClean="0"/>
          </a:p>
          <a:p>
            <a:pPr lvl="1"/>
            <a:r>
              <a:rPr lang="ja-JP" altLang="en-US" sz="2000" dirty="0" smtClean="0"/>
              <a:t>マルチウィンドウ：ディスプレイを複数持っているのと同じ</a:t>
            </a:r>
            <a:endParaRPr lang="en-US" altLang="ja-JP" sz="2000" dirty="0" smtClean="0"/>
          </a:p>
          <a:p>
            <a:r>
              <a:rPr lang="en-US" altLang="ja-JP" sz="2400" b="1" dirty="0" smtClean="0">
                <a:solidFill>
                  <a:srgbClr val="000099"/>
                </a:solidFill>
              </a:rPr>
              <a:t>X Window System</a:t>
            </a:r>
          </a:p>
          <a:p>
            <a:pPr lvl="1"/>
            <a:r>
              <a:rPr lang="en-US" altLang="ja-JP" sz="2000" dirty="0" smtClean="0"/>
              <a:t>MIT, DEC, IBM </a:t>
            </a:r>
            <a:r>
              <a:rPr lang="ja-JP" altLang="en-US" sz="2000" dirty="0" smtClean="0"/>
              <a:t>の共同研究（</a:t>
            </a:r>
            <a:r>
              <a:rPr lang="en-US" altLang="ja-JP" sz="2000" dirty="0" smtClean="0"/>
              <a:t>Project Athena, 1983</a:t>
            </a:r>
            <a:r>
              <a:rPr lang="ja-JP" altLang="en-US" sz="2000" dirty="0" smtClean="0"/>
              <a:t>年）</a:t>
            </a:r>
            <a:endParaRPr lang="en-US" altLang="ja-JP" sz="2000" dirty="0" smtClean="0"/>
          </a:p>
          <a:p>
            <a:r>
              <a:rPr lang="ja-JP" altLang="en-US" sz="2400" b="1" dirty="0" smtClean="0">
                <a:solidFill>
                  <a:srgbClr val="000099"/>
                </a:solidFill>
              </a:rPr>
              <a:t>ワークステーション</a:t>
            </a:r>
            <a:endParaRPr lang="en-US" altLang="ja-JP" sz="2400" b="1" dirty="0" smtClean="0">
              <a:solidFill>
                <a:srgbClr val="000099"/>
              </a:solidFill>
            </a:endParaRPr>
          </a:p>
          <a:p>
            <a:pPr lvl="1"/>
            <a:r>
              <a:rPr lang="en-US" altLang="ja-JP" sz="2000" dirty="0" smtClean="0"/>
              <a:t>Unix, TCP/IP</a:t>
            </a:r>
            <a:r>
              <a:rPr lang="ja-JP" altLang="en-US" sz="2000" dirty="0" smtClean="0"/>
              <a:t>（後述</a:t>
            </a:r>
            <a:r>
              <a:rPr lang="en-US" altLang="ja-JP" sz="2000" dirty="0" smtClean="0"/>
              <a:t>),  X Window System </a:t>
            </a:r>
            <a:r>
              <a:rPr lang="ja-JP" altLang="en-US" sz="2000" dirty="0" smtClean="0"/>
              <a:t>を備えた卓上サイズ計算機</a:t>
            </a:r>
            <a:endParaRPr lang="en-US" altLang="ja-JP" sz="2000" dirty="0" smtClean="0"/>
          </a:p>
          <a:p>
            <a:pPr lvl="1"/>
            <a:endParaRPr lang="ja-JP" altLang="en-US" sz="2000" dirty="0" smtClean="0"/>
          </a:p>
        </p:txBody>
      </p:sp>
      <p:pic>
        <p:nvPicPr>
          <p:cNvPr id="337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4625975"/>
            <a:ext cx="273526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797" name="Picture 8" descr="1205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825" y="4573588"/>
            <a:ext cx="2986088"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テキスト ボックス 1"/>
          <p:cNvSpPr txBox="1">
            <a:spLocks noChangeArrowheads="1"/>
          </p:cNvSpPr>
          <p:nvPr/>
        </p:nvSpPr>
        <p:spPr bwMode="auto">
          <a:xfrm>
            <a:off x="1295400" y="3860800"/>
            <a:ext cx="2916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dirty="0"/>
              <a:t>X Window System</a:t>
            </a:r>
            <a:br>
              <a:rPr lang="en-US" altLang="ja-JP" sz="2400" dirty="0"/>
            </a:br>
            <a:r>
              <a:rPr lang="ja-JP" altLang="en-US" sz="2400" dirty="0"/>
              <a:t>のデスクトップ</a:t>
            </a:r>
          </a:p>
        </p:txBody>
      </p:sp>
      <p:sp>
        <p:nvSpPr>
          <p:cNvPr id="33799" name="テキスト ボックス 6"/>
          <p:cNvSpPr txBox="1">
            <a:spLocks noChangeArrowheads="1"/>
          </p:cNvSpPr>
          <p:nvPr/>
        </p:nvSpPr>
        <p:spPr bwMode="auto">
          <a:xfrm>
            <a:off x="5487988" y="3749675"/>
            <a:ext cx="2613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ワークステーション</a:t>
            </a:r>
            <a:r>
              <a:rPr lang="en-US" altLang="ja-JP" sz="2400"/>
              <a:t/>
            </a:r>
            <a:br>
              <a:rPr lang="en-US" altLang="ja-JP" sz="2400"/>
            </a:br>
            <a:r>
              <a:rPr lang="en-US" altLang="ja-JP" sz="2400"/>
              <a:t>(SUN SS20)</a:t>
            </a:r>
            <a:endParaRPr lang="ja-JP"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44450"/>
            <a:ext cx="8229600" cy="1143000"/>
          </a:xfrm>
        </p:spPr>
        <p:txBody>
          <a:bodyPr/>
          <a:lstStyle/>
          <a:p>
            <a:r>
              <a:rPr lang="en-US" altLang="ja-JP" dirty="0" smtClean="0"/>
              <a:t>X Window System</a:t>
            </a:r>
            <a:r>
              <a:rPr lang="ja-JP" altLang="en-US" dirty="0" smtClean="0"/>
              <a:t>の偉大な点</a:t>
            </a:r>
          </a:p>
        </p:txBody>
      </p:sp>
      <p:sp>
        <p:nvSpPr>
          <p:cNvPr id="31747"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規格化とサーバ・クライアント</a:t>
            </a:r>
          </a:p>
          <a:p>
            <a:pPr lvl="1"/>
            <a:r>
              <a:rPr lang="ja-JP" altLang="en-US" sz="2000" dirty="0" smtClean="0"/>
              <a:t>個々の命令セットが体系化され規約化： </a:t>
            </a:r>
            <a:r>
              <a:rPr lang="en-US" altLang="ja-JP" sz="2000" dirty="0" smtClean="0"/>
              <a:t>Athena Widget</a:t>
            </a:r>
          </a:p>
          <a:p>
            <a:pPr lvl="1"/>
            <a:r>
              <a:rPr lang="ja-JP" altLang="en-US" sz="2000" dirty="0" smtClean="0"/>
              <a:t>ディスプレ</a:t>
            </a:r>
            <a:r>
              <a:rPr lang="ja-JP" altLang="en-US" sz="2000" dirty="0"/>
              <a:t>ー</a:t>
            </a:r>
            <a:r>
              <a:rPr lang="en-US" altLang="ja-JP" sz="2000" dirty="0" smtClean="0"/>
              <a:t>, </a:t>
            </a:r>
            <a:r>
              <a:rPr lang="ja-JP" altLang="en-US" sz="2000" dirty="0" smtClean="0"/>
              <a:t>マウス</a:t>
            </a:r>
            <a:r>
              <a:rPr lang="en-US" altLang="ja-JP" sz="2000" dirty="0" smtClean="0"/>
              <a:t>, </a:t>
            </a:r>
            <a:r>
              <a:rPr lang="ja-JP" altLang="en-US" sz="2000" dirty="0" smtClean="0"/>
              <a:t>キーボード</a:t>
            </a:r>
            <a:r>
              <a:rPr lang="en-US" altLang="ja-JP" sz="2000" dirty="0" smtClean="0"/>
              <a:t>, </a:t>
            </a:r>
            <a:r>
              <a:rPr lang="ja-JP" altLang="en-US" sz="2000" dirty="0" smtClean="0"/>
              <a:t>スピーカなどの人間機械</a:t>
            </a:r>
            <a:r>
              <a:rPr lang="en-US" altLang="ja-JP" sz="2000" dirty="0" smtClean="0"/>
              <a:t/>
            </a:r>
            <a:br>
              <a:rPr lang="en-US" altLang="ja-JP" sz="2000" dirty="0" smtClean="0"/>
            </a:br>
            <a:r>
              <a:rPr lang="ja-JP" altLang="en-US" sz="2000" dirty="0" smtClean="0"/>
              <a:t>インターフェースをサーバで制御</a:t>
            </a:r>
          </a:p>
          <a:p>
            <a:pPr lvl="1"/>
            <a:r>
              <a:rPr lang="ja-JP" altLang="en-US" sz="2000" dirty="0" smtClean="0"/>
              <a:t>文字の表示</a:t>
            </a:r>
            <a:r>
              <a:rPr lang="en-US" altLang="ja-JP" sz="2000" dirty="0" smtClean="0"/>
              <a:t>, </a:t>
            </a:r>
            <a:r>
              <a:rPr lang="ja-JP" altLang="en-US" sz="2000" dirty="0" smtClean="0"/>
              <a:t>絵の表示</a:t>
            </a:r>
            <a:r>
              <a:rPr lang="en-US" altLang="ja-JP" sz="2000" dirty="0" smtClean="0"/>
              <a:t>, </a:t>
            </a:r>
            <a:r>
              <a:rPr lang="ja-JP" altLang="en-US" sz="2000" dirty="0" smtClean="0"/>
              <a:t>音の発生等々は個々のソフトウェア（クライアント）が担当</a:t>
            </a:r>
          </a:p>
          <a:p>
            <a:r>
              <a:rPr lang="ja-JP" altLang="en-US" sz="2400" b="1" dirty="0" smtClean="0">
                <a:solidFill>
                  <a:srgbClr val="000099"/>
                </a:solidFill>
              </a:rPr>
              <a:t>ネットワーク透過（</a:t>
            </a:r>
            <a:r>
              <a:rPr lang="en-US" altLang="ja-JP" sz="2400" b="1" dirty="0" smtClean="0">
                <a:solidFill>
                  <a:srgbClr val="000099"/>
                </a:solidFill>
              </a:rPr>
              <a:t>network transparent</a:t>
            </a:r>
            <a:r>
              <a:rPr lang="ja-JP" altLang="en-US" sz="2400" b="1" dirty="0" smtClean="0">
                <a:solidFill>
                  <a:srgbClr val="000099"/>
                </a:solidFill>
              </a:rPr>
              <a:t>）</a:t>
            </a:r>
            <a:endParaRPr lang="en-US" altLang="ja-JP" sz="2400" b="1" dirty="0" smtClean="0">
              <a:solidFill>
                <a:srgbClr val="000099"/>
              </a:solidFill>
            </a:endParaRPr>
          </a:p>
          <a:p>
            <a:pPr lvl="1"/>
            <a:r>
              <a:rPr lang="ja-JP" altLang="en-US" sz="2000" dirty="0" smtClean="0"/>
              <a:t>遠方の資源を仮想資源として利用</a:t>
            </a:r>
            <a:r>
              <a:rPr lang="en-US" altLang="ja-JP" sz="2000" dirty="0" smtClean="0"/>
              <a:t>,  </a:t>
            </a:r>
            <a:r>
              <a:rPr lang="ja-JP" altLang="en-US" sz="2000" dirty="0" smtClean="0"/>
              <a:t>ウインドウを飛ばす</a:t>
            </a:r>
            <a:endParaRPr lang="en-US" altLang="ja-JP" sz="2000" dirty="0" smtClean="0"/>
          </a:p>
          <a:p>
            <a:pPr lvl="1"/>
            <a:r>
              <a:rPr lang="ja-JP" altLang="en-US" sz="2000" dirty="0" smtClean="0"/>
              <a:t>ネットワークを介した作業が当たり前に</a:t>
            </a:r>
          </a:p>
          <a:p>
            <a:r>
              <a:rPr lang="ja-JP" altLang="en-US" sz="2400" b="1" dirty="0" smtClean="0">
                <a:solidFill>
                  <a:srgbClr val="FF0000"/>
                </a:solidFill>
              </a:rPr>
              <a:t>日本語</a:t>
            </a:r>
            <a:r>
              <a:rPr lang="ja-JP" altLang="en-US" sz="2400" b="1" dirty="0" smtClean="0">
                <a:solidFill>
                  <a:srgbClr val="000099"/>
                </a:solidFill>
              </a:rPr>
              <a:t>が表示できるようになった</a:t>
            </a:r>
          </a:p>
          <a:p>
            <a:pPr lvl="1"/>
            <a:r>
              <a:rPr lang="ja-JP" altLang="en-US" sz="2000" dirty="0" smtClean="0"/>
              <a:t>ようやく日本でも</a:t>
            </a:r>
            <a:r>
              <a:rPr lang="ja-JP" altLang="en-US" sz="2000" b="1" dirty="0" smtClean="0">
                <a:solidFill>
                  <a:srgbClr val="FF0000"/>
                </a:solidFill>
              </a:rPr>
              <a:t>計算機から情報処理環境</a:t>
            </a:r>
            <a:r>
              <a:rPr lang="ja-JP" altLang="en-US" sz="2000" dirty="0" smtClean="0"/>
              <a:t>（文房具）へ</a:t>
            </a:r>
            <a:endParaRPr lang="en-US" altLang="ja-JP" sz="2000" dirty="0" smtClean="0"/>
          </a:p>
          <a:p>
            <a:pPr lvl="1"/>
            <a:r>
              <a:rPr lang="ja-JP" altLang="en-US" sz="2000" dirty="0" smtClean="0"/>
              <a:t>それまでは文字処理と数値処理はまったくの別物</a:t>
            </a:r>
          </a:p>
          <a:p>
            <a:pPr lvl="2"/>
            <a:r>
              <a:rPr lang="en-US" altLang="ja-JP" sz="1600" dirty="0" smtClean="0">
                <a:solidFill>
                  <a:srgbClr val="003300"/>
                </a:solidFill>
              </a:rPr>
              <a:t>1985</a:t>
            </a:r>
            <a:r>
              <a:rPr lang="ja-JP" altLang="en-US" sz="1600" dirty="0" smtClean="0">
                <a:solidFill>
                  <a:srgbClr val="003300"/>
                </a:solidFill>
              </a:rPr>
              <a:t>年</a:t>
            </a:r>
            <a:r>
              <a:rPr lang="en-US" altLang="ja-JP" sz="1600" dirty="0" smtClean="0">
                <a:solidFill>
                  <a:srgbClr val="003300"/>
                </a:solidFill>
              </a:rPr>
              <a:t>: Unix </a:t>
            </a:r>
            <a:r>
              <a:rPr lang="ja-JP" altLang="en-US" sz="1600" dirty="0" smtClean="0">
                <a:solidFill>
                  <a:srgbClr val="003300"/>
                </a:solidFill>
              </a:rPr>
              <a:t>拡張コード（</a:t>
            </a:r>
            <a:r>
              <a:rPr lang="en-US" altLang="ja-JP" sz="1600" dirty="0" smtClean="0">
                <a:solidFill>
                  <a:srgbClr val="003300"/>
                </a:solidFill>
              </a:rPr>
              <a:t>Extended Unix Code</a:t>
            </a:r>
            <a:r>
              <a:rPr lang="ja-JP" altLang="en-US" sz="1600" dirty="0" smtClean="0">
                <a:solidFill>
                  <a:srgbClr val="003300"/>
                </a:solidFill>
              </a:rPr>
              <a:t>）の制定</a:t>
            </a:r>
            <a:endParaRPr lang="ja-JP" altLang="en-US" sz="2000" dirty="0" smtClean="0">
              <a:solidFill>
                <a:srgbClr val="003300"/>
              </a:solidFill>
            </a:endParaRPr>
          </a:p>
          <a:p>
            <a:r>
              <a:rPr lang="en-US" altLang="ja-JP" sz="2400" b="1" dirty="0" smtClean="0">
                <a:solidFill>
                  <a:srgbClr val="000099"/>
                </a:solidFill>
              </a:rPr>
              <a:t>Unix, X</a:t>
            </a:r>
            <a:r>
              <a:rPr lang="ja-JP" altLang="en-US" sz="2400" b="1" dirty="0" smtClean="0">
                <a:solidFill>
                  <a:srgbClr val="000099"/>
                </a:solidFill>
              </a:rPr>
              <a:t>のアイディア・技術は他の</a:t>
            </a:r>
            <a:r>
              <a:rPr lang="en-US" altLang="ja-JP" sz="2400" b="1" dirty="0" smtClean="0">
                <a:solidFill>
                  <a:srgbClr val="000099"/>
                </a:solidFill>
              </a:rPr>
              <a:t>OS</a:t>
            </a:r>
            <a:r>
              <a:rPr lang="ja-JP" altLang="en-US" sz="2400" b="1" dirty="0" smtClean="0">
                <a:solidFill>
                  <a:srgbClr val="000099"/>
                </a:solidFill>
              </a:rPr>
              <a:t>の発展にもつながる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463800"/>
            <a:ext cx="7772400" cy="1470025"/>
          </a:xfrm>
        </p:spPr>
        <p:txBody>
          <a:bodyPr/>
          <a:lstStyle/>
          <a:p>
            <a:pPr eaLnBrk="1" hangingPunct="1"/>
            <a:r>
              <a:rPr lang="en-US" altLang="ja-JP" sz="5400" smtClean="0"/>
              <a:t>Internet</a:t>
            </a:r>
            <a:endParaRPr lang="ja-JP" altLang="en-US" sz="5400" smtClean="0"/>
          </a:p>
        </p:txBody>
      </p:sp>
      <p:sp>
        <p:nvSpPr>
          <p:cNvPr id="35843"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457200" y="44450"/>
            <a:ext cx="8229600" cy="1143000"/>
          </a:xfrm>
        </p:spPr>
        <p:txBody>
          <a:bodyPr/>
          <a:lstStyle/>
          <a:p>
            <a:pPr algn="l"/>
            <a:r>
              <a:rPr lang="en-US" altLang="ja-JP" smtClean="0"/>
              <a:t>ARPAnet</a:t>
            </a:r>
            <a:endParaRPr lang="ja-JP" altLang="en-US" smtClean="0"/>
          </a:p>
        </p:txBody>
      </p:sp>
      <p:sp>
        <p:nvSpPr>
          <p:cNvPr id="33795" name="コンテンツ プレースホルダ 2"/>
          <p:cNvSpPr>
            <a:spLocks noGrp="1"/>
          </p:cNvSpPr>
          <p:nvPr>
            <p:ph idx="1"/>
          </p:nvPr>
        </p:nvSpPr>
        <p:spPr>
          <a:xfrm>
            <a:off x="457200" y="1196975"/>
            <a:ext cx="8229600" cy="4679950"/>
          </a:xfrm>
        </p:spPr>
        <p:txBody>
          <a:bodyPr/>
          <a:lstStyle/>
          <a:p>
            <a:r>
              <a:rPr lang="ja-JP" altLang="en-US" sz="2800" b="1" dirty="0" smtClean="0">
                <a:solidFill>
                  <a:srgbClr val="000099"/>
                </a:solidFill>
              </a:rPr>
              <a:t>背景：冷戦と米国の危機感</a:t>
            </a:r>
            <a:endParaRPr lang="en-US" altLang="ja-JP" sz="2800" b="1" dirty="0" smtClean="0">
              <a:solidFill>
                <a:srgbClr val="000099"/>
              </a:solidFill>
            </a:endParaRPr>
          </a:p>
          <a:p>
            <a:pPr lvl="1"/>
            <a:r>
              <a:rPr lang="en-US" altLang="ja-JP" sz="2400" dirty="0" smtClean="0"/>
              <a:t>1957</a:t>
            </a:r>
            <a:r>
              <a:rPr lang="ja-JP" altLang="en-US" sz="2400" dirty="0" smtClean="0"/>
              <a:t>年：スプートニクショック</a:t>
            </a:r>
            <a:endParaRPr lang="en-US" altLang="ja-JP" sz="2400" dirty="0" smtClean="0"/>
          </a:p>
          <a:p>
            <a:pPr lvl="1"/>
            <a:r>
              <a:rPr lang="en-US" altLang="ja-JP" sz="2400" dirty="0" smtClean="0"/>
              <a:t>1961</a:t>
            </a:r>
            <a:r>
              <a:rPr lang="ja-JP" altLang="en-US" sz="2400" dirty="0" smtClean="0"/>
              <a:t>年：電話中継基地爆破テロ</a:t>
            </a:r>
            <a:endParaRPr lang="en-US" altLang="ja-JP" sz="2400" dirty="0" smtClean="0"/>
          </a:p>
          <a:p>
            <a:pPr lvl="1"/>
            <a:r>
              <a:rPr lang="en-US" altLang="ja-JP" sz="2400" dirty="0" smtClean="0"/>
              <a:t>1962</a:t>
            </a:r>
            <a:r>
              <a:rPr lang="ja-JP" altLang="en-US" sz="2400" dirty="0" smtClean="0"/>
              <a:t>年：キューバ危機</a:t>
            </a:r>
            <a:endParaRPr lang="en-US" altLang="ja-JP" sz="2400" dirty="0" smtClean="0"/>
          </a:p>
          <a:p>
            <a:r>
              <a:rPr lang="en-US" altLang="ja-JP" sz="2800" b="1" dirty="0" smtClean="0">
                <a:solidFill>
                  <a:srgbClr val="000099"/>
                </a:solidFill>
              </a:rPr>
              <a:t>1958</a:t>
            </a:r>
            <a:r>
              <a:rPr lang="ja-JP" altLang="en-US" sz="2800" b="1" dirty="0" smtClean="0">
                <a:solidFill>
                  <a:srgbClr val="000099"/>
                </a:solidFill>
              </a:rPr>
              <a:t>年：</a:t>
            </a:r>
            <a:r>
              <a:rPr lang="en-US" altLang="ja-JP" sz="2800" b="1" dirty="0" smtClean="0">
                <a:solidFill>
                  <a:srgbClr val="000099"/>
                </a:solidFill>
              </a:rPr>
              <a:t>ARPA</a:t>
            </a:r>
            <a:r>
              <a:rPr lang="ja-JP" altLang="en-US" sz="2800" b="1" dirty="0" smtClean="0">
                <a:solidFill>
                  <a:srgbClr val="000099"/>
                </a:solidFill>
              </a:rPr>
              <a:t>設立</a:t>
            </a:r>
            <a:endParaRPr lang="en-US" altLang="ja-JP" sz="2800" b="1" dirty="0" smtClean="0">
              <a:solidFill>
                <a:srgbClr val="000099"/>
              </a:solidFill>
            </a:endParaRPr>
          </a:p>
          <a:p>
            <a:pPr lvl="1"/>
            <a:r>
              <a:rPr lang="en-US" altLang="ja-JP" sz="2400" dirty="0" smtClean="0"/>
              <a:t>Advanced Research Projects Agency</a:t>
            </a:r>
          </a:p>
          <a:p>
            <a:pPr lvl="1"/>
            <a:r>
              <a:rPr lang="ja-JP" altLang="en-US" sz="2400" dirty="0" smtClean="0"/>
              <a:t>軍事応用可能な科学技術研究の推進</a:t>
            </a:r>
            <a:endParaRPr lang="en-US" altLang="ja-JP" sz="2400" dirty="0" smtClean="0"/>
          </a:p>
          <a:p>
            <a:pPr lvl="1"/>
            <a:r>
              <a:rPr lang="en-US" altLang="ja-JP" sz="2400" dirty="0" smtClean="0"/>
              <a:t>1960’</a:t>
            </a:r>
            <a:r>
              <a:rPr lang="ja-JP" altLang="en-US" sz="2400" dirty="0" smtClean="0"/>
              <a:t>から</a:t>
            </a:r>
            <a:r>
              <a:rPr lang="ja-JP" altLang="en-US" sz="2400" b="1" dirty="0" smtClean="0">
                <a:solidFill>
                  <a:srgbClr val="FF0000"/>
                </a:solidFill>
              </a:rPr>
              <a:t>核攻撃を受けても停止しない分散型通信システム</a:t>
            </a:r>
            <a:r>
              <a:rPr lang="ja-JP" altLang="en-US" sz="2400" dirty="0" smtClean="0"/>
              <a:t>の研究を開始</a:t>
            </a:r>
            <a:endParaRPr lang="en-US" altLang="ja-JP" sz="2400" dirty="0" smtClean="0"/>
          </a:p>
          <a:p>
            <a:pPr lvl="2" eaLnBrk="1" hangingPunct="1">
              <a:lnSpc>
                <a:spcPct val="90000"/>
              </a:lnSpc>
            </a:pPr>
            <a:r>
              <a:rPr lang="ja-JP" altLang="en-US" sz="1800" dirty="0" smtClean="0"/>
              <a:t>スタンフォード研究所（</a:t>
            </a:r>
            <a:r>
              <a:rPr lang="en-US" altLang="ja-JP" sz="1800" dirty="0" smtClean="0"/>
              <a:t>SRI</a:t>
            </a:r>
            <a:r>
              <a:rPr lang="ja-JP" altLang="en-US" sz="1800" dirty="0" smtClean="0"/>
              <a:t>）</a:t>
            </a:r>
            <a:r>
              <a:rPr lang="en-US" altLang="ja-JP" sz="1800" dirty="0" smtClean="0"/>
              <a:t>, </a:t>
            </a:r>
            <a:r>
              <a:rPr lang="ja-JP" altLang="en-US" sz="1800" dirty="0" smtClean="0"/>
              <a:t>カリフォルニア大学（</a:t>
            </a:r>
            <a:r>
              <a:rPr lang="en-US" altLang="ja-JP" sz="1800" dirty="0" smtClean="0"/>
              <a:t>UCLA</a:t>
            </a:r>
            <a:r>
              <a:rPr lang="ja-JP" altLang="en-US" sz="1800" dirty="0" smtClean="0"/>
              <a:t>）</a:t>
            </a:r>
            <a:r>
              <a:rPr lang="en-US" altLang="ja-JP" sz="1800" dirty="0" smtClean="0"/>
              <a:t>, </a:t>
            </a:r>
            <a:r>
              <a:rPr lang="ja-JP" altLang="en-US" sz="1800" dirty="0" smtClean="0"/>
              <a:t>ユタ大学</a:t>
            </a:r>
          </a:p>
          <a:p>
            <a:pPr lvl="1" eaLnBrk="1" hangingPunct="1">
              <a:lnSpc>
                <a:spcPct val="90000"/>
              </a:lnSpc>
            </a:pPr>
            <a:r>
              <a:rPr kumimoji="0" lang="en-US" altLang="ja-JP" sz="2400" dirty="0" smtClean="0"/>
              <a:t>1967</a:t>
            </a:r>
            <a:r>
              <a:rPr kumimoji="0" lang="ja-JP" altLang="en-US" sz="2400" dirty="0" smtClean="0"/>
              <a:t>年：</a:t>
            </a:r>
            <a:r>
              <a:rPr kumimoji="0" lang="en-US" altLang="ja-JP" sz="2400" dirty="0" smtClean="0"/>
              <a:t>UCLA </a:t>
            </a:r>
            <a:r>
              <a:rPr kumimoji="0" lang="ja-JP" altLang="en-US" sz="2400" dirty="0" smtClean="0"/>
              <a:t>と </a:t>
            </a:r>
            <a:r>
              <a:rPr kumimoji="0" lang="en-US" altLang="ja-JP" sz="2400" dirty="0" smtClean="0"/>
              <a:t>SRI </a:t>
            </a:r>
            <a:r>
              <a:rPr kumimoji="0" lang="ja-JP" altLang="en-US" sz="2400" dirty="0" smtClean="0"/>
              <a:t>で最初のデータ通信（</a:t>
            </a:r>
            <a:r>
              <a:rPr kumimoji="0" lang="en-US" altLang="ja-JP" sz="2400" b="1" dirty="0" err="1" smtClean="0">
                <a:solidFill>
                  <a:srgbClr val="FF0000"/>
                </a:solidFill>
              </a:rPr>
              <a:t>ARPAne</a:t>
            </a:r>
            <a:r>
              <a:rPr kumimoji="0" lang="en-US" altLang="ja-JP" sz="2400" dirty="0" err="1" smtClean="0">
                <a:solidFill>
                  <a:srgbClr val="FF0000"/>
                </a:solidFill>
              </a:rPr>
              <a:t>t</a:t>
            </a:r>
            <a:r>
              <a:rPr kumimoji="0" lang="ja-JP" altLang="en-US" sz="2400" dirty="0" smtClean="0"/>
              <a:t>）</a:t>
            </a:r>
          </a:p>
          <a:p>
            <a:pPr lvl="1" eaLnBrk="1" hangingPunct="1">
              <a:lnSpc>
                <a:spcPct val="90000"/>
              </a:lnSpc>
            </a:pPr>
            <a:r>
              <a:rPr kumimoji="0" lang="en-US" altLang="ja-JP" sz="2400" dirty="0" smtClean="0"/>
              <a:t>1983</a:t>
            </a:r>
            <a:r>
              <a:rPr kumimoji="0" lang="ja-JP" altLang="en-US" sz="2400" dirty="0" smtClean="0"/>
              <a:t>年：研究目的ネットワークとして独立</a:t>
            </a:r>
            <a:endParaRPr kumimoji="0" lang="ja-JP" altLang="en-US" dirty="0" smtClean="0"/>
          </a:p>
          <a:p>
            <a:pPr lvl="1"/>
            <a:endParaRPr lang="ja-JP" altLang="en-US" dirty="0" smtClean="0"/>
          </a:p>
        </p:txBody>
      </p:sp>
      <p:pic>
        <p:nvPicPr>
          <p:cNvPr id="36868" name="Picture 7" descr="SPUTNI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19138"/>
            <a:ext cx="29908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テキスト ボックス 4"/>
          <p:cNvSpPr txBox="1">
            <a:spLocks noChangeArrowheads="1"/>
          </p:cNvSpPr>
          <p:nvPr/>
        </p:nvSpPr>
        <p:spPr bwMode="auto">
          <a:xfrm>
            <a:off x="5435600" y="2924175"/>
            <a:ext cx="3716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000"/>
              <a:t>http://www.educ.cc.keio.ac.jp/~te04811/page1-1-5-5(2).htm</a:t>
            </a:r>
            <a:br>
              <a:rPr lang="en-US" altLang="ja-JP" sz="1000"/>
            </a:br>
            <a:r>
              <a:rPr lang="en-US" altLang="ja-JP" sz="1000"/>
              <a:t>  SPUTNIK1.JPG</a:t>
            </a:r>
            <a:endParaRPr lang="ja-JP" alt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3"/>
          <p:cNvSpPr>
            <a:spLocks noGrp="1"/>
          </p:cNvSpPr>
          <p:nvPr>
            <p:ph type="title"/>
          </p:nvPr>
        </p:nvSpPr>
        <p:spPr>
          <a:xfrm>
            <a:off x="457200" y="-26988"/>
            <a:ext cx="8229600" cy="1143001"/>
          </a:xfrm>
        </p:spPr>
        <p:txBody>
          <a:bodyPr/>
          <a:lstStyle/>
          <a:p>
            <a:r>
              <a:rPr lang="en-US" altLang="ja-JP" b="1" smtClean="0"/>
              <a:t>ARPAnet </a:t>
            </a:r>
            <a:r>
              <a:rPr lang="ja-JP" altLang="en-US" b="1" smtClean="0"/>
              <a:t>初期の接続経路</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8563"/>
            <a:ext cx="2303463" cy="22399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2" name="テキスト ボックス 5"/>
          <p:cNvSpPr txBox="1">
            <a:spLocks noChangeArrowheads="1"/>
          </p:cNvSpPr>
          <p:nvPr/>
        </p:nvSpPr>
        <p:spPr bwMode="auto">
          <a:xfrm>
            <a:off x="34925" y="3502025"/>
            <a:ext cx="2965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http://www.netvalley.com/httpdocs/intval/</a:t>
            </a:r>
            <a:br>
              <a:rPr lang="en-US" altLang="ja-JP" sz="1100"/>
            </a:br>
            <a:r>
              <a:rPr lang="en-US" altLang="ja-JP" sz="1100"/>
              <a:t>07262/content/img/fournode-2_lowres.jpg</a:t>
            </a:r>
            <a:endParaRPr lang="ja-JP" altLang="en-US" sz="1100"/>
          </a:p>
        </p:txBody>
      </p:sp>
      <p:sp>
        <p:nvSpPr>
          <p:cNvPr id="37893" name="テキスト ボックス 7"/>
          <p:cNvSpPr txBox="1">
            <a:spLocks noChangeArrowheads="1"/>
          </p:cNvSpPr>
          <p:nvPr/>
        </p:nvSpPr>
        <p:spPr bwMode="auto">
          <a:xfrm>
            <a:off x="323850" y="1196975"/>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1969</a:t>
            </a:r>
            <a:endParaRPr lang="ja-JP" altLang="en-US" sz="2400">
              <a:solidFill>
                <a:srgbClr val="CC6600"/>
              </a:solidFill>
            </a:endParaRPr>
          </a:p>
        </p:txBody>
      </p:sp>
      <p:pic>
        <p:nvPicPr>
          <p:cNvPr id="378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1196975"/>
            <a:ext cx="5834063" cy="42767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5" name="Rectangle 7"/>
          <p:cNvSpPr>
            <a:spLocks noChangeArrowheads="1"/>
          </p:cNvSpPr>
          <p:nvPr/>
        </p:nvSpPr>
        <p:spPr bwMode="auto">
          <a:xfrm>
            <a:off x="3795713" y="5543550"/>
            <a:ext cx="4521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http://www.cybergeography.org/atlas/arpanet_sept1973_large.gif</a:t>
            </a:r>
          </a:p>
        </p:txBody>
      </p:sp>
      <p:sp>
        <p:nvSpPr>
          <p:cNvPr id="37896" name="テキスト ボックス 10"/>
          <p:cNvSpPr txBox="1">
            <a:spLocks noChangeArrowheads="1"/>
          </p:cNvSpPr>
          <p:nvPr/>
        </p:nvSpPr>
        <p:spPr bwMode="auto">
          <a:xfrm>
            <a:off x="3132138" y="1196975"/>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1973</a:t>
            </a:r>
            <a:endParaRPr lang="ja-JP" altLang="en-US" sz="2400">
              <a:solidFill>
                <a:srgbClr val="CC66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の基本設計</a:t>
            </a:r>
          </a:p>
        </p:txBody>
      </p:sp>
      <p:sp>
        <p:nvSpPr>
          <p:cNvPr id="38915" name="コンテンツ プレースホルダ 3"/>
          <p:cNvSpPr>
            <a:spLocks noGrp="1"/>
          </p:cNvSpPr>
          <p:nvPr>
            <p:ph idx="1"/>
          </p:nvPr>
        </p:nvSpPr>
        <p:spPr>
          <a:xfrm>
            <a:off x="457200" y="1196975"/>
            <a:ext cx="8229600" cy="4525963"/>
          </a:xfrm>
        </p:spPr>
        <p:txBody>
          <a:bodyPr/>
          <a:lstStyle/>
          <a:p>
            <a:r>
              <a:rPr lang="ja-JP" altLang="en-US" sz="2800" b="1" dirty="0" smtClean="0">
                <a:solidFill>
                  <a:srgbClr val="000099"/>
                </a:solidFill>
              </a:rPr>
              <a:t>中心のない分散型通信システム</a:t>
            </a:r>
            <a:endParaRPr lang="en-US" altLang="ja-JP" sz="2800" b="1" dirty="0" smtClean="0">
              <a:solidFill>
                <a:srgbClr val="000099"/>
              </a:solidFill>
            </a:endParaRPr>
          </a:p>
          <a:p>
            <a:pPr lvl="1"/>
            <a:r>
              <a:rPr lang="ja-JP" altLang="en-US" sz="2000" dirty="0" smtClean="0"/>
              <a:t>どこのホストコンピュータが核攻撃によって蒸発しても</a:t>
            </a:r>
            <a:r>
              <a:rPr lang="en-US" altLang="ja-JP" sz="2000" dirty="0" smtClean="0"/>
              <a:t/>
            </a:r>
            <a:br>
              <a:rPr lang="en-US" altLang="ja-JP" sz="2000" dirty="0" smtClean="0"/>
            </a:br>
            <a:r>
              <a:rPr lang="ja-JP" altLang="en-US" sz="2000" dirty="0" smtClean="0"/>
              <a:t>どこかのコンピュータが生き残りネットワーク全体と</a:t>
            </a:r>
            <a:r>
              <a:rPr lang="en-US" altLang="ja-JP" sz="2000" dirty="0" smtClean="0"/>
              <a:t/>
            </a:r>
            <a:br>
              <a:rPr lang="en-US" altLang="ja-JP" sz="2000" dirty="0" smtClean="0"/>
            </a:br>
            <a:r>
              <a:rPr lang="ja-JP" altLang="en-US" sz="2000" dirty="0" smtClean="0"/>
              <a:t>しては機能が維持される</a:t>
            </a:r>
            <a:endParaRPr lang="en-US" altLang="ja-JP" sz="2000" dirty="0" smtClean="0"/>
          </a:p>
          <a:p>
            <a:pPr lvl="1"/>
            <a:r>
              <a:rPr lang="en-US" altLang="ja-JP" sz="2000" dirty="0" smtClean="0"/>
              <a:t>Paul </a:t>
            </a:r>
            <a:r>
              <a:rPr lang="en-US" altLang="ja-JP" sz="2000" dirty="0" err="1" smtClean="0"/>
              <a:t>Baran</a:t>
            </a:r>
            <a:r>
              <a:rPr lang="ja-JP" altLang="en-US" sz="2000" dirty="0" smtClean="0"/>
              <a:t>（</a:t>
            </a:r>
            <a:r>
              <a:rPr lang="en-US" altLang="ja-JP" sz="2000" dirty="0" smtClean="0"/>
              <a:t>1962</a:t>
            </a:r>
            <a:r>
              <a:rPr lang="ja-JP" altLang="en-US" sz="2000" dirty="0" smtClean="0"/>
              <a:t>）</a:t>
            </a:r>
            <a:endParaRPr lang="en-US" altLang="ja-JP" sz="2000" dirty="0" smtClean="0">
              <a:solidFill>
                <a:srgbClr val="008000"/>
              </a:solidFill>
            </a:endParaRPr>
          </a:p>
          <a:p>
            <a:r>
              <a:rPr lang="ja-JP" altLang="en-US" sz="2800" b="1" dirty="0" smtClean="0">
                <a:solidFill>
                  <a:srgbClr val="000099"/>
                </a:solidFill>
              </a:rPr>
              <a:t>パケットによる通信</a:t>
            </a:r>
            <a:endParaRPr lang="en-US" altLang="ja-JP" sz="2800" b="1" dirty="0" smtClean="0">
              <a:solidFill>
                <a:srgbClr val="000099"/>
              </a:solidFill>
            </a:endParaRPr>
          </a:p>
          <a:p>
            <a:pPr lvl="1"/>
            <a:r>
              <a:rPr lang="ja-JP" altLang="en-US" sz="2400" dirty="0" smtClean="0"/>
              <a:t>回線の「占有」から「</a:t>
            </a:r>
            <a:r>
              <a:rPr lang="ja-JP" altLang="en-US" sz="2400" dirty="0" smtClean="0">
                <a:solidFill>
                  <a:srgbClr val="FF0000"/>
                </a:solidFill>
              </a:rPr>
              <a:t>共有</a:t>
            </a:r>
            <a:r>
              <a:rPr lang="ja-JP" altLang="en-US" sz="2400" dirty="0" smtClean="0"/>
              <a:t>」へ</a:t>
            </a:r>
            <a:endParaRPr lang="en-US" altLang="ja-JP" sz="2400" dirty="0" smtClean="0"/>
          </a:p>
          <a:p>
            <a:r>
              <a:rPr lang="ja-JP" altLang="en-US" sz="2800" b="1" dirty="0" smtClean="0">
                <a:solidFill>
                  <a:srgbClr val="000099"/>
                </a:solidFill>
              </a:rPr>
              <a:t>プロトコル（通信規約）の標準化</a:t>
            </a:r>
            <a:endParaRPr lang="en-US" altLang="ja-JP" sz="2800" b="1" dirty="0" smtClean="0">
              <a:solidFill>
                <a:srgbClr val="000099"/>
              </a:solidFill>
            </a:endParaRPr>
          </a:p>
          <a:p>
            <a:pPr lvl="1"/>
            <a:r>
              <a:rPr lang="en-US" altLang="ja-JP" sz="2400" b="1" dirty="0" smtClean="0">
                <a:solidFill>
                  <a:srgbClr val="FF0000"/>
                </a:solidFill>
              </a:rPr>
              <a:t>TCP/IP</a:t>
            </a:r>
            <a:r>
              <a:rPr lang="ja-JP" altLang="en-US" sz="2000" dirty="0" smtClean="0"/>
              <a:t>（</a:t>
            </a:r>
            <a:r>
              <a:rPr lang="en-US" altLang="ja-JP" sz="2000" dirty="0" smtClean="0"/>
              <a:t>Transmission Control Protocol / </a:t>
            </a:r>
            <a:br>
              <a:rPr lang="en-US" altLang="ja-JP" sz="2000" dirty="0" smtClean="0"/>
            </a:br>
            <a:r>
              <a:rPr lang="en-US" altLang="ja-JP" sz="2000" dirty="0" smtClean="0"/>
              <a:t>Internet Protocol</a:t>
            </a:r>
            <a:r>
              <a:rPr lang="ja-JP" altLang="en-US" sz="2000" dirty="0" smtClean="0"/>
              <a:t>）</a:t>
            </a:r>
            <a:endParaRPr lang="ja-JP" altLang="en-US" sz="2400" dirty="0" smtClean="0"/>
          </a:p>
        </p:txBody>
      </p:sp>
      <p:pic>
        <p:nvPicPr>
          <p:cNvPr id="38916" name="Picture 5" descr="http://www.zdnet.fr/u/017/091/4ec78a394eb4e4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675" y="1700213"/>
            <a:ext cx="185737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テキスト ボックス 4"/>
          <p:cNvSpPr txBox="1">
            <a:spLocks noChangeArrowheads="1"/>
          </p:cNvSpPr>
          <p:nvPr/>
        </p:nvSpPr>
        <p:spPr bwMode="auto">
          <a:xfrm>
            <a:off x="8027988" y="4098925"/>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1600">
                <a:solidFill>
                  <a:srgbClr val="FFCC00"/>
                </a:solidFill>
              </a:rPr>
              <a:t>Baran</a:t>
            </a:r>
            <a:endParaRPr lang="ja-JP" altLang="en-US" sz="1600">
              <a:solidFill>
                <a:srgbClr val="FFCC00"/>
              </a:solidFill>
            </a:endParaRPr>
          </a:p>
        </p:txBody>
      </p:sp>
      <p:sp>
        <p:nvSpPr>
          <p:cNvPr id="38918" name="テキスト ボックス 5"/>
          <p:cNvSpPr txBox="1">
            <a:spLocks noChangeArrowheads="1"/>
          </p:cNvSpPr>
          <p:nvPr/>
        </p:nvSpPr>
        <p:spPr bwMode="auto">
          <a:xfrm>
            <a:off x="6438900" y="4437063"/>
            <a:ext cx="2690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http://www.zdnet.fr/u/017/091/</a:t>
            </a:r>
            <a:br>
              <a:rPr lang="en-US" altLang="ja-JP" sz="1400"/>
            </a:br>
            <a:r>
              <a:rPr lang="en-US" altLang="ja-JP" sz="1400"/>
              <a:t>4ec78a394eb4e4ec.jpg</a:t>
            </a:r>
            <a:endParaRPr lang="ja-JP" altLang="en-US"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のプロトコルの標準化</a:t>
            </a:r>
          </a:p>
        </p:txBody>
      </p:sp>
      <p:sp>
        <p:nvSpPr>
          <p:cNvPr id="3686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国防総省 </a:t>
            </a:r>
            <a:r>
              <a:rPr lang="en-US" altLang="ja-JP" sz="2800" b="1" dirty="0" smtClean="0">
                <a:solidFill>
                  <a:srgbClr val="000099"/>
                </a:solidFill>
              </a:rPr>
              <a:t>ARPA</a:t>
            </a:r>
            <a:r>
              <a:rPr lang="ja-JP" altLang="en-US" sz="2800" b="1" dirty="0" smtClean="0">
                <a:solidFill>
                  <a:srgbClr val="000099"/>
                </a:solidFill>
              </a:rPr>
              <a:t> が </a:t>
            </a:r>
            <a:r>
              <a:rPr lang="en-US" altLang="ja-JP" sz="2800" b="1" dirty="0" smtClean="0">
                <a:solidFill>
                  <a:srgbClr val="000099"/>
                </a:solidFill>
              </a:rPr>
              <a:t>OS </a:t>
            </a:r>
            <a:r>
              <a:rPr lang="ja-JP" altLang="en-US" sz="2800" b="1" dirty="0" smtClean="0">
                <a:solidFill>
                  <a:srgbClr val="000099"/>
                </a:solidFill>
              </a:rPr>
              <a:t>としてバークレー版 </a:t>
            </a:r>
            <a:r>
              <a:rPr lang="en-US" altLang="ja-JP" sz="2800" b="1" dirty="0" smtClean="0">
                <a:solidFill>
                  <a:srgbClr val="000099"/>
                </a:solidFill>
              </a:rPr>
              <a:t>Unix</a:t>
            </a:r>
            <a:br>
              <a:rPr lang="en-US" altLang="ja-JP" sz="2800" b="1" dirty="0" smtClean="0">
                <a:solidFill>
                  <a:srgbClr val="000099"/>
                </a:solidFill>
              </a:rPr>
            </a:br>
            <a:r>
              <a:rPr lang="ja-JP" altLang="en-US" sz="2800" b="1" dirty="0" smtClean="0">
                <a:solidFill>
                  <a:srgbClr val="000099"/>
                </a:solidFill>
              </a:rPr>
              <a:t>（</a:t>
            </a:r>
            <a:r>
              <a:rPr lang="en-US" altLang="ja-JP" sz="2800" b="1" dirty="0" err="1" smtClean="0">
                <a:solidFill>
                  <a:srgbClr val="000099"/>
                </a:solidFill>
              </a:rPr>
              <a:t>BSD:Barkley</a:t>
            </a:r>
            <a:r>
              <a:rPr lang="en-US" altLang="ja-JP" sz="2800" b="1" dirty="0" smtClean="0">
                <a:solidFill>
                  <a:srgbClr val="000099"/>
                </a:solidFill>
              </a:rPr>
              <a:t> Software Distribution</a:t>
            </a:r>
            <a:r>
              <a:rPr lang="ja-JP" altLang="en-US" sz="2800" b="1" dirty="0" smtClean="0">
                <a:solidFill>
                  <a:srgbClr val="000099"/>
                </a:solidFill>
              </a:rPr>
              <a:t>）を採用</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r>
              <a:rPr lang="en-US" altLang="ja-JP" sz="2800" b="1" dirty="0" smtClean="0">
                <a:solidFill>
                  <a:srgbClr val="000099"/>
                </a:solidFill>
              </a:rPr>
              <a:t>Unix </a:t>
            </a:r>
            <a:r>
              <a:rPr lang="ja-JP" altLang="en-US" sz="2800" b="1" dirty="0" smtClean="0">
                <a:solidFill>
                  <a:srgbClr val="000099"/>
                </a:solidFill>
              </a:rPr>
              <a:t>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の諸々の技術が結合</a:t>
            </a:r>
            <a:r>
              <a:rPr lang="en-US" altLang="ja-JP" sz="2800" b="1" dirty="0" smtClean="0">
                <a:solidFill>
                  <a:srgbClr val="000099"/>
                </a:solidFill>
              </a:rPr>
              <a:t>, TCP/IP </a:t>
            </a:r>
            <a:r>
              <a:rPr lang="ja-JP" altLang="en-US" sz="2800" b="1" dirty="0" smtClean="0">
                <a:solidFill>
                  <a:srgbClr val="000099"/>
                </a:solidFill>
              </a:rPr>
              <a:t>が事実上の標準に</a:t>
            </a:r>
            <a:endParaRPr lang="en-US" altLang="ja-JP" sz="2800" b="1" dirty="0" smtClean="0">
              <a:solidFill>
                <a:srgbClr val="000099"/>
              </a:solidFill>
            </a:endParaRPr>
          </a:p>
          <a:p>
            <a:pPr lvl="1"/>
            <a:r>
              <a:rPr lang="en-US" altLang="ja-JP" sz="2000" dirty="0" smtClean="0"/>
              <a:t>1982</a:t>
            </a:r>
            <a:r>
              <a:rPr lang="ja-JP" altLang="en-US" sz="2000" dirty="0" smtClean="0"/>
              <a:t>年</a:t>
            </a:r>
            <a:r>
              <a:rPr lang="en-US" altLang="ja-JP" sz="2000" dirty="0" smtClean="0"/>
              <a:t>, </a:t>
            </a:r>
            <a:r>
              <a:rPr lang="ja-JP" altLang="en-US" sz="2000" dirty="0" smtClean="0"/>
              <a:t>バークレー版 </a:t>
            </a:r>
            <a:r>
              <a:rPr lang="en-US" altLang="ja-JP" sz="2000" dirty="0" smtClean="0"/>
              <a:t>Unix</a:t>
            </a:r>
            <a:r>
              <a:rPr lang="ja-JP" altLang="en-US" sz="2000" dirty="0" smtClean="0"/>
              <a:t>（</a:t>
            </a:r>
            <a:r>
              <a:rPr lang="en-US" altLang="ja-JP" sz="2000" dirty="0" smtClean="0"/>
              <a:t>BSD</a:t>
            </a:r>
            <a:r>
              <a:rPr lang="ja-JP" altLang="en-US" sz="2000" dirty="0" smtClean="0"/>
              <a:t>）が</a:t>
            </a:r>
            <a:r>
              <a:rPr lang="en-US" altLang="ja-JP" sz="2000" dirty="0" smtClean="0"/>
              <a:t>TCP/IP </a:t>
            </a:r>
            <a:r>
              <a:rPr lang="ja-JP" altLang="en-US" sz="2000" dirty="0" smtClean="0"/>
              <a:t>を実装</a:t>
            </a:r>
          </a:p>
          <a:p>
            <a:pPr lvl="1"/>
            <a:r>
              <a:rPr lang="en-US" altLang="ja-JP" sz="2000" dirty="0" smtClean="0"/>
              <a:t>Unix </a:t>
            </a:r>
            <a:r>
              <a:rPr lang="ja-JP" altLang="en-US" sz="2000" dirty="0" smtClean="0"/>
              <a:t>は米国の研究高等教育機関現場にすでにある程度普及していたので</a:t>
            </a:r>
            <a:r>
              <a:rPr lang="en-US" altLang="ja-JP" sz="2000" dirty="0" smtClean="0"/>
              <a:t>, TCP/IP </a:t>
            </a:r>
            <a:r>
              <a:rPr lang="ja-JP" altLang="en-US" sz="2000" dirty="0" smtClean="0"/>
              <a:t>は米国研究教育業界での通信プロトコルの事実上の標準（</a:t>
            </a:r>
            <a:r>
              <a:rPr lang="en-US" altLang="ja-JP" sz="2000" dirty="0" smtClean="0"/>
              <a:t>de facto standard</a:t>
            </a:r>
            <a:r>
              <a:rPr lang="ja-JP" altLang="en-US" sz="2000" dirty="0" smtClean="0"/>
              <a:t>）となった</a:t>
            </a:r>
            <a:endParaRPr lang="en-US" altLang="ja-JP" sz="2000" dirty="0" smtClean="0"/>
          </a:p>
          <a:p>
            <a:pPr>
              <a:buFontTx/>
              <a:buNone/>
            </a:pP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457200" y="44450"/>
            <a:ext cx="8229600" cy="1143000"/>
          </a:xfrm>
        </p:spPr>
        <p:txBody>
          <a:bodyPr/>
          <a:lstStyle/>
          <a:p>
            <a:r>
              <a:rPr lang="ja-JP" altLang="en-US" smtClean="0"/>
              <a:t>インターネットへ</a:t>
            </a:r>
          </a:p>
        </p:txBody>
      </p:sp>
      <p:sp>
        <p:nvSpPr>
          <p:cNvPr id="40963"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TCP/IP </a:t>
            </a:r>
            <a:r>
              <a:rPr lang="ja-JP" altLang="en-US" sz="2800" b="1" dirty="0" smtClean="0">
                <a:solidFill>
                  <a:srgbClr val="000099"/>
                </a:solidFill>
              </a:rPr>
              <a:t>で接続されたネットワークが次々と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につながり，</a:t>
            </a:r>
            <a:r>
              <a:rPr lang="ja-JP" altLang="en-US" sz="2800" b="1" dirty="0" smtClean="0">
                <a:solidFill>
                  <a:srgbClr val="FF0000"/>
                </a:solidFill>
              </a:rPr>
              <a:t>インターネット（</a:t>
            </a:r>
            <a:r>
              <a:rPr lang="en-US" altLang="ja-JP" sz="2800" b="1" dirty="0" smtClean="0">
                <a:solidFill>
                  <a:srgbClr val="FF0000"/>
                </a:solidFill>
              </a:rPr>
              <a:t>Internet</a:t>
            </a:r>
            <a:r>
              <a:rPr lang="ja-JP" altLang="en-US" sz="2800" b="1" dirty="0" smtClean="0">
                <a:solidFill>
                  <a:srgbClr val="FF0000"/>
                </a:solidFill>
              </a:rPr>
              <a:t>）</a:t>
            </a:r>
            <a:r>
              <a:rPr lang="ja-JP" altLang="en-US" sz="2800" b="1" dirty="0" smtClean="0">
                <a:solidFill>
                  <a:srgbClr val="000099"/>
                </a:solidFill>
              </a:rPr>
              <a:t>へ</a:t>
            </a:r>
            <a:endParaRPr lang="en-US" altLang="ja-JP" sz="2800" b="1" dirty="0" smtClean="0">
              <a:solidFill>
                <a:srgbClr val="000099"/>
              </a:solidFill>
            </a:endParaRPr>
          </a:p>
          <a:p>
            <a:pPr lvl="1"/>
            <a:r>
              <a:rPr lang="ja-JP" altLang="en-US" sz="2400" dirty="0" smtClean="0"/>
              <a:t>複数のネットワークを相互につないだもの，という意味</a:t>
            </a:r>
            <a:endParaRPr lang="en-US" altLang="ja-JP" sz="2400" dirty="0" smtClean="0"/>
          </a:p>
          <a:p>
            <a:pPr lvl="3"/>
            <a:r>
              <a:rPr lang="ja-JP" altLang="en-US" dirty="0" smtClean="0">
                <a:solidFill>
                  <a:srgbClr val="003300"/>
                </a:solidFill>
              </a:rPr>
              <a:t>米国では州間高速道路網を </a:t>
            </a:r>
            <a:r>
              <a:rPr lang="en-US" altLang="ja-JP" dirty="0" smtClean="0">
                <a:solidFill>
                  <a:srgbClr val="003300"/>
                </a:solidFill>
              </a:rPr>
              <a:t>interstate </a:t>
            </a:r>
            <a:r>
              <a:rPr lang="ja-JP" altLang="en-US" dirty="0" smtClean="0">
                <a:solidFill>
                  <a:srgbClr val="003300"/>
                </a:solidFill>
              </a:rPr>
              <a:t>という</a:t>
            </a:r>
            <a:r>
              <a:rPr lang="en-US" altLang="ja-JP" dirty="0" smtClean="0">
                <a:solidFill>
                  <a:srgbClr val="003300"/>
                </a:solidFill>
              </a:rPr>
              <a:t>, </a:t>
            </a:r>
            <a:r>
              <a:rPr lang="ja-JP" altLang="en-US" dirty="0" smtClean="0">
                <a:solidFill>
                  <a:srgbClr val="003300"/>
                </a:solidFill>
              </a:rPr>
              <a:t>そのもじり</a:t>
            </a:r>
            <a:endParaRPr lang="en-US" altLang="ja-JP" dirty="0" smtClean="0">
              <a:solidFill>
                <a:srgbClr val="003300"/>
              </a:solidFill>
            </a:endParaRPr>
          </a:p>
          <a:p>
            <a:pPr lvl="3"/>
            <a:r>
              <a:rPr lang="ja-JP" altLang="en-US" dirty="0" smtClean="0">
                <a:solidFill>
                  <a:srgbClr val="003300"/>
                </a:solidFill>
              </a:rPr>
              <a:t>国際的な共同運営団体に加盟し</a:t>
            </a:r>
            <a:r>
              <a:rPr lang="en-US" altLang="ja-JP" dirty="0" smtClean="0">
                <a:solidFill>
                  <a:srgbClr val="003300"/>
                </a:solidFill>
              </a:rPr>
              <a:t>, </a:t>
            </a:r>
            <a:r>
              <a:rPr lang="ja-JP" altLang="en-US" dirty="0" smtClean="0">
                <a:solidFill>
                  <a:srgbClr val="003300"/>
                </a:solidFill>
              </a:rPr>
              <a:t>整合性を保ったアドレス管理</a:t>
            </a:r>
            <a:r>
              <a:rPr lang="en-US" altLang="ja-JP" dirty="0" smtClean="0">
                <a:solidFill>
                  <a:srgbClr val="003300"/>
                </a:solidFill>
              </a:rPr>
              <a:t>, </a:t>
            </a:r>
            <a:r>
              <a:rPr lang="ja-JP" altLang="en-US" dirty="0" smtClean="0">
                <a:solidFill>
                  <a:srgbClr val="003300"/>
                </a:solidFill>
              </a:rPr>
              <a:t>経路制御がなされている</a:t>
            </a:r>
            <a:endParaRPr lang="en-US" altLang="ja-JP" dirty="0" smtClean="0">
              <a:solidFill>
                <a:srgbClr val="003300"/>
              </a:solidFill>
            </a:endParaRPr>
          </a:p>
          <a:p>
            <a:pPr lvl="2"/>
            <a:endParaRPr lang="en-US" altLang="ja-JP" dirty="0" smtClean="0"/>
          </a:p>
          <a:p>
            <a:r>
              <a:rPr lang="ja-JP" altLang="en-US" sz="2800" b="1" dirty="0" smtClean="0">
                <a:solidFill>
                  <a:srgbClr val="000099"/>
                </a:solidFill>
              </a:rPr>
              <a:t>利用者からはインターネットはあたかも一つのネットワークのごとく見える</a:t>
            </a:r>
            <a:endParaRPr lang="en-US" altLang="ja-JP" sz="2800" b="1" dirty="0" smtClean="0">
              <a:solidFill>
                <a:srgbClr val="000099"/>
              </a:solidFill>
            </a:endParaRPr>
          </a:p>
          <a:p>
            <a:pPr lvl="1"/>
            <a:r>
              <a:rPr lang="en-US" altLang="ja-JP" sz="2400" dirty="0" smtClean="0"/>
              <a:t>TCP/IP </a:t>
            </a:r>
            <a:r>
              <a:rPr lang="ja-JP" altLang="en-US" sz="2400" dirty="0" smtClean="0"/>
              <a:t>接続の特徴</a:t>
            </a:r>
            <a:endParaRPr lang="en-US" altLang="ja-JP" sz="2400" dirty="0" smtClean="0"/>
          </a:p>
          <a:p>
            <a:pPr lvl="1"/>
            <a:r>
              <a:rPr lang="ja-JP" altLang="en-US" sz="2400" dirty="0" smtClean="0"/>
              <a:t>複数のネットワークが接続されてできていることを全く意識しないで良い</a:t>
            </a:r>
            <a:r>
              <a:rPr lang="en-US" altLang="ja-JP" sz="2400" dirty="0" smtClean="0"/>
              <a:t>. </a:t>
            </a:r>
          </a:p>
          <a:p>
            <a:endParaRPr lang="en-US" altLang="ja-JP" dirty="0" smtClean="0"/>
          </a:p>
          <a:p>
            <a:pPr lvl="1"/>
            <a:endParaRPr lang="en-US" altLang="ja-JP" dirty="0" smtClean="0"/>
          </a:p>
          <a:p>
            <a:pPr lvl="1"/>
            <a:endParaRPr lang="en-US" altLang="ja-JP" dirty="0" smtClean="0"/>
          </a:p>
          <a:p>
            <a:endParaRPr lang="en-US" altLang="ja-JP" dirty="0" smtClean="0"/>
          </a:p>
          <a:p>
            <a:endParaRPr lang="ja-JP"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smtClean="0"/>
              <a:t>高い理想</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（技術と倫理）を身につける</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r>
              <a:rPr lang="ja-JP" altLang="en-US" dirty="0" smtClean="0"/>
              <a:t>情報利用者から情報提供者へ，そして科学の</a:t>
            </a:r>
            <a:r>
              <a:rPr lang="en-US" altLang="ja-JP" dirty="0" smtClean="0"/>
              <a:t/>
            </a:r>
            <a:br>
              <a:rPr lang="en-US" altLang="ja-JP" dirty="0" smtClean="0"/>
            </a:br>
            <a:r>
              <a:rPr lang="ja-JP" altLang="en-US" dirty="0" smtClean="0"/>
              <a:t>情報基盤（情報インフラ）のデザイナーへ</a:t>
            </a:r>
            <a:endParaRPr lang="en-US" altLang="ja-JP" dirty="0" smtClean="0"/>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457200" y="44450"/>
            <a:ext cx="8229600" cy="1143000"/>
          </a:xfrm>
        </p:spPr>
        <p:txBody>
          <a:bodyPr/>
          <a:lstStyle/>
          <a:p>
            <a:r>
              <a:rPr lang="ja-JP" altLang="en-US" smtClean="0"/>
              <a:t>日本のインターネットは大学から</a:t>
            </a:r>
          </a:p>
        </p:txBody>
      </p:sp>
      <p:sp>
        <p:nvSpPr>
          <p:cNvPr id="39939" name="コンテンツ プレースホルダ 2"/>
          <p:cNvSpPr>
            <a:spLocks noGrp="1"/>
          </p:cNvSpPr>
          <p:nvPr>
            <p:ph idx="1"/>
          </p:nvPr>
        </p:nvSpPr>
        <p:spPr>
          <a:xfrm>
            <a:off x="457200" y="1196975"/>
            <a:ext cx="8229600" cy="4525963"/>
          </a:xfrm>
        </p:spPr>
        <p:txBody>
          <a:bodyPr/>
          <a:lstStyle/>
          <a:p>
            <a:r>
              <a:rPr lang="en-US" altLang="ja-JP" b="1" smtClean="0">
                <a:solidFill>
                  <a:srgbClr val="000099"/>
                </a:solidFill>
              </a:rPr>
              <a:t>Internet </a:t>
            </a:r>
            <a:r>
              <a:rPr lang="ja-JP" altLang="en-US" b="1" smtClean="0">
                <a:solidFill>
                  <a:srgbClr val="000099"/>
                </a:solidFill>
              </a:rPr>
              <a:t>の黎明：ネットワーク接続研究</a:t>
            </a:r>
            <a:endParaRPr lang="en-US" altLang="ja-JP" b="1" smtClean="0">
              <a:solidFill>
                <a:srgbClr val="000099"/>
              </a:solidFill>
            </a:endParaRPr>
          </a:p>
          <a:p>
            <a:pPr lvl="1"/>
            <a:r>
              <a:rPr lang="ja-JP" altLang="en-US" sz="2400" smtClean="0"/>
              <a:t>日本の </a:t>
            </a:r>
            <a:r>
              <a:rPr lang="en-US" altLang="ja-JP" sz="2400" smtClean="0"/>
              <a:t>Internet </a:t>
            </a:r>
            <a:r>
              <a:rPr lang="ja-JP" altLang="en-US" sz="2400" smtClean="0"/>
              <a:t>は大学のネットワーク研究活動に端を発し</a:t>
            </a:r>
            <a:r>
              <a:rPr lang="en-US" altLang="ja-JP" sz="2400" smtClean="0"/>
              <a:t>, </a:t>
            </a:r>
            <a:r>
              <a:rPr lang="ja-JP" altLang="en-US" sz="2400" smtClean="0"/>
              <a:t>科学一般の研究室がワークステーションを使いだした時代に急速に広まった</a:t>
            </a:r>
          </a:p>
          <a:p>
            <a:pPr lvl="1"/>
            <a:r>
              <a:rPr lang="ja-JP" altLang="en-US" sz="2400" smtClean="0"/>
              <a:t>文化的背景：</a:t>
            </a:r>
            <a:r>
              <a:rPr lang="en-US" altLang="ja-JP" sz="2400" smtClean="0"/>
              <a:t>Unix </a:t>
            </a:r>
            <a:r>
              <a:rPr lang="ja-JP" altLang="en-US" sz="2400" smtClean="0"/>
              <a:t>文化の継承＝基本的に古きよき大学の精神</a:t>
            </a:r>
          </a:p>
          <a:p>
            <a:pPr lvl="2"/>
            <a:r>
              <a:rPr lang="ja-JP" altLang="en-US" sz="1800" smtClean="0">
                <a:solidFill>
                  <a:srgbClr val="FF0000"/>
                </a:solidFill>
              </a:rPr>
              <a:t>自分で自分の環境を構築できる</a:t>
            </a:r>
            <a:r>
              <a:rPr lang="en-US" altLang="ja-JP" sz="1800" smtClean="0">
                <a:solidFill>
                  <a:srgbClr val="FF0000"/>
                </a:solidFill>
              </a:rPr>
              <a:t>. </a:t>
            </a:r>
            <a:r>
              <a:rPr lang="ja-JP" altLang="en-US" sz="1800" smtClean="0">
                <a:solidFill>
                  <a:srgbClr val="FF0000"/>
                </a:solidFill>
              </a:rPr>
              <a:t>自分の責任において何をやっても良い</a:t>
            </a:r>
            <a:endParaRPr lang="en-US" altLang="ja-JP" sz="1800" smtClean="0">
              <a:solidFill>
                <a:srgbClr val="FF0000"/>
              </a:solidFill>
            </a:endParaRPr>
          </a:p>
          <a:p>
            <a:pPr lvl="2"/>
            <a:r>
              <a:rPr lang="ja-JP" altLang="en-US" sz="1800" smtClean="0">
                <a:solidFill>
                  <a:srgbClr val="FF0000"/>
                </a:solidFill>
              </a:rPr>
              <a:t>相互扶助（ボランティア）</a:t>
            </a:r>
            <a:endParaRPr lang="en-US" altLang="ja-JP" sz="1800" smtClean="0">
              <a:solidFill>
                <a:srgbClr val="FF0000"/>
              </a:solidFill>
            </a:endParaRPr>
          </a:p>
          <a:p>
            <a:pPr lvl="2"/>
            <a:r>
              <a:rPr lang="ja-JP" altLang="en-US" sz="1800" smtClean="0">
                <a:solidFill>
                  <a:srgbClr val="FF0000"/>
                </a:solidFill>
              </a:rPr>
              <a:t>自力更生（自分のことは自分でやる）</a:t>
            </a:r>
            <a:endParaRPr lang="en-US" altLang="ja-JP" sz="1800" smtClean="0">
              <a:solidFill>
                <a:srgbClr val="FF0000"/>
              </a:solidFill>
            </a:endParaRPr>
          </a:p>
          <a:p>
            <a:pPr lvl="2"/>
            <a:r>
              <a:rPr lang="ja-JP" altLang="en-US" sz="1800" smtClean="0">
                <a:solidFill>
                  <a:srgbClr val="FF0000"/>
                </a:solidFill>
              </a:rPr>
              <a:t>無保証</a:t>
            </a:r>
          </a:p>
          <a:p>
            <a:pPr lvl="1"/>
            <a:r>
              <a:rPr lang="ja-JP" altLang="en-US" sz="2400" smtClean="0"/>
              <a:t>研究室から学科</a:t>
            </a:r>
            <a:r>
              <a:rPr lang="en-US" altLang="ja-JP" sz="2400" smtClean="0"/>
              <a:t>, </a:t>
            </a:r>
            <a:r>
              <a:rPr lang="ja-JP" altLang="en-US" sz="2400" smtClean="0"/>
              <a:t>学部</a:t>
            </a:r>
            <a:r>
              <a:rPr lang="en-US" altLang="ja-JP" sz="2400" smtClean="0"/>
              <a:t>, </a:t>
            </a:r>
            <a:r>
              <a:rPr lang="ja-JP" altLang="en-US" sz="2400" smtClean="0"/>
              <a:t>大学</a:t>
            </a:r>
            <a:r>
              <a:rPr lang="en-US" altLang="ja-JP" sz="2400" smtClean="0"/>
              <a:t>, </a:t>
            </a:r>
            <a:r>
              <a:rPr lang="ja-JP" altLang="en-US" sz="2400" smtClean="0"/>
              <a:t>研究所</a:t>
            </a:r>
            <a:r>
              <a:rPr lang="en-US" altLang="ja-JP" sz="2400" smtClean="0"/>
              <a:t>, </a:t>
            </a:r>
            <a:r>
              <a:rPr lang="ja-JP" altLang="en-US" sz="2400" smtClean="0"/>
              <a:t>そしてそれら相互のネットワークを接続し</a:t>
            </a:r>
            <a:r>
              <a:rPr lang="en-US" altLang="ja-JP" sz="2400" smtClean="0"/>
              <a:t>, </a:t>
            </a:r>
            <a:r>
              <a:rPr lang="ja-JP" altLang="en-US" sz="2400" smtClean="0"/>
              <a:t>自分のネットワーク上を他人のパケットが通過することを許容することにより</a:t>
            </a:r>
            <a:r>
              <a:rPr lang="en-US" altLang="ja-JP" sz="2400" smtClean="0"/>
              <a:t>, </a:t>
            </a:r>
            <a:r>
              <a:rPr lang="ja-JP" altLang="en-US" sz="2400" smtClean="0"/>
              <a:t>総体として </a:t>
            </a:r>
            <a:r>
              <a:rPr lang="en-US" altLang="ja-JP" sz="2400" smtClean="0"/>
              <a:t>Internet </a:t>
            </a:r>
            <a:r>
              <a:rPr lang="ja-JP" altLang="en-US" sz="2400" smtClean="0"/>
              <a:t>を作っていった</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250825" y="44450"/>
            <a:ext cx="8642350" cy="1143000"/>
          </a:xfrm>
        </p:spPr>
        <p:txBody>
          <a:bodyPr/>
          <a:lstStyle/>
          <a:p>
            <a:r>
              <a:rPr lang="ja-JP" altLang="en-US" smtClean="0"/>
              <a:t>日本におけるインターネットの黎明</a:t>
            </a:r>
          </a:p>
        </p:txBody>
      </p:sp>
      <p:sp>
        <p:nvSpPr>
          <p:cNvPr id="43011" name="コンテンツ プレースホルダ 2"/>
          <p:cNvSpPr>
            <a:spLocks noGrp="1"/>
          </p:cNvSpPr>
          <p:nvPr>
            <p:ph idx="1"/>
          </p:nvPr>
        </p:nvSpPr>
        <p:spPr>
          <a:xfrm>
            <a:off x="107504" y="1196975"/>
            <a:ext cx="8229600" cy="4525963"/>
          </a:xfrm>
        </p:spPr>
        <p:txBody>
          <a:bodyPr/>
          <a:lstStyle/>
          <a:p>
            <a:r>
              <a:rPr lang="en-US" altLang="ja-JP" sz="2800" b="1" dirty="0" smtClean="0">
                <a:solidFill>
                  <a:srgbClr val="000099"/>
                </a:solidFill>
              </a:rPr>
              <a:t>Internet </a:t>
            </a:r>
            <a:r>
              <a:rPr lang="ja-JP" altLang="en-US" sz="2800" b="1" dirty="0" smtClean="0">
                <a:solidFill>
                  <a:srgbClr val="000099"/>
                </a:solidFill>
              </a:rPr>
              <a:t>の黎明：研究と</a:t>
            </a:r>
            <a:r>
              <a:rPr lang="ja-JP" altLang="en-US" sz="2800" b="1" dirty="0">
                <a:solidFill>
                  <a:srgbClr val="000099"/>
                </a:solidFill>
              </a:rPr>
              <a:t>しての接続実験の</a:t>
            </a:r>
            <a:r>
              <a:rPr lang="ja-JP" altLang="en-US" sz="2800" b="1" dirty="0" smtClean="0">
                <a:solidFill>
                  <a:srgbClr val="000099"/>
                </a:solidFill>
              </a:rPr>
              <a:t>時代</a:t>
            </a:r>
            <a:endParaRPr lang="en-US" altLang="ja-JP" sz="2800" b="1" dirty="0" smtClean="0">
              <a:solidFill>
                <a:srgbClr val="000099"/>
              </a:solidFill>
            </a:endParaRPr>
          </a:p>
          <a:p>
            <a:pPr lvl="1"/>
            <a:r>
              <a:rPr lang="en-US" altLang="ja-JP" sz="2400" b="1" dirty="0" smtClean="0"/>
              <a:t>WIDE</a:t>
            </a:r>
            <a:r>
              <a:rPr lang="ja-JP" altLang="en-US" sz="2400" b="1" dirty="0" smtClean="0"/>
              <a:t>（</a:t>
            </a:r>
            <a:r>
              <a:rPr lang="en-US" altLang="ja-JP" sz="2400" b="1" dirty="0" smtClean="0"/>
              <a:t>1988</a:t>
            </a:r>
            <a:r>
              <a:rPr lang="ja-JP" altLang="en-US" sz="2400" b="1" dirty="0" smtClean="0"/>
              <a:t>年～現在</a:t>
            </a:r>
            <a:r>
              <a:rPr lang="en-US" altLang="ja-JP" sz="2400" b="1" dirty="0" smtClean="0"/>
              <a:t>, </a:t>
            </a:r>
            <a:r>
              <a:rPr lang="ja-JP" altLang="en-US" sz="2400" b="1" dirty="0" smtClean="0"/>
              <a:t>村井純）</a:t>
            </a:r>
            <a:endParaRPr lang="en-US" altLang="ja-JP" sz="2400" b="1" dirty="0" smtClean="0"/>
          </a:p>
          <a:p>
            <a:pPr lvl="2"/>
            <a:r>
              <a:rPr lang="ja-JP" altLang="en-US" sz="2000" b="1" dirty="0" smtClean="0"/>
              <a:t>ネットワーク接続実験</a:t>
            </a:r>
            <a:endParaRPr lang="en-US" altLang="ja-JP" sz="2000" b="1" dirty="0" smtClean="0"/>
          </a:p>
          <a:p>
            <a:pPr lvl="2"/>
            <a:r>
              <a:rPr lang="en-US" altLang="ja-JP" b="1" dirty="0" smtClean="0"/>
              <a:t>http://www.wide.ad.jp</a:t>
            </a:r>
          </a:p>
          <a:p>
            <a:pPr lvl="2"/>
            <a:endParaRPr lang="en-US" altLang="ja-JP" sz="2000" b="1" dirty="0" smtClean="0"/>
          </a:p>
          <a:p>
            <a:pPr lvl="1"/>
            <a:r>
              <a:rPr lang="en-US" altLang="ja-JP" sz="2400" b="1" dirty="0" smtClean="0"/>
              <a:t>TISN</a:t>
            </a:r>
            <a:r>
              <a:rPr lang="ja-JP" altLang="en-US" sz="2400" b="1" dirty="0" smtClean="0"/>
              <a:t>（</a:t>
            </a:r>
            <a:r>
              <a:rPr lang="en-US" altLang="ja-JP" sz="2400" b="1" dirty="0" smtClean="0"/>
              <a:t>1989</a:t>
            </a:r>
            <a:r>
              <a:rPr lang="ja-JP" altLang="en-US" sz="2400" b="1" dirty="0" smtClean="0"/>
              <a:t>年～</a:t>
            </a:r>
            <a:r>
              <a:rPr lang="en-US" altLang="ja-JP" sz="2400" b="1" dirty="0" smtClean="0"/>
              <a:t>1996</a:t>
            </a:r>
            <a:r>
              <a:rPr lang="ja-JP" altLang="en-US" sz="2400" b="1" dirty="0" smtClean="0"/>
              <a:t>年</a:t>
            </a:r>
            <a:r>
              <a:rPr lang="en-US" altLang="ja-JP" sz="2400" b="1" dirty="0" smtClean="0"/>
              <a:t>, </a:t>
            </a:r>
            <a:r>
              <a:rPr lang="ja-JP" altLang="en-US" sz="2400" b="1" dirty="0" smtClean="0"/>
              <a:t>釜江常好）</a:t>
            </a:r>
            <a:endParaRPr lang="en-US" altLang="ja-JP" sz="2400" b="1" dirty="0" smtClean="0"/>
          </a:p>
          <a:p>
            <a:pPr lvl="2"/>
            <a:r>
              <a:rPr lang="ja-JP" altLang="en-US" sz="2000" b="1" dirty="0" smtClean="0"/>
              <a:t>東京大学国際理学ネットワーク</a:t>
            </a:r>
            <a:endParaRPr lang="en-US" altLang="ja-JP" sz="2000" b="1" dirty="0" smtClean="0"/>
          </a:p>
          <a:p>
            <a:pPr lvl="3"/>
            <a:r>
              <a:rPr lang="ja-JP" altLang="en-US" sz="1800" b="1" dirty="0" smtClean="0">
                <a:solidFill>
                  <a:srgbClr val="003300"/>
                </a:solidFill>
              </a:rPr>
              <a:t>最初の日米回線（つまり </a:t>
            </a:r>
            <a:r>
              <a:rPr lang="en-US" altLang="ja-JP" sz="1800" b="1" dirty="0" smtClean="0">
                <a:solidFill>
                  <a:srgbClr val="003300"/>
                </a:solidFill>
              </a:rPr>
              <a:t>Internet</a:t>
            </a:r>
            <a:r>
              <a:rPr lang="ja-JP" altLang="en-US" sz="1800" b="1" dirty="0" smtClean="0">
                <a:solidFill>
                  <a:srgbClr val="003300"/>
                </a:solidFill>
              </a:rPr>
              <a:t>）</a:t>
            </a:r>
            <a:endParaRPr lang="en-US" altLang="ja-JP" sz="1800" b="1" dirty="0" smtClean="0">
              <a:solidFill>
                <a:srgbClr val="003300"/>
              </a:solidFill>
            </a:endParaRPr>
          </a:p>
          <a:p>
            <a:pPr lvl="3"/>
            <a:r>
              <a:rPr lang="en-US" altLang="ja-JP" sz="1800" b="1" dirty="0" smtClean="0">
                <a:solidFill>
                  <a:srgbClr val="003300"/>
                </a:solidFill>
              </a:rPr>
              <a:t>KDD </a:t>
            </a:r>
            <a:r>
              <a:rPr lang="ja-JP" altLang="en-US" sz="1800" b="1" dirty="0" smtClean="0">
                <a:solidFill>
                  <a:srgbClr val="003300"/>
                </a:solidFill>
              </a:rPr>
              <a:t>の海底ケーブルを利用させてもらう</a:t>
            </a:r>
          </a:p>
          <a:p>
            <a:pPr lvl="2"/>
            <a:r>
              <a:rPr lang="ja-JP" altLang="en-US" sz="2000" b="1" dirty="0" smtClean="0"/>
              <a:t>日本のインターネットは高エネルギー物理学が</a:t>
            </a:r>
            <a:r>
              <a:rPr lang="en-US" altLang="ja-JP" sz="2000" b="1" dirty="0" smtClean="0"/>
              <a:t/>
            </a:r>
            <a:br>
              <a:rPr lang="en-US" altLang="ja-JP" sz="2000" b="1" dirty="0" smtClean="0"/>
            </a:br>
            <a:r>
              <a:rPr lang="ja-JP" altLang="en-US" sz="2000" b="1" dirty="0" smtClean="0"/>
              <a:t>リードして拡大（お金持ちで </a:t>
            </a:r>
            <a:r>
              <a:rPr lang="en-US" altLang="ja-JP" sz="2000" b="1" dirty="0" smtClean="0"/>
              <a:t>DEC </a:t>
            </a:r>
            <a:r>
              <a:rPr lang="ja-JP" altLang="en-US" sz="2000" b="1" dirty="0" smtClean="0"/>
              <a:t>持ち）</a:t>
            </a:r>
            <a:endParaRPr lang="en-US" altLang="ja-JP" sz="2000" b="1" dirty="0" smtClean="0"/>
          </a:p>
          <a:p>
            <a:pPr lvl="2"/>
            <a:r>
              <a:rPr lang="en-US" altLang="ja-JP" b="1" dirty="0" smtClean="0"/>
              <a:t>TISN </a:t>
            </a:r>
            <a:r>
              <a:rPr lang="ja-JP" altLang="en-US" b="1" dirty="0" smtClean="0"/>
              <a:t>の開通には地球惑星科学者も参加，</a:t>
            </a:r>
            <a:r>
              <a:rPr lang="en-US" altLang="ja-JP" b="1" dirty="0" smtClean="0"/>
              <a:t/>
            </a:r>
            <a:br>
              <a:rPr lang="en-US" altLang="ja-JP" b="1" dirty="0" smtClean="0"/>
            </a:br>
            <a:r>
              <a:rPr lang="ja-JP" altLang="en-US" b="1" dirty="0" smtClean="0"/>
              <a:t>計算</a:t>
            </a:r>
            <a:r>
              <a:rPr lang="en-US" altLang="ja-JP" b="1" dirty="0" smtClean="0"/>
              <a:t>/</a:t>
            </a:r>
            <a:r>
              <a:rPr lang="ja-JP" altLang="en-US" b="1" dirty="0" smtClean="0"/>
              <a:t>観測データ流通のため</a:t>
            </a:r>
            <a:endParaRPr lang="en-US" altLang="ja-JP" b="1" dirty="0" smtClean="0"/>
          </a:p>
          <a:p>
            <a:pPr lvl="3"/>
            <a:endParaRPr lang="en-US" altLang="ja-JP" sz="1600" b="1" dirty="0" smtClean="0">
              <a:solidFill>
                <a:srgbClr val="008000"/>
              </a:solidFill>
            </a:endParaRPr>
          </a:p>
        </p:txBody>
      </p:sp>
      <p:pic>
        <p:nvPicPr>
          <p:cNvPr id="43012" name="Picture 4" descr="bimu001"/>
          <p:cNvPicPr>
            <a:picLocks noChangeAspect="1" noChangeArrowheads="1"/>
          </p:cNvPicPr>
          <p:nvPr/>
        </p:nvPicPr>
        <p:blipFill>
          <a:blip r:embed="rId3">
            <a:extLst>
              <a:ext uri="{28A0092B-C50C-407E-A947-70E740481C1C}">
                <a14:useLocalDpi xmlns:a14="http://schemas.microsoft.com/office/drawing/2010/main" val="0"/>
              </a:ext>
            </a:extLst>
          </a:blip>
          <a:srcRect l="13802" t="7632" r="12968" b="8362"/>
          <a:stretch>
            <a:fillRect/>
          </a:stretch>
        </p:blipFill>
        <p:spPr bwMode="auto">
          <a:xfrm>
            <a:off x="6929438" y="1714500"/>
            <a:ext cx="15446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75" y="3881438"/>
            <a:ext cx="13525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4" name="正方形/長方形 7"/>
          <p:cNvSpPr>
            <a:spLocks noChangeArrowheads="1"/>
          </p:cNvSpPr>
          <p:nvPr/>
        </p:nvSpPr>
        <p:spPr bwMode="auto">
          <a:xfrm>
            <a:off x="7000875" y="5572125"/>
            <a:ext cx="21431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http://www.slac.stanford.edu/slac/faculty/hepfaculty/kamae.html</a:t>
            </a:r>
            <a:endParaRPr lang="ja-JP" altLang="en-US" sz="1200"/>
          </a:p>
        </p:txBody>
      </p:sp>
      <p:sp>
        <p:nvSpPr>
          <p:cNvPr id="43015" name="正方形/長方形 8"/>
          <p:cNvSpPr>
            <a:spLocks noChangeArrowheads="1"/>
          </p:cNvSpPr>
          <p:nvPr/>
        </p:nvSpPr>
        <p:spPr bwMode="auto">
          <a:xfrm>
            <a:off x="6858000" y="3357563"/>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http://biography.sophia-it.com/imgb/bimu001.png</a:t>
            </a:r>
            <a:endParaRPr lang="ja-JP" altLang="en-US" sz="12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0" y="44450"/>
            <a:ext cx="9144000" cy="1143000"/>
          </a:xfrm>
        </p:spPr>
        <p:txBody>
          <a:bodyPr/>
          <a:lstStyle/>
          <a:p>
            <a:r>
              <a:rPr lang="ja-JP" altLang="en-US" sz="3600" smtClean="0"/>
              <a:t>日本における </a:t>
            </a:r>
            <a:r>
              <a:rPr lang="en-US" altLang="ja-JP" sz="3600" smtClean="0"/>
              <a:t>Internet </a:t>
            </a:r>
            <a:r>
              <a:rPr lang="ja-JP" altLang="en-US" sz="3600" smtClean="0"/>
              <a:t>の発展：</a:t>
            </a:r>
            <a:r>
              <a:rPr lang="ja-JP" altLang="en-US" sz="3600" smtClean="0">
                <a:solidFill>
                  <a:schemeClr val="tx1"/>
                </a:solidFill>
              </a:rPr>
              <a:t>プロバイダへ</a:t>
            </a:r>
            <a:endParaRPr lang="ja-JP" altLang="en-US" sz="3600" smtClean="0"/>
          </a:p>
        </p:txBody>
      </p:sp>
      <p:sp>
        <p:nvSpPr>
          <p:cNvPr id="41987" name="コンテンツ プレースホルダ 2"/>
          <p:cNvSpPr>
            <a:spLocks noGrp="1"/>
          </p:cNvSpPr>
          <p:nvPr>
            <p:ph idx="1"/>
          </p:nvPr>
        </p:nvSpPr>
        <p:spPr>
          <a:xfrm>
            <a:off x="35496" y="1196975"/>
            <a:ext cx="9108504" cy="5400377"/>
          </a:xfrm>
        </p:spPr>
        <p:txBody>
          <a:bodyPr/>
          <a:lstStyle/>
          <a:p>
            <a:r>
              <a:rPr lang="ja-JP" altLang="en-US" sz="2400" b="1" dirty="0" smtClean="0">
                <a:solidFill>
                  <a:srgbClr val="000099"/>
                </a:solidFill>
              </a:rPr>
              <a:t>プロバイダ：</a:t>
            </a:r>
            <a:r>
              <a:rPr lang="en-US" altLang="ja-JP" sz="2400" b="1" dirty="0" smtClean="0">
                <a:solidFill>
                  <a:srgbClr val="000099"/>
                </a:solidFill>
              </a:rPr>
              <a:t>Internet </a:t>
            </a:r>
            <a:r>
              <a:rPr lang="ja-JP" altLang="en-US" sz="2400" b="1" dirty="0" smtClean="0">
                <a:solidFill>
                  <a:srgbClr val="000099"/>
                </a:solidFill>
              </a:rPr>
              <a:t>接続サービスの提供「組織」</a:t>
            </a:r>
            <a:endParaRPr lang="en-US" altLang="ja-JP" sz="2400" b="1" dirty="0" smtClean="0">
              <a:solidFill>
                <a:srgbClr val="000099"/>
              </a:solidFill>
            </a:endParaRPr>
          </a:p>
          <a:p>
            <a:r>
              <a:rPr lang="en-US" altLang="ja-JP" sz="2400" b="1" dirty="0" smtClean="0">
                <a:solidFill>
                  <a:srgbClr val="000099"/>
                </a:solidFill>
              </a:rPr>
              <a:t>SINET</a:t>
            </a:r>
            <a:r>
              <a:rPr lang="ja-JP" altLang="en-US" sz="2400" b="1" dirty="0" smtClean="0">
                <a:solidFill>
                  <a:srgbClr val="000099"/>
                </a:solidFill>
              </a:rPr>
              <a:t>（</a:t>
            </a:r>
            <a:r>
              <a:rPr lang="en-US" altLang="ja-JP" sz="2400" b="1" dirty="0" smtClean="0">
                <a:solidFill>
                  <a:srgbClr val="000099"/>
                </a:solidFill>
              </a:rPr>
              <a:t>1991 </a:t>
            </a:r>
            <a:r>
              <a:rPr lang="ja-JP" altLang="en-US" sz="2400" b="1" dirty="0" smtClean="0">
                <a:solidFill>
                  <a:srgbClr val="000099"/>
                </a:solidFill>
              </a:rPr>
              <a:t>年末）：大学・研究機関</a:t>
            </a:r>
          </a:p>
          <a:p>
            <a:pPr lvl="1"/>
            <a:r>
              <a:rPr lang="en-US" altLang="ja-JP" sz="2000" dirty="0" smtClean="0"/>
              <a:t>1987</a:t>
            </a:r>
            <a:r>
              <a:rPr lang="ja-JP" altLang="en-US" sz="2000" dirty="0" smtClean="0"/>
              <a:t>年に始動</a:t>
            </a:r>
            <a:r>
              <a:rPr lang="en-US" altLang="ja-JP" sz="2000" dirty="0" smtClean="0"/>
              <a:t>, </a:t>
            </a:r>
            <a:r>
              <a:rPr lang="ja-JP" altLang="en-US" sz="2000" dirty="0" smtClean="0"/>
              <a:t>本格的に整備されたのは </a:t>
            </a:r>
            <a:r>
              <a:rPr lang="en-US" altLang="ja-JP" sz="2000" dirty="0" smtClean="0"/>
              <a:t>1994 </a:t>
            </a:r>
            <a:r>
              <a:rPr lang="ja-JP" altLang="en-US" sz="2000" dirty="0" smtClean="0"/>
              <a:t>年春あたり</a:t>
            </a:r>
            <a:endParaRPr lang="en-US" altLang="ja-JP" sz="2000" dirty="0" smtClean="0"/>
          </a:p>
          <a:p>
            <a:pPr lvl="1"/>
            <a:r>
              <a:rPr lang="ja-JP" altLang="en-US" sz="2000" dirty="0" smtClean="0"/>
              <a:t>文部省（現：文部科学省）による研究組織間接続のための基幹ネットワーク</a:t>
            </a:r>
            <a:endParaRPr lang="en-US" altLang="ja-JP" sz="2000" dirty="0" smtClean="0"/>
          </a:p>
          <a:p>
            <a:pPr lvl="2"/>
            <a:r>
              <a:rPr lang="ja-JP" altLang="en-US" sz="1600" dirty="0" smtClean="0"/>
              <a:t>学術情報センター（現在の情報学研究所）が管理運営</a:t>
            </a:r>
            <a:endParaRPr lang="en-US" altLang="ja-JP" sz="1600" dirty="0" smtClean="0"/>
          </a:p>
          <a:p>
            <a:pPr lvl="1"/>
            <a:r>
              <a:rPr lang="en-US" altLang="ja-JP" sz="2000" dirty="0" smtClean="0"/>
              <a:t>SINET </a:t>
            </a:r>
            <a:r>
              <a:rPr lang="ja-JP" altLang="en-US" sz="2000" dirty="0" smtClean="0"/>
              <a:t>の下に各大学が独自のキャンパスネットを運営</a:t>
            </a:r>
          </a:p>
          <a:p>
            <a:pPr lvl="2"/>
            <a:r>
              <a:rPr lang="en-US" altLang="ja-JP" sz="1800" dirty="0" smtClean="0"/>
              <a:t>HINES, </a:t>
            </a:r>
            <a:r>
              <a:rPr lang="en-US" altLang="ja-JP" sz="1800" dirty="0" err="1" smtClean="0"/>
              <a:t>UTnet</a:t>
            </a:r>
            <a:r>
              <a:rPr lang="en-US" altLang="ja-JP" sz="1800" dirty="0" smtClean="0"/>
              <a:t>, </a:t>
            </a:r>
            <a:r>
              <a:rPr lang="en-US" altLang="ja-JP" sz="1800" dirty="0" err="1" smtClean="0"/>
              <a:t>Kuins</a:t>
            </a:r>
            <a:r>
              <a:rPr lang="en-US" altLang="ja-JP" sz="1800" dirty="0" smtClean="0"/>
              <a:t>, ...</a:t>
            </a:r>
          </a:p>
          <a:p>
            <a:r>
              <a:rPr lang="en-US" altLang="ja-JP" sz="2400" b="1" dirty="0" smtClean="0">
                <a:solidFill>
                  <a:srgbClr val="000099"/>
                </a:solidFill>
              </a:rPr>
              <a:t>ISP </a:t>
            </a:r>
            <a:r>
              <a:rPr lang="ja-JP" altLang="en-US" sz="2400" b="1" dirty="0" smtClean="0">
                <a:solidFill>
                  <a:srgbClr val="000099"/>
                </a:solidFill>
              </a:rPr>
              <a:t>（</a:t>
            </a:r>
            <a:r>
              <a:rPr lang="en-US" altLang="ja-JP" sz="2400" b="1" dirty="0" smtClean="0">
                <a:solidFill>
                  <a:srgbClr val="000099"/>
                </a:solidFill>
              </a:rPr>
              <a:t>Internet Service Provider</a:t>
            </a:r>
            <a:r>
              <a:rPr lang="ja-JP" altLang="en-US" sz="2400" b="1" dirty="0" smtClean="0">
                <a:solidFill>
                  <a:srgbClr val="000099"/>
                </a:solidFill>
              </a:rPr>
              <a:t>）：個人や企業</a:t>
            </a:r>
          </a:p>
          <a:p>
            <a:pPr lvl="1"/>
            <a:r>
              <a:rPr lang="en-US" altLang="ja-JP" sz="2000" dirty="0" smtClean="0"/>
              <a:t>IIJ </a:t>
            </a:r>
            <a:r>
              <a:rPr lang="ja-JP" altLang="en-US" sz="2000" dirty="0" smtClean="0"/>
              <a:t>が</a:t>
            </a:r>
            <a:r>
              <a:rPr lang="en-US" altLang="ja-JP" sz="2000" dirty="0" smtClean="0"/>
              <a:t>1992 </a:t>
            </a:r>
            <a:r>
              <a:rPr lang="ja-JP" altLang="en-US" sz="2000" dirty="0" smtClean="0"/>
              <a:t>年末</a:t>
            </a:r>
            <a:r>
              <a:rPr lang="en-US" altLang="ja-JP" sz="2000" dirty="0" smtClean="0"/>
              <a:t>, </a:t>
            </a:r>
            <a:r>
              <a:rPr lang="ja-JP" altLang="en-US" sz="2000" dirty="0" smtClean="0"/>
              <a:t>開業</a:t>
            </a:r>
          </a:p>
          <a:p>
            <a:pPr lvl="2"/>
            <a:r>
              <a:rPr lang="ja-JP" altLang="en-US" sz="1800" dirty="0" smtClean="0"/>
              <a:t>研究とは関わりのない業務で </a:t>
            </a:r>
            <a:r>
              <a:rPr lang="en-US" altLang="ja-JP" sz="1800" dirty="0" smtClean="0"/>
              <a:t>Internet </a:t>
            </a:r>
            <a:r>
              <a:rPr lang="ja-JP" altLang="en-US" sz="1800" dirty="0" smtClean="0"/>
              <a:t>に参加し通信できるようになった</a:t>
            </a:r>
            <a:endParaRPr lang="en-US" altLang="ja-JP" sz="1800" dirty="0" smtClean="0"/>
          </a:p>
          <a:p>
            <a:pPr lvl="1"/>
            <a:r>
              <a:rPr lang="en-US" altLang="ja-JP" sz="2000" dirty="0" smtClean="0"/>
              <a:t>1995 </a:t>
            </a:r>
            <a:r>
              <a:rPr lang="ja-JP" altLang="en-US" sz="2000" dirty="0" smtClean="0"/>
              <a:t>年は </a:t>
            </a:r>
            <a:r>
              <a:rPr lang="en-US" altLang="ja-JP" sz="2000" dirty="0" smtClean="0"/>
              <a:t>Internet </a:t>
            </a:r>
            <a:r>
              <a:rPr lang="ja-JP" altLang="en-US" sz="2000" dirty="0" smtClean="0"/>
              <a:t>元年と日本では呼ばれている</a:t>
            </a:r>
          </a:p>
          <a:p>
            <a:pPr lvl="2"/>
            <a:r>
              <a:rPr lang="ja-JP" altLang="en-US" sz="1800" dirty="0" smtClean="0"/>
              <a:t>プロバイダにより</a:t>
            </a:r>
            <a:r>
              <a:rPr lang="en-US" altLang="ja-JP" sz="1800" dirty="0" smtClean="0"/>
              <a:t>, </a:t>
            </a:r>
            <a:r>
              <a:rPr lang="ja-JP" altLang="en-US" sz="1800" dirty="0" smtClean="0"/>
              <a:t>個々人や企業などが契約さえすれば </a:t>
            </a:r>
            <a:r>
              <a:rPr lang="en-US" altLang="ja-JP" sz="1800" dirty="0" smtClean="0"/>
              <a:t>Internet </a:t>
            </a:r>
            <a:r>
              <a:rPr lang="ja-JP" altLang="en-US" sz="1800" dirty="0" smtClean="0"/>
              <a:t>アクセス</a:t>
            </a:r>
            <a:r>
              <a:rPr lang="en-US" altLang="ja-JP" sz="1800" dirty="0" smtClean="0"/>
              <a:t/>
            </a:r>
            <a:br>
              <a:rPr lang="en-US" altLang="ja-JP" sz="1800" dirty="0" smtClean="0"/>
            </a:br>
            <a:r>
              <a:rPr lang="ja-JP" altLang="en-US" sz="1800" dirty="0"/>
              <a:t>サービス</a:t>
            </a:r>
            <a:r>
              <a:rPr lang="ja-JP" altLang="en-US" sz="1800" dirty="0" smtClean="0"/>
              <a:t>を実質的にうけられるようになったから</a:t>
            </a:r>
            <a:endParaRPr lang="en-US" altLang="ja-JP" sz="1800" dirty="0" smtClean="0"/>
          </a:p>
          <a:p>
            <a:pPr lvl="2"/>
            <a:r>
              <a:rPr lang="en-US" altLang="ja-JP" sz="1800" dirty="0" smtClean="0"/>
              <a:t>web </a:t>
            </a:r>
            <a:r>
              <a:rPr lang="ja-JP" altLang="en-US" sz="1800" dirty="0" smtClean="0"/>
              <a:t>と ブラウザの普及により一般に見えるようになった</a:t>
            </a:r>
          </a:p>
          <a:p>
            <a:pPr marL="0" indent="0">
              <a:buNone/>
            </a:pPr>
            <a:endParaRPr lang="ja-JP"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457200" y="44450"/>
            <a:ext cx="8229600" cy="1143000"/>
          </a:xfrm>
        </p:spPr>
        <p:txBody>
          <a:bodyPr/>
          <a:lstStyle/>
          <a:p>
            <a:r>
              <a:rPr lang="ja-JP" altLang="en-US" sz="4000" smtClean="0"/>
              <a:t>日本の大学におけるネットワーク環境</a:t>
            </a:r>
          </a:p>
        </p:txBody>
      </p:sp>
      <p:sp>
        <p:nvSpPr>
          <p:cNvPr id="43011"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日本における </a:t>
            </a:r>
            <a:r>
              <a:rPr lang="en-US" altLang="ja-JP" sz="2400" b="1" dirty="0" smtClean="0">
                <a:solidFill>
                  <a:srgbClr val="000099"/>
                </a:solidFill>
              </a:rPr>
              <a:t>Internet </a:t>
            </a:r>
            <a:r>
              <a:rPr lang="ja-JP" altLang="en-US" sz="2400" b="1" dirty="0" smtClean="0">
                <a:solidFill>
                  <a:srgbClr val="000099"/>
                </a:solidFill>
              </a:rPr>
              <a:t>の発展に</a:t>
            </a:r>
            <a:r>
              <a:rPr lang="en-US" altLang="ja-JP" sz="2400" b="1" dirty="0" smtClean="0">
                <a:solidFill>
                  <a:srgbClr val="000099"/>
                </a:solidFill>
              </a:rPr>
              <a:t>, </a:t>
            </a:r>
            <a:r>
              <a:rPr lang="ja-JP" altLang="en-US" sz="2400" b="1" dirty="0" smtClean="0">
                <a:solidFill>
                  <a:srgbClr val="000099"/>
                </a:solidFill>
              </a:rPr>
              <a:t>大学や研究者個々人の活動は触媒として有効に機能した</a:t>
            </a:r>
            <a:endParaRPr lang="en-US" altLang="ja-JP" sz="2400" b="1" dirty="0" smtClean="0">
              <a:solidFill>
                <a:srgbClr val="000099"/>
              </a:solidFill>
            </a:endParaRPr>
          </a:p>
          <a:p>
            <a:pPr lvl="1"/>
            <a:r>
              <a:rPr lang="en-US" altLang="ja-JP" sz="2000" dirty="0" smtClean="0"/>
              <a:t>WIDE</a:t>
            </a:r>
            <a:r>
              <a:rPr lang="ja-JP" altLang="en-US" sz="2000" dirty="0" smtClean="0"/>
              <a:t> プロジェクトの役割が非常に大きい</a:t>
            </a:r>
          </a:p>
          <a:p>
            <a:pPr lvl="1"/>
            <a:r>
              <a:rPr lang="en-US" altLang="ja-JP" sz="2000" dirty="0" smtClean="0"/>
              <a:t>Unix </a:t>
            </a:r>
            <a:r>
              <a:rPr lang="ja-JP" altLang="en-US" sz="2000" dirty="0" smtClean="0"/>
              <a:t>の普及と同時にネットワークの利用が広まる</a:t>
            </a:r>
            <a:r>
              <a:rPr lang="en-US" altLang="ja-JP" sz="2000" dirty="0" smtClean="0"/>
              <a:t> / </a:t>
            </a:r>
            <a:r>
              <a:rPr lang="ja-JP" altLang="en-US" sz="2000" dirty="0" smtClean="0"/>
              <a:t>ネットワーク接続のために </a:t>
            </a:r>
            <a:r>
              <a:rPr lang="en-US" altLang="ja-JP" sz="2000" dirty="0" smtClean="0"/>
              <a:t>Unix </a:t>
            </a:r>
            <a:r>
              <a:rPr lang="ja-JP" altLang="en-US" sz="2000" dirty="0" smtClean="0"/>
              <a:t>を導入するようになる</a:t>
            </a:r>
          </a:p>
          <a:p>
            <a:pPr lvl="1"/>
            <a:r>
              <a:rPr lang="ja-JP" altLang="en-US" sz="2000" dirty="0" smtClean="0"/>
              <a:t>日本の大学の触媒機能</a:t>
            </a:r>
          </a:p>
          <a:p>
            <a:pPr lvl="2"/>
            <a:r>
              <a:rPr lang="ja-JP" altLang="en-US" sz="1800" dirty="0" smtClean="0"/>
              <a:t>情報科学の発展に対してはいまい</a:t>
            </a:r>
            <a:r>
              <a:rPr lang="ja-JP" altLang="en-US" sz="1800" dirty="0" err="1" smtClean="0"/>
              <a:t>ち</a:t>
            </a:r>
            <a:r>
              <a:rPr lang="ja-JP" altLang="en-US" sz="1800" dirty="0" smtClean="0"/>
              <a:t>（各業界との交流があまり生まれなかった）</a:t>
            </a:r>
          </a:p>
          <a:p>
            <a:pPr lvl="2"/>
            <a:r>
              <a:rPr lang="ja-JP" altLang="en-US" sz="1800" dirty="0" smtClean="0"/>
              <a:t>大型計算機・スーパーコンピュータの発展には大きく寄与</a:t>
            </a:r>
          </a:p>
          <a:p>
            <a:pPr lvl="2"/>
            <a:r>
              <a:rPr lang="en-US" altLang="ja-JP" sz="1800" dirty="0" smtClean="0"/>
              <a:t>Internet </a:t>
            </a:r>
            <a:r>
              <a:rPr lang="ja-JP" altLang="en-US" sz="1800" dirty="0" smtClean="0"/>
              <a:t>の発展には本質的に寄与</a:t>
            </a:r>
            <a:endParaRPr lang="en-US" altLang="ja-JP" sz="1800" dirty="0" smtClean="0"/>
          </a:p>
          <a:p>
            <a:r>
              <a:rPr lang="ja-JP" altLang="en-US" sz="2400" b="1" dirty="0" smtClean="0">
                <a:solidFill>
                  <a:srgbClr val="000099"/>
                </a:solidFill>
              </a:rPr>
              <a:t>一方で，大学におけるネットワークの運用は困難であった</a:t>
            </a:r>
            <a:endParaRPr lang="en-US" altLang="ja-JP" sz="2000" dirty="0" smtClean="0"/>
          </a:p>
          <a:p>
            <a:pPr lvl="1"/>
            <a:r>
              <a:rPr lang="ja-JP" altLang="en-US" sz="2000" dirty="0" smtClean="0"/>
              <a:t>使う人が作る人（利用者は高いモラルと技術知識を持っていることが前提）であった</a:t>
            </a:r>
            <a:endParaRPr lang="en-US" altLang="ja-JP" sz="2000" dirty="0" smtClean="0"/>
          </a:p>
          <a:p>
            <a:pPr lvl="1"/>
            <a:r>
              <a:rPr lang="ja-JP" altLang="en-US" sz="2000" dirty="0" smtClean="0"/>
              <a:t>予算がない：研究基盤としての認識が遅れていた</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44450"/>
            <a:ext cx="8229600" cy="936625"/>
          </a:xfrm>
        </p:spPr>
        <p:txBody>
          <a:bodyPr/>
          <a:lstStyle/>
          <a:p>
            <a:r>
              <a:rPr lang="ja-JP" altLang="en-US" smtClean="0"/>
              <a:t>ここまでのまとめ</a:t>
            </a:r>
          </a:p>
        </p:txBody>
      </p:sp>
      <p:sp>
        <p:nvSpPr>
          <p:cNvPr id="46083" name="コンテンツ プレースホルダ 2"/>
          <p:cNvSpPr>
            <a:spLocks noGrp="1"/>
          </p:cNvSpPr>
          <p:nvPr>
            <p:ph idx="1"/>
          </p:nvPr>
        </p:nvSpPr>
        <p:spPr>
          <a:xfrm>
            <a:off x="144016" y="908199"/>
            <a:ext cx="8964488" cy="5545137"/>
          </a:xfrm>
        </p:spPr>
        <p:txBody>
          <a:bodyPr/>
          <a:lstStyle/>
          <a:p>
            <a:r>
              <a:rPr lang="ja-JP" altLang="en-US" sz="2800" b="1" dirty="0" smtClean="0">
                <a:solidFill>
                  <a:srgbClr val="000099"/>
                </a:solidFill>
              </a:rPr>
              <a:t>計算のための計算機から情報を統べる計算機へ</a:t>
            </a:r>
            <a:endParaRPr lang="en-US" altLang="ja-JP" sz="2800" b="1" dirty="0" smtClean="0">
              <a:solidFill>
                <a:srgbClr val="000099"/>
              </a:solidFill>
            </a:endParaRPr>
          </a:p>
          <a:p>
            <a:pPr lvl="1"/>
            <a:r>
              <a:rPr lang="ja-JP" altLang="en-US" sz="2400" dirty="0" smtClean="0"/>
              <a:t>汎用計算機→ワークステーション→パソコン</a:t>
            </a:r>
            <a:endParaRPr lang="en-US" altLang="ja-JP" sz="2400" dirty="0" smtClean="0"/>
          </a:p>
          <a:p>
            <a:pPr lvl="2"/>
            <a:r>
              <a:rPr lang="ja-JP" altLang="en-US" sz="2000" dirty="0" smtClean="0"/>
              <a:t>同じ処理をより小さな計算機で（ダウンサイジング）</a:t>
            </a:r>
            <a:endParaRPr lang="en-US" altLang="ja-JP" sz="2000" dirty="0" smtClean="0"/>
          </a:p>
          <a:p>
            <a:pPr lvl="1"/>
            <a:r>
              <a:rPr lang="ja-JP" altLang="en-US" sz="2400" dirty="0" smtClean="0"/>
              <a:t>特定の科学技術計算→文字処理，あらゆる情報の処理</a:t>
            </a:r>
            <a:endParaRPr lang="en-US" altLang="ja-JP" sz="2400" dirty="0" smtClean="0"/>
          </a:p>
          <a:p>
            <a:pPr lvl="2"/>
            <a:r>
              <a:rPr lang="ja-JP" altLang="en-US" sz="2000" dirty="0" smtClean="0"/>
              <a:t>その基盤となったのが</a:t>
            </a:r>
            <a:r>
              <a:rPr lang="en-US" altLang="ja-JP" sz="2000" dirty="0" smtClean="0"/>
              <a:t>Unix </a:t>
            </a:r>
            <a:r>
              <a:rPr lang="ja-JP" altLang="en-US" sz="2000" dirty="0" smtClean="0"/>
              <a:t>と関連ハードウェア・ソフトウェア</a:t>
            </a:r>
            <a:endParaRPr lang="en-US" altLang="ja-JP" sz="1600" dirty="0" smtClean="0"/>
          </a:p>
          <a:p>
            <a:pPr lvl="2"/>
            <a:r>
              <a:rPr lang="ja-JP" altLang="en-US" sz="2000" dirty="0" smtClean="0"/>
              <a:t>プログラミングのための各種ツール（エディタ，マニュアル作成，Ｃ言語）</a:t>
            </a:r>
            <a:endParaRPr lang="en-US" altLang="ja-JP" sz="2000" dirty="0" smtClean="0"/>
          </a:p>
          <a:p>
            <a:pPr lvl="2"/>
            <a:r>
              <a:rPr lang="ja-JP" altLang="en-US" sz="2000" dirty="0" smtClean="0"/>
              <a:t>ビットマップディスプレイと </a:t>
            </a:r>
            <a:r>
              <a:rPr lang="en-US" altLang="ja-JP" sz="2000" dirty="0" smtClean="0"/>
              <a:t>X Window </a:t>
            </a:r>
            <a:r>
              <a:rPr lang="en-US" altLang="ja-JP" sz="2000" dirty="0"/>
              <a:t>S</a:t>
            </a:r>
            <a:r>
              <a:rPr lang="en-US" altLang="ja-JP" sz="2000" dirty="0" smtClean="0"/>
              <a:t>ystem(</a:t>
            </a:r>
            <a:r>
              <a:rPr lang="ja-JP" altLang="en-US" sz="2000" dirty="0" smtClean="0"/>
              <a:t>多言語化，ネットワーク</a:t>
            </a:r>
            <a:r>
              <a:rPr lang="en-US" altLang="ja-JP" sz="2000" dirty="0" smtClean="0"/>
              <a:t/>
            </a:r>
            <a:br>
              <a:rPr lang="en-US" altLang="ja-JP" sz="2000" dirty="0" smtClean="0"/>
            </a:br>
            <a:r>
              <a:rPr lang="ja-JP" altLang="en-US" sz="2000" dirty="0" smtClean="0"/>
              <a:t>透過性</a:t>
            </a:r>
            <a:r>
              <a:rPr lang="en-US" altLang="ja-JP" sz="2000" dirty="0" smtClean="0"/>
              <a:t>)</a:t>
            </a:r>
            <a:endParaRPr lang="en-US" altLang="ja-JP" dirty="0" smtClean="0"/>
          </a:p>
          <a:p>
            <a:r>
              <a:rPr lang="ja-JP" altLang="en-US" sz="2800" b="1" dirty="0" smtClean="0">
                <a:solidFill>
                  <a:srgbClr val="000099"/>
                </a:solidFill>
              </a:rPr>
              <a:t>インターネットの誕生と普及</a:t>
            </a:r>
            <a:endParaRPr lang="en-US" altLang="ja-JP" sz="2800" b="1" dirty="0" smtClean="0"/>
          </a:p>
          <a:p>
            <a:pPr lvl="1"/>
            <a:r>
              <a:rPr lang="ja-JP" altLang="en-US" sz="2400" dirty="0" smtClean="0"/>
              <a:t>最初の種は中心のない分散型通信システムの構築実験</a:t>
            </a:r>
            <a:endParaRPr lang="en-US" altLang="ja-JP" sz="2400" dirty="0" smtClean="0"/>
          </a:p>
          <a:p>
            <a:pPr lvl="1"/>
            <a:r>
              <a:rPr lang="ja-JP" altLang="en-US" sz="2400" dirty="0" smtClean="0"/>
              <a:t>研究者・政府が相互作用して </a:t>
            </a:r>
            <a:r>
              <a:rPr lang="en-US" altLang="ja-JP" sz="2400" dirty="0" smtClean="0"/>
              <a:t>Internet </a:t>
            </a:r>
            <a:r>
              <a:rPr lang="ja-JP" altLang="en-US" sz="2400" dirty="0" smtClean="0"/>
              <a:t>が誕生・発展</a:t>
            </a:r>
            <a:endParaRPr lang="en-US" altLang="ja-JP" sz="2400" dirty="0" smtClean="0"/>
          </a:p>
          <a:p>
            <a:pPr lvl="2"/>
            <a:r>
              <a:rPr lang="en-US" altLang="ja-JP" sz="2000" dirty="0" err="1" smtClean="0"/>
              <a:t>ARPAnet</a:t>
            </a:r>
            <a:r>
              <a:rPr lang="en-US" altLang="ja-JP" sz="2000" dirty="0" smtClean="0"/>
              <a:t> </a:t>
            </a:r>
            <a:r>
              <a:rPr lang="ja-JP" altLang="en-US" sz="2000" dirty="0" smtClean="0"/>
              <a:t>への</a:t>
            </a:r>
            <a:r>
              <a:rPr lang="en-US" altLang="ja-JP" sz="2000" dirty="0" smtClean="0"/>
              <a:t>UNIX</a:t>
            </a:r>
            <a:r>
              <a:rPr lang="ja-JP" altLang="en-US" sz="2000" dirty="0" smtClean="0"/>
              <a:t>導入，通信規約 </a:t>
            </a:r>
            <a:r>
              <a:rPr lang="en-US" altLang="ja-JP" sz="2000" dirty="0" smtClean="0"/>
              <a:t>(TCP/IP) </a:t>
            </a:r>
            <a:r>
              <a:rPr lang="ja-JP" altLang="en-US" sz="2000" dirty="0" smtClean="0"/>
              <a:t>の実装・標準化</a:t>
            </a:r>
            <a:endParaRPr lang="en-US" altLang="ja-JP" dirty="0" smtClean="0"/>
          </a:p>
          <a:p>
            <a:pPr lvl="1"/>
            <a:r>
              <a:rPr lang="ja-JP" altLang="en-US" sz="2400" dirty="0" smtClean="0"/>
              <a:t>日本のインターネットは大学から</a:t>
            </a:r>
            <a:endParaRPr lang="en-US" altLang="ja-JP" sz="2400" dirty="0" smtClean="0"/>
          </a:p>
          <a:p>
            <a:pPr lvl="2"/>
            <a:r>
              <a:rPr lang="ja-JP" altLang="en-US" sz="2000" dirty="0" smtClean="0"/>
              <a:t>「自力更生」と「相互扶助」の精神が前提</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420938"/>
            <a:ext cx="7772400" cy="1470025"/>
          </a:xfrm>
        </p:spPr>
        <p:txBody>
          <a:bodyPr/>
          <a:lstStyle/>
          <a:p>
            <a:pPr eaLnBrk="1" hangingPunct="1"/>
            <a:r>
              <a:rPr lang="ja-JP" altLang="en-US" sz="5400" smtClean="0"/>
              <a:t>計算機の発展（</a:t>
            </a:r>
            <a:r>
              <a:rPr lang="en-US" altLang="ja-JP" sz="5400" smtClean="0"/>
              <a:t>3</a:t>
            </a:r>
            <a:r>
              <a:rPr lang="ja-JP" altLang="en-US" sz="5400" smtClean="0"/>
              <a:t>）</a:t>
            </a:r>
            <a:br>
              <a:rPr lang="ja-JP" altLang="en-US" sz="5400" smtClean="0"/>
            </a:br>
            <a:r>
              <a:rPr lang="ja-JP" altLang="en-US" sz="5400" smtClean="0"/>
              <a:t>インターネットの発展</a:t>
            </a:r>
          </a:p>
        </p:txBody>
      </p:sp>
      <p:sp>
        <p:nvSpPr>
          <p:cNvPr id="47107"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457200" y="44450"/>
            <a:ext cx="8229600" cy="1143000"/>
          </a:xfrm>
        </p:spPr>
        <p:txBody>
          <a:bodyPr/>
          <a:lstStyle/>
          <a:p>
            <a:r>
              <a:rPr lang="en-US" altLang="ja-JP" smtClean="0"/>
              <a:t>Internet</a:t>
            </a:r>
            <a:r>
              <a:rPr lang="ja-JP" altLang="en-US" smtClean="0"/>
              <a:t>の大発展</a:t>
            </a:r>
          </a:p>
        </p:txBody>
      </p:sp>
      <p:sp>
        <p:nvSpPr>
          <p:cNvPr id="48131"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1990</a:t>
            </a:r>
            <a:r>
              <a:rPr lang="ja-JP" altLang="en-US" sz="2800" b="1" dirty="0" smtClean="0">
                <a:solidFill>
                  <a:srgbClr val="000099"/>
                </a:solidFill>
              </a:rPr>
              <a:t>年代後半の爆発：</a:t>
            </a:r>
            <a:r>
              <a:rPr lang="en-US" altLang="ja-JP" sz="2800" b="1" dirty="0" smtClean="0">
                <a:solidFill>
                  <a:srgbClr val="000099"/>
                </a:solidFill>
              </a:rPr>
              <a:t>WWW</a:t>
            </a:r>
            <a:r>
              <a:rPr lang="ja-JP" altLang="en-US" sz="2800" b="1" dirty="0" smtClean="0">
                <a:solidFill>
                  <a:srgbClr val="000099"/>
                </a:solidFill>
              </a:rPr>
              <a:t>とブラウザ</a:t>
            </a:r>
          </a:p>
          <a:p>
            <a:pPr lvl="1"/>
            <a:r>
              <a:rPr lang="ja-JP" altLang="en-US" sz="2400" dirty="0" smtClean="0"/>
              <a:t>下地</a:t>
            </a:r>
          </a:p>
          <a:p>
            <a:pPr lvl="2"/>
            <a:r>
              <a:rPr lang="en-US" altLang="ja-JP" sz="2000" dirty="0" smtClean="0"/>
              <a:t>Windows </a:t>
            </a:r>
            <a:r>
              <a:rPr lang="ja-JP" altLang="en-US" sz="2000" dirty="0" smtClean="0"/>
              <a:t>と </a:t>
            </a:r>
            <a:r>
              <a:rPr lang="en-US" altLang="ja-JP" sz="2000" dirty="0" smtClean="0"/>
              <a:t>AT </a:t>
            </a:r>
            <a:r>
              <a:rPr lang="ja-JP" altLang="en-US" sz="2000" dirty="0" smtClean="0"/>
              <a:t>互換機（</a:t>
            </a:r>
            <a:r>
              <a:rPr lang="en-US" altLang="ja-JP" sz="2000" dirty="0" smtClean="0"/>
              <a:t>MS-Intel </a:t>
            </a:r>
            <a:r>
              <a:rPr lang="ja-JP" altLang="en-US" sz="2000" dirty="0" smtClean="0"/>
              <a:t>帝国）の普及</a:t>
            </a:r>
          </a:p>
          <a:p>
            <a:pPr lvl="2"/>
            <a:r>
              <a:rPr lang="en-US" altLang="ja-JP" sz="2000" dirty="0" smtClean="0"/>
              <a:t>Internet </a:t>
            </a:r>
            <a:r>
              <a:rPr lang="ja-JP" altLang="en-US" sz="2000" dirty="0" smtClean="0"/>
              <a:t>の民営化 （</a:t>
            </a:r>
            <a:r>
              <a:rPr lang="en-US" altLang="ja-JP" sz="2000" dirty="0" smtClean="0"/>
              <a:t>ISP </a:t>
            </a:r>
            <a:r>
              <a:rPr lang="ja-JP" altLang="en-US" sz="2000" dirty="0" smtClean="0"/>
              <a:t>の登場</a:t>
            </a:r>
            <a:r>
              <a:rPr lang="en-US" altLang="ja-JP" sz="2000" dirty="0" smtClean="0"/>
              <a:t>, </a:t>
            </a:r>
            <a:r>
              <a:rPr lang="ja-JP" altLang="en-US" sz="2000" dirty="0" smtClean="0"/>
              <a:t>日本では </a:t>
            </a:r>
            <a:r>
              <a:rPr lang="en-US" altLang="ja-JP" sz="2000" dirty="0" smtClean="0"/>
              <a:t>1992</a:t>
            </a:r>
            <a:r>
              <a:rPr lang="ja-JP" altLang="en-US" sz="2000" dirty="0" smtClean="0"/>
              <a:t>）</a:t>
            </a:r>
            <a:endParaRPr lang="en-US" altLang="ja-JP" sz="2000" dirty="0" smtClean="0"/>
          </a:p>
          <a:p>
            <a:pPr lvl="1"/>
            <a:r>
              <a:rPr lang="ja-JP" altLang="en-US" sz="2400" dirty="0" smtClean="0"/>
              <a:t>起爆剤：</a:t>
            </a:r>
            <a:r>
              <a:rPr lang="en-US" altLang="ja-JP" sz="2400" b="1" dirty="0" smtClean="0">
                <a:solidFill>
                  <a:srgbClr val="FF0000"/>
                </a:solidFill>
              </a:rPr>
              <a:t>WWW</a:t>
            </a:r>
            <a:r>
              <a:rPr lang="en-US" altLang="ja-JP" sz="2400" dirty="0" smtClean="0"/>
              <a:t> </a:t>
            </a:r>
            <a:r>
              <a:rPr lang="ja-JP" altLang="en-US" sz="2400" dirty="0" smtClean="0"/>
              <a:t>（サーバ）と </a:t>
            </a:r>
            <a:r>
              <a:rPr lang="ja-JP" altLang="en-US" sz="2400" b="1" dirty="0" smtClean="0">
                <a:solidFill>
                  <a:srgbClr val="FF0000"/>
                </a:solidFill>
              </a:rPr>
              <a:t>ブラウザ</a:t>
            </a:r>
            <a:r>
              <a:rPr lang="ja-JP" altLang="en-US" sz="2400" dirty="0" smtClean="0"/>
              <a:t>（クライアント）</a:t>
            </a:r>
            <a:r>
              <a:rPr lang="en-US" altLang="ja-JP" sz="2400" dirty="0" smtClean="0"/>
              <a:t> </a:t>
            </a:r>
          </a:p>
          <a:p>
            <a:pPr lvl="2"/>
            <a:r>
              <a:rPr lang="en-US" altLang="ja-JP" sz="2000" dirty="0" smtClean="0"/>
              <a:t>CERN </a:t>
            </a:r>
            <a:r>
              <a:rPr lang="en-US" altLang="ja-JP" sz="2000" dirty="0" err="1" smtClean="0"/>
              <a:t>HTTPd</a:t>
            </a:r>
            <a:r>
              <a:rPr lang="ja-JP" altLang="en-US" sz="2000" dirty="0" smtClean="0"/>
              <a:t> </a:t>
            </a:r>
            <a:r>
              <a:rPr lang="en-US" altLang="ja-JP" sz="2000" dirty="0" smtClean="0"/>
              <a:t>→ Apache</a:t>
            </a:r>
          </a:p>
          <a:p>
            <a:pPr lvl="2"/>
            <a:r>
              <a:rPr lang="en-US" altLang="ja-JP" sz="2000" dirty="0" smtClean="0"/>
              <a:t>NCSA mosaic → Netscape</a:t>
            </a:r>
          </a:p>
          <a:p>
            <a:pPr lvl="2"/>
            <a:r>
              <a:rPr lang="en-US" altLang="ja-JP" sz="2000" dirty="0" smtClean="0"/>
              <a:t>WWW = W3 = World Wide Web</a:t>
            </a:r>
          </a:p>
          <a:p>
            <a:pPr lvl="2"/>
            <a:r>
              <a:rPr lang="en-US" altLang="ja-JP" sz="2000" dirty="0" smtClean="0"/>
              <a:t>html (hypertext markup language)</a:t>
            </a:r>
          </a:p>
          <a:p>
            <a:r>
              <a:rPr lang="ja-JP" altLang="en-US" sz="2800" b="1" dirty="0" smtClean="0">
                <a:solidFill>
                  <a:srgbClr val="000099"/>
                </a:solidFill>
              </a:rPr>
              <a:t>検索エンジン：</a:t>
            </a:r>
            <a:r>
              <a:rPr lang="en-US" altLang="ja-JP" sz="2800" b="1" dirty="0" smtClean="0">
                <a:solidFill>
                  <a:srgbClr val="000099"/>
                </a:solidFill>
              </a:rPr>
              <a:t>1990 </a:t>
            </a:r>
            <a:r>
              <a:rPr lang="ja-JP" altLang="en-US" sz="2800" b="1" dirty="0" smtClean="0">
                <a:solidFill>
                  <a:srgbClr val="000099"/>
                </a:solidFill>
              </a:rPr>
              <a:t>年代後半</a:t>
            </a:r>
          </a:p>
          <a:p>
            <a:pPr lvl="1"/>
            <a:r>
              <a:rPr lang="en-US" altLang="ja-JP" sz="2400" dirty="0" smtClean="0"/>
              <a:t>Yahoo</a:t>
            </a:r>
            <a:r>
              <a:rPr lang="ja-JP" altLang="en-US" sz="2400" dirty="0" smtClean="0"/>
              <a:t>：</a:t>
            </a:r>
            <a:r>
              <a:rPr lang="en-US" altLang="ja-JP" sz="2400" dirty="0" smtClean="0"/>
              <a:t>1995</a:t>
            </a:r>
            <a:r>
              <a:rPr lang="ja-JP" altLang="en-US" sz="2400" dirty="0" smtClean="0"/>
              <a:t>年</a:t>
            </a:r>
          </a:p>
          <a:p>
            <a:pPr lvl="1"/>
            <a:r>
              <a:rPr lang="en-US" altLang="ja-JP" sz="2400" dirty="0" smtClean="0"/>
              <a:t>Google</a:t>
            </a:r>
            <a:r>
              <a:rPr lang="ja-JP" altLang="en-US" sz="2400" dirty="0" smtClean="0"/>
              <a:t>：</a:t>
            </a:r>
            <a:r>
              <a:rPr lang="en-US" altLang="ja-JP" sz="2400" dirty="0" smtClean="0"/>
              <a:t>1998</a:t>
            </a:r>
            <a:r>
              <a:rPr lang="ja-JP" altLang="en-US" sz="2400" dirty="0" smtClean="0"/>
              <a:t>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76475"/>
            <a:ext cx="8877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5" name="タイトル 1"/>
          <p:cNvSpPr>
            <a:spLocks noGrp="1"/>
          </p:cNvSpPr>
          <p:nvPr>
            <p:ph type="title"/>
          </p:nvPr>
        </p:nvSpPr>
        <p:spPr>
          <a:xfrm>
            <a:off x="457200" y="44450"/>
            <a:ext cx="8229600" cy="1143000"/>
          </a:xfrm>
        </p:spPr>
        <p:txBody>
          <a:bodyPr/>
          <a:lstStyle/>
          <a:p>
            <a:r>
              <a:rPr lang="ja-JP" altLang="en-US" smtClean="0"/>
              <a:t>インターネットの普及</a:t>
            </a:r>
          </a:p>
        </p:txBody>
      </p:sp>
      <p:sp>
        <p:nvSpPr>
          <p:cNvPr id="49156" name="コンテンツ プレースホルダ 2"/>
          <p:cNvSpPr>
            <a:spLocks noGrp="1" noChangeAspect="1"/>
          </p:cNvSpPr>
          <p:nvPr>
            <p:ph idx="1"/>
          </p:nvPr>
        </p:nvSpPr>
        <p:spPr>
          <a:xfrm>
            <a:off x="457200" y="1196975"/>
            <a:ext cx="8229600" cy="4525963"/>
          </a:xfrm>
        </p:spPr>
        <p:txBody>
          <a:bodyPr/>
          <a:lstStyle/>
          <a:p>
            <a:r>
              <a:rPr lang="ja-JP" altLang="en-US" smtClean="0"/>
              <a:t>世の中みんなネットワーク</a:t>
            </a:r>
            <a:endParaRPr lang="en-US" altLang="ja-JP" smtClean="0"/>
          </a:p>
          <a:p>
            <a:pPr lvl="1"/>
            <a:r>
              <a:rPr lang="ja-JP" altLang="en-US" smtClean="0"/>
              <a:t>国民の</a:t>
            </a:r>
            <a:r>
              <a:rPr lang="en-US" altLang="ja-JP" smtClean="0"/>
              <a:t>80%</a:t>
            </a:r>
            <a:r>
              <a:rPr lang="ja-JP" altLang="en-US" smtClean="0"/>
              <a:t>が何らかの形で利用している</a:t>
            </a:r>
          </a:p>
        </p:txBody>
      </p:sp>
      <p:sp>
        <p:nvSpPr>
          <p:cNvPr id="49157" name="テキスト ボックス 5"/>
          <p:cNvSpPr txBox="1">
            <a:spLocks noChangeArrowheads="1"/>
          </p:cNvSpPr>
          <p:nvPr/>
        </p:nvSpPr>
        <p:spPr bwMode="auto">
          <a:xfrm>
            <a:off x="241300" y="6505575"/>
            <a:ext cx="8777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5-2</a:t>
            </a:r>
            <a:r>
              <a:rPr lang="ja-JP" altLang="en-US" sz="1400"/>
              <a:t>（</a:t>
            </a:r>
            <a:r>
              <a:rPr lang="en-US" altLang="ja-JP" sz="1100"/>
              <a:t> http://www.soumu.go.jp/johotsusintokei/statistics/pdf/HR201300_001.pdf </a:t>
            </a:r>
            <a:r>
              <a:rPr lang="ja-JP" altLang="en-US" sz="1400"/>
              <a:t>）</a:t>
            </a:r>
            <a:endParaRPr lang="en-US" altLang="ja-JP" sz="1400"/>
          </a:p>
        </p:txBody>
      </p:sp>
      <p:sp>
        <p:nvSpPr>
          <p:cNvPr id="49158" name="テキスト ボックス 6"/>
          <p:cNvSpPr txBox="1">
            <a:spLocks noChangeArrowheads="1"/>
          </p:cNvSpPr>
          <p:nvPr/>
        </p:nvSpPr>
        <p:spPr bwMode="auto">
          <a:xfrm>
            <a:off x="8237538" y="6218238"/>
            <a:ext cx="582612"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49159" name="テキスト ボックス 7"/>
          <p:cNvSpPr txBox="1">
            <a:spLocks noChangeArrowheads="1"/>
          </p:cNvSpPr>
          <p:nvPr/>
        </p:nvSpPr>
        <p:spPr bwMode="auto">
          <a:xfrm>
            <a:off x="2051050" y="6237288"/>
            <a:ext cx="5826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cxnSp>
        <p:nvCxnSpPr>
          <p:cNvPr id="49160" name="直線コネクタ 9"/>
          <p:cNvCxnSpPr>
            <a:cxnSpLocks noChangeShapeType="1"/>
          </p:cNvCxnSpPr>
          <p:nvPr/>
        </p:nvCxnSpPr>
        <p:spPr bwMode="auto">
          <a:xfrm>
            <a:off x="684213" y="3141663"/>
            <a:ext cx="7991475" cy="1270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9161" name="テキスト ボックス 10"/>
          <p:cNvSpPr txBox="1">
            <a:spLocks noChangeArrowheads="1"/>
          </p:cNvSpPr>
          <p:nvPr/>
        </p:nvSpPr>
        <p:spPr bwMode="auto">
          <a:xfrm>
            <a:off x="8243888" y="2205038"/>
            <a:ext cx="5048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endParaRPr lang="ja-JP" altLang="en-US" sz="1600"/>
          </a:p>
        </p:txBody>
      </p:sp>
      <p:sp>
        <p:nvSpPr>
          <p:cNvPr id="49162" name="テキスト ボックス 11"/>
          <p:cNvSpPr txBox="1">
            <a:spLocks noChangeArrowheads="1"/>
          </p:cNvSpPr>
          <p:nvPr/>
        </p:nvSpPr>
        <p:spPr bwMode="auto">
          <a:xfrm>
            <a:off x="739775" y="2298700"/>
            <a:ext cx="7366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r>
              <a:rPr lang="ja-JP" altLang="en-US" sz="1600"/>
              <a:t>万人</a:t>
            </a:r>
            <a:r>
              <a:rPr lang="en-US" altLang="ja-JP" sz="1600"/>
              <a:t>)</a:t>
            </a:r>
            <a:endParaRPr lang="ja-JP" altLang="en-US" sz="1600"/>
          </a:p>
        </p:txBody>
      </p:sp>
      <p:sp>
        <p:nvSpPr>
          <p:cNvPr id="49163" name="テキスト ボックス 12"/>
          <p:cNvSpPr txBox="1">
            <a:spLocks noChangeArrowheads="1"/>
          </p:cNvSpPr>
          <p:nvPr/>
        </p:nvSpPr>
        <p:spPr bwMode="auto">
          <a:xfrm>
            <a:off x="8748713" y="2997200"/>
            <a:ext cx="38258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80</a:t>
            </a:r>
            <a:endParaRPr lang="ja-JP" altLang="en-US" sz="1400">
              <a:solidFill>
                <a:srgbClr val="FF0000"/>
              </a:solidFill>
            </a:endParaRPr>
          </a:p>
        </p:txBody>
      </p:sp>
      <p:sp>
        <p:nvSpPr>
          <p:cNvPr id="49164" name="テキスト ボックス 13"/>
          <p:cNvSpPr txBox="1">
            <a:spLocks noChangeArrowheads="1"/>
          </p:cNvSpPr>
          <p:nvPr/>
        </p:nvSpPr>
        <p:spPr bwMode="auto">
          <a:xfrm>
            <a:off x="57150" y="3227388"/>
            <a:ext cx="582613"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9000</a:t>
            </a:r>
            <a:endParaRPr lang="ja-JP" altLang="en-US" sz="1400">
              <a:solidFill>
                <a:srgbClr val="FF0000"/>
              </a:solidFill>
            </a:endParaRPr>
          </a:p>
        </p:txBody>
      </p:sp>
      <p:sp>
        <p:nvSpPr>
          <p:cNvPr id="49165" name="テキスト ボックス 14"/>
          <p:cNvSpPr txBox="1">
            <a:spLocks noChangeArrowheads="1"/>
          </p:cNvSpPr>
          <p:nvPr/>
        </p:nvSpPr>
        <p:spPr bwMode="auto">
          <a:xfrm>
            <a:off x="2051050" y="2586038"/>
            <a:ext cx="5137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1600"/>
              <a:t>図表 ５</a:t>
            </a:r>
            <a:r>
              <a:rPr lang="en-US" altLang="ja-JP" sz="1600"/>
              <a:t>-</a:t>
            </a:r>
            <a:r>
              <a:rPr lang="ja-JP" altLang="en-US" sz="1600"/>
              <a:t>２ インターネット利用者数及び人口普及率の推移</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463800"/>
            <a:ext cx="7772400" cy="1470025"/>
          </a:xfrm>
        </p:spPr>
        <p:txBody>
          <a:bodyPr/>
          <a:lstStyle/>
          <a:p>
            <a:pPr eaLnBrk="1" hangingPunct="1"/>
            <a:r>
              <a:rPr lang="en-US" altLang="ja-JP" sz="5400" smtClean="0"/>
              <a:t/>
            </a:r>
            <a:br>
              <a:rPr lang="en-US" altLang="ja-JP" sz="5400" smtClean="0"/>
            </a:br>
            <a:r>
              <a:rPr lang="ja-JP" altLang="en-US" sz="5400" smtClean="0"/>
              <a:t>知の爆発と</a:t>
            </a:r>
            <a:r>
              <a:rPr lang="en-US" altLang="ja-JP" sz="5400" smtClean="0"/>
              <a:t/>
            </a:r>
            <a:br>
              <a:rPr lang="en-US" altLang="ja-JP" sz="5400" smtClean="0"/>
            </a:br>
            <a:r>
              <a:rPr lang="ja-JP" altLang="en-US" sz="5400" smtClean="0"/>
              <a:t>情報化時代の科学</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44450"/>
            <a:ext cx="8229600" cy="1143000"/>
          </a:xfrm>
        </p:spPr>
        <p:txBody>
          <a:bodyPr/>
          <a:lstStyle/>
          <a:p>
            <a:r>
              <a:rPr lang="ja-JP" altLang="en-US" smtClean="0"/>
              <a:t>背景となる思想</a:t>
            </a:r>
          </a:p>
        </p:txBody>
      </p:sp>
      <p:sp>
        <p:nvSpPr>
          <p:cNvPr id="50179" name="コンテンツ プレースホルダ 2"/>
          <p:cNvSpPr>
            <a:spLocks noGrp="1"/>
          </p:cNvSpPr>
          <p:nvPr>
            <p:ph idx="1"/>
          </p:nvPr>
        </p:nvSpPr>
        <p:spPr>
          <a:xfrm>
            <a:off x="457200" y="1196975"/>
            <a:ext cx="8229600" cy="4525963"/>
          </a:xfrm>
        </p:spPr>
        <p:txBody>
          <a:bodyPr/>
          <a:lstStyle/>
          <a:p>
            <a:r>
              <a:rPr lang="en-US" altLang="ja-JP" b="1" smtClean="0">
                <a:solidFill>
                  <a:schemeClr val="accent2"/>
                </a:solidFill>
              </a:rPr>
              <a:t>Vannevar Bush</a:t>
            </a:r>
            <a:r>
              <a:rPr lang="ja-JP" altLang="en-US" b="1" smtClean="0">
                <a:solidFill>
                  <a:schemeClr val="accent2"/>
                </a:solidFill>
              </a:rPr>
              <a:t>（</a:t>
            </a:r>
            <a:r>
              <a:rPr lang="en-US" altLang="ja-JP" b="1" smtClean="0">
                <a:solidFill>
                  <a:schemeClr val="accent2"/>
                </a:solidFill>
              </a:rPr>
              <a:t>1945</a:t>
            </a:r>
            <a:r>
              <a:rPr lang="ja-JP" altLang="en-US" b="1" smtClean="0">
                <a:solidFill>
                  <a:schemeClr val="accent2"/>
                </a:solidFill>
              </a:rPr>
              <a:t>）</a:t>
            </a:r>
            <a:r>
              <a:rPr lang="en-US" altLang="ja-JP" b="1" smtClean="0">
                <a:solidFill>
                  <a:schemeClr val="accent2"/>
                </a:solidFill>
              </a:rPr>
              <a:t/>
            </a:r>
            <a:br>
              <a:rPr lang="en-US" altLang="ja-JP" b="1" smtClean="0">
                <a:solidFill>
                  <a:schemeClr val="accent2"/>
                </a:solidFill>
              </a:rPr>
            </a:br>
            <a:r>
              <a:rPr lang="en-US" altLang="ja-JP" sz="2000" smtClean="0"/>
              <a:t>MIT</a:t>
            </a:r>
            <a:r>
              <a:rPr lang="ja-JP" altLang="en-US" sz="2000" smtClean="0"/>
              <a:t>の副学長</a:t>
            </a:r>
            <a:r>
              <a:rPr lang="en-US" altLang="ja-JP" sz="2000" smtClean="0"/>
              <a:t>, </a:t>
            </a:r>
            <a:r>
              <a:rPr lang="ja-JP" altLang="en-US" sz="2000" smtClean="0"/>
              <a:t>第二次大戦中は国防研究委員会議長</a:t>
            </a:r>
            <a:r>
              <a:rPr lang="en-US" altLang="ja-JP" sz="2000" smtClean="0"/>
              <a:t>, </a:t>
            </a:r>
            <a:r>
              <a:rPr lang="ja-JP" altLang="en-US" sz="2000" smtClean="0"/>
              <a:t>レーダーから対潜水艦作戦</a:t>
            </a:r>
            <a:r>
              <a:rPr lang="en-US" altLang="ja-JP" sz="2000" smtClean="0"/>
              <a:t>, </a:t>
            </a:r>
            <a:r>
              <a:rPr lang="ja-JP" altLang="en-US" sz="2000" smtClean="0"/>
              <a:t>マンハッタン計画にいたるまでの兵器開発計画の監督</a:t>
            </a:r>
            <a:endParaRPr lang="en-US" altLang="ja-JP" smtClean="0"/>
          </a:p>
          <a:p>
            <a:endParaRPr lang="en-US" altLang="ja-JP" sz="1800" b="1" smtClean="0">
              <a:solidFill>
                <a:schemeClr val="accent2"/>
              </a:solidFill>
            </a:endParaRPr>
          </a:p>
          <a:p>
            <a:r>
              <a:rPr lang="ja-JP" altLang="en-US" b="1" smtClean="0">
                <a:solidFill>
                  <a:schemeClr val="accent2"/>
                </a:solidFill>
              </a:rPr>
              <a:t>人類の課題は</a:t>
            </a:r>
            <a:r>
              <a:rPr lang="ja-JP" altLang="en-US" b="1" smtClean="0">
                <a:solidFill>
                  <a:srgbClr val="FF0000"/>
                </a:solidFill>
              </a:rPr>
              <a:t>知の爆発への対応</a:t>
            </a:r>
            <a:r>
              <a:rPr lang="en-US" altLang="ja-JP" b="1" smtClean="0">
                <a:solidFill>
                  <a:srgbClr val="FF0000"/>
                </a:solidFill>
              </a:rPr>
              <a:t/>
            </a:r>
            <a:br>
              <a:rPr lang="en-US" altLang="ja-JP" b="1" smtClean="0">
                <a:solidFill>
                  <a:srgbClr val="FF0000"/>
                </a:solidFill>
              </a:rPr>
            </a:br>
            <a:r>
              <a:rPr lang="ja-JP" altLang="en-US" sz="2000" b="1" smtClean="0"/>
              <a:t>人類にとっての真の挑戦は</a:t>
            </a:r>
            <a:r>
              <a:rPr lang="en-US" altLang="ja-JP" sz="2000" b="1" smtClean="0"/>
              <a:t/>
            </a:r>
            <a:br>
              <a:rPr lang="en-US" altLang="ja-JP" sz="2000" b="1" smtClean="0"/>
            </a:br>
            <a:r>
              <a:rPr lang="en-US" altLang="ja-JP" sz="2000" b="1" smtClean="0"/>
              <a:t/>
            </a:r>
            <a:br>
              <a:rPr lang="en-US" altLang="ja-JP" sz="2000" b="1" smtClean="0"/>
            </a:br>
            <a:r>
              <a:rPr lang="ja-JP" altLang="en-US" sz="2000" smtClean="0"/>
              <a:t>原子をさらに細かく調べたり</a:t>
            </a:r>
            <a:br>
              <a:rPr lang="ja-JP" altLang="en-US" sz="2000" smtClean="0"/>
            </a:br>
            <a:r>
              <a:rPr lang="ja-JP" altLang="en-US" sz="2000" smtClean="0"/>
              <a:t>生命の複雑さを探求すること</a:t>
            </a:r>
            <a:r>
              <a:rPr lang="en-US" altLang="ja-JP" sz="2000" smtClean="0"/>
              <a:t/>
            </a:r>
            <a:br>
              <a:rPr lang="en-US" altLang="ja-JP" sz="2000" smtClean="0"/>
            </a:br>
            <a:r>
              <a:rPr lang="ja-JP" altLang="en-US" sz="2000" smtClean="0"/>
              <a:t>ではなく</a:t>
            </a:r>
            <a:r>
              <a:rPr lang="en-US" altLang="ja-JP" sz="2000" b="1" smtClean="0"/>
              <a:t/>
            </a:r>
            <a:br>
              <a:rPr lang="en-US" altLang="ja-JP" sz="2000" b="1" smtClean="0"/>
            </a:br>
            <a:r>
              <a:rPr lang="en-US" altLang="ja-JP" sz="2000" b="1" smtClean="0"/>
              <a:t/>
            </a:r>
            <a:br>
              <a:rPr lang="en-US" altLang="ja-JP" sz="2000" b="1" smtClean="0"/>
            </a:br>
            <a:r>
              <a:rPr lang="ja-JP" altLang="en-US" sz="2000" b="1" smtClean="0">
                <a:solidFill>
                  <a:srgbClr val="FF0000"/>
                </a:solidFill>
              </a:rPr>
              <a:t>科学技術が氾濫させる情報の</a:t>
            </a:r>
            <a:br>
              <a:rPr lang="ja-JP" altLang="en-US" sz="2000" b="1" smtClean="0">
                <a:solidFill>
                  <a:srgbClr val="FF0000"/>
                </a:solidFill>
              </a:rPr>
            </a:br>
            <a:r>
              <a:rPr lang="ja-JP" altLang="en-US" sz="2000" b="1" smtClean="0">
                <a:solidFill>
                  <a:srgbClr val="FF0000"/>
                </a:solidFill>
              </a:rPr>
              <a:t>よりよい管理方法を発見すること</a:t>
            </a:r>
            <a:r>
              <a:rPr lang="en-US" altLang="ja-JP" sz="2000" b="1" smtClean="0">
                <a:solidFill>
                  <a:srgbClr val="FF0000"/>
                </a:solidFill>
              </a:rPr>
              <a:t>.</a:t>
            </a:r>
            <a:endParaRPr lang="ja-JP" altLang="en-US" b="1" smtClean="0">
              <a:solidFill>
                <a:srgbClr val="FF0000"/>
              </a:solidFill>
            </a:endParaRPr>
          </a:p>
          <a:p>
            <a:endParaRPr lang="ja-JP" altLang="en-US" b="1" smtClean="0">
              <a:solidFill>
                <a:srgbClr val="FF0000"/>
              </a:solidFill>
            </a:endParaRPr>
          </a:p>
          <a:p>
            <a:endParaRPr lang="en-US" altLang="ja-JP" smtClean="0">
              <a:solidFill>
                <a:schemeClr val="accent2"/>
              </a:solidFill>
            </a:endParaRPr>
          </a:p>
          <a:p>
            <a:endParaRPr lang="ja-JP" altLang="en-US" smtClean="0"/>
          </a:p>
        </p:txBody>
      </p:sp>
      <p:pic>
        <p:nvPicPr>
          <p:cNvPr id="51204" name="Picture 4" descr="Vannevar_Bush_portrait"/>
          <p:cNvPicPr>
            <a:picLocks noChangeAspect="1" noChangeArrowheads="1"/>
          </p:cNvPicPr>
          <p:nvPr/>
        </p:nvPicPr>
        <p:blipFill>
          <a:blip r:embed="rId3">
            <a:extLst>
              <a:ext uri="{28A0092B-C50C-407E-A947-70E740481C1C}">
                <a14:useLocalDpi xmlns:a14="http://schemas.microsoft.com/office/drawing/2010/main" val="0"/>
              </a:ext>
            </a:extLst>
          </a:blip>
          <a:srcRect l="-264" t="6491" r="16251" b="17163"/>
          <a:stretch>
            <a:fillRect/>
          </a:stretch>
        </p:blipFill>
        <p:spPr bwMode="auto">
          <a:xfrm>
            <a:off x="4772025" y="3284538"/>
            <a:ext cx="430053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正方形/長方形 6"/>
          <p:cNvSpPr>
            <a:spLocks noChangeArrowheads="1"/>
          </p:cNvSpPr>
          <p:nvPr/>
        </p:nvSpPr>
        <p:spPr bwMode="auto">
          <a:xfrm>
            <a:off x="4895850" y="638175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http://en.wikipedia.org/wiki/Vannevar_Bush</a:t>
            </a:r>
            <a:endParaRPr lang="ja-JP"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0825" y="44450"/>
            <a:ext cx="8642350" cy="1143000"/>
          </a:xfrm>
        </p:spPr>
        <p:txBody>
          <a:bodyPr/>
          <a:lstStyle/>
          <a:p>
            <a:r>
              <a:rPr lang="ja-JP" altLang="en-US" smtClean="0"/>
              <a:t>地球惑星科学における様々な展開</a:t>
            </a:r>
          </a:p>
        </p:txBody>
      </p:sp>
      <p:sp>
        <p:nvSpPr>
          <p:cNvPr id="6147" name="コンテンツ プレースホルダ 2"/>
          <p:cNvSpPr>
            <a:spLocks noGrp="1"/>
          </p:cNvSpPr>
          <p:nvPr>
            <p:ph idx="1"/>
          </p:nvPr>
        </p:nvSpPr>
        <p:spPr>
          <a:xfrm>
            <a:off x="457200" y="1196975"/>
            <a:ext cx="8229600" cy="4525963"/>
          </a:xfrm>
        </p:spPr>
        <p:txBody>
          <a:bodyPr/>
          <a:lstStyle/>
          <a:p>
            <a:r>
              <a:rPr lang="ja-JP" altLang="en-US" dirty="0" smtClean="0">
                <a:solidFill>
                  <a:srgbClr val="000099"/>
                </a:solidFill>
              </a:rPr>
              <a:t>高性能計算（</a:t>
            </a:r>
            <a:r>
              <a:rPr lang="en-US" altLang="ja-JP" sz="2800" dirty="0" smtClean="0">
                <a:solidFill>
                  <a:srgbClr val="000099"/>
                </a:solidFill>
              </a:rPr>
              <a:t>High Performance Computing</a:t>
            </a:r>
            <a:r>
              <a:rPr lang="ja-JP" altLang="en-US" dirty="0" smtClean="0">
                <a:solidFill>
                  <a:srgbClr val="000099"/>
                </a:solidFill>
              </a:rPr>
              <a:t>）</a:t>
            </a:r>
            <a:endParaRPr lang="en-US" altLang="ja-JP" dirty="0" smtClean="0">
              <a:solidFill>
                <a:srgbClr val="000099"/>
              </a:solidFill>
            </a:endParaRPr>
          </a:p>
          <a:p>
            <a:pPr lvl="1"/>
            <a:r>
              <a:rPr lang="ja-JP" altLang="en-US" dirty="0" smtClean="0"/>
              <a:t>天気予報・気候予測</a:t>
            </a:r>
            <a:r>
              <a:rPr lang="en-US" altLang="ja-JP" dirty="0" smtClean="0"/>
              <a:t>, </a:t>
            </a:r>
            <a:r>
              <a:rPr lang="ja-JP" altLang="en-US" dirty="0" smtClean="0"/>
              <a:t>惑星形成</a:t>
            </a:r>
            <a:r>
              <a:rPr lang="en-US" altLang="ja-JP" dirty="0" smtClean="0"/>
              <a:t>, </a:t>
            </a:r>
            <a:r>
              <a:rPr lang="ja-JP" altLang="en-US" dirty="0" smtClean="0"/>
              <a:t>銀河の進化</a:t>
            </a:r>
            <a:endParaRPr lang="en-US" altLang="ja-JP" dirty="0" smtClean="0"/>
          </a:p>
          <a:p>
            <a:pPr lvl="1"/>
            <a:r>
              <a:rPr lang="en-US" altLang="ja-JP" dirty="0" smtClean="0"/>
              <a:t>GRAPE, </a:t>
            </a:r>
            <a:r>
              <a:rPr lang="ja-JP" altLang="en-US" dirty="0" smtClean="0"/>
              <a:t>地球シミュレータ，京コンピュータ</a:t>
            </a:r>
            <a:endParaRPr lang="en-US" altLang="ja-JP" dirty="0" smtClean="0"/>
          </a:p>
          <a:p>
            <a:r>
              <a:rPr lang="ja-JP" altLang="en-US" dirty="0" smtClean="0">
                <a:solidFill>
                  <a:srgbClr val="000099"/>
                </a:solidFill>
              </a:rPr>
              <a:t>遠隔計算・遠隔観測</a:t>
            </a:r>
            <a:endParaRPr lang="en-US" altLang="ja-JP" dirty="0" smtClean="0">
              <a:solidFill>
                <a:srgbClr val="000099"/>
              </a:solidFill>
            </a:endParaRPr>
          </a:p>
          <a:p>
            <a:pPr lvl="1"/>
            <a:r>
              <a:rPr lang="ja-JP" altLang="en-US" dirty="0" smtClean="0"/>
              <a:t>すばる望遠鏡</a:t>
            </a:r>
            <a:endParaRPr lang="en-US" altLang="ja-JP" dirty="0" smtClean="0"/>
          </a:p>
          <a:p>
            <a:r>
              <a:rPr lang="ja-JP" altLang="en-US" dirty="0" smtClean="0">
                <a:solidFill>
                  <a:srgbClr val="000099"/>
                </a:solidFill>
              </a:rPr>
              <a:t>広域観測網</a:t>
            </a:r>
            <a:endParaRPr lang="en-US" altLang="ja-JP" dirty="0" smtClean="0">
              <a:solidFill>
                <a:srgbClr val="000099"/>
              </a:solidFill>
            </a:endParaRPr>
          </a:p>
          <a:p>
            <a:pPr lvl="1"/>
            <a:r>
              <a:rPr lang="ja-JP" altLang="en-US" dirty="0" smtClean="0"/>
              <a:t>アメダス</a:t>
            </a:r>
            <a:r>
              <a:rPr lang="en-US" altLang="ja-JP" dirty="0" smtClean="0"/>
              <a:t>, HI-net</a:t>
            </a:r>
            <a:r>
              <a:rPr lang="ja-JP" altLang="en-US" dirty="0" smtClean="0"/>
              <a:t>（地震観測）</a:t>
            </a:r>
            <a:endParaRPr lang="en-US" altLang="ja-JP" dirty="0" smtClean="0"/>
          </a:p>
          <a:p>
            <a:pPr>
              <a:buFontTx/>
              <a:buNone/>
            </a:pPr>
            <a:endParaRPr lang="en-US" altLang="ja-JP" dirty="0" smtClean="0"/>
          </a:p>
          <a:p>
            <a:pPr lvl="1"/>
            <a:endParaRPr lang="en-US" altLang="ja-JP" dirty="0" smtClean="0"/>
          </a:p>
          <a:p>
            <a:pPr lvl="1"/>
            <a:endParaRPr lang="en-US" altLang="ja-JP" dirty="0" smtClean="0"/>
          </a:p>
          <a:p>
            <a:endParaRPr lang="ja-JP" altLang="en-US" dirty="0" smtClean="0"/>
          </a:p>
        </p:txBody>
      </p:sp>
      <p:pic>
        <p:nvPicPr>
          <p:cNvPr id="6148" name="Picture 5" descr="enclosure_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3501008"/>
            <a:ext cx="23923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6753225" y="5924426"/>
            <a:ext cx="1960562" cy="457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すばる望遠鏡</a:t>
            </a:r>
          </a:p>
        </p:txBody>
      </p:sp>
      <p:sp>
        <p:nvSpPr>
          <p:cNvPr id="6150" name="テキスト ボックス 5"/>
          <p:cNvSpPr txBox="1">
            <a:spLocks noChangeArrowheads="1"/>
          </p:cNvSpPr>
          <p:nvPr/>
        </p:nvSpPr>
        <p:spPr bwMode="auto">
          <a:xfrm>
            <a:off x="6084168" y="6309320"/>
            <a:ext cx="3055938" cy="254000"/>
          </a:xfrm>
          <a:prstGeom prst="rect">
            <a:avLst/>
          </a:prstGeom>
          <a:noFill/>
          <a:ln w="9525">
            <a:noFill/>
            <a:miter lim="800000"/>
            <a:headEnd/>
            <a:tailEnd/>
          </a:ln>
        </p:spPr>
        <p:txBody>
          <a:bodyPr wrap="none">
            <a:spAutoFit/>
          </a:bodyPr>
          <a:lstStyle/>
          <a:p>
            <a:pPr>
              <a:defRPr/>
            </a:pPr>
            <a:r>
              <a:rPr lang="en-US" altLang="ja-JP" sz="1050" dirty="0">
                <a:ea typeface="ＭＳ Ｐゴシック" charset="-128"/>
              </a:rPr>
              <a:t>http://www.naoj.org/photo/enclosure_300.jpg</a:t>
            </a:r>
            <a:endParaRPr lang="ja-JP" altLang="en-US" sz="1050" dirty="0">
              <a:ea typeface="ＭＳ Ｐゴシック" charset="-128"/>
            </a:endParaRPr>
          </a:p>
        </p:txBody>
      </p:sp>
      <p:pic>
        <p:nvPicPr>
          <p:cNvPr id="6151" name="図 6" descr="K_computer_S007126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548" y="4962227"/>
            <a:ext cx="4166466"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6"/>
          <p:cNvSpPr txBox="1">
            <a:spLocks noChangeArrowheads="1"/>
          </p:cNvSpPr>
          <p:nvPr/>
        </p:nvSpPr>
        <p:spPr bwMode="auto">
          <a:xfrm>
            <a:off x="2654300" y="6211888"/>
            <a:ext cx="2062163" cy="4619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京コンピュータ</a:t>
            </a:r>
          </a:p>
        </p:txBody>
      </p:sp>
      <p:sp>
        <p:nvSpPr>
          <p:cNvPr id="6153" name="テキスト ボックス 8"/>
          <p:cNvSpPr txBox="1">
            <a:spLocks noChangeArrowheads="1"/>
          </p:cNvSpPr>
          <p:nvPr/>
        </p:nvSpPr>
        <p:spPr bwMode="auto">
          <a:xfrm>
            <a:off x="-107950" y="6597650"/>
            <a:ext cx="6486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900"/>
              <a:t>http://upload.wikimedia.org/wikipedia/ja/thumb/8/82/K_computer_S0071267.JPG/200px-K_computer_S0071267.JPG</a:t>
            </a:r>
            <a:endParaRPr lang="ja-JP" altLang="en-US" sz="9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の考案したシステム</a:t>
            </a:r>
          </a:p>
        </p:txBody>
      </p:sp>
      <p:sp>
        <p:nvSpPr>
          <p:cNvPr id="51203" name="コンテンツ プレースホルダ 2"/>
          <p:cNvSpPr>
            <a:spLocks noGrp="1"/>
          </p:cNvSpPr>
          <p:nvPr>
            <p:ph idx="1"/>
          </p:nvPr>
        </p:nvSpPr>
        <p:spPr>
          <a:xfrm>
            <a:off x="457200" y="1196975"/>
            <a:ext cx="8229600" cy="4525963"/>
          </a:xfrm>
        </p:spPr>
        <p:txBody>
          <a:bodyPr/>
          <a:lstStyle/>
          <a:p>
            <a:r>
              <a:rPr lang="en-US" altLang="ja-JP" sz="2800" b="1" dirty="0" err="1" smtClean="0">
                <a:solidFill>
                  <a:srgbClr val="000099"/>
                </a:solidFill>
              </a:rPr>
              <a:t>Memex</a:t>
            </a:r>
            <a:endParaRPr lang="en-US" altLang="ja-JP" sz="2800" b="1" dirty="0" smtClean="0">
              <a:solidFill>
                <a:srgbClr val="000099"/>
              </a:solidFill>
            </a:endParaRPr>
          </a:p>
          <a:p>
            <a:pPr lvl="1"/>
            <a:r>
              <a:rPr lang="ja-JP" altLang="en-US" sz="2400" b="1" dirty="0" smtClean="0"/>
              <a:t>関連がある異種の情報を結び付ける装置</a:t>
            </a:r>
          </a:p>
          <a:p>
            <a:pPr lvl="1"/>
            <a:r>
              <a:rPr lang="ja-JP" altLang="en-US" sz="2400" b="1" dirty="0" smtClean="0"/>
              <a:t>誰もが自分専用の情報を整理蓄積できる</a:t>
            </a:r>
          </a:p>
          <a:p>
            <a:pPr lvl="2"/>
            <a:r>
              <a:rPr lang="ja-JP" altLang="en-US" sz="2000" dirty="0" smtClean="0"/>
              <a:t>弁護士は，自分自身・友人・関係当局の関連意見や決定を呼び出せる</a:t>
            </a:r>
            <a:r>
              <a:rPr lang="en-US" altLang="ja-JP" sz="2000" dirty="0" smtClean="0"/>
              <a:t>.</a:t>
            </a:r>
          </a:p>
          <a:p>
            <a:pPr lvl="2"/>
            <a:r>
              <a:rPr lang="ja-JP" altLang="en-US" sz="2000" dirty="0" smtClean="0"/>
              <a:t>弁理士は，数百万件もの特許を即座に調べることができる</a:t>
            </a:r>
            <a:r>
              <a:rPr lang="en-US" altLang="ja-JP" sz="2000" dirty="0" smtClean="0"/>
              <a:t> </a:t>
            </a:r>
          </a:p>
          <a:p>
            <a:pPr lvl="2"/>
            <a:r>
              <a:rPr lang="ja-JP" altLang="en-US" sz="2000" dirty="0" smtClean="0"/>
              <a:t>医師は，類似した症例を手早く調べたうえ</a:t>
            </a:r>
            <a:r>
              <a:rPr lang="en-US" altLang="ja-JP" sz="2000" dirty="0" smtClean="0"/>
              <a:t>, </a:t>
            </a:r>
            <a:r>
              <a:rPr lang="ja-JP" altLang="en-US" sz="2000" dirty="0" smtClean="0"/>
              <a:t>解剖学や組織学などの書物まで引くことができる</a:t>
            </a:r>
            <a:endParaRPr lang="en-US" altLang="ja-JP" sz="2000" dirty="0" smtClean="0"/>
          </a:p>
          <a:p>
            <a:pPr lvl="1"/>
            <a:r>
              <a:rPr lang="ja-JP" altLang="en-US" sz="2400" b="1" dirty="0" smtClean="0"/>
              <a:t>膨大な記録を整理して</a:t>
            </a:r>
            <a:r>
              <a:rPr lang="en-US" altLang="ja-JP" sz="2400" b="1" dirty="0" smtClean="0"/>
              <a:t/>
            </a:r>
            <a:br>
              <a:rPr lang="en-US" altLang="ja-JP" sz="2400" b="1" dirty="0" smtClean="0"/>
            </a:br>
            <a:r>
              <a:rPr lang="ja-JP" altLang="en-US" sz="2400" b="1" dirty="0" smtClean="0"/>
              <a:t>誰もが活用できるように</a:t>
            </a:r>
            <a:r>
              <a:rPr lang="en-US" altLang="ja-JP" sz="2400" b="1" dirty="0" smtClean="0"/>
              <a:t/>
            </a:r>
            <a:br>
              <a:rPr lang="en-US" altLang="ja-JP" sz="2400" b="1" dirty="0" smtClean="0"/>
            </a:br>
            <a:r>
              <a:rPr lang="ja-JP" altLang="en-US" sz="2400" b="1" dirty="0" smtClean="0"/>
              <a:t>する先駆的な職業も</a:t>
            </a:r>
            <a:r>
              <a:rPr lang="en-US" altLang="ja-JP" sz="2400" b="1" dirty="0" smtClean="0"/>
              <a:t/>
            </a:r>
            <a:br>
              <a:rPr lang="en-US" altLang="ja-JP" sz="2400" b="1" dirty="0" smtClean="0"/>
            </a:br>
            <a:r>
              <a:rPr lang="ja-JP" altLang="en-US" sz="2400" b="1" dirty="0" smtClean="0"/>
              <a:t>生まれるだろう</a:t>
            </a:r>
            <a:endParaRPr lang="en-US" altLang="ja-JP" sz="2400" b="1" dirty="0" smtClean="0"/>
          </a:p>
          <a:p>
            <a:endParaRPr lang="ja-JP" altLang="en-US" sz="2800" dirty="0" smtClean="0"/>
          </a:p>
        </p:txBody>
      </p:sp>
      <p:pic>
        <p:nvPicPr>
          <p:cNvPr id="52228" name="図 3" descr="memex.gif"/>
          <p:cNvPicPr>
            <a:picLocks noChangeAspect="1"/>
          </p:cNvPicPr>
          <p:nvPr/>
        </p:nvPicPr>
        <p:blipFill>
          <a:blip r:embed="rId3">
            <a:extLst>
              <a:ext uri="{28A0092B-C50C-407E-A947-70E740481C1C}">
                <a14:useLocalDpi xmlns:a14="http://schemas.microsoft.com/office/drawing/2010/main" val="0"/>
              </a:ext>
            </a:extLst>
          </a:blip>
          <a:srcRect l="7545" r="9457" b="15865"/>
          <a:stretch>
            <a:fillRect/>
          </a:stretch>
        </p:blipFill>
        <p:spPr bwMode="auto">
          <a:xfrm>
            <a:off x="4714875" y="4000500"/>
            <a:ext cx="4429125"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テキスト ボックス 4"/>
          <p:cNvSpPr txBox="1">
            <a:spLocks noChangeArrowheads="1"/>
          </p:cNvSpPr>
          <p:nvPr/>
        </p:nvSpPr>
        <p:spPr bwMode="auto">
          <a:xfrm>
            <a:off x="1430338" y="5992813"/>
            <a:ext cx="3646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kumimoji="0" lang="en-US" altLang="ja-JP" sz="2000" dirty="0" err="1"/>
              <a:t>Memex</a:t>
            </a:r>
            <a:r>
              <a:rPr kumimoji="0" lang="ja-JP" altLang="en-US" sz="2000" dirty="0"/>
              <a:t>の概念図</a:t>
            </a:r>
            <a:endParaRPr kumimoji="0" lang="en-US" altLang="ja-JP" sz="2000" dirty="0"/>
          </a:p>
          <a:p>
            <a:pPr algn="ctr">
              <a:spcBef>
                <a:spcPct val="0"/>
              </a:spcBef>
              <a:buFontTx/>
              <a:buNone/>
            </a:pPr>
            <a:r>
              <a:rPr kumimoji="0" lang="en-US" altLang="ja-JP" sz="1600" dirty="0"/>
              <a:t>http://journal.systemone.at/spaces/</a:t>
            </a:r>
          </a:p>
          <a:p>
            <a:pPr algn="ctr">
              <a:spcBef>
                <a:spcPct val="0"/>
              </a:spcBef>
              <a:buFontTx/>
              <a:buNone/>
            </a:pPr>
            <a:r>
              <a:rPr kumimoji="0" lang="en-US" altLang="ja-JP" sz="1600" dirty="0"/>
              <a:t>journal/members/</a:t>
            </a:r>
            <a:r>
              <a:rPr kumimoji="0" lang="en-US" altLang="ja-JP" sz="1600" dirty="0" err="1"/>
              <a:t>Michael+Schuster</a:t>
            </a:r>
            <a:endParaRPr kumimoji="0"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44450"/>
            <a:ext cx="8229600" cy="1143000"/>
          </a:xfrm>
        </p:spPr>
        <p:txBody>
          <a:bodyPr/>
          <a:lstStyle/>
          <a:p>
            <a:r>
              <a:rPr lang="ja-JP" altLang="en-US" smtClean="0"/>
              <a:t>情報化時代の科学とは</a:t>
            </a:r>
          </a:p>
        </p:txBody>
      </p:sp>
      <p:sp>
        <p:nvSpPr>
          <p:cNvPr id="5222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科学者</a:t>
            </a:r>
          </a:p>
          <a:p>
            <a:pPr lvl="1"/>
            <a:r>
              <a:rPr lang="ja-JP" altLang="en-US" sz="2400" dirty="0" smtClean="0"/>
              <a:t>新たな知見を見出す人</a:t>
            </a:r>
          </a:p>
          <a:p>
            <a:pPr lvl="1"/>
            <a:r>
              <a:rPr lang="ja-JP" altLang="en-US" sz="2400" dirty="0" smtClean="0"/>
              <a:t>情報を作る人</a:t>
            </a:r>
          </a:p>
          <a:p>
            <a:pPr lvl="2"/>
            <a:r>
              <a:rPr lang="ja-JP" altLang="en-US" sz="2000" dirty="0" smtClean="0"/>
              <a:t>一次生産者</a:t>
            </a:r>
          </a:p>
          <a:p>
            <a:r>
              <a:rPr lang="ja-JP" altLang="en-US" sz="2800" b="1" dirty="0" smtClean="0">
                <a:solidFill>
                  <a:srgbClr val="000099"/>
                </a:solidFill>
              </a:rPr>
              <a:t>情報化時代の科学</a:t>
            </a:r>
            <a:r>
              <a:rPr lang="ja-JP" altLang="en-US" sz="2800" b="1" dirty="0" smtClean="0"/>
              <a:t>（</a:t>
            </a:r>
            <a:r>
              <a:rPr lang="en-US" altLang="ja-JP" sz="2800" b="1" dirty="0" smtClean="0"/>
              <a:t>V. Bush, 1945</a:t>
            </a:r>
            <a:r>
              <a:rPr lang="ja-JP" altLang="en-US" sz="2800" b="1" dirty="0" smtClean="0"/>
              <a:t>）</a:t>
            </a:r>
          </a:p>
          <a:p>
            <a:pPr lvl="1"/>
            <a:r>
              <a:rPr lang="ja-JP" altLang="en-US" sz="2400" dirty="0" smtClean="0"/>
              <a:t>細分化</a:t>
            </a:r>
            <a:r>
              <a:rPr lang="ja-JP" altLang="en-US" sz="2400" dirty="0"/>
              <a:t>・</a:t>
            </a:r>
            <a:r>
              <a:rPr lang="ja-JP" altLang="en-US" sz="2400" dirty="0" smtClean="0"/>
              <a:t>専門化，</a:t>
            </a:r>
            <a:r>
              <a:rPr lang="ja-JP" altLang="en-US" sz="2400" b="1" dirty="0" smtClean="0">
                <a:solidFill>
                  <a:srgbClr val="FF0000"/>
                </a:solidFill>
              </a:rPr>
              <a:t>知の爆発</a:t>
            </a:r>
          </a:p>
          <a:p>
            <a:pPr lvl="1"/>
            <a:r>
              <a:rPr lang="ja-JP" altLang="en-US" sz="2400" dirty="0" smtClean="0"/>
              <a:t>情報の流通，加工，掌握が科学においても大きな役割</a:t>
            </a:r>
          </a:p>
          <a:p>
            <a:r>
              <a:rPr lang="ja-JP" altLang="en-US" sz="2800" b="1" dirty="0" smtClean="0">
                <a:solidFill>
                  <a:srgbClr val="000099"/>
                </a:solidFill>
              </a:rPr>
              <a:t>「先進国」の要件：</a:t>
            </a:r>
            <a:r>
              <a:rPr lang="ja-JP" altLang="en-US" sz="2800" b="1" dirty="0" smtClean="0">
                <a:solidFill>
                  <a:srgbClr val="FF0000"/>
                </a:solidFill>
              </a:rPr>
              <a:t>情報の掌握</a:t>
            </a:r>
            <a:endParaRPr lang="ja-JP" altLang="en-US" sz="2400" b="1" dirty="0" smtClean="0">
              <a:solidFill>
                <a:srgbClr val="FF0000"/>
              </a:solidFill>
            </a:endParaRPr>
          </a:p>
          <a:p>
            <a:pPr lvl="1"/>
            <a:r>
              <a:rPr lang="ja-JP" altLang="en-US" sz="2400" dirty="0" smtClean="0"/>
              <a:t>情報利用者だけの国は先進国から脱落</a:t>
            </a:r>
          </a:p>
          <a:p>
            <a:pPr lvl="1"/>
            <a:r>
              <a:rPr lang="ja-JP" altLang="en-US" sz="2400" dirty="0" smtClean="0"/>
              <a:t>グローバリゼーションの恐怖</a:t>
            </a:r>
          </a:p>
          <a:p>
            <a:pPr lvl="1"/>
            <a:r>
              <a:rPr lang="ja-JP" altLang="en-US" sz="2400" dirty="0" smtClean="0"/>
              <a:t>日本では大幅な出遅れ</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457200" y="44450"/>
            <a:ext cx="8229600" cy="1143000"/>
          </a:xfrm>
        </p:spPr>
        <p:txBody>
          <a:bodyPr/>
          <a:lstStyle/>
          <a:p>
            <a:r>
              <a:rPr lang="en-US" altLang="ja-JP" smtClean="0"/>
              <a:t>V. Bush </a:t>
            </a:r>
            <a:r>
              <a:rPr lang="ja-JP" altLang="en-US" smtClean="0"/>
              <a:t>（</a:t>
            </a:r>
            <a:r>
              <a:rPr lang="en-US" altLang="ja-JP" smtClean="0"/>
              <a:t>1945</a:t>
            </a:r>
            <a:r>
              <a:rPr lang="ja-JP" altLang="en-US" smtClean="0"/>
              <a:t>）の実践</a:t>
            </a:r>
            <a:br>
              <a:rPr lang="ja-JP" altLang="en-US" smtClean="0"/>
            </a:br>
            <a:r>
              <a:rPr lang="ja-JP" altLang="en-US" smtClean="0"/>
              <a:t>地球惑星科学の情報化</a:t>
            </a:r>
          </a:p>
        </p:txBody>
      </p:sp>
      <p:sp>
        <p:nvSpPr>
          <p:cNvPr id="53251" name="コンテンツ プレースホルダ 3"/>
          <p:cNvSpPr>
            <a:spLocks noGrp="1"/>
          </p:cNvSpPr>
          <p:nvPr>
            <p:ph idx="1"/>
          </p:nvPr>
        </p:nvSpPr>
        <p:spPr>
          <a:xfrm>
            <a:off x="457200" y="1495425"/>
            <a:ext cx="8229600" cy="4525963"/>
          </a:xfrm>
        </p:spPr>
        <p:txBody>
          <a:bodyPr/>
          <a:lstStyle/>
          <a:p>
            <a:r>
              <a:rPr lang="ja-JP" altLang="en-US" b="1" dirty="0" smtClean="0">
                <a:solidFill>
                  <a:srgbClr val="000099"/>
                </a:solidFill>
              </a:rPr>
              <a:t>計算機に地球惑星科学の知識を教えていく</a:t>
            </a:r>
          </a:p>
          <a:p>
            <a:pPr lvl="1"/>
            <a:r>
              <a:rPr lang="ja-JP" altLang="en-US" dirty="0" smtClean="0"/>
              <a:t>我々の知識の形を明らかにすること</a:t>
            </a:r>
          </a:p>
          <a:p>
            <a:pPr lvl="2"/>
            <a:r>
              <a:rPr lang="ja-JP" altLang="en-US" dirty="0" smtClean="0"/>
              <a:t>われわれが何を知っているかを知ること</a:t>
            </a:r>
          </a:p>
          <a:p>
            <a:pPr lvl="1"/>
            <a:r>
              <a:rPr lang="ja-JP" altLang="en-US" dirty="0" smtClean="0"/>
              <a:t>コンピュータが相互にやり取りできる知識データの構造</a:t>
            </a:r>
          </a:p>
          <a:p>
            <a:pPr lvl="2"/>
            <a:r>
              <a:rPr lang="ja-JP" altLang="en-US" dirty="0" smtClean="0"/>
              <a:t>知識の標準化</a:t>
            </a:r>
          </a:p>
          <a:p>
            <a:pPr lvl="1"/>
            <a:r>
              <a:rPr lang="ja-JP" altLang="en-US" dirty="0" smtClean="0"/>
              <a:t>それぞれの分野の人々が情報科学の発見・発明をそれぞれの分野の知識の集積に対して実際に活用して行うことが必要</a:t>
            </a:r>
          </a:p>
          <a:p>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smtClean="0"/>
              <a:t>まとめ</a:t>
            </a:r>
          </a:p>
        </p:txBody>
      </p:sp>
      <p:sp>
        <p:nvSpPr>
          <p:cNvPr id="55299" name="コンテンツ プレースホルダ 2"/>
          <p:cNvSpPr>
            <a:spLocks noGrp="1"/>
          </p:cNvSpPr>
          <p:nvPr>
            <p:ph idx="1"/>
          </p:nvPr>
        </p:nvSpPr>
        <p:spPr>
          <a:xfrm>
            <a:off x="457200" y="981075"/>
            <a:ext cx="8229600" cy="4525963"/>
          </a:xfrm>
        </p:spPr>
        <p:txBody>
          <a:bodyPr/>
          <a:lstStyle/>
          <a:p>
            <a:r>
              <a:rPr lang="ja-JP" altLang="en-US" sz="2800" b="1" dirty="0" smtClean="0">
                <a:solidFill>
                  <a:srgbClr val="000099"/>
                </a:solidFill>
              </a:rPr>
              <a:t>計算情報環境発展の歴史と情報化時代の科学</a:t>
            </a:r>
            <a:endParaRPr lang="en-US" altLang="ja-JP" sz="2800" b="1" dirty="0" smtClean="0">
              <a:solidFill>
                <a:srgbClr val="000099"/>
              </a:solidFill>
            </a:endParaRPr>
          </a:p>
          <a:p>
            <a:pPr lvl="1"/>
            <a:r>
              <a:rPr lang="ja-JP" altLang="en-US" sz="2400" dirty="0" smtClean="0"/>
              <a:t>「計算のための」計算機から「情報を統べる」計算機へ</a:t>
            </a:r>
            <a:endParaRPr lang="en-US" altLang="ja-JP" sz="2400" dirty="0" smtClean="0"/>
          </a:p>
          <a:p>
            <a:pPr lvl="2"/>
            <a:r>
              <a:rPr lang="ja-JP" altLang="en-US" sz="2000" dirty="0" smtClean="0"/>
              <a:t>汎用機からパソコンへ，</a:t>
            </a:r>
            <a:r>
              <a:rPr lang="en-US" altLang="ja-JP" sz="2000" dirty="0" smtClean="0"/>
              <a:t>Unix</a:t>
            </a:r>
            <a:r>
              <a:rPr lang="ja-JP" altLang="en-US" sz="2000" dirty="0" smtClean="0"/>
              <a:t>　とインターネットの共進化</a:t>
            </a:r>
            <a:endParaRPr lang="en-US" altLang="ja-JP" sz="2000" dirty="0" smtClean="0"/>
          </a:p>
          <a:p>
            <a:pPr lvl="1"/>
            <a:r>
              <a:rPr lang="ja-JP" altLang="en-US" sz="2400" dirty="0" smtClean="0"/>
              <a:t>課題は知の爆発への対応・情報の掌握</a:t>
            </a:r>
            <a:endParaRPr lang="en-US" altLang="ja-JP" sz="2400" dirty="0" smtClean="0"/>
          </a:p>
          <a:p>
            <a:pPr lvl="1"/>
            <a:r>
              <a:rPr lang="ja-JP" altLang="en-US" sz="2400" dirty="0" smtClean="0"/>
              <a:t>我々の分野では「地球惑星科学の情報化」</a:t>
            </a:r>
            <a:r>
              <a:rPr lang="en-US" altLang="ja-JP" dirty="0" smtClean="0"/>
              <a:t/>
            </a:r>
            <a:br>
              <a:rPr lang="en-US" altLang="ja-JP" dirty="0" smtClean="0"/>
            </a:br>
            <a:endParaRPr lang="en-US" altLang="ja-JP" dirty="0" smtClean="0"/>
          </a:p>
          <a:p>
            <a:r>
              <a:rPr lang="ja-JP" altLang="en-US" sz="2800" b="1" dirty="0" smtClean="0">
                <a:solidFill>
                  <a:srgbClr val="000099"/>
                </a:solidFill>
              </a:rPr>
              <a:t>情報実習の目標</a:t>
            </a:r>
            <a:endParaRPr lang="en-US" altLang="ja-JP" sz="2800" b="1" dirty="0" smtClean="0">
              <a:solidFill>
                <a:srgbClr val="000099"/>
              </a:solidFill>
            </a:endParaRPr>
          </a:p>
          <a:p>
            <a:pPr lvl="1"/>
            <a:r>
              <a:rPr lang="ja-JP" altLang="en-US" sz="2400" b="1" dirty="0" smtClean="0">
                <a:solidFill>
                  <a:srgbClr val="FF0000"/>
                </a:solidFill>
              </a:rPr>
              <a:t>計算情報環境の技術的基本概念</a:t>
            </a:r>
            <a:r>
              <a:rPr lang="ja-JP" altLang="en-US" sz="2400" b="1" dirty="0" smtClean="0"/>
              <a:t>を実体験し</a:t>
            </a:r>
            <a:r>
              <a:rPr lang="en-US" altLang="ja-JP" sz="2400" b="1" dirty="0" smtClean="0"/>
              <a:t>, </a:t>
            </a:r>
            <a:br>
              <a:rPr lang="en-US" altLang="ja-JP" sz="2400" b="1" dirty="0" smtClean="0"/>
            </a:br>
            <a:r>
              <a:rPr lang="ja-JP" altLang="en-US" sz="2400" b="1" dirty="0" smtClean="0">
                <a:solidFill>
                  <a:srgbClr val="FF0000"/>
                </a:solidFill>
              </a:rPr>
              <a:t>自分の情報環境は自分で維持</a:t>
            </a:r>
            <a:r>
              <a:rPr lang="ja-JP" altLang="en-US" sz="2400" b="1" dirty="0" smtClean="0"/>
              <a:t>できるようになる</a:t>
            </a:r>
            <a:endParaRPr lang="en-US" altLang="ja-JP" sz="2400" b="1" dirty="0" smtClean="0"/>
          </a:p>
          <a:p>
            <a:pPr lvl="2"/>
            <a:r>
              <a:rPr lang="en-US" altLang="ja-JP" sz="2000" dirty="0" smtClean="0"/>
              <a:t>Unix </a:t>
            </a:r>
            <a:r>
              <a:rPr lang="ja-JP" altLang="en-US" sz="2000" dirty="0" smtClean="0"/>
              <a:t>文化（大学の精神）の継承，自力更生と相互扶助</a:t>
            </a:r>
            <a:endParaRPr lang="en-US" altLang="ja-JP" sz="2000" b="1" dirty="0" smtClean="0"/>
          </a:p>
          <a:p>
            <a:pPr lvl="1"/>
            <a:r>
              <a:rPr lang="ja-JP" altLang="en-US" sz="2400" b="1" dirty="0" smtClean="0"/>
              <a:t>自分の置かれている</a:t>
            </a:r>
            <a:r>
              <a:rPr lang="ja-JP" altLang="en-US" sz="2400" b="1" dirty="0" smtClean="0">
                <a:solidFill>
                  <a:srgbClr val="FF0000"/>
                </a:solidFill>
              </a:rPr>
              <a:t>情報環境総体への洞察力を養う</a:t>
            </a:r>
          </a:p>
          <a:p>
            <a:pPr lvl="2"/>
            <a:r>
              <a:rPr lang="ja-JP" altLang="en-US" sz="2000" dirty="0" smtClean="0"/>
              <a:t>常識と作法・安全性と安定性を理解，あるべき将来の姿を模索</a:t>
            </a:r>
            <a:endParaRPr lang="en-US" altLang="ja-JP" sz="2000" dirty="0" smtClean="0"/>
          </a:p>
          <a:p>
            <a:pPr lvl="1"/>
            <a:r>
              <a:rPr lang="ja-JP" altLang="en-US" sz="2400" dirty="0" smtClean="0"/>
              <a:t>地球惑星科学の情報化を担う人材が生まれることを期待</a:t>
            </a:r>
            <a:endParaRPr lang="en-US" altLang="ja-JP" sz="2400" dirty="0" smtClean="0"/>
          </a:p>
          <a:p>
            <a:pPr lvl="1"/>
            <a:endParaRPr lang="en-US" altLang="ja-JP" dirty="0" smtClean="0"/>
          </a:p>
          <a:p>
            <a:pPr lvl="1"/>
            <a:endParaRPr lang="en-US" altLang="ja-JP" dirty="0" smtClean="0"/>
          </a:p>
          <a:p>
            <a:pPr lvl="2"/>
            <a:endParaRPr lang="en-US" altLang="ja-JP" sz="2000" dirty="0" smtClean="0"/>
          </a:p>
          <a:p>
            <a:endParaRPr lang="en-US" altLang="ja-JP"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6323" name="コンテンツ プレースホルダ 2"/>
          <p:cNvSpPr>
            <a:spLocks noGrp="1"/>
          </p:cNvSpPr>
          <p:nvPr>
            <p:ph idx="1"/>
          </p:nvPr>
        </p:nvSpPr>
        <p:spPr>
          <a:xfrm>
            <a:off x="457200" y="1196975"/>
            <a:ext cx="8229600" cy="4525963"/>
          </a:xfrm>
        </p:spPr>
        <p:txBody>
          <a:bodyPr/>
          <a:lstStyle/>
          <a:p>
            <a:r>
              <a:rPr lang="en-US" altLang="ja-JP" sz="1800" smtClean="0"/>
              <a:t>Bush, V., 1945: As we may think. Atlantic Monthly, 1945 July, 101-108. http://www.theatlantic.com/magazine/archive/1945/07/as-we-may-think/3881/</a:t>
            </a:r>
          </a:p>
          <a:p>
            <a:r>
              <a:rPr lang="ja-JP" altLang="en-US" sz="1800" smtClean="0"/>
              <a:t>朝日ジャーナル編１９８９：世界経済三国志：覇権の１５０年</a:t>
            </a:r>
            <a:r>
              <a:rPr lang="en-US" altLang="ja-JP" sz="1800" smtClean="0"/>
              <a:t>, 42</a:t>
            </a:r>
            <a:r>
              <a:rPr lang="ja-JP" altLang="en-US" sz="1800" smtClean="0"/>
              <a:t>節</a:t>
            </a:r>
            <a:r>
              <a:rPr lang="en-US" altLang="ja-JP" sz="1800" smtClean="0"/>
              <a:t>, </a:t>
            </a:r>
            <a:r>
              <a:rPr lang="ja-JP" altLang="en-US" sz="1800" smtClean="0"/>
              <a:t>朝日新聞社</a:t>
            </a:r>
          </a:p>
          <a:p>
            <a:r>
              <a:rPr lang="ja-JP" altLang="en-US" sz="1800" smtClean="0"/>
              <a:t>村井純</a:t>
            </a:r>
            <a:r>
              <a:rPr lang="en-US" altLang="ja-JP" sz="1800" smtClean="0"/>
              <a:t>, 1997: </a:t>
            </a:r>
            <a:r>
              <a:rPr lang="ja-JP" altLang="en-US" sz="1800" smtClean="0"/>
              <a:t>インターネット</a:t>
            </a:r>
            <a:r>
              <a:rPr lang="en-US" altLang="ja-JP" sz="1800" smtClean="0"/>
              <a:t>, </a:t>
            </a:r>
            <a:r>
              <a:rPr lang="ja-JP" altLang="en-US" sz="1800" smtClean="0"/>
              <a:t>岩波新書 新赤 </a:t>
            </a:r>
            <a:r>
              <a:rPr lang="en-US" altLang="ja-JP" sz="1800" smtClean="0"/>
              <a:t>416, </a:t>
            </a:r>
            <a:r>
              <a:rPr lang="ja-JP" altLang="en-US" sz="1800" smtClean="0"/>
              <a:t>岩波書店</a:t>
            </a:r>
            <a:r>
              <a:rPr lang="en-US" altLang="ja-JP" sz="1800" smtClean="0"/>
              <a:t>.</a:t>
            </a:r>
          </a:p>
          <a:p>
            <a:r>
              <a:rPr lang="ja-JP" altLang="en-US" sz="1800" smtClean="0"/>
              <a:t>村井純</a:t>
            </a:r>
            <a:r>
              <a:rPr lang="en-US" altLang="ja-JP" sz="1800" smtClean="0"/>
              <a:t>, 2010: </a:t>
            </a:r>
            <a:r>
              <a:rPr lang="ja-JP" altLang="en-US" sz="1800" smtClean="0"/>
              <a:t>インターネット新時代</a:t>
            </a:r>
            <a:r>
              <a:rPr lang="en-US" altLang="ja-JP" sz="1800" smtClean="0"/>
              <a:t>, </a:t>
            </a:r>
            <a:r>
              <a:rPr lang="ja-JP" altLang="en-US" sz="1800" smtClean="0"/>
              <a:t>岩波新書 新赤 </a:t>
            </a:r>
            <a:r>
              <a:rPr lang="en-US" altLang="ja-JP" sz="1800" smtClean="0"/>
              <a:t>1227, </a:t>
            </a:r>
            <a:r>
              <a:rPr lang="ja-JP" altLang="en-US" sz="1800" smtClean="0"/>
              <a:t>岩波書店</a:t>
            </a:r>
            <a:r>
              <a:rPr lang="en-US" altLang="ja-JP" sz="1800" smtClean="0"/>
              <a:t>.</a:t>
            </a:r>
          </a:p>
          <a:p>
            <a:r>
              <a:rPr lang="ja-JP" altLang="en-US" sz="1800" smtClean="0"/>
              <a:t>歌田明弘</a:t>
            </a:r>
            <a:r>
              <a:rPr lang="en-US" altLang="ja-JP" sz="1800" smtClean="0"/>
              <a:t>, 2000: </a:t>
            </a:r>
            <a:r>
              <a:rPr lang="ja-JP" altLang="en-US" sz="1800" smtClean="0"/>
              <a:t>本の未来はどうなるか 新しい記憶技術の時代へ</a:t>
            </a:r>
            <a:r>
              <a:rPr lang="en-US" altLang="ja-JP" sz="1800" smtClean="0"/>
              <a:t>, </a:t>
            </a:r>
            <a:r>
              <a:rPr lang="ja-JP" altLang="en-US" sz="1800" smtClean="0"/>
              <a:t>中公新書 </a:t>
            </a:r>
            <a:r>
              <a:rPr lang="en-US" altLang="ja-JP" sz="1800" smtClean="0"/>
              <a:t>1562, </a:t>
            </a:r>
            <a:r>
              <a:rPr lang="ja-JP" altLang="en-US" sz="1800" smtClean="0"/>
              <a:t>中央公論新社</a:t>
            </a:r>
          </a:p>
          <a:p>
            <a:r>
              <a:rPr lang="en-US" altLang="ja-JP" sz="1800" smtClean="0"/>
              <a:t>D. Libes &amp; S. Ressler </a:t>
            </a:r>
            <a:r>
              <a:rPr lang="ja-JP" altLang="en-US" sz="1800" smtClean="0"/>
              <a:t>著</a:t>
            </a:r>
            <a:r>
              <a:rPr lang="en-US" altLang="ja-JP" sz="1800" smtClean="0"/>
              <a:t>, </a:t>
            </a:r>
            <a:r>
              <a:rPr lang="ja-JP" altLang="en-US" sz="1800" smtClean="0"/>
              <a:t>坂本 文 訳</a:t>
            </a:r>
            <a:r>
              <a:rPr lang="en-US" altLang="ja-JP" sz="1800" smtClean="0"/>
              <a:t>, 1990: Life with UNIX, </a:t>
            </a:r>
            <a:r>
              <a:rPr lang="ja-JP" altLang="en-US" sz="1800" smtClean="0"/>
              <a:t>アスキー</a:t>
            </a:r>
            <a:r>
              <a:rPr lang="en-US" altLang="ja-JP" sz="1800" smtClean="0"/>
              <a:t>.</a:t>
            </a:r>
          </a:p>
          <a:p>
            <a:r>
              <a:rPr lang="ja-JP" altLang="en-US" sz="1800" smtClean="0"/>
              <a:t>坂村健</a:t>
            </a:r>
            <a:r>
              <a:rPr lang="en-US" altLang="ja-JP" sz="1800" smtClean="0"/>
              <a:t>, 2002: </a:t>
            </a:r>
            <a:r>
              <a:rPr lang="ja-JP" altLang="en-US" sz="1800" smtClean="0"/>
              <a:t>痛快</a:t>
            </a:r>
            <a:r>
              <a:rPr lang="en-US" altLang="ja-JP" sz="1800" smtClean="0"/>
              <a:t>! </a:t>
            </a:r>
            <a:r>
              <a:rPr lang="ja-JP" altLang="en-US" sz="1800" smtClean="0"/>
              <a:t>コンピュータ学</a:t>
            </a:r>
            <a:r>
              <a:rPr lang="en-US" altLang="ja-JP" sz="1800" smtClean="0"/>
              <a:t>, </a:t>
            </a:r>
            <a:r>
              <a:rPr lang="ja-JP" altLang="en-US" sz="1800" smtClean="0"/>
              <a:t>集英社文庫</a:t>
            </a:r>
            <a:r>
              <a:rPr lang="en-US" altLang="ja-JP" sz="1800" smtClean="0"/>
              <a:t>.</a:t>
            </a:r>
          </a:p>
          <a:p>
            <a:r>
              <a:rPr lang="en-US" altLang="ja-JP" sz="1800" smtClean="0"/>
              <a:t>IT</a:t>
            </a:r>
            <a:r>
              <a:rPr lang="ja-JP" altLang="en-US" sz="1800" smtClean="0"/>
              <a:t>ホワイトボックス </a:t>
            </a:r>
            <a:r>
              <a:rPr lang="en-US" altLang="ja-JP" sz="1800" smtClean="0"/>
              <a:t>http://www.nhk.or.jp/itwb/</a:t>
            </a:r>
          </a:p>
          <a:p>
            <a:r>
              <a:rPr lang="ja-JP" altLang="en-US" sz="1800" smtClean="0"/>
              <a:t>総務省，</a:t>
            </a:r>
            <a:r>
              <a:rPr lang="en-US" altLang="ja-JP" sz="1800" smtClean="0"/>
              <a:t>2012: </a:t>
            </a:r>
            <a:r>
              <a:rPr lang="ja-JP" altLang="en-US" sz="1800" smtClean="0"/>
              <a:t>平成</a:t>
            </a:r>
            <a:r>
              <a:rPr lang="en-US" altLang="ja-JP" sz="1800" smtClean="0"/>
              <a:t>24</a:t>
            </a:r>
            <a:r>
              <a:rPr lang="ja-JP" altLang="en-US" sz="1800" smtClean="0"/>
              <a:t>年通信利用動向調査</a:t>
            </a:r>
            <a:r>
              <a:rPr lang="en-US" altLang="ja-JP" sz="1800" smtClean="0"/>
              <a:t/>
            </a:r>
            <a:br>
              <a:rPr lang="en-US" altLang="ja-JP" sz="1800" smtClean="0"/>
            </a:br>
            <a:r>
              <a:rPr lang="en-US" altLang="ja-JP" sz="1800" smtClean="0"/>
              <a:t> http://www.soumu.go.jp/johotsusintokei/statistics/statistics05.html</a:t>
            </a:r>
          </a:p>
          <a:p>
            <a:r>
              <a:rPr lang="ja-JP" altLang="en-US" sz="1800" smtClean="0"/>
              <a:t>総務省，</a:t>
            </a:r>
            <a:r>
              <a:rPr lang="en-US" altLang="ja-JP" sz="1800" smtClean="0"/>
              <a:t>2012: </a:t>
            </a:r>
            <a:r>
              <a:rPr lang="ja-JP" altLang="en-US" sz="1800" smtClean="0"/>
              <a:t>平成</a:t>
            </a:r>
            <a:r>
              <a:rPr lang="en-US" altLang="ja-JP" sz="1800" smtClean="0"/>
              <a:t>24</a:t>
            </a:r>
            <a:r>
              <a:rPr lang="ja-JP" altLang="en-US" sz="1800" smtClean="0"/>
              <a:t>年版情報通信白書 </a:t>
            </a:r>
            <a:r>
              <a:rPr lang="en-US" altLang="ja-JP" sz="1800" smtClean="0"/>
              <a:t>http://www.soumu.go.jp/johotsusintokei/whitepaper/ja/h24/pdf/index.html</a:t>
            </a:r>
          </a:p>
          <a:p>
            <a:r>
              <a:rPr lang="ja-JP" altLang="en-US" sz="1800" smtClean="0"/>
              <a:t>情報処理学会編 </a:t>
            </a:r>
            <a:r>
              <a:rPr lang="en-US" altLang="ja-JP" sz="1800" smtClean="0"/>
              <a:t>2010: </a:t>
            </a:r>
            <a:r>
              <a:rPr lang="ja-JP" altLang="en-US" sz="1800" smtClean="0"/>
              <a:t>日本のコンピュータ史</a:t>
            </a:r>
            <a:r>
              <a:rPr lang="en-US" altLang="ja-JP" sz="1800" smtClean="0"/>
              <a:t>, </a:t>
            </a:r>
            <a:r>
              <a:rPr lang="ja-JP" altLang="en-US" sz="1800" smtClean="0"/>
              <a:t>オーム社</a:t>
            </a:r>
          </a:p>
          <a:p>
            <a:endParaRPr lang="ja-JP" altLang="en-US" sz="1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7347" name="コンテンツ プレースホルダ 2"/>
          <p:cNvSpPr>
            <a:spLocks noGrp="1"/>
          </p:cNvSpPr>
          <p:nvPr>
            <p:ph idx="1"/>
          </p:nvPr>
        </p:nvSpPr>
        <p:spPr>
          <a:xfrm>
            <a:off x="457200" y="1196975"/>
            <a:ext cx="8229600" cy="4525963"/>
          </a:xfrm>
        </p:spPr>
        <p:txBody>
          <a:bodyPr/>
          <a:lstStyle/>
          <a:p>
            <a:r>
              <a:rPr lang="en-US" altLang="ja-JP" sz="1800" smtClean="0"/>
              <a:t>Tom Van Vleck  ed. 1994: The Multicians web site </a:t>
            </a:r>
            <a:br>
              <a:rPr lang="en-US" altLang="ja-JP" sz="1800" smtClean="0"/>
            </a:br>
            <a:r>
              <a:rPr lang="en-US" altLang="ja-JP" sz="1800" smtClean="0"/>
              <a:t>http://www.multicians.org/</a:t>
            </a:r>
          </a:p>
          <a:p>
            <a:r>
              <a:rPr lang="ja-JP" altLang="en-US" sz="1800" smtClean="0"/>
              <a:t>情報処理学会　</a:t>
            </a:r>
            <a:r>
              <a:rPr lang="en-US" altLang="ja-JP" sz="1800" smtClean="0"/>
              <a:t>2003: IPSJ </a:t>
            </a:r>
            <a:r>
              <a:rPr lang="ja-JP" altLang="en-US" sz="1800" smtClean="0"/>
              <a:t>コンピュータ博物館</a:t>
            </a:r>
            <a:r>
              <a:rPr lang="en-US" altLang="ja-JP" sz="1800" smtClean="0"/>
              <a:t/>
            </a:r>
            <a:br>
              <a:rPr lang="en-US" altLang="ja-JP" sz="1800" smtClean="0"/>
            </a:br>
            <a:r>
              <a:rPr lang="en-US" altLang="ja-JP" sz="1800" smtClean="0"/>
              <a:t>http://museum.ipsj.or.jp/index.html</a:t>
            </a:r>
          </a:p>
          <a:p>
            <a:r>
              <a:rPr lang="ja-JP" altLang="en-US" sz="1800" smtClean="0"/>
              <a:t>佐塚秀人</a:t>
            </a:r>
            <a:r>
              <a:rPr lang="en-US" altLang="ja-JP" sz="1800" smtClean="0"/>
              <a:t>, 2012: </a:t>
            </a:r>
            <a:r>
              <a:rPr lang="ja-JP" altLang="en-US" sz="1800" smtClean="0"/>
              <a:t>計算機アーキテクチャ</a:t>
            </a:r>
            <a:r>
              <a:rPr lang="en-US" altLang="ja-JP" sz="1800" smtClean="0"/>
              <a:t>2012, https://sites.google.com/a/sazuka.net/arch2012/home</a:t>
            </a:r>
          </a:p>
          <a:p>
            <a:endParaRPr lang="ja-JP" altLang="en-US" sz="1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3"/>
          <p:cNvSpPr>
            <a:spLocks noGrp="1"/>
          </p:cNvSpPr>
          <p:nvPr>
            <p:ph type="ctrTitle"/>
          </p:nvPr>
        </p:nvSpPr>
        <p:spPr/>
        <p:txBody>
          <a:bodyPr/>
          <a:lstStyle/>
          <a:p>
            <a:r>
              <a:rPr lang="ja-JP" altLang="en-US" smtClean="0"/>
              <a:t>付録</a:t>
            </a:r>
          </a:p>
        </p:txBody>
      </p:sp>
      <p:sp>
        <p:nvSpPr>
          <p:cNvPr id="58371" name="サブタイトル 4"/>
          <p:cNvSpPr>
            <a:spLocks noGrp="1"/>
          </p:cNvSpPr>
          <p:nvPr>
            <p:ph type="subTitle" idx="1"/>
          </p:nvPr>
        </p:nvSpPr>
        <p:spPr/>
        <p:txBody>
          <a:bodyPr/>
          <a:lstStyle/>
          <a:p>
            <a:endParaRPr lang="ja-JP" alt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a:xfrm>
            <a:off x="457200" y="53975"/>
            <a:ext cx="8229600" cy="1143000"/>
          </a:xfrm>
        </p:spPr>
        <p:txBody>
          <a:bodyPr/>
          <a:lstStyle/>
          <a:p>
            <a:r>
              <a:rPr lang="ja-JP" altLang="en-US" sz="3600" b="1" smtClean="0">
                <a:solidFill>
                  <a:schemeClr val="tx1"/>
                </a:solidFill>
              </a:rPr>
              <a:t>その後のハードウェアの発展</a:t>
            </a:r>
            <a:endParaRPr lang="ja-JP" altLang="en-US" sz="3600" b="1" smtClean="0"/>
          </a:p>
        </p:txBody>
      </p:sp>
      <p:sp>
        <p:nvSpPr>
          <p:cNvPr id="59395" name="コンテンツ プレースホルダ 5"/>
          <p:cNvSpPr>
            <a:spLocks noGrp="1"/>
          </p:cNvSpPr>
          <p:nvPr>
            <p:ph sz="half" idx="1"/>
          </p:nvPr>
        </p:nvSpPr>
        <p:spPr>
          <a:xfrm>
            <a:off x="457200" y="1196975"/>
            <a:ext cx="4038600" cy="4525963"/>
          </a:xfrm>
        </p:spPr>
        <p:txBody>
          <a:bodyPr/>
          <a:lstStyle/>
          <a:p>
            <a:r>
              <a:rPr lang="ja-JP" altLang="en-US" b="1" smtClean="0">
                <a:solidFill>
                  <a:srgbClr val="000099"/>
                </a:solidFill>
              </a:rPr>
              <a:t>ダウンサイジング</a:t>
            </a:r>
            <a:endParaRPr lang="en-US" altLang="ja-JP" b="1" smtClean="0">
              <a:solidFill>
                <a:srgbClr val="000099"/>
              </a:solidFill>
            </a:endParaRPr>
          </a:p>
          <a:p>
            <a:pPr lvl="1"/>
            <a:r>
              <a:rPr lang="ja-JP" altLang="en-US" smtClean="0"/>
              <a:t>同じ計算をより小さな</a:t>
            </a:r>
            <a:r>
              <a:rPr lang="en-US" altLang="ja-JP" smtClean="0"/>
              <a:t/>
            </a:r>
            <a:br>
              <a:rPr lang="en-US" altLang="ja-JP" smtClean="0"/>
            </a:br>
            <a:r>
              <a:rPr lang="ja-JP" altLang="en-US" smtClean="0"/>
              <a:t>計算機で</a:t>
            </a:r>
            <a:endParaRPr lang="en-US" altLang="ja-JP" smtClean="0"/>
          </a:p>
          <a:p>
            <a:pPr lvl="1"/>
            <a:r>
              <a:rPr lang="ja-JP" altLang="en-US" smtClean="0"/>
              <a:t>パソコンへ発展</a:t>
            </a:r>
            <a:endParaRPr lang="en-US" altLang="ja-JP" smtClean="0"/>
          </a:p>
        </p:txBody>
      </p:sp>
      <p:sp>
        <p:nvSpPr>
          <p:cNvPr id="59396" name="コンテンツ プレースホルダ 3"/>
          <p:cNvSpPr>
            <a:spLocks noGrp="1"/>
          </p:cNvSpPr>
          <p:nvPr>
            <p:ph sz="half" idx="2"/>
          </p:nvPr>
        </p:nvSpPr>
        <p:spPr>
          <a:xfrm>
            <a:off x="4648200" y="1196975"/>
            <a:ext cx="4038600" cy="4525963"/>
          </a:xfrm>
        </p:spPr>
        <p:txBody>
          <a:bodyPr/>
          <a:lstStyle/>
          <a:p>
            <a:r>
              <a:rPr lang="ja-JP" altLang="en-US" b="1" smtClean="0">
                <a:solidFill>
                  <a:srgbClr val="000099"/>
                </a:solidFill>
              </a:rPr>
              <a:t>処理の並列化</a:t>
            </a:r>
            <a:endParaRPr lang="en-US" altLang="ja-JP" b="1" smtClean="0">
              <a:solidFill>
                <a:srgbClr val="000099"/>
              </a:solidFill>
            </a:endParaRPr>
          </a:p>
          <a:p>
            <a:pPr lvl="1"/>
            <a:r>
              <a:rPr lang="ja-JP" altLang="en-US" smtClean="0"/>
              <a:t>同じ時間でより多くの</a:t>
            </a:r>
            <a:r>
              <a:rPr lang="en-US" altLang="ja-JP" smtClean="0"/>
              <a:t/>
            </a:r>
            <a:br>
              <a:rPr lang="en-US" altLang="ja-JP" smtClean="0"/>
            </a:br>
            <a:r>
              <a:rPr lang="ja-JP" altLang="en-US" smtClean="0"/>
              <a:t>計算を</a:t>
            </a:r>
            <a:endParaRPr lang="en-US" altLang="ja-JP" smtClean="0"/>
          </a:p>
          <a:p>
            <a:pPr lvl="1"/>
            <a:r>
              <a:rPr lang="ja-JP" altLang="en-US" smtClean="0"/>
              <a:t>スーパーコンピュータへ</a:t>
            </a:r>
            <a:r>
              <a:rPr lang="en-US" altLang="ja-JP" smtClean="0"/>
              <a:t/>
            </a:r>
            <a:br>
              <a:rPr lang="en-US" altLang="ja-JP" smtClean="0"/>
            </a:br>
            <a:endParaRPr lang="ja-JP" altLang="en-US" smtClean="0"/>
          </a:p>
        </p:txBody>
      </p:sp>
      <p:pic>
        <p:nvPicPr>
          <p:cNvPr id="59397" name="図 6" descr="K_computer_S007126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5963" y="4840288"/>
            <a:ext cx="4583112"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http://www.nao.ac.jp/contents/access/mitaka/facilities/cf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25" y="3049588"/>
            <a:ext cx="27432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AutoShape 9" descr="pc-at"/>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pic>
        <p:nvPicPr>
          <p:cNvPr id="59400" name="Picture 11" descr="https://ub.fnwi.uva.nl/computermuseum/pictures/pca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997200"/>
            <a:ext cx="25273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5" descr="http://www.lenovo.com/shop/americas/content/img_lib/530x430/x3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508500"/>
            <a:ext cx="262413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のお仕事</a:t>
            </a:r>
          </a:p>
        </p:txBody>
      </p:sp>
      <p:sp>
        <p:nvSpPr>
          <p:cNvPr id="6041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微分解析機の開発（</a:t>
            </a:r>
            <a:r>
              <a:rPr lang="en-US" altLang="ja-JP" b="1" dirty="0" smtClean="0">
                <a:solidFill>
                  <a:srgbClr val="000099"/>
                </a:solidFill>
              </a:rPr>
              <a:t>1931</a:t>
            </a:r>
            <a:r>
              <a:rPr lang="ja-JP" altLang="en-US" b="1" dirty="0" smtClean="0">
                <a:solidFill>
                  <a:srgbClr val="000099"/>
                </a:solidFill>
              </a:rPr>
              <a:t>）</a:t>
            </a:r>
            <a:endParaRPr lang="en-US" altLang="ja-JP" b="1" dirty="0" smtClean="0">
              <a:solidFill>
                <a:srgbClr val="000099"/>
              </a:solidFill>
            </a:endParaRPr>
          </a:p>
          <a:p>
            <a:pPr lvl="1"/>
            <a:r>
              <a:rPr lang="ja-JP" altLang="en-US" dirty="0" smtClean="0"/>
              <a:t>機械式計算機の一種</a:t>
            </a:r>
            <a:endParaRPr lang="en-US" altLang="ja-JP" dirty="0" smtClean="0"/>
          </a:p>
          <a:p>
            <a:pPr lvl="2"/>
            <a:r>
              <a:rPr lang="ja-JP" altLang="en-US" dirty="0" smtClean="0"/>
              <a:t>微分方程式を積分形にして解を求める</a:t>
            </a:r>
            <a:endParaRPr lang="en-US" altLang="ja-JP" dirty="0" smtClean="0"/>
          </a:p>
          <a:p>
            <a:pPr lvl="1"/>
            <a:r>
              <a:rPr lang="en-US" altLang="ja-JP" dirty="0" smtClean="0"/>
              <a:t>2009</a:t>
            </a:r>
            <a:r>
              <a:rPr lang="ja-JP" altLang="en-US" dirty="0" smtClean="0"/>
              <a:t>年に情報処理技術遺産に認定，</a:t>
            </a:r>
            <a:r>
              <a:rPr lang="en-US" altLang="ja-JP" dirty="0" smtClean="0"/>
              <a:t>2014</a:t>
            </a:r>
            <a:r>
              <a:rPr lang="ja-JP" altLang="en-US" dirty="0" smtClean="0"/>
              <a:t>年</a:t>
            </a:r>
            <a:r>
              <a:rPr lang="en-US" altLang="ja-JP" dirty="0" smtClean="0"/>
              <a:t/>
            </a:r>
            <a:br>
              <a:rPr lang="en-US" altLang="ja-JP" dirty="0" smtClean="0"/>
            </a:br>
            <a:r>
              <a:rPr lang="ja-JP" altLang="en-US" dirty="0" smtClean="0"/>
              <a:t>から動態保存</a:t>
            </a:r>
            <a:endParaRPr lang="en-US" altLang="ja-JP" dirty="0" smtClean="0"/>
          </a:p>
          <a:p>
            <a:pPr lvl="2"/>
            <a:r>
              <a:rPr lang="zh-TW" altLang="en-US" dirty="0" smtClean="0"/>
              <a:t>東京理科大学</a:t>
            </a:r>
            <a:r>
              <a:rPr lang="en-US" altLang="zh-TW" dirty="0" smtClean="0"/>
              <a:t/>
            </a:r>
            <a:br>
              <a:rPr lang="en-US" altLang="zh-TW" dirty="0" smtClean="0"/>
            </a:br>
            <a:r>
              <a:rPr lang="zh-TW" altLang="en-US" dirty="0" smtClean="0"/>
              <a:t>近代科学資料館</a:t>
            </a:r>
            <a:r>
              <a:rPr lang="en-US" altLang="zh-TW" dirty="0" smtClean="0"/>
              <a:t/>
            </a:r>
            <a:br>
              <a:rPr lang="en-US" altLang="zh-TW" dirty="0" smtClean="0"/>
            </a:br>
            <a:r>
              <a:rPr lang="ja-JP" altLang="en-US" dirty="0" smtClean="0"/>
              <a:t>に展示（</a:t>
            </a:r>
            <a:r>
              <a:rPr lang="en-US" altLang="ja-JP" dirty="0" smtClean="0"/>
              <a:t>1993</a:t>
            </a:r>
            <a:r>
              <a:rPr lang="ja-JP" altLang="en-US" dirty="0" smtClean="0"/>
              <a:t>～）</a:t>
            </a:r>
            <a:endParaRPr lang="en-US" altLang="ja-JP" dirty="0" smtClean="0"/>
          </a:p>
          <a:p>
            <a:pPr lvl="1">
              <a:buFontTx/>
              <a:buNone/>
            </a:pPr>
            <a:endParaRPr lang="en-US" altLang="ja-JP" dirty="0" smtClean="0"/>
          </a:p>
        </p:txBody>
      </p:sp>
      <p:pic>
        <p:nvPicPr>
          <p:cNvPr id="60420" name="Picture 4" descr="http://museum.ipsj.or.jp/heritage/imges/bib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3355975"/>
            <a:ext cx="4457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テキスト ボックス 5"/>
          <p:cNvSpPr txBox="1">
            <a:spLocks noChangeArrowheads="1"/>
          </p:cNvSpPr>
          <p:nvPr/>
        </p:nvSpPr>
        <p:spPr bwMode="auto">
          <a:xfrm>
            <a:off x="3563938" y="6413500"/>
            <a:ext cx="551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000"/>
              <a:t>http://museum.ipsj.or.jp/heritage/bibun.html</a:t>
            </a:r>
            <a:endParaRPr lang="ja-JP" altLang="en-US" sz="2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457200" y="44450"/>
            <a:ext cx="8229600" cy="1143000"/>
          </a:xfrm>
        </p:spPr>
        <p:txBody>
          <a:bodyPr/>
          <a:lstStyle/>
          <a:p>
            <a:r>
              <a:rPr lang="ja-JP" altLang="en-US" smtClean="0">
                <a:solidFill>
                  <a:srgbClr val="000000"/>
                </a:solidFill>
              </a:rPr>
              <a:t>計算情報環境の普及</a:t>
            </a:r>
            <a:r>
              <a:rPr lang="en-US" altLang="ja-JP" smtClean="0">
                <a:solidFill>
                  <a:srgbClr val="000000"/>
                </a:solidFill>
              </a:rPr>
              <a:t/>
            </a:r>
            <a:br>
              <a:rPr lang="en-US" altLang="ja-JP" smtClean="0">
                <a:solidFill>
                  <a:srgbClr val="000000"/>
                </a:solidFill>
              </a:rPr>
            </a:br>
            <a:r>
              <a:rPr lang="ja-JP" altLang="en-US" sz="1400" smtClean="0">
                <a:solidFill>
                  <a:srgbClr val="000000"/>
                </a:solidFill>
              </a:rPr>
              <a:t>図表１－１　主な情報通信機器の普及状況の推移（世帯）</a:t>
            </a:r>
            <a:endParaRPr lang="ja-JP" altLang="en-US" smtClean="0"/>
          </a:p>
        </p:txBody>
      </p:sp>
      <p:pic>
        <p:nvPicPr>
          <p:cNvPr id="614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341438"/>
            <a:ext cx="7939087" cy="5032375"/>
          </a:xfrm>
          <a:noFill/>
        </p:spPr>
      </p:pic>
      <p:sp>
        <p:nvSpPr>
          <p:cNvPr id="61444" name="テキスト ボックス 9"/>
          <p:cNvSpPr txBox="1">
            <a:spLocks noChangeArrowheads="1"/>
          </p:cNvSpPr>
          <p:nvPr/>
        </p:nvSpPr>
        <p:spPr bwMode="auto">
          <a:xfrm>
            <a:off x="1476375" y="6048375"/>
            <a:ext cx="5810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sp>
        <p:nvSpPr>
          <p:cNvPr id="61445" name="テキスト ボックス 8"/>
          <p:cNvSpPr txBox="1">
            <a:spLocks noChangeArrowheads="1"/>
          </p:cNvSpPr>
          <p:nvPr/>
        </p:nvSpPr>
        <p:spPr bwMode="auto">
          <a:xfrm>
            <a:off x="7308850" y="6073775"/>
            <a:ext cx="5810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61446" name="テキスト ボックス 7"/>
          <p:cNvSpPr txBox="1">
            <a:spLocks noChangeArrowheads="1"/>
          </p:cNvSpPr>
          <p:nvPr/>
        </p:nvSpPr>
        <p:spPr bwMode="auto">
          <a:xfrm>
            <a:off x="217488" y="6505575"/>
            <a:ext cx="882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1-1</a:t>
            </a:r>
            <a:r>
              <a:rPr lang="ja-JP" altLang="en-US" sz="1400"/>
              <a:t>（</a:t>
            </a:r>
            <a:r>
              <a:rPr lang="en-US" altLang="ja-JP" sz="1400"/>
              <a:t> </a:t>
            </a:r>
            <a:r>
              <a:rPr lang="en-US" altLang="ja-JP" sz="1100"/>
              <a:t>http://www.soumu.go.jp/johotsusintokei/statistics/pdf/HR201300_001.pdf</a:t>
            </a:r>
            <a:r>
              <a:rPr lang="en-US" altLang="ja-JP" sz="1000"/>
              <a:t> </a:t>
            </a:r>
            <a:r>
              <a:rPr lang="ja-JP" altLang="en-US" sz="1400"/>
              <a:t>）</a:t>
            </a:r>
            <a:endParaRPr lang="en-US" altLang="ja-JP" sz="1400"/>
          </a:p>
        </p:txBody>
      </p:sp>
      <p:sp>
        <p:nvSpPr>
          <p:cNvPr id="61447" name="テキスト ボックス 13"/>
          <p:cNvSpPr txBox="1">
            <a:spLocks noChangeArrowheads="1"/>
          </p:cNvSpPr>
          <p:nvPr/>
        </p:nvSpPr>
        <p:spPr bwMode="auto">
          <a:xfrm>
            <a:off x="7677150" y="1574800"/>
            <a:ext cx="863600" cy="261938"/>
          </a:xfrm>
          <a:prstGeom prst="rect">
            <a:avLst/>
          </a:prstGeom>
          <a:solidFill>
            <a:schemeClr val="bg1"/>
          </a:solidFill>
          <a:ln w="38100">
            <a:solidFill>
              <a:srgbClr val="00800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携帯電話</a:t>
            </a:r>
          </a:p>
        </p:txBody>
      </p:sp>
      <p:sp>
        <p:nvSpPr>
          <p:cNvPr id="61448" name="テキスト ボックス 13"/>
          <p:cNvSpPr txBox="1">
            <a:spLocks noChangeArrowheads="1"/>
          </p:cNvSpPr>
          <p:nvPr/>
        </p:nvSpPr>
        <p:spPr bwMode="auto">
          <a:xfrm>
            <a:off x="7685088" y="1917700"/>
            <a:ext cx="863600" cy="261938"/>
          </a:xfrm>
          <a:prstGeom prst="rect">
            <a:avLst/>
          </a:prstGeom>
          <a:solidFill>
            <a:schemeClr val="bg1"/>
          </a:solidFill>
          <a:ln w="38100">
            <a:solidFill>
              <a:srgbClr val="00206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パソコン</a:t>
            </a:r>
          </a:p>
        </p:txBody>
      </p:sp>
      <p:sp>
        <p:nvSpPr>
          <p:cNvPr id="61449" name="テキスト ボックス 13"/>
          <p:cNvSpPr txBox="1">
            <a:spLocks noChangeArrowheads="1"/>
          </p:cNvSpPr>
          <p:nvPr/>
        </p:nvSpPr>
        <p:spPr bwMode="auto">
          <a:xfrm>
            <a:off x="7685088" y="2933700"/>
            <a:ext cx="863600" cy="261938"/>
          </a:xfrm>
          <a:prstGeom prst="rect">
            <a:avLst/>
          </a:prstGeom>
          <a:solidFill>
            <a:schemeClr val="bg1"/>
          </a:solidFill>
          <a:ln w="38100">
            <a:solidFill>
              <a:srgbClr val="7030A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スマホ</a:t>
            </a:r>
          </a:p>
        </p:txBody>
      </p:sp>
      <p:sp>
        <p:nvSpPr>
          <p:cNvPr id="61450" name="テキスト ボックス 13"/>
          <p:cNvSpPr txBox="1">
            <a:spLocks noChangeArrowheads="1"/>
          </p:cNvSpPr>
          <p:nvPr/>
        </p:nvSpPr>
        <p:spPr bwMode="auto">
          <a:xfrm>
            <a:off x="7723188" y="4967288"/>
            <a:ext cx="863600" cy="261937"/>
          </a:xfrm>
          <a:prstGeom prst="rect">
            <a:avLst/>
          </a:prstGeom>
          <a:solidFill>
            <a:schemeClr val="bg1"/>
          </a:solidFill>
          <a:ln w="38100">
            <a:solidFill>
              <a:srgbClr val="00B0F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タブレット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44450"/>
            <a:ext cx="8229600" cy="1143000"/>
          </a:xfrm>
        </p:spPr>
        <p:txBody>
          <a:bodyPr/>
          <a:lstStyle/>
          <a:p>
            <a:r>
              <a:rPr lang="ja-JP" altLang="en-US" smtClean="0"/>
              <a:t>高い理想に対する現実</a:t>
            </a:r>
          </a:p>
        </p:txBody>
      </p:sp>
      <p:sp>
        <p:nvSpPr>
          <p:cNvPr id="7171"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高い理想の実現には，「時間」「根性」「熱意」「才能」「努力」も必要</a:t>
            </a:r>
            <a:endParaRPr lang="en-US" altLang="ja-JP" b="1" dirty="0" smtClean="0">
              <a:solidFill>
                <a:srgbClr val="000099"/>
              </a:solidFill>
            </a:endParaRPr>
          </a:p>
          <a:p>
            <a:endParaRPr lang="en-US" altLang="ja-JP" dirty="0" smtClean="0"/>
          </a:p>
          <a:p>
            <a:r>
              <a:rPr lang="ja-JP" altLang="en-US" b="1" dirty="0" smtClean="0">
                <a:solidFill>
                  <a:srgbClr val="000099"/>
                </a:solidFill>
              </a:rPr>
              <a:t>全員ができるわけではない</a:t>
            </a:r>
            <a:endParaRPr lang="en-US" altLang="ja-JP" b="1" dirty="0" smtClean="0">
              <a:solidFill>
                <a:srgbClr val="000099"/>
              </a:solidFill>
            </a:endParaRPr>
          </a:p>
          <a:p>
            <a:endParaRPr lang="en-US" altLang="ja-JP" dirty="0" smtClean="0"/>
          </a:p>
          <a:p>
            <a:r>
              <a:rPr lang="ja-JP" altLang="en-US" b="1" dirty="0" smtClean="0">
                <a:solidFill>
                  <a:srgbClr val="000099"/>
                </a:solidFill>
              </a:rPr>
              <a:t>全員にやってもらいたいことは</a:t>
            </a:r>
            <a:r>
              <a:rPr lang="en-US" altLang="ja-JP" b="1" dirty="0" smtClean="0">
                <a:solidFill>
                  <a:srgbClr val="000099"/>
                </a:solidFill>
              </a:rPr>
              <a:t>…</a:t>
            </a:r>
          </a:p>
          <a:p>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457200" y="44450"/>
            <a:ext cx="8229600" cy="1143000"/>
          </a:xfrm>
        </p:spPr>
        <p:txBody>
          <a:bodyPr/>
          <a:lstStyle/>
          <a:p>
            <a:r>
              <a:rPr lang="ja-JP" altLang="en-US" smtClean="0"/>
              <a:t>電子計算機の発展（１）：年表</a:t>
            </a:r>
          </a:p>
        </p:txBody>
      </p:sp>
      <p:sp>
        <p:nvSpPr>
          <p:cNvPr id="62467" name="コンテンツ プレースホルダ 2"/>
          <p:cNvSpPr>
            <a:spLocks noGrp="1"/>
          </p:cNvSpPr>
          <p:nvPr>
            <p:ph idx="1"/>
          </p:nvPr>
        </p:nvSpPr>
        <p:spPr>
          <a:xfrm>
            <a:off x="457200" y="1196975"/>
            <a:ext cx="8229600" cy="4525963"/>
          </a:xfrm>
        </p:spPr>
        <p:txBody>
          <a:bodyPr/>
          <a:lstStyle/>
          <a:p>
            <a:r>
              <a:rPr lang="en-US" altLang="ja-JP" sz="1800" dirty="0" smtClean="0"/>
              <a:t>1936: </a:t>
            </a:r>
            <a:r>
              <a:rPr lang="ja-JP" altLang="en-US" sz="1800" dirty="0" smtClean="0"/>
              <a:t>仮想計算機の提案と計算可能性問題の考察</a:t>
            </a:r>
            <a:endParaRPr lang="en-US" altLang="ja-JP" sz="1800" dirty="0" smtClean="0"/>
          </a:p>
          <a:p>
            <a:r>
              <a:rPr lang="en-US" altLang="ja-JP" sz="1800" dirty="0" smtClean="0"/>
              <a:t>1939: </a:t>
            </a:r>
            <a:r>
              <a:rPr lang="ja-JP" altLang="en-US" sz="1800" dirty="0" smtClean="0"/>
              <a:t>世界初の電子計算機（</a:t>
            </a:r>
            <a:r>
              <a:rPr lang="en-US" altLang="ja-JP" sz="1800" dirty="0" smtClean="0"/>
              <a:t>ABC</a:t>
            </a:r>
            <a:r>
              <a:rPr lang="ja-JP" altLang="en-US" sz="1800" dirty="0" smtClean="0"/>
              <a:t>計算機）</a:t>
            </a:r>
            <a:endParaRPr lang="en-US" altLang="ja-JP" sz="1800" dirty="0" smtClean="0"/>
          </a:p>
          <a:p>
            <a:r>
              <a:rPr lang="en-US" altLang="ja-JP" sz="1800" dirty="0" smtClean="0"/>
              <a:t>1946: </a:t>
            </a:r>
            <a:r>
              <a:rPr lang="ja-JP" altLang="en-US" sz="1800" dirty="0" smtClean="0"/>
              <a:t>配線型電子計算機（</a:t>
            </a:r>
            <a:r>
              <a:rPr lang="en-US" altLang="ja-JP" sz="1800" dirty="0" smtClean="0"/>
              <a:t>ENIAC</a:t>
            </a:r>
            <a:r>
              <a:rPr lang="ja-JP" altLang="en-US" sz="1800" dirty="0" smtClean="0"/>
              <a:t>）の登場</a:t>
            </a:r>
            <a:endParaRPr lang="en-US" altLang="ja-JP" sz="1800" dirty="0" smtClean="0"/>
          </a:p>
          <a:p>
            <a:r>
              <a:rPr lang="en-US" altLang="ja-JP" sz="1800" dirty="0" smtClean="0"/>
              <a:t>1946: </a:t>
            </a:r>
            <a:r>
              <a:rPr lang="ja-JP" altLang="en-US" sz="1800" dirty="0" smtClean="0"/>
              <a:t>ノイマン型（プログラム内蔵型）計算機の提唱</a:t>
            </a:r>
            <a:endParaRPr lang="en-US" altLang="ja-JP" sz="1800" dirty="0" smtClean="0"/>
          </a:p>
          <a:p>
            <a:r>
              <a:rPr lang="en-US" altLang="ja-JP" sz="1800" dirty="0" smtClean="0"/>
              <a:t>1948: </a:t>
            </a:r>
            <a:r>
              <a:rPr lang="ja-JP" altLang="en-US" sz="1800" dirty="0" smtClean="0"/>
              <a:t>情報のビットコード化についての考察</a:t>
            </a:r>
            <a:endParaRPr lang="en-US" altLang="ja-JP" sz="1800" dirty="0" smtClean="0"/>
          </a:p>
          <a:p>
            <a:r>
              <a:rPr lang="en-US" altLang="ja-JP" sz="1800" dirty="0" smtClean="0"/>
              <a:t>1949</a:t>
            </a:r>
            <a:r>
              <a:rPr lang="ja-JP" altLang="en-US" sz="1800" dirty="0" smtClean="0"/>
              <a:t>：実用的なノイマン型計算機（</a:t>
            </a:r>
            <a:r>
              <a:rPr lang="en-US" altLang="ja-JP" sz="1800" dirty="0" smtClean="0"/>
              <a:t>EDSAC</a:t>
            </a:r>
            <a:r>
              <a:rPr lang="ja-JP" altLang="en-US" sz="1800" dirty="0" smtClean="0"/>
              <a:t>）</a:t>
            </a:r>
            <a:endParaRPr lang="en-US" altLang="ja-JP" sz="1800" dirty="0" smtClean="0"/>
          </a:p>
          <a:p>
            <a:r>
              <a:rPr lang="en-US" altLang="ja-JP" sz="1800" dirty="0" smtClean="0"/>
              <a:t>1950</a:t>
            </a:r>
            <a:r>
              <a:rPr lang="ja-JP" altLang="en-US" sz="1800" dirty="0" smtClean="0"/>
              <a:t>：最初の商用計算機（</a:t>
            </a:r>
            <a:r>
              <a:rPr lang="en-US" altLang="ja-JP" sz="1800" dirty="0" smtClean="0"/>
              <a:t>UNIVAC-1</a:t>
            </a:r>
            <a:r>
              <a:rPr lang="ja-JP" altLang="en-US" sz="1800" dirty="0" smtClean="0"/>
              <a:t>）</a:t>
            </a:r>
            <a:endParaRPr lang="en-US" altLang="ja-JP" sz="1800" dirty="0" smtClean="0"/>
          </a:p>
          <a:p>
            <a:r>
              <a:rPr lang="en-US" altLang="ja-JP" sz="1800" dirty="0" smtClean="0"/>
              <a:t>1950’</a:t>
            </a:r>
            <a:r>
              <a:rPr lang="ja-JP" altLang="en-US" sz="1800" dirty="0" smtClean="0"/>
              <a:t>：高級言語の登場（</a:t>
            </a:r>
            <a:r>
              <a:rPr lang="en-US" altLang="ja-JP" sz="1800" dirty="0" smtClean="0"/>
              <a:t>FORTRAN, COBOL</a:t>
            </a:r>
            <a:r>
              <a:rPr lang="ja-JP" altLang="en-US" sz="1800" dirty="0" smtClean="0"/>
              <a:t>）</a:t>
            </a:r>
            <a:endParaRPr lang="en-US" altLang="ja-JP" sz="1800" dirty="0" smtClean="0"/>
          </a:p>
          <a:p>
            <a:r>
              <a:rPr lang="en-US" altLang="ja-JP" sz="1800" dirty="0" smtClean="0"/>
              <a:t>1954</a:t>
            </a:r>
            <a:r>
              <a:rPr lang="ja-JP" altLang="en-US" sz="1800" dirty="0" smtClean="0"/>
              <a:t>：</a:t>
            </a:r>
            <a:r>
              <a:rPr lang="en-US" altLang="ja-JP" sz="1800" dirty="0" smtClean="0"/>
              <a:t>IBM704</a:t>
            </a:r>
            <a:r>
              <a:rPr lang="ja-JP" altLang="en-US" sz="1800" dirty="0" smtClean="0"/>
              <a:t>（以後の汎用機の基本）</a:t>
            </a:r>
            <a:endParaRPr lang="en-US" altLang="ja-JP" sz="1800" dirty="0" smtClean="0"/>
          </a:p>
          <a:p>
            <a:r>
              <a:rPr lang="en-US" altLang="ja-JP" sz="1800" dirty="0" smtClean="0"/>
              <a:t>1957</a:t>
            </a:r>
            <a:r>
              <a:rPr lang="ja-JP" altLang="en-US" sz="1800" dirty="0" smtClean="0"/>
              <a:t>：スプートニクショック</a:t>
            </a:r>
            <a:endParaRPr lang="en-US" altLang="ja-JP" sz="1800" dirty="0" smtClean="0"/>
          </a:p>
          <a:p>
            <a:r>
              <a:rPr lang="en-US" altLang="ja-JP" sz="1800" dirty="0" smtClean="0"/>
              <a:t>1958</a:t>
            </a:r>
            <a:r>
              <a:rPr lang="ja-JP" altLang="en-US" sz="1800" dirty="0" smtClean="0"/>
              <a:t>：</a:t>
            </a:r>
            <a:r>
              <a:rPr lang="en-US" altLang="ja-JP" sz="1800" dirty="0" smtClean="0"/>
              <a:t>ARPA </a:t>
            </a:r>
            <a:r>
              <a:rPr lang="ja-JP" altLang="en-US" sz="1800" dirty="0" smtClean="0"/>
              <a:t>設立</a:t>
            </a:r>
            <a:endParaRPr lang="en-US" altLang="ja-JP" sz="1800" dirty="0" smtClean="0"/>
          </a:p>
          <a:p>
            <a:r>
              <a:rPr lang="en-US" altLang="ja-JP" sz="1800" dirty="0" smtClean="0"/>
              <a:t>1960’</a:t>
            </a:r>
            <a:r>
              <a:rPr lang="ja-JP" altLang="en-US" sz="1800" dirty="0" smtClean="0"/>
              <a:t>：</a:t>
            </a:r>
            <a:r>
              <a:rPr lang="en-US" altLang="ja-JP" sz="1800" dirty="0" smtClean="0"/>
              <a:t> Multics </a:t>
            </a:r>
            <a:r>
              <a:rPr lang="ja-JP" altLang="en-US" sz="1800" dirty="0" smtClean="0"/>
              <a:t>の開発開始（ベル研），分散型通信システム（</a:t>
            </a:r>
            <a:r>
              <a:rPr lang="en-US" altLang="ja-JP" sz="1800" dirty="0" err="1" smtClean="0"/>
              <a:t>ARPAnet</a:t>
            </a:r>
            <a:r>
              <a:rPr lang="ja-JP" altLang="en-US" sz="1800" dirty="0" smtClean="0"/>
              <a:t>）の開発</a:t>
            </a:r>
            <a:endParaRPr lang="en-US" altLang="ja-JP" sz="1800" dirty="0" smtClean="0"/>
          </a:p>
          <a:p>
            <a:r>
              <a:rPr lang="en-US" altLang="ja-JP" sz="1800" dirty="0" smtClean="0"/>
              <a:t>1964: IBM360</a:t>
            </a:r>
            <a:r>
              <a:rPr lang="ja-JP" altLang="en-US" sz="1800" dirty="0" smtClean="0"/>
              <a:t>（</a:t>
            </a:r>
            <a:r>
              <a:rPr lang="en-US" altLang="ja-JP" sz="1800" dirty="0" smtClean="0"/>
              <a:t>OS, </a:t>
            </a:r>
            <a:r>
              <a:rPr lang="ja-JP" altLang="en-US" sz="1800" dirty="0" smtClean="0"/>
              <a:t>バッチシステム</a:t>
            </a:r>
            <a:r>
              <a:rPr lang="en-US" altLang="ja-JP" sz="1800" dirty="0" smtClean="0"/>
              <a:t>, I/O</a:t>
            </a:r>
            <a:r>
              <a:rPr lang="ja-JP" altLang="en-US" sz="1800" dirty="0" smtClean="0"/>
              <a:t>標準化</a:t>
            </a:r>
            <a:r>
              <a:rPr lang="en-US" altLang="ja-JP" sz="1800" dirty="0" smtClean="0"/>
              <a:t>, 1byte=8bit</a:t>
            </a:r>
            <a:r>
              <a:rPr lang="ja-JP" altLang="en-US" sz="1800" dirty="0" smtClean="0"/>
              <a:t>）</a:t>
            </a:r>
            <a:endParaRPr lang="en-US" altLang="ja-JP" sz="1800" dirty="0" smtClean="0"/>
          </a:p>
          <a:p>
            <a:r>
              <a:rPr lang="en-US" altLang="ja-JP" sz="1800" dirty="0" smtClean="0"/>
              <a:t>1967: </a:t>
            </a:r>
            <a:r>
              <a:rPr lang="en-US" altLang="ja-JP" sz="1800" dirty="0" err="1" smtClean="0"/>
              <a:t>ARPAnet</a:t>
            </a:r>
            <a:r>
              <a:rPr lang="en-US" altLang="ja-JP" sz="1800" dirty="0" smtClean="0"/>
              <a:t> </a:t>
            </a:r>
            <a:r>
              <a:rPr lang="ja-JP" altLang="en-US" sz="1800" dirty="0" smtClean="0"/>
              <a:t>による最初の通信</a:t>
            </a:r>
            <a:endParaRPr lang="en-US" altLang="ja-JP" sz="1800" dirty="0" smtClean="0"/>
          </a:p>
          <a:p>
            <a:r>
              <a:rPr lang="en-US" altLang="ja-JP" sz="1800" dirty="0" smtClean="0"/>
              <a:t>1969</a:t>
            </a:r>
            <a:r>
              <a:rPr lang="ja-JP" altLang="en-US" sz="1800" dirty="0" smtClean="0"/>
              <a:t>：</a:t>
            </a:r>
            <a:r>
              <a:rPr lang="en-US" altLang="ja-JP" sz="1800" dirty="0" smtClean="0"/>
              <a:t>Unix</a:t>
            </a:r>
            <a:r>
              <a:rPr lang="ja-JP" altLang="en-US" sz="1800" dirty="0" smtClean="0"/>
              <a:t> の登場，Ｃ言語</a:t>
            </a:r>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457200" y="44450"/>
            <a:ext cx="8229600" cy="1143000"/>
          </a:xfrm>
        </p:spPr>
        <p:txBody>
          <a:bodyPr/>
          <a:lstStyle/>
          <a:p>
            <a:r>
              <a:rPr lang="ja-JP" altLang="en-US" smtClean="0"/>
              <a:t>電子計算機の発展（２）：年表</a:t>
            </a:r>
          </a:p>
        </p:txBody>
      </p:sp>
      <p:sp>
        <p:nvSpPr>
          <p:cNvPr id="63491" name="コンテンツ プレースホルダ 2"/>
          <p:cNvSpPr>
            <a:spLocks noGrp="1"/>
          </p:cNvSpPr>
          <p:nvPr>
            <p:ph idx="1"/>
          </p:nvPr>
        </p:nvSpPr>
        <p:spPr>
          <a:xfrm>
            <a:off x="457200" y="1196975"/>
            <a:ext cx="8229600" cy="4525963"/>
          </a:xfrm>
        </p:spPr>
        <p:txBody>
          <a:bodyPr/>
          <a:lstStyle/>
          <a:p>
            <a:r>
              <a:rPr lang="en-US" altLang="ja-JP" sz="1800" dirty="0" smtClean="0"/>
              <a:t>1970’</a:t>
            </a:r>
            <a:r>
              <a:rPr lang="ja-JP" altLang="en-US" sz="1800" dirty="0" smtClean="0"/>
              <a:t>：</a:t>
            </a:r>
            <a:r>
              <a:rPr lang="en-US" altLang="ja-JP" sz="1800" dirty="0" smtClean="0"/>
              <a:t>Unix </a:t>
            </a:r>
            <a:r>
              <a:rPr lang="ja-JP" altLang="en-US" sz="1800" dirty="0" smtClean="0"/>
              <a:t>の研究現場への普及，マイクロプロセッサ（</a:t>
            </a:r>
            <a:r>
              <a:rPr lang="en-US" altLang="ja-JP" sz="1800" dirty="0" smtClean="0"/>
              <a:t>Intel 4004</a:t>
            </a:r>
            <a:r>
              <a:rPr lang="ja-JP" altLang="en-US" sz="1800" dirty="0" smtClean="0"/>
              <a:t>）の登場</a:t>
            </a:r>
            <a:endParaRPr lang="en-US" altLang="ja-JP" sz="1800" dirty="0" smtClean="0"/>
          </a:p>
          <a:p>
            <a:r>
              <a:rPr lang="en-US" altLang="ja-JP" sz="1800" dirty="0" smtClean="0"/>
              <a:t>1977: </a:t>
            </a:r>
            <a:r>
              <a:rPr lang="ja-JP" altLang="en-US" sz="1800" dirty="0" smtClean="0"/>
              <a:t>パソコンの登場（</a:t>
            </a:r>
            <a:r>
              <a:rPr lang="en-US" altLang="ja-JP" sz="1800" dirty="0" smtClean="0"/>
              <a:t>Apple II, Apple DOS</a:t>
            </a:r>
            <a:r>
              <a:rPr lang="ja-JP" altLang="en-US" sz="1800" dirty="0" smtClean="0"/>
              <a:t>）</a:t>
            </a:r>
            <a:endParaRPr lang="en-US" altLang="ja-JP" sz="1800" dirty="0" smtClean="0"/>
          </a:p>
          <a:p>
            <a:r>
              <a:rPr lang="en-US" altLang="ja-JP" sz="1800" dirty="0" smtClean="0"/>
              <a:t>1980’</a:t>
            </a:r>
            <a:r>
              <a:rPr lang="ja-JP" altLang="en-US" sz="1800" dirty="0" smtClean="0"/>
              <a:t>：ワークステーションの登場，ベクトルプロセッサの開発</a:t>
            </a:r>
            <a:endParaRPr lang="en-US" altLang="ja-JP" sz="1800" dirty="0" smtClean="0"/>
          </a:p>
          <a:p>
            <a:r>
              <a:rPr lang="en-US" altLang="ja-JP" sz="1800" dirty="0" smtClean="0"/>
              <a:t>1982</a:t>
            </a:r>
            <a:r>
              <a:rPr lang="ja-JP" altLang="en-US" sz="1800" dirty="0" smtClean="0"/>
              <a:t>：</a:t>
            </a:r>
            <a:r>
              <a:rPr lang="en-US" altLang="ja-JP" sz="1800" dirty="0" smtClean="0"/>
              <a:t>MS-DOS</a:t>
            </a:r>
          </a:p>
          <a:p>
            <a:r>
              <a:rPr lang="en-US" altLang="ja-JP" sz="1800" dirty="0" smtClean="0"/>
              <a:t>1993: Windows3.1</a:t>
            </a:r>
          </a:p>
          <a:p>
            <a:r>
              <a:rPr lang="en-US" altLang="ja-JP" sz="1800" dirty="0" smtClean="0"/>
              <a:t>1982</a:t>
            </a:r>
            <a:r>
              <a:rPr lang="ja-JP" altLang="en-US" sz="1800" dirty="0" smtClean="0"/>
              <a:t>：</a:t>
            </a:r>
            <a:r>
              <a:rPr lang="en-US" altLang="ja-JP" sz="1800" dirty="0" smtClean="0"/>
              <a:t>BSD </a:t>
            </a:r>
            <a:r>
              <a:rPr lang="ja-JP" altLang="en-US" sz="1800" dirty="0" smtClean="0"/>
              <a:t>に </a:t>
            </a:r>
            <a:r>
              <a:rPr lang="en-US" altLang="ja-JP" sz="1800" dirty="0" smtClean="0"/>
              <a:t>TCP/IP </a:t>
            </a:r>
            <a:r>
              <a:rPr lang="ja-JP" altLang="en-US" sz="1800" dirty="0" smtClean="0"/>
              <a:t>が実装される</a:t>
            </a:r>
            <a:endParaRPr lang="en-US" altLang="ja-JP" sz="1800" dirty="0" smtClean="0"/>
          </a:p>
          <a:p>
            <a:r>
              <a:rPr lang="en-US" altLang="ja-JP" sz="1800" dirty="0" smtClean="0"/>
              <a:t>1983</a:t>
            </a:r>
            <a:r>
              <a:rPr lang="ja-JP" altLang="en-US" sz="1800" dirty="0" smtClean="0"/>
              <a:t>：</a:t>
            </a:r>
            <a:r>
              <a:rPr lang="en-US" altLang="ja-JP" sz="1800" dirty="0" smtClean="0"/>
              <a:t>X </a:t>
            </a:r>
            <a:r>
              <a:rPr lang="ja-JP" altLang="en-US" sz="1800" dirty="0" smtClean="0"/>
              <a:t>の開発開始（</a:t>
            </a:r>
            <a:r>
              <a:rPr lang="en-US" altLang="ja-JP" sz="1800" dirty="0" smtClean="0"/>
              <a:t>Project Athena</a:t>
            </a:r>
            <a:r>
              <a:rPr lang="ja-JP" altLang="en-US" sz="1800" dirty="0" smtClean="0"/>
              <a:t>）</a:t>
            </a:r>
            <a:endParaRPr lang="en-US" altLang="ja-JP" sz="1800" dirty="0" smtClean="0"/>
          </a:p>
          <a:p>
            <a:pPr lvl="1"/>
            <a:r>
              <a:rPr lang="ja-JP" altLang="en-US" sz="1400" dirty="0" smtClean="0"/>
              <a:t>ビットマップディスプレイ，日本語の表示，</a:t>
            </a:r>
            <a:r>
              <a:rPr lang="en-US" altLang="ja-JP" sz="1400" dirty="0" smtClean="0"/>
              <a:t>Unix </a:t>
            </a:r>
            <a:r>
              <a:rPr lang="ja-JP" altLang="en-US" sz="1400" dirty="0" err="1" smtClean="0"/>
              <a:t>への</a:t>
            </a:r>
            <a:r>
              <a:rPr lang="ja-JP" altLang="en-US" sz="1400" dirty="0" smtClean="0"/>
              <a:t>実装</a:t>
            </a:r>
            <a:endParaRPr lang="en-US" altLang="ja-JP" sz="1400" dirty="0" smtClean="0"/>
          </a:p>
          <a:p>
            <a:r>
              <a:rPr lang="en-US" altLang="ja-JP" sz="1800" dirty="0" smtClean="0"/>
              <a:t>1983</a:t>
            </a:r>
            <a:r>
              <a:rPr lang="ja-JP" altLang="en-US" sz="1800" dirty="0" smtClean="0"/>
              <a:t>：</a:t>
            </a:r>
            <a:r>
              <a:rPr lang="en-US" altLang="ja-JP" sz="1800" dirty="0" err="1" smtClean="0"/>
              <a:t>ARPAnet</a:t>
            </a:r>
            <a:r>
              <a:rPr lang="en-US" altLang="ja-JP" sz="1800" dirty="0" smtClean="0"/>
              <a:t> </a:t>
            </a:r>
            <a:r>
              <a:rPr lang="ja-JP" altLang="en-US" sz="1800" dirty="0" smtClean="0"/>
              <a:t>が研究ネットワークとして独立</a:t>
            </a:r>
            <a:endParaRPr lang="en-US" altLang="ja-JP" sz="1800" dirty="0" smtClean="0"/>
          </a:p>
          <a:p>
            <a:r>
              <a:rPr lang="en-US" altLang="ja-JP" sz="1800" dirty="0" smtClean="0"/>
              <a:t>1988</a:t>
            </a:r>
            <a:r>
              <a:rPr lang="ja-JP" altLang="en-US" sz="1800" dirty="0" smtClean="0"/>
              <a:t>：</a:t>
            </a:r>
            <a:r>
              <a:rPr lang="en-US" altLang="ja-JP" sz="1800" dirty="0" smtClean="0"/>
              <a:t>WIDE </a:t>
            </a:r>
            <a:r>
              <a:rPr lang="ja-JP" altLang="en-US" sz="1800" dirty="0" smtClean="0"/>
              <a:t>プロジェクト開始</a:t>
            </a:r>
            <a:endParaRPr lang="en-US" altLang="ja-JP" sz="1800" dirty="0" smtClean="0"/>
          </a:p>
          <a:p>
            <a:r>
              <a:rPr lang="en-US" altLang="ja-JP" sz="1800" dirty="0" smtClean="0"/>
              <a:t>1989</a:t>
            </a:r>
            <a:r>
              <a:rPr lang="ja-JP" altLang="en-US" sz="1800" dirty="0" smtClean="0"/>
              <a:t>：</a:t>
            </a:r>
            <a:r>
              <a:rPr lang="en-US" altLang="ja-JP" sz="1800" dirty="0" smtClean="0"/>
              <a:t>TISN </a:t>
            </a:r>
            <a:r>
              <a:rPr lang="ja-JP" altLang="en-US" sz="1800" dirty="0" smtClean="0"/>
              <a:t>の開通</a:t>
            </a:r>
            <a:endParaRPr lang="en-US" altLang="ja-JP" sz="1800" dirty="0" smtClean="0"/>
          </a:p>
          <a:p>
            <a:r>
              <a:rPr lang="en-US" altLang="ja-JP" sz="1800" dirty="0" smtClean="0"/>
              <a:t>1991</a:t>
            </a:r>
            <a:r>
              <a:rPr lang="ja-JP" altLang="en-US" sz="1800" dirty="0" smtClean="0"/>
              <a:t>：</a:t>
            </a:r>
            <a:r>
              <a:rPr lang="en-US" altLang="ja-JP" sz="1800" dirty="0" smtClean="0"/>
              <a:t>SINET</a:t>
            </a:r>
            <a:r>
              <a:rPr lang="ja-JP" altLang="en-US" sz="1800" dirty="0" smtClean="0"/>
              <a:t>（大学間プロバイダ）の整備</a:t>
            </a:r>
            <a:endParaRPr lang="en-US" altLang="ja-JP" sz="1800" dirty="0" smtClean="0"/>
          </a:p>
          <a:p>
            <a:r>
              <a:rPr lang="en-US" altLang="ja-JP" sz="1800" dirty="0" smtClean="0"/>
              <a:t>1992</a:t>
            </a:r>
            <a:r>
              <a:rPr lang="ja-JP" altLang="en-US" sz="1800" dirty="0" smtClean="0"/>
              <a:t>：</a:t>
            </a:r>
            <a:r>
              <a:rPr lang="en-US" altLang="ja-JP" sz="1800" dirty="0" smtClean="0"/>
              <a:t>IIJ </a:t>
            </a:r>
            <a:r>
              <a:rPr lang="ja-JP" altLang="en-US" sz="1800" dirty="0" smtClean="0"/>
              <a:t>（最初の商用プロバイダ）営業開始</a:t>
            </a:r>
            <a:endParaRPr lang="en-US" altLang="ja-JP" sz="1800" dirty="0" smtClean="0"/>
          </a:p>
          <a:p>
            <a:r>
              <a:rPr lang="en-US" altLang="ja-JP" sz="1800" dirty="0" smtClean="0"/>
              <a:t>1995</a:t>
            </a:r>
            <a:r>
              <a:rPr lang="ja-JP" altLang="en-US" sz="1800" dirty="0" smtClean="0"/>
              <a:t>：日本における「インターネット元年」</a:t>
            </a:r>
            <a:endParaRPr lang="en-US" altLang="ja-JP" sz="1800" dirty="0" smtClean="0"/>
          </a:p>
          <a:p>
            <a:pPr lvl="1"/>
            <a:r>
              <a:rPr lang="ja-JP" altLang="en-US" sz="1400" dirty="0" smtClean="0"/>
              <a:t>プロバイダ，</a:t>
            </a:r>
            <a:r>
              <a:rPr lang="en-US" altLang="ja-JP" sz="1400" dirty="0" smtClean="0"/>
              <a:t>Windows95</a:t>
            </a:r>
            <a:r>
              <a:rPr lang="ja-JP" altLang="en-US" sz="1400" dirty="0" err="1" smtClean="0"/>
              <a:t>，</a:t>
            </a:r>
            <a:r>
              <a:rPr lang="ja-JP" altLang="en-US" sz="1400" dirty="0" smtClean="0"/>
              <a:t>ブラウザ</a:t>
            </a:r>
            <a:endParaRPr lang="en-US" altLang="ja-JP" sz="1400" dirty="0" smtClean="0"/>
          </a:p>
          <a:p>
            <a:endParaRPr lang="en-US" altLang="ja-JP" sz="1800" dirty="0" smtClean="0"/>
          </a:p>
          <a:p>
            <a:endParaRPr lang="en-US" altLang="ja-JP" sz="1800" dirty="0" smtClean="0"/>
          </a:p>
          <a:p>
            <a:endParaRPr lang="en-US" altLang="ja-JP" sz="20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827088" y="2420938"/>
            <a:ext cx="7499350" cy="3455987"/>
          </a:xfrm>
        </p:spPr>
        <p:txBody>
          <a:bodyPr/>
          <a:lstStyle/>
          <a:p>
            <a:pPr algn="ctr" eaLnBrk="1" hangingPunct="1">
              <a:buFontTx/>
              <a:buNone/>
            </a:pPr>
            <a:r>
              <a:rPr lang="ja-JP" altLang="en-US" sz="9600" b="1" smtClean="0"/>
              <a:t>大人になる！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44450"/>
            <a:ext cx="8229600" cy="1143000"/>
          </a:xfrm>
        </p:spPr>
        <p:txBody>
          <a:bodyPr/>
          <a:lstStyle/>
          <a:p>
            <a:r>
              <a:rPr lang="ja-JP" altLang="en-US" smtClean="0"/>
              <a:t>大人になるとは</a:t>
            </a:r>
          </a:p>
        </p:txBody>
      </p:sp>
      <p:sp>
        <p:nvSpPr>
          <p:cNvPr id="9219" name="コンテンツ プレースホルダ 2"/>
          <p:cNvSpPr>
            <a:spLocks noGrp="1"/>
          </p:cNvSpPr>
          <p:nvPr>
            <p:ph idx="1"/>
          </p:nvPr>
        </p:nvSpPr>
        <p:spPr>
          <a:xfrm>
            <a:off x="457200" y="1196975"/>
            <a:ext cx="8435280" cy="4968875"/>
          </a:xfrm>
        </p:spPr>
        <p:txBody>
          <a:bodyPr/>
          <a:lstStyle/>
          <a:p>
            <a:r>
              <a:rPr lang="ja-JP" altLang="en-US" b="1" dirty="0" smtClean="0">
                <a:solidFill>
                  <a:srgbClr val="000099"/>
                </a:solidFill>
              </a:rPr>
              <a:t>自分のことは自分でできる</a:t>
            </a:r>
            <a:endParaRPr lang="en-US" altLang="ja-JP" b="1" dirty="0" smtClean="0">
              <a:solidFill>
                <a:srgbClr val="000099"/>
              </a:solidFill>
            </a:endParaRPr>
          </a:p>
          <a:p>
            <a:pPr lvl="1"/>
            <a:r>
              <a:rPr lang="ja-JP" altLang="en-US" dirty="0" smtClean="0"/>
              <a:t>仕組みを（ある程度）理解している</a:t>
            </a:r>
            <a:endParaRPr lang="en-US" altLang="ja-JP" dirty="0" smtClean="0"/>
          </a:p>
          <a:p>
            <a:pPr lvl="1"/>
            <a:r>
              <a:rPr lang="ja-JP" altLang="en-US" dirty="0" smtClean="0"/>
              <a:t>問題があったとき自分で解決できる</a:t>
            </a:r>
            <a:endParaRPr lang="en-US" altLang="ja-JP" dirty="0" smtClean="0"/>
          </a:p>
          <a:p>
            <a:pPr lvl="1"/>
            <a:endParaRPr lang="en-US" altLang="ja-JP" dirty="0" smtClean="0"/>
          </a:p>
          <a:p>
            <a:r>
              <a:rPr lang="ja-JP" altLang="en-US" b="1" dirty="0" smtClean="0">
                <a:solidFill>
                  <a:srgbClr val="000099"/>
                </a:solidFill>
              </a:rPr>
              <a:t>社会的な</a:t>
            </a:r>
            <a:r>
              <a:rPr lang="ja-JP" altLang="en-US" b="1" dirty="0">
                <a:solidFill>
                  <a:srgbClr val="000099"/>
                </a:solidFill>
              </a:rPr>
              <a:t>行動ができる</a:t>
            </a:r>
            <a:r>
              <a:rPr lang="ja-JP" altLang="en-US" b="1" dirty="0" smtClean="0">
                <a:solidFill>
                  <a:srgbClr val="000099"/>
                </a:solidFill>
              </a:rPr>
              <a:t>（人に迷惑をかけない</a:t>
            </a:r>
            <a:r>
              <a:rPr lang="ja-JP" altLang="en-US" b="1" dirty="0">
                <a:solidFill>
                  <a:srgbClr val="000099"/>
                </a:solidFill>
              </a:rPr>
              <a:t>）</a:t>
            </a:r>
            <a:endParaRPr lang="en-US" altLang="ja-JP" b="1" dirty="0" smtClean="0">
              <a:solidFill>
                <a:srgbClr val="000099"/>
              </a:solidFill>
            </a:endParaRPr>
          </a:p>
          <a:p>
            <a:pPr lvl="1"/>
            <a:r>
              <a:rPr lang="ja-JP" altLang="en-US" dirty="0" smtClean="0">
                <a:solidFill>
                  <a:schemeClr val="tx2"/>
                </a:solidFill>
              </a:rPr>
              <a:t>常識を身につけている</a:t>
            </a:r>
            <a:endParaRPr lang="en-US" altLang="ja-JP" dirty="0" smtClean="0">
              <a:solidFill>
                <a:schemeClr val="tx2"/>
              </a:solidFill>
            </a:endParaRPr>
          </a:p>
          <a:p>
            <a:pPr lvl="1"/>
            <a:r>
              <a:rPr lang="ja-JP" altLang="en-US" dirty="0" smtClean="0">
                <a:solidFill>
                  <a:schemeClr val="tx2"/>
                </a:solidFill>
              </a:rPr>
              <a:t>計算機・ネットワークの利便性と危険性の二律背反性（トレードオフ）を理解する</a:t>
            </a:r>
            <a:r>
              <a:rPr lang="en-US" altLang="ja-JP" dirty="0" smtClean="0">
                <a:solidFill>
                  <a:schemeClr val="tx2"/>
                </a:solidFill>
              </a:rPr>
              <a:t/>
            </a:r>
            <a:br>
              <a:rPr lang="en-US" altLang="ja-JP" dirty="0" smtClean="0">
                <a:solidFill>
                  <a:schemeClr val="tx2"/>
                </a:solidFill>
              </a:rPr>
            </a:br>
            <a:endParaRPr lang="en-US" altLang="ja-JP" dirty="0" smtClean="0">
              <a:solidFill>
                <a:schemeClr val="tx2"/>
              </a:solidFill>
            </a:endParaRPr>
          </a:p>
          <a:p>
            <a:r>
              <a:rPr lang="ja-JP" altLang="en-US" b="1" dirty="0" smtClean="0">
                <a:solidFill>
                  <a:srgbClr val="000099"/>
                </a:solidFill>
              </a:rPr>
              <a:t>以上を子供（他人）に教えることができる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smtClean="0"/>
              <a:t>具体的な目標</a:t>
            </a:r>
          </a:p>
        </p:txBody>
      </p:sp>
      <p:sp>
        <p:nvSpPr>
          <p:cNvPr id="10243"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計算情報環境の技術的基本概念</a:t>
            </a:r>
            <a:endParaRPr lang="en-US" altLang="ja-JP" sz="2800" b="1" dirty="0" smtClean="0">
              <a:solidFill>
                <a:srgbClr val="000099"/>
              </a:solidFill>
            </a:endParaRPr>
          </a:p>
          <a:p>
            <a:pPr lvl="1"/>
            <a:r>
              <a:rPr lang="ja-JP" altLang="en-US" sz="2400" dirty="0" smtClean="0"/>
              <a:t>計算機（パソコン）の構造（</a:t>
            </a:r>
            <a:r>
              <a:rPr lang="en-US" altLang="ja-JP" sz="2400" dirty="0" smtClean="0"/>
              <a:t>CPU</a:t>
            </a:r>
            <a:r>
              <a:rPr lang="ja-JP" altLang="en-US" sz="2400" dirty="0" smtClean="0"/>
              <a:t>・メモリ・</a:t>
            </a:r>
            <a:r>
              <a:rPr lang="en-US" altLang="ja-JP" sz="2400" dirty="0" smtClean="0"/>
              <a:t>etc.</a:t>
            </a:r>
            <a:r>
              <a:rPr lang="ja-JP" altLang="en-US" sz="2400" dirty="0" smtClean="0"/>
              <a:t>）</a:t>
            </a:r>
            <a:endParaRPr lang="en-US" altLang="ja-JP" sz="2400" dirty="0" smtClean="0"/>
          </a:p>
          <a:p>
            <a:pPr lvl="1"/>
            <a:r>
              <a:rPr lang="en-US" altLang="ja-JP" sz="2400" dirty="0" smtClean="0"/>
              <a:t>Unix</a:t>
            </a:r>
            <a:r>
              <a:rPr lang="ja-JP" altLang="en-US" sz="2400" dirty="0" smtClean="0"/>
              <a:t>（</a:t>
            </a:r>
            <a:r>
              <a:rPr lang="en-US" altLang="ja-JP" sz="2400" dirty="0" smtClean="0"/>
              <a:t>Linux</a:t>
            </a:r>
            <a:r>
              <a:rPr lang="ja-JP" altLang="en-US" sz="2400" dirty="0" smtClean="0"/>
              <a:t>）・</a:t>
            </a:r>
            <a:r>
              <a:rPr lang="en-US" altLang="ja-JP" sz="2400" dirty="0" smtClean="0"/>
              <a:t>Internet</a:t>
            </a:r>
            <a:r>
              <a:rPr lang="ja-JP" altLang="en-US" sz="2400" dirty="0" smtClean="0"/>
              <a:t>・</a:t>
            </a:r>
            <a:r>
              <a:rPr lang="en-US" altLang="ja-JP" sz="2400" dirty="0" smtClean="0"/>
              <a:t>X Window System</a:t>
            </a:r>
          </a:p>
          <a:p>
            <a:pPr>
              <a:buFontTx/>
              <a:buNone/>
            </a:pPr>
            <a:r>
              <a:rPr lang="en-US" altLang="ja-JP" sz="2800" dirty="0" smtClean="0"/>
              <a:t>	</a:t>
            </a:r>
            <a:r>
              <a:rPr lang="ja-JP" altLang="en-US" sz="2800" b="1" dirty="0" smtClean="0">
                <a:solidFill>
                  <a:srgbClr val="000099"/>
                </a:solidFill>
              </a:rPr>
              <a:t>を実体験し</a:t>
            </a:r>
            <a:r>
              <a:rPr lang="en-US" altLang="ja-JP" sz="2800" b="1" dirty="0" smtClean="0">
                <a:solidFill>
                  <a:srgbClr val="000099"/>
                </a:solidFill>
              </a:rPr>
              <a:t>, </a:t>
            </a:r>
            <a:r>
              <a:rPr lang="ja-JP" altLang="en-US" sz="2800" b="1" dirty="0" smtClean="0">
                <a:solidFill>
                  <a:srgbClr val="FF0000"/>
                </a:solidFill>
              </a:rPr>
              <a:t>自分の情報環境は自分で維持</a:t>
            </a:r>
            <a:r>
              <a:rPr lang="ja-JP" altLang="en-US" sz="2800" b="1" dirty="0" smtClean="0">
                <a:solidFill>
                  <a:srgbClr val="000099"/>
                </a:solidFill>
              </a:rPr>
              <a:t>できる</a:t>
            </a:r>
            <a:r>
              <a:rPr lang="en-US" altLang="ja-JP" sz="2800" b="1" dirty="0" smtClean="0"/>
              <a:t/>
            </a:r>
            <a:br>
              <a:rPr lang="en-US" altLang="ja-JP" sz="2800" b="1" dirty="0" smtClean="0"/>
            </a:br>
            <a:r>
              <a:rPr lang="ja-JP" altLang="en-US" sz="2800" b="1" dirty="0" smtClean="0">
                <a:solidFill>
                  <a:srgbClr val="000099"/>
                </a:solidFill>
              </a:rPr>
              <a:t>ようになる</a:t>
            </a:r>
            <a:endParaRPr lang="en-US" altLang="ja-JP" sz="2800" b="1" dirty="0" smtClean="0">
              <a:solidFill>
                <a:srgbClr val="000099"/>
              </a:solidFill>
            </a:endParaRPr>
          </a:p>
          <a:p>
            <a:endParaRPr lang="en-US" altLang="ja-JP" sz="2800" dirty="0" smtClean="0"/>
          </a:p>
          <a:p>
            <a:r>
              <a:rPr lang="ja-JP" altLang="en-US" sz="2800" b="1" dirty="0" smtClean="0">
                <a:solidFill>
                  <a:srgbClr val="000099"/>
                </a:solidFill>
              </a:rPr>
              <a:t>自分の置かれている</a:t>
            </a:r>
            <a:r>
              <a:rPr lang="ja-JP" altLang="en-US" sz="2800" b="1" dirty="0" smtClean="0">
                <a:solidFill>
                  <a:srgbClr val="FF0000"/>
                </a:solidFill>
              </a:rPr>
              <a:t>情報環境総体への洞察力を養う</a:t>
            </a:r>
            <a:endParaRPr lang="en-US" altLang="ja-JP" sz="2800" b="1" dirty="0" smtClean="0"/>
          </a:p>
          <a:p>
            <a:pPr lvl="1"/>
            <a:r>
              <a:rPr lang="ja-JP" altLang="en-US" sz="2400" dirty="0" smtClean="0"/>
              <a:t>ネットワーク社会人としての「常識・作法」を知る</a:t>
            </a:r>
            <a:endParaRPr lang="en-US" altLang="ja-JP" sz="2400" dirty="0" smtClean="0"/>
          </a:p>
          <a:p>
            <a:pPr lvl="1"/>
            <a:r>
              <a:rPr lang="ja-JP" altLang="en-US" sz="2400" dirty="0" smtClean="0"/>
              <a:t>安全性，安定性への理解</a:t>
            </a:r>
            <a:endParaRPr lang="en-US" altLang="ja-JP" sz="2400" dirty="0" smtClean="0"/>
          </a:p>
          <a:p>
            <a:pPr lvl="1"/>
            <a:r>
              <a:rPr lang="ja-JP" altLang="en-US" sz="2400" dirty="0" smtClean="0"/>
              <a:t>あるべき将来の姿を模索</a:t>
            </a:r>
            <a:endParaRPr lang="en-US" altLang="ja-JP"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13550</TotalTime>
  <Words>4079</Words>
  <Application>Microsoft Office PowerPoint</Application>
  <PresentationFormat>画面に合わせる (4:3)</PresentationFormat>
  <Paragraphs>678</Paragraphs>
  <Slides>61</Slides>
  <Notes>37</Notes>
  <HiddenSlides>0</HiddenSlides>
  <MMClips>0</MMClips>
  <ScaleCrop>false</ScaleCrop>
  <HeadingPairs>
    <vt:vector size="4" baseType="variant">
      <vt:variant>
        <vt:lpstr>テーマ</vt:lpstr>
      </vt:variant>
      <vt:variant>
        <vt:i4>1</vt:i4>
      </vt:variant>
      <vt:variant>
        <vt:lpstr>スライド タイトル</vt:lpstr>
      </vt:variant>
      <vt:variant>
        <vt:i4>61</vt:i4>
      </vt:variant>
    </vt:vector>
  </HeadingPairs>
  <TitlesOfParts>
    <vt:vector size="62" baseType="lpstr">
      <vt:lpstr>標準デザイン</vt:lpstr>
      <vt:lpstr>なぜ計算情報科学・技術を学ぶか?  Unix (Linux) / Internet の歴史と 学問の情報化への展開を踏まえて</vt:lpstr>
      <vt:lpstr>目次</vt:lpstr>
      <vt:lpstr>情報実習の目標</vt:lpstr>
      <vt:lpstr>高い理想</vt:lpstr>
      <vt:lpstr>地球惑星科学における様々な展開</vt:lpstr>
      <vt:lpstr>高い理想に対する現実</vt:lpstr>
      <vt:lpstr>PowerPoint プレゼンテーション</vt:lpstr>
      <vt:lpstr>大人になるとは</vt:lpstr>
      <vt:lpstr>具体的な目標</vt:lpstr>
      <vt:lpstr>電子計算機から 情報処理環境への発展 </vt:lpstr>
      <vt:lpstr>なぜ歴史を知る必要があるのか</vt:lpstr>
      <vt:lpstr>電子計算機の発展（１） 汎用計算機</vt:lpstr>
      <vt:lpstr>電子計算機のはじまり：原理</vt:lpstr>
      <vt:lpstr>電子計算機の先駆け</vt:lpstr>
      <vt:lpstr>プログラムできる計算機：ENIAC （Electronic Numerical Integrator And Calculator）</vt:lpstr>
      <vt:lpstr>ノイマン型計算機</vt:lpstr>
      <vt:lpstr>汎用（大型）計算機</vt:lpstr>
      <vt:lpstr>高級プログラム言語の登場（1950’）</vt:lpstr>
      <vt:lpstr>汎用（大型）計算機の発達</vt:lpstr>
      <vt:lpstr>その後の展開：ハードウェアの発展</vt:lpstr>
      <vt:lpstr>その後の展開：ＯＳの発展</vt:lpstr>
      <vt:lpstr>電子計算機の発展（２） 情報処理装置へ</vt:lpstr>
      <vt:lpstr>なぜ Unix なのか</vt:lpstr>
      <vt:lpstr>Unix</vt:lpstr>
      <vt:lpstr>Unix とは</vt:lpstr>
      <vt:lpstr>Unix の画期的な側面：情報処理</vt:lpstr>
      <vt:lpstr>Unix の普及</vt:lpstr>
      <vt:lpstr>Unix の一般研究業界への普及</vt:lpstr>
      <vt:lpstr>Unix 普及の背景：軍の支援</vt:lpstr>
      <vt:lpstr>日本では Unix はなかなか流行らなかった</vt:lpstr>
      <vt:lpstr>X Window System</vt:lpstr>
      <vt:lpstr>文字を書く計算機から絵を書く計算機へ</vt:lpstr>
      <vt:lpstr>X Window Systemの偉大な点</vt:lpstr>
      <vt:lpstr>Internet</vt:lpstr>
      <vt:lpstr>ARPAnet</vt:lpstr>
      <vt:lpstr>ARPAnet 初期の接続経路</vt:lpstr>
      <vt:lpstr>ARPAnet の基本設計</vt:lpstr>
      <vt:lpstr>ARPAnet のプロトコルの標準化</vt:lpstr>
      <vt:lpstr>インターネットへ</vt:lpstr>
      <vt:lpstr>日本のインターネットは大学から</vt:lpstr>
      <vt:lpstr>日本におけるインターネットの黎明</vt:lpstr>
      <vt:lpstr>日本における Internet の発展：プロバイダへ</vt:lpstr>
      <vt:lpstr>日本の大学におけるネットワーク環境</vt:lpstr>
      <vt:lpstr>ここまでのまとめ</vt:lpstr>
      <vt:lpstr>計算機の発展（3） インターネットの発展</vt:lpstr>
      <vt:lpstr>Internetの大発展</vt:lpstr>
      <vt:lpstr>インターネットの普及</vt:lpstr>
      <vt:lpstr> 知の爆発と 情報化時代の科学</vt:lpstr>
      <vt:lpstr>背景となる思想</vt:lpstr>
      <vt:lpstr>Bush の考案したシステム</vt:lpstr>
      <vt:lpstr>情報化時代の科学とは</vt:lpstr>
      <vt:lpstr>V. Bush （1945）の実践 地球惑星科学の情報化</vt:lpstr>
      <vt:lpstr>まとめ</vt:lpstr>
      <vt:lpstr>参考書, 参考文献</vt:lpstr>
      <vt:lpstr>参考書, 参考文献</vt:lpstr>
      <vt:lpstr>付録</vt:lpstr>
      <vt:lpstr>その後のハードウェアの発展</vt:lpstr>
      <vt:lpstr>Bush のお仕事</vt:lpstr>
      <vt:lpstr>計算情報環境の普及 図表１－１　主な情報通信機器の普及状況の推移（世帯）</vt:lpstr>
      <vt:lpstr>電子計算機の発展（１）：年表</vt:lpstr>
      <vt:lpstr>電子計算機の発展（２）：年表</vt:lpstr>
    </vt:vector>
  </TitlesOfParts>
  <Company>地球流体電脳倶楽部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なぜ情報実験か? Unix (Linux) / Internet の歴史と 学問の情報化への展開を踏まえて</dc:title>
  <dc:creator>林祥介</dc:creator>
  <cp:lastModifiedBy>momoko</cp:lastModifiedBy>
  <cp:revision>698</cp:revision>
  <cp:lastPrinted>2011-04-13T07:46:27Z</cp:lastPrinted>
  <dcterms:created xsi:type="dcterms:W3CDTF">2004-09-29T09:26:43Z</dcterms:created>
  <dcterms:modified xsi:type="dcterms:W3CDTF">2016-04-15T04:00:15Z</dcterms:modified>
</cp:coreProperties>
</file>