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81" r:id="rId3"/>
    <p:sldId id="342" r:id="rId4"/>
    <p:sldId id="344" r:id="rId5"/>
    <p:sldId id="345" r:id="rId6"/>
    <p:sldId id="379" r:id="rId7"/>
    <p:sldId id="380" r:id="rId8"/>
    <p:sldId id="403" r:id="rId9"/>
    <p:sldId id="265" r:id="rId10"/>
    <p:sldId id="353" r:id="rId11"/>
    <p:sldId id="267" r:id="rId12"/>
    <p:sldId id="268" r:id="rId13"/>
    <p:sldId id="352" r:id="rId14"/>
    <p:sldId id="377" r:id="rId15"/>
    <p:sldId id="382" r:id="rId16"/>
    <p:sldId id="395" r:id="rId17"/>
    <p:sldId id="396" r:id="rId18"/>
    <p:sldId id="397" r:id="rId19"/>
    <p:sldId id="398" r:id="rId20"/>
    <p:sldId id="389" r:id="rId21"/>
    <p:sldId id="399" r:id="rId22"/>
    <p:sldId id="400" r:id="rId23"/>
    <p:sldId id="401" r:id="rId24"/>
    <p:sldId id="402" r:id="rId25"/>
    <p:sldId id="394" r:id="rId26"/>
    <p:sldId id="367" r:id="rId27"/>
    <p:sldId id="404" r:id="rId28"/>
    <p:sldId id="283" r:id="rId29"/>
    <p:sldId id="286" r:id="rId30"/>
    <p:sldId id="415" r:id="rId31"/>
    <p:sldId id="285" r:id="rId32"/>
    <p:sldId id="288" r:id="rId33"/>
    <p:sldId id="289" r:id="rId34"/>
    <p:sldId id="412" r:id="rId35"/>
    <p:sldId id="293" r:id="rId36"/>
    <p:sldId id="294" r:id="rId37"/>
    <p:sldId id="296" r:id="rId38"/>
    <p:sldId id="297" r:id="rId39"/>
    <p:sldId id="299" r:id="rId40"/>
    <p:sldId id="301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405" r:id="rId58"/>
    <p:sldId id="320" r:id="rId59"/>
    <p:sldId id="321" r:id="rId60"/>
    <p:sldId id="322" r:id="rId61"/>
    <p:sldId id="323" r:id="rId62"/>
    <p:sldId id="324" r:id="rId63"/>
    <p:sldId id="383" r:id="rId64"/>
    <p:sldId id="384" r:id="rId65"/>
    <p:sldId id="410" r:id="rId66"/>
    <p:sldId id="326" r:id="rId67"/>
    <p:sldId id="327" r:id="rId68"/>
    <p:sldId id="328" r:id="rId69"/>
    <p:sldId id="414" r:id="rId70"/>
    <p:sldId id="408" r:id="rId71"/>
    <p:sldId id="409" r:id="rId72"/>
    <p:sldId id="407" r:id="rId73"/>
    <p:sldId id="373" r:id="rId74"/>
    <p:sldId id="355" r:id="rId75"/>
    <p:sldId id="329" r:id="rId76"/>
    <p:sldId id="302" r:id="rId77"/>
    <p:sldId id="330" r:id="rId78"/>
    <p:sldId id="331" r:id="rId7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06" autoAdjust="0"/>
  </p:normalViewPr>
  <p:slideViewPr>
    <p:cSldViewPr>
      <p:cViewPr>
        <p:scale>
          <a:sx n="50" d="100"/>
          <a:sy n="50" d="100"/>
        </p:scale>
        <p:origin x="-16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fld id="{344A05C6-0D4F-40B7-BD56-7C864AB65620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anose="020B0600070205080204" pitchFamily="50" charset="-128"/>
              </a:defRPr>
            </a:lvl1pPr>
          </a:lstStyle>
          <a:p>
            <a:fld id="{BB51C238-776A-4AD5-A390-544C2122AD7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012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6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8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・コンピュータネットワークの仕組みについて学ぶ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・情報化時代の大人になるためのたしなみ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6701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</p:spPr>
      </p:sp>
      <p:sp>
        <p:nvSpPr>
          <p:cNvPr id="73731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09494" y="8210759"/>
            <a:ext cx="7033969" cy="89278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C238-776A-4AD5-A390-544C2122AD7B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6643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343436"/>
            <a:ext cx="5485439" cy="411414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絵を変える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777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</p:spPr>
      </p:sp>
      <p:sp>
        <p:nvSpPr>
          <p:cNvPr id="97283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09494" y="8210759"/>
            <a:ext cx="7033969" cy="89278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/>
              <a:t>ep 地球惑星科学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</p:spPr>
      </p:sp>
      <p:sp>
        <p:nvSpPr>
          <p:cNvPr id="99331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06294" y="8210759"/>
            <a:ext cx="7030770" cy="89278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 err="1"/>
              <a:t>。</a:t>
            </a:r>
            <a:r>
              <a:rPr lang="ja-JP" altLang="en-US" dirty="0"/>
              <a:t>“net”は“network”の略で、特に目的や用途などは定められていないが、インターネットサービスプロバイダ(ISP)やネット関連の事業や団体などが好んで使う傾向</a:t>
            </a:r>
          </a:p>
          <a:p>
            <a:r>
              <a:rPr lang="ja-JP" altLang="en-US" dirty="0" err="1"/>
              <a:t>。</a:t>
            </a:r>
            <a:r>
              <a:rPr lang="ja-JP" altLang="en-US" dirty="0"/>
              <a:t>“com”は“commercial”(商用)の略で、企業や商用サービスなどでよく利用されている。</a:t>
            </a:r>
          </a:p>
          <a:p>
            <a:r>
              <a:rPr lang="ja-JP" altLang="en-US" dirty="0"/>
              <a:t>日本を意味するJPドメインの種類の一つで、企業のためのドメイン。</a:t>
            </a:r>
          </a:p>
          <a:p>
            <a:r>
              <a:rPr lang="ja-JP" altLang="en-US" dirty="0" err="1"/>
              <a:t>.</a:t>
            </a:r>
            <a:r>
              <a:rPr lang="ja-JP" altLang="en-US" dirty="0"/>
              <a:t>kp が北朝鮮のトップドメイン(2007年にルートサーバに登録)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http://www.pursue.ne.jp/jouhousyo/sysad/Network/ClientServer/decentralize.html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C238-776A-4AD5-A390-544C2122AD7B}" type="slidenum">
              <a:rPr lang="ja-JP" altLang="en-US" smtClean="0"/>
              <a:pPr/>
              <a:t>70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626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 smtClean="0"/>
              <a:t>http://www.pursue.ne.jp/jouhousyo/sysad/Network/ClientServer/decentralize.html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C238-776A-4AD5-A390-544C2122AD7B}" type="slidenum">
              <a:rPr lang="ja-JP" altLang="en-US" smtClean="0"/>
              <a:pPr/>
              <a:t>71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162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TCP(Transmission Control Protocol)</a:t>
            </a:r>
          </a:p>
          <a:p>
            <a:r>
              <a:rPr kumimoji="1" lang="en-US" altLang="ja-JP" dirty="0" smtClean="0"/>
              <a:t>IP (Internet Protocol)</a:t>
            </a:r>
          </a:p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プロトコルのページで上位、下位とあるそれは何から決められているの？→物理的なものに近いものを下位と決めている。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C238-776A-4AD5-A390-544C2122AD7B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671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400395"/>
            <a:ext cx="5485439" cy="360005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トポロジー</a:t>
            </a:r>
            <a:r>
              <a:rPr kumimoji="1" lang="en-US" altLang="ja-JP" dirty="0" smtClean="0"/>
              <a:t>(topology) </a:t>
            </a:r>
            <a:r>
              <a:rPr kumimoji="1" lang="ja-JP" altLang="en-US" dirty="0" smtClean="0"/>
              <a:t>位相幾何学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数学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スター型　リング型の図を用意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08B296-0F87-4B99-B7EB-7054E83FBED9}" type="datetime1">
              <a:rPr lang="ja-JP" altLang="en-US" smtClean="0"/>
              <a:t>2016/5/13</a:t>
            </a:fld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66CFE-6F39-43C5-AC41-3FCC236C8A72}" type="slidenum">
              <a:rPr lang="ja-JP" altLang="en-US" smtClean="0"/>
              <a:pPr/>
              <a:t>72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53321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400395"/>
            <a:ext cx="5485439" cy="360005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スター型　リング型の図を用意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08B296-0F87-4B99-B7EB-7054E83FBED9}" type="datetime1">
              <a:rPr lang="ja-JP" altLang="en-US" smtClean="0"/>
              <a:t>2016/5/13</a:t>
            </a:fld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66CFE-6F39-43C5-AC41-3FCC236C8A72}" type="slidenum">
              <a:rPr lang="ja-JP" altLang="en-US" smtClean="0"/>
              <a:pPr/>
              <a:t>73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29342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400395"/>
            <a:ext cx="5485439" cy="3600057"/>
          </a:xfrm>
          <a:prstGeom prst="rect">
            <a:avLst/>
          </a:prstGeom>
        </p:spPr>
        <p:txBody>
          <a:bodyPr/>
          <a:lstStyle/>
          <a:p>
            <a:r>
              <a:rPr lang="ja-JP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アプリケーション層</a:t>
            </a:r>
          </a:p>
          <a:p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個々のプログラムの間で、どのような形式や手順でデータをやり取りするかを定めます。文字コードや画像などの形式、暗号化など、データの表現形式などもこの層で扱います。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Web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や電子メールなどのアプリケーションプロトコルはこの層に属します。</a:t>
            </a:r>
          </a:p>
          <a:p>
            <a:r>
              <a:rPr lang="ja-JP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トランスポート層</a:t>
            </a:r>
          </a:p>
          <a:p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通信を行うプログラムの間でのデータ伝送を実現します。必要に応じて、エラーの検出と回復や、双方向の通信路の確立なども行います。単にデータを伝送するだけの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UDP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（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User Datagram Protocol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）、信頼性のある双方向の通信を実現する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TCP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（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Transmission Control Protocol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）はこの層のプロトコルです。</a:t>
            </a:r>
          </a:p>
          <a:p>
            <a:r>
              <a:rPr lang="ja-JP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インターネット層</a:t>
            </a:r>
          </a:p>
          <a:p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ネットワーク上のデータの送信先を探す役割をになう．最適なルートを導き出すルーティング機能がる．複数のネットワークを相互に接続した環境（インターネットワーク）で、機器間のデータ伝送を実現します。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IP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（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Internet Protocol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）はこの層のプロトコルです。</a:t>
            </a:r>
          </a:p>
          <a:p>
            <a:r>
              <a:rPr lang="ja-JP" altLang="en-US" sz="1200" b="1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ネットワークインターフェイス層</a:t>
            </a:r>
          </a:p>
          <a:p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実際のネットワークハードウェアが通信を実現するための層で、各種イーサネット、無線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LAN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などがこの層に属します。また、モデムや光回線などを使って特定の相手と接続し、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TCP/IP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で通信するための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PPP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（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Point To Point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）プロトコルなども、この層のプロトコルとなります。</a:t>
            </a:r>
          </a:p>
          <a:p>
            <a:endParaRPr lang="en-US" altLang="ja-JP" dirty="0" smtClean="0"/>
          </a:p>
          <a:p>
            <a:r>
              <a:rPr lang="ja-JP" altLang="en-US" dirty="0" smtClean="0"/>
              <a:t>アプリケーション層では，</a:t>
            </a:r>
            <a:endParaRPr lang="en-US" altLang="ja-JP" dirty="0" smtClean="0"/>
          </a:p>
          <a:p>
            <a:r>
              <a:rPr lang="ja-JP" altLang="en-US" dirty="0" smtClean="0"/>
              <a:t>個々のアプリケーションで，どのような形式や手順でデータをやり取りするかを決めます．</a:t>
            </a:r>
            <a:r>
              <a:rPr lang="en-US" altLang="ja-JP" dirty="0" smtClean="0"/>
              <a:t>Web </a:t>
            </a:r>
            <a:r>
              <a:rPr lang="ja-JP" altLang="en-US" dirty="0" smtClean="0"/>
              <a:t>やメールなどのインターネットにおける各種サービスに使用されるプロトコルが含まれています．</a:t>
            </a:r>
            <a:endParaRPr lang="en-US" altLang="ja-JP" dirty="0" smtClean="0"/>
          </a:p>
          <a:p>
            <a:r>
              <a:rPr lang="ja-JP" altLang="en-US" dirty="0" smtClean="0"/>
              <a:t>トランスポート層では，</a:t>
            </a:r>
            <a:endParaRPr lang="en-US" altLang="ja-JP" dirty="0" smtClean="0"/>
          </a:p>
          <a:p>
            <a:r>
              <a:rPr lang="ja-JP" altLang="en-US" dirty="0" smtClean="0"/>
              <a:t>通信を行うアプリケーション間の通信経路の確立とアプリケーションから渡されたデータを適した大きさに分割したり復元したりしています．また，アプリケーション層から渡されたデータにポート番号などを付加します．</a:t>
            </a:r>
            <a:endParaRPr lang="en-US" altLang="ja-JP" dirty="0" smtClean="0"/>
          </a:p>
          <a:p>
            <a:r>
              <a:rPr lang="ja-JP" altLang="en-US" dirty="0" smtClean="0"/>
              <a:t>ここでは，</a:t>
            </a:r>
            <a:r>
              <a:rPr lang="en-US" altLang="ja-JP" dirty="0" smtClean="0"/>
              <a:t>"TCP"</a:t>
            </a:r>
            <a:r>
              <a:rPr lang="ja-JP" altLang="en-US" dirty="0" smtClean="0"/>
              <a:t>は通信相手との間に必ずコネクションを確立し、データを正確かつすべて送りたいときに使うものです。</a:t>
            </a:r>
          </a:p>
          <a:p>
            <a:endParaRPr lang="ja-JP" altLang="en-US" dirty="0" smtClean="0"/>
          </a:p>
          <a:p>
            <a:r>
              <a:rPr lang="ja-JP" altLang="en-US" dirty="0" smtClean="0"/>
              <a:t>一方の</a:t>
            </a:r>
            <a:r>
              <a:rPr lang="en-US" altLang="ja-JP" dirty="0" smtClean="0"/>
              <a:t>"UDP"</a:t>
            </a:r>
            <a:r>
              <a:rPr lang="ja-JP" altLang="en-US" dirty="0" smtClean="0"/>
              <a:t>は通信相手との間にコネクションを確立せずに、データを早く送りたいときに使うものです。</a:t>
            </a:r>
            <a:r>
              <a:rPr lang="en-US" altLang="ja-JP" dirty="0" smtClean="0"/>
              <a:t>"UDP"</a:t>
            </a:r>
            <a:r>
              <a:rPr lang="ja-JP" altLang="en-US" dirty="0" smtClean="0"/>
              <a:t>はその特性上、通信途中でパケットを紛失する可能性もあります。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階層構造による高い汎用性プロトコル</a:t>
            </a:r>
            <a:endParaRPr lang="en-US" altLang="ja-JP" dirty="0" smtClean="0"/>
          </a:p>
          <a:p>
            <a:r>
              <a:rPr lang="en-US" altLang="ja-JP" dirty="0" smtClean="0"/>
              <a:t>TCP/IP</a:t>
            </a:r>
            <a:r>
              <a:rPr lang="ja-JP" altLang="en-US" dirty="0" smtClean="0"/>
              <a:t> は</a:t>
            </a:r>
            <a:r>
              <a:rPr lang="en-US" altLang="ja-JP" dirty="0" err="1" smtClean="0"/>
              <a:t>ARPAnet</a:t>
            </a:r>
            <a:r>
              <a:rPr lang="ja-JP" altLang="en-US" dirty="0" smtClean="0"/>
              <a:t> で開発</a:t>
            </a:r>
            <a:endParaRPr lang="en-US" altLang="ja-JP" dirty="0" smtClean="0"/>
          </a:p>
          <a:p>
            <a:r>
              <a:rPr lang="en-US" altLang="ja-JP" dirty="0" smtClean="0"/>
              <a:t>IETF (Internet Engineering Task Force):TCP/IP</a:t>
            </a:r>
            <a:r>
              <a:rPr lang="ja-JP" altLang="en-US" dirty="0" smtClean="0"/>
              <a:t>などのインターネットで利用される技術を標準化する組織。ここで策定された技術仕様は</a:t>
            </a:r>
            <a:r>
              <a:rPr lang="en-US" altLang="ja-JP" dirty="0" smtClean="0"/>
              <a:t>RFC</a:t>
            </a:r>
            <a:r>
              <a:rPr lang="ja-JP" altLang="en-US" dirty="0" smtClean="0"/>
              <a:t>として公表される</a:t>
            </a:r>
            <a:endParaRPr lang="en-US" altLang="ja-JP" dirty="0" smtClean="0"/>
          </a:p>
          <a:p>
            <a:r>
              <a:rPr lang="en-US" altLang="ja-JP" dirty="0" smtClean="0"/>
              <a:t>SMTP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HTTP</a:t>
            </a:r>
          </a:p>
          <a:p>
            <a:r>
              <a:rPr lang="en-US" altLang="ja-JP" dirty="0" smtClean="0"/>
              <a:t>TCP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UDP</a:t>
            </a:r>
          </a:p>
          <a:p>
            <a:r>
              <a:rPr lang="en-US" altLang="ja-JP" dirty="0" smtClean="0"/>
              <a:t>IP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Ethernet</a:t>
            </a:r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408B296-0F87-4B99-B7EB-7054E83FBED9}" type="datetime1">
              <a:rPr lang="ja-JP" altLang="en-US" smtClean="0"/>
              <a:t>2016/5/13</a:t>
            </a:fld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66CFE-6F39-43C5-AC41-3FCC236C8A72}" type="slidenum">
              <a:rPr lang="ja-JP" altLang="en-US" smtClean="0"/>
              <a:pPr/>
              <a:t>74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7822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962025" y="0"/>
            <a:ext cx="2655888" cy="1992313"/>
          </a:xfrm>
          <a:ln/>
        </p:spPr>
      </p:sp>
      <p:sp>
        <p:nvSpPr>
          <p:cNvPr id="52227" name="ノート プレースホルダ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60720" y="1472154"/>
            <a:ext cx="8292948" cy="4163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cs typeface="+mn-cs"/>
              </a:rPr>
              <a:t>340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cs typeface="+mn-cs"/>
              </a:rPr>
              <a:t>兆の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cs typeface="+mn-cs"/>
              </a:rPr>
              <a:t>1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cs typeface="+mn-cs"/>
              </a:rPr>
              <a:t>兆倍の</a:t>
            </a:r>
            <a:r>
              <a:rPr lang="en-US" altLang="ja-JP" sz="1200" b="0" i="0" kern="12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cs typeface="+mn-cs"/>
              </a:rPr>
              <a:t>1</a:t>
            </a:r>
            <a:r>
              <a:rPr lang="ja-JP" altLang="en-US" sz="1200" b="0" i="0" kern="12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cs typeface="+mn-cs"/>
              </a:rPr>
              <a:t>兆倍</a:t>
            </a:r>
            <a:endParaRPr lang="ja-JP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</p:spPr>
      </p:sp>
      <p:sp>
        <p:nvSpPr>
          <p:cNvPr id="10342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06294" y="8210759"/>
            <a:ext cx="7030770" cy="89278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/>
              <a:t>日本のルートネームサーバはM でWIDEプロジェクトが管理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IP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アドレスと各ネットワーク固有のアドレスとの対応をとるための</a:t>
            </a:r>
            <a:r>
              <a:rPr kumimoji="1" lang="en-GB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ARP</a:t>
            </a:r>
            <a:r>
              <a:rPr kumimoji="1" lang="ja-JP" alt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GB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Address Resolution Protocol</a:t>
            </a:r>
            <a:r>
              <a:rPr kumimoji="1" lang="ja-JP" alt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）／</a:t>
            </a:r>
            <a:r>
              <a:rPr kumimoji="1" lang="en-GB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RARP</a:t>
            </a:r>
            <a:r>
              <a:rPr kumimoji="1" lang="ja-JP" alt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en-GB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Reverse Address Resolution Protocol</a:t>
            </a:r>
            <a:r>
              <a:rPr kumimoji="1" lang="ja-JP" alt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）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が存在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本来は ネットワークインターフェース層は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50" charset="-128"/>
                <a:cs typeface="+mn-cs"/>
              </a:rPr>
              <a:t>物理層 と データリンク層 に分かれる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C238-776A-4AD5-A390-544C2122AD7B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2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6281" y="4400395"/>
            <a:ext cx="5485439" cy="360005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 smtClean="0"/>
              <a:t>パケットが分割結合される層はどこ？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29AF15-5121-4BDD-8D56-91E11E863D48}" type="datetime1">
              <a:rPr lang="ja-JP" altLang="en-US" smtClean="0"/>
              <a:t>2016/5/13</a:t>
            </a:fld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066CFE-6F39-43C5-AC41-3FCC236C8A72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6205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3810000" y="0"/>
            <a:ext cx="8093075" cy="6069013"/>
          </a:xfrm>
          <a:ln/>
        </p:spPr>
      </p:sp>
      <p:sp>
        <p:nvSpPr>
          <p:cNvPr id="47107" name="ノート プレースホルダ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60720" y="1472154"/>
            <a:ext cx="8292948" cy="4163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/>
              <a:t>ネットワークで取れる経路は無数に存在する</a:t>
            </a:r>
          </a:p>
          <a:p>
            <a:r>
              <a:rPr lang="ja-JP" altLang="en-US" dirty="0"/>
              <a:t>相手はどこにいるのか　どうすれば最短経路でたどり着けるか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962025" y="0"/>
            <a:ext cx="2655888" cy="1992313"/>
          </a:xfrm>
          <a:ln/>
        </p:spPr>
      </p:sp>
      <p:sp>
        <p:nvSpPr>
          <p:cNvPr id="52227" name="ノート プレースホルダ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60720" y="1472154"/>
            <a:ext cx="8292948" cy="4163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/>
              <a:t>このIPはIPv4というもので32bitで表されるIPv6 は128bitで表す</a:t>
            </a:r>
            <a:endParaRPr lang="en-US" dirty="0"/>
          </a:p>
          <a:p>
            <a:r>
              <a:rPr lang="en-US" dirty="0"/>
              <a:t>2011</a:t>
            </a:r>
            <a:r>
              <a:rPr lang="ja-JP" altLang="en-US" dirty="0"/>
              <a:t>年</a:t>
            </a:r>
            <a:r>
              <a:rPr lang="en-US" dirty="0"/>
              <a:t>2</a:t>
            </a:r>
            <a:r>
              <a:rPr lang="ja-JP" altLang="en-US" dirty="0"/>
              <a:t>月</a:t>
            </a:r>
            <a:r>
              <a:rPr lang="en-US" dirty="0"/>
              <a:t>3</a:t>
            </a:r>
            <a:r>
              <a:rPr lang="ja-JP" altLang="en-US" dirty="0"/>
              <a:t>日、 インターネット上で利用されるアドレス資源をグローバルに管理する </a:t>
            </a:r>
            <a:r>
              <a:rPr lang="en-US" dirty="0"/>
              <a:t>IANA</a:t>
            </a:r>
            <a:r>
              <a:rPr lang="ja-JP" altLang="en-US" dirty="0"/>
              <a:t> </a:t>
            </a:r>
            <a:r>
              <a:rPr lang="en-US" dirty="0"/>
              <a:t>(Internet Assigned Numbers Authority) </a:t>
            </a:r>
            <a:r>
              <a:rPr lang="ja-JP" altLang="en-US" dirty="0"/>
              <a:t>において新規に割り振りできる </a:t>
            </a:r>
            <a:r>
              <a:rPr lang="en-US" dirty="0"/>
              <a:t>IPv4</a:t>
            </a:r>
            <a:r>
              <a:rPr lang="ja-JP" altLang="en-US" dirty="0"/>
              <a:t>アドレス が無くなりました。 続いて</a:t>
            </a:r>
            <a:r>
              <a:rPr lang="en-US" dirty="0"/>
              <a:t>2011</a:t>
            </a:r>
            <a:r>
              <a:rPr lang="ja-JP" altLang="en-US" dirty="0"/>
              <a:t>年</a:t>
            </a:r>
            <a:r>
              <a:rPr lang="en-US" dirty="0"/>
              <a:t>4</a:t>
            </a:r>
            <a:r>
              <a:rPr lang="ja-JP" altLang="en-US" dirty="0"/>
              <a:t>月</a:t>
            </a:r>
            <a:r>
              <a:rPr lang="en-US" dirty="0"/>
              <a:t>15</a:t>
            </a:r>
            <a:r>
              <a:rPr lang="ja-JP" altLang="en-US" dirty="0"/>
              <a:t>日には、 アジア太平洋地域の </a:t>
            </a:r>
            <a:r>
              <a:rPr lang="en-US" dirty="0"/>
              <a:t>RIR</a:t>
            </a:r>
            <a:r>
              <a:rPr lang="ja-JP" altLang="en-US" dirty="0"/>
              <a:t> </a:t>
            </a:r>
            <a:r>
              <a:rPr lang="en-US" dirty="0"/>
              <a:t>(</a:t>
            </a:r>
            <a:r>
              <a:rPr lang="ja-JP" altLang="en-US" dirty="0"/>
              <a:t>地域インターネットレジストリ</a:t>
            </a:r>
            <a:r>
              <a:rPr lang="en-US" dirty="0"/>
              <a:t>)</a:t>
            </a:r>
            <a:r>
              <a:rPr lang="ja-JP" altLang="en-US" dirty="0"/>
              <a:t>である </a:t>
            </a:r>
            <a:r>
              <a:rPr lang="en-US" dirty="0"/>
              <a:t>APNIC</a:t>
            </a:r>
            <a:r>
              <a:rPr lang="ja-JP" altLang="en-US" dirty="0"/>
              <a:t>においても、通常の申請により割り振り可能である</a:t>
            </a:r>
            <a:r>
              <a:rPr lang="en-US" dirty="0"/>
              <a:t>IPv4</a:t>
            </a:r>
            <a:r>
              <a:rPr lang="ja-JP" altLang="en-US" dirty="0"/>
              <a:t>アドレスの在庫がなくなり、アジア太平洋地域は、いわゆる「</a:t>
            </a:r>
            <a:r>
              <a:rPr lang="en-US" dirty="0"/>
              <a:t>IPv4</a:t>
            </a:r>
            <a:r>
              <a:rPr lang="ja-JP" altLang="en-US" dirty="0"/>
              <a:t>アドレス在庫枯渇」の 状態となりました。</a:t>
            </a:r>
            <a:r>
              <a:rPr lang="en-US" dirty="0"/>
              <a:t>JPNIC</a:t>
            </a:r>
            <a:r>
              <a:rPr lang="ja-JP" altLang="en-US" dirty="0"/>
              <a:t>では独自のアドレス在庫を保有せず、</a:t>
            </a:r>
            <a:r>
              <a:rPr lang="en-US" dirty="0"/>
              <a:t>APNIC</a:t>
            </a:r>
            <a:r>
              <a:rPr lang="ja-JP" altLang="en-US" dirty="0"/>
              <a:t>と共有しているため、</a:t>
            </a:r>
            <a:r>
              <a:rPr lang="en-US" dirty="0"/>
              <a:t>APNIC</a:t>
            </a:r>
            <a:r>
              <a:rPr lang="ja-JP" altLang="en-US" dirty="0" err="1"/>
              <a:t>での</a:t>
            </a:r>
            <a:r>
              <a:rPr lang="ja-JP" altLang="en-US" dirty="0"/>
              <a:t>通常割り振り終了に伴い、 </a:t>
            </a:r>
            <a:r>
              <a:rPr lang="en-US" dirty="0"/>
              <a:t>JPNIC</a:t>
            </a:r>
            <a:r>
              <a:rPr lang="ja-JP" altLang="en-US" dirty="0" err="1"/>
              <a:t>での</a:t>
            </a:r>
            <a:r>
              <a:rPr lang="ja-JP" altLang="en-US" dirty="0"/>
              <a:t>通常の割り振りも終了しました。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3375025" y="0"/>
            <a:ext cx="6753225" cy="5064125"/>
          </a:xfrm>
          <a:ln/>
        </p:spPr>
      </p:sp>
      <p:sp>
        <p:nvSpPr>
          <p:cNvPr id="54275" name="ノート プレースホルダ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60720" y="1472154"/>
            <a:ext cx="8292948" cy="41637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1"/>
            <a:r>
              <a:rPr lang="ja-JP" altLang="en-US" dirty="0"/>
              <a:t>全ての計算機にランダムな </a:t>
            </a:r>
            <a:r>
              <a:rPr lang="en-US" dirty="0"/>
              <a:t>IP </a:t>
            </a:r>
            <a:r>
              <a:rPr lang="ja-JP" altLang="en-US" dirty="0"/>
              <a:t>を付けると混乱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ln/>
        </p:spPr>
      </p:sp>
      <p:sp>
        <p:nvSpPr>
          <p:cNvPr id="61443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06294" y="8210759"/>
            <a:ext cx="7030770" cy="8927851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dirty="0"/>
              <a:t>論理積と</a:t>
            </a:r>
            <a:r>
              <a:rPr lang="ja-JP" altLang="en-US" dirty="0" smtClean="0"/>
              <a:t>は聞く</a:t>
            </a:r>
            <a:endParaRPr lang="ja-JP" altLang="en-US" dirty="0"/>
          </a:p>
          <a:p>
            <a:r>
              <a:rPr lang="ja-JP" altLang="en-US" dirty="0"/>
              <a:t>論理積(かつ)</a:t>
            </a:r>
          </a:p>
          <a:p>
            <a:r>
              <a:rPr lang="ja-JP" altLang="en-US" dirty="0"/>
              <a:t>片方が偽(0)なら出る結果も偽</a:t>
            </a:r>
          </a:p>
          <a:p>
            <a:r>
              <a:rPr lang="ja-JP" altLang="en-US" dirty="0"/>
              <a:t>両方が真(1)のときだけ結果が真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50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a typeface="ＭＳ Ｐゴシック" panose="020B0600070205080204" pitchFamily="50" charset="-128"/>
              </a:defRPr>
            </a:lvl1pPr>
            <a:lvl2pPr>
              <a:defRPr>
                <a:ea typeface="ＭＳ Ｐゴシック" panose="020B0600070205080204" pitchFamily="50" charset="-128"/>
              </a:defRPr>
            </a:lvl2pPr>
            <a:lvl3pPr>
              <a:defRPr>
                <a:ea typeface="ＭＳ Ｐゴシック" panose="020B0600070205080204" pitchFamily="50" charset="-128"/>
              </a:defRPr>
            </a:lvl3pPr>
            <a:lvl4pPr>
              <a:defRPr>
                <a:ea typeface="ＭＳ Ｐゴシック" panose="020B0600070205080204" pitchFamily="50" charset="-128"/>
              </a:defRPr>
            </a:lvl4pPr>
            <a:lvl5pPr>
              <a:defRPr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651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ea typeface="ＭＳ Ｐゴシック" panose="020B0600070205080204" pitchFamily="50" charset="-128"/>
              </a:defRPr>
            </a:lvl1pPr>
            <a:lvl2pPr>
              <a:defRPr>
                <a:ea typeface="ＭＳ Ｐゴシック" panose="020B0600070205080204" pitchFamily="50" charset="-128"/>
              </a:defRPr>
            </a:lvl2pPr>
            <a:lvl3pPr>
              <a:defRPr>
                <a:ea typeface="ＭＳ Ｐゴシック" panose="020B0600070205080204" pitchFamily="50" charset="-128"/>
              </a:defRPr>
            </a:lvl3pPr>
            <a:lvl4pPr>
              <a:defRPr>
                <a:ea typeface="ＭＳ Ｐゴシック" panose="020B0600070205080204" pitchFamily="50" charset="-128"/>
              </a:defRPr>
            </a:lvl4pPr>
            <a:lvl5pPr>
              <a:defRPr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094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  <a:lvl2pPr>
              <a:defRPr>
                <a:ea typeface="ＭＳ Ｐゴシック" panose="020B0600070205080204" pitchFamily="50" charset="-128"/>
              </a:defRPr>
            </a:lvl2pPr>
            <a:lvl3pPr>
              <a:defRPr>
                <a:ea typeface="ＭＳ Ｐゴシック" panose="020B0600070205080204" pitchFamily="50" charset="-128"/>
              </a:defRPr>
            </a:lvl3pPr>
            <a:lvl4pPr>
              <a:defRPr>
                <a:ea typeface="ＭＳ Ｐゴシック" panose="020B0600070205080204" pitchFamily="50" charset="-128"/>
              </a:defRPr>
            </a:lvl4pPr>
            <a:lvl5pPr>
              <a:defRPr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47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9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ea typeface="ＭＳ Ｐゴシック" panose="020B0600070205080204" pitchFamily="50" charset="-128"/>
              </a:defRPr>
            </a:lvl1pPr>
            <a:lvl2pPr>
              <a:defRPr sz="2400">
                <a:ea typeface="ＭＳ Ｐゴシック" panose="020B0600070205080204" pitchFamily="50" charset="-128"/>
              </a:defRPr>
            </a:lvl2pPr>
            <a:lvl3pPr>
              <a:defRPr sz="2000">
                <a:ea typeface="ＭＳ Ｐゴシック" panose="020B0600070205080204" pitchFamily="50" charset="-128"/>
              </a:defRPr>
            </a:lvl3pPr>
            <a:lvl4pPr>
              <a:defRPr sz="1800">
                <a:ea typeface="ＭＳ Ｐゴシック" panose="020B0600070205080204" pitchFamily="50" charset="-128"/>
              </a:defRPr>
            </a:lvl4pPr>
            <a:lvl5pPr>
              <a:defRPr sz="1800">
                <a:ea typeface="ＭＳ Ｐゴシック" panose="020B060007020508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ea typeface="ＭＳ Ｐゴシック" panose="020B0600070205080204" pitchFamily="50" charset="-128"/>
              </a:defRPr>
            </a:lvl1pPr>
            <a:lvl2pPr>
              <a:defRPr sz="2400">
                <a:ea typeface="ＭＳ Ｐゴシック" panose="020B0600070205080204" pitchFamily="50" charset="-128"/>
              </a:defRPr>
            </a:lvl2pPr>
            <a:lvl3pPr>
              <a:defRPr sz="2000">
                <a:ea typeface="ＭＳ Ｐゴシック" panose="020B0600070205080204" pitchFamily="50" charset="-128"/>
              </a:defRPr>
            </a:lvl3pPr>
            <a:lvl4pPr>
              <a:defRPr sz="1800">
                <a:ea typeface="ＭＳ Ｐゴシック" panose="020B0600070205080204" pitchFamily="50" charset="-128"/>
              </a:defRPr>
            </a:lvl4pPr>
            <a:lvl5pPr>
              <a:defRPr sz="1800">
                <a:ea typeface="ＭＳ Ｐゴシック" panose="020B0600070205080204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865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a typeface="ＭＳ Ｐゴシック" panose="020B0600070205080204" pitchFamily="50" charset="-128"/>
              </a:defRPr>
            </a:lvl1pPr>
            <a:lvl2pPr>
              <a:defRPr sz="2000">
                <a:ea typeface="ＭＳ Ｐゴシック" panose="020B0600070205080204" pitchFamily="50" charset="-128"/>
              </a:defRPr>
            </a:lvl2pPr>
            <a:lvl3pPr>
              <a:defRPr sz="1800">
                <a:ea typeface="ＭＳ Ｐゴシック" panose="020B0600070205080204" pitchFamily="50" charset="-128"/>
              </a:defRPr>
            </a:lvl3pPr>
            <a:lvl4pPr>
              <a:defRPr sz="1600">
                <a:ea typeface="ＭＳ Ｐゴシック" panose="020B0600070205080204" pitchFamily="50" charset="-128"/>
              </a:defRPr>
            </a:lvl4pPr>
            <a:lvl5pPr>
              <a:defRPr sz="1600">
                <a:ea typeface="ＭＳ Ｐゴシック" panose="020B060007020508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a typeface="ＭＳ Ｐゴシック" panose="020B0600070205080204" pitchFamily="50" charset="-128"/>
              </a:defRPr>
            </a:lvl1pPr>
            <a:lvl2pPr>
              <a:defRPr sz="2000">
                <a:ea typeface="ＭＳ Ｐゴシック" panose="020B0600070205080204" pitchFamily="50" charset="-128"/>
              </a:defRPr>
            </a:lvl2pPr>
            <a:lvl3pPr>
              <a:defRPr sz="1800">
                <a:ea typeface="ＭＳ Ｐゴシック" panose="020B0600070205080204" pitchFamily="50" charset="-128"/>
              </a:defRPr>
            </a:lvl3pPr>
            <a:lvl4pPr>
              <a:defRPr sz="1600">
                <a:ea typeface="ＭＳ Ｐゴシック" panose="020B0600070205080204" pitchFamily="50" charset="-128"/>
              </a:defRPr>
            </a:lvl4pPr>
            <a:lvl5pPr>
              <a:defRPr sz="1600">
                <a:ea typeface="ＭＳ Ｐゴシック" panose="020B0600070205080204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784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41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628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a typeface="ＭＳ Ｐゴシック" panose="020B0600070205080204" pitchFamily="50" charset="-128"/>
              </a:defRPr>
            </a:lvl1pPr>
            <a:lvl2pPr>
              <a:defRPr sz="2800">
                <a:ea typeface="ＭＳ Ｐゴシック" panose="020B0600070205080204" pitchFamily="50" charset="-128"/>
              </a:defRPr>
            </a:lvl2pPr>
            <a:lvl3pPr>
              <a:defRPr sz="2400">
                <a:ea typeface="ＭＳ Ｐゴシック" panose="020B0600070205080204" pitchFamily="50" charset="-128"/>
              </a:defRPr>
            </a:lvl3pPr>
            <a:lvl4pPr>
              <a:defRPr sz="2000">
                <a:ea typeface="ＭＳ Ｐゴシック" panose="020B0600070205080204" pitchFamily="50" charset="-128"/>
              </a:defRPr>
            </a:lvl4pPr>
            <a:lvl5pPr>
              <a:defRPr sz="2000">
                <a:ea typeface="ＭＳ Ｐゴシック" panose="020B060007020508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a typeface="ＭＳ Ｐゴシック" panose="020B060007020508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644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ea typeface="ＭＳ Ｐゴシック" panose="020B060007020508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a typeface="ＭＳ Ｐゴシック" panose="020B060007020508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92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fld id="{EF5E7FDE-706C-45D9-BC06-9DD00EC0D8F8}" type="datetimeFigureOut">
              <a:rPr lang="ja-JP" altLang="en-US" smtClean="0"/>
              <a:pPr/>
              <a:t>2016/5/13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anose="020B0600070205080204" pitchFamily="50" charset="-128"/>
              </a:defRPr>
            </a:lvl1pPr>
          </a:lstStyle>
          <a:p>
            <a:fld id="{9C198666-FFFC-4261-8E79-AD3BCCEDF34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411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ＭＳ Ｐゴシック" panose="020B0600070205080204" pitchFamily="50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34" Type="http://schemas.openxmlformats.org/officeDocument/2006/relationships/image" Target="../media/image41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33" Type="http://schemas.openxmlformats.org/officeDocument/2006/relationships/image" Target="../media/image40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32" Type="http://schemas.openxmlformats.org/officeDocument/2006/relationships/image" Target="../media/image39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31" Type="http://schemas.openxmlformats.org/officeDocument/2006/relationships/image" Target="../media/image38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Relationship Id="rId30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34" Type="http://schemas.openxmlformats.org/officeDocument/2006/relationships/image" Target="../media/image40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29" Type="http://schemas.openxmlformats.org/officeDocument/2006/relationships/image" Target="../media/image35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11" Type="http://schemas.openxmlformats.org/officeDocument/2006/relationships/image" Target="../media/image18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36" Type="http://schemas.openxmlformats.org/officeDocument/2006/relationships/image" Target="../media/image8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jpeg"/><Relationship Id="rId30" Type="http://schemas.openxmlformats.org/officeDocument/2006/relationships/image" Target="../media/image36.jpeg"/><Relationship Id="rId35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.sci.hokudai.ac.jp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.sci.hokudai.ac.jp/~inex/y2011/0520/lecture/pub/" TargetMode="External"/><Relationship Id="rId2" Type="http://schemas.openxmlformats.org/officeDocument/2006/relationships/hyperlink" Target="http://ja.wikipedia.org/wiki/IPv6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man.or.jp/at/manage/nms/30002374/" TargetMode="External"/><Relationship Id="rId2" Type="http://schemas.openxmlformats.org/officeDocument/2006/relationships/hyperlink" Target="http://www.ep.sci.hokudai.ac.jp/~inex/y2011/0520/lecture/pu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.wikipedia.org/wiki/%E8%AD%98%E5%88%A5%E5%AD%90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 algn="l" eaLnBrk="1" hangingPunct="1"/>
            <a:r>
              <a:rPr lang="ja-JP" altLang="en-US" b="1" dirty="0"/>
              <a:t>最低限 </a:t>
            </a:r>
            <a:r>
              <a:rPr lang="en-US" b="1" dirty="0"/>
              <a:t>Unix</a:t>
            </a:r>
            <a:r>
              <a:rPr lang="ja-JP" altLang="en-US" b="1" dirty="0"/>
              <a:t> </a:t>
            </a:r>
            <a:r>
              <a:rPr lang="en-US" b="1" dirty="0"/>
              <a:t>(Linux) </a:t>
            </a:r>
            <a:r>
              <a:rPr lang="ja-JP" altLang="en-US" b="1" dirty="0"/>
              <a:t>III</a:t>
            </a:r>
            <a:br>
              <a:rPr lang="ja-JP" altLang="en-US" b="1" dirty="0"/>
            </a:br>
            <a:r>
              <a:rPr lang="ja-JP" altLang="en-US" sz="4000" b="1" dirty="0" smtClean="0"/>
              <a:t>ネットワーク</a:t>
            </a:r>
            <a:r>
              <a:rPr lang="ja-JP" altLang="en-US" sz="4000" b="1" dirty="0"/>
              <a:t>の仕組み</a:t>
            </a:r>
          </a:p>
        </p:txBody>
      </p:sp>
      <p:sp>
        <p:nvSpPr>
          <p:cNvPr id="3075" name="サブタイトル 2"/>
          <p:cNvSpPr>
            <a:spLocks noGrp="1" noChangeArrowheads="1"/>
          </p:cNvSpPr>
          <p:nvPr>
            <p:ph type="subTitle" idx="1"/>
          </p:nvPr>
        </p:nvSpPr>
        <p:spPr>
          <a:xfrm>
            <a:off x="754063" y="3573463"/>
            <a:ext cx="6400800" cy="1752600"/>
          </a:xfrm>
          <a:ln/>
        </p:spPr>
        <p:txBody>
          <a:bodyPr/>
          <a:lstStyle/>
          <a:p>
            <a:pPr algn="l" eaLnBrk="1" hangingPunct="1"/>
            <a:r>
              <a:rPr lang="ja-JP" altLang="en-US" dirty="0"/>
              <a:t>情報実験第 </a:t>
            </a:r>
            <a:r>
              <a:rPr lang="en-US" dirty="0"/>
              <a:t>4 </a:t>
            </a:r>
            <a:r>
              <a:rPr lang="ja-JP" altLang="en-US" dirty="0"/>
              <a:t>回(</a:t>
            </a:r>
            <a:r>
              <a:rPr lang="en-US" dirty="0" smtClean="0"/>
              <a:t>201</a:t>
            </a:r>
            <a:r>
              <a:rPr lang="en-US" altLang="ja-JP" dirty="0" smtClean="0"/>
              <a:t>6/</a:t>
            </a:r>
            <a:r>
              <a:rPr lang="en-US" dirty="0" smtClean="0"/>
              <a:t>05/13</a:t>
            </a:r>
            <a:r>
              <a:rPr lang="ja-JP" altLang="en-US" dirty="0" smtClean="0"/>
              <a:t>)</a:t>
            </a:r>
            <a:endParaRPr lang="ja-JP" alt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7088" y="5086350"/>
            <a:ext cx="341632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ja-JP" altLang="en-US" sz="2800" dirty="0">
                <a:effectLst/>
                <a:ea typeface="ＭＳ Ｐゴシック" panose="020B0600070205080204" pitchFamily="50" charset="-128"/>
              </a:rPr>
              <a:t>北海道大学大学院</a:t>
            </a:r>
          </a:p>
          <a:p>
            <a:pPr eaLnBrk="1" hangingPunct="1"/>
            <a:r>
              <a:rPr lang="ja-JP" altLang="en-US" sz="2800" dirty="0">
                <a:effectLst/>
                <a:ea typeface="ＭＳ Ｐゴシック" panose="020B0600070205080204" pitchFamily="50" charset="-128"/>
              </a:rPr>
              <a:t>理学院宇宙理学専攻</a:t>
            </a:r>
          </a:p>
          <a:p>
            <a:pPr eaLnBrk="1" hangingPunct="1"/>
            <a:r>
              <a:rPr lang="ja-JP" altLang="en-US" sz="2800" dirty="0" smtClean="0">
                <a:effectLst/>
                <a:ea typeface="ＭＳ Ｐゴシック" panose="020B0600070205080204" pitchFamily="50" charset="-128"/>
              </a:rPr>
              <a:t>三上 峻</a:t>
            </a:r>
            <a:endParaRPr lang="ja-JP" altLang="en-US" sz="2800" dirty="0">
              <a:effectLst/>
              <a:ea typeface="ＭＳ Ｐゴシック" panose="020B0600070205080204" pitchFamily="50" charset="-128"/>
            </a:endParaRPr>
          </a:p>
          <a:p>
            <a:endParaRPr lang="ja-JP" altLang="en-US" dirty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07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ネットワーク通信</a:t>
            </a:r>
            <a:r>
              <a:rPr kumimoji="1" lang="ja-JP" altLang="en-US" dirty="0" smtClean="0"/>
              <a:t>の</a:t>
            </a:r>
            <a:r>
              <a:rPr lang="ja-JP" altLang="en-US" dirty="0"/>
              <a:t>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47253"/>
            <a:ext cx="8435280" cy="4525963"/>
          </a:xfrm>
        </p:spPr>
        <p:txBody>
          <a:bodyPr/>
          <a:lstStyle/>
          <a:p>
            <a:r>
              <a:rPr lang="ja-JP" altLang="en-US" sz="2800" dirty="0"/>
              <a:t>データを</a:t>
            </a:r>
            <a:r>
              <a:rPr lang="ja-JP" altLang="en-US" sz="2800" b="1" dirty="0">
                <a:solidFill>
                  <a:srgbClr val="FF0000"/>
                </a:solidFill>
              </a:rPr>
              <a:t>パケット</a:t>
            </a:r>
            <a:r>
              <a:rPr lang="ja-JP" altLang="en-US" sz="2800" dirty="0"/>
              <a:t>に分割</a:t>
            </a:r>
            <a:endParaRPr lang="en-US" altLang="ja-JP" sz="2800" dirty="0"/>
          </a:p>
          <a:p>
            <a:pPr lvl="1"/>
            <a:r>
              <a:rPr lang="ja-JP" altLang="en-US" sz="2400" dirty="0"/>
              <a:t>パケット：データ転送における最小単位</a:t>
            </a:r>
            <a:endParaRPr lang="en-US" altLang="ja-JP" sz="2400" dirty="0"/>
          </a:p>
          <a:p>
            <a:r>
              <a:rPr lang="ja-JP" altLang="en-US" sz="2800" dirty="0"/>
              <a:t>パケットはネットワークを通って相手の計算機の   </a:t>
            </a:r>
            <a:r>
              <a:rPr lang="ja-JP" altLang="en-US" sz="2800" b="1" dirty="0">
                <a:solidFill>
                  <a:srgbClr val="FF0000"/>
                </a:solidFill>
              </a:rPr>
              <a:t>ポート</a:t>
            </a:r>
            <a:r>
              <a:rPr lang="ja-JP" altLang="en-US" sz="2800" dirty="0"/>
              <a:t>へ転送</a:t>
            </a:r>
            <a:endParaRPr lang="en-US" altLang="ja-JP" sz="2800" dirty="0"/>
          </a:p>
          <a:p>
            <a:r>
              <a:rPr lang="ja-JP" altLang="en-US" sz="2800" dirty="0" smtClean="0"/>
              <a:t>パケットは全て転送</a:t>
            </a:r>
            <a:r>
              <a:rPr lang="ja-JP" altLang="en-US" sz="2800" dirty="0"/>
              <a:t>された後，元のデータに</a:t>
            </a:r>
            <a:r>
              <a:rPr lang="ja-JP" altLang="en-US" sz="2800" dirty="0" smtClean="0"/>
              <a:t>結合</a:t>
            </a:r>
            <a:endParaRPr lang="en-US" altLang="ja-JP" sz="2800" dirty="0"/>
          </a:p>
          <a:p>
            <a:endParaRPr kumimoji="1" lang="ja-JP" altLang="en-US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3491505" y="5938656"/>
            <a:ext cx="1773522" cy="0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>
              <a:effectLst/>
              <a:sym typeface="ＭＳ Ｐゴシック" pitchFamily="50" charset="-128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736" y="5613396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3580499" y="4267681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effectLst/>
              </a:rPr>
              <a:t>パケット</a:t>
            </a:r>
            <a:endParaRPr kumimoji="1" lang="ja-JP" altLang="en-US" sz="2000" dirty="0">
              <a:effectLst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479" y="5576047"/>
            <a:ext cx="796346" cy="69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96" y="5814220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直線コネクタ 61"/>
          <p:cNvSpPr>
            <a:spLocks noChangeShapeType="1"/>
          </p:cNvSpPr>
          <p:nvPr/>
        </p:nvSpPr>
        <p:spPr bwMode="auto">
          <a:xfrm rot="5400000">
            <a:off x="5109615" y="5376346"/>
            <a:ext cx="814204" cy="830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直線コネクタ 78"/>
          <p:cNvSpPr>
            <a:spLocks noChangeShapeType="1"/>
          </p:cNvSpPr>
          <p:nvPr/>
        </p:nvSpPr>
        <p:spPr bwMode="auto">
          <a:xfrm rot="5400000" flipV="1">
            <a:off x="5348673" y="6286755"/>
            <a:ext cx="335261" cy="1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直線コネクタ 79"/>
          <p:cNvSpPr>
            <a:spLocks noChangeShapeType="1"/>
          </p:cNvSpPr>
          <p:nvPr/>
        </p:nvSpPr>
        <p:spPr bwMode="auto">
          <a:xfrm rot="16200000" flipH="1">
            <a:off x="5390666" y="6026807"/>
            <a:ext cx="0" cy="251276"/>
          </a:xfrm>
          <a:prstGeom prst="line">
            <a:avLst/>
          </a:prstGeom>
          <a:noFill/>
          <a:ln w="635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49890" y="4650378"/>
            <a:ext cx="101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effectLst/>
              </a:rPr>
              <a:t>ポート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2" y="5802329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99" y="3631156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4976089" y="6352446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>
                <a:effectLst/>
              </a:rPr>
              <a:t>相手の計算機</a:t>
            </a:r>
            <a:endParaRPr lang="ja-JP" altLang="en-US" sz="2400" dirty="0">
              <a:effectLst/>
            </a:endParaRPr>
          </a:p>
        </p:txBody>
      </p:sp>
      <p:pic>
        <p:nvPicPr>
          <p:cNvPr id="29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9" y="3608540"/>
            <a:ext cx="2593188" cy="19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コネクタ 29"/>
          <p:cNvCxnSpPr/>
          <p:nvPr/>
        </p:nvCxnSpPr>
        <p:spPr bwMode="auto">
          <a:xfrm>
            <a:off x="754251" y="3441357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>
            <a:off x="1186449" y="3448154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1690680" y="3441357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>
            <a:off x="2122878" y="3441357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>
            <a:off x="2627109" y="3441357"/>
            <a:ext cx="0" cy="23770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flipH="1">
            <a:off x="148598" y="3858772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flipH="1">
            <a:off x="137486" y="4161687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flipH="1">
            <a:off x="177987" y="4506086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 flipH="1">
            <a:off x="164364" y="4867234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 flipH="1">
            <a:off x="177987" y="5299432"/>
            <a:ext cx="3270874" cy="147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44" y="3874538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1186449" y="5922567"/>
            <a:ext cx="1118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 smtClean="0">
                <a:effectLst/>
                <a:ea typeface="ＭＳ Ｐゴシック" panose="020B0600070205080204" pitchFamily="50" charset="-128"/>
              </a:rPr>
              <a:t>データ</a:t>
            </a:r>
            <a:endParaRPr kumimoji="1" lang="ja-JP" altLang="en-US" sz="2000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136354" y="635244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400" dirty="0" smtClean="0">
                <a:effectLst/>
              </a:rPr>
              <a:t>自分の</a:t>
            </a:r>
            <a:r>
              <a:rPr kumimoji="1" lang="ja-JP" altLang="en-US" sz="2400" dirty="0">
                <a:effectLst/>
              </a:rPr>
              <a:t>計算機</a:t>
            </a:r>
            <a:endParaRPr lang="ja-JP" alt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72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9132 0.114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2 0.00024 L 0.32135 -0.00162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0.00023 L 0.25712 -0.27315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1" grpId="0" animBg="1"/>
      <p:bldP spid="22" grpId="0" animBg="1"/>
      <p:bldP spid="23" grpId="0" animBg="1"/>
      <p:bldP spid="24" grpId="0"/>
      <p:bldP spid="27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パケットに分割する利点</a:t>
            </a:r>
          </a:p>
        </p:txBody>
      </p:sp>
      <p:sp>
        <p:nvSpPr>
          <p:cNvPr id="23555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1123950"/>
            <a:ext cx="8696325" cy="4527550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zh-CN" dirty="0">
                <a:solidFill>
                  <a:schemeClr val="tx1"/>
                </a:solidFill>
              </a:rPr>
              <a:t>データをパケットに分割しない場合</a:t>
            </a:r>
          </a:p>
          <a:p>
            <a:pPr marL="342900" indent="-342900" algn="l"/>
            <a:endParaRPr lang="ja-JP" altLang="zh-CN" dirty="0">
              <a:solidFill>
                <a:schemeClr val="tx1"/>
              </a:solidFill>
            </a:endParaRP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476375" y="1593850"/>
            <a:ext cx="6480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endParaRPr lang="ja-JP" altLang="ja-JP" sz="3200" b="1" i="1" dirty="0">
              <a:effectLst/>
              <a:latin typeface="Calibri" pitchFamily="34" charset="0"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 flipV="1">
            <a:off x="1290638" y="4878388"/>
            <a:ext cx="5975350" cy="792162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3870325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5049838"/>
            <a:ext cx="129698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2009775" y="4157663"/>
            <a:ext cx="2376488" cy="1081087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pic>
        <p:nvPicPr>
          <p:cNvPr id="235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3" y="3527425"/>
            <a:ext cx="1225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3810000" y="5022850"/>
            <a:ext cx="1050925" cy="481013"/>
            <a:chOff x="0" y="0"/>
            <a:chExt cx="1053" cy="606"/>
          </a:xfrm>
        </p:grpSpPr>
        <p:pic>
          <p:nvPicPr>
            <p:cNvPr id="23563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53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3" y="303"/>
              <a:ext cx="181" cy="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</p:grpSp>
      <p:sp>
        <p:nvSpPr>
          <p:cNvPr id="23565" name="Line 16"/>
          <p:cNvSpPr>
            <a:spLocks noChangeShapeType="1"/>
          </p:cNvSpPr>
          <p:nvPr/>
        </p:nvSpPr>
        <p:spPr bwMode="auto">
          <a:xfrm flipV="1">
            <a:off x="1936750" y="5165725"/>
            <a:ext cx="4826000" cy="64770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>
            <a:off x="2441575" y="4086225"/>
            <a:ext cx="1728788" cy="792163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090863" y="4230688"/>
            <a:ext cx="504825" cy="504825"/>
            <a:chOff x="3090863" y="4230688"/>
            <a:chExt cx="504825" cy="504825"/>
          </a:xfrm>
        </p:grpSpPr>
        <p:sp>
          <p:nvSpPr>
            <p:cNvPr id="23568" name="Line 18"/>
            <p:cNvSpPr>
              <a:spLocks noChangeShapeType="1"/>
            </p:cNvSpPr>
            <p:nvPr/>
          </p:nvSpPr>
          <p:spPr bwMode="auto">
            <a:xfrm>
              <a:off x="3090863" y="4230688"/>
              <a:ext cx="504825" cy="50482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 flipH="1">
              <a:off x="3090863" y="4230688"/>
              <a:ext cx="504825" cy="50482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</p:grpSp>
      <p:sp>
        <p:nvSpPr>
          <p:cNvPr id="23570" name="AutoShape 21"/>
          <p:cNvSpPr>
            <a:spLocks noChangeArrowheads="1"/>
          </p:cNvSpPr>
          <p:nvPr/>
        </p:nvSpPr>
        <p:spPr bwMode="auto">
          <a:xfrm>
            <a:off x="2154238" y="2357438"/>
            <a:ext cx="6553200" cy="1008062"/>
          </a:xfrm>
          <a:prstGeom prst="wedgeRectCallout">
            <a:avLst>
              <a:gd name="adj1" fmla="val -31296"/>
              <a:gd name="adj2" fmla="val 134718"/>
            </a:avLst>
          </a:prstGeom>
          <a:solidFill>
            <a:srgbClr val="0066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伝送路が占有され</a:t>
            </a:r>
            <a:r>
              <a:rPr lang="en-US" sz="2800" b="1" dirty="0">
                <a:solidFill>
                  <a:schemeClr val="bg1"/>
                </a:solidFill>
                <a:effectLst/>
                <a:sym typeface="Calibri" pitchFamily="34" charset="0"/>
              </a:rPr>
              <a:t>, </a:t>
            </a:r>
            <a:r>
              <a:rPr lang="ja-JP" altLang="en-US" sz="2800" b="1" dirty="0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複数のコンピュータが同時に通信できない</a:t>
            </a:r>
            <a:r>
              <a:rPr lang="en-US" sz="2800" b="1" dirty="0">
                <a:solidFill>
                  <a:schemeClr val="bg1"/>
                </a:solidFill>
                <a:effectLst/>
                <a:sym typeface="Calibri" pitchFamily="34" charset="0"/>
              </a:rPr>
              <a:t>.</a:t>
            </a:r>
            <a:endParaRPr lang="ja-JP" altLang="en-US" dirty="0">
              <a:effectLst/>
              <a:ea typeface="ＭＳ Ｐゴシック" panose="020B0600070205080204" pitchFamily="50" charset="-128"/>
            </a:endParaRPr>
          </a:p>
        </p:txBody>
      </p:sp>
      <p:pic>
        <p:nvPicPr>
          <p:cNvPr id="20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3" y="5398770"/>
            <a:ext cx="751154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Public\Pictures\Sample Pictures\Pengui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01739"/>
            <a:ext cx="751154" cy="56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5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65903 -0.11829 " pathEditMode="relative" rAng="0" ptsTypes="AA">
                                      <p:cBhvr>
                                        <p:cTn id="19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1" y="-59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7" grpId="0" animBg="1"/>
      <p:bldP spid="2357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パケットに分割する利点</a:t>
            </a:r>
          </a:p>
        </p:txBody>
      </p:sp>
      <p:sp>
        <p:nvSpPr>
          <p:cNvPr id="24579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696325" cy="4525962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zh-CN" dirty="0">
                <a:solidFill>
                  <a:schemeClr val="tx1"/>
                </a:solidFill>
              </a:rPr>
              <a:t>データをパケットに分割した</a:t>
            </a:r>
            <a:r>
              <a:rPr lang="zh-CN" dirty="0" smtClean="0">
                <a:solidFill>
                  <a:schemeClr val="tx1"/>
                </a:solidFill>
              </a:rPr>
              <a:t>場合</a:t>
            </a:r>
            <a:endParaRPr lang="zh-CN" dirty="0">
              <a:solidFill>
                <a:schemeClr val="tx1"/>
              </a:solidFill>
            </a:endParaRPr>
          </a:p>
          <a:p>
            <a:pPr marL="342900" indent="-342900" algn="l"/>
            <a:endParaRPr lang="ja-JP" altLang="zh-CN" dirty="0">
              <a:solidFill>
                <a:schemeClr val="tx1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290638" y="4629150"/>
            <a:ext cx="5975350" cy="792163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>
            <a:off x="2009775" y="3908425"/>
            <a:ext cx="2376488" cy="1081088"/>
          </a:xfrm>
          <a:prstGeom prst="line">
            <a:avLst/>
          </a:prstGeom>
          <a:noFill/>
          <a:ln w="38100" cmpd="sng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3810000" y="4773613"/>
            <a:ext cx="1050925" cy="481012"/>
            <a:chOff x="0" y="0"/>
            <a:chExt cx="1053" cy="606"/>
          </a:xfrm>
        </p:grpSpPr>
        <p:pic>
          <p:nvPicPr>
            <p:cNvPr id="24583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053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Rectangle 11"/>
            <p:cNvSpPr>
              <a:spLocks noChangeArrowheads="1"/>
            </p:cNvSpPr>
            <p:nvPr/>
          </p:nvSpPr>
          <p:spPr bwMode="auto">
            <a:xfrm>
              <a:off x="73" y="303"/>
              <a:ext cx="181" cy="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</p:grpSp>
      <p:sp>
        <p:nvSpPr>
          <p:cNvPr id="24585" name="Infopage"/>
          <p:cNvSpPr>
            <a:spLocks noEditPoints="1" noChangeArrowheads="1"/>
          </p:cNvSpPr>
          <p:nvPr/>
        </p:nvSpPr>
        <p:spPr bwMode="auto">
          <a:xfrm>
            <a:off x="1506538" y="5276850"/>
            <a:ext cx="360362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/>
          </a:custGeom>
          <a:solidFill>
            <a:srgbClr val="D8EBB3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86" name="Homepage"/>
          <p:cNvSpPr>
            <a:spLocks noEditPoints="1" noChangeArrowheads="1"/>
          </p:cNvSpPr>
          <p:nvPr/>
        </p:nvSpPr>
        <p:spPr bwMode="auto">
          <a:xfrm>
            <a:off x="1649413" y="5492750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/>
          </a:custGeom>
          <a:solidFill>
            <a:srgbClr val="D8EBB3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pic>
        <p:nvPicPr>
          <p:cNvPr id="245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800600"/>
            <a:ext cx="129698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Infopage"/>
          <p:cNvSpPr>
            <a:spLocks noEditPoints="1" noChangeArrowheads="1"/>
          </p:cNvSpPr>
          <p:nvPr/>
        </p:nvSpPr>
        <p:spPr bwMode="auto">
          <a:xfrm>
            <a:off x="1866900" y="3476625"/>
            <a:ext cx="360363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/>
          </a:custGeom>
          <a:solidFill>
            <a:srgbClr val="FFFF00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89" name="Homepage"/>
          <p:cNvSpPr>
            <a:spLocks noEditPoints="1" noChangeArrowheads="1"/>
          </p:cNvSpPr>
          <p:nvPr/>
        </p:nvSpPr>
        <p:spPr bwMode="auto">
          <a:xfrm>
            <a:off x="2009775" y="3692525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/>
          </a:custGeom>
          <a:solidFill>
            <a:srgbClr val="FFFF00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pic>
        <p:nvPicPr>
          <p:cNvPr id="2459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50" y="3621088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3" y="3278188"/>
            <a:ext cx="1225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Infopage"/>
          <p:cNvSpPr>
            <a:spLocks noEditPoints="1" noChangeArrowheads="1"/>
          </p:cNvSpPr>
          <p:nvPr/>
        </p:nvSpPr>
        <p:spPr bwMode="auto">
          <a:xfrm>
            <a:off x="3449638" y="4268788"/>
            <a:ext cx="360362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/>
          </a:custGeom>
          <a:solidFill>
            <a:srgbClr val="FFFF00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93" name="Homepage"/>
          <p:cNvSpPr>
            <a:spLocks noEditPoints="1" noChangeArrowheads="1"/>
          </p:cNvSpPr>
          <p:nvPr/>
        </p:nvSpPr>
        <p:spPr bwMode="auto">
          <a:xfrm>
            <a:off x="5826125" y="4413250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/>
          </a:custGeom>
          <a:solidFill>
            <a:srgbClr val="FFFF00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94" name="Infopage"/>
          <p:cNvSpPr>
            <a:spLocks noEditPoints="1" noChangeArrowheads="1"/>
          </p:cNvSpPr>
          <p:nvPr/>
        </p:nvSpPr>
        <p:spPr bwMode="auto">
          <a:xfrm>
            <a:off x="2801938" y="5060950"/>
            <a:ext cx="360362" cy="5048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/>
          </a:custGeom>
          <a:solidFill>
            <a:srgbClr val="D8EBB3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95" name="Homepage"/>
          <p:cNvSpPr>
            <a:spLocks noEditPoints="1" noChangeArrowheads="1"/>
          </p:cNvSpPr>
          <p:nvPr/>
        </p:nvSpPr>
        <p:spPr bwMode="auto">
          <a:xfrm>
            <a:off x="4818063" y="4700588"/>
            <a:ext cx="368300" cy="5080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10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/>
          </a:custGeom>
          <a:solidFill>
            <a:srgbClr val="D8EBB3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24596" name="AutoShape 33"/>
          <p:cNvSpPr>
            <a:spLocks noChangeArrowheads="1"/>
          </p:cNvSpPr>
          <p:nvPr/>
        </p:nvSpPr>
        <p:spPr bwMode="auto">
          <a:xfrm>
            <a:off x="2486226" y="2144896"/>
            <a:ext cx="5342555" cy="1346200"/>
          </a:xfrm>
          <a:prstGeom prst="wedgeRectCallout">
            <a:avLst>
              <a:gd name="adj1" fmla="val 3477"/>
              <a:gd name="adj2" fmla="val 141181"/>
            </a:avLst>
          </a:prstGeom>
          <a:solidFill>
            <a:srgbClr val="0066FF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伝送路の占有がないため</a:t>
            </a:r>
            <a:endParaRPr lang="en-US" altLang="ja-JP" sz="2800" b="1" dirty="0" smtClean="0">
              <a:solidFill>
                <a:schemeClr val="bg1"/>
              </a:solidFill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複数</a:t>
            </a:r>
            <a:r>
              <a:rPr lang="ja-JP" altLang="en-US" sz="2800" b="1" dirty="0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のコンピュータで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sym typeface="Calibri" pitchFamily="34" charset="0"/>
              </a:rPr>
              <a:t>1</a:t>
            </a:r>
            <a:r>
              <a:rPr lang="ja-JP" altLang="en-US" sz="2800" b="1" dirty="0" err="1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つの</a:t>
            </a:r>
            <a:r>
              <a:rPr lang="ja-JP" altLang="en-US" sz="2800" b="1" dirty="0">
                <a:solidFill>
                  <a:schemeClr val="bg1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伝送路を共有可能となる</a:t>
            </a:r>
            <a:r>
              <a:rPr lang="en-US" sz="2800" b="1" dirty="0">
                <a:solidFill>
                  <a:schemeClr val="bg1"/>
                </a:solidFill>
                <a:effectLst/>
                <a:sym typeface="Calibri" pitchFamily="34" charset="0"/>
              </a:rPr>
              <a:t>.</a:t>
            </a:r>
            <a:endParaRPr lang="ja-JP" altLang="en-US" dirty="0">
              <a:effectLst/>
              <a:ea typeface="ＭＳ Ｐゴシック" panose="020B0600070205080204" pitchFamily="50" charset="-128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94" y="5263855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3" y="3729037"/>
            <a:ext cx="504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85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63438 -0.11065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3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0" presetClass="path" presetSubtype="0" repeatCount="indefinite" accel="50000" decel="5000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2.22222E-6 L 0.26753 0.16041 L 0.58264 0.11389 " pathEditMode="relative" rAng="0" ptsTypes="FFF">
                                      <p:cBhvr>
                                        <p:cTn id="2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80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ポート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2479" y="548680"/>
            <a:ext cx="8973805" cy="452596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パケットの受け取り窓口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パケットにポート番号などが付与</a:t>
            </a:r>
            <a:endParaRPr lang="en-US" altLang="ja-JP" sz="2400" dirty="0" smtClean="0"/>
          </a:p>
          <a:p>
            <a:r>
              <a:rPr kumimoji="1" lang="ja-JP" altLang="en-US" sz="2800" dirty="0"/>
              <a:t>ポート</a:t>
            </a:r>
            <a:r>
              <a:rPr kumimoji="1" lang="ja-JP" altLang="en-US" sz="2800" dirty="0" smtClean="0"/>
              <a:t>番号はサービスやアプリケーション毎に固有の値</a:t>
            </a:r>
            <a:endParaRPr kumimoji="1" lang="en-US" altLang="ja-JP" sz="2800" dirty="0" smtClean="0"/>
          </a:p>
          <a:p>
            <a:pPr lvl="1"/>
            <a:r>
              <a:rPr lang="ja-JP" altLang="en-US" sz="2400" dirty="0"/>
              <a:t>メール</a:t>
            </a:r>
            <a:r>
              <a:rPr lang="ja-JP" altLang="en-US" sz="2400" dirty="0" smtClean="0"/>
              <a:t>送信 </a:t>
            </a:r>
            <a:r>
              <a:rPr lang="en-US" altLang="ja-JP" sz="2400" dirty="0" smtClean="0"/>
              <a:t>(SMTP)</a:t>
            </a:r>
            <a:r>
              <a:rPr lang="ja-JP" altLang="en-US" sz="2400" dirty="0" smtClean="0"/>
              <a:t> ： </a:t>
            </a:r>
            <a:r>
              <a:rPr lang="en-US" altLang="ja-JP" sz="2400" dirty="0" smtClean="0"/>
              <a:t>25</a:t>
            </a:r>
            <a:r>
              <a:rPr lang="ja-JP" altLang="en-US" sz="2400" dirty="0" smtClean="0"/>
              <a:t> 番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Web</a:t>
            </a:r>
            <a:r>
              <a:rPr kumimoji="1" lang="ja-JP" altLang="en-US" sz="2400" dirty="0" smtClean="0"/>
              <a:t> 閲覧 </a:t>
            </a:r>
            <a:r>
              <a:rPr kumimoji="1" lang="en-US" altLang="ja-JP" sz="2400" dirty="0" smtClean="0"/>
              <a:t>(HTTP)</a:t>
            </a:r>
            <a:r>
              <a:rPr kumimoji="1" lang="ja-JP" altLang="en-US" sz="2400" dirty="0" smtClean="0"/>
              <a:t> ： </a:t>
            </a:r>
            <a:r>
              <a:rPr kumimoji="1" lang="en-US" altLang="ja-JP" sz="2400" dirty="0" smtClean="0"/>
              <a:t>80</a:t>
            </a:r>
            <a:r>
              <a:rPr kumimoji="1" lang="ja-JP" altLang="en-US" sz="2400" dirty="0" smtClean="0"/>
              <a:t> 番</a:t>
            </a:r>
            <a:endParaRPr kumimoji="1" lang="en-US" altLang="ja-JP" sz="2400" dirty="0" smtClean="0"/>
          </a:p>
        </p:txBody>
      </p:sp>
      <p:grpSp>
        <p:nvGrpSpPr>
          <p:cNvPr id="87" name="グループ化 86"/>
          <p:cNvGrpSpPr/>
          <p:nvPr/>
        </p:nvGrpSpPr>
        <p:grpSpPr>
          <a:xfrm>
            <a:off x="2428918" y="3211851"/>
            <a:ext cx="4303322" cy="2371898"/>
            <a:chOff x="974925" y="2974960"/>
            <a:chExt cx="4303322" cy="2371898"/>
          </a:xfrm>
        </p:grpSpPr>
        <p:sp>
          <p:nvSpPr>
            <p:cNvPr id="88" name="正方形/長方形 46"/>
            <p:cNvSpPr>
              <a:spLocks noChangeArrowheads="1"/>
            </p:cNvSpPr>
            <p:nvPr/>
          </p:nvSpPr>
          <p:spPr bwMode="auto">
            <a:xfrm>
              <a:off x="1186449" y="3789165"/>
              <a:ext cx="550117" cy="418573"/>
            </a:xfrm>
            <a:prstGeom prst="rect">
              <a:avLst/>
            </a:prstGeom>
            <a:solidFill>
              <a:srgbClr val="FFEEB9"/>
            </a:solidFill>
            <a:ln w="9525" cmpd="sng">
              <a:solidFill>
                <a:srgbClr val="EEB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42950" indent="-285750"/>
              <a:endParaRPr lang="ja-JP" altLang="ja-JP">
                <a:effectLst/>
                <a:latin typeface="+mn-lt"/>
                <a:sym typeface="ＭＳ Ｐゴシック" pitchFamily="50" charset="-128"/>
              </a:endParaRPr>
            </a:p>
          </p:txBody>
        </p:sp>
        <p:sp>
          <p:nvSpPr>
            <p:cNvPr id="89" name="テキスト ボックス 41"/>
            <p:cNvSpPr>
              <a:spLocks noChangeArrowheads="1"/>
            </p:cNvSpPr>
            <p:nvPr/>
          </p:nvSpPr>
          <p:spPr bwMode="auto">
            <a:xfrm rot="5400000">
              <a:off x="1279408" y="4486245"/>
              <a:ext cx="425865" cy="307777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/>
                  <a:latin typeface="+mn-lt"/>
                  <a:sym typeface="Calibri" pitchFamily="34" charset="0"/>
                </a:rPr>
                <a:t>80</a:t>
              </a:r>
              <a:endParaRPr lang="ja-JP" altLang="en-US" b="1" dirty="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0" name="正方形/長方形 56"/>
            <p:cNvSpPr>
              <a:spLocks noChangeArrowheads="1"/>
            </p:cNvSpPr>
            <p:nvPr/>
          </p:nvSpPr>
          <p:spPr bwMode="auto">
            <a:xfrm>
              <a:off x="1858333" y="3789164"/>
              <a:ext cx="550117" cy="418573"/>
            </a:xfrm>
            <a:prstGeom prst="rect">
              <a:avLst/>
            </a:prstGeom>
            <a:solidFill>
              <a:srgbClr val="FFEEB9"/>
            </a:solidFill>
            <a:ln w="9525" cmpd="sng">
              <a:solidFill>
                <a:srgbClr val="EEB5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42950" indent="-285750"/>
              <a:endParaRPr lang="ja-JP" altLang="ja-JP">
                <a:effectLst/>
                <a:latin typeface="+mn-lt"/>
                <a:sym typeface="ＭＳ Ｐゴシック" pitchFamily="50" charset="-128"/>
              </a:endParaRPr>
            </a:p>
          </p:txBody>
        </p:sp>
        <p:sp>
          <p:nvSpPr>
            <p:cNvPr id="91" name="テキスト ボックス 51"/>
            <p:cNvSpPr>
              <a:spLocks noChangeArrowheads="1"/>
            </p:cNvSpPr>
            <p:nvPr/>
          </p:nvSpPr>
          <p:spPr bwMode="auto">
            <a:xfrm rot="5400000">
              <a:off x="1947195" y="4485815"/>
              <a:ext cx="425865" cy="307777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/>
                  <a:latin typeface="+mn-lt"/>
                  <a:sym typeface="Calibri" pitchFamily="34" charset="0"/>
                </a:rPr>
                <a:t>25</a:t>
              </a:r>
              <a:endParaRPr lang="ja-JP" altLang="en-US" b="1" dirty="0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sp>
          <p:nvSpPr>
            <p:cNvPr id="92" name="直線コネクタ 61"/>
            <p:cNvSpPr>
              <a:spLocks noChangeShapeType="1"/>
            </p:cNvSpPr>
            <p:nvPr/>
          </p:nvSpPr>
          <p:spPr bwMode="auto">
            <a:xfrm rot="5400000">
              <a:off x="2870139" y="3381647"/>
              <a:ext cx="814204" cy="830"/>
            </a:xfrm>
            <a:prstGeom prst="line">
              <a:avLst/>
            </a:prstGeom>
            <a:noFill/>
            <a:ln w="635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grpSp>
          <p:nvGrpSpPr>
            <p:cNvPr id="93" name="Group 49"/>
            <p:cNvGrpSpPr>
              <a:grpSpLocks/>
            </p:cNvGrpSpPr>
            <p:nvPr/>
          </p:nvGrpSpPr>
          <p:grpSpPr bwMode="auto">
            <a:xfrm>
              <a:off x="3052854" y="4014063"/>
              <a:ext cx="223974" cy="445624"/>
              <a:chOff x="0" y="-164612"/>
              <a:chExt cx="214315" cy="664681"/>
            </a:xfrm>
          </p:grpSpPr>
          <p:sp>
            <p:nvSpPr>
              <p:cNvPr id="110" name="直線コネクタ 78"/>
              <p:cNvSpPr>
                <a:spLocks noChangeShapeType="1"/>
              </p:cNvSpPr>
              <p:nvPr/>
            </p:nvSpPr>
            <p:spPr bwMode="auto">
              <a:xfrm rot="5400000" flipV="1">
                <a:off x="-35719" y="250035"/>
                <a:ext cx="500067" cy="1"/>
              </a:xfrm>
              <a:prstGeom prst="line">
                <a:avLst/>
              </a:prstGeom>
              <a:noFill/>
              <a:ln w="635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111" name="直線コネクタ 79"/>
              <p:cNvSpPr>
                <a:spLocks noChangeShapeType="1"/>
              </p:cNvSpPr>
              <p:nvPr/>
            </p:nvSpPr>
            <p:spPr bwMode="auto">
              <a:xfrm rot="16200000" flipH="1">
                <a:off x="0" y="-164612"/>
                <a:ext cx="214314" cy="214314"/>
              </a:xfrm>
              <a:prstGeom prst="line">
                <a:avLst/>
              </a:prstGeom>
              <a:noFill/>
              <a:ln w="635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grpSp>
          <p:nvGrpSpPr>
            <p:cNvPr id="94" name="Group 52"/>
            <p:cNvGrpSpPr>
              <a:grpSpLocks/>
            </p:cNvGrpSpPr>
            <p:nvPr/>
          </p:nvGrpSpPr>
          <p:grpSpPr bwMode="auto">
            <a:xfrm>
              <a:off x="3052854" y="4603368"/>
              <a:ext cx="224802" cy="335261"/>
              <a:chOff x="0" y="0"/>
              <a:chExt cx="215108" cy="500067"/>
            </a:xfrm>
          </p:grpSpPr>
          <p:sp>
            <p:nvSpPr>
              <p:cNvPr id="108" name="直線コネクタ 81"/>
              <p:cNvSpPr>
                <a:spLocks noChangeShapeType="1"/>
              </p:cNvSpPr>
              <p:nvPr/>
            </p:nvSpPr>
            <p:spPr bwMode="auto">
              <a:xfrm rot="5400000">
                <a:off x="51356" y="336315"/>
                <a:ext cx="326710" cy="794"/>
              </a:xfrm>
              <a:prstGeom prst="line">
                <a:avLst/>
              </a:prstGeom>
              <a:noFill/>
              <a:ln w="635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109" name="直線コネクタ 82"/>
              <p:cNvSpPr>
                <a:spLocks noChangeShapeType="1"/>
              </p:cNvSpPr>
              <p:nvPr/>
            </p:nvSpPr>
            <p:spPr bwMode="auto">
              <a:xfrm rot="16200000" flipH="1">
                <a:off x="0" y="0"/>
                <a:ext cx="214314" cy="214314"/>
              </a:xfrm>
              <a:prstGeom prst="line">
                <a:avLst/>
              </a:prstGeom>
              <a:noFill/>
              <a:ln w="635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sp>
          <p:nvSpPr>
            <p:cNvPr id="95" name="テキスト ボックス 83"/>
            <p:cNvSpPr>
              <a:spLocks noChangeArrowheads="1"/>
            </p:cNvSpPr>
            <p:nvPr/>
          </p:nvSpPr>
          <p:spPr bwMode="auto">
            <a:xfrm>
              <a:off x="3340949" y="3783490"/>
              <a:ext cx="1937298" cy="374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effectLst/>
                  <a:latin typeface="+mn-lt"/>
                  <a:sym typeface="Calibri" pitchFamily="34" charset="0"/>
                </a:rPr>
                <a:t>25 port (SMTP)</a:t>
              </a:r>
              <a:endParaRPr lang="ja-JP" altLang="en-US" dirty="0">
                <a:effectLst/>
                <a:latin typeface="+mn-lt"/>
              </a:endParaRPr>
            </a:p>
          </p:txBody>
        </p:sp>
        <p:grpSp>
          <p:nvGrpSpPr>
            <p:cNvPr id="96" name="Group 61"/>
            <p:cNvGrpSpPr>
              <a:grpSpLocks/>
            </p:cNvGrpSpPr>
            <p:nvPr/>
          </p:nvGrpSpPr>
          <p:grpSpPr bwMode="auto">
            <a:xfrm>
              <a:off x="3341813" y="4426799"/>
              <a:ext cx="1764633" cy="369332"/>
              <a:chOff x="-295006" y="-36909"/>
              <a:chExt cx="1688535" cy="550886"/>
            </a:xfrm>
          </p:grpSpPr>
          <p:sp>
            <p:nvSpPr>
              <p:cNvPr id="106" name="テキスト ボックス 97"/>
              <p:cNvSpPr>
                <a:spLocks noChangeArrowheads="1"/>
              </p:cNvSpPr>
              <p:nvPr/>
            </p:nvSpPr>
            <p:spPr bwMode="auto">
              <a:xfrm>
                <a:off x="-295006" y="-36909"/>
                <a:ext cx="1688535" cy="550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effectLst/>
                    <a:latin typeface="+mn-lt"/>
                    <a:sym typeface="Calibri" pitchFamily="34" charset="0"/>
                  </a:rPr>
                  <a:t>80 port (HTTP)</a:t>
                </a:r>
                <a:endParaRPr lang="ja-JP" altLang="en-US" dirty="0">
                  <a:effectLst/>
                  <a:latin typeface="+mn-lt"/>
                </a:endParaRPr>
              </a:p>
            </p:txBody>
          </p:sp>
          <p:sp>
            <p:nvSpPr>
              <p:cNvPr id="107" name="直線コネクタ 98"/>
              <p:cNvSpPr>
                <a:spLocks noChangeShapeType="1"/>
              </p:cNvSpPr>
              <p:nvPr/>
            </p:nvSpPr>
            <p:spPr bwMode="auto">
              <a:xfrm flipV="1">
                <a:off x="-217875" y="440771"/>
                <a:ext cx="1397667" cy="0"/>
              </a:xfrm>
              <a:prstGeom prst="line">
                <a:avLst/>
              </a:pr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sp>
          <p:nvSpPr>
            <p:cNvPr id="97" name="直線コネクタ 101"/>
            <p:cNvSpPr>
              <a:spLocks noChangeShapeType="1"/>
            </p:cNvSpPr>
            <p:nvPr/>
          </p:nvSpPr>
          <p:spPr bwMode="auto">
            <a:xfrm flipV="1">
              <a:off x="3436831" y="4124425"/>
              <a:ext cx="1446245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98" name="直線コネクタ 102"/>
            <p:cNvSpPr>
              <a:spLocks noChangeShapeType="1"/>
            </p:cNvSpPr>
            <p:nvPr/>
          </p:nvSpPr>
          <p:spPr bwMode="auto">
            <a:xfrm rot="5400000">
              <a:off x="3085664" y="5129791"/>
              <a:ext cx="383155" cy="830"/>
            </a:xfrm>
            <a:prstGeom prst="line">
              <a:avLst/>
            </a:prstGeom>
            <a:noFill/>
            <a:ln w="635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99" name="ストライプ矢印 18"/>
            <p:cNvSpPr>
              <a:spLocks/>
            </p:cNvSpPr>
            <p:nvPr/>
          </p:nvSpPr>
          <p:spPr bwMode="auto">
            <a:xfrm>
              <a:off x="974925" y="3314240"/>
              <a:ext cx="1717913" cy="288042"/>
            </a:xfrm>
            <a:custGeom>
              <a:avLst/>
              <a:gdLst>
                <a:gd name="G0" fmla="+- 18778 0 0"/>
                <a:gd name="G1" fmla="+- 5400 0 0"/>
                <a:gd name="G2" fmla="+- 21600 0 5400"/>
                <a:gd name="G3" fmla="+- 10800 0 5400"/>
                <a:gd name="G4" fmla="+- 21600 0 18778"/>
                <a:gd name="G5" fmla="*/ G4 G3 10800"/>
                <a:gd name="G6" fmla="+- 21600 0 G5"/>
                <a:gd name="T0" fmla="*/ 18778 w 21600"/>
                <a:gd name="T1" fmla="*/ 0 h 21600"/>
                <a:gd name="T2" fmla="*/ 0 w 21600"/>
                <a:gd name="T3" fmla="*/ 10800 h 21600"/>
                <a:gd name="T4" fmla="*/ 18778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8778" y="0"/>
                  </a:moveTo>
                  <a:lnTo>
                    <a:pt x="18778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8778" y="16200"/>
                  </a:lnTo>
                  <a:lnTo>
                    <a:pt x="18778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742950" indent="-285750"/>
              <a:endParaRPr lang="ja-JP" altLang="ja-JP">
                <a:effectLst/>
                <a:latin typeface="+mn-lt"/>
                <a:sym typeface="ＭＳ Ｐゴシック" pitchFamily="50" charset="-128"/>
              </a:endParaRPr>
            </a:p>
          </p:txBody>
        </p:sp>
        <p:sp>
          <p:nvSpPr>
            <p:cNvPr id="100" name="テキスト ボックス 111"/>
            <p:cNvSpPr>
              <a:spLocks noChangeArrowheads="1"/>
            </p:cNvSpPr>
            <p:nvPr/>
          </p:nvSpPr>
          <p:spPr bwMode="auto">
            <a:xfrm>
              <a:off x="1362125" y="2974960"/>
              <a:ext cx="9705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dirty="0">
                  <a:effectLst/>
                  <a:latin typeface="+mn-lt"/>
                </a:rPr>
                <a:t>パケット</a:t>
              </a:r>
            </a:p>
          </p:txBody>
        </p:sp>
        <p:sp>
          <p:nvSpPr>
            <p:cNvPr id="101" name="直線矢印コネクタ 113"/>
            <p:cNvSpPr>
              <a:spLocks noChangeShapeType="1"/>
            </p:cNvSpPr>
            <p:nvPr/>
          </p:nvSpPr>
          <p:spPr bwMode="auto">
            <a:xfrm flipV="1">
              <a:off x="2388233" y="3921374"/>
              <a:ext cx="816812" cy="71157"/>
            </a:xfrm>
            <a:prstGeom prst="straightConnector1">
              <a:avLst/>
            </a:prstGeom>
            <a:noFill/>
            <a:ln w="31750" cmpd="sng">
              <a:solidFill>
                <a:srgbClr val="FF33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cxnSp>
          <p:nvCxnSpPr>
            <p:cNvPr id="102" name="直線コネクタ 101"/>
            <p:cNvCxnSpPr>
              <a:stCxn id="90" idx="2"/>
              <a:endCxn id="91" idx="1"/>
            </p:cNvCxnSpPr>
            <p:nvPr/>
          </p:nvCxnSpPr>
          <p:spPr>
            <a:xfrm>
              <a:off x="2133392" y="4207737"/>
              <a:ext cx="26735" cy="2190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>
              <a:stCxn id="88" idx="2"/>
              <a:endCxn id="89" idx="1"/>
            </p:cNvCxnSpPr>
            <p:nvPr/>
          </p:nvCxnSpPr>
          <p:spPr>
            <a:xfrm>
              <a:off x="1461508" y="4207738"/>
              <a:ext cx="30832" cy="219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直線矢印コネクタ 113"/>
            <p:cNvSpPr>
              <a:spLocks noChangeShapeType="1"/>
            </p:cNvSpPr>
            <p:nvPr/>
          </p:nvSpPr>
          <p:spPr bwMode="auto">
            <a:xfrm>
              <a:off x="1736566" y="4008199"/>
              <a:ext cx="1539431" cy="595167"/>
            </a:xfrm>
            <a:prstGeom prst="straightConnector1">
              <a:avLst/>
            </a:prstGeom>
            <a:noFill/>
            <a:ln w="31750" cmpd="sng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05" name="正方形/長方形 104"/>
            <p:cNvSpPr/>
            <p:nvPr/>
          </p:nvSpPr>
          <p:spPr>
            <a:xfrm>
              <a:off x="1241385" y="4977526"/>
              <a:ext cx="1236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>
                  <a:effectLst/>
                  <a:latin typeface="+mn-lt"/>
                  <a:ea typeface="+mn-ea"/>
                </a:rPr>
                <a:t>ポート</a:t>
              </a:r>
              <a:r>
                <a:rPr lang="ja-JP" altLang="en-US" dirty="0">
                  <a:effectLst/>
                  <a:latin typeface="+mn-lt"/>
                  <a:ea typeface="HGSｺﾞｼｯｸM" panose="020B0600000000000000" pitchFamily="50" charset="-128"/>
                </a:rPr>
                <a:t>番号</a:t>
              </a:r>
              <a:endParaRPr lang="ja-JP" alt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3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ネットワーク</a:t>
            </a:r>
            <a:r>
              <a:rPr lang="ja-JP" altLang="en-US" dirty="0" smtClean="0"/>
              <a:t>通信のために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通信を行うための規約</a:t>
            </a:r>
            <a:r>
              <a:rPr lang="en-US" altLang="ja-JP" dirty="0" smtClean="0"/>
              <a:t>(</a:t>
            </a:r>
            <a:r>
              <a:rPr lang="ja-JP" altLang="en-US" dirty="0" smtClean="0"/>
              <a:t>プロトコル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が必要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 smtClean="0"/>
              <a:t>同じ</a:t>
            </a:r>
            <a:r>
              <a:rPr lang="ja-JP" altLang="en-US" dirty="0"/>
              <a:t>プロトコルを使用しているならば</a:t>
            </a:r>
            <a:r>
              <a:rPr lang="ja-JP" altLang="en-US" dirty="0" smtClean="0"/>
              <a:t>，異なる</a:t>
            </a:r>
            <a:r>
              <a:rPr lang="en-US" altLang="ja-JP" dirty="0" smtClean="0"/>
              <a:t>OS</a:t>
            </a:r>
            <a:r>
              <a:rPr lang="ja-JP" altLang="en-US" dirty="0" smtClean="0"/>
              <a:t> 同士でも</a:t>
            </a:r>
            <a:r>
              <a:rPr lang="ja-JP" altLang="en-US" dirty="0"/>
              <a:t>通信</a:t>
            </a:r>
            <a:r>
              <a:rPr lang="ja-JP" altLang="en-US" dirty="0" smtClean="0"/>
              <a:t>可能</a:t>
            </a:r>
            <a:endParaRPr lang="en-US" altLang="ja-JP" dirty="0" smtClean="0"/>
          </a:p>
          <a:p>
            <a:r>
              <a:rPr lang="ja-JP" altLang="en-US" dirty="0" smtClean="0"/>
              <a:t>インターネットの通信規約 </a:t>
            </a:r>
            <a:r>
              <a:rPr lang="en-US" altLang="ja-JP" dirty="0" smtClean="0"/>
              <a:t>=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TCP/IP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6056" y="1302668"/>
            <a:ext cx="576063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effectLst/>
                <a:latin typeface="+mn-lt"/>
              </a:rPr>
              <a:t>例：電話で誰かと通話するためのプロトコル</a:t>
            </a:r>
            <a:endParaRPr kumimoji="1" lang="en-US" altLang="ja-JP" sz="2400" b="1" dirty="0" smtClean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 smtClean="0">
                <a:effectLst/>
                <a:latin typeface="+mn-lt"/>
              </a:rPr>
              <a:t>電話番号を打ち込む</a:t>
            </a:r>
            <a:endParaRPr kumimoji="1" lang="en-US" altLang="ja-JP" sz="2400" b="1" dirty="0" smtClean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 smtClean="0">
                <a:effectLst/>
                <a:latin typeface="+mn-lt"/>
              </a:rPr>
              <a:t>相手が出る</a:t>
            </a:r>
            <a:endParaRPr kumimoji="1" lang="en-US" altLang="ja-JP" sz="2400" b="1" dirty="0" smtClean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1" dirty="0" smtClean="0"/>
              <a:t>「もしもし、○○です・・・」</a:t>
            </a:r>
            <a:endParaRPr lang="en-US" altLang="ja-JP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b="1" dirty="0" smtClean="0">
                <a:effectLst/>
                <a:latin typeface="+mn-lt"/>
              </a:rPr>
              <a:t>電話を切る</a:t>
            </a:r>
            <a:endParaRPr kumimoji="1" lang="en-US" altLang="ja-JP" sz="2400" b="1" dirty="0" smtClean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3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TCP/IP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コンピュータネットワークの標準プロトコル群</a:t>
            </a:r>
            <a:endParaRPr lang="en-US" altLang="ja-JP" dirty="0"/>
          </a:p>
          <a:p>
            <a:r>
              <a:rPr lang="ja-JP" altLang="en-US" dirty="0" smtClean="0"/>
              <a:t>通信の手順を複数の層に分割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</a:t>
            </a:r>
            <a:r>
              <a:rPr lang="ja-JP" altLang="en-US" dirty="0"/>
              <a:t>や階層により用いられるプロトコルが異なる</a:t>
            </a:r>
          </a:p>
          <a:p>
            <a:endParaRPr kumimoji="1" lang="ja-JP" alt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48742"/>
              </p:ext>
            </p:extLst>
          </p:nvPr>
        </p:nvGraphicFramePr>
        <p:xfrm>
          <a:off x="970350" y="2924044"/>
          <a:ext cx="8040306" cy="2593188"/>
        </p:xfrm>
        <a:graphic>
          <a:graphicData uri="http://schemas.openxmlformats.org/drawingml/2006/table">
            <a:tbl>
              <a:tblPr/>
              <a:tblGrid>
                <a:gridCol w="3513455"/>
                <a:gridCol w="4526851"/>
              </a:tblGrid>
              <a:tr h="405594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階層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代表的なプロトコル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794964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SMTP (</a:t>
                      </a: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メール送信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),</a:t>
                      </a: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HTTP (Web </a:t>
                      </a:r>
                      <a:r>
                        <a:rPr kumimoji="0" lang="ja-JP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閲覧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)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  <a:tr h="449512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TCP, UDP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  <a:tr h="449512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IP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  <a:tr h="493606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ネットワークインターフェース層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Ethernet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-76587" y="2993703"/>
            <a:ext cx="1087438" cy="2451521"/>
            <a:chOff x="0" y="0"/>
            <a:chExt cx="1087090" cy="2451100"/>
          </a:xfrm>
        </p:grpSpPr>
        <p:sp>
          <p:nvSpPr>
            <p:cNvPr id="6" name="AutoShape 1048"/>
            <p:cNvSpPr>
              <a:spLocks noChangeArrowheads="1"/>
            </p:cNvSpPr>
            <p:nvPr/>
          </p:nvSpPr>
          <p:spPr bwMode="auto">
            <a:xfrm rot="10800000" flipV="1">
              <a:off x="567606" y="161925"/>
              <a:ext cx="407987" cy="2289175"/>
            </a:xfrm>
            <a:prstGeom prst="upArrow">
              <a:avLst>
                <a:gd name="adj1" fmla="val 50000"/>
                <a:gd name="adj2" fmla="val 140273"/>
              </a:avLst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  <p:sp>
          <p:nvSpPr>
            <p:cNvPr id="7" name="AutoShape 1048"/>
            <p:cNvSpPr>
              <a:spLocks noChangeArrowheads="1"/>
            </p:cNvSpPr>
            <p:nvPr/>
          </p:nvSpPr>
          <p:spPr bwMode="auto">
            <a:xfrm flipV="1">
              <a:off x="111497" y="142875"/>
              <a:ext cx="407987" cy="2289175"/>
            </a:xfrm>
            <a:prstGeom prst="upArrow">
              <a:avLst>
                <a:gd name="adj1" fmla="val 50000"/>
                <a:gd name="adj2" fmla="val 140273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  <p:sp>
          <p:nvSpPr>
            <p:cNvPr id="8" name="Text Box 1049"/>
            <p:cNvSpPr>
              <a:spLocks noChangeArrowheads="1"/>
            </p:cNvSpPr>
            <p:nvPr/>
          </p:nvSpPr>
          <p:spPr bwMode="auto">
            <a:xfrm>
              <a:off x="39489" y="0"/>
              <a:ext cx="99695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 dirty="0">
                  <a:solidFill>
                    <a:srgbClr val="0033CC"/>
                  </a:solidFill>
                  <a:effectLst/>
                  <a:latin typeface="Lucida Bright" pitchFamily="2" charset="0"/>
                  <a:ea typeface="Osaka-UI" pitchFamily="2" charset="-128"/>
                  <a:sym typeface="Lucida Bright" pitchFamily="2" charset="0"/>
                </a:rPr>
                <a:t>上位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9" name="Text Box 1050"/>
            <p:cNvSpPr>
              <a:spLocks noChangeArrowheads="1"/>
            </p:cNvSpPr>
            <p:nvPr/>
          </p:nvSpPr>
          <p:spPr bwMode="auto">
            <a:xfrm>
              <a:off x="39489" y="1871663"/>
              <a:ext cx="99695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3200" dirty="0">
                  <a:solidFill>
                    <a:srgbClr val="0033CC"/>
                  </a:solidFill>
                  <a:effectLst/>
                  <a:latin typeface="Lucida Bright" pitchFamily="2" charset="0"/>
                  <a:ea typeface="Osaka-UI" pitchFamily="2" charset="-128"/>
                  <a:sym typeface="Lucida Bright" pitchFamily="2" charset="0"/>
                </a:rPr>
                <a:t>下位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10" name="テキスト ボックス 15"/>
            <p:cNvSpPr>
              <a:spLocks noChangeArrowheads="1"/>
            </p:cNvSpPr>
            <p:nvPr/>
          </p:nvSpPr>
          <p:spPr bwMode="auto">
            <a:xfrm>
              <a:off x="0" y="866924"/>
              <a:ext cx="615553" cy="9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800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送信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11" name="テキスト ボックス 16"/>
            <p:cNvSpPr>
              <a:spLocks noChangeArrowheads="1"/>
            </p:cNvSpPr>
            <p:nvPr/>
          </p:nvSpPr>
          <p:spPr bwMode="auto">
            <a:xfrm>
              <a:off x="471537" y="866924"/>
              <a:ext cx="615553" cy="9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2800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受信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画像データを送る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アプリケーション層の仕事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TCP/IP</a:t>
            </a:r>
            <a:r>
              <a:rPr lang="ja-JP" altLang="en-US" dirty="0" smtClean="0"/>
              <a:t> で扱える形式にデータを加工</a:t>
            </a:r>
            <a:endParaRPr kumimoji="1" lang="ja-JP" alt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0624"/>
              </p:ext>
            </p:extLst>
          </p:nvPr>
        </p:nvGraphicFramePr>
        <p:xfrm>
          <a:off x="5292725" y="2245320"/>
          <a:ext cx="3743325" cy="3622676"/>
        </p:xfrm>
        <a:graphic>
          <a:graphicData uri="http://schemas.openxmlformats.org/drawingml/2006/table">
            <a:tbl>
              <a:tblPr/>
              <a:tblGrid>
                <a:gridCol w="37433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813689"/>
              </p:ext>
            </p:extLst>
          </p:nvPr>
        </p:nvGraphicFramePr>
        <p:xfrm>
          <a:off x="723900" y="1700808"/>
          <a:ext cx="3313112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r:id="rId3" imgW="3381797" imgH="3534077" progId="PBrush">
                  <p:embed/>
                </p:oleObj>
              </mc:Choice>
              <mc:Fallback>
                <p:oleObj r:id="rId3" imgW="3381797" imgH="353407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00808"/>
                        <a:ext cx="3313112" cy="43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5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375 -0.015648 L 0.472708 -0.141759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7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275 -0.14167 L 0.46806 -0.047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画像データを送る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84315"/>
              </p:ext>
            </p:extLst>
          </p:nvPr>
        </p:nvGraphicFramePr>
        <p:xfrm>
          <a:off x="5292725" y="2208025"/>
          <a:ext cx="3743325" cy="3622676"/>
        </p:xfrm>
        <a:graphic>
          <a:graphicData uri="http://schemas.openxmlformats.org/drawingml/2006/table">
            <a:tbl>
              <a:tblPr/>
              <a:tblGrid>
                <a:gridCol w="37433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pic>
        <p:nvPicPr>
          <p:cNvPr id="5" name="図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3860613"/>
            <a:ext cx="752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" y="4436875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図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857313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図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2857313"/>
            <a:ext cx="790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図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3357375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図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3357375"/>
            <a:ext cx="771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図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7613" y="3903475"/>
            <a:ext cx="81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図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86125" y="3928875"/>
            <a:ext cx="75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図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50" y="1760350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図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17663" y="1773050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図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28875" y="178575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図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22625" y="178575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図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4550" y="2293750"/>
            <a:ext cx="762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図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25" y="2285813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図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28875" y="2285813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図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86125" y="2285813"/>
            <a:ext cx="781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図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7663" y="2831913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図 1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57250" y="2857313"/>
            <a:ext cx="74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図 1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57250" y="3357375"/>
            <a:ext cx="75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図 17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71625" y="3357375"/>
            <a:ext cx="81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図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630363" y="3903475"/>
            <a:ext cx="81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図 25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597025" y="4428938"/>
            <a:ext cx="809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図 28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57250" y="5000438"/>
            <a:ext cx="75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図 2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97025" y="4975038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図 3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43063" y="5500500"/>
            <a:ext cx="819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図 3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57250" y="5500500"/>
            <a:ext cx="74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図 34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28875" y="5500500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図 3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86125" y="5500500"/>
            <a:ext cx="771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図 31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311525" y="4941700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図 30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428875" y="4975038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図 2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428875" y="4428938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図 27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286125" y="4370200"/>
            <a:ext cx="781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49"/>
          <p:cNvGrpSpPr>
            <a:grpSpLocks/>
          </p:cNvGrpSpPr>
          <p:nvPr/>
        </p:nvGrpSpPr>
        <p:grpSpPr bwMode="auto">
          <a:xfrm>
            <a:off x="2987274" y="5000438"/>
            <a:ext cx="2234248" cy="1741260"/>
            <a:chOff x="0" y="0"/>
            <a:chExt cx="3517" cy="2743"/>
          </a:xfrm>
        </p:grpSpPr>
        <p:pic>
          <p:nvPicPr>
            <p:cNvPr id="39" name="図 3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3" y="1889"/>
              <a:ext cx="1304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テキスト ボックス 38"/>
            <p:cNvSpPr>
              <a:spLocks noChangeArrowheads="1"/>
            </p:cNvSpPr>
            <p:nvPr/>
          </p:nvSpPr>
          <p:spPr bwMode="auto">
            <a:xfrm>
              <a:off x="0" y="0"/>
              <a:ext cx="3517" cy="1891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dirty="0">
                  <a:effectLst/>
                  <a:sym typeface="ＭＳ Ｐゴシック" pitchFamily="50" charset="-128"/>
                </a:rPr>
                <a:t>２５番</a:t>
              </a:r>
              <a:r>
                <a:rPr lang="ja-JP" altLang="en-US" b="1" dirty="0">
                  <a:solidFill>
                    <a:srgbClr val="FF0000"/>
                  </a:solidFill>
                  <a:effectLst/>
                  <a:sym typeface="ＭＳ Ｐゴシック" pitchFamily="50" charset="-128"/>
                </a:rPr>
                <a:t>ポート</a:t>
              </a:r>
              <a:r>
                <a:rPr lang="ja-JP" altLang="en-US" dirty="0">
                  <a:effectLst/>
                  <a:sym typeface="ＭＳ Ｐゴシック" pitchFamily="50" charset="-128"/>
                </a:rPr>
                <a:t>(SMTP)へ</a:t>
              </a:r>
            </a:p>
            <a:p>
              <a:endParaRPr lang="ja-JP" altLang="en-US" dirty="0">
                <a:effectLst/>
                <a:sym typeface="ＭＳ Ｐゴシック" pitchFamily="50" charset="-128"/>
              </a:endParaRPr>
            </a:p>
            <a:p>
              <a:r>
                <a:rPr lang="ja-JP" altLang="en-US" b="1" dirty="0">
                  <a:solidFill>
                    <a:srgbClr val="FF0000"/>
                  </a:solidFill>
                  <a:effectLst/>
                  <a:sym typeface="ＭＳ Ｐゴシック" pitchFamily="50" charset="-128"/>
                </a:rPr>
                <a:t>パケット</a:t>
              </a:r>
              <a:r>
                <a:rPr lang="ja-JP" altLang="en-US" dirty="0">
                  <a:effectLst/>
                  <a:sym typeface="ＭＳ Ｐゴシック" pitchFamily="50" charset="-128"/>
                </a:rPr>
                <a:t>番号６番目</a:t>
              </a:r>
              <a:endParaRPr lang="ja-JP" altLang="en-US" dirty="0">
                <a:effectLst/>
                <a:sym typeface="Calibri" pitchFamily="34" charset="0"/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03175"/>
            <a:ext cx="8477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2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6735E-6 C 0.03975 -0.13043 0.07951 -0.26087 0.14496 -0.14454 C 0.21041 -0.02821 0.30156 0.33488 0.39288 0.69797 " pathEditMode="relative" rAng="0" ptsTypes="aaA">
                                      <p:cBhvr>
                                        <p:cTn id="1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6735E-6 C 0.07692 -0.09343 0.154 -0.18663 0.22397 -0.07308 C 0.29393 0.04047 0.35678 0.36078 0.4198 0.68109 " pathEditMode="relative" rAng="0" ptsTypes="aaA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49399E-6 C -0.07969 -0.03654 -0.15937 -0.07284 -0.21128 0.03747 C -0.26319 0.14778 -0.29462 0.55828 -0.31128 0.66235 " pathEditMode="relative" rAng="0" ptsTypes="aaA">
                                      <p:cBhvr>
                                        <p:cTn id="1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2858E-6 C 0.04583 -0.05249 0.09184 -0.10476 0.13802 -0.02243 C 0.1842 0.0599 0.2375 0.37327 0.27743 0.49353 C 0.31736 0.61379 0.34739 0.6568 0.37743 0.69982 " pathEditMode="relative" rAng="0" ptsTypes="aaaA">
                                      <p:cBhvr>
                                        <p:cTn id="1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071E-6 C 0.03351 -0.15912 0.06719 -0.318 0.09722 -0.21393 C 0.12726 -0.10986 0.1408 0.58256 0.18021 0.62465 C 0.21962 0.66674 0.27396 0.03908 0.33386 0.03931 C 0.39375 0.03954 0.4665 0.33302 0.53941 0.6265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66235E-6 C -0.00035 -4.66235E-6 0.0158 0.30759 0.03212 0.6154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876E-7 C 0.01702 -0.13297 0.0342 -0.26595 0.06059 -0.16142 C 0.08698 -0.05689 0.14167 0.49515 0.15781 0.62651 " pathEditMode="relative" rAng="0" ptsTypes="aaA"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64292E-6 C -0.00764 -0.15726 -0.01528 -0.31429 -0.07066 -0.25508 C -0.12569 -0.19588 -0.27986 0.21092 -0.33107 0.35454 C -0.38212 0.49816 -0.37986 0.55204 -0.37743 0.60616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6281E-7 C -0.01928 -0.16281 -0.03837 -0.32563 -0.05504 -0.23821 C -0.07171 -0.15079 -0.08594 0.18732 -0.10001 0.52544 " pathEditMode="relative" rAng="0" ptsTypes="aaA">
                                      <p:cBhvr>
                                        <p:cTn id="1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6E-7 C 0.01284 -0.09852 0.02569 -0.19704 0.05642 -0.10893 C 0.08715 -0.02082 0.16319 0.42252 0.18455 0.52891 " pathEditMode="relative" rAng="0" ptsTypes="a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89547E-6 C -0.08941 0.11864 -0.17882 0.23751 -0.23108 0.32817 C -0.28333 0.41882 -0.29879 0.48126 -0.31406 0.54394 " pathEditMode="relative" rAng="0" ptsTypes="aaA">
                                      <p:cBhvr>
                                        <p:cTn id="1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62257E-6 C 0.06597 -0.09136 0.13212 -0.18271 0.20139 -0.0902 C 0.27066 0.00231 0.34306 0.27867 0.41545 0.55527 " pathEditMode="relative" rAng="0" ptsTypes="aaA">
                                      <p:cBhvr>
                                        <p:cTn id="1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16929E-6 C -0.03455 -0.07423 -0.0691 -0.14824 -0.08733 -0.06752 C -0.10556 0.01319 -0.10782 0.24862 -0.1099 0.48405 " pathEditMode="relative" rAng="0" ptsTypes="aaA">
                                      <p:cBhvr>
                                        <p:cTn id="1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5.20814E-6 C -0.00365 -0.11632 -0.00712 -0.23265 -0.02396 -0.15564 C -0.0408 -0.07862 -0.07119 0.1915 -0.1014 0.46162 " pathEditMode="relative" rAng="0" ptsTypes="aaA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7979 C 0.02257 0.01781 0.03802 -0.04417 0.04687 0.01781 C 0.05573 0.07979 0.05833 0.2655 0.06094 0.45121 " pathEditMode="relative" rAng="0" ptsTypes="aaA">
                                      <p:cBhvr>
                                        <p:cTn id="1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80204E-6 C -0.06753 -0.23613 -0.13454 -0.47225 -0.20138 -0.4334 C -0.26822 -0.39454 -0.3967 0.08163 -0.40138 0.23265 C -0.40607 0.38367 -0.25815 0.4327 -0.22968 0.47271 " pathEditMode="relative" rAng="0" ptsTypes="aaaA">
                                      <p:cBhvr>
                                        <p:cTn id="1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1221E-6 C 0.02847 -0.12488 0.05712 -0.24954 0.09306 -0.18941 C 0.129 -0.12928 0.17222 0.1154 0.21545 0.36031 " pathEditMode="relative" rAng="0" ptsTypes="aaA">
                                      <p:cBhvr>
                                        <p:cTn id="1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5097E-6 C -0.05607 -0.29186 -0.11198 -0.58349 -0.15208 -0.52336 C -0.19218 -0.46323 -0.21649 -0.0518 -0.24079 0.36031 " pathEditMode="relative" rAng="0" ptsTypes="aaA">
                                      <p:cBhvr>
                                        <p:cTn id="1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876E-7 C 0.025 -0.23173 0.05 -0.46323 0.07326 -0.40333 C 0.09652 -0.34343 0.11788 0.00833 0.13941 0.36031 " pathEditMode="relative" rAng="0" ptsTypes="aaA">
                                      <p:cBhvr>
                                        <p:cTn id="1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7521E-7 C -0.00451 -0.09829 -0.00903 -0.19634 -0.0309 -0.14639 C -0.05278 -0.09644 -0.09184 0.10176 -0.1309 0.30019 " pathEditMode="relative" rAng="0" ptsTypes="aaA"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5042E-7 C 0.06337 -0.1938 0.12691 -0.3876 0.1901 -0.33765 C 0.2533 -0.28769 0.31597 0.00625 0.37882 0.30019 " pathEditMode="relative" rAng="0" ptsTypes="aaA">
                                      <p:cBhvr>
                                        <p:cTn id="1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57262E-7 C 0.01581 0.12581 0.0316 0.25162 0.03803 0.30204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1.3876E-7 C 0.01805 -0.30272 0.03628 -0.60522 0.0592 -0.56868 C 0.08211 -0.53214 0.12482 0.08789 0.13802 0.21948 " pathEditMode="relative" rAng="0" ptsTypes="aaA">
                                      <p:cBhvr>
                                        <p:cTn id="1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4306 -0.011389 L -0.007153 -0.020833 L -0.008542 -0.030278 L -0.014236 -0.043519 L -0.018472 -0.060648 L -0.021319 -0.070093 L -0.029861 -0.075741 L -0.038403 -0.081481 L -0.046875 -0.083333 L -0.054028 -0.087130 L -0.061111 -0.088981 L -0.071042 -0.090926 L -0.083819 -0.090926 L -0.090972 -0.092778 L -0.098056 -0.094722 L -0.105139 -0.096574 L -0.112222 -0.088981 L -0.119375 -0.081481 L -0.113681 -0.071944 L -0.105139 -0.062500 L -0.071042 -0.022685 L -0.059722 -0.003796 L -0.052569 0.011389 L -0.045486 0.024630 L -0.035556 0.041667 L -0.025625 0.056852 L -0.022778 0.066296 L -0.021319 0.085185 L -0.019931 0.094722 L -0.011389 0.151481 L -0.008542 0.170463 L -0.007153 0.189352 L -0.005694 0.215926 L -0.005694 0.227315 L -0.005694 0.238611 L -0.005694 0.248148 L -0.005694 0.259444 L -0.005694 0.272685 L -0.005694 0.282222 L -0.005694 0.291667 L -0.005694 0.303056 L -0.002847 0.238611 L -0.002847 0.238611 L -0.002847 0.238611 " pathEditMode="relative" rAng="0" ptsTypes="">
                                      <p:cBhvr>
                                        <p:cTn id="1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013333 L 0.001458 -0.022778 L 0.002847 -0.037870 L 0.008542 -0.062500 L 0.014236 -0.083333 L 0.019931 -0.104167 L 0.028472 -0.126944 L 0.036944 -0.140185 L 0.049722 -0.157222 L 0.059722 -0.164815 L 0.066806 -0.170463 L 0.076736 -0.174259 L 0.085278 -0.174259 L 0.096597 -0.168611 L 0.107986 -0.149630 L 0.109375 -0.138333 L 0.110833 -0.126944 L 0.112222 -0.115556 L 0.112222 -0.094722 L 0.112222 -0.072037 L 0.112222 -0.047407 L 0.107986 -0.011389 L 0.102292 0.022685 L 0.092361 0.064352 L 0.082431 0.102222 L 0.071042 0.149630 L 0.059722 0.191296 L 0.052569 0.223426 L 0.034097 0.310556 L 0.028472 0.327593 L 0.024167 0.344630 L 0.025625 0.337130 L 0.029861 0.338981 L 0.031250 0.337130 " pathEditMode="relative" rAng="0" ptsTypes="">
                                      <p:cBhvr>
                                        <p:cTn id="1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9186E-6 C 0.02344 -0.0555 0.04705 -0.11101 0.08455 -0.13506 C 0.12205 -0.15911 0.18576 -0.1783 0.22535 -0.14454 C 0.26493 -0.11077 0.29809 0.00532 0.32257 0.06753 C 0.34705 0.12974 0.35938 0.17923 0.37188 0.22896 " pathEditMode="relative" rAng="0" ptsTypes="aaaaA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5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1  0.023 -0.02131  c 0.031 0  0.063 0.16651  0.063 0.33302  c 0 -0.08392  0.016 -0.16651  0.031 -0.16651  c 0.016 0  0.031 0.08392  0.031 0.16651  c 0 -0.0413  0.008 -0.08392  0.016 -0.08392  c 0.008 0  0.016 0.0413  0.016 0.08392  c 0 -0.02131  0.004 -0.0413  0.008 -0.0413  c 0.004 0  0.008 0.02131  0.008 0.0413  c 0 -0.01066  0.002 -0.02131  0.004 -0.02131  c 0.001 0  0.004 0.01066  0.004 0.02131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rAng="0" ptsTypes="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6735E-6 C 0.01562 -0.08695 0.03142 -0.17391 0.04635 -0.2271 C 0.06128 -0.28029 0.07587 -0.31614 0.0901 -0.31892 C 0.10434 -0.32169 0.11614 -0.32909 0.13229 -0.24398 C 0.14843 -0.15888 0.16788 0.01619 0.18732 0.19126 " pathEditMode="relative" rAng="0" ptsTypes="aaaaA">
                                      <p:cBhvr>
                                        <p:cTn id="18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2.11841E-6 C 0.00782 -0.03608 0.01581 -0.07216 0.04237 -0.08627 C 0.06893 -0.10037 0.11042 -0.11379 0.15921 -0.08442 C 0.20799 -0.05505 0.27154 0.01757 0.33525 0.09019 " pathEditMode="relative" rAng="0" ptsTypes="aaaA">
                                      <p:cBhvr>
                                        <p:cTn id="1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1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2382 C -0.00399 -0.03446 -0.01806 -0.0451 -0.02292 -0.0451 C -0.05399 -0.0451 -0.08594 0.12142 -0.08594 0.28793 C -0.08594 0.20398 -0.10191 0.12142 -0.11701 0.12142 C -0.13299 0.12142 -0.14809 0.20537 -0.14809 0.28793 C -0.14809 0.24653 -0.15608 0.20398 -0.16406 0.20398 C -0.17205 0.20398 -0.18004 0.24538 -0.18004 0.28793 C -0.18004 0.26665 -0.18403 0.24653 -0.18802 0.24653 C -0.19201 0.24653 -0.19601 0.26781 -0.19601 0.28793 C -0.19601 0.27729 -0.19809 0.26665 -0.2 0.26665 C -0.20104 0.26665 -0.20399 0.27729 -0.20399 0.28793 C -0.20399 0.28261 -0.20504 0.27729 -0.20608 0.27729 C -0.20608 0.2759 -0.20816 0.28261 -0.20816 0.28793 C -0.20816 0.28515 -0.20816 0.28261 -0.2092 0.28261 C -0.2092 0.284 -0.21024 0.28538 -0.21024 0.28793 C -0.21024 0.28654 -0.21024 0.28515 -0.21024 0.284 C -0.21129 0.284 -0.21129 0.28538 -0.21129 0.28677 C -0.21233 0.28677 -0.21233 0.28538 -0.21233 0.284 C -0.21337 0.284 -0.21337 0.28538 -0.21337 0.28677 " pathEditMode="relative" rAng="0" ptsTypes="fffffffffffffffffff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7" y="14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5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1  0.023 -0.02131  c 0.031 0  0.063 0.16651  0.063 0.33302  c 0 -0.08392  0.016 -0.16651  0.031 -0.16651  c 0.016 0  0.031 0.08392  0.031 0.16651  c 0 -0.0413  0.008 -0.08392  0.016 -0.08392  c 0.008 0  0.016 0.0413  0.016 0.08392  c 0 -0.02131  0.004 -0.0413  0.008 -0.0413  c 0.004 0  0.008 0.02131  0.008 0.0413  c 0 -0.01066  0.002 -0.02131  0.004 -0.02131  c 0.001 0  0.004 0.01066  0.004 0.02131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rAng="0" ptsTypes="">
                                      <p:cBhvr>
                                        <p:cTn id="1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66327E-6 C 0.00383 -0.00508 0.00626 -0.01248 0.01129 -0.01503 C 0.01876 -0.01896 0.01928 -0.01873 0.02674 -0.02451 C 0.03056 -0.02752 0.03386 -0.03191 0.03803 -0.03376 C 0.04428 -0.0363 0.04966 -0.04047 0.05504 -0.04509 C 0.06164 -0.05827 0.05903 -0.06984 0.06337 -0.08256 C 0.06772 -0.09528 0.06824 -0.09458 0.07466 -0.10314 C 0.07796 -0.11679 0.07327 -0.10152 0.08039 -0.11262 C 0.08178 -0.1147 0.08195 -0.11794 0.08317 -0.12002 C 0.0856 -0.12419 0.08959 -0.12673 0.09167 -0.13136 C 0.09515 -0.13922 0.09914 -0.14454 0.10296 -0.15194 C 0.10626 -0.16558 0.10157 -0.15032 0.10851 -0.16142 C 0.11667 -0.17437 0.10487 -0.16443 0.11702 -0.17275 C 0.12344 -0.18987 0.11511 -0.17021 0.13247 -0.19333 C 0.13994 -0.20328 0.14758 -0.21692 0.15643 -0.22525 C 0.16112 -0.2345 0.15799 -0.22918 0.16633 -0.24028 C 0.17258 -0.24861 0.17535 -0.2604 0.18039 -0.27012 C 0.1849 -0.2789 0.19115 -0.28607 0.19584 -0.29463 C 0.20522 -0.31151 0.21303 -0.33302 0.22674 -0.34528 C 0.22778 -0.34782 0.22831 -0.3506 0.22969 -0.35268 C 0.23074 -0.35453 0.23282 -0.35476 0.23386 -0.35661 C 0.24445 -0.37742 0.23403 -0.36702 0.24376 -0.37534 C 0.25001 -0.38783 0.25244 -0.40194 0.2606 -0.41281 C 0.26424 -0.42715 0.2724 -0.4364 0.279 -0.44842 C 0.28126 -0.45259 0.28212 -0.45767 0.28456 -0.4616 C 0.2856 -0.46322 0.28733 -0.46392 0.28872 -0.46531 C 0.28976 -0.46646 0.29081 -0.46762 0.29167 -0.46901 C 0.2974 -0.47895 0.30244 -0.49098 0.3099 -0.49907 C 0.31667 -0.50647 0.32397 -0.51526 0.33108 -0.52173 C 0.33681 -0.52682 0.3448 -0.52937 0.3507 -0.53469 C 0.36424 -0.54671 0.37726 -0.55943 0.39028 -0.57238 C 0.39723 -0.57932 0.40383 -0.58834 0.4099 -0.59667 C 0.41094 -0.59805 0.41285 -0.59759 0.41407 -0.59852 C 0.41997 -0.60314 0.4257 -0.608 0.43108 -0.61355 C 0.43733 -0.61979 0.44897 -0.63274 0.45643 -0.63598 C 0.46181 -0.64338 0.47015 -0.6487 0.47761 -0.65101 C 0.48785 -0.66073 0.50053 -0.66234 0.51268 -0.6642 C 0.53022 -0.66998 0.55105 -0.67368 0.56633 -0.68663 C 0.56945 -0.6931 0.57292 -0.69819 0.57466 -0.70559 C 0.57414 -0.71692 0.57692 -0.74514 0.56494 -0.75046 C 0.56164 -0.75693 0.55938 -0.7611 0.55365 -0.76364 C 0.54879 -0.76988 0.54515 -0.77035 0.53942 -0.77497 C 0.53091 -0.78191 0.52362 -0.78769 0.51407 -0.79185 C 0.49549 -0.80827 0.4698 -0.80989 0.44792 -0.81059 C 0.41789 -0.81151 0.38785 -0.81174 0.35782 -0.81244 C 0.32935 -0.81359 0.30157 -0.81591 0.27327 -0.81799 C 0.22657 -0.82516 0.26997 -0.81938 0.21407 -0.82377 C 0.20192 -0.82469 0.17761 -0.82747 0.17761 -0.82747 C 0.16633 -0.82678 0.15504 -0.82678 0.14376 -0.82562 C 0.13751 -0.82493 0.13299 -0.81961 0.12674 -0.81799 C 0.12136 -0.81267 0.11667 -0.81151 0.11129 -0.80689 C 0.10747 -0.79902 0.10001 -0.79463 0.09445 -0.78815 C 0.08351 -0.7752 0.07049 -0.76503 0.05921 -0.75231 C 0.05174 -0.74375 0.04445 -0.73034 0.03525 -0.72617 C 0.029 -0.71299 0.03699 -0.72826 0.02674 -0.71484 C 0.02258 -0.70929 0.01737 -0.70074 0.01407 -0.69426 C 0.00122 -0.66975 0.0099 -0.67876 5.83333E-6 -0.66975 C -0.00173 -0.66281 -0.01128 -0.65055 -0.01406 -0.64546 C -0.01666 -0.64107 -0.01735 -0.63506 -0.01961 -0.63043 C -0.02881 -0.61216 -0.03315 -0.59042 -0.04218 -0.57238 C -0.04444 -0.5629 -0.04496 -0.55411 -0.0493 -0.54602 C -0.05381 -0.52821 -0.05676 -0.51063 -0.06197 -0.49352 C -0.06458 -0.48496 -0.06423 -0.47571 -0.06892 -0.46901 C -0.07204 -0.44773 -0.07725 -0.43709 -0.08437 -0.41836 C -0.08871 -0.40679 -0.09183 -0.39454 -0.09565 -0.38274 C -0.09808 -0.36378 -0.10242 -0.34528 -0.10555 -0.32654 C -0.10867 -0.30781 -0.1111 -0.28839 -0.11544 -0.27012 C -0.11562 -0.26618 -0.11735 -0.24051 -0.11822 -0.2345 C -0.11892 -0.2308 -0.12013 -0.2271 -0.121 -0.2234 C -0.12152 -0.22155 -0.12239 -0.21762 -0.12239 -0.21762 C -0.12551 -0.18686 -0.12812 -0.15633 -0.13228 -0.1258 C -0.13402 -0.11309 -0.13506 -0.0999 -0.1394 -0.08811 C -0.14114 -0.05874 -0.14444 -0.0296 -0.14635 -3.66327E-6 C -0.14687 0.00879 -0.14669 0.01758 -0.14774 0.02614 C -0.14826 0.03007 -0.15069 0.03747 -0.15069 0.03747 C -0.15242 0.06476 -0.15607 0.10292 -0.17169 0.12373 C -0.17222 0.12558 -0.17222 0.12813 -0.17326 0.12951 C -0.1743 0.1309 -0.17638 0.12998 -0.17742 0.13136 C -0.17847 0.13275 -0.17881 0.13691 -0.17881 0.13691 " pathEditMode="relative" rAng="0" ptsTypes="ffffffffffffffffffffffffffffffffffffffffffffffffffffffffffffffffffffffffffffffA">
                                      <p:cBhvr>
                                        <p:cTn id="19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94 0.083056 L -0.035277 -0.284537 " pathEditMode="relative" rAng="0" ptsTypes="">
                                      <p:cBhvr>
                                        <p:cTn id="2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画像データを送る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トランスポート層の仕事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データをパケットに分割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宛先ポートとパケット順序情報の付加</a:t>
            </a:r>
            <a:endParaRPr kumimoji="1" lang="ja-JP" alt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43838"/>
              </p:ext>
            </p:extLst>
          </p:nvPr>
        </p:nvGraphicFramePr>
        <p:xfrm>
          <a:off x="5292725" y="2303025"/>
          <a:ext cx="3743325" cy="3622676"/>
        </p:xfrm>
        <a:graphic>
          <a:graphicData uri="http://schemas.openxmlformats.org/drawingml/2006/table">
            <a:tbl>
              <a:tblPr/>
              <a:tblGrid>
                <a:gridCol w="37433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2730674" y="3047019"/>
            <a:ext cx="2234247" cy="1741259"/>
            <a:chOff x="0" y="0"/>
            <a:chExt cx="3517" cy="2743"/>
          </a:xfrm>
        </p:grpSpPr>
        <p:pic>
          <p:nvPicPr>
            <p:cNvPr id="7" name="図 3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" y="1889"/>
              <a:ext cx="1304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テキスト ボックス 38"/>
            <p:cNvSpPr>
              <a:spLocks noChangeArrowheads="1"/>
            </p:cNvSpPr>
            <p:nvPr/>
          </p:nvSpPr>
          <p:spPr bwMode="auto">
            <a:xfrm>
              <a:off x="0" y="0"/>
              <a:ext cx="3517" cy="1891"/>
            </a:xfrm>
            <a:prstGeom prst="rect">
              <a:avLst/>
            </a:prstGeom>
            <a:solidFill>
              <a:schemeClr val="bg1"/>
            </a:solidFill>
            <a:ln w="12700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ja-JP" altLang="en-US" dirty="0">
                  <a:effectLst/>
                  <a:sym typeface="ＭＳ Ｐゴシック" pitchFamily="50" charset="-128"/>
                </a:rPr>
                <a:t>２５番</a:t>
              </a:r>
              <a:r>
                <a:rPr lang="ja-JP" altLang="en-US" b="1" dirty="0">
                  <a:solidFill>
                    <a:srgbClr val="FF0000"/>
                  </a:solidFill>
                  <a:effectLst/>
                  <a:sym typeface="ＭＳ Ｐゴシック" pitchFamily="50" charset="-128"/>
                </a:rPr>
                <a:t>ポート</a:t>
              </a:r>
              <a:r>
                <a:rPr lang="ja-JP" altLang="en-US" dirty="0">
                  <a:effectLst/>
                  <a:sym typeface="ＭＳ Ｐゴシック" pitchFamily="50" charset="-128"/>
                </a:rPr>
                <a:t>(SMTP)へ</a:t>
              </a:r>
            </a:p>
            <a:p>
              <a:endParaRPr lang="ja-JP" altLang="en-US" dirty="0">
                <a:effectLst/>
                <a:sym typeface="ＭＳ Ｐゴシック" pitchFamily="50" charset="-128"/>
              </a:endParaRPr>
            </a:p>
            <a:p>
              <a:r>
                <a:rPr lang="ja-JP" altLang="en-US" b="1" dirty="0">
                  <a:solidFill>
                    <a:srgbClr val="FF0000"/>
                  </a:solidFill>
                  <a:effectLst/>
                  <a:sym typeface="ＭＳ Ｐゴシック" pitchFamily="50" charset="-128"/>
                </a:rPr>
                <a:t>パケット</a:t>
              </a:r>
              <a:r>
                <a:rPr lang="ja-JP" altLang="en-US" dirty="0">
                  <a:effectLst/>
                  <a:sym typeface="ＭＳ Ｐゴシック" pitchFamily="50" charset="-128"/>
                </a:rPr>
                <a:t>番号６番目</a:t>
              </a:r>
              <a:endParaRPr lang="ja-JP" altLang="en-US" dirty="0">
                <a:effectLst/>
                <a:sym typeface="Calibri" pitchFamily="34" charset="0"/>
              </a:endParaRPr>
            </a:p>
          </p:txBody>
        </p:sp>
      </p:grpSp>
      <p:pic>
        <p:nvPicPr>
          <p:cNvPr id="10" name="図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284984"/>
            <a:ext cx="828393" cy="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22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画像データを送る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4762872" cy="4525963"/>
          </a:xfrm>
        </p:spPr>
        <p:txBody>
          <a:bodyPr/>
          <a:lstStyle/>
          <a:p>
            <a:r>
              <a:rPr kumimoji="1" lang="ja-JP" altLang="en-US" dirty="0" smtClean="0"/>
              <a:t>インターネット層の仕事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パケット</a:t>
            </a:r>
            <a:r>
              <a:rPr lang="ja-JP" altLang="en-US" dirty="0"/>
              <a:t>通信経路</a:t>
            </a:r>
            <a:r>
              <a:rPr lang="ja-JP" altLang="en-US" dirty="0" smtClean="0"/>
              <a:t>の決定</a:t>
            </a:r>
            <a:endParaRPr lang="en-US" altLang="ja-JP" dirty="0" smtClean="0"/>
          </a:p>
          <a:p>
            <a:pPr lvl="2"/>
            <a:r>
              <a:rPr lang="ja-JP" altLang="en-US" dirty="0"/>
              <a:t>ネットワークパラメータ</a:t>
            </a:r>
            <a:endParaRPr lang="en-US" altLang="ja-JP" dirty="0"/>
          </a:p>
          <a:p>
            <a:r>
              <a:rPr kumimoji="1" lang="ja-JP" altLang="en-US" dirty="0" smtClean="0"/>
              <a:t>ネットワークインターフェース層の仕事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電気信号へ</a:t>
            </a:r>
            <a:r>
              <a:rPr lang="ja-JP" altLang="en-US" dirty="0" smtClean="0"/>
              <a:t>の変換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ハードウェアが電気的に接続しているか確認</a:t>
            </a:r>
            <a:endParaRPr kumimoji="1" lang="ja-JP" altLang="en-U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5292725" y="2136775"/>
          <a:ext cx="3743325" cy="3622676"/>
        </p:xfrm>
        <a:graphic>
          <a:graphicData uri="http://schemas.openxmlformats.org/drawingml/2006/table">
            <a:tbl>
              <a:tblPr/>
              <a:tblGrid>
                <a:gridCol w="3743325"/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72"/>
          <p:cNvSpPr>
            <a:spLocks noChangeArrowheads="1"/>
          </p:cNvSpPr>
          <p:nvPr/>
        </p:nvSpPr>
        <p:spPr bwMode="auto">
          <a:xfrm flipH="1">
            <a:off x="6084168" y="4941693"/>
            <a:ext cx="1008062" cy="358775"/>
          </a:xfrm>
          <a:prstGeom prst="irregularSeal2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pic>
        <p:nvPicPr>
          <p:cNvPr id="7" name="図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134" y="3057340"/>
            <a:ext cx="828393" cy="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01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00191 0.14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14074 L 0.00191 0.256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1042 C 0.00295 -0.00857 0.00295 -0.00116 0.00295 0.00301 C 0.00295 0.00741 0.00295 0.01065 0.00295 0.01458 C 0.00295 0.01829 0.00295 0.02176 0.00295 0.02593 C 0.00295 0.03009 0.00295 0.03542 0.00295 0.03958 C 0.00295 0.04375 0.00295 0.04699 0.00295 0.05093 C 0.00295 0.05532 0.00295 0.06018 0.00295 0.06481 C 0.00295 0.06921 0.00295 0.07407 0.00295 0.07824 C 0.00295 0.08333 0.00329 0.08796 0.00295 0.09213 C 0.00277 0.09606 0.00139 0.09977 0.00121 0.10347 C 0.00086 0.10741 0.00121 0.11111 0.00121 0.11505 C 0.00121 0.11898 0.00121 0.12292 0.00121 0.12639 C 0.00121 0.13032 0.00086 0.13403 0.00121 0.13773 C 0.00139 0.14167 0.00121 0.14699 0.00295 0.1493 C 0.00468 0.15162 0.00902 0.15116 0.01215 0.15162 C 0.01493 0.15231 0.01805 0.15162 0.02118 0.15162 C 0.02395 0.15162 0.02691 0.15162 0.0302 0.15162 C 0.0335 0.15162 0.03784 0.15162 0.04114 0.15162 C 0.04444 0.15162 0.04704 0.15162 0.05017 0.15162 C 0.05312 0.15162 0.0559 0.15162 0.0592 0.15162 C 0.0625 0.15162 0.06614 0.15162 0.07014 0.15162 C 0.07413 0.15162 0.07916 0.15162 0.08264 0.15162 C 0.08628 0.15162 0.08802 0.15162 0.09184 0.15162 C 0.09531 0.15162 0.10052 0.15162 0.10434 0.15162 C 0.10833 0.15162 0.11198 0.15162 0.11527 0.15162 C 0.11857 0.15162 0.12118 0.15162 0.1243 0.15162 C 0.12743 0.15162 0.13003 0.15231 0.1335 0.15162 C 0.1368 0.15116 0.14097 0.14954 0.14427 0.1493 C 0.14757 0.14861 0.15 0.1493 0.15329 0.1493 C 0.15677 0.1493 0.16093 0.1493 0.16423 0.1493 C 0.16753 0.1493 0.16979 0.1493 0.17326 0.1493 C 0.17708 0.1493 0.18229 0.1493 0.18593 0.1493 C 0.18975 0.1493 0.19218 0.1493 0.19496 0.1493 C 0.19809 0.1493 0.20104 0.14861 0.20399 0.1493 C 0.20711 0.14954 0.21024 0.15116 0.21319 0.15162 C 0.21632 0.15231 0.21909 0.15162 0.22222 0.15162 C 0.22534 0.15162 0.22829 0.15162 0.23125 0.15162 C 0.2342 0.15162 0.23663 0.15162 0.24045 0.15162 C 0.24392 0.15162 0.24895 0.15162 0.25295 0.15162 C 0.25694 0.15162 0.26059 0.15162 0.26389 0.15162 C 0.26718 0.15162 0.27014 0.15231 0.27291 0.15162 C 0.27604 0.15116 0.28055 0.14954 0.28211 0.1493 " pathEditMode="relative" rAng="0" ptsTypes="ffffffffffffffffffffffffffffffffffffffffff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3854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本日のお話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26156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計算機はどのように通信しているのか</a:t>
            </a:r>
            <a:endParaRPr kumimoji="1" lang="en-US" altLang="ja-JP" dirty="0" smtClean="0"/>
          </a:p>
          <a:p>
            <a:r>
              <a:rPr lang="ja-JP" altLang="en-US" dirty="0" smtClean="0"/>
              <a:t>ネットワークに繋げるために必要</a:t>
            </a:r>
            <a:r>
              <a:rPr lang="ja-JP" altLang="en-US" dirty="0" smtClean="0"/>
              <a:t>な情報は</a:t>
            </a:r>
            <a:r>
              <a:rPr lang="ja-JP" altLang="en-US" dirty="0" smtClean="0"/>
              <a:t>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38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49563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zh-CN"/>
              <a:t>送信完了！</a:t>
            </a:r>
          </a:p>
        </p:txBody>
      </p:sp>
    </p:spTree>
    <p:extLst>
      <p:ext uri="{BB962C8B-B14F-4D97-AF65-F5344CB8AC3E}">
        <p14:creationId xmlns:p14="http://schemas.microsoft.com/office/powerpoint/2010/main" val="14377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</a:t>
            </a:r>
            <a:r>
              <a:rPr lang="ja-JP" altLang="en-US" dirty="0" smtClean="0"/>
              <a:t>を</a:t>
            </a:r>
            <a:r>
              <a:rPr lang="ja-JP" altLang="en-US" dirty="0"/>
              <a:t>受け取る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7861300" cy="4525963"/>
          </a:xfrm>
        </p:spPr>
        <p:txBody>
          <a:bodyPr/>
          <a:lstStyle/>
          <a:p>
            <a:r>
              <a:rPr kumimoji="1" lang="ja-JP" altLang="en-US" dirty="0" smtClean="0"/>
              <a:t>ネットワークインターフェース層の仕事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電気信号からデータを</a:t>
            </a:r>
            <a:r>
              <a:rPr lang="ja-JP" altLang="en-US" dirty="0" smtClean="0"/>
              <a:t>復元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本当</a:t>
            </a:r>
            <a:r>
              <a:rPr lang="ja-JP" altLang="en-US" dirty="0" smtClean="0"/>
              <a:t>に自分宛てのパケットか</a:t>
            </a:r>
            <a:r>
              <a:rPr lang="ja-JP" altLang="en-US" dirty="0" smtClean="0"/>
              <a:t>確認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インターネット層の仕事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送信者・受信者情報の                                            復元</a:t>
            </a:r>
            <a:endParaRPr kumimoji="1" lang="ja-JP" altLang="en-US" dirty="0"/>
          </a:p>
        </p:txBody>
      </p:sp>
      <p:graphicFrame>
        <p:nvGraphicFramePr>
          <p:cNvPr id="4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553466"/>
              </p:ext>
            </p:extLst>
          </p:nvPr>
        </p:nvGraphicFramePr>
        <p:xfrm>
          <a:off x="5221288" y="2430463"/>
          <a:ext cx="3889375" cy="3230785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3686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68"/>
          <p:cNvSpPr>
            <a:spLocks noChangeArrowheads="1"/>
          </p:cNvSpPr>
          <p:nvPr/>
        </p:nvSpPr>
        <p:spPr bwMode="auto">
          <a:xfrm flipH="1">
            <a:off x="8639968" y="5914232"/>
            <a:ext cx="1008063" cy="360362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  <p:pic>
        <p:nvPicPr>
          <p:cNvPr id="7" name="図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821" y="4908766"/>
            <a:ext cx="828393" cy="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7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C -0.00243 -2.96296E-6 -0.00816 -2.96296E-6 -0.0125 -2.96296E-6 C -0.01598 -2.96296E-6 -0.0198 -2.96296E-6 -0.02414 -2.96296E-6 C -0.02848 -2.96296E-6 -0.03351 -2.96296E-6 -0.0382 -2.96296E-6 C -0.04306 -2.96296E-6 -0.04809 0.00047 -0.05243 -2.96296E-6 C -0.05677 -0.00023 -0.06007 -0.00162 -0.06441 -0.00185 C -0.06875 -0.00231 -0.07396 -0.00185 -0.07865 -0.00185 C -0.08316 -0.00185 -0.08855 -0.00185 -0.09271 -0.00185 C -0.09723 -0.00185 -0.10052 -0.00185 -0.10452 -0.00185 C -0.10851 -0.00185 -0.11164 -0.00185 -0.1165 -0.00185 C -0.12118 -0.00185 -0.12796 -0.00185 -0.13316 -0.00185 C -0.1382 -0.00185 -0.14254 -0.00185 -0.14723 -0.00185 C -0.15209 -0.00185 -0.15695 -0.00162 -0.16146 -0.00185 C -0.16615 -0.00231 -0.17084 -0.00347 -0.1757 -0.0037 C -0.18056 -0.00393 -0.18577 -0.0037 -0.18993 -0.0037 C -0.19427 -0.0037 -0.1974 -0.0037 -0.20174 -0.0037 C -0.20608 -0.0037 -0.21164 -0.0037 -0.21615 -0.0037 C -0.22032 -0.0037 -0.22414 -0.0037 -0.22796 -0.0037 C -0.23195 -0.0037 -0.23542 -0.0037 -0.23959 -0.0037 C -0.24358 -0.0037 -0.24792 -0.0037 -0.25157 -0.0037 C -0.25556 -0.0037 -0.25921 -0.00231 -0.26337 -0.0037 C -0.26737 -0.00509 -0.2724 -0.00995 -0.27535 -0.01296 C -0.27778 -0.0162 -0.27865 -0.01898 -0.28004 -0.02199 C -0.2816 -0.02523 -0.28403 -0.02847 -0.2849 -0.03125 C -0.28542 -0.03449 -0.2849 -0.0375 -0.2849 -0.04074 C -0.2849 -0.04375 -0.28421 -0.04652 -0.2849 -0.04977 C -0.28525 -0.05277 -0.28698 -0.05602 -0.28716 -0.05902 C -0.28716 -0.06227 -0.28716 -0.06527 -0.28716 -0.06828 C -0.28716 -0.07129 -0.28716 -0.07453 -0.28716 -0.07754 C -0.28716 -0.08055 -0.28716 -0.08356 -0.28716 -0.08657 C -0.28716 -0.08981 -0.28716 -0.09305 -0.28716 -0.09606 C -0.28716 -0.09907 -0.28716 -0.10231 -0.28716 -0.10509 C -0.28716 -0.1081 -0.28716 -0.11134 -0.28716 -0.11435 C -0.28716 -0.11759 -0.28716 -0.1206 -0.28716 -0.12361 C -0.28698 -0.12685 -0.28525 -0.13148 -0.2849 -0.13264 " pathEditMode="relative" rAng="0" ptsTypes="ffffffffffffffffffffffffffffff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358" y="-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209 -0.127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2709 L 0.00209 -0.232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画像データを受け取る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トランスポート層の仕事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分割</a:t>
            </a:r>
            <a:r>
              <a:rPr lang="ja-JP" altLang="en-US" dirty="0" smtClean="0"/>
              <a:t>したパケットの結合</a:t>
            </a:r>
            <a:endParaRPr lang="en-US" altLang="ja-JP" dirty="0" smtClean="0"/>
          </a:p>
          <a:p>
            <a:pPr lvl="2"/>
            <a:r>
              <a:rPr lang="ja-JP" altLang="en-US" dirty="0"/>
              <a:t>欠損</a:t>
            </a:r>
            <a:r>
              <a:rPr lang="ja-JP" altLang="en-US" dirty="0" smtClean="0"/>
              <a:t>チェックも行う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宛先</a:t>
            </a:r>
            <a:r>
              <a:rPr kumimoji="1" lang="ja-JP" altLang="en-US" dirty="0" smtClean="0"/>
              <a:t>ポート</a:t>
            </a:r>
            <a:r>
              <a:rPr kumimoji="1" lang="ja-JP" altLang="en-US" dirty="0"/>
              <a:t>へ</a:t>
            </a:r>
            <a:r>
              <a:rPr kumimoji="1" lang="ja-JP" altLang="en-US" dirty="0" smtClean="0"/>
              <a:t>の転送</a:t>
            </a:r>
            <a:endParaRPr kumimoji="1" lang="ja-JP" altLang="en-US" dirty="0"/>
          </a:p>
        </p:txBody>
      </p:sp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5221288" y="2430463"/>
          <a:ext cx="3889375" cy="3260725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pic>
        <p:nvPicPr>
          <p:cNvPr id="7" name="図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70" y="3299842"/>
            <a:ext cx="828393" cy="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4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画像データを受け取る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5221288" y="2430463"/>
          <a:ext cx="3889375" cy="3260725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pic>
        <p:nvPicPr>
          <p:cNvPr id="5" name="図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9450" y="3952875"/>
            <a:ext cx="752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9450" y="4425950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図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338" y="2943225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図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4500" y="2943225"/>
            <a:ext cx="7905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図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62338" y="3448050"/>
            <a:ext cx="82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図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5138" y="3448050"/>
            <a:ext cx="771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図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2338" y="3952875"/>
            <a:ext cx="81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図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54500" y="3952875"/>
            <a:ext cx="75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図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1835" y="4893406"/>
            <a:ext cx="753341" cy="4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図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90379" y="3308784"/>
            <a:ext cx="684068" cy="48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図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7875" y="1935163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図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81475" y="1935163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図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9613" y="2439988"/>
            <a:ext cx="762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図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70175" y="2439988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図 1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62338" y="2439988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図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54500" y="2439988"/>
            <a:ext cx="781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図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70175" y="2943225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図 1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49450" y="2943225"/>
            <a:ext cx="74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図 1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49450" y="3448050"/>
            <a:ext cx="75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図 1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670175" y="3448050"/>
            <a:ext cx="81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図 2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70175" y="3952875"/>
            <a:ext cx="8191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図 2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70175" y="4425950"/>
            <a:ext cx="809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図 28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49450" y="4960938"/>
            <a:ext cx="752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図 29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670175" y="4960938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図 3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670175" y="5464175"/>
            <a:ext cx="819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図 3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949450" y="5464175"/>
            <a:ext cx="742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図 34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62338" y="5464175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図 35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275138" y="5464175"/>
            <a:ext cx="771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図 31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284663" y="4960938"/>
            <a:ext cx="76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図 30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62338" y="4960938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図 26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462338" y="4456113"/>
            <a:ext cx="828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図 27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265613" y="4384675"/>
            <a:ext cx="781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89992"/>
              </p:ext>
            </p:extLst>
          </p:nvPr>
        </p:nvGraphicFramePr>
        <p:xfrm>
          <a:off x="1674813" y="1916113"/>
          <a:ext cx="3313112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r:id="rId35" imgW="3381797" imgH="3534077" progId="Paint.Picture">
                  <p:embed/>
                </p:oleObj>
              </mc:Choice>
              <mc:Fallback>
                <p:oleObj r:id="rId35" imgW="3381797" imgH="353407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1916113"/>
                        <a:ext cx="3313112" cy="439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AutoShape 69"/>
          <p:cNvSpPr>
            <a:spLocks noChangeArrowheads="1"/>
          </p:cNvSpPr>
          <p:nvPr/>
        </p:nvSpPr>
        <p:spPr bwMode="auto">
          <a:xfrm flipH="1">
            <a:off x="8318500" y="6021288"/>
            <a:ext cx="1008063" cy="360362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6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834 L -0.47379 -0.1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4115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-0.00278 C 0.03281 -0.00255 0.02534 -0.00093 0.02118 -0.0007 C 0.01701 -0.00023 0.01389 -0.00093 0.00972 -0.0007 C 0.00538 -0.00023 0.00208 0.00115 -0.00434 0.00139 C -0.01042 0.00208 -0.02084 0.00139 -0.02743 0.00139 C -0.03386 0.00139 -0.03872 0.00139 -0.04358 0.00139 C -0.04861 0.00139 -0.05278 0.00139 -0.05782 0.00139 C -0.06216 0.00139 -0.06684 0.00139 -0.07136 0.00139 C -0.07552 0.00139 -0.079 0.00139 -0.08299 0.00139 C -0.08681 0.00139 -0.09028 0.00139 -0.09445 0.00139 C -0.09861 0.00139 -0.10434 0.00139 -0.10851 0.00139 C -0.11268 0.00139 -0.11545 0.00139 -0.11997 0.00139 C -0.12413 0.00139 -0.12917 0.00139 -0.13386 0.00139 C -0.13837 0.00139 -0.14323 0.00139 -0.14757 0.00139 C -0.15174 0.00139 -0.15538 0.00139 -0.15938 0.00139 C -0.16302 0.00139 -0.16702 0.00139 -0.17066 0.00139 C -0.17466 0.00139 -0.17813 0.00208 -0.18229 0.00139 C -0.18646 0.00115 -0.19184 0.00046 -0.19601 -0.0007 C -0.20052 -0.00186 -0.204 -0.00301 -0.20782 -0.00486 C -0.21163 -0.00695 -0.21545 -0.00903 -0.21945 -0.01158 C -0.22344 -0.01412 -0.22709 -0.0169 -0.23091 -0.02014 C -0.2349 -0.02338 -0.23924 -0.02778 -0.24254 -0.03125 C -0.24566 -0.03496 -0.24792 -0.03866 -0.24931 -0.04213 C -0.25087 -0.04584 -0.25087 -0.04931 -0.25191 -0.05301 C -0.25261 -0.05672 -0.25348 -0.06042 -0.254 -0.06389 C -0.25417 -0.06783 -0.254 -0.0713 -0.254 -0.075 C -0.254 -0.07871 -0.254 -0.08218 -0.254 -0.08588 C -0.254 -0.08936 -0.254 -0.09306 -0.254 -0.09676 C -0.254 -0.10023 -0.254 -0.10417 -0.254 -0.10787 C -0.254 -0.11135 -0.254 -0.11505 -0.254 -0.11875 C -0.254 -0.12223 -0.254 -0.12593 -0.254 -0.1294 C -0.254 -0.13311 -0.254 -0.13843 -0.254 -0.14028 " pathEditMode="relative" rAng="0" ptsTypes="ffffffffffffffffffffffffffffffff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479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366 L -3.88889E-6 -0.2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21944 L -0.39028 -0.426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8993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324 L 0.34045 -0.06088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6927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画像データを受け取る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アプリケーション層の仕事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TCP/IP</a:t>
            </a:r>
            <a:r>
              <a:rPr lang="ja-JP" altLang="en-US" dirty="0" smtClean="0"/>
              <a:t> 形式のデータをアプリケーション用に加工</a:t>
            </a:r>
            <a:endParaRPr kumimoji="1" lang="ja-JP" altLang="en-US" dirty="0"/>
          </a:p>
        </p:txBody>
      </p:sp>
      <p:graphicFrame>
        <p:nvGraphicFramePr>
          <p:cNvPr id="4" name="Group 2"/>
          <p:cNvGraphicFramePr>
            <a:graphicFrameLocks/>
          </p:cNvGraphicFramePr>
          <p:nvPr/>
        </p:nvGraphicFramePr>
        <p:xfrm>
          <a:off x="5221288" y="2430463"/>
          <a:ext cx="3889375" cy="3260725"/>
        </p:xfrm>
        <a:graphic>
          <a:graphicData uri="http://schemas.openxmlformats.org/drawingml/2006/table">
            <a:tbl>
              <a:tblPr/>
              <a:tblGrid>
                <a:gridCol w="3889375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ネットワーク</a:t>
                      </a:r>
                      <a:b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</a:br>
                      <a:r>
                        <a:rPr kumimoji="0" lang="zh-CN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sym typeface="Arial" pitchFamily="34" charset="0"/>
                        </a:rPr>
                        <a:t>インターフェース層</a:t>
                      </a:r>
                      <a:endParaRPr kumimoji="0" lang="zh-CN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オブジェクト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93529212"/>
              </p:ext>
            </p:extLst>
          </p:nvPr>
        </p:nvGraphicFramePr>
        <p:xfrm>
          <a:off x="6264189" y="3139457"/>
          <a:ext cx="652645" cy="865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r:id="rId3" imgW="0" imgH="0" progId="PBrush">
                  <p:embed/>
                </p:oleObj>
              </mc:Choice>
              <mc:Fallback>
                <p:oleObj r:id="rId3" imgW="0" imgH="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9" y="3139457"/>
                        <a:ext cx="652645" cy="865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00017 -0.115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1527 L -0.45694 0.00023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2830" y="5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49563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zh-CN"/>
              <a:t>受信完了！</a:t>
            </a:r>
          </a:p>
        </p:txBody>
      </p:sp>
    </p:spTree>
    <p:extLst>
      <p:ext uri="{BB962C8B-B14F-4D97-AF65-F5344CB8AC3E}">
        <p14:creationId xmlns:p14="http://schemas.microsoft.com/office/powerpoint/2010/main" val="39855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250020" y="187516"/>
            <a:ext cx="8893980" cy="72033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+mn-lt"/>
              </a:rPr>
              <a:t>ネットワーク</a:t>
            </a:r>
            <a:r>
              <a:rPr kumimoji="1" lang="ja-JP" altLang="en-US" dirty="0" smtClean="0">
                <a:latin typeface="+mn-lt"/>
              </a:rPr>
              <a:t>通信における各層の仕事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80689"/>
              </p:ext>
            </p:extLst>
          </p:nvPr>
        </p:nvGraphicFramePr>
        <p:xfrm>
          <a:off x="0" y="1051910"/>
          <a:ext cx="9144000" cy="5291059"/>
        </p:xfrm>
        <a:graphic>
          <a:graphicData uri="http://schemas.openxmlformats.org/drawingml/2006/table">
            <a:tbl>
              <a:tblPr/>
              <a:tblGrid>
                <a:gridCol w="2987274"/>
                <a:gridCol w="3107098"/>
                <a:gridCol w="3049628"/>
              </a:tblGrid>
              <a:tr h="777544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ja-JP" altLang="ja-JP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送信時</a:t>
                      </a:r>
                      <a:endParaRPr kumimoji="0" lang="ja-JP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0" fontAlgn="base" latinLnBrk="0" hangingPunct="0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受信時</a:t>
                      </a:r>
                      <a:endParaRPr kumimoji="0" lang="ja-JP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79216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アプリケーション層</a:t>
                      </a: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 </a:t>
                      </a:r>
                      <a:r>
                        <a:rPr lang="en-US" altLang="ja-JP" sz="2400" dirty="0" smtClean="0"/>
                        <a:t>TCP/IP</a:t>
                      </a:r>
                      <a:r>
                        <a:rPr lang="ja-JP" altLang="en-US" sz="2400" dirty="0" smtClean="0"/>
                        <a:t> で扱える</a:t>
                      </a:r>
                      <a:endParaRPr lang="en-US" altLang="ja-JP" sz="2400" dirty="0" smtClean="0"/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ja-JP" altLang="en-US" sz="2400" dirty="0" smtClean="0"/>
                        <a:t>  </a:t>
                      </a:r>
                      <a:r>
                        <a:rPr lang="ja-JP" altLang="en-US" sz="2400" baseline="0" dirty="0" smtClean="0"/>
                        <a:t> 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データ形式へ変換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アプリケーション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用の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 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CB3E3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a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データ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形式へ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変換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085329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トランスポート層</a:t>
                      </a: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　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パケット分割</a:t>
                      </a:r>
                      <a:b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</a:b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	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　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宛先ポート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・パケット  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 順序情報の付加</a:t>
                      </a:r>
                      <a:endParaRPr kumimoji="0" 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パケット結合 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ポートへデータ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sym typeface="Calibri" pitchFamily="34" charset="0"/>
                        </a:rPr>
                        <a:t>転送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976031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インターネット層</a:t>
                      </a: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　パケット通信経路の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 決定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effectLst/>
                        </a:rPr>
                        <a:t>  送信者・受信者情報  </a:t>
                      </a:r>
                      <a:endParaRPr kumimoji="1" lang="en-US" altLang="ja-JP" sz="2400" dirty="0" smtClean="0">
                        <a:effectLst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1" lang="ja-JP" altLang="en-US" sz="2400" baseline="0" dirty="0" smtClean="0">
                          <a:effectLst/>
                        </a:rPr>
                        <a:t>  </a:t>
                      </a:r>
                      <a:r>
                        <a:rPr kumimoji="1" lang="ja-JP" altLang="en-US" sz="2400" dirty="0" smtClean="0">
                          <a:effectLst/>
                        </a:rPr>
                        <a:t>の復元</a:t>
                      </a:r>
                      <a:endParaRPr kumimoji="1" lang="en-US" altLang="ja-JP" sz="2400" dirty="0" smtClean="0">
                        <a:effectLst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  <a:tr h="1379500"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ネットワーク</a:t>
                      </a:r>
                      <a:endParaRPr kumimoji="0" lang="en-US" altLang="ja-JP" sz="2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インターフェース層</a:t>
                      </a:r>
                      <a:endParaRPr kumimoji="0" lang="ja-JP" altLang="en-US" sz="28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　データ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    ↓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(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変換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)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　電気信号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　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sym typeface="Calibri" pitchFamily="34" charset="0"/>
                        </a:rPr>
                        <a:t>データ</a:t>
                      </a:r>
                      <a:endParaRPr kumimoji="0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       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↑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(</a:t>
                      </a: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変換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50" charset="-128"/>
                          <a:sym typeface="Calibri" pitchFamily="34" charset="0"/>
                        </a:rPr>
                        <a:t>)</a:t>
                      </a:r>
                    </a:p>
                    <a:p>
                      <a:pPr marL="0" marR="0" lvl="0" indent="0" algn="l" defTabSz="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ja-JP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sym typeface="Calibri" pitchFamily="34" charset="0"/>
                        </a:rPr>
                        <a:t>　電気信号</a:t>
                      </a:r>
                      <a:endParaRPr kumimoji="0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B3E3"/>
                    </a:solidFill>
                  </a:tcPr>
                </a:tc>
              </a:tr>
            </a:tbl>
          </a:graphicData>
        </a:graphic>
      </p:graphicFrame>
      <p:sp>
        <p:nvSpPr>
          <p:cNvPr id="6" name="下矢印 5"/>
          <p:cNvSpPr/>
          <p:nvPr/>
        </p:nvSpPr>
        <p:spPr>
          <a:xfrm>
            <a:off x="2915406" y="1844273"/>
            <a:ext cx="360000" cy="4321981"/>
          </a:xfrm>
          <a:prstGeom prst="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10800000">
            <a:off x="6012659" y="1844272"/>
            <a:ext cx="360165" cy="4321982"/>
          </a:xfrm>
          <a:prstGeom prst="downArrow">
            <a:avLst/>
          </a:prstGeom>
          <a:solidFill>
            <a:srgbClr val="00FF00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5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</a:t>
            </a:r>
            <a:r>
              <a:rPr lang="ja-JP" altLang="en-US" dirty="0" smtClean="0"/>
              <a:t>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ネットワーク概要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コンピュータネットワーク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LAN, WAN, Internet</a:t>
            </a:r>
          </a:p>
          <a:p>
            <a:r>
              <a:rPr kumimoji="1" lang="ja-JP" altLang="en-US" dirty="0" smtClean="0"/>
              <a:t>ネットワーク通信のために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TCP/IP</a:t>
            </a:r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ネットワークパラメータ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/>
              <a:t>DNS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4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28925"/>
            <a:ext cx="8229600" cy="1143000"/>
          </a:xfrm>
          <a:ln/>
        </p:spPr>
        <p:txBody>
          <a:bodyPr>
            <a:normAutofit fontScale="90000"/>
          </a:bodyPr>
          <a:lstStyle/>
          <a:p>
            <a:pPr eaLnBrk="1" hangingPunct="1"/>
            <a:r>
              <a:rPr lang="zh-CN" dirty="0"/>
              <a:t>ネットワークパラメータ</a:t>
            </a:r>
            <a:br>
              <a:rPr lang="zh-CN" dirty="0"/>
            </a:br>
            <a:r>
              <a:rPr lang="zh-CN" dirty="0"/>
              <a:t>～通信経路決定の要素～</a:t>
            </a:r>
          </a:p>
        </p:txBody>
      </p:sp>
    </p:spTree>
    <p:extLst>
      <p:ext uri="{BB962C8B-B14F-4D97-AF65-F5344CB8AC3E}">
        <p14:creationId xmlns:p14="http://schemas.microsoft.com/office/powerpoint/2010/main" val="2529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ja-JP" altLang="en-US" dirty="0"/>
              <a:t>基本</a:t>
            </a:r>
            <a:r>
              <a:rPr lang="ja-JP" altLang="en-US" dirty="0" smtClean="0"/>
              <a:t>知識</a:t>
            </a:r>
            <a:r>
              <a:rPr lang="ja-JP" altLang="en-US" dirty="0"/>
              <a:t>：</a:t>
            </a:r>
            <a:r>
              <a:rPr lang="en-US" dirty="0"/>
              <a:t>bit </a:t>
            </a:r>
            <a:r>
              <a:rPr lang="ja-JP" altLang="en-US" dirty="0"/>
              <a:t>と </a:t>
            </a:r>
            <a:r>
              <a:rPr lang="en-US" dirty="0"/>
              <a:t>octet</a:t>
            </a:r>
            <a:endParaRPr lang="ja-JP" altLang="en-US" dirty="0"/>
          </a:p>
        </p:txBody>
      </p:sp>
      <p:sp>
        <p:nvSpPr>
          <p:cNvPr id="48131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34925" y="1600200"/>
            <a:ext cx="9109075" cy="4525963"/>
          </a:xfrm>
          <a:ln/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bit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コンピュータの扱うデータの最小単位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0(off) or 1(on) </a:t>
            </a:r>
            <a:r>
              <a:rPr lang="ja-JP" altLang="en-US" dirty="0">
                <a:solidFill>
                  <a:schemeClr val="tx1"/>
                </a:solidFill>
              </a:rPr>
              <a:t>の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ja-JP" altLang="en-US" dirty="0">
                <a:solidFill>
                  <a:schemeClr val="tx1"/>
                </a:solidFill>
              </a:rPr>
              <a:t>通りの情報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octet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通信におけるデータの基本単位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1 octet = 8 bit = 2^8 = 256 </a:t>
            </a:r>
            <a:r>
              <a:rPr lang="ja-JP" altLang="en-US" dirty="0">
                <a:solidFill>
                  <a:schemeClr val="tx1"/>
                </a:solidFill>
              </a:rPr>
              <a:t>通りの情報</a:t>
            </a:r>
          </a:p>
          <a:p>
            <a:pPr marL="1143000" lvl="2" indent="-228600" algn="l" eaLnBrk="1" hangingPunct="1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 byte =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8 bit </a:t>
            </a:r>
            <a:r>
              <a:rPr lang="ja-JP" altLang="en-US" dirty="0">
                <a:solidFill>
                  <a:schemeClr val="tx1"/>
                </a:solidFill>
              </a:rPr>
              <a:t>ではない場合がある</a:t>
            </a:r>
            <a:r>
              <a:rPr lang="ja-JP" altLang="en-US" dirty="0" smtClean="0">
                <a:solidFill>
                  <a:schemeClr val="tx1"/>
                </a:solidFill>
              </a:rPr>
              <a:t>ので</a:t>
            </a:r>
            <a:r>
              <a:rPr lang="ja-JP" altLang="en-US" dirty="0">
                <a:solidFill>
                  <a:schemeClr val="tx1"/>
                </a:solidFill>
              </a:rPr>
              <a:t>注意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</a:t>
            </a:r>
            <a:r>
              <a:rPr lang="ja-JP" altLang="en-US" dirty="0" smtClean="0"/>
              <a:t>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ネットワーク概要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コンピュータネットワーク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LAN, WAN, Internet</a:t>
            </a:r>
          </a:p>
          <a:p>
            <a:r>
              <a:rPr kumimoji="1" lang="ja-JP" altLang="en-US" dirty="0" smtClean="0"/>
              <a:t>ネットワーク通信のために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TCP/IP</a:t>
            </a:r>
          </a:p>
          <a:p>
            <a:pPr lvl="1"/>
            <a:r>
              <a:rPr lang="ja-JP" altLang="en-US" dirty="0" smtClean="0"/>
              <a:t>ネットワークパラメータ</a:t>
            </a:r>
            <a:endParaRPr lang="en-US" altLang="ja-JP" dirty="0" smtClean="0"/>
          </a:p>
          <a:p>
            <a:pPr lvl="1"/>
            <a:r>
              <a:rPr kumimoji="1" lang="en-US" altLang="ja-JP" dirty="0"/>
              <a:t>DNS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891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相手と通信するために必要なこと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送信先特定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相手がネットワーク上のどこにいるか</a:t>
            </a:r>
            <a:endParaRPr lang="en-US" altLang="ja-JP" dirty="0" smtClean="0"/>
          </a:p>
          <a:p>
            <a:r>
              <a:rPr lang="ja-JP" altLang="en-US" dirty="0" smtClean="0"/>
              <a:t>通信</a:t>
            </a:r>
            <a:r>
              <a:rPr lang="ja-JP" altLang="en-US" dirty="0" smtClean="0"/>
              <a:t>経路</a:t>
            </a:r>
            <a:r>
              <a:rPr lang="ja-JP" altLang="en-US" dirty="0" smtClean="0"/>
              <a:t>の</a:t>
            </a:r>
            <a:r>
              <a:rPr lang="ja-JP" altLang="en-US" dirty="0"/>
              <a:t>決定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9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>
            <a:normAutofit/>
          </a:bodyPr>
          <a:lstStyle/>
          <a:p>
            <a:pPr eaLnBrk="1" hangingPunct="1"/>
            <a:r>
              <a:rPr lang="ja-JP" altLang="en-US" sz="4000" dirty="0"/>
              <a:t>送信先特定</a:t>
            </a:r>
            <a:r>
              <a:rPr lang="ja-JP" altLang="en-US" sz="4000" dirty="0" smtClean="0"/>
              <a:t>と通信</a:t>
            </a:r>
            <a:r>
              <a:rPr lang="ja-JP" altLang="en-US" sz="4000" dirty="0" smtClean="0"/>
              <a:t>経路</a:t>
            </a:r>
            <a:r>
              <a:rPr lang="ja-JP" altLang="en-US" sz="4000" dirty="0" smtClean="0"/>
              <a:t>の</a:t>
            </a:r>
            <a:r>
              <a:rPr lang="ja-JP" altLang="en-US" sz="4000" dirty="0"/>
              <a:t>決定</a:t>
            </a:r>
            <a:endParaRPr lang="ja-JP" altLang="en-US" sz="4000" dirty="0"/>
          </a:p>
        </p:txBody>
      </p:sp>
      <p:sp>
        <p:nvSpPr>
          <p:cNvPr id="46083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1339850"/>
            <a:ext cx="9110663" cy="5257800"/>
          </a:xfrm>
          <a:ln/>
        </p:spPr>
        <p:txBody>
          <a:bodyPr/>
          <a:lstStyle/>
          <a:p>
            <a:pPr marL="342900" indent="-342900" algn="l" eaLnBrk="1" hangingPunct="1">
              <a:buSzPct val="100000"/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TCP/IP </a:t>
            </a:r>
            <a:r>
              <a:rPr lang="ja-JP" altLang="en-US" dirty="0">
                <a:solidFill>
                  <a:schemeClr val="tx1"/>
                </a:solidFill>
              </a:rPr>
              <a:t>通信では以下</a:t>
            </a:r>
            <a:r>
              <a:rPr lang="ja-JP" altLang="en-US" dirty="0" smtClean="0">
                <a:solidFill>
                  <a:schemeClr val="tx1"/>
                </a:solidFill>
              </a:rPr>
              <a:t>のネットワークパラメータを用いて送信先と通信経路</a:t>
            </a:r>
            <a:r>
              <a:rPr lang="ja-JP" altLang="en-US" dirty="0" smtClean="0">
                <a:solidFill>
                  <a:schemeClr val="tx1"/>
                </a:solidFill>
              </a:rPr>
              <a:t>を</a:t>
            </a:r>
            <a:r>
              <a:rPr lang="ja-JP" altLang="en-US" dirty="0" smtClean="0">
                <a:solidFill>
                  <a:schemeClr val="tx1"/>
                </a:solidFill>
              </a:rPr>
              <a:t>決定する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 smtClean="0">
                <a:solidFill>
                  <a:schemeClr val="tx1"/>
                </a:solidFill>
              </a:rPr>
              <a:t>アドレ</a:t>
            </a:r>
            <a:r>
              <a:rPr lang="ja-JP" altLang="en-US" dirty="0">
                <a:solidFill>
                  <a:schemeClr val="tx1"/>
                </a:solidFill>
              </a:rPr>
              <a:t>ス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dirty="0" smtClean="0">
                <a:solidFill>
                  <a:schemeClr val="tx1"/>
                </a:solidFill>
              </a:rPr>
              <a:t>サブネットマスク 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ネットワークアドレス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ゲートウェイアドレス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ブロードキャストアドレス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MAC </a:t>
            </a:r>
            <a:r>
              <a:rPr lang="ja-JP" altLang="en-US" dirty="0">
                <a:solidFill>
                  <a:schemeClr val="tx1"/>
                </a:solidFill>
              </a:rPr>
              <a:t>アドレス</a:t>
            </a:r>
          </a:p>
        </p:txBody>
      </p:sp>
    </p:spTree>
    <p:extLst>
      <p:ext uri="{BB962C8B-B14F-4D97-AF65-F5344CB8AC3E}">
        <p14:creationId xmlns:p14="http://schemas.microsoft.com/office/powerpoint/2010/main" val="31414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en-US" dirty="0"/>
              <a:t>IP </a:t>
            </a:r>
            <a:r>
              <a:rPr lang="ja-JP" altLang="en-US" dirty="0" smtClean="0"/>
              <a:t>アドレス</a:t>
            </a:r>
            <a:endParaRPr lang="ja-JP" altLang="en-US" dirty="0"/>
          </a:p>
        </p:txBody>
      </p:sp>
      <p:sp>
        <p:nvSpPr>
          <p:cNvPr id="51203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34925" y="2276475"/>
            <a:ext cx="8713539" cy="4581525"/>
          </a:xfrm>
          <a:ln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ネットワーク上</a:t>
            </a:r>
            <a:r>
              <a:rPr lang="ja-JP" altLang="en-US" dirty="0">
                <a:solidFill>
                  <a:schemeClr val="tx1"/>
                </a:solidFill>
              </a:rPr>
              <a:t>の「住所」</a:t>
            </a:r>
          </a:p>
          <a:p>
            <a:pPr marL="742950" lvl="1" indent="-285750" algn="l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ネットワーク管理者より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ja-JP" altLang="en-US" dirty="0">
                <a:solidFill>
                  <a:schemeClr val="tx1"/>
                </a:solidFill>
              </a:rPr>
              <a:t>一つのネットワークデバイスに対して一つ割り当てられる</a:t>
            </a:r>
          </a:p>
          <a:p>
            <a:pPr marL="342900" indent="-3429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4octet = 32 bit </a:t>
            </a:r>
            <a:r>
              <a:rPr lang="ja-JP" altLang="en-US" dirty="0" err="1" smtClean="0">
                <a:solidFill>
                  <a:schemeClr val="tx1"/>
                </a:solidFill>
              </a:rPr>
              <a:t>の識</a:t>
            </a:r>
            <a:r>
              <a:rPr lang="ja-JP" altLang="en-US" dirty="0" smtClean="0">
                <a:solidFill>
                  <a:schemeClr val="tx1"/>
                </a:solidFill>
              </a:rPr>
              <a:t>別子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1octet </a:t>
            </a:r>
            <a:r>
              <a:rPr lang="ja-JP" altLang="en-US" dirty="0">
                <a:solidFill>
                  <a:schemeClr val="tx1"/>
                </a:solidFill>
              </a:rPr>
              <a:t>毎にピリオドで区切り</a:t>
            </a:r>
            <a:r>
              <a:rPr lang="en-US" dirty="0">
                <a:solidFill>
                  <a:schemeClr val="tx1"/>
                </a:solidFill>
              </a:rPr>
              <a:t>, 10</a:t>
            </a:r>
            <a:r>
              <a:rPr lang="ja-JP" altLang="en-US" dirty="0">
                <a:solidFill>
                  <a:schemeClr val="tx1"/>
                </a:solidFill>
              </a:rPr>
              <a:t>進数表記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ja-JP" altLang="en-US" sz="3100" b="1" dirty="0">
                <a:solidFill>
                  <a:srgbClr val="FF0000"/>
                </a:solidFill>
              </a:rPr>
              <a:t>ネットワーク部</a:t>
            </a:r>
            <a:r>
              <a:rPr lang="ja-JP" altLang="en-US" sz="3100" dirty="0">
                <a:solidFill>
                  <a:schemeClr val="tx1"/>
                </a:solidFill>
              </a:rPr>
              <a:t>と</a:t>
            </a:r>
            <a:r>
              <a:rPr lang="ja-JP" altLang="en-US" sz="3100" b="1" dirty="0">
                <a:solidFill>
                  <a:srgbClr val="FF0000"/>
                </a:solidFill>
              </a:rPr>
              <a:t>ホスト部</a:t>
            </a:r>
            <a:r>
              <a:rPr lang="ja-JP" altLang="en-US" sz="3100" dirty="0">
                <a:solidFill>
                  <a:schemeClr val="tx1"/>
                </a:solidFill>
              </a:rPr>
              <a:t>から</a:t>
            </a:r>
            <a:r>
              <a:rPr lang="ja-JP" altLang="en-US" sz="3100" dirty="0" smtClean="0">
                <a:solidFill>
                  <a:schemeClr val="tx1"/>
                </a:solidFill>
              </a:rPr>
              <a:t>成り立つ</a:t>
            </a:r>
            <a:endParaRPr lang="en-US" altLang="ja-JP" sz="31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全世界で</a:t>
            </a:r>
            <a:r>
              <a:rPr lang="ja-JP" altLang="en-US" sz="2800" dirty="0" smtClean="0">
                <a:solidFill>
                  <a:schemeClr val="tx1"/>
                </a:solidFill>
              </a:rPr>
              <a:t>使える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IPv4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ja-JP" altLang="en-US" sz="2800" dirty="0" smtClean="0">
                <a:solidFill>
                  <a:schemeClr val="tx1"/>
                </a:solidFill>
              </a:rPr>
              <a:t>アドレス数</a:t>
            </a:r>
            <a:r>
              <a:rPr lang="ja-JP" altLang="en-US" sz="2800" dirty="0">
                <a:solidFill>
                  <a:schemeClr val="tx1"/>
                </a:solidFill>
              </a:rPr>
              <a:t>は約 </a:t>
            </a:r>
            <a:r>
              <a:rPr lang="en-US" altLang="ja-JP" sz="2800" dirty="0">
                <a:solidFill>
                  <a:schemeClr val="tx1"/>
                </a:solidFill>
              </a:rPr>
              <a:t>43 </a:t>
            </a:r>
            <a:r>
              <a:rPr lang="ja-JP" altLang="en-US" sz="2800" dirty="0">
                <a:solidFill>
                  <a:schemeClr val="tx1"/>
                </a:solidFill>
              </a:rPr>
              <a:t>億個</a:t>
            </a:r>
            <a:r>
              <a:rPr lang="en-US" altLang="ja-JP" sz="2800" dirty="0">
                <a:solidFill>
                  <a:schemeClr val="tx1"/>
                </a:solidFill>
              </a:rPr>
              <a:t>(2</a:t>
            </a:r>
            <a:r>
              <a:rPr lang="en-US" altLang="ja-JP" sz="2800" baseline="30000" dirty="0">
                <a:solidFill>
                  <a:schemeClr val="tx1"/>
                </a:solidFill>
              </a:rPr>
              <a:t>32</a:t>
            </a:r>
            <a:r>
              <a:rPr lang="ja-JP" altLang="en-US" sz="2800" dirty="0">
                <a:solidFill>
                  <a:schemeClr val="tx1"/>
                </a:solidFill>
              </a:rPr>
              <a:t>個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pitchFamily="34" charset="0"/>
              <a:buChar char="–"/>
            </a:pPr>
            <a:r>
              <a:rPr lang="en-US" altLang="ja-JP" sz="2400" dirty="0" smtClean="0">
                <a:solidFill>
                  <a:schemeClr val="tx1"/>
                </a:solidFill>
              </a:rPr>
              <a:t>IPv4: Internet Protocol version 4</a:t>
            </a:r>
          </a:p>
          <a:p>
            <a:pPr marL="742950" lvl="1" indent="-285750" algn="l">
              <a:lnSpc>
                <a:spcPct val="80000"/>
              </a:lnSpc>
              <a:buFont typeface="Arial" pitchFamily="34" charset="0"/>
              <a:buChar char="–"/>
            </a:pPr>
            <a:r>
              <a:rPr lang="en-US" altLang="ja-JP" sz="2400" dirty="0" smtClean="0">
                <a:solidFill>
                  <a:schemeClr val="tx1"/>
                </a:solidFill>
              </a:rPr>
              <a:t>2011/02/03 IANA(Internet Assigned Numbers Authority) </a:t>
            </a:r>
            <a:r>
              <a:rPr lang="ja-JP" altLang="en-US" sz="2400" dirty="0" smtClean="0">
                <a:solidFill>
                  <a:schemeClr val="tx1"/>
                </a:solidFill>
              </a:rPr>
              <a:t>が管理する </a:t>
            </a:r>
            <a:r>
              <a:rPr lang="en-US" altLang="ja-JP" sz="2400" dirty="0" smtClean="0">
                <a:solidFill>
                  <a:schemeClr val="tx1"/>
                </a:solidFill>
              </a:rPr>
              <a:t>IPv4 </a:t>
            </a:r>
            <a:r>
              <a:rPr lang="ja-JP" altLang="en-US" sz="2400" dirty="0">
                <a:solidFill>
                  <a:schemeClr val="tx1"/>
                </a:solidFill>
              </a:rPr>
              <a:t>枯渇 </a:t>
            </a:r>
            <a:r>
              <a:rPr lang="en-US" altLang="ja-JP" sz="2400" dirty="0">
                <a:solidFill>
                  <a:schemeClr val="tx1"/>
                </a:solidFill>
              </a:rPr>
              <a:t>=&gt;</a:t>
            </a:r>
            <a:r>
              <a:rPr lang="ja-JP" altLang="en-US" sz="2400" dirty="0">
                <a:solidFill>
                  <a:schemeClr val="tx1"/>
                </a:solidFill>
              </a:rPr>
              <a:t> </a:t>
            </a:r>
            <a:r>
              <a:rPr lang="en-US" altLang="ja-JP" sz="2400" dirty="0">
                <a:solidFill>
                  <a:schemeClr val="tx1"/>
                </a:solidFill>
              </a:rPr>
              <a:t>IPv6 </a:t>
            </a:r>
            <a:r>
              <a:rPr lang="ja-JP" altLang="en-US" sz="2400" dirty="0" smtClean="0">
                <a:solidFill>
                  <a:schemeClr val="tx1"/>
                </a:solidFill>
              </a:rPr>
              <a:t>へ</a:t>
            </a:r>
            <a:endParaRPr lang="en-US" altLang="ja-JP" sz="2000" b="1" dirty="0">
              <a:solidFill>
                <a:schemeClr val="tx1"/>
              </a:solidFill>
            </a:endParaRPr>
          </a:p>
        </p:txBody>
      </p:sp>
      <p:sp>
        <p:nvSpPr>
          <p:cNvPr id="51204" name="Text Box 5"/>
          <p:cNvSpPr>
            <a:spLocks noChangeArrowheads="1"/>
          </p:cNvSpPr>
          <p:nvPr/>
        </p:nvSpPr>
        <p:spPr bwMode="auto">
          <a:xfrm>
            <a:off x="179388" y="1052513"/>
            <a:ext cx="8739187" cy="11387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36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   </a:t>
            </a:r>
            <a:r>
              <a:rPr lang="ja-JP" altLang="en-US" sz="36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36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133.     </a:t>
            </a:r>
            <a:r>
              <a:rPr lang="ja-JP" alt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   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87</a:t>
            </a:r>
            <a:r>
              <a:rPr lang="en-US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      </a:t>
            </a:r>
            <a:r>
              <a:rPr lang="ja-JP" altLang="en-US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  </a:t>
            </a:r>
            <a:r>
              <a:rPr lang="ja-JP" alt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45</a:t>
            </a:r>
            <a:r>
              <a:rPr lang="en-US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    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 </a:t>
            </a:r>
            <a:r>
              <a:rPr lang="ja-JP" alt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15</a:t>
            </a:r>
            <a:endParaRPr lang="ja-JP" altLang="en-US" sz="2400" b="1" dirty="0">
              <a:solidFill>
                <a:srgbClr val="FFFF00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 algn="r"/>
            <a:r>
              <a:rPr 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= </a:t>
            </a:r>
            <a:r>
              <a:rPr lang="ja-JP" altLang="en-US" sz="32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10000101</a:t>
            </a:r>
            <a:r>
              <a:rPr 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01010111.</a:t>
            </a:r>
            <a:r>
              <a:rPr lang="ja-JP" alt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00101101.</a:t>
            </a:r>
            <a:r>
              <a:rPr lang="ja-JP" alt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00001111</a:t>
            </a:r>
            <a:endParaRPr lang="ja-JP" altLang="en-US" sz="3200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51205" name="AutoShape 12"/>
          <p:cNvSpPr>
            <a:spLocks noChangeArrowheads="1"/>
          </p:cNvSpPr>
          <p:nvPr/>
        </p:nvSpPr>
        <p:spPr bwMode="auto">
          <a:xfrm>
            <a:off x="105954" y="619713"/>
            <a:ext cx="2459038" cy="485775"/>
          </a:xfrm>
          <a:prstGeom prst="wedgeRectCallout">
            <a:avLst>
              <a:gd name="adj1" fmla="val -5293"/>
              <a:gd name="adj2" fmla="val 158483"/>
            </a:avLst>
          </a:prstGeom>
          <a:solidFill>
            <a:srgbClr val="000000"/>
          </a:solidFill>
          <a:ln w="28575" cmpd="sng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>
                <a:solidFill>
                  <a:srgbClr val="B4C4D4"/>
                </a:solidFill>
                <a:effectLst/>
                <a:sym typeface="Calibri" pitchFamily="34" charset="0"/>
              </a:rPr>
              <a:t>1 octet = 8 bit</a:t>
            </a:r>
            <a:endParaRPr lang="en-US">
              <a:effectLst/>
            </a:endParaRPr>
          </a:p>
        </p:txBody>
      </p:sp>
      <p:sp>
        <p:nvSpPr>
          <p:cNvPr id="51206" name="Rectangle 13"/>
          <p:cNvSpPr>
            <a:spLocks noChangeArrowheads="1"/>
          </p:cNvSpPr>
          <p:nvPr/>
        </p:nvSpPr>
        <p:spPr bwMode="auto">
          <a:xfrm>
            <a:off x="1042383" y="1702336"/>
            <a:ext cx="1657350" cy="431800"/>
          </a:xfrm>
          <a:prstGeom prst="rect">
            <a:avLst/>
          </a:prstGeom>
          <a:solidFill>
            <a:srgbClr val="000000">
              <a:alpha val="12000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7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ネットワーク部・ホスト部</a:t>
            </a:r>
          </a:p>
        </p:txBody>
      </p:sp>
      <p:sp>
        <p:nvSpPr>
          <p:cNvPr id="53251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125622" y="1136060"/>
            <a:ext cx="8696325" cy="4525963"/>
          </a:xfrm>
          <a:ln/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</a:rPr>
              <a:t>ネットワーク部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sz="2400" dirty="0">
                <a:solidFill>
                  <a:schemeClr val="tx1"/>
                </a:solidFill>
              </a:rPr>
              <a:t>所属しているネットワークを示す部分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sz="2400" dirty="0" smtClean="0">
                <a:solidFill>
                  <a:schemeClr val="tx1"/>
                </a:solidFill>
              </a:rPr>
              <a:t>「</a:t>
            </a:r>
            <a:r>
              <a:rPr lang="ja-JP" altLang="en-US" sz="2400" dirty="0">
                <a:solidFill>
                  <a:schemeClr val="tx1"/>
                </a:solidFill>
              </a:rPr>
              <a:t>都道府県・市町村」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ホスト部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sz="2400" dirty="0">
                <a:solidFill>
                  <a:schemeClr val="tx1"/>
                </a:solidFill>
              </a:rPr>
              <a:t>計算機自身を示す部分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sz="2400" dirty="0" smtClean="0">
                <a:solidFill>
                  <a:schemeClr val="tx1"/>
                </a:solidFill>
              </a:rPr>
              <a:t>「番地、マンション名、部屋番号」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</a:rPr>
              <a:t>ネットワーク部とホスト部は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サブネットマスク</a:t>
            </a:r>
            <a:r>
              <a:rPr lang="ja-JP" altLang="en-US" sz="2800" dirty="0" smtClean="0">
                <a:solidFill>
                  <a:schemeClr val="tx1"/>
                </a:solidFill>
              </a:rPr>
              <a:t>により識別される</a:t>
            </a:r>
            <a:endParaRPr lang="en-US" altLang="ja-JP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zh-CN" dirty="0"/>
              <a:t>サブネットマスク</a:t>
            </a:r>
          </a:p>
        </p:txBody>
      </p:sp>
      <p:sp>
        <p:nvSpPr>
          <p:cNvPr id="57347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88514" y="3284934"/>
            <a:ext cx="8661400" cy="2355850"/>
          </a:xfrm>
          <a:ln/>
        </p:spPr>
        <p:txBody>
          <a:bodyPr/>
          <a:lstStyle/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ネットワーク部とホスト部の境界を示す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sz="2400" dirty="0">
                <a:solidFill>
                  <a:schemeClr val="tx1"/>
                </a:solidFill>
              </a:rPr>
              <a:t>IP </a:t>
            </a:r>
            <a:r>
              <a:rPr lang="ja-JP" altLang="en-US" sz="2400" dirty="0">
                <a:solidFill>
                  <a:schemeClr val="tx1"/>
                </a:solidFill>
              </a:rPr>
              <a:t>アドレスのどこまでが「</a:t>
            </a:r>
            <a:r>
              <a:rPr lang="ja-JP" altLang="en-US" sz="2400" dirty="0" smtClean="0">
                <a:solidFill>
                  <a:schemeClr val="tx1"/>
                </a:solidFill>
              </a:rPr>
              <a:t>都道府県・市町村」</a:t>
            </a:r>
            <a:r>
              <a:rPr lang="ja-JP" altLang="en-US" sz="2400" dirty="0">
                <a:solidFill>
                  <a:schemeClr val="tx1"/>
                </a:solidFill>
              </a:rPr>
              <a:t>でどこからが「</a:t>
            </a:r>
            <a:r>
              <a:rPr lang="ja-JP" altLang="en-US" sz="2400" dirty="0" smtClean="0">
                <a:solidFill>
                  <a:schemeClr val="tx1"/>
                </a:solidFill>
              </a:rPr>
              <a:t>番地・マンション名・部屋</a:t>
            </a:r>
            <a:r>
              <a:rPr lang="ja-JP" altLang="en-US" sz="2400" dirty="0">
                <a:solidFill>
                  <a:schemeClr val="tx1"/>
                </a:solidFill>
              </a:rPr>
              <a:t>番号」なのかを表す</a:t>
            </a:r>
          </a:p>
          <a:p>
            <a:pPr marL="742950" lvl="1" indent="-285750" algn="l" eaLnBrk="1" hangingPunct="1">
              <a:buFont typeface="Arial" pitchFamily="34" charset="0"/>
              <a:buChar char="–"/>
            </a:pPr>
            <a:r>
              <a:rPr lang="ja-JP" altLang="en-US" sz="2400" dirty="0">
                <a:solidFill>
                  <a:schemeClr val="tx1"/>
                </a:solidFill>
              </a:rPr>
              <a:t>上記の例で</a:t>
            </a:r>
            <a:r>
              <a:rPr lang="ja-JP" altLang="en-US" sz="2400" dirty="0" smtClean="0">
                <a:solidFill>
                  <a:schemeClr val="tx1"/>
                </a:solidFill>
              </a:rPr>
              <a:t>は上位 </a:t>
            </a:r>
            <a:r>
              <a:rPr lang="en-US" sz="2400" dirty="0" smtClean="0">
                <a:solidFill>
                  <a:schemeClr val="tx1"/>
                </a:solidFill>
              </a:rPr>
              <a:t>24 </a:t>
            </a:r>
            <a:r>
              <a:rPr lang="en-US" sz="2400" dirty="0">
                <a:solidFill>
                  <a:schemeClr val="tx1"/>
                </a:solidFill>
              </a:rPr>
              <a:t>bit </a:t>
            </a:r>
            <a:r>
              <a:rPr lang="ja-JP" altLang="en-US" sz="2400" dirty="0">
                <a:solidFill>
                  <a:schemeClr val="tx1"/>
                </a:solidFill>
              </a:rPr>
              <a:t>目</a:t>
            </a:r>
            <a:r>
              <a:rPr lang="ja-JP" altLang="en-US" sz="2400" dirty="0" smtClean="0">
                <a:solidFill>
                  <a:schemeClr val="tx1"/>
                </a:solidFill>
              </a:rPr>
              <a:t>までが</a:t>
            </a:r>
            <a:r>
              <a:rPr lang="ja-JP" altLang="en-US" sz="2400" dirty="0">
                <a:solidFill>
                  <a:schemeClr val="tx1"/>
                </a:solidFill>
              </a:rPr>
              <a:t>ネットワーク部となる</a:t>
            </a:r>
          </a:p>
          <a:p>
            <a:pPr marL="342900" indent="-342900" algn="l" eaLnBrk="1" hangingPunct="1">
              <a:buFont typeface="Arial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表記方法は </a:t>
            </a:r>
            <a:r>
              <a:rPr lang="en-US" sz="2800" dirty="0">
                <a:solidFill>
                  <a:schemeClr val="tx1"/>
                </a:solidFill>
              </a:rPr>
              <a:t>IP </a:t>
            </a:r>
            <a:r>
              <a:rPr lang="ja-JP" altLang="en-US" sz="2800" dirty="0">
                <a:solidFill>
                  <a:schemeClr val="tx1"/>
                </a:solidFill>
              </a:rPr>
              <a:t>アドレスと同じ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348" name="Text Box 5"/>
          <p:cNvSpPr>
            <a:spLocks noChangeArrowheads="1"/>
          </p:cNvSpPr>
          <p:nvPr/>
        </p:nvSpPr>
        <p:spPr bwMode="auto">
          <a:xfrm>
            <a:off x="192088" y="981075"/>
            <a:ext cx="8918575" cy="230832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133.			87.		45.		15</a:t>
            </a:r>
            <a:endParaRPr lang="ja-JP" altLang="en-US" sz="2400" b="1" dirty="0">
              <a:solidFill>
                <a:srgbClr val="FFFF00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/>
            <a:r>
              <a:rPr lang="en-US" sz="24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= 	10000101.	01010111.	00101101.	00001111</a:t>
            </a:r>
            <a:endParaRPr lang="ja-JP" altLang="en-US" sz="24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/>
            <a:endParaRPr lang="en-US" altLang="ja-JP" sz="2400" b="1" dirty="0" smtClean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/>
            <a:endParaRPr lang="en-US" altLang="ja-JP" sz="2400" b="1" dirty="0" smtClean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 algn="ctr"/>
            <a:r>
              <a:rPr lang="en-US" altLang="ja-JP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255.</a:t>
            </a:r>
            <a:r>
              <a:rPr lang="en-US" altLang="ja-JP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		</a:t>
            </a:r>
            <a:r>
              <a:rPr lang="en-US" altLang="ja-JP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255.</a:t>
            </a:r>
            <a:r>
              <a:rPr lang="en-US" altLang="ja-JP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	</a:t>
            </a:r>
            <a:r>
              <a:rPr lang="en-US" altLang="ja-JP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255.</a:t>
            </a:r>
            <a:r>
              <a:rPr lang="en-US" altLang="ja-JP" sz="24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	0</a:t>
            </a:r>
            <a:endParaRPr lang="ja-JP" altLang="en-US" sz="2400" b="1" dirty="0">
              <a:solidFill>
                <a:srgbClr val="FFFF00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/>
            <a:r>
              <a:rPr lang="en-US" altLang="ja-JP" sz="24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= 	</a:t>
            </a:r>
            <a:r>
              <a:rPr lang="en-US" altLang="ja-JP" sz="24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11111111.</a:t>
            </a:r>
            <a:r>
              <a:rPr lang="en-US" altLang="ja-JP" sz="24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</a:t>
            </a:r>
            <a:r>
              <a:rPr lang="en-US" altLang="ja-JP" sz="24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11111111.</a:t>
            </a:r>
            <a:r>
              <a:rPr lang="en-US" altLang="ja-JP" sz="24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</a:t>
            </a:r>
            <a:r>
              <a:rPr lang="en-US" altLang="ja-JP" sz="24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11111111.</a:t>
            </a:r>
            <a:r>
              <a:rPr lang="en-US" altLang="ja-JP" sz="24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</a:t>
            </a:r>
            <a:r>
              <a:rPr lang="en-US" altLang="ja-JP" sz="24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00000000</a:t>
            </a:r>
            <a:endParaRPr lang="ja-JP" altLang="en-US" sz="24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33493" y="1051911"/>
            <a:ext cx="7983406" cy="831273"/>
          </a:xfrm>
          <a:prstGeom prst="rect">
            <a:avLst/>
          </a:prstGeom>
          <a:noFill/>
          <a:ln w="38100" cmpd="sng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156706" y="1123944"/>
            <a:ext cx="960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IP</a:t>
            </a:r>
            <a:br>
              <a:rPr lang="ja-JP" altLang="en-US" b="1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b="1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アドレス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2249" y="2387275"/>
            <a:ext cx="7994650" cy="897659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216899" y="2010369"/>
            <a:ext cx="792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b="1" dirty="0" smtClean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  <a:t>サブネット</a:t>
            </a:r>
            <a:r>
              <a:rPr lang="ja-JP" altLang="en-US" b="1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  <a:t/>
            </a:r>
            <a:br>
              <a:rPr lang="ja-JP" altLang="en-US" b="1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b="1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  <a:t>マスク</a:t>
            </a:r>
          </a:p>
        </p:txBody>
      </p:sp>
      <p:cxnSp>
        <p:nvCxnSpPr>
          <p:cNvPr id="3" name="直線コネクタ 2"/>
          <p:cNvCxnSpPr/>
          <p:nvPr/>
        </p:nvCxnSpPr>
        <p:spPr bwMode="auto">
          <a:xfrm>
            <a:off x="6444858" y="835812"/>
            <a:ext cx="0" cy="15514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左矢印 5"/>
          <p:cNvSpPr/>
          <p:nvPr/>
        </p:nvSpPr>
        <p:spPr bwMode="auto">
          <a:xfrm>
            <a:off x="5868594" y="1974539"/>
            <a:ext cx="432198" cy="32139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6545445" y="1955489"/>
            <a:ext cx="432198" cy="36463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949089" y="1960123"/>
            <a:ext cx="990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b="1" dirty="0" smtClean="0">
                <a:solidFill>
                  <a:srgbClr val="FFFF00"/>
                </a:solidFill>
                <a:effectLst/>
                <a:ea typeface="ＭＳ Ｐゴシック" panose="020B0600070205080204" pitchFamily="50" charset="-128"/>
              </a:rPr>
              <a:t>ホスト部</a:t>
            </a:r>
            <a:endParaRPr lang="ja-JP" altLang="en-US" b="1" dirty="0">
              <a:solidFill>
                <a:srgbClr val="FFFF00"/>
              </a:solidFill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225196" y="1960123"/>
            <a:ext cx="1643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FF00"/>
                </a:solidFill>
                <a:effectLst/>
                <a:ea typeface="ＭＳ Ｐゴシック" panose="020B0600070205080204" pitchFamily="50" charset="-128"/>
              </a:rPr>
              <a:t>ネットワーク</a:t>
            </a:r>
            <a:r>
              <a:rPr lang="ja-JP" altLang="en-US" b="1" dirty="0" smtClean="0">
                <a:solidFill>
                  <a:srgbClr val="FFFF00"/>
                </a:solidFill>
                <a:effectLst/>
                <a:ea typeface="ＭＳ Ｐゴシック" panose="020B0600070205080204" pitchFamily="50" charset="-128"/>
              </a:rPr>
              <a:t>部</a:t>
            </a:r>
            <a:endParaRPr lang="ja-JP" altLang="en-US" b="1" dirty="0">
              <a:solidFill>
                <a:srgbClr val="FFFF00"/>
              </a:solidFill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78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zh-CN" dirty="0"/>
              <a:t>ネットワークアドレス</a:t>
            </a:r>
          </a:p>
        </p:txBody>
      </p:sp>
      <p:sp>
        <p:nvSpPr>
          <p:cNvPr id="60419" name="Text Box 5"/>
          <p:cNvSpPr>
            <a:spLocks noChangeArrowheads="1"/>
          </p:cNvSpPr>
          <p:nvPr/>
        </p:nvSpPr>
        <p:spPr bwMode="auto">
          <a:xfrm>
            <a:off x="177800" y="1052513"/>
            <a:ext cx="8932863" cy="3046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just"/>
            <a:r>
              <a:rPr lang="ja-JP" altLang="en-US" sz="36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36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10000101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01010111.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00101101.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00001111</a:t>
            </a:r>
            <a:endParaRPr lang="ja-JP" altLang="en-US" sz="28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 algn="just"/>
            <a:r>
              <a:rPr lang="ja-JP" altLang="en-US" sz="28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      </a:t>
            </a:r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X         X         X         X</a:t>
            </a:r>
            <a:endParaRPr lang="ja-JP" altLang="en-US" sz="28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 algn="just"/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16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00000000</a:t>
            </a:r>
            <a:endParaRPr lang="ja-JP" altLang="en-US" sz="28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 algn="just"/>
            <a:r>
              <a:rPr lang="ja-JP" altLang="en-US" sz="24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     </a:t>
            </a:r>
            <a:r>
              <a:rPr lang="ja-JP" altLang="en-US" sz="3200" b="1" dirty="0" smtClean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|</a:t>
            </a:r>
            <a:r>
              <a:rPr lang="ja-JP" altLang="en-US" sz="24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|         </a:t>
            </a:r>
            <a:r>
              <a:rPr lang="ja-JP" altLang="en-US" sz="2400" b="1" dirty="0" smtClean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 |</a:t>
            </a:r>
            <a:r>
              <a:rPr lang="ja-JP" altLang="en-US" sz="24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| </a:t>
            </a:r>
            <a:r>
              <a:rPr lang="ja-JP" altLang="en-US" sz="2400" b="1" dirty="0" smtClean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         </a:t>
            </a:r>
            <a:r>
              <a:rPr lang="ja-JP" altLang="en-US" sz="24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||   </a:t>
            </a:r>
            <a:r>
              <a:rPr lang="ja-JP" altLang="en-US" sz="2400" b="1" dirty="0" smtClean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      </a:t>
            </a:r>
            <a:r>
              <a:rPr lang="ja-JP" altLang="en-US" sz="2400" b="1" dirty="0">
                <a:solidFill>
                  <a:schemeClr val="bg1"/>
                </a:solidFill>
                <a:effectLst/>
                <a:latin typeface="HGｺﾞｼｯｸM" pitchFamily="49" charset="-128"/>
                <a:ea typeface="HGｺﾞｼｯｸM" pitchFamily="49" charset="-128"/>
                <a:sym typeface="HG ゴシックB Sun" pitchFamily="1" charset="-128"/>
              </a:rPr>
              <a:t>||</a:t>
            </a:r>
            <a:endParaRPr lang="ja-JP" altLang="en-US" sz="24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 algn="just"/>
            <a:r>
              <a:rPr lang="ja-JP" altLang="en-US" sz="40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10000101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01010111.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00101101.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00000000</a:t>
            </a:r>
            <a:endParaRPr lang="ja-JP" altLang="en-US" sz="2800" b="1" dirty="0">
              <a:solidFill>
                <a:schemeClr val="bg1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/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=  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133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    </a:t>
            </a:r>
            <a:r>
              <a:rPr lang="ja-JP" alt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87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      </a:t>
            </a:r>
            <a:r>
              <a:rPr lang="ja-JP" alt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altLang="ja-JP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4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5.      </a:t>
            </a:r>
            <a:r>
              <a:rPr lang="ja-JP" alt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</a:t>
            </a:r>
            <a:endParaRPr lang="ja-JP" altLang="en-US" sz="2800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60420" name="コンテンツ プレースホルダ 18"/>
          <p:cNvSpPr>
            <a:spLocks noGrp="1" noChangeArrowheads="1"/>
          </p:cNvSpPr>
          <p:nvPr>
            <p:ph idx="1"/>
          </p:nvPr>
        </p:nvSpPr>
        <p:spPr>
          <a:xfrm>
            <a:off x="34925" y="4365625"/>
            <a:ext cx="8932863" cy="2378075"/>
          </a:xfrm>
          <a:ln/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所属ネットワークを示すアドレス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アドレスと</a:t>
            </a:r>
            <a:r>
              <a:rPr lang="ja-JP" altLang="en-US" dirty="0" smtClean="0">
                <a:solidFill>
                  <a:schemeClr val="tx1"/>
                </a:solidFill>
              </a:rPr>
              <a:t>サブネットマスク</a:t>
            </a:r>
            <a:r>
              <a:rPr lang="ja-JP" altLang="en-US" dirty="0">
                <a:solidFill>
                  <a:schemeClr val="tx1"/>
                </a:solidFill>
              </a:rPr>
              <a:t>と</a:t>
            </a:r>
            <a:r>
              <a:rPr lang="ja-JP" altLang="en-US" dirty="0" smtClean="0">
                <a:solidFill>
                  <a:schemeClr val="tx1"/>
                </a:solidFill>
              </a:rPr>
              <a:t>の論理積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どこまでの </a:t>
            </a:r>
            <a:r>
              <a:rPr lang="en-US" dirty="0">
                <a:solidFill>
                  <a:schemeClr val="tx1"/>
                </a:solidFill>
              </a:rPr>
              <a:t>bit </a:t>
            </a:r>
            <a:r>
              <a:rPr lang="ja-JP" altLang="en-US" dirty="0">
                <a:solidFill>
                  <a:schemeClr val="tx1"/>
                </a:solidFill>
              </a:rPr>
              <a:t>がネットワーク部なのかを示すため最後に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ja-JP" altLang="en-US" dirty="0">
                <a:solidFill>
                  <a:schemeClr val="tx1"/>
                </a:solidFill>
              </a:rPr>
              <a:t>○○であらわすことがある</a:t>
            </a:r>
          </a:p>
          <a:p>
            <a:pPr marL="1143000" lvl="2" indent="-228600" algn="l">
              <a:buFont typeface="Arial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上記の例では </a:t>
            </a:r>
            <a:r>
              <a:rPr lang="en-US" sz="2800" dirty="0">
                <a:solidFill>
                  <a:schemeClr val="tx1"/>
                </a:solidFill>
              </a:rPr>
              <a:t>133.87.45.0/24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49842" y="3140868"/>
            <a:ext cx="7851775" cy="910181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193087" y="3081934"/>
            <a:ext cx="9605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  <a:t>ネット</a:t>
            </a:r>
            <a:br>
              <a:rPr lang="ja-JP" altLang="en-US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  <a:t>ワーク</a:t>
            </a:r>
            <a:br>
              <a:rPr lang="ja-JP" altLang="en-US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FF3300"/>
                </a:solidFill>
                <a:effectLst/>
                <a:ea typeface="ＭＳ Ｐゴシック" panose="020B0600070205080204" pitchFamily="50" charset="-128"/>
              </a:rPr>
              <a:t>アドレス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 flipH="1" flipV="1">
            <a:off x="469909" y="1157283"/>
            <a:ext cx="7559675" cy="504825"/>
          </a:xfrm>
          <a:prstGeom prst="rect">
            <a:avLst/>
          </a:prstGeom>
          <a:noFill/>
          <a:ln w="38100" cap="flat" cmpd="sng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 flipH="1" flipV="1">
            <a:off x="493503" y="2068707"/>
            <a:ext cx="7564438" cy="432198"/>
          </a:xfrm>
          <a:prstGeom prst="rect">
            <a:avLst/>
          </a:prstGeom>
          <a:noFill/>
          <a:ln w="38100" cap="flat" cmpd="sng">
            <a:solidFill>
              <a:srgbClr val="CC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dirty="0">
              <a:ea typeface="ＭＳ Ｐゴシック" panose="020B0600070205080204" pitchFamily="50" charset="-128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193088" y="1051911"/>
            <a:ext cx="9605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IP</a:t>
            </a:r>
            <a:b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アドレス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8178618" y="1844274"/>
            <a:ext cx="7873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サブ</a:t>
            </a:r>
            <a:b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ネット</a:t>
            </a:r>
            <a:b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</a:br>
            <a:r>
              <a:rPr lang="ja-JP" altLang="en-US" dirty="0">
                <a:solidFill>
                  <a:srgbClr val="CC99FF"/>
                </a:solidFill>
                <a:effectLst/>
                <a:ea typeface="ＭＳ Ｐゴシック" panose="020B0600070205080204" pitchFamily="50" charset="-128"/>
              </a:rPr>
              <a:t>マスク</a:t>
            </a:r>
          </a:p>
        </p:txBody>
      </p:sp>
    </p:spTree>
    <p:extLst>
      <p:ext uri="{BB962C8B-B14F-4D97-AF65-F5344CB8AC3E}">
        <p14:creationId xmlns:p14="http://schemas.microsoft.com/office/powerpoint/2010/main" val="51569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通信時の経路判定</a:t>
            </a:r>
          </a:p>
        </p:txBody>
      </p:sp>
      <p:sp>
        <p:nvSpPr>
          <p:cNvPr id="62467" name="コンテンツ プレースホルダ 2"/>
          <p:cNvSpPr>
            <a:spLocks noChangeArrowheads="1"/>
          </p:cNvSpPr>
          <p:nvPr/>
        </p:nvSpPr>
        <p:spPr bwMode="auto">
          <a:xfrm>
            <a:off x="34924" y="1123950"/>
            <a:ext cx="885905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ja-JP" altLang="en-US" sz="2800" b="1" u="sng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相手</a:t>
            </a:r>
            <a:r>
              <a:rPr lang="ja-JP" altLang="en-US" sz="2800" b="1" u="sng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の </a:t>
            </a:r>
            <a:r>
              <a:rPr lang="en-US" sz="2800" b="1" u="sng" dirty="0"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Arial Unicode MS" pitchFamily="50" charset="-128"/>
              </a:rPr>
              <a:t>IP </a:t>
            </a:r>
            <a:r>
              <a:rPr lang="ja-JP" altLang="en-US" sz="2800" b="1" u="sng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アドレス</a:t>
            </a:r>
            <a:r>
              <a:rPr lang="ja-JP" altLang="en-US" sz="2800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 と</a:t>
            </a:r>
            <a:r>
              <a:rPr lang="ja-JP" altLang="en-US" sz="2800" b="1" u="sng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自分</a:t>
            </a:r>
            <a:r>
              <a:rPr lang="ja-JP" altLang="en-US" sz="2800" b="1" u="sng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の</a:t>
            </a:r>
            <a:r>
              <a:rPr lang="ja-JP" altLang="en-US" sz="2800" b="1" u="sng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サブネットマスク</a:t>
            </a:r>
            <a:r>
              <a:rPr lang="ja-JP" altLang="en-US" sz="2800" b="1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 </a:t>
            </a:r>
            <a:r>
              <a:rPr lang="ja-JP" altLang="en-US" sz="2800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の</a:t>
            </a:r>
            <a:r>
              <a:rPr lang="ja-JP" altLang="en-US" sz="2800" b="1" u="sng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論理積</a:t>
            </a:r>
            <a:endParaRPr lang="en-US" altLang="ja-JP" sz="2800" b="1" u="sng" dirty="0" smtClean="0">
              <a:effectLst/>
              <a:latin typeface="Calibri" pitchFamily="34" charset="0"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ja-JP" sz="2800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	</a:t>
            </a:r>
          </a:p>
          <a:p>
            <a:pPr eaLnBrk="1" hangingPunct="1">
              <a:spcBef>
                <a:spcPct val="20000"/>
              </a:spcBef>
            </a:pPr>
            <a:endParaRPr lang="ja-JP" altLang="en-US" sz="2800" dirty="0">
              <a:effectLst/>
              <a:latin typeface="Calibri" pitchFamily="34" charset="0"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 startAt="2"/>
            </a:pPr>
            <a:r>
              <a:rPr lang="ja-JP" altLang="en-US" sz="2800" b="1" u="sng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Calibri" pitchFamily="34" charset="0"/>
              </a:rPr>
              <a:t>自分</a:t>
            </a:r>
            <a:r>
              <a:rPr lang="ja-JP" altLang="en-US" sz="2800" b="1" u="sng" dirty="0">
                <a:effectLst/>
                <a:latin typeface="Calibri" pitchFamily="34" charset="0"/>
                <a:ea typeface="ＭＳ Ｐゴシック" panose="020B0600070205080204" pitchFamily="50" charset="-128"/>
                <a:sym typeface="Calibri" pitchFamily="34" charset="0"/>
              </a:rPr>
              <a:t>の</a:t>
            </a:r>
            <a:r>
              <a:rPr lang="en-US" sz="2800" b="1" u="sng" dirty="0">
                <a:effectLst/>
                <a:sym typeface="Calibri" pitchFamily="34" charset="0"/>
              </a:rPr>
              <a:t>IP </a:t>
            </a:r>
            <a:r>
              <a:rPr lang="ja-JP" altLang="en-US" sz="2800" b="1" u="sng" dirty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アドレス</a:t>
            </a:r>
            <a:r>
              <a:rPr lang="ja-JP" altLang="en-US" sz="2800" dirty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と</a:t>
            </a:r>
            <a:r>
              <a:rPr lang="ja-JP" altLang="en-US" sz="2800" b="1" u="sng" dirty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自分のサブネットマスク</a:t>
            </a:r>
            <a:r>
              <a:rPr lang="ja-JP" altLang="en-US" sz="2800" dirty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の</a:t>
            </a:r>
            <a:r>
              <a:rPr lang="ja-JP" altLang="en-US" sz="2800" b="1" u="sng" dirty="0" smtClean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論理積</a:t>
            </a:r>
            <a:endParaRPr lang="en-US" altLang="ja-JP" sz="2800" b="1" u="sng" dirty="0" smtClean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>
              <a:spcBef>
                <a:spcPct val="20000"/>
              </a:spcBef>
            </a:pPr>
            <a:endParaRPr lang="en-US" altLang="ja-JP" sz="2800" dirty="0" smtClean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 marL="514350" indent="-514350">
              <a:spcBef>
                <a:spcPct val="20000"/>
              </a:spcBef>
              <a:buFontTx/>
              <a:buAutoNum type="arabicPeriod" startAt="2"/>
            </a:pPr>
            <a:endParaRPr lang="ja-JP" altLang="en-US" sz="2800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en-US" sz="2800" b="1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経路判定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Calibri" pitchFamily="34" charset="0"/>
                <a:sym typeface="Calibri" pitchFamily="34" charset="0"/>
              </a:rPr>
              <a:t>1</a:t>
            </a:r>
            <a:r>
              <a:rPr lang="ja-JP" altLang="en-US" sz="2800" dirty="0">
                <a:solidFill>
                  <a:srgbClr val="0070C0"/>
                </a:solidFill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と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itchFamily="34" charset="0"/>
                <a:sym typeface="Calibri" pitchFamily="34" charset="0"/>
              </a:rPr>
              <a:t>2</a:t>
            </a:r>
            <a:r>
              <a:rPr lang="ja-JP" altLang="en-US" sz="2800" dirty="0">
                <a:solidFill>
                  <a:srgbClr val="0070C0"/>
                </a:solidFill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が一致</a:t>
            </a:r>
            <a:r>
              <a:rPr lang="ja-JP" altLang="en-US" sz="2800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 </a:t>
            </a:r>
            <a:r>
              <a:rPr lang="en-US" sz="2800" dirty="0">
                <a:effectLst/>
                <a:latin typeface="Calibri" pitchFamily="34" charset="0"/>
                <a:sym typeface="Calibri" pitchFamily="34" charset="0"/>
              </a:rPr>
              <a:t>= </a:t>
            </a:r>
            <a:r>
              <a:rPr lang="ja-JP" altLang="en-US" sz="2800" b="1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同一ネットワーク内</a:t>
            </a:r>
            <a:r>
              <a:rPr lang="ja-JP" altLang="en-US" sz="2800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 ⇒</a:t>
            </a:r>
            <a:r>
              <a:rPr lang="en-US" sz="2800" dirty="0">
                <a:effectLst/>
                <a:latin typeface="Calibri" pitchFamily="34" charset="0"/>
                <a:sym typeface="Calibri" pitchFamily="34" charset="0"/>
              </a:rPr>
              <a:t> </a:t>
            </a:r>
            <a:r>
              <a:rPr lang="ja-JP" altLang="en-US" sz="2800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直接通信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en-US" sz="2800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不一致</a:t>
            </a:r>
            <a:r>
              <a:rPr lang="ja-JP" altLang="en-US" sz="2800" b="1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 </a:t>
            </a:r>
            <a:r>
              <a:rPr lang="en-US" sz="2800" dirty="0">
                <a:effectLst/>
                <a:latin typeface="Calibri" pitchFamily="34" charset="0"/>
                <a:sym typeface="Calibri" pitchFamily="34" charset="0"/>
              </a:rPr>
              <a:t>= </a:t>
            </a:r>
            <a:r>
              <a:rPr lang="ja-JP" altLang="en-US" sz="2800" b="1" dirty="0">
                <a:effectLst/>
                <a:latin typeface="Calibri" pitchFamily="34" charset="0"/>
                <a:ea typeface="ＭＳ Ｐゴシック" panose="020B0600070205080204" pitchFamily="50" charset="-128"/>
                <a:sym typeface="Calibri" pitchFamily="34" charset="0"/>
              </a:rPr>
              <a:t>別</a:t>
            </a:r>
            <a:r>
              <a:rPr lang="ja-JP" altLang="en-US" sz="2800" b="1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ネットワーク</a:t>
            </a:r>
            <a:r>
              <a:rPr lang="ja-JP" altLang="en-US" sz="2800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 </a:t>
            </a:r>
            <a:r>
              <a:rPr lang="ja-JP" altLang="en-US" sz="2800" dirty="0">
                <a:effectLst/>
                <a:latin typeface="Calibri" pitchFamily="34" charset="0"/>
                <a:ea typeface="ＭＳ Ｐゴシック" panose="020B0600070205080204" pitchFamily="50" charset="-128"/>
                <a:sym typeface="Calibri" pitchFamily="34" charset="0"/>
              </a:rPr>
              <a:t>⇒</a:t>
            </a:r>
            <a:r>
              <a:rPr lang="en-US" sz="2800" dirty="0">
                <a:effectLst/>
                <a:latin typeface="Calibri" pitchFamily="34" charset="0"/>
                <a:sym typeface="Calibri" pitchFamily="34" charset="0"/>
              </a:rPr>
              <a:t> </a:t>
            </a:r>
            <a:r>
              <a:rPr lang="ja-JP" altLang="en-US" sz="2800" b="1" dirty="0">
                <a:solidFill>
                  <a:srgbClr val="FF0000"/>
                </a:solidFill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ゲートウェイ</a:t>
            </a:r>
            <a:r>
              <a:rPr lang="ja-JP" altLang="en-US" sz="2800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を仲介</a:t>
            </a:r>
            <a:endParaRPr lang="en-US" altLang="ja-JP" sz="2800" dirty="0" smtClean="0">
              <a:effectLst/>
              <a:latin typeface="Calibri" pitchFamily="34" charset="0"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pPr marL="1371600" lvl="2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ja-JP" altLang="en-US" sz="2800" b="1" dirty="0" smtClean="0">
                <a:solidFill>
                  <a:srgbClr val="FF0000"/>
                </a:solidFill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ゲートウェイアドレス</a:t>
            </a:r>
            <a:r>
              <a:rPr lang="ja-JP" altLang="en-US" sz="2800" dirty="0" smtClean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により識別</a:t>
            </a:r>
            <a:endParaRPr lang="en-US" altLang="ja-JP" sz="2800" dirty="0" smtClean="0">
              <a:effectLst/>
              <a:latin typeface="Calibri" pitchFamily="34" charset="0"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898317" y="1579305"/>
            <a:ext cx="5977939" cy="2392560"/>
            <a:chOff x="1186449" y="1161990"/>
            <a:chExt cx="5690607" cy="2392560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1186449" y="1161990"/>
              <a:ext cx="1728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</a:rPr>
                <a:t>133.87.45.15</a:t>
              </a:r>
              <a:endParaRPr kumimoji="1" lang="ja-JP" altLang="en-US" sz="2400" b="1" dirty="0">
                <a:solidFill>
                  <a:srgbClr val="0070C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932165" y="1170915"/>
              <a:ext cx="1944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</a:rPr>
                <a:t>255.255.255.0</a:t>
              </a:r>
              <a:endParaRPr kumimoji="1" lang="ja-JP" altLang="en-US" sz="2400" b="1" dirty="0">
                <a:solidFill>
                  <a:srgbClr val="0070C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932165" y="2683608"/>
              <a:ext cx="1944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</a:rPr>
                <a:t>255.255.255.0</a:t>
              </a:r>
              <a:endParaRPr kumimoji="1" lang="ja-JP" altLang="en-US" sz="2400" b="1" dirty="0">
                <a:solidFill>
                  <a:srgbClr val="0070C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186449" y="2723553"/>
              <a:ext cx="1728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</a:rPr>
                <a:t>133.87.45.26</a:t>
              </a:r>
              <a:endParaRPr kumimoji="1" lang="ja-JP" altLang="en-US" sz="2400" b="1" dirty="0">
                <a:solidFill>
                  <a:srgbClr val="0070C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948264" y="1553693"/>
            <a:ext cx="2195736" cy="2391233"/>
            <a:chOff x="7183251" y="655491"/>
            <a:chExt cx="1908374" cy="1981336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7183251" y="655491"/>
              <a:ext cx="1908374" cy="68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</a:rPr>
                <a:t>133.87.45.0/24</a:t>
              </a:r>
              <a:endParaRPr kumimoji="1" lang="ja-JP" altLang="en-US" sz="2400" b="1" dirty="0">
                <a:solidFill>
                  <a:srgbClr val="0070C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183251" y="1948277"/>
              <a:ext cx="1908374" cy="68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</a:rPr>
                <a:t>133.87.45.0/24</a:t>
              </a:r>
              <a:endParaRPr kumimoji="1" lang="ja-JP" altLang="en-US" sz="2400" b="1" dirty="0">
                <a:solidFill>
                  <a:srgbClr val="0070C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898316" y="2011503"/>
            <a:ext cx="5977939" cy="2320527"/>
            <a:chOff x="1186449" y="1257186"/>
            <a:chExt cx="5690608" cy="2320527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1186449" y="1257186"/>
              <a:ext cx="1890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133.50.160.51</a:t>
              </a:r>
              <a:endParaRPr kumimoji="1" lang="ja-JP" altLang="en-US" sz="24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932166" y="1266111"/>
              <a:ext cx="1944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255.255.255.0</a:t>
              </a:r>
              <a:endParaRPr kumimoji="1" lang="ja-JP" altLang="en-US" sz="24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932165" y="2746716"/>
              <a:ext cx="1944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255.255.255.0</a:t>
              </a:r>
              <a:endParaRPr kumimoji="1" lang="ja-JP" altLang="en-US" sz="24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186449" y="2706771"/>
              <a:ext cx="17287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133.87.45.26</a:t>
              </a:r>
              <a:endParaRPr kumimoji="1" lang="ja-JP" altLang="en-US" sz="24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876256" y="2029549"/>
            <a:ext cx="2309132" cy="2314356"/>
            <a:chOff x="7135884" y="2092205"/>
            <a:chExt cx="2099211" cy="2314356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7135884" y="2092205"/>
              <a:ext cx="2099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133.50.160.0/24</a:t>
              </a:r>
              <a:endParaRPr kumimoji="1" lang="ja-JP" altLang="en-US" sz="24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201705" y="3575564"/>
              <a:ext cx="19083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133.87.45.0/24</a:t>
              </a:r>
              <a:endParaRPr kumimoji="1" lang="ja-JP" altLang="en-US" sz="24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8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ゲートウェイ</a:t>
            </a:r>
          </a:p>
        </p:txBody>
      </p:sp>
      <p:sp>
        <p:nvSpPr>
          <p:cNvPr id="65539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9037638" cy="5546725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</a:rPr>
              <a:t>ネットワークの出入口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altLang="ja-JP" sz="2400" dirty="0">
                <a:solidFill>
                  <a:schemeClr val="tx1"/>
                </a:solidFill>
              </a:rPr>
              <a:t>LAN</a:t>
            </a:r>
            <a:r>
              <a:rPr lang="ja-JP" altLang="en-US" sz="2400" dirty="0">
                <a:solidFill>
                  <a:schemeClr val="tx1"/>
                </a:solidFill>
              </a:rPr>
              <a:t>の外側から見た </a:t>
            </a:r>
            <a:r>
              <a:rPr lang="en-US" altLang="ja-JP" sz="2400" dirty="0">
                <a:solidFill>
                  <a:schemeClr val="tx1"/>
                </a:solidFill>
              </a:rPr>
              <a:t>LAN </a:t>
            </a:r>
            <a:r>
              <a:rPr lang="ja-JP" altLang="en-US" sz="2400" dirty="0">
                <a:solidFill>
                  <a:schemeClr val="tx1"/>
                </a:solidFill>
              </a:rPr>
              <a:t>の「代表者」</a:t>
            </a:r>
          </a:p>
          <a:p>
            <a:pPr marL="1143000" lvl="2" indent="-228600" algn="l">
              <a:buFont typeface="Arial" pitchFamily="34" charset="0"/>
              <a:buChar char="•"/>
            </a:pPr>
            <a:r>
              <a:rPr lang="ja-JP" altLang="en-US" sz="2000" dirty="0">
                <a:solidFill>
                  <a:schemeClr val="tx1"/>
                </a:solidFill>
              </a:rPr>
              <a:t>代表者として </a:t>
            </a:r>
            <a:r>
              <a:rPr lang="en-US" altLang="ja-JP" sz="2000" dirty="0">
                <a:solidFill>
                  <a:schemeClr val="tx1"/>
                </a:solidFill>
              </a:rPr>
              <a:t>LAN </a:t>
            </a:r>
            <a:r>
              <a:rPr lang="ja-JP" altLang="en-US" sz="2000" dirty="0">
                <a:solidFill>
                  <a:schemeClr val="tx1"/>
                </a:solidFill>
              </a:rPr>
              <a:t>外部とのやりとりをおこなう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sz="2400" dirty="0" smtClean="0">
                <a:solidFill>
                  <a:schemeClr val="tx1"/>
                </a:solidFill>
              </a:rPr>
              <a:t>出入り口</a:t>
            </a:r>
            <a:r>
              <a:rPr lang="ja-JP" altLang="en-US" sz="2400" dirty="0">
                <a:solidFill>
                  <a:schemeClr val="tx1"/>
                </a:solidFill>
              </a:rPr>
              <a:t>を一元化することで経路制御が楽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altLang="ja-JP" sz="28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ja-JP" altLang="en-US" sz="2800" b="1" dirty="0" smtClean="0">
                <a:solidFill>
                  <a:srgbClr val="FF0000"/>
                </a:solidFill>
              </a:rPr>
              <a:t>ゲートウェイアドレス</a:t>
            </a:r>
            <a:endParaRPr lang="ja-JP" altLang="en-US" sz="2800" b="1" dirty="0">
              <a:solidFill>
                <a:srgbClr val="FF0000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sz="2400" dirty="0">
                <a:solidFill>
                  <a:schemeClr val="tx1"/>
                </a:solidFill>
              </a:rPr>
              <a:t>ゲートウェイに割り当てられているアドレス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altLang="ja-JP" sz="2400" dirty="0">
                <a:solidFill>
                  <a:schemeClr val="tx1"/>
                </a:solidFill>
              </a:rPr>
              <a:t>LAN </a:t>
            </a:r>
            <a:r>
              <a:rPr lang="ja-JP" altLang="en-US" sz="2400" dirty="0">
                <a:solidFill>
                  <a:schemeClr val="tx1"/>
                </a:solidFill>
              </a:rPr>
              <a:t>の内側と </a:t>
            </a:r>
            <a:r>
              <a:rPr lang="en-US" altLang="ja-JP" sz="2400" dirty="0">
                <a:solidFill>
                  <a:schemeClr val="tx1"/>
                </a:solidFill>
              </a:rPr>
              <a:t>LAN</a:t>
            </a:r>
            <a:r>
              <a:rPr lang="ja-JP" altLang="en-US" sz="2400" dirty="0">
                <a:solidFill>
                  <a:schemeClr val="tx1"/>
                </a:solidFill>
              </a:rPr>
              <a:t>の外側でそれぞれ異なる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lvl="1" algn="l"/>
            <a:r>
              <a:rPr lang="ja-JP" altLang="en-US" sz="2400" dirty="0">
                <a:solidFill>
                  <a:schemeClr val="tx1"/>
                </a:solidFill>
              </a:rPr>
              <a:t>    </a:t>
            </a:r>
            <a:r>
              <a:rPr lang="en-US" altLang="ja-JP" sz="2400" dirty="0">
                <a:solidFill>
                  <a:schemeClr val="tx1"/>
                </a:solidFill>
              </a:rPr>
              <a:t>IP </a:t>
            </a:r>
            <a:r>
              <a:rPr lang="ja-JP" altLang="en-US" sz="2400" dirty="0">
                <a:solidFill>
                  <a:schemeClr val="tx1"/>
                </a:solidFill>
              </a:rPr>
              <a:t>アドレスを</a:t>
            </a:r>
            <a:r>
              <a:rPr lang="ja-JP" altLang="en-US" sz="2400" dirty="0" smtClean="0">
                <a:solidFill>
                  <a:schemeClr val="tx1"/>
                </a:solidFill>
              </a:rPr>
              <a:t>持つ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" name="円/楕円 1"/>
          <p:cNvSpPr/>
          <p:nvPr/>
        </p:nvSpPr>
        <p:spPr bwMode="auto">
          <a:xfrm>
            <a:off x="6372825" y="2348505"/>
            <a:ext cx="2593188" cy="2521155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0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779" y="3108918"/>
            <a:ext cx="1050060" cy="91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0532" y="3062584"/>
            <a:ext cx="1050060" cy="91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線コネクタ 8"/>
          <p:cNvCxnSpPr>
            <a:stCxn id="10" idx="2"/>
            <a:endCxn id="2" idx="4"/>
          </p:cNvCxnSpPr>
          <p:nvPr/>
        </p:nvCxnSpPr>
        <p:spPr bwMode="auto">
          <a:xfrm>
            <a:off x="6919809" y="4027882"/>
            <a:ext cx="749610" cy="8417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>
            <a:stCxn id="11" idx="2"/>
            <a:endCxn id="2" idx="4"/>
          </p:cNvCxnSpPr>
          <p:nvPr/>
        </p:nvCxnSpPr>
        <p:spPr bwMode="auto">
          <a:xfrm flipH="1">
            <a:off x="7669419" y="3981548"/>
            <a:ext cx="746143" cy="888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>
            <a:stCxn id="2" idx="4"/>
          </p:cNvCxnSpPr>
          <p:nvPr/>
        </p:nvCxnSpPr>
        <p:spPr bwMode="auto">
          <a:xfrm>
            <a:off x="7669419" y="4869660"/>
            <a:ext cx="0" cy="8643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</p:cxnSp>
      <p:sp>
        <p:nvSpPr>
          <p:cNvPr id="23" name="テキスト ボックス 22"/>
          <p:cNvSpPr txBox="1"/>
          <p:nvPr/>
        </p:nvSpPr>
        <p:spPr>
          <a:xfrm>
            <a:off x="6671356" y="5734056"/>
            <a:ext cx="1862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  <a:ea typeface="ＭＳ Ｐゴシック" panose="020B0600070205080204" pitchFamily="50" charset="-128"/>
              </a:rPr>
              <a:t>異なる</a:t>
            </a:r>
            <a:endParaRPr kumimoji="1" lang="en-US" altLang="ja-JP" sz="2000" b="1" dirty="0" smtClean="0">
              <a:effectLst/>
              <a:ea typeface="ＭＳ Ｐゴシック" panose="020B0600070205080204" pitchFamily="50" charset="-128"/>
            </a:endParaRPr>
          </a:p>
          <a:p>
            <a:pPr algn="ctr"/>
            <a:r>
              <a:rPr kumimoji="1" lang="ja-JP" altLang="en-US" sz="2000" b="1" dirty="0" smtClean="0">
                <a:effectLst/>
                <a:ea typeface="ＭＳ Ｐゴシック" panose="020B0600070205080204" pitchFamily="50" charset="-128"/>
              </a:rPr>
              <a:t>ネットワークへ</a:t>
            </a:r>
            <a:endParaRPr kumimoji="1" lang="ja-JP" altLang="en-US" sz="20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203804" y="2148450"/>
            <a:ext cx="931229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effectLst/>
                <a:ea typeface="ＭＳ Ｐゴシック" panose="020B0600070205080204" pitchFamily="50" charset="-128"/>
              </a:rPr>
              <a:t>LAN</a:t>
            </a:r>
            <a:endParaRPr kumimoji="1" lang="ja-JP" altLang="en-US" sz="2000" b="1" dirty="0">
              <a:effectLst/>
              <a:ea typeface="ＭＳ Ｐゴシック" panose="020B0600070205080204" pitchFamily="50" charset="-128"/>
            </a:endParaRPr>
          </a:p>
        </p:txBody>
      </p:sp>
      <p:pic>
        <p:nvPicPr>
          <p:cNvPr id="30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4389" y="2603102"/>
            <a:ext cx="1050060" cy="91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直線コネクタ 30"/>
          <p:cNvCxnSpPr>
            <a:stCxn id="30" idx="2"/>
            <a:endCxn id="2" idx="4"/>
          </p:cNvCxnSpPr>
          <p:nvPr/>
        </p:nvCxnSpPr>
        <p:spPr bwMode="auto">
          <a:xfrm>
            <a:off x="7669419" y="3522066"/>
            <a:ext cx="0" cy="13475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テキスト ボックス 33"/>
          <p:cNvSpPr txBox="1"/>
          <p:nvPr/>
        </p:nvSpPr>
        <p:spPr>
          <a:xfrm>
            <a:off x="7597386" y="5045814"/>
            <a:ext cx="1862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rPr>
              <a:t>ゲートウェイ</a:t>
            </a:r>
            <a:endParaRPr kumimoji="1" lang="ja-JP" altLang="en-US" sz="2000" b="1" dirty="0">
              <a:solidFill>
                <a:srgbClr val="FF0000"/>
              </a:solidFill>
              <a:effectLst/>
              <a:ea typeface="ＭＳ Ｐゴシック" panose="020B0600070205080204" pitchFamily="50" charset="-128"/>
            </a:endParaRP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7194758" y="4653561"/>
            <a:ext cx="1050925" cy="481012"/>
            <a:chOff x="0" y="0"/>
            <a:chExt cx="1053" cy="606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53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73" y="303"/>
              <a:ext cx="181" cy="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7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 smtClean="0"/>
              <a:t>ゲートウェイ</a:t>
            </a:r>
            <a:r>
              <a:rPr lang="ja-JP" altLang="en-US" dirty="0"/>
              <a:t>アドレス</a:t>
            </a:r>
            <a:endParaRPr lang="zh-CN" dirty="0"/>
          </a:p>
        </p:txBody>
      </p:sp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6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ブロードキャストアドレス</a:t>
            </a:r>
          </a:p>
        </p:txBody>
      </p:sp>
      <p:sp>
        <p:nvSpPr>
          <p:cNvPr id="69635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1588" y="2492375"/>
            <a:ext cx="9109075" cy="3602038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ネットワーク全体へ同時にデータを送信するためのアドレス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データを送信する際に送信先の計算機（</a:t>
            </a:r>
            <a:r>
              <a:rPr lang="en-US" dirty="0">
                <a:solidFill>
                  <a:schemeClr val="tx1"/>
                </a:solidFill>
              </a:rPr>
              <a:t>MAC</a:t>
            </a:r>
            <a:r>
              <a:rPr lang="ja-JP" altLang="en-US" dirty="0">
                <a:solidFill>
                  <a:schemeClr val="tx1"/>
                </a:solidFill>
              </a:rPr>
              <a:t>アドレス）を知るために必要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後述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ホスト部の </a:t>
            </a:r>
            <a:r>
              <a:rPr lang="en-US" dirty="0">
                <a:solidFill>
                  <a:schemeClr val="tx1"/>
                </a:solidFill>
              </a:rPr>
              <a:t>bit </a:t>
            </a:r>
            <a:r>
              <a:rPr lang="ja-JP" altLang="en-US" dirty="0">
                <a:solidFill>
                  <a:schemeClr val="tx1"/>
                </a:solidFill>
              </a:rPr>
              <a:t>が全て </a:t>
            </a:r>
            <a:r>
              <a:rPr lang="en-US" dirty="0">
                <a:solidFill>
                  <a:schemeClr val="tx1"/>
                </a:solidFill>
              </a:rPr>
              <a:t>1 </a:t>
            </a:r>
            <a:r>
              <a:rPr lang="ja-JP" altLang="en-US" dirty="0">
                <a:solidFill>
                  <a:schemeClr val="tx1"/>
                </a:solidFill>
              </a:rPr>
              <a:t>の </a:t>
            </a: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ネットワークアドレス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ホスト部が全て </a:t>
            </a:r>
            <a:r>
              <a:rPr lang="en-US" dirty="0">
                <a:solidFill>
                  <a:schemeClr val="tx1"/>
                </a:solidFill>
              </a:rPr>
              <a:t>0 )</a:t>
            </a:r>
            <a:r>
              <a:rPr lang="ja-JP" altLang="en-US" dirty="0">
                <a:solidFill>
                  <a:schemeClr val="tx1"/>
                </a:solidFill>
              </a:rPr>
              <a:t>とともに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ja-JP" altLang="en-US" dirty="0">
                <a:solidFill>
                  <a:schemeClr val="tx1"/>
                </a:solidFill>
              </a:rPr>
              <a:t>特定の計算機の </a:t>
            </a: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アドレスとして使用が禁止されている</a:t>
            </a:r>
          </a:p>
        </p:txBody>
      </p:sp>
      <p:sp>
        <p:nvSpPr>
          <p:cNvPr id="69636" name="Text Box 5"/>
          <p:cNvSpPr>
            <a:spLocks noChangeArrowheads="1"/>
          </p:cNvSpPr>
          <p:nvPr/>
        </p:nvSpPr>
        <p:spPr bwMode="auto">
          <a:xfrm>
            <a:off x="192088" y="1196975"/>
            <a:ext cx="8739187" cy="107721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36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 </a:t>
            </a:r>
            <a:r>
              <a:rPr lang="en-US" sz="2400" b="1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133.		    87.	    45.	     255</a:t>
            </a:r>
            <a:endParaRPr lang="ja-JP" altLang="en-US" sz="2400" b="1" dirty="0">
              <a:solidFill>
                <a:srgbClr val="FFFF00"/>
              </a:solidFill>
              <a:effectLst/>
              <a:latin typeface="HG ゴシックB Sun" pitchFamily="1" charset="-128"/>
              <a:ea typeface="HG ゴシックB Sun" pitchFamily="1" charset="-128"/>
              <a:sym typeface="HG ゴシックB Sun" pitchFamily="1" charset="-128"/>
            </a:endParaRPr>
          </a:p>
          <a:p>
            <a:pPr marL="742950" indent="-742950"/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=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	10000101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01010111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00101101</a:t>
            </a:r>
            <a:r>
              <a:rPr 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.</a:t>
            </a:r>
            <a:r>
              <a:rPr lang="ja-JP" altLang="en-US" sz="2800" b="1" dirty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ja-JP" alt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11111111</a:t>
            </a:r>
            <a:endParaRPr lang="ja-JP" altLang="en-US" sz="2800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05023" y="1772241"/>
            <a:ext cx="1869582" cy="455091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ja-JP" altLang="en-US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5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点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ノード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を経路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リンク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でつないだ網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 bwMode="auto">
          <a:xfrm>
            <a:off x="2618955" y="5202743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6084694" y="4558010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5812871" y="6211294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3366467" y="3590910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3842157" y="5911949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円/楕円 8"/>
          <p:cNvSpPr/>
          <p:nvPr/>
        </p:nvSpPr>
        <p:spPr bwMode="auto">
          <a:xfrm>
            <a:off x="5405137" y="3268543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円/楕円 9"/>
          <p:cNvSpPr/>
          <p:nvPr/>
        </p:nvSpPr>
        <p:spPr bwMode="auto">
          <a:xfrm>
            <a:off x="4657625" y="4702731"/>
            <a:ext cx="135911" cy="12894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/>
          <p:cNvCxnSpPr>
            <a:stCxn id="7" idx="3"/>
            <a:endCxn id="4" idx="7"/>
          </p:cNvCxnSpPr>
          <p:nvPr/>
        </p:nvCxnSpPr>
        <p:spPr bwMode="auto">
          <a:xfrm flipH="1">
            <a:off x="2734963" y="3700972"/>
            <a:ext cx="651408" cy="15206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>
            <a:stCxn id="9" idx="2"/>
            <a:endCxn id="7" idx="6"/>
          </p:cNvCxnSpPr>
          <p:nvPr/>
        </p:nvCxnSpPr>
        <p:spPr bwMode="auto">
          <a:xfrm flipH="1">
            <a:off x="3502379" y="3333016"/>
            <a:ext cx="1902758" cy="322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>
            <a:stCxn id="5" idx="3"/>
            <a:endCxn id="10" idx="6"/>
          </p:cNvCxnSpPr>
          <p:nvPr/>
        </p:nvCxnSpPr>
        <p:spPr bwMode="auto">
          <a:xfrm flipH="1">
            <a:off x="4793536" y="4668072"/>
            <a:ext cx="1311061" cy="991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>
            <a:stCxn id="10" idx="5"/>
            <a:endCxn id="6" idx="0"/>
          </p:cNvCxnSpPr>
          <p:nvPr/>
        </p:nvCxnSpPr>
        <p:spPr bwMode="auto">
          <a:xfrm>
            <a:off x="4773632" y="4812794"/>
            <a:ext cx="1107195" cy="1398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>
            <a:stCxn id="10" idx="3"/>
            <a:endCxn id="8" idx="6"/>
          </p:cNvCxnSpPr>
          <p:nvPr/>
        </p:nvCxnSpPr>
        <p:spPr bwMode="auto">
          <a:xfrm flipH="1">
            <a:off x="3978068" y="4812794"/>
            <a:ext cx="699461" cy="11636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>
            <a:stCxn id="7" idx="5"/>
            <a:endCxn id="10" idx="1"/>
          </p:cNvCxnSpPr>
          <p:nvPr/>
        </p:nvCxnSpPr>
        <p:spPr bwMode="auto">
          <a:xfrm>
            <a:off x="3482475" y="3700972"/>
            <a:ext cx="1195054" cy="1020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4870653" y="4293396"/>
            <a:ext cx="85387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effectLst/>
                <a:ea typeface="ＭＳ Ｐゴシック" panose="020B0600070205080204" pitchFamily="50" charset="-128"/>
              </a:rPr>
              <a:t>ノード</a:t>
            </a:r>
            <a:endParaRPr kumimoji="1" lang="ja-JP" altLang="en-US" sz="20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3513" y="3821367"/>
            <a:ext cx="85387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effectLst/>
                <a:ea typeface="ＭＳ Ｐゴシック" panose="020B0600070205080204" pitchFamily="50" charset="-128"/>
              </a:rPr>
              <a:t>リンク</a:t>
            </a:r>
          </a:p>
        </p:txBody>
      </p:sp>
      <p:sp>
        <p:nvSpPr>
          <p:cNvPr id="19" name="円/楕円 18"/>
          <p:cNvSpPr/>
          <p:nvPr/>
        </p:nvSpPr>
        <p:spPr bwMode="auto">
          <a:xfrm>
            <a:off x="2031390" y="2486784"/>
            <a:ext cx="5402475" cy="42933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06342" y="2361138"/>
            <a:ext cx="1602087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effectLst/>
                <a:ea typeface="ＭＳ Ｐゴシック" panose="020B0600070205080204" pitchFamily="50" charset="-128"/>
              </a:rPr>
              <a:t>ネットワーク</a:t>
            </a:r>
          </a:p>
        </p:txBody>
      </p:sp>
      <p:cxnSp>
        <p:nvCxnSpPr>
          <p:cNvPr id="21" name="直線コネクタ 20"/>
          <p:cNvCxnSpPr>
            <a:stCxn id="10" idx="2"/>
            <a:endCxn id="4" idx="6"/>
          </p:cNvCxnSpPr>
          <p:nvPr/>
        </p:nvCxnSpPr>
        <p:spPr bwMode="auto">
          <a:xfrm flipH="1">
            <a:off x="2754866" y="4767205"/>
            <a:ext cx="1902759" cy="5000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>
            <a:stCxn id="8" idx="2"/>
            <a:endCxn id="4" idx="5"/>
          </p:cNvCxnSpPr>
          <p:nvPr/>
        </p:nvCxnSpPr>
        <p:spPr bwMode="auto">
          <a:xfrm flipH="1" flipV="1">
            <a:off x="2734962" y="5312806"/>
            <a:ext cx="1107195" cy="66361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>
            <a:stCxn id="6" idx="4"/>
            <a:endCxn id="8" idx="5"/>
          </p:cNvCxnSpPr>
          <p:nvPr/>
        </p:nvCxnSpPr>
        <p:spPr bwMode="auto">
          <a:xfrm flipH="1" flipV="1">
            <a:off x="3958164" y="6022012"/>
            <a:ext cx="1922663" cy="318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直線コネクタ 23"/>
          <p:cNvCxnSpPr>
            <a:stCxn id="5" idx="4"/>
            <a:endCxn id="6" idx="6"/>
          </p:cNvCxnSpPr>
          <p:nvPr/>
        </p:nvCxnSpPr>
        <p:spPr bwMode="auto">
          <a:xfrm flipH="1">
            <a:off x="5948782" y="4686957"/>
            <a:ext cx="203868" cy="15888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直線コネクタ 24"/>
          <p:cNvCxnSpPr>
            <a:stCxn id="9" idx="5"/>
            <a:endCxn id="5" idx="4"/>
          </p:cNvCxnSpPr>
          <p:nvPr/>
        </p:nvCxnSpPr>
        <p:spPr bwMode="auto">
          <a:xfrm>
            <a:off x="5521144" y="3378606"/>
            <a:ext cx="631506" cy="13083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コネクタ 25"/>
          <p:cNvCxnSpPr>
            <a:stCxn id="9" idx="4"/>
            <a:endCxn id="10" idx="0"/>
          </p:cNvCxnSpPr>
          <p:nvPr/>
        </p:nvCxnSpPr>
        <p:spPr bwMode="auto">
          <a:xfrm flipH="1">
            <a:off x="4725581" y="3397490"/>
            <a:ext cx="747512" cy="13052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正方形/長方形 26"/>
          <p:cNvSpPr/>
          <p:nvPr/>
        </p:nvSpPr>
        <p:spPr>
          <a:xfrm>
            <a:off x="5522531" y="1403484"/>
            <a:ext cx="3874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(</a:t>
            </a:r>
            <a:r>
              <a:rPr lang="en-US" altLang="ja-JP" dirty="0" smtClean="0"/>
              <a:t>IT</a:t>
            </a:r>
            <a:r>
              <a:rPr lang="ja-JP" altLang="en-US" dirty="0" smtClean="0"/>
              <a:t> </a:t>
            </a:r>
            <a:r>
              <a:rPr lang="ja-JP" altLang="en-US" dirty="0"/>
              <a:t>用語辞典 </a:t>
            </a:r>
            <a:r>
              <a:rPr lang="en-US" altLang="ja-JP" dirty="0"/>
              <a:t>e-Words, </a:t>
            </a:r>
            <a:r>
              <a:rPr lang="ja-JP" altLang="en-US" dirty="0" smtClean="0"/>
              <a:t>ネットワーク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12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en-US" dirty="0"/>
              <a:t>MAC </a:t>
            </a:r>
            <a:r>
              <a:rPr lang="ja-JP" altLang="en-US" dirty="0"/>
              <a:t>アドレス</a:t>
            </a:r>
          </a:p>
        </p:txBody>
      </p:sp>
      <p:sp>
        <p:nvSpPr>
          <p:cNvPr id="72707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1860550"/>
            <a:ext cx="9686925" cy="4524375"/>
          </a:xfrm>
          <a:ln/>
        </p:spPr>
        <p:txBody>
          <a:bodyPr/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3500" dirty="0">
                <a:solidFill>
                  <a:schemeClr val="tx1"/>
                </a:solidFill>
              </a:rPr>
              <a:t>Media Access Control Address 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sz="3100" dirty="0" smtClean="0">
                <a:solidFill>
                  <a:schemeClr val="tx1"/>
                </a:solidFill>
              </a:rPr>
              <a:t>別名：物理</a:t>
            </a:r>
            <a:r>
              <a:rPr lang="ja-JP" altLang="en-US" sz="3100" dirty="0">
                <a:solidFill>
                  <a:schemeClr val="tx1"/>
                </a:solidFill>
              </a:rPr>
              <a:t>アドレス</a:t>
            </a:r>
            <a:r>
              <a:rPr lang="en-US" sz="3100" dirty="0">
                <a:solidFill>
                  <a:schemeClr val="tx1"/>
                </a:solidFill>
              </a:rPr>
              <a:t>, </a:t>
            </a:r>
            <a:r>
              <a:rPr lang="ja-JP" altLang="en-US" sz="3100" dirty="0">
                <a:solidFill>
                  <a:schemeClr val="tx1"/>
                </a:solidFill>
              </a:rPr>
              <a:t>ハードウェアアドレス, </a:t>
            </a:r>
            <a:br>
              <a:rPr lang="ja-JP" altLang="en-US" sz="3100" dirty="0">
                <a:solidFill>
                  <a:schemeClr val="tx1"/>
                </a:solidFill>
              </a:rPr>
            </a:br>
            <a:r>
              <a:rPr lang="ja-JP" altLang="en-US" sz="3100" dirty="0">
                <a:solidFill>
                  <a:schemeClr val="tx1"/>
                </a:solidFill>
              </a:rPr>
              <a:t>イーサネットアドレス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ja-JP" altLang="en-US" sz="3500" dirty="0">
                <a:solidFill>
                  <a:schemeClr val="tx1"/>
                </a:solidFill>
              </a:rPr>
              <a:t>ネットワークインターフェース層で認識される</a:t>
            </a:r>
            <a:br>
              <a:rPr lang="ja-JP" altLang="en-US" sz="3500" dirty="0">
                <a:solidFill>
                  <a:schemeClr val="tx1"/>
                </a:solidFill>
              </a:rPr>
            </a:br>
            <a:r>
              <a:rPr lang="ja-JP" altLang="en-US" sz="3500" dirty="0">
                <a:solidFill>
                  <a:schemeClr val="tx1"/>
                </a:solidFill>
              </a:rPr>
              <a:t>アドレス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sz="3100" dirty="0">
                <a:solidFill>
                  <a:schemeClr val="tx1"/>
                </a:solidFill>
              </a:rPr>
              <a:t>最終的なデータの送信先の特定に使われる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sz="3100" dirty="0">
                <a:solidFill>
                  <a:schemeClr val="tx1"/>
                </a:solidFill>
              </a:rPr>
              <a:t>個々のネットワークデバイス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ja-JP" altLang="en-US" sz="3100" dirty="0">
                <a:solidFill>
                  <a:schemeClr val="tx1"/>
                </a:solidFill>
              </a:rPr>
              <a:t>に固有の</a:t>
            </a:r>
            <a:r>
              <a:rPr lang="ja-JP" altLang="en-US" sz="3100" dirty="0" smtClean="0">
                <a:solidFill>
                  <a:schemeClr val="tx1"/>
                </a:solidFill>
              </a:rPr>
              <a:t>番号</a:t>
            </a:r>
            <a:endParaRPr lang="ja-JP" altLang="en-US" sz="3100" dirty="0">
              <a:solidFill>
                <a:schemeClr val="tx1"/>
              </a:solidFill>
            </a:endParaRPr>
          </a:p>
        </p:txBody>
      </p:sp>
      <p:sp>
        <p:nvSpPr>
          <p:cNvPr id="72708" name="Text Box 5"/>
          <p:cNvSpPr>
            <a:spLocks noChangeArrowheads="1"/>
          </p:cNvSpPr>
          <p:nvPr/>
        </p:nvSpPr>
        <p:spPr bwMode="auto">
          <a:xfrm>
            <a:off x="192088" y="1196975"/>
            <a:ext cx="8739187" cy="5232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00:</a:t>
            </a:r>
            <a:r>
              <a:rPr lang="ja-JP" alt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F3:</a:t>
            </a:r>
            <a:r>
              <a:rPr lang="ja-JP" alt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A7:</a:t>
            </a:r>
            <a:r>
              <a:rPr lang="ja-JP" alt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CC:</a:t>
            </a:r>
            <a:r>
              <a:rPr lang="ja-JP" alt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5D:</a:t>
            </a:r>
            <a:r>
              <a:rPr lang="ja-JP" alt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R2</a:t>
            </a:r>
            <a:endParaRPr lang="ja-JP" altLang="en-US" sz="2800" dirty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04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38450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ja-JP" altLang="en-US" sz="4000" dirty="0"/>
              <a:t>通信経路の設定</a:t>
            </a:r>
            <a:r>
              <a:rPr lang="en-US" sz="4000" dirty="0" smtClean="0"/>
              <a:t>(</a:t>
            </a:r>
            <a:r>
              <a:rPr lang="ja-JP" altLang="en-US" sz="4000" dirty="0" smtClean="0"/>
              <a:t>同一ネットワーク内</a:t>
            </a:r>
            <a:r>
              <a:rPr lang="en-US" sz="4000" dirty="0" smtClean="0"/>
              <a:t>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8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125010"/>
            <a:ext cx="8229600" cy="1143000"/>
          </a:xfrm>
          <a:ln/>
        </p:spPr>
        <p:txBody>
          <a:bodyPr>
            <a:noAutofit/>
          </a:bodyPr>
          <a:lstStyle/>
          <a:p>
            <a:r>
              <a:rPr lang="ja-JP" altLang="en-US" dirty="0" smtClean="0"/>
              <a:t>同一ネットワーク内の通信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(A</a:t>
            </a:r>
            <a:r>
              <a:rPr lang="ja-JP" altLang="en-US" dirty="0" smtClean="0"/>
              <a:t> が</a:t>
            </a:r>
            <a:r>
              <a:rPr lang="en-US" altLang="ja-JP" dirty="0" smtClean="0"/>
              <a:t>B</a:t>
            </a:r>
            <a:r>
              <a:rPr lang="ja-JP" altLang="en-US" dirty="0" smtClean="0"/>
              <a:t> に通信</a:t>
            </a:r>
            <a:r>
              <a:rPr lang="en-US" altLang="ja-JP" dirty="0" smtClean="0"/>
              <a:t>)</a:t>
            </a:r>
            <a:endParaRPr lang="zh-CN" dirty="0"/>
          </a:p>
        </p:txBody>
      </p:sp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1834746" y="5695422"/>
            <a:ext cx="57621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は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アドレスは知っているが，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がどの計算機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(MAC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)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dirty="0" err="1" smtClean="0">
                <a:effectLst/>
                <a:ea typeface="ＭＳ Ｐゴシック" panose="020B0600070205080204" pitchFamily="50" charset="-128"/>
              </a:rPr>
              <a:t>かは</a:t>
            </a:r>
            <a:r>
              <a:rPr kumimoji="1" lang="ja-JP" altLang="en-US" sz="2400" dirty="0">
                <a:effectLst/>
                <a:ea typeface="ＭＳ Ｐゴシック" panose="020B0600070205080204" pitchFamily="50" charset="-128"/>
              </a:rPr>
              <a:t>不明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1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34746" y="5695422"/>
            <a:ext cx="59562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アドレスとサブネットマスクの論理積から，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が同一ネットワークにいると判定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30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同一ネットワーク内の通信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54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834746" y="5695422"/>
            <a:ext cx="59562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kumimoji="1" lang="ja-JP" altLang="en-US" sz="2400" dirty="0">
                <a:effectLst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アドレス情報をブロードキャストアドレスへ送信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 flipH="1">
            <a:off x="1744729" y="3634752"/>
            <a:ext cx="312031" cy="399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 bwMode="auto">
          <a:xfrm>
            <a:off x="2209161" y="3573066"/>
            <a:ext cx="562014" cy="7763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直線矢印コネクタ 29"/>
          <p:cNvCxnSpPr/>
          <p:nvPr/>
        </p:nvCxnSpPr>
        <p:spPr bwMode="auto">
          <a:xfrm>
            <a:off x="2490168" y="3436408"/>
            <a:ext cx="1262939" cy="2519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同一ネットワーク内の通信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7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62713" y="5695422"/>
            <a:ext cx="630210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は受け取った情報が自分宛てだと知り，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自身の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アドレスを含む情報を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に返送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 flipV="1">
            <a:off x="1744729" y="3583413"/>
            <a:ext cx="273011" cy="4513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同一ネットワーク内の通信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78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62713" y="5695422"/>
            <a:ext cx="630210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は送信したい情報を取得した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アドレスへ送信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 bwMode="auto">
          <a:xfrm flipH="1">
            <a:off x="1744729" y="3634752"/>
            <a:ext cx="312031" cy="399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同一ネットワーク内の通信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B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20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28925"/>
            <a:ext cx="8229600" cy="1143000"/>
          </a:xfrm>
          <a:ln/>
        </p:spPr>
        <p:txBody>
          <a:bodyPr>
            <a:normAutofit/>
          </a:bodyPr>
          <a:lstStyle/>
          <a:p>
            <a:r>
              <a:rPr lang="ja-JP" altLang="en-US" sz="4000" dirty="0"/>
              <a:t>通信経路の設定</a:t>
            </a:r>
            <a:r>
              <a:rPr lang="en-US" sz="4000" dirty="0" smtClean="0"/>
              <a:t>(</a:t>
            </a:r>
            <a:r>
              <a:rPr lang="ja-JP" altLang="en-US" sz="4000" dirty="0" smtClean="0"/>
              <a:t>同一ネットワーク外</a:t>
            </a:r>
            <a:r>
              <a:rPr lang="en-US" sz="4000" dirty="0" smtClean="0"/>
              <a:t>)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266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34746" y="5695422"/>
            <a:ext cx="576216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アドレスは知っているが，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がどの計算機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(MAC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)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dirty="0" err="1" smtClean="0">
                <a:effectLst/>
                <a:ea typeface="ＭＳ Ｐゴシック" panose="020B0600070205080204" pitchFamily="50" charset="-128"/>
              </a:rPr>
              <a:t>かは</a:t>
            </a:r>
            <a:r>
              <a:rPr kumimoji="1" lang="ja-JP" altLang="en-US" sz="2400" dirty="0">
                <a:effectLst/>
                <a:ea typeface="ＭＳ Ｐゴシック" panose="020B0600070205080204" pitchFamily="50" charset="-128"/>
              </a:rPr>
              <a:t>不明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834745" y="5695422"/>
            <a:ext cx="590670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アドレスとサブネットマスクの論理積から，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が同一ネットワークにいないと判定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8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コンピュータネットワーク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847253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/>
              <a:t>計算機同士の接続により</a:t>
            </a:r>
            <a:r>
              <a:rPr lang="ja-JP" altLang="en-US" sz="2800" dirty="0"/>
              <a:t>構築される</a:t>
            </a:r>
            <a:r>
              <a:rPr kumimoji="1" lang="ja-JP" altLang="en-US" sz="2800" dirty="0" smtClean="0"/>
              <a:t>ネットワーク</a:t>
            </a:r>
            <a:endParaRPr kumimoji="1" lang="en-US" altLang="ja-JP" sz="2800" dirty="0" smtClean="0"/>
          </a:p>
          <a:p>
            <a:pPr lvl="1"/>
            <a:r>
              <a:rPr lang="ja-JP" altLang="en-US" sz="2400" dirty="0" smtClean="0"/>
              <a:t>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ノード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：計算機</a:t>
            </a:r>
            <a:endParaRPr lang="en-US" altLang="ja-JP" sz="2400" dirty="0" smtClean="0"/>
          </a:p>
          <a:p>
            <a:pPr lvl="1"/>
            <a:r>
              <a:rPr kumimoji="1" lang="ja-JP" altLang="en-US" sz="2400" dirty="0" smtClean="0"/>
              <a:t>経路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リンク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：ネットワークケーブル，電波</a:t>
            </a:r>
            <a:endParaRPr kumimoji="1" lang="en-US" altLang="ja-JP" sz="2400" dirty="0" smtClean="0"/>
          </a:p>
          <a:p>
            <a:pPr lvl="1"/>
            <a:r>
              <a:rPr lang="ja-JP" altLang="en-US" sz="2400" dirty="0" smtClean="0"/>
              <a:t>伝達する</a:t>
            </a:r>
            <a:r>
              <a:rPr lang="ja-JP" altLang="en-US" sz="2400" dirty="0"/>
              <a:t>もの</a:t>
            </a:r>
            <a:r>
              <a:rPr kumimoji="1" lang="ja-JP" altLang="en-US" sz="2400" dirty="0" smtClean="0"/>
              <a:t>：電気信号</a:t>
            </a: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 bwMode="auto">
          <a:xfrm flipV="1">
            <a:off x="2898683" y="4812794"/>
            <a:ext cx="1778846" cy="5302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直線コネクタ 4"/>
          <p:cNvCxnSpPr/>
          <p:nvPr/>
        </p:nvCxnSpPr>
        <p:spPr bwMode="auto">
          <a:xfrm>
            <a:off x="2734962" y="5512045"/>
            <a:ext cx="1047483" cy="53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直線コネクタ 5"/>
          <p:cNvCxnSpPr/>
          <p:nvPr/>
        </p:nvCxnSpPr>
        <p:spPr bwMode="auto">
          <a:xfrm>
            <a:off x="3978068" y="6042439"/>
            <a:ext cx="1813495" cy="1688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直線コネクタ 6"/>
          <p:cNvCxnSpPr/>
          <p:nvPr/>
        </p:nvCxnSpPr>
        <p:spPr bwMode="auto">
          <a:xfrm flipV="1">
            <a:off x="5880827" y="4767204"/>
            <a:ext cx="223770" cy="13596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直線コネクタ 7"/>
          <p:cNvCxnSpPr/>
          <p:nvPr/>
        </p:nvCxnSpPr>
        <p:spPr bwMode="auto">
          <a:xfrm flipH="1" flipV="1">
            <a:off x="5594444" y="3443590"/>
            <a:ext cx="667831" cy="1126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flipH="1">
            <a:off x="4773632" y="3443590"/>
            <a:ext cx="812819" cy="1327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直線コネクタ 9"/>
          <p:cNvCxnSpPr/>
          <p:nvPr/>
        </p:nvCxnSpPr>
        <p:spPr bwMode="auto">
          <a:xfrm flipH="1">
            <a:off x="2734962" y="3964761"/>
            <a:ext cx="540444" cy="1256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線コネクタ 10"/>
          <p:cNvCxnSpPr/>
          <p:nvPr/>
        </p:nvCxnSpPr>
        <p:spPr bwMode="auto">
          <a:xfrm flipH="1">
            <a:off x="3502379" y="3333016"/>
            <a:ext cx="1902758" cy="322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flipH="1">
            <a:off x="4793536" y="4668072"/>
            <a:ext cx="1311061" cy="991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/>
          <p:cNvCxnSpPr/>
          <p:nvPr/>
        </p:nvCxnSpPr>
        <p:spPr bwMode="auto">
          <a:xfrm>
            <a:off x="4773632" y="4812794"/>
            <a:ext cx="1107195" cy="1398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3978068" y="4812794"/>
            <a:ext cx="699461" cy="11636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3563538" y="3821367"/>
            <a:ext cx="1113991" cy="900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円/楕円 15"/>
          <p:cNvSpPr/>
          <p:nvPr/>
        </p:nvSpPr>
        <p:spPr bwMode="auto">
          <a:xfrm>
            <a:off x="2031390" y="2799030"/>
            <a:ext cx="5402475" cy="39434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275406" y="2696012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effectLst/>
                <a:ea typeface="ＭＳ Ｐゴシック" panose="020B0600070205080204" pitchFamily="50" charset="-128"/>
              </a:rPr>
              <a:t>コンピュータ</a:t>
            </a:r>
            <a:r>
              <a:rPr kumimoji="1" lang="ja-JP" altLang="en-US" sz="2000" b="1" dirty="0" smtClean="0">
                <a:effectLst/>
                <a:ea typeface="ＭＳ Ｐゴシック" panose="020B0600070205080204" pitchFamily="50" charset="-128"/>
              </a:rPr>
              <a:t>ネットワーク</a:t>
            </a:r>
            <a:endParaRPr kumimoji="1" lang="ja-JP" altLang="en-US" sz="2000" b="1" dirty="0">
              <a:effectLst/>
              <a:ea typeface="ＭＳ Ｐゴシック" panose="020B0600070205080204" pitchFamily="50" charset="-128"/>
            </a:endParaRPr>
          </a:p>
        </p:txBody>
      </p:sp>
      <p:pic>
        <p:nvPicPr>
          <p:cNvPr id="18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915" y="3140868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3731" y="3031644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1913" y="430569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911" y="4910163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628" y="5630493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137" y="5734056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新しい画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563" y="4189833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稲妻 24"/>
          <p:cNvSpPr/>
          <p:nvPr/>
        </p:nvSpPr>
        <p:spPr bwMode="auto">
          <a:xfrm>
            <a:off x="6029216" y="4277032"/>
            <a:ext cx="466119" cy="782079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稲妻 25"/>
          <p:cNvSpPr/>
          <p:nvPr/>
        </p:nvSpPr>
        <p:spPr bwMode="auto">
          <a:xfrm>
            <a:off x="2432564" y="4951977"/>
            <a:ext cx="466119" cy="782079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41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6129 0.00856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41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247 -0.2685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18647" y="5695422"/>
            <a:ext cx="63021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が同一ネットワークにいないとわかったので，ゲートウェイに情報を送信しようとする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52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18647" y="5695422"/>
            <a:ext cx="630210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はゲートウェイの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アドレス情報をブロードキャストアドレスへ送信する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 flipH="1">
            <a:off x="1744729" y="3634752"/>
            <a:ext cx="312031" cy="3999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>
            <a:off x="2209161" y="3573066"/>
            <a:ext cx="562014" cy="7763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矢印コネクタ 31"/>
          <p:cNvCxnSpPr/>
          <p:nvPr/>
        </p:nvCxnSpPr>
        <p:spPr bwMode="auto">
          <a:xfrm>
            <a:off x="2490168" y="3436408"/>
            <a:ext cx="1262939" cy="2519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30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17985" y="5695422"/>
            <a:ext cx="65115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ゲートウェイは受け取った情報が自分宛てだと知り，ゲートウェイ自身の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アドレスを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に返送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 flipH="1" flipV="1">
            <a:off x="2619250" y="3391296"/>
            <a:ext cx="1133857" cy="3217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545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17985" y="5695422"/>
            <a:ext cx="65115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は送信したい情報をゲートウェイの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アドレスへ送信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 bwMode="auto">
          <a:xfrm>
            <a:off x="2490168" y="3436408"/>
            <a:ext cx="1262939" cy="2519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466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17985" y="5695422"/>
            <a:ext cx="65115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ゲートウェイは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アドレスの情報をブロードキャストアドレスに送信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>
            <a:off x="5292330" y="3919213"/>
            <a:ext cx="407517" cy="6302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 bwMode="auto">
          <a:xfrm flipV="1">
            <a:off x="5292330" y="3436408"/>
            <a:ext cx="1269427" cy="1983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直線矢印コネクタ 31"/>
          <p:cNvCxnSpPr/>
          <p:nvPr/>
        </p:nvCxnSpPr>
        <p:spPr bwMode="auto">
          <a:xfrm>
            <a:off x="5292330" y="3793226"/>
            <a:ext cx="2160990" cy="5561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579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17985" y="5695422"/>
            <a:ext cx="65115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は受け取った情報が自分宛てだと知り，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アドレスを含む情報をゲートウェイに返送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 flipH="1" flipV="1">
            <a:off x="5338766" y="3713029"/>
            <a:ext cx="2240088" cy="6363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614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88" name="グループ化 66587"/>
          <p:cNvGrpSpPr/>
          <p:nvPr/>
        </p:nvGrpSpPr>
        <p:grpSpPr>
          <a:xfrm>
            <a:off x="250021" y="1556142"/>
            <a:ext cx="8788025" cy="3953413"/>
            <a:chOff x="250021" y="1556142"/>
            <a:chExt cx="8788025" cy="3953413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4644033" y="1844274"/>
              <a:ext cx="4394013" cy="366528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250021" y="1844274"/>
              <a:ext cx="4177914" cy="366528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6569" name="Text Box 8"/>
            <p:cNvSpPr>
              <a:spLocks noChangeArrowheads="1"/>
            </p:cNvSpPr>
            <p:nvPr/>
          </p:nvSpPr>
          <p:spPr bwMode="auto">
            <a:xfrm>
              <a:off x="2318193" y="2499518"/>
              <a:ext cx="2170021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70" name="Text Box 9"/>
            <p:cNvSpPr>
              <a:spLocks noChangeArrowheads="1"/>
            </p:cNvSpPr>
            <p:nvPr/>
          </p:nvSpPr>
          <p:spPr bwMode="auto">
            <a:xfrm>
              <a:off x="4572000" y="2499518"/>
              <a:ext cx="2255694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ゲートウェイアドレス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133.50.134.141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27211" y="4291559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1730" y="2681386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120" y="3854154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697" y="4376902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1757" y="2715788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6" descr="新しい画像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1817" y="3917420"/>
              <a:ext cx="1050060" cy="918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4025306" y="3436408"/>
              <a:ext cx="1050925" cy="481012"/>
              <a:chOff x="0" y="0"/>
              <a:chExt cx="1053" cy="606"/>
            </a:xfrm>
          </p:grpSpPr>
          <p:pic>
            <p:nvPicPr>
              <p:cNvPr id="23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1053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3" y="303"/>
                <a:ext cx="181" cy="91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ja-JP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3753107" y="4149330"/>
              <a:ext cx="153922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ゲートウェイ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7" name="Text Box 10"/>
            <p:cNvSpPr>
              <a:spLocks noChangeArrowheads="1"/>
            </p:cNvSpPr>
            <p:nvPr/>
          </p:nvSpPr>
          <p:spPr bwMode="auto">
            <a:xfrm>
              <a:off x="1330515" y="1563089"/>
              <a:ext cx="2106612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3333FF"/>
                  </a:solidFill>
                  <a:effectLst/>
                  <a:sym typeface="Calibri" pitchFamily="34" charset="0"/>
                </a:rPr>
                <a:t>133.87.45.0/2</a:t>
              </a:r>
              <a:r>
                <a:rPr lang="en-US" altLang="ja-JP" b="1" dirty="0" smtClean="0">
                  <a:solidFill>
                    <a:srgbClr val="3333FF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  <p:sp>
          <p:nvSpPr>
            <p:cNvPr id="66568" name="Text Box 11"/>
            <p:cNvSpPr>
              <a:spLocks noChangeArrowheads="1"/>
            </p:cNvSpPr>
            <p:nvPr/>
          </p:nvSpPr>
          <p:spPr bwMode="auto">
            <a:xfrm>
              <a:off x="5850938" y="1556142"/>
              <a:ext cx="2106613" cy="64135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b="1" dirty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ネットワークアドレス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/>
                  <a:sym typeface="Calibri" pitchFamily="34" charset="0"/>
                </a:rPr>
                <a:t>133.50.134.0/2</a:t>
              </a:r>
              <a:r>
                <a:rPr lang="en-US" altLang="ja-JP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Calibri" pitchFamily="34" charset="0"/>
                </a:rPr>
                <a:t>4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1330515" y="2510517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A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16445" y="3688381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effectLst/>
                <a:ea typeface="ＭＳ Ｐゴシック" panose="020B0600070205080204" pitchFamily="50" charset="-128"/>
              </a:rPr>
              <a:t>B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335700" y="3573066"/>
            <a:ext cx="4142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>
                <a:effectLst/>
                <a:ea typeface="ＭＳ Ｐゴシック" panose="020B0600070205080204" pitchFamily="50" charset="-128"/>
              </a:rPr>
              <a:t>C</a:t>
            </a:r>
            <a:endParaRPr lang="en-US" altLang="ja-JP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25" name="タイトル 1"/>
          <p:cNvSpPr txBox="1">
            <a:spLocks noChangeArrowheads="1"/>
          </p:cNvSpPr>
          <p:nvPr/>
        </p:nvSpPr>
        <p:spPr bwMode="auto">
          <a:xfrm>
            <a:off x="466725" y="12501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sym typeface="Calibri" pitchFamily="34" charset="0"/>
              </a:defRPr>
            </a:lvl9pPr>
          </a:lstStyle>
          <a:p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同一ネットワーク外への通信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/>
            </a:r>
            <a:br>
              <a:rPr lang="en-US" altLang="ja-JP" kern="0" dirty="0" smtClean="0">
                <a:effectLst/>
                <a:ea typeface="ＭＳ Ｐゴシック" panose="020B0600070205080204" pitchFamily="50" charset="-128"/>
              </a:rPr>
            </a:b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(A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が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lang="ja-JP" altLang="en-US" kern="0" dirty="0" smtClean="0">
                <a:effectLst/>
                <a:ea typeface="ＭＳ Ｐゴシック" panose="020B0600070205080204" pitchFamily="50" charset="-128"/>
              </a:rPr>
              <a:t> に通信</a:t>
            </a:r>
            <a:r>
              <a:rPr lang="en-US" altLang="ja-JP" kern="0" dirty="0" smtClean="0">
                <a:effectLst/>
                <a:ea typeface="ＭＳ Ｐゴシック" panose="020B0600070205080204" pitchFamily="50" charset="-128"/>
              </a:rPr>
              <a:t>)</a:t>
            </a:r>
            <a:endParaRPr lang="zh-CN" kern="0" dirty="0">
              <a:effectLst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17985" y="5695422"/>
            <a:ext cx="651159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ゲートウェイは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A</a:t>
            </a:r>
            <a:r>
              <a:rPr kumimoji="1" lang="ja-JP" altLang="en-US" sz="2400" dirty="0">
                <a:effectLst/>
                <a:ea typeface="ＭＳ Ｐゴシック" panose="020B0600070205080204" pitchFamily="50" charset="-128"/>
              </a:rPr>
              <a:t> 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から受け取った情報を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の</a:t>
            </a:r>
            <a:r>
              <a:rPr kumimoji="1" lang="en-US" altLang="ja-JP" sz="2400" dirty="0" smtClean="0">
                <a:effectLst/>
                <a:ea typeface="ＭＳ Ｐゴシック" panose="020B0600070205080204" pitchFamily="50" charset="-128"/>
              </a:rPr>
              <a:t>MAC</a:t>
            </a:r>
            <a:r>
              <a:rPr kumimoji="1" lang="ja-JP" altLang="en-US" sz="2400" dirty="0" smtClean="0">
                <a:effectLst/>
                <a:ea typeface="ＭＳ Ｐゴシック" panose="020B0600070205080204" pitchFamily="50" charset="-128"/>
              </a:rPr>
              <a:t> アドレスに転送</a:t>
            </a:r>
            <a:endParaRPr kumimoji="1" lang="en-US" altLang="ja-JP" sz="2400" dirty="0" smtClean="0">
              <a:effectLst/>
              <a:ea typeface="ＭＳ Ｐゴシック" panose="020B0600070205080204" pitchFamily="50" charset="-128"/>
            </a:endParaRPr>
          </a:p>
        </p:txBody>
      </p:sp>
      <p:cxnSp>
        <p:nvCxnSpPr>
          <p:cNvPr id="30" name="直線矢印コネクタ 29"/>
          <p:cNvCxnSpPr/>
          <p:nvPr/>
        </p:nvCxnSpPr>
        <p:spPr bwMode="auto">
          <a:xfrm>
            <a:off x="5292330" y="3793226"/>
            <a:ext cx="2160990" cy="5561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860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</a:t>
            </a:r>
            <a:r>
              <a:rPr lang="ja-JP" altLang="en-US" dirty="0" smtClean="0"/>
              <a:t>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ネットワーク概要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コンピュータネットワーク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LAN, WAN, Internet</a:t>
            </a:r>
          </a:p>
          <a:p>
            <a:r>
              <a:rPr kumimoji="1" lang="ja-JP" altLang="en-US" dirty="0" smtClean="0"/>
              <a:t>ネットワーク通信のために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TCP/IP</a:t>
            </a:r>
          </a:p>
          <a:p>
            <a:pPr lvl="1"/>
            <a:r>
              <a:rPr lang="ja-JP" altLang="en-US" dirty="0" smtClean="0"/>
              <a:t>ネットワークパラメータ</a:t>
            </a:r>
            <a:endParaRPr lang="en-US" altLang="ja-JP" dirty="0" smtClean="0"/>
          </a:p>
          <a:p>
            <a:pPr lvl="1"/>
            <a:r>
              <a:rPr kumimoji="1" lang="en-US" altLang="ja-JP" dirty="0">
                <a:solidFill>
                  <a:srgbClr val="FF0000"/>
                </a:solidFill>
              </a:rPr>
              <a:t>DNS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28925"/>
            <a:ext cx="8229600" cy="1143000"/>
          </a:xfrm>
          <a:ln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DNS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sz="3600" dirty="0"/>
              <a:t>～人に優しい</a:t>
            </a:r>
            <a:r>
              <a:rPr lang="ja-JP" altLang="en-US" sz="3600" dirty="0" smtClean="0"/>
              <a:t>ネットワーク～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8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ja-JP" altLang="en-US" dirty="0"/>
              <a:t>IPアドレスとドメイン名</a:t>
            </a:r>
          </a:p>
        </p:txBody>
      </p:sp>
      <p:sp>
        <p:nvSpPr>
          <p:cNvPr id="95235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8867775" cy="4856163"/>
          </a:xfrm>
          <a:ln/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ex. </a:t>
            </a:r>
            <a:r>
              <a:rPr lang="en-US" sz="2800" dirty="0" smtClean="0">
                <a:solidFill>
                  <a:schemeClr val="tx1"/>
                </a:solidFill>
              </a:rPr>
              <a:t>133.</a:t>
            </a:r>
            <a:r>
              <a:rPr lang="en-US" altLang="ja-JP" sz="2800" dirty="0" smtClean="0">
                <a:solidFill>
                  <a:schemeClr val="tx1"/>
                </a:solidFill>
              </a:rPr>
              <a:t>50</a:t>
            </a:r>
            <a:r>
              <a:rPr lang="en-US" sz="2800" dirty="0" smtClean="0">
                <a:solidFill>
                  <a:schemeClr val="tx1"/>
                </a:solidFill>
              </a:rPr>
              <a:t>.160.51)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コンピュータ同士が認識するための番号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国や時代が変わっても読み方が変化しない・管理しやすい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数字の羅列は「人間にとって」憶えづらい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ドメイン名 </a:t>
            </a:r>
            <a:r>
              <a:rPr lang="en-US" sz="2800" dirty="0">
                <a:solidFill>
                  <a:schemeClr val="tx1"/>
                </a:solidFill>
              </a:rPr>
              <a:t>(ex. www.ep.sci.hokudai.ac.jp) </a:t>
            </a:r>
            <a:endParaRPr lang="ja-JP" altLang="en-US" sz="2800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人間が認識するための名前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アドレスよりも「人間にとって」憶えやすい</a:t>
            </a: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日常のウェブブラウジングやメールアドレスもこちらを</a:t>
            </a:r>
            <a:r>
              <a:rPr lang="ja-JP" altLang="en-US" dirty="0" smtClean="0">
                <a:solidFill>
                  <a:schemeClr val="tx1"/>
                </a:solidFill>
              </a:rPr>
              <a:t>利用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ja-JP" dirty="0" smtClean="0">
                <a:solidFill>
                  <a:schemeClr val="tx1"/>
                </a:solidFill>
              </a:rPr>
              <a:t>IP</a:t>
            </a:r>
            <a:r>
              <a:rPr lang="ja-JP" altLang="en-US" dirty="0" smtClean="0">
                <a:solidFill>
                  <a:schemeClr val="tx1"/>
                </a:solidFill>
              </a:rPr>
              <a:t> アドレスとドメイン名とを対応させる必要がある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4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線コネクタ 47"/>
          <p:cNvCxnSpPr/>
          <p:nvPr/>
        </p:nvCxnSpPr>
        <p:spPr bwMode="auto">
          <a:xfrm>
            <a:off x="5937246" y="5368524"/>
            <a:ext cx="1899636" cy="71928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6720" y="-171400"/>
            <a:ext cx="843528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LAN</a:t>
            </a:r>
            <a:r>
              <a:rPr lang="ja-JP" altLang="en-US" dirty="0" smtClean="0"/>
              <a:t> と </a:t>
            </a:r>
            <a:r>
              <a:rPr lang="en-US" altLang="ja-JP" dirty="0" smtClean="0"/>
              <a:t>WAN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LAN</a:t>
            </a:r>
            <a:r>
              <a:rPr lang="ja-JP" altLang="en-US" dirty="0" smtClean="0"/>
              <a:t> </a:t>
            </a:r>
            <a:r>
              <a:rPr lang="en-US" altLang="ja-JP" dirty="0" smtClean="0"/>
              <a:t>(Local Area Network)</a:t>
            </a:r>
          </a:p>
          <a:p>
            <a:pPr lvl="1"/>
            <a:r>
              <a:rPr lang="ja-JP" altLang="en-US" dirty="0" smtClean="0"/>
              <a:t>複数の計算機を相互接続したネットワーク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例：</a:t>
            </a:r>
            <a:r>
              <a:rPr lang="ja-JP" altLang="en-US" dirty="0"/>
              <a:t>情報</a:t>
            </a:r>
            <a:r>
              <a:rPr lang="ja-JP" altLang="en-US" dirty="0" smtClean="0"/>
              <a:t>実験機同士，家庭内ネットワーク</a:t>
            </a:r>
            <a:endParaRPr lang="en-US" altLang="ja-JP" dirty="0" smtClean="0"/>
          </a:p>
          <a:p>
            <a:r>
              <a:rPr lang="en-US" altLang="ja-JP" dirty="0" smtClean="0"/>
              <a:t>WAN</a:t>
            </a:r>
            <a:r>
              <a:rPr lang="ja-JP" altLang="en-US" dirty="0" smtClean="0"/>
              <a:t> </a:t>
            </a:r>
            <a:r>
              <a:rPr lang="en-US" altLang="ja-JP" dirty="0" smtClean="0"/>
              <a:t>(Wide Area Network)</a:t>
            </a:r>
          </a:p>
          <a:p>
            <a:pPr lvl="1"/>
            <a:r>
              <a:rPr lang="ja-JP" altLang="en-US" dirty="0" smtClean="0"/>
              <a:t>複数の</a:t>
            </a:r>
            <a:r>
              <a:rPr lang="en-US" altLang="ja-JP" dirty="0" smtClean="0"/>
              <a:t>LAN</a:t>
            </a:r>
            <a:r>
              <a:rPr lang="ja-JP" altLang="en-US" dirty="0" smtClean="0"/>
              <a:t> を相互接続したネットワーク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例：</a:t>
            </a:r>
            <a:r>
              <a:rPr kumimoji="1" lang="en-US" altLang="ja-JP" dirty="0" smtClean="0"/>
              <a:t>HINES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理学部 </a:t>
            </a:r>
            <a:r>
              <a:rPr kumimoji="1" lang="en-US" altLang="ja-JP" dirty="0" smtClean="0"/>
              <a:t>+ </a:t>
            </a:r>
            <a:r>
              <a:rPr kumimoji="1" lang="ja-JP" altLang="en-US" dirty="0" smtClean="0"/>
              <a:t>工学部 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 図書館 </a:t>
            </a:r>
            <a:r>
              <a:rPr kumimoji="1" lang="en-US" altLang="ja-JP" dirty="0" smtClean="0"/>
              <a:t>+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…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cxnSp>
        <p:nvCxnSpPr>
          <p:cNvPr id="6" name="直線コネクタ 5"/>
          <p:cNvCxnSpPr>
            <a:stCxn id="23" idx="3"/>
          </p:cNvCxnSpPr>
          <p:nvPr/>
        </p:nvCxnSpPr>
        <p:spPr bwMode="auto">
          <a:xfrm flipV="1">
            <a:off x="860682" y="5677423"/>
            <a:ext cx="1257577" cy="626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線コネクタ 13"/>
          <p:cNvCxnSpPr/>
          <p:nvPr/>
        </p:nvCxnSpPr>
        <p:spPr bwMode="auto">
          <a:xfrm flipH="1">
            <a:off x="2343871" y="5041920"/>
            <a:ext cx="1059216" cy="4563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2625123" y="5677423"/>
            <a:ext cx="1359818" cy="7428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 flipH="1" flipV="1">
            <a:off x="860683" y="4808966"/>
            <a:ext cx="1483188" cy="6892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851" y="5157778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43" y="5963189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560" y="4361016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468" y="6079821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087" y="4465720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グループ化 43"/>
          <p:cNvGrpSpPr/>
          <p:nvPr/>
        </p:nvGrpSpPr>
        <p:grpSpPr>
          <a:xfrm>
            <a:off x="5397186" y="4890469"/>
            <a:ext cx="1080120" cy="941958"/>
            <a:chOff x="5436096" y="4425392"/>
            <a:chExt cx="1080120" cy="941958"/>
          </a:xfrm>
          <a:solidFill>
            <a:schemeClr val="bg1"/>
          </a:solidFill>
        </p:grpSpPr>
        <p:sp>
          <p:nvSpPr>
            <p:cNvPr id="42" name="円/楕円 41"/>
            <p:cNvSpPr/>
            <p:nvPr/>
          </p:nvSpPr>
          <p:spPr>
            <a:xfrm>
              <a:off x="5436096" y="4425392"/>
              <a:ext cx="1080120" cy="94195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566398" y="4703392"/>
              <a:ext cx="819516" cy="400110"/>
            </a:xfrm>
            <a:prstGeom prst="rect">
              <a:avLst/>
            </a:prstGeom>
            <a:grpFill/>
            <a:ln w="381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LAN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7296822" y="5595505"/>
            <a:ext cx="1080120" cy="941958"/>
            <a:chOff x="5436096" y="4425392"/>
            <a:chExt cx="1080120" cy="941958"/>
          </a:xfrm>
          <a:solidFill>
            <a:schemeClr val="bg1"/>
          </a:solidFill>
        </p:grpSpPr>
        <p:sp>
          <p:nvSpPr>
            <p:cNvPr id="46" name="円/楕円 45"/>
            <p:cNvSpPr/>
            <p:nvPr/>
          </p:nvSpPr>
          <p:spPr>
            <a:xfrm>
              <a:off x="5436096" y="4425392"/>
              <a:ext cx="1080120" cy="941958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5566398" y="4703392"/>
              <a:ext cx="819516" cy="400110"/>
            </a:xfrm>
            <a:prstGeom prst="rect">
              <a:avLst/>
            </a:prstGeom>
            <a:grpFill/>
            <a:ln w="381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</a:rPr>
                <a:t>LAN</a:t>
              </a:r>
              <a:endParaRPr kumimoji="1" lang="ja-JP" altLang="en-US" sz="2000" b="1" dirty="0">
                <a:solidFill>
                  <a:srgbClr val="FF000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1" name="正方形/長方形 50"/>
          <p:cNvSpPr/>
          <p:nvPr/>
        </p:nvSpPr>
        <p:spPr>
          <a:xfrm>
            <a:off x="110918" y="4085764"/>
            <a:ext cx="4383864" cy="2733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13374" y="3928007"/>
            <a:ext cx="81951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effectLst/>
                <a:ea typeface="ＭＳ Ｐゴシック" panose="020B0600070205080204" pitchFamily="50" charset="-128"/>
              </a:rPr>
              <a:t>LAN</a:t>
            </a:r>
            <a:endParaRPr kumimoji="1" lang="ja-JP" altLang="en-US" sz="20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4656222" y="4085764"/>
            <a:ext cx="4383864" cy="2733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7306" y="3899958"/>
            <a:ext cx="81951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ea typeface="ＭＳ Ｐゴシック" panose="020B0600070205080204" pitchFamily="50" charset="-128"/>
              </a:rPr>
              <a:t>W</a:t>
            </a:r>
            <a:r>
              <a:rPr kumimoji="1" lang="en-US" altLang="ja-JP" sz="2000" b="1" dirty="0" smtClean="0">
                <a:effectLst/>
                <a:ea typeface="ＭＳ Ｐゴシック" panose="020B0600070205080204" pitchFamily="50" charset="-128"/>
              </a:rPr>
              <a:t>AN</a:t>
            </a:r>
            <a:endParaRPr kumimoji="1" lang="ja-JP" altLang="en-US" sz="2000" b="1" dirty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5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zh-CN" dirty="0"/>
              <a:t>ドメイン名</a:t>
            </a:r>
          </a:p>
        </p:txBody>
      </p:sp>
      <p:sp>
        <p:nvSpPr>
          <p:cNvPr id="96259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-26988" y="2492571"/>
            <a:ext cx="9136063" cy="3744721"/>
          </a:xfrm>
          <a:ln/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構造は </a:t>
            </a: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</a:t>
            </a:r>
            <a:r>
              <a:rPr lang="ja-JP" altLang="en-US" dirty="0" smtClean="0">
                <a:solidFill>
                  <a:schemeClr val="tx1"/>
                </a:solidFill>
              </a:rPr>
              <a:t>と</a:t>
            </a:r>
            <a:r>
              <a:rPr lang="ja-JP" altLang="en-US" dirty="0">
                <a:solidFill>
                  <a:schemeClr val="tx1"/>
                </a:solidFill>
              </a:rPr>
              <a:t>同じ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ホスト部 </a:t>
            </a:r>
            <a:r>
              <a:rPr lang="en-US" dirty="0">
                <a:solidFill>
                  <a:schemeClr val="tx1"/>
                </a:solidFill>
              </a:rPr>
              <a:t>(IP </a:t>
            </a:r>
            <a:r>
              <a:rPr lang="ja-JP" altLang="en-US" dirty="0">
                <a:solidFill>
                  <a:schemeClr val="tx1"/>
                </a:solidFill>
              </a:rPr>
              <a:t>アドレスの「ホスト部」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pitchFamily="34" charset="0"/>
              <a:buChar char="–"/>
            </a:pPr>
            <a:r>
              <a:rPr lang="ja-JP" altLang="en-US" dirty="0" smtClean="0">
                <a:solidFill>
                  <a:schemeClr val="tx1"/>
                </a:solidFill>
              </a:rPr>
              <a:t>管理者</a:t>
            </a:r>
            <a:r>
              <a:rPr lang="ja-JP" altLang="en-US" dirty="0">
                <a:solidFill>
                  <a:schemeClr val="tx1"/>
                </a:solidFill>
              </a:rPr>
              <a:t>が自由に決定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ドメイン部 </a:t>
            </a:r>
            <a:r>
              <a:rPr lang="en-US" dirty="0">
                <a:solidFill>
                  <a:schemeClr val="tx1"/>
                </a:solidFill>
              </a:rPr>
              <a:t>(IP </a:t>
            </a:r>
            <a:r>
              <a:rPr lang="ja-JP" altLang="en-US" dirty="0">
                <a:solidFill>
                  <a:schemeClr val="tx1"/>
                </a:solidFill>
              </a:rPr>
              <a:t>アドレスの「ネットワーク部」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>
              <a:lnSpc>
                <a:spcPct val="80000"/>
              </a:lnSpc>
              <a:buFont typeface="Arial" pitchFamily="34" charset="0"/>
              <a:buChar char="–"/>
            </a:pPr>
            <a:r>
              <a:rPr lang="ja-JP" altLang="en-US" dirty="0" smtClean="0">
                <a:solidFill>
                  <a:schemeClr val="tx1"/>
                </a:solidFill>
              </a:rPr>
              <a:t>計算機</a:t>
            </a:r>
            <a:r>
              <a:rPr lang="ja-JP" altLang="en-US" dirty="0">
                <a:solidFill>
                  <a:schemeClr val="tx1"/>
                </a:solidFill>
              </a:rPr>
              <a:t>が所属するネットワークの名称</a:t>
            </a:r>
          </a:p>
          <a:p>
            <a:pPr marL="742950" lvl="1" indent="-285750" algn="l">
              <a:lnSpc>
                <a:spcPct val="80000"/>
              </a:lnSpc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ネットワークを階層的に示している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ドメイン名空間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  <a:p>
            <a:pPr marL="1143000" lvl="2" indent="-228600" algn="l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ep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地球惑星科学</a:t>
            </a:r>
            <a:r>
              <a:rPr lang="en-US" dirty="0">
                <a:solidFill>
                  <a:schemeClr val="tx1"/>
                </a:solidFill>
              </a:rPr>
              <a:t>). </a:t>
            </a:r>
            <a:r>
              <a:rPr lang="en-US" dirty="0" err="1">
                <a:solidFill>
                  <a:schemeClr val="tx1"/>
                </a:solidFill>
              </a:rPr>
              <a:t>sci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理学部</a:t>
            </a:r>
            <a:r>
              <a:rPr lang="en-US" dirty="0">
                <a:solidFill>
                  <a:schemeClr val="tx1"/>
                </a:solidFill>
              </a:rPr>
              <a:t>). </a:t>
            </a:r>
            <a:r>
              <a:rPr lang="en-US" dirty="0" err="1">
                <a:solidFill>
                  <a:schemeClr val="tx1"/>
                </a:solidFill>
              </a:rPr>
              <a:t>hokudai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北大</a:t>
            </a:r>
            <a:r>
              <a:rPr lang="en-US" dirty="0">
                <a:solidFill>
                  <a:schemeClr val="tx1"/>
                </a:solidFill>
              </a:rPr>
              <a:t>) . ac(</a:t>
            </a:r>
            <a:r>
              <a:rPr lang="ja-JP" altLang="en-US" dirty="0">
                <a:solidFill>
                  <a:schemeClr val="tx1"/>
                </a:solidFill>
              </a:rPr>
              <a:t>学術関係</a:t>
            </a:r>
            <a:r>
              <a:rPr lang="en-US" dirty="0" smtClean="0">
                <a:solidFill>
                  <a:schemeClr val="tx1"/>
                </a:solidFill>
              </a:rPr>
              <a:t>) . </a:t>
            </a:r>
            <a:r>
              <a:rPr lang="en-US" dirty="0" err="1">
                <a:solidFill>
                  <a:schemeClr val="tx1"/>
                </a:solidFill>
              </a:rPr>
              <a:t>jp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ja-JP" altLang="en-US" dirty="0">
                <a:solidFill>
                  <a:schemeClr val="tx1"/>
                </a:solidFill>
              </a:rPr>
              <a:t>日本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611188" y="1123950"/>
            <a:ext cx="7848600" cy="1200329"/>
            <a:chOff x="0" y="0"/>
            <a:chExt cx="7848872" cy="1200508"/>
          </a:xfrm>
        </p:grpSpPr>
        <p:sp>
          <p:nvSpPr>
            <p:cNvPr id="96261" name="テキスト ボックス 8"/>
            <p:cNvSpPr>
              <a:spLocks noChangeArrowheads="1"/>
            </p:cNvSpPr>
            <p:nvPr/>
          </p:nvSpPr>
          <p:spPr bwMode="auto">
            <a:xfrm>
              <a:off x="0" y="0"/>
              <a:ext cx="7848872" cy="12005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FF00"/>
                  </a:solidFill>
                  <a:effectLst/>
                  <a:sym typeface="Calibri" pitchFamily="34" charset="0"/>
                </a:rPr>
                <a:t>www..</a:t>
              </a:r>
              <a:r>
                <a:rPr lang="en-US" sz="4000" dirty="0" err="1">
                  <a:solidFill>
                    <a:srgbClr val="FFFF00"/>
                  </a:solidFill>
                  <a:effectLst/>
                  <a:sym typeface="Calibri" pitchFamily="34" charset="0"/>
                </a:rPr>
                <a:t>ep.sci.hokudai.ac.jp</a:t>
              </a:r>
              <a:endParaRPr lang="ja-JP" altLang="en-US" sz="4000" dirty="0">
                <a:solidFill>
                  <a:srgbClr val="FFFF00"/>
                </a:solidFill>
                <a:effectLst/>
                <a:ea typeface="ＭＳ Ｐゴシック" panose="020B0600070205080204" pitchFamily="50" charset="-128"/>
                <a:sym typeface="Calibri" pitchFamily="34" charset="0"/>
              </a:endParaRPr>
            </a:p>
            <a:p>
              <a:r>
                <a:rPr lang="ja-JP" altLang="en-US" sz="3200" dirty="0">
                  <a:solidFill>
                    <a:srgbClr val="FFFF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        </a:t>
              </a:r>
              <a:r>
                <a:rPr lang="ja-JP" altLang="en-US" sz="3200" dirty="0" smtClean="0">
                  <a:solidFill>
                    <a:srgbClr val="FFFF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   </a:t>
              </a:r>
              <a:r>
                <a:rPr lang="ja-JP" altLang="en-US" sz="3200" dirty="0" smtClean="0">
                  <a:solidFill>
                    <a:srgbClr val="FF00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ホスト部</a:t>
              </a:r>
              <a:r>
                <a:rPr lang="ja-JP" altLang="en-US" sz="3200" dirty="0">
                  <a:solidFill>
                    <a:srgbClr val="FFFF0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　          </a:t>
              </a:r>
              <a:r>
                <a:rPr lang="ja-JP" altLang="en-US" sz="3200" dirty="0" smtClean="0">
                  <a:solidFill>
                    <a:srgbClr val="0070C0"/>
                  </a:solidFill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ドメイン部</a:t>
              </a:r>
              <a:endParaRPr lang="en-US" altLang="ja-JP" sz="3200" dirty="0" smtClean="0">
                <a:solidFill>
                  <a:srgbClr val="0070C0"/>
                </a:solidFill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  <p:grpSp>
          <p:nvGrpSpPr>
            <p:cNvPr id="96262" name="Group 6"/>
            <p:cNvGrpSpPr>
              <a:grpSpLocks/>
            </p:cNvGrpSpPr>
            <p:nvPr/>
          </p:nvGrpSpPr>
          <p:grpSpPr bwMode="auto">
            <a:xfrm>
              <a:off x="1183386" y="92968"/>
              <a:ext cx="6088464" cy="576064"/>
              <a:chOff x="213374" y="0"/>
              <a:chExt cx="6088464" cy="576064"/>
            </a:xfrm>
          </p:grpSpPr>
          <p:sp>
            <p:nvSpPr>
              <p:cNvPr id="96263" name="正方形/長方形 9"/>
              <p:cNvSpPr>
                <a:spLocks noChangeArrowheads="1"/>
              </p:cNvSpPr>
              <p:nvPr/>
            </p:nvSpPr>
            <p:spPr bwMode="auto">
              <a:xfrm>
                <a:off x="213374" y="0"/>
                <a:ext cx="1224136" cy="576064"/>
              </a:xfrm>
              <a:prstGeom prst="rect">
                <a:avLst/>
              </a:prstGeom>
              <a:noFill/>
              <a:ln w="50800" cap="flat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ja-JP" altLang="ja-JP" dirty="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  <p:sp>
            <p:nvSpPr>
              <p:cNvPr id="96264" name="正方形/長方形 10"/>
              <p:cNvSpPr>
                <a:spLocks noChangeArrowheads="1"/>
              </p:cNvSpPr>
              <p:nvPr/>
            </p:nvSpPr>
            <p:spPr bwMode="auto">
              <a:xfrm>
                <a:off x="1509518" y="0"/>
                <a:ext cx="4792320" cy="576064"/>
              </a:xfrm>
              <a:prstGeom prst="rect">
                <a:avLst/>
              </a:prstGeom>
              <a:noFill/>
              <a:ln w="50800" cap="flat" cmpd="sng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ja-JP" altLang="ja-JP" dirty="0">
                  <a:solidFill>
                    <a:srgbClr val="FFFFFF"/>
                  </a:solidFill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ＭＳ Ｐゴシック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29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2863"/>
            <a:ext cx="8229600" cy="1143000"/>
          </a:xfrm>
          <a:ln/>
        </p:spPr>
        <p:txBody>
          <a:bodyPr/>
          <a:lstStyle/>
          <a:p>
            <a:r>
              <a:rPr lang="zh-CN" dirty="0"/>
              <a:t>ドメイン名空間</a:t>
            </a:r>
          </a:p>
        </p:txBody>
      </p:sp>
      <p:sp>
        <p:nvSpPr>
          <p:cNvPr id="98307" name="コンテンツ プレースホルダ 2"/>
          <p:cNvSpPr>
            <a:spLocks noChangeArrowheads="1"/>
          </p:cNvSpPr>
          <p:nvPr/>
        </p:nvSpPr>
        <p:spPr bwMode="auto">
          <a:xfrm>
            <a:off x="0" y="1123950"/>
            <a:ext cx="9683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effectLst/>
                <a:latin typeface="Calibri" pitchFamily="34" charset="0"/>
                <a:sym typeface="Calibri" pitchFamily="34" charset="0"/>
                <a:hlinkClick r:id="rId3"/>
              </a:rPr>
              <a:t>www.ep.sci.hokudai.ac.jp</a:t>
            </a:r>
            <a:r>
              <a:rPr lang="en-US" sz="3200" dirty="0">
                <a:effectLst/>
                <a:latin typeface="Calibri" pitchFamily="34" charset="0"/>
                <a:sym typeface="Calibri" pitchFamily="34" charset="0"/>
              </a:rPr>
              <a:t> </a:t>
            </a:r>
            <a:r>
              <a:rPr lang="ja-JP" altLang="en-US" sz="3200" dirty="0">
                <a:effectLst/>
                <a:latin typeface="Calibri" pitchFamily="34" charset="0"/>
                <a:ea typeface="ＭＳ Ｐゴシック" panose="020B0600070205080204" pitchFamily="50" charset="-128"/>
                <a:sym typeface="ＭＳ Ｐゴシック" pitchFamily="50" charset="-128"/>
              </a:rPr>
              <a:t>の例</a:t>
            </a:r>
            <a:endParaRPr lang="ja-JP" altLang="en-US" dirty="0">
              <a:effectLst/>
              <a:ea typeface="ＭＳ Ｐゴシック" panose="020B0600070205080204" pitchFamily="50" charset="-128"/>
            </a:endParaRPr>
          </a:p>
        </p:txBody>
      </p:sp>
      <p:pic>
        <p:nvPicPr>
          <p:cNvPr id="98308" name="図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844675"/>
            <a:ext cx="70564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3"/>
            <a:ext cx="8229600" cy="1143000"/>
          </a:xfrm>
        </p:spPr>
        <p:txBody>
          <a:bodyPr/>
          <a:lstStyle/>
          <a:p>
            <a:r>
              <a:rPr lang="ja-JP" altLang="en-US" dirty="0"/>
              <a:t>DNS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909638"/>
            <a:ext cx="8580437" cy="52181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DNS </a:t>
            </a:r>
            <a:r>
              <a:rPr lang="en-US" dirty="0" smtClean="0"/>
              <a:t>(</a:t>
            </a:r>
            <a:r>
              <a:rPr lang="en-US" dirty="0"/>
              <a:t>Domain Name System)</a:t>
            </a:r>
          </a:p>
          <a:p>
            <a:pPr lvl="1"/>
            <a:r>
              <a:rPr lang="ja-JP" altLang="en-US" dirty="0"/>
              <a:t>IPアドレスとドメイン名</a:t>
            </a:r>
            <a:r>
              <a:rPr lang="ja-JP" altLang="en-US" dirty="0" smtClean="0"/>
              <a:t>を対応させるシステム</a:t>
            </a:r>
            <a:endParaRPr lang="en-US" altLang="ja-JP" dirty="0" smtClean="0"/>
          </a:p>
          <a:p>
            <a:r>
              <a:rPr lang="en-US" altLang="ja-JP" dirty="0" smtClean="0"/>
              <a:t>DNS</a:t>
            </a:r>
            <a:r>
              <a:rPr lang="ja-JP" altLang="en-US" dirty="0" smtClean="0"/>
              <a:t> サーバ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DNS</a:t>
            </a:r>
            <a:r>
              <a:rPr lang="ja-JP" altLang="en-US" dirty="0" smtClean="0"/>
              <a:t> サービスを提供するサーバ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ネットワーク接続のためには</a:t>
            </a:r>
            <a:endParaRPr lang="en-US" altLang="ja-JP" dirty="0" smtClean="0"/>
          </a:p>
          <a:p>
            <a:pPr marL="457200" lvl="1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</a:t>
            </a:r>
            <a:r>
              <a:rPr lang="en-US" altLang="ja-JP" dirty="0" smtClean="0"/>
              <a:t>DNS</a:t>
            </a:r>
            <a:r>
              <a:rPr lang="ja-JP" altLang="en-US" dirty="0" smtClean="0"/>
              <a:t> サーバの</a:t>
            </a:r>
            <a:r>
              <a:rPr lang="en-US" altLang="ja-JP" dirty="0" smtClean="0"/>
              <a:t>IP</a:t>
            </a:r>
            <a:r>
              <a:rPr lang="ja-JP" altLang="en-US" dirty="0" smtClean="0"/>
              <a:t> も必要</a:t>
            </a:r>
            <a:endParaRPr lang="ja-JP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7192" y="5566102"/>
            <a:ext cx="1441050" cy="126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>
            <a:spLocks noChangeArrowheads="1"/>
          </p:cNvSpPr>
          <p:nvPr/>
        </p:nvSpPr>
        <p:spPr bwMode="auto">
          <a:xfrm>
            <a:off x="6817333" y="4293396"/>
            <a:ext cx="1702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effectLst/>
                <a:sym typeface="Calibri" pitchFamily="34" charset="0"/>
              </a:rPr>
              <a:t>DNS </a:t>
            </a:r>
            <a:r>
              <a:rPr lang="ja-JP" altLang="en-US" dirty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サーバ</a:t>
            </a:r>
          </a:p>
          <a:p>
            <a:r>
              <a:rPr lang="en-US" dirty="0">
                <a:effectLst/>
                <a:sym typeface="Calibri" pitchFamily="34" charset="0"/>
              </a:rPr>
              <a:t>IP: 133.87.45.70</a:t>
            </a:r>
            <a:endParaRPr lang="ja-JP" altLang="en-US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1482141" y="5265504"/>
            <a:ext cx="4859330" cy="779463"/>
          </a:xfrm>
          <a:custGeom>
            <a:avLst/>
            <a:gdLst>
              <a:gd name="T0" fmla="*/ 0 w 3061"/>
              <a:gd name="T1" fmla="*/ 1237395220 h 491"/>
              <a:gd name="T2" fmla="*/ 2147483647 w 3061"/>
              <a:gd name="T3" fmla="*/ 153728650 h 491"/>
              <a:gd name="T4" fmla="*/ 2147483647 w 3061"/>
              <a:gd name="T5" fmla="*/ 309978248 h 491"/>
              <a:gd name="T6" fmla="*/ 0 60000 65536"/>
              <a:gd name="T7" fmla="*/ 0 60000 65536"/>
              <a:gd name="T8" fmla="*/ 0 60000 65536"/>
              <a:gd name="T9" fmla="*/ 0 w 3061"/>
              <a:gd name="T10" fmla="*/ 0 h 491"/>
              <a:gd name="T11" fmla="*/ 3061 w 3061"/>
              <a:gd name="T12" fmla="*/ 491 h 4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/>
          </a:custGeom>
          <a:noFill/>
          <a:ln w="28575" cmpd="sng">
            <a:solidFill>
              <a:srgbClr val="808080"/>
            </a:solidFill>
            <a:miter lim="800000"/>
            <a:headEnd type="triangle" w="lg" len="lg"/>
            <a:tailEnd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1647241" y="6276742"/>
            <a:ext cx="4737093" cy="722314"/>
          </a:xfrm>
          <a:custGeom>
            <a:avLst/>
            <a:gdLst>
              <a:gd name="T0" fmla="*/ 0 w 2984"/>
              <a:gd name="T1" fmla="*/ 786289282 h 455"/>
              <a:gd name="T2" fmla="*/ 2147483647 w 2984"/>
              <a:gd name="T3" fmla="*/ 1015624590 h 455"/>
              <a:gd name="T4" fmla="*/ 2147483647 w 2984"/>
              <a:gd name="T5" fmla="*/ 0 h 455"/>
              <a:gd name="T6" fmla="*/ 0 60000 65536"/>
              <a:gd name="T7" fmla="*/ 0 60000 65536"/>
              <a:gd name="T8" fmla="*/ 0 60000 65536"/>
              <a:gd name="T9" fmla="*/ 0 w 2984"/>
              <a:gd name="T10" fmla="*/ 0 h 455"/>
              <a:gd name="T11" fmla="*/ 2984 w 2984"/>
              <a:gd name="T12" fmla="*/ 455 h 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/>
          </a:custGeom>
          <a:noFill/>
          <a:ln w="28575" cmpd="sng">
            <a:solidFill>
              <a:srgbClr val="80808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836276" y="5054365"/>
            <a:ext cx="2852734" cy="1196978"/>
            <a:chOff x="0" y="0"/>
            <a:chExt cx="1797" cy="754"/>
          </a:xfrm>
        </p:grpSpPr>
        <p:sp>
          <p:nvSpPr>
            <p:cNvPr id="16" name="Letter"/>
            <p:cNvSpPr>
              <a:spLocks noEditPoints="1" noChangeArrowheads="1"/>
            </p:cNvSpPr>
            <p:nvPr/>
          </p:nvSpPr>
          <p:spPr bwMode="auto">
            <a:xfrm>
              <a:off x="0" y="0"/>
              <a:ext cx="1360" cy="499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/>
            </a:cu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  <p:sp>
          <p:nvSpPr>
            <p:cNvPr id="17" name="Text Box 9"/>
            <p:cNvSpPr>
              <a:spLocks noChangeArrowheads="1"/>
            </p:cNvSpPr>
            <p:nvPr/>
          </p:nvSpPr>
          <p:spPr bwMode="auto">
            <a:xfrm rot="20231076">
              <a:off x="706" y="347"/>
              <a:ext cx="1091" cy="4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dirty="0">
                  <a:effectLst/>
                  <a:ea typeface="ＭＳ Ｐゴシック" panose="020B0600070205080204" pitchFamily="50" charset="-128"/>
                  <a:sym typeface="ＭＳ Ｐゴシック" pitchFamily="50" charset="-128"/>
                </a:rPr>
                <a:t>返答</a:t>
              </a:r>
              <a:r>
                <a:rPr lang="en-US" dirty="0">
                  <a:effectLst/>
                  <a:sym typeface="Calibri" pitchFamily="34" charset="0"/>
                </a:rPr>
                <a:t>: </a:t>
              </a:r>
              <a:endParaRPr lang="ja-JP" altLang="en-US" dirty="0">
                <a:effectLst/>
                <a:ea typeface="ＭＳ Ｐゴシック" panose="020B0600070205080204" pitchFamily="50" charset="-128"/>
                <a:sym typeface="Calibri" pitchFamily="34" charset="0"/>
              </a:endParaRPr>
            </a:p>
            <a:p>
              <a:r>
                <a:rPr lang="en-US" dirty="0">
                  <a:effectLst/>
                  <a:sym typeface="Calibri" pitchFamily="34" charset="0"/>
                </a:rPr>
                <a:t>133.50.160.50 !!</a:t>
              </a:r>
              <a:endParaRPr lang="ja-JP" altLang="en-US" dirty="0">
                <a:effectLst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907711" y="4570175"/>
            <a:ext cx="2663824" cy="2770193"/>
            <a:chOff x="0" y="-1167"/>
            <a:chExt cx="1678" cy="1745"/>
          </a:xfrm>
        </p:grpSpPr>
        <p:sp>
          <p:nvSpPr>
            <p:cNvPr id="14" name="Letter"/>
            <p:cNvSpPr>
              <a:spLocks noEditPoints="1" noChangeArrowheads="1"/>
            </p:cNvSpPr>
            <p:nvPr/>
          </p:nvSpPr>
          <p:spPr bwMode="auto">
            <a:xfrm>
              <a:off x="0" y="0"/>
              <a:ext cx="1678" cy="57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/>
            </a:custGeom>
            <a:solidFill>
              <a:srgbClr val="FFFFFF"/>
            </a:solidFill>
            <a:ln w="9525" cmpd="sng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ja-JP" dirty="0">
                <a:effectLst/>
                <a:ea typeface="ＭＳ Ｐゴシック" panose="020B0600070205080204" pitchFamily="50" charset="-128"/>
                <a:sym typeface="ＭＳ Ｐゴシック" pitchFamily="50" charset="-128"/>
              </a:endParaRPr>
            </a:p>
          </p:txBody>
        </p:sp>
        <p:sp>
          <p:nvSpPr>
            <p:cNvPr id="15" name="Text Box 8"/>
            <p:cNvSpPr>
              <a:spLocks noChangeArrowheads="1"/>
            </p:cNvSpPr>
            <p:nvPr/>
          </p:nvSpPr>
          <p:spPr bwMode="auto">
            <a:xfrm rot="20217061">
              <a:off x="150" y="-1167"/>
              <a:ext cx="1283" cy="4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effectLst/>
                  <a:sym typeface="Calibri" pitchFamily="34" charset="0"/>
                </a:rPr>
                <a:t>mail.ep</a:t>
              </a:r>
              <a:r>
                <a:rPr lang="en-US" dirty="0" smtClean="0">
                  <a:effectLst/>
                  <a:sym typeface="Calibri" pitchFamily="34" charset="0"/>
                </a:rPr>
                <a:t> ~</a:t>
              </a:r>
              <a:r>
                <a:rPr lang="ja-JP" altLang="en-US" dirty="0" smtClean="0">
                  <a:effectLst/>
                  <a:ea typeface="ＭＳ Ｐゴシック" panose="020B0600070205080204" pitchFamily="50" charset="-128"/>
                  <a:sym typeface="Calibri" pitchFamily="34" charset="0"/>
                </a:rPr>
                <a:t>の</a:t>
              </a:r>
              <a:endParaRPr lang="en-US" altLang="ja-JP" dirty="0" smtClean="0">
                <a:effectLst/>
                <a:ea typeface="ＭＳ Ｐゴシック" panose="020B0600070205080204" pitchFamily="50" charset="-128"/>
                <a:sym typeface="Calibri" pitchFamily="34" charset="0"/>
              </a:endParaRPr>
            </a:p>
            <a:p>
              <a:r>
                <a:rPr lang="en-US" altLang="ja-JP" dirty="0" smtClean="0">
                  <a:effectLst/>
                  <a:ea typeface="ＭＳ Ｐゴシック" panose="020B0600070205080204" pitchFamily="50" charset="-128"/>
                  <a:sym typeface="Calibri" pitchFamily="34" charset="0"/>
                </a:rPr>
                <a:t>IP</a:t>
              </a:r>
              <a:r>
                <a:rPr lang="ja-JP" altLang="en-US" dirty="0" smtClean="0">
                  <a:effectLst/>
                  <a:ea typeface="ＭＳ Ｐゴシック" panose="020B0600070205080204" pitchFamily="50" charset="-128"/>
                  <a:sym typeface="Calibri" pitchFamily="34" charset="0"/>
                </a:rPr>
                <a:t> アドレス教えて</a:t>
              </a:r>
              <a:r>
                <a:rPr lang="en-US" altLang="ja-JP" dirty="0" smtClean="0">
                  <a:effectLst/>
                  <a:ea typeface="ＭＳ Ｐゴシック" panose="020B0600070205080204" pitchFamily="50" charset="-128"/>
                  <a:sym typeface="Calibri" pitchFamily="34" charset="0"/>
                </a:rPr>
                <a:t>!!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57" y="4005264"/>
            <a:ext cx="1508917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矢印コネクタ 2"/>
          <p:cNvCxnSpPr/>
          <p:nvPr/>
        </p:nvCxnSpPr>
        <p:spPr bwMode="auto">
          <a:xfrm flipV="1">
            <a:off x="3628242" y="4869661"/>
            <a:ext cx="1664088" cy="719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直線矢印コネクタ 21"/>
          <p:cNvCxnSpPr/>
          <p:nvPr/>
        </p:nvCxnSpPr>
        <p:spPr bwMode="auto">
          <a:xfrm flipH="1">
            <a:off x="3734018" y="5229437"/>
            <a:ext cx="1558312" cy="6567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 Box 8"/>
          <p:cNvSpPr>
            <a:spLocks noChangeArrowheads="1"/>
          </p:cNvSpPr>
          <p:nvPr/>
        </p:nvSpPr>
        <p:spPr bwMode="auto">
          <a:xfrm>
            <a:off x="39660" y="4142129"/>
            <a:ext cx="32357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メールサーバ</a:t>
            </a:r>
            <a:r>
              <a:rPr lang="en-US" altLang="ja-JP" sz="2000" dirty="0" smtClean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(mail.ep.sci.hokudai.ac.jp)</a:t>
            </a:r>
          </a:p>
          <a:p>
            <a:r>
              <a:rPr lang="ja-JP" altLang="en-US" sz="2000" dirty="0" smtClean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と通信したい場合</a:t>
            </a:r>
            <a:endParaRPr lang="ja-JP" altLang="en-US" sz="2000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 bwMode="auto">
          <a:xfrm>
            <a:off x="39659" y="4142128"/>
            <a:ext cx="8919598" cy="267089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8" name="直線矢印コネクタ 37"/>
          <p:cNvCxnSpPr/>
          <p:nvPr/>
        </p:nvCxnSpPr>
        <p:spPr bwMode="auto">
          <a:xfrm flipV="1">
            <a:off x="3780642" y="6670486"/>
            <a:ext cx="35286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254" y="5696153"/>
            <a:ext cx="1157087" cy="11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6"/>
          <p:cNvSpPr>
            <a:spLocks noChangeArrowheads="1"/>
          </p:cNvSpPr>
          <p:nvPr/>
        </p:nvSpPr>
        <p:spPr bwMode="auto">
          <a:xfrm>
            <a:off x="6877056" y="5164738"/>
            <a:ext cx="1819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メール</a:t>
            </a:r>
            <a:r>
              <a:rPr lang="ja-JP" altLang="en-US" dirty="0" smtClean="0">
                <a:effectLst/>
                <a:ea typeface="ＭＳ Ｐゴシック" panose="020B0600070205080204" pitchFamily="50" charset="-128"/>
                <a:sym typeface="ＭＳ Ｐゴシック" pitchFamily="50" charset="-128"/>
              </a:rPr>
              <a:t>サーバ</a:t>
            </a:r>
            <a:endParaRPr lang="ja-JP" altLang="en-US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  <a:p>
            <a:r>
              <a:rPr lang="en-US" dirty="0">
                <a:effectLst/>
                <a:sym typeface="Calibri" pitchFamily="34" charset="0"/>
              </a:rPr>
              <a:t>IP: </a:t>
            </a:r>
            <a:r>
              <a:rPr lang="en-US" dirty="0" smtClean="0">
                <a:effectLst/>
                <a:sym typeface="Calibri" pitchFamily="34" charset="0"/>
              </a:rPr>
              <a:t>133.50.160.50</a:t>
            </a:r>
            <a:endParaRPr lang="ja-JP" altLang="en-US" dirty="0">
              <a:effectLst/>
              <a:ea typeface="ＭＳ Ｐゴシック" panose="020B0600070205080204" pitchFamily="50" charset="-128"/>
            </a:endParaRPr>
          </a:p>
        </p:txBody>
      </p:sp>
      <p:graphicFrame>
        <p:nvGraphicFramePr>
          <p:cNvPr id="100363" name="表 1003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74868"/>
              </p:ext>
            </p:extLst>
          </p:nvPr>
        </p:nvGraphicFramePr>
        <p:xfrm>
          <a:off x="5955563" y="2636637"/>
          <a:ext cx="3082483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890"/>
                <a:gridCol w="1565593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a typeface="ＭＳ Ｐゴシック" panose="020B0600070205080204" pitchFamily="50" charset="-128"/>
                        </a:rPr>
                        <a:t>mail.ep.sci.hokudai.ac.jp</a:t>
                      </a:r>
                      <a:endParaRPr kumimoji="1" lang="ja-JP" altLang="en-US" dirty="0"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a typeface="ＭＳ Ｐゴシック" panose="020B0600070205080204" pitchFamily="50" charset="-128"/>
                        </a:rPr>
                        <a:t>133.50.160.50</a:t>
                      </a:r>
                      <a:endParaRPr kumimoji="1" lang="ja-JP" altLang="en-US" dirty="0"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a typeface="ＭＳ Ｐゴシック" panose="020B0600070205080204" pitchFamily="50" charset="-128"/>
                        </a:rPr>
                        <a:t>www.ep.sci.hokudai.ac.jp</a:t>
                      </a:r>
                      <a:endParaRPr kumimoji="1" lang="ja-JP" altLang="en-US" dirty="0"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ea typeface="ＭＳ Ｐゴシック" panose="020B0600070205080204" pitchFamily="50" charset="-128"/>
                        </a:rPr>
                        <a:t>133.50.160.51</a:t>
                      </a:r>
                      <a:endParaRPr kumimoji="1" lang="ja-JP" altLang="en-US" dirty="0"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Text Box 9"/>
          <p:cNvSpPr>
            <a:spLocks noChangeArrowheads="1"/>
          </p:cNvSpPr>
          <p:nvPr/>
        </p:nvSpPr>
        <p:spPr bwMode="auto">
          <a:xfrm>
            <a:off x="7008355" y="2204439"/>
            <a:ext cx="87716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effectLst/>
                <a:ea typeface="ＭＳ Ｐゴシック" panose="020B0600070205080204" pitchFamily="50" charset="-128"/>
              </a:rPr>
              <a:t>対応表</a:t>
            </a:r>
          </a:p>
        </p:txBody>
      </p:sp>
    </p:spTree>
    <p:extLst>
      <p:ext uri="{BB962C8B-B14F-4D97-AF65-F5344CB8AC3E}">
        <p14:creationId xmlns:p14="http://schemas.microsoft.com/office/powerpoint/2010/main" val="86663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2" grpId="0" animBg="1"/>
      <p:bldP spid="42" grpId="0"/>
      <p:bldP spid="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ネットワーク概要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ネットワーク</a:t>
            </a:r>
            <a:endParaRPr kumimoji="1" lang="en-US" altLang="ja-JP" dirty="0" smtClean="0"/>
          </a:p>
          <a:p>
            <a:pPr lvl="1"/>
            <a:r>
              <a:rPr lang="ja-JP" altLang="en-US" sz="2400" dirty="0" smtClean="0"/>
              <a:t>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ノード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同士を経路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リンク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で接続</a:t>
            </a:r>
            <a:endParaRPr kumimoji="1" lang="en-US" altLang="ja-JP" sz="2400" dirty="0" smtClean="0"/>
          </a:p>
          <a:p>
            <a:r>
              <a:rPr kumimoji="1" lang="ja-JP" altLang="en-US" dirty="0" smtClean="0"/>
              <a:t>コンピュータネットワーク</a:t>
            </a:r>
            <a:endParaRPr lang="en-US" altLang="ja-JP" dirty="0"/>
          </a:p>
          <a:p>
            <a:pPr lvl="1"/>
            <a:r>
              <a:rPr lang="ja-JP" altLang="en-US" dirty="0"/>
              <a:t>計算機同士の接続により構築される</a:t>
            </a:r>
            <a:r>
              <a:rPr lang="ja-JP" altLang="en-US" dirty="0" smtClean="0"/>
              <a:t>ネットワーク</a:t>
            </a:r>
            <a:endParaRPr kumimoji="1" lang="en-US" altLang="ja-JP" dirty="0" smtClean="0"/>
          </a:p>
          <a:p>
            <a:r>
              <a:rPr lang="en-US" altLang="ja-JP" dirty="0" smtClean="0"/>
              <a:t>LAN, WAN, Internet</a:t>
            </a:r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LAN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複数の計算機を相互接続したネットワーク</a:t>
            </a:r>
            <a:endParaRPr lang="en-US" altLang="ja-JP" sz="2400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WAN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複数の計算機を相互接続したネットワーク</a:t>
            </a:r>
            <a:endParaRPr lang="en-US" altLang="ja-JP" sz="2400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Internet</a:t>
            </a:r>
            <a:r>
              <a:rPr lang="en-US" altLang="ja-JP" sz="2400" dirty="0" smtClean="0"/>
              <a:t>: ARPANET </a:t>
            </a:r>
            <a:r>
              <a:rPr lang="ja-JP" altLang="en-US" sz="2400" dirty="0" smtClean="0"/>
              <a:t>を起源とする世界規模ネットワーク</a:t>
            </a:r>
            <a:endParaRPr lang="en-US" altLang="ja-JP" sz="2400" dirty="0" smtClean="0"/>
          </a:p>
          <a:p>
            <a:pPr lvl="1"/>
            <a:r>
              <a:rPr lang="ja-JP" altLang="en-US" sz="2400" dirty="0"/>
              <a:t>ネットワーク</a:t>
            </a:r>
            <a:r>
              <a:rPr lang="ja-JP" altLang="en-US" sz="2400" dirty="0" smtClean="0"/>
              <a:t>通信は個人の計算機から，</a:t>
            </a:r>
            <a:r>
              <a:rPr lang="en-US" altLang="ja-JP" sz="2400" dirty="0" smtClean="0"/>
              <a:t>LAN</a:t>
            </a:r>
            <a:r>
              <a:rPr lang="ja-JP" altLang="en-US" sz="2400" dirty="0" err="1" smtClean="0"/>
              <a:t>，</a:t>
            </a:r>
            <a:r>
              <a:rPr lang="en-US" altLang="ja-JP" sz="2400" dirty="0" smtClean="0"/>
              <a:t>WAN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を通じて </a:t>
            </a:r>
            <a:r>
              <a:rPr lang="en-US" altLang="ja-JP" sz="2400" dirty="0" smtClean="0"/>
              <a:t>Internet</a:t>
            </a:r>
            <a:r>
              <a:rPr lang="ja-JP" altLang="en-US" sz="2400" dirty="0" smtClean="0"/>
              <a:t> へ</a:t>
            </a:r>
            <a:endParaRPr lang="en-US" altLang="ja-JP" sz="2400" dirty="0" smtClean="0"/>
          </a:p>
          <a:p>
            <a:pPr lvl="1"/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083327" y="4725144"/>
            <a:ext cx="3025177" cy="2135346"/>
            <a:chOff x="1762713" y="2708670"/>
            <a:chExt cx="5895214" cy="4161187"/>
          </a:xfrm>
        </p:grpSpPr>
        <p:pic>
          <p:nvPicPr>
            <p:cNvPr id="5" name="Picture 10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2713" y="2708670"/>
              <a:ext cx="5895214" cy="416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347439" y="3240605"/>
              <a:ext cx="2024391" cy="649287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ja-JP" altLang="en-US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820253" y="2717385"/>
              <a:ext cx="2290879" cy="659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Internet</a:t>
              </a:r>
              <a:endParaRPr kumimoji="1" lang="ja-JP" altLang="en-US" sz="1600" b="1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8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まとめ：ネットワーク通信のために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692696"/>
            <a:ext cx="8712968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TCP/IP</a:t>
            </a:r>
          </a:p>
          <a:p>
            <a:pPr lvl="1"/>
            <a:r>
              <a:rPr lang="ja-JP" altLang="en-US" dirty="0" smtClean="0"/>
              <a:t>コンピュータネットワークの標準</a:t>
            </a:r>
            <a:r>
              <a:rPr lang="ja-JP" altLang="en-US" dirty="0" smtClean="0">
                <a:solidFill>
                  <a:srgbClr val="FF0000"/>
                </a:solidFill>
              </a:rPr>
              <a:t>プロトコル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ja-JP" altLang="en-US" dirty="0" smtClean="0">
                <a:solidFill>
                  <a:srgbClr val="FF0000"/>
                </a:solidFill>
              </a:rPr>
              <a:t>通信規約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ja-JP" altLang="en-US" dirty="0" smtClean="0"/>
              <a:t>コンピュータ同士が通信する際の約束事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アプリケーションソフトウェアや階層により用いられるプロトコルが異なる</a:t>
            </a:r>
            <a:endParaRPr lang="en-US" altLang="ja-JP" dirty="0" smtClean="0"/>
          </a:p>
          <a:p>
            <a:r>
              <a:rPr lang="ja-JP" altLang="en-US" dirty="0"/>
              <a:t>ネットワーク</a:t>
            </a:r>
            <a:r>
              <a:rPr lang="ja-JP" altLang="en-US" dirty="0" smtClean="0"/>
              <a:t>通信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プロトコルに則りデータを</a:t>
            </a:r>
            <a:r>
              <a:rPr lang="ja-JP" altLang="en-US" dirty="0" smtClean="0">
                <a:solidFill>
                  <a:srgbClr val="FF0000"/>
                </a:solidFill>
              </a:rPr>
              <a:t>パケット</a:t>
            </a:r>
            <a:r>
              <a:rPr lang="ja-JP" altLang="en-US" dirty="0" smtClean="0"/>
              <a:t>に分割し，ネットワークを介して相手の計算機の</a:t>
            </a:r>
            <a:r>
              <a:rPr lang="ja-JP" altLang="en-US" dirty="0" smtClean="0">
                <a:solidFill>
                  <a:srgbClr val="FF0000"/>
                </a:solidFill>
              </a:rPr>
              <a:t>ポート</a:t>
            </a:r>
            <a:r>
              <a:rPr lang="ja-JP" altLang="en-US" dirty="0" smtClean="0"/>
              <a:t>へ送信</a:t>
            </a:r>
            <a:endParaRPr lang="en-US" altLang="ja-JP" dirty="0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34912"/>
              </p:ext>
            </p:extLst>
          </p:nvPr>
        </p:nvGraphicFramePr>
        <p:xfrm>
          <a:off x="1547664" y="5013176"/>
          <a:ext cx="6336704" cy="1583427"/>
        </p:xfrm>
        <a:graphic>
          <a:graphicData uri="http://schemas.openxmlformats.org/drawingml/2006/table">
            <a:tbl>
              <a:tblPr/>
              <a:tblGrid>
                <a:gridCol w="2769015"/>
                <a:gridCol w="3567689"/>
              </a:tblGrid>
              <a:tr h="277079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階層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代表的なプロトコル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アプリケーション層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SMTP (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メール送信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),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HTTP (Web </a:t>
                      </a:r>
                      <a:r>
                        <a:rPr kumimoji="0" lang="ja-JP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閲覧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)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  <a:tr h="314331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トランスポート層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TCP, UDP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  <a:tr h="314331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インターネット層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IP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  <a:tr h="345165"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ネットワークインターフェース層</a:t>
                      </a:r>
                      <a:endParaRPr kumimoji="0" 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itchFamily="50" charset="-128"/>
                          <a:sym typeface="Arial" pitchFamily="34" charset="0"/>
                        </a:rPr>
                        <a:t>Ethernet</a:t>
                      </a:r>
                      <a:endParaRPr kumimoji="0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sym typeface="Calibri" pitchFamily="34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まとめ：ネットワーク通信のために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dirty="0" smtClean="0"/>
              <a:t>必要なこと</a:t>
            </a:r>
            <a:endParaRPr lang="en-US" altLang="ja-JP" dirty="0" smtClean="0"/>
          </a:p>
          <a:p>
            <a:pPr lvl="1"/>
            <a:r>
              <a:rPr lang="ja-JP" altLang="en-US" dirty="0"/>
              <a:t>送信先</a:t>
            </a:r>
            <a:r>
              <a:rPr lang="ja-JP" altLang="en-US" dirty="0" smtClean="0"/>
              <a:t>特定</a:t>
            </a:r>
            <a:endParaRPr lang="en-US" altLang="ja-JP" dirty="0"/>
          </a:p>
          <a:p>
            <a:pPr lvl="1"/>
            <a:r>
              <a:rPr lang="ja-JP" altLang="en-US" dirty="0"/>
              <a:t>最適</a:t>
            </a:r>
            <a:r>
              <a:rPr lang="en-US" altLang="ja-JP" dirty="0"/>
              <a:t>(</a:t>
            </a:r>
            <a:r>
              <a:rPr lang="ja-JP" altLang="en-US" dirty="0"/>
              <a:t>最短</a:t>
            </a:r>
            <a:r>
              <a:rPr lang="en-US" altLang="ja-JP" dirty="0"/>
              <a:t>)</a:t>
            </a:r>
            <a:r>
              <a:rPr lang="ja-JP" altLang="en-US" dirty="0"/>
              <a:t>な通信経路の</a:t>
            </a:r>
            <a:r>
              <a:rPr lang="ja-JP" altLang="en-US" dirty="0" smtClean="0"/>
              <a:t>選択</a:t>
            </a:r>
            <a:endParaRPr lang="en-US" altLang="ja-JP" dirty="0" smtClean="0"/>
          </a:p>
          <a:p>
            <a:r>
              <a:rPr lang="ja-JP" altLang="en-US" dirty="0" smtClean="0"/>
              <a:t>ネットワークパラメータ</a:t>
            </a:r>
            <a:endParaRPr lang="en-US" altLang="ja-JP" dirty="0"/>
          </a:p>
          <a:p>
            <a:pPr lvl="1"/>
            <a:r>
              <a:rPr lang="ja-JP" altLang="en-US" dirty="0" smtClean="0"/>
              <a:t>通信経路の最適化のために必要</a:t>
            </a:r>
            <a:endParaRPr lang="en-US" altLang="ja-JP" dirty="0" smtClean="0"/>
          </a:p>
          <a:p>
            <a:pPr lvl="2"/>
            <a:r>
              <a:rPr lang="en-US" altLang="ja-JP" b="1" dirty="0" smtClean="0">
                <a:solidFill>
                  <a:srgbClr val="FF0000"/>
                </a:solidFill>
              </a:rPr>
              <a:t>IP </a:t>
            </a:r>
            <a:r>
              <a:rPr lang="ja-JP" altLang="en-US" b="1" dirty="0">
                <a:solidFill>
                  <a:srgbClr val="FF0000"/>
                </a:solidFill>
              </a:rPr>
              <a:t>アドレス，サブネットマスク，ネットワークアドレス</a:t>
            </a:r>
            <a:r>
              <a:rPr lang="ja-JP" altLang="en-US" b="1" dirty="0" smtClean="0">
                <a:solidFill>
                  <a:srgbClr val="FF0000"/>
                </a:solidFill>
              </a:rPr>
              <a:t>， ブロードキャストアドレス，ゲートウェイアドレス</a:t>
            </a:r>
            <a:r>
              <a:rPr lang="ja-JP" altLang="en-US" b="1" dirty="0" smtClean="0">
                <a:solidFill>
                  <a:srgbClr val="FF0000"/>
                </a:solidFill>
              </a:rPr>
              <a:t>，</a:t>
            </a:r>
            <a:r>
              <a:rPr lang="en-US" altLang="ja-JP" b="1" dirty="0" smtClean="0">
                <a:solidFill>
                  <a:srgbClr val="FF0000"/>
                </a:solidFill>
              </a:rPr>
              <a:t>MAC</a:t>
            </a:r>
            <a:r>
              <a:rPr lang="ja-JP" altLang="en-US" b="1" dirty="0" smtClean="0">
                <a:solidFill>
                  <a:srgbClr val="FF0000"/>
                </a:solidFill>
              </a:rPr>
              <a:t> </a:t>
            </a:r>
            <a:r>
              <a:rPr lang="ja-JP" altLang="en-US" b="1" dirty="0" smtClean="0">
                <a:solidFill>
                  <a:srgbClr val="FF0000"/>
                </a:solidFill>
              </a:rPr>
              <a:t>アドレス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dirty="0" smtClean="0"/>
              <a:t>DNS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IP</a:t>
            </a:r>
            <a:r>
              <a:rPr kumimoji="1" lang="ja-JP" altLang="en-US" dirty="0" smtClean="0">
                <a:solidFill>
                  <a:srgbClr val="FF0000"/>
                </a:solidFill>
              </a:rPr>
              <a:t> アドレス</a:t>
            </a:r>
            <a:r>
              <a:rPr kumimoji="1" lang="ja-JP" altLang="en-US" dirty="0" smtClean="0"/>
              <a:t>と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ドメイン名</a:t>
            </a:r>
            <a:r>
              <a:rPr kumimoji="1" lang="ja-JP" altLang="en-US" dirty="0" smtClean="0"/>
              <a:t>を対応させるシステム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48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実技</a:t>
            </a:r>
            <a:r>
              <a:rPr kumimoji="1" lang="ja-JP" altLang="en-US" dirty="0" smtClean="0"/>
              <a:t>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各テーブル担当の</a:t>
            </a:r>
            <a:r>
              <a:rPr kumimoji="1" lang="en-US" altLang="ja-JP" dirty="0" smtClean="0"/>
              <a:t>TA</a:t>
            </a:r>
            <a:r>
              <a:rPr kumimoji="1" lang="ja-JP" altLang="en-US" dirty="0" smtClean="0"/>
              <a:t> によるネットワークトラブルが仕込まれます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座学編・実技編の前半の内容をフル活用してトラブルシューティングしてください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3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Wikipedia, IPv6, 2014/05/03</a:t>
            </a:r>
          </a:p>
          <a:p>
            <a:pPr lvl="1"/>
            <a:r>
              <a:rPr kumimoji="1" lang="en-US" altLang="ja-JP" dirty="0">
                <a:hlinkClick r:id="rId2"/>
              </a:rPr>
              <a:t>http://</a:t>
            </a:r>
            <a:r>
              <a:rPr kumimoji="1" lang="en-US" altLang="ja-JP" dirty="0" smtClean="0">
                <a:hlinkClick r:id="rId2"/>
              </a:rPr>
              <a:t>ja.wikipedia.org/wiki/IPv6</a:t>
            </a:r>
            <a:endParaRPr kumimoji="1" lang="en-US" altLang="ja-JP" dirty="0" smtClean="0"/>
          </a:p>
          <a:p>
            <a:r>
              <a:rPr lang="ja-JP" altLang="en-US" sz="2800" dirty="0"/>
              <a:t>竹下隆史</a:t>
            </a:r>
            <a:r>
              <a:rPr lang="en-US" altLang="ja-JP" sz="2800" dirty="0"/>
              <a:t>. </a:t>
            </a:r>
            <a:r>
              <a:rPr lang="ja-JP" altLang="en-US" sz="2800" dirty="0"/>
              <a:t>村山公保</a:t>
            </a:r>
            <a:r>
              <a:rPr lang="en-US" altLang="ja-JP" sz="2800" dirty="0"/>
              <a:t>. </a:t>
            </a:r>
            <a:r>
              <a:rPr lang="ja-JP" altLang="en-US" sz="2800" dirty="0"/>
              <a:t>荒井透</a:t>
            </a:r>
            <a:r>
              <a:rPr lang="en-US" altLang="ja-JP" sz="2800" dirty="0"/>
              <a:t>. </a:t>
            </a:r>
            <a:r>
              <a:rPr lang="ja-JP" altLang="en-US" sz="2800" dirty="0"/>
              <a:t>苅田幸雄</a:t>
            </a:r>
            <a:r>
              <a:rPr lang="en-US" altLang="ja-JP" sz="2800" dirty="0"/>
              <a:t>, </a:t>
            </a:r>
            <a:r>
              <a:rPr lang="ja-JP" altLang="en-US" sz="2800" dirty="0"/>
              <a:t>マスタリング </a:t>
            </a:r>
            <a:r>
              <a:rPr lang="en-US" altLang="ja-JP" sz="2800" dirty="0"/>
              <a:t>TCP/IP </a:t>
            </a:r>
            <a:r>
              <a:rPr lang="ja-JP" altLang="en-US" sz="2800" dirty="0"/>
              <a:t>入門編 第</a:t>
            </a:r>
            <a:r>
              <a:rPr lang="en-US" altLang="ja-JP" sz="2800" dirty="0"/>
              <a:t>4</a:t>
            </a:r>
            <a:r>
              <a:rPr lang="ja-JP" altLang="en-US" sz="2800" dirty="0"/>
              <a:t>版</a:t>
            </a:r>
            <a:r>
              <a:rPr lang="en-US" altLang="ja-JP" sz="2800" dirty="0"/>
              <a:t>, </a:t>
            </a:r>
            <a:r>
              <a:rPr lang="ja-JP" altLang="en-US" sz="2800" dirty="0"/>
              <a:t>オーム社</a:t>
            </a:r>
            <a:r>
              <a:rPr lang="en-US" altLang="ja-JP" sz="2800" dirty="0"/>
              <a:t>, </a:t>
            </a:r>
            <a:r>
              <a:rPr lang="ja-JP" altLang="en-US" sz="2800" dirty="0"/>
              <a:t>平成</a:t>
            </a:r>
            <a:r>
              <a:rPr lang="en-US" altLang="ja-JP" sz="2800" dirty="0"/>
              <a:t>20</a:t>
            </a:r>
            <a:r>
              <a:rPr lang="ja-JP" altLang="en-US" sz="2800" dirty="0"/>
              <a:t>年</a:t>
            </a:r>
            <a:r>
              <a:rPr lang="en-US" altLang="ja-JP" sz="2800" dirty="0"/>
              <a:t>6</a:t>
            </a:r>
            <a:r>
              <a:rPr lang="ja-JP" altLang="en-US" sz="2800" dirty="0"/>
              <a:t>月</a:t>
            </a:r>
            <a:r>
              <a:rPr lang="en-US" altLang="ja-JP" sz="2800" dirty="0"/>
              <a:t>30</a:t>
            </a:r>
            <a:r>
              <a:rPr lang="ja-JP" altLang="en-US" sz="2800" dirty="0"/>
              <a:t>日 第</a:t>
            </a:r>
            <a:r>
              <a:rPr lang="en-US" altLang="ja-JP" sz="2800" dirty="0"/>
              <a:t>6</a:t>
            </a:r>
            <a:r>
              <a:rPr lang="ja-JP" altLang="en-US" sz="2800" dirty="0"/>
              <a:t>刷</a:t>
            </a:r>
            <a:r>
              <a:rPr lang="en-US" altLang="ja-JP" sz="2800" dirty="0"/>
              <a:t>, ISBN 978-4-274-06677-1</a:t>
            </a:r>
            <a:endParaRPr lang="ja-JP" altLang="en-US" sz="2800" dirty="0"/>
          </a:p>
          <a:p>
            <a:r>
              <a:rPr lang="ja-JP" altLang="en-US" sz="2800" dirty="0" smtClean="0"/>
              <a:t>三上 峻</a:t>
            </a:r>
            <a:r>
              <a:rPr lang="en-US" altLang="ja-JP" sz="2800" dirty="0" smtClean="0"/>
              <a:t>, INEX2014</a:t>
            </a:r>
            <a:r>
              <a:rPr lang="ja-JP" altLang="en-US" sz="2800" dirty="0" smtClean="0"/>
              <a:t> 第 </a:t>
            </a:r>
            <a:r>
              <a:rPr lang="en-US" altLang="ja-JP" sz="2800" dirty="0" smtClean="0"/>
              <a:t>4</a:t>
            </a:r>
            <a:r>
              <a:rPr lang="ja-JP" altLang="en-US" sz="2800" dirty="0"/>
              <a:t> </a:t>
            </a:r>
            <a:r>
              <a:rPr lang="ja-JP" altLang="en-US" sz="2800" dirty="0" smtClean="0"/>
              <a:t>回レクチャー資料</a:t>
            </a:r>
            <a:r>
              <a:rPr lang="en-US" altLang="ja-JP" sz="2800" dirty="0" smtClean="0"/>
              <a:t>, 2014/05/09  </a:t>
            </a:r>
          </a:p>
          <a:p>
            <a:pPr lvl="1"/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://www.ep.sci.hokudai.ac.jp/~</a:t>
            </a:r>
            <a:r>
              <a:rPr lang="en-US" altLang="ja-JP" dirty="0" smtClean="0">
                <a:hlinkClick r:id="rId3"/>
              </a:rPr>
              <a:t>inex/y2014/0509/lecture/pub</a:t>
            </a:r>
            <a:r>
              <a:rPr lang="en-US" altLang="ja-JP" dirty="0">
                <a:hlinkClick r:id="rId3"/>
              </a:rPr>
              <a:t>/</a:t>
            </a:r>
            <a:endParaRPr lang="ja-JP" altLang="en-US" dirty="0">
              <a:hlinkClick r:id="rId3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84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sz="3000" dirty="0" smtClean="0"/>
              <a:t>渡辺健介</a:t>
            </a:r>
            <a:r>
              <a:rPr lang="en-US" altLang="ja-JP" sz="3000" dirty="0" smtClean="0"/>
              <a:t>, INEX2015</a:t>
            </a:r>
            <a:r>
              <a:rPr lang="ja-JP" altLang="en-US" sz="3000" dirty="0" smtClean="0"/>
              <a:t> 第 </a:t>
            </a:r>
            <a:r>
              <a:rPr lang="en-US" altLang="ja-JP" sz="3000" dirty="0" smtClean="0"/>
              <a:t>4</a:t>
            </a:r>
            <a:r>
              <a:rPr lang="ja-JP" altLang="en-US" sz="3000" dirty="0" smtClean="0"/>
              <a:t> 回レクチャー資料</a:t>
            </a:r>
            <a:r>
              <a:rPr lang="en-US" altLang="ja-JP" sz="3000" dirty="0" smtClean="0"/>
              <a:t>, 2015/05/08  </a:t>
            </a:r>
          </a:p>
          <a:p>
            <a:pPr lvl="1"/>
            <a:r>
              <a:rPr lang="en-US" altLang="ja-JP" sz="2600" dirty="0" smtClean="0">
                <a:hlinkClick r:id="rId2"/>
              </a:rPr>
              <a:t>http://www.ep.sci.hokudai.ac.jp/~inex/y2015/0508/lecture/pub/</a:t>
            </a:r>
            <a:endParaRPr lang="en-US" altLang="ja-JP" sz="3000" dirty="0" smtClean="0"/>
          </a:p>
          <a:p>
            <a:r>
              <a:rPr lang="ja-JP" altLang="en-US" sz="3200" dirty="0" smtClean="0"/>
              <a:t>キーマンズネット</a:t>
            </a:r>
            <a:r>
              <a:rPr lang="en-US" altLang="ja-JP" sz="3200" dirty="0"/>
              <a:t>, </a:t>
            </a:r>
            <a:r>
              <a:rPr lang="ja-JP" altLang="en-US" sz="3200" dirty="0"/>
              <a:t>第</a:t>
            </a:r>
            <a:r>
              <a:rPr lang="en-US" altLang="ja-JP" sz="3200" dirty="0"/>
              <a:t>1</a:t>
            </a:r>
            <a:r>
              <a:rPr lang="ja-JP" altLang="en-US" sz="3200" dirty="0"/>
              <a:t>回通信ネットワークの仕組み</a:t>
            </a:r>
            <a:r>
              <a:rPr lang="en-US" altLang="ja-JP" sz="3200" dirty="0"/>
              <a:t>2007/11/05 </a:t>
            </a:r>
            <a:endParaRPr lang="en-US" altLang="ja-JP" sz="3200" dirty="0" smtClean="0"/>
          </a:p>
          <a:p>
            <a:pPr lvl="1"/>
            <a:r>
              <a:rPr lang="en-US" altLang="ja-JP" dirty="0" smtClean="0">
                <a:hlinkClick r:id="rId3"/>
              </a:rPr>
              <a:t>http</a:t>
            </a:r>
            <a:r>
              <a:rPr lang="en-US" altLang="ja-JP" dirty="0">
                <a:hlinkClick r:id="rId3"/>
              </a:rPr>
              <a:t>://www.keyman.or.jp/at/manage/nms/30002374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r>
              <a:rPr lang="en-US" altLang="ja-JP" dirty="0" smtClean="0"/>
              <a:t>Wikipedia, </a:t>
            </a:r>
            <a:r>
              <a:rPr lang="ja-JP" altLang="en-US" dirty="0" smtClean="0"/>
              <a:t>識別子</a:t>
            </a:r>
            <a:r>
              <a:rPr lang="en-US" altLang="ja-JP" dirty="0" smtClean="0"/>
              <a:t>, 2016/05/03</a:t>
            </a:r>
          </a:p>
          <a:p>
            <a:pPr lvl="1"/>
            <a:r>
              <a:rPr lang="en-US" altLang="ja-JP" dirty="0">
                <a:hlinkClick r:id="rId4"/>
              </a:rPr>
              <a:t>http://ja.wikipedia.org/wiki/%</a:t>
            </a:r>
            <a:r>
              <a:rPr lang="en-US" altLang="ja-JP" dirty="0" smtClean="0">
                <a:hlinkClick r:id="rId4"/>
              </a:rPr>
              <a:t>E8%AD%98%E5%88%A5%E5%AD%90</a:t>
            </a:r>
            <a:endParaRPr lang="en-US" altLang="ja-JP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77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000" dirty="0" smtClean="0"/>
              <a:t>IT</a:t>
            </a:r>
            <a:r>
              <a:rPr lang="ja-JP" altLang="en-US" sz="3000" dirty="0" smtClean="0"/>
              <a:t> 用語辞典 </a:t>
            </a:r>
            <a:r>
              <a:rPr lang="en-US" altLang="ja-JP" sz="3000" dirty="0" smtClean="0"/>
              <a:t>e-Words, </a:t>
            </a:r>
            <a:r>
              <a:rPr lang="ja-JP" altLang="en-US" sz="3000" dirty="0" smtClean="0"/>
              <a:t>ネットワーク，</a:t>
            </a:r>
            <a:r>
              <a:rPr lang="en-US" altLang="ja-JP" sz="3000" dirty="0" smtClean="0"/>
              <a:t>2016/05/12</a:t>
            </a:r>
          </a:p>
          <a:p>
            <a:pPr lvl="1"/>
            <a:r>
              <a:rPr lang="en-US" altLang="ja-JP" sz="2600" dirty="0" smtClean="0"/>
              <a:t>http</a:t>
            </a:r>
            <a:r>
              <a:rPr lang="en-US" altLang="ja-JP" sz="2600" dirty="0"/>
              <a:t>://e-words.jp/w/%</a:t>
            </a:r>
            <a:r>
              <a:rPr lang="en-US" altLang="ja-JP" sz="2600" dirty="0" smtClean="0"/>
              <a:t>E3%83%8D%E3%83%83%E3%83%88%E3%83%AF%E3%83%BC%E3%82%AF.html</a:t>
            </a:r>
          </a:p>
          <a:p>
            <a:endParaRPr lang="en-US" altLang="ja-JP" sz="3400" dirty="0" smtClean="0"/>
          </a:p>
        </p:txBody>
      </p:sp>
    </p:spTree>
    <p:extLst>
      <p:ext uri="{BB962C8B-B14F-4D97-AF65-F5344CB8AC3E}">
        <p14:creationId xmlns:p14="http://schemas.microsoft.com/office/powerpoint/2010/main" val="6825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Internet</a:t>
            </a:r>
            <a:r>
              <a:rPr kumimoji="1" lang="ja-JP" altLang="en-US" dirty="0" smtClean="0"/>
              <a:t> へ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3450" y="633321"/>
            <a:ext cx="8229600" cy="4525963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</a:rPr>
              <a:t>Internet</a:t>
            </a:r>
            <a:r>
              <a:rPr lang="en-US" altLang="ja-JP" dirty="0"/>
              <a:t> </a:t>
            </a:r>
          </a:p>
          <a:p>
            <a:pPr lvl="1"/>
            <a:r>
              <a:rPr lang="en-US" altLang="ja-JP" dirty="0" err="1"/>
              <a:t>ARPAnet</a:t>
            </a:r>
            <a:r>
              <a:rPr lang="ja-JP" altLang="en-US" dirty="0"/>
              <a:t> を起源とする世界規模のネットワーク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sz="2400" dirty="0"/>
              <a:t>※</a:t>
            </a:r>
            <a:r>
              <a:rPr lang="ja-JP" altLang="en-US" sz="2400" dirty="0"/>
              <a:t> </a:t>
            </a:r>
            <a:r>
              <a:rPr lang="en-US" altLang="ja-JP" sz="2400" dirty="0"/>
              <a:t>internet</a:t>
            </a:r>
          </a:p>
          <a:p>
            <a:pPr lvl="2"/>
            <a:r>
              <a:rPr lang="ja-JP" altLang="en-US" sz="2000" dirty="0"/>
              <a:t>複数のネットワークを相互接続する</a:t>
            </a:r>
            <a:r>
              <a:rPr lang="ja-JP" altLang="en-US" sz="2000" dirty="0" smtClean="0"/>
              <a:t>ネットワーク</a:t>
            </a:r>
            <a:endParaRPr lang="en-US" altLang="ja-JP" sz="2000" dirty="0" smtClean="0"/>
          </a:p>
          <a:p>
            <a:r>
              <a:rPr lang="ja-JP" altLang="en-US" sz="2800" dirty="0"/>
              <a:t>ネットワーク通信は個人の計算機から，</a:t>
            </a:r>
            <a:r>
              <a:rPr lang="en-US" altLang="ja-JP" sz="2800" dirty="0" smtClean="0"/>
              <a:t>LAN, WAN</a:t>
            </a:r>
            <a:r>
              <a:rPr lang="ja-JP" altLang="en-US" sz="2800" dirty="0" smtClean="0"/>
              <a:t> 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通じて</a:t>
            </a:r>
            <a:r>
              <a:rPr lang="en-US" altLang="ja-JP" sz="2800" dirty="0" smtClean="0"/>
              <a:t>Internet</a:t>
            </a:r>
            <a:r>
              <a:rPr lang="ja-JP" altLang="en-US" sz="2800" dirty="0" smtClean="0"/>
              <a:t> へ</a:t>
            </a:r>
            <a:r>
              <a:rPr lang="en-US" altLang="ja-JP" sz="2800" dirty="0" smtClean="0"/>
              <a:t>	</a:t>
            </a:r>
            <a:endParaRPr lang="ja-JP" altLang="en-US" sz="2800" dirty="0"/>
          </a:p>
          <a:p>
            <a:endParaRPr kumimoji="1" lang="ja-JP" altLang="en-US" sz="2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785602" y="3069718"/>
            <a:ext cx="5359285" cy="3782897"/>
            <a:chOff x="1762713" y="2708670"/>
            <a:chExt cx="5895214" cy="4161187"/>
          </a:xfrm>
        </p:grpSpPr>
        <p:pic>
          <p:nvPicPr>
            <p:cNvPr id="5" name="Picture 10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2713" y="2708670"/>
              <a:ext cx="5895214" cy="416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3347439" y="3240605"/>
              <a:ext cx="2024391" cy="649287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ja-JP" altLang="en-US" dirty="0">
                <a:ea typeface="ＭＳ Ｐゴシック" panose="020B0600070205080204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921218" y="2717385"/>
              <a:ext cx="2557741" cy="57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Internet</a:t>
              </a:r>
              <a:endParaRPr kumimoji="1" lang="ja-JP" altLang="en-US" sz="2800" b="1" dirty="0">
                <a:solidFill>
                  <a:srgbClr val="002060"/>
                </a:solidFill>
                <a:effectLst/>
                <a:ea typeface="ＭＳ Ｐゴシック" panose="020B060007020508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4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コンピュータネットワークの管理形態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47253"/>
            <a:ext cx="8424936" cy="4525963"/>
          </a:xfrm>
        </p:spPr>
        <p:txBody>
          <a:bodyPr numCol="2">
            <a:normAutofit/>
          </a:bodyPr>
          <a:lstStyle/>
          <a:p>
            <a:r>
              <a:rPr lang="ja-JP" altLang="en-US" sz="2800" dirty="0"/>
              <a:t>集中管理</a:t>
            </a:r>
            <a:endParaRPr lang="en-US" altLang="ja-JP" sz="2800" dirty="0"/>
          </a:p>
          <a:p>
            <a:pPr lvl="1"/>
            <a:r>
              <a:rPr lang="ja-JP" altLang="en-US" sz="2400" dirty="0" smtClean="0"/>
              <a:t>一つのコンピュータで   ネットワークの管理する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メリット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運用やセキュリティ管理が容易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デメリット</a:t>
            </a:r>
            <a:endParaRPr lang="en-US" altLang="ja-JP" sz="2400" dirty="0"/>
          </a:p>
          <a:p>
            <a:pPr lvl="2"/>
            <a:r>
              <a:rPr lang="ja-JP" altLang="en-US" sz="2000" dirty="0" smtClean="0"/>
              <a:t>障害が発生するとシステム全体が停止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分散管理</a:t>
            </a:r>
            <a:endParaRPr lang="ja-JP" altLang="en-US" sz="2000" dirty="0"/>
          </a:p>
          <a:p>
            <a:pPr lvl="1"/>
            <a:r>
              <a:rPr lang="ja-JP" altLang="en-US" sz="2400" dirty="0" smtClean="0"/>
              <a:t>複数のコンピュータで処理を分散して管理する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メリット</a:t>
            </a:r>
            <a:endParaRPr lang="en-US" altLang="ja-JP" sz="2000" dirty="0" smtClean="0"/>
          </a:p>
          <a:p>
            <a:pPr lvl="2"/>
            <a:r>
              <a:rPr lang="ja-JP" altLang="en-US" sz="2000" dirty="0"/>
              <a:t>ネットワーク全体に及ぶ致命的な障害が発生しにくい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デメリット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運用やセキュリティ管理が複雑</a:t>
            </a:r>
            <a:endParaRPr lang="en-US" altLang="ja-JP" sz="2000" dirty="0" smtClean="0"/>
          </a:p>
        </p:txBody>
      </p:sp>
      <p:cxnSp>
        <p:nvCxnSpPr>
          <p:cNvPr id="51" name="直線コネクタ 50"/>
          <p:cNvCxnSpPr/>
          <p:nvPr/>
        </p:nvCxnSpPr>
        <p:spPr bwMode="auto">
          <a:xfrm flipV="1">
            <a:off x="810439" y="5955904"/>
            <a:ext cx="1617133" cy="4820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 flipH="1">
            <a:off x="2505525" y="5067987"/>
            <a:ext cx="894101" cy="8029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/>
          <p:cNvCxnSpPr/>
          <p:nvPr/>
        </p:nvCxnSpPr>
        <p:spPr bwMode="auto">
          <a:xfrm flipH="1" flipV="1">
            <a:off x="2684028" y="5881708"/>
            <a:ext cx="1130335" cy="556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>
            <a:off x="1266527" y="4981298"/>
            <a:ext cx="1191265" cy="818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88" y="4595412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195" y="4545288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00667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953" y="6060464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直線コネクタ 73"/>
          <p:cNvCxnSpPr>
            <a:stCxn id="81" idx="3"/>
            <a:endCxn id="88" idx="1"/>
          </p:cNvCxnSpPr>
          <p:nvPr/>
        </p:nvCxnSpPr>
        <p:spPr bwMode="auto">
          <a:xfrm flipV="1">
            <a:off x="5874074" y="6323956"/>
            <a:ext cx="753186" cy="18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線コネクタ 74"/>
          <p:cNvCxnSpPr>
            <a:stCxn id="79" idx="1"/>
            <a:endCxn id="87" idx="3"/>
          </p:cNvCxnSpPr>
          <p:nvPr/>
        </p:nvCxnSpPr>
        <p:spPr bwMode="auto">
          <a:xfrm flipH="1">
            <a:off x="7567877" y="4960756"/>
            <a:ext cx="678849" cy="60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>
            <a:stCxn id="82" idx="1"/>
            <a:endCxn id="88" idx="3"/>
          </p:cNvCxnSpPr>
          <p:nvPr/>
        </p:nvCxnSpPr>
        <p:spPr bwMode="auto">
          <a:xfrm flipH="1">
            <a:off x="7584091" y="6309187"/>
            <a:ext cx="732325" cy="147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線コネクタ 76"/>
          <p:cNvCxnSpPr>
            <a:stCxn id="78" idx="3"/>
            <a:endCxn id="87" idx="1"/>
          </p:cNvCxnSpPr>
          <p:nvPr/>
        </p:nvCxnSpPr>
        <p:spPr bwMode="auto">
          <a:xfrm flipV="1">
            <a:off x="5875039" y="4966809"/>
            <a:ext cx="736007" cy="107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00" y="4637064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6726" y="4620304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035" y="5985345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968735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229200"/>
            <a:ext cx="1157765" cy="11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046" y="4488393"/>
            <a:ext cx="956831" cy="9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260" y="5845540"/>
            <a:ext cx="956831" cy="9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3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コンピュータネットワークの管理形態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847253"/>
            <a:ext cx="8424936" cy="4525963"/>
          </a:xfrm>
        </p:spPr>
        <p:txBody>
          <a:bodyPr numCol="2">
            <a:normAutofit/>
          </a:bodyPr>
          <a:lstStyle/>
          <a:p>
            <a:r>
              <a:rPr lang="ja-JP" altLang="en-US" sz="2800" dirty="0"/>
              <a:t>集中管理</a:t>
            </a:r>
            <a:endParaRPr lang="en-US" altLang="ja-JP" sz="2800" dirty="0"/>
          </a:p>
          <a:p>
            <a:pPr lvl="1"/>
            <a:r>
              <a:rPr lang="ja-JP" altLang="en-US" sz="2400" dirty="0" smtClean="0"/>
              <a:t>一つのコンピュータで   ネットワークの管理する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メリット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運用やセキュリティ管理が容易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デメリット</a:t>
            </a:r>
            <a:endParaRPr lang="en-US" altLang="ja-JP" sz="2400" dirty="0"/>
          </a:p>
          <a:p>
            <a:pPr lvl="2"/>
            <a:r>
              <a:rPr lang="ja-JP" altLang="en-US" sz="2000" dirty="0" smtClean="0"/>
              <a:t>障害が発生するとシステム全体が停止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800" dirty="0" smtClean="0"/>
          </a:p>
          <a:p>
            <a:r>
              <a:rPr lang="ja-JP" altLang="en-US" sz="2800" dirty="0" smtClean="0"/>
              <a:t>分散管理</a:t>
            </a:r>
            <a:endParaRPr lang="ja-JP" altLang="en-US" sz="2000" dirty="0"/>
          </a:p>
          <a:p>
            <a:pPr lvl="1"/>
            <a:r>
              <a:rPr lang="ja-JP" altLang="en-US" sz="2400" dirty="0" smtClean="0"/>
              <a:t>複数のコンピュータで処理を分散して管理する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メリット</a:t>
            </a:r>
            <a:endParaRPr lang="en-US" altLang="ja-JP" sz="2000" dirty="0" smtClean="0"/>
          </a:p>
          <a:p>
            <a:pPr lvl="2"/>
            <a:r>
              <a:rPr lang="ja-JP" altLang="en-US" sz="2000" dirty="0"/>
              <a:t>ネットワーク全体に及ぶ致命的な障害が発生しにくい</a:t>
            </a:r>
            <a:endParaRPr lang="en-US" altLang="ja-JP" sz="2000" dirty="0" smtClean="0"/>
          </a:p>
          <a:p>
            <a:pPr lvl="1"/>
            <a:r>
              <a:rPr lang="ja-JP" altLang="en-US" sz="2400" dirty="0" smtClean="0"/>
              <a:t>デメリット</a:t>
            </a:r>
            <a:endParaRPr lang="en-US" altLang="ja-JP" sz="2400" dirty="0" smtClean="0"/>
          </a:p>
          <a:p>
            <a:pPr lvl="2"/>
            <a:r>
              <a:rPr lang="ja-JP" altLang="en-US" sz="2000" dirty="0" smtClean="0"/>
              <a:t>運用やセキュリティ管理が複雑</a:t>
            </a:r>
            <a:endParaRPr lang="en-US" altLang="ja-JP" sz="2000" dirty="0" smtClean="0"/>
          </a:p>
        </p:txBody>
      </p:sp>
      <p:cxnSp>
        <p:nvCxnSpPr>
          <p:cNvPr id="51" name="直線コネクタ 50"/>
          <p:cNvCxnSpPr/>
          <p:nvPr/>
        </p:nvCxnSpPr>
        <p:spPr bwMode="auto">
          <a:xfrm flipV="1">
            <a:off x="810439" y="5955904"/>
            <a:ext cx="1617133" cy="48202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/>
          <p:cNvCxnSpPr/>
          <p:nvPr/>
        </p:nvCxnSpPr>
        <p:spPr bwMode="auto">
          <a:xfrm flipH="1">
            <a:off x="2505525" y="5067987"/>
            <a:ext cx="894101" cy="8029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直線コネクタ 58"/>
          <p:cNvCxnSpPr/>
          <p:nvPr/>
        </p:nvCxnSpPr>
        <p:spPr bwMode="auto">
          <a:xfrm flipH="1" flipV="1">
            <a:off x="2684028" y="5881708"/>
            <a:ext cx="1130335" cy="556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直線コネクタ 61"/>
          <p:cNvCxnSpPr/>
          <p:nvPr/>
        </p:nvCxnSpPr>
        <p:spPr bwMode="auto">
          <a:xfrm>
            <a:off x="1266527" y="4981298"/>
            <a:ext cx="1191265" cy="81840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88" y="4595412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9195" y="4545288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00667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953" y="6060464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直線コネクタ 73"/>
          <p:cNvCxnSpPr>
            <a:stCxn id="81" idx="3"/>
            <a:endCxn id="88" idx="1"/>
          </p:cNvCxnSpPr>
          <p:nvPr/>
        </p:nvCxnSpPr>
        <p:spPr bwMode="auto">
          <a:xfrm flipV="1">
            <a:off x="5874074" y="6323956"/>
            <a:ext cx="753186" cy="184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直線コネクタ 75"/>
          <p:cNvCxnSpPr>
            <a:stCxn id="82" idx="1"/>
            <a:endCxn id="88" idx="3"/>
          </p:cNvCxnSpPr>
          <p:nvPr/>
        </p:nvCxnSpPr>
        <p:spPr bwMode="auto">
          <a:xfrm flipH="1">
            <a:off x="7584091" y="6309187"/>
            <a:ext cx="732325" cy="147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00" y="4637064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6726" y="4620304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035" y="5985345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968735"/>
            <a:ext cx="778039" cy="6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5229200"/>
            <a:ext cx="1157765" cy="11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046" y="4488393"/>
            <a:ext cx="956831" cy="9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" name="グループ化 70"/>
          <p:cNvGrpSpPr/>
          <p:nvPr/>
        </p:nvGrpSpPr>
        <p:grpSpPr>
          <a:xfrm>
            <a:off x="2152373" y="5543955"/>
            <a:ext cx="610839" cy="610839"/>
            <a:chOff x="3090863" y="4230688"/>
            <a:chExt cx="504825" cy="504825"/>
          </a:xfrm>
        </p:grpSpPr>
        <p:sp>
          <p:nvSpPr>
            <p:cNvPr id="72" name="Line 18"/>
            <p:cNvSpPr>
              <a:spLocks noChangeShapeType="1"/>
            </p:cNvSpPr>
            <p:nvPr/>
          </p:nvSpPr>
          <p:spPr bwMode="auto">
            <a:xfrm>
              <a:off x="3090863" y="4230688"/>
              <a:ext cx="504825" cy="50482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ffectLst/>
                <a:sym typeface="ＭＳ Ｐゴシック" pitchFamily="50" charset="-128"/>
              </a:endParaRPr>
            </a:p>
          </p:txBody>
        </p:sp>
        <p:sp>
          <p:nvSpPr>
            <p:cNvPr id="73" name="Line 19"/>
            <p:cNvSpPr>
              <a:spLocks noChangeShapeType="1"/>
            </p:cNvSpPr>
            <p:nvPr/>
          </p:nvSpPr>
          <p:spPr bwMode="auto">
            <a:xfrm flipH="1">
              <a:off x="3090863" y="4230688"/>
              <a:ext cx="504825" cy="50482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ffectLst/>
                <a:sym typeface="ＭＳ Ｐゴシック" pitchFamily="50" charset="-128"/>
              </a:endParaRPr>
            </a:p>
          </p:txBody>
        </p:sp>
      </p:grpSp>
      <p:grpSp>
        <p:nvGrpSpPr>
          <p:cNvPr id="83" name="グループ化 82"/>
          <p:cNvGrpSpPr/>
          <p:nvPr/>
        </p:nvGrpSpPr>
        <p:grpSpPr>
          <a:xfrm>
            <a:off x="6849372" y="4767260"/>
            <a:ext cx="458932" cy="458932"/>
            <a:chOff x="3090863" y="4230688"/>
            <a:chExt cx="504825" cy="504825"/>
          </a:xfrm>
        </p:grpSpPr>
        <p:sp>
          <p:nvSpPr>
            <p:cNvPr id="84" name="Line 18"/>
            <p:cNvSpPr>
              <a:spLocks noChangeShapeType="1"/>
            </p:cNvSpPr>
            <p:nvPr/>
          </p:nvSpPr>
          <p:spPr bwMode="auto">
            <a:xfrm>
              <a:off x="3090863" y="4230688"/>
              <a:ext cx="504825" cy="50482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ffectLst/>
                <a:sym typeface="ＭＳ Ｐゴシック" pitchFamily="50" charset="-128"/>
              </a:endParaRPr>
            </a:p>
          </p:txBody>
        </p:sp>
        <p:sp>
          <p:nvSpPr>
            <p:cNvPr id="85" name="Line 19"/>
            <p:cNvSpPr>
              <a:spLocks noChangeShapeType="1"/>
            </p:cNvSpPr>
            <p:nvPr/>
          </p:nvSpPr>
          <p:spPr bwMode="auto">
            <a:xfrm flipH="1">
              <a:off x="3090863" y="4230688"/>
              <a:ext cx="504825" cy="504825"/>
            </a:xfrm>
            <a:prstGeom prst="line">
              <a:avLst/>
            </a:pr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>
                <a:effectLst/>
                <a:sym typeface="ＭＳ Ｐゴシック" pitchFamily="50" charset="-128"/>
              </a:endParaRPr>
            </a:p>
          </p:txBody>
        </p:sp>
      </p:grpSp>
      <p:cxnSp>
        <p:nvCxnSpPr>
          <p:cNvPr id="29" name="直線コネクタ 28"/>
          <p:cNvCxnSpPr>
            <a:stCxn id="78" idx="3"/>
          </p:cNvCxnSpPr>
          <p:nvPr/>
        </p:nvCxnSpPr>
        <p:spPr bwMode="auto">
          <a:xfrm>
            <a:off x="5875039" y="4977516"/>
            <a:ext cx="974333" cy="1347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>
            <a:stCxn id="79" idx="1"/>
          </p:cNvCxnSpPr>
          <p:nvPr/>
        </p:nvCxnSpPr>
        <p:spPr bwMode="auto">
          <a:xfrm flipH="1">
            <a:off x="7308304" y="4960756"/>
            <a:ext cx="938422" cy="13484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7260" y="5845540"/>
            <a:ext cx="956831" cy="9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直線コネクタ 121"/>
          <p:cNvCxnSpPr/>
          <p:nvPr/>
        </p:nvCxnSpPr>
        <p:spPr bwMode="auto">
          <a:xfrm flipH="1">
            <a:off x="7885518" y="5638688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コネクタ 120"/>
          <p:cNvCxnSpPr/>
          <p:nvPr/>
        </p:nvCxnSpPr>
        <p:spPr bwMode="auto">
          <a:xfrm flipH="1">
            <a:off x="6418988" y="5629194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コネクタ 119"/>
          <p:cNvCxnSpPr/>
          <p:nvPr/>
        </p:nvCxnSpPr>
        <p:spPr bwMode="auto">
          <a:xfrm flipH="1">
            <a:off x="5645910" y="4925488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 flipH="1">
            <a:off x="8605848" y="4905990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 bwMode="auto">
          <a:xfrm>
            <a:off x="5336484" y="3183793"/>
            <a:ext cx="1047483" cy="53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/>
          <p:nvPr/>
        </p:nvCxnSpPr>
        <p:spPr bwMode="auto">
          <a:xfrm flipV="1">
            <a:off x="8482349" y="2438952"/>
            <a:ext cx="223770" cy="13596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/>
          <p:nvPr/>
        </p:nvCxnSpPr>
        <p:spPr bwMode="auto">
          <a:xfrm flipH="1" flipV="1">
            <a:off x="8195966" y="1115338"/>
            <a:ext cx="667831" cy="1126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/>
          <p:nvPr/>
        </p:nvCxnSpPr>
        <p:spPr bwMode="auto">
          <a:xfrm flipH="1">
            <a:off x="5336484" y="1636509"/>
            <a:ext cx="540444" cy="1256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/>
          <p:nvPr/>
        </p:nvCxnSpPr>
        <p:spPr bwMode="auto">
          <a:xfrm flipH="1">
            <a:off x="6103901" y="1004764"/>
            <a:ext cx="1902758" cy="322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>
            <a:off x="6563563" y="3733324"/>
            <a:ext cx="1913809" cy="65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flipV="1">
            <a:off x="655421" y="3049160"/>
            <a:ext cx="1778846" cy="5302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H="1">
            <a:off x="2530370" y="1679956"/>
            <a:ext cx="812819" cy="1327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タイトル 1"/>
          <p:cNvSpPr txBox="1">
            <a:spLocks noChangeArrowheads="1"/>
          </p:cNvSpPr>
          <p:nvPr/>
        </p:nvSpPr>
        <p:spPr>
          <a:xfrm>
            <a:off x="250020" y="115483"/>
            <a:ext cx="8949930" cy="698122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sz="4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ネットワーク</a:t>
            </a:r>
            <a:r>
              <a:rPr lang="ja-JP" altLang="en-US" sz="4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トポロジー</a:t>
            </a:r>
            <a:endParaRPr lang="zh-CN" sz="44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 bwMode="auto">
          <a:xfrm flipH="1">
            <a:off x="2550274" y="2904438"/>
            <a:ext cx="1311061" cy="991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>
            <a:off x="2530370" y="3049160"/>
            <a:ext cx="1107195" cy="1398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flipH="1">
            <a:off x="1734806" y="3049160"/>
            <a:ext cx="699461" cy="11636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>
            <a:off x="1320276" y="2057733"/>
            <a:ext cx="1113991" cy="900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1032144" y="863657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</a:rPr>
              <a:t>スター型</a:t>
            </a:r>
            <a:endParaRPr kumimoji="1" lang="ja-JP" altLang="en-US" sz="2000" b="1" dirty="0">
              <a:effectLst/>
            </a:endParaRPr>
          </a:p>
        </p:txBody>
      </p:sp>
      <p:pic>
        <p:nvPicPr>
          <p:cNvPr id="45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53" y="1377234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469" y="1268010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651" y="2542057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351" y="314652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366" y="386685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875" y="3970422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301" y="242619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 bwMode="auto">
          <a:xfrm>
            <a:off x="5184084" y="3031393"/>
            <a:ext cx="1047483" cy="53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 flipV="1">
            <a:off x="8329949" y="2286552"/>
            <a:ext cx="223770" cy="13596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flipH="1" flipV="1">
            <a:off x="8043566" y="962938"/>
            <a:ext cx="667831" cy="1126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/>
          <p:nvPr/>
        </p:nvCxnSpPr>
        <p:spPr bwMode="auto">
          <a:xfrm flipH="1">
            <a:off x="5184084" y="1484109"/>
            <a:ext cx="540444" cy="1256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/>
          <p:nvPr/>
        </p:nvCxnSpPr>
        <p:spPr bwMode="auto">
          <a:xfrm flipH="1">
            <a:off x="5951501" y="852364"/>
            <a:ext cx="1902758" cy="322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テキスト ボックス 65"/>
          <p:cNvSpPr txBox="1"/>
          <p:nvPr/>
        </p:nvSpPr>
        <p:spPr>
          <a:xfrm>
            <a:off x="5590068" y="90992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</a:rPr>
              <a:t>リング型</a:t>
            </a:r>
            <a:endParaRPr kumimoji="1" lang="ja-JP" altLang="en-US" sz="2000" b="1" dirty="0">
              <a:effectLst/>
            </a:endParaRPr>
          </a:p>
        </p:txBody>
      </p:sp>
      <p:pic>
        <p:nvPicPr>
          <p:cNvPr id="67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037" y="660216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853" y="550992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33" y="242951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750" y="314984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259" y="3253404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685" y="170918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コンテンツ プレースホルダ 2"/>
          <p:cNvSpPr txBox="1">
            <a:spLocks noChangeArrowheads="1"/>
          </p:cNvSpPr>
          <p:nvPr/>
        </p:nvSpPr>
        <p:spPr>
          <a:xfrm>
            <a:off x="4572001" y="1301568"/>
            <a:ext cx="4538078" cy="212743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457200" fontAlgn="auto">
              <a:lnSpc>
                <a:spcPct val="80000"/>
              </a:lnSpc>
              <a:buClrTx/>
            </a:pPr>
            <a:endParaRPr lang="ja-JP" altLang="en-US" sz="2600" dirty="0" smtClean="0">
              <a:effectLst/>
              <a:latin typeface="+mn-ea"/>
            </a:endParaRPr>
          </a:p>
        </p:txBody>
      </p:sp>
      <p:sp>
        <p:nvSpPr>
          <p:cNvPr id="2" name="下矢印 1"/>
          <p:cNvSpPr/>
          <p:nvPr/>
        </p:nvSpPr>
        <p:spPr>
          <a:xfrm rot="1418066">
            <a:off x="5076231" y="1365248"/>
            <a:ext cx="432198" cy="65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下矢印 78"/>
          <p:cNvSpPr/>
          <p:nvPr/>
        </p:nvSpPr>
        <p:spPr>
          <a:xfrm rot="12218066">
            <a:off x="5676589" y="1923158"/>
            <a:ext cx="432198" cy="65093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/>
          <p:nvPr/>
        </p:nvCxnSpPr>
        <p:spPr bwMode="auto">
          <a:xfrm>
            <a:off x="6411163" y="3580924"/>
            <a:ext cx="1913809" cy="65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>
            <a:off x="4644033" y="5589990"/>
            <a:ext cx="4454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 flipH="1">
            <a:off x="7170625" y="4905990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164" y="433389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408" y="433389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688" y="6015696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067" y="6012710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52" y="436542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テキスト ボックス 122"/>
          <p:cNvSpPr txBox="1"/>
          <p:nvPr/>
        </p:nvSpPr>
        <p:spPr>
          <a:xfrm>
            <a:off x="3011563" y="5906898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</a:rPr>
              <a:t>バス型</a:t>
            </a:r>
            <a:endParaRPr kumimoji="1" lang="ja-JP" alt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93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直線コネクタ 121"/>
          <p:cNvCxnSpPr/>
          <p:nvPr/>
        </p:nvCxnSpPr>
        <p:spPr bwMode="auto">
          <a:xfrm flipH="1">
            <a:off x="7885518" y="5638688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コネクタ 120"/>
          <p:cNvCxnSpPr/>
          <p:nvPr/>
        </p:nvCxnSpPr>
        <p:spPr bwMode="auto">
          <a:xfrm flipH="1">
            <a:off x="6418988" y="5629194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コネクタ 119"/>
          <p:cNvCxnSpPr/>
          <p:nvPr/>
        </p:nvCxnSpPr>
        <p:spPr bwMode="auto">
          <a:xfrm flipH="1">
            <a:off x="5645910" y="4925488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コネクタ 118"/>
          <p:cNvCxnSpPr/>
          <p:nvPr/>
        </p:nvCxnSpPr>
        <p:spPr bwMode="auto">
          <a:xfrm flipH="1">
            <a:off x="8605848" y="4905990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 bwMode="auto">
          <a:xfrm>
            <a:off x="5336484" y="3183793"/>
            <a:ext cx="1047483" cy="53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線コネクタ 96"/>
          <p:cNvCxnSpPr/>
          <p:nvPr/>
        </p:nvCxnSpPr>
        <p:spPr bwMode="auto">
          <a:xfrm flipV="1">
            <a:off x="8482349" y="2438952"/>
            <a:ext cx="223770" cy="13596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線コネクタ 97"/>
          <p:cNvCxnSpPr/>
          <p:nvPr/>
        </p:nvCxnSpPr>
        <p:spPr bwMode="auto">
          <a:xfrm flipH="1" flipV="1">
            <a:off x="8195966" y="1115338"/>
            <a:ext cx="667831" cy="1126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直線コネクタ 98"/>
          <p:cNvCxnSpPr/>
          <p:nvPr/>
        </p:nvCxnSpPr>
        <p:spPr bwMode="auto">
          <a:xfrm flipH="1">
            <a:off x="5336484" y="1636509"/>
            <a:ext cx="540444" cy="1256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直線コネクタ 99"/>
          <p:cNvCxnSpPr/>
          <p:nvPr/>
        </p:nvCxnSpPr>
        <p:spPr bwMode="auto">
          <a:xfrm flipH="1">
            <a:off x="6103901" y="1004764"/>
            <a:ext cx="1902758" cy="322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線コネクタ 100"/>
          <p:cNvCxnSpPr/>
          <p:nvPr/>
        </p:nvCxnSpPr>
        <p:spPr bwMode="auto">
          <a:xfrm>
            <a:off x="6563563" y="3733324"/>
            <a:ext cx="1913809" cy="65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flipV="1">
            <a:off x="655421" y="3049160"/>
            <a:ext cx="1778846" cy="5302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H="1">
            <a:off x="2530370" y="1679956"/>
            <a:ext cx="812819" cy="132718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タイトル 1"/>
          <p:cNvSpPr txBox="1">
            <a:spLocks noChangeArrowheads="1"/>
          </p:cNvSpPr>
          <p:nvPr/>
        </p:nvSpPr>
        <p:spPr>
          <a:xfrm>
            <a:off x="250020" y="115483"/>
            <a:ext cx="8949930" cy="698122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sz="4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ネットワーク</a:t>
            </a:r>
            <a:r>
              <a:rPr lang="ja-JP" altLang="en-US" sz="4400" dirty="0" smtClean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トポロジー</a:t>
            </a:r>
            <a:endParaRPr lang="zh-CN" sz="44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39" name="直線コネクタ 38"/>
          <p:cNvCxnSpPr/>
          <p:nvPr/>
        </p:nvCxnSpPr>
        <p:spPr bwMode="auto">
          <a:xfrm flipH="1">
            <a:off x="2550274" y="2904438"/>
            <a:ext cx="1311061" cy="991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線コネクタ 39"/>
          <p:cNvCxnSpPr/>
          <p:nvPr/>
        </p:nvCxnSpPr>
        <p:spPr bwMode="auto">
          <a:xfrm>
            <a:off x="2530370" y="3049160"/>
            <a:ext cx="1107195" cy="1398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 flipH="1">
            <a:off x="1734806" y="3049160"/>
            <a:ext cx="699461" cy="11636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>
            <a:off x="1320276" y="2057733"/>
            <a:ext cx="1113991" cy="90024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1032144" y="863657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</a:rPr>
              <a:t>スター型</a:t>
            </a:r>
            <a:endParaRPr kumimoji="1" lang="ja-JP" altLang="en-US" sz="2000" b="1" dirty="0">
              <a:effectLst/>
            </a:endParaRPr>
          </a:p>
        </p:txBody>
      </p:sp>
      <p:pic>
        <p:nvPicPr>
          <p:cNvPr id="45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53" y="1377234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469" y="1268010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651" y="2542057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351" y="314652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366" y="386685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1875" y="3970422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301" y="242619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直線コネクタ 35"/>
          <p:cNvCxnSpPr/>
          <p:nvPr/>
        </p:nvCxnSpPr>
        <p:spPr bwMode="auto">
          <a:xfrm>
            <a:off x="5184084" y="3031393"/>
            <a:ext cx="1047483" cy="530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/>
          <p:cNvCxnSpPr/>
          <p:nvPr/>
        </p:nvCxnSpPr>
        <p:spPr bwMode="auto">
          <a:xfrm flipV="1">
            <a:off x="8329949" y="2286552"/>
            <a:ext cx="223770" cy="135966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直線コネクタ 57"/>
          <p:cNvCxnSpPr/>
          <p:nvPr/>
        </p:nvCxnSpPr>
        <p:spPr bwMode="auto">
          <a:xfrm flipH="1" flipV="1">
            <a:off x="8043566" y="962938"/>
            <a:ext cx="667831" cy="1126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直線コネクタ 59"/>
          <p:cNvCxnSpPr/>
          <p:nvPr/>
        </p:nvCxnSpPr>
        <p:spPr bwMode="auto">
          <a:xfrm flipH="1">
            <a:off x="5184084" y="1484109"/>
            <a:ext cx="540444" cy="125686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/>
          <p:nvPr/>
        </p:nvCxnSpPr>
        <p:spPr bwMode="auto">
          <a:xfrm flipH="1">
            <a:off x="5951501" y="852364"/>
            <a:ext cx="1902758" cy="32236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テキスト ボックス 65"/>
          <p:cNvSpPr txBox="1"/>
          <p:nvPr/>
        </p:nvSpPr>
        <p:spPr>
          <a:xfrm>
            <a:off x="5590068" y="90992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</a:rPr>
              <a:t>リング型</a:t>
            </a:r>
            <a:endParaRPr kumimoji="1" lang="ja-JP" altLang="en-US" sz="2000" b="1" dirty="0">
              <a:effectLst/>
            </a:endParaRPr>
          </a:p>
        </p:txBody>
      </p:sp>
      <p:pic>
        <p:nvPicPr>
          <p:cNvPr id="67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037" y="660216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853" y="550992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33" y="242951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750" y="314984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259" y="3253404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685" y="1709181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コンテンツ プレースホルダ 2"/>
          <p:cNvSpPr txBox="1">
            <a:spLocks noChangeArrowheads="1"/>
          </p:cNvSpPr>
          <p:nvPr/>
        </p:nvSpPr>
        <p:spPr>
          <a:xfrm>
            <a:off x="4572001" y="1301568"/>
            <a:ext cx="4538078" cy="212743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kumimoji="1"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457200" fontAlgn="auto">
              <a:lnSpc>
                <a:spcPct val="80000"/>
              </a:lnSpc>
              <a:buClrTx/>
            </a:pPr>
            <a:endParaRPr lang="ja-JP" altLang="en-US" sz="2600" dirty="0" smtClean="0">
              <a:effectLst/>
              <a:latin typeface="+mn-ea"/>
            </a:endParaRPr>
          </a:p>
        </p:txBody>
      </p:sp>
      <p:sp>
        <p:nvSpPr>
          <p:cNvPr id="2" name="下矢印 1"/>
          <p:cNvSpPr/>
          <p:nvPr/>
        </p:nvSpPr>
        <p:spPr>
          <a:xfrm rot="1418066">
            <a:off x="5076231" y="1365248"/>
            <a:ext cx="432198" cy="650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下矢印 78"/>
          <p:cNvSpPr/>
          <p:nvPr/>
        </p:nvSpPr>
        <p:spPr>
          <a:xfrm rot="12218066">
            <a:off x="5676589" y="1923158"/>
            <a:ext cx="432198" cy="650937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乗算記号 2"/>
          <p:cNvSpPr/>
          <p:nvPr/>
        </p:nvSpPr>
        <p:spPr>
          <a:xfrm>
            <a:off x="1978476" y="2583755"/>
            <a:ext cx="875542" cy="7793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乗算記号 79"/>
          <p:cNvSpPr/>
          <p:nvPr/>
        </p:nvSpPr>
        <p:spPr>
          <a:xfrm>
            <a:off x="5172846" y="2942614"/>
            <a:ext cx="875542" cy="7793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/>
          <p:nvPr/>
        </p:nvCxnSpPr>
        <p:spPr bwMode="auto">
          <a:xfrm>
            <a:off x="6411163" y="3580924"/>
            <a:ext cx="1913809" cy="652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直線コネクタ 104"/>
          <p:cNvCxnSpPr/>
          <p:nvPr/>
        </p:nvCxnSpPr>
        <p:spPr bwMode="auto">
          <a:xfrm>
            <a:off x="4644033" y="5589990"/>
            <a:ext cx="4454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直線コネクタ 105"/>
          <p:cNvCxnSpPr/>
          <p:nvPr/>
        </p:nvCxnSpPr>
        <p:spPr bwMode="auto">
          <a:xfrm flipH="1">
            <a:off x="7170625" y="4905990"/>
            <a:ext cx="0" cy="684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08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164" y="433389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408" y="433389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688" y="6015696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067" y="6012710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6" descr="新しい画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52" y="4365429"/>
            <a:ext cx="941427" cy="82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テキスト ボックス 122"/>
          <p:cNvSpPr txBox="1"/>
          <p:nvPr/>
        </p:nvSpPr>
        <p:spPr>
          <a:xfrm>
            <a:off x="3011563" y="5906898"/>
            <a:ext cx="2829191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effectLst/>
              </a:rPr>
              <a:t>バス型</a:t>
            </a:r>
            <a:endParaRPr kumimoji="1" lang="ja-JP" altLang="en-US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41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ChangeArrowheads="1"/>
          </p:cNvSpPr>
          <p:nvPr/>
        </p:nvSpPr>
        <p:spPr>
          <a:xfrm>
            <a:off x="269689" y="144040"/>
            <a:ext cx="8426636" cy="763805"/>
          </a:xfrm>
          <a:prstGeom prst="rect">
            <a:avLst/>
          </a:prstGeom>
          <a:ln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ja-JP" sz="5400" dirty="0" smtClean="0">
                <a:effectLst/>
                <a:latin typeface="+mn-lt"/>
              </a:rPr>
              <a:t>TCP </a:t>
            </a:r>
            <a:r>
              <a:rPr lang="ja-JP" altLang="en-US" sz="5400" dirty="0" smtClean="0">
                <a:effectLst/>
                <a:latin typeface="+mn-lt"/>
              </a:rPr>
              <a:t>と</a:t>
            </a:r>
            <a:r>
              <a:rPr lang="en-US" altLang="ja-JP" sz="5400" dirty="0" smtClean="0">
                <a:effectLst/>
                <a:latin typeface="+mn-lt"/>
              </a:rPr>
              <a:t>UDP</a:t>
            </a:r>
            <a:endParaRPr lang="ja-JP" altLang="en-US" sz="5400" dirty="0">
              <a:effectLst/>
              <a:latin typeface="+mn-lt"/>
            </a:endParaRPr>
          </a:p>
        </p:txBody>
      </p:sp>
      <p:pic>
        <p:nvPicPr>
          <p:cNvPr id="34818" name="Picture 2" descr="http://itpro.nikkeibp.co.jp/article/lecture/20070305/263897/z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0" y="763779"/>
            <a:ext cx="9000584" cy="49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695445" y="5919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/>
              <a:t>http://itpro.nikkeibp.co.jp/article/lecture/20070305/263897/?SS=imgview&amp;FD=2638409&amp;ST=selfup</a:t>
            </a:r>
          </a:p>
        </p:txBody>
      </p:sp>
    </p:spTree>
    <p:extLst>
      <p:ext uri="{BB962C8B-B14F-4D97-AF65-F5344CB8AC3E}">
        <p14:creationId xmlns:p14="http://schemas.microsoft.com/office/powerpoint/2010/main" val="9880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en-US" dirty="0"/>
              <a:t>IPv4 </a:t>
            </a:r>
            <a:r>
              <a:rPr lang="ja-JP" altLang="en-US" dirty="0"/>
              <a:t>と </a:t>
            </a:r>
            <a:r>
              <a:rPr lang="en-US" dirty="0"/>
              <a:t>IPv6</a:t>
            </a:r>
            <a:endParaRPr lang="ja-JP" altLang="en-US" dirty="0"/>
          </a:p>
        </p:txBody>
      </p:sp>
      <p:sp>
        <p:nvSpPr>
          <p:cNvPr id="92163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8686800" cy="5949950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IPv4 (Internet Protocol version 4)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現在多く使用されているプロトコル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アドレスを</a:t>
            </a:r>
            <a:r>
              <a:rPr lang="en-US" dirty="0">
                <a:solidFill>
                  <a:schemeClr val="tx1"/>
                </a:solidFill>
              </a:rPr>
              <a:t> 32 bit </a:t>
            </a:r>
            <a:r>
              <a:rPr lang="ja-JP" altLang="en-US" dirty="0">
                <a:solidFill>
                  <a:schemeClr val="tx1"/>
                </a:solidFill>
              </a:rPr>
              <a:t>で表現</a:t>
            </a:r>
          </a:p>
          <a:p>
            <a:pPr marL="1143000" lvl="2" indent="-2286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約</a:t>
            </a:r>
            <a:r>
              <a:rPr lang="en-US" dirty="0">
                <a:solidFill>
                  <a:schemeClr val="tx1"/>
                </a:solidFill>
              </a:rPr>
              <a:t>4.3 × 10</a:t>
            </a:r>
            <a:r>
              <a:rPr lang="en-US" baseline="30000" dirty="0">
                <a:solidFill>
                  <a:schemeClr val="tx1"/>
                </a:solidFill>
              </a:rPr>
              <a:t>9 </a:t>
            </a:r>
            <a:r>
              <a:rPr lang="ja-JP" altLang="en-US" dirty="0">
                <a:solidFill>
                  <a:schemeClr val="tx1"/>
                </a:solidFill>
              </a:rPr>
              <a:t>個のアドレスしかない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IPv6 (Internet Protocol version 6)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次世代のインターネットプロトコル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アドレスを </a:t>
            </a:r>
            <a:r>
              <a:rPr lang="en-US" dirty="0">
                <a:solidFill>
                  <a:schemeClr val="tx1"/>
                </a:solidFill>
              </a:rPr>
              <a:t>128 bit </a:t>
            </a:r>
            <a:r>
              <a:rPr lang="ja-JP" altLang="en-US" dirty="0">
                <a:solidFill>
                  <a:schemeClr val="tx1"/>
                </a:solidFill>
              </a:rPr>
              <a:t>で表現 </a:t>
            </a:r>
          </a:p>
          <a:p>
            <a:pPr marL="1143000" lvl="2" indent="-2286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約</a:t>
            </a:r>
            <a:r>
              <a:rPr lang="en-US" dirty="0">
                <a:solidFill>
                  <a:schemeClr val="tx1"/>
                </a:solidFill>
              </a:rPr>
              <a:t>3.4 × 10</a:t>
            </a:r>
            <a:r>
              <a:rPr lang="en-US" baseline="30000" dirty="0">
                <a:solidFill>
                  <a:schemeClr val="tx1"/>
                </a:solidFill>
              </a:rPr>
              <a:t>38 </a:t>
            </a:r>
            <a:r>
              <a:rPr lang="ja-JP" altLang="en-US" dirty="0">
                <a:solidFill>
                  <a:schemeClr val="tx1"/>
                </a:solidFill>
              </a:rPr>
              <a:t>個のアドレス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機能性やセキュリティ性などの充実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IP</a:t>
            </a:r>
            <a:r>
              <a:rPr lang="ja-JP" altLang="en-US" dirty="0" err="1">
                <a:solidFill>
                  <a:schemeClr val="tx1"/>
                </a:solidFill>
              </a:rPr>
              <a:t>ｖ</a:t>
            </a:r>
            <a:r>
              <a:rPr lang="en-US" dirty="0">
                <a:solidFill>
                  <a:schemeClr val="tx1"/>
                </a:solidFill>
              </a:rPr>
              <a:t>4 </a:t>
            </a:r>
            <a:r>
              <a:rPr lang="ja-JP" altLang="en-US" dirty="0">
                <a:solidFill>
                  <a:schemeClr val="tx1"/>
                </a:solidFill>
              </a:rPr>
              <a:t>と互換性がない</a:t>
            </a:r>
          </a:p>
          <a:p>
            <a:pPr marL="1143000" lvl="2" indent="-2286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別個に共存する技術が必要</a:t>
            </a:r>
          </a:p>
        </p:txBody>
      </p:sp>
    </p:spTree>
    <p:extLst>
      <p:ext uri="{BB962C8B-B14F-4D97-AF65-F5344CB8AC3E}">
        <p14:creationId xmlns:p14="http://schemas.microsoft.com/office/powerpoint/2010/main" val="3306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  <a:ln/>
        </p:spPr>
        <p:txBody>
          <a:bodyPr/>
          <a:lstStyle/>
          <a:p>
            <a:pPr eaLnBrk="1" hangingPunct="1"/>
            <a:r>
              <a:rPr lang="en-US" dirty="0" smtClean="0"/>
              <a:t>IP</a:t>
            </a:r>
            <a:r>
              <a:rPr lang="en-US" altLang="ja-JP" dirty="0" smtClean="0"/>
              <a:t>v6 (Internet Protocol version 6)</a:t>
            </a:r>
            <a:endParaRPr lang="ja-JP" altLang="en-US" dirty="0"/>
          </a:p>
        </p:txBody>
      </p:sp>
      <p:sp>
        <p:nvSpPr>
          <p:cNvPr id="51203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231984" y="2996802"/>
            <a:ext cx="8589963" cy="2449122"/>
          </a:xfrm>
          <a:ln/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</a:rPr>
              <a:t>全世界</a:t>
            </a:r>
            <a:r>
              <a:rPr lang="ja-JP" altLang="en-US" sz="2800" dirty="0">
                <a:solidFill>
                  <a:schemeClr val="tx1"/>
                </a:solidFill>
              </a:rPr>
              <a:t>で使えるアドレス数は約 </a:t>
            </a:r>
            <a:r>
              <a:rPr lang="en-US" altLang="ja-JP" sz="2800" dirty="0" smtClean="0">
                <a:solidFill>
                  <a:schemeClr val="tx1"/>
                </a:solidFill>
              </a:rPr>
              <a:t>3.4 ×10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38</a:t>
            </a:r>
            <a:r>
              <a:rPr lang="ja-JP" alt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(2</a:t>
            </a:r>
            <a:r>
              <a:rPr lang="en-US" sz="2800" baseline="30000" dirty="0" smtClean="0">
                <a:solidFill>
                  <a:schemeClr val="tx1"/>
                </a:solidFill>
              </a:rPr>
              <a:t>128</a:t>
            </a:r>
            <a:r>
              <a:rPr lang="ja-JP" altLang="en-US" sz="2800" dirty="0" smtClean="0">
                <a:solidFill>
                  <a:schemeClr val="tx1"/>
                </a:solidFill>
              </a:rPr>
              <a:t>個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ja-JP" altLang="en-US" sz="24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 octet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=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128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bit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ja-JP" altLang="en-US" dirty="0" err="1" smtClean="0">
                <a:solidFill>
                  <a:schemeClr val="tx1"/>
                </a:solidFill>
              </a:rPr>
              <a:t>の識</a:t>
            </a:r>
            <a:r>
              <a:rPr lang="ja-JP" altLang="en-US" dirty="0" smtClean="0">
                <a:solidFill>
                  <a:schemeClr val="tx1"/>
                </a:solidFill>
              </a:rPr>
              <a:t>別子</a:t>
            </a:r>
            <a:endParaRPr lang="ja-JP" altLang="en-US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en-US" dirty="0" smtClean="0">
                <a:solidFill>
                  <a:schemeClr val="tx1"/>
                </a:solidFill>
              </a:rPr>
              <a:t>2octet </a:t>
            </a:r>
            <a:r>
              <a:rPr lang="ja-JP" altLang="en-US" dirty="0" smtClean="0">
                <a:solidFill>
                  <a:schemeClr val="tx1"/>
                </a:solidFill>
              </a:rPr>
              <a:t>毎にコロンで区切り</a:t>
            </a:r>
            <a:r>
              <a:rPr lang="en-US" dirty="0" smtClean="0">
                <a:solidFill>
                  <a:schemeClr val="tx1"/>
                </a:solidFill>
              </a:rPr>
              <a:t>, 1</a:t>
            </a:r>
            <a:r>
              <a:rPr lang="en-US" altLang="ja-JP" dirty="0" smtClean="0">
                <a:solidFill>
                  <a:schemeClr val="tx1"/>
                </a:solidFill>
              </a:rPr>
              <a:t>6</a:t>
            </a:r>
            <a:r>
              <a:rPr lang="ja-JP" altLang="en-US" dirty="0" smtClean="0">
                <a:solidFill>
                  <a:schemeClr val="tx1"/>
                </a:solidFill>
              </a:rPr>
              <a:t>進数</a:t>
            </a:r>
            <a:r>
              <a:rPr lang="en-US" altLang="ja-JP" dirty="0" smtClean="0">
                <a:solidFill>
                  <a:schemeClr val="tx1"/>
                </a:solidFill>
              </a:rPr>
              <a:t>(0-9, a-f)</a:t>
            </a:r>
            <a:r>
              <a:rPr lang="ja-JP" altLang="en-US" dirty="0" smtClean="0">
                <a:solidFill>
                  <a:schemeClr val="tx1"/>
                </a:solidFill>
              </a:rPr>
              <a:t>表記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しかし、</a:t>
            </a:r>
            <a:r>
              <a:rPr lang="en-US" altLang="ja-JP" dirty="0" smtClean="0">
                <a:solidFill>
                  <a:schemeClr val="tx1"/>
                </a:solidFill>
              </a:rPr>
              <a:t>IPv4 </a:t>
            </a:r>
            <a:r>
              <a:rPr lang="ja-JP" altLang="en-US" dirty="0">
                <a:solidFill>
                  <a:schemeClr val="tx1"/>
                </a:solidFill>
              </a:rPr>
              <a:t>からの</a:t>
            </a:r>
            <a:r>
              <a:rPr lang="ja-JP" altLang="en-US" dirty="0" smtClean="0">
                <a:solidFill>
                  <a:schemeClr val="tx1"/>
                </a:solidFill>
              </a:rPr>
              <a:t>移行にはコストがかかる</a:t>
            </a:r>
            <a:endParaRPr lang="en-US" altLang="ja-JP" dirty="0">
              <a:solidFill>
                <a:schemeClr val="tx1"/>
              </a:solidFill>
            </a:endParaRPr>
          </a:p>
          <a:p>
            <a:pPr marL="742950" lvl="1" indent="-285750" algn="l" eaLnBrk="1" hangingPunct="1">
              <a:lnSpc>
                <a:spcPct val="90000"/>
              </a:lnSpc>
              <a:buFont typeface="Arial" pitchFamily="34" charset="0"/>
              <a:buChar char="–"/>
            </a:pPr>
            <a:r>
              <a:rPr lang="ja-JP" altLang="en-US" dirty="0" smtClean="0">
                <a:solidFill>
                  <a:schemeClr val="tx1"/>
                </a:solidFill>
              </a:rPr>
              <a:t>互換性がないため</a:t>
            </a:r>
            <a:endParaRPr lang="en-US" altLang="ja-JP" dirty="0">
              <a:solidFill>
                <a:schemeClr val="tx1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51204" name="Text Box 5"/>
          <p:cNvSpPr>
            <a:spLocks noChangeArrowheads="1"/>
          </p:cNvSpPr>
          <p:nvPr/>
        </p:nvSpPr>
        <p:spPr bwMode="auto">
          <a:xfrm>
            <a:off x="179388" y="1052513"/>
            <a:ext cx="8739187" cy="89255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 altLang="ja-JP" sz="2800" dirty="0" smtClean="0">
                <a:solidFill>
                  <a:srgbClr val="FFFF00"/>
                </a:solidFill>
                <a:effectLst/>
                <a:latin typeface="HG ゴシックB Sun" pitchFamily="1" charset="-128"/>
                <a:ea typeface="HG ゴシックB Sun" pitchFamily="1" charset="-128"/>
                <a:sym typeface="HG ゴシックB Sun" pitchFamily="1" charset="-128"/>
              </a:rPr>
              <a:t>2001:0db8:bd05:01d2:288a:1fc0:0001:10ee</a:t>
            </a:r>
          </a:p>
          <a:p>
            <a:pPr marL="742950" indent="-742950" algn="ctr"/>
            <a:r>
              <a:rPr lang="en-US" altLang="ja-JP" sz="2400" dirty="0">
                <a:solidFill>
                  <a:schemeClr val="bg1"/>
                </a:solidFill>
                <a:effectLst/>
                <a:ea typeface="HG ゴシックB Sun" pitchFamily="1" charset="-128"/>
                <a:sym typeface="HG ゴシックB Sun" pitchFamily="1" charset="-128"/>
              </a:rPr>
              <a:t>= </a:t>
            </a:r>
            <a:r>
              <a:rPr lang="en-US" altLang="ja-JP" sz="2400" b="1" dirty="0" smtClean="0">
                <a:solidFill>
                  <a:schemeClr val="bg1"/>
                </a:solidFill>
                <a:effectLst/>
                <a:ea typeface="HG ゴシックB Sun" pitchFamily="1" charset="-128"/>
                <a:sym typeface="HG ゴシックB Sun" pitchFamily="1" charset="-128"/>
              </a:rPr>
              <a:t>10000000000001: ~ (</a:t>
            </a:r>
            <a:r>
              <a:rPr lang="ja-JP" altLang="en-US" sz="2400" b="1" dirty="0" smtClean="0">
                <a:solidFill>
                  <a:schemeClr val="bg1"/>
                </a:solidFill>
                <a:effectLst/>
                <a:ea typeface="HG ゴシックB Sun" pitchFamily="1" charset="-128"/>
                <a:sym typeface="HG ゴシックB Sun" pitchFamily="1" charset="-128"/>
              </a:rPr>
              <a:t>省略</a:t>
            </a:r>
            <a:r>
              <a:rPr lang="en-US" altLang="ja-JP" sz="2400" b="1" dirty="0">
                <a:solidFill>
                  <a:schemeClr val="bg1"/>
                </a:solidFill>
                <a:effectLst/>
                <a:ea typeface="HG ゴシックB Sun" pitchFamily="1" charset="-128"/>
                <a:sym typeface="HG ゴシックB Sun" pitchFamily="1" charset="-128"/>
              </a:rPr>
              <a:t>) ~ : 1000011101110</a:t>
            </a:r>
            <a:endParaRPr lang="ja-JP" altLang="en-US" sz="2400" b="1" dirty="0">
              <a:effectLst/>
              <a:ea typeface="ＭＳ Ｐゴシック" panose="020B0600070205080204" pitchFamily="50" charset="-128"/>
            </a:endParaRPr>
          </a:p>
        </p:txBody>
      </p:sp>
      <p:sp>
        <p:nvSpPr>
          <p:cNvPr id="51205" name="AutoShape 12"/>
          <p:cNvSpPr>
            <a:spLocks noChangeArrowheads="1"/>
          </p:cNvSpPr>
          <p:nvPr/>
        </p:nvSpPr>
        <p:spPr bwMode="auto">
          <a:xfrm>
            <a:off x="1061433" y="2348505"/>
            <a:ext cx="2459038" cy="485775"/>
          </a:xfrm>
          <a:prstGeom prst="wedgeRectCallout">
            <a:avLst>
              <a:gd name="adj1" fmla="val -14590"/>
              <a:gd name="adj2" fmla="val -123870"/>
            </a:avLst>
          </a:prstGeom>
          <a:solidFill>
            <a:srgbClr val="000000"/>
          </a:solidFill>
          <a:ln w="28575" cmpd="sng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B4C4D4"/>
                </a:solidFill>
                <a:effectLst/>
                <a:sym typeface="Calibri" pitchFamily="34" charset="0"/>
              </a:rPr>
              <a:t>2</a:t>
            </a:r>
            <a:r>
              <a:rPr lang="en-US" b="1" dirty="0" smtClean="0">
                <a:solidFill>
                  <a:srgbClr val="B4C4D4"/>
                </a:solidFill>
                <a:effectLst/>
                <a:sym typeface="Calibri" pitchFamily="34" charset="0"/>
              </a:rPr>
              <a:t> </a:t>
            </a:r>
            <a:r>
              <a:rPr lang="en-US" b="1" dirty="0">
                <a:solidFill>
                  <a:srgbClr val="B4C4D4"/>
                </a:solidFill>
                <a:effectLst/>
                <a:sym typeface="Calibri" pitchFamily="34" charset="0"/>
              </a:rPr>
              <a:t>octet = </a:t>
            </a:r>
            <a:r>
              <a:rPr lang="en-US" b="1" dirty="0" smtClean="0">
                <a:solidFill>
                  <a:srgbClr val="B4C4D4"/>
                </a:solidFill>
                <a:effectLst/>
                <a:sym typeface="Calibri" pitchFamily="34" charset="0"/>
              </a:rPr>
              <a:t>16 </a:t>
            </a:r>
            <a:r>
              <a:rPr lang="en-US" b="1" dirty="0">
                <a:solidFill>
                  <a:srgbClr val="B4C4D4"/>
                </a:solidFill>
                <a:effectLst/>
                <a:sym typeface="Calibri" pitchFamily="34" charset="0"/>
              </a:rPr>
              <a:t>bit</a:t>
            </a:r>
            <a:endParaRPr lang="en-US" dirty="0">
              <a:effectLst/>
            </a:endParaRPr>
          </a:p>
        </p:txBody>
      </p:sp>
      <p:sp>
        <p:nvSpPr>
          <p:cNvPr id="51206" name="Rectangle 13"/>
          <p:cNvSpPr>
            <a:spLocks noChangeArrowheads="1"/>
          </p:cNvSpPr>
          <p:nvPr/>
        </p:nvSpPr>
        <p:spPr bwMode="auto">
          <a:xfrm>
            <a:off x="1535895" y="1484507"/>
            <a:ext cx="2387808" cy="431800"/>
          </a:xfrm>
          <a:prstGeom prst="rect">
            <a:avLst/>
          </a:prstGeom>
          <a:solidFill>
            <a:srgbClr val="000000">
              <a:alpha val="12000"/>
            </a:srgbClr>
          </a:solidFill>
          <a:ln w="28575" cmpd="sng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dirty="0">
              <a:effectLst/>
              <a:ea typeface="ＭＳ Ｐゴシック" panose="020B0600070205080204" pitchFamily="50" charset="-128"/>
              <a:sym typeface="ＭＳ Ｐゴシック" pitchFamily="50" charset="-128"/>
            </a:endParaRPr>
          </a:p>
        </p:txBody>
      </p:sp>
      <p:pic>
        <p:nvPicPr>
          <p:cNvPr id="31746" name="Picture 2" descr="ファイル:World IPv6 launch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74" y="4941168"/>
            <a:ext cx="1268875" cy="12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436395" y="6166254"/>
            <a:ext cx="34821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effectLst/>
                <a:ea typeface="ＭＳ Ｐゴシック" panose="020B0600070205080204" pitchFamily="50" charset="-128"/>
              </a:rPr>
              <a:t>Ip</a:t>
            </a:r>
            <a:r>
              <a:rPr kumimoji="1" lang="ja-JP" altLang="en-US" dirty="0" smtClean="0">
                <a:effectLst/>
                <a:ea typeface="ＭＳ Ｐゴシック" panose="020B0600070205080204" pitchFamily="50" charset="-128"/>
              </a:rPr>
              <a:t>ｖ６ のロゴ</a:t>
            </a:r>
            <a:r>
              <a:rPr kumimoji="1" lang="en-US" altLang="ja-JP" dirty="0" smtClean="0">
                <a:effectLst/>
                <a:ea typeface="ＭＳ Ｐゴシック" panose="020B0600070205080204" pitchFamily="50" charset="-128"/>
              </a:rPr>
              <a:t>, Wikipedia</a:t>
            </a:r>
          </a:p>
          <a:p>
            <a:pPr algn="ctr"/>
            <a:r>
              <a:rPr kumimoji="1" lang="en-US" altLang="ja-JP" dirty="0">
                <a:effectLst/>
                <a:ea typeface="ＭＳ Ｐゴシック" panose="020B0600070205080204" pitchFamily="50" charset="-128"/>
              </a:rPr>
              <a:t>http://ja.wikipedia.org/wiki/IPv6</a:t>
            </a:r>
            <a:endParaRPr kumimoji="1" lang="ja-JP" altLang="en-US" dirty="0">
              <a:effectLst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05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66725" y="0"/>
            <a:ext cx="8229600" cy="1143000"/>
          </a:xfrm>
          <a:ln/>
        </p:spPr>
        <p:txBody>
          <a:bodyPr/>
          <a:lstStyle/>
          <a:p>
            <a:r>
              <a:rPr lang="en-US" dirty="0"/>
              <a:t>DNS </a:t>
            </a:r>
            <a:r>
              <a:rPr lang="ja-JP" altLang="en-US" dirty="0"/>
              <a:t>の階層構造</a:t>
            </a:r>
          </a:p>
        </p:txBody>
      </p:sp>
      <p:sp>
        <p:nvSpPr>
          <p:cNvPr id="102403" name="コンテンツ プレースホルダ 2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8696325" cy="4929187"/>
          </a:xfrm>
          <a:ln/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全ての計算機の対応表は</a:t>
            </a:r>
            <a:r>
              <a:rPr lang="ja-JP" altLang="en-US" b="1" u="sng" dirty="0">
                <a:solidFill>
                  <a:schemeClr val="tx1"/>
                </a:solidFill>
              </a:rPr>
              <a:t>管理しきれない</a:t>
            </a:r>
            <a:r>
              <a:rPr lang="ja-JP" altLang="en-US" dirty="0">
                <a:solidFill>
                  <a:schemeClr val="tx1"/>
                </a:solidFill>
              </a:rPr>
              <a:t>！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同じ </a:t>
            </a:r>
            <a:r>
              <a:rPr lang="en-US" dirty="0">
                <a:solidFill>
                  <a:schemeClr val="tx1"/>
                </a:solidFill>
              </a:rPr>
              <a:t>IP </a:t>
            </a:r>
            <a:r>
              <a:rPr lang="ja-JP" altLang="en-US" dirty="0">
                <a:solidFill>
                  <a:schemeClr val="tx1"/>
                </a:solidFill>
              </a:rPr>
              <a:t>アドレスで複数のドメイン名を持つことも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ネットワーク毎に </a:t>
            </a:r>
            <a:r>
              <a:rPr lang="en-US" dirty="0">
                <a:solidFill>
                  <a:schemeClr val="tx1"/>
                </a:solidFill>
              </a:rPr>
              <a:t>DNS </a:t>
            </a:r>
            <a:r>
              <a:rPr lang="ja-JP" altLang="en-US" dirty="0">
                <a:solidFill>
                  <a:schemeClr val="tx1"/>
                </a:solidFill>
              </a:rPr>
              <a:t>サーバを置く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ネットワーク内部の対応表を管理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問い合わせ対応も階層構造化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b="1" u="sng" dirty="0">
                <a:solidFill>
                  <a:schemeClr val="tx1"/>
                </a:solidFill>
              </a:rPr>
              <a:t>最上位の </a:t>
            </a:r>
            <a:r>
              <a:rPr lang="en-US" b="1" u="sng" dirty="0">
                <a:solidFill>
                  <a:schemeClr val="tx1"/>
                </a:solidFill>
              </a:rPr>
              <a:t>DNS </a:t>
            </a:r>
            <a:r>
              <a:rPr lang="ja-JP" altLang="en-US" b="1" u="sng" dirty="0">
                <a:solidFill>
                  <a:schemeClr val="tx1"/>
                </a:solidFill>
              </a:rPr>
              <a:t>サーバに問い合わせ</a:t>
            </a:r>
          </a:p>
          <a:p>
            <a:pPr marL="1143000" lvl="2" indent="-228600" algn="l">
              <a:buFont typeface="Arial" pitchFamily="34" charset="0"/>
              <a:buChar char="•"/>
            </a:pPr>
            <a:r>
              <a:rPr lang="ja-JP" altLang="en-US" dirty="0">
                <a:solidFill>
                  <a:schemeClr val="tx1"/>
                </a:solidFill>
              </a:rPr>
              <a:t>最上位の「ルートネームサーバ」は世界に </a:t>
            </a:r>
            <a:r>
              <a:rPr lang="en-US" dirty="0">
                <a:solidFill>
                  <a:schemeClr val="tx1"/>
                </a:solidFill>
              </a:rPr>
              <a:t>13 </a:t>
            </a:r>
            <a:r>
              <a:rPr lang="ja-JP" altLang="en-US" dirty="0">
                <a:solidFill>
                  <a:schemeClr val="tx1"/>
                </a:solidFill>
              </a:rPr>
              <a:t>基</a:t>
            </a:r>
          </a:p>
          <a:p>
            <a:pPr marL="742950" lvl="1" indent="-285750" algn="l">
              <a:buFont typeface="Arial" pitchFamily="34" charset="0"/>
              <a:buChar char="–"/>
            </a:pPr>
            <a:r>
              <a:rPr lang="ja-JP" altLang="en-US" dirty="0">
                <a:solidFill>
                  <a:schemeClr val="tx1"/>
                </a:solidFill>
              </a:rPr>
              <a:t>徐々に下へ・・・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ルートサーバの位置</a:t>
            </a:r>
          </a:p>
        </p:txBody>
      </p:sp>
      <p:pic>
        <p:nvPicPr>
          <p:cNvPr id="1044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88" y="1341438"/>
            <a:ext cx="9086850" cy="4608512"/>
          </a:xfrm>
          <a:ln/>
        </p:spPr>
      </p:pic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114425" y="5807075"/>
            <a:ext cx="7059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zh-CN" dirty="0">
                <a:effectLst/>
                <a:ea typeface="ＭＳ Ｐゴシック" panose="020B0600070205080204" pitchFamily="50" charset="-128"/>
              </a:rPr>
              <a:t>http://ja.wikipedia.org/wiki/%E3%83%AB%E3%83%BC%E3%83%88%E3%82%B5%E3%83%BC%E3%83%90</a:t>
            </a:r>
          </a:p>
        </p:txBody>
      </p:sp>
    </p:spTree>
    <p:extLst>
      <p:ext uri="{BB962C8B-B14F-4D97-AF65-F5344CB8AC3E}">
        <p14:creationId xmlns:p14="http://schemas.microsoft.com/office/powerpoint/2010/main" val="23659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本日</a:t>
            </a:r>
            <a:r>
              <a:rPr lang="ja-JP" altLang="en-US" dirty="0" smtClean="0"/>
              <a:t>のレクチャー内容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kumimoji="1" lang="ja-JP" altLang="en-US" dirty="0" smtClean="0"/>
              <a:t>ネットワーク概要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ネットワーク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コンピュータネットワーク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LAN, WAN, Internet</a:t>
            </a:r>
          </a:p>
          <a:p>
            <a:r>
              <a:rPr kumimoji="1" lang="ja-JP" altLang="en-US" dirty="0" smtClean="0"/>
              <a:t>ネットワーク通信のために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TCP/IP</a:t>
            </a:r>
          </a:p>
          <a:p>
            <a:pPr lvl="1"/>
            <a:r>
              <a:rPr lang="ja-JP" altLang="en-US" dirty="0" smtClean="0"/>
              <a:t>ネットワークパラメータ</a:t>
            </a:r>
            <a:endParaRPr lang="en-US" altLang="ja-JP" dirty="0" smtClean="0"/>
          </a:p>
          <a:p>
            <a:pPr lvl="1"/>
            <a:r>
              <a:rPr kumimoji="1" lang="en-US" altLang="ja-JP" dirty="0"/>
              <a:t>DNS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4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843213"/>
            <a:ext cx="8229600" cy="1143000"/>
          </a:xfrm>
          <a:ln/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TCP/IP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～通信の手順・ルール～</a:t>
            </a:r>
          </a:p>
        </p:txBody>
      </p:sp>
    </p:spTree>
    <p:extLst>
      <p:ext uri="{BB962C8B-B14F-4D97-AF65-F5344CB8AC3E}">
        <p14:creationId xmlns:p14="http://schemas.microsoft.com/office/powerpoint/2010/main" val="3746304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15229</TotalTime>
  <Words>3826</Words>
  <Application>Microsoft Office PowerPoint</Application>
  <PresentationFormat>画面に合わせる (4:3)</PresentationFormat>
  <Paragraphs>816</Paragraphs>
  <Slides>78</Slides>
  <Notes>34</Notes>
  <HiddenSlides>9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78</vt:i4>
      </vt:variant>
    </vt:vector>
  </HeadingPairs>
  <TitlesOfParts>
    <vt:vector size="80" baseType="lpstr">
      <vt:lpstr>Office ​​テーマ</vt:lpstr>
      <vt:lpstr>Bitmap Image</vt:lpstr>
      <vt:lpstr>最低限 Unix (Linux) III ネットワークの仕組み</vt:lpstr>
      <vt:lpstr>本日のお話</vt:lpstr>
      <vt:lpstr>本日のレクチャー内容</vt:lpstr>
      <vt:lpstr>ネットワーク</vt:lpstr>
      <vt:lpstr>コンピュータネットワーク</vt:lpstr>
      <vt:lpstr>LAN と WAN</vt:lpstr>
      <vt:lpstr> Internet へ</vt:lpstr>
      <vt:lpstr>本日のレクチャー内容</vt:lpstr>
      <vt:lpstr>TCP/IP ～通信の手順・ルール～</vt:lpstr>
      <vt:lpstr>ネットワーク通信の概要</vt:lpstr>
      <vt:lpstr>パケットに分割する利点</vt:lpstr>
      <vt:lpstr>パケットに分割する利点</vt:lpstr>
      <vt:lpstr>ポート</vt:lpstr>
      <vt:lpstr>ネットワーク通信のために</vt:lpstr>
      <vt:lpstr>TCP/IP</vt:lpstr>
      <vt:lpstr>画像データを送る</vt:lpstr>
      <vt:lpstr>画像データを送る</vt:lpstr>
      <vt:lpstr>画像データを送る</vt:lpstr>
      <vt:lpstr>画像データを送る</vt:lpstr>
      <vt:lpstr>送信完了！</vt:lpstr>
      <vt:lpstr>画像データを受け取る</vt:lpstr>
      <vt:lpstr>画像データを受け取る</vt:lpstr>
      <vt:lpstr>画像データを受け取る</vt:lpstr>
      <vt:lpstr>画像データを受け取る</vt:lpstr>
      <vt:lpstr>受信完了！</vt:lpstr>
      <vt:lpstr>ネットワーク通信における各層の仕事</vt:lpstr>
      <vt:lpstr>本日のレクチャー内容</vt:lpstr>
      <vt:lpstr>ネットワークパラメータ ～通信経路決定の要素～</vt:lpstr>
      <vt:lpstr>基本知識：bit と octet</vt:lpstr>
      <vt:lpstr>相手と通信するために必要なこと</vt:lpstr>
      <vt:lpstr>送信先特定と通信経路の決定</vt:lpstr>
      <vt:lpstr>IP アドレス</vt:lpstr>
      <vt:lpstr>ネットワーク部・ホスト部</vt:lpstr>
      <vt:lpstr>サブネットマスク</vt:lpstr>
      <vt:lpstr>ネットワークアドレス</vt:lpstr>
      <vt:lpstr>通信時の経路判定</vt:lpstr>
      <vt:lpstr>ゲートウェイ</vt:lpstr>
      <vt:lpstr>ゲートウェイアドレス</vt:lpstr>
      <vt:lpstr>ブロードキャストアドレス</vt:lpstr>
      <vt:lpstr>MAC アドレス</vt:lpstr>
      <vt:lpstr>通信経路の設定(同一ネットワーク内)</vt:lpstr>
      <vt:lpstr>同一ネットワーク内の通信 (A がB に通信)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通信経路の設定(同一ネットワーク外)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本日のレクチャー内容</vt:lpstr>
      <vt:lpstr>DNS ～人に優しいネットワーク～</vt:lpstr>
      <vt:lpstr>IPアドレスとドメイン名</vt:lpstr>
      <vt:lpstr>ドメイン名</vt:lpstr>
      <vt:lpstr>ドメイン名空間</vt:lpstr>
      <vt:lpstr>DNS</vt:lpstr>
      <vt:lpstr>まとめ:ネットワーク概要</vt:lpstr>
      <vt:lpstr>まとめ：ネットワーク通信のために</vt:lpstr>
      <vt:lpstr>まとめ：ネットワーク通信のために</vt:lpstr>
      <vt:lpstr>実技編</vt:lpstr>
      <vt:lpstr>参考文献</vt:lpstr>
      <vt:lpstr>参考文献</vt:lpstr>
      <vt:lpstr>参考文献</vt:lpstr>
      <vt:lpstr>コンピュータネットワークの管理形態</vt:lpstr>
      <vt:lpstr>コンピュータネットワークの管理形態</vt:lpstr>
      <vt:lpstr>PowerPoint プレゼンテーション</vt:lpstr>
      <vt:lpstr>PowerPoint プレゼンテーション</vt:lpstr>
      <vt:lpstr>PowerPoint プレゼンテーション</vt:lpstr>
      <vt:lpstr>IPv4 と IPv6</vt:lpstr>
      <vt:lpstr>IPv6 (Internet Protocol version 6)</vt:lpstr>
      <vt:lpstr>DNS の階層構造</vt:lpstr>
      <vt:lpstr>ルートサーバの位置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 Unix (Linux) III ネットワークの仕組み</dc:title>
  <dc:creator>mikataka</dc:creator>
  <cp:lastModifiedBy>mikataka</cp:lastModifiedBy>
  <cp:revision>116</cp:revision>
  <dcterms:created xsi:type="dcterms:W3CDTF">2016-04-11T12:38:34Z</dcterms:created>
  <dcterms:modified xsi:type="dcterms:W3CDTF">2016-05-13T08:37:19Z</dcterms:modified>
</cp:coreProperties>
</file>