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notesMasterIdLst>
    <p:notesMasterId r:id="rId28"/>
  </p:notesMasterIdLst>
  <p:sldIdLst>
    <p:sldId id="256" r:id="rId3"/>
    <p:sldId id="284" r:id="rId4"/>
    <p:sldId id="286" r:id="rId5"/>
    <p:sldId id="300" r:id="rId6"/>
    <p:sldId id="257" r:id="rId7"/>
    <p:sldId id="305" r:id="rId8"/>
    <p:sldId id="259" r:id="rId9"/>
    <p:sldId id="260" r:id="rId10"/>
    <p:sldId id="261" r:id="rId11"/>
    <p:sldId id="262" r:id="rId12"/>
    <p:sldId id="306" r:id="rId13"/>
    <p:sldId id="280" r:id="rId14"/>
    <p:sldId id="302" r:id="rId15"/>
    <p:sldId id="307" r:id="rId16"/>
    <p:sldId id="265" r:id="rId17"/>
    <p:sldId id="267" r:id="rId18"/>
    <p:sldId id="275" r:id="rId19"/>
    <p:sldId id="274" r:id="rId20"/>
    <p:sldId id="277" r:id="rId21"/>
    <p:sldId id="276" r:id="rId22"/>
    <p:sldId id="278" r:id="rId23"/>
    <p:sldId id="290" r:id="rId24"/>
    <p:sldId id="279" r:id="rId25"/>
    <p:sldId id="296" r:id="rId26"/>
    <p:sldId id="297" r:id="rId2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D9DBE9"/>
    <a:srgbClr val="919191"/>
    <a:srgbClr val="FFFFCC"/>
    <a:srgbClr val="6C6C6C"/>
    <a:srgbClr val="FFCC66"/>
    <a:srgbClr val="CCFF33"/>
    <a:srgbClr val="66FFFF"/>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65" autoAdjust="0"/>
  </p:normalViewPr>
  <p:slideViewPr>
    <p:cSldViewPr>
      <p:cViewPr varScale="1">
        <p:scale>
          <a:sx n="77" d="100"/>
          <a:sy n="77" d="100"/>
        </p:scale>
        <p:origin x="120" y="3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387D06-F69B-496E-866C-3BA1B346FE06}" type="datetimeFigureOut">
              <a:rPr kumimoji="1" lang="ja-JP" altLang="en-US" smtClean="0"/>
              <a:pPr/>
              <a:t>2016/7/1</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F72C5B-F25C-41C2-8DA9-FB18B5A56DC4}" type="slidenum">
              <a:rPr kumimoji="1" lang="ja-JP" altLang="en-US" smtClean="0"/>
              <a:pPr/>
              <a:t>‹#›</a:t>
            </a:fld>
            <a:endParaRPr kumimoji="1" lang="ja-JP" altLang="en-US"/>
          </a:p>
        </p:txBody>
      </p:sp>
    </p:spTree>
    <p:extLst>
      <p:ext uri="{BB962C8B-B14F-4D97-AF65-F5344CB8AC3E}">
        <p14:creationId xmlns:p14="http://schemas.microsoft.com/office/powerpoint/2010/main" val="2339441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ja.wikipedia.org/wiki/%E3%83%9E%E3%82%B5%E3%83%81%E3%83%A5%E3%83%BC%E3%82%BB%E3%83%83%E3%83%84%E5%B7%A5%E7%A7%91%E5%A4%A7%E5%AD%A6" TargetMode="External"/><Relationship Id="rId3" Type="http://schemas.openxmlformats.org/officeDocument/2006/relationships/hyperlink" Target="https://ja.wikipedia.org/wiki/%E3%82%B9%E3%82%BF%E3%83%B3%E3%83%95%E3%82%A9%E3%83%BC%E3%83%89%E5%A4%A7%E5%AD%A6" TargetMode="External"/><Relationship Id="rId7" Type="http://schemas.openxmlformats.org/officeDocument/2006/relationships/hyperlink" Target="https://ja.wikipedia.org/wiki/UNIX"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ja.wikipedia.org/wiki/VAX" TargetMode="External"/><Relationship Id="rId5" Type="http://schemas.openxmlformats.org/officeDocument/2006/relationships/hyperlink" Target="https://ja.wikipedia.org/wiki/1983%E5%B9%B4" TargetMode="External"/><Relationship Id="rId4" Type="http://schemas.openxmlformats.org/officeDocument/2006/relationships/hyperlink" Target="https://ja.wikipedia.org/wiki/V_(%E3%82%AA%E3%83%9A%E3%83%AC%E3%83%BC%E3%83%86%E3%82%A3%E3%83%B3%E3%82%B0%E3%82%B7%E3%82%B9%E3%83%86%E3%83%A0)" TargetMode="External"/><Relationship Id="rId9" Type="http://schemas.openxmlformats.org/officeDocument/2006/relationships/hyperlink" Target="https://ja.wikipedia.org/wiki/Project_MAC"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www.weblio.jp/content/%E9%81%A9%E5%AE%9C" TargetMode="External"/><Relationship Id="rId13" Type="http://schemas.openxmlformats.org/officeDocument/2006/relationships/hyperlink" Target="http://www.weblio.jp/content/%E4%BB%95%E4%B8%8A%E3%81%92" TargetMode="External"/><Relationship Id="rId3" Type="http://schemas.openxmlformats.org/officeDocument/2006/relationships/hyperlink" Target="http://www.weblio.jp/content/%E5%80%8B%E5%88%A5" TargetMode="External"/><Relationship Id="rId7" Type="http://schemas.openxmlformats.org/officeDocument/2006/relationships/hyperlink" Target="http://www.weblio.jp/content/%E7%9B%B8%E4%BA%92%E3%81%AB" TargetMode="External"/><Relationship Id="rId12" Type="http://schemas.openxmlformats.org/officeDocument/2006/relationships/hyperlink" Target="http://www.weblio.jp/content/%E3%81%BE%E3%81%A8%E3%81%BE%E3%82%8A"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weblio.jp/content/%E4%BB%95%E7%B5%84%E3%81%BF" TargetMode="External"/><Relationship Id="rId11" Type="http://schemas.openxmlformats.org/officeDocument/2006/relationships/hyperlink" Target="http://www.weblio.jp/content/%E5%A4%A7%E3%81%8D%E3%81%AA" TargetMode="External"/><Relationship Id="rId5" Type="http://schemas.openxmlformats.org/officeDocument/2006/relationships/hyperlink" Target="http://www.weblio.jp/content/%E6%83%85%E5%A0%B1" TargetMode="External"/><Relationship Id="rId10" Type="http://schemas.openxmlformats.org/officeDocument/2006/relationships/hyperlink" Target="http://www.weblio.jp/content/%E4%B8%8A%E3%81%A7" TargetMode="External"/><Relationship Id="rId4" Type="http://schemas.openxmlformats.org/officeDocument/2006/relationships/hyperlink" Target="http://www.weblio.jp/content/%E7%9F%A5%E8%AD%98" TargetMode="External"/><Relationship Id="rId9" Type="http://schemas.openxmlformats.org/officeDocument/2006/relationships/hyperlink" Target="http://www.weblio.jp/content/%E9%96%A2%E9%80%A3%E4%BB%98%E3%81%91"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ja.wikipedia.org/wiki/%E3%82%B3%E3%83%B3%E3%83%94%E3%83%A5%E3%83%BC%E3%82%BF"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ja.wikipedia.org/wiki/%E3%82%BD%E3%83%95%E3%83%88%E3%82%A6%E3%82%A7%E3%82%A2" TargetMode="External"/><Relationship Id="rId4" Type="http://schemas.openxmlformats.org/officeDocument/2006/relationships/hyperlink" Target="https://ja.wikipedia.org/wiki/%E6%A9%9F%E6%A2%B0"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2F72C5B-F25C-41C2-8DA9-FB18B5A56DC4}" type="slidenum">
              <a:rPr kumimoji="1" lang="ja-JP" altLang="en-US" smtClean="0"/>
              <a:pPr/>
              <a:t>1</a:t>
            </a:fld>
            <a:endParaRPr kumimoji="1" lang="ja-JP" altLang="en-US"/>
          </a:p>
        </p:txBody>
      </p:sp>
    </p:spTree>
    <p:extLst>
      <p:ext uri="{BB962C8B-B14F-4D97-AF65-F5344CB8AC3E}">
        <p14:creationId xmlns:p14="http://schemas.microsoft.com/office/powerpoint/2010/main" val="206205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0482" name="スライド イメージ プレースホルダ 1"/>
          <p:cNvSpPr>
            <a:spLocks noGrp="1" noRot="1" noChangeAspect="1" noChangeArrowheads="1"/>
          </p:cNvSpPr>
          <p:nvPr>
            <p:ph type="sldImg" idx="4294967295"/>
          </p:nvPr>
        </p:nvSpPr>
        <p:spPr>
          <a:xfrm>
            <a:off x="2147483647" y="0"/>
            <a:ext cx="222269050" cy="166703375"/>
          </a:xfrm>
          <a:ln/>
          <a:extLst>
            <a:ext uri="{91240B29-F687-4F45-9708-019B960494DF}">
              <a14:hiddenLine xmlns:a14="http://schemas.microsoft.com/office/drawing/2010/main" w="12700">
                <a:solidFill>
                  <a:srgbClr val="000000"/>
                </a:solidFill>
                <a:miter lim="800000"/>
                <a:headEnd/>
                <a:tailEnd/>
              </a14:hiddenLine>
            </a:ext>
          </a:extLst>
        </p:spPr>
      </p:sp>
      <p:sp>
        <p:nvSpPr>
          <p:cNvPr id="20483" name="ノート プレースホルダ 2"/>
          <p:cNvSpPr>
            <a:spLocks noGrp="1" noRot="1" noChangeAspect="1" noChangeArrowheads="1"/>
          </p:cNvSpPr>
          <p:nvPr>
            <p:ph type="body" idx="1"/>
          </p:nvPr>
        </p:nvSpPr>
        <p:spPr bwMode="auto">
          <a:xfrm>
            <a:off x="457200" y="1600200"/>
            <a:ext cx="8229600" cy="45259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このページは </a:t>
            </a:r>
            <a:r>
              <a:rPr lang="en-US" altLang="ja-JP" dirty="0" smtClean="0"/>
              <a:t>X Windows System </a:t>
            </a:r>
            <a:r>
              <a:rPr lang="ja-JP" altLang="en-US" dirty="0" smtClean="0"/>
              <a:t>の導入ページ</a:t>
            </a:r>
            <a:r>
              <a:rPr lang="en-US" altLang="ja-JP" dirty="0" smtClean="0"/>
              <a:t>.</a:t>
            </a:r>
          </a:p>
          <a:p>
            <a:r>
              <a:rPr lang="ja-JP" altLang="en-US" dirty="0" smtClean="0"/>
              <a:t>例えば普段触っている </a:t>
            </a:r>
            <a:r>
              <a:rPr lang="en-US" altLang="ja-JP" dirty="0" smtClean="0"/>
              <a:t>GUI </a:t>
            </a:r>
            <a:r>
              <a:rPr lang="ja-JP" altLang="en-US" dirty="0" smtClean="0"/>
              <a:t>は </a:t>
            </a:r>
            <a:r>
              <a:rPr lang="en-US" altLang="ja-JP" dirty="0" smtClean="0"/>
              <a:t>X Window System </a:t>
            </a:r>
            <a:r>
              <a:rPr lang="ja-JP" altLang="en-US" dirty="0" smtClean="0"/>
              <a:t>のおかげ的なものを入れる </a:t>
            </a:r>
            <a:r>
              <a:rPr lang="en-US" altLang="ja-JP" dirty="0" err="1" smtClean="0"/>
              <a:t>startx</a:t>
            </a:r>
            <a:r>
              <a:rPr lang="en-US" altLang="ja-JP" dirty="0" smtClean="0"/>
              <a:t> </a:t>
            </a:r>
            <a:r>
              <a:rPr lang="ja-JP" altLang="en-US" dirty="0" smtClean="0"/>
              <a:t>をしている</a:t>
            </a:r>
            <a:r>
              <a:rPr lang="ja-JP" altLang="en-US" dirty="0" err="1" smtClean="0"/>
              <a:t>よね</a:t>
            </a:r>
            <a:r>
              <a:rPr lang="ja-JP" altLang="en-US" dirty="0" smtClean="0"/>
              <a:t>的なもの</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cui </a:t>
            </a:r>
            <a:r>
              <a:rPr lang="en-US" altLang="ja-JP" dirty="0" err="1" smtClean="0"/>
              <a:t>gui</a:t>
            </a:r>
            <a:r>
              <a:rPr lang="en-US" altLang="ja-JP" dirty="0" smtClean="0"/>
              <a:t> </a:t>
            </a:r>
            <a:r>
              <a:rPr lang="ja-JP" altLang="en-US" dirty="0" smtClean="0"/>
              <a:t>のメリットを最大限生かすような</a:t>
            </a:r>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x</a:t>
            </a:r>
            <a:r>
              <a:rPr lang="en-US" altLang="ja-JP" baseline="0" dirty="0" smtClean="0"/>
              <a:t> </a:t>
            </a:r>
            <a:r>
              <a:rPr lang="ja-JP" altLang="en-US" baseline="0" dirty="0" smtClean="0"/>
              <a:t>を使えば </a:t>
            </a:r>
            <a:r>
              <a:rPr lang="en-US" altLang="ja-JP" baseline="0" dirty="0" smtClean="0"/>
              <a:t>cui </a:t>
            </a:r>
            <a:r>
              <a:rPr lang="ja-JP" altLang="en-US" baseline="0" dirty="0" smtClean="0"/>
              <a:t>でやっていた事をどんなように視覚的に見せることができるのか</a:t>
            </a:r>
            <a:endParaRPr lang="en-US" altLang="ja-JP" dirty="0" smtClean="0"/>
          </a:p>
        </p:txBody>
      </p:sp>
    </p:spTree>
    <p:extLst>
      <p:ext uri="{BB962C8B-B14F-4D97-AF65-F5344CB8AC3E}">
        <p14:creationId xmlns:p14="http://schemas.microsoft.com/office/powerpoint/2010/main" val="1300965276"/>
      </p:ext>
    </p:extLst>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文字と絵を同時に扱う：ビットマップディスプレイの登場に起因．キャラクターディスプレイとグラフィックディスプレイは別だった</a:t>
            </a:r>
            <a:endParaRPr kumimoji="1" lang="en-US" altLang="ja-JP" dirty="0" smtClean="0"/>
          </a:p>
          <a:p>
            <a:r>
              <a:rPr kumimoji="1" lang="ja-JP" altLang="en-US" dirty="0" smtClean="0"/>
              <a:t>規格化：個々の命令セットが体系化され，規約化</a:t>
            </a:r>
            <a:r>
              <a:rPr kumimoji="1" lang="en-US" altLang="ja-JP" dirty="0" smtClean="0"/>
              <a:t>Athena widget</a:t>
            </a:r>
          </a:p>
          <a:p>
            <a:r>
              <a:rPr kumimoji="1" lang="ja-JP" altLang="en-US" dirty="0" smtClean="0"/>
              <a:t>ディスプレイやマウスなどのインターフェイスをサーバで制御し，文字や絵，音の表示は個々のソフトウェアが担当．</a:t>
            </a:r>
            <a:endParaRPr kumimoji="1" lang="en-US" altLang="ja-JP" dirty="0" smtClean="0"/>
          </a:p>
          <a:p>
            <a:endParaRPr kumimoji="1" lang="en-US" altLang="ja-JP" dirty="0" smtClean="0"/>
          </a:p>
          <a:p>
            <a:r>
              <a:rPr kumimoji="1" lang="ja-JP" altLang="en-US" dirty="0" smtClean="0"/>
              <a:t>元々は</a:t>
            </a:r>
            <a:r>
              <a:rPr lang="ja-JP" altLang="ja-JP" dirty="0" smtClean="0"/>
              <a:t>XFree86 Project</a:t>
            </a:r>
            <a:r>
              <a:rPr lang="ja-JP" altLang="en-US" dirty="0" smtClean="0"/>
              <a:t>が開発していたがライセンス問題などで抜けたメンバーが</a:t>
            </a:r>
            <a:r>
              <a:rPr lang="en-US" altLang="ja-JP" dirty="0" smtClean="0"/>
              <a:t>X Org</a:t>
            </a:r>
            <a:r>
              <a:rPr lang="ja-JP" altLang="en-US" dirty="0" smtClean="0"/>
              <a:t>を制作</a:t>
            </a:r>
            <a:endParaRPr lang="en-US" altLang="ja-JP" dirty="0" smtClean="0"/>
          </a:p>
          <a:p>
            <a:r>
              <a:rPr kumimoji="1" lang="ja-JP" altLang="en-US" dirty="0" smtClean="0"/>
              <a:t>商用の物もあり、</a:t>
            </a:r>
            <a:r>
              <a:rPr kumimoji="1" lang="en-US" altLang="ja-JP" dirty="0" err="1" smtClean="0"/>
              <a:t>X.Org</a:t>
            </a:r>
            <a:r>
              <a:rPr kumimoji="1" lang="ja-JP" altLang="en-US" dirty="0" err="1" smtClean="0"/>
              <a:t>だけ</a:t>
            </a:r>
            <a:r>
              <a:rPr kumimoji="1" lang="ja-JP" altLang="en-US" dirty="0" smtClean="0"/>
              <a:t>ではない</a:t>
            </a:r>
            <a:endParaRPr kumimoji="1" lang="en-US" altLang="ja-JP" dirty="0" smtClean="0"/>
          </a:p>
          <a:p>
            <a:r>
              <a:rPr kumimoji="1" lang="ja-JP" altLang="en-US" dirty="0" smtClean="0"/>
              <a:t>なんで </a:t>
            </a:r>
            <a:r>
              <a:rPr kumimoji="1" lang="en-US" altLang="ja-JP" dirty="0" smtClean="0"/>
              <a:t>X </a:t>
            </a:r>
            <a:r>
              <a:rPr kumimoji="1" lang="ja-JP" altLang="en-US" dirty="0" smtClean="0"/>
              <a:t>というの→ </a:t>
            </a:r>
            <a:r>
              <a:rPr kumimoji="1" lang="en-US" altLang="ja-JP" dirty="0" smtClean="0"/>
              <a:t>X</a:t>
            </a:r>
            <a:r>
              <a:rPr kumimoji="1" lang="en-US" altLang="ja-JP" baseline="0" dirty="0" smtClean="0"/>
              <a:t> Window System</a:t>
            </a:r>
            <a:r>
              <a:rPr kumimoji="1" lang="ja-JP" altLang="en-US" baseline="0" dirty="0" smtClean="0"/>
              <a:t>は</a:t>
            </a:r>
            <a:r>
              <a:rPr kumimoji="1" lang="ja-JP" altLang="en-US" dirty="0" smtClean="0"/>
              <a:t> </a:t>
            </a:r>
            <a:r>
              <a:rPr kumimoji="1" lang="en-US" altLang="ja-JP" dirty="0" smtClean="0"/>
              <a:t>V</a:t>
            </a:r>
            <a:r>
              <a:rPr kumimoji="1" lang="en-US" altLang="ja-JP" baseline="0" dirty="0" smtClean="0"/>
              <a:t> OS </a:t>
            </a:r>
            <a:r>
              <a:rPr kumimoji="1" lang="ja-JP" altLang="en-US" baseline="0" dirty="0" smtClean="0"/>
              <a:t>の専用ウィンドウシステムである </a:t>
            </a:r>
            <a:r>
              <a:rPr kumimoji="1" lang="en-US" altLang="ja-JP" baseline="0" dirty="0" smtClean="0"/>
              <a:t>W </a:t>
            </a:r>
            <a:r>
              <a:rPr kumimoji="1" lang="ja-JP" altLang="en-US" baseline="0" dirty="0" smtClean="0"/>
              <a:t>ウィンドウシステム</a:t>
            </a:r>
            <a:r>
              <a:rPr kumimoji="1" lang="en-US" altLang="ja-JP" baseline="0" dirty="0" smtClean="0"/>
              <a:t> </a:t>
            </a:r>
            <a:r>
              <a:rPr kumimoji="1" lang="ja-JP" altLang="en-US" baseline="0" dirty="0" smtClean="0"/>
              <a:t>を基にして作られた</a:t>
            </a:r>
            <a:r>
              <a:rPr kumimoji="1" lang="en-US" altLang="ja-JP" baseline="0" dirty="0" smtClean="0"/>
              <a:t>. W </a:t>
            </a:r>
            <a:r>
              <a:rPr kumimoji="1" lang="ja-JP" altLang="en-US" baseline="0" dirty="0" smtClean="0"/>
              <a:t>の次なので </a:t>
            </a:r>
            <a:r>
              <a:rPr kumimoji="1" lang="en-US" altLang="ja-JP" baseline="0" dirty="0" smtClean="0"/>
              <a:t>X</a:t>
            </a:r>
          </a:p>
          <a:p>
            <a:endParaRPr kumimoji="1" lang="en-US" altLang="ja-JP" baseline="0" dirty="0" smtClean="0"/>
          </a:p>
          <a:p>
            <a:r>
              <a:rPr kumimoji="1" lang="en-US" altLang="ja-JP" sz="1200" b="0" i="0" kern="1200" dirty="0" smtClean="0">
                <a:solidFill>
                  <a:schemeClr val="tx1"/>
                </a:solidFill>
                <a:effectLst/>
                <a:latin typeface="+mn-lt"/>
                <a:ea typeface="+mn-ea"/>
                <a:cs typeface="+mn-cs"/>
              </a:rPr>
              <a:t>W </a:t>
            </a:r>
            <a:r>
              <a:rPr kumimoji="1" lang="ja-JP" altLang="en-US" sz="1200" b="0" i="0" kern="1200" dirty="0" err="1" smtClean="0">
                <a:solidFill>
                  <a:schemeClr val="tx1"/>
                </a:solidFill>
                <a:effectLst/>
                <a:latin typeface="+mn-lt"/>
                <a:ea typeface="+mn-ea"/>
                <a:cs typeface="+mn-cs"/>
              </a:rPr>
              <a:t>は</a:t>
            </a:r>
            <a:r>
              <a:rPr kumimoji="1" lang="ja-JP" altLang="en-US" sz="1200" b="0" i="0" u="none" strike="noStrike" kern="1200" dirty="0" err="1" smtClean="0">
                <a:solidFill>
                  <a:schemeClr val="tx1"/>
                </a:solidFill>
                <a:effectLst/>
                <a:latin typeface="+mn-lt"/>
                <a:ea typeface="+mn-ea"/>
                <a:cs typeface="+mn-cs"/>
                <a:hlinkClick r:id="rId3" tooltip="スタンフォード大学"/>
              </a:rPr>
              <a:t>スタン</a:t>
            </a:r>
            <a:r>
              <a:rPr kumimoji="1" lang="ja-JP" altLang="en-US" sz="1200" b="0" i="0" u="none" strike="noStrike" kern="1200" dirty="0" smtClean="0">
                <a:solidFill>
                  <a:schemeClr val="tx1"/>
                </a:solidFill>
                <a:effectLst/>
                <a:latin typeface="+mn-lt"/>
                <a:ea typeface="+mn-ea"/>
                <a:cs typeface="+mn-cs"/>
                <a:hlinkClick r:id="rId3" tooltip="スタンフォード大学"/>
              </a:rPr>
              <a:t>フォード大学</a:t>
            </a:r>
            <a:r>
              <a:rPr kumimoji="1" lang="ja-JP" altLang="en-US" sz="1200" b="0" i="0" kern="1200" dirty="0" smtClean="0">
                <a:solidFill>
                  <a:schemeClr val="tx1"/>
                </a:solidFill>
                <a:effectLst/>
                <a:latin typeface="+mn-lt"/>
                <a:ea typeface="+mn-ea"/>
                <a:cs typeface="+mn-cs"/>
              </a:rPr>
              <a:t>の </a:t>
            </a:r>
            <a:r>
              <a:rPr kumimoji="1" lang="en-US" altLang="ja-JP" sz="1200" b="0" i="0" kern="1200" dirty="0" smtClean="0">
                <a:solidFill>
                  <a:schemeClr val="tx1"/>
                </a:solidFill>
                <a:effectLst/>
                <a:latin typeface="+mn-lt"/>
                <a:ea typeface="+mn-ea"/>
                <a:cs typeface="+mn-cs"/>
              </a:rPr>
              <a:t>Paul </a:t>
            </a:r>
            <a:r>
              <a:rPr kumimoji="1" lang="en-US" altLang="ja-JP" sz="1200" b="0" i="0" kern="1200" dirty="0" err="1" smtClean="0">
                <a:solidFill>
                  <a:schemeClr val="tx1"/>
                </a:solidFill>
                <a:effectLst/>
                <a:latin typeface="+mn-lt"/>
                <a:ea typeface="+mn-ea"/>
                <a:cs typeface="+mn-cs"/>
              </a:rPr>
              <a:t>Asente</a:t>
            </a:r>
            <a:r>
              <a:rPr kumimoji="1" lang="en-US" altLang="ja-JP" sz="1200" b="0" i="0" kern="1200" dirty="0" smtClean="0">
                <a:solidFill>
                  <a:schemeClr val="tx1"/>
                </a:solidFill>
                <a:effectLst/>
                <a:latin typeface="+mn-lt"/>
                <a:ea typeface="+mn-ea"/>
                <a:cs typeface="+mn-cs"/>
              </a:rPr>
              <a:t> </a:t>
            </a:r>
            <a:r>
              <a:rPr kumimoji="1" lang="ja-JP" altLang="en-US" sz="1200" b="0" i="0" kern="1200" dirty="0" smtClean="0">
                <a:solidFill>
                  <a:schemeClr val="tx1"/>
                </a:solidFill>
                <a:effectLst/>
                <a:latin typeface="+mn-lt"/>
                <a:ea typeface="+mn-ea"/>
                <a:cs typeface="+mn-cs"/>
              </a:rPr>
              <a:t>と </a:t>
            </a:r>
            <a:r>
              <a:rPr kumimoji="1" lang="en-US" altLang="ja-JP" sz="1200" b="0" i="0" kern="1200" dirty="0" smtClean="0">
                <a:solidFill>
                  <a:schemeClr val="tx1"/>
                </a:solidFill>
                <a:effectLst/>
                <a:latin typeface="+mn-lt"/>
                <a:ea typeface="+mn-ea"/>
                <a:cs typeface="+mn-cs"/>
              </a:rPr>
              <a:t>Brian Reid </a:t>
            </a:r>
            <a:r>
              <a:rPr kumimoji="1" lang="ja-JP" altLang="en-US" sz="1200" b="0" i="0" kern="1200" dirty="0" smtClean="0">
                <a:solidFill>
                  <a:schemeClr val="tx1"/>
                </a:solidFill>
                <a:effectLst/>
                <a:latin typeface="+mn-lt"/>
                <a:ea typeface="+mn-ea"/>
                <a:cs typeface="+mn-cs"/>
              </a:rPr>
              <a:t>が </a:t>
            </a:r>
            <a:r>
              <a:rPr kumimoji="1" lang="en-US" altLang="ja-JP" sz="1200" b="0" i="0" u="none" strike="noStrike" kern="1200" dirty="0" smtClean="0">
                <a:solidFill>
                  <a:schemeClr val="tx1"/>
                </a:solidFill>
                <a:effectLst/>
                <a:latin typeface="+mn-lt"/>
                <a:ea typeface="+mn-ea"/>
                <a:cs typeface="+mn-cs"/>
                <a:hlinkClick r:id="rId4" tooltip="V (オペレーティングシステム)"/>
              </a:rPr>
              <a:t>V</a:t>
            </a:r>
            <a:r>
              <a:rPr kumimoji="1" lang="ja-JP" altLang="en-US" sz="1200" b="0" i="0" kern="1200" dirty="0" smtClean="0">
                <a:solidFill>
                  <a:schemeClr val="tx1"/>
                </a:solidFill>
                <a:effectLst/>
                <a:latin typeface="+mn-lt"/>
                <a:ea typeface="+mn-ea"/>
                <a:cs typeface="+mn-cs"/>
              </a:rPr>
              <a:t>オペレーティングシステムのために開発した。</a:t>
            </a:r>
            <a:r>
              <a:rPr kumimoji="1" lang="en-US" altLang="ja-JP" sz="1200" b="0" i="0" u="none" strike="noStrike" kern="1200" dirty="0" smtClean="0">
                <a:solidFill>
                  <a:schemeClr val="tx1"/>
                </a:solidFill>
                <a:effectLst/>
                <a:latin typeface="+mn-lt"/>
                <a:ea typeface="+mn-ea"/>
                <a:cs typeface="+mn-cs"/>
                <a:hlinkClick r:id="rId5" tooltip="1983年"/>
              </a:rPr>
              <a:t>1983</a:t>
            </a:r>
            <a:r>
              <a:rPr kumimoji="1" lang="ja-JP" altLang="en-US" sz="1200" b="0" i="0" u="none" strike="noStrike" kern="1200" dirty="0" smtClean="0">
                <a:solidFill>
                  <a:schemeClr val="tx1"/>
                </a:solidFill>
                <a:effectLst/>
                <a:latin typeface="+mn-lt"/>
                <a:ea typeface="+mn-ea"/>
                <a:cs typeface="+mn-cs"/>
                <a:hlinkClick r:id="rId5" tooltip="1983年"/>
              </a:rPr>
              <a:t>年</a:t>
            </a:r>
            <a:r>
              <a:rPr kumimoji="1" lang="ja-JP" altLang="en-US" sz="1200" b="0" i="0" kern="1200" dirty="0" smtClean="0">
                <a:solidFill>
                  <a:schemeClr val="tx1"/>
                </a:solidFill>
                <a:effectLst/>
                <a:latin typeface="+mn-lt"/>
                <a:ea typeface="+mn-ea"/>
                <a:cs typeface="+mn-cs"/>
              </a:rPr>
              <a:t>、</a:t>
            </a:r>
            <a:r>
              <a:rPr kumimoji="1" lang="en-US" altLang="ja-JP" sz="1200" b="0" i="0" kern="1200" dirty="0" smtClean="0">
                <a:solidFill>
                  <a:schemeClr val="tx1"/>
                </a:solidFill>
                <a:effectLst/>
                <a:latin typeface="+mn-lt"/>
                <a:ea typeface="+mn-ea"/>
                <a:cs typeface="+mn-cs"/>
              </a:rPr>
              <a:t>Paul </a:t>
            </a:r>
            <a:r>
              <a:rPr kumimoji="1" lang="en-US" altLang="ja-JP" sz="1200" b="0" i="0" kern="1200" dirty="0" err="1" smtClean="0">
                <a:solidFill>
                  <a:schemeClr val="tx1"/>
                </a:solidFill>
                <a:effectLst/>
                <a:latin typeface="+mn-lt"/>
                <a:ea typeface="+mn-ea"/>
                <a:cs typeface="+mn-cs"/>
              </a:rPr>
              <a:t>Asente</a:t>
            </a:r>
            <a:r>
              <a:rPr kumimoji="1" lang="en-US" altLang="ja-JP" sz="1200" b="0" i="0" kern="1200" dirty="0" smtClean="0">
                <a:solidFill>
                  <a:schemeClr val="tx1"/>
                </a:solidFill>
                <a:effectLst/>
                <a:latin typeface="+mn-lt"/>
                <a:ea typeface="+mn-ea"/>
                <a:cs typeface="+mn-cs"/>
              </a:rPr>
              <a:t> </a:t>
            </a:r>
            <a:r>
              <a:rPr kumimoji="1" lang="ja-JP" altLang="en-US" sz="1200" b="0" i="0" kern="1200" dirty="0" smtClean="0">
                <a:solidFill>
                  <a:schemeClr val="tx1"/>
                </a:solidFill>
                <a:effectLst/>
                <a:latin typeface="+mn-lt"/>
                <a:ea typeface="+mn-ea"/>
                <a:cs typeface="+mn-cs"/>
              </a:rPr>
              <a:t>と </a:t>
            </a:r>
            <a:r>
              <a:rPr kumimoji="1" lang="en-US" altLang="ja-JP" sz="1200" b="0" i="0" kern="1200" dirty="0" smtClean="0">
                <a:solidFill>
                  <a:schemeClr val="tx1"/>
                </a:solidFill>
                <a:effectLst/>
                <a:latin typeface="+mn-lt"/>
                <a:ea typeface="+mn-ea"/>
                <a:cs typeface="+mn-cs"/>
              </a:rPr>
              <a:t>Chris Kent </a:t>
            </a:r>
            <a:r>
              <a:rPr kumimoji="1" lang="ja-JP" altLang="en-US" sz="1200" b="0" i="0" kern="1200" dirty="0" smtClean="0">
                <a:solidFill>
                  <a:schemeClr val="tx1"/>
                </a:solidFill>
                <a:effectLst/>
                <a:latin typeface="+mn-lt"/>
                <a:ea typeface="+mn-ea"/>
                <a:cs typeface="+mn-cs"/>
              </a:rPr>
              <a:t>がこれを </a:t>
            </a:r>
            <a:r>
              <a:rPr kumimoji="1" lang="en-US" altLang="ja-JP" sz="1200" b="0" i="0" u="none" strike="noStrike" kern="1200" dirty="0" smtClean="0">
                <a:solidFill>
                  <a:schemeClr val="tx1"/>
                </a:solidFill>
                <a:effectLst/>
                <a:latin typeface="+mn-lt"/>
                <a:ea typeface="+mn-ea"/>
                <a:cs typeface="+mn-cs"/>
                <a:hlinkClick r:id="rId6" tooltip="VAX"/>
              </a:rPr>
              <a:t>VAX</a:t>
            </a:r>
            <a:r>
              <a:rPr kumimoji="1" lang="ja-JP" altLang="en-US" sz="1200" b="0" i="0" kern="1200" dirty="0" smtClean="0">
                <a:solidFill>
                  <a:schemeClr val="tx1"/>
                </a:solidFill>
                <a:effectLst/>
                <a:latin typeface="+mn-lt"/>
                <a:ea typeface="+mn-ea"/>
                <a:cs typeface="+mn-cs"/>
              </a:rPr>
              <a:t> 上の </a:t>
            </a:r>
            <a:r>
              <a:rPr kumimoji="1" lang="en-US" altLang="ja-JP" sz="1200" b="0" i="0" u="none" strike="noStrike" kern="1200" dirty="0" smtClean="0">
                <a:solidFill>
                  <a:schemeClr val="tx1"/>
                </a:solidFill>
                <a:effectLst/>
                <a:latin typeface="+mn-lt"/>
                <a:ea typeface="+mn-ea"/>
                <a:cs typeface="+mn-cs"/>
                <a:hlinkClick r:id="rId7" tooltip="UNIX"/>
              </a:rPr>
              <a:t>UNIX</a:t>
            </a:r>
            <a:r>
              <a:rPr kumimoji="1" lang="ja-JP" altLang="en-US" sz="1200" b="0" i="0" kern="1200" dirty="0" smtClean="0">
                <a:solidFill>
                  <a:schemeClr val="tx1"/>
                </a:solidFill>
                <a:effectLst/>
                <a:latin typeface="+mn-lt"/>
                <a:ea typeface="+mn-ea"/>
                <a:cs typeface="+mn-cs"/>
              </a:rPr>
              <a:t> に移植し、そのコピーが</a:t>
            </a:r>
            <a:r>
              <a:rPr kumimoji="1" lang="ja-JP" altLang="en-US" sz="1200" b="0" i="0" u="none" strike="noStrike" kern="1200" dirty="0" smtClean="0">
                <a:solidFill>
                  <a:schemeClr val="tx1"/>
                </a:solidFill>
                <a:effectLst/>
                <a:latin typeface="+mn-lt"/>
                <a:ea typeface="+mn-ea"/>
                <a:cs typeface="+mn-cs"/>
                <a:hlinkClick r:id="rId8" tooltip="マサチューセッツ工科大学"/>
              </a:rPr>
              <a:t>マサチューセッツ工科大学</a:t>
            </a:r>
            <a:r>
              <a:rPr kumimoji="1" lang="ja-JP" altLang="en-US" sz="1200" b="0" i="0" kern="1200" dirty="0" smtClean="0">
                <a:solidFill>
                  <a:schemeClr val="tx1"/>
                </a:solidFill>
                <a:effectLst/>
                <a:latin typeface="+mn-lt"/>
                <a:ea typeface="+mn-ea"/>
                <a:cs typeface="+mn-cs"/>
              </a:rPr>
              <a:t> </a:t>
            </a:r>
            <a:r>
              <a:rPr kumimoji="1" lang="en-US" altLang="ja-JP" sz="1200" b="0" i="0" kern="1200" dirty="0" smtClean="0">
                <a:solidFill>
                  <a:schemeClr val="tx1"/>
                </a:solidFill>
                <a:effectLst/>
                <a:latin typeface="+mn-lt"/>
                <a:ea typeface="+mn-ea"/>
                <a:cs typeface="+mn-cs"/>
              </a:rPr>
              <a:t>(MIT) </a:t>
            </a:r>
            <a:r>
              <a:rPr kumimoji="1" lang="ja-JP" altLang="en-US" sz="1200" b="0" i="0" kern="1200" dirty="0" smtClean="0">
                <a:solidFill>
                  <a:schemeClr val="tx1"/>
                </a:solidFill>
                <a:effectLst/>
                <a:latin typeface="+mn-lt"/>
                <a:ea typeface="+mn-ea"/>
                <a:cs typeface="+mn-cs"/>
              </a:rPr>
              <a:t>の</a:t>
            </a:r>
            <a:r>
              <a:rPr kumimoji="1" lang="ja-JP" altLang="en-US" sz="1200" b="0" i="0" u="none" strike="noStrike" kern="1200" dirty="0" smtClean="0">
                <a:solidFill>
                  <a:schemeClr val="tx1"/>
                </a:solidFill>
                <a:effectLst/>
                <a:latin typeface="+mn-lt"/>
                <a:ea typeface="+mn-ea"/>
                <a:cs typeface="+mn-cs"/>
                <a:hlinkClick r:id="rId9" tooltip="Project MAC"/>
              </a:rPr>
              <a:t>コンピュータ科学研究所</a:t>
            </a:r>
            <a:r>
              <a:rPr kumimoji="1" lang="ja-JP" altLang="en-US" sz="1200" b="0" i="0" kern="1200" dirty="0" smtClean="0">
                <a:solidFill>
                  <a:schemeClr val="tx1"/>
                </a:solidFill>
                <a:effectLst/>
                <a:latin typeface="+mn-lt"/>
                <a:ea typeface="+mn-ea"/>
                <a:cs typeface="+mn-cs"/>
              </a:rPr>
              <a:t>に渡った。</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62F72C5B-F25C-41C2-8DA9-FB18B5A56DC4}" type="slidenum">
              <a:rPr kumimoji="1" lang="ja-JP" altLang="en-US" smtClean="0"/>
              <a:pPr/>
              <a:t>13</a:t>
            </a:fld>
            <a:endParaRPr kumimoji="1" lang="ja-JP" altLang="en-US"/>
          </a:p>
        </p:txBody>
      </p:sp>
    </p:spTree>
    <p:extLst>
      <p:ext uri="{BB962C8B-B14F-4D97-AF65-F5344CB8AC3E}">
        <p14:creationId xmlns:p14="http://schemas.microsoft.com/office/powerpoint/2010/main" val="2435309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latinLnBrk="1"/>
            <a:r>
              <a:rPr kumimoji="1" lang="ja-JP" altLang="en-US" sz="1200" b="1" i="0" kern="1200" dirty="0" smtClean="0">
                <a:solidFill>
                  <a:schemeClr val="tx1"/>
                </a:solidFill>
                <a:effectLst/>
                <a:latin typeface="+mn-lt"/>
                <a:ea typeface="+mn-ea"/>
                <a:cs typeface="+mn-cs"/>
              </a:rPr>
              <a:t>体系化</a:t>
            </a:r>
            <a:r>
              <a:rPr kumimoji="1" lang="en-US" altLang="ja-JP" sz="1200" b="1" i="0" kern="1200" dirty="0" smtClean="0">
                <a:solidFill>
                  <a:schemeClr val="tx1"/>
                </a:solidFill>
                <a:effectLst/>
                <a:latin typeface="+mn-lt"/>
                <a:ea typeface="+mn-ea"/>
                <a:cs typeface="+mn-cs"/>
              </a:rPr>
              <a:t>:</a:t>
            </a:r>
            <a:r>
              <a:rPr kumimoji="1" lang="ja-JP" altLang="en-US" sz="1200" b="0" i="0" u="none" strike="noStrike" kern="1200" dirty="0" smtClean="0">
                <a:solidFill>
                  <a:schemeClr val="tx1"/>
                </a:solidFill>
                <a:effectLst/>
                <a:latin typeface="+mn-lt"/>
                <a:ea typeface="+mn-ea"/>
                <a:cs typeface="+mn-cs"/>
                <a:hlinkClick r:id="rId3" tooltip="個別の意味"/>
              </a:rPr>
              <a:t>個別</a:t>
            </a:r>
            <a:r>
              <a:rPr kumimoji="1" lang="ja-JP" altLang="en-US" sz="1200" b="0" i="0" kern="1200" dirty="0" smtClean="0">
                <a:solidFill>
                  <a:schemeClr val="tx1"/>
                </a:solidFill>
                <a:effectLst/>
                <a:latin typeface="+mn-lt"/>
                <a:ea typeface="+mn-ea"/>
                <a:cs typeface="+mn-cs"/>
              </a:rPr>
              <a:t>の</a:t>
            </a:r>
            <a:r>
              <a:rPr kumimoji="1" lang="ja-JP" altLang="en-US" sz="1200" b="0" i="0" u="none" strike="noStrike" kern="1200" dirty="0" smtClean="0">
                <a:solidFill>
                  <a:schemeClr val="tx1"/>
                </a:solidFill>
                <a:effectLst/>
                <a:latin typeface="+mn-lt"/>
                <a:ea typeface="+mn-ea"/>
                <a:cs typeface="+mn-cs"/>
                <a:hlinkClick r:id="rId4" tooltip="知識の意味"/>
              </a:rPr>
              <a:t>知識</a:t>
            </a:r>
            <a:r>
              <a:rPr kumimoji="1" lang="ja-JP" altLang="en-US" sz="1200" b="0" i="0" kern="1200" dirty="0" smtClean="0">
                <a:solidFill>
                  <a:schemeClr val="tx1"/>
                </a:solidFill>
                <a:effectLst/>
                <a:latin typeface="+mn-lt"/>
                <a:ea typeface="+mn-ea"/>
                <a:cs typeface="+mn-cs"/>
              </a:rPr>
              <a:t>・</a:t>
            </a:r>
            <a:r>
              <a:rPr kumimoji="1" lang="ja-JP" altLang="en-US" sz="1200" b="0" i="0" u="none" strike="noStrike" kern="1200" dirty="0" smtClean="0">
                <a:solidFill>
                  <a:schemeClr val="tx1"/>
                </a:solidFill>
                <a:effectLst/>
                <a:latin typeface="+mn-lt"/>
                <a:ea typeface="+mn-ea"/>
                <a:cs typeface="+mn-cs"/>
                <a:hlinkClick r:id="rId5" tooltip="情報の意味"/>
              </a:rPr>
              <a:t>情報</a:t>
            </a:r>
            <a:r>
              <a:rPr kumimoji="1" lang="ja-JP" altLang="en-US" sz="1200" b="0" i="0" kern="1200" dirty="0" smtClean="0">
                <a:solidFill>
                  <a:schemeClr val="tx1"/>
                </a:solidFill>
                <a:effectLst/>
                <a:latin typeface="+mn-lt"/>
                <a:ea typeface="+mn-ea"/>
                <a:cs typeface="+mn-cs"/>
              </a:rPr>
              <a:t>・</a:t>
            </a:r>
            <a:r>
              <a:rPr kumimoji="1" lang="ja-JP" altLang="en-US" sz="1200" b="0" i="0" u="none" strike="noStrike" kern="1200" dirty="0" smtClean="0">
                <a:solidFill>
                  <a:schemeClr val="tx1"/>
                </a:solidFill>
                <a:effectLst/>
                <a:latin typeface="+mn-lt"/>
                <a:ea typeface="+mn-ea"/>
                <a:cs typeface="+mn-cs"/>
                <a:hlinkClick r:id="rId6" tooltip="仕組みの意味"/>
              </a:rPr>
              <a:t>仕組み</a:t>
            </a:r>
            <a:r>
              <a:rPr kumimoji="1" lang="ja-JP" altLang="en-US" sz="1200" b="0" i="0" kern="1200" dirty="0" smtClean="0">
                <a:solidFill>
                  <a:schemeClr val="tx1"/>
                </a:solidFill>
                <a:effectLst/>
                <a:latin typeface="+mn-lt"/>
                <a:ea typeface="+mn-ea"/>
                <a:cs typeface="+mn-cs"/>
              </a:rPr>
              <a:t>などを、</a:t>
            </a:r>
            <a:r>
              <a:rPr kumimoji="1" lang="ja-JP" altLang="en-US" sz="1200" b="0" i="0" u="none" strike="noStrike" kern="1200" dirty="0" smtClean="0">
                <a:solidFill>
                  <a:schemeClr val="tx1"/>
                </a:solidFill>
                <a:effectLst/>
                <a:latin typeface="+mn-lt"/>
                <a:ea typeface="+mn-ea"/>
                <a:cs typeface="+mn-cs"/>
                <a:hlinkClick r:id="rId7" tooltip="相互にの意味"/>
              </a:rPr>
              <a:t>相互に</a:t>
            </a:r>
            <a:r>
              <a:rPr kumimoji="1" lang="ja-JP" altLang="en-US" sz="1200" b="0" i="0" u="none" strike="noStrike" kern="1200" dirty="0" smtClean="0">
                <a:solidFill>
                  <a:schemeClr val="tx1"/>
                </a:solidFill>
                <a:effectLst/>
                <a:latin typeface="+mn-lt"/>
                <a:ea typeface="+mn-ea"/>
                <a:cs typeface="+mn-cs"/>
                <a:hlinkClick r:id="rId8" tooltip="適宜の意味"/>
              </a:rPr>
              <a:t>適宜</a:t>
            </a:r>
            <a:r>
              <a:rPr kumimoji="1" lang="ja-JP" altLang="en-US" sz="1200" b="0" i="0" u="none" strike="noStrike" kern="1200" dirty="0" smtClean="0">
                <a:solidFill>
                  <a:schemeClr val="tx1"/>
                </a:solidFill>
                <a:effectLst/>
                <a:latin typeface="+mn-lt"/>
                <a:ea typeface="+mn-ea"/>
                <a:cs typeface="+mn-cs"/>
                <a:hlinkClick r:id="rId9" tooltip="関連付けの意味"/>
              </a:rPr>
              <a:t>関連付け</a:t>
            </a:r>
            <a:r>
              <a:rPr kumimoji="1" lang="ja-JP" altLang="en-US" sz="1200" b="0" i="0" kern="1200" dirty="0" smtClean="0">
                <a:solidFill>
                  <a:schemeClr val="tx1"/>
                </a:solidFill>
                <a:effectLst/>
                <a:latin typeface="+mn-lt"/>
                <a:ea typeface="+mn-ea"/>
                <a:cs typeface="+mn-cs"/>
              </a:rPr>
              <a:t>た</a:t>
            </a:r>
            <a:r>
              <a:rPr kumimoji="1" lang="ja-JP" altLang="en-US" sz="1200" b="0" i="0" u="none" strike="noStrike" kern="1200" dirty="0" smtClean="0">
                <a:solidFill>
                  <a:schemeClr val="tx1"/>
                </a:solidFill>
                <a:effectLst/>
                <a:latin typeface="+mn-lt"/>
                <a:ea typeface="+mn-ea"/>
                <a:cs typeface="+mn-cs"/>
                <a:hlinkClick r:id="rId10" tooltip="上での意味"/>
              </a:rPr>
              <a:t>上で</a:t>
            </a:r>
            <a:r>
              <a:rPr kumimoji="1" lang="ja-JP" altLang="en-US" sz="1200" b="0" i="0" kern="1200" dirty="0" smtClean="0">
                <a:solidFill>
                  <a:schemeClr val="tx1"/>
                </a:solidFill>
                <a:effectLst/>
                <a:latin typeface="+mn-lt"/>
                <a:ea typeface="+mn-ea"/>
                <a:cs typeface="+mn-cs"/>
              </a:rPr>
              <a:t>、</a:t>
            </a:r>
            <a:r>
              <a:rPr kumimoji="1" lang="ja-JP" altLang="en-US" sz="1200" b="0" i="0" u="none" strike="noStrike" kern="1200" dirty="0" smtClean="0">
                <a:solidFill>
                  <a:schemeClr val="tx1"/>
                </a:solidFill>
                <a:effectLst/>
                <a:latin typeface="+mn-lt"/>
                <a:ea typeface="+mn-ea"/>
                <a:cs typeface="+mn-cs"/>
                <a:hlinkClick r:id="rId11" tooltip="大きなの意味"/>
              </a:rPr>
              <a:t>大きな</a:t>
            </a:r>
            <a:r>
              <a:rPr kumimoji="1" lang="ja-JP" altLang="en-US" sz="1200" b="0" i="0" kern="1200" dirty="0" smtClean="0">
                <a:solidFill>
                  <a:schemeClr val="tx1"/>
                </a:solidFill>
                <a:effectLst/>
                <a:latin typeface="+mn-lt"/>
                <a:ea typeface="+mn-ea"/>
                <a:cs typeface="+mn-cs"/>
              </a:rPr>
              <a:t>ひとつの</a:t>
            </a:r>
            <a:r>
              <a:rPr kumimoji="1" lang="ja-JP" altLang="en-US" sz="1200" b="0" i="0" u="none" strike="noStrike" kern="1200" dirty="0" smtClean="0">
                <a:solidFill>
                  <a:schemeClr val="tx1"/>
                </a:solidFill>
                <a:effectLst/>
                <a:latin typeface="+mn-lt"/>
                <a:ea typeface="+mn-ea"/>
                <a:cs typeface="+mn-cs"/>
                <a:hlinkClick r:id="rId12" tooltip="まとまりの意味"/>
              </a:rPr>
              <a:t>まとまり</a:t>
            </a:r>
            <a:r>
              <a:rPr kumimoji="1" lang="ja-JP" altLang="en-US" sz="1200" b="0" i="0" kern="1200" dirty="0" smtClean="0">
                <a:solidFill>
                  <a:schemeClr val="tx1"/>
                </a:solidFill>
                <a:effectLst/>
                <a:latin typeface="+mn-lt"/>
                <a:ea typeface="+mn-ea"/>
                <a:cs typeface="+mn-cs"/>
              </a:rPr>
              <a:t>を持ったものに</a:t>
            </a:r>
            <a:r>
              <a:rPr kumimoji="1" lang="ja-JP" altLang="en-US" sz="1200" b="0" i="0" u="none" strike="noStrike" kern="1200" dirty="0" smtClean="0">
                <a:solidFill>
                  <a:schemeClr val="tx1"/>
                </a:solidFill>
                <a:effectLst/>
                <a:latin typeface="+mn-lt"/>
                <a:ea typeface="+mn-ea"/>
                <a:cs typeface="+mn-cs"/>
                <a:hlinkClick r:id="rId13" tooltip="仕上げの意味"/>
              </a:rPr>
              <a:t>仕上げ</a:t>
            </a:r>
            <a:r>
              <a:rPr kumimoji="1" lang="ja-JP" altLang="en-US" sz="1200" b="0" i="0" kern="1200" dirty="0" smtClean="0">
                <a:solidFill>
                  <a:schemeClr val="tx1"/>
                </a:solidFill>
                <a:effectLst/>
                <a:latin typeface="+mn-lt"/>
                <a:ea typeface="+mn-ea"/>
                <a:cs typeface="+mn-cs"/>
              </a:rPr>
              <a:t>ること。</a:t>
            </a:r>
          </a:p>
          <a:p>
            <a:endParaRPr kumimoji="1" lang="en-US" altLang="ja-JP" dirty="0" smtClean="0"/>
          </a:p>
          <a:p>
            <a:r>
              <a:rPr kumimoji="1" lang="en-US" altLang="ja-JP" dirty="0" smtClean="0"/>
              <a:t>X</a:t>
            </a:r>
            <a:r>
              <a:rPr kumimoji="1" lang="ja-JP" altLang="en-US" dirty="0" smtClean="0"/>
              <a:t>クライアントは</a:t>
            </a:r>
            <a:r>
              <a:rPr kumimoji="1" lang="en-US" altLang="ja-JP" dirty="0" smtClean="0"/>
              <a:t>X</a:t>
            </a:r>
            <a:r>
              <a:rPr kumimoji="1" lang="ja-JP" altLang="en-US" dirty="0" smtClean="0"/>
              <a:t>サーバに描画を要求する</a:t>
            </a:r>
            <a:endParaRPr kumimoji="1" lang="en-US" altLang="ja-JP" dirty="0" smtClean="0"/>
          </a:p>
          <a:p>
            <a:r>
              <a:rPr kumimoji="1" lang="en-US" altLang="ja-JP" dirty="0" smtClean="0"/>
              <a:t>X</a:t>
            </a:r>
            <a:r>
              <a:rPr kumimoji="1" lang="ja-JP" altLang="en-US" dirty="0" smtClean="0"/>
              <a:t>サーバは</a:t>
            </a:r>
            <a:r>
              <a:rPr kumimoji="1" lang="en-US" altLang="ja-JP" dirty="0" smtClean="0"/>
              <a:t>X</a:t>
            </a:r>
            <a:r>
              <a:rPr kumimoji="1" lang="ja-JP" altLang="en-US" dirty="0" smtClean="0"/>
              <a:t>クライアントの要求されたら描画する</a:t>
            </a:r>
            <a:endParaRPr kumimoji="1" lang="en-US" altLang="ja-JP" dirty="0" smtClean="0"/>
          </a:p>
          <a:p>
            <a:endParaRPr kumimoji="1" lang="en-US" altLang="ja-JP" dirty="0" smtClean="0"/>
          </a:p>
          <a:p>
            <a:r>
              <a:rPr kumimoji="1" lang="en-US" altLang="ja-JP" dirty="0" smtClean="0"/>
              <a:t>2015</a:t>
            </a:r>
            <a:r>
              <a:rPr kumimoji="1" lang="ja-JP" altLang="en-US" dirty="0" smtClean="0"/>
              <a:t>年資料チェックコメント</a:t>
            </a:r>
            <a:r>
              <a:rPr kumimoji="1" lang="en-US" altLang="ja-JP"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Windows とは描画のものは全く異なっているということを口で言う</a:t>
            </a:r>
          </a:p>
          <a:p>
            <a:r>
              <a:rPr kumimoji="1" lang="ja-JP" altLang="en-US" dirty="0" smtClean="0"/>
              <a:t>ここまで</a:t>
            </a:r>
            <a:r>
              <a:rPr kumimoji="1" lang="en-US" altLang="ja-JP" dirty="0" smtClean="0"/>
              <a:t>==</a:t>
            </a:r>
          </a:p>
        </p:txBody>
      </p:sp>
      <p:sp>
        <p:nvSpPr>
          <p:cNvPr id="4" name="スライド番号プレースホルダ 3"/>
          <p:cNvSpPr>
            <a:spLocks noGrp="1"/>
          </p:cNvSpPr>
          <p:nvPr>
            <p:ph type="sldNum" sz="quarter" idx="10"/>
          </p:nvPr>
        </p:nvSpPr>
        <p:spPr/>
        <p:txBody>
          <a:bodyPr/>
          <a:lstStyle/>
          <a:p>
            <a:fld id="{62F72C5B-F25C-41C2-8DA9-FB18B5A56DC4}" type="slidenum">
              <a:rPr kumimoji="1" lang="ja-JP" altLang="en-US" smtClean="0"/>
              <a:pPr/>
              <a:t>14</a:t>
            </a:fld>
            <a:endParaRPr kumimoji="1" lang="ja-JP" altLang="en-US"/>
          </a:p>
        </p:txBody>
      </p:sp>
    </p:spTree>
    <p:extLst>
      <p:ext uri="{BB962C8B-B14F-4D97-AF65-F5344CB8AC3E}">
        <p14:creationId xmlns:p14="http://schemas.microsoft.com/office/powerpoint/2010/main" val="3084734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X</a:t>
            </a:r>
            <a:r>
              <a:rPr kumimoji="1" lang="ja-JP" altLang="en-US" dirty="0" smtClean="0"/>
              <a:t>クライアントは</a:t>
            </a:r>
            <a:r>
              <a:rPr kumimoji="1" lang="en-US" altLang="ja-JP" dirty="0" smtClean="0"/>
              <a:t>X</a:t>
            </a:r>
            <a:r>
              <a:rPr kumimoji="1" lang="ja-JP" altLang="en-US" dirty="0" smtClean="0"/>
              <a:t>サーバに描画を要求する</a:t>
            </a:r>
            <a:endParaRPr kumimoji="1" lang="en-US" altLang="ja-JP" dirty="0" smtClean="0"/>
          </a:p>
          <a:p>
            <a:r>
              <a:rPr kumimoji="1" lang="en-US" altLang="ja-JP" dirty="0" smtClean="0"/>
              <a:t>X</a:t>
            </a:r>
            <a:r>
              <a:rPr kumimoji="1" lang="ja-JP" altLang="en-US" dirty="0" smtClean="0"/>
              <a:t>サーバは</a:t>
            </a:r>
            <a:r>
              <a:rPr kumimoji="1" lang="en-US" altLang="ja-JP" dirty="0" smtClean="0"/>
              <a:t>X</a:t>
            </a:r>
            <a:r>
              <a:rPr kumimoji="1" lang="ja-JP" altLang="en-US" dirty="0" smtClean="0"/>
              <a:t>クライアントの要求されたら描画する</a:t>
            </a:r>
            <a:endParaRPr kumimoji="1" lang="en-US" altLang="ja-JP" dirty="0" smtClean="0"/>
          </a:p>
          <a:p>
            <a:endParaRPr kumimoji="1" lang="en-US" altLang="ja-JP" dirty="0" smtClean="0"/>
          </a:p>
          <a:p>
            <a:r>
              <a:rPr kumimoji="1" lang="en-US" altLang="ja-JP" dirty="0" smtClean="0"/>
              <a:t>2015</a:t>
            </a:r>
            <a:r>
              <a:rPr kumimoji="1" lang="ja-JP" altLang="en-US" dirty="0" smtClean="0"/>
              <a:t>年資料チェックコメント</a:t>
            </a:r>
            <a:r>
              <a:rPr kumimoji="1" lang="en-US" altLang="ja-JP"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Windows とは描画のものは全く異なっているということを口で言う</a:t>
            </a:r>
          </a:p>
          <a:p>
            <a:r>
              <a:rPr kumimoji="1" lang="ja-JP" altLang="en-US" dirty="0" smtClean="0"/>
              <a:t>ここまで</a:t>
            </a:r>
            <a:r>
              <a:rPr kumimoji="1" lang="en-US" altLang="ja-JP" dirty="0" smtClean="0"/>
              <a:t>==</a:t>
            </a:r>
          </a:p>
        </p:txBody>
      </p:sp>
      <p:sp>
        <p:nvSpPr>
          <p:cNvPr id="4" name="スライド番号プレースホルダ 3"/>
          <p:cNvSpPr>
            <a:spLocks noGrp="1"/>
          </p:cNvSpPr>
          <p:nvPr>
            <p:ph type="sldNum" sz="quarter" idx="10"/>
          </p:nvPr>
        </p:nvSpPr>
        <p:spPr/>
        <p:txBody>
          <a:bodyPr/>
          <a:lstStyle/>
          <a:p>
            <a:fld id="{62F72C5B-F25C-41C2-8DA9-FB18B5A56DC4}" type="slidenum">
              <a:rPr kumimoji="1" lang="ja-JP" altLang="en-US" smtClean="0"/>
              <a:pPr/>
              <a:t>15</a:t>
            </a:fld>
            <a:endParaRPr kumimoji="1" lang="ja-JP" altLang="en-US"/>
          </a:p>
        </p:txBody>
      </p:sp>
    </p:spTree>
    <p:extLst>
      <p:ext uri="{BB962C8B-B14F-4D97-AF65-F5344CB8AC3E}">
        <p14:creationId xmlns:p14="http://schemas.microsoft.com/office/powerpoint/2010/main" val="2766891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実は皆さんは既に</a:t>
            </a:r>
            <a:r>
              <a:rPr kumimoji="1" lang="en-US" altLang="ja-JP" dirty="0" smtClean="0"/>
              <a:t>X</a:t>
            </a:r>
            <a:r>
              <a:rPr kumimoji="1" lang="ja-JP" altLang="en-US" dirty="0" smtClean="0"/>
              <a:t>サーバ・</a:t>
            </a:r>
            <a:r>
              <a:rPr kumimoji="1" lang="en-US" altLang="ja-JP" dirty="0" smtClean="0"/>
              <a:t>X</a:t>
            </a:r>
            <a:r>
              <a:rPr kumimoji="1" lang="ja-JP" altLang="en-US" dirty="0" smtClean="0"/>
              <a:t>クライアントを起動させていたのです</a:t>
            </a:r>
            <a:r>
              <a:rPr kumimoji="1" lang="en-US" altLang="ja-JP" dirty="0" smtClean="0"/>
              <a:t>.</a:t>
            </a:r>
            <a:r>
              <a:rPr kumimoji="1" lang="en-US" altLang="ja-JP" baseline="0" dirty="0" smtClean="0"/>
              <a:t> </a:t>
            </a:r>
          </a:p>
          <a:p>
            <a:endParaRPr kumimoji="1" lang="en-US" altLang="ja-JP" baseline="0" dirty="0" smtClean="0"/>
          </a:p>
          <a:p>
            <a:r>
              <a:rPr kumimoji="1" lang="ja-JP" altLang="en-US" dirty="0" smtClean="0"/>
              <a:t>画面描画を提供（アニメーションに</a:t>
            </a:r>
            <a:r>
              <a:rPr kumimoji="1" lang="en-US" altLang="ja-JP" dirty="0" smtClean="0"/>
              <a:t>)</a:t>
            </a:r>
          </a:p>
          <a:p>
            <a:endParaRPr kumimoji="1" lang="en-US" altLang="ja-JP" dirty="0" smtClean="0"/>
          </a:p>
          <a:p>
            <a:r>
              <a:rPr kumimoji="1" lang="ja-JP" altLang="en-US" dirty="0" smtClean="0"/>
              <a:t>文章と矢印内の文章が重複している</a:t>
            </a:r>
          </a:p>
          <a:p>
            <a:r>
              <a:rPr kumimoji="1" lang="ja-JP" altLang="en-US" dirty="0" smtClean="0"/>
              <a:t> </a:t>
            </a:r>
          </a:p>
          <a:p>
            <a:r>
              <a:rPr kumimoji="1" lang="en-US" altLang="ja-JP" dirty="0" err="1" smtClean="0"/>
              <a:t>Iceweasel</a:t>
            </a:r>
            <a:r>
              <a:rPr kumimoji="1" lang="en-US" altLang="ja-JP" dirty="0" smtClean="0"/>
              <a:t> </a:t>
            </a:r>
            <a:r>
              <a:rPr kumimoji="1" lang="ja-JP" altLang="en-US" dirty="0" smtClean="0"/>
              <a:t>を起動しての視点と要求の視点は違うので視点をそろえる</a:t>
            </a:r>
          </a:p>
          <a:p>
            <a:endParaRPr kumimoji="1" lang="ja-JP" altLang="en-US" dirty="0" smtClean="0"/>
          </a:p>
          <a:p>
            <a:r>
              <a:rPr kumimoji="1" lang="ja-JP" altLang="en-US" dirty="0" smtClean="0"/>
              <a:t>矢印の中身は </a:t>
            </a:r>
            <a:r>
              <a:rPr kumimoji="1" lang="en-US" altLang="ja-JP" dirty="0" err="1" smtClean="0"/>
              <a:t>iceweasel</a:t>
            </a:r>
            <a:r>
              <a:rPr kumimoji="1" lang="en-US" altLang="ja-JP" dirty="0" smtClean="0"/>
              <a:t> </a:t>
            </a:r>
            <a:r>
              <a:rPr kumimoji="1" lang="ja-JP" altLang="en-US" dirty="0" err="1" smtClean="0"/>
              <a:t>のを</a:t>
            </a:r>
            <a:r>
              <a:rPr kumimoji="1" lang="ja-JP" altLang="en-US" dirty="0" smtClean="0"/>
              <a:t>抜く</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F0156D0-5491-490C-8B11-F4C4366C63E7}" type="slidenum">
              <a:rPr lang="ja-JP" altLang="en-US" smtClean="0"/>
              <a:pPr>
                <a:defRPr/>
              </a:pPr>
              <a:t>16</a:t>
            </a:fld>
            <a:endParaRPr lang="ja-JP" altLang="en-US"/>
          </a:p>
        </p:txBody>
      </p:sp>
    </p:spTree>
    <p:extLst>
      <p:ext uri="{BB962C8B-B14F-4D97-AF65-F5344CB8AC3E}">
        <p14:creationId xmlns:p14="http://schemas.microsoft.com/office/powerpoint/2010/main" val="1777493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err="1" smtClean="0"/>
              <a:t>えっくすえふ</a:t>
            </a:r>
            <a:r>
              <a:rPr kumimoji="1" lang="ja-JP" altLang="en-US" dirty="0" smtClean="0"/>
              <a:t>しい</a:t>
            </a:r>
            <a:r>
              <a:rPr kumimoji="1" lang="en-US" altLang="ja-JP" dirty="0" smtClean="0"/>
              <a:t>E</a:t>
            </a:r>
            <a:r>
              <a:rPr kumimoji="1" lang="ja-JP" altLang="en-US" dirty="0" err="1" smtClean="0"/>
              <a:t>ー</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9F0156D0-5491-490C-8B11-F4C4366C63E7}" type="slidenum">
              <a:rPr lang="ja-JP" altLang="en-US" smtClean="0"/>
              <a:pPr>
                <a:defRPr/>
              </a:pPr>
              <a:t>17</a:t>
            </a:fld>
            <a:endParaRPr lang="ja-JP" altLang="en-US"/>
          </a:p>
        </p:txBody>
      </p:sp>
    </p:spTree>
    <p:extLst>
      <p:ext uri="{BB962C8B-B14F-4D97-AF65-F5344CB8AC3E}">
        <p14:creationId xmlns:p14="http://schemas.microsoft.com/office/powerpoint/2010/main" val="4114612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b="0" i="0" kern="1200" dirty="0" smtClean="0">
                <a:solidFill>
                  <a:schemeClr val="tx1"/>
                </a:solidFill>
                <a:effectLst/>
                <a:latin typeface="+mn-lt"/>
                <a:ea typeface="+mn-ea"/>
                <a:cs typeface="+mn-cs"/>
              </a:rPr>
              <a:t>ネットワーク透過性とは？分散処理システムにおいてネットワークの存在を意識させないこと</a:t>
            </a:r>
            <a:endParaRPr kumimoji="1" lang="en-US" altLang="ja-JP" dirty="0" smtClean="0"/>
          </a:p>
          <a:p>
            <a:endParaRPr kumimoji="1" lang="en-US" altLang="ja-JP" dirty="0" smtClean="0"/>
          </a:p>
          <a:p>
            <a:r>
              <a:rPr kumimoji="1" lang="ja-JP" altLang="en-US" dirty="0" smtClean="0"/>
              <a:t>一番上がネットワーク透過性とは</a:t>
            </a:r>
            <a:r>
              <a:rPr kumimoji="1" lang="ja-JP" altLang="en-US" dirty="0" err="1" smtClean="0"/>
              <a:t>に</a:t>
            </a:r>
            <a:r>
              <a:rPr kumimoji="1" lang="ja-JP" altLang="en-US" dirty="0" smtClean="0"/>
              <a:t>対して</a:t>
            </a:r>
            <a:r>
              <a:rPr kumimoji="1" lang="en-US" altLang="ja-JP" dirty="0" smtClean="0"/>
              <a:t>, </a:t>
            </a:r>
            <a:r>
              <a:rPr kumimoji="1" lang="ja-JP" altLang="en-US" dirty="0" smtClean="0"/>
              <a:t>その下のインデントはその結果使えるようになったということ</a:t>
            </a:r>
            <a:r>
              <a:rPr kumimoji="1" lang="en-US" altLang="ja-JP" dirty="0" smtClean="0"/>
              <a:t>, </a:t>
            </a:r>
            <a:r>
              <a:rPr kumimoji="1" lang="ja-JP" altLang="en-US" dirty="0" smtClean="0"/>
              <a:t>更にそれ以下の項目は実情</a:t>
            </a:r>
            <a:endParaRPr kumimoji="1" lang="en-US" altLang="ja-JP" dirty="0" smtClean="0"/>
          </a:p>
          <a:p>
            <a:endParaRPr kumimoji="1" lang="en-US" altLang="ja-JP" dirty="0" smtClean="0"/>
          </a:p>
          <a:p>
            <a:r>
              <a:rPr kumimoji="1" lang="ja-JP" altLang="en-US" dirty="0" smtClean="0"/>
              <a:t>つまりネットワーク透過性とは</a:t>
            </a:r>
            <a:r>
              <a:rPr kumimoji="1" lang="en-US" altLang="ja-JP" dirty="0" smtClean="0"/>
              <a:t>X </a:t>
            </a:r>
            <a:r>
              <a:rPr kumimoji="1" lang="ja-JP" altLang="en-US" dirty="0" smtClean="0"/>
              <a:t>サーバと </a:t>
            </a:r>
            <a:r>
              <a:rPr kumimoji="1" lang="en-US" altLang="ja-JP" dirty="0" smtClean="0"/>
              <a:t>X </a:t>
            </a:r>
            <a:r>
              <a:rPr kumimoji="1" lang="ja-JP" altLang="en-US" dirty="0" smtClean="0"/>
              <a:t>クライアントは同じ計算機内である必要はなくネットワーク介してでもやり取りできるということ</a:t>
            </a:r>
            <a:r>
              <a:rPr kumimoji="1" lang="en-US" altLang="ja-JP" dirty="0" smtClean="0"/>
              <a:t>. </a:t>
            </a:r>
          </a:p>
          <a:p>
            <a:r>
              <a:rPr kumimoji="1" lang="en-US" altLang="ja-JP" dirty="0" smtClean="0"/>
              <a:t>X</a:t>
            </a:r>
            <a:r>
              <a:rPr kumimoji="1" lang="ja-JP" altLang="en-US" dirty="0" smtClean="0"/>
              <a:t>プロトコルを通しているので別に計算機の種類が別でもできる</a:t>
            </a:r>
            <a:r>
              <a:rPr kumimoji="1" lang="en-US" altLang="ja-JP" dirty="0" smtClean="0"/>
              <a:t>.</a:t>
            </a:r>
          </a:p>
          <a:p>
            <a:r>
              <a:rPr kumimoji="1" lang="en-US" altLang="ja-JP" dirty="0" smtClean="0"/>
              <a:t>A </a:t>
            </a:r>
            <a:r>
              <a:rPr kumimoji="1" lang="ja-JP" altLang="en-US" dirty="0" smtClean="0"/>
              <a:t>の</a:t>
            </a:r>
            <a:r>
              <a:rPr kumimoji="1" lang="en-US" altLang="ja-JP" dirty="0" smtClean="0"/>
              <a:t>X</a:t>
            </a:r>
            <a:r>
              <a:rPr kumimoji="1" lang="ja-JP" altLang="en-US" dirty="0" smtClean="0"/>
              <a:t>サーバが</a:t>
            </a:r>
            <a:r>
              <a:rPr kumimoji="1" lang="en-US" altLang="ja-JP" dirty="0" smtClean="0"/>
              <a:t>B</a:t>
            </a:r>
            <a:r>
              <a:rPr kumimoji="1" lang="ja-JP" altLang="en-US" dirty="0" smtClean="0"/>
              <a:t>のクライアントの要求を受けてもよいということ</a:t>
            </a:r>
            <a:endParaRPr kumimoji="1" lang="en-US" altLang="ja-JP" dirty="0" smtClean="0"/>
          </a:p>
          <a:p>
            <a:endParaRPr kumimoji="1" lang="en-US" altLang="ja-JP" dirty="0" smtClean="0"/>
          </a:p>
          <a:p>
            <a:r>
              <a:rPr kumimoji="1" lang="en-US" altLang="ja-JP" sz="1200" b="0" i="0" kern="1200" dirty="0" smtClean="0">
                <a:solidFill>
                  <a:schemeClr val="tx1"/>
                </a:solidFill>
                <a:effectLst/>
                <a:latin typeface="+mn-lt"/>
                <a:ea typeface="+mn-ea"/>
                <a:cs typeface="+mn-cs"/>
              </a:rPr>
              <a:t>X window system </a:t>
            </a:r>
            <a:r>
              <a:rPr kumimoji="1" lang="ja-JP" altLang="en-US" sz="1200" b="0" i="0" kern="1200" dirty="0" smtClean="0">
                <a:solidFill>
                  <a:schemeClr val="tx1"/>
                </a:solidFill>
                <a:effectLst/>
                <a:latin typeface="+mn-lt"/>
                <a:ea typeface="+mn-ea"/>
                <a:cs typeface="+mn-cs"/>
              </a:rPr>
              <a:t>は</a:t>
            </a:r>
            <a:r>
              <a:rPr kumimoji="1" lang="en-US" altLang="ja-JP" sz="1200" b="0" i="0" kern="1200" dirty="0" smtClean="0">
                <a:solidFill>
                  <a:schemeClr val="tx1"/>
                </a:solidFill>
                <a:effectLst/>
                <a:latin typeface="+mn-lt"/>
                <a:ea typeface="+mn-ea"/>
                <a:cs typeface="+mn-cs"/>
              </a:rPr>
              <a:t>X </a:t>
            </a:r>
            <a:r>
              <a:rPr kumimoji="1" lang="ja-JP" altLang="en-US" sz="1200" b="0" i="0" kern="1200" dirty="0" smtClean="0">
                <a:solidFill>
                  <a:schemeClr val="tx1"/>
                </a:solidFill>
                <a:effectLst/>
                <a:latin typeface="+mn-lt"/>
                <a:ea typeface="+mn-ea"/>
                <a:cs typeface="+mn-cs"/>
              </a:rPr>
              <a:t>プロトコルでしか通信の許可不許可ができないのか</a:t>
            </a:r>
            <a:r>
              <a:rPr kumimoji="1" lang="en-US" altLang="ja-JP" sz="1200" b="0" i="0" kern="1200" dirty="0" smtClean="0">
                <a:solidFill>
                  <a:schemeClr val="tx1"/>
                </a:solidFill>
                <a:effectLst/>
                <a:latin typeface="+mn-lt"/>
                <a:ea typeface="+mn-ea"/>
                <a:cs typeface="+mn-cs"/>
              </a:rPr>
              <a:t>?</a:t>
            </a:r>
          </a:p>
          <a:p>
            <a:pPr lvl="1"/>
            <a:r>
              <a:rPr kumimoji="1" lang="ja-JP" altLang="en-US" sz="1200" b="0" i="0" kern="1200" dirty="0" smtClean="0">
                <a:solidFill>
                  <a:schemeClr val="tx1"/>
                </a:solidFill>
                <a:effectLst/>
                <a:latin typeface="+mn-lt"/>
                <a:ea typeface="+mn-ea"/>
                <a:cs typeface="+mn-cs"/>
              </a:rPr>
              <a:t>ポート開閉はできる</a:t>
            </a:r>
            <a:r>
              <a:rPr kumimoji="1" lang="en-US" altLang="ja-JP" sz="1200" b="0" i="0" kern="1200" dirty="0" smtClean="0">
                <a:solidFill>
                  <a:schemeClr val="tx1"/>
                </a:solidFill>
                <a:effectLst/>
                <a:latin typeface="+mn-lt"/>
                <a:ea typeface="+mn-ea"/>
                <a:cs typeface="+mn-cs"/>
              </a:rPr>
              <a:t>(</a:t>
            </a:r>
            <a:r>
              <a:rPr kumimoji="1" lang="ja-JP" altLang="en-US" sz="1200" b="0" i="0" kern="1200" dirty="0" smtClean="0">
                <a:solidFill>
                  <a:schemeClr val="tx1"/>
                </a:solidFill>
                <a:effectLst/>
                <a:latin typeface="+mn-lt"/>
                <a:ea typeface="+mn-ea"/>
                <a:cs typeface="+mn-cs"/>
              </a:rPr>
              <a:t>ポート番号</a:t>
            </a:r>
            <a:r>
              <a:rPr kumimoji="1" lang="en-US" altLang="ja-JP" sz="1200" b="0" i="0" kern="1200" dirty="0" smtClean="0">
                <a:solidFill>
                  <a:schemeClr val="tx1"/>
                </a:solidFill>
                <a:effectLst/>
                <a:latin typeface="+mn-lt"/>
                <a:ea typeface="+mn-ea"/>
                <a:cs typeface="+mn-cs"/>
              </a:rPr>
              <a:t>:6000-)</a:t>
            </a:r>
          </a:p>
          <a:p>
            <a:pPr lvl="1"/>
            <a:r>
              <a:rPr kumimoji="1" lang="ja-JP" altLang="en-US" sz="1200" b="0" i="0" kern="1200" dirty="0" smtClean="0">
                <a:solidFill>
                  <a:schemeClr val="tx1"/>
                </a:solidFill>
                <a:effectLst/>
                <a:latin typeface="+mn-lt"/>
                <a:ea typeface="+mn-ea"/>
                <a:cs typeface="+mn-cs"/>
              </a:rPr>
              <a:t>ユーザごとの許可不許可は</a:t>
            </a:r>
            <a:r>
              <a:rPr kumimoji="1" lang="en-US" altLang="ja-JP" sz="1200" b="0" i="0" kern="1200" dirty="0" smtClean="0">
                <a:solidFill>
                  <a:schemeClr val="tx1"/>
                </a:solidFill>
                <a:effectLst/>
                <a:latin typeface="+mn-lt"/>
                <a:ea typeface="+mn-ea"/>
                <a:cs typeface="+mn-cs"/>
              </a:rPr>
              <a:t>X </a:t>
            </a:r>
            <a:r>
              <a:rPr kumimoji="1" lang="ja-JP" altLang="en-US" sz="1200" b="0" i="0" kern="1200" dirty="0" smtClean="0">
                <a:solidFill>
                  <a:schemeClr val="tx1"/>
                </a:solidFill>
                <a:effectLst/>
                <a:latin typeface="+mn-lt"/>
                <a:ea typeface="+mn-ea"/>
                <a:cs typeface="+mn-cs"/>
              </a:rPr>
              <a:t>プロトコルで設定できる</a:t>
            </a:r>
          </a:p>
          <a:p>
            <a:endParaRPr kumimoji="1" lang="ja-JP" altLang="en-US" dirty="0"/>
          </a:p>
        </p:txBody>
      </p:sp>
      <p:sp>
        <p:nvSpPr>
          <p:cNvPr id="4" name="スライド番号プレースホルダ 3"/>
          <p:cNvSpPr>
            <a:spLocks noGrp="1"/>
          </p:cNvSpPr>
          <p:nvPr>
            <p:ph type="sldNum" sz="quarter" idx="10"/>
          </p:nvPr>
        </p:nvSpPr>
        <p:spPr/>
        <p:txBody>
          <a:bodyPr/>
          <a:lstStyle/>
          <a:p>
            <a:fld id="{62F72C5B-F25C-41C2-8DA9-FB18B5A56DC4}" type="slidenum">
              <a:rPr kumimoji="1" lang="ja-JP" altLang="en-US" smtClean="0"/>
              <a:pPr/>
              <a:t>18</a:t>
            </a:fld>
            <a:endParaRPr kumimoji="1" lang="ja-JP" altLang="en-US"/>
          </a:p>
        </p:txBody>
      </p:sp>
    </p:spTree>
    <p:extLst>
      <p:ext uri="{BB962C8B-B14F-4D97-AF65-F5344CB8AC3E}">
        <p14:creationId xmlns:p14="http://schemas.microsoft.com/office/powerpoint/2010/main" val="1628139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buFont typeface="Arial" panose="020B0604020202020204" pitchFamily="34" charset="0"/>
              <a:buChar char="•"/>
            </a:pPr>
            <a:r>
              <a:rPr kumimoji="1" lang="en-US" altLang="ja-JP" dirty="0" smtClean="0"/>
              <a:t>Cygwin </a:t>
            </a:r>
            <a:r>
              <a:rPr kumimoji="1" lang="ja-JP" altLang="en-US" dirty="0" smtClean="0"/>
              <a:t>と </a:t>
            </a:r>
            <a:r>
              <a:rPr kumimoji="1" lang="en-US" altLang="ja-JP" dirty="0" smtClean="0"/>
              <a:t>Windows</a:t>
            </a:r>
            <a:r>
              <a:rPr kumimoji="1" lang="en-US" altLang="ja-JP" baseline="0" dirty="0" smtClean="0"/>
              <a:t> Vista </a:t>
            </a:r>
            <a:r>
              <a:rPr kumimoji="1" lang="ja-JP" altLang="en-US" baseline="0" dirty="0" smtClean="0"/>
              <a:t>は相性が悪かったらしい</a:t>
            </a:r>
            <a:r>
              <a:rPr kumimoji="1" lang="en-US" altLang="ja-JP" baseline="0" dirty="0" smtClean="0"/>
              <a:t>. windows7 </a:t>
            </a:r>
            <a:r>
              <a:rPr kumimoji="1" lang="ja-JP" altLang="en-US" baseline="0" dirty="0" smtClean="0"/>
              <a:t>も不安定なことがあるらしい</a:t>
            </a:r>
            <a:r>
              <a:rPr kumimoji="1" lang="en-US" altLang="ja-JP" baseline="0" dirty="0" smtClean="0"/>
              <a:t>.</a:t>
            </a:r>
          </a:p>
          <a:p>
            <a:pPr algn="l">
              <a:buFont typeface="Arial" panose="020B0604020202020204" pitchFamily="34" charset="0"/>
              <a:buChar char="•"/>
            </a:pPr>
            <a:r>
              <a:rPr kumimoji="1" lang="en-US" altLang="ja-JP" baseline="0" dirty="0" smtClean="0"/>
              <a:t> </a:t>
            </a:r>
            <a:r>
              <a:rPr lang="en-US" altLang="ja-JP" b="0" i="0" dirty="0" smtClean="0">
                <a:solidFill>
                  <a:srgbClr val="000000"/>
                </a:solidFill>
                <a:effectLst/>
                <a:latin typeface="MS PGothic" panose="020B0600070205080204" pitchFamily="50" charset="-128"/>
                <a:ea typeface="MS PGothic" panose="020B0600070205080204" pitchFamily="50" charset="-128"/>
              </a:rPr>
              <a:t>Mac </a:t>
            </a:r>
            <a:r>
              <a:rPr lang="ja-JP" altLang="en-US" b="0" i="0" dirty="0" smtClean="0">
                <a:solidFill>
                  <a:srgbClr val="000000"/>
                </a:solidFill>
                <a:effectLst/>
                <a:latin typeface="MS PGothic" panose="020B0600070205080204" pitchFamily="50" charset="-128"/>
                <a:ea typeface="MS PGothic" panose="020B0600070205080204" pitchFamily="50" charset="-128"/>
              </a:rPr>
              <a:t>は</a:t>
            </a:r>
            <a:r>
              <a:rPr lang="en-US" altLang="ja-JP" b="0" i="0" dirty="0" smtClean="0">
                <a:solidFill>
                  <a:srgbClr val="000000"/>
                </a:solidFill>
                <a:effectLst/>
                <a:latin typeface="MS PGothic" panose="020B0600070205080204" pitchFamily="50" charset="-128"/>
                <a:ea typeface="MS PGothic" panose="020B0600070205080204" pitchFamily="50" charset="-128"/>
              </a:rPr>
              <a:t>X </a:t>
            </a:r>
            <a:r>
              <a:rPr lang="ja-JP" altLang="en-US" b="0" i="0" dirty="0" smtClean="0">
                <a:solidFill>
                  <a:srgbClr val="000000"/>
                </a:solidFill>
                <a:effectLst/>
                <a:latin typeface="MS PGothic" panose="020B0600070205080204" pitchFamily="50" charset="-128"/>
                <a:ea typeface="MS PGothic" panose="020B0600070205080204" pitchFamily="50" charset="-128"/>
              </a:rPr>
              <a:t>が標準で入っていない</a:t>
            </a:r>
            <a:r>
              <a:rPr lang="en-US" altLang="ja-JP" b="0" i="0" dirty="0" smtClean="0">
                <a:solidFill>
                  <a:srgbClr val="000000"/>
                </a:solidFill>
                <a:effectLst/>
                <a:latin typeface="MS PGothic" panose="020B0600070205080204" pitchFamily="50" charset="-128"/>
                <a:ea typeface="MS PGothic" panose="020B0600070205080204" pitchFamily="50" charset="-128"/>
              </a:rPr>
              <a:t>. </a:t>
            </a:r>
            <a:r>
              <a:rPr lang="ja-JP" altLang="en-US" b="0" i="0" dirty="0" smtClean="0">
                <a:solidFill>
                  <a:srgbClr val="000000"/>
                </a:solidFill>
                <a:effectLst/>
                <a:latin typeface="MS PGothic" panose="020B0600070205080204" pitchFamily="50" charset="-128"/>
                <a:ea typeface="MS PGothic" panose="020B0600070205080204" pitchFamily="50" charset="-128"/>
              </a:rPr>
              <a:t>別途インストールしなければいけない</a:t>
            </a:r>
          </a:p>
          <a:p>
            <a:pPr marL="742950" lvl="1" indent="-285750" algn="l">
              <a:buFont typeface="Arial" panose="020B0604020202020204" pitchFamily="34" charset="0"/>
              <a:buChar char="•"/>
            </a:pPr>
            <a:r>
              <a:rPr lang="en-US" altLang="ja-JP" b="0" i="0" dirty="0" smtClean="0">
                <a:solidFill>
                  <a:srgbClr val="000000"/>
                </a:solidFill>
                <a:effectLst/>
                <a:latin typeface="MS PGothic" panose="020B0600070205080204" pitchFamily="50" charset="-128"/>
                <a:ea typeface="MS PGothic" panose="020B0600070205080204" pitchFamily="50" charset="-128"/>
              </a:rPr>
              <a:t>Mac </a:t>
            </a:r>
            <a:r>
              <a:rPr lang="ja-JP" altLang="en-US" b="0" i="0" dirty="0" smtClean="0">
                <a:solidFill>
                  <a:srgbClr val="000000"/>
                </a:solidFill>
                <a:effectLst/>
                <a:latin typeface="MS PGothic" panose="020B0600070205080204" pitchFamily="50" charset="-128"/>
                <a:ea typeface="MS PGothic" panose="020B0600070205080204" pitchFamily="50" charset="-128"/>
              </a:rPr>
              <a:t>が作ったウィンドウシステムは</a:t>
            </a:r>
            <a:r>
              <a:rPr lang="en-US" altLang="ja-JP" b="0" i="0" dirty="0" smtClean="0">
                <a:solidFill>
                  <a:srgbClr val="000000"/>
                </a:solidFill>
                <a:effectLst/>
                <a:latin typeface="MS PGothic" panose="020B0600070205080204" pitchFamily="50" charset="-128"/>
                <a:ea typeface="MS PGothic" panose="020B0600070205080204" pitchFamily="50" charset="-128"/>
              </a:rPr>
              <a:t>X </a:t>
            </a:r>
            <a:r>
              <a:rPr lang="ja-JP" altLang="en-US" b="0" i="0" dirty="0" smtClean="0">
                <a:solidFill>
                  <a:srgbClr val="000000"/>
                </a:solidFill>
                <a:effectLst/>
                <a:latin typeface="MS PGothic" panose="020B0600070205080204" pitchFamily="50" charset="-128"/>
                <a:ea typeface="MS PGothic" panose="020B0600070205080204" pitchFamily="50" charset="-128"/>
              </a:rPr>
              <a:t>とは無関係</a:t>
            </a:r>
          </a:p>
          <a:p>
            <a:pPr marL="742950" lvl="1" indent="-285750" algn="l">
              <a:buFont typeface="Arial" panose="020B0604020202020204" pitchFamily="34" charset="0"/>
              <a:buChar char="•"/>
            </a:pPr>
            <a:r>
              <a:rPr lang="ja-JP" altLang="en-US" b="0" i="0" dirty="0" smtClean="0">
                <a:solidFill>
                  <a:srgbClr val="000000"/>
                </a:solidFill>
                <a:effectLst/>
                <a:latin typeface="MS PGothic" panose="020B0600070205080204" pitchFamily="50" charset="-128"/>
                <a:ea typeface="MS PGothic" panose="020B0600070205080204" pitchFamily="50" charset="-128"/>
              </a:rPr>
              <a:t>導入は簡単</a:t>
            </a:r>
            <a:r>
              <a:rPr lang="en-US" altLang="ja-JP" b="0" i="0" dirty="0" smtClean="0">
                <a:solidFill>
                  <a:srgbClr val="000000"/>
                </a:solidFill>
                <a:effectLst/>
                <a:latin typeface="MS PGothic" panose="020B0600070205080204" pitchFamily="50" charset="-128"/>
                <a:ea typeface="MS PGothic" panose="020B0600070205080204" pitchFamily="50" charset="-128"/>
              </a:rPr>
              <a:t>(</a:t>
            </a:r>
            <a:r>
              <a:rPr lang="ja-JP" altLang="en-US" b="0" i="0" dirty="0" smtClean="0">
                <a:solidFill>
                  <a:srgbClr val="000000"/>
                </a:solidFill>
                <a:effectLst/>
                <a:latin typeface="MS PGothic" panose="020B0600070205080204" pitchFamily="50" charset="-128"/>
                <a:ea typeface="MS PGothic" panose="020B0600070205080204" pitchFamily="50" charset="-128"/>
              </a:rPr>
              <a:t>村橋</a:t>
            </a:r>
            <a:r>
              <a:rPr lang="en-US" altLang="ja-JP" b="0" i="0" dirty="0" smtClean="0">
                <a:solidFill>
                  <a:srgbClr val="000000"/>
                </a:solidFill>
                <a:effectLst/>
                <a:latin typeface="MS PGothic" panose="020B0600070205080204" pitchFamily="50" charset="-128"/>
                <a:ea typeface="MS PGothic" panose="020B0600070205080204" pitchFamily="50" charset="-128"/>
              </a:rPr>
              <a:t>).</a:t>
            </a:r>
          </a:p>
          <a:p>
            <a:endParaRPr kumimoji="1" lang="en-US" altLang="ja-JP" dirty="0" smtClean="0"/>
          </a:p>
          <a:p>
            <a:r>
              <a:rPr kumimoji="1" lang="en-US" altLang="ja-JP" sz="1200" b="0" i="0" kern="1200" dirty="0" smtClean="0">
                <a:solidFill>
                  <a:schemeClr val="tx1"/>
                </a:solidFill>
                <a:effectLst/>
                <a:latin typeface="+mn-lt"/>
                <a:ea typeface="+mn-ea"/>
                <a:cs typeface="+mn-cs"/>
              </a:rPr>
              <a:t>X window system </a:t>
            </a:r>
            <a:r>
              <a:rPr kumimoji="1" lang="ja-JP" altLang="en-US" sz="1200" b="0" i="0" kern="1200" dirty="0" smtClean="0">
                <a:solidFill>
                  <a:schemeClr val="tx1"/>
                </a:solidFill>
                <a:effectLst/>
                <a:latin typeface="+mn-lt"/>
                <a:ea typeface="+mn-ea"/>
                <a:cs typeface="+mn-cs"/>
              </a:rPr>
              <a:t>と</a:t>
            </a:r>
            <a:r>
              <a:rPr kumimoji="1" lang="en-US" altLang="ja-JP" sz="1200" b="0" i="0" kern="1200" dirty="0" smtClean="0">
                <a:solidFill>
                  <a:schemeClr val="tx1"/>
                </a:solidFill>
                <a:effectLst/>
                <a:latin typeface="+mn-lt"/>
                <a:ea typeface="+mn-ea"/>
                <a:cs typeface="+mn-cs"/>
              </a:rPr>
              <a:t>Windows </a:t>
            </a:r>
            <a:r>
              <a:rPr kumimoji="1" lang="ja-JP" altLang="en-US" sz="1200" b="0" i="0" kern="1200" dirty="0" smtClean="0">
                <a:solidFill>
                  <a:schemeClr val="tx1"/>
                </a:solidFill>
                <a:effectLst/>
                <a:latin typeface="+mn-lt"/>
                <a:ea typeface="+mn-ea"/>
                <a:cs typeface="+mn-cs"/>
              </a:rPr>
              <a:t>は「たくさんの窓を出力する」と言う観点からは同じもの</a:t>
            </a:r>
            <a:r>
              <a:rPr kumimoji="1" lang="en-US" altLang="ja-JP" sz="1200" b="0" i="0" kern="1200" dirty="0" smtClean="0">
                <a:solidFill>
                  <a:schemeClr val="tx1"/>
                </a:solidFill>
                <a:effectLst/>
                <a:latin typeface="+mn-lt"/>
                <a:ea typeface="+mn-ea"/>
                <a:cs typeface="+mn-cs"/>
              </a:rPr>
              <a:t>?</a:t>
            </a:r>
          </a:p>
          <a:p>
            <a:pPr lvl="1"/>
            <a:r>
              <a:rPr kumimoji="1" lang="ja-JP" altLang="en-US" sz="1200" b="0" i="0" kern="1200" dirty="0" smtClean="0">
                <a:solidFill>
                  <a:schemeClr val="tx1"/>
                </a:solidFill>
                <a:effectLst/>
                <a:latin typeface="+mn-lt"/>
                <a:ea typeface="+mn-ea"/>
                <a:cs typeface="+mn-cs"/>
              </a:rPr>
              <a:t>ユーザ利用の観点からはほとんど変わらないが</a:t>
            </a:r>
            <a:r>
              <a:rPr kumimoji="1" lang="en-US" altLang="ja-JP" sz="1200" b="0" i="0" kern="1200" dirty="0" smtClean="0">
                <a:solidFill>
                  <a:schemeClr val="tx1"/>
                </a:solidFill>
                <a:effectLst/>
                <a:latin typeface="+mn-lt"/>
                <a:ea typeface="+mn-ea"/>
                <a:cs typeface="+mn-cs"/>
              </a:rPr>
              <a:t>, Windows </a:t>
            </a:r>
            <a:r>
              <a:rPr kumimoji="1" lang="ja-JP" altLang="en-US" sz="1200" b="0" i="0" kern="1200" dirty="0" smtClean="0">
                <a:solidFill>
                  <a:schemeClr val="tx1"/>
                </a:solidFill>
                <a:effectLst/>
                <a:latin typeface="+mn-lt"/>
                <a:ea typeface="+mn-ea"/>
                <a:cs typeface="+mn-cs"/>
              </a:rPr>
              <a:t>は</a:t>
            </a:r>
            <a:r>
              <a:rPr kumimoji="1" lang="en-US" altLang="ja-JP" sz="1200" b="0" i="0" kern="1200" dirty="0" smtClean="0">
                <a:solidFill>
                  <a:schemeClr val="tx1"/>
                </a:solidFill>
                <a:effectLst/>
                <a:latin typeface="+mn-lt"/>
                <a:ea typeface="+mn-ea"/>
                <a:cs typeface="+mn-cs"/>
              </a:rPr>
              <a:t>OS, X </a:t>
            </a:r>
            <a:r>
              <a:rPr kumimoji="1" lang="ja-JP" altLang="en-US" sz="1200" b="0" i="0" kern="1200" dirty="0" smtClean="0">
                <a:solidFill>
                  <a:schemeClr val="tx1"/>
                </a:solidFill>
                <a:effectLst/>
                <a:latin typeface="+mn-lt"/>
                <a:ea typeface="+mn-ea"/>
                <a:cs typeface="+mn-cs"/>
              </a:rPr>
              <a:t>はソフトウェア</a:t>
            </a:r>
            <a:r>
              <a:rPr kumimoji="1" lang="en-US" altLang="ja-JP" sz="1200" b="0" i="0" kern="1200" dirty="0" smtClean="0">
                <a:solidFill>
                  <a:schemeClr val="tx1"/>
                </a:solidFill>
                <a:effectLst/>
                <a:latin typeface="+mn-lt"/>
                <a:ea typeface="+mn-ea"/>
                <a:cs typeface="+mn-cs"/>
              </a:rPr>
              <a:t>. X </a:t>
            </a:r>
            <a:r>
              <a:rPr kumimoji="1" lang="ja-JP" altLang="en-US" sz="1200" b="0" i="0" kern="1200" dirty="0" smtClean="0">
                <a:solidFill>
                  <a:schemeClr val="tx1"/>
                </a:solidFill>
                <a:effectLst/>
                <a:latin typeface="+mn-lt"/>
                <a:ea typeface="+mn-ea"/>
                <a:cs typeface="+mn-cs"/>
              </a:rPr>
              <a:t>は様々な</a:t>
            </a:r>
            <a:r>
              <a:rPr kumimoji="1" lang="en-US" altLang="ja-JP" sz="1200" b="0" i="0" kern="1200" dirty="0" smtClean="0">
                <a:solidFill>
                  <a:schemeClr val="tx1"/>
                </a:solidFill>
                <a:effectLst/>
                <a:latin typeface="+mn-lt"/>
                <a:ea typeface="+mn-ea"/>
                <a:cs typeface="+mn-cs"/>
              </a:rPr>
              <a:t>OS </a:t>
            </a:r>
            <a:r>
              <a:rPr kumimoji="1" lang="ja-JP" altLang="en-US" sz="1200" b="0" i="0" kern="1200" dirty="0" smtClean="0">
                <a:solidFill>
                  <a:schemeClr val="tx1"/>
                </a:solidFill>
                <a:effectLst/>
                <a:latin typeface="+mn-lt"/>
                <a:ea typeface="+mn-ea"/>
                <a:cs typeface="+mn-cs"/>
              </a:rPr>
              <a:t>に対応が可能なので便利</a:t>
            </a:r>
            <a:r>
              <a:rPr kumimoji="1" lang="en-US" altLang="ja-JP" sz="1200" b="0" i="0" kern="1200" dirty="0" smtClean="0">
                <a:solidFill>
                  <a:schemeClr val="tx1"/>
                </a:solidFill>
                <a:effectLst/>
                <a:latin typeface="+mn-lt"/>
                <a:ea typeface="+mn-ea"/>
                <a:cs typeface="+mn-cs"/>
              </a:rPr>
              <a:t>.</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F0156D0-5491-490C-8B11-F4C4366C63E7}" type="slidenum">
              <a:rPr lang="ja-JP" altLang="en-US" smtClean="0"/>
              <a:pPr>
                <a:defRPr/>
              </a:pPr>
              <a:t>19</a:t>
            </a:fld>
            <a:endParaRPr lang="ja-JP" altLang="en-US"/>
          </a:p>
        </p:txBody>
      </p:sp>
    </p:spTree>
    <p:extLst>
      <p:ext uri="{BB962C8B-B14F-4D97-AF65-F5344CB8AC3E}">
        <p14:creationId xmlns:p14="http://schemas.microsoft.com/office/powerpoint/2010/main" val="1497013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marL="0" marR="0" lvl="2"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端末：計算機に対して入出力や通信を行う機器</a:t>
            </a:r>
            <a:endParaRPr lang="en-US" altLang="ja-JP" dirty="0" smtClean="0"/>
          </a:p>
          <a:p>
            <a:pPr marL="0" marR="0" lvl="2"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エミュレータ：別の何かをマネする機会やソフトウェア</a:t>
            </a:r>
            <a:endParaRPr lang="en-US" altLang="ja-JP" dirty="0" smtClean="0"/>
          </a:p>
          <a:p>
            <a:pPr marL="0" marR="0" lvl="2" indent="0" algn="l" defTabSz="914400" rtl="0" eaLnBrk="1" fontAlgn="base" latinLnBrk="0" hangingPunct="1">
              <a:lnSpc>
                <a:spcPct val="100000"/>
              </a:lnSpc>
              <a:spcBef>
                <a:spcPct val="30000"/>
              </a:spcBef>
              <a:spcAft>
                <a:spcPct val="0"/>
              </a:spcAft>
              <a:buClrTx/>
              <a:buSzTx/>
              <a:buFontTx/>
              <a:buNone/>
              <a:tabLst/>
              <a:defRPr/>
            </a:pPr>
            <a:r>
              <a:rPr kumimoji="1" lang="ja-JP" altLang="ja-JP" sz="1200" b="1" kern="1200" dirty="0" smtClean="0">
                <a:solidFill>
                  <a:schemeClr val="tx1"/>
                </a:solidFill>
                <a:latin typeface="+mn-lt"/>
                <a:ea typeface="+mn-ea"/>
                <a:cs typeface="+mn-cs"/>
              </a:rPr>
              <a:t>エミュレータ</a:t>
            </a:r>
            <a:r>
              <a:rPr kumimoji="1" lang="ja-JP" altLang="ja-JP" sz="1200" kern="1200" dirty="0" smtClean="0">
                <a:solidFill>
                  <a:schemeClr val="tx1"/>
                </a:solidFill>
                <a:latin typeface="+mn-lt"/>
                <a:ea typeface="+mn-ea"/>
                <a:cs typeface="+mn-cs"/>
              </a:rPr>
              <a:t> (</a:t>
            </a:r>
            <a:r>
              <a:rPr kumimoji="1" lang="ja-JP" altLang="ja-JP" sz="1200" b="1" kern="1200" dirty="0" smtClean="0">
                <a:solidFill>
                  <a:schemeClr val="tx1"/>
                </a:solidFill>
                <a:latin typeface="+mn-lt"/>
                <a:ea typeface="+mn-ea"/>
                <a:cs typeface="+mn-cs"/>
              </a:rPr>
              <a:t>Emulator</a:t>
            </a:r>
            <a:r>
              <a:rPr kumimoji="1" lang="ja-JP" altLang="ja-JP" sz="1200" kern="1200" dirty="0" smtClean="0">
                <a:solidFill>
                  <a:schemeClr val="tx1"/>
                </a:solidFill>
                <a:latin typeface="+mn-lt"/>
                <a:ea typeface="+mn-ea"/>
                <a:cs typeface="+mn-cs"/>
              </a:rPr>
              <a:t>)とは、</a:t>
            </a:r>
            <a:r>
              <a:rPr kumimoji="1" lang="ja-JP" altLang="ja-JP" sz="1200" kern="1200" dirty="0" smtClean="0">
                <a:solidFill>
                  <a:schemeClr val="tx1"/>
                </a:solidFill>
                <a:latin typeface="+mn-lt"/>
                <a:ea typeface="+mn-ea"/>
                <a:cs typeface="+mn-cs"/>
                <a:hlinkClick r:id="rId3" tooltip="コンピュータ"/>
              </a:rPr>
              <a:t>コンピュータ</a:t>
            </a:r>
            <a:r>
              <a:rPr kumimoji="1" lang="ja-JP" altLang="ja-JP" sz="1200" kern="1200" dirty="0" smtClean="0">
                <a:solidFill>
                  <a:schemeClr val="tx1"/>
                </a:solidFill>
                <a:latin typeface="+mn-lt"/>
                <a:ea typeface="+mn-ea"/>
                <a:cs typeface="+mn-cs"/>
              </a:rPr>
              <a:t>や</a:t>
            </a:r>
            <a:r>
              <a:rPr kumimoji="1" lang="ja-JP" altLang="ja-JP" sz="1200" kern="1200" dirty="0" smtClean="0">
                <a:solidFill>
                  <a:schemeClr val="tx1"/>
                </a:solidFill>
                <a:latin typeface="+mn-lt"/>
                <a:ea typeface="+mn-ea"/>
                <a:cs typeface="+mn-cs"/>
                <a:hlinkClick r:id="rId4" tooltip="機械"/>
              </a:rPr>
              <a:t>機械</a:t>
            </a:r>
            <a:r>
              <a:rPr kumimoji="1" lang="ja-JP" altLang="ja-JP" sz="1200" kern="1200" dirty="0" smtClean="0">
                <a:solidFill>
                  <a:schemeClr val="tx1"/>
                </a:solidFill>
                <a:latin typeface="+mn-lt"/>
                <a:ea typeface="+mn-ea"/>
                <a:cs typeface="+mn-cs"/>
              </a:rPr>
              <a:t>の模倣装置あるいは模倣</a:t>
            </a:r>
            <a:r>
              <a:rPr kumimoji="1" lang="ja-JP" altLang="ja-JP" sz="1200" kern="1200" dirty="0" smtClean="0">
                <a:solidFill>
                  <a:schemeClr val="tx1"/>
                </a:solidFill>
                <a:latin typeface="+mn-lt"/>
                <a:ea typeface="+mn-ea"/>
                <a:cs typeface="+mn-cs"/>
                <a:hlinkClick r:id="rId5" tooltip="ソフトウェア"/>
              </a:rPr>
              <a:t>ソフトウェア</a:t>
            </a:r>
            <a:r>
              <a:rPr kumimoji="1" lang="ja-JP" altLang="ja-JP" sz="1200" kern="1200" dirty="0" smtClean="0">
                <a:solidFill>
                  <a:schemeClr val="tx1"/>
                </a:solidFill>
                <a:latin typeface="+mn-lt"/>
                <a:ea typeface="+mn-ea"/>
                <a:cs typeface="+mn-cs"/>
              </a:rPr>
              <a:t>のことである。</a:t>
            </a:r>
            <a:endParaRPr lang="ja-JP"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dirty="0" smtClean="0"/>
              <a:t>X </a:t>
            </a:r>
            <a:r>
              <a:rPr kumimoji="1" lang="ja-JP" altLang="en-US" dirty="0" smtClean="0"/>
              <a:t>ではソフトの細かい仕様まで規定していないので</a:t>
            </a:r>
            <a:r>
              <a:rPr kumimoji="1" lang="en-US" altLang="ja-JP" dirty="0" smtClean="0"/>
              <a:t>, </a:t>
            </a:r>
            <a:r>
              <a:rPr kumimoji="1" lang="ja-JP" altLang="en-US" dirty="0" smtClean="0"/>
              <a:t>さまざまな機能・見栄えを持つ </a:t>
            </a:r>
            <a:r>
              <a:rPr kumimoji="1" lang="en-US" altLang="ja-JP" dirty="0" smtClean="0"/>
              <a:t>X </a:t>
            </a:r>
            <a:r>
              <a:rPr kumimoji="1" lang="ja-JP" altLang="en-US" dirty="0" smtClean="0"/>
              <a:t>クライアントが開発された</a:t>
            </a:r>
            <a:r>
              <a:rPr kumimoji="1" lang="en-US" altLang="ja-JP" dirty="0" smtClean="0"/>
              <a:t>. </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ウィンドウマネージャ</a:t>
            </a:r>
            <a:r>
              <a:rPr kumimoji="1" lang="en-US" altLang="ja-JP" dirty="0" smtClean="0"/>
              <a:t>: </a:t>
            </a:r>
            <a:r>
              <a:rPr kumimoji="1" lang="ja-JP" altLang="en-US" dirty="0" smtClean="0"/>
              <a:t>ウィンドウの機能・配置・見栄え・操作</a:t>
            </a:r>
            <a:r>
              <a:rPr kumimoji="1" lang="en-US" altLang="ja-JP" dirty="0" smtClean="0"/>
              <a:t>(</a:t>
            </a:r>
            <a:r>
              <a:rPr kumimoji="1" lang="ja-JP" altLang="en-US" dirty="0" smtClean="0"/>
              <a:t>装飾）（ウィンドウを動かしたり大きくしたりなど</a:t>
            </a:r>
            <a:r>
              <a:rPr kumimoji="1" lang="en-US" altLang="ja-JP" dirty="0" smtClean="0"/>
              <a:t>)</a:t>
            </a:r>
            <a:r>
              <a:rPr kumimoji="1" lang="ja-JP" altLang="en-US" dirty="0" smtClean="0"/>
              <a:t>などを管理する </a:t>
            </a:r>
            <a:r>
              <a:rPr kumimoji="1" lang="en-US" altLang="ja-JP" dirty="0" smtClean="0"/>
              <a:t>X </a:t>
            </a:r>
            <a:r>
              <a:rPr kumimoji="1" lang="ja-JP" altLang="en-US" dirty="0" smtClean="0"/>
              <a:t>クライアント</a:t>
            </a:r>
            <a:r>
              <a:rPr kumimoji="1" lang="en-US" altLang="ja-JP" dirty="0" smtClean="0"/>
              <a:t>. </a:t>
            </a:r>
            <a:endParaRPr kumimoji="1" lang="ja-JP" altLang="en-US" dirty="0" smtClean="0"/>
          </a:p>
          <a:p>
            <a:r>
              <a:rPr kumimoji="1" lang="ja-JP" altLang="en-US" dirty="0" smtClean="0"/>
              <a:t>統合デスクトップ</a:t>
            </a:r>
            <a:r>
              <a:rPr kumimoji="1" lang="en-US" altLang="ja-JP" dirty="0" smtClean="0"/>
              <a:t>: </a:t>
            </a:r>
            <a:r>
              <a:rPr kumimoji="1" lang="ja-JP" altLang="en-US" dirty="0" smtClean="0"/>
              <a:t>ウィンドウマネージャ・ファイル管理ソフト・ターミナルなどをひとまとめ</a:t>
            </a:r>
            <a:r>
              <a:rPr kumimoji="1" lang="en-US" altLang="ja-JP" dirty="0" smtClean="0"/>
              <a:t>(</a:t>
            </a:r>
            <a:r>
              <a:rPr kumimoji="1" lang="ja-JP" altLang="en-US" dirty="0" smtClean="0"/>
              <a:t>セット</a:t>
            </a:r>
            <a:r>
              <a:rPr kumimoji="1" lang="en-US" altLang="ja-JP" dirty="0" smtClean="0"/>
              <a:t>)</a:t>
            </a:r>
            <a:r>
              <a:rPr kumimoji="1" lang="ja-JP" altLang="en-US" dirty="0" smtClean="0"/>
              <a:t>にしたもの</a:t>
            </a:r>
            <a:r>
              <a:rPr kumimoji="1" lang="en-US" altLang="ja-JP" dirty="0" smtClean="0"/>
              <a:t>. </a:t>
            </a:r>
            <a:endParaRPr kumimoji="1" lang="ja-JP" altLang="en-US" dirty="0" smtClean="0"/>
          </a:p>
          <a:p>
            <a:pPr marL="0" marR="0" lvl="2" indent="0" algn="l" defTabSz="914400" rtl="0" eaLnBrk="1" fontAlgn="base" latinLnBrk="0" hangingPunct="1">
              <a:lnSpc>
                <a:spcPct val="100000"/>
              </a:lnSpc>
              <a:spcBef>
                <a:spcPct val="30000"/>
              </a:spcBef>
              <a:spcAft>
                <a:spcPct val="0"/>
              </a:spcAft>
              <a:buClrTx/>
              <a:buSzTx/>
              <a:buFontTx/>
              <a:buNone/>
              <a:tabLst/>
              <a:defRPr/>
            </a:pPr>
            <a:r>
              <a:rPr lang="en-US" altLang="ja-JP" dirty="0" smtClean="0"/>
              <a:t>gnome </a:t>
            </a:r>
            <a:r>
              <a:rPr lang="ja-JP" altLang="en-US" dirty="0" smtClean="0"/>
              <a:t>のデスクトップ環境とは</a:t>
            </a:r>
            <a:r>
              <a:rPr lang="en-US" altLang="ja-JP" dirty="0" smtClean="0"/>
              <a:t>? : </a:t>
            </a:r>
            <a:r>
              <a:rPr lang="ja-JP" altLang="en-US" dirty="0" smtClean="0"/>
              <a:t>インターフェースの操作を統一した環境のこと </a:t>
            </a:r>
            <a:endParaRPr lang="en-US" altLang="ja-JP" dirty="0" smtClean="0"/>
          </a:p>
          <a:p>
            <a:pPr marL="0" marR="0" lvl="2" indent="0" algn="l" defTabSz="914400" rtl="0" eaLnBrk="1" fontAlgn="base" latinLnBrk="0" hangingPunct="1">
              <a:lnSpc>
                <a:spcPct val="100000"/>
              </a:lnSpc>
              <a:spcBef>
                <a:spcPct val="30000"/>
              </a:spcBef>
              <a:spcAft>
                <a:spcPct val="0"/>
              </a:spcAft>
              <a:buClrTx/>
              <a:buSzTx/>
              <a:buFontTx/>
              <a:buNone/>
              <a:tabLst/>
              <a:defRPr/>
            </a:pPr>
            <a:r>
              <a:rPr lang="en-US" altLang="ja-JP" dirty="0" err="1" smtClean="0"/>
              <a:t>Afterstep</a:t>
            </a:r>
            <a:r>
              <a:rPr lang="en-US" altLang="ja-JP" dirty="0" smtClean="0"/>
              <a:t> </a:t>
            </a:r>
            <a:r>
              <a:rPr lang="ja-JP" altLang="en-US" dirty="0" smtClean="0"/>
              <a:t>は統合デスクトップ環境とウィンドウマネージャの中間みたいなもので画面も少し装飾できる</a:t>
            </a:r>
            <a:r>
              <a:rPr lang="en-US" altLang="ja-JP" dirty="0" smtClean="0"/>
              <a:t>?</a:t>
            </a:r>
          </a:p>
          <a:p>
            <a:pPr marL="0" marR="0" lvl="2" indent="0" algn="l" defTabSz="914400" rtl="0" eaLnBrk="1" fontAlgn="base" latinLnBrk="0" hangingPunct="1">
              <a:lnSpc>
                <a:spcPct val="100000"/>
              </a:lnSpc>
              <a:spcBef>
                <a:spcPct val="30000"/>
              </a:spcBef>
              <a:spcAft>
                <a:spcPct val="0"/>
              </a:spcAft>
              <a:buClrTx/>
              <a:buSzTx/>
              <a:buFontTx/>
              <a:buNone/>
              <a:tabLst/>
              <a:defRPr/>
            </a:pPr>
            <a:endParaRPr lang="en-US" altLang="ja-JP" dirty="0" smtClean="0"/>
          </a:p>
        </p:txBody>
      </p:sp>
      <p:sp>
        <p:nvSpPr>
          <p:cNvPr id="4" name="スライド番号プレースホルダー 3"/>
          <p:cNvSpPr>
            <a:spLocks noGrp="1"/>
          </p:cNvSpPr>
          <p:nvPr>
            <p:ph type="sldNum" sz="quarter" idx="10"/>
          </p:nvPr>
        </p:nvSpPr>
        <p:spPr/>
        <p:txBody>
          <a:bodyPr/>
          <a:lstStyle/>
          <a:p>
            <a:pPr>
              <a:defRPr/>
            </a:pPr>
            <a:fld id="{9F0156D0-5491-490C-8B11-F4C4366C63E7}" type="slidenum">
              <a:rPr lang="ja-JP" altLang="en-US" smtClean="0"/>
              <a:pPr>
                <a:defRPr/>
              </a:pPr>
              <a:t>20</a:t>
            </a:fld>
            <a:endParaRPr lang="ja-JP" altLang="en-US"/>
          </a:p>
        </p:txBody>
      </p:sp>
    </p:spTree>
    <p:extLst>
      <p:ext uri="{BB962C8B-B14F-4D97-AF65-F5344CB8AC3E}">
        <p14:creationId xmlns:p14="http://schemas.microsoft.com/office/powerpoint/2010/main" val="271505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85000" lnSpcReduction="20000"/>
          </a:bodyPr>
          <a:lstStyle/>
          <a:p>
            <a:pPr marL="266700" indent="-266700">
              <a:defRPr/>
            </a:pPr>
            <a:r>
              <a:rPr lang="ja-JP" altLang="en-US" sz="2800" dirty="0" smtClean="0"/>
              <a:t>機能や情報を集中管理もしくは共有できる</a:t>
            </a:r>
            <a:endParaRPr lang="en-US" altLang="ja-JP" sz="2800" dirty="0" smtClean="0"/>
          </a:p>
          <a:p>
            <a:pPr marL="538162" lvl="1" indent="-266700">
              <a:defRPr/>
            </a:pPr>
            <a:r>
              <a:rPr lang="ja-JP" altLang="en-US" sz="2400" dirty="0" smtClean="0"/>
              <a:t>一つの計算機に全ての機能を持たせる必要がなくなる</a:t>
            </a:r>
            <a:endParaRPr lang="en-US" altLang="ja-JP" sz="2000" dirty="0" smtClean="0"/>
          </a:p>
          <a:p>
            <a:pPr marL="538162" lvl="1" indent="-266700">
              <a:defRPr/>
            </a:pPr>
            <a:r>
              <a:rPr lang="ja-JP" altLang="en-US" sz="2400" dirty="0" smtClean="0"/>
              <a:t>クライアントは必要なときのみ稼働させれば良い</a:t>
            </a:r>
            <a:endParaRPr lang="en-US" altLang="ja-JP" sz="2000" dirty="0" smtClean="0"/>
          </a:p>
          <a:p>
            <a:endParaRPr lang="en-US" altLang="ja-JP" sz="2800" dirty="0" smtClean="0"/>
          </a:p>
          <a:p>
            <a:endParaRPr lang="en-US" altLang="ja-JP" sz="2800" dirty="0" smtClean="0"/>
          </a:p>
          <a:p>
            <a:r>
              <a:rPr lang="ja-JP" altLang="en-US" sz="2800" dirty="0" smtClean="0"/>
              <a:t>現在</a:t>
            </a:r>
            <a:r>
              <a:rPr lang="ja-JP" altLang="en-US" sz="2800" dirty="0" smtClean="0"/>
              <a:t>のネットワークサービスの主流となるシステム</a:t>
            </a:r>
            <a:endParaRPr lang="en-US" altLang="ja-JP" sz="2800" dirty="0" smtClean="0"/>
          </a:p>
          <a:p>
            <a:pPr lvl="1"/>
            <a:r>
              <a:rPr lang="ja-JP" altLang="en-US" sz="2400" dirty="0" smtClean="0"/>
              <a:t>何気なく使っているサービスの仕組みをイメージできる</a:t>
            </a:r>
            <a:endParaRPr lang="en-US" altLang="ja-JP" sz="2400" dirty="0" smtClean="0"/>
          </a:p>
          <a:p>
            <a:pPr marL="265112" lvl="1" indent="0">
              <a:buNone/>
            </a:pPr>
            <a:r>
              <a:rPr lang="ja-JP" altLang="en-US" sz="2400" dirty="0" smtClean="0"/>
              <a:t>　例：</a:t>
            </a:r>
            <a:r>
              <a:rPr lang="en-US" altLang="ja-JP" sz="2400" dirty="0" smtClean="0"/>
              <a:t>iCloud, Twitter, LINE, </a:t>
            </a:r>
            <a:r>
              <a:rPr lang="ja-JP" altLang="en-US" sz="2400" dirty="0" smtClean="0"/>
              <a:t>など</a:t>
            </a:r>
            <a:endParaRPr lang="en-US" altLang="ja-JP" sz="2400" dirty="0" smtClean="0"/>
          </a:p>
          <a:p>
            <a:pPr lvl="1"/>
            <a:r>
              <a:rPr lang="ja-JP" altLang="en-US" sz="2400" dirty="0" smtClean="0"/>
              <a:t>トラブルの原因追究ができる</a:t>
            </a:r>
            <a:endParaRPr lang="en-US" altLang="ja-JP" sz="2400" dirty="0" smtClean="0"/>
          </a:p>
          <a:p>
            <a:pPr lvl="2"/>
            <a:r>
              <a:rPr kumimoji="1" lang="ja-JP" altLang="en-US" sz="2000" dirty="0" smtClean="0"/>
              <a:t>トラブルの原因は自分の環境？それとも，サービス提供側？</a:t>
            </a:r>
            <a:endParaRPr kumimoji="1" lang="en-US" altLang="ja-JP" sz="2000" dirty="0" smtClean="0"/>
          </a:p>
          <a:p>
            <a:pPr marL="265112" lvl="1" indent="0">
              <a:buNone/>
            </a:pPr>
            <a:r>
              <a:rPr lang="ja-JP" altLang="en-US" sz="2400" dirty="0" smtClean="0"/>
              <a:t>　例</a:t>
            </a:r>
            <a:r>
              <a:rPr lang="en-US" altLang="ja-JP" sz="2400" dirty="0" smtClean="0"/>
              <a:t>: </a:t>
            </a:r>
            <a:r>
              <a:rPr lang="ja-JP" altLang="en-US" sz="2400" dirty="0" smtClean="0"/>
              <a:t>ネットワークにつながっているのに，</a:t>
            </a:r>
            <a:r>
              <a:rPr lang="en-US" altLang="ja-JP" sz="2400" dirty="0" smtClean="0"/>
              <a:t>LINE </a:t>
            </a:r>
            <a:r>
              <a:rPr lang="ja-JP" altLang="en-US" sz="2400" dirty="0" smtClean="0"/>
              <a:t>が使えない</a:t>
            </a:r>
            <a:endParaRPr lang="en-US" altLang="ja-JP" sz="2400" dirty="0" smtClean="0"/>
          </a:p>
          <a:p>
            <a:endParaRPr kumimoji="1" lang="en-US" altLang="ja-JP" dirty="0" smtClean="0"/>
          </a:p>
          <a:p>
            <a:r>
              <a:rPr lang="en-US" altLang="ja-JP" dirty="0" smtClean="0"/>
              <a:t>Unix </a:t>
            </a:r>
            <a:r>
              <a:rPr lang="ja-JP" altLang="en-US" dirty="0" smtClean="0"/>
              <a:t>系 </a:t>
            </a:r>
            <a:r>
              <a:rPr lang="en-US" altLang="ja-JP" dirty="0" smtClean="0"/>
              <a:t>OS </a:t>
            </a:r>
            <a:r>
              <a:rPr lang="ja-JP" altLang="en-US" dirty="0" smtClean="0"/>
              <a:t>を </a:t>
            </a:r>
            <a:r>
              <a:rPr lang="en-US" altLang="ja-JP" dirty="0" smtClean="0"/>
              <a:t>GUI </a:t>
            </a:r>
            <a:r>
              <a:rPr lang="ja-JP" altLang="en-US" dirty="0" smtClean="0"/>
              <a:t>で操作できるシステム</a:t>
            </a:r>
            <a:endParaRPr lang="en-US" altLang="ja-JP" dirty="0" smtClean="0"/>
          </a:p>
          <a:p>
            <a:pPr lvl="1"/>
            <a:r>
              <a:rPr lang="ja-JP" altLang="en-US" dirty="0" smtClean="0"/>
              <a:t>特定の プラットフォームに依存しないシステム</a:t>
            </a:r>
            <a:endParaRPr lang="en-US" altLang="ja-JP" dirty="0" smtClean="0"/>
          </a:p>
          <a:p>
            <a:pPr lvl="1"/>
            <a:r>
              <a:rPr lang="ja-JP" altLang="en-US" dirty="0" smtClean="0"/>
              <a:t>絵を描いたり，絵と文字を同時に表示</a:t>
            </a:r>
            <a:endParaRPr lang="en-US" altLang="ja-JP" dirty="0" smtClean="0"/>
          </a:p>
          <a:p>
            <a:pPr lvl="1"/>
            <a:r>
              <a:rPr lang="ja-JP" altLang="en-US" b="1" dirty="0" smtClean="0"/>
              <a:t>リモートホストからでもローカルホストと同じように操作できる</a:t>
            </a:r>
            <a:endParaRPr lang="en-US" altLang="ja-JP" b="1" dirty="0" smtClean="0"/>
          </a:p>
          <a:p>
            <a:pPr lvl="1"/>
            <a:r>
              <a:rPr kumimoji="1" lang="en-US" altLang="ja-JP" dirty="0" smtClean="0"/>
              <a:t>GUI </a:t>
            </a:r>
            <a:r>
              <a:rPr kumimoji="1" lang="ja-JP" altLang="en-US" dirty="0" smtClean="0"/>
              <a:t>の見た目を変更することができる</a:t>
            </a:r>
            <a:endParaRPr kumimoji="1" lang="en-US" altLang="ja-JP" dirty="0" smtClean="0"/>
          </a:p>
          <a:p>
            <a:pPr lvl="2"/>
            <a:r>
              <a:rPr lang="ja-JP" altLang="en-US" dirty="0" smtClean="0"/>
              <a:t>ウィンドウマネージャー，統合デスクトップ環境</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2F72C5B-F25C-41C2-8DA9-FB18B5A56DC4}" type="slidenum">
              <a:rPr kumimoji="1" lang="ja-JP" altLang="en-US" smtClean="0"/>
              <a:pPr/>
              <a:t>21</a:t>
            </a:fld>
            <a:endParaRPr kumimoji="1" lang="ja-JP" altLang="en-US"/>
          </a:p>
        </p:txBody>
      </p:sp>
    </p:spTree>
    <p:extLst>
      <p:ext uri="{BB962C8B-B14F-4D97-AF65-F5344CB8AC3E}">
        <p14:creationId xmlns:p14="http://schemas.microsoft.com/office/powerpoint/2010/main" val="4142370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口でサーバクライアントシステムを知っていることでどういうご利益があるかがあればよい</a:t>
            </a:r>
          </a:p>
          <a:p>
            <a:r>
              <a:rPr kumimoji="1" lang="ja-JP" altLang="en-US" dirty="0" smtClean="0"/>
              <a:t>　例えば</a:t>
            </a:r>
            <a:r>
              <a:rPr kumimoji="1" lang="en-US" altLang="ja-JP" dirty="0" smtClean="0"/>
              <a:t>:</a:t>
            </a:r>
            <a:r>
              <a:rPr kumimoji="1" lang="ja-JP" altLang="en-US" dirty="0" smtClean="0"/>
              <a:t>電源をむやみにきってはいけないコンピュータがある</a:t>
            </a:r>
          </a:p>
          <a:p>
            <a:r>
              <a:rPr kumimoji="1" lang="ja-JP" altLang="en-US" b="1" dirty="0" smtClean="0"/>
              <a:t>   例えば</a:t>
            </a:r>
            <a:r>
              <a:rPr kumimoji="1" lang="en-US" altLang="ja-JP" b="1" dirty="0" smtClean="0"/>
              <a:t>:</a:t>
            </a:r>
            <a:r>
              <a:rPr kumimoji="1" lang="ja-JP" altLang="en-US" b="1" dirty="0" smtClean="0"/>
              <a:t>トラブルの原因の追究ができる自分なのかサーバなのか</a:t>
            </a:r>
          </a:p>
          <a:p>
            <a:endParaRPr kumimoji="1" lang="en-US" altLang="ja-JP" dirty="0" smtClean="0"/>
          </a:p>
          <a:p>
            <a:endParaRPr kumimoji="1" lang="en-US" altLang="ja-JP" dirty="0" smtClean="0"/>
          </a:p>
          <a:p>
            <a:r>
              <a:rPr kumimoji="1" lang="ja-JP" altLang="en-US" dirty="0" smtClean="0"/>
              <a:t>例えば情報処理環境の基礎である</a:t>
            </a:r>
            <a:r>
              <a:rPr kumimoji="1" lang="en-US" altLang="ja-JP" dirty="0" smtClean="0"/>
              <a:t>X </a:t>
            </a:r>
            <a:r>
              <a:rPr kumimoji="1" lang="ja-JP" altLang="en-US" dirty="0" smtClean="0"/>
              <a:t>やネットワーク環境の技術の基になっているシステムであるサーバクライアントシステム</a:t>
            </a:r>
          </a:p>
          <a:p>
            <a:r>
              <a:rPr kumimoji="1" lang="ja-JP" altLang="en-US" dirty="0" smtClean="0"/>
              <a:t>第一回につなげてもよいし</a:t>
            </a:r>
          </a:p>
          <a:p>
            <a:r>
              <a:rPr kumimoji="1" lang="ja-JP" altLang="en-US" dirty="0" smtClean="0"/>
              <a:t>普段使っていることにつなげてもいい</a:t>
            </a:r>
          </a:p>
          <a:p>
            <a:r>
              <a:rPr kumimoji="1" lang="ja-JP" altLang="en-US" dirty="0" smtClean="0"/>
              <a:t>サーバクライアントシステムを知っていることでどういうご利益があるかがあればよい</a:t>
            </a:r>
          </a:p>
          <a:p>
            <a:r>
              <a:rPr kumimoji="1" lang="ja-JP" altLang="en-US" dirty="0" smtClean="0"/>
              <a:t>　例えば</a:t>
            </a:r>
            <a:r>
              <a:rPr kumimoji="1" lang="en-US" altLang="ja-JP" dirty="0" smtClean="0"/>
              <a:t>:</a:t>
            </a:r>
            <a:r>
              <a:rPr kumimoji="1" lang="ja-JP" altLang="en-US" dirty="0" smtClean="0"/>
              <a:t>電源をむやみにきってはいけないコンピュータがある</a:t>
            </a:r>
          </a:p>
          <a:p>
            <a:r>
              <a:rPr kumimoji="1" lang="ja-JP" altLang="en-US" dirty="0" smtClean="0"/>
              <a:t>   例えば</a:t>
            </a:r>
            <a:r>
              <a:rPr kumimoji="1" lang="en-US" altLang="ja-JP" dirty="0" smtClean="0"/>
              <a:t>:</a:t>
            </a:r>
            <a:r>
              <a:rPr kumimoji="1" lang="ja-JP" altLang="en-US" dirty="0" smtClean="0"/>
              <a:t>トラブルの原因の追究ができる自分なのかサーバなのか</a:t>
            </a:r>
          </a:p>
          <a:p>
            <a:endParaRPr kumimoji="1" lang="ja-JP" altLang="en-US" dirty="0"/>
          </a:p>
        </p:txBody>
      </p:sp>
      <p:sp>
        <p:nvSpPr>
          <p:cNvPr id="4" name="スライド番号プレースホルダ 3"/>
          <p:cNvSpPr>
            <a:spLocks noGrp="1"/>
          </p:cNvSpPr>
          <p:nvPr>
            <p:ph type="sldNum" sz="quarter" idx="10"/>
          </p:nvPr>
        </p:nvSpPr>
        <p:spPr/>
        <p:txBody>
          <a:bodyPr/>
          <a:lstStyle/>
          <a:p>
            <a:fld id="{62F72C5B-F25C-41C2-8DA9-FB18B5A56DC4}" type="slidenum">
              <a:rPr kumimoji="1" lang="ja-JP" altLang="en-US" smtClean="0"/>
              <a:pPr/>
              <a:t>2</a:t>
            </a:fld>
            <a:endParaRPr kumimoji="1" lang="ja-JP" altLang="en-US"/>
          </a:p>
        </p:txBody>
      </p:sp>
    </p:spTree>
    <p:extLst>
      <p:ext uri="{BB962C8B-B14F-4D97-AF65-F5344CB8AC3E}">
        <p14:creationId xmlns:p14="http://schemas.microsoft.com/office/powerpoint/2010/main" val="2410010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xeyes をいっぱい張ったやつとかの絵を張ってみる</a:t>
            </a:r>
            <a:endParaRPr lang="ja-JP" altLang="en-US" dirty="0"/>
          </a:p>
        </p:txBody>
      </p:sp>
      <p:sp>
        <p:nvSpPr>
          <p:cNvPr id="4" name="スライド番号プレースホルダー 3"/>
          <p:cNvSpPr>
            <a:spLocks noGrp="1"/>
          </p:cNvSpPr>
          <p:nvPr>
            <p:ph type="sldNum" sz="quarter" idx="10"/>
          </p:nvPr>
        </p:nvSpPr>
        <p:spPr/>
        <p:txBody>
          <a:bodyPr/>
          <a:lstStyle/>
          <a:p>
            <a:fld id="{62F72C5B-F25C-41C2-8DA9-FB18B5A56DC4}" type="slidenum">
              <a:rPr kumimoji="1" lang="ja-JP" altLang="en-US" smtClean="0"/>
              <a:pPr/>
              <a:t>22</a:t>
            </a:fld>
            <a:endParaRPr kumimoji="1" lang="ja-JP" altLang="en-US"/>
          </a:p>
        </p:txBody>
      </p:sp>
    </p:spTree>
    <p:extLst>
      <p:ext uri="{BB962C8B-B14F-4D97-AF65-F5344CB8AC3E}">
        <p14:creationId xmlns:p14="http://schemas.microsoft.com/office/powerpoint/2010/main" val="728234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2F72C5B-F25C-41C2-8DA9-FB18B5A56DC4}" type="slidenum">
              <a:rPr kumimoji="1" lang="ja-JP" altLang="en-US" smtClean="0"/>
              <a:pPr/>
              <a:t>23</a:t>
            </a:fld>
            <a:endParaRPr kumimoji="1" lang="ja-JP" altLang="en-US"/>
          </a:p>
        </p:txBody>
      </p:sp>
    </p:spTree>
    <p:extLst>
      <p:ext uri="{BB962C8B-B14F-4D97-AF65-F5344CB8AC3E}">
        <p14:creationId xmlns:p14="http://schemas.microsoft.com/office/powerpoint/2010/main" val="3656016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6281" y="4400395"/>
            <a:ext cx="5485439" cy="3600057"/>
          </a:xfrm>
          <a:prstGeom prst="rect">
            <a:avLst/>
          </a:prstGeom>
        </p:spPr>
        <p:txBody>
          <a:bodyPr/>
          <a:lstStyle/>
          <a:p>
            <a:r>
              <a:rPr kumimoji="1" lang="ja-JP" altLang="en-US" dirty="0" smtClean="0"/>
              <a:t>スター型　リング型の図を用意</a:t>
            </a:r>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このスライドはやっぱり</a:t>
            </a:r>
            <a:r>
              <a:rPr kumimoji="1" lang="en-US" altLang="ja-JP" dirty="0" smtClean="0"/>
              <a:t>4 </a:t>
            </a:r>
            <a:r>
              <a:rPr kumimoji="1" lang="ja-JP" altLang="en-US" dirty="0" smtClean="0"/>
              <a:t>回で話そう</a:t>
            </a:r>
          </a:p>
          <a:p>
            <a:endParaRPr kumimoji="1" lang="ja-JP" altLang="en-US" dirty="0"/>
          </a:p>
        </p:txBody>
      </p:sp>
      <p:sp>
        <p:nvSpPr>
          <p:cNvPr id="4" name="日付プレースホルダー 3"/>
          <p:cNvSpPr>
            <a:spLocks noGrp="1"/>
          </p:cNvSpPr>
          <p:nvPr>
            <p:ph type="dt" idx="10"/>
          </p:nvPr>
        </p:nvSpPr>
        <p:spPr/>
        <p:txBody>
          <a:bodyPr/>
          <a:lstStyle/>
          <a:p>
            <a:fld id="{A408B296-0F87-4B99-B7EB-7054E83FBED9}" type="datetime1">
              <a:rPr lang="ja-JP" altLang="en-US" smtClean="0"/>
              <a:t>2016/7/1</a:t>
            </a:fld>
            <a:endParaRPr lang="ja-JP" altLang="en-US"/>
          </a:p>
        </p:txBody>
      </p:sp>
      <p:sp>
        <p:nvSpPr>
          <p:cNvPr id="5" name="スライド番号プレースホルダー 4"/>
          <p:cNvSpPr>
            <a:spLocks noGrp="1"/>
          </p:cNvSpPr>
          <p:nvPr>
            <p:ph type="sldNum" sz="quarter" idx="11"/>
          </p:nvPr>
        </p:nvSpPr>
        <p:spPr/>
        <p:txBody>
          <a:bodyPr/>
          <a:lstStyle/>
          <a:p>
            <a:fld id="{BB066CFE-6F39-43C5-AC41-3FCC236C8A72}" type="slidenum">
              <a:rPr lang="ja-JP" altLang="en-US" smtClean="0"/>
              <a:pPr/>
              <a:t>24</a:t>
            </a:fld>
            <a:endParaRPr lang="ja-JP" altLang="en-US"/>
          </a:p>
        </p:txBody>
      </p:sp>
    </p:spTree>
    <p:extLst>
      <p:ext uri="{BB962C8B-B14F-4D97-AF65-F5344CB8AC3E}">
        <p14:creationId xmlns:p14="http://schemas.microsoft.com/office/powerpoint/2010/main" val="1949324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GB" altLang="ja-JP" dirty="0" smtClean="0"/>
              <a:t>http://www.pursue.ne.jp/jouhousyo/sysad/Network/ClientServer/decentralize.html</a:t>
            </a:r>
          </a:p>
          <a:p>
            <a:endParaRPr kumimoji="1" lang="en-GB" altLang="ja-JP" dirty="0" smtClean="0"/>
          </a:p>
          <a:p>
            <a:r>
              <a:rPr kumimoji="1" lang="ja-JP" altLang="en-US" dirty="0" smtClean="0"/>
              <a:t>このスライドはやっぱり</a:t>
            </a:r>
            <a:r>
              <a:rPr kumimoji="1" lang="en-US" altLang="ja-JP" dirty="0" smtClean="0"/>
              <a:t>4 </a:t>
            </a:r>
            <a:r>
              <a:rPr kumimoji="1" lang="ja-JP" altLang="en-US" dirty="0" smtClean="0"/>
              <a:t>回で話そう</a:t>
            </a:r>
            <a:endParaRPr kumimoji="1" lang="ja-JP" altLang="en-US" dirty="0"/>
          </a:p>
        </p:txBody>
      </p:sp>
      <p:sp>
        <p:nvSpPr>
          <p:cNvPr id="4" name="スライド番号プレースホルダー 3"/>
          <p:cNvSpPr>
            <a:spLocks noGrp="1"/>
          </p:cNvSpPr>
          <p:nvPr>
            <p:ph type="sldNum" sz="quarter" idx="10"/>
          </p:nvPr>
        </p:nvSpPr>
        <p:spPr/>
        <p:txBody>
          <a:bodyPr/>
          <a:lstStyle/>
          <a:p>
            <a:fld id="{BB51C238-776A-4AD5-A390-544C2122AD7B}" type="slidenum">
              <a:rPr lang="ja-JP" altLang="en-US" smtClean="0"/>
              <a:pPr/>
              <a:t>25</a:t>
            </a:fld>
            <a:endParaRPr lang="ja-JP" altLang="en-US" dirty="0"/>
          </a:p>
        </p:txBody>
      </p:sp>
    </p:spTree>
    <p:extLst>
      <p:ext uri="{BB962C8B-B14F-4D97-AF65-F5344CB8AC3E}">
        <p14:creationId xmlns:p14="http://schemas.microsoft.com/office/powerpoint/2010/main" val="1176865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smtClean="0"/>
          </a:p>
        </p:txBody>
      </p:sp>
      <p:sp>
        <p:nvSpPr>
          <p:cNvPr id="4" name="スライド番号プレースホルダ 3"/>
          <p:cNvSpPr>
            <a:spLocks noGrp="1"/>
          </p:cNvSpPr>
          <p:nvPr>
            <p:ph type="sldNum" sz="quarter" idx="10"/>
          </p:nvPr>
        </p:nvSpPr>
        <p:spPr/>
        <p:txBody>
          <a:bodyPr/>
          <a:lstStyle/>
          <a:p>
            <a:fld id="{62F72C5B-F25C-41C2-8DA9-FB18B5A56DC4}" type="slidenum">
              <a:rPr kumimoji="1" lang="ja-JP" altLang="en-US" smtClean="0"/>
              <a:pPr/>
              <a:t>5</a:t>
            </a:fld>
            <a:endParaRPr kumimoji="1" lang="ja-JP" altLang="en-US"/>
          </a:p>
        </p:txBody>
      </p:sp>
    </p:spTree>
    <p:extLst>
      <p:ext uri="{BB962C8B-B14F-4D97-AF65-F5344CB8AC3E}">
        <p14:creationId xmlns:p14="http://schemas.microsoft.com/office/powerpoint/2010/main" val="2738166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サービスとは？ 通信してネットワーク越しに提供される何らかの機能</a:t>
            </a:r>
            <a:r>
              <a:rPr kumimoji="1" lang="en-US" altLang="ja-JP" dirty="0" smtClean="0"/>
              <a:t>, </a:t>
            </a:r>
            <a:r>
              <a:rPr kumimoji="1" lang="ja-JP" altLang="en-US" dirty="0" smtClean="0"/>
              <a:t>あるいはそのような機能を実現するソフトウェアのこと</a:t>
            </a:r>
          </a:p>
          <a:p>
            <a:r>
              <a:rPr kumimoji="1" lang="ja-JP" altLang="en-US" dirty="0" smtClean="0"/>
              <a:t>サーバが提供する内容のこと</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2F72C5B-F25C-41C2-8DA9-FB18B5A56DC4}" type="slidenum">
              <a:rPr kumimoji="1" lang="ja-JP" altLang="en-US" smtClean="0"/>
              <a:pPr/>
              <a:t>6</a:t>
            </a:fld>
            <a:endParaRPr kumimoji="1" lang="ja-JP" altLang="en-US"/>
          </a:p>
        </p:txBody>
      </p:sp>
    </p:spTree>
    <p:extLst>
      <p:ext uri="{BB962C8B-B14F-4D97-AF65-F5344CB8AC3E}">
        <p14:creationId xmlns:p14="http://schemas.microsoft.com/office/powerpoint/2010/main" val="3701681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2F72C5B-F25C-41C2-8DA9-FB18B5A56DC4}" type="slidenum">
              <a:rPr kumimoji="1" lang="ja-JP" altLang="en-US" smtClean="0"/>
              <a:pPr/>
              <a:t>7</a:t>
            </a:fld>
            <a:endParaRPr kumimoji="1" lang="ja-JP" altLang="en-US"/>
          </a:p>
        </p:txBody>
      </p:sp>
    </p:spTree>
    <p:extLst>
      <p:ext uri="{BB962C8B-B14F-4D97-AF65-F5344CB8AC3E}">
        <p14:creationId xmlns:p14="http://schemas.microsoft.com/office/powerpoint/2010/main" val="4264448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MAIL </a:t>
            </a:r>
            <a:r>
              <a:rPr lang="ja-JP" altLang="en-US" dirty="0" smtClean="0"/>
              <a:t>がサービスのやり取りに </a:t>
            </a:r>
            <a:r>
              <a:rPr lang="en-US" altLang="ja-JP" dirty="0" smtClean="0"/>
              <a:t>DNS </a:t>
            </a:r>
            <a:r>
              <a:rPr lang="ja-JP" altLang="en-US" dirty="0" smtClean="0"/>
              <a:t>を利用している</a:t>
            </a:r>
            <a:endParaRPr lang="en-US" altLang="ja-JP" dirty="0" smtClean="0"/>
          </a:p>
          <a:p>
            <a:r>
              <a:rPr lang="ja-JP" altLang="en-US" dirty="0" smtClean="0"/>
              <a:t>サーバとクライアントは各サービスのールサーバと </a:t>
            </a:r>
            <a:r>
              <a:rPr lang="en-US" altLang="ja-JP" dirty="0" smtClean="0"/>
              <a:t>DNS </a:t>
            </a:r>
            <a:r>
              <a:rPr lang="ja-JP" altLang="en-US" dirty="0" smtClean="0"/>
              <a:t>サーバの説明を入れるこのときメールサーバは </a:t>
            </a:r>
            <a:r>
              <a:rPr lang="en-US" altLang="ja-JP" dirty="0" smtClean="0"/>
              <a:t>DNS </a:t>
            </a:r>
            <a:r>
              <a:rPr lang="ja-JP" altLang="en-US" dirty="0" smtClean="0"/>
              <a:t>サーバに何を要求しているかを質問してもよい</a:t>
            </a:r>
          </a:p>
          <a:p>
            <a:endParaRPr lang="ja-JP" altLang="en-US" dirty="0" smtClean="0"/>
          </a:p>
          <a:p>
            <a:r>
              <a:rPr lang="ja-JP" altLang="en-US" dirty="0" smtClean="0"/>
              <a:t>メールサーバは送信先の </a:t>
            </a:r>
            <a:r>
              <a:rPr lang="en-US" altLang="ja-JP" dirty="0" smtClean="0"/>
              <a:t>IP </a:t>
            </a:r>
            <a:r>
              <a:rPr lang="ja-JP" altLang="en-US" dirty="0" smtClean="0"/>
              <a:t>を見つけることを要求</a:t>
            </a:r>
          </a:p>
          <a:p>
            <a:r>
              <a:rPr lang="ja-JP" altLang="en-US" dirty="0" smtClean="0"/>
              <a:t>提供側と要求側を区別する呼び方であり</a:t>
            </a:r>
            <a:r>
              <a:rPr lang="en-US" altLang="ja-JP" dirty="0" smtClean="0"/>
              <a:t>, </a:t>
            </a:r>
            <a:r>
              <a:rPr lang="ja-JP" altLang="en-US" dirty="0" smtClean="0"/>
              <a:t>サービスによってはサーバだったものがクライアントの立場になることもある</a:t>
            </a:r>
            <a:endParaRPr lang="en-US" altLang="ja-JP" dirty="0" smtClean="0"/>
          </a:p>
          <a:p>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2015</a:t>
            </a:r>
            <a:r>
              <a:rPr kumimoji="1" lang="ja-JP" altLang="en-US" dirty="0" smtClean="0"/>
              <a:t>年資料チェックコメント</a:t>
            </a:r>
            <a:r>
              <a:rPr kumimoji="1" lang="en-US" altLang="ja-JP"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メールサーバは </a:t>
            </a:r>
            <a:r>
              <a:rPr kumimoji="1" lang="en-US" altLang="ja-JP" dirty="0" smtClean="0"/>
              <a:t>DNS </a:t>
            </a:r>
            <a:r>
              <a:rPr kumimoji="1" lang="ja-JP" altLang="en-US" dirty="0" smtClean="0"/>
              <a:t>サーバのクライアントでもある→ネットワークを行うほとんどのプログラム </a:t>
            </a:r>
            <a:r>
              <a:rPr kumimoji="1" lang="en-US" altLang="ja-JP" dirty="0" smtClean="0"/>
              <a:t>(</a:t>
            </a:r>
            <a:r>
              <a:rPr kumimoji="1" lang="ja-JP" altLang="en-US" dirty="0" smtClean="0"/>
              <a:t>メールサーバも含む</a:t>
            </a:r>
            <a:r>
              <a:rPr kumimoji="1" lang="en-US" altLang="ja-JP" dirty="0" smtClean="0"/>
              <a:t>)</a:t>
            </a:r>
          </a:p>
          <a:p>
            <a:r>
              <a:rPr kumimoji="1" lang="en-US" altLang="ja-JP" dirty="0" smtClean="0"/>
              <a:t>  2015/06/24 </a:t>
            </a:r>
            <a:r>
              <a:rPr kumimoji="1" lang="ja-JP" altLang="en-US" dirty="0" smtClean="0"/>
              <a:t>修正済み</a:t>
            </a:r>
            <a:endParaRPr kumimoji="1" lang="en-US" altLang="ja-JP" dirty="0" smtClean="0"/>
          </a:p>
          <a:p>
            <a:endParaRPr kumimoji="1" lang="en-US" altLang="ja-JP" dirty="0" smtClean="0"/>
          </a:p>
          <a:p>
            <a:r>
              <a:rPr kumimoji="1" lang="ja-JP" altLang="en-US" dirty="0" smtClean="0"/>
              <a:t>クライアントの原義をここに入れる</a:t>
            </a:r>
          </a:p>
          <a:p>
            <a:r>
              <a:rPr kumimoji="1" lang="en-US" altLang="ja-JP" dirty="0" smtClean="0"/>
              <a:t>  2015/06/24 </a:t>
            </a:r>
            <a:r>
              <a:rPr kumimoji="1" lang="ja-JP" altLang="en-US" dirty="0" smtClean="0"/>
              <a:t>修正済み</a:t>
            </a:r>
          </a:p>
          <a:p>
            <a:r>
              <a:rPr kumimoji="1" lang="ja-JP" altLang="en-US" dirty="0" smtClean="0"/>
              <a:t>絵を入れる？→</a:t>
            </a:r>
            <a:r>
              <a:rPr kumimoji="1" lang="en-US" altLang="ja-JP" dirty="0" smtClean="0"/>
              <a:t>DNS </a:t>
            </a:r>
            <a:r>
              <a:rPr kumimoji="1" lang="ja-JP" altLang="en-US" dirty="0" smtClean="0"/>
              <a:t>の回の様なのを入れる？→挿絵としてならいいかも？</a:t>
            </a:r>
            <a:endParaRPr kumimoji="1" lang="en-US" altLang="ja-JP" dirty="0" smtClean="0"/>
          </a:p>
          <a:p>
            <a:r>
              <a:rPr kumimoji="1" lang="ja-JP" altLang="en-US" dirty="0" smtClean="0"/>
              <a:t>ここまで</a:t>
            </a:r>
            <a:r>
              <a:rPr kumimoji="1" lang="en-US" altLang="ja-JP" dirty="0" smtClean="0"/>
              <a:t>==</a:t>
            </a:r>
            <a:endParaRPr kumimoji="1" lang="ja-JP" altLang="en-US" dirty="0"/>
          </a:p>
        </p:txBody>
      </p:sp>
      <p:sp>
        <p:nvSpPr>
          <p:cNvPr id="4" name="スライド番号プレースホルダ 3"/>
          <p:cNvSpPr>
            <a:spLocks noGrp="1"/>
          </p:cNvSpPr>
          <p:nvPr>
            <p:ph type="sldNum" sz="quarter" idx="10"/>
          </p:nvPr>
        </p:nvSpPr>
        <p:spPr/>
        <p:txBody>
          <a:bodyPr/>
          <a:lstStyle/>
          <a:p>
            <a:fld id="{62F72C5B-F25C-41C2-8DA9-FB18B5A56DC4}" type="slidenum">
              <a:rPr kumimoji="1" lang="ja-JP" altLang="en-US" smtClean="0"/>
              <a:pPr/>
              <a:t>8</a:t>
            </a:fld>
            <a:endParaRPr kumimoji="1" lang="ja-JP" altLang="en-US"/>
          </a:p>
        </p:txBody>
      </p:sp>
    </p:spTree>
    <p:extLst>
      <p:ext uri="{BB962C8B-B14F-4D97-AF65-F5344CB8AC3E}">
        <p14:creationId xmlns:p14="http://schemas.microsoft.com/office/powerpoint/2010/main" val="4248658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背景の色を薄くする</a:t>
            </a:r>
            <a:endParaRPr kumimoji="1" lang="en-US" altLang="ja-JP" dirty="0" smtClean="0"/>
          </a:p>
          <a:p>
            <a:endParaRPr kumimoji="1" lang="en-US" altLang="ja-JP" dirty="0" smtClean="0"/>
          </a:p>
          <a:p>
            <a:r>
              <a:rPr kumimoji="1" lang="ja-JP" altLang="en-US" dirty="0" smtClean="0"/>
              <a:t>視点をそろえる</a:t>
            </a:r>
            <a:r>
              <a:rPr kumimoji="1" lang="en-US" altLang="ja-JP" dirty="0" smtClean="0"/>
              <a:t>.</a:t>
            </a:r>
            <a:r>
              <a:rPr kumimoji="1" lang="ja-JP" altLang="en-US" dirty="0" smtClean="0"/>
              <a:t>　ブラウザを起動するのはユーザー視点</a:t>
            </a:r>
            <a:r>
              <a:rPr kumimoji="1" lang="en-US" altLang="ja-JP" dirty="0" smtClean="0"/>
              <a:t>. </a:t>
            </a:r>
            <a:r>
              <a:rPr kumimoji="1" lang="ja-JP" altLang="en-US" dirty="0" smtClean="0"/>
              <a:t>要求や解釈を表示するのはブラウザ</a:t>
            </a:r>
            <a:r>
              <a:rPr kumimoji="1" lang="en-US" altLang="ja-JP" dirty="0" smtClean="0"/>
              <a:t>(</a:t>
            </a:r>
            <a:r>
              <a:rPr kumimoji="1" lang="ja-JP" altLang="en-US" dirty="0" smtClean="0"/>
              <a:t>クライアント</a:t>
            </a:r>
            <a:r>
              <a:rPr kumimoji="1" lang="en-US" altLang="ja-JP" dirty="0" smtClean="0"/>
              <a:t>)</a:t>
            </a:r>
            <a:r>
              <a:rPr kumimoji="1" lang="ja-JP" altLang="en-US" dirty="0" smtClean="0"/>
              <a:t>視点</a:t>
            </a:r>
            <a:endParaRPr kumimoji="1" lang="en-US" altLang="ja-JP" dirty="0" smtClean="0"/>
          </a:p>
          <a:p>
            <a:r>
              <a:rPr kumimoji="1" lang="ja-JP" altLang="en-US" dirty="0" smtClean="0"/>
              <a:t>提供と要求で色を変える</a:t>
            </a:r>
            <a:r>
              <a:rPr kumimoji="1" lang="en-US" altLang="ja-JP" dirty="0" smtClean="0"/>
              <a:t>. </a:t>
            </a:r>
            <a:r>
              <a:rPr kumimoji="1" lang="ja-JP" altLang="en-US" dirty="0" smtClean="0"/>
              <a:t>最初の絵にそろえる</a:t>
            </a:r>
            <a:endParaRPr kumimoji="1" lang="ja-JP" altLang="en-US" dirty="0"/>
          </a:p>
        </p:txBody>
      </p:sp>
      <p:sp>
        <p:nvSpPr>
          <p:cNvPr id="4" name="スライド番号プレースホルダー 3"/>
          <p:cNvSpPr>
            <a:spLocks noGrp="1"/>
          </p:cNvSpPr>
          <p:nvPr>
            <p:ph type="sldNum" sz="quarter" idx="10"/>
          </p:nvPr>
        </p:nvSpPr>
        <p:spPr/>
        <p:txBody>
          <a:bodyPr/>
          <a:lstStyle/>
          <a:p>
            <a:fld id="{62F72C5B-F25C-41C2-8DA9-FB18B5A56DC4}" type="slidenum">
              <a:rPr kumimoji="1" lang="ja-JP" altLang="en-US" smtClean="0"/>
              <a:pPr/>
              <a:t>9</a:t>
            </a:fld>
            <a:endParaRPr kumimoji="1" lang="ja-JP" altLang="en-US"/>
          </a:p>
        </p:txBody>
      </p:sp>
    </p:spTree>
    <p:extLst>
      <p:ext uri="{BB962C8B-B14F-4D97-AF65-F5344CB8AC3E}">
        <p14:creationId xmlns:p14="http://schemas.microsoft.com/office/powerpoint/2010/main" val="2665187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a:bodyPr>
          <a:lstStyle/>
          <a:p>
            <a:r>
              <a:rPr lang="ja-JP" altLang="en-US" sz="1200" dirty="0" smtClean="0"/>
              <a:t>サーバ</a:t>
            </a:r>
            <a:r>
              <a:rPr lang="ja-JP" altLang="en-US" sz="1200" dirty="0" smtClean="0"/>
              <a:t>に機能を集約させて，クライアントは最小限の機能を構築するだけで済む．またクライアントが増えても導入の手間が省ける．</a:t>
            </a:r>
            <a:endParaRPr kumimoji="1" lang="en-US" altLang="ja-JP" sz="1200" b="0" i="0" kern="1200" dirty="0" smtClean="0">
              <a:solidFill>
                <a:schemeClr val="tx1"/>
              </a:solidFill>
              <a:effectLst/>
              <a:latin typeface="+mn-lt"/>
              <a:ea typeface="+mn-ea"/>
              <a:cs typeface="+mn-cs"/>
            </a:endParaRPr>
          </a:p>
          <a:p>
            <a:endParaRPr kumimoji="1" lang="en-US" altLang="ja-JP" sz="1200" b="0" i="0" kern="1200" dirty="0" smtClean="0">
              <a:solidFill>
                <a:schemeClr val="tx1"/>
              </a:solidFill>
              <a:effectLst/>
              <a:latin typeface="+mn-lt"/>
              <a:ea typeface="+mn-ea"/>
              <a:cs typeface="+mn-cs"/>
            </a:endParaRPr>
          </a:p>
          <a:p>
            <a:r>
              <a:rPr kumimoji="1" lang="ja-JP" altLang="en-US" sz="1200" b="0" i="0" kern="1200" dirty="0" smtClean="0">
                <a:solidFill>
                  <a:schemeClr val="tx1"/>
                </a:solidFill>
                <a:effectLst/>
                <a:latin typeface="+mn-lt"/>
                <a:ea typeface="+mn-ea"/>
                <a:cs typeface="+mn-cs"/>
              </a:rPr>
              <a:t>「１．主となる部分の改造が容易」は、大事な処理は主にサーバ側で行い、かつ、サーバ側は小数台（普通は</a:t>
            </a:r>
            <a:r>
              <a:rPr kumimoji="1" lang="en-US" altLang="ja-JP" sz="1200" b="0" i="0" kern="1200" dirty="0" smtClean="0">
                <a:solidFill>
                  <a:schemeClr val="tx1"/>
                </a:solidFill>
                <a:effectLst/>
                <a:latin typeface="+mn-lt"/>
                <a:ea typeface="+mn-ea"/>
                <a:cs typeface="+mn-cs"/>
              </a:rPr>
              <a:t>1</a:t>
            </a:r>
            <a:r>
              <a:rPr kumimoji="1" lang="ja-JP" altLang="en-US" sz="1200" b="0" i="0" kern="1200" dirty="0" smtClean="0">
                <a:solidFill>
                  <a:schemeClr val="tx1"/>
                </a:solidFill>
                <a:effectLst/>
                <a:latin typeface="+mn-lt"/>
                <a:ea typeface="+mn-ea"/>
                <a:cs typeface="+mn-cs"/>
              </a:rPr>
              <a:t>台）なのが根拠です。</a:t>
            </a:r>
            <a:r>
              <a:rPr lang="ja-JP" altLang="en-US" dirty="0" smtClean="0"/>
              <a:t/>
            </a:r>
            <a:br>
              <a:rPr lang="ja-JP" altLang="en-US" dirty="0" smtClean="0"/>
            </a:br>
            <a:r>
              <a:rPr kumimoji="1" lang="ja-JP" altLang="en-US" sz="1200" b="0" i="0" kern="1200" dirty="0" smtClean="0">
                <a:solidFill>
                  <a:schemeClr val="tx1"/>
                </a:solidFill>
                <a:effectLst/>
                <a:latin typeface="+mn-lt"/>
                <a:ea typeface="+mn-ea"/>
                <a:cs typeface="+mn-cs"/>
              </a:rPr>
              <a:t>変更した際の影響範囲や導入の手間が少なくて済みます。</a:t>
            </a:r>
            <a:r>
              <a:rPr lang="ja-JP" altLang="en-US" dirty="0" smtClean="0"/>
              <a:t/>
            </a:r>
            <a:br>
              <a:rPr lang="ja-JP" altLang="en-US" dirty="0" smtClean="0"/>
            </a:br>
            <a:r>
              <a:rPr lang="ja-JP" altLang="en-US" dirty="0" smtClean="0"/>
              <a:t/>
            </a:r>
            <a:br>
              <a:rPr lang="ja-JP" altLang="en-US" dirty="0" smtClean="0"/>
            </a:br>
            <a:r>
              <a:rPr kumimoji="1" lang="ja-JP" altLang="en-US" sz="1200" b="0" i="0" kern="1200" dirty="0" smtClean="0">
                <a:solidFill>
                  <a:schemeClr val="tx1"/>
                </a:solidFill>
                <a:effectLst/>
                <a:latin typeface="+mn-lt"/>
                <a:ea typeface="+mn-ea"/>
                <a:cs typeface="+mn-cs"/>
              </a:rPr>
              <a:t>「２．多人数で使うのが楽」は、クライアントが複数台用意できるのが根拠です。使う人が増えたときの対応も楽でしょう。クライアントを増やすだけです。</a:t>
            </a:r>
            <a:endParaRPr kumimoji="1" lang="en-US" altLang="ja-JP" dirty="0" smtClean="0"/>
          </a:p>
          <a:p>
            <a:endParaRPr kumimoji="1" lang="en-US" altLang="ja-JP" dirty="0" smtClean="0"/>
          </a:p>
          <a:p>
            <a:r>
              <a:rPr kumimoji="1" lang="ja-JP" altLang="en-US" dirty="0" smtClean="0"/>
              <a:t>上側はサーバクライアントの機能面</a:t>
            </a:r>
            <a:r>
              <a:rPr kumimoji="1" lang="en-US" altLang="ja-JP" dirty="0" smtClean="0"/>
              <a:t>, </a:t>
            </a:r>
            <a:r>
              <a:rPr kumimoji="1" lang="ja-JP" altLang="en-US" dirty="0" smtClean="0"/>
              <a:t>下側は実情みたいなもの</a:t>
            </a:r>
            <a:endParaRPr kumimoji="1" lang="en-US" altLang="ja-JP" dirty="0" smtClean="0"/>
          </a:p>
          <a:p>
            <a:endParaRPr kumimoji="1" lang="en-US" altLang="ja-JP" dirty="0" smtClean="0"/>
          </a:p>
          <a:p>
            <a:r>
              <a:rPr kumimoji="1" lang="ja-JP" altLang="en-US" dirty="0" smtClean="0"/>
              <a:t>プロトコルがあるのはネットワークを前提としているから。ネットワーク先では様々な計算機が存在しプロトコルを決めることで同じ計算機でなくても同様に対応できるようにする</a:t>
            </a:r>
            <a:endParaRPr kumimoji="1" lang="en-US" altLang="ja-JP" dirty="0" smtClean="0"/>
          </a:p>
          <a:p>
            <a:endParaRPr kumimoji="1" lang="en-US" altLang="ja-JP" dirty="0" smtClean="0"/>
          </a:p>
          <a:p>
            <a:r>
              <a:rPr kumimoji="1" lang="en-US" altLang="ja-JP" dirty="0" smtClean="0"/>
              <a:t>2015</a:t>
            </a:r>
            <a:r>
              <a:rPr kumimoji="1" lang="ja-JP" altLang="en-US" dirty="0" smtClean="0"/>
              <a:t>年チェック時のコメント</a:t>
            </a:r>
            <a:r>
              <a:rPr kumimoji="1" lang="en-US" altLang="ja-JP" dirty="0" smtClean="0"/>
              <a:t>==</a:t>
            </a:r>
          </a:p>
          <a:p>
            <a:r>
              <a:rPr kumimoji="1" lang="ja-JP" altLang="en-US" dirty="0" smtClean="0"/>
              <a:t>なんでサーバ・クライアントシステムを使う必要があるのか的な話し方にした方が良い</a:t>
            </a:r>
          </a:p>
          <a:p>
            <a:r>
              <a:rPr kumimoji="1" lang="ja-JP" altLang="en-US" dirty="0" smtClean="0"/>
              <a:t>ネットワークシステムの根幹に使われているので必要性に趣を置いてしゃべった方が良い</a:t>
            </a:r>
          </a:p>
          <a:p>
            <a:r>
              <a:rPr kumimoji="1" lang="ja-JP" altLang="en-US" dirty="0" smtClean="0"/>
              <a:t>プログラムも楽になる？→持ち寄って作りやすい</a:t>
            </a:r>
          </a:p>
          <a:p>
            <a:r>
              <a:rPr kumimoji="1" lang="ja-JP" altLang="en-US" dirty="0" smtClean="0"/>
              <a:t>ここ</a:t>
            </a:r>
            <a:r>
              <a:rPr kumimoji="1" lang="ja-JP" altLang="en-US" dirty="0" smtClean="0"/>
              <a:t>まで</a:t>
            </a:r>
            <a:r>
              <a:rPr kumimoji="1" lang="en-US" altLang="ja-JP" dirty="0" smtClean="0"/>
              <a:t>==</a:t>
            </a:r>
          </a:p>
        </p:txBody>
      </p:sp>
      <p:sp>
        <p:nvSpPr>
          <p:cNvPr id="4" name="スライド番号プレースホルダ 3"/>
          <p:cNvSpPr>
            <a:spLocks noGrp="1"/>
          </p:cNvSpPr>
          <p:nvPr>
            <p:ph type="sldNum" sz="quarter" idx="10"/>
          </p:nvPr>
        </p:nvSpPr>
        <p:spPr/>
        <p:txBody>
          <a:bodyPr/>
          <a:lstStyle/>
          <a:p>
            <a:fld id="{62F72C5B-F25C-41C2-8DA9-FB18B5A56DC4}" type="slidenum">
              <a:rPr kumimoji="1" lang="ja-JP" altLang="en-US" smtClean="0"/>
              <a:pPr/>
              <a:t>10</a:t>
            </a:fld>
            <a:endParaRPr kumimoji="1" lang="ja-JP" altLang="en-US"/>
          </a:p>
        </p:txBody>
      </p:sp>
    </p:spTree>
    <p:extLst>
      <p:ext uri="{BB962C8B-B14F-4D97-AF65-F5344CB8AC3E}">
        <p14:creationId xmlns:p14="http://schemas.microsoft.com/office/powerpoint/2010/main" val="904730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latin typeface="+mn-lt"/>
                <a:ea typeface="+mn-ea"/>
                <a:cs typeface="+mn-cs"/>
              </a:rPr>
              <a:t>サーバクライアントシステム</a:t>
            </a:r>
          </a:p>
          <a:p>
            <a:r>
              <a:rPr kumimoji="1" lang="ja-JP" altLang="en-US" sz="1200" kern="1200" dirty="0" smtClean="0">
                <a:solidFill>
                  <a:schemeClr val="tx1"/>
                </a:solidFill>
                <a:latin typeface="+mn-lt"/>
                <a:ea typeface="+mn-ea"/>
                <a:cs typeface="+mn-cs"/>
              </a:rPr>
              <a:t>の例としては，</a:t>
            </a:r>
            <a:r>
              <a:rPr kumimoji="1" lang="en-US" altLang="ja-JP" sz="1200" kern="1200" dirty="0" smtClean="0">
                <a:solidFill>
                  <a:schemeClr val="tx1"/>
                </a:solidFill>
                <a:latin typeface="+mn-lt"/>
                <a:ea typeface="+mn-ea"/>
                <a:cs typeface="+mn-cs"/>
              </a:rPr>
              <a:t>www </a:t>
            </a:r>
            <a:r>
              <a:rPr kumimoji="1" lang="ja-JP" altLang="en-US" sz="1200" kern="1200" dirty="0" smtClean="0">
                <a:solidFill>
                  <a:schemeClr val="tx1"/>
                </a:solidFill>
                <a:latin typeface="+mn-lt"/>
                <a:ea typeface="+mn-ea"/>
                <a:cs typeface="+mn-cs"/>
              </a:rPr>
              <a:t>とかの方が分かりやすいが，それを説明するだけでは，時間が足りない．そのため今回はその例として</a:t>
            </a:r>
            <a:r>
              <a:rPr kumimoji="1" lang="en-US" altLang="ja-JP" sz="1200" kern="1200" dirty="0" smtClean="0">
                <a:solidFill>
                  <a:schemeClr val="tx1"/>
                </a:solidFill>
                <a:latin typeface="+mn-lt"/>
                <a:ea typeface="+mn-ea"/>
                <a:cs typeface="+mn-cs"/>
              </a:rPr>
              <a:t>x window </a:t>
            </a:r>
            <a:r>
              <a:rPr kumimoji="1" lang="ja-JP" altLang="en-US" sz="1200" kern="1200" dirty="0" smtClean="0">
                <a:solidFill>
                  <a:schemeClr val="tx1"/>
                </a:solidFill>
                <a:latin typeface="+mn-lt"/>
                <a:ea typeface="+mn-ea"/>
                <a:cs typeface="+mn-cs"/>
              </a:rPr>
              <a:t>を説明します．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62F72C5B-F25C-41C2-8DA9-FB18B5A56DC4}" type="slidenum">
              <a:rPr kumimoji="1" lang="ja-JP" altLang="en-US" smtClean="0"/>
              <a:pPr/>
              <a:t>11</a:t>
            </a:fld>
            <a:endParaRPr kumimoji="1" lang="ja-JP" altLang="en-US"/>
          </a:p>
        </p:txBody>
      </p:sp>
    </p:spTree>
    <p:extLst>
      <p:ext uri="{BB962C8B-B14F-4D97-AF65-F5344CB8AC3E}">
        <p14:creationId xmlns:p14="http://schemas.microsoft.com/office/powerpoint/2010/main" val="3560360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9B55266-741C-4B8F-8F7A-0C3629CD9B8B}" type="datetime1">
              <a:rPr kumimoji="1" lang="ja-JP" altLang="en-US" smtClean="0"/>
              <a:pPr/>
              <a:t>2016/7/1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Tree>
    <p:extLst>
      <p:ext uri="{BB962C8B-B14F-4D97-AF65-F5344CB8AC3E}">
        <p14:creationId xmlns:p14="http://schemas.microsoft.com/office/powerpoint/2010/main" val="2796858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16FD5F9-4A20-463A-BD93-1E10E2D62290}" type="datetime1">
              <a:rPr kumimoji="1" lang="ja-JP" altLang="en-US" smtClean="0"/>
              <a:pPr/>
              <a:t>2016/7/1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Tree>
    <p:extLst>
      <p:ext uri="{BB962C8B-B14F-4D97-AF65-F5344CB8AC3E}">
        <p14:creationId xmlns:p14="http://schemas.microsoft.com/office/powerpoint/2010/main" val="318844585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16FD5F9-4A20-463A-BD93-1E10E2D62290}" type="datetime1">
              <a:rPr kumimoji="1" lang="ja-JP" altLang="en-US" smtClean="0"/>
              <a:pPr/>
              <a:t>2016/7/1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Tree>
    <p:extLst>
      <p:ext uri="{BB962C8B-B14F-4D97-AF65-F5344CB8AC3E}">
        <p14:creationId xmlns:p14="http://schemas.microsoft.com/office/powerpoint/2010/main" val="183331084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a:xfrm>
            <a:off x="457200" y="6356350"/>
            <a:ext cx="2133600" cy="365125"/>
          </a:xfrm>
        </p:spPr>
        <p:txBody>
          <a:bodyPr/>
          <a:lstStyle>
            <a:lvl1pPr>
              <a:defRPr/>
            </a:lvl1pPr>
          </a:lstStyle>
          <a:p>
            <a:fld id="{EAC1FC7D-6309-48E2-A5FE-A1DE37390F1B}" type="datetime1">
              <a:rPr lang="ja-JP" altLang="en-US"/>
              <a:pPr/>
              <a:t>2016/7/1</a:t>
            </a:fld>
            <a:endParaRPr lang="ja-JP" altLang="en-US" sz="1800">
              <a:solidFill>
                <a:schemeClr val="tx1"/>
              </a:solidFill>
            </a:endParaRPr>
          </a:p>
        </p:txBody>
      </p:sp>
      <p:sp>
        <p:nvSpPr>
          <p:cNvPr id="4" name="フッター プレースホルダー 3"/>
          <p:cNvSpPr>
            <a:spLocks noGrp="1"/>
          </p:cNvSpPr>
          <p:nvPr>
            <p:ph type="ftr" sz="quarter" idx="11"/>
          </p:nvPr>
        </p:nvSpPr>
        <p:spPr>
          <a:xfrm>
            <a:off x="3124200" y="6356350"/>
            <a:ext cx="2895600" cy="365125"/>
          </a:xfrm>
        </p:spPr>
        <p:txBody>
          <a:bodyPr/>
          <a:lstStyle>
            <a:lvl1pPr>
              <a:defRPr/>
            </a:lvl1pPr>
          </a:lstStyle>
          <a:p>
            <a:endParaRPr lang="ja-JP" altLang="ja-JP"/>
          </a:p>
        </p:txBody>
      </p:sp>
      <p:sp>
        <p:nvSpPr>
          <p:cNvPr id="5" name="スライド番号プレースホルダー 4"/>
          <p:cNvSpPr>
            <a:spLocks noGrp="1"/>
          </p:cNvSpPr>
          <p:nvPr>
            <p:ph type="sldNum" sz="quarter" idx="12"/>
          </p:nvPr>
        </p:nvSpPr>
        <p:spPr>
          <a:xfrm>
            <a:off x="6553200" y="6356350"/>
            <a:ext cx="2133600" cy="365125"/>
          </a:xfrm>
        </p:spPr>
        <p:txBody>
          <a:bodyPr/>
          <a:lstStyle>
            <a:lvl1pPr>
              <a:defRPr/>
            </a:lvl1pPr>
          </a:lstStyle>
          <a:p>
            <a:fld id="{D964607E-48E8-48DC-9E21-CD2F417BB680}" type="slidenum">
              <a:rPr lang="ja-JP" altLang="en-US"/>
              <a:pPr/>
              <a:t>‹#›</a:t>
            </a:fld>
            <a:endParaRPr lang="ja-JP" altLang="en-US" sz="1800">
              <a:solidFill>
                <a:schemeClr val="tx1"/>
              </a:solidFill>
            </a:endParaRPr>
          </a:p>
        </p:txBody>
      </p:sp>
    </p:spTree>
    <p:extLst>
      <p:ext uri="{BB962C8B-B14F-4D97-AF65-F5344CB8AC3E}">
        <p14:creationId xmlns:p14="http://schemas.microsoft.com/office/powerpoint/2010/main" val="1077155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6065417" y="5054602"/>
            <a:ext cx="673276" cy="279400"/>
          </a:xfrm>
        </p:spPr>
        <p:txBody>
          <a:bodyPr/>
          <a:lstStyle/>
          <a:p>
            <a:fld id="{C9B55266-741C-4B8F-8F7A-0C3629CD9B8B}" type="datetime1">
              <a:rPr kumimoji="1" lang="ja-JP" altLang="en-US" smtClean="0"/>
              <a:pPr/>
              <a:t>2016/7/1</a:t>
            </a:fld>
            <a:endParaRPr kumimoji="1" lang="ja-JP" altLang="en-US"/>
          </a:p>
        </p:txBody>
      </p:sp>
      <p:sp>
        <p:nvSpPr>
          <p:cNvPr id="5" name="Footer Placeholder 4"/>
          <p:cNvSpPr>
            <a:spLocks noGrp="1"/>
          </p:cNvSpPr>
          <p:nvPr>
            <p:ph type="ftr" sz="quarter" idx="11"/>
          </p:nvPr>
        </p:nvSpPr>
        <p:spPr>
          <a:xfrm>
            <a:off x="1921934" y="5054602"/>
            <a:ext cx="4064860" cy="279400"/>
          </a:xfrm>
        </p:spPr>
        <p:txBody>
          <a:bodyPr/>
          <a:lstStyle/>
          <a:p>
            <a:endParaRPr kumimoji="1" lang="ja-JP" altLang="en-US"/>
          </a:p>
        </p:txBody>
      </p:sp>
      <p:sp>
        <p:nvSpPr>
          <p:cNvPr id="6" name="Slide Number Placeholder 5"/>
          <p:cNvSpPr>
            <a:spLocks noGrp="1"/>
          </p:cNvSpPr>
          <p:nvPr>
            <p:ph type="sldNum" sz="quarter" idx="12"/>
          </p:nvPr>
        </p:nvSpPr>
        <p:spPr>
          <a:xfrm>
            <a:off x="6817317" y="5054602"/>
            <a:ext cx="413483" cy="279400"/>
          </a:xfrm>
        </p:spPr>
        <p:txBody>
          <a:bodyPr/>
          <a:lstStyle/>
          <a:p>
            <a:fld id="{3D0CEBE4-5221-444E-AA55-EBCDA6368F00}" type="slidenum">
              <a:rPr kumimoji="1" lang="ja-JP" altLang="en-US" smtClean="0"/>
              <a:pPr/>
              <a:t>‹#›</a:t>
            </a:fld>
            <a:endParaRPr kumimoji="1" lang="ja-JP"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9301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16FD5F9-4A20-463A-BD93-1E10E2D62290}" type="datetime1">
              <a:rPr kumimoji="1" lang="ja-JP" altLang="en-US" smtClean="0"/>
              <a:pPr/>
              <a:t>2016/7/1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Tree>
    <p:extLst>
      <p:ext uri="{BB962C8B-B14F-4D97-AF65-F5344CB8AC3E}">
        <p14:creationId xmlns:p14="http://schemas.microsoft.com/office/powerpoint/2010/main" val="4030822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A7ED070-BDBB-4B2B-8072-2C099A851DE2}" type="datetime1">
              <a:rPr kumimoji="1" lang="ja-JP" altLang="en-US" smtClean="0"/>
              <a:pPr/>
              <a:t>2016/7/1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1485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6240E8B-FE65-4677-A851-5D964D704C7D}" type="datetime1">
              <a:rPr kumimoji="1" lang="ja-JP" altLang="en-US" smtClean="0"/>
              <a:pPr/>
              <a:t>2016/7/1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Tree>
    <p:extLst>
      <p:ext uri="{BB962C8B-B14F-4D97-AF65-F5344CB8AC3E}">
        <p14:creationId xmlns:p14="http://schemas.microsoft.com/office/powerpoint/2010/main" val="4109508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16FD5F9-4A20-463A-BD93-1E10E2D62290}" type="datetime1">
              <a:rPr kumimoji="1" lang="ja-JP" altLang="en-US" smtClean="0"/>
              <a:pPr/>
              <a:t>2016/7/1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4531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41B8958-2DD4-4D66-9FA8-FEFBA604962E}" type="datetime1">
              <a:rPr kumimoji="1" lang="ja-JP" altLang="en-US" smtClean="0"/>
              <a:pPr/>
              <a:t>2016/7/1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0331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9D734D-74FD-49B4-9DA6-89915A50C8FA}" type="datetime1">
              <a:rPr kumimoji="1" lang="ja-JP" altLang="en-US" smtClean="0"/>
              <a:pPr/>
              <a:t>2016/7/1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Tree>
    <p:extLst>
      <p:ext uri="{BB962C8B-B14F-4D97-AF65-F5344CB8AC3E}">
        <p14:creationId xmlns:p14="http://schemas.microsoft.com/office/powerpoint/2010/main" val="122289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23508"/>
            <a:ext cx="9144000" cy="5544615"/>
          </a:xfrm>
        </p:spPr>
        <p:txBody>
          <a:bodyPr/>
          <a:lstStyle>
            <a:lvl1pPr marL="265113" indent="-265113">
              <a:buClrTx/>
              <a:buSzPct val="75000"/>
              <a:buFont typeface="Wingdings" panose="05000000000000000000" pitchFamily="2" charset="2"/>
              <a:buChar char="l"/>
              <a:defRPr sz="3200">
                <a:latin typeface="HG丸ｺﾞｼｯｸM-PRO" panose="020F0600000000000000" pitchFamily="50" charset="-128"/>
                <a:ea typeface="HG丸ｺﾞｼｯｸM-PRO" panose="020F0600000000000000" pitchFamily="50" charset="-128"/>
              </a:defRPr>
            </a:lvl1pPr>
            <a:lvl2pPr marL="536575" indent="-271463">
              <a:buClrTx/>
              <a:buSzPct val="75000"/>
              <a:buFont typeface="Wingdings" panose="05000000000000000000" pitchFamily="2" charset="2"/>
              <a:buChar char="l"/>
              <a:defRPr sz="2800">
                <a:latin typeface="HG丸ｺﾞｼｯｸM-PRO" panose="020F0600000000000000" pitchFamily="50" charset="-128"/>
                <a:ea typeface="HG丸ｺﾞｼｯｸM-PRO" panose="020F0600000000000000" pitchFamily="50" charset="-128"/>
              </a:defRPr>
            </a:lvl2pPr>
            <a:lvl3pPr marL="808038" indent="-271463">
              <a:buClrTx/>
              <a:buSzPct val="75000"/>
              <a:buFont typeface="Wingdings" panose="05000000000000000000" pitchFamily="2" charset="2"/>
              <a:buChar char="l"/>
              <a:defRPr sz="2400">
                <a:latin typeface="HG丸ｺﾞｼｯｸM-PRO" panose="020F0600000000000000" pitchFamily="50" charset="-128"/>
                <a:ea typeface="HG丸ｺﾞｼｯｸM-PRO" panose="020F0600000000000000" pitchFamily="50" charset="-128"/>
              </a:defRPr>
            </a:lvl3pPr>
            <a:lvl4pPr marL="1073150" indent="-265113">
              <a:buClrTx/>
              <a:buSzPct val="75000"/>
              <a:buFont typeface="Wingdings" panose="05000000000000000000" pitchFamily="2" charset="2"/>
              <a:buChar char="l"/>
              <a:defRPr sz="2000">
                <a:latin typeface="HG丸ｺﾞｼｯｸM-PRO" panose="020F0600000000000000" pitchFamily="50" charset="-128"/>
                <a:ea typeface="HG丸ｺﾞｼｯｸM-PRO" panose="020F0600000000000000" pitchFamily="50" charset="-128"/>
              </a:defRPr>
            </a:lvl4pPr>
            <a:lvl5pPr marL="1344613" indent="-271463">
              <a:buClrTx/>
              <a:buSzPct val="75000"/>
              <a:buFont typeface="Wingdings" panose="05000000000000000000" pitchFamily="2" charset="2"/>
              <a:buChar char="l"/>
              <a:defRPr sz="1800">
                <a:latin typeface="HG丸ｺﾞｼｯｸM-PRO" panose="020F0600000000000000" pitchFamily="50" charset="-128"/>
                <a:ea typeface="HG丸ｺﾞｼｯｸM-PRO" panose="020F0600000000000000"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7" name="日付プレースホルダー 6"/>
          <p:cNvSpPr>
            <a:spLocks noGrp="1"/>
          </p:cNvSpPr>
          <p:nvPr>
            <p:ph type="dt" sz="half" idx="10"/>
          </p:nvPr>
        </p:nvSpPr>
        <p:spPr/>
        <p:txBody>
          <a:bodyPr/>
          <a:lstStyle/>
          <a:p>
            <a:fld id="{C16FD5F9-4A20-463A-BD93-1E10E2D62290}" type="datetime1">
              <a:rPr kumimoji="1" lang="ja-JP" altLang="en-US" smtClean="0"/>
              <a:pPr/>
              <a:t>2016/7/1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
        <p:nvSpPr>
          <p:cNvPr id="10" name="タイトル 9"/>
          <p:cNvSpPr>
            <a:spLocks noGrp="1"/>
          </p:cNvSpPr>
          <p:nvPr>
            <p:ph type="title"/>
          </p:nvPr>
        </p:nvSpPr>
        <p:spPr>
          <a:xfrm>
            <a:off x="0" y="0"/>
            <a:ext cx="9144000" cy="720000"/>
          </a:xfrm>
        </p:spPr>
        <p:txBody>
          <a:bodyPr/>
          <a:lstStyle>
            <a:lvl1pPr>
              <a:defRPr>
                <a:latin typeface="HG丸ｺﾞｼｯｸM-PRO" panose="020F0600000000000000" pitchFamily="50" charset="-128"/>
                <a:ea typeface="HG丸ｺﾞｼｯｸM-PRO" panose="020F0600000000000000" pitchFamily="50" charset="-128"/>
              </a:defRPr>
            </a:lvl1p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3221857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16FD5F9-4A20-463A-BD93-1E10E2D62290}" type="datetime1">
              <a:rPr kumimoji="1" lang="ja-JP" altLang="en-US" smtClean="0"/>
              <a:pPr/>
              <a:t>2016/7/1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1770201"/>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ja-JP" altLang="en-US" smtClean="0"/>
              <a:t>マスター タイトルの書式設定</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01109A6-56A1-40CB-9628-7E4742E2600C}" type="datetime1">
              <a:rPr kumimoji="1" lang="ja-JP" altLang="en-US" smtClean="0"/>
              <a:pPr/>
              <a:t>2016/7/1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Tree>
    <p:extLst>
      <p:ext uri="{BB962C8B-B14F-4D97-AF65-F5344CB8AC3E}">
        <p14:creationId xmlns:p14="http://schemas.microsoft.com/office/powerpoint/2010/main" val="522788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16FD5F9-4A20-463A-BD93-1E10E2D62290}" type="datetime1">
              <a:rPr kumimoji="1" lang="ja-JP" altLang="en-US" smtClean="0"/>
              <a:pPr/>
              <a:t>2016/7/1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Tree>
    <p:extLst>
      <p:ext uri="{BB962C8B-B14F-4D97-AF65-F5344CB8AC3E}">
        <p14:creationId xmlns:p14="http://schemas.microsoft.com/office/powerpoint/2010/main" val="2699173071"/>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16FD5F9-4A20-463A-BD93-1E10E2D62290}" type="datetime1">
              <a:rPr kumimoji="1" lang="ja-JP" altLang="en-US" smtClean="0"/>
              <a:pPr/>
              <a:t>2016/7/1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59094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16FD5F9-4A20-463A-BD93-1E10E2D62290}" type="datetime1">
              <a:rPr kumimoji="1" lang="ja-JP" altLang="en-US" smtClean="0"/>
              <a:pPr/>
              <a:t>2016/7/1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9861952"/>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16FD5F9-4A20-463A-BD93-1E10E2D62290}" type="datetime1">
              <a:rPr kumimoji="1" lang="ja-JP" altLang="en-US" smtClean="0"/>
              <a:pPr/>
              <a:t>2016/7/1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Tree>
    <p:extLst>
      <p:ext uri="{BB962C8B-B14F-4D97-AF65-F5344CB8AC3E}">
        <p14:creationId xmlns:p14="http://schemas.microsoft.com/office/powerpoint/2010/main" val="226318893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16FD5F9-4A20-463A-BD93-1E10E2D62290}" type="datetime1">
              <a:rPr kumimoji="1" lang="ja-JP" altLang="en-US" smtClean="0"/>
              <a:pPr/>
              <a:t>2016/7/1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669875"/>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ja-JP" altLang="en-US" smtClean="0"/>
              <a:t>マスター タイトルの書式設定</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16FD5F9-4A20-463A-BD93-1E10E2D62290}" type="datetime1">
              <a:rPr kumimoji="1" lang="ja-JP" altLang="en-US" smtClean="0"/>
              <a:pPr/>
              <a:t>2016/7/1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2973130"/>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16FD5F9-4A20-463A-BD93-1E10E2D62290}" type="datetime1">
              <a:rPr kumimoji="1" lang="ja-JP" altLang="en-US" smtClean="0"/>
              <a:pPr/>
              <a:t>2016/7/1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192107"/>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16FD5F9-4A20-463A-BD93-1E10E2D62290}" type="datetime1">
              <a:rPr kumimoji="1" lang="ja-JP" altLang="en-US" smtClean="0"/>
              <a:pPr/>
              <a:t>2016/7/1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946002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A7ED070-BDBB-4B2B-8072-2C099A851DE2}" type="datetime1">
              <a:rPr kumimoji="1" lang="ja-JP" altLang="en-US" smtClean="0"/>
              <a:pPr/>
              <a:t>2016/7/1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Tree>
    <p:extLst>
      <p:ext uri="{BB962C8B-B14F-4D97-AF65-F5344CB8AC3E}">
        <p14:creationId xmlns:p14="http://schemas.microsoft.com/office/powerpoint/2010/main" val="66310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40351" y="188640"/>
            <a:ext cx="7543800" cy="145075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6240E8B-FE65-4677-A851-5D964D704C7D}" type="datetime1">
              <a:rPr kumimoji="1" lang="ja-JP" altLang="en-US" smtClean="0"/>
              <a:pPr/>
              <a:t>2016/7/1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Tree>
    <p:extLst>
      <p:ext uri="{BB962C8B-B14F-4D97-AF65-F5344CB8AC3E}">
        <p14:creationId xmlns:p14="http://schemas.microsoft.com/office/powerpoint/2010/main" val="3233993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smtClean="0"/>
              <a:t>マスター テキストの書式設定</a:t>
            </a:r>
          </a:p>
        </p:txBody>
      </p:sp>
      <p:sp>
        <p:nvSpPr>
          <p:cNvPr id="4" name="Content Placeholder 3"/>
          <p:cNvSpPr>
            <a:spLocks noGrp="1"/>
          </p:cNvSpPr>
          <p:nvPr>
            <p:ph sz="half" idx="2"/>
          </p:nvPr>
        </p:nvSpPr>
        <p:spPr>
          <a:xfrm>
            <a:off x="822960" y="2582334"/>
            <a:ext cx="370332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63440" y="2582334"/>
            <a:ext cx="370332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 name="タイトル 1"/>
          <p:cNvSpPr>
            <a:spLocks noGrp="1"/>
          </p:cNvSpPr>
          <p:nvPr>
            <p:ph type="title"/>
          </p:nvPr>
        </p:nvSpPr>
        <p:spPr>
          <a:xfrm>
            <a:off x="849719" y="116632"/>
            <a:ext cx="7543800" cy="1450757"/>
          </a:xfrm>
        </p:spPr>
        <p:txBody>
          <a:bodyPr/>
          <a:lstStyle/>
          <a:p>
            <a:r>
              <a:rPr kumimoji="1" lang="ja-JP" altLang="en-US" smtClean="0"/>
              <a:t>マスター タイトルの書式設定</a:t>
            </a:r>
            <a:endParaRPr kumimoji="1" lang="ja-JP" altLang="en-US"/>
          </a:p>
        </p:txBody>
      </p:sp>
      <p:sp>
        <p:nvSpPr>
          <p:cNvPr id="11" name="日付プレースホルダー 10"/>
          <p:cNvSpPr>
            <a:spLocks noGrp="1"/>
          </p:cNvSpPr>
          <p:nvPr>
            <p:ph type="dt" sz="half" idx="10"/>
          </p:nvPr>
        </p:nvSpPr>
        <p:spPr/>
        <p:txBody>
          <a:bodyPr/>
          <a:lstStyle/>
          <a:p>
            <a:fld id="{C16FD5F9-4A20-463A-BD93-1E10E2D62290}" type="datetime1">
              <a:rPr kumimoji="1" lang="ja-JP" altLang="en-US" smtClean="0"/>
              <a:pPr/>
              <a:t>2016/7/1</a:t>
            </a:fld>
            <a:endParaRPr kumimoji="1" lang="ja-JP" altLang="en-US"/>
          </a:p>
        </p:txBody>
      </p:sp>
      <p:sp>
        <p:nvSpPr>
          <p:cNvPr id="12" name="フッター プレースホルダー 11"/>
          <p:cNvSpPr>
            <a:spLocks noGrp="1"/>
          </p:cNvSpPr>
          <p:nvPr>
            <p:ph type="ftr" sz="quarter" idx="11"/>
          </p:nvPr>
        </p:nvSpPr>
        <p:spPr/>
        <p:txBody>
          <a:bodyPr/>
          <a:lstStyle/>
          <a:p>
            <a:endParaRPr kumimoji="1" lang="ja-JP" altLang="en-US"/>
          </a:p>
        </p:txBody>
      </p:sp>
      <p:sp>
        <p:nvSpPr>
          <p:cNvPr id="13" name="スライド番号プレースホルダー 12"/>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Tree>
    <p:extLst>
      <p:ext uri="{BB962C8B-B14F-4D97-AF65-F5344CB8AC3E}">
        <p14:creationId xmlns:p14="http://schemas.microsoft.com/office/powerpoint/2010/main" val="797785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41B8958-2DD4-4D66-9FA8-FEFBA604962E}" type="datetime1">
              <a:rPr kumimoji="1" lang="ja-JP" altLang="en-US" smtClean="0"/>
              <a:pPr/>
              <a:t>2016/7/1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Tree>
    <p:extLst>
      <p:ext uri="{BB962C8B-B14F-4D97-AF65-F5344CB8AC3E}">
        <p14:creationId xmlns:p14="http://schemas.microsoft.com/office/powerpoint/2010/main" val="3425109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C9D734D-74FD-49B4-9DA6-89915A50C8FA}" type="datetime1">
              <a:rPr kumimoji="1" lang="ja-JP" altLang="en-US" smtClean="0"/>
              <a:pPr/>
              <a:t>2016/7/1</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Tree>
    <p:extLst>
      <p:ext uri="{BB962C8B-B14F-4D97-AF65-F5344CB8AC3E}">
        <p14:creationId xmlns:p14="http://schemas.microsoft.com/office/powerpoint/2010/main" val="2494450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C16FD5F9-4A20-463A-BD93-1E10E2D62290}" type="datetime1">
              <a:rPr kumimoji="1" lang="ja-JP" altLang="en-US" smtClean="0"/>
              <a:pPr/>
              <a:t>2016/7/1</a:t>
            </a:fld>
            <a:endParaRPr kumimoji="1" lang="ja-JP"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D0CEBE4-5221-444E-AA55-EBCDA6368F00}" type="slidenum">
              <a:rPr kumimoji="1" lang="ja-JP" altLang="en-US" smtClean="0"/>
              <a:pPr/>
              <a:t>‹#›</a:t>
            </a:fld>
            <a:endParaRPr kumimoji="1" lang="ja-JP" altLang="en-US"/>
          </a:p>
        </p:txBody>
      </p:sp>
    </p:spTree>
    <p:extLst>
      <p:ext uri="{BB962C8B-B14F-4D97-AF65-F5344CB8AC3E}">
        <p14:creationId xmlns:p14="http://schemas.microsoft.com/office/powerpoint/2010/main" val="24560498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01109A6-56A1-40CB-9628-7E4742E2600C}" type="datetime1">
              <a:rPr kumimoji="1" lang="ja-JP" altLang="en-US" smtClean="0"/>
              <a:pPr/>
              <a:t>2016/7/1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Tree>
    <p:extLst>
      <p:ext uri="{BB962C8B-B14F-4D97-AF65-F5344CB8AC3E}">
        <p14:creationId xmlns:p14="http://schemas.microsoft.com/office/powerpoint/2010/main" val="1420825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4.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47287" y="233144"/>
            <a:ext cx="7543800" cy="1450757"/>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C16FD5F9-4A20-463A-BD93-1E10E2D62290}" type="datetime1">
              <a:rPr kumimoji="1" lang="ja-JP" altLang="en-US" smtClean="0"/>
              <a:pPr/>
              <a:t>2016/7/1</a:t>
            </a:fld>
            <a:endParaRPr kumimoji="1" lang="ja-JP"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D0CEBE4-5221-444E-AA55-EBCDA6368F00}" type="slidenum">
              <a:rPr kumimoji="1" lang="ja-JP" altLang="en-US" smtClean="0"/>
              <a:pPr/>
              <a:t>‹#›</a:t>
            </a:fld>
            <a:endParaRPr kumimoji="1" lang="ja-JP" altLang="en-US"/>
          </a:p>
        </p:txBody>
      </p:sp>
    </p:spTree>
    <p:extLst>
      <p:ext uri="{BB962C8B-B14F-4D97-AF65-F5344CB8AC3E}">
        <p14:creationId xmlns:p14="http://schemas.microsoft.com/office/powerpoint/2010/main" val="13587622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16FD5F9-4A20-463A-BD93-1E10E2D62290}" type="datetime1">
              <a:rPr kumimoji="1" lang="ja-JP" altLang="en-US" smtClean="0"/>
              <a:pPr/>
              <a:t>2016/7/1</a:t>
            </a:fld>
            <a:endParaRPr kumimoji="1" lang="ja-JP" alt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D0CEBE4-5221-444E-AA55-EBCDA6368F00}" type="slidenum">
              <a:rPr kumimoji="1" lang="ja-JP" altLang="en-US" smtClean="0"/>
              <a:pPr/>
              <a:t>‹#›</a:t>
            </a:fld>
            <a:endParaRPr kumimoji="1" lang="ja-JP" altLang="en-US"/>
          </a:p>
        </p:txBody>
      </p:sp>
    </p:spTree>
    <p:extLst>
      <p:ext uri="{BB962C8B-B14F-4D97-AF65-F5344CB8AC3E}">
        <p14:creationId xmlns:p14="http://schemas.microsoft.com/office/powerpoint/2010/main" val="73545499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sldNum="0" hdr="0" ftr="0" dt="0"/>
  <p:txStyles>
    <p:title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itpro.nikkeibp.co.jp/article/COLUMN/20060518/238369/?SS=imgview&amp;FD=3561930&amp;ST=os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404664"/>
            <a:ext cx="8352928" cy="3024336"/>
          </a:xfrm>
        </p:spPr>
        <p:txBody>
          <a:bodyPr>
            <a:normAutofit/>
          </a:bodyPr>
          <a:lstStyle/>
          <a:p>
            <a:pPr algn="ctr"/>
            <a:r>
              <a:rPr kumimoji="1" lang="ja-JP" altLang="en-US" dirty="0" smtClean="0">
                <a:latin typeface="HG丸ｺﾞｼｯｸM-PRO" panose="020F0600000000000000" pitchFamily="50" charset="-128"/>
                <a:ea typeface="HG丸ｺﾞｼｯｸM-PRO" panose="020F0600000000000000" pitchFamily="50" charset="-128"/>
              </a:rPr>
              <a:t>サーバ・クライアントシステムと</a:t>
            </a:r>
            <a:r>
              <a:rPr kumimoji="1" lang="en-US" altLang="ja-JP" dirty="0" smtClean="0">
                <a:latin typeface="HG丸ｺﾞｼｯｸM-PRO" panose="020F0600000000000000" pitchFamily="50" charset="-128"/>
                <a:ea typeface="HG丸ｺﾞｼｯｸM-PRO" panose="020F0600000000000000" pitchFamily="50" charset="-128"/>
              </a:rPr>
              <a:t/>
            </a:r>
            <a:br>
              <a:rPr kumimoji="1" lang="en-US" altLang="ja-JP" dirty="0" smtClean="0">
                <a:latin typeface="HG丸ｺﾞｼｯｸM-PRO" panose="020F0600000000000000" pitchFamily="50" charset="-128"/>
                <a:ea typeface="HG丸ｺﾞｼｯｸM-PRO" panose="020F0600000000000000" pitchFamily="50" charset="-128"/>
              </a:rPr>
            </a:br>
            <a:r>
              <a:rPr kumimoji="1" lang="en-US" altLang="ja-JP" dirty="0" smtClean="0">
                <a:latin typeface="HG丸ｺﾞｼｯｸM-PRO" panose="020F0600000000000000" pitchFamily="50" charset="-128"/>
                <a:ea typeface="HG丸ｺﾞｼｯｸM-PRO" panose="020F0600000000000000" pitchFamily="50" charset="-128"/>
              </a:rPr>
              <a:t>X Window System</a:t>
            </a:r>
            <a:br>
              <a:rPr kumimoji="1" lang="en-US" altLang="ja-JP" dirty="0" smtClean="0">
                <a:latin typeface="HG丸ｺﾞｼｯｸM-PRO" panose="020F0600000000000000" pitchFamily="50" charset="-128"/>
                <a:ea typeface="HG丸ｺﾞｼｯｸM-PRO" panose="020F0600000000000000" pitchFamily="50" charset="-128"/>
              </a:rPr>
            </a:br>
            <a:r>
              <a:rPr kumimoji="1" lang="en-US" altLang="ja-JP" sz="1050" dirty="0" smtClean="0">
                <a:latin typeface="HG丸ｺﾞｼｯｸM-PRO" panose="020F0600000000000000" pitchFamily="50" charset="-128"/>
                <a:ea typeface="HG丸ｺﾞｼｯｸM-PRO" panose="020F0600000000000000" pitchFamily="50" charset="-128"/>
              </a:rPr>
              <a:t/>
            </a:r>
            <a:br>
              <a:rPr kumimoji="1" lang="en-US" altLang="ja-JP" sz="1050" dirty="0" smtClean="0">
                <a:latin typeface="HG丸ｺﾞｼｯｸM-PRO" panose="020F0600000000000000" pitchFamily="50" charset="-128"/>
                <a:ea typeface="HG丸ｺﾞｼｯｸM-PRO" panose="020F0600000000000000" pitchFamily="50" charset="-128"/>
              </a:rPr>
            </a:br>
            <a:r>
              <a:rPr lang="ja-JP" altLang="en-US" sz="2800" dirty="0" smtClean="0">
                <a:latin typeface="HG丸ｺﾞｼｯｸM-PRO" panose="020F0600000000000000" pitchFamily="50" charset="-128"/>
                <a:ea typeface="HG丸ｺﾞｼｯｸM-PRO" panose="020F0600000000000000" pitchFamily="50" charset="-128"/>
              </a:rPr>
              <a:t>情報実験 第 </a:t>
            </a:r>
            <a:r>
              <a:rPr lang="en-US" altLang="ja-JP" sz="2800" dirty="0" smtClean="0">
                <a:latin typeface="HG丸ｺﾞｼｯｸM-PRO" panose="020F0600000000000000" pitchFamily="50" charset="-128"/>
                <a:ea typeface="HG丸ｺﾞｼｯｸM-PRO" panose="020F0600000000000000" pitchFamily="50" charset="-128"/>
              </a:rPr>
              <a:t>9 </a:t>
            </a:r>
            <a:r>
              <a:rPr lang="ja-JP" altLang="en-US" sz="2800" dirty="0" smtClean="0">
                <a:latin typeface="HG丸ｺﾞｼｯｸM-PRO" panose="020F0600000000000000" pitchFamily="50" charset="-128"/>
                <a:ea typeface="HG丸ｺﾞｼｯｸM-PRO" panose="020F0600000000000000" pitchFamily="50" charset="-128"/>
              </a:rPr>
              <a:t>回 </a:t>
            </a:r>
            <a:r>
              <a:rPr lang="en-US" altLang="ja-JP" sz="2800" dirty="0" smtClean="0">
                <a:latin typeface="HG丸ｺﾞｼｯｸM-PRO" panose="020F0600000000000000" pitchFamily="50" charset="-128"/>
                <a:ea typeface="HG丸ｺﾞｼｯｸM-PRO" panose="020F0600000000000000" pitchFamily="50" charset="-128"/>
              </a:rPr>
              <a:t>(2016/07/01)</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idx="1"/>
          </p:nvPr>
        </p:nvSpPr>
        <p:spPr>
          <a:xfrm>
            <a:off x="251520" y="3861048"/>
            <a:ext cx="8640959" cy="2074084"/>
          </a:xfrm>
        </p:spPr>
        <p:txBody>
          <a:bodyPr>
            <a:normAutofit/>
          </a:bodyPr>
          <a:lstStyle/>
          <a:p>
            <a:pPr marL="0" indent="0" algn="ctr">
              <a:buNone/>
            </a:pP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北海道大学</a:t>
            </a:r>
            <a:endParaRPr lang="en-US" altLang="ja-JP" sz="2800" dirty="0" smtClean="0">
              <a:solidFill>
                <a:schemeClr val="tx1"/>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大学院 理学院 宇宙理学専攻</a:t>
            </a:r>
            <a:endParaRPr lang="en-US" altLang="ja-JP" sz="2800" dirty="0" smtClean="0">
              <a:solidFill>
                <a:schemeClr val="tx1"/>
              </a:solidFill>
              <a:latin typeface="HG丸ｺﾞｼｯｸM-PRO" panose="020F0600000000000000" pitchFamily="50" charset="-128"/>
              <a:ea typeface="HG丸ｺﾞｼｯｸM-PRO" panose="020F0600000000000000" pitchFamily="50" charset="-128"/>
            </a:endParaRPr>
          </a:p>
          <a:p>
            <a:pPr marL="0" indent="0" algn="ctr">
              <a:buNone/>
            </a:pP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渡辺 健介</a:t>
            </a:r>
            <a:endParaRPr lang="en-US" altLang="ja-JP" sz="2800" dirty="0" smtClean="0">
              <a:solidFill>
                <a:schemeClr val="tx1"/>
              </a:solidFill>
              <a:latin typeface="HG丸ｺﾞｼｯｸM-PRO" panose="020F0600000000000000" pitchFamily="50" charset="-128"/>
              <a:ea typeface="HG丸ｺﾞｼｯｸM-PRO" panose="020F0600000000000000"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689"/>
            <a:ext cx="9144000" cy="720000"/>
          </a:xfrm>
        </p:spPr>
        <p:txBody>
          <a:bodyPr>
            <a:normAutofit/>
          </a:bodyPr>
          <a:lstStyle/>
          <a:p>
            <a:r>
              <a:rPr lang="ja-JP" altLang="en-US" sz="4000" dirty="0" smtClean="0"/>
              <a:t>サーバ・クライアントシステムの特徴</a:t>
            </a:r>
            <a:endParaRPr kumimoji="1" lang="ja-JP" altLang="en-US" sz="4000" dirty="0"/>
          </a:p>
        </p:txBody>
      </p:sp>
      <p:sp>
        <p:nvSpPr>
          <p:cNvPr id="3" name="コンテンツ プレースホルダ 2"/>
          <p:cNvSpPr>
            <a:spLocks noGrp="1"/>
          </p:cNvSpPr>
          <p:nvPr>
            <p:ph idx="1"/>
          </p:nvPr>
        </p:nvSpPr>
        <p:spPr>
          <a:xfrm>
            <a:off x="0" y="720689"/>
            <a:ext cx="9144000" cy="4652527"/>
          </a:xfrm>
        </p:spPr>
        <p:txBody>
          <a:bodyPr>
            <a:noAutofit/>
          </a:bodyPr>
          <a:lstStyle/>
          <a:p>
            <a:pPr marL="266700" indent="-266700">
              <a:defRPr/>
            </a:pPr>
            <a:r>
              <a:rPr lang="ja-JP" altLang="en-US" sz="2800" dirty="0"/>
              <a:t>機能や情報を集中管理もしくは共有</a:t>
            </a:r>
            <a:r>
              <a:rPr lang="ja-JP" altLang="en-US" sz="2800" dirty="0" smtClean="0"/>
              <a:t>することができる</a:t>
            </a:r>
            <a:endParaRPr lang="en-US" altLang="ja-JP" sz="2800" dirty="0" smtClean="0"/>
          </a:p>
          <a:p>
            <a:pPr marL="266700" indent="-266700">
              <a:defRPr/>
            </a:pPr>
            <a:r>
              <a:rPr lang="ja-JP" altLang="en-US" sz="2800" dirty="0" smtClean="0"/>
              <a:t>処理を分散させて，効率よくサービスを提供できる</a:t>
            </a:r>
            <a:endParaRPr lang="en-US" altLang="ja-JP" sz="2800" dirty="0" smtClean="0"/>
          </a:p>
          <a:p>
            <a:pPr marL="538162" lvl="1" indent="-266700">
              <a:defRPr/>
            </a:pPr>
            <a:r>
              <a:rPr lang="ja-JP" altLang="en-US" sz="2400" dirty="0" smtClean="0"/>
              <a:t>一つ</a:t>
            </a:r>
            <a:r>
              <a:rPr lang="ja-JP" altLang="en-US" sz="2400" dirty="0"/>
              <a:t>の計算機</a:t>
            </a:r>
            <a:r>
              <a:rPr lang="ja-JP" altLang="en-US" sz="2400" dirty="0" smtClean="0"/>
              <a:t>に</a:t>
            </a:r>
            <a:r>
              <a:rPr lang="ja-JP" altLang="en-US" sz="2400" dirty="0"/>
              <a:t>全ての機能を持たせる必要がなく</a:t>
            </a:r>
            <a:r>
              <a:rPr lang="ja-JP" altLang="en-US" sz="2400" dirty="0" smtClean="0"/>
              <a:t>なる</a:t>
            </a:r>
            <a:endParaRPr lang="en-US" altLang="ja-JP" sz="2400" dirty="0" smtClean="0"/>
          </a:p>
          <a:p>
            <a:pPr marL="538162" lvl="1" indent="-266700">
              <a:defRPr/>
            </a:pPr>
            <a:r>
              <a:rPr lang="ja-JP" altLang="en-US" sz="2400" dirty="0" smtClean="0"/>
              <a:t>クライアントは必要なときのみ稼働させれば良い</a:t>
            </a:r>
            <a:endParaRPr lang="en-US" altLang="ja-JP" sz="2000" dirty="0" smtClean="0"/>
          </a:p>
          <a:p>
            <a:pPr marL="266700" indent="-266700">
              <a:defRPr/>
            </a:pPr>
            <a:endParaRPr lang="en-US" altLang="ja-JP" sz="2800" dirty="0" smtClean="0"/>
          </a:p>
          <a:p>
            <a:pPr marL="266700" indent="-266700">
              <a:defRPr/>
            </a:pPr>
            <a:r>
              <a:rPr lang="ja-JP" altLang="en-US" sz="2800" dirty="0" smtClean="0"/>
              <a:t>サーバ･クライアント間で各サービスそれぞれに決まった通信プロトコル </a:t>
            </a:r>
            <a:r>
              <a:rPr lang="en-US" altLang="ja-JP" sz="2800" dirty="0" smtClean="0"/>
              <a:t>(</a:t>
            </a:r>
            <a:r>
              <a:rPr lang="ja-JP" altLang="en-US" sz="2800" dirty="0" smtClean="0"/>
              <a:t>第 </a:t>
            </a:r>
            <a:r>
              <a:rPr lang="en-US" altLang="ja-JP" sz="2800" dirty="0" smtClean="0"/>
              <a:t>4 </a:t>
            </a:r>
            <a:r>
              <a:rPr lang="ja-JP" altLang="en-US" sz="2800" dirty="0" smtClean="0"/>
              <a:t>回参照</a:t>
            </a:r>
            <a:r>
              <a:rPr lang="en-US" altLang="ja-JP" sz="2800" dirty="0" smtClean="0"/>
              <a:t>) </a:t>
            </a:r>
            <a:r>
              <a:rPr lang="ja-JP" altLang="en-US" sz="2800" dirty="0" smtClean="0"/>
              <a:t>が</a:t>
            </a:r>
            <a:r>
              <a:rPr lang="ja-JP" altLang="en-US" sz="2800" dirty="0" smtClean="0"/>
              <a:t>必要</a:t>
            </a:r>
            <a:endParaRPr lang="ja-JP" altLang="en-US" sz="2400" dirty="0" smtClean="0"/>
          </a:p>
          <a:p>
            <a:pPr marL="266700" indent="-266700">
              <a:defRPr/>
            </a:pPr>
            <a:endParaRPr lang="ja-JP" altLang="en-US" sz="2800" dirty="0" smtClean="0"/>
          </a:p>
          <a:p>
            <a:pPr marL="266700" indent="-266700">
              <a:defRPr/>
            </a:pPr>
            <a:endParaRPr lang="ja-JP" altLang="en-US" sz="2800" dirty="0" smtClean="0"/>
          </a:p>
          <a:p>
            <a:pPr marL="266700" indent="-266700"/>
            <a:endParaRPr kumimoji="1" lang="ja-JP" altLang="en-US" sz="2800" dirty="0"/>
          </a:p>
        </p:txBody>
      </p:sp>
      <p:grpSp>
        <p:nvGrpSpPr>
          <p:cNvPr id="6" name="グループ化 5"/>
          <p:cNvGrpSpPr/>
          <p:nvPr/>
        </p:nvGrpSpPr>
        <p:grpSpPr>
          <a:xfrm>
            <a:off x="413792" y="4293096"/>
            <a:ext cx="8316416" cy="1440160"/>
            <a:chOff x="502568" y="5373216"/>
            <a:chExt cx="8316416" cy="1440160"/>
          </a:xfrm>
        </p:grpSpPr>
        <p:sp>
          <p:nvSpPr>
            <p:cNvPr id="9" name="正方形/長方形 8"/>
            <p:cNvSpPr/>
            <p:nvPr/>
          </p:nvSpPr>
          <p:spPr>
            <a:xfrm>
              <a:off x="502568" y="5373216"/>
              <a:ext cx="8316416" cy="14401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502568" y="5445224"/>
              <a:ext cx="8316415" cy="1354217"/>
            </a:xfrm>
            <a:prstGeom prst="rect">
              <a:avLst/>
            </a:prstGeom>
            <a:noFill/>
          </p:spPr>
          <p:txBody>
            <a:bodyPr wrap="square" rtlCol="0">
              <a:spAutoFit/>
            </a:bodyPr>
            <a:lstStyle/>
            <a:p>
              <a:pPr algn="ctr"/>
              <a:r>
                <a:rPr lang="en-US" altLang="ja-JP" sz="3200" dirty="0" smtClean="0">
                  <a:solidFill>
                    <a:srgbClr val="FF0000"/>
                  </a:solidFill>
                  <a:latin typeface="HG丸ｺﾞｼｯｸM-PRO" panose="020F0600000000000000" pitchFamily="50" charset="-128"/>
                  <a:ea typeface="HG丸ｺﾞｼｯｸM-PRO" panose="020F0600000000000000" pitchFamily="50" charset="-128"/>
                </a:rPr>
                <a:t>X  Window System </a:t>
              </a:r>
              <a:r>
                <a:rPr lang="ja-JP" altLang="en-US" sz="3200" dirty="0" smtClean="0">
                  <a:latin typeface="HG丸ｺﾞｼｯｸM-PRO" panose="020F0600000000000000" pitchFamily="50" charset="-128"/>
                  <a:ea typeface="HG丸ｺﾞｼｯｸM-PRO" panose="020F0600000000000000" pitchFamily="50" charset="-128"/>
                </a:rPr>
                <a:t>も</a:t>
              </a:r>
              <a:r>
                <a:rPr lang="en-US" altLang="ja-JP" sz="3200" dirty="0" smtClean="0">
                  <a:latin typeface="HG丸ｺﾞｼｯｸM-PRO" panose="020F0600000000000000" pitchFamily="50" charset="-128"/>
                  <a:ea typeface="HG丸ｺﾞｼｯｸM-PRO" panose="020F0600000000000000" pitchFamily="50" charset="-128"/>
                </a:rPr>
                <a:t/>
              </a:r>
              <a:br>
                <a:rPr lang="en-US" altLang="ja-JP" sz="3200" dirty="0" smtClean="0">
                  <a:latin typeface="HG丸ｺﾞｼｯｸM-PRO" panose="020F0600000000000000" pitchFamily="50" charset="-128"/>
                  <a:ea typeface="HG丸ｺﾞｼｯｸM-PRO" panose="020F0600000000000000" pitchFamily="50" charset="-128"/>
                </a:rPr>
              </a:br>
              <a:r>
                <a:rPr lang="ja-JP" altLang="en-US" sz="3200" dirty="0" smtClean="0">
                  <a:latin typeface="HG丸ｺﾞｼｯｸM-PRO" panose="020F0600000000000000" pitchFamily="50" charset="-128"/>
                  <a:ea typeface="HG丸ｺﾞｼｯｸM-PRO" panose="020F0600000000000000" pitchFamily="50" charset="-128"/>
                </a:rPr>
                <a:t>サーバ・クライアントシステムを採用</a:t>
              </a:r>
            </a:p>
            <a:p>
              <a:endParaRPr kumimoji="1" lang="ja-JP" altLang="en-US" dirty="0">
                <a:latin typeface="HG丸ｺﾞｼｯｸM-PRO" panose="020F0600000000000000" pitchFamily="50" charset="-128"/>
                <a:ea typeface="HG丸ｺﾞｼｯｸM-PRO" panose="020F0600000000000000" pitchFamily="50" charset="-128"/>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smtClean="0"/>
              <a:t>サーバ・クライアントシステム</a:t>
            </a:r>
            <a:endParaRPr lang="en-US" altLang="ja-JP" dirty="0"/>
          </a:p>
          <a:p>
            <a:r>
              <a:rPr lang="en-US" altLang="ja-JP" dirty="0" smtClean="0">
                <a:solidFill>
                  <a:srgbClr val="FF0000"/>
                </a:solidFill>
              </a:rPr>
              <a:t>X Window System</a:t>
            </a:r>
          </a:p>
          <a:p>
            <a:pPr lvl="1"/>
            <a:endParaRPr lang="en-US" altLang="ja-JP" dirty="0" smtClean="0"/>
          </a:p>
          <a:p>
            <a:pPr lvl="1"/>
            <a:endParaRPr kumimoji="1" lang="ja-JP" altLang="en-US" dirty="0"/>
          </a:p>
        </p:txBody>
      </p:sp>
      <p:sp>
        <p:nvSpPr>
          <p:cNvPr id="3" name="タイトル 2"/>
          <p:cNvSpPr>
            <a:spLocks noGrp="1"/>
          </p:cNvSpPr>
          <p:nvPr>
            <p:ph type="title"/>
          </p:nvPr>
        </p:nvSpPr>
        <p:spPr/>
        <p:txBody>
          <a:bodyPr/>
          <a:lstStyle/>
          <a:p>
            <a:r>
              <a:rPr kumimoji="1" lang="ja-JP" altLang="en-US" dirty="0" smtClean="0"/>
              <a:t>目次</a:t>
            </a:r>
            <a:endParaRPr kumimoji="1" lang="ja-JP" altLang="en-US" dirty="0"/>
          </a:p>
        </p:txBody>
      </p:sp>
    </p:spTree>
    <p:extLst>
      <p:ext uri="{BB962C8B-B14F-4D97-AF65-F5344CB8AC3E}">
        <p14:creationId xmlns:p14="http://schemas.microsoft.com/office/powerpoint/2010/main" val="2843154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タイトル 1"/>
          <p:cNvSpPr>
            <a:spLocks noGrp="1" noChangeArrowheads="1"/>
          </p:cNvSpPr>
          <p:nvPr>
            <p:ph type="title"/>
          </p:nvPr>
        </p:nvSpPr>
        <p:spPr>
          <a:xfrm>
            <a:off x="0" y="0"/>
            <a:ext cx="9163050" cy="720000"/>
          </a:xfrm>
          <a:ln/>
        </p:spPr>
        <p:txBody>
          <a:bodyPr>
            <a:normAutofit/>
          </a:bodyPr>
          <a:lstStyle/>
          <a:p>
            <a:r>
              <a:rPr lang="en-US" altLang="ja-JP" sz="4400" dirty="0">
                <a:latin typeface="HG丸ｺﾞｼｯｸM-PRO" panose="020F0600000000000000" pitchFamily="50" charset="-128"/>
                <a:ea typeface="HG丸ｺﾞｼｯｸM-PRO" panose="020F0600000000000000" pitchFamily="50" charset="-128"/>
              </a:rPr>
              <a:t>X Window System </a:t>
            </a:r>
            <a:r>
              <a:rPr lang="ja-JP" altLang="en-US" sz="4400" dirty="0">
                <a:latin typeface="HG丸ｺﾞｼｯｸM-PRO" panose="020F0600000000000000" pitchFamily="50" charset="-128"/>
                <a:ea typeface="HG丸ｺﾞｼｯｸM-PRO" panose="020F0600000000000000" pitchFamily="50" charset="-128"/>
              </a:rPr>
              <a:t>のイメージ例</a:t>
            </a:r>
          </a:p>
        </p:txBody>
      </p:sp>
      <p:sp>
        <p:nvSpPr>
          <p:cNvPr id="19458" name="正方形/長方形 10"/>
          <p:cNvSpPr>
            <a:spLocks noChangeArrowheads="1"/>
          </p:cNvSpPr>
          <p:nvPr/>
        </p:nvSpPr>
        <p:spPr bwMode="auto">
          <a:xfrm>
            <a:off x="19050" y="691133"/>
            <a:ext cx="9144000" cy="577627"/>
          </a:xfrm>
          <a:prstGeom prst="rect">
            <a:avLst/>
          </a:prstGeom>
          <a:solidFill>
            <a:schemeClr val="tx1"/>
          </a:solidFill>
          <a:ln w="25400" cap="flat" cmpd="sng">
            <a:solidFill>
              <a:srgbClr val="395E8A"/>
            </a:solidFill>
            <a:bevel/>
            <a:headEnd/>
            <a:tailEnd/>
          </a:ln>
        </p:spPr>
        <p:txBody>
          <a:bodyPr/>
          <a:lstStyle/>
          <a:p>
            <a:r>
              <a:rPr lang="en-US" altLang="ja-JP" sz="2800" dirty="0" smtClean="0">
                <a:solidFill>
                  <a:schemeClr val="bg1"/>
                </a:solidFill>
                <a:latin typeface="HG丸ｺﾞｼｯｸM-PRO" panose="020F0600000000000000" pitchFamily="50" charset="-128"/>
                <a:ea typeface="HG丸ｺﾞｼｯｸM-PRO" panose="020F0600000000000000" pitchFamily="50" charset="-128"/>
                <a:sym typeface="Helvetica" charset="0"/>
              </a:rPr>
              <a:t>hoge@joho24:~$</a:t>
            </a:r>
            <a:r>
              <a:rPr lang="ja-JP" altLang="en-US" sz="2800" dirty="0">
                <a:solidFill>
                  <a:schemeClr val="bg1"/>
                </a:solidFill>
                <a:latin typeface="HG丸ｺﾞｼｯｸM-PRO" panose="020F0600000000000000" pitchFamily="50" charset="-128"/>
                <a:ea typeface="HG丸ｺﾞｼｯｸM-PRO" panose="020F0600000000000000" pitchFamily="50" charset="-128"/>
                <a:sym typeface="Helvetica" charset="0"/>
              </a:rPr>
              <a:t> </a:t>
            </a:r>
            <a:r>
              <a:rPr lang="en-US" altLang="ja-JP" sz="2800" dirty="0" err="1" smtClean="0">
                <a:solidFill>
                  <a:srgbClr val="FFFF00"/>
                </a:solidFill>
                <a:latin typeface="HG丸ｺﾞｼｯｸM-PRO" panose="020F0600000000000000" pitchFamily="50" charset="-128"/>
                <a:ea typeface="HG丸ｺﾞｼｯｸM-PRO" panose="020F0600000000000000" pitchFamily="50" charset="-128"/>
                <a:sym typeface="Helvetica" charset="0"/>
              </a:rPr>
              <a:t>startx</a:t>
            </a:r>
            <a:r>
              <a:rPr lang="en-US" altLang="ja-JP" sz="2800" dirty="0" smtClean="0">
                <a:solidFill>
                  <a:schemeClr val="bg1"/>
                </a:solidFill>
                <a:latin typeface="HG丸ｺﾞｼｯｸM-PRO" panose="020F0600000000000000" pitchFamily="50" charset="-128"/>
                <a:ea typeface="HG丸ｺﾞｼｯｸM-PRO" panose="020F0600000000000000" pitchFamily="50" charset="-128"/>
                <a:sym typeface="Helvetica" charset="0"/>
              </a:rPr>
              <a:t>  </a:t>
            </a:r>
            <a:endParaRPr lang="ja-JP" altLang="en-US" dirty="0">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 y="1268760"/>
            <a:ext cx="9144000" cy="5019533"/>
          </a:xfrm>
          <a:prstGeom prst="rect">
            <a:avLst/>
          </a:prstGeom>
        </p:spPr>
      </p:pic>
    </p:spTree>
    <p:extLst>
      <p:ext uri="{BB962C8B-B14F-4D97-AF65-F5344CB8AC3E}">
        <p14:creationId xmlns:p14="http://schemas.microsoft.com/office/powerpoint/2010/main" val="302321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5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720000"/>
          </a:xfrm>
        </p:spPr>
        <p:txBody>
          <a:bodyPr>
            <a:noAutofit/>
          </a:bodyPr>
          <a:lstStyle/>
          <a:p>
            <a:r>
              <a:rPr lang="en-US" altLang="ja-JP" sz="4000" dirty="0" smtClean="0"/>
              <a:t>X Window System (X</a:t>
            </a:r>
            <a:r>
              <a:rPr lang="ja-JP" altLang="en-US" sz="4000" dirty="0" smtClean="0"/>
              <a:t>あるいは</a:t>
            </a:r>
            <a:r>
              <a:rPr lang="en-US" altLang="ja-JP" sz="4000" dirty="0" smtClean="0"/>
              <a:t>X11)</a:t>
            </a:r>
            <a:endParaRPr kumimoji="1" lang="ja-JP" altLang="en-US" sz="4000" dirty="0"/>
          </a:p>
        </p:txBody>
      </p:sp>
      <p:sp>
        <p:nvSpPr>
          <p:cNvPr id="3" name="コンテンツ プレースホルダ 2"/>
          <p:cNvSpPr>
            <a:spLocks noGrp="1"/>
          </p:cNvSpPr>
          <p:nvPr>
            <p:ph idx="1"/>
          </p:nvPr>
        </p:nvSpPr>
        <p:spPr>
          <a:xfrm>
            <a:off x="0" y="720000"/>
            <a:ext cx="9144000" cy="6138000"/>
          </a:xfrm>
        </p:spPr>
        <p:txBody>
          <a:bodyPr>
            <a:normAutofit/>
          </a:bodyPr>
          <a:lstStyle/>
          <a:p>
            <a:pPr>
              <a:defRPr/>
            </a:pPr>
            <a:r>
              <a:rPr lang="en-US" altLang="ja-JP" sz="2800" dirty="0" smtClean="0"/>
              <a:t>Unix </a:t>
            </a:r>
            <a:r>
              <a:rPr lang="ja-JP" altLang="en-US" sz="2800" dirty="0" smtClean="0"/>
              <a:t>系 </a:t>
            </a:r>
            <a:r>
              <a:rPr lang="en-US" altLang="ja-JP" sz="2800" dirty="0" smtClean="0"/>
              <a:t>OS </a:t>
            </a:r>
            <a:r>
              <a:rPr lang="ja-JP" altLang="en-US" sz="2800" dirty="0" smtClean="0"/>
              <a:t>で </a:t>
            </a:r>
            <a:r>
              <a:rPr lang="en-US" altLang="ja-JP" sz="2800" dirty="0" smtClean="0"/>
              <a:t>GUI </a:t>
            </a:r>
            <a:r>
              <a:rPr lang="ja-JP" altLang="en-US" sz="2800" dirty="0" smtClean="0"/>
              <a:t>環境 </a:t>
            </a:r>
            <a:r>
              <a:rPr lang="en-US" altLang="ja-JP" sz="2800" dirty="0" smtClean="0"/>
              <a:t>(</a:t>
            </a:r>
            <a:r>
              <a:rPr lang="ja-JP" altLang="en-US" sz="2800" dirty="0" smtClean="0"/>
              <a:t>第</a:t>
            </a:r>
            <a:r>
              <a:rPr lang="en-US" altLang="ja-JP" sz="2800" dirty="0" smtClean="0"/>
              <a:t> 3 </a:t>
            </a:r>
            <a:r>
              <a:rPr lang="ja-JP" altLang="en-US" sz="2800" dirty="0" smtClean="0"/>
              <a:t>回参照</a:t>
            </a:r>
            <a:r>
              <a:rPr lang="en-US" altLang="ja-JP" sz="2800" dirty="0" smtClean="0"/>
              <a:t>) </a:t>
            </a:r>
            <a:r>
              <a:rPr lang="ja-JP" altLang="en-US" sz="2800" dirty="0" err="1" smtClean="0"/>
              <a:t>を提</a:t>
            </a:r>
            <a:r>
              <a:rPr lang="ja-JP" altLang="en-US" sz="2800" dirty="0" smtClean="0"/>
              <a:t>供するウィンドウシステム</a:t>
            </a:r>
            <a:endParaRPr lang="en-US" altLang="ja-JP" sz="2800" dirty="0" smtClean="0"/>
          </a:p>
          <a:p>
            <a:pPr lvl="1">
              <a:defRPr/>
            </a:pPr>
            <a:r>
              <a:rPr lang="ja-JP" altLang="en-US" sz="2400" dirty="0" smtClean="0"/>
              <a:t>ウィンドウシステム</a:t>
            </a:r>
            <a:r>
              <a:rPr lang="en-US" altLang="ja-JP" sz="2400" dirty="0" smtClean="0"/>
              <a:t>: </a:t>
            </a:r>
            <a:r>
              <a:rPr lang="ja-JP" altLang="en-US" sz="2400" dirty="0" smtClean="0"/>
              <a:t>複数の作業の入出力画面 </a:t>
            </a:r>
            <a:r>
              <a:rPr lang="en-US" altLang="ja-JP" sz="2400" dirty="0" smtClean="0"/>
              <a:t>(</a:t>
            </a:r>
            <a:r>
              <a:rPr lang="ja-JP" altLang="en-US" sz="2400" dirty="0" smtClean="0"/>
              <a:t>ウィンドウ</a:t>
            </a:r>
            <a:r>
              <a:rPr lang="en-US" altLang="ja-JP" sz="2400" dirty="0" smtClean="0"/>
              <a:t>) </a:t>
            </a:r>
            <a:r>
              <a:rPr lang="ja-JP" altLang="en-US" sz="2400" dirty="0" smtClean="0"/>
              <a:t>をそれぞれ表示</a:t>
            </a:r>
            <a:r>
              <a:rPr lang="en-US" altLang="ja-JP" sz="2400" dirty="0" smtClean="0"/>
              <a:t>, </a:t>
            </a:r>
            <a:r>
              <a:rPr lang="ja-JP" altLang="en-US" sz="2400" dirty="0" smtClean="0"/>
              <a:t>調節する</a:t>
            </a:r>
            <a:r>
              <a:rPr lang="ja-JP" altLang="en-US" sz="2400" dirty="0" smtClean="0"/>
              <a:t>システム</a:t>
            </a:r>
            <a:endParaRPr lang="en-US" altLang="ja-JP" sz="2400" dirty="0" smtClean="0"/>
          </a:p>
          <a:p>
            <a:pPr>
              <a:defRPr/>
            </a:pPr>
            <a:r>
              <a:rPr lang="ja-JP" altLang="en-US" sz="2800" dirty="0"/>
              <a:t>ハードウェアや </a:t>
            </a:r>
            <a:r>
              <a:rPr lang="en-US" altLang="ja-JP" sz="2800" dirty="0"/>
              <a:t>OS </a:t>
            </a:r>
            <a:r>
              <a:rPr lang="ja-JP" altLang="en-US" sz="2800" dirty="0" err="1"/>
              <a:t>に依</a:t>
            </a:r>
            <a:r>
              <a:rPr lang="ja-JP" altLang="en-US" sz="2800" dirty="0"/>
              <a:t>存しないウィンドウシステムの構築を目的として開発</a:t>
            </a:r>
            <a:endParaRPr lang="en-US" altLang="ja-JP" sz="2800" dirty="0"/>
          </a:p>
          <a:p>
            <a:pPr lvl="1">
              <a:defRPr/>
            </a:pPr>
            <a:r>
              <a:rPr lang="en-US" altLang="ja-JP" sz="2400" dirty="0"/>
              <a:t>1984 </a:t>
            </a:r>
            <a:r>
              <a:rPr lang="ja-JP" altLang="en-US" sz="2400" dirty="0"/>
              <a:t>年にマサチューセッツ工科大学 </a:t>
            </a:r>
            <a:r>
              <a:rPr lang="en-US" altLang="ja-JP" sz="2400" dirty="0"/>
              <a:t>(MIT) </a:t>
            </a:r>
            <a:r>
              <a:rPr lang="ja-JP" altLang="en-US" sz="2400" dirty="0"/>
              <a:t>の </a:t>
            </a:r>
            <a:r>
              <a:rPr lang="en-US" altLang="ja-JP" sz="2400" dirty="0"/>
              <a:t>Athena Project </a:t>
            </a:r>
            <a:r>
              <a:rPr lang="ja-JP" altLang="en-US" sz="2400" dirty="0" err="1"/>
              <a:t>にて</a:t>
            </a:r>
            <a:r>
              <a:rPr lang="ja-JP" altLang="en-US" sz="2400" dirty="0"/>
              <a:t>開発</a:t>
            </a:r>
            <a:endParaRPr lang="en-US" altLang="ja-JP" sz="2400" dirty="0"/>
          </a:p>
          <a:p>
            <a:pPr lvl="1">
              <a:defRPr/>
            </a:pPr>
            <a:r>
              <a:rPr lang="ja-JP" altLang="en-US" sz="2400" dirty="0"/>
              <a:t>ある </a:t>
            </a:r>
            <a:r>
              <a:rPr lang="en-US" altLang="ja-JP" sz="2400" dirty="0"/>
              <a:t>OS </a:t>
            </a:r>
            <a:r>
              <a:rPr lang="ja-JP" altLang="en-US" sz="2400" dirty="0"/>
              <a:t>専用ウィンドウシステムの </a:t>
            </a:r>
            <a:r>
              <a:rPr lang="en-US" altLang="ja-JP" sz="2400" dirty="0"/>
              <a:t>W Window System </a:t>
            </a:r>
            <a:r>
              <a:rPr lang="ja-JP" altLang="en-US" sz="2400" dirty="0"/>
              <a:t>がもと</a:t>
            </a:r>
            <a:endParaRPr lang="en-US" altLang="ja-JP" sz="2400" dirty="0"/>
          </a:p>
          <a:p>
            <a:pPr lvl="2">
              <a:defRPr/>
            </a:pPr>
            <a:r>
              <a:rPr lang="en-US" altLang="ja-JP" sz="2200" dirty="0"/>
              <a:t>X </a:t>
            </a:r>
            <a:r>
              <a:rPr lang="ja-JP" altLang="en-US" sz="2200" dirty="0"/>
              <a:t>の由来はアルファベットの </a:t>
            </a:r>
            <a:r>
              <a:rPr lang="en-US" altLang="ja-JP" sz="2200" dirty="0"/>
              <a:t>W </a:t>
            </a:r>
            <a:r>
              <a:rPr lang="ja-JP" altLang="en-US" sz="2200" dirty="0"/>
              <a:t>の次だ</a:t>
            </a:r>
            <a:r>
              <a:rPr lang="ja-JP" altLang="en-US" sz="2200" dirty="0" smtClean="0"/>
              <a:t>から</a:t>
            </a:r>
            <a:endParaRPr lang="en-US" altLang="ja-JP" sz="1600" dirty="0"/>
          </a:p>
          <a:p>
            <a:pPr>
              <a:defRPr/>
            </a:pPr>
            <a:r>
              <a:rPr lang="ja-JP" altLang="en-US" sz="2800" dirty="0"/>
              <a:t>現在は </a:t>
            </a:r>
            <a:r>
              <a:rPr lang="en-US" altLang="ja-JP" sz="2800" dirty="0" err="1"/>
              <a:t>X.Org</a:t>
            </a:r>
            <a:r>
              <a:rPr lang="en-US" altLang="ja-JP" sz="2800" dirty="0"/>
              <a:t> Foundation </a:t>
            </a:r>
            <a:r>
              <a:rPr lang="ja-JP" altLang="en-US" sz="2800" dirty="0"/>
              <a:t>が開発・メンテナンス</a:t>
            </a:r>
            <a:endParaRPr lang="en-US" altLang="ja-JP" sz="2800" dirty="0"/>
          </a:p>
          <a:p>
            <a:pPr lvl="1">
              <a:defRPr/>
            </a:pPr>
            <a:r>
              <a:rPr lang="ja-JP" altLang="en-US" sz="2400" dirty="0"/>
              <a:t>最新バージョンは「</a:t>
            </a:r>
            <a:r>
              <a:rPr lang="en-US" altLang="ja-JP" sz="2400" dirty="0"/>
              <a:t>X11R7.7</a:t>
            </a:r>
            <a:r>
              <a:rPr lang="ja-JP" altLang="en-US" sz="2400" dirty="0"/>
              <a:t>」</a:t>
            </a:r>
          </a:p>
          <a:p>
            <a:pPr marL="0" indent="0">
              <a:buNone/>
              <a:defRPr/>
            </a:pPr>
            <a:endParaRPr lang="ja-JP" altLang="en-US" dirty="0" smtClean="0"/>
          </a:p>
        </p:txBody>
      </p:sp>
      <p:sp>
        <p:nvSpPr>
          <p:cNvPr id="7" name="テキスト ボックス 6"/>
          <p:cNvSpPr txBox="1"/>
          <p:nvPr/>
        </p:nvSpPr>
        <p:spPr>
          <a:xfrm>
            <a:off x="4920481" y="6362164"/>
            <a:ext cx="4188688" cy="523220"/>
          </a:xfrm>
          <a:prstGeom prst="rect">
            <a:avLst/>
          </a:prstGeom>
          <a:noFill/>
        </p:spPr>
        <p:txBody>
          <a:bodyPr wrap="square" rtlCol="0">
            <a:spAutoFit/>
          </a:bodyPr>
          <a:lstStyle/>
          <a:p>
            <a:pPr algn="ctr"/>
            <a:r>
              <a:rPr kumimoji="1" lang="en-US" altLang="ja-JP" sz="1400" dirty="0" err="1" smtClean="0">
                <a:latin typeface="HG丸ｺﾞｼｯｸM-PRO" panose="020F0600000000000000" pitchFamily="50" charset="-128"/>
                <a:ea typeface="HG丸ｺﾞｼｯｸM-PRO" panose="020F0600000000000000" pitchFamily="50" charset="-128"/>
              </a:rPr>
              <a:t>X.Org</a:t>
            </a:r>
            <a:r>
              <a:rPr kumimoji="1" lang="en-US" altLang="ja-JP" sz="1400" dirty="0" smtClean="0">
                <a:latin typeface="HG丸ｺﾞｼｯｸM-PRO" panose="020F0600000000000000" pitchFamily="50" charset="-128"/>
                <a:ea typeface="HG丸ｺﾞｼｯｸM-PRO" panose="020F0600000000000000" pitchFamily="50" charset="-128"/>
              </a:rPr>
              <a:t> Foundation </a:t>
            </a:r>
            <a:r>
              <a:rPr kumimoji="1" lang="ja-JP" altLang="en-US" sz="1400" dirty="0" err="1" smtClean="0">
                <a:latin typeface="HG丸ｺﾞｼｯｸM-PRO" panose="020F0600000000000000" pitchFamily="50" charset="-128"/>
                <a:ea typeface="HG丸ｺﾞｼｯｸM-PRO" panose="020F0600000000000000" pitchFamily="50" charset="-128"/>
              </a:rPr>
              <a:t>のロゴ</a:t>
            </a:r>
            <a:r>
              <a:rPr kumimoji="1" lang="ja-JP" altLang="en-US" sz="1400" dirty="0" smtClean="0">
                <a:latin typeface="HG丸ｺﾞｼｯｸM-PRO" panose="020F0600000000000000" pitchFamily="50" charset="-128"/>
                <a:ea typeface="HG丸ｺﾞｼｯｸM-PRO" panose="020F0600000000000000" pitchFamily="50" charset="-128"/>
              </a:rPr>
              <a:t>マーク</a:t>
            </a:r>
            <a:endParaRPr kumimoji="1" lang="en-US" altLang="ja-JP" sz="1400" dirty="0" smtClean="0">
              <a:latin typeface="HG丸ｺﾞｼｯｸM-PRO" panose="020F0600000000000000" pitchFamily="50" charset="-128"/>
              <a:ea typeface="HG丸ｺﾞｼｯｸM-PRO" panose="020F0600000000000000" pitchFamily="50" charset="-128"/>
            </a:endParaRPr>
          </a:p>
          <a:p>
            <a:pPr algn="ctr"/>
            <a:r>
              <a:rPr lang="en-US" altLang="ja-JP" sz="1400" dirty="0">
                <a:latin typeface="HG丸ｺﾞｼｯｸM-PRO" panose="020F0600000000000000" pitchFamily="50" charset="-128"/>
                <a:ea typeface="HG丸ｺﾞｼｯｸM-PRO" panose="020F0600000000000000" pitchFamily="50" charset="-128"/>
              </a:rPr>
              <a:t>http://www.x.org/wiki/</a:t>
            </a:r>
            <a:endParaRPr kumimoji="1" lang="ja-JP" altLang="en-US" sz="1400" dirty="0">
              <a:latin typeface="HG丸ｺﾞｼｯｸM-PRO" panose="020F0600000000000000" pitchFamily="50" charset="-128"/>
              <a:ea typeface="HG丸ｺﾞｼｯｸM-PRO" panose="020F0600000000000000" pitchFamily="50" charset="-128"/>
            </a:endParaRPr>
          </a:p>
        </p:txBody>
      </p:sp>
      <p:pic>
        <p:nvPicPr>
          <p:cNvPr id="8" name="Picture 2" descr="https://www.x.org/wiki/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363" y="5661248"/>
            <a:ext cx="3590925"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759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720000"/>
          </a:xfrm>
        </p:spPr>
        <p:txBody>
          <a:bodyPr>
            <a:normAutofit/>
          </a:bodyPr>
          <a:lstStyle/>
          <a:p>
            <a:r>
              <a:rPr lang="en-US" altLang="ja-JP" sz="4000" dirty="0" smtClean="0"/>
              <a:t>X Window System </a:t>
            </a:r>
            <a:r>
              <a:rPr lang="ja-JP" altLang="en-US" sz="4000" dirty="0" smtClean="0"/>
              <a:t>の特徴</a:t>
            </a:r>
            <a:endParaRPr kumimoji="1" lang="ja-JP" altLang="en-US" sz="4000" dirty="0"/>
          </a:p>
        </p:txBody>
      </p:sp>
      <p:sp>
        <p:nvSpPr>
          <p:cNvPr id="3" name="コンテンツ プレースホルダ 2"/>
          <p:cNvSpPr>
            <a:spLocks noGrp="1"/>
          </p:cNvSpPr>
          <p:nvPr>
            <p:ph idx="1"/>
          </p:nvPr>
        </p:nvSpPr>
        <p:spPr>
          <a:xfrm>
            <a:off x="0" y="720000"/>
            <a:ext cx="9144000" cy="6138000"/>
          </a:xfrm>
        </p:spPr>
        <p:txBody>
          <a:bodyPr>
            <a:normAutofit/>
          </a:bodyPr>
          <a:lstStyle/>
          <a:p>
            <a:pPr>
              <a:lnSpc>
                <a:spcPct val="90000"/>
              </a:lnSpc>
              <a:defRPr/>
            </a:pPr>
            <a:r>
              <a:rPr lang="en-US" altLang="ja-JP" sz="2800" dirty="0" smtClean="0"/>
              <a:t>Unix </a:t>
            </a:r>
            <a:r>
              <a:rPr lang="ja-JP" altLang="en-US" sz="2800" dirty="0" smtClean="0"/>
              <a:t>系 </a:t>
            </a:r>
            <a:r>
              <a:rPr lang="en-US" altLang="ja-JP" sz="2800" dirty="0" smtClean="0"/>
              <a:t>OS </a:t>
            </a:r>
            <a:r>
              <a:rPr lang="ja-JP" altLang="en-US" sz="2800" dirty="0" smtClean="0"/>
              <a:t>における作業環境の基礎・基盤</a:t>
            </a:r>
            <a:endParaRPr lang="en-US" altLang="ja-JP" sz="2800" dirty="0" smtClean="0"/>
          </a:p>
          <a:p>
            <a:pPr lvl="1">
              <a:defRPr/>
            </a:pPr>
            <a:r>
              <a:rPr lang="ja-JP" altLang="en-US" sz="2400" dirty="0" smtClean="0"/>
              <a:t>ビットマップディスプレイ環境の提供</a:t>
            </a:r>
            <a:endParaRPr lang="en-US" altLang="ja-JP" sz="2400" dirty="0" smtClean="0"/>
          </a:p>
          <a:p>
            <a:pPr lvl="2">
              <a:defRPr/>
            </a:pPr>
            <a:r>
              <a:rPr lang="ja-JP" altLang="en-US" sz="2200" dirty="0" smtClean="0"/>
              <a:t>文字</a:t>
            </a:r>
            <a:r>
              <a:rPr lang="ja-JP" altLang="en-US" sz="2200" dirty="0" smtClean="0"/>
              <a:t>と絵を同時に扱える</a:t>
            </a:r>
            <a:endParaRPr lang="en-US" altLang="ja-JP" sz="2200" dirty="0" smtClean="0"/>
          </a:p>
          <a:p>
            <a:pPr lvl="2">
              <a:defRPr/>
            </a:pPr>
            <a:r>
              <a:rPr lang="en-US" altLang="ja-JP" sz="2200" dirty="0" smtClean="0"/>
              <a:t>Windows </a:t>
            </a:r>
            <a:r>
              <a:rPr lang="ja-JP" altLang="en-US" sz="2200" dirty="0" smtClean="0"/>
              <a:t>を含め，今ある </a:t>
            </a:r>
            <a:r>
              <a:rPr lang="en-US" altLang="ja-JP" sz="2200" dirty="0" smtClean="0"/>
              <a:t>GUI </a:t>
            </a:r>
            <a:r>
              <a:rPr lang="ja-JP" altLang="en-US" sz="2200" dirty="0" smtClean="0"/>
              <a:t>環境のお手本</a:t>
            </a:r>
            <a:endParaRPr lang="en-US" altLang="ja-JP" sz="2200" dirty="0" smtClean="0"/>
          </a:p>
          <a:p>
            <a:pPr lvl="1">
              <a:defRPr/>
            </a:pPr>
            <a:r>
              <a:rPr lang="ja-JP" altLang="en-US" sz="2400" dirty="0" smtClean="0"/>
              <a:t>サーバ</a:t>
            </a:r>
            <a:r>
              <a:rPr lang="ja-JP" altLang="en-US" sz="2400" dirty="0"/>
              <a:t>・クライアントシステムを採用</a:t>
            </a:r>
          </a:p>
          <a:p>
            <a:pPr lvl="2">
              <a:defRPr/>
            </a:pPr>
            <a:r>
              <a:rPr lang="en-US" altLang="ja-JP" sz="2200" dirty="0">
                <a:solidFill>
                  <a:srgbClr val="FF0000"/>
                </a:solidFill>
              </a:rPr>
              <a:t>X </a:t>
            </a:r>
            <a:r>
              <a:rPr lang="ja-JP" altLang="en-US" sz="2200" dirty="0" smtClean="0">
                <a:solidFill>
                  <a:srgbClr val="FF0000"/>
                </a:solidFill>
              </a:rPr>
              <a:t>サーバ</a:t>
            </a:r>
            <a:r>
              <a:rPr lang="ja-JP" altLang="en-US" sz="2200" dirty="0" smtClean="0">
                <a:solidFill>
                  <a:srgbClr val="404040"/>
                </a:solidFill>
              </a:rPr>
              <a:t>と</a:t>
            </a:r>
            <a:r>
              <a:rPr lang="ja-JP" altLang="en-US" sz="2200" dirty="0" smtClean="0">
                <a:solidFill>
                  <a:srgbClr val="FF0000"/>
                </a:solidFill>
              </a:rPr>
              <a:t> </a:t>
            </a:r>
            <a:r>
              <a:rPr lang="en-US" altLang="ja-JP" sz="2200" dirty="0" smtClean="0">
                <a:solidFill>
                  <a:srgbClr val="FF0000"/>
                </a:solidFill>
              </a:rPr>
              <a:t>X </a:t>
            </a:r>
            <a:r>
              <a:rPr lang="ja-JP" altLang="en-US" sz="2200" dirty="0" smtClean="0">
                <a:solidFill>
                  <a:srgbClr val="FF0000"/>
                </a:solidFill>
              </a:rPr>
              <a:t>クライアント</a:t>
            </a:r>
            <a:r>
              <a:rPr lang="ja-JP" altLang="en-US" sz="2200" dirty="0" smtClean="0"/>
              <a:t> における命令の体系化</a:t>
            </a:r>
            <a:endParaRPr lang="ja-JP" altLang="en-US" sz="2200" dirty="0" smtClean="0"/>
          </a:p>
          <a:p>
            <a:pPr lvl="1">
              <a:defRPr/>
            </a:pPr>
            <a:r>
              <a:rPr lang="ja-JP" altLang="en-US" sz="2400" dirty="0" smtClean="0">
                <a:latin typeface="+mj-ea"/>
              </a:rPr>
              <a:t>多言語</a:t>
            </a:r>
            <a:r>
              <a:rPr lang="ja-JP" altLang="en-US" sz="2400" dirty="0">
                <a:latin typeface="+mj-ea"/>
              </a:rPr>
              <a:t>に</a:t>
            </a:r>
            <a:r>
              <a:rPr lang="ja-JP" altLang="en-US" sz="2400" dirty="0" smtClean="0">
                <a:latin typeface="+mj-ea"/>
              </a:rPr>
              <a:t>対応 </a:t>
            </a:r>
            <a:r>
              <a:rPr lang="en-US" altLang="ja-JP" sz="2400" dirty="0" smtClean="0">
                <a:latin typeface="+mj-ea"/>
              </a:rPr>
              <a:t>(</a:t>
            </a:r>
            <a:r>
              <a:rPr lang="ja-JP" altLang="en-US" sz="2400" dirty="0" smtClean="0">
                <a:latin typeface="+mj-ea"/>
              </a:rPr>
              <a:t>日本語表示</a:t>
            </a:r>
            <a:r>
              <a:rPr lang="en-US" altLang="ja-JP" sz="2400" dirty="0" smtClean="0">
                <a:latin typeface="+mj-ea"/>
              </a:rPr>
              <a:t>)</a:t>
            </a:r>
            <a:endParaRPr lang="en-US" altLang="ja-JP" sz="2400" dirty="0">
              <a:latin typeface="+mj-ea"/>
            </a:endParaRPr>
          </a:p>
          <a:p>
            <a:pPr lvl="2">
              <a:defRPr/>
            </a:pPr>
            <a:r>
              <a:rPr lang="ja-JP" altLang="en-US" sz="2200" dirty="0">
                <a:latin typeface="+mj-ea"/>
              </a:rPr>
              <a:t>日本での </a:t>
            </a:r>
            <a:r>
              <a:rPr lang="en-US" altLang="ja-JP" sz="2200" dirty="0"/>
              <a:t>UNIX</a:t>
            </a:r>
            <a:r>
              <a:rPr lang="en-US" altLang="ja-JP" sz="2200" dirty="0">
                <a:latin typeface="+mj-ea"/>
              </a:rPr>
              <a:t> </a:t>
            </a:r>
            <a:r>
              <a:rPr lang="ja-JP" altLang="en-US" sz="2200" dirty="0">
                <a:latin typeface="+mj-ea"/>
              </a:rPr>
              <a:t>普及に</a:t>
            </a:r>
            <a:r>
              <a:rPr lang="ja-JP" altLang="en-US" sz="2200" dirty="0" smtClean="0">
                <a:latin typeface="+mj-ea"/>
              </a:rPr>
              <a:t>貢献</a:t>
            </a:r>
            <a:endParaRPr lang="en-US" altLang="ja-JP" sz="2200" dirty="0" smtClean="0">
              <a:latin typeface="+mj-ea"/>
            </a:endParaRPr>
          </a:p>
          <a:p>
            <a:pPr lvl="1">
              <a:defRPr/>
            </a:pPr>
            <a:r>
              <a:rPr lang="ja-JP" altLang="en-US" sz="2400" dirty="0" smtClean="0">
                <a:solidFill>
                  <a:srgbClr val="FF0000"/>
                </a:solidFill>
                <a:latin typeface="+mj-ea"/>
              </a:rPr>
              <a:t>ネットワーク</a:t>
            </a:r>
            <a:r>
              <a:rPr lang="ja-JP" altLang="en-US" sz="2400" dirty="0" smtClean="0">
                <a:solidFill>
                  <a:srgbClr val="FF0000"/>
                </a:solidFill>
                <a:latin typeface="+mj-ea"/>
              </a:rPr>
              <a:t>透過性</a:t>
            </a:r>
            <a:r>
              <a:rPr lang="ja-JP" altLang="en-US" sz="2400" dirty="0" smtClean="0">
                <a:latin typeface="+mj-ea"/>
              </a:rPr>
              <a:t>を持つ</a:t>
            </a:r>
            <a:endParaRPr lang="en-US" altLang="ja-JP" sz="2400" dirty="0" smtClean="0">
              <a:latin typeface="+mj-ea"/>
            </a:endParaRPr>
          </a:p>
          <a:p>
            <a:pPr lvl="2">
              <a:defRPr/>
            </a:pPr>
            <a:r>
              <a:rPr lang="ja-JP" altLang="en-US" sz="2200" dirty="0" smtClean="0">
                <a:latin typeface="+mj-ea"/>
              </a:rPr>
              <a:t>ネットワークを介した作業ができる</a:t>
            </a:r>
            <a:endParaRPr lang="en-US" altLang="ja-JP" sz="2200" dirty="0" smtClean="0">
              <a:latin typeface="+mj-ea"/>
            </a:endParaRPr>
          </a:p>
          <a:p>
            <a:pPr lvl="1">
              <a:defRPr/>
            </a:pPr>
            <a:r>
              <a:rPr lang="ja-JP" altLang="en-US" sz="2400" dirty="0" smtClean="0">
                <a:latin typeface="+mj-ea"/>
              </a:rPr>
              <a:t>ポリシーフリー</a:t>
            </a:r>
            <a:endParaRPr lang="en-US" altLang="ja-JP" sz="2400" dirty="0" smtClean="0">
              <a:latin typeface="+mj-ea"/>
            </a:endParaRPr>
          </a:p>
          <a:p>
            <a:pPr lvl="2">
              <a:defRPr/>
            </a:pPr>
            <a:r>
              <a:rPr lang="ja-JP" altLang="en-US" sz="2200" dirty="0" smtClean="0">
                <a:latin typeface="+mj-ea"/>
              </a:rPr>
              <a:t>自分好みの作業環境に整えることができる</a:t>
            </a:r>
            <a:endParaRPr lang="en-US" altLang="ja-JP" sz="2200" dirty="0">
              <a:latin typeface="+mj-ea"/>
            </a:endParaRPr>
          </a:p>
        </p:txBody>
      </p:sp>
      <p:sp>
        <p:nvSpPr>
          <p:cNvPr id="4" name="正方形/長方形 3"/>
          <p:cNvSpPr/>
          <p:nvPr/>
        </p:nvSpPr>
        <p:spPr>
          <a:xfrm>
            <a:off x="323528" y="5589240"/>
            <a:ext cx="7848872" cy="830997"/>
          </a:xfrm>
          <a:prstGeom prst="rect">
            <a:avLst/>
          </a:prstGeom>
          <a:solidFill>
            <a:srgbClr val="FFFF00"/>
          </a:solid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2400" dirty="0" smtClean="0">
                <a:latin typeface="HG丸ｺﾞｼｯｸM-PRO" panose="020F0600000000000000" pitchFamily="50" charset="-128"/>
                <a:ea typeface="HG丸ｺﾞｼｯｸM-PRO" panose="020F0600000000000000" pitchFamily="50" charset="-128"/>
              </a:rPr>
              <a:t>X</a:t>
            </a:r>
            <a:r>
              <a:rPr lang="ja-JP" altLang="en-US" sz="2400" dirty="0" smtClean="0">
                <a:latin typeface="HG丸ｺﾞｼｯｸM-PRO" panose="020F0600000000000000" pitchFamily="50" charset="-128"/>
                <a:ea typeface="HG丸ｺﾞｼｯｸM-PRO" panose="020F0600000000000000" pitchFamily="50" charset="-128"/>
              </a:rPr>
              <a:t> </a:t>
            </a:r>
            <a:r>
              <a:rPr lang="en-US" altLang="ja-JP" sz="2400" dirty="0" smtClean="0">
                <a:latin typeface="HG丸ｺﾞｼｯｸM-PRO" panose="020F0600000000000000" pitchFamily="50" charset="-128"/>
                <a:ea typeface="HG丸ｺﾞｼｯｸM-PRO" panose="020F0600000000000000" pitchFamily="50" charset="-128"/>
              </a:rPr>
              <a:t>Window</a:t>
            </a:r>
            <a:r>
              <a:rPr lang="ja-JP" altLang="en-US" sz="2400" dirty="0" smtClean="0">
                <a:latin typeface="HG丸ｺﾞｼｯｸM-PRO" panose="020F0600000000000000" pitchFamily="50" charset="-128"/>
                <a:ea typeface="HG丸ｺﾞｼｯｸM-PRO" panose="020F0600000000000000" pitchFamily="50" charset="-128"/>
              </a:rPr>
              <a:t> </a:t>
            </a:r>
            <a:r>
              <a:rPr lang="en-US" altLang="ja-JP" sz="2400" dirty="0" smtClean="0">
                <a:latin typeface="HG丸ｺﾞｼｯｸM-PRO" panose="020F0600000000000000" pitchFamily="50" charset="-128"/>
                <a:ea typeface="HG丸ｺﾞｼｯｸM-PRO" panose="020F0600000000000000" pitchFamily="50" charset="-128"/>
              </a:rPr>
              <a:t>System</a:t>
            </a:r>
            <a:r>
              <a:rPr lang="ja-JP" altLang="en-US" sz="2400" dirty="0" smtClean="0">
                <a:latin typeface="HG丸ｺﾞｼｯｸM-PRO" panose="020F0600000000000000" pitchFamily="50" charset="-128"/>
                <a:ea typeface="HG丸ｺﾞｼｯｸM-PRO" panose="020F0600000000000000" pitchFamily="50" charset="-128"/>
              </a:rPr>
              <a:t> のおかげで</a:t>
            </a:r>
            <a:r>
              <a:rPr lang="en-US" altLang="ja-JP" sz="2400" dirty="0" smtClean="0">
                <a:latin typeface="HG丸ｺﾞｼｯｸM-PRO" panose="020F0600000000000000" pitchFamily="50" charset="-128"/>
                <a:ea typeface="HG丸ｺﾞｼｯｸM-PRO" panose="020F0600000000000000" pitchFamily="50" charset="-128"/>
              </a:rPr>
              <a:t>Unix</a:t>
            </a:r>
            <a:r>
              <a:rPr lang="ja-JP" altLang="en-US" sz="2400" dirty="0" smtClean="0">
                <a:latin typeface="HG丸ｺﾞｼｯｸM-PRO" panose="020F0600000000000000" pitchFamily="50" charset="-128"/>
                <a:ea typeface="HG丸ｺﾞｼｯｸM-PRO" panose="020F0600000000000000" pitchFamily="50" charset="-128"/>
              </a:rPr>
              <a:t> が日本で流行り，研究活動の効率が向上した</a:t>
            </a:r>
            <a:endParaRPr lang="ja-JP" altLang="en-US"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2673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720000"/>
          </a:xfrm>
        </p:spPr>
        <p:txBody>
          <a:bodyPr>
            <a:normAutofit/>
          </a:bodyPr>
          <a:lstStyle/>
          <a:p>
            <a:r>
              <a:rPr lang="en-US" altLang="ja-JP" sz="4000" dirty="0" smtClean="0"/>
              <a:t>X </a:t>
            </a:r>
            <a:r>
              <a:rPr lang="ja-JP" altLang="en-US" sz="4000" dirty="0" smtClean="0"/>
              <a:t>のサーバ・クライアントシステム</a:t>
            </a:r>
            <a:endParaRPr kumimoji="1" lang="ja-JP" altLang="en-US" sz="4000" dirty="0"/>
          </a:p>
        </p:txBody>
      </p:sp>
      <p:sp>
        <p:nvSpPr>
          <p:cNvPr id="3" name="コンテンツ プレースホルダ 2"/>
          <p:cNvSpPr>
            <a:spLocks noGrp="1"/>
          </p:cNvSpPr>
          <p:nvPr>
            <p:ph idx="1"/>
          </p:nvPr>
        </p:nvSpPr>
        <p:spPr>
          <a:xfrm>
            <a:off x="0" y="720000"/>
            <a:ext cx="9144000" cy="6138000"/>
          </a:xfrm>
        </p:spPr>
        <p:txBody>
          <a:bodyPr>
            <a:normAutofit/>
          </a:bodyPr>
          <a:lstStyle/>
          <a:p>
            <a:pPr>
              <a:lnSpc>
                <a:spcPct val="90000"/>
              </a:lnSpc>
              <a:tabLst>
                <a:tab pos="2417763" algn="l"/>
              </a:tabLst>
              <a:defRPr/>
            </a:pPr>
            <a:r>
              <a:rPr lang="en-US" altLang="ja-JP" sz="2800" dirty="0" smtClean="0"/>
              <a:t>X </a:t>
            </a:r>
            <a:r>
              <a:rPr lang="ja-JP" altLang="en-US" sz="2800" dirty="0" smtClean="0"/>
              <a:t>サーバ</a:t>
            </a:r>
            <a:r>
              <a:rPr lang="ja-JP" altLang="en-US" sz="2800" dirty="0" smtClean="0"/>
              <a:t>と </a:t>
            </a:r>
            <a:r>
              <a:rPr lang="en-US" altLang="ja-JP" sz="2800" dirty="0" smtClean="0"/>
              <a:t>X </a:t>
            </a:r>
            <a:r>
              <a:rPr lang="ja-JP" altLang="en-US" sz="2800" dirty="0" smtClean="0"/>
              <a:t>クライアントが </a:t>
            </a:r>
            <a:r>
              <a:rPr lang="en-US" altLang="ja-JP" sz="2800" dirty="0" smtClean="0"/>
              <a:t>X </a:t>
            </a:r>
            <a:r>
              <a:rPr lang="ja-JP" altLang="en-US" sz="2800" dirty="0" smtClean="0"/>
              <a:t>プロトコルに準じて通信をおこなうシステム</a:t>
            </a:r>
            <a:endParaRPr lang="ja-JP" altLang="en-US" sz="2800" dirty="0"/>
          </a:p>
          <a:p>
            <a:pPr lvl="1">
              <a:lnSpc>
                <a:spcPct val="90000"/>
              </a:lnSpc>
              <a:defRPr/>
            </a:pPr>
            <a:r>
              <a:rPr lang="en-US" altLang="ja-JP" sz="2400" dirty="0">
                <a:solidFill>
                  <a:srgbClr val="FF0000"/>
                </a:solidFill>
              </a:rPr>
              <a:t>X </a:t>
            </a:r>
            <a:r>
              <a:rPr lang="ja-JP" altLang="en-US" sz="2400" dirty="0">
                <a:solidFill>
                  <a:srgbClr val="FF0000"/>
                </a:solidFill>
              </a:rPr>
              <a:t>サーバ </a:t>
            </a:r>
            <a:r>
              <a:rPr lang="en-US" altLang="ja-JP" sz="2400" dirty="0"/>
              <a:t>: </a:t>
            </a:r>
            <a:r>
              <a:rPr lang="ja-JP" altLang="en-US" sz="2400" dirty="0"/>
              <a:t>画面への</a:t>
            </a:r>
            <a:r>
              <a:rPr lang="ja-JP" altLang="en-US" sz="2400" dirty="0" smtClean="0"/>
              <a:t>描画など</a:t>
            </a:r>
            <a:r>
              <a:rPr lang="ja-JP" altLang="en-US" sz="2400" dirty="0"/>
              <a:t>入出力の制御</a:t>
            </a:r>
            <a:endParaRPr lang="en-US" altLang="ja-JP" sz="2400" dirty="0"/>
          </a:p>
          <a:p>
            <a:pPr lvl="1">
              <a:lnSpc>
                <a:spcPct val="90000"/>
              </a:lnSpc>
              <a:defRPr/>
            </a:pPr>
            <a:r>
              <a:rPr lang="en-US" altLang="ja-JP" sz="2400" dirty="0">
                <a:solidFill>
                  <a:srgbClr val="FF0000"/>
                </a:solidFill>
              </a:rPr>
              <a:t>X </a:t>
            </a:r>
            <a:r>
              <a:rPr lang="ja-JP" altLang="en-US" sz="2400" dirty="0" smtClean="0">
                <a:solidFill>
                  <a:srgbClr val="FF0000"/>
                </a:solidFill>
              </a:rPr>
              <a:t>クライアント</a:t>
            </a:r>
            <a:r>
              <a:rPr lang="ja-JP" altLang="en-US" sz="2400" dirty="0" smtClean="0"/>
              <a:t>：各種ソフトウェア</a:t>
            </a:r>
          </a:p>
          <a:p>
            <a:pPr lvl="1">
              <a:lnSpc>
                <a:spcPct val="90000"/>
              </a:lnSpc>
              <a:defRPr/>
            </a:pPr>
            <a:r>
              <a:rPr lang="en-US" altLang="ja-JP" sz="2400" dirty="0" smtClean="0">
                <a:solidFill>
                  <a:srgbClr val="FF0000"/>
                </a:solidFill>
              </a:rPr>
              <a:t>X </a:t>
            </a:r>
            <a:r>
              <a:rPr lang="ja-JP" altLang="en-US" sz="2400" dirty="0" smtClean="0">
                <a:solidFill>
                  <a:srgbClr val="FF0000"/>
                </a:solidFill>
              </a:rPr>
              <a:t>プロトコル</a:t>
            </a:r>
            <a:r>
              <a:rPr lang="ja-JP" altLang="en-US" sz="2400" dirty="0" smtClean="0"/>
              <a:t>：通信規約</a:t>
            </a:r>
            <a:endParaRPr lang="en-US" altLang="ja-JP" dirty="0" smtClean="0">
              <a:latin typeface="+mj-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38575" y="2092931"/>
            <a:ext cx="8205833" cy="2860874"/>
            <a:chOff x="38575" y="2092931"/>
            <a:chExt cx="8205833" cy="2860874"/>
          </a:xfrm>
        </p:grpSpPr>
        <p:grpSp>
          <p:nvGrpSpPr>
            <p:cNvPr id="9" name="グループ化 8"/>
            <p:cNvGrpSpPr/>
            <p:nvPr/>
          </p:nvGrpSpPr>
          <p:grpSpPr>
            <a:xfrm>
              <a:off x="38575" y="2092931"/>
              <a:ext cx="8205833" cy="2860874"/>
              <a:chOff x="38575" y="2092931"/>
              <a:chExt cx="8205833" cy="2860874"/>
            </a:xfrm>
          </p:grpSpPr>
          <p:sp>
            <p:nvSpPr>
              <p:cNvPr id="8" name="台形 7"/>
              <p:cNvSpPr/>
              <p:nvPr/>
            </p:nvSpPr>
            <p:spPr>
              <a:xfrm rot="10800000">
                <a:off x="323527" y="4354098"/>
                <a:ext cx="7632848" cy="599707"/>
              </a:xfrm>
              <a:prstGeom prst="trapezoid">
                <a:avLst>
                  <a:gd name="adj" fmla="val 419697"/>
                </a:avLst>
              </a:prstGeom>
              <a:solidFill>
                <a:srgbClr val="D9D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38575" y="2092931"/>
                <a:ext cx="8205833" cy="2276431"/>
              </a:xfrm>
              <a:prstGeom prst="roundRect">
                <a:avLst/>
              </a:prstGeom>
              <a:solidFill>
                <a:srgbClr val="D9D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6" name="Text Box 16"/>
            <p:cNvSpPr txBox="1">
              <a:spLocks noChangeArrowheads="1"/>
            </p:cNvSpPr>
            <p:nvPr/>
          </p:nvSpPr>
          <p:spPr bwMode="auto">
            <a:xfrm>
              <a:off x="4459560" y="2520360"/>
              <a:ext cx="3352800" cy="1569660"/>
            </a:xfrm>
            <a:prstGeom prst="rect">
              <a:avLst/>
            </a:prstGeom>
            <a:solidFill>
              <a:schemeClr val="accent2">
                <a:lumMod val="20000"/>
                <a:lumOff val="80000"/>
              </a:schemeClr>
            </a:solidFill>
            <a:ln w="28575">
              <a:solidFill>
                <a:schemeClr val="tx1"/>
              </a:solidFill>
              <a:miter lim="800000"/>
              <a:headEnd/>
              <a:tailEnd/>
            </a:ln>
          </p:spPr>
          <p:txBody>
            <a:bodyPr>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pPr algn="ctr"/>
              <a:endParaRPr lang="en-US" altLang="ja-JP" sz="2400" dirty="0" smtClean="0">
                <a:latin typeface="HG丸ｺﾞｼｯｸM-PRO" panose="020F0600000000000000" pitchFamily="50" charset="-128"/>
                <a:ea typeface="HG丸ｺﾞｼｯｸM-PRO" panose="020F0600000000000000" pitchFamily="50" charset="-128"/>
              </a:endParaRPr>
            </a:p>
            <a:p>
              <a:pPr algn="ctr"/>
              <a:endParaRPr lang="en-US" altLang="ja-JP" sz="2400" dirty="0" smtClean="0">
                <a:latin typeface="HG丸ｺﾞｼｯｸM-PRO" panose="020F0600000000000000" pitchFamily="50" charset="-128"/>
                <a:ea typeface="HG丸ｺﾞｼｯｸM-PRO" panose="020F0600000000000000" pitchFamily="50" charset="-128"/>
              </a:endParaRPr>
            </a:p>
            <a:p>
              <a:pPr algn="ctr"/>
              <a:r>
                <a:rPr lang="en-US" altLang="ja-JP" sz="2400" dirty="0" smtClean="0">
                  <a:latin typeface="HG丸ｺﾞｼｯｸM-PRO" panose="020F0600000000000000" pitchFamily="50" charset="-128"/>
                  <a:ea typeface="HG丸ｺﾞｼｯｸM-PRO" panose="020F0600000000000000" pitchFamily="50" charset="-128"/>
                </a:rPr>
                <a:t>X </a:t>
              </a:r>
              <a:r>
                <a:rPr lang="ja-JP" altLang="en-US" sz="2400" dirty="0" smtClean="0">
                  <a:latin typeface="HG丸ｺﾞｼｯｸM-PRO" panose="020F0600000000000000" pitchFamily="50" charset="-128"/>
                  <a:ea typeface="HG丸ｺﾞｼｯｸM-PRO" panose="020F0600000000000000" pitchFamily="50" charset="-128"/>
                </a:rPr>
                <a:t>サーバ</a:t>
              </a:r>
              <a:endParaRPr lang="en-US" altLang="ja-JP" sz="2400" dirty="0" smtClean="0">
                <a:latin typeface="HG丸ｺﾞｼｯｸM-PRO" panose="020F0600000000000000" pitchFamily="50" charset="-128"/>
                <a:ea typeface="HG丸ｺﾞｼｯｸM-PRO" panose="020F0600000000000000" pitchFamily="50" charset="-128"/>
              </a:endParaRPr>
            </a:p>
            <a:p>
              <a:pPr algn="ctr"/>
              <a:endParaRPr lang="en-US" altLang="ja-JP" sz="2400" dirty="0">
                <a:latin typeface="HG丸ｺﾞｼｯｸM-PRO" panose="020F0600000000000000" pitchFamily="50" charset="-128"/>
                <a:ea typeface="HG丸ｺﾞｼｯｸM-PRO" panose="020F0600000000000000" pitchFamily="50" charset="-128"/>
              </a:endParaRPr>
            </a:p>
          </p:txBody>
        </p:sp>
        <p:sp>
          <p:nvSpPr>
            <p:cNvPr id="38" name="Text Box 18"/>
            <p:cNvSpPr txBox="1">
              <a:spLocks noChangeArrowheads="1"/>
            </p:cNvSpPr>
            <p:nvPr/>
          </p:nvSpPr>
          <p:spPr bwMode="auto">
            <a:xfrm>
              <a:off x="79687" y="2520360"/>
              <a:ext cx="3783013" cy="1569660"/>
            </a:xfrm>
            <a:prstGeom prst="rect">
              <a:avLst/>
            </a:prstGeom>
            <a:solidFill>
              <a:schemeClr val="bg2">
                <a:lumMod val="90000"/>
              </a:schemeClr>
            </a:solidFill>
            <a:ln w="28575">
              <a:solidFill>
                <a:schemeClr val="tx1"/>
              </a:solidFill>
              <a:miter lim="800000"/>
              <a:headEnd/>
              <a:tailEnd/>
            </a:ln>
          </p:spPr>
          <p:txBody>
            <a:bodyPr>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pPr algn="ctr"/>
              <a:endParaRPr lang="en-US" altLang="ja-JP" sz="2400" dirty="0" smtClean="0">
                <a:latin typeface="HG丸ｺﾞｼｯｸM-PRO" panose="020F0600000000000000" pitchFamily="50" charset="-128"/>
                <a:ea typeface="HG丸ｺﾞｼｯｸM-PRO" panose="020F0600000000000000" pitchFamily="50" charset="-128"/>
              </a:endParaRPr>
            </a:p>
            <a:p>
              <a:pPr algn="ctr"/>
              <a:r>
                <a:rPr lang="en-US" altLang="ja-JP" sz="2400" dirty="0" smtClean="0">
                  <a:latin typeface="HG丸ｺﾞｼｯｸM-PRO" panose="020F0600000000000000" pitchFamily="50" charset="-128"/>
                  <a:ea typeface="HG丸ｺﾞｼｯｸM-PRO" panose="020F0600000000000000" pitchFamily="50" charset="-128"/>
                </a:rPr>
                <a:t>Firefox</a:t>
              </a:r>
              <a:endParaRPr lang="ja-JP" altLang="en-US" sz="2400" dirty="0">
                <a:latin typeface="HG丸ｺﾞｼｯｸM-PRO" panose="020F0600000000000000" pitchFamily="50" charset="-128"/>
                <a:ea typeface="HG丸ｺﾞｼｯｸM-PRO" panose="020F0600000000000000" pitchFamily="50" charset="-128"/>
              </a:endParaRPr>
            </a:p>
            <a:p>
              <a:pPr algn="ctr"/>
              <a:r>
                <a:rPr lang="ja-JP" altLang="en-US" sz="2400" dirty="0" smtClean="0">
                  <a:latin typeface="HG丸ｺﾞｼｯｸM-PRO" panose="020F0600000000000000" pitchFamily="50" charset="-128"/>
                  <a:ea typeface="HG丸ｺﾞｼｯｸM-PRO" panose="020F0600000000000000" pitchFamily="50" charset="-128"/>
                </a:rPr>
                <a:t>（</a:t>
              </a:r>
              <a:r>
                <a:rPr lang="en-US" altLang="ja-JP" sz="2400" dirty="0" smtClean="0">
                  <a:latin typeface="HG丸ｺﾞｼｯｸM-PRO" panose="020F0600000000000000" pitchFamily="50" charset="-128"/>
                  <a:ea typeface="HG丸ｺﾞｼｯｸM-PRO" panose="020F0600000000000000" pitchFamily="50" charset="-128"/>
                </a:rPr>
                <a:t>X  </a:t>
              </a:r>
              <a:r>
                <a:rPr lang="ja-JP" altLang="en-US" sz="2400" dirty="0" smtClean="0">
                  <a:latin typeface="HG丸ｺﾞｼｯｸM-PRO" panose="020F0600000000000000" pitchFamily="50" charset="-128"/>
                  <a:ea typeface="HG丸ｺﾞｼｯｸM-PRO" panose="020F0600000000000000" pitchFamily="50" charset="-128"/>
                </a:rPr>
                <a:t>クライアント）</a:t>
              </a:r>
              <a:endParaRPr lang="en-US" altLang="ja-JP" sz="2400" dirty="0" smtClean="0">
                <a:latin typeface="HG丸ｺﾞｼｯｸM-PRO" panose="020F0600000000000000" pitchFamily="50" charset="-128"/>
                <a:ea typeface="HG丸ｺﾞｼｯｸM-PRO" panose="020F0600000000000000" pitchFamily="50" charset="-128"/>
              </a:endParaRPr>
            </a:p>
            <a:p>
              <a:pPr algn="ctr"/>
              <a:endParaRPr lang="ja-JP" altLang="en-US" sz="2400" dirty="0">
                <a:latin typeface="HG丸ｺﾞｼｯｸM-PRO" panose="020F0600000000000000" pitchFamily="50" charset="-128"/>
                <a:ea typeface="HG丸ｺﾞｼｯｸM-PRO" panose="020F0600000000000000" pitchFamily="50" charset="-128"/>
              </a:endParaRPr>
            </a:p>
          </p:txBody>
        </p:sp>
      </p:grpSp>
      <p:sp>
        <p:nvSpPr>
          <p:cNvPr id="11267" name="タイトル 1"/>
          <p:cNvSpPr>
            <a:spLocks noGrp="1"/>
          </p:cNvSpPr>
          <p:nvPr>
            <p:ph type="title"/>
          </p:nvPr>
        </p:nvSpPr>
        <p:spPr>
          <a:xfrm>
            <a:off x="0" y="-27384"/>
            <a:ext cx="9144000" cy="1080000"/>
          </a:xfrm>
        </p:spPr>
        <p:txBody>
          <a:bodyPr>
            <a:noAutofit/>
          </a:bodyPr>
          <a:lstStyle/>
          <a:p>
            <a:r>
              <a:rPr lang="en-US" altLang="ja-JP" sz="3600" dirty="0"/>
              <a:t>X</a:t>
            </a:r>
            <a:r>
              <a:rPr lang="ja-JP" altLang="en-US" sz="3600" dirty="0"/>
              <a:t>サーバ・</a:t>
            </a:r>
            <a:r>
              <a:rPr lang="en-US" altLang="ja-JP" sz="3600" dirty="0"/>
              <a:t>X</a:t>
            </a:r>
            <a:r>
              <a:rPr lang="ja-JP" altLang="en-US" sz="3600" dirty="0"/>
              <a:t>クライアントの動作例</a:t>
            </a:r>
            <a:r>
              <a:rPr lang="en-US" altLang="ja-JP" sz="3600" dirty="0"/>
              <a:t>:</a:t>
            </a:r>
            <a:br>
              <a:rPr lang="en-US" altLang="ja-JP" sz="3600" dirty="0"/>
            </a:br>
            <a:r>
              <a:rPr lang="en-US" altLang="ja-JP" sz="3600" dirty="0" smtClean="0"/>
              <a:t>Firefox </a:t>
            </a:r>
            <a:r>
              <a:rPr lang="ja-JP" altLang="en-US" sz="3600" dirty="0" smtClean="0"/>
              <a:t>の起動</a:t>
            </a:r>
          </a:p>
        </p:txBody>
      </p:sp>
      <p:sp>
        <p:nvSpPr>
          <p:cNvPr id="30" name="AutoShape 8"/>
          <p:cNvSpPr>
            <a:spLocks noChangeArrowheads="1"/>
          </p:cNvSpPr>
          <p:nvPr/>
        </p:nvSpPr>
        <p:spPr bwMode="auto">
          <a:xfrm>
            <a:off x="2267744" y="3670920"/>
            <a:ext cx="3744415" cy="838200"/>
          </a:xfrm>
          <a:prstGeom prst="rightArrow">
            <a:avLst>
              <a:gd name="adj1" fmla="val 56435"/>
              <a:gd name="adj2" fmla="val 60219"/>
            </a:avLst>
          </a:prstGeom>
          <a:solidFill>
            <a:srgbClr val="66FFFF"/>
          </a:solidFill>
          <a:ln w="38100">
            <a:solidFill>
              <a:schemeClr val="tx1"/>
            </a:solidFill>
            <a:miter lim="800000"/>
            <a:headEnd/>
            <a:tailEnd/>
          </a:ln>
        </p:spPr>
        <p:txBody>
          <a:bodyPr wrap="none" anchor="ctr"/>
          <a:lstStyle/>
          <a:p>
            <a:pPr algn="ctr"/>
            <a:r>
              <a:rPr lang="ja-JP" altLang="en-US" sz="2400" dirty="0" smtClean="0">
                <a:latin typeface="HG丸ｺﾞｼｯｸM-PRO" panose="020F0600000000000000" pitchFamily="50" charset="-128"/>
                <a:ea typeface="HG丸ｺﾞｼｯｸM-PRO" panose="020F0600000000000000" pitchFamily="50" charset="-128"/>
              </a:rPr>
              <a:t>画面描画を要求</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23" name="AutoShape 8"/>
          <p:cNvSpPr>
            <a:spLocks noChangeArrowheads="1"/>
          </p:cNvSpPr>
          <p:nvPr/>
        </p:nvSpPr>
        <p:spPr bwMode="auto">
          <a:xfrm flipH="1">
            <a:off x="2267744" y="2092931"/>
            <a:ext cx="3744416" cy="838200"/>
          </a:xfrm>
          <a:prstGeom prst="rightArrow">
            <a:avLst>
              <a:gd name="adj1" fmla="val 56435"/>
              <a:gd name="adj2" fmla="val 60219"/>
            </a:avLst>
          </a:prstGeom>
          <a:solidFill>
            <a:srgbClr val="FFFFCC"/>
          </a:solidFill>
          <a:ln w="38100">
            <a:solidFill>
              <a:schemeClr val="tx1"/>
            </a:solidFill>
            <a:miter lim="800000"/>
            <a:headEnd/>
            <a:tailEnd/>
          </a:ln>
        </p:spPr>
        <p:txBody>
          <a:bodyPr wrap="none" anchor="ctr"/>
          <a:lstStyle/>
          <a:p>
            <a:pPr algn="ctr"/>
            <a:r>
              <a:rPr lang="ja-JP" altLang="en-US" sz="2400" dirty="0" smtClean="0">
                <a:latin typeface="HG丸ｺﾞｼｯｸM-PRO" panose="020F0600000000000000" pitchFamily="50" charset="-128"/>
                <a:ea typeface="HG丸ｺﾞｼｯｸM-PRO" panose="020F0600000000000000" pitchFamily="50" charset="-128"/>
              </a:rPr>
              <a:t>入力を通知</a:t>
            </a:r>
            <a:endParaRPr lang="en-US" altLang="ja-JP" sz="2400" dirty="0">
              <a:latin typeface="HG丸ｺﾞｼｯｸM-PRO" panose="020F0600000000000000" pitchFamily="50" charset="-128"/>
              <a:ea typeface="HG丸ｺﾞｼｯｸM-PRO" panose="020F0600000000000000" pitchFamily="50" charset="-128"/>
            </a:endParaRPr>
          </a:p>
        </p:txBody>
      </p:sp>
      <p:grpSp>
        <p:nvGrpSpPr>
          <p:cNvPr id="4" name="グループ化 3"/>
          <p:cNvGrpSpPr/>
          <p:nvPr/>
        </p:nvGrpSpPr>
        <p:grpSpPr>
          <a:xfrm>
            <a:off x="2328971" y="4857530"/>
            <a:ext cx="3683188" cy="2011965"/>
            <a:chOff x="267028" y="3655949"/>
            <a:chExt cx="3288697" cy="1866218"/>
          </a:xfrm>
        </p:grpSpPr>
        <p:pic>
          <p:nvPicPr>
            <p:cNvPr id="24" name="図 23"/>
            <p:cNvPicPr>
              <a:picLocks noChangeAspect="1"/>
            </p:cNvPicPr>
            <p:nvPr/>
          </p:nvPicPr>
          <p:blipFill rotWithShape="1">
            <a:blip r:embed="rId3" cstate="print">
              <a:extLst>
                <a:ext uri="{28A0092B-C50C-407E-A947-70E740481C1C}">
                  <a14:useLocalDpi xmlns:a14="http://schemas.microsoft.com/office/drawing/2010/main" val="0"/>
                </a:ext>
              </a:extLst>
            </a:blip>
            <a:srcRect t="-1" b="21793"/>
            <a:stretch/>
          </p:blipFill>
          <p:spPr>
            <a:xfrm>
              <a:off x="267028" y="3655949"/>
              <a:ext cx="3288697" cy="1866218"/>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529" y="3789040"/>
              <a:ext cx="1950619" cy="1321362"/>
            </a:xfrm>
            <a:prstGeom prst="rect">
              <a:avLst/>
            </a:prstGeom>
          </p:spPr>
        </p:pic>
      </p:grpSp>
      <p:sp>
        <p:nvSpPr>
          <p:cNvPr id="26" name="正方形/長方形 10"/>
          <p:cNvSpPr>
            <a:spLocks noChangeArrowheads="1"/>
          </p:cNvSpPr>
          <p:nvPr/>
        </p:nvSpPr>
        <p:spPr bwMode="auto">
          <a:xfrm>
            <a:off x="38575" y="1053100"/>
            <a:ext cx="8853905" cy="577627"/>
          </a:xfrm>
          <a:prstGeom prst="rect">
            <a:avLst/>
          </a:prstGeom>
          <a:solidFill>
            <a:schemeClr val="tx1"/>
          </a:solidFill>
          <a:ln w="25400" cap="flat" cmpd="sng">
            <a:solidFill>
              <a:srgbClr val="395E8A"/>
            </a:solidFill>
            <a:bevel/>
            <a:headEnd/>
            <a:tailEnd/>
          </a:ln>
        </p:spPr>
        <p:txBody>
          <a:bodyPr/>
          <a:lstStyle/>
          <a:p>
            <a:r>
              <a:rPr lang="en-US" altLang="ja-JP" sz="2800" dirty="0" smtClean="0">
                <a:solidFill>
                  <a:schemeClr val="bg1"/>
                </a:solidFill>
                <a:latin typeface="HG丸ｺﾞｼｯｸM-PRO" panose="020F0600000000000000" pitchFamily="50" charset="-128"/>
                <a:ea typeface="HG丸ｺﾞｼｯｸM-PRO" panose="020F0600000000000000" pitchFamily="50" charset="-128"/>
                <a:sym typeface="Helvetica" charset="0"/>
              </a:rPr>
              <a:t>hoge@joho24:~$</a:t>
            </a:r>
            <a:r>
              <a:rPr lang="ja-JP" altLang="en-US" sz="2800" dirty="0">
                <a:solidFill>
                  <a:schemeClr val="bg1"/>
                </a:solidFill>
                <a:latin typeface="HG丸ｺﾞｼｯｸM-PRO" panose="020F0600000000000000" pitchFamily="50" charset="-128"/>
                <a:ea typeface="HG丸ｺﾞｼｯｸM-PRO" panose="020F0600000000000000" pitchFamily="50" charset="-128"/>
                <a:sym typeface="Helvetica" charset="0"/>
              </a:rPr>
              <a:t> </a:t>
            </a:r>
            <a:r>
              <a:rPr lang="en-US" altLang="ja-JP" sz="2800" dirty="0" err="1" smtClean="0">
                <a:solidFill>
                  <a:schemeClr val="bg1"/>
                </a:solidFill>
                <a:latin typeface="HG丸ｺﾞｼｯｸM-PRO" panose="020F0600000000000000" pitchFamily="50" charset="-128"/>
                <a:ea typeface="HG丸ｺﾞｼｯｸM-PRO" panose="020F0600000000000000" pitchFamily="50" charset="-128"/>
                <a:sym typeface="Helvetica" charset="0"/>
              </a:rPr>
              <a:t>firefox</a:t>
            </a:r>
            <a:r>
              <a:rPr lang="en-US" altLang="ja-JP" sz="2800" dirty="0" smtClean="0">
                <a:solidFill>
                  <a:schemeClr val="bg1"/>
                </a:solidFill>
                <a:latin typeface="HG丸ｺﾞｼｯｸM-PRO" panose="020F0600000000000000" pitchFamily="50" charset="-128"/>
                <a:ea typeface="HG丸ｺﾞｼｯｸM-PRO" panose="020F0600000000000000" pitchFamily="50" charset="-128"/>
                <a:sym typeface="Helvetica" charset="0"/>
              </a:rPr>
              <a:t>   </a:t>
            </a:r>
            <a:endParaRPr lang="ja-JP" altLang="en-US"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15010" y="1671191"/>
            <a:ext cx="5955162" cy="461665"/>
          </a:xfrm>
          <a:prstGeom prst="rect">
            <a:avLst/>
          </a:prstGeom>
          <a:noFill/>
        </p:spPr>
        <p:txBody>
          <a:bodyPr wrap="squar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もしくは，ブラウザアイコンをクリック</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4" name="屈折矢印 13"/>
          <p:cNvSpPr/>
          <p:nvPr/>
        </p:nvSpPr>
        <p:spPr>
          <a:xfrm rot="16200000" flipH="1">
            <a:off x="5292443" y="3846639"/>
            <a:ext cx="2266606" cy="2804541"/>
          </a:xfrm>
          <a:prstGeom prst="bentUpArrow">
            <a:avLst>
              <a:gd name="adj1" fmla="val 19518"/>
              <a:gd name="adj2" fmla="val 25000"/>
              <a:gd name="adj3" fmla="val 25000"/>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正方形/長方形 1"/>
          <p:cNvSpPr/>
          <p:nvPr/>
        </p:nvSpPr>
        <p:spPr>
          <a:xfrm>
            <a:off x="5473258" y="5540350"/>
            <a:ext cx="2339102" cy="461665"/>
          </a:xfrm>
          <a:prstGeom prst="rect">
            <a:avLst/>
          </a:prstGeom>
        </p:spPr>
        <p:txBody>
          <a:bodyPr wrap="none">
            <a:spAutoFit/>
          </a:bodyPr>
          <a:lstStyle/>
          <a:p>
            <a:pPr algn="ctr"/>
            <a:r>
              <a:rPr lang="ja-JP" altLang="en-US" sz="2400" dirty="0" smtClean="0">
                <a:latin typeface="HG丸ｺﾞｼｯｸM-PRO" panose="020F0600000000000000" pitchFamily="50" charset="-128"/>
                <a:ea typeface="HG丸ｺﾞｼｯｸM-PRO" panose="020F0600000000000000" pitchFamily="50" charset="-128"/>
              </a:rPr>
              <a:t>画面描画を提供</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6" name="左右矢印 5"/>
          <p:cNvSpPr/>
          <p:nvPr/>
        </p:nvSpPr>
        <p:spPr>
          <a:xfrm>
            <a:off x="3275856" y="2931131"/>
            <a:ext cx="2016224" cy="73978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X </a:t>
            </a:r>
            <a:r>
              <a:rPr kumimoji="1" lang="ja-JP" altLang="en-US" dirty="0" smtClean="0"/>
              <a:t>プロトコル</a:t>
            </a:r>
            <a:endParaRPr kumimoji="1" lang="ja-JP" altLang="en-US" dirty="0"/>
          </a:p>
        </p:txBody>
      </p:sp>
    </p:spTree>
    <p:extLst>
      <p:ext uri="{BB962C8B-B14F-4D97-AF65-F5344CB8AC3E}">
        <p14:creationId xmlns:p14="http://schemas.microsoft.com/office/powerpoint/2010/main" val="337159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3" grpId="0" animBg="1"/>
      <p:bldP spid="26" grpId="0" animBg="1"/>
      <p:bldP spid="5" grpId="0"/>
      <p:bldP spid="14" grpId="0" animBg="1"/>
      <p:bldP spid="2"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a:xfrm>
            <a:off x="0" y="0"/>
            <a:ext cx="8686800" cy="720000"/>
          </a:xfrm>
        </p:spPr>
        <p:txBody>
          <a:bodyPr>
            <a:normAutofit/>
          </a:bodyPr>
          <a:lstStyle/>
          <a:p>
            <a:r>
              <a:rPr lang="ja-JP" altLang="en-US" dirty="0" smtClean="0"/>
              <a:t>様々な </a:t>
            </a:r>
            <a:r>
              <a:rPr lang="en-US" altLang="ja-JP" dirty="0" smtClean="0"/>
              <a:t>X </a:t>
            </a:r>
            <a:r>
              <a:rPr lang="ja-JP" altLang="en-US" dirty="0" smtClean="0"/>
              <a:t>クライアント</a:t>
            </a:r>
          </a:p>
        </p:txBody>
      </p:sp>
      <p:sp>
        <p:nvSpPr>
          <p:cNvPr id="12291" name="コンテンツ プレースホルダ 2"/>
          <p:cNvSpPr>
            <a:spLocks noGrp="1"/>
          </p:cNvSpPr>
          <p:nvPr>
            <p:ph idx="1"/>
          </p:nvPr>
        </p:nvSpPr>
        <p:spPr>
          <a:xfrm>
            <a:off x="0" y="720000"/>
            <a:ext cx="9144000" cy="5589320"/>
          </a:xfrm>
        </p:spPr>
        <p:txBody>
          <a:bodyPr>
            <a:normAutofit/>
          </a:bodyPr>
          <a:lstStyle/>
          <a:p>
            <a:pPr>
              <a:lnSpc>
                <a:spcPct val="90000"/>
              </a:lnSpc>
            </a:pPr>
            <a:r>
              <a:rPr lang="en-US" altLang="ja-JP" sz="3000" dirty="0" smtClean="0"/>
              <a:t>xfce4-terminal: </a:t>
            </a:r>
            <a:r>
              <a:rPr lang="ja-JP" altLang="en-US" sz="3000" dirty="0" smtClean="0"/>
              <a:t>端末エミュレータ</a:t>
            </a:r>
            <a:endParaRPr lang="en-US" altLang="ja-JP" sz="3000" dirty="0" smtClean="0"/>
          </a:p>
          <a:p>
            <a:pPr lvl="1"/>
            <a:r>
              <a:rPr lang="ja-JP" altLang="en-US" sz="2600" dirty="0" smtClean="0"/>
              <a:t>よく</a:t>
            </a:r>
            <a:r>
              <a:rPr lang="en-US" altLang="ja-JP" sz="2600" dirty="0" smtClean="0"/>
              <a:t> terminal </a:t>
            </a:r>
            <a:r>
              <a:rPr lang="ja-JP" altLang="en-US" sz="2600" dirty="0" smtClean="0"/>
              <a:t>と呼ばれるものの一つ</a:t>
            </a:r>
            <a:endParaRPr lang="en-US" altLang="ja-JP" sz="2600" dirty="0" smtClean="0"/>
          </a:p>
          <a:p>
            <a:pPr>
              <a:lnSpc>
                <a:spcPct val="90000"/>
              </a:lnSpc>
            </a:pPr>
            <a:r>
              <a:rPr lang="en-US" altLang="ja-JP" sz="3000" dirty="0" err="1" smtClean="0"/>
              <a:t>xeyes</a:t>
            </a:r>
            <a:r>
              <a:rPr lang="en-US" altLang="ja-JP" sz="3000" dirty="0" smtClean="0"/>
              <a:t>: </a:t>
            </a:r>
            <a:r>
              <a:rPr lang="ja-JP" altLang="en-US" sz="3000" dirty="0" smtClean="0"/>
              <a:t>マウスカーソルの追跡</a:t>
            </a:r>
          </a:p>
          <a:p>
            <a:pPr>
              <a:lnSpc>
                <a:spcPct val="90000"/>
              </a:lnSpc>
            </a:pPr>
            <a:r>
              <a:rPr lang="en-US" altLang="ja-JP" sz="3000" dirty="0" err="1" smtClean="0"/>
              <a:t>xlogo</a:t>
            </a:r>
            <a:r>
              <a:rPr lang="en-US" altLang="ja-JP" sz="3000" dirty="0" smtClean="0"/>
              <a:t>: X</a:t>
            </a:r>
            <a:r>
              <a:rPr lang="ja-JP" altLang="en-US" sz="3000" dirty="0" smtClean="0"/>
              <a:t>のロゴ表示</a:t>
            </a:r>
          </a:p>
          <a:p>
            <a:pPr>
              <a:lnSpc>
                <a:spcPct val="90000"/>
              </a:lnSpc>
            </a:pPr>
            <a:r>
              <a:rPr lang="en-US" altLang="ja-JP" sz="3000" dirty="0" err="1" smtClean="0"/>
              <a:t>xclock</a:t>
            </a:r>
            <a:r>
              <a:rPr lang="en-US" altLang="ja-JP" sz="3000" dirty="0" smtClean="0"/>
              <a:t>: </a:t>
            </a:r>
            <a:r>
              <a:rPr lang="ja-JP" altLang="en-US" sz="3000" dirty="0" smtClean="0"/>
              <a:t>時計</a:t>
            </a:r>
          </a:p>
          <a:p>
            <a:pPr>
              <a:lnSpc>
                <a:spcPct val="90000"/>
              </a:lnSpc>
            </a:pPr>
            <a:r>
              <a:rPr lang="en-US" altLang="ja-JP" sz="3000" dirty="0" err="1" smtClean="0"/>
              <a:t>xfontsel</a:t>
            </a:r>
            <a:r>
              <a:rPr lang="en-US" altLang="ja-JP" sz="3000" dirty="0" smtClean="0"/>
              <a:t>: </a:t>
            </a:r>
            <a:r>
              <a:rPr lang="ja-JP" altLang="en-US" sz="3000" dirty="0" smtClean="0"/>
              <a:t>色・フォントの</a:t>
            </a:r>
            <a:r>
              <a:rPr lang="en-US" altLang="ja-JP" sz="3000" dirty="0" smtClean="0"/>
              <a:t/>
            </a:r>
            <a:br>
              <a:rPr lang="en-US" altLang="ja-JP" sz="3000" dirty="0" smtClean="0"/>
            </a:br>
            <a:r>
              <a:rPr lang="ja-JP" altLang="en-US" sz="3000" dirty="0" smtClean="0"/>
              <a:t>一覧表示</a:t>
            </a:r>
          </a:p>
          <a:p>
            <a:pPr>
              <a:lnSpc>
                <a:spcPct val="90000"/>
              </a:lnSpc>
            </a:pPr>
            <a:r>
              <a:rPr lang="en-US" altLang="ja-JP" sz="3000" dirty="0" err="1" smtClean="0"/>
              <a:t>xcalc</a:t>
            </a:r>
            <a:r>
              <a:rPr lang="en-US" altLang="ja-JP" sz="3000" dirty="0" smtClean="0"/>
              <a:t>: </a:t>
            </a:r>
            <a:r>
              <a:rPr lang="ja-JP" altLang="en-US" sz="3000" dirty="0" smtClean="0"/>
              <a:t>電卓 </a:t>
            </a:r>
            <a:endParaRPr lang="en-US" altLang="ja-JP" sz="3000" dirty="0" smtClean="0"/>
          </a:p>
          <a:p>
            <a:pPr>
              <a:lnSpc>
                <a:spcPct val="90000"/>
              </a:lnSpc>
            </a:pPr>
            <a:r>
              <a:rPr lang="ja-JP" altLang="en-US" sz="2600" dirty="0" smtClean="0"/>
              <a:t>その他</a:t>
            </a:r>
          </a:p>
          <a:p>
            <a:pPr lvl="1">
              <a:lnSpc>
                <a:spcPct val="90000"/>
              </a:lnSpc>
            </a:pPr>
            <a:r>
              <a:rPr lang="en-US" altLang="ja-JP" sz="2200" dirty="0" err="1" smtClean="0"/>
              <a:t>emacs</a:t>
            </a:r>
            <a:r>
              <a:rPr lang="en-US" altLang="ja-JP" sz="2200" dirty="0" smtClean="0"/>
              <a:t>, </a:t>
            </a:r>
            <a:r>
              <a:rPr lang="en-US" altLang="ja-JP" sz="2200" dirty="0" err="1" smtClean="0"/>
              <a:t>gvim</a:t>
            </a:r>
            <a:r>
              <a:rPr lang="en-US" altLang="ja-JP" sz="2200" dirty="0" smtClean="0"/>
              <a:t>, </a:t>
            </a:r>
            <a:r>
              <a:rPr lang="en-US" altLang="ja-JP" sz="2200" dirty="0" err="1" smtClean="0"/>
              <a:t>firefox</a:t>
            </a:r>
            <a:r>
              <a:rPr lang="en-US" altLang="ja-JP" sz="2200" dirty="0" smtClean="0"/>
              <a:t>, </a:t>
            </a:r>
            <a:br>
              <a:rPr lang="en-US" altLang="ja-JP" sz="2200" dirty="0" smtClean="0"/>
            </a:br>
            <a:r>
              <a:rPr lang="en-US" altLang="ja-JP" sz="2200" dirty="0" err="1" smtClean="0"/>
              <a:t>xpenguins</a:t>
            </a:r>
            <a:r>
              <a:rPr lang="en-US" altLang="ja-JP" sz="2200" dirty="0" smtClean="0"/>
              <a:t>, </a:t>
            </a:r>
            <a:r>
              <a:rPr lang="en-US" altLang="ja-JP" sz="2200" dirty="0" err="1" smtClean="0"/>
              <a:t>oneko</a:t>
            </a:r>
            <a:r>
              <a:rPr lang="en-US" altLang="ja-JP" sz="2200" dirty="0" smtClean="0"/>
              <a:t>, …</a:t>
            </a:r>
            <a:endParaRPr lang="ja-JP" altLang="en-US" sz="2200" dirty="0" smtClean="0"/>
          </a:p>
          <a:p>
            <a:endParaRPr lang="ja-JP" altLang="en-US" dirty="0" smtClean="0"/>
          </a:p>
        </p:txBody>
      </p:sp>
      <p:pic>
        <p:nvPicPr>
          <p:cNvPr id="7" name="Picture 2" descr="C:\Users\seigi\AppData\Dropbox\y2015\0626\screenshot_xfce_kairy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2322512"/>
            <a:ext cx="4959969" cy="396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8154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a:xfrm>
            <a:off x="0" y="0"/>
            <a:ext cx="9144000" cy="720000"/>
          </a:xfrm>
        </p:spPr>
        <p:txBody>
          <a:bodyPr>
            <a:normAutofit/>
          </a:bodyPr>
          <a:lstStyle/>
          <a:p>
            <a:r>
              <a:rPr lang="ja-JP" altLang="en-US" dirty="0" smtClean="0"/>
              <a:t>ネットワーク透過性</a:t>
            </a:r>
          </a:p>
        </p:txBody>
      </p:sp>
      <p:sp>
        <p:nvSpPr>
          <p:cNvPr id="13315" name="コンテンツ プレースホルダ 2"/>
          <p:cNvSpPr>
            <a:spLocks noGrp="1"/>
          </p:cNvSpPr>
          <p:nvPr>
            <p:ph idx="1"/>
          </p:nvPr>
        </p:nvSpPr>
        <p:spPr>
          <a:xfrm>
            <a:off x="0" y="720000"/>
            <a:ext cx="9144000" cy="4714683"/>
          </a:xfrm>
        </p:spPr>
        <p:txBody>
          <a:bodyPr>
            <a:normAutofit fontScale="92500"/>
          </a:bodyPr>
          <a:lstStyle/>
          <a:p>
            <a:r>
              <a:rPr lang="ja-JP" altLang="en-US" dirty="0" smtClean="0"/>
              <a:t>他の計算機に画面を表示できる </a:t>
            </a:r>
            <a:r>
              <a:rPr lang="en-US" altLang="ja-JP" dirty="0" smtClean="0"/>
              <a:t>(</a:t>
            </a:r>
            <a:r>
              <a:rPr lang="ja-JP" altLang="en-US" dirty="0" smtClean="0"/>
              <a:t>逆も可</a:t>
            </a:r>
            <a:r>
              <a:rPr lang="en-US" altLang="ja-JP" dirty="0" smtClean="0"/>
              <a:t>)</a:t>
            </a:r>
          </a:p>
          <a:p>
            <a:pPr lvl="1"/>
            <a:r>
              <a:rPr lang="ja-JP" altLang="en-US" dirty="0" smtClean="0"/>
              <a:t>ネットワーク上のリモートホストの計算機資源をあたかもローカルホストの資源であるかのように利用できる</a:t>
            </a:r>
            <a:endParaRPr lang="en-US" altLang="ja-JP" dirty="0" smtClean="0"/>
          </a:p>
          <a:p>
            <a:pPr lvl="1"/>
            <a:r>
              <a:rPr lang="ja-JP" altLang="en-US" dirty="0" smtClean="0">
                <a:solidFill>
                  <a:srgbClr val="404040"/>
                </a:solidFill>
              </a:rPr>
              <a:t>異なる </a:t>
            </a:r>
            <a:r>
              <a:rPr lang="en-US" altLang="ja-JP" dirty="0" smtClean="0">
                <a:solidFill>
                  <a:srgbClr val="404040"/>
                </a:solidFill>
              </a:rPr>
              <a:t>OS </a:t>
            </a:r>
            <a:r>
              <a:rPr lang="ja-JP" altLang="en-US" dirty="0" smtClean="0">
                <a:solidFill>
                  <a:srgbClr val="404040"/>
                </a:solidFill>
              </a:rPr>
              <a:t>の計算機間でも画面を表示できる</a:t>
            </a:r>
            <a:endParaRPr lang="en-US" altLang="ja-JP" dirty="0" smtClean="0">
              <a:solidFill>
                <a:srgbClr val="404040"/>
              </a:solidFill>
            </a:endParaRPr>
          </a:p>
          <a:p>
            <a:r>
              <a:rPr lang="ja-JP" altLang="en-US" dirty="0" smtClean="0">
                <a:solidFill>
                  <a:srgbClr val="404040"/>
                </a:solidFill>
              </a:rPr>
              <a:t>注意しないと他の計算機から画面を</a:t>
            </a:r>
            <a:r>
              <a:rPr lang="ja-JP" altLang="en-US" b="1" dirty="0" smtClean="0">
                <a:solidFill>
                  <a:srgbClr val="FF0000"/>
                </a:solidFill>
              </a:rPr>
              <a:t>覗き見</a:t>
            </a:r>
            <a:r>
              <a:rPr lang="ja-JP" altLang="en-US" dirty="0" smtClean="0">
                <a:solidFill>
                  <a:srgbClr val="404040"/>
                </a:solidFill>
              </a:rPr>
              <a:t>られてしまう</a:t>
            </a:r>
            <a:r>
              <a:rPr lang="ja-JP" altLang="en-US" dirty="0" smtClean="0"/>
              <a:t>ことも</a:t>
            </a:r>
            <a:endParaRPr lang="en-US" altLang="ja-JP" dirty="0" smtClean="0"/>
          </a:p>
          <a:p>
            <a:pPr lvl="1"/>
            <a:r>
              <a:rPr lang="ja-JP" altLang="en-US" dirty="0" smtClean="0"/>
              <a:t>パケット盗聴をされる危険性もある</a:t>
            </a:r>
          </a:p>
          <a:p>
            <a:r>
              <a:rPr lang="en-US" altLang="ja-JP" dirty="0" smtClean="0"/>
              <a:t>X </a:t>
            </a:r>
            <a:r>
              <a:rPr lang="ja-JP" altLang="en-US" dirty="0" smtClean="0"/>
              <a:t>プロトコルを用いた通信を許可する</a:t>
            </a:r>
            <a:r>
              <a:rPr lang="en-US" altLang="ja-JP" dirty="0" smtClean="0"/>
              <a:t>/</a:t>
            </a:r>
            <a:r>
              <a:rPr lang="ja-JP" altLang="en-US" dirty="0" smtClean="0"/>
              <a:t>許可しないは設定可能</a:t>
            </a:r>
          </a:p>
          <a:p>
            <a:pPr lvl="1"/>
            <a:r>
              <a:rPr lang="en-US" altLang="ja-JP" dirty="0" err="1" smtClean="0">
                <a:solidFill>
                  <a:srgbClr val="FF0000"/>
                </a:solidFill>
              </a:rPr>
              <a:t>xhost</a:t>
            </a:r>
            <a:r>
              <a:rPr lang="en-US" altLang="ja-JP" dirty="0" smtClean="0">
                <a:solidFill>
                  <a:srgbClr val="FF0000"/>
                </a:solidFill>
              </a:rPr>
              <a:t>, </a:t>
            </a:r>
            <a:r>
              <a:rPr lang="en-US" altLang="ja-JP" dirty="0" err="1" smtClean="0">
                <a:solidFill>
                  <a:srgbClr val="FF0000"/>
                </a:solidFill>
              </a:rPr>
              <a:t>xauth</a:t>
            </a:r>
            <a:r>
              <a:rPr lang="en-US" altLang="ja-JP" dirty="0" smtClean="0">
                <a:solidFill>
                  <a:srgbClr val="FF0000"/>
                </a:solidFill>
              </a:rPr>
              <a:t> </a:t>
            </a:r>
            <a:r>
              <a:rPr lang="ja-JP" altLang="en-US" dirty="0" smtClean="0"/>
              <a:t>コマンドを使って設定 </a:t>
            </a:r>
            <a:r>
              <a:rPr lang="en-US" altLang="ja-JP" dirty="0" smtClean="0"/>
              <a:t>(</a:t>
            </a:r>
            <a:r>
              <a:rPr lang="ja-JP" altLang="en-US" dirty="0" smtClean="0"/>
              <a:t>詳しくは実習で</a:t>
            </a:r>
            <a:r>
              <a:rPr lang="en-US" altLang="ja-JP" dirty="0" smtClean="0"/>
              <a:t>)</a:t>
            </a:r>
          </a:p>
          <a:p>
            <a:endParaRPr lang="ja-JP" altLang="en-US" dirty="0" smtClean="0"/>
          </a:p>
        </p:txBody>
      </p:sp>
    </p:spTree>
    <p:extLst>
      <p:ext uri="{BB962C8B-B14F-4D97-AF65-F5344CB8AC3E}">
        <p14:creationId xmlns:p14="http://schemas.microsoft.com/office/powerpoint/2010/main" val="278736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xfrm>
            <a:off x="-6891" y="0"/>
            <a:ext cx="9144000" cy="720000"/>
          </a:xfrm>
        </p:spPr>
        <p:txBody>
          <a:bodyPr>
            <a:normAutofit/>
          </a:bodyPr>
          <a:lstStyle/>
          <a:p>
            <a:r>
              <a:rPr lang="ja-JP" altLang="en-US" dirty="0" smtClean="0"/>
              <a:t>いろいろな </a:t>
            </a:r>
            <a:r>
              <a:rPr lang="en-US" altLang="ja-JP" dirty="0" smtClean="0"/>
              <a:t>OS </a:t>
            </a:r>
            <a:r>
              <a:rPr lang="ja-JP" altLang="en-US" dirty="0" smtClean="0"/>
              <a:t>で動く </a:t>
            </a:r>
            <a:r>
              <a:rPr lang="en-US" altLang="ja-JP" dirty="0" smtClean="0"/>
              <a:t>X</a:t>
            </a:r>
            <a:endParaRPr lang="ja-JP" altLang="en-US" dirty="0" smtClean="0"/>
          </a:p>
        </p:txBody>
      </p:sp>
      <p:sp>
        <p:nvSpPr>
          <p:cNvPr id="15363" name="コンテンツ プレースホルダ 2"/>
          <p:cNvSpPr>
            <a:spLocks noGrp="1"/>
          </p:cNvSpPr>
          <p:nvPr>
            <p:ph idx="1"/>
          </p:nvPr>
        </p:nvSpPr>
        <p:spPr>
          <a:xfrm>
            <a:off x="0" y="720000"/>
            <a:ext cx="8964488" cy="4858699"/>
          </a:xfrm>
        </p:spPr>
        <p:txBody>
          <a:bodyPr>
            <a:normAutofit/>
          </a:bodyPr>
          <a:lstStyle/>
          <a:p>
            <a:r>
              <a:rPr lang="en-US" altLang="ja-JP" sz="2800" dirty="0" smtClean="0"/>
              <a:t>Windows</a:t>
            </a:r>
            <a:r>
              <a:rPr lang="ja-JP" altLang="en-US" sz="2800" dirty="0" smtClean="0"/>
              <a:t>の場合</a:t>
            </a:r>
          </a:p>
          <a:p>
            <a:pPr lvl="1"/>
            <a:r>
              <a:rPr lang="en-US" altLang="ja-JP" sz="2400" dirty="0" err="1" smtClean="0"/>
              <a:t>Cygwin</a:t>
            </a:r>
            <a:r>
              <a:rPr lang="en-US" altLang="ja-JP" sz="2400" dirty="0" smtClean="0"/>
              <a:t>/X, </a:t>
            </a:r>
            <a:r>
              <a:rPr lang="en-US" altLang="ja-JP" sz="2400" dirty="0" err="1" smtClean="0"/>
              <a:t>Xming</a:t>
            </a:r>
            <a:r>
              <a:rPr lang="en-US" altLang="ja-JP" sz="2400" dirty="0" smtClean="0"/>
              <a:t>,… </a:t>
            </a:r>
          </a:p>
          <a:p>
            <a:pPr lvl="2"/>
            <a:r>
              <a:rPr lang="ja-JP" altLang="en-US" sz="2000" dirty="0" smtClean="0"/>
              <a:t>無料</a:t>
            </a:r>
          </a:p>
          <a:p>
            <a:pPr lvl="1"/>
            <a:r>
              <a:rPr lang="en-US" altLang="ja-JP" sz="2400" dirty="0" smtClean="0"/>
              <a:t>ASTEC-X, Exceed,…</a:t>
            </a:r>
          </a:p>
          <a:p>
            <a:pPr lvl="2"/>
            <a:r>
              <a:rPr lang="ja-JP" altLang="en-US" sz="2000" dirty="0" smtClean="0"/>
              <a:t>商用</a:t>
            </a:r>
          </a:p>
          <a:p>
            <a:r>
              <a:rPr lang="en-US" altLang="ja-JP" sz="2800" dirty="0" smtClean="0"/>
              <a:t>OS X (Mac) </a:t>
            </a:r>
            <a:r>
              <a:rPr lang="ja-JP" altLang="en-US" sz="2800" dirty="0" smtClean="0"/>
              <a:t>の場合</a:t>
            </a:r>
            <a:endParaRPr lang="en-US" altLang="ja-JP" sz="2800" dirty="0" smtClean="0"/>
          </a:p>
          <a:p>
            <a:pPr lvl="1"/>
            <a:r>
              <a:rPr lang="en-US" altLang="ja-JP" sz="2400" dirty="0" err="1" smtClean="0"/>
              <a:t>XQuartz</a:t>
            </a:r>
            <a:endParaRPr lang="en-US" altLang="ja-JP" sz="2400" dirty="0" smtClean="0"/>
          </a:p>
          <a:p>
            <a:pPr lvl="2"/>
            <a:r>
              <a:rPr lang="ja-JP" altLang="en-US" sz="2000" dirty="0"/>
              <a:t>無料</a:t>
            </a:r>
            <a:endParaRPr lang="en-US" altLang="ja-JP" sz="2000" dirty="0" smtClean="0"/>
          </a:p>
          <a:p>
            <a:pPr lvl="1">
              <a:buFontTx/>
              <a:buNone/>
            </a:pPr>
            <a:endParaRPr lang="ja-JP" altLang="en-US" dirty="0" smtClean="0"/>
          </a:p>
          <a:p>
            <a:endParaRPr lang="ja-JP" altLang="en-US" dirty="0" smtClean="0"/>
          </a:p>
        </p:txBody>
      </p:sp>
      <p:pic>
        <p:nvPicPr>
          <p:cNvPr id="15364" name="Picture 4" descr="cygx-nodecoration-openbox-gv-xfig-ddd-20031224-0010"/>
          <p:cNvPicPr>
            <a:picLocks noChangeAspect="1" noChangeArrowheads="1"/>
          </p:cNvPicPr>
          <p:nvPr/>
        </p:nvPicPr>
        <p:blipFill>
          <a:blip r:embed="rId3" cstate="print">
            <a:lum bright="18000" contrast="24000"/>
            <a:extLst>
              <a:ext uri="{28A0092B-C50C-407E-A947-70E740481C1C}">
                <a14:useLocalDpi xmlns:a14="http://schemas.microsoft.com/office/drawing/2010/main" val="0"/>
              </a:ext>
            </a:extLst>
          </a:blip>
          <a:srcRect/>
          <a:stretch>
            <a:fillRect/>
          </a:stretch>
        </p:blipFill>
        <p:spPr bwMode="auto">
          <a:xfrm>
            <a:off x="4035847" y="915765"/>
            <a:ext cx="5108153"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p:nvPr/>
        </p:nvSpPr>
        <p:spPr>
          <a:xfrm>
            <a:off x="6444208" y="4572012"/>
            <a:ext cx="2420856" cy="461665"/>
          </a:xfrm>
          <a:prstGeom prst="rect">
            <a:avLst/>
          </a:prstGeom>
          <a:noFill/>
        </p:spPr>
        <p:txBody>
          <a:bodyPr wrap="none" rtlCol="0">
            <a:spAutoFit/>
          </a:bodyPr>
          <a:lstStyle/>
          <a:p>
            <a:r>
              <a:rPr kumimoji="1" lang="en-US" altLang="ja-JP" sz="2400" dirty="0" err="1" smtClean="0">
                <a:latin typeface="HG丸ｺﾞｼｯｸM-PRO" panose="020F0600000000000000" pitchFamily="50" charset="-128"/>
                <a:ea typeface="HG丸ｺﾞｼｯｸM-PRO" panose="020F0600000000000000" pitchFamily="50" charset="-128"/>
              </a:rPr>
              <a:t>Cygwin</a:t>
            </a:r>
            <a:r>
              <a:rPr kumimoji="1" lang="en-US" altLang="ja-JP" sz="2400" dirty="0" smtClean="0">
                <a:latin typeface="HG丸ｺﾞｼｯｸM-PRO" panose="020F0600000000000000" pitchFamily="50" charset="-128"/>
                <a:ea typeface="HG丸ｺﾞｼｯｸM-PRO" panose="020F0600000000000000" pitchFamily="50" charset="-128"/>
              </a:rPr>
              <a:t>/X </a:t>
            </a:r>
            <a:r>
              <a:rPr kumimoji="1" lang="ja-JP" altLang="en-US" sz="2400" dirty="0" smtClean="0">
                <a:latin typeface="HG丸ｺﾞｼｯｸM-PRO" panose="020F0600000000000000" pitchFamily="50" charset="-128"/>
                <a:ea typeface="HG丸ｺﾞｼｯｸM-PRO" panose="020F0600000000000000" pitchFamily="50" charset="-128"/>
              </a:rPr>
              <a:t>の例</a:t>
            </a:r>
            <a:endParaRPr kumimoji="1" lang="ja-JP" altLang="en-US" sz="2400" dirty="0">
              <a:latin typeface="HG丸ｺﾞｼｯｸM-PRO" panose="020F0600000000000000" pitchFamily="50" charset="-128"/>
              <a:ea typeface="HG丸ｺﾞｼｯｸM-PRO" panose="020F0600000000000000"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22" y="1"/>
            <a:ext cx="9145022" cy="720000"/>
          </a:xfrm>
        </p:spPr>
        <p:txBody>
          <a:bodyPr/>
          <a:lstStyle/>
          <a:p>
            <a:r>
              <a:rPr kumimoji="1" lang="ja-JP" altLang="en-US" dirty="0" smtClean="0"/>
              <a:t>何気ない日常の風景</a:t>
            </a:r>
            <a:endParaRPr kumimoji="1" lang="ja-JP" altLang="en-US" dirty="0"/>
          </a:p>
        </p:txBody>
      </p:sp>
      <p:sp>
        <p:nvSpPr>
          <p:cNvPr id="3" name="コンテンツ プレースホルダ 2"/>
          <p:cNvSpPr>
            <a:spLocks noGrp="1"/>
          </p:cNvSpPr>
          <p:nvPr>
            <p:ph idx="1"/>
          </p:nvPr>
        </p:nvSpPr>
        <p:spPr>
          <a:xfrm>
            <a:off x="0" y="720001"/>
            <a:ext cx="9144000" cy="6137999"/>
          </a:xfrm>
        </p:spPr>
        <p:txBody>
          <a:bodyPr>
            <a:normAutofit/>
          </a:bodyPr>
          <a:lstStyle/>
          <a:p>
            <a:r>
              <a:rPr lang="ja-JP" altLang="en-US" dirty="0" smtClean="0"/>
              <a:t>シラバスで講義を検索，</a:t>
            </a:r>
            <a:r>
              <a:rPr lang="en-US" altLang="ja-JP" dirty="0" smtClean="0"/>
              <a:t>ELMS </a:t>
            </a:r>
            <a:r>
              <a:rPr lang="ja-JP" altLang="en-US" dirty="0" smtClean="0"/>
              <a:t>で履修登録</a:t>
            </a:r>
            <a:endParaRPr lang="en-US" altLang="ja-JP" dirty="0" smtClean="0"/>
          </a:p>
          <a:p>
            <a:r>
              <a:rPr lang="en-US" altLang="ja-JP" dirty="0" smtClean="0"/>
              <a:t>Amazon </a:t>
            </a:r>
            <a:r>
              <a:rPr lang="ja-JP" altLang="en-US" dirty="0" smtClean="0"/>
              <a:t>で解析力学の本を購入</a:t>
            </a:r>
            <a:endParaRPr kumimoji="1" lang="en-US" altLang="ja-JP" dirty="0" smtClean="0"/>
          </a:p>
          <a:p>
            <a:pPr lvl="1"/>
            <a:r>
              <a:rPr lang="en-US" altLang="ja-JP" dirty="0" smtClean="0"/>
              <a:t>WWW </a:t>
            </a:r>
            <a:r>
              <a:rPr kumimoji="1" lang="ja-JP" altLang="en-US" dirty="0" smtClean="0"/>
              <a:t>サーバ </a:t>
            </a:r>
            <a:r>
              <a:rPr kumimoji="1" lang="en-US" altLang="ja-JP" dirty="0" smtClean="0"/>
              <a:t>(</a:t>
            </a:r>
            <a:r>
              <a:rPr kumimoji="1" lang="ja-JP" altLang="en-US" dirty="0" smtClean="0"/>
              <a:t>サーバ</a:t>
            </a:r>
            <a:r>
              <a:rPr kumimoji="1" lang="en-US" altLang="ja-JP" dirty="0" smtClean="0"/>
              <a:t>) </a:t>
            </a:r>
            <a:r>
              <a:rPr kumimoji="1" lang="ja-JP" altLang="en-US" dirty="0" smtClean="0"/>
              <a:t>とブラウザ </a:t>
            </a:r>
            <a:r>
              <a:rPr kumimoji="1" lang="en-US" altLang="ja-JP" dirty="0" smtClean="0"/>
              <a:t>(</a:t>
            </a:r>
            <a:r>
              <a:rPr kumimoji="1" lang="ja-JP" altLang="en-US" dirty="0" smtClean="0"/>
              <a:t>クライアント</a:t>
            </a:r>
            <a:r>
              <a:rPr kumimoji="1" lang="en-US" altLang="ja-JP" dirty="0" smtClean="0"/>
              <a:t>)</a:t>
            </a:r>
          </a:p>
          <a:p>
            <a:r>
              <a:rPr lang="ja-JP" altLang="en-US" dirty="0" smtClean="0"/>
              <a:t>講義の担当教官に質問メールを送信</a:t>
            </a:r>
            <a:endParaRPr lang="en-US" altLang="ja-JP" dirty="0" smtClean="0"/>
          </a:p>
          <a:p>
            <a:pPr lvl="1"/>
            <a:r>
              <a:rPr lang="ja-JP" altLang="en-US" dirty="0" smtClean="0"/>
              <a:t>メールサーバ</a:t>
            </a:r>
            <a:r>
              <a:rPr lang="en-US" altLang="ja-JP" dirty="0" smtClean="0"/>
              <a:t> (</a:t>
            </a:r>
            <a:r>
              <a:rPr lang="ja-JP" altLang="en-US" dirty="0" smtClean="0"/>
              <a:t>サーバ</a:t>
            </a:r>
            <a:r>
              <a:rPr lang="en-US" altLang="ja-JP" dirty="0" smtClean="0"/>
              <a:t>) </a:t>
            </a:r>
            <a:r>
              <a:rPr lang="ja-JP" altLang="en-US" dirty="0" smtClean="0"/>
              <a:t>とメーラ</a:t>
            </a:r>
            <a:r>
              <a:rPr lang="en-US" altLang="ja-JP" dirty="0" smtClean="0"/>
              <a:t> (</a:t>
            </a:r>
            <a:r>
              <a:rPr lang="ja-JP" altLang="en-US" dirty="0" smtClean="0"/>
              <a:t>クライアント</a:t>
            </a:r>
            <a:r>
              <a:rPr lang="en-US" altLang="ja-JP" dirty="0" smtClean="0"/>
              <a:t>)</a:t>
            </a:r>
          </a:p>
          <a:p>
            <a:pPr lvl="1"/>
            <a:endParaRPr kumimoji="1" lang="en-US" altLang="ja-JP" dirty="0" smtClean="0"/>
          </a:p>
          <a:p>
            <a:pPr algn="ctr">
              <a:buNone/>
            </a:pPr>
            <a:r>
              <a:rPr lang="ja-JP" altLang="en-US" dirty="0" smtClean="0"/>
              <a:t>何気なく使用されているネットワークの</a:t>
            </a:r>
            <a:endParaRPr lang="en-US" altLang="ja-JP" dirty="0" smtClean="0"/>
          </a:p>
          <a:p>
            <a:pPr algn="ctr">
              <a:buNone/>
            </a:pPr>
            <a:r>
              <a:rPr lang="ja-JP" altLang="en-US" dirty="0" smtClean="0"/>
              <a:t>基本的な仕組み</a:t>
            </a:r>
            <a:endParaRPr lang="en-US" altLang="ja-JP" dirty="0" smtClean="0"/>
          </a:p>
          <a:p>
            <a:pPr algn="ctr">
              <a:buNone/>
            </a:pPr>
            <a:endParaRPr lang="en-US" altLang="ja-JP" sz="2000" dirty="0" smtClean="0"/>
          </a:p>
          <a:p>
            <a:pPr marL="265112" lvl="1" indent="0" algn="ctr">
              <a:buNone/>
            </a:pPr>
            <a:r>
              <a:rPr lang="ja-JP" altLang="en-US" sz="4000" dirty="0" smtClean="0">
                <a:solidFill>
                  <a:srgbClr val="FF0000"/>
                </a:solidFill>
              </a:rPr>
              <a:t>サーバ・クライアントシステム</a:t>
            </a:r>
            <a:endParaRPr lang="en-US" altLang="ja-JP" sz="4000" dirty="0" smtClean="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0" y="689"/>
            <a:ext cx="9144000" cy="720000"/>
          </a:xfrm>
        </p:spPr>
        <p:txBody>
          <a:bodyPr>
            <a:normAutofit/>
          </a:bodyPr>
          <a:lstStyle/>
          <a:p>
            <a:r>
              <a:rPr lang="ja-JP" altLang="en-US" dirty="0" smtClean="0"/>
              <a:t>ポリシーフリー</a:t>
            </a:r>
          </a:p>
        </p:txBody>
      </p:sp>
      <p:sp>
        <p:nvSpPr>
          <p:cNvPr id="14339" name="コンテンツ プレースホルダ 2"/>
          <p:cNvSpPr>
            <a:spLocks noGrp="1"/>
          </p:cNvSpPr>
          <p:nvPr>
            <p:ph idx="1"/>
          </p:nvPr>
        </p:nvSpPr>
        <p:spPr>
          <a:xfrm>
            <a:off x="0" y="720690"/>
            <a:ext cx="9252520" cy="4930018"/>
          </a:xfrm>
        </p:spPr>
        <p:txBody>
          <a:bodyPr/>
          <a:lstStyle/>
          <a:p>
            <a:pPr>
              <a:lnSpc>
                <a:spcPct val="90000"/>
              </a:lnSpc>
            </a:pPr>
            <a:r>
              <a:rPr lang="ja-JP" altLang="en-US" dirty="0" smtClean="0"/>
              <a:t>様々なデザイン</a:t>
            </a:r>
            <a:r>
              <a:rPr lang="ja-JP" altLang="en-US" dirty="0" smtClean="0"/>
              <a:t>や</a:t>
            </a:r>
            <a:r>
              <a:rPr lang="ja-JP" altLang="en-US" dirty="0" smtClean="0"/>
              <a:t>操作体系の </a:t>
            </a:r>
            <a:r>
              <a:rPr lang="en-US" altLang="ja-JP" dirty="0" smtClean="0"/>
              <a:t>X </a:t>
            </a:r>
            <a:r>
              <a:rPr lang="ja-JP" altLang="en-US" dirty="0" smtClean="0"/>
              <a:t>クライアントを利用できる</a:t>
            </a:r>
            <a:endParaRPr lang="en-US" altLang="ja-JP" dirty="0" smtClean="0"/>
          </a:p>
          <a:p>
            <a:pPr lvl="1">
              <a:lnSpc>
                <a:spcPct val="90000"/>
              </a:lnSpc>
            </a:pPr>
            <a:r>
              <a:rPr lang="ja-JP" altLang="en-US" dirty="0" smtClean="0"/>
              <a:t>自分好みの </a:t>
            </a:r>
            <a:r>
              <a:rPr lang="en-US" altLang="ja-JP" dirty="0" smtClean="0"/>
              <a:t>GUI </a:t>
            </a:r>
            <a:r>
              <a:rPr lang="ja-JP" altLang="en-US" dirty="0" smtClean="0"/>
              <a:t>環境を整えることができる</a:t>
            </a:r>
          </a:p>
          <a:p>
            <a:pPr lvl="2">
              <a:lnSpc>
                <a:spcPct val="90000"/>
              </a:lnSpc>
            </a:pPr>
            <a:r>
              <a:rPr lang="ja-JP" altLang="en-US" dirty="0" smtClean="0"/>
              <a:t>例</a:t>
            </a:r>
            <a:r>
              <a:rPr lang="en-US" altLang="ja-JP" dirty="0" smtClean="0"/>
              <a:t>1:</a:t>
            </a:r>
            <a:r>
              <a:rPr lang="ja-JP" altLang="en-US" dirty="0" smtClean="0"/>
              <a:t>端末</a:t>
            </a:r>
            <a:r>
              <a:rPr lang="ja-JP" altLang="en-US" dirty="0" smtClean="0"/>
              <a:t>エミュレータ </a:t>
            </a:r>
            <a:r>
              <a:rPr lang="en-US" altLang="ja-JP" dirty="0" smtClean="0"/>
              <a:t>(xfce4-terminal, …)</a:t>
            </a:r>
          </a:p>
          <a:p>
            <a:pPr lvl="2">
              <a:lnSpc>
                <a:spcPct val="90000"/>
              </a:lnSpc>
            </a:pPr>
            <a:r>
              <a:rPr lang="ja-JP" altLang="en-US" dirty="0" smtClean="0"/>
              <a:t>例</a:t>
            </a:r>
            <a:r>
              <a:rPr lang="en-US" altLang="ja-JP" dirty="0" smtClean="0"/>
              <a:t>2:</a:t>
            </a:r>
            <a:r>
              <a:rPr lang="ja-JP" altLang="en-US" dirty="0" smtClean="0"/>
              <a:t>ウィンドウマネージャ </a:t>
            </a:r>
            <a:r>
              <a:rPr lang="en-US" altLang="ja-JP" dirty="0" smtClean="0"/>
              <a:t>(</a:t>
            </a:r>
            <a:r>
              <a:rPr lang="en-US" altLang="ja-JP" dirty="0" err="1" smtClean="0"/>
              <a:t>twm</a:t>
            </a:r>
            <a:r>
              <a:rPr lang="en-US" altLang="ja-JP" dirty="0" smtClean="0"/>
              <a:t>, </a:t>
            </a:r>
            <a:r>
              <a:rPr lang="en-US" altLang="ja-JP" dirty="0" err="1" smtClean="0"/>
              <a:t>AfterStep</a:t>
            </a:r>
            <a:r>
              <a:rPr lang="en-US" altLang="ja-JP" dirty="0" smtClean="0"/>
              <a:t>, …)</a:t>
            </a:r>
          </a:p>
          <a:p>
            <a:pPr lvl="2">
              <a:lnSpc>
                <a:spcPct val="90000"/>
              </a:lnSpc>
            </a:pPr>
            <a:r>
              <a:rPr lang="ja-JP" altLang="en-US" dirty="0" smtClean="0"/>
              <a:t>例</a:t>
            </a:r>
            <a:r>
              <a:rPr lang="en-US" altLang="ja-JP" dirty="0" smtClean="0"/>
              <a:t>3:</a:t>
            </a:r>
            <a:r>
              <a:rPr lang="ja-JP" altLang="en-US" dirty="0" smtClean="0"/>
              <a:t>統合</a:t>
            </a:r>
            <a:r>
              <a:rPr lang="ja-JP" altLang="en-US" dirty="0" smtClean="0"/>
              <a:t>デスクトップ環境 </a:t>
            </a:r>
            <a:r>
              <a:rPr lang="en-US" altLang="ja-JP" dirty="0" smtClean="0"/>
              <a:t>(xfce4, GNOME, MATE, …)</a:t>
            </a:r>
          </a:p>
        </p:txBody>
      </p:sp>
      <p:sp>
        <p:nvSpPr>
          <p:cNvPr id="3" name="正方形/長方形 2"/>
          <p:cNvSpPr/>
          <p:nvPr/>
        </p:nvSpPr>
        <p:spPr>
          <a:xfrm>
            <a:off x="383410" y="3448166"/>
            <a:ext cx="3972566" cy="700914"/>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HG丸ｺﾞｼｯｸM-PRO" panose="020F0600000000000000" pitchFamily="50" charset="-128"/>
                <a:ea typeface="HG丸ｺﾞｼｯｸM-PRO" panose="020F0600000000000000" pitchFamily="50" charset="-128"/>
              </a:rPr>
              <a:t>統合デスクトップ環境の</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例</a:t>
            </a:r>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2400" dirty="0" smtClean="0">
                <a:solidFill>
                  <a:schemeClr val="tx1"/>
                </a:solidFill>
                <a:latin typeface="HG丸ｺﾞｼｯｸM-PRO" panose="020F0600000000000000" pitchFamily="50" charset="-128"/>
                <a:ea typeface="HG丸ｺﾞｼｯｸM-PRO" panose="020F0600000000000000" pitchFamily="50" charset="-128"/>
              </a:rPr>
              <a:t>GNOME</a:t>
            </a:r>
            <a:endParaRPr kumimoji="1" lang="ja-JP" altLang="en-US" sz="2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827584" y="3012544"/>
            <a:ext cx="184731" cy="369332"/>
          </a:xfrm>
          <a:prstGeom prst="rect">
            <a:avLst/>
          </a:prstGeom>
        </p:spPr>
        <p:txBody>
          <a:bodyPr wrap="none">
            <a:spAutoFit/>
          </a:bodyPr>
          <a:lstStyle/>
          <a:p>
            <a:endParaRPr lang="ja-JP" altLang="en-US" dirty="0"/>
          </a:p>
        </p:txBody>
      </p:sp>
      <p:sp>
        <p:nvSpPr>
          <p:cNvPr id="11" name="正方形/長方形 10"/>
          <p:cNvSpPr/>
          <p:nvPr/>
        </p:nvSpPr>
        <p:spPr>
          <a:xfrm>
            <a:off x="5510884" y="3015188"/>
            <a:ext cx="184731" cy="369332"/>
          </a:xfrm>
          <a:prstGeom prst="rect">
            <a:avLst/>
          </a:prstGeom>
        </p:spPr>
        <p:txBody>
          <a:bodyPr wrap="none">
            <a:spAutoFit/>
          </a:bodyPr>
          <a:lstStyle/>
          <a:p>
            <a:endParaRPr lang="ja-JP" altLang="en-US" dirty="0"/>
          </a:p>
        </p:txBody>
      </p:sp>
      <p:pic>
        <p:nvPicPr>
          <p:cNvPr id="12" name="Picture 2" descr="C:\Users\seigi\AppData\Dropbox\y2015\0626\Screenshot from 2015-06-19 13_19_0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759" y="4149080"/>
            <a:ext cx="3851920" cy="260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正方形/長方形 9"/>
          <p:cNvSpPr/>
          <p:nvPr/>
        </p:nvSpPr>
        <p:spPr>
          <a:xfrm>
            <a:off x="4775390" y="3438377"/>
            <a:ext cx="3973074" cy="710703"/>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HG丸ｺﾞｼｯｸM-PRO" panose="020F0600000000000000" pitchFamily="50" charset="-128"/>
                <a:ea typeface="HG丸ｺﾞｼｯｸM-PRO" panose="020F0600000000000000" pitchFamily="50" charset="-128"/>
              </a:rPr>
              <a:t>ウィンドウマネージャの例</a:t>
            </a:r>
          </a:p>
          <a:p>
            <a:pPr algn="ctr"/>
            <a:r>
              <a:rPr lang="en-US" altLang="ja-JP" sz="2400" dirty="0" err="1" smtClean="0">
                <a:solidFill>
                  <a:schemeClr val="tx1"/>
                </a:solidFill>
                <a:latin typeface="HG丸ｺﾞｼｯｸM-PRO" panose="020F0600000000000000" pitchFamily="50" charset="-128"/>
                <a:ea typeface="HG丸ｺﾞｼｯｸM-PRO" panose="020F0600000000000000" pitchFamily="50" charset="-128"/>
              </a:rPr>
              <a:t>twm</a:t>
            </a:r>
            <a:endParaRPr lang="ja-JP" altLang="en-US" sz="24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2848" y="4149080"/>
            <a:ext cx="3768503" cy="2709793"/>
          </a:xfrm>
          <a:prstGeom prst="rect">
            <a:avLst/>
          </a:prstGeom>
        </p:spPr>
      </p:pic>
    </p:spTree>
    <p:extLst>
      <p:ext uri="{BB962C8B-B14F-4D97-AF65-F5344CB8AC3E}">
        <p14:creationId xmlns:p14="http://schemas.microsoft.com/office/powerpoint/2010/main" val="18181526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0" y="9398"/>
            <a:ext cx="9144000" cy="720000"/>
          </a:xfrm>
        </p:spPr>
        <p:txBody>
          <a:bodyPr>
            <a:normAutofit/>
          </a:bodyPr>
          <a:lstStyle/>
          <a:p>
            <a:r>
              <a:rPr lang="ja-JP" altLang="en-US" dirty="0" smtClean="0"/>
              <a:t>まとめ</a:t>
            </a:r>
          </a:p>
        </p:txBody>
      </p:sp>
      <p:sp>
        <p:nvSpPr>
          <p:cNvPr id="16387" name="コンテンツ プレースホルダ 2"/>
          <p:cNvSpPr>
            <a:spLocks noGrp="1"/>
          </p:cNvSpPr>
          <p:nvPr>
            <p:ph idx="1"/>
          </p:nvPr>
        </p:nvSpPr>
        <p:spPr>
          <a:xfrm>
            <a:off x="0" y="729398"/>
            <a:ext cx="9144000" cy="6128602"/>
          </a:xfrm>
          <a:solidFill>
            <a:schemeClr val="bg1"/>
          </a:solidFill>
        </p:spPr>
        <p:txBody>
          <a:bodyPr>
            <a:normAutofit lnSpcReduction="10000"/>
          </a:bodyPr>
          <a:lstStyle/>
          <a:p>
            <a:r>
              <a:rPr lang="ja-JP" altLang="en-US" sz="2800" dirty="0" smtClean="0"/>
              <a:t>サーバ</a:t>
            </a:r>
            <a:r>
              <a:rPr lang="ja-JP" altLang="en-US" sz="2800" dirty="0" smtClean="0"/>
              <a:t>・クライアントシステム</a:t>
            </a:r>
            <a:endParaRPr lang="en-US" altLang="ja-JP" sz="2800" dirty="0" smtClean="0"/>
          </a:p>
          <a:p>
            <a:pPr lvl="1">
              <a:buFont typeface="Wingdings" panose="05000000000000000000" pitchFamily="2" charset="2"/>
              <a:buChar char="Ø"/>
            </a:pPr>
            <a:r>
              <a:rPr lang="ja-JP" altLang="en-US" sz="2400" dirty="0" smtClean="0"/>
              <a:t>現在のネットワークサービス</a:t>
            </a:r>
            <a:r>
              <a:rPr lang="ja-JP" altLang="en-US" sz="2400" dirty="0" smtClean="0"/>
              <a:t>の</a:t>
            </a:r>
            <a:r>
              <a:rPr lang="ja-JP" altLang="en-US" sz="2400" dirty="0"/>
              <a:t>基本</a:t>
            </a:r>
            <a:r>
              <a:rPr lang="ja-JP" altLang="en-US" sz="2400" dirty="0" smtClean="0"/>
              <a:t>と</a:t>
            </a:r>
            <a:r>
              <a:rPr lang="ja-JP" altLang="en-US" sz="2400" dirty="0" smtClean="0"/>
              <a:t>なる</a:t>
            </a:r>
            <a:r>
              <a:rPr lang="ja-JP" altLang="en-US" sz="2400" dirty="0" smtClean="0"/>
              <a:t>システム</a:t>
            </a:r>
            <a:endParaRPr lang="en-US" altLang="ja-JP" sz="2400" dirty="0" smtClean="0"/>
          </a:p>
          <a:p>
            <a:pPr lvl="2">
              <a:buFont typeface="Wingdings" panose="05000000000000000000" pitchFamily="2" charset="2"/>
              <a:buChar char="Ø"/>
            </a:pPr>
            <a:r>
              <a:rPr lang="ja-JP" altLang="en-US" sz="2000" dirty="0"/>
              <a:t>何気なく使っているサービスのトラブルの原因追究が</a:t>
            </a:r>
            <a:r>
              <a:rPr lang="ja-JP" altLang="en-US" sz="2000" dirty="0" smtClean="0"/>
              <a:t>できる</a:t>
            </a:r>
            <a:endParaRPr lang="en-US" altLang="ja-JP" sz="2000" dirty="0" smtClean="0"/>
          </a:p>
          <a:p>
            <a:pPr lvl="1"/>
            <a:r>
              <a:rPr lang="ja-JP" altLang="en-US" sz="2400" dirty="0" smtClean="0"/>
              <a:t>計算機</a:t>
            </a:r>
            <a:r>
              <a:rPr lang="ja-JP" altLang="en-US" sz="2400" dirty="0"/>
              <a:t>が行う処理</a:t>
            </a:r>
            <a:r>
              <a:rPr lang="ja-JP" altLang="en-US" sz="2400" dirty="0" smtClean="0"/>
              <a:t>をサーバとクライアントで</a:t>
            </a:r>
            <a:r>
              <a:rPr lang="ja-JP" altLang="en-US" sz="2400" dirty="0" smtClean="0"/>
              <a:t>分業</a:t>
            </a:r>
            <a:r>
              <a:rPr lang="ja-JP" altLang="en-US" sz="2400" dirty="0" smtClean="0"/>
              <a:t>し，負荷を分散することができる</a:t>
            </a:r>
            <a:endParaRPr lang="en-US" altLang="ja-JP" sz="2400" dirty="0" smtClean="0">
              <a:solidFill>
                <a:srgbClr val="000000"/>
              </a:solidFill>
            </a:endParaRPr>
          </a:p>
          <a:p>
            <a:pPr lvl="2"/>
            <a:r>
              <a:rPr lang="ja-JP" altLang="en-US" sz="2200" dirty="0" smtClean="0"/>
              <a:t>サーバ</a:t>
            </a:r>
            <a:r>
              <a:rPr lang="en-US" altLang="ja-JP" sz="2200" dirty="0" smtClean="0"/>
              <a:t>: </a:t>
            </a:r>
            <a:r>
              <a:rPr lang="ja-JP" altLang="en-US" sz="2200" dirty="0" smtClean="0"/>
              <a:t>サービスや機能を提供する</a:t>
            </a:r>
            <a:endParaRPr lang="en-US" altLang="ja-JP" sz="2200" dirty="0" smtClean="0"/>
          </a:p>
          <a:p>
            <a:pPr lvl="2"/>
            <a:r>
              <a:rPr lang="ja-JP" altLang="en-US" sz="2200" dirty="0" smtClean="0"/>
              <a:t>クライアント</a:t>
            </a:r>
            <a:r>
              <a:rPr lang="en-US" altLang="ja-JP" sz="2200" dirty="0" smtClean="0"/>
              <a:t>: </a:t>
            </a:r>
            <a:r>
              <a:rPr lang="ja-JP" altLang="en-US" sz="2200" dirty="0" smtClean="0"/>
              <a:t>サーバ</a:t>
            </a:r>
            <a:r>
              <a:rPr lang="ja-JP" altLang="en-US" sz="2200" dirty="0"/>
              <a:t>が</a:t>
            </a:r>
            <a:r>
              <a:rPr lang="ja-JP" altLang="en-US" sz="2200" dirty="0" smtClean="0"/>
              <a:t>提供するサービスなどを利用する</a:t>
            </a:r>
            <a:endParaRPr lang="en-US" altLang="ja-JP" sz="2200" dirty="0" smtClean="0"/>
          </a:p>
          <a:p>
            <a:r>
              <a:rPr lang="en-US" altLang="ja-JP" sz="2800" dirty="0" smtClean="0"/>
              <a:t>X Window System</a:t>
            </a:r>
          </a:p>
          <a:p>
            <a:pPr lvl="1">
              <a:buFont typeface="Wingdings" panose="05000000000000000000" pitchFamily="2" charset="2"/>
              <a:buChar char="Ø"/>
            </a:pPr>
            <a:r>
              <a:rPr lang="en-US" altLang="ja-JP" sz="2400" dirty="0"/>
              <a:t>Unix </a:t>
            </a:r>
            <a:r>
              <a:rPr lang="ja-JP" altLang="en-US" sz="2400" dirty="0"/>
              <a:t>系 </a:t>
            </a:r>
            <a:r>
              <a:rPr lang="en-US" altLang="ja-JP" sz="2400" dirty="0"/>
              <a:t>OS </a:t>
            </a:r>
            <a:r>
              <a:rPr lang="ja-JP" altLang="en-US" sz="2400" dirty="0" smtClean="0"/>
              <a:t>における作業環境の基礎・基盤となるシステム</a:t>
            </a:r>
            <a:endParaRPr lang="en-US" altLang="ja-JP" sz="2400" dirty="0" smtClean="0"/>
          </a:p>
          <a:p>
            <a:pPr lvl="2">
              <a:buFont typeface="Wingdings" panose="05000000000000000000" pitchFamily="2" charset="2"/>
              <a:buChar char="Ø"/>
            </a:pPr>
            <a:r>
              <a:rPr lang="en-US" altLang="ja-JP" sz="2000" dirty="0" smtClean="0"/>
              <a:t>X Window System </a:t>
            </a:r>
            <a:r>
              <a:rPr lang="ja-JP" altLang="en-US" sz="2000" dirty="0" smtClean="0"/>
              <a:t>のおかげ</a:t>
            </a:r>
            <a:r>
              <a:rPr lang="ja-JP" altLang="en-US" sz="2000" dirty="0" smtClean="0"/>
              <a:t>で </a:t>
            </a:r>
            <a:r>
              <a:rPr lang="en-US" altLang="ja-JP" sz="2000" dirty="0" smtClean="0"/>
              <a:t>Unix </a:t>
            </a:r>
            <a:r>
              <a:rPr lang="ja-JP" altLang="en-US" sz="2000" dirty="0" smtClean="0"/>
              <a:t>が日本で普及し，また研究活動の効率が向上</a:t>
            </a:r>
            <a:endParaRPr lang="en-US" altLang="ja-JP" sz="2000" b="1" dirty="0" smtClean="0"/>
          </a:p>
          <a:p>
            <a:pPr lvl="1"/>
            <a:r>
              <a:rPr lang="en-US" altLang="ja-JP" sz="2400" dirty="0" smtClean="0"/>
              <a:t>GUI </a:t>
            </a:r>
            <a:r>
              <a:rPr lang="ja-JP" altLang="en-US" sz="2400" dirty="0" err="1" smtClean="0"/>
              <a:t>を提</a:t>
            </a:r>
            <a:r>
              <a:rPr lang="ja-JP" altLang="en-US" sz="2400" dirty="0" smtClean="0"/>
              <a:t>供する</a:t>
            </a:r>
            <a:r>
              <a:rPr lang="ja-JP" altLang="en-US" sz="2400" dirty="0" smtClean="0"/>
              <a:t>ウィンドウシステムの一つ</a:t>
            </a:r>
            <a:endParaRPr lang="en-US" altLang="ja-JP" sz="2400" dirty="0" smtClean="0"/>
          </a:p>
          <a:p>
            <a:pPr lvl="1"/>
            <a:r>
              <a:rPr lang="ja-JP" altLang="en-US" sz="2400" dirty="0" smtClean="0"/>
              <a:t>サーバ・クライアントシステムを採用</a:t>
            </a:r>
            <a:endParaRPr lang="en-US" altLang="ja-JP" sz="2400" dirty="0" smtClean="0"/>
          </a:p>
          <a:p>
            <a:pPr lvl="1"/>
            <a:r>
              <a:rPr lang="ja-JP" altLang="en-US" sz="2400" dirty="0" smtClean="0"/>
              <a:t>ネットワーク透過性を持つ</a:t>
            </a:r>
            <a:endParaRPr lang="en-US" altLang="ja-JP" sz="2400" dirty="0" smtClean="0"/>
          </a:p>
          <a:p>
            <a:pPr lvl="1"/>
            <a:r>
              <a:rPr lang="ja-JP" altLang="en-US" sz="2400" dirty="0" smtClean="0"/>
              <a:t>ポリシーフリー</a:t>
            </a:r>
            <a:endParaRPr lang="en-US" altLang="ja-JP" sz="2400" dirty="0" smtClean="0"/>
          </a:p>
          <a:p>
            <a:pPr lvl="1"/>
            <a:r>
              <a:rPr lang="ja-JP" altLang="en-US" sz="2400" dirty="0" smtClean="0"/>
              <a:t>多言語に対応 </a:t>
            </a:r>
            <a:r>
              <a:rPr lang="en-US" altLang="ja-JP" sz="2400" dirty="0" smtClean="0"/>
              <a:t>(</a:t>
            </a:r>
            <a:r>
              <a:rPr lang="ja-JP" altLang="en-US" sz="2400" dirty="0" smtClean="0"/>
              <a:t>日本語表示できる</a:t>
            </a:r>
            <a:r>
              <a:rPr lang="en-US" altLang="ja-JP" sz="2400" dirty="0" smtClean="0"/>
              <a:t>)</a:t>
            </a:r>
          </a:p>
          <a:p>
            <a:endParaRPr lang="ja-JP" altLang="en-US" sz="2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0" y="9398"/>
            <a:ext cx="9144000" cy="720000"/>
          </a:xfrm>
        </p:spPr>
        <p:txBody>
          <a:bodyPr>
            <a:normAutofit/>
          </a:bodyPr>
          <a:lstStyle/>
          <a:p>
            <a:r>
              <a:rPr lang="ja-JP" altLang="en-US" dirty="0" smtClean="0"/>
              <a:t>本日の実習</a:t>
            </a:r>
          </a:p>
        </p:txBody>
      </p:sp>
      <p:sp>
        <p:nvSpPr>
          <p:cNvPr id="16387" name="コンテンツ プレースホルダ 2"/>
          <p:cNvSpPr>
            <a:spLocks noGrp="1"/>
          </p:cNvSpPr>
          <p:nvPr>
            <p:ph idx="1"/>
          </p:nvPr>
        </p:nvSpPr>
        <p:spPr>
          <a:xfrm>
            <a:off x="0" y="729398"/>
            <a:ext cx="9144000" cy="6128602"/>
          </a:xfrm>
        </p:spPr>
        <p:txBody>
          <a:bodyPr>
            <a:normAutofit/>
          </a:bodyPr>
          <a:lstStyle/>
          <a:p>
            <a:r>
              <a:rPr lang="en-US" altLang="ja-JP" dirty="0" smtClean="0"/>
              <a:t>X </a:t>
            </a:r>
            <a:r>
              <a:rPr lang="en-US" altLang="ja-JP" dirty="0"/>
              <a:t>Window System </a:t>
            </a:r>
            <a:r>
              <a:rPr lang="ja-JP" altLang="en-US" dirty="0"/>
              <a:t>を体験しよう</a:t>
            </a:r>
            <a:endParaRPr lang="en-US" altLang="ja-JP" dirty="0"/>
          </a:p>
          <a:p>
            <a:pPr lvl="1"/>
            <a:r>
              <a:rPr lang="ja-JP" altLang="en-US" dirty="0" smtClean="0"/>
              <a:t>自分や他人の</a:t>
            </a:r>
            <a:r>
              <a:rPr lang="ja-JP" altLang="en-US" dirty="0" smtClean="0"/>
              <a:t>画面に </a:t>
            </a:r>
            <a:r>
              <a:rPr lang="en-US" altLang="ja-JP" dirty="0" smtClean="0"/>
              <a:t>X </a:t>
            </a:r>
            <a:r>
              <a:rPr lang="ja-JP" altLang="en-US" dirty="0" smtClean="0"/>
              <a:t>クライアントを表示</a:t>
            </a:r>
            <a:endParaRPr lang="en-US" altLang="ja-JP" dirty="0" smtClean="0"/>
          </a:p>
          <a:p>
            <a:pPr lvl="1"/>
            <a:r>
              <a:rPr lang="en-US" altLang="ja-JP" dirty="0" err="1" smtClean="0"/>
              <a:t>xhost</a:t>
            </a:r>
            <a:r>
              <a:rPr lang="en-US" altLang="ja-JP" dirty="0" smtClean="0"/>
              <a:t>, </a:t>
            </a:r>
            <a:r>
              <a:rPr lang="en-US" altLang="ja-JP" dirty="0" err="1" smtClean="0"/>
              <a:t>xauth</a:t>
            </a:r>
            <a:r>
              <a:rPr lang="en-US" altLang="ja-JP" dirty="0" smtClean="0"/>
              <a:t> </a:t>
            </a:r>
            <a:r>
              <a:rPr lang="ja-JP" altLang="en-US" dirty="0" smtClean="0"/>
              <a:t>コマンドを使って</a:t>
            </a:r>
            <a:r>
              <a:rPr lang="en-US" altLang="ja-JP" dirty="0" smtClean="0"/>
              <a:t>X </a:t>
            </a:r>
            <a:r>
              <a:rPr lang="ja-JP" altLang="en-US" dirty="0" smtClean="0"/>
              <a:t>プロトコルを用いた通信を制御</a:t>
            </a:r>
            <a:endParaRPr lang="en-US" altLang="ja-JP" dirty="0" smtClean="0"/>
          </a:p>
        </p:txBody>
      </p:sp>
      <p:pic>
        <p:nvPicPr>
          <p:cNvPr id="4" name="Picture 2" descr="C:\Users\seigi\AppData\Dropbox\y2015\0626\src\Screenshotxey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0815" y="2512640"/>
            <a:ext cx="4804638" cy="3843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245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1814" y="10047"/>
            <a:ext cx="9145813" cy="720000"/>
          </a:xfrm>
        </p:spPr>
        <p:txBody>
          <a:bodyPr/>
          <a:lstStyle/>
          <a:p>
            <a:r>
              <a:rPr lang="ja-JP" altLang="en-US" dirty="0" smtClean="0"/>
              <a:t>参考文献</a:t>
            </a:r>
          </a:p>
        </p:txBody>
      </p:sp>
      <p:sp>
        <p:nvSpPr>
          <p:cNvPr id="17411" name="コンテンツ プレースホルダ 2"/>
          <p:cNvSpPr>
            <a:spLocks noGrp="1"/>
          </p:cNvSpPr>
          <p:nvPr>
            <p:ph idx="1"/>
          </p:nvPr>
        </p:nvSpPr>
        <p:spPr>
          <a:xfrm>
            <a:off x="0" y="730047"/>
            <a:ext cx="9144000" cy="5627891"/>
          </a:xfrm>
        </p:spPr>
        <p:txBody>
          <a:bodyPr>
            <a:normAutofit fontScale="92500" lnSpcReduction="20000"/>
          </a:bodyPr>
          <a:lstStyle/>
          <a:p>
            <a:pPr>
              <a:lnSpc>
                <a:spcPct val="90000"/>
              </a:lnSpc>
            </a:pPr>
            <a:r>
              <a:rPr lang="ja-JP" altLang="en-US" sz="2000" dirty="0" smtClean="0"/>
              <a:t>松田晃一・暦本純一著</a:t>
            </a:r>
            <a:r>
              <a:rPr lang="en-US" altLang="ja-JP" sz="2000" dirty="0" smtClean="0"/>
              <a:t>,</a:t>
            </a:r>
            <a:r>
              <a:rPr lang="ja-JP" altLang="en-US" sz="2000" dirty="0" smtClean="0"/>
              <a:t>　アスキー出版局</a:t>
            </a:r>
            <a:r>
              <a:rPr lang="en-US" altLang="ja-JP" sz="2000" dirty="0" smtClean="0"/>
              <a:t>, </a:t>
            </a:r>
            <a:r>
              <a:rPr lang="ja-JP" altLang="en-US" sz="2000" dirty="0" smtClean="0"/>
              <a:t>入門 </a:t>
            </a:r>
            <a:r>
              <a:rPr lang="en-US" altLang="ja-JP" sz="2000" dirty="0" smtClean="0"/>
              <a:t>X Window</a:t>
            </a:r>
          </a:p>
          <a:p>
            <a:pPr>
              <a:lnSpc>
                <a:spcPct val="90000"/>
              </a:lnSpc>
            </a:pPr>
            <a:r>
              <a:rPr lang="ja-JP" altLang="en-US" sz="2000" dirty="0" smtClean="0"/>
              <a:t>福岡俊弘</a:t>
            </a:r>
            <a:r>
              <a:rPr lang="en-US" altLang="ja-JP" sz="2000" dirty="0" smtClean="0"/>
              <a:t>, 2008, ASCII, UNIX magazine 2008 </a:t>
            </a:r>
            <a:r>
              <a:rPr lang="ja-JP" altLang="en-US" sz="2000" dirty="0" smtClean="0"/>
              <a:t>年 </a:t>
            </a:r>
            <a:r>
              <a:rPr lang="en-US" altLang="ja-JP" sz="2000" dirty="0" smtClean="0"/>
              <a:t>4 </a:t>
            </a:r>
            <a:r>
              <a:rPr lang="ja-JP" altLang="en-US" sz="2000" dirty="0" smtClean="0"/>
              <a:t>月号</a:t>
            </a:r>
            <a:endParaRPr lang="en-US" altLang="ja-JP" sz="2000" dirty="0" smtClean="0"/>
          </a:p>
          <a:p>
            <a:pPr>
              <a:lnSpc>
                <a:spcPct val="90000"/>
              </a:lnSpc>
            </a:pPr>
            <a:r>
              <a:rPr lang="ja-JP" altLang="en-US" sz="2000" dirty="0" smtClean="0"/>
              <a:t>山口和紀　古瀬一隆　監修</a:t>
            </a:r>
            <a:r>
              <a:rPr lang="en-US" altLang="ja-JP" sz="2000" dirty="0" smtClean="0"/>
              <a:t>,</a:t>
            </a:r>
            <a:r>
              <a:rPr lang="ja-JP" altLang="en-US" sz="2000" dirty="0" smtClean="0"/>
              <a:t>　技術出版社</a:t>
            </a:r>
            <a:r>
              <a:rPr lang="en-US" altLang="ja-JP" sz="2000" dirty="0" smtClean="0"/>
              <a:t>, </a:t>
            </a:r>
            <a:r>
              <a:rPr lang="ja-JP" altLang="en-US" sz="2000" dirty="0" smtClean="0"/>
              <a:t> 新　</a:t>
            </a:r>
            <a:r>
              <a:rPr lang="en-US" altLang="ja-JP" sz="2000" dirty="0" smtClean="0"/>
              <a:t>The</a:t>
            </a:r>
            <a:r>
              <a:rPr lang="ja-JP" altLang="en-US" sz="2000" dirty="0" smtClean="0"/>
              <a:t>　</a:t>
            </a:r>
            <a:r>
              <a:rPr lang="en-US" altLang="ja-JP" sz="2000" dirty="0" smtClean="0"/>
              <a:t>UNIX Super Text [</a:t>
            </a:r>
            <a:r>
              <a:rPr lang="ja-JP" altLang="en-US" sz="2000" dirty="0" smtClean="0"/>
              <a:t>上</a:t>
            </a:r>
            <a:r>
              <a:rPr lang="en-US" altLang="ja-JP" sz="2000" dirty="0" smtClean="0"/>
              <a:t>]</a:t>
            </a:r>
          </a:p>
          <a:p>
            <a:pPr>
              <a:lnSpc>
                <a:spcPct val="90000"/>
              </a:lnSpc>
            </a:pPr>
            <a:r>
              <a:rPr lang="ja-JP" altLang="en-US" sz="2000" dirty="0" smtClean="0"/>
              <a:t>大見嘉弘</a:t>
            </a:r>
            <a:r>
              <a:rPr lang="en-US" altLang="ja-JP" sz="2000" dirty="0" smtClean="0"/>
              <a:t>, </a:t>
            </a:r>
            <a:r>
              <a:rPr lang="ja-JP" altLang="en-US" sz="2000" dirty="0" smtClean="0"/>
              <a:t>永井保夫</a:t>
            </a:r>
            <a:r>
              <a:rPr lang="en-US" altLang="ja-JP" sz="2000" dirty="0" smtClean="0"/>
              <a:t>, 2007: </a:t>
            </a:r>
            <a:r>
              <a:rPr lang="ja-JP" altLang="en-US" sz="2000" dirty="0" smtClean="0"/>
              <a:t>東京情報大学　</a:t>
            </a:r>
            <a:r>
              <a:rPr lang="en-US" altLang="ja-JP" sz="2000" dirty="0" smtClean="0"/>
              <a:t>2007</a:t>
            </a:r>
            <a:r>
              <a:rPr lang="ja-JP" altLang="en-US" sz="2000" dirty="0" smtClean="0"/>
              <a:t>年度システムプログラミング・演習第２講 </a:t>
            </a:r>
            <a:r>
              <a:rPr lang="en-US" altLang="ja-JP" sz="2000" dirty="0" smtClean="0"/>
              <a:t>HTTP </a:t>
            </a:r>
            <a:r>
              <a:rPr lang="ja-JP" altLang="en-US" sz="2000" dirty="0" smtClean="0"/>
              <a:t>プロトコル</a:t>
            </a:r>
            <a:r>
              <a:rPr lang="en-US" altLang="ja-JP" sz="2000" dirty="0" smtClean="0"/>
              <a:t>,</a:t>
            </a:r>
          </a:p>
          <a:p>
            <a:pPr lvl="1">
              <a:lnSpc>
                <a:spcPct val="90000"/>
              </a:lnSpc>
            </a:pPr>
            <a:r>
              <a:rPr lang="en-US" altLang="ja-JP" sz="1800" dirty="0" smtClean="0"/>
              <a:t>http://www.rsch.tuis.ac.jp/~nagai/SYS/SYS02.html</a:t>
            </a:r>
          </a:p>
          <a:p>
            <a:pPr>
              <a:lnSpc>
                <a:spcPct val="90000"/>
              </a:lnSpc>
            </a:pPr>
            <a:r>
              <a:rPr lang="en-US" altLang="ja-JP" sz="2000" dirty="0" smtClean="0"/>
              <a:t>X </a:t>
            </a:r>
            <a:r>
              <a:rPr lang="ja-JP" altLang="en-US" sz="2000" dirty="0" smtClean="0"/>
              <a:t>の歴史</a:t>
            </a:r>
            <a:endParaRPr lang="en-US" altLang="ja-JP" sz="2000" dirty="0" smtClean="0"/>
          </a:p>
          <a:p>
            <a:pPr lvl="1">
              <a:lnSpc>
                <a:spcPct val="90000"/>
              </a:lnSpc>
            </a:pPr>
            <a:r>
              <a:rPr lang="en-US" altLang="ja-JP" sz="1800" dirty="0" smtClean="0"/>
              <a:t>http://homepage3.nifty.com/rio_i/lab/xlib/019history.htm</a:t>
            </a:r>
          </a:p>
          <a:p>
            <a:pPr>
              <a:lnSpc>
                <a:spcPct val="90000"/>
              </a:lnSpc>
            </a:pPr>
            <a:r>
              <a:rPr lang="en-US" altLang="ja-JP" sz="2000" dirty="0" smtClean="0"/>
              <a:t>X.org Foundation</a:t>
            </a:r>
          </a:p>
          <a:p>
            <a:pPr lvl="1">
              <a:lnSpc>
                <a:spcPct val="90000"/>
              </a:lnSpc>
            </a:pPr>
            <a:r>
              <a:rPr lang="en-US" altLang="ja-JP" sz="1800" dirty="0" smtClean="0"/>
              <a:t>http://www.x.org/</a:t>
            </a:r>
          </a:p>
          <a:p>
            <a:pPr>
              <a:lnSpc>
                <a:spcPct val="90000"/>
              </a:lnSpc>
            </a:pPr>
            <a:r>
              <a:rPr lang="en-US" altLang="ja-JP" sz="2000" dirty="0" err="1" smtClean="0"/>
              <a:t>Afterstep</a:t>
            </a:r>
            <a:r>
              <a:rPr lang="en-US" altLang="ja-JP" sz="2000" dirty="0" smtClean="0"/>
              <a:t> </a:t>
            </a:r>
            <a:r>
              <a:rPr lang="ja-JP" altLang="en-US" sz="2000" dirty="0" smtClean="0"/>
              <a:t>の画像</a:t>
            </a:r>
            <a:endParaRPr lang="en-US" altLang="ja-JP" sz="2000" dirty="0" smtClean="0"/>
          </a:p>
          <a:p>
            <a:pPr lvl="1">
              <a:lnSpc>
                <a:spcPct val="90000"/>
              </a:lnSpc>
            </a:pPr>
            <a:r>
              <a:rPr lang="en-US" altLang="ja-JP" sz="1800" dirty="0" smtClean="0"/>
              <a:t>http://www.afterstep.org/screenshots/Stormy_Skies.jpg</a:t>
            </a:r>
          </a:p>
          <a:p>
            <a:pPr>
              <a:lnSpc>
                <a:spcPct val="90000"/>
              </a:lnSpc>
            </a:pPr>
            <a:r>
              <a:rPr lang="en-US" altLang="ja-JP" sz="2000" dirty="0" smtClean="0"/>
              <a:t>X </a:t>
            </a:r>
            <a:r>
              <a:rPr lang="ja-JP" altLang="en-US" sz="2000" dirty="0" smtClean="0"/>
              <a:t>サーバと </a:t>
            </a:r>
            <a:r>
              <a:rPr lang="en-US" altLang="ja-JP" sz="2000" dirty="0" smtClean="0"/>
              <a:t>X </a:t>
            </a:r>
            <a:r>
              <a:rPr lang="ja-JP" altLang="en-US" sz="2000" dirty="0" smtClean="0"/>
              <a:t>クライアントの画像</a:t>
            </a:r>
            <a:endParaRPr lang="en-US" altLang="ja-JP" sz="2000" dirty="0" smtClean="0"/>
          </a:p>
          <a:p>
            <a:pPr lvl="1">
              <a:lnSpc>
                <a:spcPct val="90000"/>
              </a:lnSpc>
            </a:pPr>
            <a:r>
              <a:rPr lang="en-US" altLang="ja-JP" sz="1800" dirty="0" smtClean="0">
                <a:hlinkClick r:id="rId3"/>
              </a:rPr>
              <a:t>http://itpro.nikkeibp.co.jp/article/COLUMN/20060518/238369/?SS=imgview&amp;FD=3561930&amp;ST=oss</a:t>
            </a:r>
            <a:endParaRPr lang="en-US" altLang="ja-JP" sz="1800" dirty="0" smtClean="0"/>
          </a:p>
          <a:p>
            <a:pPr>
              <a:lnSpc>
                <a:spcPct val="90000"/>
              </a:lnSpc>
            </a:pPr>
            <a:r>
              <a:rPr lang="en-US" altLang="ja-JP" sz="2400" dirty="0" smtClean="0"/>
              <a:t>The Tech, Project </a:t>
            </a:r>
            <a:r>
              <a:rPr lang="en-US" altLang="ja-JP" sz="2400" dirty="0" err="1" smtClean="0"/>
              <a:t>Atena</a:t>
            </a:r>
            <a:endParaRPr lang="en-US" altLang="ja-JP" sz="2200" dirty="0" smtClean="0"/>
          </a:p>
          <a:p>
            <a:pPr lvl="1">
              <a:lnSpc>
                <a:spcPct val="90000"/>
              </a:lnSpc>
            </a:pPr>
            <a:r>
              <a:rPr lang="en-US" altLang="ja-JP" sz="1800" dirty="0" smtClean="0"/>
              <a:t>http://tech.mit.edu/V119/N19/history_of_athe.19f.html</a:t>
            </a:r>
          </a:p>
          <a:p>
            <a:endParaRPr lang="ja-JP" altLang="en-US" sz="2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22" name="直線コネクタ 121"/>
          <p:cNvCxnSpPr/>
          <p:nvPr/>
        </p:nvCxnSpPr>
        <p:spPr bwMode="auto">
          <a:xfrm flipH="1">
            <a:off x="7885518" y="5638688"/>
            <a:ext cx="0" cy="684000"/>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21" name="直線コネクタ 120"/>
          <p:cNvCxnSpPr/>
          <p:nvPr/>
        </p:nvCxnSpPr>
        <p:spPr bwMode="auto">
          <a:xfrm flipH="1">
            <a:off x="6418988" y="5629194"/>
            <a:ext cx="0" cy="684000"/>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20" name="直線コネクタ 119"/>
          <p:cNvCxnSpPr/>
          <p:nvPr/>
        </p:nvCxnSpPr>
        <p:spPr bwMode="auto">
          <a:xfrm flipH="1">
            <a:off x="5645910" y="4925488"/>
            <a:ext cx="0" cy="684000"/>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19" name="直線コネクタ 118"/>
          <p:cNvCxnSpPr/>
          <p:nvPr/>
        </p:nvCxnSpPr>
        <p:spPr bwMode="auto">
          <a:xfrm flipH="1">
            <a:off x="8605848" y="4905990"/>
            <a:ext cx="0" cy="684000"/>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96" name="直線コネクタ 95"/>
          <p:cNvCxnSpPr/>
          <p:nvPr/>
        </p:nvCxnSpPr>
        <p:spPr bwMode="auto">
          <a:xfrm>
            <a:off x="5336484" y="3183793"/>
            <a:ext cx="1047483" cy="530394"/>
          </a:xfrm>
          <a:prstGeom prst="line">
            <a:avLst/>
          </a:prstGeom>
          <a:solidFill>
            <a:schemeClr val="accent1"/>
          </a:solidFill>
          <a:ln w="38100" cap="flat" cmpd="sng" algn="ctr">
            <a:solidFill>
              <a:schemeClr val="tx1"/>
            </a:solidFill>
            <a:prstDash val="sysDot"/>
            <a:round/>
            <a:headEnd type="none" w="med" len="med"/>
            <a:tailEnd type="none" w="med" len="med"/>
          </a:ln>
          <a:effectLst/>
        </p:spPr>
      </p:cxnSp>
      <p:cxnSp>
        <p:nvCxnSpPr>
          <p:cNvPr id="97" name="直線コネクタ 96"/>
          <p:cNvCxnSpPr/>
          <p:nvPr/>
        </p:nvCxnSpPr>
        <p:spPr bwMode="auto">
          <a:xfrm flipV="1">
            <a:off x="8482349" y="2438952"/>
            <a:ext cx="223770" cy="1359662"/>
          </a:xfrm>
          <a:prstGeom prst="line">
            <a:avLst/>
          </a:prstGeom>
          <a:solidFill>
            <a:schemeClr val="accent1"/>
          </a:solidFill>
          <a:ln w="38100" cap="flat" cmpd="sng" algn="ctr">
            <a:solidFill>
              <a:schemeClr val="tx1"/>
            </a:solidFill>
            <a:prstDash val="sysDot"/>
            <a:round/>
            <a:headEnd type="none" w="med" len="med"/>
            <a:tailEnd type="none" w="med" len="med"/>
          </a:ln>
          <a:effectLst/>
        </p:spPr>
      </p:cxnSp>
      <p:cxnSp>
        <p:nvCxnSpPr>
          <p:cNvPr id="98" name="直線コネクタ 97"/>
          <p:cNvCxnSpPr/>
          <p:nvPr/>
        </p:nvCxnSpPr>
        <p:spPr bwMode="auto">
          <a:xfrm flipH="1" flipV="1">
            <a:off x="8195966" y="1115338"/>
            <a:ext cx="667831" cy="1126114"/>
          </a:xfrm>
          <a:prstGeom prst="line">
            <a:avLst/>
          </a:prstGeom>
          <a:solidFill>
            <a:schemeClr val="accent1"/>
          </a:solidFill>
          <a:ln w="38100" cap="flat" cmpd="sng" algn="ctr">
            <a:solidFill>
              <a:schemeClr val="tx1"/>
            </a:solidFill>
            <a:prstDash val="sysDot"/>
            <a:round/>
            <a:headEnd type="none" w="med" len="med"/>
            <a:tailEnd type="none" w="med" len="med"/>
          </a:ln>
          <a:effectLst/>
        </p:spPr>
      </p:cxnSp>
      <p:cxnSp>
        <p:nvCxnSpPr>
          <p:cNvPr id="99" name="直線コネクタ 98"/>
          <p:cNvCxnSpPr/>
          <p:nvPr/>
        </p:nvCxnSpPr>
        <p:spPr bwMode="auto">
          <a:xfrm flipH="1">
            <a:off x="5336484" y="1636509"/>
            <a:ext cx="540444" cy="1256866"/>
          </a:xfrm>
          <a:prstGeom prst="line">
            <a:avLst/>
          </a:prstGeom>
          <a:solidFill>
            <a:schemeClr val="accent1"/>
          </a:solidFill>
          <a:ln w="38100" cap="flat" cmpd="sng" algn="ctr">
            <a:solidFill>
              <a:schemeClr val="tx1"/>
            </a:solidFill>
            <a:prstDash val="sysDot"/>
            <a:round/>
            <a:headEnd type="none" w="med" len="med"/>
            <a:tailEnd type="none" w="med" len="med"/>
          </a:ln>
          <a:effectLst/>
        </p:spPr>
      </p:cxnSp>
      <p:cxnSp>
        <p:nvCxnSpPr>
          <p:cNvPr id="100" name="直線コネクタ 99"/>
          <p:cNvCxnSpPr/>
          <p:nvPr/>
        </p:nvCxnSpPr>
        <p:spPr bwMode="auto">
          <a:xfrm flipH="1">
            <a:off x="6103901" y="1004764"/>
            <a:ext cx="1902758" cy="322367"/>
          </a:xfrm>
          <a:prstGeom prst="line">
            <a:avLst/>
          </a:prstGeom>
          <a:solidFill>
            <a:schemeClr val="accent1"/>
          </a:solidFill>
          <a:ln w="38100" cap="flat" cmpd="sng" algn="ctr">
            <a:solidFill>
              <a:schemeClr val="tx1"/>
            </a:solidFill>
            <a:prstDash val="sysDot"/>
            <a:round/>
            <a:headEnd type="none" w="med" len="med"/>
            <a:tailEnd type="none" w="med" len="med"/>
          </a:ln>
          <a:effectLst/>
        </p:spPr>
      </p:cxnSp>
      <p:cxnSp>
        <p:nvCxnSpPr>
          <p:cNvPr id="101" name="直線コネクタ 100"/>
          <p:cNvCxnSpPr/>
          <p:nvPr/>
        </p:nvCxnSpPr>
        <p:spPr bwMode="auto">
          <a:xfrm>
            <a:off x="6563563" y="3733324"/>
            <a:ext cx="1913809" cy="65290"/>
          </a:xfrm>
          <a:prstGeom prst="line">
            <a:avLst/>
          </a:prstGeom>
          <a:solidFill>
            <a:schemeClr val="accent1"/>
          </a:solidFill>
          <a:ln w="38100" cap="flat" cmpd="sng" algn="ctr">
            <a:solidFill>
              <a:schemeClr val="tx1"/>
            </a:solidFill>
            <a:prstDash val="sysDot"/>
            <a:round/>
            <a:headEnd type="none" w="med" len="med"/>
            <a:tailEnd type="none" w="med" len="med"/>
          </a:ln>
          <a:effectLst/>
        </p:spPr>
      </p:cxnSp>
      <p:cxnSp>
        <p:nvCxnSpPr>
          <p:cNvPr id="29" name="直線コネクタ 28"/>
          <p:cNvCxnSpPr/>
          <p:nvPr/>
        </p:nvCxnSpPr>
        <p:spPr bwMode="auto">
          <a:xfrm flipV="1">
            <a:off x="655421" y="3049160"/>
            <a:ext cx="1778846" cy="530223"/>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34" name="直線コネクタ 33"/>
          <p:cNvCxnSpPr/>
          <p:nvPr/>
        </p:nvCxnSpPr>
        <p:spPr bwMode="auto">
          <a:xfrm flipH="1">
            <a:off x="2530370" y="1679956"/>
            <a:ext cx="812819" cy="1327184"/>
          </a:xfrm>
          <a:prstGeom prst="line">
            <a:avLst/>
          </a:prstGeom>
          <a:solidFill>
            <a:schemeClr val="accent1"/>
          </a:solidFill>
          <a:ln w="38100" cap="flat" cmpd="sng" algn="ctr">
            <a:solidFill>
              <a:schemeClr val="tx1"/>
            </a:solidFill>
            <a:prstDash val="dash"/>
            <a:round/>
            <a:headEnd type="none" w="med" len="med"/>
            <a:tailEnd type="none" w="med" len="med"/>
          </a:ln>
          <a:effectLst/>
        </p:spPr>
      </p:cxnSp>
      <p:sp>
        <p:nvSpPr>
          <p:cNvPr id="35" name="タイトル 1"/>
          <p:cNvSpPr txBox="1">
            <a:spLocks noChangeArrowheads="1"/>
          </p:cNvSpPr>
          <p:nvPr/>
        </p:nvSpPr>
        <p:spPr>
          <a:xfrm>
            <a:off x="250020" y="115483"/>
            <a:ext cx="8949930" cy="698122"/>
          </a:xfrm>
          <a:prstGeom prst="rect">
            <a:avLst/>
          </a:prstGeom>
          <a:ln/>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kumimoji="1" sz="4000" kern="1200" spc="-50" baseline="0">
                <a:solidFill>
                  <a:schemeClr val="tx1"/>
                </a:solidFill>
                <a:latin typeface="+mj-lt"/>
                <a:ea typeface="+mj-ea"/>
                <a:cs typeface="+mj-cs"/>
              </a:defRPr>
            </a:lvl1pPr>
          </a:lstStyle>
          <a:p>
            <a:pPr fontAlgn="auto">
              <a:spcAft>
                <a:spcPts val="0"/>
              </a:spcAft>
            </a:pPr>
            <a:r>
              <a:rPr lang="zh-CN" sz="4400" dirty="0" smtClean="0">
                <a:effectLst/>
                <a:latin typeface="ＭＳ Ｐゴシック" panose="020B0600070205080204" pitchFamily="50" charset="-128"/>
                <a:ea typeface="ＭＳ Ｐゴシック" panose="020B0600070205080204" pitchFamily="50" charset="-128"/>
              </a:rPr>
              <a:t>ネットワーク</a:t>
            </a:r>
            <a:r>
              <a:rPr lang="ja-JP" altLang="en-US" sz="4400" dirty="0" smtClean="0">
                <a:effectLst/>
                <a:latin typeface="ＭＳ Ｐゴシック" panose="020B0600070205080204" pitchFamily="50" charset="-128"/>
                <a:ea typeface="ＭＳ Ｐゴシック" panose="020B0600070205080204" pitchFamily="50" charset="-128"/>
              </a:rPr>
              <a:t>トポロジー</a:t>
            </a:r>
            <a:endParaRPr lang="zh-CN" sz="4400" dirty="0">
              <a:effectLst/>
              <a:latin typeface="ＭＳ Ｐゴシック" panose="020B0600070205080204" pitchFamily="50" charset="-128"/>
              <a:ea typeface="ＭＳ Ｐゴシック" panose="020B0600070205080204" pitchFamily="50" charset="-128"/>
            </a:endParaRPr>
          </a:p>
        </p:txBody>
      </p:sp>
      <p:cxnSp>
        <p:nvCxnSpPr>
          <p:cNvPr id="39" name="直線コネクタ 38"/>
          <p:cNvCxnSpPr/>
          <p:nvPr/>
        </p:nvCxnSpPr>
        <p:spPr bwMode="auto">
          <a:xfrm flipH="1">
            <a:off x="2550274" y="2904438"/>
            <a:ext cx="1311061" cy="99132"/>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40" name="直線コネクタ 39"/>
          <p:cNvCxnSpPr/>
          <p:nvPr/>
        </p:nvCxnSpPr>
        <p:spPr bwMode="auto">
          <a:xfrm>
            <a:off x="2530370" y="3049160"/>
            <a:ext cx="1107195" cy="1398500"/>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41" name="直線コネクタ 40"/>
          <p:cNvCxnSpPr/>
          <p:nvPr/>
        </p:nvCxnSpPr>
        <p:spPr bwMode="auto">
          <a:xfrm flipH="1">
            <a:off x="1734806" y="3049160"/>
            <a:ext cx="699461" cy="1163629"/>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42" name="直線コネクタ 41"/>
          <p:cNvCxnSpPr/>
          <p:nvPr/>
        </p:nvCxnSpPr>
        <p:spPr bwMode="auto">
          <a:xfrm>
            <a:off x="1320276" y="2057733"/>
            <a:ext cx="1113991" cy="900248"/>
          </a:xfrm>
          <a:prstGeom prst="line">
            <a:avLst/>
          </a:prstGeom>
          <a:solidFill>
            <a:schemeClr val="accent1"/>
          </a:solidFill>
          <a:ln w="38100" cap="flat" cmpd="sng" algn="ctr">
            <a:solidFill>
              <a:schemeClr val="tx1"/>
            </a:solidFill>
            <a:prstDash val="dash"/>
            <a:round/>
            <a:headEnd type="none" w="med" len="med"/>
            <a:tailEnd type="none" w="med" len="med"/>
          </a:ln>
          <a:effectLst/>
        </p:spPr>
      </p:cxnSp>
      <p:sp>
        <p:nvSpPr>
          <p:cNvPr id="44" name="テキスト ボックス 43"/>
          <p:cNvSpPr txBox="1"/>
          <p:nvPr/>
        </p:nvSpPr>
        <p:spPr>
          <a:xfrm>
            <a:off x="1032144" y="863657"/>
            <a:ext cx="2829191" cy="400110"/>
          </a:xfrm>
          <a:prstGeom prst="rect">
            <a:avLst/>
          </a:prstGeom>
          <a:solidFill>
            <a:schemeClr val="bg1"/>
          </a:solidFill>
          <a:ln w="38100">
            <a:solidFill>
              <a:srgbClr val="FF0000"/>
            </a:solidFill>
          </a:ln>
          <a:effectLst/>
        </p:spPr>
        <p:txBody>
          <a:bodyPr wrap="square" rtlCol="0">
            <a:spAutoFit/>
          </a:bodyPr>
          <a:lstStyle/>
          <a:p>
            <a:pPr algn="ctr"/>
            <a:r>
              <a:rPr kumimoji="1" lang="ja-JP" altLang="en-US" sz="2000" b="1" dirty="0" smtClean="0">
                <a:effectLst/>
              </a:rPr>
              <a:t>スター型</a:t>
            </a:r>
            <a:endParaRPr kumimoji="1" lang="ja-JP" altLang="en-US" sz="2000" b="1" dirty="0">
              <a:effectLst/>
            </a:endParaRPr>
          </a:p>
        </p:txBody>
      </p:sp>
      <p:pic>
        <p:nvPicPr>
          <p:cNvPr id="45" name="Picture 6" descr="新しい画像"/>
          <p:cNvPicPr>
            <a:picLocks noChangeAspect="1" noChangeArrowheads="1"/>
          </p:cNvPicPr>
          <p:nvPr/>
        </p:nvPicPr>
        <p:blipFill>
          <a:blip r:embed="rId3" cstate="print"/>
          <a:srcRect/>
          <a:stretch>
            <a:fillRect/>
          </a:stretch>
        </p:blipFill>
        <p:spPr bwMode="auto">
          <a:xfrm>
            <a:off x="721653" y="1377234"/>
            <a:ext cx="941427" cy="823893"/>
          </a:xfrm>
          <a:prstGeom prst="rect">
            <a:avLst/>
          </a:prstGeom>
          <a:noFill/>
          <a:ln w="9525">
            <a:noFill/>
            <a:miter lim="800000"/>
            <a:headEnd/>
            <a:tailEnd/>
          </a:ln>
        </p:spPr>
      </p:pic>
      <p:pic>
        <p:nvPicPr>
          <p:cNvPr id="46" name="Picture 6" descr="新しい画像"/>
          <p:cNvPicPr>
            <a:picLocks noChangeAspect="1" noChangeArrowheads="1"/>
          </p:cNvPicPr>
          <p:nvPr/>
        </p:nvPicPr>
        <p:blipFill>
          <a:blip r:embed="rId3" cstate="print"/>
          <a:srcRect/>
          <a:stretch>
            <a:fillRect/>
          </a:stretch>
        </p:blipFill>
        <p:spPr bwMode="auto">
          <a:xfrm>
            <a:off x="2880469" y="1268010"/>
            <a:ext cx="941427" cy="823893"/>
          </a:xfrm>
          <a:prstGeom prst="rect">
            <a:avLst/>
          </a:prstGeom>
          <a:noFill/>
          <a:ln w="9525">
            <a:noFill/>
            <a:miter lim="800000"/>
            <a:headEnd/>
            <a:tailEnd/>
          </a:ln>
        </p:spPr>
      </p:pic>
      <p:pic>
        <p:nvPicPr>
          <p:cNvPr id="47" name="Picture 6" descr="新しい画像"/>
          <p:cNvPicPr>
            <a:picLocks noChangeAspect="1" noChangeArrowheads="1"/>
          </p:cNvPicPr>
          <p:nvPr/>
        </p:nvPicPr>
        <p:blipFill>
          <a:blip r:embed="rId3" cstate="print"/>
          <a:srcRect/>
          <a:stretch>
            <a:fillRect/>
          </a:stretch>
        </p:blipFill>
        <p:spPr bwMode="auto">
          <a:xfrm>
            <a:off x="2018651" y="2542057"/>
            <a:ext cx="941427" cy="823893"/>
          </a:xfrm>
          <a:prstGeom prst="rect">
            <a:avLst/>
          </a:prstGeom>
          <a:noFill/>
          <a:ln w="9525">
            <a:noFill/>
            <a:miter lim="800000"/>
            <a:headEnd/>
            <a:tailEnd/>
          </a:ln>
        </p:spPr>
      </p:pic>
      <p:pic>
        <p:nvPicPr>
          <p:cNvPr id="48" name="Picture 6" descr="新しい画像"/>
          <p:cNvPicPr>
            <a:picLocks noChangeAspect="1" noChangeArrowheads="1"/>
          </p:cNvPicPr>
          <p:nvPr/>
        </p:nvPicPr>
        <p:blipFill>
          <a:blip r:embed="rId3" cstate="print"/>
          <a:srcRect/>
          <a:stretch>
            <a:fillRect/>
          </a:stretch>
        </p:blipFill>
        <p:spPr bwMode="auto">
          <a:xfrm>
            <a:off x="-48351" y="3146529"/>
            <a:ext cx="941427" cy="823893"/>
          </a:xfrm>
          <a:prstGeom prst="rect">
            <a:avLst/>
          </a:prstGeom>
          <a:noFill/>
          <a:ln w="9525">
            <a:noFill/>
            <a:miter lim="800000"/>
            <a:headEnd/>
            <a:tailEnd/>
          </a:ln>
        </p:spPr>
      </p:pic>
      <p:pic>
        <p:nvPicPr>
          <p:cNvPr id="49" name="Picture 6" descr="新しい画像"/>
          <p:cNvPicPr>
            <a:picLocks noChangeAspect="1" noChangeArrowheads="1"/>
          </p:cNvPicPr>
          <p:nvPr/>
        </p:nvPicPr>
        <p:blipFill>
          <a:blip r:embed="rId3" cstate="print"/>
          <a:srcRect/>
          <a:stretch>
            <a:fillRect/>
          </a:stretch>
        </p:blipFill>
        <p:spPr bwMode="auto">
          <a:xfrm>
            <a:off x="1192366" y="3866859"/>
            <a:ext cx="941427" cy="823893"/>
          </a:xfrm>
          <a:prstGeom prst="rect">
            <a:avLst/>
          </a:prstGeom>
          <a:noFill/>
          <a:ln w="9525">
            <a:noFill/>
            <a:miter lim="800000"/>
            <a:headEnd/>
            <a:tailEnd/>
          </a:ln>
        </p:spPr>
      </p:pic>
      <p:pic>
        <p:nvPicPr>
          <p:cNvPr id="50" name="Picture 6" descr="新しい画像"/>
          <p:cNvPicPr>
            <a:picLocks noChangeAspect="1" noChangeArrowheads="1"/>
          </p:cNvPicPr>
          <p:nvPr/>
        </p:nvPicPr>
        <p:blipFill>
          <a:blip r:embed="rId3" cstate="print"/>
          <a:srcRect/>
          <a:stretch>
            <a:fillRect/>
          </a:stretch>
        </p:blipFill>
        <p:spPr bwMode="auto">
          <a:xfrm>
            <a:off x="3161875" y="3970422"/>
            <a:ext cx="941427" cy="823893"/>
          </a:xfrm>
          <a:prstGeom prst="rect">
            <a:avLst/>
          </a:prstGeom>
          <a:noFill/>
          <a:ln w="9525">
            <a:noFill/>
            <a:miter lim="800000"/>
            <a:headEnd/>
            <a:tailEnd/>
          </a:ln>
        </p:spPr>
      </p:pic>
      <p:pic>
        <p:nvPicPr>
          <p:cNvPr id="51" name="Picture 6" descr="新しい画像"/>
          <p:cNvPicPr>
            <a:picLocks noChangeAspect="1" noChangeArrowheads="1"/>
          </p:cNvPicPr>
          <p:nvPr/>
        </p:nvPicPr>
        <p:blipFill>
          <a:blip r:embed="rId3" cstate="print"/>
          <a:srcRect/>
          <a:stretch>
            <a:fillRect/>
          </a:stretch>
        </p:blipFill>
        <p:spPr bwMode="auto">
          <a:xfrm>
            <a:off x="3548301" y="2426199"/>
            <a:ext cx="941427" cy="823893"/>
          </a:xfrm>
          <a:prstGeom prst="rect">
            <a:avLst/>
          </a:prstGeom>
          <a:noFill/>
          <a:ln w="9525">
            <a:noFill/>
            <a:miter lim="800000"/>
            <a:headEnd/>
            <a:tailEnd/>
          </a:ln>
        </p:spPr>
      </p:pic>
      <p:cxnSp>
        <p:nvCxnSpPr>
          <p:cNvPr id="36" name="直線コネクタ 35"/>
          <p:cNvCxnSpPr/>
          <p:nvPr/>
        </p:nvCxnSpPr>
        <p:spPr bwMode="auto">
          <a:xfrm>
            <a:off x="5184084" y="3031393"/>
            <a:ext cx="1047483" cy="530394"/>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57" name="直線コネクタ 56"/>
          <p:cNvCxnSpPr/>
          <p:nvPr/>
        </p:nvCxnSpPr>
        <p:spPr bwMode="auto">
          <a:xfrm flipV="1">
            <a:off x="8329949" y="2286552"/>
            <a:ext cx="223770" cy="1359662"/>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58" name="直線コネクタ 57"/>
          <p:cNvCxnSpPr/>
          <p:nvPr/>
        </p:nvCxnSpPr>
        <p:spPr bwMode="auto">
          <a:xfrm flipH="1" flipV="1">
            <a:off x="8043566" y="962938"/>
            <a:ext cx="667831" cy="1126114"/>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60" name="直線コネクタ 59"/>
          <p:cNvCxnSpPr/>
          <p:nvPr/>
        </p:nvCxnSpPr>
        <p:spPr bwMode="auto">
          <a:xfrm flipH="1">
            <a:off x="5184084" y="1484109"/>
            <a:ext cx="540444" cy="1256866"/>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61" name="直線コネクタ 60"/>
          <p:cNvCxnSpPr/>
          <p:nvPr/>
        </p:nvCxnSpPr>
        <p:spPr bwMode="auto">
          <a:xfrm flipH="1">
            <a:off x="5951501" y="852364"/>
            <a:ext cx="1902758" cy="322367"/>
          </a:xfrm>
          <a:prstGeom prst="line">
            <a:avLst/>
          </a:prstGeom>
          <a:solidFill>
            <a:schemeClr val="accent1"/>
          </a:solidFill>
          <a:ln w="38100" cap="flat" cmpd="sng" algn="ctr">
            <a:solidFill>
              <a:schemeClr val="tx1"/>
            </a:solidFill>
            <a:prstDash val="dash"/>
            <a:round/>
            <a:headEnd type="none" w="med" len="med"/>
            <a:tailEnd type="none" w="med" len="med"/>
          </a:ln>
          <a:effectLst/>
        </p:spPr>
      </p:cxnSp>
      <p:sp>
        <p:nvSpPr>
          <p:cNvPr id="66" name="テキスト ボックス 65"/>
          <p:cNvSpPr txBox="1"/>
          <p:nvPr/>
        </p:nvSpPr>
        <p:spPr>
          <a:xfrm>
            <a:off x="5590068" y="90992"/>
            <a:ext cx="2829191" cy="400110"/>
          </a:xfrm>
          <a:prstGeom prst="rect">
            <a:avLst/>
          </a:prstGeom>
          <a:solidFill>
            <a:schemeClr val="bg1"/>
          </a:solidFill>
          <a:ln w="38100">
            <a:solidFill>
              <a:srgbClr val="FF0000"/>
            </a:solidFill>
          </a:ln>
          <a:effectLst/>
        </p:spPr>
        <p:txBody>
          <a:bodyPr wrap="square" rtlCol="0">
            <a:spAutoFit/>
          </a:bodyPr>
          <a:lstStyle/>
          <a:p>
            <a:pPr algn="ctr"/>
            <a:r>
              <a:rPr kumimoji="1" lang="ja-JP" altLang="en-US" sz="2000" b="1" dirty="0" smtClean="0">
                <a:effectLst/>
              </a:rPr>
              <a:t>リング型</a:t>
            </a:r>
            <a:endParaRPr kumimoji="1" lang="ja-JP" altLang="en-US" sz="2000" b="1" dirty="0">
              <a:effectLst/>
            </a:endParaRPr>
          </a:p>
        </p:txBody>
      </p:sp>
      <p:pic>
        <p:nvPicPr>
          <p:cNvPr id="67" name="Picture 6" descr="新しい画像"/>
          <p:cNvPicPr>
            <a:picLocks noChangeAspect="1" noChangeArrowheads="1"/>
          </p:cNvPicPr>
          <p:nvPr/>
        </p:nvPicPr>
        <p:blipFill>
          <a:blip r:embed="rId3" cstate="print"/>
          <a:srcRect/>
          <a:stretch>
            <a:fillRect/>
          </a:stretch>
        </p:blipFill>
        <p:spPr bwMode="auto">
          <a:xfrm>
            <a:off x="5414037" y="660216"/>
            <a:ext cx="941427" cy="823893"/>
          </a:xfrm>
          <a:prstGeom prst="rect">
            <a:avLst/>
          </a:prstGeom>
          <a:noFill/>
          <a:ln w="9525">
            <a:noFill/>
            <a:miter lim="800000"/>
            <a:headEnd/>
            <a:tailEnd/>
          </a:ln>
        </p:spPr>
      </p:pic>
      <p:pic>
        <p:nvPicPr>
          <p:cNvPr id="68" name="Picture 6" descr="新しい画像"/>
          <p:cNvPicPr>
            <a:picLocks noChangeAspect="1" noChangeArrowheads="1"/>
          </p:cNvPicPr>
          <p:nvPr/>
        </p:nvPicPr>
        <p:blipFill>
          <a:blip r:embed="rId3" cstate="print"/>
          <a:srcRect/>
          <a:stretch>
            <a:fillRect/>
          </a:stretch>
        </p:blipFill>
        <p:spPr bwMode="auto">
          <a:xfrm>
            <a:off x="7572853" y="550992"/>
            <a:ext cx="941427" cy="823893"/>
          </a:xfrm>
          <a:prstGeom prst="rect">
            <a:avLst/>
          </a:prstGeom>
          <a:noFill/>
          <a:ln w="9525">
            <a:noFill/>
            <a:miter lim="800000"/>
            <a:headEnd/>
            <a:tailEnd/>
          </a:ln>
        </p:spPr>
      </p:pic>
      <p:pic>
        <p:nvPicPr>
          <p:cNvPr id="70" name="Picture 6" descr="新しい画像"/>
          <p:cNvPicPr>
            <a:picLocks noChangeAspect="1" noChangeArrowheads="1"/>
          </p:cNvPicPr>
          <p:nvPr/>
        </p:nvPicPr>
        <p:blipFill>
          <a:blip r:embed="rId3" cstate="print"/>
          <a:srcRect/>
          <a:stretch>
            <a:fillRect/>
          </a:stretch>
        </p:blipFill>
        <p:spPr bwMode="auto">
          <a:xfrm>
            <a:off x="4644033" y="2429511"/>
            <a:ext cx="941427" cy="823893"/>
          </a:xfrm>
          <a:prstGeom prst="rect">
            <a:avLst/>
          </a:prstGeom>
          <a:noFill/>
          <a:ln w="9525">
            <a:noFill/>
            <a:miter lim="800000"/>
            <a:headEnd/>
            <a:tailEnd/>
          </a:ln>
        </p:spPr>
      </p:pic>
      <p:pic>
        <p:nvPicPr>
          <p:cNvPr id="71" name="Picture 6" descr="新しい画像"/>
          <p:cNvPicPr>
            <a:picLocks noChangeAspect="1" noChangeArrowheads="1"/>
          </p:cNvPicPr>
          <p:nvPr/>
        </p:nvPicPr>
        <p:blipFill>
          <a:blip r:embed="rId3" cstate="print"/>
          <a:srcRect/>
          <a:stretch>
            <a:fillRect/>
          </a:stretch>
        </p:blipFill>
        <p:spPr bwMode="auto">
          <a:xfrm>
            <a:off x="5884750" y="3149841"/>
            <a:ext cx="941427" cy="823893"/>
          </a:xfrm>
          <a:prstGeom prst="rect">
            <a:avLst/>
          </a:prstGeom>
          <a:noFill/>
          <a:ln w="9525">
            <a:noFill/>
            <a:miter lim="800000"/>
            <a:headEnd/>
            <a:tailEnd/>
          </a:ln>
        </p:spPr>
      </p:pic>
      <p:pic>
        <p:nvPicPr>
          <p:cNvPr id="72" name="Picture 6" descr="新しい画像"/>
          <p:cNvPicPr>
            <a:picLocks noChangeAspect="1" noChangeArrowheads="1"/>
          </p:cNvPicPr>
          <p:nvPr/>
        </p:nvPicPr>
        <p:blipFill>
          <a:blip r:embed="rId3" cstate="print"/>
          <a:srcRect/>
          <a:stretch>
            <a:fillRect/>
          </a:stretch>
        </p:blipFill>
        <p:spPr bwMode="auto">
          <a:xfrm>
            <a:off x="7854259" y="3253404"/>
            <a:ext cx="941427" cy="823893"/>
          </a:xfrm>
          <a:prstGeom prst="rect">
            <a:avLst/>
          </a:prstGeom>
          <a:noFill/>
          <a:ln w="9525">
            <a:noFill/>
            <a:miter lim="800000"/>
            <a:headEnd/>
            <a:tailEnd/>
          </a:ln>
        </p:spPr>
      </p:pic>
      <p:pic>
        <p:nvPicPr>
          <p:cNvPr id="73" name="Picture 6" descr="新しい画像"/>
          <p:cNvPicPr>
            <a:picLocks noChangeAspect="1" noChangeArrowheads="1"/>
          </p:cNvPicPr>
          <p:nvPr/>
        </p:nvPicPr>
        <p:blipFill>
          <a:blip r:embed="rId3" cstate="print"/>
          <a:srcRect/>
          <a:stretch>
            <a:fillRect/>
          </a:stretch>
        </p:blipFill>
        <p:spPr bwMode="auto">
          <a:xfrm>
            <a:off x="8240685" y="1709181"/>
            <a:ext cx="941427" cy="823893"/>
          </a:xfrm>
          <a:prstGeom prst="rect">
            <a:avLst/>
          </a:prstGeom>
          <a:noFill/>
          <a:ln w="9525">
            <a:noFill/>
            <a:miter lim="800000"/>
            <a:headEnd/>
            <a:tailEnd/>
          </a:ln>
        </p:spPr>
      </p:pic>
      <p:sp>
        <p:nvSpPr>
          <p:cNvPr id="78" name="コンテンツ プレースホルダ 2"/>
          <p:cNvSpPr txBox="1">
            <a:spLocks noChangeArrowheads="1"/>
          </p:cNvSpPr>
          <p:nvPr/>
        </p:nvSpPr>
        <p:spPr>
          <a:xfrm>
            <a:off x="4572001" y="1301568"/>
            <a:ext cx="4538078" cy="2127432"/>
          </a:xfrm>
          <a:prstGeom prst="rect">
            <a:avLst/>
          </a:prstGeom>
          <a:ln/>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kumimoji="1"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kumimoji="1"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9pPr>
          </a:lstStyle>
          <a:p>
            <a:pPr marL="731520" lvl="1" indent="-457200" fontAlgn="auto">
              <a:lnSpc>
                <a:spcPct val="80000"/>
              </a:lnSpc>
              <a:buClrTx/>
            </a:pPr>
            <a:endParaRPr lang="ja-JP" altLang="en-US" sz="2600" dirty="0" smtClean="0">
              <a:effectLst/>
              <a:latin typeface="+mn-ea"/>
            </a:endParaRPr>
          </a:p>
        </p:txBody>
      </p:sp>
      <p:sp>
        <p:nvSpPr>
          <p:cNvPr id="2" name="下矢印 1"/>
          <p:cNvSpPr/>
          <p:nvPr/>
        </p:nvSpPr>
        <p:spPr>
          <a:xfrm rot="1418066">
            <a:off x="5076231" y="1365248"/>
            <a:ext cx="432198" cy="650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下矢印 78"/>
          <p:cNvSpPr/>
          <p:nvPr/>
        </p:nvSpPr>
        <p:spPr>
          <a:xfrm rot="12218066">
            <a:off x="5676589" y="1923158"/>
            <a:ext cx="432198" cy="65093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3" name="乗算記号 2"/>
          <p:cNvSpPr/>
          <p:nvPr/>
        </p:nvSpPr>
        <p:spPr>
          <a:xfrm>
            <a:off x="1978476" y="2583755"/>
            <a:ext cx="875542" cy="77930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乗算記号 79"/>
          <p:cNvSpPr/>
          <p:nvPr/>
        </p:nvSpPr>
        <p:spPr>
          <a:xfrm>
            <a:off x="5172846" y="2942614"/>
            <a:ext cx="875542" cy="77930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1" name="直線コネクタ 80"/>
          <p:cNvCxnSpPr/>
          <p:nvPr/>
        </p:nvCxnSpPr>
        <p:spPr bwMode="auto">
          <a:xfrm>
            <a:off x="6411163" y="3580924"/>
            <a:ext cx="1913809" cy="65290"/>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05" name="直線コネクタ 104"/>
          <p:cNvCxnSpPr/>
          <p:nvPr/>
        </p:nvCxnSpPr>
        <p:spPr bwMode="auto">
          <a:xfrm>
            <a:off x="4644033" y="5589990"/>
            <a:ext cx="4454120" cy="0"/>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06" name="直線コネクタ 105"/>
          <p:cNvCxnSpPr/>
          <p:nvPr/>
        </p:nvCxnSpPr>
        <p:spPr bwMode="auto">
          <a:xfrm flipH="1">
            <a:off x="7170625" y="4905990"/>
            <a:ext cx="0" cy="684000"/>
          </a:xfrm>
          <a:prstGeom prst="line">
            <a:avLst/>
          </a:prstGeom>
          <a:solidFill>
            <a:schemeClr val="accent1"/>
          </a:solidFill>
          <a:ln w="38100" cap="flat" cmpd="sng" algn="ctr">
            <a:solidFill>
              <a:schemeClr val="tx1"/>
            </a:solidFill>
            <a:prstDash val="dash"/>
            <a:round/>
            <a:headEnd type="none" w="med" len="med"/>
            <a:tailEnd type="none" w="med" len="med"/>
          </a:ln>
          <a:effectLst/>
        </p:spPr>
      </p:cxnSp>
      <p:pic>
        <p:nvPicPr>
          <p:cNvPr id="108" name="Picture 6" descr="新しい画像"/>
          <p:cNvPicPr>
            <a:picLocks noChangeAspect="1" noChangeArrowheads="1"/>
          </p:cNvPicPr>
          <p:nvPr/>
        </p:nvPicPr>
        <p:blipFill>
          <a:blip r:embed="rId3" cstate="print"/>
          <a:srcRect/>
          <a:stretch>
            <a:fillRect/>
          </a:stretch>
        </p:blipFill>
        <p:spPr bwMode="auto">
          <a:xfrm>
            <a:off x="5176164" y="4333899"/>
            <a:ext cx="941427" cy="823893"/>
          </a:xfrm>
          <a:prstGeom prst="rect">
            <a:avLst/>
          </a:prstGeom>
          <a:noFill/>
          <a:ln w="9525">
            <a:noFill/>
            <a:miter lim="800000"/>
            <a:headEnd/>
            <a:tailEnd/>
          </a:ln>
        </p:spPr>
      </p:pic>
      <p:pic>
        <p:nvPicPr>
          <p:cNvPr id="109" name="Picture 6" descr="新しい画像"/>
          <p:cNvPicPr>
            <a:picLocks noChangeAspect="1" noChangeArrowheads="1"/>
          </p:cNvPicPr>
          <p:nvPr/>
        </p:nvPicPr>
        <p:blipFill>
          <a:blip r:embed="rId3" cstate="print"/>
          <a:srcRect/>
          <a:stretch>
            <a:fillRect/>
          </a:stretch>
        </p:blipFill>
        <p:spPr bwMode="auto">
          <a:xfrm>
            <a:off x="6672408" y="4333899"/>
            <a:ext cx="941427" cy="823893"/>
          </a:xfrm>
          <a:prstGeom prst="rect">
            <a:avLst/>
          </a:prstGeom>
          <a:noFill/>
          <a:ln w="9525">
            <a:noFill/>
            <a:miter lim="800000"/>
            <a:headEnd/>
            <a:tailEnd/>
          </a:ln>
        </p:spPr>
      </p:pic>
      <p:pic>
        <p:nvPicPr>
          <p:cNvPr id="112" name="Picture 6" descr="新しい画像"/>
          <p:cNvPicPr>
            <a:picLocks noChangeAspect="1" noChangeArrowheads="1"/>
          </p:cNvPicPr>
          <p:nvPr/>
        </p:nvPicPr>
        <p:blipFill>
          <a:blip r:embed="rId3" cstate="print"/>
          <a:srcRect/>
          <a:stretch>
            <a:fillRect/>
          </a:stretch>
        </p:blipFill>
        <p:spPr bwMode="auto">
          <a:xfrm>
            <a:off x="5892688" y="6015696"/>
            <a:ext cx="941427" cy="823893"/>
          </a:xfrm>
          <a:prstGeom prst="rect">
            <a:avLst/>
          </a:prstGeom>
          <a:noFill/>
          <a:ln w="9525">
            <a:noFill/>
            <a:miter lim="800000"/>
            <a:headEnd/>
            <a:tailEnd/>
          </a:ln>
        </p:spPr>
      </p:pic>
      <p:pic>
        <p:nvPicPr>
          <p:cNvPr id="113" name="Picture 6" descr="新しい画像"/>
          <p:cNvPicPr>
            <a:picLocks noChangeAspect="1" noChangeArrowheads="1"/>
          </p:cNvPicPr>
          <p:nvPr/>
        </p:nvPicPr>
        <p:blipFill>
          <a:blip r:embed="rId3" cstate="print"/>
          <a:srcRect/>
          <a:stretch>
            <a:fillRect/>
          </a:stretch>
        </p:blipFill>
        <p:spPr bwMode="auto">
          <a:xfrm>
            <a:off x="7368067" y="6012710"/>
            <a:ext cx="941427" cy="823893"/>
          </a:xfrm>
          <a:prstGeom prst="rect">
            <a:avLst/>
          </a:prstGeom>
          <a:noFill/>
          <a:ln w="9525">
            <a:noFill/>
            <a:miter lim="800000"/>
            <a:headEnd/>
            <a:tailEnd/>
          </a:ln>
        </p:spPr>
      </p:pic>
      <p:pic>
        <p:nvPicPr>
          <p:cNvPr id="114" name="Picture 6" descr="新しい画像"/>
          <p:cNvPicPr>
            <a:picLocks noChangeAspect="1" noChangeArrowheads="1"/>
          </p:cNvPicPr>
          <p:nvPr/>
        </p:nvPicPr>
        <p:blipFill>
          <a:blip r:embed="rId3" cstate="print"/>
          <a:srcRect/>
          <a:stretch>
            <a:fillRect/>
          </a:stretch>
        </p:blipFill>
        <p:spPr bwMode="auto">
          <a:xfrm>
            <a:off x="8168652" y="4365429"/>
            <a:ext cx="941427" cy="823893"/>
          </a:xfrm>
          <a:prstGeom prst="rect">
            <a:avLst/>
          </a:prstGeom>
          <a:noFill/>
          <a:ln w="9525">
            <a:noFill/>
            <a:miter lim="800000"/>
            <a:headEnd/>
            <a:tailEnd/>
          </a:ln>
        </p:spPr>
      </p:pic>
      <p:sp>
        <p:nvSpPr>
          <p:cNvPr id="123" name="テキスト ボックス 122"/>
          <p:cNvSpPr txBox="1"/>
          <p:nvPr/>
        </p:nvSpPr>
        <p:spPr>
          <a:xfrm>
            <a:off x="3011563" y="5906898"/>
            <a:ext cx="2829191" cy="400110"/>
          </a:xfrm>
          <a:prstGeom prst="rect">
            <a:avLst/>
          </a:prstGeom>
          <a:solidFill>
            <a:schemeClr val="bg1"/>
          </a:solidFill>
          <a:ln w="38100">
            <a:solidFill>
              <a:srgbClr val="FF0000"/>
            </a:solidFill>
          </a:ln>
          <a:effectLst/>
        </p:spPr>
        <p:txBody>
          <a:bodyPr wrap="square" rtlCol="0">
            <a:spAutoFit/>
          </a:bodyPr>
          <a:lstStyle/>
          <a:p>
            <a:pPr algn="ctr"/>
            <a:r>
              <a:rPr kumimoji="1" lang="ja-JP" altLang="en-US" sz="2000" b="1" dirty="0" smtClean="0">
                <a:effectLst/>
              </a:rPr>
              <a:t>バス型</a:t>
            </a:r>
            <a:endParaRPr kumimoji="1" lang="ja-JP" altLang="en-US" sz="2000" b="1" dirty="0">
              <a:effectLst/>
            </a:endParaRPr>
          </a:p>
        </p:txBody>
      </p:sp>
    </p:spTree>
    <p:extLst>
      <p:ext uri="{BB962C8B-B14F-4D97-AF65-F5344CB8AC3E}">
        <p14:creationId xmlns:p14="http://schemas.microsoft.com/office/powerpoint/2010/main" val="2691459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42" name="直線コネクタ 41"/>
          <p:cNvCxnSpPr>
            <a:stCxn id="82" idx="1"/>
          </p:cNvCxnSpPr>
          <p:nvPr/>
        </p:nvCxnSpPr>
        <p:spPr bwMode="auto">
          <a:xfrm flipH="1" flipV="1">
            <a:off x="7078838" y="4598557"/>
            <a:ext cx="1237578" cy="1299309"/>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39" name="直線コネクタ 38"/>
          <p:cNvCxnSpPr>
            <a:stCxn id="81" idx="3"/>
          </p:cNvCxnSpPr>
          <p:nvPr/>
        </p:nvCxnSpPr>
        <p:spPr bwMode="auto">
          <a:xfrm flipV="1">
            <a:off x="5874074" y="4625837"/>
            <a:ext cx="1204764" cy="1288639"/>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36" name="直線コネクタ 35"/>
          <p:cNvCxnSpPr>
            <a:stCxn id="79" idx="1"/>
          </p:cNvCxnSpPr>
          <p:nvPr/>
        </p:nvCxnSpPr>
        <p:spPr bwMode="auto">
          <a:xfrm flipH="1">
            <a:off x="7238614" y="4549435"/>
            <a:ext cx="1008112" cy="49122"/>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30" name="直線コネクタ 29"/>
          <p:cNvCxnSpPr>
            <a:stCxn id="78" idx="3"/>
          </p:cNvCxnSpPr>
          <p:nvPr/>
        </p:nvCxnSpPr>
        <p:spPr bwMode="auto">
          <a:xfrm>
            <a:off x="5875039" y="4566195"/>
            <a:ext cx="1236061" cy="64725"/>
          </a:xfrm>
          <a:prstGeom prst="line">
            <a:avLst/>
          </a:prstGeom>
          <a:solidFill>
            <a:schemeClr val="accent1"/>
          </a:solidFill>
          <a:ln w="38100" cap="flat" cmpd="sng" algn="ctr">
            <a:solidFill>
              <a:schemeClr val="tx1"/>
            </a:solidFill>
            <a:prstDash val="dash"/>
            <a:round/>
            <a:headEnd type="none" w="med" len="med"/>
            <a:tailEnd type="none" w="med" len="med"/>
          </a:ln>
          <a:effectLst/>
        </p:spPr>
      </p:cxnSp>
      <p:sp>
        <p:nvSpPr>
          <p:cNvPr id="2" name="タイトル 1"/>
          <p:cNvSpPr>
            <a:spLocks noGrp="1"/>
          </p:cNvSpPr>
          <p:nvPr>
            <p:ph type="title"/>
          </p:nvPr>
        </p:nvSpPr>
        <p:spPr>
          <a:xfrm>
            <a:off x="0" y="-27384"/>
            <a:ext cx="9144000" cy="720000"/>
          </a:xfrm>
        </p:spPr>
        <p:txBody>
          <a:bodyPr>
            <a:normAutofit/>
          </a:bodyPr>
          <a:lstStyle/>
          <a:p>
            <a:r>
              <a:rPr kumimoji="1" lang="ja-JP" altLang="en-US" sz="4000" dirty="0" smtClean="0"/>
              <a:t>コンピュータネットワークの管理形態</a:t>
            </a:r>
            <a:endParaRPr kumimoji="1" lang="ja-JP" altLang="en-US" sz="4000" dirty="0"/>
          </a:p>
        </p:txBody>
      </p:sp>
      <p:sp>
        <p:nvSpPr>
          <p:cNvPr id="3" name="コンテンツ プレースホルダー 2"/>
          <p:cNvSpPr>
            <a:spLocks noGrp="1"/>
          </p:cNvSpPr>
          <p:nvPr>
            <p:ph idx="1"/>
          </p:nvPr>
        </p:nvSpPr>
        <p:spPr>
          <a:xfrm>
            <a:off x="0" y="847253"/>
            <a:ext cx="9144000" cy="4525963"/>
          </a:xfrm>
        </p:spPr>
        <p:txBody>
          <a:bodyPr numCol="2">
            <a:normAutofit/>
          </a:bodyPr>
          <a:lstStyle/>
          <a:p>
            <a:r>
              <a:rPr lang="ja-JP" altLang="en-US" sz="2800" dirty="0"/>
              <a:t>集中管理</a:t>
            </a:r>
            <a:endParaRPr lang="en-US" altLang="ja-JP" sz="2800" dirty="0"/>
          </a:p>
          <a:p>
            <a:pPr lvl="1"/>
            <a:r>
              <a:rPr lang="ja-JP" altLang="en-US" sz="2400" dirty="0" smtClean="0"/>
              <a:t>一つのコンピュータでネットワークの管理する</a:t>
            </a:r>
            <a:endParaRPr lang="en-US" altLang="ja-JP" sz="2400" dirty="0" smtClean="0"/>
          </a:p>
          <a:p>
            <a:pPr lvl="1"/>
            <a:r>
              <a:rPr lang="ja-JP" altLang="en-US" sz="2400" dirty="0" smtClean="0"/>
              <a:t>メリット</a:t>
            </a:r>
            <a:endParaRPr lang="en-US" altLang="ja-JP" sz="2400" dirty="0" smtClean="0"/>
          </a:p>
          <a:p>
            <a:pPr lvl="2"/>
            <a:r>
              <a:rPr lang="ja-JP" altLang="en-US" sz="2000" dirty="0" smtClean="0"/>
              <a:t>運用やセキュリティ管理が容易</a:t>
            </a:r>
            <a:endParaRPr lang="en-US" altLang="ja-JP" sz="2000" dirty="0" smtClean="0"/>
          </a:p>
          <a:p>
            <a:pPr lvl="1"/>
            <a:r>
              <a:rPr lang="ja-JP" altLang="en-US" sz="2400" dirty="0" smtClean="0"/>
              <a:t>デメリット</a:t>
            </a:r>
            <a:endParaRPr lang="en-US" altLang="ja-JP" sz="2400" dirty="0"/>
          </a:p>
          <a:p>
            <a:pPr lvl="2"/>
            <a:r>
              <a:rPr lang="ja-JP" altLang="en-US" sz="2000" dirty="0" smtClean="0"/>
              <a:t>障害が発生するとシステム全体が停止</a:t>
            </a:r>
            <a:endParaRPr lang="en-US" altLang="ja-JP" sz="2000" dirty="0"/>
          </a:p>
          <a:p>
            <a:pPr marL="0" indent="0">
              <a:buNone/>
            </a:pPr>
            <a:endParaRPr lang="en-US" altLang="ja-JP" sz="2800" dirty="0" smtClean="0"/>
          </a:p>
          <a:p>
            <a:pPr marL="0" indent="0">
              <a:buNone/>
            </a:pPr>
            <a:endParaRPr lang="en-US" altLang="ja-JP" sz="2800" dirty="0" smtClean="0"/>
          </a:p>
          <a:p>
            <a:r>
              <a:rPr lang="ja-JP" altLang="en-US" sz="2800" dirty="0" smtClean="0"/>
              <a:t>分散管理</a:t>
            </a:r>
            <a:endParaRPr lang="ja-JP" altLang="en-US" sz="2000" dirty="0"/>
          </a:p>
          <a:p>
            <a:pPr lvl="1"/>
            <a:r>
              <a:rPr lang="ja-JP" altLang="en-US" sz="2400" dirty="0" smtClean="0"/>
              <a:t>複数のコンピュータで処理を分散して管理する</a:t>
            </a:r>
            <a:endParaRPr lang="en-US" altLang="ja-JP" sz="2400" dirty="0" smtClean="0"/>
          </a:p>
          <a:p>
            <a:pPr lvl="1"/>
            <a:r>
              <a:rPr lang="ja-JP" altLang="en-US" sz="2400" dirty="0" smtClean="0"/>
              <a:t>メリット</a:t>
            </a:r>
            <a:endParaRPr lang="en-US" altLang="ja-JP" sz="2000" dirty="0" smtClean="0"/>
          </a:p>
          <a:p>
            <a:pPr lvl="2"/>
            <a:r>
              <a:rPr lang="ja-JP" altLang="en-US" sz="2000" dirty="0"/>
              <a:t>ネットワーク全体に及ぶ致命的な障害が発生しにくい</a:t>
            </a:r>
            <a:endParaRPr lang="en-US" altLang="ja-JP" sz="2000" dirty="0" smtClean="0"/>
          </a:p>
          <a:p>
            <a:pPr lvl="1"/>
            <a:r>
              <a:rPr lang="ja-JP" altLang="en-US" sz="2400" dirty="0" smtClean="0"/>
              <a:t>デメリット</a:t>
            </a:r>
            <a:endParaRPr lang="en-US" altLang="ja-JP" sz="2400" dirty="0" smtClean="0"/>
          </a:p>
          <a:p>
            <a:pPr lvl="2"/>
            <a:r>
              <a:rPr lang="ja-JP" altLang="en-US" sz="2000" dirty="0" smtClean="0"/>
              <a:t>運用やセキュリティ管理が複雑</a:t>
            </a:r>
            <a:endParaRPr lang="en-US" altLang="ja-JP" sz="2000" dirty="0" smtClean="0"/>
          </a:p>
        </p:txBody>
      </p:sp>
      <p:cxnSp>
        <p:nvCxnSpPr>
          <p:cNvPr id="51" name="直線コネクタ 50"/>
          <p:cNvCxnSpPr/>
          <p:nvPr/>
        </p:nvCxnSpPr>
        <p:spPr bwMode="auto">
          <a:xfrm flipV="1">
            <a:off x="810439" y="5544583"/>
            <a:ext cx="1617133" cy="482022"/>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56" name="直線コネクタ 55"/>
          <p:cNvCxnSpPr/>
          <p:nvPr/>
        </p:nvCxnSpPr>
        <p:spPr bwMode="auto">
          <a:xfrm flipH="1">
            <a:off x="2505525" y="4656666"/>
            <a:ext cx="894101" cy="802947"/>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59" name="直線コネクタ 58"/>
          <p:cNvCxnSpPr/>
          <p:nvPr/>
        </p:nvCxnSpPr>
        <p:spPr bwMode="auto">
          <a:xfrm flipH="1" flipV="1">
            <a:off x="2684028" y="5470387"/>
            <a:ext cx="1130335" cy="556218"/>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62" name="直線コネクタ 61"/>
          <p:cNvCxnSpPr/>
          <p:nvPr/>
        </p:nvCxnSpPr>
        <p:spPr bwMode="auto">
          <a:xfrm>
            <a:off x="1266527" y="4569977"/>
            <a:ext cx="1191265" cy="818407"/>
          </a:xfrm>
          <a:prstGeom prst="line">
            <a:avLst/>
          </a:prstGeom>
          <a:solidFill>
            <a:schemeClr val="accent1"/>
          </a:solidFill>
          <a:ln w="38100" cap="flat" cmpd="sng" algn="ctr">
            <a:solidFill>
              <a:schemeClr val="tx1"/>
            </a:solidFill>
            <a:prstDash val="dash"/>
            <a:round/>
            <a:headEnd type="none" w="med" len="med"/>
            <a:tailEnd type="none" w="med" len="med"/>
          </a:ln>
          <a:effectLst/>
        </p:spPr>
      </p:cxnSp>
      <p:pic>
        <p:nvPicPr>
          <p:cNvPr id="64" name="Picture 6" descr="新しい画像"/>
          <p:cNvPicPr>
            <a:picLocks noChangeAspect="1" noChangeArrowheads="1"/>
          </p:cNvPicPr>
          <p:nvPr/>
        </p:nvPicPr>
        <p:blipFill>
          <a:blip r:embed="rId3" cstate="print"/>
          <a:srcRect/>
          <a:stretch>
            <a:fillRect/>
          </a:stretch>
        </p:blipFill>
        <p:spPr bwMode="auto">
          <a:xfrm>
            <a:off x="488488" y="4184091"/>
            <a:ext cx="778039" cy="680904"/>
          </a:xfrm>
          <a:prstGeom prst="rect">
            <a:avLst/>
          </a:prstGeom>
          <a:noFill/>
          <a:ln w="9525">
            <a:noFill/>
            <a:miter lim="800000"/>
            <a:headEnd/>
            <a:tailEnd/>
          </a:ln>
        </p:spPr>
      </p:pic>
      <p:pic>
        <p:nvPicPr>
          <p:cNvPr id="65" name="Picture 6" descr="新しい画像"/>
          <p:cNvPicPr>
            <a:picLocks noChangeAspect="1" noChangeArrowheads="1"/>
          </p:cNvPicPr>
          <p:nvPr/>
        </p:nvPicPr>
        <p:blipFill>
          <a:blip r:embed="rId3" cstate="print"/>
          <a:srcRect/>
          <a:stretch>
            <a:fillRect/>
          </a:stretch>
        </p:blipFill>
        <p:spPr bwMode="auto">
          <a:xfrm>
            <a:off x="3249195" y="4133967"/>
            <a:ext cx="778039" cy="680904"/>
          </a:xfrm>
          <a:prstGeom prst="rect">
            <a:avLst/>
          </a:prstGeom>
          <a:noFill/>
          <a:ln w="9525">
            <a:noFill/>
            <a:miter lim="800000"/>
            <a:headEnd/>
            <a:tailEnd/>
          </a:ln>
        </p:spPr>
      </p:pic>
      <p:pic>
        <p:nvPicPr>
          <p:cNvPr id="67" name="Picture 6" descr="新しい画像"/>
          <p:cNvPicPr>
            <a:picLocks noChangeAspect="1" noChangeArrowheads="1"/>
          </p:cNvPicPr>
          <p:nvPr/>
        </p:nvPicPr>
        <p:blipFill>
          <a:blip r:embed="rId3" cstate="print"/>
          <a:srcRect/>
          <a:stretch>
            <a:fillRect/>
          </a:stretch>
        </p:blipFill>
        <p:spPr bwMode="auto">
          <a:xfrm>
            <a:off x="107504" y="5689346"/>
            <a:ext cx="778039" cy="680904"/>
          </a:xfrm>
          <a:prstGeom prst="rect">
            <a:avLst/>
          </a:prstGeom>
          <a:noFill/>
          <a:ln w="9525">
            <a:noFill/>
            <a:miter lim="800000"/>
            <a:headEnd/>
            <a:tailEnd/>
          </a:ln>
        </p:spPr>
      </p:pic>
      <p:pic>
        <p:nvPicPr>
          <p:cNvPr id="70" name="Picture 6" descr="新しい画像"/>
          <p:cNvPicPr>
            <a:picLocks noChangeAspect="1" noChangeArrowheads="1"/>
          </p:cNvPicPr>
          <p:nvPr/>
        </p:nvPicPr>
        <p:blipFill>
          <a:blip r:embed="rId3" cstate="print"/>
          <a:srcRect/>
          <a:stretch>
            <a:fillRect/>
          </a:stretch>
        </p:blipFill>
        <p:spPr bwMode="auto">
          <a:xfrm>
            <a:off x="3721953" y="5649143"/>
            <a:ext cx="778039" cy="680904"/>
          </a:xfrm>
          <a:prstGeom prst="rect">
            <a:avLst/>
          </a:prstGeom>
          <a:noFill/>
          <a:ln w="9525">
            <a:noFill/>
            <a:miter lim="800000"/>
            <a:headEnd/>
            <a:tailEnd/>
          </a:ln>
        </p:spPr>
      </p:pic>
      <p:cxnSp>
        <p:nvCxnSpPr>
          <p:cNvPr id="74" name="直線コネクタ 73"/>
          <p:cNvCxnSpPr>
            <a:stCxn id="81" idx="3"/>
            <a:endCxn id="88" idx="1"/>
          </p:cNvCxnSpPr>
          <p:nvPr/>
        </p:nvCxnSpPr>
        <p:spPr bwMode="auto">
          <a:xfrm flipV="1">
            <a:off x="5874074" y="5912635"/>
            <a:ext cx="753186" cy="1841"/>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76" name="直線コネクタ 75"/>
          <p:cNvCxnSpPr>
            <a:stCxn id="82" idx="1"/>
            <a:endCxn id="88" idx="3"/>
          </p:cNvCxnSpPr>
          <p:nvPr/>
        </p:nvCxnSpPr>
        <p:spPr bwMode="auto">
          <a:xfrm flipH="1">
            <a:off x="7584091" y="5897866"/>
            <a:ext cx="732325" cy="14769"/>
          </a:xfrm>
          <a:prstGeom prst="line">
            <a:avLst/>
          </a:prstGeom>
          <a:solidFill>
            <a:schemeClr val="accent1"/>
          </a:solidFill>
          <a:ln w="38100" cap="flat" cmpd="sng" algn="ctr">
            <a:solidFill>
              <a:schemeClr val="tx1"/>
            </a:solidFill>
            <a:prstDash val="dash"/>
            <a:round/>
            <a:headEnd type="none" w="med" len="med"/>
            <a:tailEnd type="none" w="med" len="med"/>
          </a:ln>
          <a:effectLst/>
        </p:spPr>
      </p:cxnSp>
      <p:pic>
        <p:nvPicPr>
          <p:cNvPr id="78" name="Picture 6" descr="新しい画像"/>
          <p:cNvPicPr>
            <a:picLocks noChangeAspect="1" noChangeArrowheads="1"/>
          </p:cNvPicPr>
          <p:nvPr/>
        </p:nvPicPr>
        <p:blipFill>
          <a:blip r:embed="rId3" cstate="print"/>
          <a:srcRect/>
          <a:stretch>
            <a:fillRect/>
          </a:stretch>
        </p:blipFill>
        <p:spPr bwMode="auto">
          <a:xfrm>
            <a:off x="5097000" y="4225743"/>
            <a:ext cx="778039" cy="680904"/>
          </a:xfrm>
          <a:prstGeom prst="rect">
            <a:avLst/>
          </a:prstGeom>
          <a:noFill/>
          <a:ln w="9525">
            <a:noFill/>
            <a:miter lim="800000"/>
            <a:headEnd/>
            <a:tailEnd/>
          </a:ln>
        </p:spPr>
      </p:pic>
      <p:pic>
        <p:nvPicPr>
          <p:cNvPr id="79" name="Picture 6" descr="新しい画像"/>
          <p:cNvPicPr>
            <a:picLocks noChangeAspect="1" noChangeArrowheads="1"/>
          </p:cNvPicPr>
          <p:nvPr/>
        </p:nvPicPr>
        <p:blipFill>
          <a:blip r:embed="rId3" cstate="print"/>
          <a:srcRect/>
          <a:stretch>
            <a:fillRect/>
          </a:stretch>
        </p:blipFill>
        <p:spPr bwMode="auto">
          <a:xfrm>
            <a:off x="8246726" y="4208983"/>
            <a:ext cx="778039" cy="680904"/>
          </a:xfrm>
          <a:prstGeom prst="rect">
            <a:avLst/>
          </a:prstGeom>
          <a:noFill/>
          <a:ln w="9525">
            <a:noFill/>
            <a:miter lim="800000"/>
            <a:headEnd/>
            <a:tailEnd/>
          </a:ln>
        </p:spPr>
      </p:pic>
      <p:pic>
        <p:nvPicPr>
          <p:cNvPr id="81" name="Picture 6" descr="新しい画像"/>
          <p:cNvPicPr>
            <a:picLocks noChangeAspect="1" noChangeArrowheads="1"/>
          </p:cNvPicPr>
          <p:nvPr/>
        </p:nvPicPr>
        <p:blipFill>
          <a:blip r:embed="rId3" cstate="print"/>
          <a:srcRect/>
          <a:stretch>
            <a:fillRect/>
          </a:stretch>
        </p:blipFill>
        <p:spPr bwMode="auto">
          <a:xfrm>
            <a:off x="5096035" y="5574024"/>
            <a:ext cx="778039" cy="680904"/>
          </a:xfrm>
          <a:prstGeom prst="rect">
            <a:avLst/>
          </a:prstGeom>
          <a:noFill/>
          <a:ln w="9525">
            <a:noFill/>
            <a:miter lim="800000"/>
            <a:headEnd/>
            <a:tailEnd/>
          </a:ln>
        </p:spPr>
      </p:pic>
      <p:pic>
        <p:nvPicPr>
          <p:cNvPr id="82" name="Picture 6" descr="新しい画像"/>
          <p:cNvPicPr>
            <a:picLocks noChangeAspect="1" noChangeArrowheads="1"/>
          </p:cNvPicPr>
          <p:nvPr/>
        </p:nvPicPr>
        <p:blipFill>
          <a:blip r:embed="rId3" cstate="print"/>
          <a:srcRect/>
          <a:stretch>
            <a:fillRect/>
          </a:stretch>
        </p:blipFill>
        <p:spPr bwMode="auto">
          <a:xfrm>
            <a:off x="8316416" y="5557414"/>
            <a:ext cx="778039" cy="680904"/>
          </a:xfrm>
          <a:prstGeom prst="rect">
            <a:avLst/>
          </a:prstGeom>
          <a:noFill/>
          <a:ln w="9525">
            <a:noFill/>
            <a:miter lim="800000"/>
            <a:headEnd/>
            <a:tailEnd/>
          </a:ln>
        </p:spPr>
      </p:pic>
      <p:pic>
        <p:nvPicPr>
          <p:cNvPr id="86" name="Picture 5"/>
          <p:cNvPicPr>
            <a:picLocks noChangeAspect="1" noChangeArrowheads="1"/>
          </p:cNvPicPr>
          <p:nvPr/>
        </p:nvPicPr>
        <p:blipFill>
          <a:blip r:embed="rId4" cstate="print"/>
          <a:srcRect/>
          <a:stretch>
            <a:fillRect/>
          </a:stretch>
        </p:blipFill>
        <p:spPr bwMode="auto">
          <a:xfrm>
            <a:off x="1907704" y="4817879"/>
            <a:ext cx="1157765" cy="1157765"/>
          </a:xfrm>
          <a:prstGeom prst="rect">
            <a:avLst/>
          </a:prstGeom>
          <a:noFill/>
          <a:ln w="9525">
            <a:noFill/>
            <a:miter lim="800000"/>
            <a:headEnd/>
            <a:tailEnd/>
          </a:ln>
        </p:spPr>
      </p:pic>
      <p:pic>
        <p:nvPicPr>
          <p:cNvPr id="87" name="Picture 5"/>
          <p:cNvPicPr>
            <a:picLocks noChangeAspect="1" noChangeArrowheads="1"/>
          </p:cNvPicPr>
          <p:nvPr/>
        </p:nvPicPr>
        <p:blipFill>
          <a:blip r:embed="rId4" cstate="print"/>
          <a:srcRect/>
          <a:stretch>
            <a:fillRect/>
          </a:stretch>
        </p:blipFill>
        <p:spPr bwMode="auto">
          <a:xfrm>
            <a:off x="6611046" y="4077072"/>
            <a:ext cx="956831" cy="956831"/>
          </a:xfrm>
          <a:prstGeom prst="rect">
            <a:avLst/>
          </a:prstGeom>
          <a:noFill/>
          <a:ln w="9525">
            <a:noFill/>
            <a:miter lim="800000"/>
            <a:headEnd/>
            <a:tailEnd/>
          </a:ln>
        </p:spPr>
      </p:pic>
      <p:grpSp>
        <p:nvGrpSpPr>
          <p:cNvPr id="71" name="グループ化 70"/>
          <p:cNvGrpSpPr/>
          <p:nvPr/>
        </p:nvGrpSpPr>
        <p:grpSpPr>
          <a:xfrm>
            <a:off x="2152373" y="5132634"/>
            <a:ext cx="610839" cy="610839"/>
            <a:chOff x="3090863" y="4230688"/>
            <a:chExt cx="504825" cy="504825"/>
          </a:xfrm>
        </p:grpSpPr>
        <p:sp>
          <p:nvSpPr>
            <p:cNvPr id="72" name="Line 18"/>
            <p:cNvSpPr>
              <a:spLocks noChangeShapeType="1"/>
            </p:cNvSpPr>
            <p:nvPr/>
          </p:nvSpPr>
          <p:spPr bwMode="auto">
            <a:xfrm>
              <a:off x="3090863" y="4230688"/>
              <a:ext cx="504825" cy="504825"/>
            </a:xfrm>
            <a:prstGeom prst="line">
              <a:avLst/>
            </a:prstGeom>
            <a:noFill/>
            <a:ln w="57150" cmpd="sng">
              <a:solidFill>
                <a:srgbClr val="FF0000"/>
              </a:solidFill>
              <a:round/>
              <a:headEnd/>
              <a:tailEnd/>
            </a:ln>
          </p:spPr>
          <p:txBody>
            <a:bodyPr/>
            <a:lstStyle/>
            <a:p>
              <a:endParaRPr lang="ja-JP" altLang="ja-JP">
                <a:effectLst/>
                <a:latin typeface="HG丸ｺﾞｼｯｸM-PRO" panose="020F0600000000000000" pitchFamily="50" charset="-128"/>
                <a:ea typeface="HG丸ｺﾞｼｯｸM-PRO" panose="020F0600000000000000" pitchFamily="50" charset="-128"/>
                <a:sym typeface="ＭＳ Ｐゴシック" pitchFamily="50" charset="-128"/>
              </a:endParaRPr>
            </a:p>
          </p:txBody>
        </p:sp>
        <p:sp>
          <p:nvSpPr>
            <p:cNvPr id="73" name="Line 19"/>
            <p:cNvSpPr>
              <a:spLocks noChangeShapeType="1"/>
            </p:cNvSpPr>
            <p:nvPr/>
          </p:nvSpPr>
          <p:spPr bwMode="auto">
            <a:xfrm flipH="1">
              <a:off x="3090863" y="4230688"/>
              <a:ext cx="504825" cy="504825"/>
            </a:xfrm>
            <a:prstGeom prst="line">
              <a:avLst/>
            </a:prstGeom>
            <a:noFill/>
            <a:ln w="57150" cmpd="sng">
              <a:solidFill>
                <a:srgbClr val="FF0000"/>
              </a:solidFill>
              <a:round/>
              <a:headEnd/>
              <a:tailEnd/>
            </a:ln>
          </p:spPr>
          <p:txBody>
            <a:bodyPr/>
            <a:lstStyle/>
            <a:p>
              <a:endParaRPr lang="ja-JP" altLang="ja-JP">
                <a:effectLst/>
                <a:latin typeface="HG丸ｺﾞｼｯｸM-PRO" panose="020F0600000000000000" pitchFamily="50" charset="-128"/>
                <a:ea typeface="HG丸ｺﾞｼｯｸM-PRO" panose="020F0600000000000000" pitchFamily="50" charset="-128"/>
                <a:sym typeface="ＭＳ Ｐゴシック" pitchFamily="50" charset="-128"/>
              </a:endParaRPr>
            </a:p>
          </p:txBody>
        </p:sp>
      </p:grpSp>
      <p:grpSp>
        <p:nvGrpSpPr>
          <p:cNvPr id="83" name="グループ化 82"/>
          <p:cNvGrpSpPr/>
          <p:nvPr/>
        </p:nvGrpSpPr>
        <p:grpSpPr>
          <a:xfrm>
            <a:off x="6849372" y="4355939"/>
            <a:ext cx="458932" cy="458932"/>
            <a:chOff x="3090863" y="4230688"/>
            <a:chExt cx="504825" cy="504825"/>
          </a:xfrm>
        </p:grpSpPr>
        <p:sp>
          <p:nvSpPr>
            <p:cNvPr id="84" name="Line 18"/>
            <p:cNvSpPr>
              <a:spLocks noChangeShapeType="1"/>
            </p:cNvSpPr>
            <p:nvPr/>
          </p:nvSpPr>
          <p:spPr bwMode="auto">
            <a:xfrm>
              <a:off x="3090863" y="4230688"/>
              <a:ext cx="504825" cy="504825"/>
            </a:xfrm>
            <a:prstGeom prst="line">
              <a:avLst/>
            </a:prstGeom>
            <a:noFill/>
            <a:ln w="57150" cmpd="sng">
              <a:solidFill>
                <a:srgbClr val="FF0000"/>
              </a:solidFill>
              <a:round/>
              <a:headEnd/>
              <a:tailEnd/>
            </a:ln>
          </p:spPr>
          <p:txBody>
            <a:bodyPr/>
            <a:lstStyle/>
            <a:p>
              <a:endParaRPr lang="ja-JP" altLang="ja-JP">
                <a:effectLst/>
                <a:latin typeface="HG丸ｺﾞｼｯｸM-PRO" panose="020F0600000000000000" pitchFamily="50" charset="-128"/>
                <a:ea typeface="HG丸ｺﾞｼｯｸM-PRO" panose="020F0600000000000000" pitchFamily="50" charset="-128"/>
                <a:sym typeface="ＭＳ Ｐゴシック" pitchFamily="50" charset="-128"/>
              </a:endParaRPr>
            </a:p>
          </p:txBody>
        </p:sp>
        <p:sp>
          <p:nvSpPr>
            <p:cNvPr id="85" name="Line 19"/>
            <p:cNvSpPr>
              <a:spLocks noChangeShapeType="1"/>
            </p:cNvSpPr>
            <p:nvPr/>
          </p:nvSpPr>
          <p:spPr bwMode="auto">
            <a:xfrm flipH="1">
              <a:off x="3090863" y="4230688"/>
              <a:ext cx="504825" cy="504825"/>
            </a:xfrm>
            <a:prstGeom prst="line">
              <a:avLst/>
            </a:prstGeom>
            <a:noFill/>
            <a:ln w="57150" cmpd="sng">
              <a:solidFill>
                <a:srgbClr val="FF0000"/>
              </a:solidFill>
              <a:round/>
              <a:headEnd/>
              <a:tailEnd/>
            </a:ln>
          </p:spPr>
          <p:txBody>
            <a:bodyPr/>
            <a:lstStyle/>
            <a:p>
              <a:endParaRPr lang="ja-JP" altLang="ja-JP">
                <a:effectLst/>
                <a:latin typeface="HG丸ｺﾞｼｯｸM-PRO" panose="020F0600000000000000" pitchFamily="50" charset="-128"/>
                <a:ea typeface="HG丸ｺﾞｼｯｸM-PRO" panose="020F0600000000000000" pitchFamily="50" charset="-128"/>
                <a:sym typeface="ＭＳ Ｐゴシック" pitchFamily="50" charset="-128"/>
              </a:endParaRPr>
            </a:p>
          </p:txBody>
        </p:sp>
      </p:grpSp>
      <p:cxnSp>
        <p:nvCxnSpPr>
          <p:cNvPr id="29" name="直線コネクタ 28"/>
          <p:cNvCxnSpPr>
            <a:stCxn id="78" idx="3"/>
          </p:cNvCxnSpPr>
          <p:nvPr/>
        </p:nvCxnSpPr>
        <p:spPr bwMode="auto">
          <a:xfrm>
            <a:off x="5875039" y="4566195"/>
            <a:ext cx="974333" cy="1347360"/>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32" name="直線コネクタ 31"/>
          <p:cNvCxnSpPr>
            <a:stCxn id="79" idx="1"/>
          </p:cNvCxnSpPr>
          <p:nvPr/>
        </p:nvCxnSpPr>
        <p:spPr bwMode="auto">
          <a:xfrm flipH="1">
            <a:off x="7308304" y="4549435"/>
            <a:ext cx="938422" cy="1348431"/>
          </a:xfrm>
          <a:prstGeom prst="line">
            <a:avLst/>
          </a:prstGeom>
          <a:solidFill>
            <a:schemeClr val="accent1"/>
          </a:solidFill>
          <a:ln w="38100" cap="flat" cmpd="sng" algn="ctr">
            <a:solidFill>
              <a:schemeClr val="tx1"/>
            </a:solidFill>
            <a:prstDash val="dash"/>
            <a:round/>
            <a:headEnd type="none" w="med" len="med"/>
            <a:tailEnd type="none" w="med" len="med"/>
          </a:ln>
          <a:effectLst/>
        </p:spPr>
      </p:cxnSp>
      <p:pic>
        <p:nvPicPr>
          <p:cNvPr id="88" name="Picture 5"/>
          <p:cNvPicPr>
            <a:picLocks noChangeAspect="1" noChangeArrowheads="1"/>
          </p:cNvPicPr>
          <p:nvPr/>
        </p:nvPicPr>
        <p:blipFill>
          <a:blip r:embed="rId4" cstate="print"/>
          <a:srcRect/>
          <a:stretch>
            <a:fillRect/>
          </a:stretch>
        </p:blipFill>
        <p:spPr bwMode="auto">
          <a:xfrm>
            <a:off x="6627260" y="5434219"/>
            <a:ext cx="956831" cy="956831"/>
          </a:xfrm>
          <a:prstGeom prst="rect">
            <a:avLst/>
          </a:prstGeom>
          <a:noFill/>
          <a:ln w="9525">
            <a:noFill/>
            <a:miter lim="800000"/>
            <a:headEnd/>
            <a:tailEnd/>
          </a:ln>
        </p:spPr>
      </p:pic>
    </p:spTree>
    <p:extLst>
      <p:ext uri="{BB962C8B-B14F-4D97-AF65-F5344CB8AC3E}">
        <p14:creationId xmlns:p14="http://schemas.microsoft.com/office/powerpoint/2010/main" val="3360657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up)">
                                      <p:cBhvr>
                                        <p:cTn id="17" dur="500"/>
                                        <p:tgtEl>
                                          <p:spTgt spid="29"/>
                                        </p:tgtEl>
                                      </p:cBhvr>
                                    </p:animEffect>
                                  </p:childTnLst>
                                </p:cTn>
                              </p:par>
                              <p:par>
                                <p:cTn id="18" presetID="22" presetClass="entr" presetSubtype="1"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up)">
                                      <p:cBhvr>
                                        <p:cTn id="25" dur="500"/>
                                        <p:tgtEl>
                                          <p:spTgt spid="30"/>
                                        </p:tgtEl>
                                      </p:cBhvr>
                                    </p:animEffect>
                                  </p:childTnLst>
                                </p:cTn>
                              </p:par>
                              <p:par>
                                <p:cTn id="26" presetID="22" presetClass="entr" presetSubtype="1"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up)">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up)">
                                      <p:cBhvr>
                                        <p:cTn id="33" dur="5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up)">
                                      <p:cBhvr>
                                        <p:cTn id="3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smtClean="0"/>
              <a:t>サーバ・クライアントシステム</a:t>
            </a:r>
            <a:endParaRPr kumimoji="1" lang="en-US" altLang="ja-JP" dirty="0" smtClean="0"/>
          </a:p>
          <a:p>
            <a:r>
              <a:rPr lang="en-US" altLang="ja-JP" dirty="0" smtClean="0"/>
              <a:t>X Window System</a:t>
            </a:r>
          </a:p>
          <a:p>
            <a:pPr lvl="1"/>
            <a:endParaRPr lang="en-US" altLang="ja-JP" dirty="0" smtClean="0"/>
          </a:p>
          <a:p>
            <a:pPr lvl="1"/>
            <a:endParaRPr kumimoji="1" lang="ja-JP" altLang="en-US" dirty="0"/>
          </a:p>
        </p:txBody>
      </p:sp>
      <p:sp>
        <p:nvSpPr>
          <p:cNvPr id="3" name="タイトル 2"/>
          <p:cNvSpPr>
            <a:spLocks noGrp="1"/>
          </p:cNvSpPr>
          <p:nvPr>
            <p:ph type="title"/>
          </p:nvPr>
        </p:nvSpPr>
        <p:spPr/>
        <p:txBody>
          <a:bodyPr/>
          <a:lstStyle/>
          <a:p>
            <a:r>
              <a:rPr kumimoji="1" lang="ja-JP" altLang="en-US" dirty="0" smtClean="0"/>
              <a:t>目次</a:t>
            </a:r>
            <a:endParaRPr kumimoji="1" lang="ja-JP" altLang="en-US" dirty="0"/>
          </a:p>
        </p:txBody>
      </p:sp>
    </p:spTree>
    <p:extLst>
      <p:ext uri="{BB962C8B-B14F-4D97-AF65-F5344CB8AC3E}">
        <p14:creationId xmlns:p14="http://schemas.microsoft.com/office/powerpoint/2010/main" val="1824514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smtClean="0">
                <a:solidFill>
                  <a:srgbClr val="FF0000"/>
                </a:solidFill>
              </a:rPr>
              <a:t>サーバ・クライアントシステム</a:t>
            </a:r>
            <a:endParaRPr lang="en-US" altLang="ja-JP" dirty="0">
              <a:solidFill>
                <a:srgbClr val="FF0000"/>
              </a:solidFill>
            </a:endParaRPr>
          </a:p>
          <a:p>
            <a:r>
              <a:rPr lang="en-US" altLang="ja-JP" dirty="0" smtClean="0"/>
              <a:t>X Window System</a:t>
            </a:r>
          </a:p>
          <a:p>
            <a:pPr lvl="1"/>
            <a:endParaRPr kumimoji="1" lang="ja-JP" altLang="en-US" dirty="0"/>
          </a:p>
        </p:txBody>
      </p:sp>
      <p:sp>
        <p:nvSpPr>
          <p:cNvPr id="3" name="タイトル 2"/>
          <p:cNvSpPr>
            <a:spLocks noGrp="1"/>
          </p:cNvSpPr>
          <p:nvPr>
            <p:ph type="title"/>
          </p:nvPr>
        </p:nvSpPr>
        <p:spPr/>
        <p:txBody>
          <a:bodyPr/>
          <a:lstStyle/>
          <a:p>
            <a:r>
              <a:rPr kumimoji="1" lang="ja-JP" altLang="en-US" dirty="0" smtClean="0"/>
              <a:t>目次</a:t>
            </a:r>
            <a:endParaRPr kumimoji="1" lang="ja-JP" altLang="en-US" dirty="0"/>
          </a:p>
        </p:txBody>
      </p:sp>
    </p:spTree>
    <p:extLst>
      <p:ext uri="{BB962C8B-B14F-4D97-AF65-F5344CB8AC3E}">
        <p14:creationId xmlns:p14="http://schemas.microsoft.com/office/powerpoint/2010/main" val="4029094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4860032" y="3284984"/>
            <a:ext cx="4248472" cy="345638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800" dirty="0">
                <a:solidFill>
                  <a:srgbClr val="404040"/>
                </a:solidFill>
                <a:latin typeface="HG丸ｺﾞｼｯｸM-PRO" panose="020F0600000000000000" pitchFamily="50" charset="-128"/>
                <a:ea typeface="HG丸ｺﾞｼｯｸM-PRO" panose="020F0600000000000000" pitchFamily="50" charset="-128"/>
              </a:rPr>
              <a:t>同じ計算機</a:t>
            </a:r>
            <a:endParaRPr lang="en-US" altLang="ja-JP" sz="2800" dirty="0">
              <a:solidFill>
                <a:srgbClr val="404040"/>
              </a:solidFill>
              <a:latin typeface="HG丸ｺﾞｼｯｸM-PRO" panose="020F0600000000000000" pitchFamily="50" charset="-128"/>
              <a:ea typeface="HG丸ｺﾞｼｯｸM-PRO" panose="020F0600000000000000" pitchFamily="50" charset="-128"/>
            </a:endParaRPr>
          </a:p>
        </p:txBody>
      </p:sp>
      <p:sp>
        <p:nvSpPr>
          <p:cNvPr id="44" name="正方形/長方形 43"/>
          <p:cNvSpPr/>
          <p:nvPr/>
        </p:nvSpPr>
        <p:spPr>
          <a:xfrm>
            <a:off x="7179708" y="3926621"/>
            <a:ext cx="1856788" cy="2059708"/>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5019468" y="3926621"/>
            <a:ext cx="1856788" cy="205970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2398700" y="3814793"/>
            <a:ext cx="1856788" cy="2059708"/>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50916" y="3814793"/>
            <a:ext cx="1856788" cy="205970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1257"/>
            <a:ext cx="9144000" cy="720000"/>
          </a:xfrm>
        </p:spPr>
        <p:txBody>
          <a:bodyPr>
            <a:normAutofit fontScale="90000"/>
          </a:bodyPr>
          <a:lstStyle/>
          <a:p>
            <a:r>
              <a:rPr lang="ja-JP" altLang="en-US" dirty="0" smtClean="0"/>
              <a:t>サーバ・クライアントシステムとは</a:t>
            </a:r>
            <a:endParaRPr kumimoji="1" lang="ja-JP" altLang="en-US" dirty="0"/>
          </a:p>
        </p:txBody>
      </p:sp>
      <p:sp>
        <p:nvSpPr>
          <p:cNvPr id="3" name="コンテンツ プレースホルダ 2"/>
          <p:cNvSpPr>
            <a:spLocks noGrp="1"/>
          </p:cNvSpPr>
          <p:nvPr>
            <p:ph idx="1"/>
          </p:nvPr>
        </p:nvSpPr>
        <p:spPr>
          <a:xfrm>
            <a:off x="16329" y="836713"/>
            <a:ext cx="9127671" cy="2520998"/>
          </a:xfrm>
        </p:spPr>
        <p:txBody>
          <a:bodyPr>
            <a:normAutofit fontScale="85000" lnSpcReduction="10000"/>
          </a:bodyPr>
          <a:lstStyle/>
          <a:p>
            <a:r>
              <a:rPr lang="ja-JP" altLang="en-US" sz="3300" dirty="0" smtClean="0"/>
              <a:t>「</a:t>
            </a:r>
            <a:r>
              <a:rPr lang="ja-JP" altLang="en-US" sz="3300" dirty="0" smtClean="0">
                <a:solidFill>
                  <a:srgbClr val="FF0000"/>
                </a:solidFill>
              </a:rPr>
              <a:t>クライアント</a:t>
            </a:r>
            <a:r>
              <a:rPr lang="ja-JP" altLang="en-US" sz="3300" dirty="0" smtClean="0"/>
              <a:t>」が「</a:t>
            </a:r>
            <a:r>
              <a:rPr lang="ja-JP" altLang="en-US" sz="3300" dirty="0" smtClean="0">
                <a:solidFill>
                  <a:srgbClr val="FF0000"/>
                </a:solidFill>
              </a:rPr>
              <a:t>サ－バ</a:t>
            </a:r>
            <a:r>
              <a:rPr lang="ja-JP" altLang="en-US" sz="3300" dirty="0" smtClean="0">
                <a:solidFill>
                  <a:srgbClr val="000000"/>
                </a:solidFill>
              </a:rPr>
              <a:t>」</a:t>
            </a:r>
            <a:r>
              <a:rPr lang="ja-JP" altLang="en-US" sz="3300" dirty="0" smtClean="0">
                <a:solidFill>
                  <a:srgbClr val="404040"/>
                </a:solidFill>
              </a:rPr>
              <a:t>に要求を出し</a:t>
            </a:r>
            <a:r>
              <a:rPr lang="en-US" altLang="ja-JP" sz="3300" dirty="0" smtClean="0">
                <a:solidFill>
                  <a:srgbClr val="404040"/>
                </a:solidFill>
              </a:rPr>
              <a:t>, </a:t>
            </a:r>
            <a:br>
              <a:rPr lang="en-US" altLang="ja-JP" sz="3300" dirty="0" smtClean="0">
                <a:solidFill>
                  <a:srgbClr val="404040"/>
                </a:solidFill>
              </a:rPr>
            </a:br>
            <a:r>
              <a:rPr lang="ja-JP" altLang="en-US" sz="3300" dirty="0" smtClean="0">
                <a:solidFill>
                  <a:srgbClr val="404040"/>
                </a:solidFill>
              </a:rPr>
              <a:t>サーバが要求に答えるというシステム</a:t>
            </a:r>
            <a:endParaRPr lang="en-US" altLang="ja-JP" sz="3300" dirty="0" smtClean="0">
              <a:solidFill>
                <a:srgbClr val="404040"/>
              </a:solidFill>
            </a:endParaRPr>
          </a:p>
          <a:p>
            <a:pPr lvl="1"/>
            <a:r>
              <a:rPr lang="ja-JP" altLang="en-US" dirty="0">
                <a:solidFill>
                  <a:srgbClr val="404040"/>
                </a:solidFill>
              </a:rPr>
              <a:t>計算機が</a:t>
            </a:r>
            <a:r>
              <a:rPr lang="ja-JP" altLang="en-US" dirty="0" smtClean="0">
                <a:solidFill>
                  <a:srgbClr val="404040"/>
                </a:solidFill>
              </a:rPr>
              <a:t>行う処理をサーバとクライアントで</a:t>
            </a:r>
            <a:r>
              <a:rPr lang="ja-JP" altLang="en-US" dirty="0" smtClean="0">
                <a:solidFill>
                  <a:srgbClr val="404040"/>
                </a:solidFill>
              </a:rPr>
              <a:t>分業</a:t>
            </a:r>
            <a:endParaRPr lang="en-US" altLang="ja-JP" dirty="0" smtClean="0">
              <a:solidFill>
                <a:srgbClr val="404040"/>
              </a:solidFill>
            </a:endParaRPr>
          </a:p>
          <a:p>
            <a:pPr lvl="2"/>
            <a:r>
              <a:rPr lang="ja-JP" altLang="en-US" dirty="0" smtClean="0">
                <a:solidFill>
                  <a:srgbClr val="404040"/>
                </a:solidFill>
              </a:rPr>
              <a:t>負荷分散 </a:t>
            </a:r>
            <a:r>
              <a:rPr lang="en-US" altLang="ja-JP" dirty="0" smtClean="0">
                <a:solidFill>
                  <a:srgbClr val="404040"/>
                </a:solidFill>
              </a:rPr>
              <a:t>(</a:t>
            </a:r>
            <a:r>
              <a:rPr lang="ja-JP" altLang="en-US" dirty="0" smtClean="0">
                <a:solidFill>
                  <a:srgbClr val="404040"/>
                </a:solidFill>
              </a:rPr>
              <a:t>分散処理</a:t>
            </a:r>
            <a:r>
              <a:rPr lang="en-US" altLang="ja-JP" dirty="0" smtClean="0">
                <a:solidFill>
                  <a:srgbClr val="404040"/>
                </a:solidFill>
              </a:rPr>
              <a:t>)</a:t>
            </a:r>
            <a:endParaRPr lang="en-US" altLang="ja-JP" dirty="0" smtClean="0">
              <a:solidFill>
                <a:srgbClr val="404040"/>
              </a:solidFill>
            </a:endParaRPr>
          </a:p>
          <a:p>
            <a:r>
              <a:rPr lang="en-US" altLang="ja-JP" sz="3300" dirty="0" smtClean="0"/>
              <a:t> </a:t>
            </a:r>
            <a:r>
              <a:rPr lang="ja-JP" altLang="en-US" sz="3300" dirty="0" smtClean="0"/>
              <a:t>サーバとクライアントが同じ計算機上に</a:t>
            </a:r>
            <a:r>
              <a:rPr lang="en-US" altLang="ja-JP" sz="3300" dirty="0" smtClean="0"/>
              <a:t/>
            </a:r>
            <a:br>
              <a:rPr lang="en-US" altLang="ja-JP" sz="3300" dirty="0" smtClean="0"/>
            </a:br>
            <a:r>
              <a:rPr lang="ja-JP" altLang="en-US" sz="3300" dirty="0" smtClean="0"/>
              <a:t>存在する場合もある </a:t>
            </a:r>
            <a:r>
              <a:rPr lang="en-US" altLang="ja-JP" sz="3300" dirty="0" smtClean="0"/>
              <a:t>(</a:t>
            </a:r>
            <a:r>
              <a:rPr lang="ja-JP" altLang="en-US" sz="3300" dirty="0" smtClean="0"/>
              <a:t>例</a:t>
            </a:r>
            <a:r>
              <a:rPr lang="en-US" altLang="ja-JP" sz="3300" dirty="0" smtClean="0"/>
              <a:t>: X Window System (</a:t>
            </a:r>
            <a:r>
              <a:rPr lang="ja-JP" altLang="en-US" sz="3300" dirty="0" smtClean="0"/>
              <a:t>後述</a:t>
            </a:r>
            <a:r>
              <a:rPr lang="en-US" altLang="ja-JP" sz="3300" dirty="0" smtClean="0"/>
              <a:t>))</a:t>
            </a:r>
          </a:p>
        </p:txBody>
      </p:sp>
      <p:sp>
        <p:nvSpPr>
          <p:cNvPr id="5" name="Rectangle 53"/>
          <p:cNvSpPr>
            <a:spLocks noChangeArrowheads="1"/>
          </p:cNvSpPr>
          <p:nvPr/>
        </p:nvSpPr>
        <p:spPr bwMode="auto">
          <a:xfrm>
            <a:off x="2416159" y="5449780"/>
            <a:ext cx="1805661" cy="424721"/>
          </a:xfrm>
          <a:prstGeom prst="rect">
            <a:avLst/>
          </a:prstGeom>
          <a:noFill/>
          <a:ln w="38100">
            <a:noFill/>
            <a:miter lim="800000"/>
            <a:headEnd/>
            <a:tailEnd/>
          </a:ln>
        </p:spPr>
        <p:txBody>
          <a:bodyPr wrap="none" anchor="b"/>
          <a:lstStyle/>
          <a:p>
            <a:pPr algn="ctr"/>
            <a:r>
              <a:rPr lang="ja-JP" altLang="en-US" sz="2400" b="1" dirty="0">
                <a:latin typeface="HG丸ｺﾞｼｯｸM-PRO" panose="020F0600000000000000" pitchFamily="50" charset="-128"/>
                <a:ea typeface="HG丸ｺﾞｼｯｸM-PRO" panose="020F0600000000000000" pitchFamily="50" charset="-128"/>
              </a:rPr>
              <a:t>サーバ</a:t>
            </a:r>
          </a:p>
        </p:txBody>
      </p:sp>
      <p:sp>
        <p:nvSpPr>
          <p:cNvPr id="6" name="Rectangle 51"/>
          <p:cNvSpPr>
            <a:spLocks noChangeArrowheads="1"/>
          </p:cNvSpPr>
          <p:nvPr/>
        </p:nvSpPr>
        <p:spPr bwMode="auto">
          <a:xfrm>
            <a:off x="-9474" y="5283532"/>
            <a:ext cx="2025224" cy="587758"/>
          </a:xfrm>
          <a:prstGeom prst="rect">
            <a:avLst/>
          </a:prstGeom>
          <a:noFill/>
          <a:ln w="38100">
            <a:noFill/>
            <a:miter lim="800000"/>
            <a:headEnd/>
            <a:tailEnd/>
          </a:ln>
        </p:spPr>
        <p:txBody>
          <a:bodyPr wrap="none" anchor="b"/>
          <a:lstStyle/>
          <a:p>
            <a:pPr algn="ctr"/>
            <a:r>
              <a:rPr lang="ja-JP" altLang="en-US" sz="2400" b="1" dirty="0">
                <a:latin typeface="HG丸ｺﾞｼｯｸM-PRO" panose="020F0600000000000000" pitchFamily="50" charset="-128"/>
                <a:ea typeface="HG丸ｺﾞｼｯｸM-PRO" panose="020F0600000000000000" pitchFamily="50" charset="-128"/>
              </a:rPr>
              <a:t>クライアント</a:t>
            </a:r>
          </a:p>
        </p:txBody>
      </p:sp>
      <p:sp>
        <p:nvSpPr>
          <p:cNvPr id="15" name="Text Box 60"/>
          <p:cNvSpPr txBox="1">
            <a:spLocks noChangeArrowheads="1"/>
          </p:cNvSpPr>
          <p:nvPr/>
        </p:nvSpPr>
        <p:spPr bwMode="auto">
          <a:xfrm>
            <a:off x="107504" y="3320470"/>
            <a:ext cx="43204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pPr algn="ctr"/>
            <a:r>
              <a:rPr lang="ja-JP" altLang="en-US" sz="2400" dirty="0" smtClean="0">
                <a:latin typeface="HG丸ｺﾞｼｯｸM-PRO" panose="020F0600000000000000" pitchFamily="50" charset="-128"/>
                <a:ea typeface="HG丸ｺﾞｼｯｸM-PRO" panose="020F0600000000000000" pitchFamily="50" charset="-128"/>
              </a:rPr>
              <a:t>コンピュータネットワーク</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26" name="Text Box 57"/>
          <p:cNvSpPr txBox="1">
            <a:spLocks noChangeArrowheads="1"/>
          </p:cNvSpPr>
          <p:nvPr/>
        </p:nvSpPr>
        <p:spPr bwMode="auto">
          <a:xfrm>
            <a:off x="4979046" y="5495766"/>
            <a:ext cx="20298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r>
              <a:rPr lang="ja-JP" altLang="en-US" sz="2400" b="1" dirty="0">
                <a:latin typeface="HG丸ｺﾞｼｯｸM-PRO" panose="020F0600000000000000" pitchFamily="50" charset="-128"/>
                <a:ea typeface="HG丸ｺﾞｼｯｸM-PRO" panose="020F0600000000000000" pitchFamily="50" charset="-128"/>
              </a:rPr>
              <a:t>クライアント</a:t>
            </a:r>
          </a:p>
        </p:txBody>
      </p:sp>
      <p:sp>
        <p:nvSpPr>
          <p:cNvPr id="27" name="Text Box 59"/>
          <p:cNvSpPr txBox="1">
            <a:spLocks noChangeArrowheads="1"/>
          </p:cNvSpPr>
          <p:nvPr/>
        </p:nvSpPr>
        <p:spPr bwMode="auto">
          <a:xfrm>
            <a:off x="7179708" y="5495767"/>
            <a:ext cx="18858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r>
              <a:rPr lang="ja-JP" altLang="en-US" sz="2400" b="1" dirty="0">
                <a:latin typeface="HG丸ｺﾞｼｯｸM-PRO" panose="020F0600000000000000" pitchFamily="50" charset="-128"/>
                <a:ea typeface="HG丸ｺﾞｼｯｸM-PRO" panose="020F0600000000000000" pitchFamily="50" charset="-128"/>
              </a:rPr>
              <a:t>サーバ</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2005" y="4389225"/>
            <a:ext cx="1318467" cy="1157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1276" y="4444436"/>
            <a:ext cx="1545937" cy="966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 name="直線コネクタ 27"/>
          <p:cNvCxnSpPr/>
          <p:nvPr/>
        </p:nvCxnSpPr>
        <p:spPr>
          <a:xfrm>
            <a:off x="2123728" y="3959376"/>
            <a:ext cx="0" cy="2160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flipV="1">
            <a:off x="1547664" y="5067826"/>
            <a:ext cx="576064" cy="11702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図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39" y="4113125"/>
            <a:ext cx="1837704" cy="1333412"/>
          </a:xfrm>
          <a:prstGeom prst="rect">
            <a:avLst/>
          </a:prstGeom>
        </p:spPr>
      </p:pic>
      <p:cxnSp>
        <p:nvCxnSpPr>
          <p:cNvPr id="38" name="直線コネクタ 37"/>
          <p:cNvCxnSpPr/>
          <p:nvPr/>
        </p:nvCxnSpPr>
        <p:spPr>
          <a:xfrm flipV="1">
            <a:off x="2129298" y="4758623"/>
            <a:ext cx="748062" cy="1578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図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8291" y="4028642"/>
            <a:ext cx="1604538" cy="1459962"/>
          </a:xfrm>
          <a:prstGeom prst="rect">
            <a:avLst/>
          </a:prstGeom>
        </p:spPr>
      </p:pic>
      <p:sp>
        <p:nvSpPr>
          <p:cNvPr id="18" name="左矢印 17"/>
          <p:cNvSpPr/>
          <p:nvPr/>
        </p:nvSpPr>
        <p:spPr>
          <a:xfrm>
            <a:off x="1098825" y="5805264"/>
            <a:ext cx="2004141" cy="720080"/>
          </a:xfrm>
          <a:prstGeom prst="leftArrow">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solidFill>
                  <a:schemeClr val="tx1"/>
                </a:solidFill>
                <a:latin typeface="HG丸ｺﾞｼｯｸM-PRO" panose="020F0600000000000000" pitchFamily="50" charset="-128"/>
                <a:ea typeface="HG丸ｺﾞｼｯｸM-PRO" panose="020F0600000000000000" pitchFamily="50" charset="-128"/>
              </a:rPr>
              <a:t>サービスを提供</a:t>
            </a:r>
          </a:p>
        </p:txBody>
      </p:sp>
      <p:sp>
        <p:nvSpPr>
          <p:cNvPr id="33" name="右矢印 32"/>
          <p:cNvSpPr/>
          <p:nvPr/>
        </p:nvSpPr>
        <p:spPr>
          <a:xfrm>
            <a:off x="6028585" y="3826488"/>
            <a:ext cx="2073384" cy="697359"/>
          </a:xfrm>
          <a:prstGeom prst="rightArrow">
            <a:avLst/>
          </a:prstGeom>
          <a:solidFill>
            <a:srgbClr val="66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solidFill>
                  <a:schemeClr val="tx1"/>
                </a:solidFill>
                <a:latin typeface="HG丸ｺﾞｼｯｸM-PRO" panose="020F0600000000000000" pitchFamily="50" charset="-128"/>
                <a:ea typeface="HG丸ｺﾞｼｯｸM-PRO" panose="020F0600000000000000" pitchFamily="50" charset="-128"/>
              </a:rPr>
              <a:t>サービスを要求</a:t>
            </a:r>
          </a:p>
        </p:txBody>
      </p:sp>
      <p:sp>
        <p:nvSpPr>
          <p:cNvPr id="34" name="左矢印 33"/>
          <p:cNvSpPr/>
          <p:nvPr/>
        </p:nvSpPr>
        <p:spPr>
          <a:xfrm>
            <a:off x="6057986" y="5841315"/>
            <a:ext cx="2004141" cy="720080"/>
          </a:xfrm>
          <a:prstGeom prst="leftArrow">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solidFill>
                  <a:schemeClr val="tx1"/>
                </a:solidFill>
                <a:latin typeface="HG丸ｺﾞｼｯｸM-PRO" panose="020F0600000000000000" pitchFamily="50" charset="-128"/>
                <a:ea typeface="HG丸ｺﾞｼｯｸM-PRO" panose="020F0600000000000000" pitchFamily="50" charset="-128"/>
              </a:rPr>
              <a:t>サービスを提供</a:t>
            </a:r>
          </a:p>
        </p:txBody>
      </p:sp>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8673" y="4211780"/>
            <a:ext cx="1120511" cy="740761"/>
          </a:xfrm>
          <a:prstGeom prst="rect">
            <a:avLst/>
          </a:prstGeom>
        </p:spPr>
      </p:pic>
      <p:sp>
        <p:nvSpPr>
          <p:cNvPr id="17" name="右矢印 16"/>
          <p:cNvSpPr/>
          <p:nvPr/>
        </p:nvSpPr>
        <p:spPr>
          <a:xfrm>
            <a:off x="1199715" y="3743663"/>
            <a:ext cx="2073384" cy="697359"/>
          </a:xfrm>
          <a:prstGeom prst="rightArrow">
            <a:avLst/>
          </a:prstGeom>
          <a:solidFill>
            <a:srgbClr val="66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solidFill>
                  <a:schemeClr val="tx1"/>
                </a:solidFill>
                <a:latin typeface="HG丸ｺﾞｼｯｸM-PRO" panose="020F0600000000000000" pitchFamily="50" charset="-128"/>
                <a:ea typeface="HG丸ｺﾞｼｯｸM-PRO" panose="020F0600000000000000" pitchFamily="50" charset="-128"/>
              </a:rPr>
              <a:t>サービスを要求</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normAutofit/>
          </a:bodyPr>
          <a:lstStyle/>
          <a:p>
            <a:r>
              <a:rPr lang="ja-JP" altLang="en-US" sz="2800" dirty="0" smtClean="0"/>
              <a:t>現在のネットワークサービス</a:t>
            </a:r>
            <a:r>
              <a:rPr lang="ja-JP" altLang="en-US" sz="2800" dirty="0" smtClean="0"/>
              <a:t>の</a:t>
            </a:r>
            <a:r>
              <a:rPr lang="ja-JP" altLang="en-US" sz="2800" dirty="0"/>
              <a:t>基本</a:t>
            </a:r>
            <a:r>
              <a:rPr lang="ja-JP" altLang="en-US" sz="2800" dirty="0" smtClean="0"/>
              <a:t>と</a:t>
            </a:r>
            <a:r>
              <a:rPr lang="ja-JP" altLang="en-US" sz="2800" dirty="0" smtClean="0"/>
              <a:t>なるシステム</a:t>
            </a:r>
            <a:endParaRPr lang="en-US" altLang="ja-JP" sz="2800" dirty="0" smtClean="0"/>
          </a:p>
          <a:p>
            <a:pPr lvl="1"/>
            <a:r>
              <a:rPr lang="ja-JP" altLang="en-US" sz="2400" dirty="0" smtClean="0"/>
              <a:t>何気なく使っているサービスの仕組みをイメージで</a:t>
            </a:r>
            <a:r>
              <a:rPr lang="ja-JP" altLang="en-US" sz="2400" dirty="0"/>
              <a:t>き</a:t>
            </a:r>
            <a:r>
              <a:rPr lang="ja-JP" altLang="en-US" sz="2400" dirty="0" smtClean="0"/>
              <a:t>る</a:t>
            </a:r>
            <a:endParaRPr lang="en-US" altLang="ja-JP" sz="2400" dirty="0" smtClean="0"/>
          </a:p>
          <a:p>
            <a:pPr marL="265112" lvl="1" indent="0">
              <a:buNone/>
            </a:pPr>
            <a:r>
              <a:rPr lang="ja-JP" altLang="en-US" sz="2400" dirty="0" smtClean="0"/>
              <a:t>　例：</a:t>
            </a:r>
            <a:r>
              <a:rPr lang="en-US" altLang="ja-JP" sz="2400" dirty="0" smtClean="0"/>
              <a:t>iCloud, </a:t>
            </a:r>
            <a:r>
              <a:rPr lang="en-US" altLang="ja-JP" sz="2400" dirty="0"/>
              <a:t>T</a:t>
            </a:r>
            <a:r>
              <a:rPr lang="en-US" altLang="ja-JP" sz="2400" dirty="0" smtClean="0"/>
              <a:t>witter, LINE, </a:t>
            </a:r>
            <a:r>
              <a:rPr lang="ja-JP" altLang="en-US" sz="2400" dirty="0" smtClean="0"/>
              <a:t>など</a:t>
            </a:r>
            <a:endParaRPr lang="en-US" altLang="ja-JP" sz="2400" dirty="0" smtClean="0"/>
          </a:p>
          <a:p>
            <a:pPr lvl="1"/>
            <a:r>
              <a:rPr lang="ja-JP" altLang="en-US" sz="2400" dirty="0" smtClean="0"/>
              <a:t>トラブル</a:t>
            </a:r>
            <a:r>
              <a:rPr lang="ja-JP" altLang="en-US" sz="2400" dirty="0"/>
              <a:t>の</a:t>
            </a:r>
            <a:r>
              <a:rPr lang="ja-JP" altLang="en-US" sz="2400" dirty="0" smtClean="0"/>
              <a:t>原因追究</a:t>
            </a:r>
            <a:r>
              <a:rPr lang="ja-JP" altLang="en-US" sz="2400" dirty="0"/>
              <a:t>が</a:t>
            </a:r>
            <a:r>
              <a:rPr lang="ja-JP" altLang="en-US" sz="2400" dirty="0" smtClean="0"/>
              <a:t>できる</a:t>
            </a:r>
            <a:endParaRPr lang="en-US" altLang="ja-JP" sz="2400" dirty="0" smtClean="0"/>
          </a:p>
          <a:p>
            <a:pPr lvl="2"/>
            <a:r>
              <a:rPr kumimoji="1" lang="ja-JP" altLang="en-US" sz="2200" dirty="0" smtClean="0"/>
              <a:t>トラブルの原因は自分の環境？それとも，サービス提供側？</a:t>
            </a:r>
            <a:endParaRPr kumimoji="1" lang="en-US" altLang="ja-JP" sz="2200" dirty="0" smtClean="0"/>
          </a:p>
          <a:p>
            <a:pPr marL="265112" lvl="1" indent="0">
              <a:buNone/>
            </a:pPr>
            <a:r>
              <a:rPr lang="ja-JP" altLang="en-US" sz="2400" dirty="0"/>
              <a:t>　例</a:t>
            </a:r>
            <a:r>
              <a:rPr lang="en-US" altLang="ja-JP" sz="2400" dirty="0"/>
              <a:t>: </a:t>
            </a:r>
            <a:r>
              <a:rPr lang="ja-JP" altLang="en-US" sz="2400" dirty="0"/>
              <a:t>ネットワークにつながっているのに，</a:t>
            </a:r>
            <a:r>
              <a:rPr lang="en-US" altLang="ja-JP" sz="2400" dirty="0"/>
              <a:t>LINE </a:t>
            </a:r>
            <a:r>
              <a:rPr lang="ja-JP" altLang="en-US" sz="2400" dirty="0"/>
              <a:t>が</a:t>
            </a:r>
            <a:r>
              <a:rPr lang="ja-JP" altLang="en-US" sz="2400" dirty="0" smtClean="0"/>
              <a:t>使えない</a:t>
            </a:r>
            <a:endParaRPr lang="en-US" altLang="ja-JP" sz="2400" dirty="0" smtClean="0"/>
          </a:p>
          <a:p>
            <a:pPr marL="265112" lvl="1" indent="0">
              <a:buNone/>
            </a:pPr>
            <a:endParaRPr kumimoji="1" lang="ja-JP" altLang="en-US" dirty="0"/>
          </a:p>
        </p:txBody>
      </p:sp>
      <p:sp>
        <p:nvSpPr>
          <p:cNvPr id="3" name="タイトル 2"/>
          <p:cNvSpPr>
            <a:spLocks noGrp="1"/>
          </p:cNvSpPr>
          <p:nvPr>
            <p:ph type="title"/>
          </p:nvPr>
        </p:nvSpPr>
        <p:spPr/>
        <p:txBody>
          <a:bodyPr>
            <a:normAutofit/>
          </a:bodyPr>
          <a:lstStyle/>
          <a:p>
            <a:r>
              <a:rPr lang="ja-JP" altLang="en-US" sz="3600" dirty="0" smtClean="0"/>
              <a:t>サーバ</a:t>
            </a:r>
            <a:r>
              <a:rPr lang="ja-JP" altLang="en-US" sz="3600" dirty="0"/>
              <a:t>・</a:t>
            </a:r>
            <a:r>
              <a:rPr lang="ja-JP" altLang="en-US" sz="3600" dirty="0" smtClean="0"/>
              <a:t>クライアントシステムの重要性</a:t>
            </a:r>
            <a:endParaRPr kumimoji="1" lang="ja-JP" altLang="en-US" sz="3600" dirty="0"/>
          </a:p>
        </p:txBody>
      </p:sp>
    </p:spTree>
    <p:extLst>
      <p:ext uri="{BB962C8B-B14F-4D97-AF65-F5344CB8AC3E}">
        <p14:creationId xmlns:p14="http://schemas.microsoft.com/office/powerpoint/2010/main" val="3683601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720000"/>
          </a:xfrm>
        </p:spPr>
        <p:txBody>
          <a:bodyPr/>
          <a:lstStyle/>
          <a:p>
            <a:r>
              <a:rPr lang="ja-JP" altLang="en-US" dirty="0" smtClean="0"/>
              <a:t>サーバ </a:t>
            </a:r>
            <a:endParaRPr kumimoji="1" lang="ja-JP" altLang="en-US" dirty="0"/>
          </a:p>
        </p:txBody>
      </p:sp>
      <p:sp>
        <p:nvSpPr>
          <p:cNvPr id="3" name="コンテンツ プレースホルダ 2"/>
          <p:cNvSpPr>
            <a:spLocks noGrp="1"/>
          </p:cNvSpPr>
          <p:nvPr>
            <p:ph idx="1"/>
          </p:nvPr>
        </p:nvSpPr>
        <p:spPr>
          <a:xfrm>
            <a:off x="0" y="720000"/>
            <a:ext cx="9144000" cy="4669979"/>
          </a:xfrm>
        </p:spPr>
        <p:txBody>
          <a:bodyPr/>
          <a:lstStyle/>
          <a:p>
            <a:r>
              <a:rPr lang="en-US" altLang="ja-JP" dirty="0" smtClean="0"/>
              <a:t>Server : </a:t>
            </a:r>
            <a:r>
              <a:rPr lang="ja-JP" altLang="en-US" dirty="0" smtClean="0"/>
              <a:t>提供者</a:t>
            </a:r>
            <a:endParaRPr lang="en-US" altLang="ja-JP" dirty="0" smtClean="0"/>
          </a:p>
          <a:p>
            <a:r>
              <a:rPr lang="ja-JP" altLang="en-US" dirty="0" smtClean="0"/>
              <a:t>ネットワークを通していろいろな機能やサービスを提供する計算機 </a:t>
            </a:r>
            <a:r>
              <a:rPr lang="en-US" altLang="ja-JP" dirty="0" smtClean="0"/>
              <a:t>or </a:t>
            </a:r>
            <a:r>
              <a:rPr lang="ja-JP" altLang="en-US" dirty="0" smtClean="0"/>
              <a:t>ソフトウェア</a:t>
            </a:r>
            <a:endParaRPr lang="en-US" altLang="ja-JP" dirty="0" smtClean="0"/>
          </a:p>
          <a:p>
            <a:endParaRPr kumimoji="1" lang="ja-JP" altLang="en-US" dirty="0"/>
          </a:p>
        </p:txBody>
      </p:sp>
      <p:sp>
        <p:nvSpPr>
          <p:cNvPr id="6" name="Text Box 7"/>
          <p:cNvSpPr txBox="1">
            <a:spLocks noChangeArrowheads="1"/>
          </p:cNvSpPr>
          <p:nvPr/>
        </p:nvSpPr>
        <p:spPr bwMode="auto">
          <a:xfrm>
            <a:off x="0" y="2492896"/>
            <a:ext cx="9144000" cy="3847207"/>
          </a:xfrm>
          <a:prstGeom prst="rect">
            <a:avLst/>
          </a:prstGeom>
          <a:solidFill>
            <a:schemeClr val="bg1">
              <a:lumMod val="95000"/>
            </a:schemeClr>
          </a:solidFill>
          <a:ln w="38100">
            <a:solidFill>
              <a:schemeClr val="tx1"/>
            </a:solidFill>
            <a:miter lim="800000"/>
            <a:headEnd/>
            <a:tailEnd/>
          </a:ln>
          <a:effectLst/>
        </p:spPr>
        <p:txBody>
          <a:bodyPr wrap="square">
            <a:spAutoFit/>
          </a:bodyPr>
          <a:lstStyle/>
          <a:p>
            <a:pPr fontAlgn="auto">
              <a:spcBef>
                <a:spcPct val="50000"/>
              </a:spcBef>
              <a:spcAft>
                <a:spcPts val="0"/>
              </a:spcAft>
              <a:tabLst>
                <a:tab pos="4286250" algn="l"/>
              </a:tabLst>
              <a:defRPr/>
            </a:pPr>
            <a:r>
              <a:rPr lang="ja-JP" altLang="en-US" sz="2800" dirty="0" smtClean="0">
                <a:latin typeface="HG丸ｺﾞｼｯｸM-PRO" panose="020F0600000000000000" pitchFamily="50" charset="-128"/>
                <a:ea typeface="HG丸ｺﾞｼｯｸM-PRO" panose="020F0600000000000000" pitchFamily="50" charset="-128"/>
              </a:rPr>
              <a:t>例</a:t>
            </a:r>
            <a:endParaRPr lang="ja-JP" altLang="en-US" sz="2800" dirty="0">
              <a:latin typeface="HG丸ｺﾞｼｯｸM-PRO" panose="020F0600000000000000" pitchFamily="50" charset="-128"/>
              <a:ea typeface="HG丸ｺﾞｼｯｸM-PRO" panose="020F0600000000000000" pitchFamily="50" charset="-128"/>
            </a:endParaRPr>
          </a:p>
          <a:p>
            <a:pPr marL="269875" indent="-269875">
              <a:spcBef>
                <a:spcPct val="50000"/>
              </a:spcBef>
              <a:buFont typeface="Wingdings" panose="05000000000000000000" pitchFamily="2" charset="2"/>
              <a:buChar char="l"/>
              <a:tabLst>
                <a:tab pos="269875" algn="l"/>
                <a:tab pos="4286250" algn="l"/>
              </a:tabLst>
              <a:defRPr/>
            </a:pPr>
            <a:r>
              <a:rPr lang="en-US" altLang="ja-JP" sz="2400" dirty="0" smtClean="0">
                <a:latin typeface="HG丸ｺﾞｼｯｸM-PRO" panose="020F0600000000000000" pitchFamily="50" charset="-128"/>
                <a:ea typeface="HG丸ｺﾞｼｯｸM-PRO" panose="020F0600000000000000" pitchFamily="50" charset="-128"/>
              </a:rPr>
              <a:t>WWW </a:t>
            </a:r>
            <a:r>
              <a:rPr lang="ja-JP" altLang="en-US" sz="2400" dirty="0">
                <a:latin typeface="HG丸ｺﾞｼｯｸM-PRO" panose="020F0600000000000000" pitchFamily="50" charset="-128"/>
                <a:ea typeface="HG丸ｺﾞｼｯｸM-PRO" panose="020F0600000000000000" pitchFamily="50" charset="-128"/>
              </a:rPr>
              <a:t>コンテンツの配信 </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第 </a:t>
            </a:r>
            <a:r>
              <a:rPr lang="en-US" altLang="ja-JP" sz="2400" dirty="0">
                <a:latin typeface="HG丸ｺﾞｼｯｸM-PRO" panose="020F0600000000000000" pitchFamily="50" charset="-128"/>
                <a:ea typeface="HG丸ｺﾞｼｯｸM-PRO" panose="020F0600000000000000" pitchFamily="50" charset="-128"/>
                <a:cs typeface="Arial Unicode MS" pitchFamily="50" charset="-128"/>
              </a:rPr>
              <a:t>10 </a:t>
            </a:r>
            <a:r>
              <a:rPr lang="ja-JP" altLang="en-US" sz="2400" dirty="0" smtClean="0">
                <a:latin typeface="HG丸ｺﾞｼｯｸM-PRO" panose="020F0600000000000000" pitchFamily="50" charset="-128"/>
                <a:ea typeface="HG丸ｺﾞｼｯｸM-PRO" panose="020F0600000000000000" pitchFamily="50" charset="-128"/>
              </a:rPr>
              <a:t>回で説明予定</a:t>
            </a:r>
            <a:r>
              <a:rPr lang="en-US" altLang="ja-JP" sz="2400" dirty="0" smtClean="0">
                <a:latin typeface="HG丸ｺﾞｼｯｸM-PRO" panose="020F0600000000000000" pitchFamily="50" charset="-128"/>
                <a:ea typeface="HG丸ｺﾞｼｯｸM-PRO" panose="020F0600000000000000" pitchFamily="50" charset="-128"/>
              </a:rPr>
              <a:t>)</a:t>
            </a:r>
          </a:p>
          <a:p>
            <a:pPr marL="612775" lvl="1" indent="-342900">
              <a:spcBef>
                <a:spcPct val="50000"/>
              </a:spcBef>
              <a:buFont typeface="Wingdings" panose="05000000000000000000" pitchFamily="2" charset="2"/>
              <a:buChar char="Ø"/>
              <a:tabLst>
                <a:tab pos="4286250" algn="l"/>
              </a:tabLst>
              <a:defRPr/>
            </a:pPr>
            <a:r>
              <a:rPr lang="en-US" altLang="ja-JP" sz="2400" dirty="0" smtClean="0">
                <a:latin typeface="HG丸ｺﾞｼｯｸM-PRO" panose="020F0600000000000000" pitchFamily="50" charset="-128"/>
                <a:ea typeface="HG丸ｺﾞｼｯｸM-PRO" panose="020F0600000000000000" pitchFamily="50" charset="-128"/>
              </a:rPr>
              <a:t>WWW </a:t>
            </a:r>
            <a:r>
              <a:rPr lang="ja-JP" altLang="en-US" sz="2400" dirty="0" smtClean="0">
                <a:latin typeface="HG丸ｺﾞｼｯｸM-PRO" panose="020F0600000000000000" pitchFamily="50" charset="-128"/>
                <a:ea typeface="HG丸ｺﾞｼｯｸM-PRO" panose="020F0600000000000000" pitchFamily="50" charset="-128"/>
              </a:rPr>
              <a:t>サーバ</a:t>
            </a:r>
            <a:endParaRPr lang="ja-JP" altLang="en-US" sz="2400" dirty="0">
              <a:latin typeface="HG丸ｺﾞｼｯｸM-PRO" panose="020F0600000000000000" pitchFamily="50" charset="-128"/>
              <a:ea typeface="HG丸ｺﾞｼｯｸM-PRO" panose="020F0600000000000000" pitchFamily="50" charset="-128"/>
            </a:endParaRPr>
          </a:p>
          <a:p>
            <a:pPr marL="269875" indent="-269875" fontAlgn="auto">
              <a:spcBef>
                <a:spcPct val="50000"/>
              </a:spcBef>
              <a:spcAft>
                <a:spcPts val="0"/>
              </a:spcAft>
              <a:buFont typeface="Wingdings" panose="05000000000000000000" pitchFamily="2" charset="2"/>
              <a:buChar char="l"/>
              <a:tabLst>
                <a:tab pos="4286250" algn="l"/>
              </a:tabLst>
              <a:defRPr/>
            </a:pPr>
            <a:r>
              <a:rPr lang="ja-JP" altLang="en-US" sz="2400" dirty="0">
                <a:latin typeface="HG丸ｺﾞｼｯｸM-PRO" panose="020F0600000000000000" pitchFamily="50" charset="-128"/>
                <a:ea typeface="HG丸ｺﾞｼｯｸM-PRO" panose="020F0600000000000000" pitchFamily="50" charset="-128"/>
              </a:rPr>
              <a:t>メールの</a:t>
            </a:r>
            <a:r>
              <a:rPr lang="ja-JP" altLang="en-US" sz="2400" dirty="0" smtClean="0">
                <a:latin typeface="HG丸ｺﾞｼｯｸM-PRO" panose="020F0600000000000000" pitchFamily="50" charset="-128"/>
                <a:ea typeface="HG丸ｺﾞｼｯｸM-PRO" panose="020F0600000000000000" pitchFamily="50" charset="-128"/>
              </a:rPr>
              <a:t>送受信 </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第 </a:t>
            </a:r>
            <a:r>
              <a:rPr lang="en-US" altLang="ja-JP" sz="2400" dirty="0" smtClean="0">
                <a:latin typeface="HG丸ｺﾞｼｯｸM-PRO" panose="020F0600000000000000" pitchFamily="50" charset="-128"/>
                <a:ea typeface="HG丸ｺﾞｼｯｸM-PRO" panose="020F0600000000000000" pitchFamily="50" charset="-128"/>
                <a:cs typeface="Arial Unicode MS" pitchFamily="50" charset="-128"/>
              </a:rPr>
              <a:t>11 </a:t>
            </a:r>
            <a:r>
              <a:rPr lang="ja-JP" altLang="en-US" sz="2400" dirty="0">
                <a:latin typeface="HG丸ｺﾞｼｯｸM-PRO" panose="020F0600000000000000" pitchFamily="50" charset="-128"/>
                <a:ea typeface="HG丸ｺﾞｼｯｸM-PRO" panose="020F0600000000000000" pitchFamily="50" charset="-128"/>
              </a:rPr>
              <a:t>回で説明予定</a:t>
            </a:r>
            <a:r>
              <a:rPr lang="en-US" altLang="ja-JP" sz="2400" dirty="0">
                <a:latin typeface="HG丸ｺﾞｼｯｸM-PRO" panose="020F0600000000000000" pitchFamily="50" charset="-128"/>
                <a:ea typeface="HG丸ｺﾞｼｯｸM-PRO" panose="020F0600000000000000" pitchFamily="50" charset="-128"/>
              </a:rPr>
              <a:t>)</a:t>
            </a:r>
            <a:endParaRPr lang="en-US" altLang="ja-JP" sz="2400" dirty="0" smtClean="0">
              <a:latin typeface="HG丸ｺﾞｼｯｸM-PRO" panose="020F0600000000000000" pitchFamily="50" charset="-128"/>
              <a:ea typeface="HG丸ｺﾞｼｯｸM-PRO" panose="020F0600000000000000" pitchFamily="50" charset="-128"/>
            </a:endParaRPr>
          </a:p>
          <a:p>
            <a:pPr marL="612775" lvl="1" indent="-342900">
              <a:spcBef>
                <a:spcPct val="50000"/>
              </a:spcBef>
              <a:buFont typeface="Wingdings" panose="05000000000000000000" pitchFamily="2" charset="2"/>
              <a:buChar char="Ø"/>
              <a:tabLst>
                <a:tab pos="4286250" algn="l"/>
              </a:tabLst>
              <a:defRPr/>
            </a:pPr>
            <a:r>
              <a:rPr lang="en-US" altLang="ja-JP" sz="2400" dirty="0" smtClean="0">
                <a:latin typeface="HG丸ｺﾞｼｯｸM-PRO" panose="020F0600000000000000" pitchFamily="50" charset="-128"/>
                <a:ea typeface="HG丸ｺﾞｼｯｸM-PRO" panose="020F0600000000000000" pitchFamily="50" charset="-128"/>
              </a:rPr>
              <a:t>MAIL </a:t>
            </a:r>
            <a:r>
              <a:rPr lang="ja-JP" altLang="en-US" sz="2400" dirty="0" smtClean="0">
                <a:latin typeface="HG丸ｺﾞｼｯｸM-PRO" panose="020F0600000000000000" pitchFamily="50" charset="-128"/>
                <a:ea typeface="HG丸ｺﾞｼｯｸM-PRO" panose="020F0600000000000000" pitchFamily="50" charset="-128"/>
              </a:rPr>
              <a:t>サーバ</a:t>
            </a:r>
            <a:endParaRPr lang="en-US" altLang="ja-JP" sz="2400" dirty="0" smtClean="0">
              <a:latin typeface="HG丸ｺﾞｼｯｸM-PRO" panose="020F0600000000000000" pitchFamily="50" charset="-128"/>
              <a:ea typeface="HG丸ｺﾞｼｯｸM-PRO" panose="020F0600000000000000" pitchFamily="50" charset="-128"/>
            </a:endParaRPr>
          </a:p>
          <a:p>
            <a:pPr marL="269875" indent="-269875" fontAlgn="auto">
              <a:spcBef>
                <a:spcPct val="50000"/>
              </a:spcBef>
              <a:spcAft>
                <a:spcPts val="0"/>
              </a:spcAft>
              <a:buFont typeface="Wingdings" panose="05000000000000000000" pitchFamily="2" charset="2"/>
              <a:buChar char="l"/>
              <a:tabLst>
                <a:tab pos="4286250" algn="l"/>
              </a:tabLst>
              <a:defRPr/>
            </a:pPr>
            <a:r>
              <a:rPr lang="ja-JP" altLang="en-US" sz="2400" dirty="0" smtClean="0">
                <a:latin typeface="HG丸ｺﾞｼｯｸM-PRO" panose="020F0600000000000000" pitchFamily="50" charset="-128"/>
                <a:ea typeface="HG丸ｺﾞｼｯｸM-PRO" panose="020F0600000000000000" pitchFamily="50" charset="-128"/>
              </a:rPr>
              <a:t>ホスト名</a:t>
            </a:r>
            <a:r>
              <a:rPr lang="ja-JP" altLang="en-US" sz="2400" dirty="0">
                <a:latin typeface="HG丸ｺﾞｼｯｸM-PRO" panose="020F0600000000000000" pitchFamily="50" charset="-128"/>
                <a:ea typeface="HG丸ｺﾞｼｯｸM-PRO" panose="020F0600000000000000" pitchFamily="50" charset="-128"/>
              </a:rPr>
              <a:t>と </a:t>
            </a:r>
            <a:r>
              <a:rPr lang="en-US" altLang="ja-JP" sz="2400" dirty="0">
                <a:latin typeface="HG丸ｺﾞｼｯｸM-PRO" panose="020F0600000000000000" pitchFamily="50" charset="-128"/>
                <a:ea typeface="HG丸ｺﾞｼｯｸM-PRO" panose="020F0600000000000000" pitchFamily="50" charset="-128"/>
              </a:rPr>
              <a:t>IP </a:t>
            </a:r>
            <a:r>
              <a:rPr lang="ja-JP" altLang="en-US" sz="2400" dirty="0">
                <a:latin typeface="HG丸ｺﾞｼｯｸM-PRO" panose="020F0600000000000000" pitchFamily="50" charset="-128"/>
                <a:ea typeface="HG丸ｺﾞｼｯｸM-PRO" panose="020F0600000000000000" pitchFamily="50" charset="-128"/>
              </a:rPr>
              <a:t>アドレスの対応付け </a:t>
            </a: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a:latin typeface="HG丸ｺﾞｼｯｸM-PRO" panose="020F0600000000000000" pitchFamily="50" charset="-128"/>
                <a:ea typeface="HG丸ｺﾞｼｯｸM-PRO" panose="020F0600000000000000" pitchFamily="50" charset="-128"/>
              </a:rPr>
              <a:t>第 </a:t>
            </a:r>
            <a:r>
              <a:rPr lang="en-US" altLang="ja-JP" sz="2400" dirty="0">
                <a:latin typeface="HG丸ｺﾞｼｯｸM-PRO" panose="020F0600000000000000" pitchFamily="50" charset="-128"/>
                <a:ea typeface="HG丸ｺﾞｼｯｸM-PRO" panose="020F0600000000000000" pitchFamily="50" charset="-128"/>
              </a:rPr>
              <a:t>4 </a:t>
            </a:r>
            <a:r>
              <a:rPr lang="ja-JP" altLang="en-US" sz="2400" dirty="0">
                <a:latin typeface="HG丸ｺﾞｼｯｸM-PRO" panose="020F0600000000000000" pitchFamily="50" charset="-128"/>
                <a:ea typeface="HG丸ｺﾞｼｯｸM-PRO" panose="020F0600000000000000" pitchFamily="50" charset="-128"/>
              </a:rPr>
              <a:t>回参照</a:t>
            </a:r>
            <a:r>
              <a:rPr lang="en-US" altLang="ja-JP" sz="2400" dirty="0">
                <a:latin typeface="HG丸ｺﾞｼｯｸM-PRO" panose="020F0600000000000000" pitchFamily="50" charset="-128"/>
                <a:ea typeface="HG丸ｺﾞｼｯｸM-PRO" panose="020F0600000000000000" pitchFamily="50" charset="-128"/>
              </a:rPr>
              <a:t>) </a:t>
            </a:r>
          </a:p>
          <a:p>
            <a:pPr marL="612775" lvl="1" indent="-342900">
              <a:spcBef>
                <a:spcPct val="50000"/>
              </a:spcBef>
              <a:buFont typeface="Wingdings" panose="05000000000000000000" pitchFamily="2" charset="2"/>
              <a:buChar char="Ø"/>
              <a:tabLst>
                <a:tab pos="4286250" algn="l"/>
              </a:tabLst>
              <a:defRPr/>
            </a:pPr>
            <a:r>
              <a:rPr lang="en-US" altLang="ja-JP" sz="2400" dirty="0" smtClean="0">
                <a:latin typeface="HG丸ｺﾞｼｯｸM-PRO" panose="020F0600000000000000" pitchFamily="50" charset="-128"/>
                <a:ea typeface="HG丸ｺﾞｼｯｸM-PRO" panose="020F0600000000000000" pitchFamily="50" charset="-128"/>
              </a:rPr>
              <a:t>DNS </a:t>
            </a:r>
            <a:r>
              <a:rPr lang="ja-JP" altLang="en-US" sz="2400" dirty="0" smtClean="0">
                <a:latin typeface="HG丸ｺﾞｼｯｸM-PRO" panose="020F0600000000000000" pitchFamily="50" charset="-128"/>
                <a:ea typeface="HG丸ｺﾞｼｯｸM-PRO" panose="020F0600000000000000" pitchFamily="50" charset="-128"/>
              </a:rPr>
              <a:t>サーバ</a:t>
            </a:r>
            <a:endParaRPr lang="en-US" altLang="ja-JP" sz="2400" dirty="0">
              <a:latin typeface="HG丸ｺﾞｼｯｸM-PRO" panose="020F0600000000000000" pitchFamily="50" charset="-128"/>
              <a:ea typeface="HG丸ｺﾞｼｯｸM-PRO" panose="020F0600000000000000" pitchFamily="50"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720000"/>
          </a:xfrm>
        </p:spPr>
        <p:txBody>
          <a:bodyPr/>
          <a:lstStyle/>
          <a:p>
            <a:r>
              <a:rPr kumimoji="1" lang="ja-JP" altLang="en-US" dirty="0" smtClean="0"/>
              <a:t>クライアント</a:t>
            </a:r>
            <a:endParaRPr kumimoji="1" lang="ja-JP" altLang="en-US" dirty="0"/>
          </a:p>
        </p:txBody>
      </p:sp>
      <p:sp>
        <p:nvSpPr>
          <p:cNvPr id="3" name="コンテンツ プレースホルダ 2"/>
          <p:cNvSpPr>
            <a:spLocks noGrp="1"/>
          </p:cNvSpPr>
          <p:nvPr>
            <p:ph idx="1"/>
          </p:nvPr>
        </p:nvSpPr>
        <p:spPr>
          <a:xfrm>
            <a:off x="0" y="720001"/>
            <a:ext cx="9144000" cy="1844904"/>
          </a:xfrm>
        </p:spPr>
        <p:txBody>
          <a:bodyPr/>
          <a:lstStyle/>
          <a:p>
            <a:r>
              <a:rPr lang="en-US" altLang="ja-JP" dirty="0" smtClean="0"/>
              <a:t>Client : </a:t>
            </a:r>
            <a:r>
              <a:rPr lang="ja-JP" altLang="en-US" dirty="0" smtClean="0"/>
              <a:t>顧客</a:t>
            </a:r>
            <a:endParaRPr lang="en-US" altLang="ja-JP" dirty="0" smtClean="0"/>
          </a:p>
          <a:p>
            <a:r>
              <a:rPr lang="ja-JP" altLang="en-US" dirty="0" smtClean="0"/>
              <a:t>サーバが提供するサービスなどを利用する</a:t>
            </a:r>
            <a:br>
              <a:rPr lang="ja-JP" altLang="en-US" dirty="0" smtClean="0"/>
            </a:br>
            <a:r>
              <a:rPr lang="ja-JP" altLang="en-US" dirty="0" smtClean="0"/>
              <a:t>計算機 </a:t>
            </a:r>
            <a:r>
              <a:rPr lang="en-US" altLang="ja-JP" dirty="0" smtClean="0"/>
              <a:t>or </a:t>
            </a:r>
            <a:r>
              <a:rPr lang="ja-JP" altLang="en-US" dirty="0" smtClean="0"/>
              <a:t>ソフトウェア</a:t>
            </a:r>
            <a:endParaRPr lang="en-US" altLang="ja-JP" dirty="0" smtClean="0"/>
          </a:p>
          <a:p>
            <a:endParaRPr lang="en-US" altLang="ja-JP" dirty="0"/>
          </a:p>
        </p:txBody>
      </p:sp>
      <p:sp>
        <p:nvSpPr>
          <p:cNvPr id="5" name="Text Box 7"/>
          <p:cNvSpPr txBox="1">
            <a:spLocks noChangeArrowheads="1"/>
          </p:cNvSpPr>
          <p:nvPr/>
        </p:nvSpPr>
        <p:spPr bwMode="auto">
          <a:xfrm>
            <a:off x="0" y="2348880"/>
            <a:ext cx="9144000" cy="4216539"/>
          </a:xfrm>
          <a:prstGeom prst="rect">
            <a:avLst/>
          </a:prstGeom>
          <a:solidFill>
            <a:schemeClr val="bg1">
              <a:lumMod val="95000"/>
            </a:schemeClr>
          </a:solidFill>
          <a:ln w="38100">
            <a:solidFill>
              <a:schemeClr val="tx1"/>
            </a:solidFill>
            <a:miter lim="800000"/>
            <a:headEnd/>
            <a:tailEnd/>
          </a:ln>
          <a:effectLst/>
        </p:spPr>
        <p:txBody>
          <a:bodyPr wrap="square">
            <a:spAutoFit/>
          </a:bodyPr>
          <a:lstStyle/>
          <a:p>
            <a:pPr fontAlgn="auto">
              <a:spcBef>
                <a:spcPct val="50000"/>
              </a:spcBef>
              <a:spcAft>
                <a:spcPts val="0"/>
              </a:spcAft>
              <a:tabLst>
                <a:tab pos="4286250" algn="l"/>
              </a:tabLst>
              <a:defRPr/>
            </a:pPr>
            <a:r>
              <a:rPr lang="ja-JP" altLang="en-US" sz="2800" dirty="0" smtClean="0">
                <a:latin typeface="HG丸ｺﾞｼｯｸM-PRO" panose="020F0600000000000000" pitchFamily="50" charset="-128"/>
                <a:ea typeface="HG丸ｺﾞｼｯｸM-PRO" panose="020F0600000000000000" pitchFamily="50" charset="-128"/>
              </a:rPr>
              <a:t>例</a:t>
            </a:r>
            <a:endParaRPr lang="ja-JP" altLang="en-US" sz="2800" dirty="0">
              <a:latin typeface="HG丸ｺﾞｼｯｸM-PRO" panose="020F0600000000000000" pitchFamily="50" charset="-128"/>
              <a:ea typeface="HG丸ｺﾞｼｯｸM-PRO" panose="020F0600000000000000" pitchFamily="50" charset="-128"/>
            </a:endParaRPr>
          </a:p>
          <a:p>
            <a:pPr marL="269875" indent="-269875" fontAlgn="auto">
              <a:spcBef>
                <a:spcPct val="50000"/>
              </a:spcBef>
              <a:spcAft>
                <a:spcPts val="0"/>
              </a:spcAft>
              <a:buFont typeface="Wingdings" panose="05000000000000000000" pitchFamily="2" charset="2"/>
              <a:buChar char="l"/>
              <a:tabLst>
                <a:tab pos="269875" algn="l"/>
                <a:tab pos="4286250" algn="l"/>
              </a:tabLst>
              <a:defRPr/>
            </a:pPr>
            <a:r>
              <a:rPr lang="en-US" altLang="ja-JP" sz="2400" dirty="0">
                <a:latin typeface="HG丸ｺﾞｼｯｸM-PRO" panose="020F0600000000000000" pitchFamily="50" charset="-128"/>
                <a:ea typeface="HG丸ｺﾞｼｯｸM-PRO" panose="020F0600000000000000" pitchFamily="50" charset="-128"/>
              </a:rPr>
              <a:t>WWW </a:t>
            </a:r>
            <a:r>
              <a:rPr lang="ja-JP" altLang="en-US" sz="2400" dirty="0">
                <a:latin typeface="HG丸ｺﾞｼｯｸM-PRO" panose="020F0600000000000000" pitchFamily="50" charset="-128"/>
                <a:ea typeface="HG丸ｺﾞｼｯｸM-PRO" panose="020F0600000000000000" pitchFamily="50" charset="-128"/>
              </a:rPr>
              <a:t>コンテンツの</a:t>
            </a:r>
            <a:r>
              <a:rPr lang="ja-JP" altLang="en-US" sz="2400" dirty="0" smtClean="0">
                <a:latin typeface="HG丸ｺﾞｼｯｸM-PRO" panose="020F0600000000000000" pitchFamily="50" charset="-128"/>
                <a:ea typeface="HG丸ｺﾞｼｯｸM-PRO" panose="020F0600000000000000" pitchFamily="50" charset="-128"/>
              </a:rPr>
              <a:t>閲覧</a:t>
            </a:r>
            <a:endParaRPr lang="en-US" altLang="ja-JP" sz="2400" dirty="0" smtClean="0">
              <a:latin typeface="HG丸ｺﾞｼｯｸM-PRO" panose="020F0600000000000000" pitchFamily="50" charset="-128"/>
              <a:ea typeface="HG丸ｺﾞｼｯｸM-PRO" panose="020F0600000000000000" pitchFamily="50" charset="-128"/>
            </a:endParaRPr>
          </a:p>
          <a:p>
            <a:pPr marL="612775" lvl="1" indent="-342900">
              <a:spcBef>
                <a:spcPct val="50000"/>
              </a:spcBef>
              <a:buFont typeface="Wingdings" panose="05000000000000000000" pitchFamily="2" charset="2"/>
              <a:buChar char="Ø"/>
              <a:tabLst>
                <a:tab pos="4286250" algn="l"/>
              </a:tabLst>
              <a:defRPr/>
            </a:pPr>
            <a:r>
              <a:rPr lang="ja-JP" altLang="en-US" sz="2400" dirty="0" smtClean="0">
                <a:latin typeface="HG丸ｺﾞｼｯｸM-PRO" panose="020F0600000000000000" pitchFamily="50" charset="-128"/>
                <a:ea typeface="HG丸ｺﾞｼｯｸM-PRO" panose="020F0600000000000000" pitchFamily="50" charset="-128"/>
              </a:rPr>
              <a:t>ブラウザ </a:t>
            </a:r>
            <a:r>
              <a:rPr lang="en-US" altLang="ja-JP" sz="2400" dirty="0" smtClean="0">
                <a:latin typeface="HG丸ｺﾞｼｯｸM-PRO" panose="020F0600000000000000" pitchFamily="50" charset="-128"/>
                <a:ea typeface="HG丸ｺﾞｼｯｸM-PRO" panose="020F0600000000000000" pitchFamily="50" charset="-128"/>
              </a:rPr>
              <a:t>: Internet Explore, Safari, Firefox </a:t>
            </a:r>
            <a:r>
              <a:rPr lang="ja-JP" altLang="en-US" sz="2400" dirty="0" smtClean="0">
                <a:latin typeface="HG丸ｺﾞｼｯｸM-PRO" panose="020F0600000000000000" pitchFamily="50" charset="-128"/>
                <a:ea typeface="HG丸ｺﾞｼｯｸM-PRO" panose="020F0600000000000000" pitchFamily="50" charset="-128"/>
              </a:rPr>
              <a:t>など</a:t>
            </a:r>
            <a:endParaRPr lang="ja-JP" altLang="en-US" sz="2400" dirty="0">
              <a:latin typeface="HG丸ｺﾞｼｯｸM-PRO" panose="020F0600000000000000" pitchFamily="50" charset="-128"/>
              <a:ea typeface="HG丸ｺﾞｼｯｸM-PRO" panose="020F0600000000000000" pitchFamily="50" charset="-128"/>
            </a:endParaRPr>
          </a:p>
          <a:p>
            <a:pPr marL="269875" indent="-269875" fontAlgn="auto">
              <a:spcBef>
                <a:spcPct val="50000"/>
              </a:spcBef>
              <a:spcAft>
                <a:spcPts val="0"/>
              </a:spcAft>
              <a:buFont typeface="Wingdings" panose="05000000000000000000" pitchFamily="2" charset="2"/>
              <a:buChar char="l"/>
              <a:tabLst>
                <a:tab pos="4286250" algn="l"/>
              </a:tabLst>
              <a:defRPr/>
            </a:pPr>
            <a:r>
              <a:rPr lang="ja-JP" altLang="en-US" sz="2400" dirty="0">
                <a:latin typeface="HG丸ｺﾞｼｯｸM-PRO" panose="020F0600000000000000" pitchFamily="50" charset="-128"/>
                <a:ea typeface="HG丸ｺﾞｼｯｸM-PRO" panose="020F0600000000000000" pitchFamily="50" charset="-128"/>
              </a:rPr>
              <a:t>メールの</a:t>
            </a:r>
            <a:r>
              <a:rPr lang="ja-JP" altLang="en-US" sz="2400" dirty="0" smtClean="0">
                <a:latin typeface="HG丸ｺﾞｼｯｸM-PRO" panose="020F0600000000000000" pitchFamily="50" charset="-128"/>
                <a:ea typeface="HG丸ｺﾞｼｯｸM-PRO" panose="020F0600000000000000" pitchFamily="50" charset="-128"/>
              </a:rPr>
              <a:t>送受信</a:t>
            </a:r>
            <a:endParaRPr lang="en-US" altLang="ja-JP" sz="2400" dirty="0" smtClean="0">
              <a:latin typeface="HG丸ｺﾞｼｯｸM-PRO" panose="020F0600000000000000" pitchFamily="50" charset="-128"/>
              <a:ea typeface="HG丸ｺﾞｼｯｸM-PRO" panose="020F0600000000000000" pitchFamily="50" charset="-128"/>
            </a:endParaRPr>
          </a:p>
          <a:p>
            <a:pPr marL="612775" lvl="1" indent="-342900">
              <a:spcBef>
                <a:spcPct val="50000"/>
              </a:spcBef>
              <a:buFont typeface="Wingdings" panose="05000000000000000000" pitchFamily="2" charset="2"/>
              <a:buChar char="Ø"/>
              <a:tabLst>
                <a:tab pos="4286250" algn="l"/>
              </a:tabLst>
              <a:defRPr/>
            </a:pPr>
            <a:r>
              <a:rPr lang="ja-JP" altLang="en-US" sz="2400" dirty="0" smtClean="0">
                <a:latin typeface="HG丸ｺﾞｼｯｸM-PRO" panose="020F0600000000000000" pitchFamily="50" charset="-128"/>
                <a:ea typeface="HG丸ｺﾞｼｯｸM-PRO" panose="020F0600000000000000" pitchFamily="50" charset="-128"/>
              </a:rPr>
              <a:t>メーラ </a:t>
            </a:r>
            <a:r>
              <a:rPr lang="en-US" altLang="ja-JP" sz="2400" dirty="0" smtClean="0">
                <a:latin typeface="HG丸ｺﾞｼｯｸM-PRO" panose="020F0600000000000000" pitchFamily="50" charset="-128"/>
                <a:ea typeface="HG丸ｺﾞｼｯｸM-PRO" panose="020F0600000000000000" pitchFamily="50" charset="-128"/>
              </a:rPr>
              <a:t>: Thunderbird, Windows </a:t>
            </a:r>
            <a:r>
              <a:rPr lang="en-US" altLang="ja-JP" sz="2400" dirty="0" smtClean="0">
                <a:latin typeface="HG丸ｺﾞｼｯｸM-PRO" panose="020F0600000000000000" pitchFamily="50" charset="-128"/>
                <a:ea typeface="HG丸ｺﾞｼｯｸM-PRO" panose="020F0600000000000000" pitchFamily="50" charset="-128"/>
              </a:rPr>
              <a:t>Live </a:t>
            </a:r>
            <a:r>
              <a:rPr lang="ja-JP" altLang="en-US" sz="2400" dirty="0" smtClean="0">
                <a:latin typeface="HG丸ｺﾞｼｯｸM-PRO" panose="020F0600000000000000" pitchFamily="50" charset="-128"/>
                <a:ea typeface="HG丸ｺﾞｼｯｸM-PRO" panose="020F0600000000000000" pitchFamily="50" charset="-128"/>
              </a:rPr>
              <a:t>メール</a:t>
            </a:r>
            <a:r>
              <a:rPr lang="en-US" altLang="ja-JP" sz="2400" dirty="0" smtClean="0">
                <a:latin typeface="HG丸ｺﾞｼｯｸM-PRO" panose="020F0600000000000000" pitchFamily="50" charset="-128"/>
                <a:ea typeface="HG丸ｺﾞｼｯｸM-PRO" panose="020F0600000000000000" pitchFamily="50" charset="-128"/>
              </a:rPr>
              <a:t>, </a:t>
            </a:r>
            <a:r>
              <a:rPr lang="en-US" altLang="ja-JP" sz="2400" dirty="0" smtClean="0">
                <a:latin typeface="HG丸ｺﾞｼｯｸM-PRO" panose="020F0600000000000000" pitchFamily="50" charset="-128"/>
                <a:ea typeface="HG丸ｺﾞｼｯｸM-PRO" panose="020F0600000000000000" pitchFamily="50" charset="-128"/>
              </a:rPr>
              <a:t>Mail </a:t>
            </a:r>
            <a:r>
              <a:rPr lang="ja-JP" altLang="en-US" sz="2400" dirty="0" smtClean="0">
                <a:latin typeface="HG丸ｺﾞｼｯｸM-PRO" panose="020F0600000000000000" pitchFamily="50" charset="-128"/>
                <a:ea typeface="HG丸ｺﾞｼｯｸM-PRO" panose="020F0600000000000000" pitchFamily="50" charset="-128"/>
              </a:rPr>
              <a:t>など</a:t>
            </a:r>
            <a:endParaRPr lang="en-US" altLang="ja-JP" sz="2400" dirty="0" smtClean="0">
              <a:latin typeface="HG丸ｺﾞｼｯｸM-PRO" panose="020F0600000000000000" pitchFamily="50" charset="-128"/>
              <a:ea typeface="HG丸ｺﾞｼｯｸM-PRO" panose="020F0600000000000000" pitchFamily="50" charset="-128"/>
            </a:endParaRPr>
          </a:p>
          <a:p>
            <a:pPr fontAlgn="auto">
              <a:spcBef>
                <a:spcPts val="0"/>
              </a:spcBef>
              <a:spcAft>
                <a:spcPts val="0"/>
              </a:spcAft>
              <a:tabLst>
                <a:tab pos="4286250" algn="l"/>
              </a:tabLst>
              <a:defRPr/>
            </a:pPr>
            <a:endParaRPr lang="en-US" altLang="ja-JP" sz="2400" dirty="0" smtClean="0">
              <a:latin typeface="HG丸ｺﾞｼｯｸM-PRO" panose="020F0600000000000000" pitchFamily="50" charset="-128"/>
              <a:ea typeface="HG丸ｺﾞｼｯｸM-PRO" panose="020F0600000000000000" pitchFamily="50" charset="-128"/>
            </a:endParaRPr>
          </a:p>
          <a:p>
            <a:pPr marL="342900" indent="-342900" fontAlgn="auto">
              <a:spcBef>
                <a:spcPts val="0"/>
              </a:spcBef>
              <a:spcAft>
                <a:spcPts val="0"/>
              </a:spcAft>
              <a:buFont typeface="Wingdings" panose="05000000000000000000" pitchFamily="2" charset="2"/>
              <a:buChar char="ü"/>
              <a:tabLst>
                <a:tab pos="4286250" algn="l"/>
              </a:tabLst>
              <a:defRPr/>
            </a:pPr>
            <a:r>
              <a:rPr lang="ja-JP" altLang="en-US" sz="2400" dirty="0" smtClean="0">
                <a:latin typeface="HG丸ｺﾞｼｯｸM-PRO" panose="020F0600000000000000" pitchFamily="50" charset="-128"/>
                <a:ea typeface="HG丸ｺﾞｼｯｸM-PRO" panose="020F0600000000000000" pitchFamily="50" charset="-128"/>
              </a:rPr>
              <a:t>上記のよう</a:t>
            </a:r>
            <a:r>
              <a:rPr lang="ja-JP" altLang="en-US" sz="2400" dirty="0" smtClean="0">
                <a:latin typeface="HG丸ｺﾞｼｯｸM-PRO" panose="020F0600000000000000" pitchFamily="50" charset="-128"/>
                <a:ea typeface="HG丸ｺﾞｼｯｸM-PRO" panose="020F0600000000000000" pitchFamily="50" charset="-128"/>
              </a:rPr>
              <a:t>なネットワーク</a:t>
            </a:r>
            <a:r>
              <a:rPr lang="ja-JP" altLang="en-US" sz="2400" dirty="0" smtClean="0">
                <a:latin typeface="HG丸ｺﾞｼｯｸM-PRO" panose="020F0600000000000000" pitchFamily="50" charset="-128"/>
                <a:ea typeface="HG丸ｺﾞｼｯｸM-PRO" panose="020F0600000000000000" pitchFamily="50" charset="-128"/>
              </a:rPr>
              <a:t>を使うソフトウェア・サーバの多くは</a:t>
            </a:r>
            <a:r>
              <a:rPr lang="en-US" altLang="ja-JP" sz="2400" dirty="0" smtClean="0">
                <a:latin typeface="HG丸ｺﾞｼｯｸM-PRO" panose="020F0600000000000000" pitchFamily="50" charset="-128"/>
                <a:ea typeface="HG丸ｺﾞｼｯｸM-PRO" panose="020F0600000000000000" pitchFamily="50" charset="-128"/>
              </a:rPr>
              <a:t>DNS </a:t>
            </a:r>
            <a:r>
              <a:rPr lang="ja-JP" altLang="en-US" sz="2400" dirty="0" smtClean="0">
                <a:latin typeface="HG丸ｺﾞｼｯｸM-PRO" panose="020F0600000000000000" pitchFamily="50" charset="-128"/>
                <a:ea typeface="HG丸ｺﾞｼｯｸM-PRO" panose="020F0600000000000000" pitchFamily="50" charset="-128"/>
              </a:rPr>
              <a:t>サーバの</a:t>
            </a:r>
            <a:r>
              <a:rPr lang="ja-JP" altLang="en-US" sz="2400" dirty="0" smtClean="0">
                <a:latin typeface="HG丸ｺﾞｼｯｸM-PRO" panose="020F0600000000000000" pitchFamily="50" charset="-128"/>
                <a:ea typeface="HG丸ｺﾞｼｯｸM-PRO" panose="020F0600000000000000" pitchFamily="50" charset="-128"/>
              </a:rPr>
              <a:t>クライアント</a:t>
            </a:r>
            <a:endParaRPr lang="en-US" altLang="ja-JP" sz="2400" dirty="0" smtClean="0">
              <a:latin typeface="HG丸ｺﾞｼｯｸM-PRO" panose="020F0600000000000000" pitchFamily="50" charset="-128"/>
              <a:ea typeface="HG丸ｺﾞｼｯｸM-PRO" panose="020F0600000000000000" pitchFamily="50" charset="-128"/>
            </a:endParaRPr>
          </a:p>
          <a:p>
            <a:pPr marL="800100" lvl="1" indent="-342900">
              <a:buFont typeface="Wingdings" panose="05000000000000000000" pitchFamily="2" charset="2"/>
              <a:buChar char="ü"/>
              <a:tabLst>
                <a:tab pos="4286250" algn="l"/>
              </a:tabLst>
              <a:defRPr/>
            </a:pPr>
            <a:r>
              <a:rPr lang="ja-JP" altLang="en-US" sz="2400" dirty="0" smtClean="0">
                <a:latin typeface="HG丸ｺﾞｼｯｸM-PRO" panose="020F0600000000000000" pitchFamily="50" charset="-128"/>
                <a:ea typeface="HG丸ｺﾞｼｯｸM-PRO" panose="020F0600000000000000" pitchFamily="50" charset="-128"/>
              </a:rPr>
              <a:t>メールサーバ など</a:t>
            </a:r>
            <a:endParaRPr lang="en-US" altLang="ja-JP" sz="2400" dirty="0">
              <a:latin typeface="HG丸ｺﾞｼｯｸM-PRO" panose="020F0600000000000000" pitchFamily="50" charset="-128"/>
              <a:ea typeface="HG丸ｺﾞｼｯｸM-PRO" panose="020F0600000000000000" pitchFamily="50"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080000"/>
          </a:xfrm>
        </p:spPr>
        <p:txBody>
          <a:bodyPr>
            <a:noAutofit/>
          </a:bodyPr>
          <a:lstStyle/>
          <a:p>
            <a:r>
              <a:rPr lang="ja-JP" altLang="en-US" sz="4000" dirty="0" smtClean="0"/>
              <a:t>サーバ・クライアントシステムの例</a:t>
            </a:r>
            <a:r>
              <a:rPr lang="en-US" altLang="ja-JP" sz="4000" dirty="0" smtClean="0"/>
              <a:t>:</a:t>
            </a:r>
            <a:br>
              <a:rPr lang="en-US" altLang="ja-JP" sz="4000" dirty="0" smtClean="0"/>
            </a:br>
            <a:r>
              <a:rPr lang="en-US" altLang="ja-JP" sz="4000" dirty="0" smtClean="0"/>
              <a:t>Web </a:t>
            </a:r>
            <a:r>
              <a:rPr lang="ja-JP" altLang="en-US" sz="4000" dirty="0" smtClean="0"/>
              <a:t>コンテンツの閲覧</a:t>
            </a:r>
            <a:endParaRPr kumimoji="1" lang="ja-JP" altLang="en-US" sz="4000" dirty="0"/>
          </a:p>
        </p:txBody>
      </p:sp>
      <p:sp>
        <p:nvSpPr>
          <p:cNvPr id="20" name="Rectangle 5"/>
          <p:cNvSpPr>
            <a:spLocks noChangeArrowheads="1"/>
          </p:cNvSpPr>
          <p:nvPr/>
        </p:nvSpPr>
        <p:spPr bwMode="auto">
          <a:xfrm>
            <a:off x="206735" y="1563960"/>
            <a:ext cx="4320000" cy="5105400"/>
          </a:xfrm>
          <a:prstGeom prst="rect">
            <a:avLst/>
          </a:prstGeom>
          <a:solidFill>
            <a:schemeClr val="bg2"/>
          </a:solidFill>
          <a:ln w="12700">
            <a:solidFill>
              <a:schemeClr val="tx1"/>
            </a:solidFill>
            <a:miter lim="800000"/>
            <a:headEnd/>
            <a:tailEnd/>
          </a:ln>
        </p:spPr>
        <p:txBody>
          <a:bodyPr wrap="none" anchor="ctr"/>
          <a:lstStyle/>
          <a:p>
            <a:endParaRPr lang="ja-JP" altLang="en-US">
              <a:latin typeface="HG丸ｺﾞｼｯｸM-PRO" panose="020F0600000000000000" pitchFamily="50" charset="-128"/>
              <a:ea typeface="HG丸ｺﾞｼｯｸM-PRO" panose="020F0600000000000000" pitchFamily="50" charset="-128"/>
            </a:endParaRPr>
          </a:p>
        </p:txBody>
      </p:sp>
      <p:sp>
        <p:nvSpPr>
          <p:cNvPr id="21" name="Rectangle 6"/>
          <p:cNvSpPr>
            <a:spLocks noChangeArrowheads="1"/>
          </p:cNvSpPr>
          <p:nvPr/>
        </p:nvSpPr>
        <p:spPr bwMode="auto">
          <a:xfrm>
            <a:off x="4716016" y="1556792"/>
            <a:ext cx="4320000" cy="5105400"/>
          </a:xfrm>
          <a:prstGeom prst="rect">
            <a:avLst/>
          </a:prstGeom>
          <a:solidFill>
            <a:schemeClr val="accent2">
              <a:lumMod val="20000"/>
              <a:lumOff val="80000"/>
            </a:schemeClr>
          </a:solidFill>
          <a:ln w="12700">
            <a:solidFill>
              <a:schemeClr val="tx1"/>
            </a:solidFill>
            <a:miter lim="800000"/>
            <a:headEnd/>
            <a:tailEnd/>
          </a:ln>
        </p:spPr>
        <p:txBody>
          <a:bodyPr wrap="none" anchor="ctr"/>
          <a:lstStyle/>
          <a:p>
            <a:endParaRPr lang="ja-JP" altLang="en-US">
              <a:latin typeface="HG丸ｺﾞｼｯｸM-PRO" panose="020F0600000000000000" pitchFamily="50" charset="-128"/>
              <a:ea typeface="HG丸ｺﾞｼｯｸM-PRO" panose="020F0600000000000000" pitchFamily="50" charset="-128"/>
            </a:endParaRPr>
          </a:p>
        </p:txBody>
      </p:sp>
      <p:sp>
        <p:nvSpPr>
          <p:cNvPr id="22" name="AutoShape 8"/>
          <p:cNvSpPr>
            <a:spLocks noChangeArrowheads="1"/>
          </p:cNvSpPr>
          <p:nvPr/>
        </p:nvSpPr>
        <p:spPr bwMode="auto">
          <a:xfrm>
            <a:off x="2267743" y="2878659"/>
            <a:ext cx="4267200" cy="838200"/>
          </a:xfrm>
          <a:prstGeom prst="rightArrow">
            <a:avLst>
              <a:gd name="adj1" fmla="val 56435"/>
              <a:gd name="adj2" fmla="val 60219"/>
            </a:avLst>
          </a:prstGeom>
          <a:solidFill>
            <a:srgbClr val="66FFFF"/>
          </a:solidFill>
          <a:ln w="38100">
            <a:solidFill>
              <a:schemeClr val="tx1"/>
            </a:solidFill>
            <a:miter lim="800000"/>
            <a:headEnd/>
            <a:tailEnd/>
          </a:ln>
        </p:spPr>
        <p:txBody>
          <a:bodyPr wrap="none" anchor="ctr"/>
          <a:lstStyle/>
          <a:p>
            <a:pPr algn="ctr"/>
            <a:r>
              <a:rPr lang="en-US" altLang="ja-JP" sz="2400" dirty="0" smtClean="0">
                <a:latin typeface="HG丸ｺﾞｼｯｸM-PRO" panose="020F0600000000000000" pitchFamily="50" charset="-128"/>
                <a:ea typeface="HG丸ｺﾞｼｯｸM-PRO" panose="020F0600000000000000" pitchFamily="50" charset="-128"/>
              </a:rPr>
              <a:t>~</a:t>
            </a:r>
            <a:r>
              <a:rPr lang="en-US" altLang="ja-JP" sz="2400" dirty="0" err="1" smtClean="0">
                <a:latin typeface="HG丸ｺﾞｼｯｸM-PRO" panose="020F0600000000000000" pitchFamily="50" charset="-128"/>
                <a:ea typeface="HG丸ｺﾞｼｯｸM-PRO" panose="020F0600000000000000" pitchFamily="50" charset="-128"/>
              </a:rPr>
              <a:t>inex</a:t>
            </a:r>
            <a:r>
              <a:rPr lang="en-US" altLang="ja-JP" sz="2400" dirty="0" smtClean="0">
                <a:latin typeface="HG丸ｺﾞｼｯｸM-PRO" panose="020F0600000000000000" pitchFamily="50" charset="-128"/>
                <a:ea typeface="HG丸ｺﾞｼｯｸM-PRO" panose="020F0600000000000000" pitchFamily="50" charset="-128"/>
              </a:rPr>
              <a:t>/index.html </a:t>
            </a:r>
            <a:r>
              <a:rPr lang="ja-JP" altLang="en-US" sz="2400" dirty="0" smtClean="0">
                <a:latin typeface="HG丸ｺﾞｼｯｸM-PRO" panose="020F0600000000000000" pitchFamily="50" charset="-128"/>
                <a:ea typeface="HG丸ｺﾞｼｯｸM-PRO" panose="020F0600000000000000" pitchFamily="50" charset="-128"/>
              </a:rPr>
              <a:t>を要求</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24" name="AutoShape 11"/>
          <p:cNvSpPr>
            <a:spLocks noChangeArrowheads="1"/>
          </p:cNvSpPr>
          <p:nvPr/>
        </p:nvSpPr>
        <p:spPr bwMode="auto">
          <a:xfrm flipH="1">
            <a:off x="2214041" y="4693896"/>
            <a:ext cx="4267200" cy="838200"/>
          </a:xfrm>
          <a:prstGeom prst="rightArrow">
            <a:avLst>
              <a:gd name="adj1" fmla="val 56435"/>
              <a:gd name="adj2" fmla="val 60219"/>
            </a:avLst>
          </a:prstGeom>
          <a:solidFill>
            <a:srgbClr val="FFCC66"/>
          </a:solidFill>
          <a:ln w="38100">
            <a:solidFill>
              <a:schemeClr val="tx1"/>
            </a:solidFill>
            <a:miter lim="800000"/>
            <a:headEnd/>
            <a:tailEnd/>
          </a:ln>
        </p:spPr>
        <p:txBody>
          <a:bodyPr wrap="none" anchor="ctr"/>
          <a:lstStyle/>
          <a:p>
            <a:pPr algn="ctr"/>
            <a:r>
              <a:rPr lang="en-US" altLang="ja-JP" sz="2400" dirty="0">
                <a:latin typeface="HG丸ｺﾞｼｯｸM-PRO" panose="020F0600000000000000" pitchFamily="50" charset="-128"/>
                <a:ea typeface="HG丸ｺﾞｼｯｸM-PRO" panose="020F0600000000000000" pitchFamily="50" charset="-128"/>
              </a:rPr>
              <a:t>~</a:t>
            </a:r>
            <a:r>
              <a:rPr lang="en-US" altLang="ja-JP" sz="2400" dirty="0" err="1">
                <a:latin typeface="HG丸ｺﾞｼｯｸM-PRO" panose="020F0600000000000000" pitchFamily="50" charset="-128"/>
                <a:ea typeface="HG丸ｺﾞｼｯｸM-PRO" panose="020F0600000000000000" pitchFamily="50" charset="-128"/>
              </a:rPr>
              <a:t>inex</a:t>
            </a:r>
            <a:r>
              <a:rPr lang="en-US" altLang="ja-JP" sz="2400" dirty="0">
                <a:latin typeface="HG丸ｺﾞｼｯｸM-PRO" panose="020F0600000000000000" pitchFamily="50" charset="-128"/>
                <a:ea typeface="HG丸ｺﾞｼｯｸM-PRO" panose="020F0600000000000000" pitchFamily="50" charset="-128"/>
              </a:rPr>
              <a:t>/index.html </a:t>
            </a:r>
            <a:r>
              <a:rPr lang="ja-JP" altLang="en-US" sz="2400" dirty="0">
                <a:latin typeface="HG丸ｺﾞｼｯｸM-PRO" panose="020F0600000000000000" pitchFamily="50" charset="-128"/>
                <a:ea typeface="HG丸ｺﾞｼｯｸM-PRO" panose="020F0600000000000000" pitchFamily="50" charset="-128"/>
              </a:rPr>
              <a:t>を提供</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26" name="Text Box 13"/>
          <p:cNvSpPr txBox="1">
            <a:spLocks noChangeArrowheads="1"/>
          </p:cNvSpPr>
          <p:nvPr/>
        </p:nvSpPr>
        <p:spPr bwMode="auto">
          <a:xfrm>
            <a:off x="206700" y="1899859"/>
            <a:ext cx="429329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r>
              <a:rPr lang="en-US" altLang="ja-JP" sz="2400" dirty="0">
                <a:latin typeface="HG丸ｺﾞｼｯｸM-PRO" panose="020F0600000000000000" pitchFamily="50" charset="-128"/>
                <a:ea typeface="HG丸ｺﾞｼｯｸM-PRO" panose="020F0600000000000000" pitchFamily="50" charset="-128"/>
              </a:rPr>
              <a:t>(1</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http://www.ep.sci.hokudai.ac.jp/~</a:t>
            </a:r>
            <a:r>
              <a:rPr lang="en-US" altLang="ja-JP" sz="2400" dirty="0" err="1" smtClean="0">
                <a:latin typeface="HG丸ｺﾞｼｯｸM-PRO" panose="020F0600000000000000" pitchFamily="50" charset="-128"/>
                <a:ea typeface="HG丸ｺﾞｼｯｸM-PRO" panose="020F0600000000000000" pitchFamily="50" charset="-128"/>
              </a:rPr>
              <a:t>inex</a:t>
            </a:r>
            <a:r>
              <a:rPr lang="en-US" altLang="ja-JP" sz="2400" dirty="0" smtClean="0">
                <a:latin typeface="HG丸ｺﾞｼｯｸM-PRO" panose="020F0600000000000000" pitchFamily="50" charset="-128"/>
                <a:ea typeface="HG丸ｺﾞｼｯｸM-PRO" panose="020F0600000000000000" pitchFamily="50" charset="-128"/>
              </a:rPr>
              <a:t>/index.html”</a:t>
            </a:r>
            <a:r>
              <a:rPr lang="ja-JP" altLang="en-US" sz="2400" dirty="0" smtClean="0">
                <a:latin typeface="HG丸ｺﾞｼｯｸM-PRO" panose="020F0600000000000000" pitchFamily="50" charset="-128"/>
                <a:ea typeface="HG丸ｺﾞｼｯｸM-PRO" panose="020F0600000000000000" pitchFamily="50" charset="-128"/>
              </a:rPr>
              <a:t>にアクセス</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smtClean="0">
                <a:latin typeface="HG丸ｺﾞｼｯｸM-PRO" panose="020F0600000000000000" pitchFamily="50" charset="-128"/>
                <a:ea typeface="HG丸ｺﾞｼｯｸM-PRO" panose="020F0600000000000000" pitchFamily="50" charset="-128"/>
              </a:rPr>
              <a:t> </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27" name="Text Box 15"/>
          <p:cNvSpPr txBox="1">
            <a:spLocks noChangeArrowheads="1"/>
          </p:cNvSpPr>
          <p:nvPr/>
        </p:nvSpPr>
        <p:spPr bwMode="auto">
          <a:xfrm>
            <a:off x="4742759" y="3605213"/>
            <a:ext cx="42932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r>
              <a:rPr lang="en-US" altLang="ja-JP" sz="2400" dirty="0">
                <a:latin typeface="HG丸ｺﾞｼｯｸM-PRO" panose="020F0600000000000000" pitchFamily="50" charset="-128"/>
                <a:ea typeface="HG丸ｺﾞｼｯｸM-PRO" panose="020F0600000000000000" pitchFamily="50" charset="-128"/>
              </a:rPr>
              <a:t>(2</a:t>
            </a:r>
            <a:r>
              <a:rPr lang="en-US" altLang="ja-JP" sz="2400" dirty="0" smtClean="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要求されたものがあるかを確認</a:t>
            </a:r>
            <a:r>
              <a:rPr lang="en-US" altLang="ja-JP" sz="2400" dirty="0" smtClean="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あれ</a:t>
            </a:r>
            <a:r>
              <a:rPr lang="ja-JP" altLang="en-US" sz="2400" dirty="0">
                <a:latin typeface="HG丸ｺﾞｼｯｸM-PRO" panose="020F0600000000000000" pitchFamily="50" charset="-128"/>
                <a:ea typeface="HG丸ｺﾞｼｯｸM-PRO" panose="020F0600000000000000" pitchFamily="50" charset="-128"/>
              </a:rPr>
              <a:t>ば</a:t>
            </a:r>
            <a:r>
              <a:rPr lang="ja-JP" altLang="en-US" sz="2400" dirty="0" smtClean="0">
                <a:latin typeface="HG丸ｺﾞｼｯｸM-PRO" panose="020F0600000000000000" pitchFamily="50" charset="-128"/>
                <a:ea typeface="HG丸ｺﾞｼｯｸM-PRO" panose="020F0600000000000000" pitchFamily="50" charset="-128"/>
              </a:rPr>
              <a:t>“</a:t>
            </a:r>
            <a:r>
              <a:rPr lang="en-US" altLang="ja-JP" sz="2400" dirty="0" smtClean="0">
                <a:latin typeface="HG丸ｺﾞｼｯｸM-PRO" panose="020F0600000000000000" pitchFamily="50" charset="-128"/>
                <a:ea typeface="HG丸ｺﾞｼｯｸM-PRO" panose="020F0600000000000000" pitchFamily="50" charset="-128"/>
              </a:rPr>
              <a:t>~</a:t>
            </a:r>
            <a:r>
              <a:rPr lang="en-US" altLang="ja-JP" sz="2400" dirty="0" err="1">
                <a:latin typeface="HG丸ｺﾞｼｯｸM-PRO" panose="020F0600000000000000" pitchFamily="50" charset="-128"/>
                <a:ea typeface="HG丸ｺﾞｼｯｸM-PRO" panose="020F0600000000000000" pitchFamily="50" charset="-128"/>
              </a:rPr>
              <a:t>inex</a:t>
            </a:r>
            <a:r>
              <a:rPr lang="en-US" altLang="ja-JP" sz="2400" dirty="0">
                <a:latin typeface="HG丸ｺﾞｼｯｸM-PRO" panose="020F0600000000000000" pitchFamily="50" charset="-128"/>
                <a:ea typeface="HG丸ｺﾞｼｯｸM-PRO" panose="020F0600000000000000" pitchFamily="50" charset="-128"/>
              </a:rPr>
              <a:t>/index.html” </a:t>
            </a:r>
            <a:r>
              <a:rPr lang="ja-JP" altLang="en-US" sz="2400" dirty="0" smtClean="0">
                <a:latin typeface="HG丸ｺﾞｼｯｸM-PRO" panose="020F0600000000000000" pitchFamily="50" charset="-128"/>
                <a:ea typeface="HG丸ｺﾞｼｯｸM-PRO" panose="020F0600000000000000" pitchFamily="50" charset="-128"/>
              </a:rPr>
              <a:t>を</a:t>
            </a:r>
            <a:r>
              <a:rPr lang="ja-JP" altLang="en-US" sz="2400" dirty="0">
                <a:latin typeface="HG丸ｺﾞｼｯｸM-PRO" panose="020F0600000000000000" pitchFamily="50" charset="-128"/>
                <a:ea typeface="HG丸ｺﾞｼｯｸM-PRO" panose="020F0600000000000000" pitchFamily="50" charset="-128"/>
              </a:rPr>
              <a:t>提供</a:t>
            </a:r>
            <a:r>
              <a:rPr lang="en-US" altLang="ja-JP" sz="2400" dirty="0" smtClean="0">
                <a:latin typeface="HG丸ｺﾞｼｯｸM-PRO" panose="020F0600000000000000" pitchFamily="50" charset="-128"/>
                <a:ea typeface="HG丸ｺﾞｼｯｸM-PRO" panose="020F0600000000000000" pitchFamily="50" charset="-128"/>
              </a:rPr>
              <a:t>.</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28" name="Text Box 16"/>
          <p:cNvSpPr txBox="1">
            <a:spLocks noChangeArrowheads="1"/>
          </p:cNvSpPr>
          <p:nvPr/>
        </p:nvSpPr>
        <p:spPr bwMode="auto">
          <a:xfrm>
            <a:off x="4811223" y="1058727"/>
            <a:ext cx="4114800" cy="830997"/>
          </a:xfrm>
          <a:prstGeom prst="rect">
            <a:avLst/>
          </a:prstGeom>
          <a:solidFill>
            <a:schemeClr val="accent2">
              <a:lumMod val="20000"/>
              <a:lumOff val="80000"/>
            </a:schemeClr>
          </a:solidFill>
          <a:ln w="12700">
            <a:solidFill>
              <a:schemeClr val="tx1"/>
            </a:solidFill>
            <a:miter lim="800000"/>
            <a:headEnd/>
            <a:tailEnd/>
          </a:ln>
        </p:spPr>
        <p:txBody>
          <a:bodyPr wrap="square">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pPr algn="ctr"/>
            <a:r>
              <a:rPr lang="en-US" altLang="ja-JP" sz="2400" dirty="0">
                <a:latin typeface="HG丸ｺﾞｼｯｸM-PRO" panose="020F0600000000000000" pitchFamily="50" charset="-128"/>
                <a:ea typeface="HG丸ｺﾞｼｯｸM-PRO" panose="020F0600000000000000" pitchFamily="50" charset="-128"/>
              </a:rPr>
              <a:t>www.ep.sci.hokudai.ac.jp</a:t>
            </a:r>
          </a:p>
          <a:p>
            <a:pPr algn="ctr"/>
            <a:r>
              <a:rPr lang="en-US" altLang="ja-JP" sz="2400" dirty="0">
                <a:latin typeface="HG丸ｺﾞｼｯｸM-PRO" panose="020F0600000000000000" pitchFamily="50" charset="-128"/>
                <a:ea typeface="HG丸ｺﾞｼｯｸM-PRO" panose="020F0600000000000000" pitchFamily="50" charset="-128"/>
              </a:rPr>
              <a:t>[</a:t>
            </a:r>
            <a:r>
              <a:rPr lang="en-US" altLang="ja-JP" sz="2400" dirty="0" smtClean="0">
                <a:latin typeface="HG丸ｺﾞｼｯｸM-PRO" panose="020F0600000000000000" pitchFamily="50" charset="-128"/>
                <a:ea typeface="HG丸ｺﾞｼｯｸM-PRO" panose="020F0600000000000000" pitchFamily="50" charset="-128"/>
              </a:rPr>
              <a:t>WWW  </a:t>
            </a:r>
            <a:r>
              <a:rPr lang="ja-JP" altLang="en-US" sz="2400" dirty="0" smtClean="0">
                <a:latin typeface="HG丸ｺﾞｼｯｸM-PRO" panose="020F0600000000000000" pitchFamily="50" charset="-128"/>
                <a:ea typeface="HG丸ｺﾞｼｯｸM-PRO" panose="020F0600000000000000" pitchFamily="50" charset="-128"/>
              </a:rPr>
              <a:t>サーバ</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サーバ</a:t>
            </a:r>
            <a:r>
              <a:rPr lang="en-US" altLang="ja-JP" sz="2400" dirty="0" smtClean="0">
                <a:latin typeface="HG丸ｺﾞｼｯｸM-PRO" panose="020F0600000000000000" pitchFamily="50" charset="-128"/>
                <a:ea typeface="HG丸ｺﾞｼｯｸM-PRO" panose="020F0600000000000000" pitchFamily="50" charset="-128"/>
              </a:rPr>
              <a:t>)]</a:t>
            </a:r>
            <a:endParaRPr lang="ja-JP" altLang="en-US" sz="2000" dirty="0">
              <a:latin typeface="HG丸ｺﾞｼｯｸM-PRO" panose="020F0600000000000000" pitchFamily="50" charset="-128"/>
              <a:ea typeface="HG丸ｺﾞｼｯｸM-PRO" panose="020F0600000000000000" pitchFamily="50" charset="-128"/>
            </a:endParaRPr>
          </a:p>
        </p:txBody>
      </p:sp>
      <p:sp>
        <p:nvSpPr>
          <p:cNvPr id="29" name="Text Box 17"/>
          <p:cNvSpPr txBox="1">
            <a:spLocks noChangeArrowheads="1"/>
          </p:cNvSpPr>
          <p:nvPr/>
        </p:nvSpPr>
        <p:spPr bwMode="auto">
          <a:xfrm>
            <a:off x="206700" y="5357385"/>
            <a:ext cx="414094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r>
              <a:rPr lang="en-US" altLang="ja-JP" sz="2400" dirty="0">
                <a:latin typeface="HG丸ｺﾞｼｯｸM-PRO" panose="020F0600000000000000" pitchFamily="50" charset="-128"/>
                <a:ea typeface="HG丸ｺﾞｼｯｸM-PRO" panose="020F0600000000000000" pitchFamily="50" charset="-128"/>
              </a:rPr>
              <a:t>(3</a:t>
            </a:r>
            <a:r>
              <a:rPr lang="en-US" altLang="ja-JP" sz="2400" dirty="0" smtClean="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受信した</a:t>
            </a: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smtClean="0">
                <a:latin typeface="HG丸ｺﾞｼｯｸM-PRO" panose="020F0600000000000000" pitchFamily="50" charset="-128"/>
                <a:ea typeface="HG丸ｺﾞｼｯｸM-PRO" panose="020F0600000000000000" pitchFamily="50" charset="-128"/>
              </a:rPr>
              <a:t>~</a:t>
            </a:r>
            <a:r>
              <a:rPr lang="en-US" altLang="ja-JP" sz="2400" dirty="0" err="1">
                <a:latin typeface="HG丸ｺﾞｼｯｸM-PRO" panose="020F0600000000000000" pitchFamily="50" charset="-128"/>
                <a:ea typeface="HG丸ｺﾞｼｯｸM-PRO" panose="020F0600000000000000" pitchFamily="50" charset="-128"/>
              </a:rPr>
              <a:t>inex</a:t>
            </a:r>
            <a:r>
              <a:rPr lang="en-US" altLang="ja-JP" sz="2400" dirty="0">
                <a:latin typeface="HG丸ｺﾞｼｯｸM-PRO" panose="020F0600000000000000" pitchFamily="50" charset="-128"/>
                <a:ea typeface="HG丸ｺﾞｼｯｸM-PRO" panose="020F0600000000000000" pitchFamily="50" charset="-128"/>
              </a:rPr>
              <a:t>/index.html</a:t>
            </a:r>
            <a:r>
              <a:rPr lang="en-US" altLang="ja-JP" sz="2400" dirty="0" smtClean="0">
                <a:latin typeface="HG丸ｺﾞｼｯｸM-PRO" panose="020F0600000000000000" pitchFamily="50" charset="-128"/>
                <a:ea typeface="HG丸ｺﾞｼｯｸM-PRO" panose="020F0600000000000000" pitchFamily="50" charset="-128"/>
              </a:rPr>
              <a:t>” </a:t>
            </a:r>
          </a:p>
          <a:p>
            <a:r>
              <a:rPr lang="ja-JP" altLang="en-US" sz="2400" dirty="0" smtClean="0">
                <a:latin typeface="HG丸ｺﾞｼｯｸM-PRO" panose="020F0600000000000000" pitchFamily="50" charset="-128"/>
                <a:ea typeface="HG丸ｺﾞｼｯｸM-PRO" panose="020F0600000000000000" pitchFamily="50" charset="-128"/>
              </a:rPr>
              <a:t>を</a:t>
            </a:r>
            <a:r>
              <a:rPr lang="ja-JP" altLang="en-US" sz="2400" dirty="0">
                <a:latin typeface="HG丸ｺﾞｼｯｸM-PRO" panose="020F0600000000000000" pitchFamily="50" charset="-128"/>
                <a:ea typeface="HG丸ｺﾞｼｯｸM-PRO" panose="020F0600000000000000" pitchFamily="50" charset="-128"/>
              </a:rPr>
              <a:t>解釈して表示</a:t>
            </a:r>
            <a:r>
              <a:rPr lang="en-US" altLang="ja-JP" sz="2400" dirty="0">
                <a:latin typeface="HG丸ｺﾞｼｯｸM-PRO" panose="020F0600000000000000" pitchFamily="50" charset="-128"/>
                <a:ea typeface="HG丸ｺﾞｼｯｸM-PRO" panose="020F0600000000000000" pitchFamily="50" charset="-128"/>
              </a:rPr>
              <a:t>. </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30" name="Text Box 18"/>
          <p:cNvSpPr txBox="1">
            <a:spLocks noChangeArrowheads="1"/>
          </p:cNvSpPr>
          <p:nvPr/>
        </p:nvSpPr>
        <p:spPr bwMode="auto">
          <a:xfrm>
            <a:off x="359050" y="1068862"/>
            <a:ext cx="3988591" cy="830997"/>
          </a:xfrm>
          <a:prstGeom prst="rect">
            <a:avLst/>
          </a:prstGeom>
          <a:solidFill>
            <a:schemeClr val="bg2"/>
          </a:solidFill>
          <a:ln w="12700">
            <a:solidFill>
              <a:schemeClr val="tx1"/>
            </a:solidFill>
            <a:miter lim="800000"/>
            <a:headEnd/>
            <a:tailEnd/>
          </a:ln>
        </p:spPr>
        <p:txBody>
          <a:bodyPr wrap="square">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pPr algn="ctr"/>
            <a:r>
              <a:rPr lang="ja-JP" altLang="en-US" sz="2400" dirty="0">
                <a:latin typeface="HG丸ｺﾞｼｯｸM-PRO" panose="020F0600000000000000" pitchFamily="50" charset="-128"/>
                <a:ea typeface="HG丸ｺﾞｼｯｸM-PRO" panose="020F0600000000000000" pitchFamily="50" charset="-128"/>
              </a:rPr>
              <a:t>ローカルホスト</a:t>
            </a:r>
          </a:p>
          <a:p>
            <a:pPr algn="ctr"/>
            <a:r>
              <a:rPr lang="en-US" altLang="ja-JP" sz="2400" dirty="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ブラウザ</a:t>
            </a: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solidFill>
                  <a:srgbClr val="FF0000"/>
                </a:solidFill>
                <a:latin typeface="HG丸ｺﾞｼｯｸM-PRO" panose="020F0600000000000000" pitchFamily="50" charset="-128"/>
                <a:ea typeface="HG丸ｺﾞｼｯｸM-PRO" panose="020F0600000000000000" pitchFamily="50" charset="-128"/>
              </a:rPr>
              <a:t>クライアント</a:t>
            </a:r>
            <a:r>
              <a:rPr lang="en-US" altLang="ja-JP" sz="2400" dirty="0" smtClean="0">
                <a:latin typeface="HG丸ｺﾞｼｯｸM-PRO" panose="020F0600000000000000" pitchFamily="50" charset="-128"/>
                <a:ea typeface="HG丸ｺﾞｼｯｸM-PRO" panose="020F0600000000000000" pitchFamily="50" charset="-128"/>
              </a:rPr>
              <a:t>)]</a:t>
            </a:r>
            <a:endParaRPr lang="ja-JP" altLang="en-US" sz="2400" dirty="0">
              <a:latin typeface="HG丸ｺﾞｼｯｸM-PRO" panose="020F0600000000000000" pitchFamily="50" charset="-128"/>
              <a:ea typeface="HG丸ｺﾞｼｯｸM-PRO" panose="020F0600000000000000"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up)">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p:bldP spid="27" grpId="0"/>
      <p:bldP spid="29"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Organic</Template>
  <TotalTime>4239</TotalTime>
  <Words>2369</Words>
  <Application>Microsoft Office PowerPoint</Application>
  <PresentationFormat>画面に合わせる (4:3)</PresentationFormat>
  <Paragraphs>384</Paragraphs>
  <Slides>25</Slides>
  <Notes>23</Notes>
  <HiddenSlides>2</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25</vt:i4>
      </vt:variant>
    </vt:vector>
  </HeadingPairs>
  <TitlesOfParts>
    <vt:vector size="39" baseType="lpstr">
      <vt:lpstr>Arial Unicode MS</vt:lpstr>
      <vt:lpstr>HG丸ｺﾞｼｯｸM-PRO</vt:lpstr>
      <vt:lpstr>ＭＳ Ｐゴシック</vt:lpstr>
      <vt:lpstr>ＭＳ Ｐゴシック</vt:lpstr>
      <vt:lpstr>ＭＳ Ｐ明朝</vt:lpstr>
      <vt:lpstr>Arial</vt:lpstr>
      <vt:lpstr>Calibri</vt:lpstr>
      <vt:lpstr>Calibri Light</vt:lpstr>
      <vt:lpstr>Garamond</vt:lpstr>
      <vt:lpstr>Helvetica</vt:lpstr>
      <vt:lpstr>Wingdings</vt:lpstr>
      <vt:lpstr>Wingdings 2</vt:lpstr>
      <vt:lpstr>レトロスペクト</vt:lpstr>
      <vt:lpstr>オーガニック</vt:lpstr>
      <vt:lpstr>サーバ・クライアントシステムと X Window System  情報実験 第 9 回 (2016/07/01)</vt:lpstr>
      <vt:lpstr>何気ない日常の風景</vt:lpstr>
      <vt:lpstr>目次</vt:lpstr>
      <vt:lpstr>目次</vt:lpstr>
      <vt:lpstr>サーバ・クライアントシステムとは</vt:lpstr>
      <vt:lpstr>サーバ・クライアントシステムの重要性</vt:lpstr>
      <vt:lpstr>サーバ </vt:lpstr>
      <vt:lpstr>クライアント</vt:lpstr>
      <vt:lpstr>サーバ・クライアントシステムの例: Web コンテンツの閲覧</vt:lpstr>
      <vt:lpstr>サーバ・クライアントシステムの特徴</vt:lpstr>
      <vt:lpstr>目次</vt:lpstr>
      <vt:lpstr>X Window System のイメージ例</vt:lpstr>
      <vt:lpstr>X Window System (XあるいはX11)</vt:lpstr>
      <vt:lpstr>X Window System の特徴</vt:lpstr>
      <vt:lpstr>X のサーバ・クライアントシステム</vt:lpstr>
      <vt:lpstr>Xサーバ・Xクライアントの動作例: Firefox の起動</vt:lpstr>
      <vt:lpstr>様々な X クライアント</vt:lpstr>
      <vt:lpstr>ネットワーク透過性</vt:lpstr>
      <vt:lpstr>いろいろな OS で動く X</vt:lpstr>
      <vt:lpstr>ポリシーフリー</vt:lpstr>
      <vt:lpstr>まとめ</vt:lpstr>
      <vt:lpstr>本日の実習</vt:lpstr>
      <vt:lpstr>参考文献</vt:lpstr>
      <vt:lpstr>PowerPoint プレゼンテーション</vt:lpstr>
      <vt:lpstr>コンピュータネットワークの管理形態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サーバ・クライアントシステムと X Window System</dc:title>
  <dc:creator>SEIGI</dc:creator>
  <cp:lastModifiedBy>watanabe kensuke</cp:lastModifiedBy>
  <cp:revision>258</cp:revision>
  <dcterms:created xsi:type="dcterms:W3CDTF">2012-07-05T21:42:20Z</dcterms:created>
  <dcterms:modified xsi:type="dcterms:W3CDTF">2016-07-01T08:06:36Z</dcterms:modified>
</cp:coreProperties>
</file>