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318" r:id="rId3"/>
    <p:sldId id="321" r:id="rId4"/>
    <p:sldId id="361" r:id="rId5"/>
    <p:sldId id="322" r:id="rId6"/>
    <p:sldId id="319" r:id="rId7"/>
    <p:sldId id="320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4" r:id="rId19"/>
    <p:sldId id="335" r:id="rId20"/>
    <p:sldId id="336" r:id="rId21"/>
    <p:sldId id="33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60" r:id="rId46"/>
    <p:sldId id="347" r:id="rId47"/>
    <p:sldId id="348" r:id="rId48"/>
    <p:sldId id="362" r:id="rId49"/>
    <p:sldId id="349" r:id="rId50"/>
    <p:sldId id="363" r:id="rId51"/>
    <p:sldId id="350" r:id="rId52"/>
    <p:sldId id="364" r:id="rId53"/>
    <p:sldId id="365" r:id="rId54"/>
    <p:sldId id="366" r:id="rId55"/>
    <p:sldId id="351" r:id="rId56"/>
    <p:sldId id="352" r:id="rId57"/>
    <p:sldId id="307" r:id="rId58"/>
    <p:sldId id="353" r:id="rId59"/>
    <p:sldId id="359" r:id="rId60"/>
    <p:sldId id="354" r:id="rId61"/>
    <p:sldId id="373" r:id="rId62"/>
    <p:sldId id="375" r:id="rId63"/>
    <p:sldId id="376" r:id="rId64"/>
    <p:sldId id="355" r:id="rId65"/>
    <p:sldId id="358" r:id="rId66"/>
    <p:sldId id="367" r:id="rId67"/>
    <p:sldId id="368" r:id="rId68"/>
    <p:sldId id="369" r:id="rId69"/>
    <p:sldId id="370" r:id="rId70"/>
    <p:sldId id="374" r:id="rId71"/>
    <p:sldId id="371" r:id="rId72"/>
    <p:sldId id="372" r:id="rId73"/>
    <p:sldId id="356" r:id="rId74"/>
    <p:sldId id="357" r:id="rId7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CCFF"/>
    <a:srgbClr val="FFCCFF"/>
    <a:srgbClr val="FF99CC"/>
    <a:srgbClr val="00CC66"/>
    <a:srgbClr val="CC99FF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1072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1A845-B140-4537-8355-04A4E8853E57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7967F-9C27-4367-8DA9-C04BB000D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23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Multipurpose_Internet_Mail_Extension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34A5D3FE-DB8C-41B2-91C3-9EA68C21A57C}" type="slidenum">
              <a:rPr lang="en-GB" altLang="ja-JP" sz="1200" smtClean="0"/>
              <a:pPr eaLnBrk="1" hangingPunct="1"/>
              <a:t>22</a:t>
            </a:fld>
            <a:endParaRPr lang="en-GB" altLang="ja-JP" sz="120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9080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5B1E85F1-690D-49D6-B77C-4BF3BBAB9207}" type="slidenum">
              <a:rPr lang="en-GB" altLang="ja-JP" sz="1200" smtClean="0"/>
              <a:pPr eaLnBrk="1" hangingPunct="1"/>
              <a:t>31</a:t>
            </a:fld>
            <a:endParaRPr lang="en-GB" altLang="ja-JP" sz="1200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3187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958F4535-B3F6-4B07-80C9-CA73040564EF}" type="slidenum">
              <a:rPr lang="en-GB" altLang="ja-JP" sz="1200" smtClean="0"/>
              <a:pPr eaLnBrk="1" hangingPunct="1"/>
              <a:t>32</a:t>
            </a:fld>
            <a:endParaRPr lang="en-GB" altLang="ja-JP" sz="120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ja-JP" altLang="en-US" dirty="0"/>
              <a:t>メールクライアントの種別</a:t>
            </a:r>
            <a:endParaRPr lang="en-US" altLang="ja-JP" dirty="0"/>
          </a:p>
          <a:p>
            <a:pPr eaLnBrk="1" hangingPunct="1"/>
            <a:r>
              <a:rPr lang="ja-JP" altLang="en-US" dirty="0"/>
              <a:t>話し終わったところで「ここまでメールヘッダについて説明してきましたがこのヘッダはメールの環境によって書いてある順番が違うことがありますが</a:t>
            </a:r>
            <a:endParaRPr lang="en-US" altLang="ja-JP" dirty="0"/>
          </a:p>
          <a:p>
            <a:pPr eaLnBrk="1" hangingPunct="1"/>
            <a:r>
              <a:rPr lang="ja-JP" altLang="en-US" dirty="0"/>
              <a:t>ほぼこのようなことがヘッダには書いてあります</a:t>
            </a:r>
            <a:r>
              <a:rPr lang="en-US" altLang="ja-JP" dirty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/>
              <a:t>TSmtpClient</a:t>
            </a:r>
            <a:r>
              <a:rPr lang="en-US" altLang="ja-JP" baseline="0" dirty="0"/>
              <a:t> </a:t>
            </a:r>
            <a:r>
              <a:rPr lang="ja-JP" altLang="en-US" baseline="0" dirty="0"/>
              <a:t>は存在しない模様</a:t>
            </a:r>
            <a:endParaRPr lang="ja-JP" altLang="ja-JP" dirty="0"/>
          </a:p>
          <a:p>
            <a:pPr eaLnBrk="1" hangingPunct="1"/>
            <a:endParaRPr lang="en-US" altLang="ja-JP" dirty="0"/>
          </a:p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164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32C09CB9-2913-44F2-B03F-C0C66D5A660D}" type="slidenum">
              <a:rPr lang="en-GB" altLang="ja-JP" sz="1200" smtClean="0"/>
              <a:pPr eaLnBrk="1" hangingPunct="1"/>
              <a:t>33</a:t>
            </a:fld>
            <a:endParaRPr lang="en-GB" altLang="ja-JP" sz="120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134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CBD0D7C2-E695-4BD5-ABBE-8E814D7D508A}" type="slidenum">
              <a:rPr lang="en-GB" altLang="ja-JP" sz="1200" smtClean="0"/>
              <a:pPr eaLnBrk="1" hangingPunct="1"/>
              <a:t>34</a:t>
            </a:fld>
            <a:endParaRPr lang="en-GB" altLang="ja-JP" sz="120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ja-JP" altLang="en-US" dirty="0"/>
              <a:t>ではここでスパムやら、差出人偽装やら、壺買いませんかやら怪しい単語が出てきたところで</a:t>
            </a:r>
            <a:endParaRPr lang="en-US" altLang="ja-JP" dirty="0"/>
          </a:p>
          <a:p>
            <a:pPr eaLnBrk="1" hangingPunct="1"/>
            <a:r>
              <a:rPr lang="ja-JP" altLang="en-US" dirty="0"/>
              <a:t>ちょっとメールの安全に使うための仕組みについて話したいと思います</a:t>
            </a:r>
            <a:r>
              <a:rPr lang="en-US" altLang="ja-JP" dirty="0"/>
              <a:t>.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048061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E1979-6A8A-40AC-BCE5-F1F172968313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388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12E6E43-9395-4F48-8942-707E5F15C7DD}" type="slidenum">
              <a:rPr lang="en-GB" altLang="ja-JP" sz="1200" smtClean="0"/>
              <a:pPr eaLnBrk="1" hangingPunct="1"/>
              <a:t>23</a:t>
            </a:fld>
            <a:endParaRPr lang="en-GB" altLang="ja-JP" sz="120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146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0F94547-3A3B-45BF-B293-439FC4477922}" type="slidenum">
              <a:rPr lang="en-GB" altLang="ja-JP" sz="1200" smtClean="0"/>
              <a:pPr eaLnBrk="1" hangingPunct="1"/>
              <a:t>24</a:t>
            </a:fld>
            <a:endParaRPr lang="en-GB" altLang="ja-JP" sz="120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8246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DCD96E2B-9AC7-4D07-A5A0-D02EF120721A}" type="slidenum">
              <a:rPr lang="en-GB" altLang="ja-JP" sz="1200" smtClean="0"/>
              <a:pPr eaLnBrk="1" hangingPunct="1"/>
              <a:t>25</a:t>
            </a:fld>
            <a:endParaRPr lang="en-GB" altLang="ja-JP" sz="120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3951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EC4390D2-6D32-42C7-B42A-1E7673D6137E}" type="slidenum">
              <a:rPr lang="en-GB" altLang="ja-JP" sz="1200" smtClean="0"/>
              <a:pPr eaLnBrk="1" hangingPunct="1"/>
              <a:t>26</a:t>
            </a:fld>
            <a:endParaRPr lang="en-GB" altLang="ja-JP" sz="120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2708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649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3000"/>
              </a:lnSpc>
              <a:spcBef>
                <a:spcPts val="45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ja-JP" sz="2000" dirty="0">
              <a:latin typeface="Bitstream Vera Serif"/>
            </a:endParaRPr>
          </a:p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ts val="45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altLang="ja-JP" sz="2000" dirty="0">
                <a:latin typeface="Bitstream Vera Serif"/>
              </a:rPr>
              <a:t>MIME</a:t>
            </a:r>
            <a:r>
              <a:rPr lang="en-US" altLang="ja-JP" sz="2000" dirty="0">
                <a:latin typeface="Bitstream Vera Serif"/>
              </a:rPr>
              <a:t>(</a:t>
            </a:r>
            <a:r>
              <a:rPr lang="ja-JP" altLang="en-US" sz="2000" dirty="0">
                <a:latin typeface="Bitstream Vera Serif"/>
              </a:rPr>
              <a:t>マイム</a:t>
            </a:r>
            <a:r>
              <a:rPr lang="en-US" altLang="ja-JP" sz="2000" dirty="0">
                <a:latin typeface="Bitstream Vera Serif"/>
              </a:rPr>
              <a:t>:</a:t>
            </a:r>
            <a:r>
              <a:rPr kumimoji="1" lang="en-US" altLang="ja-JP" sz="1200" b="1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明朝" pitchFamily="18" charset="-128"/>
                <a:cs typeface="+mn-cs"/>
                <a:hlinkClick r:id="rId3"/>
              </a:rPr>
              <a:t>Multipurpose Internet Mail Extensions </a:t>
            </a:r>
            <a:r>
              <a:rPr lang="en-US" altLang="ja-JP" sz="2000" dirty="0">
                <a:latin typeface="Bitstream Vera Serif"/>
              </a:rPr>
              <a:t>)</a:t>
            </a:r>
            <a:endParaRPr lang="en-GB" altLang="ja-JP" sz="2000" dirty="0">
              <a:latin typeface="Bitstream Vera Serif"/>
            </a:endParaRPr>
          </a:p>
          <a:p>
            <a:pPr eaLnBrk="1" hangingPunct="1">
              <a:lnSpc>
                <a:spcPct val="83000"/>
              </a:lnSpc>
              <a:spcBef>
                <a:spcPts val="45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ja-JP" altLang="en-US" sz="2000" dirty="0">
                <a:latin typeface="Bitstream Vera Serif"/>
              </a:rPr>
              <a:t>ある規格</a:t>
            </a:r>
            <a:r>
              <a:rPr lang="en-US" altLang="ja-JP" sz="2000" dirty="0">
                <a:latin typeface="Bitstream Vera Serif"/>
              </a:rPr>
              <a:t>(US-ASCII)</a:t>
            </a:r>
            <a:r>
              <a:rPr lang="ja-JP" altLang="en-US" sz="2000" dirty="0">
                <a:latin typeface="Bitstream Vera Serif"/>
              </a:rPr>
              <a:t> のテキストしか使用できないインターネットの電子メールでさまざまなフォーマットを扱えるようにする規格</a:t>
            </a:r>
            <a:endParaRPr lang="en-US" altLang="ja-JP" sz="2000" dirty="0">
              <a:latin typeface="Bitstream Vera Serif"/>
            </a:endParaRPr>
          </a:p>
          <a:p>
            <a:pPr eaLnBrk="1" hangingPunct="1">
              <a:lnSpc>
                <a:spcPct val="83000"/>
              </a:lnSpc>
              <a:spcBef>
                <a:spcPts val="45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ja-JP" sz="2000" dirty="0">
              <a:latin typeface="Bitstream Vera Serif"/>
            </a:endParaRPr>
          </a:p>
          <a:p>
            <a:pPr eaLnBrk="1" hangingPunct="1">
              <a:lnSpc>
                <a:spcPct val="83000"/>
              </a:lnSpc>
              <a:spcBef>
                <a:spcPts val="45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ja-JP" altLang="en-US" sz="2000" dirty="0">
                <a:latin typeface="Bitstream Vera Serif"/>
              </a:rPr>
              <a:t>インターネットやイントラネットなどの</a:t>
            </a:r>
            <a:r>
              <a:rPr lang="en-US" altLang="ja-JP" sz="2000" dirty="0">
                <a:latin typeface="Bitstream Vera Serif"/>
              </a:rPr>
              <a:t>TCP/IP</a:t>
            </a:r>
            <a:r>
              <a:rPr lang="ja-JP" altLang="en-US" sz="2000" dirty="0">
                <a:latin typeface="Bitstream Vera Serif"/>
              </a:rPr>
              <a:t>ネットワーク上でやりとりされる電子メールで、各国語や画像、音声、動画などを扱うための規格</a:t>
            </a:r>
            <a:r>
              <a:rPr lang="en-US" altLang="ja-JP" sz="2000" dirty="0">
                <a:latin typeface="Bitstream Vera Serif"/>
              </a:rPr>
              <a:t>(</a:t>
            </a:r>
            <a:r>
              <a:rPr lang="en-US" altLang="ja-JP" sz="2000" dirty="0" err="1">
                <a:latin typeface="Bitstream Vera Serif"/>
              </a:rPr>
              <a:t>eWords</a:t>
            </a:r>
            <a:r>
              <a:rPr lang="en-US" altLang="ja-JP" sz="2000" dirty="0">
                <a:latin typeface="Bitstream Vera Serif"/>
              </a:rPr>
              <a:t> </a:t>
            </a:r>
            <a:r>
              <a:rPr lang="ja-JP" altLang="en-US" sz="2000" dirty="0">
                <a:latin typeface="Bitstream Vera Serif"/>
              </a:rPr>
              <a:t>より</a:t>
            </a:r>
            <a:r>
              <a:rPr lang="en-US" altLang="ja-JP" sz="2000" dirty="0">
                <a:latin typeface="Bitstream Vera Serif"/>
              </a:rPr>
              <a:t>)</a:t>
            </a:r>
            <a:endParaRPr lang="en-GB" altLang="ja-JP" sz="2000" dirty="0">
              <a:latin typeface="Bitstream Vera Serif"/>
            </a:endParaRPr>
          </a:p>
        </p:txBody>
      </p:sp>
    </p:spTree>
    <p:extLst>
      <p:ext uri="{BB962C8B-B14F-4D97-AF65-F5344CB8AC3E}">
        <p14:creationId xmlns:p14="http://schemas.microsoft.com/office/powerpoint/2010/main" val="71868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4D62BB55-9EA0-42D1-B6AA-653E262835DD}" type="slidenum">
              <a:rPr lang="en-GB" altLang="ja-JP" sz="1200" smtClean="0"/>
              <a:pPr eaLnBrk="1" hangingPunct="1"/>
              <a:t>27</a:t>
            </a:fld>
            <a:endParaRPr lang="en-GB" altLang="ja-JP" sz="120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ja-JP" dirty="0"/>
              <a:t>2016/07/03</a:t>
            </a:r>
            <a:r>
              <a:rPr lang="en-US" altLang="ja-JP" baseline="0" dirty="0"/>
              <a:t> </a:t>
            </a:r>
            <a:r>
              <a:rPr lang="ja-JP" altLang="en-US" baseline="0" dirty="0"/>
              <a:t>資料っちぇくコメント </a:t>
            </a:r>
            <a:r>
              <a:rPr lang="en-US" altLang="ja-JP" baseline="0" dirty="0"/>
              <a:t>====</a:t>
            </a:r>
          </a:p>
          <a:p>
            <a:pPr eaLnBrk="1" hangingPunct="1"/>
            <a:r>
              <a:rPr lang="ja-JP" altLang="en-US" baseline="0" dirty="0"/>
              <a:t>エンコード方式の方は上の文字コードに合わせて決まる数字という</a:t>
            </a:r>
            <a:endParaRPr lang="en-US" altLang="ja-JP" baseline="0" dirty="0"/>
          </a:p>
          <a:p>
            <a:pPr eaLnBrk="1" hangingPunct="1"/>
            <a:endParaRPr lang="en-US" altLang="ja-JP" baseline="0" dirty="0"/>
          </a:p>
          <a:p>
            <a:pPr eaLnBrk="1" hangingPunct="1"/>
            <a:r>
              <a:rPr lang="ja-JP" altLang="en-US" baseline="0" dirty="0"/>
              <a:t>来年度に向けて</a:t>
            </a:r>
            <a:r>
              <a:rPr lang="en-US" altLang="ja-JP" baseline="0" dirty="0"/>
              <a:t>:</a:t>
            </a:r>
            <a:r>
              <a:rPr lang="ja-JP" altLang="en-US" baseline="0" dirty="0"/>
              <a:t>ここの </a:t>
            </a:r>
            <a:r>
              <a:rPr lang="en-US" altLang="ja-JP" baseline="0" dirty="0"/>
              <a:t>bit </a:t>
            </a:r>
            <a:r>
              <a:rPr lang="ja-JP" altLang="en-US" baseline="0" dirty="0"/>
              <a:t>の説明は前回の文字コードの時にまとめてしてもらった方が良いと思う</a:t>
            </a:r>
            <a:endParaRPr lang="en-US" altLang="ja-JP" baseline="0" dirty="0"/>
          </a:p>
          <a:p>
            <a:pPr eaLnBrk="1" hangingPunct="1"/>
            <a:r>
              <a:rPr lang="en-US" altLang="ja-JP" baseline="0" dirty="0"/>
              <a:t>===========</a:t>
            </a:r>
            <a:endParaRPr lang="en-US" altLang="ja-JP" dirty="0"/>
          </a:p>
          <a:p>
            <a:pPr eaLnBrk="1" hangingPunct="1"/>
            <a:endParaRPr lang="en-US" altLang="ja-JP" dirty="0"/>
          </a:p>
          <a:p>
            <a:pPr eaLnBrk="1" hangingPunct="1"/>
            <a:r>
              <a:rPr lang="ja-JP" altLang="en-US" dirty="0"/>
              <a:t>文字コードは第 </a:t>
            </a:r>
            <a:r>
              <a:rPr lang="en-US" altLang="ja-JP" dirty="0"/>
              <a:t>10 </a:t>
            </a:r>
            <a:r>
              <a:rPr lang="ja-JP" altLang="en-US" dirty="0"/>
              <a:t>回参照</a:t>
            </a:r>
            <a:endParaRPr lang="en-US" altLang="ja-JP" dirty="0"/>
          </a:p>
          <a:p>
            <a:pPr eaLnBrk="1" hangingPunct="1"/>
            <a:r>
              <a:rPr lang="en-US" altLang="ja-JP" dirty="0"/>
              <a:t>HTML</a:t>
            </a:r>
            <a:r>
              <a:rPr lang="ja-JP" altLang="en-US" dirty="0"/>
              <a:t> 形式のメールだと</a:t>
            </a:r>
            <a:r>
              <a:rPr lang="en-US" altLang="ja-JP" dirty="0"/>
              <a:t>Plain</a:t>
            </a:r>
            <a:r>
              <a:rPr lang="ja-JP" altLang="en-US" dirty="0"/>
              <a:t> のところが</a:t>
            </a:r>
            <a:r>
              <a:rPr lang="en-US" altLang="ja-JP" dirty="0"/>
              <a:t>html</a:t>
            </a:r>
            <a:r>
              <a:rPr lang="en-US" altLang="ja-JP" baseline="0" dirty="0"/>
              <a:t> </a:t>
            </a:r>
            <a:r>
              <a:rPr lang="ja-JP" altLang="en-US" baseline="0" dirty="0"/>
              <a:t>と記述されている</a:t>
            </a:r>
            <a:endParaRPr lang="en-US" altLang="ja-JP" baseline="0" dirty="0"/>
          </a:p>
          <a:p>
            <a:pPr eaLnBrk="1" hangingPunct="1"/>
            <a:r>
              <a:rPr lang="ja-JP" altLang="en-US" baseline="0" dirty="0"/>
              <a:t>他にも</a:t>
            </a:r>
            <a:r>
              <a:rPr lang="en-US" altLang="ja-JP" baseline="0" dirty="0"/>
              <a:t>image/gif video/mpeg </a:t>
            </a:r>
            <a:r>
              <a:rPr lang="ja-JP" altLang="en-US" baseline="0" dirty="0"/>
              <a:t>等もある</a:t>
            </a:r>
            <a:endParaRPr lang="en-US" altLang="ja-JP" baseline="0" dirty="0"/>
          </a:p>
        </p:txBody>
      </p:sp>
    </p:spTree>
    <p:extLst>
      <p:ext uri="{BB962C8B-B14F-4D97-AF65-F5344CB8AC3E}">
        <p14:creationId xmlns:p14="http://schemas.microsoft.com/office/powerpoint/2010/main" val="209921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499E6F75-CB40-4315-9DA5-91B2A8F2F42E}" type="slidenum">
              <a:rPr lang="en-GB" altLang="ja-JP" sz="1200" smtClean="0"/>
              <a:pPr eaLnBrk="1" hangingPunct="1"/>
              <a:t>28</a:t>
            </a:fld>
            <a:endParaRPr lang="en-GB" altLang="ja-JP" sz="120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口頭で任意に設定できるだから</a:t>
            </a:r>
            <a:r>
              <a:rPr lang="ja-JP" altLang="en-GB" b="1" dirty="0">
                <a:solidFill>
                  <a:srgbClr val="FFFF00"/>
                </a:solidFill>
              </a:rPr>
              <a:t>簡単に偽装すること</a:t>
            </a:r>
            <a:r>
              <a:rPr lang="ja-JP" altLang="en-US" b="1" dirty="0">
                <a:solidFill>
                  <a:srgbClr val="FFFF00"/>
                </a:solidFill>
              </a:rPr>
              <a:t>も</a:t>
            </a:r>
            <a:r>
              <a:rPr lang="ja-JP" altLang="en-GB" b="1" dirty="0">
                <a:solidFill>
                  <a:srgbClr val="FFFF00"/>
                </a:solidFill>
              </a:rPr>
              <a:t>できる</a:t>
            </a:r>
          </a:p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34042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B0437A0-4A9E-4E17-8D24-1D6009FD855B}" type="slidenum">
              <a:rPr lang="en-GB" altLang="ja-JP" sz="1200" smtClean="0"/>
              <a:pPr eaLnBrk="1" hangingPunct="1"/>
              <a:t>29</a:t>
            </a:fld>
            <a:endParaRPr lang="en-GB" altLang="ja-JP" sz="120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60856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57C0CB14-B5B5-486C-B294-36ECD21E7ED7}" type="slidenum">
              <a:rPr lang="en-GB" altLang="ja-JP" sz="1200" smtClean="0"/>
              <a:pPr eaLnBrk="1" hangingPunct="1"/>
              <a:t>30</a:t>
            </a:fld>
            <a:endParaRPr lang="en-GB" altLang="ja-JP" sz="1200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439863" y="860425"/>
            <a:ext cx="4168775" cy="294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1074738" y="4094163"/>
            <a:ext cx="49053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992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4189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830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332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7446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6190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1776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6822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670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7700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3220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4598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D1BB-A7DA-4785-B397-6E702903A016}" type="datetimeFigureOut">
              <a:rPr kumimoji="1" lang="ja-JP" altLang="en-US" smtClean="0"/>
              <a:t>2016/7/12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95F3-E7D6-4A6F-8008-DFFF5764F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e-words.jp/" TargetMode="External"/><Relationship Id="rId2" Type="http://schemas.openxmlformats.org/officeDocument/2006/relationships/hyperlink" Target="http://kensnews.net/?p=6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Email_client" TargetMode="External"/><Relationship Id="rId4" Type="http://schemas.openxmlformats.org/officeDocument/2006/relationships/hyperlink" Target="http://esac.jipdec.or.jp/index.html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esac.jipdec.or.jp/index.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5e.biglobe.ne.jp/%257eaji/3min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9" y="2291649"/>
            <a:ext cx="3785361" cy="39367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089844" y="529368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北海道大学 大学院理学院 宇宙理学専攻</a:t>
            </a:r>
            <a:endParaRPr lang="en-US" altLang="ja-JP" sz="2000" dirty="0"/>
          </a:p>
          <a:p>
            <a:r>
              <a:rPr kumimoji="1" lang="ja-JP" altLang="en-US" sz="2000" dirty="0"/>
              <a:t>修士課程 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年</a:t>
            </a:r>
            <a:endParaRPr kumimoji="1" lang="en-US" altLang="ja-JP" sz="2000" dirty="0"/>
          </a:p>
          <a:p>
            <a:r>
              <a:rPr lang="ja-JP" altLang="en-US" sz="2000" dirty="0"/>
              <a:t>松岡 亮／</a:t>
            </a:r>
            <a:r>
              <a:rPr lang="en-US" altLang="ja-JP" sz="2000" dirty="0"/>
              <a:t>Matsuoka Ryo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52000" y="881201"/>
            <a:ext cx="8640000" cy="1184492"/>
            <a:chOff x="252000" y="2046449"/>
            <a:chExt cx="8640000" cy="118449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2461500"/>
              <a:ext cx="63914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電子メール配送システム</a:t>
              </a:r>
              <a:endParaRPr kumimoji="1" lang="ja-JP" altLang="en-US" sz="4400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52000" y="2046449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情報実験・第</a:t>
              </a:r>
              <a:r>
                <a:rPr kumimoji="1" lang="en-US" altLang="ja-JP" dirty="0"/>
                <a:t>11</a:t>
              </a:r>
              <a:r>
                <a:rPr kumimoji="1" lang="ja-JP" altLang="en-US" dirty="0"/>
                <a:t>回 </a:t>
              </a:r>
              <a:r>
                <a:rPr kumimoji="1" lang="en-US" altLang="ja-JP" dirty="0"/>
                <a:t>(2016/07/15)</a:t>
              </a:r>
              <a:endParaRPr kumimoji="1" lang="ja-JP" altLang="en-US" dirty="0"/>
            </a:p>
          </p:txBody>
        </p:sp>
        <p:sp>
          <p:nvSpPr>
            <p:cNvPr id="4" name="正方形/長方形 3"/>
            <p:cNvSpPr/>
            <p:nvPr/>
          </p:nvSpPr>
          <p:spPr>
            <a:xfrm flipV="1">
              <a:off x="252000" y="2415781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717" y="6604084"/>
            <a:ext cx="26757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/>
              <a:t>http://pancos-sozai.com/archives/2942</a:t>
            </a:r>
          </a:p>
        </p:txBody>
      </p:sp>
    </p:spTree>
    <p:extLst>
      <p:ext uri="{BB962C8B-B14F-4D97-AF65-F5344CB8AC3E}">
        <p14:creationId xmlns:p14="http://schemas.microsoft.com/office/powerpoint/2010/main" val="4688850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メール送信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97983" y="2115604"/>
            <a:ext cx="2903538" cy="446405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2858633" y="2695841"/>
            <a:ext cx="1412864" cy="719138"/>
            <a:chOff x="2704633" y="2618841"/>
            <a:chExt cx="1412864" cy="71913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712572" y="2618841"/>
              <a:ext cx="1399232" cy="719138"/>
            </a:xfrm>
            <a:prstGeom prst="rightArrow">
              <a:avLst>
                <a:gd name="adj1" fmla="val 50000"/>
                <a:gd name="adj2" fmla="val 50059"/>
              </a:avLst>
            </a:prstGeom>
            <a:solidFill>
              <a:srgbClr val="00CC66"/>
            </a:solidFill>
            <a:ln w="9360">
              <a:noFill/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704633" y="2792179"/>
              <a:ext cx="1412864" cy="43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dirty="0">
                  <a:latin typeface="源柔ゴシックL等幅 Bold" panose="020B0609020203020207" pitchFamily="49" charset="-128"/>
                  <a:ea typeface="源柔ゴシックL等幅 Bold" panose="020B0609020203020207" pitchFamily="49" charset="-128"/>
                  <a:cs typeface="源柔ゴシックL等幅 Bold" panose="020B0609020203020207" pitchFamily="49" charset="-128"/>
                </a:rPr>
                <a:t>受信側へ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817742" y="2287481"/>
            <a:ext cx="10556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</a:t>
            </a:r>
            <a:endParaRPr lang="ja-JP" altLang="en-US" sz="24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8" y="2333091"/>
            <a:ext cx="104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23408" y="2402941"/>
            <a:ext cx="830263" cy="2520950"/>
          </a:xfrm>
          <a:custGeom>
            <a:avLst/>
            <a:gdLst>
              <a:gd name="T0" fmla="*/ 22310051 w 21600"/>
              <a:gd name="T1" fmla="*/ 0 h 21600"/>
              <a:gd name="T2" fmla="*/ 22310051 w 21600"/>
              <a:gd name="T3" fmla="*/ 165608675 h 21600"/>
              <a:gd name="T4" fmla="*/ 4801841 w 21600"/>
              <a:gd name="T5" fmla="*/ 294221708 h 21600"/>
              <a:gd name="T6" fmla="*/ 31913734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A6A084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896" y="4058704"/>
            <a:ext cx="9794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</a:t>
            </a:r>
            <a:endParaRPr lang="ja-JP" altLang="en-US" sz="24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</p:txBody>
      </p:sp>
      <p:sp>
        <p:nvSpPr>
          <p:cNvPr id="16" name="テキスト ボックス 30"/>
          <p:cNvSpPr txBox="1">
            <a:spLocks noChangeArrowheads="1"/>
          </p:cNvSpPr>
          <p:nvPr/>
        </p:nvSpPr>
        <p:spPr bwMode="auto">
          <a:xfrm>
            <a:off x="973549" y="2159414"/>
            <a:ext cx="830262" cy="429220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b="1" dirty="0">
                <a:solidFill>
                  <a:srgbClr val="0070C0"/>
                </a:solidFill>
                <a:latin typeface="+mj-ea"/>
                <a:ea typeface="+mj-ea"/>
              </a:rPr>
              <a:t>M</a:t>
            </a:r>
            <a:r>
              <a:rPr lang="en-US" altLang="ja-JP" b="1" dirty="0">
                <a:solidFill>
                  <a:srgbClr val="0070C0"/>
                </a:solidFill>
                <a:latin typeface="+mj-ea"/>
                <a:ea typeface="+mj-ea"/>
              </a:rPr>
              <a:t>T</a:t>
            </a:r>
            <a:r>
              <a:rPr lang="en-GB" altLang="ja-JP" b="1" dirty="0">
                <a:solidFill>
                  <a:srgbClr val="0070C0"/>
                </a:solidFill>
                <a:latin typeface="+mj-ea"/>
                <a:ea typeface="+mj-ea"/>
              </a:rPr>
              <a:t>A</a:t>
            </a:r>
          </a:p>
        </p:txBody>
      </p:sp>
      <p:sp>
        <p:nvSpPr>
          <p:cNvPr id="18" name="テキスト ボックス 24"/>
          <p:cNvSpPr txBox="1">
            <a:spLocks noChangeArrowheads="1"/>
          </p:cNvSpPr>
          <p:nvPr/>
        </p:nvSpPr>
        <p:spPr bwMode="auto">
          <a:xfrm>
            <a:off x="336083" y="5242184"/>
            <a:ext cx="828675" cy="429220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b="1" dirty="0">
                <a:solidFill>
                  <a:srgbClr val="0070C0"/>
                </a:solidFill>
                <a:latin typeface="+mn-ea"/>
                <a:ea typeface="+mn-ea"/>
                <a:cs typeface="源柔ゴシックL等幅 Medium" panose="020B0409020203020207" pitchFamily="49" charset="-128"/>
              </a:rPr>
              <a:t>MUA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37771" y="1620993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b="1" dirty="0">
                <a:solidFill>
                  <a:srgbClr val="990099"/>
                </a:solidFill>
              </a:rPr>
              <a:t>送信側</a:t>
            </a: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28145" y="4487862"/>
            <a:ext cx="844550" cy="641350"/>
            <a:chOff x="306" y="2901"/>
            <a:chExt cx="532" cy="404"/>
          </a:xfrm>
        </p:grpSpPr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123482" y="3488791"/>
            <a:ext cx="221297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4792294"/>
            <a:ext cx="1660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086971" y="6003391"/>
            <a:ext cx="2106612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07960" y="1636314"/>
            <a:ext cx="47840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クライアント（</a:t>
            </a:r>
            <a:r>
              <a:rPr lang="en-US" altLang="ja-JP" sz="2800" dirty="0">
                <a:solidFill>
                  <a:srgbClr val="FF0000"/>
                </a:solidFill>
              </a:rPr>
              <a:t>MUA</a:t>
            </a:r>
            <a:r>
              <a:rPr lang="ja-JP" altLang="en-US" sz="2800" dirty="0"/>
              <a:t>）はメールサーバ宛にメールを送信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送信側メールサーバ（</a:t>
            </a:r>
            <a:r>
              <a:rPr lang="en-US" altLang="ja-JP" sz="2800" dirty="0">
                <a:solidFill>
                  <a:srgbClr val="FF0000"/>
                </a:solidFill>
              </a:rPr>
              <a:t>MTA</a:t>
            </a:r>
            <a:r>
              <a:rPr lang="ja-JP" altLang="en-US" sz="2800" dirty="0"/>
              <a:t>）は受信側のメールサーバに送信</a:t>
            </a:r>
            <a:r>
              <a:rPr lang="en-US" altLang="ja-JP" sz="2400" dirty="0"/>
              <a:t> 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通信プロトコル</a:t>
            </a:r>
            <a:endParaRPr lang="en-US" altLang="ja-JP" sz="2800" dirty="0"/>
          </a:p>
          <a:p>
            <a:pPr lvl="1"/>
            <a:r>
              <a:rPr lang="en-US" altLang="ja-JP" sz="2800" dirty="0"/>
              <a:t>- </a:t>
            </a:r>
            <a:r>
              <a:rPr lang="en-US" altLang="ja-JP" sz="2400" dirty="0">
                <a:solidFill>
                  <a:srgbClr val="FF0000"/>
                </a:solidFill>
              </a:rPr>
              <a:t>SMTP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/>
              <a:t>を利用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789603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0023 L -0.01597 -0.11736 C -0.01597 -0.16945 0.025 -0.23519 0.05816 -0.23519 L 0.13142 -0.23519 " pathEditMode="relative" rAng="16200000" ptsTypes="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7 -0.23496 L 0.3125 -0.234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5827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/>
                <a:t>MUA: Mail User Agent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97983" y="2115604"/>
            <a:ext cx="2903538" cy="446405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2858640" y="2695841"/>
            <a:ext cx="1414468" cy="719138"/>
            <a:chOff x="2704633" y="2618841"/>
            <a:chExt cx="1414468" cy="71913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2712572" y="2618841"/>
              <a:ext cx="1399232" cy="719138"/>
            </a:xfrm>
            <a:prstGeom prst="rightArrow">
              <a:avLst>
                <a:gd name="adj1" fmla="val 50000"/>
                <a:gd name="adj2" fmla="val 50059"/>
              </a:avLst>
            </a:prstGeom>
            <a:solidFill>
              <a:srgbClr val="00CC66"/>
            </a:solidFill>
            <a:ln w="9360">
              <a:noFill/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2704633" y="2792179"/>
              <a:ext cx="1414468" cy="43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dirty="0">
                  <a:latin typeface="源柔ゴシックLP Bold" panose="020B0602020203020207" pitchFamily="50" charset="-128"/>
                  <a:ea typeface="源柔ゴシックLP Bold" panose="020B0602020203020207" pitchFamily="50" charset="-128"/>
                  <a:cs typeface="源柔ゴシックLP Bold" panose="020B0602020203020207" pitchFamily="50" charset="-128"/>
                </a:rPr>
                <a:t>受信側へ</a:t>
              </a: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2817742" y="2287481"/>
            <a:ext cx="10556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</a:t>
            </a:r>
            <a:endParaRPr lang="ja-JP" altLang="en-US" sz="24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8" y="2333091"/>
            <a:ext cx="104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23408" y="2402941"/>
            <a:ext cx="830263" cy="2520950"/>
          </a:xfrm>
          <a:custGeom>
            <a:avLst/>
            <a:gdLst>
              <a:gd name="T0" fmla="*/ 22310051 w 21600"/>
              <a:gd name="T1" fmla="*/ 0 h 21600"/>
              <a:gd name="T2" fmla="*/ 22310051 w 21600"/>
              <a:gd name="T3" fmla="*/ 165608675 h 21600"/>
              <a:gd name="T4" fmla="*/ 4801841 w 21600"/>
              <a:gd name="T5" fmla="*/ 294221708 h 21600"/>
              <a:gd name="T6" fmla="*/ 31913734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A6A084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6896" y="4058704"/>
            <a:ext cx="9794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</a:t>
            </a:r>
            <a:endParaRPr lang="ja-JP" altLang="en-US" sz="24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</p:txBody>
      </p:sp>
      <p:sp>
        <p:nvSpPr>
          <p:cNvPr id="32" name="テキスト ボックス 30"/>
          <p:cNvSpPr txBox="1">
            <a:spLocks noChangeArrowheads="1"/>
          </p:cNvSpPr>
          <p:nvPr/>
        </p:nvSpPr>
        <p:spPr bwMode="auto">
          <a:xfrm>
            <a:off x="973549" y="2159414"/>
            <a:ext cx="830262" cy="428451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b="1" dirty="0">
                <a:solidFill>
                  <a:srgbClr val="0070C0"/>
                </a:solidFill>
                <a:latin typeface="+mj-ea"/>
                <a:ea typeface="+mj-ea"/>
              </a:rPr>
              <a:t>M</a:t>
            </a:r>
            <a:r>
              <a:rPr lang="en-US" altLang="ja-JP" b="1" dirty="0">
                <a:solidFill>
                  <a:srgbClr val="0070C0"/>
                </a:solidFill>
                <a:latin typeface="+mj-ea"/>
                <a:ea typeface="+mj-ea"/>
              </a:rPr>
              <a:t>T</a:t>
            </a:r>
            <a:r>
              <a:rPr lang="en-GB" altLang="ja-JP" b="1" dirty="0">
                <a:solidFill>
                  <a:srgbClr val="0070C0"/>
                </a:solidFill>
                <a:latin typeface="+mj-ea"/>
                <a:ea typeface="+mj-ea"/>
              </a:rPr>
              <a:t>A</a:t>
            </a:r>
          </a:p>
        </p:txBody>
      </p:sp>
      <p:sp>
        <p:nvSpPr>
          <p:cNvPr id="33" name="テキスト ボックス 24"/>
          <p:cNvSpPr txBox="1">
            <a:spLocks noChangeArrowheads="1"/>
          </p:cNvSpPr>
          <p:nvPr/>
        </p:nvSpPr>
        <p:spPr bwMode="auto">
          <a:xfrm>
            <a:off x="336083" y="5242184"/>
            <a:ext cx="828675" cy="428451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b="1" dirty="0">
                <a:solidFill>
                  <a:srgbClr val="0070C0"/>
                </a:solidFill>
                <a:latin typeface="+mn-ea"/>
                <a:ea typeface="+mn-ea"/>
                <a:cs typeface="源柔ゴシックL等幅 Medium" panose="020B0409020203020207" pitchFamily="49" charset="-128"/>
              </a:rPr>
              <a:t>MUA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137771" y="1620993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b="1" dirty="0">
                <a:solidFill>
                  <a:srgbClr val="990099"/>
                </a:solidFill>
              </a:rPr>
              <a:t>送信側</a:t>
            </a:r>
          </a:p>
        </p:txBody>
      </p:sp>
      <p:grpSp>
        <p:nvGrpSpPr>
          <p:cNvPr id="35" name="Group 24"/>
          <p:cNvGrpSpPr>
            <a:grpSpLocks/>
          </p:cNvGrpSpPr>
          <p:nvPr/>
        </p:nvGrpSpPr>
        <p:grpSpPr bwMode="auto">
          <a:xfrm>
            <a:off x="328145" y="4487862"/>
            <a:ext cx="844550" cy="641350"/>
            <a:chOff x="306" y="2901"/>
            <a:chExt cx="532" cy="404"/>
          </a:xfrm>
        </p:grpSpPr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1123482" y="3488791"/>
            <a:ext cx="221297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4792294"/>
            <a:ext cx="1660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086971" y="6003391"/>
            <a:ext cx="2106612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119743" y="1636775"/>
            <a:ext cx="477225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ユーザがメールを扱うためのソフトウェア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電子メールの読み書き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ユーザとメールサーバの仲介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</a:rPr>
              <a:t>メールソフト</a:t>
            </a:r>
            <a:r>
              <a:rPr lang="en-US" altLang="ja-JP" sz="2800" dirty="0"/>
              <a:t>, </a:t>
            </a:r>
            <a:r>
              <a:rPr lang="ja-JP" altLang="en-US" sz="2800" dirty="0">
                <a:solidFill>
                  <a:srgbClr val="FF0000"/>
                </a:solidFill>
              </a:rPr>
              <a:t>メーラ</a:t>
            </a:r>
            <a:r>
              <a:rPr lang="ja-JP" altLang="en-US" sz="2800" dirty="0"/>
              <a:t>とも呼ばれる</a:t>
            </a:r>
            <a:endParaRPr lang="en-US" altLang="ja-JP" sz="2800" dirty="0"/>
          </a:p>
          <a:p>
            <a:pPr lvl="1"/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例えば，</a:t>
            </a:r>
            <a:endParaRPr lang="en-US" altLang="ja-JP" sz="2800" dirty="0"/>
          </a:p>
          <a:p>
            <a:pPr lvl="1"/>
            <a:r>
              <a:rPr lang="en-US" altLang="ja-JP" sz="2800" dirty="0"/>
              <a:t>Mozilla Thunderbird, Windows Live</a:t>
            </a:r>
            <a:r>
              <a:rPr lang="ja-JP" altLang="en-US" sz="2800" dirty="0"/>
              <a:t>メール</a:t>
            </a:r>
            <a:r>
              <a:rPr lang="en-US" altLang="ja-JP" sz="2800" dirty="0"/>
              <a:t>, Mew</a:t>
            </a:r>
            <a:r>
              <a:rPr lang="ja-JP" altLang="en-US" sz="2800" dirty="0"/>
              <a:t>など</a:t>
            </a: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983233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69557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/>
                <a:t>MTA: Mail Transfer Agent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97983" y="2115604"/>
            <a:ext cx="2903538" cy="446405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8" y="2333091"/>
            <a:ext cx="104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23408" y="2402941"/>
            <a:ext cx="830263" cy="2520950"/>
          </a:xfrm>
          <a:custGeom>
            <a:avLst/>
            <a:gdLst>
              <a:gd name="T0" fmla="*/ 22310051 w 21600"/>
              <a:gd name="T1" fmla="*/ 0 h 21600"/>
              <a:gd name="T2" fmla="*/ 22310051 w 21600"/>
              <a:gd name="T3" fmla="*/ 165608675 h 21600"/>
              <a:gd name="T4" fmla="*/ 4801841 w 21600"/>
              <a:gd name="T5" fmla="*/ 294221708 h 21600"/>
              <a:gd name="T6" fmla="*/ 31913734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A6A084"/>
            </a:outerShdw>
          </a:effec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5" name="テキスト ボックス 30"/>
          <p:cNvSpPr txBox="1">
            <a:spLocks noChangeArrowheads="1"/>
          </p:cNvSpPr>
          <p:nvPr/>
        </p:nvSpPr>
        <p:spPr bwMode="auto">
          <a:xfrm>
            <a:off x="973549" y="2159414"/>
            <a:ext cx="830262" cy="428451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b="1" dirty="0">
                <a:solidFill>
                  <a:srgbClr val="0070C0"/>
                </a:solidFill>
                <a:latin typeface="+mj-ea"/>
                <a:ea typeface="+mj-ea"/>
              </a:rPr>
              <a:t>M</a:t>
            </a:r>
            <a:r>
              <a:rPr lang="en-US" altLang="ja-JP" b="1" dirty="0">
                <a:solidFill>
                  <a:srgbClr val="0070C0"/>
                </a:solidFill>
                <a:latin typeface="+mj-ea"/>
                <a:ea typeface="+mj-ea"/>
              </a:rPr>
              <a:t>T</a:t>
            </a:r>
            <a:r>
              <a:rPr lang="en-GB" altLang="ja-JP" b="1" dirty="0">
                <a:solidFill>
                  <a:srgbClr val="0070C0"/>
                </a:solidFill>
                <a:latin typeface="+mj-ea"/>
                <a:ea typeface="+mj-ea"/>
              </a:rPr>
              <a:t>A</a:t>
            </a:r>
          </a:p>
        </p:txBody>
      </p:sp>
      <p:sp>
        <p:nvSpPr>
          <p:cNvPr id="16" name="テキスト ボックス 24"/>
          <p:cNvSpPr txBox="1">
            <a:spLocks noChangeArrowheads="1"/>
          </p:cNvSpPr>
          <p:nvPr/>
        </p:nvSpPr>
        <p:spPr bwMode="auto">
          <a:xfrm>
            <a:off x="336083" y="5242184"/>
            <a:ext cx="828675" cy="428451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b="1" dirty="0">
                <a:solidFill>
                  <a:srgbClr val="0070C0"/>
                </a:solidFill>
                <a:latin typeface="+mn-ea"/>
                <a:ea typeface="+mn-ea"/>
                <a:cs typeface="源柔ゴシックL等幅 Medium" panose="020B0409020203020207" pitchFamily="49" charset="-128"/>
              </a:rPr>
              <a:t>MUA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37771" y="1620993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b="1" dirty="0">
                <a:solidFill>
                  <a:srgbClr val="990099"/>
                </a:solidFill>
              </a:rPr>
              <a:t>送信側</a:t>
            </a:r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328145" y="4487862"/>
            <a:ext cx="844550" cy="641350"/>
            <a:chOff x="306" y="2901"/>
            <a:chExt cx="532" cy="404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123482" y="3488791"/>
            <a:ext cx="221297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4792294"/>
            <a:ext cx="1660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086971" y="6003391"/>
            <a:ext cx="2106612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100021" y="1641049"/>
            <a:ext cx="47937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メールを配送・仕分けするソフトウェア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送信側</a:t>
            </a:r>
            <a:endParaRPr lang="en-US" altLang="ja-JP" sz="2400" dirty="0"/>
          </a:p>
          <a:p>
            <a:pPr lvl="1"/>
            <a:r>
              <a:rPr lang="en-US" altLang="ja-JP" sz="2400" dirty="0"/>
              <a:t>MUA</a:t>
            </a:r>
            <a:r>
              <a:rPr lang="ja-JP" altLang="en-US" sz="2400" dirty="0"/>
              <a:t>から受け取ったメールを受信側のメールサーバまで送信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受信側</a:t>
            </a:r>
            <a:endParaRPr lang="en-US" altLang="ja-JP" sz="2400" dirty="0"/>
          </a:p>
          <a:p>
            <a:pPr lvl="1"/>
            <a:r>
              <a:rPr lang="ja-JP" altLang="en-US" sz="2400" dirty="0"/>
              <a:t>届いたメールをユーザごとに振り分け</a:t>
            </a:r>
            <a:endParaRPr lang="en-US" altLang="ja-JP" sz="2400" dirty="0"/>
          </a:p>
          <a:p>
            <a:endParaRPr lang="en-US" altLang="ja-JP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例えば，</a:t>
            </a:r>
            <a:r>
              <a:rPr lang="en-GB" altLang="ja-JP" sz="2800" dirty="0"/>
              <a:t>postfix,</a:t>
            </a:r>
            <a:r>
              <a:rPr lang="ja-JP" altLang="en-US" sz="2800" dirty="0"/>
              <a:t> </a:t>
            </a:r>
            <a:r>
              <a:rPr lang="en-GB" altLang="ja-JP" sz="2800" dirty="0" err="1"/>
              <a:t>exim</a:t>
            </a:r>
            <a:r>
              <a:rPr lang="en-GB" altLang="ja-JP" sz="2800" dirty="0"/>
              <a:t>, </a:t>
            </a:r>
            <a:r>
              <a:rPr lang="en-GB" altLang="ja-JP" sz="2800" dirty="0" err="1"/>
              <a:t>qmail</a:t>
            </a:r>
            <a:r>
              <a:rPr lang="en-GB" altLang="ja-JP" sz="2800" dirty="0"/>
              <a:t>, </a:t>
            </a:r>
            <a:r>
              <a:rPr lang="en-GB" altLang="ja-JP" sz="2800" dirty="0" err="1"/>
              <a:t>sendmail</a:t>
            </a:r>
            <a:r>
              <a:rPr lang="ja-JP" altLang="en-US" sz="2800" dirty="0"/>
              <a:t> など</a:t>
            </a:r>
            <a:r>
              <a:rPr lang="en-GB" altLang="ja-JP" sz="2800" dirty="0"/>
              <a:t> </a:t>
            </a:r>
            <a:endParaRPr lang="ja-JP" altLang="en-US" sz="28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2858640" y="2695841"/>
            <a:ext cx="1414468" cy="719138"/>
            <a:chOff x="2704633" y="2618841"/>
            <a:chExt cx="1414468" cy="71913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2712572" y="2618841"/>
              <a:ext cx="1399232" cy="719138"/>
            </a:xfrm>
            <a:prstGeom prst="rightArrow">
              <a:avLst>
                <a:gd name="adj1" fmla="val 50000"/>
                <a:gd name="adj2" fmla="val 50059"/>
              </a:avLst>
            </a:prstGeom>
            <a:solidFill>
              <a:srgbClr val="00CC66"/>
            </a:solidFill>
            <a:ln w="9360">
              <a:noFill/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2704633" y="2792179"/>
              <a:ext cx="1414468" cy="43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dirty="0">
                  <a:latin typeface="源柔ゴシックLP Bold" panose="020B0602020203020207" pitchFamily="50" charset="-128"/>
                  <a:ea typeface="源柔ゴシックLP Bold" panose="020B0602020203020207" pitchFamily="50" charset="-128"/>
                  <a:cs typeface="源柔ゴシックLP Bold" panose="020B0602020203020207" pitchFamily="50" charset="-128"/>
                </a:rPr>
                <a:t>受信側へ</a:t>
              </a: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2817742" y="2287481"/>
            <a:ext cx="10556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</a:t>
            </a:r>
            <a:endParaRPr lang="ja-JP" altLang="en-US" sz="24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6896" y="4058704"/>
            <a:ext cx="9794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</a:t>
            </a:r>
            <a:endParaRPr lang="ja-JP" altLang="en-US" sz="24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5151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1498553"/>
            <a:chOff x="252000" y="481092"/>
            <a:chExt cx="8640000" cy="149855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752000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/>
                <a:t>SMTP: Simple Mail Transfer</a:t>
              </a:r>
            </a:p>
            <a:p>
              <a:r>
                <a:rPr lang="en-US" altLang="ja-JP" sz="4400" dirty="0"/>
                <a:t>      Protocol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933926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97983" y="2250359"/>
            <a:ext cx="2903538" cy="446405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49792" y="2294632"/>
            <a:ext cx="10556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</a:t>
            </a:r>
            <a:endParaRPr lang="ja-JP" altLang="en-US" sz="24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8" y="2467846"/>
            <a:ext cx="104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23408" y="2537696"/>
            <a:ext cx="830263" cy="2520950"/>
          </a:xfrm>
          <a:custGeom>
            <a:avLst/>
            <a:gdLst>
              <a:gd name="T0" fmla="*/ 22310051 w 21600"/>
              <a:gd name="T1" fmla="*/ 0 h 21600"/>
              <a:gd name="T2" fmla="*/ 22310051 w 21600"/>
              <a:gd name="T3" fmla="*/ 165608675 h 21600"/>
              <a:gd name="T4" fmla="*/ 4801841 w 21600"/>
              <a:gd name="T5" fmla="*/ 294221708 h 21600"/>
              <a:gd name="T6" fmla="*/ 31913734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A6A084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3805" y="4000927"/>
            <a:ext cx="9794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</a:t>
            </a:r>
            <a:endParaRPr lang="ja-JP" altLang="en-US" sz="24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</p:txBody>
      </p:sp>
      <p:sp>
        <p:nvSpPr>
          <p:cNvPr id="18" name="テキスト ボックス 30"/>
          <p:cNvSpPr txBox="1">
            <a:spLocks noChangeArrowheads="1"/>
          </p:cNvSpPr>
          <p:nvPr/>
        </p:nvSpPr>
        <p:spPr bwMode="auto">
          <a:xfrm>
            <a:off x="973549" y="2294169"/>
            <a:ext cx="830262" cy="429220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b="1" dirty="0">
                <a:solidFill>
                  <a:srgbClr val="0070C0"/>
                </a:solidFill>
                <a:latin typeface="+mj-ea"/>
                <a:ea typeface="+mj-ea"/>
              </a:rPr>
              <a:t>M</a:t>
            </a:r>
            <a:r>
              <a:rPr lang="en-US" altLang="ja-JP" b="1" dirty="0">
                <a:solidFill>
                  <a:srgbClr val="0070C0"/>
                </a:solidFill>
                <a:latin typeface="+mj-ea"/>
                <a:ea typeface="+mj-ea"/>
              </a:rPr>
              <a:t>T</a:t>
            </a:r>
            <a:r>
              <a:rPr lang="en-GB" altLang="ja-JP" b="1" dirty="0">
                <a:solidFill>
                  <a:srgbClr val="0070C0"/>
                </a:solidFill>
                <a:latin typeface="+mj-ea"/>
                <a:ea typeface="+mj-ea"/>
              </a:rPr>
              <a:t>A</a:t>
            </a:r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328145" y="4622617"/>
            <a:ext cx="844550" cy="641350"/>
            <a:chOff x="306" y="2901"/>
            <a:chExt cx="532" cy="404"/>
          </a:xfrm>
        </p:grpSpPr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23482" y="3623546"/>
            <a:ext cx="221297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22" y="4927049"/>
            <a:ext cx="1660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086971" y="6138146"/>
            <a:ext cx="2106612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107960" y="2355060"/>
            <a:ext cx="47840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メール送信時に用いられる通信プロトコル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MUA </a:t>
            </a:r>
            <a:r>
              <a:rPr lang="ja-JP" altLang="en-US" sz="2400" dirty="0"/>
              <a:t>からメールサーバへの送信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メールサーバ間の送受信</a:t>
            </a:r>
            <a:endParaRPr lang="en-US" altLang="ja-JP" sz="2400" dirty="0"/>
          </a:p>
          <a:p>
            <a:pPr lvl="1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デフォルトでは</a:t>
            </a:r>
            <a:r>
              <a:rPr lang="en-US" altLang="ja-JP" sz="2800" dirty="0"/>
              <a:t>25</a:t>
            </a:r>
            <a:r>
              <a:rPr lang="ja-JP" altLang="en-US" sz="2800" dirty="0"/>
              <a:t>番ポートを使用 </a:t>
            </a:r>
          </a:p>
        </p:txBody>
      </p:sp>
      <p:sp>
        <p:nvSpPr>
          <p:cNvPr id="32" name="テキスト ボックス 24"/>
          <p:cNvSpPr txBox="1">
            <a:spLocks noChangeArrowheads="1"/>
          </p:cNvSpPr>
          <p:nvPr/>
        </p:nvSpPr>
        <p:spPr bwMode="auto">
          <a:xfrm>
            <a:off x="336865" y="5339102"/>
            <a:ext cx="828675" cy="428451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b="1" dirty="0">
                <a:solidFill>
                  <a:srgbClr val="0070C0"/>
                </a:solidFill>
                <a:latin typeface="+mn-ea"/>
                <a:ea typeface="+mn-ea"/>
                <a:cs typeface="源柔ゴシックL等幅 Medium" panose="020B0409020203020207" pitchFamily="49" charset="-128"/>
              </a:rPr>
              <a:t>MUA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2858640" y="2695841"/>
            <a:ext cx="1414468" cy="719138"/>
            <a:chOff x="2704633" y="2618841"/>
            <a:chExt cx="1414468" cy="719138"/>
          </a:xfrm>
        </p:grpSpPr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2712572" y="2618841"/>
              <a:ext cx="1399232" cy="719138"/>
            </a:xfrm>
            <a:prstGeom prst="rightArrow">
              <a:avLst>
                <a:gd name="adj1" fmla="val 50000"/>
                <a:gd name="adj2" fmla="val 50059"/>
              </a:avLst>
            </a:prstGeom>
            <a:solidFill>
              <a:srgbClr val="00CC66"/>
            </a:solidFill>
            <a:ln w="9360">
              <a:noFill/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2704633" y="2792179"/>
              <a:ext cx="1414468" cy="43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dirty="0">
                  <a:latin typeface="源柔ゴシックLP Bold" panose="020B0602020203020207" pitchFamily="50" charset="-128"/>
                  <a:ea typeface="源柔ゴシックLP Bold" panose="020B0602020203020207" pitchFamily="50" charset="-128"/>
                  <a:cs typeface="源柔ゴシックLP Bold" panose="020B0602020203020207" pitchFamily="50" charset="-128"/>
                </a:rPr>
                <a:t>受信側へ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5103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メール受信と取得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32770"/>
            <a:ext cx="40119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受信側のメールサーバは受信したメールをユーザ毎に分けてメール</a:t>
            </a:r>
            <a:r>
              <a:rPr lang="en-US" altLang="ja-JP" sz="2800" dirty="0"/>
              <a:t>BOX</a:t>
            </a:r>
            <a:r>
              <a:rPr lang="ja-JP" altLang="en-US" sz="2800" dirty="0"/>
              <a:t>に保管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受信側の</a:t>
            </a:r>
            <a:r>
              <a:rPr lang="en-US" altLang="ja-JP" sz="2800" dirty="0"/>
              <a:t>MUA</a:t>
            </a:r>
            <a:r>
              <a:rPr lang="ja-JP" altLang="en-US" sz="2800" dirty="0"/>
              <a:t>はサーバが保管したメールを取得</a:t>
            </a:r>
            <a:r>
              <a:rPr lang="en-US" altLang="ja-JP" sz="2800" dirty="0"/>
              <a:t>, </a:t>
            </a:r>
            <a:r>
              <a:rPr lang="ja-JP" altLang="en-US" sz="2800" dirty="0"/>
              <a:t>もしくは閲覧</a:t>
            </a:r>
          </a:p>
          <a:p>
            <a:pPr lvl="1"/>
            <a:r>
              <a:rPr lang="en-US" altLang="ja-JP" sz="2800" dirty="0"/>
              <a:t>- </a:t>
            </a:r>
            <a:r>
              <a:rPr lang="ja-JP" altLang="en-US" sz="2800" dirty="0"/>
              <a:t>通信プロトコル</a:t>
            </a:r>
            <a:r>
              <a:rPr lang="en-US" altLang="ja-JP" sz="2800" dirty="0"/>
              <a:t>: </a:t>
            </a:r>
            <a:r>
              <a:rPr lang="en-US" altLang="ja-JP" sz="2800" dirty="0">
                <a:solidFill>
                  <a:srgbClr val="FF0000"/>
                </a:solidFill>
              </a:rPr>
              <a:t>POP, IMAP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27" y="2266110"/>
            <a:ext cx="1498601" cy="166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69" y="5031174"/>
            <a:ext cx="1150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テキスト ボックス 41"/>
          <p:cNvSpPr txBox="1">
            <a:spLocks noChangeArrowheads="1"/>
          </p:cNvSpPr>
          <p:nvPr/>
        </p:nvSpPr>
        <p:spPr bwMode="auto">
          <a:xfrm>
            <a:off x="5435369" y="5268505"/>
            <a:ext cx="792162" cy="428451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dirty="0">
                <a:solidFill>
                  <a:srgbClr val="0070C0"/>
                </a:solidFill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M</a:t>
            </a:r>
            <a:r>
              <a:rPr lang="en-US" altLang="ja-JP" dirty="0">
                <a:solidFill>
                  <a:srgbClr val="0070C0"/>
                </a:solidFill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U</a:t>
            </a:r>
            <a:r>
              <a:rPr lang="en-GB" altLang="ja-JP" dirty="0">
                <a:solidFill>
                  <a:srgbClr val="0070C0"/>
                </a:solidFill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A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6804191" y="2110039"/>
            <a:ext cx="1835150" cy="1295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GB" sz="2000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</a:t>
            </a:r>
            <a:r>
              <a:rPr lang="en-GB" altLang="ja-JP" sz="2000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BOX</a:t>
            </a:r>
          </a:p>
          <a:p>
            <a:pPr algn="ctr">
              <a:defRPr/>
            </a:pPr>
            <a:endParaRPr lang="en-GB" altLang="ja-JP" sz="2000" b="1" dirty="0">
              <a:solidFill>
                <a:srgbClr val="E9C68F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6370804" y="2325939"/>
            <a:ext cx="647700" cy="431800"/>
          </a:xfrm>
          <a:prstGeom prst="rightArrow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テキスト ボックス 29"/>
          <p:cNvSpPr txBox="1">
            <a:spLocks noChangeArrowheads="1"/>
          </p:cNvSpPr>
          <p:nvPr/>
        </p:nvSpPr>
        <p:spPr bwMode="auto">
          <a:xfrm>
            <a:off x="5578641" y="2091727"/>
            <a:ext cx="792163" cy="428451"/>
          </a:xfrm>
          <a:prstGeom prst="rect">
            <a:avLst/>
          </a:prstGeom>
          <a:solidFill>
            <a:schemeClr val="bg1"/>
          </a:solidFill>
          <a:ln w="25400">
            <a:solidFill>
              <a:srgbClr val="3399FF"/>
            </a:solidFill>
          </a:ln>
          <a:extLst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750"/>
              </a:spcBef>
            </a:pPr>
            <a:r>
              <a:rPr lang="en-GB" altLang="ja-JP" dirty="0">
                <a:solidFill>
                  <a:srgbClr val="0070C0"/>
                </a:solidFill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MTA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99366" y="1533777"/>
            <a:ext cx="1223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>
                <a:solidFill>
                  <a:srgbClr val="990099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受信側</a:t>
            </a: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5345279" y="1989923"/>
            <a:ext cx="3492500" cy="4319587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82017" y="3838256"/>
            <a:ext cx="1800225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543319" y="5839929"/>
            <a:ext cx="1943100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</a:t>
            </a:r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　</a:t>
            </a:r>
            <a:endParaRPr lang="en-US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2" name="屈折矢印 21"/>
          <p:cNvSpPr/>
          <p:nvPr/>
        </p:nvSpPr>
        <p:spPr>
          <a:xfrm rot="16200000" flipH="1">
            <a:off x="6289605" y="4048048"/>
            <a:ext cx="2293278" cy="1008063"/>
          </a:xfrm>
          <a:prstGeom prst="bentUpArrow">
            <a:avLst>
              <a:gd name="adj1" fmla="val 30416"/>
              <a:gd name="adj2" fmla="val 25000"/>
              <a:gd name="adj3" fmla="val 25000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73182" y="4016789"/>
            <a:ext cx="100806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POP</a:t>
            </a:r>
          </a:p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or</a:t>
            </a:r>
          </a:p>
          <a:p>
            <a:pPr algn="ctr">
              <a:defRPr/>
            </a:pPr>
            <a:r>
              <a:rPr lang="en-US" altLang="ja-JP" sz="24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IMAP</a:t>
            </a:r>
            <a:endParaRPr lang="ja-JP" altLang="en-US" sz="24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4354679" y="2568346"/>
            <a:ext cx="1943101" cy="837094"/>
            <a:chOff x="4354679" y="2686302"/>
            <a:chExt cx="1720641" cy="719137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410089" y="2686302"/>
              <a:ext cx="1514475" cy="719137"/>
            </a:xfrm>
            <a:prstGeom prst="rightArrow">
              <a:avLst>
                <a:gd name="adj1" fmla="val 50000"/>
                <a:gd name="adj2" fmla="val 52649"/>
              </a:avLst>
            </a:prstGeom>
            <a:solidFill>
              <a:srgbClr val="00CC66"/>
            </a:solidFill>
            <a:ln w="9360">
              <a:solidFill>
                <a:srgbClr val="339966"/>
              </a:solidFill>
              <a:miter lim="800000"/>
              <a:headEnd/>
              <a:tailEnd/>
            </a:ln>
            <a:effectLst>
              <a:outerShdw sx="1000" sy="1000" algn="ctr" rotWithShape="0">
                <a:srgbClr val="A6A084"/>
              </a:outerShdw>
            </a:effectLst>
          </p:spPr>
          <p:txBody>
            <a:bodyPr wrap="none" anchor="ctr"/>
            <a:lstStyle/>
            <a:p>
              <a:endParaRPr lang="ja-JP" altLang="en-US" sz="2000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354679" y="2859639"/>
              <a:ext cx="1720641" cy="431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91000"/>
                </a:lnSpc>
              </a:pPr>
              <a:r>
                <a:rPr lang="ja-JP" altLang="en-GB" dirty="0"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rPr>
                <a:t>送信側から</a:t>
              </a: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4444539" y="3237875"/>
            <a:ext cx="844550" cy="638175"/>
            <a:chOff x="295" y="204"/>
            <a:chExt cx="532" cy="402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95" y="204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 flipV="1">
              <a:off x="295" y="204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5238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C 0.01146 0.00046 0.02274 0.00116 0.03542 0.00162 C 0.05556 0.00116 0.07344 0.00116 0.09219 -0.00023 C 0.0967 -0.00069 0.10035 -0.00069 0.10417 -0.00139 C 0.10486 -0.00301 0.10486 -0.00417 0.10573 -0.00556 C 0.10625 -0.00602 0.10781 -0.00602 0.10851 -0.00648 C 0.11111 -0.00741 0.11007 -0.00787 0.11007 -0.00856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0856 C 0.19913 -0.09537 0.07188 -0.09028 0.31667 -0.074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7 -0.07315 C 0.31667 0.01088 0.31667 0.16852 0.31667 0.25301 C 0.31806 0.30347 0.31962 0.27569 0.31667 0.2787 C 0.31632 0.2787 0.25643 0.27639 0.25556 0.27685 C 0.24965 0.28102 0.2099 0.26944 0.20781 0.27685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27238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/>
                <a:t>POP</a:t>
              </a:r>
              <a:r>
                <a:rPr kumimoji="1" lang="ja-JP" altLang="en-US" sz="4400" dirty="0"/>
                <a:t>と</a:t>
              </a:r>
              <a:r>
                <a:rPr lang="en-US" altLang="ja-JP" sz="4400" dirty="0"/>
                <a:t>IMAP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52000" y="1511167"/>
            <a:ext cx="4320000" cy="3447098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POP</a:t>
            </a:r>
          </a:p>
          <a:p>
            <a:r>
              <a:rPr lang="en-US" altLang="ja-JP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Post Office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サーバからメールを</a:t>
            </a:r>
            <a:r>
              <a:rPr lang="ja-JP" altLang="en-US" sz="2400" dirty="0">
                <a:solidFill>
                  <a:srgbClr val="FF0000"/>
                </a:solidFill>
              </a:rPr>
              <a:t>取得</a:t>
            </a:r>
            <a:r>
              <a:rPr lang="ja-JP" altLang="en-US" sz="2400" dirty="0"/>
              <a:t>するためのプロトコル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サーバの負担軽減可能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複数端末でのメールの管理が難しい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110</a:t>
            </a:r>
            <a:r>
              <a:rPr lang="ja-JP" altLang="en-US" sz="2400" dirty="0"/>
              <a:t>番ポートを使用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パスワードが平文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そのまま使ってはいけない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511167"/>
            <a:ext cx="4320000" cy="3447098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IMAP</a:t>
            </a:r>
          </a:p>
          <a:p>
            <a:r>
              <a:rPr lang="en-US" altLang="ja-JP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Internet Message Access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サーバへメールを</a:t>
            </a:r>
            <a:r>
              <a:rPr lang="ja-JP" altLang="en-US" sz="2400" dirty="0">
                <a:solidFill>
                  <a:srgbClr val="FF0000"/>
                </a:solidFill>
              </a:rPr>
              <a:t>閲覧</a:t>
            </a:r>
            <a:r>
              <a:rPr lang="ja-JP" altLang="en-US" sz="2400" dirty="0"/>
              <a:t>しにいくためのプロトコル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サーバ容量圧迫の可能性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000" dirty="0"/>
              <a:t>複数端末でのメールを一元管理可能</a:t>
            </a:r>
            <a:endParaRPr lang="en-US" altLang="ja-JP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143</a:t>
            </a:r>
            <a:r>
              <a:rPr lang="ja-JP" altLang="en-US" sz="2400" dirty="0"/>
              <a:t>番ポートを使用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パスワードを暗号化できる</a:t>
            </a:r>
            <a:endParaRPr lang="en-US" altLang="ja-JP" sz="2400" dirty="0"/>
          </a:p>
          <a:p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407259" y="5248523"/>
            <a:ext cx="6329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しかし，現在ではセキュリティ面での違いは</a:t>
            </a:r>
            <a:endParaRPr lang="en-US" altLang="ja-JP" sz="2400" dirty="0">
              <a:latin typeface="+mn-ea"/>
            </a:endParaRPr>
          </a:p>
          <a:p>
            <a:pPr algn="ctr"/>
            <a:r>
              <a:rPr lang="ja-JP" altLang="en-US" sz="2400" dirty="0">
                <a:latin typeface="+mn-ea"/>
              </a:rPr>
              <a:t>あまり気にする必要はない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053530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63914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/>
                <a:t>POP/IMAP/SMTP over SSL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20320"/>
            <a:ext cx="8640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SSL/TLS</a:t>
            </a:r>
            <a:r>
              <a:rPr lang="ja-JP" altLang="en-US" sz="2800" dirty="0"/>
              <a:t>（第</a:t>
            </a:r>
            <a:r>
              <a:rPr lang="en-US" altLang="ja-JP" sz="2800" dirty="0"/>
              <a:t>8</a:t>
            </a:r>
            <a:r>
              <a:rPr lang="ja-JP" altLang="en-US" sz="2800" dirty="0"/>
              <a:t>回参照）を用いた</a:t>
            </a:r>
            <a:r>
              <a:rPr lang="en-US" altLang="ja-JP" sz="2800" dirty="0"/>
              <a:t>POP/IMAP/SMTP</a:t>
            </a:r>
            <a:r>
              <a:rPr lang="ja-JP" altLang="en-US" sz="2800" dirty="0"/>
              <a:t>プロトコル</a:t>
            </a:r>
            <a:endParaRPr lang="ja-JP" alt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通信内容を</a:t>
            </a:r>
            <a:r>
              <a:rPr lang="ja-JP" altLang="en-US" sz="2400" dirty="0">
                <a:solidFill>
                  <a:srgbClr val="FF0000"/>
                </a:solidFill>
              </a:rPr>
              <a:t>すべて</a:t>
            </a:r>
            <a:r>
              <a:rPr lang="ja-JP" altLang="en-US" sz="2400" dirty="0"/>
              <a:t>暗号化する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パスワードだけでなくメール本文も暗号化</a:t>
            </a:r>
            <a:endParaRPr lang="en-US" altLang="ja-JP" sz="2400" dirty="0"/>
          </a:p>
          <a:p>
            <a:pPr lvl="1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POPs/IMAPs/SMTPs</a:t>
            </a:r>
            <a:r>
              <a:rPr lang="ja-JP" altLang="en-US" sz="2800" dirty="0"/>
              <a:t>とも呼ばれる</a:t>
            </a:r>
            <a:endParaRPr lang="en-US" altLang="ja-JP" sz="2800" dirty="0"/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995/993/465</a:t>
            </a:r>
            <a:r>
              <a:rPr lang="ja-JP" altLang="en-US" sz="2800" dirty="0"/>
              <a:t>番ポートをそれぞれ使用</a:t>
            </a:r>
            <a:endParaRPr lang="en-US" altLang="ja-JP" sz="2800" dirty="0"/>
          </a:p>
          <a:p>
            <a:pPr lvl="1"/>
            <a:r>
              <a:rPr lang="ja-JP" altLang="en-US" sz="2800" dirty="0"/>
              <a:t>（デフォルト）</a:t>
            </a:r>
            <a:endParaRPr lang="en-US" altLang="ja-JP" sz="2800" dirty="0"/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メーラとサーバによっては非対応なので注意</a:t>
            </a:r>
          </a:p>
        </p:txBody>
      </p:sp>
    </p:spTree>
    <p:extLst>
      <p:ext uri="{BB962C8B-B14F-4D97-AF65-F5344CB8AC3E}">
        <p14:creationId xmlns:p14="http://schemas.microsoft.com/office/powerpoint/2010/main" val="8965287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27238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/>
                <a:t>w</a:t>
              </a:r>
              <a:r>
                <a:rPr kumimoji="1" lang="en-US" altLang="ja-JP" sz="4400" dirty="0"/>
                <a:t>eb</a:t>
              </a:r>
              <a:r>
                <a:rPr kumimoji="1" lang="ja-JP" altLang="en-US" sz="4400" dirty="0"/>
                <a:t>メール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コンテンツ プレースホルダ 2"/>
          <p:cNvSpPr>
            <a:spLocks noGrp="1"/>
          </p:cNvSpPr>
          <p:nvPr/>
        </p:nvSpPr>
        <p:spPr bwMode="auto">
          <a:xfrm>
            <a:off x="252000" y="1644679"/>
            <a:ext cx="8640000" cy="41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ja-JP" sz="2800" dirty="0"/>
              <a:t>web</a:t>
            </a:r>
            <a:r>
              <a:rPr lang="ja-JP" altLang="en-US" sz="2800" dirty="0"/>
              <a:t>ブラウザでメールを閲覧，送信するためのメールソフトウェア</a:t>
            </a:r>
            <a:endParaRPr lang="en-US" altLang="ja-JP" sz="2800" dirty="0"/>
          </a:p>
          <a:p>
            <a:pPr lvl="1" eaLnBrk="1" hangingPunct="1">
              <a:defRPr/>
            </a:pPr>
            <a:r>
              <a:rPr lang="en-US" altLang="ja-JP" sz="2400" dirty="0"/>
              <a:t>web</a:t>
            </a:r>
            <a:r>
              <a:rPr lang="ja-JP" altLang="en-US" sz="2400" dirty="0"/>
              <a:t>アプリケーションを用いて</a:t>
            </a:r>
            <a:r>
              <a:rPr lang="en-US" altLang="ja-JP" sz="2400" dirty="0"/>
              <a:t>MUA</a:t>
            </a:r>
            <a:r>
              <a:rPr lang="ja-JP" altLang="en-US" sz="2400" dirty="0"/>
              <a:t>と同等な機能を実装</a:t>
            </a:r>
            <a:endParaRPr lang="en-US" altLang="ja-JP" sz="2400" dirty="0"/>
          </a:p>
          <a:p>
            <a:pPr marL="457200" lvl="1" indent="0" eaLnBrk="1" hangingPunct="1">
              <a:buNone/>
              <a:defRPr/>
            </a:pPr>
            <a:endParaRPr lang="en-US" altLang="ja-JP" sz="2400" dirty="0"/>
          </a:p>
          <a:p>
            <a:pPr eaLnBrk="1" hangingPunct="1">
              <a:defRPr/>
            </a:pPr>
            <a:r>
              <a:rPr lang="en-US" altLang="ja-JP" sz="2800" dirty="0"/>
              <a:t>web</a:t>
            </a:r>
            <a:r>
              <a:rPr lang="ja-JP" altLang="en-US" sz="2800" dirty="0"/>
              <a:t>ブラウザと</a:t>
            </a:r>
            <a:r>
              <a:rPr lang="en-US" altLang="ja-JP" sz="2800" dirty="0"/>
              <a:t>web</a:t>
            </a:r>
            <a:r>
              <a:rPr lang="ja-JP" altLang="en-US" sz="2800" dirty="0"/>
              <a:t>サーバの間で，主に</a:t>
            </a:r>
            <a:r>
              <a:rPr lang="en-US" altLang="ja-JP" sz="2800" dirty="0"/>
              <a:t>HTTP/HTTPs</a:t>
            </a:r>
            <a:r>
              <a:rPr lang="ja-JP" altLang="en-US" sz="2800" dirty="0"/>
              <a:t>をプロトコルとして使う</a:t>
            </a:r>
            <a:endParaRPr lang="en-US" altLang="ja-JP" sz="2800" dirty="0"/>
          </a:p>
          <a:p>
            <a:pPr marL="0" indent="0" eaLnBrk="1" hangingPunct="1">
              <a:buNone/>
              <a:defRPr/>
            </a:pPr>
            <a:endParaRPr lang="en-US" altLang="ja-JP" sz="2800" dirty="0"/>
          </a:p>
          <a:p>
            <a:pPr eaLnBrk="1" hangingPunct="1">
              <a:defRPr/>
            </a:pPr>
            <a:r>
              <a:rPr lang="ja-JP" altLang="en-US" sz="2800" dirty="0"/>
              <a:t>例えば，</a:t>
            </a:r>
            <a:r>
              <a:rPr lang="en-US" altLang="ja-JP" sz="2800" dirty="0"/>
              <a:t>Gmail, Yahoo!</a:t>
            </a:r>
            <a:r>
              <a:rPr lang="ja-JP" altLang="en-US" sz="2800" dirty="0"/>
              <a:t>メール</a:t>
            </a:r>
            <a:r>
              <a:rPr lang="en-US" altLang="ja-JP" sz="2800" dirty="0">
                <a:latin typeface="+mn-ea"/>
              </a:rPr>
              <a:t>,</a:t>
            </a:r>
            <a:r>
              <a:rPr lang="en-US" altLang="ja-JP" sz="2800" dirty="0"/>
              <a:t> ELMS </a:t>
            </a:r>
            <a:r>
              <a:rPr lang="ja-JP" altLang="en-US" sz="2800" dirty="0"/>
              <a:t>メールなど</a:t>
            </a:r>
            <a:endParaRPr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344327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82479" y="2852590"/>
            <a:ext cx="8640000" cy="1152820"/>
            <a:chOff x="282479" y="1386246"/>
            <a:chExt cx="8640000" cy="1152820"/>
          </a:xfrm>
        </p:grpSpPr>
        <p:sp>
          <p:nvSpPr>
            <p:cNvPr id="4" name="正方形/長方形 3"/>
            <p:cNvSpPr/>
            <p:nvPr/>
          </p:nvSpPr>
          <p:spPr>
            <a:xfrm flipV="1">
              <a:off x="282479" y="1386246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 flipV="1">
              <a:off x="282479" y="2493347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82479" y="1477684"/>
              <a:ext cx="48013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dirty="0"/>
                <a:t>メールの構造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2244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メールの構造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33697"/>
            <a:ext cx="864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メールヘッダ</a:t>
            </a:r>
          </a:p>
          <a:p>
            <a:pPr lvl="1"/>
            <a:r>
              <a:rPr lang="en-US" altLang="ja-JP" sz="2800" dirty="0"/>
              <a:t>- </a:t>
            </a:r>
            <a:r>
              <a:rPr lang="ja-JP" altLang="en-US" sz="2800" dirty="0"/>
              <a:t>宛先，送信者，件名，経路等の情報</a:t>
            </a:r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空白行</a:t>
            </a:r>
          </a:p>
          <a:p>
            <a:pPr lvl="1"/>
            <a:r>
              <a:rPr lang="en-US" altLang="ja-JP" sz="2800" dirty="0"/>
              <a:t>- </a:t>
            </a:r>
            <a:r>
              <a:rPr lang="ja-JP" altLang="en-US" sz="2800" dirty="0"/>
              <a:t>メールヘッダと本文を分ける</a:t>
            </a:r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本文</a:t>
            </a:r>
            <a:r>
              <a:rPr lang="en-US" altLang="ja-JP" sz="2800" dirty="0"/>
              <a:t>(</a:t>
            </a:r>
            <a:r>
              <a:rPr lang="ja-JP" altLang="en-US" sz="2800" dirty="0"/>
              <a:t>ボディ</a:t>
            </a:r>
            <a:r>
              <a:rPr lang="en-US" altLang="ja-JP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10535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2000" y="481092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目次</a:t>
              </a:r>
              <a:endParaRPr kumimoji="1" lang="ja-JP" altLang="en-US" sz="4400" dirty="0"/>
            </a:p>
          </p:txBody>
        </p:sp>
        <p:sp>
          <p:nvSpPr>
            <p:cNvPr id="11" name="正方形/長方形 10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980898" y="1992068"/>
            <a:ext cx="53533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メール配送の仕組み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メールの構造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メールに関するセキュリティ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メール利用の際の注意</a:t>
            </a:r>
          </a:p>
        </p:txBody>
      </p:sp>
    </p:spTree>
    <p:extLst>
      <p:ext uri="{BB962C8B-B14F-4D97-AF65-F5344CB8AC3E}">
        <p14:creationId xmlns:p14="http://schemas.microsoft.com/office/powerpoint/2010/main" val="365169301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…</a:t>
            </a:r>
            <a:endParaRPr lang="en-GB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630779" y="3320716"/>
            <a:ext cx="3005221" cy="1581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とあるメールの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冒頭部分</a:t>
            </a:r>
          </a:p>
        </p:txBody>
      </p:sp>
    </p:spTree>
    <p:extLst>
      <p:ext uri="{BB962C8B-B14F-4D97-AF65-F5344CB8AC3E}">
        <p14:creationId xmlns:p14="http://schemas.microsoft.com/office/powerpoint/2010/main" val="320485841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</p:spTree>
    <p:extLst>
      <p:ext uri="{BB962C8B-B14F-4D97-AF65-F5344CB8AC3E}">
        <p14:creationId xmlns:p14="http://schemas.microsoft.com/office/powerpoint/2010/main" val="108898503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50825" y="260350"/>
            <a:ext cx="6049963" cy="36036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926554" y="1263583"/>
            <a:ext cx="6851685" cy="1412240"/>
          </a:xfrm>
          <a:prstGeom prst="wedgeRoundRectCallout">
            <a:avLst>
              <a:gd name="adj1" fmla="val -32840"/>
              <a:gd name="adj2" fmla="val -904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sx="1000" sy="1000" algn="ctr" rotWithShape="0">
              <a:srgbClr val="808080"/>
            </a:outerShdw>
          </a:effectLst>
          <a:extLst/>
        </p:spPr>
        <p:txBody>
          <a:bodyPr wrap="none" anchor="ctr"/>
          <a:lstStyle/>
          <a:p>
            <a:r>
              <a:rPr lang="ja-JP" altLang="en-US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他のメッセージから識別するためのもの</a:t>
            </a:r>
            <a:r>
              <a:rPr lang="en-US" altLang="ja-JP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.  </a:t>
            </a:r>
          </a:p>
          <a:p>
            <a:r>
              <a:rPr lang="ja-JP" altLang="en-US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決して重複しない．</a:t>
            </a:r>
          </a:p>
        </p:txBody>
      </p:sp>
    </p:spTree>
    <p:extLst>
      <p:ext uri="{BB962C8B-B14F-4D97-AF65-F5344CB8AC3E}">
        <p14:creationId xmlns:p14="http://schemas.microsoft.com/office/powerpoint/2010/main" val="146460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50825" y="549275"/>
            <a:ext cx="5113338" cy="35877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1742173" y="1484313"/>
            <a:ext cx="6898590" cy="1182687"/>
          </a:xfrm>
          <a:prstGeom prst="wedgeRoundRectCallout">
            <a:avLst>
              <a:gd name="adj1" fmla="val -40426"/>
              <a:gd name="adj2" fmla="val -829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91000"/>
              </a:lnSpc>
              <a:spcBef>
                <a:spcPts val="1500"/>
              </a:spcBef>
            </a:pPr>
            <a:r>
              <a:rPr lang="ja-JP" altLang="en-GB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送信エラー時など，そのエラーを</a:t>
            </a:r>
          </a:p>
          <a:p>
            <a:pPr>
              <a:lnSpc>
                <a:spcPct val="54000"/>
              </a:lnSpc>
              <a:spcBef>
                <a:spcPts val="1500"/>
              </a:spcBef>
            </a:pPr>
            <a:r>
              <a:rPr lang="ja-JP" altLang="en-GB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報告する宛先になるメールアドレ</a:t>
            </a:r>
            <a:r>
              <a:rPr lang="ja-JP" altLang="en-US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ス</a:t>
            </a:r>
            <a:endParaRPr lang="ja-JP" altLang="en-GB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211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50825" y="836613"/>
            <a:ext cx="5616575" cy="35877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3348038" y="1916113"/>
            <a:ext cx="4572000" cy="863600"/>
          </a:xfrm>
          <a:prstGeom prst="wedgeRoundRectCallout">
            <a:avLst>
              <a:gd name="adj1" fmla="val -43769"/>
              <a:gd name="adj2" fmla="val -1216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配送先のメールアドレス</a:t>
            </a:r>
            <a:endParaRPr lang="en-GB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55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79388" y="1125538"/>
            <a:ext cx="8569325" cy="1943100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1713298" y="3716338"/>
            <a:ext cx="6963978" cy="1684337"/>
          </a:xfrm>
          <a:prstGeom prst="wedgeRoundRectCallout">
            <a:avLst>
              <a:gd name="adj1" fmla="val -39699"/>
              <a:gd name="adj2" fmla="val -825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wrap="none" anchor="ctr"/>
          <a:lstStyle/>
          <a:p>
            <a:r>
              <a:rPr lang="ja-JP" altLang="en-GB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このメールが経由してきたサーバ情報．</a:t>
            </a:r>
            <a:endParaRPr lang="en-US" altLang="ja-JP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r>
              <a:rPr lang="ja-JP" altLang="en-GB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複数のサーバを経由してきたメールには，</a:t>
            </a:r>
            <a:endParaRPr lang="en-US" altLang="ja-JP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r>
              <a:rPr lang="ja-JP" altLang="en-GB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いくつもの「</a:t>
            </a:r>
            <a:r>
              <a:rPr lang="en-GB" altLang="ja-JP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Received:</a:t>
            </a:r>
            <a:r>
              <a:rPr lang="ja-JP" altLang="en-GB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」がついている</a:t>
            </a:r>
          </a:p>
        </p:txBody>
      </p:sp>
    </p:spTree>
    <p:extLst>
      <p:ext uri="{BB962C8B-B14F-4D97-AF65-F5344CB8AC3E}">
        <p14:creationId xmlns:p14="http://schemas.microsoft.com/office/powerpoint/2010/main" val="3638283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50825" y="2997200"/>
            <a:ext cx="2520950" cy="36036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1771048" y="3860800"/>
            <a:ext cx="3305777" cy="720725"/>
          </a:xfrm>
          <a:prstGeom prst="wedgeRoundRectCallout">
            <a:avLst>
              <a:gd name="adj1" fmla="val -65759"/>
              <a:gd name="adj2" fmla="val -1059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MIME </a:t>
            </a:r>
            <a:r>
              <a:rPr lang="en-GB" sz="28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のバージョン</a:t>
            </a:r>
            <a:endParaRPr lang="en-GB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200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50824" y="3357563"/>
            <a:ext cx="7401259" cy="57549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3262964" y="4437112"/>
            <a:ext cx="4514149" cy="683528"/>
          </a:xfrm>
          <a:prstGeom prst="wedgeRoundRectCallout">
            <a:avLst>
              <a:gd name="adj1" fmla="val -39820"/>
              <a:gd name="adj2" fmla="val -1114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本文</a:t>
            </a:r>
            <a:r>
              <a:rPr lang="en-GB" sz="28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の種類と文字コード</a:t>
            </a:r>
            <a:endParaRPr lang="en-GB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1230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50825" y="3933825"/>
            <a:ext cx="4968875" cy="287338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2627784" y="2254273"/>
            <a:ext cx="4645025" cy="1154113"/>
          </a:xfrm>
          <a:prstGeom prst="wedgeRoundRectCallout">
            <a:avLst>
              <a:gd name="adj1" fmla="val -42759"/>
              <a:gd name="adj2" fmla="val 743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91000"/>
              </a:lnSpc>
              <a:spcBef>
                <a:spcPts val="1500"/>
              </a:spcBef>
            </a:pPr>
            <a:r>
              <a:rPr lang="ja-JP" altLang="en-GB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差出人のメールアドレス</a:t>
            </a:r>
          </a:p>
          <a:p>
            <a:pPr>
              <a:lnSpc>
                <a:spcPct val="54000"/>
              </a:lnSpc>
              <a:spcBef>
                <a:spcPts val="1500"/>
              </a:spcBef>
            </a:pPr>
            <a:r>
              <a:rPr lang="ja-JP" altLang="en-US" sz="28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任意に設定できる</a:t>
            </a:r>
            <a:endParaRPr lang="ja-JP" altLang="en-GB" sz="2800" dirty="0">
              <a:solidFill>
                <a:srgbClr val="FF000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649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250825" y="4149725"/>
            <a:ext cx="3673475" cy="35877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2916238" y="2997200"/>
            <a:ext cx="4105275" cy="649288"/>
          </a:xfrm>
          <a:prstGeom prst="wedgeRoundRectCallout">
            <a:avLst>
              <a:gd name="adj1" fmla="val -42384"/>
              <a:gd name="adj2" fmla="val 1033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宛先のメールアドレス</a:t>
            </a:r>
          </a:p>
        </p:txBody>
      </p:sp>
    </p:spTree>
    <p:extLst>
      <p:ext uri="{BB962C8B-B14F-4D97-AF65-F5344CB8AC3E}">
        <p14:creationId xmlns:p14="http://schemas.microsoft.com/office/powerpoint/2010/main" val="3060973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52000" y="481092"/>
            <a:ext cx="8640000" cy="1494888"/>
            <a:chOff x="252000" y="481092"/>
            <a:chExt cx="8640000" cy="149488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80842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日常の中の</a:t>
              </a:r>
            </a:p>
            <a:p>
              <a:r>
                <a:rPr lang="ja-JP" altLang="en-US" sz="4400" dirty="0"/>
                <a:t>サーバ・クライアントシステム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930261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985057" y="2750120"/>
            <a:ext cx="68580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X</a:t>
            </a:r>
            <a:r>
              <a:rPr lang="ja-JP" altLang="en-US" sz="2800" dirty="0"/>
              <a:t> </a:t>
            </a:r>
            <a:r>
              <a:rPr lang="en-US" altLang="ja-JP" sz="2800" dirty="0"/>
              <a:t>Window System </a:t>
            </a:r>
            <a:r>
              <a:rPr lang="ja-JP" altLang="en-US" sz="2800" dirty="0"/>
              <a:t>を使って</a:t>
            </a:r>
            <a:r>
              <a:rPr lang="en-US" altLang="ja-JP" sz="2800" dirty="0"/>
              <a:t>GUI</a:t>
            </a:r>
            <a:r>
              <a:rPr lang="ja-JP" altLang="en-US" sz="2800" dirty="0"/>
              <a:t>操作 </a:t>
            </a:r>
            <a:r>
              <a:rPr lang="en-US" altLang="ja-JP" sz="2800" dirty="0"/>
              <a:t>(</a:t>
            </a:r>
            <a:r>
              <a:rPr lang="ja-JP" altLang="en-US" sz="2800" dirty="0"/>
              <a:t>第</a:t>
            </a:r>
            <a:r>
              <a:rPr lang="en-US" altLang="ja-JP" sz="2800" dirty="0"/>
              <a:t>9</a:t>
            </a:r>
            <a:r>
              <a:rPr lang="ja-JP" altLang="en-US" sz="2800" dirty="0"/>
              <a:t>回</a:t>
            </a:r>
            <a:r>
              <a:rPr lang="en-US" altLang="ja-JP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ブラウザで </a:t>
            </a:r>
            <a:r>
              <a:rPr lang="en-US" altLang="ja-JP" sz="2800" dirty="0"/>
              <a:t>Web </a:t>
            </a:r>
            <a:r>
              <a:rPr lang="ja-JP" altLang="en-US" sz="2800" dirty="0"/>
              <a:t>ページを閲覧</a:t>
            </a:r>
            <a:endParaRPr lang="en-US" altLang="ja-JP" sz="2800" dirty="0"/>
          </a:p>
          <a:p>
            <a:r>
              <a:rPr lang="en-US" altLang="ja-JP" sz="2800" dirty="0"/>
              <a:t>	WWW</a:t>
            </a:r>
            <a:r>
              <a:rPr lang="ja-JP" altLang="en-US" sz="2800" dirty="0"/>
              <a:t> </a:t>
            </a:r>
            <a:r>
              <a:rPr lang="en-US" altLang="ja-JP" sz="2800" dirty="0"/>
              <a:t>(</a:t>
            </a:r>
            <a:r>
              <a:rPr lang="ja-JP" altLang="en-US" sz="2800" dirty="0"/>
              <a:t>第</a:t>
            </a:r>
            <a:r>
              <a:rPr lang="en-US" altLang="ja-JP" sz="2800" dirty="0"/>
              <a:t>10</a:t>
            </a:r>
            <a:r>
              <a:rPr lang="ja-JP" altLang="en-US" sz="2800" dirty="0"/>
              <a:t>回</a:t>
            </a:r>
            <a:r>
              <a:rPr lang="en-US" altLang="ja-JP" sz="2800" dirty="0"/>
              <a:t>)</a:t>
            </a:r>
          </a:p>
          <a:p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メールの送受信</a:t>
            </a:r>
            <a:endParaRPr lang="en-US" altLang="ja-JP" sz="2800" dirty="0"/>
          </a:p>
          <a:p>
            <a:r>
              <a:rPr lang="en-US" altLang="ja-JP" sz="2800" dirty="0">
                <a:solidFill>
                  <a:srgbClr val="FF0000"/>
                </a:solidFill>
              </a:rPr>
              <a:t>	</a:t>
            </a:r>
            <a:r>
              <a:rPr lang="ja-JP" altLang="en-US" sz="2800" dirty="0">
                <a:solidFill>
                  <a:srgbClr val="FF0000"/>
                </a:solidFill>
              </a:rPr>
              <a:t>メール配送システム </a:t>
            </a:r>
            <a:r>
              <a:rPr lang="en-US" altLang="ja-JP" sz="2800" dirty="0">
                <a:solidFill>
                  <a:srgbClr val="FF0000"/>
                </a:solidFill>
              </a:rPr>
              <a:t>(</a:t>
            </a:r>
            <a:r>
              <a:rPr lang="ja-JP" altLang="en-US" sz="2800" dirty="0">
                <a:solidFill>
                  <a:srgbClr val="FF0000"/>
                </a:solidFill>
              </a:rPr>
              <a:t>今回の内容</a:t>
            </a:r>
            <a:r>
              <a:rPr lang="en-US" altLang="ja-JP" sz="2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836986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250825" y="4437063"/>
            <a:ext cx="4735061" cy="346693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1" name="AutoShape 4"/>
          <p:cNvSpPr>
            <a:spLocks noChangeArrowheads="1"/>
          </p:cNvSpPr>
          <p:nvPr/>
        </p:nvSpPr>
        <p:spPr bwMode="auto">
          <a:xfrm>
            <a:off x="1331912" y="3284538"/>
            <a:ext cx="3557721" cy="649287"/>
          </a:xfrm>
          <a:prstGeom prst="wedgeRoundRectCallout">
            <a:avLst>
              <a:gd name="adj1" fmla="val -48593"/>
              <a:gd name="adj2" fmla="val 1177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メールの件名</a:t>
            </a:r>
            <a:endParaRPr lang="en-GB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4212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250825" y="4724400"/>
            <a:ext cx="5834063" cy="288925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2916238" y="3573463"/>
            <a:ext cx="3095625" cy="649287"/>
          </a:xfrm>
          <a:prstGeom prst="wedgeRoundRectCallout">
            <a:avLst>
              <a:gd name="adj1" fmla="val -47745"/>
              <a:gd name="adj2" fmla="val 1135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メールの送信日時</a:t>
            </a:r>
          </a:p>
        </p:txBody>
      </p:sp>
    </p:spTree>
    <p:extLst>
      <p:ext uri="{BB962C8B-B14F-4D97-AF65-F5344CB8AC3E}">
        <p14:creationId xmlns:p14="http://schemas.microsoft.com/office/powerpoint/2010/main" val="2859556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23850" y="4941888"/>
            <a:ext cx="4032250" cy="360362"/>
          </a:xfrm>
          <a:prstGeom prst="rect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1328286" y="2791326"/>
            <a:ext cx="4081111" cy="1502862"/>
          </a:xfrm>
          <a:prstGeom prst="wedgeRoundRectCallout">
            <a:avLst>
              <a:gd name="adj1" fmla="val -47384"/>
              <a:gd name="adj2" fmla="val 949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399FF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メール作成に用いたソフトウェア名</a:t>
            </a:r>
            <a:endParaRPr lang="en-GB" sz="32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671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23850" y="5300663"/>
            <a:ext cx="3887788" cy="28892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1331913" y="4221163"/>
            <a:ext cx="1800225" cy="650875"/>
          </a:xfrm>
          <a:prstGeom prst="wedgeRoundRectCallout">
            <a:avLst>
              <a:gd name="adj1" fmla="val -43653"/>
              <a:gd name="adj2" fmla="val 1014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空白行</a:t>
            </a:r>
            <a:endParaRPr lang="en-GB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902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Message-id: &lt;4E2E7E23.4020109@spamsource.zeon&gt;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Return-Path: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 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Delivered-To: me@grey.ep.sci.hokudai.ac.jp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(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qmail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16872 invoked by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uid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1467); 31 Jan 2016 07:28:45 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wickedrelay.com (HELO wickedrelay.com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xxx.xxx.xx.xx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grey.ep.sci.hokudai.ac.jp with SMTP id i0Q29oRl003847; Sun, 31 Jan 2016 07:28:42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Received: from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(HELO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[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xxx.xxx.xxx.xxx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]) by wickedrelay.com with SMTP id i0Q2A4lw004738; Sun, 31 Jan 2016 07:28:33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MIME-Version: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Content-Type: multipart/alternative; charset=iso-2022-jp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Content-Transfer-Encoding: 7bit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From: kana &lt;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kana@spamsource.zeon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&gt;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To: me@ep.sci.hokudai.ac.jp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Subject: </a:t>
            </a: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メールアドレス変えました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!!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Date: Sun, 31 Jan 2016 16:28:33 +0900 (JST)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X-Mailer: </a:t>
            </a:r>
            <a:r>
              <a:rPr lang="en-GB" altLang="ja-JP" sz="2000" b="1" dirty="0" err="1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TSmtpClient</a:t>
            </a: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 ver. 1.0 	</a:t>
            </a: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	</a:t>
            </a: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カナだよ～！！久しぶり！！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メルアド変更しました！！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ja-JP" altLang="en-US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↓をクリックしてアドレス登録お願いします☆</a:t>
            </a:r>
            <a:endParaRPr lang="en-US" altLang="ja-JP" sz="2000" b="1" dirty="0">
              <a:solidFill>
                <a:srgbClr val="6633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ct val="91000"/>
              </a:lnSpc>
            </a:pPr>
            <a:r>
              <a:rPr lang="en-GB" altLang="ja-JP" sz="2000" b="1" dirty="0">
                <a:solidFill>
                  <a:srgbClr val="663300"/>
                </a:solidFill>
                <a:latin typeface="ＭＳ ゴシック" pitchFamily="49" charset="-128"/>
                <a:ea typeface="ＭＳ ゴシック" pitchFamily="49" charset="-128"/>
              </a:rPr>
              <a:t>kana@junonmail.com &lt;www.awarawe14124.festivorate.com&gt;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23851" y="5516562"/>
            <a:ext cx="6913562" cy="1280066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3275856" y="4437112"/>
            <a:ext cx="1800225" cy="649288"/>
          </a:xfrm>
          <a:prstGeom prst="wedgeRoundRectCallout">
            <a:avLst>
              <a:gd name="adj1" fmla="val -80690"/>
              <a:gd name="adj2" fmla="val 1033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CC66"/>
            </a:solidFill>
          </a:ln>
          <a:effectLst>
            <a:outerShdw dir="2700000" algn="ctr" rotWithShape="0">
              <a:srgbClr val="808080">
                <a:alpha val="50026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本文</a:t>
            </a:r>
            <a:endParaRPr lang="en-GB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120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2479" y="2385764"/>
            <a:ext cx="8640000" cy="2086473"/>
            <a:chOff x="282479" y="2852590"/>
            <a:chExt cx="8640000" cy="2086473"/>
          </a:xfrm>
        </p:grpSpPr>
        <p:sp>
          <p:nvSpPr>
            <p:cNvPr id="6" name="正方形/長方形 5"/>
            <p:cNvSpPr/>
            <p:nvPr/>
          </p:nvSpPr>
          <p:spPr>
            <a:xfrm flipV="1">
              <a:off x="282479" y="2852590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 flipV="1">
              <a:off x="282479" y="4893344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82479" y="2944028"/>
              <a:ext cx="86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/>
                <a:t>メールに関する</a:t>
              </a:r>
              <a:endParaRPr kumimoji="1" lang="en-US" altLang="ja-JP" sz="6000" dirty="0"/>
            </a:p>
            <a:p>
              <a:r>
                <a:rPr kumimoji="1" lang="ja-JP" altLang="en-US" sz="6000" dirty="0"/>
                <a:t>セキュリティ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38914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メールに関するセキュリティ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24067"/>
            <a:ext cx="864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メールの偽装</a:t>
            </a:r>
            <a:r>
              <a:rPr lang="en-US" altLang="ja-JP" sz="2800" dirty="0"/>
              <a:t>, </a:t>
            </a:r>
            <a:r>
              <a:rPr lang="ja-JP" altLang="en-US" sz="2800" dirty="0"/>
              <a:t>盗聴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改ざんは実は簡単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差出人を詐称 </a:t>
            </a:r>
            <a:r>
              <a:rPr lang="en-US" altLang="ja-JP" sz="2800" dirty="0"/>
              <a:t>(</a:t>
            </a:r>
            <a:r>
              <a:rPr lang="ja-JP" altLang="en-US" sz="2800" dirty="0"/>
              <a:t>なりすまし</a:t>
            </a:r>
            <a:r>
              <a:rPr lang="en-US" altLang="ja-JP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配送途中のネットワーク盗聴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</a:t>
            </a:r>
          </a:p>
          <a:p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偽装</a:t>
            </a:r>
            <a:r>
              <a:rPr lang="en-US" altLang="ja-JP" sz="2800" dirty="0"/>
              <a:t>, </a:t>
            </a:r>
            <a:r>
              <a:rPr lang="ja-JP" altLang="en-US" sz="2800" dirty="0"/>
              <a:t>盗聴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改ざんを無効化する策が必要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盗聴</a:t>
            </a:r>
            <a:r>
              <a:rPr lang="en-US" altLang="ja-JP" sz="2800" dirty="0"/>
              <a:t>: </a:t>
            </a:r>
            <a:r>
              <a:rPr lang="ja-JP" altLang="en-US" sz="2800" dirty="0"/>
              <a:t>暗号化・復号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偽装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</a:t>
            </a:r>
            <a:r>
              <a:rPr lang="en-US" altLang="ja-JP" sz="2800" dirty="0"/>
              <a:t>: </a:t>
            </a:r>
            <a:r>
              <a:rPr lang="ja-JP" altLang="en-US" sz="2800" dirty="0"/>
              <a:t>デジタル署名</a:t>
            </a:r>
          </a:p>
        </p:txBody>
      </p:sp>
    </p:spTree>
    <p:extLst>
      <p:ext uri="{BB962C8B-B14F-4D97-AF65-F5344CB8AC3E}">
        <p14:creationId xmlns:p14="http://schemas.microsoft.com/office/powerpoint/2010/main" val="363603691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暗号化・復号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1556"/>
            <a:ext cx="864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配送中の盗聴の無効化のため</a:t>
            </a:r>
            <a:r>
              <a:rPr lang="en-US" altLang="ja-JP" sz="2800" dirty="0"/>
              <a:t>, SSL/TLS </a:t>
            </a:r>
            <a:r>
              <a:rPr lang="ja-JP" altLang="en-US" sz="2800" dirty="0"/>
              <a:t>を用いた暗号化・復号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鍵による</a:t>
            </a:r>
            <a:r>
              <a:rPr lang="zh-CN" altLang="en-US" sz="2800" dirty="0"/>
              <a:t>暗号化</a:t>
            </a:r>
            <a:r>
              <a:rPr lang="ja-JP" altLang="en-US" sz="2800" dirty="0"/>
              <a:t>・</a:t>
            </a:r>
            <a:r>
              <a:rPr lang="zh-CN" altLang="en-US" sz="2800" dirty="0">
                <a:latin typeface="+mn-ea"/>
              </a:rPr>
              <a:t>復号</a:t>
            </a:r>
            <a:endParaRPr lang="en-US" altLang="zh-CN" sz="2800" dirty="0">
              <a:latin typeface="+mn-ea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</a:rPr>
              <a:t>秘密鍵暗号化方式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</a:rPr>
              <a:t>公開鍵暗号化方式</a:t>
            </a:r>
            <a:endParaRPr lang="en-US" altLang="ja-JP" sz="2800" dirty="0"/>
          </a:p>
        </p:txBody>
      </p:sp>
      <p:sp>
        <p:nvSpPr>
          <p:cNvPr id="8" name="角丸四角形 7"/>
          <p:cNvSpPr/>
          <p:nvPr/>
        </p:nvSpPr>
        <p:spPr>
          <a:xfrm>
            <a:off x="3923928" y="5756821"/>
            <a:ext cx="2160240" cy="7636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盗聴しても中身がわからない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19" y="4949260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12014" y="4430585"/>
            <a:ext cx="161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送信側</a:t>
            </a:r>
            <a:endParaRPr kumimoji="1" lang="ja-JP" altLang="en-US" sz="2000" dirty="0"/>
          </a:p>
        </p:txBody>
      </p:sp>
      <p:sp>
        <p:nvSpPr>
          <p:cNvPr id="12" name="右矢印 11"/>
          <p:cNvSpPr/>
          <p:nvPr/>
        </p:nvSpPr>
        <p:spPr>
          <a:xfrm>
            <a:off x="1482261" y="5279578"/>
            <a:ext cx="5691039" cy="38938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" y="50544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9" y="5230655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グループ化 34"/>
          <p:cNvGrpSpPr>
            <a:grpSpLocks/>
          </p:cNvGrpSpPr>
          <p:nvPr/>
        </p:nvGrpSpPr>
        <p:grpSpPr bwMode="auto">
          <a:xfrm>
            <a:off x="1204428" y="5229200"/>
            <a:ext cx="554588" cy="488950"/>
            <a:chOff x="2700338" y="1979613"/>
            <a:chExt cx="815975" cy="652462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700338" y="1979613"/>
              <a:ext cx="815975" cy="652462"/>
              <a:chOff x="1701" y="1247"/>
              <a:chExt cx="514" cy="411"/>
            </a:xfrm>
          </p:grpSpPr>
          <p:sp>
            <p:nvSpPr>
              <p:cNvPr id="23" name="AutoShape 14"/>
              <p:cNvSpPr>
                <a:spLocks noChangeArrowheads="1"/>
              </p:cNvSpPr>
              <p:nvPr/>
            </p:nvSpPr>
            <p:spPr bwMode="auto">
              <a:xfrm>
                <a:off x="1701" y="1247"/>
                <a:ext cx="515" cy="412"/>
              </a:xfrm>
              <a:prstGeom prst="roundRect">
                <a:avLst>
                  <a:gd name="adj" fmla="val 241"/>
                </a:avLst>
              </a:prstGeom>
              <a:solidFill>
                <a:srgbClr val="FFFFFF"/>
              </a:solidFill>
              <a:ln w="36000">
                <a:solidFill>
                  <a:srgbClr val="263E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5"/>
              <p:cNvSpPr>
                <a:spLocks noChangeArrowheads="1"/>
              </p:cNvSpPr>
              <p:nvPr/>
            </p:nvSpPr>
            <p:spPr bwMode="auto">
              <a:xfrm>
                <a:off x="1701" y="1247"/>
                <a:ext cx="515" cy="206"/>
              </a:xfrm>
              <a:custGeom>
                <a:avLst/>
                <a:gdLst>
                  <a:gd name="T0" fmla="*/ 13 w 2269"/>
                  <a:gd name="T1" fmla="*/ 11 h 909"/>
                  <a:gd name="T2" fmla="*/ 27 w 2269"/>
                  <a:gd name="T3" fmla="*/ 0 h 909"/>
                  <a:gd name="T4" fmla="*/ 0 w 2269"/>
                  <a:gd name="T5" fmla="*/ 0 h 909"/>
                  <a:gd name="T6" fmla="*/ 13 w 2269"/>
                  <a:gd name="T7" fmla="*/ 11 h 9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9"/>
                  <a:gd name="T13" fmla="*/ 0 h 909"/>
                  <a:gd name="T14" fmla="*/ 2269 w 2269"/>
                  <a:gd name="T15" fmla="*/ 909 h 9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9" h="909">
                    <a:moveTo>
                      <a:pt x="1134" y="908"/>
                    </a:moveTo>
                    <a:lnTo>
                      <a:pt x="2268" y="0"/>
                    </a:lnTo>
                    <a:lnTo>
                      <a:pt x="0" y="0"/>
                    </a:lnTo>
                    <a:lnTo>
                      <a:pt x="1134" y="908"/>
                    </a:lnTo>
                  </a:path>
                </a:pathLst>
              </a:cu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7" name="グループ化 33"/>
            <p:cNvGrpSpPr>
              <a:grpSpLocks/>
            </p:cNvGrpSpPr>
            <p:nvPr/>
          </p:nvGrpSpPr>
          <p:grpSpPr bwMode="auto">
            <a:xfrm>
              <a:off x="2843213" y="2060575"/>
              <a:ext cx="504825" cy="431798"/>
              <a:chOff x="5651525" y="2276419"/>
              <a:chExt cx="504825" cy="719664"/>
            </a:xfrm>
          </p:grpSpPr>
          <p:sp>
            <p:nvSpPr>
              <p:cNvPr id="18" name="片側の 2 つの角を切り取った四角形 17"/>
              <p:cNvSpPr/>
              <p:nvPr/>
            </p:nvSpPr>
            <p:spPr>
              <a:xfrm>
                <a:off x="5651525" y="2493375"/>
                <a:ext cx="504825" cy="502708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19" name="グループ化 22"/>
              <p:cNvGrpSpPr/>
              <p:nvPr/>
            </p:nvGrpSpPr>
            <p:grpSpPr>
              <a:xfrm>
                <a:off x="5796139" y="2564904"/>
                <a:ext cx="216023" cy="360038"/>
                <a:chOff x="5364092" y="2420888"/>
                <a:chExt cx="576061" cy="864091"/>
              </a:xfrm>
              <a:solidFill>
                <a:schemeClr val="bg1"/>
              </a:solidFill>
            </p:grpSpPr>
            <p:sp>
              <p:nvSpPr>
                <p:cNvPr id="21" name="円/楕円 20"/>
                <p:cNvSpPr/>
                <p:nvPr/>
              </p:nvSpPr>
              <p:spPr>
                <a:xfrm>
                  <a:off x="5436096" y="2420888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2" name="台形 21"/>
                <p:cNvSpPr/>
                <p:nvPr/>
              </p:nvSpPr>
              <p:spPr>
                <a:xfrm>
                  <a:off x="5364092" y="2780923"/>
                  <a:ext cx="576061" cy="504056"/>
                </a:xfrm>
                <a:prstGeom prst="trapezoid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20" name="アーチ 19"/>
              <p:cNvSpPr/>
              <p:nvPr/>
            </p:nvSpPr>
            <p:spPr>
              <a:xfrm>
                <a:off x="5722962" y="2276419"/>
                <a:ext cx="361950" cy="431274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テキスト ボックス 24"/>
          <p:cNvSpPr txBox="1"/>
          <p:nvPr/>
        </p:nvSpPr>
        <p:spPr>
          <a:xfrm>
            <a:off x="7149919" y="4381568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受信側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61017" y="4580374"/>
            <a:ext cx="116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暗号化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40763" y="4581623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復号</a:t>
            </a:r>
            <a:endParaRPr kumimoji="1" lang="ja-JP" altLang="en-US" dirty="0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82" y="524405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直線矢印コネクタ 28"/>
          <p:cNvCxnSpPr/>
          <p:nvPr/>
        </p:nvCxnSpPr>
        <p:spPr>
          <a:xfrm flipV="1">
            <a:off x="3779912" y="5668962"/>
            <a:ext cx="0" cy="5683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35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0648E-6 L 0.25191 3.006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1 1.94265E-7 L 0.61371 -0.004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秘密鍵暗号化方式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35304"/>
            <a:ext cx="864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暗号化・復号に同じ一種の鍵 </a:t>
            </a:r>
            <a:r>
              <a:rPr lang="en-US" altLang="ja-JP" sz="2800" dirty="0"/>
              <a:t>(</a:t>
            </a:r>
            <a:r>
              <a:rPr lang="ja-JP" altLang="en-US" sz="2800" dirty="0"/>
              <a:t>秘密鍵</a:t>
            </a:r>
            <a:r>
              <a:rPr lang="en-US" altLang="ja-JP" sz="2800" dirty="0"/>
              <a:t>) </a:t>
            </a:r>
            <a:r>
              <a:rPr lang="ja-JP" altLang="en-US" sz="2800" dirty="0"/>
              <a:t>を使う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受信側の秘密鍵を送信者に渡す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合鍵を渡すようなイメージ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4324790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54125" y="3732103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40552"/>
            <a:ext cx="17494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4" y="428869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4239908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649963" y="3725497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受信側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15" y="3404460"/>
            <a:ext cx="19018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44" y="4260171"/>
            <a:ext cx="149155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917665" y="3440552"/>
            <a:ext cx="175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この鍵を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使ってね</a:t>
            </a:r>
            <a:endParaRPr kumimoji="1" lang="ja-JP" altLang="en-US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19" y="4239908"/>
            <a:ext cx="658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292418" y="4144969"/>
            <a:ext cx="1018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秘密鍵</a:t>
            </a:r>
          </a:p>
        </p:txBody>
      </p:sp>
    </p:spTree>
    <p:extLst>
      <p:ext uri="{BB962C8B-B14F-4D97-AF65-F5344CB8AC3E}">
        <p14:creationId xmlns:p14="http://schemas.microsoft.com/office/powerpoint/2010/main" val="391289867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秘密鍵暗号化方式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35304"/>
            <a:ext cx="864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暗号化・復号に同一の鍵 </a:t>
            </a:r>
            <a:r>
              <a:rPr lang="en-US" altLang="ja-JP" sz="2800" dirty="0"/>
              <a:t>(</a:t>
            </a:r>
            <a:r>
              <a:rPr lang="ja-JP" altLang="en-US" sz="2800" dirty="0"/>
              <a:t>秘密鍵</a:t>
            </a:r>
            <a:r>
              <a:rPr lang="en-US" altLang="ja-JP" sz="2800" dirty="0"/>
              <a:t>) </a:t>
            </a:r>
            <a:r>
              <a:rPr lang="ja-JP" altLang="en-US" sz="2800" dirty="0"/>
              <a:t>を使う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受信側の秘密鍵を送信者に渡す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合鍵を渡すようなイメージ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432478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654125" y="373210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423990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6660232" y="3719106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受信側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15" y="3404457"/>
            <a:ext cx="19018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4917665" y="3440549"/>
            <a:ext cx="1750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同じ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秘密鍵</a:t>
            </a:r>
            <a:r>
              <a:rPr lang="ja-JP" altLang="en-US" sz="2000" dirty="0"/>
              <a:t>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復号</a:t>
            </a:r>
            <a:endParaRPr lang="en-US" altLang="ja-JP" sz="20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46574"/>
            <a:ext cx="16954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9912" y="4260164"/>
            <a:ext cx="14299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2356674" y="3479273"/>
            <a:ext cx="1512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秘密鍵</a:t>
            </a:r>
            <a:r>
              <a:rPr lang="ja-JP" altLang="en-US" sz="2000" dirty="0"/>
              <a:t>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暗号化</a:t>
            </a:r>
            <a:endParaRPr kumimoji="1" lang="ja-JP" altLang="en-US" sz="2000" dirty="0"/>
          </a:p>
        </p:txBody>
      </p:sp>
      <p:grpSp>
        <p:nvGrpSpPr>
          <p:cNvPr id="29" name="グループ化 34"/>
          <p:cNvGrpSpPr>
            <a:grpSpLocks/>
          </p:cNvGrpSpPr>
          <p:nvPr/>
        </p:nvGrpSpPr>
        <p:grpSpPr bwMode="auto">
          <a:xfrm>
            <a:off x="2780263" y="4317680"/>
            <a:ext cx="554588" cy="488950"/>
            <a:chOff x="2700338" y="1979613"/>
            <a:chExt cx="815975" cy="652462"/>
          </a:xfrm>
        </p:grpSpPr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2700338" y="1979613"/>
              <a:ext cx="815975" cy="652462"/>
              <a:chOff x="1701" y="1247"/>
              <a:chExt cx="514" cy="411"/>
            </a:xfrm>
          </p:grpSpPr>
          <p:sp>
            <p:nvSpPr>
              <p:cNvPr id="37" name="AutoShape 14"/>
              <p:cNvSpPr>
                <a:spLocks noChangeArrowheads="1"/>
              </p:cNvSpPr>
              <p:nvPr/>
            </p:nvSpPr>
            <p:spPr bwMode="auto">
              <a:xfrm>
                <a:off x="1701" y="1247"/>
                <a:ext cx="515" cy="412"/>
              </a:xfrm>
              <a:prstGeom prst="roundRect">
                <a:avLst>
                  <a:gd name="adj" fmla="val 241"/>
                </a:avLst>
              </a:prstGeom>
              <a:solidFill>
                <a:srgbClr val="FFFFFF"/>
              </a:solidFill>
              <a:ln w="36000">
                <a:solidFill>
                  <a:srgbClr val="263E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Freeform 15"/>
              <p:cNvSpPr>
                <a:spLocks noChangeArrowheads="1"/>
              </p:cNvSpPr>
              <p:nvPr/>
            </p:nvSpPr>
            <p:spPr bwMode="auto">
              <a:xfrm>
                <a:off x="1701" y="1247"/>
                <a:ext cx="515" cy="206"/>
              </a:xfrm>
              <a:custGeom>
                <a:avLst/>
                <a:gdLst>
                  <a:gd name="T0" fmla="*/ 13 w 2269"/>
                  <a:gd name="T1" fmla="*/ 11 h 909"/>
                  <a:gd name="T2" fmla="*/ 27 w 2269"/>
                  <a:gd name="T3" fmla="*/ 0 h 909"/>
                  <a:gd name="T4" fmla="*/ 0 w 2269"/>
                  <a:gd name="T5" fmla="*/ 0 h 909"/>
                  <a:gd name="T6" fmla="*/ 13 w 2269"/>
                  <a:gd name="T7" fmla="*/ 11 h 9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9"/>
                  <a:gd name="T13" fmla="*/ 0 h 909"/>
                  <a:gd name="T14" fmla="*/ 2269 w 2269"/>
                  <a:gd name="T15" fmla="*/ 909 h 9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9" h="909">
                    <a:moveTo>
                      <a:pt x="1134" y="908"/>
                    </a:moveTo>
                    <a:lnTo>
                      <a:pt x="2268" y="0"/>
                    </a:lnTo>
                    <a:lnTo>
                      <a:pt x="0" y="0"/>
                    </a:lnTo>
                    <a:lnTo>
                      <a:pt x="1134" y="908"/>
                    </a:lnTo>
                  </a:path>
                </a:pathLst>
              </a:cu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1" name="グループ化 33"/>
            <p:cNvGrpSpPr>
              <a:grpSpLocks/>
            </p:cNvGrpSpPr>
            <p:nvPr/>
          </p:nvGrpSpPr>
          <p:grpSpPr bwMode="auto">
            <a:xfrm>
              <a:off x="2843808" y="2060848"/>
              <a:ext cx="504056" cy="432048"/>
              <a:chOff x="5652120" y="2276872"/>
              <a:chExt cx="504056" cy="720080"/>
            </a:xfrm>
          </p:grpSpPr>
          <p:sp>
            <p:nvSpPr>
              <p:cNvPr id="32" name="片側の 2 つの角を切り取った四角形 31"/>
              <p:cNvSpPr/>
              <p:nvPr/>
            </p:nvSpPr>
            <p:spPr>
              <a:xfrm>
                <a:off x="5651525" y="2493375"/>
                <a:ext cx="504825" cy="502708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33" name="グループ化 22"/>
              <p:cNvGrpSpPr/>
              <p:nvPr/>
            </p:nvGrpSpPr>
            <p:grpSpPr>
              <a:xfrm>
                <a:off x="5796136" y="2564904"/>
                <a:ext cx="216024" cy="360040"/>
                <a:chOff x="5364088" y="2420888"/>
                <a:chExt cx="576064" cy="864096"/>
              </a:xfrm>
              <a:solidFill>
                <a:schemeClr val="bg1"/>
              </a:solidFill>
            </p:grpSpPr>
            <p:sp>
              <p:nvSpPr>
                <p:cNvPr id="35" name="円/楕円 34"/>
                <p:cNvSpPr/>
                <p:nvPr/>
              </p:nvSpPr>
              <p:spPr>
                <a:xfrm>
                  <a:off x="5436096" y="2420888"/>
                  <a:ext cx="432048" cy="43204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6" name="台形 35"/>
                <p:cNvSpPr/>
                <p:nvPr/>
              </p:nvSpPr>
              <p:spPr>
                <a:xfrm>
                  <a:off x="5364088" y="2780928"/>
                  <a:ext cx="576064" cy="504056"/>
                </a:xfrm>
                <a:prstGeom prst="trapezoid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34" name="アーチ 33"/>
              <p:cNvSpPr/>
              <p:nvPr/>
            </p:nvSpPr>
            <p:spPr>
              <a:xfrm>
                <a:off x="5722962" y="2276417"/>
                <a:ext cx="361950" cy="431272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09" y="4260164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43" y="4562750"/>
            <a:ext cx="665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00" y="4532880"/>
            <a:ext cx="665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59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9931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52000" y="481092"/>
              <a:ext cx="5827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なぜメールを学ぶのか</a:t>
              </a:r>
              <a:endParaRPr kumimoji="1" lang="ja-JP" altLang="en-US" sz="4400" dirty="0"/>
            </a:p>
          </p:txBody>
        </p:sp>
        <p:sp>
          <p:nvSpPr>
            <p:cNvPr id="9" name="正方形/長方形 8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52000" y="1809549"/>
            <a:ext cx="8640000" cy="1384995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inex</a:t>
            </a:r>
            <a:r>
              <a:rPr kumimoji="1" lang="ja-JP" altLang="en-US" sz="2800" dirty="0"/>
              <a:t>の目的</a:t>
            </a:r>
            <a:endParaRPr lang="en-US" altLang="ja-JP" sz="2800" dirty="0"/>
          </a:p>
          <a:p>
            <a:r>
              <a:rPr kumimoji="1" lang="ja-JP" altLang="en-US" sz="2800" dirty="0"/>
              <a:t>計算機・ネットワークに関するスキルを身につけ，「大人」になる（第一回レクチャー参照）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2000" y="3705726"/>
            <a:ext cx="864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メールの仕組みを理解し，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問題に対して（ある程度は）自分で対処できる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人に迷惑をかけない</a:t>
            </a:r>
            <a:endParaRPr lang="en-US" altLang="ja-JP" sz="2800" dirty="0"/>
          </a:p>
          <a:p>
            <a:r>
              <a:rPr kumimoji="1" lang="ja-JP" altLang="en-US" sz="2800" dirty="0"/>
              <a:t>ようになってもらいたい</a:t>
            </a:r>
          </a:p>
        </p:txBody>
      </p:sp>
    </p:spTree>
    <p:extLst>
      <p:ext uri="{BB962C8B-B14F-4D97-AF65-F5344CB8AC3E}">
        <p14:creationId xmlns:p14="http://schemas.microsoft.com/office/powerpoint/2010/main" val="129010899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公開</a:t>
              </a:r>
              <a:r>
                <a:rPr kumimoji="1" lang="ja-JP" altLang="en-US" sz="4400" dirty="0"/>
                <a:t>鍵暗号化方式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7436"/>
            <a:ext cx="8639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暗号化・復号に異なる二つの鍵を使う</a:t>
            </a:r>
            <a:r>
              <a:rPr lang="en-US" altLang="ja-JP" sz="28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公開鍵</a:t>
            </a:r>
          </a:p>
          <a:p>
            <a:pPr lvl="2"/>
            <a:r>
              <a:rPr lang="ja-JP" altLang="en-US" sz="2800" dirty="0"/>
              <a:t>誰でも入手できる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秘密鍵</a:t>
            </a:r>
          </a:p>
          <a:p>
            <a:pPr lvl="2"/>
            <a:r>
              <a:rPr lang="ja-JP" altLang="en-US" sz="2800" dirty="0"/>
              <a:t>鍵の持ち主は一人だけ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開けた状態の錠前を渡すイメージ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23918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54947"/>
            <a:ext cx="17494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4" y="5203093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15430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54125" y="4646498"/>
            <a:ext cx="161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送信側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49963" y="4639892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受信側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13" y="4312085"/>
            <a:ext cx="18224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44" y="5174566"/>
            <a:ext cx="149155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56" y="5140778"/>
            <a:ext cx="6651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235375" y="5101557"/>
            <a:ext cx="1018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源柔ゴシックL等幅 Heavy" panose="020B0709020203020207" pitchFamily="49" charset="-128"/>
                <a:ea typeface="源柔ゴシックL等幅 Heavy" panose="020B0709020203020207" pitchFamily="49" charset="-128"/>
                <a:cs typeface="源柔ゴシックL等幅 Heavy" panose="020B0709020203020207" pitchFamily="49" charset="-128"/>
              </a:rPr>
              <a:t>公開鍵</a:t>
            </a:r>
            <a:endParaRPr kumimoji="1" lang="ja-JP" altLang="en-US" sz="2000" dirty="0">
              <a:latin typeface="源柔ゴシックL等幅 Heavy" panose="020B0709020203020207" pitchFamily="49" charset="-128"/>
              <a:ea typeface="源柔ゴシックL等幅 Heavy" panose="020B0709020203020207" pitchFamily="49" charset="-128"/>
              <a:cs typeface="源柔ゴシックL等幅 Heavy" panose="020B0709020203020207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86154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公開</a:t>
              </a:r>
              <a:r>
                <a:rPr kumimoji="1" lang="ja-JP" altLang="en-US" sz="4400" dirty="0"/>
                <a:t>鍵暗号化方式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7436"/>
            <a:ext cx="8639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暗号化・復号に異なる二つの鍵を使う</a:t>
            </a:r>
            <a:r>
              <a:rPr lang="en-US" altLang="ja-JP" sz="28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公開鍵</a:t>
            </a:r>
          </a:p>
          <a:p>
            <a:pPr lvl="2"/>
            <a:r>
              <a:rPr lang="ja-JP" altLang="en-US" sz="2800" dirty="0"/>
              <a:t>誰でも入手できる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秘密鍵</a:t>
            </a:r>
          </a:p>
          <a:p>
            <a:pPr lvl="2"/>
            <a:r>
              <a:rPr lang="ja-JP" altLang="en-US" sz="2800" dirty="0"/>
              <a:t>鍵の持ち主は一人だけ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開けた状態の錠前を渡すイメージ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23918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5" y="5154305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15430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1" y="4931633"/>
            <a:ext cx="9810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角丸四角形吹き出し 21"/>
          <p:cNvSpPr/>
          <p:nvPr/>
        </p:nvSpPr>
        <p:spPr>
          <a:xfrm>
            <a:off x="2058180" y="4303083"/>
            <a:ext cx="1660164" cy="1532954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67064" y="4425763"/>
            <a:ext cx="1223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公開鍵</a:t>
            </a:r>
            <a:r>
              <a:rPr lang="ja-JP" altLang="en-US" sz="2000" dirty="0"/>
              <a:t>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暗号化</a:t>
            </a:r>
            <a:endParaRPr kumimoji="1" lang="ja-JP" altLang="en-US" sz="2000" dirty="0"/>
          </a:p>
        </p:txBody>
      </p:sp>
      <p:sp>
        <p:nvSpPr>
          <p:cNvPr id="24" name="角丸四角形吹き出し 23"/>
          <p:cNvSpPr/>
          <p:nvPr/>
        </p:nvSpPr>
        <p:spPr>
          <a:xfrm>
            <a:off x="4780012" y="4299769"/>
            <a:ext cx="1861939" cy="1554438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2336" y="5068836"/>
            <a:ext cx="1690391" cy="6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グループ化 25"/>
          <p:cNvGrpSpPr/>
          <p:nvPr/>
        </p:nvGrpSpPr>
        <p:grpSpPr>
          <a:xfrm>
            <a:off x="2693898" y="5803170"/>
            <a:ext cx="301764" cy="421507"/>
            <a:chOff x="5754608" y="5013181"/>
            <a:chExt cx="504825" cy="705145"/>
          </a:xfrm>
        </p:grpSpPr>
        <p:grpSp>
          <p:nvGrpSpPr>
            <p:cNvPr id="27" name="グループ化 33"/>
            <p:cNvGrpSpPr>
              <a:grpSpLocks/>
            </p:cNvGrpSpPr>
            <p:nvPr/>
          </p:nvGrpSpPr>
          <p:grpSpPr bwMode="auto">
            <a:xfrm>
              <a:off x="5754608" y="5013181"/>
              <a:ext cx="504825" cy="705145"/>
              <a:chOff x="5651525" y="2115575"/>
              <a:chExt cx="504825" cy="880507"/>
            </a:xfrm>
          </p:grpSpPr>
          <p:sp>
            <p:nvSpPr>
              <p:cNvPr id="29" name="片側の 2 つの角を切り取った四角形 28"/>
              <p:cNvSpPr/>
              <p:nvPr/>
            </p:nvSpPr>
            <p:spPr>
              <a:xfrm>
                <a:off x="5651525" y="2493374"/>
                <a:ext cx="504825" cy="502708"/>
              </a:xfrm>
              <a:prstGeom prst="snip2Same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0" name="台形 29"/>
              <p:cNvSpPr/>
              <p:nvPr/>
            </p:nvSpPr>
            <p:spPr>
              <a:xfrm>
                <a:off x="5832429" y="2693631"/>
                <a:ext cx="146397" cy="210022"/>
              </a:xfrm>
              <a:prstGeom prst="trapezoid">
                <a:avLst>
                  <a:gd name="adj" fmla="val 386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1" name="アーチ 30"/>
              <p:cNvSpPr/>
              <p:nvPr/>
            </p:nvSpPr>
            <p:spPr>
              <a:xfrm>
                <a:off x="5722960" y="2115575"/>
                <a:ext cx="361950" cy="790595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円/楕円 27"/>
            <p:cNvSpPr/>
            <p:nvPr/>
          </p:nvSpPr>
          <p:spPr>
            <a:xfrm flipV="1">
              <a:off x="5970461" y="5560204"/>
              <a:ext cx="76484" cy="86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99" y="507698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5062909" y="436910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秘密鍵</a:t>
            </a:r>
            <a:r>
              <a:rPr lang="ja-JP" altLang="en-US" sz="2000" dirty="0"/>
              <a:t>で復号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54125" y="464650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460717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08" y="5269349"/>
            <a:ext cx="658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66" y="5163106"/>
            <a:ext cx="5921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07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1962 -0.006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3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2000" y="1511167"/>
            <a:ext cx="4320000" cy="4339650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秘密鍵暗号化方式</a:t>
            </a:r>
            <a:endParaRPr lang="en-US" altLang="ja-JP" sz="28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メリット</a:t>
            </a:r>
            <a:endParaRPr lang="en-US" altLang="ja-JP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暗号化と復号の速度が速い </a:t>
            </a: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デメリット</a:t>
            </a:r>
            <a:endParaRPr lang="en-US" altLang="ja-JP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鍵の受け渡し時に厳重な管理が必要</a:t>
            </a:r>
            <a:endParaRPr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通信相手毎に秘密鍵の管理が必要</a:t>
            </a:r>
            <a:endParaRPr lang="en-US" altLang="ja-JP" sz="2400" dirty="0"/>
          </a:p>
          <a:p>
            <a:pPr lvl="1"/>
            <a:endParaRPr lang="en-US" altLang="ja-JP" sz="2400" dirty="0"/>
          </a:p>
          <a:p>
            <a:pPr lvl="1"/>
            <a:endParaRPr lang="en-US" altLang="ja-JP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1511167"/>
            <a:ext cx="4320000" cy="4339650"/>
          </a:xfrm>
          <a:prstGeom prst="rect">
            <a:avLst/>
          </a:prstGeom>
          <a:noFill/>
          <a:ln w="25400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公開鍵暗号化方式</a:t>
            </a:r>
            <a:endParaRPr lang="en-US" altLang="ja-JP" sz="2000" dirty="0">
              <a:latin typeface="源柔ゴシックL等幅 Bold" panose="020B0609020203020207" pitchFamily="49" charset="-128"/>
              <a:ea typeface="源柔ゴシックL等幅 Bold" panose="020B0609020203020207" pitchFamily="49" charset="-128"/>
              <a:cs typeface="源柔ゴシックL等幅 Bold" panose="020B0609020203020207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メリット</a:t>
            </a:r>
            <a:endParaRPr lang="en-US" altLang="ja-JP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公開用の鍵を用いるので受け渡しの管理をする必要がない</a:t>
            </a:r>
            <a:endParaRPr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通信相手が増えても自分で管理する秘密鍵は</a:t>
            </a:r>
            <a:r>
              <a:rPr lang="en-US" altLang="ja-JP" sz="2400" dirty="0"/>
              <a:t>1</a:t>
            </a:r>
            <a:r>
              <a:rPr lang="ja-JP" altLang="en-US" sz="2400" dirty="0" err="1"/>
              <a:t>つだけで</a:t>
            </a:r>
            <a:r>
              <a:rPr lang="ja-JP" altLang="en-US" sz="2400" dirty="0"/>
              <a:t>よい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デメリット</a:t>
            </a:r>
            <a:endParaRPr lang="en-US" altLang="ja-JP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暗号化・復号の速度が遅い</a:t>
            </a:r>
            <a:endParaRPr lang="en-US" altLang="ja-JP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暗号化方式の比較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97540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69557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デジタル署名（電子署名）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1999" y="1631556"/>
            <a:ext cx="8640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メールの送信者と</a:t>
            </a:r>
            <a:r>
              <a:rPr lang="en-US" altLang="ja-JP" sz="2800" dirty="0"/>
              <a:t>, </a:t>
            </a:r>
            <a:r>
              <a:rPr lang="ja-JP" altLang="en-US" sz="2800" dirty="0"/>
              <a:t>送られたデータの改ざんがされていないことを証明する仕組み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 なりすまし無効化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 </a:t>
            </a:r>
            <a:r>
              <a:rPr lang="ja-JP" altLang="en-US" sz="2800" dirty="0">
                <a:solidFill>
                  <a:srgbClr val="FF0000"/>
                </a:solidFill>
              </a:rPr>
              <a:t>ハッシュ値</a:t>
            </a:r>
            <a:r>
              <a:rPr lang="ja-JP" altLang="en-US" sz="2800" dirty="0"/>
              <a:t>によって改ざんの有無が確認可能</a:t>
            </a:r>
          </a:p>
        </p:txBody>
      </p:sp>
    </p:spTree>
    <p:extLst>
      <p:ext uri="{BB962C8B-B14F-4D97-AF65-F5344CB8AC3E}">
        <p14:creationId xmlns:p14="http://schemas.microsoft.com/office/powerpoint/2010/main" val="325987697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3450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吹き出し 9"/>
          <p:cNvSpPr/>
          <p:nvPr/>
        </p:nvSpPr>
        <p:spPr>
          <a:xfrm>
            <a:off x="2058180" y="3843250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4611608" y="3843250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8568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649963" y="5011434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4125" y="5050763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ハッシュ値で改ざんを見抜く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07" y="5054916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252000" y="1514443"/>
            <a:ext cx="86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任意のデータをある数値に変換する関数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ハッシュ値から元のデータを導くことはほぼ不可能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少しでも改ざんがあるとハッシュ値は変わる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データの確認の仕組み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9825918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3450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吹き出し 9"/>
          <p:cNvSpPr/>
          <p:nvPr/>
        </p:nvSpPr>
        <p:spPr>
          <a:xfrm>
            <a:off x="2058180" y="3843250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4611608" y="3843250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8568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649963" y="5011434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4125" y="5050763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ハッシュ値で改ざんを見抜く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3144349" y="4858913"/>
            <a:ext cx="723538" cy="809452"/>
          </a:xfrm>
          <a:prstGeom prst="rect">
            <a:avLst/>
          </a:prstGeom>
          <a:solidFill>
            <a:srgbClr val="CCCC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 rot="16200000">
            <a:off x="2834428" y="5156171"/>
            <a:ext cx="218375" cy="348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234919" y="569939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ハッシュ関数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95437" y="3843250"/>
            <a:ext cx="204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ハッシュ関数で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ハッシュ値を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導出</a:t>
            </a:r>
            <a:endParaRPr kumimoji="1" lang="ja-JP" altLang="en-US" sz="20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07" y="5054916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2887579" y="5473099"/>
            <a:ext cx="0" cy="22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252000" y="1514443"/>
            <a:ext cx="86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任意のデータをある数値に変換する関数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ハッシュ値から元のデータを導くことはほぼ不可能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少しでも改ざんがあるとハッシュ値は変わる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データ改ざんの確認の仕組み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557736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角丸四角形吹き出し 30"/>
          <p:cNvSpPr/>
          <p:nvPr/>
        </p:nvSpPr>
        <p:spPr>
          <a:xfrm>
            <a:off x="4611608" y="3843250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3450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5" y="555856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8568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1" y="5335896"/>
            <a:ext cx="9810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角丸四角形吹き出し 35"/>
          <p:cNvSpPr/>
          <p:nvPr/>
        </p:nvSpPr>
        <p:spPr>
          <a:xfrm>
            <a:off x="2058180" y="3843250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4125" y="5050763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649963" y="5011434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2339752" y="6291522"/>
            <a:ext cx="1423726" cy="504056"/>
          </a:xfrm>
          <a:prstGeom prst="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ハッシュ関数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947312" y="3843250"/>
            <a:ext cx="204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ハッシュ関数で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ハッシュ値を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導出</a:t>
            </a:r>
            <a:endParaRPr kumimoji="1" lang="ja-JP" altLang="en-US" sz="20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3" y="499537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正方形/長方形 41"/>
          <p:cNvSpPr/>
          <p:nvPr/>
        </p:nvSpPr>
        <p:spPr>
          <a:xfrm>
            <a:off x="1979712" y="4995378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61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017 0.099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2" grpId="0" animBg="1"/>
      <p:bldP spid="4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4809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角丸四角形吹き出し 42"/>
          <p:cNvSpPr/>
          <p:nvPr/>
        </p:nvSpPr>
        <p:spPr>
          <a:xfrm>
            <a:off x="4611608" y="3844609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吹き出し 43"/>
          <p:cNvSpPr/>
          <p:nvPr/>
        </p:nvSpPr>
        <p:spPr>
          <a:xfrm>
            <a:off x="2058180" y="3844609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9927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654125" y="5052122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49963" y="501279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3" y="4996737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1979712" y="5640864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353" y="5644809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テキスト ボックス 50"/>
          <p:cNvSpPr txBox="1"/>
          <p:nvPr/>
        </p:nvSpPr>
        <p:spPr>
          <a:xfrm>
            <a:off x="2058180" y="3844609"/>
            <a:ext cx="1937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ハッシュ値を</a:t>
            </a:r>
            <a:r>
              <a:rPr lang="ja-JP" altLang="en-US" sz="2000" dirty="0"/>
              <a:t>送信者の秘密</a:t>
            </a:r>
            <a:r>
              <a:rPr kumimoji="1" lang="ja-JP" altLang="en-US" sz="2000" dirty="0"/>
              <a:t>鍵で暗号化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89" b="95556" l="8527" r="89147">
                        <a14:foregroundMark x1="53488" y1="15000" x2="54264" y2="38889"/>
                        <a14:foregroundMark x1="50388" y1="5556" x2="44186" y2="4444"/>
                        <a14:foregroundMark x1="28682" y1="76667" x2="30233" y2="86111"/>
                        <a14:foregroundMark x1="17054" y1="77778" x2="22481" y2="82222"/>
                        <a14:foregroundMark x1="39535" y1="95556" x2="56589" y2="94444"/>
                        <a14:foregroundMark x1="40310" y1="36111" x2="39535" y2="8889"/>
                        <a14:foregroundMark x1="40310" y1="38889" x2="39535" y2="52778"/>
                        <a14:foregroundMark x1="51938" y1="43333" x2="51938" y2="51667"/>
                        <a14:foregroundMark x1="70543" y1="86111" x2="73643" y2="81111"/>
                        <a14:foregroundMark x1="21705" y1="71111" x2="24806" y2="6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41" y="6102425"/>
            <a:ext cx="524222" cy="7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259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ハッシュ値で改ざんを見抜く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4809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角丸四角形吹き出し 42"/>
          <p:cNvSpPr/>
          <p:nvPr/>
        </p:nvSpPr>
        <p:spPr>
          <a:xfrm>
            <a:off x="4611608" y="3844609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吹き出し 43"/>
          <p:cNvSpPr/>
          <p:nvPr/>
        </p:nvSpPr>
        <p:spPr>
          <a:xfrm>
            <a:off x="2058180" y="3844609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9927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654125" y="5052122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49963" y="501279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144349" y="4858913"/>
            <a:ext cx="723538" cy="809452"/>
          </a:xfrm>
          <a:prstGeom prst="rect">
            <a:avLst/>
          </a:prstGeom>
          <a:solidFill>
            <a:srgbClr val="CCCC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1273" y="5321802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テキスト ボックス 50"/>
          <p:cNvSpPr txBox="1"/>
          <p:nvPr/>
        </p:nvSpPr>
        <p:spPr>
          <a:xfrm>
            <a:off x="2058180" y="3844609"/>
            <a:ext cx="1937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ハッシュ値を</a:t>
            </a:r>
            <a:r>
              <a:rPr lang="ja-JP" altLang="en-US" sz="2000" dirty="0"/>
              <a:t>送信者の秘密</a:t>
            </a:r>
            <a:r>
              <a:rPr kumimoji="1" lang="ja-JP" altLang="en-US" sz="2000" dirty="0"/>
              <a:t>鍵で暗号化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9" b="95556" l="8527" r="89147">
                        <a14:foregroundMark x1="53488" y1="15000" x2="54264" y2="38889"/>
                        <a14:foregroundMark x1="50388" y1="5556" x2="44186" y2="4444"/>
                        <a14:foregroundMark x1="28682" y1="76667" x2="30233" y2="86111"/>
                        <a14:foregroundMark x1="17054" y1="77778" x2="22481" y2="82222"/>
                        <a14:foregroundMark x1="39535" y1="95556" x2="56589" y2="94444"/>
                        <a14:foregroundMark x1="40310" y1="36111" x2="39535" y2="8889"/>
                        <a14:foregroundMark x1="40310" y1="38889" x2="39535" y2="52778"/>
                        <a14:foregroundMark x1="51938" y1="43333" x2="51938" y2="51667"/>
                        <a14:foregroundMark x1="70543" y1="86111" x2="73643" y2="81111"/>
                        <a14:foregroundMark x1="21705" y1="71111" x2="24806" y2="6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73" y="5893685"/>
            <a:ext cx="524222" cy="7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07" y="5054916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252000" y="1514443"/>
            <a:ext cx="86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任意のデータをある数値に変換する関数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ハッシュ値から元のデータを導くことはほぼ不可能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少しでも改ざんがあるとハッシュ値は変わる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データ改ざんの確認の仕組み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47109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角丸四角形吹き出し 19"/>
          <p:cNvSpPr/>
          <p:nvPr/>
        </p:nvSpPr>
        <p:spPr>
          <a:xfrm>
            <a:off x="4611608" y="3841937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吹き出し 20"/>
          <p:cNvSpPr/>
          <p:nvPr/>
        </p:nvSpPr>
        <p:spPr>
          <a:xfrm>
            <a:off x="2058180" y="3841937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2336" y="5471786"/>
            <a:ext cx="1690391" cy="6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654125" y="504945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49963" y="501012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1979712" y="4994065"/>
            <a:ext cx="1872208" cy="1148183"/>
            <a:chOff x="1979712" y="4437112"/>
            <a:chExt cx="1872208" cy="1148183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763" y="4437112"/>
              <a:ext cx="639763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正方形/長方形 27"/>
            <p:cNvSpPr/>
            <p:nvPr/>
          </p:nvSpPr>
          <p:spPr>
            <a:xfrm>
              <a:off x="1979712" y="5081239"/>
              <a:ext cx="1872208" cy="504056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</a:rPr>
                <a:t>A6DC8E03F</a:t>
              </a:r>
              <a:r>
                <a:rPr kumimoji="1" lang="ja-JP" altLang="en-US" sz="1600" dirty="0">
                  <a:solidFill>
                    <a:schemeClr val="tx1"/>
                  </a:solidFill>
                </a:rPr>
                <a:t>・・・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4353" y="5085184"/>
              <a:ext cx="54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7272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8368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82479" y="2852590"/>
            <a:ext cx="8640000" cy="1152820"/>
            <a:chOff x="282479" y="1386246"/>
            <a:chExt cx="8640000" cy="1152820"/>
          </a:xfrm>
        </p:grpSpPr>
        <p:sp>
          <p:nvSpPr>
            <p:cNvPr id="4" name="正方形/長方形 3"/>
            <p:cNvSpPr/>
            <p:nvPr/>
          </p:nvSpPr>
          <p:spPr>
            <a:xfrm flipV="1">
              <a:off x="282479" y="1386246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 flipV="1">
              <a:off x="282479" y="2493347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82479" y="1477684"/>
              <a:ext cx="710963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dirty="0"/>
                <a:t>メール配送の仕組み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081638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ハッシュ値で改ざんを見抜く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4809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角丸四角形吹き出し 42"/>
          <p:cNvSpPr/>
          <p:nvPr/>
        </p:nvSpPr>
        <p:spPr>
          <a:xfrm>
            <a:off x="4611608" y="3844609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吹き出し 43"/>
          <p:cNvSpPr/>
          <p:nvPr/>
        </p:nvSpPr>
        <p:spPr>
          <a:xfrm>
            <a:off x="2058180" y="3844609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9927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654125" y="5052122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49963" y="501279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2336" y="5471786"/>
            <a:ext cx="1690391" cy="6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116607" y="4858913"/>
            <a:ext cx="1751280" cy="939139"/>
            <a:chOff x="2116607" y="4858913"/>
            <a:chExt cx="1751280" cy="939139"/>
          </a:xfrm>
        </p:grpSpPr>
        <p:sp>
          <p:nvSpPr>
            <p:cNvPr id="21" name="正方形/長方形 20"/>
            <p:cNvSpPr/>
            <p:nvPr/>
          </p:nvSpPr>
          <p:spPr>
            <a:xfrm>
              <a:off x="3144349" y="4858913"/>
              <a:ext cx="723538" cy="809452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600" dirty="0">
                  <a:solidFill>
                    <a:schemeClr val="tx1"/>
                  </a:solidFill>
                </a:rPr>
                <a:t>A6DC8E03F</a:t>
              </a:r>
              <a:r>
                <a:rPr lang="en-US" altLang="ja-JP" sz="1600" dirty="0">
                  <a:solidFill>
                    <a:schemeClr val="tx1"/>
                  </a:solidFill>
                </a:rPr>
                <a:t>…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1273" y="5321802"/>
              <a:ext cx="54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07" y="5054916"/>
              <a:ext cx="639763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正方形/長方形 22"/>
          <p:cNvSpPr/>
          <p:nvPr/>
        </p:nvSpPr>
        <p:spPr>
          <a:xfrm>
            <a:off x="252000" y="1514443"/>
            <a:ext cx="86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任意のデータをある数値に変換する関数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ハッシュ値から元のデータを導くことはほぼ不可能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少しでも改ざんがあるとハッシュ値は変わる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データ改ざんの確認の仕組み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525606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866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吹き出し 30"/>
          <p:cNvSpPr/>
          <p:nvPr/>
        </p:nvSpPr>
        <p:spPr>
          <a:xfrm>
            <a:off x="4611608" y="3841935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2058180" y="3841935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54125" y="5049448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501011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59" y="4970216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正方形/長方形 36"/>
          <p:cNvSpPr/>
          <p:nvPr/>
        </p:nvSpPr>
        <p:spPr>
          <a:xfrm>
            <a:off x="4611608" y="5614343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6249" y="5642135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04" y="5819600"/>
            <a:ext cx="658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4611608" y="384193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送信者の公開鍵で復号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0671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ハッシュ値で改ざんを見抜く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吹き出し 30"/>
          <p:cNvSpPr/>
          <p:nvPr/>
        </p:nvSpPr>
        <p:spPr>
          <a:xfrm>
            <a:off x="4611608" y="3841935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2058180" y="3841935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54125" y="5049448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501011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59" y="5499619"/>
            <a:ext cx="658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4611608" y="384193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送信者の公開鍵で復号</a:t>
            </a:r>
            <a:endParaRPr kumimoji="1" lang="ja-JP" altLang="en-US" sz="20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4734455" y="4851696"/>
            <a:ext cx="1751280" cy="939139"/>
            <a:chOff x="2116607" y="4858913"/>
            <a:chExt cx="1751280" cy="939139"/>
          </a:xfrm>
        </p:grpSpPr>
        <p:sp>
          <p:nvSpPr>
            <p:cNvPr id="20" name="正方形/長方形 19"/>
            <p:cNvSpPr/>
            <p:nvPr/>
          </p:nvSpPr>
          <p:spPr>
            <a:xfrm>
              <a:off x="3144349" y="4858913"/>
              <a:ext cx="723538" cy="809452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600" dirty="0">
                  <a:solidFill>
                    <a:schemeClr val="tx1"/>
                  </a:solidFill>
                </a:rPr>
                <a:t>A6DC8E03F</a:t>
              </a:r>
              <a:r>
                <a:rPr lang="en-US" altLang="ja-JP" sz="1600" dirty="0">
                  <a:solidFill>
                    <a:schemeClr val="tx1"/>
                  </a:solidFill>
                </a:rPr>
                <a:t>…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1273" y="5321802"/>
              <a:ext cx="54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07" y="5054916"/>
              <a:ext cx="639763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正方形/長方形 25"/>
          <p:cNvSpPr/>
          <p:nvPr/>
        </p:nvSpPr>
        <p:spPr>
          <a:xfrm>
            <a:off x="252000" y="1514443"/>
            <a:ext cx="86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任意のデータをある数値に変換する関数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ハッシュ値から元のデータを導くことはほぼ不可能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少しでも改ざんがあるとハッシュ値は変わる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データ改ざんの確認の仕組み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941194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ハッシュ値で改ざんを見抜く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吹き出し 30"/>
          <p:cNvSpPr/>
          <p:nvPr/>
        </p:nvSpPr>
        <p:spPr>
          <a:xfrm>
            <a:off x="4611608" y="3841935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2058180" y="3841935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54125" y="5049448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501011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762197" y="4851696"/>
            <a:ext cx="723538" cy="809452"/>
          </a:xfrm>
          <a:prstGeom prst="rect">
            <a:avLst/>
          </a:prstGeom>
          <a:solidFill>
            <a:srgbClr val="CCCC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55" y="5047699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5762197" y="4855757"/>
            <a:ext cx="723538" cy="809452"/>
          </a:xfrm>
          <a:prstGeom prst="rect">
            <a:avLst/>
          </a:prstGeom>
          <a:solidFill>
            <a:srgbClr val="FFCC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下矢印 23"/>
          <p:cNvSpPr/>
          <p:nvPr/>
        </p:nvSpPr>
        <p:spPr>
          <a:xfrm rot="16200000">
            <a:off x="5452503" y="5156171"/>
            <a:ext cx="218375" cy="348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852994" y="569939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ハッシュ関数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45106" y="3841937"/>
            <a:ext cx="21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ハッシュ関数で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ハッシュ値を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導出</a:t>
            </a:r>
            <a:endParaRPr kumimoji="1" lang="ja-JP" altLang="en-US" sz="2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252000" y="1514443"/>
            <a:ext cx="86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任意のデータをある数値に変換する関数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ハッシュ値から元のデータを導くことはほぼ不可能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少しでも改ざんがあるとハッシュ値は変わる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データ改ざんの確認の仕組み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650398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11024 -0.1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ハッシュ値で改ざんを見抜く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5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吹き出し 30"/>
          <p:cNvSpPr/>
          <p:nvPr/>
        </p:nvSpPr>
        <p:spPr>
          <a:xfrm>
            <a:off x="4611608" y="3841935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2058180" y="3841935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3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54125" y="5049448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49963" y="501011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775043" y="4022994"/>
            <a:ext cx="723538" cy="809452"/>
          </a:xfrm>
          <a:prstGeom prst="rect">
            <a:avLst/>
          </a:prstGeom>
          <a:solidFill>
            <a:srgbClr val="CCCC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55" y="5047699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5763651" y="4861321"/>
            <a:ext cx="723538" cy="809452"/>
          </a:xfrm>
          <a:prstGeom prst="rect">
            <a:avLst/>
          </a:prstGeom>
          <a:solidFill>
            <a:srgbClr val="FFCC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lang="en-US" altLang="ja-JP" sz="1600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左右矢印 20"/>
          <p:cNvSpPr/>
          <p:nvPr/>
        </p:nvSpPr>
        <p:spPr>
          <a:xfrm rot="18515141">
            <a:off x="6271678" y="4658615"/>
            <a:ext cx="756569" cy="484632"/>
          </a:xfrm>
          <a:prstGeom prst="leftRightArrow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282493" y="3862584"/>
            <a:ext cx="2046366" cy="879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同じなら</a:t>
            </a:r>
            <a:r>
              <a:rPr kumimoji="1" lang="ja-JP" altLang="en-US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改ざん</a:t>
            </a:r>
            <a:endParaRPr kumimoji="1" lang="en-US" altLang="ja-JP" dirty="0">
              <a:solidFill>
                <a:schemeClr val="tx1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されていない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52000" y="1514443"/>
            <a:ext cx="864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任意のデータをある数値に変換する関数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ハッシュ値から元のデータを導くことはほぼ不可能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少しでも改ざんがあるとハッシュ値は変わる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データ改ざんの確認の仕組み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11382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角丸四角形吹き出し 19"/>
          <p:cNvSpPr/>
          <p:nvPr/>
        </p:nvSpPr>
        <p:spPr>
          <a:xfrm>
            <a:off x="2058180" y="3841937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角丸四角形吹き出し 21"/>
          <p:cNvSpPr/>
          <p:nvPr/>
        </p:nvSpPr>
        <p:spPr>
          <a:xfrm>
            <a:off x="4611608" y="3841937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4125" y="504945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49963" y="501012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59" y="497021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611608" y="5614345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45106" y="3841937"/>
            <a:ext cx="219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ハッシュ関数で</a:t>
            </a:r>
            <a:endParaRPr lang="en-US" altLang="ja-JP" sz="2000" dirty="0"/>
          </a:p>
          <a:p>
            <a:pPr algn="ctr"/>
            <a:r>
              <a:rPr lang="ja-JP" altLang="en-US" sz="2000" dirty="0"/>
              <a:t>ハッシュ値を</a:t>
            </a:r>
            <a:endParaRPr lang="en-US" altLang="ja-JP" sz="2000" dirty="0"/>
          </a:p>
          <a:p>
            <a:pPr algn="ctr"/>
            <a:r>
              <a:rPr lang="ja-JP" altLang="en-US" sz="2000" dirty="0"/>
              <a:t>導出</a:t>
            </a:r>
            <a:endParaRPr kumimoji="1" lang="ja-JP" altLang="en-US" sz="2000" dirty="0"/>
          </a:p>
        </p:txBody>
      </p:sp>
      <p:sp>
        <p:nvSpPr>
          <p:cNvPr id="28" name="正方形/長方形 27"/>
          <p:cNvSpPr/>
          <p:nvPr/>
        </p:nvSpPr>
        <p:spPr>
          <a:xfrm>
            <a:off x="4641368" y="4967730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860031" y="6290209"/>
            <a:ext cx="1457641" cy="504056"/>
          </a:xfrm>
          <a:prstGeom prst="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ハッシュ関数</a:t>
            </a:r>
          </a:p>
        </p:txBody>
      </p:sp>
    </p:spTree>
    <p:extLst>
      <p:ext uri="{BB962C8B-B14F-4D97-AF65-F5344CB8AC3E}">
        <p14:creationId xmlns:p14="http://schemas.microsoft.com/office/powerpoint/2010/main" val="27246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2413 -0.2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16 L -0.0033 0.094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8" grpId="1" animBg="1"/>
      <p:bldP spid="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2000" y="1639568"/>
            <a:ext cx="86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</a:t>
            </a:r>
            <a:r>
              <a:rPr lang="en-US" altLang="ja-JP" sz="2400" dirty="0"/>
              <a:t>…</a:t>
            </a:r>
            <a:r>
              <a:rPr lang="ja-JP" altLang="en-US" sz="2400" dirty="0"/>
              <a:t>ハッシュ関数から導出されるデータを表現した数値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ハッシュ関数</a:t>
            </a:r>
            <a:r>
              <a:rPr lang="en-US" altLang="ja-JP" sz="2400" dirty="0"/>
              <a:t>:</a:t>
            </a:r>
            <a:r>
              <a:rPr lang="ja-JP" altLang="en-US" sz="2400" dirty="0"/>
              <a:t>任意の文字列をある数値に変換する関数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ハッシュ値から元の文字列を導くことはほぼ不可能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少しでも改ざんがあると値が変わる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ハッシュ関数とデータ改ざん確認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5" y="5642137"/>
            <a:ext cx="158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角丸四角形吹き出し 42"/>
          <p:cNvSpPr/>
          <p:nvPr/>
        </p:nvSpPr>
        <p:spPr>
          <a:xfrm>
            <a:off x="2058180" y="3841937"/>
            <a:ext cx="1937756" cy="2397050"/>
          </a:xfrm>
          <a:prstGeom prst="wedgeRoundRectCallout">
            <a:avLst>
              <a:gd name="adj1" fmla="val -43218"/>
              <a:gd name="adj2" fmla="val 60295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F96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3" y="5557255"/>
            <a:ext cx="17256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角丸四角形吹き出し 44"/>
          <p:cNvSpPr/>
          <p:nvPr/>
        </p:nvSpPr>
        <p:spPr>
          <a:xfrm>
            <a:off x="4611608" y="3841937"/>
            <a:ext cx="2030343" cy="2415220"/>
          </a:xfrm>
          <a:prstGeom prst="wedgeRoundRectCallout">
            <a:avLst>
              <a:gd name="adj1" fmla="val 37629"/>
              <a:gd name="adj2" fmla="val 61227"/>
              <a:gd name="adj3" fmla="val 16667"/>
            </a:avLst>
          </a:prstGeom>
          <a:solidFill>
            <a:schemeClr val="bg1"/>
          </a:solidFill>
          <a:ln w="381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4125" y="5049450"/>
            <a:ext cx="16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送信側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49963" y="501012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受信</a:t>
            </a:r>
            <a:r>
              <a:rPr kumimoji="1" lang="ja-JP" altLang="en-US" dirty="0"/>
              <a:t>側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59" y="4970218"/>
            <a:ext cx="639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6660000" y="3940953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572000" y="5632953"/>
            <a:ext cx="1872208" cy="504056"/>
          </a:xfrm>
          <a:prstGeom prst="rect">
            <a:avLst/>
          </a:prstGeom>
          <a:solidFill>
            <a:srgbClr val="CC99FF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A6DC8E03F</a:t>
            </a:r>
            <a:r>
              <a:rPr kumimoji="1" lang="ja-JP" altLang="en-US" sz="1600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16015" y="3841938"/>
            <a:ext cx="192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送信されたハッシュ値と比べる</a:t>
            </a:r>
            <a:endParaRPr kumimoji="1" lang="ja-JP" altLang="en-US" sz="2000" dirty="0"/>
          </a:p>
        </p:txBody>
      </p:sp>
      <p:sp>
        <p:nvSpPr>
          <p:cNvPr id="52" name="左右矢印 51"/>
          <p:cNvSpPr/>
          <p:nvPr/>
        </p:nvSpPr>
        <p:spPr>
          <a:xfrm rot="18515141">
            <a:off x="6116761" y="4730125"/>
            <a:ext cx="1216152" cy="484632"/>
          </a:xfrm>
          <a:prstGeom prst="leftRightArrow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2555776" y="4778041"/>
            <a:ext cx="3096344" cy="914400"/>
          </a:xfrm>
          <a:prstGeom prst="rect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同じなら</a:t>
            </a:r>
            <a:r>
              <a:rPr kumimoji="1" lang="ja-JP" altLang="en-US" dirty="0">
                <a:solidFill>
                  <a:srgbClr val="FFFF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改ざん</a:t>
            </a:r>
            <a:br>
              <a:rPr kumimoji="1" lang="en-US" altLang="ja-JP" dirty="0">
                <a:solidFill>
                  <a:srgbClr val="FFFF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</a:br>
            <a:r>
              <a:rPr kumimoji="1" lang="ja-JP" altLang="en-US" dirty="0">
                <a:solidFill>
                  <a:srgbClr val="FFFF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されていない</a:t>
            </a:r>
          </a:p>
        </p:txBody>
      </p:sp>
    </p:spTree>
    <p:extLst>
      <p:ext uri="{BB962C8B-B14F-4D97-AF65-F5344CB8AC3E}">
        <p14:creationId xmlns:p14="http://schemas.microsoft.com/office/powerpoint/2010/main" val="224323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2479" y="2399548"/>
            <a:ext cx="8640000" cy="2058905"/>
            <a:chOff x="282479" y="2877529"/>
            <a:chExt cx="8640000" cy="2058905"/>
          </a:xfrm>
        </p:grpSpPr>
        <p:sp>
          <p:nvSpPr>
            <p:cNvPr id="10" name="正方形/長方形 9"/>
            <p:cNvSpPr/>
            <p:nvPr/>
          </p:nvSpPr>
          <p:spPr>
            <a:xfrm flipV="1">
              <a:off x="282479" y="2877529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 flipV="1">
              <a:off x="282479" y="4890715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82479" y="2944028"/>
              <a:ext cx="634019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dirty="0"/>
                <a:t>メールを</a:t>
              </a:r>
              <a:endParaRPr kumimoji="1" lang="en-US" altLang="ja-JP" sz="6000" dirty="0"/>
            </a:p>
            <a:p>
              <a:r>
                <a:rPr kumimoji="1" lang="ja-JP" altLang="en-US" sz="6000" dirty="0"/>
                <a:t>利用する際の注意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225345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メール利用の際の注意・マナー</a:t>
              </a:r>
              <a:r>
                <a:rPr lang="en-US" altLang="ja-JP" sz="4400" dirty="0"/>
                <a:t> 1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4895"/>
            <a:ext cx="864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相手の立場になって読み返す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最初に宛名を書き</a:t>
            </a:r>
            <a:r>
              <a:rPr lang="en-US" altLang="ja-JP" sz="2800" dirty="0"/>
              <a:t>, </a:t>
            </a:r>
            <a:r>
              <a:rPr lang="ja-JP" altLang="en-US" sz="2800" dirty="0"/>
              <a:t>次に名乗る</a:t>
            </a:r>
            <a:endParaRPr lang="en-US" altLang="ja-JP" sz="2800" dirty="0"/>
          </a:p>
          <a:p>
            <a:pPr lvl="2"/>
            <a:r>
              <a:rPr lang="ja-JP" altLang="en-US" sz="2800" dirty="0"/>
              <a:t>ニュートン様，</a:t>
            </a:r>
            <a:endParaRPr lang="en-US" altLang="ja-JP" sz="2800" dirty="0"/>
          </a:p>
          <a:p>
            <a:pPr lvl="2"/>
            <a:r>
              <a:rPr lang="ja-JP" altLang="en-US" sz="2800" dirty="0"/>
              <a:t>アインシュタインです．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機種依存文字を使わない</a:t>
            </a:r>
          </a:p>
          <a:p>
            <a:pPr lvl="2"/>
            <a:r>
              <a:rPr lang="ja-JP" altLang="en-US" sz="2800" dirty="0"/>
              <a:t>半角カタカナ，「①」，「℡」 </a:t>
            </a:r>
            <a:r>
              <a:rPr lang="en-US" altLang="ja-JP" sz="2800" dirty="0"/>
              <a:t>, </a:t>
            </a:r>
            <a:r>
              <a:rPr lang="ja-JP" altLang="en-US" sz="2800" dirty="0"/>
              <a:t>「</a:t>
            </a:r>
            <a:r>
              <a:rPr lang="en-US" altLang="ja-JP" sz="2800" dirty="0"/>
              <a:t>Ⅱ</a:t>
            </a:r>
            <a:r>
              <a:rPr lang="ja-JP" altLang="en-US" sz="2800" dirty="0"/>
              <a:t>」など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あまり大きなファイルを添付しない</a:t>
            </a:r>
          </a:p>
          <a:p>
            <a:pPr lvl="2"/>
            <a:r>
              <a:rPr lang="en-US" altLang="ja-JP" sz="2800" dirty="0"/>
              <a:t>10 MB </a:t>
            </a:r>
            <a:r>
              <a:rPr lang="ja-JP" altLang="en-US" sz="2800" dirty="0"/>
              <a:t>以上のメールは北大外と送受信できない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HTML </a:t>
            </a:r>
            <a:r>
              <a:rPr lang="ja-JP" altLang="en-US" sz="2800" dirty="0"/>
              <a:t>形式のメールに注意</a:t>
            </a:r>
          </a:p>
          <a:p>
            <a:pPr lvl="2"/>
            <a:r>
              <a:rPr lang="ja-JP" altLang="en-US" sz="2800" dirty="0"/>
              <a:t>初期設定が </a:t>
            </a:r>
            <a:r>
              <a:rPr lang="en-US" altLang="ja-JP" sz="2800" dirty="0"/>
              <a:t>HTML </a:t>
            </a:r>
            <a:r>
              <a:rPr lang="ja-JP" altLang="en-US" sz="2800" dirty="0"/>
              <a:t>形式のメーラがある</a:t>
            </a:r>
          </a:p>
        </p:txBody>
      </p:sp>
    </p:spTree>
    <p:extLst>
      <p:ext uri="{BB962C8B-B14F-4D97-AF65-F5344CB8AC3E}">
        <p14:creationId xmlns:p14="http://schemas.microsoft.com/office/powerpoint/2010/main" val="3499957578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342725" y="403433"/>
            <a:ext cx="3776609" cy="4854367"/>
            <a:chOff x="401992" y="444500"/>
            <a:chExt cx="4589108" cy="589873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t="11382" r="56911"/>
            <a:stretch/>
          </p:blipFill>
          <p:spPr>
            <a:xfrm>
              <a:off x="401992" y="444500"/>
              <a:ext cx="4589108" cy="5898735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6" name="正方形/長方形 5"/>
            <p:cNvSpPr/>
            <p:nvPr/>
          </p:nvSpPr>
          <p:spPr>
            <a:xfrm>
              <a:off x="1082040" y="3053080"/>
              <a:ext cx="741680" cy="13716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082040" y="2113280"/>
              <a:ext cx="1137920" cy="20828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857659" y="1038022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html</a:t>
            </a:r>
            <a:r>
              <a:rPr kumimoji="1" lang="ja-JP" altLang="en-US" sz="2800" dirty="0"/>
              <a:t>メールの例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つ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82053" y="933882"/>
            <a:ext cx="1137920" cy="208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15282" t="22655" r="33913" b="9399"/>
          <a:stretch/>
        </p:blipFill>
        <p:spPr>
          <a:xfrm>
            <a:off x="4228749" y="2550165"/>
            <a:ext cx="4759216" cy="39780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68594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52000" y="481092"/>
              <a:ext cx="69557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電子メール（</a:t>
              </a:r>
              <a:r>
                <a:rPr lang="en-US" altLang="ja-JP" sz="4400" dirty="0"/>
                <a:t>e-mail</a:t>
              </a:r>
              <a:r>
                <a:rPr lang="ja-JP" altLang="en-US" sz="4400" dirty="0"/>
                <a:t>）とは</a:t>
              </a:r>
              <a:endParaRPr kumimoji="1" lang="ja-JP" altLang="en-US" sz="4400" dirty="0"/>
            </a:p>
          </p:txBody>
        </p:sp>
        <p:sp>
          <p:nvSpPr>
            <p:cNvPr id="9" name="正方形/長方形 8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252000" y="1629081"/>
            <a:ext cx="8649625" cy="1384995"/>
          </a:xfrm>
          <a:prstGeom prst="rect">
            <a:avLst/>
          </a:prstGeom>
          <a:ln w="25400"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電子メール</a:t>
            </a:r>
            <a:endParaRPr lang="en-US" altLang="ja-JP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r>
              <a:rPr lang="ja-JP" altLang="en-US" sz="2800" dirty="0"/>
              <a:t>ネットワークを通じてやりとりするメッセージの一つ</a:t>
            </a:r>
            <a:endParaRPr lang="en-US" altLang="ja-JP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27549" y="3480200"/>
            <a:ext cx="62889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携帯メール，</a:t>
            </a:r>
            <a:r>
              <a:rPr kumimoji="1" lang="en-US" altLang="ja-JP" sz="2800" dirty="0"/>
              <a:t>web</a:t>
            </a:r>
            <a:r>
              <a:rPr kumimoji="1" lang="ja-JP" altLang="en-US" sz="2800" dirty="0"/>
              <a:t>メール，</a:t>
            </a:r>
            <a:endParaRPr kumimoji="1" lang="en-US" altLang="ja-JP" sz="2800" dirty="0"/>
          </a:p>
          <a:p>
            <a:pPr algn="ctr"/>
            <a:r>
              <a:rPr kumimoji="1" lang="en-US" altLang="ja-JP" sz="2800" dirty="0"/>
              <a:t>PC</a:t>
            </a:r>
            <a:r>
              <a:rPr kumimoji="1" lang="ja-JP" altLang="en-US" sz="2800" dirty="0"/>
              <a:t>のメールソフトを介したメールなど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61625" y="4809931"/>
            <a:ext cx="864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配送にはサーバ・クライアントシステムを使用</a:t>
            </a:r>
            <a:endParaRPr lang="en-US" altLang="ja-JP" sz="2800" dirty="0"/>
          </a:p>
          <a:p>
            <a:pPr marL="914400" lvl="1" indent="-457200">
              <a:buFontTx/>
              <a:buChar char="-"/>
            </a:pPr>
            <a:r>
              <a:rPr lang="ja-JP" altLang="en-US" sz="2800" dirty="0"/>
              <a:t>サーバ：</a:t>
            </a:r>
            <a:r>
              <a:rPr lang="en-US" altLang="ja-JP" sz="2800" dirty="0">
                <a:solidFill>
                  <a:srgbClr val="FF0000"/>
                </a:solidFill>
              </a:rPr>
              <a:t>MTA (</a:t>
            </a:r>
            <a:r>
              <a:rPr lang="ja-JP" altLang="en-US" sz="2800" dirty="0">
                <a:solidFill>
                  <a:srgbClr val="FF0000"/>
                </a:solidFill>
              </a:rPr>
              <a:t>メールサーバ</a:t>
            </a:r>
            <a:r>
              <a:rPr lang="en-US" altLang="ja-JP" sz="2800" dirty="0">
                <a:solidFill>
                  <a:srgbClr val="FF0000"/>
                </a:solidFill>
              </a:rPr>
              <a:t>)</a:t>
            </a:r>
          </a:p>
          <a:p>
            <a:pPr marL="914400" lvl="1" indent="-457200">
              <a:buFontTx/>
              <a:buChar char="-"/>
            </a:pPr>
            <a:r>
              <a:rPr lang="ja-JP" altLang="en-US" sz="2800" dirty="0"/>
              <a:t>クライアント：</a:t>
            </a:r>
            <a:r>
              <a:rPr lang="en-US" altLang="ja-JP" sz="2800" dirty="0">
                <a:solidFill>
                  <a:srgbClr val="FF0000"/>
                </a:solidFill>
              </a:rPr>
              <a:t>MUA (</a:t>
            </a:r>
            <a:r>
              <a:rPr lang="ja-JP" altLang="en-US" sz="2800" dirty="0">
                <a:solidFill>
                  <a:srgbClr val="FF0000"/>
                </a:solidFill>
              </a:rPr>
              <a:t>メールソフト</a:t>
            </a:r>
            <a:r>
              <a:rPr lang="en-US" altLang="ja-JP" sz="2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869568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メール利用の際の注意・マナー</a:t>
              </a:r>
              <a:r>
                <a:rPr lang="en-US" altLang="ja-JP" sz="4400" dirty="0"/>
                <a:t> 2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29397"/>
            <a:ext cx="8640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クレジットカード番号，暗証番号</a:t>
            </a:r>
            <a:r>
              <a:rPr lang="en-US" altLang="ja-JP" sz="2800" dirty="0"/>
              <a:t>, </a:t>
            </a:r>
            <a:r>
              <a:rPr lang="ja-JP" altLang="en-US" sz="2800" dirty="0"/>
              <a:t>パスワードなどを送らない</a:t>
            </a:r>
          </a:p>
          <a:p>
            <a:pPr marL="914400" lvl="1" indent="-457200">
              <a:buFontTx/>
              <a:buChar char="-"/>
            </a:pPr>
            <a:r>
              <a:rPr lang="ja-JP" altLang="en-US" sz="2400" dirty="0"/>
              <a:t>盗聴される恐れがある</a:t>
            </a:r>
            <a:endParaRPr lang="en-US" altLang="ja-JP" sz="2400" dirty="0"/>
          </a:p>
          <a:p>
            <a:pPr lvl="1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悪質なメールに注意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スパムメール </a:t>
            </a:r>
            <a:r>
              <a:rPr lang="en-US" altLang="ja-JP" sz="2800" dirty="0"/>
              <a:t>(</a:t>
            </a:r>
            <a:r>
              <a:rPr lang="ja-JP" altLang="en-US" sz="2800" dirty="0"/>
              <a:t>迷惑メール</a:t>
            </a:r>
            <a:r>
              <a:rPr lang="en-US" altLang="ja-JP" sz="2800" dirty="0"/>
              <a:t>)</a:t>
            </a:r>
            <a:r>
              <a:rPr lang="ja-JP" altLang="en-US" sz="2800" dirty="0" err="1"/>
              <a:t>，</a:t>
            </a:r>
            <a:r>
              <a:rPr lang="ja-JP" altLang="en-US" sz="2800" dirty="0"/>
              <a:t>チェーンメール，詐欺メール</a:t>
            </a:r>
          </a:p>
          <a:p>
            <a:pPr lvl="2"/>
            <a:r>
              <a:rPr lang="en-US" altLang="ja-JP" sz="2400" dirty="0"/>
              <a:t>- </a:t>
            </a:r>
            <a:r>
              <a:rPr lang="ja-JP" altLang="en-US" sz="2400" dirty="0"/>
              <a:t>迂闊に信じない</a:t>
            </a:r>
          </a:p>
          <a:p>
            <a:pPr lvl="2"/>
            <a:r>
              <a:rPr lang="en-US" altLang="ja-JP" sz="2400" dirty="0"/>
              <a:t>- </a:t>
            </a:r>
            <a:r>
              <a:rPr lang="ja-JP" altLang="en-US" sz="2400" dirty="0"/>
              <a:t>特にフィッシング詐欺に注意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ウイルスメール</a:t>
            </a:r>
          </a:p>
          <a:p>
            <a:pPr lvl="2"/>
            <a:r>
              <a:rPr lang="en-US" altLang="ja-JP" sz="2400" dirty="0"/>
              <a:t>- </a:t>
            </a:r>
            <a:r>
              <a:rPr lang="ja-JP" altLang="en-US" sz="2400" dirty="0"/>
              <a:t>添付ファイルを無闇に開かない</a:t>
            </a:r>
          </a:p>
          <a:p>
            <a:pPr lvl="2"/>
            <a:r>
              <a:rPr lang="en-US" altLang="ja-JP" sz="2400" dirty="0"/>
              <a:t>- URL </a:t>
            </a:r>
            <a:r>
              <a:rPr lang="ja-JP" altLang="en-US" sz="2400" dirty="0"/>
              <a:t>は安易にアクセスしない</a:t>
            </a:r>
          </a:p>
        </p:txBody>
      </p:sp>
    </p:spTree>
    <p:extLst>
      <p:ext uri="{BB962C8B-B14F-4D97-AF65-F5344CB8AC3E}">
        <p14:creationId xmlns:p14="http://schemas.microsoft.com/office/powerpoint/2010/main" val="90728694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82479" y="2852590"/>
            <a:ext cx="8640000" cy="1152820"/>
            <a:chOff x="282479" y="1386246"/>
            <a:chExt cx="8640000" cy="1152820"/>
          </a:xfrm>
        </p:grpSpPr>
        <p:sp>
          <p:nvSpPr>
            <p:cNvPr id="4" name="正方形/長方形 3"/>
            <p:cNvSpPr/>
            <p:nvPr/>
          </p:nvSpPr>
          <p:spPr>
            <a:xfrm flipV="1">
              <a:off x="282479" y="1386246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 flipV="1">
              <a:off x="282479" y="2493347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82479" y="1477684"/>
              <a:ext cx="24929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dirty="0"/>
                <a:t>まとめ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828583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52000" y="1676400"/>
            <a:ext cx="82894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メール送受信の仕組み</a:t>
            </a:r>
            <a:endParaRPr kumimoji="1"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サーバ・クライアントシステム</a:t>
            </a:r>
            <a:endParaRPr kumimoji="1" lang="en-US" altLang="ja-JP" sz="2800" dirty="0"/>
          </a:p>
          <a:p>
            <a:pPr lvl="1"/>
            <a:r>
              <a:rPr lang="en-US" altLang="ja-JP" sz="2400" dirty="0"/>
              <a:t>	</a:t>
            </a:r>
            <a:r>
              <a:rPr lang="ja-JP" altLang="en-US" sz="2400" dirty="0"/>
              <a:t>サーバ</a:t>
            </a:r>
            <a:r>
              <a:rPr lang="en-US" altLang="ja-JP" sz="2400" dirty="0"/>
              <a:t>: </a:t>
            </a:r>
            <a:r>
              <a:rPr lang="ja-JP" altLang="en-US" sz="2400" dirty="0"/>
              <a:t>メールサーバ</a:t>
            </a:r>
            <a:endParaRPr lang="en-US" altLang="ja-JP" sz="2400" dirty="0"/>
          </a:p>
          <a:p>
            <a:pPr lvl="2"/>
            <a:r>
              <a:rPr lang="ja-JP" altLang="en-US" sz="2400" dirty="0"/>
              <a:t>クライアント</a:t>
            </a:r>
            <a:r>
              <a:rPr lang="en-US" altLang="ja-JP" sz="2400" dirty="0"/>
              <a:t>: </a:t>
            </a:r>
            <a:r>
              <a:rPr lang="ja-JP" altLang="en-US" sz="2400" dirty="0"/>
              <a:t>メールソフト</a:t>
            </a:r>
            <a:endParaRPr kumimoji="1"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メールの送受信は</a:t>
            </a:r>
            <a:r>
              <a:rPr kumimoji="1" lang="ja-JP" altLang="en-US" sz="2800" dirty="0">
                <a:solidFill>
                  <a:srgbClr val="FF0000"/>
                </a:solidFill>
              </a:rPr>
              <a:t>メールサーバを介している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メールの構造</a:t>
            </a:r>
            <a:endParaRPr lang="en-US" altLang="ja-JP" sz="2800" dirty="0"/>
          </a:p>
          <a:p>
            <a:pPr lvl="1"/>
            <a:r>
              <a:rPr kumimoji="1" lang="ja-JP" altLang="en-US" sz="2800" dirty="0"/>
              <a:t>メール </a:t>
            </a:r>
            <a:r>
              <a:rPr kumimoji="1" lang="en-US" altLang="ja-JP" sz="2800" dirty="0"/>
              <a:t>= </a:t>
            </a:r>
            <a:r>
              <a:rPr kumimoji="1" lang="ja-JP" altLang="en-US" sz="2800" dirty="0"/>
              <a:t>ヘッダ </a:t>
            </a:r>
            <a:r>
              <a:rPr kumimoji="1" lang="en-US" altLang="ja-JP" sz="2800" dirty="0"/>
              <a:t>+ </a:t>
            </a:r>
            <a:r>
              <a:rPr kumimoji="1" lang="ja-JP" altLang="en-US" sz="2800" dirty="0"/>
              <a:t>空白行 </a:t>
            </a:r>
            <a:r>
              <a:rPr kumimoji="1" lang="en-US" altLang="ja-JP" sz="2800" dirty="0"/>
              <a:t>+</a:t>
            </a:r>
            <a:r>
              <a:rPr lang="ja-JP" altLang="en-US" sz="2800" dirty="0"/>
              <a:t> 本文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077108517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52000" y="1676400"/>
            <a:ext cx="6032421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メールに関するセキュリティ</a:t>
            </a:r>
            <a:endParaRPr lang="en-US" altLang="ja-JP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盗聴を無効化</a:t>
            </a:r>
            <a:r>
              <a:rPr lang="en-US" altLang="ja-JP" sz="2800" dirty="0"/>
              <a:t>: </a:t>
            </a:r>
            <a:r>
              <a:rPr lang="ja-JP" altLang="en-US" sz="2800" dirty="0">
                <a:solidFill>
                  <a:srgbClr val="FF0000"/>
                </a:solidFill>
              </a:rPr>
              <a:t>暗号化・復号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偽装を見抜く</a:t>
            </a:r>
            <a:r>
              <a:rPr lang="en-US" altLang="ja-JP" sz="2800" dirty="0"/>
              <a:t>: </a:t>
            </a:r>
            <a:r>
              <a:rPr lang="ja-JP" altLang="en-US" sz="2800" dirty="0">
                <a:solidFill>
                  <a:srgbClr val="FF0000"/>
                </a:solidFill>
              </a:rPr>
              <a:t>デジタル署名</a:t>
            </a:r>
            <a:endParaRPr lang="en-US" altLang="ja-JP" sz="2800" dirty="0">
              <a:solidFill>
                <a:srgbClr val="FF0000"/>
              </a:solidFill>
            </a:endParaRPr>
          </a:p>
          <a:p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メールのマナーと注意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送信時</a:t>
            </a:r>
            <a:endParaRPr lang="en-US" altLang="ja-JP" sz="2800" dirty="0"/>
          </a:p>
          <a:p>
            <a:pPr lvl="2"/>
            <a:r>
              <a:rPr lang="ja-JP" altLang="en-US" sz="2400" dirty="0"/>
              <a:t>相手の気持ちになってメールを書く</a:t>
            </a:r>
            <a:endParaRPr lang="en-US" altLang="ja-JP" sz="2400" dirty="0"/>
          </a:p>
          <a:p>
            <a:pPr lvl="2"/>
            <a:r>
              <a:rPr lang="ja-JP" altLang="en-US" sz="2400" dirty="0"/>
              <a:t>個人情報は送らない</a:t>
            </a:r>
            <a:endParaRPr lang="en-US" altLang="ja-JP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受信時</a:t>
            </a:r>
            <a:endParaRPr lang="en-US" altLang="ja-JP" sz="2800" dirty="0"/>
          </a:p>
          <a:p>
            <a:pPr lvl="2"/>
            <a:r>
              <a:rPr lang="ja-JP" altLang="en-US" sz="2400" dirty="0"/>
              <a:t>悪質なメールに気を付ける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300850274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r>
                <a:rPr lang="en-US" altLang="ja-JP" sz="4400" dirty="0"/>
                <a:t>: </a:t>
              </a:r>
              <a:r>
                <a:rPr lang="ja-JP" altLang="en-US" sz="4400" dirty="0"/>
                <a:t>メール配送のしくみ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252000" y="1629397"/>
            <a:ext cx="864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メール配送のしくみ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/>
              <a:t>クライアント </a:t>
            </a:r>
            <a:r>
              <a:rPr lang="en-US" altLang="ja-JP" sz="2800" dirty="0"/>
              <a:t>(MUA) </a:t>
            </a:r>
            <a:r>
              <a:rPr lang="ja-JP" altLang="en-US" sz="2800" dirty="0"/>
              <a:t>からメールサーバ </a:t>
            </a:r>
            <a:r>
              <a:rPr lang="en-US" altLang="ja-JP" sz="2800" dirty="0"/>
              <a:t>(MTA) </a:t>
            </a:r>
            <a:r>
              <a:rPr lang="ja-JP" altLang="en-US" sz="2800" dirty="0"/>
              <a:t>へメールを送信</a:t>
            </a:r>
          </a:p>
          <a:p>
            <a:pPr lvl="3"/>
            <a:r>
              <a:rPr lang="en-US" altLang="ja-JP" sz="2000" dirty="0"/>
              <a:t>…</a:t>
            </a:r>
            <a:r>
              <a:rPr lang="ja-JP" altLang="en-US" sz="2000" dirty="0"/>
              <a:t>使用プロトコル</a:t>
            </a:r>
            <a:r>
              <a:rPr lang="en-US" altLang="ja-JP" sz="2000" dirty="0"/>
              <a:t>: SMTP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/>
              <a:t>送信側のメールサーバ </a:t>
            </a:r>
            <a:r>
              <a:rPr lang="en-US" altLang="ja-JP" sz="2800" dirty="0"/>
              <a:t>(MTA) </a:t>
            </a:r>
            <a:r>
              <a:rPr lang="ja-JP" altLang="en-US" sz="2800" dirty="0"/>
              <a:t>から受信側のメールサーバ </a:t>
            </a:r>
            <a:r>
              <a:rPr lang="en-US" altLang="ja-JP" sz="2800" dirty="0"/>
              <a:t>(MTA) </a:t>
            </a:r>
            <a:r>
              <a:rPr lang="ja-JP" altLang="en-US" sz="2800" dirty="0"/>
              <a:t>へメールを送信</a:t>
            </a:r>
          </a:p>
          <a:p>
            <a:pPr lvl="3"/>
            <a:r>
              <a:rPr lang="en-US" altLang="ja-JP" sz="2000" dirty="0"/>
              <a:t>…</a:t>
            </a:r>
            <a:r>
              <a:rPr lang="ja-JP" altLang="en-US" sz="2000" dirty="0"/>
              <a:t>使用プロトコル</a:t>
            </a:r>
            <a:r>
              <a:rPr lang="en-US" altLang="ja-JP" sz="2000" dirty="0"/>
              <a:t>: SMTP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/>
              <a:t>受信側のメールサーバ </a:t>
            </a:r>
            <a:r>
              <a:rPr lang="en-US" altLang="ja-JP" sz="2800" dirty="0"/>
              <a:t>(MTA) </a:t>
            </a:r>
            <a:r>
              <a:rPr lang="ja-JP" altLang="en-US" sz="2800" dirty="0"/>
              <a:t>はメールをメール </a:t>
            </a:r>
            <a:r>
              <a:rPr lang="en-US" altLang="ja-JP" sz="2800" dirty="0"/>
              <a:t>BOX </a:t>
            </a:r>
            <a:r>
              <a:rPr lang="ja-JP" altLang="en-US" sz="2800" dirty="0"/>
              <a:t>に仕分け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/>
              <a:t>受信側のクライアント </a:t>
            </a:r>
            <a:r>
              <a:rPr lang="en-US" altLang="ja-JP" sz="2800" dirty="0"/>
              <a:t>(MUA) </a:t>
            </a:r>
            <a:r>
              <a:rPr lang="ja-JP" altLang="en-US" sz="2800" dirty="0"/>
              <a:t>がメール </a:t>
            </a:r>
            <a:r>
              <a:rPr lang="en-US" altLang="ja-JP" sz="2800" dirty="0"/>
              <a:t>BOX </a:t>
            </a:r>
            <a:r>
              <a:rPr lang="ja-JP" altLang="en-US" sz="2800" dirty="0"/>
              <a:t>からメールを取得 </a:t>
            </a:r>
            <a:r>
              <a:rPr lang="en-US" altLang="ja-JP" sz="2800" dirty="0"/>
              <a:t>(</a:t>
            </a:r>
            <a:r>
              <a:rPr lang="ja-JP" altLang="en-US" sz="2800" dirty="0"/>
              <a:t>見る</a:t>
            </a:r>
            <a:r>
              <a:rPr lang="en-US" altLang="ja-JP" sz="2800" dirty="0"/>
              <a:t>)</a:t>
            </a:r>
          </a:p>
          <a:p>
            <a:pPr lvl="3"/>
            <a:r>
              <a:rPr lang="en-US" altLang="ja-JP" sz="2000" dirty="0"/>
              <a:t>…</a:t>
            </a:r>
            <a:r>
              <a:rPr lang="ja-JP" altLang="en-US" sz="2000" dirty="0"/>
              <a:t>使用プロトコル</a:t>
            </a:r>
            <a:r>
              <a:rPr lang="en-US" altLang="ja-JP" sz="2000" dirty="0"/>
              <a:t>: POP, IMAP</a:t>
            </a:r>
          </a:p>
        </p:txBody>
      </p:sp>
    </p:spTree>
    <p:extLst>
      <p:ext uri="{BB962C8B-B14F-4D97-AF65-F5344CB8AC3E}">
        <p14:creationId xmlns:p14="http://schemas.microsoft.com/office/powerpoint/2010/main" val="2947524753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実習編では</a:t>
              </a:r>
              <a:r>
                <a:rPr lang="en-US" altLang="ja-JP" sz="4400" dirty="0"/>
                <a:t>…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40394"/>
            <a:ext cx="8640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普段，メーラがやっていることを自分たちで体験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メールヘッダを作るところからすべて手動でメールを作成してみよう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送り主も簡単に詐称できてしまう</a:t>
            </a:r>
            <a:r>
              <a:rPr lang="en-US" altLang="ja-JP" sz="2400" dirty="0"/>
              <a:t>…</a:t>
            </a:r>
          </a:p>
          <a:p>
            <a:pPr lvl="1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公開鍵暗号化方式を利用した暗号化・復号を実際に体験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GNU Privacy Guard (GPG) </a:t>
            </a:r>
            <a:r>
              <a:rPr lang="ja-JP" altLang="en-US" sz="2400" dirty="0"/>
              <a:t>を用いて公開鍵・秘密鍵を作って暗号化・復号をしてみよう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844886843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288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参考文献</a:t>
              </a:r>
              <a:r>
                <a:rPr lang="en-US" altLang="ja-JP" sz="4400" dirty="0"/>
                <a:t>(1)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750238"/>
            <a:ext cx="864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情報セキュリティ入門 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- 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デジタル署名：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ITpro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Nikkei Business Publications, 2016 </a:t>
            </a:r>
            <a:r>
              <a:rPr lang="en-US" altLang="ja-JP" sz="2000" dirty="0"/>
              <a:t>http://itpro.nikkeibp.co.jp/article/COLUMN/20060704/242422/</a:t>
            </a:r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古くて新しい、電子メール暗号化対応とその手法　－ ＠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IT,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ITmedia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Inc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2016    </a:t>
            </a:r>
            <a:r>
              <a:rPr lang="en-US" altLang="ja-JP" sz="2000" dirty="0"/>
              <a:t>http://www.atmarkit.co.jp/fsecurity/rensai/mailsec04/mailsec01.html</a:t>
            </a:r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メール受信方式は、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POP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と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IMAP</a:t>
            </a:r>
            <a:r>
              <a:rPr lang="ja-JP" altLang="en-US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、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どっちが便利？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まなぶ</a:t>
            </a:r>
            <a:r>
              <a:rPr lang="ja-JP" altLang="en-US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ろぐ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。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| 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デザインオフィススズキ 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2014</a:t>
            </a:r>
            <a:r>
              <a:rPr lang="ja-JP" altLang="en-US" sz="2000" dirty="0"/>
              <a:t>　　</a:t>
            </a:r>
            <a:r>
              <a:rPr lang="en-US" altLang="ja-JP" sz="2000" dirty="0"/>
              <a:t>http://manablog.dosuzuki.com/diary/post-1963/</a:t>
            </a:r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</a:t>
            </a:r>
          </a:p>
        </p:txBody>
      </p:sp>
    </p:spTree>
    <p:extLst>
      <p:ext uri="{BB962C8B-B14F-4D97-AF65-F5344CB8AC3E}">
        <p14:creationId xmlns:p14="http://schemas.microsoft.com/office/powerpoint/2010/main" val="483003551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288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参考文献</a:t>
              </a:r>
              <a:r>
                <a:rPr lang="en-US" altLang="ja-JP" sz="4400" dirty="0"/>
                <a:t>(2)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750238"/>
            <a:ext cx="864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IMAP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と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POP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の違いを比較してみた。メリットデメリットは？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ケンズニュース～旬で話題の時事ニュース分かりやすくまとめました！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2016</a:t>
            </a:r>
            <a:br>
              <a:rPr lang="en-US" altLang="ja-JP" sz="2000" dirty="0"/>
            </a:br>
            <a:r>
              <a:rPr lang="en-US" altLang="ja-JP" sz="2000" dirty="0">
                <a:hlinkClick r:id="rId2"/>
              </a:rPr>
              <a:t>http://kensnews.net/?p=604</a:t>
            </a:r>
            <a:endParaRPr lang="ja-JP" altLang="en-US" sz="2000" dirty="0"/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用語辞典 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e-Words, 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株式会社インセプト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2016, </a:t>
            </a:r>
            <a:br>
              <a:rPr lang="en-US" altLang="ja-JP" sz="2000" dirty="0"/>
            </a:br>
            <a:r>
              <a:rPr lang="en-US" altLang="ja-JP" sz="2000" dirty="0">
                <a:hlinkClick r:id="rId3"/>
              </a:rPr>
              <a:t>http://e-words.jp/</a:t>
            </a:r>
            <a:endParaRPr lang="en-US" altLang="ja-JP" sz="2000" dirty="0"/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一般財団法人日本情報経済社会推進協会　電子署名・認証センター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JIPDEC, 2016, </a:t>
            </a:r>
            <a:b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</a:br>
            <a:r>
              <a:rPr lang="en-US" altLang="ja-JP" sz="2000" dirty="0">
                <a:hlinkClick r:id="rId4"/>
              </a:rPr>
              <a:t>http://esac.jipdec.or.jp/index.html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Email_client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Wikipedia, 2016</a:t>
            </a:r>
            <a:br>
              <a:rPr lang="en-US" altLang="ja-JP" sz="2000" dirty="0"/>
            </a:br>
            <a:r>
              <a:rPr lang="en-US" altLang="ja-JP" sz="2000" dirty="0">
                <a:hlinkClick r:id="rId5"/>
              </a:rPr>
              <a:t>https://en.wikipedia.org/wiki/Email_client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</p:txBody>
      </p:sp>
    </p:spTree>
    <p:extLst>
      <p:ext uri="{BB962C8B-B14F-4D97-AF65-F5344CB8AC3E}">
        <p14:creationId xmlns:p14="http://schemas.microsoft.com/office/powerpoint/2010/main" val="1948581576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288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参考文献</a:t>
              </a:r>
              <a:r>
                <a:rPr lang="en-US" altLang="ja-JP" sz="4400" dirty="0"/>
                <a:t>(3)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750238"/>
            <a:ext cx="864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メールの送受信を暗号化する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POP3s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／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IMAP4s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／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SMTPs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（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over SSL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）とは － ＠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IT, ,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ITmedia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Inc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2016</a:t>
            </a:r>
            <a:br>
              <a:rPr lang="en-US" altLang="ja-JP" sz="2000" dirty="0"/>
            </a:br>
            <a:r>
              <a:rPr lang="en-US" altLang="ja-JP" sz="2000" dirty="0"/>
              <a:t>http://www.atmarkit.co.jp/fwin2k/win2ktips/973mailovssl/mailovssl.html</a:t>
            </a:r>
            <a:endParaRPr lang="ja-JP" altLang="en-US" sz="2000" dirty="0"/>
          </a:p>
          <a:p>
            <a:pPr lvl="1"/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 2016/07/10)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OpenSSL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日本語サイト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: The Open Source toolkit for SSL/TLS, The OpenSSL Project, 1999 </a:t>
            </a:r>
            <a:br>
              <a:rPr lang="en-US" altLang="ja-JP" sz="2000" dirty="0"/>
            </a:br>
            <a:r>
              <a:rPr lang="en-US" altLang="ja-JP" sz="2000" dirty="0"/>
              <a:t>http://www.infoscience.co.jp/technical/openssl/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ネットワークプログラミングの基礎知識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68user, 2007, </a:t>
            </a:r>
            <a:b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</a:br>
            <a:r>
              <a:rPr lang="en-US" altLang="ja-JP" sz="2000" dirty="0">
                <a:hlinkClick r:id="rId2"/>
              </a:rPr>
              <a:t>http://esac.jipdec.or.jp/index.html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</p:txBody>
      </p:sp>
    </p:spTree>
    <p:extLst>
      <p:ext uri="{BB962C8B-B14F-4D97-AF65-F5344CB8AC3E}">
        <p14:creationId xmlns:p14="http://schemas.microsoft.com/office/powerpoint/2010/main" val="603600102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3288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参考文献</a:t>
              </a:r>
              <a:r>
                <a:rPr lang="en-US" altLang="ja-JP" sz="4400" dirty="0"/>
                <a:t>(4)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750238"/>
            <a:ext cx="864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共通鍵暗号方式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CapmNetwork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2015</a:t>
            </a:r>
            <a:br>
              <a:rPr lang="en-US" altLang="ja-JP" sz="2000" dirty="0"/>
            </a:br>
            <a:r>
              <a:rPr lang="en-US" altLang="ja-JP" sz="2000" dirty="0"/>
              <a:t>http://capm-network.com/?tag=%E5%85%B1%E9%80%9A%E9%8D%B5%E6%9A%97%E5%8F%B7%E6%96%B9%E5%BC%8F</a:t>
            </a:r>
            <a:br>
              <a:rPr lang="en-US" altLang="ja-JP" sz="2000" dirty="0"/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3</a:t>
            </a: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分間 </a:t>
            </a:r>
            <a:r>
              <a:rPr lang="en-US" altLang="ja-JP" sz="2000" dirty="0" err="1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NetWorking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, 3 Minutes Networking, 2002,</a:t>
            </a:r>
            <a:b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</a:br>
            <a:r>
              <a:rPr lang="en-US" altLang="ja-JP" sz="2000" dirty="0"/>
              <a:t>(</a:t>
            </a:r>
            <a:r>
              <a:rPr lang="ja-JP" altLang="en-US" sz="2000" dirty="0"/>
              <a:t>訪問日</a:t>
            </a:r>
            <a:r>
              <a:rPr lang="en-US" altLang="ja-JP" sz="2000" dirty="0"/>
              <a:t>:</a:t>
            </a:r>
            <a:r>
              <a:rPr lang="ja-JP" altLang="en-US" sz="2000" dirty="0"/>
              <a:t> </a:t>
            </a:r>
            <a:r>
              <a:rPr lang="en-US" altLang="ja-JP" sz="2000" dirty="0"/>
              <a:t>2016/07/10)</a:t>
            </a:r>
            <a:br>
              <a:rPr lang="en-US" altLang="ja-JP" sz="2000" dirty="0"/>
            </a:br>
            <a:r>
              <a:rPr lang="en-US" altLang="ja-JP" sz="2000" dirty="0">
                <a:hlinkClick r:id="rId2"/>
              </a:rPr>
              <a:t>http://www5e.biglobe.ne.jp/%257eaji/3min/index.html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総務省－インターネット等を利用する方法による選挙運動の解禁等</a:t>
            </a:r>
            <a:r>
              <a:rPr lang="en-US" altLang="ja-JP" sz="2000" dirty="0">
                <a:latin typeface="源柔ゴシックL等幅 Bold" panose="020B0609020203020207" pitchFamily="49" charset="-128"/>
                <a:ea typeface="源柔ゴシックL等幅 Bold" panose="020B0609020203020207" pitchFamily="49" charset="-128"/>
                <a:cs typeface="源柔ゴシックL等幅 Bold" panose="020B0609020203020207" pitchFamily="49" charset="-128"/>
              </a:rPr>
              <a:t> (2009)</a:t>
            </a:r>
          </a:p>
          <a:p>
            <a:pPr lvl="1"/>
            <a:r>
              <a:rPr lang="en-US" altLang="ja-JP" sz="2000" dirty="0">
                <a:latin typeface="+mn-ea"/>
                <a:cs typeface="源柔ゴシックL等幅 Bold" panose="020B0609020203020207" pitchFamily="49" charset="-128"/>
              </a:rPr>
              <a:t>(</a:t>
            </a:r>
            <a:r>
              <a:rPr lang="ja-JP" altLang="en-US" sz="2000" dirty="0">
                <a:latin typeface="+mn-ea"/>
                <a:cs typeface="源柔ゴシックL等幅 Bold" panose="020B0609020203020207" pitchFamily="49" charset="-128"/>
              </a:rPr>
              <a:t>訪問日</a:t>
            </a:r>
            <a:r>
              <a:rPr lang="en-US" altLang="ja-JP" sz="2000" dirty="0">
                <a:latin typeface="+mn-ea"/>
                <a:cs typeface="源柔ゴシックL等幅 Bold" panose="020B0609020203020207" pitchFamily="49" charset="-128"/>
              </a:rPr>
              <a:t>: 2016/07/10)</a:t>
            </a:r>
          </a:p>
          <a:p>
            <a:pPr lvl="1"/>
            <a:r>
              <a:rPr lang="en-US" altLang="ja-JP" sz="2000" dirty="0">
                <a:latin typeface="+mn-ea"/>
                <a:cs typeface="源柔ゴシックL等幅 Bold" panose="020B0609020203020207" pitchFamily="49" charset="-128"/>
              </a:rPr>
              <a:t>http://www.soumu.go.jp/senkyo/senkyo_s/naruhodo/naruhodo10_2.html</a:t>
            </a:r>
          </a:p>
        </p:txBody>
      </p:sp>
    </p:spTree>
    <p:extLst>
      <p:ext uri="{BB962C8B-B14F-4D97-AF65-F5344CB8AC3E}">
        <p14:creationId xmlns:p14="http://schemas.microsoft.com/office/powerpoint/2010/main" val="4374187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メールサーバとは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252000" y="1629424"/>
            <a:ext cx="8640000" cy="1815882"/>
          </a:xfrm>
          <a:prstGeom prst="rect">
            <a:avLst/>
          </a:prstGeom>
          <a:ln w="25400"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endParaRPr lang="en-US" altLang="ja-JP" sz="28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r>
              <a:rPr lang="ja-JP" altLang="en-US" sz="2800" dirty="0"/>
              <a:t>クライアントの要求に応じて</a:t>
            </a:r>
            <a:r>
              <a:rPr lang="en-US" altLang="ja-JP" sz="2800" dirty="0"/>
              <a:t>,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ja-JP" altLang="en-US" sz="28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電子メール（以下メール）の送受信サービス</a:t>
            </a:r>
            <a:r>
              <a:rPr lang="ja-JP" altLang="en-US" sz="2800" dirty="0"/>
              <a:t>を提供するソフトウェア／計算機</a:t>
            </a:r>
            <a:endParaRPr lang="en-US" altLang="ja-JP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2001" y="3801983"/>
            <a:ext cx="86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手元の計算機を</a:t>
            </a:r>
            <a:r>
              <a:rPr lang="ja-JP" altLang="en-US" sz="2800" dirty="0"/>
              <a:t>常時ネットワークに接続しなくてもメール受け取り可能</a:t>
            </a:r>
            <a:endParaRPr lang="en-US" altLang="ja-JP" sz="2800" dirty="0"/>
          </a:p>
          <a:p>
            <a:pPr lvl="1"/>
            <a:r>
              <a:rPr kumimoji="1" lang="en-US" altLang="ja-JP" sz="2800" dirty="0"/>
              <a:t>- </a:t>
            </a:r>
            <a:r>
              <a:rPr kumimoji="1" lang="ja-JP" altLang="en-US" sz="2800" dirty="0"/>
              <a:t>メールサーバがメールを取り置き</a:t>
            </a:r>
          </a:p>
        </p:txBody>
      </p:sp>
    </p:spTree>
    <p:extLst>
      <p:ext uri="{BB962C8B-B14F-4D97-AF65-F5344CB8AC3E}">
        <p14:creationId xmlns:p14="http://schemas.microsoft.com/office/powerpoint/2010/main" val="3759703610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82479" y="2852590"/>
            <a:ext cx="8640000" cy="1152820"/>
            <a:chOff x="282479" y="1386246"/>
            <a:chExt cx="8640000" cy="1152820"/>
          </a:xfrm>
        </p:grpSpPr>
        <p:sp>
          <p:nvSpPr>
            <p:cNvPr id="4" name="正方形/長方形 3"/>
            <p:cNvSpPr/>
            <p:nvPr/>
          </p:nvSpPr>
          <p:spPr>
            <a:xfrm flipV="1">
              <a:off x="282479" y="1386246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 flipV="1">
              <a:off x="282479" y="2493347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82479" y="1477684"/>
              <a:ext cx="78790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dirty="0"/>
                <a:t>おまけ</a:t>
              </a:r>
              <a:r>
                <a:rPr kumimoji="1" lang="en-US" altLang="ja-JP" sz="6000" dirty="0"/>
                <a:t>: </a:t>
              </a:r>
              <a:r>
                <a:rPr kumimoji="1" lang="ja-JP" altLang="en-US" sz="6000" dirty="0"/>
                <a:t>詳しいまとめ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606095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7520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r>
                <a:rPr lang="en-US" altLang="ja-JP" sz="4400" dirty="0"/>
                <a:t>: </a:t>
              </a:r>
              <a:r>
                <a:rPr lang="ja-JP" altLang="en-US" sz="4400" dirty="0"/>
                <a:t>メール配送のしくみ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1" y="5047160"/>
            <a:ext cx="1584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10391" y="2379596"/>
            <a:ext cx="2735263" cy="4175125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22" y="2670108"/>
            <a:ext cx="9937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098322" y="2379596"/>
            <a:ext cx="2735262" cy="4175125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09" y="5116446"/>
            <a:ext cx="1150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97" y="2595496"/>
            <a:ext cx="958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952920" y="6123320"/>
            <a:ext cx="1223962" cy="43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dirty="0">
                <a:solidFill>
                  <a:srgbClr val="990099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送信側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947384" y="6123319"/>
            <a:ext cx="1223963" cy="43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dirty="0">
                <a:solidFill>
                  <a:srgbClr val="990099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受信側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62300" y="3823342"/>
            <a:ext cx="1912250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66809" y="6240096"/>
            <a:ext cx="2071687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809504" y="5980046"/>
            <a:ext cx="2135243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38247" y="2739958"/>
            <a:ext cx="792163" cy="2287647"/>
          </a:xfrm>
          <a:custGeom>
            <a:avLst/>
            <a:gdLst>
              <a:gd name="T0" fmla="*/ 20309482 w 21600"/>
              <a:gd name="T1" fmla="*/ 0 h 21600"/>
              <a:gd name="T2" fmla="*/ 20309482 w 21600"/>
              <a:gd name="T3" fmla="*/ 165608675 h 21600"/>
              <a:gd name="T4" fmla="*/ 4371236 w 21600"/>
              <a:gd name="T5" fmla="*/ 294221708 h 21600"/>
              <a:gd name="T6" fmla="*/ 29051955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627397" y="2955858"/>
            <a:ext cx="647700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5955447" y="2955858"/>
            <a:ext cx="650875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 rot="5400000">
            <a:off x="7077810" y="3567045"/>
            <a:ext cx="2087562" cy="1008063"/>
          </a:xfrm>
          <a:custGeom>
            <a:avLst/>
            <a:gdLst>
              <a:gd name="T0" fmla="*/ 141041874 w 21600"/>
              <a:gd name="T1" fmla="*/ 0 h 21600"/>
              <a:gd name="T2" fmla="*/ 141041874 w 21600"/>
              <a:gd name="T3" fmla="*/ 26480742 h 21600"/>
              <a:gd name="T4" fmla="*/ 30356727 w 21600"/>
              <a:gd name="T5" fmla="*/ 47045880 h 21600"/>
              <a:gd name="T6" fmla="*/ 201755329 w 21600"/>
              <a:gd name="T7" fmla="*/ 132403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259966" y="3087190"/>
            <a:ext cx="2592388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US" sz="25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ネットワーク</a:t>
            </a:r>
            <a:endParaRPr lang="en-US" altLang="ja-JP" sz="2500" dirty="0">
              <a:solidFill>
                <a:srgbClr val="0070C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693291" y="4268822"/>
            <a:ext cx="844550" cy="641350"/>
            <a:chOff x="306" y="2901"/>
            <a:chExt cx="532" cy="404"/>
          </a:xfrm>
        </p:grpSpPr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171347" y="3748021"/>
            <a:ext cx="1906587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2000" y="1617374"/>
            <a:ext cx="818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メールの送受信は</a:t>
            </a:r>
            <a:r>
              <a:rPr lang="ja-JP" altLang="en-US" sz="2800" u="sng" dirty="0"/>
              <a:t>メールサーバが仲介</a:t>
            </a:r>
            <a:r>
              <a:rPr lang="ja-JP" altLang="en-US" sz="2800" dirty="0"/>
              <a:t>している</a:t>
            </a:r>
            <a:endParaRPr kumimoji="1" lang="en-US" altLang="ja-JP" sz="2800" dirty="0"/>
          </a:p>
        </p:txBody>
      </p:sp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8253293" y="3660852"/>
            <a:ext cx="844550" cy="641350"/>
            <a:chOff x="306" y="2901"/>
            <a:chExt cx="532" cy="404"/>
          </a:xfrm>
        </p:grpSpPr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1383611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r>
                <a:rPr lang="en-US" altLang="ja-JP" sz="4400" dirty="0"/>
                <a:t>: </a:t>
              </a:r>
              <a:r>
                <a:rPr lang="ja-JP" altLang="en-US" sz="4400" dirty="0"/>
                <a:t>メール配送のプロトコル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52000" y="1676400"/>
            <a:ext cx="85459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送信側クライアント～受信側メールサーバ</a:t>
            </a:r>
            <a:endParaRPr kumimoji="1" lang="en-US" altLang="ja-JP" sz="2800" dirty="0"/>
          </a:p>
          <a:p>
            <a:pPr lvl="1"/>
            <a:r>
              <a:rPr lang="en-US" altLang="ja-JP" sz="2800" dirty="0">
                <a:solidFill>
                  <a:srgbClr val="FF0000"/>
                </a:solidFill>
              </a:rPr>
              <a:t>SMTP</a:t>
            </a:r>
            <a:r>
              <a:rPr lang="en-US" altLang="ja-JP" sz="2800" dirty="0"/>
              <a:t>; Simple Mail Transfer Protocol</a:t>
            </a:r>
          </a:p>
          <a:p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受信側メールサーバ～受信側クライアント</a:t>
            </a:r>
            <a:endParaRPr lang="en-US" altLang="ja-JP" sz="2800" dirty="0"/>
          </a:p>
          <a:p>
            <a:pPr lvl="1"/>
            <a:r>
              <a:rPr kumimoji="1" lang="ja-JP" altLang="en-US" sz="2800" dirty="0"/>
              <a:t>取得</a:t>
            </a:r>
            <a:r>
              <a:rPr kumimoji="1" lang="en-US" altLang="ja-JP" sz="2800" dirty="0"/>
              <a:t>…</a:t>
            </a:r>
            <a:r>
              <a:rPr kumimoji="1" lang="en-US" altLang="ja-JP" sz="2800" dirty="0">
                <a:solidFill>
                  <a:srgbClr val="FF0000"/>
                </a:solidFill>
              </a:rPr>
              <a:t>POP</a:t>
            </a:r>
            <a:r>
              <a:rPr lang="en-US" altLang="ja-JP" sz="2800" dirty="0"/>
              <a:t>; Post Office Protocol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lvl="1"/>
            <a:r>
              <a:rPr kumimoji="1" lang="ja-JP" altLang="en-US" sz="2800" dirty="0"/>
              <a:t>閲覧</a:t>
            </a:r>
            <a:r>
              <a:rPr kumimoji="1" lang="en-US" altLang="ja-JP" sz="2800" dirty="0"/>
              <a:t>…</a:t>
            </a:r>
            <a:r>
              <a:rPr kumimoji="1" lang="en-US" altLang="ja-JP" sz="2800" dirty="0">
                <a:solidFill>
                  <a:srgbClr val="FF0000"/>
                </a:solidFill>
              </a:rPr>
              <a:t>IMAP</a:t>
            </a:r>
            <a:r>
              <a:rPr lang="en-US" altLang="ja-JP" sz="2800" dirty="0"/>
              <a:t>; Internet Message Access Protocol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73126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52000" y="481092"/>
            <a:ext cx="8640000" cy="1526360"/>
            <a:chOff x="252000" y="481092"/>
            <a:chExt cx="8640000" cy="15263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752000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r>
                <a:rPr lang="en-US" altLang="ja-JP" sz="4400" dirty="0"/>
                <a:t>: </a:t>
              </a:r>
            </a:p>
            <a:p>
              <a:r>
                <a:rPr lang="ja-JP" altLang="en-US" sz="4400" dirty="0"/>
                <a:t>メールの構造とセキュリティ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9617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2320831"/>
            <a:ext cx="864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メールの構造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FF0000"/>
                </a:solidFill>
              </a:rPr>
              <a:t>メールヘッダ</a:t>
            </a:r>
            <a:r>
              <a:rPr lang="en-US" altLang="ja-JP" sz="2400" dirty="0"/>
              <a:t>: </a:t>
            </a:r>
            <a:r>
              <a:rPr lang="ja-JP" altLang="en-US" sz="2400" dirty="0"/>
              <a:t>宛先，送信者，件名，</a:t>
            </a:r>
            <a:r>
              <a:rPr lang="ja-JP" altLang="en-US" sz="2400" u="sng" dirty="0"/>
              <a:t>経路等の情報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FF0000"/>
                </a:solidFill>
              </a:rPr>
              <a:t>空白行</a:t>
            </a:r>
            <a:r>
              <a:rPr lang="en-US" altLang="ja-JP" sz="2400" dirty="0"/>
              <a:t>: </a:t>
            </a:r>
            <a:r>
              <a:rPr lang="ja-JP" altLang="en-US" sz="2400" dirty="0"/>
              <a:t>メールヘッダと本文を分ける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FF0000"/>
                </a:solidFill>
              </a:rPr>
              <a:t>本文</a:t>
            </a:r>
            <a:r>
              <a:rPr lang="ja-JP" altLang="en-US" sz="2400" dirty="0"/>
              <a:t> </a:t>
            </a:r>
            <a:r>
              <a:rPr lang="en-US" altLang="ja-JP" sz="2400" dirty="0"/>
              <a:t>(</a:t>
            </a:r>
            <a:r>
              <a:rPr lang="ja-JP" altLang="en-US" sz="2400" dirty="0"/>
              <a:t>ボディ</a:t>
            </a:r>
            <a:r>
              <a:rPr lang="en-US" altLang="ja-JP" sz="2400" dirty="0"/>
              <a:t>)</a:t>
            </a:r>
          </a:p>
          <a:p>
            <a:pPr lvl="2"/>
            <a:endParaRPr lang="ja-JP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メールに関するセキュリティ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暗号化・復号</a:t>
            </a:r>
            <a:r>
              <a:rPr lang="en-US" altLang="ja-JP" sz="2800" dirty="0"/>
              <a:t>: </a:t>
            </a:r>
            <a:r>
              <a:rPr lang="ja-JP" altLang="en-US" sz="2800" dirty="0"/>
              <a:t>盗聴を無効化する手段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FF0000"/>
                </a:solidFill>
              </a:rPr>
              <a:t>秘密鍵暗号化方式</a:t>
            </a:r>
            <a:r>
              <a:rPr lang="en-US" altLang="ja-JP" sz="2400" dirty="0"/>
              <a:t>: </a:t>
            </a:r>
            <a:r>
              <a:rPr lang="ja-JP" altLang="en-US" sz="2400" dirty="0"/>
              <a:t>同じ一種の鍵 </a:t>
            </a:r>
            <a:r>
              <a:rPr lang="en-US" altLang="ja-JP" sz="2400" dirty="0"/>
              <a:t>(</a:t>
            </a:r>
            <a:r>
              <a:rPr lang="ja-JP" altLang="en-US" sz="2400" dirty="0"/>
              <a:t>秘密鍵</a:t>
            </a:r>
            <a:r>
              <a:rPr lang="en-US" altLang="ja-JP" sz="2400" dirty="0"/>
              <a:t>) </a:t>
            </a:r>
            <a:r>
              <a:rPr lang="ja-JP" altLang="en-US" sz="2400" dirty="0"/>
              <a:t>を使用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FF0000"/>
                </a:solidFill>
              </a:rPr>
              <a:t>公開鍵暗号化方式</a:t>
            </a:r>
            <a:r>
              <a:rPr lang="en-US" altLang="ja-JP" sz="2400" dirty="0"/>
              <a:t>: </a:t>
            </a:r>
            <a:r>
              <a:rPr lang="ja-JP" altLang="en-US" sz="2400" dirty="0"/>
              <a:t>対となる異なる二種の鍵 </a:t>
            </a:r>
            <a:r>
              <a:rPr lang="en-US" altLang="ja-JP" sz="2400" dirty="0"/>
              <a:t>(</a:t>
            </a:r>
            <a:r>
              <a:rPr lang="ja-JP" altLang="en-US" sz="2400" dirty="0"/>
              <a:t>公開鍵</a:t>
            </a:r>
            <a:r>
              <a:rPr lang="en-US" altLang="ja-JP" sz="2400" dirty="0"/>
              <a:t>, </a:t>
            </a:r>
            <a:r>
              <a:rPr lang="ja-JP" altLang="en-US" sz="2400" dirty="0"/>
              <a:t>秘密鍵</a:t>
            </a:r>
            <a:r>
              <a:rPr lang="en-US" altLang="ja-JP" sz="2400" dirty="0"/>
              <a:t>) </a:t>
            </a:r>
            <a:r>
              <a:rPr lang="ja-JP" altLang="en-US" sz="2400" dirty="0"/>
              <a:t>を使用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</a:rPr>
              <a:t>デジタル署名</a:t>
            </a:r>
            <a:r>
              <a:rPr lang="en-US" altLang="ja-JP" sz="2800" dirty="0"/>
              <a:t>: </a:t>
            </a:r>
            <a:r>
              <a:rPr lang="ja-JP" altLang="en-US" sz="2800" dirty="0"/>
              <a:t>偽装</a:t>
            </a:r>
            <a:r>
              <a:rPr lang="en-US" altLang="ja-JP" sz="2800" dirty="0"/>
              <a:t>, </a:t>
            </a:r>
            <a:r>
              <a:rPr lang="ja-JP" altLang="en-US" sz="2800" dirty="0"/>
              <a:t>改ざんを発見する仕組み</a:t>
            </a:r>
          </a:p>
        </p:txBody>
      </p:sp>
    </p:spTree>
    <p:extLst>
      <p:ext uri="{BB962C8B-B14F-4D97-AF65-F5344CB8AC3E}">
        <p14:creationId xmlns:p14="http://schemas.microsoft.com/office/powerpoint/2010/main" val="1189479480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8521" cy="815160"/>
            <a:chOff x="252000" y="481092"/>
            <a:chExt cx="8648521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8648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まとめ</a:t>
              </a:r>
              <a:r>
                <a:rPr lang="en-US" altLang="ja-JP" sz="4400" dirty="0"/>
                <a:t>: </a:t>
              </a:r>
              <a:r>
                <a:rPr lang="ja-JP" altLang="en-US" sz="4400" dirty="0"/>
                <a:t>メール利用時の注意事項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252000" y="1634760"/>
            <a:ext cx="864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メールを利用する際の注意・マナー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メール送信時の注意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読む人の立場に立って考える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個人情報を送らない</a:t>
            </a:r>
            <a:endParaRPr lang="en-US" altLang="ja-JP" sz="2400" dirty="0"/>
          </a:p>
          <a:p>
            <a:pPr lvl="2"/>
            <a:endParaRPr lang="ja-JP" alt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メール受信時の注意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悪質なメールに気を付ける</a:t>
            </a:r>
          </a:p>
          <a:p>
            <a:pPr lvl="2"/>
            <a:r>
              <a:rPr lang="en-US" altLang="ja-JP" sz="2400" dirty="0"/>
              <a:t>	</a:t>
            </a:r>
            <a:r>
              <a:rPr lang="ja-JP" altLang="en-US" sz="2400" dirty="0"/>
              <a:t>スパムメール</a:t>
            </a:r>
            <a:r>
              <a:rPr lang="en-US" altLang="ja-JP" sz="2400" dirty="0"/>
              <a:t>, </a:t>
            </a:r>
            <a:r>
              <a:rPr lang="ja-JP" altLang="en-US" sz="2400" dirty="0"/>
              <a:t>チェーンメール</a:t>
            </a:r>
            <a:r>
              <a:rPr lang="en-US" altLang="ja-JP" sz="2400" dirty="0"/>
              <a:t>, </a:t>
            </a:r>
            <a:r>
              <a:rPr lang="ja-JP" altLang="en-US" sz="2400" dirty="0"/>
              <a:t>詐欺メール</a:t>
            </a:r>
            <a:r>
              <a:rPr lang="en-US" altLang="ja-JP" sz="2400" dirty="0"/>
              <a:t>, 	</a:t>
            </a:r>
            <a:r>
              <a:rPr lang="ja-JP" altLang="en-US" sz="2400" dirty="0"/>
              <a:t>ウイルスメール</a:t>
            </a:r>
          </a:p>
        </p:txBody>
      </p:sp>
    </p:spTree>
    <p:extLst>
      <p:ext uri="{BB962C8B-B14F-4D97-AF65-F5344CB8AC3E}">
        <p14:creationId xmlns:p14="http://schemas.microsoft.com/office/powerpoint/2010/main" val="30603124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3211542" y="1589409"/>
            <a:ext cx="2720891" cy="2751307"/>
            <a:chOff x="3211542" y="1589409"/>
            <a:chExt cx="2720891" cy="275130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542" y="1589409"/>
              <a:ext cx="2720891" cy="2745185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3845761" y="4086800"/>
              <a:ext cx="200247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50" dirty="0"/>
                <a:t>http://www.kidslinks.org.uk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メール配送の流れ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1" y="4666161"/>
            <a:ext cx="1584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10391" y="1998597"/>
            <a:ext cx="2735263" cy="4175125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22" y="2289109"/>
            <a:ext cx="9937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098322" y="1998597"/>
            <a:ext cx="2735262" cy="4175125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09" y="4735447"/>
            <a:ext cx="1150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97" y="2214497"/>
            <a:ext cx="958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31196" y="1560904"/>
            <a:ext cx="1223962" cy="43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dirty="0">
                <a:solidFill>
                  <a:srgbClr val="990099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送信側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853971" y="1566567"/>
            <a:ext cx="1223963" cy="43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500"/>
              </a:spcBef>
            </a:pPr>
            <a:r>
              <a:rPr lang="ja-JP" altLang="en-GB" dirty="0">
                <a:solidFill>
                  <a:srgbClr val="990099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受信側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62300" y="3442343"/>
            <a:ext cx="1912250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66809" y="5859097"/>
            <a:ext cx="2071687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A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09504" y="5599047"/>
            <a:ext cx="2135243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クライアント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</a:t>
            </a:r>
            <a:endParaRPr lang="en-GB" altLang="ja-JP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538247" y="2358959"/>
            <a:ext cx="792163" cy="2287647"/>
          </a:xfrm>
          <a:custGeom>
            <a:avLst/>
            <a:gdLst>
              <a:gd name="T0" fmla="*/ 20309482 w 21600"/>
              <a:gd name="T1" fmla="*/ 0 h 21600"/>
              <a:gd name="T2" fmla="*/ 20309482 w 21600"/>
              <a:gd name="T3" fmla="*/ 165608675 h 21600"/>
              <a:gd name="T4" fmla="*/ 4371236 w 21600"/>
              <a:gd name="T5" fmla="*/ 294221708 h 21600"/>
              <a:gd name="T6" fmla="*/ 29051955 w 21600"/>
              <a:gd name="T7" fmla="*/ 828043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2627397" y="2574859"/>
            <a:ext cx="647700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955447" y="2574859"/>
            <a:ext cx="650875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5400000">
            <a:off x="7077810" y="3186046"/>
            <a:ext cx="2087562" cy="1008063"/>
          </a:xfrm>
          <a:custGeom>
            <a:avLst/>
            <a:gdLst>
              <a:gd name="T0" fmla="*/ 141041874 w 21600"/>
              <a:gd name="T1" fmla="*/ 0 h 21600"/>
              <a:gd name="T2" fmla="*/ 141041874 w 21600"/>
              <a:gd name="T3" fmla="*/ 26480742 h 21600"/>
              <a:gd name="T4" fmla="*/ 30356727 w 21600"/>
              <a:gd name="T5" fmla="*/ 47045880 h 21600"/>
              <a:gd name="T6" fmla="*/ 201755329 w 21600"/>
              <a:gd name="T7" fmla="*/ 132403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304669" y="2362927"/>
            <a:ext cx="2592388" cy="124654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US" sz="25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ネットワーク</a:t>
            </a:r>
            <a:endParaRPr lang="en-US" altLang="ja-JP" sz="2500" dirty="0">
              <a:solidFill>
                <a:srgbClr val="0070C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500" dirty="0" err="1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を介してメールを</a:t>
            </a:r>
            <a:endParaRPr lang="en-GB" sz="2500" dirty="0">
              <a:solidFill>
                <a:srgbClr val="0070C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500" dirty="0" err="1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受信側のサーバへ</a:t>
            </a:r>
            <a:endParaRPr lang="en-GB" sz="2500" dirty="0">
              <a:solidFill>
                <a:srgbClr val="0070C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323935" y="4879909"/>
            <a:ext cx="844550" cy="641350"/>
            <a:chOff x="306" y="2901"/>
            <a:chExt cx="532" cy="404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06" y="2903"/>
              <a:ext cx="533" cy="403"/>
            </a:xfrm>
            <a:prstGeom prst="rect">
              <a:avLst/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 flipV="1">
              <a:off x="306" y="2901"/>
              <a:ext cx="533" cy="202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171347" y="3367022"/>
            <a:ext cx="1906587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1250"/>
              </a:spcBef>
            </a:pPr>
            <a:r>
              <a:rPr lang="ja-JP" altLang="en-GB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メールサーバ</a:t>
            </a:r>
            <a:r>
              <a:rPr lang="en-US" altLang="ja-JP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B</a:t>
            </a:r>
            <a:r>
              <a:rPr lang="ja-JP" altLang="en-GB" sz="2000" dirty="0">
                <a:solidFill>
                  <a:srgbClr val="00008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 </a:t>
            </a:r>
            <a:endParaRPr lang="en-GB" altLang="ja-JP" sz="2000" dirty="0">
              <a:solidFill>
                <a:srgbClr val="00008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26618" y="5887972"/>
            <a:ext cx="251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メールを送りたい！</a:t>
            </a:r>
            <a:endParaRPr kumimoji="1" lang="ja-JP" altLang="en-US" sz="20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3163683" y="5320943"/>
            <a:ext cx="2874362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360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6307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7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3 L 4.16667E-6 -0.16486 C 4.16667E-6 -0.23885 0.04583 -0.32994 0.08316 -0.32994 L 0.16632 -0.32994 " rAng="0" ptsTypes="FfFF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rCtr x="83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32 -0.32994 L 0.63888 -0.34035 " rAng="0" ptsTypes="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rCtr x="236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88 -0.34035 L 0.70972 -0.34035 C 0.74149 -0.34035 0.78073 -0.2622 0.78073 -0.19908 L 0.78073 -0.05711 " rAng="0" ptsTypes="FfFF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rCtr x="71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9" grpId="0"/>
      <p:bldP spid="29" grpId="1"/>
      <p:bldP spid="29" grpId="2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2000" y="481092"/>
            <a:ext cx="8640000" cy="815160"/>
            <a:chOff x="252000" y="481092"/>
            <a:chExt cx="8640000" cy="8151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52000" y="481092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/>
                <a:t>メールアドレス</a:t>
              </a:r>
              <a:endParaRPr kumimoji="1" lang="ja-JP" altLang="en-US" sz="4400" dirty="0"/>
            </a:p>
          </p:txBody>
        </p:sp>
        <p:sp>
          <p:nvSpPr>
            <p:cNvPr id="6" name="正方形/長方形 5"/>
            <p:cNvSpPr/>
            <p:nvPr/>
          </p:nvSpPr>
          <p:spPr>
            <a:xfrm flipV="1">
              <a:off x="252000" y="1250533"/>
              <a:ext cx="8640000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角丸四角形 6"/>
          <p:cNvSpPr/>
          <p:nvPr/>
        </p:nvSpPr>
        <p:spPr>
          <a:xfrm>
            <a:off x="712270" y="2492944"/>
            <a:ext cx="7680960" cy="904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0000FF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hoge</a:t>
            </a:r>
            <a:r>
              <a:rPr kumimoji="1" lang="en-US" altLang="ja-JP" sz="2800" dirty="0">
                <a:solidFill>
                  <a:schemeClr val="tx1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@</a:t>
            </a:r>
            <a:r>
              <a:rPr kumimoji="1" lang="en-US" altLang="ja-JP" sz="28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ep.sci.hokudai.ac.jp</a:t>
            </a:r>
            <a:endParaRPr kumimoji="1" lang="ja-JP" altLang="en-US" sz="2800" dirty="0">
              <a:solidFill>
                <a:srgbClr val="FF000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463039" y="3647829"/>
            <a:ext cx="2233061" cy="741145"/>
          </a:xfrm>
          <a:prstGeom prst="wedgeRoundRectCallout">
            <a:avLst>
              <a:gd name="adj1" fmla="val 18390"/>
              <a:gd name="adj2" fmla="val -107890"/>
              <a:gd name="adj3" fmla="val 16667"/>
            </a:avLst>
          </a:prstGeom>
          <a:solidFill>
            <a:schemeClr val="bg1"/>
          </a:solidFill>
          <a:ln w="254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00FF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ローカル部</a:t>
            </a:r>
            <a:endParaRPr kumimoji="1" lang="ja-JP" altLang="en-US" sz="2800" dirty="0">
              <a:solidFill>
                <a:srgbClr val="0000FF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791777" y="3647829"/>
            <a:ext cx="2233061" cy="741145"/>
          </a:xfrm>
          <a:prstGeom prst="wedgeRoundRectCallout">
            <a:avLst>
              <a:gd name="adj1" fmla="val -24282"/>
              <a:gd name="adj2" fmla="val -113084"/>
              <a:gd name="adj3" fmla="val 16667"/>
            </a:avLst>
          </a:prstGeom>
          <a:solidFill>
            <a:schemeClr val="bg1"/>
          </a:solidFill>
          <a:ln w="254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ドメイン部</a:t>
            </a:r>
            <a:endParaRPr kumimoji="1" lang="ja-JP" altLang="en-US" sz="2800" dirty="0">
              <a:solidFill>
                <a:srgbClr val="FF000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2000" y="1738866"/>
            <a:ext cx="890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+mn-ea"/>
                <a:cs typeface="源柔ゴシックL等幅 Medium" panose="020B0409020203020207" pitchFamily="49" charset="-128"/>
              </a:rPr>
              <a:t>配送先を一意的に指定するための文字列（識別子）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54613" y="4759767"/>
            <a:ext cx="8869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>
                <a:solidFill>
                  <a:srgbClr val="FF000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ドメイン部</a:t>
            </a:r>
            <a:r>
              <a:rPr lang="ja-JP" altLang="en-US" sz="2800" dirty="0">
                <a:latin typeface="DejaVu Serif" pitchFamily="16" charset="0"/>
              </a:rPr>
              <a:t> </a:t>
            </a:r>
            <a:r>
              <a:rPr lang="en-US" altLang="ja-JP" sz="2800" dirty="0">
                <a:latin typeface="DejaVu Serif" pitchFamily="16" charset="0"/>
              </a:rPr>
              <a:t>: </a:t>
            </a:r>
            <a:r>
              <a:rPr lang="ja-JP" altLang="en-US" sz="2800" dirty="0">
                <a:latin typeface="DejaVu Serif" pitchFamily="16" charset="0"/>
              </a:rPr>
              <a:t>配送先のメールサーバを指定</a:t>
            </a:r>
            <a:br>
              <a:rPr lang="en-US" altLang="ja-JP" sz="2800" dirty="0">
                <a:solidFill>
                  <a:srgbClr val="0070C0"/>
                </a:solidFill>
                <a:latin typeface="DejaVu Serif" pitchFamily="16" charset="0"/>
              </a:rPr>
            </a:br>
            <a:r>
              <a:rPr lang="ja-JP" altLang="en-US" sz="2800" dirty="0">
                <a:solidFill>
                  <a:srgbClr val="0000FF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ローカル部</a:t>
            </a:r>
            <a:r>
              <a:rPr lang="ja-JP" altLang="en-US" sz="2800" dirty="0">
                <a:solidFill>
                  <a:srgbClr val="0070C0"/>
                </a:solidFill>
                <a:latin typeface="DejaVu Serif" pitchFamily="16" charset="0"/>
              </a:rPr>
              <a:t> </a:t>
            </a:r>
            <a:r>
              <a:rPr lang="en-US" altLang="ja-JP" sz="2800" dirty="0">
                <a:latin typeface="DejaVu Serif" pitchFamily="16" charset="0"/>
              </a:rPr>
              <a:t>:</a:t>
            </a:r>
            <a:r>
              <a:rPr lang="ja-JP" altLang="en-US" sz="2800" dirty="0">
                <a:latin typeface="DejaVu Serif" pitchFamily="16" charset="0"/>
              </a:rPr>
              <a:t> </a:t>
            </a:r>
            <a:r>
              <a:rPr lang="ja-JP" altLang="en-US" sz="2800" dirty="0"/>
              <a:t>メールサーバ上の受取先を指定</a:t>
            </a:r>
            <a:endParaRPr lang="en-US" altLang="ja-JP" sz="2800" dirty="0"/>
          </a:p>
          <a:p>
            <a:pPr>
              <a:defRPr/>
            </a:pPr>
            <a:r>
              <a:rPr lang="ja-JP" altLang="en-US" sz="2800" dirty="0"/>
              <a:t>            </a:t>
            </a:r>
            <a:r>
              <a:rPr lang="en-US" altLang="ja-JP" sz="2800" dirty="0"/>
              <a:t>(</a:t>
            </a:r>
            <a:r>
              <a:rPr lang="ja-JP" altLang="en-US" sz="2800" dirty="0"/>
              <a:t>具体的にはユーザ </a:t>
            </a:r>
            <a:r>
              <a:rPr lang="en-US" altLang="ja-JP" sz="2800" dirty="0">
                <a:latin typeface="+mn-ea"/>
              </a:rPr>
              <a:t>ID</a:t>
            </a:r>
            <a:r>
              <a:rPr lang="en-US" altLang="ja-JP" sz="2800" dirty="0"/>
              <a:t> </a:t>
            </a:r>
            <a:r>
              <a:rPr lang="ja-JP" altLang="en-US" sz="2800" dirty="0"/>
              <a:t>やアカウント名</a:t>
            </a:r>
            <a:r>
              <a:rPr lang="en-US" altLang="ja-JP" sz="2800" dirty="0"/>
              <a:t>)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98247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源柔ゴシックL等幅 Medium"/>
        <a:ea typeface="源柔ゴシックL等幅 Medium"/>
        <a:cs typeface=""/>
      </a:majorFont>
      <a:minorFont>
        <a:latin typeface="源柔ゴシックL等幅 Medium"/>
        <a:ea typeface="源柔ゴシックL等幅 Medium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5228</TotalTime>
  <Words>3164</Words>
  <Application>Microsoft Office PowerPoint</Application>
  <PresentationFormat>画面に合わせる (4:3)</PresentationFormat>
  <Paragraphs>863</Paragraphs>
  <Slides>74</Slides>
  <Notes>14</Notes>
  <HiddenSlides>12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74</vt:i4>
      </vt:variant>
    </vt:vector>
  </HeadingPairs>
  <TitlesOfParts>
    <vt:vector size="88" baseType="lpstr">
      <vt:lpstr>Bitstream Vera Serif</vt:lpstr>
      <vt:lpstr>DejaVu Serif</vt:lpstr>
      <vt:lpstr>ＭＳ Ｐゴシック</vt:lpstr>
      <vt:lpstr>ＭＳ Ｐ明朝</vt:lpstr>
      <vt:lpstr>ＭＳ ゴシック</vt:lpstr>
      <vt:lpstr>源柔ゴシックLP Bold</vt:lpstr>
      <vt:lpstr>源柔ゴシックL等幅 Bold</vt:lpstr>
      <vt:lpstr>源柔ゴシックL等幅 Heavy</vt:lpstr>
      <vt:lpstr>源柔ゴシックL等幅 Medium</vt:lpstr>
      <vt:lpstr>Arial</vt:lpstr>
      <vt:lpstr>Calibri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Ryo Matsuoka</dc:creator>
  <cp:lastModifiedBy>Matsuoka_Ryo</cp:lastModifiedBy>
  <cp:revision>101</cp:revision>
  <dcterms:created xsi:type="dcterms:W3CDTF">2016-06-29T04:51:34Z</dcterms:created>
  <dcterms:modified xsi:type="dcterms:W3CDTF">2016-07-14T14:03:43Z</dcterms:modified>
</cp:coreProperties>
</file>