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64"/>
  </p:notesMasterIdLst>
  <p:sldIdLst>
    <p:sldId id="256" r:id="rId2"/>
    <p:sldId id="318" r:id="rId3"/>
    <p:sldId id="321" r:id="rId4"/>
    <p:sldId id="361" r:id="rId5"/>
    <p:sldId id="322" r:id="rId6"/>
    <p:sldId id="319" r:id="rId7"/>
    <p:sldId id="320" r:id="rId8"/>
    <p:sldId id="323" r:id="rId9"/>
    <p:sldId id="324" r:id="rId10"/>
    <p:sldId id="325" r:id="rId11"/>
    <p:sldId id="326" r:id="rId12"/>
    <p:sldId id="327" r:id="rId13"/>
    <p:sldId id="328" r:id="rId14"/>
    <p:sldId id="329" r:id="rId15"/>
    <p:sldId id="330" r:id="rId16"/>
    <p:sldId id="331" r:id="rId17"/>
    <p:sldId id="332" r:id="rId18"/>
    <p:sldId id="334" r:id="rId19"/>
    <p:sldId id="335" r:id="rId20"/>
    <p:sldId id="336" r:id="rId21"/>
    <p:sldId id="33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338" r:id="rId37"/>
    <p:sldId id="339" r:id="rId38"/>
    <p:sldId id="340" r:id="rId39"/>
    <p:sldId id="341" r:id="rId40"/>
    <p:sldId id="342" r:id="rId41"/>
    <p:sldId id="343" r:id="rId42"/>
    <p:sldId id="344" r:id="rId43"/>
    <p:sldId id="345" r:id="rId44"/>
    <p:sldId id="346" r:id="rId45"/>
    <p:sldId id="360" r:id="rId46"/>
    <p:sldId id="362" r:id="rId47"/>
    <p:sldId id="363" r:id="rId48"/>
    <p:sldId id="364" r:id="rId49"/>
    <p:sldId id="365" r:id="rId50"/>
    <p:sldId id="366" r:id="rId51"/>
    <p:sldId id="307" r:id="rId52"/>
    <p:sldId id="353" r:id="rId53"/>
    <p:sldId id="359" r:id="rId54"/>
    <p:sldId id="354" r:id="rId55"/>
    <p:sldId id="373" r:id="rId56"/>
    <p:sldId id="375" r:id="rId57"/>
    <p:sldId id="376" r:id="rId58"/>
    <p:sldId id="358" r:id="rId59"/>
    <p:sldId id="367" r:id="rId60"/>
    <p:sldId id="368" r:id="rId61"/>
    <p:sldId id="369" r:id="rId62"/>
    <p:sldId id="370" r:id="rId63"/>
  </p:sldIdLst>
  <p:sldSz cx="9144000" cy="6858000" type="screen4x3"/>
  <p:notesSz cx="6858000" cy="9144000"/>
  <p:embeddedFontLst>
    <p:embeddedFont>
      <p:font typeface="源柔ゴシックLP Bold" panose="020B0602020203020207" pitchFamily="50" charset="-128"/>
      <p:bold r:id="rId65"/>
    </p:embeddedFont>
    <p:embeddedFont>
      <p:font typeface="源柔ゴシックL等幅 Medium" panose="020B0409020203020207" pitchFamily="49" charset="-128"/>
      <p:regular r:id="rId66"/>
    </p:embeddedFont>
    <p:embeddedFont>
      <p:font typeface="Calibri" panose="020F0502020204030204" pitchFamily="34" charset="0"/>
      <p:regular r:id="rId67"/>
      <p:bold r:id="rId68"/>
      <p:italic r:id="rId69"/>
      <p:boldItalic r:id="rId70"/>
    </p:embeddedFont>
    <p:embeddedFont>
      <p:font typeface="源柔ゴシックL等幅 Heavy" panose="020B0709020203020207" pitchFamily="49" charset="-128"/>
      <p:bold r:id="rId71"/>
    </p:embeddedFont>
    <p:embeddedFont>
      <p:font typeface="源柔ゴシックL等幅 Bold" panose="020B0609020203020207" pitchFamily="49" charset="-128"/>
      <p:bold r:id="rId72"/>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FF"/>
    <a:srgbClr val="00CC66"/>
    <a:srgbClr val="CCCCFF"/>
    <a:srgbClr val="FFCCFF"/>
    <a:srgbClr val="FF99CC"/>
    <a:srgbClr val="CC99FF"/>
    <a:srgbClr val="FF9933"/>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4" autoAdjust="0"/>
    <p:restoredTop sz="85109" autoAdjust="0"/>
  </p:normalViewPr>
  <p:slideViewPr>
    <p:cSldViewPr snapToGrid="0">
      <p:cViewPr varScale="1">
        <p:scale>
          <a:sx n="67" d="100"/>
          <a:sy n="67" d="100"/>
        </p:scale>
        <p:origin x="1092"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4.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1A845-B140-4537-8355-04A4E8853E57}" type="datetimeFigureOut">
              <a:rPr kumimoji="1" lang="ja-JP" altLang="en-US" smtClean="0"/>
              <a:t>2016/7/15</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27967F-9C27-4367-8DA9-C04BB000DDBF}" type="slidenum">
              <a:rPr kumimoji="1" lang="ja-JP" altLang="en-US" smtClean="0"/>
              <a:t>‹#›</a:t>
            </a:fld>
            <a:endParaRPr kumimoji="1" lang="ja-JP" altLang="en-US"/>
          </a:p>
        </p:txBody>
      </p:sp>
    </p:spTree>
    <p:extLst>
      <p:ext uri="{BB962C8B-B14F-4D97-AF65-F5344CB8AC3E}">
        <p14:creationId xmlns:p14="http://schemas.microsoft.com/office/powerpoint/2010/main" val="228823632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例えば，「メールが送れない」というトラブルに対して，原因を絞らずに管理者に問い合わせる，といったことがないようになるといいなあと思う．</a:t>
            </a:r>
            <a:endParaRPr kumimoji="1" lang="en-US" altLang="ja-JP" dirty="0"/>
          </a:p>
          <a:p>
            <a:r>
              <a:rPr kumimoji="1" lang="ja-JP" altLang="en-US" dirty="0"/>
              <a:t>（ノート：松岡）</a:t>
            </a:r>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4</a:t>
            </a:fld>
            <a:endParaRPr kumimoji="1" lang="ja-JP" altLang="en-US"/>
          </a:p>
        </p:txBody>
      </p:sp>
    </p:spTree>
    <p:extLst>
      <p:ext uri="{BB962C8B-B14F-4D97-AF65-F5344CB8AC3E}">
        <p14:creationId xmlns:p14="http://schemas.microsoft.com/office/powerpoint/2010/main" val="1930325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4D62BB55-9EA0-42D1-B6AA-653E262835DD}" type="slidenum">
              <a:rPr lang="en-GB" altLang="ja-JP" sz="1200" smtClean="0"/>
              <a:pPr eaLnBrk="1" hangingPunct="1"/>
              <a:t>27</a:t>
            </a:fld>
            <a:endParaRPr lang="en-GB" altLang="ja-JP" sz="1200"/>
          </a:p>
        </p:txBody>
      </p:sp>
      <p:sp>
        <p:nvSpPr>
          <p:cNvPr id="73731" name="Text Box 1"/>
          <p:cNvSpPr txBox="1">
            <a:spLocks noChangeArrowheads="1"/>
          </p:cNvSpPr>
          <p:nvPr/>
        </p:nvSpPr>
        <p:spPr bwMode="auto">
          <a:xfrm>
            <a:off x="1439863" y="860425"/>
            <a:ext cx="4168775" cy="2947988"/>
          </a:xfrm>
          <a:prstGeom prst="rect">
            <a:avLst/>
          </a:prstGeom>
          <a:solidFill>
            <a:srgbClr val="FFFFFF"/>
          </a:solidFill>
          <a:ln w="9525">
            <a:solidFill>
              <a:srgbClr val="000000"/>
            </a:solidFill>
            <a:miter lim="800000"/>
            <a:headEnd/>
            <a:tailEnd/>
          </a:ln>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endParaRPr lang="ja-JP" altLang="en-US"/>
          </a:p>
        </p:txBody>
      </p:sp>
      <p:sp>
        <p:nvSpPr>
          <p:cNvPr id="73732" name="Rectangle 2"/>
          <p:cNvSpPr>
            <a:spLocks noGrp="1" noChangeArrowheads="1"/>
          </p:cNvSpPr>
          <p:nvPr>
            <p:ph type="body"/>
          </p:nvPr>
        </p:nvSpPr>
        <p:spPr>
          <a:xfrm>
            <a:off x="1074738" y="4094163"/>
            <a:ext cx="4905375" cy="3273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r>
              <a:rPr lang="en-US" altLang="ja-JP" baseline="0" dirty="0"/>
              <a:t>multipart/alternative: </a:t>
            </a:r>
            <a:r>
              <a:rPr lang="ja-JP" altLang="en-US" baseline="0" dirty="0"/>
              <a:t>複数の形式がセットになっているときに表示される．この場合は，プレーンテキストと</a:t>
            </a:r>
            <a:r>
              <a:rPr lang="en-US" altLang="ja-JP" baseline="0" dirty="0"/>
              <a:t>html</a:t>
            </a:r>
            <a:r>
              <a:rPr lang="ja-JP" altLang="en-US" baseline="0" dirty="0"/>
              <a:t>がセットになっている．</a:t>
            </a:r>
            <a:endParaRPr lang="en-US" altLang="ja-JP" baseline="0" dirty="0"/>
          </a:p>
          <a:p>
            <a:pPr eaLnBrk="1" hangingPunct="1"/>
            <a:r>
              <a:rPr lang="en-US" altLang="ja-JP" baseline="0" dirty="0"/>
              <a:t>text/plain</a:t>
            </a:r>
            <a:r>
              <a:rPr lang="ja-JP" altLang="en-US" baseline="0" dirty="0"/>
              <a:t>や</a:t>
            </a:r>
            <a:r>
              <a:rPr lang="en-US" altLang="ja-JP" baseline="0" dirty="0"/>
              <a:t>text/html</a:t>
            </a:r>
            <a:r>
              <a:rPr lang="ja-JP" altLang="en-US" baseline="0" dirty="0"/>
              <a:t>というのもある．</a:t>
            </a:r>
            <a:endParaRPr lang="en-US" altLang="ja-JP" baseline="0" dirty="0"/>
          </a:p>
          <a:p>
            <a:pPr eaLnBrk="1" hangingPunct="1"/>
            <a:endParaRPr lang="en-US" altLang="ja-JP" baseline="0" dirty="0"/>
          </a:p>
          <a:p>
            <a:pPr eaLnBrk="1" hangingPunct="1"/>
            <a:r>
              <a:rPr lang="ja-JP" altLang="en-US" baseline="0" dirty="0"/>
              <a:t>もともと日本語文章はメールでは</a:t>
            </a:r>
            <a:r>
              <a:rPr lang="en-US" altLang="ja-JP" baseline="0" dirty="0"/>
              <a:t>iso-2022-jp</a:t>
            </a:r>
            <a:r>
              <a:rPr lang="ja-JP" altLang="en-US" baseline="0" dirty="0"/>
              <a:t>を文字コードとして扱う取り決めになっている．メールで使える文字コードは一般に</a:t>
            </a:r>
            <a:r>
              <a:rPr lang="en-US" altLang="ja-JP" baseline="0" dirty="0"/>
              <a:t>7bit</a:t>
            </a:r>
            <a:r>
              <a:rPr lang="ja-JP" altLang="en-US" baseline="0" dirty="0"/>
              <a:t>と定められている．</a:t>
            </a:r>
            <a:endParaRPr lang="en-US" altLang="ja-JP" baseline="0" dirty="0"/>
          </a:p>
          <a:p>
            <a:pPr eaLnBrk="1" hangingPunct="1"/>
            <a:r>
              <a:rPr lang="ja-JP" altLang="en-US" baseline="0" dirty="0"/>
              <a:t>（ノート：松岡）</a:t>
            </a:r>
            <a:endParaRPr lang="en-US" altLang="ja-JP" baseline="0" dirty="0"/>
          </a:p>
        </p:txBody>
      </p:sp>
    </p:spTree>
    <p:extLst>
      <p:ext uri="{BB962C8B-B14F-4D97-AF65-F5344CB8AC3E}">
        <p14:creationId xmlns:p14="http://schemas.microsoft.com/office/powerpoint/2010/main" val="2099217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499E6F75-CB40-4315-9DA5-91B2A8F2F42E}" type="slidenum">
              <a:rPr lang="en-GB" altLang="ja-JP" sz="1200" smtClean="0"/>
              <a:pPr eaLnBrk="1" hangingPunct="1"/>
              <a:t>28</a:t>
            </a:fld>
            <a:endParaRPr lang="en-GB" altLang="ja-JP" sz="1200"/>
          </a:p>
        </p:txBody>
      </p:sp>
      <p:sp>
        <p:nvSpPr>
          <p:cNvPr id="75779" name="Text Box 1"/>
          <p:cNvSpPr txBox="1">
            <a:spLocks noChangeArrowheads="1"/>
          </p:cNvSpPr>
          <p:nvPr/>
        </p:nvSpPr>
        <p:spPr bwMode="auto">
          <a:xfrm>
            <a:off x="1439863" y="860425"/>
            <a:ext cx="4168775" cy="2947988"/>
          </a:xfrm>
          <a:prstGeom prst="rect">
            <a:avLst/>
          </a:prstGeom>
          <a:solidFill>
            <a:srgbClr val="FFFFFF"/>
          </a:solidFill>
          <a:ln w="9525">
            <a:solidFill>
              <a:srgbClr val="000000"/>
            </a:solidFill>
            <a:miter lim="800000"/>
            <a:headEnd/>
            <a:tailEnd/>
          </a:ln>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endParaRPr lang="ja-JP" altLang="en-US"/>
          </a:p>
        </p:txBody>
      </p:sp>
      <p:sp>
        <p:nvSpPr>
          <p:cNvPr id="75780" name="Rectangle 2"/>
          <p:cNvSpPr>
            <a:spLocks noGrp="1" noChangeArrowheads="1"/>
          </p:cNvSpPr>
          <p:nvPr>
            <p:ph type="body"/>
          </p:nvPr>
        </p:nvSpPr>
        <p:spPr>
          <a:xfrm>
            <a:off x="1074738" y="4094163"/>
            <a:ext cx="4905375" cy="3273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indent="0" algn="l" defTabSz="914400" rtl="0" eaLnBrk="1" fontAlgn="base" latinLnBrk="0" hangingPunct="1">
              <a:lnSpc>
                <a:spcPct val="100000"/>
              </a:lnSpc>
              <a:spcBef>
                <a:spcPct val="30000"/>
              </a:spcBef>
              <a:spcAft>
                <a:spcPct val="0"/>
              </a:spcAft>
              <a:buClrTx/>
              <a:buSzTx/>
              <a:buFontTx/>
              <a:buNone/>
              <a:tabLst/>
              <a:defRPr/>
            </a:pPr>
            <a:r>
              <a:rPr lang="ja-JP" altLang="en-US" dirty="0"/>
              <a:t>口頭で任意に設定できるだから</a:t>
            </a:r>
            <a:r>
              <a:rPr lang="ja-JP" altLang="en-GB" b="1" dirty="0">
                <a:solidFill>
                  <a:srgbClr val="FFFF00"/>
                </a:solidFill>
              </a:rPr>
              <a:t>簡単に偽装すること</a:t>
            </a:r>
            <a:r>
              <a:rPr lang="ja-JP" altLang="en-US" b="1" dirty="0">
                <a:solidFill>
                  <a:srgbClr val="FFFF00"/>
                </a:solidFill>
              </a:rPr>
              <a:t>も</a:t>
            </a:r>
            <a:r>
              <a:rPr lang="ja-JP" altLang="en-GB" b="1" dirty="0">
                <a:solidFill>
                  <a:srgbClr val="FFFF00"/>
                </a:solidFill>
              </a:rPr>
              <a:t>できる</a:t>
            </a:r>
          </a:p>
          <a:p>
            <a:pPr eaLnBrk="1" hangingPunct="1"/>
            <a:r>
              <a:rPr lang="ja-JP" altLang="en-US" dirty="0"/>
              <a:t>（ノート：荻原さん？）</a:t>
            </a:r>
            <a:endParaRPr lang="en-US" altLang="ja-JP" dirty="0"/>
          </a:p>
        </p:txBody>
      </p:sp>
    </p:spTree>
    <p:extLst>
      <p:ext uri="{BB962C8B-B14F-4D97-AF65-F5344CB8AC3E}">
        <p14:creationId xmlns:p14="http://schemas.microsoft.com/office/powerpoint/2010/main" val="2340429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2B0437A0-4A9E-4E17-8D24-1D6009FD855B}" type="slidenum">
              <a:rPr lang="en-GB" altLang="ja-JP" sz="1200" smtClean="0"/>
              <a:pPr eaLnBrk="1" hangingPunct="1"/>
              <a:t>29</a:t>
            </a:fld>
            <a:endParaRPr lang="en-GB" altLang="ja-JP" sz="1200"/>
          </a:p>
        </p:txBody>
      </p:sp>
      <p:sp>
        <p:nvSpPr>
          <p:cNvPr id="76803" name="Text Box 1"/>
          <p:cNvSpPr txBox="1">
            <a:spLocks noChangeArrowheads="1"/>
          </p:cNvSpPr>
          <p:nvPr/>
        </p:nvSpPr>
        <p:spPr bwMode="auto">
          <a:xfrm>
            <a:off x="1439863" y="860425"/>
            <a:ext cx="4168775" cy="2947988"/>
          </a:xfrm>
          <a:prstGeom prst="rect">
            <a:avLst/>
          </a:prstGeom>
          <a:solidFill>
            <a:srgbClr val="FFFFFF"/>
          </a:solidFill>
          <a:ln w="9525">
            <a:solidFill>
              <a:srgbClr val="000000"/>
            </a:solidFill>
            <a:miter lim="800000"/>
            <a:headEnd/>
            <a:tailEnd/>
          </a:ln>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endParaRPr lang="ja-JP" altLang="en-US"/>
          </a:p>
        </p:txBody>
      </p:sp>
      <p:sp>
        <p:nvSpPr>
          <p:cNvPr id="76804" name="Rectangle 2"/>
          <p:cNvSpPr>
            <a:spLocks noGrp="1" noChangeArrowheads="1"/>
          </p:cNvSpPr>
          <p:nvPr>
            <p:ph type="body"/>
          </p:nvPr>
        </p:nvSpPr>
        <p:spPr>
          <a:xfrm>
            <a:off x="1074738" y="4094163"/>
            <a:ext cx="4905375" cy="3273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r>
              <a:rPr lang="en-US" altLang="ja-JP" dirty="0"/>
              <a:t>To </a:t>
            </a:r>
            <a:r>
              <a:rPr lang="ja-JP" altLang="en-US" dirty="0"/>
              <a:t>を偽装することも可能．</a:t>
            </a:r>
            <a:endParaRPr lang="en-US" altLang="ja-JP" dirty="0"/>
          </a:p>
          <a:p>
            <a:pPr eaLnBrk="1" hangingPunct="1"/>
            <a:r>
              <a:rPr lang="ja-JP" altLang="en-US" dirty="0"/>
              <a:t>これを送信者にばれないようにうまく設定すれば，意図しないアドレスにメールが送信され，盗聴みたいなことができる．</a:t>
            </a:r>
            <a:endParaRPr lang="en-US" altLang="ja-JP" dirty="0"/>
          </a:p>
          <a:p>
            <a:pPr eaLnBrk="1" hangingPunct="1"/>
            <a:r>
              <a:rPr lang="ja-JP" altLang="en-US" dirty="0"/>
              <a:t>（ノート：松岡）</a:t>
            </a:r>
            <a:endParaRPr lang="ja-JP" altLang="ja-JP" dirty="0"/>
          </a:p>
        </p:txBody>
      </p:sp>
    </p:spTree>
    <p:extLst>
      <p:ext uri="{BB962C8B-B14F-4D97-AF65-F5344CB8AC3E}">
        <p14:creationId xmlns:p14="http://schemas.microsoft.com/office/powerpoint/2010/main" val="608565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57C0CB14-B5B5-486C-B294-36ECD21E7ED7}" type="slidenum">
              <a:rPr lang="en-GB" altLang="ja-JP" sz="1200" smtClean="0"/>
              <a:pPr eaLnBrk="1" hangingPunct="1"/>
              <a:t>30</a:t>
            </a:fld>
            <a:endParaRPr lang="en-GB" altLang="ja-JP" sz="1200"/>
          </a:p>
        </p:txBody>
      </p:sp>
      <p:sp>
        <p:nvSpPr>
          <p:cNvPr id="77827" name="Text Box 1"/>
          <p:cNvSpPr txBox="1">
            <a:spLocks noChangeArrowheads="1"/>
          </p:cNvSpPr>
          <p:nvPr/>
        </p:nvSpPr>
        <p:spPr bwMode="auto">
          <a:xfrm>
            <a:off x="1439863" y="860425"/>
            <a:ext cx="4168775" cy="2947988"/>
          </a:xfrm>
          <a:prstGeom prst="rect">
            <a:avLst/>
          </a:prstGeom>
          <a:solidFill>
            <a:srgbClr val="FFFFFF"/>
          </a:solidFill>
          <a:ln w="9525">
            <a:solidFill>
              <a:srgbClr val="000000"/>
            </a:solidFill>
            <a:miter lim="800000"/>
            <a:headEnd/>
            <a:tailEnd/>
          </a:ln>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endParaRPr lang="ja-JP" altLang="en-US"/>
          </a:p>
        </p:txBody>
      </p:sp>
      <p:sp>
        <p:nvSpPr>
          <p:cNvPr id="77828" name="Rectangle 2"/>
          <p:cNvSpPr>
            <a:spLocks noGrp="1" noChangeArrowheads="1"/>
          </p:cNvSpPr>
          <p:nvPr>
            <p:ph type="body"/>
          </p:nvPr>
        </p:nvSpPr>
        <p:spPr>
          <a:xfrm>
            <a:off x="1074738" y="4094163"/>
            <a:ext cx="4905375" cy="3273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ja-JP" altLang="ja-JP"/>
          </a:p>
        </p:txBody>
      </p:sp>
    </p:spTree>
    <p:extLst>
      <p:ext uri="{BB962C8B-B14F-4D97-AF65-F5344CB8AC3E}">
        <p14:creationId xmlns:p14="http://schemas.microsoft.com/office/powerpoint/2010/main" val="1799209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5B1E85F1-690D-49D6-B77C-4BF3BBAB9207}" type="slidenum">
              <a:rPr lang="en-GB" altLang="ja-JP" sz="1200" smtClean="0"/>
              <a:pPr eaLnBrk="1" hangingPunct="1"/>
              <a:t>31</a:t>
            </a:fld>
            <a:endParaRPr lang="en-GB" altLang="ja-JP" sz="1200"/>
          </a:p>
        </p:txBody>
      </p:sp>
      <p:sp>
        <p:nvSpPr>
          <p:cNvPr id="78851" name="Text Box 1"/>
          <p:cNvSpPr txBox="1">
            <a:spLocks noChangeArrowheads="1"/>
          </p:cNvSpPr>
          <p:nvPr/>
        </p:nvSpPr>
        <p:spPr bwMode="auto">
          <a:xfrm>
            <a:off x="1439863" y="860425"/>
            <a:ext cx="4168775" cy="2947988"/>
          </a:xfrm>
          <a:prstGeom prst="rect">
            <a:avLst/>
          </a:prstGeom>
          <a:solidFill>
            <a:srgbClr val="FFFFFF"/>
          </a:solidFill>
          <a:ln w="9525">
            <a:solidFill>
              <a:srgbClr val="000000"/>
            </a:solidFill>
            <a:miter lim="800000"/>
            <a:headEnd/>
            <a:tailEnd/>
          </a:ln>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endParaRPr lang="ja-JP" altLang="en-US"/>
          </a:p>
        </p:txBody>
      </p:sp>
      <p:sp>
        <p:nvSpPr>
          <p:cNvPr id="78852" name="Rectangle 2"/>
          <p:cNvSpPr>
            <a:spLocks noGrp="1" noChangeArrowheads="1"/>
          </p:cNvSpPr>
          <p:nvPr>
            <p:ph type="body"/>
          </p:nvPr>
        </p:nvSpPr>
        <p:spPr>
          <a:xfrm>
            <a:off x="1074738" y="4094163"/>
            <a:ext cx="4905375" cy="3273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ja-JP" altLang="ja-JP"/>
          </a:p>
        </p:txBody>
      </p:sp>
    </p:spTree>
    <p:extLst>
      <p:ext uri="{BB962C8B-B14F-4D97-AF65-F5344CB8AC3E}">
        <p14:creationId xmlns:p14="http://schemas.microsoft.com/office/powerpoint/2010/main" val="1231870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958F4535-B3F6-4B07-80C9-CA73040564EF}" type="slidenum">
              <a:rPr lang="en-GB" altLang="ja-JP" sz="1200" smtClean="0"/>
              <a:pPr eaLnBrk="1" hangingPunct="1"/>
              <a:t>32</a:t>
            </a:fld>
            <a:endParaRPr lang="en-GB" altLang="ja-JP" sz="1200"/>
          </a:p>
        </p:txBody>
      </p:sp>
      <p:sp>
        <p:nvSpPr>
          <p:cNvPr id="79875" name="Text Box 1"/>
          <p:cNvSpPr txBox="1">
            <a:spLocks noChangeArrowheads="1"/>
          </p:cNvSpPr>
          <p:nvPr/>
        </p:nvSpPr>
        <p:spPr bwMode="auto">
          <a:xfrm>
            <a:off x="1439863" y="860425"/>
            <a:ext cx="4168775" cy="2947988"/>
          </a:xfrm>
          <a:prstGeom prst="rect">
            <a:avLst/>
          </a:prstGeom>
          <a:solidFill>
            <a:srgbClr val="FFFFFF"/>
          </a:solidFill>
          <a:ln w="9525">
            <a:solidFill>
              <a:srgbClr val="000000"/>
            </a:solidFill>
            <a:miter lim="800000"/>
            <a:headEnd/>
            <a:tailEnd/>
          </a:ln>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endParaRPr lang="ja-JP" altLang="en-US"/>
          </a:p>
        </p:txBody>
      </p:sp>
      <p:sp>
        <p:nvSpPr>
          <p:cNvPr id="79876" name="Rectangle 2"/>
          <p:cNvSpPr>
            <a:spLocks noGrp="1" noChangeArrowheads="1"/>
          </p:cNvSpPr>
          <p:nvPr>
            <p:ph type="body"/>
          </p:nvPr>
        </p:nvSpPr>
        <p:spPr>
          <a:xfrm>
            <a:off x="1074738" y="4094163"/>
            <a:ext cx="4905375" cy="3273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r>
              <a:rPr lang="ja-JP" altLang="en-US" dirty="0"/>
              <a:t>メールクライアントの種別</a:t>
            </a:r>
            <a:endParaRPr lang="en-US" altLang="ja-JP" dirty="0"/>
          </a:p>
          <a:p>
            <a:pPr eaLnBrk="1" hangingPunct="1"/>
            <a:r>
              <a:rPr lang="ja-JP" altLang="en-US" dirty="0"/>
              <a:t>話し終わったところで「ここまでメールヘッダについて説明してきましたがこのヘッダはメールの環境によって書いてある順番が違うことがありますが</a:t>
            </a:r>
            <a:endParaRPr lang="en-US" altLang="ja-JP" dirty="0"/>
          </a:p>
          <a:p>
            <a:pPr eaLnBrk="1" hangingPunct="1"/>
            <a:r>
              <a:rPr lang="ja-JP" altLang="en-US" dirty="0"/>
              <a:t>ほぼこのようなことがヘッダには書いてあります</a:t>
            </a:r>
            <a:r>
              <a:rPr lang="en-US" altLang="ja-JP" dirty="0"/>
              <a: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ja-JP"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ja-JP" dirty="0" err="1"/>
              <a:t>TSmtpClient</a:t>
            </a:r>
            <a:r>
              <a:rPr lang="en-US" altLang="ja-JP" baseline="0" dirty="0"/>
              <a:t> </a:t>
            </a:r>
            <a:r>
              <a:rPr lang="ja-JP" altLang="en-US" baseline="0" dirty="0"/>
              <a:t>は存在しない模様</a:t>
            </a:r>
            <a:endParaRPr lang="ja-JP" altLang="ja-JP" dirty="0"/>
          </a:p>
          <a:p>
            <a:pPr eaLnBrk="1" hangingPunct="1"/>
            <a:r>
              <a:rPr lang="ja-JP" altLang="en-US" dirty="0"/>
              <a:t>（ノート：荻原さん？）</a:t>
            </a:r>
            <a:endParaRPr lang="en-US" altLang="ja-JP" dirty="0"/>
          </a:p>
        </p:txBody>
      </p:sp>
    </p:spTree>
    <p:extLst>
      <p:ext uri="{BB962C8B-B14F-4D97-AF65-F5344CB8AC3E}">
        <p14:creationId xmlns:p14="http://schemas.microsoft.com/office/powerpoint/2010/main" val="741649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32C09CB9-2913-44F2-B03F-C0C66D5A660D}" type="slidenum">
              <a:rPr lang="en-GB" altLang="ja-JP" sz="1200" smtClean="0"/>
              <a:pPr eaLnBrk="1" hangingPunct="1"/>
              <a:t>33</a:t>
            </a:fld>
            <a:endParaRPr lang="en-GB" altLang="ja-JP" sz="1200"/>
          </a:p>
        </p:txBody>
      </p:sp>
      <p:sp>
        <p:nvSpPr>
          <p:cNvPr id="80899" name="Text Box 1"/>
          <p:cNvSpPr txBox="1">
            <a:spLocks noChangeArrowheads="1"/>
          </p:cNvSpPr>
          <p:nvPr/>
        </p:nvSpPr>
        <p:spPr bwMode="auto">
          <a:xfrm>
            <a:off x="1439863" y="860425"/>
            <a:ext cx="4168775" cy="2947988"/>
          </a:xfrm>
          <a:prstGeom prst="rect">
            <a:avLst/>
          </a:prstGeom>
          <a:solidFill>
            <a:srgbClr val="FFFFFF"/>
          </a:solidFill>
          <a:ln w="9525">
            <a:solidFill>
              <a:srgbClr val="000000"/>
            </a:solidFill>
            <a:miter lim="800000"/>
            <a:headEnd/>
            <a:tailEnd/>
          </a:ln>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endParaRPr lang="ja-JP" altLang="en-US"/>
          </a:p>
        </p:txBody>
      </p:sp>
      <p:sp>
        <p:nvSpPr>
          <p:cNvPr id="80900" name="Rectangle 2"/>
          <p:cNvSpPr>
            <a:spLocks noGrp="1" noChangeArrowheads="1"/>
          </p:cNvSpPr>
          <p:nvPr>
            <p:ph type="body"/>
          </p:nvPr>
        </p:nvSpPr>
        <p:spPr>
          <a:xfrm>
            <a:off x="1074738" y="4094163"/>
            <a:ext cx="4905375" cy="3273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ja-JP" altLang="ja-JP"/>
          </a:p>
        </p:txBody>
      </p:sp>
    </p:spTree>
    <p:extLst>
      <p:ext uri="{BB962C8B-B14F-4D97-AF65-F5344CB8AC3E}">
        <p14:creationId xmlns:p14="http://schemas.microsoft.com/office/powerpoint/2010/main" val="321349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CBD0D7C2-E695-4BD5-ABBE-8E814D7D508A}" type="slidenum">
              <a:rPr lang="en-GB" altLang="ja-JP" sz="1200" smtClean="0"/>
              <a:pPr eaLnBrk="1" hangingPunct="1"/>
              <a:t>34</a:t>
            </a:fld>
            <a:endParaRPr lang="en-GB" altLang="ja-JP" sz="1200"/>
          </a:p>
        </p:txBody>
      </p:sp>
      <p:sp>
        <p:nvSpPr>
          <p:cNvPr id="81923" name="Text Box 1"/>
          <p:cNvSpPr txBox="1">
            <a:spLocks noChangeArrowheads="1"/>
          </p:cNvSpPr>
          <p:nvPr/>
        </p:nvSpPr>
        <p:spPr bwMode="auto">
          <a:xfrm>
            <a:off x="1439863" y="860425"/>
            <a:ext cx="4168775" cy="2947988"/>
          </a:xfrm>
          <a:prstGeom prst="rect">
            <a:avLst/>
          </a:prstGeom>
          <a:solidFill>
            <a:srgbClr val="FFFFFF"/>
          </a:solidFill>
          <a:ln w="9525">
            <a:solidFill>
              <a:srgbClr val="000000"/>
            </a:solidFill>
            <a:miter lim="800000"/>
            <a:headEnd/>
            <a:tailEnd/>
          </a:ln>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endParaRPr lang="ja-JP" altLang="en-US"/>
          </a:p>
        </p:txBody>
      </p:sp>
      <p:sp>
        <p:nvSpPr>
          <p:cNvPr id="81924" name="Rectangle 2"/>
          <p:cNvSpPr>
            <a:spLocks noGrp="1" noChangeArrowheads="1"/>
          </p:cNvSpPr>
          <p:nvPr>
            <p:ph type="body"/>
          </p:nvPr>
        </p:nvSpPr>
        <p:spPr>
          <a:xfrm>
            <a:off x="1074738" y="4094163"/>
            <a:ext cx="4905375" cy="3273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ja-JP" altLang="ja-JP" dirty="0"/>
          </a:p>
        </p:txBody>
      </p:sp>
    </p:spTree>
    <p:extLst>
      <p:ext uri="{BB962C8B-B14F-4D97-AF65-F5344CB8AC3E}">
        <p14:creationId xmlns:p14="http://schemas.microsoft.com/office/powerpoint/2010/main" val="1048061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5FE1979-6A8A-40AC-BCE5-F1F172968313}" type="slidenum">
              <a:rPr lang="en-US" altLang="ja-JP" smtClean="0"/>
              <a:pPr>
                <a:defRPr/>
              </a:pPr>
              <a:t>35</a:t>
            </a:fld>
            <a:endParaRPr lang="en-US" altLang="ja-JP"/>
          </a:p>
        </p:txBody>
      </p:sp>
    </p:spTree>
    <p:extLst>
      <p:ext uri="{BB962C8B-B14F-4D97-AF65-F5344CB8AC3E}">
        <p14:creationId xmlns:p14="http://schemas.microsoft.com/office/powerpoint/2010/main" val="2863880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38</a:t>
            </a:fld>
            <a:endParaRPr kumimoji="1" lang="ja-JP" altLang="en-US"/>
          </a:p>
        </p:txBody>
      </p:sp>
    </p:spTree>
    <p:extLst>
      <p:ext uri="{BB962C8B-B14F-4D97-AF65-F5344CB8AC3E}">
        <p14:creationId xmlns:p14="http://schemas.microsoft.com/office/powerpoint/2010/main" val="3131788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定義は様々だが，例えば</a:t>
            </a:r>
            <a:r>
              <a:rPr kumimoji="1" lang="en-US" altLang="ja-JP" dirty="0"/>
              <a:t>2014</a:t>
            </a:r>
            <a:r>
              <a:rPr kumimoji="1" lang="ja-JP" altLang="en-US" dirty="0"/>
              <a:t>年改正公職選挙法ではウェブ選挙の導入に伴い，</a:t>
            </a:r>
            <a:r>
              <a:rPr kumimoji="1" lang="en-US" altLang="ja-JP" dirty="0"/>
              <a:t>SMTP</a:t>
            </a:r>
            <a:r>
              <a:rPr kumimoji="1" lang="ja-JP" altLang="en-US" dirty="0"/>
              <a:t>と電話番号方式</a:t>
            </a:r>
            <a:r>
              <a:rPr kumimoji="1" lang="en-US" altLang="ja-JP" dirty="0"/>
              <a:t>(SMS</a:t>
            </a:r>
            <a:r>
              <a:rPr kumimoji="1" lang="ja-JP" altLang="en-US" dirty="0" err="1"/>
              <a:t>，</a:t>
            </a:r>
            <a:r>
              <a:rPr kumimoji="1" lang="en-US" altLang="ja-JP" dirty="0"/>
              <a:t>C</a:t>
            </a:r>
            <a:r>
              <a:rPr kumimoji="1" lang="ja-JP" altLang="en-US" dirty="0"/>
              <a:t>メール</a:t>
            </a:r>
            <a:r>
              <a:rPr kumimoji="1" lang="en-US" altLang="ja-JP" dirty="0"/>
              <a:t>)</a:t>
            </a:r>
            <a:r>
              <a:rPr kumimoji="1" lang="ja-JP" altLang="en-US" dirty="0"/>
              <a:t>をメールと位置付けた．</a:t>
            </a:r>
            <a:endParaRPr kumimoji="1" lang="en-US" altLang="ja-JP" dirty="0"/>
          </a:p>
          <a:p>
            <a:r>
              <a:rPr kumimoji="1" lang="ja-JP" altLang="en-US" dirty="0"/>
              <a:t>有権者はこれを用いて選挙運動をすることができない．一方，</a:t>
            </a:r>
            <a:r>
              <a:rPr kumimoji="1" lang="en-US" altLang="ja-JP" dirty="0"/>
              <a:t>LINE</a:t>
            </a:r>
            <a:r>
              <a:rPr kumimoji="1" lang="ja-JP" altLang="en-US" dirty="0"/>
              <a:t>はウェブサイトと位置付けられ，選挙運動ができる．</a:t>
            </a:r>
            <a:endParaRPr kumimoji="1" lang="en-US" altLang="ja-JP" dirty="0"/>
          </a:p>
          <a:p>
            <a:r>
              <a:rPr kumimoji="1" lang="ja-JP" altLang="en-US" dirty="0"/>
              <a:t>多くの定義で，</a:t>
            </a:r>
            <a:r>
              <a:rPr kumimoji="1" lang="en-US" altLang="ja-JP" dirty="0"/>
              <a:t>SMTP</a:t>
            </a:r>
            <a:r>
              <a:rPr kumimoji="1" lang="ja-JP" altLang="en-US" dirty="0"/>
              <a:t>を使っているものは少なくともメールとなっているようである．</a:t>
            </a:r>
            <a:endParaRPr kumimoji="1" lang="en-US" altLang="ja-JP" dirty="0"/>
          </a:p>
          <a:p>
            <a:r>
              <a:rPr kumimoji="1" lang="ja-JP" altLang="en-US" dirty="0"/>
              <a:t>（ノート：松岡）</a:t>
            </a:r>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6</a:t>
            </a:fld>
            <a:endParaRPr kumimoji="1" lang="ja-JP" altLang="en-US"/>
          </a:p>
        </p:txBody>
      </p:sp>
    </p:spTree>
    <p:extLst>
      <p:ext uri="{BB962C8B-B14F-4D97-AF65-F5344CB8AC3E}">
        <p14:creationId xmlns:p14="http://schemas.microsoft.com/office/powerpoint/2010/main" val="1235008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鍵を作る人は</a:t>
            </a:r>
            <a:r>
              <a:rPr kumimoji="1" lang="ja-JP" altLang="en-US" dirty="0" err="1"/>
              <a:t>ぺの</a:t>
            </a:r>
            <a:r>
              <a:rPr kumimoji="1" lang="ja-JP" altLang="en-US" dirty="0"/>
              <a:t>鍵をつくり，一方を公開（公開鍵）、もう一方秘密（秘密鍵）とする．</a:t>
            </a:r>
            <a:endParaRPr kumimoji="1" lang="en-US" altLang="ja-JP" dirty="0"/>
          </a:p>
          <a:p>
            <a:r>
              <a:rPr kumimoji="1" lang="ja-JP" altLang="en-US" dirty="0"/>
              <a:t>公開鍵で復号することもある（デジタル署名）．</a:t>
            </a:r>
            <a:endParaRPr kumimoji="1" lang="en-US" altLang="ja-JP" dirty="0"/>
          </a:p>
          <a:p>
            <a:r>
              <a:rPr kumimoji="1" lang="ja-JP" altLang="en-US" dirty="0"/>
              <a:t>公開鍵と秘密鍵は数学的に</a:t>
            </a:r>
            <a:r>
              <a:rPr kumimoji="1" lang="en-US" altLang="ja-JP" dirty="0"/>
              <a:t>1</a:t>
            </a:r>
            <a:r>
              <a:rPr kumimoji="1" lang="ja-JP" altLang="en-US" dirty="0"/>
              <a:t>対</a:t>
            </a:r>
            <a:r>
              <a:rPr kumimoji="1" lang="en-US" altLang="ja-JP" dirty="0"/>
              <a:t>1</a:t>
            </a:r>
            <a:r>
              <a:rPr kumimoji="1" lang="ja-JP" altLang="en-US" dirty="0"/>
              <a:t>に対応する「ペア」の鍵だけど，公開鍵から秘密鍵を特定することは困難となるように数学的に保証されている（一方向性関数</a:t>
            </a:r>
            <a:r>
              <a:rPr kumimoji="1" lang="en-US" altLang="ja-JP" dirty="0"/>
              <a:t>; one-way</a:t>
            </a:r>
            <a:r>
              <a:rPr kumimoji="1" lang="en-US" altLang="ja-JP" baseline="0" dirty="0"/>
              <a:t> function</a:t>
            </a:r>
            <a:r>
              <a:rPr kumimoji="1" lang="ja-JP" altLang="en-US" dirty="0"/>
              <a:t>）</a:t>
            </a:r>
            <a:endParaRPr kumimoji="1" lang="en-US" altLang="ja-JP" dirty="0"/>
          </a:p>
          <a:p>
            <a:r>
              <a:rPr kumimoji="1" lang="en-US" altLang="ja-JP" dirty="0"/>
              <a:t>RSA</a:t>
            </a:r>
            <a:r>
              <a:rPr kumimoji="1" lang="ja-JP" altLang="en-US" dirty="0"/>
              <a:t>暗号；素因数分解の一方向性．</a:t>
            </a:r>
            <a:endParaRPr kumimoji="1" lang="en-US" altLang="ja-JP" dirty="0"/>
          </a:p>
          <a:p>
            <a:r>
              <a:rPr kumimoji="1" lang="ja-JP" altLang="en-US" dirty="0"/>
              <a:t>楕円曲線暗号；楕円曲線上の巡回アーベル群</a:t>
            </a:r>
            <a:r>
              <a:rPr kumimoji="1" lang="en-US" altLang="ja-JP" dirty="0"/>
              <a:t>&lt;G&gt;={O, G, 2G, 3G, …, (n-1)G}</a:t>
            </a:r>
            <a:r>
              <a:rPr kumimoji="1" lang="ja-JP" altLang="en-US" dirty="0"/>
              <a:t>（</a:t>
            </a:r>
            <a:r>
              <a:rPr kumimoji="1" lang="en-US" altLang="ja-JP" dirty="0"/>
              <a:t>O</a:t>
            </a:r>
            <a:r>
              <a:rPr kumimoji="1" lang="ja-JP" altLang="en-US" dirty="0"/>
              <a:t>は無限遠点）を考え、ある</a:t>
            </a:r>
            <a:r>
              <a:rPr kumimoji="1" lang="en-US" altLang="ja-JP" dirty="0"/>
              <a:t>g</a:t>
            </a:r>
            <a:r>
              <a:rPr kumimoji="1" lang="ja-JP" altLang="en-US" dirty="0"/>
              <a:t>∈</a:t>
            </a:r>
            <a:r>
              <a:rPr kumimoji="1" lang="en-US" altLang="ja-JP" dirty="0"/>
              <a:t>&lt;G&gt;</a:t>
            </a:r>
            <a:r>
              <a:rPr kumimoji="1" lang="ja-JP" altLang="en-US" dirty="0"/>
              <a:t>に対して</a:t>
            </a:r>
            <a:r>
              <a:rPr kumimoji="1" lang="en-US" altLang="ja-JP" dirty="0"/>
              <a:t>g=</a:t>
            </a:r>
            <a:r>
              <a:rPr kumimoji="1" lang="en-US" altLang="ja-JP" dirty="0" err="1"/>
              <a:t>mG</a:t>
            </a:r>
            <a:r>
              <a:rPr kumimoji="1" lang="ja-JP" altLang="en-US" dirty="0"/>
              <a:t>となるとする．</a:t>
            </a:r>
            <a:endParaRPr kumimoji="1" lang="en-US" altLang="ja-JP" dirty="0"/>
          </a:p>
          <a:p>
            <a:r>
              <a:rPr kumimoji="1" lang="en-US" altLang="ja-JP" dirty="0"/>
              <a:t>g</a:t>
            </a:r>
            <a:r>
              <a:rPr kumimoji="1" lang="ja-JP" altLang="en-US" dirty="0"/>
              <a:t>を任意に振ったとき，</a:t>
            </a:r>
            <a:r>
              <a:rPr kumimoji="1" lang="en-US" altLang="ja-JP" dirty="0"/>
              <a:t>m</a:t>
            </a:r>
            <a:r>
              <a:rPr kumimoji="1" lang="ja-JP" altLang="en-US" dirty="0"/>
              <a:t>を求めることは一方向性関数．</a:t>
            </a:r>
            <a:endParaRPr kumimoji="1" lang="en-US" altLang="ja-JP" dirty="0"/>
          </a:p>
          <a:p>
            <a:r>
              <a:rPr kumimoji="1" lang="ja-JP" altLang="en-US" dirty="0"/>
              <a:t>（ノート：松岡）</a:t>
            </a:r>
            <a:endParaRPr kumimoji="1" lang="en-US" altLang="ja-JP"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40</a:t>
            </a:fld>
            <a:endParaRPr kumimoji="1" lang="ja-JP" altLang="en-US"/>
          </a:p>
        </p:txBody>
      </p:sp>
    </p:spTree>
    <p:extLst>
      <p:ext uri="{BB962C8B-B14F-4D97-AF65-F5344CB8AC3E}">
        <p14:creationId xmlns:p14="http://schemas.microsoft.com/office/powerpoint/2010/main" val="1006302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44</a:t>
            </a:fld>
            <a:endParaRPr kumimoji="1" lang="ja-JP" altLang="en-US"/>
          </a:p>
        </p:txBody>
      </p:sp>
    </p:spTree>
    <p:extLst>
      <p:ext uri="{BB962C8B-B14F-4D97-AF65-F5344CB8AC3E}">
        <p14:creationId xmlns:p14="http://schemas.microsoft.com/office/powerpoint/2010/main" val="3091047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送信者の証明に使うため，（送信者しか持っていない）秘密鍵で暗号化する．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（ノート：松岡）</a:t>
            </a:r>
          </a:p>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45</a:t>
            </a:fld>
            <a:endParaRPr kumimoji="1" lang="ja-JP" altLang="en-US"/>
          </a:p>
        </p:txBody>
      </p:sp>
    </p:spTree>
    <p:extLst>
      <p:ext uri="{BB962C8B-B14F-4D97-AF65-F5344CB8AC3E}">
        <p14:creationId xmlns:p14="http://schemas.microsoft.com/office/powerpoint/2010/main" val="3739084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送信者の証明に使うため，（送信者しか持っていない）秘密鍵で暗号化する</a:t>
            </a:r>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46</a:t>
            </a:fld>
            <a:endParaRPr kumimoji="1" lang="ja-JP" altLang="en-US"/>
          </a:p>
        </p:txBody>
      </p:sp>
    </p:spTree>
    <p:extLst>
      <p:ext uri="{BB962C8B-B14F-4D97-AF65-F5344CB8AC3E}">
        <p14:creationId xmlns:p14="http://schemas.microsoft.com/office/powerpoint/2010/main" val="2770542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送信者の証明に使うため，（送信者しか持っていない）秘密鍵で暗号化する</a:t>
            </a:r>
          </a:p>
          <a:p>
            <a:endParaRPr kumimoji="1" lang="ja-JP" altLang="en-US"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48</a:t>
            </a:fld>
            <a:endParaRPr kumimoji="1" lang="ja-JP" altLang="en-US"/>
          </a:p>
        </p:txBody>
      </p:sp>
    </p:spTree>
    <p:extLst>
      <p:ext uri="{BB962C8B-B14F-4D97-AF65-F5344CB8AC3E}">
        <p14:creationId xmlns:p14="http://schemas.microsoft.com/office/powerpoint/2010/main" val="4064349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有線電話は，受信側がネットワークに接続していないと電話をかけることができない．</a:t>
            </a:r>
            <a:endParaRPr kumimoji="1" lang="en-US" altLang="ja-JP" dirty="0"/>
          </a:p>
          <a:p>
            <a:r>
              <a:rPr kumimoji="1" lang="ja-JP" altLang="en-US" dirty="0"/>
              <a:t>メールの場合は，ボクが山に登っていようが深海に潜っていようが宇宙に行っていようが，ほかの人はボクに「送ることは」できる．</a:t>
            </a:r>
            <a:endParaRPr kumimoji="1" lang="en-US" altLang="ja-JP" dirty="0"/>
          </a:p>
          <a:p>
            <a:r>
              <a:rPr kumimoji="1" lang="ja-JP" altLang="en-US" dirty="0"/>
              <a:t>（ノート：松岡）</a:t>
            </a:r>
            <a:endParaRPr kumimoji="1" lang="en-US" altLang="ja-JP" dirty="0"/>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7</a:t>
            </a:fld>
            <a:endParaRPr kumimoji="1" lang="ja-JP" altLang="en-US"/>
          </a:p>
        </p:txBody>
      </p:sp>
    </p:spTree>
    <p:extLst>
      <p:ext uri="{BB962C8B-B14F-4D97-AF65-F5344CB8AC3E}">
        <p14:creationId xmlns:p14="http://schemas.microsoft.com/office/powerpoint/2010/main" val="461478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HTTP/HTTPs</a:t>
            </a:r>
            <a:r>
              <a:rPr kumimoji="1" lang="ja-JP" altLang="en-US" dirty="0"/>
              <a:t>を使っているために，表面上はウェブサイトと対面しているように見えるが，実は裏ではきちんとメールのシステムが存在していて，</a:t>
            </a:r>
            <a:r>
              <a:rPr kumimoji="1" lang="en-US" altLang="ja-JP" dirty="0"/>
              <a:t>SMTP</a:t>
            </a:r>
            <a:r>
              <a:rPr kumimoji="1" lang="ja-JP" altLang="en-US" dirty="0"/>
              <a:t>通信が行われている．</a:t>
            </a:r>
            <a:endParaRPr kumimoji="1" lang="en-US" altLang="ja-JP" dirty="0"/>
          </a:p>
          <a:p>
            <a:r>
              <a:rPr kumimoji="1" lang="ja-JP" altLang="en-US" dirty="0"/>
              <a:t>（ノート：松岡）</a:t>
            </a:r>
          </a:p>
        </p:txBody>
      </p:sp>
      <p:sp>
        <p:nvSpPr>
          <p:cNvPr id="4" name="スライド番号プレースホルダー 3"/>
          <p:cNvSpPr>
            <a:spLocks noGrp="1"/>
          </p:cNvSpPr>
          <p:nvPr>
            <p:ph type="sldNum" sz="quarter" idx="10"/>
          </p:nvPr>
        </p:nvSpPr>
        <p:spPr/>
        <p:txBody>
          <a:bodyPr/>
          <a:lstStyle/>
          <a:p>
            <a:fld id="{B627967F-9C27-4367-8DA9-C04BB000DDBF}" type="slidenum">
              <a:rPr kumimoji="1" lang="ja-JP" altLang="en-US" smtClean="0"/>
              <a:t>17</a:t>
            </a:fld>
            <a:endParaRPr kumimoji="1" lang="ja-JP" altLang="en-US"/>
          </a:p>
        </p:txBody>
      </p:sp>
    </p:spTree>
    <p:extLst>
      <p:ext uri="{BB962C8B-B14F-4D97-AF65-F5344CB8AC3E}">
        <p14:creationId xmlns:p14="http://schemas.microsoft.com/office/powerpoint/2010/main" val="2636740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34A5D3FE-DB8C-41B2-91C3-9EA68C21A57C}" type="slidenum">
              <a:rPr lang="en-GB" altLang="ja-JP" sz="1200" smtClean="0"/>
              <a:pPr eaLnBrk="1" hangingPunct="1"/>
              <a:t>22</a:t>
            </a:fld>
            <a:endParaRPr lang="en-GB" altLang="ja-JP" sz="1200"/>
          </a:p>
        </p:txBody>
      </p:sp>
      <p:sp>
        <p:nvSpPr>
          <p:cNvPr id="68611" name="Text Box 1"/>
          <p:cNvSpPr txBox="1">
            <a:spLocks noChangeArrowheads="1"/>
          </p:cNvSpPr>
          <p:nvPr/>
        </p:nvSpPr>
        <p:spPr bwMode="auto">
          <a:xfrm>
            <a:off x="1439863" y="860425"/>
            <a:ext cx="4168775" cy="2947988"/>
          </a:xfrm>
          <a:prstGeom prst="rect">
            <a:avLst/>
          </a:prstGeom>
          <a:solidFill>
            <a:srgbClr val="FFFFFF"/>
          </a:solidFill>
          <a:ln w="9525">
            <a:solidFill>
              <a:srgbClr val="000000"/>
            </a:solidFill>
            <a:miter lim="800000"/>
            <a:headEnd/>
            <a:tailEnd/>
          </a:ln>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endParaRPr lang="ja-JP" altLang="en-US"/>
          </a:p>
        </p:txBody>
      </p:sp>
      <p:sp>
        <p:nvSpPr>
          <p:cNvPr id="68612" name="Rectangle 2"/>
          <p:cNvSpPr>
            <a:spLocks noGrp="1" noChangeArrowheads="1"/>
          </p:cNvSpPr>
          <p:nvPr>
            <p:ph type="body"/>
          </p:nvPr>
        </p:nvSpPr>
        <p:spPr>
          <a:xfrm>
            <a:off x="1074738" y="4094163"/>
            <a:ext cx="4905375" cy="3273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r>
              <a:rPr lang="en-US" altLang="ja-JP" dirty="0"/>
              <a:t>Message-id</a:t>
            </a:r>
            <a:r>
              <a:rPr lang="ja-JP" altLang="en-US" dirty="0" err="1"/>
              <a:t>は送</a:t>
            </a:r>
            <a:r>
              <a:rPr lang="ja-JP" altLang="en-US" dirty="0"/>
              <a:t>信者側クライアントないし送信者側メールサーバが付与する．</a:t>
            </a:r>
            <a:endParaRPr lang="en-US" altLang="ja-JP" dirty="0"/>
          </a:p>
          <a:p>
            <a:pPr eaLnBrk="1" hangingPunct="1"/>
            <a:r>
              <a:rPr lang="en-US" altLang="ja-JP" dirty="0"/>
              <a:t>IP</a:t>
            </a:r>
            <a:r>
              <a:rPr lang="ja-JP" altLang="en-US" dirty="0"/>
              <a:t>アドレスや送信日時等を用いているため（ほとんど）一意性を持つ．</a:t>
            </a:r>
            <a:endParaRPr lang="en-US" altLang="ja-JP" dirty="0"/>
          </a:p>
          <a:p>
            <a:pPr eaLnBrk="1" hangingPunct="1"/>
            <a:r>
              <a:rPr lang="ja-JP" altLang="en-US" dirty="0"/>
              <a:t>（ノート：松岡）</a:t>
            </a:r>
            <a:endParaRPr lang="ja-JP" altLang="ja-JP" dirty="0"/>
          </a:p>
        </p:txBody>
      </p:sp>
    </p:spTree>
    <p:extLst>
      <p:ext uri="{BB962C8B-B14F-4D97-AF65-F5344CB8AC3E}">
        <p14:creationId xmlns:p14="http://schemas.microsoft.com/office/powerpoint/2010/main" val="3890800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A12E6E43-9395-4F48-8942-707E5F15C7DD}" type="slidenum">
              <a:rPr lang="en-GB" altLang="ja-JP" sz="1200" smtClean="0"/>
              <a:pPr eaLnBrk="1" hangingPunct="1"/>
              <a:t>23</a:t>
            </a:fld>
            <a:endParaRPr lang="en-GB" altLang="ja-JP" sz="1200"/>
          </a:p>
        </p:txBody>
      </p:sp>
      <p:sp>
        <p:nvSpPr>
          <p:cNvPr id="69635" name="Text Box 1"/>
          <p:cNvSpPr txBox="1">
            <a:spLocks noChangeArrowheads="1"/>
          </p:cNvSpPr>
          <p:nvPr/>
        </p:nvSpPr>
        <p:spPr bwMode="auto">
          <a:xfrm>
            <a:off x="1439863" y="860425"/>
            <a:ext cx="4168775" cy="2947988"/>
          </a:xfrm>
          <a:prstGeom prst="rect">
            <a:avLst/>
          </a:prstGeom>
          <a:solidFill>
            <a:srgbClr val="FFFFFF"/>
          </a:solidFill>
          <a:ln w="9525">
            <a:solidFill>
              <a:srgbClr val="000000"/>
            </a:solidFill>
            <a:miter lim="800000"/>
            <a:headEnd/>
            <a:tailEnd/>
          </a:ln>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endParaRPr lang="ja-JP" altLang="en-US"/>
          </a:p>
        </p:txBody>
      </p:sp>
      <p:sp>
        <p:nvSpPr>
          <p:cNvPr id="69636" name="Rectangle 2"/>
          <p:cNvSpPr>
            <a:spLocks noGrp="1" noChangeArrowheads="1"/>
          </p:cNvSpPr>
          <p:nvPr>
            <p:ph type="body"/>
          </p:nvPr>
        </p:nvSpPr>
        <p:spPr>
          <a:xfrm>
            <a:off x="1074738" y="4094163"/>
            <a:ext cx="4905375" cy="3273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ja-JP" altLang="ja-JP"/>
          </a:p>
        </p:txBody>
      </p:sp>
    </p:spTree>
    <p:extLst>
      <p:ext uri="{BB962C8B-B14F-4D97-AF65-F5344CB8AC3E}">
        <p14:creationId xmlns:p14="http://schemas.microsoft.com/office/powerpoint/2010/main" val="1914658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A0F94547-3A3B-45BF-B293-439FC4477922}" type="slidenum">
              <a:rPr lang="en-GB" altLang="ja-JP" sz="1200" smtClean="0"/>
              <a:pPr eaLnBrk="1" hangingPunct="1"/>
              <a:t>24</a:t>
            </a:fld>
            <a:endParaRPr lang="en-GB" altLang="ja-JP" sz="1200"/>
          </a:p>
        </p:txBody>
      </p:sp>
      <p:sp>
        <p:nvSpPr>
          <p:cNvPr id="70659" name="Text Box 1"/>
          <p:cNvSpPr txBox="1">
            <a:spLocks noChangeArrowheads="1"/>
          </p:cNvSpPr>
          <p:nvPr/>
        </p:nvSpPr>
        <p:spPr bwMode="auto">
          <a:xfrm>
            <a:off x="1439863" y="860425"/>
            <a:ext cx="4168775" cy="2947988"/>
          </a:xfrm>
          <a:prstGeom prst="rect">
            <a:avLst/>
          </a:prstGeom>
          <a:solidFill>
            <a:srgbClr val="FFFFFF"/>
          </a:solidFill>
          <a:ln w="9525">
            <a:solidFill>
              <a:srgbClr val="000000"/>
            </a:solidFill>
            <a:miter lim="800000"/>
            <a:headEnd/>
            <a:tailEnd/>
          </a:ln>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endParaRPr lang="ja-JP" altLang="en-US"/>
          </a:p>
        </p:txBody>
      </p:sp>
      <p:sp>
        <p:nvSpPr>
          <p:cNvPr id="70660" name="Rectangle 2"/>
          <p:cNvSpPr>
            <a:spLocks noGrp="1" noChangeArrowheads="1"/>
          </p:cNvSpPr>
          <p:nvPr>
            <p:ph type="body"/>
          </p:nvPr>
        </p:nvSpPr>
        <p:spPr>
          <a:xfrm>
            <a:off x="1074738" y="4094163"/>
            <a:ext cx="4905375" cy="3273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ja-JP" altLang="ja-JP"/>
          </a:p>
        </p:txBody>
      </p:sp>
    </p:spTree>
    <p:extLst>
      <p:ext uri="{BB962C8B-B14F-4D97-AF65-F5344CB8AC3E}">
        <p14:creationId xmlns:p14="http://schemas.microsoft.com/office/powerpoint/2010/main" val="1782460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DCD96E2B-9AC7-4D07-A5A0-D02EF120721A}" type="slidenum">
              <a:rPr lang="en-GB" altLang="ja-JP" sz="1200" smtClean="0"/>
              <a:pPr eaLnBrk="1" hangingPunct="1"/>
              <a:t>25</a:t>
            </a:fld>
            <a:endParaRPr lang="en-GB" altLang="ja-JP" sz="1200"/>
          </a:p>
        </p:txBody>
      </p:sp>
      <p:sp>
        <p:nvSpPr>
          <p:cNvPr id="71683" name="Text Box 1"/>
          <p:cNvSpPr txBox="1">
            <a:spLocks noChangeArrowheads="1"/>
          </p:cNvSpPr>
          <p:nvPr/>
        </p:nvSpPr>
        <p:spPr bwMode="auto">
          <a:xfrm>
            <a:off x="1439863" y="860425"/>
            <a:ext cx="4168775" cy="2947988"/>
          </a:xfrm>
          <a:prstGeom prst="rect">
            <a:avLst/>
          </a:prstGeom>
          <a:solidFill>
            <a:srgbClr val="FFFFFF"/>
          </a:solidFill>
          <a:ln w="9525">
            <a:solidFill>
              <a:srgbClr val="000000"/>
            </a:solidFill>
            <a:miter lim="800000"/>
            <a:headEnd/>
            <a:tailEnd/>
          </a:ln>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endParaRPr lang="ja-JP" altLang="en-US"/>
          </a:p>
        </p:txBody>
      </p:sp>
      <p:sp>
        <p:nvSpPr>
          <p:cNvPr id="71684" name="Rectangle 2"/>
          <p:cNvSpPr>
            <a:spLocks noGrp="1" noChangeArrowheads="1"/>
          </p:cNvSpPr>
          <p:nvPr>
            <p:ph type="body"/>
          </p:nvPr>
        </p:nvSpPr>
        <p:spPr>
          <a:xfrm>
            <a:off x="1074738" y="4094163"/>
            <a:ext cx="4905375" cy="3273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ja-JP" altLang="ja-JP"/>
          </a:p>
        </p:txBody>
      </p:sp>
    </p:spTree>
    <p:extLst>
      <p:ext uri="{BB962C8B-B14F-4D97-AF65-F5344CB8AC3E}">
        <p14:creationId xmlns:p14="http://schemas.microsoft.com/office/powerpoint/2010/main" val="3539513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EC4390D2-6D32-42C7-B42A-1E7673D6137E}" type="slidenum">
              <a:rPr lang="en-GB" altLang="ja-JP" sz="1200" smtClean="0"/>
              <a:pPr eaLnBrk="1" hangingPunct="1"/>
              <a:t>26</a:t>
            </a:fld>
            <a:endParaRPr lang="en-GB" altLang="ja-JP" sz="1200"/>
          </a:p>
        </p:txBody>
      </p:sp>
      <p:sp>
        <p:nvSpPr>
          <p:cNvPr id="7270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endParaRPr lang="ja-JP" altLang="en-US"/>
          </a:p>
        </p:txBody>
      </p:sp>
      <p:sp>
        <p:nvSpPr>
          <p:cNvPr id="72708" name="Text Box 2"/>
          <p:cNvSpPr>
            <a:spLocks noGrp="1" noChangeArrowheads="1"/>
          </p:cNvSpPr>
          <p:nvPr>
            <p:ph type="body"/>
          </p:nvPr>
        </p:nvSpPr>
        <p:spPr>
          <a:xfrm>
            <a:off x="685800" y="4343400"/>
            <a:ext cx="5486400" cy="4649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marL="0" marR="0" indent="0" algn="l" defTabSz="914400" rtl="0" eaLnBrk="1" fontAlgn="base" latinLnBrk="0" hangingPunct="1">
              <a:lnSpc>
                <a:spcPct val="83000"/>
              </a:lnSpc>
              <a:spcBef>
                <a:spcPts val="450"/>
              </a:spcBef>
              <a:spcAft>
                <a:spcPct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en-GB" altLang="ja-JP" sz="2000" dirty="0">
                <a:latin typeface="Bitstream Vera Serif"/>
              </a:rPr>
              <a:t>MIME;</a:t>
            </a:r>
            <a:r>
              <a:rPr lang="en-GB" altLang="ja-JP" sz="2000" baseline="0" dirty="0">
                <a:latin typeface="Bitstream Vera Serif"/>
              </a:rPr>
              <a:t> Multipurpose Internet Mail Extensions</a:t>
            </a:r>
          </a:p>
          <a:p>
            <a:pPr marL="0" marR="0" indent="0" algn="l" defTabSz="914400" rtl="0" eaLnBrk="1" fontAlgn="base" latinLnBrk="0" hangingPunct="1">
              <a:lnSpc>
                <a:spcPct val="83000"/>
              </a:lnSpc>
              <a:spcBef>
                <a:spcPts val="450"/>
              </a:spcBef>
              <a:spcAft>
                <a:spcPct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ja-JP" altLang="en-US" sz="2000" baseline="0" dirty="0">
                <a:latin typeface="Bitstream Vera Serif"/>
              </a:rPr>
              <a:t>もともとメールは</a:t>
            </a:r>
            <a:r>
              <a:rPr lang="en-US" altLang="ja-JP" sz="2000" baseline="0" dirty="0">
                <a:latin typeface="Bitstream Vera Serif"/>
              </a:rPr>
              <a:t>US-ASCII</a:t>
            </a:r>
            <a:r>
              <a:rPr lang="ja-JP" altLang="en-US" sz="2000" baseline="0" dirty="0">
                <a:latin typeface="Bitstream Vera Serif"/>
              </a:rPr>
              <a:t>のテキストしか扱えなかったので，それ以外の形式（非英語言語，</a:t>
            </a:r>
            <a:r>
              <a:rPr lang="en-US" altLang="ja-JP" sz="2000" baseline="0" dirty="0">
                <a:latin typeface="Bitstream Vera Serif"/>
              </a:rPr>
              <a:t>html</a:t>
            </a:r>
            <a:r>
              <a:rPr lang="ja-JP" altLang="en-US" sz="2000" baseline="0" dirty="0" err="1">
                <a:latin typeface="Bitstream Vera Serif"/>
              </a:rPr>
              <a:t>，</a:t>
            </a:r>
            <a:r>
              <a:rPr lang="ja-JP" altLang="en-US" sz="2000" baseline="0" dirty="0">
                <a:latin typeface="Bitstream Vera Serif"/>
              </a:rPr>
              <a:t>添付ファイルなど）を</a:t>
            </a:r>
            <a:r>
              <a:rPr lang="en-US" altLang="ja-JP" sz="2000" baseline="0" dirty="0">
                <a:latin typeface="Bitstream Vera Serif"/>
              </a:rPr>
              <a:t>MIME</a:t>
            </a:r>
            <a:r>
              <a:rPr lang="ja-JP" altLang="en-US" sz="2000" baseline="0" dirty="0">
                <a:latin typeface="Bitstream Vera Serif"/>
              </a:rPr>
              <a:t>という規格で扱えるようにした．</a:t>
            </a:r>
            <a:endParaRPr lang="en-US" altLang="ja-JP" sz="2000" baseline="0" dirty="0">
              <a:latin typeface="Bitstream Vera Serif"/>
            </a:endParaRPr>
          </a:p>
          <a:p>
            <a:pPr marL="0" marR="0" indent="0" algn="l" defTabSz="914400" rtl="0" eaLnBrk="1" fontAlgn="base" latinLnBrk="0" hangingPunct="1">
              <a:lnSpc>
                <a:spcPct val="83000"/>
              </a:lnSpc>
              <a:spcBef>
                <a:spcPts val="450"/>
              </a:spcBef>
              <a:spcAft>
                <a:spcPct val="0"/>
              </a:spcAft>
              <a:buClrTx/>
              <a:buSzPct val="45000"/>
              <a:buFont typeface="Wingdings" pitchFamily="2" charset="2"/>
              <a:buNone/>
              <a:tabLst>
                <a:tab pos="723900" algn="l"/>
                <a:tab pos="1447800" algn="l"/>
                <a:tab pos="2171700" algn="l"/>
                <a:tab pos="2895600" algn="l"/>
                <a:tab pos="3619500" algn="l"/>
                <a:tab pos="4343400" algn="l"/>
                <a:tab pos="5067300" algn="l"/>
              </a:tabLst>
              <a:defRPr/>
            </a:pPr>
            <a:r>
              <a:rPr lang="ja-JP" altLang="en-US" sz="2000" baseline="0" dirty="0">
                <a:latin typeface="Bitstream Vera Serif"/>
              </a:rPr>
              <a:t>（ノート：松岡）</a:t>
            </a:r>
            <a:endParaRPr lang="en-GB" altLang="ja-JP" sz="2000" dirty="0">
              <a:latin typeface="Bitstream Vera Serif"/>
            </a:endParaRPr>
          </a:p>
        </p:txBody>
      </p:sp>
    </p:spTree>
    <p:extLst>
      <p:ext uri="{BB962C8B-B14F-4D97-AF65-F5344CB8AC3E}">
        <p14:creationId xmlns:p14="http://schemas.microsoft.com/office/powerpoint/2010/main" val="718689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421D1BB-A7DA-4785-B397-6E702903A016}" type="datetimeFigureOut">
              <a:rPr kumimoji="1" lang="ja-JP" altLang="en-US" smtClean="0"/>
              <a:t>2016/7/15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97941897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421D1BB-A7DA-4785-B397-6E702903A016}" type="datetimeFigureOut">
              <a:rPr kumimoji="1" lang="ja-JP" altLang="en-US" smtClean="0"/>
              <a:t>2016/7/15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36868305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421D1BB-A7DA-4785-B397-6E702903A016}" type="datetimeFigureOut">
              <a:rPr kumimoji="1" lang="ja-JP" altLang="en-US" smtClean="0"/>
              <a:t>2016/7/15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42223327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421D1BB-A7DA-4785-B397-6E702903A016}" type="datetimeFigureOut">
              <a:rPr kumimoji="1" lang="ja-JP" altLang="en-US" smtClean="0"/>
              <a:t>2016/7/15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398174461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421D1BB-A7DA-4785-B397-6E702903A016}" type="datetimeFigureOut">
              <a:rPr kumimoji="1" lang="ja-JP" altLang="en-US" smtClean="0"/>
              <a:t>2016/7/15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147261908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421D1BB-A7DA-4785-B397-6E702903A016}" type="datetimeFigureOut">
              <a:rPr kumimoji="1" lang="ja-JP" altLang="en-US" smtClean="0"/>
              <a:t>2016/7/15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255617762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421D1BB-A7DA-4785-B397-6E702903A016}" type="datetimeFigureOut">
              <a:rPr kumimoji="1" lang="ja-JP" altLang="en-US" smtClean="0"/>
              <a:t>2016/7/15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406068221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6421D1BB-A7DA-4785-B397-6E702903A016}" type="datetimeFigureOut">
              <a:rPr kumimoji="1" lang="ja-JP" altLang="en-US" smtClean="0"/>
              <a:t>2016/7/15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18876701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21D1BB-A7DA-4785-B397-6E702903A016}" type="datetimeFigureOut">
              <a:rPr kumimoji="1" lang="ja-JP" altLang="en-US" smtClean="0"/>
              <a:t>2016/7/15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366277007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421D1BB-A7DA-4785-B397-6E702903A016}" type="datetimeFigureOut">
              <a:rPr kumimoji="1" lang="ja-JP" altLang="en-US" smtClean="0"/>
              <a:t>2016/7/15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416632201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421D1BB-A7DA-4785-B397-6E702903A016}" type="datetimeFigureOut">
              <a:rPr kumimoji="1" lang="ja-JP" altLang="en-US" smtClean="0"/>
              <a:t>2016/7/15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246345981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21D1BB-A7DA-4785-B397-6E702903A016}" type="datetimeFigureOut">
              <a:rPr kumimoji="1" lang="ja-JP" altLang="en-US" smtClean="0"/>
              <a:t>2016/7/15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395F3-E7D6-4A6F-8008-DFFF5764F092}" type="slidenum">
              <a:rPr kumimoji="1" lang="ja-JP" altLang="en-US" smtClean="0"/>
              <a:t>‹#›</a:t>
            </a:fld>
            <a:endParaRPr kumimoji="1" lang="ja-JP" altLang="en-US"/>
          </a:p>
        </p:txBody>
      </p:sp>
    </p:spTree>
    <p:extLst>
      <p:ext uri="{BB962C8B-B14F-4D97-AF65-F5344CB8AC3E}">
        <p14:creationId xmlns:p14="http://schemas.microsoft.com/office/powerpoint/2010/main" val="2757770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3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9.png"/></Relationships>
</file>

<file path=ppt/slides/_rels/slide4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3.png"/><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atmarkit.co.jp/fsecurity/rensai/mailsec04/mailsec01.html" TargetMode="External"/><Relationship Id="rId2" Type="http://schemas.openxmlformats.org/officeDocument/2006/relationships/hyperlink" Target="http://itpro.nikkeibp.co.jp/article/COLUMN/20060704/242422/" TargetMode="External"/><Relationship Id="rId1" Type="http://schemas.openxmlformats.org/officeDocument/2006/relationships/slideLayout" Target="../slideLayouts/slideLayout2.xml"/><Relationship Id="rId4" Type="http://schemas.openxmlformats.org/officeDocument/2006/relationships/hyperlink" Target="http://manablog.dosuzuki.com/diary/post-1963/"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e-words.jp/" TargetMode="External"/><Relationship Id="rId2" Type="http://schemas.openxmlformats.org/officeDocument/2006/relationships/hyperlink" Target="http://kensnews.net/?p=604" TargetMode="External"/><Relationship Id="rId1" Type="http://schemas.openxmlformats.org/officeDocument/2006/relationships/slideLayout" Target="../slideLayouts/slideLayout2.xml"/><Relationship Id="rId5" Type="http://schemas.openxmlformats.org/officeDocument/2006/relationships/hyperlink" Target="https://en.wikipedia.org/wiki/Email_client" TargetMode="External"/><Relationship Id="rId4" Type="http://schemas.openxmlformats.org/officeDocument/2006/relationships/hyperlink" Target="http://esac.jipdec.or.jp/index.html"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www.infoscience.co.jp/technical/openssl/" TargetMode="External"/><Relationship Id="rId2" Type="http://schemas.openxmlformats.org/officeDocument/2006/relationships/hyperlink" Target="http://www.atmarkit.co.jp/fwin2k/win2ktips/973mailovssl/mailovssl.html" TargetMode="External"/><Relationship Id="rId1" Type="http://schemas.openxmlformats.org/officeDocument/2006/relationships/slideLayout" Target="../slideLayouts/slideLayout2.xml"/><Relationship Id="rId4" Type="http://schemas.openxmlformats.org/officeDocument/2006/relationships/hyperlink" Target="http://esac.jipdec.or.jp/index.html"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www5e.biglobe.ne.jp/~aji/3min/index.html" TargetMode="External"/><Relationship Id="rId2" Type="http://schemas.openxmlformats.org/officeDocument/2006/relationships/hyperlink" Target="http://capm-network.com/?tag=%E5%85%B1%E9%80%9A%E9%8D%B5%E6%9A%97%E5%8F%B7%E6%96%B9%E5%BC%8F" TargetMode="External"/><Relationship Id="rId1" Type="http://schemas.openxmlformats.org/officeDocument/2006/relationships/slideLayout" Target="../slideLayouts/slideLayout2.xml"/><Relationship Id="rId5" Type="http://schemas.openxmlformats.org/officeDocument/2006/relationships/hyperlink" Target="http://www.infonet.co.jp/ueyama/ip/glossary/public_key.html" TargetMode="External"/><Relationship Id="rId4" Type="http://schemas.openxmlformats.org/officeDocument/2006/relationships/hyperlink" Target="http://www.soumu.go.jp/senkyo/senkyo_s/naruhodo/naruhodo10_2.html"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139" y="2291649"/>
            <a:ext cx="3785361" cy="3936775"/>
          </a:xfrm>
          <a:prstGeom prst="rect">
            <a:avLst/>
          </a:prstGeom>
        </p:spPr>
      </p:pic>
      <p:sp>
        <p:nvSpPr>
          <p:cNvPr id="6" name="テキスト ボックス 5"/>
          <p:cNvSpPr txBox="1"/>
          <p:nvPr/>
        </p:nvSpPr>
        <p:spPr>
          <a:xfrm>
            <a:off x="4089844" y="5293681"/>
            <a:ext cx="4801314" cy="1015663"/>
          </a:xfrm>
          <a:prstGeom prst="rect">
            <a:avLst/>
          </a:prstGeom>
          <a:noFill/>
        </p:spPr>
        <p:txBody>
          <a:bodyPr wrap="none" rtlCol="0">
            <a:spAutoFit/>
          </a:bodyPr>
          <a:lstStyle/>
          <a:p>
            <a:r>
              <a:rPr lang="ja-JP" altLang="en-US" sz="2000" dirty="0"/>
              <a:t>北海道大学 大学院理学院 宇宙理学専攻</a:t>
            </a:r>
            <a:endParaRPr lang="en-US" altLang="ja-JP" sz="2000" dirty="0"/>
          </a:p>
          <a:p>
            <a:r>
              <a:rPr kumimoji="1" lang="ja-JP" altLang="en-US" sz="2000" dirty="0"/>
              <a:t>修士課程 </a:t>
            </a:r>
            <a:r>
              <a:rPr kumimoji="1" lang="en-US" altLang="ja-JP" sz="2000" dirty="0"/>
              <a:t>1</a:t>
            </a:r>
            <a:r>
              <a:rPr kumimoji="1" lang="ja-JP" altLang="en-US" sz="2000" dirty="0"/>
              <a:t>年</a:t>
            </a:r>
            <a:endParaRPr kumimoji="1" lang="en-US" altLang="ja-JP" sz="2000" dirty="0"/>
          </a:p>
          <a:p>
            <a:r>
              <a:rPr lang="ja-JP" altLang="en-US" sz="2000" dirty="0"/>
              <a:t>松岡 亮／</a:t>
            </a:r>
            <a:r>
              <a:rPr lang="en-US" altLang="ja-JP" sz="2000" dirty="0"/>
              <a:t>Matsuoka Ryo</a:t>
            </a:r>
          </a:p>
        </p:txBody>
      </p:sp>
      <p:grpSp>
        <p:nvGrpSpPr>
          <p:cNvPr id="7" name="グループ化 6"/>
          <p:cNvGrpSpPr/>
          <p:nvPr/>
        </p:nvGrpSpPr>
        <p:grpSpPr>
          <a:xfrm>
            <a:off x="252000" y="881201"/>
            <a:ext cx="8640000" cy="1184492"/>
            <a:chOff x="252000" y="2046449"/>
            <a:chExt cx="8640000" cy="1184492"/>
          </a:xfrm>
        </p:grpSpPr>
        <p:sp>
          <p:nvSpPr>
            <p:cNvPr id="5" name="テキスト ボックス 4"/>
            <p:cNvSpPr txBox="1"/>
            <p:nvPr/>
          </p:nvSpPr>
          <p:spPr>
            <a:xfrm>
              <a:off x="252000" y="2461500"/>
              <a:ext cx="6391493" cy="769441"/>
            </a:xfrm>
            <a:prstGeom prst="rect">
              <a:avLst/>
            </a:prstGeom>
            <a:noFill/>
          </p:spPr>
          <p:txBody>
            <a:bodyPr wrap="none" rtlCol="0">
              <a:spAutoFit/>
            </a:bodyPr>
            <a:lstStyle/>
            <a:p>
              <a:r>
                <a:rPr lang="ja-JP" altLang="en-US" sz="4400" dirty="0"/>
                <a:t>電子メール配送システム</a:t>
              </a:r>
              <a:endParaRPr kumimoji="1" lang="ja-JP" altLang="en-US" sz="4400" dirty="0"/>
            </a:p>
          </p:txBody>
        </p:sp>
        <p:sp>
          <p:nvSpPr>
            <p:cNvPr id="2" name="テキスト ボックス 1"/>
            <p:cNvSpPr txBox="1"/>
            <p:nvPr/>
          </p:nvSpPr>
          <p:spPr>
            <a:xfrm>
              <a:off x="252000" y="2046449"/>
              <a:ext cx="3647152" cy="369332"/>
            </a:xfrm>
            <a:prstGeom prst="rect">
              <a:avLst/>
            </a:prstGeom>
            <a:noFill/>
          </p:spPr>
          <p:txBody>
            <a:bodyPr wrap="none" rtlCol="0">
              <a:spAutoFit/>
            </a:bodyPr>
            <a:lstStyle/>
            <a:p>
              <a:r>
                <a:rPr kumimoji="1" lang="ja-JP" altLang="en-US" dirty="0"/>
                <a:t>情報実験・第</a:t>
              </a:r>
              <a:r>
                <a:rPr kumimoji="1" lang="en-US" altLang="ja-JP" dirty="0"/>
                <a:t>11</a:t>
              </a:r>
              <a:r>
                <a:rPr kumimoji="1" lang="ja-JP" altLang="en-US" dirty="0"/>
                <a:t>回 </a:t>
              </a:r>
              <a:r>
                <a:rPr kumimoji="1" lang="en-US" altLang="ja-JP" dirty="0"/>
                <a:t>(2016/07/15)</a:t>
              </a:r>
              <a:endParaRPr kumimoji="1" lang="ja-JP" altLang="en-US" dirty="0"/>
            </a:p>
          </p:txBody>
        </p:sp>
        <p:sp>
          <p:nvSpPr>
            <p:cNvPr id="4" name="正方形/長方形 3"/>
            <p:cNvSpPr/>
            <p:nvPr/>
          </p:nvSpPr>
          <p:spPr>
            <a:xfrm flipV="1">
              <a:off x="252000" y="2415781"/>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9" name="正方形/長方形 8"/>
          <p:cNvSpPr/>
          <p:nvPr/>
        </p:nvSpPr>
        <p:spPr>
          <a:xfrm>
            <a:off x="717" y="6604084"/>
            <a:ext cx="2675732" cy="253916"/>
          </a:xfrm>
          <a:prstGeom prst="rect">
            <a:avLst/>
          </a:prstGeom>
        </p:spPr>
        <p:txBody>
          <a:bodyPr wrap="none">
            <a:spAutoFit/>
          </a:bodyPr>
          <a:lstStyle/>
          <a:p>
            <a:r>
              <a:rPr lang="ja-JP" altLang="en-US" sz="1050" dirty="0"/>
              <a:t>http://pancos-sozai.com/archives/2942</a:t>
            </a:r>
          </a:p>
        </p:txBody>
      </p:sp>
    </p:spTree>
    <p:extLst>
      <p:ext uri="{BB962C8B-B14F-4D97-AF65-F5344CB8AC3E}">
        <p14:creationId xmlns:p14="http://schemas.microsoft.com/office/powerpoint/2010/main" val="46888506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2000" y="481092"/>
            <a:ext cx="8640000" cy="815160"/>
            <a:chOff x="252000" y="481092"/>
            <a:chExt cx="8640000" cy="815160"/>
          </a:xfrm>
        </p:grpSpPr>
        <p:sp>
          <p:nvSpPr>
            <p:cNvPr id="5" name="テキスト ボックス 4"/>
            <p:cNvSpPr txBox="1"/>
            <p:nvPr/>
          </p:nvSpPr>
          <p:spPr>
            <a:xfrm>
              <a:off x="252000" y="481092"/>
              <a:ext cx="3005951" cy="769441"/>
            </a:xfrm>
            <a:prstGeom prst="rect">
              <a:avLst/>
            </a:prstGeom>
            <a:noFill/>
          </p:spPr>
          <p:txBody>
            <a:bodyPr wrap="none" rtlCol="0">
              <a:spAutoFit/>
            </a:bodyPr>
            <a:lstStyle/>
            <a:p>
              <a:r>
                <a:rPr lang="ja-JP" altLang="en-US" sz="4400" dirty="0"/>
                <a:t>メール送信</a:t>
              </a:r>
              <a:endParaRPr kumimoji="1" lang="ja-JP" altLang="en-US" sz="4400" dirty="0"/>
            </a:p>
          </p:txBody>
        </p:sp>
        <p:sp>
          <p:nvSpPr>
            <p:cNvPr id="6" name="正方形/長方形 5"/>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AutoShape 3"/>
          <p:cNvSpPr>
            <a:spLocks noChangeArrowheads="1"/>
          </p:cNvSpPr>
          <p:nvPr/>
        </p:nvSpPr>
        <p:spPr bwMode="auto">
          <a:xfrm>
            <a:off x="297983" y="2115604"/>
            <a:ext cx="2903538" cy="4464050"/>
          </a:xfrm>
          <a:prstGeom prst="roundRect">
            <a:avLst>
              <a:gd name="adj" fmla="val 16667"/>
            </a:avLst>
          </a:prstGeom>
          <a:noFill/>
          <a:ln w="25560">
            <a:solidFill>
              <a:srgbClr val="CC99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grpSp>
        <p:nvGrpSpPr>
          <p:cNvPr id="26" name="グループ化 25"/>
          <p:cNvGrpSpPr/>
          <p:nvPr/>
        </p:nvGrpSpPr>
        <p:grpSpPr>
          <a:xfrm>
            <a:off x="2858633" y="2695841"/>
            <a:ext cx="1412864" cy="719138"/>
            <a:chOff x="2704633" y="2618841"/>
            <a:chExt cx="1412864" cy="719138"/>
          </a:xfrm>
        </p:grpSpPr>
        <p:sp>
          <p:nvSpPr>
            <p:cNvPr id="8" name="AutoShape 8"/>
            <p:cNvSpPr>
              <a:spLocks noChangeArrowheads="1"/>
            </p:cNvSpPr>
            <p:nvPr/>
          </p:nvSpPr>
          <p:spPr bwMode="auto">
            <a:xfrm>
              <a:off x="2712572" y="2618841"/>
              <a:ext cx="1399232" cy="719138"/>
            </a:xfrm>
            <a:prstGeom prst="rightArrow">
              <a:avLst>
                <a:gd name="adj1" fmla="val 50000"/>
                <a:gd name="adj2" fmla="val 50059"/>
              </a:avLst>
            </a:prstGeom>
            <a:solidFill>
              <a:srgbClr val="00CC66"/>
            </a:solidFill>
            <a:ln w="9360">
              <a:noFill/>
              <a:miter lim="800000"/>
              <a:headEnd/>
              <a:tailEnd/>
            </a:ln>
            <a:effectLst>
              <a:outerShdw sx="1000" sy="1000" algn="ctr" rotWithShape="0">
                <a:srgbClr val="A6A084"/>
              </a:outerShdw>
            </a:effectLst>
          </p:spPr>
          <p:txBody>
            <a:bodyPr wrap="none" anchor="ctr"/>
            <a:lstStyle/>
            <a:p>
              <a:endParaRPr lang="ja-JP" altLang="en-US" sz="2000">
                <a:solidFill>
                  <a:schemeClr val="bg1"/>
                </a:solidFill>
              </a:endParaRPr>
            </a:p>
          </p:txBody>
        </p:sp>
        <p:sp>
          <p:nvSpPr>
            <p:cNvPr id="9" name="Text Box 12"/>
            <p:cNvSpPr txBox="1">
              <a:spLocks noChangeArrowheads="1"/>
            </p:cNvSpPr>
            <p:nvPr/>
          </p:nvSpPr>
          <p:spPr bwMode="auto">
            <a:xfrm>
              <a:off x="2704633" y="2792179"/>
              <a:ext cx="1412864" cy="43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eaLnBrk="1" hangingPunct="1">
                <a:lnSpc>
                  <a:spcPct val="91000"/>
                </a:lnSpc>
              </a:pPr>
              <a:r>
                <a:rPr lang="ja-JP" altLang="en-GB"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受信側へ</a:t>
              </a:r>
            </a:p>
          </p:txBody>
        </p:sp>
      </p:grpSp>
      <p:sp>
        <p:nvSpPr>
          <p:cNvPr id="10" name="テキスト ボックス 9"/>
          <p:cNvSpPr txBox="1"/>
          <p:nvPr/>
        </p:nvSpPr>
        <p:spPr>
          <a:xfrm>
            <a:off x="2817742" y="2287481"/>
            <a:ext cx="1055688" cy="461665"/>
          </a:xfrm>
          <a:prstGeom prst="rect">
            <a:avLst/>
          </a:prstGeom>
          <a:solidFill>
            <a:schemeClr val="accent2">
              <a:lumMod val="40000"/>
              <a:lumOff val="60000"/>
            </a:schemeClr>
          </a:solidFill>
        </p:spPr>
        <p:txBody>
          <a:bodyPr>
            <a:spAutoFit/>
          </a:bodyPr>
          <a:lstStyle/>
          <a:p>
            <a:pPr algn="ctr">
              <a:defRPr/>
            </a:pPr>
            <a:r>
              <a:rPr lang="en-US" altLang="ja-JP"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SMTP</a:t>
            </a:r>
            <a:endParaRPr lang="ja-JP" altLang="en-US"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endParaRPr>
          </a:p>
        </p:txBody>
      </p:sp>
      <p:pic>
        <p:nvPicPr>
          <p:cNvPr id="1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7508" y="2333091"/>
            <a:ext cx="10414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 name="AutoShape 7"/>
          <p:cNvSpPr>
            <a:spLocks noChangeArrowheads="1"/>
          </p:cNvSpPr>
          <p:nvPr/>
        </p:nvSpPr>
        <p:spPr bwMode="auto">
          <a:xfrm>
            <a:off x="523408" y="2402941"/>
            <a:ext cx="830263" cy="2520950"/>
          </a:xfrm>
          <a:custGeom>
            <a:avLst/>
            <a:gdLst>
              <a:gd name="T0" fmla="*/ 22310051 w 21600"/>
              <a:gd name="T1" fmla="*/ 0 h 21600"/>
              <a:gd name="T2" fmla="*/ 22310051 w 21600"/>
              <a:gd name="T3" fmla="*/ 165608675 h 21600"/>
              <a:gd name="T4" fmla="*/ 4801841 w 21600"/>
              <a:gd name="T5" fmla="*/ 294221708 h 21600"/>
              <a:gd name="T6" fmla="*/ 31913734 w 21600"/>
              <a:gd name="T7" fmla="*/ 82804337 h 21600"/>
              <a:gd name="T8" fmla="*/ 17694720 60000 65536"/>
              <a:gd name="T9" fmla="*/ 5898240 60000 65536"/>
              <a:gd name="T10" fmla="*/ 5898240 60000 65536"/>
              <a:gd name="T11" fmla="*/ 0 60000 65536"/>
              <a:gd name="T12" fmla="*/ 12427 w 21600"/>
              <a:gd name="T13" fmla="*/ 2900 h 21600"/>
              <a:gd name="T14" fmla="*/ 18201 w 21600"/>
              <a:gd name="T15" fmla="*/ 9258 h 21600"/>
            </a:gdLst>
            <a:ahLst/>
            <a:cxnLst>
              <a:cxn ang="T8">
                <a:pos x="T0" y="T1"/>
              </a:cxn>
              <a:cxn ang="T9">
                <a:pos x="T2" y="T3"/>
              </a:cxn>
              <a:cxn ang="T10">
                <a:pos x="T4" y="T5"/>
              </a:cxn>
              <a:cxn ang="T11">
                <a:pos x="T6" y="T7"/>
              </a:cxn>
            </a:cxnLst>
            <a:rect l="T12" t="T13" r="T14" b="T15"/>
            <a:pathLst>
              <a:path w="21600" h="21600">
                <a:moveTo>
                  <a:pt x="21600" y="6079"/>
                </a:moveTo>
                <a:lnTo>
                  <a:pt x="15100" y="0"/>
                </a:lnTo>
                <a:lnTo>
                  <a:pt x="15100" y="2900"/>
                </a:lnTo>
                <a:lnTo>
                  <a:pt x="12427" y="2900"/>
                </a:lnTo>
                <a:cubicBezTo>
                  <a:pt x="5564" y="2900"/>
                  <a:pt x="0" y="7045"/>
                  <a:pt x="0" y="12158"/>
                </a:cubicBezTo>
                <a:lnTo>
                  <a:pt x="0" y="21600"/>
                </a:lnTo>
                <a:lnTo>
                  <a:pt x="6499" y="21600"/>
                </a:lnTo>
                <a:lnTo>
                  <a:pt x="6499" y="12158"/>
                </a:lnTo>
                <a:cubicBezTo>
                  <a:pt x="6499" y="10556"/>
                  <a:pt x="9153" y="9258"/>
                  <a:pt x="12427" y="9258"/>
                </a:cubicBezTo>
                <a:lnTo>
                  <a:pt x="15100" y="9258"/>
                </a:lnTo>
                <a:lnTo>
                  <a:pt x="15100" y="12158"/>
                </a:lnTo>
                <a:lnTo>
                  <a:pt x="21600" y="6079"/>
                </a:lnTo>
                <a:close/>
              </a:path>
            </a:pathLst>
          </a:custGeom>
          <a:solidFill>
            <a:srgbClr val="00CC66"/>
          </a:solidFill>
          <a:ln w="9360">
            <a:noFill/>
            <a:miter lim="800000"/>
            <a:headEnd/>
            <a:tailEnd/>
          </a:ln>
          <a:effectLst>
            <a:outerShdw sx="1000" sy="1000" algn="ctr" rotWithShape="0">
              <a:srgbClr val="A6A084"/>
            </a:outerShdw>
          </a:effectLst>
        </p:spPr>
        <p:txBody>
          <a:bodyPr wrap="none" anchor="ctr"/>
          <a:lstStyle/>
          <a:p>
            <a:endParaRPr lang="ja-JP" altLang="en-US"/>
          </a:p>
        </p:txBody>
      </p:sp>
      <p:sp>
        <p:nvSpPr>
          <p:cNvPr id="13" name="テキスト ボックス 12"/>
          <p:cNvSpPr txBox="1"/>
          <p:nvPr/>
        </p:nvSpPr>
        <p:spPr>
          <a:xfrm>
            <a:off x="486896" y="4058704"/>
            <a:ext cx="979487" cy="461665"/>
          </a:xfrm>
          <a:prstGeom prst="rect">
            <a:avLst/>
          </a:prstGeom>
          <a:solidFill>
            <a:schemeClr val="accent2">
              <a:lumMod val="40000"/>
              <a:lumOff val="60000"/>
            </a:schemeClr>
          </a:solidFill>
        </p:spPr>
        <p:txBody>
          <a:bodyPr>
            <a:spAutoFit/>
          </a:bodyPr>
          <a:lstStyle/>
          <a:p>
            <a:pPr algn="ctr">
              <a:defRPr/>
            </a:pPr>
            <a:r>
              <a:rPr lang="en-US" altLang="ja-JP"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SMTP</a:t>
            </a:r>
            <a:endParaRPr lang="ja-JP" altLang="en-US"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endParaRPr>
          </a:p>
        </p:txBody>
      </p:sp>
      <p:sp>
        <p:nvSpPr>
          <p:cNvPr id="16" name="テキスト ボックス 30"/>
          <p:cNvSpPr txBox="1">
            <a:spLocks noChangeArrowheads="1"/>
          </p:cNvSpPr>
          <p:nvPr/>
        </p:nvSpPr>
        <p:spPr bwMode="auto">
          <a:xfrm>
            <a:off x="973549" y="2159414"/>
            <a:ext cx="830262" cy="429220"/>
          </a:xfrm>
          <a:prstGeom prst="rect">
            <a:avLst/>
          </a:prstGeom>
          <a:solidFill>
            <a:schemeClr val="bg1"/>
          </a:solidFill>
          <a:ln w="25400">
            <a:solidFill>
              <a:srgbClr val="3399FF"/>
            </a:solidFill>
            <a:miter lim="800000"/>
            <a:headEnd/>
            <a:tailEnd/>
          </a:ln>
          <a:extLst/>
        </p:spPr>
        <p:txBody>
          <a:bodyPr>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algn="ctr" eaLnBrk="1" hangingPunct="1">
              <a:lnSpc>
                <a:spcPct val="91000"/>
              </a:lnSpc>
              <a:spcBef>
                <a:spcPts val="1750"/>
              </a:spcBef>
            </a:pPr>
            <a:r>
              <a:rPr lang="en-GB" altLang="ja-JP" b="1" dirty="0">
                <a:solidFill>
                  <a:srgbClr val="0070C0"/>
                </a:solidFill>
                <a:latin typeface="+mj-ea"/>
                <a:ea typeface="+mj-ea"/>
              </a:rPr>
              <a:t>M</a:t>
            </a:r>
            <a:r>
              <a:rPr lang="en-US" altLang="ja-JP" b="1" dirty="0">
                <a:solidFill>
                  <a:srgbClr val="0070C0"/>
                </a:solidFill>
                <a:latin typeface="+mj-ea"/>
                <a:ea typeface="+mj-ea"/>
              </a:rPr>
              <a:t>T</a:t>
            </a:r>
            <a:r>
              <a:rPr lang="en-GB" altLang="ja-JP" b="1" dirty="0">
                <a:solidFill>
                  <a:srgbClr val="0070C0"/>
                </a:solidFill>
                <a:latin typeface="+mj-ea"/>
                <a:ea typeface="+mj-ea"/>
              </a:rPr>
              <a:t>A</a:t>
            </a:r>
          </a:p>
        </p:txBody>
      </p:sp>
      <p:sp>
        <p:nvSpPr>
          <p:cNvPr id="18" name="テキスト ボックス 24"/>
          <p:cNvSpPr txBox="1">
            <a:spLocks noChangeArrowheads="1"/>
          </p:cNvSpPr>
          <p:nvPr/>
        </p:nvSpPr>
        <p:spPr bwMode="auto">
          <a:xfrm>
            <a:off x="336083" y="5242184"/>
            <a:ext cx="828675" cy="429220"/>
          </a:xfrm>
          <a:prstGeom prst="rect">
            <a:avLst/>
          </a:prstGeom>
          <a:noFill/>
          <a:ln w="25400">
            <a:solidFill>
              <a:srgbClr val="3399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algn="ctr" eaLnBrk="1" hangingPunct="1">
              <a:lnSpc>
                <a:spcPct val="91000"/>
              </a:lnSpc>
              <a:spcBef>
                <a:spcPts val="1750"/>
              </a:spcBef>
            </a:pPr>
            <a:r>
              <a:rPr lang="en-GB" altLang="ja-JP" b="1" dirty="0">
                <a:solidFill>
                  <a:srgbClr val="0070C0"/>
                </a:solidFill>
                <a:latin typeface="+mn-ea"/>
                <a:ea typeface="+mn-ea"/>
                <a:cs typeface="源柔ゴシックL等幅 Medium" panose="020B0409020203020207" pitchFamily="49" charset="-128"/>
              </a:rPr>
              <a:t>MUA</a:t>
            </a:r>
          </a:p>
        </p:txBody>
      </p:sp>
      <p:sp>
        <p:nvSpPr>
          <p:cNvPr id="19" name="Text Box 9"/>
          <p:cNvSpPr txBox="1">
            <a:spLocks noChangeArrowheads="1"/>
          </p:cNvSpPr>
          <p:nvPr/>
        </p:nvSpPr>
        <p:spPr bwMode="auto">
          <a:xfrm>
            <a:off x="1137771" y="1620993"/>
            <a:ext cx="1223962"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algn="ctr" eaLnBrk="1" hangingPunct="1">
              <a:lnSpc>
                <a:spcPct val="91000"/>
              </a:lnSpc>
              <a:spcBef>
                <a:spcPts val="1500"/>
              </a:spcBef>
            </a:pPr>
            <a:r>
              <a:rPr lang="ja-JP" altLang="en-GB" b="1" dirty="0">
                <a:solidFill>
                  <a:srgbClr val="990099"/>
                </a:solidFill>
              </a:rPr>
              <a:t>送信側</a:t>
            </a:r>
          </a:p>
        </p:txBody>
      </p:sp>
      <p:grpSp>
        <p:nvGrpSpPr>
          <p:cNvPr id="20" name="Group 24"/>
          <p:cNvGrpSpPr>
            <a:grpSpLocks/>
          </p:cNvGrpSpPr>
          <p:nvPr/>
        </p:nvGrpSpPr>
        <p:grpSpPr bwMode="auto">
          <a:xfrm>
            <a:off x="328145" y="4487862"/>
            <a:ext cx="844550" cy="641350"/>
            <a:chOff x="306" y="2901"/>
            <a:chExt cx="532" cy="404"/>
          </a:xfrm>
        </p:grpSpPr>
        <p:sp>
          <p:nvSpPr>
            <p:cNvPr id="21" name="Rectangle 25"/>
            <p:cNvSpPr>
              <a:spLocks noChangeArrowheads="1"/>
            </p:cNvSpPr>
            <p:nvPr/>
          </p:nvSpPr>
          <p:spPr bwMode="auto">
            <a:xfrm>
              <a:off x="306" y="2903"/>
              <a:ext cx="533" cy="403"/>
            </a:xfrm>
            <a:prstGeom prst="rect">
              <a:avLst/>
            </a:prstGeom>
            <a:solidFill>
              <a:srgbClr val="FFFFFF"/>
            </a:solidFill>
            <a:ln w="36000">
              <a:solidFill>
                <a:srgbClr val="000000"/>
              </a:solidFill>
              <a:round/>
              <a:headEnd/>
              <a:tailEnd/>
            </a:ln>
          </p:spPr>
          <p:txBody>
            <a:bodyPr wrap="none" anchor="ctr"/>
            <a:lstStyle/>
            <a:p>
              <a:endParaRPr lang="ja-JP" altLang="en-US"/>
            </a:p>
          </p:txBody>
        </p:sp>
        <p:sp>
          <p:nvSpPr>
            <p:cNvPr id="22" name="AutoShape 26"/>
            <p:cNvSpPr>
              <a:spLocks noChangeArrowheads="1"/>
            </p:cNvSpPr>
            <p:nvPr/>
          </p:nvSpPr>
          <p:spPr bwMode="auto">
            <a:xfrm flipV="1">
              <a:off x="306" y="2901"/>
              <a:ext cx="533" cy="202"/>
            </a:xfrm>
            <a:prstGeom prst="triangle">
              <a:avLst>
                <a:gd name="adj" fmla="val 50000"/>
              </a:avLst>
            </a:prstGeom>
            <a:solidFill>
              <a:srgbClr val="99CCFF"/>
            </a:solidFill>
            <a:ln w="9360">
              <a:solidFill>
                <a:srgbClr val="000000"/>
              </a:solidFill>
              <a:round/>
              <a:headEnd/>
              <a:tailEnd/>
            </a:ln>
          </p:spPr>
          <p:txBody>
            <a:bodyPr wrap="none" anchor="ctr"/>
            <a:lstStyle/>
            <a:p>
              <a:endParaRPr lang="ja-JP" altLang="en-US"/>
            </a:p>
          </p:txBody>
        </p:sp>
      </p:grpSp>
      <p:sp>
        <p:nvSpPr>
          <p:cNvPr id="23" name="Text Box 11"/>
          <p:cNvSpPr txBox="1">
            <a:spLocks noChangeArrowheads="1"/>
          </p:cNvSpPr>
          <p:nvPr/>
        </p:nvSpPr>
        <p:spPr bwMode="auto">
          <a:xfrm>
            <a:off x="1123482" y="3488791"/>
            <a:ext cx="2212975" cy="37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algn="ctr" eaLnBrk="1" hangingPunct="1">
              <a:lnSpc>
                <a:spcPct val="91000"/>
              </a:lnSpc>
              <a:spcBef>
                <a:spcPts val="1250"/>
              </a:spcBef>
            </a:pPr>
            <a:r>
              <a:rPr lang="ja-JP" altLang="en-GB"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メールサーバ</a:t>
            </a:r>
            <a:r>
              <a:rPr lang="en-US" altLang="ja-JP"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A</a:t>
            </a:r>
            <a:r>
              <a:rPr lang="ja-JP" altLang="en-GB" sz="2000" dirty="0">
                <a:solidFill>
                  <a:srgbClr val="00008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 </a:t>
            </a:r>
            <a:endParaRPr lang="en-GB" altLang="ja-JP" sz="2000" dirty="0">
              <a:solidFill>
                <a:srgbClr val="00008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p:txBody>
      </p:sp>
      <p:pic>
        <p:nvPicPr>
          <p:cNvPr id="2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4422" y="4792294"/>
            <a:ext cx="1660525"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5" name="Text Box 6"/>
          <p:cNvSpPr txBox="1">
            <a:spLocks noChangeArrowheads="1"/>
          </p:cNvSpPr>
          <p:nvPr/>
        </p:nvSpPr>
        <p:spPr bwMode="auto">
          <a:xfrm>
            <a:off x="1086971" y="6003391"/>
            <a:ext cx="2106612" cy="37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algn="ctr" eaLnBrk="1" hangingPunct="1">
              <a:lnSpc>
                <a:spcPct val="91000"/>
              </a:lnSpc>
              <a:spcBef>
                <a:spcPts val="1250"/>
              </a:spcBef>
            </a:pPr>
            <a:r>
              <a:rPr lang="ja-JP" altLang="en-US"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クライアント</a:t>
            </a:r>
            <a:r>
              <a:rPr lang="en-US" altLang="ja-JP"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A</a:t>
            </a:r>
            <a:endParaRPr lang="en-GB" altLang="ja-JP"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p:txBody>
      </p:sp>
      <p:sp>
        <p:nvSpPr>
          <p:cNvPr id="28" name="テキスト ボックス 27"/>
          <p:cNvSpPr txBox="1"/>
          <p:nvPr/>
        </p:nvSpPr>
        <p:spPr>
          <a:xfrm>
            <a:off x="4107960" y="1636314"/>
            <a:ext cx="4784040" cy="3662541"/>
          </a:xfrm>
          <a:prstGeom prst="rect">
            <a:avLst/>
          </a:prstGeom>
          <a:noFill/>
        </p:spPr>
        <p:txBody>
          <a:bodyPr wrap="square" rtlCol="0">
            <a:spAutoFit/>
          </a:bodyPr>
          <a:lstStyle/>
          <a:p>
            <a:pPr marL="457200" indent="-457200">
              <a:buFont typeface="Arial" panose="020B0604020202020204" pitchFamily="34" charset="0"/>
              <a:buChar char="•"/>
            </a:pPr>
            <a:r>
              <a:rPr lang="ja-JP" altLang="en-US" sz="2800" dirty="0"/>
              <a:t>クライアント </a:t>
            </a:r>
            <a:r>
              <a:rPr lang="en-US" altLang="ja-JP" sz="2800" dirty="0"/>
              <a:t>(</a:t>
            </a:r>
            <a:r>
              <a:rPr lang="en-US" altLang="ja-JP" sz="2800" dirty="0">
                <a:solidFill>
                  <a:srgbClr val="FF0000"/>
                </a:solidFill>
              </a:rPr>
              <a:t>MUA</a:t>
            </a:r>
            <a:r>
              <a:rPr lang="en-US" altLang="ja-JP" sz="2800" dirty="0"/>
              <a:t>) </a:t>
            </a:r>
            <a:r>
              <a:rPr lang="ja-JP" altLang="en-US" sz="2800" dirty="0"/>
              <a:t>はメールサーバ宛にメールを送信</a:t>
            </a:r>
            <a:endParaRPr lang="en-US" altLang="ja-JP" sz="2800" dirty="0"/>
          </a:p>
          <a:p>
            <a:pPr marL="457200" indent="-457200">
              <a:buFont typeface="Arial" panose="020B0604020202020204" pitchFamily="34" charset="0"/>
              <a:buChar char="•"/>
            </a:pPr>
            <a:r>
              <a:rPr lang="ja-JP" altLang="en-US" sz="2800" dirty="0"/>
              <a:t>送信側メールサーバ </a:t>
            </a:r>
            <a:r>
              <a:rPr lang="en-US" altLang="ja-JP" sz="2800" dirty="0"/>
              <a:t>(</a:t>
            </a:r>
            <a:r>
              <a:rPr lang="en-US" altLang="ja-JP" sz="2800" dirty="0">
                <a:solidFill>
                  <a:srgbClr val="FF0000"/>
                </a:solidFill>
              </a:rPr>
              <a:t>MTA</a:t>
            </a:r>
            <a:r>
              <a:rPr lang="en-US" altLang="ja-JP" sz="2800" dirty="0"/>
              <a:t>) </a:t>
            </a:r>
            <a:r>
              <a:rPr lang="ja-JP" altLang="en-US" sz="2800" dirty="0"/>
              <a:t>は受信側のメールサーバに送信</a:t>
            </a:r>
            <a:r>
              <a:rPr lang="en-US" altLang="ja-JP" sz="2400" dirty="0"/>
              <a:t> </a:t>
            </a:r>
            <a:r>
              <a:rPr lang="ja-JP" altLang="en-US" sz="2400" dirty="0"/>
              <a:t>　</a:t>
            </a:r>
            <a:endParaRPr lang="en-US" altLang="ja-JP" sz="2400" dirty="0"/>
          </a:p>
          <a:p>
            <a:pPr marL="457200" indent="-457200">
              <a:buFont typeface="Arial" panose="020B0604020202020204" pitchFamily="34" charset="0"/>
              <a:buChar char="•"/>
            </a:pPr>
            <a:r>
              <a:rPr lang="ja-JP" altLang="en-US" sz="2800" dirty="0"/>
              <a:t>通信プロトコル</a:t>
            </a:r>
            <a:endParaRPr lang="en-US" altLang="ja-JP" sz="2800" dirty="0"/>
          </a:p>
          <a:p>
            <a:pPr lvl="1"/>
            <a:r>
              <a:rPr lang="en-US" altLang="ja-JP" sz="2800" dirty="0"/>
              <a:t>- </a:t>
            </a:r>
            <a:r>
              <a:rPr lang="en-US" altLang="ja-JP" sz="2400" dirty="0">
                <a:solidFill>
                  <a:srgbClr val="FF0000"/>
                </a:solidFill>
              </a:rPr>
              <a:t>SMTP</a:t>
            </a:r>
            <a:r>
              <a:rPr lang="ja-JP" altLang="en-US" sz="2400" dirty="0">
                <a:solidFill>
                  <a:srgbClr val="FF0000"/>
                </a:solidFill>
              </a:rPr>
              <a:t> </a:t>
            </a:r>
            <a:r>
              <a:rPr lang="ja-JP" altLang="en-US" sz="2400" dirty="0"/>
              <a:t>を利用</a:t>
            </a:r>
            <a:endParaRPr lang="en-US" altLang="ja-JP" sz="2400" dirty="0"/>
          </a:p>
        </p:txBody>
      </p:sp>
    </p:spTree>
    <p:extLst>
      <p:ext uri="{BB962C8B-B14F-4D97-AF65-F5344CB8AC3E}">
        <p14:creationId xmlns:p14="http://schemas.microsoft.com/office/powerpoint/2010/main" val="2789603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500"/>
                            </p:stCondLst>
                            <p:childTnLst>
                              <p:par>
                                <p:cTn id="17" presetID="50" presetClass="path" presetSubtype="0" accel="50000" decel="50000" fill="hold" nodeType="afterEffect">
                                  <p:stCondLst>
                                    <p:cond delay="0"/>
                                  </p:stCondLst>
                                  <p:childTnLst>
                                    <p:animMotion origin="layout" path="M -0.01597 -0.00023 L -0.01597 -0.11736 C -0.01597 -0.16945 0.025 -0.23519 0.05816 -0.23519 L 0.13142 -0.23519 " pathEditMode="relative" rAng="16200000" ptsTypes="AAAA">
                                      <p:cBhvr>
                                        <p:cTn id="18" dur="2000" fill="hold"/>
                                        <p:tgtEl>
                                          <p:spTgt spid="20"/>
                                        </p:tgtEl>
                                        <p:attrNameLst>
                                          <p:attrName>ppt_x</p:attrName>
                                          <p:attrName>ppt_y</p:attrName>
                                        </p:attrNameLst>
                                      </p:cBhvr>
                                      <p:rCtr x="7361" y="-11736"/>
                                    </p:animMotion>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dissolve">
                                      <p:cBhvr>
                                        <p:cTn id="23" dur="500"/>
                                        <p:tgtEl>
                                          <p:spTgt spid="10"/>
                                        </p:tgtEl>
                                      </p:cBhvr>
                                    </p:animEffect>
                                  </p:childTnLst>
                                </p:cTn>
                              </p:par>
                              <p:par>
                                <p:cTn id="24" presetID="22" presetClass="entr" presetSubtype="8"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1467 -0.23496 L 0.3125 -0.23496 " pathEditMode="relative" rAng="0" ptsTypes="AA">
                                      <p:cBhvr>
                                        <p:cTn id="30" dur="2000" fill="hold"/>
                                        <p:tgtEl>
                                          <p:spTgt spid="20"/>
                                        </p:tgtEl>
                                        <p:attrNameLst>
                                          <p:attrName>ppt_x</p:attrName>
                                          <p:attrName>ppt_y</p:attrName>
                                        </p:attrNameLst>
                                      </p:cBhvr>
                                      <p:rCtr x="828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2000" y="481092"/>
            <a:ext cx="8640000" cy="815160"/>
            <a:chOff x="252000" y="481092"/>
            <a:chExt cx="8640000" cy="815160"/>
          </a:xfrm>
        </p:grpSpPr>
        <p:sp>
          <p:nvSpPr>
            <p:cNvPr id="5" name="テキスト ボックス 4"/>
            <p:cNvSpPr txBox="1"/>
            <p:nvPr/>
          </p:nvSpPr>
          <p:spPr>
            <a:xfrm>
              <a:off x="252000" y="481092"/>
              <a:ext cx="5827236" cy="769441"/>
            </a:xfrm>
            <a:prstGeom prst="rect">
              <a:avLst/>
            </a:prstGeom>
            <a:noFill/>
          </p:spPr>
          <p:txBody>
            <a:bodyPr wrap="none" rtlCol="0">
              <a:spAutoFit/>
            </a:bodyPr>
            <a:lstStyle/>
            <a:p>
              <a:r>
                <a:rPr lang="en-US" altLang="ja-JP" sz="4400" dirty="0"/>
                <a:t>MUA: Mail User Agent</a:t>
              </a:r>
              <a:endParaRPr kumimoji="1" lang="ja-JP" altLang="en-US" sz="4400" dirty="0"/>
            </a:p>
          </p:txBody>
        </p:sp>
        <p:sp>
          <p:nvSpPr>
            <p:cNvPr id="6" name="正方形/長方形 5"/>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AutoShape 3"/>
          <p:cNvSpPr>
            <a:spLocks noChangeArrowheads="1"/>
          </p:cNvSpPr>
          <p:nvPr/>
        </p:nvSpPr>
        <p:spPr bwMode="auto">
          <a:xfrm>
            <a:off x="297983" y="2115604"/>
            <a:ext cx="2903538" cy="4464050"/>
          </a:xfrm>
          <a:prstGeom prst="roundRect">
            <a:avLst>
              <a:gd name="adj" fmla="val 16667"/>
            </a:avLst>
          </a:prstGeom>
          <a:noFill/>
          <a:ln w="25560">
            <a:solidFill>
              <a:srgbClr val="CC99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grpSp>
        <p:nvGrpSpPr>
          <p:cNvPr id="25" name="グループ化 24"/>
          <p:cNvGrpSpPr/>
          <p:nvPr/>
        </p:nvGrpSpPr>
        <p:grpSpPr>
          <a:xfrm>
            <a:off x="2858640" y="2695841"/>
            <a:ext cx="1414468" cy="719138"/>
            <a:chOff x="2704633" y="2618841"/>
            <a:chExt cx="1414468" cy="719138"/>
          </a:xfrm>
        </p:grpSpPr>
        <p:sp>
          <p:nvSpPr>
            <p:cNvPr id="26" name="AutoShape 8"/>
            <p:cNvSpPr>
              <a:spLocks noChangeArrowheads="1"/>
            </p:cNvSpPr>
            <p:nvPr/>
          </p:nvSpPr>
          <p:spPr bwMode="auto">
            <a:xfrm>
              <a:off x="2712572" y="2618841"/>
              <a:ext cx="1399232" cy="719138"/>
            </a:xfrm>
            <a:prstGeom prst="rightArrow">
              <a:avLst>
                <a:gd name="adj1" fmla="val 50000"/>
                <a:gd name="adj2" fmla="val 50059"/>
              </a:avLst>
            </a:prstGeom>
            <a:solidFill>
              <a:srgbClr val="00CC66"/>
            </a:solidFill>
            <a:ln w="9360">
              <a:noFill/>
              <a:miter lim="800000"/>
              <a:headEnd/>
              <a:tailEnd/>
            </a:ln>
            <a:effectLst>
              <a:outerShdw sx="1000" sy="1000" algn="ctr" rotWithShape="0">
                <a:srgbClr val="A6A084"/>
              </a:outerShdw>
            </a:effectLst>
          </p:spPr>
          <p:txBody>
            <a:bodyPr wrap="none" anchor="ctr"/>
            <a:lstStyle/>
            <a:p>
              <a:endParaRPr lang="ja-JP" altLang="en-US" sz="2400"/>
            </a:p>
          </p:txBody>
        </p:sp>
        <p:sp>
          <p:nvSpPr>
            <p:cNvPr id="27" name="Text Box 12"/>
            <p:cNvSpPr txBox="1">
              <a:spLocks noChangeArrowheads="1"/>
            </p:cNvSpPr>
            <p:nvPr/>
          </p:nvSpPr>
          <p:spPr bwMode="auto">
            <a:xfrm>
              <a:off x="2704633" y="2792179"/>
              <a:ext cx="1414468" cy="430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eaLnBrk="1" hangingPunct="1">
                <a:lnSpc>
                  <a:spcPct val="91000"/>
                </a:lnSpc>
              </a:pPr>
              <a:r>
                <a:rPr lang="ja-JP" altLang="en-GB" dirty="0">
                  <a:latin typeface="源柔ゴシックLP Bold" panose="020B0602020203020207" pitchFamily="50" charset="-128"/>
                  <a:ea typeface="源柔ゴシックLP Bold" panose="020B0602020203020207" pitchFamily="50" charset="-128"/>
                  <a:cs typeface="源柔ゴシックLP Bold" panose="020B0602020203020207" pitchFamily="50" charset="-128"/>
                </a:rPr>
                <a:t>受信側へ</a:t>
              </a:r>
            </a:p>
          </p:txBody>
        </p:sp>
      </p:grpSp>
      <p:sp>
        <p:nvSpPr>
          <p:cNvPr id="28" name="テキスト ボックス 27"/>
          <p:cNvSpPr txBox="1"/>
          <p:nvPr/>
        </p:nvSpPr>
        <p:spPr>
          <a:xfrm>
            <a:off x="2817742" y="2287481"/>
            <a:ext cx="1055688" cy="461665"/>
          </a:xfrm>
          <a:prstGeom prst="rect">
            <a:avLst/>
          </a:prstGeom>
          <a:solidFill>
            <a:schemeClr val="accent2">
              <a:lumMod val="40000"/>
              <a:lumOff val="60000"/>
            </a:schemeClr>
          </a:solidFill>
        </p:spPr>
        <p:txBody>
          <a:bodyPr>
            <a:spAutoFit/>
          </a:bodyPr>
          <a:lstStyle/>
          <a:p>
            <a:pPr algn="ctr">
              <a:defRPr/>
            </a:pPr>
            <a:r>
              <a:rPr lang="en-US" altLang="ja-JP"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SMTP</a:t>
            </a:r>
            <a:endParaRPr lang="ja-JP" altLang="en-US"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endParaRPr>
          </a:p>
        </p:txBody>
      </p:sp>
      <p:pic>
        <p:nvPicPr>
          <p:cNvPr id="2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7508" y="2333091"/>
            <a:ext cx="10414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0" name="AutoShape 7"/>
          <p:cNvSpPr>
            <a:spLocks noChangeArrowheads="1"/>
          </p:cNvSpPr>
          <p:nvPr/>
        </p:nvSpPr>
        <p:spPr bwMode="auto">
          <a:xfrm>
            <a:off x="523408" y="2402941"/>
            <a:ext cx="830263" cy="2520950"/>
          </a:xfrm>
          <a:custGeom>
            <a:avLst/>
            <a:gdLst>
              <a:gd name="T0" fmla="*/ 22310051 w 21600"/>
              <a:gd name="T1" fmla="*/ 0 h 21600"/>
              <a:gd name="T2" fmla="*/ 22310051 w 21600"/>
              <a:gd name="T3" fmla="*/ 165608675 h 21600"/>
              <a:gd name="T4" fmla="*/ 4801841 w 21600"/>
              <a:gd name="T5" fmla="*/ 294221708 h 21600"/>
              <a:gd name="T6" fmla="*/ 31913734 w 21600"/>
              <a:gd name="T7" fmla="*/ 82804337 h 21600"/>
              <a:gd name="T8" fmla="*/ 17694720 60000 65536"/>
              <a:gd name="T9" fmla="*/ 5898240 60000 65536"/>
              <a:gd name="T10" fmla="*/ 5898240 60000 65536"/>
              <a:gd name="T11" fmla="*/ 0 60000 65536"/>
              <a:gd name="T12" fmla="*/ 12427 w 21600"/>
              <a:gd name="T13" fmla="*/ 2900 h 21600"/>
              <a:gd name="T14" fmla="*/ 18201 w 21600"/>
              <a:gd name="T15" fmla="*/ 9258 h 21600"/>
            </a:gdLst>
            <a:ahLst/>
            <a:cxnLst>
              <a:cxn ang="T8">
                <a:pos x="T0" y="T1"/>
              </a:cxn>
              <a:cxn ang="T9">
                <a:pos x="T2" y="T3"/>
              </a:cxn>
              <a:cxn ang="T10">
                <a:pos x="T4" y="T5"/>
              </a:cxn>
              <a:cxn ang="T11">
                <a:pos x="T6" y="T7"/>
              </a:cxn>
            </a:cxnLst>
            <a:rect l="T12" t="T13" r="T14" b="T15"/>
            <a:pathLst>
              <a:path w="21600" h="21600">
                <a:moveTo>
                  <a:pt x="21600" y="6079"/>
                </a:moveTo>
                <a:lnTo>
                  <a:pt x="15100" y="0"/>
                </a:lnTo>
                <a:lnTo>
                  <a:pt x="15100" y="2900"/>
                </a:lnTo>
                <a:lnTo>
                  <a:pt x="12427" y="2900"/>
                </a:lnTo>
                <a:cubicBezTo>
                  <a:pt x="5564" y="2900"/>
                  <a:pt x="0" y="7045"/>
                  <a:pt x="0" y="12158"/>
                </a:cubicBezTo>
                <a:lnTo>
                  <a:pt x="0" y="21600"/>
                </a:lnTo>
                <a:lnTo>
                  <a:pt x="6499" y="21600"/>
                </a:lnTo>
                <a:lnTo>
                  <a:pt x="6499" y="12158"/>
                </a:lnTo>
                <a:cubicBezTo>
                  <a:pt x="6499" y="10556"/>
                  <a:pt x="9153" y="9258"/>
                  <a:pt x="12427" y="9258"/>
                </a:cubicBezTo>
                <a:lnTo>
                  <a:pt x="15100" y="9258"/>
                </a:lnTo>
                <a:lnTo>
                  <a:pt x="15100" y="12158"/>
                </a:lnTo>
                <a:lnTo>
                  <a:pt x="21600" y="6079"/>
                </a:lnTo>
                <a:close/>
              </a:path>
            </a:pathLst>
          </a:custGeom>
          <a:solidFill>
            <a:srgbClr val="00CC66"/>
          </a:solidFill>
          <a:ln w="9360">
            <a:noFill/>
            <a:miter lim="800000"/>
            <a:headEnd/>
            <a:tailEnd/>
          </a:ln>
          <a:effectLst>
            <a:outerShdw sx="1000" sy="1000" algn="ctr" rotWithShape="0">
              <a:srgbClr val="A6A084"/>
            </a:outerShdw>
          </a:effectLst>
        </p:spPr>
        <p:txBody>
          <a:bodyPr wrap="none" anchor="ctr"/>
          <a:lstStyle/>
          <a:p>
            <a:endParaRPr lang="ja-JP" altLang="en-US"/>
          </a:p>
        </p:txBody>
      </p:sp>
      <p:sp>
        <p:nvSpPr>
          <p:cNvPr id="31" name="テキスト ボックス 30"/>
          <p:cNvSpPr txBox="1"/>
          <p:nvPr/>
        </p:nvSpPr>
        <p:spPr>
          <a:xfrm>
            <a:off x="486896" y="4058704"/>
            <a:ext cx="979487" cy="461665"/>
          </a:xfrm>
          <a:prstGeom prst="rect">
            <a:avLst/>
          </a:prstGeom>
          <a:solidFill>
            <a:schemeClr val="accent2">
              <a:lumMod val="40000"/>
              <a:lumOff val="60000"/>
            </a:schemeClr>
          </a:solidFill>
        </p:spPr>
        <p:txBody>
          <a:bodyPr>
            <a:spAutoFit/>
          </a:bodyPr>
          <a:lstStyle/>
          <a:p>
            <a:pPr algn="ctr">
              <a:defRPr/>
            </a:pPr>
            <a:r>
              <a:rPr lang="en-US" altLang="ja-JP"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SMTP</a:t>
            </a:r>
            <a:endParaRPr lang="ja-JP" altLang="en-US"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endParaRPr>
          </a:p>
        </p:txBody>
      </p:sp>
      <p:sp>
        <p:nvSpPr>
          <p:cNvPr id="32" name="テキスト ボックス 30"/>
          <p:cNvSpPr txBox="1">
            <a:spLocks noChangeArrowheads="1"/>
          </p:cNvSpPr>
          <p:nvPr/>
        </p:nvSpPr>
        <p:spPr bwMode="auto">
          <a:xfrm>
            <a:off x="973549" y="2159414"/>
            <a:ext cx="830262" cy="428451"/>
          </a:xfrm>
          <a:prstGeom prst="rect">
            <a:avLst/>
          </a:prstGeom>
          <a:solidFill>
            <a:schemeClr val="bg1"/>
          </a:solidFill>
          <a:ln w="25400">
            <a:solidFill>
              <a:srgbClr val="3399FF"/>
            </a:solidFill>
            <a:miter lim="800000"/>
            <a:headEnd/>
            <a:tailEnd/>
          </a:ln>
          <a:extLst/>
        </p:spPr>
        <p:txBody>
          <a:bodyPr>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algn="ctr" eaLnBrk="1" hangingPunct="1">
              <a:lnSpc>
                <a:spcPct val="91000"/>
              </a:lnSpc>
              <a:spcBef>
                <a:spcPts val="1750"/>
              </a:spcBef>
            </a:pPr>
            <a:r>
              <a:rPr lang="en-GB" altLang="ja-JP" b="1" dirty="0">
                <a:solidFill>
                  <a:srgbClr val="0070C0"/>
                </a:solidFill>
                <a:latin typeface="+mj-ea"/>
                <a:ea typeface="+mj-ea"/>
              </a:rPr>
              <a:t>M</a:t>
            </a:r>
            <a:r>
              <a:rPr lang="en-US" altLang="ja-JP" b="1" dirty="0">
                <a:solidFill>
                  <a:srgbClr val="0070C0"/>
                </a:solidFill>
                <a:latin typeface="+mj-ea"/>
                <a:ea typeface="+mj-ea"/>
              </a:rPr>
              <a:t>T</a:t>
            </a:r>
            <a:r>
              <a:rPr lang="en-GB" altLang="ja-JP" b="1" dirty="0">
                <a:solidFill>
                  <a:srgbClr val="0070C0"/>
                </a:solidFill>
                <a:latin typeface="+mj-ea"/>
                <a:ea typeface="+mj-ea"/>
              </a:rPr>
              <a:t>A</a:t>
            </a:r>
          </a:p>
        </p:txBody>
      </p:sp>
      <p:sp>
        <p:nvSpPr>
          <p:cNvPr id="33" name="テキスト ボックス 24"/>
          <p:cNvSpPr txBox="1">
            <a:spLocks noChangeArrowheads="1"/>
          </p:cNvSpPr>
          <p:nvPr/>
        </p:nvSpPr>
        <p:spPr bwMode="auto">
          <a:xfrm>
            <a:off x="336083" y="5242184"/>
            <a:ext cx="828675" cy="428451"/>
          </a:xfrm>
          <a:prstGeom prst="rect">
            <a:avLst/>
          </a:prstGeom>
          <a:solidFill>
            <a:schemeClr val="bg1"/>
          </a:solidFill>
          <a:ln w="50800">
            <a:solidFill>
              <a:srgbClr val="FF0000"/>
            </a:solidFill>
            <a:miter lim="800000"/>
            <a:headEnd/>
            <a:tailEnd/>
          </a:ln>
          <a:extLst/>
        </p:spPr>
        <p:txBody>
          <a:bodyPr>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algn="ctr" eaLnBrk="1" hangingPunct="1">
              <a:lnSpc>
                <a:spcPct val="91000"/>
              </a:lnSpc>
              <a:spcBef>
                <a:spcPts val="1750"/>
              </a:spcBef>
            </a:pPr>
            <a:r>
              <a:rPr lang="en-GB" altLang="ja-JP" b="1" dirty="0">
                <a:solidFill>
                  <a:srgbClr val="0070C0"/>
                </a:solidFill>
                <a:latin typeface="+mn-ea"/>
                <a:ea typeface="+mn-ea"/>
                <a:cs typeface="源柔ゴシックL等幅 Medium" panose="020B0409020203020207" pitchFamily="49" charset="-128"/>
              </a:rPr>
              <a:t>MUA</a:t>
            </a:r>
          </a:p>
        </p:txBody>
      </p:sp>
      <p:sp>
        <p:nvSpPr>
          <p:cNvPr id="34" name="Text Box 9"/>
          <p:cNvSpPr txBox="1">
            <a:spLocks noChangeArrowheads="1"/>
          </p:cNvSpPr>
          <p:nvPr/>
        </p:nvSpPr>
        <p:spPr bwMode="auto">
          <a:xfrm>
            <a:off x="1137771" y="1620993"/>
            <a:ext cx="1223962"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algn="ctr" eaLnBrk="1" hangingPunct="1">
              <a:lnSpc>
                <a:spcPct val="91000"/>
              </a:lnSpc>
              <a:spcBef>
                <a:spcPts val="1500"/>
              </a:spcBef>
            </a:pPr>
            <a:r>
              <a:rPr lang="ja-JP" altLang="en-GB" b="1" dirty="0">
                <a:solidFill>
                  <a:srgbClr val="990099"/>
                </a:solidFill>
              </a:rPr>
              <a:t>送信側</a:t>
            </a:r>
          </a:p>
        </p:txBody>
      </p:sp>
      <p:grpSp>
        <p:nvGrpSpPr>
          <p:cNvPr id="35" name="Group 24"/>
          <p:cNvGrpSpPr>
            <a:grpSpLocks/>
          </p:cNvGrpSpPr>
          <p:nvPr/>
        </p:nvGrpSpPr>
        <p:grpSpPr bwMode="auto">
          <a:xfrm>
            <a:off x="328145" y="4487862"/>
            <a:ext cx="844550" cy="641350"/>
            <a:chOff x="306" y="2901"/>
            <a:chExt cx="532" cy="404"/>
          </a:xfrm>
        </p:grpSpPr>
        <p:sp>
          <p:nvSpPr>
            <p:cNvPr id="36" name="Rectangle 25"/>
            <p:cNvSpPr>
              <a:spLocks noChangeArrowheads="1"/>
            </p:cNvSpPr>
            <p:nvPr/>
          </p:nvSpPr>
          <p:spPr bwMode="auto">
            <a:xfrm>
              <a:off x="306" y="2903"/>
              <a:ext cx="533" cy="403"/>
            </a:xfrm>
            <a:prstGeom prst="rect">
              <a:avLst/>
            </a:prstGeom>
            <a:solidFill>
              <a:srgbClr val="FFFFFF"/>
            </a:solidFill>
            <a:ln w="36000">
              <a:solidFill>
                <a:srgbClr val="000000"/>
              </a:solidFill>
              <a:round/>
              <a:headEnd/>
              <a:tailEnd/>
            </a:ln>
          </p:spPr>
          <p:txBody>
            <a:bodyPr wrap="none" anchor="ctr"/>
            <a:lstStyle/>
            <a:p>
              <a:endParaRPr lang="ja-JP" altLang="en-US"/>
            </a:p>
          </p:txBody>
        </p:sp>
        <p:sp>
          <p:nvSpPr>
            <p:cNvPr id="37" name="AutoShape 26"/>
            <p:cNvSpPr>
              <a:spLocks noChangeArrowheads="1"/>
            </p:cNvSpPr>
            <p:nvPr/>
          </p:nvSpPr>
          <p:spPr bwMode="auto">
            <a:xfrm flipV="1">
              <a:off x="306" y="2901"/>
              <a:ext cx="533" cy="202"/>
            </a:xfrm>
            <a:prstGeom prst="triangle">
              <a:avLst>
                <a:gd name="adj" fmla="val 50000"/>
              </a:avLst>
            </a:prstGeom>
            <a:solidFill>
              <a:srgbClr val="99CCFF"/>
            </a:solidFill>
            <a:ln w="9360">
              <a:solidFill>
                <a:srgbClr val="000000"/>
              </a:solidFill>
              <a:round/>
              <a:headEnd/>
              <a:tailEnd/>
            </a:ln>
          </p:spPr>
          <p:txBody>
            <a:bodyPr wrap="none" anchor="ctr"/>
            <a:lstStyle/>
            <a:p>
              <a:endParaRPr lang="ja-JP" altLang="en-US"/>
            </a:p>
          </p:txBody>
        </p:sp>
      </p:grpSp>
      <p:sp>
        <p:nvSpPr>
          <p:cNvPr id="38" name="Text Box 11"/>
          <p:cNvSpPr txBox="1">
            <a:spLocks noChangeArrowheads="1"/>
          </p:cNvSpPr>
          <p:nvPr/>
        </p:nvSpPr>
        <p:spPr bwMode="auto">
          <a:xfrm>
            <a:off x="1123482" y="3488791"/>
            <a:ext cx="2212975" cy="37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algn="ctr" eaLnBrk="1" hangingPunct="1">
              <a:lnSpc>
                <a:spcPct val="91000"/>
              </a:lnSpc>
              <a:spcBef>
                <a:spcPts val="1250"/>
              </a:spcBef>
            </a:pPr>
            <a:r>
              <a:rPr lang="ja-JP" altLang="en-GB"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メールサーバ</a:t>
            </a:r>
            <a:r>
              <a:rPr lang="en-US" altLang="ja-JP"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A</a:t>
            </a:r>
            <a:r>
              <a:rPr lang="ja-JP" altLang="en-GB" sz="2000" dirty="0">
                <a:solidFill>
                  <a:srgbClr val="00008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 </a:t>
            </a:r>
            <a:endParaRPr lang="en-GB" altLang="ja-JP" sz="2000" dirty="0">
              <a:solidFill>
                <a:srgbClr val="00008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p:txBody>
      </p:sp>
      <p:pic>
        <p:nvPicPr>
          <p:cNvPr id="3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4422" y="4792294"/>
            <a:ext cx="1660525"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0" name="Text Box 6"/>
          <p:cNvSpPr txBox="1">
            <a:spLocks noChangeArrowheads="1"/>
          </p:cNvSpPr>
          <p:nvPr/>
        </p:nvSpPr>
        <p:spPr bwMode="auto">
          <a:xfrm>
            <a:off x="1086971" y="6003391"/>
            <a:ext cx="2106612" cy="37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algn="ctr" eaLnBrk="1" hangingPunct="1">
              <a:lnSpc>
                <a:spcPct val="91000"/>
              </a:lnSpc>
              <a:spcBef>
                <a:spcPts val="1250"/>
              </a:spcBef>
            </a:pPr>
            <a:r>
              <a:rPr lang="ja-JP" altLang="en-US"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クライアント</a:t>
            </a:r>
            <a:r>
              <a:rPr lang="en-US" altLang="ja-JP"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A</a:t>
            </a:r>
            <a:endParaRPr lang="en-GB" altLang="ja-JP"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p:txBody>
      </p:sp>
      <p:sp>
        <p:nvSpPr>
          <p:cNvPr id="44" name="正方形/長方形 43"/>
          <p:cNvSpPr/>
          <p:nvPr/>
        </p:nvSpPr>
        <p:spPr>
          <a:xfrm>
            <a:off x="4119743" y="1636775"/>
            <a:ext cx="4772258" cy="5386090"/>
          </a:xfrm>
          <a:prstGeom prst="rect">
            <a:avLst/>
          </a:prstGeom>
        </p:spPr>
        <p:txBody>
          <a:bodyPr wrap="square">
            <a:spAutoFit/>
          </a:bodyPr>
          <a:lstStyle/>
          <a:p>
            <a:pPr marL="457200" indent="-457200">
              <a:buFont typeface="Arial" panose="020B0604020202020204" pitchFamily="34" charset="0"/>
              <a:buChar char="•"/>
            </a:pPr>
            <a:r>
              <a:rPr lang="ja-JP" altLang="en-US" sz="2800" dirty="0"/>
              <a:t>ユーザがメールを扱うためのソフトウェア</a:t>
            </a:r>
          </a:p>
          <a:p>
            <a:pPr marL="914400" lvl="1" indent="-457200">
              <a:buFont typeface="Arial" panose="020B0604020202020204" pitchFamily="34" charset="0"/>
              <a:buChar char="•"/>
            </a:pPr>
            <a:r>
              <a:rPr lang="ja-JP" altLang="en-US" sz="2400" dirty="0"/>
              <a:t>電子メールの読み書き</a:t>
            </a:r>
          </a:p>
          <a:p>
            <a:pPr marL="914400" lvl="1" indent="-457200">
              <a:buFont typeface="Arial" panose="020B0604020202020204" pitchFamily="34" charset="0"/>
              <a:buChar char="•"/>
            </a:pPr>
            <a:r>
              <a:rPr lang="ja-JP" altLang="en-US" sz="2400" dirty="0"/>
              <a:t>ユーザとメールサーバの仲介</a:t>
            </a:r>
          </a:p>
          <a:p>
            <a:pPr marL="457200" indent="-457200">
              <a:buFont typeface="Arial" panose="020B0604020202020204" pitchFamily="34" charset="0"/>
              <a:buChar char="•"/>
            </a:pPr>
            <a:r>
              <a:rPr lang="ja-JP" altLang="en-US" sz="2800" dirty="0">
                <a:solidFill>
                  <a:srgbClr val="FF0000"/>
                </a:solidFill>
              </a:rPr>
              <a:t>メールソフト</a:t>
            </a:r>
            <a:r>
              <a:rPr lang="ja-JP" altLang="en-US" sz="2800" dirty="0"/>
              <a:t>，</a:t>
            </a:r>
            <a:r>
              <a:rPr lang="ja-JP" altLang="en-US" sz="2800" dirty="0">
                <a:solidFill>
                  <a:srgbClr val="FF0000"/>
                </a:solidFill>
              </a:rPr>
              <a:t>メーラ</a:t>
            </a:r>
            <a:r>
              <a:rPr lang="ja-JP" altLang="en-US" sz="2800" dirty="0"/>
              <a:t>とも呼ばれる</a:t>
            </a:r>
            <a:endParaRPr lang="en-US" altLang="ja-JP" sz="2800" dirty="0"/>
          </a:p>
          <a:p>
            <a:pPr lvl="1"/>
            <a:endParaRPr lang="en-US" altLang="ja-JP" sz="2400" dirty="0"/>
          </a:p>
          <a:p>
            <a:pPr marL="457200" indent="-457200">
              <a:buFont typeface="Arial" panose="020B0604020202020204" pitchFamily="34" charset="0"/>
              <a:buChar char="•"/>
            </a:pPr>
            <a:r>
              <a:rPr lang="ja-JP" altLang="en-US" sz="2800" dirty="0"/>
              <a:t>例えば，</a:t>
            </a:r>
            <a:endParaRPr lang="en-US" altLang="ja-JP" sz="2800" dirty="0"/>
          </a:p>
          <a:p>
            <a:pPr lvl="1"/>
            <a:r>
              <a:rPr lang="en-US" altLang="ja-JP" sz="2800" dirty="0"/>
              <a:t>Mozilla Thunderbird</a:t>
            </a:r>
            <a:r>
              <a:rPr lang="ja-JP" altLang="en-US" sz="2800" dirty="0" err="1"/>
              <a:t>，</a:t>
            </a:r>
            <a:r>
              <a:rPr lang="en-US" altLang="ja-JP" sz="2800" dirty="0"/>
              <a:t>Windows Live</a:t>
            </a:r>
            <a:r>
              <a:rPr lang="ja-JP" altLang="en-US" sz="2800" dirty="0"/>
              <a:t>メール，</a:t>
            </a:r>
            <a:r>
              <a:rPr lang="en-US" altLang="ja-JP" sz="2800" dirty="0"/>
              <a:t>Mew</a:t>
            </a:r>
            <a:r>
              <a:rPr lang="ja-JP" altLang="en-US" sz="2800" dirty="0"/>
              <a:t>など</a:t>
            </a:r>
          </a:p>
          <a:p>
            <a:endParaRPr lang="en-US" altLang="ja-JP" sz="2400" dirty="0"/>
          </a:p>
        </p:txBody>
      </p:sp>
    </p:spTree>
    <p:extLst>
      <p:ext uri="{BB962C8B-B14F-4D97-AF65-F5344CB8AC3E}">
        <p14:creationId xmlns:p14="http://schemas.microsoft.com/office/powerpoint/2010/main" val="49832331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2000" y="481092"/>
            <a:ext cx="8640000" cy="815160"/>
            <a:chOff x="252000" y="481092"/>
            <a:chExt cx="8640000" cy="815160"/>
          </a:xfrm>
        </p:grpSpPr>
        <p:sp>
          <p:nvSpPr>
            <p:cNvPr id="5" name="テキスト ボックス 4"/>
            <p:cNvSpPr txBox="1"/>
            <p:nvPr/>
          </p:nvSpPr>
          <p:spPr>
            <a:xfrm>
              <a:off x="252000" y="481092"/>
              <a:ext cx="6955750" cy="769441"/>
            </a:xfrm>
            <a:prstGeom prst="rect">
              <a:avLst/>
            </a:prstGeom>
            <a:noFill/>
          </p:spPr>
          <p:txBody>
            <a:bodyPr wrap="none" rtlCol="0">
              <a:spAutoFit/>
            </a:bodyPr>
            <a:lstStyle/>
            <a:p>
              <a:r>
                <a:rPr lang="en-US" altLang="ja-JP" sz="4400" dirty="0"/>
                <a:t>MTA: Mail Transfer Agent</a:t>
              </a:r>
              <a:endParaRPr kumimoji="1" lang="ja-JP" altLang="en-US" sz="4400" dirty="0"/>
            </a:p>
          </p:txBody>
        </p:sp>
        <p:sp>
          <p:nvSpPr>
            <p:cNvPr id="6" name="正方形/長方形 5"/>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7" name="AutoShape 3"/>
          <p:cNvSpPr>
            <a:spLocks noChangeArrowheads="1"/>
          </p:cNvSpPr>
          <p:nvPr/>
        </p:nvSpPr>
        <p:spPr bwMode="auto">
          <a:xfrm>
            <a:off x="297983" y="2115604"/>
            <a:ext cx="2903538" cy="4464050"/>
          </a:xfrm>
          <a:prstGeom prst="roundRect">
            <a:avLst>
              <a:gd name="adj" fmla="val 16667"/>
            </a:avLst>
          </a:prstGeom>
          <a:noFill/>
          <a:ln w="25560">
            <a:solidFill>
              <a:srgbClr val="CC99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dirty="0"/>
          </a:p>
        </p:txBody>
      </p:sp>
      <p:pic>
        <p:nvPicPr>
          <p:cNvPr id="1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7508" y="2333091"/>
            <a:ext cx="10414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 name="AutoShape 7"/>
          <p:cNvSpPr>
            <a:spLocks noChangeArrowheads="1"/>
          </p:cNvSpPr>
          <p:nvPr/>
        </p:nvSpPr>
        <p:spPr bwMode="auto">
          <a:xfrm>
            <a:off x="523408" y="2402941"/>
            <a:ext cx="830263" cy="2520950"/>
          </a:xfrm>
          <a:custGeom>
            <a:avLst/>
            <a:gdLst>
              <a:gd name="T0" fmla="*/ 22310051 w 21600"/>
              <a:gd name="T1" fmla="*/ 0 h 21600"/>
              <a:gd name="T2" fmla="*/ 22310051 w 21600"/>
              <a:gd name="T3" fmla="*/ 165608675 h 21600"/>
              <a:gd name="T4" fmla="*/ 4801841 w 21600"/>
              <a:gd name="T5" fmla="*/ 294221708 h 21600"/>
              <a:gd name="T6" fmla="*/ 31913734 w 21600"/>
              <a:gd name="T7" fmla="*/ 82804337 h 21600"/>
              <a:gd name="T8" fmla="*/ 17694720 60000 65536"/>
              <a:gd name="T9" fmla="*/ 5898240 60000 65536"/>
              <a:gd name="T10" fmla="*/ 5898240 60000 65536"/>
              <a:gd name="T11" fmla="*/ 0 60000 65536"/>
              <a:gd name="T12" fmla="*/ 12427 w 21600"/>
              <a:gd name="T13" fmla="*/ 2900 h 21600"/>
              <a:gd name="T14" fmla="*/ 18201 w 21600"/>
              <a:gd name="T15" fmla="*/ 9258 h 21600"/>
            </a:gdLst>
            <a:ahLst/>
            <a:cxnLst>
              <a:cxn ang="T8">
                <a:pos x="T0" y="T1"/>
              </a:cxn>
              <a:cxn ang="T9">
                <a:pos x="T2" y="T3"/>
              </a:cxn>
              <a:cxn ang="T10">
                <a:pos x="T4" y="T5"/>
              </a:cxn>
              <a:cxn ang="T11">
                <a:pos x="T6" y="T7"/>
              </a:cxn>
            </a:cxnLst>
            <a:rect l="T12" t="T13" r="T14" b="T15"/>
            <a:pathLst>
              <a:path w="21600" h="21600">
                <a:moveTo>
                  <a:pt x="21600" y="6079"/>
                </a:moveTo>
                <a:lnTo>
                  <a:pt x="15100" y="0"/>
                </a:lnTo>
                <a:lnTo>
                  <a:pt x="15100" y="2900"/>
                </a:lnTo>
                <a:lnTo>
                  <a:pt x="12427" y="2900"/>
                </a:lnTo>
                <a:cubicBezTo>
                  <a:pt x="5564" y="2900"/>
                  <a:pt x="0" y="7045"/>
                  <a:pt x="0" y="12158"/>
                </a:cubicBezTo>
                <a:lnTo>
                  <a:pt x="0" y="21600"/>
                </a:lnTo>
                <a:lnTo>
                  <a:pt x="6499" y="21600"/>
                </a:lnTo>
                <a:lnTo>
                  <a:pt x="6499" y="12158"/>
                </a:lnTo>
                <a:cubicBezTo>
                  <a:pt x="6499" y="10556"/>
                  <a:pt x="9153" y="9258"/>
                  <a:pt x="12427" y="9258"/>
                </a:cubicBezTo>
                <a:lnTo>
                  <a:pt x="15100" y="9258"/>
                </a:lnTo>
                <a:lnTo>
                  <a:pt x="15100" y="12158"/>
                </a:lnTo>
                <a:lnTo>
                  <a:pt x="21600" y="6079"/>
                </a:lnTo>
                <a:close/>
              </a:path>
            </a:pathLst>
          </a:custGeom>
          <a:solidFill>
            <a:srgbClr val="00CC66"/>
          </a:solidFill>
          <a:ln w="9360">
            <a:noFill/>
            <a:miter lim="800000"/>
            <a:headEnd/>
            <a:tailEnd/>
          </a:ln>
          <a:effectLst>
            <a:outerShdw sx="1000" sy="1000" algn="ctr" rotWithShape="0">
              <a:srgbClr val="A6A084"/>
            </a:outerShdw>
          </a:effectLst>
        </p:spPr>
        <p:txBody>
          <a:bodyPr wrap="none" anchor="ctr"/>
          <a:lstStyle/>
          <a:p>
            <a:endParaRPr lang="ja-JP" altLang="en-US" dirty="0"/>
          </a:p>
        </p:txBody>
      </p:sp>
      <p:sp>
        <p:nvSpPr>
          <p:cNvPr id="15" name="テキスト ボックス 30"/>
          <p:cNvSpPr txBox="1">
            <a:spLocks noChangeArrowheads="1"/>
          </p:cNvSpPr>
          <p:nvPr/>
        </p:nvSpPr>
        <p:spPr bwMode="auto">
          <a:xfrm>
            <a:off x="973549" y="2159414"/>
            <a:ext cx="830262" cy="428451"/>
          </a:xfrm>
          <a:prstGeom prst="rect">
            <a:avLst/>
          </a:prstGeom>
          <a:solidFill>
            <a:schemeClr val="bg1"/>
          </a:solidFill>
          <a:ln w="50800">
            <a:solidFill>
              <a:srgbClr val="FF0000"/>
            </a:solidFill>
            <a:miter lim="800000"/>
            <a:headEnd/>
            <a:tailEnd/>
          </a:ln>
          <a:extLst/>
        </p:spPr>
        <p:txBody>
          <a:bodyPr>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algn="ctr" eaLnBrk="1" hangingPunct="1">
              <a:lnSpc>
                <a:spcPct val="91000"/>
              </a:lnSpc>
              <a:spcBef>
                <a:spcPts val="1750"/>
              </a:spcBef>
            </a:pPr>
            <a:r>
              <a:rPr lang="en-GB" altLang="ja-JP" b="1" dirty="0">
                <a:solidFill>
                  <a:srgbClr val="0070C0"/>
                </a:solidFill>
                <a:latin typeface="+mj-ea"/>
                <a:ea typeface="+mj-ea"/>
              </a:rPr>
              <a:t>M</a:t>
            </a:r>
            <a:r>
              <a:rPr lang="en-US" altLang="ja-JP" b="1" dirty="0">
                <a:solidFill>
                  <a:srgbClr val="0070C0"/>
                </a:solidFill>
                <a:latin typeface="+mj-ea"/>
                <a:ea typeface="+mj-ea"/>
              </a:rPr>
              <a:t>T</a:t>
            </a:r>
            <a:r>
              <a:rPr lang="en-GB" altLang="ja-JP" b="1" dirty="0">
                <a:solidFill>
                  <a:srgbClr val="0070C0"/>
                </a:solidFill>
                <a:latin typeface="+mj-ea"/>
                <a:ea typeface="+mj-ea"/>
              </a:rPr>
              <a:t>A</a:t>
            </a:r>
          </a:p>
        </p:txBody>
      </p:sp>
      <p:sp>
        <p:nvSpPr>
          <p:cNvPr id="16" name="テキスト ボックス 24"/>
          <p:cNvSpPr txBox="1">
            <a:spLocks noChangeArrowheads="1"/>
          </p:cNvSpPr>
          <p:nvPr/>
        </p:nvSpPr>
        <p:spPr bwMode="auto">
          <a:xfrm>
            <a:off x="336083" y="5242184"/>
            <a:ext cx="828675" cy="428451"/>
          </a:xfrm>
          <a:prstGeom prst="rect">
            <a:avLst/>
          </a:prstGeom>
          <a:solidFill>
            <a:schemeClr val="bg1"/>
          </a:solidFill>
          <a:ln w="25400">
            <a:solidFill>
              <a:srgbClr val="3399FF"/>
            </a:solidFill>
            <a:miter lim="800000"/>
            <a:headEnd/>
            <a:tailEnd/>
          </a:ln>
          <a:extLst/>
        </p:spPr>
        <p:txBody>
          <a:bodyPr>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algn="ctr" eaLnBrk="1" hangingPunct="1">
              <a:lnSpc>
                <a:spcPct val="91000"/>
              </a:lnSpc>
              <a:spcBef>
                <a:spcPts val="1750"/>
              </a:spcBef>
            </a:pPr>
            <a:r>
              <a:rPr lang="en-GB" altLang="ja-JP" b="1" dirty="0">
                <a:solidFill>
                  <a:srgbClr val="0070C0"/>
                </a:solidFill>
                <a:latin typeface="+mn-ea"/>
                <a:ea typeface="+mn-ea"/>
                <a:cs typeface="源柔ゴシックL等幅 Medium" panose="020B0409020203020207" pitchFamily="49" charset="-128"/>
              </a:rPr>
              <a:t>MUA</a:t>
            </a:r>
          </a:p>
        </p:txBody>
      </p:sp>
      <p:sp>
        <p:nvSpPr>
          <p:cNvPr id="17" name="Text Box 9"/>
          <p:cNvSpPr txBox="1">
            <a:spLocks noChangeArrowheads="1"/>
          </p:cNvSpPr>
          <p:nvPr/>
        </p:nvSpPr>
        <p:spPr bwMode="auto">
          <a:xfrm>
            <a:off x="1137771" y="1620993"/>
            <a:ext cx="1223962"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algn="ctr" eaLnBrk="1" hangingPunct="1">
              <a:lnSpc>
                <a:spcPct val="91000"/>
              </a:lnSpc>
              <a:spcBef>
                <a:spcPts val="1500"/>
              </a:spcBef>
            </a:pPr>
            <a:r>
              <a:rPr lang="ja-JP" altLang="en-GB" b="1" dirty="0">
                <a:solidFill>
                  <a:srgbClr val="990099"/>
                </a:solidFill>
              </a:rPr>
              <a:t>送信側</a:t>
            </a:r>
          </a:p>
        </p:txBody>
      </p:sp>
      <p:grpSp>
        <p:nvGrpSpPr>
          <p:cNvPr id="18" name="Group 24"/>
          <p:cNvGrpSpPr>
            <a:grpSpLocks/>
          </p:cNvGrpSpPr>
          <p:nvPr/>
        </p:nvGrpSpPr>
        <p:grpSpPr bwMode="auto">
          <a:xfrm>
            <a:off x="328145" y="4487862"/>
            <a:ext cx="844550" cy="641350"/>
            <a:chOff x="306" y="2901"/>
            <a:chExt cx="532" cy="404"/>
          </a:xfrm>
        </p:grpSpPr>
        <p:sp>
          <p:nvSpPr>
            <p:cNvPr id="19" name="Rectangle 25"/>
            <p:cNvSpPr>
              <a:spLocks noChangeArrowheads="1"/>
            </p:cNvSpPr>
            <p:nvPr/>
          </p:nvSpPr>
          <p:spPr bwMode="auto">
            <a:xfrm>
              <a:off x="306" y="2903"/>
              <a:ext cx="533" cy="403"/>
            </a:xfrm>
            <a:prstGeom prst="rect">
              <a:avLst/>
            </a:prstGeom>
            <a:solidFill>
              <a:srgbClr val="FFFFFF"/>
            </a:solidFill>
            <a:ln w="36000">
              <a:solidFill>
                <a:srgbClr val="000000"/>
              </a:solidFill>
              <a:round/>
              <a:headEnd/>
              <a:tailEnd/>
            </a:ln>
          </p:spPr>
          <p:txBody>
            <a:bodyPr wrap="none" anchor="ctr"/>
            <a:lstStyle/>
            <a:p>
              <a:endParaRPr lang="ja-JP" altLang="en-US" dirty="0"/>
            </a:p>
          </p:txBody>
        </p:sp>
        <p:sp>
          <p:nvSpPr>
            <p:cNvPr id="20" name="AutoShape 26"/>
            <p:cNvSpPr>
              <a:spLocks noChangeArrowheads="1"/>
            </p:cNvSpPr>
            <p:nvPr/>
          </p:nvSpPr>
          <p:spPr bwMode="auto">
            <a:xfrm flipV="1">
              <a:off x="306" y="2901"/>
              <a:ext cx="533" cy="202"/>
            </a:xfrm>
            <a:prstGeom prst="triangle">
              <a:avLst>
                <a:gd name="adj" fmla="val 50000"/>
              </a:avLst>
            </a:prstGeom>
            <a:solidFill>
              <a:srgbClr val="99CCFF"/>
            </a:solidFill>
            <a:ln w="9360">
              <a:solidFill>
                <a:srgbClr val="000000"/>
              </a:solidFill>
              <a:round/>
              <a:headEnd/>
              <a:tailEnd/>
            </a:ln>
          </p:spPr>
          <p:txBody>
            <a:bodyPr wrap="none" anchor="ctr"/>
            <a:lstStyle/>
            <a:p>
              <a:endParaRPr lang="ja-JP" altLang="en-US" dirty="0"/>
            </a:p>
          </p:txBody>
        </p:sp>
      </p:grpSp>
      <p:sp>
        <p:nvSpPr>
          <p:cNvPr id="21" name="Text Box 11"/>
          <p:cNvSpPr txBox="1">
            <a:spLocks noChangeArrowheads="1"/>
          </p:cNvSpPr>
          <p:nvPr/>
        </p:nvSpPr>
        <p:spPr bwMode="auto">
          <a:xfrm>
            <a:off x="1123482" y="3488791"/>
            <a:ext cx="2212975" cy="37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algn="ctr" eaLnBrk="1" hangingPunct="1">
              <a:lnSpc>
                <a:spcPct val="91000"/>
              </a:lnSpc>
              <a:spcBef>
                <a:spcPts val="1250"/>
              </a:spcBef>
            </a:pPr>
            <a:r>
              <a:rPr lang="ja-JP" altLang="en-GB"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メールサーバ</a:t>
            </a:r>
            <a:r>
              <a:rPr lang="en-US" altLang="ja-JP"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A</a:t>
            </a:r>
            <a:r>
              <a:rPr lang="ja-JP" altLang="en-GB" sz="2000" dirty="0">
                <a:solidFill>
                  <a:srgbClr val="00008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 </a:t>
            </a:r>
            <a:endParaRPr lang="en-GB" altLang="ja-JP" sz="2000" dirty="0">
              <a:solidFill>
                <a:srgbClr val="00008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p:txBody>
      </p:sp>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4422" y="4792294"/>
            <a:ext cx="1660525"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3" name="Text Box 6"/>
          <p:cNvSpPr txBox="1">
            <a:spLocks noChangeArrowheads="1"/>
          </p:cNvSpPr>
          <p:nvPr/>
        </p:nvSpPr>
        <p:spPr bwMode="auto">
          <a:xfrm>
            <a:off x="1086971" y="6003391"/>
            <a:ext cx="2106612" cy="37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algn="ctr" eaLnBrk="1" hangingPunct="1">
              <a:lnSpc>
                <a:spcPct val="91000"/>
              </a:lnSpc>
              <a:spcBef>
                <a:spcPts val="1250"/>
              </a:spcBef>
            </a:pPr>
            <a:r>
              <a:rPr lang="ja-JP" altLang="en-US"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クライアント</a:t>
            </a:r>
            <a:r>
              <a:rPr lang="en-US" altLang="ja-JP"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A</a:t>
            </a:r>
            <a:endParaRPr lang="en-GB" altLang="ja-JP"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p:txBody>
      </p:sp>
      <p:sp>
        <p:nvSpPr>
          <p:cNvPr id="24" name="正方形/長方形 23"/>
          <p:cNvSpPr/>
          <p:nvPr/>
        </p:nvSpPr>
        <p:spPr>
          <a:xfrm>
            <a:off x="4100021" y="1641049"/>
            <a:ext cx="4793725" cy="4401205"/>
          </a:xfrm>
          <a:prstGeom prst="rect">
            <a:avLst/>
          </a:prstGeom>
        </p:spPr>
        <p:txBody>
          <a:bodyPr wrap="square">
            <a:spAutoFit/>
          </a:bodyPr>
          <a:lstStyle/>
          <a:p>
            <a:pPr marL="285750" indent="-285750">
              <a:buFont typeface="Arial" panose="020B0604020202020204" pitchFamily="34" charset="0"/>
              <a:buChar char="•"/>
            </a:pPr>
            <a:r>
              <a:rPr lang="ja-JP" altLang="en-US" sz="2800" dirty="0"/>
              <a:t>メールを配送・仕分けするソフトウェア</a:t>
            </a:r>
          </a:p>
          <a:p>
            <a:pPr marL="742950" lvl="1" indent="-285750">
              <a:buFont typeface="Arial" panose="020B0604020202020204" pitchFamily="34" charset="0"/>
              <a:buChar char="•"/>
            </a:pPr>
            <a:r>
              <a:rPr lang="ja-JP" altLang="en-US" sz="2400" dirty="0"/>
              <a:t>送信側</a:t>
            </a:r>
            <a:endParaRPr lang="en-US" altLang="ja-JP" sz="2400" dirty="0"/>
          </a:p>
          <a:p>
            <a:pPr lvl="1"/>
            <a:r>
              <a:rPr lang="en-US" altLang="ja-JP" sz="2400" dirty="0"/>
              <a:t>MUA</a:t>
            </a:r>
            <a:r>
              <a:rPr lang="ja-JP" altLang="en-US" sz="2400" dirty="0"/>
              <a:t>から受け取ったメールを受信側のメールサーバまで送信</a:t>
            </a:r>
          </a:p>
          <a:p>
            <a:pPr marL="742950" lvl="1" indent="-285750">
              <a:buFont typeface="Arial" panose="020B0604020202020204" pitchFamily="34" charset="0"/>
              <a:buChar char="•"/>
            </a:pPr>
            <a:r>
              <a:rPr lang="ja-JP" altLang="en-US" sz="2400" dirty="0"/>
              <a:t>受信側</a:t>
            </a:r>
            <a:endParaRPr lang="en-US" altLang="ja-JP" sz="2400" dirty="0"/>
          </a:p>
          <a:p>
            <a:pPr lvl="1"/>
            <a:r>
              <a:rPr lang="ja-JP" altLang="en-US" sz="2400" dirty="0"/>
              <a:t>届いたメールをユーザごとに振り分け</a:t>
            </a:r>
            <a:endParaRPr lang="en-US" altLang="ja-JP" sz="2400" dirty="0"/>
          </a:p>
          <a:p>
            <a:endParaRPr lang="en-US" altLang="ja-JP" sz="2400" dirty="0"/>
          </a:p>
          <a:p>
            <a:pPr marL="285750" lvl="1" indent="-285750">
              <a:buFont typeface="Arial" panose="020B0604020202020204" pitchFamily="34" charset="0"/>
              <a:buChar char="•"/>
            </a:pPr>
            <a:r>
              <a:rPr lang="ja-JP" altLang="en-US" sz="2800" dirty="0"/>
              <a:t>例えば，</a:t>
            </a:r>
            <a:r>
              <a:rPr lang="en-GB" altLang="ja-JP" sz="2800" dirty="0"/>
              <a:t>postfix</a:t>
            </a:r>
            <a:r>
              <a:rPr lang="ja-JP" altLang="en-GB" sz="2800" dirty="0" err="1"/>
              <a:t>，</a:t>
            </a:r>
            <a:r>
              <a:rPr lang="en-GB" altLang="ja-JP" sz="2800" dirty="0" err="1"/>
              <a:t>exim</a:t>
            </a:r>
            <a:r>
              <a:rPr lang="ja-JP" altLang="en-GB" sz="2800" dirty="0" err="1"/>
              <a:t>，</a:t>
            </a:r>
            <a:r>
              <a:rPr lang="en-GB" altLang="ja-JP" sz="2800" dirty="0" err="1"/>
              <a:t>qmail</a:t>
            </a:r>
            <a:r>
              <a:rPr lang="ja-JP" altLang="en-GB" sz="2800" dirty="0" err="1"/>
              <a:t>，</a:t>
            </a:r>
            <a:r>
              <a:rPr lang="en-GB" altLang="ja-JP" sz="2800" dirty="0" err="1"/>
              <a:t>sendmail</a:t>
            </a:r>
            <a:r>
              <a:rPr lang="ja-JP" altLang="en-US" sz="2800" dirty="0"/>
              <a:t> など</a:t>
            </a:r>
            <a:r>
              <a:rPr lang="en-GB" altLang="ja-JP" sz="2800" dirty="0"/>
              <a:t> </a:t>
            </a:r>
            <a:endParaRPr lang="ja-JP" altLang="en-US" sz="2800" dirty="0"/>
          </a:p>
        </p:txBody>
      </p:sp>
      <p:grpSp>
        <p:nvGrpSpPr>
          <p:cNvPr id="25" name="グループ化 24"/>
          <p:cNvGrpSpPr/>
          <p:nvPr/>
        </p:nvGrpSpPr>
        <p:grpSpPr>
          <a:xfrm>
            <a:off x="2858640" y="2695841"/>
            <a:ext cx="1414468" cy="719138"/>
            <a:chOff x="2704633" y="2618841"/>
            <a:chExt cx="1414468" cy="719138"/>
          </a:xfrm>
        </p:grpSpPr>
        <p:sp>
          <p:nvSpPr>
            <p:cNvPr id="26" name="AutoShape 8"/>
            <p:cNvSpPr>
              <a:spLocks noChangeArrowheads="1"/>
            </p:cNvSpPr>
            <p:nvPr/>
          </p:nvSpPr>
          <p:spPr bwMode="auto">
            <a:xfrm>
              <a:off x="2712572" y="2618841"/>
              <a:ext cx="1399232" cy="719138"/>
            </a:xfrm>
            <a:prstGeom prst="rightArrow">
              <a:avLst>
                <a:gd name="adj1" fmla="val 50000"/>
                <a:gd name="adj2" fmla="val 50059"/>
              </a:avLst>
            </a:prstGeom>
            <a:solidFill>
              <a:srgbClr val="00CC66"/>
            </a:solidFill>
            <a:ln w="9360">
              <a:noFill/>
              <a:miter lim="800000"/>
              <a:headEnd/>
              <a:tailEnd/>
            </a:ln>
            <a:effectLst>
              <a:outerShdw sx="1000" sy="1000" algn="ctr" rotWithShape="0">
                <a:srgbClr val="A6A084"/>
              </a:outerShdw>
            </a:effectLst>
          </p:spPr>
          <p:txBody>
            <a:bodyPr wrap="none" anchor="ctr"/>
            <a:lstStyle/>
            <a:p>
              <a:endParaRPr lang="ja-JP" altLang="en-US" sz="2400"/>
            </a:p>
          </p:txBody>
        </p:sp>
        <p:sp>
          <p:nvSpPr>
            <p:cNvPr id="27" name="Text Box 12"/>
            <p:cNvSpPr txBox="1">
              <a:spLocks noChangeArrowheads="1"/>
            </p:cNvSpPr>
            <p:nvPr/>
          </p:nvSpPr>
          <p:spPr bwMode="auto">
            <a:xfrm>
              <a:off x="2704633" y="2792179"/>
              <a:ext cx="1414468" cy="430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eaLnBrk="1" hangingPunct="1">
                <a:lnSpc>
                  <a:spcPct val="91000"/>
                </a:lnSpc>
              </a:pPr>
              <a:r>
                <a:rPr lang="ja-JP" altLang="en-GB" dirty="0">
                  <a:latin typeface="源柔ゴシックLP Bold" panose="020B0602020203020207" pitchFamily="50" charset="-128"/>
                  <a:ea typeface="源柔ゴシックLP Bold" panose="020B0602020203020207" pitchFamily="50" charset="-128"/>
                  <a:cs typeface="源柔ゴシックLP Bold" panose="020B0602020203020207" pitchFamily="50" charset="-128"/>
                </a:rPr>
                <a:t>受信側へ</a:t>
              </a:r>
            </a:p>
          </p:txBody>
        </p:sp>
      </p:grpSp>
      <p:sp>
        <p:nvSpPr>
          <p:cNvPr id="28" name="テキスト ボックス 27"/>
          <p:cNvSpPr txBox="1"/>
          <p:nvPr/>
        </p:nvSpPr>
        <p:spPr>
          <a:xfrm>
            <a:off x="2817742" y="2287481"/>
            <a:ext cx="1055688" cy="461665"/>
          </a:xfrm>
          <a:prstGeom prst="rect">
            <a:avLst/>
          </a:prstGeom>
          <a:solidFill>
            <a:schemeClr val="accent2">
              <a:lumMod val="40000"/>
              <a:lumOff val="60000"/>
            </a:schemeClr>
          </a:solidFill>
        </p:spPr>
        <p:txBody>
          <a:bodyPr>
            <a:spAutoFit/>
          </a:bodyPr>
          <a:lstStyle/>
          <a:p>
            <a:pPr algn="ctr">
              <a:defRPr/>
            </a:pPr>
            <a:r>
              <a:rPr lang="en-US" altLang="ja-JP"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SMTP</a:t>
            </a:r>
            <a:endParaRPr lang="ja-JP" altLang="en-US"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endParaRPr>
          </a:p>
        </p:txBody>
      </p:sp>
      <p:sp>
        <p:nvSpPr>
          <p:cNvPr id="29" name="テキスト ボックス 28"/>
          <p:cNvSpPr txBox="1"/>
          <p:nvPr/>
        </p:nvSpPr>
        <p:spPr>
          <a:xfrm>
            <a:off x="486896" y="4058704"/>
            <a:ext cx="979487" cy="461665"/>
          </a:xfrm>
          <a:prstGeom prst="rect">
            <a:avLst/>
          </a:prstGeom>
          <a:solidFill>
            <a:schemeClr val="accent2">
              <a:lumMod val="40000"/>
              <a:lumOff val="60000"/>
            </a:schemeClr>
          </a:solidFill>
        </p:spPr>
        <p:txBody>
          <a:bodyPr>
            <a:spAutoFit/>
          </a:bodyPr>
          <a:lstStyle/>
          <a:p>
            <a:pPr algn="ctr">
              <a:defRPr/>
            </a:pPr>
            <a:r>
              <a:rPr lang="en-US" altLang="ja-JP"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SMTP</a:t>
            </a:r>
            <a:endParaRPr lang="ja-JP" altLang="en-US"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endParaRPr>
          </a:p>
        </p:txBody>
      </p:sp>
    </p:spTree>
    <p:extLst>
      <p:ext uri="{BB962C8B-B14F-4D97-AF65-F5344CB8AC3E}">
        <p14:creationId xmlns:p14="http://schemas.microsoft.com/office/powerpoint/2010/main" val="386751516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2000" y="481092"/>
            <a:ext cx="8640000" cy="1498553"/>
            <a:chOff x="252000" y="481092"/>
            <a:chExt cx="8640000" cy="1498553"/>
          </a:xfrm>
        </p:grpSpPr>
        <p:sp>
          <p:nvSpPr>
            <p:cNvPr id="5" name="テキスト ボックス 4"/>
            <p:cNvSpPr txBox="1"/>
            <p:nvPr/>
          </p:nvSpPr>
          <p:spPr>
            <a:xfrm>
              <a:off x="252000" y="481092"/>
              <a:ext cx="7520007" cy="1446550"/>
            </a:xfrm>
            <a:prstGeom prst="rect">
              <a:avLst/>
            </a:prstGeom>
            <a:noFill/>
          </p:spPr>
          <p:txBody>
            <a:bodyPr wrap="none" rtlCol="0">
              <a:spAutoFit/>
            </a:bodyPr>
            <a:lstStyle/>
            <a:p>
              <a:r>
                <a:rPr lang="en-US" altLang="ja-JP" sz="4400" dirty="0"/>
                <a:t>SMTP: Simple Mail Transfer</a:t>
              </a:r>
            </a:p>
            <a:p>
              <a:r>
                <a:rPr lang="en-US" altLang="ja-JP" sz="4400" dirty="0"/>
                <a:t>      Protocol</a:t>
              </a:r>
              <a:endParaRPr kumimoji="1" lang="ja-JP" altLang="en-US" sz="4400" dirty="0"/>
            </a:p>
          </p:txBody>
        </p:sp>
        <p:sp>
          <p:nvSpPr>
            <p:cNvPr id="6" name="正方形/長方形 5"/>
            <p:cNvSpPr/>
            <p:nvPr/>
          </p:nvSpPr>
          <p:spPr>
            <a:xfrm flipV="1">
              <a:off x="252000" y="1933926"/>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AutoShape 3"/>
          <p:cNvSpPr>
            <a:spLocks noChangeArrowheads="1"/>
          </p:cNvSpPr>
          <p:nvPr/>
        </p:nvSpPr>
        <p:spPr bwMode="auto">
          <a:xfrm>
            <a:off x="297983" y="2250359"/>
            <a:ext cx="2903538" cy="4464050"/>
          </a:xfrm>
          <a:prstGeom prst="roundRect">
            <a:avLst>
              <a:gd name="adj" fmla="val 16667"/>
            </a:avLst>
          </a:prstGeom>
          <a:noFill/>
          <a:ln w="25560">
            <a:solidFill>
              <a:srgbClr val="CC99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14" name="テキスト ボックス 13"/>
          <p:cNvSpPr txBox="1"/>
          <p:nvPr/>
        </p:nvSpPr>
        <p:spPr>
          <a:xfrm>
            <a:off x="2749792" y="2294632"/>
            <a:ext cx="1055688" cy="461665"/>
          </a:xfrm>
          <a:prstGeom prst="rect">
            <a:avLst/>
          </a:prstGeom>
          <a:solidFill>
            <a:schemeClr val="accent2">
              <a:lumMod val="40000"/>
              <a:lumOff val="60000"/>
            </a:schemeClr>
          </a:solidFill>
          <a:ln w="76200">
            <a:solidFill>
              <a:srgbClr val="FF0000"/>
            </a:solidFill>
          </a:ln>
        </p:spPr>
        <p:txBody>
          <a:bodyPr>
            <a:spAutoFit/>
          </a:bodyPr>
          <a:lstStyle/>
          <a:p>
            <a:pPr algn="ctr">
              <a:defRPr/>
            </a:pPr>
            <a:r>
              <a:rPr lang="en-US" altLang="ja-JP"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SMTP</a:t>
            </a:r>
            <a:endParaRPr lang="ja-JP" altLang="en-US"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endParaRPr>
          </a:p>
        </p:txBody>
      </p:sp>
      <p:pic>
        <p:nvPicPr>
          <p:cNvPr id="1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7508" y="2467846"/>
            <a:ext cx="10414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 name="AutoShape 7"/>
          <p:cNvSpPr>
            <a:spLocks noChangeArrowheads="1"/>
          </p:cNvSpPr>
          <p:nvPr/>
        </p:nvSpPr>
        <p:spPr bwMode="auto">
          <a:xfrm>
            <a:off x="523408" y="2537696"/>
            <a:ext cx="830263" cy="2520950"/>
          </a:xfrm>
          <a:custGeom>
            <a:avLst/>
            <a:gdLst>
              <a:gd name="T0" fmla="*/ 22310051 w 21600"/>
              <a:gd name="T1" fmla="*/ 0 h 21600"/>
              <a:gd name="T2" fmla="*/ 22310051 w 21600"/>
              <a:gd name="T3" fmla="*/ 165608675 h 21600"/>
              <a:gd name="T4" fmla="*/ 4801841 w 21600"/>
              <a:gd name="T5" fmla="*/ 294221708 h 21600"/>
              <a:gd name="T6" fmla="*/ 31913734 w 21600"/>
              <a:gd name="T7" fmla="*/ 82804337 h 21600"/>
              <a:gd name="T8" fmla="*/ 17694720 60000 65536"/>
              <a:gd name="T9" fmla="*/ 5898240 60000 65536"/>
              <a:gd name="T10" fmla="*/ 5898240 60000 65536"/>
              <a:gd name="T11" fmla="*/ 0 60000 65536"/>
              <a:gd name="T12" fmla="*/ 12427 w 21600"/>
              <a:gd name="T13" fmla="*/ 2900 h 21600"/>
              <a:gd name="T14" fmla="*/ 18201 w 21600"/>
              <a:gd name="T15" fmla="*/ 9258 h 21600"/>
            </a:gdLst>
            <a:ahLst/>
            <a:cxnLst>
              <a:cxn ang="T8">
                <a:pos x="T0" y="T1"/>
              </a:cxn>
              <a:cxn ang="T9">
                <a:pos x="T2" y="T3"/>
              </a:cxn>
              <a:cxn ang="T10">
                <a:pos x="T4" y="T5"/>
              </a:cxn>
              <a:cxn ang="T11">
                <a:pos x="T6" y="T7"/>
              </a:cxn>
            </a:cxnLst>
            <a:rect l="T12" t="T13" r="T14" b="T15"/>
            <a:pathLst>
              <a:path w="21600" h="21600">
                <a:moveTo>
                  <a:pt x="21600" y="6079"/>
                </a:moveTo>
                <a:lnTo>
                  <a:pt x="15100" y="0"/>
                </a:lnTo>
                <a:lnTo>
                  <a:pt x="15100" y="2900"/>
                </a:lnTo>
                <a:lnTo>
                  <a:pt x="12427" y="2900"/>
                </a:lnTo>
                <a:cubicBezTo>
                  <a:pt x="5564" y="2900"/>
                  <a:pt x="0" y="7045"/>
                  <a:pt x="0" y="12158"/>
                </a:cubicBezTo>
                <a:lnTo>
                  <a:pt x="0" y="21600"/>
                </a:lnTo>
                <a:lnTo>
                  <a:pt x="6499" y="21600"/>
                </a:lnTo>
                <a:lnTo>
                  <a:pt x="6499" y="12158"/>
                </a:lnTo>
                <a:cubicBezTo>
                  <a:pt x="6499" y="10556"/>
                  <a:pt x="9153" y="9258"/>
                  <a:pt x="12427" y="9258"/>
                </a:cubicBezTo>
                <a:lnTo>
                  <a:pt x="15100" y="9258"/>
                </a:lnTo>
                <a:lnTo>
                  <a:pt x="15100" y="12158"/>
                </a:lnTo>
                <a:lnTo>
                  <a:pt x="21600" y="6079"/>
                </a:lnTo>
                <a:close/>
              </a:path>
            </a:pathLst>
          </a:custGeom>
          <a:solidFill>
            <a:srgbClr val="00CC66"/>
          </a:solidFill>
          <a:ln w="9360">
            <a:noFill/>
            <a:miter lim="800000"/>
            <a:headEnd/>
            <a:tailEnd/>
          </a:ln>
          <a:effectLst>
            <a:outerShdw sx="1000" sy="1000" algn="ctr" rotWithShape="0">
              <a:srgbClr val="A6A084"/>
            </a:outerShdw>
          </a:effectLst>
        </p:spPr>
        <p:txBody>
          <a:bodyPr wrap="none" anchor="ctr"/>
          <a:lstStyle/>
          <a:p>
            <a:endParaRPr lang="ja-JP" altLang="en-US"/>
          </a:p>
        </p:txBody>
      </p:sp>
      <p:sp>
        <p:nvSpPr>
          <p:cNvPr id="17" name="テキスト ボックス 16"/>
          <p:cNvSpPr txBox="1"/>
          <p:nvPr/>
        </p:nvSpPr>
        <p:spPr>
          <a:xfrm>
            <a:off x="483805" y="4000927"/>
            <a:ext cx="979487" cy="461665"/>
          </a:xfrm>
          <a:prstGeom prst="rect">
            <a:avLst/>
          </a:prstGeom>
          <a:solidFill>
            <a:schemeClr val="accent2">
              <a:lumMod val="40000"/>
              <a:lumOff val="60000"/>
            </a:schemeClr>
          </a:solidFill>
          <a:ln w="76200">
            <a:solidFill>
              <a:srgbClr val="FF0000"/>
            </a:solidFill>
          </a:ln>
        </p:spPr>
        <p:txBody>
          <a:bodyPr>
            <a:spAutoFit/>
          </a:bodyPr>
          <a:lstStyle/>
          <a:p>
            <a:pPr algn="ctr">
              <a:defRPr/>
            </a:pPr>
            <a:r>
              <a:rPr lang="en-US" altLang="ja-JP"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SMTP</a:t>
            </a:r>
            <a:endParaRPr lang="ja-JP" altLang="en-US"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endParaRPr>
          </a:p>
        </p:txBody>
      </p:sp>
      <p:sp>
        <p:nvSpPr>
          <p:cNvPr id="18" name="テキスト ボックス 30"/>
          <p:cNvSpPr txBox="1">
            <a:spLocks noChangeArrowheads="1"/>
          </p:cNvSpPr>
          <p:nvPr/>
        </p:nvSpPr>
        <p:spPr bwMode="auto">
          <a:xfrm>
            <a:off x="973549" y="2294169"/>
            <a:ext cx="830262" cy="429220"/>
          </a:xfrm>
          <a:prstGeom prst="rect">
            <a:avLst/>
          </a:prstGeom>
          <a:solidFill>
            <a:schemeClr val="bg1"/>
          </a:solidFill>
          <a:ln w="25400">
            <a:solidFill>
              <a:srgbClr val="3399FF"/>
            </a:solidFill>
            <a:miter lim="800000"/>
            <a:headEnd/>
            <a:tailEnd/>
          </a:ln>
          <a:extLst/>
        </p:spPr>
        <p:txBody>
          <a:bodyPr>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algn="ctr" eaLnBrk="1" hangingPunct="1">
              <a:lnSpc>
                <a:spcPct val="91000"/>
              </a:lnSpc>
              <a:spcBef>
                <a:spcPts val="1750"/>
              </a:spcBef>
            </a:pPr>
            <a:r>
              <a:rPr lang="en-GB" altLang="ja-JP" b="1" dirty="0">
                <a:solidFill>
                  <a:srgbClr val="0070C0"/>
                </a:solidFill>
                <a:latin typeface="+mj-ea"/>
                <a:ea typeface="+mj-ea"/>
              </a:rPr>
              <a:t>M</a:t>
            </a:r>
            <a:r>
              <a:rPr lang="en-US" altLang="ja-JP" b="1" dirty="0">
                <a:solidFill>
                  <a:srgbClr val="0070C0"/>
                </a:solidFill>
                <a:latin typeface="+mj-ea"/>
                <a:ea typeface="+mj-ea"/>
              </a:rPr>
              <a:t>T</a:t>
            </a:r>
            <a:r>
              <a:rPr lang="en-GB" altLang="ja-JP" b="1" dirty="0">
                <a:solidFill>
                  <a:srgbClr val="0070C0"/>
                </a:solidFill>
                <a:latin typeface="+mj-ea"/>
                <a:ea typeface="+mj-ea"/>
              </a:rPr>
              <a:t>A</a:t>
            </a:r>
          </a:p>
        </p:txBody>
      </p:sp>
      <p:grpSp>
        <p:nvGrpSpPr>
          <p:cNvPr id="21" name="Group 24"/>
          <p:cNvGrpSpPr>
            <a:grpSpLocks/>
          </p:cNvGrpSpPr>
          <p:nvPr/>
        </p:nvGrpSpPr>
        <p:grpSpPr bwMode="auto">
          <a:xfrm>
            <a:off x="328145" y="4622617"/>
            <a:ext cx="844550" cy="641350"/>
            <a:chOff x="306" y="2901"/>
            <a:chExt cx="532" cy="404"/>
          </a:xfrm>
        </p:grpSpPr>
        <p:sp>
          <p:nvSpPr>
            <p:cNvPr id="22" name="Rectangle 25"/>
            <p:cNvSpPr>
              <a:spLocks noChangeArrowheads="1"/>
            </p:cNvSpPr>
            <p:nvPr/>
          </p:nvSpPr>
          <p:spPr bwMode="auto">
            <a:xfrm>
              <a:off x="306" y="2903"/>
              <a:ext cx="533" cy="403"/>
            </a:xfrm>
            <a:prstGeom prst="rect">
              <a:avLst/>
            </a:prstGeom>
            <a:solidFill>
              <a:srgbClr val="FFFFFF"/>
            </a:solidFill>
            <a:ln w="36000">
              <a:solidFill>
                <a:srgbClr val="000000"/>
              </a:solidFill>
              <a:round/>
              <a:headEnd/>
              <a:tailEnd/>
            </a:ln>
          </p:spPr>
          <p:txBody>
            <a:bodyPr wrap="none" anchor="ctr"/>
            <a:lstStyle/>
            <a:p>
              <a:endParaRPr lang="ja-JP" altLang="en-US"/>
            </a:p>
          </p:txBody>
        </p:sp>
        <p:sp>
          <p:nvSpPr>
            <p:cNvPr id="23" name="AutoShape 26"/>
            <p:cNvSpPr>
              <a:spLocks noChangeArrowheads="1"/>
            </p:cNvSpPr>
            <p:nvPr/>
          </p:nvSpPr>
          <p:spPr bwMode="auto">
            <a:xfrm flipV="1">
              <a:off x="306" y="2901"/>
              <a:ext cx="533" cy="202"/>
            </a:xfrm>
            <a:prstGeom prst="triangle">
              <a:avLst>
                <a:gd name="adj" fmla="val 50000"/>
              </a:avLst>
            </a:prstGeom>
            <a:solidFill>
              <a:srgbClr val="99CCFF"/>
            </a:solidFill>
            <a:ln w="9360">
              <a:solidFill>
                <a:srgbClr val="000000"/>
              </a:solidFill>
              <a:round/>
              <a:headEnd/>
              <a:tailEnd/>
            </a:ln>
          </p:spPr>
          <p:txBody>
            <a:bodyPr wrap="none" anchor="ctr"/>
            <a:lstStyle/>
            <a:p>
              <a:endParaRPr lang="ja-JP" altLang="en-US"/>
            </a:p>
          </p:txBody>
        </p:sp>
      </p:grpSp>
      <p:sp>
        <p:nvSpPr>
          <p:cNvPr id="24" name="Text Box 11"/>
          <p:cNvSpPr txBox="1">
            <a:spLocks noChangeArrowheads="1"/>
          </p:cNvSpPr>
          <p:nvPr/>
        </p:nvSpPr>
        <p:spPr bwMode="auto">
          <a:xfrm>
            <a:off x="1123482" y="3623546"/>
            <a:ext cx="2212975" cy="37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algn="ctr" eaLnBrk="1" hangingPunct="1">
              <a:lnSpc>
                <a:spcPct val="91000"/>
              </a:lnSpc>
              <a:spcBef>
                <a:spcPts val="1250"/>
              </a:spcBef>
            </a:pPr>
            <a:r>
              <a:rPr lang="ja-JP" altLang="en-GB"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メールサーバ</a:t>
            </a:r>
            <a:r>
              <a:rPr lang="en-US" altLang="ja-JP"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A</a:t>
            </a:r>
            <a:r>
              <a:rPr lang="ja-JP" altLang="en-GB" sz="2000" dirty="0">
                <a:solidFill>
                  <a:srgbClr val="00008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 </a:t>
            </a:r>
            <a:endParaRPr lang="en-GB" altLang="ja-JP" sz="2000" dirty="0">
              <a:solidFill>
                <a:srgbClr val="00008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p:txBody>
      </p:sp>
      <p:pic>
        <p:nvPicPr>
          <p:cNvPr id="2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4422" y="4927049"/>
            <a:ext cx="1660525"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6" name="Text Box 6"/>
          <p:cNvSpPr txBox="1">
            <a:spLocks noChangeArrowheads="1"/>
          </p:cNvSpPr>
          <p:nvPr/>
        </p:nvSpPr>
        <p:spPr bwMode="auto">
          <a:xfrm>
            <a:off x="1086971" y="6138146"/>
            <a:ext cx="2106612" cy="37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algn="ctr" eaLnBrk="1" hangingPunct="1">
              <a:lnSpc>
                <a:spcPct val="91000"/>
              </a:lnSpc>
              <a:spcBef>
                <a:spcPts val="1250"/>
              </a:spcBef>
            </a:pPr>
            <a:r>
              <a:rPr lang="ja-JP" altLang="en-US"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クライアント</a:t>
            </a:r>
            <a:r>
              <a:rPr lang="en-US" altLang="ja-JP"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A</a:t>
            </a:r>
            <a:endParaRPr lang="en-GB" altLang="ja-JP"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p:txBody>
      </p:sp>
      <p:sp>
        <p:nvSpPr>
          <p:cNvPr id="28" name="正方形/長方形 27"/>
          <p:cNvSpPr/>
          <p:nvPr/>
        </p:nvSpPr>
        <p:spPr>
          <a:xfrm>
            <a:off x="4107960" y="2355060"/>
            <a:ext cx="4784040" cy="3293209"/>
          </a:xfrm>
          <a:prstGeom prst="rect">
            <a:avLst/>
          </a:prstGeom>
        </p:spPr>
        <p:txBody>
          <a:bodyPr wrap="square">
            <a:spAutoFit/>
          </a:bodyPr>
          <a:lstStyle/>
          <a:p>
            <a:pPr marL="457200" indent="-457200">
              <a:buFont typeface="Arial" panose="020B0604020202020204" pitchFamily="34" charset="0"/>
              <a:buChar char="•"/>
            </a:pPr>
            <a:r>
              <a:rPr lang="ja-JP" altLang="en-US" sz="2800" dirty="0"/>
              <a:t>メール送信時に用いられる通信プロトコル</a:t>
            </a:r>
          </a:p>
          <a:p>
            <a:pPr marL="914400" lvl="1" indent="-457200">
              <a:buFont typeface="Arial" panose="020B0604020202020204" pitchFamily="34" charset="0"/>
              <a:buChar char="•"/>
            </a:pPr>
            <a:r>
              <a:rPr lang="en-US" altLang="ja-JP" sz="2400" dirty="0"/>
              <a:t>MUA </a:t>
            </a:r>
            <a:r>
              <a:rPr lang="ja-JP" altLang="en-US" sz="2400" dirty="0"/>
              <a:t>からメールサーバへの送信</a:t>
            </a:r>
          </a:p>
          <a:p>
            <a:pPr marL="914400" lvl="1" indent="-457200">
              <a:buFont typeface="Arial" panose="020B0604020202020204" pitchFamily="34" charset="0"/>
              <a:buChar char="•"/>
            </a:pPr>
            <a:r>
              <a:rPr lang="ja-JP" altLang="en-US" sz="2400" dirty="0"/>
              <a:t>メールサーバ間の送受信</a:t>
            </a:r>
            <a:endParaRPr lang="en-US" altLang="ja-JP" sz="2400" dirty="0"/>
          </a:p>
          <a:p>
            <a:pPr lvl="1"/>
            <a:endParaRPr lang="ja-JP" altLang="en-US" sz="2400" dirty="0"/>
          </a:p>
          <a:p>
            <a:pPr marL="457200" indent="-457200">
              <a:buFont typeface="Arial" panose="020B0604020202020204" pitchFamily="34" charset="0"/>
              <a:buChar char="•"/>
            </a:pPr>
            <a:r>
              <a:rPr lang="ja-JP" altLang="en-US" sz="2800" dirty="0"/>
              <a:t>デフォルトでは</a:t>
            </a:r>
            <a:r>
              <a:rPr lang="en-US" altLang="ja-JP" sz="2800" dirty="0"/>
              <a:t>25</a:t>
            </a:r>
            <a:r>
              <a:rPr lang="ja-JP" altLang="en-US" sz="2800" dirty="0"/>
              <a:t>番ポートを使用 </a:t>
            </a:r>
          </a:p>
        </p:txBody>
      </p:sp>
      <p:sp>
        <p:nvSpPr>
          <p:cNvPr id="32" name="テキスト ボックス 24"/>
          <p:cNvSpPr txBox="1">
            <a:spLocks noChangeArrowheads="1"/>
          </p:cNvSpPr>
          <p:nvPr/>
        </p:nvSpPr>
        <p:spPr bwMode="auto">
          <a:xfrm>
            <a:off x="336865" y="5339102"/>
            <a:ext cx="828675" cy="428451"/>
          </a:xfrm>
          <a:prstGeom prst="rect">
            <a:avLst/>
          </a:prstGeom>
          <a:solidFill>
            <a:schemeClr val="bg1"/>
          </a:solidFill>
          <a:ln w="25400">
            <a:solidFill>
              <a:srgbClr val="3399FF"/>
            </a:solidFill>
            <a:miter lim="800000"/>
            <a:headEnd/>
            <a:tailEnd/>
          </a:ln>
          <a:extLst/>
        </p:spPr>
        <p:txBody>
          <a:bodyPr>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algn="ctr" eaLnBrk="1" hangingPunct="1">
              <a:lnSpc>
                <a:spcPct val="91000"/>
              </a:lnSpc>
              <a:spcBef>
                <a:spcPts val="1750"/>
              </a:spcBef>
            </a:pPr>
            <a:r>
              <a:rPr lang="en-GB" altLang="ja-JP" b="1" dirty="0">
                <a:solidFill>
                  <a:srgbClr val="0070C0"/>
                </a:solidFill>
                <a:latin typeface="+mn-ea"/>
                <a:ea typeface="+mn-ea"/>
                <a:cs typeface="源柔ゴシックL等幅 Medium" panose="020B0409020203020207" pitchFamily="49" charset="-128"/>
              </a:rPr>
              <a:t>MUA</a:t>
            </a:r>
          </a:p>
        </p:txBody>
      </p:sp>
      <p:grpSp>
        <p:nvGrpSpPr>
          <p:cNvPr id="33" name="グループ化 32"/>
          <p:cNvGrpSpPr/>
          <p:nvPr/>
        </p:nvGrpSpPr>
        <p:grpSpPr>
          <a:xfrm>
            <a:off x="2858640" y="2695841"/>
            <a:ext cx="1414468" cy="719138"/>
            <a:chOff x="2704633" y="2618841"/>
            <a:chExt cx="1414468" cy="719138"/>
          </a:xfrm>
        </p:grpSpPr>
        <p:sp>
          <p:nvSpPr>
            <p:cNvPr id="34" name="AutoShape 8"/>
            <p:cNvSpPr>
              <a:spLocks noChangeArrowheads="1"/>
            </p:cNvSpPr>
            <p:nvPr/>
          </p:nvSpPr>
          <p:spPr bwMode="auto">
            <a:xfrm>
              <a:off x="2712572" y="2618841"/>
              <a:ext cx="1399232" cy="719138"/>
            </a:xfrm>
            <a:prstGeom prst="rightArrow">
              <a:avLst>
                <a:gd name="adj1" fmla="val 50000"/>
                <a:gd name="adj2" fmla="val 50059"/>
              </a:avLst>
            </a:prstGeom>
            <a:solidFill>
              <a:srgbClr val="00CC66"/>
            </a:solidFill>
            <a:ln w="9360">
              <a:noFill/>
              <a:miter lim="800000"/>
              <a:headEnd/>
              <a:tailEnd/>
            </a:ln>
            <a:effectLst>
              <a:outerShdw sx="1000" sy="1000" algn="ctr" rotWithShape="0">
                <a:srgbClr val="A6A084"/>
              </a:outerShdw>
            </a:effectLst>
          </p:spPr>
          <p:txBody>
            <a:bodyPr wrap="none" anchor="ctr"/>
            <a:lstStyle/>
            <a:p>
              <a:endParaRPr lang="ja-JP" altLang="en-US" sz="2400"/>
            </a:p>
          </p:txBody>
        </p:sp>
        <p:sp>
          <p:nvSpPr>
            <p:cNvPr id="35" name="Text Box 12"/>
            <p:cNvSpPr txBox="1">
              <a:spLocks noChangeArrowheads="1"/>
            </p:cNvSpPr>
            <p:nvPr/>
          </p:nvSpPr>
          <p:spPr bwMode="auto">
            <a:xfrm>
              <a:off x="2704633" y="2792179"/>
              <a:ext cx="1414468" cy="430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eaLnBrk="1" hangingPunct="1">
                <a:lnSpc>
                  <a:spcPct val="91000"/>
                </a:lnSpc>
              </a:pPr>
              <a:r>
                <a:rPr lang="ja-JP" altLang="en-GB" dirty="0">
                  <a:latin typeface="源柔ゴシックLP Bold" panose="020B0602020203020207" pitchFamily="50" charset="-128"/>
                  <a:ea typeface="源柔ゴシックLP Bold" panose="020B0602020203020207" pitchFamily="50" charset="-128"/>
                  <a:cs typeface="源柔ゴシックLP Bold" panose="020B0602020203020207" pitchFamily="50" charset="-128"/>
                </a:rPr>
                <a:t>受信側へ</a:t>
              </a:r>
            </a:p>
          </p:txBody>
        </p:sp>
      </p:grpSp>
    </p:spTree>
    <p:extLst>
      <p:ext uri="{BB962C8B-B14F-4D97-AF65-F5344CB8AC3E}">
        <p14:creationId xmlns:p14="http://schemas.microsoft.com/office/powerpoint/2010/main" val="168351036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2000" y="481092"/>
            <a:ext cx="8640000" cy="815160"/>
            <a:chOff x="252000" y="481092"/>
            <a:chExt cx="8640000" cy="815160"/>
          </a:xfrm>
        </p:grpSpPr>
        <p:sp>
          <p:nvSpPr>
            <p:cNvPr id="5" name="テキスト ボックス 4"/>
            <p:cNvSpPr txBox="1"/>
            <p:nvPr/>
          </p:nvSpPr>
          <p:spPr>
            <a:xfrm>
              <a:off x="252000" y="481092"/>
              <a:ext cx="4698722" cy="769441"/>
            </a:xfrm>
            <a:prstGeom prst="rect">
              <a:avLst/>
            </a:prstGeom>
            <a:noFill/>
          </p:spPr>
          <p:txBody>
            <a:bodyPr wrap="none" rtlCol="0">
              <a:spAutoFit/>
            </a:bodyPr>
            <a:lstStyle/>
            <a:p>
              <a:r>
                <a:rPr lang="ja-JP" altLang="en-US" sz="4400" dirty="0"/>
                <a:t>メール受信と取得</a:t>
              </a:r>
              <a:endParaRPr kumimoji="1" lang="ja-JP" altLang="en-US" sz="4400" dirty="0"/>
            </a:p>
          </p:txBody>
        </p:sp>
        <p:sp>
          <p:nvSpPr>
            <p:cNvPr id="6" name="正方形/長方形 5"/>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p:cNvSpPr/>
          <p:nvPr/>
        </p:nvSpPr>
        <p:spPr>
          <a:xfrm>
            <a:off x="252000" y="1632770"/>
            <a:ext cx="4011991" cy="4401205"/>
          </a:xfrm>
          <a:prstGeom prst="rect">
            <a:avLst/>
          </a:prstGeom>
        </p:spPr>
        <p:txBody>
          <a:bodyPr wrap="square">
            <a:spAutoFit/>
          </a:bodyPr>
          <a:lstStyle/>
          <a:p>
            <a:pPr marL="457200" indent="-457200">
              <a:buFont typeface="Arial" panose="020B0604020202020204" pitchFamily="34" charset="0"/>
              <a:buChar char="•"/>
            </a:pPr>
            <a:r>
              <a:rPr lang="ja-JP" altLang="en-US" sz="2800" dirty="0"/>
              <a:t>受信側のメールサーバは受信したメールをユーザ毎に分けてメール</a:t>
            </a:r>
            <a:r>
              <a:rPr lang="en-US" altLang="ja-JP" sz="2800" dirty="0"/>
              <a:t>BOX</a:t>
            </a:r>
            <a:r>
              <a:rPr lang="ja-JP" altLang="en-US" sz="2800" dirty="0"/>
              <a:t>に保管</a:t>
            </a:r>
          </a:p>
          <a:p>
            <a:pPr marL="457200" indent="-457200">
              <a:buFont typeface="Arial" panose="020B0604020202020204" pitchFamily="34" charset="0"/>
              <a:buChar char="•"/>
            </a:pPr>
            <a:r>
              <a:rPr lang="ja-JP" altLang="en-US" sz="2800" dirty="0"/>
              <a:t>受信側の</a:t>
            </a:r>
            <a:r>
              <a:rPr lang="en-US" altLang="ja-JP" sz="2800" dirty="0"/>
              <a:t>MUA</a:t>
            </a:r>
            <a:r>
              <a:rPr lang="ja-JP" altLang="en-US" sz="2800" dirty="0"/>
              <a:t>はサーバが保管したメールを取得，もしくは閲覧</a:t>
            </a:r>
          </a:p>
          <a:p>
            <a:pPr lvl="1"/>
            <a:r>
              <a:rPr lang="en-US" altLang="ja-JP" sz="2800" dirty="0"/>
              <a:t>- </a:t>
            </a:r>
            <a:r>
              <a:rPr lang="ja-JP" altLang="en-US" sz="2800" dirty="0"/>
              <a:t>通信プロトコル</a:t>
            </a:r>
            <a:r>
              <a:rPr lang="en-US" altLang="ja-JP" sz="2800" dirty="0"/>
              <a:t>: </a:t>
            </a:r>
            <a:r>
              <a:rPr lang="en-US" altLang="ja-JP" sz="2800" dirty="0">
                <a:solidFill>
                  <a:srgbClr val="FF0000"/>
                </a:solidFill>
              </a:rPr>
              <a:t>POP</a:t>
            </a:r>
            <a:r>
              <a:rPr lang="ja-JP" altLang="en-US" sz="2800" dirty="0" err="1">
                <a:solidFill>
                  <a:srgbClr val="FF0000"/>
                </a:solidFill>
              </a:rPr>
              <a:t>，</a:t>
            </a:r>
            <a:r>
              <a:rPr lang="en-US" altLang="ja-JP" sz="2800" dirty="0">
                <a:solidFill>
                  <a:srgbClr val="FF0000"/>
                </a:solidFill>
              </a:rPr>
              <a:t>IMAP</a:t>
            </a:r>
          </a:p>
        </p:txBody>
      </p:sp>
      <p:pic>
        <p:nvPicPr>
          <p:cNvPr id="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92927" y="2266110"/>
            <a:ext cx="1498601" cy="1664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3069" y="5031174"/>
            <a:ext cx="11509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 name="テキスト ボックス 41"/>
          <p:cNvSpPr txBox="1">
            <a:spLocks noChangeArrowheads="1"/>
          </p:cNvSpPr>
          <p:nvPr/>
        </p:nvSpPr>
        <p:spPr bwMode="auto">
          <a:xfrm>
            <a:off x="5435369" y="5268505"/>
            <a:ext cx="792162" cy="428451"/>
          </a:xfrm>
          <a:prstGeom prst="rect">
            <a:avLst/>
          </a:prstGeom>
          <a:solidFill>
            <a:schemeClr val="bg1"/>
          </a:solidFill>
          <a:ln w="25400">
            <a:solidFill>
              <a:srgbClr val="3399FF"/>
            </a:solidFill>
            <a:miter lim="800000"/>
            <a:headEnd/>
            <a:tailEnd/>
          </a:ln>
          <a:extLst/>
        </p:spPr>
        <p:txBody>
          <a:bodyPr>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algn="ctr" eaLnBrk="1" hangingPunct="1">
              <a:lnSpc>
                <a:spcPct val="91000"/>
              </a:lnSpc>
              <a:spcBef>
                <a:spcPts val="1750"/>
              </a:spcBef>
            </a:pPr>
            <a:r>
              <a:rPr lang="en-GB" altLang="ja-JP" dirty="0">
                <a:solidFill>
                  <a:srgbClr val="0070C0"/>
                </a:solidFill>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M</a:t>
            </a:r>
            <a:r>
              <a:rPr lang="en-US" altLang="ja-JP" dirty="0">
                <a:solidFill>
                  <a:srgbClr val="0070C0"/>
                </a:solidFill>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U</a:t>
            </a:r>
            <a:r>
              <a:rPr lang="en-GB" altLang="ja-JP" dirty="0">
                <a:solidFill>
                  <a:srgbClr val="0070C0"/>
                </a:solidFill>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A</a:t>
            </a:r>
          </a:p>
        </p:txBody>
      </p:sp>
      <p:sp>
        <p:nvSpPr>
          <p:cNvPr id="14" name="角丸四角形 13"/>
          <p:cNvSpPr/>
          <p:nvPr/>
        </p:nvSpPr>
        <p:spPr>
          <a:xfrm>
            <a:off x="6804191" y="2110039"/>
            <a:ext cx="1835150" cy="12954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GB" sz="2000" dirty="0">
                <a:solidFill>
                  <a:schemeClr val="tx1"/>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メール</a:t>
            </a:r>
            <a:r>
              <a:rPr lang="en-GB" altLang="ja-JP" sz="2000" dirty="0">
                <a:solidFill>
                  <a:schemeClr val="tx1"/>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BOX</a:t>
            </a:r>
          </a:p>
          <a:p>
            <a:pPr algn="ctr">
              <a:defRPr/>
            </a:pPr>
            <a:endParaRPr lang="en-GB" altLang="ja-JP" sz="2000" b="1" dirty="0">
              <a:solidFill>
                <a:srgbClr val="E9C68F"/>
              </a:solidFill>
            </a:endParaRPr>
          </a:p>
        </p:txBody>
      </p:sp>
      <p:sp>
        <p:nvSpPr>
          <p:cNvPr id="15" name="右矢印 14"/>
          <p:cNvSpPr/>
          <p:nvPr/>
        </p:nvSpPr>
        <p:spPr>
          <a:xfrm>
            <a:off x="6370804" y="2325939"/>
            <a:ext cx="647700" cy="431800"/>
          </a:xfrm>
          <a:prstGeom prst="rightArrow">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テキスト ボックス 29"/>
          <p:cNvSpPr txBox="1">
            <a:spLocks noChangeArrowheads="1"/>
          </p:cNvSpPr>
          <p:nvPr/>
        </p:nvSpPr>
        <p:spPr bwMode="auto">
          <a:xfrm>
            <a:off x="5578641" y="2091727"/>
            <a:ext cx="792163" cy="428451"/>
          </a:xfrm>
          <a:prstGeom prst="rect">
            <a:avLst/>
          </a:prstGeom>
          <a:solidFill>
            <a:schemeClr val="bg1"/>
          </a:solidFill>
          <a:ln w="25400">
            <a:solidFill>
              <a:srgbClr val="3399FF"/>
            </a:solidFill>
          </a:ln>
          <a:extLst/>
        </p:spPr>
        <p:txBody>
          <a:bodyPr>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algn="ctr" eaLnBrk="1" hangingPunct="1">
              <a:lnSpc>
                <a:spcPct val="91000"/>
              </a:lnSpc>
              <a:spcBef>
                <a:spcPts val="1750"/>
              </a:spcBef>
            </a:pPr>
            <a:r>
              <a:rPr lang="en-GB" altLang="ja-JP" dirty="0">
                <a:solidFill>
                  <a:srgbClr val="0070C0"/>
                </a:solidFill>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MTA</a:t>
            </a:r>
          </a:p>
        </p:txBody>
      </p:sp>
      <p:sp>
        <p:nvSpPr>
          <p:cNvPr id="18" name="Text Box 10"/>
          <p:cNvSpPr txBox="1">
            <a:spLocks noChangeArrowheads="1"/>
          </p:cNvSpPr>
          <p:nvPr/>
        </p:nvSpPr>
        <p:spPr bwMode="auto">
          <a:xfrm>
            <a:off x="6299366" y="1533777"/>
            <a:ext cx="1223963"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algn="ctr" eaLnBrk="1" hangingPunct="1">
              <a:lnSpc>
                <a:spcPct val="91000"/>
              </a:lnSpc>
              <a:spcBef>
                <a:spcPts val="1500"/>
              </a:spcBef>
            </a:pPr>
            <a:r>
              <a:rPr lang="ja-JP" altLang="en-GB">
                <a:solidFill>
                  <a:srgbClr val="990099"/>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受信側</a:t>
            </a:r>
          </a:p>
        </p:txBody>
      </p:sp>
      <p:sp>
        <p:nvSpPr>
          <p:cNvPr id="19" name="AutoShape 2"/>
          <p:cNvSpPr>
            <a:spLocks noChangeArrowheads="1"/>
          </p:cNvSpPr>
          <p:nvPr/>
        </p:nvSpPr>
        <p:spPr bwMode="auto">
          <a:xfrm>
            <a:off x="5345279" y="1989923"/>
            <a:ext cx="3492500" cy="4319587"/>
          </a:xfrm>
          <a:prstGeom prst="roundRect">
            <a:avLst>
              <a:gd name="adj" fmla="val 16667"/>
            </a:avLst>
          </a:prstGeom>
          <a:noFill/>
          <a:ln w="25560">
            <a:solidFill>
              <a:srgbClr val="CC99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20" name="Text Box 11"/>
          <p:cNvSpPr txBox="1">
            <a:spLocks noChangeArrowheads="1"/>
          </p:cNvSpPr>
          <p:nvPr/>
        </p:nvSpPr>
        <p:spPr bwMode="auto">
          <a:xfrm>
            <a:off x="5482017" y="3838256"/>
            <a:ext cx="1800225" cy="37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algn="ctr" eaLnBrk="1" hangingPunct="1">
              <a:lnSpc>
                <a:spcPct val="91000"/>
              </a:lnSpc>
              <a:spcBef>
                <a:spcPts val="1250"/>
              </a:spcBef>
            </a:pPr>
            <a:r>
              <a:rPr lang="ja-JP" altLang="en-GB"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メールサーバ</a:t>
            </a:r>
            <a:r>
              <a:rPr lang="ja-JP" altLang="en-GB" sz="2000" dirty="0">
                <a:solidFill>
                  <a:srgbClr val="00008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 </a:t>
            </a:r>
            <a:endParaRPr lang="en-GB" altLang="ja-JP" sz="2000" dirty="0">
              <a:solidFill>
                <a:srgbClr val="00008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p:txBody>
      </p:sp>
      <p:sp>
        <p:nvSpPr>
          <p:cNvPr id="21" name="Text Box 6"/>
          <p:cNvSpPr txBox="1">
            <a:spLocks noChangeArrowheads="1"/>
          </p:cNvSpPr>
          <p:nvPr/>
        </p:nvSpPr>
        <p:spPr bwMode="auto">
          <a:xfrm>
            <a:off x="5543319" y="5839929"/>
            <a:ext cx="1943100" cy="37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algn="ctr" eaLnBrk="1" hangingPunct="1">
              <a:lnSpc>
                <a:spcPct val="91000"/>
              </a:lnSpc>
              <a:spcBef>
                <a:spcPts val="1250"/>
              </a:spcBef>
            </a:pPr>
            <a:r>
              <a:rPr lang="ja-JP" altLang="en-US"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クライアント</a:t>
            </a:r>
            <a:r>
              <a:rPr lang="en-US" altLang="ja-JP"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B</a:t>
            </a:r>
            <a:r>
              <a:rPr lang="ja-JP" altLang="en-US"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　</a:t>
            </a:r>
            <a:endParaRPr lang="en-US" altLang="ja-JP"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p:txBody>
      </p:sp>
      <p:sp>
        <p:nvSpPr>
          <p:cNvPr id="22" name="屈折矢印 21"/>
          <p:cNvSpPr/>
          <p:nvPr/>
        </p:nvSpPr>
        <p:spPr>
          <a:xfrm rot="16200000" flipH="1">
            <a:off x="6289605" y="4048048"/>
            <a:ext cx="2293278" cy="1008063"/>
          </a:xfrm>
          <a:prstGeom prst="bentUpArrow">
            <a:avLst>
              <a:gd name="adj1" fmla="val 30416"/>
              <a:gd name="adj2" fmla="val 25000"/>
              <a:gd name="adj3" fmla="val 25000"/>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7773182" y="4016789"/>
            <a:ext cx="1008062" cy="1200329"/>
          </a:xfrm>
          <a:prstGeom prst="rect">
            <a:avLst/>
          </a:prstGeom>
          <a:solidFill>
            <a:schemeClr val="accent2">
              <a:lumMod val="40000"/>
              <a:lumOff val="60000"/>
            </a:schemeClr>
          </a:solidFill>
          <a:ln w="76200">
            <a:solidFill>
              <a:srgbClr val="FF0000"/>
            </a:solidFill>
          </a:ln>
        </p:spPr>
        <p:txBody>
          <a:bodyPr>
            <a:spAutoFit/>
          </a:bodyPr>
          <a:lstStyle/>
          <a:p>
            <a:pPr algn="ctr">
              <a:defRPr/>
            </a:pPr>
            <a:r>
              <a:rPr lang="en-US" altLang="ja-JP"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POP</a:t>
            </a:r>
          </a:p>
          <a:p>
            <a:pPr algn="ctr">
              <a:defRPr/>
            </a:pPr>
            <a:r>
              <a:rPr lang="en-US" altLang="ja-JP"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or</a:t>
            </a:r>
          </a:p>
          <a:p>
            <a:pPr algn="ctr">
              <a:defRPr/>
            </a:pPr>
            <a:r>
              <a:rPr lang="en-US" altLang="ja-JP"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IMAP</a:t>
            </a:r>
            <a:endParaRPr lang="ja-JP" altLang="en-US"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endParaRPr>
          </a:p>
        </p:txBody>
      </p:sp>
      <p:grpSp>
        <p:nvGrpSpPr>
          <p:cNvPr id="28" name="グループ化 27"/>
          <p:cNvGrpSpPr/>
          <p:nvPr/>
        </p:nvGrpSpPr>
        <p:grpSpPr>
          <a:xfrm>
            <a:off x="4354679" y="2568346"/>
            <a:ext cx="1943101" cy="837094"/>
            <a:chOff x="4354679" y="2686302"/>
            <a:chExt cx="1720641" cy="719137"/>
          </a:xfrm>
        </p:grpSpPr>
        <p:sp>
          <p:nvSpPr>
            <p:cNvPr id="10" name="AutoShape 7"/>
            <p:cNvSpPr>
              <a:spLocks noChangeArrowheads="1"/>
            </p:cNvSpPr>
            <p:nvPr/>
          </p:nvSpPr>
          <p:spPr bwMode="auto">
            <a:xfrm>
              <a:off x="4410089" y="2686302"/>
              <a:ext cx="1514475" cy="719137"/>
            </a:xfrm>
            <a:prstGeom prst="rightArrow">
              <a:avLst>
                <a:gd name="adj1" fmla="val 50000"/>
                <a:gd name="adj2" fmla="val 52649"/>
              </a:avLst>
            </a:prstGeom>
            <a:solidFill>
              <a:srgbClr val="00CC66"/>
            </a:solidFill>
            <a:ln w="9360">
              <a:solidFill>
                <a:srgbClr val="339966"/>
              </a:solidFill>
              <a:miter lim="800000"/>
              <a:headEnd/>
              <a:tailEnd/>
            </a:ln>
            <a:effectLst>
              <a:outerShdw sx="1000" sy="1000" algn="ctr" rotWithShape="0">
                <a:srgbClr val="A6A084"/>
              </a:outerShdw>
            </a:effectLst>
          </p:spPr>
          <p:txBody>
            <a:bodyPr wrap="none" anchor="ctr"/>
            <a:lstStyle/>
            <a:p>
              <a:endParaRPr lang="ja-JP" altLang="en-US" sz="2000"/>
            </a:p>
          </p:txBody>
        </p:sp>
        <p:sp>
          <p:nvSpPr>
            <p:cNvPr id="24" name="Text Box 11"/>
            <p:cNvSpPr txBox="1">
              <a:spLocks noChangeArrowheads="1"/>
            </p:cNvSpPr>
            <p:nvPr/>
          </p:nvSpPr>
          <p:spPr bwMode="auto">
            <a:xfrm>
              <a:off x="4354679" y="2859639"/>
              <a:ext cx="1720641" cy="431401"/>
            </a:xfrm>
            <a:prstGeom prst="rect">
              <a:avLst/>
            </a:prstGeom>
            <a:noFill/>
            <a:ln w="9525">
              <a:no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eaLnBrk="1" hangingPunct="1">
                <a:lnSpc>
                  <a:spcPct val="91000"/>
                </a:lnSpc>
              </a:pPr>
              <a:r>
                <a:rPr lang="ja-JP" altLang="en-GB"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送信側から</a:t>
              </a:r>
            </a:p>
          </p:txBody>
        </p:sp>
      </p:grpSp>
      <p:grpSp>
        <p:nvGrpSpPr>
          <p:cNvPr id="25" name="Group 21"/>
          <p:cNvGrpSpPr>
            <a:grpSpLocks/>
          </p:cNvGrpSpPr>
          <p:nvPr/>
        </p:nvGrpSpPr>
        <p:grpSpPr bwMode="auto">
          <a:xfrm>
            <a:off x="4444539" y="3237875"/>
            <a:ext cx="844550" cy="638175"/>
            <a:chOff x="295" y="204"/>
            <a:chExt cx="532" cy="402"/>
          </a:xfrm>
        </p:grpSpPr>
        <p:sp>
          <p:nvSpPr>
            <p:cNvPr id="26" name="Rectangle 22"/>
            <p:cNvSpPr>
              <a:spLocks noChangeArrowheads="1"/>
            </p:cNvSpPr>
            <p:nvPr/>
          </p:nvSpPr>
          <p:spPr bwMode="auto">
            <a:xfrm>
              <a:off x="295" y="204"/>
              <a:ext cx="533" cy="403"/>
            </a:xfrm>
            <a:prstGeom prst="rect">
              <a:avLst/>
            </a:prstGeom>
            <a:solidFill>
              <a:srgbClr val="FFFFFF"/>
            </a:solidFill>
            <a:ln w="36000">
              <a:solidFill>
                <a:srgbClr val="000000"/>
              </a:solidFill>
              <a:round/>
              <a:headEnd/>
              <a:tailEnd/>
            </a:ln>
          </p:spPr>
          <p:txBody>
            <a:bodyPr wrap="none" anchor="ctr"/>
            <a:lstStyle/>
            <a:p>
              <a:endParaRPr lang="ja-JP" altLang="en-US"/>
            </a:p>
          </p:txBody>
        </p:sp>
        <p:sp>
          <p:nvSpPr>
            <p:cNvPr id="27" name="AutoShape 23"/>
            <p:cNvSpPr>
              <a:spLocks noChangeArrowheads="1"/>
            </p:cNvSpPr>
            <p:nvPr/>
          </p:nvSpPr>
          <p:spPr bwMode="auto">
            <a:xfrm flipV="1">
              <a:off x="295" y="204"/>
              <a:ext cx="533" cy="202"/>
            </a:xfrm>
            <a:prstGeom prst="triangle">
              <a:avLst>
                <a:gd name="adj" fmla="val 50000"/>
              </a:avLst>
            </a:prstGeom>
            <a:solidFill>
              <a:srgbClr val="99CCFF"/>
            </a:solidFill>
            <a:ln w="9360">
              <a:solidFill>
                <a:srgbClr val="000000"/>
              </a:solidFill>
              <a:round/>
              <a:headEnd/>
              <a:tailEnd/>
            </a:ln>
          </p:spPr>
          <p:txBody>
            <a:bodyPr wrap="none" anchor="ctr"/>
            <a:lstStyle/>
            <a:p>
              <a:endParaRPr lang="ja-JP" altLang="en-US"/>
            </a:p>
          </p:txBody>
        </p:sp>
      </p:grpSp>
    </p:spTree>
    <p:extLst>
      <p:ext uri="{BB962C8B-B14F-4D97-AF65-F5344CB8AC3E}">
        <p14:creationId xmlns:p14="http://schemas.microsoft.com/office/powerpoint/2010/main" val="1185238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ppt_x</p:attrName>
                                        </p:attrNameLst>
                                      </p:cBhvr>
                                      <p:tavLst>
                                        <p:tav tm="0">
                                          <p:val>
                                            <p:strVal val="#ppt_x-.2"/>
                                          </p:val>
                                        </p:tav>
                                        <p:tav tm="100000">
                                          <p:val>
                                            <p:strVal val="#ppt_x"/>
                                          </p:val>
                                        </p:tav>
                                      </p:tavLst>
                                    </p:anim>
                                    <p:anim calcmode="lin" valueType="num">
                                      <p:cBhvr>
                                        <p:cTn id="8"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
                                        </p:tgtEl>
                                      </p:cBhvr>
                                    </p:animEffec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par>
                          <p:cTn id="14" fill="hold">
                            <p:stCondLst>
                              <p:cond delay="1500"/>
                            </p:stCondLst>
                            <p:childTnLst>
                              <p:par>
                                <p:cTn id="15" presetID="0" presetClass="path" presetSubtype="0" accel="50000" decel="50000" fill="hold" nodeType="afterEffect">
                                  <p:stCondLst>
                                    <p:cond delay="0"/>
                                  </p:stCondLst>
                                  <p:childTnLst>
                                    <p:animMotion origin="layout" path="M -1.66667E-6 0 C 0.01146 0.00046 0.02274 0.00116 0.03542 0.00162 C 0.05556 0.00116 0.07344 0.00116 0.09219 -0.00023 C 0.0967 -0.00069 0.10035 -0.00069 0.10417 -0.00139 C 0.10486 -0.00301 0.10486 -0.00417 0.10573 -0.00556 C 0.10625 -0.00602 0.10781 -0.00602 0.10851 -0.00648 C 0.11111 -0.00741 0.11007 -0.00787 0.11007 -0.00856 " pathEditMode="relative" rAng="0" ptsTypes="AAAAAAA">
                                      <p:cBhvr>
                                        <p:cTn id="16" dur="2000" fill="hold"/>
                                        <p:tgtEl>
                                          <p:spTgt spid="25"/>
                                        </p:tgtEl>
                                        <p:attrNameLst>
                                          <p:attrName>ppt_x</p:attrName>
                                          <p:attrName>ppt_y</p:attrName>
                                        </p:attrNameLst>
                                      </p:cBhvr>
                                      <p:rCtr x="5503" y="-347"/>
                                    </p:animMotion>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par>
                          <p:cTn id="22" fill="hold">
                            <p:stCondLst>
                              <p:cond delay="500"/>
                            </p:stCondLst>
                            <p:childTnLst>
                              <p:par>
                                <p:cTn id="23" presetID="0" presetClass="path" presetSubtype="0" accel="50000" decel="50000" fill="hold" nodeType="afterEffect">
                                  <p:stCondLst>
                                    <p:cond delay="0"/>
                                  </p:stCondLst>
                                  <p:childTnLst>
                                    <p:animMotion origin="layout" path="M 0.11007 -0.00856 C 0.19913 -0.09537 0.07188 -0.09028 0.31667 -0.07431 " pathEditMode="relative" rAng="0" ptsTypes="AA">
                                      <p:cBhvr>
                                        <p:cTn id="24" dur="2000" fill="hold"/>
                                        <p:tgtEl>
                                          <p:spTgt spid="25"/>
                                        </p:tgtEl>
                                        <p:attrNameLst>
                                          <p:attrName>ppt_x</p:attrName>
                                          <p:attrName>ppt_y</p:attrName>
                                        </p:attrNameLst>
                                      </p:cBhvr>
                                      <p:rCtr x="10330" y="-3773"/>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up)">
                                      <p:cBhvr>
                                        <p:cTn id="29" dur="500"/>
                                        <p:tgtEl>
                                          <p:spTgt spid="2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dissolve">
                                      <p:cBhvr>
                                        <p:cTn id="32" dur="500"/>
                                        <p:tgtEl>
                                          <p:spTgt spid="23"/>
                                        </p:tgtEl>
                                      </p:cBhvr>
                                    </p:animEffect>
                                  </p:childTnLst>
                                </p:cTn>
                              </p:par>
                            </p:childTnLst>
                          </p:cTn>
                        </p:par>
                        <p:par>
                          <p:cTn id="33" fill="hold">
                            <p:stCondLst>
                              <p:cond delay="500"/>
                            </p:stCondLst>
                            <p:childTnLst>
                              <p:par>
                                <p:cTn id="34" presetID="0" presetClass="path" presetSubtype="0" accel="50000" decel="50000" fill="hold" nodeType="afterEffect">
                                  <p:stCondLst>
                                    <p:cond delay="0"/>
                                  </p:stCondLst>
                                  <p:childTnLst>
                                    <p:animMotion origin="layout" path="M 0.31667 -0.07315 C 0.31667 0.01088 0.31667 0.16852 0.31667 0.25301 C 0.31806 0.30347 0.31962 0.27569 0.31667 0.2787 C 0.31632 0.2787 0.25643 0.27639 0.25556 0.27685 C 0.24965 0.28102 0.2099 0.26944 0.20781 0.27685 " pathEditMode="relative" rAng="0" ptsTypes="AAAAA">
                                      <p:cBhvr>
                                        <p:cTn id="35" dur="2000" fill="hold"/>
                                        <p:tgtEl>
                                          <p:spTgt spid="25"/>
                                        </p:tgtEl>
                                        <p:attrNameLst>
                                          <p:attrName>ppt_x</p:attrName>
                                          <p:attrName>ppt_y</p:attrName>
                                        </p:attrNameLst>
                                      </p:cBhvr>
                                      <p:rCtr x="-5365" y="178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2000" y="481092"/>
            <a:ext cx="8640000" cy="815160"/>
            <a:chOff x="252000" y="481092"/>
            <a:chExt cx="8640000" cy="815160"/>
          </a:xfrm>
        </p:grpSpPr>
        <p:sp>
          <p:nvSpPr>
            <p:cNvPr id="5" name="テキスト ボックス 4"/>
            <p:cNvSpPr txBox="1"/>
            <p:nvPr/>
          </p:nvSpPr>
          <p:spPr>
            <a:xfrm>
              <a:off x="252000" y="481092"/>
              <a:ext cx="2723823" cy="769441"/>
            </a:xfrm>
            <a:prstGeom prst="rect">
              <a:avLst/>
            </a:prstGeom>
            <a:noFill/>
          </p:spPr>
          <p:txBody>
            <a:bodyPr wrap="none" rtlCol="0">
              <a:spAutoFit/>
            </a:bodyPr>
            <a:lstStyle/>
            <a:p>
              <a:r>
                <a:rPr kumimoji="1" lang="en-US" altLang="ja-JP" sz="4400" dirty="0"/>
                <a:t>POP</a:t>
              </a:r>
              <a:r>
                <a:rPr kumimoji="1" lang="ja-JP" altLang="en-US" sz="4400" dirty="0"/>
                <a:t>と</a:t>
              </a:r>
              <a:r>
                <a:rPr lang="en-US" altLang="ja-JP" sz="4400" dirty="0"/>
                <a:t>IMAP</a:t>
              </a:r>
              <a:endParaRPr kumimoji="1" lang="ja-JP" altLang="en-US" sz="4400" dirty="0"/>
            </a:p>
          </p:txBody>
        </p:sp>
        <p:sp>
          <p:nvSpPr>
            <p:cNvPr id="6" name="正方形/長方形 5"/>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テキスト ボックス 6"/>
          <p:cNvSpPr txBox="1"/>
          <p:nvPr/>
        </p:nvSpPr>
        <p:spPr>
          <a:xfrm>
            <a:off x="252000" y="1511167"/>
            <a:ext cx="4320000" cy="3447098"/>
          </a:xfrm>
          <a:prstGeom prst="rect">
            <a:avLst/>
          </a:prstGeom>
          <a:noFill/>
          <a:ln w="25400">
            <a:solidFill>
              <a:srgbClr val="CC99FF"/>
            </a:solidFill>
          </a:ln>
        </p:spPr>
        <p:txBody>
          <a:bodyPr wrap="square" rtlCol="0">
            <a:spAutoFit/>
          </a:bodyPr>
          <a:lstStyle/>
          <a:p>
            <a:r>
              <a:rPr kumimoji="1" lang="en-US" altLang="ja-JP" sz="2400" dirty="0">
                <a:solidFill>
                  <a:srgbClr val="FF0000"/>
                </a:solidFill>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POP</a:t>
            </a:r>
          </a:p>
          <a:p>
            <a:r>
              <a:rPr lang="en-US" altLang="ja-JP"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Post Office Protocol</a:t>
            </a:r>
          </a:p>
          <a:p>
            <a:pPr marL="457200" indent="-457200">
              <a:buFont typeface="Arial" panose="020B0604020202020204" pitchFamily="34" charset="0"/>
              <a:buChar char="•"/>
            </a:pPr>
            <a:r>
              <a:rPr lang="ja-JP" altLang="en-US" sz="2400" dirty="0"/>
              <a:t>サーバからメールを</a:t>
            </a:r>
            <a:r>
              <a:rPr lang="ja-JP" altLang="en-US" sz="2400" dirty="0">
                <a:solidFill>
                  <a:srgbClr val="FF0000"/>
                </a:solidFill>
              </a:rPr>
              <a:t>取得</a:t>
            </a:r>
            <a:r>
              <a:rPr lang="ja-JP" altLang="en-US" sz="2400" dirty="0"/>
              <a:t>するためのプロトコル</a:t>
            </a:r>
          </a:p>
          <a:p>
            <a:pPr marL="914400" lvl="1" indent="-457200">
              <a:buFont typeface="Arial" panose="020B0604020202020204" pitchFamily="34" charset="0"/>
              <a:buChar char="•"/>
            </a:pPr>
            <a:r>
              <a:rPr lang="ja-JP" altLang="en-US" sz="2000" dirty="0"/>
              <a:t>サーバの負担軽減可能</a:t>
            </a:r>
          </a:p>
          <a:p>
            <a:pPr marL="914400" lvl="1" indent="-457200">
              <a:buFont typeface="Arial" panose="020B0604020202020204" pitchFamily="34" charset="0"/>
              <a:buChar char="•"/>
            </a:pPr>
            <a:r>
              <a:rPr lang="ja-JP" altLang="en-US" sz="2000" dirty="0"/>
              <a:t>複数端末でのメールの管理が難しい</a:t>
            </a:r>
          </a:p>
          <a:p>
            <a:pPr marL="457200" indent="-457200">
              <a:buFont typeface="Arial" panose="020B0604020202020204" pitchFamily="34" charset="0"/>
              <a:buChar char="•"/>
            </a:pPr>
            <a:r>
              <a:rPr lang="en-US" altLang="ja-JP" sz="2400" dirty="0"/>
              <a:t>110</a:t>
            </a:r>
            <a:r>
              <a:rPr lang="ja-JP" altLang="en-US" sz="2400" dirty="0"/>
              <a:t>番ポートを使用</a:t>
            </a:r>
          </a:p>
          <a:p>
            <a:pPr marL="457200" indent="-457200">
              <a:buFont typeface="Arial" panose="020B0604020202020204" pitchFamily="34" charset="0"/>
              <a:buChar char="•"/>
            </a:pPr>
            <a:r>
              <a:rPr lang="ja-JP" altLang="en-US" sz="2400" dirty="0"/>
              <a:t>パスワードが平文</a:t>
            </a:r>
          </a:p>
          <a:p>
            <a:pPr marL="914400" lvl="1" indent="-457200">
              <a:buFont typeface="Arial" panose="020B0604020202020204" pitchFamily="34" charset="0"/>
              <a:buChar char="•"/>
            </a:pPr>
            <a:r>
              <a:rPr lang="ja-JP" altLang="en-US" sz="2000" dirty="0"/>
              <a:t>そのまま使ってはいけない</a:t>
            </a:r>
          </a:p>
        </p:txBody>
      </p:sp>
      <p:sp>
        <p:nvSpPr>
          <p:cNvPr id="8" name="テキスト ボックス 7"/>
          <p:cNvSpPr txBox="1"/>
          <p:nvPr/>
        </p:nvSpPr>
        <p:spPr>
          <a:xfrm>
            <a:off x="4572000" y="1511167"/>
            <a:ext cx="4320000" cy="3447098"/>
          </a:xfrm>
          <a:prstGeom prst="rect">
            <a:avLst/>
          </a:prstGeom>
          <a:noFill/>
          <a:ln w="25400">
            <a:solidFill>
              <a:srgbClr val="CC99FF"/>
            </a:solidFill>
          </a:ln>
        </p:spPr>
        <p:txBody>
          <a:bodyPr wrap="square" rtlCol="0">
            <a:spAutoFit/>
          </a:bodyPr>
          <a:lstStyle/>
          <a:p>
            <a:r>
              <a:rPr kumimoji="1" lang="en-US" altLang="ja-JP" sz="2400" dirty="0">
                <a:solidFill>
                  <a:srgbClr val="FF0000"/>
                </a:solidFill>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IMAP</a:t>
            </a:r>
          </a:p>
          <a:p>
            <a:r>
              <a:rPr lang="en-US" altLang="ja-JP"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Internet Message Access Protocol</a:t>
            </a:r>
          </a:p>
          <a:p>
            <a:pPr marL="457200" indent="-457200">
              <a:buFont typeface="Arial" panose="020B0604020202020204" pitchFamily="34" charset="0"/>
              <a:buChar char="•"/>
            </a:pPr>
            <a:r>
              <a:rPr lang="ja-JP" altLang="en-US" sz="2400" dirty="0"/>
              <a:t>サーバへメールを</a:t>
            </a:r>
            <a:r>
              <a:rPr lang="ja-JP" altLang="en-US" sz="2400" dirty="0">
                <a:solidFill>
                  <a:srgbClr val="FF0000"/>
                </a:solidFill>
              </a:rPr>
              <a:t>閲覧</a:t>
            </a:r>
            <a:r>
              <a:rPr lang="ja-JP" altLang="en-US" sz="2400" dirty="0"/>
              <a:t>しにいくためのプロトコル</a:t>
            </a:r>
          </a:p>
          <a:p>
            <a:pPr marL="914400" lvl="1" indent="-457200">
              <a:buFont typeface="Arial" panose="020B0604020202020204" pitchFamily="34" charset="0"/>
              <a:buChar char="•"/>
            </a:pPr>
            <a:r>
              <a:rPr lang="ja-JP" altLang="en-US" sz="2000" dirty="0"/>
              <a:t>サーバ容量圧迫の可能性</a:t>
            </a:r>
          </a:p>
          <a:p>
            <a:pPr marL="914400" lvl="1" indent="-457200">
              <a:buFont typeface="Arial" panose="020B0604020202020204" pitchFamily="34" charset="0"/>
              <a:buChar char="•"/>
            </a:pPr>
            <a:r>
              <a:rPr lang="ja-JP" altLang="en-US" sz="2000" dirty="0"/>
              <a:t>複数端末でのメールを一元管理可能</a:t>
            </a:r>
            <a:endParaRPr lang="en-US" altLang="ja-JP" sz="2000" dirty="0"/>
          </a:p>
          <a:p>
            <a:pPr marL="457200" indent="-457200">
              <a:buFont typeface="Arial" panose="020B0604020202020204" pitchFamily="34" charset="0"/>
              <a:buChar char="•"/>
            </a:pPr>
            <a:r>
              <a:rPr lang="en-US" altLang="ja-JP" sz="2400" dirty="0"/>
              <a:t>143</a:t>
            </a:r>
            <a:r>
              <a:rPr lang="ja-JP" altLang="en-US" sz="2400" dirty="0"/>
              <a:t>番ポートを使用</a:t>
            </a:r>
          </a:p>
          <a:p>
            <a:pPr marL="457200" indent="-457200">
              <a:buFont typeface="Arial" panose="020B0604020202020204" pitchFamily="34" charset="0"/>
              <a:buChar char="•"/>
            </a:pPr>
            <a:r>
              <a:rPr lang="ja-JP" altLang="en-US" sz="2400" dirty="0"/>
              <a:t>パスワードを暗号化できる</a:t>
            </a:r>
            <a:endParaRPr lang="en-US" altLang="ja-JP" sz="2400" dirty="0"/>
          </a:p>
          <a:p>
            <a:endParaRPr lang="ja-JP" altLang="en-US" sz="2000" dirty="0"/>
          </a:p>
        </p:txBody>
      </p:sp>
      <p:sp>
        <p:nvSpPr>
          <p:cNvPr id="9" name="正方形/長方形 8"/>
          <p:cNvSpPr/>
          <p:nvPr/>
        </p:nvSpPr>
        <p:spPr>
          <a:xfrm>
            <a:off x="1407259" y="5248523"/>
            <a:ext cx="6329482" cy="1200329"/>
          </a:xfrm>
          <a:prstGeom prst="rect">
            <a:avLst/>
          </a:prstGeom>
        </p:spPr>
        <p:txBody>
          <a:bodyPr wrap="square">
            <a:spAutoFit/>
          </a:bodyPr>
          <a:lstStyle/>
          <a:p>
            <a:pPr algn="ctr"/>
            <a:r>
              <a:rPr lang="ja-JP" altLang="en-US" sz="2400" dirty="0">
                <a:latin typeface="+mn-ea"/>
              </a:rPr>
              <a:t>しかし，現在ではセキュリティ面での違いは</a:t>
            </a:r>
            <a:endParaRPr lang="en-US" altLang="ja-JP" sz="2400" dirty="0">
              <a:latin typeface="+mn-ea"/>
            </a:endParaRPr>
          </a:p>
          <a:p>
            <a:pPr algn="ctr"/>
            <a:r>
              <a:rPr lang="ja-JP" altLang="en-US" sz="2400" dirty="0">
                <a:latin typeface="+mn-ea"/>
              </a:rPr>
              <a:t>あまり気にする必要はない</a:t>
            </a:r>
            <a:endParaRPr lang="en-US" altLang="ja-JP" sz="2400" dirty="0">
              <a:latin typeface="+mn-ea"/>
            </a:endParaRPr>
          </a:p>
          <a:p>
            <a:pPr algn="ctr"/>
            <a:r>
              <a:rPr lang="ja-JP" altLang="en-US" sz="2400" dirty="0">
                <a:latin typeface="+mn-ea"/>
              </a:rPr>
              <a:t>（</a:t>
            </a:r>
            <a:r>
              <a:rPr lang="en-US" altLang="ja-JP" sz="2400" dirty="0">
                <a:solidFill>
                  <a:srgbClr val="FF0000"/>
                </a:solidFill>
              </a:rPr>
              <a:t>POP/IMAP/SMTP over SSL</a:t>
            </a:r>
            <a:r>
              <a:rPr lang="ja-JP" altLang="en-US" sz="2400" dirty="0"/>
              <a:t>を用いた暗号化</a:t>
            </a:r>
            <a:r>
              <a:rPr lang="ja-JP" altLang="en-US" sz="2400" dirty="0">
                <a:latin typeface="+mn-ea"/>
              </a:rPr>
              <a:t>）</a:t>
            </a:r>
            <a:endParaRPr lang="en-US" altLang="ja-JP" sz="2400" dirty="0">
              <a:latin typeface="+mn-ea"/>
            </a:endParaRPr>
          </a:p>
        </p:txBody>
      </p:sp>
    </p:spTree>
    <p:extLst>
      <p:ext uri="{BB962C8B-B14F-4D97-AF65-F5344CB8AC3E}">
        <p14:creationId xmlns:p14="http://schemas.microsoft.com/office/powerpoint/2010/main" val="412053530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2000" y="481092"/>
            <a:ext cx="8640000" cy="815160"/>
            <a:chOff x="252000" y="481092"/>
            <a:chExt cx="8640000" cy="815160"/>
          </a:xfrm>
        </p:grpSpPr>
        <p:sp>
          <p:nvSpPr>
            <p:cNvPr id="5" name="テキスト ボックス 4"/>
            <p:cNvSpPr txBox="1"/>
            <p:nvPr/>
          </p:nvSpPr>
          <p:spPr>
            <a:xfrm>
              <a:off x="252000" y="481092"/>
              <a:ext cx="6391493" cy="769441"/>
            </a:xfrm>
            <a:prstGeom prst="rect">
              <a:avLst/>
            </a:prstGeom>
            <a:noFill/>
          </p:spPr>
          <p:txBody>
            <a:bodyPr wrap="none" rtlCol="0">
              <a:spAutoFit/>
            </a:bodyPr>
            <a:lstStyle/>
            <a:p>
              <a:r>
                <a:rPr kumimoji="1" lang="en-US" altLang="ja-JP" sz="4400" dirty="0"/>
                <a:t>POP/IMAP/SMTP over SSL</a:t>
              </a:r>
              <a:endParaRPr kumimoji="1" lang="ja-JP" altLang="en-US" sz="4400" dirty="0"/>
            </a:p>
          </p:txBody>
        </p:sp>
        <p:sp>
          <p:nvSpPr>
            <p:cNvPr id="6" name="正方形/長方形 5"/>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p:cNvSpPr/>
          <p:nvPr/>
        </p:nvSpPr>
        <p:spPr>
          <a:xfrm>
            <a:off x="252000" y="1620320"/>
            <a:ext cx="8640000" cy="4647426"/>
          </a:xfrm>
          <a:prstGeom prst="rect">
            <a:avLst/>
          </a:prstGeom>
        </p:spPr>
        <p:txBody>
          <a:bodyPr wrap="square">
            <a:spAutoFit/>
          </a:bodyPr>
          <a:lstStyle/>
          <a:p>
            <a:pPr marL="457200" indent="-457200">
              <a:buFont typeface="Arial" panose="020B0604020202020204" pitchFamily="34" charset="0"/>
              <a:buChar char="•"/>
            </a:pPr>
            <a:r>
              <a:rPr lang="en-US" altLang="ja-JP" sz="2800" dirty="0"/>
              <a:t>SSL/TLS</a:t>
            </a:r>
            <a:r>
              <a:rPr lang="ja-JP" altLang="en-US" sz="2800" dirty="0"/>
              <a:t>（第</a:t>
            </a:r>
            <a:r>
              <a:rPr lang="en-US" altLang="ja-JP" sz="2800" dirty="0"/>
              <a:t>8</a:t>
            </a:r>
            <a:r>
              <a:rPr lang="ja-JP" altLang="en-US" sz="2800" dirty="0"/>
              <a:t>回参照）を用いた</a:t>
            </a:r>
            <a:r>
              <a:rPr lang="en-US" altLang="ja-JP" sz="2800" dirty="0"/>
              <a:t>POP/IMAP/SMTP</a:t>
            </a:r>
            <a:r>
              <a:rPr lang="ja-JP" altLang="en-US" sz="2800" dirty="0"/>
              <a:t>プロトコル</a:t>
            </a:r>
            <a:endParaRPr lang="ja-JP" altLang="en-US" sz="2400" dirty="0"/>
          </a:p>
          <a:p>
            <a:pPr marL="914400" lvl="1" indent="-457200">
              <a:buFont typeface="Arial" panose="020B0604020202020204" pitchFamily="34" charset="0"/>
              <a:buChar char="•"/>
            </a:pPr>
            <a:r>
              <a:rPr lang="ja-JP" altLang="en-US" sz="2400" dirty="0"/>
              <a:t>通信内容を</a:t>
            </a:r>
            <a:r>
              <a:rPr lang="ja-JP" altLang="en-US" sz="2400" dirty="0">
                <a:solidFill>
                  <a:srgbClr val="FF0000"/>
                </a:solidFill>
              </a:rPr>
              <a:t>すべて</a:t>
            </a:r>
            <a:r>
              <a:rPr lang="ja-JP" altLang="en-US" sz="2400" dirty="0"/>
              <a:t>暗号化する</a:t>
            </a:r>
          </a:p>
          <a:p>
            <a:pPr marL="914400" lvl="1" indent="-457200">
              <a:buFont typeface="Arial" panose="020B0604020202020204" pitchFamily="34" charset="0"/>
              <a:buChar char="•"/>
            </a:pPr>
            <a:r>
              <a:rPr lang="ja-JP" altLang="en-US" sz="2400" dirty="0"/>
              <a:t>パスワードだけでなくメール本文も暗号化</a:t>
            </a:r>
            <a:endParaRPr lang="en-US" altLang="ja-JP" sz="2400" dirty="0"/>
          </a:p>
          <a:p>
            <a:pPr lvl="1"/>
            <a:endParaRPr lang="ja-JP" altLang="en-US" sz="2400" dirty="0"/>
          </a:p>
          <a:p>
            <a:pPr marL="457200" indent="-457200">
              <a:buFont typeface="Arial" panose="020B0604020202020204" pitchFamily="34" charset="0"/>
              <a:buChar char="•"/>
            </a:pPr>
            <a:r>
              <a:rPr lang="en-US" altLang="ja-JP" sz="2800" dirty="0"/>
              <a:t>POPs/IMAPs/SMTPs</a:t>
            </a:r>
            <a:r>
              <a:rPr lang="ja-JP" altLang="en-US" sz="2800" dirty="0"/>
              <a:t>とも呼ばれる</a:t>
            </a:r>
            <a:endParaRPr lang="en-US" altLang="ja-JP" sz="2800" dirty="0"/>
          </a:p>
          <a:p>
            <a:endParaRPr lang="ja-JP" altLang="en-US" sz="2800" dirty="0"/>
          </a:p>
          <a:p>
            <a:pPr marL="457200" indent="-457200">
              <a:buFont typeface="Arial" panose="020B0604020202020204" pitchFamily="34" charset="0"/>
              <a:buChar char="•"/>
            </a:pPr>
            <a:r>
              <a:rPr lang="en-US" altLang="ja-JP" sz="2800" dirty="0"/>
              <a:t>995/993/465</a:t>
            </a:r>
            <a:r>
              <a:rPr lang="ja-JP" altLang="en-US" sz="2800" dirty="0"/>
              <a:t>番ポートをそれぞれ使用</a:t>
            </a:r>
            <a:endParaRPr lang="en-US" altLang="ja-JP" sz="2800" dirty="0"/>
          </a:p>
          <a:p>
            <a:pPr lvl="1"/>
            <a:r>
              <a:rPr lang="ja-JP" altLang="en-US" sz="2800" dirty="0"/>
              <a:t>（デフォルト）</a:t>
            </a:r>
            <a:endParaRPr lang="en-US" altLang="ja-JP" sz="2800" dirty="0"/>
          </a:p>
          <a:p>
            <a:endParaRPr lang="ja-JP" altLang="en-US" sz="2800" dirty="0"/>
          </a:p>
          <a:p>
            <a:pPr marL="457200" indent="-457200">
              <a:buFont typeface="Arial" panose="020B0604020202020204" pitchFamily="34" charset="0"/>
              <a:buChar char="•"/>
            </a:pPr>
            <a:r>
              <a:rPr lang="ja-JP" altLang="en-US" sz="2800" dirty="0"/>
              <a:t>メーラとサーバによっては非対応なので注意</a:t>
            </a:r>
          </a:p>
        </p:txBody>
      </p:sp>
    </p:spTree>
    <p:extLst>
      <p:ext uri="{BB962C8B-B14F-4D97-AF65-F5344CB8AC3E}">
        <p14:creationId xmlns:p14="http://schemas.microsoft.com/office/powerpoint/2010/main" val="89652870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2000" y="481092"/>
            <a:ext cx="8640000" cy="815160"/>
            <a:chOff x="252000" y="481092"/>
            <a:chExt cx="8640000" cy="815160"/>
          </a:xfrm>
        </p:grpSpPr>
        <p:sp>
          <p:nvSpPr>
            <p:cNvPr id="5" name="テキスト ボックス 4"/>
            <p:cNvSpPr txBox="1"/>
            <p:nvPr/>
          </p:nvSpPr>
          <p:spPr>
            <a:xfrm>
              <a:off x="252000" y="481092"/>
              <a:ext cx="2723823" cy="769441"/>
            </a:xfrm>
            <a:prstGeom prst="rect">
              <a:avLst/>
            </a:prstGeom>
            <a:noFill/>
          </p:spPr>
          <p:txBody>
            <a:bodyPr wrap="none" rtlCol="0">
              <a:spAutoFit/>
            </a:bodyPr>
            <a:lstStyle/>
            <a:p>
              <a:r>
                <a:rPr lang="en-US" altLang="ja-JP" sz="4400" dirty="0"/>
                <a:t>w</a:t>
              </a:r>
              <a:r>
                <a:rPr kumimoji="1" lang="en-US" altLang="ja-JP" sz="4400" dirty="0"/>
                <a:t>eb</a:t>
              </a:r>
              <a:r>
                <a:rPr kumimoji="1" lang="ja-JP" altLang="en-US" sz="4400" dirty="0"/>
                <a:t>メール</a:t>
              </a:r>
            </a:p>
          </p:txBody>
        </p:sp>
        <p:sp>
          <p:nvSpPr>
            <p:cNvPr id="6" name="正方形/長方形 5"/>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コンテンツ プレースホルダ 2"/>
          <p:cNvSpPr>
            <a:spLocks noGrp="1"/>
          </p:cNvSpPr>
          <p:nvPr/>
        </p:nvSpPr>
        <p:spPr bwMode="auto">
          <a:xfrm>
            <a:off x="252000" y="1644679"/>
            <a:ext cx="5031200" cy="4675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eaLnBrk="1" hangingPunct="1">
              <a:defRPr/>
            </a:pPr>
            <a:r>
              <a:rPr lang="en-US" altLang="ja-JP" sz="2800" dirty="0"/>
              <a:t>web</a:t>
            </a:r>
            <a:r>
              <a:rPr lang="ja-JP" altLang="en-US" sz="2800" dirty="0"/>
              <a:t>ブラウザでメールを閲覧，送信するためのメールソフトウェア</a:t>
            </a:r>
            <a:endParaRPr lang="en-US" altLang="ja-JP" sz="2800" dirty="0"/>
          </a:p>
          <a:p>
            <a:pPr lvl="1" eaLnBrk="1" hangingPunct="1">
              <a:defRPr/>
            </a:pPr>
            <a:r>
              <a:rPr lang="en-US" altLang="ja-JP" sz="2400" dirty="0"/>
              <a:t>web</a:t>
            </a:r>
            <a:r>
              <a:rPr lang="ja-JP" altLang="en-US" sz="2400" dirty="0"/>
              <a:t>アプリケーションを用いて</a:t>
            </a:r>
            <a:r>
              <a:rPr lang="en-US" altLang="ja-JP" sz="2400" dirty="0"/>
              <a:t>MUA</a:t>
            </a:r>
            <a:r>
              <a:rPr lang="ja-JP" altLang="en-US" sz="2400" dirty="0"/>
              <a:t>と同等な機能を実装</a:t>
            </a:r>
            <a:endParaRPr lang="en-US" altLang="ja-JP" sz="2400" dirty="0"/>
          </a:p>
          <a:p>
            <a:pPr eaLnBrk="1" hangingPunct="1">
              <a:defRPr/>
            </a:pPr>
            <a:r>
              <a:rPr lang="en-US" altLang="ja-JP" sz="2800" dirty="0"/>
              <a:t>web</a:t>
            </a:r>
            <a:r>
              <a:rPr lang="ja-JP" altLang="en-US" sz="2800" dirty="0"/>
              <a:t>ブラウザと</a:t>
            </a:r>
            <a:r>
              <a:rPr lang="en-US" altLang="ja-JP" sz="2800" dirty="0"/>
              <a:t>web/</a:t>
            </a:r>
            <a:r>
              <a:rPr lang="ja-JP" altLang="en-US" sz="2800" dirty="0"/>
              <a:t>メールサーバの間で，</a:t>
            </a:r>
            <a:r>
              <a:rPr lang="en-US" altLang="ja-JP" sz="2800" dirty="0"/>
              <a:t>HTTP/HTTPs</a:t>
            </a:r>
            <a:r>
              <a:rPr lang="ja-JP" altLang="en-US" sz="2800" dirty="0"/>
              <a:t>をプロトコルとして使う</a:t>
            </a:r>
            <a:endParaRPr lang="en-US" altLang="ja-JP" sz="2800" dirty="0"/>
          </a:p>
          <a:p>
            <a:pPr eaLnBrk="1" hangingPunct="1">
              <a:defRPr/>
            </a:pPr>
            <a:r>
              <a:rPr lang="ja-JP" altLang="en-US" sz="2800" dirty="0"/>
              <a:t>例えば，</a:t>
            </a:r>
            <a:r>
              <a:rPr lang="en-US" altLang="ja-JP" sz="2800" dirty="0"/>
              <a:t>Gmail</a:t>
            </a:r>
            <a:r>
              <a:rPr lang="ja-JP" altLang="en-US" sz="2800" dirty="0" err="1"/>
              <a:t>，</a:t>
            </a:r>
            <a:r>
              <a:rPr lang="en-US" altLang="ja-JP" sz="2800" dirty="0"/>
              <a:t>Yahoo!</a:t>
            </a:r>
            <a:r>
              <a:rPr lang="ja-JP" altLang="en-US" sz="2800" dirty="0"/>
              <a:t>メール</a:t>
            </a:r>
            <a:r>
              <a:rPr lang="ja-JP" altLang="en-US" sz="2800" dirty="0">
                <a:latin typeface="+mn-ea"/>
              </a:rPr>
              <a:t>，</a:t>
            </a:r>
            <a:r>
              <a:rPr lang="en-US" altLang="ja-JP" sz="2800" dirty="0"/>
              <a:t>ELMS </a:t>
            </a:r>
            <a:r>
              <a:rPr lang="ja-JP" altLang="en-US" sz="2800" dirty="0"/>
              <a:t>メールなど</a:t>
            </a:r>
            <a:endParaRPr lang="en-US" altLang="ja-JP" sz="2800" dirty="0">
              <a:latin typeface="+mn-ea"/>
            </a:endParaRPr>
          </a:p>
        </p:txBody>
      </p:sp>
      <p:grpSp>
        <p:nvGrpSpPr>
          <p:cNvPr id="3" name="グループ化 2"/>
          <p:cNvGrpSpPr/>
          <p:nvPr/>
        </p:nvGrpSpPr>
        <p:grpSpPr>
          <a:xfrm>
            <a:off x="5676172" y="1683586"/>
            <a:ext cx="3410106" cy="4785265"/>
            <a:chOff x="5676172" y="1683586"/>
            <a:chExt cx="3410106" cy="4785265"/>
          </a:xfrm>
        </p:grpSpPr>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6172" y="1737336"/>
              <a:ext cx="1578236" cy="175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7697" y="5279814"/>
              <a:ext cx="1660525"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上下矢印 1"/>
            <p:cNvSpPr/>
            <p:nvPr/>
          </p:nvSpPr>
          <p:spPr>
            <a:xfrm>
              <a:off x="6478354" y="3488790"/>
              <a:ext cx="646346" cy="1654710"/>
            </a:xfrm>
            <a:prstGeom prst="upDownArrow">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p:cNvGrpSpPr/>
            <p:nvPr/>
          </p:nvGrpSpPr>
          <p:grpSpPr>
            <a:xfrm>
              <a:off x="7679107" y="1748277"/>
              <a:ext cx="1407171" cy="719138"/>
              <a:chOff x="2704633" y="2618841"/>
              <a:chExt cx="1407171" cy="719138"/>
            </a:xfrm>
          </p:grpSpPr>
          <p:sp>
            <p:nvSpPr>
              <p:cNvPr id="11" name="AutoShape 8"/>
              <p:cNvSpPr>
                <a:spLocks noChangeArrowheads="1"/>
              </p:cNvSpPr>
              <p:nvPr/>
            </p:nvSpPr>
            <p:spPr bwMode="auto">
              <a:xfrm>
                <a:off x="2712572" y="2618841"/>
                <a:ext cx="1399232" cy="719138"/>
              </a:xfrm>
              <a:prstGeom prst="rightArrow">
                <a:avLst>
                  <a:gd name="adj1" fmla="val 50000"/>
                  <a:gd name="adj2" fmla="val 50059"/>
                </a:avLst>
              </a:prstGeom>
              <a:solidFill>
                <a:srgbClr val="00CC66"/>
              </a:solidFill>
              <a:ln w="9360">
                <a:noFill/>
                <a:miter lim="800000"/>
                <a:headEnd/>
                <a:tailEnd/>
              </a:ln>
              <a:effectLst>
                <a:outerShdw sx="1000" sy="1000" algn="ctr" rotWithShape="0">
                  <a:srgbClr val="A6A084"/>
                </a:outerShdw>
              </a:effectLst>
            </p:spPr>
            <p:txBody>
              <a:bodyPr wrap="none" anchor="ctr"/>
              <a:lstStyle/>
              <a:p>
                <a:endParaRPr lang="ja-JP" altLang="en-US" sz="2400" dirty="0"/>
              </a:p>
            </p:txBody>
          </p:sp>
          <p:sp>
            <p:nvSpPr>
              <p:cNvPr id="12" name="Text Box 12"/>
              <p:cNvSpPr txBox="1">
                <a:spLocks noChangeArrowheads="1"/>
              </p:cNvSpPr>
              <p:nvPr/>
            </p:nvSpPr>
            <p:spPr bwMode="auto">
              <a:xfrm>
                <a:off x="2704633" y="2792179"/>
                <a:ext cx="797311" cy="43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eaLnBrk="1" hangingPunct="1">
                  <a:lnSpc>
                    <a:spcPct val="91000"/>
                  </a:lnSpc>
                </a:pPr>
                <a:r>
                  <a:rPr lang="ja-JP" altLang="en-US" dirty="0">
                    <a:latin typeface="源柔ゴシックLP Bold" panose="020B0602020203020207" pitchFamily="50" charset="-128"/>
                    <a:ea typeface="源柔ゴシックLP Bold" panose="020B0602020203020207" pitchFamily="50" charset="-128"/>
                    <a:cs typeface="源柔ゴシックLP Bold" panose="020B0602020203020207" pitchFamily="50" charset="-128"/>
                  </a:rPr>
                  <a:t>送信</a:t>
                </a:r>
                <a:endParaRPr lang="ja-JP" altLang="en-GB" dirty="0">
                  <a:latin typeface="源柔ゴシックLP Bold" panose="020B0602020203020207" pitchFamily="50" charset="-128"/>
                  <a:ea typeface="源柔ゴシックLP Bold" panose="020B0602020203020207" pitchFamily="50" charset="-128"/>
                  <a:cs typeface="源柔ゴシックLP Bold" panose="020B0602020203020207" pitchFamily="50" charset="-128"/>
                </a:endParaRPr>
              </a:p>
            </p:txBody>
          </p:sp>
        </p:grpSp>
        <p:sp>
          <p:nvSpPr>
            <p:cNvPr id="14" name="テキスト ボックス 13"/>
            <p:cNvSpPr txBox="1"/>
            <p:nvPr/>
          </p:nvSpPr>
          <p:spPr>
            <a:xfrm>
              <a:off x="6806591" y="4186946"/>
              <a:ext cx="1775762" cy="461665"/>
            </a:xfrm>
            <a:prstGeom prst="rect">
              <a:avLst/>
            </a:prstGeom>
            <a:solidFill>
              <a:schemeClr val="accent2">
                <a:lumMod val="40000"/>
                <a:lumOff val="60000"/>
              </a:schemeClr>
            </a:solidFill>
          </p:spPr>
          <p:txBody>
            <a:bodyPr wrap="square">
              <a:spAutoFit/>
            </a:bodyPr>
            <a:lstStyle/>
            <a:p>
              <a:pPr algn="ctr">
                <a:defRPr/>
              </a:pPr>
              <a:r>
                <a:rPr lang="en-US" altLang="ja-JP"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HTTP/HTTPs</a:t>
              </a:r>
              <a:endParaRPr lang="ja-JP" altLang="en-US"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endParaRPr>
            </a:p>
          </p:txBody>
        </p:sp>
        <p:grpSp>
          <p:nvGrpSpPr>
            <p:cNvPr id="18" name="グループ化 17"/>
            <p:cNvGrpSpPr/>
            <p:nvPr/>
          </p:nvGrpSpPr>
          <p:grpSpPr>
            <a:xfrm>
              <a:off x="7113980" y="2657530"/>
              <a:ext cx="1399232" cy="719138"/>
              <a:chOff x="2712572" y="2618841"/>
              <a:chExt cx="1399232" cy="719138"/>
            </a:xfrm>
          </p:grpSpPr>
          <p:sp>
            <p:nvSpPr>
              <p:cNvPr id="19" name="AutoShape 8"/>
              <p:cNvSpPr>
                <a:spLocks noChangeArrowheads="1"/>
              </p:cNvSpPr>
              <p:nvPr/>
            </p:nvSpPr>
            <p:spPr bwMode="auto">
              <a:xfrm rot="10800000">
                <a:off x="2712572" y="2618841"/>
                <a:ext cx="1399232" cy="719138"/>
              </a:xfrm>
              <a:prstGeom prst="rightArrow">
                <a:avLst>
                  <a:gd name="adj1" fmla="val 50000"/>
                  <a:gd name="adj2" fmla="val 50059"/>
                </a:avLst>
              </a:prstGeom>
              <a:solidFill>
                <a:srgbClr val="00CC66"/>
              </a:solidFill>
              <a:ln w="9360">
                <a:noFill/>
                <a:miter lim="800000"/>
                <a:headEnd/>
                <a:tailEnd/>
              </a:ln>
              <a:effectLst>
                <a:outerShdw sx="1000" sy="1000" algn="ctr" rotWithShape="0">
                  <a:srgbClr val="A6A084"/>
                </a:outerShdw>
              </a:effectLst>
            </p:spPr>
            <p:txBody>
              <a:bodyPr wrap="none" anchor="ctr"/>
              <a:lstStyle/>
              <a:p>
                <a:endParaRPr lang="ja-JP" altLang="en-US" sz="2400" dirty="0"/>
              </a:p>
            </p:txBody>
          </p:sp>
          <p:sp>
            <p:nvSpPr>
              <p:cNvPr id="20" name="Text Box 12"/>
              <p:cNvSpPr txBox="1">
                <a:spLocks noChangeArrowheads="1"/>
              </p:cNvSpPr>
              <p:nvPr/>
            </p:nvSpPr>
            <p:spPr bwMode="auto">
              <a:xfrm>
                <a:off x="3314233" y="2792179"/>
                <a:ext cx="797311" cy="43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eaLnBrk="1" hangingPunct="1">
                  <a:lnSpc>
                    <a:spcPct val="91000"/>
                  </a:lnSpc>
                </a:pPr>
                <a:r>
                  <a:rPr lang="ja-JP" altLang="en-US" dirty="0">
                    <a:latin typeface="源柔ゴシックLP Bold" panose="020B0602020203020207" pitchFamily="50" charset="-128"/>
                    <a:ea typeface="源柔ゴシックLP Bold" panose="020B0602020203020207" pitchFamily="50" charset="-128"/>
                    <a:cs typeface="源柔ゴシックLP Bold" panose="020B0602020203020207" pitchFamily="50" charset="-128"/>
                  </a:rPr>
                  <a:t>受信</a:t>
                </a:r>
                <a:endParaRPr lang="ja-JP" altLang="en-GB" dirty="0">
                  <a:latin typeface="源柔ゴシックLP Bold" panose="020B0602020203020207" pitchFamily="50" charset="-128"/>
                  <a:ea typeface="源柔ゴシックLP Bold" panose="020B0602020203020207" pitchFamily="50" charset="-128"/>
                  <a:cs typeface="源柔ゴシックLP Bold" panose="020B0602020203020207" pitchFamily="50" charset="-128"/>
                </a:endParaRPr>
              </a:p>
            </p:txBody>
          </p:sp>
        </p:grpSp>
        <p:sp>
          <p:nvSpPr>
            <p:cNvPr id="13" name="テキスト ボックス 12"/>
            <p:cNvSpPr txBox="1"/>
            <p:nvPr/>
          </p:nvSpPr>
          <p:spPr>
            <a:xfrm>
              <a:off x="7549918" y="2334616"/>
              <a:ext cx="1055688" cy="461665"/>
            </a:xfrm>
            <a:prstGeom prst="rect">
              <a:avLst/>
            </a:prstGeom>
            <a:solidFill>
              <a:schemeClr val="accent2">
                <a:lumMod val="40000"/>
                <a:lumOff val="60000"/>
              </a:schemeClr>
            </a:solidFill>
          </p:spPr>
          <p:txBody>
            <a:bodyPr>
              <a:spAutoFit/>
            </a:bodyPr>
            <a:lstStyle/>
            <a:p>
              <a:pPr algn="ctr">
                <a:defRPr/>
              </a:pPr>
              <a:r>
                <a:rPr lang="en-US" altLang="ja-JP"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SMTP</a:t>
              </a:r>
              <a:endParaRPr lang="ja-JP" altLang="en-US" sz="24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endParaRPr>
            </a:p>
          </p:txBody>
        </p:sp>
        <p:grpSp>
          <p:nvGrpSpPr>
            <p:cNvPr id="21" name="Group 24"/>
            <p:cNvGrpSpPr>
              <a:grpSpLocks/>
            </p:cNvGrpSpPr>
            <p:nvPr/>
          </p:nvGrpSpPr>
          <p:grpSpPr bwMode="auto">
            <a:xfrm>
              <a:off x="7113980" y="1683586"/>
              <a:ext cx="593935" cy="478073"/>
              <a:chOff x="306" y="2901"/>
              <a:chExt cx="532" cy="404"/>
            </a:xfrm>
          </p:grpSpPr>
          <p:sp>
            <p:nvSpPr>
              <p:cNvPr id="22" name="Rectangle 25"/>
              <p:cNvSpPr>
                <a:spLocks noChangeArrowheads="1"/>
              </p:cNvSpPr>
              <p:nvPr/>
            </p:nvSpPr>
            <p:spPr bwMode="auto">
              <a:xfrm>
                <a:off x="306" y="2903"/>
                <a:ext cx="533" cy="403"/>
              </a:xfrm>
              <a:prstGeom prst="rect">
                <a:avLst/>
              </a:prstGeom>
              <a:solidFill>
                <a:srgbClr val="FFFFFF"/>
              </a:solidFill>
              <a:ln w="36000">
                <a:solidFill>
                  <a:srgbClr val="000000"/>
                </a:solidFill>
                <a:round/>
                <a:headEnd/>
                <a:tailEnd/>
              </a:ln>
            </p:spPr>
            <p:txBody>
              <a:bodyPr wrap="none" anchor="ctr"/>
              <a:lstStyle/>
              <a:p>
                <a:endParaRPr lang="ja-JP" altLang="en-US" dirty="0"/>
              </a:p>
            </p:txBody>
          </p:sp>
          <p:sp>
            <p:nvSpPr>
              <p:cNvPr id="23" name="AutoShape 26"/>
              <p:cNvSpPr>
                <a:spLocks noChangeArrowheads="1"/>
              </p:cNvSpPr>
              <p:nvPr/>
            </p:nvSpPr>
            <p:spPr bwMode="auto">
              <a:xfrm flipV="1">
                <a:off x="306" y="2901"/>
                <a:ext cx="533" cy="202"/>
              </a:xfrm>
              <a:prstGeom prst="triangle">
                <a:avLst>
                  <a:gd name="adj" fmla="val 50000"/>
                </a:avLst>
              </a:prstGeom>
              <a:solidFill>
                <a:srgbClr val="99CCFF"/>
              </a:solidFill>
              <a:ln w="9360">
                <a:solidFill>
                  <a:srgbClr val="000000"/>
                </a:solidFill>
                <a:round/>
                <a:headEnd/>
                <a:tailEnd/>
              </a:ln>
            </p:spPr>
            <p:txBody>
              <a:bodyPr wrap="none" anchor="ctr"/>
              <a:lstStyle/>
              <a:p>
                <a:endParaRPr lang="ja-JP" altLang="en-US" dirty="0"/>
              </a:p>
            </p:txBody>
          </p:sp>
        </p:grpSp>
        <p:grpSp>
          <p:nvGrpSpPr>
            <p:cNvPr id="27" name="Group 24"/>
            <p:cNvGrpSpPr>
              <a:grpSpLocks/>
            </p:cNvGrpSpPr>
            <p:nvPr/>
          </p:nvGrpSpPr>
          <p:grpSpPr bwMode="auto">
            <a:xfrm>
              <a:off x="8476418" y="2966724"/>
              <a:ext cx="593935" cy="478073"/>
              <a:chOff x="306" y="2901"/>
              <a:chExt cx="532" cy="404"/>
            </a:xfrm>
          </p:grpSpPr>
          <p:sp>
            <p:nvSpPr>
              <p:cNvPr id="28" name="Rectangle 25"/>
              <p:cNvSpPr>
                <a:spLocks noChangeArrowheads="1"/>
              </p:cNvSpPr>
              <p:nvPr/>
            </p:nvSpPr>
            <p:spPr bwMode="auto">
              <a:xfrm>
                <a:off x="306" y="2903"/>
                <a:ext cx="533" cy="403"/>
              </a:xfrm>
              <a:prstGeom prst="rect">
                <a:avLst/>
              </a:prstGeom>
              <a:solidFill>
                <a:srgbClr val="FFFFFF"/>
              </a:solidFill>
              <a:ln w="36000">
                <a:solidFill>
                  <a:srgbClr val="000000"/>
                </a:solidFill>
                <a:round/>
                <a:headEnd/>
                <a:tailEnd/>
              </a:ln>
            </p:spPr>
            <p:txBody>
              <a:bodyPr wrap="none" anchor="ctr"/>
              <a:lstStyle/>
              <a:p>
                <a:endParaRPr lang="ja-JP" altLang="en-US" dirty="0"/>
              </a:p>
            </p:txBody>
          </p:sp>
          <p:sp>
            <p:nvSpPr>
              <p:cNvPr id="29" name="AutoShape 26"/>
              <p:cNvSpPr>
                <a:spLocks noChangeArrowheads="1"/>
              </p:cNvSpPr>
              <p:nvPr/>
            </p:nvSpPr>
            <p:spPr bwMode="auto">
              <a:xfrm flipV="1">
                <a:off x="306" y="2901"/>
                <a:ext cx="533" cy="202"/>
              </a:xfrm>
              <a:prstGeom prst="triangle">
                <a:avLst>
                  <a:gd name="adj" fmla="val 50000"/>
                </a:avLst>
              </a:prstGeom>
              <a:solidFill>
                <a:srgbClr val="99CCFF"/>
              </a:solidFill>
              <a:ln w="9360">
                <a:solidFill>
                  <a:srgbClr val="000000"/>
                </a:solidFill>
                <a:round/>
                <a:headEnd/>
                <a:tailEnd/>
              </a:ln>
            </p:spPr>
            <p:txBody>
              <a:bodyPr wrap="none" anchor="ctr"/>
              <a:lstStyle/>
              <a:p>
                <a:endParaRPr lang="ja-JP" altLang="en-US" dirty="0"/>
              </a:p>
            </p:txBody>
          </p:sp>
        </p:grpSp>
      </p:grpSp>
    </p:spTree>
    <p:extLst>
      <p:ext uri="{BB962C8B-B14F-4D97-AF65-F5344CB8AC3E}">
        <p14:creationId xmlns:p14="http://schemas.microsoft.com/office/powerpoint/2010/main" val="414344327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282479" y="2852590"/>
            <a:ext cx="8640000" cy="1152820"/>
            <a:chOff x="282479" y="1386246"/>
            <a:chExt cx="8640000" cy="1152820"/>
          </a:xfrm>
        </p:grpSpPr>
        <p:sp>
          <p:nvSpPr>
            <p:cNvPr id="4" name="正方形/長方形 3"/>
            <p:cNvSpPr/>
            <p:nvPr/>
          </p:nvSpPr>
          <p:spPr>
            <a:xfrm flipV="1">
              <a:off x="282479" y="1386246"/>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flipV="1">
              <a:off x="282479" y="2493347"/>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282479" y="1477684"/>
              <a:ext cx="4801314" cy="1015663"/>
            </a:xfrm>
            <a:prstGeom prst="rect">
              <a:avLst/>
            </a:prstGeom>
            <a:noFill/>
          </p:spPr>
          <p:txBody>
            <a:bodyPr wrap="none" rtlCol="0">
              <a:spAutoFit/>
            </a:bodyPr>
            <a:lstStyle/>
            <a:p>
              <a:r>
                <a:rPr kumimoji="1" lang="ja-JP" altLang="en-US" sz="6000" dirty="0"/>
                <a:t>メールの構造</a:t>
              </a:r>
            </a:p>
          </p:txBody>
        </p:sp>
      </p:grpSp>
    </p:spTree>
    <p:extLst>
      <p:ext uri="{BB962C8B-B14F-4D97-AF65-F5344CB8AC3E}">
        <p14:creationId xmlns:p14="http://schemas.microsoft.com/office/powerpoint/2010/main" val="409922446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2000" y="481092"/>
            <a:ext cx="8640000" cy="815160"/>
            <a:chOff x="252000" y="481092"/>
            <a:chExt cx="8640000" cy="815160"/>
          </a:xfrm>
        </p:grpSpPr>
        <p:sp>
          <p:nvSpPr>
            <p:cNvPr id="5" name="テキスト ボックス 4"/>
            <p:cNvSpPr txBox="1"/>
            <p:nvPr/>
          </p:nvSpPr>
          <p:spPr>
            <a:xfrm>
              <a:off x="252000" y="481092"/>
              <a:ext cx="3570208" cy="769441"/>
            </a:xfrm>
            <a:prstGeom prst="rect">
              <a:avLst/>
            </a:prstGeom>
            <a:noFill/>
          </p:spPr>
          <p:txBody>
            <a:bodyPr wrap="none" rtlCol="0">
              <a:spAutoFit/>
            </a:bodyPr>
            <a:lstStyle/>
            <a:p>
              <a:r>
                <a:rPr kumimoji="1" lang="ja-JP" altLang="en-US" sz="4400" dirty="0"/>
                <a:t>メールの構造</a:t>
              </a:r>
            </a:p>
          </p:txBody>
        </p:sp>
        <p:sp>
          <p:nvSpPr>
            <p:cNvPr id="6" name="正方形/長方形 5"/>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p:cNvSpPr/>
          <p:nvPr/>
        </p:nvSpPr>
        <p:spPr>
          <a:xfrm>
            <a:off x="252000" y="1633697"/>
            <a:ext cx="8640000" cy="3108543"/>
          </a:xfrm>
          <a:prstGeom prst="rect">
            <a:avLst/>
          </a:prstGeom>
        </p:spPr>
        <p:txBody>
          <a:bodyPr wrap="square">
            <a:spAutoFit/>
          </a:bodyPr>
          <a:lstStyle/>
          <a:p>
            <a:pPr marL="457200" indent="-457200">
              <a:buFont typeface="Arial" panose="020B0604020202020204" pitchFamily="34" charset="0"/>
              <a:buChar char="•"/>
            </a:pPr>
            <a:r>
              <a:rPr lang="ja-JP" altLang="en-US" sz="2800" dirty="0"/>
              <a:t>メールヘッダ</a:t>
            </a:r>
          </a:p>
          <a:p>
            <a:pPr lvl="1"/>
            <a:r>
              <a:rPr lang="en-US" altLang="ja-JP" sz="2800" dirty="0"/>
              <a:t>- </a:t>
            </a:r>
            <a:r>
              <a:rPr lang="ja-JP" altLang="en-US" sz="2800" dirty="0"/>
              <a:t>宛先，送信者，件名，経路等の情報</a:t>
            </a:r>
          </a:p>
          <a:p>
            <a:endParaRPr lang="ja-JP" altLang="en-US" sz="2800" dirty="0"/>
          </a:p>
          <a:p>
            <a:pPr marL="457200" indent="-457200">
              <a:buFont typeface="Arial" panose="020B0604020202020204" pitchFamily="34" charset="0"/>
              <a:buChar char="•"/>
            </a:pPr>
            <a:r>
              <a:rPr lang="ja-JP" altLang="en-US" sz="2800" dirty="0"/>
              <a:t>空白行</a:t>
            </a:r>
          </a:p>
          <a:p>
            <a:pPr lvl="1"/>
            <a:r>
              <a:rPr lang="en-US" altLang="ja-JP" sz="2800" dirty="0"/>
              <a:t>- </a:t>
            </a:r>
            <a:r>
              <a:rPr lang="ja-JP" altLang="en-US" sz="2800" dirty="0"/>
              <a:t>メールヘッダと本文を分ける</a:t>
            </a:r>
          </a:p>
          <a:p>
            <a:endParaRPr lang="ja-JP" altLang="en-US" sz="2800" dirty="0"/>
          </a:p>
          <a:p>
            <a:pPr marL="457200" indent="-457200">
              <a:buFont typeface="Arial" panose="020B0604020202020204" pitchFamily="34" charset="0"/>
              <a:buChar char="•"/>
            </a:pPr>
            <a:r>
              <a:rPr lang="ja-JP" altLang="en-US" sz="2800" dirty="0"/>
              <a:t>本文 </a:t>
            </a:r>
            <a:r>
              <a:rPr lang="en-US" altLang="ja-JP" sz="2800" dirty="0"/>
              <a:t>(</a:t>
            </a:r>
            <a:r>
              <a:rPr lang="ja-JP" altLang="en-US" sz="2800" dirty="0"/>
              <a:t>ボディ</a:t>
            </a:r>
            <a:r>
              <a:rPr lang="en-US" altLang="ja-JP" sz="2800" dirty="0"/>
              <a:t>)</a:t>
            </a:r>
          </a:p>
        </p:txBody>
      </p:sp>
    </p:spTree>
    <p:extLst>
      <p:ext uri="{BB962C8B-B14F-4D97-AF65-F5344CB8AC3E}">
        <p14:creationId xmlns:p14="http://schemas.microsoft.com/office/powerpoint/2010/main" val="202105351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p:cNvGrpSpPr/>
          <p:nvPr/>
        </p:nvGrpSpPr>
        <p:grpSpPr>
          <a:xfrm>
            <a:off x="252000" y="481092"/>
            <a:ext cx="8640000" cy="815160"/>
            <a:chOff x="252000" y="481092"/>
            <a:chExt cx="8640000" cy="815160"/>
          </a:xfrm>
        </p:grpSpPr>
        <p:sp>
          <p:nvSpPr>
            <p:cNvPr id="9" name="テキスト ボックス 8"/>
            <p:cNvSpPr txBox="1"/>
            <p:nvPr/>
          </p:nvSpPr>
          <p:spPr>
            <a:xfrm>
              <a:off x="252000" y="481092"/>
              <a:ext cx="1313180" cy="769441"/>
            </a:xfrm>
            <a:prstGeom prst="rect">
              <a:avLst/>
            </a:prstGeom>
            <a:noFill/>
          </p:spPr>
          <p:txBody>
            <a:bodyPr wrap="none" rtlCol="0">
              <a:spAutoFit/>
            </a:bodyPr>
            <a:lstStyle/>
            <a:p>
              <a:r>
                <a:rPr lang="ja-JP" altLang="en-US" sz="4400" dirty="0"/>
                <a:t>目次</a:t>
              </a:r>
              <a:endParaRPr kumimoji="1" lang="ja-JP" altLang="en-US" sz="4400" dirty="0"/>
            </a:p>
          </p:txBody>
        </p:sp>
        <p:sp>
          <p:nvSpPr>
            <p:cNvPr id="11" name="正方形/長方形 10"/>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 name="正方形/長方形 1"/>
          <p:cNvSpPr/>
          <p:nvPr/>
        </p:nvSpPr>
        <p:spPr>
          <a:xfrm>
            <a:off x="980898" y="1992068"/>
            <a:ext cx="5353398" cy="3108543"/>
          </a:xfrm>
          <a:prstGeom prst="rect">
            <a:avLst/>
          </a:prstGeom>
        </p:spPr>
        <p:txBody>
          <a:bodyPr wrap="square">
            <a:spAutoFit/>
          </a:bodyPr>
          <a:lstStyle/>
          <a:p>
            <a:pPr marL="457200" indent="-457200">
              <a:buFont typeface="Arial" panose="020B0604020202020204" pitchFamily="34" charset="0"/>
              <a:buChar char="•"/>
            </a:pPr>
            <a:r>
              <a:rPr lang="ja-JP" altLang="en-US" sz="2800" dirty="0"/>
              <a:t>メール配送の仕組み</a:t>
            </a:r>
            <a:endParaRPr lang="en-US" altLang="ja-JP" sz="2800" dirty="0"/>
          </a:p>
          <a:p>
            <a:pPr marL="457200" indent="-457200">
              <a:buFont typeface="Arial" panose="020B0604020202020204" pitchFamily="34" charset="0"/>
              <a:buChar char="•"/>
            </a:pPr>
            <a:endParaRPr lang="en-US" altLang="ja-JP" sz="2800" dirty="0"/>
          </a:p>
          <a:p>
            <a:pPr marL="457200" indent="-457200">
              <a:buFont typeface="Arial" panose="020B0604020202020204" pitchFamily="34" charset="0"/>
              <a:buChar char="•"/>
            </a:pPr>
            <a:r>
              <a:rPr lang="ja-JP" altLang="en-US" sz="2800" dirty="0"/>
              <a:t>メールの構造</a:t>
            </a:r>
            <a:endParaRPr lang="en-US" altLang="ja-JP" sz="2800" dirty="0"/>
          </a:p>
          <a:p>
            <a:pPr marL="457200" indent="-457200">
              <a:buFont typeface="Arial" panose="020B0604020202020204" pitchFamily="34" charset="0"/>
              <a:buChar char="•"/>
            </a:pPr>
            <a:endParaRPr lang="en-US" altLang="ja-JP" sz="2800" dirty="0"/>
          </a:p>
          <a:p>
            <a:pPr marL="457200" indent="-457200">
              <a:buFont typeface="Arial" panose="020B0604020202020204" pitchFamily="34" charset="0"/>
              <a:buChar char="•"/>
            </a:pPr>
            <a:r>
              <a:rPr lang="ja-JP" altLang="en-US" sz="2800" dirty="0"/>
              <a:t>メールに関するセキュリティ</a:t>
            </a:r>
            <a:endParaRPr lang="en-US" altLang="ja-JP" sz="2800" dirty="0"/>
          </a:p>
          <a:p>
            <a:pPr marL="457200" indent="-457200">
              <a:buFont typeface="Arial" panose="020B0604020202020204" pitchFamily="34" charset="0"/>
              <a:buChar char="•"/>
            </a:pPr>
            <a:endParaRPr lang="en-US" altLang="ja-JP" sz="2800" dirty="0"/>
          </a:p>
          <a:p>
            <a:pPr marL="457200" indent="-457200">
              <a:buFont typeface="Arial" panose="020B0604020202020204" pitchFamily="34" charset="0"/>
              <a:buChar char="•"/>
            </a:pPr>
            <a:r>
              <a:rPr lang="ja-JP" altLang="en-US" sz="2800" dirty="0"/>
              <a:t>メール利用の際の注意</a:t>
            </a:r>
          </a:p>
        </p:txBody>
      </p:sp>
    </p:spTree>
    <p:extLst>
      <p:ext uri="{BB962C8B-B14F-4D97-AF65-F5344CB8AC3E}">
        <p14:creationId xmlns:p14="http://schemas.microsoft.com/office/powerpoint/2010/main" val="365169301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250825" y="260350"/>
            <a:ext cx="8642350" cy="653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9pPr>
          </a:lstStyle>
          <a:p>
            <a:pPr eaLnBrk="1" hangingPunct="1">
              <a:lnSpc>
                <a:spcPct val="91000"/>
              </a:lnSpc>
            </a:pPr>
            <a:r>
              <a:rPr lang="en-GB" altLang="ja-JP" sz="2000" b="1" dirty="0">
                <a:solidFill>
                  <a:srgbClr val="663300"/>
                </a:solidFill>
                <a:latin typeface="ＭＳ ゴシック" pitchFamily="49" charset="-128"/>
                <a:ea typeface="ＭＳ ゴシック" pitchFamily="49" charset="-128"/>
              </a:rPr>
              <a:t>Message-id: &lt;4E2E7E23.4020109@spamsource.zeon&gt;</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Return-Path: &lt;</a:t>
            </a:r>
            <a:r>
              <a:rPr lang="en-GB" altLang="ja-JP" sz="2000" b="1" dirty="0" err="1">
                <a:solidFill>
                  <a:srgbClr val="663300"/>
                </a:solidFill>
                <a:latin typeface="ＭＳ ゴシック" pitchFamily="49" charset="-128"/>
                <a:ea typeface="ＭＳ ゴシック" pitchFamily="49" charset="-128"/>
              </a:rPr>
              <a:t>kana@spamsource.zeon</a:t>
            </a:r>
            <a:r>
              <a:rPr lang="en-GB" altLang="ja-JP" sz="2000" b="1" dirty="0">
                <a:solidFill>
                  <a:srgbClr val="663300"/>
                </a:solidFill>
                <a:latin typeface="ＭＳ ゴシック" pitchFamily="49" charset="-128"/>
                <a:ea typeface="ＭＳ ゴシック" pitchFamily="49" charset="-128"/>
              </a:rPr>
              <a:t>&gt;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Delivered-To: me@grey.ep.sci.hokudai.ac.jp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a:t>
            </a:r>
            <a:r>
              <a:rPr lang="en-GB" altLang="ja-JP" sz="2000" b="1" dirty="0" err="1">
                <a:solidFill>
                  <a:srgbClr val="663300"/>
                </a:solidFill>
                <a:latin typeface="ＭＳ ゴシック" pitchFamily="49" charset="-128"/>
                <a:ea typeface="ＭＳ ゴシック" pitchFamily="49" charset="-128"/>
              </a:rPr>
              <a:t>qmail</a:t>
            </a:r>
            <a:r>
              <a:rPr lang="en-GB" altLang="ja-JP" sz="2000" b="1" dirty="0">
                <a:solidFill>
                  <a:srgbClr val="663300"/>
                </a:solidFill>
                <a:latin typeface="ＭＳ ゴシック" pitchFamily="49" charset="-128"/>
                <a:ea typeface="ＭＳ ゴシック" pitchFamily="49" charset="-128"/>
              </a:rPr>
              <a:t> 16872 invoked by </a:t>
            </a:r>
            <a:r>
              <a:rPr lang="en-GB" altLang="ja-JP" sz="2000" b="1" dirty="0" err="1">
                <a:solidFill>
                  <a:srgbClr val="663300"/>
                </a:solidFill>
                <a:latin typeface="ＭＳ ゴシック" pitchFamily="49" charset="-128"/>
                <a:ea typeface="ＭＳ ゴシック" pitchFamily="49" charset="-128"/>
              </a:rPr>
              <a:t>uid</a:t>
            </a:r>
            <a:r>
              <a:rPr lang="en-GB" altLang="ja-JP" sz="2000" b="1" dirty="0">
                <a:solidFill>
                  <a:srgbClr val="663300"/>
                </a:solidFill>
                <a:latin typeface="ＭＳ ゴシック" pitchFamily="49" charset="-128"/>
                <a:ea typeface="ＭＳ ゴシック" pitchFamily="49" charset="-128"/>
              </a:rPr>
              <a:t> 1467); 31 Jan 2016 07:28:45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from wickedrelay.com (HELO wickedrelay.com [</a:t>
            </a:r>
            <a:r>
              <a:rPr lang="en-GB" altLang="ja-JP" sz="2000" b="1" dirty="0" err="1">
                <a:solidFill>
                  <a:srgbClr val="663300"/>
                </a:solidFill>
                <a:latin typeface="ＭＳ ゴシック" pitchFamily="49" charset="-128"/>
                <a:ea typeface="ＭＳ ゴシック" pitchFamily="49" charset="-128"/>
              </a:rPr>
              <a:t>xxx.xxx.xx.xx</a:t>
            </a:r>
            <a:r>
              <a:rPr lang="en-GB" altLang="ja-JP" sz="2000" b="1" dirty="0">
                <a:solidFill>
                  <a:srgbClr val="663300"/>
                </a:solidFill>
                <a:latin typeface="ＭＳ ゴシック" pitchFamily="49" charset="-128"/>
                <a:ea typeface="ＭＳ ゴシック" pitchFamily="49" charset="-128"/>
              </a:rPr>
              <a:t>]) by grey.ep.sci.hokudai.ac.jp with SMTP id i0Q29oRl003847;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07:28:42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from </a:t>
            </a:r>
            <a:r>
              <a:rPr lang="en-GB" altLang="ja-JP" sz="2000" b="1" dirty="0" err="1">
                <a:solidFill>
                  <a:srgbClr val="663300"/>
                </a:solidFill>
                <a:latin typeface="ＭＳ ゴシック" pitchFamily="49" charset="-128"/>
                <a:ea typeface="ＭＳ ゴシック" pitchFamily="49" charset="-128"/>
              </a:rPr>
              <a:t>spamsource.zeon</a:t>
            </a:r>
            <a:r>
              <a:rPr lang="en-GB" altLang="ja-JP" sz="2000" b="1" dirty="0">
                <a:solidFill>
                  <a:srgbClr val="663300"/>
                </a:solidFill>
                <a:latin typeface="ＭＳ ゴシック" pitchFamily="49" charset="-128"/>
                <a:ea typeface="ＭＳ ゴシック" pitchFamily="49" charset="-128"/>
              </a:rPr>
              <a:t> (HELO </a:t>
            </a:r>
            <a:r>
              <a:rPr lang="en-GB" altLang="ja-JP" sz="2000" b="1" dirty="0" err="1">
                <a:solidFill>
                  <a:srgbClr val="663300"/>
                </a:solidFill>
                <a:latin typeface="ＭＳ ゴシック" pitchFamily="49" charset="-128"/>
                <a:ea typeface="ＭＳ ゴシック" pitchFamily="49" charset="-128"/>
              </a:rPr>
              <a:t>spamsource.zeon</a:t>
            </a:r>
            <a:r>
              <a:rPr lang="en-GB" altLang="ja-JP" sz="2000" b="1" dirty="0">
                <a:solidFill>
                  <a:srgbClr val="663300"/>
                </a:solidFill>
                <a:latin typeface="ＭＳ ゴシック" pitchFamily="49" charset="-128"/>
                <a:ea typeface="ＭＳ ゴシック" pitchFamily="49" charset="-128"/>
              </a:rPr>
              <a:t> [</a:t>
            </a:r>
            <a:r>
              <a:rPr lang="en-GB" altLang="ja-JP" sz="2000" b="1" dirty="0" err="1">
                <a:solidFill>
                  <a:srgbClr val="663300"/>
                </a:solidFill>
                <a:latin typeface="ＭＳ ゴシック" pitchFamily="49" charset="-128"/>
                <a:ea typeface="ＭＳ ゴシック" pitchFamily="49" charset="-128"/>
              </a:rPr>
              <a:t>xxx.xxx.xxx.xxx</a:t>
            </a:r>
            <a:r>
              <a:rPr lang="en-GB" altLang="ja-JP" sz="2000" b="1" dirty="0">
                <a:solidFill>
                  <a:srgbClr val="663300"/>
                </a:solidFill>
                <a:latin typeface="ＭＳ ゴシック" pitchFamily="49" charset="-128"/>
                <a:ea typeface="ＭＳ ゴシック" pitchFamily="49" charset="-128"/>
              </a:rPr>
              <a:t>]) by wickedrelay.com with SMTP id i0Q2A4lw004738;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07:28:33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MIME-Version: 1.0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Content-Type: multipart/alternative; charset=iso-2022-jp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Content-Transfer-Encoding: 7bit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From: kana &lt;</a:t>
            </a:r>
            <a:r>
              <a:rPr lang="en-GB" altLang="ja-JP" sz="2000" b="1" dirty="0" err="1">
                <a:solidFill>
                  <a:srgbClr val="663300"/>
                </a:solidFill>
                <a:latin typeface="ＭＳ ゴシック" pitchFamily="49" charset="-128"/>
                <a:ea typeface="ＭＳ ゴシック" pitchFamily="49" charset="-128"/>
              </a:rPr>
              <a:t>kana@spamsource.zeon</a:t>
            </a:r>
            <a:r>
              <a:rPr lang="en-GB" altLang="ja-JP" sz="2000" b="1" dirty="0">
                <a:solidFill>
                  <a:srgbClr val="663300"/>
                </a:solidFill>
                <a:latin typeface="ＭＳ ゴシック" pitchFamily="49" charset="-128"/>
                <a:ea typeface="ＭＳ ゴシック" pitchFamily="49" charset="-128"/>
              </a:rPr>
              <a:t>&gt;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To: me@ep.sci.hokudai.ac.jp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Subject: </a:t>
            </a:r>
            <a:r>
              <a:rPr lang="ja-JP" altLang="en-US" sz="2000" b="1" dirty="0">
                <a:solidFill>
                  <a:srgbClr val="663300"/>
                </a:solidFill>
                <a:latin typeface="ＭＳ ゴシック" pitchFamily="49" charset="-128"/>
                <a:ea typeface="ＭＳ ゴシック" pitchFamily="49" charset="-128"/>
              </a:rPr>
              <a:t>メールアドレス変えました</a:t>
            </a:r>
            <a:r>
              <a:rPr lang="en-GB" altLang="ja-JP" sz="2000" b="1" dirty="0">
                <a:solidFill>
                  <a:srgbClr val="663300"/>
                </a:solidFill>
                <a:latin typeface="ＭＳ ゴシック" pitchFamily="49" charset="-128"/>
                <a:ea typeface="ＭＳ ゴシック" pitchFamily="49" charset="-128"/>
              </a:rPr>
              <a:t> !!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Date: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16:28:33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X-Mailer: </a:t>
            </a:r>
            <a:r>
              <a:rPr lang="en-GB" altLang="ja-JP" sz="2000" b="1" dirty="0" err="1">
                <a:solidFill>
                  <a:srgbClr val="663300"/>
                </a:solidFill>
                <a:latin typeface="ＭＳ ゴシック" pitchFamily="49" charset="-128"/>
                <a:ea typeface="ＭＳ ゴシック" pitchFamily="49" charset="-128"/>
              </a:rPr>
              <a:t>TSmtpClient</a:t>
            </a:r>
            <a:r>
              <a:rPr lang="en-GB" altLang="ja-JP" sz="2000" b="1" dirty="0">
                <a:solidFill>
                  <a:srgbClr val="663300"/>
                </a:solidFill>
                <a:latin typeface="ＭＳ ゴシック" pitchFamily="49" charset="-128"/>
                <a:ea typeface="ＭＳ ゴシック" pitchFamily="49" charset="-128"/>
              </a:rPr>
              <a:t> ver. 1.0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	</a:t>
            </a: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カナだよ～！！久しぶり！！</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メルアド変更しました！！</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↓をクリックしてアドレス登録お願いします☆</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kana@junonmail.com &lt;www.awarawe14124.festivorate.com&gt;</a:t>
            </a:r>
            <a:r>
              <a:rPr lang="ja-JP" altLang="en-US" sz="2000" b="1" dirty="0">
                <a:solidFill>
                  <a:srgbClr val="663300"/>
                </a:solidFill>
                <a:latin typeface="ＭＳ ゴシック" pitchFamily="49" charset="-128"/>
                <a:ea typeface="ＭＳ ゴシック" pitchFamily="49" charset="-128"/>
              </a:rPr>
              <a:t>　</a:t>
            </a:r>
            <a:r>
              <a:rPr lang="en-US" altLang="ja-JP" sz="2000" b="1" dirty="0">
                <a:solidFill>
                  <a:srgbClr val="663300"/>
                </a:solidFill>
                <a:latin typeface="ＭＳ ゴシック" pitchFamily="49" charset="-128"/>
                <a:ea typeface="ＭＳ ゴシック" pitchFamily="49" charset="-128"/>
              </a:rPr>
              <a:t>…</a:t>
            </a:r>
            <a:endParaRPr lang="en-GB" altLang="ja-JP" sz="2000" b="1" dirty="0">
              <a:solidFill>
                <a:srgbClr val="663300"/>
              </a:solidFill>
              <a:latin typeface="ＭＳ ゴシック" pitchFamily="49" charset="-128"/>
              <a:ea typeface="ＭＳ ゴシック" pitchFamily="49" charset="-128"/>
            </a:endParaRPr>
          </a:p>
        </p:txBody>
      </p:sp>
      <p:sp>
        <p:nvSpPr>
          <p:cNvPr id="2" name="角丸四角形 1"/>
          <p:cNvSpPr/>
          <p:nvPr/>
        </p:nvSpPr>
        <p:spPr>
          <a:xfrm>
            <a:off x="5630779" y="3320716"/>
            <a:ext cx="3005221" cy="158148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rPr>
              <a:t>とあるメールの</a:t>
            </a:r>
            <a:endParaRPr kumimoji="1" lang="en-US" altLang="ja-JP" sz="2800" dirty="0">
              <a:solidFill>
                <a:schemeClr val="tx1"/>
              </a:solidFill>
            </a:endParaRPr>
          </a:p>
          <a:p>
            <a:pPr algn="ctr"/>
            <a:r>
              <a:rPr kumimoji="1" lang="ja-JP" altLang="en-US" sz="2800" dirty="0">
                <a:solidFill>
                  <a:schemeClr val="tx1"/>
                </a:solidFill>
              </a:rPr>
              <a:t>冒頭部分</a:t>
            </a:r>
          </a:p>
        </p:txBody>
      </p:sp>
    </p:spTree>
    <p:extLst>
      <p:ext uri="{BB962C8B-B14F-4D97-AF65-F5344CB8AC3E}">
        <p14:creationId xmlns:p14="http://schemas.microsoft.com/office/powerpoint/2010/main" val="320485841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250825" y="260350"/>
            <a:ext cx="8642350" cy="653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9pPr>
          </a:lstStyle>
          <a:p>
            <a:pPr eaLnBrk="1" hangingPunct="1">
              <a:lnSpc>
                <a:spcPct val="91000"/>
              </a:lnSpc>
            </a:pPr>
            <a:r>
              <a:rPr lang="en-GB" altLang="ja-JP" sz="2000" b="1" dirty="0">
                <a:solidFill>
                  <a:srgbClr val="663300"/>
                </a:solidFill>
                <a:latin typeface="ＭＳ ゴシック" pitchFamily="49" charset="-128"/>
                <a:ea typeface="ＭＳ ゴシック" pitchFamily="49" charset="-128"/>
              </a:rPr>
              <a:t>Message-id: &lt;4E2E7E23.4020109@spamsource.zeon&gt;</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Return-Path: &lt;</a:t>
            </a:r>
            <a:r>
              <a:rPr lang="en-GB" altLang="ja-JP" sz="2000" b="1" dirty="0" err="1">
                <a:solidFill>
                  <a:srgbClr val="663300"/>
                </a:solidFill>
                <a:latin typeface="ＭＳ ゴシック" pitchFamily="49" charset="-128"/>
                <a:ea typeface="ＭＳ ゴシック" pitchFamily="49" charset="-128"/>
              </a:rPr>
              <a:t>kana@spamsource.zeon</a:t>
            </a:r>
            <a:r>
              <a:rPr lang="en-GB" altLang="ja-JP" sz="2000" b="1" dirty="0">
                <a:solidFill>
                  <a:srgbClr val="663300"/>
                </a:solidFill>
                <a:latin typeface="ＭＳ ゴシック" pitchFamily="49" charset="-128"/>
                <a:ea typeface="ＭＳ ゴシック" pitchFamily="49" charset="-128"/>
              </a:rPr>
              <a:t>&gt;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Delivered-To: me@grey.ep.sci.hokudai.ac.jp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a:t>
            </a:r>
            <a:r>
              <a:rPr lang="en-GB" altLang="ja-JP" sz="2000" b="1" dirty="0" err="1">
                <a:solidFill>
                  <a:srgbClr val="663300"/>
                </a:solidFill>
                <a:latin typeface="ＭＳ ゴシック" pitchFamily="49" charset="-128"/>
                <a:ea typeface="ＭＳ ゴシック" pitchFamily="49" charset="-128"/>
              </a:rPr>
              <a:t>qmail</a:t>
            </a:r>
            <a:r>
              <a:rPr lang="en-GB" altLang="ja-JP" sz="2000" b="1" dirty="0">
                <a:solidFill>
                  <a:srgbClr val="663300"/>
                </a:solidFill>
                <a:latin typeface="ＭＳ ゴシック" pitchFamily="49" charset="-128"/>
                <a:ea typeface="ＭＳ ゴシック" pitchFamily="49" charset="-128"/>
              </a:rPr>
              <a:t> 16872 invoked by </a:t>
            </a:r>
            <a:r>
              <a:rPr lang="en-GB" altLang="ja-JP" sz="2000" b="1" dirty="0" err="1">
                <a:solidFill>
                  <a:srgbClr val="663300"/>
                </a:solidFill>
                <a:latin typeface="ＭＳ ゴシック" pitchFamily="49" charset="-128"/>
                <a:ea typeface="ＭＳ ゴシック" pitchFamily="49" charset="-128"/>
              </a:rPr>
              <a:t>uid</a:t>
            </a:r>
            <a:r>
              <a:rPr lang="en-GB" altLang="ja-JP" sz="2000" b="1" dirty="0">
                <a:solidFill>
                  <a:srgbClr val="663300"/>
                </a:solidFill>
                <a:latin typeface="ＭＳ ゴシック" pitchFamily="49" charset="-128"/>
                <a:ea typeface="ＭＳ ゴシック" pitchFamily="49" charset="-128"/>
              </a:rPr>
              <a:t> 1467); 31 Jan 2016 07:28:45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from wickedrelay.com (HELO wickedrelay.com [</a:t>
            </a:r>
            <a:r>
              <a:rPr lang="en-GB" altLang="ja-JP" sz="2000" b="1" dirty="0" err="1">
                <a:solidFill>
                  <a:srgbClr val="663300"/>
                </a:solidFill>
                <a:latin typeface="ＭＳ ゴシック" pitchFamily="49" charset="-128"/>
                <a:ea typeface="ＭＳ ゴシック" pitchFamily="49" charset="-128"/>
              </a:rPr>
              <a:t>xxx.xxx.xx.xx</a:t>
            </a:r>
            <a:r>
              <a:rPr lang="en-GB" altLang="ja-JP" sz="2000" b="1" dirty="0">
                <a:solidFill>
                  <a:srgbClr val="663300"/>
                </a:solidFill>
                <a:latin typeface="ＭＳ ゴシック" pitchFamily="49" charset="-128"/>
                <a:ea typeface="ＭＳ ゴシック" pitchFamily="49" charset="-128"/>
              </a:rPr>
              <a:t>]) by grey.ep.sci.hokudai.ac.jp with SMTP id i0Q29oRl003847;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07:28:42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from </a:t>
            </a:r>
            <a:r>
              <a:rPr lang="en-GB" altLang="ja-JP" sz="2000" b="1" dirty="0" err="1">
                <a:solidFill>
                  <a:srgbClr val="663300"/>
                </a:solidFill>
                <a:latin typeface="ＭＳ ゴシック" pitchFamily="49" charset="-128"/>
                <a:ea typeface="ＭＳ ゴシック" pitchFamily="49" charset="-128"/>
              </a:rPr>
              <a:t>spamsource.zeon</a:t>
            </a:r>
            <a:r>
              <a:rPr lang="en-GB" altLang="ja-JP" sz="2000" b="1" dirty="0">
                <a:solidFill>
                  <a:srgbClr val="663300"/>
                </a:solidFill>
                <a:latin typeface="ＭＳ ゴシック" pitchFamily="49" charset="-128"/>
                <a:ea typeface="ＭＳ ゴシック" pitchFamily="49" charset="-128"/>
              </a:rPr>
              <a:t> (HELO </a:t>
            </a:r>
            <a:r>
              <a:rPr lang="en-GB" altLang="ja-JP" sz="2000" b="1" dirty="0" err="1">
                <a:solidFill>
                  <a:srgbClr val="663300"/>
                </a:solidFill>
                <a:latin typeface="ＭＳ ゴシック" pitchFamily="49" charset="-128"/>
                <a:ea typeface="ＭＳ ゴシック" pitchFamily="49" charset="-128"/>
              </a:rPr>
              <a:t>spamsource.zeon</a:t>
            </a:r>
            <a:r>
              <a:rPr lang="en-GB" altLang="ja-JP" sz="2000" b="1" dirty="0">
                <a:solidFill>
                  <a:srgbClr val="663300"/>
                </a:solidFill>
                <a:latin typeface="ＭＳ ゴシック" pitchFamily="49" charset="-128"/>
                <a:ea typeface="ＭＳ ゴシック" pitchFamily="49" charset="-128"/>
              </a:rPr>
              <a:t> [</a:t>
            </a:r>
            <a:r>
              <a:rPr lang="en-GB" altLang="ja-JP" sz="2000" b="1" dirty="0" err="1">
                <a:solidFill>
                  <a:srgbClr val="663300"/>
                </a:solidFill>
                <a:latin typeface="ＭＳ ゴシック" pitchFamily="49" charset="-128"/>
                <a:ea typeface="ＭＳ ゴシック" pitchFamily="49" charset="-128"/>
              </a:rPr>
              <a:t>xxx.xxx.xxx.xxx</a:t>
            </a:r>
            <a:r>
              <a:rPr lang="en-GB" altLang="ja-JP" sz="2000" b="1" dirty="0">
                <a:solidFill>
                  <a:srgbClr val="663300"/>
                </a:solidFill>
                <a:latin typeface="ＭＳ ゴシック" pitchFamily="49" charset="-128"/>
                <a:ea typeface="ＭＳ ゴシック" pitchFamily="49" charset="-128"/>
              </a:rPr>
              <a:t>]) by wickedrelay.com with SMTP id i0Q2A4lw004738;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07:28:33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MIME-Version: 1.0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Content-Type: multipart/alternative; charset=iso-2022-jp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Content-Transfer-Encoding: 7bit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From: kana &lt;</a:t>
            </a:r>
            <a:r>
              <a:rPr lang="en-GB" altLang="ja-JP" sz="2000" b="1" dirty="0" err="1">
                <a:solidFill>
                  <a:srgbClr val="663300"/>
                </a:solidFill>
                <a:latin typeface="ＭＳ ゴシック" pitchFamily="49" charset="-128"/>
                <a:ea typeface="ＭＳ ゴシック" pitchFamily="49" charset="-128"/>
              </a:rPr>
              <a:t>kana@spamsource.zeon</a:t>
            </a:r>
            <a:r>
              <a:rPr lang="en-GB" altLang="ja-JP" sz="2000" b="1" dirty="0">
                <a:solidFill>
                  <a:srgbClr val="663300"/>
                </a:solidFill>
                <a:latin typeface="ＭＳ ゴシック" pitchFamily="49" charset="-128"/>
                <a:ea typeface="ＭＳ ゴシック" pitchFamily="49" charset="-128"/>
              </a:rPr>
              <a:t>&gt;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To: me@ep.sci.hokudai.ac.jp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Subject: </a:t>
            </a:r>
            <a:r>
              <a:rPr lang="ja-JP" altLang="en-US" sz="2000" b="1" dirty="0">
                <a:solidFill>
                  <a:srgbClr val="663300"/>
                </a:solidFill>
                <a:latin typeface="ＭＳ ゴシック" pitchFamily="49" charset="-128"/>
                <a:ea typeface="ＭＳ ゴシック" pitchFamily="49" charset="-128"/>
              </a:rPr>
              <a:t>メールアドレス変えました</a:t>
            </a:r>
            <a:r>
              <a:rPr lang="en-GB" altLang="ja-JP" sz="2000" b="1" dirty="0">
                <a:solidFill>
                  <a:srgbClr val="663300"/>
                </a:solidFill>
                <a:latin typeface="ＭＳ ゴシック" pitchFamily="49" charset="-128"/>
                <a:ea typeface="ＭＳ ゴシック" pitchFamily="49" charset="-128"/>
              </a:rPr>
              <a:t> !!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Date: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16:28:33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X-Mailer: </a:t>
            </a:r>
            <a:r>
              <a:rPr lang="en-GB" altLang="ja-JP" sz="2000" b="1" dirty="0" err="1">
                <a:solidFill>
                  <a:srgbClr val="663300"/>
                </a:solidFill>
                <a:latin typeface="ＭＳ ゴシック" pitchFamily="49" charset="-128"/>
                <a:ea typeface="ＭＳ ゴシック" pitchFamily="49" charset="-128"/>
              </a:rPr>
              <a:t>TSmtpClient</a:t>
            </a:r>
            <a:r>
              <a:rPr lang="en-GB" altLang="ja-JP" sz="2000" b="1" dirty="0">
                <a:solidFill>
                  <a:srgbClr val="663300"/>
                </a:solidFill>
                <a:latin typeface="ＭＳ ゴシック" pitchFamily="49" charset="-128"/>
                <a:ea typeface="ＭＳ ゴシック" pitchFamily="49" charset="-128"/>
              </a:rPr>
              <a:t> ver. 1.0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	</a:t>
            </a: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カナだよ～！！久しぶり！！</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メルアド変更しました！！</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↓をクリックしてアドレス登録お願いします☆</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kana@junonmail.com &lt;www.awarawe14124.festivorate.com&gt;</a:t>
            </a:r>
          </a:p>
        </p:txBody>
      </p:sp>
    </p:spTree>
    <p:extLst>
      <p:ext uri="{BB962C8B-B14F-4D97-AF65-F5344CB8AC3E}">
        <p14:creationId xmlns:p14="http://schemas.microsoft.com/office/powerpoint/2010/main" val="108898503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3"/>
          <p:cNvSpPr>
            <a:spLocks noChangeArrowheads="1"/>
          </p:cNvSpPr>
          <p:nvPr/>
        </p:nvSpPr>
        <p:spPr bwMode="auto">
          <a:xfrm>
            <a:off x="250825" y="260350"/>
            <a:ext cx="6049963" cy="360363"/>
          </a:xfrm>
          <a:prstGeom prst="rect">
            <a:avLst/>
          </a:prstGeom>
          <a:noFill/>
          <a:ln w="3816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7" name="Text Box 2"/>
          <p:cNvSpPr txBox="1">
            <a:spLocks noChangeArrowheads="1"/>
          </p:cNvSpPr>
          <p:nvPr/>
        </p:nvSpPr>
        <p:spPr bwMode="auto">
          <a:xfrm>
            <a:off x="250825" y="260350"/>
            <a:ext cx="8642350" cy="653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9pPr>
          </a:lstStyle>
          <a:p>
            <a:pPr eaLnBrk="1" hangingPunct="1">
              <a:lnSpc>
                <a:spcPct val="91000"/>
              </a:lnSpc>
            </a:pPr>
            <a:r>
              <a:rPr lang="en-GB" altLang="ja-JP" sz="2000" b="1" dirty="0">
                <a:solidFill>
                  <a:srgbClr val="663300"/>
                </a:solidFill>
                <a:latin typeface="ＭＳ ゴシック" pitchFamily="49" charset="-128"/>
                <a:ea typeface="ＭＳ ゴシック" pitchFamily="49" charset="-128"/>
              </a:rPr>
              <a:t>Message-id: &lt;4E2E7E23.4020109@spamsource.zeon&gt;</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Return-Path: &lt;</a:t>
            </a:r>
            <a:r>
              <a:rPr lang="en-GB" altLang="ja-JP" sz="2000" b="1" dirty="0" err="1">
                <a:solidFill>
                  <a:srgbClr val="663300"/>
                </a:solidFill>
                <a:latin typeface="ＭＳ ゴシック" pitchFamily="49" charset="-128"/>
                <a:ea typeface="ＭＳ ゴシック" pitchFamily="49" charset="-128"/>
              </a:rPr>
              <a:t>kana@spamsource.zeon</a:t>
            </a:r>
            <a:r>
              <a:rPr lang="en-GB" altLang="ja-JP" sz="2000" b="1" dirty="0">
                <a:solidFill>
                  <a:srgbClr val="663300"/>
                </a:solidFill>
                <a:latin typeface="ＭＳ ゴシック" pitchFamily="49" charset="-128"/>
                <a:ea typeface="ＭＳ ゴシック" pitchFamily="49" charset="-128"/>
              </a:rPr>
              <a:t>&gt;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Delivered-To: me@grey.ep.sci.hokudai.ac.jp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a:t>
            </a:r>
            <a:r>
              <a:rPr lang="en-GB" altLang="ja-JP" sz="2000" b="1" dirty="0" err="1">
                <a:solidFill>
                  <a:srgbClr val="663300"/>
                </a:solidFill>
                <a:latin typeface="ＭＳ ゴシック" pitchFamily="49" charset="-128"/>
                <a:ea typeface="ＭＳ ゴシック" pitchFamily="49" charset="-128"/>
              </a:rPr>
              <a:t>qmail</a:t>
            </a:r>
            <a:r>
              <a:rPr lang="en-GB" altLang="ja-JP" sz="2000" b="1" dirty="0">
                <a:solidFill>
                  <a:srgbClr val="663300"/>
                </a:solidFill>
                <a:latin typeface="ＭＳ ゴシック" pitchFamily="49" charset="-128"/>
                <a:ea typeface="ＭＳ ゴシック" pitchFamily="49" charset="-128"/>
              </a:rPr>
              <a:t> 16872 invoked by </a:t>
            </a:r>
            <a:r>
              <a:rPr lang="en-GB" altLang="ja-JP" sz="2000" b="1" dirty="0" err="1">
                <a:solidFill>
                  <a:srgbClr val="663300"/>
                </a:solidFill>
                <a:latin typeface="ＭＳ ゴシック" pitchFamily="49" charset="-128"/>
                <a:ea typeface="ＭＳ ゴシック" pitchFamily="49" charset="-128"/>
              </a:rPr>
              <a:t>uid</a:t>
            </a:r>
            <a:r>
              <a:rPr lang="en-GB" altLang="ja-JP" sz="2000" b="1" dirty="0">
                <a:solidFill>
                  <a:srgbClr val="663300"/>
                </a:solidFill>
                <a:latin typeface="ＭＳ ゴシック" pitchFamily="49" charset="-128"/>
                <a:ea typeface="ＭＳ ゴシック" pitchFamily="49" charset="-128"/>
              </a:rPr>
              <a:t> 1467); 31 Jan 2016 07:28:45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from wickedrelay.com (HELO wickedrelay.com [</a:t>
            </a:r>
            <a:r>
              <a:rPr lang="en-GB" altLang="ja-JP" sz="2000" b="1" dirty="0" err="1">
                <a:solidFill>
                  <a:srgbClr val="663300"/>
                </a:solidFill>
                <a:latin typeface="ＭＳ ゴシック" pitchFamily="49" charset="-128"/>
                <a:ea typeface="ＭＳ ゴシック" pitchFamily="49" charset="-128"/>
              </a:rPr>
              <a:t>xxx.xxx.xx.xx</a:t>
            </a:r>
            <a:r>
              <a:rPr lang="en-GB" altLang="ja-JP" sz="2000" b="1" dirty="0">
                <a:solidFill>
                  <a:srgbClr val="663300"/>
                </a:solidFill>
                <a:latin typeface="ＭＳ ゴシック" pitchFamily="49" charset="-128"/>
                <a:ea typeface="ＭＳ ゴシック" pitchFamily="49" charset="-128"/>
              </a:rPr>
              <a:t>]) by grey.ep.sci.hokudai.ac.jp with SMTP id i0Q29oRl003847;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07:28:42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from </a:t>
            </a:r>
            <a:r>
              <a:rPr lang="en-GB" altLang="ja-JP" sz="2000" b="1" dirty="0" err="1">
                <a:solidFill>
                  <a:srgbClr val="663300"/>
                </a:solidFill>
                <a:latin typeface="ＭＳ ゴシック" pitchFamily="49" charset="-128"/>
                <a:ea typeface="ＭＳ ゴシック" pitchFamily="49" charset="-128"/>
              </a:rPr>
              <a:t>spamsource.zeon</a:t>
            </a:r>
            <a:r>
              <a:rPr lang="en-GB" altLang="ja-JP" sz="2000" b="1" dirty="0">
                <a:solidFill>
                  <a:srgbClr val="663300"/>
                </a:solidFill>
                <a:latin typeface="ＭＳ ゴシック" pitchFamily="49" charset="-128"/>
                <a:ea typeface="ＭＳ ゴシック" pitchFamily="49" charset="-128"/>
              </a:rPr>
              <a:t> (HELO </a:t>
            </a:r>
            <a:r>
              <a:rPr lang="en-GB" altLang="ja-JP" sz="2000" b="1" dirty="0" err="1">
                <a:solidFill>
                  <a:srgbClr val="663300"/>
                </a:solidFill>
                <a:latin typeface="ＭＳ ゴシック" pitchFamily="49" charset="-128"/>
                <a:ea typeface="ＭＳ ゴシック" pitchFamily="49" charset="-128"/>
              </a:rPr>
              <a:t>spamsource.zeon</a:t>
            </a:r>
            <a:r>
              <a:rPr lang="en-GB" altLang="ja-JP" sz="2000" b="1" dirty="0">
                <a:solidFill>
                  <a:srgbClr val="663300"/>
                </a:solidFill>
                <a:latin typeface="ＭＳ ゴシック" pitchFamily="49" charset="-128"/>
                <a:ea typeface="ＭＳ ゴシック" pitchFamily="49" charset="-128"/>
              </a:rPr>
              <a:t> [</a:t>
            </a:r>
            <a:r>
              <a:rPr lang="en-GB" altLang="ja-JP" sz="2000" b="1" dirty="0" err="1">
                <a:solidFill>
                  <a:srgbClr val="663300"/>
                </a:solidFill>
                <a:latin typeface="ＭＳ ゴシック" pitchFamily="49" charset="-128"/>
                <a:ea typeface="ＭＳ ゴシック" pitchFamily="49" charset="-128"/>
              </a:rPr>
              <a:t>xxx.xxx.xxx.xxx</a:t>
            </a:r>
            <a:r>
              <a:rPr lang="en-GB" altLang="ja-JP" sz="2000" b="1" dirty="0">
                <a:solidFill>
                  <a:srgbClr val="663300"/>
                </a:solidFill>
                <a:latin typeface="ＭＳ ゴシック" pitchFamily="49" charset="-128"/>
                <a:ea typeface="ＭＳ ゴシック" pitchFamily="49" charset="-128"/>
              </a:rPr>
              <a:t>]) by wickedrelay.com with SMTP id i0Q2A4lw004738;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07:28:33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MIME-Version: 1.0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Content-Type: multipart/alternative; charset=iso-2022-jp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Content-Transfer-Encoding: 7bit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From: kana &lt;</a:t>
            </a:r>
            <a:r>
              <a:rPr lang="en-GB" altLang="ja-JP" sz="2000" b="1" dirty="0" err="1">
                <a:solidFill>
                  <a:srgbClr val="663300"/>
                </a:solidFill>
                <a:latin typeface="ＭＳ ゴシック" pitchFamily="49" charset="-128"/>
                <a:ea typeface="ＭＳ ゴシック" pitchFamily="49" charset="-128"/>
              </a:rPr>
              <a:t>kana@spamsource.zeon</a:t>
            </a:r>
            <a:r>
              <a:rPr lang="en-GB" altLang="ja-JP" sz="2000" b="1" dirty="0">
                <a:solidFill>
                  <a:srgbClr val="663300"/>
                </a:solidFill>
                <a:latin typeface="ＭＳ ゴシック" pitchFamily="49" charset="-128"/>
                <a:ea typeface="ＭＳ ゴシック" pitchFamily="49" charset="-128"/>
              </a:rPr>
              <a:t>&gt;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To: me@ep.sci.hokudai.ac.jp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Subject: </a:t>
            </a:r>
            <a:r>
              <a:rPr lang="ja-JP" altLang="en-US" sz="2000" b="1" dirty="0">
                <a:solidFill>
                  <a:srgbClr val="663300"/>
                </a:solidFill>
                <a:latin typeface="ＭＳ ゴシック" pitchFamily="49" charset="-128"/>
                <a:ea typeface="ＭＳ ゴシック" pitchFamily="49" charset="-128"/>
              </a:rPr>
              <a:t>メールアドレス変えました</a:t>
            </a:r>
            <a:r>
              <a:rPr lang="en-GB" altLang="ja-JP" sz="2000" b="1" dirty="0">
                <a:solidFill>
                  <a:srgbClr val="663300"/>
                </a:solidFill>
                <a:latin typeface="ＭＳ ゴシック" pitchFamily="49" charset="-128"/>
                <a:ea typeface="ＭＳ ゴシック" pitchFamily="49" charset="-128"/>
              </a:rPr>
              <a:t> !!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Date: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16:28:33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X-Mailer: </a:t>
            </a:r>
            <a:r>
              <a:rPr lang="en-GB" altLang="ja-JP" sz="2000" b="1" dirty="0" err="1">
                <a:solidFill>
                  <a:srgbClr val="663300"/>
                </a:solidFill>
                <a:latin typeface="ＭＳ ゴシック" pitchFamily="49" charset="-128"/>
                <a:ea typeface="ＭＳ ゴシック" pitchFamily="49" charset="-128"/>
              </a:rPr>
              <a:t>TSmtpClient</a:t>
            </a:r>
            <a:r>
              <a:rPr lang="en-GB" altLang="ja-JP" sz="2000" b="1" dirty="0">
                <a:solidFill>
                  <a:srgbClr val="663300"/>
                </a:solidFill>
                <a:latin typeface="ＭＳ ゴシック" pitchFamily="49" charset="-128"/>
                <a:ea typeface="ＭＳ ゴシック" pitchFamily="49" charset="-128"/>
              </a:rPr>
              <a:t> ver. 1.0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	</a:t>
            </a: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カナだよ～！！久しぶり！！</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メルアド変更しました！！</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↓をクリックしてアドレス登録お願いします☆</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kana@junonmail.com &lt;www.awarawe14124.festivorate.com&gt;</a:t>
            </a:r>
          </a:p>
        </p:txBody>
      </p:sp>
      <p:sp>
        <p:nvSpPr>
          <p:cNvPr id="30725" name="AutoShape 4"/>
          <p:cNvSpPr>
            <a:spLocks noChangeArrowheads="1"/>
          </p:cNvSpPr>
          <p:nvPr/>
        </p:nvSpPr>
        <p:spPr bwMode="auto">
          <a:xfrm>
            <a:off x="1926554" y="1263583"/>
            <a:ext cx="6851685" cy="1412240"/>
          </a:xfrm>
          <a:prstGeom prst="wedgeRoundRectCallout">
            <a:avLst>
              <a:gd name="adj1" fmla="val -32840"/>
              <a:gd name="adj2" fmla="val -90437"/>
              <a:gd name="adj3" fmla="val 16667"/>
            </a:avLst>
          </a:prstGeom>
          <a:solidFill>
            <a:schemeClr val="accent1">
              <a:lumMod val="20000"/>
              <a:lumOff val="80000"/>
            </a:schemeClr>
          </a:solidFill>
          <a:ln w="25400">
            <a:solidFill>
              <a:srgbClr val="3399FF"/>
            </a:solidFill>
          </a:ln>
          <a:effectLst>
            <a:outerShdw sx="1000" sy="1000" algn="ctr" rotWithShape="0">
              <a:srgbClr val="808080"/>
            </a:outerShdw>
          </a:effectLst>
          <a:extLst/>
        </p:spPr>
        <p:txBody>
          <a:bodyPr wrap="none" anchor="ctr"/>
          <a:lstStyle/>
          <a:p>
            <a:r>
              <a:rPr lang="ja-JP" altLang="en-US" sz="28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他のメッセージから識別するためのもの</a:t>
            </a:r>
            <a:r>
              <a:rPr lang="en-US" altLang="ja-JP" sz="28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  </a:t>
            </a:r>
          </a:p>
          <a:p>
            <a:r>
              <a:rPr lang="ja-JP" altLang="en-US" sz="28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決して重複しない．</a:t>
            </a:r>
          </a:p>
        </p:txBody>
      </p:sp>
    </p:spTree>
    <p:extLst>
      <p:ext uri="{BB962C8B-B14F-4D97-AF65-F5344CB8AC3E}">
        <p14:creationId xmlns:p14="http://schemas.microsoft.com/office/powerpoint/2010/main" val="1464607684"/>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250825" y="260350"/>
            <a:ext cx="8642350" cy="653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9pPr>
          </a:lstStyle>
          <a:p>
            <a:pPr eaLnBrk="1" hangingPunct="1">
              <a:lnSpc>
                <a:spcPct val="91000"/>
              </a:lnSpc>
            </a:pPr>
            <a:r>
              <a:rPr lang="en-GB" altLang="ja-JP" sz="2000" b="1" dirty="0">
                <a:solidFill>
                  <a:srgbClr val="663300"/>
                </a:solidFill>
                <a:latin typeface="ＭＳ ゴシック" pitchFamily="49" charset="-128"/>
                <a:ea typeface="ＭＳ ゴシック" pitchFamily="49" charset="-128"/>
              </a:rPr>
              <a:t>Message-id: &lt;4E2E7E23.4020109@spamsource.zeon&gt;</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Return-Path: &lt;</a:t>
            </a:r>
            <a:r>
              <a:rPr lang="en-GB" altLang="ja-JP" sz="2000" b="1" dirty="0" err="1">
                <a:solidFill>
                  <a:srgbClr val="663300"/>
                </a:solidFill>
                <a:latin typeface="ＭＳ ゴシック" pitchFamily="49" charset="-128"/>
                <a:ea typeface="ＭＳ ゴシック" pitchFamily="49" charset="-128"/>
              </a:rPr>
              <a:t>kana@spamsource.zeon</a:t>
            </a:r>
            <a:r>
              <a:rPr lang="en-GB" altLang="ja-JP" sz="2000" b="1" dirty="0">
                <a:solidFill>
                  <a:srgbClr val="663300"/>
                </a:solidFill>
                <a:latin typeface="ＭＳ ゴシック" pitchFamily="49" charset="-128"/>
                <a:ea typeface="ＭＳ ゴシック" pitchFamily="49" charset="-128"/>
              </a:rPr>
              <a:t>&gt;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Delivered-To: me@grey.ep.sci.hokudai.ac.jp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a:t>
            </a:r>
            <a:r>
              <a:rPr lang="en-GB" altLang="ja-JP" sz="2000" b="1" dirty="0" err="1">
                <a:solidFill>
                  <a:srgbClr val="663300"/>
                </a:solidFill>
                <a:latin typeface="ＭＳ ゴシック" pitchFamily="49" charset="-128"/>
                <a:ea typeface="ＭＳ ゴシック" pitchFamily="49" charset="-128"/>
              </a:rPr>
              <a:t>qmail</a:t>
            </a:r>
            <a:r>
              <a:rPr lang="en-GB" altLang="ja-JP" sz="2000" b="1" dirty="0">
                <a:solidFill>
                  <a:srgbClr val="663300"/>
                </a:solidFill>
                <a:latin typeface="ＭＳ ゴシック" pitchFamily="49" charset="-128"/>
                <a:ea typeface="ＭＳ ゴシック" pitchFamily="49" charset="-128"/>
              </a:rPr>
              <a:t> 16872 invoked by </a:t>
            </a:r>
            <a:r>
              <a:rPr lang="en-GB" altLang="ja-JP" sz="2000" b="1" dirty="0" err="1">
                <a:solidFill>
                  <a:srgbClr val="663300"/>
                </a:solidFill>
                <a:latin typeface="ＭＳ ゴシック" pitchFamily="49" charset="-128"/>
                <a:ea typeface="ＭＳ ゴシック" pitchFamily="49" charset="-128"/>
              </a:rPr>
              <a:t>uid</a:t>
            </a:r>
            <a:r>
              <a:rPr lang="en-GB" altLang="ja-JP" sz="2000" b="1" dirty="0">
                <a:solidFill>
                  <a:srgbClr val="663300"/>
                </a:solidFill>
                <a:latin typeface="ＭＳ ゴシック" pitchFamily="49" charset="-128"/>
                <a:ea typeface="ＭＳ ゴシック" pitchFamily="49" charset="-128"/>
              </a:rPr>
              <a:t> 1467); 31 Jan 2016 07:28:45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from wickedrelay.com (HELO wickedrelay.com [</a:t>
            </a:r>
            <a:r>
              <a:rPr lang="en-GB" altLang="ja-JP" sz="2000" b="1" dirty="0" err="1">
                <a:solidFill>
                  <a:srgbClr val="663300"/>
                </a:solidFill>
                <a:latin typeface="ＭＳ ゴシック" pitchFamily="49" charset="-128"/>
                <a:ea typeface="ＭＳ ゴシック" pitchFamily="49" charset="-128"/>
              </a:rPr>
              <a:t>xxx.xxx.xx.xx</a:t>
            </a:r>
            <a:r>
              <a:rPr lang="en-GB" altLang="ja-JP" sz="2000" b="1" dirty="0">
                <a:solidFill>
                  <a:srgbClr val="663300"/>
                </a:solidFill>
                <a:latin typeface="ＭＳ ゴシック" pitchFamily="49" charset="-128"/>
                <a:ea typeface="ＭＳ ゴシック" pitchFamily="49" charset="-128"/>
              </a:rPr>
              <a:t>]) by grey.ep.sci.hokudai.ac.jp with SMTP id i0Q29oRl003847;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07:28:42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from </a:t>
            </a:r>
            <a:r>
              <a:rPr lang="en-GB" altLang="ja-JP" sz="2000" b="1" dirty="0" err="1">
                <a:solidFill>
                  <a:srgbClr val="663300"/>
                </a:solidFill>
                <a:latin typeface="ＭＳ ゴシック" pitchFamily="49" charset="-128"/>
                <a:ea typeface="ＭＳ ゴシック" pitchFamily="49" charset="-128"/>
              </a:rPr>
              <a:t>spamsource.zeon</a:t>
            </a:r>
            <a:r>
              <a:rPr lang="en-GB" altLang="ja-JP" sz="2000" b="1" dirty="0">
                <a:solidFill>
                  <a:srgbClr val="663300"/>
                </a:solidFill>
                <a:latin typeface="ＭＳ ゴシック" pitchFamily="49" charset="-128"/>
                <a:ea typeface="ＭＳ ゴシック" pitchFamily="49" charset="-128"/>
              </a:rPr>
              <a:t> (HELO </a:t>
            </a:r>
            <a:r>
              <a:rPr lang="en-GB" altLang="ja-JP" sz="2000" b="1" dirty="0" err="1">
                <a:solidFill>
                  <a:srgbClr val="663300"/>
                </a:solidFill>
                <a:latin typeface="ＭＳ ゴシック" pitchFamily="49" charset="-128"/>
                <a:ea typeface="ＭＳ ゴシック" pitchFamily="49" charset="-128"/>
              </a:rPr>
              <a:t>spamsource.zeon</a:t>
            </a:r>
            <a:r>
              <a:rPr lang="en-GB" altLang="ja-JP" sz="2000" b="1" dirty="0">
                <a:solidFill>
                  <a:srgbClr val="663300"/>
                </a:solidFill>
                <a:latin typeface="ＭＳ ゴシック" pitchFamily="49" charset="-128"/>
                <a:ea typeface="ＭＳ ゴシック" pitchFamily="49" charset="-128"/>
              </a:rPr>
              <a:t> [</a:t>
            </a:r>
            <a:r>
              <a:rPr lang="en-GB" altLang="ja-JP" sz="2000" b="1" dirty="0" err="1">
                <a:solidFill>
                  <a:srgbClr val="663300"/>
                </a:solidFill>
                <a:latin typeface="ＭＳ ゴシック" pitchFamily="49" charset="-128"/>
                <a:ea typeface="ＭＳ ゴシック" pitchFamily="49" charset="-128"/>
              </a:rPr>
              <a:t>xxx.xxx.xxx.xxx</a:t>
            </a:r>
            <a:r>
              <a:rPr lang="en-GB" altLang="ja-JP" sz="2000" b="1" dirty="0">
                <a:solidFill>
                  <a:srgbClr val="663300"/>
                </a:solidFill>
                <a:latin typeface="ＭＳ ゴシック" pitchFamily="49" charset="-128"/>
                <a:ea typeface="ＭＳ ゴシック" pitchFamily="49" charset="-128"/>
              </a:rPr>
              <a:t>]) by wickedrelay.com with SMTP id i0Q2A4lw004738;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07:28:33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MIME-Version: 1.0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Content-Type: multipart/alternative; charset=iso-2022-jp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Content-Transfer-Encoding: 7bit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From: kana &lt;</a:t>
            </a:r>
            <a:r>
              <a:rPr lang="en-GB" altLang="ja-JP" sz="2000" b="1" dirty="0" err="1">
                <a:solidFill>
                  <a:srgbClr val="663300"/>
                </a:solidFill>
                <a:latin typeface="ＭＳ ゴシック" pitchFamily="49" charset="-128"/>
                <a:ea typeface="ＭＳ ゴシック" pitchFamily="49" charset="-128"/>
              </a:rPr>
              <a:t>kana@spamsource.zeon</a:t>
            </a:r>
            <a:r>
              <a:rPr lang="en-GB" altLang="ja-JP" sz="2000" b="1" dirty="0">
                <a:solidFill>
                  <a:srgbClr val="663300"/>
                </a:solidFill>
                <a:latin typeface="ＭＳ ゴシック" pitchFamily="49" charset="-128"/>
                <a:ea typeface="ＭＳ ゴシック" pitchFamily="49" charset="-128"/>
              </a:rPr>
              <a:t>&gt;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To: me@ep.sci.hokudai.ac.jp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Subject: </a:t>
            </a:r>
            <a:r>
              <a:rPr lang="ja-JP" altLang="en-US" sz="2000" b="1" dirty="0">
                <a:solidFill>
                  <a:srgbClr val="663300"/>
                </a:solidFill>
                <a:latin typeface="ＭＳ ゴシック" pitchFamily="49" charset="-128"/>
                <a:ea typeface="ＭＳ ゴシック" pitchFamily="49" charset="-128"/>
              </a:rPr>
              <a:t>メールアドレス変えました</a:t>
            </a:r>
            <a:r>
              <a:rPr lang="en-GB" altLang="ja-JP" sz="2000" b="1" dirty="0">
                <a:solidFill>
                  <a:srgbClr val="663300"/>
                </a:solidFill>
                <a:latin typeface="ＭＳ ゴシック" pitchFamily="49" charset="-128"/>
                <a:ea typeface="ＭＳ ゴシック" pitchFamily="49" charset="-128"/>
              </a:rPr>
              <a:t> !!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Date: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16:28:33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X-Mailer: </a:t>
            </a:r>
            <a:r>
              <a:rPr lang="en-GB" altLang="ja-JP" sz="2000" b="1" dirty="0" err="1">
                <a:solidFill>
                  <a:srgbClr val="663300"/>
                </a:solidFill>
                <a:latin typeface="ＭＳ ゴシック" pitchFamily="49" charset="-128"/>
                <a:ea typeface="ＭＳ ゴシック" pitchFamily="49" charset="-128"/>
              </a:rPr>
              <a:t>TSmtpClient</a:t>
            </a:r>
            <a:r>
              <a:rPr lang="en-GB" altLang="ja-JP" sz="2000" b="1" dirty="0">
                <a:solidFill>
                  <a:srgbClr val="663300"/>
                </a:solidFill>
                <a:latin typeface="ＭＳ ゴシック" pitchFamily="49" charset="-128"/>
                <a:ea typeface="ＭＳ ゴシック" pitchFamily="49" charset="-128"/>
              </a:rPr>
              <a:t> ver. 1.0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	</a:t>
            </a: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カナだよ～！！久しぶり！！</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メルアド変更しました！！</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↓をクリックしてアドレス登録お願いします☆</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kana@junonmail.com &lt;www.awarawe14124.festivorate.com&gt;</a:t>
            </a:r>
          </a:p>
        </p:txBody>
      </p:sp>
      <p:sp>
        <p:nvSpPr>
          <p:cNvPr id="31748" name="Rectangle 3"/>
          <p:cNvSpPr>
            <a:spLocks noChangeArrowheads="1"/>
          </p:cNvSpPr>
          <p:nvPr/>
        </p:nvSpPr>
        <p:spPr bwMode="auto">
          <a:xfrm>
            <a:off x="250825" y="549275"/>
            <a:ext cx="5113338" cy="358775"/>
          </a:xfrm>
          <a:prstGeom prst="rect">
            <a:avLst/>
          </a:prstGeom>
          <a:noFill/>
          <a:ln w="3816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31749" name="AutoShape 4"/>
          <p:cNvSpPr>
            <a:spLocks noChangeArrowheads="1"/>
          </p:cNvSpPr>
          <p:nvPr/>
        </p:nvSpPr>
        <p:spPr bwMode="auto">
          <a:xfrm>
            <a:off x="1742173" y="1484313"/>
            <a:ext cx="6898590" cy="1182687"/>
          </a:xfrm>
          <a:prstGeom prst="wedgeRoundRectCallout">
            <a:avLst>
              <a:gd name="adj1" fmla="val -40426"/>
              <a:gd name="adj2" fmla="val -82940"/>
              <a:gd name="adj3" fmla="val 16667"/>
            </a:avLst>
          </a:prstGeom>
          <a:solidFill>
            <a:schemeClr val="accent1">
              <a:lumMod val="20000"/>
              <a:lumOff val="80000"/>
            </a:schemeClr>
          </a:solidFill>
          <a:ln w="25400">
            <a:solidFill>
              <a:srgbClr val="3399FF"/>
            </a:solidFill>
          </a:ln>
          <a:effectLst>
            <a:outerShdw dir="2700000" algn="ctr" rotWithShape="0">
              <a:srgbClr val="808080">
                <a:alpha val="50026"/>
              </a:srgbClr>
            </a:outerShdw>
          </a:effectLst>
          <a:extLst/>
        </p:spPr>
        <p:txBody>
          <a:bodyPr wrap="none" anchor="ctr"/>
          <a:lstStyle/>
          <a:p>
            <a:pPr>
              <a:lnSpc>
                <a:spcPct val="91000"/>
              </a:lnSpc>
              <a:spcBef>
                <a:spcPts val="1500"/>
              </a:spcBef>
            </a:pPr>
            <a:r>
              <a:rPr lang="ja-JP" altLang="en-GB" sz="28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送信エラー時など，そのエラーを</a:t>
            </a:r>
          </a:p>
          <a:p>
            <a:pPr>
              <a:lnSpc>
                <a:spcPct val="54000"/>
              </a:lnSpc>
              <a:spcBef>
                <a:spcPts val="1500"/>
              </a:spcBef>
            </a:pPr>
            <a:r>
              <a:rPr lang="ja-JP" altLang="en-GB" sz="28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報告する宛先になるメールアドレ</a:t>
            </a:r>
            <a:r>
              <a:rPr lang="ja-JP" altLang="en-US" sz="28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ス</a:t>
            </a:r>
            <a:endParaRPr lang="ja-JP" altLang="en-GB" sz="28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p:txBody>
      </p:sp>
    </p:spTree>
    <p:extLst>
      <p:ext uri="{BB962C8B-B14F-4D97-AF65-F5344CB8AC3E}">
        <p14:creationId xmlns:p14="http://schemas.microsoft.com/office/powerpoint/2010/main" val="2625211023"/>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50825" y="260350"/>
            <a:ext cx="8642350" cy="653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9pPr>
          </a:lstStyle>
          <a:p>
            <a:pPr eaLnBrk="1" hangingPunct="1">
              <a:lnSpc>
                <a:spcPct val="91000"/>
              </a:lnSpc>
            </a:pPr>
            <a:r>
              <a:rPr lang="en-GB" altLang="ja-JP" sz="2000" b="1" dirty="0">
                <a:solidFill>
                  <a:srgbClr val="663300"/>
                </a:solidFill>
                <a:latin typeface="ＭＳ ゴシック" pitchFamily="49" charset="-128"/>
                <a:ea typeface="ＭＳ ゴシック" pitchFamily="49" charset="-128"/>
              </a:rPr>
              <a:t>Message-id: &lt;4E2E7E23.4020109@spamsource.zeon&gt;</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Return-Path: &lt;</a:t>
            </a:r>
            <a:r>
              <a:rPr lang="en-GB" altLang="ja-JP" sz="2000" b="1" dirty="0" err="1">
                <a:solidFill>
                  <a:srgbClr val="663300"/>
                </a:solidFill>
                <a:latin typeface="ＭＳ ゴシック" pitchFamily="49" charset="-128"/>
                <a:ea typeface="ＭＳ ゴシック" pitchFamily="49" charset="-128"/>
              </a:rPr>
              <a:t>kana@spamsource.zeon</a:t>
            </a:r>
            <a:r>
              <a:rPr lang="en-GB" altLang="ja-JP" sz="2000" b="1" dirty="0">
                <a:solidFill>
                  <a:srgbClr val="663300"/>
                </a:solidFill>
                <a:latin typeface="ＭＳ ゴシック" pitchFamily="49" charset="-128"/>
                <a:ea typeface="ＭＳ ゴシック" pitchFamily="49" charset="-128"/>
              </a:rPr>
              <a:t>&gt;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Delivered-To: me@grey.ep.sci.hokudai.ac.jp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a:t>
            </a:r>
            <a:r>
              <a:rPr lang="en-GB" altLang="ja-JP" sz="2000" b="1" dirty="0" err="1">
                <a:solidFill>
                  <a:srgbClr val="663300"/>
                </a:solidFill>
                <a:latin typeface="ＭＳ ゴシック" pitchFamily="49" charset="-128"/>
                <a:ea typeface="ＭＳ ゴシック" pitchFamily="49" charset="-128"/>
              </a:rPr>
              <a:t>qmail</a:t>
            </a:r>
            <a:r>
              <a:rPr lang="en-GB" altLang="ja-JP" sz="2000" b="1" dirty="0">
                <a:solidFill>
                  <a:srgbClr val="663300"/>
                </a:solidFill>
                <a:latin typeface="ＭＳ ゴシック" pitchFamily="49" charset="-128"/>
                <a:ea typeface="ＭＳ ゴシック" pitchFamily="49" charset="-128"/>
              </a:rPr>
              <a:t> 16872 invoked by </a:t>
            </a:r>
            <a:r>
              <a:rPr lang="en-GB" altLang="ja-JP" sz="2000" b="1" dirty="0" err="1">
                <a:solidFill>
                  <a:srgbClr val="663300"/>
                </a:solidFill>
                <a:latin typeface="ＭＳ ゴシック" pitchFamily="49" charset="-128"/>
                <a:ea typeface="ＭＳ ゴシック" pitchFamily="49" charset="-128"/>
              </a:rPr>
              <a:t>uid</a:t>
            </a:r>
            <a:r>
              <a:rPr lang="en-GB" altLang="ja-JP" sz="2000" b="1" dirty="0">
                <a:solidFill>
                  <a:srgbClr val="663300"/>
                </a:solidFill>
                <a:latin typeface="ＭＳ ゴシック" pitchFamily="49" charset="-128"/>
                <a:ea typeface="ＭＳ ゴシック" pitchFamily="49" charset="-128"/>
              </a:rPr>
              <a:t> 1467); 31 Jan 2016 07:28:45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from wickedrelay.com (HELO wickedrelay.com [</a:t>
            </a:r>
            <a:r>
              <a:rPr lang="en-GB" altLang="ja-JP" sz="2000" b="1" dirty="0" err="1">
                <a:solidFill>
                  <a:srgbClr val="663300"/>
                </a:solidFill>
                <a:latin typeface="ＭＳ ゴシック" pitchFamily="49" charset="-128"/>
                <a:ea typeface="ＭＳ ゴシック" pitchFamily="49" charset="-128"/>
              </a:rPr>
              <a:t>xxx.xxx.xx.xx</a:t>
            </a:r>
            <a:r>
              <a:rPr lang="en-GB" altLang="ja-JP" sz="2000" b="1" dirty="0">
                <a:solidFill>
                  <a:srgbClr val="663300"/>
                </a:solidFill>
                <a:latin typeface="ＭＳ ゴシック" pitchFamily="49" charset="-128"/>
                <a:ea typeface="ＭＳ ゴシック" pitchFamily="49" charset="-128"/>
              </a:rPr>
              <a:t>]) by grey.ep.sci.hokudai.ac.jp with SMTP id i0Q29oRl003847;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07:28:42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from </a:t>
            </a:r>
            <a:r>
              <a:rPr lang="en-GB" altLang="ja-JP" sz="2000" b="1" dirty="0" err="1">
                <a:solidFill>
                  <a:srgbClr val="663300"/>
                </a:solidFill>
                <a:latin typeface="ＭＳ ゴシック" pitchFamily="49" charset="-128"/>
                <a:ea typeface="ＭＳ ゴシック" pitchFamily="49" charset="-128"/>
              </a:rPr>
              <a:t>spamsource.zeon</a:t>
            </a:r>
            <a:r>
              <a:rPr lang="en-GB" altLang="ja-JP" sz="2000" b="1" dirty="0">
                <a:solidFill>
                  <a:srgbClr val="663300"/>
                </a:solidFill>
                <a:latin typeface="ＭＳ ゴシック" pitchFamily="49" charset="-128"/>
                <a:ea typeface="ＭＳ ゴシック" pitchFamily="49" charset="-128"/>
              </a:rPr>
              <a:t> (HELO </a:t>
            </a:r>
            <a:r>
              <a:rPr lang="en-GB" altLang="ja-JP" sz="2000" b="1" dirty="0" err="1">
                <a:solidFill>
                  <a:srgbClr val="663300"/>
                </a:solidFill>
                <a:latin typeface="ＭＳ ゴシック" pitchFamily="49" charset="-128"/>
                <a:ea typeface="ＭＳ ゴシック" pitchFamily="49" charset="-128"/>
              </a:rPr>
              <a:t>spamsource.zeon</a:t>
            </a:r>
            <a:r>
              <a:rPr lang="en-GB" altLang="ja-JP" sz="2000" b="1" dirty="0">
                <a:solidFill>
                  <a:srgbClr val="663300"/>
                </a:solidFill>
                <a:latin typeface="ＭＳ ゴシック" pitchFamily="49" charset="-128"/>
                <a:ea typeface="ＭＳ ゴシック" pitchFamily="49" charset="-128"/>
              </a:rPr>
              <a:t> [</a:t>
            </a:r>
            <a:r>
              <a:rPr lang="en-GB" altLang="ja-JP" sz="2000" b="1" dirty="0" err="1">
                <a:solidFill>
                  <a:srgbClr val="663300"/>
                </a:solidFill>
                <a:latin typeface="ＭＳ ゴシック" pitchFamily="49" charset="-128"/>
                <a:ea typeface="ＭＳ ゴシック" pitchFamily="49" charset="-128"/>
              </a:rPr>
              <a:t>xxx.xxx.xxx.xxx</a:t>
            </a:r>
            <a:r>
              <a:rPr lang="en-GB" altLang="ja-JP" sz="2000" b="1" dirty="0">
                <a:solidFill>
                  <a:srgbClr val="663300"/>
                </a:solidFill>
                <a:latin typeface="ＭＳ ゴシック" pitchFamily="49" charset="-128"/>
                <a:ea typeface="ＭＳ ゴシック" pitchFamily="49" charset="-128"/>
              </a:rPr>
              <a:t>]) by wickedrelay.com with SMTP id i0Q2A4lw004738;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07:28:33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MIME-Version: 1.0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Content-Type: multipart/alternative; charset=iso-2022-jp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Content-Transfer-Encoding: 7bit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From: kana &lt;</a:t>
            </a:r>
            <a:r>
              <a:rPr lang="en-GB" altLang="ja-JP" sz="2000" b="1" dirty="0" err="1">
                <a:solidFill>
                  <a:srgbClr val="663300"/>
                </a:solidFill>
                <a:latin typeface="ＭＳ ゴシック" pitchFamily="49" charset="-128"/>
                <a:ea typeface="ＭＳ ゴシック" pitchFamily="49" charset="-128"/>
              </a:rPr>
              <a:t>kana@spamsource.zeon</a:t>
            </a:r>
            <a:r>
              <a:rPr lang="en-GB" altLang="ja-JP" sz="2000" b="1" dirty="0">
                <a:solidFill>
                  <a:srgbClr val="663300"/>
                </a:solidFill>
                <a:latin typeface="ＭＳ ゴシック" pitchFamily="49" charset="-128"/>
                <a:ea typeface="ＭＳ ゴシック" pitchFamily="49" charset="-128"/>
              </a:rPr>
              <a:t>&gt;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To: me@ep.sci.hokudai.ac.jp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Subject: </a:t>
            </a:r>
            <a:r>
              <a:rPr lang="ja-JP" altLang="en-US" sz="2000" b="1" dirty="0">
                <a:solidFill>
                  <a:srgbClr val="663300"/>
                </a:solidFill>
                <a:latin typeface="ＭＳ ゴシック" pitchFamily="49" charset="-128"/>
                <a:ea typeface="ＭＳ ゴシック" pitchFamily="49" charset="-128"/>
              </a:rPr>
              <a:t>メールアドレス変えました</a:t>
            </a:r>
            <a:r>
              <a:rPr lang="en-GB" altLang="ja-JP" sz="2000" b="1" dirty="0">
                <a:solidFill>
                  <a:srgbClr val="663300"/>
                </a:solidFill>
                <a:latin typeface="ＭＳ ゴシック" pitchFamily="49" charset="-128"/>
                <a:ea typeface="ＭＳ ゴシック" pitchFamily="49" charset="-128"/>
              </a:rPr>
              <a:t> !!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Date: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16:28:33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X-Mailer: </a:t>
            </a:r>
            <a:r>
              <a:rPr lang="en-GB" altLang="ja-JP" sz="2000" b="1" dirty="0" err="1">
                <a:solidFill>
                  <a:srgbClr val="663300"/>
                </a:solidFill>
                <a:latin typeface="ＭＳ ゴシック" pitchFamily="49" charset="-128"/>
                <a:ea typeface="ＭＳ ゴシック" pitchFamily="49" charset="-128"/>
              </a:rPr>
              <a:t>TSmtpClient</a:t>
            </a:r>
            <a:r>
              <a:rPr lang="en-GB" altLang="ja-JP" sz="2000" b="1" dirty="0">
                <a:solidFill>
                  <a:srgbClr val="663300"/>
                </a:solidFill>
                <a:latin typeface="ＭＳ ゴシック" pitchFamily="49" charset="-128"/>
                <a:ea typeface="ＭＳ ゴシック" pitchFamily="49" charset="-128"/>
              </a:rPr>
              <a:t> ver. 1.0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	</a:t>
            </a: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カナだよ～！！久しぶり！！</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メルアド変更しました！！</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↓をクリックしてアドレス登録お願いします☆</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kana@junonmail.com &lt;www.awarawe14124.festivorate.com&gt;</a:t>
            </a:r>
          </a:p>
        </p:txBody>
      </p:sp>
      <p:sp>
        <p:nvSpPr>
          <p:cNvPr id="32772" name="Rectangle 3"/>
          <p:cNvSpPr>
            <a:spLocks noChangeArrowheads="1"/>
          </p:cNvSpPr>
          <p:nvPr/>
        </p:nvSpPr>
        <p:spPr bwMode="auto">
          <a:xfrm>
            <a:off x="250825" y="836613"/>
            <a:ext cx="5616575" cy="358775"/>
          </a:xfrm>
          <a:prstGeom prst="rect">
            <a:avLst/>
          </a:prstGeom>
          <a:noFill/>
          <a:ln w="3816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32773" name="AutoShape 4"/>
          <p:cNvSpPr>
            <a:spLocks noChangeArrowheads="1"/>
          </p:cNvSpPr>
          <p:nvPr/>
        </p:nvSpPr>
        <p:spPr bwMode="auto">
          <a:xfrm>
            <a:off x="3348038" y="1916113"/>
            <a:ext cx="4572000" cy="863600"/>
          </a:xfrm>
          <a:prstGeom prst="wedgeRoundRectCallout">
            <a:avLst>
              <a:gd name="adj1" fmla="val -43769"/>
              <a:gd name="adj2" fmla="val -121625"/>
              <a:gd name="adj3" fmla="val 16667"/>
            </a:avLst>
          </a:prstGeom>
          <a:solidFill>
            <a:schemeClr val="accent1">
              <a:lumMod val="20000"/>
              <a:lumOff val="80000"/>
            </a:schemeClr>
          </a:solidFill>
          <a:ln w="25400">
            <a:solidFill>
              <a:srgbClr val="3399FF"/>
            </a:solidFill>
          </a:ln>
          <a:effectLst>
            <a:outerShdw dir="2700000" algn="ctr" rotWithShape="0">
              <a:srgbClr val="808080">
                <a:alpha val="50026"/>
              </a:srgbClr>
            </a:outerShdw>
          </a:effectLst>
          <a:extLst/>
        </p:spPr>
        <p:txBody>
          <a:bodyPr lIns="90000" tIns="46800" rIns="90000" bIns="46800" anchor="ctr"/>
          <a:lstStyle/>
          <a:p>
            <a:pPr algn="ctr">
              <a:lnSpc>
                <a:spcPct val="91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dirty="0" err="1">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配送先のメールアドレス</a:t>
            </a:r>
            <a:endParaRPr lang="en-GB" sz="28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p:txBody>
      </p:sp>
    </p:spTree>
    <p:extLst>
      <p:ext uri="{BB962C8B-B14F-4D97-AF65-F5344CB8AC3E}">
        <p14:creationId xmlns:p14="http://schemas.microsoft.com/office/powerpoint/2010/main" val="1976559155"/>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50825" y="260350"/>
            <a:ext cx="8642350" cy="653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9pPr>
          </a:lstStyle>
          <a:p>
            <a:pPr eaLnBrk="1" hangingPunct="1">
              <a:lnSpc>
                <a:spcPct val="91000"/>
              </a:lnSpc>
            </a:pPr>
            <a:r>
              <a:rPr lang="en-GB" altLang="ja-JP" sz="2000" b="1" dirty="0">
                <a:solidFill>
                  <a:srgbClr val="663300"/>
                </a:solidFill>
                <a:latin typeface="ＭＳ ゴシック" pitchFamily="49" charset="-128"/>
                <a:ea typeface="ＭＳ ゴシック" pitchFamily="49" charset="-128"/>
              </a:rPr>
              <a:t>Message-id: &lt;4E2E7E23.4020109@spamsource.zeon&gt;</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Return-Path: &lt;</a:t>
            </a:r>
            <a:r>
              <a:rPr lang="en-GB" altLang="ja-JP" sz="2000" b="1" dirty="0" err="1">
                <a:solidFill>
                  <a:srgbClr val="663300"/>
                </a:solidFill>
                <a:latin typeface="ＭＳ ゴシック" pitchFamily="49" charset="-128"/>
                <a:ea typeface="ＭＳ ゴシック" pitchFamily="49" charset="-128"/>
              </a:rPr>
              <a:t>kana@spamsource.zeon</a:t>
            </a:r>
            <a:r>
              <a:rPr lang="en-GB" altLang="ja-JP" sz="2000" b="1" dirty="0">
                <a:solidFill>
                  <a:srgbClr val="663300"/>
                </a:solidFill>
                <a:latin typeface="ＭＳ ゴシック" pitchFamily="49" charset="-128"/>
                <a:ea typeface="ＭＳ ゴシック" pitchFamily="49" charset="-128"/>
              </a:rPr>
              <a:t>&gt;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Delivered-To: me@grey.ep.sci.hokudai.ac.jp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a:t>
            </a:r>
            <a:r>
              <a:rPr lang="en-GB" altLang="ja-JP" sz="2000" b="1" dirty="0" err="1">
                <a:solidFill>
                  <a:srgbClr val="663300"/>
                </a:solidFill>
                <a:latin typeface="ＭＳ ゴシック" pitchFamily="49" charset="-128"/>
                <a:ea typeface="ＭＳ ゴシック" pitchFamily="49" charset="-128"/>
              </a:rPr>
              <a:t>qmail</a:t>
            </a:r>
            <a:r>
              <a:rPr lang="en-GB" altLang="ja-JP" sz="2000" b="1" dirty="0">
                <a:solidFill>
                  <a:srgbClr val="663300"/>
                </a:solidFill>
                <a:latin typeface="ＭＳ ゴシック" pitchFamily="49" charset="-128"/>
                <a:ea typeface="ＭＳ ゴシック" pitchFamily="49" charset="-128"/>
              </a:rPr>
              <a:t> 16872 invoked by </a:t>
            </a:r>
            <a:r>
              <a:rPr lang="en-GB" altLang="ja-JP" sz="2000" b="1" dirty="0" err="1">
                <a:solidFill>
                  <a:srgbClr val="663300"/>
                </a:solidFill>
                <a:latin typeface="ＭＳ ゴシック" pitchFamily="49" charset="-128"/>
                <a:ea typeface="ＭＳ ゴシック" pitchFamily="49" charset="-128"/>
              </a:rPr>
              <a:t>uid</a:t>
            </a:r>
            <a:r>
              <a:rPr lang="en-GB" altLang="ja-JP" sz="2000" b="1" dirty="0">
                <a:solidFill>
                  <a:srgbClr val="663300"/>
                </a:solidFill>
                <a:latin typeface="ＭＳ ゴシック" pitchFamily="49" charset="-128"/>
                <a:ea typeface="ＭＳ ゴシック" pitchFamily="49" charset="-128"/>
              </a:rPr>
              <a:t> 1467); 31 Jan 2016 07:28:45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from wickedrelay.com (HELO wickedrelay.com [</a:t>
            </a:r>
            <a:r>
              <a:rPr lang="en-GB" altLang="ja-JP" sz="2000" b="1" dirty="0" err="1">
                <a:solidFill>
                  <a:srgbClr val="663300"/>
                </a:solidFill>
                <a:latin typeface="ＭＳ ゴシック" pitchFamily="49" charset="-128"/>
                <a:ea typeface="ＭＳ ゴシック" pitchFamily="49" charset="-128"/>
              </a:rPr>
              <a:t>xxx.xxx.xx.xx</a:t>
            </a:r>
            <a:r>
              <a:rPr lang="en-GB" altLang="ja-JP" sz="2000" b="1" dirty="0">
                <a:solidFill>
                  <a:srgbClr val="663300"/>
                </a:solidFill>
                <a:latin typeface="ＭＳ ゴシック" pitchFamily="49" charset="-128"/>
                <a:ea typeface="ＭＳ ゴシック" pitchFamily="49" charset="-128"/>
              </a:rPr>
              <a:t>]) by grey.ep.sci.hokudai.ac.jp with SMTP id i0Q29oRl003847;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07:28:42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from </a:t>
            </a:r>
            <a:r>
              <a:rPr lang="en-GB" altLang="ja-JP" sz="2000" b="1" dirty="0" err="1">
                <a:solidFill>
                  <a:srgbClr val="663300"/>
                </a:solidFill>
                <a:latin typeface="ＭＳ ゴシック" pitchFamily="49" charset="-128"/>
                <a:ea typeface="ＭＳ ゴシック" pitchFamily="49" charset="-128"/>
              </a:rPr>
              <a:t>spamsource.zeon</a:t>
            </a:r>
            <a:r>
              <a:rPr lang="en-GB" altLang="ja-JP" sz="2000" b="1" dirty="0">
                <a:solidFill>
                  <a:srgbClr val="663300"/>
                </a:solidFill>
                <a:latin typeface="ＭＳ ゴシック" pitchFamily="49" charset="-128"/>
                <a:ea typeface="ＭＳ ゴシック" pitchFamily="49" charset="-128"/>
              </a:rPr>
              <a:t> (HELO </a:t>
            </a:r>
            <a:r>
              <a:rPr lang="en-GB" altLang="ja-JP" sz="2000" b="1" dirty="0" err="1">
                <a:solidFill>
                  <a:srgbClr val="663300"/>
                </a:solidFill>
                <a:latin typeface="ＭＳ ゴシック" pitchFamily="49" charset="-128"/>
                <a:ea typeface="ＭＳ ゴシック" pitchFamily="49" charset="-128"/>
              </a:rPr>
              <a:t>spamsource.zeon</a:t>
            </a:r>
            <a:r>
              <a:rPr lang="en-GB" altLang="ja-JP" sz="2000" b="1" dirty="0">
                <a:solidFill>
                  <a:srgbClr val="663300"/>
                </a:solidFill>
                <a:latin typeface="ＭＳ ゴシック" pitchFamily="49" charset="-128"/>
                <a:ea typeface="ＭＳ ゴシック" pitchFamily="49" charset="-128"/>
              </a:rPr>
              <a:t> [</a:t>
            </a:r>
            <a:r>
              <a:rPr lang="en-GB" altLang="ja-JP" sz="2000" b="1" dirty="0" err="1">
                <a:solidFill>
                  <a:srgbClr val="663300"/>
                </a:solidFill>
                <a:latin typeface="ＭＳ ゴシック" pitchFamily="49" charset="-128"/>
                <a:ea typeface="ＭＳ ゴシック" pitchFamily="49" charset="-128"/>
              </a:rPr>
              <a:t>xxx.xxx.xxx.xxx</a:t>
            </a:r>
            <a:r>
              <a:rPr lang="en-GB" altLang="ja-JP" sz="2000" b="1" dirty="0">
                <a:solidFill>
                  <a:srgbClr val="663300"/>
                </a:solidFill>
                <a:latin typeface="ＭＳ ゴシック" pitchFamily="49" charset="-128"/>
                <a:ea typeface="ＭＳ ゴシック" pitchFamily="49" charset="-128"/>
              </a:rPr>
              <a:t>]) by wickedrelay.com with SMTP id i0Q2A4lw004738;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07:28:33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MIME-Version: 1.0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Content-Type: multipart/alternative; charset=iso-2022-jp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Content-Transfer-Encoding: 7bit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From: kana &lt;</a:t>
            </a:r>
            <a:r>
              <a:rPr lang="en-GB" altLang="ja-JP" sz="2000" b="1" dirty="0" err="1">
                <a:solidFill>
                  <a:srgbClr val="663300"/>
                </a:solidFill>
                <a:latin typeface="ＭＳ ゴシック" pitchFamily="49" charset="-128"/>
                <a:ea typeface="ＭＳ ゴシック" pitchFamily="49" charset="-128"/>
              </a:rPr>
              <a:t>kana@spamsource.zeon</a:t>
            </a:r>
            <a:r>
              <a:rPr lang="en-GB" altLang="ja-JP" sz="2000" b="1" dirty="0">
                <a:solidFill>
                  <a:srgbClr val="663300"/>
                </a:solidFill>
                <a:latin typeface="ＭＳ ゴシック" pitchFamily="49" charset="-128"/>
                <a:ea typeface="ＭＳ ゴシック" pitchFamily="49" charset="-128"/>
              </a:rPr>
              <a:t>&gt;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To: me@ep.sci.hokudai.ac.jp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Subject: </a:t>
            </a:r>
            <a:r>
              <a:rPr lang="ja-JP" altLang="en-US" sz="2000" b="1" dirty="0">
                <a:solidFill>
                  <a:srgbClr val="663300"/>
                </a:solidFill>
                <a:latin typeface="ＭＳ ゴシック" pitchFamily="49" charset="-128"/>
                <a:ea typeface="ＭＳ ゴシック" pitchFamily="49" charset="-128"/>
              </a:rPr>
              <a:t>メールアドレス変えました</a:t>
            </a:r>
            <a:r>
              <a:rPr lang="en-GB" altLang="ja-JP" sz="2000" b="1" dirty="0">
                <a:solidFill>
                  <a:srgbClr val="663300"/>
                </a:solidFill>
                <a:latin typeface="ＭＳ ゴシック" pitchFamily="49" charset="-128"/>
                <a:ea typeface="ＭＳ ゴシック" pitchFamily="49" charset="-128"/>
              </a:rPr>
              <a:t> !!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Date: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16:28:33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X-Mailer: </a:t>
            </a:r>
            <a:r>
              <a:rPr lang="en-GB" altLang="ja-JP" sz="2000" b="1" dirty="0" err="1">
                <a:solidFill>
                  <a:srgbClr val="663300"/>
                </a:solidFill>
                <a:latin typeface="ＭＳ ゴシック" pitchFamily="49" charset="-128"/>
                <a:ea typeface="ＭＳ ゴシック" pitchFamily="49" charset="-128"/>
              </a:rPr>
              <a:t>TSmtpClient</a:t>
            </a:r>
            <a:r>
              <a:rPr lang="en-GB" altLang="ja-JP" sz="2000" b="1" dirty="0">
                <a:solidFill>
                  <a:srgbClr val="663300"/>
                </a:solidFill>
                <a:latin typeface="ＭＳ ゴシック" pitchFamily="49" charset="-128"/>
                <a:ea typeface="ＭＳ ゴシック" pitchFamily="49" charset="-128"/>
              </a:rPr>
              <a:t> ver. 1.0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	</a:t>
            </a: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カナだよ～！！久しぶり！！</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メルアド変更しました！！</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↓をクリックしてアドレス登録お願いします☆</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kana@junonmail.com &lt;www.awarawe14124.festivorate.com&gt;</a:t>
            </a:r>
          </a:p>
        </p:txBody>
      </p:sp>
      <p:sp>
        <p:nvSpPr>
          <p:cNvPr id="33796" name="Rectangle 3"/>
          <p:cNvSpPr>
            <a:spLocks noChangeArrowheads="1"/>
          </p:cNvSpPr>
          <p:nvPr/>
        </p:nvSpPr>
        <p:spPr bwMode="auto">
          <a:xfrm>
            <a:off x="179388" y="1125538"/>
            <a:ext cx="8569325" cy="1943100"/>
          </a:xfrm>
          <a:prstGeom prst="rect">
            <a:avLst/>
          </a:prstGeom>
          <a:noFill/>
          <a:ln w="3816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33797" name="AutoShape 4"/>
          <p:cNvSpPr>
            <a:spLocks noChangeArrowheads="1"/>
          </p:cNvSpPr>
          <p:nvPr/>
        </p:nvSpPr>
        <p:spPr bwMode="auto">
          <a:xfrm>
            <a:off x="1713298" y="3716338"/>
            <a:ext cx="6963978" cy="1684337"/>
          </a:xfrm>
          <a:prstGeom prst="wedgeRoundRectCallout">
            <a:avLst>
              <a:gd name="adj1" fmla="val -39699"/>
              <a:gd name="adj2" fmla="val -82597"/>
              <a:gd name="adj3" fmla="val 16667"/>
            </a:avLst>
          </a:prstGeom>
          <a:solidFill>
            <a:schemeClr val="accent1">
              <a:lumMod val="20000"/>
              <a:lumOff val="80000"/>
            </a:schemeClr>
          </a:solidFill>
          <a:ln w="25400">
            <a:solidFill>
              <a:srgbClr val="3399FF"/>
            </a:solidFill>
          </a:ln>
          <a:effectLst>
            <a:outerShdw dir="2700000" algn="ctr" rotWithShape="0">
              <a:srgbClr val="808080">
                <a:alpha val="50026"/>
              </a:srgbClr>
            </a:outerShdw>
          </a:effectLst>
          <a:extLst/>
        </p:spPr>
        <p:txBody>
          <a:bodyPr wrap="none" anchor="ctr"/>
          <a:lstStyle/>
          <a:p>
            <a:r>
              <a:rPr lang="ja-JP" altLang="en-GB" sz="28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このメールが経由してきたサーバ情報．</a:t>
            </a:r>
            <a:endParaRPr lang="en-US" altLang="ja-JP" sz="28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a:p>
            <a:r>
              <a:rPr lang="ja-JP" altLang="en-GB" sz="28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複数のサーバを経由してきたメールには，</a:t>
            </a:r>
            <a:endParaRPr lang="en-US" altLang="ja-JP" sz="28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a:p>
            <a:r>
              <a:rPr lang="ja-JP" altLang="en-GB" sz="28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いくつもの「</a:t>
            </a:r>
            <a:r>
              <a:rPr lang="en-GB" altLang="ja-JP" sz="28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Received:</a:t>
            </a:r>
            <a:r>
              <a:rPr lang="ja-JP" altLang="en-GB" sz="28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」がついている</a:t>
            </a:r>
          </a:p>
        </p:txBody>
      </p:sp>
    </p:spTree>
    <p:extLst>
      <p:ext uri="{BB962C8B-B14F-4D97-AF65-F5344CB8AC3E}">
        <p14:creationId xmlns:p14="http://schemas.microsoft.com/office/powerpoint/2010/main" val="3638283867"/>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50825" y="260350"/>
            <a:ext cx="8642350" cy="653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9pPr>
          </a:lstStyle>
          <a:p>
            <a:pPr eaLnBrk="1" hangingPunct="1">
              <a:lnSpc>
                <a:spcPct val="91000"/>
              </a:lnSpc>
            </a:pPr>
            <a:r>
              <a:rPr lang="en-GB" altLang="ja-JP" sz="2000" b="1" dirty="0">
                <a:solidFill>
                  <a:srgbClr val="663300"/>
                </a:solidFill>
                <a:latin typeface="ＭＳ ゴシック" pitchFamily="49" charset="-128"/>
                <a:ea typeface="ＭＳ ゴシック" pitchFamily="49" charset="-128"/>
              </a:rPr>
              <a:t>Message-id: &lt;4E2E7E23.4020109@spamsource.zeon&gt;</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Return-Path: &lt;</a:t>
            </a:r>
            <a:r>
              <a:rPr lang="en-GB" altLang="ja-JP" sz="2000" b="1" dirty="0" err="1">
                <a:solidFill>
                  <a:srgbClr val="663300"/>
                </a:solidFill>
                <a:latin typeface="ＭＳ ゴシック" pitchFamily="49" charset="-128"/>
                <a:ea typeface="ＭＳ ゴシック" pitchFamily="49" charset="-128"/>
              </a:rPr>
              <a:t>kana@spamsource.zeon</a:t>
            </a:r>
            <a:r>
              <a:rPr lang="en-GB" altLang="ja-JP" sz="2000" b="1" dirty="0">
                <a:solidFill>
                  <a:srgbClr val="663300"/>
                </a:solidFill>
                <a:latin typeface="ＭＳ ゴシック" pitchFamily="49" charset="-128"/>
                <a:ea typeface="ＭＳ ゴシック" pitchFamily="49" charset="-128"/>
              </a:rPr>
              <a:t>&gt;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Delivered-To: me@grey.ep.sci.hokudai.ac.jp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a:t>
            </a:r>
            <a:r>
              <a:rPr lang="en-GB" altLang="ja-JP" sz="2000" b="1" dirty="0" err="1">
                <a:solidFill>
                  <a:srgbClr val="663300"/>
                </a:solidFill>
                <a:latin typeface="ＭＳ ゴシック" pitchFamily="49" charset="-128"/>
                <a:ea typeface="ＭＳ ゴシック" pitchFamily="49" charset="-128"/>
              </a:rPr>
              <a:t>qmail</a:t>
            </a:r>
            <a:r>
              <a:rPr lang="en-GB" altLang="ja-JP" sz="2000" b="1" dirty="0">
                <a:solidFill>
                  <a:srgbClr val="663300"/>
                </a:solidFill>
                <a:latin typeface="ＭＳ ゴシック" pitchFamily="49" charset="-128"/>
                <a:ea typeface="ＭＳ ゴシック" pitchFamily="49" charset="-128"/>
              </a:rPr>
              <a:t> 16872 invoked by </a:t>
            </a:r>
            <a:r>
              <a:rPr lang="en-GB" altLang="ja-JP" sz="2000" b="1" dirty="0" err="1">
                <a:solidFill>
                  <a:srgbClr val="663300"/>
                </a:solidFill>
                <a:latin typeface="ＭＳ ゴシック" pitchFamily="49" charset="-128"/>
                <a:ea typeface="ＭＳ ゴシック" pitchFamily="49" charset="-128"/>
              </a:rPr>
              <a:t>uid</a:t>
            </a:r>
            <a:r>
              <a:rPr lang="en-GB" altLang="ja-JP" sz="2000" b="1" dirty="0">
                <a:solidFill>
                  <a:srgbClr val="663300"/>
                </a:solidFill>
                <a:latin typeface="ＭＳ ゴシック" pitchFamily="49" charset="-128"/>
                <a:ea typeface="ＭＳ ゴシック" pitchFamily="49" charset="-128"/>
              </a:rPr>
              <a:t> 1467); 31 Jan 2016 07:28:45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from wickedrelay.com (HELO wickedrelay.com [</a:t>
            </a:r>
            <a:r>
              <a:rPr lang="en-GB" altLang="ja-JP" sz="2000" b="1" dirty="0" err="1">
                <a:solidFill>
                  <a:srgbClr val="663300"/>
                </a:solidFill>
                <a:latin typeface="ＭＳ ゴシック" pitchFamily="49" charset="-128"/>
                <a:ea typeface="ＭＳ ゴシック" pitchFamily="49" charset="-128"/>
              </a:rPr>
              <a:t>xxx.xxx.xx.xx</a:t>
            </a:r>
            <a:r>
              <a:rPr lang="en-GB" altLang="ja-JP" sz="2000" b="1" dirty="0">
                <a:solidFill>
                  <a:srgbClr val="663300"/>
                </a:solidFill>
                <a:latin typeface="ＭＳ ゴシック" pitchFamily="49" charset="-128"/>
                <a:ea typeface="ＭＳ ゴシック" pitchFamily="49" charset="-128"/>
              </a:rPr>
              <a:t>]) by grey.ep.sci.hokudai.ac.jp with SMTP id i0Q29oRl003847;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07:28:42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from </a:t>
            </a:r>
            <a:r>
              <a:rPr lang="en-GB" altLang="ja-JP" sz="2000" b="1" dirty="0" err="1">
                <a:solidFill>
                  <a:srgbClr val="663300"/>
                </a:solidFill>
                <a:latin typeface="ＭＳ ゴシック" pitchFamily="49" charset="-128"/>
                <a:ea typeface="ＭＳ ゴシック" pitchFamily="49" charset="-128"/>
              </a:rPr>
              <a:t>spamsource.zeon</a:t>
            </a:r>
            <a:r>
              <a:rPr lang="en-GB" altLang="ja-JP" sz="2000" b="1" dirty="0">
                <a:solidFill>
                  <a:srgbClr val="663300"/>
                </a:solidFill>
                <a:latin typeface="ＭＳ ゴシック" pitchFamily="49" charset="-128"/>
                <a:ea typeface="ＭＳ ゴシック" pitchFamily="49" charset="-128"/>
              </a:rPr>
              <a:t> (HELO </a:t>
            </a:r>
            <a:r>
              <a:rPr lang="en-GB" altLang="ja-JP" sz="2000" b="1" dirty="0" err="1">
                <a:solidFill>
                  <a:srgbClr val="663300"/>
                </a:solidFill>
                <a:latin typeface="ＭＳ ゴシック" pitchFamily="49" charset="-128"/>
                <a:ea typeface="ＭＳ ゴシック" pitchFamily="49" charset="-128"/>
              </a:rPr>
              <a:t>spamsource.zeon</a:t>
            </a:r>
            <a:r>
              <a:rPr lang="en-GB" altLang="ja-JP" sz="2000" b="1" dirty="0">
                <a:solidFill>
                  <a:srgbClr val="663300"/>
                </a:solidFill>
                <a:latin typeface="ＭＳ ゴシック" pitchFamily="49" charset="-128"/>
                <a:ea typeface="ＭＳ ゴシック" pitchFamily="49" charset="-128"/>
              </a:rPr>
              <a:t> [</a:t>
            </a:r>
            <a:r>
              <a:rPr lang="en-GB" altLang="ja-JP" sz="2000" b="1" dirty="0" err="1">
                <a:solidFill>
                  <a:srgbClr val="663300"/>
                </a:solidFill>
                <a:latin typeface="ＭＳ ゴシック" pitchFamily="49" charset="-128"/>
                <a:ea typeface="ＭＳ ゴシック" pitchFamily="49" charset="-128"/>
              </a:rPr>
              <a:t>xxx.xxx.xxx.xxx</a:t>
            </a:r>
            <a:r>
              <a:rPr lang="en-GB" altLang="ja-JP" sz="2000" b="1" dirty="0">
                <a:solidFill>
                  <a:srgbClr val="663300"/>
                </a:solidFill>
                <a:latin typeface="ＭＳ ゴシック" pitchFamily="49" charset="-128"/>
                <a:ea typeface="ＭＳ ゴシック" pitchFamily="49" charset="-128"/>
              </a:rPr>
              <a:t>]) by wickedrelay.com with SMTP id i0Q2A4lw004738;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07:28:33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MIME-Version: 1.0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Content-Type: multipart/alternative; charset=iso-2022-jp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Content-Transfer-Encoding: 7bit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From: kana &lt;</a:t>
            </a:r>
            <a:r>
              <a:rPr lang="en-GB" altLang="ja-JP" sz="2000" b="1" dirty="0" err="1">
                <a:solidFill>
                  <a:srgbClr val="663300"/>
                </a:solidFill>
                <a:latin typeface="ＭＳ ゴシック" pitchFamily="49" charset="-128"/>
                <a:ea typeface="ＭＳ ゴシック" pitchFamily="49" charset="-128"/>
              </a:rPr>
              <a:t>kana@spamsource.zeon</a:t>
            </a:r>
            <a:r>
              <a:rPr lang="en-GB" altLang="ja-JP" sz="2000" b="1" dirty="0">
                <a:solidFill>
                  <a:srgbClr val="663300"/>
                </a:solidFill>
                <a:latin typeface="ＭＳ ゴシック" pitchFamily="49" charset="-128"/>
                <a:ea typeface="ＭＳ ゴシック" pitchFamily="49" charset="-128"/>
              </a:rPr>
              <a:t>&gt;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To: me@ep.sci.hokudai.ac.jp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Subject: </a:t>
            </a:r>
            <a:r>
              <a:rPr lang="ja-JP" altLang="en-US" sz="2000" b="1" dirty="0">
                <a:solidFill>
                  <a:srgbClr val="663300"/>
                </a:solidFill>
                <a:latin typeface="ＭＳ ゴシック" pitchFamily="49" charset="-128"/>
                <a:ea typeface="ＭＳ ゴシック" pitchFamily="49" charset="-128"/>
              </a:rPr>
              <a:t>メールアドレス変えました</a:t>
            </a:r>
            <a:r>
              <a:rPr lang="en-GB" altLang="ja-JP" sz="2000" b="1" dirty="0">
                <a:solidFill>
                  <a:srgbClr val="663300"/>
                </a:solidFill>
                <a:latin typeface="ＭＳ ゴシック" pitchFamily="49" charset="-128"/>
                <a:ea typeface="ＭＳ ゴシック" pitchFamily="49" charset="-128"/>
              </a:rPr>
              <a:t> !!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Date: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16:28:33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X-Mailer: </a:t>
            </a:r>
            <a:r>
              <a:rPr lang="en-GB" altLang="ja-JP" sz="2000" b="1" dirty="0" err="1">
                <a:solidFill>
                  <a:srgbClr val="663300"/>
                </a:solidFill>
                <a:latin typeface="ＭＳ ゴシック" pitchFamily="49" charset="-128"/>
                <a:ea typeface="ＭＳ ゴシック" pitchFamily="49" charset="-128"/>
              </a:rPr>
              <a:t>TSmtpClient</a:t>
            </a:r>
            <a:r>
              <a:rPr lang="en-GB" altLang="ja-JP" sz="2000" b="1" dirty="0">
                <a:solidFill>
                  <a:srgbClr val="663300"/>
                </a:solidFill>
                <a:latin typeface="ＭＳ ゴシック" pitchFamily="49" charset="-128"/>
                <a:ea typeface="ＭＳ ゴシック" pitchFamily="49" charset="-128"/>
              </a:rPr>
              <a:t> ver. 1.0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	</a:t>
            </a: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カナだよ～！！久しぶり！！</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メルアド変更しました！！</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↓をクリックしてアドレス登録お願いします☆</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kana@junonmail.com &lt;www.awarawe14124.festivorate.com&gt;</a:t>
            </a:r>
          </a:p>
        </p:txBody>
      </p:sp>
      <p:sp>
        <p:nvSpPr>
          <p:cNvPr id="34820" name="Rectangle 3"/>
          <p:cNvSpPr>
            <a:spLocks noChangeArrowheads="1"/>
          </p:cNvSpPr>
          <p:nvPr/>
        </p:nvSpPr>
        <p:spPr bwMode="auto">
          <a:xfrm>
            <a:off x="250825" y="2997200"/>
            <a:ext cx="2520950" cy="360363"/>
          </a:xfrm>
          <a:prstGeom prst="rect">
            <a:avLst/>
          </a:prstGeom>
          <a:noFill/>
          <a:ln w="3816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34821" name="AutoShape 4"/>
          <p:cNvSpPr>
            <a:spLocks noChangeArrowheads="1"/>
          </p:cNvSpPr>
          <p:nvPr/>
        </p:nvSpPr>
        <p:spPr bwMode="auto">
          <a:xfrm>
            <a:off x="1771048" y="3860800"/>
            <a:ext cx="3305777" cy="720725"/>
          </a:xfrm>
          <a:prstGeom prst="wedgeRoundRectCallout">
            <a:avLst>
              <a:gd name="adj1" fmla="val -65759"/>
              <a:gd name="adj2" fmla="val -105949"/>
              <a:gd name="adj3" fmla="val 16667"/>
            </a:avLst>
          </a:prstGeom>
          <a:solidFill>
            <a:schemeClr val="accent1">
              <a:lumMod val="20000"/>
              <a:lumOff val="80000"/>
            </a:schemeClr>
          </a:solidFill>
          <a:ln w="25400">
            <a:solidFill>
              <a:srgbClr val="3399FF"/>
            </a:solidFill>
          </a:ln>
          <a:effectLst>
            <a:outerShdw dir="2700000" algn="ctr" rotWithShape="0">
              <a:srgbClr val="808080">
                <a:alpha val="50026"/>
              </a:srgbClr>
            </a:outerShdw>
          </a:effectLst>
          <a:extLst/>
        </p:spPr>
        <p:txBody>
          <a:bodyPr lIns="90000" tIns="46800" rIns="90000" bIns="46800" anchor="ctr"/>
          <a:lstStyle/>
          <a:p>
            <a:pPr algn="ctr">
              <a:lnSpc>
                <a:spcPct val="91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tLang="ja-JP" sz="28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MIME </a:t>
            </a:r>
            <a:r>
              <a:rPr lang="en-GB" sz="2800" dirty="0" err="1">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のバージョン</a:t>
            </a:r>
            <a:endParaRPr lang="en-GB" sz="28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p:txBody>
      </p:sp>
    </p:spTree>
    <p:extLst>
      <p:ext uri="{BB962C8B-B14F-4D97-AF65-F5344CB8AC3E}">
        <p14:creationId xmlns:p14="http://schemas.microsoft.com/office/powerpoint/2010/main" val="923200810"/>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50825" y="260350"/>
            <a:ext cx="8642350" cy="653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9pPr>
          </a:lstStyle>
          <a:p>
            <a:pPr eaLnBrk="1" hangingPunct="1">
              <a:lnSpc>
                <a:spcPct val="91000"/>
              </a:lnSpc>
            </a:pPr>
            <a:r>
              <a:rPr lang="en-GB" altLang="ja-JP" sz="2000" b="1" dirty="0">
                <a:solidFill>
                  <a:srgbClr val="663300"/>
                </a:solidFill>
                <a:latin typeface="ＭＳ ゴシック" pitchFamily="49" charset="-128"/>
                <a:ea typeface="ＭＳ ゴシック" pitchFamily="49" charset="-128"/>
              </a:rPr>
              <a:t>Message-id: &lt;4E2E7E23.4020109@spamsource.zeon&gt;</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Return-Path: &lt;</a:t>
            </a:r>
            <a:r>
              <a:rPr lang="en-GB" altLang="ja-JP" sz="2000" b="1" dirty="0" err="1">
                <a:solidFill>
                  <a:srgbClr val="663300"/>
                </a:solidFill>
                <a:latin typeface="ＭＳ ゴシック" pitchFamily="49" charset="-128"/>
                <a:ea typeface="ＭＳ ゴシック" pitchFamily="49" charset="-128"/>
              </a:rPr>
              <a:t>kana@spamsource.zeon</a:t>
            </a:r>
            <a:r>
              <a:rPr lang="en-GB" altLang="ja-JP" sz="2000" b="1" dirty="0">
                <a:solidFill>
                  <a:srgbClr val="663300"/>
                </a:solidFill>
                <a:latin typeface="ＭＳ ゴシック" pitchFamily="49" charset="-128"/>
                <a:ea typeface="ＭＳ ゴシック" pitchFamily="49" charset="-128"/>
              </a:rPr>
              <a:t>&gt;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Delivered-To: me@grey.ep.sci.hokudai.ac.jp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a:t>
            </a:r>
            <a:r>
              <a:rPr lang="en-GB" altLang="ja-JP" sz="2000" b="1" dirty="0" err="1">
                <a:solidFill>
                  <a:srgbClr val="663300"/>
                </a:solidFill>
                <a:latin typeface="ＭＳ ゴシック" pitchFamily="49" charset="-128"/>
                <a:ea typeface="ＭＳ ゴシック" pitchFamily="49" charset="-128"/>
              </a:rPr>
              <a:t>qmail</a:t>
            </a:r>
            <a:r>
              <a:rPr lang="en-GB" altLang="ja-JP" sz="2000" b="1" dirty="0">
                <a:solidFill>
                  <a:srgbClr val="663300"/>
                </a:solidFill>
                <a:latin typeface="ＭＳ ゴシック" pitchFamily="49" charset="-128"/>
                <a:ea typeface="ＭＳ ゴシック" pitchFamily="49" charset="-128"/>
              </a:rPr>
              <a:t> 16872 invoked by </a:t>
            </a:r>
            <a:r>
              <a:rPr lang="en-GB" altLang="ja-JP" sz="2000" b="1" dirty="0" err="1">
                <a:solidFill>
                  <a:srgbClr val="663300"/>
                </a:solidFill>
                <a:latin typeface="ＭＳ ゴシック" pitchFamily="49" charset="-128"/>
                <a:ea typeface="ＭＳ ゴシック" pitchFamily="49" charset="-128"/>
              </a:rPr>
              <a:t>uid</a:t>
            </a:r>
            <a:r>
              <a:rPr lang="en-GB" altLang="ja-JP" sz="2000" b="1" dirty="0">
                <a:solidFill>
                  <a:srgbClr val="663300"/>
                </a:solidFill>
                <a:latin typeface="ＭＳ ゴシック" pitchFamily="49" charset="-128"/>
                <a:ea typeface="ＭＳ ゴシック" pitchFamily="49" charset="-128"/>
              </a:rPr>
              <a:t> 1467); 31 Jan 2016 07:28:45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from wickedrelay.com (HELO wickedrelay.com [</a:t>
            </a:r>
            <a:r>
              <a:rPr lang="en-GB" altLang="ja-JP" sz="2000" b="1" dirty="0" err="1">
                <a:solidFill>
                  <a:srgbClr val="663300"/>
                </a:solidFill>
                <a:latin typeface="ＭＳ ゴシック" pitchFamily="49" charset="-128"/>
                <a:ea typeface="ＭＳ ゴシック" pitchFamily="49" charset="-128"/>
              </a:rPr>
              <a:t>xxx.xxx.xx.xx</a:t>
            </a:r>
            <a:r>
              <a:rPr lang="en-GB" altLang="ja-JP" sz="2000" b="1" dirty="0">
                <a:solidFill>
                  <a:srgbClr val="663300"/>
                </a:solidFill>
                <a:latin typeface="ＭＳ ゴシック" pitchFamily="49" charset="-128"/>
                <a:ea typeface="ＭＳ ゴシック" pitchFamily="49" charset="-128"/>
              </a:rPr>
              <a:t>]) by grey.ep.sci.hokudai.ac.jp with SMTP id i0Q29oRl003847;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07:28:42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from </a:t>
            </a:r>
            <a:r>
              <a:rPr lang="en-GB" altLang="ja-JP" sz="2000" b="1" dirty="0" err="1">
                <a:solidFill>
                  <a:srgbClr val="663300"/>
                </a:solidFill>
                <a:latin typeface="ＭＳ ゴシック" pitchFamily="49" charset="-128"/>
                <a:ea typeface="ＭＳ ゴシック" pitchFamily="49" charset="-128"/>
              </a:rPr>
              <a:t>spamsource.zeon</a:t>
            </a:r>
            <a:r>
              <a:rPr lang="en-GB" altLang="ja-JP" sz="2000" b="1" dirty="0">
                <a:solidFill>
                  <a:srgbClr val="663300"/>
                </a:solidFill>
                <a:latin typeface="ＭＳ ゴシック" pitchFamily="49" charset="-128"/>
                <a:ea typeface="ＭＳ ゴシック" pitchFamily="49" charset="-128"/>
              </a:rPr>
              <a:t> (HELO </a:t>
            </a:r>
            <a:r>
              <a:rPr lang="en-GB" altLang="ja-JP" sz="2000" b="1" dirty="0" err="1">
                <a:solidFill>
                  <a:srgbClr val="663300"/>
                </a:solidFill>
                <a:latin typeface="ＭＳ ゴシック" pitchFamily="49" charset="-128"/>
                <a:ea typeface="ＭＳ ゴシック" pitchFamily="49" charset="-128"/>
              </a:rPr>
              <a:t>spamsource.zeon</a:t>
            </a:r>
            <a:r>
              <a:rPr lang="en-GB" altLang="ja-JP" sz="2000" b="1" dirty="0">
                <a:solidFill>
                  <a:srgbClr val="663300"/>
                </a:solidFill>
                <a:latin typeface="ＭＳ ゴシック" pitchFamily="49" charset="-128"/>
                <a:ea typeface="ＭＳ ゴシック" pitchFamily="49" charset="-128"/>
              </a:rPr>
              <a:t> [</a:t>
            </a:r>
            <a:r>
              <a:rPr lang="en-GB" altLang="ja-JP" sz="2000" b="1" dirty="0" err="1">
                <a:solidFill>
                  <a:srgbClr val="663300"/>
                </a:solidFill>
                <a:latin typeface="ＭＳ ゴシック" pitchFamily="49" charset="-128"/>
                <a:ea typeface="ＭＳ ゴシック" pitchFamily="49" charset="-128"/>
              </a:rPr>
              <a:t>xxx.xxx.xxx.xxx</a:t>
            </a:r>
            <a:r>
              <a:rPr lang="en-GB" altLang="ja-JP" sz="2000" b="1" dirty="0">
                <a:solidFill>
                  <a:srgbClr val="663300"/>
                </a:solidFill>
                <a:latin typeface="ＭＳ ゴシック" pitchFamily="49" charset="-128"/>
                <a:ea typeface="ＭＳ ゴシック" pitchFamily="49" charset="-128"/>
              </a:rPr>
              <a:t>]) by wickedrelay.com with SMTP id i0Q2A4lw004738;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07:28:33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MIME-Version: 1.0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Content-Type: multipart/alternative; charset=iso-2022-jp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Content-Transfer-Encoding: 7bit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From: kana &lt;</a:t>
            </a:r>
            <a:r>
              <a:rPr lang="en-GB" altLang="ja-JP" sz="2000" b="1" dirty="0" err="1">
                <a:solidFill>
                  <a:srgbClr val="663300"/>
                </a:solidFill>
                <a:latin typeface="ＭＳ ゴシック" pitchFamily="49" charset="-128"/>
                <a:ea typeface="ＭＳ ゴシック" pitchFamily="49" charset="-128"/>
              </a:rPr>
              <a:t>kana@spamsource.zeon</a:t>
            </a:r>
            <a:r>
              <a:rPr lang="en-GB" altLang="ja-JP" sz="2000" b="1" dirty="0">
                <a:solidFill>
                  <a:srgbClr val="663300"/>
                </a:solidFill>
                <a:latin typeface="ＭＳ ゴシック" pitchFamily="49" charset="-128"/>
                <a:ea typeface="ＭＳ ゴシック" pitchFamily="49" charset="-128"/>
              </a:rPr>
              <a:t>&gt;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To: me@ep.sci.hokudai.ac.jp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Subject: </a:t>
            </a:r>
            <a:r>
              <a:rPr lang="ja-JP" altLang="en-US" sz="2000" b="1" dirty="0">
                <a:solidFill>
                  <a:srgbClr val="663300"/>
                </a:solidFill>
                <a:latin typeface="ＭＳ ゴシック" pitchFamily="49" charset="-128"/>
                <a:ea typeface="ＭＳ ゴシック" pitchFamily="49" charset="-128"/>
              </a:rPr>
              <a:t>メールアドレス変えました</a:t>
            </a:r>
            <a:r>
              <a:rPr lang="en-GB" altLang="ja-JP" sz="2000" b="1" dirty="0">
                <a:solidFill>
                  <a:srgbClr val="663300"/>
                </a:solidFill>
                <a:latin typeface="ＭＳ ゴシック" pitchFamily="49" charset="-128"/>
                <a:ea typeface="ＭＳ ゴシック" pitchFamily="49" charset="-128"/>
              </a:rPr>
              <a:t> !!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Date: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16:28:33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X-Mailer: </a:t>
            </a:r>
            <a:r>
              <a:rPr lang="en-GB" altLang="ja-JP" sz="2000" b="1" dirty="0" err="1">
                <a:solidFill>
                  <a:srgbClr val="663300"/>
                </a:solidFill>
                <a:latin typeface="ＭＳ ゴシック" pitchFamily="49" charset="-128"/>
                <a:ea typeface="ＭＳ ゴシック" pitchFamily="49" charset="-128"/>
              </a:rPr>
              <a:t>TSmtpClient</a:t>
            </a:r>
            <a:r>
              <a:rPr lang="en-GB" altLang="ja-JP" sz="2000" b="1" dirty="0">
                <a:solidFill>
                  <a:srgbClr val="663300"/>
                </a:solidFill>
                <a:latin typeface="ＭＳ ゴシック" pitchFamily="49" charset="-128"/>
                <a:ea typeface="ＭＳ ゴシック" pitchFamily="49" charset="-128"/>
              </a:rPr>
              <a:t> ver. 1.0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	</a:t>
            </a: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カナだよ～！！久しぶり！！</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メルアド変更しました！！</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↓をクリックしてアドレス登録お願いします☆</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kana@junonmail.com &lt;www.awarawe14124.festivorate.com&gt;</a:t>
            </a:r>
          </a:p>
        </p:txBody>
      </p:sp>
      <p:sp>
        <p:nvSpPr>
          <p:cNvPr id="35844" name="Rectangle 3"/>
          <p:cNvSpPr>
            <a:spLocks noChangeArrowheads="1"/>
          </p:cNvSpPr>
          <p:nvPr/>
        </p:nvSpPr>
        <p:spPr bwMode="auto">
          <a:xfrm>
            <a:off x="250824" y="3357563"/>
            <a:ext cx="7401259" cy="575493"/>
          </a:xfrm>
          <a:prstGeom prst="rect">
            <a:avLst/>
          </a:prstGeom>
          <a:noFill/>
          <a:ln w="3816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35845" name="AutoShape 4"/>
          <p:cNvSpPr>
            <a:spLocks noChangeArrowheads="1"/>
          </p:cNvSpPr>
          <p:nvPr/>
        </p:nvSpPr>
        <p:spPr bwMode="auto">
          <a:xfrm>
            <a:off x="3262964" y="4437112"/>
            <a:ext cx="4514149" cy="683528"/>
          </a:xfrm>
          <a:prstGeom prst="wedgeRoundRectCallout">
            <a:avLst>
              <a:gd name="adj1" fmla="val -39820"/>
              <a:gd name="adj2" fmla="val -111468"/>
              <a:gd name="adj3" fmla="val 16667"/>
            </a:avLst>
          </a:prstGeom>
          <a:solidFill>
            <a:schemeClr val="accent1">
              <a:lumMod val="20000"/>
              <a:lumOff val="80000"/>
            </a:schemeClr>
          </a:solidFill>
          <a:ln w="25400">
            <a:solidFill>
              <a:srgbClr val="3399FF"/>
            </a:solidFill>
          </a:ln>
          <a:effectLst>
            <a:outerShdw dir="2700000" algn="ctr" rotWithShape="0">
              <a:srgbClr val="808080">
                <a:alpha val="50026"/>
              </a:srgbClr>
            </a:outerShdw>
          </a:effectLst>
          <a:extLst/>
        </p:spPr>
        <p:txBody>
          <a:bodyPr lIns="90000" tIns="46800" rIns="90000" bIns="46800" anchor="ctr"/>
          <a:lstStyle/>
          <a:p>
            <a:pPr algn="ctr">
              <a:lnSpc>
                <a:spcPct val="91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ja-JP" altLang="en-US" sz="28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本文</a:t>
            </a:r>
            <a:r>
              <a:rPr lang="en-GB" sz="2800" dirty="0" err="1">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の種類と文字コード</a:t>
            </a:r>
            <a:endParaRPr lang="en-GB" sz="28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p:txBody>
      </p:sp>
    </p:spTree>
    <p:extLst>
      <p:ext uri="{BB962C8B-B14F-4D97-AF65-F5344CB8AC3E}">
        <p14:creationId xmlns:p14="http://schemas.microsoft.com/office/powerpoint/2010/main" val="2311230636"/>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50825" y="260350"/>
            <a:ext cx="8642350" cy="653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9pPr>
          </a:lstStyle>
          <a:p>
            <a:pPr eaLnBrk="1" hangingPunct="1">
              <a:lnSpc>
                <a:spcPct val="91000"/>
              </a:lnSpc>
            </a:pPr>
            <a:r>
              <a:rPr lang="en-GB" altLang="ja-JP" sz="2000" b="1" dirty="0">
                <a:solidFill>
                  <a:srgbClr val="663300"/>
                </a:solidFill>
                <a:latin typeface="ＭＳ ゴシック" pitchFamily="49" charset="-128"/>
                <a:ea typeface="ＭＳ ゴシック" pitchFamily="49" charset="-128"/>
              </a:rPr>
              <a:t>Message-id: &lt;4E2E7E23.4020109@spamsource.zeon&gt;</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Return-Path: &lt;</a:t>
            </a:r>
            <a:r>
              <a:rPr lang="en-GB" altLang="ja-JP" sz="2000" b="1" dirty="0" err="1">
                <a:solidFill>
                  <a:srgbClr val="663300"/>
                </a:solidFill>
                <a:latin typeface="ＭＳ ゴシック" pitchFamily="49" charset="-128"/>
                <a:ea typeface="ＭＳ ゴシック" pitchFamily="49" charset="-128"/>
              </a:rPr>
              <a:t>kana@spamsource.zeon</a:t>
            </a:r>
            <a:r>
              <a:rPr lang="en-GB" altLang="ja-JP" sz="2000" b="1" dirty="0">
                <a:solidFill>
                  <a:srgbClr val="663300"/>
                </a:solidFill>
                <a:latin typeface="ＭＳ ゴシック" pitchFamily="49" charset="-128"/>
                <a:ea typeface="ＭＳ ゴシック" pitchFamily="49" charset="-128"/>
              </a:rPr>
              <a:t>&gt;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Delivered-To: me@grey.ep.sci.hokudai.ac.jp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a:t>
            </a:r>
            <a:r>
              <a:rPr lang="en-GB" altLang="ja-JP" sz="2000" b="1" dirty="0" err="1">
                <a:solidFill>
                  <a:srgbClr val="663300"/>
                </a:solidFill>
                <a:latin typeface="ＭＳ ゴシック" pitchFamily="49" charset="-128"/>
                <a:ea typeface="ＭＳ ゴシック" pitchFamily="49" charset="-128"/>
              </a:rPr>
              <a:t>qmail</a:t>
            </a:r>
            <a:r>
              <a:rPr lang="en-GB" altLang="ja-JP" sz="2000" b="1" dirty="0">
                <a:solidFill>
                  <a:srgbClr val="663300"/>
                </a:solidFill>
                <a:latin typeface="ＭＳ ゴシック" pitchFamily="49" charset="-128"/>
                <a:ea typeface="ＭＳ ゴシック" pitchFamily="49" charset="-128"/>
              </a:rPr>
              <a:t> 16872 invoked by </a:t>
            </a:r>
            <a:r>
              <a:rPr lang="en-GB" altLang="ja-JP" sz="2000" b="1" dirty="0" err="1">
                <a:solidFill>
                  <a:srgbClr val="663300"/>
                </a:solidFill>
                <a:latin typeface="ＭＳ ゴシック" pitchFamily="49" charset="-128"/>
                <a:ea typeface="ＭＳ ゴシック" pitchFamily="49" charset="-128"/>
              </a:rPr>
              <a:t>uid</a:t>
            </a:r>
            <a:r>
              <a:rPr lang="en-GB" altLang="ja-JP" sz="2000" b="1" dirty="0">
                <a:solidFill>
                  <a:srgbClr val="663300"/>
                </a:solidFill>
                <a:latin typeface="ＭＳ ゴシック" pitchFamily="49" charset="-128"/>
                <a:ea typeface="ＭＳ ゴシック" pitchFamily="49" charset="-128"/>
              </a:rPr>
              <a:t> 1467); 31 Jan 2016 07:28:45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from wickedrelay.com (HELO wickedrelay.com [</a:t>
            </a:r>
            <a:r>
              <a:rPr lang="en-GB" altLang="ja-JP" sz="2000" b="1" dirty="0" err="1">
                <a:solidFill>
                  <a:srgbClr val="663300"/>
                </a:solidFill>
                <a:latin typeface="ＭＳ ゴシック" pitchFamily="49" charset="-128"/>
                <a:ea typeface="ＭＳ ゴシック" pitchFamily="49" charset="-128"/>
              </a:rPr>
              <a:t>xxx.xxx.xx.xx</a:t>
            </a:r>
            <a:r>
              <a:rPr lang="en-GB" altLang="ja-JP" sz="2000" b="1" dirty="0">
                <a:solidFill>
                  <a:srgbClr val="663300"/>
                </a:solidFill>
                <a:latin typeface="ＭＳ ゴシック" pitchFamily="49" charset="-128"/>
                <a:ea typeface="ＭＳ ゴシック" pitchFamily="49" charset="-128"/>
              </a:rPr>
              <a:t>]) by grey.ep.sci.hokudai.ac.jp with SMTP id i0Q29oRl003847;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07:28:42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from </a:t>
            </a:r>
            <a:r>
              <a:rPr lang="en-GB" altLang="ja-JP" sz="2000" b="1" dirty="0" err="1">
                <a:solidFill>
                  <a:srgbClr val="663300"/>
                </a:solidFill>
                <a:latin typeface="ＭＳ ゴシック" pitchFamily="49" charset="-128"/>
                <a:ea typeface="ＭＳ ゴシック" pitchFamily="49" charset="-128"/>
              </a:rPr>
              <a:t>spamsource.zeon</a:t>
            </a:r>
            <a:r>
              <a:rPr lang="en-GB" altLang="ja-JP" sz="2000" b="1" dirty="0">
                <a:solidFill>
                  <a:srgbClr val="663300"/>
                </a:solidFill>
                <a:latin typeface="ＭＳ ゴシック" pitchFamily="49" charset="-128"/>
                <a:ea typeface="ＭＳ ゴシック" pitchFamily="49" charset="-128"/>
              </a:rPr>
              <a:t> (HELO </a:t>
            </a:r>
            <a:r>
              <a:rPr lang="en-GB" altLang="ja-JP" sz="2000" b="1" dirty="0" err="1">
                <a:solidFill>
                  <a:srgbClr val="663300"/>
                </a:solidFill>
                <a:latin typeface="ＭＳ ゴシック" pitchFamily="49" charset="-128"/>
                <a:ea typeface="ＭＳ ゴシック" pitchFamily="49" charset="-128"/>
              </a:rPr>
              <a:t>spamsource.zeon</a:t>
            </a:r>
            <a:r>
              <a:rPr lang="en-GB" altLang="ja-JP" sz="2000" b="1" dirty="0">
                <a:solidFill>
                  <a:srgbClr val="663300"/>
                </a:solidFill>
                <a:latin typeface="ＭＳ ゴシック" pitchFamily="49" charset="-128"/>
                <a:ea typeface="ＭＳ ゴシック" pitchFamily="49" charset="-128"/>
              </a:rPr>
              <a:t> [</a:t>
            </a:r>
            <a:r>
              <a:rPr lang="en-GB" altLang="ja-JP" sz="2000" b="1" dirty="0" err="1">
                <a:solidFill>
                  <a:srgbClr val="663300"/>
                </a:solidFill>
                <a:latin typeface="ＭＳ ゴシック" pitchFamily="49" charset="-128"/>
                <a:ea typeface="ＭＳ ゴシック" pitchFamily="49" charset="-128"/>
              </a:rPr>
              <a:t>xxx.xxx.xxx.xxx</a:t>
            </a:r>
            <a:r>
              <a:rPr lang="en-GB" altLang="ja-JP" sz="2000" b="1" dirty="0">
                <a:solidFill>
                  <a:srgbClr val="663300"/>
                </a:solidFill>
                <a:latin typeface="ＭＳ ゴシック" pitchFamily="49" charset="-128"/>
                <a:ea typeface="ＭＳ ゴシック" pitchFamily="49" charset="-128"/>
              </a:rPr>
              <a:t>]) by wickedrelay.com with SMTP id i0Q2A4lw004738;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07:28:33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MIME-Version: 1.0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Content-Type: multipart/alternative; charset=iso-2022-jp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Content-Transfer-Encoding: 7bit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From: kana &lt;</a:t>
            </a:r>
            <a:r>
              <a:rPr lang="en-GB" altLang="ja-JP" sz="2000" b="1" dirty="0" err="1">
                <a:solidFill>
                  <a:srgbClr val="663300"/>
                </a:solidFill>
                <a:latin typeface="ＭＳ ゴシック" pitchFamily="49" charset="-128"/>
                <a:ea typeface="ＭＳ ゴシック" pitchFamily="49" charset="-128"/>
              </a:rPr>
              <a:t>kana@spamsource.zeon</a:t>
            </a:r>
            <a:r>
              <a:rPr lang="en-GB" altLang="ja-JP" sz="2000" b="1" dirty="0">
                <a:solidFill>
                  <a:srgbClr val="663300"/>
                </a:solidFill>
                <a:latin typeface="ＭＳ ゴシック" pitchFamily="49" charset="-128"/>
                <a:ea typeface="ＭＳ ゴシック" pitchFamily="49" charset="-128"/>
              </a:rPr>
              <a:t>&gt;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To: me@ep.sci.hokudai.ac.jp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Subject: </a:t>
            </a:r>
            <a:r>
              <a:rPr lang="ja-JP" altLang="en-US" sz="2000" b="1" dirty="0">
                <a:solidFill>
                  <a:srgbClr val="663300"/>
                </a:solidFill>
                <a:latin typeface="ＭＳ ゴシック" pitchFamily="49" charset="-128"/>
                <a:ea typeface="ＭＳ ゴシック" pitchFamily="49" charset="-128"/>
              </a:rPr>
              <a:t>メールアドレス変えました</a:t>
            </a:r>
            <a:r>
              <a:rPr lang="en-GB" altLang="ja-JP" sz="2000" b="1" dirty="0">
                <a:solidFill>
                  <a:srgbClr val="663300"/>
                </a:solidFill>
                <a:latin typeface="ＭＳ ゴシック" pitchFamily="49" charset="-128"/>
                <a:ea typeface="ＭＳ ゴシック" pitchFamily="49" charset="-128"/>
              </a:rPr>
              <a:t> !!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Date: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16:28:33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X-Mailer: </a:t>
            </a:r>
            <a:r>
              <a:rPr lang="en-GB" altLang="ja-JP" sz="2000" b="1" dirty="0" err="1">
                <a:solidFill>
                  <a:srgbClr val="663300"/>
                </a:solidFill>
                <a:latin typeface="ＭＳ ゴシック" pitchFamily="49" charset="-128"/>
                <a:ea typeface="ＭＳ ゴシック" pitchFamily="49" charset="-128"/>
              </a:rPr>
              <a:t>TSmtpClient</a:t>
            </a:r>
            <a:r>
              <a:rPr lang="en-GB" altLang="ja-JP" sz="2000" b="1" dirty="0">
                <a:solidFill>
                  <a:srgbClr val="663300"/>
                </a:solidFill>
                <a:latin typeface="ＭＳ ゴシック" pitchFamily="49" charset="-128"/>
                <a:ea typeface="ＭＳ ゴシック" pitchFamily="49" charset="-128"/>
              </a:rPr>
              <a:t> ver. 1.0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	</a:t>
            </a: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カナだよ～！！久しぶり！！</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メルアド変更しました！！</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↓をクリックしてアドレス登録お願いします☆</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kana@junonmail.com &lt;www.awarawe14124.festivorate.com&gt;</a:t>
            </a:r>
          </a:p>
        </p:txBody>
      </p:sp>
      <p:sp>
        <p:nvSpPr>
          <p:cNvPr id="37892" name="Rectangle 3"/>
          <p:cNvSpPr>
            <a:spLocks noChangeArrowheads="1"/>
          </p:cNvSpPr>
          <p:nvPr/>
        </p:nvSpPr>
        <p:spPr bwMode="auto">
          <a:xfrm>
            <a:off x="250825" y="3933825"/>
            <a:ext cx="4968875" cy="287338"/>
          </a:xfrm>
          <a:prstGeom prst="rect">
            <a:avLst/>
          </a:prstGeom>
          <a:noFill/>
          <a:ln w="3816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37893" name="AutoShape 4"/>
          <p:cNvSpPr>
            <a:spLocks noChangeArrowheads="1"/>
          </p:cNvSpPr>
          <p:nvPr/>
        </p:nvSpPr>
        <p:spPr bwMode="auto">
          <a:xfrm>
            <a:off x="2627784" y="2254273"/>
            <a:ext cx="4645025" cy="1154113"/>
          </a:xfrm>
          <a:prstGeom prst="wedgeRoundRectCallout">
            <a:avLst>
              <a:gd name="adj1" fmla="val -42759"/>
              <a:gd name="adj2" fmla="val 74319"/>
              <a:gd name="adj3" fmla="val 16667"/>
            </a:avLst>
          </a:prstGeom>
          <a:solidFill>
            <a:schemeClr val="accent1">
              <a:lumMod val="20000"/>
              <a:lumOff val="80000"/>
            </a:schemeClr>
          </a:solidFill>
          <a:ln w="25400">
            <a:solidFill>
              <a:srgbClr val="3399FF"/>
            </a:solidFill>
          </a:ln>
          <a:effectLst>
            <a:outerShdw dir="2700000" algn="ctr" rotWithShape="0">
              <a:srgbClr val="808080">
                <a:alpha val="50026"/>
              </a:srgbClr>
            </a:outerShdw>
          </a:effectLst>
          <a:extLst/>
        </p:spPr>
        <p:txBody>
          <a:bodyPr wrap="none" anchor="ctr"/>
          <a:lstStyle/>
          <a:p>
            <a:pPr>
              <a:lnSpc>
                <a:spcPct val="91000"/>
              </a:lnSpc>
              <a:spcBef>
                <a:spcPts val="1500"/>
              </a:spcBef>
            </a:pPr>
            <a:r>
              <a:rPr lang="ja-JP" altLang="en-GB" sz="28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差出人のメールアドレス</a:t>
            </a:r>
          </a:p>
          <a:p>
            <a:pPr>
              <a:lnSpc>
                <a:spcPct val="54000"/>
              </a:lnSpc>
              <a:spcBef>
                <a:spcPts val="1500"/>
              </a:spcBef>
            </a:pPr>
            <a:r>
              <a:rPr lang="ja-JP" altLang="en-US" sz="2800" dirty="0">
                <a:solidFill>
                  <a:srgbClr val="FF000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任意に設定できる</a:t>
            </a:r>
            <a:endParaRPr lang="ja-JP" altLang="en-GB" sz="2800" dirty="0">
              <a:solidFill>
                <a:srgbClr val="FF000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p:txBody>
      </p:sp>
    </p:spTree>
    <p:extLst>
      <p:ext uri="{BB962C8B-B14F-4D97-AF65-F5344CB8AC3E}">
        <p14:creationId xmlns:p14="http://schemas.microsoft.com/office/powerpoint/2010/main" val="725649372"/>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50825" y="260350"/>
            <a:ext cx="8642350" cy="653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9pPr>
          </a:lstStyle>
          <a:p>
            <a:pPr eaLnBrk="1" hangingPunct="1">
              <a:lnSpc>
                <a:spcPct val="91000"/>
              </a:lnSpc>
            </a:pPr>
            <a:r>
              <a:rPr lang="en-GB" altLang="ja-JP" sz="2000" b="1" dirty="0">
                <a:solidFill>
                  <a:srgbClr val="663300"/>
                </a:solidFill>
                <a:latin typeface="ＭＳ ゴシック" pitchFamily="49" charset="-128"/>
                <a:ea typeface="ＭＳ ゴシック" pitchFamily="49" charset="-128"/>
              </a:rPr>
              <a:t>Message-id: &lt;4E2E7E23.4020109@spamsource.zeon&gt;</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Return-Path: &lt;</a:t>
            </a:r>
            <a:r>
              <a:rPr lang="en-GB" altLang="ja-JP" sz="2000" b="1" dirty="0" err="1">
                <a:solidFill>
                  <a:srgbClr val="663300"/>
                </a:solidFill>
                <a:latin typeface="ＭＳ ゴシック" pitchFamily="49" charset="-128"/>
                <a:ea typeface="ＭＳ ゴシック" pitchFamily="49" charset="-128"/>
              </a:rPr>
              <a:t>kana@spamsource.zeon</a:t>
            </a:r>
            <a:r>
              <a:rPr lang="en-GB" altLang="ja-JP" sz="2000" b="1" dirty="0">
                <a:solidFill>
                  <a:srgbClr val="663300"/>
                </a:solidFill>
                <a:latin typeface="ＭＳ ゴシック" pitchFamily="49" charset="-128"/>
                <a:ea typeface="ＭＳ ゴシック" pitchFamily="49" charset="-128"/>
              </a:rPr>
              <a:t>&gt;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Delivered-To: me@grey.ep.sci.hokudai.ac.jp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a:t>
            </a:r>
            <a:r>
              <a:rPr lang="en-GB" altLang="ja-JP" sz="2000" b="1" dirty="0" err="1">
                <a:solidFill>
                  <a:srgbClr val="663300"/>
                </a:solidFill>
                <a:latin typeface="ＭＳ ゴシック" pitchFamily="49" charset="-128"/>
                <a:ea typeface="ＭＳ ゴシック" pitchFamily="49" charset="-128"/>
              </a:rPr>
              <a:t>qmail</a:t>
            </a:r>
            <a:r>
              <a:rPr lang="en-GB" altLang="ja-JP" sz="2000" b="1" dirty="0">
                <a:solidFill>
                  <a:srgbClr val="663300"/>
                </a:solidFill>
                <a:latin typeface="ＭＳ ゴシック" pitchFamily="49" charset="-128"/>
                <a:ea typeface="ＭＳ ゴシック" pitchFamily="49" charset="-128"/>
              </a:rPr>
              <a:t> 16872 invoked by </a:t>
            </a:r>
            <a:r>
              <a:rPr lang="en-GB" altLang="ja-JP" sz="2000" b="1" dirty="0" err="1">
                <a:solidFill>
                  <a:srgbClr val="663300"/>
                </a:solidFill>
                <a:latin typeface="ＭＳ ゴシック" pitchFamily="49" charset="-128"/>
                <a:ea typeface="ＭＳ ゴシック" pitchFamily="49" charset="-128"/>
              </a:rPr>
              <a:t>uid</a:t>
            </a:r>
            <a:r>
              <a:rPr lang="en-GB" altLang="ja-JP" sz="2000" b="1" dirty="0">
                <a:solidFill>
                  <a:srgbClr val="663300"/>
                </a:solidFill>
                <a:latin typeface="ＭＳ ゴシック" pitchFamily="49" charset="-128"/>
                <a:ea typeface="ＭＳ ゴシック" pitchFamily="49" charset="-128"/>
              </a:rPr>
              <a:t> 1467); 31 Jan 2016 07:28:45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from wickedrelay.com (HELO wickedrelay.com [</a:t>
            </a:r>
            <a:r>
              <a:rPr lang="en-GB" altLang="ja-JP" sz="2000" b="1" dirty="0" err="1">
                <a:solidFill>
                  <a:srgbClr val="663300"/>
                </a:solidFill>
                <a:latin typeface="ＭＳ ゴシック" pitchFamily="49" charset="-128"/>
                <a:ea typeface="ＭＳ ゴシック" pitchFamily="49" charset="-128"/>
              </a:rPr>
              <a:t>xxx.xxx.xx.xx</a:t>
            </a:r>
            <a:r>
              <a:rPr lang="en-GB" altLang="ja-JP" sz="2000" b="1" dirty="0">
                <a:solidFill>
                  <a:srgbClr val="663300"/>
                </a:solidFill>
                <a:latin typeface="ＭＳ ゴシック" pitchFamily="49" charset="-128"/>
                <a:ea typeface="ＭＳ ゴシック" pitchFamily="49" charset="-128"/>
              </a:rPr>
              <a:t>]) by grey.ep.sci.hokudai.ac.jp with SMTP id i0Q29oRl003847;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07:28:42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from </a:t>
            </a:r>
            <a:r>
              <a:rPr lang="en-GB" altLang="ja-JP" sz="2000" b="1" dirty="0" err="1">
                <a:solidFill>
                  <a:srgbClr val="663300"/>
                </a:solidFill>
                <a:latin typeface="ＭＳ ゴシック" pitchFamily="49" charset="-128"/>
                <a:ea typeface="ＭＳ ゴシック" pitchFamily="49" charset="-128"/>
              </a:rPr>
              <a:t>spamsource.zeon</a:t>
            </a:r>
            <a:r>
              <a:rPr lang="en-GB" altLang="ja-JP" sz="2000" b="1" dirty="0">
                <a:solidFill>
                  <a:srgbClr val="663300"/>
                </a:solidFill>
                <a:latin typeface="ＭＳ ゴシック" pitchFamily="49" charset="-128"/>
                <a:ea typeface="ＭＳ ゴシック" pitchFamily="49" charset="-128"/>
              </a:rPr>
              <a:t> (HELO </a:t>
            </a:r>
            <a:r>
              <a:rPr lang="en-GB" altLang="ja-JP" sz="2000" b="1" dirty="0" err="1">
                <a:solidFill>
                  <a:srgbClr val="663300"/>
                </a:solidFill>
                <a:latin typeface="ＭＳ ゴシック" pitchFamily="49" charset="-128"/>
                <a:ea typeface="ＭＳ ゴシック" pitchFamily="49" charset="-128"/>
              </a:rPr>
              <a:t>spamsource.zeon</a:t>
            </a:r>
            <a:r>
              <a:rPr lang="en-GB" altLang="ja-JP" sz="2000" b="1" dirty="0">
                <a:solidFill>
                  <a:srgbClr val="663300"/>
                </a:solidFill>
                <a:latin typeface="ＭＳ ゴシック" pitchFamily="49" charset="-128"/>
                <a:ea typeface="ＭＳ ゴシック" pitchFamily="49" charset="-128"/>
              </a:rPr>
              <a:t> [</a:t>
            </a:r>
            <a:r>
              <a:rPr lang="en-GB" altLang="ja-JP" sz="2000" b="1" dirty="0" err="1">
                <a:solidFill>
                  <a:srgbClr val="663300"/>
                </a:solidFill>
                <a:latin typeface="ＭＳ ゴシック" pitchFamily="49" charset="-128"/>
                <a:ea typeface="ＭＳ ゴシック" pitchFamily="49" charset="-128"/>
              </a:rPr>
              <a:t>xxx.xxx.xxx.xxx</a:t>
            </a:r>
            <a:r>
              <a:rPr lang="en-GB" altLang="ja-JP" sz="2000" b="1" dirty="0">
                <a:solidFill>
                  <a:srgbClr val="663300"/>
                </a:solidFill>
                <a:latin typeface="ＭＳ ゴシック" pitchFamily="49" charset="-128"/>
                <a:ea typeface="ＭＳ ゴシック" pitchFamily="49" charset="-128"/>
              </a:rPr>
              <a:t>]) by wickedrelay.com with SMTP id i0Q2A4lw004738;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07:28:33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MIME-Version: 1.0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Content-Type: multipart/alternative; charset=iso-2022-jp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Content-Transfer-Encoding: 7bit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From: kana &lt;</a:t>
            </a:r>
            <a:r>
              <a:rPr lang="en-GB" altLang="ja-JP" sz="2000" b="1" dirty="0" err="1">
                <a:solidFill>
                  <a:srgbClr val="663300"/>
                </a:solidFill>
                <a:latin typeface="ＭＳ ゴシック" pitchFamily="49" charset="-128"/>
                <a:ea typeface="ＭＳ ゴシック" pitchFamily="49" charset="-128"/>
              </a:rPr>
              <a:t>kana@spamsource.zeon</a:t>
            </a:r>
            <a:r>
              <a:rPr lang="en-GB" altLang="ja-JP" sz="2000" b="1" dirty="0">
                <a:solidFill>
                  <a:srgbClr val="663300"/>
                </a:solidFill>
                <a:latin typeface="ＭＳ ゴシック" pitchFamily="49" charset="-128"/>
                <a:ea typeface="ＭＳ ゴシック" pitchFamily="49" charset="-128"/>
              </a:rPr>
              <a:t>&gt;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To: me@ep.sci.hokudai.ac.jp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Subject: </a:t>
            </a:r>
            <a:r>
              <a:rPr lang="ja-JP" altLang="en-US" sz="2000" b="1" dirty="0">
                <a:solidFill>
                  <a:srgbClr val="663300"/>
                </a:solidFill>
                <a:latin typeface="ＭＳ ゴシック" pitchFamily="49" charset="-128"/>
                <a:ea typeface="ＭＳ ゴシック" pitchFamily="49" charset="-128"/>
              </a:rPr>
              <a:t>メールアドレス変えました</a:t>
            </a:r>
            <a:r>
              <a:rPr lang="en-GB" altLang="ja-JP" sz="2000" b="1" dirty="0">
                <a:solidFill>
                  <a:srgbClr val="663300"/>
                </a:solidFill>
                <a:latin typeface="ＭＳ ゴシック" pitchFamily="49" charset="-128"/>
                <a:ea typeface="ＭＳ ゴシック" pitchFamily="49" charset="-128"/>
              </a:rPr>
              <a:t> !!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Date: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16:28:33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X-Mailer: </a:t>
            </a:r>
            <a:r>
              <a:rPr lang="en-GB" altLang="ja-JP" sz="2000" b="1" dirty="0" err="1">
                <a:solidFill>
                  <a:srgbClr val="663300"/>
                </a:solidFill>
                <a:latin typeface="ＭＳ ゴシック" pitchFamily="49" charset="-128"/>
                <a:ea typeface="ＭＳ ゴシック" pitchFamily="49" charset="-128"/>
              </a:rPr>
              <a:t>TSmtpClient</a:t>
            </a:r>
            <a:r>
              <a:rPr lang="en-GB" altLang="ja-JP" sz="2000" b="1" dirty="0">
                <a:solidFill>
                  <a:srgbClr val="663300"/>
                </a:solidFill>
                <a:latin typeface="ＭＳ ゴシック" pitchFamily="49" charset="-128"/>
                <a:ea typeface="ＭＳ ゴシック" pitchFamily="49" charset="-128"/>
              </a:rPr>
              <a:t> ver. 1.0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	</a:t>
            </a: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カナだよ～！！久しぶり！！</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メルアド変更しました！！</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↓をクリックしてアドレス登録お願いします☆</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kana@junonmail.com &lt;www.awarawe14124.festivorate.com&gt;</a:t>
            </a:r>
          </a:p>
        </p:txBody>
      </p:sp>
      <p:sp>
        <p:nvSpPr>
          <p:cNvPr id="38916" name="Rectangle 3"/>
          <p:cNvSpPr>
            <a:spLocks noChangeArrowheads="1"/>
          </p:cNvSpPr>
          <p:nvPr/>
        </p:nvSpPr>
        <p:spPr bwMode="auto">
          <a:xfrm>
            <a:off x="250825" y="4149725"/>
            <a:ext cx="3673475" cy="358775"/>
          </a:xfrm>
          <a:prstGeom prst="rect">
            <a:avLst/>
          </a:prstGeom>
          <a:noFill/>
          <a:ln w="3816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38917" name="AutoShape 4"/>
          <p:cNvSpPr>
            <a:spLocks noChangeArrowheads="1"/>
          </p:cNvSpPr>
          <p:nvPr/>
        </p:nvSpPr>
        <p:spPr bwMode="auto">
          <a:xfrm>
            <a:off x="2916238" y="2997200"/>
            <a:ext cx="4105275" cy="649288"/>
          </a:xfrm>
          <a:prstGeom prst="wedgeRoundRectCallout">
            <a:avLst>
              <a:gd name="adj1" fmla="val -42384"/>
              <a:gd name="adj2" fmla="val 103301"/>
              <a:gd name="adj3" fmla="val 16667"/>
            </a:avLst>
          </a:prstGeom>
          <a:solidFill>
            <a:schemeClr val="accent1">
              <a:lumMod val="20000"/>
              <a:lumOff val="80000"/>
            </a:schemeClr>
          </a:solidFill>
          <a:ln w="25400">
            <a:solidFill>
              <a:srgbClr val="3399FF"/>
            </a:solidFill>
          </a:ln>
          <a:effectLst>
            <a:outerShdw dir="2700000" algn="ctr" rotWithShape="0">
              <a:srgbClr val="808080">
                <a:alpha val="50026"/>
              </a:srgbClr>
            </a:outerShdw>
          </a:effectLst>
          <a:extLst/>
        </p:spPr>
        <p:txBody>
          <a:bodyPr lIns="90000" tIns="46800" rIns="90000" bIns="46800" anchor="ctr"/>
          <a:lstStyle/>
          <a:p>
            <a:pPr algn="ctr">
              <a:lnSpc>
                <a:spcPct val="91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宛先のメールアドレス</a:t>
            </a:r>
          </a:p>
        </p:txBody>
      </p:sp>
    </p:spTree>
    <p:extLst>
      <p:ext uri="{BB962C8B-B14F-4D97-AF65-F5344CB8AC3E}">
        <p14:creationId xmlns:p14="http://schemas.microsoft.com/office/powerpoint/2010/main" val="3060973320"/>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252000" y="481092"/>
            <a:ext cx="8640001" cy="1494888"/>
            <a:chOff x="252000" y="481092"/>
            <a:chExt cx="8640001" cy="1494888"/>
          </a:xfrm>
        </p:grpSpPr>
        <p:sp>
          <p:nvSpPr>
            <p:cNvPr id="5" name="テキスト ボックス 4"/>
            <p:cNvSpPr txBox="1"/>
            <p:nvPr/>
          </p:nvSpPr>
          <p:spPr>
            <a:xfrm>
              <a:off x="252001" y="481092"/>
              <a:ext cx="8640000" cy="1446550"/>
            </a:xfrm>
            <a:prstGeom prst="rect">
              <a:avLst/>
            </a:prstGeom>
            <a:noFill/>
          </p:spPr>
          <p:txBody>
            <a:bodyPr wrap="square" rtlCol="0">
              <a:spAutoFit/>
            </a:bodyPr>
            <a:lstStyle/>
            <a:p>
              <a:r>
                <a:rPr lang="ja-JP" altLang="en-US" sz="4400" dirty="0"/>
                <a:t>日常の中でのサーバ・クライアントシステム使用例</a:t>
              </a:r>
              <a:endParaRPr kumimoji="1" lang="ja-JP" altLang="en-US" sz="4400" dirty="0"/>
            </a:p>
          </p:txBody>
        </p:sp>
        <p:sp>
          <p:nvSpPr>
            <p:cNvPr id="6" name="正方形/長方形 5"/>
            <p:cNvSpPr/>
            <p:nvPr/>
          </p:nvSpPr>
          <p:spPr>
            <a:xfrm flipV="1">
              <a:off x="252000" y="1930261"/>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7" name="正方形/長方形 6"/>
          <p:cNvSpPr/>
          <p:nvPr/>
        </p:nvSpPr>
        <p:spPr>
          <a:xfrm>
            <a:off x="985057" y="2750120"/>
            <a:ext cx="6858001" cy="3539430"/>
          </a:xfrm>
          <a:prstGeom prst="rect">
            <a:avLst/>
          </a:prstGeom>
        </p:spPr>
        <p:txBody>
          <a:bodyPr wrap="square">
            <a:spAutoFit/>
          </a:bodyPr>
          <a:lstStyle/>
          <a:p>
            <a:pPr marL="457200" indent="-457200">
              <a:buFont typeface="Arial" panose="020B0604020202020204" pitchFamily="34" charset="0"/>
              <a:buChar char="•"/>
            </a:pPr>
            <a:r>
              <a:rPr lang="en-US" altLang="ja-JP" sz="2800" dirty="0"/>
              <a:t>X</a:t>
            </a:r>
            <a:r>
              <a:rPr lang="ja-JP" altLang="en-US" sz="2800" dirty="0"/>
              <a:t> </a:t>
            </a:r>
            <a:r>
              <a:rPr lang="en-US" altLang="ja-JP" sz="2800" dirty="0"/>
              <a:t>Window System </a:t>
            </a:r>
            <a:r>
              <a:rPr lang="ja-JP" altLang="en-US" sz="2800" dirty="0"/>
              <a:t>を使って</a:t>
            </a:r>
            <a:r>
              <a:rPr lang="en-US" altLang="ja-JP" sz="2800" dirty="0"/>
              <a:t>GUI</a:t>
            </a:r>
            <a:r>
              <a:rPr lang="ja-JP" altLang="en-US" sz="2800" dirty="0"/>
              <a:t>操作 </a:t>
            </a:r>
            <a:r>
              <a:rPr lang="en-US" altLang="ja-JP" sz="2800" dirty="0"/>
              <a:t>(</a:t>
            </a:r>
            <a:r>
              <a:rPr lang="ja-JP" altLang="en-US" sz="2800" dirty="0"/>
              <a:t>第</a:t>
            </a:r>
            <a:r>
              <a:rPr lang="en-US" altLang="ja-JP" sz="2800" dirty="0"/>
              <a:t>9</a:t>
            </a:r>
            <a:r>
              <a:rPr lang="ja-JP" altLang="en-US" sz="2800" dirty="0"/>
              <a:t>回</a:t>
            </a:r>
            <a:r>
              <a:rPr lang="en-US" altLang="ja-JP" sz="2800" dirty="0"/>
              <a:t>)</a:t>
            </a:r>
          </a:p>
          <a:p>
            <a:pPr marL="457200" indent="-457200">
              <a:buFont typeface="Arial" panose="020B0604020202020204" pitchFamily="34" charset="0"/>
              <a:buChar char="•"/>
            </a:pPr>
            <a:endParaRPr lang="en-US" altLang="ja-JP" sz="2800" dirty="0"/>
          </a:p>
          <a:p>
            <a:pPr marL="457200" indent="-457200">
              <a:buFont typeface="Arial" panose="020B0604020202020204" pitchFamily="34" charset="0"/>
              <a:buChar char="•"/>
            </a:pPr>
            <a:r>
              <a:rPr lang="ja-JP" altLang="en-US" sz="2800" dirty="0"/>
              <a:t>ブラウザで </a:t>
            </a:r>
            <a:r>
              <a:rPr lang="en-US" altLang="ja-JP" sz="2800" dirty="0"/>
              <a:t>Web </a:t>
            </a:r>
            <a:r>
              <a:rPr lang="ja-JP" altLang="en-US" sz="2800" dirty="0"/>
              <a:t>ページを閲覧</a:t>
            </a:r>
            <a:endParaRPr lang="en-US" altLang="ja-JP" sz="2800" dirty="0"/>
          </a:p>
          <a:p>
            <a:r>
              <a:rPr lang="en-US" altLang="ja-JP" sz="2800" dirty="0"/>
              <a:t>	WWW</a:t>
            </a:r>
            <a:r>
              <a:rPr lang="ja-JP" altLang="en-US" sz="2800" dirty="0"/>
              <a:t> </a:t>
            </a:r>
            <a:r>
              <a:rPr lang="en-US" altLang="ja-JP" sz="2800" dirty="0"/>
              <a:t>(</a:t>
            </a:r>
            <a:r>
              <a:rPr lang="ja-JP" altLang="en-US" sz="2800" dirty="0"/>
              <a:t>第</a:t>
            </a:r>
            <a:r>
              <a:rPr lang="en-US" altLang="ja-JP" sz="2800" dirty="0"/>
              <a:t>10</a:t>
            </a:r>
            <a:r>
              <a:rPr lang="ja-JP" altLang="en-US" sz="2800" dirty="0"/>
              <a:t>回</a:t>
            </a:r>
            <a:r>
              <a:rPr lang="en-US" altLang="ja-JP" sz="2800" dirty="0"/>
              <a:t>)</a:t>
            </a:r>
          </a:p>
          <a:p>
            <a:endParaRPr lang="en-US" altLang="ja-JP" sz="2800" dirty="0"/>
          </a:p>
          <a:p>
            <a:pPr marL="457200" indent="-457200">
              <a:buFont typeface="Arial" panose="020B0604020202020204" pitchFamily="34" charset="0"/>
              <a:buChar char="•"/>
            </a:pPr>
            <a:r>
              <a:rPr lang="ja-JP" altLang="en-US" sz="2800" dirty="0"/>
              <a:t>メールの送受信</a:t>
            </a:r>
            <a:endParaRPr lang="en-US" altLang="ja-JP" sz="2800" dirty="0"/>
          </a:p>
          <a:p>
            <a:r>
              <a:rPr lang="en-US" altLang="ja-JP" sz="2800" dirty="0">
                <a:solidFill>
                  <a:srgbClr val="FF0000"/>
                </a:solidFill>
              </a:rPr>
              <a:t>	</a:t>
            </a:r>
            <a:r>
              <a:rPr lang="ja-JP" altLang="en-US" sz="2800" dirty="0">
                <a:solidFill>
                  <a:srgbClr val="FF0000"/>
                </a:solidFill>
              </a:rPr>
              <a:t>メール配送システム </a:t>
            </a:r>
            <a:r>
              <a:rPr lang="en-US" altLang="ja-JP" sz="2800" dirty="0">
                <a:solidFill>
                  <a:srgbClr val="FF0000"/>
                </a:solidFill>
              </a:rPr>
              <a:t>(</a:t>
            </a:r>
            <a:r>
              <a:rPr lang="ja-JP" altLang="en-US" sz="2800" dirty="0">
                <a:solidFill>
                  <a:srgbClr val="FF0000"/>
                </a:solidFill>
              </a:rPr>
              <a:t>今回の内容</a:t>
            </a:r>
            <a:r>
              <a:rPr lang="en-US" altLang="ja-JP" sz="2800" dirty="0">
                <a:solidFill>
                  <a:srgbClr val="FF0000"/>
                </a:solidFill>
              </a:rPr>
              <a:t>)</a:t>
            </a:r>
          </a:p>
        </p:txBody>
      </p:sp>
    </p:spTree>
    <p:extLst>
      <p:ext uri="{BB962C8B-B14F-4D97-AF65-F5344CB8AC3E}">
        <p14:creationId xmlns:p14="http://schemas.microsoft.com/office/powerpoint/2010/main" val="235836986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50825" y="260350"/>
            <a:ext cx="8642350" cy="653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9pPr>
          </a:lstStyle>
          <a:p>
            <a:pPr eaLnBrk="1" hangingPunct="1">
              <a:lnSpc>
                <a:spcPct val="91000"/>
              </a:lnSpc>
            </a:pPr>
            <a:r>
              <a:rPr lang="en-GB" altLang="ja-JP" sz="2000" b="1" dirty="0">
                <a:solidFill>
                  <a:srgbClr val="663300"/>
                </a:solidFill>
                <a:latin typeface="ＭＳ ゴシック" pitchFamily="49" charset="-128"/>
                <a:ea typeface="ＭＳ ゴシック" pitchFamily="49" charset="-128"/>
              </a:rPr>
              <a:t>Message-id: &lt;4E2E7E23.4020109@spamsource.zeon&gt;</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Return-Path: &lt;</a:t>
            </a:r>
            <a:r>
              <a:rPr lang="en-GB" altLang="ja-JP" sz="2000" b="1" dirty="0" err="1">
                <a:solidFill>
                  <a:srgbClr val="663300"/>
                </a:solidFill>
                <a:latin typeface="ＭＳ ゴシック" pitchFamily="49" charset="-128"/>
                <a:ea typeface="ＭＳ ゴシック" pitchFamily="49" charset="-128"/>
              </a:rPr>
              <a:t>kana@spamsource.zeon</a:t>
            </a:r>
            <a:r>
              <a:rPr lang="en-GB" altLang="ja-JP" sz="2000" b="1" dirty="0">
                <a:solidFill>
                  <a:srgbClr val="663300"/>
                </a:solidFill>
                <a:latin typeface="ＭＳ ゴシック" pitchFamily="49" charset="-128"/>
                <a:ea typeface="ＭＳ ゴシック" pitchFamily="49" charset="-128"/>
              </a:rPr>
              <a:t>&gt;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Delivered-To: me@grey.ep.sci.hokudai.ac.jp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a:t>
            </a:r>
            <a:r>
              <a:rPr lang="en-GB" altLang="ja-JP" sz="2000" b="1" dirty="0" err="1">
                <a:solidFill>
                  <a:srgbClr val="663300"/>
                </a:solidFill>
                <a:latin typeface="ＭＳ ゴシック" pitchFamily="49" charset="-128"/>
                <a:ea typeface="ＭＳ ゴシック" pitchFamily="49" charset="-128"/>
              </a:rPr>
              <a:t>qmail</a:t>
            </a:r>
            <a:r>
              <a:rPr lang="en-GB" altLang="ja-JP" sz="2000" b="1" dirty="0">
                <a:solidFill>
                  <a:srgbClr val="663300"/>
                </a:solidFill>
                <a:latin typeface="ＭＳ ゴシック" pitchFamily="49" charset="-128"/>
                <a:ea typeface="ＭＳ ゴシック" pitchFamily="49" charset="-128"/>
              </a:rPr>
              <a:t> 16872 invoked by </a:t>
            </a:r>
            <a:r>
              <a:rPr lang="en-GB" altLang="ja-JP" sz="2000" b="1" dirty="0" err="1">
                <a:solidFill>
                  <a:srgbClr val="663300"/>
                </a:solidFill>
                <a:latin typeface="ＭＳ ゴシック" pitchFamily="49" charset="-128"/>
                <a:ea typeface="ＭＳ ゴシック" pitchFamily="49" charset="-128"/>
              </a:rPr>
              <a:t>uid</a:t>
            </a:r>
            <a:r>
              <a:rPr lang="en-GB" altLang="ja-JP" sz="2000" b="1" dirty="0">
                <a:solidFill>
                  <a:srgbClr val="663300"/>
                </a:solidFill>
                <a:latin typeface="ＭＳ ゴシック" pitchFamily="49" charset="-128"/>
                <a:ea typeface="ＭＳ ゴシック" pitchFamily="49" charset="-128"/>
              </a:rPr>
              <a:t> 1467); 31 Jan 2016 07:28:45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from wickedrelay.com (HELO wickedrelay.com [</a:t>
            </a:r>
            <a:r>
              <a:rPr lang="en-GB" altLang="ja-JP" sz="2000" b="1" dirty="0" err="1">
                <a:solidFill>
                  <a:srgbClr val="663300"/>
                </a:solidFill>
                <a:latin typeface="ＭＳ ゴシック" pitchFamily="49" charset="-128"/>
                <a:ea typeface="ＭＳ ゴシック" pitchFamily="49" charset="-128"/>
              </a:rPr>
              <a:t>xxx.xxx.xx.xx</a:t>
            </a:r>
            <a:r>
              <a:rPr lang="en-GB" altLang="ja-JP" sz="2000" b="1" dirty="0">
                <a:solidFill>
                  <a:srgbClr val="663300"/>
                </a:solidFill>
                <a:latin typeface="ＭＳ ゴシック" pitchFamily="49" charset="-128"/>
                <a:ea typeface="ＭＳ ゴシック" pitchFamily="49" charset="-128"/>
              </a:rPr>
              <a:t>]) by grey.ep.sci.hokudai.ac.jp with SMTP id i0Q29oRl003847;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07:28:42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from </a:t>
            </a:r>
            <a:r>
              <a:rPr lang="en-GB" altLang="ja-JP" sz="2000" b="1" dirty="0" err="1">
                <a:solidFill>
                  <a:srgbClr val="663300"/>
                </a:solidFill>
                <a:latin typeface="ＭＳ ゴシック" pitchFamily="49" charset="-128"/>
                <a:ea typeface="ＭＳ ゴシック" pitchFamily="49" charset="-128"/>
              </a:rPr>
              <a:t>spamsource.zeon</a:t>
            </a:r>
            <a:r>
              <a:rPr lang="en-GB" altLang="ja-JP" sz="2000" b="1" dirty="0">
                <a:solidFill>
                  <a:srgbClr val="663300"/>
                </a:solidFill>
                <a:latin typeface="ＭＳ ゴシック" pitchFamily="49" charset="-128"/>
                <a:ea typeface="ＭＳ ゴシック" pitchFamily="49" charset="-128"/>
              </a:rPr>
              <a:t> (HELO </a:t>
            </a:r>
            <a:r>
              <a:rPr lang="en-GB" altLang="ja-JP" sz="2000" b="1" dirty="0" err="1">
                <a:solidFill>
                  <a:srgbClr val="663300"/>
                </a:solidFill>
                <a:latin typeface="ＭＳ ゴシック" pitchFamily="49" charset="-128"/>
                <a:ea typeface="ＭＳ ゴシック" pitchFamily="49" charset="-128"/>
              </a:rPr>
              <a:t>spamsource.zeon</a:t>
            </a:r>
            <a:r>
              <a:rPr lang="en-GB" altLang="ja-JP" sz="2000" b="1" dirty="0">
                <a:solidFill>
                  <a:srgbClr val="663300"/>
                </a:solidFill>
                <a:latin typeface="ＭＳ ゴシック" pitchFamily="49" charset="-128"/>
                <a:ea typeface="ＭＳ ゴシック" pitchFamily="49" charset="-128"/>
              </a:rPr>
              <a:t> [</a:t>
            </a:r>
            <a:r>
              <a:rPr lang="en-GB" altLang="ja-JP" sz="2000" b="1" dirty="0" err="1">
                <a:solidFill>
                  <a:srgbClr val="663300"/>
                </a:solidFill>
                <a:latin typeface="ＭＳ ゴシック" pitchFamily="49" charset="-128"/>
                <a:ea typeface="ＭＳ ゴシック" pitchFamily="49" charset="-128"/>
              </a:rPr>
              <a:t>xxx.xxx.xxx.xxx</a:t>
            </a:r>
            <a:r>
              <a:rPr lang="en-GB" altLang="ja-JP" sz="2000" b="1" dirty="0">
                <a:solidFill>
                  <a:srgbClr val="663300"/>
                </a:solidFill>
                <a:latin typeface="ＭＳ ゴシック" pitchFamily="49" charset="-128"/>
                <a:ea typeface="ＭＳ ゴシック" pitchFamily="49" charset="-128"/>
              </a:rPr>
              <a:t>]) by wickedrelay.com with SMTP id i0Q2A4lw004738;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07:28:33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MIME-Version: 1.0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Content-Type: multipart/alternative; charset=iso-2022-jp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Content-Transfer-Encoding: 7bit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From: kana &lt;</a:t>
            </a:r>
            <a:r>
              <a:rPr lang="en-GB" altLang="ja-JP" sz="2000" b="1" dirty="0" err="1">
                <a:solidFill>
                  <a:srgbClr val="663300"/>
                </a:solidFill>
                <a:latin typeface="ＭＳ ゴシック" pitchFamily="49" charset="-128"/>
                <a:ea typeface="ＭＳ ゴシック" pitchFamily="49" charset="-128"/>
              </a:rPr>
              <a:t>kana@spamsource.zeon</a:t>
            </a:r>
            <a:r>
              <a:rPr lang="en-GB" altLang="ja-JP" sz="2000" b="1" dirty="0">
                <a:solidFill>
                  <a:srgbClr val="663300"/>
                </a:solidFill>
                <a:latin typeface="ＭＳ ゴシック" pitchFamily="49" charset="-128"/>
                <a:ea typeface="ＭＳ ゴシック" pitchFamily="49" charset="-128"/>
              </a:rPr>
              <a:t>&gt;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To: me@ep.sci.hokudai.ac.jp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Subject: </a:t>
            </a:r>
            <a:r>
              <a:rPr lang="ja-JP" altLang="en-US" sz="2000" b="1" dirty="0">
                <a:solidFill>
                  <a:srgbClr val="663300"/>
                </a:solidFill>
                <a:latin typeface="ＭＳ ゴシック" pitchFamily="49" charset="-128"/>
                <a:ea typeface="ＭＳ ゴシック" pitchFamily="49" charset="-128"/>
              </a:rPr>
              <a:t>メールアドレス変えました</a:t>
            </a:r>
            <a:r>
              <a:rPr lang="en-GB" altLang="ja-JP" sz="2000" b="1" dirty="0">
                <a:solidFill>
                  <a:srgbClr val="663300"/>
                </a:solidFill>
                <a:latin typeface="ＭＳ ゴシック" pitchFamily="49" charset="-128"/>
                <a:ea typeface="ＭＳ ゴシック" pitchFamily="49" charset="-128"/>
              </a:rPr>
              <a:t> !!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Date: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16:28:33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X-Mailer: </a:t>
            </a:r>
            <a:r>
              <a:rPr lang="en-GB" altLang="ja-JP" sz="2000" b="1" dirty="0" err="1">
                <a:solidFill>
                  <a:srgbClr val="663300"/>
                </a:solidFill>
                <a:latin typeface="ＭＳ ゴシック" pitchFamily="49" charset="-128"/>
                <a:ea typeface="ＭＳ ゴシック" pitchFamily="49" charset="-128"/>
              </a:rPr>
              <a:t>TSmtpClient</a:t>
            </a:r>
            <a:r>
              <a:rPr lang="en-GB" altLang="ja-JP" sz="2000" b="1" dirty="0">
                <a:solidFill>
                  <a:srgbClr val="663300"/>
                </a:solidFill>
                <a:latin typeface="ＭＳ ゴシック" pitchFamily="49" charset="-128"/>
                <a:ea typeface="ＭＳ ゴシック" pitchFamily="49" charset="-128"/>
              </a:rPr>
              <a:t> ver. 1.0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	</a:t>
            </a: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カナだよ～！！久しぶり！！</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メルアド変更しました！！</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↓をクリックしてアドレス登録お願いします☆</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kana@junonmail.com &lt;www.awarawe14124.festivorate.com&gt;</a:t>
            </a:r>
          </a:p>
        </p:txBody>
      </p:sp>
      <p:sp>
        <p:nvSpPr>
          <p:cNvPr id="39940" name="Rectangle 3"/>
          <p:cNvSpPr>
            <a:spLocks noChangeArrowheads="1"/>
          </p:cNvSpPr>
          <p:nvPr/>
        </p:nvSpPr>
        <p:spPr bwMode="auto">
          <a:xfrm>
            <a:off x="250825" y="4437063"/>
            <a:ext cx="4735061" cy="346693"/>
          </a:xfrm>
          <a:prstGeom prst="rect">
            <a:avLst/>
          </a:prstGeom>
          <a:noFill/>
          <a:ln w="3816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39941" name="AutoShape 4"/>
          <p:cNvSpPr>
            <a:spLocks noChangeArrowheads="1"/>
          </p:cNvSpPr>
          <p:nvPr/>
        </p:nvSpPr>
        <p:spPr bwMode="auto">
          <a:xfrm>
            <a:off x="1331912" y="3284538"/>
            <a:ext cx="3557721" cy="649287"/>
          </a:xfrm>
          <a:prstGeom prst="wedgeRoundRectCallout">
            <a:avLst>
              <a:gd name="adj1" fmla="val -48593"/>
              <a:gd name="adj2" fmla="val 117727"/>
              <a:gd name="adj3" fmla="val 16667"/>
            </a:avLst>
          </a:prstGeom>
          <a:solidFill>
            <a:schemeClr val="accent1">
              <a:lumMod val="20000"/>
              <a:lumOff val="80000"/>
            </a:schemeClr>
          </a:solidFill>
          <a:ln w="25400">
            <a:solidFill>
              <a:srgbClr val="3399FF"/>
            </a:solidFill>
          </a:ln>
          <a:effectLst>
            <a:outerShdw dir="2700000" algn="ctr" rotWithShape="0">
              <a:srgbClr val="808080">
                <a:alpha val="50026"/>
              </a:srgbClr>
            </a:outerShdw>
          </a:effectLst>
          <a:extLst/>
        </p:spPr>
        <p:txBody>
          <a:bodyPr lIns="90000" tIns="46800" rIns="90000" bIns="46800" anchor="ctr"/>
          <a:lstStyle/>
          <a:p>
            <a:pPr algn="ctr">
              <a:lnSpc>
                <a:spcPct val="91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dirty="0" err="1">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メールの件名</a:t>
            </a:r>
            <a:endParaRPr lang="en-GB" sz="28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p:txBody>
      </p:sp>
    </p:spTree>
    <p:extLst>
      <p:ext uri="{BB962C8B-B14F-4D97-AF65-F5344CB8AC3E}">
        <p14:creationId xmlns:p14="http://schemas.microsoft.com/office/powerpoint/2010/main" val="2684212142"/>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50825" y="260350"/>
            <a:ext cx="8642350" cy="653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9pPr>
          </a:lstStyle>
          <a:p>
            <a:pPr eaLnBrk="1" hangingPunct="1">
              <a:lnSpc>
                <a:spcPct val="91000"/>
              </a:lnSpc>
            </a:pPr>
            <a:r>
              <a:rPr lang="en-GB" altLang="ja-JP" sz="2000" b="1" dirty="0">
                <a:solidFill>
                  <a:srgbClr val="663300"/>
                </a:solidFill>
                <a:latin typeface="ＭＳ ゴシック" pitchFamily="49" charset="-128"/>
                <a:ea typeface="ＭＳ ゴシック" pitchFamily="49" charset="-128"/>
              </a:rPr>
              <a:t>Message-id: &lt;4E2E7E23.4020109@spamsource.zeon&gt;</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Return-Path: &lt;</a:t>
            </a:r>
            <a:r>
              <a:rPr lang="en-GB" altLang="ja-JP" sz="2000" b="1" dirty="0" err="1">
                <a:solidFill>
                  <a:srgbClr val="663300"/>
                </a:solidFill>
                <a:latin typeface="ＭＳ ゴシック" pitchFamily="49" charset="-128"/>
                <a:ea typeface="ＭＳ ゴシック" pitchFamily="49" charset="-128"/>
              </a:rPr>
              <a:t>kana@spamsource.zeon</a:t>
            </a:r>
            <a:r>
              <a:rPr lang="en-GB" altLang="ja-JP" sz="2000" b="1" dirty="0">
                <a:solidFill>
                  <a:srgbClr val="663300"/>
                </a:solidFill>
                <a:latin typeface="ＭＳ ゴシック" pitchFamily="49" charset="-128"/>
                <a:ea typeface="ＭＳ ゴシック" pitchFamily="49" charset="-128"/>
              </a:rPr>
              <a:t>&gt;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Delivered-To: me@grey.ep.sci.hokudai.ac.jp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a:t>
            </a:r>
            <a:r>
              <a:rPr lang="en-GB" altLang="ja-JP" sz="2000" b="1" dirty="0" err="1">
                <a:solidFill>
                  <a:srgbClr val="663300"/>
                </a:solidFill>
                <a:latin typeface="ＭＳ ゴシック" pitchFamily="49" charset="-128"/>
                <a:ea typeface="ＭＳ ゴシック" pitchFamily="49" charset="-128"/>
              </a:rPr>
              <a:t>qmail</a:t>
            </a:r>
            <a:r>
              <a:rPr lang="en-GB" altLang="ja-JP" sz="2000" b="1" dirty="0">
                <a:solidFill>
                  <a:srgbClr val="663300"/>
                </a:solidFill>
                <a:latin typeface="ＭＳ ゴシック" pitchFamily="49" charset="-128"/>
                <a:ea typeface="ＭＳ ゴシック" pitchFamily="49" charset="-128"/>
              </a:rPr>
              <a:t> 16872 invoked by </a:t>
            </a:r>
            <a:r>
              <a:rPr lang="en-GB" altLang="ja-JP" sz="2000" b="1" dirty="0" err="1">
                <a:solidFill>
                  <a:srgbClr val="663300"/>
                </a:solidFill>
                <a:latin typeface="ＭＳ ゴシック" pitchFamily="49" charset="-128"/>
                <a:ea typeface="ＭＳ ゴシック" pitchFamily="49" charset="-128"/>
              </a:rPr>
              <a:t>uid</a:t>
            </a:r>
            <a:r>
              <a:rPr lang="en-GB" altLang="ja-JP" sz="2000" b="1" dirty="0">
                <a:solidFill>
                  <a:srgbClr val="663300"/>
                </a:solidFill>
                <a:latin typeface="ＭＳ ゴシック" pitchFamily="49" charset="-128"/>
                <a:ea typeface="ＭＳ ゴシック" pitchFamily="49" charset="-128"/>
              </a:rPr>
              <a:t> 1467); 31 Jan 2016 07:28:45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from wickedrelay.com (HELO wickedrelay.com [</a:t>
            </a:r>
            <a:r>
              <a:rPr lang="en-GB" altLang="ja-JP" sz="2000" b="1" dirty="0" err="1">
                <a:solidFill>
                  <a:srgbClr val="663300"/>
                </a:solidFill>
                <a:latin typeface="ＭＳ ゴシック" pitchFamily="49" charset="-128"/>
                <a:ea typeface="ＭＳ ゴシック" pitchFamily="49" charset="-128"/>
              </a:rPr>
              <a:t>xxx.xxx.xx.xx</a:t>
            </a:r>
            <a:r>
              <a:rPr lang="en-GB" altLang="ja-JP" sz="2000" b="1" dirty="0">
                <a:solidFill>
                  <a:srgbClr val="663300"/>
                </a:solidFill>
                <a:latin typeface="ＭＳ ゴシック" pitchFamily="49" charset="-128"/>
                <a:ea typeface="ＭＳ ゴシック" pitchFamily="49" charset="-128"/>
              </a:rPr>
              <a:t>]) by grey.ep.sci.hokudai.ac.jp with SMTP id i0Q29oRl003847;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07:28:42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from </a:t>
            </a:r>
            <a:r>
              <a:rPr lang="en-GB" altLang="ja-JP" sz="2000" b="1" dirty="0" err="1">
                <a:solidFill>
                  <a:srgbClr val="663300"/>
                </a:solidFill>
                <a:latin typeface="ＭＳ ゴシック" pitchFamily="49" charset="-128"/>
                <a:ea typeface="ＭＳ ゴシック" pitchFamily="49" charset="-128"/>
              </a:rPr>
              <a:t>spamsource.zeon</a:t>
            </a:r>
            <a:r>
              <a:rPr lang="en-GB" altLang="ja-JP" sz="2000" b="1" dirty="0">
                <a:solidFill>
                  <a:srgbClr val="663300"/>
                </a:solidFill>
                <a:latin typeface="ＭＳ ゴシック" pitchFamily="49" charset="-128"/>
                <a:ea typeface="ＭＳ ゴシック" pitchFamily="49" charset="-128"/>
              </a:rPr>
              <a:t> (HELO </a:t>
            </a:r>
            <a:r>
              <a:rPr lang="en-GB" altLang="ja-JP" sz="2000" b="1" dirty="0" err="1">
                <a:solidFill>
                  <a:srgbClr val="663300"/>
                </a:solidFill>
                <a:latin typeface="ＭＳ ゴシック" pitchFamily="49" charset="-128"/>
                <a:ea typeface="ＭＳ ゴシック" pitchFamily="49" charset="-128"/>
              </a:rPr>
              <a:t>spamsource.zeon</a:t>
            </a:r>
            <a:r>
              <a:rPr lang="en-GB" altLang="ja-JP" sz="2000" b="1" dirty="0">
                <a:solidFill>
                  <a:srgbClr val="663300"/>
                </a:solidFill>
                <a:latin typeface="ＭＳ ゴシック" pitchFamily="49" charset="-128"/>
                <a:ea typeface="ＭＳ ゴシック" pitchFamily="49" charset="-128"/>
              </a:rPr>
              <a:t> [</a:t>
            </a:r>
            <a:r>
              <a:rPr lang="en-GB" altLang="ja-JP" sz="2000" b="1" dirty="0" err="1">
                <a:solidFill>
                  <a:srgbClr val="663300"/>
                </a:solidFill>
                <a:latin typeface="ＭＳ ゴシック" pitchFamily="49" charset="-128"/>
                <a:ea typeface="ＭＳ ゴシック" pitchFamily="49" charset="-128"/>
              </a:rPr>
              <a:t>xxx.xxx.xxx.xxx</a:t>
            </a:r>
            <a:r>
              <a:rPr lang="en-GB" altLang="ja-JP" sz="2000" b="1" dirty="0">
                <a:solidFill>
                  <a:srgbClr val="663300"/>
                </a:solidFill>
                <a:latin typeface="ＭＳ ゴシック" pitchFamily="49" charset="-128"/>
                <a:ea typeface="ＭＳ ゴシック" pitchFamily="49" charset="-128"/>
              </a:rPr>
              <a:t>]) by wickedrelay.com with SMTP id i0Q2A4lw004738;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07:28:33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MIME-Version: 1.0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Content-Type: multipart/alternative; charset=iso-2022-jp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Content-Transfer-Encoding: 7bit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From: kana &lt;</a:t>
            </a:r>
            <a:r>
              <a:rPr lang="en-GB" altLang="ja-JP" sz="2000" b="1" dirty="0" err="1">
                <a:solidFill>
                  <a:srgbClr val="663300"/>
                </a:solidFill>
                <a:latin typeface="ＭＳ ゴシック" pitchFamily="49" charset="-128"/>
                <a:ea typeface="ＭＳ ゴシック" pitchFamily="49" charset="-128"/>
              </a:rPr>
              <a:t>kana@spamsource.zeon</a:t>
            </a:r>
            <a:r>
              <a:rPr lang="en-GB" altLang="ja-JP" sz="2000" b="1" dirty="0">
                <a:solidFill>
                  <a:srgbClr val="663300"/>
                </a:solidFill>
                <a:latin typeface="ＭＳ ゴシック" pitchFamily="49" charset="-128"/>
                <a:ea typeface="ＭＳ ゴシック" pitchFamily="49" charset="-128"/>
              </a:rPr>
              <a:t>&gt;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To: me@ep.sci.hokudai.ac.jp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Subject: </a:t>
            </a:r>
            <a:r>
              <a:rPr lang="ja-JP" altLang="en-US" sz="2000" b="1" dirty="0">
                <a:solidFill>
                  <a:srgbClr val="663300"/>
                </a:solidFill>
                <a:latin typeface="ＭＳ ゴシック" pitchFamily="49" charset="-128"/>
                <a:ea typeface="ＭＳ ゴシック" pitchFamily="49" charset="-128"/>
              </a:rPr>
              <a:t>メールアドレス変えました</a:t>
            </a:r>
            <a:r>
              <a:rPr lang="en-GB" altLang="ja-JP" sz="2000" b="1" dirty="0">
                <a:solidFill>
                  <a:srgbClr val="663300"/>
                </a:solidFill>
                <a:latin typeface="ＭＳ ゴシック" pitchFamily="49" charset="-128"/>
                <a:ea typeface="ＭＳ ゴシック" pitchFamily="49" charset="-128"/>
              </a:rPr>
              <a:t> !!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Date: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16:28:33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X-Mailer: </a:t>
            </a:r>
            <a:r>
              <a:rPr lang="en-GB" altLang="ja-JP" sz="2000" b="1" dirty="0" err="1">
                <a:solidFill>
                  <a:srgbClr val="663300"/>
                </a:solidFill>
                <a:latin typeface="ＭＳ ゴシック" pitchFamily="49" charset="-128"/>
                <a:ea typeface="ＭＳ ゴシック" pitchFamily="49" charset="-128"/>
              </a:rPr>
              <a:t>TSmtpClient</a:t>
            </a:r>
            <a:r>
              <a:rPr lang="en-GB" altLang="ja-JP" sz="2000" b="1" dirty="0">
                <a:solidFill>
                  <a:srgbClr val="663300"/>
                </a:solidFill>
                <a:latin typeface="ＭＳ ゴシック" pitchFamily="49" charset="-128"/>
                <a:ea typeface="ＭＳ ゴシック" pitchFamily="49" charset="-128"/>
              </a:rPr>
              <a:t> ver. 1.0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	</a:t>
            </a: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カナだよ～！！久しぶり！！</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メルアド変更しました！！</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↓をクリックしてアドレス登録お願いします☆</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kana@junonmail.com &lt;www.awarawe14124.festivorate.com&gt;</a:t>
            </a:r>
          </a:p>
        </p:txBody>
      </p:sp>
      <p:sp>
        <p:nvSpPr>
          <p:cNvPr id="40964" name="Rectangle 3"/>
          <p:cNvSpPr>
            <a:spLocks noChangeArrowheads="1"/>
          </p:cNvSpPr>
          <p:nvPr/>
        </p:nvSpPr>
        <p:spPr bwMode="auto">
          <a:xfrm>
            <a:off x="250825" y="4724400"/>
            <a:ext cx="5834063" cy="288925"/>
          </a:xfrm>
          <a:prstGeom prst="rect">
            <a:avLst/>
          </a:prstGeom>
          <a:noFill/>
          <a:ln w="3816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40965" name="AutoShape 4"/>
          <p:cNvSpPr>
            <a:spLocks noChangeArrowheads="1"/>
          </p:cNvSpPr>
          <p:nvPr/>
        </p:nvSpPr>
        <p:spPr bwMode="auto">
          <a:xfrm>
            <a:off x="2916238" y="3573463"/>
            <a:ext cx="3095625" cy="649287"/>
          </a:xfrm>
          <a:prstGeom prst="wedgeRoundRectCallout">
            <a:avLst>
              <a:gd name="adj1" fmla="val -47745"/>
              <a:gd name="adj2" fmla="val 113569"/>
              <a:gd name="adj3" fmla="val 16667"/>
            </a:avLst>
          </a:prstGeom>
          <a:solidFill>
            <a:schemeClr val="accent1">
              <a:lumMod val="20000"/>
              <a:lumOff val="80000"/>
            </a:schemeClr>
          </a:solidFill>
          <a:ln w="25400">
            <a:solidFill>
              <a:srgbClr val="3399FF"/>
            </a:solidFill>
          </a:ln>
          <a:effectLst>
            <a:outerShdw dir="2700000" algn="ctr" rotWithShape="0">
              <a:srgbClr val="808080">
                <a:alpha val="50026"/>
              </a:srgbClr>
            </a:outerShdw>
          </a:effectLst>
          <a:extLst/>
        </p:spPr>
        <p:txBody>
          <a:bodyPr lIns="90000" tIns="46800" rIns="90000" bIns="46800" anchor="ctr"/>
          <a:lstStyle/>
          <a:p>
            <a:pPr algn="ctr">
              <a:lnSpc>
                <a:spcPct val="91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メールの送信日時</a:t>
            </a:r>
          </a:p>
        </p:txBody>
      </p:sp>
    </p:spTree>
    <p:extLst>
      <p:ext uri="{BB962C8B-B14F-4D97-AF65-F5344CB8AC3E}">
        <p14:creationId xmlns:p14="http://schemas.microsoft.com/office/powerpoint/2010/main" val="2859556487"/>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50825" y="260350"/>
            <a:ext cx="8642350" cy="653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9pPr>
          </a:lstStyle>
          <a:p>
            <a:pPr eaLnBrk="1" hangingPunct="1">
              <a:lnSpc>
                <a:spcPct val="91000"/>
              </a:lnSpc>
            </a:pPr>
            <a:r>
              <a:rPr lang="en-GB" altLang="ja-JP" sz="2000" b="1" dirty="0">
                <a:solidFill>
                  <a:srgbClr val="663300"/>
                </a:solidFill>
                <a:latin typeface="ＭＳ ゴシック" pitchFamily="49" charset="-128"/>
                <a:ea typeface="ＭＳ ゴシック" pitchFamily="49" charset="-128"/>
              </a:rPr>
              <a:t>Message-id: &lt;4E2E7E23.4020109@spamsource.zeon&gt;</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Return-Path: &lt;</a:t>
            </a:r>
            <a:r>
              <a:rPr lang="en-GB" altLang="ja-JP" sz="2000" b="1" dirty="0" err="1">
                <a:solidFill>
                  <a:srgbClr val="663300"/>
                </a:solidFill>
                <a:latin typeface="ＭＳ ゴシック" pitchFamily="49" charset="-128"/>
                <a:ea typeface="ＭＳ ゴシック" pitchFamily="49" charset="-128"/>
              </a:rPr>
              <a:t>kana@spamsource.zeon</a:t>
            </a:r>
            <a:r>
              <a:rPr lang="en-GB" altLang="ja-JP" sz="2000" b="1" dirty="0">
                <a:solidFill>
                  <a:srgbClr val="663300"/>
                </a:solidFill>
                <a:latin typeface="ＭＳ ゴシック" pitchFamily="49" charset="-128"/>
                <a:ea typeface="ＭＳ ゴシック" pitchFamily="49" charset="-128"/>
              </a:rPr>
              <a:t>&gt;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Delivered-To: me@grey.ep.sci.hokudai.ac.jp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a:t>
            </a:r>
            <a:r>
              <a:rPr lang="en-GB" altLang="ja-JP" sz="2000" b="1" dirty="0" err="1">
                <a:solidFill>
                  <a:srgbClr val="663300"/>
                </a:solidFill>
                <a:latin typeface="ＭＳ ゴシック" pitchFamily="49" charset="-128"/>
                <a:ea typeface="ＭＳ ゴシック" pitchFamily="49" charset="-128"/>
              </a:rPr>
              <a:t>qmail</a:t>
            </a:r>
            <a:r>
              <a:rPr lang="en-GB" altLang="ja-JP" sz="2000" b="1" dirty="0">
                <a:solidFill>
                  <a:srgbClr val="663300"/>
                </a:solidFill>
                <a:latin typeface="ＭＳ ゴシック" pitchFamily="49" charset="-128"/>
                <a:ea typeface="ＭＳ ゴシック" pitchFamily="49" charset="-128"/>
              </a:rPr>
              <a:t> 16872 invoked by </a:t>
            </a:r>
            <a:r>
              <a:rPr lang="en-GB" altLang="ja-JP" sz="2000" b="1" dirty="0" err="1">
                <a:solidFill>
                  <a:srgbClr val="663300"/>
                </a:solidFill>
                <a:latin typeface="ＭＳ ゴシック" pitchFamily="49" charset="-128"/>
                <a:ea typeface="ＭＳ ゴシック" pitchFamily="49" charset="-128"/>
              </a:rPr>
              <a:t>uid</a:t>
            </a:r>
            <a:r>
              <a:rPr lang="en-GB" altLang="ja-JP" sz="2000" b="1" dirty="0">
                <a:solidFill>
                  <a:srgbClr val="663300"/>
                </a:solidFill>
                <a:latin typeface="ＭＳ ゴシック" pitchFamily="49" charset="-128"/>
                <a:ea typeface="ＭＳ ゴシック" pitchFamily="49" charset="-128"/>
              </a:rPr>
              <a:t> 1467); 31 Jan 2016 07:28:45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from wickedrelay.com (HELO wickedrelay.com [</a:t>
            </a:r>
            <a:r>
              <a:rPr lang="en-GB" altLang="ja-JP" sz="2000" b="1" dirty="0" err="1">
                <a:solidFill>
                  <a:srgbClr val="663300"/>
                </a:solidFill>
                <a:latin typeface="ＭＳ ゴシック" pitchFamily="49" charset="-128"/>
                <a:ea typeface="ＭＳ ゴシック" pitchFamily="49" charset="-128"/>
              </a:rPr>
              <a:t>xxx.xxx.xx.xx</a:t>
            </a:r>
            <a:r>
              <a:rPr lang="en-GB" altLang="ja-JP" sz="2000" b="1" dirty="0">
                <a:solidFill>
                  <a:srgbClr val="663300"/>
                </a:solidFill>
                <a:latin typeface="ＭＳ ゴシック" pitchFamily="49" charset="-128"/>
                <a:ea typeface="ＭＳ ゴシック" pitchFamily="49" charset="-128"/>
              </a:rPr>
              <a:t>]) by grey.ep.sci.hokudai.ac.jp with SMTP id i0Q29oRl003847;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07:28:42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from </a:t>
            </a:r>
            <a:r>
              <a:rPr lang="en-GB" altLang="ja-JP" sz="2000" b="1" dirty="0" err="1">
                <a:solidFill>
                  <a:srgbClr val="663300"/>
                </a:solidFill>
                <a:latin typeface="ＭＳ ゴシック" pitchFamily="49" charset="-128"/>
                <a:ea typeface="ＭＳ ゴシック" pitchFamily="49" charset="-128"/>
              </a:rPr>
              <a:t>spamsource.zeon</a:t>
            </a:r>
            <a:r>
              <a:rPr lang="en-GB" altLang="ja-JP" sz="2000" b="1" dirty="0">
                <a:solidFill>
                  <a:srgbClr val="663300"/>
                </a:solidFill>
                <a:latin typeface="ＭＳ ゴシック" pitchFamily="49" charset="-128"/>
                <a:ea typeface="ＭＳ ゴシック" pitchFamily="49" charset="-128"/>
              </a:rPr>
              <a:t> (HELO </a:t>
            </a:r>
            <a:r>
              <a:rPr lang="en-GB" altLang="ja-JP" sz="2000" b="1" dirty="0" err="1">
                <a:solidFill>
                  <a:srgbClr val="663300"/>
                </a:solidFill>
                <a:latin typeface="ＭＳ ゴシック" pitchFamily="49" charset="-128"/>
                <a:ea typeface="ＭＳ ゴシック" pitchFamily="49" charset="-128"/>
              </a:rPr>
              <a:t>spamsource.zeon</a:t>
            </a:r>
            <a:r>
              <a:rPr lang="en-GB" altLang="ja-JP" sz="2000" b="1" dirty="0">
                <a:solidFill>
                  <a:srgbClr val="663300"/>
                </a:solidFill>
                <a:latin typeface="ＭＳ ゴシック" pitchFamily="49" charset="-128"/>
                <a:ea typeface="ＭＳ ゴシック" pitchFamily="49" charset="-128"/>
              </a:rPr>
              <a:t> [</a:t>
            </a:r>
            <a:r>
              <a:rPr lang="en-GB" altLang="ja-JP" sz="2000" b="1" dirty="0" err="1">
                <a:solidFill>
                  <a:srgbClr val="663300"/>
                </a:solidFill>
                <a:latin typeface="ＭＳ ゴシック" pitchFamily="49" charset="-128"/>
                <a:ea typeface="ＭＳ ゴシック" pitchFamily="49" charset="-128"/>
              </a:rPr>
              <a:t>xxx.xxx.xxx.xxx</a:t>
            </a:r>
            <a:r>
              <a:rPr lang="en-GB" altLang="ja-JP" sz="2000" b="1" dirty="0">
                <a:solidFill>
                  <a:srgbClr val="663300"/>
                </a:solidFill>
                <a:latin typeface="ＭＳ ゴシック" pitchFamily="49" charset="-128"/>
                <a:ea typeface="ＭＳ ゴシック" pitchFamily="49" charset="-128"/>
              </a:rPr>
              <a:t>]) by wickedrelay.com with SMTP id i0Q2A4lw004738;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07:28:33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MIME-Version: 1.0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Content-Type: multipart/alternative; charset=iso-2022-jp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Content-Transfer-Encoding: 7bit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From: kana &lt;</a:t>
            </a:r>
            <a:r>
              <a:rPr lang="en-GB" altLang="ja-JP" sz="2000" b="1" dirty="0" err="1">
                <a:solidFill>
                  <a:srgbClr val="663300"/>
                </a:solidFill>
                <a:latin typeface="ＭＳ ゴシック" pitchFamily="49" charset="-128"/>
                <a:ea typeface="ＭＳ ゴシック" pitchFamily="49" charset="-128"/>
              </a:rPr>
              <a:t>kana@spamsource.zeon</a:t>
            </a:r>
            <a:r>
              <a:rPr lang="en-GB" altLang="ja-JP" sz="2000" b="1" dirty="0">
                <a:solidFill>
                  <a:srgbClr val="663300"/>
                </a:solidFill>
                <a:latin typeface="ＭＳ ゴシック" pitchFamily="49" charset="-128"/>
                <a:ea typeface="ＭＳ ゴシック" pitchFamily="49" charset="-128"/>
              </a:rPr>
              <a:t>&gt;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To: me@ep.sci.hokudai.ac.jp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Subject: </a:t>
            </a:r>
            <a:r>
              <a:rPr lang="ja-JP" altLang="en-US" sz="2000" b="1" dirty="0">
                <a:solidFill>
                  <a:srgbClr val="663300"/>
                </a:solidFill>
                <a:latin typeface="ＭＳ ゴシック" pitchFamily="49" charset="-128"/>
                <a:ea typeface="ＭＳ ゴシック" pitchFamily="49" charset="-128"/>
              </a:rPr>
              <a:t>メールアドレス変えました</a:t>
            </a:r>
            <a:r>
              <a:rPr lang="en-GB" altLang="ja-JP" sz="2000" b="1" dirty="0">
                <a:solidFill>
                  <a:srgbClr val="663300"/>
                </a:solidFill>
                <a:latin typeface="ＭＳ ゴシック" pitchFamily="49" charset="-128"/>
                <a:ea typeface="ＭＳ ゴシック" pitchFamily="49" charset="-128"/>
              </a:rPr>
              <a:t> !!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Date: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16:28:33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X-Mailer: </a:t>
            </a:r>
            <a:r>
              <a:rPr lang="en-GB" altLang="ja-JP" sz="2000" b="1" dirty="0" err="1">
                <a:solidFill>
                  <a:srgbClr val="663300"/>
                </a:solidFill>
                <a:latin typeface="ＭＳ ゴシック" pitchFamily="49" charset="-128"/>
                <a:ea typeface="ＭＳ ゴシック" pitchFamily="49" charset="-128"/>
              </a:rPr>
              <a:t>TSmtpClient</a:t>
            </a:r>
            <a:r>
              <a:rPr lang="en-GB" altLang="ja-JP" sz="2000" b="1" dirty="0">
                <a:solidFill>
                  <a:srgbClr val="663300"/>
                </a:solidFill>
                <a:latin typeface="ＭＳ ゴシック" pitchFamily="49" charset="-128"/>
                <a:ea typeface="ＭＳ ゴシック" pitchFamily="49" charset="-128"/>
              </a:rPr>
              <a:t> ver. 1.0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	</a:t>
            </a: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カナだよ～！！久しぶり！！</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メルアド変更しました！！</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↓をクリックしてアドレス登録お願いします☆</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kana@junonmail.com &lt;www.awarawe14124.festivorate.com&gt;</a:t>
            </a:r>
          </a:p>
        </p:txBody>
      </p:sp>
      <p:sp>
        <p:nvSpPr>
          <p:cNvPr id="41988" name="Rectangle 3"/>
          <p:cNvSpPr>
            <a:spLocks noChangeArrowheads="1"/>
          </p:cNvSpPr>
          <p:nvPr/>
        </p:nvSpPr>
        <p:spPr bwMode="auto">
          <a:xfrm>
            <a:off x="323850" y="4941888"/>
            <a:ext cx="4032250" cy="360362"/>
          </a:xfrm>
          <a:prstGeom prst="rect">
            <a:avLst/>
          </a:prstGeom>
          <a:noFill/>
          <a:ln w="3816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41989" name="AutoShape 4"/>
          <p:cNvSpPr>
            <a:spLocks noChangeArrowheads="1"/>
          </p:cNvSpPr>
          <p:nvPr/>
        </p:nvSpPr>
        <p:spPr bwMode="auto">
          <a:xfrm>
            <a:off x="1328286" y="2791326"/>
            <a:ext cx="4081111" cy="1502862"/>
          </a:xfrm>
          <a:prstGeom prst="wedgeRoundRectCallout">
            <a:avLst>
              <a:gd name="adj1" fmla="val -47384"/>
              <a:gd name="adj2" fmla="val 94968"/>
              <a:gd name="adj3" fmla="val 16667"/>
            </a:avLst>
          </a:prstGeom>
          <a:solidFill>
            <a:schemeClr val="accent1">
              <a:lumMod val="20000"/>
              <a:lumOff val="80000"/>
            </a:schemeClr>
          </a:solidFill>
          <a:ln w="25400">
            <a:solidFill>
              <a:srgbClr val="3399FF"/>
            </a:solidFill>
          </a:ln>
          <a:effectLst>
            <a:outerShdw dir="2700000" algn="ctr" rotWithShape="0">
              <a:srgbClr val="808080">
                <a:alpha val="50026"/>
              </a:srgbClr>
            </a:outerShdw>
          </a:effectLst>
          <a:extLst/>
        </p:spPr>
        <p:txBody>
          <a:bodyPr lIns="90000" tIns="46800" rIns="90000" bIns="46800" anchor="ctr"/>
          <a:lstStyle/>
          <a:p>
            <a:pPr algn="ctr">
              <a:spcBef>
                <a:spcPts val="1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200" dirty="0" err="1">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メール作成に用いたソフトウェア名</a:t>
            </a:r>
            <a:endParaRPr lang="en-GB" sz="32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p:txBody>
      </p:sp>
    </p:spTree>
    <p:extLst>
      <p:ext uri="{BB962C8B-B14F-4D97-AF65-F5344CB8AC3E}">
        <p14:creationId xmlns:p14="http://schemas.microsoft.com/office/powerpoint/2010/main" val="1311671004"/>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50825" y="260350"/>
            <a:ext cx="8642350" cy="653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9pPr>
          </a:lstStyle>
          <a:p>
            <a:pPr eaLnBrk="1" hangingPunct="1">
              <a:lnSpc>
                <a:spcPct val="91000"/>
              </a:lnSpc>
            </a:pPr>
            <a:r>
              <a:rPr lang="en-GB" altLang="ja-JP" sz="2000" b="1" dirty="0">
                <a:solidFill>
                  <a:srgbClr val="663300"/>
                </a:solidFill>
                <a:latin typeface="ＭＳ ゴシック" pitchFamily="49" charset="-128"/>
                <a:ea typeface="ＭＳ ゴシック" pitchFamily="49" charset="-128"/>
              </a:rPr>
              <a:t>Message-id: &lt;4E2E7E23.4020109@spamsource.zeon&gt;</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Return-Path: &lt;</a:t>
            </a:r>
            <a:r>
              <a:rPr lang="en-GB" altLang="ja-JP" sz="2000" b="1" dirty="0" err="1">
                <a:solidFill>
                  <a:srgbClr val="663300"/>
                </a:solidFill>
                <a:latin typeface="ＭＳ ゴシック" pitchFamily="49" charset="-128"/>
                <a:ea typeface="ＭＳ ゴシック" pitchFamily="49" charset="-128"/>
              </a:rPr>
              <a:t>kana@spamsource.zeon</a:t>
            </a:r>
            <a:r>
              <a:rPr lang="en-GB" altLang="ja-JP" sz="2000" b="1" dirty="0">
                <a:solidFill>
                  <a:srgbClr val="663300"/>
                </a:solidFill>
                <a:latin typeface="ＭＳ ゴシック" pitchFamily="49" charset="-128"/>
                <a:ea typeface="ＭＳ ゴシック" pitchFamily="49" charset="-128"/>
              </a:rPr>
              <a:t>&gt;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Delivered-To: me@grey.ep.sci.hokudai.ac.jp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a:t>
            </a:r>
            <a:r>
              <a:rPr lang="en-GB" altLang="ja-JP" sz="2000" b="1" dirty="0" err="1">
                <a:solidFill>
                  <a:srgbClr val="663300"/>
                </a:solidFill>
                <a:latin typeface="ＭＳ ゴシック" pitchFamily="49" charset="-128"/>
                <a:ea typeface="ＭＳ ゴシック" pitchFamily="49" charset="-128"/>
              </a:rPr>
              <a:t>qmail</a:t>
            </a:r>
            <a:r>
              <a:rPr lang="en-GB" altLang="ja-JP" sz="2000" b="1" dirty="0">
                <a:solidFill>
                  <a:srgbClr val="663300"/>
                </a:solidFill>
                <a:latin typeface="ＭＳ ゴシック" pitchFamily="49" charset="-128"/>
                <a:ea typeface="ＭＳ ゴシック" pitchFamily="49" charset="-128"/>
              </a:rPr>
              <a:t> 16872 invoked by </a:t>
            </a:r>
            <a:r>
              <a:rPr lang="en-GB" altLang="ja-JP" sz="2000" b="1" dirty="0" err="1">
                <a:solidFill>
                  <a:srgbClr val="663300"/>
                </a:solidFill>
                <a:latin typeface="ＭＳ ゴシック" pitchFamily="49" charset="-128"/>
                <a:ea typeface="ＭＳ ゴシック" pitchFamily="49" charset="-128"/>
              </a:rPr>
              <a:t>uid</a:t>
            </a:r>
            <a:r>
              <a:rPr lang="en-GB" altLang="ja-JP" sz="2000" b="1" dirty="0">
                <a:solidFill>
                  <a:srgbClr val="663300"/>
                </a:solidFill>
                <a:latin typeface="ＭＳ ゴシック" pitchFamily="49" charset="-128"/>
                <a:ea typeface="ＭＳ ゴシック" pitchFamily="49" charset="-128"/>
              </a:rPr>
              <a:t> 1467); 31 Jan 2016 07:28:45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from wickedrelay.com (HELO wickedrelay.com [</a:t>
            </a:r>
            <a:r>
              <a:rPr lang="en-GB" altLang="ja-JP" sz="2000" b="1" dirty="0" err="1">
                <a:solidFill>
                  <a:srgbClr val="663300"/>
                </a:solidFill>
                <a:latin typeface="ＭＳ ゴシック" pitchFamily="49" charset="-128"/>
                <a:ea typeface="ＭＳ ゴシック" pitchFamily="49" charset="-128"/>
              </a:rPr>
              <a:t>xxx.xxx.xx.xx</a:t>
            </a:r>
            <a:r>
              <a:rPr lang="en-GB" altLang="ja-JP" sz="2000" b="1" dirty="0">
                <a:solidFill>
                  <a:srgbClr val="663300"/>
                </a:solidFill>
                <a:latin typeface="ＭＳ ゴシック" pitchFamily="49" charset="-128"/>
                <a:ea typeface="ＭＳ ゴシック" pitchFamily="49" charset="-128"/>
              </a:rPr>
              <a:t>]) by grey.ep.sci.hokudai.ac.jp with SMTP id i0Q29oRl003847;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07:28:42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from </a:t>
            </a:r>
            <a:r>
              <a:rPr lang="en-GB" altLang="ja-JP" sz="2000" b="1" dirty="0" err="1">
                <a:solidFill>
                  <a:srgbClr val="663300"/>
                </a:solidFill>
                <a:latin typeface="ＭＳ ゴシック" pitchFamily="49" charset="-128"/>
                <a:ea typeface="ＭＳ ゴシック" pitchFamily="49" charset="-128"/>
              </a:rPr>
              <a:t>spamsource.zeon</a:t>
            </a:r>
            <a:r>
              <a:rPr lang="en-GB" altLang="ja-JP" sz="2000" b="1" dirty="0">
                <a:solidFill>
                  <a:srgbClr val="663300"/>
                </a:solidFill>
                <a:latin typeface="ＭＳ ゴシック" pitchFamily="49" charset="-128"/>
                <a:ea typeface="ＭＳ ゴシック" pitchFamily="49" charset="-128"/>
              </a:rPr>
              <a:t> (HELO </a:t>
            </a:r>
            <a:r>
              <a:rPr lang="en-GB" altLang="ja-JP" sz="2000" b="1" dirty="0" err="1">
                <a:solidFill>
                  <a:srgbClr val="663300"/>
                </a:solidFill>
                <a:latin typeface="ＭＳ ゴシック" pitchFamily="49" charset="-128"/>
                <a:ea typeface="ＭＳ ゴシック" pitchFamily="49" charset="-128"/>
              </a:rPr>
              <a:t>spamsource.zeon</a:t>
            </a:r>
            <a:r>
              <a:rPr lang="en-GB" altLang="ja-JP" sz="2000" b="1" dirty="0">
                <a:solidFill>
                  <a:srgbClr val="663300"/>
                </a:solidFill>
                <a:latin typeface="ＭＳ ゴシック" pitchFamily="49" charset="-128"/>
                <a:ea typeface="ＭＳ ゴシック" pitchFamily="49" charset="-128"/>
              </a:rPr>
              <a:t> [</a:t>
            </a:r>
            <a:r>
              <a:rPr lang="en-GB" altLang="ja-JP" sz="2000" b="1" dirty="0" err="1">
                <a:solidFill>
                  <a:srgbClr val="663300"/>
                </a:solidFill>
                <a:latin typeface="ＭＳ ゴシック" pitchFamily="49" charset="-128"/>
                <a:ea typeface="ＭＳ ゴシック" pitchFamily="49" charset="-128"/>
              </a:rPr>
              <a:t>xxx.xxx.xxx.xxx</a:t>
            </a:r>
            <a:r>
              <a:rPr lang="en-GB" altLang="ja-JP" sz="2000" b="1" dirty="0">
                <a:solidFill>
                  <a:srgbClr val="663300"/>
                </a:solidFill>
                <a:latin typeface="ＭＳ ゴシック" pitchFamily="49" charset="-128"/>
                <a:ea typeface="ＭＳ ゴシック" pitchFamily="49" charset="-128"/>
              </a:rPr>
              <a:t>]) by wickedrelay.com with SMTP id i0Q2A4lw004738;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07:28:33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MIME-Version: 1.0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Content-Type: multipart/alternative; charset=iso-2022-jp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Content-Transfer-Encoding: 7bit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From: kana &lt;</a:t>
            </a:r>
            <a:r>
              <a:rPr lang="en-GB" altLang="ja-JP" sz="2000" b="1" dirty="0" err="1">
                <a:solidFill>
                  <a:srgbClr val="663300"/>
                </a:solidFill>
                <a:latin typeface="ＭＳ ゴシック" pitchFamily="49" charset="-128"/>
                <a:ea typeface="ＭＳ ゴシック" pitchFamily="49" charset="-128"/>
              </a:rPr>
              <a:t>kana@spamsource.zeon</a:t>
            </a:r>
            <a:r>
              <a:rPr lang="en-GB" altLang="ja-JP" sz="2000" b="1" dirty="0">
                <a:solidFill>
                  <a:srgbClr val="663300"/>
                </a:solidFill>
                <a:latin typeface="ＭＳ ゴシック" pitchFamily="49" charset="-128"/>
                <a:ea typeface="ＭＳ ゴシック" pitchFamily="49" charset="-128"/>
              </a:rPr>
              <a:t>&gt;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To: me@ep.sci.hokudai.ac.jp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Subject: </a:t>
            </a:r>
            <a:r>
              <a:rPr lang="ja-JP" altLang="en-US" sz="2000" b="1" dirty="0">
                <a:solidFill>
                  <a:srgbClr val="663300"/>
                </a:solidFill>
                <a:latin typeface="ＭＳ ゴシック" pitchFamily="49" charset="-128"/>
                <a:ea typeface="ＭＳ ゴシック" pitchFamily="49" charset="-128"/>
              </a:rPr>
              <a:t>メールアドレス変えました</a:t>
            </a:r>
            <a:r>
              <a:rPr lang="en-GB" altLang="ja-JP" sz="2000" b="1" dirty="0">
                <a:solidFill>
                  <a:srgbClr val="663300"/>
                </a:solidFill>
                <a:latin typeface="ＭＳ ゴシック" pitchFamily="49" charset="-128"/>
                <a:ea typeface="ＭＳ ゴシック" pitchFamily="49" charset="-128"/>
              </a:rPr>
              <a:t> !!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Date: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16:28:33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X-Mailer: </a:t>
            </a:r>
            <a:r>
              <a:rPr lang="en-GB" altLang="ja-JP" sz="2000" b="1" dirty="0" err="1">
                <a:solidFill>
                  <a:srgbClr val="663300"/>
                </a:solidFill>
                <a:latin typeface="ＭＳ ゴシック" pitchFamily="49" charset="-128"/>
                <a:ea typeface="ＭＳ ゴシック" pitchFamily="49" charset="-128"/>
              </a:rPr>
              <a:t>TSmtpClient</a:t>
            </a:r>
            <a:r>
              <a:rPr lang="en-GB" altLang="ja-JP" sz="2000" b="1" dirty="0">
                <a:solidFill>
                  <a:srgbClr val="663300"/>
                </a:solidFill>
                <a:latin typeface="ＭＳ ゴシック" pitchFamily="49" charset="-128"/>
                <a:ea typeface="ＭＳ ゴシック" pitchFamily="49" charset="-128"/>
              </a:rPr>
              <a:t> ver. 1.0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	</a:t>
            </a: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カナだよ～！！久しぶり！！</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メルアド変更しました！！</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↓をクリックしてアドレス登録お願いします☆</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kana@junonmail.com &lt;www.awarawe14124.festivorate.com&gt;</a:t>
            </a:r>
          </a:p>
        </p:txBody>
      </p:sp>
      <p:sp>
        <p:nvSpPr>
          <p:cNvPr id="43012" name="Rectangle 3"/>
          <p:cNvSpPr>
            <a:spLocks noChangeArrowheads="1"/>
          </p:cNvSpPr>
          <p:nvPr/>
        </p:nvSpPr>
        <p:spPr bwMode="auto">
          <a:xfrm>
            <a:off x="323850" y="5300663"/>
            <a:ext cx="3887788" cy="288925"/>
          </a:xfrm>
          <a:prstGeom prst="rect">
            <a:avLst/>
          </a:prstGeom>
          <a:noFill/>
          <a:ln w="3816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43013" name="AutoShape 4"/>
          <p:cNvSpPr>
            <a:spLocks noChangeArrowheads="1"/>
          </p:cNvSpPr>
          <p:nvPr/>
        </p:nvSpPr>
        <p:spPr bwMode="auto">
          <a:xfrm>
            <a:off x="1331913" y="4221163"/>
            <a:ext cx="1800225" cy="650875"/>
          </a:xfrm>
          <a:prstGeom prst="wedgeRoundRectCallout">
            <a:avLst>
              <a:gd name="adj1" fmla="val -43653"/>
              <a:gd name="adj2" fmla="val 101463"/>
              <a:gd name="adj3" fmla="val 16667"/>
            </a:avLst>
          </a:prstGeom>
          <a:solidFill>
            <a:schemeClr val="accent2">
              <a:lumMod val="20000"/>
              <a:lumOff val="80000"/>
            </a:schemeClr>
          </a:solidFill>
          <a:ln w="25400">
            <a:solidFill>
              <a:srgbClr val="FF0000"/>
            </a:solidFill>
          </a:ln>
          <a:effectLst>
            <a:outerShdw dir="2700000" algn="ctr" rotWithShape="0">
              <a:srgbClr val="808080">
                <a:alpha val="50026"/>
              </a:srgbClr>
            </a:outerShdw>
          </a:effectLst>
          <a:extLst/>
        </p:spPr>
        <p:txBody>
          <a:bodyPr lIns="90000" tIns="46800" rIns="90000" bIns="46800" anchor="ctr"/>
          <a:lstStyle/>
          <a:p>
            <a:pPr algn="ctr">
              <a:lnSpc>
                <a:spcPct val="91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dirty="0" err="1">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空白行</a:t>
            </a:r>
            <a:endParaRPr lang="en-GB" sz="28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p:txBody>
      </p:sp>
    </p:spTree>
    <p:extLst>
      <p:ext uri="{BB962C8B-B14F-4D97-AF65-F5344CB8AC3E}">
        <p14:creationId xmlns:p14="http://schemas.microsoft.com/office/powerpoint/2010/main" val="3334902486"/>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50825" y="260350"/>
            <a:ext cx="8642350" cy="653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 pos="10331450" algn="l"/>
                <a:tab pos="10780713" algn="l"/>
              </a:tabLst>
              <a:defRPr kumimoji="1" sz="2400">
                <a:solidFill>
                  <a:schemeClr val="tx1"/>
                </a:solidFill>
                <a:latin typeface="Times New Roman" pitchFamily="18" charset="0"/>
                <a:ea typeface="ＭＳ Ｐゴシック" pitchFamily="50" charset="-128"/>
              </a:defRPr>
            </a:lvl9pPr>
          </a:lstStyle>
          <a:p>
            <a:pPr eaLnBrk="1" hangingPunct="1">
              <a:lnSpc>
                <a:spcPct val="91000"/>
              </a:lnSpc>
            </a:pPr>
            <a:r>
              <a:rPr lang="en-GB" altLang="ja-JP" sz="2000" b="1" dirty="0">
                <a:solidFill>
                  <a:srgbClr val="663300"/>
                </a:solidFill>
                <a:latin typeface="ＭＳ ゴシック" pitchFamily="49" charset="-128"/>
                <a:ea typeface="ＭＳ ゴシック" pitchFamily="49" charset="-128"/>
              </a:rPr>
              <a:t>Message-id: &lt;4E2E7E23.4020109@spamsource.zeon&gt;</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Return-Path: &lt;</a:t>
            </a:r>
            <a:r>
              <a:rPr lang="en-GB" altLang="ja-JP" sz="2000" b="1" dirty="0" err="1">
                <a:solidFill>
                  <a:srgbClr val="663300"/>
                </a:solidFill>
                <a:latin typeface="ＭＳ ゴシック" pitchFamily="49" charset="-128"/>
                <a:ea typeface="ＭＳ ゴシック" pitchFamily="49" charset="-128"/>
              </a:rPr>
              <a:t>kana@spamsource.zeon</a:t>
            </a:r>
            <a:r>
              <a:rPr lang="en-GB" altLang="ja-JP" sz="2000" b="1" dirty="0">
                <a:solidFill>
                  <a:srgbClr val="663300"/>
                </a:solidFill>
                <a:latin typeface="ＭＳ ゴシック" pitchFamily="49" charset="-128"/>
                <a:ea typeface="ＭＳ ゴシック" pitchFamily="49" charset="-128"/>
              </a:rPr>
              <a:t>&gt;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Delivered-To: me@grey.ep.sci.hokudai.ac.jp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a:t>
            </a:r>
            <a:r>
              <a:rPr lang="en-GB" altLang="ja-JP" sz="2000" b="1" dirty="0" err="1">
                <a:solidFill>
                  <a:srgbClr val="663300"/>
                </a:solidFill>
                <a:latin typeface="ＭＳ ゴシック" pitchFamily="49" charset="-128"/>
                <a:ea typeface="ＭＳ ゴシック" pitchFamily="49" charset="-128"/>
              </a:rPr>
              <a:t>qmail</a:t>
            </a:r>
            <a:r>
              <a:rPr lang="en-GB" altLang="ja-JP" sz="2000" b="1" dirty="0">
                <a:solidFill>
                  <a:srgbClr val="663300"/>
                </a:solidFill>
                <a:latin typeface="ＭＳ ゴシック" pitchFamily="49" charset="-128"/>
                <a:ea typeface="ＭＳ ゴシック" pitchFamily="49" charset="-128"/>
              </a:rPr>
              <a:t> 16872 invoked by </a:t>
            </a:r>
            <a:r>
              <a:rPr lang="en-GB" altLang="ja-JP" sz="2000" b="1" dirty="0" err="1">
                <a:solidFill>
                  <a:srgbClr val="663300"/>
                </a:solidFill>
                <a:latin typeface="ＭＳ ゴシック" pitchFamily="49" charset="-128"/>
                <a:ea typeface="ＭＳ ゴシック" pitchFamily="49" charset="-128"/>
              </a:rPr>
              <a:t>uid</a:t>
            </a:r>
            <a:r>
              <a:rPr lang="en-GB" altLang="ja-JP" sz="2000" b="1" dirty="0">
                <a:solidFill>
                  <a:srgbClr val="663300"/>
                </a:solidFill>
                <a:latin typeface="ＭＳ ゴシック" pitchFamily="49" charset="-128"/>
                <a:ea typeface="ＭＳ ゴシック" pitchFamily="49" charset="-128"/>
              </a:rPr>
              <a:t> 1467); 31 Jan 2016 07:28:45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from wickedrelay.com (HELO wickedrelay.com [</a:t>
            </a:r>
            <a:r>
              <a:rPr lang="en-GB" altLang="ja-JP" sz="2000" b="1" dirty="0" err="1">
                <a:solidFill>
                  <a:srgbClr val="663300"/>
                </a:solidFill>
                <a:latin typeface="ＭＳ ゴシック" pitchFamily="49" charset="-128"/>
                <a:ea typeface="ＭＳ ゴシック" pitchFamily="49" charset="-128"/>
              </a:rPr>
              <a:t>xxx.xxx.xx.xx</a:t>
            </a:r>
            <a:r>
              <a:rPr lang="en-GB" altLang="ja-JP" sz="2000" b="1" dirty="0">
                <a:solidFill>
                  <a:srgbClr val="663300"/>
                </a:solidFill>
                <a:latin typeface="ＭＳ ゴシック" pitchFamily="49" charset="-128"/>
                <a:ea typeface="ＭＳ ゴシック" pitchFamily="49" charset="-128"/>
              </a:rPr>
              <a:t>]) by grey.ep.sci.hokudai.ac.jp with SMTP id i0Q29oRl003847;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07:28:42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Received: from </a:t>
            </a:r>
            <a:r>
              <a:rPr lang="en-GB" altLang="ja-JP" sz="2000" b="1" dirty="0" err="1">
                <a:solidFill>
                  <a:srgbClr val="663300"/>
                </a:solidFill>
                <a:latin typeface="ＭＳ ゴシック" pitchFamily="49" charset="-128"/>
                <a:ea typeface="ＭＳ ゴシック" pitchFamily="49" charset="-128"/>
              </a:rPr>
              <a:t>spamsource.zeon</a:t>
            </a:r>
            <a:r>
              <a:rPr lang="en-GB" altLang="ja-JP" sz="2000" b="1" dirty="0">
                <a:solidFill>
                  <a:srgbClr val="663300"/>
                </a:solidFill>
                <a:latin typeface="ＭＳ ゴシック" pitchFamily="49" charset="-128"/>
                <a:ea typeface="ＭＳ ゴシック" pitchFamily="49" charset="-128"/>
              </a:rPr>
              <a:t> (HELO </a:t>
            </a:r>
            <a:r>
              <a:rPr lang="en-GB" altLang="ja-JP" sz="2000" b="1" dirty="0" err="1">
                <a:solidFill>
                  <a:srgbClr val="663300"/>
                </a:solidFill>
                <a:latin typeface="ＭＳ ゴシック" pitchFamily="49" charset="-128"/>
                <a:ea typeface="ＭＳ ゴシック" pitchFamily="49" charset="-128"/>
              </a:rPr>
              <a:t>spamsource.zeon</a:t>
            </a:r>
            <a:r>
              <a:rPr lang="en-GB" altLang="ja-JP" sz="2000" b="1" dirty="0">
                <a:solidFill>
                  <a:srgbClr val="663300"/>
                </a:solidFill>
                <a:latin typeface="ＭＳ ゴシック" pitchFamily="49" charset="-128"/>
                <a:ea typeface="ＭＳ ゴシック" pitchFamily="49" charset="-128"/>
              </a:rPr>
              <a:t> [</a:t>
            </a:r>
            <a:r>
              <a:rPr lang="en-GB" altLang="ja-JP" sz="2000" b="1" dirty="0" err="1">
                <a:solidFill>
                  <a:srgbClr val="663300"/>
                </a:solidFill>
                <a:latin typeface="ＭＳ ゴシック" pitchFamily="49" charset="-128"/>
                <a:ea typeface="ＭＳ ゴシック" pitchFamily="49" charset="-128"/>
              </a:rPr>
              <a:t>xxx.xxx.xxx.xxx</a:t>
            </a:r>
            <a:r>
              <a:rPr lang="en-GB" altLang="ja-JP" sz="2000" b="1" dirty="0">
                <a:solidFill>
                  <a:srgbClr val="663300"/>
                </a:solidFill>
                <a:latin typeface="ＭＳ ゴシック" pitchFamily="49" charset="-128"/>
                <a:ea typeface="ＭＳ ゴシック" pitchFamily="49" charset="-128"/>
              </a:rPr>
              <a:t>]) by wickedrelay.com with SMTP id i0Q2A4lw004738;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07:28:33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MIME-Version: 1.0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Content-Type: multipart/alternative; charset=iso-2022-jp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Content-Transfer-Encoding: 7bit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From: kana &lt;</a:t>
            </a:r>
            <a:r>
              <a:rPr lang="en-GB" altLang="ja-JP" sz="2000" b="1" dirty="0" err="1">
                <a:solidFill>
                  <a:srgbClr val="663300"/>
                </a:solidFill>
                <a:latin typeface="ＭＳ ゴシック" pitchFamily="49" charset="-128"/>
                <a:ea typeface="ＭＳ ゴシック" pitchFamily="49" charset="-128"/>
              </a:rPr>
              <a:t>kana@spamsource.zeon</a:t>
            </a:r>
            <a:r>
              <a:rPr lang="en-GB" altLang="ja-JP" sz="2000" b="1" dirty="0">
                <a:solidFill>
                  <a:srgbClr val="663300"/>
                </a:solidFill>
                <a:latin typeface="ＭＳ ゴシック" pitchFamily="49" charset="-128"/>
                <a:ea typeface="ＭＳ ゴシック" pitchFamily="49" charset="-128"/>
              </a:rPr>
              <a:t>&gt;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To: me@ep.sci.hokudai.ac.jp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Subject: </a:t>
            </a:r>
            <a:r>
              <a:rPr lang="ja-JP" altLang="en-US" sz="2000" b="1" dirty="0">
                <a:solidFill>
                  <a:srgbClr val="663300"/>
                </a:solidFill>
                <a:latin typeface="ＭＳ ゴシック" pitchFamily="49" charset="-128"/>
                <a:ea typeface="ＭＳ ゴシック" pitchFamily="49" charset="-128"/>
              </a:rPr>
              <a:t>メールアドレス変えました</a:t>
            </a:r>
            <a:r>
              <a:rPr lang="en-GB" altLang="ja-JP" sz="2000" b="1" dirty="0">
                <a:solidFill>
                  <a:srgbClr val="663300"/>
                </a:solidFill>
                <a:latin typeface="ＭＳ ゴシック" pitchFamily="49" charset="-128"/>
                <a:ea typeface="ＭＳ ゴシック" pitchFamily="49" charset="-128"/>
              </a:rPr>
              <a:t> !!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Date: Sun</a:t>
            </a:r>
            <a:r>
              <a:rPr lang="ja-JP" altLang="en-GB" sz="2000" b="1" dirty="0" err="1">
                <a:solidFill>
                  <a:srgbClr val="663300"/>
                </a:solidFill>
                <a:latin typeface="ＭＳ ゴシック" pitchFamily="49" charset="-128"/>
                <a:ea typeface="ＭＳ ゴシック" pitchFamily="49" charset="-128"/>
              </a:rPr>
              <a:t>，</a:t>
            </a:r>
            <a:r>
              <a:rPr lang="en-GB" altLang="ja-JP" sz="2000" b="1" dirty="0">
                <a:solidFill>
                  <a:srgbClr val="663300"/>
                </a:solidFill>
                <a:latin typeface="ＭＳ ゴシック" pitchFamily="49" charset="-128"/>
                <a:ea typeface="ＭＳ ゴシック" pitchFamily="49" charset="-128"/>
              </a:rPr>
              <a:t>31 Jan 2016 16:28:33 +0900 (JST)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X-Mailer: </a:t>
            </a:r>
            <a:r>
              <a:rPr lang="en-GB" altLang="ja-JP" sz="2000" b="1" dirty="0" err="1">
                <a:solidFill>
                  <a:srgbClr val="663300"/>
                </a:solidFill>
                <a:latin typeface="ＭＳ ゴシック" pitchFamily="49" charset="-128"/>
                <a:ea typeface="ＭＳ ゴシック" pitchFamily="49" charset="-128"/>
              </a:rPr>
              <a:t>TSmtpClient</a:t>
            </a:r>
            <a:r>
              <a:rPr lang="en-GB" altLang="ja-JP" sz="2000" b="1" dirty="0">
                <a:solidFill>
                  <a:srgbClr val="663300"/>
                </a:solidFill>
                <a:latin typeface="ＭＳ ゴシック" pitchFamily="49" charset="-128"/>
                <a:ea typeface="ＭＳ ゴシック" pitchFamily="49" charset="-128"/>
              </a:rPr>
              <a:t> ver. 1.0 	</a:t>
            </a: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	</a:t>
            </a: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カナだよ～！！久しぶり！！</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メルアド変更しました！！</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ja-JP" altLang="en-US" sz="2000" b="1" dirty="0">
                <a:solidFill>
                  <a:srgbClr val="663300"/>
                </a:solidFill>
                <a:latin typeface="ＭＳ ゴシック" pitchFamily="49" charset="-128"/>
                <a:ea typeface="ＭＳ ゴシック" pitchFamily="49" charset="-128"/>
              </a:rPr>
              <a:t>↓をクリックしてアドレス登録お願いします☆</a:t>
            </a:r>
            <a:endParaRPr lang="en-US" altLang="ja-JP" sz="2000" b="1" dirty="0">
              <a:solidFill>
                <a:srgbClr val="663300"/>
              </a:solidFill>
              <a:latin typeface="ＭＳ ゴシック" pitchFamily="49" charset="-128"/>
              <a:ea typeface="ＭＳ ゴシック" pitchFamily="49" charset="-128"/>
            </a:endParaRPr>
          </a:p>
          <a:p>
            <a:pPr eaLnBrk="1" hangingPunct="1">
              <a:lnSpc>
                <a:spcPct val="91000"/>
              </a:lnSpc>
            </a:pPr>
            <a:r>
              <a:rPr lang="en-GB" altLang="ja-JP" sz="2000" b="1" dirty="0">
                <a:solidFill>
                  <a:srgbClr val="663300"/>
                </a:solidFill>
                <a:latin typeface="ＭＳ ゴシック" pitchFamily="49" charset="-128"/>
                <a:ea typeface="ＭＳ ゴシック" pitchFamily="49" charset="-128"/>
              </a:rPr>
              <a:t>kana@junonmail.com &lt;www.awarawe14124.festivorate.com&gt;</a:t>
            </a:r>
          </a:p>
        </p:txBody>
      </p:sp>
      <p:sp>
        <p:nvSpPr>
          <p:cNvPr id="44036" name="Rectangle 3"/>
          <p:cNvSpPr>
            <a:spLocks noChangeArrowheads="1"/>
          </p:cNvSpPr>
          <p:nvPr/>
        </p:nvSpPr>
        <p:spPr bwMode="auto">
          <a:xfrm>
            <a:off x="323851" y="5516562"/>
            <a:ext cx="6913562" cy="1280066"/>
          </a:xfrm>
          <a:prstGeom prst="rect">
            <a:avLst/>
          </a:prstGeom>
          <a:noFill/>
          <a:ln w="3816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sp>
        <p:nvSpPr>
          <p:cNvPr id="44037" name="AutoShape 4"/>
          <p:cNvSpPr>
            <a:spLocks noChangeArrowheads="1"/>
          </p:cNvSpPr>
          <p:nvPr/>
        </p:nvSpPr>
        <p:spPr bwMode="auto">
          <a:xfrm>
            <a:off x="3275856" y="4437112"/>
            <a:ext cx="1800225" cy="649288"/>
          </a:xfrm>
          <a:prstGeom prst="wedgeRoundRectCallout">
            <a:avLst>
              <a:gd name="adj1" fmla="val -80690"/>
              <a:gd name="adj2" fmla="val 103301"/>
              <a:gd name="adj3" fmla="val 16667"/>
            </a:avLst>
          </a:prstGeom>
          <a:solidFill>
            <a:schemeClr val="accent6">
              <a:lumMod val="20000"/>
              <a:lumOff val="80000"/>
            </a:schemeClr>
          </a:solidFill>
          <a:ln w="25400">
            <a:solidFill>
              <a:srgbClr val="00CC66"/>
            </a:solidFill>
          </a:ln>
          <a:effectLst>
            <a:outerShdw dir="2700000" algn="ctr" rotWithShape="0">
              <a:srgbClr val="808080">
                <a:alpha val="50026"/>
              </a:srgbClr>
            </a:outerShdw>
          </a:effectLst>
          <a:extLst/>
        </p:spPr>
        <p:txBody>
          <a:bodyPr lIns="90000" tIns="46800" rIns="90000" bIns="46800" anchor="ctr"/>
          <a:lstStyle/>
          <a:p>
            <a:pPr algn="ctr">
              <a:lnSpc>
                <a:spcPct val="91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dirty="0" err="1">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本文</a:t>
            </a:r>
            <a:endParaRPr lang="en-GB" sz="28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p:txBody>
      </p:sp>
    </p:spTree>
    <p:extLst>
      <p:ext uri="{BB962C8B-B14F-4D97-AF65-F5344CB8AC3E}">
        <p14:creationId xmlns:p14="http://schemas.microsoft.com/office/powerpoint/2010/main" val="2467120340"/>
      </p:ext>
    </p:extLst>
  </p:cSld>
  <p:clrMapOvr>
    <a:masterClrMapping/>
  </p:clrMapOvr>
  <p:transition>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282479" y="2385764"/>
            <a:ext cx="8640000" cy="2086473"/>
            <a:chOff x="282479" y="2852590"/>
            <a:chExt cx="8640000" cy="2086473"/>
          </a:xfrm>
        </p:grpSpPr>
        <p:sp>
          <p:nvSpPr>
            <p:cNvPr id="6" name="正方形/長方形 5"/>
            <p:cNvSpPr/>
            <p:nvPr/>
          </p:nvSpPr>
          <p:spPr>
            <a:xfrm flipV="1">
              <a:off x="282479" y="2852590"/>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flipV="1">
              <a:off x="282479" y="4893344"/>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282479" y="2944028"/>
              <a:ext cx="8640000" cy="1938992"/>
            </a:xfrm>
            <a:prstGeom prst="rect">
              <a:avLst/>
            </a:prstGeom>
            <a:noFill/>
          </p:spPr>
          <p:txBody>
            <a:bodyPr wrap="square" rtlCol="0">
              <a:spAutoFit/>
            </a:bodyPr>
            <a:lstStyle/>
            <a:p>
              <a:r>
                <a:rPr kumimoji="1" lang="ja-JP" altLang="en-US" sz="6000" dirty="0"/>
                <a:t>メールに関する</a:t>
              </a:r>
              <a:endParaRPr kumimoji="1" lang="en-US" altLang="ja-JP" sz="6000" dirty="0"/>
            </a:p>
            <a:p>
              <a:r>
                <a:rPr kumimoji="1" lang="ja-JP" altLang="en-US" sz="6000" dirty="0"/>
                <a:t>セキュリティ</a:t>
              </a:r>
            </a:p>
          </p:txBody>
        </p:sp>
      </p:grpSp>
    </p:spTree>
    <p:extLst>
      <p:ext uri="{BB962C8B-B14F-4D97-AF65-F5344CB8AC3E}">
        <p14:creationId xmlns:p14="http://schemas.microsoft.com/office/powerpoint/2010/main" val="152838914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2000" y="481092"/>
            <a:ext cx="8640000" cy="815160"/>
            <a:chOff x="252000" y="481092"/>
            <a:chExt cx="8640000" cy="815160"/>
          </a:xfrm>
        </p:grpSpPr>
        <p:sp>
          <p:nvSpPr>
            <p:cNvPr id="5" name="テキスト ボックス 4"/>
            <p:cNvSpPr txBox="1"/>
            <p:nvPr/>
          </p:nvSpPr>
          <p:spPr>
            <a:xfrm>
              <a:off x="252000" y="481092"/>
              <a:ext cx="7520007" cy="769441"/>
            </a:xfrm>
            <a:prstGeom prst="rect">
              <a:avLst/>
            </a:prstGeom>
            <a:noFill/>
          </p:spPr>
          <p:txBody>
            <a:bodyPr wrap="none" rtlCol="0">
              <a:spAutoFit/>
            </a:bodyPr>
            <a:lstStyle/>
            <a:p>
              <a:r>
                <a:rPr kumimoji="1" lang="ja-JP" altLang="en-US" sz="4400" dirty="0"/>
                <a:t>メールに関するセキュリティ</a:t>
              </a:r>
            </a:p>
          </p:txBody>
        </p:sp>
        <p:sp>
          <p:nvSpPr>
            <p:cNvPr id="6" name="正方形/長方形 5"/>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正方形/長方形 6"/>
          <p:cNvSpPr/>
          <p:nvPr/>
        </p:nvSpPr>
        <p:spPr>
          <a:xfrm>
            <a:off x="252000" y="1624067"/>
            <a:ext cx="8640000" cy="3108543"/>
          </a:xfrm>
          <a:prstGeom prst="rect">
            <a:avLst/>
          </a:prstGeom>
        </p:spPr>
        <p:txBody>
          <a:bodyPr wrap="square">
            <a:spAutoFit/>
          </a:bodyPr>
          <a:lstStyle/>
          <a:p>
            <a:pPr marL="457200" indent="-457200">
              <a:buFont typeface="Arial" panose="020B0604020202020204" pitchFamily="34" charset="0"/>
              <a:buChar char="•"/>
            </a:pPr>
            <a:r>
              <a:rPr lang="ja-JP" altLang="en-US" sz="2800" dirty="0"/>
              <a:t>メールの偽装，盗聴，改ざんは実は簡単</a:t>
            </a:r>
          </a:p>
          <a:p>
            <a:pPr marL="914400" lvl="1" indent="-457200">
              <a:buFont typeface="Arial" panose="020B0604020202020204" pitchFamily="34" charset="0"/>
              <a:buChar char="•"/>
            </a:pPr>
            <a:r>
              <a:rPr lang="ja-JP" altLang="en-US" sz="2800" dirty="0"/>
              <a:t>差出人を詐称 </a:t>
            </a:r>
            <a:r>
              <a:rPr lang="en-US" altLang="ja-JP" sz="2800" dirty="0"/>
              <a:t>(</a:t>
            </a:r>
            <a:r>
              <a:rPr lang="ja-JP" altLang="en-US" sz="2800" dirty="0"/>
              <a:t>なりすまし</a:t>
            </a:r>
            <a:r>
              <a:rPr lang="en-US" altLang="ja-JP" sz="2800" dirty="0"/>
              <a:t>)</a:t>
            </a:r>
          </a:p>
          <a:p>
            <a:pPr marL="914400" lvl="1" indent="-457200">
              <a:buFont typeface="Arial" panose="020B0604020202020204" pitchFamily="34" charset="0"/>
              <a:buChar char="•"/>
            </a:pPr>
            <a:r>
              <a:rPr lang="ja-JP" altLang="en-US" sz="2800" dirty="0"/>
              <a:t>配送途中のネットワーク盗聴，改ざん</a:t>
            </a:r>
          </a:p>
          <a:p>
            <a:endParaRPr lang="ja-JP" altLang="en-US" sz="2800" dirty="0"/>
          </a:p>
          <a:p>
            <a:pPr marL="457200" indent="-457200">
              <a:buFont typeface="Arial" panose="020B0604020202020204" pitchFamily="34" charset="0"/>
              <a:buChar char="•"/>
            </a:pPr>
            <a:r>
              <a:rPr lang="ja-JP" altLang="en-US" sz="2800" dirty="0"/>
              <a:t>偽装，盗聴，改ざんに対抗する策が必要</a:t>
            </a:r>
          </a:p>
          <a:p>
            <a:pPr marL="914400" lvl="1" indent="-457200">
              <a:buFont typeface="Arial" panose="020B0604020202020204" pitchFamily="34" charset="0"/>
              <a:buChar char="•"/>
            </a:pPr>
            <a:r>
              <a:rPr lang="ja-JP" altLang="en-US" sz="2800" dirty="0"/>
              <a:t>盗聴</a:t>
            </a:r>
            <a:r>
              <a:rPr lang="en-US" altLang="ja-JP" sz="2800" dirty="0"/>
              <a:t>: </a:t>
            </a:r>
            <a:r>
              <a:rPr lang="ja-JP" altLang="en-US" sz="2800" dirty="0"/>
              <a:t>暗号化・復号</a:t>
            </a:r>
          </a:p>
          <a:p>
            <a:pPr marL="914400" lvl="1" indent="-457200">
              <a:buFont typeface="Arial" panose="020B0604020202020204" pitchFamily="34" charset="0"/>
              <a:buChar char="•"/>
            </a:pPr>
            <a:r>
              <a:rPr lang="ja-JP" altLang="en-US" sz="2800" dirty="0"/>
              <a:t>偽装，改ざん</a:t>
            </a:r>
            <a:r>
              <a:rPr lang="en-US" altLang="ja-JP" sz="2800" dirty="0"/>
              <a:t>: </a:t>
            </a:r>
            <a:r>
              <a:rPr lang="ja-JP" altLang="en-US" sz="2800" dirty="0"/>
              <a:t>デジタル署名</a:t>
            </a:r>
          </a:p>
        </p:txBody>
      </p:sp>
    </p:spTree>
    <p:extLst>
      <p:ext uri="{BB962C8B-B14F-4D97-AF65-F5344CB8AC3E}">
        <p14:creationId xmlns:p14="http://schemas.microsoft.com/office/powerpoint/2010/main" val="363603691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2000" y="481092"/>
            <a:ext cx="8640000" cy="815160"/>
            <a:chOff x="252000" y="481092"/>
            <a:chExt cx="8640000" cy="815160"/>
          </a:xfrm>
        </p:grpSpPr>
        <p:sp>
          <p:nvSpPr>
            <p:cNvPr id="5" name="テキスト ボックス 4"/>
            <p:cNvSpPr txBox="1"/>
            <p:nvPr/>
          </p:nvSpPr>
          <p:spPr>
            <a:xfrm>
              <a:off x="252000" y="481092"/>
              <a:ext cx="3570208" cy="769441"/>
            </a:xfrm>
            <a:prstGeom prst="rect">
              <a:avLst/>
            </a:prstGeom>
            <a:noFill/>
          </p:spPr>
          <p:txBody>
            <a:bodyPr wrap="none" rtlCol="0">
              <a:spAutoFit/>
            </a:bodyPr>
            <a:lstStyle/>
            <a:p>
              <a:r>
                <a:rPr kumimoji="1" lang="ja-JP" altLang="en-US" sz="4400" dirty="0"/>
                <a:t>暗号化・復号</a:t>
              </a:r>
            </a:p>
          </p:txBody>
        </p:sp>
        <p:sp>
          <p:nvSpPr>
            <p:cNvPr id="6" name="正方形/長方形 5"/>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正方形/長方形 6"/>
          <p:cNvSpPr/>
          <p:nvPr/>
        </p:nvSpPr>
        <p:spPr>
          <a:xfrm>
            <a:off x="252000" y="1631556"/>
            <a:ext cx="8640000" cy="2246769"/>
          </a:xfrm>
          <a:prstGeom prst="rect">
            <a:avLst/>
          </a:prstGeom>
        </p:spPr>
        <p:txBody>
          <a:bodyPr wrap="square">
            <a:spAutoFit/>
          </a:bodyPr>
          <a:lstStyle/>
          <a:p>
            <a:pPr marL="342900" indent="-342900">
              <a:buFont typeface="Arial" panose="020B0604020202020204" pitchFamily="34" charset="0"/>
              <a:buChar char="•"/>
            </a:pPr>
            <a:r>
              <a:rPr lang="ja-JP" altLang="en-US" sz="2800" dirty="0"/>
              <a:t>配送中の盗聴されても読めないようにする </a:t>
            </a:r>
            <a:r>
              <a:rPr lang="en-US" altLang="ja-JP" sz="2800" dirty="0"/>
              <a:t>(</a:t>
            </a:r>
            <a:r>
              <a:rPr lang="ja-JP" altLang="en-US" sz="2800" dirty="0"/>
              <a:t>難読化</a:t>
            </a:r>
            <a:r>
              <a:rPr lang="en-US" altLang="ja-JP" sz="2800" dirty="0"/>
              <a:t>) </a:t>
            </a:r>
            <a:r>
              <a:rPr lang="ja-JP" altLang="en-US" sz="2800" dirty="0"/>
              <a:t>ため，</a:t>
            </a:r>
            <a:r>
              <a:rPr lang="en-US" altLang="ja-JP" sz="2800" dirty="0"/>
              <a:t>SSL/TLS </a:t>
            </a:r>
            <a:r>
              <a:rPr lang="ja-JP" altLang="en-US" sz="2800" dirty="0"/>
              <a:t>を用いた暗号化・復号</a:t>
            </a:r>
            <a:endParaRPr lang="en-US" altLang="ja-JP" sz="2800" dirty="0"/>
          </a:p>
          <a:p>
            <a:pPr marL="914400" lvl="1" indent="-457200">
              <a:buFont typeface="Arial" panose="020B0604020202020204" pitchFamily="34" charset="0"/>
              <a:buChar char="•"/>
            </a:pPr>
            <a:r>
              <a:rPr lang="ja-JP" altLang="en-US" sz="2800" dirty="0"/>
              <a:t>鍵による</a:t>
            </a:r>
            <a:r>
              <a:rPr lang="zh-CN" altLang="en-US" sz="2800" dirty="0"/>
              <a:t>暗号化</a:t>
            </a:r>
            <a:r>
              <a:rPr lang="ja-JP" altLang="en-US" sz="2800" dirty="0"/>
              <a:t>・</a:t>
            </a:r>
            <a:r>
              <a:rPr lang="zh-CN" altLang="en-US" sz="2800" dirty="0">
                <a:latin typeface="+mn-ea"/>
              </a:rPr>
              <a:t>復号</a:t>
            </a:r>
            <a:endParaRPr lang="en-US" altLang="zh-CN" sz="2800" dirty="0">
              <a:latin typeface="+mn-ea"/>
            </a:endParaRPr>
          </a:p>
          <a:p>
            <a:pPr marL="1371600" lvl="2" indent="-457200">
              <a:buFont typeface="Arial" panose="020B0604020202020204" pitchFamily="34" charset="0"/>
              <a:buChar char="•"/>
            </a:pPr>
            <a:r>
              <a:rPr lang="zh-TW" altLang="en-US" sz="2800" dirty="0">
                <a:solidFill>
                  <a:srgbClr val="FF0000"/>
                </a:solidFill>
              </a:rPr>
              <a:t>秘密鍵暗号化方式</a:t>
            </a:r>
            <a:endParaRPr lang="en-US" altLang="zh-TW" sz="2800" dirty="0">
              <a:solidFill>
                <a:srgbClr val="FF0000"/>
              </a:solidFill>
            </a:endParaRPr>
          </a:p>
          <a:p>
            <a:pPr marL="1371600" lvl="2" indent="-457200">
              <a:buFont typeface="Arial" panose="020B0604020202020204" pitchFamily="34" charset="0"/>
              <a:buChar char="•"/>
            </a:pPr>
            <a:r>
              <a:rPr lang="zh-TW" altLang="en-US" sz="2800" dirty="0">
                <a:solidFill>
                  <a:srgbClr val="FF0000"/>
                </a:solidFill>
              </a:rPr>
              <a:t>公開鍵暗号化方式</a:t>
            </a:r>
            <a:endParaRPr lang="en-US" altLang="ja-JP" sz="2800" dirty="0"/>
          </a:p>
        </p:txBody>
      </p:sp>
      <p:sp>
        <p:nvSpPr>
          <p:cNvPr id="8" name="角丸四角形 7"/>
          <p:cNvSpPr/>
          <p:nvPr/>
        </p:nvSpPr>
        <p:spPr>
          <a:xfrm>
            <a:off x="3923928" y="5756821"/>
            <a:ext cx="2160240" cy="763686"/>
          </a:xfrm>
          <a:prstGeom prst="roundRect">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盗聴しても中身がわからない</a:t>
            </a:r>
            <a:endParaRPr lang="en-US" altLang="ja-JP" dirty="0">
              <a:solidFill>
                <a:schemeClr val="tx1"/>
              </a:solidFill>
            </a:endParaRP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9919" y="4949260"/>
            <a:ext cx="1725613"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テキスト ボックス 10"/>
          <p:cNvSpPr txBox="1"/>
          <p:nvPr/>
        </p:nvSpPr>
        <p:spPr>
          <a:xfrm>
            <a:off x="312014" y="4430585"/>
            <a:ext cx="1613619" cy="400110"/>
          </a:xfrm>
          <a:prstGeom prst="rect">
            <a:avLst/>
          </a:prstGeom>
          <a:noFill/>
        </p:spPr>
        <p:txBody>
          <a:bodyPr wrap="square" rtlCol="0">
            <a:spAutoFit/>
          </a:bodyPr>
          <a:lstStyle/>
          <a:p>
            <a:r>
              <a:rPr lang="ja-JP" altLang="en-US" sz="2000" dirty="0"/>
              <a:t>送信側</a:t>
            </a:r>
            <a:endParaRPr kumimoji="1" lang="ja-JP" altLang="en-US" sz="2000" dirty="0"/>
          </a:p>
        </p:txBody>
      </p:sp>
      <p:sp>
        <p:nvSpPr>
          <p:cNvPr id="12" name="右矢印 11"/>
          <p:cNvSpPr/>
          <p:nvPr/>
        </p:nvSpPr>
        <p:spPr>
          <a:xfrm>
            <a:off x="1482261" y="5279578"/>
            <a:ext cx="5691039" cy="389383"/>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92" y="5054435"/>
            <a:ext cx="15843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2379" y="5230655"/>
            <a:ext cx="63976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グループ化 34"/>
          <p:cNvGrpSpPr>
            <a:grpSpLocks/>
          </p:cNvGrpSpPr>
          <p:nvPr/>
        </p:nvGrpSpPr>
        <p:grpSpPr bwMode="auto">
          <a:xfrm>
            <a:off x="1204428" y="5229200"/>
            <a:ext cx="554588" cy="488950"/>
            <a:chOff x="2700338" y="1979613"/>
            <a:chExt cx="815975" cy="652462"/>
          </a:xfrm>
        </p:grpSpPr>
        <p:grpSp>
          <p:nvGrpSpPr>
            <p:cNvPr id="16" name="Group 13"/>
            <p:cNvGrpSpPr>
              <a:grpSpLocks/>
            </p:cNvGrpSpPr>
            <p:nvPr/>
          </p:nvGrpSpPr>
          <p:grpSpPr bwMode="auto">
            <a:xfrm>
              <a:off x="2700338" y="1979613"/>
              <a:ext cx="815975" cy="652462"/>
              <a:chOff x="1701" y="1247"/>
              <a:chExt cx="514" cy="411"/>
            </a:xfrm>
          </p:grpSpPr>
          <p:sp>
            <p:nvSpPr>
              <p:cNvPr id="23" name="AutoShape 14"/>
              <p:cNvSpPr>
                <a:spLocks noChangeArrowheads="1"/>
              </p:cNvSpPr>
              <p:nvPr/>
            </p:nvSpPr>
            <p:spPr bwMode="auto">
              <a:xfrm>
                <a:off x="1701" y="1247"/>
                <a:ext cx="515" cy="412"/>
              </a:xfrm>
              <a:prstGeom prst="roundRect">
                <a:avLst>
                  <a:gd name="adj" fmla="val 241"/>
                </a:avLst>
              </a:prstGeom>
              <a:solidFill>
                <a:srgbClr val="FFFFFF"/>
              </a:solidFill>
              <a:ln w="36000">
                <a:solidFill>
                  <a:srgbClr val="263E60"/>
                </a:solidFill>
                <a:round/>
                <a:headEnd/>
                <a:tailEnd/>
              </a:ln>
            </p:spPr>
            <p:txBody>
              <a:bodyPr wrap="none" anchor="ctr"/>
              <a:lstStyle/>
              <a:p>
                <a:endParaRPr lang="ja-JP" altLang="en-US"/>
              </a:p>
            </p:txBody>
          </p:sp>
          <p:sp>
            <p:nvSpPr>
              <p:cNvPr id="24" name="Freeform 15"/>
              <p:cNvSpPr>
                <a:spLocks noChangeArrowheads="1"/>
              </p:cNvSpPr>
              <p:nvPr/>
            </p:nvSpPr>
            <p:spPr bwMode="auto">
              <a:xfrm>
                <a:off x="1701" y="1247"/>
                <a:ext cx="515" cy="206"/>
              </a:xfrm>
              <a:custGeom>
                <a:avLst/>
                <a:gdLst>
                  <a:gd name="T0" fmla="*/ 13 w 2269"/>
                  <a:gd name="T1" fmla="*/ 11 h 909"/>
                  <a:gd name="T2" fmla="*/ 27 w 2269"/>
                  <a:gd name="T3" fmla="*/ 0 h 909"/>
                  <a:gd name="T4" fmla="*/ 0 w 2269"/>
                  <a:gd name="T5" fmla="*/ 0 h 909"/>
                  <a:gd name="T6" fmla="*/ 13 w 2269"/>
                  <a:gd name="T7" fmla="*/ 11 h 909"/>
                  <a:gd name="T8" fmla="*/ 0 60000 65536"/>
                  <a:gd name="T9" fmla="*/ 0 60000 65536"/>
                  <a:gd name="T10" fmla="*/ 0 60000 65536"/>
                  <a:gd name="T11" fmla="*/ 0 60000 65536"/>
                  <a:gd name="T12" fmla="*/ 0 w 2269"/>
                  <a:gd name="T13" fmla="*/ 0 h 909"/>
                  <a:gd name="T14" fmla="*/ 2269 w 2269"/>
                  <a:gd name="T15" fmla="*/ 909 h 909"/>
                </a:gdLst>
                <a:ahLst/>
                <a:cxnLst>
                  <a:cxn ang="T8">
                    <a:pos x="T0" y="T1"/>
                  </a:cxn>
                  <a:cxn ang="T9">
                    <a:pos x="T2" y="T3"/>
                  </a:cxn>
                  <a:cxn ang="T10">
                    <a:pos x="T4" y="T5"/>
                  </a:cxn>
                  <a:cxn ang="T11">
                    <a:pos x="T6" y="T7"/>
                  </a:cxn>
                </a:cxnLst>
                <a:rect l="T12" t="T13" r="T14" b="T15"/>
                <a:pathLst>
                  <a:path w="2269" h="909">
                    <a:moveTo>
                      <a:pt x="1134" y="908"/>
                    </a:moveTo>
                    <a:lnTo>
                      <a:pt x="2268" y="0"/>
                    </a:lnTo>
                    <a:lnTo>
                      <a:pt x="0" y="0"/>
                    </a:lnTo>
                    <a:lnTo>
                      <a:pt x="1134" y="908"/>
                    </a:lnTo>
                  </a:path>
                </a:pathLst>
              </a:custGeom>
              <a:solidFill>
                <a:srgbClr val="99CCFF"/>
              </a:solidFill>
              <a:ln w="9360">
                <a:solidFill>
                  <a:srgbClr val="000000"/>
                </a:solidFill>
                <a:round/>
                <a:headEnd/>
                <a:tailEnd/>
              </a:ln>
            </p:spPr>
            <p:txBody>
              <a:bodyPr wrap="none" anchor="ctr"/>
              <a:lstStyle/>
              <a:p>
                <a:endParaRPr lang="ja-JP" altLang="en-US"/>
              </a:p>
            </p:txBody>
          </p:sp>
        </p:grpSp>
        <p:grpSp>
          <p:nvGrpSpPr>
            <p:cNvPr id="17" name="グループ化 33"/>
            <p:cNvGrpSpPr>
              <a:grpSpLocks/>
            </p:cNvGrpSpPr>
            <p:nvPr/>
          </p:nvGrpSpPr>
          <p:grpSpPr bwMode="auto">
            <a:xfrm>
              <a:off x="2843213" y="2060575"/>
              <a:ext cx="504825" cy="431798"/>
              <a:chOff x="5651525" y="2276419"/>
              <a:chExt cx="504825" cy="719664"/>
            </a:xfrm>
          </p:grpSpPr>
          <p:sp>
            <p:nvSpPr>
              <p:cNvPr id="18" name="片側の 2 つの角を切り取った四角形 17"/>
              <p:cNvSpPr/>
              <p:nvPr/>
            </p:nvSpPr>
            <p:spPr>
              <a:xfrm>
                <a:off x="5651525" y="2493375"/>
                <a:ext cx="504825" cy="502708"/>
              </a:xfrm>
              <a:prstGeom prst="snip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19" name="グループ化 22"/>
              <p:cNvGrpSpPr/>
              <p:nvPr/>
            </p:nvGrpSpPr>
            <p:grpSpPr>
              <a:xfrm>
                <a:off x="5796139" y="2564904"/>
                <a:ext cx="216023" cy="360038"/>
                <a:chOff x="5364092" y="2420888"/>
                <a:chExt cx="576061" cy="864091"/>
              </a:xfrm>
              <a:solidFill>
                <a:schemeClr val="bg1"/>
              </a:solidFill>
            </p:grpSpPr>
            <p:sp>
              <p:nvSpPr>
                <p:cNvPr id="21" name="円/楕円 20"/>
                <p:cNvSpPr/>
                <p:nvPr/>
              </p:nvSpPr>
              <p:spPr>
                <a:xfrm>
                  <a:off x="5436096" y="2420888"/>
                  <a:ext cx="432048" cy="432048"/>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 name="台形 21"/>
                <p:cNvSpPr/>
                <p:nvPr/>
              </p:nvSpPr>
              <p:spPr>
                <a:xfrm>
                  <a:off x="5364092" y="2780923"/>
                  <a:ext cx="576061" cy="504056"/>
                </a:xfrm>
                <a:prstGeom prst="trapezoid">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20" name="アーチ 19"/>
              <p:cNvSpPr/>
              <p:nvPr/>
            </p:nvSpPr>
            <p:spPr>
              <a:xfrm>
                <a:off x="5722962" y="2276419"/>
                <a:ext cx="361950" cy="431274"/>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grpSp>
      </p:grpSp>
      <p:sp>
        <p:nvSpPr>
          <p:cNvPr id="25" name="テキスト ボックス 24"/>
          <p:cNvSpPr txBox="1"/>
          <p:nvPr/>
        </p:nvSpPr>
        <p:spPr>
          <a:xfrm>
            <a:off x="7149919" y="4381568"/>
            <a:ext cx="1403648" cy="400110"/>
          </a:xfrm>
          <a:prstGeom prst="rect">
            <a:avLst/>
          </a:prstGeom>
          <a:noFill/>
        </p:spPr>
        <p:txBody>
          <a:bodyPr wrap="square" rtlCol="0">
            <a:spAutoFit/>
          </a:bodyPr>
          <a:lstStyle/>
          <a:p>
            <a:r>
              <a:rPr kumimoji="1" lang="ja-JP" altLang="en-US" sz="2000" dirty="0"/>
              <a:t>受信側</a:t>
            </a:r>
          </a:p>
        </p:txBody>
      </p:sp>
      <p:sp>
        <p:nvSpPr>
          <p:cNvPr id="26" name="テキスト ボックス 25"/>
          <p:cNvSpPr txBox="1"/>
          <p:nvPr/>
        </p:nvSpPr>
        <p:spPr>
          <a:xfrm>
            <a:off x="1661017" y="4580374"/>
            <a:ext cx="1161619" cy="461665"/>
          </a:xfrm>
          <a:prstGeom prst="rect">
            <a:avLst/>
          </a:prstGeom>
          <a:noFill/>
        </p:spPr>
        <p:txBody>
          <a:bodyPr wrap="square" rtlCol="0">
            <a:spAutoFit/>
          </a:bodyPr>
          <a:lstStyle/>
          <a:p>
            <a:pPr algn="ctr"/>
            <a:r>
              <a:rPr lang="ja-JP" altLang="en-US" dirty="0"/>
              <a:t>暗号化</a:t>
            </a:r>
            <a:endParaRPr kumimoji="1" lang="ja-JP" altLang="en-US" dirty="0"/>
          </a:p>
        </p:txBody>
      </p:sp>
      <p:sp>
        <p:nvSpPr>
          <p:cNvPr id="27" name="テキスト ボックス 26"/>
          <p:cNvSpPr txBox="1"/>
          <p:nvPr/>
        </p:nvSpPr>
        <p:spPr>
          <a:xfrm>
            <a:off x="6240763" y="4581623"/>
            <a:ext cx="828092" cy="461665"/>
          </a:xfrm>
          <a:prstGeom prst="rect">
            <a:avLst/>
          </a:prstGeom>
          <a:noFill/>
        </p:spPr>
        <p:txBody>
          <a:bodyPr wrap="square" rtlCol="0">
            <a:spAutoFit/>
          </a:bodyPr>
          <a:lstStyle/>
          <a:p>
            <a:r>
              <a:rPr lang="ja-JP" altLang="en-US" dirty="0"/>
              <a:t>復号</a:t>
            </a:r>
            <a:endParaRPr kumimoji="1" lang="ja-JP" altLang="en-US" dirty="0"/>
          </a:p>
        </p:txBody>
      </p:sp>
      <p:pic>
        <p:nvPicPr>
          <p:cNvPr id="2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0182" y="5244058"/>
            <a:ext cx="63976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9" name="直線矢印コネクタ 28"/>
          <p:cNvCxnSpPr/>
          <p:nvPr/>
        </p:nvCxnSpPr>
        <p:spPr>
          <a:xfrm flipV="1">
            <a:off x="3779912" y="5668962"/>
            <a:ext cx="0" cy="56835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0035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66667E-6 3.00648E-6 L 0.25191 3.00648E-6 " pathEditMode="relative" rAng="0" ptsTypes="AA">
                                      <p:cBhvr>
                                        <p:cTn id="16" dur="2000" fill="hold"/>
                                        <p:tgtEl>
                                          <p:spTgt spid="15"/>
                                        </p:tgtEl>
                                        <p:attrNameLst>
                                          <p:attrName>ppt_x</p:attrName>
                                          <p:attrName>ppt_y</p:attrName>
                                        </p:attrNameLst>
                                      </p:cBhvr>
                                      <p:rCtr x="12587" y="0"/>
                                    </p:animMotion>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0.25191 1.94265E-7 L 0.61371 -0.00416 " pathEditMode="relative" rAng="0" ptsTypes="AA">
                                      <p:cBhvr>
                                        <p:cTn id="27" dur="2000" fill="hold"/>
                                        <p:tgtEl>
                                          <p:spTgt spid="15"/>
                                        </p:tgtEl>
                                        <p:attrNameLst>
                                          <p:attrName>ppt_x</p:attrName>
                                          <p:attrName>ppt_y</p:attrName>
                                        </p:attrNameLst>
                                      </p:cBhvr>
                                      <p:rCtr x="18090" y="-208"/>
                                    </p:animMotion>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5"/>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6" grpId="0"/>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2000" y="481092"/>
            <a:ext cx="8640000" cy="815160"/>
            <a:chOff x="252000" y="481092"/>
            <a:chExt cx="8640000" cy="815160"/>
          </a:xfrm>
        </p:grpSpPr>
        <p:sp>
          <p:nvSpPr>
            <p:cNvPr id="5" name="テキスト ボックス 4"/>
            <p:cNvSpPr txBox="1"/>
            <p:nvPr/>
          </p:nvSpPr>
          <p:spPr>
            <a:xfrm>
              <a:off x="252000" y="481092"/>
              <a:ext cx="4698722" cy="769441"/>
            </a:xfrm>
            <a:prstGeom prst="rect">
              <a:avLst/>
            </a:prstGeom>
            <a:noFill/>
          </p:spPr>
          <p:txBody>
            <a:bodyPr wrap="none" rtlCol="0">
              <a:spAutoFit/>
            </a:bodyPr>
            <a:lstStyle/>
            <a:p>
              <a:r>
                <a:rPr kumimoji="1" lang="ja-JP" altLang="en-US" sz="4400" dirty="0"/>
                <a:t>秘密鍵暗号化方式</a:t>
              </a:r>
            </a:p>
          </p:txBody>
        </p:sp>
        <p:sp>
          <p:nvSpPr>
            <p:cNvPr id="6" name="正方形/長方形 5"/>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p:cNvSpPr/>
          <p:nvPr/>
        </p:nvSpPr>
        <p:spPr>
          <a:xfrm>
            <a:off x="252000" y="1635304"/>
            <a:ext cx="8640000" cy="1384995"/>
          </a:xfrm>
          <a:prstGeom prst="rect">
            <a:avLst/>
          </a:prstGeom>
        </p:spPr>
        <p:txBody>
          <a:bodyPr wrap="square">
            <a:spAutoFit/>
          </a:bodyPr>
          <a:lstStyle/>
          <a:p>
            <a:pPr marL="457200" indent="-457200">
              <a:buFont typeface="Arial" panose="020B0604020202020204" pitchFamily="34" charset="0"/>
              <a:buChar char="•"/>
            </a:pPr>
            <a:r>
              <a:rPr lang="ja-JP" altLang="en-US" sz="2800" dirty="0"/>
              <a:t>暗号化・復号に同じ一種の鍵 </a:t>
            </a:r>
            <a:r>
              <a:rPr lang="en-US" altLang="ja-JP" sz="2800" dirty="0"/>
              <a:t>(</a:t>
            </a:r>
            <a:r>
              <a:rPr lang="ja-JP" altLang="en-US" sz="2800" dirty="0"/>
              <a:t>秘密鍵</a:t>
            </a:r>
            <a:r>
              <a:rPr lang="en-US" altLang="ja-JP" sz="2800" dirty="0"/>
              <a:t>) </a:t>
            </a:r>
            <a:r>
              <a:rPr lang="ja-JP" altLang="en-US" sz="2800" dirty="0"/>
              <a:t>を使う</a:t>
            </a:r>
          </a:p>
          <a:p>
            <a:pPr marL="457200" indent="-457200">
              <a:buFont typeface="Arial" panose="020B0604020202020204" pitchFamily="34" charset="0"/>
              <a:buChar char="•"/>
            </a:pPr>
            <a:r>
              <a:rPr lang="ja-JP" altLang="en-US" sz="2800" dirty="0"/>
              <a:t>受信側の秘密鍵を送信者に渡す</a:t>
            </a:r>
          </a:p>
          <a:p>
            <a:pPr marL="914400" lvl="1" indent="-457200">
              <a:buFont typeface="Arial" panose="020B0604020202020204" pitchFamily="34" charset="0"/>
              <a:buChar char="•"/>
            </a:pPr>
            <a:r>
              <a:rPr lang="ja-JP" altLang="en-US" sz="2800" dirty="0"/>
              <a:t>合鍵を渡すようなイメージ</a:t>
            </a: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125" y="4324790"/>
            <a:ext cx="15843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p:cNvSpPr txBox="1"/>
          <p:nvPr/>
        </p:nvSpPr>
        <p:spPr>
          <a:xfrm>
            <a:off x="654125" y="3732103"/>
            <a:ext cx="1613619" cy="461665"/>
          </a:xfrm>
          <a:prstGeom prst="rect">
            <a:avLst/>
          </a:prstGeom>
          <a:noFill/>
        </p:spPr>
        <p:txBody>
          <a:bodyPr wrap="square" rtlCol="0">
            <a:spAutoFit/>
          </a:bodyPr>
          <a:lstStyle/>
          <a:p>
            <a:r>
              <a:rPr lang="ja-JP" altLang="en-US" dirty="0"/>
              <a:t>送信側</a:t>
            </a:r>
            <a:endParaRPr kumimoji="1" lang="ja-JP" altLang="en-US" dirty="0"/>
          </a:p>
        </p:txBody>
      </p:sp>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3440552"/>
            <a:ext cx="1749425"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22574" y="4288698"/>
            <a:ext cx="63976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49963" y="4239908"/>
            <a:ext cx="1725613"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テキスト ボックス 13"/>
          <p:cNvSpPr txBox="1"/>
          <p:nvPr/>
        </p:nvSpPr>
        <p:spPr>
          <a:xfrm>
            <a:off x="6649963" y="3725497"/>
            <a:ext cx="1403648" cy="461665"/>
          </a:xfrm>
          <a:prstGeom prst="rect">
            <a:avLst/>
          </a:prstGeom>
          <a:noFill/>
        </p:spPr>
        <p:txBody>
          <a:bodyPr wrap="square" rtlCol="0">
            <a:spAutoFit/>
          </a:bodyPr>
          <a:lstStyle/>
          <a:p>
            <a:r>
              <a:rPr kumimoji="1" lang="ja-JP" altLang="en-US" dirty="0"/>
              <a:t>受信側</a:t>
            </a:r>
          </a:p>
        </p:txBody>
      </p:sp>
      <p:pic>
        <p:nvPicPr>
          <p:cNvPr id="1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12915" y="3404460"/>
            <a:ext cx="1901825"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18344" y="4260171"/>
            <a:ext cx="1491557"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テキスト ボックス 16"/>
          <p:cNvSpPr txBox="1"/>
          <p:nvPr/>
        </p:nvSpPr>
        <p:spPr>
          <a:xfrm>
            <a:off x="4917665" y="3440552"/>
            <a:ext cx="1750652" cy="707886"/>
          </a:xfrm>
          <a:prstGeom prst="rect">
            <a:avLst/>
          </a:prstGeom>
          <a:noFill/>
        </p:spPr>
        <p:txBody>
          <a:bodyPr wrap="square" rtlCol="0">
            <a:spAutoFit/>
          </a:bodyPr>
          <a:lstStyle/>
          <a:p>
            <a:pPr algn="ctr"/>
            <a:r>
              <a:rPr lang="ja-JP" altLang="en-US" sz="2000" dirty="0"/>
              <a:t>この鍵を</a:t>
            </a:r>
            <a:endParaRPr lang="en-US" altLang="ja-JP" sz="2000" dirty="0"/>
          </a:p>
          <a:p>
            <a:pPr algn="ctr"/>
            <a:r>
              <a:rPr lang="ja-JP" altLang="en-US" sz="2000" dirty="0"/>
              <a:t>使ってね</a:t>
            </a:r>
            <a:endParaRPr kumimoji="1" lang="ja-JP" altLang="en-US" sz="2000" dirty="0"/>
          </a:p>
        </p:txBody>
      </p:sp>
      <p:pic>
        <p:nvPicPr>
          <p:cNvPr id="18"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34419" y="4239908"/>
            <a:ext cx="6588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テキスト ボックス 18"/>
          <p:cNvSpPr txBox="1"/>
          <p:nvPr/>
        </p:nvSpPr>
        <p:spPr>
          <a:xfrm>
            <a:off x="5292418" y="4144969"/>
            <a:ext cx="1018283" cy="400110"/>
          </a:xfrm>
          <a:prstGeom prst="rect">
            <a:avLst/>
          </a:prstGeom>
          <a:noFill/>
        </p:spPr>
        <p:txBody>
          <a:bodyPr wrap="square" rtlCol="0">
            <a:spAutoFit/>
          </a:bodyPr>
          <a:lstStyle/>
          <a:p>
            <a:r>
              <a:rPr kumimoji="1" lang="ja-JP" altLang="en-US"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秘密鍵</a:t>
            </a:r>
          </a:p>
        </p:txBody>
      </p:sp>
    </p:spTree>
    <p:extLst>
      <p:ext uri="{BB962C8B-B14F-4D97-AF65-F5344CB8AC3E}">
        <p14:creationId xmlns:p14="http://schemas.microsoft.com/office/powerpoint/2010/main" val="391289867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2000" y="481092"/>
            <a:ext cx="8640000" cy="815160"/>
            <a:chOff x="252000" y="481092"/>
            <a:chExt cx="8640000" cy="815160"/>
          </a:xfrm>
        </p:grpSpPr>
        <p:sp>
          <p:nvSpPr>
            <p:cNvPr id="5" name="テキスト ボックス 4"/>
            <p:cNvSpPr txBox="1"/>
            <p:nvPr/>
          </p:nvSpPr>
          <p:spPr>
            <a:xfrm>
              <a:off x="252000" y="481092"/>
              <a:ext cx="4698722" cy="769441"/>
            </a:xfrm>
            <a:prstGeom prst="rect">
              <a:avLst/>
            </a:prstGeom>
            <a:noFill/>
          </p:spPr>
          <p:txBody>
            <a:bodyPr wrap="none" rtlCol="0">
              <a:spAutoFit/>
            </a:bodyPr>
            <a:lstStyle/>
            <a:p>
              <a:r>
                <a:rPr kumimoji="1" lang="ja-JP" altLang="en-US" sz="4400" dirty="0"/>
                <a:t>秘密鍵暗号化方式</a:t>
              </a:r>
            </a:p>
          </p:txBody>
        </p:sp>
        <p:sp>
          <p:nvSpPr>
            <p:cNvPr id="6" name="正方形/長方形 5"/>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p:cNvSpPr/>
          <p:nvPr/>
        </p:nvSpPr>
        <p:spPr>
          <a:xfrm>
            <a:off x="252000" y="1635304"/>
            <a:ext cx="8640000" cy="1384995"/>
          </a:xfrm>
          <a:prstGeom prst="rect">
            <a:avLst/>
          </a:prstGeom>
        </p:spPr>
        <p:txBody>
          <a:bodyPr wrap="square">
            <a:spAutoFit/>
          </a:bodyPr>
          <a:lstStyle/>
          <a:p>
            <a:pPr marL="457200" indent="-457200">
              <a:buFont typeface="Arial" panose="020B0604020202020204" pitchFamily="34" charset="0"/>
              <a:buChar char="•"/>
            </a:pPr>
            <a:r>
              <a:rPr lang="ja-JP" altLang="en-US" sz="2800" dirty="0"/>
              <a:t>暗号化・復号に同一の鍵 </a:t>
            </a:r>
            <a:r>
              <a:rPr lang="en-US" altLang="ja-JP" sz="2800" dirty="0"/>
              <a:t>(</a:t>
            </a:r>
            <a:r>
              <a:rPr lang="ja-JP" altLang="en-US" sz="2800" dirty="0"/>
              <a:t>秘密鍵</a:t>
            </a:r>
            <a:r>
              <a:rPr lang="en-US" altLang="ja-JP" sz="2800" dirty="0"/>
              <a:t>) </a:t>
            </a:r>
            <a:r>
              <a:rPr lang="ja-JP" altLang="en-US" sz="2800" dirty="0"/>
              <a:t>を使う</a:t>
            </a:r>
          </a:p>
          <a:p>
            <a:pPr marL="457200" indent="-457200">
              <a:buFont typeface="Arial" panose="020B0604020202020204" pitchFamily="34" charset="0"/>
              <a:buChar char="•"/>
            </a:pPr>
            <a:r>
              <a:rPr lang="ja-JP" altLang="en-US" sz="2800" dirty="0"/>
              <a:t>受信側の秘密鍵を送信者に渡す</a:t>
            </a:r>
          </a:p>
          <a:p>
            <a:pPr marL="914400" lvl="1" indent="-457200">
              <a:buFont typeface="Arial" panose="020B0604020202020204" pitchFamily="34" charset="0"/>
              <a:buChar char="•"/>
            </a:pPr>
            <a:r>
              <a:rPr lang="ja-JP" altLang="en-US" sz="2800" dirty="0"/>
              <a:t>合鍵を渡すようなイメージ</a:t>
            </a:r>
          </a:p>
        </p:txBody>
      </p:sp>
      <p:pic>
        <p:nvPicPr>
          <p:cNvPr id="2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125" y="4324787"/>
            <a:ext cx="15843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テキスト ボックス 20"/>
          <p:cNvSpPr txBox="1"/>
          <p:nvPr/>
        </p:nvSpPr>
        <p:spPr>
          <a:xfrm>
            <a:off x="654125" y="3732100"/>
            <a:ext cx="1613619" cy="461665"/>
          </a:xfrm>
          <a:prstGeom prst="rect">
            <a:avLst/>
          </a:prstGeom>
          <a:noFill/>
        </p:spPr>
        <p:txBody>
          <a:bodyPr wrap="square" rtlCol="0">
            <a:spAutoFit/>
          </a:bodyPr>
          <a:lstStyle/>
          <a:p>
            <a:r>
              <a:rPr lang="ja-JP" altLang="en-US" dirty="0"/>
              <a:t>送信側</a:t>
            </a:r>
            <a:endParaRPr kumimoji="1" lang="ja-JP" altLang="en-US" dirty="0"/>
          </a:p>
        </p:txBody>
      </p:sp>
      <p:pic>
        <p:nvPicPr>
          <p:cNvPr id="2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9963" y="4239905"/>
            <a:ext cx="1725613"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テキスト ボックス 22"/>
          <p:cNvSpPr txBox="1"/>
          <p:nvPr/>
        </p:nvSpPr>
        <p:spPr>
          <a:xfrm>
            <a:off x="6660232" y="3719106"/>
            <a:ext cx="1403648" cy="461665"/>
          </a:xfrm>
          <a:prstGeom prst="rect">
            <a:avLst/>
          </a:prstGeom>
          <a:noFill/>
        </p:spPr>
        <p:txBody>
          <a:bodyPr wrap="square" rtlCol="0">
            <a:spAutoFit/>
          </a:bodyPr>
          <a:lstStyle/>
          <a:p>
            <a:r>
              <a:rPr kumimoji="1" lang="ja-JP" altLang="en-US" dirty="0"/>
              <a:t>受信側</a:t>
            </a:r>
          </a:p>
        </p:txBody>
      </p:sp>
      <p:pic>
        <p:nvPicPr>
          <p:cNvPr id="2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2915" y="3404457"/>
            <a:ext cx="1901825"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テキスト ボックス 24"/>
          <p:cNvSpPr txBox="1"/>
          <p:nvPr/>
        </p:nvSpPr>
        <p:spPr>
          <a:xfrm>
            <a:off x="4917665" y="3440549"/>
            <a:ext cx="1750652" cy="707886"/>
          </a:xfrm>
          <a:prstGeom prst="rect">
            <a:avLst/>
          </a:prstGeom>
          <a:noFill/>
        </p:spPr>
        <p:txBody>
          <a:bodyPr wrap="square" rtlCol="0">
            <a:spAutoFit/>
          </a:bodyPr>
          <a:lstStyle/>
          <a:p>
            <a:pPr algn="ctr"/>
            <a:r>
              <a:rPr lang="ja-JP" altLang="en-US" sz="2000" dirty="0"/>
              <a:t>同じ</a:t>
            </a:r>
            <a:r>
              <a:rPr lang="ja-JP" altLang="en-US"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秘密鍵</a:t>
            </a:r>
            <a:r>
              <a:rPr lang="ja-JP" altLang="en-US" sz="2000" dirty="0"/>
              <a:t>で</a:t>
            </a:r>
            <a:endParaRPr lang="en-US" altLang="ja-JP" sz="2000" dirty="0"/>
          </a:p>
          <a:p>
            <a:pPr algn="ctr"/>
            <a:r>
              <a:rPr lang="ja-JP" altLang="en-US" sz="2000" dirty="0"/>
              <a:t>復号</a:t>
            </a:r>
            <a:endParaRPr lang="en-US" altLang="ja-JP" sz="2000" dirty="0"/>
          </a:p>
        </p:txBody>
      </p:sp>
      <p:pic>
        <p:nvPicPr>
          <p:cNvPr id="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7744" y="3446574"/>
            <a:ext cx="1695450"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3779912" y="4260164"/>
            <a:ext cx="1429988"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テキスト ボックス 27"/>
          <p:cNvSpPr txBox="1"/>
          <p:nvPr/>
        </p:nvSpPr>
        <p:spPr>
          <a:xfrm>
            <a:off x="2356674" y="3479273"/>
            <a:ext cx="1512167" cy="707886"/>
          </a:xfrm>
          <a:prstGeom prst="rect">
            <a:avLst/>
          </a:prstGeom>
          <a:noFill/>
        </p:spPr>
        <p:txBody>
          <a:bodyPr wrap="square" rtlCol="0">
            <a:spAutoFit/>
          </a:bodyPr>
          <a:lstStyle/>
          <a:p>
            <a:pPr algn="ctr"/>
            <a:r>
              <a:rPr lang="ja-JP" altLang="en-US"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秘密鍵</a:t>
            </a:r>
            <a:r>
              <a:rPr lang="ja-JP" altLang="en-US" sz="2000" dirty="0"/>
              <a:t>で</a:t>
            </a:r>
            <a:endParaRPr lang="en-US" altLang="ja-JP" sz="2000" dirty="0"/>
          </a:p>
          <a:p>
            <a:pPr algn="ctr"/>
            <a:r>
              <a:rPr lang="ja-JP" altLang="en-US" sz="2000" dirty="0"/>
              <a:t>暗号化</a:t>
            </a:r>
            <a:endParaRPr kumimoji="1" lang="ja-JP" altLang="en-US" sz="2000" dirty="0"/>
          </a:p>
        </p:txBody>
      </p:sp>
      <p:grpSp>
        <p:nvGrpSpPr>
          <p:cNvPr id="29" name="グループ化 34"/>
          <p:cNvGrpSpPr>
            <a:grpSpLocks/>
          </p:cNvGrpSpPr>
          <p:nvPr/>
        </p:nvGrpSpPr>
        <p:grpSpPr bwMode="auto">
          <a:xfrm>
            <a:off x="2780263" y="4317680"/>
            <a:ext cx="554588" cy="488950"/>
            <a:chOff x="2700338" y="1979613"/>
            <a:chExt cx="815975" cy="652462"/>
          </a:xfrm>
        </p:grpSpPr>
        <p:grpSp>
          <p:nvGrpSpPr>
            <p:cNvPr id="30" name="Group 13"/>
            <p:cNvGrpSpPr>
              <a:grpSpLocks/>
            </p:cNvGrpSpPr>
            <p:nvPr/>
          </p:nvGrpSpPr>
          <p:grpSpPr bwMode="auto">
            <a:xfrm>
              <a:off x="2700338" y="1979613"/>
              <a:ext cx="815975" cy="652462"/>
              <a:chOff x="1701" y="1247"/>
              <a:chExt cx="514" cy="411"/>
            </a:xfrm>
          </p:grpSpPr>
          <p:sp>
            <p:nvSpPr>
              <p:cNvPr id="37" name="AutoShape 14"/>
              <p:cNvSpPr>
                <a:spLocks noChangeArrowheads="1"/>
              </p:cNvSpPr>
              <p:nvPr/>
            </p:nvSpPr>
            <p:spPr bwMode="auto">
              <a:xfrm>
                <a:off x="1701" y="1247"/>
                <a:ext cx="515" cy="412"/>
              </a:xfrm>
              <a:prstGeom prst="roundRect">
                <a:avLst>
                  <a:gd name="adj" fmla="val 241"/>
                </a:avLst>
              </a:prstGeom>
              <a:solidFill>
                <a:srgbClr val="FFFFFF"/>
              </a:solidFill>
              <a:ln w="36000">
                <a:solidFill>
                  <a:srgbClr val="263E60"/>
                </a:solidFill>
                <a:round/>
                <a:headEnd/>
                <a:tailEnd/>
              </a:ln>
            </p:spPr>
            <p:txBody>
              <a:bodyPr wrap="none" anchor="ctr"/>
              <a:lstStyle/>
              <a:p>
                <a:endParaRPr lang="ja-JP" altLang="en-US"/>
              </a:p>
            </p:txBody>
          </p:sp>
          <p:sp>
            <p:nvSpPr>
              <p:cNvPr id="38" name="Freeform 15"/>
              <p:cNvSpPr>
                <a:spLocks noChangeArrowheads="1"/>
              </p:cNvSpPr>
              <p:nvPr/>
            </p:nvSpPr>
            <p:spPr bwMode="auto">
              <a:xfrm>
                <a:off x="1701" y="1247"/>
                <a:ext cx="515" cy="206"/>
              </a:xfrm>
              <a:custGeom>
                <a:avLst/>
                <a:gdLst>
                  <a:gd name="T0" fmla="*/ 13 w 2269"/>
                  <a:gd name="T1" fmla="*/ 11 h 909"/>
                  <a:gd name="T2" fmla="*/ 27 w 2269"/>
                  <a:gd name="T3" fmla="*/ 0 h 909"/>
                  <a:gd name="T4" fmla="*/ 0 w 2269"/>
                  <a:gd name="T5" fmla="*/ 0 h 909"/>
                  <a:gd name="T6" fmla="*/ 13 w 2269"/>
                  <a:gd name="T7" fmla="*/ 11 h 909"/>
                  <a:gd name="T8" fmla="*/ 0 60000 65536"/>
                  <a:gd name="T9" fmla="*/ 0 60000 65536"/>
                  <a:gd name="T10" fmla="*/ 0 60000 65536"/>
                  <a:gd name="T11" fmla="*/ 0 60000 65536"/>
                  <a:gd name="T12" fmla="*/ 0 w 2269"/>
                  <a:gd name="T13" fmla="*/ 0 h 909"/>
                  <a:gd name="T14" fmla="*/ 2269 w 2269"/>
                  <a:gd name="T15" fmla="*/ 909 h 909"/>
                </a:gdLst>
                <a:ahLst/>
                <a:cxnLst>
                  <a:cxn ang="T8">
                    <a:pos x="T0" y="T1"/>
                  </a:cxn>
                  <a:cxn ang="T9">
                    <a:pos x="T2" y="T3"/>
                  </a:cxn>
                  <a:cxn ang="T10">
                    <a:pos x="T4" y="T5"/>
                  </a:cxn>
                  <a:cxn ang="T11">
                    <a:pos x="T6" y="T7"/>
                  </a:cxn>
                </a:cxnLst>
                <a:rect l="T12" t="T13" r="T14" b="T15"/>
                <a:pathLst>
                  <a:path w="2269" h="909">
                    <a:moveTo>
                      <a:pt x="1134" y="908"/>
                    </a:moveTo>
                    <a:lnTo>
                      <a:pt x="2268" y="0"/>
                    </a:lnTo>
                    <a:lnTo>
                      <a:pt x="0" y="0"/>
                    </a:lnTo>
                    <a:lnTo>
                      <a:pt x="1134" y="908"/>
                    </a:lnTo>
                  </a:path>
                </a:pathLst>
              </a:custGeom>
              <a:solidFill>
                <a:srgbClr val="99CCFF"/>
              </a:solidFill>
              <a:ln w="9360">
                <a:solidFill>
                  <a:srgbClr val="000000"/>
                </a:solidFill>
                <a:round/>
                <a:headEnd/>
                <a:tailEnd/>
              </a:ln>
            </p:spPr>
            <p:txBody>
              <a:bodyPr wrap="none" anchor="ctr"/>
              <a:lstStyle/>
              <a:p>
                <a:endParaRPr lang="ja-JP" altLang="en-US"/>
              </a:p>
            </p:txBody>
          </p:sp>
        </p:grpSp>
        <p:grpSp>
          <p:nvGrpSpPr>
            <p:cNvPr id="31" name="グループ化 33"/>
            <p:cNvGrpSpPr>
              <a:grpSpLocks/>
            </p:cNvGrpSpPr>
            <p:nvPr/>
          </p:nvGrpSpPr>
          <p:grpSpPr bwMode="auto">
            <a:xfrm>
              <a:off x="2843808" y="2060848"/>
              <a:ext cx="504056" cy="432048"/>
              <a:chOff x="5652120" y="2276872"/>
              <a:chExt cx="504056" cy="720080"/>
            </a:xfrm>
          </p:grpSpPr>
          <p:sp>
            <p:nvSpPr>
              <p:cNvPr id="32" name="片側の 2 つの角を切り取った四角形 31"/>
              <p:cNvSpPr/>
              <p:nvPr/>
            </p:nvSpPr>
            <p:spPr>
              <a:xfrm>
                <a:off x="5651525" y="2493375"/>
                <a:ext cx="504825" cy="502708"/>
              </a:xfrm>
              <a:prstGeom prst="snip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33" name="グループ化 22"/>
              <p:cNvGrpSpPr/>
              <p:nvPr/>
            </p:nvGrpSpPr>
            <p:grpSpPr>
              <a:xfrm>
                <a:off x="5796136" y="2564904"/>
                <a:ext cx="216024" cy="360040"/>
                <a:chOff x="5364088" y="2420888"/>
                <a:chExt cx="576064" cy="864096"/>
              </a:xfrm>
              <a:solidFill>
                <a:schemeClr val="bg1"/>
              </a:solidFill>
            </p:grpSpPr>
            <p:sp>
              <p:nvSpPr>
                <p:cNvPr id="35" name="円/楕円 34"/>
                <p:cNvSpPr/>
                <p:nvPr/>
              </p:nvSpPr>
              <p:spPr>
                <a:xfrm>
                  <a:off x="5436096" y="2420888"/>
                  <a:ext cx="432048" cy="432048"/>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6" name="台形 35"/>
                <p:cNvSpPr/>
                <p:nvPr/>
              </p:nvSpPr>
              <p:spPr>
                <a:xfrm>
                  <a:off x="5364088" y="2780928"/>
                  <a:ext cx="576064" cy="504056"/>
                </a:xfrm>
                <a:prstGeom prst="trapezoid">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34" name="アーチ 33"/>
              <p:cNvSpPr/>
              <p:nvPr/>
            </p:nvSpPr>
            <p:spPr>
              <a:xfrm>
                <a:off x="5722962" y="2276417"/>
                <a:ext cx="361950" cy="431272"/>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grpSp>
      </p:grpSp>
      <p:pic>
        <p:nvPicPr>
          <p:cNvPr id="3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73109" y="4260164"/>
            <a:ext cx="63976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16343" y="4562750"/>
            <a:ext cx="6651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09900" y="4532880"/>
            <a:ext cx="6651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759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42" presetClass="path" presetSubtype="0" accel="50000" decel="50000" fill="hold" nodeType="withEffect">
                                  <p:stCondLst>
                                    <p:cond delay="0"/>
                                  </p:stCondLst>
                                  <p:childTnLst>
                                    <p:animMotion origin="layout" path="M 5E-6 2.22222E-6 L 0.29931 0.0037 " pathEditMode="relative" rAng="0" ptsTypes="AA">
                                      <p:cBhvr>
                                        <p:cTn id="12" dur="2000" fill="hold"/>
                                        <p:tgtEl>
                                          <p:spTgt spid="29"/>
                                        </p:tgtEl>
                                        <p:attrNameLst>
                                          <p:attrName>ppt_x</p:attrName>
                                          <p:attrName>ppt_y</p:attrName>
                                        </p:attrNameLst>
                                      </p:cBhvr>
                                      <p:rCtr x="14965" y="185"/>
                                    </p:animMotion>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9"/>
                                        </p:tgtEl>
                                      </p:cBhvr>
                                    </p:animEffect>
                                    <p:set>
                                      <p:cBhvr>
                                        <p:cTn id="21" dur="1" fill="hold">
                                          <p:stCondLst>
                                            <p:cond delay="499"/>
                                          </p:stCondLst>
                                        </p:cTn>
                                        <p:tgtEl>
                                          <p:spTgt spid="29"/>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252000" y="481092"/>
            <a:ext cx="8640000" cy="815160"/>
            <a:chOff x="252000" y="481092"/>
            <a:chExt cx="8640000" cy="815160"/>
          </a:xfrm>
        </p:grpSpPr>
        <p:sp>
          <p:nvSpPr>
            <p:cNvPr id="8" name="テキスト ボックス 7"/>
            <p:cNvSpPr txBox="1"/>
            <p:nvPr/>
          </p:nvSpPr>
          <p:spPr>
            <a:xfrm>
              <a:off x="252000" y="481092"/>
              <a:ext cx="5827236" cy="769441"/>
            </a:xfrm>
            <a:prstGeom prst="rect">
              <a:avLst/>
            </a:prstGeom>
            <a:noFill/>
          </p:spPr>
          <p:txBody>
            <a:bodyPr wrap="none" rtlCol="0">
              <a:spAutoFit/>
            </a:bodyPr>
            <a:lstStyle/>
            <a:p>
              <a:r>
                <a:rPr lang="ja-JP" altLang="en-US" sz="4400" dirty="0"/>
                <a:t>なぜメールを学ぶのか</a:t>
              </a:r>
              <a:endParaRPr kumimoji="1" lang="ja-JP" altLang="en-US" sz="4400" dirty="0"/>
            </a:p>
          </p:txBody>
        </p:sp>
        <p:sp>
          <p:nvSpPr>
            <p:cNvPr id="9" name="正方形/長方形 8"/>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 name="テキスト ボックス 9"/>
          <p:cNvSpPr txBox="1"/>
          <p:nvPr/>
        </p:nvSpPr>
        <p:spPr>
          <a:xfrm>
            <a:off x="252000" y="1809549"/>
            <a:ext cx="8640000" cy="1384995"/>
          </a:xfrm>
          <a:prstGeom prst="rect">
            <a:avLst/>
          </a:prstGeom>
          <a:noFill/>
          <a:ln w="25400">
            <a:solidFill>
              <a:srgbClr val="CC99FF"/>
            </a:solidFill>
          </a:ln>
        </p:spPr>
        <p:txBody>
          <a:bodyPr wrap="square" rtlCol="0">
            <a:spAutoFit/>
          </a:bodyPr>
          <a:lstStyle/>
          <a:p>
            <a:r>
              <a:rPr kumimoji="1" lang="en-US" altLang="ja-JP" sz="2800" dirty="0" err="1"/>
              <a:t>inex</a:t>
            </a:r>
            <a:r>
              <a:rPr kumimoji="1" lang="ja-JP" altLang="en-US" sz="2800" dirty="0"/>
              <a:t>の目的</a:t>
            </a:r>
            <a:endParaRPr lang="en-US" altLang="ja-JP" sz="2800" dirty="0"/>
          </a:p>
          <a:p>
            <a:r>
              <a:rPr kumimoji="1" lang="ja-JP" altLang="en-US" sz="2800" dirty="0"/>
              <a:t>計算機・ネットワークに関するスキルを身につけ，「大人」になる </a:t>
            </a:r>
            <a:r>
              <a:rPr kumimoji="1" lang="en-US" altLang="ja-JP" sz="2800" dirty="0"/>
              <a:t>(</a:t>
            </a:r>
            <a:r>
              <a:rPr kumimoji="1" lang="ja-JP" altLang="en-US" sz="2800" dirty="0"/>
              <a:t>第</a:t>
            </a:r>
            <a:r>
              <a:rPr kumimoji="1" lang="en-US" altLang="ja-JP" sz="2800" dirty="0"/>
              <a:t>1</a:t>
            </a:r>
            <a:r>
              <a:rPr kumimoji="1" lang="ja-JP" altLang="en-US" sz="2800" dirty="0"/>
              <a:t>回レクチャー参照</a:t>
            </a:r>
            <a:r>
              <a:rPr kumimoji="1" lang="en-US" altLang="ja-JP" sz="2800" dirty="0"/>
              <a:t>)</a:t>
            </a:r>
            <a:endParaRPr kumimoji="1" lang="ja-JP" altLang="en-US" sz="2800" dirty="0"/>
          </a:p>
        </p:txBody>
      </p:sp>
      <p:sp>
        <p:nvSpPr>
          <p:cNvPr id="11" name="テキスト ボックス 10"/>
          <p:cNvSpPr txBox="1"/>
          <p:nvPr/>
        </p:nvSpPr>
        <p:spPr>
          <a:xfrm>
            <a:off x="252000" y="3705726"/>
            <a:ext cx="8640000" cy="1815882"/>
          </a:xfrm>
          <a:prstGeom prst="rect">
            <a:avLst/>
          </a:prstGeom>
          <a:noFill/>
        </p:spPr>
        <p:txBody>
          <a:bodyPr wrap="square" rtlCol="0">
            <a:spAutoFit/>
          </a:bodyPr>
          <a:lstStyle/>
          <a:p>
            <a:r>
              <a:rPr kumimoji="1" lang="ja-JP" altLang="en-US" sz="2800" dirty="0"/>
              <a:t>メールの仕組みを理解し，</a:t>
            </a:r>
            <a:endParaRPr kumimoji="1" lang="en-US" altLang="ja-JP" sz="2800" dirty="0"/>
          </a:p>
          <a:p>
            <a:pPr marL="457200" indent="-457200">
              <a:buFont typeface="Arial" panose="020B0604020202020204" pitchFamily="34" charset="0"/>
              <a:buChar char="•"/>
            </a:pPr>
            <a:r>
              <a:rPr kumimoji="1" lang="ja-JP" altLang="en-US" sz="2800" dirty="0"/>
              <a:t>問題に対して </a:t>
            </a:r>
            <a:r>
              <a:rPr kumimoji="1" lang="en-US" altLang="ja-JP" sz="2800" dirty="0"/>
              <a:t>(</a:t>
            </a:r>
            <a:r>
              <a:rPr kumimoji="1" lang="ja-JP" altLang="en-US" sz="2800" dirty="0"/>
              <a:t>ある程度は</a:t>
            </a:r>
            <a:r>
              <a:rPr kumimoji="1" lang="en-US" altLang="ja-JP" sz="2800" dirty="0"/>
              <a:t>) </a:t>
            </a:r>
            <a:r>
              <a:rPr kumimoji="1" lang="ja-JP" altLang="en-US" sz="2800" dirty="0"/>
              <a:t>自分で対処できる</a:t>
            </a:r>
            <a:endParaRPr kumimoji="1" lang="en-US" altLang="ja-JP" sz="2800" dirty="0"/>
          </a:p>
          <a:p>
            <a:pPr marL="457200" indent="-457200">
              <a:buFont typeface="Arial" panose="020B0604020202020204" pitchFamily="34" charset="0"/>
              <a:buChar char="•"/>
            </a:pPr>
            <a:r>
              <a:rPr lang="ja-JP" altLang="en-US" sz="2800" dirty="0"/>
              <a:t>人に迷惑をかけない</a:t>
            </a:r>
            <a:endParaRPr lang="en-US" altLang="ja-JP" sz="2800" dirty="0"/>
          </a:p>
          <a:p>
            <a:r>
              <a:rPr kumimoji="1" lang="ja-JP" altLang="en-US" sz="2800" dirty="0"/>
              <a:t>ようになってもらいたい</a:t>
            </a:r>
          </a:p>
        </p:txBody>
      </p:sp>
    </p:spTree>
    <p:extLst>
      <p:ext uri="{BB962C8B-B14F-4D97-AF65-F5344CB8AC3E}">
        <p14:creationId xmlns:p14="http://schemas.microsoft.com/office/powerpoint/2010/main" val="129010899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2000" y="481092"/>
            <a:ext cx="8640000" cy="815160"/>
            <a:chOff x="252000" y="481092"/>
            <a:chExt cx="8640000" cy="815160"/>
          </a:xfrm>
        </p:grpSpPr>
        <p:sp>
          <p:nvSpPr>
            <p:cNvPr id="5" name="テキスト ボックス 4"/>
            <p:cNvSpPr txBox="1"/>
            <p:nvPr/>
          </p:nvSpPr>
          <p:spPr>
            <a:xfrm>
              <a:off x="252000" y="481092"/>
              <a:ext cx="4698722" cy="769441"/>
            </a:xfrm>
            <a:prstGeom prst="rect">
              <a:avLst/>
            </a:prstGeom>
            <a:noFill/>
          </p:spPr>
          <p:txBody>
            <a:bodyPr wrap="none" rtlCol="0">
              <a:spAutoFit/>
            </a:bodyPr>
            <a:lstStyle/>
            <a:p>
              <a:r>
                <a:rPr lang="ja-JP" altLang="en-US" sz="4400" dirty="0"/>
                <a:t>公開</a:t>
              </a:r>
              <a:r>
                <a:rPr kumimoji="1" lang="ja-JP" altLang="en-US" sz="4400" dirty="0"/>
                <a:t>鍵暗号化方式</a:t>
              </a:r>
            </a:p>
          </p:txBody>
        </p:sp>
        <p:sp>
          <p:nvSpPr>
            <p:cNvPr id="6" name="正方形/長方形 5"/>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正方形/長方形 6"/>
          <p:cNvSpPr/>
          <p:nvPr/>
        </p:nvSpPr>
        <p:spPr>
          <a:xfrm>
            <a:off x="252000" y="1637436"/>
            <a:ext cx="8639999" cy="2677656"/>
          </a:xfrm>
          <a:prstGeom prst="rect">
            <a:avLst/>
          </a:prstGeom>
        </p:spPr>
        <p:txBody>
          <a:bodyPr wrap="square">
            <a:spAutoFit/>
          </a:bodyPr>
          <a:lstStyle/>
          <a:p>
            <a:pPr marL="457200" indent="-457200">
              <a:buFont typeface="Arial" panose="020B0604020202020204" pitchFamily="34" charset="0"/>
              <a:buChar char="•"/>
            </a:pPr>
            <a:r>
              <a:rPr lang="ja-JP" altLang="en-US" sz="2800" dirty="0"/>
              <a:t>暗号化・復号に異なる二つの鍵を使う</a:t>
            </a:r>
            <a:r>
              <a:rPr lang="en-US" altLang="ja-JP" sz="2800" dirty="0"/>
              <a:t>.</a:t>
            </a:r>
          </a:p>
          <a:p>
            <a:pPr marL="914400" lvl="1" indent="-457200">
              <a:buFont typeface="Arial" panose="020B0604020202020204" pitchFamily="34" charset="0"/>
              <a:buChar char="•"/>
            </a:pPr>
            <a:r>
              <a:rPr lang="ja-JP" altLang="en-US" sz="2800" dirty="0"/>
              <a:t>公開鍵</a:t>
            </a:r>
          </a:p>
          <a:p>
            <a:pPr lvl="2"/>
            <a:r>
              <a:rPr lang="ja-JP" altLang="en-US" sz="2800" dirty="0"/>
              <a:t>誰でも入手できる</a:t>
            </a:r>
          </a:p>
          <a:p>
            <a:pPr marL="914400" lvl="1" indent="-457200">
              <a:buFont typeface="Arial" panose="020B0604020202020204" pitchFamily="34" charset="0"/>
              <a:buChar char="•"/>
            </a:pPr>
            <a:r>
              <a:rPr lang="ja-JP" altLang="en-US" sz="2800" dirty="0"/>
              <a:t>秘密鍵</a:t>
            </a:r>
          </a:p>
          <a:p>
            <a:pPr lvl="2"/>
            <a:r>
              <a:rPr lang="ja-JP" altLang="en-US" sz="2800" dirty="0"/>
              <a:t>鍵の持ち主は一人だけ</a:t>
            </a:r>
          </a:p>
          <a:p>
            <a:pPr marL="457200" indent="-457200">
              <a:buFont typeface="Arial" panose="020B0604020202020204" pitchFamily="34" charset="0"/>
              <a:buChar char="•"/>
            </a:pPr>
            <a:r>
              <a:rPr lang="ja-JP" altLang="en-US" sz="2800" dirty="0"/>
              <a:t>開けた状態の錠前を渡すイメージ</a:t>
            </a: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125" y="5239185"/>
            <a:ext cx="15843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4354947"/>
            <a:ext cx="1749425"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22574" y="5203093"/>
            <a:ext cx="63976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49963" y="5154303"/>
            <a:ext cx="1725613"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テキスト ボックス 11"/>
          <p:cNvSpPr txBox="1"/>
          <p:nvPr/>
        </p:nvSpPr>
        <p:spPr>
          <a:xfrm>
            <a:off x="654125" y="4646498"/>
            <a:ext cx="1613619" cy="400110"/>
          </a:xfrm>
          <a:prstGeom prst="rect">
            <a:avLst/>
          </a:prstGeom>
          <a:noFill/>
        </p:spPr>
        <p:txBody>
          <a:bodyPr wrap="square" rtlCol="0">
            <a:spAutoFit/>
          </a:bodyPr>
          <a:lstStyle/>
          <a:p>
            <a:r>
              <a:rPr lang="ja-JP" altLang="en-US" sz="2000" dirty="0"/>
              <a:t>送信側</a:t>
            </a:r>
            <a:endParaRPr kumimoji="1" lang="ja-JP" altLang="en-US" sz="2000" dirty="0"/>
          </a:p>
        </p:txBody>
      </p:sp>
      <p:sp>
        <p:nvSpPr>
          <p:cNvPr id="13" name="テキスト ボックス 12"/>
          <p:cNvSpPr txBox="1"/>
          <p:nvPr/>
        </p:nvSpPr>
        <p:spPr>
          <a:xfrm>
            <a:off x="6649963" y="4639892"/>
            <a:ext cx="1403648" cy="400110"/>
          </a:xfrm>
          <a:prstGeom prst="rect">
            <a:avLst/>
          </a:prstGeom>
          <a:noFill/>
        </p:spPr>
        <p:txBody>
          <a:bodyPr wrap="square" rtlCol="0">
            <a:spAutoFit/>
          </a:bodyPr>
          <a:lstStyle/>
          <a:p>
            <a:r>
              <a:rPr kumimoji="1" lang="ja-JP" altLang="en-US" sz="2000" dirty="0"/>
              <a:t>受信側</a:t>
            </a:r>
          </a:p>
        </p:txBody>
      </p:sp>
      <p:pic>
        <p:nvPicPr>
          <p:cNvPr id="14"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27513" y="4312085"/>
            <a:ext cx="1822450" cy="199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18344" y="5174566"/>
            <a:ext cx="1491557"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06156" y="5140778"/>
            <a:ext cx="665163"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テキスト ボックス 16"/>
          <p:cNvSpPr txBox="1"/>
          <p:nvPr/>
        </p:nvSpPr>
        <p:spPr>
          <a:xfrm>
            <a:off x="5235375" y="5101557"/>
            <a:ext cx="1018282" cy="400110"/>
          </a:xfrm>
          <a:prstGeom prst="rect">
            <a:avLst/>
          </a:prstGeom>
          <a:noFill/>
        </p:spPr>
        <p:txBody>
          <a:bodyPr wrap="square" rtlCol="0">
            <a:spAutoFit/>
          </a:bodyPr>
          <a:lstStyle/>
          <a:p>
            <a:r>
              <a:rPr lang="ja-JP" altLang="en-US" sz="2000" dirty="0">
                <a:latin typeface="源柔ゴシックL等幅 Heavy" panose="020B0709020203020207" pitchFamily="49" charset="-128"/>
                <a:ea typeface="源柔ゴシックL等幅 Heavy" panose="020B0709020203020207" pitchFamily="49" charset="-128"/>
                <a:cs typeface="源柔ゴシックL等幅 Heavy" panose="020B0709020203020207" pitchFamily="49" charset="-128"/>
              </a:rPr>
              <a:t>公開鍵</a:t>
            </a:r>
            <a:endParaRPr kumimoji="1" lang="ja-JP" altLang="en-US" sz="2000" dirty="0">
              <a:latin typeface="源柔ゴシックL等幅 Heavy" panose="020B0709020203020207" pitchFamily="49" charset="-128"/>
              <a:ea typeface="源柔ゴシックL等幅 Heavy" panose="020B0709020203020207" pitchFamily="49" charset="-128"/>
              <a:cs typeface="源柔ゴシックL等幅 Heavy" panose="020B0709020203020207" pitchFamily="49" charset="-128"/>
            </a:endParaRPr>
          </a:p>
        </p:txBody>
      </p:sp>
    </p:spTree>
    <p:extLst>
      <p:ext uri="{BB962C8B-B14F-4D97-AF65-F5344CB8AC3E}">
        <p14:creationId xmlns:p14="http://schemas.microsoft.com/office/powerpoint/2010/main" val="63886154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2000" y="481092"/>
            <a:ext cx="8640000" cy="815160"/>
            <a:chOff x="252000" y="481092"/>
            <a:chExt cx="8640000" cy="815160"/>
          </a:xfrm>
        </p:grpSpPr>
        <p:sp>
          <p:nvSpPr>
            <p:cNvPr id="5" name="テキスト ボックス 4"/>
            <p:cNvSpPr txBox="1"/>
            <p:nvPr/>
          </p:nvSpPr>
          <p:spPr>
            <a:xfrm>
              <a:off x="252000" y="481092"/>
              <a:ext cx="4698722" cy="769441"/>
            </a:xfrm>
            <a:prstGeom prst="rect">
              <a:avLst/>
            </a:prstGeom>
            <a:noFill/>
          </p:spPr>
          <p:txBody>
            <a:bodyPr wrap="none" rtlCol="0">
              <a:spAutoFit/>
            </a:bodyPr>
            <a:lstStyle/>
            <a:p>
              <a:r>
                <a:rPr lang="ja-JP" altLang="en-US" sz="4400" dirty="0"/>
                <a:t>公開</a:t>
              </a:r>
              <a:r>
                <a:rPr kumimoji="1" lang="ja-JP" altLang="en-US" sz="4400" dirty="0"/>
                <a:t>鍵暗号化方式</a:t>
              </a:r>
            </a:p>
          </p:txBody>
        </p:sp>
        <p:sp>
          <p:nvSpPr>
            <p:cNvPr id="6" name="正方形/長方形 5"/>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正方形/長方形 6"/>
          <p:cNvSpPr/>
          <p:nvPr/>
        </p:nvSpPr>
        <p:spPr>
          <a:xfrm>
            <a:off x="252000" y="1637436"/>
            <a:ext cx="8639999" cy="2677656"/>
          </a:xfrm>
          <a:prstGeom prst="rect">
            <a:avLst/>
          </a:prstGeom>
        </p:spPr>
        <p:txBody>
          <a:bodyPr wrap="square">
            <a:spAutoFit/>
          </a:bodyPr>
          <a:lstStyle/>
          <a:p>
            <a:pPr marL="457200" indent="-457200">
              <a:buFont typeface="Arial" panose="020B0604020202020204" pitchFamily="34" charset="0"/>
              <a:buChar char="•"/>
            </a:pPr>
            <a:r>
              <a:rPr lang="ja-JP" altLang="en-US" sz="2800" dirty="0"/>
              <a:t>暗号化・復号に異なる二つの鍵を使う</a:t>
            </a:r>
            <a:r>
              <a:rPr lang="en-US" altLang="ja-JP" sz="2800" dirty="0"/>
              <a:t>.</a:t>
            </a:r>
          </a:p>
          <a:p>
            <a:pPr marL="914400" lvl="1" indent="-457200">
              <a:buFont typeface="Arial" panose="020B0604020202020204" pitchFamily="34" charset="0"/>
              <a:buChar char="•"/>
            </a:pPr>
            <a:r>
              <a:rPr lang="ja-JP" altLang="en-US" sz="2800" dirty="0"/>
              <a:t>公開鍵</a:t>
            </a:r>
          </a:p>
          <a:p>
            <a:pPr lvl="2"/>
            <a:r>
              <a:rPr lang="ja-JP" altLang="en-US" sz="2800" dirty="0"/>
              <a:t>誰でも入手できる</a:t>
            </a:r>
          </a:p>
          <a:p>
            <a:pPr marL="914400" lvl="1" indent="-457200">
              <a:buFont typeface="Arial" panose="020B0604020202020204" pitchFamily="34" charset="0"/>
              <a:buChar char="•"/>
            </a:pPr>
            <a:r>
              <a:rPr lang="ja-JP" altLang="en-US" sz="2800" dirty="0"/>
              <a:t>秘密鍵</a:t>
            </a:r>
          </a:p>
          <a:p>
            <a:pPr lvl="2"/>
            <a:r>
              <a:rPr lang="ja-JP" altLang="en-US" sz="2800" dirty="0"/>
              <a:t>鍵の持ち主は一人だけ</a:t>
            </a:r>
          </a:p>
          <a:p>
            <a:pPr marL="457200" indent="-457200">
              <a:buFont typeface="Arial" panose="020B0604020202020204" pitchFamily="34" charset="0"/>
              <a:buChar char="•"/>
            </a:pPr>
            <a:r>
              <a:rPr lang="ja-JP" altLang="en-US" sz="2800" dirty="0"/>
              <a:t>開けた状態の錠前を渡すイメージ</a:t>
            </a:r>
          </a:p>
        </p:txBody>
      </p:sp>
      <p:pic>
        <p:nvPicPr>
          <p:cNvPr id="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125" y="5239187"/>
            <a:ext cx="15843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9515" y="5154305"/>
            <a:ext cx="63976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9963" y="5154305"/>
            <a:ext cx="1725613"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1261" y="4931633"/>
            <a:ext cx="981075"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角丸四角形吹き出し 21"/>
          <p:cNvSpPr/>
          <p:nvPr/>
        </p:nvSpPr>
        <p:spPr>
          <a:xfrm>
            <a:off x="2058180" y="4303083"/>
            <a:ext cx="1660164" cy="1532954"/>
          </a:xfrm>
          <a:prstGeom prst="wedgeRoundRectCallout">
            <a:avLst>
              <a:gd name="adj1" fmla="val -43218"/>
              <a:gd name="adj2" fmla="val 60295"/>
              <a:gd name="adj3" fmla="val 16667"/>
            </a:avLst>
          </a:prstGeom>
          <a:solidFill>
            <a:schemeClr val="bg1"/>
          </a:solidFill>
          <a:ln w="38100" cmpd="thickThin">
            <a:solidFill>
              <a:srgbClr val="F96F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2267064" y="4425763"/>
            <a:ext cx="1223885" cy="707886"/>
          </a:xfrm>
          <a:prstGeom prst="rect">
            <a:avLst/>
          </a:prstGeom>
          <a:noFill/>
        </p:spPr>
        <p:txBody>
          <a:bodyPr wrap="square" rtlCol="0">
            <a:spAutoFit/>
          </a:bodyPr>
          <a:lstStyle/>
          <a:p>
            <a:pPr algn="ctr"/>
            <a:r>
              <a:rPr lang="ja-JP" altLang="en-US"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公開鍵</a:t>
            </a:r>
            <a:r>
              <a:rPr lang="ja-JP" altLang="en-US" sz="2000" dirty="0"/>
              <a:t>で</a:t>
            </a:r>
            <a:endParaRPr lang="en-US" altLang="ja-JP" sz="2000" dirty="0"/>
          </a:p>
          <a:p>
            <a:pPr algn="ctr"/>
            <a:r>
              <a:rPr lang="ja-JP" altLang="en-US" sz="2000" dirty="0"/>
              <a:t>暗号化</a:t>
            </a:r>
            <a:endParaRPr kumimoji="1" lang="ja-JP" altLang="en-US" sz="2000" dirty="0"/>
          </a:p>
        </p:txBody>
      </p:sp>
      <p:sp>
        <p:nvSpPr>
          <p:cNvPr id="24" name="角丸四角形吹き出し 23"/>
          <p:cNvSpPr/>
          <p:nvPr/>
        </p:nvSpPr>
        <p:spPr>
          <a:xfrm>
            <a:off x="4780012" y="4299769"/>
            <a:ext cx="1861939" cy="1554438"/>
          </a:xfrm>
          <a:prstGeom prst="wedgeRoundRectCallout">
            <a:avLst>
              <a:gd name="adj1" fmla="val 37629"/>
              <a:gd name="adj2" fmla="val 61227"/>
              <a:gd name="adj3" fmla="val 16667"/>
            </a:avLst>
          </a:prstGeom>
          <a:solidFill>
            <a:schemeClr val="bg1"/>
          </a:solidFill>
          <a:ln w="38100" cmpd="thickThi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3462336" y="5068836"/>
            <a:ext cx="1690391" cy="61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グループ化 25"/>
          <p:cNvGrpSpPr/>
          <p:nvPr/>
        </p:nvGrpSpPr>
        <p:grpSpPr>
          <a:xfrm>
            <a:off x="2693898" y="5803170"/>
            <a:ext cx="301764" cy="421507"/>
            <a:chOff x="5754608" y="5013181"/>
            <a:chExt cx="504825" cy="705145"/>
          </a:xfrm>
        </p:grpSpPr>
        <p:grpSp>
          <p:nvGrpSpPr>
            <p:cNvPr id="27" name="グループ化 33"/>
            <p:cNvGrpSpPr>
              <a:grpSpLocks/>
            </p:cNvGrpSpPr>
            <p:nvPr/>
          </p:nvGrpSpPr>
          <p:grpSpPr bwMode="auto">
            <a:xfrm>
              <a:off x="5754608" y="5013181"/>
              <a:ext cx="504825" cy="705145"/>
              <a:chOff x="5651525" y="2115575"/>
              <a:chExt cx="504825" cy="880507"/>
            </a:xfrm>
          </p:grpSpPr>
          <p:sp>
            <p:nvSpPr>
              <p:cNvPr id="29" name="片側の 2 つの角を切り取った四角形 28"/>
              <p:cNvSpPr/>
              <p:nvPr/>
            </p:nvSpPr>
            <p:spPr>
              <a:xfrm>
                <a:off x="5651525" y="2493374"/>
                <a:ext cx="504825" cy="502708"/>
              </a:xfrm>
              <a:prstGeom prst="snip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0" name="台形 29"/>
              <p:cNvSpPr/>
              <p:nvPr/>
            </p:nvSpPr>
            <p:spPr>
              <a:xfrm>
                <a:off x="5832429" y="2693631"/>
                <a:ext cx="146397" cy="210022"/>
              </a:xfrm>
              <a:prstGeom prst="trapezoid">
                <a:avLst>
                  <a:gd name="adj" fmla="val 3861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1" name="アーチ 30"/>
              <p:cNvSpPr/>
              <p:nvPr/>
            </p:nvSpPr>
            <p:spPr>
              <a:xfrm>
                <a:off x="5722960" y="2115575"/>
                <a:ext cx="361950" cy="790595"/>
              </a:xfrm>
              <a:prstGeom prst="blockArc">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grpSp>
        <p:sp>
          <p:nvSpPr>
            <p:cNvPr id="28" name="円/楕円 27"/>
            <p:cNvSpPr/>
            <p:nvPr/>
          </p:nvSpPr>
          <p:spPr>
            <a:xfrm flipV="1">
              <a:off x="5970461" y="5560204"/>
              <a:ext cx="76484" cy="861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1099" y="5076988"/>
            <a:ext cx="63976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テキスト ボックス 32"/>
          <p:cNvSpPr txBox="1"/>
          <p:nvPr/>
        </p:nvSpPr>
        <p:spPr>
          <a:xfrm>
            <a:off x="5062909" y="4369102"/>
            <a:ext cx="1296144" cy="707886"/>
          </a:xfrm>
          <a:prstGeom prst="rect">
            <a:avLst/>
          </a:prstGeom>
          <a:noFill/>
        </p:spPr>
        <p:txBody>
          <a:bodyPr wrap="square" rtlCol="0">
            <a:spAutoFit/>
          </a:bodyPr>
          <a:lstStyle/>
          <a:p>
            <a:pPr algn="ctr"/>
            <a:r>
              <a:rPr lang="ja-JP" altLang="en-US"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秘密鍵</a:t>
            </a:r>
            <a:r>
              <a:rPr lang="ja-JP" altLang="en-US" sz="2000" dirty="0"/>
              <a:t>で復号</a:t>
            </a:r>
            <a:endParaRPr kumimoji="1" lang="ja-JP" altLang="en-US" sz="2000" dirty="0"/>
          </a:p>
        </p:txBody>
      </p:sp>
      <p:sp>
        <p:nvSpPr>
          <p:cNvPr id="34" name="テキスト ボックス 33"/>
          <p:cNvSpPr txBox="1"/>
          <p:nvPr/>
        </p:nvSpPr>
        <p:spPr>
          <a:xfrm>
            <a:off x="654125" y="4646500"/>
            <a:ext cx="1613619" cy="461665"/>
          </a:xfrm>
          <a:prstGeom prst="rect">
            <a:avLst/>
          </a:prstGeom>
          <a:noFill/>
        </p:spPr>
        <p:txBody>
          <a:bodyPr wrap="square" rtlCol="0">
            <a:spAutoFit/>
          </a:bodyPr>
          <a:lstStyle/>
          <a:p>
            <a:r>
              <a:rPr lang="ja-JP" altLang="en-US" dirty="0"/>
              <a:t>送信側</a:t>
            </a:r>
            <a:endParaRPr kumimoji="1" lang="ja-JP" altLang="en-US" dirty="0"/>
          </a:p>
        </p:txBody>
      </p:sp>
      <p:sp>
        <p:nvSpPr>
          <p:cNvPr id="35" name="テキスト ボックス 34"/>
          <p:cNvSpPr txBox="1"/>
          <p:nvPr/>
        </p:nvSpPr>
        <p:spPr>
          <a:xfrm>
            <a:off x="6649963" y="4607171"/>
            <a:ext cx="1403648" cy="461665"/>
          </a:xfrm>
          <a:prstGeom prst="rect">
            <a:avLst/>
          </a:prstGeom>
          <a:noFill/>
        </p:spPr>
        <p:txBody>
          <a:bodyPr wrap="square" rtlCol="0">
            <a:spAutoFit/>
          </a:bodyPr>
          <a:lstStyle/>
          <a:p>
            <a:r>
              <a:rPr lang="ja-JP" altLang="en-US" dirty="0"/>
              <a:t>受信</a:t>
            </a:r>
            <a:r>
              <a:rPr kumimoji="1" lang="ja-JP" altLang="en-US" dirty="0"/>
              <a:t>側</a:t>
            </a:r>
          </a:p>
        </p:txBody>
      </p:sp>
      <p:pic>
        <p:nvPicPr>
          <p:cNvPr id="3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39408" y="5269349"/>
            <a:ext cx="6588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05966" y="5163106"/>
            <a:ext cx="59213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51074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61111E-6 -2.22222E-6 L 0.31962 -0.00602 " pathEditMode="relative" rAng="0" ptsTypes="AA">
                                      <p:cBhvr>
                                        <p:cTn id="11" dur="2000" fill="hold"/>
                                        <p:tgtEl>
                                          <p:spTgt spid="37"/>
                                        </p:tgtEl>
                                        <p:attrNameLst>
                                          <p:attrName>ppt_x</p:attrName>
                                          <p:attrName>ppt_y</p:attrName>
                                        </p:attrNameLst>
                                      </p:cBhvr>
                                      <p:rCtr x="15972" y="-301"/>
                                    </p:animMotion>
                                  </p:childTnLst>
                                </p:cTn>
                              </p:par>
                              <p:par>
                                <p:cTn id="12" presetID="10" presetClass="entr" presetSubtype="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par>
                                <p:cTn id="15" presetID="10"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500"/>
                            </p:stCondLst>
                            <p:childTnLst>
                              <p:par>
                                <p:cTn id="29" presetID="1" presetClass="exit" presetSubtype="0" fill="hold" nodeType="afterEffect">
                                  <p:stCondLst>
                                    <p:cond delay="0"/>
                                  </p:stCondLst>
                                  <p:childTnLst>
                                    <p:set>
                                      <p:cBhvr>
                                        <p:cTn id="30" dur="1" fill="hold">
                                          <p:stCondLst>
                                            <p:cond delay="0"/>
                                          </p:stCondLst>
                                        </p:cTn>
                                        <p:tgtEl>
                                          <p:spTgt spid="37"/>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52000" y="1511167"/>
            <a:ext cx="4320000" cy="4339650"/>
          </a:xfrm>
          <a:prstGeom prst="rect">
            <a:avLst/>
          </a:prstGeom>
          <a:noFill/>
          <a:ln w="25400">
            <a:solidFill>
              <a:srgbClr val="CC99FF"/>
            </a:solidFill>
          </a:ln>
        </p:spPr>
        <p:txBody>
          <a:bodyPr wrap="square" rtlCol="0">
            <a:spAutoFit/>
          </a:bodyPr>
          <a:lstStyle/>
          <a:p>
            <a:r>
              <a:rPr lang="ja-JP" altLang="en-US" sz="28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秘密鍵暗号化方式</a:t>
            </a:r>
            <a:endParaRPr lang="en-US" altLang="ja-JP" sz="28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endParaRPr>
          </a:p>
          <a:p>
            <a:pPr marL="457200" indent="-457200">
              <a:buFont typeface="Arial" panose="020B0604020202020204" pitchFamily="34" charset="0"/>
              <a:buChar char="•"/>
            </a:pPr>
            <a:r>
              <a:rPr lang="ja-JP" altLang="en-US" sz="2800" dirty="0"/>
              <a:t>メリット</a:t>
            </a:r>
            <a:endParaRPr lang="en-US" altLang="ja-JP" sz="2800" dirty="0"/>
          </a:p>
          <a:p>
            <a:pPr marL="800100" lvl="1" indent="-342900">
              <a:buFont typeface="Arial" panose="020B0604020202020204" pitchFamily="34" charset="0"/>
              <a:buChar char="•"/>
            </a:pPr>
            <a:r>
              <a:rPr lang="ja-JP" altLang="en-US" sz="2400" dirty="0"/>
              <a:t>暗号化と復号の速度が速い </a:t>
            </a:r>
            <a:endParaRPr lang="en-US" altLang="ja-JP" sz="2400" dirty="0"/>
          </a:p>
          <a:p>
            <a:pPr marL="457200" indent="-457200">
              <a:buFont typeface="Arial" panose="020B0604020202020204" pitchFamily="34" charset="0"/>
              <a:buChar char="•"/>
            </a:pPr>
            <a:r>
              <a:rPr lang="ja-JP" altLang="en-US" sz="2800" dirty="0"/>
              <a:t>デメリット</a:t>
            </a:r>
            <a:endParaRPr lang="en-US" altLang="ja-JP" sz="2800" dirty="0"/>
          </a:p>
          <a:p>
            <a:pPr marL="800100" lvl="1" indent="-342900">
              <a:buFont typeface="Arial" panose="020B0604020202020204" pitchFamily="34" charset="0"/>
              <a:buChar char="•"/>
            </a:pPr>
            <a:r>
              <a:rPr lang="ja-JP" altLang="en-US" sz="2400" dirty="0"/>
              <a:t>鍵の受け渡し時に厳重な管理が必要</a:t>
            </a:r>
            <a:endParaRPr lang="en-US" altLang="ja-JP" sz="2400" dirty="0"/>
          </a:p>
          <a:p>
            <a:pPr marL="800100" lvl="1" indent="-342900">
              <a:buFont typeface="Arial" panose="020B0604020202020204" pitchFamily="34" charset="0"/>
              <a:buChar char="•"/>
            </a:pPr>
            <a:r>
              <a:rPr lang="ja-JP" altLang="en-US" sz="2400" dirty="0"/>
              <a:t>通信相手毎に秘密鍵の管理が必要</a:t>
            </a:r>
            <a:endParaRPr lang="en-US" altLang="ja-JP" sz="2400" dirty="0"/>
          </a:p>
          <a:p>
            <a:pPr lvl="1"/>
            <a:endParaRPr lang="en-US" altLang="ja-JP" sz="2400" dirty="0"/>
          </a:p>
          <a:p>
            <a:pPr lvl="1"/>
            <a:endParaRPr lang="en-US" altLang="ja-JP" sz="2400" dirty="0"/>
          </a:p>
        </p:txBody>
      </p:sp>
      <p:sp>
        <p:nvSpPr>
          <p:cNvPr id="5" name="テキスト ボックス 4"/>
          <p:cNvSpPr txBox="1"/>
          <p:nvPr/>
        </p:nvSpPr>
        <p:spPr>
          <a:xfrm>
            <a:off x="4572000" y="1511167"/>
            <a:ext cx="4320000" cy="4339650"/>
          </a:xfrm>
          <a:prstGeom prst="rect">
            <a:avLst/>
          </a:prstGeom>
          <a:noFill/>
          <a:ln w="25400">
            <a:solidFill>
              <a:srgbClr val="CC99FF"/>
            </a:solidFill>
          </a:ln>
        </p:spPr>
        <p:txBody>
          <a:bodyPr wrap="square" rtlCol="0">
            <a:spAutoFit/>
          </a:bodyPr>
          <a:lstStyle/>
          <a:p>
            <a:r>
              <a:rPr lang="ja-JP" altLang="en-US" sz="28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公開鍵暗号化方式</a:t>
            </a:r>
            <a:endPar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endParaRPr>
          </a:p>
          <a:p>
            <a:pPr marL="342900" indent="-342900">
              <a:buFont typeface="Arial" panose="020B0604020202020204" pitchFamily="34" charset="0"/>
              <a:buChar char="•"/>
            </a:pPr>
            <a:r>
              <a:rPr lang="ja-JP" altLang="en-US" sz="2800" dirty="0"/>
              <a:t>メリット</a:t>
            </a:r>
            <a:endParaRPr lang="en-US" altLang="ja-JP" sz="2800" dirty="0"/>
          </a:p>
          <a:p>
            <a:pPr marL="800100" lvl="1" indent="-342900">
              <a:buFont typeface="Arial" panose="020B0604020202020204" pitchFamily="34" charset="0"/>
              <a:buChar char="•"/>
            </a:pPr>
            <a:r>
              <a:rPr lang="ja-JP" altLang="en-US" sz="2400" dirty="0"/>
              <a:t>公開用の鍵を用いるので受け渡しの管理をする必要がない</a:t>
            </a:r>
            <a:endParaRPr lang="en-US" altLang="ja-JP" sz="2400" dirty="0"/>
          </a:p>
          <a:p>
            <a:pPr marL="800100" lvl="1" indent="-342900">
              <a:buFont typeface="Arial" panose="020B0604020202020204" pitchFamily="34" charset="0"/>
              <a:buChar char="•"/>
            </a:pPr>
            <a:r>
              <a:rPr lang="ja-JP" altLang="en-US" sz="2400" dirty="0"/>
              <a:t>通信相手が増えても自分で管理する秘密鍵は</a:t>
            </a:r>
            <a:r>
              <a:rPr lang="en-US" altLang="ja-JP" sz="2400" dirty="0"/>
              <a:t>1</a:t>
            </a:r>
            <a:r>
              <a:rPr lang="ja-JP" altLang="en-US" sz="2400" dirty="0" err="1"/>
              <a:t>つだけで</a:t>
            </a:r>
            <a:r>
              <a:rPr lang="ja-JP" altLang="en-US" sz="2400" dirty="0"/>
              <a:t>よい</a:t>
            </a:r>
            <a:endParaRPr lang="en-US" altLang="ja-JP" sz="2400" dirty="0"/>
          </a:p>
          <a:p>
            <a:pPr marL="342900" indent="-342900">
              <a:buFont typeface="Arial" panose="020B0604020202020204" pitchFamily="34" charset="0"/>
              <a:buChar char="•"/>
            </a:pPr>
            <a:r>
              <a:rPr lang="ja-JP" altLang="en-US" sz="2800" dirty="0"/>
              <a:t>デメリット</a:t>
            </a:r>
            <a:endParaRPr lang="en-US" altLang="ja-JP" sz="2800" dirty="0"/>
          </a:p>
          <a:p>
            <a:pPr marL="800100" lvl="1" indent="-342900">
              <a:buFont typeface="Arial" panose="020B0604020202020204" pitchFamily="34" charset="0"/>
              <a:buChar char="•"/>
            </a:pPr>
            <a:r>
              <a:rPr lang="ja-JP" altLang="en-US" sz="2400" dirty="0"/>
              <a:t>暗号化・復号の速度が遅い</a:t>
            </a:r>
            <a:endParaRPr lang="en-US" altLang="ja-JP" sz="2400" dirty="0"/>
          </a:p>
        </p:txBody>
      </p:sp>
      <p:grpSp>
        <p:nvGrpSpPr>
          <p:cNvPr id="6" name="グループ化 5"/>
          <p:cNvGrpSpPr/>
          <p:nvPr/>
        </p:nvGrpSpPr>
        <p:grpSpPr>
          <a:xfrm>
            <a:off x="252000" y="481092"/>
            <a:ext cx="8640000" cy="815160"/>
            <a:chOff x="252000" y="481092"/>
            <a:chExt cx="8640000" cy="815160"/>
          </a:xfrm>
        </p:grpSpPr>
        <p:sp>
          <p:nvSpPr>
            <p:cNvPr id="7" name="テキスト ボックス 6"/>
            <p:cNvSpPr txBox="1"/>
            <p:nvPr/>
          </p:nvSpPr>
          <p:spPr>
            <a:xfrm>
              <a:off x="252000" y="481092"/>
              <a:ext cx="4698722" cy="769441"/>
            </a:xfrm>
            <a:prstGeom prst="rect">
              <a:avLst/>
            </a:prstGeom>
            <a:noFill/>
          </p:spPr>
          <p:txBody>
            <a:bodyPr wrap="none" rtlCol="0">
              <a:spAutoFit/>
            </a:bodyPr>
            <a:lstStyle/>
            <a:p>
              <a:r>
                <a:rPr kumimoji="1" lang="ja-JP" altLang="en-US" sz="4400" dirty="0"/>
                <a:t>暗号化方式の比較</a:t>
              </a:r>
            </a:p>
          </p:txBody>
        </p:sp>
        <p:sp>
          <p:nvSpPr>
            <p:cNvPr id="8" name="正方形/長方形 7"/>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3239754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2000" y="481092"/>
            <a:ext cx="8640000" cy="815160"/>
            <a:chOff x="252000" y="481092"/>
            <a:chExt cx="8640000" cy="815160"/>
          </a:xfrm>
        </p:grpSpPr>
        <p:sp>
          <p:nvSpPr>
            <p:cNvPr id="5" name="テキスト ボックス 4"/>
            <p:cNvSpPr txBox="1"/>
            <p:nvPr/>
          </p:nvSpPr>
          <p:spPr>
            <a:xfrm>
              <a:off x="252000" y="481092"/>
              <a:ext cx="6673622" cy="769441"/>
            </a:xfrm>
            <a:prstGeom prst="rect">
              <a:avLst/>
            </a:prstGeom>
            <a:noFill/>
          </p:spPr>
          <p:txBody>
            <a:bodyPr wrap="none" rtlCol="0">
              <a:spAutoFit/>
            </a:bodyPr>
            <a:lstStyle/>
            <a:p>
              <a:r>
                <a:rPr kumimoji="1" lang="ja-JP" altLang="en-US" sz="4400" dirty="0"/>
                <a:t>デジタル署名 </a:t>
              </a:r>
              <a:r>
                <a:rPr kumimoji="1" lang="en-US" altLang="ja-JP" sz="4400" dirty="0"/>
                <a:t>(</a:t>
              </a:r>
              <a:r>
                <a:rPr kumimoji="1" lang="ja-JP" altLang="en-US" sz="4400" dirty="0"/>
                <a:t>電子署名</a:t>
              </a:r>
              <a:r>
                <a:rPr kumimoji="1" lang="en-US" altLang="ja-JP" sz="4400" dirty="0"/>
                <a:t>)</a:t>
              </a:r>
              <a:endParaRPr kumimoji="1" lang="ja-JP" altLang="en-US" sz="4400" dirty="0"/>
            </a:p>
          </p:txBody>
        </p:sp>
        <p:sp>
          <p:nvSpPr>
            <p:cNvPr id="6" name="正方形/長方形 5"/>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p:cNvSpPr/>
          <p:nvPr/>
        </p:nvSpPr>
        <p:spPr>
          <a:xfrm>
            <a:off x="251999" y="1631556"/>
            <a:ext cx="8640001" cy="1815882"/>
          </a:xfrm>
          <a:prstGeom prst="rect">
            <a:avLst/>
          </a:prstGeom>
        </p:spPr>
        <p:txBody>
          <a:bodyPr wrap="square">
            <a:spAutoFit/>
          </a:bodyPr>
          <a:lstStyle/>
          <a:p>
            <a:pPr marL="457200" indent="-457200">
              <a:buFont typeface="Arial" panose="020B0604020202020204" pitchFamily="34" charset="0"/>
              <a:buChar char="•"/>
            </a:pPr>
            <a:r>
              <a:rPr lang="ja-JP" altLang="en-US" sz="2800" dirty="0"/>
              <a:t>メールの送信者と，送られたデータの改ざんがされていないことを証明する仕組み</a:t>
            </a:r>
          </a:p>
          <a:p>
            <a:pPr marL="914400" lvl="1" indent="-457200">
              <a:buFont typeface="Arial" panose="020B0604020202020204" pitchFamily="34" charset="0"/>
              <a:buChar char="•"/>
            </a:pPr>
            <a:r>
              <a:rPr lang="ja-JP" altLang="en-US" sz="2800" dirty="0"/>
              <a:t> なりすまし無効化</a:t>
            </a:r>
          </a:p>
          <a:p>
            <a:pPr marL="914400" lvl="1" indent="-457200">
              <a:buFont typeface="Arial" panose="020B0604020202020204" pitchFamily="34" charset="0"/>
              <a:buChar char="•"/>
            </a:pPr>
            <a:r>
              <a:rPr lang="ja-JP" altLang="en-US" sz="2800" dirty="0"/>
              <a:t> </a:t>
            </a:r>
            <a:r>
              <a:rPr lang="ja-JP" altLang="en-US" sz="2800" dirty="0">
                <a:solidFill>
                  <a:srgbClr val="FF0000"/>
                </a:solidFill>
              </a:rPr>
              <a:t>ハッシュ値</a:t>
            </a:r>
            <a:r>
              <a:rPr lang="ja-JP" altLang="en-US" sz="2800" dirty="0"/>
              <a:t>によって改ざんの有無が確認可能</a:t>
            </a:r>
          </a:p>
        </p:txBody>
      </p:sp>
    </p:spTree>
    <p:extLst>
      <p:ext uri="{BB962C8B-B14F-4D97-AF65-F5344CB8AC3E}">
        <p14:creationId xmlns:p14="http://schemas.microsoft.com/office/powerpoint/2010/main" val="325987697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125" y="5643450"/>
            <a:ext cx="15843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角丸四角形吹き出し 9"/>
          <p:cNvSpPr/>
          <p:nvPr/>
        </p:nvSpPr>
        <p:spPr>
          <a:xfrm>
            <a:off x="2058180" y="3843250"/>
            <a:ext cx="1937756" cy="2397050"/>
          </a:xfrm>
          <a:prstGeom prst="wedgeRoundRectCallout">
            <a:avLst>
              <a:gd name="adj1" fmla="val -43218"/>
              <a:gd name="adj2" fmla="val 60295"/>
              <a:gd name="adj3" fmla="val 16667"/>
            </a:avLst>
          </a:prstGeom>
          <a:solidFill>
            <a:schemeClr val="bg1"/>
          </a:solidFill>
          <a:ln w="38100" cmpd="thickThin">
            <a:solidFill>
              <a:srgbClr val="F96F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吹き出し 10"/>
          <p:cNvSpPr/>
          <p:nvPr/>
        </p:nvSpPr>
        <p:spPr>
          <a:xfrm>
            <a:off x="4611608" y="3843250"/>
            <a:ext cx="2030343" cy="2415220"/>
          </a:xfrm>
          <a:prstGeom prst="wedgeRoundRectCallout">
            <a:avLst>
              <a:gd name="adj1" fmla="val 37629"/>
              <a:gd name="adj2" fmla="val 61227"/>
              <a:gd name="adj3" fmla="val 16667"/>
            </a:avLst>
          </a:prstGeom>
          <a:solidFill>
            <a:schemeClr val="bg1"/>
          </a:solidFill>
          <a:ln w="38100" cmpd="thickThi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9963" y="5558568"/>
            <a:ext cx="1725613"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テキスト ボックス 12"/>
          <p:cNvSpPr txBox="1"/>
          <p:nvPr/>
        </p:nvSpPr>
        <p:spPr>
          <a:xfrm>
            <a:off x="6649963" y="5011434"/>
            <a:ext cx="1403648" cy="461665"/>
          </a:xfrm>
          <a:prstGeom prst="rect">
            <a:avLst/>
          </a:prstGeom>
          <a:noFill/>
        </p:spPr>
        <p:txBody>
          <a:bodyPr wrap="square" rtlCol="0">
            <a:spAutoFit/>
          </a:bodyPr>
          <a:lstStyle/>
          <a:p>
            <a:r>
              <a:rPr lang="ja-JP" altLang="en-US" dirty="0"/>
              <a:t>受信</a:t>
            </a:r>
            <a:r>
              <a:rPr kumimoji="1" lang="ja-JP" altLang="en-US" dirty="0"/>
              <a:t>側</a:t>
            </a:r>
          </a:p>
        </p:txBody>
      </p:sp>
      <p:sp>
        <p:nvSpPr>
          <p:cNvPr id="14" name="テキスト ボックス 13"/>
          <p:cNvSpPr txBox="1"/>
          <p:nvPr/>
        </p:nvSpPr>
        <p:spPr>
          <a:xfrm>
            <a:off x="654125" y="5050763"/>
            <a:ext cx="1613619" cy="461665"/>
          </a:xfrm>
          <a:prstGeom prst="rect">
            <a:avLst/>
          </a:prstGeom>
          <a:noFill/>
        </p:spPr>
        <p:txBody>
          <a:bodyPr wrap="square" rtlCol="0">
            <a:spAutoFit/>
          </a:bodyPr>
          <a:lstStyle/>
          <a:p>
            <a:r>
              <a:rPr lang="ja-JP" altLang="en-US" dirty="0"/>
              <a:t>送信側</a:t>
            </a:r>
            <a:endParaRPr kumimoji="1" lang="ja-JP" altLang="en-US" dirty="0"/>
          </a:p>
        </p:txBody>
      </p:sp>
      <p:grpSp>
        <p:nvGrpSpPr>
          <p:cNvPr id="16" name="グループ化 15"/>
          <p:cNvGrpSpPr/>
          <p:nvPr/>
        </p:nvGrpSpPr>
        <p:grpSpPr>
          <a:xfrm>
            <a:off x="252000" y="481092"/>
            <a:ext cx="8640000" cy="815160"/>
            <a:chOff x="252000" y="481092"/>
            <a:chExt cx="8640000" cy="815160"/>
          </a:xfrm>
        </p:grpSpPr>
        <p:sp>
          <p:nvSpPr>
            <p:cNvPr id="17" name="テキスト ボックス 16"/>
            <p:cNvSpPr txBox="1"/>
            <p:nvPr/>
          </p:nvSpPr>
          <p:spPr>
            <a:xfrm>
              <a:off x="252000" y="481092"/>
              <a:ext cx="7520007" cy="769441"/>
            </a:xfrm>
            <a:prstGeom prst="rect">
              <a:avLst/>
            </a:prstGeom>
            <a:noFill/>
          </p:spPr>
          <p:txBody>
            <a:bodyPr wrap="none" rtlCol="0">
              <a:spAutoFit/>
            </a:bodyPr>
            <a:lstStyle/>
            <a:p>
              <a:r>
                <a:rPr kumimoji="1" lang="ja-JP" altLang="en-US" sz="4400" dirty="0"/>
                <a:t>ハッシュ値で改ざんを見抜く</a:t>
              </a:r>
            </a:p>
          </p:txBody>
        </p:sp>
        <p:sp>
          <p:nvSpPr>
            <p:cNvPr id="18" name="正方形/長方形 17"/>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6607" y="5054916"/>
            <a:ext cx="63976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正方形/長方形 19"/>
          <p:cNvSpPr/>
          <p:nvPr/>
        </p:nvSpPr>
        <p:spPr>
          <a:xfrm>
            <a:off x="252000" y="1514443"/>
            <a:ext cx="8640000" cy="1938992"/>
          </a:xfrm>
          <a:prstGeom prst="rect">
            <a:avLst/>
          </a:prstGeom>
        </p:spPr>
        <p:txBody>
          <a:bodyPr wrap="square">
            <a:spAutoFit/>
          </a:bodyPr>
          <a:lstStyle/>
          <a:p>
            <a:pPr marL="342900" indent="-342900">
              <a:buFont typeface="Arial" panose="020B0604020202020204" pitchFamily="34" charset="0"/>
              <a:buChar char="•"/>
            </a:pPr>
            <a:r>
              <a:rPr lang="ja-JP" altLang="en-US" sz="2400" dirty="0"/>
              <a:t>ハッシュ値</a:t>
            </a:r>
            <a:r>
              <a:rPr lang="en-US" altLang="ja-JP" sz="2400" dirty="0"/>
              <a:t>…</a:t>
            </a:r>
            <a:r>
              <a:rPr lang="ja-JP" altLang="en-US" sz="2400" dirty="0"/>
              <a:t>ハッシュ関数から導出される数値</a:t>
            </a:r>
          </a:p>
          <a:p>
            <a:pPr marL="800100" lvl="1" indent="-342900">
              <a:buFont typeface="Arial" panose="020B0604020202020204" pitchFamily="34" charset="0"/>
              <a:buChar char="•"/>
            </a:pPr>
            <a:r>
              <a:rPr lang="ja-JP" altLang="en-US" sz="2400" dirty="0"/>
              <a:t>ハッシュ関数</a:t>
            </a:r>
            <a:r>
              <a:rPr lang="en-US" altLang="ja-JP" sz="2400" dirty="0"/>
              <a:t>:</a:t>
            </a:r>
            <a:r>
              <a:rPr lang="ja-JP" altLang="en-US" sz="2400" dirty="0"/>
              <a:t>任意のデータをある数値に変換する関数</a:t>
            </a:r>
          </a:p>
          <a:p>
            <a:pPr marL="800100" lvl="1" indent="-342900">
              <a:buFont typeface="Arial" panose="020B0604020202020204" pitchFamily="34" charset="0"/>
              <a:buChar char="•"/>
            </a:pPr>
            <a:r>
              <a:rPr lang="ja-JP" altLang="en-US" sz="2400" dirty="0"/>
              <a:t>ハッシュ値から元のデータを導くことはほぼ不可能</a:t>
            </a:r>
          </a:p>
          <a:p>
            <a:pPr marL="800100" lvl="1" indent="-342900">
              <a:buFont typeface="Arial" panose="020B0604020202020204" pitchFamily="34" charset="0"/>
              <a:buChar char="•"/>
            </a:pPr>
            <a:r>
              <a:rPr lang="ja-JP" altLang="en-US" sz="2400" dirty="0"/>
              <a:t>少しでも改ざんがあるとハッシュ値は変わる</a:t>
            </a:r>
            <a:endParaRPr lang="en-US" altLang="ja-JP" sz="2400" dirty="0"/>
          </a:p>
          <a:p>
            <a:pPr marL="342900" indent="-342900">
              <a:buFont typeface="Arial" panose="020B0604020202020204" pitchFamily="34" charset="0"/>
              <a:buChar char="•"/>
            </a:pPr>
            <a:r>
              <a:rPr lang="ja-JP" altLang="en-US" sz="2400" dirty="0"/>
              <a:t>データ改ざんの確認の仕組み</a:t>
            </a:r>
            <a:endParaRPr lang="en-US" altLang="ja-JP" sz="2400" dirty="0"/>
          </a:p>
        </p:txBody>
      </p:sp>
    </p:spTree>
    <p:extLst>
      <p:ext uri="{BB962C8B-B14F-4D97-AF65-F5344CB8AC3E}">
        <p14:creationId xmlns:p14="http://schemas.microsoft.com/office/powerpoint/2010/main" val="4098259187"/>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125" y="5643450"/>
            <a:ext cx="15843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角丸四角形吹き出し 9"/>
          <p:cNvSpPr/>
          <p:nvPr/>
        </p:nvSpPr>
        <p:spPr>
          <a:xfrm>
            <a:off x="2058180" y="3843250"/>
            <a:ext cx="1937756" cy="2397050"/>
          </a:xfrm>
          <a:prstGeom prst="wedgeRoundRectCallout">
            <a:avLst>
              <a:gd name="adj1" fmla="val -43218"/>
              <a:gd name="adj2" fmla="val 60295"/>
              <a:gd name="adj3" fmla="val 16667"/>
            </a:avLst>
          </a:prstGeom>
          <a:solidFill>
            <a:schemeClr val="bg1"/>
          </a:solidFill>
          <a:ln w="38100" cmpd="thickThin">
            <a:solidFill>
              <a:srgbClr val="F96F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吹き出し 10"/>
          <p:cNvSpPr/>
          <p:nvPr/>
        </p:nvSpPr>
        <p:spPr>
          <a:xfrm>
            <a:off x="4611608" y="3843250"/>
            <a:ext cx="2030343" cy="2415220"/>
          </a:xfrm>
          <a:prstGeom prst="wedgeRoundRectCallout">
            <a:avLst>
              <a:gd name="adj1" fmla="val 37629"/>
              <a:gd name="adj2" fmla="val 61227"/>
              <a:gd name="adj3" fmla="val 16667"/>
            </a:avLst>
          </a:prstGeom>
          <a:solidFill>
            <a:schemeClr val="bg1"/>
          </a:solidFill>
          <a:ln w="38100" cmpd="thickThi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9963" y="5558568"/>
            <a:ext cx="1725613"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テキスト ボックス 12"/>
          <p:cNvSpPr txBox="1"/>
          <p:nvPr/>
        </p:nvSpPr>
        <p:spPr>
          <a:xfrm>
            <a:off x="6649963" y="5011434"/>
            <a:ext cx="1403648" cy="461665"/>
          </a:xfrm>
          <a:prstGeom prst="rect">
            <a:avLst/>
          </a:prstGeom>
          <a:noFill/>
        </p:spPr>
        <p:txBody>
          <a:bodyPr wrap="square" rtlCol="0">
            <a:spAutoFit/>
          </a:bodyPr>
          <a:lstStyle/>
          <a:p>
            <a:r>
              <a:rPr lang="ja-JP" altLang="en-US" dirty="0"/>
              <a:t>受信</a:t>
            </a:r>
            <a:r>
              <a:rPr kumimoji="1" lang="ja-JP" altLang="en-US" dirty="0"/>
              <a:t>側</a:t>
            </a:r>
          </a:p>
        </p:txBody>
      </p:sp>
      <p:sp>
        <p:nvSpPr>
          <p:cNvPr id="14" name="テキスト ボックス 13"/>
          <p:cNvSpPr txBox="1"/>
          <p:nvPr/>
        </p:nvSpPr>
        <p:spPr>
          <a:xfrm>
            <a:off x="654125" y="5050763"/>
            <a:ext cx="1613619" cy="461665"/>
          </a:xfrm>
          <a:prstGeom prst="rect">
            <a:avLst/>
          </a:prstGeom>
          <a:noFill/>
        </p:spPr>
        <p:txBody>
          <a:bodyPr wrap="square" rtlCol="0">
            <a:spAutoFit/>
          </a:bodyPr>
          <a:lstStyle/>
          <a:p>
            <a:r>
              <a:rPr lang="ja-JP" altLang="en-US" dirty="0"/>
              <a:t>送信側</a:t>
            </a:r>
            <a:endParaRPr kumimoji="1" lang="ja-JP" altLang="en-US" dirty="0"/>
          </a:p>
        </p:txBody>
      </p:sp>
      <p:grpSp>
        <p:nvGrpSpPr>
          <p:cNvPr id="16" name="グループ化 15"/>
          <p:cNvGrpSpPr/>
          <p:nvPr/>
        </p:nvGrpSpPr>
        <p:grpSpPr>
          <a:xfrm>
            <a:off x="252000" y="481092"/>
            <a:ext cx="8640000" cy="815160"/>
            <a:chOff x="252000" y="481092"/>
            <a:chExt cx="8640000" cy="815160"/>
          </a:xfrm>
        </p:grpSpPr>
        <p:sp>
          <p:nvSpPr>
            <p:cNvPr id="17" name="テキスト ボックス 16"/>
            <p:cNvSpPr txBox="1"/>
            <p:nvPr/>
          </p:nvSpPr>
          <p:spPr>
            <a:xfrm>
              <a:off x="252000" y="481092"/>
              <a:ext cx="7520007" cy="769441"/>
            </a:xfrm>
            <a:prstGeom prst="rect">
              <a:avLst/>
            </a:prstGeom>
            <a:noFill/>
          </p:spPr>
          <p:txBody>
            <a:bodyPr wrap="none" rtlCol="0">
              <a:spAutoFit/>
            </a:bodyPr>
            <a:lstStyle/>
            <a:p>
              <a:r>
                <a:rPr kumimoji="1" lang="ja-JP" altLang="en-US" sz="4400" dirty="0"/>
                <a:t>ハッシュ値で改ざんを見抜く</a:t>
              </a:r>
            </a:p>
          </p:txBody>
        </p:sp>
        <p:sp>
          <p:nvSpPr>
            <p:cNvPr id="18" name="正方形/長方形 17"/>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正方形/長方形 18"/>
          <p:cNvSpPr/>
          <p:nvPr/>
        </p:nvSpPr>
        <p:spPr>
          <a:xfrm>
            <a:off x="3144349" y="4858913"/>
            <a:ext cx="723538" cy="809452"/>
          </a:xfrm>
          <a:prstGeom prst="rect">
            <a:avLst/>
          </a:prstGeom>
          <a:solidFill>
            <a:srgbClr val="CCCCFF"/>
          </a:solidFill>
          <a:ln>
            <a:solidFill>
              <a:srgbClr val="66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dirty="0">
                <a:solidFill>
                  <a:schemeClr val="tx1"/>
                </a:solidFill>
              </a:rPr>
              <a:t>A6DC8E03F</a:t>
            </a:r>
            <a:r>
              <a:rPr lang="en-US" altLang="ja-JP" sz="1600" dirty="0">
                <a:solidFill>
                  <a:schemeClr val="tx1"/>
                </a:solidFill>
              </a:rPr>
              <a:t>…</a:t>
            </a:r>
            <a:endParaRPr kumimoji="1" lang="ja-JP" altLang="en-US" dirty="0">
              <a:solidFill>
                <a:schemeClr val="tx1"/>
              </a:solidFill>
            </a:endParaRPr>
          </a:p>
        </p:txBody>
      </p:sp>
      <p:sp>
        <p:nvSpPr>
          <p:cNvPr id="2" name="下矢印 1"/>
          <p:cNvSpPr/>
          <p:nvPr/>
        </p:nvSpPr>
        <p:spPr>
          <a:xfrm rot="16200000">
            <a:off x="2834428" y="5156171"/>
            <a:ext cx="218375" cy="3484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2234919" y="5699399"/>
            <a:ext cx="1569660" cy="369332"/>
          </a:xfrm>
          <a:prstGeom prst="rect">
            <a:avLst/>
          </a:prstGeom>
        </p:spPr>
        <p:txBody>
          <a:bodyPr wrap="none">
            <a:spAutoFit/>
          </a:bodyPr>
          <a:lstStyle/>
          <a:p>
            <a:pPr algn="ctr"/>
            <a:r>
              <a:rPr lang="ja-JP" altLang="en-US" dirty="0">
                <a:solidFill>
                  <a:srgbClr val="FF0000"/>
                </a:solidFill>
              </a:rPr>
              <a:t>ハッシュ関数</a:t>
            </a:r>
          </a:p>
        </p:txBody>
      </p:sp>
      <p:sp>
        <p:nvSpPr>
          <p:cNvPr id="22" name="テキスト ボックス 21"/>
          <p:cNvSpPr txBox="1"/>
          <p:nvPr/>
        </p:nvSpPr>
        <p:spPr>
          <a:xfrm>
            <a:off x="1995437" y="3843250"/>
            <a:ext cx="2048624" cy="1015663"/>
          </a:xfrm>
          <a:prstGeom prst="rect">
            <a:avLst/>
          </a:prstGeom>
          <a:noFill/>
        </p:spPr>
        <p:txBody>
          <a:bodyPr wrap="square" rtlCol="0">
            <a:spAutoFit/>
          </a:bodyPr>
          <a:lstStyle/>
          <a:p>
            <a:pPr algn="ctr"/>
            <a:r>
              <a:rPr lang="ja-JP" altLang="en-US" sz="2000" dirty="0"/>
              <a:t>ハッシュ関数で</a:t>
            </a:r>
            <a:endParaRPr lang="en-US" altLang="ja-JP" sz="2000" dirty="0"/>
          </a:p>
          <a:p>
            <a:pPr algn="ctr"/>
            <a:r>
              <a:rPr lang="ja-JP" altLang="en-US" sz="2000" dirty="0"/>
              <a:t>ハッシュ値を</a:t>
            </a:r>
            <a:endParaRPr lang="en-US" altLang="ja-JP" sz="2000" dirty="0"/>
          </a:p>
          <a:p>
            <a:pPr algn="ctr"/>
            <a:r>
              <a:rPr lang="ja-JP" altLang="en-US" sz="2000" dirty="0"/>
              <a:t>導出</a:t>
            </a:r>
            <a:endParaRPr kumimoji="1" lang="ja-JP" altLang="en-US" sz="2000" dirty="0"/>
          </a:p>
        </p:txBody>
      </p:sp>
      <p:pic>
        <p:nvPicPr>
          <p:cNvPr id="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6607" y="5054916"/>
            <a:ext cx="63976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直線矢印コネクタ 4"/>
          <p:cNvCxnSpPr/>
          <p:nvPr/>
        </p:nvCxnSpPr>
        <p:spPr>
          <a:xfrm>
            <a:off x="2887579" y="5473099"/>
            <a:ext cx="0" cy="226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正方形/長方形 19"/>
          <p:cNvSpPr/>
          <p:nvPr/>
        </p:nvSpPr>
        <p:spPr>
          <a:xfrm>
            <a:off x="252000" y="1514443"/>
            <a:ext cx="8640000" cy="1938992"/>
          </a:xfrm>
          <a:prstGeom prst="rect">
            <a:avLst/>
          </a:prstGeom>
        </p:spPr>
        <p:txBody>
          <a:bodyPr wrap="square">
            <a:spAutoFit/>
          </a:bodyPr>
          <a:lstStyle/>
          <a:p>
            <a:pPr marL="342900" indent="-342900">
              <a:buFont typeface="Arial" panose="020B0604020202020204" pitchFamily="34" charset="0"/>
              <a:buChar char="•"/>
            </a:pPr>
            <a:r>
              <a:rPr lang="ja-JP" altLang="en-US" sz="2400" dirty="0"/>
              <a:t>ハッシュ値</a:t>
            </a:r>
            <a:r>
              <a:rPr lang="en-US" altLang="ja-JP" sz="2400" dirty="0"/>
              <a:t>…</a:t>
            </a:r>
            <a:r>
              <a:rPr lang="ja-JP" altLang="en-US" sz="2400" dirty="0"/>
              <a:t>ハッシュ関数から導出される数値</a:t>
            </a:r>
          </a:p>
          <a:p>
            <a:pPr marL="800100" lvl="1" indent="-342900">
              <a:buFont typeface="Arial" panose="020B0604020202020204" pitchFamily="34" charset="0"/>
              <a:buChar char="•"/>
            </a:pPr>
            <a:r>
              <a:rPr lang="ja-JP" altLang="en-US" sz="2400" dirty="0"/>
              <a:t>ハッシュ関数</a:t>
            </a:r>
            <a:r>
              <a:rPr lang="en-US" altLang="ja-JP" sz="2400" dirty="0"/>
              <a:t>:</a:t>
            </a:r>
            <a:r>
              <a:rPr lang="ja-JP" altLang="en-US" sz="2400" dirty="0"/>
              <a:t>任意のデータをある数値に変換する関数</a:t>
            </a:r>
          </a:p>
          <a:p>
            <a:pPr marL="800100" lvl="1" indent="-342900">
              <a:buFont typeface="Arial" panose="020B0604020202020204" pitchFamily="34" charset="0"/>
              <a:buChar char="•"/>
            </a:pPr>
            <a:r>
              <a:rPr lang="ja-JP" altLang="en-US" sz="2400" dirty="0"/>
              <a:t>ハッシュ値から元のデータを導くことはほぼ不可能</a:t>
            </a:r>
          </a:p>
          <a:p>
            <a:pPr marL="800100" lvl="1" indent="-342900">
              <a:buFont typeface="Arial" panose="020B0604020202020204" pitchFamily="34" charset="0"/>
              <a:buChar char="•"/>
            </a:pPr>
            <a:r>
              <a:rPr lang="ja-JP" altLang="en-US" sz="2400" dirty="0"/>
              <a:t>少しでも改ざんがあるとハッシュ値は変わる</a:t>
            </a:r>
            <a:endParaRPr lang="en-US" altLang="ja-JP" sz="2400" dirty="0"/>
          </a:p>
          <a:p>
            <a:pPr marL="342900" indent="-342900">
              <a:buFont typeface="Arial" panose="020B0604020202020204" pitchFamily="34" charset="0"/>
              <a:buChar char="•"/>
            </a:pPr>
            <a:r>
              <a:rPr lang="ja-JP" altLang="en-US" sz="2400" dirty="0"/>
              <a:t>データ改ざんの確認の仕組み</a:t>
            </a:r>
            <a:endParaRPr lang="en-US" altLang="ja-JP" sz="2400" dirty="0"/>
          </a:p>
        </p:txBody>
      </p:sp>
    </p:spTree>
    <p:extLst>
      <p:ext uri="{BB962C8B-B14F-4D97-AF65-F5344CB8AC3E}">
        <p14:creationId xmlns:p14="http://schemas.microsoft.com/office/powerpoint/2010/main" val="557736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3" grpId="0"/>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p:cNvGrpSpPr/>
          <p:nvPr/>
        </p:nvGrpSpPr>
        <p:grpSpPr>
          <a:xfrm>
            <a:off x="252000" y="481092"/>
            <a:ext cx="8640000" cy="815160"/>
            <a:chOff x="252000" y="481092"/>
            <a:chExt cx="8640000" cy="815160"/>
          </a:xfrm>
        </p:grpSpPr>
        <p:sp>
          <p:nvSpPr>
            <p:cNvPr id="17" name="テキスト ボックス 16"/>
            <p:cNvSpPr txBox="1"/>
            <p:nvPr/>
          </p:nvSpPr>
          <p:spPr>
            <a:xfrm>
              <a:off x="252000" y="481092"/>
              <a:ext cx="7520007" cy="769441"/>
            </a:xfrm>
            <a:prstGeom prst="rect">
              <a:avLst/>
            </a:prstGeom>
            <a:noFill/>
          </p:spPr>
          <p:txBody>
            <a:bodyPr wrap="none" rtlCol="0">
              <a:spAutoFit/>
            </a:bodyPr>
            <a:lstStyle/>
            <a:p>
              <a:r>
                <a:rPr lang="ja-JP" altLang="en-US" sz="4400" dirty="0"/>
                <a:t>ハッシュ値で改ざんを見抜く</a:t>
              </a:r>
            </a:p>
          </p:txBody>
        </p:sp>
        <p:sp>
          <p:nvSpPr>
            <p:cNvPr id="18" name="正方形/長方形 17"/>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125" y="5644809"/>
            <a:ext cx="15843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角丸四角形吹き出し 42"/>
          <p:cNvSpPr/>
          <p:nvPr/>
        </p:nvSpPr>
        <p:spPr>
          <a:xfrm>
            <a:off x="4611608" y="3844609"/>
            <a:ext cx="2030343" cy="2415220"/>
          </a:xfrm>
          <a:prstGeom prst="wedgeRoundRectCallout">
            <a:avLst>
              <a:gd name="adj1" fmla="val 37629"/>
              <a:gd name="adj2" fmla="val 61227"/>
              <a:gd name="adj3" fmla="val 16667"/>
            </a:avLst>
          </a:prstGeom>
          <a:solidFill>
            <a:schemeClr val="bg1"/>
          </a:solidFill>
          <a:ln w="38100" cmpd="thickThi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角丸四角形吹き出し 43"/>
          <p:cNvSpPr/>
          <p:nvPr/>
        </p:nvSpPr>
        <p:spPr>
          <a:xfrm>
            <a:off x="2058180" y="3844609"/>
            <a:ext cx="1937756" cy="2397050"/>
          </a:xfrm>
          <a:prstGeom prst="wedgeRoundRectCallout">
            <a:avLst>
              <a:gd name="adj1" fmla="val -43218"/>
              <a:gd name="adj2" fmla="val 60295"/>
              <a:gd name="adj3" fmla="val 16667"/>
            </a:avLst>
          </a:prstGeom>
          <a:solidFill>
            <a:schemeClr val="bg1"/>
          </a:solidFill>
          <a:ln w="38100" cmpd="thickThin">
            <a:solidFill>
              <a:srgbClr val="F96F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9963" y="5559927"/>
            <a:ext cx="1725613"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テキスト ボックス 45"/>
          <p:cNvSpPr txBox="1"/>
          <p:nvPr/>
        </p:nvSpPr>
        <p:spPr>
          <a:xfrm>
            <a:off x="654125" y="5052122"/>
            <a:ext cx="1613619" cy="461665"/>
          </a:xfrm>
          <a:prstGeom prst="rect">
            <a:avLst/>
          </a:prstGeom>
          <a:noFill/>
        </p:spPr>
        <p:txBody>
          <a:bodyPr wrap="square" rtlCol="0">
            <a:spAutoFit/>
          </a:bodyPr>
          <a:lstStyle/>
          <a:p>
            <a:r>
              <a:rPr lang="ja-JP" altLang="en-US" dirty="0"/>
              <a:t>送信側</a:t>
            </a:r>
            <a:endParaRPr kumimoji="1" lang="ja-JP" altLang="en-US" dirty="0"/>
          </a:p>
        </p:txBody>
      </p:sp>
      <p:sp>
        <p:nvSpPr>
          <p:cNvPr id="47" name="テキスト ボックス 46"/>
          <p:cNvSpPr txBox="1"/>
          <p:nvPr/>
        </p:nvSpPr>
        <p:spPr>
          <a:xfrm>
            <a:off x="6649963" y="5012793"/>
            <a:ext cx="1403648" cy="461665"/>
          </a:xfrm>
          <a:prstGeom prst="rect">
            <a:avLst/>
          </a:prstGeom>
          <a:noFill/>
        </p:spPr>
        <p:txBody>
          <a:bodyPr wrap="square" rtlCol="0">
            <a:spAutoFit/>
          </a:bodyPr>
          <a:lstStyle/>
          <a:p>
            <a:r>
              <a:rPr lang="ja-JP" altLang="en-US" dirty="0"/>
              <a:t>受信</a:t>
            </a:r>
            <a:r>
              <a:rPr kumimoji="1" lang="ja-JP" altLang="en-US" dirty="0"/>
              <a:t>側</a:t>
            </a:r>
          </a:p>
        </p:txBody>
      </p:sp>
      <p:sp>
        <p:nvSpPr>
          <p:cNvPr id="21" name="正方形/長方形 20"/>
          <p:cNvSpPr/>
          <p:nvPr/>
        </p:nvSpPr>
        <p:spPr>
          <a:xfrm>
            <a:off x="3144349" y="4858913"/>
            <a:ext cx="723538" cy="809452"/>
          </a:xfrm>
          <a:prstGeom prst="rect">
            <a:avLst/>
          </a:prstGeom>
          <a:solidFill>
            <a:srgbClr val="CCCCFF"/>
          </a:solidFill>
          <a:ln>
            <a:solidFill>
              <a:srgbClr val="66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dirty="0">
                <a:solidFill>
                  <a:schemeClr val="tx1"/>
                </a:solidFill>
              </a:rPr>
              <a:t>A6DC8E03F</a:t>
            </a:r>
            <a:r>
              <a:rPr lang="en-US" altLang="ja-JP" sz="1600" dirty="0">
                <a:solidFill>
                  <a:schemeClr val="tx1"/>
                </a:solidFill>
              </a:rPr>
              <a:t>…</a:t>
            </a:r>
            <a:endParaRPr kumimoji="1" lang="ja-JP" altLang="en-US" dirty="0">
              <a:solidFill>
                <a:schemeClr val="tx1"/>
              </a:solidFill>
            </a:endParaRPr>
          </a:p>
        </p:txBody>
      </p:sp>
      <p:pic>
        <p:nvPicPr>
          <p:cNvPr id="50" name="Picture 2"/>
          <p:cNvPicPr>
            <a:picLocks noChangeAspect="1" noChangeArrowheads="1"/>
          </p:cNvPicPr>
          <p:nvPr/>
        </p:nvPicPr>
        <p:blipFill>
          <a:blip r:embed="rId5" cstate="print"/>
          <a:srcRect/>
          <a:stretch>
            <a:fillRect/>
          </a:stretch>
        </p:blipFill>
        <p:spPr bwMode="auto">
          <a:xfrm>
            <a:off x="3261273" y="5321802"/>
            <a:ext cx="542925" cy="476250"/>
          </a:xfrm>
          <a:prstGeom prst="rect">
            <a:avLst/>
          </a:prstGeom>
          <a:noFill/>
          <a:ln w="9525">
            <a:noFill/>
            <a:miter lim="800000"/>
            <a:headEnd/>
            <a:tailEnd/>
          </a:ln>
          <a:effectLst/>
        </p:spPr>
      </p:pic>
      <p:sp>
        <p:nvSpPr>
          <p:cNvPr id="51" name="テキスト ボックス 50"/>
          <p:cNvSpPr txBox="1"/>
          <p:nvPr/>
        </p:nvSpPr>
        <p:spPr>
          <a:xfrm>
            <a:off x="2058180" y="3844609"/>
            <a:ext cx="1937756" cy="1015663"/>
          </a:xfrm>
          <a:prstGeom prst="rect">
            <a:avLst/>
          </a:prstGeom>
          <a:noFill/>
        </p:spPr>
        <p:txBody>
          <a:bodyPr wrap="square" rtlCol="0">
            <a:spAutoFit/>
          </a:bodyPr>
          <a:lstStyle/>
          <a:p>
            <a:pPr algn="ctr"/>
            <a:r>
              <a:rPr kumimoji="1" lang="ja-JP" altLang="en-US" sz="2000" dirty="0"/>
              <a:t>ハッシュ値を</a:t>
            </a:r>
            <a:r>
              <a:rPr lang="ja-JP" altLang="en-US" sz="2000" dirty="0"/>
              <a:t>送信者の秘密</a:t>
            </a:r>
            <a:r>
              <a:rPr kumimoji="1" lang="ja-JP" altLang="en-US" sz="2000" dirty="0"/>
              <a:t>鍵で暗号化</a:t>
            </a:r>
          </a:p>
        </p:txBody>
      </p:sp>
      <p:pic>
        <p:nvPicPr>
          <p:cNvPr id="52" name="Picture 4"/>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889" b="95556" l="8527" r="89147">
                        <a14:foregroundMark x1="53488" y1="15000" x2="54264" y2="38889"/>
                        <a14:foregroundMark x1="50388" y1="5556" x2="44186" y2="4444"/>
                        <a14:foregroundMark x1="28682" y1="76667" x2="30233" y2="86111"/>
                        <a14:foregroundMark x1="17054" y1="77778" x2="22481" y2="82222"/>
                        <a14:foregroundMark x1="39535" y1="95556" x2="56589" y2="94444"/>
                        <a14:foregroundMark x1="40310" y1="36111" x2="39535" y2="8889"/>
                        <a14:foregroundMark x1="40310" y1="38889" x2="39535" y2="52778"/>
                        <a14:foregroundMark x1="51938" y1="43333" x2="51938" y2="51667"/>
                        <a14:foregroundMark x1="70543" y1="86111" x2="73643" y2="81111"/>
                        <a14:foregroundMark x1="21705" y1="71111" x2="24806" y2="67222"/>
                      </a14:backgroundRemoval>
                    </a14:imgEffect>
                  </a14:imgLayer>
                </a14:imgProps>
              </a:ext>
              <a:ext uri="{28A0092B-C50C-407E-A947-70E740481C1C}">
                <a14:useLocalDpi xmlns:a14="http://schemas.microsoft.com/office/drawing/2010/main" val="0"/>
              </a:ext>
            </a:extLst>
          </a:blip>
          <a:srcRect/>
          <a:stretch>
            <a:fillRect/>
          </a:stretch>
        </p:blipFill>
        <p:spPr bwMode="auto">
          <a:xfrm>
            <a:off x="3261273" y="5893685"/>
            <a:ext cx="524222" cy="73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16607" y="5054916"/>
            <a:ext cx="63976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正方形/長方形 18"/>
          <p:cNvSpPr/>
          <p:nvPr/>
        </p:nvSpPr>
        <p:spPr>
          <a:xfrm>
            <a:off x="252000" y="1514443"/>
            <a:ext cx="8640000" cy="1938992"/>
          </a:xfrm>
          <a:prstGeom prst="rect">
            <a:avLst/>
          </a:prstGeom>
        </p:spPr>
        <p:txBody>
          <a:bodyPr wrap="square">
            <a:spAutoFit/>
          </a:bodyPr>
          <a:lstStyle/>
          <a:p>
            <a:pPr marL="342900" indent="-342900">
              <a:buFont typeface="Arial" panose="020B0604020202020204" pitchFamily="34" charset="0"/>
              <a:buChar char="•"/>
            </a:pPr>
            <a:r>
              <a:rPr lang="ja-JP" altLang="en-US" sz="2400" dirty="0"/>
              <a:t>ハッシュ値</a:t>
            </a:r>
            <a:r>
              <a:rPr lang="en-US" altLang="ja-JP" sz="2400" dirty="0"/>
              <a:t>…</a:t>
            </a:r>
            <a:r>
              <a:rPr lang="ja-JP" altLang="en-US" sz="2400" dirty="0"/>
              <a:t>ハッシュ関数から導出される数値</a:t>
            </a:r>
          </a:p>
          <a:p>
            <a:pPr marL="800100" lvl="1" indent="-342900">
              <a:buFont typeface="Arial" panose="020B0604020202020204" pitchFamily="34" charset="0"/>
              <a:buChar char="•"/>
            </a:pPr>
            <a:r>
              <a:rPr lang="ja-JP" altLang="en-US" sz="2400" dirty="0"/>
              <a:t>ハッシュ関数</a:t>
            </a:r>
            <a:r>
              <a:rPr lang="en-US" altLang="ja-JP" sz="2400" dirty="0"/>
              <a:t>:</a:t>
            </a:r>
            <a:r>
              <a:rPr lang="ja-JP" altLang="en-US" sz="2400" dirty="0"/>
              <a:t>任意のデータをある数値に変換する関数</a:t>
            </a:r>
          </a:p>
          <a:p>
            <a:pPr marL="800100" lvl="1" indent="-342900">
              <a:buFont typeface="Arial" panose="020B0604020202020204" pitchFamily="34" charset="0"/>
              <a:buChar char="•"/>
            </a:pPr>
            <a:r>
              <a:rPr lang="ja-JP" altLang="en-US" sz="2400" dirty="0"/>
              <a:t>ハッシュ値から元のデータを導くことはほぼ不可能</a:t>
            </a:r>
          </a:p>
          <a:p>
            <a:pPr marL="800100" lvl="1" indent="-342900">
              <a:buFont typeface="Arial" panose="020B0604020202020204" pitchFamily="34" charset="0"/>
              <a:buChar char="•"/>
            </a:pPr>
            <a:r>
              <a:rPr lang="ja-JP" altLang="en-US" sz="2400" dirty="0"/>
              <a:t>少しでも改ざんがあるとハッシュ値は変わる</a:t>
            </a:r>
            <a:endParaRPr lang="en-US" altLang="ja-JP" sz="2400" dirty="0"/>
          </a:p>
          <a:p>
            <a:pPr marL="342900" indent="-342900">
              <a:buFont typeface="Arial" panose="020B0604020202020204" pitchFamily="34" charset="0"/>
              <a:buChar char="•"/>
            </a:pPr>
            <a:r>
              <a:rPr lang="ja-JP" altLang="en-US" sz="2400" dirty="0"/>
              <a:t>データ改ざんの確認の仕組み</a:t>
            </a:r>
            <a:endParaRPr lang="en-US" altLang="ja-JP" sz="2400" dirty="0"/>
          </a:p>
        </p:txBody>
      </p:sp>
    </p:spTree>
    <p:extLst>
      <p:ext uri="{BB962C8B-B14F-4D97-AF65-F5344CB8AC3E}">
        <p14:creationId xmlns:p14="http://schemas.microsoft.com/office/powerpoint/2010/main" val="947109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p:cNvGrpSpPr/>
          <p:nvPr/>
        </p:nvGrpSpPr>
        <p:grpSpPr>
          <a:xfrm>
            <a:off x="252000" y="481092"/>
            <a:ext cx="8640000" cy="815160"/>
            <a:chOff x="252000" y="481092"/>
            <a:chExt cx="8640000" cy="815160"/>
          </a:xfrm>
        </p:grpSpPr>
        <p:sp>
          <p:nvSpPr>
            <p:cNvPr id="17" name="テキスト ボックス 16"/>
            <p:cNvSpPr txBox="1"/>
            <p:nvPr/>
          </p:nvSpPr>
          <p:spPr>
            <a:xfrm>
              <a:off x="252000" y="481092"/>
              <a:ext cx="7520007" cy="769441"/>
            </a:xfrm>
            <a:prstGeom prst="rect">
              <a:avLst/>
            </a:prstGeom>
            <a:noFill/>
          </p:spPr>
          <p:txBody>
            <a:bodyPr wrap="none" rtlCol="0">
              <a:spAutoFit/>
            </a:bodyPr>
            <a:lstStyle/>
            <a:p>
              <a:r>
                <a:rPr lang="ja-JP" altLang="en-US" sz="4400" dirty="0"/>
                <a:t>ハッシュ値で改ざんを見抜く</a:t>
              </a:r>
            </a:p>
          </p:txBody>
        </p:sp>
        <p:sp>
          <p:nvSpPr>
            <p:cNvPr id="18" name="正方形/長方形 17"/>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125" y="5644809"/>
            <a:ext cx="15843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角丸四角形吹き出し 42"/>
          <p:cNvSpPr/>
          <p:nvPr/>
        </p:nvSpPr>
        <p:spPr>
          <a:xfrm>
            <a:off x="4611608" y="3844609"/>
            <a:ext cx="2030343" cy="2415220"/>
          </a:xfrm>
          <a:prstGeom prst="wedgeRoundRectCallout">
            <a:avLst>
              <a:gd name="adj1" fmla="val 37629"/>
              <a:gd name="adj2" fmla="val 61227"/>
              <a:gd name="adj3" fmla="val 16667"/>
            </a:avLst>
          </a:prstGeom>
          <a:solidFill>
            <a:schemeClr val="bg1"/>
          </a:solidFill>
          <a:ln w="38100" cmpd="thickThi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角丸四角形吹き出し 43"/>
          <p:cNvSpPr/>
          <p:nvPr/>
        </p:nvSpPr>
        <p:spPr>
          <a:xfrm>
            <a:off x="2058180" y="3844609"/>
            <a:ext cx="1937756" cy="2397050"/>
          </a:xfrm>
          <a:prstGeom prst="wedgeRoundRectCallout">
            <a:avLst>
              <a:gd name="adj1" fmla="val -43218"/>
              <a:gd name="adj2" fmla="val 60295"/>
              <a:gd name="adj3" fmla="val 16667"/>
            </a:avLst>
          </a:prstGeom>
          <a:solidFill>
            <a:schemeClr val="bg1"/>
          </a:solidFill>
          <a:ln w="38100" cmpd="thickThin">
            <a:solidFill>
              <a:srgbClr val="F96F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9963" y="5559927"/>
            <a:ext cx="1725613"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テキスト ボックス 45"/>
          <p:cNvSpPr txBox="1"/>
          <p:nvPr/>
        </p:nvSpPr>
        <p:spPr>
          <a:xfrm>
            <a:off x="654125" y="5052122"/>
            <a:ext cx="1613619" cy="461665"/>
          </a:xfrm>
          <a:prstGeom prst="rect">
            <a:avLst/>
          </a:prstGeom>
          <a:noFill/>
        </p:spPr>
        <p:txBody>
          <a:bodyPr wrap="square" rtlCol="0">
            <a:spAutoFit/>
          </a:bodyPr>
          <a:lstStyle/>
          <a:p>
            <a:r>
              <a:rPr lang="ja-JP" altLang="en-US" dirty="0"/>
              <a:t>送信側</a:t>
            </a:r>
            <a:endParaRPr kumimoji="1" lang="ja-JP" altLang="en-US" dirty="0"/>
          </a:p>
        </p:txBody>
      </p:sp>
      <p:sp>
        <p:nvSpPr>
          <p:cNvPr id="47" name="テキスト ボックス 46"/>
          <p:cNvSpPr txBox="1"/>
          <p:nvPr/>
        </p:nvSpPr>
        <p:spPr>
          <a:xfrm>
            <a:off x="6649963" y="5012793"/>
            <a:ext cx="1403648" cy="461665"/>
          </a:xfrm>
          <a:prstGeom prst="rect">
            <a:avLst/>
          </a:prstGeom>
          <a:noFill/>
        </p:spPr>
        <p:txBody>
          <a:bodyPr wrap="square" rtlCol="0">
            <a:spAutoFit/>
          </a:bodyPr>
          <a:lstStyle/>
          <a:p>
            <a:r>
              <a:rPr lang="ja-JP" altLang="en-US" dirty="0"/>
              <a:t>受信</a:t>
            </a:r>
            <a:r>
              <a:rPr kumimoji="1" lang="ja-JP" altLang="en-US" dirty="0"/>
              <a:t>側</a:t>
            </a:r>
          </a:p>
        </p:txBody>
      </p:sp>
      <p:pic>
        <p:nvPicPr>
          <p:cNvPr id="1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3462336" y="5471786"/>
            <a:ext cx="1690391" cy="61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グループ化 1"/>
          <p:cNvGrpSpPr/>
          <p:nvPr/>
        </p:nvGrpSpPr>
        <p:grpSpPr>
          <a:xfrm>
            <a:off x="2116607" y="4858913"/>
            <a:ext cx="1751280" cy="939139"/>
            <a:chOff x="2116607" y="4858913"/>
            <a:chExt cx="1751280" cy="939139"/>
          </a:xfrm>
        </p:grpSpPr>
        <p:sp>
          <p:nvSpPr>
            <p:cNvPr id="21" name="正方形/長方形 20"/>
            <p:cNvSpPr/>
            <p:nvPr/>
          </p:nvSpPr>
          <p:spPr>
            <a:xfrm>
              <a:off x="3144349" y="4858913"/>
              <a:ext cx="723538" cy="809452"/>
            </a:xfrm>
            <a:prstGeom prst="rect">
              <a:avLst/>
            </a:prstGeom>
            <a:solidFill>
              <a:srgbClr val="CCCCFF"/>
            </a:solidFill>
            <a:ln>
              <a:solidFill>
                <a:srgbClr val="66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dirty="0">
                  <a:solidFill>
                    <a:schemeClr val="tx1"/>
                  </a:solidFill>
                </a:rPr>
                <a:t>A6DC8E03F</a:t>
              </a:r>
              <a:r>
                <a:rPr lang="en-US" altLang="ja-JP" sz="1600" dirty="0">
                  <a:solidFill>
                    <a:schemeClr val="tx1"/>
                  </a:solidFill>
                </a:rPr>
                <a:t>…</a:t>
              </a:r>
              <a:endParaRPr kumimoji="1" lang="ja-JP" altLang="en-US" dirty="0">
                <a:solidFill>
                  <a:schemeClr val="tx1"/>
                </a:solidFill>
              </a:endParaRPr>
            </a:p>
          </p:txBody>
        </p:sp>
        <p:pic>
          <p:nvPicPr>
            <p:cNvPr id="50" name="Picture 2"/>
            <p:cNvPicPr>
              <a:picLocks noChangeAspect="1" noChangeArrowheads="1"/>
            </p:cNvPicPr>
            <p:nvPr/>
          </p:nvPicPr>
          <p:blipFill>
            <a:blip r:embed="rId5" cstate="print"/>
            <a:srcRect/>
            <a:stretch>
              <a:fillRect/>
            </a:stretch>
          </p:blipFill>
          <p:spPr bwMode="auto">
            <a:xfrm>
              <a:off x="3261273" y="5321802"/>
              <a:ext cx="542925" cy="476250"/>
            </a:xfrm>
            <a:prstGeom prst="rect">
              <a:avLst/>
            </a:prstGeom>
            <a:noFill/>
            <a:ln w="9525">
              <a:noFill/>
              <a:miter lim="800000"/>
              <a:headEnd/>
              <a:tailEnd/>
            </a:ln>
            <a:effectLst/>
          </p:spPr>
        </p:pic>
        <p:pic>
          <p:nvPicPr>
            <p:cNvPr id="2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16607" y="5054916"/>
              <a:ext cx="63976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正方形/長方形 19"/>
          <p:cNvSpPr/>
          <p:nvPr/>
        </p:nvSpPr>
        <p:spPr>
          <a:xfrm>
            <a:off x="252000" y="1514443"/>
            <a:ext cx="8640000" cy="1938992"/>
          </a:xfrm>
          <a:prstGeom prst="rect">
            <a:avLst/>
          </a:prstGeom>
        </p:spPr>
        <p:txBody>
          <a:bodyPr wrap="square">
            <a:spAutoFit/>
          </a:bodyPr>
          <a:lstStyle/>
          <a:p>
            <a:pPr marL="342900" indent="-342900">
              <a:buFont typeface="Arial" panose="020B0604020202020204" pitchFamily="34" charset="0"/>
              <a:buChar char="•"/>
            </a:pPr>
            <a:r>
              <a:rPr lang="ja-JP" altLang="en-US" sz="2400" dirty="0"/>
              <a:t>ハッシュ値</a:t>
            </a:r>
            <a:r>
              <a:rPr lang="en-US" altLang="ja-JP" sz="2400" dirty="0"/>
              <a:t>…</a:t>
            </a:r>
            <a:r>
              <a:rPr lang="ja-JP" altLang="en-US" sz="2400" dirty="0"/>
              <a:t>ハッシュ関数から導出される数値</a:t>
            </a:r>
          </a:p>
          <a:p>
            <a:pPr marL="800100" lvl="1" indent="-342900">
              <a:buFont typeface="Arial" panose="020B0604020202020204" pitchFamily="34" charset="0"/>
              <a:buChar char="•"/>
            </a:pPr>
            <a:r>
              <a:rPr lang="ja-JP" altLang="en-US" sz="2400" dirty="0"/>
              <a:t>ハッシュ関数</a:t>
            </a:r>
            <a:r>
              <a:rPr lang="en-US" altLang="ja-JP" sz="2400" dirty="0"/>
              <a:t>:</a:t>
            </a:r>
            <a:r>
              <a:rPr lang="ja-JP" altLang="en-US" sz="2400" dirty="0"/>
              <a:t>任意のデータをある数値に変換する関数</a:t>
            </a:r>
          </a:p>
          <a:p>
            <a:pPr marL="800100" lvl="1" indent="-342900">
              <a:buFont typeface="Arial" panose="020B0604020202020204" pitchFamily="34" charset="0"/>
              <a:buChar char="•"/>
            </a:pPr>
            <a:r>
              <a:rPr lang="ja-JP" altLang="en-US" sz="2400" dirty="0"/>
              <a:t>ハッシュ値から元のデータを導くことはほぼ不可能</a:t>
            </a:r>
          </a:p>
          <a:p>
            <a:pPr marL="800100" lvl="1" indent="-342900">
              <a:buFont typeface="Arial" panose="020B0604020202020204" pitchFamily="34" charset="0"/>
              <a:buChar char="•"/>
            </a:pPr>
            <a:r>
              <a:rPr lang="ja-JP" altLang="en-US" sz="2400" dirty="0"/>
              <a:t>少しでも改ざんがあるとハッシュ値は変わる</a:t>
            </a:r>
            <a:endParaRPr lang="en-US" altLang="ja-JP" sz="2400" dirty="0"/>
          </a:p>
          <a:p>
            <a:pPr marL="342900" indent="-342900">
              <a:buFont typeface="Arial" panose="020B0604020202020204" pitchFamily="34" charset="0"/>
              <a:buChar char="•"/>
            </a:pPr>
            <a:r>
              <a:rPr lang="ja-JP" altLang="en-US" sz="2400" dirty="0"/>
              <a:t>データ改ざんの確認の仕組み</a:t>
            </a:r>
            <a:endParaRPr lang="en-US" altLang="ja-JP" sz="2400" dirty="0"/>
          </a:p>
        </p:txBody>
      </p:sp>
    </p:spTree>
    <p:extLst>
      <p:ext uri="{BB962C8B-B14F-4D97-AF65-F5344CB8AC3E}">
        <p14:creationId xmlns:p14="http://schemas.microsoft.com/office/powerpoint/2010/main" val="3525606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33333E-6 -1.85185E-6 L 0.28664 -0.00116 " pathEditMode="relative" rAng="0" ptsTypes="AA">
                                      <p:cBhvr>
                                        <p:cTn id="6" dur="2000" fill="hold"/>
                                        <p:tgtEl>
                                          <p:spTgt spid="2"/>
                                        </p:tgtEl>
                                        <p:attrNameLst>
                                          <p:attrName>ppt_x</p:attrName>
                                          <p:attrName>ppt_y</p:attrName>
                                        </p:attrNameLst>
                                      </p:cBhvr>
                                      <p:rCtr x="1432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p:cNvGrpSpPr/>
          <p:nvPr/>
        </p:nvGrpSpPr>
        <p:grpSpPr>
          <a:xfrm>
            <a:off x="252000" y="481092"/>
            <a:ext cx="8640000" cy="815160"/>
            <a:chOff x="252000" y="481092"/>
            <a:chExt cx="8640000" cy="815160"/>
          </a:xfrm>
        </p:grpSpPr>
        <p:sp>
          <p:nvSpPr>
            <p:cNvPr id="17" name="テキスト ボックス 16"/>
            <p:cNvSpPr txBox="1"/>
            <p:nvPr/>
          </p:nvSpPr>
          <p:spPr>
            <a:xfrm>
              <a:off x="252000" y="481092"/>
              <a:ext cx="7520007" cy="769441"/>
            </a:xfrm>
            <a:prstGeom prst="rect">
              <a:avLst/>
            </a:prstGeom>
            <a:noFill/>
          </p:spPr>
          <p:txBody>
            <a:bodyPr wrap="none" rtlCol="0">
              <a:spAutoFit/>
            </a:bodyPr>
            <a:lstStyle/>
            <a:p>
              <a:r>
                <a:rPr lang="ja-JP" altLang="en-US" sz="4400" dirty="0"/>
                <a:t>ハッシュ値で改ざんを見抜く</a:t>
              </a:r>
            </a:p>
          </p:txBody>
        </p:sp>
        <p:sp>
          <p:nvSpPr>
            <p:cNvPr id="18" name="正方形/長方形 17"/>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125" y="5642135"/>
            <a:ext cx="15843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角丸四角形吹き出し 30"/>
          <p:cNvSpPr/>
          <p:nvPr/>
        </p:nvSpPr>
        <p:spPr>
          <a:xfrm>
            <a:off x="4611608" y="3841935"/>
            <a:ext cx="2030343" cy="2415220"/>
          </a:xfrm>
          <a:prstGeom prst="wedgeRoundRectCallout">
            <a:avLst>
              <a:gd name="adj1" fmla="val 37629"/>
              <a:gd name="adj2" fmla="val 61227"/>
              <a:gd name="adj3" fmla="val 16667"/>
            </a:avLst>
          </a:prstGeom>
          <a:solidFill>
            <a:schemeClr val="bg1"/>
          </a:solidFill>
          <a:ln w="38100" cmpd="thickThi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角丸四角形吹き出し 31"/>
          <p:cNvSpPr/>
          <p:nvPr/>
        </p:nvSpPr>
        <p:spPr>
          <a:xfrm>
            <a:off x="2058180" y="3841935"/>
            <a:ext cx="1937756" cy="2397050"/>
          </a:xfrm>
          <a:prstGeom prst="wedgeRoundRectCallout">
            <a:avLst>
              <a:gd name="adj1" fmla="val -43218"/>
              <a:gd name="adj2" fmla="val 60295"/>
              <a:gd name="adj3" fmla="val 16667"/>
            </a:avLst>
          </a:prstGeom>
          <a:solidFill>
            <a:schemeClr val="bg1"/>
          </a:solidFill>
          <a:ln w="38100" cmpd="thickThin">
            <a:solidFill>
              <a:srgbClr val="F96F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9963" y="5557253"/>
            <a:ext cx="1725613"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テキスト ボックス 33"/>
          <p:cNvSpPr txBox="1"/>
          <p:nvPr/>
        </p:nvSpPr>
        <p:spPr>
          <a:xfrm>
            <a:off x="654125" y="5049448"/>
            <a:ext cx="1613619" cy="461665"/>
          </a:xfrm>
          <a:prstGeom prst="rect">
            <a:avLst/>
          </a:prstGeom>
          <a:noFill/>
        </p:spPr>
        <p:txBody>
          <a:bodyPr wrap="square" rtlCol="0">
            <a:spAutoFit/>
          </a:bodyPr>
          <a:lstStyle/>
          <a:p>
            <a:r>
              <a:rPr lang="ja-JP" altLang="en-US" dirty="0"/>
              <a:t>送信側</a:t>
            </a:r>
            <a:endParaRPr kumimoji="1" lang="ja-JP" altLang="en-US" dirty="0"/>
          </a:p>
        </p:txBody>
      </p:sp>
      <p:sp>
        <p:nvSpPr>
          <p:cNvPr id="35" name="テキスト ボックス 34"/>
          <p:cNvSpPr txBox="1"/>
          <p:nvPr/>
        </p:nvSpPr>
        <p:spPr>
          <a:xfrm>
            <a:off x="6649963" y="5010119"/>
            <a:ext cx="1403648" cy="461665"/>
          </a:xfrm>
          <a:prstGeom prst="rect">
            <a:avLst/>
          </a:prstGeom>
          <a:noFill/>
        </p:spPr>
        <p:txBody>
          <a:bodyPr wrap="square" rtlCol="0">
            <a:spAutoFit/>
          </a:bodyPr>
          <a:lstStyle/>
          <a:p>
            <a:r>
              <a:rPr lang="ja-JP" altLang="en-US" dirty="0"/>
              <a:t>受信</a:t>
            </a:r>
            <a:r>
              <a:rPr kumimoji="1" lang="ja-JP" altLang="en-US" dirty="0"/>
              <a:t>側</a:t>
            </a:r>
          </a:p>
        </p:txBody>
      </p:sp>
      <p:pic>
        <p:nvPicPr>
          <p:cNvPr id="3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4559" y="5499619"/>
            <a:ext cx="6588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テキスト ボックス 39"/>
          <p:cNvSpPr txBox="1"/>
          <p:nvPr/>
        </p:nvSpPr>
        <p:spPr>
          <a:xfrm>
            <a:off x="4611608" y="3841935"/>
            <a:ext cx="2016224" cy="707886"/>
          </a:xfrm>
          <a:prstGeom prst="rect">
            <a:avLst/>
          </a:prstGeom>
          <a:noFill/>
        </p:spPr>
        <p:txBody>
          <a:bodyPr wrap="square" rtlCol="0">
            <a:spAutoFit/>
          </a:bodyPr>
          <a:lstStyle/>
          <a:p>
            <a:pPr algn="ctr"/>
            <a:r>
              <a:rPr lang="ja-JP" altLang="en-US" sz="2000" dirty="0"/>
              <a:t>送信者の公開鍵で復号</a:t>
            </a:r>
            <a:endParaRPr kumimoji="1" lang="ja-JP" altLang="en-US" sz="2000" dirty="0"/>
          </a:p>
        </p:txBody>
      </p:sp>
      <p:grpSp>
        <p:nvGrpSpPr>
          <p:cNvPr id="19" name="グループ化 18"/>
          <p:cNvGrpSpPr/>
          <p:nvPr/>
        </p:nvGrpSpPr>
        <p:grpSpPr>
          <a:xfrm>
            <a:off x="4734455" y="4851696"/>
            <a:ext cx="1751280" cy="939139"/>
            <a:chOff x="2116607" y="4858913"/>
            <a:chExt cx="1751280" cy="939139"/>
          </a:xfrm>
        </p:grpSpPr>
        <p:sp>
          <p:nvSpPr>
            <p:cNvPr id="20" name="正方形/長方形 19"/>
            <p:cNvSpPr/>
            <p:nvPr/>
          </p:nvSpPr>
          <p:spPr>
            <a:xfrm>
              <a:off x="3144349" y="4858913"/>
              <a:ext cx="723538" cy="809452"/>
            </a:xfrm>
            <a:prstGeom prst="rect">
              <a:avLst/>
            </a:prstGeom>
            <a:solidFill>
              <a:srgbClr val="CCCCFF"/>
            </a:solidFill>
            <a:ln>
              <a:solidFill>
                <a:srgbClr val="66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dirty="0">
                  <a:solidFill>
                    <a:schemeClr val="tx1"/>
                  </a:solidFill>
                </a:rPr>
                <a:t>A6DC8E03F</a:t>
              </a:r>
              <a:r>
                <a:rPr lang="en-US" altLang="ja-JP" sz="1600" dirty="0">
                  <a:solidFill>
                    <a:schemeClr val="tx1"/>
                  </a:solidFill>
                </a:rPr>
                <a:t>…</a:t>
              </a:r>
              <a:endParaRPr kumimoji="1" lang="ja-JP" altLang="en-US" dirty="0">
                <a:solidFill>
                  <a:schemeClr val="tx1"/>
                </a:solidFill>
              </a:endParaRPr>
            </a:p>
          </p:txBody>
        </p:sp>
        <p:pic>
          <p:nvPicPr>
            <p:cNvPr id="21" name="Picture 2"/>
            <p:cNvPicPr>
              <a:picLocks noChangeAspect="1" noChangeArrowheads="1"/>
            </p:cNvPicPr>
            <p:nvPr/>
          </p:nvPicPr>
          <p:blipFill>
            <a:blip r:embed="rId6" cstate="print"/>
            <a:srcRect/>
            <a:stretch>
              <a:fillRect/>
            </a:stretch>
          </p:blipFill>
          <p:spPr bwMode="auto">
            <a:xfrm>
              <a:off x="3261273" y="5321802"/>
              <a:ext cx="542925" cy="476250"/>
            </a:xfrm>
            <a:prstGeom prst="rect">
              <a:avLst/>
            </a:prstGeom>
            <a:noFill/>
            <a:ln w="9525">
              <a:noFill/>
              <a:miter lim="800000"/>
              <a:headEnd/>
              <a:tailEnd/>
            </a:ln>
            <a:effectLst/>
          </p:spPr>
        </p:pic>
        <p:pic>
          <p:nvPicPr>
            <p:cNvPr id="2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16607" y="5054916"/>
              <a:ext cx="63976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正方形/長方形 22"/>
          <p:cNvSpPr/>
          <p:nvPr/>
        </p:nvSpPr>
        <p:spPr>
          <a:xfrm>
            <a:off x="252000" y="1514443"/>
            <a:ext cx="8640000" cy="1938992"/>
          </a:xfrm>
          <a:prstGeom prst="rect">
            <a:avLst/>
          </a:prstGeom>
        </p:spPr>
        <p:txBody>
          <a:bodyPr wrap="square">
            <a:spAutoFit/>
          </a:bodyPr>
          <a:lstStyle/>
          <a:p>
            <a:pPr marL="342900" indent="-342900">
              <a:buFont typeface="Arial" panose="020B0604020202020204" pitchFamily="34" charset="0"/>
              <a:buChar char="•"/>
            </a:pPr>
            <a:r>
              <a:rPr lang="ja-JP" altLang="en-US" sz="2400" dirty="0"/>
              <a:t>ハッシュ値</a:t>
            </a:r>
            <a:r>
              <a:rPr lang="en-US" altLang="ja-JP" sz="2400" dirty="0"/>
              <a:t>…</a:t>
            </a:r>
            <a:r>
              <a:rPr lang="ja-JP" altLang="en-US" sz="2400" dirty="0"/>
              <a:t>ハッシュ関数から導出される数値</a:t>
            </a:r>
          </a:p>
          <a:p>
            <a:pPr marL="800100" lvl="1" indent="-342900">
              <a:buFont typeface="Arial" panose="020B0604020202020204" pitchFamily="34" charset="0"/>
              <a:buChar char="•"/>
            </a:pPr>
            <a:r>
              <a:rPr lang="ja-JP" altLang="en-US" sz="2400" dirty="0"/>
              <a:t>ハッシュ関数</a:t>
            </a:r>
            <a:r>
              <a:rPr lang="en-US" altLang="ja-JP" sz="2400" dirty="0"/>
              <a:t>:</a:t>
            </a:r>
            <a:r>
              <a:rPr lang="ja-JP" altLang="en-US" sz="2400" dirty="0"/>
              <a:t>任意のデータをある数値に変換する関数</a:t>
            </a:r>
          </a:p>
          <a:p>
            <a:pPr marL="800100" lvl="1" indent="-342900">
              <a:buFont typeface="Arial" panose="020B0604020202020204" pitchFamily="34" charset="0"/>
              <a:buChar char="•"/>
            </a:pPr>
            <a:r>
              <a:rPr lang="ja-JP" altLang="en-US" sz="2400" dirty="0"/>
              <a:t>ハッシュ値から元のデータを導くことはほぼ不可能</a:t>
            </a:r>
          </a:p>
          <a:p>
            <a:pPr marL="800100" lvl="1" indent="-342900">
              <a:buFont typeface="Arial" panose="020B0604020202020204" pitchFamily="34" charset="0"/>
              <a:buChar char="•"/>
            </a:pPr>
            <a:r>
              <a:rPr lang="ja-JP" altLang="en-US" sz="2400" dirty="0"/>
              <a:t>少しでも改ざんがあるとハッシュ値は変わる</a:t>
            </a:r>
            <a:endParaRPr lang="en-US" altLang="ja-JP" sz="2400" dirty="0"/>
          </a:p>
          <a:p>
            <a:pPr marL="342900" indent="-342900">
              <a:buFont typeface="Arial" panose="020B0604020202020204" pitchFamily="34" charset="0"/>
              <a:buChar char="•"/>
            </a:pPr>
            <a:r>
              <a:rPr lang="ja-JP" altLang="en-US" sz="2400" dirty="0"/>
              <a:t>データ改ざんの確認の仕組み</a:t>
            </a:r>
            <a:endParaRPr lang="en-US" altLang="ja-JP" sz="2400" dirty="0"/>
          </a:p>
        </p:txBody>
      </p:sp>
    </p:spTree>
    <p:extLst>
      <p:ext uri="{BB962C8B-B14F-4D97-AF65-F5344CB8AC3E}">
        <p14:creationId xmlns:p14="http://schemas.microsoft.com/office/powerpoint/2010/main" val="1941194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p:cNvGrpSpPr/>
          <p:nvPr/>
        </p:nvGrpSpPr>
        <p:grpSpPr>
          <a:xfrm>
            <a:off x="252000" y="481092"/>
            <a:ext cx="8640000" cy="815160"/>
            <a:chOff x="252000" y="481092"/>
            <a:chExt cx="8640000" cy="815160"/>
          </a:xfrm>
        </p:grpSpPr>
        <p:sp>
          <p:nvSpPr>
            <p:cNvPr id="17" name="テキスト ボックス 16"/>
            <p:cNvSpPr txBox="1"/>
            <p:nvPr/>
          </p:nvSpPr>
          <p:spPr>
            <a:xfrm>
              <a:off x="252000" y="481092"/>
              <a:ext cx="7520007" cy="769441"/>
            </a:xfrm>
            <a:prstGeom prst="rect">
              <a:avLst/>
            </a:prstGeom>
            <a:noFill/>
          </p:spPr>
          <p:txBody>
            <a:bodyPr wrap="none" rtlCol="0">
              <a:spAutoFit/>
            </a:bodyPr>
            <a:lstStyle/>
            <a:p>
              <a:r>
                <a:rPr lang="ja-JP" altLang="en-US" sz="4400" dirty="0"/>
                <a:t>ハッシュ値で改ざんを見抜く</a:t>
              </a:r>
            </a:p>
          </p:txBody>
        </p:sp>
        <p:sp>
          <p:nvSpPr>
            <p:cNvPr id="18" name="正方形/長方形 17"/>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125" y="5642135"/>
            <a:ext cx="15843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角丸四角形吹き出し 30"/>
          <p:cNvSpPr/>
          <p:nvPr/>
        </p:nvSpPr>
        <p:spPr>
          <a:xfrm>
            <a:off x="4611608" y="3841935"/>
            <a:ext cx="2030343" cy="2415220"/>
          </a:xfrm>
          <a:prstGeom prst="wedgeRoundRectCallout">
            <a:avLst>
              <a:gd name="adj1" fmla="val 37629"/>
              <a:gd name="adj2" fmla="val 61227"/>
              <a:gd name="adj3" fmla="val 16667"/>
            </a:avLst>
          </a:prstGeom>
          <a:solidFill>
            <a:schemeClr val="bg1"/>
          </a:solidFill>
          <a:ln w="38100" cmpd="thickThi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角丸四角形吹き出し 31"/>
          <p:cNvSpPr/>
          <p:nvPr/>
        </p:nvSpPr>
        <p:spPr>
          <a:xfrm>
            <a:off x="2058180" y="3841935"/>
            <a:ext cx="1937756" cy="2397050"/>
          </a:xfrm>
          <a:prstGeom prst="wedgeRoundRectCallout">
            <a:avLst>
              <a:gd name="adj1" fmla="val -43218"/>
              <a:gd name="adj2" fmla="val 60295"/>
              <a:gd name="adj3" fmla="val 16667"/>
            </a:avLst>
          </a:prstGeom>
          <a:solidFill>
            <a:schemeClr val="bg1"/>
          </a:solidFill>
          <a:ln w="38100" cmpd="thickThin">
            <a:solidFill>
              <a:srgbClr val="F96F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9963" y="5557253"/>
            <a:ext cx="1725613"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テキスト ボックス 33"/>
          <p:cNvSpPr txBox="1"/>
          <p:nvPr/>
        </p:nvSpPr>
        <p:spPr>
          <a:xfrm>
            <a:off x="654125" y="5049448"/>
            <a:ext cx="1613619" cy="461665"/>
          </a:xfrm>
          <a:prstGeom prst="rect">
            <a:avLst/>
          </a:prstGeom>
          <a:noFill/>
        </p:spPr>
        <p:txBody>
          <a:bodyPr wrap="square" rtlCol="0">
            <a:spAutoFit/>
          </a:bodyPr>
          <a:lstStyle/>
          <a:p>
            <a:r>
              <a:rPr lang="ja-JP" altLang="en-US" dirty="0"/>
              <a:t>送信側</a:t>
            </a:r>
            <a:endParaRPr kumimoji="1" lang="ja-JP" altLang="en-US" dirty="0"/>
          </a:p>
        </p:txBody>
      </p:sp>
      <p:sp>
        <p:nvSpPr>
          <p:cNvPr id="35" name="テキスト ボックス 34"/>
          <p:cNvSpPr txBox="1"/>
          <p:nvPr/>
        </p:nvSpPr>
        <p:spPr>
          <a:xfrm>
            <a:off x="6649963" y="5010119"/>
            <a:ext cx="1403648" cy="461665"/>
          </a:xfrm>
          <a:prstGeom prst="rect">
            <a:avLst/>
          </a:prstGeom>
          <a:noFill/>
        </p:spPr>
        <p:txBody>
          <a:bodyPr wrap="square" rtlCol="0">
            <a:spAutoFit/>
          </a:bodyPr>
          <a:lstStyle/>
          <a:p>
            <a:r>
              <a:rPr lang="ja-JP" altLang="en-US" dirty="0"/>
              <a:t>受信</a:t>
            </a:r>
            <a:r>
              <a:rPr kumimoji="1" lang="ja-JP" altLang="en-US" dirty="0"/>
              <a:t>側</a:t>
            </a:r>
          </a:p>
        </p:txBody>
      </p:sp>
      <p:sp>
        <p:nvSpPr>
          <p:cNvPr id="20" name="正方形/長方形 19"/>
          <p:cNvSpPr/>
          <p:nvPr/>
        </p:nvSpPr>
        <p:spPr>
          <a:xfrm>
            <a:off x="5762197" y="4851696"/>
            <a:ext cx="723538" cy="809452"/>
          </a:xfrm>
          <a:prstGeom prst="rect">
            <a:avLst/>
          </a:prstGeom>
          <a:solidFill>
            <a:srgbClr val="CCCCFF"/>
          </a:solidFill>
          <a:ln>
            <a:solidFill>
              <a:srgbClr val="66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dirty="0">
                <a:solidFill>
                  <a:schemeClr val="tx1"/>
                </a:solidFill>
              </a:rPr>
              <a:t>A6DC8E03F</a:t>
            </a:r>
            <a:r>
              <a:rPr lang="en-US" altLang="ja-JP" sz="1600" dirty="0">
                <a:solidFill>
                  <a:schemeClr val="tx1"/>
                </a:solidFill>
              </a:rPr>
              <a:t>…</a:t>
            </a:r>
            <a:endParaRPr kumimoji="1" lang="ja-JP" altLang="en-US" dirty="0">
              <a:solidFill>
                <a:schemeClr val="tx1"/>
              </a:solidFill>
            </a:endParaRPr>
          </a:p>
        </p:txBody>
      </p:sp>
      <p:pic>
        <p:nvPicPr>
          <p:cNvPr id="2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4455" y="5047699"/>
            <a:ext cx="63976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正方形/長方形 22"/>
          <p:cNvSpPr/>
          <p:nvPr/>
        </p:nvSpPr>
        <p:spPr>
          <a:xfrm>
            <a:off x="5762197" y="4855757"/>
            <a:ext cx="723538" cy="809452"/>
          </a:xfrm>
          <a:prstGeom prst="rect">
            <a:avLst/>
          </a:prstGeom>
          <a:solidFill>
            <a:srgbClr val="FFCCFF"/>
          </a:solidFill>
          <a:ln>
            <a:solidFill>
              <a:srgbClr val="66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dirty="0">
                <a:solidFill>
                  <a:schemeClr val="tx1"/>
                </a:solidFill>
              </a:rPr>
              <a:t>A6DC8E03F</a:t>
            </a:r>
            <a:r>
              <a:rPr lang="en-US" altLang="ja-JP" sz="1600" dirty="0">
                <a:solidFill>
                  <a:schemeClr val="tx1"/>
                </a:solidFill>
              </a:rPr>
              <a:t>…</a:t>
            </a:r>
            <a:endParaRPr kumimoji="1" lang="ja-JP" altLang="en-US" dirty="0">
              <a:solidFill>
                <a:schemeClr val="tx1"/>
              </a:solidFill>
            </a:endParaRPr>
          </a:p>
        </p:txBody>
      </p:sp>
      <p:sp>
        <p:nvSpPr>
          <p:cNvPr id="24" name="下矢印 23"/>
          <p:cNvSpPr/>
          <p:nvPr/>
        </p:nvSpPr>
        <p:spPr>
          <a:xfrm rot="16200000">
            <a:off x="5452503" y="5156171"/>
            <a:ext cx="218375" cy="3484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4852994" y="5699399"/>
            <a:ext cx="1569660" cy="369332"/>
          </a:xfrm>
          <a:prstGeom prst="rect">
            <a:avLst/>
          </a:prstGeom>
        </p:spPr>
        <p:txBody>
          <a:bodyPr wrap="none">
            <a:spAutoFit/>
          </a:bodyPr>
          <a:lstStyle/>
          <a:p>
            <a:pPr algn="ctr"/>
            <a:r>
              <a:rPr lang="ja-JP" altLang="en-US" dirty="0">
                <a:solidFill>
                  <a:srgbClr val="FF0000"/>
                </a:solidFill>
              </a:rPr>
              <a:t>ハッシュ関数</a:t>
            </a:r>
          </a:p>
        </p:txBody>
      </p:sp>
      <p:sp>
        <p:nvSpPr>
          <p:cNvPr id="26" name="テキスト ボックス 25"/>
          <p:cNvSpPr txBox="1"/>
          <p:nvPr/>
        </p:nvSpPr>
        <p:spPr>
          <a:xfrm>
            <a:off x="4545106" y="3841937"/>
            <a:ext cx="2192640" cy="1015663"/>
          </a:xfrm>
          <a:prstGeom prst="rect">
            <a:avLst/>
          </a:prstGeom>
          <a:noFill/>
        </p:spPr>
        <p:txBody>
          <a:bodyPr wrap="square" rtlCol="0">
            <a:spAutoFit/>
          </a:bodyPr>
          <a:lstStyle/>
          <a:p>
            <a:pPr algn="ctr"/>
            <a:r>
              <a:rPr lang="ja-JP" altLang="en-US" sz="2000" dirty="0"/>
              <a:t>ハッシュ関数で</a:t>
            </a:r>
            <a:endParaRPr lang="en-US" altLang="ja-JP" sz="2000" dirty="0"/>
          </a:p>
          <a:p>
            <a:pPr algn="ctr"/>
            <a:r>
              <a:rPr lang="ja-JP" altLang="en-US" sz="2000" dirty="0"/>
              <a:t>ハッシュ値を</a:t>
            </a:r>
            <a:endParaRPr lang="en-US" altLang="ja-JP" sz="2000" dirty="0"/>
          </a:p>
          <a:p>
            <a:pPr algn="ctr"/>
            <a:r>
              <a:rPr lang="ja-JP" altLang="en-US" sz="2000" dirty="0"/>
              <a:t>導出</a:t>
            </a:r>
            <a:endParaRPr kumimoji="1" lang="ja-JP" altLang="en-US" sz="2000" dirty="0"/>
          </a:p>
        </p:txBody>
      </p:sp>
      <p:sp>
        <p:nvSpPr>
          <p:cNvPr id="19" name="正方形/長方形 18"/>
          <p:cNvSpPr/>
          <p:nvPr/>
        </p:nvSpPr>
        <p:spPr>
          <a:xfrm>
            <a:off x="252000" y="1514443"/>
            <a:ext cx="8640000" cy="1938992"/>
          </a:xfrm>
          <a:prstGeom prst="rect">
            <a:avLst/>
          </a:prstGeom>
        </p:spPr>
        <p:txBody>
          <a:bodyPr wrap="square">
            <a:spAutoFit/>
          </a:bodyPr>
          <a:lstStyle/>
          <a:p>
            <a:pPr marL="342900" indent="-342900">
              <a:buFont typeface="Arial" panose="020B0604020202020204" pitchFamily="34" charset="0"/>
              <a:buChar char="•"/>
            </a:pPr>
            <a:r>
              <a:rPr lang="ja-JP" altLang="en-US" sz="2400" dirty="0"/>
              <a:t>ハッシュ値</a:t>
            </a:r>
            <a:r>
              <a:rPr lang="en-US" altLang="ja-JP" sz="2400" dirty="0"/>
              <a:t>…</a:t>
            </a:r>
            <a:r>
              <a:rPr lang="ja-JP" altLang="en-US" sz="2400" dirty="0"/>
              <a:t>ハッシュ関数から導出される数値</a:t>
            </a:r>
          </a:p>
          <a:p>
            <a:pPr marL="800100" lvl="1" indent="-342900">
              <a:buFont typeface="Arial" panose="020B0604020202020204" pitchFamily="34" charset="0"/>
              <a:buChar char="•"/>
            </a:pPr>
            <a:r>
              <a:rPr lang="ja-JP" altLang="en-US" sz="2400" dirty="0"/>
              <a:t>ハッシュ関数</a:t>
            </a:r>
            <a:r>
              <a:rPr lang="en-US" altLang="ja-JP" sz="2400" dirty="0"/>
              <a:t>:</a:t>
            </a:r>
            <a:r>
              <a:rPr lang="ja-JP" altLang="en-US" sz="2400" dirty="0"/>
              <a:t>任意のデータをある数値に変換する関数</a:t>
            </a:r>
          </a:p>
          <a:p>
            <a:pPr marL="800100" lvl="1" indent="-342900">
              <a:buFont typeface="Arial" panose="020B0604020202020204" pitchFamily="34" charset="0"/>
              <a:buChar char="•"/>
            </a:pPr>
            <a:r>
              <a:rPr lang="ja-JP" altLang="en-US" sz="2400" dirty="0"/>
              <a:t>ハッシュ値から元のデータを導くことはほぼ不可能</a:t>
            </a:r>
          </a:p>
          <a:p>
            <a:pPr marL="800100" lvl="1" indent="-342900">
              <a:buFont typeface="Arial" panose="020B0604020202020204" pitchFamily="34" charset="0"/>
              <a:buChar char="•"/>
            </a:pPr>
            <a:r>
              <a:rPr lang="ja-JP" altLang="en-US" sz="2400" dirty="0"/>
              <a:t>少しでも改ざんがあるとハッシュ値は変わる</a:t>
            </a:r>
            <a:endParaRPr lang="en-US" altLang="ja-JP" sz="2400" dirty="0"/>
          </a:p>
          <a:p>
            <a:pPr marL="342900" indent="-342900">
              <a:buFont typeface="Arial" panose="020B0604020202020204" pitchFamily="34" charset="0"/>
              <a:buChar char="•"/>
            </a:pPr>
            <a:r>
              <a:rPr lang="ja-JP" altLang="en-US" sz="2400" dirty="0"/>
              <a:t>データ改ざんの確認の仕組み</a:t>
            </a:r>
            <a:endParaRPr lang="en-US" altLang="ja-JP" sz="2400" dirty="0"/>
          </a:p>
        </p:txBody>
      </p:sp>
    </p:spTree>
    <p:extLst>
      <p:ext uri="{BB962C8B-B14F-4D97-AF65-F5344CB8AC3E}">
        <p14:creationId xmlns:p14="http://schemas.microsoft.com/office/powerpoint/2010/main" val="2650398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4.81481E-6 L 0.11024 -0.12223 " pathEditMode="relative" rAng="0" ptsTypes="AA">
                                      <p:cBhvr>
                                        <p:cTn id="6" dur="2000" fill="hold"/>
                                        <p:tgtEl>
                                          <p:spTgt spid="20"/>
                                        </p:tgtEl>
                                        <p:attrNameLst>
                                          <p:attrName>ppt_x</p:attrName>
                                          <p:attrName>ppt_y</p:attrName>
                                        </p:attrNameLst>
                                      </p:cBhvr>
                                      <p:rCtr x="5503" y="-6111"/>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282479" y="2852590"/>
            <a:ext cx="8640000" cy="1152820"/>
            <a:chOff x="282479" y="1386246"/>
            <a:chExt cx="8640000" cy="1152820"/>
          </a:xfrm>
        </p:grpSpPr>
        <p:sp>
          <p:nvSpPr>
            <p:cNvPr id="4" name="正方形/長方形 3"/>
            <p:cNvSpPr/>
            <p:nvPr/>
          </p:nvSpPr>
          <p:spPr>
            <a:xfrm flipV="1">
              <a:off x="282479" y="1386246"/>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flipV="1">
              <a:off x="282479" y="2493347"/>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282479" y="1477684"/>
              <a:ext cx="7109639" cy="1015663"/>
            </a:xfrm>
            <a:prstGeom prst="rect">
              <a:avLst/>
            </a:prstGeom>
            <a:noFill/>
          </p:spPr>
          <p:txBody>
            <a:bodyPr wrap="none" rtlCol="0">
              <a:spAutoFit/>
            </a:bodyPr>
            <a:lstStyle/>
            <a:p>
              <a:r>
                <a:rPr kumimoji="1" lang="ja-JP" altLang="en-US" sz="6000" dirty="0"/>
                <a:t>メール配送の仕組み</a:t>
              </a:r>
            </a:p>
          </p:txBody>
        </p:sp>
      </p:grpSp>
    </p:spTree>
    <p:extLst>
      <p:ext uri="{BB962C8B-B14F-4D97-AF65-F5344CB8AC3E}">
        <p14:creationId xmlns:p14="http://schemas.microsoft.com/office/powerpoint/2010/main" val="288708163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グループ化 15"/>
          <p:cNvGrpSpPr/>
          <p:nvPr/>
        </p:nvGrpSpPr>
        <p:grpSpPr>
          <a:xfrm>
            <a:off x="252000" y="481092"/>
            <a:ext cx="8640000" cy="815160"/>
            <a:chOff x="252000" y="481092"/>
            <a:chExt cx="8640000" cy="815160"/>
          </a:xfrm>
        </p:grpSpPr>
        <p:sp>
          <p:nvSpPr>
            <p:cNvPr id="17" name="テキスト ボックス 16"/>
            <p:cNvSpPr txBox="1"/>
            <p:nvPr/>
          </p:nvSpPr>
          <p:spPr>
            <a:xfrm>
              <a:off x="252000" y="481092"/>
              <a:ext cx="7520007" cy="769441"/>
            </a:xfrm>
            <a:prstGeom prst="rect">
              <a:avLst/>
            </a:prstGeom>
            <a:noFill/>
          </p:spPr>
          <p:txBody>
            <a:bodyPr wrap="none" rtlCol="0">
              <a:spAutoFit/>
            </a:bodyPr>
            <a:lstStyle/>
            <a:p>
              <a:r>
                <a:rPr lang="ja-JP" altLang="en-US" sz="4400" dirty="0"/>
                <a:t>ハッシュ値で改ざんを見抜く</a:t>
              </a:r>
            </a:p>
          </p:txBody>
        </p:sp>
        <p:sp>
          <p:nvSpPr>
            <p:cNvPr id="18" name="正方形/長方形 17"/>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125" y="5642135"/>
            <a:ext cx="15843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角丸四角形吹き出し 30"/>
          <p:cNvSpPr/>
          <p:nvPr/>
        </p:nvSpPr>
        <p:spPr>
          <a:xfrm>
            <a:off x="4611608" y="3841935"/>
            <a:ext cx="2030343" cy="2415220"/>
          </a:xfrm>
          <a:prstGeom prst="wedgeRoundRectCallout">
            <a:avLst>
              <a:gd name="adj1" fmla="val 37629"/>
              <a:gd name="adj2" fmla="val 61227"/>
              <a:gd name="adj3" fmla="val 16667"/>
            </a:avLst>
          </a:prstGeom>
          <a:solidFill>
            <a:schemeClr val="bg1"/>
          </a:solidFill>
          <a:ln w="38100" cmpd="thickThi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角丸四角形吹き出し 31"/>
          <p:cNvSpPr/>
          <p:nvPr/>
        </p:nvSpPr>
        <p:spPr>
          <a:xfrm>
            <a:off x="2058180" y="3841935"/>
            <a:ext cx="1937756" cy="2397050"/>
          </a:xfrm>
          <a:prstGeom prst="wedgeRoundRectCallout">
            <a:avLst>
              <a:gd name="adj1" fmla="val -43218"/>
              <a:gd name="adj2" fmla="val 60295"/>
              <a:gd name="adj3" fmla="val 16667"/>
            </a:avLst>
          </a:prstGeom>
          <a:solidFill>
            <a:schemeClr val="bg1"/>
          </a:solidFill>
          <a:ln w="38100" cmpd="thickThin">
            <a:solidFill>
              <a:srgbClr val="F96F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9963" y="5557253"/>
            <a:ext cx="1725613"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テキスト ボックス 33"/>
          <p:cNvSpPr txBox="1"/>
          <p:nvPr/>
        </p:nvSpPr>
        <p:spPr>
          <a:xfrm>
            <a:off x="654125" y="5049448"/>
            <a:ext cx="1613619" cy="461665"/>
          </a:xfrm>
          <a:prstGeom prst="rect">
            <a:avLst/>
          </a:prstGeom>
          <a:noFill/>
        </p:spPr>
        <p:txBody>
          <a:bodyPr wrap="square" rtlCol="0">
            <a:spAutoFit/>
          </a:bodyPr>
          <a:lstStyle/>
          <a:p>
            <a:r>
              <a:rPr lang="ja-JP" altLang="en-US" dirty="0"/>
              <a:t>送信側</a:t>
            </a:r>
            <a:endParaRPr kumimoji="1" lang="ja-JP" altLang="en-US" dirty="0"/>
          </a:p>
        </p:txBody>
      </p:sp>
      <p:sp>
        <p:nvSpPr>
          <p:cNvPr id="35" name="テキスト ボックス 34"/>
          <p:cNvSpPr txBox="1"/>
          <p:nvPr/>
        </p:nvSpPr>
        <p:spPr>
          <a:xfrm>
            <a:off x="6649963" y="5010119"/>
            <a:ext cx="1403648" cy="461665"/>
          </a:xfrm>
          <a:prstGeom prst="rect">
            <a:avLst/>
          </a:prstGeom>
          <a:noFill/>
        </p:spPr>
        <p:txBody>
          <a:bodyPr wrap="square" rtlCol="0">
            <a:spAutoFit/>
          </a:bodyPr>
          <a:lstStyle/>
          <a:p>
            <a:r>
              <a:rPr lang="ja-JP" altLang="en-US" dirty="0"/>
              <a:t>受信</a:t>
            </a:r>
            <a:r>
              <a:rPr kumimoji="1" lang="ja-JP" altLang="en-US" dirty="0"/>
              <a:t>側</a:t>
            </a:r>
          </a:p>
        </p:txBody>
      </p:sp>
      <p:sp>
        <p:nvSpPr>
          <p:cNvPr id="20" name="正方形/長方形 19"/>
          <p:cNvSpPr/>
          <p:nvPr/>
        </p:nvSpPr>
        <p:spPr>
          <a:xfrm>
            <a:off x="6775043" y="4022994"/>
            <a:ext cx="723538" cy="809452"/>
          </a:xfrm>
          <a:prstGeom prst="rect">
            <a:avLst/>
          </a:prstGeom>
          <a:solidFill>
            <a:srgbClr val="CCCCFF"/>
          </a:solidFill>
          <a:ln>
            <a:solidFill>
              <a:srgbClr val="66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dirty="0">
                <a:solidFill>
                  <a:schemeClr val="tx1"/>
                </a:solidFill>
              </a:rPr>
              <a:t>A6DC8E03F</a:t>
            </a:r>
            <a:r>
              <a:rPr lang="en-US" altLang="ja-JP" sz="1600" dirty="0">
                <a:solidFill>
                  <a:schemeClr val="tx1"/>
                </a:solidFill>
              </a:rPr>
              <a:t>…</a:t>
            </a:r>
            <a:endParaRPr kumimoji="1" lang="ja-JP" altLang="en-US" dirty="0">
              <a:solidFill>
                <a:schemeClr val="tx1"/>
              </a:solidFill>
            </a:endParaRPr>
          </a:p>
        </p:txBody>
      </p:sp>
      <p:pic>
        <p:nvPicPr>
          <p:cNvPr id="2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4455" y="5047699"/>
            <a:ext cx="639763" cy="51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正方形/長方形 22"/>
          <p:cNvSpPr/>
          <p:nvPr/>
        </p:nvSpPr>
        <p:spPr>
          <a:xfrm>
            <a:off x="5763651" y="4861321"/>
            <a:ext cx="723538" cy="809452"/>
          </a:xfrm>
          <a:prstGeom prst="rect">
            <a:avLst/>
          </a:prstGeom>
          <a:solidFill>
            <a:srgbClr val="FFCCFF"/>
          </a:solidFill>
          <a:ln>
            <a:solidFill>
              <a:srgbClr val="66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dirty="0">
                <a:solidFill>
                  <a:schemeClr val="tx1"/>
                </a:solidFill>
              </a:rPr>
              <a:t>A6DC8E03F</a:t>
            </a:r>
            <a:r>
              <a:rPr lang="en-US" altLang="ja-JP" sz="1600" dirty="0">
                <a:solidFill>
                  <a:schemeClr val="tx1"/>
                </a:solidFill>
              </a:rPr>
              <a:t>…</a:t>
            </a:r>
            <a:endParaRPr kumimoji="1" lang="ja-JP" altLang="en-US" dirty="0">
              <a:solidFill>
                <a:schemeClr val="tx1"/>
              </a:solidFill>
            </a:endParaRPr>
          </a:p>
        </p:txBody>
      </p:sp>
      <p:sp>
        <p:nvSpPr>
          <p:cNvPr id="21" name="左右矢印 20"/>
          <p:cNvSpPr/>
          <p:nvPr/>
        </p:nvSpPr>
        <p:spPr>
          <a:xfrm rot="18515141">
            <a:off x="6271678" y="4658615"/>
            <a:ext cx="756569" cy="484632"/>
          </a:xfrm>
          <a:prstGeom prst="leftRightArrow">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4282493" y="3862584"/>
            <a:ext cx="2046366" cy="879029"/>
          </a:xfrm>
          <a:prstGeom prst="rect">
            <a:avLst/>
          </a:prstGeom>
          <a:solidFill>
            <a:schemeClr val="accent1">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同じなら</a:t>
            </a:r>
            <a:r>
              <a:rPr kumimoji="1" lang="ja-JP" altLang="en-US" dirty="0">
                <a:solidFill>
                  <a:schemeClr val="tx1"/>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改ざん</a:t>
            </a:r>
            <a:endParaRPr kumimoji="1" lang="en-US" altLang="ja-JP" dirty="0">
              <a:solidFill>
                <a:schemeClr val="tx1"/>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a:p>
            <a:pPr algn="ctr"/>
            <a:r>
              <a:rPr kumimoji="1" lang="ja-JP" altLang="en-US" dirty="0">
                <a:solidFill>
                  <a:schemeClr val="tx1"/>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されていない</a:t>
            </a:r>
          </a:p>
        </p:txBody>
      </p:sp>
      <p:sp>
        <p:nvSpPr>
          <p:cNvPr id="19" name="正方形/長方形 18"/>
          <p:cNvSpPr/>
          <p:nvPr/>
        </p:nvSpPr>
        <p:spPr>
          <a:xfrm>
            <a:off x="252000" y="1514443"/>
            <a:ext cx="8640000" cy="1938992"/>
          </a:xfrm>
          <a:prstGeom prst="rect">
            <a:avLst/>
          </a:prstGeom>
        </p:spPr>
        <p:txBody>
          <a:bodyPr wrap="square">
            <a:spAutoFit/>
          </a:bodyPr>
          <a:lstStyle/>
          <a:p>
            <a:pPr marL="342900" indent="-342900">
              <a:buFont typeface="Arial" panose="020B0604020202020204" pitchFamily="34" charset="0"/>
              <a:buChar char="•"/>
            </a:pPr>
            <a:r>
              <a:rPr lang="ja-JP" altLang="en-US" sz="2400" dirty="0"/>
              <a:t>ハッシュ値</a:t>
            </a:r>
            <a:r>
              <a:rPr lang="en-US" altLang="ja-JP" sz="2400" dirty="0"/>
              <a:t>…</a:t>
            </a:r>
            <a:r>
              <a:rPr lang="ja-JP" altLang="en-US" sz="2400" dirty="0"/>
              <a:t>ハッシュ関数から導出される数値</a:t>
            </a:r>
          </a:p>
          <a:p>
            <a:pPr marL="800100" lvl="1" indent="-342900">
              <a:buFont typeface="Arial" panose="020B0604020202020204" pitchFamily="34" charset="0"/>
              <a:buChar char="•"/>
            </a:pPr>
            <a:r>
              <a:rPr lang="ja-JP" altLang="en-US" sz="2400" dirty="0"/>
              <a:t>ハッシュ関数</a:t>
            </a:r>
            <a:r>
              <a:rPr lang="en-US" altLang="ja-JP" sz="2400" dirty="0"/>
              <a:t>:</a:t>
            </a:r>
            <a:r>
              <a:rPr lang="ja-JP" altLang="en-US" sz="2400" dirty="0"/>
              <a:t>任意のデータをある数値に変換する関数</a:t>
            </a:r>
          </a:p>
          <a:p>
            <a:pPr marL="800100" lvl="1" indent="-342900">
              <a:buFont typeface="Arial" panose="020B0604020202020204" pitchFamily="34" charset="0"/>
              <a:buChar char="•"/>
            </a:pPr>
            <a:r>
              <a:rPr lang="ja-JP" altLang="en-US" sz="2400" dirty="0"/>
              <a:t>ハッシュ値から元のデータを導くことはほぼ不可能</a:t>
            </a:r>
          </a:p>
          <a:p>
            <a:pPr marL="800100" lvl="1" indent="-342900">
              <a:buFont typeface="Arial" panose="020B0604020202020204" pitchFamily="34" charset="0"/>
              <a:buChar char="•"/>
            </a:pPr>
            <a:r>
              <a:rPr lang="ja-JP" altLang="en-US" sz="2400" dirty="0"/>
              <a:t>少しでも改ざんがあるとハッシュ値は変わる</a:t>
            </a:r>
            <a:endParaRPr lang="en-US" altLang="ja-JP" sz="2400" dirty="0"/>
          </a:p>
          <a:p>
            <a:pPr marL="342900" indent="-342900">
              <a:buFont typeface="Arial" panose="020B0604020202020204" pitchFamily="34" charset="0"/>
              <a:buChar char="•"/>
            </a:pPr>
            <a:r>
              <a:rPr lang="ja-JP" altLang="en-US" sz="2400" dirty="0"/>
              <a:t>データ改ざんの確認の仕組み</a:t>
            </a:r>
            <a:endParaRPr lang="en-US" altLang="ja-JP" sz="2400" dirty="0"/>
          </a:p>
        </p:txBody>
      </p:sp>
    </p:spTree>
    <p:extLst>
      <p:ext uri="{BB962C8B-B14F-4D97-AF65-F5344CB8AC3E}">
        <p14:creationId xmlns:p14="http://schemas.microsoft.com/office/powerpoint/2010/main" val="1711382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282479" y="2399548"/>
            <a:ext cx="8640000" cy="2058905"/>
            <a:chOff x="282479" y="2877529"/>
            <a:chExt cx="8640000" cy="2058905"/>
          </a:xfrm>
        </p:grpSpPr>
        <p:sp>
          <p:nvSpPr>
            <p:cNvPr id="10" name="正方形/長方形 9"/>
            <p:cNvSpPr/>
            <p:nvPr/>
          </p:nvSpPr>
          <p:spPr>
            <a:xfrm flipV="1">
              <a:off x="282479" y="2877529"/>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flipV="1">
              <a:off x="282479" y="4890715"/>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282479" y="2944028"/>
              <a:ext cx="6340197" cy="1938992"/>
            </a:xfrm>
            <a:prstGeom prst="rect">
              <a:avLst/>
            </a:prstGeom>
            <a:noFill/>
          </p:spPr>
          <p:txBody>
            <a:bodyPr wrap="none" rtlCol="0">
              <a:spAutoFit/>
            </a:bodyPr>
            <a:lstStyle/>
            <a:p>
              <a:r>
                <a:rPr kumimoji="1" lang="ja-JP" altLang="en-US" sz="6000" dirty="0"/>
                <a:t>メールを</a:t>
              </a:r>
              <a:endParaRPr kumimoji="1" lang="en-US" altLang="ja-JP" sz="6000" dirty="0"/>
            </a:p>
            <a:p>
              <a:r>
                <a:rPr kumimoji="1" lang="ja-JP" altLang="en-US" sz="6000" dirty="0"/>
                <a:t>利用する際の注意</a:t>
              </a:r>
            </a:p>
          </p:txBody>
        </p:sp>
      </p:grpSp>
    </p:spTree>
    <p:extLst>
      <p:ext uri="{BB962C8B-B14F-4D97-AF65-F5344CB8AC3E}">
        <p14:creationId xmlns:p14="http://schemas.microsoft.com/office/powerpoint/2010/main" val="2908225345"/>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2000" y="481092"/>
            <a:ext cx="8648521" cy="815160"/>
            <a:chOff x="252000" y="481092"/>
            <a:chExt cx="8648521" cy="815160"/>
          </a:xfrm>
        </p:grpSpPr>
        <p:sp>
          <p:nvSpPr>
            <p:cNvPr id="5" name="テキスト ボックス 4"/>
            <p:cNvSpPr txBox="1"/>
            <p:nvPr/>
          </p:nvSpPr>
          <p:spPr>
            <a:xfrm>
              <a:off x="252000" y="481092"/>
              <a:ext cx="8648521" cy="769441"/>
            </a:xfrm>
            <a:prstGeom prst="rect">
              <a:avLst/>
            </a:prstGeom>
            <a:noFill/>
          </p:spPr>
          <p:txBody>
            <a:bodyPr wrap="none" rtlCol="0">
              <a:spAutoFit/>
            </a:bodyPr>
            <a:lstStyle/>
            <a:p>
              <a:r>
                <a:rPr kumimoji="1" lang="ja-JP" altLang="en-US" sz="4400" dirty="0"/>
                <a:t>メール利用の際の注意・マナー</a:t>
              </a:r>
              <a:r>
                <a:rPr lang="en-US" altLang="ja-JP" sz="4400" dirty="0"/>
                <a:t> 1</a:t>
              </a:r>
              <a:endParaRPr kumimoji="1" lang="ja-JP" altLang="en-US" sz="4400" dirty="0"/>
            </a:p>
          </p:txBody>
        </p:sp>
        <p:sp>
          <p:nvSpPr>
            <p:cNvPr id="6" name="正方形/長方形 5"/>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正方形/長方形 6"/>
          <p:cNvSpPr/>
          <p:nvPr/>
        </p:nvSpPr>
        <p:spPr>
          <a:xfrm>
            <a:off x="252000" y="1634895"/>
            <a:ext cx="8640000" cy="4832092"/>
          </a:xfrm>
          <a:prstGeom prst="rect">
            <a:avLst/>
          </a:prstGeom>
        </p:spPr>
        <p:txBody>
          <a:bodyPr wrap="square">
            <a:spAutoFit/>
          </a:bodyPr>
          <a:lstStyle/>
          <a:p>
            <a:pPr marL="457200" indent="-457200">
              <a:buFont typeface="Arial" panose="020B0604020202020204" pitchFamily="34" charset="0"/>
              <a:buChar char="•"/>
            </a:pPr>
            <a:r>
              <a:rPr lang="ja-JP" altLang="en-US" sz="2800" dirty="0"/>
              <a:t>相手の立場になって読み返す</a:t>
            </a:r>
          </a:p>
          <a:p>
            <a:pPr marL="457200" indent="-457200">
              <a:buFont typeface="Arial" panose="020B0604020202020204" pitchFamily="34" charset="0"/>
              <a:buChar char="•"/>
            </a:pPr>
            <a:r>
              <a:rPr lang="ja-JP" altLang="en-US" sz="2800" dirty="0"/>
              <a:t>最初に宛名を書き，次に名乗る</a:t>
            </a:r>
            <a:endParaRPr lang="en-US" altLang="ja-JP" sz="2800" dirty="0"/>
          </a:p>
          <a:p>
            <a:pPr lvl="2"/>
            <a:r>
              <a:rPr lang="ja-JP" altLang="en-US" sz="2800" dirty="0"/>
              <a:t>ニュートン様，</a:t>
            </a:r>
            <a:endParaRPr lang="en-US" altLang="ja-JP" sz="2800" dirty="0"/>
          </a:p>
          <a:p>
            <a:pPr lvl="2"/>
            <a:r>
              <a:rPr lang="ja-JP" altLang="en-US" sz="2800" dirty="0"/>
              <a:t>アインシュタインです．</a:t>
            </a:r>
          </a:p>
          <a:p>
            <a:pPr marL="457200" indent="-457200">
              <a:buFont typeface="Arial" panose="020B0604020202020204" pitchFamily="34" charset="0"/>
              <a:buChar char="•"/>
            </a:pPr>
            <a:r>
              <a:rPr lang="ja-JP" altLang="en-US" sz="2800" dirty="0"/>
              <a:t>機種依存文字を使わない</a:t>
            </a:r>
          </a:p>
          <a:p>
            <a:pPr lvl="2"/>
            <a:r>
              <a:rPr lang="ja-JP" altLang="en-US" sz="2800" dirty="0"/>
              <a:t>半角カタカナ，「①」，「℡」 ，「</a:t>
            </a:r>
            <a:r>
              <a:rPr lang="en-US" altLang="ja-JP" sz="2800" dirty="0"/>
              <a:t>Ⅱ</a:t>
            </a:r>
            <a:r>
              <a:rPr lang="ja-JP" altLang="en-US" sz="2800" dirty="0"/>
              <a:t>」など</a:t>
            </a:r>
          </a:p>
          <a:p>
            <a:pPr marL="457200" indent="-457200">
              <a:buFont typeface="Arial" panose="020B0604020202020204" pitchFamily="34" charset="0"/>
              <a:buChar char="•"/>
            </a:pPr>
            <a:r>
              <a:rPr lang="ja-JP" altLang="en-US" sz="2800" dirty="0"/>
              <a:t>あまり大きなファイルを添付しない</a:t>
            </a:r>
          </a:p>
          <a:p>
            <a:pPr lvl="2"/>
            <a:r>
              <a:rPr lang="en-US" altLang="ja-JP" sz="2800" dirty="0"/>
              <a:t>10 MB </a:t>
            </a:r>
            <a:r>
              <a:rPr lang="ja-JP" altLang="en-US" sz="2800" dirty="0"/>
              <a:t>以上のメールは北大外と送受信できない</a:t>
            </a:r>
          </a:p>
          <a:p>
            <a:pPr marL="457200" indent="-457200">
              <a:buFont typeface="Arial" panose="020B0604020202020204" pitchFamily="34" charset="0"/>
              <a:buChar char="•"/>
            </a:pPr>
            <a:r>
              <a:rPr lang="en-US" altLang="ja-JP" sz="2800" dirty="0"/>
              <a:t>HTML </a:t>
            </a:r>
            <a:r>
              <a:rPr lang="ja-JP" altLang="en-US" sz="2800" dirty="0"/>
              <a:t>形式のメールに注意</a:t>
            </a:r>
            <a:endParaRPr lang="en-US" altLang="ja-JP" sz="2800" dirty="0"/>
          </a:p>
          <a:p>
            <a:pPr lvl="2"/>
            <a:r>
              <a:rPr lang="ja-JP" altLang="en-US" sz="2800" dirty="0"/>
              <a:t>場合によっては読めない</a:t>
            </a:r>
          </a:p>
          <a:p>
            <a:pPr lvl="2"/>
            <a:r>
              <a:rPr lang="ja-JP" altLang="en-US" sz="2800" dirty="0"/>
              <a:t>初期設定が</a:t>
            </a:r>
            <a:r>
              <a:rPr lang="en-US" altLang="ja-JP" sz="2800" dirty="0"/>
              <a:t>HTML</a:t>
            </a:r>
            <a:r>
              <a:rPr lang="ja-JP" altLang="en-US" sz="2800" dirty="0"/>
              <a:t>形式のメーラがあるので注意</a:t>
            </a:r>
          </a:p>
        </p:txBody>
      </p:sp>
    </p:spTree>
    <p:extLst>
      <p:ext uri="{BB962C8B-B14F-4D97-AF65-F5344CB8AC3E}">
        <p14:creationId xmlns:p14="http://schemas.microsoft.com/office/powerpoint/2010/main" val="3499957578"/>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p:cNvGrpSpPr>
            <a:grpSpLocks noChangeAspect="1"/>
          </p:cNvGrpSpPr>
          <p:nvPr/>
        </p:nvGrpSpPr>
        <p:grpSpPr>
          <a:xfrm>
            <a:off x="342725" y="403433"/>
            <a:ext cx="3776609" cy="4854367"/>
            <a:chOff x="401992" y="444500"/>
            <a:chExt cx="4589108" cy="5898735"/>
          </a:xfrm>
        </p:grpSpPr>
        <p:pic>
          <p:nvPicPr>
            <p:cNvPr id="5" name="図 4"/>
            <p:cNvPicPr>
              <a:picLocks noChangeAspect="1"/>
            </p:cNvPicPr>
            <p:nvPr/>
          </p:nvPicPr>
          <p:blipFill rotWithShape="1">
            <a:blip r:embed="rId2"/>
            <a:srcRect t="11382" r="56911"/>
            <a:stretch/>
          </p:blipFill>
          <p:spPr>
            <a:xfrm>
              <a:off x="401992" y="444500"/>
              <a:ext cx="4589108" cy="5898735"/>
            </a:xfrm>
            <a:prstGeom prst="rect">
              <a:avLst/>
            </a:prstGeom>
            <a:ln w="25400">
              <a:solidFill>
                <a:schemeClr val="tx1"/>
              </a:solidFill>
            </a:ln>
          </p:spPr>
        </p:pic>
        <p:sp>
          <p:nvSpPr>
            <p:cNvPr id="6" name="正方形/長方形 5"/>
            <p:cNvSpPr/>
            <p:nvPr/>
          </p:nvSpPr>
          <p:spPr>
            <a:xfrm>
              <a:off x="1082040" y="3053080"/>
              <a:ext cx="741680" cy="137160"/>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082040" y="2113280"/>
              <a:ext cx="1137920" cy="208280"/>
            </a:xfrm>
            <a:prstGeom prst="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テキスト ボックス 8"/>
          <p:cNvSpPr txBox="1"/>
          <p:nvPr/>
        </p:nvSpPr>
        <p:spPr>
          <a:xfrm>
            <a:off x="4857659" y="1038022"/>
            <a:ext cx="3236784" cy="523220"/>
          </a:xfrm>
          <a:prstGeom prst="rect">
            <a:avLst/>
          </a:prstGeom>
          <a:noFill/>
        </p:spPr>
        <p:txBody>
          <a:bodyPr wrap="none" rtlCol="0">
            <a:spAutoFit/>
          </a:bodyPr>
          <a:lstStyle/>
          <a:p>
            <a:r>
              <a:rPr kumimoji="1" lang="en-US" altLang="ja-JP" sz="2800" dirty="0"/>
              <a:t>html</a:t>
            </a:r>
            <a:r>
              <a:rPr kumimoji="1" lang="ja-JP" altLang="en-US" sz="2800" dirty="0"/>
              <a:t>メールの例</a:t>
            </a:r>
            <a:r>
              <a:rPr kumimoji="1" lang="en-US" altLang="ja-JP" sz="2800" dirty="0"/>
              <a:t>2</a:t>
            </a:r>
            <a:r>
              <a:rPr kumimoji="1" lang="ja-JP" altLang="en-US" sz="2800" dirty="0"/>
              <a:t>つ</a:t>
            </a:r>
          </a:p>
        </p:txBody>
      </p:sp>
      <p:sp>
        <p:nvSpPr>
          <p:cNvPr id="10" name="正方形/長方形 9"/>
          <p:cNvSpPr/>
          <p:nvPr/>
        </p:nvSpPr>
        <p:spPr>
          <a:xfrm>
            <a:off x="782053" y="933882"/>
            <a:ext cx="1137920" cy="2082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rotWithShape="1">
          <a:blip r:embed="rId3"/>
          <a:srcRect l="15282" t="22655" r="33913" b="9399"/>
          <a:stretch/>
        </p:blipFill>
        <p:spPr>
          <a:xfrm>
            <a:off x="4228749" y="2550165"/>
            <a:ext cx="4759216" cy="3978068"/>
          </a:xfrm>
          <a:prstGeom prst="rect">
            <a:avLst/>
          </a:prstGeom>
          <a:ln w="25400">
            <a:solidFill>
              <a:schemeClr val="tx1"/>
            </a:solidFill>
          </a:ln>
        </p:spPr>
      </p:pic>
    </p:spTree>
    <p:extLst>
      <p:ext uri="{BB962C8B-B14F-4D97-AF65-F5344CB8AC3E}">
        <p14:creationId xmlns:p14="http://schemas.microsoft.com/office/powerpoint/2010/main" val="3766859408"/>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2000" y="481092"/>
            <a:ext cx="8648521" cy="815160"/>
            <a:chOff x="252000" y="481092"/>
            <a:chExt cx="8648521" cy="815160"/>
          </a:xfrm>
        </p:grpSpPr>
        <p:sp>
          <p:nvSpPr>
            <p:cNvPr id="5" name="テキスト ボックス 4"/>
            <p:cNvSpPr txBox="1"/>
            <p:nvPr/>
          </p:nvSpPr>
          <p:spPr>
            <a:xfrm>
              <a:off x="252000" y="481092"/>
              <a:ext cx="8648521" cy="769441"/>
            </a:xfrm>
            <a:prstGeom prst="rect">
              <a:avLst/>
            </a:prstGeom>
            <a:noFill/>
          </p:spPr>
          <p:txBody>
            <a:bodyPr wrap="none" rtlCol="0">
              <a:spAutoFit/>
            </a:bodyPr>
            <a:lstStyle/>
            <a:p>
              <a:r>
                <a:rPr kumimoji="1" lang="ja-JP" altLang="en-US" sz="4400" dirty="0"/>
                <a:t>メール利用の際の注意・マナー</a:t>
              </a:r>
              <a:r>
                <a:rPr lang="en-US" altLang="ja-JP" sz="4400" dirty="0"/>
                <a:t> 2</a:t>
              </a:r>
              <a:endParaRPr kumimoji="1" lang="ja-JP" altLang="en-US" sz="4400" dirty="0"/>
            </a:p>
          </p:txBody>
        </p:sp>
        <p:sp>
          <p:nvSpPr>
            <p:cNvPr id="6" name="正方形/長方形 5"/>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正方形/長方形 6"/>
          <p:cNvSpPr/>
          <p:nvPr/>
        </p:nvSpPr>
        <p:spPr>
          <a:xfrm>
            <a:off x="252000" y="1629397"/>
            <a:ext cx="8640000" cy="4893647"/>
          </a:xfrm>
          <a:prstGeom prst="rect">
            <a:avLst/>
          </a:prstGeom>
        </p:spPr>
        <p:txBody>
          <a:bodyPr wrap="square">
            <a:spAutoFit/>
          </a:bodyPr>
          <a:lstStyle/>
          <a:p>
            <a:pPr marL="457200" indent="-457200">
              <a:buFont typeface="Arial" panose="020B0604020202020204" pitchFamily="34" charset="0"/>
              <a:buChar char="•"/>
            </a:pPr>
            <a:r>
              <a:rPr lang="ja-JP" altLang="en-US" sz="2800" dirty="0"/>
              <a:t>クレジットカード番号，暗証番号，パスワードなどを送らない</a:t>
            </a:r>
          </a:p>
          <a:p>
            <a:pPr marL="914400" lvl="1" indent="-457200">
              <a:buFontTx/>
              <a:buChar char="-"/>
            </a:pPr>
            <a:r>
              <a:rPr lang="ja-JP" altLang="en-US" sz="2400" dirty="0"/>
              <a:t>盗聴される恐れがある</a:t>
            </a:r>
            <a:endParaRPr lang="en-US" altLang="ja-JP" sz="2400" dirty="0"/>
          </a:p>
          <a:p>
            <a:pPr lvl="1"/>
            <a:endParaRPr lang="ja-JP" altLang="en-US" sz="2400" dirty="0"/>
          </a:p>
          <a:p>
            <a:pPr marL="457200" indent="-457200">
              <a:buFont typeface="Arial" panose="020B0604020202020204" pitchFamily="34" charset="0"/>
              <a:buChar char="•"/>
            </a:pPr>
            <a:r>
              <a:rPr lang="ja-JP" altLang="en-US" sz="2800" dirty="0"/>
              <a:t>悪質なメールに注意</a:t>
            </a:r>
          </a:p>
          <a:p>
            <a:pPr marL="914400" lvl="1" indent="-457200">
              <a:buFont typeface="Arial" panose="020B0604020202020204" pitchFamily="34" charset="0"/>
              <a:buChar char="•"/>
            </a:pPr>
            <a:r>
              <a:rPr lang="ja-JP" altLang="en-US" sz="2800" dirty="0"/>
              <a:t>スパムメール </a:t>
            </a:r>
            <a:r>
              <a:rPr lang="en-US" altLang="ja-JP" sz="2800" dirty="0"/>
              <a:t>(</a:t>
            </a:r>
            <a:r>
              <a:rPr lang="ja-JP" altLang="en-US" sz="2800" dirty="0"/>
              <a:t>迷惑メール</a:t>
            </a:r>
            <a:r>
              <a:rPr lang="en-US" altLang="ja-JP" sz="2800" dirty="0"/>
              <a:t>)</a:t>
            </a:r>
            <a:r>
              <a:rPr lang="ja-JP" altLang="en-US" sz="2800" dirty="0" err="1"/>
              <a:t>，</a:t>
            </a:r>
            <a:r>
              <a:rPr lang="ja-JP" altLang="en-US" sz="2800" dirty="0"/>
              <a:t>チェーンメール，詐欺メール</a:t>
            </a:r>
          </a:p>
          <a:p>
            <a:pPr lvl="2"/>
            <a:r>
              <a:rPr lang="en-US" altLang="ja-JP" sz="2400" dirty="0"/>
              <a:t>- </a:t>
            </a:r>
            <a:r>
              <a:rPr lang="ja-JP" altLang="en-US" sz="2400" dirty="0"/>
              <a:t>迂闊に信じない</a:t>
            </a:r>
          </a:p>
          <a:p>
            <a:pPr lvl="2"/>
            <a:r>
              <a:rPr lang="en-US" altLang="ja-JP" sz="2400" dirty="0"/>
              <a:t>- </a:t>
            </a:r>
            <a:r>
              <a:rPr lang="ja-JP" altLang="en-US" sz="2400" dirty="0"/>
              <a:t>特にフィッシング詐欺に注意</a:t>
            </a:r>
          </a:p>
          <a:p>
            <a:pPr marL="914400" lvl="1" indent="-457200">
              <a:buFont typeface="Arial" panose="020B0604020202020204" pitchFamily="34" charset="0"/>
              <a:buChar char="•"/>
            </a:pPr>
            <a:r>
              <a:rPr lang="ja-JP" altLang="en-US" sz="2800" dirty="0"/>
              <a:t>ウイルスメール</a:t>
            </a:r>
          </a:p>
          <a:p>
            <a:pPr lvl="2"/>
            <a:r>
              <a:rPr lang="en-US" altLang="ja-JP" sz="2400" dirty="0"/>
              <a:t>- </a:t>
            </a:r>
            <a:r>
              <a:rPr lang="ja-JP" altLang="en-US" sz="2400" dirty="0"/>
              <a:t>添付ファイルを無闇に開かない</a:t>
            </a:r>
          </a:p>
          <a:p>
            <a:pPr lvl="2"/>
            <a:r>
              <a:rPr lang="en-US" altLang="ja-JP" sz="2400" dirty="0"/>
              <a:t>- URL </a:t>
            </a:r>
            <a:r>
              <a:rPr lang="ja-JP" altLang="en-US" sz="2400" dirty="0"/>
              <a:t>は安易にアクセスしない</a:t>
            </a:r>
          </a:p>
        </p:txBody>
      </p:sp>
    </p:spTree>
    <p:extLst>
      <p:ext uri="{BB962C8B-B14F-4D97-AF65-F5344CB8AC3E}">
        <p14:creationId xmlns:p14="http://schemas.microsoft.com/office/powerpoint/2010/main" val="90728694"/>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282479" y="2852590"/>
            <a:ext cx="8640000" cy="1152820"/>
            <a:chOff x="282479" y="1386246"/>
            <a:chExt cx="8640000" cy="1152820"/>
          </a:xfrm>
        </p:grpSpPr>
        <p:sp>
          <p:nvSpPr>
            <p:cNvPr id="4" name="正方形/長方形 3"/>
            <p:cNvSpPr/>
            <p:nvPr/>
          </p:nvSpPr>
          <p:spPr>
            <a:xfrm flipV="1">
              <a:off x="282479" y="1386246"/>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flipV="1">
              <a:off x="282479" y="2493347"/>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282479" y="1477684"/>
              <a:ext cx="2492990" cy="1015663"/>
            </a:xfrm>
            <a:prstGeom prst="rect">
              <a:avLst/>
            </a:prstGeom>
            <a:noFill/>
          </p:spPr>
          <p:txBody>
            <a:bodyPr wrap="none" rtlCol="0">
              <a:spAutoFit/>
            </a:bodyPr>
            <a:lstStyle/>
            <a:p>
              <a:r>
                <a:rPr kumimoji="1" lang="ja-JP" altLang="en-US" sz="6000" dirty="0"/>
                <a:t>まとめ</a:t>
              </a:r>
            </a:p>
          </p:txBody>
        </p:sp>
      </p:grpSp>
    </p:spTree>
    <p:extLst>
      <p:ext uri="{BB962C8B-B14F-4D97-AF65-F5344CB8AC3E}">
        <p14:creationId xmlns:p14="http://schemas.microsoft.com/office/powerpoint/2010/main" val="514828583"/>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2000" y="481092"/>
            <a:ext cx="8640000" cy="815160"/>
            <a:chOff x="252000" y="481092"/>
            <a:chExt cx="8640000" cy="815160"/>
          </a:xfrm>
        </p:grpSpPr>
        <p:sp>
          <p:nvSpPr>
            <p:cNvPr id="5" name="テキスト ボックス 4"/>
            <p:cNvSpPr txBox="1"/>
            <p:nvPr/>
          </p:nvSpPr>
          <p:spPr>
            <a:xfrm>
              <a:off x="252000" y="481092"/>
              <a:ext cx="1877437" cy="769441"/>
            </a:xfrm>
            <a:prstGeom prst="rect">
              <a:avLst/>
            </a:prstGeom>
            <a:noFill/>
          </p:spPr>
          <p:txBody>
            <a:bodyPr wrap="none" rtlCol="0">
              <a:spAutoFit/>
            </a:bodyPr>
            <a:lstStyle/>
            <a:p>
              <a:r>
                <a:rPr lang="ja-JP" altLang="en-US" sz="4400" dirty="0"/>
                <a:t>まとめ</a:t>
              </a:r>
              <a:endParaRPr kumimoji="1" lang="ja-JP" altLang="en-US" sz="4400" dirty="0"/>
            </a:p>
          </p:txBody>
        </p:sp>
        <p:sp>
          <p:nvSpPr>
            <p:cNvPr id="6" name="正方形/長方形 5"/>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テキスト ボックス 6"/>
          <p:cNvSpPr txBox="1"/>
          <p:nvPr/>
        </p:nvSpPr>
        <p:spPr>
          <a:xfrm>
            <a:off x="252000" y="1676400"/>
            <a:ext cx="8640000" cy="5139869"/>
          </a:xfrm>
          <a:prstGeom prst="rect">
            <a:avLst/>
          </a:prstGeom>
          <a:noFill/>
        </p:spPr>
        <p:txBody>
          <a:bodyPr wrap="square" rtlCol="0">
            <a:spAutoFit/>
          </a:bodyPr>
          <a:lstStyle/>
          <a:p>
            <a:pPr marL="457200" indent="-457200">
              <a:buFont typeface="Arial" panose="020B0604020202020204" pitchFamily="34" charset="0"/>
              <a:buChar char="•"/>
            </a:pPr>
            <a:r>
              <a:rPr kumimoji="1" lang="ja-JP" altLang="en-US" sz="2800" dirty="0"/>
              <a:t>メール送受信の仕組み</a:t>
            </a:r>
            <a:endParaRPr kumimoji="1" lang="en-US" altLang="ja-JP" sz="2800" dirty="0"/>
          </a:p>
          <a:p>
            <a:pPr marL="914400" lvl="1" indent="-457200">
              <a:buFont typeface="Arial" panose="020B0604020202020204" pitchFamily="34" charset="0"/>
              <a:buChar char="•"/>
            </a:pPr>
            <a:r>
              <a:rPr kumimoji="1" lang="ja-JP" altLang="en-US" sz="2800" dirty="0"/>
              <a:t>サーバ・クライアントシステム</a:t>
            </a:r>
            <a:endParaRPr kumimoji="1" lang="en-US" altLang="ja-JP" sz="2800" dirty="0"/>
          </a:p>
          <a:p>
            <a:pPr lvl="1"/>
            <a:r>
              <a:rPr lang="en-US" altLang="ja-JP" sz="2400" dirty="0"/>
              <a:t>	</a:t>
            </a:r>
            <a:r>
              <a:rPr lang="ja-JP" altLang="en-US" sz="2400" dirty="0"/>
              <a:t>サーバ</a:t>
            </a:r>
            <a:r>
              <a:rPr lang="en-US" altLang="ja-JP" sz="2400" dirty="0"/>
              <a:t>: </a:t>
            </a:r>
            <a:r>
              <a:rPr lang="ja-JP" altLang="en-US" sz="2400" dirty="0"/>
              <a:t>メールサーバ</a:t>
            </a:r>
            <a:endParaRPr lang="en-US" altLang="ja-JP" sz="2400" dirty="0"/>
          </a:p>
          <a:p>
            <a:pPr lvl="2"/>
            <a:r>
              <a:rPr lang="ja-JP" altLang="en-US" sz="2400" dirty="0"/>
              <a:t>クライアント</a:t>
            </a:r>
            <a:r>
              <a:rPr lang="en-US" altLang="ja-JP" sz="2400" dirty="0"/>
              <a:t>: </a:t>
            </a:r>
            <a:r>
              <a:rPr lang="ja-JP" altLang="en-US" sz="2400" dirty="0"/>
              <a:t>メールソフト</a:t>
            </a:r>
            <a:endParaRPr kumimoji="1" lang="en-US" altLang="ja-JP" sz="2800" dirty="0"/>
          </a:p>
          <a:p>
            <a:pPr marL="914400" lvl="1" indent="-457200">
              <a:buFont typeface="Arial" panose="020B0604020202020204" pitchFamily="34" charset="0"/>
              <a:buChar char="•"/>
            </a:pPr>
            <a:r>
              <a:rPr kumimoji="1" lang="ja-JP" altLang="en-US" sz="2800" dirty="0"/>
              <a:t>メールの送受信は</a:t>
            </a:r>
            <a:r>
              <a:rPr kumimoji="1" lang="ja-JP" altLang="en-US" sz="2800" dirty="0">
                <a:solidFill>
                  <a:srgbClr val="FF0000"/>
                </a:solidFill>
              </a:rPr>
              <a:t>メールサーバを介している</a:t>
            </a:r>
            <a:endParaRPr lang="en-US" altLang="ja-JP" sz="2800" dirty="0">
              <a:solidFill>
                <a:srgbClr val="FF0000"/>
              </a:solidFill>
            </a:endParaRPr>
          </a:p>
          <a:p>
            <a:r>
              <a:rPr lang="ja-JP" altLang="en-US" sz="2800" dirty="0">
                <a:solidFill>
                  <a:srgbClr val="0000FF"/>
                </a:solidFill>
              </a:rPr>
              <a:t>→トラブルが発生したときは，「サーバ・クライアントシステム」を念頭に置いて対処しよう</a:t>
            </a:r>
            <a:endParaRPr lang="en-US" altLang="ja-JP" sz="2800" dirty="0">
              <a:solidFill>
                <a:srgbClr val="0000FF"/>
              </a:solidFill>
            </a:endParaRPr>
          </a:p>
          <a:p>
            <a:endParaRPr lang="en-US" altLang="ja-JP" sz="2800" u="sng" dirty="0"/>
          </a:p>
          <a:p>
            <a:pPr marL="457200" indent="-457200">
              <a:buFont typeface="Arial" panose="020B0604020202020204" pitchFamily="34" charset="0"/>
              <a:buChar char="•"/>
            </a:pPr>
            <a:r>
              <a:rPr lang="ja-JP" altLang="en-US" sz="2800" dirty="0"/>
              <a:t>メールの構造</a:t>
            </a:r>
            <a:endParaRPr lang="en-US" altLang="ja-JP" sz="2800" dirty="0"/>
          </a:p>
          <a:p>
            <a:pPr lvl="1"/>
            <a:r>
              <a:rPr kumimoji="1" lang="ja-JP" altLang="en-US" sz="2800" dirty="0"/>
              <a:t>メール </a:t>
            </a:r>
            <a:r>
              <a:rPr kumimoji="1" lang="en-US" altLang="ja-JP" sz="2800" dirty="0"/>
              <a:t>= </a:t>
            </a:r>
            <a:r>
              <a:rPr kumimoji="1" lang="ja-JP" altLang="en-US" sz="2800" dirty="0"/>
              <a:t>ヘッダ </a:t>
            </a:r>
            <a:r>
              <a:rPr kumimoji="1" lang="en-US" altLang="ja-JP" sz="2800" dirty="0"/>
              <a:t>+ </a:t>
            </a:r>
            <a:r>
              <a:rPr kumimoji="1" lang="ja-JP" altLang="en-US" sz="2800" dirty="0"/>
              <a:t>空白行 </a:t>
            </a:r>
            <a:r>
              <a:rPr kumimoji="1" lang="en-US" altLang="ja-JP" sz="2800" dirty="0"/>
              <a:t>+</a:t>
            </a:r>
            <a:r>
              <a:rPr lang="ja-JP" altLang="en-US" sz="2800" dirty="0"/>
              <a:t> 本文</a:t>
            </a:r>
            <a:endParaRPr lang="en-US" altLang="ja-JP" sz="2800" dirty="0"/>
          </a:p>
          <a:p>
            <a:r>
              <a:rPr lang="ja-JP" altLang="en-US" sz="2800" dirty="0">
                <a:solidFill>
                  <a:srgbClr val="0000FF"/>
                </a:solidFill>
              </a:rPr>
              <a:t>→「目に見えない部分」で簡単に偽装できることを知ってほしい</a:t>
            </a:r>
            <a:endParaRPr lang="en-US" altLang="ja-JP" sz="2800" dirty="0">
              <a:solidFill>
                <a:srgbClr val="0000FF"/>
              </a:solidFill>
            </a:endParaRPr>
          </a:p>
        </p:txBody>
      </p:sp>
    </p:spTree>
    <p:extLst>
      <p:ext uri="{BB962C8B-B14F-4D97-AF65-F5344CB8AC3E}">
        <p14:creationId xmlns:p14="http://schemas.microsoft.com/office/powerpoint/2010/main" val="4077108517"/>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2000" y="481092"/>
            <a:ext cx="8640000" cy="815160"/>
            <a:chOff x="252000" y="481092"/>
            <a:chExt cx="8640000" cy="815160"/>
          </a:xfrm>
        </p:grpSpPr>
        <p:sp>
          <p:nvSpPr>
            <p:cNvPr id="5" name="テキスト ボックス 4"/>
            <p:cNvSpPr txBox="1"/>
            <p:nvPr/>
          </p:nvSpPr>
          <p:spPr>
            <a:xfrm>
              <a:off x="252000" y="481092"/>
              <a:ext cx="1877437" cy="769441"/>
            </a:xfrm>
            <a:prstGeom prst="rect">
              <a:avLst/>
            </a:prstGeom>
            <a:noFill/>
          </p:spPr>
          <p:txBody>
            <a:bodyPr wrap="none" rtlCol="0">
              <a:spAutoFit/>
            </a:bodyPr>
            <a:lstStyle/>
            <a:p>
              <a:r>
                <a:rPr lang="ja-JP" altLang="en-US" sz="4400" dirty="0"/>
                <a:t>まとめ</a:t>
              </a:r>
              <a:endParaRPr kumimoji="1" lang="ja-JP" altLang="en-US" sz="4400" dirty="0"/>
            </a:p>
          </p:txBody>
        </p:sp>
        <p:sp>
          <p:nvSpPr>
            <p:cNvPr id="6" name="正方形/長方形 5"/>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テキスト ボックス 6"/>
          <p:cNvSpPr txBox="1"/>
          <p:nvPr/>
        </p:nvSpPr>
        <p:spPr>
          <a:xfrm>
            <a:off x="252001" y="1676400"/>
            <a:ext cx="8640000" cy="4832092"/>
          </a:xfrm>
          <a:prstGeom prst="rect">
            <a:avLst/>
          </a:prstGeom>
          <a:noFill/>
        </p:spPr>
        <p:txBody>
          <a:bodyPr wrap="square" rtlCol="0">
            <a:spAutoFit/>
          </a:bodyPr>
          <a:lstStyle/>
          <a:p>
            <a:pPr marL="457200" indent="-457200">
              <a:buFont typeface="Arial" panose="020B0604020202020204" pitchFamily="34" charset="0"/>
              <a:buChar char="•"/>
            </a:pPr>
            <a:r>
              <a:rPr lang="ja-JP" altLang="en-US" sz="2800" dirty="0"/>
              <a:t>メールに関するセキュリティ</a:t>
            </a:r>
            <a:endParaRPr lang="en-US" altLang="ja-JP" sz="2800" dirty="0"/>
          </a:p>
          <a:p>
            <a:pPr marL="800100" lvl="1" indent="-342900">
              <a:buFont typeface="Arial" panose="020B0604020202020204" pitchFamily="34" charset="0"/>
              <a:buChar char="•"/>
            </a:pPr>
            <a:r>
              <a:rPr lang="ja-JP" altLang="en-US" sz="2800" dirty="0"/>
              <a:t>盗聴に対抗する（難読化）</a:t>
            </a:r>
            <a:r>
              <a:rPr lang="en-US" altLang="ja-JP" sz="2800" dirty="0"/>
              <a:t>: </a:t>
            </a:r>
            <a:r>
              <a:rPr lang="ja-JP" altLang="en-US" sz="2800" dirty="0">
                <a:solidFill>
                  <a:srgbClr val="FF0000"/>
                </a:solidFill>
              </a:rPr>
              <a:t>暗号化・復号</a:t>
            </a:r>
            <a:endParaRPr lang="en-US" altLang="ja-JP" sz="2800" dirty="0">
              <a:solidFill>
                <a:srgbClr val="FF0000"/>
              </a:solidFill>
            </a:endParaRPr>
          </a:p>
          <a:p>
            <a:pPr marL="800100" lvl="1" indent="-342900">
              <a:buFont typeface="Arial" panose="020B0604020202020204" pitchFamily="34" charset="0"/>
              <a:buChar char="•"/>
            </a:pPr>
            <a:r>
              <a:rPr lang="ja-JP" altLang="en-US" sz="2800" dirty="0"/>
              <a:t>偽装を見抜く</a:t>
            </a:r>
            <a:r>
              <a:rPr lang="en-US" altLang="ja-JP" sz="2800" dirty="0"/>
              <a:t>: </a:t>
            </a:r>
            <a:r>
              <a:rPr lang="ja-JP" altLang="en-US" sz="2800" dirty="0">
                <a:solidFill>
                  <a:srgbClr val="FF0000"/>
                </a:solidFill>
              </a:rPr>
              <a:t>デジタル署名</a:t>
            </a:r>
            <a:endParaRPr lang="en-US" altLang="ja-JP" sz="2800" dirty="0">
              <a:solidFill>
                <a:srgbClr val="FF0000"/>
              </a:solidFill>
            </a:endParaRPr>
          </a:p>
          <a:p>
            <a:r>
              <a:rPr lang="ja-JP" altLang="en-US" sz="2800" dirty="0">
                <a:solidFill>
                  <a:srgbClr val="0000FF"/>
                </a:solidFill>
              </a:rPr>
              <a:t>→ それぞれの特性を理解して身を守ろう</a:t>
            </a:r>
            <a:endParaRPr lang="en-US" altLang="ja-JP" sz="2800" dirty="0">
              <a:solidFill>
                <a:srgbClr val="0000FF"/>
              </a:solidFill>
            </a:endParaRPr>
          </a:p>
          <a:p>
            <a:endParaRPr lang="en-US" altLang="ja-JP" sz="2800" dirty="0"/>
          </a:p>
          <a:p>
            <a:pPr marL="457200" indent="-457200">
              <a:buFont typeface="Arial" panose="020B0604020202020204" pitchFamily="34" charset="0"/>
              <a:buChar char="•"/>
            </a:pPr>
            <a:r>
              <a:rPr lang="ja-JP" altLang="en-US" sz="2800" dirty="0"/>
              <a:t>メールのマナーと注意</a:t>
            </a:r>
            <a:endParaRPr lang="en-US" altLang="ja-JP" sz="2800" dirty="0"/>
          </a:p>
          <a:p>
            <a:pPr marL="914400" lvl="1" indent="-457200">
              <a:buFont typeface="Arial" panose="020B0604020202020204" pitchFamily="34" charset="0"/>
              <a:buChar char="•"/>
            </a:pPr>
            <a:r>
              <a:rPr lang="ja-JP" altLang="en-US" sz="2800" dirty="0"/>
              <a:t>送信時</a:t>
            </a:r>
            <a:r>
              <a:rPr lang="en-US" altLang="ja-JP" sz="2800" dirty="0"/>
              <a:t>…</a:t>
            </a:r>
            <a:r>
              <a:rPr lang="ja-JP" altLang="en-US" sz="2800" dirty="0"/>
              <a:t>メールのマナー，個人情報は送らない</a:t>
            </a:r>
            <a:endParaRPr lang="en-US" altLang="ja-JP" sz="2400" dirty="0"/>
          </a:p>
          <a:p>
            <a:pPr lvl="1"/>
            <a:r>
              <a:rPr lang="ja-JP" altLang="en-US" sz="2800" dirty="0">
                <a:solidFill>
                  <a:srgbClr val="0000FF"/>
                </a:solidFill>
              </a:rPr>
              <a:t>→ 送る相手の視点に立ってメールを書こう</a:t>
            </a:r>
            <a:endParaRPr lang="en-US" altLang="ja-JP" sz="2800" dirty="0">
              <a:solidFill>
                <a:srgbClr val="0000FF"/>
              </a:solidFill>
            </a:endParaRPr>
          </a:p>
          <a:p>
            <a:pPr marL="914400" lvl="1" indent="-457200">
              <a:buFont typeface="Arial" panose="020B0604020202020204" pitchFamily="34" charset="0"/>
              <a:buChar char="•"/>
            </a:pPr>
            <a:r>
              <a:rPr lang="ja-JP" altLang="en-US" sz="2800" dirty="0"/>
              <a:t>受信時</a:t>
            </a:r>
            <a:r>
              <a:rPr lang="en-US" altLang="ja-JP" sz="2800" dirty="0"/>
              <a:t>…</a:t>
            </a:r>
            <a:r>
              <a:rPr lang="ja-JP" altLang="en-US" sz="2800" dirty="0"/>
              <a:t>悪質なメールに気を付ける</a:t>
            </a:r>
            <a:endParaRPr lang="en-US" altLang="ja-JP" sz="2800" dirty="0"/>
          </a:p>
          <a:p>
            <a:pPr lvl="1"/>
            <a:r>
              <a:rPr lang="ja-JP" altLang="en-US" sz="2800" dirty="0">
                <a:solidFill>
                  <a:srgbClr val="0000FF"/>
                </a:solidFill>
              </a:rPr>
              <a:t>→ 「ネットワークにつながること」の危険性を十分に理解してメールを利用してほしい</a:t>
            </a:r>
            <a:endParaRPr lang="en-US" altLang="ja-JP" sz="2400" dirty="0">
              <a:solidFill>
                <a:srgbClr val="0000FF"/>
              </a:solidFill>
            </a:endParaRPr>
          </a:p>
        </p:txBody>
      </p:sp>
    </p:spTree>
    <p:extLst>
      <p:ext uri="{BB962C8B-B14F-4D97-AF65-F5344CB8AC3E}">
        <p14:creationId xmlns:p14="http://schemas.microsoft.com/office/powerpoint/2010/main" val="3300850274"/>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2000" y="481092"/>
            <a:ext cx="8640000" cy="815160"/>
            <a:chOff x="252000" y="481092"/>
            <a:chExt cx="8640000" cy="815160"/>
          </a:xfrm>
        </p:grpSpPr>
        <p:sp>
          <p:nvSpPr>
            <p:cNvPr id="5" name="テキスト ボックス 4"/>
            <p:cNvSpPr txBox="1"/>
            <p:nvPr/>
          </p:nvSpPr>
          <p:spPr>
            <a:xfrm>
              <a:off x="252000" y="481092"/>
              <a:ext cx="3570208" cy="769441"/>
            </a:xfrm>
            <a:prstGeom prst="rect">
              <a:avLst/>
            </a:prstGeom>
            <a:noFill/>
          </p:spPr>
          <p:txBody>
            <a:bodyPr wrap="none" rtlCol="0">
              <a:spAutoFit/>
            </a:bodyPr>
            <a:lstStyle/>
            <a:p>
              <a:r>
                <a:rPr lang="ja-JP" altLang="en-US" sz="4400" dirty="0"/>
                <a:t>実習編では</a:t>
              </a:r>
              <a:r>
                <a:rPr lang="en-US" altLang="ja-JP" sz="4400" dirty="0"/>
                <a:t>…</a:t>
              </a:r>
              <a:endParaRPr kumimoji="1" lang="ja-JP" altLang="en-US" sz="4400" dirty="0"/>
            </a:p>
          </p:txBody>
        </p:sp>
        <p:sp>
          <p:nvSpPr>
            <p:cNvPr id="6" name="正方形/長方形 5"/>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正方形/長方形 6"/>
          <p:cNvSpPr/>
          <p:nvPr/>
        </p:nvSpPr>
        <p:spPr>
          <a:xfrm>
            <a:off x="252000" y="1640394"/>
            <a:ext cx="8640000" cy="3724096"/>
          </a:xfrm>
          <a:prstGeom prst="rect">
            <a:avLst/>
          </a:prstGeom>
        </p:spPr>
        <p:txBody>
          <a:bodyPr wrap="square">
            <a:spAutoFit/>
          </a:bodyPr>
          <a:lstStyle/>
          <a:p>
            <a:pPr marL="457200" indent="-457200">
              <a:buFont typeface="Arial" panose="020B0604020202020204" pitchFamily="34" charset="0"/>
              <a:buChar char="•"/>
            </a:pPr>
            <a:r>
              <a:rPr lang="ja-JP" altLang="en-US" sz="2800" dirty="0"/>
              <a:t>普段，メーラがやっていることを自分たちで体験</a:t>
            </a:r>
          </a:p>
          <a:p>
            <a:pPr marL="914400" lvl="1" indent="-457200">
              <a:buFont typeface="Arial" panose="020B0604020202020204" pitchFamily="34" charset="0"/>
              <a:buChar char="•"/>
            </a:pPr>
            <a:r>
              <a:rPr lang="ja-JP" altLang="en-US" sz="2400" dirty="0"/>
              <a:t>メールヘッダを作るところからすべて手動でメールを作成してみよう</a:t>
            </a:r>
          </a:p>
          <a:p>
            <a:pPr marL="914400" lvl="1" indent="-457200">
              <a:buFont typeface="Arial" panose="020B0604020202020204" pitchFamily="34" charset="0"/>
              <a:buChar char="•"/>
            </a:pPr>
            <a:r>
              <a:rPr lang="ja-JP" altLang="en-US" sz="2400" dirty="0"/>
              <a:t>送り主も簡単に詐称できてしまう</a:t>
            </a:r>
            <a:r>
              <a:rPr lang="en-US" altLang="ja-JP" sz="2400" dirty="0"/>
              <a:t>…</a:t>
            </a:r>
          </a:p>
          <a:p>
            <a:pPr lvl="1"/>
            <a:endParaRPr lang="ja-JP" altLang="en-US" sz="2400" dirty="0"/>
          </a:p>
          <a:p>
            <a:pPr marL="457200" indent="-457200">
              <a:buFont typeface="Arial" panose="020B0604020202020204" pitchFamily="34" charset="0"/>
              <a:buChar char="•"/>
            </a:pPr>
            <a:r>
              <a:rPr lang="ja-JP" altLang="en-US" sz="2800" dirty="0"/>
              <a:t>公開鍵暗号化方式を利用した暗号化・復号を実際に体験</a:t>
            </a:r>
          </a:p>
          <a:p>
            <a:pPr marL="914400" lvl="1" indent="-457200">
              <a:buFont typeface="Arial" panose="020B0604020202020204" pitchFamily="34" charset="0"/>
              <a:buChar char="•"/>
            </a:pPr>
            <a:r>
              <a:rPr lang="en-US" altLang="ja-JP" sz="2400" dirty="0"/>
              <a:t>GNU Privacy Guard (GPG) </a:t>
            </a:r>
            <a:r>
              <a:rPr lang="ja-JP" altLang="en-US" sz="2400" dirty="0"/>
              <a:t>を用いて公開鍵・秘密鍵を作って暗号化・復号をしてみよう</a:t>
            </a:r>
          </a:p>
        </p:txBody>
      </p:sp>
    </p:spTree>
    <p:extLst>
      <p:ext uri="{BB962C8B-B14F-4D97-AF65-F5344CB8AC3E}">
        <p14:creationId xmlns:p14="http://schemas.microsoft.com/office/powerpoint/2010/main" val="844886843"/>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2000" y="481092"/>
            <a:ext cx="8640000" cy="815160"/>
            <a:chOff x="252000" y="481092"/>
            <a:chExt cx="8640000" cy="815160"/>
          </a:xfrm>
        </p:grpSpPr>
        <p:sp>
          <p:nvSpPr>
            <p:cNvPr id="5" name="テキスト ボックス 4"/>
            <p:cNvSpPr txBox="1"/>
            <p:nvPr/>
          </p:nvSpPr>
          <p:spPr>
            <a:xfrm>
              <a:off x="252000" y="481092"/>
              <a:ext cx="3288080" cy="769441"/>
            </a:xfrm>
            <a:prstGeom prst="rect">
              <a:avLst/>
            </a:prstGeom>
            <a:noFill/>
          </p:spPr>
          <p:txBody>
            <a:bodyPr wrap="none" rtlCol="0">
              <a:spAutoFit/>
            </a:bodyPr>
            <a:lstStyle/>
            <a:p>
              <a:r>
                <a:rPr lang="ja-JP" altLang="en-US" sz="4400" dirty="0"/>
                <a:t>参考文献</a:t>
              </a:r>
              <a:r>
                <a:rPr lang="en-US" altLang="ja-JP" sz="4400" dirty="0"/>
                <a:t>(1)</a:t>
              </a:r>
              <a:endParaRPr kumimoji="1" lang="ja-JP" altLang="en-US" sz="4400" dirty="0"/>
            </a:p>
          </p:txBody>
        </p:sp>
        <p:sp>
          <p:nvSpPr>
            <p:cNvPr id="6" name="正方形/長方形 5"/>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正方形/長方形 6"/>
          <p:cNvSpPr/>
          <p:nvPr/>
        </p:nvSpPr>
        <p:spPr>
          <a:xfrm>
            <a:off x="252000" y="1750238"/>
            <a:ext cx="8640000" cy="4093428"/>
          </a:xfrm>
          <a:prstGeom prst="rect">
            <a:avLst/>
          </a:prstGeom>
        </p:spPr>
        <p:txBody>
          <a:bodyPr wrap="square">
            <a:spAutoFit/>
          </a:bodyPr>
          <a:lstStyle/>
          <a:p>
            <a:pPr marL="342900" indent="-342900">
              <a:buFont typeface="Arial" panose="020B0604020202020204" pitchFamily="34" charset="0"/>
              <a:buChar char="•"/>
            </a:pPr>
            <a:r>
              <a:rPr lang="ja-JP" altLang="en-US"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情報セキュリティ入門 </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 </a:t>
            </a:r>
            <a:r>
              <a:rPr lang="ja-JP" altLang="en-US"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デジタル署名：</a:t>
            </a:r>
            <a:r>
              <a:rPr lang="en-US" altLang="ja-JP" sz="2000" dirty="0" err="1">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ITpro</a:t>
            </a:r>
            <a:r>
              <a:rPr lang="ja-JP" altLang="en-US" sz="2000" dirty="0" err="1">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Nikkei Business Publications</a:t>
            </a:r>
            <a:r>
              <a:rPr lang="ja-JP" altLang="en-US" sz="2000" dirty="0" err="1">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2016 </a:t>
            </a:r>
            <a:r>
              <a:rPr lang="en-US" altLang="ja-JP" sz="2000" dirty="0">
                <a:hlinkClick r:id="rId2"/>
              </a:rPr>
              <a:t>http://itpro.nikkeibp.co.jp/article/COLUMN/20060704/242422/</a:t>
            </a:r>
            <a:endParaRPr lang="en-US" altLang="ja-JP" sz="2000" dirty="0"/>
          </a:p>
          <a:p>
            <a:pPr lvl="1"/>
            <a:r>
              <a:rPr lang="en-US" altLang="ja-JP" sz="2000" dirty="0"/>
              <a:t>(</a:t>
            </a:r>
            <a:r>
              <a:rPr lang="ja-JP" altLang="en-US" sz="2000" dirty="0"/>
              <a:t>訪問日</a:t>
            </a:r>
            <a:r>
              <a:rPr lang="en-US" altLang="ja-JP" sz="2000" dirty="0"/>
              <a:t>: 2016/07/10) </a:t>
            </a:r>
          </a:p>
          <a:p>
            <a:pPr marL="342900" indent="-342900">
              <a:buFont typeface="Arial" panose="020B0604020202020204" pitchFamily="34" charset="0"/>
              <a:buChar char="•"/>
            </a:pPr>
            <a:r>
              <a:rPr lang="ja-JP" altLang="en-US"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古くて新しい、電子メール暗号化対応とその手法　－ ＠</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IT</a:t>
            </a:r>
            <a:r>
              <a:rPr lang="ja-JP" altLang="en-US" sz="2000" dirty="0" err="1">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a:t>
            </a:r>
            <a:r>
              <a:rPr lang="en-US" altLang="ja-JP" sz="2000" dirty="0" err="1">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ITmedia</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 </a:t>
            </a:r>
            <a:r>
              <a:rPr lang="en-US" altLang="ja-JP" sz="2000" dirty="0" err="1">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Inc</a:t>
            </a:r>
            <a:r>
              <a:rPr lang="ja-JP" altLang="en-US" sz="2000" dirty="0" err="1">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2016    </a:t>
            </a:r>
            <a:r>
              <a:rPr lang="en-US" altLang="ja-JP" sz="2000" dirty="0">
                <a:hlinkClick r:id="rId3"/>
              </a:rPr>
              <a:t>http://www.atmarkit.co.jp/fsecurity/rensai/mailsec04/mailsec01.html</a:t>
            </a:r>
            <a:endParaRPr lang="en-US" altLang="ja-JP" sz="2000" dirty="0"/>
          </a:p>
          <a:p>
            <a:pPr lvl="1"/>
            <a:r>
              <a:rPr lang="en-US" altLang="ja-JP" sz="2000" dirty="0"/>
              <a:t>(</a:t>
            </a:r>
            <a:r>
              <a:rPr lang="ja-JP" altLang="en-US" sz="2000" dirty="0"/>
              <a:t>訪問日</a:t>
            </a:r>
            <a:r>
              <a:rPr lang="en-US" altLang="ja-JP" sz="2000" dirty="0"/>
              <a:t>: 2016/07/10)</a:t>
            </a:r>
          </a:p>
          <a:p>
            <a:pPr marL="342900" indent="-342900">
              <a:buFont typeface="Arial" panose="020B0604020202020204" pitchFamily="34" charset="0"/>
              <a:buChar char="•"/>
            </a:pPr>
            <a:r>
              <a:rPr lang="ja-JP" altLang="en-US"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メール受信方式は、</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POP</a:t>
            </a:r>
            <a:r>
              <a:rPr lang="ja-JP" altLang="en-US"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と</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IMAP</a:t>
            </a:r>
            <a:r>
              <a:rPr lang="ja-JP" altLang="en-US" sz="2000" dirty="0" err="1">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a:t>
            </a:r>
            <a:r>
              <a:rPr lang="ja-JP" altLang="en-US"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どっちが便利？</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a:t>
            </a:r>
            <a:r>
              <a:rPr lang="ja-JP" altLang="en-US"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まなぶ</a:t>
            </a:r>
            <a:r>
              <a:rPr lang="ja-JP" altLang="en-US" sz="2000" dirty="0" err="1">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ろぐ</a:t>
            </a:r>
            <a:r>
              <a:rPr lang="ja-JP" altLang="en-US"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 </a:t>
            </a:r>
            <a:r>
              <a:rPr lang="ja-JP" altLang="en-US"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デザインオフィススズキ ，</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2014</a:t>
            </a:r>
            <a:r>
              <a:rPr lang="ja-JP" altLang="en-US" sz="2000" dirty="0"/>
              <a:t>　　</a:t>
            </a:r>
            <a:r>
              <a:rPr lang="en-US" altLang="ja-JP" sz="2000" dirty="0">
                <a:hlinkClick r:id="rId4"/>
              </a:rPr>
              <a:t>http://manablog.dosuzuki.com/diary/post-1963/</a:t>
            </a:r>
            <a:endParaRPr lang="en-US" altLang="ja-JP" sz="2000" dirty="0"/>
          </a:p>
          <a:p>
            <a:pPr lvl="1"/>
            <a:r>
              <a:rPr lang="en-US" altLang="ja-JP" sz="2000" dirty="0"/>
              <a:t>(</a:t>
            </a:r>
            <a:r>
              <a:rPr lang="ja-JP" altLang="en-US" sz="2000" dirty="0"/>
              <a:t>訪問日</a:t>
            </a:r>
            <a:r>
              <a:rPr lang="en-US" altLang="ja-JP" sz="2000" dirty="0"/>
              <a:t>: 2016/07/10)</a:t>
            </a:r>
          </a:p>
        </p:txBody>
      </p:sp>
    </p:spTree>
    <p:extLst>
      <p:ext uri="{BB962C8B-B14F-4D97-AF65-F5344CB8AC3E}">
        <p14:creationId xmlns:p14="http://schemas.microsoft.com/office/powerpoint/2010/main" val="48300355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252000" y="481092"/>
            <a:ext cx="8640000" cy="815160"/>
            <a:chOff x="252000" y="481092"/>
            <a:chExt cx="8640000" cy="815160"/>
          </a:xfrm>
        </p:grpSpPr>
        <p:sp>
          <p:nvSpPr>
            <p:cNvPr id="8" name="テキスト ボックス 7"/>
            <p:cNvSpPr txBox="1"/>
            <p:nvPr/>
          </p:nvSpPr>
          <p:spPr>
            <a:xfrm>
              <a:off x="252000" y="481092"/>
              <a:ext cx="6955750" cy="769441"/>
            </a:xfrm>
            <a:prstGeom prst="rect">
              <a:avLst/>
            </a:prstGeom>
            <a:noFill/>
          </p:spPr>
          <p:txBody>
            <a:bodyPr wrap="none" rtlCol="0">
              <a:spAutoFit/>
            </a:bodyPr>
            <a:lstStyle/>
            <a:p>
              <a:r>
                <a:rPr lang="ja-JP" altLang="en-US" sz="4400" dirty="0"/>
                <a:t>電子メール </a:t>
              </a:r>
              <a:r>
                <a:rPr lang="en-US" altLang="ja-JP" sz="4400" dirty="0"/>
                <a:t>(e-mail) </a:t>
              </a:r>
              <a:r>
                <a:rPr lang="ja-JP" altLang="en-US" sz="4400" dirty="0"/>
                <a:t>とは</a:t>
              </a:r>
              <a:endParaRPr kumimoji="1" lang="ja-JP" altLang="en-US" sz="4400" dirty="0"/>
            </a:p>
          </p:txBody>
        </p:sp>
        <p:sp>
          <p:nvSpPr>
            <p:cNvPr id="9" name="正方形/長方形 8"/>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正方形/長方形 5"/>
          <p:cNvSpPr/>
          <p:nvPr/>
        </p:nvSpPr>
        <p:spPr>
          <a:xfrm>
            <a:off x="252000" y="1629081"/>
            <a:ext cx="8649625" cy="1384995"/>
          </a:xfrm>
          <a:prstGeom prst="rect">
            <a:avLst/>
          </a:prstGeom>
          <a:ln w="25400">
            <a:solidFill>
              <a:srgbClr val="CC99FF"/>
            </a:solidFill>
          </a:ln>
        </p:spPr>
        <p:txBody>
          <a:bodyPr wrap="square">
            <a:spAutoFit/>
          </a:bodyPr>
          <a:lstStyle/>
          <a:p>
            <a:r>
              <a:rPr lang="ja-JP" altLang="en-US" sz="28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電子メール</a:t>
            </a:r>
            <a:endParaRPr lang="en-US" altLang="ja-JP" sz="28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a:p>
            <a:r>
              <a:rPr lang="ja-JP" altLang="en-US" sz="2800" dirty="0"/>
              <a:t>ネットワークを通じてやりとりするメッセージの一つ</a:t>
            </a:r>
            <a:endParaRPr lang="en-US" altLang="ja-JP" sz="2800" dirty="0"/>
          </a:p>
        </p:txBody>
      </p:sp>
      <p:sp>
        <p:nvSpPr>
          <p:cNvPr id="2" name="テキスト ボックス 1"/>
          <p:cNvSpPr txBox="1"/>
          <p:nvPr/>
        </p:nvSpPr>
        <p:spPr>
          <a:xfrm>
            <a:off x="1427549" y="3480200"/>
            <a:ext cx="6288902" cy="954107"/>
          </a:xfrm>
          <a:prstGeom prst="rect">
            <a:avLst/>
          </a:prstGeom>
          <a:noFill/>
        </p:spPr>
        <p:txBody>
          <a:bodyPr wrap="none" rtlCol="0">
            <a:spAutoFit/>
          </a:bodyPr>
          <a:lstStyle/>
          <a:p>
            <a:pPr algn="ctr"/>
            <a:r>
              <a:rPr kumimoji="1" lang="ja-JP" altLang="en-US" sz="2800" dirty="0"/>
              <a:t>携帯メール，</a:t>
            </a:r>
            <a:r>
              <a:rPr kumimoji="1" lang="en-US" altLang="ja-JP" sz="2800" dirty="0"/>
              <a:t>web</a:t>
            </a:r>
            <a:r>
              <a:rPr kumimoji="1" lang="ja-JP" altLang="en-US" sz="2800" dirty="0"/>
              <a:t>メール，</a:t>
            </a:r>
            <a:endParaRPr kumimoji="1" lang="en-US" altLang="ja-JP" sz="2800" dirty="0"/>
          </a:p>
          <a:p>
            <a:pPr algn="ctr"/>
            <a:r>
              <a:rPr kumimoji="1" lang="en-US" altLang="ja-JP" sz="2800" dirty="0"/>
              <a:t>PC</a:t>
            </a:r>
            <a:r>
              <a:rPr kumimoji="1" lang="ja-JP" altLang="en-US" sz="2800" dirty="0"/>
              <a:t>のメールソフトを介したメールなど</a:t>
            </a:r>
          </a:p>
        </p:txBody>
      </p:sp>
      <p:sp>
        <p:nvSpPr>
          <p:cNvPr id="3" name="正方形/長方形 2"/>
          <p:cNvSpPr/>
          <p:nvPr/>
        </p:nvSpPr>
        <p:spPr>
          <a:xfrm>
            <a:off x="261625" y="4809931"/>
            <a:ext cx="8640000" cy="1384995"/>
          </a:xfrm>
          <a:prstGeom prst="rect">
            <a:avLst/>
          </a:prstGeom>
        </p:spPr>
        <p:txBody>
          <a:bodyPr wrap="square">
            <a:spAutoFit/>
          </a:bodyPr>
          <a:lstStyle/>
          <a:p>
            <a:pPr marL="457200" indent="-457200">
              <a:buFont typeface="Arial" panose="020B0604020202020204" pitchFamily="34" charset="0"/>
              <a:buChar char="•"/>
            </a:pPr>
            <a:r>
              <a:rPr lang="ja-JP" altLang="en-US" sz="2800" dirty="0"/>
              <a:t>配送にはサーバ・クライアントシステムを使用</a:t>
            </a:r>
            <a:endParaRPr lang="en-US" altLang="ja-JP" sz="2800" dirty="0"/>
          </a:p>
          <a:p>
            <a:pPr marL="914400" lvl="1" indent="-457200">
              <a:buFontTx/>
              <a:buChar char="-"/>
            </a:pPr>
            <a:r>
              <a:rPr lang="ja-JP" altLang="en-US" sz="2800" dirty="0"/>
              <a:t>サーバ：</a:t>
            </a:r>
            <a:r>
              <a:rPr lang="en-US" altLang="ja-JP" sz="2800" dirty="0">
                <a:solidFill>
                  <a:srgbClr val="FF0000"/>
                </a:solidFill>
              </a:rPr>
              <a:t>MTA (</a:t>
            </a:r>
            <a:r>
              <a:rPr lang="ja-JP" altLang="en-US" sz="2800" dirty="0">
                <a:solidFill>
                  <a:srgbClr val="FF0000"/>
                </a:solidFill>
              </a:rPr>
              <a:t>メールサーバ</a:t>
            </a:r>
            <a:r>
              <a:rPr lang="en-US" altLang="ja-JP" sz="2800" dirty="0">
                <a:solidFill>
                  <a:srgbClr val="FF0000"/>
                </a:solidFill>
              </a:rPr>
              <a:t>)</a:t>
            </a:r>
          </a:p>
          <a:p>
            <a:pPr marL="914400" lvl="1" indent="-457200">
              <a:buFontTx/>
              <a:buChar char="-"/>
            </a:pPr>
            <a:r>
              <a:rPr lang="ja-JP" altLang="en-US" sz="2800" dirty="0"/>
              <a:t>クライアント：</a:t>
            </a:r>
            <a:r>
              <a:rPr lang="en-US" altLang="ja-JP" sz="2800" dirty="0">
                <a:solidFill>
                  <a:srgbClr val="FF0000"/>
                </a:solidFill>
              </a:rPr>
              <a:t>MUA (</a:t>
            </a:r>
            <a:r>
              <a:rPr lang="ja-JP" altLang="en-US" sz="2800" dirty="0">
                <a:solidFill>
                  <a:srgbClr val="FF0000"/>
                </a:solidFill>
              </a:rPr>
              <a:t>メールソフト</a:t>
            </a:r>
            <a:r>
              <a:rPr lang="en-US" altLang="ja-JP" sz="2800" dirty="0">
                <a:solidFill>
                  <a:srgbClr val="FF0000"/>
                </a:solidFill>
              </a:rPr>
              <a:t>)</a:t>
            </a:r>
          </a:p>
        </p:txBody>
      </p:sp>
    </p:spTree>
    <p:extLst>
      <p:ext uri="{BB962C8B-B14F-4D97-AF65-F5344CB8AC3E}">
        <p14:creationId xmlns:p14="http://schemas.microsoft.com/office/powerpoint/2010/main" val="307869568"/>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2000" y="481092"/>
            <a:ext cx="8640000" cy="815160"/>
            <a:chOff x="252000" y="481092"/>
            <a:chExt cx="8640000" cy="815160"/>
          </a:xfrm>
        </p:grpSpPr>
        <p:sp>
          <p:nvSpPr>
            <p:cNvPr id="5" name="テキスト ボックス 4"/>
            <p:cNvSpPr txBox="1"/>
            <p:nvPr/>
          </p:nvSpPr>
          <p:spPr>
            <a:xfrm>
              <a:off x="252000" y="481092"/>
              <a:ext cx="3288080" cy="769441"/>
            </a:xfrm>
            <a:prstGeom prst="rect">
              <a:avLst/>
            </a:prstGeom>
            <a:noFill/>
          </p:spPr>
          <p:txBody>
            <a:bodyPr wrap="none" rtlCol="0">
              <a:spAutoFit/>
            </a:bodyPr>
            <a:lstStyle/>
            <a:p>
              <a:r>
                <a:rPr lang="ja-JP" altLang="en-US" sz="4400" dirty="0"/>
                <a:t>参考文献</a:t>
              </a:r>
              <a:r>
                <a:rPr lang="en-US" altLang="ja-JP" sz="4400" dirty="0"/>
                <a:t>(2)</a:t>
              </a:r>
              <a:endParaRPr kumimoji="1" lang="ja-JP" altLang="en-US" sz="4400" dirty="0"/>
            </a:p>
          </p:txBody>
        </p:sp>
        <p:sp>
          <p:nvSpPr>
            <p:cNvPr id="6" name="正方形/長方形 5"/>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正方形/長方形 6"/>
          <p:cNvSpPr/>
          <p:nvPr/>
        </p:nvSpPr>
        <p:spPr>
          <a:xfrm>
            <a:off x="252000" y="1750238"/>
            <a:ext cx="8640000" cy="4708981"/>
          </a:xfrm>
          <a:prstGeom prst="rect">
            <a:avLst/>
          </a:prstGeom>
        </p:spPr>
        <p:txBody>
          <a:bodyPr wrap="square">
            <a:spAutoFit/>
          </a:bodyPr>
          <a:lstStyle/>
          <a:p>
            <a:pPr marL="342900" indent="-342900">
              <a:buFont typeface="Arial" panose="020B0604020202020204" pitchFamily="34" charset="0"/>
              <a:buChar char="•"/>
            </a:pP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IMAP</a:t>
            </a:r>
            <a:r>
              <a:rPr lang="ja-JP" altLang="en-US"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と</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POP</a:t>
            </a:r>
            <a:r>
              <a:rPr lang="ja-JP" altLang="en-US"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の違いを比較してみた。メリットデメリットは？</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a:t>
            </a:r>
            <a:r>
              <a:rPr lang="ja-JP" altLang="en-US"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ケンズニュース～旬で話題の時事ニュース分かりやすくまとめました</a:t>
            </a:r>
            <a:r>
              <a:rPr lang="ja-JP" altLang="en-US" sz="2000" dirty="0" err="1">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2016</a:t>
            </a:r>
            <a:br>
              <a:rPr lang="en-US" altLang="ja-JP" sz="2000" dirty="0"/>
            </a:br>
            <a:r>
              <a:rPr lang="en-US" altLang="ja-JP" sz="2000" dirty="0">
                <a:hlinkClick r:id="rId2"/>
              </a:rPr>
              <a:t>http://kensnews.net/?p=604</a:t>
            </a:r>
            <a:endParaRPr lang="ja-JP" altLang="en-US" sz="2000" dirty="0"/>
          </a:p>
          <a:p>
            <a:pPr lvl="1"/>
            <a:r>
              <a:rPr lang="en-US" altLang="ja-JP" sz="2000" dirty="0"/>
              <a:t>(</a:t>
            </a:r>
            <a:r>
              <a:rPr lang="ja-JP" altLang="en-US" sz="2000" dirty="0"/>
              <a:t>訪問日</a:t>
            </a:r>
            <a:r>
              <a:rPr lang="en-US" altLang="ja-JP" sz="2000" dirty="0"/>
              <a:t>: 2016/07/10) </a:t>
            </a:r>
          </a:p>
          <a:p>
            <a:pPr marL="342900" indent="-342900">
              <a:buFont typeface="Arial" panose="020B0604020202020204" pitchFamily="34" charset="0"/>
              <a:buChar char="•"/>
            </a:pP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IT</a:t>
            </a:r>
            <a:r>
              <a:rPr lang="ja-JP" altLang="en-US"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用語辞典 </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e-Words</a:t>
            </a:r>
            <a:r>
              <a:rPr lang="ja-JP" altLang="en-US" sz="2000" dirty="0" err="1">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a:t>
            </a:r>
            <a:r>
              <a:rPr lang="ja-JP" altLang="en-US"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株式会社インセプト，</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2016</a:t>
            </a:r>
            <a:r>
              <a:rPr lang="ja-JP" altLang="en-US" sz="2000" dirty="0" err="1">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a:t>
            </a:r>
            <a:br>
              <a:rPr lang="en-US" altLang="ja-JP" sz="2000" dirty="0"/>
            </a:br>
            <a:r>
              <a:rPr lang="en-US" altLang="ja-JP" sz="2000" dirty="0">
                <a:hlinkClick r:id="rId3"/>
              </a:rPr>
              <a:t>http://e-words.jp/</a:t>
            </a:r>
            <a:endParaRPr lang="en-US" altLang="ja-JP" sz="2000" dirty="0"/>
          </a:p>
          <a:p>
            <a:pPr lvl="1"/>
            <a:r>
              <a:rPr lang="en-US" altLang="ja-JP" sz="2000" dirty="0"/>
              <a:t>(</a:t>
            </a:r>
            <a:r>
              <a:rPr lang="ja-JP" altLang="en-US" sz="2000" dirty="0"/>
              <a:t>訪問日</a:t>
            </a:r>
            <a:r>
              <a:rPr lang="en-US" altLang="ja-JP" sz="2000" dirty="0"/>
              <a:t>:</a:t>
            </a:r>
            <a:r>
              <a:rPr lang="ja-JP" altLang="en-US" sz="2000" dirty="0"/>
              <a:t> </a:t>
            </a:r>
            <a:r>
              <a:rPr lang="en-US" altLang="ja-JP" sz="2000" dirty="0"/>
              <a:t>2016/07/10)</a:t>
            </a:r>
          </a:p>
          <a:p>
            <a:pPr marL="342900" indent="-342900">
              <a:buFont typeface="Arial" panose="020B0604020202020204" pitchFamily="34" charset="0"/>
              <a:buChar char="•"/>
            </a:pPr>
            <a:r>
              <a:rPr lang="ja-JP" altLang="en-US"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一般財団法人日本情報経済社会推進協会　電子署名・認証センター，</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JIPDEC</a:t>
            </a:r>
            <a:r>
              <a:rPr lang="ja-JP" altLang="en-US" sz="2000" dirty="0" err="1">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2016</a:t>
            </a:r>
            <a:r>
              <a:rPr lang="ja-JP" altLang="en-US" sz="2000" dirty="0" err="1">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a:t>
            </a:r>
            <a:b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br>
            <a:r>
              <a:rPr lang="en-US" altLang="ja-JP" sz="2000" dirty="0">
                <a:hlinkClick r:id="rId4"/>
              </a:rPr>
              <a:t>http://esac.jipdec.or.jp/index.html</a:t>
            </a:r>
            <a:br>
              <a:rPr lang="en-US" altLang="ja-JP" sz="2000" dirty="0"/>
            </a:br>
            <a:r>
              <a:rPr lang="en-US" altLang="ja-JP" sz="2000" dirty="0"/>
              <a:t>(</a:t>
            </a:r>
            <a:r>
              <a:rPr lang="ja-JP" altLang="en-US" sz="2000" dirty="0"/>
              <a:t>訪問日</a:t>
            </a:r>
            <a:r>
              <a:rPr lang="en-US" altLang="ja-JP" sz="2000" dirty="0"/>
              <a:t>:</a:t>
            </a:r>
            <a:r>
              <a:rPr lang="ja-JP" altLang="en-US" sz="2000" dirty="0"/>
              <a:t> </a:t>
            </a:r>
            <a:r>
              <a:rPr lang="en-US" altLang="ja-JP" sz="2000" dirty="0"/>
              <a:t>2016/07/10)</a:t>
            </a:r>
          </a:p>
          <a:p>
            <a:pPr marL="342900" indent="-342900">
              <a:buFont typeface="Arial" panose="020B0604020202020204" pitchFamily="34" charset="0"/>
              <a:buChar char="•"/>
            </a:pPr>
            <a:r>
              <a:rPr lang="en-US" altLang="ja-JP" sz="2000" dirty="0" err="1">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Email_client</a:t>
            </a:r>
            <a:r>
              <a:rPr lang="ja-JP" altLang="en-US" sz="2000" dirty="0" err="1">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Wikipedia</a:t>
            </a:r>
            <a:r>
              <a:rPr lang="ja-JP" altLang="en-US" sz="2000" dirty="0" err="1">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2016</a:t>
            </a:r>
            <a:br>
              <a:rPr lang="en-US" altLang="ja-JP" sz="2000" dirty="0"/>
            </a:br>
            <a:r>
              <a:rPr lang="en-US" altLang="ja-JP" sz="2000" dirty="0">
                <a:hlinkClick r:id="rId5"/>
              </a:rPr>
              <a:t>https://en.wikipedia.org/wiki/Email_client</a:t>
            </a:r>
            <a:br>
              <a:rPr lang="en-US" altLang="ja-JP" sz="2000" dirty="0"/>
            </a:br>
            <a:r>
              <a:rPr lang="en-US" altLang="ja-JP" sz="2000" dirty="0"/>
              <a:t>(</a:t>
            </a:r>
            <a:r>
              <a:rPr lang="ja-JP" altLang="en-US" sz="2000" dirty="0"/>
              <a:t>訪問日</a:t>
            </a:r>
            <a:r>
              <a:rPr lang="en-US" altLang="ja-JP" sz="2000" dirty="0"/>
              <a:t>:</a:t>
            </a:r>
            <a:r>
              <a:rPr lang="ja-JP" altLang="en-US" sz="2000" dirty="0"/>
              <a:t> </a:t>
            </a:r>
            <a:r>
              <a:rPr lang="en-US" altLang="ja-JP" sz="2000" dirty="0"/>
              <a:t>2016/07/10)</a:t>
            </a:r>
          </a:p>
        </p:txBody>
      </p:sp>
    </p:spTree>
    <p:extLst>
      <p:ext uri="{BB962C8B-B14F-4D97-AF65-F5344CB8AC3E}">
        <p14:creationId xmlns:p14="http://schemas.microsoft.com/office/powerpoint/2010/main" val="1948581576"/>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2000" y="481092"/>
            <a:ext cx="8640000" cy="815160"/>
            <a:chOff x="252000" y="481092"/>
            <a:chExt cx="8640000" cy="815160"/>
          </a:xfrm>
        </p:grpSpPr>
        <p:sp>
          <p:nvSpPr>
            <p:cNvPr id="5" name="テキスト ボックス 4"/>
            <p:cNvSpPr txBox="1"/>
            <p:nvPr/>
          </p:nvSpPr>
          <p:spPr>
            <a:xfrm>
              <a:off x="252000" y="481092"/>
              <a:ext cx="3288080" cy="769441"/>
            </a:xfrm>
            <a:prstGeom prst="rect">
              <a:avLst/>
            </a:prstGeom>
            <a:noFill/>
          </p:spPr>
          <p:txBody>
            <a:bodyPr wrap="none" rtlCol="0">
              <a:spAutoFit/>
            </a:bodyPr>
            <a:lstStyle/>
            <a:p>
              <a:r>
                <a:rPr lang="ja-JP" altLang="en-US" sz="4400" dirty="0"/>
                <a:t>参考文献</a:t>
              </a:r>
              <a:r>
                <a:rPr lang="en-US" altLang="ja-JP" sz="4400" dirty="0"/>
                <a:t>(3)</a:t>
              </a:r>
              <a:endParaRPr kumimoji="1" lang="ja-JP" altLang="en-US" sz="4400" dirty="0"/>
            </a:p>
          </p:txBody>
        </p:sp>
        <p:sp>
          <p:nvSpPr>
            <p:cNvPr id="6" name="正方形/長方形 5"/>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p:cNvSpPr/>
          <p:nvPr/>
        </p:nvSpPr>
        <p:spPr>
          <a:xfrm>
            <a:off x="252000" y="1750238"/>
            <a:ext cx="8640000" cy="3785652"/>
          </a:xfrm>
          <a:prstGeom prst="rect">
            <a:avLst/>
          </a:prstGeom>
        </p:spPr>
        <p:txBody>
          <a:bodyPr wrap="square">
            <a:spAutoFit/>
          </a:bodyPr>
          <a:lstStyle/>
          <a:p>
            <a:pPr marL="342900" indent="-342900">
              <a:buFont typeface="Arial" panose="020B0604020202020204" pitchFamily="34" charset="0"/>
              <a:buChar char="•"/>
            </a:pPr>
            <a:r>
              <a:rPr lang="ja-JP" altLang="en-US"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メールの送受信を暗号化する</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POP3s</a:t>
            </a:r>
            <a:r>
              <a:rPr lang="ja-JP" altLang="en-US"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IMAP4s</a:t>
            </a:r>
            <a:r>
              <a:rPr lang="ja-JP" altLang="en-US"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SMTPs</a:t>
            </a:r>
            <a:r>
              <a:rPr lang="ja-JP" altLang="en-US"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over SSL</a:t>
            </a:r>
            <a:r>
              <a:rPr lang="ja-JP" altLang="en-US"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）とは － ＠</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IT</a:t>
            </a:r>
            <a:r>
              <a:rPr lang="ja-JP" altLang="en-US" sz="2000" dirty="0" err="1">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a:t>
            </a:r>
            <a:r>
              <a:rPr lang="ja-JP" altLang="en-US"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a:t>
            </a:r>
            <a:r>
              <a:rPr lang="en-US" altLang="ja-JP" sz="2000" dirty="0" err="1">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ITmedia</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 </a:t>
            </a:r>
            <a:r>
              <a:rPr lang="en-US" altLang="ja-JP" sz="2000" dirty="0" err="1">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Inc</a:t>
            </a:r>
            <a:r>
              <a:rPr lang="ja-JP" altLang="en-US" sz="2000" dirty="0" err="1">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2016</a:t>
            </a:r>
            <a:br>
              <a:rPr lang="en-US" altLang="ja-JP" sz="2000" dirty="0"/>
            </a:br>
            <a:r>
              <a:rPr lang="en-US" altLang="ja-JP" sz="2000" dirty="0">
                <a:hlinkClick r:id="rId2"/>
              </a:rPr>
              <a:t>http://www.atmarkit.co.jp/fwin2k/win2ktips/973mailovssl/mailovssl.html</a:t>
            </a:r>
            <a:endParaRPr lang="ja-JP" altLang="en-US" sz="2000" dirty="0"/>
          </a:p>
          <a:p>
            <a:pPr lvl="1"/>
            <a:r>
              <a:rPr lang="en-US" altLang="ja-JP" sz="2000" dirty="0"/>
              <a:t>(</a:t>
            </a:r>
            <a:r>
              <a:rPr lang="ja-JP" altLang="en-US" sz="2000" dirty="0"/>
              <a:t>訪問日</a:t>
            </a:r>
            <a:r>
              <a:rPr lang="en-US" altLang="ja-JP" sz="2000" dirty="0"/>
              <a:t>: 2016/07/10) </a:t>
            </a:r>
          </a:p>
          <a:p>
            <a:pPr marL="342900" indent="-342900">
              <a:buFont typeface="Arial" panose="020B0604020202020204" pitchFamily="34" charset="0"/>
              <a:buChar char="•"/>
            </a:pP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OpenSSL</a:t>
            </a:r>
            <a:r>
              <a:rPr lang="ja-JP" altLang="en-US"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日本語サイト</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 The Open Source toolkit for SSL/TLS</a:t>
            </a:r>
            <a:r>
              <a:rPr lang="ja-JP" altLang="en-US" sz="2000" dirty="0" err="1">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The OpenSSL Project</a:t>
            </a:r>
            <a:r>
              <a:rPr lang="ja-JP" altLang="en-US" sz="2000" dirty="0" err="1">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1999 </a:t>
            </a:r>
            <a:br>
              <a:rPr lang="en-US" altLang="ja-JP" sz="2000" dirty="0"/>
            </a:br>
            <a:r>
              <a:rPr lang="en-US" altLang="ja-JP" sz="2000" dirty="0">
                <a:hlinkClick r:id="rId3"/>
              </a:rPr>
              <a:t>http://www.infoscience.co.jp/technical/openssl/</a:t>
            </a:r>
            <a:br>
              <a:rPr lang="en-US" altLang="ja-JP" sz="2000" dirty="0"/>
            </a:br>
            <a:r>
              <a:rPr lang="en-US" altLang="ja-JP" sz="2000" dirty="0"/>
              <a:t>(</a:t>
            </a:r>
            <a:r>
              <a:rPr lang="ja-JP" altLang="en-US" sz="2000" dirty="0"/>
              <a:t>訪問日</a:t>
            </a:r>
            <a:r>
              <a:rPr lang="en-US" altLang="ja-JP" sz="2000" dirty="0"/>
              <a:t>:</a:t>
            </a:r>
            <a:r>
              <a:rPr lang="ja-JP" altLang="en-US" sz="2000" dirty="0"/>
              <a:t> </a:t>
            </a:r>
            <a:r>
              <a:rPr lang="en-US" altLang="ja-JP" sz="2000" dirty="0"/>
              <a:t>2016/07/10)</a:t>
            </a:r>
          </a:p>
          <a:p>
            <a:pPr marL="342900" indent="-342900">
              <a:buFont typeface="Arial" panose="020B0604020202020204" pitchFamily="34" charset="0"/>
              <a:buChar char="•"/>
            </a:pPr>
            <a:r>
              <a:rPr lang="ja-JP" altLang="en-US"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ネットワークプログラミングの基礎知識，</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68user</a:t>
            </a:r>
            <a:r>
              <a:rPr lang="ja-JP" altLang="en-US" sz="2000" dirty="0" err="1">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2007</a:t>
            </a:r>
            <a:r>
              <a:rPr lang="ja-JP" altLang="en-US" sz="2000" dirty="0" err="1">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a:t>
            </a:r>
            <a:b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br>
            <a:r>
              <a:rPr lang="en-US" altLang="ja-JP" sz="2000" dirty="0">
                <a:hlinkClick r:id="rId4"/>
              </a:rPr>
              <a:t>http://esac.jipdec.or.jp/index.html</a:t>
            </a:r>
            <a:br>
              <a:rPr lang="en-US" altLang="ja-JP" sz="2000" dirty="0"/>
            </a:br>
            <a:r>
              <a:rPr lang="en-US" altLang="ja-JP" sz="2000" dirty="0"/>
              <a:t>(</a:t>
            </a:r>
            <a:r>
              <a:rPr lang="ja-JP" altLang="en-US" sz="2000" dirty="0"/>
              <a:t>訪問日</a:t>
            </a:r>
            <a:r>
              <a:rPr lang="en-US" altLang="ja-JP" sz="2000" dirty="0"/>
              <a:t>:</a:t>
            </a:r>
            <a:r>
              <a:rPr lang="ja-JP" altLang="en-US" sz="2000" dirty="0"/>
              <a:t> </a:t>
            </a:r>
            <a:r>
              <a:rPr lang="en-US" altLang="ja-JP" sz="2000" dirty="0"/>
              <a:t>2016/07/10)</a:t>
            </a:r>
          </a:p>
        </p:txBody>
      </p:sp>
    </p:spTree>
    <p:extLst>
      <p:ext uri="{BB962C8B-B14F-4D97-AF65-F5344CB8AC3E}">
        <p14:creationId xmlns:p14="http://schemas.microsoft.com/office/powerpoint/2010/main" val="603600102"/>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2000" y="481092"/>
            <a:ext cx="8640000" cy="815160"/>
            <a:chOff x="252000" y="481092"/>
            <a:chExt cx="8640000" cy="815160"/>
          </a:xfrm>
        </p:grpSpPr>
        <p:sp>
          <p:nvSpPr>
            <p:cNvPr id="5" name="テキスト ボックス 4"/>
            <p:cNvSpPr txBox="1"/>
            <p:nvPr/>
          </p:nvSpPr>
          <p:spPr>
            <a:xfrm>
              <a:off x="252000" y="481092"/>
              <a:ext cx="3288080" cy="769441"/>
            </a:xfrm>
            <a:prstGeom prst="rect">
              <a:avLst/>
            </a:prstGeom>
            <a:noFill/>
          </p:spPr>
          <p:txBody>
            <a:bodyPr wrap="none" rtlCol="0">
              <a:spAutoFit/>
            </a:bodyPr>
            <a:lstStyle/>
            <a:p>
              <a:r>
                <a:rPr lang="ja-JP" altLang="en-US" sz="4400" dirty="0"/>
                <a:t>参考文献</a:t>
              </a:r>
              <a:r>
                <a:rPr lang="en-US" altLang="ja-JP" sz="4400" dirty="0"/>
                <a:t>(4)</a:t>
              </a:r>
              <a:endParaRPr kumimoji="1" lang="ja-JP" altLang="en-US" sz="4400" dirty="0"/>
            </a:p>
          </p:txBody>
        </p:sp>
        <p:sp>
          <p:nvSpPr>
            <p:cNvPr id="6" name="正方形/長方形 5"/>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正方形/長方形 6"/>
          <p:cNvSpPr/>
          <p:nvPr/>
        </p:nvSpPr>
        <p:spPr>
          <a:xfrm>
            <a:off x="252000" y="1750238"/>
            <a:ext cx="8640000" cy="5632311"/>
          </a:xfrm>
          <a:prstGeom prst="rect">
            <a:avLst/>
          </a:prstGeom>
        </p:spPr>
        <p:txBody>
          <a:bodyPr wrap="square">
            <a:spAutoFit/>
          </a:bodyPr>
          <a:lstStyle/>
          <a:p>
            <a:pPr marL="342900" indent="-342900">
              <a:buFont typeface="Arial" panose="020B0604020202020204" pitchFamily="34" charset="0"/>
              <a:buChar char="•"/>
            </a:pPr>
            <a:r>
              <a:rPr lang="ja-JP" altLang="en-US"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共通鍵暗号方式，</a:t>
            </a:r>
            <a:r>
              <a:rPr lang="en-US" altLang="ja-JP" sz="2000" dirty="0" err="1">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CapmNetwork</a:t>
            </a:r>
            <a:r>
              <a:rPr lang="ja-JP" altLang="en-US" sz="2000" dirty="0" err="1">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2015</a:t>
            </a:r>
            <a:br>
              <a:rPr lang="en-US" altLang="ja-JP" sz="2000" dirty="0"/>
            </a:br>
            <a:r>
              <a:rPr lang="en-US" altLang="ja-JP" sz="2000" dirty="0">
                <a:hlinkClick r:id="rId2"/>
              </a:rPr>
              <a:t>http://capm-network.com/?tag=%E5%85%B1%E9%80%9A%E9%8D%B5%E6%9A%97%E5%8F%B7%E6%96%B9%E5%BC%8F</a:t>
            </a:r>
            <a:br>
              <a:rPr lang="en-US" altLang="ja-JP" sz="2000" dirty="0"/>
            </a:br>
            <a:r>
              <a:rPr lang="en-US" altLang="ja-JP" sz="2000" dirty="0"/>
              <a:t>(</a:t>
            </a:r>
            <a:r>
              <a:rPr lang="ja-JP" altLang="en-US" sz="2000" dirty="0"/>
              <a:t>訪問日</a:t>
            </a:r>
            <a:r>
              <a:rPr lang="en-US" altLang="ja-JP" sz="2000" dirty="0"/>
              <a:t>:</a:t>
            </a:r>
            <a:r>
              <a:rPr lang="ja-JP" altLang="en-US" sz="2000" dirty="0"/>
              <a:t> </a:t>
            </a:r>
            <a:r>
              <a:rPr lang="en-US" altLang="ja-JP" sz="2000" dirty="0"/>
              <a:t>2016/07/10)</a:t>
            </a:r>
          </a:p>
          <a:p>
            <a:pPr marL="342900" indent="-342900">
              <a:buFont typeface="Arial" panose="020B0604020202020204" pitchFamily="34" charset="0"/>
              <a:buChar char="•"/>
            </a:pP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3</a:t>
            </a:r>
            <a:r>
              <a:rPr lang="ja-JP" altLang="en-US"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分間 </a:t>
            </a:r>
            <a:r>
              <a:rPr lang="en-US" altLang="ja-JP" sz="2000" dirty="0" err="1">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NetWorking</a:t>
            </a:r>
            <a:r>
              <a:rPr lang="ja-JP" altLang="en-US" sz="2000" dirty="0" err="1">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3 Minutes Networking</a:t>
            </a:r>
            <a:r>
              <a:rPr lang="ja-JP" altLang="en-US" sz="2000" dirty="0" err="1">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2002,</a:t>
            </a:r>
            <a:b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br>
            <a:r>
              <a:rPr lang="en-US" altLang="ja-JP" sz="2000" dirty="0"/>
              <a:t>(</a:t>
            </a:r>
            <a:r>
              <a:rPr lang="ja-JP" altLang="en-US" sz="2000" dirty="0"/>
              <a:t>訪問日</a:t>
            </a:r>
            <a:r>
              <a:rPr lang="en-US" altLang="ja-JP" sz="2000" dirty="0"/>
              <a:t>:</a:t>
            </a:r>
            <a:r>
              <a:rPr lang="ja-JP" altLang="en-US" sz="2000" dirty="0"/>
              <a:t> </a:t>
            </a:r>
            <a:r>
              <a:rPr lang="en-US" altLang="ja-JP" sz="2000" dirty="0"/>
              <a:t>2016/07/10)</a:t>
            </a:r>
            <a:br>
              <a:rPr lang="en-US" altLang="ja-JP" sz="2000" dirty="0"/>
            </a:br>
            <a:r>
              <a:rPr lang="en-US" altLang="ja-JP" sz="2000" dirty="0">
                <a:hlinkClick r:id="rId3"/>
              </a:rPr>
              <a:t>http://www5e.biglobe.ne.jp/%257eaji/3min/index.html</a:t>
            </a:r>
            <a:endParaRPr lang="en-US" altLang="ja-JP" sz="2000" dirty="0"/>
          </a:p>
          <a:p>
            <a:pPr marL="342900" indent="-342900">
              <a:buFont typeface="Arial" panose="020B0604020202020204" pitchFamily="34" charset="0"/>
              <a:buChar char="•"/>
            </a:pPr>
            <a:r>
              <a:rPr lang="ja-JP" altLang="en-US"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総務省－インターネット等を利用する方法による選挙運動の解禁等</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 (2009)</a:t>
            </a:r>
          </a:p>
          <a:p>
            <a:pPr lvl="1"/>
            <a:r>
              <a:rPr lang="en-US" altLang="ja-JP" sz="2000" dirty="0">
                <a:latin typeface="+mn-ea"/>
                <a:cs typeface="源柔ゴシックL等幅 Bold" panose="020B0609020203020207" pitchFamily="49" charset="-128"/>
              </a:rPr>
              <a:t>(</a:t>
            </a:r>
            <a:r>
              <a:rPr lang="ja-JP" altLang="en-US" sz="2000" dirty="0">
                <a:latin typeface="+mn-ea"/>
                <a:cs typeface="源柔ゴシックL等幅 Bold" panose="020B0609020203020207" pitchFamily="49" charset="-128"/>
              </a:rPr>
              <a:t>訪問日</a:t>
            </a:r>
            <a:r>
              <a:rPr lang="en-US" altLang="ja-JP" sz="2000" dirty="0">
                <a:latin typeface="+mn-ea"/>
                <a:cs typeface="源柔ゴシックL等幅 Bold" panose="020B0609020203020207" pitchFamily="49" charset="-128"/>
              </a:rPr>
              <a:t>: 2016/07/10)</a:t>
            </a:r>
          </a:p>
          <a:p>
            <a:pPr lvl="1"/>
            <a:r>
              <a:rPr lang="en-US" altLang="ja-JP" sz="2000" dirty="0">
                <a:latin typeface="+mn-ea"/>
                <a:cs typeface="源柔ゴシックL等幅 Bold" panose="020B0609020203020207" pitchFamily="49" charset="-128"/>
                <a:hlinkClick r:id="rId4"/>
              </a:rPr>
              <a:t>http://www.soumu.go.jp/senkyo/senkyo_s/naruhodo/naruhodo10_2.html</a:t>
            </a:r>
            <a:endParaRPr lang="en-US" altLang="ja-JP" sz="2000" dirty="0">
              <a:latin typeface="+mn-ea"/>
              <a:cs typeface="源柔ゴシックL等幅 Bold" panose="020B0609020203020207" pitchFamily="49" charset="-128"/>
            </a:endParaRPr>
          </a:p>
          <a:p>
            <a:pPr marL="342900" indent="-342900">
              <a:buFont typeface="Arial" panose="020B0604020202020204" pitchFamily="34" charset="0"/>
              <a:buChar char="•"/>
            </a:pPr>
            <a:r>
              <a:rPr lang="ja-JP" altLang="en-US"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公開鍵暗号方式  </a:t>
            </a:r>
            <a:r>
              <a:rPr lang="en-US" altLang="ja-JP" sz="2000" dirty="0">
                <a:latin typeface="源柔ゴシックL等幅 Bold" panose="020B0609020203020207" pitchFamily="49" charset="-128"/>
                <a:ea typeface="源柔ゴシックL等幅 Bold" panose="020B0609020203020207" pitchFamily="49" charset="-128"/>
                <a:cs typeface="源柔ゴシックL等幅 Bold" panose="020B0609020203020207" pitchFamily="49" charset="-128"/>
              </a:rPr>
              <a:t>(public key encryption system)</a:t>
            </a:r>
          </a:p>
          <a:p>
            <a:pPr lvl="1"/>
            <a:r>
              <a:rPr lang="en-US" altLang="ja-JP" sz="2000" dirty="0">
                <a:latin typeface="+mj-ea"/>
                <a:ea typeface="+mj-ea"/>
                <a:cs typeface="源柔ゴシックL等幅 Bold" panose="020B0609020203020207" pitchFamily="49" charset="-128"/>
              </a:rPr>
              <a:t>(</a:t>
            </a:r>
            <a:r>
              <a:rPr lang="ja-JP" altLang="en-US" sz="2000" dirty="0">
                <a:latin typeface="+mj-ea"/>
                <a:ea typeface="+mj-ea"/>
                <a:cs typeface="源柔ゴシックL等幅 Bold" panose="020B0609020203020207" pitchFamily="49" charset="-128"/>
              </a:rPr>
              <a:t>訪問日</a:t>
            </a:r>
            <a:r>
              <a:rPr lang="en-US" altLang="ja-JP" sz="2000" dirty="0">
                <a:latin typeface="+mj-ea"/>
                <a:ea typeface="+mj-ea"/>
                <a:cs typeface="源柔ゴシックL等幅 Bold" panose="020B0609020203020207" pitchFamily="49" charset="-128"/>
              </a:rPr>
              <a:t>: 2016/07/14)</a:t>
            </a:r>
          </a:p>
          <a:p>
            <a:pPr lvl="1"/>
            <a:r>
              <a:rPr lang="en-US" altLang="ja-JP" sz="2000" dirty="0">
                <a:latin typeface="+mn-ea"/>
                <a:cs typeface="源柔ゴシックL等幅 Bold" panose="020B0609020203020207" pitchFamily="49" charset="-128"/>
                <a:hlinkClick r:id="rId5"/>
              </a:rPr>
              <a:t>http://www.infonet.co.jp/ueyama/ip/glossary/public_key.html</a:t>
            </a:r>
            <a:endParaRPr lang="en-US" altLang="ja-JP" sz="2000" dirty="0">
              <a:latin typeface="+mn-ea"/>
              <a:cs typeface="源柔ゴシックL等幅 Bold" panose="020B0609020203020207" pitchFamily="49" charset="-128"/>
            </a:endParaRPr>
          </a:p>
          <a:p>
            <a:pPr lvl="1"/>
            <a:endParaRPr lang="en-US" altLang="ja-JP" sz="2000" dirty="0">
              <a:latin typeface="+mn-ea"/>
              <a:cs typeface="源柔ゴシックL等幅 Bold" panose="020B0609020203020207" pitchFamily="49" charset="-128"/>
            </a:endParaRPr>
          </a:p>
          <a:p>
            <a:pPr lvl="1"/>
            <a:endParaRPr lang="en-US" altLang="ja-JP" sz="2000" dirty="0">
              <a:latin typeface="+mn-ea"/>
              <a:cs typeface="源柔ゴシックL等幅 Bold" panose="020B0609020203020207" pitchFamily="49" charset="-128"/>
            </a:endParaRPr>
          </a:p>
        </p:txBody>
      </p:sp>
    </p:spTree>
    <p:extLst>
      <p:ext uri="{BB962C8B-B14F-4D97-AF65-F5344CB8AC3E}">
        <p14:creationId xmlns:p14="http://schemas.microsoft.com/office/powerpoint/2010/main" val="43741875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2000" y="481092"/>
            <a:ext cx="8640000" cy="815160"/>
            <a:chOff x="252000" y="481092"/>
            <a:chExt cx="8640000" cy="815160"/>
          </a:xfrm>
        </p:grpSpPr>
        <p:sp>
          <p:nvSpPr>
            <p:cNvPr id="5" name="テキスト ボックス 4"/>
            <p:cNvSpPr txBox="1"/>
            <p:nvPr/>
          </p:nvSpPr>
          <p:spPr>
            <a:xfrm>
              <a:off x="252000" y="481092"/>
              <a:ext cx="4698722" cy="769441"/>
            </a:xfrm>
            <a:prstGeom prst="rect">
              <a:avLst/>
            </a:prstGeom>
            <a:noFill/>
          </p:spPr>
          <p:txBody>
            <a:bodyPr wrap="none" rtlCol="0">
              <a:spAutoFit/>
            </a:bodyPr>
            <a:lstStyle/>
            <a:p>
              <a:r>
                <a:rPr lang="ja-JP" altLang="en-US" sz="4400" dirty="0"/>
                <a:t>メールサーバとは</a:t>
              </a:r>
              <a:endParaRPr kumimoji="1" lang="ja-JP" altLang="en-US" sz="4400" dirty="0"/>
            </a:p>
          </p:txBody>
        </p:sp>
        <p:sp>
          <p:nvSpPr>
            <p:cNvPr id="6" name="正方形/長方形 5"/>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p:cNvSpPr/>
          <p:nvPr/>
        </p:nvSpPr>
        <p:spPr>
          <a:xfrm>
            <a:off x="252000" y="1629424"/>
            <a:ext cx="8640000" cy="1815882"/>
          </a:xfrm>
          <a:prstGeom prst="rect">
            <a:avLst/>
          </a:prstGeom>
          <a:ln w="25400">
            <a:solidFill>
              <a:srgbClr val="CC99FF"/>
            </a:solidFill>
          </a:ln>
        </p:spPr>
        <p:txBody>
          <a:bodyPr wrap="square">
            <a:spAutoFit/>
          </a:bodyPr>
          <a:lstStyle/>
          <a:p>
            <a:r>
              <a:rPr lang="ja-JP" altLang="en-US" sz="28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メールサーバ</a:t>
            </a:r>
            <a:endParaRPr lang="en-US" altLang="ja-JP" sz="28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a:p>
            <a:r>
              <a:rPr lang="ja-JP" altLang="en-US" sz="2800" dirty="0"/>
              <a:t>クライアントの要求に応じて，</a:t>
            </a:r>
            <a:r>
              <a:rPr lang="ja-JP" altLang="en-US" sz="2800" dirty="0">
                <a:solidFill>
                  <a:srgbClr val="FF000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電子メール </a:t>
            </a:r>
            <a:r>
              <a:rPr lang="en-US" altLang="ja-JP" sz="2800" dirty="0">
                <a:solidFill>
                  <a:srgbClr val="FF000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a:t>
            </a:r>
            <a:r>
              <a:rPr lang="ja-JP" altLang="en-US" sz="2800" dirty="0">
                <a:solidFill>
                  <a:srgbClr val="FF000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以下メール</a:t>
            </a:r>
            <a:r>
              <a:rPr lang="en-US" altLang="ja-JP" sz="2800" dirty="0">
                <a:solidFill>
                  <a:srgbClr val="FF000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 </a:t>
            </a:r>
            <a:r>
              <a:rPr lang="ja-JP" altLang="en-US" sz="2800" dirty="0">
                <a:solidFill>
                  <a:srgbClr val="FF000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の送受信サービス</a:t>
            </a:r>
            <a:r>
              <a:rPr lang="ja-JP" altLang="en-US" sz="2800" dirty="0"/>
              <a:t>を提供するソフトウェア／計算機</a:t>
            </a:r>
            <a:endParaRPr lang="en-US" altLang="ja-JP" sz="2800" dirty="0"/>
          </a:p>
        </p:txBody>
      </p:sp>
      <p:sp>
        <p:nvSpPr>
          <p:cNvPr id="10" name="テキスト ボックス 9"/>
          <p:cNvSpPr txBox="1"/>
          <p:nvPr/>
        </p:nvSpPr>
        <p:spPr>
          <a:xfrm>
            <a:off x="252001" y="3801983"/>
            <a:ext cx="8640000" cy="1384995"/>
          </a:xfrm>
          <a:prstGeom prst="rect">
            <a:avLst/>
          </a:prstGeom>
          <a:noFill/>
        </p:spPr>
        <p:txBody>
          <a:bodyPr wrap="square" rtlCol="0">
            <a:spAutoFit/>
          </a:bodyPr>
          <a:lstStyle/>
          <a:p>
            <a:pPr marL="457200" indent="-457200">
              <a:buFont typeface="Arial" panose="020B0604020202020204" pitchFamily="34" charset="0"/>
              <a:buChar char="•"/>
            </a:pPr>
            <a:r>
              <a:rPr kumimoji="1" lang="ja-JP" altLang="en-US" sz="2800" dirty="0"/>
              <a:t>手元の計算機を</a:t>
            </a:r>
            <a:r>
              <a:rPr lang="ja-JP" altLang="en-US" sz="2800" dirty="0"/>
              <a:t>常時ネットワークに接続しなくてもメール受け取り可能</a:t>
            </a:r>
            <a:endParaRPr lang="en-US" altLang="ja-JP" sz="2800" dirty="0"/>
          </a:p>
          <a:p>
            <a:pPr lvl="1"/>
            <a:r>
              <a:rPr kumimoji="1" lang="en-US" altLang="ja-JP" sz="2800" dirty="0"/>
              <a:t>- </a:t>
            </a:r>
            <a:r>
              <a:rPr kumimoji="1" lang="ja-JP" altLang="en-US" sz="2800" dirty="0"/>
              <a:t>メールサーバがメールを取り置き</a:t>
            </a:r>
          </a:p>
        </p:txBody>
      </p:sp>
    </p:spTree>
    <p:extLst>
      <p:ext uri="{BB962C8B-B14F-4D97-AF65-F5344CB8AC3E}">
        <p14:creationId xmlns:p14="http://schemas.microsoft.com/office/powerpoint/2010/main" val="375970361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グループ化 27"/>
          <p:cNvGrpSpPr/>
          <p:nvPr/>
        </p:nvGrpSpPr>
        <p:grpSpPr>
          <a:xfrm>
            <a:off x="3211542" y="1589409"/>
            <a:ext cx="2720891" cy="2751307"/>
            <a:chOff x="3211542" y="1589409"/>
            <a:chExt cx="2720891" cy="2751307"/>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1542" y="1589409"/>
              <a:ext cx="2720891" cy="2745185"/>
            </a:xfrm>
            <a:prstGeom prst="rect">
              <a:avLst/>
            </a:prstGeom>
          </p:spPr>
        </p:pic>
        <p:sp>
          <p:nvSpPr>
            <p:cNvPr id="7" name="正方形/長方形 6"/>
            <p:cNvSpPr/>
            <p:nvPr/>
          </p:nvSpPr>
          <p:spPr>
            <a:xfrm>
              <a:off x="3845761" y="4086800"/>
              <a:ext cx="2002471" cy="253916"/>
            </a:xfrm>
            <a:prstGeom prst="rect">
              <a:avLst/>
            </a:prstGeom>
          </p:spPr>
          <p:txBody>
            <a:bodyPr wrap="none">
              <a:spAutoFit/>
            </a:bodyPr>
            <a:lstStyle/>
            <a:p>
              <a:r>
                <a:rPr lang="ja-JP" altLang="en-US" sz="1050" dirty="0"/>
                <a:t>http://www.kidslinks.org.uk</a:t>
              </a:r>
            </a:p>
          </p:txBody>
        </p:sp>
      </p:grpSp>
      <p:grpSp>
        <p:nvGrpSpPr>
          <p:cNvPr id="4" name="グループ化 3"/>
          <p:cNvGrpSpPr/>
          <p:nvPr/>
        </p:nvGrpSpPr>
        <p:grpSpPr>
          <a:xfrm>
            <a:off x="252000" y="481092"/>
            <a:ext cx="8640000" cy="815160"/>
            <a:chOff x="252000" y="481092"/>
            <a:chExt cx="8640000" cy="815160"/>
          </a:xfrm>
        </p:grpSpPr>
        <p:sp>
          <p:nvSpPr>
            <p:cNvPr id="5" name="テキスト ボックス 4"/>
            <p:cNvSpPr txBox="1"/>
            <p:nvPr/>
          </p:nvSpPr>
          <p:spPr>
            <a:xfrm>
              <a:off x="252000" y="481092"/>
              <a:ext cx="4698722" cy="769441"/>
            </a:xfrm>
            <a:prstGeom prst="rect">
              <a:avLst/>
            </a:prstGeom>
            <a:noFill/>
          </p:spPr>
          <p:txBody>
            <a:bodyPr wrap="none" rtlCol="0">
              <a:spAutoFit/>
            </a:bodyPr>
            <a:lstStyle/>
            <a:p>
              <a:r>
                <a:rPr lang="ja-JP" altLang="en-US" sz="4400" dirty="0"/>
                <a:t>メール配送の流れ</a:t>
              </a:r>
              <a:endParaRPr kumimoji="1" lang="ja-JP" altLang="en-US" sz="4400" dirty="0"/>
            </a:p>
          </p:txBody>
        </p:sp>
        <p:sp>
          <p:nvSpPr>
            <p:cNvPr id="6" name="正方形/長方形 5"/>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891" y="4666161"/>
            <a:ext cx="1584325"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 name="AutoShape 4"/>
          <p:cNvSpPr>
            <a:spLocks noChangeArrowheads="1"/>
          </p:cNvSpPr>
          <p:nvPr/>
        </p:nvSpPr>
        <p:spPr bwMode="auto">
          <a:xfrm>
            <a:off x="310391" y="1998597"/>
            <a:ext cx="2735263" cy="4175125"/>
          </a:xfrm>
          <a:prstGeom prst="roundRect">
            <a:avLst>
              <a:gd name="adj" fmla="val 16667"/>
            </a:avLst>
          </a:prstGeom>
          <a:noFill/>
          <a:ln w="25560">
            <a:solidFill>
              <a:srgbClr val="CC99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pic>
        <p:nvPicPr>
          <p:cNvPr id="1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4722" y="2289109"/>
            <a:ext cx="99377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 name="AutoShape 6"/>
          <p:cNvSpPr>
            <a:spLocks noChangeArrowheads="1"/>
          </p:cNvSpPr>
          <p:nvPr/>
        </p:nvSpPr>
        <p:spPr bwMode="auto">
          <a:xfrm>
            <a:off x="6098322" y="1998597"/>
            <a:ext cx="2735262" cy="4175125"/>
          </a:xfrm>
          <a:prstGeom prst="roundRect">
            <a:avLst>
              <a:gd name="adj" fmla="val 16667"/>
            </a:avLst>
          </a:prstGeom>
          <a:noFill/>
          <a:ln w="25560">
            <a:solidFill>
              <a:srgbClr val="CC99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p>
        </p:txBody>
      </p:sp>
      <p:pic>
        <p:nvPicPr>
          <p:cNvPr id="12"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1209" y="4735447"/>
            <a:ext cx="115093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33297" y="2214497"/>
            <a:ext cx="95885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 name="Text Box 9"/>
          <p:cNvSpPr txBox="1">
            <a:spLocks noChangeArrowheads="1"/>
          </p:cNvSpPr>
          <p:nvPr/>
        </p:nvSpPr>
        <p:spPr bwMode="auto">
          <a:xfrm>
            <a:off x="931196" y="1560904"/>
            <a:ext cx="1223962" cy="43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algn="ctr" eaLnBrk="1" hangingPunct="1">
              <a:lnSpc>
                <a:spcPct val="91000"/>
              </a:lnSpc>
              <a:spcBef>
                <a:spcPts val="1500"/>
              </a:spcBef>
            </a:pPr>
            <a:r>
              <a:rPr lang="ja-JP" altLang="en-GB" dirty="0">
                <a:solidFill>
                  <a:srgbClr val="990099"/>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送信側</a:t>
            </a:r>
          </a:p>
        </p:txBody>
      </p:sp>
      <p:sp>
        <p:nvSpPr>
          <p:cNvPr id="15" name="Text Box 10"/>
          <p:cNvSpPr txBox="1">
            <a:spLocks noChangeArrowheads="1"/>
          </p:cNvSpPr>
          <p:nvPr/>
        </p:nvSpPr>
        <p:spPr bwMode="auto">
          <a:xfrm>
            <a:off x="6853971" y="1566567"/>
            <a:ext cx="1223963" cy="43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algn="ctr" eaLnBrk="1" hangingPunct="1">
              <a:lnSpc>
                <a:spcPct val="91000"/>
              </a:lnSpc>
              <a:spcBef>
                <a:spcPts val="1500"/>
              </a:spcBef>
            </a:pPr>
            <a:r>
              <a:rPr lang="ja-JP" altLang="en-GB" dirty="0">
                <a:solidFill>
                  <a:srgbClr val="990099"/>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受信側</a:t>
            </a:r>
          </a:p>
        </p:txBody>
      </p:sp>
      <p:sp>
        <p:nvSpPr>
          <p:cNvPr id="16" name="Text Box 11"/>
          <p:cNvSpPr txBox="1">
            <a:spLocks noChangeArrowheads="1"/>
          </p:cNvSpPr>
          <p:nvPr/>
        </p:nvSpPr>
        <p:spPr bwMode="auto">
          <a:xfrm>
            <a:off x="1062300" y="3442343"/>
            <a:ext cx="1912250" cy="37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algn="ctr" eaLnBrk="1" hangingPunct="1">
              <a:lnSpc>
                <a:spcPct val="91000"/>
              </a:lnSpc>
              <a:spcBef>
                <a:spcPts val="1250"/>
              </a:spcBef>
            </a:pPr>
            <a:r>
              <a:rPr lang="ja-JP" altLang="en-GB"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メールサーバ</a:t>
            </a:r>
            <a:r>
              <a:rPr lang="en-US" altLang="ja-JP"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A</a:t>
            </a:r>
            <a:r>
              <a:rPr lang="ja-JP" altLang="en-GB" sz="2000" dirty="0">
                <a:solidFill>
                  <a:srgbClr val="00008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 </a:t>
            </a:r>
            <a:endParaRPr lang="en-GB" altLang="ja-JP" sz="2000" dirty="0">
              <a:solidFill>
                <a:srgbClr val="00008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p:txBody>
      </p:sp>
      <p:sp>
        <p:nvSpPr>
          <p:cNvPr id="17" name="Text Box 13"/>
          <p:cNvSpPr txBox="1">
            <a:spLocks noChangeArrowheads="1"/>
          </p:cNvSpPr>
          <p:nvPr/>
        </p:nvSpPr>
        <p:spPr bwMode="auto">
          <a:xfrm>
            <a:off x="466809" y="5859097"/>
            <a:ext cx="2071687" cy="37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algn="ctr" eaLnBrk="1" hangingPunct="1">
              <a:lnSpc>
                <a:spcPct val="91000"/>
              </a:lnSpc>
              <a:spcBef>
                <a:spcPts val="1250"/>
              </a:spcBef>
            </a:pPr>
            <a:r>
              <a:rPr lang="ja-JP" altLang="en-GB"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クライアント</a:t>
            </a:r>
            <a:r>
              <a:rPr lang="en-US" altLang="ja-JP"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A</a:t>
            </a:r>
            <a:endParaRPr lang="en-GB" altLang="ja-JP"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p:txBody>
      </p:sp>
      <p:sp>
        <p:nvSpPr>
          <p:cNvPr id="18" name="Text Box 14"/>
          <p:cNvSpPr txBox="1">
            <a:spLocks noChangeArrowheads="1"/>
          </p:cNvSpPr>
          <p:nvPr/>
        </p:nvSpPr>
        <p:spPr bwMode="auto">
          <a:xfrm>
            <a:off x="6809504" y="5599047"/>
            <a:ext cx="2135243" cy="37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algn="ctr" eaLnBrk="1" hangingPunct="1">
              <a:lnSpc>
                <a:spcPct val="91000"/>
              </a:lnSpc>
              <a:spcBef>
                <a:spcPts val="1250"/>
              </a:spcBef>
            </a:pPr>
            <a:r>
              <a:rPr lang="ja-JP" altLang="en-GB"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クライアント</a:t>
            </a:r>
            <a:r>
              <a:rPr lang="en-US" altLang="ja-JP"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B</a:t>
            </a:r>
            <a:endParaRPr lang="en-GB" altLang="ja-JP"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p:txBody>
      </p:sp>
      <p:sp>
        <p:nvSpPr>
          <p:cNvPr id="19" name="AutoShape 15"/>
          <p:cNvSpPr>
            <a:spLocks noChangeArrowheads="1"/>
          </p:cNvSpPr>
          <p:nvPr/>
        </p:nvSpPr>
        <p:spPr bwMode="auto">
          <a:xfrm>
            <a:off x="538247" y="2358959"/>
            <a:ext cx="792163" cy="2287647"/>
          </a:xfrm>
          <a:custGeom>
            <a:avLst/>
            <a:gdLst>
              <a:gd name="T0" fmla="*/ 20309482 w 21600"/>
              <a:gd name="T1" fmla="*/ 0 h 21600"/>
              <a:gd name="T2" fmla="*/ 20309482 w 21600"/>
              <a:gd name="T3" fmla="*/ 165608675 h 21600"/>
              <a:gd name="T4" fmla="*/ 4371236 w 21600"/>
              <a:gd name="T5" fmla="*/ 294221708 h 21600"/>
              <a:gd name="T6" fmla="*/ 29051955 w 21600"/>
              <a:gd name="T7" fmla="*/ 82804337 h 21600"/>
              <a:gd name="T8" fmla="*/ 17694720 60000 65536"/>
              <a:gd name="T9" fmla="*/ 5898240 60000 65536"/>
              <a:gd name="T10" fmla="*/ 5898240 60000 65536"/>
              <a:gd name="T11" fmla="*/ 0 60000 65536"/>
              <a:gd name="T12" fmla="*/ 12427 w 21600"/>
              <a:gd name="T13" fmla="*/ 2900 h 21600"/>
              <a:gd name="T14" fmla="*/ 18201 w 21600"/>
              <a:gd name="T15" fmla="*/ 9258 h 21600"/>
            </a:gdLst>
            <a:ahLst/>
            <a:cxnLst>
              <a:cxn ang="T8">
                <a:pos x="T0" y="T1"/>
              </a:cxn>
              <a:cxn ang="T9">
                <a:pos x="T2" y="T3"/>
              </a:cxn>
              <a:cxn ang="T10">
                <a:pos x="T4" y="T5"/>
              </a:cxn>
              <a:cxn ang="T11">
                <a:pos x="T6" y="T7"/>
              </a:cxn>
            </a:cxnLst>
            <a:rect l="T12" t="T13" r="T14" b="T15"/>
            <a:pathLst>
              <a:path w="21600" h="21600">
                <a:moveTo>
                  <a:pt x="21600" y="6079"/>
                </a:moveTo>
                <a:lnTo>
                  <a:pt x="15100" y="0"/>
                </a:lnTo>
                <a:lnTo>
                  <a:pt x="15100" y="2900"/>
                </a:lnTo>
                <a:lnTo>
                  <a:pt x="12427" y="2900"/>
                </a:lnTo>
                <a:cubicBezTo>
                  <a:pt x="5564" y="2900"/>
                  <a:pt x="0" y="7045"/>
                  <a:pt x="0" y="12158"/>
                </a:cubicBezTo>
                <a:lnTo>
                  <a:pt x="0" y="21600"/>
                </a:lnTo>
                <a:lnTo>
                  <a:pt x="6499" y="21600"/>
                </a:lnTo>
                <a:lnTo>
                  <a:pt x="6499" y="12158"/>
                </a:lnTo>
                <a:cubicBezTo>
                  <a:pt x="6499" y="10556"/>
                  <a:pt x="9153" y="9258"/>
                  <a:pt x="12427" y="9258"/>
                </a:cubicBezTo>
                <a:lnTo>
                  <a:pt x="15100" y="9258"/>
                </a:lnTo>
                <a:lnTo>
                  <a:pt x="15100" y="12158"/>
                </a:lnTo>
                <a:lnTo>
                  <a:pt x="21600" y="6079"/>
                </a:lnTo>
                <a:close/>
              </a:path>
            </a:pathLst>
          </a:custGeom>
          <a:solidFill>
            <a:srgbClr val="00CC66"/>
          </a:solidFill>
          <a:ln w="9360">
            <a:noFill/>
            <a:miter lim="800000"/>
            <a:headEnd/>
            <a:tailEnd/>
          </a:ln>
          <a:effectLst>
            <a:outerShdw sx="1000" sy="1000" algn="ctr" rotWithShape="0">
              <a:srgbClr val="000000"/>
            </a:outerShdw>
          </a:effectLst>
        </p:spPr>
        <p:txBody>
          <a:bodyPr wrap="none" anchor="ctr"/>
          <a:lstStyle/>
          <a:p>
            <a:endParaRPr lang="ja-JP" altLang="en-US"/>
          </a:p>
        </p:txBody>
      </p:sp>
      <p:sp>
        <p:nvSpPr>
          <p:cNvPr id="20" name="AutoShape 16"/>
          <p:cNvSpPr>
            <a:spLocks noChangeArrowheads="1"/>
          </p:cNvSpPr>
          <p:nvPr/>
        </p:nvSpPr>
        <p:spPr bwMode="auto">
          <a:xfrm>
            <a:off x="2627397" y="2574859"/>
            <a:ext cx="647700" cy="719138"/>
          </a:xfrm>
          <a:prstGeom prst="rightArrow">
            <a:avLst>
              <a:gd name="adj1" fmla="val 50000"/>
              <a:gd name="adj2" fmla="val 25000"/>
            </a:avLst>
          </a:prstGeom>
          <a:solidFill>
            <a:srgbClr val="00CC66"/>
          </a:solidFill>
          <a:ln w="9360">
            <a:noFill/>
            <a:miter lim="800000"/>
            <a:headEnd/>
            <a:tailEnd/>
          </a:ln>
          <a:effectLst>
            <a:outerShdw sx="1000" sy="1000" algn="ctr" rotWithShape="0">
              <a:srgbClr val="000000"/>
            </a:outerShdw>
          </a:effectLst>
        </p:spPr>
        <p:txBody>
          <a:bodyPr wrap="none" anchor="ctr"/>
          <a:lstStyle/>
          <a:p>
            <a:endParaRPr lang="ja-JP" altLang="en-US"/>
          </a:p>
        </p:txBody>
      </p:sp>
      <p:sp>
        <p:nvSpPr>
          <p:cNvPr id="21" name="AutoShape 17"/>
          <p:cNvSpPr>
            <a:spLocks noChangeArrowheads="1"/>
          </p:cNvSpPr>
          <p:nvPr/>
        </p:nvSpPr>
        <p:spPr bwMode="auto">
          <a:xfrm>
            <a:off x="5955447" y="2574859"/>
            <a:ext cx="650875" cy="719138"/>
          </a:xfrm>
          <a:prstGeom prst="rightArrow">
            <a:avLst>
              <a:gd name="adj1" fmla="val 50000"/>
              <a:gd name="adj2" fmla="val 25000"/>
            </a:avLst>
          </a:prstGeom>
          <a:solidFill>
            <a:srgbClr val="00CC66"/>
          </a:solidFill>
          <a:ln w="9360">
            <a:noFill/>
            <a:miter lim="800000"/>
            <a:headEnd/>
            <a:tailEnd/>
          </a:ln>
          <a:effectLst>
            <a:outerShdw sx="1000" sy="1000" algn="ctr" rotWithShape="0">
              <a:srgbClr val="000000"/>
            </a:outerShdw>
          </a:effectLst>
        </p:spPr>
        <p:txBody>
          <a:bodyPr wrap="none" anchor="ctr"/>
          <a:lstStyle/>
          <a:p>
            <a:endParaRPr lang="ja-JP" altLang="en-US"/>
          </a:p>
        </p:txBody>
      </p:sp>
      <p:sp>
        <p:nvSpPr>
          <p:cNvPr id="22" name="AutoShape 18"/>
          <p:cNvSpPr>
            <a:spLocks noChangeArrowheads="1"/>
          </p:cNvSpPr>
          <p:nvPr/>
        </p:nvSpPr>
        <p:spPr bwMode="auto">
          <a:xfrm rot="5400000">
            <a:off x="7077810" y="3186046"/>
            <a:ext cx="2087562" cy="1008063"/>
          </a:xfrm>
          <a:custGeom>
            <a:avLst/>
            <a:gdLst>
              <a:gd name="T0" fmla="*/ 141041874 w 21600"/>
              <a:gd name="T1" fmla="*/ 0 h 21600"/>
              <a:gd name="T2" fmla="*/ 141041874 w 21600"/>
              <a:gd name="T3" fmla="*/ 26480742 h 21600"/>
              <a:gd name="T4" fmla="*/ 30356727 w 21600"/>
              <a:gd name="T5" fmla="*/ 47045880 h 21600"/>
              <a:gd name="T6" fmla="*/ 201755329 w 21600"/>
              <a:gd name="T7" fmla="*/ 13240347 h 21600"/>
              <a:gd name="T8" fmla="*/ 17694720 60000 65536"/>
              <a:gd name="T9" fmla="*/ 5898240 60000 65536"/>
              <a:gd name="T10" fmla="*/ 5898240 60000 65536"/>
              <a:gd name="T11" fmla="*/ 0 60000 65536"/>
              <a:gd name="T12" fmla="*/ 12427 w 21600"/>
              <a:gd name="T13" fmla="*/ 2900 h 21600"/>
              <a:gd name="T14" fmla="*/ 18201 w 21600"/>
              <a:gd name="T15" fmla="*/ 9258 h 21600"/>
            </a:gdLst>
            <a:ahLst/>
            <a:cxnLst>
              <a:cxn ang="T8">
                <a:pos x="T0" y="T1"/>
              </a:cxn>
              <a:cxn ang="T9">
                <a:pos x="T2" y="T3"/>
              </a:cxn>
              <a:cxn ang="T10">
                <a:pos x="T4" y="T5"/>
              </a:cxn>
              <a:cxn ang="T11">
                <a:pos x="T6" y="T7"/>
              </a:cxn>
            </a:cxnLst>
            <a:rect l="T12" t="T13" r="T14" b="T15"/>
            <a:pathLst>
              <a:path w="21600" h="21600">
                <a:moveTo>
                  <a:pt x="21600" y="6079"/>
                </a:moveTo>
                <a:lnTo>
                  <a:pt x="15100" y="0"/>
                </a:lnTo>
                <a:lnTo>
                  <a:pt x="15100" y="2900"/>
                </a:lnTo>
                <a:lnTo>
                  <a:pt x="12427" y="2900"/>
                </a:lnTo>
                <a:cubicBezTo>
                  <a:pt x="5564" y="2900"/>
                  <a:pt x="0" y="7045"/>
                  <a:pt x="0" y="12158"/>
                </a:cubicBezTo>
                <a:lnTo>
                  <a:pt x="0" y="21600"/>
                </a:lnTo>
                <a:lnTo>
                  <a:pt x="6499" y="21600"/>
                </a:lnTo>
                <a:lnTo>
                  <a:pt x="6499" y="12158"/>
                </a:lnTo>
                <a:cubicBezTo>
                  <a:pt x="6499" y="10556"/>
                  <a:pt x="9153" y="9258"/>
                  <a:pt x="12427" y="9258"/>
                </a:cubicBezTo>
                <a:lnTo>
                  <a:pt x="15100" y="9258"/>
                </a:lnTo>
                <a:lnTo>
                  <a:pt x="15100" y="12158"/>
                </a:lnTo>
                <a:lnTo>
                  <a:pt x="21600" y="6079"/>
                </a:lnTo>
                <a:close/>
              </a:path>
            </a:pathLst>
          </a:custGeom>
          <a:solidFill>
            <a:srgbClr val="00CC66"/>
          </a:solidFill>
          <a:ln w="9360">
            <a:noFill/>
            <a:miter lim="800000"/>
            <a:headEnd/>
            <a:tailEnd/>
          </a:ln>
          <a:effectLst>
            <a:outerShdw sx="1000" sy="1000" algn="ctr" rotWithShape="0">
              <a:srgbClr val="000000"/>
            </a:outerShdw>
          </a:effectLst>
        </p:spPr>
        <p:txBody>
          <a:bodyPr wrap="none" anchor="ctr"/>
          <a:lstStyle/>
          <a:p>
            <a:endParaRPr lang="ja-JP" altLang="en-US"/>
          </a:p>
        </p:txBody>
      </p:sp>
      <p:sp>
        <p:nvSpPr>
          <p:cNvPr id="23" name="Text Box 19"/>
          <p:cNvSpPr txBox="1">
            <a:spLocks noChangeArrowheads="1"/>
          </p:cNvSpPr>
          <p:nvPr/>
        </p:nvSpPr>
        <p:spPr bwMode="auto">
          <a:xfrm>
            <a:off x="3304669" y="2362927"/>
            <a:ext cx="2592388" cy="1246547"/>
          </a:xfrm>
          <a:prstGeom prst="rect">
            <a:avLst/>
          </a:prstGeom>
          <a:solidFill>
            <a:schemeClr val="bg1">
              <a:alpha val="80000"/>
            </a:schemeClr>
          </a:solidFill>
          <a:ln w="25400">
            <a:solidFill>
              <a:srgbClr val="3399FF"/>
            </a:solidFill>
            <a:round/>
            <a:headEnd/>
            <a:tailEnd/>
          </a:ln>
          <a:effectLst/>
        </p:spPr>
        <p:txBody>
          <a:bodyPr wrap="none" lIns="90000" tIns="45000" rIns="90000" bIns="45000"/>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ja-JP" altLang="en-US" sz="2500" dirty="0">
                <a:solidFill>
                  <a:srgbClr val="0070C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ネットワーク</a:t>
            </a:r>
            <a:endParaRPr lang="en-US" altLang="ja-JP" sz="2500" dirty="0">
              <a:solidFill>
                <a:srgbClr val="0070C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500" dirty="0" err="1">
                <a:solidFill>
                  <a:srgbClr val="0070C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を介してメールを</a:t>
            </a:r>
            <a:endParaRPr lang="en-GB" sz="2500" dirty="0">
              <a:solidFill>
                <a:srgbClr val="0070C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2500" dirty="0" err="1">
                <a:solidFill>
                  <a:srgbClr val="0070C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受信側のサーバへ</a:t>
            </a:r>
            <a:endParaRPr lang="en-GB" sz="2500" dirty="0">
              <a:solidFill>
                <a:srgbClr val="0070C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p:txBody>
      </p:sp>
      <p:grpSp>
        <p:nvGrpSpPr>
          <p:cNvPr id="24" name="Group 24"/>
          <p:cNvGrpSpPr>
            <a:grpSpLocks/>
          </p:cNvGrpSpPr>
          <p:nvPr/>
        </p:nvGrpSpPr>
        <p:grpSpPr bwMode="auto">
          <a:xfrm>
            <a:off x="323935" y="4879909"/>
            <a:ext cx="844550" cy="641350"/>
            <a:chOff x="306" y="2901"/>
            <a:chExt cx="532" cy="404"/>
          </a:xfrm>
        </p:grpSpPr>
        <p:sp>
          <p:nvSpPr>
            <p:cNvPr id="25" name="Rectangle 25"/>
            <p:cNvSpPr>
              <a:spLocks noChangeArrowheads="1"/>
            </p:cNvSpPr>
            <p:nvPr/>
          </p:nvSpPr>
          <p:spPr bwMode="auto">
            <a:xfrm>
              <a:off x="306" y="2903"/>
              <a:ext cx="533" cy="403"/>
            </a:xfrm>
            <a:prstGeom prst="rect">
              <a:avLst/>
            </a:prstGeom>
            <a:solidFill>
              <a:srgbClr val="FFFFFF"/>
            </a:solidFill>
            <a:ln w="36000">
              <a:solidFill>
                <a:srgbClr val="000000"/>
              </a:solidFill>
              <a:round/>
              <a:headEnd/>
              <a:tailEnd/>
            </a:ln>
          </p:spPr>
          <p:txBody>
            <a:bodyPr wrap="none" anchor="ctr"/>
            <a:lstStyle/>
            <a:p>
              <a:endParaRPr lang="ja-JP" altLang="en-US"/>
            </a:p>
          </p:txBody>
        </p:sp>
        <p:sp>
          <p:nvSpPr>
            <p:cNvPr id="26" name="AutoShape 26"/>
            <p:cNvSpPr>
              <a:spLocks noChangeArrowheads="1"/>
            </p:cNvSpPr>
            <p:nvPr/>
          </p:nvSpPr>
          <p:spPr bwMode="auto">
            <a:xfrm flipV="1">
              <a:off x="306" y="2901"/>
              <a:ext cx="533" cy="202"/>
            </a:xfrm>
            <a:prstGeom prst="triangle">
              <a:avLst>
                <a:gd name="adj" fmla="val 50000"/>
              </a:avLst>
            </a:prstGeom>
            <a:solidFill>
              <a:srgbClr val="99CCFF"/>
            </a:solidFill>
            <a:ln w="9360">
              <a:solidFill>
                <a:srgbClr val="000000"/>
              </a:solidFill>
              <a:round/>
              <a:headEnd/>
              <a:tailEnd/>
            </a:ln>
          </p:spPr>
          <p:txBody>
            <a:bodyPr wrap="none" anchor="ctr"/>
            <a:lstStyle/>
            <a:p>
              <a:endParaRPr lang="ja-JP" altLang="en-US"/>
            </a:p>
          </p:txBody>
        </p:sp>
      </p:grpSp>
      <p:sp>
        <p:nvSpPr>
          <p:cNvPr id="27" name="Text Box 11"/>
          <p:cNvSpPr txBox="1">
            <a:spLocks noChangeArrowheads="1"/>
          </p:cNvSpPr>
          <p:nvPr/>
        </p:nvSpPr>
        <p:spPr bwMode="auto">
          <a:xfrm>
            <a:off x="6171347" y="3367022"/>
            <a:ext cx="1906587" cy="37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kumimoji="1" sz="2400">
                <a:solidFill>
                  <a:schemeClr val="tx1"/>
                </a:solidFill>
                <a:latin typeface="Times New Roman" pitchFamily="18" charset="0"/>
                <a:ea typeface="ＭＳ Ｐゴシック" pitchFamily="50" charset="-128"/>
              </a:defRPr>
            </a:lvl9pPr>
          </a:lstStyle>
          <a:p>
            <a:pPr algn="ctr" eaLnBrk="1" hangingPunct="1">
              <a:lnSpc>
                <a:spcPct val="91000"/>
              </a:lnSpc>
              <a:spcBef>
                <a:spcPts val="1250"/>
              </a:spcBef>
            </a:pPr>
            <a:r>
              <a:rPr lang="ja-JP" altLang="en-GB"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メールサーバ</a:t>
            </a:r>
            <a:r>
              <a:rPr lang="en-US" altLang="ja-JP"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B</a:t>
            </a:r>
            <a:r>
              <a:rPr lang="ja-JP" altLang="en-GB" sz="2000" dirty="0">
                <a:solidFill>
                  <a:srgbClr val="00008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 </a:t>
            </a:r>
            <a:endParaRPr lang="en-GB" altLang="ja-JP" sz="2000" dirty="0">
              <a:solidFill>
                <a:srgbClr val="00008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p:txBody>
      </p:sp>
      <p:sp>
        <p:nvSpPr>
          <p:cNvPr id="29" name="テキスト ボックス 28"/>
          <p:cNvSpPr txBox="1"/>
          <p:nvPr/>
        </p:nvSpPr>
        <p:spPr>
          <a:xfrm>
            <a:off x="3326618" y="5887972"/>
            <a:ext cx="2513619" cy="400110"/>
          </a:xfrm>
          <a:prstGeom prst="rect">
            <a:avLst/>
          </a:prstGeom>
          <a:noFill/>
        </p:spPr>
        <p:txBody>
          <a:bodyPr wrap="square" rtlCol="0">
            <a:spAutoFit/>
          </a:bodyPr>
          <a:lstStyle/>
          <a:p>
            <a:pPr algn="ctr"/>
            <a:r>
              <a:rPr lang="ja-JP" altLang="en-US"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メールを送りたい！</a:t>
            </a:r>
            <a:endParaRPr kumimoji="1" lang="ja-JP" altLang="en-US" sz="2000" dirty="0">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p:txBody>
      </p:sp>
      <p:sp>
        <p:nvSpPr>
          <p:cNvPr id="30" name="AutoShape 17"/>
          <p:cNvSpPr>
            <a:spLocks noChangeArrowheads="1"/>
          </p:cNvSpPr>
          <p:nvPr/>
        </p:nvSpPr>
        <p:spPr bwMode="auto">
          <a:xfrm>
            <a:off x="3163683" y="5320943"/>
            <a:ext cx="2874362" cy="719138"/>
          </a:xfrm>
          <a:prstGeom prst="rightArrow">
            <a:avLst>
              <a:gd name="adj1" fmla="val 50000"/>
              <a:gd name="adj2" fmla="val 25000"/>
            </a:avLst>
          </a:prstGeom>
          <a:solidFill>
            <a:srgbClr val="FFC000"/>
          </a:solidFill>
          <a:ln w="9360">
            <a:noFill/>
            <a:miter lim="800000"/>
            <a:headEnd/>
            <a:tailEnd/>
          </a:ln>
          <a:effectLst>
            <a:outerShdw sx="1000" sy="1000" algn="ctr" rotWithShape="0">
              <a:srgbClr val="000000"/>
            </a:outerShdw>
          </a:effectLst>
        </p:spPr>
        <p:txBody>
          <a:bodyPr wrap="none" anchor="ctr"/>
          <a:lstStyle/>
          <a:p>
            <a:endParaRPr lang="ja-JP" altLang="en-US"/>
          </a:p>
        </p:txBody>
      </p:sp>
    </p:spTree>
    <p:extLst>
      <p:ext uri="{BB962C8B-B14F-4D97-AF65-F5344CB8AC3E}">
        <p14:creationId xmlns:p14="http://schemas.microsoft.com/office/powerpoint/2010/main" val="24663074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30"/>
                                        </p:tgtEl>
                                      </p:cBhvr>
                                    </p:animEffect>
                                    <p:set>
                                      <p:cBhvr>
                                        <p:cTn id="20" dur="1" fill="hold">
                                          <p:stCondLst>
                                            <p:cond delay="499"/>
                                          </p:stCondLst>
                                        </p:cTn>
                                        <p:tgtEl>
                                          <p:spTgt spid="30"/>
                                        </p:tgtEl>
                                        <p:attrNameLst>
                                          <p:attrName>style.visibility</p:attrName>
                                        </p:attrNameLst>
                                      </p:cBhvr>
                                      <p:to>
                                        <p:strVal val="hidden"/>
                                      </p:to>
                                    </p:set>
                                  </p:childTnLst>
                                </p:cTn>
                              </p:par>
                              <p:par>
                                <p:cTn id="21" presetID="10" presetClass="exit" presetSubtype="0" fill="hold" grpId="2" nodeType="withEffect">
                                  <p:stCondLst>
                                    <p:cond delay="0"/>
                                  </p:stCondLst>
                                  <p:childTnLst>
                                    <p:animEffect transition="out" filter="fade">
                                      <p:cBhvr>
                                        <p:cTn id="22" dur="500"/>
                                        <p:tgtEl>
                                          <p:spTgt spid="29"/>
                                        </p:tgtEl>
                                      </p:cBhvr>
                                    </p:animEffect>
                                    <p:set>
                                      <p:cBhvr>
                                        <p:cTn id="23" dur="1" fill="hold">
                                          <p:stCondLst>
                                            <p:cond delay="499"/>
                                          </p:stCondLst>
                                        </p:cTn>
                                        <p:tgtEl>
                                          <p:spTgt spid="2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xit" presetSubtype="0" fill="hold" grpId="1" nodeType="withEffect">
                                  <p:stCondLst>
                                    <p:cond delay="0"/>
                                  </p:stCondLst>
                                  <p:childTnLst>
                                    <p:animEffect transition="out" filter="fade">
                                      <p:cBhvr>
                                        <p:cTn id="42" dur="500"/>
                                        <p:tgtEl>
                                          <p:spTgt spid="29"/>
                                        </p:tgtEl>
                                      </p:cBhvr>
                                    </p:animEffect>
                                    <p:set>
                                      <p:cBhvr>
                                        <p:cTn id="43" dur="1" fill="hold">
                                          <p:stCondLst>
                                            <p:cond delay="499"/>
                                          </p:stCondLst>
                                        </p:cTn>
                                        <p:tgtEl>
                                          <p:spTgt spid="29"/>
                                        </p:tgtEl>
                                        <p:attrNameLst>
                                          <p:attrName>style.visibility</p:attrName>
                                        </p:attrNameLst>
                                      </p:cBhvr>
                                      <p:to>
                                        <p:strVal val="hidden"/>
                                      </p:to>
                                    </p:set>
                                  </p:childTnLst>
                                </p:cTn>
                              </p:par>
                            </p:childTnLst>
                          </p:cTn>
                        </p:par>
                        <p:par>
                          <p:cTn id="44" fill="hold">
                            <p:stCondLst>
                              <p:cond delay="500"/>
                            </p:stCondLst>
                            <p:childTnLst>
                              <p:par>
                                <p:cTn id="45" presetID="57" presetClass="path" accel="50000" decel="50000" fill="hold" nodeType="afterEffect">
                                  <p:stCondLst>
                                    <p:cond delay="0"/>
                                  </p:stCondLst>
                                  <p:childTnLst>
                                    <p:animMotion origin="layout" path="M 4.16667E-6 0.00023 L 4.16667E-6 -0.16486 C 4.16667E-6 -0.23885 0.04583 -0.32994 0.08316 -0.32994 L 0.16632 -0.32994 " rAng="0" ptsTypes="FfFF">
                                      <p:cBhvr>
                                        <p:cTn id="46" dur="2000" fill="hold"/>
                                        <p:tgtEl>
                                          <p:spTgt spid="24"/>
                                        </p:tgtEl>
                                      </p:cBhvr>
                                      <p:rCtr x="8300" y="-16500"/>
                                    </p:animMotion>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down)">
                                      <p:cBhvr>
                                        <p:cTn id="54" dur="500"/>
                                        <p:tgtEl>
                                          <p:spTgt spid="23"/>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left)">
                                      <p:cBhvr>
                                        <p:cTn id="57" dur="500"/>
                                        <p:tgtEl>
                                          <p:spTgt spid="21"/>
                                        </p:tgtEl>
                                      </p:cBhvr>
                                    </p:animEffect>
                                  </p:childTnLst>
                                </p:cTn>
                              </p:par>
                              <p:par>
                                <p:cTn id="58" presetID="10" presetClass="entr" presetSubtype="0"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childTnLst>
                          </p:cTn>
                        </p:par>
                        <p:par>
                          <p:cTn id="61" fill="hold">
                            <p:stCondLst>
                              <p:cond delay="500"/>
                            </p:stCondLst>
                            <p:childTnLst>
                              <p:par>
                                <p:cTn id="62" presetID="63" presetClass="path" accel="50000" decel="50000" fill="hold" nodeType="afterEffect">
                                  <p:stCondLst>
                                    <p:cond delay="0"/>
                                  </p:stCondLst>
                                  <p:childTnLst>
                                    <p:animMotion origin="layout" path="M 0.16632 -0.32994 L 0.63888 -0.34035 " rAng="0" ptsTypes="AA">
                                      <p:cBhvr>
                                        <p:cTn id="63" dur="2000" fill="hold"/>
                                        <p:tgtEl>
                                          <p:spTgt spid="24"/>
                                        </p:tgtEl>
                                      </p:cBhvr>
                                      <p:rCtr x="23600" y="-500"/>
                                    </p:animMotion>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wipe(up)">
                                      <p:cBhvr>
                                        <p:cTn id="68" dur="500"/>
                                        <p:tgtEl>
                                          <p:spTgt spid="22"/>
                                        </p:tgtEl>
                                      </p:cBhvr>
                                    </p:animEffect>
                                  </p:childTnLst>
                                </p:cTn>
                              </p:par>
                            </p:childTnLst>
                          </p:cTn>
                        </p:par>
                        <p:par>
                          <p:cTn id="69" fill="hold">
                            <p:stCondLst>
                              <p:cond delay="500"/>
                            </p:stCondLst>
                            <p:childTnLst>
                              <p:par>
                                <p:cTn id="70" presetID="50" presetClass="path" accel="50000" decel="50000" fill="hold" nodeType="afterEffect">
                                  <p:stCondLst>
                                    <p:cond delay="0"/>
                                  </p:stCondLst>
                                  <p:childTnLst>
                                    <p:animMotion origin="layout" path="M 0.63888 -0.34035 L 0.70972 -0.34035 C 0.74149 -0.34035 0.78073 -0.2622 0.78073 -0.19908 L 0.78073 -0.05711 " rAng="0" ptsTypes="FfFF">
                                      <p:cBhvr>
                                        <p:cTn id="71" dur="2000" fill="hold"/>
                                        <p:tgtEl>
                                          <p:spTgt spid="24"/>
                                        </p:tgtEl>
                                      </p:cBhvr>
                                      <p:rCtr x="7100" y="14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P spid="20" grpId="0" animBg="1"/>
      <p:bldP spid="21" grpId="0" animBg="1"/>
      <p:bldP spid="22" grpId="0" animBg="1"/>
      <p:bldP spid="23" grpId="0" animBg="1"/>
      <p:bldP spid="27" grpId="0"/>
      <p:bldP spid="29" grpId="0"/>
      <p:bldP spid="29" grpId="1"/>
      <p:bldP spid="29" grpId="2"/>
      <p:bldP spid="30" grpId="0" animBg="1"/>
      <p:bldP spid="3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52000" y="481092"/>
            <a:ext cx="8640000" cy="815160"/>
            <a:chOff x="252000" y="481092"/>
            <a:chExt cx="8640000" cy="815160"/>
          </a:xfrm>
        </p:grpSpPr>
        <p:sp>
          <p:nvSpPr>
            <p:cNvPr id="5" name="テキスト ボックス 4"/>
            <p:cNvSpPr txBox="1"/>
            <p:nvPr/>
          </p:nvSpPr>
          <p:spPr>
            <a:xfrm>
              <a:off x="252000" y="481092"/>
              <a:ext cx="4134465" cy="769441"/>
            </a:xfrm>
            <a:prstGeom prst="rect">
              <a:avLst/>
            </a:prstGeom>
            <a:noFill/>
          </p:spPr>
          <p:txBody>
            <a:bodyPr wrap="none" rtlCol="0">
              <a:spAutoFit/>
            </a:bodyPr>
            <a:lstStyle/>
            <a:p>
              <a:r>
                <a:rPr lang="ja-JP" altLang="en-US" sz="4400" dirty="0"/>
                <a:t>メールアドレス</a:t>
              </a:r>
              <a:endParaRPr kumimoji="1" lang="ja-JP" altLang="en-US" sz="4400" dirty="0"/>
            </a:p>
          </p:txBody>
        </p:sp>
        <p:sp>
          <p:nvSpPr>
            <p:cNvPr id="6" name="正方形/長方形 5"/>
            <p:cNvSpPr/>
            <p:nvPr/>
          </p:nvSpPr>
          <p:spPr>
            <a:xfrm flipV="1">
              <a:off x="252000" y="1250533"/>
              <a:ext cx="8640000" cy="45719"/>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角丸四角形 6"/>
          <p:cNvSpPr/>
          <p:nvPr/>
        </p:nvSpPr>
        <p:spPr>
          <a:xfrm>
            <a:off x="712270" y="2492944"/>
            <a:ext cx="7680960" cy="904775"/>
          </a:xfrm>
          <a:prstGeom prst="roundRect">
            <a:avLst/>
          </a:prstGeom>
          <a:solidFill>
            <a:schemeClr val="accent4">
              <a:lumMod val="20000"/>
              <a:lumOff val="80000"/>
            </a:schemeClr>
          </a:solidFill>
          <a:ln w="254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rgbClr val="0000FF"/>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hoge</a:t>
            </a:r>
            <a:r>
              <a:rPr kumimoji="1" lang="en-US" altLang="ja-JP" sz="2800" dirty="0">
                <a:solidFill>
                  <a:schemeClr val="tx1"/>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a:t>
            </a:r>
            <a:r>
              <a:rPr kumimoji="1" lang="en-US" altLang="ja-JP" sz="2800" dirty="0">
                <a:solidFill>
                  <a:srgbClr val="FF000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ep.sci.hokudai.ac.jp</a:t>
            </a:r>
            <a:endParaRPr kumimoji="1" lang="ja-JP" altLang="en-US" sz="2800" dirty="0">
              <a:solidFill>
                <a:srgbClr val="FF000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p:txBody>
      </p:sp>
      <p:sp>
        <p:nvSpPr>
          <p:cNvPr id="8" name="角丸四角形吹き出し 7"/>
          <p:cNvSpPr/>
          <p:nvPr/>
        </p:nvSpPr>
        <p:spPr>
          <a:xfrm>
            <a:off x="1463039" y="3647829"/>
            <a:ext cx="2233061" cy="741145"/>
          </a:xfrm>
          <a:prstGeom prst="wedgeRoundRectCallout">
            <a:avLst>
              <a:gd name="adj1" fmla="val 18390"/>
              <a:gd name="adj2" fmla="val -107890"/>
              <a:gd name="adj3" fmla="val 16667"/>
            </a:avLst>
          </a:prstGeom>
          <a:solidFill>
            <a:schemeClr val="bg1"/>
          </a:solidFill>
          <a:ln w="254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rgbClr val="0000FF"/>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ローカル部</a:t>
            </a:r>
            <a:endParaRPr kumimoji="1" lang="ja-JP" altLang="en-US" sz="2800" dirty="0">
              <a:solidFill>
                <a:srgbClr val="0000FF"/>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p:txBody>
      </p:sp>
      <p:sp>
        <p:nvSpPr>
          <p:cNvPr id="9" name="角丸四角形吹き出し 8"/>
          <p:cNvSpPr/>
          <p:nvPr/>
        </p:nvSpPr>
        <p:spPr>
          <a:xfrm>
            <a:off x="4791777" y="3647829"/>
            <a:ext cx="2233061" cy="741145"/>
          </a:xfrm>
          <a:prstGeom prst="wedgeRoundRectCallout">
            <a:avLst>
              <a:gd name="adj1" fmla="val -24282"/>
              <a:gd name="adj2" fmla="val -113084"/>
              <a:gd name="adj3" fmla="val 16667"/>
            </a:avLst>
          </a:prstGeom>
          <a:solidFill>
            <a:schemeClr val="bg1"/>
          </a:solidFill>
          <a:ln w="254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rgbClr val="FF000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ドメイン部</a:t>
            </a:r>
            <a:endParaRPr kumimoji="1" lang="ja-JP" altLang="en-US" sz="2800" dirty="0">
              <a:solidFill>
                <a:srgbClr val="FF000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endParaRPr>
          </a:p>
        </p:txBody>
      </p:sp>
      <p:sp>
        <p:nvSpPr>
          <p:cNvPr id="10" name="テキスト ボックス 9"/>
          <p:cNvSpPr txBox="1"/>
          <p:nvPr/>
        </p:nvSpPr>
        <p:spPr>
          <a:xfrm>
            <a:off x="252000" y="1738866"/>
            <a:ext cx="8725466" cy="523220"/>
          </a:xfrm>
          <a:prstGeom prst="rect">
            <a:avLst/>
          </a:prstGeom>
          <a:noFill/>
        </p:spPr>
        <p:txBody>
          <a:bodyPr wrap="none" rtlCol="0">
            <a:spAutoFit/>
          </a:bodyPr>
          <a:lstStyle/>
          <a:p>
            <a:pPr marL="457200" indent="-457200">
              <a:buFont typeface="Arial" panose="020B0604020202020204" pitchFamily="34" charset="0"/>
              <a:buChar char="•"/>
            </a:pPr>
            <a:r>
              <a:rPr kumimoji="1" lang="ja-JP" altLang="en-US" sz="2800" dirty="0">
                <a:latin typeface="+mn-ea"/>
                <a:cs typeface="源柔ゴシックL等幅 Medium" panose="020B0409020203020207" pitchFamily="49" charset="-128"/>
              </a:rPr>
              <a:t>配送先を一意的に指定するための文字列 </a:t>
            </a:r>
            <a:r>
              <a:rPr kumimoji="1" lang="en-US" altLang="ja-JP" sz="2800" dirty="0">
                <a:latin typeface="+mn-ea"/>
                <a:cs typeface="源柔ゴシックL等幅 Medium" panose="020B0409020203020207" pitchFamily="49" charset="-128"/>
              </a:rPr>
              <a:t>(</a:t>
            </a:r>
            <a:r>
              <a:rPr kumimoji="1" lang="ja-JP" altLang="en-US" sz="2800" dirty="0">
                <a:latin typeface="+mn-ea"/>
                <a:cs typeface="源柔ゴシックL等幅 Medium" panose="020B0409020203020207" pitchFamily="49" charset="-128"/>
              </a:rPr>
              <a:t>識別子</a:t>
            </a:r>
            <a:r>
              <a:rPr lang="en-US" altLang="ja-JP" sz="2800" dirty="0">
                <a:latin typeface="+mn-ea"/>
                <a:cs typeface="源柔ゴシックL等幅 Medium" panose="020B0409020203020207" pitchFamily="49" charset="-128"/>
              </a:rPr>
              <a:t>)</a:t>
            </a:r>
            <a:endParaRPr kumimoji="1" lang="ja-JP" altLang="en-US" sz="2800" dirty="0">
              <a:latin typeface="+mn-ea"/>
              <a:cs typeface="源柔ゴシックL等幅 Medium" panose="020B0409020203020207" pitchFamily="49" charset="-128"/>
            </a:endParaRPr>
          </a:p>
        </p:txBody>
      </p:sp>
      <p:sp>
        <p:nvSpPr>
          <p:cNvPr id="11" name="正方形/長方形 10"/>
          <p:cNvSpPr/>
          <p:nvPr/>
        </p:nvSpPr>
        <p:spPr>
          <a:xfrm>
            <a:off x="254613" y="4759767"/>
            <a:ext cx="8869680" cy="1384995"/>
          </a:xfrm>
          <a:prstGeom prst="rect">
            <a:avLst/>
          </a:prstGeom>
        </p:spPr>
        <p:txBody>
          <a:bodyPr wrap="square">
            <a:spAutoFit/>
          </a:bodyPr>
          <a:lstStyle/>
          <a:p>
            <a:pPr>
              <a:defRPr/>
            </a:pPr>
            <a:r>
              <a:rPr lang="ja-JP" altLang="en-US" sz="2800" dirty="0">
                <a:solidFill>
                  <a:srgbClr val="FF0000"/>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ドメイン部</a:t>
            </a:r>
            <a:r>
              <a:rPr lang="ja-JP" altLang="en-US" sz="2800" dirty="0">
                <a:latin typeface="DejaVu Serif" pitchFamily="16" charset="0"/>
              </a:rPr>
              <a:t> </a:t>
            </a:r>
            <a:r>
              <a:rPr lang="en-US" altLang="ja-JP" sz="2800" dirty="0">
                <a:latin typeface="DejaVu Serif" pitchFamily="16" charset="0"/>
              </a:rPr>
              <a:t>: </a:t>
            </a:r>
            <a:r>
              <a:rPr lang="ja-JP" altLang="en-US" sz="2800" dirty="0">
                <a:latin typeface="DejaVu Serif" pitchFamily="16" charset="0"/>
              </a:rPr>
              <a:t>配送先のメールサーバを指定</a:t>
            </a:r>
            <a:br>
              <a:rPr lang="en-US" altLang="ja-JP" sz="2800" dirty="0">
                <a:solidFill>
                  <a:srgbClr val="0070C0"/>
                </a:solidFill>
                <a:latin typeface="DejaVu Serif" pitchFamily="16" charset="0"/>
              </a:rPr>
            </a:br>
            <a:r>
              <a:rPr lang="ja-JP" altLang="en-US" sz="2800" dirty="0">
                <a:solidFill>
                  <a:srgbClr val="0000FF"/>
                </a:solidFill>
                <a:latin typeface="源柔ゴシックL等幅 Medium" panose="020B0409020203020207" pitchFamily="49" charset="-128"/>
                <a:ea typeface="源柔ゴシックL等幅 Medium" panose="020B0409020203020207" pitchFamily="49" charset="-128"/>
                <a:cs typeface="源柔ゴシックL等幅 Medium" panose="020B0409020203020207" pitchFamily="49" charset="-128"/>
              </a:rPr>
              <a:t>ローカル部</a:t>
            </a:r>
            <a:r>
              <a:rPr lang="ja-JP" altLang="en-US" sz="2800" dirty="0">
                <a:solidFill>
                  <a:srgbClr val="0070C0"/>
                </a:solidFill>
                <a:latin typeface="DejaVu Serif" pitchFamily="16" charset="0"/>
              </a:rPr>
              <a:t> </a:t>
            </a:r>
            <a:r>
              <a:rPr lang="en-US" altLang="ja-JP" sz="2800" dirty="0">
                <a:latin typeface="DejaVu Serif" pitchFamily="16" charset="0"/>
              </a:rPr>
              <a:t>:</a:t>
            </a:r>
            <a:r>
              <a:rPr lang="ja-JP" altLang="en-US" sz="2800" dirty="0">
                <a:latin typeface="DejaVu Serif" pitchFamily="16" charset="0"/>
              </a:rPr>
              <a:t> </a:t>
            </a:r>
            <a:r>
              <a:rPr lang="ja-JP" altLang="en-US" sz="2800" dirty="0"/>
              <a:t>メールサーバ上の受取先を指定</a:t>
            </a:r>
            <a:endParaRPr lang="en-US" altLang="ja-JP" sz="2800" dirty="0"/>
          </a:p>
          <a:p>
            <a:pPr>
              <a:defRPr/>
            </a:pPr>
            <a:r>
              <a:rPr lang="ja-JP" altLang="en-US" sz="2800" dirty="0"/>
              <a:t>            </a:t>
            </a:r>
            <a:r>
              <a:rPr lang="en-US" altLang="ja-JP" sz="2800" dirty="0"/>
              <a:t>(</a:t>
            </a:r>
            <a:r>
              <a:rPr lang="ja-JP" altLang="en-US" sz="2800" dirty="0"/>
              <a:t>具体的にはユーザ </a:t>
            </a:r>
            <a:r>
              <a:rPr lang="en-US" altLang="ja-JP" sz="2800" dirty="0">
                <a:latin typeface="+mn-ea"/>
              </a:rPr>
              <a:t>ID</a:t>
            </a:r>
            <a:r>
              <a:rPr lang="en-US" altLang="ja-JP" sz="2800" dirty="0"/>
              <a:t> </a:t>
            </a:r>
            <a:r>
              <a:rPr lang="ja-JP" altLang="en-US" sz="2800" dirty="0"/>
              <a:t>やアカウント名</a:t>
            </a:r>
            <a:r>
              <a:rPr lang="en-US" altLang="ja-JP" sz="2800" dirty="0"/>
              <a:t>)</a:t>
            </a:r>
            <a:endParaRPr lang="ja-JP" altLang="en-US" sz="2800" dirty="0"/>
          </a:p>
        </p:txBody>
      </p:sp>
    </p:spTree>
    <p:extLst>
      <p:ext uri="{BB962C8B-B14F-4D97-AF65-F5344CB8AC3E}">
        <p14:creationId xmlns:p14="http://schemas.microsoft.com/office/powerpoint/2010/main" val="2299824742"/>
      </p:ext>
    </p:extLst>
  </p:cSld>
  <p:clrMapOvr>
    <a:masterClrMapping/>
  </p:clrMapOvr>
  <p:transition>
    <p:fade/>
  </p:transition>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3">
      <a:majorFont>
        <a:latin typeface="源柔ゴシックL等幅 Medium"/>
        <a:ea typeface="源柔ゴシックL等幅 Medium"/>
        <a:cs typeface=""/>
      </a:majorFont>
      <a:minorFont>
        <a:latin typeface="源柔ゴシックL等幅 Medium"/>
        <a:ea typeface="源柔ゴシックL等幅 Medium"/>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5660</TotalTime>
  <Words>3030</Words>
  <Application>Microsoft Office PowerPoint</Application>
  <PresentationFormat>画面に合わせる (4:3)</PresentationFormat>
  <Paragraphs>794</Paragraphs>
  <Slides>62</Slides>
  <Notes>24</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62</vt:i4>
      </vt:variant>
    </vt:vector>
  </HeadingPairs>
  <TitlesOfParts>
    <vt:vector size="75" baseType="lpstr">
      <vt:lpstr>源柔ゴシックLP Bold</vt:lpstr>
      <vt:lpstr>Times New Roman</vt:lpstr>
      <vt:lpstr>Bitstream Vera Serif</vt:lpstr>
      <vt:lpstr>ＭＳ ゴシック</vt:lpstr>
      <vt:lpstr>ＭＳ Ｐゴシック</vt:lpstr>
      <vt:lpstr>Arial</vt:lpstr>
      <vt:lpstr>源柔ゴシックL等幅 Medium</vt:lpstr>
      <vt:lpstr>Calibri</vt:lpstr>
      <vt:lpstr>Wingdings</vt:lpstr>
      <vt:lpstr>DejaVu Serif</vt:lpstr>
      <vt:lpstr>源柔ゴシックL等幅 Heavy</vt:lpstr>
      <vt:lpstr>源柔ゴシックL等幅 Bold</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Ryo Matsuoka</dc:creator>
  <cp:lastModifiedBy>Matsuoka_Ryo</cp:lastModifiedBy>
  <cp:revision>120</cp:revision>
  <dcterms:created xsi:type="dcterms:W3CDTF">2016-06-29T04:51:34Z</dcterms:created>
  <dcterms:modified xsi:type="dcterms:W3CDTF">2016-07-15T02:01:01Z</dcterms:modified>
</cp:coreProperties>
</file>