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2" r:id="rId3"/>
    <p:sldId id="284" r:id="rId4"/>
    <p:sldId id="283" r:id="rId5"/>
    <p:sldId id="258" r:id="rId6"/>
    <p:sldId id="257" r:id="rId7"/>
    <p:sldId id="259" r:id="rId8"/>
    <p:sldId id="260" r:id="rId9"/>
    <p:sldId id="261" r:id="rId10"/>
    <p:sldId id="262" r:id="rId11"/>
    <p:sldId id="264" r:id="rId12"/>
    <p:sldId id="280" r:id="rId13"/>
    <p:sldId id="263" r:id="rId14"/>
    <p:sldId id="265" r:id="rId15"/>
    <p:sldId id="267" r:id="rId16"/>
    <p:sldId id="274" r:id="rId17"/>
    <p:sldId id="275" r:id="rId18"/>
    <p:sldId id="276" r:id="rId19"/>
    <p:sldId id="277" r:id="rId20"/>
    <p:sldId id="278" r:id="rId21"/>
    <p:sldId id="281" r:id="rId22"/>
    <p:sldId id="279"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66FFFF"/>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16" autoAdjust="0"/>
  </p:normalViewPr>
  <p:slideViewPr>
    <p:cSldViewPr>
      <p:cViewPr varScale="1">
        <p:scale>
          <a:sx n="46" d="100"/>
          <a:sy n="46" d="100"/>
        </p:scale>
        <p:origin x="-19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87D06-F69B-496E-866C-3BA1B346FE06}" type="datetimeFigureOut">
              <a:rPr kumimoji="1" lang="ja-JP" altLang="en-US" smtClean="0"/>
              <a:pPr/>
              <a:t>2015/6/26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72C5B-F25C-41C2-8DA9-FB18B5A56DC4}" type="slidenum">
              <a:rPr kumimoji="1" lang="ja-JP" altLang="en-US" smtClean="0"/>
              <a:pPr/>
              <a:t>‹#›</a:t>
            </a:fld>
            <a:endParaRPr kumimoji="1" lang="ja-JP" altLang="en-US"/>
          </a:p>
        </p:txBody>
      </p:sp>
    </p:spTree>
    <p:extLst>
      <p:ext uri="{BB962C8B-B14F-4D97-AF65-F5344CB8AC3E}">
        <p14:creationId xmlns:p14="http://schemas.microsoft.com/office/powerpoint/2010/main" val="2339441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a.wikipedia.org/wiki/%E3%82%B3%E3%83%B3%E3%83%94%E3%83%A5%E3%83%BC%E3%82%B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ja.wikipedia.org/wiki/%E3%82%BD%E3%83%95%E3%83%88%E3%82%A6%E3%82%A7%E3%82%A2" TargetMode="External"/><Relationship Id="rId4" Type="http://schemas.openxmlformats.org/officeDocument/2006/relationships/hyperlink" Target="https://ja.wikipedia.org/wiki/%E6%A9%9F%E6%A2%B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スライド イメージ プレースホルダ 1"/>
          <p:cNvSpPr>
            <a:spLocks noGrp="1" noRot="1" noChangeAspect="1" noChangeArrowheads="1"/>
          </p:cNvSpPr>
          <p:nvPr>
            <p:ph type="sldImg" idx="4294967295"/>
          </p:nvPr>
        </p:nvSpPr>
        <p:spPr>
          <a:xfrm>
            <a:off x="2147483647" y="0"/>
            <a:ext cx="222269050" cy="166703375"/>
          </a:xfrm>
          <a:ln/>
          <a:extLst>
            <a:ext uri="{91240B29-F687-4F45-9708-019B960494DF}">
              <a14:hiddenLine xmlns:a14="http://schemas.microsoft.com/office/drawing/2010/main" w="12700">
                <a:solidFill>
                  <a:srgbClr val="000000"/>
                </a:solidFill>
                <a:miter lim="800000"/>
                <a:headEnd/>
                <a:tailEnd/>
              </a14:hiddenLine>
            </a:ext>
          </a:extLst>
        </p:spPr>
      </p:sp>
      <p:sp>
        <p:nvSpPr>
          <p:cNvPr id="2048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このページは </a:t>
            </a:r>
            <a:r>
              <a:rPr lang="en-US" altLang="ja-JP" dirty="0" smtClean="0"/>
              <a:t>X Windows System </a:t>
            </a:r>
            <a:r>
              <a:rPr lang="ja-JP" altLang="en-US" dirty="0" smtClean="0"/>
              <a:t>の導入ページ</a:t>
            </a:r>
            <a:r>
              <a:rPr lang="en-US" altLang="ja-JP" dirty="0" smtClean="0"/>
              <a:t>.</a:t>
            </a:r>
          </a:p>
          <a:p>
            <a:r>
              <a:rPr lang="ja-JP" altLang="en-US" dirty="0" smtClean="0"/>
              <a:t>例えば普段触っている </a:t>
            </a:r>
            <a:r>
              <a:rPr lang="en-US" altLang="ja-JP" dirty="0" smtClean="0"/>
              <a:t>GUI </a:t>
            </a:r>
            <a:r>
              <a:rPr lang="ja-JP" altLang="en-US" dirty="0" smtClean="0"/>
              <a:t>は </a:t>
            </a:r>
            <a:r>
              <a:rPr lang="en-US" altLang="ja-JP" dirty="0" smtClean="0"/>
              <a:t>X Window System </a:t>
            </a:r>
            <a:r>
              <a:rPr lang="ja-JP" altLang="en-US" dirty="0" smtClean="0"/>
              <a:t>のおかげ的なものを入れる </a:t>
            </a:r>
            <a:r>
              <a:rPr lang="en-US" altLang="ja-JP" dirty="0" err="1" smtClean="0"/>
              <a:t>startx</a:t>
            </a:r>
            <a:r>
              <a:rPr lang="en-US" altLang="ja-JP" dirty="0" smtClean="0"/>
              <a:t> </a:t>
            </a:r>
            <a:r>
              <a:rPr lang="ja-JP" altLang="en-US" dirty="0" smtClean="0"/>
              <a:t>をしている</a:t>
            </a:r>
            <a:r>
              <a:rPr lang="ja-JP" altLang="en-US" dirty="0" err="1" smtClean="0"/>
              <a:t>よね</a:t>
            </a:r>
            <a:r>
              <a:rPr lang="ja-JP" altLang="en-US" dirty="0" smtClean="0"/>
              <a:t>的なもの</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元々は</a:t>
            </a:r>
            <a:r>
              <a:rPr lang="ja-JP" altLang="ja-JP" dirty="0" smtClean="0"/>
              <a:t>XFree86 Project</a:t>
            </a:r>
            <a:r>
              <a:rPr lang="ja-JP" altLang="en-US" dirty="0" smtClean="0"/>
              <a:t>が開発していたがライセンス問題などで抜けたメンバーが</a:t>
            </a:r>
            <a:r>
              <a:rPr lang="en-US" altLang="ja-JP" dirty="0" smtClean="0"/>
              <a:t>X Org</a:t>
            </a:r>
            <a:r>
              <a:rPr lang="ja-JP" altLang="en-US" dirty="0" smtClean="0"/>
              <a:t>を制作</a:t>
            </a:r>
            <a:endParaRPr lang="en-US" altLang="ja-JP" dirty="0" smtClean="0"/>
          </a:p>
          <a:p>
            <a:r>
              <a:rPr kumimoji="1" lang="ja-JP" altLang="en-US" dirty="0" smtClean="0"/>
              <a:t>商用の物もあり、</a:t>
            </a:r>
            <a:r>
              <a:rPr kumimoji="1" lang="en-US" altLang="ja-JP" dirty="0" err="1" smtClean="0"/>
              <a:t>X.Org</a:t>
            </a:r>
            <a:r>
              <a:rPr kumimoji="1" lang="ja-JP" altLang="en-US" dirty="0" err="1" smtClean="0"/>
              <a:t>だけ</a:t>
            </a:r>
            <a:r>
              <a:rPr kumimoji="1" lang="ja-JP" altLang="en-US" dirty="0" smtClean="0"/>
              <a:t>ではない</a:t>
            </a:r>
            <a:endParaRPr kumimoji="1" lang="en-US" altLang="ja-JP" dirty="0" smtClean="0"/>
          </a:p>
          <a:p>
            <a:r>
              <a:rPr kumimoji="1" lang="ja-JP" altLang="en-US" dirty="0" smtClean="0"/>
              <a:t>なんで </a:t>
            </a:r>
            <a:r>
              <a:rPr kumimoji="1" lang="en-US" altLang="ja-JP" dirty="0" smtClean="0"/>
              <a:t>X </a:t>
            </a:r>
            <a:r>
              <a:rPr kumimoji="1" lang="ja-JP" altLang="en-US" dirty="0" smtClean="0"/>
              <a:t>というの→ </a:t>
            </a:r>
            <a:r>
              <a:rPr kumimoji="1" lang="en-US" altLang="ja-JP" dirty="0" smtClean="0"/>
              <a:t>X</a:t>
            </a:r>
            <a:r>
              <a:rPr kumimoji="1" lang="en-US" altLang="ja-JP" baseline="0" dirty="0" smtClean="0"/>
              <a:t> Window System</a:t>
            </a:r>
            <a:r>
              <a:rPr kumimoji="1" lang="ja-JP" altLang="en-US" baseline="0" dirty="0" smtClean="0"/>
              <a:t>は</a:t>
            </a:r>
            <a:r>
              <a:rPr kumimoji="1" lang="ja-JP" altLang="en-US" dirty="0" smtClean="0"/>
              <a:t> </a:t>
            </a:r>
            <a:r>
              <a:rPr kumimoji="1" lang="en-US" altLang="ja-JP" dirty="0" smtClean="0"/>
              <a:t>V</a:t>
            </a:r>
            <a:r>
              <a:rPr kumimoji="1" lang="en-US" altLang="ja-JP" baseline="0" dirty="0" smtClean="0"/>
              <a:t> OS </a:t>
            </a:r>
            <a:r>
              <a:rPr kumimoji="1" lang="ja-JP" altLang="en-US" baseline="0" dirty="0" smtClean="0"/>
              <a:t>の専用ウィンドウシステムである </a:t>
            </a:r>
            <a:r>
              <a:rPr kumimoji="1" lang="en-US" altLang="ja-JP" baseline="0" dirty="0" smtClean="0"/>
              <a:t>W </a:t>
            </a:r>
            <a:r>
              <a:rPr kumimoji="1" lang="ja-JP" altLang="en-US" baseline="0" dirty="0" smtClean="0"/>
              <a:t>ウィンドウシステム</a:t>
            </a:r>
            <a:r>
              <a:rPr kumimoji="1" lang="en-US" altLang="ja-JP" baseline="0" dirty="0" smtClean="0"/>
              <a:t> </a:t>
            </a:r>
            <a:r>
              <a:rPr kumimoji="1" lang="ja-JP" altLang="en-US" baseline="0" dirty="0" smtClean="0"/>
              <a:t>を基にして作られた</a:t>
            </a:r>
            <a:r>
              <a:rPr kumimoji="1" lang="en-US" altLang="ja-JP" baseline="0" dirty="0" smtClean="0"/>
              <a:t>. W </a:t>
            </a:r>
            <a:r>
              <a:rPr kumimoji="1" lang="ja-JP" altLang="en-US" baseline="0" dirty="0" smtClean="0"/>
              <a:t>の次なので </a:t>
            </a:r>
            <a:r>
              <a:rPr kumimoji="1" lang="en-US" altLang="ja-JP" baseline="0" dirty="0" smtClean="0"/>
              <a:t>X</a:t>
            </a:r>
          </a:p>
          <a:p>
            <a:endParaRPr kumimoji="1" lang="en-US" altLang="ja-JP" baseline="0" dirty="0" smtClean="0"/>
          </a:p>
          <a:p>
            <a:r>
              <a:rPr kumimoji="1" lang="ja-JP" altLang="en-US" dirty="0" smtClean="0"/>
              <a:t>タスクとは？→作業</a:t>
            </a:r>
          </a:p>
          <a:p>
            <a:r>
              <a:rPr kumimoji="1" lang="ja-JP" altLang="en-US" dirty="0" smtClean="0"/>
              <a:t>固有の領域</a:t>
            </a:r>
            <a:r>
              <a:rPr kumimoji="1" lang="en-US" altLang="ja-JP" dirty="0" smtClean="0"/>
              <a:t>-</a:t>
            </a:r>
            <a:r>
              <a:rPr kumimoji="1" lang="ja-JP" altLang="en-US" dirty="0" smtClean="0"/>
              <a:t>割り当て画面出力させるシステム→窓をマネージメント</a:t>
            </a:r>
            <a:r>
              <a:rPr kumimoji="1" lang="ja-JP" altLang="en-US" dirty="0" err="1" smtClean="0"/>
              <a:t>するの</a:t>
            </a:r>
            <a:r>
              <a:rPr kumimoji="1" lang="ja-JP" altLang="en-US" dirty="0" smtClean="0"/>
              <a:t>概念が入っていない</a:t>
            </a:r>
          </a:p>
          <a:p>
            <a:r>
              <a:rPr kumimoji="1" lang="ja-JP" altLang="en-US" dirty="0" smtClean="0"/>
              <a:t>複数の作業のそれぞれの入出力画面を表示するシステム</a:t>
            </a:r>
          </a:p>
          <a:p>
            <a:r>
              <a:rPr kumimoji="1" lang="ja-JP" altLang="en-US" dirty="0" smtClean="0"/>
              <a:t>　人間が同時に複数の作業をしたい</a:t>
            </a:r>
          </a:p>
          <a:p>
            <a:endParaRPr kumimoji="1" lang="en-US" altLang="ja-JP" dirty="0" smtClean="0"/>
          </a:p>
          <a:p>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なんで X というかも書いといていいと思う</a:t>
            </a:r>
            <a:endParaRPr lang="en-US" altLang="ja-JP" dirty="0" smtClean="0"/>
          </a:p>
          <a:p>
            <a:r>
              <a:rPr lang="ja-JP" altLang="en-US" dirty="0" smtClean="0"/>
              <a:t>以下を調べること↓</a:t>
            </a:r>
          </a:p>
          <a:p>
            <a:r>
              <a:rPr lang="ja-JP" altLang="en-US" dirty="0" smtClean="0"/>
              <a:t>debian のパッケージは x11R7.7なのか？→もし使っているとしたらパッケージ名になんでx11 という名前がないのか</a:t>
            </a: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ここまで</a:t>
            </a:r>
            <a:r>
              <a:rPr lang="en-US" altLang="ja-JP" dirty="0" smtClean="0"/>
              <a:t>==</a:t>
            </a:r>
            <a:endParaRPr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X</a:t>
            </a:r>
            <a:r>
              <a:rPr kumimoji="1" lang="ja-JP" altLang="en-US" dirty="0" smtClean="0"/>
              <a:t>クライアントは</a:t>
            </a:r>
            <a:r>
              <a:rPr kumimoji="1" lang="en-US" altLang="ja-JP" dirty="0" smtClean="0"/>
              <a:t>X</a:t>
            </a:r>
            <a:r>
              <a:rPr kumimoji="1" lang="ja-JP" altLang="en-US" dirty="0" smtClean="0"/>
              <a:t>サーバに描画を要求する</a:t>
            </a:r>
            <a:endParaRPr kumimoji="1" lang="en-US" altLang="ja-JP" dirty="0" smtClean="0"/>
          </a:p>
          <a:p>
            <a:r>
              <a:rPr kumimoji="1" lang="en-US" altLang="ja-JP" dirty="0" smtClean="0"/>
              <a:t>X</a:t>
            </a:r>
            <a:r>
              <a:rPr kumimoji="1" lang="ja-JP" altLang="en-US" dirty="0" smtClean="0"/>
              <a:t>サーバは</a:t>
            </a:r>
            <a:r>
              <a:rPr kumimoji="1" lang="en-US" altLang="ja-JP" dirty="0" smtClean="0"/>
              <a:t>X</a:t>
            </a:r>
            <a:r>
              <a:rPr kumimoji="1" lang="ja-JP" altLang="en-US" dirty="0" smtClean="0"/>
              <a:t>クライアントの要求されたら描画する</a:t>
            </a:r>
            <a:endParaRPr kumimoji="1" lang="en-US" altLang="ja-JP" dirty="0" smtClean="0"/>
          </a:p>
          <a:p>
            <a:endParaRPr kumimoji="1" lang="en-US" altLang="ja-JP" dirty="0" smtClean="0"/>
          </a:p>
          <a:p>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Windows とは描画のものは全く異なっているということを口で言う</a:t>
            </a:r>
          </a:p>
          <a:p>
            <a:r>
              <a:rPr kumimoji="1" lang="ja-JP" altLang="en-US" dirty="0" smtClean="0"/>
              <a:t>ここまで</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実は皆さんは既に</a:t>
            </a:r>
            <a:r>
              <a:rPr kumimoji="1" lang="en-US" altLang="ja-JP" dirty="0" smtClean="0"/>
              <a:t>X</a:t>
            </a:r>
            <a:r>
              <a:rPr kumimoji="1" lang="ja-JP" altLang="en-US" dirty="0" smtClean="0"/>
              <a:t>サーバ・</a:t>
            </a:r>
            <a:r>
              <a:rPr kumimoji="1" lang="en-US" altLang="ja-JP" dirty="0" smtClean="0"/>
              <a:t>X</a:t>
            </a:r>
            <a:r>
              <a:rPr kumimoji="1" lang="ja-JP" altLang="en-US" dirty="0" smtClean="0"/>
              <a:t>クライアントを起動させていたのです</a:t>
            </a:r>
            <a:r>
              <a:rPr kumimoji="1" lang="en-US" altLang="ja-JP" dirty="0" smtClean="0"/>
              <a:t>.</a:t>
            </a:r>
            <a:r>
              <a:rPr kumimoji="1" lang="en-US" altLang="ja-JP" baseline="0" dirty="0" smtClean="0"/>
              <a:t> </a:t>
            </a:r>
          </a:p>
          <a:p>
            <a:endParaRPr kumimoji="1" lang="en-US" altLang="ja-JP" baseline="0" dirty="0" smtClean="0"/>
          </a:p>
          <a:p>
            <a:r>
              <a:rPr kumimoji="1" lang="ja-JP" altLang="en-US" dirty="0" smtClean="0"/>
              <a:t>画面描画を提供（アニメーションに</a:t>
            </a:r>
            <a:r>
              <a:rPr kumimoji="1" lang="en-US" altLang="ja-JP" dirty="0" smtClean="0"/>
              <a:t>)</a:t>
            </a:r>
          </a:p>
          <a:p>
            <a:endParaRPr kumimoji="1" lang="en-US" altLang="ja-JP" dirty="0" smtClean="0"/>
          </a:p>
          <a:p>
            <a:r>
              <a:rPr kumimoji="1" lang="ja-JP" altLang="en-US" dirty="0" smtClean="0"/>
              <a:t>文章と矢印内の文章が重複している</a:t>
            </a:r>
          </a:p>
          <a:p>
            <a:r>
              <a:rPr kumimoji="1" lang="ja-JP" altLang="en-US" dirty="0" smtClean="0"/>
              <a:t> </a:t>
            </a:r>
          </a:p>
          <a:p>
            <a:r>
              <a:rPr kumimoji="1" lang="en-US" altLang="ja-JP" dirty="0" err="1" smtClean="0"/>
              <a:t>Iceweasel</a:t>
            </a:r>
            <a:r>
              <a:rPr kumimoji="1" lang="en-US" altLang="ja-JP" dirty="0" smtClean="0"/>
              <a:t> </a:t>
            </a:r>
            <a:r>
              <a:rPr kumimoji="1" lang="ja-JP" altLang="en-US" dirty="0" smtClean="0"/>
              <a:t>を起動しての視点と要求の視点は違うので視点をそろえる</a:t>
            </a:r>
          </a:p>
          <a:p>
            <a:endParaRPr kumimoji="1" lang="ja-JP" altLang="en-US" dirty="0" smtClean="0"/>
          </a:p>
          <a:p>
            <a:r>
              <a:rPr kumimoji="1" lang="ja-JP" altLang="en-US" dirty="0" smtClean="0"/>
              <a:t>矢印の中身は </a:t>
            </a:r>
            <a:r>
              <a:rPr kumimoji="1" lang="en-US" altLang="ja-JP" dirty="0" err="1" smtClean="0"/>
              <a:t>iceweasel</a:t>
            </a:r>
            <a:r>
              <a:rPr kumimoji="1" lang="en-US" altLang="ja-JP" dirty="0" smtClean="0"/>
              <a:t> </a:t>
            </a:r>
            <a:r>
              <a:rPr kumimoji="1" lang="ja-JP" altLang="en-US" dirty="0" err="1" smtClean="0"/>
              <a:t>のを</a:t>
            </a:r>
            <a:r>
              <a:rPr kumimoji="1" lang="ja-JP" altLang="en-US" dirty="0" smtClean="0"/>
              <a:t>抜く</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15</a:t>
            </a:fld>
            <a:endParaRPr lang="ja-JP" altLang="en-US"/>
          </a:p>
        </p:txBody>
      </p:sp>
    </p:spTree>
    <p:extLst>
      <p:ext uri="{BB962C8B-B14F-4D97-AF65-F5344CB8AC3E}">
        <p14:creationId xmlns:p14="http://schemas.microsoft.com/office/powerpoint/2010/main" val="1777493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一番上がネットワーク透過性とは</a:t>
            </a:r>
            <a:r>
              <a:rPr kumimoji="1" lang="ja-JP" altLang="en-US" dirty="0" err="1" smtClean="0"/>
              <a:t>に</a:t>
            </a:r>
            <a:r>
              <a:rPr kumimoji="1" lang="ja-JP" altLang="en-US" dirty="0" smtClean="0"/>
              <a:t>対して</a:t>
            </a:r>
            <a:r>
              <a:rPr kumimoji="1" lang="en-US" altLang="ja-JP" dirty="0" smtClean="0"/>
              <a:t>, </a:t>
            </a:r>
            <a:r>
              <a:rPr kumimoji="1" lang="ja-JP" altLang="en-US" dirty="0" smtClean="0"/>
              <a:t>その下のインデントはその結果使えるようになったということ</a:t>
            </a:r>
            <a:r>
              <a:rPr kumimoji="1" lang="en-US" altLang="ja-JP" dirty="0" smtClean="0"/>
              <a:t>, </a:t>
            </a:r>
            <a:r>
              <a:rPr kumimoji="1" lang="ja-JP" altLang="en-US" dirty="0" smtClean="0"/>
              <a:t>更にそれ以下の項目は実情</a:t>
            </a:r>
            <a:endParaRPr kumimoji="1" lang="en-US" altLang="ja-JP" dirty="0" smtClean="0"/>
          </a:p>
          <a:p>
            <a:endParaRPr kumimoji="1" lang="en-US" altLang="ja-JP" dirty="0" smtClean="0"/>
          </a:p>
          <a:p>
            <a:r>
              <a:rPr kumimoji="1" lang="ja-JP" altLang="en-US" dirty="0" smtClean="0"/>
              <a:t>つまりネットワーク透過性とは</a:t>
            </a:r>
            <a:r>
              <a:rPr kumimoji="1" lang="en-US" altLang="ja-JP" dirty="0" smtClean="0"/>
              <a:t>X </a:t>
            </a:r>
            <a:r>
              <a:rPr kumimoji="1" lang="ja-JP" altLang="en-US" dirty="0" smtClean="0"/>
              <a:t>サーバと </a:t>
            </a:r>
            <a:r>
              <a:rPr kumimoji="1" lang="en-US" altLang="ja-JP" dirty="0" smtClean="0"/>
              <a:t>X </a:t>
            </a:r>
            <a:r>
              <a:rPr kumimoji="1" lang="ja-JP" altLang="en-US" dirty="0" smtClean="0"/>
              <a:t>クライアントは同じ計算機内である必要はなくネットワーク介してでもやり取りできるということ</a:t>
            </a:r>
            <a:r>
              <a:rPr kumimoji="1" lang="en-US" altLang="ja-JP" dirty="0" smtClean="0"/>
              <a:t>. </a:t>
            </a:r>
          </a:p>
          <a:p>
            <a:r>
              <a:rPr kumimoji="1" lang="en-US" altLang="ja-JP" dirty="0" smtClean="0"/>
              <a:t>X</a:t>
            </a:r>
            <a:r>
              <a:rPr kumimoji="1" lang="ja-JP" altLang="en-US" dirty="0" smtClean="0"/>
              <a:t>プロトコルを通しているので別に計算機の種類が別でもできる</a:t>
            </a:r>
            <a:r>
              <a:rPr kumimoji="1" lang="en-US" altLang="ja-JP" dirty="0" smtClean="0"/>
              <a:t>.</a:t>
            </a:r>
          </a:p>
          <a:p>
            <a:r>
              <a:rPr kumimoji="1" lang="en-US" altLang="ja-JP" dirty="0" smtClean="0"/>
              <a:t>A </a:t>
            </a:r>
            <a:r>
              <a:rPr kumimoji="1" lang="ja-JP" altLang="en-US" dirty="0" smtClean="0"/>
              <a:t>の</a:t>
            </a:r>
            <a:r>
              <a:rPr kumimoji="1" lang="en-US" altLang="ja-JP" dirty="0" smtClean="0"/>
              <a:t>X</a:t>
            </a:r>
            <a:r>
              <a:rPr kumimoji="1" lang="ja-JP" altLang="en-US" dirty="0" smtClean="0"/>
              <a:t>サーバが</a:t>
            </a:r>
            <a:r>
              <a:rPr kumimoji="1" lang="en-US" altLang="ja-JP" dirty="0" smtClean="0"/>
              <a:t>B</a:t>
            </a:r>
            <a:r>
              <a:rPr kumimoji="1" lang="ja-JP" altLang="en-US" dirty="0" smtClean="0"/>
              <a:t>のクライアントの要求を受けてもよいということ</a:t>
            </a:r>
            <a:endParaRPr kumimoji="1" lang="en-US" altLang="ja-JP" dirty="0" smtClean="0"/>
          </a:p>
          <a:p>
            <a:endParaRPr kumimoji="1" lang="en-US" altLang="ja-JP" dirty="0" smtClean="0"/>
          </a:p>
          <a:p>
            <a:r>
              <a:rPr kumimoji="1" lang="ja-JP" altLang="en-US" dirty="0" smtClean="0"/>
              <a:t>ネットワーク透過性とは分散処理システムにおいてネットワークの存在を意識させないこと</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16</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gnomine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17</a:t>
            </a:fld>
            <a:endParaRPr lang="ja-JP" altLang="en-US"/>
          </a:p>
        </p:txBody>
      </p:sp>
    </p:spTree>
    <p:extLst>
      <p:ext uri="{BB962C8B-B14F-4D97-AF65-F5344CB8AC3E}">
        <p14:creationId xmlns:p14="http://schemas.microsoft.com/office/powerpoint/2010/main" val="4114612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X </a:t>
            </a:r>
            <a:r>
              <a:rPr kumimoji="1" lang="ja-JP" altLang="en-US" dirty="0" smtClean="0"/>
              <a:t>ではソフトの細かい仕様まで規定していないので</a:t>
            </a:r>
            <a:r>
              <a:rPr kumimoji="1" lang="en-US" altLang="ja-JP" dirty="0" smtClean="0"/>
              <a:t>, </a:t>
            </a:r>
            <a:r>
              <a:rPr kumimoji="1" lang="ja-JP" altLang="en-US" dirty="0" smtClean="0"/>
              <a:t>さまざまな機能・見栄えを持つ </a:t>
            </a:r>
            <a:r>
              <a:rPr kumimoji="1" lang="en-US" altLang="ja-JP" dirty="0" smtClean="0"/>
              <a:t>X </a:t>
            </a:r>
            <a:r>
              <a:rPr kumimoji="1" lang="ja-JP" altLang="en-US" dirty="0" smtClean="0"/>
              <a:t>クライアントが開発された</a:t>
            </a:r>
            <a:r>
              <a:rPr kumimoji="1" lang="en-US" altLang="ja-JP"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ウィンドウマネージャ</a:t>
            </a:r>
            <a:r>
              <a:rPr kumimoji="1" lang="en-US" altLang="ja-JP" dirty="0" smtClean="0"/>
              <a:t>: </a:t>
            </a:r>
            <a:r>
              <a:rPr kumimoji="1" lang="ja-JP" altLang="en-US" dirty="0" smtClean="0"/>
              <a:t>ウィンドウの機能・配置・見栄え・操作</a:t>
            </a:r>
            <a:r>
              <a:rPr kumimoji="1" lang="en-US" altLang="ja-JP" dirty="0" smtClean="0"/>
              <a:t>(</a:t>
            </a:r>
            <a:r>
              <a:rPr kumimoji="1" lang="ja-JP" altLang="en-US" dirty="0" smtClean="0"/>
              <a:t>装飾）（ウィンドウを動かしたり大きくしたりなど</a:t>
            </a:r>
            <a:r>
              <a:rPr kumimoji="1" lang="en-US" altLang="ja-JP" dirty="0" smtClean="0"/>
              <a:t>)</a:t>
            </a:r>
            <a:r>
              <a:rPr kumimoji="1" lang="ja-JP" altLang="en-US" dirty="0" smtClean="0"/>
              <a:t>などを管理する </a:t>
            </a:r>
            <a:r>
              <a:rPr kumimoji="1" lang="en-US" altLang="ja-JP" dirty="0" smtClean="0"/>
              <a:t>X </a:t>
            </a:r>
            <a:r>
              <a:rPr kumimoji="1" lang="ja-JP" altLang="en-US" dirty="0" smtClean="0"/>
              <a:t>クライアント</a:t>
            </a:r>
            <a:r>
              <a:rPr kumimoji="1" lang="en-US" altLang="ja-JP" dirty="0" smtClean="0"/>
              <a:t>. </a:t>
            </a:r>
            <a:endParaRPr kumimoji="1" lang="ja-JP" altLang="en-US" dirty="0" smtClean="0"/>
          </a:p>
          <a:p>
            <a:r>
              <a:rPr kumimoji="1" lang="ja-JP" altLang="en-US" dirty="0" smtClean="0"/>
              <a:t>統合デスクトップ</a:t>
            </a:r>
            <a:r>
              <a:rPr kumimoji="1" lang="en-US" altLang="ja-JP" dirty="0" smtClean="0"/>
              <a:t>: </a:t>
            </a:r>
            <a:r>
              <a:rPr kumimoji="1" lang="ja-JP" altLang="en-US" dirty="0" smtClean="0"/>
              <a:t>ウィンドウマネージャ・ファイル管理ソフト・ターミナルなどをひとまとめ</a:t>
            </a:r>
            <a:r>
              <a:rPr kumimoji="1" lang="en-US" altLang="ja-JP" dirty="0" smtClean="0"/>
              <a:t>(</a:t>
            </a:r>
            <a:r>
              <a:rPr kumimoji="1" lang="ja-JP" altLang="en-US" dirty="0" smtClean="0"/>
              <a:t>セット</a:t>
            </a:r>
            <a:r>
              <a:rPr kumimoji="1" lang="en-US" altLang="ja-JP" dirty="0" smtClean="0"/>
              <a:t>)</a:t>
            </a:r>
            <a:r>
              <a:rPr kumimoji="1" lang="ja-JP" altLang="en-US" dirty="0" smtClean="0"/>
              <a:t>にしたもの</a:t>
            </a:r>
            <a:r>
              <a:rPr kumimoji="1" lang="en-US" altLang="ja-JP" dirty="0" smtClean="0"/>
              <a:t>. </a:t>
            </a:r>
            <a:endParaRPr kumimoji="1" lang="ja-JP" altLang="en-US"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gnome </a:t>
            </a:r>
            <a:r>
              <a:rPr lang="ja-JP" altLang="en-US" dirty="0" smtClean="0"/>
              <a:t>のデスクトップ環境とは</a:t>
            </a:r>
            <a:r>
              <a:rPr lang="en-US" altLang="ja-JP" dirty="0" smtClean="0"/>
              <a:t>? : </a:t>
            </a:r>
            <a:r>
              <a:rPr lang="ja-JP" altLang="en-US" dirty="0" smtClean="0"/>
              <a:t>インターフェースの操作を統一した環境のこと </a:t>
            </a: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err="1" smtClean="0"/>
              <a:t>Afterstep</a:t>
            </a:r>
            <a:r>
              <a:rPr lang="en-US" altLang="ja-JP" dirty="0" smtClean="0"/>
              <a:t> </a:t>
            </a:r>
            <a:r>
              <a:rPr lang="ja-JP" altLang="en-US" dirty="0" smtClean="0"/>
              <a:t>は統合デスクトップ環境とウィンドウマネージャの中間みたいなもので画面も少し装飾できる</a:t>
            </a:r>
            <a:r>
              <a:rPr lang="en-US" altLang="ja-JP" dirty="0" smtClean="0"/>
              <a: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t>2015</a:t>
            </a:r>
            <a:r>
              <a:rPr lang="ja-JP" altLang="en-US" dirty="0" smtClean="0"/>
              <a:t>年資料チェックコメント</a:t>
            </a:r>
            <a:r>
              <a:rPr lang="en-US" altLang="ja-JP" dirty="0" smtClean="0"/>
              <a:t>==</a:t>
            </a:r>
          </a:p>
          <a:p>
            <a:pPr lvl="2" eaLnBrk="1" hangingPunct="1"/>
            <a:r>
              <a:rPr lang="ja-JP" altLang="en-US" dirty="0" smtClean="0"/>
              <a:t>エミュレータの元々の意味は真似するもの意味を（コンソールをマネしている）</a:t>
            </a:r>
          </a:p>
          <a:p>
            <a:pPr lvl="2" eaLnBrk="1" hangingPunct="1"/>
            <a:r>
              <a:rPr lang="ja-JP" altLang="en-US" dirty="0" smtClean="0"/>
              <a:t>歴史を紐解く必要がある？→tec のvt100 (これをみんな真似ている) の前後で違うらしい</a:t>
            </a:r>
          </a:p>
          <a:p>
            <a:pPr lvl="2" eaLnBrk="1" hangingPunct="1"/>
            <a:r>
              <a:rPr lang="ja-JP" altLang="en-US" dirty="0" smtClean="0"/>
              <a:t>x window system でそれをいっぱいだそうとして xterm を作った</a:t>
            </a:r>
          </a:p>
          <a:p>
            <a:pPr marL="0" marR="0" lvl="2"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ここまで</a:t>
            </a:r>
            <a:r>
              <a:rPr lang="en-US" altLang="ja-JP" dirty="0" smtClean="0"/>
              <a:t>==</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p>
          <a:p>
            <a:pPr marL="0" marR="0" lvl="2" indent="0" algn="l" defTabSz="914400" rtl="0" eaLnBrk="1" fontAlgn="base" latinLnBrk="0" hangingPunct="1">
              <a:lnSpc>
                <a:spcPct val="100000"/>
              </a:lnSpc>
              <a:spcBef>
                <a:spcPct val="30000"/>
              </a:spcBef>
              <a:spcAft>
                <a:spcPct val="0"/>
              </a:spcAft>
              <a:buClrTx/>
              <a:buSzTx/>
              <a:buFontTx/>
              <a:buNone/>
              <a:tabLst/>
              <a:defRPr/>
            </a:pPr>
            <a:r>
              <a:rPr kumimoji="1" lang="ja-JP" altLang="ja-JP" sz="1200" b="1" kern="1200" dirty="0" smtClean="0">
                <a:solidFill>
                  <a:schemeClr val="tx1"/>
                </a:solidFill>
                <a:latin typeface="+mn-lt"/>
                <a:ea typeface="+mn-ea"/>
                <a:cs typeface="+mn-cs"/>
              </a:rPr>
              <a:t>エミュレータ</a:t>
            </a:r>
            <a:r>
              <a:rPr kumimoji="1" lang="ja-JP" altLang="ja-JP" sz="1200" kern="1200" dirty="0" smtClean="0">
                <a:solidFill>
                  <a:schemeClr val="tx1"/>
                </a:solidFill>
                <a:latin typeface="+mn-lt"/>
                <a:ea typeface="+mn-ea"/>
                <a:cs typeface="+mn-cs"/>
              </a:rPr>
              <a:t> (</a:t>
            </a:r>
            <a:r>
              <a:rPr kumimoji="1" lang="ja-JP" altLang="ja-JP" sz="1200" b="1" kern="1200" dirty="0" smtClean="0">
                <a:solidFill>
                  <a:schemeClr val="tx1"/>
                </a:solidFill>
                <a:latin typeface="+mn-lt"/>
                <a:ea typeface="+mn-ea"/>
                <a:cs typeface="+mn-cs"/>
              </a:rPr>
              <a:t>Emulator</a:t>
            </a:r>
            <a:r>
              <a:rPr kumimoji="1" lang="ja-JP" altLang="ja-JP" sz="1200" kern="1200" dirty="0" smtClean="0">
                <a:solidFill>
                  <a:schemeClr val="tx1"/>
                </a:solidFill>
                <a:latin typeface="+mn-lt"/>
                <a:ea typeface="+mn-ea"/>
                <a:cs typeface="+mn-cs"/>
              </a:rPr>
              <a:t>)とは、</a:t>
            </a:r>
            <a:r>
              <a:rPr kumimoji="1" lang="ja-JP" altLang="ja-JP" sz="1200" kern="1200" dirty="0" smtClean="0">
                <a:solidFill>
                  <a:schemeClr val="tx1"/>
                </a:solidFill>
                <a:latin typeface="+mn-lt"/>
                <a:ea typeface="+mn-ea"/>
                <a:cs typeface="+mn-cs"/>
                <a:hlinkClick r:id="rId3" tooltip="コンピュータ"/>
              </a:rPr>
              <a:t>コンピュータ</a:t>
            </a:r>
            <a:r>
              <a:rPr kumimoji="1" lang="ja-JP" altLang="ja-JP" sz="1200" kern="1200" dirty="0" smtClean="0">
                <a:solidFill>
                  <a:schemeClr val="tx1"/>
                </a:solidFill>
                <a:latin typeface="+mn-lt"/>
                <a:ea typeface="+mn-ea"/>
                <a:cs typeface="+mn-cs"/>
              </a:rPr>
              <a:t>や</a:t>
            </a:r>
            <a:r>
              <a:rPr kumimoji="1" lang="ja-JP" altLang="ja-JP" sz="1200" kern="1200" dirty="0" smtClean="0">
                <a:solidFill>
                  <a:schemeClr val="tx1"/>
                </a:solidFill>
                <a:latin typeface="+mn-lt"/>
                <a:ea typeface="+mn-ea"/>
                <a:cs typeface="+mn-cs"/>
                <a:hlinkClick r:id="rId4" tooltip="機械"/>
              </a:rPr>
              <a:t>機械</a:t>
            </a:r>
            <a:r>
              <a:rPr kumimoji="1" lang="ja-JP" altLang="ja-JP" sz="1200" kern="1200" dirty="0" smtClean="0">
                <a:solidFill>
                  <a:schemeClr val="tx1"/>
                </a:solidFill>
                <a:latin typeface="+mn-lt"/>
                <a:ea typeface="+mn-ea"/>
                <a:cs typeface="+mn-cs"/>
              </a:rPr>
              <a:t>の模倣装置あるいは模倣</a:t>
            </a:r>
            <a:r>
              <a:rPr kumimoji="1" lang="ja-JP" altLang="ja-JP" sz="1200" kern="1200" dirty="0" smtClean="0">
                <a:solidFill>
                  <a:schemeClr val="tx1"/>
                </a:solidFill>
                <a:latin typeface="+mn-lt"/>
                <a:ea typeface="+mn-ea"/>
                <a:cs typeface="+mn-cs"/>
                <a:hlinkClick r:id="rId5" tooltip="ソフトウェア"/>
              </a:rPr>
              <a:t>ソフトウェア</a:t>
            </a:r>
            <a:r>
              <a:rPr kumimoji="1" lang="ja-JP" altLang="ja-JP" sz="1200" kern="1200" dirty="0" smtClean="0">
                <a:solidFill>
                  <a:schemeClr val="tx1"/>
                </a:solidFill>
                <a:latin typeface="+mn-lt"/>
                <a:ea typeface="+mn-ea"/>
                <a:cs typeface="+mn-cs"/>
              </a:rPr>
              <a:t>のことである。</a:t>
            </a:r>
            <a:endParaRPr lang="ja-JP" altLang="en-US" dirty="0" smtClean="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18</a:t>
            </a:fld>
            <a:endParaRPr lang="ja-JP" altLang="en-US"/>
          </a:p>
        </p:txBody>
      </p:sp>
    </p:spTree>
    <p:extLst>
      <p:ext uri="{BB962C8B-B14F-4D97-AF65-F5344CB8AC3E}">
        <p14:creationId xmlns:p14="http://schemas.microsoft.com/office/powerpoint/2010/main" val="27150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Cygwin </a:t>
            </a:r>
            <a:r>
              <a:rPr kumimoji="1" lang="ja-JP" altLang="en-US" dirty="0" smtClean="0"/>
              <a:t>と </a:t>
            </a:r>
            <a:r>
              <a:rPr kumimoji="1" lang="en-US" altLang="ja-JP" dirty="0" smtClean="0"/>
              <a:t>Windows</a:t>
            </a:r>
            <a:r>
              <a:rPr kumimoji="1" lang="en-US" altLang="ja-JP" baseline="0" dirty="0" smtClean="0"/>
              <a:t> Vista </a:t>
            </a:r>
            <a:r>
              <a:rPr kumimoji="1" lang="ja-JP" altLang="en-US" baseline="0" dirty="0" smtClean="0"/>
              <a:t>は相性が悪かったらしい</a:t>
            </a:r>
            <a:r>
              <a:rPr kumimoji="1" lang="en-US" altLang="ja-JP" baseline="0" dirty="0" smtClean="0"/>
              <a:t>. windows7 </a:t>
            </a:r>
            <a:r>
              <a:rPr kumimoji="1" lang="ja-JP" altLang="en-US" baseline="0" dirty="0" smtClean="0"/>
              <a:t>も不安定なことがあるらしい</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F0156D0-5491-490C-8B11-F4C4366C63E7}" type="slidenum">
              <a:rPr lang="ja-JP" altLang="en-US" smtClean="0"/>
              <a:pPr>
                <a:defRPr/>
              </a:pPr>
              <a:t>19</a:t>
            </a:fld>
            <a:endParaRPr lang="ja-JP" altLang="en-US"/>
          </a:p>
        </p:txBody>
      </p:sp>
    </p:spTree>
    <p:extLst>
      <p:ext uri="{BB962C8B-B14F-4D97-AF65-F5344CB8AC3E}">
        <p14:creationId xmlns:p14="http://schemas.microsoft.com/office/powerpoint/2010/main" val="149701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2015</a:t>
            </a:r>
            <a:r>
              <a:rPr lang="ja-JP" altLang="en-US" dirty="0" smtClean="0"/>
              <a:t>年資料チェックコメント</a:t>
            </a:r>
            <a:r>
              <a:rPr lang="en-US" altLang="ja-JP" dirty="0" smtClean="0"/>
              <a:t>==</a:t>
            </a:r>
            <a:endParaRPr lang="ja-JP" altLang="en-US" dirty="0" smtClean="0"/>
          </a:p>
          <a:p>
            <a:r>
              <a:rPr lang="ja-JP" altLang="en-US" dirty="0" smtClean="0"/>
              <a:t>サーバ・クライアントシステム</a:t>
            </a:r>
          </a:p>
          <a:p>
            <a:r>
              <a:rPr lang="ja-JP" altLang="en-US" dirty="0" smtClean="0"/>
              <a:t>　－クライアントが要求し, サーバが提供する→（計算機に行わせる作業をサーバとクライアントに分けてネットワークを介して動作するようにしたシステムである.）表現が変になっているので2ページのものをそのまま使う</a:t>
            </a:r>
          </a:p>
          <a:p>
            <a:r>
              <a:rPr kumimoji="1" lang="ja-JP" altLang="en-US" dirty="0" smtClean="0"/>
              <a:t>ここまで</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20</a:t>
            </a:fld>
            <a:endParaRPr kumimoji="1" lang="ja-JP" altLang="en-US"/>
          </a:p>
        </p:txBody>
      </p:sp>
    </p:spTree>
    <p:extLst>
      <p:ext uri="{BB962C8B-B14F-4D97-AF65-F5344CB8AC3E}">
        <p14:creationId xmlns:p14="http://schemas.microsoft.com/office/powerpoint/2010/main" val="4142370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cmpd="sng">
                <a:solidFill>
                  <a:schemeClr val="tx1"/>
                </a:solidFill>
                <a:miter lim="800000"/>
                <a:headEnd/>
                <a:tailEnd/>
              </a14:hiddenLine>
            </a:ext>
          </a:extLst>
        </p:spPr>
      </p:sp>
      <p:sp>
        <p:nvSpPr>
          <p:cNvPr id="38915" name="Rectangle 3"/>
          <p:cNvSpPr>
            <a:spLocks noGrp="1" noRot="1" noChangeAspect="1" noChangeArrowheads="1"/>
          </p:cNvSpPr>
          <p:nvPr>
            <p:ph type="body" idx="1"/>
          </p:nvPr>
        </p:nvSpPr>
        <p:spPr bwMode="auto">
          <a:xfrm>
            <a:off x="-622300" y="8210550"/>
            <a:ext cx="7045325" cy="8928100"/>
          </a:xfrm>
          <a:prstGeom prst="rect">
            <a:avLst/>
          </a:prstGeom>
          <a:noFill/>
          <a:ln w="1">
            <a:solidFill>
              <a:schemeClr val="tx1"/>
            </a:solidFill>
            <a:miter lim="800000"/>
            <a:headEnd/>
            <a:tailEnd/>
          </a:ln>
          <a:extLst>
            <a:ext uri="{909E8E84-426E-40DD-AFC4-6F175D3DCCD1}">
              <a14:hiddenFill xmlns:a14="http://schemas.microsoft.com/office/drawing/2010/main">
                <a:solidFill>
                  <a:schemeClr val="accent1"/>
                </a:solidFill>
              </a14:hiddenFill>
            </a:ext>
          </a:extLst>
        </p:spPr>
        <p:txBody>
          <a:bodyPr/>
          <a:lstStyle/>
          <a:p>
            <a:r>
              <a:rPr lang="ja-JP" altLang="en-US"/>
              <a:t>xeyes をいっぱい張ったやつとかの絵を張ってみる</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口でサーバクライアントシステムを知っていることでどういうご利益があるかがあればよい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en-US" altLang="ja-JP" dirty="0" smtClean="0"/>
          </a:p>
          <a:p>
            <a:endParaRPr kumimoji="1" lang="en-US" altLang="ja-JP" dirty="0" smtClean="0"/>
          </a:p>
          <a:p>
            <a:r>
              <a:rPr kumimoji="1" lang="ja-JP" altLang="en-US" dirty="0" smtClean="0"/>
              <a:t>例えば情報処理環境の基礎である</a:t>
            </a:r>
            <a:r>
              <a:rPr kumimoji="1" lang="en-US" altLang="ja-JP" dirty="0" smtClean="0"/>
              <a:t>X </a:t>
            </a:r>
            <a:r>
              <a:rPr kumimoji="1" lang="ja-JP" altLang="en-US" dirty="0" smtClean="0"/>
              <a:t>やネットワーク環境の技術の基になっているシステムであるサーバクライアントシステム</a:t>
            </a:r>
          </a:p>
          <a:p>
            <a:r>
              <a:rPr kumimoji="1" lang="ja-JP" altLang="en-US" dirty="0" smtClean="0"/>
              <a:t>第一回につなげてもよいし</a:t>
            </a:r>
          </a:p>
          <a:p>
            <a:r>
              <a:rPr kumimoji="1" lang="ja-JP" altLang="en-US" dirty="0" smtClean="0"/>
              <a:t>普段使っていることにつなげてもいい</a:t>
            </a:r>
          </a:p>
          <a:p>
            <a:r>
              <a:rPr kumimoji="1" lang="ja-JP" altLang="en-US" dirty="0" smtClean="0"/>
              <a:t>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22</a:t>
            </a:fld>
            <a:endParaRPr kumimoji="1" lang="ja-JP" altLang="en-US"/>
          </a:p>
        </p:txBody>
      </p:sp>
    </p:spTree>
    <p:extLst>
      <p:ext uri="{BB962C8B-B14F-4D97-AF65-F5344CB8AC3E}">
        <p14:creationId xmlns:p14="http://schemas.microsoft.com/office/powerpoint/2010/main" val="365601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口でサーバクライアントシステムを知っていることでどういうご利益があるかがあればよい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en-US" altLang="ja-JP" dirty="0" smtClean="0"/>
          </a:p>
          <a:p>
            <a:endParaRPr kumimoji="1" lang="en-US" altLang="ja-JP" dirty="0" smtClean="0"/>
          </a:p>
          <a:p>
            <a:r>
              <a:rPr kumimoji="1" lang="ja-JP" altLang="en-US" dirty="0" smtClean="0"/>
              <a:t>例えば情報処理環境の基礎である</a:t>
            </a:r>
            <a:r>
              <a:rPr kumimoji="1" lang="en-US" altLang="ja-JP" dirty="0" smtClean="0"/>
              <a:t>X </a:t>
            </a:r>
            <a:r>
              <a:rPr kumimoji="1" lang="ja-JP" altLang="en-US" dirty="0" smtClean="0"/>
              <a:t>やネットワーク環境の技術の基になっているシステムであるサーバクライアントシステム</a:t>
            </a:r>
          </a:p>
          <a:p>
            <a:r>
              <a:rPr kumimoji="1" lang="ja-JP" altLang="en-US" dirty="0" smtClean="0"/>
              <a:t>第一回につなげてもよいし</a:t>
            </a:r>
          </a:p>
          <a:p>
            <a:r>
              <a:rPr kumimoji="1" lang="ja-JP" altLang="en-US" dirty="0" smtClean="0"/>
              <a:t>普段使っていることにつなげてもいい</a:t>
            </a:r>
          </a:p>
          <a:p>
            <a:r>
              <a:rPr kumimoji="1" lang="ja-JP" altLang="en-US" dirty="0" smtClean="0"/>
              <a:t>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2015</a:t>
            </a:r>
            <a:r>
              <a:rPr kumimoji="1" lang="ja-JP" altLang="en-US" dirty="0" smtClean="0"/>
              <a:t>年資料チェックコメント</a:t>
            </a:r>
            <a:r>
              <a:rPr kumimoji="1" lang="en-US" altLang="ja-JP" dirty="0" smtClean="0"/>
              <a:t>==</a:t>
            </a:r>
          </a:p>
          <a:p>
            <a:r>
              <a:rPr kumimoji="1" lang="ja-JP" altLang="en-US" dirty="0" smtClean="0"/>
              <a:t>話の目標設定がないので何かしら入れる</a:t>
            </a:r>
          </a:p>
          <a:p>
            <a:endParaRPr kumimoji="1" lang="ja-JP" altLang="en-US" dirty="0" smtClean="0"/>
          </a:p>
          <a:p>
            <a:r>
              <a:rPr kumimoji="1" lang="ja-JP" altLang="en-US" dirty="0" smtClean="0"/>
              <a:t>例えば情報処理環境の基礎である</a:t>
            </a:r>
            <a:r>
              <a:rPr kumimoji="1" lang="en-US" altLang="ja-JP" dirty="0" smtClean="0"/>
              <a:t>X </a:t>
            </a:r>
            <a:r>
              <a:rPr kumimoji="1" lang="ja-JP" altLang="en-US" dirty="0" smtClean="0"/>
              <a:t>やネットワーク環境の技術の基になっているシステムであるサーバクライアントシステム</a:t>
            </a:r>
          </a:p>
          <a:p>
            <a:r>
              <a:rPr kumimoji="1" lang="ja-JP" altLang="en-US" dirty="0" smtClean="0"/>
              <a:t>第一回につなげてもよいし</a:t>
            </a:r>
          </a:p>
          <a:p>
            <a:r>
              <a:rPr kumimoji="1" lang="ja-JP" altLang="en-US" dirty="0" smtClean="0"/>
              <a:t>普段使っていることにつなげてもいい</a:t>
            </a:r>
          </a:p>
          <a:p>
            <a:r>
              <a:rPr kumimoji="1" lang="ja-JP" altLang="en-US" dirty="0" smtClean="0"/>
              <a:t>サーバクライアントシステムを知っていることでどういうご利益があるかがあればよい</a:t>
            </a:r>
          </a:p>
          <a:p>
            <a:r>
              <a:rPr kumimoji="1" lang="ja-JP" altLang="en-US" dirty="0" smtClean="0"/>
              <a:t>　例えば</a:t>
            </a:r>
            <a:r>
              <a:rPr kumimoji="1" lang="en-US" altLang="ja-JP" dirty="0" smtClean="0"/>
              <a:t>:</a:t>
            </a:r>
            <a:r>
              <a:rPr kumimoji="1" lang="ja-JP" altLang="en-US" dirty="0" smtClean="0"/>
              <a:t>電源をむやみにきってはいけないコンピュータがある</a:t>
            </a:r>
          </a:p>
          <a:p>
            <a:r>
              <a:rPr kumimoji="1" lang="ja-JP" altLang="en-US" dirty="0" smtClean="0"/>
              <a:t>   例えば</a:t>
            </a:r>
            <a:r>
              <a:rPr kumimoji="1" lang="en-US" altLang="ja-JP" dirty="0" smtClean="0"/>
              <a:t>:</a:t>
            </a:r>
            <a:r>
              <a:rPr kumimoji="1" lang="ja-JP" altLang="en-US" dirty="0" smtClean="0"/>
              <a:t>トラブルの原因の追究ができる自分なのかサーバなのか</a:t>
            </a:r>
          </a:p>
          <a:p>
            <a:endParaRPr kumimoji="1" lang="ja-JP" altLang="en-US" dirty="0" smtClean="0"/>
          </a:p>
          <a:p>
            <a:r>
              <a:rPr kumimoji="1" lang="ja-JP" altLang="en-US" dirty="0" smtClean="0"/>
              <a:t>サーバという言葉とクライアントという言葉の一般的な意味を書いた方が良い</a:t>
            </a:r>
          </a:p>
          <a:p>
            <a:r>
              <a:rPr kumimoji="1" lang="ja-JP" altLang="en-US" dirty="0" smtClean="0"/>
              <a:t> サーバ：提供者</a:t>
            </a:r>
            <a:r>
              <a:rPr kumimoji="1" lang="en-US" altLang="ja-JP" dirty="0" smtClean="0"/>
              <a:t>, </a:t>
            </a:r>
            <a:r>
              <a:rPr kumimoji="1" lang="ja-JP" altLang="en-US" dirty="0" smtClean="0"/>
              <a:t>クライアント：顧客</a:t>
            </a:r>
            <a:endParaRPr kumimoji="1" lang="en-US" altLang="ja-JP" dirty="0" smtClean="0"/>
          </a:p>
          <a:p>
            <a:r>
              <a:rPr kumimoji="1" lang="ja-JP" altLang="en-US" dirty="0" smtClean="0"/>
              <a:t>ここまで</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5</a:t>
            </a:fld>
            <a:endParaRPr kumimoji="1" lang="ja-JP" altLang="en-US"/>
          </a:p>
        </p:txBody>
      </p:sp>
    </p:spTree>
    <p:extLst>
      <p:ext uri="{BB962C8B-B14F-4D97-AF65-F5344CB8AC3E}">
        <p14:creationId xmlns:p14="http://schemas.microsoft.com/office/powerpoint/2010/main" val="283411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サーバ</a:t>
            </a:r>
            <a:r>
              <a:rPr kumimoji="1" lang="en-US" altLang="ja-JP" dirty="0" smtClean="0"/>
              <a:t>, </a:t>
            </a:r>
            <a:r>
              <a:rPr kumimoji="1" lang="ja-JP" altLang="en-US" dirty="0" smtClean="0"/>
              <a:t>クライアントは計算機とは限らない</a:t>
            </a:r>
            <a:r>
              <a:rPr kumimoji="1" lang="en-US" altLang="ja-JP" dirty="0" smtClean="0"/>
              <a:t>, </a:t>
            </a:r>
            <a:r>
              <a:rPr kumimoji="1" lang="ja-JP" altLang="en-US" dirty="0" smtClean="0"/>
              <a:t>ソフトウェアでも可</a:t>
            </a:r>
          </a:p>
          <a:p>
            <a:r>
              <a:rPr kumimoji="1" lang="ja-JP" altLang="en-US" dirty="0" smtClean="0"/>
              <a:t>サービスとは？ 通信してネットワーク越しに提供される何らかの機能</a:t>
            </a:r>
            <a:r>
              <a:rPr kumimoji="1" lang="en-US" altLang="ja-JP" dirty="0" smtClean="0"/>
              <a:t>, </a:t>
            </a:r>
            <a:r>
              <a:rPr kumimoji="1" lang="ja-JP" altLang="en-US" dirty="0" smtClean="0"/>
              <a:t>あるいはそのような機能を実現するソフトウェアのこと</a:t>
            </a:r>
          </a:p>
          <a:p>
            <a:r>
              <a:rPr kumimoji="1" lang="ja-JP" altLang="en-US" dirty="0" smtClean="0"/>
              <a:t>サーバが提供する内容のこと</a:t>
            </a:r>
          </a:p>
          <a:p>
            <a:endParaRPr kumimoji="1" lang="en-US" altLang="ja-JP" dirty="0" smtClean="0"/>
          </a:p>
          <a:p>
            <a:r>
              <a:rPr kumimoji="1" lang="en-US" altLang="ja-JP" dirty="0" smtClean="0"/>
              <a:t>2015</a:t>
            </a:r>
            <a:r>
              <a:rPr kumimoji="1" lang="ja-JP" altLang="en-US" dirty="0" smtClean="0"/>
              <a:t>年資料チェックコメント</a:t>
            </a:r>
            <a:r>
              <a:rPr kumimoji="1" lang="en-US" altLang="ja-JP" dirty="0" smtClean="0"/>
              <a:t>==</a:t>
            </a:r>
          </a:p>
          <a:p>
            <a:endParaRPr kumimoji="1" lang="ja-JP" altLang="en-US" dirty="0" smtClean="0"/>
          </a:p>
          <a:p>
            <a:r>
              <a:rPr kumimoji="1" lang="ja-JP" altLang="en-US" dirty="0" smtClean="0"/>
              <a:t>計算機の方のファイルの絵をまるで文字にしてよい→例を出す</a:t>
            </a:r>
            <a:r>
              <a:rPr kumimoji="1" lang="en-US" altLang="ja-JP" dirty="0" smtClean="0"/>
              <a:t>(</a:t>
            </a:r>
            <a:r>
              <a:rPr kumimoji="1" lang="ja-JP" altLang="en-US" dirty="0" smtClean="0"/>
              <a:t>例えば </a:t>
            </a:r>
            <a:r>
              <a:rPr kumimoji="1" lang="en-US" altLang="ja-JP" dirty="0" smtClean="0"/>
              <a:t>X </a:t>
            </a:r>
            <a:r>
              <a:rPr kumimoji="1" lang="en-US" altLang="ja-JP" dirty="0" err="1" smtClean="0"/>
              <a:t>windwosystem</a:t>
            </a:r>
            <a:r>
              <a:rPr kumimoji="1" lang="en-US" altLang="ja-JP" dirty="0" smtClean="0"/>
              <a:t> </a:t>
            </a:r>
            <a:r>
              <a:rPr kumimoji="1" lang="ja-JP" altLang="en-US" dirty="0" smtClean="0"/>
              <a:t>のロゴと </a:t>
            </a:r>
            <a:r>
              <a:rPr kumimoji="1" lang="en-US" altLang="ja-JP" dirty="0" err="1" smtClean="0"/>
              <a:t>xeyes</a:t>
            </a:r>
            <a:r>
              <a:rPr kumimoji="1" lang="en-US" altLang="ja-JP" dirty="0" smtClean="0"/>
              <a:t> </a:t>
            </a:r>
            <a:r>
              <a:rPr kumimoji="1" lang="ja-JP" altLang="en-US" dirty="0" smtClean="0"/>
              <a:t>とか</a:t>
            </a:r>
            <a:r>
              <a:rPr kumimoji="1" lang="en-US" altLang="ja-JP" dirty="0" smtClean="0"/>
              <a:t>)</a:t>
            </a:r>
          </a:p>
          <a:p>
            <a:r>
              <a:rPr kumimoji="1" lang="en-US" altLang="ja-JP" dirty="0" smtClean="0"/>
              <a:t>  2015/06/24 </a:t>
            </a:r>
            <a:r>
              <a:rPr kumimoji="1" lang="ja-JP" altLang="en-US" dirty="0" smtClean="0"/>
              <a:t>修正済み</a:t>
            </a:r>
            <a:endParaRPr kumimoji="1" lang="en-US" altLang="ja-JP" dirty="0" smtClean="0"/>
          </a:p>
          <a:p>
            <a:endParaRPr kumimoji="1" lang="en-US" altLang="ja-JP" dirty="0" smtClean="0"/>
          </a:p>
          <a:p>
            <a:r>
              <a:rPr kumimoji="1" lang="ja-JP" altLang="en-US" dirty="0" smtClean="0"/>
              <a:t>絵が雑→線がきれているとかはみ出しているとか</a:t>
            </a:r>
          </a:p>
          <a:p>
            <a:r>
              <a:rPr kumimoji="1" lang="ja-JP" altLang="en-US" dirty="0" smtClean="0"/>
              <a:t>計算機の中のクライアントの枠が計算機の枠にかぶっているとか</a:t>
            </a:r>
          </a:p>
          <a:p>
            <a:r>
              <a:rPr kumimoji="1" lang="ja-JP" altLang="en-US" dirty="0" smtClean="0"/>
              <a:t>文字の高さをそろえるとか</a:t>
            </a:r>
          </a:p>
          <a:p>
            <a:r>
              <a:rPr kumimoji="1" lang="en-US" altLang="ja-JP" dirty="0" smtClean="0"/>
              <a:t>  2015/06/24 </a:t>
            </a:r>
            <a:r>
              <a:rPr kumimoji="1" lang="ja-JP" altLang="en-US" dirty="0" smtClean="0"/>
              <a:t>修正済み</a:t>
            </a:r>
          </a:p>
          <a:p>
            <a:endParaRPr kumimoji="1" lang="en-US" altLang="ja-JP" dirty="0" smtClean="0"/>
          </a:p>
          <a:p>
            <a:r>
              <a:rPr kumimoji="1" lang="ja-JP" altLang="en-US" dirty="0" smtClean="0"/>
              <a:t>計算機にさせたい作業をさー</a:t>
            </a:r>
            <a:r>
              <a:rPr kumimoji="1" lang="ja-JP" altLang="en-US" dirty="0" err="1" smtClean="0"/>
              <a:t>ばと</a:t>
            </a:r>
            <a:r>
              <a:rPr kumimoji="1" lang="ja-JP" altLang="en-US" dirty="0" smtClean="0"/>
              <a:t>クライアントで分業しているという説明を入れる</a:t>
            </a:r>
            <a:endParaRPr kumimoji="1" lang="en-US" altLang="ja-JP" dirty="0" smtClean="0"/>
          </a:p>
          <a:p>
            <a:r>
              <a:rPr kumimoji="1" lang="en-US" altLang="ja-JP" dirty="0" smtClean="0"/>
              <a:t>  2015/06/24 </a:t>
            </a:r>
            <a:r>
              <a:rPr kumimoji="1" lang="ja-JP" altLang="en-US" dirty="0" smtClean="0"/>
              <a:t>修正済み</a:t>
            </a:r>
            <a:endParaRPr kumimoji="1" lang="en-US" altLang="ja-JP" dirty="0" smtClean="0"/>
          </a:p>
          <a:p>
            <a:r>
              <a:rPr kumimoji="1" lang="ja-JP" altLang="en-US" dirty="0" smtClean="0"/>
              <a:t>ここまで</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2015</a:t>
            </a:r>
            <a:r>
              <a:rPr kumimoji="1" lang="ja-JP" altLang="en-US" dirty="0" smtClean="0"/>
              <a:t>年資料チェックコメント</a:t>
            </a:r>
            <a:r>
              <a:rPr kumimoji="1" lang="en-US" altLang="ja-JP" dirty="0" smtClean="0"/>
              <a:t>==</a:t>
            </a:r>
          </a:p>
          <a:p>
            <a:r>
              <a:rPr kumimoji="1" lang="ja-JP" altLang="en-US" dirty="0" smtClean="0"/>
              <a:t>サーバの原義をここに入れる</a:t>
            </a:r>
            <a:endParaRPr kumimoji="1" lang="en-US" altLang="ja-JP" dirty="0" smtClean="0"/>
          </a:p>
          <a:p>
            <a:r>
              <a:rPr kumimoji="1" lang="ja-JP" altLang="en-US" dirty="0" smtClean="0"/>
              <a:t>ここまで</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7</a:t>
            </a:fld>
            <a:endParaRPr kumimoji="1" lang="ja-JP" altLang="en-US"/>
          </a:p>
        </p:txBody>
      </p:sp>
    </p:spTree>
    <p:extLst>
      <p:ext uri="{BB962C8B-B14F-4D97-AF65-F5344CB8AC3E}">
        <p14:creationId xmlns:p14="http://schemas.microsoft.com/office/powerpoint/2010/main" val="4264448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MAIL </a:t>
            </a:r>
            <a:r>
              <a:rPr lang="ja-JP" altLang="en-US" dirty="0" smtClean="0"/>
              <a:t>がサービスのやり取りに </a:t>
            </a:r>
            <a:r>
              <a:rPr lang="en-US" altLang="ja-JP" dirty="0" smtClean="0"/>
              <a:t>DNS </a:t>
            </a:r>
            <a:r>
              <a:rPr lang="ja-JP" altLang="en-US" dirty="0" smtClean="0"/>
              <a:t>を利用している</a:t>
            </a:r>
            <a:endParaRPr lang="en-US" altLang="ja-JP" dirty="0" smtClean="0"/>
          </a:p>
          <a:p>
            <a:r>
              <a:rPr lang="ja-JP" altLang="en-US" dirty="0" smtClean="0"/>
              <a:t>サーバとクライアントは各サービスのールサーバと </a:t>
            </a:r>
            <a:r>
              <a:rPr lang="en-US" altLang="ja-JP" dirty="0" smtClean="0"/>
              <a:t>DNS </a:t>
            </a:r>
            <a:r>
              <a:rPr lang="ja-JP" altLang="en-US" dirty="0" smtClean="0"/>
              <a:t>サーバの説明を入れるこのときメールサーバは </a:t>
            </a:r>
            <a:r>
              <a:rPr lang="en-US" altLang="ja-JP" dirty="0" smtClean="0"/>
              <a:t>DNS </a:t>
            </a:r>
            <a:r>
              <a:rPr lang="ja-JP" altLang="en-US" dirty="0" smtClean="0"/>
              <a:t>サーバに何を要求しているかを質問してもよい</a:t>
            </a:r>
          </a:p>
          <a:p>
            <a:endParaRPr lang="ja-JP" altLang="en-US" dirty="0" smtClean="0"/>
          </a:p>
          <a:p>
            <a:r>
              <a:rPr lang="ja-JP" altLang="en-US" dirty="0" smtClean="0"/>
              <a:t>メールサーバは送信先の </a:t>
            </a:r>
            <a:r>
              <a:rPr lang="en-US" altLang="ja-JP" dirty="0" smtClean="0"/>
              <a:t>IP </a:t>
            </a:r>
            <a:r>
              <a:rPr lang="ja-JP" altLang="en-US" dirty="0" smtClean="0"/>
              <a:t>を見つけることを要求</a:t>
            </a:r>
          </a:p>
          <a:p>
            <a:r>
              <a:rPr lang="ja-JP" altLang="en-US" dirty="0" smtClean="0"/>
              <a:t>提供側と要求側を区別する呼び方であり</a:t>
            </a:r>
            <a:r>
              <a:rPr lang="en-US" altLang="ja-JP" dirty="0" smtClean="0"/>
              <a:t>, </a:t>
            </a:r>
            <a:r>
              <a:rPr lang="ja-JP" altLang="en-US" dirty="0" smtClean="0"/>
              <a:t>サービスによってはサーバだったものがクライアントの立場になることもある</a:t>
            </a:r>
            <a:endParaRPr lang="en-US" altLang="ja-JP" dirty="0" smtClean="0"/>
          </a:p>
          <a:p>
            <a:endParaRPr kumimoji="1" lang="en-US" altLang="ja-JP" dirty="0" smtClean="0"/>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2015</a:t>
            </a:r>
            <a:r>
              <a:rPr kumimoji="1" lang="ja-JP" altLang="en-US" dirty="0" smtClean="0"/>
              <a:t>年資料チェックコメント</a:t>
            </a:r>
            <a:r>
              <a:rPr kumimoji="1" lang="en-US" altLang="ja-JP"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メールサーバは </a:t>
            </a:r>
            <a:r>
              <a:rPr kumimoji="1" lang="en-US" altLang="ja-JP" dirty="0" smtClean="0"/>
              <a:t>DNS </a:t>
            </a:r>
            <a:r>
              <a:rPr kumimoji="1" lang="ja-JP" altLang="en-US" dirty="0" smtClean="0"/>
              <a:t>サーバのクライアントでもある→ネットワークを行うほとんどのプログラム </a:t>
            </a:r>
            <a:r>
              <a:rPr kumimoji="1" lang="en-US" altLang="ja-JP" dirty="0" smtClean="0"/>
              <a:t>(</a:t>
            </a:r>
            <a:r>
              <a:rPr kumimoji="1" lang="ja-JP" altLang="en-US" dirty="0" smtClean="0"/>
              <a:t>メールサーバも含む</a:t>
            </a:r>
            <a:r>
              <a:rPr kumimoji="1" lang="en-US" altLang="ja-JP" dirty="0" smtClean="0"/>
              <a:t>)</a:t>
            </a:r>
          </a:p>
          <a:p>
            <a:r>
              <a:rPr kumimoji="1" lang="en-US" altLang="ja-JP" dirty="0" smtClean="0"/>
              <a:t>  2015/06/24 </a:t>
            </a:r>
            <a:r>
              <a:rPr kumimoji="1" lang="ja-JP" altLang="en-US" dirty="0" smtClean="0"/>
              <a:t>修正済み</a:t>
            </a:r>
            <a:endParaRPr kumimoji="1" lang="en-US" altLang="ja-JP" dirty="0" smtClean="0"/>
          </a:p>
          <a:p>
            <a:endParaRPr kumimoji="1" lang="en-US" altLang="ja-JP" dirty="0" smtClean="0"/>
          </a:p>
          <a:p>
            <a:r>
              <a:rPr kumimoji="1" lang="ja-JP" altLang="en-US" dirty="0" smtClean="0"/>
              <a:t>クライアントの原義をここに入れる</a:t>
            </a:r>
          </a:p>
          <a:p>
            <a:r>
              <a:rPr kumimoji="1" lang="en-US" altLang="ja-JP" dirty="0" smtClean="0"/>
              <a:t>  2015/06/24 </a:t>
            </a:r>
            <a:r>
              <a:rPr kumimoji="1" lang="ja-JP" altLang="en-US" dirty="0" smtClean="0"/>
              <a:t>修正済み</a:t>
            </a:r>
          </a:p>
          <a:p>
            <a:r>
              <a:rPr kumimoji="1" lang="ja-JP" altLang="en-US" dirty="0" smtClean="0"/>
              <a:t>絵を入れる？→</a:t>
            </a:r>
            <a:r>
              <a:rPr kumimoji="1" lang="en-US" altLang="ja-JP" dirty="0" smtClean="0"/>
              <a:t>DNS </a:t>
            </a:r>
            <a:r>
              <a:rPr kumimoji="1" lang="ja-JP" altLang="en-US" dirty="0" smtClean="0"/>
              <a:t>の回の様なのを入れる？→挿絵としてならいいかも？</a:t>
            </a:r>
            <a:endParaRPr kumimoji="1" lang="en-US" altLang="ja-JP" dirty="0" smtClean="0"/>
          </a:p>
          <a:p>
            <a:r>
              <a:rPr kumimoji="1" lang="ja-JP" altLang="en-US" dirty="0" smtClean="0"/>
              <a:t>ここまで</a:t>
            </a:r>
            <a:r>
              <a:rPr kumimoji="1" lang="en-US" altLang="ja-JP"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視点をそろえる</a:t>
            </a:r>
            <a:r>
              <a:rPr kumimoji="1" lang="en-US" altLang="ja-JP" dirty="0" smtClean="0"/>
              <a:t>.</a:t>
            </a:r>
            <a:r>
              <a:rPr kumimoji="1" lang="ja-JP" altLang="en-US" dirty="0" smtClean="0"/>
              <a:t>　ブラウザを起動するのはユーザー視点</a:t>
            </a:r>
            <a:r>
              <a:rPr kumimoji="1" lang="en-US" altLang="ja-JP" dirty="0" smtClean="0"/>
              <a:t>. </a:t>
            </a:r>
            <a:r>
              <a:rPr kumimoji="1" lang="ja-JP" altLang="en-US" dirty="0" smtClean="0"/>
              <a:t>要求や解釈を表示するのはブラウザ</a:t>
            </a:r>
            <a:r>
              <a:rPr kumimoji="1" lang="en-US" altLang="ja-JP" dirty="0" smtClean="0"/>
              <a:t>(</a:t>
            </a:r>
            <a:r>
              <a:rPr kumimoji="1" lang="ja-JP" altLang="en-US" dirty="0" smtClean="0"/>
              <a:t>クライアント</a:t>
            </a:r>
            <a:r>
              <a:rPr kumimoji="1" lang="en-US" altLang="ja-JP" dirty="0" smtClean="0"/>
              <a:t>)</a:t>
            </a:r>
            <a:r>
              <a:rPr kumimoji="1" lang="ja-JP" altLang="en-US" dirty="0" smtClean="0"/>
              <a:t>視点</a:t>
            </a:r>
            <a:endParaRPr kumimoji="1" lang="en-US" altLang="ja-JP" dirty="0" smtClean="0"/>
          </a:p>
          <a:p>
            <a:r>
              <a:rPr kumimoji="1" lang="ja-JP" altLang="en-US" dirty="0" smtClean="0"/>
              <a:t>提供と要求で色を変える</a:t>
            </a:r>
            <a:r>
              <a:rPr kumimoji="1" lang="en-US" altLang="ja-JP" dirty="0" smtClean="0"/>
              <a:t>. </a:t>
            </a:r>
            <a:r>
              <a:rPr kumimoji="1" lang="ja-JP" altLang="en-US" dirty="0" smtClean="0"/>
              <a:t>最初の絵にそろえる</a:t>
            </a:r>
            <a:endParaRPr kumimoji="1" lang="ja-JP" altLang="en-US" dirty="0"/>
          </a:p>
        </p:txBody>
      </p:sp>
      <p:sp>
        <p:nvSpPr>
          <p:cNvPr id="4" name="スライド番号プレースホルダー 3"/>
          <p:cNvSpPr>
            <a:spLocks noGrp="1"/>
          </p:cNvSpPr>
          <p:nvPr>
            <p:ph type="sldNum" sz="quarter" idx="10"/>
          </p:nvPr>
        </p:nvSpPr>
        <p:spPr/>
        <p:txBody>
          <a:bodyPr/>
          <a:lstStyle/>
          <a:p>
            <a:fld id="{62F72C5B-F25C-41C2-8DA9-FB18B5A56DC4}" type="slidenum">
              <a:rPr kumimoji="1" lang="ja-JP" altLang="en-US" smtClean="0"/>
              <a:pPr/>
              <a:t>9</a:t>
            </a:fld>
            <a:endParaRPr kumimoji="1" lang="ja-JP" altLang="en-US"/>
          </a:p>
        </p:txBody>
      </p:sp>
    </p:spTree>
    <p:extLst>
      <p:ext uri="{BB962C8B-B14F-4D97-AF65-F5344CB8AC3E}">
        <p14:creationId xmlns:p14="http://schemas.microsoft.com/office/powerpoint/2010/main" val="266518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上側はサーバクライアントの機能面</a:t>
            </a:r>
            <a:r>
              <a:rPr kumimoji="1" lang="en-US" altLang="ja-JP" dirty="0" smtClean="0"/>
              <a:t>, </a:t>
            </a:r>
            <a:r>
              <a:rPr kumimoji="1" lang="ja-JP" altLang="en-US" dirty="0" smtClean="0"/>
              <a:t>下側は実情みたいなもの</a:t>
            </a:r>
            <a:endParaRPr kumimoji="1" lang="en-US" altLang="ja-JP" dirty="0" smtClean="0"/>
          </a:p>
          <a:p>
            <a:endParaRPr kumimoji="1" lang="en-US" altLang="ja-JP" dirty="0" smtClean="0"/>
          </a:p>
          <a:p>
            <a:r>
              <a:rPr kumimoji="1" lang="ja-JP" altLang="en-US" dirty="0" smtClean="0"/>
              <a:t>プロトコルがあるのはネットワークを前提としているから。ネットワーク先では様々な計算機が存在しプロトコルを決めることで同じ計算機でなくても同様に対応できるようにする</a:t>
            </a:r>
            <a:endParaRPr kumimoji="1" lang="en-US" altLang="ja-JP" dirty="0" smtClean="0"/>
          </a:p>
          <a:p>
            <a:endParaRPr kumimoji="1" lang="en-US" altLang="ja-JP" dirty="0" smtClean="0"/>
          </a:p>
          <a:p>
            <a:r>
              <a:rPr kumimoji="1" lang="ja-JP" altLang="en-US" dirty="0" smtClean="0"/>
              <a:t>メリット</a:t>
            </a:r>
          </a:p>
          <a:p>
            <a:r>
              <a:rPr kumimoji="1" lang="ja-JP" altLang="en-US" dirty="0" smtClean="0"/>
              <a:t>　クライアントに全ての機能を持たせる必要がなくなる→一つの計算機に全ての機能を持たせる必要がなくなる</a:t>
            </a:r>
          </a:p>
          <a:p>
            <a:endParaRPr kumimoji="1" lang="ja-JP" altLang="en-US" dirty="0" smtClean="0"/>
          </a:p>
          <a:p>
            <a:r>
              <a:rPr kumimoji="1" lang="ja-JP" altLang="en-US" dirty="0" smtClean="0"/>
              <a:t>サーバの案との例として　</a:t>
            </a:r>
            <a:r>
              <a:rPr kumimoji="1" lang="en-US" altLang="ja-JP" dirty="0" smtClean="0"/>
              <a:t>X</a:t>
            </a:r>
            <a:r>
              <a:rPr kumimoji="1" lang="ja-JP" altLang="en-US" dirty="0" smtClean="0"/>
              <a:t>を紹介</a:t>
            </a:r>
            <a:endParaRPr kumimoji="1" lang="en-US" altLang="ja-JP" dirty="0" smtClean="0"/>
          </a:p>
          <a:p>
            <a:r>
              <a:rPr kumimoji="1" lang="ja-JP" altLang="en-US" dirty="0" smtClean="0"/>
              <a:t>第一回で </a:t>
            </a:r>
            <a:r>
              <a:rPr kumimoji="1" lang="en-US" altLang="ja-JP" dirty="0" err="1" smtClean="0"/>
              <a:t>Xwindow</a:t>
            </a:r>
            <a:r>
              <a:rPr kumimoji="1" lang="en-US" altLang="ja-JP" dirty="0" smtClean="0"/>
              <a:t> </a:t>
            </a:r>
            <a:r>
              <a:rPr kumimoji="1" lang="ja-JP" altLang="en-US" dirty="0" smtClean="0"/>
              <a:t>の話をした話を思い出す</a:t>
            </a:r>
            <a:r>
              <a:rPr kumimoji="1" lang="en-US" altLang="ja-JP" dirty="0" smtClean="0"/>
              <a:t>.</a:t>
            </a:r>
          </a:p>
          <a:p>
            <a:endParaRPr kumimoji="1" lang="en-US" altLang="ja-JP" dirty="0" smtClean="0"/>
          </a:p>
          <a:p>
            <a:r>
              <a:rPr kumimoji="1" lang="ja-JP" altLang="en-US" dirty="0" smtClean="0"/>
              <a:t>青地に黒は見にくい</a:t>
            </a:r>
          </a:p>
          <a:p>
            <a:r>
              <a:rPr kumimoji="1" lang="ja-JP" altLang="en-US" dirty="0" smtClean="0"/>
              <a:t>文字は上の方へ</a:t>
            </a:r>
          </a:p>
          <a:p>
            <a:endParaRPr kumimoji="1" lang="en-US" altLang="ja-JP" dirty="0" smtClean="0"/>
          </a:p>
          <a:p>
            <a:r>
              <a:rPr kumimoji="1" lang="en-US" altLang="ja-JP" dirty="0" smtClean="0"/>
              <a:t>2015</a:t>
            </a:r>
            <a:r>
              <a:rPr kumimoji="1" lang="ja-JP" altLang="en-US" dirty="0" smtClean="0"/>
              <a:t>年チェック時のコメント</a:t>
            </a:r>
            <a:r>
              <a:rPr kumimoji="1" lang="en-US" altLang="ja-JP" dirty="0" smtClean="0"/>
              <a:t>==</a:t>
            </a:r>
          </a:p>
          <a:p>
            <a:r>
              <a:rPr kumimoji="1" lang="ja-JP" altLang="en-US" dirty="0" smtClean="0"/>
              <a:t>なんでサーバ・クライアントシステムを使う必要があるのか的な話し方にした方が良い</a:t>
            </a:r>
          </a:p>
          <a:p>
            <a:r>
              <a:rPr kumimoji="1" lang="ja-JP" altLang="en-US" dirty="0" smtClean="0"/>
              <a:t>ネットワークシステムの根幹に使われているので必要性に趣を置いてしゃべった方が良い</a:t>
            </a:r>
          </a:p>
          <a:p>
            <a:r>
              <a:rPr kumimoji="1" lang="ja-JP" altLang="en-US" dirty="0" smtClean="0"/>
              <a:t>プログラムも楽になる？→持ち寄って作りやすい</a:t>
            </a:r>
          </a:p>
          <a:p>
            <a:endParaRPr kumimoji="1" lang="en-US" altLang="ja-JP" dirty="0" smtClean="0"/>
          </a:p>
          <a:p>
            <a:r>
              <a:rPr kumimoji="1" lang="ja-JP" altLang="en-US" dirty="0" smtClean="0"/>
              <a:t>デメリットは消していいのでは</a:t>
            </a:r>
          </a:p>
          <a:p>
            <a:r>
              <a:rPr kumimoji="1" lang="ja-JP" altLang="en-US" dirty="0" smtClean="0"/>
              <a:t>→デメリットというより注意、更に書かれていることが一般的でない</a:t>
            </a:r>
            <a:r>
              <a:rPr kumimoji="1" lang="en-US" altLang="ja-JP" dirty="0" smtClean="0"/>
              <a:t>(</a:t>
            </a:r>
            <a:r>
              <a:rPr kumimoji="1" lang="ja-JP" altLang="en-US" dirty="0" smtClean="0"/>
              <a:t>マシンを立てる前提の話になっている）→消すことにする</a:t>
            </a:r>
          </a:p>
          <a:p>
            <a:r>
              <a:rPr kumimoji="1" lang="en-US" altLang="ja-JP" dirty="0" smtClean="0"/>
              <a:t>2015/06/24 </a:t>
            </a:r>
            <a:r>
              <a:rPr kumimoji="1" lang="ja-JP" altLang="en-US" dirty="0" smtClean="0"/>
              <a:t>削除済み</a:t>
            </a:r>
            <a:endParaRPr kumimoji="1" lang="en-US" altLang="ja-JP" dirty="0" smtClean="0"/>
          </a:p>
          <a:p>
            <a:r>
              <a:rPr kumimoji="1" lang="ja-JP" altLang="en-US" dirty="0" smtClean="0"/>
              <a:t>ここまで</a:t>
            </a:r>
            <a:r>
              <a:rPr kumimoji="1" lang="en-US" altLang="ja-JP" dirty="0" smtClean="0"/>
              <a:t>==</a:t>
            </a:r>
          </a:p>
        </p:txBody>
      </p:sp>
      <p:sp>
        <p:nvSpPr>
          <p:cNvPr id="4" name="スライド番号プレースホルダ 3"/>
          <p:cNvSpPr>
            <a:spLocks noGrp="1"/>
          </p:cNvSpPr>
          <p:nvPr>
            <p:ph type="sldNum" sz="quarter" idx="10"/>
          </p:nvPr>
        </p:nvSpPr>
        <p:spPr/>
        <p:txBody>
          <a:bodyPr/>
          <a:lstStyle/>
          <a:p>
            <a:fld id="{62F72C5B-F25C-41C2-8DA9-FB18B5A56DC4}"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9B55266-741C-4B8F-8F7A-0C3629CD9B8B}" type="datetime1">
              <a:rPr kumimoji="1" lang="ja-JP" altLang="en-US" smtClean="0"/>
              <a:pPr/>
              <a:t>2015/6/26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53F8A4C-06AA-4704-9A92-23B94042ADD9}" type="datetime1">
              <a:rPr kumimoji="1" lang="ja-JP" altLang="en-US" smtClean="0"/>
              <a:pPr/>
              <a:t>2015/6/26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2ABDF7-DF0F-41D5-8F59-D15396918182}" type="datetime1">
              <a:rPr kumimoji="1" lang="ja-JP" altLang="en-US" smtClean="0"/>
              <a:pPr/>
              <a:t>2015/6/26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a:xfrm>
            <a:off x="457200" y="6356350"/>
            <a:ext cx="2133600" cy="365125"/>
          </a:xfrm>
        </p:spPr>
        <p:txBody>
          <a:bodyPr/>
          <a:lstStyle>
            <a:lvl1pPr>
              <a:defRPr/>
            </a:lvl1pPr>
          </a:lstStyle>
          <a:p>
            <a:fld id="{EAC1FC7D-6309-48E2-A5FE-A1DE37390F1B}" type="datetime1">
              <a:rPr lang="ja-JP" altLang="en-US"/>
              <a:pPr/>
              <a:t>2015/6/26</a:t>
            </a:fld>
            <a:endParaRPr lang="ja-JP" altLang="en-US" sz="1800">
              <a:solidFill>
                <a:schemeClr val="tx1"/>
              </a:solidFill>
            </a:endParaRPr>
          </a:p>
        </p:txBody>
      </p:sp>
      <p:sp>
        <p:nvSpPr>
          <p:cNvPr id="4" name="フッター プレースホルダー 3"/>
          <p:cNvSpPr>
            <a:spLocks noGrp="1"/>
          </p:cNvSpPr>
          <p:nvPr>
            <p:ph type="ftr" sz="quarter" idx="11"/>
          </p:nvPr>
        </p:nvSpPr>
        <p:spPr>
          <a:xfrm>
            <a:off x="3124200" y="6356350"/>
            <a:ext cx="2895600" cy="365125"/>
          </a:xfrm>
        </p:spPr>
        <p:txBody>
          <a:bodyPr/>
          <a:lstStyle>
            <a:lvl1pPr>
              <a:defRPr/>
            </a:lvl1pPr>
          </a:lstStyle>
          <a:p>
            <a:endParaRPr lang="ja-JP" altLang="ja-JP"/>
          </a:p>
        </p:txBody>
      </p:sp>
      <p:sp>
        <p:nvSpPr>
          <p:cNvPr id="5" name="スライド番号プレースホルダー 4"/>
          <p:cNvSpPr>
            <a:spLocks noGrp="1"/>
          </p:cNvSpPr>
          <p:nvPr>
            <p:ph type="sldNum" sz="quarter" idx="12"/>
          </p:nvPr>
        </p:nvSpPr>
        <p:spPr>
          <a:xfrm>
            <a:off x="6553200" y="6356350"/>
            <a:ext cx="2133600" cy="365125"/>
          </a:xfrm>
        </p:spPr>
        <p:txBody>
          <a:bodyPr/>
          <a:lstStyle>
            <a:lvl1pPr>
              <a:defRPr/>
            </a:lvl1pPr>
          </a:lstStyle>
          <a:p>
            <a:fld id="{D964607E-48E8-48DC-9E21-CD2F417BB680}" type="slidenum">
              <a:rPr lang="ja-JP" altLang="en-US"/>
              <a:pPr/>
              <a:t>‹#›</a:t>
            </a:fld>
            <a:endParaRPr lang="ja-JP" altLang="en-US" sz="1800">
              <a:solidFill>
                <a:schemeClr val="tx1"/>
              </a:solidFill>
            </a:endParaRPr>
          </a:p>
        </p:txBody>
      </p:sp>
    </p:spTree>
    <p:extLst>
      <p:ext uri="{BB962C8B-B14F-4D97-AF65-F5344CB8AC3E}">
        <p14:creationId xmlns:p14="http://schemas.microsoft.com/office/powerpoint/2010/main" val="59056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BD07FE8-90FE-4AF0-AAA9-B234150C9531}" type="datetime1">
              <a:rPr kumimoji="1" lang="ja-JP" altLang="en-US" smtClean="0"/>
              <a:pPr/>
              <a:t>2015/6/26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A7ED070-BDBB-4B2B-8072-2C099A851DE2}" type="datetime1">
              <a:rPr kumimoji="1" lang="ja-JP" altLang="en-US" smtClean="0"/>
              <a:pPr/>
              <a:t>2015/6/26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6240E8B-FE65-4677-A851-5D964D704C7D}" type="datetime1">
              <a:rPr kumimoji="1" lang="ja-JP" altLang="en-US" smtClean="0"/>
              <a:pPr/>
              <a:t>2015/6/26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EF236E9-11EF-4EDE-9962-53A204EEA2B8}" type="datetime1">
              <a:rPr kumimoji="1" lang="ja-JP" altLang="en-US" smtClean="0"/>
              <a:pPr/>
              <a:t>2015/6/26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41B8958-2DD4-4D66-9FA8-FEFBA604962E}" type="datetime1">
              <a:rPr kumimoji="1" lang="ja-JP" altLang="en-US" smtClean="0"/>
              <a:pPr/>
              <a:t>2015/6/26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C9D734D-74FD-49B4-9DA6-89915A50C8FA}" type="datetime1">
              <a:rPr kumimoji="1" lang="ja-JP" altLang="en-US" smtClean="0"/>
              <a:pPr/>
              <a:t>2015/6/26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1E45FE0-0568-4096-8A7B-E0AFA6F24D69}" type="datetime1">
              <a:rPr kumimoji="1" lang="ja-JP" altLang="en-US" smtClean="0"/>
              <a:pPr/>
              <a:t>2015/6/26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01109A6-56A1-40CB-9628-7E4742E2600C}" type="datetime1">
              <a:rPr kumimoji="1" lang="ja-JP" altLang="en-US" smtClean="0"/>
              <a:pPr/>
              <a:t>2015/6/26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D0CEBE4-5221-444E-AA55-EBCDA6368F0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D5F9-4A20-463A-BD93-1E10E2D62290}" type="datetime1">
              <a:rPr kumimoji="1" lang="ja-JP" altLang="en-US" smtClean="0"/>
              <a:pPr/>
              <a:t>2015/6/26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CEBE4-5221-444E-AA55-EBCDA6368F0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itpro.nikkeibp.co.jp/article/COLUMN/20060518/238369/?SS=imgview&amp;FD=3561930&amp;ST=os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2856"/>
            <a:ext cx="9144000" cy="1470025"/>
          </a:xfrm>
        </p:spPr>
        <p:txBody>
          <a:bodyPr>
            <a:normAutofit/>
          </a:bodyPr>
          <a:lstStyle/>
          <a:p>
            <a:pPr algn="l"/>
            <a:r>
              <a:rPr kumimoji="1" lang="ja-JP" altLang="en-US" dirty="0" smtClean="0"/>
              <a:t>サーバ・クライアントシステムと</a:t>
            </a:r>
            <a:r>
              <a:rPr kumimoji="1" lang="en-US" altLang="ja-JP" dirty="0" smtClean="0"/>
              <a:t/>
            </a:r>
            <a:br>
              <a:rPr kumimoji="1" lang="en-US" altLang="ja-JP" dirty="0" smtClean="0"/>
            </a:br>
            <a:r>
              <a:rPr kumimoji="1" lang="en-US" altLang="ja-JP" dirty="0" smtClean="0"/>
              <a:t>X Window System</a:t>
            </a:r>
            <a:endParaRPr kumimoji="1" lang="ja-JP" altLang="en-US" dirty="0"/>
          </a:p>
        </p:txBody>
      </p:sp>
      <p:sp>
        <p:nvSpPr>
          <p:cNvPr id="3" name="サブタイトル 2"/>
          <p:cNvSpPr>
            <a:spLocks noGrp="1"/>
          </p:cNvSpPr>
          <p:nvPr>
            <p:ph type="subTitle" idx="1"/>
          </p:nvPr>
        </p:nvSpPr>
        <p:spPr>
          <a:xfrm>
            <a:off x="179512" y="4797152"/>
            <a:ext cx="6400800" cy="1752600"/>
          </a:xfrm>
        </p:spPr>
        <p:txBody>
          <a:bodyPr>
            <a:normAutofit/>
          </a:bodyPr>
          <a:lstStyle/>
          <a:p>
            <a:pPr algn="l"/>
            <a:r>
              <a:rPr lang="ja-JP" altLang="en-US" sz="2800" dirty="0">
                <a:solidFill>
                  <a:schemeClr val="tx1"/>
                </a:solidFill>
              </a:rPr>
              <a:t>荻原弘</a:t>
            </a:r>
            <a:r>
              <a:rPr lang="ja-JP" altLang="en-US" sz="2800" dirty="0" smtClean="0">
                <a:solidFill>
                  <a:schemeClr val="tx1"/>
                </a:solidFill>
              </a:rPr>
              <a:t>尭</a:t>
            </a:r>
            <a:endParaRPr lang="en-US" altLang="ja-JP" sz="2800" dirty="0" smtClean="0">
              <a:solidFill>
                <a:schemeClr val="tx1"/>
              </a:solidFill>
            </a:endParaRPr>
          </a:p>
          <a:p>
            <a:pPr algn="l"/>
            <a:r>
              <a:rPr kumimoji="1" lang="ja-JP" altLang="en-US" sz="2800" dirty="0">
                <a:solidFill>
                  <a:schemeClr val="tx1"/>
                </a:solidFill>
              </a:rPr>
              <a:t>情報</a:t>
            </a:r>
            <a:r>
              <a:rPr kumimoji="1" lang="ja-JP" altLang="en-US" sz="2800" dirty="0" smtClean="0">
                <a:solidFill>
                  <a:schemeClr val="tx1"/>
                </a:solidFill>
              </a:rPr>
              <a:t>実験 第</a:t>
            </a:r>
            <a:r>
              <a:rPr lang="ja-JP" altLang="en-US" sz="2800" dirty="0" smtClean="0">
                <a:solidFill>
                  <a:schemeClr val="tx1"/>
                </a:solidFill>
              </a:rPr>
              <a:t> </a:t>
            </a:r>
            <a:r>
              <a:rPr lang="en-US" altLang="ja-JP" sz="2800" dirty="0" smtClean="0">
                <a:solidFill>
                  <a:schemeClr val="tx1"/>
                </a:solidFill>
              </a:rPr>
              <a:t>9 </a:t>
            </a:r>
            <a:r>
              <a:rPr lang="ja-JP" altLang="en-US" sz="2800" dirty="0" smtClean="0">
                <a:solidFill>
                  <a:schemeClr val="tx1"/>
                </a:solidFill>
              </a:rPr>
              <a:t>回目</a:t>
            </a:r>
            <a:endParaRPr lang="en-US" altLang="ja-JP" sz="2800" dirty="0" smtClean="0">
              <a:solidFill>
                <a:schemeClr val="tx1"/>
              </a:solidFill>
            </a:endParaRPr>
          </a:p>
          <a:p>
            <a:pPr algn="l"/>
            <a:r>
              <a:rPr kumimoji="1" lang="en-US" altLang="ja-JP" sz="2800" dirty="0" smtClean="0">
                <a:solidFill>
                  <a:schemeClr val="tx1"/>
                </a:solidFill>
              </a:rPr>
              <a:t>2014/06/20</a:t>
            </a:r>
            <a:endParaRPr kumimoji="1" lang="ja-JP" alt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p:spPr>
        <p:txBody>
          <a:bodyPr>
            <a:normAutofit fontScale="90000"/>
          </a:bodyPr>
          <a:lstStyle/>
          <a:p>
            <a:r>
              <a:rPr lang="ja-JP" altLang="en-US" dirty="0" smtClean="0"/>
              <a:t>サーバ・クライアントシステムの特徴</a:t>
            </a:r>
            <a:endParaRPr kumimoji="1" lang="ja-JP" altLang="en-US" dirty="0"/>
          </a:p>
        </p:txBody>
      </p:sp>
      <p:sp>
        <p:nvSpPr>
          <p:cNvPr id="3" name="コンテンツ プレースホルダ 2"/>
          <p:cNvSpPr>
            <a:spLocks noGrp="1"/>
          </p:cNvSpPr>
          <p:nvPr>
            <p:ph idx="1"/>
          </p:nvPr>
        </p:nvSpPr>
        <p:spPr>
          <a:xfrm>
            <a:off x="0" y="836712"/>
            <a:ext cx="9144000" cy="4536504"/>
          </a:xfrm>
        </p:spPr>
        <p:txBody>
          <a:bodyPr>
            <a:noAutofit/>
          </a:bodyPr>
          <a:lstStyle/>
          <a:p>
            <a:pPr marL="537210" indent="-571500">
              <a:defRPr/>
            </a:pPr>
            <a:r>
              <a:rPr lang="ja-JP" altLang="en-US" dirty="0" smtClean="0"/>
              <a:t>一つ</a:t>
            </a:r>
            <a:r>
              <a:rPr lang="ja-JP" altLang="en-US" dirty="0"/>
              <a:t>の計算機</a:t>
            </a:r>
            <a:r>
              <a:rPr lang="ja-JP" altLang="en-US" dirty="0" smtClean="0"/>
              <a:t>に</a:t>
            </a:r>
            <a:r>
              <a:rPr lang="ja-JP" altLang="en-US" dirty="0"/>
              <a:t>全ての機能を持たせる必要がなくなる</a:t>
            </a:r>
            <a:endParaRPr lang="en-US" altLang="ja-JP" dirty="0" smtClean="0"/>
          </a:p>
          <a:p>
            <a:pPr marL="571500" indent="-571500">
              <a:defRPr/>
            </a:pPr>
            <a:r>
              <a:rPr lang="ja-JP" altLang="en-US" dirty="0" smtClean="0"/>
              <a:t>クライアントは必要なときのみ稼働させれば良い</a:t>
            </a:r>
            <a:endParaRPr lang="en-US" altLang="ja-JP" sz="2400" dirty="0" smtClean="0"/>
          </a:p>
          <a:p>
            <a:pPr marL="571500" indent="-571500">
              <a:defRPr/>
            </a:pPr>
            <a:endParaRPr lang="en-US" altLang="ja-JP" sz="2800" dirty="0" smtClean="0"/>
          </a:p>
          <a:p>
            <a:pPr marL="571500" indent="-571500">
              <a:defRPr/>
            </a:pPr>
            <a:r>
              <a:rPr lang="ja-JP" altLang="en-US" sz="2800" dirty="0" smtClean="0"/>
              <a:t>サーバ･クライアント間で各サービスそれぞれに決まった通信プロトコル </a:t>
            </a:r>
            <a:r>
              <a:rPr lang="en-US" altLang="ja-JP" sz="2800" dirty="0" smtClean="0"/>
              <a:t>(</a:t>
            </a:r>
            <a:r>
              <a:rPr lang="ja-JP" altLang="en-US" sz="2800" dirty="0" smtClean="0"/>
              <a:t>第 </a:t>
            </a:r>
            <a:r>
              <a:rPr lang="en-US" altLang="ja-JP" sz="2800" dirty="0" smtClean="0"/>
              <a:t>4 </a:t>
            </a:r>
            <a:r>
              <a:rPr lang="ja-JP" altLang="en-US" sz="2800" dirty="0" smtClean="0"/>
              <a:t>回参照</a:t>
            </a:r>
            <a:r>
              <a:rPr lang="en-US" altLang="ja-JP" sz="2800" dirty="0" smtClean="0"/>
              <a:t>)</a:t>
            </a:r>
            <a:r>
              <a:rPr lang="ja-JP" altLang="en-US" sz="2800" dirty="0" smtClean="0"/>
              <a:t>が必要</a:t>
            </a:r>
          </a:p>
          <a:p>
            <a:pPr marL="571500" indent="-571500">
              <a:defRPr/>
            </a:pPr>
            <a:endParaRPr lang="ja-JP" altLang="en-US" sz="2800" dirty="0" smtClean="0"/>
          </a:p>
          <a:p>
            <a:pPr marL="571500" indent="-571500">
              <a:defRPr/>
            </a:pPr>
            <a:endParaRPr lang="ja-JP" altLang="en-US" sz="2800" dirty="0" smtClean="0"/>
          </a:p>
          <a:p>
            <a:endParaRPr kumimoji="1" lang="ja-JP" altLang="en-US" sz="2800"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502568" y="4653136"/>
            <a:ext cx="8316416" cy="1440160"/>
            <a:chOff x="502568" y="5373216"/>
            <a:chExt cx="8316416" cy="1440160"/>
          </a:xfrm>
        </p:grpSpPr>
        <p:sp>
          <p:nvSpPr>
            <p:cNvPr id="9" name="正方形/長方形 8"/>
            <p:cNvSpPr/>
            <p:nvPr/>
          </p:nvSpPr>
          <p:spPr>
            <a:xfrm>
              <a:off x="502568" y="5373216"/>
              <a:ext cx="8316416"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10" name="テキスト ボックス 9"/>
            <p:cNvSpPr txBox="1"/>
            <p:nvPr/>
          </p:nvSpPr>
          <p:spPr>
            <a:xfrm>
              <a:off x="1254663" y="5445224"/>
              <a:ext cx="7160935" cy="1354217"/>
            </a:xfrm>
            <a:prstGeom prst="rect">
              <a:avLst/>
            </a:prstGeom>
            <a:noFill/>
          </p:spPr>
          <p:txBody>
            <a:bodyPr wrap="none" rtlCol="0">
              <a:spAutoFit/>
            </a:bodyPr>
            <a:lstStyle/>
            <a:p>
              <a:r>
                <a:rPr lang="ja-JP" altLang="en-US" sz="3200" dirty="0" smtClean="0">
                  <a:solidFill>
                    <a:srgbClr val="FFFF00"/>
                  </a:solidFill>
                </a:rPr>
                <a:t>　　</a:t>
              </a:r>
              <a:r>
                <a:rPr lang="ja-JP" altLang="en-US" sz="3200" dirty="0" smtClean="0">
                  <a:solidFill>
                    <a:srgbClr val="FF0000"/>
                  </a:solidFill>
                </a:rPr>
                <a:t>　　</a:t>
              </a:r>
              <a:r>
                <a:rPr lang="en-US" altLang="ja-JP" sz="3200" dirty="0" smtClean="0">
                  <a:solidFill>
                    <a:srgbClr val="FF0000"/>
                  </a:solidFill>
                </a:rPr>
                <a:t>X  Window System </a:t>
              </a:r>
              <a:r>
                <a:rPr lang="ja-JP" altLang="en-US" sz="3200" dirty="0" smtClean="0"/>
                <a:t>も</a:t>
              </a:r>
              <a:r>
                <a:rPr lang="en-US" altLang="ja-JP" sz="3200" dirty="0" smtClean="0"/>
                <a:t/>
              </a:r>
              <a:br>
                <a:rPr lang="en-US" altLang="ja-JP" sz="3200" dirty="0" smtClean="0"/>
              </a:br>
              <a:r>
                <a:rPr lang="ja-JP" altLang="en-US" sz="3200" dirty="0" smtClean="0"/>
                <a:t>サーバ・クライアントシステムを採用</a:t>
              </a:r>
            </a:p>
            <a:p>
              <a:endParaRPr kumimoji="1" lang="ja-JP" alt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X Window System</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4"/>
          <p:cNvSpPr>
            <a:spLocks noGrp="1"/>
          </p:cNvSpPr>
          <p:nvPr>
            <p:ph type="sldNum" sz="quarter" idx="12"/>
          </p:nvPr>
        </p:nvSpPr>
        <p:spPr/>
        <p:txBody>
          <a:bodyPr/>
          <a:lstStyle/>
          <a:p>
            <a:fld id="{173892F9-802D-442F-9324-B6745EEC1106}" type="slidenum">
              <a:rPr lang="ja-JP" altLang="en-US"/>
              <a:pPr/>
              <a:t>12</a:t>
            </a:fld>
            <a:endParaRPr lang="ja-JP" altLang="en-US" sz="1800">
              <a:solidFill>
                <a:schemeClr val="tx1"/>
              </a:solidFill>
            </a:endParaRPr>
          </a:p>
        </p:txBody>
      </p:sp>
      <p:sp>
        <p:nvSpPr>
          <p:cNvPr id="19458" name="正方形/長方形 10"/>
          <p:cNvSpPr>
            <a:spLocks noChangeArrowheads="1"/>
          </p:cNvSpPr>
          <p:nvPr/>
        </p:nvSpPr>
        <p:spPr bwMode="auto">
          <a:xfrm>
            <a:off x="19050" y="1008063"/>
            <a:ext cx="9144000" cy="1268412"/>
          </a:xfrm>
          <a:prstGeom prst="rect">
            <a:avLst/>
          </a:prstGeom>
          <a:solidFill>
            <a:schemeClr val="tx1"/>
          </a:solidFill>
          <a:ln w="25400" cap="flat" cmpd="sng">
            <a:solidFill>
              <a:srgbClr val="395E8A"/>
            </a:solidFill>
            <a:bevel/>
            <a:headEnd/>
            <a:tailEnd/>
          </a:ln>
        </p:spPr>
        <p:txBody>
          <a:bodyPr/>
          <a:lstStyle/>
          <a:p>
            <a:r>
              <a:rPr lang="en-US" altLang="ja-JP" sz="2800">
                <a:solidFill>
                  <a:schemeClr val="bg1"/>
                </a:solidFill>
                <a:latin typeface="Helvetica" charset="0"/>
                <a:sym typeface="Helvetica" charset="0"/>
              </a:rPr>
              <a:t>hoge@joho24:~$  </a:t>
            </a:r>
            <a:endParaRPr lang="ja-JP" altLang="en-US"/>
          </a:p>
        </p:txBody>
      </p:sp>
      <p:sp>
        <p:nvSpPr>
          <p:cNvPr id="19459" name="タイトル 1"/>
          <p:cNvSpPr>
            <a:spLocks noGrp="1" noChangeArrowheads="1"/>
          </p:cNvSpPr>
          <p:nvPr>
            <p:ph type="title" idx="4294967295"/>
          </p:nvPr>
        </p:nvSpPr>
        <p:spPr>
          <a:xfrm>
            <a:off x="457200" y="-25400"/>
            <a:ext cx="8229600" cy="1141413"/>
          </a:xfrm>
          <a:ln/>
        </p:spPr>
        <p:txBody>
          <a:bodyPr/>
          <a:lstStyle/>
          <a:p>
            <a:r>
              <a:rPr lang="en-US" altLang="ja-JP"/>
              <a:t>X Window System </a:t>
            </a:r>
            <a:r>
              <a:rPr lang="ja-JP" altLang="en-US"/>
              <a:t>のイメージ例</a:t>
            </a:r>
          </a:p>
        </p:txBody>
      </p:sp>
      <p:sp>
        <p:nvSpPr>
          <p:cNvPr id="19460" name="直線コネクタ 7"/>
          <p:cNvSpPr>
            <a:spLocks noChangeShapeType="1"/>
          </p:cNvSpPr>
          <p:nvPr/>
        </p:nvSpPr>
        <p:spPr bwMode="auto">
          <a:xfrm>
            <a:off x="0" y="836613"/>
            <a:ext cx="9144000" cy="1587"/>
          </a:xfrm>
          <a:prstGeom prst="line">
            <a:avLst/>
          </a:prstGeom>
          <a:noFill/>
          <a:ln w="9525"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61" name="スライド番号プレースホルダ 8"/>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E2BB5A4-703F-4287-884E-2B5C40B22296}" type="slidenum">
              <a:rPr lang="ja-JP" altLang="en-US"/>
              <a:pPr/>
              <a:t>12</a:t>
            </a:fld>
            <a:endParaRPr lang="ja-JP" altLang="en-US"/>
          </a:p>
        </p:txBody>
      </p:sp>
      <p:pic>
        <p:nvPicPr>
          <p:cNvPr id="19462" name="Picture 4" descr="C:\Users\seigi\AppData\Dropbox\y2015\0626\screenshot_x_kair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425" y="2565400"/>
            <a:ext cx="523875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コンテンツ プレースホルダー 9"/>
          <p:cNvSpPr>
            <a:spLocks noGrp="1" noChangeArrowheads="1"/>
          </p:cNvSpPr>
          <p:nvPr>
            <p:ph idx="4294967295"/>
          </p:nvPr>
        </p:nvSpPr>
        <p:spPr bwMode="auto">
          <a:xfrm>
            <a:off x="457200" y="1600200"/>
            <a:ext cx="82296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
        <p:nvSpPr>
          <p:cNvPr id="19464" name="テキスト ボックス 11"/>
          <p:cNvSpPr>
            <a:spLocks noChangeArrowheads="1"/>
          </p:cNvSpPr>
          <p:nvPr/>
        </p:nvSpPr>
        <p:spPr bwMode="auto">
          <a:xfrm>
            <a:off x="2916238" y="1022350"/>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a:solidFill>
                  <a:srgbClr val="FFFF00"/>
                </a:solidFill>
                <a:latin typeface="Helvetica" charset="0"/>
                <a:sym typeface="Helvetica" charset="0"/>
              </a:rPr>
              <a:t>startx</a:t>
            </a:r>
            <a:endParaRPr lang="ja-JP" altLang="en-US" sz="2400">
              <a:solidFill>
                <a:srgbClr val="FFFF00"/>
              </a:solidFill>
              <a:latin typeface="Helvetica" charset="0"/>
              <a:sym typeface="Helvetica" charset="0"/>
            </a:endParaRPr>
          </a:p>
        </p:txBody>
      </p:sp>
    </p:spTree>
    <p:extLst>
      <p:ext uri="{BB962C8B-B14F-4D97-AF65-F5344CB8AC3E}">
        <p14:creationId xmlns:p14="http://schemas.microsoft.com/office/powerpoint/2010/main" val="3023213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62"/>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945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94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autoUpdateAnimBg="0"/>
      <p:bldP spid="19464" grpId="0" bldLvl="0" autoUpdateAnimBg="0"/>
      <p:bldP spid="19464" grpId="1"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p:spPr>
        <p:txBody>
          <a:bodyPr>
            <a:normAutofit fontScale="90000"/>
          </a:bodyPr>
          <a:lstStyle/>
          <a:p>
            <a:r>
              <a:rPr lang="en-US" altLang="ja-JP" dirty="0" smtClean="0"/>
              <a:t>X Window System (X</a:t>
            </a:r>
            <a:r>
              <a:rPr lang="ja-JP" altLang="en-US" dirty="0" smtClean="0">
                <a:latin typeface="+mj-ea"/>
              </a:rPr>
              <a:t>あるいは</a:t>
            </a:r>
            <a:r>
              <a:rPr lang="en-US" altLang="ja-JP" dirty="0" smtClean="0"/>
              <a:t>X11)</a:t>
            </a:r>
            <a:r>
              <a:rPr lang="ja-JP" altLang="en-US" dirty="0" smtClean="0"/>
              <a:t>とは</a:t>
            </a:r>
            <a:endParaRPr kumimoji="1" lang="ja-JP" altLang="en-US" dirty="0"/>
          </a:p>
        </p:txBody>
      </p:sp>
      <p:sp>
        <p:nvSpPr>
          <p:cNvPr id="3" name="コンテンツ プレースホルダ 2"/>
          <p:cNvSpPr>
            <a:spLocks noGrp="1"/>
          </p:cNvSpPr>
          <p:nvPr>
            <p:ph idx="1"/>
          </p:nvPr>
        </p:nvSpPr>
        <p:spPr>
          <a:xfrm>
            <a:off x="0" y="836712"/>
            <a:ext cx="9144000" cy="6021288"/>
          </a:xfrm>
        </p:spPr>
        <p:txBody>
          <a:bodyPr>
            <a:normAutofit fontScale="92500"/>
          </a:bodyPr>
          <a:lstStyle/>
          <a:p>
            <a:pPr>
              <a:defRPr/>
            </a:pPr>
            <a:r>
              <a:rPr lang="en-US" altLang="ja-JP" sz="2800" dirty="0" smtClean="0"/>
              <a:t>UNIX</a:t>
            </a:r>
            <a:r>
              <a:rPr lang="en-US" altLang="ja-JP" sz="2800" dirty="0" smtClean="0">
                <a:latin typeface="+mj-ea"/>
              </a:rPr>
              <a:t> </a:t>
            </a:r>
            <a:r>
              <a:rPr lang="ja-JP" altLang="en-US" sz="2800" dirty="0" smtClean="0">
                <a:latin typeface="+mj-ea"/>
              </a:rPr>
              <a:t>系 </a:t>
            </a:r>
            <a:r>
              <a:rPr lang="en-US" altLang="ja-JP" sz="2800" dirty="0" smtClean="0"/>
              <a:t>OS</a:t>
            </a:r>
            <a:r>
              <a:rPr lang="en-US" altLang="ja-JP" sz="2800" dirty="0" smtClean="0">
                <a:latin typeface="+mj-ea"/>
              </a:rPr>
              <a:t> </a:t>
            </a:r>
            <a:r>
              <a:rPr lang="ja-JP" altLang="en-US" sz="2800" dirty="0" smtClean="0">
                <a:latin typeface="+mj-ea"/>
              </a:rPr>
              <a:t>で </a:t>
            </a:r>
            <a:r>
              <a:rPr lang="en-US" altLang="ja-JP" sz="2800" dirty="0" smtClean="0"/>
              <a:t>GUI</a:t>
            </a:r>
            <a:r>
              <a:rPr lang="en-US" altLang="ja-JP" sz="2800" dirty="0" smtClean="0">
                <a:latin typeface="+mj-ea"/>
              </a:rPr>
              <a:t> </a:t>
            </a:r>
            <a:r>
              <a:rPr lang="ja-JP" altLang="en-US" sz="2800" dirty="0" smtClean="0">
                <a:latin typeface="+mj-ea"/>
              </a:rPr>
              <a:t>環境</a:t>
            </a:r>
            <a:r>
              <a:rPr lang="en-US" altLang="ja-JP" sz="2800" dirty="0" smtClean="0">
                <a:latin typeface="+mj-ea"/>
              </a:rPr>
              <a:t>(</a:t>
            </a:r>
            <a:r>
              <a:rPr lang="ja-JP" altLang="en-US" sz="2800" dirty="0" smtClean="0">
                <a:latin typeface="+mj-ea"/>
              </a:rPr>
              <a:t>第</a:t>
            </a:r>
            <a:r>
              <a:rPr lang="en-US" altLang="ja-JP" sz="2800" dirty="0" smtClean="0">
                <a:latin typeface="+mj-ea"/>
              </a:rPr>
              <a:t> 3 </a:t>
            </a:r>
            <a:r>
              <a:rPr lang="ja-JP" altLang="en-US" sz="2800" dirty="0" smtClean="0">
                <a:latin typeface="+mj-ea"/>
              </a:rPr>
              <a:t>回参照</a:t>
            </a:r>
            <a:r>
              <a:rPr lang="en-US" altLang="ja-JP" sz="2800" dirty="0" smtClean="0">
                <a:latin typeface="+mj-ea"/>
              </a:rPr>
              <a:t>)</a:t>
            </a:r>
            <a:r>
              <a:rPr lang="ja-JP" altLang="en-US" sz="2800" dirty="0" err="1" smtClean="0">
                <a:latin typeface="+mj-ea"/>
              </a:rPr>
              <a:t>を提</a:t>
            </a:r>
            <a:r>
              <a:rPr lang="ja-JP" altLang="en-US" sz="2800" dirty="0" smtClean="0">
                <a:latin typeface="+mj-ea"/>
              </a:rPr>
              <a:t>供するウィンドウシステム</a:t>
            </a:r>
            <a:endParaRPr lang="en-US" altLang="ja-JP" sz="2800" dirty="0" smtClean="0">
              <a:latin typeface="+mj-ea"/>
            </a:endParaRPr>
          </a:p>
          <a:p>
            <a:pPr lvl="1">
              <a:defRPr/>
            </a:pPr>
            <a:r>
              <a:rPr lang="ja-JP" altLang="en-US" sz="2400" dirty="0" smtClean="0">
                <a:latin typeface="+mj-ea"/>
              </a:rPr>
              <a:t>ウィンドウシステム</a:t>
            </a:r>
            <a:r>
              <a:rPr lang="en-US" altLang="ja-JP" sz="2400" dirty="0" smtClean="0">
                <a:latin typeface="+mj-ea"/>
              </a:rPr>
              <a:t>: </a:t>
            </a:r>
            <a:r>
              <a:rPr lang="ja-JP" altLang="en-US" sz="2400" dirty="0" smtClean="0">
                <a:latin typeface="+mj-ea"/>
              </a:rPr>
              <a:t>複数の作業の入出力画面</a:t>
            </a:r>
            <a:r>
              <a:rPr lang="en-US" altLang="ja-JP" sz="2400" dirty="0" smtClean="0">
                <a:latin typeface="+mj-ea"/>
              </a:rPr>
              <a:t>(</a:t>
            </a:r>
            <a:r>
              <a:rPr lang="ja-JP" altLang="en-US" sz="2400" dirty="0" smtClean="0">
                <a:latin typeface="+mj-ea"/>
              </a:rPr>
              <a:t>ウィンドウ</a:t>
            </a:r>
            <a:r>
              <a:rPr lang="en-US" altLang="ja-JP" sz="2400" dirty="0" smtClean="0">
                <a:latin typeface="+mj-ea"/>
              </a:rPr>
              <a:t>)</a:t>
            </a:r>
            <a:r>
              <a:rPr lang="ja-JP" altLang="en-US" sz="2400" dirty="0" smtClean="0">
                <a:latin typeface="+mj-ea"/>
              </a:rPr>
              <a:t>をそれぞれ表示</a:t>
            </a:r>
            <a:r>
              <a:rPr lang="en-US" altLang="ja-JP" sz="2400" dirty="0" smtClean="0">
                <a:latin typeface="+mj-ea"/>
              </a:rPr>
              <a:t>, </a:t>
            </a:r>
            <a:r>
              <a:rPr lang="ja-JP" altLang="en-US" sz="2400" dirty="0" smtClean="0">
                <a:latin typeface="+mj-ea"/>
              </a:rPr>
              <a:t>調節するシステム</a:t>
            </a:r>
            <a:endParaRPr lang="en-US" altLang="ja-JP" sz="2400" dirty="0" smtClean="0">
              <a:latin typeface="+mj-ea"/>
            </a:endParaRPr>
          </a:p>
          <a:p>
            <a:pPr lvl="1">
              <a:defRPr/>
            </a:pPr>
            <a:r>
              <a:rPr lang="ja-JP" altLang="en-US" sz="2400" dirty="0" smtClean="0">
                <a:latin typeface="+mj-ea"/>
              </a:rPr>
              <a:t>「文字を書く計算機」から「絵を描く計算機」へ </a:t>
            </a:r>
            <a:r>
              <a:rPr lang="en-US" altLang="ja-JP" sz="2400" dirty="0" smtClean="0"/>
              <a:t>(</a:t>
            </a:r>
            <a:r>
              <a:rPr lang="ja-JP" altLang="en-US" sz="2400" dirty="0">
                <a:latin typeface="+mj-ea"/>
              </a:rPr>
              <a:t>第 </a:t>
            </a:r>
            <a:r>
              <a:rPr lang="en-US" altLang="ja-JP" sz="2400" dirty="0"/>
              <a:t>1</a:t>
            </a:r>
            <a:r>
              <a:rPr lang="en-US" altLang="ja-JP" sz="2400" dirty="0">
                <a:latin typeface="+mj-ea"/>
              </a:rPr>
              <a:t> </a:t>
            </a:r>
            <a:r>
              <a:rPr lang="ja-JP" altLang="en-US" sz="2400" dirty="0">
                <a:latin typeface="+mj-ea"/>
              </a:rPr>
              <a:t>回参照</a:t>
            </a:r>
            <a:r>
              <a:rPr lang="en-US" altLang="ja-JP" sz="2400" dirty="0" smtClean="0"/>
              <a:t>)</a:t>
            </a:r>
            <a:endParaRPr lang="ja-JP" altLang="en-US" sz="2400" dirty="0" smtClean="0">
              <a:latin typeface="+mj-ea"/>
            </a:endParaRPr>
          </a:p>
          <a:p>
            <a:pPr marL="342900" lvl="1" indent="-342900">
              <a:buFont typeface="Arial" pitchFamily="34" charset="0"/>
              <a:buChar char="•"/>
              <a:defRPr/>
            </a:pPr>
            <a:r>
              <a:rPr lang="ja-JP" altLang="en-US" dirty="0" smtClean="0">
                <a:latin typeface="+mj-ea"/>
              </a:rPr>
              <a:t>ハードウェア</a:t>
            </a:r>
            <a:r>
              <a:rPr lang="en-US" altLang="ja-JP" dirty="0" smtClean="0">
                <a:latin typeface="+mj-ea"/>
              </a:rPr>
              <a:t>, </a:t>
            </a:r>
            <a:r>
              <a:rPr lang="en-US" altLang="ja-JP" dirty="0" smtClean="0"/>
              <a:t>OS</a:t>
            </a:r>
            <a:r>
              <a:rPr lang="en-US" altLang="ja-JP" dirty="0" smtClean="0">
                <a:latin typeface="+mj-ea"/>
              </a:rPr>
              <a:t> </a:t>
            </a:r>
            <a:r>
              <a:rPr lang="ja-JP" altLang="en-US" dirty="0" err="1" smtClean="0">
                <a:latin typeface="+mj-ea"/>
              </a:rPr>
              <a:t>に依</a:t>
            </a:r>
            <a:r>
              <a:rPr lang="ja-JP" altLang="en-US" dirty="0" smtClean="0">
                <a:latin typeface="+mj-ea"/>
              </a:rPr>
              <a:t>存しないウィンドウシステムの構築を目的として開発</a:t>
            </a:r>
            <a:endParaRPr lang="en-US" altLang="ja-JP" dirty="0" smtClean="0">
              <a:latin typeface="+mj-ea"/>
            </a:endParaRPr>
          </a:p>
          <a:p>
            <a:pPr lvl="1">
              <a:defRPr/>
            </a:pPr>
            <a:r>
              <a:rPr lang="en-US" altLang="ja-JP" sz="2400" dirty="0" smtClean="0"/>
              <a:t>1984 </a:t>
            </a:r>
            <a:r>
              <a:rPr lang="ja-JP" altLang="en-US" sz="2400" dirty="0" smtClean="0">
                <a:latin typeface="+mj-ea"/>
              </a:rPr>
              <a:t>年にマサチューセッツ</a:t>
            </a:r>
            <a:r>
              <a:rPr lang="ja-JP" altLang="en-US" sz="2400" dirty="0">
                <a:latin typeface="+mj-ea"/>
              </a:rPr>
              <a:t>工科</a:t>
            </a:r>
            <a:r>
              <a:rPr lang="ja-JP" altLang="en-US" sz="2400" dirty="0" smtClean="0">
                <a:latin typeface="+mj-ea"/>
              </a:rPr>
              <a:t>大学 </a:t>
            </a:r>
            <a:r>
              <a:rPr lang="en-US" altLang="ja-JP" sz="2400" dirty="0" smtClean="0"/>
              <a:t>(</a:t>
            </a:r>
            <a:r>
              <a:rPr lang="en-US" altLang="ja-JP" sz="2400" dirty="0"/>
              <a:t>MIT</a:t>
            </a:r>
            <a:r>
              <a:rPr lang="en-US" altLang="ja-JP" sz="2400" dirty="0" smtClean="0"/>
              <a:t>) </a:t>
            </a:r>
            <a:r>
              <a:rPr lang="ja-JP" altLang="en-US" sz="2400" dirty="0" smtClean="0">
                <a:latin typeface="+mj-ea"/>
              </a:rPr>
              <a:t>の </a:t>
            </a:r>
            <a:r>
              <a:rPr lang="en-US" altLang="ja-JP" sz="2400" dirty="0" smtClean="0"/>
              <a:t>Athena </a:t>
            </a:r>
            <a:r>
              <a:rPr lang="en-US" altLang="ja-JP" sz="2400" dirty="0"/>
              <a:t>Project </a:t>
            </a:r>
            <a:r>
              <a:rPr lang="ja-JP" altLang="en-US" sz="2400" dirty="0" err="1" smtClean="0">
                <a:latin typeface="+mj-ea"/>
              </a:rPr>
              <a:t>にて</a:t>
            </a:r>
            <a:r>
              <a:rPr lang="ja-JP" altLang="en-US" sz="2400" dirty="0" smtClean="0">
                <a:latin typeface="+mj-ea"/>
              </a:rPr>
              <a:t>開発</a:t>
            </a:r>
            <a:endParaRPr lang="en-US" altLang="ja-JP" sz="2400" dirty="0" smtClean="0">
              <a:latin typeface="+mj-ea"/>
            </a:endParaRPr>
          </a:p>
          <a:p>
            <a:pPr lvl="1">
              <a:defRPr/>
            </a:pPr>
            <a:r>
              <a:rPr lang="ja-JP" altLang="en-US" sz="2400" dirty="0" smtClean="0">
                <a:latin typeface="+mj-ea"/>
              </a:rPr>
              <a:t>とある </a:t>
            </a:r>
            <a:r>
              <a:rPr lang="en-US" altLang="ja-JP" sz="2400" dirty="0" smtClean="0">
                <a:latin typeface="+mj-ea"/>
              </a:rPr>
              <a:t>OS </a:t>
            </a:r>
            <a:r>
              <a:rPr lang="ja-JP" altLang="en-US" sz="2400" dirty="0" smtClean="0">
                <a:latin typeface="+mj-ea"/>
              </a:rPr>
              <a:t>専用ウィンドウシステムの </a:t>
            </a:r>
            <a:r>
              <a:rPr lang="en-US" altLang="ja-JP" sz="2400" dirty="0" smtClean="0">
                <a:latin typeface="+mj-ea"/>
              </a:rPr>
              <a:t>W Window System </a:t>
            </a:r>
            <a:r>
              <a:rPr lang="ja-JP" altLang="en-US" sz="2400" dirty="0" smtClean="0">
                <a:latin typeface="+mj-ea"/>
              </a:rPr>
              <a:t>が基</a:t>
            </a:r>
            <a:endParaRPr lang="en-US" altLang="ja-JP" sz="2400" dirty="0" smtClean="0">
              <a:latin typeface="+mj-ea"/>
            </a:endParaRPr>
          </a:p>
          <a:p>
            <a:pPr lvl="2">
              <a:defRPr/>
            </a:pPr>
            <a:r>
              <a:rPr lang="en-US" altLang="ja-JP" sz="2000" dirty="0" smtClean="0">
                <a:latin typeface="+mj-ea"/>
              </a:rPr>
              <a:t>X </a:t>
            </a:r>
            <a:r>
              <a:rPr lang="ja-JP" altLang="en-US" sz="2000" dirty="0" smtClean="0">
                <a:latin typeface="+mj-ea"/>
              </a:rPr>
              <a:t>の由来はアルファベットの </a:t>
            </a:r>
            <a:r>
              <a:rPr lang="en-US" altLang="ja-JP" sz="2000" dirty="0" smtClean="0">
                <a:latin typeface="+mj-ea"/>
              </a:rPr>
              <a:t>W </a:t>
            </a:r>
            <a:r>
              <a:rPr lang="ja-JP" altLang="en-US" sz="2000" dirty="0" smtClean="0">
                <a:latin typeface="+mj-ea"/>
              </a:rPr>
              <a:t>の次だから</a:t>
            </a:r>
            <a:endParaRPr lang="en-US" altLang="ja-JP" sz="2000" dirty="0">
              <a:latin typeface="+mj-ea"/>
            </a:endParaRPr>
          </a:p>
          <a:p>
            <a:pPr>
              <a:defRPr/>
            </a:pPr>
            <a:r>
              <a:rPr lang="ja-JP" altLang="en-US" dirty="0" smtClean="0">
                <a:latin typeface="+mj-ea"/>
              </a:rPr>
              <a:t>現在</a:t>
            </a:r>
            <a:r>
              <a:rPr lang="ja-JP" altLang="en-US" dirty="0">
                <a:latin typeface="+mj-ea"/>
              </a:rPr>
              <a:t>は </a:t>
            </a:r>
            <a:r>
              <a:rPr lang="en-US" altLang="ja-JP" dirty="0" err="1"/>
              <a:t>X.Org</a:t>
            </a:r>
            <a:r>
              <a:rPr lang="en-US" altLang="ja-JP" dirty="0"/>
              <a:t> Foundation </a:t>
            </a:r>
            <a:r>
              <a:rPr lang="ja-JP" altLang="en-US" dirty="0" smtClean="0">
                <a:latin typeface="+mj-ea"/>
              </a:rPr>
              <a:t>が</a:t>
            </a:r>
            <a:r>
              <a:rPr lang="en-US" altLang="ja-JP" dirty="0" smtClean="0">
                <a:latin typeface="+mj-ea"/>
              </a:rPr>
              <a:t/>
            </a:r>
            <a:br>
              <a:rPr lang="en-US" altLang="ja-JP" dirty="0" smtClean="0">
                <a:latin typeface="+mj-ea"/>
              </a:rPr>
            </a:br>
            <a:r>
              <a:rPr lang="ja-JP" altLang="en-US" dirty="0" smtClean="0">
                <a:latin typeface="+mj-ea"/>
              </a:rPr>
              <a:t>開発・メンテナンス</a:t>
            </a:r>
            <a:endParaRPr lang="en-US" altLang="ja-JP" dirty="0">
              <a:latin typeface="+mj-ea"/>
            </a:endParaRPr>
          </a:p>
          <a:p>
            <a:pPr lvl="1">
              <a:defRPr/>
            </a:pPr>
            <a:r>
              <a:rPr lang="ja-JP" altLang="en-US" sz="2400" dirty="0">
                <a:latin typeface="+mj-ea"/>
              </a:rPr>
              <a:t>最新バージョンは「</a:t>
            </a:r>
            <a:r>
              <a:rPr lang="en-US" altLang="ja-JP" sz="2400" dirty="0" smtClean="0"/>
              <a:t>X11R7.7</a:t>
            </a:r>
            <a:r>
              <a:rPr lang="ja-JP" altLang="en-US" sz="2400" dirty="0" smtClean="0">
                <a:latin typeface="+mj-ea"/>
              </a:rPr>
              <a:t>」</a:t>
            </a:r>
            <a:endParaRPr kumimoji="1" lang="ja-JP" altLang="en-US" sz="2400" dirty="0"/>
          </a:p>
        </p:txBody>
      </p:sp>
      <p:sp>
        <p:nvSpPr>
          <p:cNvPr id="4" name="テキスト ボックス 3"/>
          <p:cNvSpPr txBox="1"/>
          <p:nvPr/>
        </p:nvSpPr>
        <p:spPr>
          <a:xfrm>
            <a:off x="5780534" y="5949280"/>
            <a:ext cx="3384376" cy="584775"/>
          </a:xfrm>
          <a:prstGeom prst="rect">
            <a:avLst/>
          </a:prstGeom>
          <a:noFill/>
        </p:spPr>
        <p:txBody>
          <a:bodyPr wrap="square" rtlCol="0">
            <a:spAutoFit/>
          </a:bodyPr>
          <a:lstStyle/>
          <a:p>
            <a:pPr algn="ctr"/>
            <a:r>
              <a:rPr kumimoji="1" lang="en-US" altLang="ja-JP" sz="1600" dirty="0" err="1" smtClean="0"/>
              <a:t>X.Org</a:t>
            </a:r>
            <a:r>
              <a:rPr kumimoji="1" lang="en-US" altLang="ja-JP" sz="1600" dirty="0" smtClean="0"/>
              <a:t> Foundation </a:t>
            </a:r>
            <a:r>
              <a:rPr kumimoji="1" lang="ja-JP" altLang="en-US" sz="1600" dirty="0" err="1" smtClean="0"/>
              <a:t>のロゴ</a:t>
            </a:r>
            <a:r>
              <a:rPr kumimoji="1" lang="ja-JP" altLang="en-US" sz="1600" dirty="0" smtClean="0"/>
              <a:t>マーク</a:t>
            </a:r>
            <a:endParaRPr kumimoji="1" lang="en-US" altLang="ja-JP" sz="1600" dirty="0" smtClean="0"/>
          </a:p>
          <a:p>
            <a:pPr algn="ctr"/>
            <a:r>
              <a:rPr lang="en-US" altLang="ja-JP" sz="1600" dirty="0"/>
              <a:t>http://www.x.org/wiki/</a:t>
            </a:r>
            <a:endParaRPr kumimoji="1" lang="ja-JP" altLang="en-US" sz="1600" dirty="0"/>
          </a:p>
        </p:txBody>
      </p:sp>
      <p:grpSp>
        <p:nvGrpSpPr>
          <p:cNvPr id="5" name="グループ化 4"/>
          <p:cNvGrpSpPr/>
          <p:nvPr/>
        </p:nvGrpSpPr>
        <p:grpSpPr>
          <a:xfrm>
            <a:off x="5616383" y="5157192"/>
            <a:ext cx="3456384" cy="720080"/>
            <a:chOff x="5076056" y="5229200"/>
            <a:chExt cx="3744416" cy="1080120"/>
          </a:xfrm>
        </p:grpSpPr>
        <p:sp>
          <p:nvSpPr>
            <p:cNvPr id="6" name="正方形/長方形 5"/>
            <p:cNvSpPr/>
            <p:nvPr/>
          </p:nvSpPr>
          <p:spPr>
            <a:xfrm>
              <a:off x="5076056" y="5229200"/>
              <a:ext cx="374441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539" y="5373216"/>
              <a:ext cx="35909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 name="直線コネクタ 7"/>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p:spPr>
        <p:txBody>
          <a:bodyPr/>
          <a:lstStyle/>
          <a:p>
            <a:r>
              <a:rPr lang="en-US" altLang="ja-JP" dirty="0" smtClean="0"/>
              <a:t>X </a:t>
            </a:r>
            <a:r>
              <a:rPr lang="ja-JP" altLang="en-US" dirty="0" smtClean="0"/>
              <a:t>の特徴</a:t>
            </a:r>
            <a:endParaRPr kumimoji="1" lang="ja-JP" altLang="en-US" dirty="0"/>
          </a:p>
        </p:txBody>
      </p:sp>
      <p:sp>
        <p:nvSpPr>
          <p:cNvPr id="3" name="コンテンツ プレースホルダ 2"/>
          <p:cNvSpPr>
            <a:spLocks noGrp="1"/>
          </p:cNvSpPr>
          <p:nvPr>
            <p:ph idx="1"/>
          </p:nvPr>
        </p:nvSpPr>
        <p:spPr>
          <a:xfrm>
            <a:off x="0" y="836712"/>
            <a:ext cx="9144000" cy="6021288"/>
          </a:xfrm>
        </p:spPr>
        <p:txBody>
          <a:bodyPr>
            <a:normAutofit/>
          </a:bodyPr>
          <a:lstStyle/>
          <a:p>
            <a:pPr>
              <a:lnSpc>
                <a:spcPct val="90000"/>
              </a:lnSpc>
              <a:defRPr/>
            </a:pPr>
            <a:r>
              <a:rPr lang="ja-JP" altLang="en-US" sz="2800" dirty="0" smtClean="0"/>
              <a:t>サーバ</a:t>
            </a:r>
            <a:r>
              <a:rPr lang="ja-JP" altLang="en-US" sz="2800" dirty="0"/>
              <a:t>・クライアントシステムを採用</a:t>
            </a:r>
          </a:p>
          <a:p>
            <a:pPr lvl="1">
              <a:lnSpc>
                <a:spcPct val="90000"/>
              </a:lnSpc>
              <a:defRPr/>
            </a:pPr>
            <a:r>
              <a:rPr lang="en-US" altLang="ja-JP" sz="2400" dirty="0">
                <a:solidFill>
                  <a:srgbClr val="FF0000"/>
                </a:solidFill>
              </a:rPr>
              <a:t>X </a:t>
            </a:r>
            <a:r>
              <a:rPr lang="ja-JP" altLang="en-US" sz="2400" dirty="0">
                <a:solidFill>
                  <a:srgbClr val="FF0000"/>
                </a:solidFill>
              </a:rPr>
              <a:t>サーバ </a:t>
            </a:r>
            <a:r>
              <a:rPr lang="en-US" altLang="ja-JP" sz="2400" dirty="0"/>
              <a:t>: </a:t>
            </a:r>
            <a:r>
              <a:rPr lang="ja-JP" altLang="en-US" sz="2400" dirty="0"/>
              <a:t>画面への描画など入出力の制御</a:t>
            </a:r>
            <a:endParaRPr lang="en-US" altLang="ja-JP" sz="2400" dirty="0"/>
          </a:p>
          <a:p>
            <a:pPr lvl="1">
              <a:lnSpc>
                <a:spcPct val="90000"/>
              </a:lnSpc>
              <a:defRPr/>
            </a:pPr>
            <a:r>
              <a:rPr lang="en-US" altLang="ja-JP" sz="2400" dirty="0">
                <a:solidFill>
                  <a:srgbClr val="FF0000"/>
                </a:solidFill>
              </a:rPr>
              <a:t>X </a:t>
            </a:r>
            <a:r>
              <a:rPr lang="ja-JP" altLang="en-US" sz="2400" dirty="0">
                <a:solidFill>
                  <a:srgbClr val="FF0000"/>
                </a:solidFill>
              </a:rPr>
              <a:t>クライアント</a:t>
            </a:r>
            <a:r>
              <a:rPr lang="en-US" altLang="ja-JP" sz="2400" dirty="0"/>
              <a:t>:</a:t>
            </a:r>
            <a:r>
              <a:rPr lang="ja-JP" altLang="en-US" sz="2400" dirty="0"/>
              <a:t> </a:t>
            </a:r>
            <a:r>
              <a:rPr lang="ja-JP" altLang="en-US" sz="2400" dirty="0" smtClean="0"/>
              <a:t>各種ソフトウェア</a:t>
            </a:r>
            <a:endParaRPr lang="ja-JP" altLang="en-US" sz="2400" dirty="0"/>
          </a:p>
          <a:p>
            <a:pPr lvl="1">
              <a:lnSpc>
                <a:spcPct val="90000"/>
              </a:lnSpc>
              <a:defRPr/>
            </a:pPr>
            <a:r>
              <a:rPr lang="ja-JP" altLang="en-US" sz="2400" dirty="0"/>
              <a:t>通信規約は 「</a:t>
            </a:r>
            <a:r>
              <a:rPr lang="en-US" altLang="ja-JP" sz="2400" dirty="0"/>
              <a:t>X </a:t>
            </a:r>
            <a:r>
              <a:rPr lang="ja-JP" altLang="en-US" sz="2400" dirty="0"/>
              <a:t>プロトコル」</a:t>
            </a:r>
            <a:endParaRPr lang="en-US" altLang="ja-JP" dirty="0">
              <a:latin typeface="+mj-ea"/>
            </a:endParaRPr>
          </a:p>
          <a:p>
            <a:pPr>
              <a:defRPr/>
            </a:pPr>
            <a:r>
              <a:rPr lang="ja-JP" altLang="en-US" sz="2800" dirty="0">
                <a:solidFill>
                  <a:srgbClr val="FF0000"/>
                </a:solidFill>
                <a:latin typeface="+mj-ea"/>
              </a:rPr>
              <a:t>ネットワーク透過性</a:t>
            </a:r>
            <a:r>
              <a:rPr lang="en-US" altLang="ja-JP" sz="2800" dirty="0">
                <a:latin typeface="+mj-ea"/>
              </a:rPr>
              <a:t>(</a:t>
            </a:r>
            <a:r>
              <a:rPr lang="ja-JP" altLang="en-US" sz="2800" dirty="0">
                <a:latin typeface="+mj-ea"/>
              </a:rPr>
              <a:t>後述</a:t>
            </a:r>
            <a:r>
              <a:rPr lang="en-US" altLang="ja-JP" sz="2800" dirty="0">
                <a:latin typeface="+mj-ea"/>
              </a:rPr>
              <a:t>)</a:t>
            </a:r>
            <a:r>
              <a:rPr lang="ja-JP" altLang="en-US" sz="2800" dirty="0">
                <a:latin typeface="+mj-ea"/>
              </a:rPr>
              <a:t>を</a:t>
            </a:r>
            <a:r>
              <a:rPr lang="ja-JP" altLang="en-US" sz="2800" dirty="0" smtClean="0">
                <a:latin typeface="+mj-ea"/>
              </a:rPr>
              <a:t>持つ</a:t>
            </a:r>
            <a:endParaRPr lang="en-US" altLang="ja-JP" sz="2800" dirty="0" smtClean="0">
              <a:latin typeface="+mj-ea"/>
            </a:endParaRPr>
          </a:p>
          <a:p>
            <a:pPr>
              <a:defRPr/>
            </a:pPr>
            <a:r>
              <a:rPr lang="ja-JP" altLang="en-US" sz="2800" dirty="0" smtClean="0">
                <a:latin typeface="+mj-ea"/>
              </a:rPr>
              <a:t>ポリシーフリー</a:t>
            </a:r>
            <a:endParaRPr lang="en-US" altLang="ja-JP" sz="2800" dirty="0" smtClean="0">
              <a:latin typeface="+mj-ea"/>
            </a:endParaRPr>
          </a:p>
          <a:p>
            <a:pPr lvl="1">
              <a:defRPr/>
            </a:pPr>
            <a:r>
              <a:rPr lang="ja-JP" altLang="en-US" sz="2400" dirty="0" smtClean="0">
                <a:latin typeface="+mj-ea"/>
              </a:rPr>
              <a:t>画面のデザインや操作体系が </a:t>
            </a:r>
            <a:r>
              <a:rPr lang="en-US" altLang="ja-JP" sz="2400" dirty="0" smtClean="0">
                <a:latin typeface="Arial Unicode MS" panose="020B0604020202020204" pitchFamily="50" charset="-128"/>
              </a:rPr>
              <a:t>X</a:t>
            </a:r>
            <a:r>
              <a:rPr lang="en-US" altLang="ja-JP" sz="2400" dirty="0" smtClean="0">
                <a:latin typeface="+mj-ea"/>
              </a:rPr>
              <a:t> </a:t>
            </a:r>
            <a:r>
              <a:rPr lang="ja-JP" altLang="en-US" sz="2400" dirty="0" smtClean="0">
                <a:latin typeface="+mj-ea"/>
              </a:rPr>
              <a:t>クライアントごとに異なる</a:t>
            </a:r>
            <a:endParaRPr lang="en-US" altLang="ja-JP" sz="2400" dirty="0">
              <a:latin typeface="+mj-ea"/>
            </a:endParaRPr>
          </a:p>
          <a:p>
            <a:pPr>
              <a:defRPr/>
            </a:pPr>
            <a:r>
              <a:rPr lang="ja-JP" altLang="en-US" sz="2800" dirty="0" smtClean="0">
                <a:latin typeface="+mj-ea"/>
              </a:rPr>
              <a:t>多言語対応</a:t>
            </a:r>
            <a:endParaRPr lang="en-US" altLang="ja-JP" sz="2800" dirty="0">
              <a:latin typeface="+mj-ea"/>
            </a:endParaRPr>
          </a:p>
          <a:p>
            <a:pPr lvl="1">
              <a:defRPr/>
            </a:pPr>
            <a:r>
              <a:rPr lang="ja-JP" altLang="en-US" sz="2400" dirty="0">
                <a:latin typeface="+mj-ea"/>
              </a:rPr>
              <a:t>日本で</a:t>
            </a:r>
            <a:r>
              <a:rPr lang="ja-JP" altLang="en-US" sz="2400" dirty="0" smtClean="0">
                <a:latin typeface="+mj-ea"/>
              </a:rPr>
              <a:t>の </a:t>
            </a:r>
            <a:r>
              <a:rPr lang="en-US" altLang="ja-JP" sz="2400" dirty="0" smtClean="0"/>
              <a:t>UNIX</a:t>
            </a:r>
            <a:r>
              <a:rPr lang="en-US" altLang="ja-JP" sz="2400" dirty="0" smtClean="0">
                <a:latin typeface="+mj-ea"/>
              </a:rPr>
              <a:t> </a:t>
            </a:r>
            <a:r>
              <a:rPr lang="ja-JP" altLang="en-US" sz="2400" dirty="0" smtClean="0">
                <a:latin typeface="+mj-ea"/>
              </a:rPr>
              <a:t>普及</a:t>
            </a:r>
            <a:r>
              <a:rPr lang="ja-JP" altLang="en-US" sz="2400" dirty="0">
                <a:latin typeface="+mj-ea"/>
              </a:rPr>
              <a:t>に</a:t>
            </a:r>
            <a:r>
              <a:rPr lang="ja-JP" altLang="en-US" sz="2400" dirty="0" smtClean="0">
                <a:latin typeface="+mj-ea"/>
              </a:rPr>
              <a:t>貢献 </a:t>
            </a:r>
            <a:r>
              <a:rPr lang="en-US" altLang="ja-JP" sz="2400" dirty="0" smtClean="0"/>
              <a:t>(</a:t>
            </a:r>
            <a:r>
              <a:rPr lang="ja-JP" altLang="en-US" sz="2400" dirty="0" smtClean="0">
                <a:latin typeface="+mj-ea"/>
              </a:rPr>
              <a:t>第 </a:t>
            </a:r>
            <a:r>
              <a:rPr lang="en-US" altLang="ja-JP" sz="2400" dirty="0" smtClean="0"/>
              <a:t>1</a:t>
            </a:r>
            <a:r>
              <a:rPr lang="en-US" altLang="ja-JP" sz="2400" dirty="0" smtClean="0">
                <a:latin typeface="+mj-ea"/>
              </a:rPr>
              <a:t> </a:t>
            </a:r>
            <a:r>
              <a:rPr lang="ja-JP" altLang="en-US" sz="2400" dirty="0" smtClean="0">
                <a:latin typeface="+mj-ea"/>
              </a:rPr>
              <a:t>回参照</a:t>
            </a:r>
            <a:r>
              <a:rPr lang="en-US" altLang="ja-JP" sz="2400" dirty="0" smtClean="0"/>
              <a:t>)</a:t>
            </a:r>
            <a:endParaRPr kumimoji="1" lang="ja-JP" altLang="en-US"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グループ化 45"/>
          <p:cNvGrpSpPr/>
          <p:nvPr/>
        </p:nvGrpSpPr>
        <p:grpSpPr>
          <a:xfrm>
            <a:off x="2056656" y="5229200"/>
            <a:ext cx="1219200" cy="1190625"/>
            <a:chOff x="2056656" y="5229200"/>
            <a:chExt cx="1219200" cy="1190625"/>
          </a:xfrm>
        </p:grpSpPr>
        <p:pic>
          <p:nvPicPr>
            <p:cNvPr id="1027" name="Picture 3"/>
            <p:cNvPicPr>
              <a:picLocks noChangeAspect="1" noChangeArrowheads="1"/>
            </p:cNvPicPr>
            <p:nvPr/>
          </p:nvPicPr>
          <p:blipFill>
            <a:blip r:embed="rId3" cstate="print"/>
            <a:srcRect/>
            <a:stretch>
              <a:fillRect/>
            </a:stretch>
          </p:blipFill>
          <p:spPr bwMode="auto">
            <a:xfrm>
              <a:off x="2056656" y="5229200"/>
              <a:ext cx="1219200" cy="1190625"/>
            </a:xfrm>
            <a:prstGeom prst="rect">
              <a:avLst/>
            </a:prstGeom>
            <a:noFill/>
            <a:ln w="9525">
              <a:noFill/>
              <a:miter lim="800000"/>
              <a:headEnd/>
              <a:tailEnd/>
            </a:ln>
          </p:spPr>
        </p:pic>
        <p:sp>
          <p:nvSpPr>
            <p:cNvPr id="45" name="正方形/長方形 44"/>
            <p:cNvSpPr/>
            <p:nvPr/>
          </p:nvSpPr>
          <p:spPr>
            <a:xfrm>
              <a:off x="2195736" y="5427288"/>
              <a:ext cx="936104" cy="59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 name="Picture 2"/>
          <p:cNvPicPr>
            <a:picLocks noChangeAspect="1" noChangeArrowheads="1"/>
          </p:cNvPicPr>
          <p:nvPr/>
        </p:nvPicPr>
        <p:blipFill>
          <a:blip r:embed="rId3" cstate="print"/>
          <a:srcRect/>
          <a:stretch>
            <a:fillRect/>
          </a:stretch>
        </p:blipFill>
        <p:spPr bwMode="auto">
          <a:xfrm>
            <a:off x="2055600" y="5229200"/>
            <a:ext cx="1219200" cy="1190625"/>
          </a:xfrm>
          <a:prstGeom prst="rect">
            <a:avLst/>
          </a:prstGeom>
          <a:noFill/>
          <a:ln w="9525">
            <a:noFill/>
            <a:miter lim="800000"/>
            <a:headEnd/>
            <a:tailEnd/>
          </a:ln>
        </p:spPr>
      </p:pic>
      <p:grpSp>
        <p:nvGrpSpPr>
          <p:cNvPr id="41" name="グループ化 40"/>
          <p:cNvGrpSpPr/>
          <p:nvPr/>
        </p:nvGrpSpPr>
        <p:grpSpPr>
          <a:xfrm>
            <a:off x="4833491" y="1196751"/>
            <a:ext cx="4114800" cy="3672409"/>
            <a:chOff x="4833491" y="1196750"/>
            <a:chExt cx="4114800" cy="5570540"/>
          </a:xfrm>
        </p:grpSpPr>
        <p:sp>
          <p:nvSpPr>
            <p:cNvPr id="25" name="Rectangle 6"/>
            <p:cNvSpPr>
              <a:spLocks noChangeArrowheads="1"/>
            </p:cNvSpPr>
            <p:nvPr/>
          </p:nvSpPr>
          <p:spPr bwMode="auto">
            <a:xfrm>
              <a:off x="4833491" y="1661890"/>
              <a:ext cx="4114800" cy="5105400"/>
            </a:xfrm>
            <a:prstGeom prst="rect">
              <a:avLst/>
            </a:prstGeom>
            <a:solidFill>
              <a:srgbClr val="FFCCFF"/>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6" name="Text Box 16"/>
            <p:cNvSpPr txBox="1">
              <a:spLocks noChangeArrowheads="1"/>
            </p:cNvSpPr>
            <p:nvPr/>
          </p:nvSpPr>
          <p:spPr bwMode="auto">
            <a:xfrm>
              <a:off x="5290691" y="1196750"/>
              <a:ext cx="3352800" cy="1167313"/>
            </a:xfrm>
            <a:prstGeom prst="rect">
              <a:avLst/>
            </a:prstGeom>
            <a:solidFill>
              <a:srgbClr val="FFCCFF"/>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ja-JP" altLang="en-US" dirty="0">
                <a:latin typeface="Arial" charset="0"/>
              </a:endParaRPr>
            </a:p>
          </p:txBody>
        </p:sp>
        <p:sp>
          <p:nvSpPr>
            <p:cNvPr id="40" name="Text Box 17"/>
            <p:cNvSpPr txBox="1">
              <a:spLocks noChangeArrowheads="1"/>
            </p:cNvSpPr>
            <p:nvPr/>
          </p:nvSpPr>
          <p:spPr bwMode="auto">
            <a:xfrm>
              <a:off x="6228184" y="1423497"/>
              <a:ext cx="1656184" cy="70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smtClean="0">
                  <a:latin typeface="Arial Unicode MS" pitchFamily="50" charset="-128"/>
                  <a:ea typeface="Arial Unicode MS" pitchFamily="50" charset="-128"/>
                  <a:cs typeface="Arial Unicode MS" pitchFamily="50" charset="-128"/>
                </a:rPr>
                <a:t>X</a:t>
              </a:r>
              <a:r>
                <a:rPr lang="en-US" altLang="ja-JP" sz="2400" dirty="0" smtClean="0">
                  <a:latin typeface="ＭＳ Ｐゴシック" charset="-128"/>
                </a:rPr>
                <a:t> </a:t>
              </a:r>
              <a:r>
                <a:rPr lang="ja-JP" altLang="en-US" sz="2400" dirty="0" smtClean="0">
                  <a:latin typeface="+mj-ea"/>
                  <a:ea typeface="+mj-ea"/>
                </a:rPr>
                <a:t>サーバ</a:t>
              </a:r>
              <a:endParaRPr lang="ja-JP" altLang="en-US" sz="2400" dirty="0">
                <a:latin typeface="+mj-ea"/>
                <a:ea typeface="+mj-ea"/>
              </a:endParaRPr>
            </a:p>
          </p:txBody>
        </p:sp>
      </p:grpSp>
      <p:grpSp>
        <p:nvGrpSpPr>
          <p:cNvPr id="42" name="グループ化 41"/>
          <p:cNvGrpSpPr/>
          <p:nvPr/>
        </p:nvGrpSpPr>
        <p:grpSpPr>
          <a:xfrm>
            <a:off x="126554" y="1196752"/>
            <a:ext cx="4519612" cy="3672408"/>
            <a:chOff x="126554" y="1196752"/>
            <a:chExt cx="4519612" cy="5570538"/>
          </a:xfrm>
        </p:grpSpPr>
        <p:sp>
          <p:nvSpPr>
            <p:cNvPr id="21" name="Rectangle 5"/>
            <p:cNvSpPr>
              <a:spLocks noChangeArrowheads="1"/>
            </p:cNvSpPr>
            <p:nvPr/>
          </p:nvSpPr>
          <p:spPr bwMode="auto">
            <a:xfrm>
              <a:off x="126554" y="1661890"/>
              <a:ext cx="4519612" cy="5105400"/>
            </a:xfrm>
            <a:prstGeom prst="rect">
              <a:avLst/>
            </a:prstGeom>
            <a:solidFill>
              <a:srgbClr val="CCFFCC"/>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8" name="Text Box 18"/>
            <p:cNvSpPr txBox="1">
              <a:spLocks noChangeArrowheads="1"/>
            </p:cNvSpPr>
            <p:nvPr/>
          </p:nvSpPr>
          <p:spPr bwMode="auto">
            <a:xfrm>
              <a:off x="413891" y="1196752"/>
              <a:ext cx="3783013" cy="1073766"/>
            </a:xfrm>
            <a:prstGeom prst="rect">
              <a:avLst/>
            </a:prstGeom>
            <a:solidFill>
              <a:srgbClr val="CCFFCC"/>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err="1" smtClean="0">
                  <a:latin typeface="Arial" charset="0"/>
                </a:rPr>
                <a:t>iceweasel</a:t>
              </a:r>
              <a:endParaRPr lang="ja-JP" altLang="en-US" sz="2000" dirty="0">
                <a:latin typeface="Arial" charset="0"/>
              </a:endParaRPr>
            </a:p>
            <a:p>
              <a:pPr algn="ctr"/>
              <a:r>
                <a:rPr lang="ja-JP" altLang="en-US" sz="2000" dirty="0" smtClean="0">
                  <a:latin typeface="+mn-lt"/>
                </a:rPr>
                <a:t>（</a:t>
              </a:r>
              <a:r>
                <a:rPr lang="en-US" altLang="ja-JP" sz="2000" dirty="0" smtClean="0">
                  <a:latin typeface="+mn-lt"/>
                </a:rPr>
                <a:t>X</a:t>
              </a:r>
              <a:r>
                <a:rPr lang="en-US" altLang="ja-JP" sz="2000" dirty="0" smtClean="0">
                  <a:latin typeface="Arial" charset="0"/>
                </a:rPr>
                <a:t>  </a:t>
              </a:r>
              <a:r>
                <a:rPr lang="ja-JP" altLang="en-US" sz="2000" dirty="0" smtClean="0">
                  <a:latin typeface="+mj-ea"/>
                  <a:ea typeface="+mj-ea"/>
                </a:rPr>
                <a:t>クライアント</a:t>
              </a:r>
              <a:r>
                <a:rPr lang="ja-JP" altLang="en-US" sz="2000" dirty="0">
                  <a:latin typeface="+mn-lt"/>
                </a:rPr>
                <a:t>）</a:t>
              </a:r>
            </a:p>
          </p:txBody>
        </p:sp>
      </p:grpSp>
      <p:sp>
        <p:nvSpPr>
          <p:cNvPr id="11267" name="タイトル 1"/>
          <p:cNvSpPr>
            <a:spLocks noGrp="1"/>
          </p:cNvSpPr>
          <p:nvPr>
            <p:ph type="title"/>
          </p:nvPr>
        </p:nvSpPr>
        <p:spPr>
          <a:xfrm>
            <a:off x="0" y="-27384"/>
            <a:ext cx="9144000" cy="1143000"/>
          </a:xfrm>
        </p:spPr>
        <p:txBody>
          <a:bodyPr>
            <a:normAutofit fontScale="90000"/>
          </a:bodyPr>
          <a:lstStyle/>
          <a:p>
            <a:r>
              <a:rPr lang="en-US" altLang="ja-JP" dirty="0"/>
              <a:t>X</a:t>
            </a:r>
            <a:r>
              <a:rPr lang="ja-JP" altLang="en-US" dirty="0"/>
              <a:t>サーバ・</a:t>
            </a:r>
            <a:r>
              <a:rPr lang="en-US" altLang="ja-JP" dirty="0"/>
              <a:t>X</a:t>
            </a:r>
            <a:r>
              <a:rPr lang="ja-JP" altLang="en-US" dirty="0"/>
              <a:t>クライアントの動作例</a:t>
            </a:r>
            <a:r>
              <a:rPr lang="en-US" altLang="ja-JP" dirty="0"/>
              <a:t>:</a:t>
            </a:r>
            <a:br>
              <a:rPr lang="en-US" altLang="ja-JP" dirty="0"/>
            </a:br>
            <a:r>
              <a:rPr lang="en-US" altLang="ja-JP" sz="4000" dirty="0" err="1" smtClean="0"/>
              <a:t>iceweasel</a:t>
            </a:r>
            <a:r>
              <a:rPr lang="en-US" altLang="ja-JP" sz="4000" dirty="0" smtClean="0"/>
              <a:t> </a:t>
            </a:r>
            <a:r>
              <a:rPr lang="ja-JP" altLang="en-US" sz="4000" dirty="0" smtClean="0"/>
              <a:t>の起動</a:t>
            </a:r>
          </a:p>
        </p:txBody>
      </p:sp>
      <p:cxnSp>
        <p:nvCxnSpPr>
          <p:cNvPr id="24" name="直線コネクタ 23"/>
          <p:cNvCxnSpPr/>
          <p:nvPr/>
        </p:nvCxnSpPr>
        <p:spPr>
          <a:xfrm>
            <a:off x="0" y="112474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utoShape 8"/>
          <p:cNvSpPr>
            <a:spLocks noChangeArrowheads="1"/>
          </p:cNvSpPr>
          <p:nvPr/>
        </p:nvSpPr>
        <p:spPr bwMode="auto">
          <a:xfrm>
            <a:off x="2267744" y="2636912"/>
            <a:ext cx="4267200" cy="838200"/>
          </a:xfrm>
          <a:prstGeom prst="rightArrow">
            <a:avLst>
              <a:gd name="adj1" fmla="val 56435"/>
              <a:gd name="adj2" fmla="val 60219"/>
            </a:avLst>
          </a:prstGeom>
          <a:solidFill>
            <a:srgbClr val="66FFFF"/>
          </a:solidFill>
          <a:ln w="38100">
            <a:solidFill>
              <a:schemeClr val="tx1"/>
            </a:solidFill>
            <a:miter lim="800000"/>
            <a:headEnd/>
            <a:tailEnd/>
          </a:ln>
        </p:spPr>
        <p:txBody>
          <a:bodyPr wrap="none" anchor="ctr"/>
          <a:lstStyle/>
          <a:p>
            <a:pPr algn="ctr"/>
            <a:r>
              <a:rPr lang="ja-JP" altLang="en-US" sz="2000" dirty="0" smtClean="0">
                <a:latin typeface="ＭＳ Ｐゴシック" charset="-128"/>
              </a:rPr>
              <a:t>画面描画を要求</a:t>
            </a:r>
            <a:endParaRPr lang="en-US" altLang="ja-JP" sz="2000" dirty="0"/>
          </a:p>
        </p:txBody>
      </p:sp>
      <p:sp>
        <p:nvSpPr>
          <p:cNvPr id="34" name="Text Box 13"/>
          <p:cNvSpPr txBox="1">
            <a:spLocks noChangeArrowheads="1"/>
          </p:cNvSpPr>
          <p:nvPr/>
        </p:nvSpPr>
        <p:spPr bwMode="auto">
          <a:xfrm>
            <a:off x="107504" y="1949931"/>
            <a:ext cx="4519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smtClean="0">
                <a:latin typeface="+mn-lt"/>
              </a:rPr>
              <a:t>(1)</a:t>
            </a:r>
            <a:r>
              <a:rPr lang="en-US" altLang="ja-JP" sz="2400" dirty="0" smtClean="0">
                <a:latin typeface="ＭＳ Ｐゴシック" charset="-128"/>
              </a:rPr>
              <a:t> </a:t>
            </a:r>
            <a:r>
              <a:rPr lang="en-US" altLang="ja-JP" sz="2400" dirty="0" err="1" smtClean="0">
                <a:latin typeface="+mn-lt"/>
              </a:rPr>
              <a:t>iceweasel</a:t>
            </a:r>
            <a:r>
              <a:rPr lang="en-US" altLang="ja-JP" sz="2400" dirty="0" smtClean="0">
                <a:latin typeface="+mn-lt"/>
              </a:rPr>
              <a:t> </a:t>
            </a:r>
            <a:r>
              <a:rPr lang="ja-JP" altLang="en-US" sz="2400" dirty="0" smtClean="0">
                <a:latin typeface="+mn-ea"/>
                <a:ea typeface="+mn-ea"/>
              </a:rPr>
              <a:t>の画面描画を</a:t>
            </a:r>
            <a:r>
              <a:rPr lang="ja-JP" altLang="en-US" sz="2400" dirty="0">
                <a:latin typeface="+mn-ea"/>
                <a:ea typeface="+mn-ea"/>
              </a:rPr>
              <a:t>要求</a:t>
            </a:r>
            <a:r>
              <a:rPr lang="en-US" altLang="ja-JP" sz="2400" dirty="0">
                <a:latin typeface="ＭＳ Ｐゴシック" charset="-128"/>
              </a:rPr>
              <a:t>. </a:t>
            </a:r>
            <a:endParaRPr lang="ja-JP" altLang="en-US" sz="2400" dirty="0">
              <a:latin typeface="Arial" charset="0"/>
            </a:endParaRPr>
          </a:p>
        </p:txBody>
      </p:sp>
      <p:sp>
        <p:nvSpPr>
          <p:cNvPr id="35" name="Text Box 15"/>
          <p:cNvSpPr txBox="1">
            <a:spLocks noChangeArrowheads="1"/>
          </p:cNvSpPr>
          <p:nvPr/>
        </p:nvSpPr>
        <p:spPr bwMode="auto">
          <a:xfrm>
            <a:off x="4860032" y="3501008"/>
            <a:ext cx="403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mn-lt"/>
              </a:rPr>
              <a:t>(</a:t>
            </a:r>
            <a:r>
              <a:rPr lang="en-US" altLang="ja-JP" sz="2400" dirty="0" smtClean="0">
                <a:latin typeface="+mn-lt"/>
              </a:rPr>
              <a:t>2) </a:t>
            </a:r>
            <a:r>
              <a:rPr lang="en-US" altLang="ja-JP" sz="2400" dirty="0" err="1" smtClean="0">
                <a:latin typeface="+mn-lt"/>
              </a:rPr>
              <a:t>iceweasel</a:t>
            </a:r>
            <a:r>
              <a:rPr lang="en-US" altLang="ja-JP" sz="2400" dirty="0" smtClean="0">
                <a:latin typeface="+mn-lt"/>
              </a:rPr>
              <a:t> </a:t>
            </a:r>
            <a:r>
              <a:rPr lang="ja-JP" altLang="en-US" sz="2400" dirty="0" smtClean="0">
                <a:latin typeface="+mn-ea"/>
                <a:ea typeface="+mn-ea"/>
              </a:rPr>
              <a:t>の画面を描画する</a:t>
            </a:r>
            <a:endParaRPr lang="en-US" altLang="ja-JP" sz="2400" dirty="0">
              <a:latin typeface="+mn-ea"/>
              <a:ea typeface="+mn-ea"/>
            </a:endParaRPr>
          </a:p>
        </p:txBody>
      </p:sp>
      <p:sp>
        <p:nvSpPr>
          <p:cNvPr id="39" name="スライド番号プレースホルダ 35"/>
          <p:cNvSpPr txBox="1">
            <a:spLocks/>
          </p:cNvSpPr>
          <p:nvPr/>
        </p:nvSpPr>
        <p:spPr>
          <a:xfrm>
            <a:off x="6465441" y="6356127"/>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3D0CEBE4-5221-444E-AA55-EBCDA6368F00}"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44" name="グループ化 43"/>
          <p:cNvGrpSpPr/>
          <p:nvPr/>
        </p:nvGrpSpPr>
        <p:grpSpPr>
          <a:xfrm>
            <a:off x="3563888" y="4725144"/>
            <a:ext cx="7704856" cy="1412775"/>
            <a:chOff x="3635901" y="4643766"/>
            <a:chExt cx="7920878" cy="2214233"/>
          </a:xfrm>
        </p:grpSpPr>
        <p:grpSp>
          <p:nvGrpSpPr>
            <p:cNvPr id="31" name="グループ化 30"/>
            <p:cNvGrpSpPr/>
            <p:nvPr/>
          </p:nvGrpSpPr>
          <p:grpSpPr>
            <a:xfrm rot="16200000">
              <a:off x="6489223" y="1790444"/>
              <a:ext cx="2214233" cy="7920878"/>
              <a:chOff x="2195514" y="5038725"/>
              <a:chExt cx="4267200" cy="1743624"/>
            </a:xfrm>
          </p:grpSpPr>
          <p:sp>
            <p:nvSpPr>
              <p:cNvPr id="32" name="AutoShape 11"/>
              <p:cNvSpPr>
                <a:spLocks noChangeArrowheads="1"/>
              </p:cNvSpPr>
              <p:nvPr/>
            </p:nvSpPr>
            <p:spPr bwMode="auto">
              <a:xfrm flipH="1">
                <a:off x="2195514" y="5038725"/>
                <a:ext cx="4267200" cy="838200"/>
              </a:xfrm>
              <a:prstGeom prst="bentUpArrow">
                <a:avLst>
                  <a:gd name="adj1" fmla="val 35374"/>
                  <a:gd name="adj2" fmla="val 25000"/>
                  <a:gd name="adj3" fmla="val 25000"/>
                </a:avLst>
              </a:prstGeom>
              <a:solidFill>
                <a:srgbClr val="FFCC66"/>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33" name="Text Box 12"/>
              <p:cNvSpPr txBox="1">
                <a:spLocks noChangeArrowheads="1"/>
              </p:cNvSpPr>
              <p:nvPr/>
            </p:nvSpPr>
            <p:spPr bwMode="auto">
              <a:xfrm>
                <a:off x="2805114" y="5584673"/>
                <a:ext cx="3657600" cy="1197676"/>
              </a:xfrm>
              <a:prstGeom prst="bentUpArrow">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endParaRPr lang="en-US" altLang="ja-JP" dirty="0">
                  <a:latin typeface="Arial" charset="0"/>
                </a:endParaRPr>
              </a:p>
            </p:txBody>
          </p:sp>
        </p:grpSp>
        <p:sp>
          <p:nvSpPr>
            <p:cNvPr id="43" name="Text Box 17"/>
            <p:cNvSpPr txBox="1">
              <a:spLocks noChangeArrowheads="1"/>
            </p:cNvSpPr>
            <p:nvPr/>
          </p:nvSpPr>
          <p:spPr bwMode="auto">
            <a:xfrm>
              <a:off x="4672226" y="5951639"/>
              <a:ext cx="4318000" cy="7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400" dirty="0" smtClean="0">
                  <a:latin typeface="+mn-ea"/>
                  <a:ea typeface="+mn-ea"/>
                </a:rPr>
                <a:t>画面描画</a:t>
              </a:r>
              <a:r>
                <a:rPr lang="ja-JP" altLang="en-US" sz="2400" dirty="0">
                  <a:latin typeface="+mn-ea"/>
                  <a:ea typeface="+mn-ea"/>
                </a:rPr>
                <a:t>を提供</a:t>
              </a:r>
            </a:p>
          </p:txBody>
        </p:sp>
      </p:grpSp>
    </p:spTree>
    <p:extLst>
      <p:ext uri="{BB962C8B-B14F-4D97-AF65-F5344CB8AC3E}">
        <p14:creationId xmlns:p14="http://schemas.microsoft.com/office/powerpoint/2010/main" val="33715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strips(down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28600" y="0"/>
            <a:ext cx="8915400" cy="836712"/>
          </a:xfrm>
        </p:spPr>
        <p:txBody>
          <a:bodyPr>
            <a:normAutofit/>
          </a:bodyPr>
          <a:lstStyle/>
          <a:p>
            <a:r>
              <a:rPr lang="ja-JP" altLang="en-US" dirty="0" smtClean="0"/>
              <a:t>ネットワーク透過性</a:t>
            </a:r>
          </a:p>
        </p:txBody>
      </p:sp>
      <p:sp>
        <p:nvSpPr>
          <p:cNvPr id="13315" name="コンテンツ プレースホルダ 2"/>
          <p:cNvSpPr>
            <a:spLocks noGrp="1"/>
          </p:cNvSpPr>
          <p:nvPr>
            <p:ph idx="1"/>
          </p:nvPr>
        </p:nvSpPr>
        <p:spPr>
          <a:xfrm>
            <a:off x="0" y="908720"/>
            <a:ext cx="9144000" cy="4525963"/>
          </a:xfrm>
        </p:spPr>
        <p:txBody>
          <a:bodyPr>
            <a:normAutofit fontScale="92500" lnSpcReduction="20000"/>
          </a:bodyPr>
          <a:lstStyle/>
          <a:p>
            <a:r>
              <a:rPr lang="ja-JP" altLang="en-US" dirty="0" smtClean="0"/>
              <a:t>他の計算機に画面を表示できる </a:t>
            </a:r>
            <a:r>
              <a:rPr lang="en-US" altLang="ja-JP" dirty="0" smtClean="0"/>
              <a:t>(</a:t>
            </a:r>
            <a:r>
              <a:rPr lang="ja-JP" altLang="en-US" dirty="0" smtClean="0"/>
              <a:t>逆も可</a:t>
            </a:r>
            <a:r>
              <a:rPr lang="en-US" altLang="ja-JP" dirty="0" smtClean="0"/>
              <a:t>)</a:t>
            </a:r>
          </a:p>
          <a:p>
            <a:pPr lvl="1"/>
            <a:r>
              <a:rPr lang="ja-JP" altLang="en-US" dirty="0" smtClean="0"/>
              <a:t>ネットワーク上のリモートホストの計算機資源をあたかもローカルホストの資源であるかのように利用できる</a:t>
            </a:r>
            <a:endParaRPr lang="en-US" altLang="ja-JP" dirty="0" smtClean="0"/>
          </a:p>
          <a:p>
            <a:endParaRPr lang="en-US" altLang="ja-JP" b="1" dirty="0" smtClean="0">
              <a:solidFill>
                <a:srgbClr val="FF0000"/>
              </a:solidFill>
            </a:endParaRPr>
          </a:p>
          <a:p>
            <a:r>
              <a:rPr lang="ja-JP" altLang="en-US" b="1" dirty="0" smtClean="0">
                <a:solidFill>
                  <a:srgbClr val="FF0000"/>
                </a:solidFill>
              </a:rPr>
              <a:t>注意しないと他の計算機から画面を覗き見られてしまう</a:t>
            </a:r>
            <a:r>
              <a:rPr lang="ja-JP" altLang="en-US" dirty="0" smtClean="0"/>
              <a:t>ことも</a:t>
            </a:r>
            <a:endParaRPr lang="en-US" altLang="ja-JP" dirty="0" smtClean="0"/>
          </a:p>
          <a:p>
            <a:pPr lvl="1"/>
            <a:r>
              <a:rPr lang="ja-JP" altLang="en-US" dirty="0" smtClean="0"/>
              <a:t>パケット盗聴をされる危険性もある</a:t>
            </a:r>
          </a:p>
          <a:p>
            <a:r>
              <a:rPr lang="en-US" altLang="ja-JP" dirty="0" smtClean="0"/>
              <a:t>X</a:t>
            </a:r>
            <a:r>
              <a:rPr lang="ja-JP" altLang="en-US" dirty="0" smtClean="0"/>
              <a:t>プロトコルによる通信の許可・不許可が設定できる</a:t>
            </a:r>
          </a:p>
          <a:p>
            <a:pPr lvl="1"/>
            <a:r>
              <a:rPr lang="en-US" altLang="ja-JP" dirty="0" err="1" smtClean="0">
                <a:solidFill>
                  <a:srgbClr val="FF0000"/>
                </a:solidFill>
              </a:rPr>
              <a:t>xhost</a:t>
            </a:r>
            <a:r>
              <a:rPr lang="en-US" altLang="ja-JP" dirty="0" smtClean="0">
                <a:solidFill>
                  <a:srgbClr val="FF0000"/>
                </a:solidFill>
              </a:rPr>
              <a:t>, </a:t>
            </a:r>
            <a:r>
              <a:rPr lang="en-US" altLang="ja-JP" dirty="0" err="1" smtClean="0">
                <a:solidFill>
                  <a:srgbClr val="FF0000"/>
                </a:solidFill>
              </a:rPr>
              <a:t>xauth</a:t>
            </a:r>
            <a:r>
              <a:rPr lang="en-US" altLang="ja-JP" dirty="0" smtClean="0">
                <a:solidFill>
                  <a:srgbClr val="FF0000"/>
                </a:solidFill>
              </a:rPr>
              <a:t> </a:t>
            </a:r>
            <a:r>
              <a:rPr lang="ja-JP" altLang="en-US" dirty="0" smtClean="0"/>
              <a:t>コマンドを使って設定 </a:t>
            </a:r>
            <a:r>
              <a:rPr lang="en-US" altLang="ja-JP" dirty="0" smtClean="0"/>
              <a:t>(</a:t>
            </a:r>
            <a:r>
              <a:rPr lang="ja-JP" altLang="en-US" dirty="0" smtClean="0"/>
              <a:t>詳しくは実習で</a:t>
            </a:r>
            <a:r>
              <a:rPr lang="en-US" altLang="ja-JP" dirty="0" smtClean="0"/>
              <a:t>)</a:t>
            </a:r>
          </a:p>
          <a:p>
            <a:endParaRPr lang="ja-JP" altLang="en-US"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36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xfrm>
            <a:off x="0" y="-27384"/>
            <a:ext cx="8686800" cy="1143000"/>
          </a:xfrm>
        </p:spPr>
        <p:txBody>
          <a:bodyPr>
            <a:normAutofit/>
          </a:bodyPr>
          <a:lstStyle/>
          <a:p>
            <a:r>
              <a:rPr lang="ja-JP" altLang="en-US" dirty="0" smtClean="0"/>
              <a:t>様々な </a:t>
            </a:r>
            <a:r>
              <a:rPr lang="en-US" altLang="ja-JP" dirty="0" smtClean="0"/>
              <a:t>X </a:t>
            </a:r>
            <a:r>
              <a:rPr lang="ja-JP" altLang="en-US" dirty="0" smtClean="0"/>
              <a:t>クライアント</a:t>
            </a:r>
          </a:p>
        </p:txBody>
      </p:sp>
      <p:sp>
        <p:nvSpPr>
          <p:cNvPr id="12291" name="コンテンツ プレースホルダ 2"/>
          <p:cNvSpPr>
            <a:spLocks noGrp="1"/>
          </p:cNvSpPr>
          <p:nvPr>
            <p:ph idx="1"/>
          </p:nvPr>
        </p:nvSpPr>
        <p:spPr>
          <a:xfrm>
            <a:off x="0" y="1124744"/>
            <a:ext cx="9144000" cy="4896544"/>
          </a:xfrm>
        </p:spPr>
        <p:txBody>
          <a:bodyPr>
            <a:normAutofit fontScale="92500" lnSpcReduction="10000"/>
          </a:bodyPr>
          <a:lstStyle/>
          <a:p>
            <a:pPr>
              <a:lnSpc>
                <a:spcPct val="90000"/>
              </a:lnSpc>
            </a:pPr>
            <a:r>
              <a:rPr lang="en-US" altLang="ja-JP" sz="3000" dirty="0" smtClean="0"/>
              <a:t>xfce4-terminal: </a:t>
            </a:r>
            <a:r>
              <a:rPr lang="ja-JP" altLang="en-US" sz="3000" dirty="0" smtClean="0"/>
              <a:t>端末エミュレータ </a:t>
            </a:r>
            <a:r>
              <a:rPr lang="en-US" altLang="ja-JP" sz="3000" dirty="0" smtClean="0"/>
              <a:t>(terminal)</a:t>
            </a:r>
          </a:p>
          <a:p>
            <a:pPr>
              <a:lnSpc>
                <a:spcPct val="90000"/>
              </a:lnSpc>
            </a:pPr>
            <a:r>
              <a:rPr lang="en-US" altLang="ja-JP" sz="3000" dirty="0" err="1" smtClean="0"/>
              <a:t>xeyes</a:t>
            </a:r>
            <a:r>
              <a:rPr lang="en-US" altLang="ja-JP" sz="3000" dirty="0" smtClean="0"/>
              <a:t>: </a:t>
            </a:r>
            <a:r>
              <a:rPr lang="ja-JP" altLang="en-US" sz="3000" dirty="0" smtClean="0"/>
              <a:t>マウスカーソルの追跡</a:t>
            </a:r>
          </a:p>
          <a:p>
            <a:pPr>
              <a:lnSpc>
                <a:spcPct val="90000"/>
              </a:lnSpc>
            </a:pPr>
            <a:r>
              <a:rPr lang="en-US" altLang="ja-JP" sz="3000" dirty="0" err="1" smtClean="0"/>
              <a:t>xlogo</a:t>
            </a:r>
            <a:r>
              <a:rPr lang="en-US" altLang="ja-JP" sz="3000" dirty="0" smtClean="0"/>
              <a:t>: X</a:t>
            </a:r>
            <a:r>
              <a:rPr lang="ja-JP" altLang="en-US" sz="3000" dirty="0" smtClean="0"/>
              <a:t>のロゴ表示</a:t>
            </a:r>
          </a:p>
          <a:p>
            <a:pPr>
              <a:lnSpc>
                <a:spcPct val="90000"/>
              </a:lnSpc>
            </a:pPr>
            <a:r>
              <a:rPr lang="en-US" altLang="ja-JP" sz="3000" dirty="0" err="1" smtClean="0"/>
              <a:t>xclock</a:t>
            </a:r>
            <a:r>
              <a:rPr lang="en-US" altLang="ja-JP" sz="3000" dirty="0" smtClean="0"/>
              <a:t>: </a:t>
            </a:r>
            <a:r>
              <a:rPr lang="ja-JP" altLang="en-US" sz="3000" dirty="0" smtClean="0"/>
              <a:t>時計</a:t>
            </a:r>
          </a:p>
          <a:p>
            <a:pPr>
              <a:lnSpc>
                <a:spcPct val="90000"/>
              </a:lnSpc>
            </a:pPr>
            <a:r>
              <a:rPr lang="en-US" altLang="ja-JP" sz="3000" dirty="0" err="1" smtClean="0"/>
              <a:t>xfontsel</a:t>
            </a:r>
            <a:r>
              <a:rPr lang="en-US" altLang="ja-JP" sz="3000" dirty="0" smtClean="0"/>
              <a:t>: </a:t>
            </a:r>
            <a:r>
              <a:rPr lang="ja-JP" altLang="en-US" sz="3000" dirty="0" smtClean="0"/>
              <a:t>色・フォントの</a:t>
            </a:r>
            <a:r>
              <a:rPr lang="en-US" altLang="ja-JP" sz="3000" dirty="0" smtClean="0"/>
              <a:t/>
            </a:r>
            <a:br>
              <a:rPr lang="en-US" altLang="ja-JP" sz="3000" dirty="0" smtClean="0"/>
            </a:br>
            <a:r>
              <a:rPr lang="ja-JP" altLang="en-US" sz="3000" dirty="0" smtClean="0"/>
              <a:t>一覧表示</a:t>
            </a:r>
          </a:p>
          <a:p>
            <a:pPr>
              <a:lnSpc>
                <a:spcPct val="90000"/>
              </a:lnSpc>
            </a:pPr>
            <a:r>
              <a:rPr lang="en-US" altLang="ja-JP" sz="3000" dirty="0" err="1" smtClean="0"/>
              <a:t>xcalc</a:t>
            </a:r>
            <a:r>
              <a:rPr lang="en-US" altLang="ja-JP" sz="3000" dirty="0" smtClean="0"/>
              <a:t>: </a:t>
            </a:r>
            <a:r>
              <a:rPr lang="ja-JP" altLang="en-US" sz="3000" dirty="0" smtClean="0"/>
              <a:t>電卓 </a:t>
            </a:r>
            <a:endParaRPr lang="en-US" altLang="ja-JP" sz="3000" dirty="0" smtClean="0"/>
          </a:p>
          <a:p>
            <a:pPr>
              <a:lnSpc>
                <a:spcPct val="90000"/>
              </a:lnSpc>
            </a:pPr>
            <a:r>
              <a:rPr lang="en-US" altLang="ja-JP" sz="3000" dirty="0" smtClean="0"/>
              <a:t>xfce4: </a:t>
            </a:r>
            <a:r>
              <a:rPr lang="ja-JP" altLang="en-US" sz="3000" dirty="0" smtClean="0"/>
              <a:t>統合デスクトップ</a:t>
            </a:r>
            <a:r>
              <a:rPr lang="en-US" altLang="ja-JP" sz="3000" dirty="0" smtClean="0"/>
              <a:t/>
            </a:r>
            <a:br>
              <a:rPr lang="en-US" altLang="ja-JP" sz="3000" dirty="0" smtClean="0"/>
            </a:br>
            <a:r>
              <a:rPr lang="ja-JP" altLang="en-US" sz="3000" dirty="0" smtClean="0"/>
              <a:t>環境</a:t>
            </a:r>
          </a:p>
          <a:p>
            <a:pPr>
              <a:lnSpc>
                <a:spcPct val="90000"/>
              </a:lnSpc>
            </a:pPr>
            <a:r>
              <a:rPr lang="ja-JP" altLang="en-US" sz="2600" dirty="0" smtClean="0"/>
              <a:t>その他</a:t>
            </a:r>
          </a:p>
          <a:p>
            <a:pPr lvl="1">
              <a:lnSpc>
                <a:spcPct val="90000"/>
              </a:lnSpc>
            </a:pPr>
            <a:r>
              <a:rPr lang="en-US" altLang="ja-JP" sz="2200" dirty="0" err="1" smtClean="0"/>
              <a:t>emacs</a:t>
            </a:r>
            <a:r>
              <a:rPr lang="en-US" altLang="ja-JP" sz="2200" dirty="0" smtClean="0"/>
              <a:t>, </a:t>
            </a:r>
            <a:r>
              <a:rPr lang="en-US" altLang="ja-JP" sz="2200" dirty="0" err="1" smtClean="0"/>
              <a:t>gvim</a:t>
            </a:r>
            <a:r>
              <a:rPr lang="en-US" altLang="ja-JP" sz="2200" dirty="0" smtClean="0"/>
              <a:t>, </a:t>
            </a:r>
            <a:r>
              <a:rPr lang="en-US" altLang="ja-JP" sz="2200" dirty="0" err="1" smtClean="0"/>
              <a:t>iceweasel</a:t>
            </a:r>
            <a:r>
              <a:rPr lang="en-US" altLang="ja-JP" sz="2200" dirty="0" smtClean="0"/>
              <a:t>, </a:t>
            </a:r>
            <a:br>
              <a:rPr lang="en-US" altLang="ja-JP" sz="2200" dirty="0" smtClean="0"/>
            </a:br>
            <a:r>
              <a:rPr lang="en-US" altLang="ja-JP" sz="2200" dirty="0" err="1" smtClean="0"/>
              <a:t>xpenguins</a:t>
            </a:r>
            <a:r>
              <a:rPr lang="en-US" altLang="ja-JP" sz="2200" dirty="0" smtClean="0"/>
              <a:t>, </a:t>
            </a:r>
            <a:r>
              <a:rPr lang="en-US" altLang="ja-JP" sz="2200" dirty="0" err="1" smtClean="0"/>
              <a:t>oneko</a:t>
            </a:r>
            <a:r>
              <a:rPr lang="en-US" altLang="ja-JP" sz="2200" dirty="0" smtClean="0"/>
              <a:t>, </a:t>
            </a:r>
            <a:br>
              <a:rPr lang="en-US" altLang="ja-JP" sz="2200" dirty="0" smtClean="0"/>
            </a:br>
            <a:r>
              <a:rPr lang="en-US" altLang="ja-JP" sz="2200" dirty="0" smtClean="0"/>
              <a:t>GNOME, …</a:t>
            </a:r>
            <a:endParaRPr lang="ja-JP" altLang="en-US" sz="2200" dirty="0" smtClean="0"/>
          </a:p>
          <a:p>
            <a:endParaRPr lang="ja-JP" altLang="en-US" dirty="0" smtClean="0"/>
          </a:p>
        </p:txBody>
      </p:sp>
      <p:cxnSp>
        <p:nvCxnSpPr>
          <p:cNvPr id="5" name="直線コネクタ 4"/>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C:\Users\seigi\AppData\Dropbox\y2015\0626\screenshot_xfce_kairy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2060550"/>
            <a:ext cx="3959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15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0" y="-27384"/>
            <a:ext cx="9144000" cy="864096"/>
          </a:xfrm>
        </p:spPr>
        <p:txBody>
          <a:bodyPr>
            <a:normAutofit/>
          </a:bodyPr>
          <a:lstStyle/>
          <a:p>
            <a:r>
              <a:rPr lang="ja-JP" altLang="en-US" dirty="0" smtClean="0"/>
              <a:t>ポリシーフリー</a:t>
            </a:r>
          </a:p>
        </p:txBody>
      </p:sp>
      <p:sp>
        <p:nvSpPr>
          <p:cNvPr id="14339" name="コンテンツ プレースホルダ 2"/>
          <p:cNvSpPr>
            <a:spLocks noGrp="1"/>
          </p:cNvSpPr>
          <p:nvPr>
            <p:ph idx="1"/>
          </p:nvPr>
        </p:nvSpPr>
        <p:spPr>
          <a:xfrm>
            <a:off x="0" y="836712"/>
            <a:ext cx="9252520" cy="4813995"/>
          </a:xfrm>
        </p:spPr>
        <p:txBody>
          <a:bodyPr/>
          <a:lstStyle/>
          <a:p>
            <a:pPr>
              <a:lnSpc>
                <a:spcPct val="90000"/>
              </a:lnSpc>
            </a:pPr>
            <a:r>
              <a:rPr lang="ja-JP" altLang="en-US" dirty="0" smtClean="0"/>
              <a:t>デザインや操作性に標準の物がない</a:t>
            </a:r>
            <a:endParaRPr lang="en-US" altLang="ja-JP" dirty="0" smtClean="0"/>
          </a:p>
          <a:p>
            <a:pPr lvl="1">
              <a:lnSpc>
                <a:spcPct val="90000"/>
              </a:lnSpc>
            </a:pPr>
            <a:r>
              <a:rPr lang="ja-JP" altLang="en-US" dirty="0" smtClean="0"/>
              <a:t>自分好みの </a:t>
            </a:r>
            <a:r>
              <a:rPr lang="en-US" altLang="ja-JP" dirty="0" smtClean="0"/>
              <a:t>GUI </a:t>
            </a:r>
            <a:r>
              <a:rPr lang="ja-JP" altLang="en-US" dirty="0" smtClean="0"/>
              <a:t>環境を整えることができる</a:t>
            </a:r>
          </a:p>
          <a:p>
            <a:pPr lvl="2">
              <a:lnSpc>
                <a:spcPct val="90000"/>
              </a:lnSpc>
            </a:pPr>
            <a:r>
              <a:rPr lang="ja-JP" altLang="en-US" dirty="0" smtClean="0"/>
              <a:t>例</a:t>
            </a:r>
            <a:r>
              <a:rPr lang="en-US" altLang="ja-JP" dirty="0" smtClean="0"/>
              <a:t>1:</a:t>
            </a:r>
            <a:r>
              <a:rPr lang="ja-JP" altLang="en-US" dirty="0" smtClean="0"/>
              <a:t>端末エミュレータ </a:t>
            </a:r>
            <a:r>
              <a:rPr lang="en-US" altLang="ja-JP" dirty="0" smtClean="0"/>
              <a:t>(xfce4-terminal, …)</a:t>
            </a:r>
          </a:p>
          <a:p>
            <a:pPr lvl="2">
              <a:lnSpc>
                <a:spcPct val="90000"/>
              </a:lnSpc>
            </a:pPr>
            <a:r>
              <a:rPr lang="ja-JP" altLang="en-US" dirty="0" smtClean="0"/>
              <a:t>例</a:t>
            </a:r>
            <a:r>
              <a:rPr lang="en-US" altLang="ja-JP" dirty="0" smtClean="0"/>
              <a:t>2:</a:t>
            </a:r>
            <a:r>
              <a:rPr lang="ja-JP" altLang="en-US" dirty="0" smtClean="0"/>
              <a:t>ウィンドウマネージャ </a:t>
            </a:r>
            <a:r>
              <a:rPr lang="en-US" altLang="ja-JP" dirty="0" smtClean="0"/>
              <a:t>(</a:t>
            </a:r>
            <a:r>
              <a:rPr lang="en-US" altLang="ja-JP" dirty="0" err="1" smtClean="0"/>
              <a:t>AfterStep</a:t>
            </a:r>
            <a:r>
              <a:rPr lang="en-US" altLang="ja-JP" dirty="0" smtClean="0"/>
              <a:t>, …)</a:t>
            </a:r>
          </a:p>
          <a:p>
            <a:pPr lvl="2">
              <a:lnSpc>
                <a:spcPct val="90000"/>
              </a:lnSpc>
            </a:pPr>
            <a:r>
              <a:rPr lang="ja-JP" altLang="en-US" dirty="0" smtClean="0"/>
              <a:t>例</a:t>
            </a:r>
            <a:r>
              <a:rPr lang="en-US" altLang="ja-JP" dirty="0"/>
              <a:t>3</a:t>
            </a:r>
            <a:r>
              <a:rPr lang="en-US" altLang="ja-JP" dirty="0" smtClean="0"/>
              <a:t>:</a:t>
            </a:r>
            <a:r>
              <a:rPr lang="ja-JP" altLang="en-US" dirty="0" smtClean="0"/>
              <a:t>統合デスクトップ環境 </a:t>
            </a:r>
            <a:r>
              <a:rPr lang="en-US" altLang="ja-JP" dirty="0" smtClean="0"/>
              <a:t>(xfce4, GNOME, …)</a:t>
            </a:r>
          </a:p>
        </p:txBody>
      </p:sp>
      <p:pic>
        <p:nvPicPr>
          <p:cNvPr id="14341" name="Picture 3" descr="C:\Users\yamasita\Desktop\afterste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789040"/>
            <a:ext cx="3312369" cy="248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395536" y="3197210"/>
            <a:ext cx="3744416" cy="519822"/>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統合デスクトップ環境の</a:t>
            </a:r>
            <a:r>
              <a:rPr lang="ja-JP" altLang="en-US" sz="2000" dirty="0" smtClean="0">
                <a:solidFill>
                  <a:schemeClr val="tx1"/>
                </a:solidFill>
              </a:rPr>
              <a:t>例</a:t>
            </a:r>
            <a:endParaRPr lang="en-US" altLang="ja-JP" sz="2000" dirty="0" smtClean="0">
              <a:solidFill>
                <a:schemeClr val="tx1"/>
              </a:solidFill>
            </a:endParaRPr>
          </a:p>
          <a:p>
            <a:pPr algn="ctr"/>
            <a:r>
              <a:rPr kumimoji="1" lang="en-US" altLang="ja-JP" sz="2000" dirty="0" smtClean="0">
                <a:solidFill>
                  <a:schemeClr val="tx1"/>
                </a:solidFill>
              </a:rPr>
              <a:t>GNOME</a:t>
            </a:r>
            <a:endParaRPr kumimoji="1" lang="ja-JP" altLang="en-US" sz="2000" dirty="0">
              <a:solidFill>
                <a:schemeClr val="tx1"/>
              </a:solidFill>
            </a:endParaRPr>
          </a:p>
        </p:txBody>
      </p:sp>
      <p:sp>
        <p:nvSpPr>
          <p:cNvPr id="8" name="四角形吹き出し 7"/>
          <p:cNvSpPr/>
          <p:nvPr/>
        </p:nvSpPr>
        <p:spPr>
          <a:xfrm>
            <a:off x="5201022" y="2560401"/>
            <a:ext cx="3619450" cy="1775530"/>
          </a:xfrm>
          <a:custGeom>
            <a:avLst/>
            <a:gdLst>
              <a:gd name="connsiteX0" fmla="*/ 0 w 3600400"/>
              <a:gd name="connsiteY0" fmla="*/ 0 h 535635"/>
              <a:gd name="connsiteX1" fmla="*/ 2100233 w 3600400"/>
              <a:gd name="connsiteY1" fmla="*/ 0 h 535635"/>
              <a:gd name="connsiteX2" fmla="*/ 2100233 w 3600400"/>
              <a:gd name="connsiteY2" fmla="*/ 0 h 535635"/>
              <a:gd name="connsiteX3" fmla="*/ 3000333 w 3600400"/>
              <a:gd name="connsiteY3" fmla="*/ 0 h 535635"/>
              <a:gd name="connsiteX4" fmla="*/ 3600400 w 3600400"/>
              <a:gd name="connsiteY4" fmla="*/ 0 h 535635"/>
              <a:gd name="connsiteX5" fmla="*/ 3600400 w 3600400"/>
              <a:gd name="connsiteY5" fmla="*/ 312454 h 535635"/>
              <a:gd name="connsiteX6" fmla="*/ 3600400 w 3600400"/>
              <a:gd name="connsiteY6" fmla="*/ 312454 h 535635"/>
              <a:gd name="connsiteX7" fmla="*/ 3600400 w 3600400"/>
              <a:gd name="connsiteY7" fmla="*/ 446363 h 535635"/>
              <a:gd name="connsiteX8" fmla="*/ 3600400 w 3600400"/>
              <a:gd name="connsiteY8" fmla="*/ 535635 h 535635"/>
              <a:gd name="connsiteX9" fmla="*/ 3000333 w 3600400"/>
              <a:gd name="connsiteY9" fmla="*/ 535635 h 535635"/>
              <a:gd name="connsiteX10" fmla="*/ 1869292 w 3600400"/>
              <a:gd name="connsiteY10" fmla="*/ 1230734 h 535635"/>
              <a:gd name="connsiteX11" fmla="*/ 2100233 w 3600400"/>
              <a:gd name="connsiteY11" fmla="*/ 535635 h 535635"/>
              <a:gd name="connsiteX12" fmla="*/ 0 w 3600400"/>
              <a:gd name="connsiteY12" fmla="*/ 535635 h 535635"/>
              <a:gd name="connsiteX13" fmla="*/ 0 w 3600400"/>
              <a:gd name="connsiteY13" fmla="*/ 446363 h 535635"/>
              <a:gd name="connsiteX14" fmla="*/ 0 w 3600400"/>
              <a:gd name="connsiteY14" fmla="*/ 312454 h 535635"/>
              <a:gd name="connsiteX15" fmla="*/ 0 w 3600400"/>
              <a:gd name="connsiteY15" fmla="*/ 312454 h 535635"/>
              <a:gd name="connsiteX16" fmla="*/ 0 w 3600400"/>
              <a:gd name="connsiteY16" fmla="*/ 0 h 535635"/>
              <a:gd name="connsiteX0" fmla="*/ 0 w 3600400"/>
              <a:gd name="connsiteY0" fmla="*/ 0 h 1154534"/>
              <a:gd name="connsiteX1" fmla="*/ 2100233 w 3600400"/>
              <a:gd name="connsiteY1" fmla="*/ 0 h 1154534"/>
              <a:gd name="connsiteX2" fmla="*/ 2100233 w 3600400"/>
              <a:gd name="connsiteY2" fmla="*/ 0 h 1154534"/>
              <a:gd name="connsiteX3" fmla="*/ 3000333 w 3600400"/>
              <a:gd name="connsiteY3" fmla="*/ 0 h 1154534"/>
              <a:gd name="connsiteX4" fmla="*/ 3600400 w 3600400"/>
              <a:gd name="connsiteY4" fmla="*/ 0 h 1154534"/>
              <a:gd name="connsiteX5" fmla="*/ 3600400 w 3600400"/>
              <a:gd name="connsiteY5" fmla="*/ 312454 h 1154534"/>
              <a:gd name="connsiteX6" fmla="*/ 3600400 w 3600400"/>
              <a:gd name="connsiteY6" fmla="*/ 312454 h 1154534"/>
              <a:gd name="connsiteX7" fmla="*/ 3600400 w 3600400"/>
              <a:gd name="connsiteY7" fmla="*/ 446363 h 1154534"/>
              <a:gd name="connsiteX8" fmla="*/ 3600400 w 3600400"/>
              <a:gd name="connsiteY8" fmla="*/ 535635 h 1154534"/>
              <a:gd name="connsiteX9" fmla="*/ 3000333 w 3600400"/>
              <a:gd name="connsiteY9" fmla="*/ 535635 h 1154534"/>
              <a:gd name="connsiteX10" fmla="*/ 1602592 w 3600400"/>
              <a:gd name="connsiteY10" fmla="*/ 1154534 h 1154534"/>
              <a:gd name="connsiteX11" fmla="*/ 2100233 w 3600400"/>
              <a:gd name="connsiteY11" fmla="*/ 535635 h 1154534"/>
              <a:gd name="connsiteX12" fmla="*/ 0 w 3600400"/>
              <a:gd name="connsiteY12" fmla="*/ 535635 h 1154534"/>
              <a:gd name="connsiteX13" fmla="*/ 0 w 3600400"/>
              <a:gd name="connsiteY13" fmla="*/ 446363 h 1154534"/>
              <a:gd name="connsiteX14" fmla="*/ 0 w 3600400"/>
              <a:gd name="connsiteY14" fmla="*/ 312454 h 1154534"/>
              <a:gd name="connsiteX15" fmla="*/ 0 w 3600400"/>
              <a:gd name="connsiteY15" fmla="*/ 312454 h 1154534"/>
              <a:gd name="connsiteX16" fmla="*/ 0 w 3600400"/>
              <a:gd name="connsiteY16" fmla="*/ 0 h 1154534"/>
              <a:gd name="connsiteX0" fmla="*/ 0 w 3600400"/>
              <a:gd name="connsiteY0" fmla="*/ 0 h 1154534"/>
              <a:gd name="connsiteX1" fmla="*/ 2100233 w 3600400"/>
              <a:gd name="connsiteY1" fmla="*/ 0 h 1154534"/>
              <a:gd name="connsiteX2" fmla="*/ 2100233 w 3600400"/>
              <a:gd name="connsiteY2" fmla="*/ 0 h 1154534"/>
              <a:gd name="connsiteX3" fmla="*/ 3000333 w 3600400"/>
              <a:gd name="connsiteY3" fmla="*/ 0 h 1154534"/>
              <a:gd name="connsiteX4" fmla="*/ 3600400 w 3600400"/>
              <a:gd name="connsiteY4" fmla="*/ 0 h 1154534"/>
              <a:gd name="connsiteX5" fmla="*/ 3600400 w 3600400"/>
              <a:gd name="connsiteY5" fmla="*/ 312454 h 1154534"/>
              <a:gd name="connsiteX6" fmla="*/ 3600400 w 3600400"/>
              <a:gd name="connsiteY6" fmla="*/ 312454 h 1154534"/>
              <a:gd name="connsiteX7" fmla="*/ 3600400 w 3600400"/>
              <a:gd name="connsiteY7" fmla="*/ 446363 h 1154534"/>
              <a:gd name="connsiteX8" fmla="*/ 3600400 w 3600400"/>
              <a:gd name="connsiteY8" fmla="*/ 535635 h 1154534"/>
              <a:gd name="connsiteX9" fmla="*/ 3000333 w 3600400"/>
              <a:gd name="connsiteY9" fmla="*/ 535635 h 1154534"/>
              <a:gd name="connsiteX10" fmla="*/ 1602592 w 3600400"/>
              <a:gd name="connsiteY10" fmla="*/ 1154534 h 1154534"/>
              <a:gd name="connsiteX11" fmla="*/ 2100233 w 3600400"/>
              <a:gd name="connsiteY11" fmla="*/ 535635 h 1154534"/>
              <a:gd name="connsiteX12" fmla="*/ 0 w 3600400"/>
              <a:gd name="connsiteY12" fmla="*/ 535635 h 1154534"/>
              <a:gd name="connsiteX13" fmla="*/ 0 w 3600400"/>
              <a:gd name="connsiteY13" fmla="*/ 446363 h 1154534"/>
              <a:gd name="connsiteX14" fmla="*/ 0 w 3600400"/>
              <a:gd name="connsiteY14" fmla="*/ 312454 h 1154534"/>
              <a:gd name="connsiteX15" fmla="*/ 0 w 3600400"/>
              <a:gd name="connsiteY15" fmla="*/ 312454 h 1154534"/>
              <a:gd name="connsiteX16" fmla="*/ 0 w 3600400"/>
              <a:gd name="connsiteY16" fmla="*/ 0 h 1154534"/>
              <a:gd name="connsiteX0" fmla="*/ 0 w 3600400"/>
              <a:gd name="connsiteY0" fmla="*/ 0 h 1154534"/>
              <a:gd name="connsiteX1" fmla="*/ 2100233 w 3600400"/>
              <a:gd name="connsiteY1" fmla="*/ 0 h 1154534"/>
              <a:gd name="connsiteX2" fmla="*/ 2100233 w 3600400"/>
              <a:gd name="connsiteY2" fmla="*/ 0 h 1154534"/>
              <a:gd name="connsiteX3" fmla="*/ 3000333 w 3600400"/>
              <a:gd name="connsiteY3" fmla="*/ 0 h 1154534"/>
              <a:gd name="connsiteX4" fmla="*/ 3600400 w 3600400"/>
              <a:gd name="connsiteY4" fmla="*/ 0 h 1154534"/>
              <a:gd name="connsiteX5" fmla="*/ 3600400 w 3600400"/>
              <a:gd name="connsiteY5" fmla="*/ 312454 h 1154534"/>
              <a:gd name="connsiteX6" fmla="*/ 3600400 w 3600400"/>
              <a:gd name="connsiteY6" fmla="*/ 312454 h 1154534"/>
              <a:gd name="connsiteX7" fmla="*/ 3600400 w 3600400"/>
              <a:gd name="connsiteY7" fmla="*/ 446363 h 1154534"/>
              <a:gd name="connsiteX8" fmla="*/ 3600400 w 3600400"/>
              <a:gd name="connsiteY8" fmla="*/ 535635 h 1154534"/>
              <a:gd name="connsiteX9" fmla="*/ 3000333 w 3600400"/>
              <a:gd name="connsiteY9" fmla="*/ 535635 h 1154534"/>
              <a:gd name="connsiteX10" fmla="*/ 1602592 w 3600400"/>
              <a:gd name="connsiteY10" fmla="*/ 1154534 h 1154534"/>
              <a:gd name="connsiteX11" fmla="*/ 2100233 w 3600400"/>
              <a:gd name="connsiteY11" fmla="*/ 535635 h 1154534"/>
              <a:gd name="connsiteX12" fmla="*/ 0 w 3600400"/>
              <a:gd name="connsiteY12" fmla="*/ 535635 h 1154534"/>
              <a:gd name="connsiteX13" fmla="*/ 0 w 3600400"/>
              <a:gd name="connsiteY13" fmla="*/ 446363 h 1154534"/>
              <a:gd name="connsiteX14" fmla="*/ 0 w 3600400"/>
              <a:gd name="connsiteY14" fmla="*/ 312454 h 1154534"/>
              <a:gd name="connsiteX15" fmla="*/ 0 w 3600400"/>
              <a:gd name="connsiteY15" fmla="*/ 312454 h 1154534"/>
              <a:gd name="connsiteX16" fmla="*/ 0 w 3600400"/>
              <a:gd name="connsiteY16" fmla="*/ 0 h 1154534"/>
              <a:gd name="connsiteX0" fmla="*/ 19050 w 3619450"/>
              <a:gd name="connsiteY0" fmla="*/ 11396 h 1165930"/>
              <a:gd name="connsiteX1" fmla="*/ 2119283 w 3619450"/>
              <a:gd name="connsiteY1" fmla="*/ 11396 h 1165930"/>
              <a:gd name="connsiteX2" fmla="*/ 2119283 w 3619450"/>
              <a:gd name="connsiteY2" fmla="*/ 11396 h 1165930"/>
              <a:gd name="connsiteX3" fmla="*/ 3019383 w 3619450"/>
              <a:gd name="connsiteY3" fmla="*/ 11396 h 1165930"/>
              <a:gd name="connsiteX4" fmla="*/ 3619450 w 3619450"/>
              <a:gd name="connsiteY4" fmla="*/ 11396 h 1165930"/>
              <a:gd name="connsiteX5" fmla="*/ 3619450 w 3619450"/>
              <a:gd name="connsiteY5" fmla="*/ 323850 h 1165930"/>
              <a:gd name="connsiteX6" fmla="*/ 3619450 w 3619450"/>
              <a:gd name="connsiteY6" fmla="*/ 323850 h 1165930"/>
              <a:gd name="connsiteX7" fmla="*/ 3619450 w 3619450"/>
              <a:gd name="connsiteY7" fmla="*/ 457759 h 1165930"/>
              <a:gd name="connsiteX8" fmla="*/ 3619450 w 3619450"/>
              <a:gd name="connsiteY8" fmla="*/ 547031 h 1165930"/>
              <a:gd name="connsiteX9" fmla="*/ 3019383 w 3619450"/>
              <a:gd name="connsiteY9" fmla="*/ 547031 h 1165930"/>
              <a:gd name="connsiteX10" fmla="*/ 1621642 w 3619450"/>
              <a:gd name="connsiteY10" fmla="*/ 1165930 h 1165930"/>
              <a:gd name="connsiteX11" fmla="*/ 2119283 w 3619450"/>
              <a:gd name="connsiteY11" fmla="*/ 547031 h 1165930"/>
              <a:gd name="connsiteX12" fmla="*/ 19050 w 3619450"/>
              <a:gd name="connsiteY12" fmla="*/ 547031 h 1165930"/>
              <a:gd name="connsiteX13" fmla="*/ 19050 w 3619450"/>
              <a:gd name="connsiteY13" fmla="*/ 457759 h 1165930"/>
              <a:gd name="connsiteX14" fmla="*/ 19050 w 3619450"/>
              <a:gd name="connsiteY14" fmla="*/ 323850 h 1165930"/>
              <a:gd name="connsiteX15" fmla="*/ 0 w 3619450"/>
              <a:gd name="connsiteY15" fmla="*/ 0 h 1165930"/>
              <a:gd name="connsiteX16" fmla="*/ 19050 w 3619450"/>
              <a:gd name="connsiteY16" fmla="*/ 11396 h 1165930"/>
              <a:gd name="connsiteX0" fmla="*/ 19050 w 3619450"/>
              <a:gd name="connsiteY0" fmla="*/ 11396 h 1165930"/>
              <a:gd name="connsiteX1" fmla="*/ 2119283 w 3619450"/>
              <a:gd name="connsiteY1" fmla="*/ 11396 h 1165930"/>
              <a:gd name="connsiteX2" fmla="*/ 2119283 w 3619450"/>
              <a:gd name="connsiteY2" fmla="*/ 11396 h 1165930"/>
              <a:gd name="connsiteX3" fmla="*/ 3019383 w 3619450"/>
              <a:gd name="connsiteY3" fmla="*/ 11396 h 1165930"/>
              <a:gd name="connsiteX4" fmla="*/ 3619450 w 3619450"/>
              <a:gd name="connsiteY4" fmla="*/ 11396 h 1165930"/>
              <a:gd name="connsiteX5" fmla="*/ 3619450 w 3619450"/>
              <a:gd name="connsiteY5" fmla="*/ 323850 h 1165930"/>
              <a:gd name="connsiteX6" fmla="*/ 3619450 w 3619450"/>
              <a:gd name="connsiteY6" fmla="*/ 323850 h 1165930"/>
              <a:gd name="connsiteX7" fmla="*/ 3619450 w 3619450"/>
              <a:gd name="connsiteY7" fmla="*/ 457759 h 1165930"/>
              <a:gd name="connsiteX8" fmla="*/ 3619450 w 3619450"/>
              <a:gd name="connsiteY8" fmla="*/ 547031 h 1165930"/>
              <a:gd name="connsiteX9" fmla="*/ 3019383 w 3619450"/>
              <a:gd name="connsiteY9" fmla="*/ 547031 h 1165930"/>
              <a:gd name="connsiteX10" fmla="*/ 1621642 w 3619450"/>
              <a:gd name="connsiteY10" fmla="*/ 1165930 h 1165930"/>
              <a:gd name="connsiteX11" fmla="*/ 2119283 w 3619450"/>
              <a:gd name="connsiteY11" fmla="*/ 547031 h 1165930"/>
              <a:gd name="connsiteX12" fmla="*/ 19050 w 3619450"/>
              <a:gd name="connsiteY12" fmla="*/ 547031 h 1165930"/>
              <a:gd name="connsiteX13" fmla="*/ 19050 w 3619450"/>
              <a:gd name="connsiteY13" fmla="*/ 457759 h 1165930"/>
              <a:gd name="connsiteX14" fmla="*/ 19050 w 3619450"/>
              <a:gd name="connsiteY14" fmla="*/ 0 h 1165930"/>
              <a:gd name="connsiteX15" fmla="*/ 0 w 3619450"/>
              <a:gd name="connsiteY15" fmla="*/ 0 h 1165930"/>
              <a:gd name="connsiteX16" fmla="*/ 19050 w 3619450"/>
              <a:gd name="connsiteY16" fmla="*/ 11396 h 1165930"/>
              <a:gd name="connsiteX0" fmla="*/ 19050 w 3619450"/>
              <a:gd name="connsiteY0" fmla="*/ 678146 h 1832680"/>
              <a:gd name="connsiteX1" fmla="*/ 2119283 w 3619450"/>
              <a:gd name="connsiteY1" fmla="*/ 678146 h 1832680"/>
              <a:gd name="connsiteX2" fmla="*/ 2119283 w 3619450"/>
              <a:gd name="connsiteY2" fmla="*/ 678146 h 1832680"/>
              <a:gd name="connsiteX3" fmla="*/ 3019383 w 3619450"/>
              <a:gd name="connsiteY3" fmla="*/ 678146 h 1832680"/>
              <a:gd name="connsiteX4" fmla="*/ 3619450 w 3619450"/>
              <a:gd name="connsiteY4" fmla="*/ 678146 h 1832680"/>
              <a:gd name="connsiteX5" fmla="*/ 3619450 w 3619450"/>
              <a:gd name="connsiteY5" fmla="*/ 990600 h 1832680"/>
              <a:gd name="connsiteX6" fmla="*/ 3619450 w 3619450"/>
              <a:gd name="connsiteY6" fmla="*/ 0 h 1832680"/>
              <a:gd name="connsiteX7" fmla="*/ 3619450 w 3619450"/>
              <a:gd name="connsiteY7" fmla="*/ 1124509 h 1832680"/>
              <a:gd name="connsiteX8" fmla="*/ 3619450 w 3619450"/>
              <a:gd name="connsiteY8" fmla="*/ 1213781 h 1832680"/>
              <a:gd name="connsiteX9" fmla="*/ 3019383 w 3619450"/>
              <a:gd name="connsiteY9" fmla="*/ 1213781 h 1832680"/>
              <a:gd name="connsiteX10" fmla="*/ 1621642 w 3619450"/>
              <a:gd name="connsiteY10" fmla="*/ 1832680 h 1832680"/>
              <a:gd name="connsiteX11" fmla="*/ 2119283 w 3619450"/>
              <a:gd name="connsiteY11" fmla="*/ 1213781 h 1832680"/>
              <a:gd name="connsiteX12" fmla="*/ 19050 w 3619450"/>
              <a:gd name="connsiteY12" fmla="*/ 1213781 h 1832680"/>
              <a:gd name="connsiteX13" fmla="*/ 19050 w 3619450"/>
              <a:gd name="connsiteY13" fmla="*/ 1124509 h 1832680"/>
              <a:gd name="connsiteX14" fmla="*/ 19050 w 3619450"/>
              <a:gd name="connsiteY14" fmla="*/ 666750 h 1832680"/>
              <a:gd name="connsiteX15" fmla="*/ 0 w 3619450"/>
              <a:gd name="connsiteY15" fmla="*/ 666750 h 1832680"/>
              <a:gd name="connsiteX16" fmla="*/ 19050 w 3619450"/>
              <a:gd name="connsiteY16" fmla="*/ 678146 h 1832680"/>
              <a:gd name="connsiteX0" fmla="*/ 19050 w 3657550"/>
              <a:gd name="connsiteY0" fmla="*/ 468596 h 1623130"/>
              <a:gd name="connsiteX1" fmla="*/ 2119283 w 3657550"/>
              <a:gd name="connsiteY1" fmla="*/ 468596 h 1623130"/>
              <a:gd name="connsiteX2" fmla="*/ 2119283 w 3657550"/>
              <a:gd name="connsiteY2" fmla="*/ 468596 h 1623130"/>
              <a:gd name="connsiteX3" fmla="*/ 3019383 w 3657550"/>
              <a:gd name="connsiteY3" fmla="*/ 468596 h 1623130"/>
              <a:gd name="connsiteX4" fmla="*/ 3619450 w 3657550"/>
              <a:gd name="connsiteY4" fmla="*/ 468596 h 1623130"/>
              <a:gd name="connsiteX5" fmla="*/ 3619450 w 3657550"/>
              <a:gd name="connsiteY5" fmla="*/ 781050 h 1623130"/>
              <a:gd name="connsiteX6" fmla="*/ 3657550 w 3657550"/>
              <a:gd name="connsiteY6" fmla="*/ 0 h 1623130"/>
              <a:gd name="connsiteX7" fmla="*/ 3619450 w 3657550"/>
              <a:gd name="connsiteY7" fmla="*/ 914959 h 1623130"/>
              <a:gd name="connsiteX8" fmla="*/ 3619450 w 3657550"/>
              <a:gd name="connsiteY8" fmla="*/ 1004231 h 1623130"/>
              <a:gd name="connsiteX9" fmla="*/ 3019383 w 3657550"/>
              <a:gd name="connsiteY9" fmla="*/ 1004231 h 1623130"/>
              <a:gd name="connsiteX10" fmla="*/ 1621642 w 3657550"/>
              <a:gd name="connsiteY10" fmla="*/ 1623130 h 1623130"/>
              <a:gd name="connsiteX11" fmla="*/ 2119283 w 3657550"/>
              <a:gd name="connsiteY11" fmla="*/ 1004231 h 1623130"/>
              <a:gd name="connsiteX12" fmla="*/ 19050 w 3657550"/>
              <a:gd name="connsiteY12" fmla="*/ 1004231 h 1623130"/>
              <a:gd name="connsiteX13" fmla="*/ 19050 w 3657550"/>
              <a:gd name="connsiteY13" fmla="*/ 914959 h 1623130"/>
              <a:gd name="connsiteX14" fmla="*/ 19050 w 3657550"/>
              <a:gd name="connsiteY14" fmla="*/ 457200 h 1623130"/>
              <a:gd name="connsiteX15" fmla="*/ 0 w 3657550"/>
              <a:gd name="connsiteY15" fmla="*/ 457200 h 1623130"/>
              <a:gd name="connsiteX16" fmla="*/ 19050 w 3657550"/>
              <a:gd name="connsiteY16" fmla="*/ 468596 h 1623130"/>
              <a:gd name="connsiteX0" fmla="*/ 19050 w 3619450"/>
              <a:gd name="connsiteY0" fmla="*/ 563846 h 1718380"/>
              <a:gd name="connsiteX1" fmla="*/ 2119283 w 3619450"/>
              <a:gd name="connsiteY1" fmla="*/ 563846 h 1718380"/>
              <a:gd name="connsiteX2" fmla="*/ 2119283 w 3619450"/>
              <a:gd name="connsiteY2" fmla="*/ 563846 h 1718380"/>
              <a:gd name="connsiteX3" fmla="*/ 3019383 w 3619450"/>
              <a:gd name="connsiteY3" fmla="*/ 563846 h 1718380"/>
              <a:gd name="connsiteX4" fmla="*/ 3619450 w 3619450"/>
              <a:gd name="connsiteY4" fmla="*/ 563846 h 1718380"/>
              <a:gd name="connsiteX5" fmla="*/ 3619450 w 3619450"/>
              <a:gd name="connsiteY5" fmla="*/ 876300 h 1718380"/>
              <a:gd name="connsiteX6" fmla="*/ 3619450 w 3619450"/>
              <a:gd name="connsiteY6" fmla="*/ 0 h 1718380"/>
              <a:gd name="connsiteX7" fmla="*/ 3619450 w 3619450"/>
              <a:gd name="connsiteY7" fmla="*/ 1010209 h 1718380"/>
              <a:gd name="connsiteX8" fmla="*/ 3619450 w 3619450"/>
              <a:gd name="connsiteY8" fmla="*/ 1099481 h 1718380"/>
              <a:gd name="connsiteX9" fmla="*/ 3019383 w 3619450"/>
              <a:gd name="connsiteY9" fmla="*/ 1099481 h 1718380"/>
              <a:gd name="connsiteX10" fmla="*/ 1621642 w 3619450"/>
              <a:gd name="connsiteY10" fmla="*/ 1718380 h 1718380"/>
              <a:gd name="connsiteX11" fmla="*/ 2119283 w 3619450"/>
              <a:gd name="connsiteY11" fmla="*/ 1099481 h 1718380"/>
              <a:gd name="connsiteX12" fmla="*/ 19050 w 3619450"/>
              <a:gd name="connsiteY12" fmla="*/ 1099481 h 1718380"/>
              <a:gd name="connsiteX13" fmla="*/ 19050 w 3619450"/>
              <a:gd name="connsiteY13" fmla="*/ 1010209 h 1718380"/>
              <a:gd name="connsiteX14" fmla="*/ 19050 w 3619450"/>
              <a:gd name="connsiteY14" fmla="*/ 552450 h 1718380"/>
              <a:gd name="connsiteX15" fmla="*/ 0 w 3619450"/>
              <a:gd name="connsiteY15" fmla="*/ 552450 h 1718380"/>
              <a:gd name="connsiteX16" fmla="*/ 19050 w 3619450"/>
              <a:gd name="connsiteY16" fmla="*/ 563846 h 1718380"/>
              <a:gd name="connsiteX0" fmla="*/ 19050 w 3619450"/>
              <a:gd name="connsiteY0" fmla="*/ 620996 h 1775530"/>
              <a:gd name="connsiteX1" fmla="*/ 2119283 w 3619450"/>
              <a:gd name="connsiteY1" fmla="*/ 620996 h 1775530"/>
              <a:gd name="connsiteX2" fmla="*/ 2119283 w 3619450"/>
              <a:gd name="connsiteY2" fmla="*/ 620996 h 1775530"/>
              <a:gd name="connsiteX3" fmla="*/ 3019383 w 3619450"/>
              <a:gd name="connsiteY3" fmla="*/ 620996 h 1775530"/>
              <a:gd name="connsiteX4" fmla="*/ 3619450 w 3619450"/>
              <a:gd name="connsiteY4" fmla="*/ 620996 h 1775530"/>
              <a:gd name="connsiteX5" fmla="*/ 3619450 w 3619450"/>
              <a:gd name="connsiteY5" fmla="*/ 933450 h 1775530"/>
              <a:gd name="connsiteX6" fmla="*/ 3619450 w 3619450"/>
              <a:gd name="connsiteY6" fmla="*/ 0 h 1775530"/>
              <a:gd name="connsiteX7" fmla="*/ 3619450 w 3619450"/>
              <a:gd name="connsiteY7" fmla="*/ 1067359 h 1775530"/>
              <a:gd name="connsiteX8" fmla="*/ 3619450 w 3619450"/>
              <a:gd name="connsiteY8" fmla="*/ 1156631 h 1775530"/>
              <a:gd name="connsiteX9" fmla="*/ 3019383 w 3619450"/>
              <a:gd name="connsiteY9" fmla="*/ 1156631 h 1775530"/>
              <a:gd name="connsiteX10" fmla="*/ 1621642 w 3619450"/>
              <a:gd name="connsiteY10" fmla="*/ 1775530 h 1775530"/>
              <a:gd name="connsiteX11" fmla="*/ 2119283 w 3619450"/>
              <a:gd name="connsiteY11" fmla="*/ 1156631 h 1775530"/>
              <a:gd name="connsiteX12" fmla="*/ 19050 w 3619450"/>
              <a:gd name="connsiteY12" fmla="*/ 1156631 h 1775530"/>
              <a:gd name="connsiteX13" fmla="*/ 19050 w 3619450"/>
              <a:gd name="connsiteY13" fmla="*/ 1067359 h 1775530"/>
              <a:gd name="connsiteX14" fmla="*/ 19050 w 3619450"/>
              <a:gd name="connsiteY14" fmla="*/ 609600 h 1775530"/>
              <a:gd name="connsiteX15" fmla="*/ 0 w 3619450"/>
              <a:gd name="connsiteY15" fmla="*/ 609600 h 1775530"/>
              <a:gd name="connsiteX16" fmla="*/ 19050 w 3619450"/>
              <a:gd name="connsiteY16" fmla="*/ 620996 h 177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9450" h="1775530">
                <a:moveTo>
                  <a:pt x="19050" y="620996"/>
                </a:moveTo>
                <a:lnTo>
                  <a:pt x="2119283" y="620996"/>
                </a:lnTo>
                <a:lnTo>
                  <a:pt x="2119283" y="620996"/>
                </a:lnTo>
                <a:lnTo>
                  <a:pt x="3019383" y="620996"/>
                </a:lnTo>
                <a:lnTo>
                  <a:pt x="3619450" y="620996"/>
                </a:lnTo>
                <a:lnTo>
                  <a:pt x="3619450" y="933450"/>
                </a:lnTo>
                <a:lnTo>
                  <a:pt x="3619450" y="0"/>
                </a:lnTo>
                <a:lnTo>
                  <a:pt x="3619450" y="1067359"/>
                </a:lnTo>
                <a:lnTo>
                  <a:pt x="3619450" y="1156631"/>
                </a:lnTo>
                <a:lnTo>
                  <a:pt x="3019383" y="1156631"/>
                </a:lnTo>
                <a:cubicBezTo>
                  <a:pt x="2553469" y="1362931"/>
                  <a:pt x="3001956" y="1169180"/>
                  <a:pt x="1621642" y="1775530"/>
                </a:cubicBezTo>
                <a:cubicBezTo>
                  <a:pt x="2111372" y="1150130"/>
                  <a:pt x="1953403" y="1362931"/>
                  <a:pt x="2119283" y="1156631"/>
                </a:cubicBezTo>
                <a:lnTo>
                  <a:pt x="19050" y="1156631"/>
                </a:lnTo>
                <a:lnTo>
                  <a:pt x="19050" y="1067359"/>
                </a:lnTo>
                <a:lnTo>
                  <a:pt x="19050" y="609600"/>
                </a:lnTo>
                <a:lnTo>
                  <a:pt x="0" y="609600"/>
                </a:lnTo>
                <a:lnTo>
                  <a:pt x="19050" y="620996"/>
                </a:lnTo>
                <a:close/>
              </a:path>
            </a:pathLst>
          </a:cu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rPr>
              <a:t>ウィンドウマネージャの例</a:t>
            </a:r>
          </a:p>
          <a:p>
            <a:pPr algn="ctr"/>
            <a:r>
              <a:rPr lang="en-US" altLang="ja-JP" sz="2000" dirty="0" err="1" smtClean="0">
                <a:solidFill>
                  <a:schemeClr val="tx1"/>
                </a:solidFill>
              </a:rPr>
              <a:t>AfterStep</a:t>
            </a:r>
            <a:endParaRPr lang="ja-JP" altLang="en-US" sz="2000" dirty="0">
              <a:solidFill>
                <a:schemeClr val="tx1"/>
              </a:solidFill>
            </a:endParaRPr>
          </a:p>
        </p:txBody>
      </p:sp>
      <p:cxnSp>
        <p:nvCxnSpPr>
          <p:cNvPr id="9" name="直線コネクタ 8"/>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827584" y="3012544"/>
            <a:ext cx="184731" cy="369332"/>
          </a:xfrm>
          <a:prstGeom prst="rect">
            <a:avLst/>
          </a:prstGeom>
        </p:spPr>
        <p:txBody>
          <a:bodyPr wrap="none">
            <a:spAutoFit/>
          </a:bodyPr>
          <a:lstStyle/>
          <a:p>
            <a:endParaRPr lang="ja-JP" altLang="en-US" dirty="0"/>
          </a:p>
        </p:txBody>
      </p:sp>
      <p:sp>
        <p:nvSpPr>
          <p:cNvPr id="11" name="正方形/長方形 10"/>
          <p:cNvSpPr/>
          <p:nvPr/>
        </p:nvSpPr>
        <p:spPr>
          <a:xfrm>
            <a:off x="5510884" y="3015188"/>
            <a:ext cx="184731" cy="369332"/>
          </a:xfrm>
          <a:prstGeom prst="rect">
            <a:avLst/>
          </a:prstGeom>
        </p:spPr>
        <p:txBody>
          <a:bodyPr wrap="none">
            <a:spAutoFit/>
          </a:bodyPr>
          <a:lstStyle/>
          <a:p>
            <a:endParaRPr lang="ja-JP" altLang="en-US" dirty="0"/>
          </a:p>
        </p:txBody>
      </p:sp>
      <p:pic>
        <p:nvPicPr>
          <p:cNvPr id="12" name="Picture 2" descr="C:\Users\seigi\AppData\Dropbox\y2015\0626\Screenshot from 2015-06-19 13_19_0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789363"/>
            <a:ext cx="367240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152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0" y="-27384"/>
            <a:ext cx="9144000" cy="864096"/>
          </a:xfrm>
        </p:spPr>
        <p:txBody>
          <a:bodyPr>
            <a:normAutofit/>
          </a:bodyPr>
          <a:lstStyle/>
          <a:p>
            <a:r>
              <a:rPr lang="ja-JP" altLang="en-US" dirty="0" smtClean="0"/>
              <a:t>いろいろな </a:t>
            </a:r>
            <a:r>
              <a:rPr lang="en-US" altLang="ja-JP" dirty="0" smtClean="0"/>
              <a:t>OS </a:t>
            </a:r>
            <a:r>
              <a:rPr lang="ja-JP" altLang="en-US" dirty="0" smtClean="0"/>
              <a:t>で動く </a:t>
            </a:r>
            <a:r>
              <a:rPr lang="en-US" altLang="ja-JP" dirty="0" smtClean="0"/>
              <a:t>X</a:t>
            </a:r>
            <a:endParaRPr lang="ja-JP" altLang="en-US" dirty="0" smtClean="0"/>
          </a:p>
        </p:txBody>
      </p:sp>
      <p:sp>
        <p:nvSpPr>
          <p:cNvPr id="15363" name="コンテンツ プレースホルダ 2"/>
          <p:cNvSpPr>
            <a:spLocks noGrp="1"/>
          </p:cNvSpPr>
          <p:nvPr>
            <p:ph idx="1"/>
          </p:nvPr>
        </p:nvSpPr>
        <p:spPr>
          <a:xfrm>
            <a:off x="251520" y="1052736"/>
            <a:ext cx="8712968" cy="4525963"/>
          </a:xfrm>
        </p:spPr>
        <p:txBody>
          <a:bodyPr>
            <a:normAutofit/>
          </a:bodyPr>
          <a:lstStyle/>
          <a:p>
            <a:r>
              <a:rPr lang="en-US" altLang="ja-JP" dirty="0" smtClean="0"/>
              <a:t>Windows</a:t>
            </a:r>
            <a:r>
              <a:rPr lang="ja-JP" altLang="en-US" dirty="0" smtClean="0"/>
              <a:t>の場合</a:t>
            </a:r>
          </a:p>
          <a:p>
            <a:pPr lvl="1"/>
            <a:r>
              <a:rPr lang="en-US" altLang="ja-JP" dirty="0" err="1" smtClean="0"/>
              <a:t>Cygwin</a:t>
            </a:r>
            <a:r>
              <a:rPr lang="en-US" altLang="ja-JP" dirty="0" smtClean="0"/>
              <a:t>/X, </a:t>
            </a:r>
            <a:r>
              <a:rPr lang="en-US" altLang="ja-JP" dirty="0" err="1" smtClean="0"/>
              <a:t>Xming</a:t>
            </a:r>
            <a:r>
              <a:rPr lang="en-US" altLang="ja-JP" dirty="0" smtClean="0"/>
              <a:t>,… </a:t>
            </a:r>
          </a:p>
          <a:p>
            <a:pPr lvl="2"/>
            <a:r>
              <a:rPr lang="ja-JP" altLang="en-US" dirty="0" smtClean="0"/>
              <a:t>無料</a:t>
            </a:r>
          </a:p>
          <a:p>
            <a:pPr lvl="1"/>
            <a:r>
              <a:rPr lang="en-US" altLang="ja-JP" dirty="0" smtClean="0"/>
              <a:t>ASTEC-X, Exceed,…</a:t>
            </a:r>
          </a:p>
          <a:p>
            <a:pPr lvl="2"/>
            <a:r>
              <a:rPr lang="ja-JP" altLang="en-US" dirty="0" smtClean="0"/>
              <a:t>商用</a:t>
            </a:r>
          </a:p>
          <a:p>
            <a:r>
              <a:rPr lang="en-US" altLang="ja-JP" dirty="0" smtClean="0"/>
              <a:t>Mac OS</a:t>
            </a:r>
            <a:r>
              <a:rPr lang="ja-JP" altLang="en-US" dirty="0" smtClean="0"/>
              <a:t>の場合</a:t>
            </a:r>
            <a:endParaRPr lang="en-US" altLang="ja-JP" dirty="0" smtClean="0"/>
          </a:p>
          <a:p>
            <a:pPr lvl="1"/>
            <a:r>
              <a:rPr lang="en-US" altLang="ja-JP" dirty="0" smtClean="0"/>
              <a:t>X </a:t>
            </a:r>
            <a:r>
              <a:rPr lang="ja-JP" altLang="en-US" dirty="0" smtClean="0"/>
              <a:t>が標準で</a:t>
            </a:r>
            <a:endParaRPr lang="en-US" altLang="ja-JP" dirty="0" smtClean="0"/>
          </a:p>
          <a:p>
            <a:pPr marL="457200" lvl="1" indent="0">
              <a:buNone/>
            </a:pPr>
            <a:r>
              <a:rPr lang="ja-JP" altLang="en-US" dirty="0" smtClean="0"/>
              <a:t>  インストール</a:t>
            </a:r>
            <a:r>
              <a:rPr lang="ja-JP" altLang="en-US" dirty="0"/>
              <a:t>されている</a:t>
            </a:r>
            <a:endParaRPr lang="en-US" altLang="ja-JP" dirty="0" smtClean="0"/>
          </a:p>
          <a:p>
            <a:pPr lvl="1">
              <a:buFontTx/>
              <a:buNone/>
            </a:pPr>
            <a:endParaRPr lang="ja-JP" altLang="en-US" dirty="0" smtClean="0"/>
          </a:p>
          <a:p>
            <a:endParaRPr lang="ja-JP" altLang="en-US" dirty="0" smtClean="0"/>
          </a:p>
        </p:txBody>
      </p:sp>
      <p:pic>
        <p:nvPicPr>
          <p:cNvPr id="15364" name="Picture 4" descr="cygx-nodecoration-openbox-gv-xfig-ddd-20031224-0010"/>
          <p:cNvPicPr>
            <a:picLocks noChangeAspect="1" noChangeArrowheads="1"/>
          </p:cNvPicPr>
          <p:nvPr/>
        </p:nvPicPr>
        <p:blipFill>
          <a:blip r:embed="rId3" cstate="print">
            <a:lum bright="18000" contrast="24000"/>
            <a:extLst>
              <a:ext uri="{28A0092B-C50C-407E-A947-70E740481C1C}">
                <a14:useLocalDpi xmlns:a14="http://schemas.microsoft.com/office/drawing/2010/main" val="0"/>
              </a:ext>
            </a:extLst>
          </a:blip>
          <a:srcRect/>
          <a:stretch>
            <a:fillRect/>
          </a:stretch>
        </p:blipFill>
        <p:spPr bwMode="auto">
          <a:xfrm>
            <a:off x="4565109" y="1196752"/>
            <a:ext cx="4578891" cy="329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線コネクタ 4"/>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6957183" y="4509120"/>
            <a:ext cx="2186817" cy="461665"/>
          </a:xfrm>
          <a:prstGeom prst="rect">
            <a:avLst/>
          </a:prstGeom>
          <a:noFill/>
        </p:spPr>
        <p:txBody>
          <a:bodyPr wrap="none" rtlCol="0">
            <a:spAutoFit/>
          </a:bodyPr>
          <a:lstStyle/>
          <a:p>
            <a:r>
              <a:rPr kumimoji="1" lang="en-US" altLang="ja-JP" sz="2400" dirty="0" err="1" smtClean="0"/>
              <a:t>Cygwin</a:t>
            </a:r>
            <a:r>
              <a:rPr kumimoji="1" lang="en-US" altLang="ja-JP" sz="2400" dirty="0" smtClean="0"/>
              <a:t>/X </a:t>
            </a:r>
            <a:r>
              <a:rPr kumimoji="1" lang="ja-JP" altLang="en-US" sz="2400" dirty="0" smtClean="0"/>
              <a:t>の例</a:t>
            </a:r>
            <a:endParaRPr kumimoji="1"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研究室の日常</a:t>
            </a:r>
            <a:r>
              <a:rPr lang="en-US" altLang="ja-JP" dirty="0" smtClean="0"/>
              <a:t>2</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10000"/>
          </a:bodyPr>
          <a:lstStyle/>
          <a:p>
            <a:r>
              <a:rPr kumimoji="1" lang="ja-JP" altLang="en-US" dirty="0" smtClean="0"/>
              <a:t>ブラウザで論文を検索</a:t>
            </a:r>
            <a:endParaRPr kumimoji="1" lang="en-US" altLang="ja-JP" dirty="0" smtClean="0"/>
          </a:p>
          <a:p>
            <a:pPr lvl="1"/>
            <a:r>
              <a:rPr lang="en-US" altLang="ja-JP" dirty="0" smtClean="0"/>
              <a:t>WWW </a:t>
            </a:r>
            <a:r>
              <a:rPr kumimoji="1" lang="ja-JP" altLang="en-US" dirty="0" smtClean="0"/>
              <a:t>サーバ </a:t>
            </a:r>
            <a:r>
              <a:rPr kumimoji="1" lang="en-US" altLang="ja-JP" dirty="0" smtClean="0"/>
              <a:t>(</a:t>
            </a:r>
            <a:r>
              <a:rPr kumimoji="1" lang="ja-JP" altLang="en-US" dirty="0" smtClean="0"/>
              <a:t>サーバ</a:t>
            </a:r>
            <a:r>
              <a:rPr kumimoji="1" lang="en-US" altLang="ja-JP" dirty="0" smtClean="0"/>
              <a:t>) </a:t>
            </a:r>
            <a:r>
              <a:rPr kumimoji="1" lang="ja-JP" altLang="en-US" dirty="0" smtClean="0"/>
              <a:t>とブラウザ </a:t>
            </a:r>
            <a:r>
              <a:rPr kumimoji="1" lang="en-US" altLang="ja-JP" dirty="0" smtClean="0"/>
              <a:t>(</a:t>
            </a:r>
            <a:r>
              <a:rPr kumimoji="1" lang="ja-JP" altLang="en-US" dirty="0" smtClean="0"/>
              <a:t>クライアント</a:t>
            </a:r>
            <a:r>
              <a:rPr kumimoji="1" lang="en-US" altLang="ja-JP" dirty="0" smtClean="0"/>
              <a:t>)</a:t>
            </a:r>
          </a:p>
          <a:p>
            <a:r>
              <a:rPr lang="ja-JP" altLang="en-US" dirty="0" smtClean="0"/>
              <a:t>メーラで打ち合わせ</a:t>
            </a:r>
            <a:endParaRPr lang="en-US" altLang="ja-JP" dirty="0" smtClean="0"/>
          </a:p>
          <a:p>
            <a:pPr lvl="1"/>
            <a:r>
              <a:rPr lang="ja-JP" altLang="en-US" dirty="0" smtClean="0"/>
              <a:t>メールサーバ</a:t>
            </a:r>
            <a:r>
              <a:rPr lang="en-US" altLang="ja-JP" dirty="0" smtClean="0"/>
              <a:t> (</a:t>
            </a:r>
            <a:r>
              <a:rPr lang="ja-JP" altLang="en-US" dirty="0" smtClean="0"/>
              <a:t>サーバ</a:t>
            </a:r>
            <a:r>
              <a:rPr lang="en-US" altLang="ja-JP" dirty="0" smtClean="0"/>
              <a:t>) </a:t>
            </a:r>
            <a:r>
              <a:rPr lang="ja-JP" altLang="en-US" dirty="0" smtClean="0"/>
              <a:t>とメーラ</a:t>
            </a:r>
            <a:r>
              <a:rPr lang="en-US" altLang="ja-JP" dirty="0" smtClean="0"/>
              <a:t> (</a:t>
            </a:r>
            <a:r>
              <a:rPr lang="ja-JP" altLang="en-US" dirty="0" smtClean="0"/>
              <a:t>クライアント</a:t>
            </a:r>
            <a:r>
              <a:rPr lang="en-US" altLang="ja-JP" dirty="0" smtClean="0"/>
              <a:t>)</a:t>
            </a:r>
          </a:p>
          <a:p>
            <a:r>
              <a:rPr lang="en-US" altLang="ja-JP" dirty="0" smtClean="0"/>
              <a:t>display </a:t>
            </a:r>
            <a:r>
              <a:rPr lang="ja-JP" altLang="en-US" dirty="0" smtClean="0"/>
              <a:t>コマンドで計算結果を描画</a:t>
            </a:r>
            <a:endParaRPr lang="en-US" altLang="ja-JP" dirty="0" smtClean="0"/>
          </a:p>
          <a:p>
            <a:pPr lvl="1"/>
            <a:r>
              <a:rPr lang="en-US" altLang="ja-JP" dirty="0" smtClean="0"/>
              <a:t>X </a:t>
            </a:r>
            <a:r>
              <a:rPr lang="ja-JP" altLang="en-US" dirty="0" smtClean="0"/>
              <a:t>サーバ </a:t>
            </a:r>
            <a:r>
              <a:rPr lang="en-US" altLang="ja-JP" dirty="0" smtClean="0"/>
              <a:t>(</a:t>
            </a:r>
            <a:r>
              <a:rPr lang="ja-JP" altLang="en-US" dirty="0" smtClean="0"/>
              <a:t>サーバ</a:t>
            </a:r>
            <a:r>
              <a:rPr lang="en-US" altLang="ja-JP" dirty="0" smtClean="0"/>
              <a:t>) </a:t>
            </a:r>
            <a:r>
              <a:rPr lang="ja-JP" altLang="en-US" dirty="0" smtClean="0"/>
              <a:t>と </a:t>
            </a:r>
            <a:r>
              <a:rPr lang="en-US" altLang="ja-JP" dirty="0" smtClean="0"/>
              <a:t>display </a:t>
            </a:r>
            <a:r>
              <a:rPr lang="ja-JP" altLang="en-US" dirty="0" smtClean="0"/>
              <a:t>コマンド </a:t>
            </a:r>
            <a:r>
              <a:rPr lang="en-US" altLang="ja-JP" dirty="0" smtClean="0"/>
              <a:t>(</a:t>
            </a:r>
            <a:r>
              <a:rPr lang="ja-JP" altLang="en-US" dirty="0" smtClean="0"/>
              <a:t>クライアント</a:t>
            </a:r>
            <a:r>
              <a:rPr lang="en-US" altLang="ja-JP" dirty="0" smtClean="0"/>
              <a:t>)</a:t>
            </a:r>
          </a:p>
          <a:p>
            <a:endParaRPr kumimoji="1" lang="en-US" altLang="ja-JP" dirty="0" smtClean="0"/>
          </a:p>
          <a:p>
            <a:pPr>
              <a:buNone/>
            </a:pPr>
            <a:r>
              <a:rPr lang="ja-JP" altLang="en-US" dirty="0" smtClean="0"/>
              <a:t>何気なく使用されているネットワークの</a:t>
            </a:r>
            <a:endParaRPr lang="en-US" altLang="ja-JP" dirty="0" smtClean="0"/>
          </a:p>
          <a:p>
            <a:pPr>
              <a:buNone/>
            </a:pPr>
            <a:r>
              <a:rPr lang="ja-JP" altLang="en-US" dirty="0" smtClean="0"/>
              <a:t>基本的な仕組み</a:t>
            </a:r>
            <a:endParaRPr lang="en-US" altLang="ja-JP" dirty="0" smtClean="0"/>
          </a:p>
          <a:p>
            <a:pPr lvl="1"/>
            <a:r>
              <a:rPr lang="ja-JP" altLang="en-US" sz="4000" dirty="0" smtClean="0">
                <a:solidFill>
                  <a:srgbClr val="FF0000"/>
                </a:solidFill>
              </a:rPr>
              <a:t>サーバ・クライアントシステム</a:t>
            </a:r>
            <a:endParaRPr lang="en-US" altLang="ja-JP" sz="4000" dirty="0" smtClean="0">
              <a:solidFill>
                <a:srgbClr val="FF00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0" y="-27384"/>
            <a:ext cx="9144000" cy="864096"/>
          </a:xfrm>
        </p:spPr>
        <p:txBody>
          <a:bodyPr>
            <a:normAutofit/>
          </a:bodyPr>
          <a:lstStyle/>
          <a:p>
            <a:r>
              <a:rPr lang="ja-JP" altLang="en-US" dirty="0" smtClean="0"/>
              <a:t>まとめ</a:t>
            </a:r>
          </a:p>
        </p:txBody>
      </p:sp>
      <p:sp>
        <p:nvSpPr>
          <p:cNvPr id="16387" name="コンテンツ プレースホルダ 2"/>
          <p:cNvSpPr>
            <a:spLocks noGrp="1"/>
          </p:cNvSpPr>
          <p:nvPr>
            <p:ph idx="1"/>
          </p:nvPr>
        </p:nvSpPr>
        <p:spPr>
          <a:xfrm>
            <a:off x="0" y="836712"/>
            <a:ext cx="9144000" cy="6021288"/>
          </a:xfrm>
        </p:spPr>
        <p:txBody>
          <a:bodyPr>
            <a:normAutofit/>
          </a:bodyPr>
          <a:lstStyle/>
          <a:p>
            <a:r>
              <a:rPr lang="ja-JP" altLang="en-US" dirty="0" smtClean="0"/>
              <a:t>サーバ・クライアントシステム</a:t>
            </a:r>
            <a:endParaRPr lang="en-US" altLang="ja-JP" dirty="0" smtClean="0"/>
          </a:p>
          <a:p>
            <a:pPr lvl="1"/>
            <a:r>
              <a:rPr lang="ja-JP" altLang="en-US" dirty="0"/>
              <a:t>計算機が行う処理</a:t>
            </a:r>
            <a:r>
              <a:rPr lang="ja-JP" altLang="en-US" dirty="0" smtClean="0"/>
              <a:t>を</a:t>
            </a:r>
            <a:r>
              <a:rPr lang="ja-JP" altLang="en-US" dirty="0" smtClean="0"/>
              <a:t>サーバとクライアントに分業</a:t>
            </a:r>
            <a:endParaRPr lang="en-US" altLang="ja-JP" dirty="0" smtClean="0">
              <a:solidFill>
                <a:srgbClr val="000000"/>
              </a:solidFill>
            </a:endParaRPr>
          </a:p>
          <a:p>
            <a:pPr lvl="2"/>
            <a:r>
              <a:rPr lang="ja-JP" altLang="en-US" dirty="0" smtClean="0"/>
              <a:t>サーバ</a:t>
            </a:r>
            <a:r>
              <a:rPr lang="en-US" altLang="ja-JP" dirty="0" smtClean="0"/>
              <a:t>: </a:t>
            </a:r>
            <a:r>
              <a:rPr lang="ja-JP" altLang="en-US" dirty="0" smtClean="0"/>
              <a:t>サービスや機能を提供する</a:t>
            </a:r>
            <a:endParaRPr lang="en-US" altLang="ja-JP" dirty="0" smtClean="0"/>
          </a:p>
          <a:p>
            <a:pPr lvl="2"/>
            <a:r>
              <a:rPr lang="ja-JP" altLang="en-US" dirty="0" smtClean="0"/>
              <a:t>クライアント</a:t>
            </a:r>
            <a:r>
              <a:rPr lang="en-US" altLang="ja-JP" dirty="0" smtClean="0"/>
              <a:t>: </a:t>
            </a:r>
            <a:r>
              <a:rPr lang="ja-JP" altLang="en-US" dirty="0" smtClean="0"/>
              <a:t>サーバから提供されたサービスなどを利用する</a:t>
            </a:r>
            <a:endParaRPr lang="en-US" altLang="ja-JP" dirty="0" smtClean="0"/>
          </a:p>
          <a:p>
            <a:r>
              <a:rPr lang="en-US" altLang="ja-JP" dirty="0" smtClean="0"/>
              <a:t>X Window System</a:t>
            </a:r>
          </a:p>
          <a:p>
            <a:pPr lvl="1"/>
            <a:r>
              <a:rPr lang="ja-JP" altLang="en-US" dirty="0" smtClean="0"/>
              <a:t>サーバ・クライアントシステムを採用し</a:t>
            </a:r>
            <a:r>
              <a:rPr lang="en-US" altLang="ja-JP" dirty="0" smtClean="0"/>
              <a:t>, GUI </a:t>
            </a:r>
            <a:r>
              <a:rPr lang="ja-JP" altLang="en-US" dirty="0" smtClean="0"/>
              <a:t>環境を提供するウィンドウシステム</a:t>
            </a:r>
            <a:endParaRPr lang="en-US" altLang="ja-JP" dirty="0" smtClean="0"/>
          </a:p>
          <a:p>
            <a:pPr lvl="1"/>
            <a:r>
              <a:rPr lang="ja-JP" altLang="en-US" dirty="0" smtClean="0"/>
              <a:t>ネットワーク透過性を持つ</a:t>
            </a:r>
            <a:endParaRPr lang="en-US" altLang="ja-JP" dirty="0" smtClean="0"/>
          </a:p>
          <a:p>
            <a:pPr lvl="1"/>
            <a:r>
              <a:rPr lang="ja-JP" altLang="en-US" dirty="0" smtClean="0"/>
              <a:t>多言語対応 </a:t>
            </a:r>
            <a:r>
              <a:rPr lang="en-US" altLang="ja-JP" dirty="0" smtClean="0"/>
              <a:t>(</a:t>
            </a:r>
            <a:r>
              <a:rPr lang="ja-JP" altLang="en-US" dirty="0" smtClean="0"/>
              <a:t>日本語表示できる</a:t>
            </a:r>
            <a:r>
              <a:rPr lang="en-US" altLang="ja-JP" dirty="0" smtClean="0"/>
              <a:t>)</a:t>
            </a:r>
          </a:p>
          <a:p>
            <a:endParaRPr lang="ja-JP" altLang="en-US"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noChangeArrowheads="1"/>
          </p:cNvSpPr>
          <p:nvPr>
            <p:ph type="title" idx="4294967295"/>
          </p:nvPr>
        </p:nvSpPr>
        <p:spPr>
          <a:xfrm>
            <a:off x="457200" y="-25400"/>
            <a:ext cx="8229600" cy="1141413"/>
          </a:xfrm>
          <a:ln/>
        </p:spPr>
        <p:txBody>
          <a:bodyPr/>
          <a:lstStyle/>
          <a:p>
            <a:r>
              <a:rPr lang="zh-CN" altLang="ja-JP"/>
              <a:t>本日の実習</a:t>
            </a:r>
          </a:p>
        </p:txBody>
      </p:sp>
      <p:sp>
        <p:nvSpPr>
          <p:cNvPr id="37891" name="コンテンツ プレースホルダ 2"/>
          <p:cNvSpPr>
            <a:spLocks noGrp="1" noChangeArrowheads="1"/>
          </p:cNvSpPr>
          <p:nvPr>
            <p:ph idx="4294967295"/>
          </p:nvPr>
        </p:nvSpPr>
        <p:spPr bwMode="auto">
          <a:xfrm>
            <a:off x="0" y="836613"/>
            <a:ext cx="9144000" cy="60213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t>X Window System </a:t>
            </a:r>
            <a:r>
              <a:rPr lang="ja-JP" altLang="en-US"/>
              <a:t>を体験しよう</a:t>
            </a:r>
            <a:endParaRPr lang="en-US" altLang="ja-JP"/>
          </a:p>
          <a:p>
            <a:pPr lvl="1"/>
            <a:r>
              <a:rPr lang="ja-JP" altLang="en-US"/>
              <a:t>自分の画面に </a:t>
            </a:r>
            <a:r>
              <a:rPr lang="en-US" altLang="ja-JP"/>
              <a:t>X </a:t>
            </a:r>
            <a:r>
              <a:rPr lang="ja-JP" altLang="en-US"/>
              <a:t>を表示</a:t>
            </a:r>
            <a:endParaRPr lang="en-US" altLang="ja-JP"/>
          </a:p>
          <a:p>
            <a:pPr lvl="1"/>
            <a:r>
              <a:rPr lang="ja-JP" altLang="en-US"/>
              <a:t>他人の画面に </a:t>
            </a:r>
            <a:r>
              <a:rPr lang="en-US" altLang="ja-JP"/>
              <a:t>X </a:t>
            </a:r>
            <a:r>
              <a:rPr lang="ja-JP" altLang="en-US"/>
              <a:t>を表示</a:t>
            </a:r>
          </a:p>
        </p:txBody>
      </p:sp>
      <p:sp>
        <p:nvSpPr>
          <p:cNvPr id="37892" name="直線コネクタ 3"/>
          <p:cNvSpPr>
            <a:spLocks noChangeShapeType="1"/>
          </p:cNvSpPr>
          <p:nvPr/>
        </p:nvSpPr>
        <p:spPr bwMode="auto">
          <a:xfrm>
            <a:off x="0" y="836613"/>
            <a:ext cx="9144000" cy="1587"/>
          </a:xfrm>
          <a:prstGeom prst="line">
            <a:avLst/>
          </a:prstGeom>
          <a:noFill/>
          <a:ln w="9525" cap="flat" cmpd="sng">
            <a:solidFill>
              <a:schemeClr val="tx1"/>
            </a:solidFill>
            <a:bevel/>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93" name="スライド番号プレースホルダ 4"/>
          <p:cNvSpPr>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5F7058C-DF83-4FF0-A8F8-F551EE0C16B9}" type="slidenum">
              <a:rPr lang="ja-JP" altLang="en-US"/>
              <a:pPr/>
              <a:t>21</a:t>
            </a:fld>
            <a:endParaRPr lang="ja-JP" altLang="en-US"/>
          </a:p>
        </p:txBody>
      </p:sp>
      <p:pic>
        <p:nvPicPr>
          <p:cNvPr id="1026" name="Picture 2" descr="C:\Users\seigi\AppData\Dropbox\y2015\0626\src\Screenshotxey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815" y="2512640"/>
            <a:ext cx="4804638" cy="384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438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384"/>
            <a:ext cx="8229600" cy="1143000"/>
          </a:xfrm>
        </p:spPr>
        <p:txBody>
          <a:bodyPr/>
          <a:lstStyle/>
          <a:p>
            <a:r>
              <a:rPr lang="ja-JP" altLang="en-US" dirty="0" smtClean="0"/>
              <a:t>参考文献</a:t>
            </a:r>
          </a:p>
        </p:txBody>
      </p:sp>
      <p:sp>
        <p:nvSpPr>
          <p:cNvPr id="17411" name="コンテンツ プレースホルダ 2"/>
          <p:cNvSpPr>
            <a:spLocks noGrp="1"/>
          </p:cNvSpPr>
          <p:nvPr>
            <p:ph idx="1"/>
          </p:nvPr>
        </p:nvSpPr>
        <p:spPr>
          <a:xfrm>
            <a:off x="0" y="836712"/>
            <a:ext cx="8786813" cy="5521226"/>
          </a:xfrm>
        </p:spPr>
        <p:txBody>
          <a:bodyPr>
            <a:normAutofit lnSpcReduction="10000"/>
          </a:bodyPr>
          <a:lstStyle/>
          <a:p>
            <a:pPr>
              <a:lnSpc>
                <a:spcPct val="90000"/>
              </a:lnSpc>
            </a:pPr>
            <a:r>
              <a:rPr lang="ja-JP" altLang="en-US" sz="2000" dirty="0" smtClean="0"/>
              <a:t>松田晃一・暦本純一著</a:t>
            </a:r>
            <a:r>
              <a:rPr lang="en-US" altLang="ja-JP" sz="2000" dirty="0" smtClean="0"/>
              <a:t>,</a:t>
            </a:r>
            <a:r>
              <a:rPr lang="ja-JP" altLang="en-US" sz="2000" dirty="0" smtClean="0"/>
              <a:t>　アスキー出版局</a:t>
            </a:r>
            <a:r>
              <a:rPr lang="en-US" altLang="ja-JP" sz="2000" dirty="0" smtClean="0"/>
              <a:t>, </a:t>
            </a:r>
            <a:r>
              <a:rPr lang="ja-JP" altLang="en-US" sz="2000" dirty="0" smtClean="0"/>
              <a:t>入門 </a:t>
            </a:r>
            <a:r>
              <a:rPr lang="en-US" altLang="ja-JP" sz="2000" dirty="0" smtClean="0"/>
              <a:t>X Window</a:t>
            </a:r>
          </a:p>
          <a:p>
            <a:pPr>
              <a:lnSpc>
                <a:spcPct val="90000"/>
              </a:lnSpc>
            </a:pPr>
            <a:r>
              <a:rPr lang="ja-JP" altLang="en-US" sz="2000" dirty="0" smtClean="0"/>
              <a:t>福岡俊弘</a:t>
            </a:r>
            <a:r>
              <a:rPr lang="en-US" altLang="ja-JP" sz="2000" dirty="0" smtClean="0"/>
              <a:t>, 2008, ASCII, UNIX magazine 2008 </a:t>
            </a:r>
            <a:r>
              <a:rPr lang="ja-JP" altLang="en-US" sz="2000" dirty="0" smtClean="0"/>
              <a:t>年 </a:t>
            </a:r>
            <a:r>
              <a:rPr lang="en-US" altLang="ja-JP" sz="2000" dirty="0" smtClean="0"/>
              <a:t>4 </a:t>
            </a:r>
            <a:r>
              <a:rPr lang="ja-JP" altLang="en-US" sz="2000" dirty="0" smtClean="0"/>
              <a:t>月号</a:t>
            </a:r>
            <a:endParaRPr lang="en-US" altLang="ja-JP" sz="2000" dirty="0" smtClean="0"/>
          </a:p>
          <a:p>
            <a:pPr>
              <a:lnSpc>
                <a:spcPct val="90000"/>
              </a:lnSpc>
            </a:pPr>
            <a:r>
              <a:rPr lang="ja-JP" altLang="en-US" sz="2000" dirty="0" smtClean="0"/>
              <a:t>山口和紀　古瀬一隆　監修</a:t>
            </a:r>
            <a:r>
              <a:rPr lang="en-US" altLang="ja-JP" sz="2000" dirty="0" smtClean="0"/>
              <a:t>,</a:t>
            </a:r>
            <a:r>
              <a:rPr lang="ja-JP" altLang="en-US" sz="2000" dirty="0" smtClean="0"/>
              <a:t>　技術出版社</a:t>
            </a:r>
            <a:r>
              <a:rPr lang="en-US" altLang="ja-JP" sz="2000" dirty="0" smtClean="0"/>
              <a:t>, </a:t>
            </a:r>
            <a:r>
              <a:rPr lang="ja-JP" altLang="en-US" sz="2000" dirty="0" smtClean="0"/>
              <a:t> 新　</a:t>
            </a:r>
            <a:r>
              <a:rPr lang="en-US" altLang="ja-JP" sz="2000" dirty="0" smtClean="0"/>
              <a:t>The</a:t>
            </a:r>
            <a:r>
              <a:rPr lang="ja-JP" altLang="en-US" sz="2000" dirty="0" smtClean="0"/>
              <a:t>　</a:t>
            </a:r>
            <a:r>
              <a:rPr lang="en-US" altLang="ja-JP" sz="2000" dirty="0" smtClean="0"/>
              <a:t>UNIX Super Text [</a:t>
            </a:r>
            <a:r>
              <a:rPr lang="ja-JP" altLang="en-US" sz="2000" dirty="0" smtClean="0"/>
              <a:t>上</a:t>
            </a:r>
            <a:r>
              <a:rPr lang="en-US" altLang="ja-JP" sz="2000" dirty="0" smtClean="0"/>
              <a:t>]</a:t>
            </a:r>
          </a:p>
          <a:p>
            <a:pPr>
              <a:lnSpc>
                <a:spcPct val="90000"/>
              </a:lnSpc>
            </a:pPr>
            <a:r>
              <a:rPr lang="ja-JP" altLang="en-US" sz="2000" dirty="0" smtClean="0"/>
              <a:t>大見嘉弘</a:t>
            </a:r>
            <a:r>
              <a:rPr lang="en-US" altLang="ja-JP" sz="2000" dirty="0" smtClean="0"/>
              <a:t>, </a:t>
            </a:r>
            <a:r>
              <a:rPr lang="ja-JP" altLang="en-US" sz="2000" dirty="0" smtClean="0"/>
              <a:t>永井保夫</a:t>
            </a:r>
            <a:r>
              <a:rPr lang="en-US" altLang="ja-JP" sz="2000" dirty="0" smtClean="0"/>
              <a:t>, 2007: </a:t>
            </a:r>
            <a:r>
              <a:rPr lang="ja-JP" altLang="en-US" sz="2000" dirty="0" smtClean="0"/>
              <a:t>東京情報大学　</a:t>
            </a:r>
            <a:r>
              <a:rPr lang="en-US" altLang="ja-JP" sz="2000" dirty="0" smtClean="0"/>
              <a:t>2007</a:t>
            </a:r>
            <a:r>
              <a:rPr lang="ja-JP" altLang="en-US" sz="2000" dirty="0" smtClean="0"/>
              <a:t>年度システムプログラミング・演習第２講 </a:t>
            </a:r>
            <a:r>
              <a:rPr lang="en-US" altLang="ja-JP" sz="2000" dirty="0" smtClean="0"/>
              <a:t>HTTP </a:t>
            </a:r>
            <a:r>
              <a:rPr lang="ja-JP" altLang="en-US" sz="2000" dirty="0" smtClean="0"/>
              <a:t>プロトコル</a:t>
            </a:r>
            <a:r>
              <a:rPr lang="en-US" altLang="ja-JP" sz="2000" dirty="0" smtClean="0"/>
              <a:t>,</a:t>
            </a:r>
          </a:p>
          <a:p>
            <a:pPr lvl="1">
              <a:lnSpc>
                <a:spcPct val="90000"/>
              </a:lnSpc>
            </a:pPr>
            <a:r>
              <a:rPr lang="en-US" altLang="ja-JP" sz="1800" dirty="0" smtClean="0"/>
              <a:t>http://www.rsch.tuis.ac.jp/~nagai/SYS/SYS02.html</a:t>
            </a:r>
          </a:p>
          <a:p>
            <a:pPr>
              <a:lnSpc>
                <a:spcPct val="90000"/>
              </a:lnSpc>
            </a:pPr>
            <a:r>
              <a:rPr lang="en-US" altLang="ja-JP" sz="2000" dirty="0" smtClean="0"/>
              <a:t>X </a:t>
            </a:r>
            <a:r>
              <a:rPr lang="ja-JP" altLang="en-US" sz="2000" dirty="0" smtClean="0"/>
              <a:t>の歴史</a:t>
            </a:r>
            <a:endParaRPr lang="en-US" altLang="ja-JP" sz="2000" dirty="0" smtClean="0"/>
          </a:p>
          <a:p>
            <a:pPr lvl="1">
              <a:lnSpc>
                <a:spcPct val="90000"/>
              </a:lnSpc>
            </a:pPr>
            <a:r>
              <a:rPr lang="en-US" altLang="ja-JP" sz="1800" dirty="0" smtClean="0"/>
              <a:t>http://homepage3.nifty.com/rio_i/lab/xlib/019history.htm</a:t>
            </a:r>
          </a:p>
          <a:p>
            <a:pPr>
              <a:lnSpc>
                <a:spcPct val="90000"/>
              </a:lnSpc>
            </a:pPr>
            <a:r>
              <a:rPr lang="en-US" altLang="ja-JP" sz="2000" dirty="0" smtClean="0"/>
              <a:t>X.org Foundation</a:t>
            </a:r>
          </a:p>
          <a:p>
            <a:pPr lvl="1">
              <a:lnSpc>
                <a:spcPct val="90000"/>
              </a:lnSpc>
            </a:pPr>
            <a:r>
              <a:rPr lang="en-US" altLang="ja-JP" sz="1800" dirty="0" smtClean="0"/>
              <a:t>http://www.x.org/</a:t>
            </a:r>
          </a:p>
          <a:p>
            <a:pPr>
              <a:lnSpc>
                <a:spcPct val="90000"/>
              </a:lnSpc>
            </a:pPr>
            <a:r>
              <a:rPr lang="en-US" altLang="ja-JP" sz="2000" dirty="0" err="1" smtClean="0"/>
              <a:t>Afterstep</a:t>
            </a:r>
            <a:r>
              <a:rPr lang="en-US" altLang="ja-JP" sz="2000" dirty="0" smtClean="0"/>
              <a:t> </a:t>
            </a:r>
            <a:r>
              <a:rPr lang="ja-JP" altLang="en-US" sz="2000" dirty="0" smtClean="0"/>
              <a:t>の画像</a:t>
            </a:r>
            <a:endParaRPr lang="en-US" altLang="ja-JP" sz="2000" dirty="0" smtClean="0"/>
          </a:p>
          <a:p>
            <a:pPr lvl="1">
              <a:lnSpc>
                <a:spcPct val="90000"/>
              </a:lnSpc>
            </a:pPr>
            <a:r>
              <a:rPr lang="en-US" altLang="ja-JP" sz="1800" dirty="0" smtClean="0"/>
              <a:t>http://www.afterstep.org/screenshots/Stormy_Skies.jpg</a:t>
            </a:r>
          </a:p>
          <a:p>
            <a:pPr>
              <a:lnSpc>
                <a:spcPct val="90000"/>
              </a:lnSpc>
            </a:pPr>
            <a:r>
              <a:rPr lang="en-US" altLang="ja-JP" sz="2000" dirty="0" smtClean="0"/>
              <a:t>X </a:t>
            </a:r>
            <a:r>
              <a:rPr lang="ja-JP" altLang="en-US" sz="2000" dirty="0" smtClean="0"/>
              <a:t>サーバと </a:t>
            </a:r>
            <a:r>
              <a:rPr lang="en-US" altLang="ja-JP" sz="2000" dirty="0" smtClean="0"/>
              <a:t>X </a:t>
            </a:r>
            <a:r>
              <a:rPr lang="ja-JP" altLang="en-US" sz="2000" dirty="0" smtClean="0"/>
              <a:t>クライアントの画像</a:t>
            </a:r>
            <a:endParaRPr lang="en-US" altLang="ja-JP" sz="2000" dirty="0" smtClean="0"/>
          </a:p>
          <a:p>
            <a:pPr lvl="1">
              <a:lnSpc>
                <a:spcPct val="90000"/>
              </a:lnSpc>
            </a:pPr>
            <a:r>
              <a:rPr lang="en-US" altLang="ja-JP" sz="1800" dirty="0" smtClean="0">
                <a:hlinkClick r:id="rId3"/>
              </a:rPr>
              <a:t>http://itpro.nikkeibp.co.jp/article/COLUMN/20060518/238369/?SS=imgview&amp;FD=3561930&amp;ST=oss</a:t>
            </a:r>
            <a:endParaRPr lang="en-US" altLang="ja-JP" sz="1800" dirty="0" smtClean="0"/>
          </a:p>
          <a:p>
            <a:pPr>
              <a:lnSpc>
                <a:spcPct val="90000"/>
              </a:lnSpc>
            </a:pPr>
            <a:r>
              <a:rPr lang="en-US" altLang="ja-JP" sz="2400" dirty="0" smtClean="0"/>
              <a:t>The Tech, Project </a:t>
            </a:r>
            <a:r>
              <a:rPr lang="en-US" altLang="ja-JP" sz="2400" dirty="0" err="1" smtClean="0"/>
              <a:t>Atena</a:t>
            </a:r>
            <a:endParaRPr lang="en-US" altLang="ja-JP" sz="2200" dirty="0" smtClean="0"/>
          </a:p>
          <a:p>
            <a:pPr lvl="1">
              <a:lnSpc>
                <a:spcPct val="90000"/>
              </a:lnSpc>
            </a:pPr>
            <a:r>
              <a:rPr lang="en-US" altLang="ja-JP" sz="1800" dirty="0" smtClean="0"/>
              <a:t>http://tech.mit.edu/V119/N19/history_of_athe.19f.html</a:t>
            </a:r>
          </a:p>
          <a:p>
            <a:endParaRPr lang="ja-JP" altLang="en-US" sz="2800" dirty="0" smtClean="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何気ない日常の風景</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a:bodyPr>
          <a:lstStyle/>
          <a:p>
            <a:r>
              <a:rPr kumimoji="1" lang="ja-JP" altLang="en-US" dirty="0" smtClean="0"/>
              <a:t>ブラウザで</a:t>
            </a:r>
            <a:r>
              <a:rPr kumimoji="1" lang="en-US" altLang="ja-JP" dirty="0" smtClean="0"/>
              <a:t>Web </a:t>
            </a:r>
            <a:r>
              <a:rPr kumimoji="1" lang="ja-JP" altLang="en-US" dirty="0" smtClean="0"/>
              <a:t>ページを閲覧</a:t>
            </a:r>
            <a:endParaRPr kumimoji="1" lang="en-US" altLang="ja-JP" dirty="0" smtClean="0"/>
          </a:p>
          <a:p>
            <a:pPr lvl="1"/>
            <a:r>
              <a:rPr lang="en-US" altLang="ja-JP" dirty="0" smtClean="0"/>
              <a:t>WWW </a:t>
            </a:r>
            <a:r>
              <a:rPr kumimoji="1" lang="ja-JP" altLang="en-US" dirty="0" smtClean="0"/>
              <a:t>サーバ </a:t>
            </a:r>
            <a:r>
              <a:rPr kumimoji="1" lang="en-US" altLang="ja-JP" dirty="0" smtClean="0"/>
              <a:t>(</a:t>
            </a:r>
            <a:r>
              <a:rPr kumimoji="1" lang="ja-JP" altLang="en-US" dirty="0" smtClean="0"/>
              <a:t>サーバ</a:t>
            </a:r>
            <a:r>
              <a:rPr kumimoji="1" lang="en-US" altLang="ja-JP" dirty="0" smtClean="0"/>
              <a:t>) </a:t>
            </a:r>
            <a:r>
              <a:rPr kumimoji="1" lang="ja-JP" altLang="en-US" dirty="0" smtClean="0"/>
              <a:t>とブラウザ </a:t>
            </a:r>
            <a:r>
              <a:rPr kumimoji="1" lang="en-US" altLang="ja-JP" dirty="0" smtClean="0"/>
              <a:t>(</a:t>
            </a:r>
            <a:r>
              <a:rPr kumimoji="1" lang="ja-JP" altLang="en-US" dirty="0" smtClean="0"/>
              <a:t>クライアント</a:t>
            </a:r>
            <a:r>
              <a:rPr kumimoji="1" lang="en-US" altLang="ja-JP" dirty="0" smtClean="0"/>
              <a:t>)</a:t>
            </a:r>
          </a:p>
          <a:p>
            <a:r>
              <a:rPr lang="ja-JP" altLang="en-US" dirty="0" smtClean="0"/>
              <a:t>メーラでメールの送受信</a:t>
            </a:r>
            <a:endParaRPr lang="en-US" altLang="ja-JP" dirty="0" smtClean="0"/>
          </a:p>
          <a:p>
            <a:pPr lvl="1"/>
            <a:r>
              <a:rPr lang="ja-JP" altLang="en-US" dirty="0" smtClean="0"/>
              <a:t>メールサーバ</a:t>
            </a:r>
            <a:r>
              <a:rPr lang="en-US" altLang="ja-JP" dirty="0" smtClean="0"/>
              <a:t> (</a:t>
            </a:r>
            <a:r>
              <a:rPr lang="ja-JP" altLang="en-US" dirty="0" smtClean="0"/>
              <a:t>サーバ</a:t>
            </a:r>
            <a:r>
              <a:rPr lang="en-US" altLang="ja-JP" dirty="0" smtClean="0"/>
              <a:t>) </a:t>
            </a:r>
            <a:r>
              <a:rPr lang="ja-JP" altLang="en-US" dirty="0" smtClean="0"/>
              <a:t>とメーラ</a:t>
            </a:r>
            <a:r>
              <a:rPr lang="en-US" altLang="ja-JP" dirty="0" smtClean="0"/>
              <a:t> (</a:t>
            </a:r>
            <a:r>
              <a:rPr lang="ja-JP" altLang="en-US" dirty="0" smtClean="0"/>
              <a:t>クライアント</a:t>
            </a:r>
            <a:r>
              <a:rPr lang="en-US" altLang="ja-JP" dirty="0" smtClean="0"/>
              <a:t>)</a:t>
            </a:r>
          </a:p>
          <a:p>
            <a:endParaRPr kumimoji="1" lang="en-US" altLang="ja-JP" dirty="0" smtClean="0"/>
          </a:p>
          <a:p>
            <a:pPr>
              <a:buNone/>
            </a:pPr>
            <a:r>
              <a:rPr lang="ja-JP" altLang="en-US" dirty="0" smtClean="0"/>
              <a:t>何気なく使用されているネットワークの</a:t>
            </a:r>
            <a:endParaRPr lang="en-US" altLang="ja-JP" dirty="0" smtClean="0"/>
          </a:p>
          <a:p>
            <a:pPr>
              <a:buNone/>
            </a:pPr>
            <a:r>
              <a:rPr lang="ja-JP" altLang="en-US" dirty="0" smtClean="0"/>
              <a:t>基本的な仕組み</a:t>
            </a:r>
            <a:endParaRPr lang="en-US" altLang="ja-JP" dirty="0" smtClean="0"/>
          </a:p>
          <a:p>
            <a:pPr lvl="1"/>
            <a:r>
              <a:rPr lang="ja-JP" altLang="en-US" sz="4000" dirty="0" smtClean="0">
                <a:solidFill>
                  <a:srgbClr val="FF0000"/>
                </a:solidFill>
              </a:rPr>
              <a:t>サーバ・クライアントシステム</a:t>
            </a:r>
            <a:endParaRPr lang="en-US" altLang="ja-JP" sz="4000" dirty="0" smtClean="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目次</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サーバ・クライントシステム</a:t>
            </a:r>
            <a:endParaRPr kumimoji="1" lang="en-US" altLang="ja-JP" dirty="0" smtClean="0"/>
          </a:p>
          <a:p>
            <a:r>
              <a:rPr lang="en-US" altLang="ja-JP" dirty="0" smtClean="0"/>
              <a:t>X Window System</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25"/>
            <a:ext cx="9144000" cy="1470025"/>
          </a:xfrm>
        </p:spPr>
        <p:txBody>
          <a:bodyPr/>
          <a:lstStyle/>
          <a:p>
            <a:r>
              <a:rPr kumimoji="1" lang="ja-JP" altLang="en-US" dirty="0" smtClean="0"/>
              <a:t>サーバ・クライアントシステム</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p:spPr>
        <p:txBody>
          <a:bodyPr>
            <a:normAutofit/>
          </a:bodyPr>
          <a:lstStyle/>
          <a:p>
            <a:r>
              <a:rPr lang="ja-JP" altLang="en-US" dirty="0" smtClean="0"/>
              <a:t>サーバ・クライアントシステムとは</a:t>
            </a:r>
            <a:endParaRPr kumimoji="1" lang="ja-JP" altLang="en-US" dirty="0"/>
          </a:p>
        </p:txBody>
      </p:sp>
      <p:sp>
        <p:nvSpPr>
          <p:cNvPr id="3" name="コンテンツ プレースホルダ 2"/>
          <p:cNvSpPr>
            <a:spLocks noGrp="1"/>
          </p:cNvSpPr>
          <p:nvPr>
            <p:ph idx="1"/>
          </p:nvPr>
        </p:nvSpPr>
        <p:spPr>
          <a:xfrm>
            <a:off x="16329" y="836713"/>
            <a:ext cx="9127671" cy="2232247"/>
          </a:xfrm>
        </p:spPr>
        <p:txBody>
          <a:bodyPr>
            <a:normAutofit fontScale="92500" lnSpcReduction="20000"/>
          </a:bodyPr>
          <a:lstStyle/>
          <a:p>
            <a:r>
              <a:rPr lang="ja-JP" altLang="en-US" dirty="0" smtClean="0"/>
              <a:t>「</a:t>
            </a:r>
            <a:r>
              <a:rPr lang="ja-JP" altLang="en-US" dirty="0" smtClean="0">
                <a:solidFill>
                  <a:srgbClr val="FF0000"/>
                </a:solidFill>
              </a:rPr>
              <a:t>クライアント</a:t>
            </a:r>
            <a:r>
              <a:rPr lang="ja-JP" altLang="en-US" dirty="0" smtClean="0"/>
              <a:t>」が「</a:t>
            </a:r>
            <a:r>
              <a:rPr lang="ja-JP" altLang="en-US" dirty="0" smtClean="0">
                <a:solidFill>
                  <a:srgbClr val="FF0000"/>
                </a:solidFill>
              </a:rPr>
              <a:t>サ－バ</a:t>
            </a:r>
            <a:r>
              <a:rPr lang="ja-JP" altLang="en-US" dirty="0" smtClean="0">
                <a:solidFill>
                  <a:srgbClr val="000000"/>
                </a:solidFill>
              </a:rPr>
              <a:t>」に要求を出し</a:t>
            </a:r>
            <a:r>
              <a:rPr lang="en-US" altLang="ja-JP" dirty="0" smtClean="0">
                <a:solidFill>
                  <a:srgbClr val="000000"/>
                </a:solidFill>
              </a:rPr>
              <a:t>, </a:t>
            </a:r>
            <a:br>
              <a:rPr lang="en-US" altLang="ja-JP" dirty="0" smtClean="0">
                <a:solidFill>
                  <a:srgbClr val="000000"/>
                </a:solidFill>
              </a:rPr>
            </a:br>
            <a:r>
              <a:rPr lang="ja-JP" altLang="en-US" dirty="0" smtClean="0">
                <a:solidFill>
                  <a:srgbClr val="000000"/>
                </a:solidFill>
              </a:rPr>
              <a:t>サーバが要求に答えるというシステム</a:t>
            </a:r>
            <a:endParaRPr lang="en-US" altLang="ja-JP" dirty="0" smtClean="0">
              <a:solidFill>
                <a:srgbClr val="000000"/>
              </a:solidFill>
            </a:endParaRPr>
          </a:p>
          <a:p>
            <a:pPr lvl="1"/>
            <a:r>
              <a:rPr lang="ja-JP" altLang="en-US" dirty="0">
                <a:solidFill>
                  <a:srgbClr val="000000"/>
                </a:solidFill>
              </a:rPr>
              <a:t>計算機が</a:t>
            </a:r>
            <a:r>
              <a:rPr lang="ja-JP" altLang="en-US" dirty="0" smtClean="0">
                <a:solidFill>
                  <a:srgbClr val="000000"/>
                </a:solidFill>
              </a:rPr>
              <a:t>行う処理</a:t>
            </a:r>
            <a:r>
              <a:rPr lang="ja-JP" altLang="en-US" dirty="0" smtClean="0">
                <a:solidFill>
                  <a:srgbClr val="000000"/>
                </a:solidFill>
              </a:rPr>
              <a:t>を</a:t>
            </a:r>
            <a:r>
              <a:rPr lang="ja-JP" altLang="en-US" dirty="0" smtClean="0">
                <a:solidFill>
                  <a:srgbClr val="000000"/>
                </a:solidFill>
              </a:rPr>
              <a:t>サーバとクライアントで分業</a:t>
            </a:r>
            <a:endParaRPr lang="en-US" altLang="ja-JP" dirty="0" smtClean="0"/>
          </a:p>
          <a:p>
            <a:r>
              <a:rPr lang="en-US" altLang="ja-JP" dirty="0" smtClean="0"/>
              <a:t> </a:t>
            </a:r>
            <a:r>
              <a:rPr lang="ja-JP" altLang="en-US" dirty="0" smtClean="0"/>
              <a:t>サーバとクライアントが同じ計算機上に</a:t>
            </a:r>
            <a:r>
              <a:rPr lang="en-US" altLang="ja-JP" dirty="0" smtClean="0"/>
              <a:t/>
            </a:r>
            <a:br>
              <a:rPr lang="en-US" altLang="ja-JP" dirty="0" smtClean="0"/>
            </a:br>
            <a:r>
              <a:rPr lang="ja-JP" altLang="en-US" dirty="0" smtClean="0"/>
              <a:t>存在する場合もある </a:t>
            </a:r>
            <a:r>
              <a:rPr lang="en-US" altLang="ja-JP" dirty="0" smtClean="0"/>
              <a:t>(</a:t>
            </a:r>
            <a:r>
              <a:rPr lang="ja-JP" altLang="en-US" dirty="0" smtClean="0"/>
              <a:t>例</a:t>
            </a:r>
            <a:r>
              <a:rPr lang="en-US" altLang="ja-JP" dirty="0" smtClean="0"/>
              <a:t>: X Window System (</a:t>
            </a:r>
            <a:r>
              <a:rPr lang="ja-JP" altLang="en-US" dirty="0" smtClean="0"/>
              <a:t>後述</a:t>
            </a:r>
            <a:r>
              <a:rPr lang="en-US" altLang="ja-JP" dirty="0" smtClean="0"/>
              <a:t>))</a:t>
            </a:r>
          </a:p>
          <a:p>
            <a:endParaRPr kumimoji="1" lang="ja-JP" altLang="en-US" dirty="0"/>
          </a:p>
        </p:txBody>
      </p:sp>
      <p:grpSp>
        <p:nvGrpSpPr>
          <p:cNvPr id="4" name="グループ化 3"/>
          <p:cNvGrpSpPr/>
          <p:nvPr/>
        </p:nvGrpSpPr>
        <p:grpSpPr>
          <a:xfrm>
            <a:off x="251520" y="2996952"/>
            <a:ext cx="4302478" cy="3168352"/>
            <a:chOff x="1098948" y="3068960"/>
            <a:chExt cx="7017522" cy="3168352"/>
          </a:xfrm>
        </p:grpSpPr>
        <p:sp>
          <p:nvSpPr>
            <p:cNvPr id="5" name="Rectangle 53"/>
            <p:cNvSpPr>
              <a:spLocks noChangeArrowheads="1"/>
            </p:cNvSpPr>
            <p:nvPr/>
          </p:nvSpPr>
          <p:spPr bwMode="auto">
            <a:xfrm>
              <a:off x="6031767" y="3501008"/>
              <a:ext cx="2084703" cy="2683460"/>
            </a:xfrm>
            <a:prstGeom prst="rect">
              <a:avLst/>
            </a:prstGeom>
            <a:solidFill>
              <a:srgbClr val="FF99FF"/>
            </a:solidFill>
            <a:ln w="38100">
              <a:solidFill>
                <a:schemeClr val="tx1"/>
              </a:solidFill>
              <a:miter lim="800000"/>
              <a:headEnd/>
              <a:tailEnd/>
            </a:ln>
          </p:spPr>
          <p:txBody>
            <a:bodyPr wrap="none" anchor="ctr"/>
            <a:lstStyle/>
            <a:p>
              <a:pPr algn="ctr"/>
              <a:r>
                <a:rPr lang="ja-JP" altLang="en-US"/>
                <a:t>サーバ</a:t>
              </a:r>
            </a:p>
          </p:txBody>
        </p:sp>
        <p:sp>
          <p:nvSpPr>
            <p:cNvPr id="6" name="Rectangle 51"/>
            <p:cNvSpPr>
              <a:spLocks noChangeArrowheads="1"/>
            </p:cNvSpPr>
            <p:nvPr/>
          </p:nvSpPr>
          <p:spPr bwMode="auto">
            <a:xfrm>
              <a:off x="1098950" y="3499866"/>
              <a:ext cx="3303225" cy="2684601"/>
            </a:xfrm>
            <a:prstGeom prst="rect">
              <a:avLst/>
            </a:prstGeom>
            <a:solidFill>
              <a:srgbClr val="99FF99"/>
            </a:solidFill>
            <a:ln w="38100">
              <a:solidFill>
                <a:schemeClr val="tx1"/>
              </a:solidFill>
              <a:miter lim="800000"/>
              <a:headEnd/>
              <a:tailEnd/>
            </a:ln>
          </p:spPr>
          <p:txBody>
            <a:bodyPr wrap="none" anchor="ctr"/>
            <a:lstStyle/>
            <a:p>
              <a:pPr algn="ctr"/>
              <a:endParaRPr lang="ja-JP" altLang="ja-JP"/>
            </a:p>
          </p:txBody>
        </p:sp>
        <p:pic>
          <p:nvPicPr>
            <p:cNvPr id="8" name="Picture 23" descr="BD1818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21" y="3777679"/>
              <a:ext cx="20797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39"/>
            <p:cNvSpPr>
              <a:spLocks noChangeShapeType="1"/>
            </p:cNvSpPr>
            <p:nvPr/>
          </p:nvSpPr>
          <p:spPr bwMode="auto">
            <a:xfrm>
              <a:off x="5172929" y="3356992"/>
              <a:ext cx="2" cy="208823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 name="server"/>
            <p:cNvSpPr>
              <a:spLocks noEditPoints="1" noChangeArrowheads="1"/>
            </p:cNvSpPr>
            <p:nvPr/>
          </p:nvSpPr>
          <p:spPr bwMode="auto">
            <a:xfrm>
              <a:off x="6305946" y="3999929"/>
              <a:ext cx="1508125" cy="1455738"/>
            </a:xfrm>
            <a:custGeom>
              <a:avLst/>
              <a:gdLst>
                <a:gd name="T0" fmla="*/ 0 w 21600"/>
                <a:gd name="T1" fmla="*/ 0 h 21600"/>
                <a:gd name="T2" fmla="*/ 754063 w 21600"/>
                <a:gd name="T3" fmla="*/ 0 h 21600"/>
                <a:gd name="T4" fmla="*/ 1508125 w 21600"/>
                <a:gd name="T5" fmla="*/ 0 h 21600"/>
                <a:gd name="T6" fmla="*/ 1508125 w 21600"/>
                <a:gd name="T7" fmla="*/ 727869 h 21600"/>
                <a:gd name="T8" fmla="*/ 1508125 w 21600"/>
                <a:gd name="T9" fmla="*/ 1455737 h 21600"/>
                <a:gd name="T10" fmla="*/ 754063 w 21600"/>
                <a:gd name="T11" fmla="*/ 1455737 h 21600"/>
                <a:gd name="T12" fmla="*/ 0 w 21600"/>
                <a:gd name="T13" fmla="*/ 1455737 h 21600"/>
                <a:gd name="T14" fmla="*/ 0 w 21600"/>
                <a:gd name="T15" fmla="*/ 727869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a:lstStyle/>
            <a:p>
              <a:endParaRPr lang="ja-JP" altLang="en-US"/>
            </a:p>
          </p:txBody>
        </p:sp>
        <p:sp>
          <p:nvSpPr>
            <p:cNvPr id="11" name="Line 54"/>
            <p:cNvSpPr>
              <a:spLocks noChangeShapeType="1"/>
            </p:cNvSpPr>
            <p:nvPr/>
          </p:nvSpPr>
          <p:spPr bwMode="auto">
            <a:xfrm flipV="1">
              <a:off x="2929364" y="4109389"/>
              <a:ext cx="2243567" cy="396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 name="Line 55"/>
            <p:cNvSpPr>
              <a:spLocks noChangeShapeType="1"/>
            </p:cNvSpPr>
            <p:nvPr/>
          </p:nvSpPr>
          <p:spPr bwMode="auto">
            <a:xfrm>
              <a:off x="5128021" y="4714304"/>
              <a:ext cx="1035876" cy="108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Text Box 57"/>
            <p:cNvSpPr txBox="1">
              <a:spLocks noChangeArrowheads="1"/>
            </p:cNvSpPr>
            <p:nvPr/>
          </p:nvSpPr>
          <p:spPr bwMode="auto">
            <a:xfrm>
              <a:off x="1098948" y="5718199"/>
              <a:ext cx="362819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クライアント</a:t>
              </a:r>
            </a:p>
          </p:txBody>
        </p:sp>
        <p:sp>
          <p:nvSpPr>
            <p:cNvPr id="14" name="Text Box 59"/>
            <p:cNvSpPr txBox="1">
              <a:spLocks noChangeArrowheads="1"/>
            </p:cNvSpPr>
            <p:nvPr/>
          </p:nvSpPr>
          <p:spPr bwMode="auto">
            <a:xfrm>
              <a:off x="6031767" y="5716808"/>
              <a:ext cx="203356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サーバ</a:t>
              </a:r>
            </a:p>
          </p:txBody>
        </p:sp>
        <p:sp>
          <p:nvSpPr>
            <p:cNvPr id="15" name="Text Box 60"/>
            <p:cNvSpPr txBox="1">
              <a:spLocks noChangeArrowheads="1"/>
            </p:cNvSpPr>
            <p:nvPr/>
          </p:nvSpPr>
          <p:spPr bwMode="auto">
            <a:xfrm>
              <a:off x="3447909" y="3068960"/>
              <a:ext cx="3405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dirty="0" smtClean="0">
                  <a:latin typeface="Arial" charset="0"/>
                </a:rPr>
                <a:t>Computer network</a:t>
              </a:r>
              <a:endParaRPr lang="en-US" altLang="ja-JP" dirty="0">
                <a:latin typeface="Arial" charset="0"/>
              </a:endParaRPr>
            </a:p>
          </p:txBody>
        </p:sp>
        <p:sp>
          <p:nvSpPr>
            <p:cNvPr id="17" name="右矢印 16"/>
            <p:cNvSpPr/>
            <p:nvPr/>
          </p:nvSpPr>
          <p:spPr>
            <a:xfrm>
              <a:off x="3095564" y="3501008"/>
              <a:ext cx="3381777" cy="69735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サービスを要求</a:t>
              </a:r>
            </a:p>
          </p:txBody>
        </p:sp>
        <p:sp>
          <p:nvSpPr>
            <p:cNvPr id="18" name="左矢印 17"/>
            <p:cNvSpPr/>
            <p:nvPr/>
          </p:nvSpPr>
          <p:spPr>
            <a:xfrm>
              <a:off x="2929364" y="4869160"/>
              <a:ext cx="3268838" cy="720080"/>
            </a:xfrm>
            <a:prstGeom prst="lef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サービスを提供</a:t>
              </a:r>
            </a:p>
          </p:txBody>
        </p:sp>
      </p:grpSp>
      <p:cxnSp>
        <p:nvCxnSpPr>
          <p:cNvPr id="22" name="直線コネクタ 21"/>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51"/>
          <p:cNvSpPr>
            <a:spLocks noChangeArrowheads="1"/>
          </p:cNvSpPr>
          <p:nvPr/>
        </p:nvSpPr>
        <p:spPr bwMode="auto">
          <a:xfrm>
            <a:off x="4932040" y="3428999"/>
            <a:ext cx="1944216" cy="2683459"/>
          </a:xfrm>
          <a:prstGeom prst="rect">
            <a:avLst/>
          </a:prstGeom>
          <a:solidFill>
            <a:srgbClr val="99FF99"/>
          </a:solidFill>
          <a:ln w="38100">
            <a:solidFill>
              <a:schemeClr val="tx1"/>
            </a:solidFill>
            <a:miter lim="800000"/>
            <a:headEnd/>
            <a:tailEnd/>
          </a:ln>
        </p:spPr>
        <p:txBody>
          <a:bodyPr wrap="none" anchor="ctr"/>
          <a:lstStyle/>
          <a:p>
            <a:pPr algn="ctr"/>
            <a:endParaRPr lang="ja-JP" altLang="ja-JP"/>
          </a:p>
        </p:txBody>
      </p:sp>
      <p:sp>
        <p:nvSpPr>
          <p:cNvPr id="24" name="Rectangle 53"/>
          <p:cNvSpPr>
            <a:spLocks noChangeArrowheads="1"/>
          </p:cNvSpPr>
          <p:nvPr/>
        </p:nvSpPr>
        <p:spPr bwMode="auto">
          <a:xfrm>
            <a:off x="7452320" y="3429000"/>
            <a:ext cx="1278000" cy="2683460"/>
          </a:xfrm>
          <a:prstGeom prst="rect">
            <a:avLst/>
          </a:prstGeom>
          <a:solidFill>
            <a:srgbClr val="FF99FF"/>
          </a:solidFill>
          <a:ln w="38100">
            <a:solidFill>
              <a:schemeClr val="tx1"/>
            </a:solidFill>
            <a:miter lim="800000"/>
            <a:headEnd/>
            <a:tailEnd/>
          </a:ln>
        </p:spPr>
        <p:txBody>
          <a:bodyPr wrap="none" anchor="ctr"/>
          <a:lstStyle/>
          <a:p>
            <a:pPr algn="ctr"/>
            <a:endParaRPr lang="ja-JP" altLang="en-US" dirty="0"/>
          </a:p>
        </p:txBody>
      </p:sp>
      <p:sp>
        <p:nvSpPr>
          <p:cNvPr id="25" name="正方形/長方形 24"/>
          <p:cNvSpPr/>
          <p:nvPr/>
        </p:nvSpPr>
        <p:spPr>
          <a:xfrm>
            <a:off x="4716016" y="3068960"/>
            <a:ext cx="4248472" cy="33123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Text Box 57"/>
          <p:cNvSpPr txBox="1">
            <a:spLocks noChangeArrowheads="1"/>
          </p:cNvSpPr>
          <p:nvPr/>
        </p:nvSpPr>
        <p:spPr bwMode="auto">
          <a:xfrm>
            <a:off x="4932040" y="5644800"/>
            <a:ext cx="2160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クライアント</a:t>
            </a:r>
          </a:p>
        </p:txBody>
      </p:sp>
      <p:sp>
        <p:nvSpPr>
          <p:cNvPr id="27" name="Text Box 59"/>
          <p:cNvSpPr txBox="1">
            <a:spLocks noChangeArrowheads="1"/>
          </p:cNvSpPr>
          <p:nvPr/>
        </p:nvSpPr>
        <p:spPr bwMode="auto">
          <a:xfrm>
            <a:off x="7452320" y="5644800"/>
            <a:ext cx="132990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sz="2800" b="1" dirty="0">
                <a:latin typeface="Arial" charset="0"/>
              </a:rPr>
              <a:t>サーバ</a:t>
            </a:r>
          </a:p>
        </p:txBody>
      </p:sp>
      <p:sp>
        <p:nvSpPr>
          <p:cNvPr id="32" name="Text Box 60"/>
          <p:cNvSpPr txBox="1">
            <a:spLocks noChangeArrowheads="1"/>
          </p:cNvSpPr>
          <p:nvPr/>
        </p:nvSpPr>
        <p:spPr bwMode="auto">
          <a:xfrm>
            <a:off x="6300192" y="3068960"/>
            <a:ext cx="1329876" cy="3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ja-JP" altLang="en-US" dirty="0" smtClean="0">
                <a:latin typeface="Arial" charset="0"/>
              </a:rPr>
              <a:t>計算機</a:t>
            </a:r>
            <a:endParaRPr lang="en-US" altLang="ja-JP" dirty="0">
              <a:latin typeface="Arial" charset="0"/>
            </a:endParaRPr>
          </a:p>
        </p:txBody>
      </p:sp>
      <p:sp>
        <p:nvSpPr>
          <p:cNvPr id="33" name="右矢印 32"/>
          <p:cNvSpPr/>
          <p:nvPr/>
        </p:nvSpPr>
        <p:spPr>
          <a:xfrm>
            <a:off x="5940152" y="3688702"/>
            <a:ext cx="2073384" cy="697359"/>
          </a:xfrm>
          <a:prstGeom prst="rightArrow">
            <a:avLst/>
          </a:prstGeom>
          <a:solidFill>
            <a:srgbClr val="66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サービスを要求</a:t>
            </a:r>
          </a:p>
        </p:txBody>
      </p:sp>
      <p:sp>
        <p:nvSpPr>
          <p:cNvPr id="34" name="左矢印 33"/>
          <p:cNvSpPr/>
          <p:nvPr/>
        </p:nvSpPr>
        <p:spPr>
          <a:xfrm>
            <a:off x="5933884" y="4797152"/>
            <a:ext cx="2004141" cy="720080"/>
          </a:xfrm>
          <a:prstGeom prst="leftArrow">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chemeClr val="tx1"/>
                </a:solidFill>
              </a:rPr>
              <a:t>サービスを提供</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376" y="4329100"/>
            <a:ext cx="583393" cy="512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3988" y="4293096"/>
            <a:ext cx="888172" cy="55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lang="ja-JP" altLang="en-US" dirty="0"/>
              <a:t>サーバ</a:t>
            </a:r>
            <a:endParaRPr kumimoji="1" lang="ja-JP" altLang="en-US" dirty="0"/>
          </a:p>
        </p:txBody>
      </p:sp>
      <p:sp>
        <p:nvSpPr>
          <p:cNvPr id="3" name="コンテンツ プレースホルダ 2"/>
          <p:cNvSpPr>
            <a:spLocks noGrp="1"/>
          </p:cNvSpPr>
          <p:nvPr>
            <p:ph idx="1"/>
          </p:nvPr>
        </p:nvSpPr>
        <p:spPr>
          <a:xfrm>
            <a:off x="0" y="836712"/>
            <a:ext cx="9144000" cy="4669979"/>
          </a:xfrm>
        </p:spPr>
        <p:txBody>
          <a:bodyPr/>
          <a:lstStyle/>
          <a:p>
            <a:r>
              <a:rPr lang="ja-JP" altLang="en-US" dirty="0" smtClean="0"/>
              <a:t>原義</a:t>
            </a:r>
            <a:r>
              <a:rPr lang="en-US" altLang="ja-JP" dirty="0" smtClean="0"/>
              <a:t>:</a:t>
            </a:r>
            <a:r>
              <a:rPr lang="ja-JP" altLang="en-US" dirty="0" smtClean="0"/>
              <a:t>提供者</a:t>
            </a:r>
            <a:endParaRPr lang="en-US" altLang="ja-JP" dirty="0" smtClean="0"/>
          </a:p>
          <a:p>
            <a:r>
              <a:rPr lang="ja-JP" altLang="en-US" dirty="0" smtClean="0"/>
              <a:t>ネットワークを通していろいろな機能やサービスを提供する計算機 </a:t>
            </a:r>
            <a:r>
              <a:rPr lang="en-US" altLang="ja-JP" dirty="0" smtClean="0"/>
              <a:t>or </a:t>
            </a:r>
            <a:r>
              <a:rPr lang="ja-JP" altLang="en-US" dirty="0" smtClean="0"/>
              <a:t>ソフトウェア</a:t>
            </a:r>
            <a:endParaRPr lang="en-US" altLang="ja-JP" dirty="0" smtClean="0"/>
          </a:p>
          <a:p>
            <a:endParaRPr kumimoji="1" lang="ja-JP" altLang="en-US"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6"/>
          <p:cNvSpPr txBox="1">
            <a:spLocks noChangeArrowheads="1"/>
          </p:cNvSpPr>
          <p:nvPr/>
        </p:nvSpPr>
        <p:spPr bwMode="auto">
          <a:xfrm>
            <a:off x="144016" y="2714625"/>
            <a:ext cx="8820472" cy="2123658"/>
          </a:xfrm>
          <a:prstGeom prst="rect">
            <a:avLst/>
          </a:prstGeom>
          <a:solidFill>
            <a:srgbClr val="FFFFCC"/>
          </a:solidFill>
          <a:ln w="38100">
            <a:solidFill>
              <a:schemeClr val="tx1"/>
            </a:solidFill>
            <a:miter lim="800000"/>
            <a:headEnd/>
            <a:tailEnd/>
          </a:ln>
        </p:spPr>
        <p:txBody>
          <a:bodyPr wrap="square">
            <a:spAutoFit/>
          </a:bodyPr>
          <a:lstStyle>
            <a:lvl1pPr>
              <a:tabLst>
                <a:tab pos="5429250" algn="l"/>
              </a:tabLst>
              <a:defRPr kumimoji="1">
                <a:solidFill>
                  <a:schemeClr val="tx1"/>
                </a:solidFill>
                <a:latin typeface="Tahoma" pitchFamily="34" charset="0"/>
                <a:ea typeface="ＭＳ Ｐゴシック" charset="-128"/>
              </a:defRPr>
            </a:lvl1pPr>
            <a:lvl2pPr marL="742950" indent="-285750">
              <a:tabLst>
                <a:tab pos="5429250" algn="l"/>
              </a:tabLst>
              <a:defRPr kumimoji="1">
                <a:solidFill>
                  <a:schemeClr val="tx1"/>
                </a:solidFill>
                <a:latin typeface="Tahoma" pitchFamily="34" charset="0"/>
                <a:ea typeface="ＭＳ Ｐゴシック" charset="-128"/>
              </a:defRPr>
            </a:lvl2pPr>
            <a:lvl3pPr marL="1143000" indent="-228600">
              <a:tabLst>
                <a:tab pos="5429250" algn="l"/>
              </a:tabLst>
              <a:defRPr kumimoji="1">
                <a:solidFill>
                  <a:schemeClr val="tx1"/>
                </a:solidFill>
                <a:latin typeface="Tahoma" pitchFamily="34" charset="0"/>
                <a:ea typeface="ＭＳ Ｐゴシック" charset="-128"/>
              </a:defRPr>
            </a:lvl3pPr>
            <a:lvl4pPr marL="1600200" indent="-228600">
              <a:tabLst>
                <a:tab pos="5429250" algn="l"/>
              </a:tabLst>
              <a:defRPr kumimoji="1">
                <a:solidFill>
                  <a:schemeClr val="tx1"/>
                </a:solidFill>
                <a:latin typeface="Tahoma" pitchFamily="34" charset="0"/>
                <a:ea typeface="ＭＳ Ｐゴシック" charset="-128"/>
              </a:defRPr>
            </a:lvl4pPr>
            <a:lvl5pPr marL="2057400" indent="-228600">
              <a:tabLst>
                <a:tab pos="5429250" algn="l"/>
              </a:tabLst>
              <a:defRPr kumimoji="1">
                <a:solidFill>
                  <a:schemeClr val="tx1"/>
                </a:solidFill>
                <a:latin typeface="Tahoma" pitchFamily="34" charset="0"/>
                <a:ea typeface="ＭＳ Ｐゴシック" charset="-128"/>
              </a:defRPr>
            </a:lvl5pPr>
            <a:lvl6pPr marL="25146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6pPr>
            <a:lvl7pPr marL="29718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7pPr>
            <a:lvl8pPr marL="34290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8pPr>
            <a:lvl9pPr marL="3886200" indent="-228600" fontAlgn="base">
              <a:spcBef>
                <a:spcPct val="0"/>
              </a:spcBef>
              <a:spcAft>
                <a:spcPct val="0"/>
              </a:spcAft>
              <a:tabLst>
                <a:tab pos="5429250" algn="l"/>
              </a:tabLst>
              <a:defRPr kumimoji="1">
                <a:solidFill>
                  <a:schemeClr val="tx1"/>
                </a:solidFill>
                <a:latin typeface="Tahoma" pitchFamily="34" charset="0"/>
                <a:ea typeface="ＭＳ Ｐゴシック" charset="-128"/>
              </a:defRPr>
            </a:lvl9pPr>
          </a:lstStyle>
          <a:p>
            <a:pPr>
              <a:spcBef>
                <a:spcPct val="50000"/>
              </a:spcBef>
            </a:pPr>
            <a:r>
              <a:rPr lang="ja-JP" altLang="en-US" sz="2400" dirty="0" smtClean="0">
                <a:latin typeface="+mj-ea"/>
                <a:ea typeface="+mj-ea"/>
              </a:rPr>
              <a:t>例</a:t>
            </a:r>
            <a:endParaRPr lang="ja-JP" altLang="en-US" sz="2400" dirty="0">
              <a:latin typeface="+mj-ea"/>
              <a:ea typeface="+mj-ea"/>
            </a:endParaRPr>
          </a:p>
          <a:p>
            <a:pPr>
              <a:spcBef>
                <a:spcPct val="50000"/>
              </a:spcBef>
            </a:pPr>
            <a:r>
              <a:rPr lang="en-US" altLang="ja-JP" sz="2400" dirty="0">
                <a:latin typeface="+mj-lt"/>
              </a:rPr>
              <a:t>WWW</a:t>
            </a:r>
            <a:r>
              <a:rPr lang="en-US" altLang="ja-JP" sz="2400" dirty="0">
                <a:latin typeface="ＭＳ Ｐゴシック" charset="-128"/>
              </a:rPr>
              <a:t> </a:t>
            </a:r>
            <a:r>
              <a:rPr lang="ja-JP" altLang="en-US" sz="2400" dirty="0">
                <a:latin typeface="+mn-ea"/>
                <a:ea typeface="+mn-ea"/>
              </a:rPr>
              <a:t>コンテンツの</a:t>
            </a:r>
            <a:r>
              <a:rPr lang="ja-JP" altLang="en-US" sz="2400" dirty="0" smtClean="0">
                <a:latin typeface="+mn-ea"/>
                <a:ea typeface="+mn-ea"/>
              </a:rPr>
              <a:t>配信 </a:t>
            </a:r>
            <a:r>
              <a:rPr lang="en-US" altLang="ja-JP" sz="2400" dirty="0" smtClean="0">
                <a:latin typeface="+mj-lt"/>
              </a:rPr>
              <a:t>(</a:t>
            </a:r>
            <a:r>
              <a:rPr lang="ja-JP" altLang="en-US" sz="2400" dirty="0" smtClean="0">
                <a:latin typeface="+mj-ea"/>
                <a:ea typeface="+mj-ea"/>
              </a:rPr>
              <a:t>第</a:t>
            </a:r>
            <a:r>
              <a:rPr lang="ja-JP" altLang="en-US" sz="2400" dirty="0" smtClean="0">
                <a:latin typeface="ＭＳ Ｐゴシック" charset="-128"/>
              </a:rPr>
              <a:t> </a:t>
            </a:r>
            <a:r>
              <a:rPr lang="en-US" altLang="ja-JP" sz="2400" dirty="0" smtClean="0">
                <a:latin typeface="Arial Unicode MS" pitchFamily="50" charset="-128"/>
                <a:ea typeface="Arial Unicode MS" pitchFamily="50" charset="-128"/>
                <a:cs typeface="Arial Unicode MS" pitchFamily="50" charset="-128"/>
              </a:rPr>
              <a:t>10 </a:t>
            </a:r>
            <a:r>
              <a:rPr lang="ja-JP" altLang="en-US" sz="2400" dirty="0" smtClean="0">
                <a:latin typeface="+mj-ea"/>
                <a:ea typeface="+mj-ea"/>
              </a:rPr>
              <a:t>回参照</a:t>
            </a:r>
            <a:r>
              <a:rPr lang="en-US" altLang="ja-JP" sz="2400" dirty="0" smtClean="0">
                <a:latin typeface="+mj-lt"/>
              </a:rPr>
              <a:t>)</a:t>
            </a:r>
            <a:r>
              <a:rPr lang="ja-JP" altLang="en-US" sz="2400" dirty="0" smtClean="0">
                <a:latin typeface="+mj-lt"/>
              </a:rPr>
              <a:t> </a:t>
            </a:r>
            <a:r>
              <a:rPr lang="ja-JP" altLang="en-US" sz="2400" dirty="0" smtClean="0">
                <a:latin typeface="ＭＳ Ｐゴシック" charset="-128"/>
              </a:rPr>
              <a:t>           </a:t>
            </a:r>
            <a:r>
              <a:rPr lang="en-US" altLang="ja-JP" sz="2400" dirty="0" smtClean="0">
                <a:latin typeface="+mj-lt"/>
              </a:rPr>
              <a:t>WWW</a:t>
            </a:r>
            <a:r>
              <a:rPr lang="en-US" altLang="ja-JP" sz="2400" dirty="0" smtClean="0">
                <a:latin typeface="ＭＳ Ｐゴシック" charset="-128"/>
              </a:rPr>
              <a:t> </a:t>
            </a:r>
            <a:r>
              <a:rPr lang="ja-JP" altLang="en-US" sz="2400" dirty="0">
                <a:latin typeface="+mj-ea"/>
                <a:ea typeface="+mj-ea"/>
              </a:rPr>
              <a:t>サーバ</a:t>
            </a:r>
          </a:p>
          <a:p>
            <a:pPr>
              <a:spcBef>
                <a:spcPct val="50000"/>
              </a:spcBef>
            </a:pPr>
            <a:r>
              <a:rPr lang="ja-JP" altLang="en-US" sz="2400" dirty="0">
                <a:latin typeface="+mj-ea"/>
                <a:ea typeface="+mj-ea"/>
              </a:rPr>
              <a:t>メール</a:t>
            </a:r>
            <a:r>
              <a:rPr lang="ja-JP" altLang="en-US" sz="2400" dirty="0" smtClean="0">
                <a:latin typeface="+mj-ea"/>
                <a:ea typeface="+mj-ea"/>
              </a:rPr>
              <a:t>の送受信</a:t>
            </a:r>
            <a:r>
              <a:rPr lang="en-US" altLang="ja-JP" sz="2400" dirty="0"/>
              <a:t>(</a:t>
            </a:r>
            <a:r>
              <a:rPr lang="ja-JP" altLang="en-US" sz="2400" dirty="0">
                <a:latin typeface="+mj-ea"/>
              </a:rPr>
              <a:t>第</a:t>
            </a:r>
            <a:r>
              <a:rPr lang="ja-JP" altLang="en-US" sz="2400" dirty="0">
                <a:latin typeface="ＭＳ Ｐゴシック" charset="-128"/>
              </a:rPr>
              <a:t> </a:t>
            </a:r>
            <a:r>
              <a:rPr lang="en-US" altLang="ja-JP" sz="2400" dirty="0" smtClean="0">
                <a:latin typeface="Arial Unicode MS" pitchFamily="50" charset="-128"/>
                <a:ea typeface="Arial Unicode MS" pitchFamily="50" charset="-128"/>
                <a:cs typeface="Arial Unicode MS" pitchFamily="50" charset="-128"/>
              </a:rPr>
              <a:t>11 </a:t>
            </a:r>
            <a:r>
              <a:rPr lang="ja-JP" altLang="en-US" sz="2400" dirty="0">
                <a:latin typeface="+mj-ea"/>
              </a:rPr>
              <a:t>回参照</a:t>
            </a:r>
            <a:r>
              <a:rPr lang="en-US" altLang="ja-JP" sz="2400" dirty="0" smtClean="0"/>
              <a:t>)</a:t>
            </a:r>
            <a:r>
              <a:rPr lang="ja-JP" altLang="en-US" sz="2400" dirty="0" smtClean="0">
                <a:latin typeface="+mj-ea"/>
                <a:ea typeface="+mj-ea"/>
              </a:rPr>
              <a:t>                メールサーバ</a:t>
            </a:r>
            <a:endParaRPr lang="ja-JP" altLang="en-US" sz="2400" dirty="0">
              <a:latin typeface="+mj-ea"/>
              <a:ea typeface="+mj-ea"/>
            </a:endParaRPr>
          </a:p>
          <a:p>
            <a:pPr>
              <a:spcBef>
                <a:spcPct val="50000"/>
              </a:spcBef>
            </a:pPr>
            <a:r>
              <a:rPr lang="ja-JP" altLang="en-US" sz="2400" dirty="0" smtClean="0">
                <a:latin typeface="+mj-ea"/>
                <a:ea typeface="+mj-ea"/>
              </a:rPr>
              <a:t>ホスト名</a:t>
            </a:r>
            <a:r>
              <a:rPr lang="ja-JP" altLang="en-US" sz="2400" dirty="0">
                <a:latin typeface="+mj-ea"/>
                <a:ea typeface="+mj-ea"/>
              </a:rPr>
              <a:t>と</a:t>
            </a:r>
            <a:r>
              <a:rPr lang="ja-JP" altLang="en-US" sz="2400" dirty="0" smtClean="0">
                <a:latin typeface="Arial" charset="0"/>
              </a:rPr>
              <a:t> </a:t>
            </a:r>
            <a:r>
              <a:rPr lang="en-US" altLang="ja-JP" sz="2400" dirty="0">
                <a:latin typeface="+mj-lt"/>
              </a:rPr>
              <a:t>IP</a:t>
            </a:r>
            <a:r>
              <a:rPr lang="en-US" altLang="ja-JP" sz="2400" dirty="0">
                <a:latin typeface="ＭＳ Ｐゴシック" charset="-128"/>
              </a:rPr>
              <a:t> </a:t>
            </a:r>
            <a:r>
              <a:rPr lang="ja-JP" altLang="en-US" sz="2400" dirty="0">
                <a:latin typeface="+mj-ea"/>
                <a:ea typeface="+mj-ea"/>
              </a:rPr>
              <a:t>アドレス</a:t>
            </a:r>
            <a:r>
              <a:rPr lang="ja-JP" altLang="en-US" sz="2400" dirty="0" smtClean="0">
                <a:latin typeface="+mj-ea"/>
                <a:ea typeface="+mj-ea"/>
              </a:rPr>
              <a:t>の</a:t>
            </a:r>
            <a:r>
              <a:rPr lang="ja-JP" altLang="en-US" sz="2400" dirty="0">
                <a:latin typeface="+mj-ea"/>
                <a:ea typeface="+mj-ea"/>
              </a:rPr>
              <a:t>対応付け</a:t>
            </a:r>
            <a:r>
              <a:rPr lang="en-US" altLang="ja-JP" sz="2400" dirty="0" smtClean="0">
                <a:latin typeface="Arial" charset="0"/>
              </a:rPr>
              <a:t>(</a:t>
            </a:r>
            <a:r>
              <a:rPr lang="ja-JP" altLang="en-US" sz="2400" dirty="0" smtClean="0">
                <a:latin typeface="+mj-ea"/>
                <a:ea typeface="+mj-ea"/>
              </a:rPr>
              <a:t>第</a:t>
            </a:r>
            <a:r>
              <a:rPr lang="ja-JP" altLang="en-US" sz="2400" dirty="0" smtClean="0">
                <a:latin typeface="Arial" charset="0"/>
              </a:rPr>
              <a:t> </a:t>
            </a:r>
            <a:r>
              <a:rPr lang="en-US" altLang="ja-JP" sz="2400" dirty="0" smtClean="0">
                <a:latin typeface="Arial" charset="0"/>
              </a:rPr>
              <a:t>4 </a:t>
            </a:r>
            <a:r>
              <a:rPr lang="ja-JP" altLang="en-US" sz="2400" dirty="0" smtClean="0">
                <a:latin typeface="+mj-ea"/>
                <a:ea typeface="+mj-ea"/>
              </a:rPr>
              <a:t>回</a:t>
            </a:r>
            <a:r>
              <a:rPr lang="ja-JP" altLang="en-US" sz="2400" dirty="0">
                <a:latin typeface="+mj-ea"/>
                <a:ea typeface="+mj-ea"/>
              </a:rPr>
              <a:t>参照</a:t>
            </a:r>
            <a:r>
              <a:rPr lang="en-US" altLang="ja-JP" sz="2400" dirty="0">
                <a:latin typeface="Arial" charset="0"/>
              </a:rPr>
              <a:t>)</a:t>
            </a:r>
            <a:r>
              <a:rPr lang="ja-JP" altLang="en-US" sz="2400" dirty="0">
                <a:latin typeface="Arial" charset="0"/>
              </a:rPr>
              <a:t> </a:t>
            </a:r>
            <a:r>
              <a:rPr lang="ja-JP" altLang="en-US" sz="2400" dirty="0" smtClean="0">
                <a:latin typeface="Arial" charset="0"/>
              </a:rPr>
              <a:t> </a:t>
            </a:r>
            <a:r>
              <a:rPr lang="en-US" altLang="ja-JP" sz="2400" dirty="0" smtClean="0">
                <a:latin typeface="ＭＳ Ｐゴシック" charset="-128"/>
              </a:rPr>
              <a:t>DNS </a:t>
            </a:r>
            <a:r>
              <a:rPr lang="ja-JP" altLang="en-US" sz="2400" dirty="0">
                <a:latin typeface="Arial" charset="0"/>
              </a:rPr>
              <a:t>サーバ</a:t>
            </a:r>
            <a:endParaRPr lang="ja-JP" altLang="en-US" sz="2400" dirty="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lstStyle/>
          <a:p>
            <a:r>
              <a:rPr kumimoji="1" lang="ja-JP" altLang="en-US" dirty="0" smtClean="0"/>
              <a:t>クライアント</a:t>
            </a:r>
            <a:endParaRPr kumimoji="1" lang="ja-JP" altLang="en-US" dirty="0"/>
          </a:p>
        </p:txBody>
      </p:sp>
      <p:sp>
        <p:nvSpPr>
          <p:cNvPr id="3" name="コンテンツ プレースホルダ 2"/>
          <p:cNvSpPr>
            <a:spLocks noGrp="1"/>
          </p:cNvSpPr>
          <p:nvPr>
            <p:ph idx="1"/>
          </p:nvPr>
        </p:nvSpPr>
        <p:spPr>
          <a:xfrm>
            <a:off x="0" y="908720"/>
            <a:ext cx="9144000" cy="4525963"/>
          </a:xfrm>
        </p:spPr>
        <p:txBody>
          <a:bodyPr/>
          <a:lstStyle/>
          <a:p>
            <a:r>
              <a:rPr lang="ja-JP" altLang="en-US" dirty="0" smtClean="0"/>
              <a:t>原義</a:t>
            </a:r>
            <a:r>
              <a:rPr lang="en-US" altLang="ja-JP" dirty="0" smtClean="0"/>
              <a:t>:</a:t>
            </a:r>
            <a:r>
              <a:rPr lang="ja-JP" altLang="en-US" dirty="0" smtClean="0"/>
              <a:t>顧客</a:t>
            </a:r>
            <a:endParaRPr lang="en-US" altLang="ja-JP" dirty="0" smtClean="0"/>
          </a:p>
          <a:p>
            <a:r>
              <a:rPr lang="ja-JP" altLang="en-US" dirty="0" smtClean="0"/>
              <a:t>サーバが提供するサービスなどを利用する</a:t>
            </a:r>
            <a:br>
              <a:rPr lang="ja-JP" altLang="en-US" dirty="0" smtClean="0"/>
            </a:br>
            <a:r>
              <a:rPr lang="ja-JP" altLang="en-US" dirty="0" smtClean="0"/>
              <a:t>計算機 </a:t>
            </a:r>
            <a:r>
              <a:rPr lang="en-US" altLang="ja-JP" dirty="0" smtClean="0"/>
              <a:t>or </a:t>
            </a:r>
            <a:r>
              <a:rPr lang="ja-JP" altLang="en-US" dirty="0" smtClean="0"/>
              <a:t>ソフトウェア</a:t>
            </a:r>
            <a:endParaRPr lang="en-US" altLang="ja-JP" dirty="0" smtClean="0"/>
          </a:p>
          <a:p>
            <a:endParaRPr lang="en-US" altLang="ja-JP" dirty="0"/>
          </a:p>
        </p:txBody>
      </p:sp>
      <p:cxnSp>
        <p:nvCxnSpPr>
          <p:cNvPr id="4" name="直線コネクタ 3"/>
          <p:cNvCxnSpPr/>
          <p:nvPr/>
        </p:nvCxnSpPr>
        <p:spPr>
          <a:xfrm>
            <a:off x="0" y="836712"/>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Box 7"/>
          <p:cNvSpPr txBox="1">
            <a:spLocks noChangeArrowheads="1"/>
          </p:cNvSpPr>
          <p:nvPr/>
        </p:nvSpPr>
        <p:spPr bwMode="auto">
          <a:xfrm>
            <a:off x="251520" y="2728079"/>
            <a:ext cx="8712968" cy="4031873"/>
          </a:xfrm>
          <a:prstGeom prst="rect">
            <a:avLst/>
          </a:prstGeom>
          <a:solidFill>
            <a:srgbClr val="FFFFCC"/>
          </a:solidFill>
          <a:ln w="38100">
            <a:solidFill>
              <a:schemeClr val="tx1"/>
            </a:solidFill>
            <a:miter lim="800000"/>
            <a:headEnd/>
            <a:tailEnd/>
          </a:ln>
          <a:effectLst/>
        </p:spPr>
        <p:txBody>
          <a:bodyPr wrap="square">
            <a:spAutoFit/>
          </a:bodyPr>
          <a:lstStyle/>
          <a:p>
            <a:pPr fontAlgn="auto">
              <a:spcBef>
                <a:spcPct val="50000"/>
              </a:spcBef>
              <a:spcAft>
                <a:spcPts val="0"/>
              </a:spcAft>
              <a:tabLst>
                <a:tab pos="4286250" algn="l"/>
              </a:tabLst>
              <a:defRPr/>
            </a:pPr>
            <a:r>
              <a:rPr lang="ja-JP" altLang="en-US" sz="2800" dirty="0" smtClean="0">
                <a:latin typeface="+mj-ea"/>
                <a:ea typeface="+mj-ea"/>
              </a:rPr>
              <a:t>例</a:t>
            </a:r>
            <a:endParaRPr lang="ja-JP" altLang="en-US" sz="2800" dirty="0">
              <a:latin typeface="ＭＳ Ｐゴシック" pitchFamily="50" charset="-128"/>
              <a:ea typeface="+mn-ea"/>
            </a:endParaRPr>
          </a:p>
          <a:p>
            <a:pPr fontAlgn="auto">
              <a:spcBef>
                <a:spcPct val="50000"/>
              </a:spcBef>
              <a:spcAft>
                <a:spcPts val="0"/>
              </a:spcAft>
              <a:tabLst>
                <a:tab pos="4286250" algn="l"/>
              </a:tabLst>
              <a:defRPr/>
            </a:pPr>
            <a:r>
              <a:rPr lang="en-US" altLang="ja-JP" sz="2400" dirty="0">
                <a:ea typeface="+mn-ea"/>
              </a:rPr>
              <a:t>WWW</a:t>
            </a:r>
            <a:r>
              <a:rPr lang="en-US" altLang="ja-JP" sz="2400" dirty="0">
                <a:latin typeface="ＭＳ Ｐゴシック" pitchFamily="50" charset="-128"/>
                <a:ea typeface="+mn-ea"/>
              </a:rPr>
              <a:t> </a:t>
            </a:r>
            <a:r>
              <a:rPr lang="ja-JP" altLang="en-US" sz="2400" dirty="0">
                <a:latin typeface="ＭＳ Ｐゴシック" pitchFamily="50" charset="-128"/>
                <a:ea typeface="+mn-ea"/>
              </a:rPr>
              <a:t>コンテンツの閲覧       </a:t>
            </a:r>
            <a:r>
              <a:rPr lang="ja-JP" altLang="en-US" sz="2400" dirty="0" smtClean="0">
                <a:latin typeface="ＭＳ Ｐゴシック" pitchFamily="50" charset="-128"/>
                <a:ea typeface="+mn-ea"/>
              </a:rPr>
              <a:t>ブラウザ </a:t>
            </a:r>
            <a:endParaRPr lang="en-US" altLang="ja-JP" sz="2400" dirty="0">
              <a:latin typeface="ＭＳ Ｐゴシック" pitchFamily="50" charset="-128"/>
              <a:ea typeface="+mn-ea"/>
            </a:endParaRPr>
          </a:p>
          <a:p>
            <a:pPr fontAlgn="auto">
              <a:spcBef>
                <a:spcPct val="50000"/>
              </a:spcBef>
              <a:spcAft>
                <a:spcPts val="0"/>
              </a:spcAft>
              <a:tabLst>
                <a:tab pos="4286250" algn="l"/>
              </a:tabLst>
              <a:defRPr/>
            </a:pPr>
            <a:r>
              <a:rPr lang="ja-JP" altLang="en-US" sz="2400" dirty="0">
                <a:latin typeface="ＭＳ Ｐゴシック" pitchFamily="50" charset="-128"/>
                <a:ea typeface="+mn-ea"/>
              </a:rPr>
              <a:t>　　　　　　　　　　　　     </a:t>
            </a:r>
            <a:r>
              <a:rPr lang="en-US" altLang="ja-JP" sz="2400" dirty="0" smtClean="0"/>
              <a:t>(</a:t>
            </a:r>
            <a:r>
              <a:rPr lang="en-US" altLang="ja-JP" sz="2400" dirty="0" smtClean="0">
                <a:ea typeface="+mn-ea"/>
              </a:rPr>
              <a:t>IE, Safari, </a:t>
            </a:r>
            <a:r>
              <a:rPr lang="en-US" altLang="ja-JP" sz="2400" dirty="0" err="1" smtClean="0">
                <a:ea typeface="+mn-ea"/>
              </a:rPr>
              <a:t>iceweasel</a:t>
            </a:r>
            <a:r>
              <a:rPr lang="en-US" altLang="ja-JP" sz="2400" dirty="0" smtClean="0">
                <a:ea typeface="+mn-ea"/>
              </a:rPr>
              <a:t> </a:t>
            </a:r>
            <a:r>
              <a:rPr lang="ja-JP" altLang="en-US" sz="2400" dirty="0" smtClean="0">
                <a:latin typeface="ＭＳ Ｐゴシック" pitchFamily="50" charset="-128"/>
                <a:ea typeface="+mn-ea"/>
              </a:rPr>
              <a:t>など</a:t>
            </a:r>
            <a:r>
              <a:rPr lang="en-US" altLang="ja-JP" sz="2400" dirty="0"/>
              <a:t>)</a:t>
            </a:r>
            <a:endParaRPr lang="ja-JP" altLang="en-US" sz="2400" dirty="0">
              <a:ea typeface="+mn-ea"/>
            </a:endParaRPr>
          </a:p>
          <a:p>
            <a:pPr fontAlgn="auto">
              <a:spcBef>
                <a:spcPct val="50000"/>
              </a:spcBef>
              <a:spcAft>
                <a:spcPts val="0"/>
              </a:spcAft>
              <a:tabLst>
                <a:tab pos="4286250" algn="l"/>
              </a:tabLst>
              <a:defRPr/>
            </a:pPr>
            <a:r>
              <a:rPr lang="ja-JP" altLang="en-US" sz="2400" dirty="0">
                <a:latin typeface="ＭＳ Ｐゴシック" pitchFamily="50" charset="-128"/>
                <a:ea typeface="+mn-ea"/>
              </a:rPr>
              <a:t>メールの送受信          </a:t>
            </a:r>
            <a:r>
              <a:rPr lang="ja-JP" altLang="en-US" sz="2400" dirty="0" smtClean="0">
                <a:latin typeface="ＭＳ Ｐゴシック" pitchFamily="50" charset="-128"/>
                <a:ea typeface="+mn-ea"/>
              </a:rPr>
              <a:t>           メーラ</a:t>
            </a:r>
            <a:endParaRPr lang="ja-JP" altLang="en-US" sz="2400" dirty="0">
              <a:latin typeface="ＭＳ Ｐゴシック" pitchFamily="50" charset="-128"/>
              <a:ea typeface="+mn-ea"/>
            </a:endParaRPr>
          </a:p>
          <a:p>
            <a:pPr fontAlgn="auto">
              <a:spcBef>
                <a:spcPts val="0"/>
              </a:spcBef>
              <a:spcAft>
                <a:spcPts val="0"/>
              </a:spcAft>
              <a:tabLst>
                <a:tab pos="4286250" algn="l"/>
              </a:tabLst>
              <a:defRPr/>
            </a:pPr>
            <a:r>
              <a:rPr lang="ja-JP" altLang="en-US" sz="2400" dirty="0">
                <a:ea typeface="+mn-ea"/>
              </a:rPr>
              <a:t>                                     </a:t>
            </a:r>
            <a:r>
              <a:rPr lang="en-US" altLang="ja-JP" sz="2400" dirty="0" smtClean="0">
                <a:ea typeface="+mn-ea"/>
              </a:rPr>
              <a:t>(</a:t>
            </a:r>
            <a:r>
              <a:rPr lang="en-US" altLang="ja-JP" sz="2400" dirty="0">
                <a:ea typeface="+mn-ea"/>
              </a:rPr>
              <a:t>T</a:t>
            </a:r>
            <a:r>
              <a:rPr lang="en-US" altLang="ja-JP" sz="2400" dirty="0" smtClean="0">
                <a:ea typeface="+mn-ea"/>
              </a:rPr>
              <a:t>hunderbird, Windows Live, Mail </a:t>
            </a:r>
            <a:r>
              <a:rPr lang="ja-JP" altLang="en-US" sz="2400" dirty="0" smtClean="0">
                <a:latin typeface="ＭＳ Ｐゴシック" pitchFamily="50" charset="-128"/>
                <a:ea typeface="+mn-ea"/>
              </a:rPr>
              <a:t>など</a:t>
            </a:r>
            <a:r>
              <a:rPr lang="en-US" altLang="ja-JP" sz="2400" dirty="0" smtClean="0">
                <a:ea typeface="+mn-ea"/>
              </a:rPr>
              <a:t>)</a:t>
            </a:r>
          </a:p>
          <a:p>
            <a:pPr fontAlgn="auto">
              <a:spcBef>
                <a:spcPts val="0"/>
              </a:spcBef>
              <a:spcAft>
                <a:spcPts val="0"/>
              </a:spcAft>
              <a:tabLst>
                <a:tab pos="4286250" algn="l"/>
              </a:tabLst>
              <a:defRPr/>
            </a:pPr>
            <a:endParaRPr lang="en-US" altLang="ja-JP" sz="2400" dirty="0" smtClean="0">
              <a:latin typeface="ＭＳ Ｐゴシック" pitchFamily="50" charset="-128"/>
              <a:ea typeface="+mn-ea"/>
            </a:endParaRPr>
          </a:p>
          <a:p>
            <a:pPr fontAlgn="auto">
              <a:spcBef>
                <a:spcPts val="0"/>
              </a:spcBef>
              <a:spcAft>
                <a:spcPts val="0"/>
              </a:spcAft>
              <a:tabLst>
                <a:tab pos="4286250" algn="l"/>
              </a:tabLst>
              <a:defRPr/>
            </a:pPr>
            <a:r>
              <a:rPr lang="ja-JP" altLang="en-US" sz="2400" dirty="0" smtClean="0">
                <a:latin typeface="ＭＳ Ｐゴシック" pitchFamily="50" charset="-128"/>
                <a:ea typeface="+mn-ea"/>
              </a:rPr>
              <a:t>上記のような</a:t>
            </a:r>
            <a:r>
              <a:rPr lang="en-US" altLang="ja-JP" sz="2400" dirty="0" smtClean="0">
                <a:latin typeface="ＭＳ Ｐゴシック" pitchFamily="50" charset="-128"/>
                <a:ea typeface="+mn-ea"/>
              </a:rPr>
              <a:t> </a:t>
            </a:r>
            <a:r>
              <a:rPr lang="ja-JP" altLang="en-US" sz="2400" dirty="0" smtClean="0">
                <a:latin typeface="ＭＳ Ｐゴシック" pitchFamily="50" charset="-128"/>
                <a:ea typeface="+mn-ea"/>
              </a:rPr>
              <a:t>ネットワーク</a:t>
            </a:r>
            <a:r>
              <a:rPr lang="ja-JP" altLang="en-US" sz="2400" dirty="0" smtClean="0">
                <a:latin typeface="ＭＳ Ｐゴシック" pitchFamily="50" charset="-128"/>
                <a:ea typeface="+mn-ea"/>
              </a:rPr>
              <a:t>を</a:t>
            </a:r>
            <a:r>
              <a:rPr lang="ja-JP" altLang="en-US" sz="2400" dirty="0" smtClean="0">
                <a:latin typeface="ＭＳ Ｐゴシック" pitchFamily="50" charset="-128"/>
              </a:rPr>
              <a:t>使うソフトウェア・サーバの多くは</a:t>
            </a:r>
            <a:r>
              <a:rPr lang="en-US" altLang="ja-JP" sz="2400" dirty="0" smtClean="0">
                <a:latin typeface="ＭＳ Ｐゴシック" pitchFamily="50" charset="-128"/>
              </a:rPr>
              <a:t>DNS </a:t>
            </a:r>
            <a:r>
              <a:rPr lang="ja-JP" altLang="en-US" sz="2400" dirty="0" smtClean="0">
                <a:latin typeface="ＭＳ Ｐゴシック" pitchFamily="50" charset="-128"/>
              </a:rPr>
              <a:t>サーバのクライアント</a:t>
            </a:r>
            <a:r>
              <a:rPr lang="en-US" altLang="ja-JP" sz="2400" dirty="0" smtClean="0">
                <a:latin typeface="ＭＳ Ｐゴシック" pitchFamily="50" charset="-128"/>
                <a:ea typeface="+mn-ea"/>
              </a:rPr>
              <a:t/>
            </a:r>
            <a:br>
              <a:rPr lang="en-US" altLang="ja-JP" sz="2400" dirty="0" smtClean="0">
                <a:latin typeface="ＭＳ Ｐゴシック" pitchFamily="50" charset="-128"/>
                <a:ea typeface="+mn-ea"/>
              </a:rPr>
            </a:br>
            <a:r>
              <a:rPr lang="en-US" altLang="ja-JP" sz="2400" smtClean="0">
                <a:latin typeface="ＭＳ Ｐゴシック" pitchFamily="50" charset="-128"/>
                <a:ea typeface="+mn-ea"/>
              </a:rPr>
              <a:t>                                 </a:t>
            </a:r>
            <a:r>
              <a:rPr lang="ja-JP" altLang="en-US" sz="2400" smtClean="0">
                <a:latin typeface="ＭＳ Ｐゴシック" pitchFamily="50" charset="-128"/>
                <a:ea typeface="+mn-ea"/>
              </a:rPr>
              <a:t> </a:t>
            </a:r>
            <a:r>
              <a:rPr lang="en-US" altLang="ja-JP" sz="2400" smtClean="0">
                <a:latin typeface="ＭＳ Ｐゴシック" pitchFamily="50" charset="-128"/>
                <a:ea typeface="+mn-ea"/>
              </a:rPr>
              <a:t>(</a:t>
            </a:r>
            <a:r>
              <a:rPr lang="ja-JP" altLang="en-US" sz="2400" smtClean="0">
                <a:latin typeface="ＭＳ Ｐゴシック" pitchFamily="50" charset="-128"/>
                <a:ea typeface="+mn-ea"/>
              </a:rPr>
              <a:t>メールサーバ など</a:t>
            </a:r>
            <a:r>
              <a:rPr lang="en-US" altLang="ja-JP" sz="2400" smtClean="0">
                <a:latin typeface="ＭＳ Ｐゴシック" pitchFamily="50" charset="-128"/>
                <a:ea typeface="+mn-ea"/>
              </a:rPr>
              <a:t>)</a:t>
            </a:r>
            <a:endParaRPr lang="en-US" altLang="ja-JP" sz="2400" dirty="0">
              <a:latin typeface="ＭＳ Ｐゴシック" pitchFamily="50" charset="-128"/>
              <a:ea typeface="+mn-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rmAutofit fontScale="90000"/>
          </a:bodyPr>
          <a:lstStyle/>
          <a:p>
            <a:r>
              <a:rPr lang="ja-JP" altLang="en-US" dirty="0" smtClean="0"/>
              <a:t>サーバ・クライアントシステムの例</a:t>
            </a:r>
            <a:r>
              <a:rPr lang="en-US" altLang="ja-JP" dirty="0" smtClean="0"/>
              <a:t>:</a:t>
            </a:r>
            <a:br>
              <a:rPr lang="en-US" altLang="ja-JP" dirty="0" smtClean="0"/>
            </a:br>
            <a:r>
              <a:rPr lang="en-US" altLang="ja-JP" dirty="0" smtClean="0"/>
              <a:t>Web </a:t>
            </a:r>
            <a:r>
              <a:rPr lang="ja-JP" altLang="en-US" dirty="0" smtClean="0"/>
              <a:t>コンテンツの閲覧</a:t>
            </a:r>
            <a:endParaRPr kumimoji="1" lang="ja-JP" altLang="en-US" dirty="0"/>
          </a:p>
        </p:txBody>
      </p:sp>
      <p:sp>
        <p:nvSpPr>
          <p:cNvPr id="19" name="コンテンツ プレースホルダ 2"/>
          <p:cNvSpPr>
            <a:spLocks noGrp="1"/>
          </p:cNvSpPr>
          <p:nvPr>
            <p:ph idx="1"/>
          </p:nvPr>
        </p:nvSpPr>
        <p:spPr>
          <a:xfrm>
            <a:off x="457200" y="1124744"/>
            <a:ext cx="8229600" cy="4525963"/>
          </a:xfrm>
        </p:spPr>
        <p:txBody>
          <a:bodyPr/>
          <a:lstStyle/>
          <a:p>
            <a:endParaRPr lang="ja-JP" altLang="en-US" dirty="0" smtClean="0"/>
          </a:p>
        </p:txBody>
      </p:sp>
      <p:sp>
        <p:nvSpPr>
          <p:cNvPr id="20" name="Rectangle 5"/>
          <p:cNvSpPr>
            <a:spLocks noChangeArrowheads="1"/>
          </p:cNvSpPr>
          <p:nvPr/>
        </p:nvSpPr>
        <p:spPr bwMode="auto">
          <a:xfrm>
            <a:off x="214313" y="1662113"/>
            <a:ext cx="4519612" cy="5105400"/>
          </a:xfrm>
          <a:prstGeom prst="rect">
            <a:avLst/>
          </a:prstGeom>
          <a:solidFill>
            <a:srgbClr val="CCFFCC"/>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1" name="Rectangle 6"/>
          <p:cNvSpPr>
            <a:spLocks noChangeArrowheads="1"/>
          </p:cNvSpPr>
          <p:nvPr/>
        </p:nvSpPr>
        <p:spPr bwMode="auto">
          <a:xfrm>
            <a:off x="4921250" y="1662113"/>
            <a:ext cx="4114800" cy="5105400"/>
          </a:xfrm>
          <a:prstGeom prst="rect">
            <a:avLst/>
          </a:prstGeom>
          <a:solidFill>
            <a:srgbClr val="FFCCFF"/>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2" name="AutoShape 8"/>
          <p:cNvSpPr>
            <a:spLocks noChangeArrowheads="1"/>
          </p:cNvSpPr>
          <p:nvPr/>
        </p:nvSpPr>
        <p:spPr bwMode="auto">
          <a:xfrm>
            <a:off x="2339975" y="2878832"/>
            <a:ext cx="4267200" cy="838200"/>
          </a:xfrm>
          <a:prstGeom prst="rightArrow">
            <a:avLst>
              <a:gd name="adj1" fmla="val 56435"/>
              <a:gd name="adj2" fmla="val 60219"/>
            </a:avLst>
          </a:prstGeom>
          <a:solidFill>
            <a:srgbClr val="66FFFF"/>
          </a:solidFill>
          <a:ln w="38100">
            <a:solidFill>
              <a:schemeClr val="tx1"/>
            </a:solidFill>
            <a:miter lim="800000"/>
            <a:headEnd/>
            <a:tailEnd/>
          </a:ln>
        </p:spPr>
        <p:txBody>
          <a:bodyPr wrap="none" anchor="ctr"/>
          <a:lstStyle/>
          <a:p>
            <a:pPr algn="ctr"/>
            <a:r>
              <a:rPr lang="en-US" altLang="ja-JP" sz="2000" dirty="0" smtClean="0"/>
              <a:t>/~</a:t>
            </a:r>
            <a:r>
              <a:rPr lang="en-US" altLang="ja-JP" sz="2000" dirty="0" err="1" smtClean="0"/>
              <a:t>inex</a:t>
            </a:r>
            <a:r>
              <a:rPr lang="en-US" altLang="ja-JP" sz="2000" dirty="0" smtClean="0"/>
              <a:t>/index.html </a:t>
            </a:r>
            <a:r>
              <a:rPr lang="ja-JP" altLang="en-US" sz="2000" dirty="0" smtClean="0">
                <a:latin typeface="ＭＳ Ｐゴシック" charset="-128"/>
              </a:rPr>
              <a:t>を要求</a:t>
            </a:r>
            <a:endParaRPr lang="en-US" altLang="ja-JP" sz="2000" dirty="0"/>
          </a:p>
        </p:txBody>
      </p:sp>
      <p:grpSp>
        <p:nvGrpSpPr>
          <p:cNvPr id="23" name="グループ化 22"/>
          <p:cNvGrpSpPr/>
          <p:nvPr/>
        </p:nvGrpSpPr>
        <p:grpSpPr>
          <a:xfrm>
            <a:off x="2195513" y="5038725"/>
            <a:ext cx="4267200" cy="838200"/>
            <a:chOff x="2195513" y="5038725"/>
            <a:chExt cx="4267200" cy="838200"/>
          </a:xfrm>
        </p:grpSpPr>
        <p:sp>
          <p:nvSpPr>
            <p:cNvPr id="24" name="AutoShape 11"/>
            <p:cNvSpPr>
              <a:spLocks noChangeArrowheads="1"/>
            </p:cNvSpPr>
            <p:nvPr/>
          </p:nvSpPr>
          <p:spPr bwMode="auto">
            <a:xfrm flipH="1">
              <a:off x="2195513" y="5038725"/>
              <a:ext cx="4267200" cy="838200"/>
            </a:xfrm>
            <a:prstGeom prst="rightArrow">
              <a:avLst>
                <a:gd name="adj1" fmla="val 56435"/>
                <a:gd name="adj2" fmla="val 60219"/>
              </a:avLst>
            </a:prstGeom>
            <a:solidFill>
              <a:srgbClr val="FFCC66"/>
            </a:solidFill>
            <a:ln w="38100">
              <a:solidFill>
                <a:schemeClr val="tx1"/>
              </a:solidFill>
              <a:miter lim="800000"/>
              <a:headEnd/>
              <a:tailEnd/>
            </a:ln>
          </p:spPr>
          <p:txBody>
            <a:bodyPr wrap="none" anchor="ctr"/>
            <a:lstStyle/>
            <a:p>
              <a:endParaRPr lang="ja-JP" altLang="en-US">
                <a:latin typeface="Tahoma" pitchFamily="34" charset="0"/>
              </a:endParaRPr>
            </a:p>
          </p:txBody>
        </p:sp>
        <p:sp>
          <p:nvSpPr>
            <p:cNvPr id="25" name="Text Box 12"/>
            <p:cNvSpPr txBox="1">
              <a:spLocks noChangeArrowheads="1"/>
            </p:cNvSpPr>
            <p:nvPr/>
          </p:nvSpPr>
          <p:spPr bwMode="auto">
            <a:xfrm>
              <a:off x="2805113" y="5267325"/>
              <a:ext cx="365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smtClean="0">
                  <a:latin typeface="+mn-lt"/>
                </a:rPr>
                <a:t>/~</a:t>
              </a:r>
              <a:r>
                <a:rPr lang="en-US" altLang="ja-JP" sz="2000" dirty="0" err="1" smtClean="0">
                  <a:latin typeface="+mn-lt"/>
                </a:rPr>
                <a:t>inex</a:t>
              </a:r>
              <a:r>
                <a:rPr lang="en-US" altLang="ja-JP" sz="2000" dirty="0" smtClean="0">
                  <a:latin typeface="+mn-lt"/>
                </a:rPr>
                <a:t>/index.html </a:t>
              </a:r>
              <a:r>
                <a:rPr lang="ja-JP" altLang="en-US" sz="2000" dirty="0" smtClean="0">
                  <a:latin typeface="+mj-ea"/>
                  <a:ea typeface="+mj-ea"/>
                </a:rPr>
                <a:t>を提供</a:t>
              </a:r>
              <a:endParaRPr lang="en-US" altLang="ja-JP" sz="2000" dirty="0">
                <a:latin typeface="+mj-ea"/>
                <a:ea typeface="+mj-ea"/>
              </a:endParaRPr>
            </a:p>
          </p:txBody>
        </p:sp>
      </p:grpSp>
      <p:sp>
        <p:nvSpPr>
          <p:cNvPr id="26" name="Text Box 13"/>
          <p:cNvSpPr txBox="1">
            <a:spLocks noChangeArrowheads="1"/>
          </p:cNvSpPr>
          <p:nvPr/>
        </p:nvSpPr>
        <p:spPr bwMode="auto">
          <a:xfrm>
            <a:off x="195263" y="1857375"/>
            <a:ext cx="4519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mn-lt"/>
              </a:rPr>
              <a:t>(1</a:t>
            </a:r>
            <a:r>
              <a:rPr lang="en-US" altLang="ja-JP" sz="2400" dirty="0" smtClean="0">
                <a:latin typeface="+mn-lt"/>
              </a:rPr>
              <a:t>)</a:t>
            </a:r>
            <a:r>
              <a:rPr lang="ja-JP" altLang="en-US" sz="2400" dirty="0" smtClean="0">
                <a:latin typeface="+mn-lt"/>
              </a:rPr>
              <a:t>“ </a:t>
            </a:r>
            <a:r>
              <a:rPr lang="en-US" altLang="ja-JP" sz="2400" dirty="0">
                <a:latin typeface="+mn-lt"/>
              </a:rPr>
              <a:t>http://www.ep.sci.hokudai.ac.jp/~</a:t>
            </a:r>
            <a:r>
              <a:rPr lang="en-US" altLang="ja-JP" sz="2400" dirty="0" err="1" smtClean="0">
                <a:latin typeface="+mn-lt"/>
              </a:rPr>
              <a:t>inex</a:t>
            </a:r>
            <a:r>
              <a:rPr lang="en-US" altLang="ja-JP" sz="2400" dirty="0" smtClean="0">
                <a:latin typeface="+mn-lt"/>
              </a:rPr>
              <a:t>/index.html” </a:t>
            </a:r>
            <a:r>
              <a:rPr lang="ja-JP" altLang="en-US" sz="2400" dirty="0">
                <a:latin typeface="+mj-ea"/>
                <a:ea typeface="+mj-ea"/>
              </a:rPr>
              <a:t>を要求</a:t>
            </a:r>
            <a:r>
              <a:rPr lang="en-US" altLang="ja-JP" sz="2400" dirty="0">
                <a:latin typeface="+mj-ea"/>
                <a:ea typeface="+mj-ea"/>
              </a:rPr>
              <a:t>. </a:t>
            </a:r>
            <a:endParaRPr lang="ja-JP" altLang="en-US" sz="2400" dirty="0">
              <a:latin typeface="+mj-ea"/>
              <a:ea typeface="+mj-ea"/>
            </a:endParaRPr>
          </a:p>
        </p:txBody>
      </p:sp>
      <p:sp>
        <p:nvSpPr>
          <p:cNvPr id="27" name="Text Box 15"/>
          <p:cNvSpPr txBox="1">
            <a:spLocks noChangeArrowheads="1"/>
          </p:cNvSpPr>
          <p:nvPr/>
        </p:nvSpPr>
        <p:spPr bwMode="auto">
          <a:xfrm>
            <a:off x="4997450" y="3605213"/>
            <a:ext cx="4038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mn-lt"/>
              </a:rPr>
              <a:t>(2</a:t>
            </a:r>
            <a:r>
              <a:rPr lang="en-US" altLang="ja-JP" sz="2400" dirty="0" smtClean="0">
                <a:latin typeface="+mn-lt"/>
              </a:rPr>
              <a:t>) </a:t>
            </a:r>
            <a:r>
              <a:rPr lang="ja-JP" altLang="en-US" sz="2400" dirty="0" smtClean="0">
                <a:latin typeface="+mn-lt"/>
              </a:rPr>
              <a:t>要求されたものがあるかを確認</a:t>
            </a:r>
            <a:r>
              <a:rPr lang="en-US" altLang="ja-JP" sz="2400" dirty="0" smtClean="0">
                <a:latin typeface="+mn-lt"/>
              </a:rPr>
              <a:t>,  </a:t>
            </a:r>
            <a:r>
              <a:rPr lang="ja-JP" altLang="en-US" sz="2400" dirty="0" smtClean="0">
                <a:latin typeface="+mn-lt"/>
              </a:rPr>
              <a:t>あれば“</a:t>
            </a:r>
            <a:r>
              <a:rPr lang="en-US" altLang="ja-JP" sz="2400" dirty="0">
                <a:latin typeface="+mn-lt"/>
              </a:rPr>
              <a:t>/~</a:t>
            </a:r>
            <a:r>
              <a:rPr lang="en-US" altLang="ja-JP" sz="2400" dirty="0" err="1">
                <a:latin typeface="+mn-lt"/>
              </a:rPr>
              <a:t>inex</a:t>
            </a:r>
            <a:r>
              <a:rPr lang="en-US" altLang="ja-JP" sz="2400" dirty="0">
                <a:latin typeface="+mn-lt"/>
              </a:rPr>
              <a:t>/index.html” </a:t>
            </a:r>
            <a:r>
              <a:rPr lang="ja-JP" altLang="en-US" sz="2400" dirty="0" smtClean="0">
                <a:latin typeface="+mn-lt"/>
              </a:rPr>
              <a:t>を</a:t>
            </a:r>
            <a:r>
              <a:rPr lang="ja-JP" altLang="en-US" sz="2400" dirty="0">
                <a:latin typeface="+mn-lt"/>
              </a:rPr>
              <a:t>提供</a:t>
            </a:r>
            <a:r>
              <a:rPr lang="en-US" altLang="ja-JP" sz="2400" dirty="0" smtClean="0">
                <a:latin typeface="ＭＳ Ｐゴシック" charset="-128"/>
              </a:rPr>
              <a:t>.</a:t>
            </a:r>
            <a:endParaRPr lang="en-US" altLang="ja-JP" sz="2400" dirty="0">
              <a:latin typeface="Arial" charset="0"/>
            </a:endParaRPr>
          </a:p>
        </p:txBody>
      </p:sp>
      <p:sp>
        <p:nvSpPr>
          <p:cNvPr id="28" name="Text Box 16"/>
          <p:cNvSpPr txBox="1">
            <a:spLocks noChangeArrowheads="1"/>
          </p:cNvSpPr>
          <p:nvPr/>
        </p:nvSpPr>
        <p:spPr bwMode="auto">
          <a:xfrm>
            <a:off x="5378450" y="1196975"/>
            <a:ext cx="3352800" cy="730250"/>
          </a:xfrm>
          <a:prstGeom prst="rect">
            <a:avLst/>
          </a:prstGeom>
          <a:solidFill>
            <a:srgbClr val="FFCCFF"/>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en-US" altLang="ja-JP" sz="2000" dirty="0">
                <a:latin typeface="Arial" charset="0"/>
              </a:rPr>
              <a:t>www.ep.sci.hokudai.ac.jp</a:t>
            </a:r>
          </a:p>
          <a:p>
            <a:pPr algn="ctr"/>
            <a:r>
              <a:rPr lang="en-US" altLang="ja-JP" sz="2000" dirty="0">
                <a:latin typeface="Arial" charset="0"/>
              </a:rPr>
              <a:t>[</a:t>
            </a:r>
            <a:r>
              <a:rPr lang="en-US" altLang="ja-JP" sz="2000" dirty="0" smtClean="0">
                <a:latin typeface="Arial" charset="0"/>
              </a:rPr>
              <a:t>WWW  </a:t>
            </a:r>
            <a:r>
              <a:rPr lang="ja-JP" altLang="en-US" sz="2000" dirty="0" smtClean="0">
                <a:latin typeface="+mj-ea"/>
                <a:ea typeface="+mj-ea"/>
              </a:rPr>
              <a:t>サーバ</a:t>
            </a:r>
            <a:r>
              <a:rPr lang="en-US" altLang="ja-JP" sz="2000" dirty="0" smtClean="0">
                <a:latin typeface="+mj-ea"/>
                <a:ea typeface="+mj-ea"/>
              </a:rPr>
              <a:t>(</a:t>
            </a:r>
            <a:r>
              <a:rPr lang="ja-JP" altLang="en-US" sz="2000" dirty="0" smtClean="0">
                <a:solidFill>
                  <a:srgbClr val="FF0000"/>
                </a:solidFill>
                <a:latin typeface="+mj-ea"/>
                <a:ea typeface="+mj-ea"/>
              </a:rPr>
              <a:t>サーバ</a:t>
            </a:r>
            <a:r>
              <a:rPr lang="en-US" altLang="ja-JP" sz="2000" dirty="0" smtClean="0">
                <a:latin typeface="+mj-ea"/>
                <a:ea typeface="+mj-ea"/>
              </a:rPr>
              <a:t>)</a:t>
            </a:r>
            <a:r>
              <a:rPr lang="en-US" altLang="ja-JP" sz="2000" dirty="0" smtClean="0">
                <a:latin typeface="Arial" charset="0"/>
              </a:rPr>
              <a:t>]</a:t>
            </a:r>
            <a:endParaRPr lang="ja-JP" altLang="en-US" dirty="0">
              <a:latin typeface="Arial" charset="0"/>
            </a:endParaRPr>
          </a:p>
        </p:txBody>
      </p:sp>
      <p:sp>
        <p:nvSpPr>
          <p:cNvPr id="29" name="Text Box 17"/>
          <p:cNvSpPr txBox="1">
            <a:spLocks noChangeArrowheads="1"/>
          </p:cNvSpPr>
          <p:nvPr/>
        </p:nvSpPr>
        <p:spPr bwMode="auto">
          <a:xfrm>
            <a:off x="179512" y="5734050"/>
            <a:ext cx="4595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r>
              <a:rPr lang="en-US" altLang="ja-JP" sz="2400" dirty="0">
                <a:latin typeface="+mn-lt"/>
              </a:rPr>
              <a:t>(3</a:t>
            </a:r>
            <a:r>
              <a:rPr lang="en-US" altLang="ja-JP" sz="2400" dirty="0" smtClean="0">
                <a:latin typeface="+mn-lt"/>
              </a:rPr>
              <a:t>) </a:t>
            </a:r>
            <a:r>
              <a:rPr lang="ja-JP" altLang="en-US" sz="2400" dirty="0" smtClean="0">
                <a:latin typeface="+mj-ea"/>
                <a:ea typeface="+mj-ea"/>
              </a:rPr>
              <a:t>受信した</a:t>
            </a:r>
            <a:r>
              <a:rPr lang="ja-JP" altLang="en-US" sz="2400" dirty="0"/>
              <a:t>“ </a:t>
            </a:r>
            <a:r>
              <a:rPr lang="en-US" altLang="ja-JP" sz="2400" dirty="0" smtClean="0">
                <a:latin typeface="+mn-lt"/>
              </a:rPr>
              <a:t>/~</a:t>
            </a:r>
            <a:r>
              <a:rPr lang="en-US" altLang="ja-JP" sz="2400" dirty="0" err="1">
                <a:latin typeface="+mn-lt"/>
              </a:rPr>
              <a:t>inex</a:t>
            </a:r>
            <a:r>
              <a:rPr lang="en-US" altLang="ja-JP" sz="2400" dirty="0">
                <a:latin typeface="+mn-lt"/>
              </a:rPr>
              <a:t>/index.html</a:t>
            </a:r>
            <a:r>
              <a:rPr lang="en-US" altLang="ja-JP" sz="2400" dirty="0" smtClean="0">
                <a:latin typeface="+mn-lt"/>
              </a:rPr>
              <a:t>” </a:t>
            </a:r>
          </a:p>
          <a:p>
            <a:r>
              <a:rPr lang="ja-JP" altLang="en-US" sz="2400" dirty="0" smtClean="0">
                <a:latin typeface="+mn-ea"/>
                <a:ea typeface="+mn-ea"/>
              </a:rPr>
              <a:t>を</a:t>
            </a:r>
            <a:r>
              <a:rPr lang="ja-JP" altLang="en-US" sz="2400" dirty="0">
                <a:latin typeface="+mn-ea"/>
                <a:ea typeface="+mn-ea"/>
              </a:rPr>
              <a:t>解釈して表示</a:t>
            </a:r>
            <a:r>
              <a:rPr lang="en-US" altLang="ja-JP" sz="2400" dirty="0">
                <a:latin typeface="+mn-ea"/>
                <a:ea typeface="+mn-ea"/>
              </a:rPr>
              <a:t>. </a:t>
            </a:r>
            <a:endParaRPr lang="ja-JP" altLang="en-US" sz="2400" dirty="0">
              <a:latin typeface="+mn-ea"/>
              <a:ea typeface="+mn-ea"/>
            </a:endParaRPr>
          </a:p>
        </p:txBody>
      </p:sp>
      <p:sp>
        <p:nvSpPr>
          <p:cNvPr id="30" name="Text Box 18"/>
          <p:cNvSpPr txBox="1">
            <a:spLocks noChangeArrowheads="1"/>
          </p:cNvSpPr>
          <p:nvPr/>
        </p:nvSpPr>
        <p:spPr bwMode="auto">
          <a:xfrm>
            <a:off x="501650" y="1196975"/>
            <a:ext cx="3783013" cy="707886"/>
          </a:xfrm>
          <a:prstGeom prst="rect">
            <a:avLst/>
          </a:prstGeom>
          <a:solidFill>
            <a:srgbClr val="CCFFCC"/>
          </a:solidFill>
          <a:ln w="28575">
            <a:solidFill>
              <a:schemeClr val="tx1"/>
            </a:solidFill>
            <a:miter lim="800000"/>
            <a:headEnd/>
            <a:tailEnd/>
          </a:ln>
        </p:spPr>
        <p:txBody>
          <a:bodyPr>
            <a:spAutoFit/>
          </a:bodyPr>
          <a:lstStyle>
            <a:lvl1pPr>
              <a:defRPr kumimoji="1">
                <a:solidFill>
                  <a:schemeClr val="tx1"/>
                </a:solidFill>
                <a:latin typeface="Tahoma" pitchFamily="34" charset="0"/>
                <a:ea typeface="ＭＳ Ｐゴシック" charset="-128"/>
              </a:defRPr>
            </a:lvl1pPr>
            <a:lvl2pPr marL="742950" indent="-285750">
              <a:defRPr kumimoji="1">
                <a:solidFill>
                  <a:schemeClr val="tx1"/>
                </a:solidFill>
                <a:latin typeface="Tahoma" pitchFamily="34" charset="0"/>
                <a:ea typeface="ＭＳ Ｐゴシック" charset="-128"/>
              </a:defRPr>
            </a:lvl2pPr>
            <a:lvl3pPr marL="1143000" indent="-228600">
              <a:defRPr kumimoji="1">
                <a:solidFill>
                  <a:schemeClr val="tx1"/>
                </a:solidFill>
                <a:latin typeface="Tahoma" pitchFamily="34" charset="0"/>
                <a:ea typeface="ＭＳ Ｐゴシック" charset="-128"/>
              </a:defRPr>
            </a:lvl3pPr>
            <a:lvl4pPr marL="1600200" indent="-228600">
              <a:defRPr kumimoji="1">
                <a:solidFill>
                  <a:schemeClr val="tx1"/>
                </a:solidFill>
                <a:latin typeface="Tahoma" pitchFamily="34" charset="0"/>
                <a:ea typeface="ＭＳ Ｐゴシック" charset="-128"/>
              </a:defRPr>
            </a:lvl4pPr>
            <a:lvl5pPr marL="2057400" indent="-228600">
              <a:defRPr kumimoji="1">
                <a:solidFill>
                  <a:schemeClr val="tx1"/>
                </a:solidFill>
                <a:latin typeface="Tahoma" pitchFamily="34" charset="0"/>
                <a:ea typeface="ＭＳ Ｐゴシック" charset="-128"/>
              </a:defRPr>
            </a:lvl5pPr>
            <a:lvl6pPr marL="2514600" indent="-228600" fontAlgn="base">
              <a:spcBef>
                <a:spcPct val="0"/>
              </a:spcBef>
              <a:spcAft>
                <a:spcPct val="0"/>
              </a:spcAft>
              <a:defRPr kumimoji="1">
                <a:solidFill>
                  <a:schemeClr val="tx1"/>
                </a:solidFill>
                <a:latin typeface="Tahoma" pitchFamily="34" charset="0"/>
                <a:ea typeface="ＭＳ Ｐゴシック" charset="-128"/>
              </a:defRPr>
            </a:lvl6pPr>
            <a:lvl7pPr marL="2971800" indent="-228600" fontAlgn="base">
              <a:spcBef>
                <a:spcPct val="0"/>
              </a:spcBef>
              <a:spcAft>
                <a:spcPct val="0"/>
              </a:spcAft>
              <a:defRPr kumimoji="1">
                <a:solidFill>
                  <a:schemeClr val="tx1"/>
                </a:solidFill>
                <a:latin typeface="Tahoma" pitchFamily="34" charset="0"/>
                <a:ea typeface="ＭＳ Ｐゴシック" charset="-128"/>
              </a:defRPr>
            </a:lvl7pPr>
            <a:lvl8pPr marL="3429000" indent="-228600" fontAlgn="base">
              <a:spcBef>
                <a:spcPct val="0"/>
              </a:spcBef>
              <a:spcAft>
                <a:spcPct val="0"/>
              </a:spcAft>
              <a:defRPr kumimoji="1">
                <a:solidFill>
                  <a:schemeClr val="tx1"/>
                </a:solidFill>
                <a:latin typeface="Tahoma" pitchFamily="34" charset="0"/>
                <a:ea typeface="ＭＳ Ｐゴシック" charset="-128"/>
              </a:defRPr>
            </a:lvl8pPr>
            <a:lvl9pPr marL="3886200" indent="-228600" fontAlgn="base">
              <a:spcBef>
                <a:spcPct val="0"/>
              </a:spcBef>
              <a:spcAft>
                <a:spcPct val="0"/>
              </a:spcAft>
              <a:defRPr kumimoji="1">
                <a:solidFill>
                  <a:schemeClr val="tx1"/>
                </a:solidFill>
                <a:latin typeface="Tahoma" pitchFamily="34" charset="0"/>
                <a:ea typeface="ＭＳ Ｐゴシック" charset="-128"/>
              </a:defRPr>
            </a:lvl9pPr>
          </a:lstStyle>
          <a:p>
            <a:pPr algn="ctr"/>
            <a:r>
              <a:rPr lang="ja-JP" altLang="en-US" sz="2000" dirty="0">
                <a:latin typeface="+mj-ea"/>
                <a:ea typeface="+mj-ea"/>
              </a:rPr>
              <a:t>ローカルホスト</a:t>
            </a:r>
          </a:p>
          <a:p>
            <a:pPr algn="ctr"/>
            <a:r>
              <a:rPr lang="en-US" altLang="ja-JP" sz="2000" dirty="0">
                <a:latin typeface="+mn-lt"/>
              </a:rPr>
              <a:t>[</a:t>
            </a:r>
            <a:r>
              <a:rPr lang="ja-JP" altLang="en-US" sz="2000" dirty="0" smtClean="0">
                <a:latin typeface="+mn-lt"/>
              </a:rPr>
              <a:t>ブラウザ</a:t>
            </a:r>
            <a:r>
              <a:rPr lang="en-US" altLang="ja-JP" sz="2000" dirty="0" smtClean="0">
                <a:latin typeface="+mn-lt"/>
              </a:rPr>
              <a:t>(</a:t>
            </a:r>
            <a:r>
              <a:rPr lang="ja-JP" altLang="en-US" sz="2000" dirty="0" smtClean="0">
                <a:solidFill>
                  <a:srgbClr val="FF0000"/>
                </a:solidFill>
                <a:latin typeface="+mn-lt"/>
              </a:rPr>
              <a:t>クライアント</a:t>
            </a:r>
            <a:r>
              <a:rPr lang="en-US" altLang="ja-JP" sz="2000" dirty="0" smtClean="0">
                <a:latin typeface="+mn-lt"/>
              </a:rPr>
              <a:t>)]</a:t>
            </a:r>
            <a:endParaRPr lang="ja-JP" altLang="en-US" sz="2000" dirty="0">
              <a:latin typeface="+mn-lt"/>
            </a:endParaRPr>
          </a:p>
        </p:txBody>
      </p:sp>
      <p:cxnSp>
        <p:nvCxnSpPr>
          <p:cNvPr id="35" name="直線コネクタ 34"/>
          <p:cNvCxnSpPr/>
          <p:nvPr/>
        </p:nvCxnSpPr>
        <p:spPr>
          <a:xfrm>
            <a:off x="0" y="112474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7" grpId="0"/>
      <p:bldP spid="29"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ｓ ゴシック">
      <a:majorFont>
        <a:latin typeface="Arial Unicode MS"/>
        <a:ea typeface="ＭＳ ゴシック"/>
        <a:cs typeface=""/>
      </a:majorFont>
      <a:minorFont>
        <a:latin typeface="Arial Unicode MS"/>
        <a:ea typeface="ＭＳ 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spAutoFit/>
      </a:bodyPr>
      <a:lstStyle>
        <a:defPPr>
          <a:defRPr sz="2800" b="1" dirty="0">
            <a:latin typeface="Arial"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2284</TotalTime>
  <Words>1960</Words>
  <Application>Microsoft Office PowerPoint</Application>
  <PresentationFormat>画面に合わせる (4:3)</PresentationFormat>
  <Paragraphs>354</Paragraphs>
  <Slides>22</Slides>
  <Notes>20</Notes>
  <HiddenSlides>1</HiddenSlides>
  <MMClips>0</MMClips>
  <ScaleCrop>false</ScaleCrop>
  <HeadingPairs>
    <vt:vector size="4" baseType="variant">
      <vt:variant>
        <vt:lpstr>テーマ</vt:lpstr>
      </vt:variant>
      <vt:variant>
        <vt:i4>1</vt:i4>
      </vt:variant>
      <vt:variant>
        <vt:lpstr>スライド タイトル</vt:lpstr>
      </vt:variant>
      <vt:variant>
        <vt:i4>22</vt:i4>
      </vt:variant>
    </vt:vector>
  </HeadingPairs>
  <TitlesOfParts>
    <vt:vector size="23" baseType="lpstr">
      <vt:lpstr>Office テーマ</vt:lpstr>
      <vt:lpstr>サーバ・クライアントシステムと X Window System</vt:lpstr>
      <vt:lpstr>研究室の日常2</vt:lpstr>
      <vt:lpstr>何気ない日常の風景</vt:lpstr>
      <vt:lpstr>目次</vt:lpstr>
      <vt:lpstr>サーバ・クライアントシステム</vt:lpstr>
      <vt:lpstr>サーバ・クライアントシステムとは</vt:lpstr>
      <vt:lpstr>サーバ</vt:lpstr>
      <vt:lpstr>クライアント</vt:lpstr>
      <vt:lpstr>サーバ・クライアントシステムの例: Web コンテンツの閲覧</vt:lpstr>
      <vt:lpstr>サーバ・クライアントシステムの特徴</vt:lpstr>
      <vt:lpstr>X Window System</vt:lpstr>
      <vt:lpstr>X Window System のイメージ例</vt:lpstr>
      <vt:lpstr>X Window System (XあるいはX11)とは</vt:lpstr>
      <vt:lpstr>X の特徴</vt:lpstr>
      <vt:lpstr>Xサーバ・Xクライアントの動作例: iceweasel の起動</vt:lpstr>
      <vt:lpstr>ネットワーク透過性</vt:lpstr>
      <vt:lpstr>様々な X クライアント</vt:lpstr>
      <vt:lpstr>ポリシーフリー</vt:lpstr>
      <vt:lpstr>いろいろな OS で動く X</vt:lpstr>
      <vt:lpstr>まとめ</vt:lpstr>
      <vt:lpstr>本日の実習</vt:lpstr>
      <vt:lpstr>参考文献</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サーバ・クライアントシステムと X Window System</dc:title>
  <dc:creator>SEIGI</dc:creator>
  <cp:lastModifiedBy>seigi</cp:lastModifiedBy>
  <cp:revision>133</cp:revision>
  <dcterms:created xsi:type="dcterms:W3CDTF">2012-07-05T21:42:20Z</dcterms:created>
  <dcterms:modified xsi:type="dcterms:W3CDTF">2015-06-26T01:52:15Z</dcterms:modified>
</cp:coreProperties>
</file>