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8"/>
  </p:notesMasterIdLst>
  <p:sldIdLst>
    <p:sldId id="256" r:id="rId2"/>
    <p:sldId id="345" r:id="rId3"/>
    <p:sldId id="257" r:id="rId4"/>
    <p:sldId id="340" r:id="rId5"/>
    <p:sldId id="321" r:id="rId6"/>
    <p:sldId id="352" r:id="rId7"/>
    <p:sldId id="332" r:id="rId8"/>
    <p:sldId id="266" r:id="rId9"/>
    <p:sldId id="271" r:id="rId10"/>
    <p:sldId id="338" r:id="rId11"/>
    <p:sldId id="346" r:id="rId12"/>
    <p:sldId id="273" r:id="rId13"/>
    <p:sldId id="356" r:id="rId14"/>
    <p:sldId id="275" r:id="rId15"/>
    <p:sldId id="277" r:id="rId16"/>
    <p:sldId id="341" r:id="rId17"/>
    <p:sldId id="336" r:id="rId18"/>
    <p:sldId id="278" r:id="rId19"/>
    <p:sldId id="347" r:id="rId20"/>
    <p:sldId id="355" r:id="rId21"/>
    <p:sldId id="349" r:id="rId22"/>
    <p:sldId id="350" r:id="rId23"/>
    <p:sldId id="351" r:id="rId24"/>
    <p:sldId id="283" r:id="rId25"/>
    <p:sldId id="287" r:id="rId26"/>
    <p:sldId id="291" r:id="rId27"/>
    <p:sldId id="294" r:id="rId28"/>
    <p:sldId id="295" r:id="rId29"/>
    <p:sldId id="296" r:id="rId30"/>
    <p:sldId id="297" r:id="rId31"/>
    <p:sldId id="322" r:id="rId32"/>
    <p:sldId id="293" r:id="rId33"/>
    <p:sldId id="298" r:id="rId34"/>
    <p:sldId id="320" r:id="rId35"/>
    <p:sldId id="301" r:id="rId36"/>
    <p:sldId id="299" r:id="rId37"/>
    <p:sldId id="311" r:id="rId38"/>
    <p:sldId id="316" r:id="rId39"/>
    <p:sldId id="317" r:id="rId40"/>
    <p:sldId id="318" r:id="rId41"/>
    <p:sldId id="319" r:id="rId42"/>
    <p:sldId id="333" r:id="rId43"/>
    <p:sldId id="334" r:id="rId44"/>
    <p:sldId id="335" r:id="rId45"/>
    <p:sldId id="315" r:id="rId46"/>
    <p:sldId id="310" r:id="rId47"/>
    <p:sldId id="306" r:id="rId48"/>
    <p:sldId id="307" r:id="rId49"/>
    <p:sldId id="308" r:id="rId50"/>
    <p:sldId id="309" r:id="rId51"/>
    <p:sldId id="324" r:id="rId52"/>
    <p:sldId id="325" r:id="rId53"/>
    <p:sldId id="328" r:id="rId54"/>
    <p:sldId id="326" r:id="rId55"/>
    <p:sldId id="329" r:id="rId56"/>
    <p:sldId id="330" r:id="rId5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89305" autoAdjust="0"/>
  </p:normalViewPr>
  <p:slideViewPr>
    <p:cSldViewPr>
      <p:cViewPr>
        <p:scale>
          <a:sx n="70" d="100"/>
          <a:sy n="70" d="100"/>
        </p:scale>
        <p:origin x="-6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E8B9C-70FC-4B08-AC3D-E6EE08D075DF}" type="datetimeFigureOut">
              <a:rPr kumimoji="1" lang="ja-JP" altLang="en-US" smtClean="0"/>
              <a:t>2016/6/17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96575-B8AE-4FE2-AC19-51B18EADF7C8}" type="slidenum">
              <a:rPr kumimoji="1" lang="ja-JP" altLang="en-US" smtClean="0"/>
              <a:t>‹#›</a:t>
            </a:fld>
            <a:endParaRPr kumimoji="1" lang="ja-JP" altLang="en-US"/>
          </a:p>
        </p:txBody>
      </p:sp>
    </p:spTree>
    <p:extLst>
      <p:ext uri="{BB962C8B-B14F-4D97-AF65-F5344CB8AC3E}">
        <p14:creationId xmlns:p14="http://schemas.microsoft.com/office/powerpoint/2010/main" val="1198075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ファームウェア</a:t>
            </a:r>
            <a:endParaRPr kumimoji="1" lang="en-US" altLang="ja-JP" dirty="0" smtClean="0"/>
          </a:p>
          <a:p>
            <a:r>
              <a:rPr kumimoji="1" lang="ja-JP" altLang="en-US" dirty="0" smtClean="0"/>
              <a:t>ハードウェアを直接制御するために必要な，ハードウェアに組み込まれたソフトウェア</a:t>
            </a:r>
            <a:endParaRPr kumimoji="1" lang="en-US" altLang="ja-JP" dirty="0" smtClean="0"/>
          </a:p>
          <a:p>
            <a:r>
              <a:rPr kumimoji="1" lang="en-US" altLang="ja-JP" dirty="0" smtClean="0"/>
              <a:t>post </a:t>
            </a:r>
          </a:p>
          <a:p>
            <a:r>
              <a:rPr kumimoji="1" lang="ja-JP" altLang="en-US" dirty="0" smtClean="0"/>
              <a:t>計算機を使い始めるために必要な最低限のハードウェア管理を行う</a:t>
            </a:r>
            <a:endParaRPr kumimoji="1" lang="en-US" altLang="ja-JP" dirty="0" smtClean="0"/>
          </a:p>
          <a:p>
            <a:endParaRPr kumimoji="1" lang="en-US" altLang="ja-JP" dirty="0" smtClean="0"/>
          </a:p>
          <a:p>
            <a:r>
              <a:rPr kumimoji="1" lang="ja-JP" altLang="en-US" dirty="0" smtClean="0"/>
              <a:t>ハードウェア管理</a:t>
            </a:r>
            <a:endParaRPr kumimoji="1" lang="en-US" altLang="ja-JP" dirty="0" smtClean="0"/>
          </a:p>
          <a:p>
            <a:r>
              <a:rPr kumimoji="1" lang="en-US" altLang="ja-JP" dirty="0" smtClean="0"/>
              <a:t>CPU </a:t>
            </a:r>
            <a:r>
              <a:rPr kumimoji="1" lang="ja-JP" altLang="en-US" dirty="0" smtClean="0"/>
              <a:t>は各ハードウェアに割り当てられたハードウェアリソースを基にやりとりを行っている．</a:t>
            </a:r>
            <a:endParaRPr kumimoji="1" lang="en-US" altLang="ja-JP" dirty="0" smtClean="0"/>
          </a:p>
          <a:p>
            <a:r>
              <a:rPr kumimoji="1" lang="en-US" altLang="ja-JP" dirty="0" smtClean="0"/>
              <a:t>I/O</a:t>
            </a:r>
            <a:r>
              <a:rPr kumimoji="1" lang="ja-JP" altLang="en-US" dirty="0" smtClean="0"/>
              <a:t>ポートアドレスや割り込み要求，</a:t>
            </a:r>
            <a:r>
              <a:rPr kumimoji="1" lang="en-US" altLang="ja-JP" dirty="0" smtClean="0"/>
              <a:t>IRQ </a:t>
            </a:r>
            <a:r>
              <a:rPr kumimoji="1" lang="ja-JP" altLang="en-US" dirty="0" smtClean="0"/>
              <a:t>番号</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3</a:t>
            </a:fld>
            <a:endParaRPr kumimoji="1" lang="ja-JP" altLang="en-US"/>
          </a:p>
        </p:txBody>
      </p:sp>
    </p:spTree>
    <p:extLst>
      <p:ext uri="{BB962C8B-B14F-4D97-AF65-F5344CB8AC3E}">
        <p14:creationId xmlns:p14="http://schemas.microsoft.com/office/powerpoint/2010/main" val="244711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a:t>
            </a:r>
            <a:r>
              <a:rPr kumimoji="1" lang="en-US" altLang="ja-JP" dirty="0" smtClean="0"/>
              <a:t>FAT</a:t>
            </a:r>
            <a:r>
              <a:rPr kumimoji="1" lang="ja-JP" altLang="en-US" dirty="0" smtClean="0"/>
              <a:t> </a:t>
            </a:r>
            <a:r>
              <a:rPr kumimoji="1" lang="en-US" altLang="ja-JP" dirty="0" smtClean="0"/>
              <a:t>32</a:t>
            </a:r>
            <a:r>
              <a:rPr kumimoji="1" lang="ja-JP" altLang="en-US" dirty="0" smtClean="0"/>
              <a:t> で統一しないのか</a:t>
            </a:r>
            <a:endParaRPr kumimoji="1" lang="en-US" altLang="ja-JP" dirty="0" smtClean="0"/>
          </a:p>
          <a:p>
            <a:r>
              <a:rPr kumimoji="1" lang="en-US" altLang="ja-JP" dirty="0" smtClean="0"/>
              <a:t>=&gt;</a:t>
            </a:r>
            <a:r>
              <a:rPr kumimoji="1" lang="ja-JP" altLang="en-US" dirty="0" smtClean="0"/>
              <a:t> 補助記憶装置などのデバイスに適したファイルシステムが存在する．</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12</a:t>
            </a:fld>
            <a:endParaRPr kumimoji="1" lang="ja-JP" altLang="en-US"/>
          </a:p>
        </p:txBody>
      </p:sp>
    </p:spTree>
    <p:extLst>
      <p:ext uri="{BB962C8B-B14F-4D97-AF65-F5344CB8AC3E}">
        <p14:creationId xmlns:p14="http://schemas.microsoft.com/office/powerpoint/2010/main" val="84191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マウント</a:t>
            </a:r>
            <a:r>
              <a:rPr kumimoji="1" lang="en-US" altLang="ja-JP" dirty="0" smtClean="0"/>
              <a:t>:</a:t>
            </a:r>
            <a:r>
              <a:rPr kumimoji="1" lang="en-US" altLang="ja-JP" baseline="0" dirty="0" smtClean="0"/>
              <a:t> </a:t>
            </a:r>
            <a:r>
              <a:rPr kumimoji="1" lang="ja-JP" altLang="en-US" baseline="0" dirty="0" smtClean="0"/>
              <a:t>ハードウェアをソフトウェアに認識させること</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15</a:t>
            </a:fld>
            <a:endParaRPr kumimoji="1" lang="ja-JP" altLang="en-US"/>
          </a:p>
        </p:txBody>
      </p:sp>
    </p:spTree>
    <p:extLst>
      <p:ext uri="{BB962C8B-B14F-4D97-AF65-F5344CB8AC3E}">
        <p14:creationId xmlns:p14="http://schemas.microsoft.com/office/powerpoint/2010/main" val="116789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絵をかく</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16</a:t>
            </a:fld>
            <a:endParaRPr kumimoji="1" lang="ja-JP" altLang="en-US"/>
          </a:p>
        </p:txBody>
      </p:sp>
    </p:spTree>
    <p:extLst>
      <p:ext uri="{BB962C8B-B14F-4D97-AF65-F5344CB8AC3E}">
        <p14:creationId xmlns:p14="http://schemas.microsoft.com/office/powerpoint/2010/main" val="99034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マウント</a:t>
            </a:r>
            <a:r>
              <a:rPr kumimoji="1" lang="en-US" altLang="ja-JP" dirty="0" smtClean="0"/>
              <a:t>:</a:t>
            </a:r>
            <a:r>
              <a:rPr kumimoji="1" lang="en-US" altLang="ja-JP" baseline="0" dirty="0" smtClean="0"/>
              <a:t> </a:t>
            </a:r>
            <a:r>
              <a:rPr kumimoji="1" lang="ja-JP" altLang="en-US" baseline="0" dirty="0" smtClean="0"/>
              <a:t>ハードウェアをソフトウェアに認識させること</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17</a:t>
            </a:fld>
            <a:endParaRPr kumimoji="1" lang="ja-JP" altLang="en-US"/>
          </a:p>
        </p:txBody>
      </p:sp>
    </p:spTree>
    <p:extLst>
      <p:ext uri="{BB962C8B-B14F-4D97-AF65-F5344CB8AC3E}">
        <p14:creationId xmlns:p14="http://schemas.microsoft.com/office/powerpoint/2010/main" val="123216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互換性の話をする</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18</a:t>
            </a:fld>
            <a:endParaRPr kumimoji="1" lang="ja-JP" altLang="en-US"/>
          </a:p>
        </p:txBody>
      </p:sp>
    </p:spTree>
    <p:extLst>
      <p:ext uri="{BB962C8B-B14F-4D97-AF65-F5344CB8AC3E}">
        <p14:creationId xmlns:p14="http://schemas.microsoft.com/office/powerpoint/2010/main" val="93724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OS </a:t>
            </a:r>
            <a:r>
              <a:rPr kumimoji="1" lang="ja-JP" altLang="en-US" dirty="0" smtClean="0"/>
              <a:t>が起動する仕組みを理解するための予備知識</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19</a:t>
            </a:fld>
            <a:endParaRPr kumimoji="1" lang="ja-JP" altLang="en-US"/>
          </a:p>
        </p:txBody>
      </p:sp>
    </p:spTree>
    <p:extLst>
      <p:ext uri="{BB962C8B-B14F-4D97-AF65-F5344CB8AC3E}">
        <p14:creationId xmlns:p14="http://schemas.microsoft.com/office/powerpoint/2010/main" val="59385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これから話すことは非常に複雑な話でなぜこんなに複雑な過程をふむ必要があるのかと思うかもしれない</a:t>
            </a:r>
            <a:endParaRPr kumimoji="1" lang="en-US" altLang="ja-JP" dirty="0" smtClean="0"/>
          </a:p>
          <a:p>
            <a:r>
              <a:rPr kumimoji="1" lang="ja-JP" altLang="en-US" dirty="0" smtClean="0"/>
              <a:t>しかし</a:t>
            </a:r>
            <a:r>
              <a:rPr kumimoji="1" lang="en-US" altLang="ja-JP" dirty="0" smtClean="0"/>
              <a:t>, </a:t>
            </a:r>
            <a:r>
              <a:rPr kumimoji="1" lang="ja-JP" altLang="en-US" dirty="0" smtClean="0"/>
              <a:t>覚えていてもらいたいのは</a:t>
            </a:r>
            <a:endParaRPr kumimoji="1" lang="en-US" altLang="ja-JP" dirty="0" smtClean="0"/>
          </a:p>
          <a:p>
            <a:r>
              <a:rPr kumimoji="1" lang="ja-JP" altLang="en-US" dirty="0" smtClean="0"/>
              <a:t>・ハードウェアは</a:t>
            </a:r>
            <a:r>
              <a:rPr kumimoji="1" lang="en-US" altLang="ja-JP" dirty="0" smtClean="0"/>
              <a:t>OS</a:t>
            </a:r>
            <a:r>
              <a:rPr kumimoji="1" lang="ja-JP" altLang="en-US" dirty="0" smtClean="0"/>
              <a:t> の場所を知らない，そして</a:t>
            </a:r>
            <a:r>
              <a:rPr kumimoji="1" lang="en-US" altLang="ja-JP" dirty="0" smtClean="0"/>
              <a:t>OS</a:t>
            </a:r>
            <a:r>
              <a:rPr kumimoji="1" lang="ja-JP" altLang="en-US" dirty="0" smtClean="0"/>
              <a:t> もハードウェアの場所を知らない</a:t>
            </a:r>
            <a:endParaRPr kumimoji="1" lang="en-US" altLang="ja-JP" dirty="0" smtClean="0"/>
          </a:p>
          <a:p>
            <a:r>
              <a:rPr kumimoji="1" lang="ja-JP" altLang="en-US" dirty="0" smtClean="0"/>
              <a:t>様々なハードウェアを様々な</a:t>
            </a:r>
            <a:r>
              <a:rPr kumimoji="1" lang="en-US" altLang="ja-JP" dirty="0" smtClean="0"/>
              <a:t>OS</a:t>
            </a:r>
            <a:r>
              <a:rPr kumimoji="1" lang="ja-JP" altLang="en-US" dirty="0" smtClean="0"/>
              <a:t> と結びつけるためにはハードウェアや</a:t>
            </a:r>
            <a:r>
              <a:rPr kumimoji="1" lang="en-US" altLang="ja-JP" dirty="0" smtClean="0"/>
              <a:t>OS</a:t>
            </a:r>
            <a:r>
              <a:rPr kumimoji="1" lang="ja-JP" altLang="en-US" dirty="0" smtClean="0"/>
              <a:t> に依存せず動作するような仕組みが必要で</a:t>
            </a:r>
            <a:r>
              <a:rPr kumimoji="1" lang="en-US" altLang="ja-JP" dirty="0" smtClean="0"/>
              <a:t>, </a:t>
            </a:r>
            <a:r>
              <a:rPr kumimoji="1" lang="ja-JP" altLang="en-US" dirty="0" smtClean="0"/>
              <a:t>それは少し複雑な手順になってしまいます</a:t>
            </a:r>
            <a:r>
              <a:rPr kumimoji="1" lang="en-US" altLang="ja-JP" dirty="0" smtClean="0"/>
              <a:t>.</a:t>
            </a:r>
            <a:r>
              <a:rPr kumimoji="1" lang="en-US" altLang="ja-JP" baseline="0" dirty="0" smtClean="0"/>
              <a:t> </a:t>
            </a:r>
            <a:endParaRPr kumimoji="1" lang="ja-JP" altLang="en-US" dirty="0" smtClean="0"/>
          </a:p>
          <a:p>
            <a:endParaRPr kumimoji="1" lang="en-US" altLang="ja-JP" dirty="0" smtClean="0"/>
          </a:p>
          <a:p>
            <a:r>
              <a:rPr kumimoji="1" lang="ja-JP" altLang="en-US" dirty="0" smtClean="0"/>
              <a:t>ファームウェア：ハードウェアを直接制御するために必要な，ハードウェアに組み込まれたソフトウェア</a:t>
            </a:r>
            <a:endParaRPr kumimoji="1" lang="en-US" altLang="ja-JP" dirty="0" smtClean="0"/>
          </a:p>
          <a:p>
            <a:r>
              <a:rPr kumimoji="1" lang="en-US" altLang="ja-JP" dirty="0" smtClean="0"/>
              <a:t>UEFI</a:t>
            </a:r>
            <a:r>
              <a:rPr kumimoji="1" lang="ja-JP" altLang="en-US" dirty="0" smtClean="0"/>
              <a:t>：ハードウェアを動作させる基盤のファームウェアと</a:t>
            </a:r>
            <a:r>
              <a:rPr kumimoji="1" lang="en-US" altLang="ja-JP" dirty="0" smtClean="0"/>
              <a:t>OS </a:t>
            </a:r>
            <a:r>
              <a:rPr kumimoji="1" lang="ja-JP" altLang="en-US" dirty="0" smtClean="0"/>
              <a:t>を起動させるソフトウェア</a:t>
            </a:r>
            <a:endParaRPr kumimoji="1" lang="en-US" altLang="ja-JP" dirty="0" smtClean="0"/>
          </a:p>
          <a:p>
            <a:r>
              <a:rPr kumimoji="1" lang="en-US" altLang="ja-JP" dirty="0" smtClean="0"/>
              <a:t>post </a:t>
            </a:r>
            <a:r>
              <a:rPr kumimoji="1" lang="ja-JP" altLang="en-US" dirty="0" smtClean="0"/>
              <a:t>：計算機を使い始めるために必要な最低限のハードウェア管理を行う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20</a:t>
            </a:fld>
            <a:endParaRPr kumimoji="1" lang="ja-JP" altLang="en-US"/>
          </a:p>
        </p:txBody>
      </p:sp>
    </p:spTree>
    <p:extLst>
      <p:ext uri="{BB962C8B-B14F-4D97-AF65-F5344CB8AC3E}">
        <p14:creationId xmlns:p14="http://schemas.microsoft.com/office/powerpoint/2010/main" val="64447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・ハードウェアは</a:t>
            </a:r>
            <a:r>
              <a:rPr kumimoji="1" lang="en-US" altLang="ja-JP" dirty="0" smtClean="0"/>
              <a:t>OS</a:t>
            </a:r>
            <a:r>
              <a:rPr kumimoji="1" lang="ja-JP" altLang="en-US" dirty="0" smtClean="0"/>
              <a:t> の場所を知らない，そして</a:t>
            </a:r>
            <a:r>
              <a:rPr kumimoji="1" lang="en-US" altLang="ja-JP" dirty="0" smtClean="0"/>
              <a:t>OS</a:t>
            </a:r>
            <a:r>
              <a:rPr kumimoji="1" lang="ja-JP" altLang="en-US" dirty="0" smtClean="0"/>
              <a:t> もハードウェアの場所を知らない</a:t>
            </a:r>
            <a:endParaRPr kumimoji="1" lang="en-US" altLang="ja-JP" dirty="0" smtClean="0"/>
          </a:p>
          <a:p>
            <a:r>
              <a:rPr kumimoji="1" lang="ja-JP" altLang="en-US" dirty="0" smtClean="0"/>
              <a:t>様々なハードウェアを様々な</a:t>
            </a:r>
            <a:r>
              <a:rPr kumimoji="1" lang="en-US" altLang="ja-JP" dirty="0" smtClean="0"/>
              <a:t>OS</a:t>
            </a:r>
            <a:r>
              <a:rPr kumimoji="1" lang="ja-JP" altLang="en-US" dirty="0" smtClean="0"/>
              <a:t> と結びつけるためにはハードウェアや</a:t>
            </a:r>
            <a:r>
              <a:rPr kumimoji="1" lang="en-US" altLang="ja-JP" dirty="0" smtClean="0"/>
              <a:t>OS</a:t>
            </a:r>
            <a:r>
              <a:rPr kumimoji="1" lang="ja-JP" altLang="en-US" dirty="0" smtClean="0"/>
              <a:t> に依存せず動作するような仕組みが必要で</a:t>
            </a:r>
            <a:r>
              <a:rPr kumimoji="1" lang="en-US" altLang="ja-JP" dirty="0" smtClean="0"/>
              <a:t>, </a:t>
            </a:r>
            <a:r>
              <a:rPr kumimoji="1" lang="ja-JP" altLang="en-US" dirty="0" smtClean="0"/>
              <a:t>それは少し複雑な手順になってしまいます</a:t>
            </a:r>
            <a:r>
              <a:rPr kumimoji="1" lang="en-US" altLang="ja-JP" dirty="0" smtClean="0"/>
              <a:t>.</a:t>
            </a:r>
            <a:r>
              <a:rPr kumimoji="1" lang="en-US" altLang="ja-JP" baseline="0" dirty="0" smtClean="0"/>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22</a:t>
            </a:fld>
            <a:endParaRPr kumimoji="1" lang="ja-JP" altLang="en-US"/>
          </a:p>
        </p:txBody>
      </p:sp>
    </p:spTree>
    <p:extLst>
      <p:ext uri="{BB962C8B-B14F-4D97-AF65-F5344CB8AC3E}">
        <p14:creationId xmlns:p14="http://schemas.microsoft.com/office/powerpoint/2010/main" val="428901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MBR</a:t>
            </a:r>
            <a:r>
              <a:rPr kumimoji="1" lang="ja-JP" altLang="en-US" dirty="0" smtClean="0"/>
              <a:t> </a:t>
            </a:r>
            <a:r>
              <a:rPr kumimoji="1" lang="en-US" altLang="ja-JP" dirty="0" smtClean="0"/>
              <a:t>2 TB</a:t>
            </a:r>
            <a:r>
              <a:rPr kumimoji="1" lang="ja-JP" altLang="en-US" dirty="0" smtClean="0"/>
              <a:t>まで，</a:t>
            </a:r>
            <a:r>
              <a:rPr kumimoji="1" lang="en-US" altLang="ja-JP" dirty="0" smtClean="0"/>
              <a:t>GPT</a:t>
            </a:r>
            <a:r>
              <a:rPr kumimoji="1" lang="ja-JP" altLang="en-US" dirty="0" smtClean="0"/>
              <a:t> </a:t>
            </a:r>
            <a:r>
              <a:rPr kumimoji="1" lang="en-US" altLang="ja-JP" dirty="0" smtClean="0"/>
              <a:t>8</a:t>
            </a:r>
            <a:r>
              <a:rPr kumimoji="1" lang="en-US" altLang="ja-JP" baseline="0" dirty="0" smtClean="0"/>
              <a:t> ZB </a:t>
            </a:r>
            <a:r>
              <a:rPr kumimoji="1" lang="ja-JP" altLang="en-US" baseline="0" dirty="0" err="1" smtClean="0"/>
              <a:t>まで</a:t>
            </a:r>
            <a:r>
              <a:rPr kumimoji="1" lang="ja-JP" altLang="en-US" baseline="0" dirty="0" smtClean="0"/>
              <a:t>扱える</a:t>
            </a:r>
            <a:endParaRPr kumimoji="1" lang="en-US" altLang="ja-JP" dirty="0" smtClean="0"/>
          </a:p>
          <a:p>
            <a:r>
              <a:rPr kumimoji="1" lang="ja-JP" altLang="en-US" dirty="0" smtClean="0"/>
              <a:t>パーティションのタイプ </a:t>
            </a:r>
            <a:r>
              <a:rPr kumimoji="1" lang="en-US" altLang="ja-JP" dirty="0" smtClean="0"/>
              <a:t>=&gt;</a:t>
            </a:r>
            <a:r>
              <a:rPr kumimoji="1" lang="ja-JP" altLang="en-US" smtClean="0"/>
              <a:t> そのパーティションの用途 </a:t>
            </a:r>
            <a:endParaRPr kumimoji="1" lang="en-US" altLang="ja-JP" dirty="0" smtClean="0"/>
          </a:p>
          <a:p>
            <a:endParaRPr kumimoji="1" lang="en-US" altLang="ja-JP" dirty="0" smtClean="0"/>
          </a:p>
          <a:p>
            <a:r>
              <a:rPr kumimoji="1" lang="en-US" altLang="ja-JP" dirty="0" smtClean="0"/>
              <a:t>GUID</a:t>
            </a:r>
            <a:r>
              <a:rPr kumimoji="1" lang="ja-JP" altLang="en-US" dirty="0" smtClean="0"/>
              <a:t> </a:t>
            </a:r>
            <a:r>
              <a:rPr kumimoji="1" lang="en-US" altLang="ja-JP" dirty="0" smtClean="0"/>
              <a:t>(Globally-Unique </a:t>
            </a:r>
            <a:r>
              <a:rPr kumimoji="1" lang="en-US" altLang="ja-JP" dirty="0" err="1" smtClean="0"/>
              <a:t>IDentifier</a:t>
            </a:r>
            <a:r>
              <a:rPr kumimoji="1" lang="en-US" altLang="ja-JP" dirty="0" smtClean="0"/>
              <a:t>)</a:t>
            </a:r>
          </a:p>
          <a:p>
            <a:r>
              <a:rPr kumimoji="1" lang="ja-JP" altLang="en-US" dirty="0" smtClean="0"/>
              <a:t>グローバル一意識別子</a:t>
            </a:r>
            <a:endParaRPr kumimoji="1" lang="en-US" altLang="ja-JP" dirty="0" smtClean="0"/>
          </a:p>
          <a:p>
            <a:r>
              <a:rPr kumimoji="1" lang="en-US" altLang="ja-JP" dirty="0" smtClean="0"/>
              <a:t>2</a:t>
            </a:r>
            <a:r>
              <a:rPr kumimoji="1" lang="ja-JP" altLang="en-US" dirty="0" smtClean="0"/>
              <a:t> 進数 </a:t>
            </a:r>
            <a:r>
              <a:rPr kumimoji="1" lang="en-US" altLang="ja-JP" dirty="0" smtClean="0"/>
              <a:t>128</a:t>
            </a:r>
            <a:r>
              <a:rPr kumimoji="1" lang="ja-JP" altLang="en-US" dirty="0" smtClean="0"/>
              <a:t> </a:t>
            </a:r>
            <a:r>
              <a:rPr kumimoji="1" lang="en-US" altLang="ja-JP" dirty="0" smtClean="0"/>
              <a:t>bit </a:t>
            </a:r>
            <a:r>
              <a:rPr kumimoji="1" lang="ja-JP" altLang="en-US" dirty="0" smtClean="0"/>
              <a:t>の値 普段は</a:t>
            </a:r>
            <a:r>
              <a:rPr kumimoji="1" lang="en-US" altLang="ja-JP" dirty="0" smtClean="0"/>
              <a:t>16</a:t>
            </a:r>
            <a:r>
              <a:rPr kumimoji="1" lang="ja-JP" altLang="en-US" dirty="0" smtClean="0"/>
              <a:t>　進数で表記されている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24</a:t>
            </a:fld>
            <a:endParaRPr kumimoji="1" lang="ja-JP" altLang="en-US"/>
          </a:p>
        </p:txBody>
      </p:sp>
    </p:spTree>
    <p:extLst>
      <p:ext uri="{BB962C8B-B14F-4D97-AF65-F5344CB8AC3E}">
        <p14:creationId xmlns:p14="http://schemas.microsoft.com/office/powerpoint/2010/main" val="84753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LBA</a:t>
            </a:r>
            <a:r>
              <a:rPr kumimoji="1" lang="ja-JP" altLang="en-US" dirty="0" smtClean="0"/>
              <a:t> </a:t>
            </a:r>
            <a:r>
              <a:rPr kumimoji="1" lang="en-US" altLang="ja-JP" dirty="0" smtClean="0"/>
              <a:t>(Logical Block Addressing)</a:t>
            </a:r>
          </a:p>
          <a:p>
            <a:r>
              <a:rPr kumimoji="1" lang="en-US" altLang="ja-JP" dirty="0" smtClean="0"/>
              <a:t>GPT </a:t>
            </a:r>
            <a:r>
              <a:rPr kumimoji="1" lang="ja-JP" altLang="en-US" dirty="0" smtClean="0"/>
              <a:t>内の位置情報を表す位置番号</a:t>
            </a:r>
            <a:r>
              <a:rPr kumimoji="1" lang="en-US" altLang="ja-JP" dirty="0" smtClean="0"/>
              <a:t>, </a:t>
            </a:r>
            <a:r>
              <a:rPr kumimoji="1" lang="ja-JP" altLang="en-US" dirty="0" smtClean="0"/>
              <a:t>一番上から</a:t>
            </a:r>
            <a:r>
              <a:rPr kumimoji="1" lang="en-US" altLang="ja-JP" dirty="0" smtClean="0"/>
              <a:t>0,1… </a:t>
            </a:r>
            <a:r>
              <a:rPr kumimoji="1" lang="ja-JP" altLang="en-US" dirty="0" smtClean="0"/>
              <a:t>となる</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25</a:t>
            </a:fld>
            <a:endParaRPr kumimoji="1" lang="ja-JP" altLang="en-US"/>
          </a:p>
        </p:txBody>
      </p:sp>
    </p:spTree>
    <p:extLst>
      <p:ext uri="{BB962C8B-B14F-4D97-AF65-F5344CB8AC3E}">
        <p14:creationId xmlns:p14="http://schemas.microsoft.com/office/powerpoint/2010/main" val="84753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これから話すことは非常に複雑な話でなぜこんなに複雑な過程をふむ必要があるのかと思うかもしれない</a:t>
            </a:r>
            <a:endParaRPr kumimoji="1" lang="en-US" altLang="ja-JP" dirty="0" smtClean="0"/>
          </a:p>
          <a:p>
            <a:r>
              <a:rPr kumimoji="1" lang="ja-JP" altLang="en-US" dirty="0" smtClean="0"/>
              <a:t>しかし</a:t>
            </a:r>
            <a:r>
              <a:rPr kumimoji="1" lang="en-US" altLang="ja-JP" dirty="0" smtClean="0"/>
              <a:t>, </a:t>
            </a:r>
            <a:r>
              <a:rPr kumimoji="1" lang="ja-JP" altLang="en-US" dirty="0" smtClean="0"/>
              <a:t>覚えていてもらいたいのは</a:t>
            </a:r>
            <a:endParaRPr kumimoji="1" lang="en-US" altLang="ja-JP" dirty="0" smtClean="0"/>
          </a:p>
          <a:p>
            <a:r>
              <a:rPr kumimoji="1" lang="ja-JP" altLang="en-US" dirty="0" smtClean="0"/>
              <a:t>・ハードウェアは</a:t>
            </a:r>
            <a:r>
              <a:rPr kumimoji="1" lang="en-US" altLang="ja-JP" dirty="0" smtClean="0"/>
              <a:t>OS</a:t>
            </a:r>
            <a:r>
              <a:rPr kumimoji="1" lang="ja-JP" altLang="en-US" dirty="0" smtClean="0"/>
              <a:t> の場所を知らない，そして</a:t>
            </a:r>
            <a:r>
              <a:rPr kumimoji="1" lang="en-US" altLang="ja-JP" dirty="0" smtClean="0"/>
              <a:t>OS</a:t>
            </a:r>
            <a:r>
              <a:rPr kumimoji="1" lang="ja-JP" altLang="en-US" dirty="0" smtClean="0"/>
              <a:t> もハードウェアの場所を知らない</a:t>
            </a:r>
            <a:endParaRPr kumimoji="1" lang="en-US" altLang="ja-JP" dirty="0" smtClean="0"/>
          </a:p>
          <a:p>
            <a:r>
              <a:rPr kumimoji="1" lang="ja-JP" altLang="en-US" dirty="0" smtClean="0"/>
              <a:t>様々なハードウェアを様々な</a:t>
            </a:r>
            <a:r>
              <a:rPr kumimoji="1" lang="en-US" altLang="ja-JP" dirty="0" smtClean="0"/>
              <a:t>OS</a:t>
            </a:r>
            <a:r>
              <a:rPr kumimoji="1" lang="ja-JP" altLang="en-US" dirty="0" smtClean="0"/>
              <a:t> と結びつけるためにはハードウェアや</a:t>
            </a:r>
            <a:r>
              <a:rPr kumimoji="1" lang="en-US" altLang="ja-JP" dirty="0" smtClean="0"/>
              <a:t>OS</a:t>
            </a:r>
            <a:r>
              <a:rPr kumimoji="1" lang="ja-JP" altLang="en-US" dirty="0" smtClean="0"/>
              <a:t> に依存せず動作するような仕組みが必要で</a:t>
            </a:r>
            <a:r>
              <a:rPr kumimoji="1" lang="en-US" altLang="ja-JP" dirty="0" smtClean="0"/>
              <a:t>, </a:t>
            </a:r>
            <a:r>
              <a:rPr kumimoji="1" lang="ja-JP" altLang="en-US" dirty="0" smtClean="0"/>
              <a:t>それは少し複雑な手順になってしまいます</a:t>
            </a:r>
            <a:r>
              <a:rPr kumimoji="1" lang="en-US" altLang="ja-JP" dirty="0" smtClean="0"/>
              <a:t>.</a:t>
            </a:r>
            <a:r>
              <a:rPr kumimoji="1" lang="en-US" altLang="ja-JP" baseline="0" dirty="0" smtClean="0"/>
              <a:t> </a:t>
            </a:r>
            <a:endParaRPr kumimoji="1" lang="ja-JP" altLang="en-US" dirty="0" smtClean="0"/>
          </a:p>
          <a:p>
            <a:endParaRPr kumimoji="1" lang="en-US" altLang="ja-JP" dirty="0" smtClean="0"/>
          </a:p>
          <a:p>
            <a:r>
              <a:rPr kumimoji="1" lang="ja-JP" altLang="en-US" dirty="0" smtClean="0"/>
              <a:t>ファームウェア：ハードウェアを直接制御するために必要な，ハードウェアに組み込まれたソフトウェア</a:t>
            </a:r>
            <a:endParaRPr kumimoji="1" lang="en-US" altLang="ja-JP" dirty="0" smtClean="0"/>
          </a:p>
          <a:p>
            <a:r>
              <a:rPr kumimoji="1" lang="en-US" altLang="ja-JP" dirty="0" smtClean="0"/>
              <a:t>UEFI</a:t>
            </a:r>
            <a:r>
              <a:rPr kumimoji="1" lang="ja-JP" altLang="en-US" dirty="0" smtClean="0"/>
              <a:t>：ハードウェアを動作させる基盤のファームウェアと</a:t>
            </a:r>
            <a:r>
              <a:rPr kumimoji="1" lang="en-US" altLang="ja-JP" dirty="0" smtClean="0"/>
              <a:t>OS </a:t>
            </a:r>
            <a:r>
              <a:rPr kumimoji="1" lang="ja-JP" altLang="en-US" dirty="0" smtClean="0"/>
              <a:t>を起動させるソフトウェア</a:t>
            </a:r>
            <a:endParaRPr kumimoji="1" lang="en-US" altLang="ja-JP" dirty="0" smtClean="0"/>
          </a:p>
          <a:p>
            <a:r>
              <a:rPr kumimoji="1" lang="en-US" altLang="ja-JP" dirty="0" smtClean="0"/>
              <a:t>post </a:t>
            </a:r>
            <a:r>
              <a:rPr kumimoji="1" lang="ja-JP" altLang="en-US" dirty="0" smtClean="0"/>
              <a:t>：計算機を使い始めるために必要な最低限のハードウェア管理を行う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4</a:t>
            </a:fld>
            <a:endParaRPr kumimoji="1" lang="ja-JP" altLang="en-US"/>
          </a:p>
        </p:txBody>
      </p:sp>
    </p:spTree>
    <p:extLst>
      <p:ext uri="{BB962C8B-B14F-4D97-AF65-F5344CB8AC3E}">
        <p14:creationId xmlns:p14="http://schemas.microsoft.com/office/powerpoint/2010/main" val="644476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29</a:t>
            </a:fld>
            <a:endParaRPr kumimoji="1" lang="ja-JP" altLang="en-US"/>
          </a:p>
        </p:txBody>
      </p:sp>
    </p:spTree>
    <p:extLst>
      <p:ext uri="{BB962C8B-B14F-4D97-AF65-F5344CB8AC3E}">
        <p14:creationId xmlns:p14="http://schemas.microsoft.com/office/powerpoint/2010/main" val="3247195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http://cfnarede.com.br/sites/default/files/infographic_debian-v2.1.en.png</a:t>
            </a:r>
          </a:p>
          <a:p>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31</a:t>
            </a:fld>
            <a:endParaRPr kumimoji="1" lang="ja-JP" altLang="en-US"/>
          </a:p>
        </p:txBody>
      </p:sp>
    </p:spTree>
    <p:extLst>
      <p:ext uri="{BB962C8B-B14F-4D97-AF65-F5344CB8AC3E}">
        <p14:creationId xmlns:p14="http://schemas.microsoft.com/office/powerpoint/2010/main" val="661800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並びを目次と同じにする．</a:t>
            </a:r>
            <a:endParaRPr kumimoji="1" lang="en-US" altLang="ja-JP" dirty="0" smtClean="0"/>
          </a:p>
          <a:p>
            <a:endParaRPr kumimoji="1" lang="en-US" altLang="ja-JP" dirty="0" smtClean="0"/>
          </a:p>
          <a:p>
            <a:r>
              <a:rPr kumimoji="1" lang="ja-JP" altLang="en-US" dirty="0" smtClean="0"/>
              <a:t>複雑な手順は</a:t>
            </a:r>
            <a:r>
              <a:rPr kumimoji="1" lang="en-US" altLang="ja-JP" dirty="0" smtClean="0"/>
              <a:t>, </a:t>
            </a:r>
            <a:r>
              <a:rPr kumimoji="1" lang="ja-JP" altLang="en-US" dirty="0" smtClean="0"/>
              <a:t>様々なハードウェアで様々な</a:t>
            </a:r>
            <a:r>
              <a:rPr kumimoji="1" lang="en-US" altLang="ja-JP" dirty="0" smtClean="0"/>
              <a:t>OS</a:t>
            </a:r>
            <a:r>
              <a:rPr kumimoji="1" lang="ja-JP" altLang="en-US" dirty="0" smtClean="0"/>
              <a:t> を起動させるのに必要な仕様</a:t>
            </a:r>
            <a:endParaRPr kumimoji="1" lang="en-US" altLang="ja-JP" dirty="0" smtClean="0"/>
          </a:p>
          <a:p>
            <a:r>
              <a:rPr kumimoji="1" lang="ja-JP" altLang="en-US" dirty="0" smtClean="0"/>
              <a:t>それぞれのパーティションで仕事を分割することで</a:t>
            </a:r>
            <a:r>
              <a:rPr kumimoji="1" lang="en-US" altLang="ja-JP" dirty="0" smtClean="0"/>
              <a:t>, </a:t>
            </a:r>
            <a:r>
              <a:rPr kumimoji="1" lang="ja-JP" altLang="en-US" dirty="0" smtClean="0"/>
              <a:t>汎用性を実現している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32</a:t>
            </a:fld>
            <a:endParaRPr kumimoji="1" lang="ja-JP" altLang="en-US"/>
          </a:p>
        </p:txBody>
      </p:sp>
    </p:spTree>
    <p:extLst>
      <p:ext uri="{BB962C8B-B14F-4D97-AF65-F5344CB8AC3E}">
        <p14:creationId xmlns:p14="http://schemas.microsoft.com/office/powerpoint/2010/main" val="188644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複雑な手順をふむのはなぜか？</a:t>
            </a:r>
            <a:endParaRPr kumimoji="1" lang="en-US" altLang="ja-JP" dirty="0" smtClean="0"/>
          </a:p>
          <a:p>
            <a:r>
              <a:rPr kumimoji="1" lang="ja-JP" altLang="en-US" dirty="0" smtClean="0"/>
              <a:t>まとめ繰り返すのがおかしい？</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35</a:t>
            </a:fld>
            <a:endParaRPr kumimoji="1" lang="ja-JP" altLang="en-US"/>
          </a:p>
        </p:txBody>
      </p:sp>
    </p:spTree>
    <p:extLst>
      <p:ext uri="{BB962C8B-B14F-4D97-AF65-F5344CB8AC3E}">
        <p14:creationId xmlns:p14="http://schemas.microsoft.com/office/powerpoint/2010/main" val="4015111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最も基本的なパーティション</a:t>
            </a:r>
            <a:endParaRPr kumimoji="1" lang="ja-JP" altLang="en-US"/>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39</a:t>
            </a:fld>
            <a:endParaRPr kumimoji="1" lang="ja-JP" altLang="en-US"/>
          </a:p>
        </p:txBody>
      </p:sp>
    </p:spTree>
    <p:extLst>
      <p:ext uri="{BB962C8B-B14F-4D97-AF65-F5344CB8AC3E}">
        <p14:creationId xmlns:p14="http://schemas.microsoft.com/office/powerpoint/2010/main" val="1023487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40</a:t>
            </a:fld>
            <a:endParaRPr kumimoji="1" lang="ja-JP" altLang="en-US"/>
          </a:p>
        </p:txBody>
      </p:sp>
    </p:spTree>
    <p:extLst>
      <p:ext uri="{BB962C8B-B14F-4D97-AF65-F5344CB8AC3E}">
        <p14:creationId xmlns:p14="http://schemas.microsoft.com/office/powerpoint/2010/main" val="102348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最も基本的なパーティション</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41</a:t>
            </a:fld>
            <a:endParaRPr kumimoji="1" lang="ja-JP" altLang="en-US"/>
          </a:p>
        </p:txBody>
      </p:sp>
    </p:spTree>
    <p:extLst>
      <p:ext uri="{BB962C8B-B14F-4D97-AF65-F5344CB8AC3E}">
        <p14:creationId xmlns:p14="http://schemas.microsoft.com/office/powerpoint/2010/main" val="1023487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複雑な手順をふむのはなぜか？</a:t>
            </a:r>
            <a:endParaRPr kumimoji="1" lang="en-US" altLang="ja-JP" dirty="0" smtClean="0"/>
          </a:p>
          <a:p>
            <a:r>
              <a:rPr kumimoji="1" lang="ja-JP" altLang="en-US" dirty="0" smtClean="0"/>
              <a:t>まとめ繰り返すのがおかしい？</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46</a:t>
            </a:fld>
            <a:endParaRPr kumimoji="1" lang="ja-JP" altLang="en-US"/>
          </a:p>
        </p:txBody>
      </p:sp>
    </p:spTree>
    <p:extLst>
      <p:ext uri="{BB962C8B-B14F-4D97-AF65-F5344CB8AC3E}">
        <p14:creationId xmlns:p14="http://schemas.microsoft.com/office/powerpoint/2010/main" val="401511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複雑な手順をふむのはなぜか？</a:t>
            </a:r>
            <a:endParaRPr kumimoji="1" lang="en-US" altLang="ja-JP" dirty="0" smtClean="0"/>
          </a:p>
          <a:p>
            <a:r>
              <a:rPr kumimoji="1" lang="ja-JP" altLang="en-US" dirty="0" smtClean="0"/>
              <a:t>まとめ繰り返すのがおかしい？</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51</a:t>
            </a:fld>
            <a:endParaRPr kumimoji="1" lang="ja-JP" altLang="en-US"/>
          </a:p>
        </p:txBody>
      </p:sp>
    </p:spTree>
    <p:extLst>
      <p:ext uri="{BB962C8B-B14F-4D97-AF65-F5344CB8AC3E}">
        <p14:creationId xmlns:p14="http://schemas.microsoft.com/office/powerpoint/2010/main" val="398572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OS </a:t>
            </a:r>
            <a:r>
              <a:rPr kumimoji="1" lang="ja-JP" altLang="en-US" dirty="0" smtClean="0"/>
              <a:t>が起動する仕組みを理解するための基本知識</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5</a:t>
            </a:fld>
            <a:endParaRPr kumimoji="1" lang="ja-JP" altLang="en-US"/>
          </a:p>
        </p:txBody>
      </p:sp>
    </p:spTree>
    <p:extLst>
      <p:ext uri="{BB962C8B-B14F-4D97-AF65-F5344CB8AC3E}">
        <p14:creationId xmlns:p14="http://schemas.microsoft.com/office/powerpoint/2010/main" val="59385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OS </a:t>
            </a:r>
            <a:r>
              <a:rPr kumimoji="1" lang="ja-JP" altLang="en-US" dirty="0" smtClean="0"/>
              <a:t>が起動する仕組みを理解するための基本知識</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6</a:t>
            </a:fld>
            <a:endParaRPr kumimoji="1" lang="ja-JP" altLang="en-US"/>
          </a:p>
        </p:txBody>
      </p:sp>
    </p:spTree>
    <p:extLst>
      <p:ext uri="{BB962C8B-B14F-4D97-AF65-F5344CB8AC3E}">
        <p14:creationId xmlns:p14="http://schemas.microsoft.com/office/powerpoint/2010/main" val="59385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下に絵を貼る</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7</a:t>
            </a:fld>
            <a:endParaRPr kumimoji="1" lang="ja-JP" altLang="en-US"/>
          </a:p>
        </p:txBody>
      </p:sp>
    </p:spTree>
    <p:extLst>
      <p:ext uri="{BB962C8B-B14F-4D97-AF65-F5344CB8AC3E}">
        <p14:creationId xmlns:p14="http://schemas.microsoft.com/office/powerpoint/2010/main" val="410761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パーティションの数の上限は？</a:t>
            </a:r>
            <a:endParaRPr kumimoji="1" lang="en-US" altLang="ja-JP" dirty="0" smtClean="0"/>
          </a:p>
          <a:p>
            <a:r>
              <a:rPr kumimoji="1" lang="en-US" altLang="ja-JP" dirty="0" err="1" smtClean="0"/>
              <a:t>unix</a:t>
            </a:r>
            <a:r>
              <a:rPr kumimoji="1" lang="en-US" altLang="ja-JP" dirty="0" smtClean="0"/>
              <a:t> </a:t>
            </a:r>
            <a:r>
              <a:rPr kumimoji="1" lang="ja-JP" altLang="en-US" dirty="0" smtClean="0"/>
              <a:t>系　物理パーティションは</a:t>
            </a:r>
            <a:r>
              <a:rPr kumimoji="1" lang="en-US" altLang="ja-JP" dirty="0" smtClean="0"/>
              <a:t>7</a:t>
            </a:r>
            <a:r>
              <a:rPr kumimoji="1" lang="ja-JP" altLang="en-US" dirty="0" smtClean="0"/>
              <a:t>つ，仮想パーティションはディストリビューションによって数が異なる</a:t>
            </a:r>
            <a:endParaRPr kumimoji="1" lang="en-US" altLang="ja-JP" dirty="0" smtClean="0"/>
          </a:p>
          <a:p>
            <a:r>
              <a:rPr kumimoji="1" lang="en-US" altLang="ja-JP" dirty="0" smtClean="0"/>
              <a:t>windows </a:t>
            </a:r>
            <a:r>
              <a:rPr kumimoji="1" lang="ja-JP" altLang="en-US" dirty="0" smtClean="0"/>
              <a:t>系　物理パーティションは４つ</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8</a:t>
            </a:fld>
            <a:endParaRPr kumimoji="1" lang="ja-JP" altLang="en-US"/>
          </a:p>
        </p:txBody>
      </p:sp>
    </p:spTree>
    <p:extLst>
      <p:ext uri="{BB962C8B-B14F-4D97-AF65-F5344CB8AC3E}">
        <p14:creationId xmlns:p14="http://schemas.microsoft.com/office/powerpoint/2010/main" val="279972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ソフトウェア障害</a:t>
            </a:r>
            <a:endParaRPr kumimoji="1" lang="en-US" altLang="ja-JP" dirty="0" smtClean="0"/>
          </a:p>
          <a:p>
            <a:endParaRPr kumimoji="1" lang="en-US" altLang="ja-JP" dirty="0" smtClean="0"/>
          </a:p>
          <a:p>
            <a:r>
              <a:rPr kumimoji="1" lang="ja-JP" altLang="en-US" dirty="0" smtClean="0"/>
              <a:t>復旧できる「こともある」と口で説明</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9</a:t>
            </a:fld>
            <a:endParaRPr kumimoji="1" lang="ja-JP" altLang="en-US"/>
          </a:p>
        </p:txBody>
      </p:sp>
    </p:spTree>
    <p:extLst>
      <p:ext uri="{BB962C8B-B14F-4D97-AF65-F5344CB8AC3E}">
        <p14:creationId xmlns:p14="http://schemas.microsoft.com/office/powerpoint/2010/main" val="150402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10</a:t>
            </a:fld>
            <a:endParaRPr kumimoji="1" lang="ja-JP" altLang="en-US"/>
          </a:p>
        </p:txBody>
      </p:sp>
    </p:spTree>
    <p:extLst>
      <p:ext uri="{BB962C8B-B14F-4D97-AF65-F5344CB8AC3E}">
        <p14:creationId xmlns:p14="http://schemas.microsoft.com/office/powerpoint/2010/main" val="170906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下に絵を貼る</a:t>
            </a:r>
            <a:endParaRPr kumimoji="1" lang="ja-JP" altLang="en-US" dirty="0"/>
          </a:p>
        </p:txBody>
      </p:sp>
      <p:sp>
        <p:nvSpPr>
          <p:cNvPr id="4" name="スライド番号プレースホルダー 3"/>
          <p:cNvSpPr>
            <a:spLocks noGrp="1"/>
          </p:cNvSpPr>
          <p:nvPr>
            <p:ph type="sldNum" sz="quarter" idx="10"/>
          </p:nvPr>
        </p:nvSpPr>
        <p:spPr/>
        <p:txBody>
          <a:bodyPr/>
          <a:lstStyle/>
          <a:p>
            <a:fld id="{DB796575-B8AE-4FE2-AC19-51B18EADF7C8}" type="slidenum">
              <a:rPr kumimoji="1" lang="ja-JP" altLang="en-US" smtClean="0"/>
              <a:t>11</a:t>
            </a:fld>
            <a:endParaRPr kumimoji="1" lang="ja-JP" altLang="en-US"/>
          </a:p>
        </p:txBody>
      </p:sp>
    </p:spTree>
    <p:extLst>
      <p:ext uri="{BB962C8B-B14F-4D97-AF65-F5344CB8AC3E}">
        <p14:creationId xmlns:p14="http://schemas.microsoft.com/office/powerpoint/2010/main" val="410761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A928DE1F-3E60-466F-8BF3-FCA7A58BBE09}" type="datetimeFigureOut">
              <a:rPr kumimoji="1" lang="ja-JP" altLang="en-US" smtClean="0"/>
              <a:t>2016/6/17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C7C37A-EF11-4ED9-ABCA-FFECB2B4C6A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162272"/>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703237"/>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8DE1F-3E60-466F-8BF3-FCA7A58BBE09}" type="datetimeFigureOut">
              <a:rPr kumimoji="1" lang="ja-JP" altLang="en-US" smtClean="0"/>
              <a:t>2016/6/17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7C37A-EF11-4ED9-ABCA-FFECB2B4C6A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p.sci.hokudai.ac.jp/~inex/y2013/0621/lecture/pub/" TargetMode="External"/><Relationship Id="rId2" Type="http://schemas.openxmlformats.org/officeDocument/2006/relationships/hyperlink" Target="http://www.ep.sci.hokudai.ac.jp/~inex/y2011/0701/lecture/pub/" TargetMode="External"/><Relationship Id="rId1" Type="http://schemas.openxmlformats.org/officeDocument/2006/relationships/slideLayout" Target="../slideLayouts/slideLayout2.xml"/><Relationship Id="rId5" Type="http://schemas.openxmlformats.org/officeDocument/2006/relationships/hyperlink" Target="http://d.hatena.ne.jp/syuu1228/20130103/1357165915" TargetMode="External"/><Relationship Id="rId4" Type="http://schemas.openxmlformats.org/officeDocument/2006/relationships/hyperlink" Target="http://www.dosv.jp/feature/0606/20.htm"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pctrouble.lessismore.cc/extra/difference_partition.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00809"/>
            <a:ext cx="7772400" cy="1899642"/>
          </a:xfrm>
        </p:spPr>
        <p:txBody>
          <a:bodyPr>
            <a:normAutofit/>
          </a:bodyPr>
          <a:lstStyle/>
          <a:p>
            <a:pPr algn="ctr"/>
            <a:r>
              <a:rPr lang="ja-JP" altLang="en-US" dirty="0" smtClean="0"/>
              <a:t>情報実験第 </a:t>
            </a:r>
            <a:r>
              <a:rPr lang="en-US" altLang="ja-JP" dirty="0" smtClean="0"/>
              <a:t>7</a:t>
            </a:r>
            <a:r>
              <a:rPr lang="ja-JP" altLang="en-US" dirty="0" smtClean="0"/>
              <a:t> 回</a:t>
            </a:r>
            <a:r>
              <a:rPr lang="en-US" altLang="ja-JP" dirty="0" smtClean="0"/>
              <a:t>(2016/06/17)</a:t>
            </a:r>
            <a:br>
              <a:rPr lang="en-US" altLang="ja-JP" dirty="0" smtClean="0"/>
            </a:br>
            <a:r>
              <a:rPr lang="en-US" altLang="ja-JP" dirty="0" smtClean="0"/>
              <a:t>OS</a:t>
            </a:r>
            <a:r>
              <a:rPr lang="ja-JP" altLang="en-US" dirty="0" smtClean="0"/>
              <a:t> インストール・起動</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dirty="0" smtClean="0"/>
              <a:t>北海道大学大学院理学院</a:t>
            </a:r>
            <a:endParaRPr kumimoji="1" lang="en-US" altLang="ja-JP" dirty="0" smtClean="0"/>
          </a:p>
          <a:p>
            <a:r>
              <a:rPr lang="ja-JP" altLang="en-US" dirty="0" smtClean="0"/>
              <a:t>宇宙理学専攻</a:t>
            </a:r>
            <a:endParaRPr lang="en-US" altLang="ja-JP" dirty="0" smtClean="0"/>
          </a:p>
          <a:p>
            <a:r>
              <a:rPr lang="ja-JP" altLang="en-US" dirty="0" smtClean="0"/>
              <a:t>三上 峻</a:t>
            </a:r>
            <a:endParaRPr kumimoji="1" lang="ja-JP" altLang="en-US" dirty="0"/>
          </a:p>
        </p:txBody>
      </p:sp>
    </p:spTree>
    <p:extLst>
      <p:ext uri="{BB962C8B-B14F-4D97-AF65-F5344CB8AC3E}">
        <p14:creationId xmlns:p14="http://schemas.microsoft.com/office/powerpoint/2010/main" val="1845794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normAutofit fontScale="90000"/>
          </a:bodyPr>
          <a:lstStyle/>
          <a:p>
            <a:r>
              <a:rPr lang="ja-JP" altLang="en-US" dirty="0" smtClean="0"/>
              <a:t>複数のパーティションの使用例</a:t>
            </a:r>
            <a:r>
              <a:rPr lang="en-US" altLang="ja-JP" dirty="0" smtClean="0"/>
              <a:t/>
            </a:r>
            <a:br>
              <a:rPr lang="en-US" altLang="ja-JP" dirty="0" smtClean="0"/>
            </a:br>
            <a:r>
              <a:rPr lang="en-US" altLang="ja-JP" dirty="0" smtClean="0"/>
              <a:t>OS</a:t>
            </a:r>
            <a:r>
              <a:rPr lang="ja-JP" altLang="en-US" dirty="0" smtClean="0"/>
              <a:t> のマルチブート</a:t>
            </a:r>
            <a:endParaRPr kumimoji="1" lang="ja-JP" altLang="en-US" dirty="0"/>
          </a:p>
        </p:txBody>
      </p:sp>
      <p:sp>
        <p:nvSpPr>
          <p:cNvPr id="3" name="コンテンツ プレースホルダー 2"/>
          <p:cNvSpPr>
            <a:spLocks noGrp="1"/>
          </p:cNvSpPr>
          <p:nvPr>
            <p:ph idx="1"/>
          </p:nvPr>
        </p:nvSpPr>
        <p:spPr>
          <a:xfrm>
            <a:off x="3118070" y="1268760"/>
            <a:ext cx="6096266" cy="5589240"/>
          </a:xfrm>
        </p:spPr>
        <p:txBody>
          <a:bodyPr>
            <a:normAutofit/>
          </a:bodyPr>
          <a:lstStyle/>
          <a:p>
            <a:r>
              <a:rPr lang="en-US" altLang="ja-JP" dirty="0" smtClean="0"/>
              <a:t>1</a:t>
            </a:r>
            <a:r>
              <a:rPr lang="ja-JP" altLang="en-US" dirty="0" smtClean="0"/>
              <a:t> </a:t>
            </a:r>
            <a:r>
              <a:rPr lang="ja-JP" altLang="en-US" dirty="0" err="1"/>
              <a:t>つの</a:t>
            </a:r>
            <a:r>
              <a:rPr lang="ja-JP" altLang="en-US" dirty="0"/>
              <a:t>記憶装置に異なる複数の</a:t>
            </a:r>
            <a:r>
              <a:rPr lang="en-US" altLang="ja-JP" dirty="0"/>
              <a:t>OS </a:t>
            </a:r>
            <a:r>
              <a:rPr lang="ja-JP" altLang="en-US" dirty="0" smtClean="0"/>
              <a:t>をインストールし，起動できる</a:t>
            </a:r>
            <a:endParaRPr lang="en-US" altLang="ja-JP" dirty="0" smtClean="0"/>
          </a:p>
          <a:p>
            <a:pPr lvl="1"/>
            <a:r>
              <a:rPr lang="ja-JP" altLang="en-US" dirty="0"/>
              <a:t>マルチ</a:t>
            </a:r>
            <a:r>
              <a:rPr lang="ja-JP" altLang="en-US" dirty="0" smtClean="0"/>
              <a:t>ブート</a:t>
            </a:r>
            <a:endParaRPr lang="en-US" altLang="ja-JP" dirty="0"/>
          </a:p>
          <a:p>
            <a:endParaRPr lang="en-US" altLang="ja-JP" dirty="0" smtClean="0"/>
          </a:p>
        </p:txBody>
      </p:sp>
      <p:grpSp>
        <p:nvGrpSpPr>
          <p:cNvPr id="9" name="グループ化 8"/>
          <p:cNvGrpSpPr/>
          <p:nvPr/>
        </p:nvGrpSpPr>
        <p:grpSpPr>
          <a:xfrm>
            <a:off x="450166" y="1231920"/>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3</a:t>
              </a:r>
              <a:endParaRPr kumimoji="1" lang="ja-JP" altLang="en-US" sz="2400"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2</a:t>
              </a:r>
              <a:endParaRPr kumimoji="1" lang="ja-JP" altLang="en-US"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パーティション </a:t>
              </a:r>
              <a:r>
                <a:rPr kumimoji="1" lang="en-US" altLang="ja-JP" sz="2400" dirty="0" smtClean="0">
                  <a:solidFill>
                    <a:schemeClr val="tx1"/>
                  </a:solidFill>
                </a:rPr>
                <a:t>1</a:t>
              </a:r>
              <a:endParaRPr kumimoji="1" lang="ja-JP" altLang="en-US" sz="2400" dirty="0">
                <a:solidFill>
                  <a:schemeClr val="tx1"/>
                </a:solidFill>
              </a:endParaRPr>
            </a:p>
          </p:txBody>
        </p:sp>
      </p:grpSp>
      <p:sp>
        <p:nvSpPr>
          <p:cNvPr id="11" name="テキスト ボックス 10"/>
          <p:cNvSpPr txBox="1"/>
          <p:nvPr/>
        </p:nvSpPr>
        <p:spPr>
          <a:xfrm>
            <a:off x="1023880" y="5264368"/>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grpSp>
        <p:nvGrpSpPr>
          <p:cNvPr id="4" name="グループ化 3"/>
          <p:cNvGrpSpPr/>
          <p:nvPr/>
        </p:nvGrpSpPr>
        <p:grpSpPr>
          <a:xfrm>
            <a:off x="2267864" y="1531537"/>
            <a:ext cx="1080000" cy="720000"/>
            <a:chOff x="2270900" y="2144441"/>
            <a:chExt cx="1080000" cy="720000"/>
          </a:xfrm>
        </p:grpSpPr>
        <p:sp>
          <p:nvSpPr>
            <p:cNvPr id="22" name="円/楕円 21"/>
            <p:cNvSpPr/>
            <p:nvPr/>
          </p:nvSpPr>
          <p:spPr>
            <a:xfrm>
              <a:off x="2270900" y="2144441"/>
              <a:ext cx="1080000" cy="720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2" name="テキスト ボックス 11"/>
            <p:cNvSpPr txBox="1"/>
            <p:nvPr/>
          </p:nvSpPr>
          <p:spPr>
            <a:xfrm>
              <a:off x="2300144" y="2305353"/>
              <a:ext cx="1008112" cy="338554"/>
            </a:xfrm>
            <a:prstGeom prst="rect">
              <a:avLst/>
            </a:prstGeom>
            <a:noFill/>
          </p:spPr>
          <p:txBody>
            <a:bodyPr wrap="square" rtlCol="0">
              <a:spAutoFit/>
            </a:bodyPr>
            <a:lstStyle/>
            <a:p>
              <a:pPr algn="ctr"/>
              <a:r>
                <a:rPr kumimoji="1" lang="en-US" altLang="ja-JP" sz="1600" dirty="0" smtClean="0"/>
                <a:t>Linux</a:t>
              </a:r>
            </a:p>
          </p:txBody>
        </p:sp>
      </p:grpSp>
      <p:sp>
        <p:nvSpPr>
          <p:cNvPr id="18" name="テキスト ボックス 17"/>
          <p:cNvSpPr txBox="1"/>
          <p:nvPr/>
        </p:nvSpPr>
        <p:spPr>
          <a:xfrm rot="5400000">
            <a:off x="1464709" y="4546798"/>
            <a:ext cx="528240" cy="523220"/>
          </a:xfrm>
          <a:prstGeom prst="rect">
            <a:avLst/>
          </a:prstGeom>
          <a:noFill/>
        </p:spPr>
        <p:txBody>
          <a:bodyPr wrap="square" rtlCol="0">
            <a:spAutoFit/>
          </a:bodyPr>
          <a:lstStyle/>
          <a:p>
            <a:r>
              <a:rPr lang="en-US" altLang="ja-JP" sz="2800" dirty="0"/>
              <a:t>…</a:t>
            </a:r>
            <a:endParaRPr kumimoji="1" lang="ja-JP" altLang="en-US" sz="2800" dirty="0"/>
          </a:p>
        </p:txBody>
      </p:sp>
      <p:grpSp>
        <p:nvGrpSpPr>
          <p:cNvPr id="19" name="グループ化 18"/>
          <p:cNvGrpSpPr/>
          <p:nvPr/>
        </p:nvGrpSpPr>
        <p:grpSpPr>
          <a:xfrm>
            <a:off x="2297108" y="2528064"/>
            <a:ext cx="1037532" cy="576064"/>
            <a:chOff x="-2378869" y="673646"/>
            <a:chExt cx="1037532" cy="576064"/>
          </a:xfrm>
          <a:solidFill>
            <a:schemeClr val="accent1">
              <a:lumMod val="40000"/>
              <a:lumOff val="60000"/>
            </a:schemeClr>
          </a:solidFill>
        </p:grpSpPr>
        <p:sp>
          <p:nvSpPr>
            <p:cNvPr id="20" name="円/楕円 19"/>
            <p:cNvSpPr/>
            <p:nvPr/>
          </p:nvSpPr>
          <p:spPr>
            <a:xfrm>
              <a:off x="-2378869" y="673646"/>
              <a:ext cx="999431" cy="57606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21" name="テキスト ボックス 20"/>
            <p:cNvSpPr txBox="1"/>
            <p:nvPr/>
          </p:nvSpPr>
          <p:spPr>
            <a:xfrm>
              <a:off x="-2349449" y="764704"/>
              <a:ext cx="1008112" cy="338554"/>
            </a:xfrm>
            <a:prstGeom prst="rect">
              <a:avLst/>
            </a:prstGeom>
            <a:noFill/>
          </p:spPr>
          <p:txBody>
            <a:bodyPr wrap="square" rtlCol="0">
              <a:spAutoFit/>
            </a:bodyPr>
            <a:lstStyle/>
            <a:p>
              <a:r>
                <a:rPr kumimoji="1" lang="en-US" altLang="ja-JP" sz="1600" dirty="0" smtClean="0"/>
                <a:t>Windows</a:t>
              </a:r>
              <a:endParaRPr kumimoji="1" lang="ja-JP" altLang="en-US" sz="1600" dirty="0"/>
            </a:p>
          </p:txBody>
        </p:sp>
      </p:grpSp>
    </p:spTree>
    <p:extLst>
      <p:ext uri="{BB962C8B-B14F-4D97-AF65-F5344CB8AC3E}">
        <p14:creationId xmlns:p14="http://schemas.microsoft.com/office/powerpoint/2010/main" val="2938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90006"/>
            <a:ext cx="8784976" cy="1143000"/>
          </a:xfrm>
        </p:spPr>
        <p:txBody>
          <a:bodyPr>
            <a:noAutofit/>
          </a:bodyPr>
          <a:lstStyle/>
          <a:p>
            <a:r>
              <a:rPr lang="en-US" altLang="ja-JP" sz="3600" dirty="0"/>
              <a:t>OS </a:t>
            </a:r>
            <a:r>
              <a:rPr lang="ja-JP" altLang="en-US" sz="3600" dirty="0"/>
              <a:t>起動，インストールの仕組みを                 理解するための基本知識</a:t>
            </a:r>
            <a:endParaRPr lang="en-US" altLang="ja-JP" sz="3600" dirty="0"/>
          </a:p>
        </p:txBody>
      </p:sp>
      <p:sp>
        <p:nvSpPr>
          <p:cNvPr id="3" name="コンテンツ プレースホルダー 2"/>
          <p:cNvSpPr>
            <a:spLocks noGrp="1"/>
          </p:cNvSpPr>
          <p:nvPr>
            <p:ph idx="1"/>
          </p:nvPr>
        </p:nvSpPr>
        <p:spPr>
          <a:xfrm>
            <a:off x="457200" y="1207293"/>
            <a:ext cx="8507288" cy="4525963"/>
          </a:xfrm>
        </p:spPr>
        <p:txBody>
          <a:bodyPr/>
          <a:lstStyle/>
          <a:p>
            <a:pPr marL="342900" lvl="1" indent="-342900">
              <a:buFont typeface="Arial" pitchFamily="34" charset="0"/>
              <a:buChar char="•"/>
            </a:pPr>
            <a:r>
              <a:rPr lang="ja-JP" altLang="en-US" sz="3200" dirty="0" smtClean="0"/>
              <a:t>パーティション</a:t>
            </a:r>
            <a:endParaRPr lang="en-US" altLang="ja-JP" sz="3200" dirty="0" smtClean="0"/>
          </a:p>
          <a:p>
            <a:pPr lvl="1"/>
            <a:r>
              <a:rPr lang="ja-JP" altLang="en-US" dirty="0"/>
              <a:t>補助</a:t>
            </a:r>
            <a:r>
              <a:rPr lang="ja-JP" altLang="en-US" dirty="0" smtClean="0"/>
              <a:t>記憶装置上の</a:t>
            </a:r>
            <a:r>
              <a:rPr lang="en-US" altLang="ja-JP" dirty="0" smtClean="0"/>
              <a:t>OS</a:t>
            </a:r>
            <a:r>
              <a:rPr lang="ja-JP" altLang="en-US" dirty="0" smtClean="0"/>
              <a:t> インストール場所の作成</a:t>
            </a:r>
            <a:endParaRPr lang="en-US" altLang="ja-JP" dirty="0" smtClean="0"/>
          </a:p>
          <a:p>
            <a:r>
              <a:rPr lang="ja-JP" altLang="en-US" dirty="0" smtClean="0">
                <a:solidFill>
                  <a:srgbClr val="FF0000"/>
                </a:solidFill>
              </a:rPr>
              <a:t>ファイルシステム</a:t>
            </a:r>
            <a:endParaRPr lang="en-US" altLang="ja-JP" dirty="0" smtClean="0">
              <a:solidFill>
                <a:srgbClr val="FF0000"/>
              </a:solidFill>
            </a:endParaRPr>
          </a:p>
          <a:p>
            <a:pPr lvl="1"/>
            <a:r>
              <a:rPr lang="ja-JP" altLang="en-US" dirty="0" smtClean="0">
                <a:solidFill>
                  <a:srgbClr val="FF0000"/>
                </a:solidFill>
              </a:rPr>
              <a:t>パーティション上のデータ保存形式の設定</a:t>
            </a:r>
            <a:endParaRPr lang="en-US" altLang="ja-JP" dirty="0" smtClean="0">
              <a:solidFill>
                <a:srgbClr val="FF0000"/>
              </a:solidFill>
            </a:endParaRPr>
          </a:p>
        </p:txBody>
      </p:sp>
    </p:spTree>
    <p:extLst>
      <p:ext uri="{BB962C8B-B14F-4D97-AF65-F5344CB8AC3E}">
        <p14:creationId xmlns:p14="http://schemas.microsoft.com/office/powerpoint/2010/main" val="410132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ファイルシステム</a:t>
            </a:r>
            <a:endParaRPr kumimoji="1" lang="ja-JP" altLang="en-US" dirty="0"/>
          </a:p>
        </p:txBody>
      </p:sp>
      <p:sp>
        <p:nvSpPr>
          <p:cNvPr id="3" name="コンテンツ プレースホルダー 2"/>
          <p:cNvSpPr>
            <a:spLocks noGrp="1"/>
          </p:cNvSpPr>
          <p:nvPr>
            <p:ph idx="1"/>
          </p:nvPr>
        </p:nvSpPr>
        <p:spPr>
          <a:xfrm>
            <a:off x="288032" y="747120"/>
            <a:ext cx="8604448" cy="5778224"/>
          </a:xfrm>
        </p:spPr>
        <p:txBody>
          <a:bodyPr>
            <a:normAutofit/>
          </a:bodyPr>
          <a:lstStyle/>
          <a:p>
            <a:r>
              <a:rPr kumimoji="1" lang="ja-JP" altLang="en-US" sz="3000" dirty="0" smtClean="0"/>
              <a:t>パーティション上におけるデータの記録・管理形式</a:t>
            </a:r>
            <a:endParaRPr kumimoji="1" lang="en-US" altLang="ja-JP" sz="3000" dirty="0" smtClean="0"/>
          </a:p>
          <a:p>
            <a:pPr lvl="1"/>
            <a:r>
              <a:rPr lang="en-US" altLang="ja-JP" sz="2600" dirty="0" smtClean="0"/>
              <a:t>OS, </a:t>
            </a:r>
            <a:r>
              <a:rPr lang="ja-JP" altLang="en-US" sz="2600" dirty="0" smtClean="0"/>
              <a:t>記憶装置によって扱えるファイルシステムの種類は異なる</a:t>
            </a:r>
            <a:endParaRPr lang="en-US" altLang="ja-JP" sz="2600" dirty="0" smtClean="0"/>
          </a:p>
          <a:p>
            <a:pPr lvl="1"/>
            <a:r>
              <a:rPr lang="ja-JP" altLang="en-US" sz="2600" b="1" dirty="0" smtClean="0">
                <a:solidFill>
                  <a:srgbClr val="FF0000"/>
                </a:solidFill>
              </a:rPr>
              <a:t>フォーマット</a:t>
            </a:r>
            <a:r>
              <a:rPr lang="ja-JP" altLang="en-US" sz="2600" dirty="0" smtClean="0"/>
              <a:t>：パーティション毎に，</a:t>
            </a:r>
            <a:r>
              <a:rPr lang="en-US" altLang="ja-JP" sz="2600" dirty="0" smtClean="0"/>
              <a:t>OS</a:t>
            </a:r>
            <a:r>
              <a:rPr lang="ja-JP" altLang="en-US" sz="2600" dirty="0" smtClean="0"/>
              <a:t> や記憶装置に</a:t>
            </a:r>
            <a:r>
              <a:rPr lang="ja-JP" altLang="en-US" sz="2600" dirty="0" smtClean="0"/>
              <a:t>合わせたファイルシステム</a:t>
            </a:r>
            <a:r>
              <a:rPr lang="ja-JP" altLang="en-US" sz="2600" dirty="0" smtClean="0"/>
              <a:t>を設定すること</a:t>
            </a:r>
            <a:endParaRPr lang="en-US" altLang="ja-JP" sz="2600" dirty="0" smtClean="0"/>
          </a:p>
          <a:p>
            <a:pPr marL="0" indent="0">
              <a:buNone/>
            </a:pPr>
            <a:r>
              <a:rPr lang="en-US" altLang="ja-JP" sz="3000" dirty="0" smtClean="0">
                <a:solidFill>
                  <a:srgbClr val="FF0000"/>
                </a:solidFill>
              </a:rPr>
              <a:t>OS</a:t>
            </a:r>
            <a:r>
              <a:rPr lang="ja-JP" altLang="en-US" sz="3000" dirty="0" smtClean="0">
                <a:solidFill>
                  <a:srgbClr val="FF0000"/>
                </a:solidFill>
              </a:rPr>
              <a:t> をインストールする際には，パーティションを</a:t>
            </a:r>
            <a:r>
              <a:rPr lang="en-US" altLang="ja-JP" sz="3000" dirty="0" smtClean="0">
                <a:solidFill>
                  <a:srgbClr val="FF0000"/>
                </a:solidFill>
              </a:rPr>
              <a:t>OS</a:t>
            </a:r>
            <a:r>
              <a:rPr lang="ja-JP" altLang="en-US" sz="3000" dirty="0" smtClean="0">
                <a:solidFill>
                  <a:srgbClr val="FF0000"/>
                </a:solidFill>
              </a:rPr>
              <a:t> に合わせてフォーマットする必要がある</a:t>
            </a:r>
            <a:r>
              <a:rPr lang="ja-JP" altLang="en-US" sz="3000" dirty="0" smtClean="0">
                <a:solidFill>
                  <a:srgbClr val="FF0000"/>
                </a:solidFill>
              </a:rPr>
              <a:t>．</a:t>
            </a:r>
            <a:endParaRPr lang="en-US" altLang="ja-JP" sz="3000" dirty="0" smtClean="0">
              <a:solidFill>
                <a:srgbClr val="FF0000"/>
              </a:solidFill>
            </a:endParaRPr>
          </a:p>
        </p:txBody>
      </p:sp>
    </p:spTree>
    <p:extLst>
      <p:ext uri="{BB962C8B-B14F-4D97-AF65-F5344CB8AC3E}">
        <p14:creationId xmlns:p14="http://schemas.microsoft.com/office/powerpoint/2010/main" val="10985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主なファイルシステムの</a:t>
            </a:r>
            <a:r>
              <a:rPr lang="ja-JP" altLang="en-US" dirty="0" smtClean="0"/>
              <a:t>種類</a:t>
            </a:r>
            <a:endParaRPr kumimoji="1" lang="ja-JP" altLang="en-US" dirty="0"/>
          </a:p>
        </p:txBody>
      </p:sp>
      <p:sp>
        <p:nvSpPr>
          <p:cNvPr id="3" name="コンテンツ プレースホルダー 2"/>
          <p:cNvSpPr>
            <a:spLocks noGrp="1"/>
          </p:cNvSpPr>
          <p:nvPr>
            <p:ph idx="1"/>
          </p:nvPr>
        </p:nvSpPr>
        <p:spPr/>
        <p:txBody>
          <a:bodyPr/>
          <a:lstStyle/>
          <a:p>
            <a:r>
              <a:rPr lang="en-US" altLang="ja-JP" sz="3000" dirty="0"/>
              <a:t>Windows: FAT32, </a:t>
            </a:r>
            <a:r>
              <a:rPr lang="en-US" altLang="ja-JP" sz="3000" b="1" dirty="0">
                <a:solidFill>
                  <a:srgbClr val="FF0000"/>
                </a:solidFill>
              </a:rPr>
              <a:t>NTFS</a:t>
            </a:r>
            <a:endParaRPr lang="en-US" altLang="ja-JP" sz="3000" dirty="0"/>
          </a:p>
          <a:p>
            <a:r>
              <a:rPr lang="en-US" altLang="ja-JP" sz="3000" dirty="0"/>
              <a:t>OS</a:t>
            </a:r>
            <a:r>
              <a:rPr lang="ja-JP" altLang="en-US" sz="3000" dirty="0"/>
              <a:t> </a:t>
            </a:r>
            <a:r>
              <a:rPr lang="en-US" altLang="ja-JP" sz="3000" dirty="0"/>
              <a:t>X (Mac) : HFS, </a:t>
            </a:r>
            <a:r>
              <a:rPr lang="en-US" altLang="ja-JP" sz="3000" b="1" dirty="0">
                <a:solidFill>
                  <a:srgbClr val="FF0000"/>
                </a:solidFill>
              </a:rPr>
              <a:t>HFS+</a:t>
            </a:r>
          </a:p>
          <a:p>
            <a:r>
              <a:rPr lang="en-US" altLang="ja-JP" sz="3000" dirty="0"/>
              <a:t>Linux: ext3, </a:t>
            </a:r>
            <a:r>
              <a:rPr lang="en-US" altLang="ja-JP" sz="3000" b="1" dirty="0">
                <a:solidFill>
                  <a:srgbClr val="FF0000"/>
                </a:solidFill>
              </a:rPr>
              <a:t>ext4</a:t>
            </a:r>
            <a:endParaRPr lang="en-US" altLang="ja-JP" sz="3000" dirty="0"/>
          </a:p>
          <a:p>
            <a:r>
              <a:rPr lang="en-US" altLang="ja-JP" sz="3000" dirty="0"/>
              <a:t>USB </a:t>
            </a:r>
            <a:r>
              <a:rPr lang="ja-JP" altLang="en-US" sz="3000" dirty="0"/>
              <a:t>メモリ</a:t>
            </a:r>
            <a:r>
              <a:rPr lang="en-US" altLang="ja-JP" sz="3000" dirty="0"/>
              <a:t>: </a:t>
            </a:r>
            <a:r>
              <a:rPr lang="en-US" altLang="ja-JP" sz="3000" b="1" dirty="0">
                <a:solidFill>
                  <a:srgbClr val="FF0000"/>
                </a:solidFill>
              </a:rPr>
              <a:t>FAT32</a:t>
            </a:r>
            <a:r>
              <a:rPr lang="en-US" altLang="ja-JP" sz="3000" dirty="0"/>
              <a:t>, </a:t>
            </a:r>
            <a:r>
              <a:rPr lang="en-US" altLang="ja-JP" sz="3000" dirty="0" err="1"/>
              <a:t>exFAT</a:t>
            </a:r>
            <a:endParaRPr lang="en-US" altLang="ja-JP" sz="3000" dirty="0"/>
          </a:p>
          <a:p>
            <a:pPr marL="0" indent="0">
              <a:buNone/>
            </a:pPr>
            <a:endParaRPr lang="en-US" altLang="ja-JP" sz="2400" dirty="0"/>
          </a:p>
          <a:p>
            <a:pPr marL="0" indent="0">
              <a:buNone/>
            </a:pPr>
            <a:r>
              <a:rPr lang="ja-JP" altLang="en-US" sz="2600" dirty="0"/>
              <a:t>パーティション・ファイルの最大サイズ</a:t>
            </a:r>
            <a:r>
              <a:rPr lang="en-US" altLang="ja-JP" sz="2600" dirty="0"/>
              <a:t>, </a:t>
            </a:r>
            <a:r>
              <a:rPr lang="ja-JP" altLang="en-US" sz="2600" dirty="0"/>
              <a:t>ファイル名の最大文字数などが異なる</a:t>
            </a:r>
            <a:r>
              <a:rPr lang="en-US" altLang="ja-JP" sz="2600" dirty="0"/>
              <a:t> </a:t>
            </a:r>
          </a:p>
          <a:p>
            <a:pPr marL="0" indent="0">
              <a:buNone/>
            </a:pPr>
            <a:r>
              <a:rPr lang="en-US" altLang="ja-JP" sz="2600" dirty="0"/>
              <a:t>     </a:t>
            </a:r>
            <a:r>
              <a:rPr lang="ja-JP" altLang="en-US" sz="2600" dirty="0"/>
              <a:t>ファイルの最大サイズの例</a:t>
            </a:r>
            <a:endParaRPr lang="en-US" altLang="ja-JP" sz="2600" dirty="0"/>
          </a:p>
          <a:p>
            <a:pPr marL="0" indent="0">
              <a:buNone/>
            </a:pPr>
            <a:r>
              <a:rPr lang="en-US" altLang="ja-JP" sz="2400" dirty="0"/>
              <a:t>          FAT32:</a:t>
            </a:r>
            <a:r>
              <a:rPr lang="ja-JP" altLang="en-US" sz="2400" dirty="0"/>
              <a:t> </a:t>
            </a:r>
            <a:r>
              <a:rPr lang="en-US" altLang="ja-JP" sz="2400" dirty="0"/>
              <a:t>4 GB, NTFS: 2 TB, ext4: 16 </a:t>
            </a:r>
            <a:r>
              <a:rPr lang="en-US" altLang="ja-JP" sz="2400" dirty="0" smtClean="0"/>
              <a:t>TB</a:t>
            </a:r>
            <a:endParaRPr lang="en-US" altLang="ja-JP" sz="2400" dirty="0"/>
          </a:p>
        </p:txBody>
      </p:sp>
    </p:spTree>
    <p:extLst>
      <p:ext uri="{BB962C8B-B14F-4D97-AF65-F5344CB8AC3E}">
        <p14:creationId xmlns:p14="http://schemas.microsoft.com/office/powerpoint/2010/main" val="3984681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4953234" y="1355614"/>
            <a:ext cx="3809189" cy="4860000"/>
          </a:xfrm>
          <a:prstGeom prst="rect">
            <a:avLst/>
          </a:prstGeom>
        </p:spPr>
      </p:pic>
      <p:pic>
        <p:nvPicPr>
          <p:cNvPr id="6" name="図 5"/>
          <p:cNvPicPr>
            <a:picLocks noChangeAspect="1"/>
          </p:cNvPicPr>
          <p:nvPr/>
        </p:nvPicPr>
        <p:blipFill>
          <a:blip r:embed="rId3"/>
          <a:stretch>
            <a:fillRect/>
          </a:stretch>
        </p:blipFill>
        <p:spPr>
          <a:xfrm>
            <a:off x="502574" y="1340766"/>
            <a:ext cx="3809189" cy="4860000"/>
          </a:xfrm>
          <a:prstGeom prst="rect">
            <a:avLst/>
          </a:prstGeom>
        </p:spPr>
      </p:pic>
      <p:sp>
        <p:nvSpPr>
          <p:cNvPr id="2" name="タイトル 1"/>
          <p:cNvSpPr>
            <a:spLocks noGrp="1"/>
          </p:cNvSpPr>
          <p:nvPr>
            <p:ph type="title"/>
          </p:nvPr>
        </p:nvSpPr>
        <p:spPr/>
        <p:txBody>
          <a:bodyPr>
            <a:normAutofit fontScale="90000"/>
          </a:bodyPr>
          <a:lstStyle/>
          <a:p>
            <a:r>
              <a:rPr lang="ja-JP" altLang="en-US" dirty="0"/>
              <a:t>記憶</a:t>
            </a:r>
            <a:r>
              <a:rPr kumimoji="1" lang="ja-JP" altLang="en-US" dirty="0" smtClean="0"/>
              <a:t>装置</a:t>
            </a:r>
            <a:r>
              <a:rPr lang="ja-JP" altLang="en-US" dirty="0" smtClean="0"/>
              <a:t>毎に異なるファイルシステム</a:t>
            </a:r>
            <a:endParaRPr kumimoji="1" lang="ja-JP" altLang="en-US" dirty="0"/>
          </a:p>
        </p:txBody>
      </p:sp>
      <p:sp>
        <p:nvSpPr>
          <p:cNvPr id="11" name="正方形/長方形 10"/>
          <p:cNvSpPr/>
          <p:nvPr/>
        </p:nvSpPr>
        <p:spPr>
          <a:xfrm>
            <a:off x="1547664" y="2708920"/>
            <a:ext cx="473020" cy="183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7200" y="971436"/>
            <a:ext cx="4005814" cy="369332"/>
          </a:xfrm>
          <a:prstGeom prst="rect">
            <a:avLst/>
          </a:prstGeom>
          <a:noFill/>
        </p:spPr>
        <p:txBody>
          <a:bodyPr wrap="square" rtlCol="0">
            <a:spAutoFit/>
          </a:bodyPr>
          <a:lstStyle/>
          <a:p>
            <a:pPr algn="ctr"/>
            <a:r>
              <a:rPr lang="en-US" altLang="ja-JP" dirty="0" smtClean="0"/>
              <a:t>Windows</a:t>
            </a:r>
            <a:r>
              <a:rPr lang="ja-JP" altLang="en-US" dirty="0" smtClean="0"/>
              <a:t>　</a:t>
            </a:r>
            <a:r>
              <a:rPr kumimoji="1" lang="ja-JP" altLang="en-US" dirty="0" smtClean="0"/>
              <a:t>ローカルディスクの詳細</a:t>
            </a:r>
            <a:endParaRPr kumimoji="1" lang="ja-JP" altLang="en-US" dirty="0"/>
          </a:p>
        </p:txBody>
      </p:sp>
      <p:sp>
        <p:nvSpPr>
          <p:cNvPr id="13" name="テキスト ボックス 12"/>
          <p:cNvSpPr txBox="1"/>
          <p:nvPr/>
        </p:nvSpPr>
        <p:spPr>
          <a:xfrm>
            <a:off x="5796136" y="971434"/>
            <a:ext cx="2088232" cy="369332"/>
          </a:xfrm>
          <a:prstGeom prst="rect">
            <a:avLst/>
          </a:prstGeom>
          <a:noFill/>
        </p:spPr>
        <p:txBody>
          <a:bodyPr wrap="square" rtlCol="0">
            <a:spAutoFit/>
          </a:bodyPr>
          <a:lstStyle/>
          <a:p>
            <a:pPr algn="ctr"/>
            <a:r>
              <a:rPr kumimoji="1" lang="en-US" altLang="ja-JP" dirty="0" smtClean="0"/>
              <a:t>USB</a:t>
            </a:r>
            <a:r>
              <a:rPr kumimoji="1" lang="ja-JP" altLang="en-US" dirty="0" smtClean="0"/>
              <a:t> メモリの詳細</a:t>
            </a:r>
            <a:endParaRPr kumimoji="1" lang="ja-JP" altLang="en-US" dirty="0"/>
          </a:p>
        </p:txBody>
      </p:sp>
      <p:sp>
        <p:nvSpPr>
          <p:cNvPr id="8" name="正方形/長方形 7"/>
          <p:cNvSpPr/>
          <p:nvPr/>
        </p:nvSpPr>
        <p:spPr>
          <a:xfrm>
            <a:off x="5940152" y="2708920"/>
            <a:ext cx="473020" cy="183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457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7533" t="6584" r="58995" b="22427"/>
          <a:stretch/>
        </p:blipFill>
        <p:spPr>
          <a:xfrm>
            <a:off x="0" y="1234852"/>
            <a:ext cx="9110899" cy="5434508"/>
          </a:xfrm>
          <a:prstGeom prst="rect">
            <a:avLst/>
          </a:prstGeom>
        </p:spPr>
      </p:pic>
      <p:sp>
        <p:nvSpPr>
          <p:cNvPr id="2" name="タイトル 1"/>
          <p:cNvSpPr>
            <a:spLocks noGrp="1"/>
          </p:cNvSpPr>
          <p:nvPr>
            <p:ph type="title"/>
          </p:nvPr>
        </p:nvSpPr>
        <p:spPr/>
        <p:txBody>
          <a:bodyPr/>
          <a:lstStyle/>
          <a:p>
            <a:r>
              <a:rPr kumimoji="1" lang="en-US" altLang="ja-JP" dirty="0" err="1" smtClean="0"/>
              <a:t>exFAT</a:t>
            </a:r>
            <a:r>
              <a:rPr kumimoji="1" lang="en-US" altLang="ja-JP" dirty="0" smtClean="0"/>
              <a:t> </a:t>
            </a:r>
            <a:r>
              <a:rPr lang="ja-JP" altLang="en-US" dirty="0" smtClean="0"/>
              <a:t>の</a:t>
            </a:r>
            <a:r>
              <a:rPr lang="en-US" altLang="ja-JP" dirty="0" smtClean="0"/>
              <a:t>USB</a:t>
            </a:r>
            <a:r>
              <a:rPr lang="ja-JP" altLang="en-US" dirty="0" smtClean="0"/>
              <a:t> を</a:t>
            </a:r>
            <a:r>
              <a:rPr lang="en-US" altLang="ja-JP" dirty="0" smtClean="0"/>
              <a:t>Linux</a:t>
            </a:r>
            <a:r>
              <a:rPr lang="ja-JP" altLang="en-US" dirty="0" smtClean="0"/>
              <a:t> に挿すと</a:t>
            </a:r>
            <a:r>
              <a:rPr lang="en-US" altLang="ja-JP" dirty="0"/>
              <a:t>…</a:t>
            </a:r>
            <a:endParaRPr kumimoji="1" lang="ja-JP" altLang="en-US" dirty="0"/>
          </a:p>
        </p:txBody>
      </p:sp>
      <p:sp>
        <p:nvSpPr>
          <p:cNvPr id="5" name="コンテンツ プレースホルダー 2"/>
          <p:cNvSpPr txBox="1">
            <a:spLocks/>
          </p:cNvSpPr>
          <p:nvPr/>
        </p:nvSpPr>
        <p:spPr>
          <a:xfrm>
            <a:off x="2951820" y="5517232"/>
            <a:ext cx="3240360" cy="407876"/>
          </a:xfrm>
          <a:prstGeom prst="rect">
            <a:avLst/>
          </a:prstGeom>
          <a:solidFill>
            <a:srgbClr val="FFFF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t>ファイルシステムを認識できない</a:t>
            </a:r>
            <a:endParaRPr lang="en-US" altLang="ja-JP" sz="1800" dirty="0" smtClean="0"/>
          </a:p>
        </p:txBody>
      </p:sp>
    </p:spTree>
    <p:extLst>
      <p:ext uri="{BB962C8B-B14F-4D97-AF65-F5344CB8AC3E}">
        <p14:creationId xmlns:p14="http://schemas.microsoft.com/office/powerpoint/2010/main" val="349291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99392"/>
            <a:ext cx="8928992" cy="1426170"/>
          </a:xfrm>
        </p:spPr>
        <p:txBody>
          <a:bodyPr>
            <a:normAutofit fontScale="90000"/>
          </a:bodyPr>
          <a:lstStyle/>
          <a:p>
            <a:r>
              <a:rPr kumimoji="1" lang="ja-JP" altLang="en-US" dirty="0" smtClean="0"/>
              <a:t>異なる</a:t>
            </a:r>
            <a:r>
              <a:rPr kumimoji="1" lang="en-US" altLang="ja-JP" dirty="0" smtClean="0"/>
              <a:t>OS </a:t>
            </a:r>
            <a:r>
              <a:rPr kumimoji="1" lang="ja-JP" altLang="en-US" dirty="0" smtClean="0"/>
              <a:t>で</a:t>
            </a:r>
            <a:r>
              <a:rPr kumimoji="1" lang="en-US" altLang="ja-JP" dirty="0" smtClean="0"/>
              <a:t>USB </a:t>
            </a:r>
            <a:r>
              <a:rPr kumimoji="1" lang="ja-JP" altLang="en-US" dirty="0" smtClean="0"/>
              <a:t>にデータを入れて</a:t>
            </a:r>
            <a:r>
              <a:rPr kumimoji="1" lang="en-US" altLang="ja-JP" dirty="0" smtClean="0"/>
              <a:t/>
            </a:r>
            <a:br>
              <a:rPr kumimoji="1" lang="en-US" altLang="ja-JP" dirty="0" smtClean="0"/>
            </a:br>
            <a:r>
              <a:rPr kumimoji="1" lang="ja-JP" altLang="en-US" dirty="0" smtClean="0"/>
              <a:t>移動するためには？</a:t>
            </a:r>
            <a:endParaRPr kumimoji="1" lang="ja-JP" altLang="en-US" dirty="0"/>
          </a:p>
        </p:txBody>
      </p:sp>
      <p:sp>
        <p:nvSpPr>
          <p:cNvPr id="3" name="コンテンツ プレースホルダー 2"/>
          <p:cNvSpPr>
            <a:spLocks noGrp="1"/>
          </p:cNvSpPr>
          <p:nvPr>
            <p:ph idx="1"/>
          </p:nvPr>
        </p:nvSpPr>
        <p:spPr>
          <a:xfrm>
            <a:off x="0" y="1196752"/>
            <a:ext cx="9144000" cy="4281339"/>
          </a:xfrm>
        </p:spPr>
        <p:txBody>
          <a:bodyPr/>
          <a:lstStyle/>
          <a:p>
            <a:r>
              <a:rPr lang="en-US" altLang="ja-JP" dirty="0" smtClean="0"/>
              <a:t>USB</a:t>
            </a:r>
            <a:r>
              <a:rPr lang="ja-JP" altLang="en-US" dirty="0" smtClean="0"/>
              <a:t> をどちらの</a:t>
            </a:r>
            <a:r>
              <a:rPr lang="en-US" altLang="ja-JP" dirty="0" smtClean="0"/>
              <a:t>OS</a:t>
            </a:r>
            <a:r>
              <a:rPr lang="ja-JP" altLang="en-US" dirty="0" smtClean="0"/>
              <a:t> でも扱えるファイルシステムにフォーマットする</a:t>
            </a:r>
            <a:endParaRPr kumimoji="1" lang="en-US" altLang="ja-JP" dirty="0" smtClean="0"/>
          </a:p>
          <a:p>
            <a:pPr lvl="1"/>
            <a:r>
              <a:rPr lang="ja-JP" altLang="en-US" dirty="0" smtClean="0"/>
              <a:t>ただし，中の情報削除されてしまうので注意！</a:t>
            </a:r>
            <a:endParaRPr kumimoji="1" lang="ja-JP" altLang="en-US" dirty="0"/>
          </a:p>
        </p:txBody>
      </p:sp>
      <p:pic>
        <p:nvPicPr>
          <p:cNvPr id="4" name="図 3"/>
          <p:cNvPicPr>
            <a:picLocks noChangeAspect="1"/>
          </p:cNvPicPr>
          <p:nvPr/>
        </p:nvPicPr>
        <p:blipFill rotWithShape="1">
          <a:blip r:embed="rId3"/>
          <a:srcRect b="28003"/>
          <a:stretch/>
        </p:blipFill>
        <p:spPr>
          <a:xfrm>
            <a:off x="179512" y="2997552"/>
            <a:ext cx="4232430" cy="3887832"/>
          </a:xfrm>
          <a:prstGeom prst="rect">
            <a:avLst/>
          </a:prstGeom>
        </p:spPr>
      </p:pic>
      <p:sp>
        <p:nvSpPr>
          <p:cNvPr id="5" name="正方形/長方形 4"/>
          <p:cNvSpPr/>
          <p:nvPr/>
        </p:nvSpPr>
        <p:spPr>
          <a:xfrm>
            <a:off x="1331640" y="4509120"/>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4"/>
          <a:srcRect b="29337"/>
          <a:stretch/>
        </p:blipFill>
        <p:spPr>
          <a:xfrm>
            <a:off x="4876073" y="2997552"/>
            <a:ext cx="4232431" cy="3815824"/>
          </a:xfrm>
          <a:prstGeom prst="rect">
            <a:avLst/>
          </a:prstGeom>
        </p:spPr>
      </p:pic>
      <p:sp>
        <p:nvSpPr>
          <p:cNvPr id="8" name="正方形/長方形 7"/>
          <p:cNvSpPr/>
          <p:nvPr/>
        </p:nvSpPr>
        <p:spPr>
          <a:xfrm>
            <a:off x="6025091" y="4509120"/>
            <a:ext cx="49112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211960" y="4221088"/>
            <a:ext cx="936104"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57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1000" t="6090" r="418" b="22922"/>
          <a:stretch/>
        </p:blipFill>
        <p:spPr>
          <a:xfrm>
            <a:off x="0" y="1417637"/>
            <a:ext cx="9144000" cy="5248331"/>
          </a:xfrm>
          <a:prstGeom prst="rect">
            <a:avLst/>
          </a:prstGeom>
        </p:spPr>
      </p:pic>
      <p:sp>
        <p:nvSpPr>
          <p:cNvPr id="2" name="タイトル 1"/>
          <p:cNvSpPr>
            <a:spLocks noGrp="1"/>
          </p:cNvSpPr>
          <p:nvPr>
            <p:ph type="title"/>
          </p:nvPr>
        </p:nvSpPr>
        <p:spPr/>
        <p:txBody>
          <a:bodyPr/>
          <a:lstStyle/>
          <a:p>
            <a:r>
              <a:rPr kumimoji="1" lang="en-US" altLang="ja-JP" dirty="0" smtClean="0"/>
              <a:t>FAT32 </a:t>
            </a:r>
            <a:r>
              <a:rPr lang="ja-JP" altLang="en-US" dirty="0" smtClean="0"/>
              <a:t>の</a:t>
            </a:r>
            <a:r>
              <a:rPr lang="en-US" altLang="ja-JP" dirty="0" smtClean="0"/>
              <a:t>USB</a:t>
            </a:r>
            <a:r>
              <a:rPr lang="ja-JP" altLang="en-US" dirty="0" smtClean="0"/>
              <a:t> を</a:t>
            </a:r>
            <a:r>
              <a:rPr lang="en-US" altLang="ja-JP" dirty="0" smtClean="0"/>
              <a:t>Linux</a:t>
            </a:r>
            <a:r>
              <a:rPr lang="ja-JP" altLang="en-US" dirty="0" smtClean="0"/>
              <a:t> に挿すと</a:t>
            </a:r>
            <a:r>
              <a:rPr lang="en-US" altLang="ja-JP" dirty="0"/>
              <a:t>…</a:t>
            </a:r>
            <a:endParaRPr kumimoji="1" lang="ja-JP" altLang="en-US" dirty="0"/>
          </a:p>
        </p:txBody>
      </p:sp>
      <p:sp>
        <p:nvSpPr>
          <p:cNvPr id="5" name="コンテンツ プレースホルダー 2"/>
          <p:cNvSpPr txBox="1">
            <a:spLocks/>
          </p:cNvSpPr>
          <p:nvPr/>
        </p:nvSpPr>
        <p:spPr>
          <a:xfrm>
            <a:off x="6432009" y="4581128"/>
            <a:ext cx="2254791" cy="72008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1800" dirty="0" smtClean="0"/>
              <a:t>ファイルシステムを　認識することができ</a:t>
            </a:r>
            <a:r>
              <a:rPr lang="ja-JP" altLang="en-US" sz="1800" dirty="0"/>
              <a:t>る</a:t>
            </a:r>
            <a:endParaRPr lang="en-US" altLang="ja-JP" sz="1800" dirty="0" smtClean="0"/>
          </a:p>
        </p:txBody>
      </p:sp>
    </p:spTree>
    <p:extLst>
      <p:ext uri="{BB962C8B-B14F-4D97-AF65-F5344CB8AC3E}">
        <p14:creationId xmlns:p14="http://schemas.microsoft.com/office/powerpoint/2010/main" val="612190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OS</a:t>
            </a:r>
            <a:r>
              <a:rPr lang="ja-JP" altLang="en-US" dirty="0" smtClean="0"/>
              <a:t> のインストールのために</a:t>
            </a:r>
            <a:endParaRPr kumimoji="1" lang="ja-JP" altLang="en-US" dirty="0"/>
          </a:p>
        </p:txBody>
      </p:sp>
      <p:sp>
        <p:nvSpPr>
          <p:cNvPr id="3" name="コンテンツ プレースホルダー 2"/>
          <p:cNvSpPr>
            <a:spLocks noGrp="1"/>
          </p:cNvSpPr>
          <p:nvPr>
            <p:ph idx="1"/>
          </p:nvPr>
        </p:nvSpPr>
        <p:spPr>
          <a:xfrm>
            <a:off x="0" y="836712"/>
            <a:ext cx="9144000" cy="4525963"/>
          </a:xfrm>
        </p:spPr>
        <p:txBody>
          <a:bodyPr/>
          <a:lstStyle/>
          <a:p>
            <a:r>
              <a:rPr kumimoji="1" lang="ja-JP" altLang="en-US" b="1" dirty="0" smtClean="0">
                <a:solidFill>
                  <a:srgbClr val="FF0000"/>
                </a:solidFill>
              </a:rPr>
              <a:t>パーティション</a:t>
            </a:r>
            <a:r>
              <a:rPr kumimoji="1" lang="ja-JP" altLang="en-US" dirty="0" smtClean="0"/>
              <a:t>を作成し，</a:t>
            </a:r>
            <a:r>
              <a:rPr kumimoji="1" lang="en-US" altLang="ja-JP" dirty="0" smtClean="0"/>
              <a:t>OS</a:t>
            </a:r>
            <a:r>
              <a:rPr kumimoji="1" lang="ja-JP" altLang="en-US" dirty="0" smtClean="0"/>
              <a:t> の置き場所を確保する</a:t>
            </a:r>
            <a:endParaRPr kumimoji="1" lang="en-US" altLang="ja-JP" dirty="0" smtClean="0"/>
          </a:p>
          <a:p>
            <a:r>
              <a:rPr kumimoji="1" lang="en-US" altLang="ja-JP" dirty="0" smtClean="0"/>
              <a:t>OS</a:t>
            </a:r>
            <a:r>
              <a:rPr kumimoji="1" lang="ja-JP" altLang="en-US" dirty="0" smtClean="0"/>
              <a:t> </a:t>
            </a:r>
            <a:r>
              <a:rPr lang="ja-JP" altLang="en-US" dirty="0" smtClean="0"/>
              <a:t>が対応する</a:t>
            </a:r>
            <a:r>
              <a:rPr lang="ja-JP" altLang="en-US" b="1" smtClean="0">
                <a:solidFill>
                  <a:srgbClr val="FF0000"/>
                </a:solidFill>
              </a:rPr>
              <a:t>ファイルシステム</a:t>
            </a:r>
            <a:r>
              <a:rPr lang="ja-JP" altLang="en-US" smtClean="0"/>
              <a:t>に</a:t>
            </a:r>
            <a:r>
              <a:rPr kumimoji="1" lang="ja-JP" altLang="en-US" smtClean="0"/>
              <a:t>パーティション</a:t>
            </a:r>
            <a:r>
              <a:rPr kumimoji="1" lang="ja-JP" altLang="en-US" dirty="0" smtClean="0"/>
              <a:t>を</a:t>
            </a:r>
            <a:r>
              <a:rPr kumimoji="1" lang="ja-JP" altLang="en-US" b="1" dirty="0" smtClean="0">
                <a:solidFill>
                  <a:srgbClr val="FF0000"/>
                </a:solidFill>
              </a:rPr>
              <a:t>フォーマット</a:t>
            </a:r>
            <a:r>
              <a:rPr kumimoji="1" lang="ja-JP" altLang="en-US" dirty="0" smtClean="0"/>
              <a:t>する</a:t>
            </a:r>
            <a:endParaRPr kumimoji="1" lang="en-US" altLang="ja-JP" dirty="0" smtClean="0"/>
          </a:p>
        </p:txBody>
      </p:sp>
      <p:sp>
        <p:nvSpPr>
          <p:cNvPr id="7" name="円柱 6"/>
          <p:cNvSpPr/>
          <p:nvPr/>
        </p:nvSpPr>
        <p:spPr>
          <a:xfrm>
            <a:off x="251520" y="3788675"/>
            <a:ext cx="3859342" cy="2001731"/>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パーティション</a:t>
            </a:r>
            <a:endParaRPr lang="en-US" altLang="ja-JP" dirty="0" smtClean="0">
              <a:solidFill>
                <a:schemeClr val="tx1"/>
              </a:solidFill>
            </a:endParaRPr>
          </a:p>
        </p:txBody>
      </p:sp>
      <p:sp>
        <p:nvSpPr>
          <p:cNvPr id="28" name="角丸四角形 27"/>
          <p:cNvSpPr/>
          <p:nvPr/>
        </p:nvSpPr>
        <p:spPr>
          <a:xfrm>
            <a:off x="4355976" y="2492896"/>
            <a:ext cx="2088232" cy="34415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752019" y="2276872"/>
            <a:ext cx="1296144" cy="461665"/>
          </a:xfrm>
          <a:prstGeom prst="rect">
            <a:avLst/>
          </a:prstGeom>
          <a:solidFill>
            <a:schemeClr val="bg1"/>
          </a:solidFill>
          <a:ln w="38100">
            <a:solidFill>
              <a:schemeClr val="tx1"/>
            </a:solidFill>
          </a:ln>
        </p:spPr>
        <p:txBody>
          <a:bodyPr wrap="square" rtlCol="0">
            <a:spAutoFit/>
          </a:bodyPr>
          <a:lstStyle/>
          <a:p>
            <a:pPr algn="ctr"/>
            <a:r>
              <a:rPr kumimoji="1" lang="en-US" altLang="ja-JP" sz="2400" dirty="0" smtClean="0"/>
              <a:t>OS</a:t>
            </a:r>
            <a:endParaRPr kumimoji="1" lang="ja-JP" altLang="en-US" sz="2400" dirty="0"/>
          </a:p>
        </p:txBody>
      </p:sp>
      <p:grpSp>
        <p:nvGrpSpPr>
          <p:cNvPr id="33" name="グループ化 32"/>
          <p:cNvGrpSpPr/>
          <p:nvPr/>
        </p:nvGrpSpPr>
        <p:grpSpPr>
          <a:xfrm>
            <a:off x="4898279" y="5041831"/>
            <a:ext cx="999431" cy="576064"/>
            <a:chOff x="-2378869" y="673646"/>
            <a:chExt cx="999431" cy="576064"/>
          </a:xfrm>
        </p:grpSpPr>
        <p:sp>
          <p:nvSpPr>
            <p:cNvPr id="34" name="円/楕円 33"/>
            <p:cNvSpPr/>
            <p:nvPr/>
          </p:nvSpPr>
          <p:spPr>
            <a:xfrm>
              <a:off x="-2378869" y="673646"/>
              <a:ext cx="999431" cy="5760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5" name="テキスト ボックス 34"/>
            <p:cNvSpPr txBox="1"/>
            <p:nvPr/>
          </p:nvSpPr>
          <p:spPr>
            <a:xfrm>
              <a:off x="-2218245" y="775474"/>
              <a:ext cx="688554" cy="331670"/>
            </a:xfrm>
            <a:prstGeom prst="rect">
              <a:avLst/>
            </a:prstGeom>
            <a:noFill/>
            <a:ln>
              <a:noFill/>
            </a:ln>
          </p:spPr>
          <p:txBody>
            <a:bodyPr wrap="square" rtlCol="0">
              <a:spAutoFit/>
            </a:bodyPr>
            <a:lstStyle/>
            <a:p>
              <a:r>
                <a:rPr lang="en-US" altLang="ja-JP" dirty="0"/>
                <a:t>Linux</a:t>
              </a:r>
              <a:endParaRPr kumimoji="1" lang="ja-JP" altLang="en-US" dirty="0"/>
            </a:p>
          </p:txBody>
        </p:sp>
      </p:grpSp>
      <p:sp>
        <p:nvSpPr>
          <p:cNvPr id="36" name="角丸四角形 35"/>
          <p:cNvSpPr/>
          <p:nvPr/>
        </p:nvSpPr>
        <p:spPr>
          <a:xfrm>
            <a:off x="6732240" y="2492896"/>
            <a:ext cx="2088232" cy="34415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7164288" y="2132856"/>
            <a:ext cx="1296144" cy="707886"/>
          </a:xfrm>
          <a:prstGeom prst="rect">
            <a:avLst/>
          </a:prstGeom>
          <a:solidFill>
            <a:schemeClr val="bg1"/>
          </a:solidFill>
          <a:ln w="38100">
            <a:solidFill>
              <a:schemeClr val="tx1"/>
            </a:solidFill>
          </a:ln>
        </p:spPr>
        <p:txBody>
          <a:bodyPr wrap="square" rtlCol="0">
            <a:spAutoFit/>
          </a:bodyPr>
          <a:lstStyle/>
          <a:p>
            <a:pPr algn="ctr"/>
            <a:r>
              <a:rPr lang="ja-JP" altLang="en-US" sz="2000" dirty="0" smtClean="0"/>
              <a:t>ファイル</a:t>
            </a:r>
            <a:endParaRPr lang="en-US" altLang="ja-JP" sz="2000" dirty="0" smtClean="0"/>
          </a:p>
          <a:p>
            <a:pPr algn="ctr"/>
            <a:r>
              <a:rPr lang="ja-JP" altLang="en-US" sz="2000" dirty="0" smtClean="0"/>
              <a:t>システム</a:t>
            </a:r>
            <a:endParaRPr kumimoji="1" lang="ja-JP" altLang="en-US" sz="2000" dirty="0"/>
          </a:p>
        </p:txBody>
      </p:sp>
      <p:grpSp>
        <p:nvGrpSpPr>
          <p:cNvPr id="38" name="グループ化 37"/>
          <p:cNvGrpSpPr/>
          <p:nvPr/>
        </p:nvGrpSpPr>
        <p:grpSpPr>
          <a:xfrm>
            <a:off x="7276151" y="4101859"/>
            <a:ext cx="1037532" cy="576064"/>
            <a:chOff x="-2378869" y="673646"/>
            <a:chExt cx="1037532" cy="576064"/>
          </a:xfrm>
          <a:solidFill>
            <a:srgbClr val="92D050"/>
          </a:solidFill>
        </p:grpSpPr>
        <p:sp>
          <p:nvSpPr>
            <p:cNvPr id="39" name="円/楕円 38"/>
            <p:cNvSpPr/>
            <p:nvPr/>
          </p:nvSpPr>
          <p:spPr>
            <a:xfrm>
              <a:off x="-2378869" y="673646"/>
              <a:ext cx="999431" cy="5760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40" name="テキスト ボックス 39"/>
            <p:cNvSpPr txBox="1"/>
            <p:nvPr/>
          </p:nvSpPr>
          <p:spPr>
            <a:xfrm>
              <a:off x="-2349449" y="764704"/>
              <a:ext cx="1008112" cy="369332"/>
            </a:xfrm>
            <a:prstGeom prst="rect">
              <a:avLst/>
            </a:prstGeom>
            <a:noFill/>
          </p:spPr>
          <p:txBody>
            <a:bodyPr wrap="square" rtlCol="0">
              <a:spAutoFit/>
            </a:bodyPr>
            <a:lstStyle/>
            <a:p>
              <a:pPr algn="ctr"/>
              <a:r>
                <a:rPr kumimoji="1" lang="en-US" altLang="ja-JP" dirty="0" smtClean="0"/>
                <a:t>HFS+</a:t>
              </a:r>
              <a:endParaRPr kumimoji="1" lang="ja-JP" altLang="en-US" dirty="0"/>
            </a:p>
          </p:txBody>
        </p:sp>
      </p:grpSp>
      <p:grpSp>
        <p:nvGrpSpPr>
          <p:cNvPr id="41" name="グループ化 40"/>
          <p:cNvGrpSpPr/>
          <p:nvPr/>
        </p:nvGrpSpPr>
        <p:grpSpPr>
          <a:xfrm>
            <a:off x="7274543" y="5041831"/>
            <a:ext cx="999431" cy="576064"/>
            <a:chOff x="-2378869" y="673646"/>
            <a:chExt cx="999431" cy="576064"/>
          </a:xfrm>
        </p:grpSpPr>
        <p:sp>
          <p:nvSpPr>
            <p:cNvPr id="42" name="円/楕円 41"/>
            <p:cNvSpPr/>
            <p:nvPr/>
          </p:nvSpPr>
          <p:spPr>
            <a:xfrm>
              <a:off x="-2378869" y="673646"/>
              <a:ext cx="999431" cy="5760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43" name="テキスト ボックス 42"/>
            <p:cNvSpPr txBox="1"/>
            <p:nvPr/>
          </p:nvSpPr>
          <p:spPr>
            <a:xfrm>
              <a:off x="-2171181" y="752222"/>
              <a:ext cx="625958" cy="369332"/>
            </a:xfrm>
            <a:prstGeom prst="rect">
              <a:avLst/>
            </a:prstGeom>
            <a:noFill/>
            <a:ln>
              <a:noFill/>
            </a:ln>
          </p:spPr>
          <p:txBody>
            <a:bodyPr wrap="square" rtlCol="0">
              <a:spAutoFit/>
            </a:bodyPr>
            <a:lstStyle/>
            <a:p>
              <a:r>
                <a:rPr lang="en-US" altLang="ja-JP" dirty="0"/>
                <a:t>ext4</a:t>
              </a:r>
              <a:endParaRPr kumimoji="1" lang="ja-JP" altLang="en-US" sz="2000" dirty="0"/>
            </a:p>
          </p:txBody>
        </p:sp>
      </p:grpSp>
      <p:sp>
        <p:nvSpPr>
          <p:cNvPr id="45" name="左右矢印 44"/>
          <p:cNvSpPr/>
          <p:nvPr/>
        </p:nvSpPr>
        <p:spPr>
          <a:xfrm>
            <a:off x="5962765" y="5074747"/>
            <a:ext cx="1224136" cy="493822"/>
          </a:xfrm>
          <a:prstGeom prst="lef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4843332" y="3089012"/>
            <a:ext cx="1202841" cy="576064"/>
            <a:chOff x="-2433816" y="673646"/>
            <a:chExt cx="1202841" cy="576064"/>
          </a:xfrm>
          <a:solidFill>
            <a:schemeClr val="accent1">
              <a:lumMod val="40000"/>
              <a:lumOff val="60000"/>
            </a:schemeClr>
          </a:solidFill>
        </p:grpSpPr>
        <p:sp>
          <p:nvSpPr>
            <p:cNvPr id="24" name="円/楕円 23"/>
            <p:cNvSpPr/>
            <p:nvPr/>
          </p:nvSpPr>
          <p:spPr>
            <a:xfrm>
              <a:off x="-2378869" y="673646"/>
              <a:ext cx="999431" cy="5760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25" name="テキスト ボックス 24"/>
            <p:cNvSpPr txBox="1"/>
            <p:nvPr/>
          </p:nvSpPr>
          <p:spPr>
            <a:xfrm>
              <a:off x="-2433816" y="764704"/>
              <a:ext cx="1202841" cy="369332"/>
            </a:xfrm>
            <a:prstGeom prst="rect">
              <a:avLst/>
            </a:prstGeom>
            <a:noFill/>
          </p:spPr>
          <p:txBody>
            <a:bodyPr wrap="square" rtlCol="0">
              <a:spAutoFit/>
            </a:bodyPr>
            <a:lstStyle/>
            <a:p>
              <a:r>
                <a:rPr kumimoji="1" lang="en-US" altLang="ja-JP" dirty="0" smtClean="0"/>
                <a:t>Windows</a:t>
              </a:r>
              <a:endParaRPr kumimoji="1" lang="ja-JP" altLang="en-US" dirty="0"/>
            </a:p>
          </p:txBody>
        </p:sp>
      </p:grpSp>
      <p:grpSp>
        <p:nvGrpSpPr>
          <p:cNvPr id="26" name="グループ化 25"/>
          <p:cNvGrpSpPr/>
          <p:nvPr/>
        </p:nvGrpSpPr>
        <p:grpSpPr>
          <a:xfrm>
            <a:off x="7274543" y="3089012"/>
            <a:ext cx="1037532" cy="576064"/>
            <a:chOff x="-2378869" y="673646"/>
            <a:chExt cx="1037532" cy="576064"/>
          </a:xfrm>
          <a:solidFill>
            <a:schemeClr val="accent1">
              <a:lumMod val="40000"/>
              <a:lumOff val="60000"/>
            </a:schemeClr>
          </a:solidFill>
        </p:grpSpPr>
        <p:sp>
          <p:nvSpPr>
            <p:cNvPr id="27" name="円/楕円 26"/>
            <p:cNvSpPr/>
            <p:nvPr/>
          </p:nvSpPr>
          <p:spPr>
            <a:xfrm>
              <a:off x="-2378869" y="673646"/>
              <a:ext cx="999431" cy="5760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46" name="テキスト ボックス 45"/>
            <p:cNvSpPr txBox="1"/>
            <p:nvPr/>
          </p:nvSpPr>
          <p:spPr>
            <a:xfrm>
              <a:off x="-2349449" y="764704"/>
              <a:ext cx="1008112" cy="369332"/>
            </a:xfrm>
            <a:prstGeom prst="rect">
              <a:avLst/>
            </a:prstGeom>
            <a:noFill/>
          </p:spPr>
          <p:txBody>
            <a:bodyPr wrap="square" rtlCol="0">
              <a:spAutoFit/>
            </a:bodyPr>
            <a:lstStyle/>
            <a:p>
              <a:pPr algn="ctr"/>
              <a:r>
                <a:rPr kumimoji="1" lang="en-US" altLang="ja-JP" dirty="0" smtClean="0"/>
                <a:t>NTFS</a:t>
              </a:r>
              <a:endParaRPr kumimoji="1" lang="ja-JP" altLang="en-US" dirty="0"/>
            </a:p>
          </p:txBody>
        </p:sp>
      </p:grpSp>
      <p:grpSp>
        <p:nvGrpSpPr>
          <p:cNvPr id="48" name="グループ化 47"/>
          <p:cNvGrpSpPr/>
          <p:nvPr/>
        </p:nvGrpSpPr>
        <p:grpSpPr>
          <a:xfrm>
            <a:off x="4818347" y="4101859"/>
            <a:ext cx="1202841" cy="576064"/>
            <a:chOff x="-2433816" y="673646"/>
            <a:chExt cx="1202841" cy="576064"/>
          </a:xfrm>
          <a:solidFill>
            <a:srgbClr val="92D050"/>
          </a:solidFill>
        </p:grpSpPr>
        <p:sp>
          <p:nvSpPr>
            <p:cNvPr id="49" name="円/楕円 48"/>
            <p:cNvSpPr/>
            <p:nvPr/>
          </p:nvSpPr>
          <p:spPr>
            <a:xfrm>
              <a:off x="-2378869" y="673646"/>
              <a:ext cx="999431" cy="5760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50" name="テキスト ボックス 49"/>
            <p:cNvSpPr txBox="1"/>
            <p:nvPr/>
          </p:nvSpPr>
          <p:spPr>
            <a:xfrm>
              <a:off x="-2433816" y="764704"/>
              <a:ext cx="1202841" cy="369332"/>
            </a:xfrm>
            <a:prstGeom prst="rect">
              <a:avLst/>
            </a:prstGeom>
            <a:noFill/>
          </p:spPr>
          <p:txBody>
            <a:bodyPr wrap="square" rtlCol="0">
              <a:spAutoFit/>
            </a:bodyPr>
            <a:lstStyle/>
            <a:p>
              <a:pPr algn="ctr"/>
              <a:r>
                <a:rPr kumimoji="1" lang="en-US" altLang="ja-JP" dirty="0" smtClean="0"/>
                <a:t>OS</a:t>
              </a:r>
              <a:r>
                <a:rPr kumimoji="1" lang="ja-JP" altLang="en-US" dirty="0" smtClean="0"/>
                <a:t> </a:t>
              </a:r>
              <a:r>
                <a:rPr kumimoji="1" lang="en-US" altLang="ja-JP" dirty="0" smtClean="0"/>
                <a:t>X</a:t>
              </a:r>
              <a:endParaRPr kumimoji="1" lang="ja-JP" altLang="en-US" dirty="0"/>
            </a:p>
          </p:txBody>
        </p:sp>
      </p:grpSp>
      <p:sp>
        <p:nvSpPr>
          <p:cNvPr id="47" name="左右矢印 46"/>
          <p:cNvSpPr/>
          <p:nvPr/>
        </p:nvSpPr>
        <p:spPr>
          <a:xfrm>
            <a:off x="5966117" y="3119403"/>
            <a:ext cx="1224136" cy="493822"/>
          </a:xfrm>
          <a:prstGeom prst="lef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右矢印 43"/>
          <p:cNvSpPr/>
          <p:nvPr/>
        </p:nvSpPr>
        <p:spPr>
          <a:xfrm>
            <a:off x="5926160" y="4132250"/>
            <a:ext cx="1224136" cy="493822"/>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446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500"/>
                            </p:stCondLst>
                            <p:childTnLst>
                              <p:par>
                                <p:cTn id="40" presetID="16" presetClass="entr" presetSubtype="37"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outVertical)">
                                      <p:cBhvr>
                                        <p:cTn id="42" dur="500"/>
                                        <p:tgtEl>
                                          <p:spTgt spid="47"/>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outVertical)">
                                      <p:cBhvr>
                                        <p:cTn id="52" dur="500"/>
                                        <p:tgtEl>
                                          <p:spTgt spid="44"/>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par>
                          <p:cTn id="59" fill="hold">
                            <p:stCondLst>
                              <p:cond delay="1500"/>
                            </p:stCondLst>
                            <p:childTnLst>
                              <p:par>
                                <p:cTn id="60" presetID="16" presetClass="entr" presetSubtype="37"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out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9" grpId="0" animBg="1"/>
      <p:bldP spid="36" grpId="0" animBg="1"/>
      <p:bldP spid="37" grpId="0" animBg="1"/>
      <p:bldP spid="45" grpId="0" animBg="1"/>
      <p:bldP spid="47"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179512" y="775245"/>
            <a:ext cx="8964488" cy="4525963"/>
          </a:xfrm>
        </p:spPr>
        <p:txBody>
          <a:bodyPr/>
          <a:lstStyle/>
          <a:p>
            <a:r>
              <a:rPr lang="en-US" altLang="ja-JP" dirty="0" smtClean="0"/>
              <a:t>OS </a:t>
            </a:r>
            <a:r>
              <a:rPr lang="ja-JP" altLang="en-US" dirty="0" smtClean="0"/>
              <a:t>起動，インストールの仕組みを理解するための</a:t>
            </a:r>
            <a:r>
              <a:rPr lang="ja-JP" altLang="en-US" dirty="0"/>
              <a:t>基本</a:t>
            </a:r>
            <a:r>
              <a:rPr lang="ja-JP" altLang="en-US" dirty="0" smtClean="0"/>
              <a:t>知識</a:t>
            </a:r>
            <a:endParaRPr lang="en-US" altLang="ja-JP" dirty="0" smtClean="0"/>
          </a:p>
          <a:p>
            <a:pPr lvl="1"/>
            <a:r>
              <a:rPr kumimoji="1" lang="ja-JP" altLang="en-US" dirty="0" smtClean="0"/>
              <a:t>パーティション，ファイルシステム</a:t>
            </a:r>
            <a:endParaRPr kumimoji="1" lang="en-US" altLang="ja-JP" dirty="0" smtClean="0"/>
          </a:p>
          <a:p>
            <a:r>
              <a:rPr lang="en-US" altLang="ja-JP" dirty="0" smtClean="0">
                <a:solidFill>
                  <a:srgbClr val="FF0000"/>
                </a:solidFill>
              </a:rPr>
              <a:t>UEFI </a:t>
            </a:r>
            <a:r>
              <a:rPr lang="ja-JP" altLang="en-US" dirty="0" smtClean="0">
                <a:solidFill>
                  <a:srgbClr val="FF0000"/>
                </a:solidFill>
              </a:rPr>
              <a:t>における</a:t>
            </a:r>
            <a:r>
              <a:rPr lang="en-US" altLang="ja-JP" dirty="0" smtClean="0">
                <a:solidFill>
                  <a:srgbClr val="FF0000"/>
                </a:solidFill>
              </a:rPr>
              <a:t>OS</a:t>
            </a:r>
            <a:r>
              <a:rPr lang="ja-JP" altLang="en-US" dirty="0" smtClean="0">
                <a:solidFill>
                  <a:srgbClr val="FF0000"/>
                </a:solidFill>
              </a:rPr>
              <a:t> 起動の流れ</a:t>
            </a:r>
            <a:endParaRPr kumimoji="1" lang="ja-JP" altLang="en-US" dirty="0">
              <a:solidFill>
                <a:srgbClr val="FF0000"/>
              </a:solidFill>
            </a:endParaRPr>
          </a:p>
        </p:txBody>
      </p:sp>
    </p:spTree>
    <p:extLst>
      <p:ext uri="{BB962C8B-B14F-4D97-AF65-F5344CB8AC3E}">
        <p14:creationId xmlns:p14="http://schemas.microsoft.com/office/powerpoint/2010/main" val="2937966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本日の情報実習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本日の実習は</a:t>
            </a:r>
            <a:r>
              <a:rPr kumimoji="1" lang="en-US" altLang="ja-JP" dirty="0" smtClean="0"/>
              <a:t>OS</a:t>
            </a:r>
            <a:r>
              <a:rPr kumimoji="1" lang="ja-JP" altLang="en-US" dirty="0" smtClean="0"/>
              <a:t> のインストールをします</a:t>
            </a:r>
            <a:endParaRPr kumimoji="1" lang="en-US" altLang="ja-JP" dirty="0" smtClean="0"/>
          </a:p>
          <a:p>
            <a:r>
              <a:rPr lang="ja-JP" altLang="en-US" dirty="0"/>
              <a:t>その前</a:t>
            </a:r>
            <a:r>
              <a:rPr lang="ja-JP" altLang="en-US" dirty="0" smtClean="0"/>
              <a:t>に </a:t>
            </a:r>
            <a:endParaRPr lang="en-US" altLang="ja-JP" dirty="0" smtClean="0"/>
          </a:p>
          <a:p>
            <a:pPr lvl="1"/>
            <a:r>
              <a:rPr lang="en-US" altLang="ja-JP" dirty="0" smtClean="0"/>
              <a:t>OS</a:t>
            </a:r>
            <a:r>
              <a:rPr lang="ja-JP" altLang="en-US" dirty="0" smtClean="0"/>
              <a:t> はどこにインストール</a:t>
            </a:r>
            <a:r>
              <a:rPr lang="ja-JP" altLang="en-US" dirty="0"/>
              <a:t>されるの</a:t>
            </a:r>
            <a:r>
              <a:rPr lang="ja-JP" altLang="en-US" dirty="0" smtClean="0"/>
              <a:t>か</a:t>
            </a:r>
            <a:endParaRPr lang="en-US" altLang="ja-JP" dirty="0" smtClean="0"/>
          </a:p>
          <a:p>
            <a:pPr lvl="1"/>
            <a:r>
              <a:rPr kumimoji="1" lang="en-US" altLang="ja-JP" dirty="0" smtClean="0"/>
              <a:t>OS</a:t>
            </a:r>
            <a:r>
              <a:rPr kumimoji="1" lang="ja-JP" altLang="en-US" dirty="0" smtClean="0"/>
              <a:t> はどのように起動するのか</a:t>
            </a:r>
            <a:endParaRPr kumimoji="1" lang="en-US" altLang="ja-JP" dirty="0" smtClean="0"/>
          </a:p>
          <a:p>
            <a:pPr marL="457200" lvl="1" indent="0">
              <a:buNone/>
            </a:pPr>
            <a:r>
              <a:rPr lang="ja-JP" altLang="en-US" dirty="0" smtClean="0"/>
              <a:t>を学習します</a:t>
            </a:r>
            <a:endParaRPr lang="en-US" altLang="ja-JP" dirty="0"/>
          </a:p>
          <a:p>
            <a:endParaRPr kumimoji="1" lang="ja-JP" altLang="en-US" dirty="0"/>
          </a:p>
        </p:txBody>
      </p:sp>
    </p:spTree>
    <p:extLst>
      <p:ext uri="{BB962C8B-B14F-4D97-AF65-F5344CB8AC3E}">
        <p14:creationId xmlns:p14="http://schemas.microsoft.com/office/powerpoint/2010/main" val="1965006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t>OS</a:t>
            </a:r>
            <a:r>
              <a:rPr lang="ja-JP" altLang="en-US" dirty="0" smtClean="0"/>
              <a:t> 起動の一連の流れ</a:t>
            </a:r>
            <a:endParaRPr kumimoji="1" lang="ja-JP" altLang="en-US" dirty="0"/>
          </a:p>
        </p:txBody>
      </p:sp>
      <p:sp>
        <p:nvSpPr>
          <p:cNvPr id="18" name="テキスト ボックス 4"/>
          <p:cNvSpPr>
            <a:spLocks noChangeArrowheads="1"/>
          </p:cNvSpPr>
          <p:nvPr/>
        </p:nvSpPr>
        <p:spPr bwMode="auto">
          <a:xfrm>
            <a:off x="3416300" y="686819"/>
            <a:ext cx="2308225" cy="584775"/>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3200">
                <a:solidFill>
                  <a:srgbClr val="000000"/>
                </a:solidFill>
                <a:latin typeface="+mj-ea"/>
                <a:ea typeface="+mj-ea"/>
                <a:cs typeface="Arial Unicode MS" panose="020B0604020202020204" pitchFamily="50" charset="-128"/>
                <a:sym typeface="Arial Unicode MS" panose="020B0604020202020204" pitchFamily="50" charset="-128"/>
              </a:rPr>
              <a:t>主電源投入</a:t>
            </a:r>
          </a:p>
        </p:txBody>
      </p:sp>
      <p:sp>
        <p:nvSpPr>
          <p:cNvPr id="19" name="テキスト ボックス 5"/>
          <p:cNvSpPr>
            <a:spLocks noChangeArrowheads="1"/>
          </p:cNvSpPr>
          <p:nvPr/>
        </p:nvSpPr>
        <p:spPr bwMode="auto">
          <a:xfrm>
            <a:off x="3168650" y="1899669"/>
            <a:ext cx="2806700" cy="523220"/>
          </a:xfrm>
          <a:prstGeom prst="rect">
            <a:avLst/>
          </a:prstGeom>
          <a:solidFill>
            <a:srgbClr val="FFFFFF"/>
          </a:solidFill>
          <a:ln w="38100">
            <a:solidFill>
              <a:srgbClr val="FFD25D"/>
            </a:solidFill>
            <a:miter lim="800000"/>
            <a:headEnd/>
            <a:tailEnd/>
          </a:ln>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en-US" altLang="ja-JP" sz="2800" dirty="0">
                <a:solidFill>
                  <a:srgbClr val="FF0000"/>
                </a:solidFill>
                <a:latin typeface="+mj-ea"/>
                <a:ea typeface="+mj-ea"/>
                <a:cs typeface="Arial Unicode MS" panose="020B0604020202020204" pitchFamily="50" charset="-128"/>
                <a:sym typeface="Arial Unicode MS" panose="020B0604020202020204" pitchFamily="50" charset="-128"/>
              </a:rPr>
              <a:t>UEFI</a:t>
            </a:r>
          </a:p>
        </p:txBody>
      </p:sp>
      <p:sp>
        <p:nvSpPr>
          <p:cNvPr id="20" name="下矢印 17"/>
          <p:cNvSpPr>
            <a:spLocks noChangeArrowheads="1"/>
          </p:cNvSpPr>
          <p:nvPr/>
        </p:nvSpPr>
        <p:spPr bwMode="auto">
          <a:xfrm>
            <a:off x="4084638" y="1391669"/>
            <a:ext cx="936625" cy="455612"/>
          </a:xfrm>
          <a:prstGeom prst="downArrow">
            <a:avLst>
              <a:gd name="adj1" fmla="val 50000"/>
              <a:gd name="adj2" fmla="val 50000"/>
            </a:avLst>
          </a:prstGeom>
          <a:solidFill>
            <a:srgbClr val="00B0F0"/>
          </a:solidFill>
          <a:ln w="38100">
            <a:solidFill>
              <a:srgbClr val="FFD25D"/>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j-ea"/>
              <a:ea typeface="+mj-ea"/>
              <a:cs typeface="Arial Unicode MS" panose="020B0604020202020204" pitchFamily="50" charset="-128"/>
              <a:sym typeface="Arial Unicode MS" panose="020B0604020202020204" pitchFamily="50" charset="-128"/>
            </a:endParaRPr>
          </a:p>
        </p:txBody>
      </p:sp>
      <p:sp>
        <p:nvSpPr>
          <p:cNvPr id="21" name="下矢印 18"/>
          <p:cNvSpPr>
            <a:spLocks noChangeArrowheads="1"/>
          </p:cNvSpPr>
          <p:nvPr/>
        </p:nvSpPr>
        <p:spPr bwMode="auto">
          <a:xfrm>
            <a:off x="4075113" y="2506094"/>
            <a:ext cx="936625" cy="412750"/>
          </a:xfrm>
          <a:prstGeom prst="downArrow">
            <a:avLst>
              <a:gd name="adj1" fmla="val 50000"/>
              <a:gd name="adj2" fmla="val 50000"/>
            </a:avLst>
          </a:prstGeom>
          <a:solidFill>
            <a:srgbClr val="00B0F0"/>
          </a:solidFill>
          <a:ln w="38100">
            <a:solidFill>
              <a:srgbClr val="FFD25D"/>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j-ea"/>
              <a:ea typeface="+mj-ea"/>
              <a:cs typeface="Arial Unicode MS" panose="020B0604020202020204" pitchFamily="50" charset="-128"/>
              <a:sym typeface="Arial Unicode MS" panose="020B0604020202020204" pitchFamily="50" charset="-128"/>
            </a:endParaRPr>
          </a:p>
        </p:txBody>
      </p:sp>
      <p:sp>
        <p:nvSpPr>
          <p:cNvPr id="22" name="テキスト ボックス 6"/>
          <p:cNvSpPr>
            <a:spLocks noChangeArrowheads="1"/>
          </p:cNvSpPr>
          <p:nvPr/>
        </p:nvSpPr>
        <p:spPr bwMode="auto">
          <a:xfrm>
            <a:off x="3760788" y="2981049"/>
            <a:ext cx="1584325" cy="523875"/>
          </a:xfrm>
          <a:prstGeom prst="rect">
            <a:avLst/>
          </a:prstGeom>
          <a:solidFill>
            <a:srgbClr val="FFFFFF"/>
          </a:solidFill>
          <a:ln w="38100">
            <a:solidFill>
              <a:srgbClr val="FFD25D"/>
            </a:solidFill>
            <a:miter lim="800000"/>
            <a:headEnd/>
            <a:tailEnd/>
          </a:ln>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en-US" altLang="ja-JP" sz="2800">
                <a:solidFill>
                  <a:srgbClr val="000000"/>
                </a:solidFill>
                <a:latin typeface="+mn-ea"/>
                <a:ea typeface="+mn-ea"/>
                <a:cs typeface="Arial Unicode MS" panose="020B0604020202020204" pitchFamily="50" charset="-128"/>
                <a:sym typeface="Arial Unicode MS" panose="020B0604020202020204" pitchFamily="50" charset="-128"/>
              </a:rPr>
              <a:t>OS</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 </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23" name="テキスト ボックス 7"/>
          <p:cNvSpPr>
            <a:spLocks noChangeArrowheads="1"/>
          </p:cNvSpPr>
          <p:nvPr/>
        </p:nvSpPr>
        <p:spPr bwMode="auto">
          <a:xfrm>
            <a:off x="250825" y="4468537"/>
            <a:ext cx="1851025" cy="646112"/>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dirty="0">
                <a:solidFill>
                  <a:srgbClr val="000000"/>
                </a:solidFill>
                <a:latin typeface="+mn-ea"/>
                <a:ea typeface="+mn-ea"/>
                <a:cs typeface="Arial Unicode MS" panose="020B0604020202020204" pitchFamily="50" charset="-128"/>
                <a:sym typeface="Arial Unicode MS" panose="020B0604020202020204" pitchFamily="50" charset="-128"/>
              </a:rPr>
              <a:t>A</a:t>
            </a:r>
            <a:endPar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24" name="テキスト ボックス 8"/>
          <p:cNvSpPr>
            <a:spLocks noChangeArrowheads="1"/>
          </p:cNvSpPr>
          <p:nvPr/>
        </p:nvSpPr>
        <p:spPr bwMode="auto">
          <a:xfrm>
            <a:off x="2700338" y="4468537"/>
            <a:ext cx="1908175" cy="646112"/>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B</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27" name="テキスト ボックス 15"/>
          <p:cNvSpPr>
            <a:spLocks noChangeArrowheads="1"/>
          </p:cNvSpPr>
          <p:nvPr/>
        </p:nvSpPr>
        <p:spPr bwMode="auto">
          <a:xfrm>
            <a:off x="5148263" y="4470124"/>
            <a:ext cx="1882776" cy="646113"/>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C</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28" name="テキスト ボックス 16"/>
          <p:cNvSpPr>
            <a:spLocks noChangeArrowheads="1"/>
          </p:cNvSpPr>
          <p:nvPr/>
        </p:nvSpPr>
        <p:spPr bwMode="auto">
          <a:xfrm>
            <a:off x="7486650" y="4608237"/>
            <a:ext cx="169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a:t>
            </a:r>
          </a:p>
        </p:txBody>
      </p:sp>
      <p:cxnSp>
        <p:nvCxnSpPr>
          <p:cNvPr id="29" name="直線矢印コネクタ 23"/>
          <p:cNvCxnSpPr>
            <a:cxnSpLocks noChangeShapeType="1"/>
            <a:stCxn id="23" idx="0"/>
            <a:endCxn id="22" idx="2"/>
          </p:cNvCxnSpPr>
          <p:nvPr/>
        </p:nvCxnSpPr>
        <p:spPr bwMode="auto">
          <a:xfrm flipV="1">
            <a:off x="1176338" y="3504924"/>
            <a:ext cx="3376613" cy="963613"/>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直線矢印コネクタ 26"/>
          <p:cNvCxnSpPr>
            <a:cxnSpLocks noChangeShapeType="1"/>
            <a:stCxn id="24" idx="0"/>
            <a:endCxn id="22" idx="2"/>
          </p:cNvCxnSpPr>
          <p:nvPr/>
        </p:nvCxnSpPr>
        <p:spPr bwMode="auto">
          <a:xfrm flipV="1">
            <a:off x="3654426" y="3504924"/>
            <a:ext cx="898525" cy="963613"/>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31" name="直線矢印コネクタ 29"/>
          <p:cNvCxnSpPr>
            <a:cxnSpLocks noChangeShapeType="1"/>
            <a:stCxn id="27" idx="0"/>
            <a:endCxn id="22" idx="2"/>
          </p:cNvCxnSpPr>
          <p:nvPr/>
        </p:nvCxnSpPr>
        <p:spPr bwMode="auto">
          <a:xfrm flipH="1" flipV="1">
            <a:off x="4552951" y="3504924"/>
            <a:ext cx="1536700" cy="965200"/>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32" name="直線矢印コネクタ 38"/>
          <p:cNvCxnSpPr>
            <a:cxnSpLocks noChangeShapeType="1"/>
            <a:endCxn id="22" idx="2"/>
          </p:cNvCxnSpPr>
          <p:nvPr/>
        </p:nvCxnSpPr>
        <p:spPr bwMode="auto">
          <a:xfrm flipH="1" flipV="1">
            <a:off x="4552950" y="3504924"/>
            <a:ext cx="3744913" cy="954088"/>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54369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UEFI</a:t>
            </a:r>
            <a:r>
              <a:rPr kumimoji="1" lang="ja-JP" altLang="en-US" dirty="0" smtClean="0"/>
              <a:t> のお仕事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POST</a:t>
            </a:r>
            <a:r>
              <a:rPr kumimoji="1" lang="ja-JP" altLang="en-US" dirty="0" smtClean="0"/>
              <a:t> の実行 </a:t>
            </a:r>
            <a:r>
              <a:rPr kumimoji="1" lang="en-US" altLang="ja-JP" dirty="0" smtClean="0"/>
              <a:t>(</a:t>
            </a:r>
            <a:r>
              <a:rPr lang="ja-JP" altLang="en-US" dirty="0" smtClean="0"/>
              <a:t>第６回</a:t>
            </a:r>
            <a:r>
              <a:rPr kumimoji="1" lang="en-US" altLang="ja-JP" dirty="0" smtClean="0"/>
              <a:t>)</a:t>
            </a:r>
          </a:p>
          <a:p>
            <a:pPr marL="665163" lvl="1" indent="-265113"/>
            <a:r>
              <a:rPr lang="ja-JP" altLang="en-US" dirty="0"/>
              <a:t>主</a:t>
            </a:r>
            <a:r>
              <a:rPr lang="ja-JP" altLang="en-US" dirty="0" smtClean="0"/>
              <a:t>電源投入直後に行われる一連の起動チェックおよび初期化</a:t>
            </a:r>
            <a:endParaRPr lang="en-US" altLang="ja-JP" dirty="0"/>
          </a:p>
          <a:p>
            <a:pPr marL="1030288" lvl="2" indent="-273050"/>
            <a:r>
              <a:rPr lang="ja-JP" altLang="en-US" dirty="0"/>
              <a:t>ハードウェアの検出</a:t>
            </a:r>
            <a:endParaRPr lang="en-US" altLang="ja-JP" dirty="0"/>
          </a:p>
          <a:p>
            <a:pPr marL="1030288" lvl="2" indent="-273050"/>
            <a:r>
              <a:rPr lang="ja-JP" altLang="en-US" dirty="0"/>
              <a:t>ファームウェアへの処理</a:t>
            </a:r>
            <a:r>
              <a:rPr lang="ja-JP" altLang="en-US" dirty="0" smtClean="0"/>
              <a:t>の</a:t>
            </a:r>
            <a:r>
              <a:rPr lang="ja-JP" altLang="en-US" dirty="0"/>
              <a:t>引き継ぎ</a:t>
            </a:r>
            <a:r>
              <a:rPr lang="ja-JP" altLang="en-US" dirty="0" smtClean="0"/>
              <a:t> など</a:t>
            </a:r>
            <a:endParaRPr lang="en-US" altLang="ja-JP" dirty="0" smtClean="0"/>
          </a:p>
          <a:p>
            <a:pPr marL="230188" indent="-273050"/>
            <a:r>
              <a:rPr kumimoji="1" lang="en-US" altLang="ja-JP" dirty="0" smtClean="0">
                <a:solidFill>
                  <a:srgbClr val="FF0000"/>
                </a:solidFill>
              </a:rPr>
              <a:t>OS</a:t>
            </a:r>
            <a:r>
              <a:rPr kumimoji="1" lang="ja-JP" altLang="en-US" dirty="0" smtClean="0">
                <a:solidFill>
                  <a:srgbClr val="FF0000"/>
                </a:solidFill>
              </a:rPr>
              <a:t> 起動プログラムの呼び出し</a:t>
            </a:r>
            <a:endParaRPr kumimoji="1" lang="en-US" altLang="ja-JP" dirty="0" smtClean="0">
              <a:solidFill>
                <a:srgbClr val="FF0000"/>
              </a:solidFill>
            </a:endParaRPr>
          </a:p>
        </p:txBody>
      </p:sp>
    </p:spTree>
    <p:extLst>
      <p:ext uri="{BB962C8B-B14F-4D97-AF65-F5344CB8AC3E}">
        <p14:creationId xmlns:p14="http://schemas.microsoft.com/office/powerpoint/2010/main" val="1974687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t>なぜ</a:t>
            </a:r>
            <a:r>
              <a:rPr kumimoji="1" lang="en-US" altLang="ja-JP" sz="3200" dirty="0" smtClean="0"/>
              <a:t>OS</a:t>
            </a:r>
            <a:r>
              <a:rPr kumimoji="1" lang="ja-JP" altLang="en-US" sz="3200" dirty="0" smtClean="0"/>
              <a:t> を起動するために</a:t>
            </a:r>
            <a:r>
              <a:rPr kumimoji="1" lang="en-US" altLang="ja-JP" sz="3200" dirty="0" smtClean="0"/>
              <a:t>UEFI</a:t>
            </a:r>
            <a:r>
              <a:rPr kumimoji="1" lang="ja-JP" altLang="en-US" sz="3200" dirty="0" smtClean="0"/>
              <a:t> が必要なのか</a:t>
            </a:r>
            <a:endParaRPr kumimoji="1" lang="ja-JP" altLang="en-US" sz="3200" dirty="0"/>
          </a:p>
        </p:txBody>
      </p:sp>
      <p:sp>
        <p:nvSpPr>
          <p:cNvPr id="3" name="コンテンツ プレースホルダー 2"/>
          <p:cNvSpPr>
            <a:spLocks noGrp="1"/>
          </p:cNvSpPr>
          <p:nvPr>
            <p:ph idx="1"/>
          </p:nvPr>
        </p:nvSpPr>
        <p:spPr>
          <a:xfrm>
            <a:off x="93648" y="648398"/>
            <a:ext cx="8654816" cy="4868834"/>
          </a:xfrm>
        </p:spPr>
        <p:txBody>
          <a:bodyPr>
            <a:normAutofit/>
          </a:bodyPr>
          <a:lstStyle/>
          <a:p>
            <a:r>
              <a:rPr lang="ja-JP" altLang="en-US" dirty="0" smtClean="0"/>
              <a:t>前提</a:t>
            </a:r>
            <a:endParaRPr lang="en-US" altLang="ja-JP" dirty="0" smtClean="0"/>
          </a:p>
          <a:p>
            <a:pPr lvl="1"/>
            <a:r>
              <a:rPr lang="ja-JP" altLang="en-US" dirty="0" smtClean="0"/>
              <a:t>ハードウェアと </a:t>
            </a:r>
            <a:r>
              <a:rPr lang="en-US" altLang="ja-JP" dirty="0" smtClean="0"/>
              <a:t>OS</a:t>
            </a:r>
            <a:r>
              <a:rPr lang="ja-JP" altLang="en-US" dirty="0" smtClean="0"/>
              <a:t> はお互いの場所を知らない</a:t>
            </a:r>
            <a:endParaRPr lang="en-US" altLang="ja-JP" dirty="0" smtClean="0"/>
          </a:p>
          <a:p>
            <a:pPr lvl="1"/>
            <a:r>
              <a:rPr lang="en-US" altLang="ja-JP" dirty="0" smtClean="0"/>
              <a:t>OS</a:t>
            </a:r>
            <a:r>
              <a:rPr lang="ja-JP" altLang="en-US" dirty="0" smtClean="0"/>
              <a:t> 起動のためには</a:t>
            </a:r>
            <a:r>
              <a:rPr lang="en-US" altLang="ja-JP" dirty="0" smtClean="0"/>
              <a:t>OS</a:t>
            </a:r>
            <a:r>
              <a:rPr lang="ja-JP" altLang="en-US" dirty="0" smtClean="0"/>
              <a:t> とハードウェアを結びつける機能が必要</a:t>
            </a:r>
            <a:endParaRPr lang="en-US" altLang="ja-JP" dirty="0" smtClean="0"/>
          </a:p>
          <a:p>
            <a:pPr lvl="1"/>
            <a:r>
              <a:rPr lang="ja-JP" altLang="en-US" dirty="0" smtClean="0"/>
              <a:t>しかし，</a:t>
            </a:r>
            <a:r>
              <a:rPr lang="en-US" altLang="ja-JP" dirty="0" smtClean="0"/>
              <a:t>OS</a:t>
            </a:r>
            <a:r>
              <a:rPr lang="ja-JP" altLang="en-US" dirty="0" smtClean="0"/>
              <a:t> やハードウェアにその機能を付与しようとすると，拡張性に乏しくなる</a:t>
            </a:r>
            <a:endParaRPr lang="en-US" altLang="ja-JP" dirty="0" smtClean="0"/>
          </a:p>
          <a:p>
            <a:pPr marL="0" indent="0" algn="ctr">
              <a:buNone/>
            </a:pPr>
            <a:r>
              <a:rPr lang="ja-JP" altLang="en-US" sz="2800" dirty="0" smtClean="0">
                <a:solidFill>
                  <a:srgbClr val="FF0000"/>
                </a:solidFill>
              </a:rPr>
              <a:t>様々な ハードウェアと様々な </a:t>
            </a:r>
            <a:r>
              <a:rPr lang="en-US" altLang="ja-JP" sz="2800" dirty="0" smtClean="0">
                <a:solidFill>
                  <a:srgbClr val="FF0000"/>
                </a:solidFill>
              </a:rPr>
              <a:t>OS</a:t>
            </a:r>
            <a:r>
              <a:rPr lang="ja-JP" altLang="en-US" sz="2800" dirty="0" smtClean="0">
                <a:solidFill>
                  <a:srgbClr val="FF0000"/>
                </a:solidFill>
              </a:rPr>
              <a:t> を結びつけるためにハードウェアや</a:t>
            </a:r>
            <a:r>
              <a:rPr lang="en-US" altLang="ja-JP" sz="2800" dirty="0" smtClean="0">
                <a:solidFill>
                  <a:srgbClr val="FF0000"/>
                </a:solidFill>
              </a:rPr>
              <a:t>OS</a:t>
            </a:r>
            <a:r>
              <a:rPr lang="ja-JP" altLang="en-US" sz="2800" dirty="0" smtClean="0">
                <a:solidFill>
                  <a:srgbClr val="FF0000"/>
                </a:solidFill>
              </a:rPr>
              <a:t> に依存せず動作するシステムが必要</a:t>
            </a:r>
            <a:r>
              <a:rPr lang="ja-JP" altLang="en-US" dirty="0" smtClean="0">
                <a:solidFill>
                  <a:srgbClr val="FF0000"/>
                </a:solidFill>
              </a:rPr>
              <a:t> </a:t>
            </a:r>
            <a:endParaRPr lang="en-US" altLang="ja-JP" dirty="0" smtClean="0">
              <a:solidFill>
                <a:srgbClr val="FF0000"/>
              </a:solidFill>
            </a:endParaRPr>
          </a:p>
        </p:txBody>
      </p:sp>
      <p:grpSp>
        <p:nvGrpSpPr>
          <p:cNvPr id="39" name="グループ化 38"/>
          <p:cNvGrpSpPr/>
          <p:nvPr/>
        </p:nvGrpSpPr>
        <p:grpSpPr>
          <a:xfrm>
            <a:off x="9120" y="4733936"/>
            <a:ext cx="1567983" cy="864096"/>
            <a:chOff x="83536" y="4733936"/>
            <a:chExt cx="2086985" cy="864096"/>
          </a:xfrm>
        </p:grpSpPr>
        <p:grpSp>
          <p:nvGrpSpPr>
            <p:cNvPr id="26" name="グループ化 25"/>
            <p:cNvGrpSpPr/>
            <p:nvPr/>
          </p:nvGrpSpPr>
          <p:grpSpPr>
            <a:xfrm>
              <a:off x="116296" y="4733936"/>
              <a:ext cx="2016224" cy="864096"/>
              <a:chOff x="755576" y="4653136"/>
              <a:chExt cx="2016224" cy="864096"/>
            </a:xfrm>
          </p:grpSpPr>
          <p:sp>
            <p:nvSpPr>
              <p:cNvPr id="23" name="正方形/長方形 22"/>
              <p:cNvSpPr/>
              <p:nvPr/>
            </p:nvSpPr>
            <p:spPr>
              <a:xfrm>
                <a:off x="755576" y="4653136"/>
                <a:ext cx="2016224"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574040" y="4941168"/>
                <a:ext cx="362635"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62864" y="4823528"/>
                <a:ext cx="1514819" cy="3934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83536" y="4837302"/>
              <a:ext cx="2086985" cy="369332"/>
            </a:xfrm>
            <a:prstGeom prst="rect">
              <a:avLst/>
            </a:prstGeom>
            <a:noFill/>
          </p:spPr>
          <p:txBody>
            <a:bodyPr wrap="square" rtlCol="0">
              <a:spAutoFit/>
            </a:bodyPr>
            <a:lstStyle/>
            <a:p>
              <a:pPr algn="ctr"/>
              <a:r>
                <a:rPr kumimoji="1" lang="ja-JP" altLang="en-US" dirty="0" smtClean="0"/>
                <a:t>ハードウェア </a:t>
              </a:r>
              <a:r>
                <a:rPr kumimoji="1" lang="en-US" altLang="ja-JP" dirty="0" smtClean="0"/>
                <a:t>1</a:t>
              </a:r>
              <a:endParaRPr kumimoji="1" lang="ja-JP" altLang="en-US" dirty="0"/>
            </a:p>
          </p:txBody>
        </p:sp>
      </p:grpSp>
      <p:grpSp>
        <p:nvGrpSpPr>
          <p:cNvPr id="33" name="グループ化 32"/>
          <p:cNvGrpSpPr/>
          <p:nvPr/>
        </p:nvGrpSpPr>
        <p:grpSpPr>
          <a:xfrm>
            <a:off x="24941" y="5615616"/>
            <a:ext cx="1514819" cy="990528"/>
            <a:chOff x="251520" y="5606824"/>
            <a:chExt cx="2016224" cy="990528"/>
          </a:xfrm>
        </p:grpSpPr>
        <p:grpSp>
          <p:nvGrpSpPr>
            <p:cNvPr id="24" name="グループ化 23"/>
            <p:cNvGrpSpPr/>
            <p:nvPr/>
          </p:nvGrpSpPr>
          <p:grpSpPr>
            <a:xfrm>
              <a:off x="251520" y="5606824"/>
              <a:ext cx="2016224" cy="990528"/>
              <a:chOff x="755576" y="5606824"/>
              <a:chExt cx="2016224" cy="990528"/>
            </a:xfrm>
          </p:grpSpPr>
          <p:sp>
            <p:nvSpPr>
              <p:cNvPr id="29" name="正方形/長方形 28"/>
              <p:cNvSpPr/>
              <p:nvPr/>
            </p:nvSpPr>
            <p:spPr>
              <a:xfrm>
                <a:off x="755576" y="5949280"/>
                <a:ext cx="2016224" cy="6480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213568" y="5670040"/>
                <a:ext cx="362635"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16200000">
                <a:off x="1218834" y="5537250"/>
                <a:ext cx="336938" cy="476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464580" y="6228020"/>
              <a:ext cx="1620688" cy="369332"/>
            </a:xfrm>
            <a:prstGeom prst="rect">
              <a:avLst/>
            </a:prstGeom>
            <a:noFill/>
          </p:spPr>
          <p:txBody>
            <a:bodyPr wrap="square" rtlCol="0">
              <a:spAutoFit/>
            </a:bodyPr>
            <a:lstStyle/>
            <a:p>
              <a:pPr algn="ctr"/>
              <a:r>
                <a:rPr lang="en-US" altLang="ja-JP" dirty="0" smtClean="0"/>
                <a:t>OS</a:t>
              </a:r>
              <a:r>
                <a:rPr lang="ja-JP" altLang="en-US" dirty="0" smtClean="0"/>
                <a:t> </a:t>
              </a:r>
              <a:r>
                <a:rPr lang="en-US" altLang="ja-JP" dirty="0" smtClean="0"/>
                <a:t>1</a:t>
              </a:r>
              <a:endParaRPr kumimoji="1" lang="ja-JP" altLang="en-US" dirty="0"/>
            </a:p>
          </p:txBody>
        </p:sp>
        <p:sp>
          <p:nvSpPr>
            <p:cNvPr id="37" name="正方形/長方形 36"/>
            <p:cNvSpPr/>
            <p:nvPr/>
          </p:nvSpPr>
          <p:spPr>
            <a:xfrm>
              <a:off x="1478112" y="5673227"/>
              <a:ext cx="362635"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rot="16200000">
              <a:off x="1483378" y="5540437"/>
              <a:ext cx="336938" cy="476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1615026" y="5606825"/>
            <a:ext cx="1514819" cy="990527"/>
            <a:chOff x="2304584" y="5615617"/>
            <a:chExt cx="2016224" cy="990527"/>
          </a:xfrm>
        </p:grpSpPr>
        <p:grpSp>
          <p:nvGrpSpPr>
            <p:cNvPr id="40" name="グループ化 39"/>
            <p:cNvGrpSpPr/>
            <p:nvPr/>
          </p:nvGrpSpPr>
          <p:grpSpPr>
            <a:xfrm>
              <a:off x="2304584" y="5618803"/>
              <a:ext cx="2016224" cy="987341"/>
              <a:chOff x="216352" y="5610011"/>
              <a:chExt cx="2016224" cy="987341"/>
            </a:xfrm>
          </p:grpSpPr>
          <p:sp>
            <p:nvSpPr>
              <p:cNvPr id="45" name="正方形/長方形 44"/>
              <p:cNvSpPr/>
              <p:nvPr/>
            </p:nvSpPr>
            <p:spPr>
              <a:xfrm>
                <a:off x="216352" y="5949280"/>
                <a:ext cx="2016224" cy="6480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64580" y="6228020"/>
                <a:ext cx="1620688" cy="369332"/>
              </a:xfrm>
              <a:prstGeom prst="rect">
                <a:avLst/>
              </a:prstGeom>
              <a:noFill/>
            </p:spPr>
            <p:txBody>
              <a:bodyPr wrap="square" rtlCol="0">
                <a:spAutoFit/>
              </a:bodyPr>
              <a:lstStyle/>
              <a:p>
                <a:pPr algn="ctr"/>
                <a:r>
                  <a:rPr lang="en-US" altLang="ja-JP" dirty="0" smtClean="0"/>
                  <a:t>OS</a:t>
                </a:r>
                <a:r>
                  <a:rPr lang="ja-JP" altLang="en-US" dirty="0" smtClean="0"/>
                  <a:t> </a:t>
                </a:r>
                <a:r>
                  <a:rPr lang="en-US" altLang="ja-JP" dirty="0"/>
                  <a:t>2</a:t>
                </a:r>
                <a:endParaRPr kumimoji="1" lang="ja-JP" altLang="en-US" dirty="0"/>
              </a:p>
            </p:txBody>
          </p:sp>
          <p:sp>
            <p:nvSpPr>
              <p:cNvPr id="43" name="二等辺三角形 42"/>
              <p:cNvSpPr/>
              <p:nvPr/>
            </p:nvSpPr>
            <p:spPr>
              <a:xfrm rot="10800000">
                <a:off x="1425360" y="5670040"/>
                <a:ext cx="362635" cy="57606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16200000">
                <a:off x="1430626" y="5540437"/>
                <a:ext cx="336938" cy="476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二等辺三角形 47"/>
            <p:cNvSpPr/>
            <p:nvPr/>
          </p:nvSpPr>
          <p:spPr>
            <a:xfrm rot="10800000">
              <a:off x="2811326" y="5666854"/>
              <a:ext cx="362635" cy="57606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rot="16200000">
              <a:off x="2816592" y="5546043"/>
              <a:ext cx="336938" cy="476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1586176" y="4733940"/>
            <a:ext cx="1620687" cy="864096"/>
            <a:chOff x="2284588" y="4751524"/>
            <a:chExt cx="2157134" cy="864096"/>
          </a:xfrm>
        </p:grpSpPr>
        <p:grpSp>
          <p:nvGrpSpPr>
            <p:cNvPr id="51" name="グループ化 50"/>
            <p:cNvGrpSpPr/>
            <p:nvPr/>
          </p:nvGrpSpPr>
          <p:grpSpPr>
            <a:xfrm>
              <a:off x="2355044" y="4751524"/>
              <a:ext cx="2016224" cy="864096"/>
              <a:chOff x="755576" y="4653136"/>
              <a:chExt cx="2016224" cy="864096"/>
            </a:xfrm>
          </p:grpSpPr>
          <p:sp>
            <p:nvSpPr>
              <p:cNvPr id="52" name="正方形/長方形 51"/>
              <p:cNvSpPr/>
              <p:nvPr/>
            </p:nvSpPr>
            <p:spPr>
              <a:xfrm>
                <a:off x="755576" y="4653136"/>
                <a:ext cx="2016224"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10800000">
                <a:off x="1574040" y="4941168"/>
                <a:ext cx="362635" cy="576064"/>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062864" y="4832154"/>
                <a:ext cx="1514819" cy="3934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54"/>
            <p:cNvSpPr txBox="1"/>
            <p:nvPr/>
          </p:nvSpPr>
          <p:spPr>
            <a:xfrm>
              <a:off x="2284588" y="4854890"/>
              <a:ext cx="2157134" cy="369332"/>
            </a:xfrm>
            <a:prstGeom prst="rect">
              <a:avLst/>
            </a:prstGeom>
            <a:noFill/>
          </p:spPr>
          <p:txBody>
            <a:bodyPr wrap="square" rtlCol="0">
              <a:spAutoFit/>
            </a:bodyPr>
            <a:lstStyle/>
            <a:p>
              <a:pPr algn="ctr"/>
              <a:r>
                <a:rPr kumimoji="1" lang="ja-JP" altLang="en-US" dirty="0" smtClean="0"/>
                <a:t>ハードウェア </a:t>
              </a:r>
              <a:r>
                <a:rPr lang="en-US" altLang="ja-JP" dirty="0"/>
                <a:t>2</a:t>
              </a:r>
              <a:endParaRPr kumimoji="1" lang="ja-JP" altLang="en-US" dirty="0"/>
            </a:p>
          </p:txBody>
        </p:sp>
      </p:grpSp>
      <p:grpSp>
        <p:nvGrpSpPr>
          <p:cNvPr id="56" name="グループ化 55"/>
          <p:cNvGrpSpPr/>
          <p:nvPr/>
        </p:nvGrpSpPr>
        <p:grpSpPr>
          <a:xfrm>
            <a:off x="3902851" y="5256496"/>
            <a:ext cx="1071194" cy="823018"/>
            <a:chOff x="4427984" y="5180412"/>
            <a:chExt cx="1296144" cy="995851"/>
          </a:xfrm>
        </p:grpSpPr>
        <p:sp>
          <p:nvSpPr>
            <p:cNvPr id="50" name="円/楕円 49"/>
            <p:cNvSpPr/>
            <p:nvPr/>
          </p:nvSpPr>
          <p:spPr>
            <a:xfrm>
              <a:off x="4427984" y="5180412"/>
              <a:ext cx="1296144" cy="995851"/>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4467232" y="5434137"/>
              <a:ext cx="1217647" cy="369332"/>
            </a:xfrm>
            <a:prstGeom prst="rect">
              <a:avLst/>
            </a:prstGeom>
            <a:noFill/>
          </p:spPr>
          <p:txBody>
            <a:bodyPr wrap="square" rtlCol="0">
              <a:spAutoFit/>
            </a:bodyPr>
            <a:lstStyle/>
            <a:p>
              <a:pPr algn="ctr"/>
              <a:r>
                <a:rPr lang="en-US" altLang="ja-JP" dirty="0" smtClean="0"/>
                <a:t>UEFI</a:t>
              </a:r>
            </a:p>
          </p:txBody>
        </p:sp>
      </p:grpSp>
      <p:sp>
        <p:nvSpPr>
          <p:cNvPr id="57" name="加算記号 56"/>
          <p:cNvSpPr/>
          <p:nvPr/>
        </p:nvSpPr>
        <p:spPr>
          <a:xfrm>
            <a:off x="3203848" y="5376490"/>
            <a:ext cx="648072" cy="576064"/>
          </a:xfrm>
          <a:prstGeom prst="mathPlu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5796136" y="4842784"/>
            <a:ext cx="1567983" cy="1730573"/>
            <a:chOff x="5898636" y="4842784"/>
            <a:chExt cx="1567983" cy="1730573"/>
          </a:xfrm>
        </p:grpSpPr>
        <p:sp>
          <p:nvSpPr>
            <p:cNvPr id="78" name="正方形/長方形 77"/>
            <p:cNvSpPr/>
            <p:nvPr/>
          </p:nvSpPr>
          <p:spPr>
            <a:xfrm>
              <a:off x="5913936" y="5355631"/>
              <a:ext cx="1514819" cy="87607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5923249" y="5577390"/>
              <a:ext cx="1514819" cy="995967"/>
              <a:chOff x="251520" y="5601385"/>
              <a:chExt cx="2016224" cy="995967"/>
            </a:xfrm>
          </p:grpSpPr>
          <p:grpSp>
            <p:nvGrpSpPr>
              <p:cNvPr id="70" name="グループ化 69"/>
              <p:cNvGrpSpPr/>
              <p:nvPr/>
            </p:nvGrpSpPr>
            <p:grpSpPr>
              <a:xfrm>
                <a:off x="251520" y="5606824"/>
                <a:ext cx="2016224" cy="990528"/>
                <a:chOff x="755576" y="5606824"/>
                <a:chExt cx="2016224" cy="990528"/>
              </a:xfrm>
            </p:grpSpPr>
            <p:sp>
              <p:nvSpPr>
                <p:cNvPr id="74" name="正方形/長方形 73"/>
                <p:cNvSpPr/>
                <p:nvPr/>
              </p:nvSpPr>
              <p:spPr>
                <a:xfrm>
                  <a:off x="755576" y="5949280"/>
                  <a:ext cx="2016224" cy="6480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1213568" y="5670040"/>
                  <a:ext cx="362635" cy="57606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rot="16200000">
                  <a:off x="1218834" y="5537250"/>
                  <a:ext cx="336938" cy="4760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テキスト ボックス 70"/>
              <p:cNvSpPr txBox="1"/>
              <p:nvPr/>
            </p:nvSpPr>
            <p:spPr>
              <a:xfrm>
                <a:off x="464580" y="6228020"/>
                <a:ext cx="1620688" cy="369332"/>
              </a:xfrm>
              <a:prstGeom prst="rect">
                <a:avLst/>
              </a:prstGeom>
              <a:noFill/>
            </p:spPr>
            <p:txBody>
              <a:bodyPr wrap="square" rtlCol="0">
                <a:spAutoFit/>
              </a:bodyPr>
              <a:lstStyle/>
              <a:p>
                <a:pPr algn="ctr"/>
                <a:r>
                  <a:rPr lang="en-US" altLang="ja-JP" dirty="0" smtClean="0"/>
                  <a:t>OS</a:t>
                </a:r>
                <a:r>
                  <a:rPr lang="ja-JP" altLang="en-US" dirty="0" smtClean="0"/>
                  <a:t> </a:t>
                </a:r>
                <a:r>
                  <a:rPr lang="en-US" altLang="ja-JP" dirty="0" smtClean="0"/>
                  <a:t>1</a:t>
                </a:r>
                <a:endParaRPr kumimoji="1" lang="ja-JP" altLang="en-US" dirty="0"/>
              </a:p>
            </p:txBody>
          </p:sp>
          <p:sp>
            <p:nvSpPr>
              <p:cNvPr id="72" name="正方形/長方形 71"/>
              <p:cNvSpPr/>
              <p:nvPr/>
            </p:nvSpPr>
            <p:spPr>
              <a:xfrm>
                <a:off x="1478112" y="5673227"/>
                <a:ext cx="362635" cy="57606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rot="16200000">
                <a:off x="1483377" y="5531811"/>
                <a:ext cx="336938" cy="4760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5898636" y="4842784"/>
              <a:ext cx="1567983" cy="864096"/>
              <a:chOff x="83536" y="4733936"/>
              <a:chExt cx="2086985" cy="864096"/>
            </a:xfrm>
          </p:grpSpPr>
          <p:grpSp>
            <p:nvGrpSpPr>
              <p:cNvPr id="64" name="グループ化 63"/>
              <p:cNvGrpSpPr/>
              <p:nvPr/>
            </p:nvGrpSpPr>
            <p:grpSpPr>
              <a:xfrm>
                <a:off x="116296" y="4733936"/>
                <a:ext cx="2016224" cy="864096"/>
                <a:chOff x="755576" y="4653136"/>
                <a:chExt cx="2016224" cy="864096"/>
              </a:xfrm>
            </p:grpSpPr>
            <p:sp>
              <p:nvSpPr>
                <p:cNvPr id="66" name="正方形/長方形 65"/>
                <p:cNvSpPr/>
                <p:nvPr/>
              </p:nvSpPr>
              <p:spPr>
                <a:xfrm>
                  <a:off x="755576" y="4653136"/>
                  <a:ext cx="2016224"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1574040" y="4941168"/>
                  <a:ext cx="362635"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1062864" y="4823528"/>
                  <a:ext cx="1514819" cy="3934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p:cNvSpPr txBox="1"/>
              <p:nvPr/>
            </p:nvSpPr>
            <p:spPr>
              <a:xfrm>
                <a:off x="83536" y="4837302"/>
                <a:ext cx="2086985" cy="369332"/>
              </a:xfrm>
              <a:prstGeom prst="rect">
                <a:avLst/>
              </a:prstGeom>
              <a:noFill/>
            </p:spPr>
            <p:txBody>
              <a:bodyPr wrap="square" rtlCol="0">
                <a:spAutoFit/>
              </a:bodyPr>
              <a:lstStyle/>
              <a:p>
                <a:pPr algn="ctr"/>
                <a:r>
                  <a:rPr kumimoji="1" lang="ja-JP" altLang="en-US" dirty="0" smtClean="0"/>
                  <a:t>ハードウェア </a:t>
                </a:r>
                <a:r>
                  <a:rPr kumimoji="1" lang="en-US" altLang="ja-JP" dirty="0" smtClean="0"/>
                  <a:t>1</a:t>
                </a:r>
                <a:endParaRPr kumimoji="1" lang="ja-JP" altLang="en-US" dirty="0"/>
              </a:p>
            </p:txBody>
          </p:sp>
        </p:grpSp>
      </p:grpSp>
      <p:grpSp>
        <p:nvGrpSpPr>
          <p:cNvPr id="62" name="グループ化 61"/>
          <p:cNvGrpSpPr/>
          <p:nvPr/>
        </p:nvGrpSpPr>
        <p:grpSpPr>
          <a:xfrm>
            <a:off x="7452320" y="4838836"/>
            <a:ext cx="1620687" cy="1740324"/>
            <a:chOff x="7461769" y="4838836"/>
            <a:chExt cx="1620687" cy="1740324"/>
          </a:xfrm>
        </p:grpSpPr>
        <p:sp>
          <p:nvSpPr>
            <p:cNvPr id="81" name="正方形/長方形 80"/>
            <p:cNvSpPr/>
            <p:nvPr/>
          </p:nvSpPr>
          <p:spPr>
            <a:xfrm>
              <a:off x="7510945" y="5268842"/>
              <a:ext cx="1514819" cy="87607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p:cNvGrpSpPr/>
            <p:nvPr/>
          </p:nvGrpSpPr>
          <p:grpSpPr>
            <a:xfrm>
              <a:off x="7515027" y="5588633"/>
              <a:ext cx="1514819" cy="990527"/>
              <a:chOff x="2304584" y="5615617"/>
              <a:chExt cx="2016224" cy="990527"/>
            </a:xfrm>
          </p:grpSpPr>
          <p:grpSp>
            <p:nvGrpSpPr>
              <p:cNvPr id="97" name="グループ化 96"/>
              <p:cNvGrpSpPr/>
              <p:nvPr/>
            </p:nvGrpSpPr>
            <p:grpSpPr>
              <a:xfrm>
                <a:off x="2304584" y="5618803"/>
                <a:ext cx="2016224" cy="987341"/>
                <a:chOff x="216352" y="5610011"/>
                <a:chExt cx="2016224" cy="987341"/>
              </a:xfrm>
            </p:grpSpPr>
            <p:sp>
              <p:nvSpPr>
                <p:cNvPr id="100" name="正方形/長方形 99"/>
                <p:cNvSpPr/>
                <p:nvPr/>
              </p:nvSpPr>
              <p:spPr>
                <a:xfrm>
                  <a:off x="216352" y="5949280"/>
                  <a:ext cx="2016224" cy="6480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464580" y="6228020"/>
                  <a:ext cx="1620688" cy="369332"/>
                </a:xfrm>
                <a:prstGeom prst="rect">
                  <a:avLst/>
                </a:prstGeom>
                <a:noFill/>
              </p:spPr>
              <p:txBody>
                <a:bodyPr wrap="square" rtlCol="0">
                  <a:spAutoFit/>
                </a:bodyPr>
                <a:lstStyle/>
                <a:p>
                  <a:pPr algn="ctr"/>
                  <a:r>
                    <a:rPr lang="en-US" altLang="ja-JP" dirty="0" smtClean="0"/>
                    <a:t>OS</a:t>
                  </a:r>
                  <a:r>
                    <a:rPr lang="ja-JP" altLang="en-US" dirty="0" smtClean="0"/>
                    <a:t> </a:t>
                  </a:r>
                  <a:r>
                    <a:rPr lang="en-US" altLang="ja-JP" dirty="0"/>
                    <a:t>2</a:t>
                  </a:r>
                  <a:endParaRPr kumimoji="1" lang="ja-JP" altLang="en-US" dirty="0"/>
                </a:p>
              </p:txBody>
            </p:sp>
            <p:sp>
              <p:nvSpPr>
                <p:cNvPr id="102" name="二等辺三角形 101"/>
                <p:cNvSpPr/>
                <p:nvPr/>
              </p:nvSpPr>
              <p:spPr>
                <a:xfrm rot="10800000">
                  <a:off x="1425360" y="5670040"/>
                  <a:ext cx="362635" cy="576064"/>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rot="16200000">
                  <a:off x="1430626" y="5540437"/>
                  <a:ext cx="336938" cy="4760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二等辺三角形 97"/>
              <p:cNvSpPr/>
              <p:nvPr/>
            </p:nvSpPr>
            <p:spPr>
              <a:xfrm rot="10800000">
                <a:off x="2811326" y="5666854"/>
                <a:ext cx="362635" cy="576064"/>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16200000">
                <a:off x="2816592" y="5546043"/>
                <a:ext cx="336938" cy="4760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4" name="グループ化 103"/>
            <p:cNvGrpSpPr/>
            <p:nvPr/>
          </p:nvGrpSpPr>
          <p:grpSpPr>
            <a:xfrm>
              <a:off x="7461769" y="4838836"/>
              <a:ext cx="1620687" cy="864096"/>
              <a:chOff x="2284588" y="4751524"/>
              <a:chExt cx="2157134" cy="864096"/>
            </a:xfrm>
          </p:grpSpPr>
          <p:grpSp>
            <p:nvGrpSpPr>
              <p:cNvPr id="105" name="グループ化 104"/>
              <p:cNvGrpSpPr/>
              <p:nvPr/>
            </p:nvGrpSpPr>
            <p:grpSpPr>
              <a:xfrm>
                <a:off x="2355044" y="4751524"/>
                <a:ext cx="2016224" cy="864096"/>
                <a:chOff x="755576" y="4653136"/>
                <a:chExt cx="2016224" cy="864096"/>
              </a:xfrm>
            </p:grpSpPr>
            <p:sp>
              <p:nvSpPr>
                <p:cNvPr id="107" name="正方形/長方形 106"/>
                <p:cNvSpPr/>
                <p:nvPr/>
              </p:nvSpPr>
              <p:spPr>
                <a:xfrm>
                  <a:off x="755576" y="4653136"/>
                  <a:ext cx="2016224" cy="576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二等辺三角形 107"/>
                <p:cNvSpPr/>
                <p:nvPr/>
              </p:nvSpPr>
              <p:spPr>
                <a:xfrm rot="10800000">
                  <a:off x="1574040" y="4941168"/>
                  <a:ext cx="362635" cy="576064"/>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1062864" y="4832154"/>
                  <a:ext cx="1514819" cy="3934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テキスト ボックス 105"/>
              <p:cNvSpPr txBox="1"/>
              <p:nvPr/>
            </p:nvSpPr>
            <p:spPr>
              <a:xfrm>
                <a:off x="2284588" y="4854890"/>
                <a:ext cx="2157134" cy="369332"/>
              </a:xfrm>
              <a:prstGeom prst="rect">
                <a:avLst/>
              </a:prstGeom>
              <a:noFill/>
            </p:spPr>
            <p:txBody>
              <a:bodyPr wrap="square" rtlCol="0">
                <a:spAutoFit/>
              </a:bodyPr>
              <a:lstStyle/>
              <a:p>
                <a:pPr algn="ctr"/>
                <a:r>
                  <a:rPr kumimoji="1" lang="ja-JP" altLang="en-US" dirty="0" smtClean="0"/>
                  <a:t>ハードウェア </a:t>
                </a:r>
                <a:r>
                  <a:rPr lang="en-US" altLang="ja-JP" dirty="0"/>
                  <a:t>2</a:t>
                </a:r>
                <a:endParaRPr kumimoji="1" lang="ja-JP" altLang="en-US" dirty="0"/>
              </a:p>
            </p:txBody>
          </p:sp>
        </p:grpSp>
      </p:grpSp>
      <p:sp>
        <p:nvSpPr>
          <p:cNvPr id="111" name="右矢印 110"/>
          <p:cNvSpPr/>
          <p:nvPr/>
        </p:nvSpPr>
        <p:spPr>
          <a:xfrm>
            <a:off x="5096888" y="5444846"/>
            <a:ext cx="589156" cy="432805"/>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5052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起動のために必要なもの</a:t>
            </a:r>
            <a:endParaRPr kumimoji="1" lang="ja-JP" altLang="en-US" dirty="0"/>
          </a:p>
        </p:txBody>
      </p:sp>
      <p:sp>
        <p:nvSpPr>
          <p:cNvPr id="3" name="コンテンツ プレースホルダー 2"/>
          <p:cNvSpPr>
            <a:spLocks noGrp="1"/>
          </p:cNvSpPr>
          <p:nvPr>
            <p:ph idx="1"/>
          </p:nvPr>
        </p:nvSpPr>
        <p:spPr>
          <a:xfrm>
            <a:off x="25152" y="703237"/>
            <a:ext cx="5194920" cy="5678091"/>
          </a:xfrm>
        </p:spPr>
        <p:txBody>
          <a:bodyPr>
            <a:normAutofit fontScale="92500" lnSpcReduction="10000"/>
          </a:bodyPr>
          <a:lstStyle/>
          <a:p>
            <a:r>
              <a:rPr kumimoji="1" lang="ja-JP" altLang="en-US" dirty="0" smtClean="0"/>
              <a:t>補助記憶装置内の           パーティション情報</a:t>
            </a:r>
            <a:endParaRPr kumimoji="1" lang="en-US" altLang="ja-JP" dirty="0" smtClean="0"/>
          </a:p>
          <a:p>
            <a:pPr lvl="1"/>
            <a:r>
              <a:rPr lang="en-US" altLang="ja-JP" dirty="0" smtClean="0"/>
              <a:t>OS</a:t>
            </a:r>
            <a:r>
              <a:rPr lang="ja-JP" altLang="en-US" dirty="0" smtClean="0"/>
              <a:t> の情報などは                  </a:t>
            </a:r>
            <a:r>
              <a:rPr lang="ja-JP" altLang="en-US" dirty="0" smtClean="0">
                <a:solidFill>
                  <a:srgbClr val="FF0000"/>
                </a:solidFill>
              </a:rPr>
              <a:t>パーティションテーブル</a:t>
            </a:r>
            <a:r>
              <a:rPr lang="ja-JP" altLang="en-US" dirty="0" smtClean="0"/>
              <a:t>に記載</a:t>
            </a:r>
            <a:endParaRPr lang="en-US" altLang="ja-JP" dirty="0" smtClean="0"/>
          </a:p>
          <a:p>
            <a:pPr lvl="1"/>
            <a:r>
              <a:rPr lang="ja-JP" altLang="en-US" dirty="0" smtClean="0"/>
              <a:t>パーティション構造は         </a:t>
            </a:r>
            <a:r>
              <a:rPr lang="en-US" altLang="ja-JP" dirty="0" smtClean="0">
                <a:solidFill>
                  <a:srgbClr val="FF0000"/>
                </a:solidFill>
              </a:rPr>
              <a:t>GUID</a:t>
            </a:r>
            <a:r>
              <a:rPr lang="ja-JP" altLang="en-US" dirty="0" smtClean="0">
                <a:solidFill>
                  <a:srgbClr val="FF0000"/>
                </a:solidFill>
              </a:rPr>
              <a:t> </a:t>
            </a:r>
            <a:r>
              <a:rPr lang="en-US" altLang="ja-JP" dirty="0" smtClean="0">
                <a:solidFill>
                  <a:srgbClr val="FF0000"/>
                </a:solidFill>
              </a:rPr>
              <a:t>Partition</a:t>
            </a:r>
            <a:r>
              <a:rPr lang="ja-JP" altLang="en-US" dirty="0" smtClean="0">
                <a:solidFill>
                  <a:srgbClr val="FF0000"/>
                </a:solidFill>
              </a:rPr>
              <a:t> </a:t>
            </a:r>
            <a:r>
              <a:rPr lang="en-US" altLang="ja-JP" dirty="0" smtClean="0">
                <a:solidFill>
                  <a:srgbClr val="FF0000"/>
                </a:solidFill>
              </a:rPr>
              <a:t>Table</a:t>
            </a:r>
            <a:r>
              <a:rPr lang="ja-JP" altLang="en-US" dirty="0" smtClean="0">
                <a:solidFill>
                  <a:srgbClr val="FF0000"/>
                </a:solidFill>
              </a:rPr>
              <a:t> </a:t>
            </a:r>
            <a:r>
              <a:rPr lang="en-US" altLang="ja-JP" dirty="0" smtClean="0">
                <a:solidFill>
                  <a:srgbClr val="FF0000"/>
                </a:solidFill>
              </a:rPr>
              <a:t>(GPT)</a:t>
            </a:r>
            <a:r>
              <a:rPr lang="ja-JP" altLang="en-US" dirty="0" smtClean="0">
                <a:solidFill>
                  <a:srgbClr val="FF0000"/>
                </a:solidFill>
              </a:rPr>
              <a:t> </a:t>
            </a:r>
            <a:r>
              <a:rPr lang="ja-JP" altLang="en-US" dirty="0">
                <a:solidFill>
                  <a:srgbClr val="FF0000"/>
                </a:solidFill>
              </a:rPr>
              <a:t> </a:t>
            </a:r>
            <a:r>
              <a:rPr lang="ja-JP" altLang="en-US" dirty="0" smtClean="0">
                <a:solidFill>
                  <a:srgbClr val="FF0000"/>
                </a:solidFill>
              </a:rPr>
              <a:t>            </a:t>
            </a:r>
            <a:r>
              <a:rPr lang="ja-JP" altLang="en-US" dirty="0" smtClean="0"/>
              <a:t>に従う</a:t>
            </a:r>
            <a:endParaRPr kumimoji="1" lang="en-US" altLang="ja-JP" dirty="0" smtClean="0"/>
          </a:p>
          <a:p>
            <a:r>
              <a:rPr kumimoji="1" lang="en-US" altLang="ja-JP" dirty="0" smtClean="0"/>
              <a:t>OS</a:t>
            </a:r>
            <a:r>
              <a:rPr kumimoji="1" lang="ja-JP" altLang="en-US" dirty="0" smtClean="0"/>
              <a:t> </a:t>
            </a:r>
            <a:r>
              <a:rPr kumimoji="1" lang="en-US" altLang="ja-JP" dirty="0" smtClean="0"/>
              <a:t>(</a:t>
            </a:r>
            <a:r>
              <a:rPr kumimoji="1" lang="ja-JP" altLang="en-US" dirty="0" smtClean="0"/>
              <a:t>カーネル</a:t>
            </a:r>
            <a:r>
              <a:rPr kumimoji="1" lang="en-US" altLang="ja-JP" dirty="0" smtClean="0"/>
              <a:t>)</a:t>
            </a:r>
            <a:r>
              <a:rPr kumimoji="1" lang="ja-JP" altLang="en-US" dirty="0" smtClean="0"/>
              <a:t>を読み込む    ためのプログラム</a:t>
            </a:r>
            <a:endParaRPr kumimoji="1" lang="en-US" altLang="ja-JP" dirty="0" smtClean="0"/>
          </a:p>
          <a:p>
            <a:pPr lvl="1"/>
            <a:r>
              <a:rPr lang="en-US" altLang="ja-JP" dirty="0" smtClean="0">
                <a:solidFill>
                  <a:srgbClr val="FF0000"/>
                </a:solidFill>
              </a:rPr>
              <a:t>OS</a:t>
            </a:r>
            <a:r>
              <a:rPr lang="ja-JP" altLang="en-US" dirty="0" smtClean="0">
                <a:solidFill>
                  <a:srgbClr val="FF0000"/>
                </a:solidFill>
              </a:rPr>
              <a:t> ローダ</a:t>
            </a:r>
            <a:r>
              <a:rPr lang="ja-JP" altLang="en-US" dirty="0" smtClean="0"/>
              <a:t>：</a:t>
            </a:r>
            <a:r>
              <a:rPr lang="en-US" altLang="ja-JP" dirty="0" smtClean="0"/>
              <a:t>OS</a:t>
            </a:r>
            <a:r>
              <a:rPr lang="ja-JP" altLang="en-US" dirty="0" smtClean="0"/>
              <a:t> のカーネルを  読み込む</a:t>
            </a:r>
            <a:endParaRPr lang="en-US" altLang="ja-JP" dirty="0" smtClean="0"/>
          </a:p>
          <a:p>
            <a:pPr lvl="1"/>
            <a:r>
              <a:rPr lang="ja-JP" altLang="en-US" dirty="0" smtClean="0">
                <a:solidFill>
                  <a:srgbClr val="FF0000"/>
                </a:solidFill>
              </a:rPr>
              <a:t>ブートローダ</a:t>
            </a:r>
            <a:r>
              <a:rPr lang="ja-JP" altLang="en-US" dirty="0" smtClean="0"/>
              <a:t> ： </a:t>
            </a:r>
            <a:r>
              <a:rPr lang="en-US" altLang="ja-JP" dirty="0" smtClean="0"/>
              <a:t>OS</a:t>
            </a:r>
            <a:r>
              <a:rPr lang="ja-JP" altLang="en-US" dirty="0" smtClean="0"/>
              <a:t> ローダを    読み込む</a:t>
            </a:r>
            <a:endParaRPr lang="en-US" altLang="ja-JP" dirty="0" smtClean="0"/>
          </a:p>
        </p:txBody>
      </p:sp>
      <p:sp>
        <p:nvSpPr>
          <p:cNvPr id="7" name="テキスト ボックス 6"/>
          <p:cNvSpPr txBox="1"/>
          <p:nvPr/>
        </p:nvSpPr>
        <p:spPr>
          <a:xfrm>
            <a:off x="6056459" y="4656358"/>
            <a:ext cx="1584175" cy="400110"/>
          </a:xfrm>
          <a:prstGeom prst="rect">
            <a:avLst/>
          </a:prstGeom>
          <a:solidFill>
            <a:schemeClr val="accent6">
              <a:lumMod val="60000"/>
              <a:lumOff val="40000"/>
            </a:schemeClr>
          </a:solidFill>
          <a:ln>
            <a:solidFill>
              <a:schemeClr val="tx1"/>
            </a:solidFill>
          </a:ln>
        </p:spPr>
        <p:txBody>
          <a:bodyPr wrap="square" rtlCol="0">
            <a:spAutoFit/>
          </a:bodyPr>
          <a:lstStyle/>
          <a:p>
            <a:pPr algn="ctr"/>
            <a:r>
              <a:rPr kumimoji="1" lang="en-US" altLang="ja-JP" sz="2000" dirty="0" smtClean="0"/>
              <a:t>OS</a:t>
            </a:r>
            <a:r>
              <a:rPr lang="ja-JP" altLang="en-US" sz="2000" dirty="0"/>
              <a:t> </a:t>
            </a:r>
            <a:r>
              <a:rPr lang="ja-JP" altLang="en-US" sz="2000" dirty="0" smtClean="0"/>
              <a:t>ローダ</a:t>
            </a:r>
            <a:endParaRPr kumimoji="1" lang="ja-JP" altLang="en-US" sz="2000" dirty="0"/>
          </a:p>
        </p:txBody>
      </p:sp>
      <p:sp>
        <p:nvSpPr>
          <p:cNvPr id="8" name="テキスト ボックス 7"/>
          <p:cNvSpPr txBox="1"/>
          <p:nvPr/>
        </p:nvSpPr>
        <p:spPr>
          <a:xfrm>
            <a:off x="6056460" y="3717032"/>
            <a:ext cx="1584175" cy="400110"/>
          </a:xfrm>
          <a:prstGeom prst="rect">
            <a:avLst/>
          </a:prstGeom>
          <a:solidFill>
            <a:srgbClr val="92D050"/>
          </a:solidFill>
          <a:ln>
            <a:solidFill>
              <a:schemeClr val="tx1"/>
            </a:solidFill>
          </a:ln>
        </p:spPr>
        <p:txBody>
          <a:bodyPr wrap="square" rtlCol="0">
            <a:spAutoFit/>
          </a:bodyPr>
          <a:lstStyle/>
          <a:p>
            <a:pPr algn="ctr"/>
            <a:r>
              <a:rPr lang="ja-JP" altLang="en-US" sz="2000" dirty="0" smtClean="0"/>
              <a:t>ブートローダ</a:t>
            </a:r>
            <a:endParaRPr kumimoji="1" lang="ja-JP" altLang="en-US" sz="2000" dirty="0"/>
          </a:p>
        </p:txBody>
      </p:sp>
      <p:sp>
        <p:nvSpPr>
          <p:cNvPr id="9" name="下矢印 17"/>
          <p:cNvSpPr>
            <a:spLocks noChangeArrowheads="1"/>
          </p:cNvSpPr>
          <p:nvPr/>
        </p:nvSpPr>
        <p:spPr bwMode="auto">
          <a:xfrm>
            <a:off x="6461511" y="4207601"/>
            <a:ext cx="774070" cy="414193"/>
          </a:xfrm>
          <a:prstGeom prst="downArrow">
            <a:avLst>
              <a:gd name="adj1" fmla="val 50000"/>
              <a:gd name="adj2" fmla="val 50000"/>
            </a:avLst>
          </a:prstGeom>
          <a:solidFill>
            <a:srgbClr val="FFFF00"/>
          </a:solidFill>
          <a:ln w="38100">
            <a:solidFill>
              <a:schemeClr val="tx1"/>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n-ea"/>
              <a:ea typeface="+mn-ea"/>
              <a:cs typeface="Arial Unicode MS" panose="020B0604020202020204" pitchFamily="50" charset="-128"/>
              <a:sym typeface="Arial Unicode MS" panose="020B0604020202020204" pitchFamily="50" charset="-128"/>
            </a:endParaRPr>
          </a:p>
        </p:txBody>
      </p:sp>
      <p:sp>
        <p:nvSpPr>
          <p:cNvPr id="10" name="下矢印 17"/>
          <p:cNvSpPr>
            <a:spLocks noChangeArrowheads="1"/>
          </p:cNvSpPr>
          <p:nvPr/>
        </p:nvSpPr>
        <p:spPr bwMode="auto">
          <a:xfrm>
            <a:off x="6461511" y="5143337"/>
            <a:ext cx="774070" cy="414193"/>
          </a:xfrm>
          <a:prstGeom prst="downArrow">
            <a:avLst>
              <a:gd name="adj1" fmla="val 50000"/>
              <a:gd name="adj2" fmla="val 50000"/>
            </a:avLst>
          </a:prstGeom>
          <a:solidFill>
            <a:srgbClr val="FFFF00"/>
          </a:solidFill>
          <a:ln w="38100">
            <a:solidFill>
              <a:schemeClr val="tx1"/>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n-ea"/>
              <a:ea typeface="+mn-ea"/>
              <a:cs typeface="Arial Unicode MS" panose="020B0604020202020204" pitchFamily="50" charset="-128"/>
              <a:sym typeface="Arial Unicode MS" panose="020B0604020202020204" pitchFamily="50" charset="-128"/>
            </a:endParaRPr>
          </a:p>
        </p:txBody>
      </p:sp>
      <p:sp>
        <p:nvSpPr>
          <p:cNvPr id="11" name="テキスト ボックス 10"/>
          <p:cNvSpPr txBox="1"/>
          <p:nvPr/>
        </p:nvSpPr>
        <p:spPr>
          <a:xfrm>
            <a:off x="6084169" y="5677836"/>
            <a:ext cx="1584175" cy="400110"/>
          </a:xfrm>
          <a:prstGeom prst="rect">
            <a:avLst/>
          </a:prstGeom>
          <a:solidFill>
            <a:schemeClr val="accent2">
              <a:lumMod val="60000"/>
              <a:lumOff val="40000"/>
            </a:schemeClr>
          </a:solidFill>
          <a:ln>
            <a:solidFill>
              <a:schemeClr val="tx1"/>
            </a:solidFill>
          </a:ln>
        </p:spPr>
        <p:txBody>
          <a:bodyPr wrap="square" rtlCol="0">
            <a:spAutoFit/>
          </a:bodyPr>
          <a:lstStyle/>
          <a:p>
            <a:pPr algn="ctr"/>
            <a:r>
              <a:rPr kumimoji="1" lang="en-US" altLang="ja-JP" sz="2000" dirty="0" smtClean="0"/>
              <a:t>OS</a:t>
            </a:r>
            <a:r>
              <a:rPr kumimoji="1" lang="ja-JP" altLang="en-US" sz="2000" dirty="0" smtClean="0"/>
              <a:t> カーネル</a:t>
            </a:r>
            <a:endParaRPr kumimoji="1" lang="ja-JP" altLang="en-US" sz="2000" dirty="0"/>
          </a:p>
        </p:txBody>
      </p:sp>
      <p:grpSp>
        <p:nvGrpSpPr>
          <p:cNvPr id="6" name="グループ化 5"/>
          <p:cNvGrpSpPr/>
          <p:nvPr/>
        </p:nvGrpSpPr>
        <p:grpSpPr>
          <a:xfrm>
            <a:off x="5247782" y="1097448"/>
            <a:ext cx="1589359" cy="2304256"/>
            <a:chOff x="4885040" y="980728"/>
            <a:chExt cx="1589359" cy="2304256"/>
          </a:xfrm>
        </p:grpSpPr>
        <p:grpSp>
          <p:nvGrpSpPr>
            <p:cNvPr id="12" name="グループ化 11"/>
            <p:cNvGrpSpPr/>
            <p:nvPr/>
          </p:nvGrpSpPr>
          <p:grpSpPr>
            <a:xfrm>
              <a:off x="4917519" y="980728"/>
              <a:ext cx="1475474" cy="2304256"/>
              <a:chOff x="453202" y="2363375"/>
              <a:chExt cx="2376264" cy="4082130"/>
            </a:xfrm>
          </p:grpSpPr>
          <p:sp>
            <p:nvSpPr>
              <p:cNvPr id="13" name="円柱 12"/>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3</a:t>
                </a:r>
                <a:endParaRPr kumimoji="1" lang="ja-JP" altLang="en-US" sz="2000" dirty="0">
                  <a:solidFill>
                    <a:schemeClr val="tx1"/>
                  </a:solidFill>
                </a:endParaRPr>
              </a:p>
            </p:txBody>
          </p:sp>
          <p:sp>
            <p:nvSpPr>
              <p:cNvPr id="14" name="円柱 13"/>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2</a:t>
                </a:r>
                <a:endParaRPr kumimoji="1" lang="ja-JP" altLang="en-US" sz="2000" dirty="0">
                  <a:solidFill>
                    <a:schemeClr val="tx1"/>
                  </a:solidFill>
                </a:endParaRPr>
              </a:p>
            </p:txBody>
          </p:sp>
          <p:sp>
            <p:nvSpPr>
              <p:cNvPr id="15" name="円柱 14"/>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1</a:t>
                </a:r>
                <a:endParaRPr kumimoji="1" lang="ja-JP" altLang="en-US" sz="2000" dirty="0">
                  <a:solidFill>
                    <a:schemeClr val="tx1"/>
                  </a:solidFill>
                </a:endParaRPr>
              </a:p>
            </p:txBody>
          </p:sp>
          <p:sp>
            <p:nvSpPr>
              <p:cNvPr id="16" name="円柱 15"/>
              <p:cNvSpPr/>
              <p:nvPr/>
            </p:nvSpPr>
            <p:spPr>
              <a:xfrm>
                <a:off x="453202" y="2363375"/>
                <a:ext cx="2376264" cy="1359925"/>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4" name="テキスト ボックス 3"/>
            <p:cNvSpPr txBox="1"/>
            <p:nvPr/>
          </p:nvSpPr>
          <p:spPr>
            <a:xfrm>
              <a:off x="4885040" y="1140133"/>
              <a:ext cx="1589359" cy="646331"/>
            </a:xfrm>
            <a:prstGeom prst="rect">
              <a:avLst/>
            </a:prstGeom>
            <a:noFill/>
          </p:spPr>
          <p:txBody>
            <a:bodyPr wrap="square" rtlCol="0">
              <a:spAutoFit/>
            </a:bodyPr>
            <a:lstStyle/>
            <a:p>
              <a:pPr algn="ctr"/>
              <a:r>
                <a:rPr kumimoji="1" lang="ja-JP" altLang="en-US" dirty="0" smtClean="0"/>
                <a:t>パーティション</a:t>
              </a:r>
              <a:endParaRPr lang="en-US" altLang="ja-JP" dirty="0" smtClean="0"/>
            </a:p>
            <a:p>
              <a:pPr algn="ctr"/>
              <a:r>
                <a:rPr kumimoji="1" lang="ja-JP" altLang="en-US" dirty="0"/>
                <a:t>テーブル</a:t>
              </a:r>
              <a:endParaRPr kumimoji="1" lang="en-US" altLang="ja-JP" dirty="0" smtClean="0"/>
            </a:p>
          </p:txBody>
        </p:sp>
      </p:grpSp>
      <p:sp>
        <p:nvSpPr>
          <p:cNvPr id="5" name="角丸四角形 4"/>
          <p:cNvSpPr/>
          <p:nvPr/>
        </p:nvSpPr>
        <p:spPr>
          <a:xfrm>
            <a:off x="5056766" y="836712"/>
            <a:ext cx="1963506" cy="26642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形吹き出し 17"/>
          <p:cNvSpPr/>
          <p:nvPr/>
        </p:nvSpPr>
        <p:spPr>
          <a:xfrm>
            <a:off x="6876256" y="1173601"/>
            <a:ext cx="2092618" cy="1391303"/>
          </a:xfrm>
          <a:prstGeom prst="wedgeEllipseCallout">
            <a:avLst>
              <a:gd name="adj1" fmla="val -55567"/>
              <a:gd name="adj2" fmla="val -2512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3765850969"/>
              </p:ext>
            </p:extLst>
          </p:nvPr>
        </p:nvGraphicFramePr>
        <p:xfrm>
          <a:off x="7195708" y="1484784"/>
          <a:ext cx="1453452" cy="731520"/>
        </p:xfrm>
        <a:graphic>
          <a:graphicData uri="http://schemas.openxmlformats.org/drawingml/2006/table">
            <a:tbl>
              <a:tblPr firstRow="1" bandRow="1">
                <a:tableStyleId>{5940675A-B579-460E-94D1-54222C63F5DA}</a:tableStyleId>
              </a:tblPr>
              <a:tblGrid>
                <a:gridCol w="351155"/>
                <a:gridCol w="1102297"/>
              </a:tblGrid>
              <a:tr h="310343">
                <a:tc>
                  <a:txBody>
                    <a:bodyPr/>
                    <a:lstStyle/>
                    <a:p>
                      <a:pPr algn="ctr"/>
                      <a:r>
                        <a:rPr kumimoji="1" lang="en-US" altLang="ja-JP" dirty="0" smtClean="0"/>
                        <a:t>1</a:t>
                      </a:r>
                      <a:endParaRPr kumimoji="1" lang="ja-JP" altLang="en-US" dirty="0"/>
                    </a:p>
                  </a:txBody>
                  <a:tcPr>
                    <a:solidFill>
                      <a:schemeClr val="bg1"/>
                    </a:solidFill>
                  </a:tcPr>
                </a:tc>
                <a:tc>
                  <a:txBody>
                    <a:bodyPr/>
                    <a:lstStyle/>
                    <a:p>
                      <a:r>
                        <a:rPr kumimoji="1" lang="en-US" altLang="ja-JP" dirty="0" smtClean="0"/>
                        <a:t>Linux</a:t>
                      </a:r>
                      <a:endParaRPr kumimoji="1" lang="ja-JP" altLang="en-US" dirty="0"/>
                    </a:p>
                  </a:txBody>
                  <a:tcPr>
                    <a:solidFill>
                      <a:schemeClr val="bg1"/>
                    </a:solidFill>
                  </a:tcPr>
                </a:tc>
              </a:tr>
              <a:tr h="334466">
                <a:tc>
                  <a:txBody>
                    <a:bodyPr/>
                    <a:lstStyle/>
                    <a:p>
                      <a:pPr algn="ctr"/>
                      <a:r>
                        <a:rPr kumimoji="1" lang="en-US" altLang="ja-JP" dirty="0" smtClean="0"/>
                        <a:t>2</a:t>
                      </a:r>
                      <a:endParaRPr kumimoji="1" lang="ja-JP" altLang="en-US" dirty="0"/>
                    </a:p>
                  </a:txBody>
                  <a:tcPr>
                    <a:solidFill>
                      <a:schemeClr val="bg1"/>
                    </a:solidFill>
                  </a:tcPr>
                </a:tc>
                <a:tc>
                  <a:txBody>
                    <a:bodyPr/>
                    <a:lstStyle/>
                    <a:p>
                      <a:r>
                        <a:rPr kumimoji="1" lang="en-US" altLang="ja-JP" dirty="0" smtClean="0"/>
                        <a:t>Windows</a:t>
                      </a:r>
                      <a:endParaRPr kumimoji="1" lang="ja-JP" altLang="en-US" dirty="0"/>
                    </a:p>
                  </a:txBody>
                  <a:tcPr>
                    <a:solidFill>
                      <a:schemeClr val="bg1"/>
                    </a:solidFill>
                  </a:tcPr>
                </a:tc>
              </a:tr>
            </a:tbl>
          </a:graphicData>
        </a:graphic>
      </p:graphicFrame>
      <p:sp>
        <p:nvSpPr>
          <p:cNvPr id="20" name="テキスト ボックス 19"/>
          <p:cNvSpPr txBox="1"/>
          <p:nvPr/>
        </p:nvSpPr>
        <p:spPr>
          <a:xfrm>
            <a:off x="5591406" y="685082"/>
            <a:ext cx="894225" cy="363736"/>
          </a:xfrm>
          <a:prstGeom prst="rect">
            <a:avLst/>
          </a:prstGeom>
          <a:solidFill>
            <a:schemeClr val="bg1"/>
          </a:solidFill>
          <a:ln>
            <a:solidFill>
              <a:schemeClr val="tx1"/>
            </a:solidFill>
          </a:ln>
        </p:spPr>
        <p:txBody>
          <a:bodyPr wrap="square" rtlCol="0">
            <a:spAutoFit/>
          </a:bodyPr>
          <a:lstStyle/>
          <a:p>
            <a:pPr algn="ctr"/>
            <a:r>
              <a:rPr kumimoji="1" lang="en-US" altLang="ja-JP" sz="2000" b="1" dirty="0" smtClean="0"/>
              <a:t>GPT</a:t>
            </a:r>
            <a:endParaRPr kumimoji="1" lang="ja-JP" altLang="en-US" sz="2000" b="1" dirty="0"/>
          </a:p>
        </p:txBody>
      </p:sp>
    </p:spTree>
    <p:extLst>
      <p:ext uri="{BB962C8B-B14F-4D97-AF65-F5344CB8AC3E}">
        <p14:creationId xmlns:p14="http://schemas.microsoft.com/office/powerpoint/2010/main" val="584583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GPT</a:t>
            </a:r>
            <a:r>
              <a:rPr lang="en-US" altLang="ja-JP" dirty="0" smtClean="0"/>
              <a:t>(GUID</a:t>
            </a:r>
            <a:r>
              <a:rPr lang="ja-JP" altLang="en-US" dirty="0" smtClean="0"/>
              <a:t> </a:t>
            </a:r>
            <a:r>
              <a:rPr lang="en-US" altLang="ja-JP" dirty="0" smtClean="0"/>
              <a:t>Partition Table)</a:t>
            </a:r>
            <a:endParaRPr kumimoji="1" lang="ja-JP" altLang="en-US" dirty="0"/>
          </a:p>
        </p:txBody>
      </p:sp>
      <p:sp>
        <p:nvSpPr>
          <p:cNvPr id="3" name="コンテンツ プレースホルダー 2"/>
          <p:cNvSpPr>
            <a:spLocks noGrp="1"/>
          </p:cNvSpPr>
          <p:nvPr>
            <p:ph idx="1"/>
          </p:nvPr>
        </p:nvSpPr>
        <p:spPr>
          <a:xfrm>
            <a:off x="2987824" y="908720"/>
            <a:ext cx="6130843" cy="5395738"/>
          </a:xfrm>
        </p:spPr>
        <p:txBody>
          <a:bodyPr>
            <a:normAutofit/>
          </a:bodyPr>
          <a:lstStyle/>
          <a:p>
            <a:r>
              <a:rPr kumimoji="1" lang="en-US" altLang="ja-JP" sz="2800" dirty="0" smtClean="0"/>
              <a:t>UEFI</a:t>
            </a:r>
            <a:r>
              <a:rPr kumimoji="1" lang="ja-JP" altLang="en-US" sz="2800" dirty="0" smtClean="0"/>
              <a:t> 環境下で用いられる               パーティションの</a:t>
            </a:r>
            <a:r>
              <a:rPr lang="ja-JP" altLang="en-US" sz="2800" dirty="0"/>
              <a:t>構造</a:t>
            </a:r>
            <a:r>
              <a:rPr kumimoji="1" lang="ja-JP" altLang="en-US" sz="2800" dirty="0" smtClean="0"/>
              <a:t>の規格</a:t>
            </a:r>
            <a:endParaRPr kumimoji="1" lang="en-US" altLang="ja-JP" sz="2800" dirty="0" smtClean="0"/>
          </a:p>
          <a:p>
            <a:r>
              <a:rPr kumimoji="1" lang="ja-JP" altLang="en-US" sz="2800" dirty="0" smtClean="0"/>
              <a:t>作成可能パーティション数は </a:t>
            </a:r>
            <a:r>
              <a:rPr kumimoji="1" lang="en-US" altLang="ja-JP" sz="2800" dirty="0" smtClean="0"/>
              <a:t>128</a:t>
            </a:r>
          </a:p>
          <a:p>
            <a:endParaRPr kumimoji="1" lang="en-US" altLang="ja-JP" sz="2800" dirty="0" smtClean="0"/>
          </a:p>
          <a:p>
            <a:r>
              <a:rPr lang="en-US" altLang="ja-JP" sz="2800" b="1" dirty="0" smtClean="0"/>
              <a:t>GUID</a:t>
            </a:r>
            <a:r>
              <a:rPr lang="ja-JP" altLang="en-US" sz="2800" b="1" dirty="0" smtClean="0"/>
              <a:t> </a:t>
            </a:r>
            <a:r>
              <a:rPr lang="en-US" altLang="ja-JP" sz="2800" dirty="0" smtClean="0"/>
              <a:t>(Globally Unique </a:t>
            </a:r>
            <a:r>
              <a:rPr lang="en-US" altLang="ja-JP" sz="2800" dirty="0" err="1" smtClean="0"/>
              <a:t>IDentifier</a:t>
            </a:r>
            <a:r>
              <a:rPr lang="en-US" altLang="ja-JP" sz="2800" dirty="0" smtClean="0"/>
              <a:t>)       </a:t>
            </a:r>
            <a:r>
              <a:rPr lang="ja-JP" altLang="en-US" sz="2800" dirty="0" smtClean="0"/>
              <a:t>によりパーティションのタイプを識別</a:t>
            </a:r>
            <a:endParaRPr lang="en-US" altLang="ja-JP" sz="2400" dirty="0" smtClean="0"/>
          </a:p>
          <a:p>
            <a:pPr lvl="1"/>
            <a:r>
              <a:rPr lang="en-US" altLang="ja-JP" sz="2400" dirty="0" smtClean="0"/>
              <a:t>GUID: 128</a:t>
            </a:r>
            <a:r>
              <a:rPr lang="ja-JP" altLang="en-US" sz="2400" dirty="0" smtClean="0"/>
              <a:t> </a:t>
            </a:r>
            <a:r>
              <a:rPr lang="en-US" altLang="ja-JP" sz="2400" dirty="0" smtClean="0"/>
              <a:t>bit </a:t>
            </a:r>
            <a:r>
              <a:rPr lang="ja-JP" altLang="en-US" sz="2400" dirty="0" smtClean="0"/>
              <a:t>の値を持つ一意な識別子</a:t>
            </a:r>
            <a:endParaRPr lang="en-US" altLang="ja-JP" sz="2400" dirty="0" smtClean="0"/>
          </a:p>
          <a:p>
            <a:pPr lvl="1"/>
            <a:r>
              <a:rPr lang="en-US" altLang="ja-JP" sz="2400" dirty="0" smtClean="0"/>
              <a:t>Linux</a:t>
            </a:r>
            <a:r>
              <a:rPr lang="ja-JP" altLang="en-US" sz="2400" dirty="0" smtClean="0"/>
              <a:t> データパーティションの</a:t>
            </a:r>
            <a:r>
              <a:rPr lang="en-US" altLang="ja-JP" sz="2400" dirty="0" smtClean="0"/>
              <a:t>GUID</a:t>
            </a:r>
            <a:r>
              <a:rPr lang="ja-JP" altLang="en-US" sz="2400" dirty="0" smtClean="0"/>
              <a:t> の例</a:t>
            </a:r>
            <a:endParaRPr lang="en-US" altLang="ja-JP" sz="2400" dirty="0" smtClean="0"/>
          </a:p>
          <a:p>
            <a:pPr lvl="2"/>
            <a:r>
              <a:rPr lang="en-GB" altLang="ja-JP" sz="2000" dirty="0"/>
              <a:t>0FC63DAF-8483-4772-8E79-3D69D8477DE4</a:t>
            </a:r>
            <a:endParaRPr lang="en-US" altLang="ja-JP" sz="2000" dirty="0" smtClean="0"/>
          </a:p>
          <a:p>
            <a:pPr marL="914400" lvl="2" indent="0" algn="r">
              <a:buNone/>
            </a:pPr>
            <a:r>
              <a:rPr lang="en-US" altLang="ja-JP" sz="2000" dirty="0"/>
              <a:t>(16</a:t>
            </a:r>
            <a:r>
              <a:rPr lang="ja-JP" altLang="en-US" sz="2000" dirty="0"/>
              <a:t> 進数で表記</a:t>
            </a:r>
            <a:r>
              <a:rPr lang="en-US" altLang="ja-JP" sz="2000" dirty="0"/>
              <a:t>)</a:t>
            </a:r>
            <a:endParaRPr lang="en-US" altLang="ja-JP" sz="2000" dirty="0" smtClean="0"/>
          </a:p>
        </p:txBody>
      </p:sp>
      <p:grpSp>
        <p:nvGrpSpPr>
          <p:cNvPr id="20" name="グループ化 19"/>
          <p:cNvGrpSpPr/>
          <p:nvPr/>
        </p:nvGrpSpPr>
        <p:grpSpPr>
          <a:xfrm>
            <a:off x="450573" y="764704"/>
            <a:ext cx="2376264" cy="5457978"/>
            <a:chOff x="450573" y="923350"/>
            <a:chExt cx="2376264" cy="5457978"/>
          </a:xfrm>
        </p:grpSpPr>
        <p:grpSp>
          <p:nvGrpSpPr>
            <p:cNvPr id="23" name="グループ化 22"/>
            <p:cNvGrpSpPr/>
            <p:nvPr/>
          </p:nvGrpSpPr>
          <p:grpSpPr>
            <a:xfrm>
              <a:off x="450573" y="923350"/>
              <a:ext cx="2376264" cy="5457978"/>
              <a:chOff x="450573" y="923350"/>
              <a:chExt cx="2376264" cy="5457978"/>
            </a:xfrm>
          </p:grpSpPr>
          <p:grpSp>
            <p:nvGrpSpPr>
              <p:cNvPr id="25" name="グループ化 24"/>
              <p:cNvGrpSpPr/>
              <p:nvPr/>
            </p:nvGrpSpPr>
            <p:grpSpPr>
              <a:xfrm>
                <a:off x="450573" y="1413118"/>
                <a:ext cx="2376264" cy="4968210"/>
                <a:chOff x="450573" y="1158236"/>
                <a:chExt cx="2376264" cy="4968210"/>
              </a:xfrm>
            </p:grpSpPr>
            <p:sp>
              <p:nvSpPr>
                <p:cNvPr id="29" name="円柱 28"/>
                <p:cNvSpPr/>
                <p:nvPr/>
              </p:nvSpPr>
              <p:spPr>
                <a:xfrm>
                  <a:off x="450573" y="5446178"/>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 </a:t>
                  </a:r>
                  <a:r>
                    <a:rPr kumimoji="1" lang="en-US" altLang="ja-JP" dirty="0" smtClean="0">
                      <a:solidFill>
                        <a:schemeClr val="tx1"/>
                      </a:solidFill>
                    </a:rPr>
                    <a:t>2</a:t>
                  </a:r>
                  <a:r>
                    <a:rPr kumimoji="1" lang="ja-JP" altLang="en-US" dirty="0" smtClean="0">
                      <a:solidFill>
                        <a:schemeClr val="tx1"/>
                      </a:solidFill>
                    </a:rPr>
                    <a:t> </a:t>
                  </a:r>
                  <a:r>
                    <a:rPr kumimoji="1" lang="en-US" altLang="ja-JP" dirty="0" smtClean="0">
                      <a:solidFill>
                        <a:schemeClr val="tx1"/>
                      </a:solidFill>
                    </a:rPr>
                    <a:t>GPT</a:t>
                  </a:r>
                  <a:r>
                    <a:rPr kumimoji="1" lang="ja-JP" altLang="en-US" dirty="0" smtClean="0">
                      <a:solidFill>
                        <a:schemeClr val="tx1"/>
                      </a:solidFill>
                    </a:rPr>
                    <a:t> ヘッダ</a:t>
                  </a:r>
                  <a:endParaRPr kumimoji="1" lang="ja-JP" altLang="en-US" dirty="0">
                    <a:solidFill>
                      <a:schemeClr val="tx1"/>
                    </a:solidFill>
                  </a:endParaRPr>
                </a:p>
              </p:txBody>
            </p:sp>
            <p:sp>
              <p:nvSpPr>
                <p:cNvPr id="30" name="円柱 29"/>
                <p:cNvSpPr/>
                <p:nvPr/>
              </p:nvSpPr>
              <p:spPr>
                <a:xfrm>
                  <a:off x="450573" y="4930750"/>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第 </a:t>
                  </a:r>
                  <a:r>
                    <a:rPr kumimoji="1" lang="en-US" altLang="ja-JP" sz="1600" dirty="0" smtClean="0">
                      <a:solidFill>
                        <a:schemeClr val="tx1"/>
                      </a:solidFill>
                    </a:rPr>
                    <a:t>2</a:t>
                  </a:r>
                  <a:r>
                    <a:rPr kumimoji="1" lang="ja-JP" altLang="en-US" sz="1600" dirty="0" smtClean="0">
                      <a:solidFill>
                        <a:schemeClr val="tx1"/>
                      </a:solidFill>
                    </a:rPr>
                    <a:t> </a:t>
                  </a:r>
                  <a:endParaRPr kumimoji="1" lang="en-US" altLang="ja-JP" sz="1600" dirty="0" smtClean="0">
                    <a:solidFill>
                      <a:schemeClr val="tx1"/>
                    </a:solidFill>
                  </a:endParaRPr>
                </a:p>
                <a:p>
                  <a:pPr algn="ctr"/>
                  <a:r>
                    <a:rPr kumimoji="1" lang="ja-JP" altLang="en-US" sz="1600" dirty="0" smtClean="0">
                      <a:solidFill>
                        <a:schemeClr val="tx1"/>
                      </a:solidFill>
                    </a:rPr>
                    <a:t>パーティションテーブル</a:t>
                  </a:r>
                  <a:endParaRPr kumimoji="1" lang="ja-JP" altLang="en-US" sz="1600" dirty="0">
                    <a:solidFill>
                      <a:schemeClr val="tx1"/>
                    </a:solidFill>
                  </a:endParaRPr>
                </a:p>
              </p:txBody>
            </p:sp>
            <p:grpSp>
              <p:nvGrpSpPr>
                <p:cNvPr id="31" name="グループ化 30"/>
                <p:cNvGrpSpPr/>
                <p:nvPr/>
              </p:nvGrpSpPr>
              <p:grpSpPr>
                <a:xfrm>
                  <a:off x="450573" y="2910755"/>
                  <a:ext cx="2376264" cy="2186532"/>
                  <a:chOff x="453202" y="3604187"/>
                  <a:chExt cx="2376264" cy="2186532"/>
                </a:xfrm>
              </p:grpSpPr>
              <p:sp>
                <p:nvSpPr>
                  <p:cNvPr id="36" name="円柱 35"/>
                  <p:cNvSpPr/>
                  <p:nvPr/>
                </p:nvSpPr>
                <p:spPr>
                  <a:xfrm>
                    <a:off x="453202" y="5110451"/>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円柱 36"/>
                  <p:cNvSpPr/>
                  <p:nvPr/>
                </p:nvSpPr>
                <p:spPr>
                  <a:xfrm>
                    <a:off x="453202" y="4601768"/>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a:t>
                    </a:r>
                    <a:endParaRPr kumimoji="1" lang="ja-JP" altLang="en-US" dirty="0">
                      <a:solidFill>
                        <a:schemeClr val="tx1"/>
                      </a:solidFill>
                    </a:endParaRPr>
                  </a:p>
                </p:txBody>
              </p:sp>
              <p:sp>
                <p:nvSpPr>
                  <p:cNvPr id="38" name="円柱 37"/>
                  <p:cNvSpPr/>
                  <p:nvPr/>
                </p:nvSpPr>
                <p:spPr>
                  <a:xfrm>
                    <a:off x="453202" y="4098718"/>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a:t>
                    </a:r>
                    <a:endParaRPr kumimoji="1" lang="ja-JP" altLang="en-US" dirty="0">
                      <a:solidFill>
                        <a:schemeClr val="tx1"/>
                      </a:solidFill>
                    </a:endParaRPr>
                  </a:p>
                </p:txBody>
              </p:sp>
              <p:sp>
                <p:nvSpPr>
                  <p:cNvPr id="39" name="円柱 38"/>
                  <p:cNvSpPr/>
                  <p:nvPr/>
                </p:nvSpPr>
                <p:spPr>
                  <a:xfrm>
                    <a:off x="453202" y="3604187"/>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 </a:t>
                    </a:r>
                    <a:r>
                      <a:rPr kumimoji="1" lang="en-US" altLang="ja-JP" dirty="0" smtClean="0">
                        <a:solidFill>
                          <a:schemeClr val="tx1"/>
                        </a:solidFill>
                      </a:rPr>
                      <a:t>1</a:t>
                    </a:r>
                    <a:endParaRPr kumimoji="1" lang="ja-JP" altLang="en-US" dirty="0">
                      <a:solidFill>
                        <a:schemeClr val="tx1"/>
                      </a:solidFill>
                    </a:endParaRPr>
                  </a:p>
                </p:txBody>
              </p:sp>
            </p:grpSp>
            <p:grpSp>
              <p:nvGrpSpPr>
                <p:cNvPr id="32" name="グループ化 31"/>
                <p:cNvGrpSpPr/>
                <p:nvPr/>
              </p:nvGrpSpPr>
              <p:grpSpPr>
                <a:xfrm>
                  <a:off x="450573" y="1158236"/>
                  <a:ext cx="2376264" cy="1946541"/>
                  <a:chOff x="453202" y="3844178"/>
                  <a:chExt cx="2376264" cy="1946541"/>
                </a:xfrm>
              </p:grpSpPr>
              <p:sp>
                <p:nvSpPr>
                  <p:cNvPr id="33" name="円柱 32"/>
                  <p:cNvSpPr/>
                  <p:nvPr/>
                </p:nvSpPr>
                <p:spPr>
                  <a:xfrm>
                    <a:off x="453202" y="4851948"/>
                    <a:ext cx="2376264" cy="938771"/>
                  </a:xfrm>
                  <a:prstGeom prst="can">
                    <a:avLst>
                      <a:gd name="adj" fmla="val 1891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EFI</a:t>
                    </a:r>
                    <a:endParaRPr lang="en-US" altLang="ja-JP" dirty="0">
                      <a:solidFill>
                        <a:schemeClr val="tx1"/>
                      </a:solidFill>
                    </a:endParaRPr>
                  </a:p>
                  <a:p>
                    <a:pPr algn="ctr"/>
                    <a:r>
                      <a:rPr lang="ja-JP" altLang="en-US" dirty="0" smtClean="0">
                        <a:solidFill>
                          <a:schemeClr val="tx1"/>
                        </a:solidFill>
                      </a:rPr>
                      <a:t>システムパーティション</a:t>
                    </a:r>
                    <a:endParaRPr kumimoji="1" lang="ja-JP" altLang="en-US" dirty="0">
                      <a:solidFill>
                        <a:schemeClr val="tx1"/>
                      </a:solidFill>
                    </a:endParaRPr>
                  </a:p>
                </p:txBody>
              </p:sp>
              <p:sp>
                <p:nvSpPr>
                  <p:cNvPr id="34" name="円柱 33"/>
                  <p:cNvSpPr/>
                  <p:nvPr/>
                </p:nvSpPr>
                <p:spPr>
                  <a:xfrm>
                    <a:off x="453202" y="4347228"/>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第 </a:t>
                    </a:r>
                    <a:r>
                      <a:rPr kumimoji="1" lang="en-US" altLang="ja-JP" sz="1600" dirty="0" smtClean="0">
                        <a:solidFill>
                          <a:schemeClr val="tx1"/>
                        </a:solidFill>
                      </a:rPr>
                      <a:t>1</a:t>
                    </a:r>
                    <a:r>
                      <a:rPr kumimoji="1" lang="ja-JP" altLang="en-US" sz="1600" dirty="0" smtClean="0">
                        <a:solidFill>
                          <a:schemeClr val="tx1"/>
                        </a:solidFill>
                      </a:rPr>
                      <a:t> </a:t>
                    </a:r>
                    <a:endParaRPr kumimoji="1" lang="en-US" altLang="ja-JP" sz="1600" dirty="0" smtClean="0">
                      <a:solidFill>
                        <a:schemeClr val="tx1"/>
                      </a:solidFill>
                    </a:endParaRPr>
                  </a:p>
                  <a:p>
                    <a:pPr algn="ctr"/>
                    <a:r>
                      <a:rPr kumimoji="1" lang="ja-JP" altLang="en-US" sz="1600" dirty="0" smtClean="0">
                        <a:solidFill>
                          <a:schemeClr val="tx1"/>
                        </a:solidFill>
                      </a:rPr>
                      <a:t>パーティション テーブル</a:t>
                    </a:r>
                    <a:endParaRPr kumimoji="1" lang="ja-JP" altLang="en-US" dirty="0">
                      <a:solidFill>
                        <a:schemeClr val="tx1"/>
                      </a:solidFill>
                    </a:endParaRPr>
                  </a:p>
                </p:txBody>
              </p:sp>
              <p:sp>
                <p:nvSpPr>
                  <p:cNvPr id="35" name="円柱 34"/>
                  <p:cNvSpPr/>
                  <p:nvPr/>
                </p:nvSpPr>
                <p:spPr>
                  <a:xfrm>
                    <a:off x="453202" y="3844178"/>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第 </a:t>
                    </a:r>
                    <a:r>
                      <a:rPr lang="en-US" altLang="ja-JP" dirty="0" smtClean="0">
                        <a:solidFill>
                          <a:schemeClr val="tx1"/>
                        </a:solidFill>
                      </a:rPr>
                      <a:t>1 GPT</a:t>
                    </a:r>
                    <a:r>
                      <a:rPr lang="ja-JP" altLang="en-US" dirty="0" smtClean="0">
                        <a:solidFill>
                          <a:schemeClr val="tx1"/>
                        </a:solidFill>
                      </a:rPr>
                      <a:t> ヘッダ </a:t>
                    </a:r>
                    <a:endParaRPr kumimoji="1" lang="ja-JP" altLang="en-US" dirty="0">
                      <a:solidFill>
                        <a:schemeClr val="tx1"/>
                      </a:solidFill>
                    </a:endParaRPr>
                  </a:p>
                </p:txBody>
              </p:sp>
            </p:grpSp>
          </p:grpSp>
          <p:sp>
            <p:nvSpPr>
              <p:cNvPr id="26" name="円柱 25"/>
              <p:cNvSpPr/>
              <p:nvPr/>
            </p:nvSpPr>
            <p:spPr>
              <a:xfrm>
                <a:off x="450573" y="923350"/>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4" name="テキスト ボックス 23"/>
            <p:cNvSpPr txBox="1"/>
            <p:nvPr/>
          </p:nvSpPr>
          <p:spPr>
            <a:xfrm rot="5400000">
              <a:off x="1467745" y="4890720"/>
              <a:ext cx="528240" cy="523220"/>
            </a:xfrm>
            <a:prstGeom prst="rect">
              <a:avLst/>
            </a:prstGeom>
            <a:noFill/>
          </p:spPr>
          <p:txBody>
            <a:bodyPr wrap="square" rtlCol="0">
              <a:spAutoFit/>
            </a:bodyPr>
            <a:lstStyle/>
            <a:p>
              <a:r>
                <a:rPr lang="en-US" altLang="ja-JP" sz="2800" dirty="0"/>
                <a:t>…</a:t>
              </a:r>
              <a:endParaRPr kumimoji="1" lang="ja-JP" altLang="en-US" sz="2800" dirty="0"/>
            </a:p>
          </p:txBody>
        </p:sp>
      </p:grpSp>
    </p:spTree>
    <p:extLst>
      <p:ext uri="{BB962C8B-B14F-4D97-AF65-F5344CB8AC3E}">
        <p14:creationId xmlns:p14="http://schemas.microsoft.com/office/powerpoint/2010/main" val="2128349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GPT</a:t>
            </a:r>
            <a:r>
              <a:rPr lang="en-US" altLang="ja-JP" dirty="0" smtClean="0"/>
              <a:t>(GUID</a:t>
            </a:r>
            <a:r>
              <a:rPr lang="ja-JP" altLang="en-US" dirty="0" smtClean="0"/>
              <a:t> </a:t>
            </a:r>
            <a:r>
              <a:rPr lang="en-US" altLang="ja-JP" dirty="0" smtClean="0"/>
              <a:t>Partition Table)</a:t>
            </a:r>
            <a:endParaRPr kumimoji="1" lang="ja-JP" altLang="en-US" dirty="0"/>
          </a:p>
        </p:txBody>
      </p:sp>
      <p:sp>
        <p:nvSpPr>
          <p:cNvPr id="3" name="コンテンツ プレースホルダー 2"/>
          <p:cNvSpPr>
            <a:spLocks noGrp="1"/>
          </p:cNvSpPr>
          <p:nvPr>
            <p:ph idx="1"/>
          </p:nvPr>
        </p:nvSpPr>
        <p:spPr>
          <a:xfrm>
            <a:off x="2943882" y="970960"/>
            <a:ext cx="6130843" cy="5554384"/>
          </a:xfrm>
        </p:spPr>
        <p:txBody>
          <a:bodyPr>
            <a:normAutofit fontScale="70000" lnSpcReduction="20000"/>
          </a:bodyPr>
          <a:lstStyle/>
          <a:p>
            <a:r>
              <a:rPr lang="en-US" altLang="ja-JP" sz="3600" b="1" dirty="0" smtClean="0">
                <a:solidFill>
                  <a:srgbClr val="7030A0"/>
                </a:solidFill>
              </a:rPr>
              <a:t>MBR</a:t>
            </a:r>
            <a:r>
              <a:rPr lang="ja-JP" altLang="en-US" sz="3600" b="1" dirty="0" smtClean="0">
                <a:solidFill>
                  <a:srgbClr val="7030A0"/>
                </a:solidFill>
              </a:rPr>
              <a:t> </a:t>
            </a:r>
            <a:r>
              <a:rPr lang="en-US" altLang="ja-JP" sz="3600" dirty="0" smtClean="0">
                <a:solidFill>
                  <a:srgbClr val="7030A0"/>
                </a:solidFill>
              </a:rPr>
              <a:t>(Master Boot Record)</a:t>
            </a:r>
          </a:p>
          <a:p>
            <a:pPr lvl="1"/>
            <a:r>
              <a:rPr lang="ja-JP" altLang="en-US" sz="3400" dirty="0" smtClean="0"/>
              <a:t>旧式の</a:t>
            </a:r>
            <a:r>
              <a:rPr lang="en-US" altLang="ja-JP" sz="3400" dirty="0" smtClean="0"/>
              <a:t>BIOS </a:t>
            </a:r>
            <a:r>
              <a:rPr lang="ja-JP" altLang="en-US" sz="3400" dirty="0" smtClean="0"/>
              <a:t>に対応</a:t>
            </a:r>
            <a:endParaRPr lang="en-US" altLang="ja-JP" sz="3400" dirty="0" smtClean="0"/>
          </a:p>
          <a:p>
            <a:r>
              <a:rPr lang="en-US" altLang="ja-JP" sz="3600" b="1" dirty="0" smtClean="0">
                <a:solidFill>
                  <a:srgbClr val="0070C0"/>
                </a:solidFill>
              </a:rPr>
              <a:t>GPT</a:t>
            </a:r>
            <a:r>
              <a:rPr lang="ja-JP" altLang="en-US" sz="3600" b="1" dirty="0" smtClean="0">
                <a:solidFill>
                  <a:srgbClr val="0070C0"/>
                </a:solidFill>
              </a:rPr>
              <a:t> ヘッダ</a:t>
            </a:r>
            <a:endParaRPr lang="en-US" altLang="ja-JP" sz="3600" b="1" dirty="0" smtClean="0">
              <a:solidFill>
                <a:srgbClr val="0070C0"/>
              </a:solidFill>
            </a:endParaRPr>
          </a:p>
          <a:p>
            <a:pPr lvl="1"/>
            <a:r>
              <a:rPr lang="ja-JP" altLang="en-US" sz="3400" dirty="0" smtClean="0"/>
              <a:t>パーティションテーブルや</a:t>
            </a:r>
            <a:r>
              <a:rPr lang="en-US" altLang="ja-JP" sz="3400" dirty="0" smtClean="0"/>
              <a:t>EFI</a:t>
            </a:r>
            <a:r>
              <a:rPr lang="ja-JP" altLang="en-US" sz="3400" dirty="0" smtClean="0"/>
              <a:t> </a:t>
            </a:r>
            <a:r>
              <a:rPr lang="ja-JP" altLang="en-US" sz="3400" dirty="0"/>
              <a:t>システムパーティションの位置情報を</a:t>
            </a:r>
            <a:r>
              <a:rPr lang="ja-JP" altLang="en-US" sz="3400" dirty="0" smtClean="0"/>
              <a:t>保持</a:t>
            </a:r>
            <a:endParaRPr lang="en-US" altLang="ja-JP" sz="3400" b="1" dirty="0" smtClean="0">
              <a:solidFill>
                <a:srgbClr val="FF0000"/>
              </a:solidFill>
            </a:endParaRPr>
          </a:p>
          <a:p>
            <a:r>
              <a:rPr kumimoji="1" lang="ja-JP" altLang="en-US" sz="3600" b="1" dirty="0" smtClean="0">
                <a:solidFill>
                  <a:schemeClr val="accent6"/>
                </a:solidFill>
              </a:rPr>
              <a:t>パーティションテーブル</a:t>
            </a:r>
            <a:endParaRPr kumimoji="1" lang="en-US" altLang="ja-JP" sz="3600" b="1" dirty="0" smtClean="0">
              <a:solidFill>
                <a:schemeClr val="accent6"/>
              </a:solidFill>
            </a:endParaRPr>
          </a:p>
          <a:p>
            <a:pPr lvl="1"/>
            <a:r>
              <a:rPr lang="ja-JP" altLang="en-US" sz="3400" dirty="0"/>
              <a:t>パーティション情報の</a:t>
            </a:r>
            <a:r>
              <a:rPr lang="ja-JP" altLang="en-US" sz="3400" dirty="0" smtClean="0"/>
              <a:t>保持</a:t>
            </a:r>
            <a:endParaRPr lang="en-US" altLang="ja-JP" sz="3400" dirty="0" smtClean="0"/>
          </a:p>
          <a:p>
            <a:pPr lvl="2"/>
            <a:r>
              <a:rPr lang="ja-JP" altLang="en-US" sz="2900" dirty="0" smtClean="0"/>
              <a:t>位置やファイルシステム</a:t>
            </a:r>
            <a:endParaRPr kumimoji="1" lang="en-US" altLang="ja-JP" sz="2900" dirty="0" smtClean="0"/>
          </a:p>
          <a:p>
            <a:r>
              <a:rPr lang="en-US" altLang="ja-JP" sz="3600" b="1" dirty="0" smtClean="0">
                <a:solidFill>
                  <a:srgbClr val="00B050"/>
                </a:solidFill>
              </a:rPr>
              <a:t>EFI</a:t>
            </a:r>
            <a:r>
              <a:rPr lang="ja-JP" altLang="en-US" sz="3600" b="1" dirty="0" smtClean="0">
                <a:solidFill>
                  <a:srgbClr val="00B050"/>
                </a:solidFill>
              </a:rPr>
              <a:t> システムパーティション</a:t>
            </a:r>
            <a:endParaRPr lang="en-US" altLang="ja-JP" sz="3600" b="1" dirty="0" smtClean="0">
              <a:solidFill>
                <a:srgbClr val="00B050"/>
              </a:solidFill>
            </a:endParaRPr>
          </a:p>
          <a:p>
            <a:pPr lvl="1"/>
            <a:r>
              <a:rPr lang="ja-JP" altLang="en-US" sz="3400" b="1" dirty="0" smtClean="0">
                <a:solidFill>
                  <a:srgbClr val="FF0000"/>
                </a:solidFill>
              </a:rPr>
              <a:t>ブートローダ</a:t>
            </a:r>
            <a:r>
              <a:rPr lang="en-US" altLang="ja-JP" sz="3400" dirty="0" smtClean="0"/>
              <a:t>(</a:t>
            </a:r>
            <a:r>
              <a:rPr lang="ja-JP" altLang="en-US" sz="3400" dirty="0" smtClean="0"/>
              <a:t>パーティション</a:t>
            </a:r>
            <a:r>
              <a:rPr lang="ja-JP" altLang="en-US" sz="3400" dirty="0"/>
              <a:t>に置かれた</a:t>
            </a:r>
            <a:r>
              <a:rPr lang="en-US" altLang="ja-JP" sz="3400" dirty="0"/>
              <a:t>OS</a:t>
            </a:r>
            <a:r>
              <a:rPr lang="ja-JP" altLang="en-US" sz="3400" dirty="0"/>
              <a:t> </a:t>
            </a:r>
            <a:r>
              <a:rPr lang="ja-JP" altLang="en-US" sz="3400" dirty="0" smtClean="0"/>
              <a:t>ローダを読み込むプログラム</a:t>
            </a:r>
            <a:r>
              <a:rPr lang="en-US" altLang="ja-JP" sz="3400" dirty="0" smtClean="0"/>
              <a:t>)</a:t>
            </a:r>
            <a:r>
              <a:rPr lang="ja-JP" altLang="en-US" sz="3400" dirty="0" smtClean="0"/>
              <a:t>が格納</a:t>
            </a:r>
            <a:endParaRPr lang="en-US" altLang="ja-JP" sz="3000" b="1" dirty="0" smtClean="0">
              <a:solidFill>
                <a:srgbClr val="FF0000"/>
              </a:solidFill>
            </a:endParaRPr>
          </a:p>
          <a:p>
            <a:endParaRPr lang="en-US" altLang="ja-JP" sz="2800" dirty="0" smtClean="0"/>
          </a:p>
          <a:p>
            <a:r>
              <a:rPr lang="en-US" altLang="ja-JP" sz="3400" dirty="0" smtClean="0"/>
              <a:t>GPT</a:t>
            </a:r>
            <a:r>
              <a:rPr lang="ja-JP" altLang="en-US" sz="3400" dirty="0" smtClean="0"/>
              <a:t> </a:t>
            </a:r>
            <a:r>
              <a:rPr lang="ja-JP" altLang="en-US" sz="3400" dirty="0"/>
              <a:t>内の位置情報は</a:t>
            </a:r>
            <a:r>
              <a:rPr lang="en-US" altLang="ja-JP" sz="3400" dirty="0">
                <a:solidFill>
                  <a:srgbClr val="FF0000"/>
                </a:solidFill>
              </a:rPr>
              <a:t>LBA</a:t>
            </a:r>
            <a:r>
              <a:rPr lang="ja-JP" altLang="en-US" sz="3400" b="1" dirty="0">
                <a:solidFill>
                  <a:srgbClr val="FF0000"/>
                </a:solidFill>
              </a:rPr>
              <a:t> </a:t>
            </a:r>
            <a:r>
              <a:rPr lang="en-US" altLang="ja-JP" sz="3400" dirty="0"/>
              <a:t>(Logical Block Addressing) </a:t>
            </a:r>
            <a:r>
              <a:rPr lang="ja-JP" altLang="en-US" sz="3400" dirty="0"/>
              <a:t>で</a:t>
            </a:r>
            <a:r>
              <a:rPr lang="ja-JP" altLang="en-US" sz="3400" dirty="0" smtClean="0"/>
              <a:t>記述</a:t>
            </a:r>
            <a:endParaRPr lang="en-US" altLang="ja-JP" sz="3400" dirty="0"/>
          </a:p>
          <a:p>
            <a:pPr lvl="1"/>
            <a:r>
              <a:rPr lang="en-US" altLang="ja-JP" sz="3400" dirty="0"/>
              <a:t>MBR:</a:t>
            </a:r>
            <a:r>
              <a:rPr lang="ja-JP" altLang="en-US" sz="3400" dirty="0"/>
              <a:t> </a:t>
            </a:r>
            <a:r>
              <a:rPr lang="en-US" altLang="ja-JP" sz="3400" dirty="0"/>
              <a:t>0, </a:t>
            </a:r>
            <a:r>
              <a:rPr lang="ja-JP" altLang="en-US" sz="3400" dirty="0"/>
              <a:t>第 </a:t>
            </a:r>
            <a:r>
              <a:rPr lang="en-US" altLang="ja-JP" sz="3400" dirty="0"/>
              <a:t>1</a:t>
            </a:r>
            <a:r>
              <a:rPr lang="ja-JP" altLang="en-US" sz="3400" dirty="0"/>
              <a:t> </a:t>
            </a:r>
            <a:r>
              <a:rPr lang="en-US" altLang="ja-JP" sz="3400" dirty="0"/>
              <a:t>GPT</a:t>
            </a:r>
            <a:r>
              <a:rPr lang="ja-JP" altLang="en-US" sz="3400" dirty="0"/>
              <a:t> ヘッダ</a:t>
            </a:r>
            <a:r>
              <a:rPr lang="en-US" altLang="ja-JP" sz="3400" dirty="0"/>
              <a:t>: </a:t>
            </a:r>
            <a:r>
              <a:rPr lang="en-US" altLang="ja-JP" sz="3400" dirty="0" smtClean="0"/>
              <a:t>1</a:t>
            </a:r>
            <a:endParaRPr lang="en-US" altLang="ja-JP" sz="2600" dirty="0"/>
          </a:p>
        </p:txBody>
      </p:sp>
      <p:grpSp>
        <p:nvGrpSpPr>
          <p:cNvPr id="21" name="グループ化 20"/>
          <p:cNvGrpSpPr/>
          <p:nvPr/>
        </p:nvGrpSpPr>
        <p:grpSpPr>
          <a:xfrm>
            <a:off x="450573" y="764704"/>
            <a:ext cx="2376264" cy="5457978"/>
            <a:chOff x="450573" y="923350"/>
            <a:chExt cx="2376264" cy="5457978"/>
          </a:xfrm>
        </p:grpSpPr>
        <p:grpSp>
          <p:nvGrpSpPr>
            <p:cNvPr id="22" name="グループ化 21"/>
            <p:cNvGrpSpPr/>
            <p:nvPr/>
          </p:nvGrpSpPr>
          <p:grpSpPr>
            <a:xfrm>
              <a:off x="450573" y="923350"/>
              <a:ext cx="2376264" cy="5457978"/>
              <a:chOff x="450573" y="923350"/>
              <a:chExt cx="2376264" cy="5457978"/>
            </a:xfrm>
          </p:grpSpPr>
          <p:grpSp>
            <p:nvGrpSpPr>
              <p:cNvPr id="24" name="グループ化 23"/>
              <p:cNvGrpSpPr/>
              <p:nvPr/>
            </p:nvGrpSpPr>
            <p:grpSpPr>
              <a:xfrm>
                <a:off x="450573" y="1413118"/>
                <a:ext cx="2376264" cy="4968210"/>
                <a:chOff x="450573" y="1158236"/>
                <a:chExt cx="2376264" cy="4968210"/>
              </a:xfrm>
            </p:grpSpPr>
            <p:sp>
              <p:nvSpPr>
                <p:cNvPr id="26" name="円柱 25"/>
                <p:cNvSpPr/>
                <p:nvPr/>
              </p:nvSpPr>
              <p:spPr>
                <a:xfrm>
                  <a:off x="450573" y="5446178"/>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 </a:t>
                  </a:r>
                  <a:r>
                    <a:rPr kumimoji="1" lang="en-US" altLang="ja-JP" dirty="0" smtClean="0">
                      <a:solidFill>
                        <a:schemeClr val="tx1"/>
                      </a:solidFill>
                    </a:rPr>
                    <a:t>2</a:t>
                  </a:r>
                  <a:r>
                    <a:rPr kumimoji="1" lang="ja-JP" altLang="en-US" dirty="0" smtClean="0">
                      <a:solidFill>
                        <a:schemeClr val="tx1"/>
                      </a:solidFill>
                    </a:rPr>
                    <a:t> </a:t>
                  </a:r>
                  <a:r>
                    <a:rPr kumimoji="1" lang="en-US" altLang="ja-JP" dirty="0" smtClean="0">
                      <a:solidFill>
                        <a:schemeClr val="tx1"/>
                      </a:solidFill>
                    </a:rPr>
                    <a:t>GPT</a:t>
                  </a:r>
                  <a:r>
                    <a:rPr kumimoji="1" lang="ja-JP" altLang="en-US" dirty="0" smtClean="0">
                      <a:solidFill>
                        <a:schemeClr val="tx1"/>
                      </a:solidFill>
                    </a:rPr>
                    <a:t> ヘッダ</a:t>
                  </a:r>
                  <a:endParaRPr kumimoji="1" lang="ja-JP" altLang="en-US" dirty="0">
                    <a:solidFill>
                      <a:schemeClr val="tx1"/>
                    </a:solidFill>
                  </a:endParaRPr>
                </a:p>
              </p:txBody>
            </p:sp>
            <p:sp>
              <p:nvSpPr>
                <p:cNvPr id="27" name="円柱 26"/>
                <p:cNvSpPr/>
                <p:nvPr/>
              </p:nvSpPr>
              <p:spPr>
                <a:xfrm>
                  <a:off x="450573" y="4930750"/>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第 </a:t>
                  </a:r>
                  <a:r>
                    <a:rPr kumimoji="1" lang="en-US" altLang="ja-JP" sz="1600" dirty="0" smtClean="0">
                      <a:solidFill>
                        <a:schemeClr val="tx1"/>
                      </a:solidFill>
                    </a:rPr>
                    <a:t>2</a:t>
                  </a:r>
                  <a:r>
                    <a:rPr kumimoji="1" lang="ja-JP" altLang="en-US" sz="1600" dirty="0" smtClean="0">
                      <a:solidFill>
                        <a:schemeClr val="tx1"/>
                      </a:solidFill>
                    </a:rPr>
                    <a:t> </a:t>
                  </a:r>
                  <a:endParaRPr kumimoji="1" lang="en-US" altLang="ja-JP" sz="1600" dirty="0" smtClean="0">
                    <a:solidFill>
                      <a:schemeClr val="tx1"/>
                    </a:solidFill>
                  </a:endParaRPr>
                </a:p>
                <a:p>
                  <a:pPr algn="ctr"/>
                  <a:r>
                    <a:rPr kumimoji="1" lang="ja-JP" altLang="en-US" sz="1600" dirty="0" smtClean="0">
                      <a:solidFill>
                        <a:schemeClr val="tx1"/>
                      </a:solidFill>
                    </a:rPr>
                    <a:t>パーティションテーブル</a:t>
                  </a:r>
                  <a:endParaRPr kumimoji="1" lang="ja-JP" altLang="en-US" sz="1600" dirty="0">
                    <a:solidFill>
                      <a:schemeClr val="tx1"/>
                    </a:solidFill>
                  </a:endParaRPr>
                </a:p>
              </p:txBody>
            </p:sp>
            <p:grpSp>
              <p:nvGrpSpPr>
                <p:cNvPr id="28" name="グループ化 27"/>
                <p:cNvGrpSpPr/>
                <p:nvPr/>
              </p:nvGrpSpPr>
              <p:grpSpPr>
                <a:xfrm>
                  <a:off x="450573" y="2910755"/>
                  <a:ext cx="2376264" cy="2186532"/>
                  <a:chOff x="453202" y="3604187"/>
                  <a:chExt cx="2376264" cy="2186532"/>
                </a:xfrm>
              </p:grpSpPr>
              <p:sp>
                <p:nvSpPr>
                  <p:cNvPr id="33" name="円柱 32"/>
                  <p:cNvSpPr/>
                  <p:nvPr/>
                </p:nvSpPr>
                <p:spPr>
                  <a:xfrm>
                    <a:off x="453202" y="5110451"/>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円柱 33"/>
                  <p:cNvSpPr/>
                  <p:nvPr/>
                </p:nvSpPr>
                <p:spPr>
                  <a:xfrm>
                    <a:off x="453202" y="4601768"/>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a:t>
                    </a:r>
                    <a:endParaRPr kumimoji="1" lang="ja-JP" altLang="en-US" dirty="0">
                      <a:solidFill>
                        <a:schemeClr val="tx1"/>
                      </a:solidFill>
                    </a:endParaRPr>
                  </a:p>
                </p:txBody>
              </p:sp>
              <p:sp>
                <p:nvSpPr>
                  <p:cNvPr id="52" name="円柱 51"/>
                  <p:cNvSpPr/>
                  <p:nvPr/>
                </p:nvSpPr>
                <p:spPr>
                  <a:xfrm>
                    <a:off x="453202" y="4098718"/>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a:t>
                    </a:r>
                    <a:endParaRPr kumimoji="1" lang="ja-JP" altLang="en-US" dirty="0">
                      <a:solidFill>
                        <a:schemeClr val="tx1"/>
                      </a:solidFill>
                    </a:endParaRPr>
                  </a:p>
                </p:txBody>
              </p:sp>
              <p:sp>
                <p:nvSpPr>
                  <p:cNvPr id="53" name="円柱 52"/>
                  <p:cNvSpPr/>
                  <p:nvPr/>
                </p:nvSpPr>
                <p:spPr>
                  <a:xfrm>
                    <a:off x="453202" y="3604187"/>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 </a:t>
                    </a:r>
                    <a:r>
                      <a:rPr kumimoji="1" lang="en-US" altLang="ja-JP" dirty="0" smtClean="0">
                        <a:solidFill>
                          <a:schemeClr val="tx1"/>
                        </a:solidFill>
                      </a:rPr>
                      <a:t>1</a:t>
                    </a:r>
                    <a:endParaRPr kumimoji="1" lang="ja-JP" altLang="en-US" dirty="0">
                      <a:solidFill>
                        <a:schemeClr val="tx1"/>
                      </a:solidFill>
                    </a:endParaRPr>
                  </a:p>
                </p:txBody>
              </p:sp>
            </p:grpSp>
            <p:grpSp>
              <p:nvGrpSpPr>
                <p:cNvPr id="29" name="グループ化 28"/>
                <p:cNvGrpSpPr/>
                <p:nvPr/>
              </p:nvGrpSpPr>
              <p:grpSpPr>
                <a:xfrm>
                  <a:off x="450573" y="1158236"/>
                  <a:ext cx="2376264" cy="1946541"/>
                  <a:chOff x="453202" y="3844178"/>
                  <a:chExt cx="2376264" cy="1946541"/>
                </a:xfrm>
              </p:grpSpPr>
              <p:sp>
                <p:nvSpPr>
                  <p:cNvPr id="30" name="円柱 29"/>
                  <p:cNvSpPr/>
                  <p:nvPr/>
                </p:nvSpPr>
                <p:spPr>
                  <a:xfrm>
                    <a:off x="453202" y="4851948"/>
                    <a:ext cx="2376264" cy="938771"/>
                  </a:xfrm>
                  <a:prstGeom prst="can">
                    <a:avLst>
                      <a:gd name="adj" fmla="val 1891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EFI</a:t>
                    </a:r>
                    <a:endParaRPr lang="en-US" altLang="ja-JP" dirty="0">
                      <a:solidFill>
                        <a:schemeClr val="tx1"/>
                      </a:solidFill>
                    </a:endParaRPr>
                  </a:p>
                  <a:p>
                    <a:pPr algn="ctr"/>
                    <a:r>
                      <a:rPr lang="ja-JP" altLang="en-US" dirty="0" smtClean="0">
                        <a:solidFill>
                          <a:schemeClr val="tx1"/>
                        </a:solidFill>
                      </a:rPr>
                      <a:t>システムパーティション</a:t>
                    </a:r>
                    <a:endParaRPr kumimoji="1" lang="ja-JP" altLang="en-US" dirty="0">
                      <a:solidFill>
                        <a:schemeClr val="tx1"/>
                      </a:solidFill>
                    </a:endParaRPr>
                  </a:p>
                </p:txBody>
              </p:sp>
              <p:sp>
                <p:nvSpPr>
                  <p:cNvPr id="31" name="円柱 30"/>
                  <p:cNvSpPr/>
                  <p:nvPr/>
                </p:nvSpPr>
                <p:spPr>
                  <a:xfrm>
                    <a:off x="453202" y="4347228"/>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第 </a:t>
                    </a:r>
                    <a:r>
                      <a:rPr kumimoji="1" lang="en-US" altLang="ja-JP" sz="1600" dirty="0" smtClean="0">
                        <a:solidFill>
                          <a:schemeClr val="tx1"/>
                        </a:solidFill>
                      </a:rPr>
                      <a:t>1</a:t>
                    </a:r>
                    <a:r>
                      <a:rPr kumimoji="1" lang="ja-JP" altLang="en-US" sz="1600" dirty="0" smtClean="0">
                        <a:solidFill>
                          <a:schemeClr val="tx1"/>
                        </a:solidFill>
                      </a:rPr>
                      <a:t> </a:t>
                    </a:r>
                    <a:endParaRPr kumimoji="1" lang="en-US" altLang="ja-JP" sz="1600" dirty="0" smtClean="0">
                      <a:solidFill>
                        <a:schemeClr val="tx1"/>
                      </a:solidFill>
                    </a:endParaRPr>
                  </a:p>
                  <a:p>
                    <a:pPr algn="ctr"/>
                    <a:r>
                      <a:rPr kumimoji="1" lang="ja-JP" altLang="en-US" sz="1600" dirty="0" smtClean="0">
                        <a:solidFill>
                          <a:schemeClr val="tx1"/>
                        </a:solidFill>
                      </a:rPr>
                      <a:t>パーティション テーブル</a:t>
                    </a:r>
                    <a:endParaRPr kumimoji="1" lang="ja-JP" altLang="en-US" dirty="0">
                      <a:solidFill>
                        <a:schemeClr val="tx1"/>
                      </a:solidFill>
                    </a:endParaRPr>
                  </a:p>
                </p:txBody>
              </p:sp>
              <p:sp>
                <p:nvSpPr>
                  <p:cNvPr id="32" name="円柱 31"/>
                  <p:cNvSpPr/>
                  <p:nvPr/>
                </p:nvSpPr>
                <p:spPr>
                  <a:xfrm>
                    <a:off x="453202" y="3844178"/>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第 </a:t>
                    </a:r>
                    <a:r>
                      <a:rPr lang="en-US" altLang="ja-JP" dirty="0" smtClean="0">
                        <a:solidFill>
                          <a:schemeClr val="tx1"/>
                        </a:solidFill>
                      </a:rPr>
                      <a:t>1 GPT</a:t>
                    </a:r>
                    <a:r>
                      <a:rPr lang="ja-JP" altLang="en-US" dirty="0" smtClean="0">
                        <a:solidFill>
                          <a:schemeClr val="tx1"/>
                        </a:solidFill>
                      </a:rPr>
                      <a:t> ヘッダ </a:t>
                    </a:r>
                    <a:endParaRPr kumimoji="1" lang="ja-JP" altLang="en-US" dirty="0">
                      <a:solidFill>
                        <a:schemeClr val="tx1"/>
                      </a:solidFill>
                    </a:endParaRPr>
                  </a:p>
                </p:txBody>
              </p:sp>
            </p:grpSp>
          </p:grpSp>
          <p:sp>
            <p:nvSpPr>
              <p:cNvPr id="25" name="円柱 24"/>
              <p:cNvSpPr/>
              <p:nvPr/>
            </p:nvSpPr>
            <p:spPr>
              <a:xfrm>
                <a:off x="450573" y="923350"/>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3" name="テキスト ボックス 22"/>
            <p:cNvSpPr txBox="1"/>
            <p:nvPr/>
          </p:nvSpPr>
          <p:spPr>
            <a:xfrm rot="5400000">
              <a:off x="1467745" y="4890720"/>
              <a:ext cx="528240" cy="523220"/>
            </a:xfrm>
            <a:prstGeom prst="rect">
              <a:avLst/>
            </a:prstGeom>
            <a:noFill/>
          </p:spPr>
          <p:txBody>
            <a:bodyPr wrap="square" rtlCol="0">
              <a:spAutoFit/>
            </a:bodyPr>
            <a:lstStyle/>
            <a:p>
              <a:r>
                <a:rPr lang="en-US" altLang="ja-JP" sz="2800" dirty="0"/>
                <a:t>…</a:t>
              </a:r>
              <a:endParaRPr kumimoji="1" lang="ja-JP" altLang="en-US" sz="2800" dirty="0"/>
            </a:p>
          </p:txBody>
        </p:sp>
      </p:grpSp>
    </p:spTree>
    <p:extLst>
      <p:ext uri="{BB962C8B-B14F-4D97-AF65-F5344CB8AC3E}">
        <p14:creationId xmlns:p14="http://schemas.microsoft.com/office/powerpoint/2010/main" val="398443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dirty="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50482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UEFI</a:t>
            </a: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1" y="2499068"/>
            <a:ext cx="4309059" cy="657949"/>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b="1" dirty="0" smtClean="0"/>
              <a:t>電源投入後 </a:t>
            </a:r>
            <a:r>
              <a:rPr lang="en-US" altLang="ja-JP" sz="2800" b="1" dirty="0" smtClean="0"/>
              <a:t>POST</a:t>
            </a:r>
            <a:r>
              <a:rPr lang="ja-JP" altLang="en-US" sz="2800" b="1" dirty="0" smtClean="0"/>
              <a:t> を行う</a:t>
            </a:r>
            <a:endParaRPr lang="en-US" altLang="ja-JP" sz="2800" b="1" dirty="0" smtClean="0"/>
          </a:p>
        </p:txBody>
      </p:sp>
    </p:spTree>
    <p:extLst>
      <p:ext uri="{BB962C8B-B14F-4D97-AF65-F5344CB8AC3E}">
        <p14:creationId xmlns:p14="http://schemas.microsoft.com/office/powerpoint/2010/main" val="27848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grpSp>
        <p:nvGrpSpPr>
          <p:cNvPr id="5" name="グループ化 4"/>
          <p:cNvGrpSpPr/>
          <p:nvPr/>
        </p:nvGrpSpPr>
        <p:grpSpPr>
          <a:xfrm>
            <a:off x="5796136" y="1395874"/>
            <a:ext cx="2376264" cy="5201478"/>
            <a:chOff x="450573" y="1004641"/>
            <a:chExt cx="2376264" cy="5201478"/>
          </a:xfrm>
        </p:grpSpPr>
        <p:grpSp>
          <p:nvGrpSpPr>
            <p:cNvPr id="7" name="グループ化 6"/>
            <p:cNvGrpSpPr/>
            <p:nvPr/>
          </p:nvGrpSpPr>
          <p:grpSpPr>
            <a:xfrm>
              <a:off x="450573" y="1494409"/>
              <a:ext cx="2376264" cy="4711710"/>
              <a:chOff x="450573" y="1239527"/>
              <a:chExt cx="2376264" cy="4711710"/>
            </a:xfrm>
          </p:grpSpPr>
          <p:sp>
            <p:nvSpPr>
              <p:cNvPr id="10" name="円柱 9"/>
              <p:cNvSpPr/>
              <p:nvPr/>
            </p:nvSpPr>
            <p:spPr>
              <a:xfrm>
                <a:off x="450573" y="52709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 </a:t>
                </a:r>
                <a:r>
                  <a:rPr kumimoji="1" lang="en-US" altLang="ja-JP" dirty="0" smtClean="0">
                    <a:solidFill>
                      <a:schemeClr val="tx1"/>
                    </a:solidFill>
                  </a:rPr>
                  <a:t>2</a:t>
                </a:r>
                <a:r>
                  <a:rPr kumimoji="1" lang="ja-JP" altLang="en-US" dirty="0" smtClean="0">
                    <a:solidFill>
                      <a:schemeClr val="tx1"/>
                    </a:solidFill>
                  </a:rPr>
                  <a:t> </a:t>
                </a:r>
                <a:r>
                  <a:rPr kumimoji="1" lang="en-US" altLang="ja-JP" dirty="0" smtClean="0">
                    <a:solidFill>
                      <a:schemeClr val="tx1"/>
                    </a:solidFill>
                  </a:rPr>
                  <a:t>GPT</a:t>
                </a:r>
                <a:r>
                  <a:rPr kumimoji="1" lang="ja-JP" altLang="en-US" dirty="0" smtClean="0">
                    <a:solidFill>
                      <a:schemeClr val="tx1"/>
                    </a:solidFill>
                  </a:rPr>
                  <a:t> ヘッダ</a:t>
                </a:r>
                <a:endParaRPr kumimoji="1" lang="ja-JP" altLang="en-US" dirty="0">
                  <a:solidFill>
                    <a:schemeClr val="tx1"/>
                  </a:solidFill>
                </a:endParaRPr>
              </a:p>
            </p:txBody>
          </p:sp>
          <p:sp>
            <p:nvSpPr>
              <p:cNvPr id="11" name="円柱 10"/>
              <p:cNvSpPr/>
              <p:nvPr/>
            </p:nvSpPr>
            <p:spPr>
              <a:xfrm>
                <a:off x="450573" y="4766913"/>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パーティションテーブル</a:t>
                </a:r>
                <a:endParaRPr kumimoji="1" lang="ja-JP" altLang="en-US" sz="1600" dirty="0">
                  <a:solidFill>
                    <a:schemeClr val="tx1"/>
                  </a:solidFill>
                </a:endParaRPr>
              </a:p>
            </p:txBody>
          </p:sp>
          <p:grpSp>
            <p:nvGrpSpPr>
              <p:cNvPr id="12" name="グループ化 11"/>
              <p:cNvGrpSpPr/>
              <p:nvPr/>
            </p:nvGrpSpPr>
            <p:grpSpPr>
              <a:xfrm>
                <a:off x="450573" y="2910754"/>
                <a:ext cx="2376264" cy="2039987"/>
                <a:chOff x="453202" y="3604186"/>
                <a:chExt cx="2376264" cy="2039987"/>
              </a:xfrm>
            </p:grpSpPr>
            <p:sp>
              <p:nvSpPr>
                <p:cNvPr id="17" name="円柱 16"/>
                <p:cNvSpPr/>
                <p:nvPr/>
              </p:nvSpPr>
              <p:spPr>
                <a:xfrm>
                  <a:off x="453202" y="4615014"/>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円柱 19"/>
                <p:cNvSpPr/>
                <p:nvPr/>
              </p:nvSpPr>
              <p:spPr>
                <a:xfrm>
                  <a:off x="453202" y="3604186"/>
                  <a:ext cx="2376264" cy="2039987"/>
                </a:xfrm>
                <a:prstGeom prst="can">
                  <a:avLst>
                    <a:gd name="adj" fmla="val 1035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a:t>
                  </a:r>
                  <a:endParaRPr kumimoji="1" lang="ja-JP" altLang="en-US" dirty="0">
                    <a:solidFill>
                      <a:schemeClr val="tx1"/>
                    </a:solidFill>
                  </a:endParaRPr>
                </a:p>
              </p:txBody>
            </p:sp>
          </p:grpSp>
          <p:grpSp>
            <p:nvGrpSpPr>
              <p:cNvPr id="13" name="グループ化 12"/>
              <p:cNvGrpSpPr/>
              <p:nvPr/>
            </p:nvGrpSpPr>
            <p:grpSpPr>
              <a:xfrm>
                <a:off x="450573" y="1239527"/>
                <a:ext cx="2376264" cy="1903397"/>
                <a:chOff x="453202" y="3925469"/>
                <a:chExt cx="2376264" cy="1903397"/>
              </a:xfrm>
            </p:grpSpPr>
            <p:sp>
              <p:nvSpPr>
                <p:cNvPr id="14" name="円柱 13"/>
                <p:cNvSpPr/>
                <p:nvPr/>
              </p:nvSpPr>
              <p:spPr>
                <a:xfrm>
                  <a:off x="453202" y="4837657"/>
                  <a:ext cx="2376264" cy="991209"/>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EFI</a:t>
                  </a:r>
                  <a:endParaRPr lang="en-US" altLang="ja-JP" dirty="0">
                    <a:solidFill>
                      <a:schemeClr val="tx1"/>
                    </a:solidFill>
                  </a:endParaRPr>
                </a:p>
                <a:p>
                  <a:pPr algn="ctr"/>
                  <a:r>
                    <a:rPr lang="ja-JP" altLang="en-US" dirty="0" smtClean="0">
                      <a:solidFill>
                        <a:schemeClr val="tx1"/>
                      </a:solidFill>
                    </a:rPr>
                    <a:t>システムパーティション</a:t>
                  </a:r>
                  <a:endParaRPr kumimoji="1" lang="ja-JP" altLang="en-US" dirty="0">
                    <a:solidFill>
                      <a:schemeClr val="tx1"/>
                    </a:solidFill>
                  </a:endParaRPr>
                </a:p>
              </p:txBody>
            </p:sp>
            <p:sp>
              <p:nvSpPr>
                <p:cNvPr id="15" name="円柱 14"/>
                <p:cNvSpPr/>
                <p:nvPr/>
              </p:nvSpPr>
              <p:spPr>
                <a:xfrm>
                  <a:off x="453202" y="4428519"/>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 テーブル</a:t>
                  </a:r>
                  <a:endParaRPr kumimoji="1" lang="ja-JP" altLang="en-US" dirty="0">
                    <a:solidFill>
                      <a:schemeClr val="tx1"/>
                    </a:solidFill>
                  </a:endParaRPr>
                </a:p>
              </p:txBody>
            </p:sp>
            <p:sp>
              <p:nvSpPr>
                <p:cNvPr id="16" name="円柱 15"/>
                <p:cNvSpPr/>
                <p:nvPr/>
              </p:nvSpPr>
              <p:spPr>
                <a:xfrm>
                  <a:off x="453202" y="39254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第 </a:t>
                  </a:r>
                  <a:r>
                    <a:rPr lang="en-US" altLang="ja-JP" dirty="0" smtClean="0">
                      <a:solidFill>
                        <a:schemeClr val="tx1"/>
                      </a:solidFill>
                    </a:rPr>
                    <a:t>1 GPT</a:t>
                  </a:r>
                  <a:r>
                    <a:rPr lang="ja-JP" altLang="en-US" dirty="0" smtClean="0">
                      <a:solidFill>
                        <a:schemeClr val="tx1"/>
                      </a:solidFill>
                    </a:rPr>
                    <a:t> ヘッダ </a:t>
                  </a:r>
                  <a:endParaRPr kumimoji="1" lang="ja-JP" altLang="en-US" dirty="0">
                    <a:solidFill>
                      <a:schemeClr val="tx1"/>
                    </a:solidFill>
                  </a:endParaRPr>
                </a:p>
              </p:txBody>
            </p:sp>
          </p:grpSp>
        </p:grpSp>
        <p:sp>
          <p:nvSpPr>
            <p:cNvPr id="9" name="円柱 8"/>
            <p:cNvSpPr/>
            <p:nvPr/>
          </p:nvSpPr>
          <p:spPr>
            <a:xfrm>
              <a:off x="450573" y="1004641"/>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50482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UEFI</a:t>
            </a: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76056" y="150540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0" y="2499069"/>
            <a:ext cx="4795385" cy="1505996"/>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GPT</a:t>
            </a:r>
            <a:r>
              <a:rPr lang="ja-JP" altLang="en-US" sz="2800" b="1" dirty="0" smtClean="0"/>
              <a:t> ヘッダでパーティションテーブルと</a:t>
            </a:r>
            <a:r>
              <a:rPr lang="en-US" altLang="ja-JP" sz="2800" b="1" dirty="0" smtClean="0"/>
              <a:t>EFI</a:t>
            </a:r>
            <a:r>
              <a:rPr lang="ja-JP" altLang="en-US" sz="2800" b="1" dirty="0" smtClean="0"/>
              <a:t> システム   パーティションの位置を把握 </a:t>
            </a:r>
            <a:endParaRPr lang="en-US" altLang="ja-JP" sz="2800" b="1" dirty="0" smtClean="0"/>
          </a:p>
        </p:txBody>
      </p:sp>
      <p:sp>
        <p:nvSpPr>
          <p:cNvPr id="26" name="正方形/長方形 25"/>
          <p:cNvSpPr/>
          <p:nvPr/>
        </p:nvSpPr>
        <p:spPr>
          <a:xfrm>
            <a:off x="5907236" y="2062582"/>
            <a:ext cx="2076849" cy="401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67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5796136" y="1395874"/>
            <a:ext cx="2376264" cy="5201478"/>
            <a:chOff x="450573" y="1004641"/>
            <a:chExt cx="2376264" cy="5201478"/>
          </a:xfrm>
        </p:grpSpPr>
        <p:grpSp>
          <p:nvGrpSpPr>
            <p:cNvPr id="28" name="グループ化 27"/>
            <p:cNvGrpSpPr/>
            <p:nvPr/>
          </p:nvGrpSpPr>
          <p:grpSpPr>
            <a:xfrm>
              <a:off x="450573" y="1494409"/>
              <a:ext cx="2376264" cy="4711710"/>
              <a:chOff x="450573" y="1239527"/>
              <a:chExt cx="2376264" cy="4711710"/>
            </a:xfrm>
          </p:grpSpPr>
          <p:sp>
            <p:nvSpPr>
              <p:cNvPr id="30" name="円柱 29"/>
              <p:cNvSpPr/>
              <p:nvPr/>
            </p:nvSpPr>
            <p:spPr>
              <a:xfrm>
                <a:off x="450573" y="52709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 </a:t>
                </a:r>
                <a:r>
                  <a:rPr kumimoji="1" lang="en-US" altLang="ja-JP" dirty="0" smtClean="0">
                    <a:solidFill>
                      <a:schemeClr val="tx1"/>
                    </a:solidFill>
                  </a:rPr>
                  <a:t>2</a:t>
                </a:r>
                <a:r>
                  <a:rPr kumimoji="1" lang="ja-JP" altLang="en-US" dirty="0" smtClean="0">
                    <a:solidFill>
                      <a:schemeClr val="tx1"/>
                    </a:solidFill>
                  </a:rPr>
                  <a:t> </a:t>
                </a:r>
                <a:r>
                  <a:rPr kumimoji="1" lang="en-US" altLang="ja-JP" dirty="0" smtClean="0">
                    <a:solidFill>
                      <a:schemeClr val="tx1"/>
                    </a:solidFill>
                  </a:rPr>
                  <a:t>GPT</a:t>
                </a:r>
                <a:r>
                  <a:rPr kumimoji="1" lang="ja-JP" altLang="en-US" dirty="0" smtClean="0">
                    <a:solidFill>
                      <a:schemeClr val="tx1"/>
                    </a:solidFill>
                  </a:rPr>
                  <a:t> ヘッダ</a:t>
                </a:r>
                <a:endParaRPr kumimoji="1" lang="ja-JP" altLang="en-US" dirty="0">
                  <a:solidFill>
                    <a:schemeClr val="tx1"/>
                  </a:solidFill>
                </a:endParaRPr>
              </a:p>
            </p:txBody>
          </p:sp>
          <p:sp>
            <p:nvSpPr>
              <p:cNvPr id="31" name="円柱 30"/>
              <p:cNvSpPr/>
              <p:nvPr/>
            </p:nvSpPr>
            <p:spPr>
              <a:xfrm>
                <a:off x="450573" y="4766913"/>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パーティションテーブル</a:t>
                </a:r>
                <a:endParaRPr kumimoji="1" lang="ja-JP" altLang="en-US" sz="1600" dirty="0">
                  <a:solidFill>
                    <a:schemeClr val="tx1"/>
                  </a:solidFill>
                </a:endParaRPr>
              </a:p>
            </p:txBody>
          </p:sp>
          <p:grpSp>
            <p:nvGrpSpPr>
              <p:cNvPr id="32" name="グループ化 31"/>
              <p:cNvGrpSpPr/>
              <p:nvPr/>
            </p:nvGrpSpPr>
            <p:grpSpPr>
              <a:xfrm>
                <a:off x="450573" y="2910754"/>
                <a:ext cx="2376264" cy="2039987"/>
                <a:chOff x="453202" y="3604186"/>
                <a:chExt cx="2376264" cy="2039987"/>
              </a:xfrm>
            </p:grpSpPr>
            <p:sp>
              <p:nvSpPr>
                <p:cNvPr id="37" name="円柱 36"/>
                <p:cNvSpPr/>
                <p:nvPr/>
              </p:nvSpPr>
              <p:spPr>
                <a:xfrm>
                  <a:off x="453202" y="4615014"/>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円柱 37"/>
                <p:cNvSpPr/>
                <p:nvPr/>
              </p:nvSpPr>
              <p:spPr>
                <a:xfrm>
                  <a:off x="453202" y="3604186"/>
                  <a:ext cx="2376264" cy="2039987"/>
                </a:xfrm>
                <a:prstGeom prst="can">
                  <a:avLst>
                    <a:gd name="adj" fmla="val 1035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a:t>
                  </a:r>
                  <a:endParaRPr kumimoji="1" lang="ja-JP" altLang="en-US" dirty="0">
                    <a:solidFill>
                      <a:schemeClr val="tx1"/>
                    </a:solidFill>
                  </a:endParaRPr>
                </a:p>
              </p:txBody>
            </p:sp>
          </p:grpSp>
          <p:grpSp>
            <p:nvGrpSpPr>
              <p:cNvPr id="33" name="グループ化 32"/>
              <p:cNvGrpSpPr/>
              <p:nvPr/>
            </p:nvGrpSpPr>
            <p:grpSpPr>
              <a:xfrm>
                <a:off x="450573" y="1239527"/>
                <a:ext cx="2376264" cy="1903397"/>
                <a:chOff x="453202" y="3925469"/>
                <a:chExt cx="2376264" cy="1903397"/>
              </a:xfrm>
            </p:grpSpPr>
            <p:sp>
              <p:nvSpPr>
                <p:cNvPr id="34" name="円柱 33"/>
                <p:cNvSpPr/>
                <p:nvPr/>
              </p:nvSpPr>
              <p:spPr>
                <a:xfrm>
                  <a:off x="453202" y="4837657"/>
                  <a:ext cx="2376264" cy="991209"/>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EFI</a:t>
                  </a:r>
                  <a:endParaRPr lang="en-US" altLang="ja-JP" dirty="0">
                    <a:solidFill>
                      <a:schemeClr val="tx1"/>
                    </a:solidFill>
                  </a:endParaRPr>
                </a:p>
                <a:p>
                  <a:pPr algn="ctr"/>
                  <a:r>
                    <a:rPr lang="ja-JP" altLang="en-US" dirty="0" smtClean="0">
                      <a:solidFill>
                        <a:schemeClr val="tx1"/>
                      </a:solidFill>
                    </a:rPr>
                    <a:t>システムパーティション</a:t>
                  </a:r>
                  <a:endParaRPr kumimoji="1" lang="ja-JP" altLang="en-US" dirty="0">
                    <a:solidFill>
                      <a:schemeClr val="tx1"/>
                    </a:solidFill>
                  </a:endParaRPr>
                </a:p>
              </p:txBody>
            </p:sp>
            <p:sp>
              <p:nvSpPr>
                <p:cNvPr id="35" name="円柱 34"/>
                <p:cNvSpPr/>
                <p:nvPr/>
              </p:nvSpPr>
              <p:spPr>
                <a:xfrm>
                  <a:off x="453202" y="4428519"/>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 テーブル</a:t>
                  </a:r>
                  <a:endParaRPr kumimoji="1" lang="ja-JP" altLang="en-US" dirty="0">
                    <a:solidFill>
                      <a:schemeClr val="tx1"/>
                    </a:solidFill>
                  </a:endParaRPr>
                </a:p>
              </p:txBody>
            </p:sp>
            <p:sp>
              <p:nvSpPr>
                <p:cNvPr id="36" name="円柱 35"/>
                <p:cNvSpPr/>
                <p:nvPr/>
              </p:nvSpPr>
              <p:spPr>
                <a:xfrm>
                  <a:off x="453202" y="39254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第 </a:t>
                  </a:r>
                  <a:r>
                    <a:rPr lang="en-US" altLang="ja-JP" dirty="0" smtClean="0">
                      <a:solidFill>
                        <a:schemeClr val="tx1"/>
                      </a:solidFill>
                    </a:rPr>
                    <a:t>1 GPT</a:t>
                  </a:r>
                  <a:r>
                    <a:rPr lang="ja-JP" altLang="en-US" dirty="0" smtClean="0">
                      <a:solidFill>
                        <a:schemeClr val="tx1"/>
                      </a:solidFill>
                    </a:rPr>
                    <a:t> ヘッダ </a:t>
                  </a:r>
                  <a:endParaRPr kumimoji="1" lang="ja-JP" altLang="en-US" dirty="0">
                    <a:solidFill>
                      <a:schemeClr val="tx1"/>
                    </a:solidFill>
                  </a:endParaRPr>
                </a:p>
              </p:txBody>
            </p:sp>
          </p:grpSp>
        </p:grpSp>
        <p:sp>
          <p:nvSpPr>
            <p:cNvPr id="29" name="円柱 28"/>
            <p:cNvSpPr/>
            <p:nvPr/>
          </p:nvSpPr>
          <p:spPr>
            <a:xfrm>
              <a:off x="450573" y="1004641"/>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50482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UEFI</a:t>
            </a: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76056" y="150540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568703" y="2499068"/>
            <a:ext cx="4003297" cy="1509082"/>
          </a:xfrm>
          <a:prstGeom prst="rect">
            <a:avLst/>
          </a:prstGeom>
          <a:solidFill>
            <a:srgbClr val="FFFF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800" b="1" dirty="0" smtClean="0"/>
              <a:t>パーティションテーブルで</a:t>
            </a:r>
            <a:r>
              <a:rPr lang="en-US" altLang="ja-JP" sz="2800" b="1" dirty="0" smtClean="0"/>
              <a:t>OS</a:t>
            </a:r>
            <a:r>
              <a:rPr lang="ja-JP" altLang="en-US" sz="2800" b="1" dirty="0" smtClean="0"/>
              <a:t>が格納されている     パーティションの位置と  ファイルシステムを確認 </a:t>
            </a:r>
            <a:endParaRPr lang="en-US" altLang="ja-JP" sz="2800" b="1" dirty="0" smtClean="0"/>
          </a:p>
        </p:txBody>
      </p:sp>
      <p:sp>
        <p:nvSpPr>
          <p:cNvPr id="26" name="正方形/長方形 25"/>
          <p:cNvSpPr/>
          <p:nvPr/>
        </p:nvSpPr>
        <p:spPr>
          <a:xfrm>
            <a:off x="5923582" y="2558296"/>
            <a:ext cx="2076849" cy="489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67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5796136" y="1395874"/>
            <a:ext cx="2376264" cy="5201478"/>
            <a:chOff x="450573" y="1004641"/>
            <a:chExt cx="2376264" cy="5201478"/>
          </a:xfrm>
        </p:grpSpPr>
        <p:grpSp>
          <p:nvGrpSpPr>
            <p:cNvPr id="28" name="グループ化 27"/>
            <p:cNvGrpSpPr/>
            <p:nvPr/>
          </p:nvGrpSpPr>
          <p:grpSpPr>
            <a:xfrm>
              <a:off x="450573" y="1494409"/>
              <a:ext cx="2376264" cy="4711710"/>
              <a:chOff x="450573" y="1239527"/>
              <a:chExt cx="2376264" cy="4711710"/>
            </a:xfrm>
          </p:grpSpPr>
          <p:sp>
            <p:nvSpPr>
              <p:cNvPr id="30" name="円柱 29"/>
              <p:cNvSpPr/>
              <p:nvPr/>
            </p:nvSpPr>
            <p:spPr>
              <a:xfrm>
                <a:off x="450573" y="52709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 </a:t>
                </a:r>
                <a:r>
                  <a:rPr kumimoji="1" lang="en-US" altLang="ja-JP" dirty="0" smtClean="0">
                    <a:solidFill>
                      <a:schemeClr val="tx1"/>
                    </a:solidFill>
                  </a:rPr>
                  <a:t>2</a:t>
                </a:r>
                <a:r>
                  <a:rPr kumimoji="1" lang="ja-JP" altLang="en-US" dirty="0" smtClean="0">
                    <a:solidFill>
                      <a:schemeClr val="tx1"/>
                    </a:solidFill>
                  </a:rPr>
                  <a:t> </a:t>
                </a:r>
                <a:r>
                  <a:rPr kumimoji="1" lang="en-US" altLang="ja-JP" dirty="0" smtClean="0">
                    <a:solidFill>
                      <a:schemeClr val="tx1"/>
                    </a:solidFill>
                  </a:rPr>
                  <a:t>GPT</a:t>
                </a:r>
                <a:r>
                  <a:rPr kumimoji="1" lang="ja-JP" altLang="en-US" dirty="0" smtClean="0">
                    <a:solidFill>
                      <a:schemeClr val="tx1"/>
                    </a:solidFill>
                  </a:rPr>
                  <a:t> ヘッダ</a:t>
                </a:r>
                <a:endParaRPr kumimoji="1" lang="ja-JP" altLang="en-US" dirty="0">
                  <a:solidFill>
                    <a:schemeClr val="tx1"/>
                  </a:solidFill>
                </a:endParaRPr>
              </a:p>
            </p:txBody>
          </p:sp>
          <p:sp>
            <p:nvSpPr>
              <p:cNvPr id="32" name="円柱 31"/>
              <p:cNvSpPr/>
              <p:nvPr/>
            </p:nvSpPr>
            <p:spPr>
              <a:xfrm>
                <a:off x="450573" y="4766913"/>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パーティションテーブル</a:t>
                </a:r>
                <a:endParaRPr kumimoji="1" lang="ja-JP" altLang="en-US" sz="1600" dirty="0">
                  <a:solidFill>
                    <a:schemeClr val="tx1"/>
                  </a:solidFill>
                </a:endParaRPr>
              </a:p>
            </p:txBody>
          </p:sp>
          <p:grpSp>
            <p:nvGrpSpPr>
              <p:cNvPr id="33" name="グループ化 32"/>
              <p:cNvGrpSpPr/>
              <p:nvPr/>
            </p:nvGrpSpPr>
            <p:grpSpPr>
              <a:xfrm>
                <a:off x="450573" y="2910754"/>
                <a:ext cx="2376264" cy="2039987"/>
                <a:chOff x="453202" y="3604186"/>
                <a:chExt cx="2376264" cy="2039987"/>
              </a:xfrm>
            </p:grpSpPr>
            <p:sp>
              <p:nvSpPr>
                <p:cNvPr id="38" name="円柱 37"/>
                <p:cNvSpPr/>
                <p:nvPr/>
              </p:nvSpPr>
              <p:spPr>
                <a:xfrm>
                  <a:off x="453202" y="4615014"/>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円柱 38"/>
                <p:cNvSpPr/>
                <p:nvPr/>
              </p:nvSpPr>
              <p:spPr>
                <a:xfrm>
                  <a:off x="453202" y="3604186"/>
                  <a:ext cx="2376264" cy="2039987"/>
                </a:xfrm>
                <a:prstGeom prst="can">
                  <a:avLst>
                    <a:gd name="adj" fmla="val 1035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a:t>
                  </a:r>
                  <a:endParaRPr kumimoji="1" lang="ja-JP" altLang="en-US" dirty="0">
                    <a:solidFill>
                      <a:schemeClr val="tx1"/>
                    </a:solidFill>
                  </a:endParaRPr>
                </a:p>
              </p:txBody>
            </p:sp>
          </p:grpSp>
          <p:grpSp>
            <p:nvGrpSpPr>
              <p:cNvPr id="34" name="グループ化 33"/>
              <p:cNvGrpSpPr/>
              <p:nvPr/>
            </p:nvGrpSpPr>
            <p:grpSpPr>
              <a:xfrm>
                <a:off x="450573" y="1239527"/>
                <a:ext cx="2376264" cy="1903397"/>
                <a:chOff x="453202" y="3925469"/>
                <a:chExt cx="2376264" cy="1903397"/>
              </a:xfrm>
            </p:grpSpPr>
            <p:sp>
              <p:nvSpPr>
                <p:cNvPr id="35" name="円柱 34"/>
                <p:cNvSpPr/>
                <p:nvPr/>
              </p:nvSpPr>
              <p:spPr>
                <a:xfrm>
                  <a:off x="453202" y="4837657"/>
                  <a:ext cx="2376264" cy="991209"/>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EFI</a:t>
                  </a:r>
                  <a:endParaRPr lang="en-US" altLang="ja-JP" dirty="0">
                    <a:solidFill>
                      <a:schemeClr val="tx1"/>
                    </a:solidFill>
                  </a:endParaRPr>
                </a:p>
                <a:p>
                  <a:pPr algn="ctr"/>
                  <a:r>
                    <a:rPr lang="ja-JP" altLang="en-US" dirty="0" smtClean="0">
                      <a:solidFill>
                        <a:schemeClr val="tx1"/>
                      </a:solidFill>
                    </a:rPr>
                    <a:t>システムパーティション</a:t>
                  </a:r>
                  <a:endParaRPr kumimoji="1" lang="ja-JP" altLang="en-US" dirty="0">
                    <a:solidFill>
                      <a:schemeClr val="tx1"/>
                    </a:solidFill>
                  </a:endParaRPr>
                </a:p>
              </p:txBody>
            </p:sp>
            <p:sp>
              <p:nvSpPr>
                <p:cNvPr id="36" name="円柱 35"/>
                <p:cNvSpPr/>
                <p:nvPr/>
              </p:nvSpPr>
              <p:spPr>
                <a:xfrm>
                  <a:off x="453202" y="4428519"/>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 テーブル</a:t>
                  </a:r>
                  <a:endParaRPr kumimoji="1" lang="ja-JP" altLang="en-US" dirty="0">
                    <a:solidFill>
                      <a:schemeClr val="tx1"/>
                    </a:solidFill>
                  </a:endParaRPr>
                </a:p>
              </p:txBody>
            </p:sp>
            <p:sp>
              <p:nvSpPr>
                <p:cNvPr id="37" name="円柱 36"/>
                <p:cNvSpPr/>
                <p:nvPr/>
              </p:nvSpPr>
              <p:spPr>
                <a:xfrm>
                  <a:off x="453202" y="39254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第 </a:t>
                  </a:r>
                  <a:r>
                    <a:rPr lang="en-US" altLang="ja-JP" dirty="0" smtClean="0">
                      <a:solidFill>
                        <a:schemeClr val="tx1"/>
                      </a:solidFill>
                    </a:rPr>
                    <a:t>1 GPT</a:t>
                  </a:r>
                  <a:r>
                    <a:rPr lang="ja-JP" altLang="en-US" dirty="0" smtClean="0">
                      <a:solidFill>
                        <a:schemeClr val="tx1"/>
                      </a:solidFill>
                    </a:rPr>
                    <a:t> ヘッダ </a:t>
                  </a:r>
                  <a:endParaRPr kumimoji="1" lang="ja-JP" altLang="en-US" dirty="0">
                    <a:solidFill>
                      <a:schemeClr val="tx1"/>
                    </a:solidFill>
                  </a:endParaRPr>
                </a:p>
              </p:txBody>
            </p:sp>
          </p:grpSp>
        </p:grpSp>
        <p:sp>
          <p:nvSpPr>
            <p:cNvPr id="29" name="円柱 28"/>
            <p:cNvSpPr/>
            <p:nvPr/>
          </p:nvSpPr>
          <p:spPr>
            <a:xfrm>
              <a:off x="450573" y="1004641"/>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50482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UEFI</a:t>
            </a: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76056" y="150540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0" y="2586321"/>
            <a:ext cx="5011410" cy="1346735"/>
          </a:xfrm>
          <a:prstGeom prst="rect">
            <a:avLst/>
          </a:prstGeom>
          <a:solidFill>
            <a:srgbClr val="FFFF0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EFI</a:t>
            </a:r>
            <a:r>
              <a:rPr lang="ja-JP" altLang="en-US" sz="2800" b="1" dirty="0" smtClean="0"/>
              <a:t> システムパーティション</a:t>
            </a:r>
            <a:r>
              <a:rPr lang="ja-JP" altLang="en-US" sz="2800" b="1" dirty="0"/>
              <a:t>の</a:t>
            </a:r>
            <a:r>
              <a:rPr lang="ja-JP" altLang="en-US" sz="2800" b="1" dirty="0" smtClean="0"/>
              <a:t>ブートローダが</a:t>
            </a:r>
            <a:r>
              <a:rPr lang="en-US" altLang="ja-JP" sz="2800" b="1" dirty="0" smtClean="0"/>
              <a:t>OS</a:t>
            </a:r>
            <a:r>
              <a:rPr lang="ja-JP" altLang="en-US" sz="2800" b="1" dirty="0" smtClean="0"/>
              <a:t>格納パーティション内の</a:t>
            </a:r>
            <a:r>
              <a:rPr lang="en-US" altLang="ja-JP" sz="2800" b="1" dirty="0" smtClean="0"/>
              <a:t>OS</a:t>
            </a:r>
            <a:r>
              <a:rPr lang="ja-JP" altLang="en-US" sz="2800" b="1" dirty="0"/>
              <a:t> </a:t>
            </a:r>
            <a:r>
              <a:rPr lang="ja-JP" altLang="en-US" sz="2800" b="1" dirty="0" smtClean="0"/>
              <a:t>ローダを読み込む</a:t>
            </a:r>
            <a:endParaRPr lang="en-US" altLang="ja-JP" sz="2800" b="1" dirty="0" smtClean="0"/>
          </a:p>
        </p:txBody>
      </p:sp>
      <p:sp>
        <p:nvSpPr>
          <p:cNvPr id="4" name="下矢印 3"/>
          <p:cNvSpPr/>
          <p:nvPr/>
        </p:nvSpPr>
        <p:spPr>
          <a:xfrm>
            <a:off x="6732240" y="3763916"/>
            <a:ext cx="504056" cy="34413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372200" y="4211796"/>
            <a:ext cx="1178313"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kumimoji="1" lang="en-US" altLang="ja-JP" dirty="0" smtClean="0"/>
              <a:t>OS</a:t>
            </a:r>
            <a:r>
              <a:rPr lang="ja-JP" altLang="en-US" dirty="0"/>
              <a:t> </a:t>
            </a:r>
            <a:r>
              <a:rPr lang="ja-JP" altLang="en-US" dirty="0" smtClean="0"/>
              <a:t>ローダ</a:t>
            </a:r>
            <a:endParaRPr kumimoji="1" lang="ja-JP" altLang="en-US" dirty="0"/>
          </a:p>
        </p:txBody>
      </p:sp>
      <p:sp>
        <p:nvSpPr>
          <p:cNvPr id="40" name="テキスト ボックス 39"/>
          <p:cNvSpPr txBox="1"/>
          <p:nvPr/>
        </p:nvSpPr>
        <p:spPr>
          <a:xfrm>
            <a:off x="6156176" y="3284984"/>
            <a:ext cx="1584175" cy="400110"/>
          </a:xfrm>
          <a:prstGeom prst="rect">
            <a:avLst/>
          </a:prstGeom>
          <a:solidFill>
            <a:srgbClr val="92D050"/>
          </a:solidFill>
          <a:ln w="19050">
            <a:solidFill>
              <a:srgbClr val="FF0000"/>
            </a:solidFill>
          </a:ln>
        </p:spPr>
        <p:txBody>
          <a:bodyPr wrap="square" rtlCol="0">
            <a:spAutoFit/>
          </a:bodyPr>
          <a:lstStyle/>
          <a:p>
            <a:pPr algn="ctr"/>
            <a:r>
              <a:rPr lang="ja-JP" altLang="en-US" sz="2000" dirty="0" smtClean="0"/>
              <a:t>ブートローダ</a:t>
            </a:r>
            <a:endParaRPr kumimoji="1" lang="ja-JP" altLang="en-US" sz="2000" dirty="0"/>
          </a:p>
        </p:txBody>
      </p:sp>
    </p:spTree>
    <p:extLst>
      <p:ext uri="{BB962C8B-B14F-4D97-AF65-F5344CB8AC3E}">
        <p14:creationId xmlns:p14="http://schemas.microsoft.com/office/powerpoint/2010/main" val="14467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31"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t>OS</a:t>
            </a:r>
            <a:r>
              <a:rPr lang="ja-JP" altLang="en-US" dirty="0" smtClean="0"/>
              <a:t> 起動の一連の流れ</a:t>
            </a:r>
            <a:endParaRPr kumimoji="1" lang="ja-JP" altLang="en-US" dirty="0"/>
          </a:p>
        </p:txBody>
      </p:sp>
      <p:sp>
        <p:nvSpPr>
          <p:cNvPr id="15" name="テキスト ボックス 4"/>
          <p:cNvSpPr>
            <a:spLocks noChangeArrowheads="1"/>
          </p:cNvSpPr>
          <p:nvPr/>
        </p:nvSpPr>
        <p:spPr bwMode="auto">
          <a:xfrm>
            <a:off x="3416300" y="677587"/>
            <a:ext cx="2308225" cy="584775"/>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3200">
                <a:solidFill>
                  <a:srgbClr val="000000"/>
                </a:solidFill>
                <a:latin typeface="+mn-ea"/>
                <a:ea typeface="+mn-ea"/>
                <a:cs typeface="Arial Unicode MS" panose="020B0604020202020204" pitchFamily="50" charset="-128"/>
                <a:sym typeface="Arial Unicode MS" panose="020B0604020202020204" pitchFamily="50" charset="-128"/>
              </a:rPr>
              <a:t>主電源投入</a:t>
            </a:r>
          </a:p>
        </p:txBody>
      </p:sp>
      <p:sp>
        <p:nvSpPr>
          <p:cNvPr id="16" name="テキスト ボックス 6"/>
          <p:cNvSpPr>
            <a:spLocks noChangeArrowheads="1"/>
          </p:cNvSpPr>
          <p:nvPr/>
        </p:nvSpPr>
        <p:spPr bwMode="auto">
          <a:xfrm>
            <a:off x="3760788" y="2981049"/>
            <a:ext cx="1584325" cy="523875"/>
          </a:xfrm>
          <a:prstGeom prst="rect">
            <a:avLst/>
          </a:prstGeom>
          <a:solidFill>
            <a:srgbClr val="FFFFFF"/>
          </a:solidFill>
          <a:ln w="38100">
            <a:solidFill>
              <a:srgbClr val="FFD25D"/>
            </a:solidFill>
            <a:miter lim="800000"/>
            <a:headEnd/>
            <a:tailEnd/>
          </a:ln>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en-US" altLang="ja-JP" sz="2800">
                <a:solidFill>
                  <a:srgbClr val="000000"/>
                </a:solidFill>
                <a:latin typeface="+mn-ea"/>
                <a:ea typeface="+mn-ea"/>
                <a:cs typeface="Arial Unicode MS" panose="020B0604020202020204" pitchFamily="50" charset="-128"/>
                <a:sym typeface="Arial Unicode MS" panose="020B0604020202020204" pitchFamily="50" charset="-128"/>
              </a:rPr>
              <a:t>OS</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 </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17" name="テキスト ボックス 7"/>
          <p:cNvSpPr>
            <a:spLocks noChangeArrowheads="1"/>
          </p:cNvSpPr>
          <p:nvPr/>
        </p:nvSpPr>
        <p:spPr bwMode="auto">
          <a:xfrm>
            <a:off x="250825" y="4468537"/>
            <a:ext cx="1851025" cy="646112"/>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dirty="0">
                <a:solidFill>
                  <a:srgbClr val="000000"/>
                </a:solidFill>
                <a:latin typeface="+mn-ea"/>
                <a:ea typeface="+mn-ea"/>
                <a:cs typeface="Arial Unicode MS" panose="020B0604020202020204" pitchFamily="50" charset="-128"/>
                <a:sym typeface="Arial Unicode MS" panose="020B0604020202020204" pitchFamily="50" charset="-128"/>
              </a:rPr>
              <a:t>A</a:t>
            </a:r>
            <a:endPar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19" name="テキスト ボックス 8"/>
          <p:cNvSpPr>
            <a:spLocks noChangeArrowheads="1"/>
          </p:cNvSpPr>
          <p:nvPr/>
        </p:nvSpPr>
        <p:spPr bwMode="auto">
          <a:xfrm>
            <a:off x="2700338" y="4468537"/>
            <a:ext cx="1908175" cy="646112"/>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B</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25" name="テキスト ボックス 15"/>
          <p:cNvSpPr>
            <a:spLocks noChangeArrowheads="1"/>
          </p:cNvSpPr>
          <p:nvPr/>
        </p:nvSpPr>
        <p:spPr bwMode="auto">
          <a:xfrm>
            <a:off x="5148263" y="4470124"/>
            <a:ext cx="1882776" cy="646113"/>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C</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26" name="テキスト ボックス 16"/>
          <p:cNvSpPr>
            <a:spLocks noChangeArrowheads="1"/>
          </p:cNvSpPr>
          <p:nvPr/>
        </p:nvSpPr>
        <p:spPr bwMode="auto">
          <a:xfrm>
            <a:off x="7486650" y="4608237"/>
            <a:ext cx="169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a:t>
            </a:r>
          </a:p>
        </p:txBody>
      </p:sp>
      <p:sp>
        <p:nvSpPr>
          <p:cNvPr id="28" name="下矢印 18"/>
          <p:cNvSpPr>
            <a:spLocks noChangeArrowheads="1"/>
          </p:cNvSpPr>
          <p:nvPr/>
        </p:nvSpPr>
        <p:spPr bwMode="auto">
          <a:xfrm>
            <a:off x="4075113" y="1214162"/>
            <a:ext cx="936625" cy="1695450"/>
          </a:xfrm>
          <a:prstGeom prst="downArrow">
            <a:avLst>
              <a:gd name="adj1" fmla="val 50000"/>
              <a:gd name="adj2" fmla="val 50006"/>
            </a:avLst>
          </a:prstGeom>
          <a:solidFill>
            <a:srgbClr val="FFFF00"/>
          </a:solidFill>
          <a:ln w="38100">
            <a:solidFill>
              <a:schemeClr val="tx1"/>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n-ea"/>
              <a:ea typeface="+mn-ea"/>
              <a:cs typeface="Arial Unicode MS" panose="020B0604020202020204" pitchFamily="50" charset="-128"/>
              <a:sym typeface="Arial Unicode MS" panose="020B0604020202020204" pitchFamily="50" charset="-128"/>
            </a:endParaRPr>
          </a:p>
        </p:txBody>
      </p:sp>
      <p:cxnSp>
        <p:nvCxnSpPr>
          <p:cNvPr id="33" name="直線矢印コネクタ 23"/>
          <p:cNvCxnSpPr>
            <a:cxnSpLocks noChangeShapeType="1"/>
            <a:stCxn id="17" idx="0"/>
            <a:endCxn id="16" idx="2"/>
          </p:cNvCxnSpPr>
          <p:nvPr/>
        </p:nvCxnSpPr>
        <p:spPr bwMode="auto">
          <a:xfrm flipV="1">
            <a:off x="1176338" y="3504924"/>
            <a:ext cx="3376613" cy="963613"/>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34" name="直線矢印コネクタ 26"/>
          <p:cNvCxnSpPr>
            <a:cxnSpLocks noChangeShapeType="1"/>
            <a:stCxn id="19" idx="0"/>
            <a:endCxn id="16" idx="2"/>
          </p:cNvCxnSpPr>
          <p:nvPr/>
        </p:nvCxnSpPr>
        <p:spPr bwMode="auto">
          <a:xfrm flipV="1">
            <a:off x="3654426" y="3504924"/>
            <a:ext cx="898525" cy="963613"/>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35" name="直線矢印コネクタ 29"/>
          <p:cNvCxnSpPr>
            <a:cxnSpLocks noChangeShapeType="1"/>
            <a:stCxn id="25" idx="0"/>
            <a:endCxn id="16" idx="2"/>
          </p:cNvCxnSpPr>
          <p:nvPr/>
        </p:nvCxnSpPr>
        <p:spPr bwMode="auto">
          <a:xfrm flipH="1" flipV="1">
            <a:off x="4552951" y="3504924"/>
            <a:ext cx="1536700" cy="965200"/>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36" name="直線矢印コネクタ 38"/>
          <p:cNvCxnSpPr>
            <a:cxnSpLocks noChangeShapeType="1"/>
            <a:endCxn id="16" idx="2"/>
          </p:cNvCxnSpPr>
          <p:nvPr/>
        </p:nvCxnSpPr>
        <p:spPr bwMode="auto">
          <a:xfrm flipH="1" flipV="1">
            <a:off x="4552950" y="3504924"/>
            <a:ext cx="3744913" cy="954088"/>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sp>
        <p:nvSpPr>
          <p:cNvPr id="37" name="乗算記号 36"/>
          <p:cNvSpPr/>
          <p:nvPr/>
        </p:nvSpPr>
        <p:spPr>
          <a:xfrm>
            <a:off x="3505957" y="856839"/>
            <a:ext cx="2128910" cy="2209788"/>
          </a:xfrm>
          <a:prstGeom prst="mathMultiply">
            <a:avLst>
              <a:gd name="adj1" fmla="val 7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吹き出し 37"/>
          <p:cNvSpPr/>
          <p:nvPr/>
        </p:nvSpPr>
        <p:spPr>
          <a:xfrm>
            <a:off x="5519989" y="1411587"/>
            <a:ext cx="3348803" cy="1622975"/>
          </a:xfrm>
          <a:prstGeom prst="wedgeRoundRectCallout">
            <a:avLst>
              <a:gd name="adj1" fmla="val -67328"/>
              <a:gd name="adj2" fmla="val -31378"/>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主</a:t>
            </a:r>
            <a:r>
              <a:rPr kumimoji="1" lang="ja-JP" altLang="en-US" sz="2800" dirty="0" smtClean="0"/>
              <a:t>電源投入後，　 直接 </a:t>
            </a:r>
            <a:r>
              <a:rPr kumimoji="1" lang="en-US" altLang="ja-JP" sz="2800" dirty="0" smtClean="0"/>
              <a:t>OS </a:t>
            </a:r>
            <a:r>
              <a:rPr kumimoji="1" lang="ja-JP" altLang="en-US" sz="2800" dirty="0" smtClean="0"/>
              <a:t>が起動するわけではない</a:t>
            </a:r>
            <a:endParaRPr kumimoji="1" lang="ja-JP" altLang="en-US" sz="2800" dirty="0"/>
          </a:p>
        </p:txBody>
      </p:sp>
    </p:spTree>
    <p:extLst>
      <p:ext uri="{BB962C8B-B14F-4D97-AF65-F5344CB8AC3E}">
        <p14:creationId xmlns:p14="http://schemas.microsoft.com/office/powerpoint/2010/main" val="16134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5796136" y="1395874"/>
            <a:ext cx="2376264" cy="5201478"/>
            <a:chOff x="450573" y="1004641"/>
            <a:chExt cx="2376264" cy="5201478"/>
          </a:xfrm>
        </p:grpSpPr>
        <p:grpSp>
          <p:nvGrpSpPr>
            <p:cNvPr id="27" name="グループ化 26"/>
            <p:cNvGrpSpPr/>
            <p:nvPr/>
          </p:nvGrpSpPr>
          <p:grpSpPr>
            <a:xfrm>
              <a:off x="450573" y="1494409"/>
              <a:ext cx="2376264" cy="4711710"/>
              <a:chOff x="450573" y="1239527"/>
              <a:chExt cx="2376264" cy="4711710"/>
            </a:xfrm>
          </p:grpSpPr>
          <p:sp>
            <p:nvSpPr>
              <p:cNvPr id="29" name="円柱 28"/>
              <p:cNvSpPr/>
              <p:nvPr/>
            </p:nvSpPr>
            <p:spPr>
              <a:xfrm>
                <a:off x="450573" y="52709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第 </a:t>
                </a:r>
                <a:r>
                  <a:rPr kumimoji="1" lang="en-US" altLang="ja-JP" dirty="0" smtClean="0">
                    <a:solidFill>
                      <a:schemeClr val="tx1"/>
                    </a:solidFill>
                  </a:rPr>
                  <a:t>2</a:t>
                </a:r>
                <a:r>
                  <a:rPr kumimoji="1" lang="ja-JP" altLang="en-US" dirty="0" smtClean="0">
                    <a:solidFill>
                      <a:schemeClr val="tx1"/>
                    </a:solidFill>
                  </a:rPr>
                  <a:t> </a:t>
                </a:r>
                <a:r>
                  <a:rPr kumimoji="1" lang="en-US" altLang="ja-JP" dirty="0" smtClean="0">
                    <a:solidFill>
                      <a:schemeClr val="tx1"/>
                    </a:solidFill>
                  </a:rPr>
                  <a:t>GPT</a:t>
                </a:r>
                <a:r>
                  <a:rPr kumimoji="1" lang="ja-JP" altLang="en-US" dirty="0" smtClean="0">
                    <a:solidFill>
                      <a:schemeClr val="tx1"/>
                    </a:solidFill>
                  </a:rPr>
                  <a:t> ヘッダ</a:t>
                </a:r>
                <a:endParaRPr kumimoji="1" lang="ja-JP" altLang="en-US" dirty="0">
                  <a:solidFill>
                    <a:schemeClr val="tx1"/>
                  </a:solidFill>
                </a:endParaRPr>
              </a:p>
            </p:txBody>
          </p:sp>
          <p:sp>
            <p:nvSpPr>
              <p:cNvPr id="33" name="円柱 32"/>
              <p:cNvSpPr/>
              <p:nvPr/>
            </p:nvSpPr>
            <p:spPr>
              <a:xfrm>
                <a:off x="450573" y="4766913"/>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パーティションテーブル</a:t>
                </a:r>
                <a:endParaRPr kumimoji="1" lang="ja-JP" altLang="en-US" sz="1600" dirty="0">
                  <a:solidFill>
                    <a:schemeClr val="tx1"/>
                  </a:solidFill>
                </a:endParaRPr>
              </a:p>
            </p:txBody>
          </p:sp>
          <p:grpSp>
            <p:nvGrpSpPr>
              <p:cNvPr id="36" name="グループ化 35"/>
              <p:cNvGrpSpPr/>
              <p:nvPr/>
            </p:nvGrpSpPr>
            <p:grpSpPr>
              <a:xfrm>
                <a:off x="450573" y="2910754"/>
                <a:ext cx="2376264" cy="2039987"/>
                <a:chOff x="453202" y="3604186"/>
                <a:chExt cx="2376264" cy="2039987"/>
              </a:xfrm>
            </p:grpSpPr>
            <p:sp>
              <p:nvSpPr>
                <p:cNvPr id="41" name="円柱 40"/>
                <p:cNvSpPr/>
                <p:nvPr/>
              </p:nvSpPr>
              <p:spPr>
                <a:xfrm>
                  <a:off x="453202" y="4615014"/>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円柱 41"/>
                <p:cNvSpPr/>
                <p:nvPr/>
              </p:nvSpPr>
              <p:spPr>
                <a:xfrm>
                  <a:off x="453202" y="3604186"/>
                  <a:ext cx="2376264" cy="2039987"/>
                </a:xfrm>
                <a:prstGeom prst="can">
                  <a:avLst>
                    <a:gd name="adj" fmla="val 1035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a:t>
                  </a:r>
                  <a:endParaRPr kumimoji="1" lang="ja-JP" altLang="en-US" dirty="0">
                    <a:solidFill>
                      <a:schemeClr val="tx1"/>
                    </a:solidFill>
                  </a:endParaRPr>
                </a:p>
              </p:txBody>
            </p:sp>
          </p:grpSp>
          <p:grpSp>
            <p:nvGrpSpPr>
              <p:cNvPr id="37" name="グループ化 36"/>
              <p:cNvGrpSpPr/>
              <p:nvPr/>
            </p:nvGrpSpPr>
            <p:grpSpPr>
              <a:xfrm>
                <a:off x="450573" y="1239527"/>
                <a:ext cx="2376264" cy="1903397"/>
                <a:chOff x="453202" y="3925469"/>
                <a:chExt cx="2376264" cy="1903397"/>
              </a:xfrm>
            </p:grpSpPr>
            <p:sp>
              <p:nvSpPr>
                <p:cNvPr id="38" name="円柱 37"/>
                <p:cNvSpPr/>
                <p:nvPr/>
              </p:nvSpPr>
              <p:spPr>
                <a:xfrm>
                  <a:off x="453202" y="4837657"/>
                  <a:ext cx="2376264" cy="991209"/>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EFI</a:t>
                  </a:r>
                  <a:endParaRPr lang="en-US" altLang="ja-JP" dirty="0">
                    <a:solidFill>
                      <a:schemeClr val="tx1"/>
                    </a:solidFill>
                  </a:endParaRPr>
                </a:p>
                <a:p>
                  <a:pPr algn="ctr"/>
                  <a:r>
                    <a:rPr lang="ja-JP" altLang="en-US" dirty="0" smtClean="0">
                      <a:solidFill>
                        <a:schemeClr val="tx1"/>
                      </a:solidFill>
                    </a:rPr>
                    <a:t>システムパーティション</a:t>
                  </a:r>
                  <a:endParaRPr kumimoji="1" lang="ja-JP" altLang="en-US" dirty="0">
                    <a:solidFill>
                      <a:schemeClr val="tx1"/>
                    </a:solidFill>
                  </a:endParaRPr>
                </a:p>
              </p:txBody>
            </p:sp>
            <p:sp>
              <p:nvSpPr>
                <p:cNvPr id="39" name="円柱 38"/>
                <p:cNvSpPr/>
                <p:nvPr/>
              </p:nvSpPr>
              <p:spPr>
                <a:xfrm>
                  <a:off x="453202" y="4428519"/>
                  <a:ext cx="2376264" cy="680268"/>
                </a:xfrm>
                <a:prstGeom prst="ca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パーティション テーブル</a:t>
                  </a:r>
                  <a:endParaRPr kumimoji="1" lang="ja-JP" altLang="en-US" dirty="0">
                    <a:solidFill>
                      <a:schemeClr val="tx1"/>
                    </a:solidFill>
                  </a:endParaRPr>
                </a:p>
              </p:txBody>
            </p:sp>
            <p:sp>
              <p:nvSpPr>
                <p:cNvPr id="40" name="円柱 39"/>
                <p:cNvSpPr/>
                <p:nvPr/>
              </p:nvSpPr>
              <p:spPr>
                <a:xfrm>
                  <a:off x="453202" y="3925469"/>
                  <a:ext cx="2376264" cy="680268"/>
                </a:xfrm>
                <a:prstGeom prst="ca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第 </a:t>
                  </a:r>
                  <a:r>
                    <a:rPr lang="en-US" altLang="ja-JP" dirty="0" smtClean="0">
                      <a:solidFill>
                        <a:schemeClr val="tx1"/>
                      </a:solidFill>
                    </a:rPr>
                    <a:t>1 GPT</a:t>
                  </a:r>
                  <a:r>
                    <a:rPr lang="ja-JP" altLang="en-US" dirty="0" smtClean="0">
                      <a:solidFill>
                        <a:schemeClr val="tx1"/>
                      </a:solidFill>
                    </a:rPr>
                    <a:t> ヘッダ </a:t>
                  </a:r>
                  <a:endParaRPr kumimoji="1" lang="ja-JP" altLang="en-US" dirty="0">
                    <a:solidFill>
                      <a:schemeClr val="tx1"/>
                    </a:solidFill>
                  </a:endParaRPr>
                </a:p>
              </p:txBody>
            </p:sp>
          </p:grpSp>
        </p:grpSp>
        <p:sp>
          <p:nvSpPr>
            <p:cNvPr id="28" name="円柱 27"/>
            <p:cNvSpPr/>
            <p:nvPr/>
          </p:nvSpPr>
          <p:spPr>
            <a:xfrm>
              <a:off x="450573" y="1004641"/>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50482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UEFI</a:t>
            </a: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76056" y="150540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1" y="2499067"/>
            <a:ext cx="4309059" cy="1001941"/>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OS</a:t>
            </a:r>
            <a:r>
              <a:rPr lang="ja-JP" altLang="en-US" sz="2800" b="1" dirty="0" smtClean="0"/>
              <a:t> ローダが</a:t>
            </a:r>
            <a:r>
              <a:rPr lang="en-US" altLang="ja-JP" sz="2800" b="1" dirty="0" smtClean="0"/>
              <a:t>OS</a:t>
            </a:r>
            <a:r>
              <a:rPr lang="ja-JP" altLang="en-US" sz="2800" b="1" dirty="0" smtClean="0"/>
              <a:t> カーネルを読み込む </a:t>
            </a:r>
            <a:endParaRPr lang="en-US" altLang="ja-JP" sz="2800" b="1" dirty="0" smtClean="0"/>
          </a:p>
        </p:txBody>
      </p:sp>
      <p:grpSp>
        <p:nvGrpSpPr>
          <p:cNvPr id="30" name="グループ化 29"/>
          <p:cNvGrpSpPr/>
          <p:nvPr/>
        </p:nvGrpSpPr>
        <p:grpSpPr>
          <a:xfrm>
            <a:off x="6508186" y="4869160"/>
            <a:ext cx="999431" cy="576064"/>
            <a:chOff x="-2378869" y="673646"/>
            <a:chExt cx="999431" cy="576064"/>
          </a:xfrm>
          <a:solidFill>
            <a:schemeClr val="accent2">
              <a:lumMod val="60000"/>
              <a:lumOff val="40000"/>
            </a:schemeClr>
          </a:solidFill>
        </p:grpSpPr>
        <p:sp>
          <p:nvSpPr>
            <p:cNvPr id="31" name="円/楕円 30"/>
            <p:cNvSpPr/>
            <p:nvPr/>
          </p:nvSpPr>
          <p:spPr>
            <a:xfrm>
              <a:off x="-2378869" y="673646"/>
              <a:ext cx="999431" cy="5760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2" name="テキスト ボックス 31"/>
            <p:cNvSpPr txBox="1"/>
            <p:nvPr/>
          </p:nvSpPr>
          <p:spPr>
            <a:xfrm>
              <a:off x="-2186947" y="783754"/>
              <a:ext cx="625958" cy="369332"/>
            </a:xfrm>
            <a:prstGeom prst="rect">
              <a:avLst/>
            </a:prstGeom>
            <a:grpFill/>
            <a:ln>
              <a:noFill/>
            </a:ln>
          </p:spPr>
          <p:txBody>
            <a:bodyPr wrap="square" rtlCol="0">
              <a:spAutoFit/>
            </a:bodyPr>
            <a:lstStyle/>
            <a:p>
              <a:pPr algn="ctr"/>
              <a:r>
                <a:rPr lang="en-US" altLang="ja-JP" dirty="0"/>
                <a:t>OS</a:t>
              </a:r>
              <a:endParaRPr kumimoji="1" lang="ja-JP" altLang="en-US" dirty="0"/>
            </a:p>
          </p:txBody>
        </p:sp>
      </p:grpSp>
      <p:sp>
        <p:nvSpPr>
          <p:cNvPr id="34" name="下矢印 33"/>
          <p:cNvSpPr/>
          <p:nvPr/>
        </p:nvSpPr>
        <p:spPr>
          <a:xfrm>
            <a:off x="6724210" y="4491118"/>
            <a:ext cx="504056" cy="34413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398078" y="4149080"/>
            <a:ext cx="1178313"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kumimoji="1" lang="en-US" altLang="ja-JP" dirty="0" smtClean="0"/>
              <a:t>OS</a:t>
            </a:r>
            <a:r>
              <a:rPr lang="ja-JP" altLang="en-US" dirty="0"/>
              <a:t> </a:t>
            </a:r>
            <a:r>
              <a:rPr lang="ja-JP" altLang="en-US" dirty="0" smtClean="0"/>
              <a:t>ローダ</a:t>
            </a:r>
            <a:endParaRPr kumimoji="1" lang="ja-JP" altLang="en-US" dirty="0"/>
          </a:p>
        </p:txBody>
      </p:sp>
    </p:spTree>
    <p:extLst>
      <p:ext uri="{BB962C8B-B14F-4D97-AF65-F5344CB8AC3E}">
        <p14:creationId xmlns:p14="http://schemas.microsoft.com/office/powerpoint/2010/main" val="14467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198" y="160785"/>
            <a:ext cx="3322712" cy="994122"/>
          </a:xfrm>
        </p:spPr>
        <p:txBody>
          <a:bodyPr/>
          <a:lstStyle/>
          <a:p>
            <a:r>
              <a:rPr kumimoji="1" lang="ja-JP" altLang="en-US" dirty="0" smtClean="0"/>
              <a:t>実技編</a:t>
            </a:r>
            <a:endParaRPr kumimoji="1" lang="ja-JP" altLang="en-US" dirty="0"/>
          </a:p>
        </p:txBody>
      </p:sp>
      <p:pic>
        <p:nvPicPr>
          <p:cNvPr id="6" name="Picture 2" descr="jessie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726" y="399678"/>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6516216" y="2442374"/>
            <a:ext cx="2411760" cy="338554"/>
          </a:xfrm>
          <a:prstGeom prst="rect">
            <a:avLst/>
          </a:prstGeom>
          <a:solidFill>
            <a:schemeClr val="bg1"/>
          </a:solidFill>
        </p:spPr>
        <p:txBody>
          <a:bodyPr wrap="square">
            <a:spAutoFit/>
          </a:bodyPr>
          <a:lstStyle/>
          <a:p>
            <a:r>
              <a:rPr lang="ja-JP" altLang="en-US" sz="1600" dirty="0"/>
              <a:t>http://www.debian.or.jp/</a:t>
            </a:r>
          </a:p>
        </p:txBody>
      </p:sp>
      <p:sp>
        <p:nvSpPr>
          <p:cNvPr id="3" name="コンテンツ プレースホルダー 2"/>
          <p:cNvSpPr>
            <a:spLocks noGrp="1"/>
          </p:cNvSpPr>
          <p:nvPr>
            <p:ph idx="1"/>
          </p:nvPr>
        </p:nvSpPr>
        <p:spPr>
          <a:xfrm>
            <a:off x="467544" y="980728"/>
            <a:ext cx="5400600" cy="1892253"/>
          </a:xfrm>
        </p:spPr>
        <p:txBody>
          <a:bodyPr>
            <a:normAutofit/>
          </a:bodyPr>
          <a:lstStyle/>
          <a:p>
            <a:r>
              <a:rPr kumimoji="1" lang="en-US" altLang="ja-JP" dirty="0" smtClean="0"/>
              <a:t>OS</a:t>
            </a:r>
            <a:r>
              <a:rPr kumimoji="1" lang="ja-JP" altLang="en-US" dirty="0" smtClean="0"/>
              <a:t> インストール</a:t>
            </a:r>
            <a:endParaRPr kumimoji="1" lang="en-US" altLang="ja-JP" dirty="0" smtClean="0"/>
          </a:p>
          <a:p>
            <a:pPr lvl="1"/>
            <a:r>
              <a:rPr kumimoji="1" lang="en-US" altLang="ja-JP" dirty="0" err="1" smtClean="0"/>
              <a:t>Debian</a:t>
            </a:r>
            <a:r>
              <a:rPr kumimoji="1" lang="en-US" altLang="ja-JP" dirty="0" smtClean="0"/>
              <a:t> GNU/Linux</a:t>
            </a:r>
            <a:r>
              <a:rPr kumimoji="1" lang="ja-JP" altLang="en-US" dirty="0" smtClean="0"/>
              <a:t> </a:t>
            </a:r>
            <a:r>
              <a:rPr kumimoji="1" lang="en-US" altLang="ja-JP" dirty="0" smtClean="0"/>
              <a:t>8</a:t>
            </a:r>
            <a:r>
              <a:rPr kumimoji="1" lang="ja-JP" altLang="en-US" dirty="0" smtClean="0"/>
              <a:t> </a:t>
            </a:r>
            <a:r>
              <a:rPr kumimoji="1" lang="en-US" altLang="ja-JP" dirty="0" smtClean="0"/>
              <a:t>(</a:t>
            </a:r>
            <a:r>
              <a:rPr kumimoji="1" lang="en-US" altLang="ja-JP" dirty="0" err="1" smtClean="0"/>
              <a:t>jessie</a:t>
            </a:r>
            <a:r>
              <a:rPr kumimoji="1" lang="en-US" altLang="ja-JP" dirty="0" smtClean="0"/>
              <a:t>)</a:t>
            </a:r>
          </a:p>
        </p:txBody>
      </p:sp>
      <p:pic>
        <p:nvPicPr>
          <p:cNvPr id="8" name="Picture 4"/>
          <p:cNvPicPr>
            <a:picLocks noChangeAspect="1" noChangeArrowheads="1"/>
          </p:cNvPicPr>
          <p:nvPr/>
        </p:nvPicPr>
        <p:blipFill>
          <a:blip r:embed="rId4" cstate="print"/>
          <a:srcRect/>
          <a:stretch>
            <a:fillRect/>
          </a:stretch>
        </p:blipFill>
        <p:spPr bwMode="auto">
          <a:xfrm>
            <a:off x="827584" y="2348880"/>
            <a:ext cx="5263705" cy="3294252"/>
          </a:xfrm>
          <a:prstGeom prst="rect">
            <a:avLst/>
          </a:prstGeom>
          <a:noFill/>
          <a:ln w="9525">
            <a:noFill/>
            <a:miter lim="800000"/>
            <a:headEnd/>
            <a:tailEnd/>
          </a:ln>
        </p:spPr>
      </p:pic>
      <p:grpSp>
        <p:nvGrpSpPr>
          <p:cNvPr id="9" name="グループ化 8"/>
          <p:cNvGrpSpPr/>
          <p:nvPr/>
        </p:nvGrpSpPr>
        <p:grpSpPr>
          <a:xfrm>
            <a:off x="4423275" y="2956882"/>
            <a:ext cx="1590732" cy="2060486"/>
            <a:chOff x="4427984" y="3672770"/>
            <a:chExt cx="2990397" cy="2060486"/>
          </a:xfrm>
        </p:grpSpPr>
        <p:sp>
          <p:nvSpPr>
            <p:cNvPr id="10" name="円/楕円 9"/>
            <p:cNvSpPr/>
            <p:nvPr/>
          </p:nvSpPr>
          <p:spPr>
            <a:xfrm>
              <a:off x="4427984" y="3933056"/>
              <a:ext cx="1872208" cy="1800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906213" y="3672770"/>
              <a:ext cx="1512168" cy="400110"/>
            </a:xfrm>
            <a:prstGeom prst="rect">
              <a:avLst/>
            </a:prstGeom>
            <a:solidFill>
              <a:schemeClr val="bg1"/>
            </a:solidFill>
          </p:spPr>
          <p:txBody>
            <a:bodyPr wrap="square" rtlCol="0">
              <a:spAutoFit/>
            </a:bodyPr>
            <a:lstStyle/>
            <a:p>
              <a:r>
                <a:rPr lang="en-US" altLang="ja-JP" sz="2000" dirty="0"/>
                <a:t>Jessie</a:t>
              </a:r>
              <a:endParaRPr kumimoji="1" lang="ja-JP" altLang="en-US" sz="2000" dirty="0"/>
            </a:p>
          </p:txBody>
        </p:sp>
      </p:grpSp>
      <p:sp>
        <p:nvSpPr>
          <p:cNvPr id="12" name="テキスト ボックス 11"/>
          <p:cNvSpPr txBox="1"/>
          <p:nvPr/>
        </p:nvSpPr>
        <p:spPr>
          <a:xfrm>
            <a:off x="755576" y="5661248"/>
            <a:ext cx="7524328" cy="1200329"/>
          </a:xfrm>
          <a:prstGeom prst="rect">
            <a:avLst/>
          </a:prstGeom>
          <a:noFill/>
        </p:spPr>
        <p:txBody>
          <a:bodyPr wrap="square" rtlCol="0">
            <a:spAutoFit/>
          </a:bodyPr>
          <a:lstStyle/>
          <a:p>
            <a:r>
              <a:rPr lang="en-US" altLang="ja-JP" dirty="0" smtClean="0"/>
              <a:t>http://jp.wallpapersus.com/_-%E3%83%88%E3%82%A4%C2%B7%E3%82%B9%E3%83%88%E3%83%BC%E3%83%AA%E3%83%BC2%E3%82%AD%E3%83%A3%E3%83%A9%E3%82%AF%E3%82%BF%E3%83%BC/</a:t>
            </a:r>
            <a:endParaRPr kumimoji="1" lang="ja-JP" altLang="en-US" dirty="0"/>
          </a:p>
        </p:txBody>
      </p:sp>
    </p:spTree>
    <p:extLst>
      <p:ext uri="{BB962C8B-B14F-4D97-AF65-F5344CB8AC3E}">
        <p14:creationId xmlns:p14="http://schemas.microsoft.com/office/powerpoint/2010/main" val="10154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764704"/>
            <a:ext cx="8229600" cy="4997152"/>
          </a:xfrm>
        </p:spPr>
        <p:txBody>
          <a:bodyPr>
            <a:normAutofit fontScale="92500" lnSpcReduction="20000"/>
          </a:bodyPr>
          <a:lstStyle/>
          <a:p>
            <a:r>
              <a:rPr lang="en-US" altLang="ja-JP" dirty="0" smtClean="0"/>
              <a:t>OS</a:t>
            </a:r>
            <a:r>
              <a:rPr lang="ja-JP" altLang="en-US" dirty="0" smtClean="0"/>
              <a:t> をインストールするために</a:t>
            </a:r>
            <a:endParaRPr lang="en-US" altLang="ja-JP" dirty="0" smtClean="0"/>
          </a:p>
          <a:p>
            <a:pPr lvl="1"/>
            <a:r>
              <a:rPr lang="ja-JP" altLang="en-US" dirty="0" smtClean="0"/>
              <a:t>パーティション</a:t>
            </a:r>
            <a:r>
              <a:rPr lang="ja-JP" altLang="en-US" dirty="0"/>
              <a:t>を作成し，</a:t>
            </a:r>
            <a:r>
              <a:rPr lang="en-US" altLang="ja-JP" dirty="0"/>
              <a:t>OS</a:t>
            </a:r>
            <a:r>
              <a:rPr lang="ja-JP" altLang="en-US" dirty="0"/>
              <a:t> の置き場所を確保する</a:t>
            </a:r>
            <a:endParaRPr lang="en-US" altLang="ja-JP" dirty="0"/>
          </a:p>
          <a:p>
            <a:pPr lvl="1"/>
            <a:r>
              <a:rPr lang="en-US" altLang="ja-JP" dirty="0"/>
              <a:t>OS</a:t>
            </a:r>
            <a:r>
              <a:rPr lang="ja-JP" altLang="en-US" dirty="0"/>
              <a:t> が対応するファイルシステム</a:t>
            </a:r>
            <a:r>
              <a:rPr lang="ja-JP" altLang="en-US" dirty="0" smtClean="0"/>
              <a:t>にパーティション</a:t>
            </a:r>
            <a:r>
              <a:rPr lang="ja-JP" altLang="en-US" dirty="0"/>
              <a:t>をフォーマット</a:t>
            </a:r>
            <a:r>
              <a:rPr lang="ja-JP" altLang="en-US" dirty="0" smtClean="0"/>
              <a:t>する</a:t>
            </a:r>
            <a:endParaRPr lang="en-US" altLang="ja-JP" dirty="0" smtClean="0"/>
          </a:p>
          <a:p>
            <a:r>
              <a:rPr lang="en-US" altLang="ja-JP" dirty="0" smtClean="0"/>
              <a:t>UEFI </a:t>
            </a:r>
            <a:r>
              <a:rPr lang="ja-JP" altLang="en-US" dirty="0" smtClean="0"/>
              <a:t>における</a:t>
            </a:r>
            <a:r>
              <a:rPr lang="en-US" altLang="ja-JP" dirty="0" smtClean="0"/>
              <a:t>OS</a:t>
            </a:r>
            <a:r>
              <a:rPr lang="ja-JP" altLang="en-US" dirty="0" smtClean="0"/>
              <a:t> 起動の流れ</a:t>
            </a:r>
          </a:p>
          <a:p>
            <a:pPr lvl="1"/>
            <a:r>
              <a:rPr kumimoji="1" lang="en-US" altLang="ja-JP" dirty="0" smtClean="0"/>
              <a:t>GPT</a:t>
            </a:r>
            <a:r>
              <a:rPr kumimoji="1" lang="ja-JP" altLang="en-US" dirty="0" smtClean="0"/>
              <a:t> ヘッダを参照</a:t>
            </a:r>
            <a:endParaRPr kumimoji="1" lang="en-US" altLang="ja-JP" dirty="0" smtClean="0"/>
          </a:p>
          <a:p>
            <a:pPr lvl="2"/>
            <a:r>
              <a:rPr lang="ja-JP" altLang="en-US" dirty="0" smtClean="0"/>
              <a:t>パーティションテーブル・</a:t>
            </a:r>
            <a:r>
              <a:rPr lang="en-US" altLang="ja-JP" dirty="0" smtClean="0"/>
              <a:t>EFI</a:t>
            </a:r>
            <a:r>
              <a:rPr lang="ja-JP" altLang="en-US" dirty="0" smtClean="0"/>
              <a:t> システムパーティションの位置を把握</a:t>
            </a:r>
            <a:endParaRPr lang="en-US" altLang="ja-JP" dirty="0"/>
          </a:p>
          <a:p>
            <a:pPr lvl="1"/>
            <a:r>
              <a:rPr kumimoji="1" lang="ja-JP" altLang="en-US" dirty="0" smtClean="0"/>
              <a:t>パーティションテーブル</a:t>
            </a:r>
            <a:r>
              <a:rPr lang="ja-JP" altLang="en-US" dirty="0"/>
              <a:t>チェック</a:t>
            </a:r>
            <a:endParaRPr kumimoji="1" lang="en-US" altLang="ja-JP" dirty="0" smtClean="0"/>
          </a:p>
          <a:p>
            <a:pPr lvl="2"/>
            <a:r>
              <a:rPr lang="ja-JP" altLang="en-US" dirty="0"/>
              <a:t>パーティション</a:t>
            </a:r>
            <a:r>
              <a:rPr lang="ja-JP" altLang="en-US" dirty="0" smtClean="0"/>
              <a:t>情報</a:t>
            </a:r>
            <a:r>
              <a:rPr lang="en-US" altLang="ja-JP" dirty="0" smtClean="0"/>
              <a:t>(</a:t>
            </a:r>
            <a:r>
              <a:rPr lang="ja-JP" altLang="en-US" dirty="0" smtClean="0"/>
              <a:t>位置とファイルシステム</a:t>
            </a:r>
            <a:r>
              <a:rPr lang="en-US" altLang="ja-JP" dirty="0" smtClean="0"/>
              <a:t>)</a:t>
            </a:r>
            <a:r>
              <a:rPr lang="ja-JP" altLang="en-US" dirty="0" smtClean="0"/>
              <a:t>を把握</a:t>
            </a:r>
            <a:endParaRPr lang="en-US" altLang="ja-JP" dirty="0"/>
          </a:p>
          <a:p>
            <a:pPr lvl="1"/>
            <a:r>
              <a:rPr kumimoji="1" lang="en-US" altLang="ja-JP" dirty="0" smtClean="0"/>
              <a:t>EFI </a:t>
            </a:r>
            <a:r>
              <a:rPr kumimoji="1" lang="ja-JP" altLang="en-US" dirty="0" smtClean="0"/>
              <a:t>システムパーティション内のブートローダを起動</a:t>
            </a:r>
            <a:endParaRPr kumimoji="1" lang="en-US" altLang="ja-JP" dirty="0" smtClean="0"/>
          </a:p>
          <a:p>
            <a:pPr lvl="2"/>
            <a:r>
              <a:rPr lang="ja-JP" altLang="en-US" dirty="0" smtClean="0"/>
              <a:t>ブートローダ が パーティション内の</a:t>
            </a:r>
            <a:r>
              <a:rPr lang="en-US" altLang="ja-JP" dirty="0" smtClean="0"/>
              <a:t>OS </a:t>
            </a:r>
            <a:r>
              <a:rPr lang="ja-JP" altLang="en-US" dirty="0" smtClean="0"/>
              <a:t>ローダ を読み込み，</a:t>
            </a:r>
            <a:r>
              <a:rPr lang="en-US" altLang="ja-JP" dirty="0" smtClean="0"/>
              <a:t>OS</a:t>
            </a:r>
            <a:r>
              <a:rPr lang="ja-JP" altLang="en-US" dirty="0" smtClean="0"/>
              <a:t> ローダが </a:t>
            </a:r>
            <a:r>
              <a:rPr lang="en-US" altLang="ja-JP" dirty="0" smtClean="0"/>
              <a:t>OS</a:t>
            </a:r>
            <a:r>
              <a:rPr lang="ja-JP" altLang="en-US" dirty="0" smtClean="0"/>
              <a:t> カーネルを読み込む</a:t>
            </a:r>
            <a:endParaRPr lang="en-US" altLang="ja-JP" dirty="0" smtClean="0"/>
          </a:p>
        </p:txBody>
      </p:sp>
    </p:spTree>
    <p:extLst>
      <p:ext uri="{BB962C8B-B14F-4D97-AF65-F5344CB8AC3E}">
        <p14:creationId xmlns:p14="http://schemas.microsoft.com/office/powerpoint/2010/main" val="429418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251520" y="1600200"/>
            <a:ext cx="8892480" cy="4525963"/>
          </a:xfrm>
        </p:spPr>
        <p:txBody>
          <a:bodyPr>
            <a:normAutofit lnSpcReduction="10000"/>
          </a:bodyPr>
          <a:lstStyle/>
          <a:p>
            <a:r>
              <a:rPr lang="ja-JP" altLang="en-US" sz="2400" dirty="0"/>
              <a:t>板谷芳男</a:t>
            </a:r>
            <a:r>
              <a:rPr lang="en-US" altLang="ja-JP" sz="2400" dirty="0"/>
              <a:t>, 2009, </a:t>
            </a:r>
            <a:r>
              <a:rPr lang="ja-JP" altLang="en-US" sz="2400" dirty="0"/>
              <a:t>「</a:t>
            </a:r>
            <a:r>
              <a:rPr lang="en-US" altLang="ja-JP" sz="2400" dirty="0"/>
              <a:t>Windows &amp; Linux </a:t>
            </a:r>
            <a:r>
              <a:rPr lang="ja-JP" altLang="en-US" sz="2400" dirty="0"/>
              <a:t>デュアルブートの全てがわかる本」</a:t>
            </a:r>
            <a:r>
              <a:rPr lang="en-US" altLang="ja-JP" sz="2400" dirty="0"/>
              <a:t>,  </a:t>
            </a:r>
            <a:r>
              <a:rPr lang="ja-JP" altLang="en-US" sz="2400" dirty="0"/>
              <a:t>ソーテック社</a:t>
            </a:r>
            <a:endParaRPr lang="en-US" altLang="ja-JP" sz="2400" dirty="0"/>
          </a:p>
          <a:p>
            <a:r>
              <a:rPr lang="ja-JP" altLang="en-US" sz="2400" dirty="0" smtClean="0"/>
              <a:t>三上 峻</a:t>
            </a:r>
            <a:r>
              <a:rPr lang="en-US" altLang="ja-JP" sz="2400" dirty="0" smtClean="0"/>
              <a:t>, INEX2014 2014/05/30 </a:t>
            </a:r>
            <a:r>
              <a:rPr lang="ja-JP" altLang="en-US" sz="2400" dirty="0" smtClean="0"/>
              <a:t>レクチャー資料</a:t>
            </a:r>
            <a:r>
              <a:rPr lang="en-US" altLang="ja-JP" sz="2400" dirty="0" smtClean="0"/>
              <a:t>(</a:t>
            </a:r>
            <a:r>
              <a:rPr lang="ja-JP" altLang="en-US" sz="2400" dirty="0" smtClean="0"/>
              <a:t>最低限</a:t>
            </a:r>
            <a:r>
              <a:rPr lang="en-US" altLang="ja-JP" sz="2400" dirty="0"/>
              <a:t>UEFI II </a:t>
            </a:r>
            <a:r>
              <a:rPr lang="ja-JP" altLang="en-US" sz="2400" dirty="0"/>
              <a:t>～</a:t>
            </a:r>
            <a:r>
              <a:rPr lang="en-US" altLang="ja-JP" sz="2400" dirty="0"/>
              <a:t>OS </a:t>
            </a:r>
            <a:r>
              <a:rPr lang="ja-JP" altLang="en-US" sz="2400" dirty="0"/>
              <a:t>インストール</a:t>
            </a:r>
            <a:r>
              <a:rPr lang="en-US" altLang="ja-JP" sz="2400" dirty="0"/>
              <a:t>, </a:t>
            </a:r>
            <a:r>
              <a:rPr lang="ja-JP" altLang="en-US" sz="2400" dirty="0"/>
              <a:t>起動</a:t>
            </a:r>
            <a:r>
              <a:rPr lang="ja-JP" altLang="en-US" sz="2400" dirty="0" smtClean="0"/>
              <a:t>～</a:t>
            </a:r>
            <a:r>
              <a:rPr lang="en-US" altLang="ja-JP" sz="2400" dirty="0" smtClean="0"/>
              <a:t>), </a:t>
            </a:r>
            <a:r>
              <a:rPr lang="ja-JP" altLang="en-US" sz="2400" dirty="0" smtClean="0"/>
              <a:t> </a:t>
            </a:r>
            <a:r>
              <a:rPr lang="en-US" altLang="ja-JP" sz="2400" dirty="0" smtClean="0">
                <a:hlinkClick r:id="rId2"/>
              </a:rPr>
              <a:t>http://www.ep.sci.hokudai.ac.jp/~inex/y2014/0530/lecture/pub/</a:t>
            </a:r>
            <a:endParaRPr lang="en-US" altLang="ja-JP" sz="2400" dirty="0" smtClean="0"/>
          </a:p>
          <a:p>
            <a:r>
              <a:rPr lang="ja-JP" altLang="en-US" sz="2400" dirty="0" smtClean="0"/>
              <a:t>三上 </a:t>
            </a:r>
            <a:r>
              <a:rPr lang="ja-JP" altLang="en-US" sz="2400" dirty="0"/>
              <a:t>峻</a:t>
            </a:r>
            <a:r>
              <a:rPr lang="en-US" altLang="ja-JP" sz="2400" dirty="0"/>
              <a:t>, </a:t>
            </a:r>
            <a:r>
              <a:rPr lang="en-US" altLang="ja-JP" sz="2400" dirty="0" smtClean="0"/>
              <a:t>INEX2013 2013/06/21 </a:t>
            </a:r>
            <a:r>
              <a:rPr lang="ja-JP" altLang="en-US" sz="2400" dirty="0"/>
              <a:t>レクチャー</a:t>
            </a:r>
            <a:r>
              <a:rPr lang="ja-JP" altLang="en-US" sz="2400" dirty="0" smtClean="0"/>
              <a:t>資料</a:t>
            </a:r>
            <a:r>
              <a:rPr lang="en-US" altLang="ja-JP" sz="2400" dirty="0" smtClean="0"/>
              <a:t>(</a:t>
            </a:r>
            <a:r>
              <a:rPr lang="en-US" altLang="ja-JP" sz="2400" dirty="0" err="1" smtClean="0"/>
              <a:t>Debian</a:t>
            </a:r>
            <a:r>
              <a:rPr lang="en-US" altLang="ja-JP" sz="2400" dirty="0" smtClean="0"/>
              <a:t> </a:t>
            </a:r>
            <a:r>
              <a:rPr lang="ja-JP" altLang="en-US" sz="2400" dirty="0" smtClean="0"/>
              <a:t>の世界へようこそ</a:t>
            </a:r>
            <a:r>
              <a:rPr lang="en-US" altLang="ja-JP" sz="2400" dirty="0" smtClean="0"/>
              <a:t>!), </a:t>
            </a:r>
            <a:r>
              <a:rPr lang="en-US" altLang="ja-JP" sz="2400" dirty="0">
                <a:hlinkClick r:id="rId3"/>
              </a:rPr>
              <a:t>http://www.ep.sci.hokudai.ac.jp/~inex/y2013/0621/lecture/pub</a:t>
            </a:r>
            <a:r>
              <a:rPr lang="en-US" altLang="ja-JP" sz="2400" dirty="0" smtClean="0">
                <a:hlinkClick r:id="rId3"/>
              </a:rPr>
              <a:t>/</a:t>
            </a:r>
            <a:endParaRPr lang="en-US" altLang="ja-JP" sz="2400" dirty="0" smtClean="0"/>
          </a:p>
          <a:p>
            <a:r>
              <a:rPr lang="ja-JP" altLang="en-US" sz="2400" dirty="0" smtClean="0"/>
              <a:t>次世代 </a:t>
            </a:r>
            <a:r>
              <a:rPr lang="en-US" altLang="ja-JP" sz="2400" dirty="0" smtClean="0"/>
              <a:t>BIOS</a:t>
            </a:r>
            <a:r>
              <a:rPr lang="ja-JP" altLang="en-US" sz="2400" dirty="0" smtClean="0"/>
              <a:t> 「</a:t>
            </a:r>
            <a:r>
              <a:rPr lang="en-US" altLang="ja-JP" sz="2400" dirty="0"/>
              <a:t>EFI</a:t>
            </a:r>
            <a:r>
              <a:rPr lang="ja-JP" altLang="en-US" sz="2400" dirty="0" smtClean="0"/>
              <a:t>」 の仕組を探る</a:t>
            </a:r>
            <a:r>
              <a:rPr lang="en-US" altLang="ja-JP" sz="2400" dirty="0" smtClean="0"/>
              <a:t>, </a:t>
            </a:r>
            <a:r>
              <a:rPr lang="ja-JP" altLang="en-US" sz="2400" dirty="0" smtClean="0"/>
              <a:t>塩田紳二</a:t>
            </a:r>
            <a:r>
              <a:rPr lang="en-US" altLang="ja-JP" sz="2400" dirty="0" smtClean="0"/>
              <a:t>, </a:t>
            </a:r>
          </a:p>
          <a:p>
            <a:pPr marL="0" indent="0">
              <a:buNone/>
            </a:pPr>
            <a:r>
              <a:rPr lang="en-US" altLang="ja-JP" sz="2400" dirty="0"/>
              <a:t>    </a:t>
            </a:r>
            <a:r>
              <a:rPr lang="en-US" altLang="ja-JP" sz="2400" dirty="0">
                <a:hlinkClick r:id="rId4"/>
              </a:rPr>
              <a:t>http://</a:t>
            </a:r>
            <a:r>
              <a:rPr lang="en-US" altLang="ja-JP" sz="2400" dirty="0" smtClean="0">
                <a:hlinkClick r:id="rId4"/>
              </a:rPr>
              <a:t>www.dosv.jp/feature/0606/20.htm</a:t>
            </a:r>
            <a:endParaRPr lang="en-US" altLang="ja-JP" sz="2400" dirty="0" smtClean="0"/>
          </a:p>
          <a:p>
            <a:r>
              <a:rPr lang="en-US" altLang="ja-JP" sz="2400" dirty="0" smtClean="0"/>
              <a:t>GPT</a:t>
            </a:r>
            <a:r>
              <a:rPr lang="en-US" altLang="ja-JP" sz="2400" dirty="0"/>
              <a:t> </a:t>
            </a:r>
            <a:r>
              <a:rPr lang="ja-JP" altLang="en-US" sz="2400" dirty="0" smtClean="0"/>
              <a:t>と</a:t>
            </a:r>
            <a:r>
              <a:rPr lang="en-US" altLang="ja-JP" sz="2400" dirty="0" smtClean="0"/>
              <a:t>MBR</a:t>
            </a:r>
            <a:r>
              <a:rPr lang="ja-JP" altLang="en-US" sz="2400" dirty="0" smtClean="0"/>
              <a:t> はどのように違うのか？</a:t>
            </a:r>
            <a:r>
              <a:rPr lang="en-US" altLang="ja-JP" sz="2400" dirty="0" smtClean="0"/>
              <a:t>, </a:t>
            </a:r>
            <a:r>
              <a:rPr lang="ja-JP" altLang="en-US" sz="2400" dirty="0" smtClean="0"/>
              <a:t>かーねる・う</a:t>
            </a:r>
            <a:r>
              <a:rPr lang="ja-JP" altLang="en-US" sz="2400" dirty="0" err="1" smtClean="0"/>
              <a:t>゛い</a:t>
            </a:r>
            <a:r>
              <a:rPr lang="ja-JP" altLang="en-US" sz="2400" dirty="0" smtClean="0"/>
              <a:t>えむにっき</a:t>
            </a:r>
            <a:r>
              <a:rPr lang="en-US" altLang="ja-JP" sz="2400" dirty="0" smtClean="0"/>
              <a:t>, </a:t>
            </a:r>
          </a:p>
          <a:p>
            <a:pPr marL="0" indent="0">
              <a:buNone/>
            </a:pPr>
            <a:r>
              <a:rPr lang="en-US" altLang="ja-JP" sz="2400" dirty="0"/>
              <a:t>    </a:t>
            </a:r>
            <a:r>
              <a:rPr lang="en-US" altLang="ja-JP" sz="2400" dirty="0">
                <a:hlinkClick r:id="rId5"/>
              </a:rPr>
              <a:t>http://</a:t>
            </a:r>
            <a:r>
              <a:rPr lang="en-US" altLang="ja-JP" sz="2400" dirty="0" smtClean="0">
                <a:hlinkClick r:id="rId5"/>
              </a:rPr>
              <a:t>d.hatena.ne.jp/syuu1228/20130103/1357165915</a:t>
            </a:r>
            <a:endParaRPr lang="en-US" altLang="ja-JP" sz="2400" dirty="0" smtClean="0"/>
          </a:p>
        </p:txBody>
      </p:sp>
    </p:spTree>
    <p:extLst>
      <p:ext uri="{BB962C8B-B14F-4D97-AF65-F5344CB8AC3E}">
        <p14:creationId xmlns:p14="http://schemas.microsoft.com/office/powerpoint/2010/main" val="3440951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参考文献</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normAutofit/>
          </a:bodyPr>
          <a:lstStyle/>
          <a:p>
            <a:r>
              <a:rPr kumimoji="1" lang="ja-JP" altLang="en-US" sz="2400" dirty="0" smtClean="0"/>
              <a:t>「プライマリパーティション」と「拡張パーティション」の違い</a:t>
            </a:r>
            <a:r>
              <a:rPr kumimoji="1" lang="en-US" altLang="ja-JP" sz="2400" dirty="0" smtClean="0"/>
              <a:t>,</a:t>
            </a:r>
          </a:p>
          <a:p>
            <a:pPr marL="0" indent="0">
              <a:buNone/>
            </a:pPr>
            <a:r>
              <a:rPr lang="en-US" altLang="ja-JP" sz="2400" dirty="0" smtClean="0">
                <a:hlinkClick r:id="rId2"/>
              </a:rPr>
              <a:t>http</a:t>
            </a:r>
            <a:r>
              <a:rPr lang="en-US" altLang="ja-JP" sz="2400" dirty="0">
                <a:hlinkClick r:id="rId2"/>
              </a:rPr>
              <a:t>://</a:t>
            </a:r>
            <a:r>
              <a:rPr lang="en-US" altLang="ja-JP" sz="2400" dirty="0" smtClean="0">
                <a:hlinkClick r:id="rId2"/>
              </a:rPr>
              <a:t>pctrouble.lessismore.cc/extra/difference_partition.html</a:t>
            </a:r>
            <a:endParaRPr lang="en-US" altLang="ja-JP" sz="2400" dirty="0" smtClean="0"/>
          </a:p>
          <a:p>
            <a:pPr marL="0" indent="0">
              <a:buNone/>
            </a:pPr>
            <a:endParaRPr lang="en-US" altLang="ja-JP" sz="2400" dirty="0" smtClean="0"/>
          </a:p>
          <a:p>
            <a:pPr marL="0" indent="0">
              <a:buNone/>
            </a:pPr>
            <a:endParaRPr kumimoji="1" lang="en-US" altLang="ja-JP" sz="2400" dirty="0" smtClean="0"/>
          </a:p>
        </p:txBody>
      </p:sp>
    </p:spTree>
    <p:extLst>
      <p:ext uri="{BB962C8B-B14F-4D97-AF65-F5344CB8AC3E}">
        <p14:creationId xmlns:p14="http://schemas.microsoft.com/office/powerpoint/2010/main" val="3324857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18048"/>
            <a:ext cx="8229600" cy="1143000"/>
          </a:xfrm>
        </p:spPr>
        <p:txBody>
          <a:bodyPr>
            <a:normAutofit fontScale="90000"/>
          </a:bodyPr>
          <a:lstStyle/>
          <a:p>
            <a:r>
              <a:rPr kumimoji="1" lang="ja-JP" altLang="en-US" dirty="0" smtClean="0"/>
              <a:t>付録</a:t>
            </a:r>
            <a:r>
              <a:rPr kumimoji="1" lang="en-US" altLang="ja-JP" dirty="0" smtClean="0"/>
              <a:t>. BIOS </a:t>
            </a:r>
            <a:r>
              <a:rPr kumimoji="1" lang="ja-JP" altLang="en-US" dirty="0" smtClean="0"/>
              <a:t>時代の</a:t>
            </a:r>
            <a:r>
              <a:rPr kumimoji="1" lang="en-US" altLang="ja-JP" dirty="0" smtClean="0"/>
              <a:t/>
            </a:r>
            <a:br>
              <a:rPr kumimoji="1" lang="en-US" altLang="ja-JP" dirty="0" smtClean="0"/>
            </a:br>
            <a:r>
              <a:rPr kumimoji="1" lang="ja-JP" altLang="en-US" dirty="0" smtClean="0"/>
              <a:t>パーティション管理方式と起動手順</a:t>
            </a:r>
            <a:endParaRPr kumimoji="1" lang="ja-JP" altLang="en-US" dirty="0"/>
          </a:p>
        </p:txBody>
      </p:sp>
    </p:spTree>
    <p:extLst>
      <p:ext uri="{BB962C8B-B14F-4D97-AF65-F5344CB8AC3E}">
        <p14:creationId xmlns:p14="http://schemas.microsoft.com/office/powerpoint/2010/main" val="298552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BIOS</a:t>
            </a:r>
            <a:r>
              <a:rPr kumimoji="1" lang="ja-JP" altLang="en-US" dirty="0" smtClean="0"/>
              <a:t> の場合の</a:t>
            </a:r>
            <a:r>
              <a:rPr kumimoji="1" lang="en-US" altLang="ja-JP" dirty="0" smtClean="0"/>
              <a:t>OS</a:t>
            </a:r>
            <a:r>
              <a:rPr kumimoji="1" lang="ja-JP" altLang="en-US" dirty="0" smtClean="0"/>
              <a:t> 起動手順</a:t>
            </a:r>
            <a:endParaRPr kumimoji="1" lang="ja-JP" altLang="en-US" dirty="0"/>
          </a:p>
        </p:txBody>
      </p:sp>
      <p:sp>
        <p:nvSpPr>
          <p:cNvPr id="4" name="テキスト ボックス 4"/>
          <p:cNvSpPr>
            <a:spLocks noChangeArrowheads="1"/>
          </p:cNvSpPr>
          <p:nvPr/>
        </p:nvSpPr>
        <p:spPr bwMode="auto">
          <a:xfrm>
            <a:off x="3416300" y="1484784"/>
            <a:ext cx="2308225" cy="617538"/>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dirty="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5" name="テキスト ボックス 5"/>
          <p:cNvSpPr>
            <a:spLocks noChangeArrowheads="1"/>
          </p:cNvSpPr>
          <p:nvPr/>
        </p:nvSpPr>
        <p:spPr bwMode="auto">
          <a:xfrm>
            <a:off x="3760788" y="2698750"/>
            <a:ext cx="1584325" cy="461665"/>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en-US" altLang="ja-JP"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rPr>
              <a:t>BIOS</a:t>
            </a:r>
          </a:p>
        </p:txBody>
      </p:sp>
      <p:sp>
        <p:nvSpPr>
          <p:cNvPr id="6" name="テキスト ボックス 6"/>
          <p:cNvSpPr>
            <a:spLocks noChangeArrowheads="1"/>
          </p:cNvSpPr>
          <p:nvPr/>
        </p:nvSpPr>
        <p:spPr bwMode="auto">
          <a:xfrm>
            <a:off x="3760788" y="3789040"/>
            <a:ext cx="1584325" cy="523875"/>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en-US" altLang="ja-JP" sz="2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OS</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 </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7" name="テキスト ボックス 7"/>
          <p:cNvSpPr>
            <a:spLocks noChangeArrowheads="1"/>
          </p:cNvSpPr>
          <p:nvPr/>
        </p:nvSpPr>
        <p:spPr bwMode="auto">
          <a:xfrm>
            <a:off x="250825" y="5276528"/>
            <a:ext cx="2016125" cy="646112"/>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rPr>
              <a:t>アプリケーションソフトウェア</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A</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8" name="テキスト ボックス 8"/>
          <p:cNvSpPr>
            <a:spLocks noChangeArrowheads="1"/>
          </p:cNvSpPr>
          <p:nvPr/>
        </p:nvSpPr>
        <p:spPr bwMode="auto">
          <a:xfrm>
            <a:off x="2700338" y="5276528"/>
            <a:ext cx="2016125" cy="646112"/>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rPr>
              <a:t>アプリケーションソフトウェア</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B</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9" name="テキスト ボックス 15"/>
          <p:cNvSpPr>
            <a:spLocks noChangeArrowheads="1"/>
          </p:cNvSpPr>
          <p:nvPr/>
        </p:nvSpPr>
        <p:spPr bwMode="auto">
          <a:xfrm>
            <a:off x="5148263" y="5278115"/>
            <a:ext cx="2024062" cy="646113"/>
          </a:xfrm>
          <a:prstGeom prst="rect">
            <a:avLst/>
          </a:prstGeom>
          <a:solidFill>
            <a:srgbClr val="FFFFFF"/>
          </a:solidFill>
          <a:ln w="38100" cap="flat" cmpd="sng">
            <a:solidFill>
              <a:schemeClr val="accent1">
                <a:lumMod val="60000"/>
                <a:lumOff val="40000"/>
              </a:schemeClr>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rPr>
              <a:t>アプリケーションソフトウェア</a:t>
            </a:r>
            <a:r>
              <a:rPr kumimoji="0" lang="en-US" altLang="ja-JP" sz="18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C</a:t>
            </a:r>
            <a:endParaRPr kumimoji="0" lang="ja-JP" altLang="en-US" sz="1800" b="0" i="0" u="none" strike="noStrike" kern="0" cap="none" spc="0" normalizeH="0" baseline="0" noProof="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10" name="テキスト ボックス 16"/>
          <p:cNvSpPr>
            <a:spLocks noChangeArrowheads="1"/>
          </p:cNvSpPr>
          <p:nvPr/>
        </p:nvSpPr>
        <p:spPr bwMode="auto">
          <a:xfrm>
            <a:off x="7486885" y="5416227"/>
            <a:ext cx="169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kumimoji="0" lang="ja-JP" altLang="en-US" dirty="0" smtClean="0">
                <a:solidFill>
                  <a:srgbClr val="000000"/>
                </a:solidFill>
                <a:latin typeface="Arial Unicode MS" pitchFamily="50" charset="-128"/>
                <a:ea typeface="Arial Unicode MS" pitchFamily="50" charset="-128"/>
                <a:sym typeface="Arial Unicode MS" pitchFamily="50" charset="-128"/>
              </a:rPr>
              <a:t>・・・・・・</a:t>
            </a:r>
          </a:p>
        </p:txBody>
      </p:sp>
      <p:sp>
        <p:nvSpPr>
          <p:cNvPr id="11" name="下矢印 17"/>
          <p:cNvSpPr>
            <a:spLocks noChangeArrowheads="1"/>
          </p:cNvSpPr>
          <p:nvPr/>
        </p:nvSpPr>
        <p:spPr bwMode="auto">
          <a:xfrm>
            <a:off x="4084637" y="2190432"/>
            <a:ext cx="936625" cy="454819"/>
          </a:xfrm>
          <a:prstGeom prst="downArrow">
            <a:avLst>
              <a:gd name="adj1" fmla="val 50000"/>
              <a:gd name="adj2" fmla="val 50000"/>
            </a:avLst>
          </a:prstGeom>
          <a:solidFill>
            <a:srgbClr val="00B0F0"/>
          </a:solidFill>
          <a:ln w="38100" cap="flat" cmpd="sng">
            <a:solidFill>
              <a:schemeClr val="accent1">
                <a:lumMod val="60000"/>
                <a:lumOff val="40000"/>
              </a:schemeClr>
            </a:solidFill>
            <a:miter lim="800000"/>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ja-JP" altLang="ja-JP" sz="1800" b="0" i="0" u="none" strike="noStrike" kern="0" cap="none" spc="0" normalizeH="0" baseline="0" noProof="0" smtClean="0">
              <a:ln>
                <a:noFill/>
              </a:ln>
              <a:solidFill>
                <a:srgbClr val="FFFFFF"/>
              </a:solidFill>
              <a:effectLst/>
              <a:uLnTx/>
              <a:uFillTx/>
              <a:latin typeface="Arial Unicode MS" pitchFamily="50" charset="-128"/>
              <a:ea typeface="ＭＳ ゴシック" pitchFamily="49" charset="-128"/>
              <a:sym typeface="Arial Unicode MS" pitchFamily="50" charset="-128"/>
            </a:endParaRPr>
          </a:p>
        </p:txBody>
      </p:sp>
      <p:sp>
        <p:nvSpPr>
          <p:cNvPr id="12" name="下矢印 18"/>
          <p:cNvSpPr>
            <a:spLocks noChangeArrowheads="1"/>
          </p:cNvSpPr>
          <p:nvPr/>
        </p:nvSpPr>
        <p:spPr bwMode="auto">
          <a:xfrm>
            <a:off x="4074496" y="3304429"/>
            <a:ext cx="936625" cy="412603"/>
          </a:xfrm>
          <a:prstGeom prst="downArrow">
            <a:avLst>
              <a:gd name="adj1" fmla="val 50000"/>
              <a:gd name="adj2" fmla="val 50000"/>
            </a:avLst>
          </a:prstGeom>
          <a:solidFill>
            <a:srgbClr val="00B0F0"/>
          </a:solidFill>
          <a:ln w="38100" cap="flat" cmpd="sng">
            <a:solidFill>
              <a:schemeClr val="accent1">
                <a:lumMod val="60000"/>
                <a:lumOff val="40000"/>
              </a:schemeClr>
            </a:solidFill>
            <a:miter lim="800000"/>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ja-JP" altLang="ja-JP" sz="1800" b="0" i="0" u="none" strike="noStrike" kern="0" cap="none" spc="0" normalizeH="0" baseline="0" noProof="0" smtClean="0">
              <a:ln>
                <a:noFill/>
              </a:ln>
              <a:solidFill>
                <a:srgbClr val="FFFFFF"/>
              </a:solidFill>
              <a:effectLst/>
              <a:uLnTx/>
              <a:uFillTx/>
              <a:latin typeface="Arial Unicode MS" pitchFamily="50" charset="-128"/>
              <a:ea typeface="ＭＳ ゴシック" pitchFamily="49" charset="-128"/>
              <a:sym typeface="Arial Unicode MS" pitchFamily="50" charset="-128"/>
            </a:endParaRPr>
          </a:p>
        </p:txBody>
      </p:sp>
      <p:cxnSp>
        <p:nvCxnSpPr>
          <p:cNvPr id="13" name="直線矢印コネクタ 23"/>
          <p:cNvCxnSpPr>
            <a:cxnSpLocks noChangeShapeType="1"/>
            <a:stCxn id="7" idx="0"/>
            <a:endCxn id="6" idx="2"/>
          </p:cNvCxnSpPr>
          <p:nvPr/>
        </p:nvCxnSpPr>
        <p:spPr bwMode="auto">
          <a:xfrm flipV="1">
            <a:off x="1260475" y="4312915"/>
            <a:ext cx="3292475" cy="963613"/>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4" name="直線矢印コネクタ 26"/>
          <p:cNvCxnSpPr>
            <a:cxnSpLocks noChangeShapeType="1"/>
            <a:stCxn id="8" idx="0"/>
            <a:endCxn id="6" idx="2"/>
          </p:cNvCxnSpPr>
          <p:nvPr/>
        </p:nvCxnSpPr>
        <p:spPr bwMode="auto">
          <a:xfrm flipV="1">
            <a:off x="3708400" y="4312915"/>
            <a:ext cx="844550" cy="963613"/>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5" name="直線矢印コネクタ 29"/>
          <p:cNvCxnSpPr>
            <a:cxnSpLocks noChangeShapeType="1"/>
            <a:stCxn id="9" idx="0"/>
            <a:endCxn id="6" idx="2"/>
          </p:cNvCxnSpPr>
          <p:nvPr/>
        </p:nvCxnSpPr>
        <p:spPr bwMode="auto">
          <a:xfrm flipH="1" flipV="1">
            <a:off x="4552950" y="4312915"/>
            <a:ext cx="1606550" cy="965200"/>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cxnSp>
        <p:nvCxnSpPr>
          <p:cNvPr id="16" name="直線矢印コネクタ 38"/>
          <p:cNvCxnSpPr>
            <a:cxnSpLocks noChangeShapeType="1"/>
            <a:endCxn id="6" idx="2"/>
          </p:cNvCxnSpPr>
          <p:nvPr/>
        </p:nvCxnSpPr>
        <p:spPr bwMode="auto">
          <a:xfrm flipH="1" flipV="1">
            <a:off x="4552950" y="4312915"/>
            <a:ext cx="3744913" cy="954088"/>
          </a:xfrm>
          <a:prstGeom prst="straightConnector1">
            <a:avLst/>
          </a:prstGeom>
          <a:noFill/>
          <a:ln w="38100" cap="rnd" cmpd="sng">
            <a:solidFill>
              <a:schemeClr val="accent1">
                <a:lumMod val="60000"/>
                <a:lumOff val="40000"/>
              </a:schemeClr>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2104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BIOS</a:t>
            </a:r>
            <a:r>
              <a:rPr kumimoji="1" lang="ja-JP" altLang="en-US" dirty="0" smtClean="0"/>
              <a:t> 環境におけるパーティション構造</a:t>
            </a:r>
            <a:endParaRPr kumimoji="1" lang="ja-JP" altLang="en-US" dirty="0"/>
          </a:p>
        </p:txBody>
      </p:sp>
      <p:sp>
        <p:nvSpPr>
          <p:cNvPr id="3" name="コンテンツ プレースホルダー 2"/>
          <p:cNvSpPr>
            <a:spLocks noGrp="1"/>
          </p:cNvSpPr>
          <p:nvPr>
            <p:ph idx="1"/>
          </p:nvPr>
        </p:nvSpPr>
        <p:spPr>
          <a:xfrm>
            <a:off x="3275856" y="1600200"/>
            <a:ext cx="5410944" cy="4525963"/>
          </a:xfrm>
        </p:spPr>
        <p:txBody>
          <a:bodyPr>
            <a:normAutofit/>
          </a:bodyPr>
          <a:lstStyle/>
          <a:p>
            <a:r>
              <a:rPr kumimoji="1" lang="ja-JP" altLang="en-US" dirty="0" smtClean="0"/>
              <a:t>構成</a:t>
            </a:r>
            <a:endParaRPr kumimoji="1" lang="en-US" altLang="ja-JP" dirty="0" smtClean="0"/>
          </a:p>
          <a:p>
            <a:pPr lvl="1"/>
            <a:r>
              <a:rPr kumimoji="1" lang="en-US" altLang="ja-JP" dirty="0" smtClean="0"/>
              <a:t>MBR</a:t>
            </a:r>
          </a:p>
          <a:p>
            <a:pPr lvl="1"/>
            <a:r>
              <a:rPr kumimoji="1" lang="ja-JP" altLang="en-US" dirty="0" smtClean="0"/>
              <a:t>パーティション</a:t>
            </a:r>
            <a:endParaRPr kumimoji="1" lang="en-US" altLang="ja-JP" dirty="0" smtClean="0"/>
          </a:p>
          <a:p>
            <a:r>
              <a:rPr lang="en-US" altLang="ja-JP" dirty="0" smtClean="0"/>
              <a:t>MBR</a:t>
            </a:r>
            <a:r>
              <a:rPr lang="ja-JP" altLang="en-US" dirty="0" smtClean="0"/>
              <a:t> の中身</a:t>
            </a:r>
            <a:endParaRPr lang="en-US" altLang="ja-JP" dirty="0"/>
          </a:p>
          <a:p>
            <a:pPr lvl="1"/>
            <a:r>
              <a:rPr lang="ja-JP" altLang="en-US" dirty="0" smtClean="0"/>
              <a:t>パーティションテーブル</a:t>
            </a:r>
            <a:endParaRPr lang="en-US" altLang="ja-JP" dirty="0" smtClean="0"/>
          </a:p>
          <a:p>
            <a:pPr lvl="2"/>
            <a:r>
              <a:rPr lang="ja-JP" altLang="en-US" dirty="0" smtClean="0"/>
              <a:t>パーティション情報の保持</a:t>
            </a:r>
            <a:endParaRPr lang="en-US" altLang="ja-JP" dirty="0" smtClean="0"/>
          </a:p>
          <a:p>
            <a:pPr lvl="1"/>
            <a:r>
              <a:rPr kumimoji="1" lang="ja-JP" altLang="en-US" dirty="0" smtClean="0"/>
              <a:t>ブートローダ</a:t>
            </a:r>
            <a:endParaRPr kumimoji="1" lang="en-US" altLang="ja-JP" dirty="0" smtClean="0"/>
          </a:p>
          <a:p>
            <a:pPr lvl="2"/>
            <a:r>
              <a:rPr lang="en-US" altLang="ja-JP" dirty="0" smtClean="0"/>
              <a:t>OS</a:t>
            </a:r>
            <a:r>
              <a:rPr lang="ja-JP" altLang="en-US" dirty="0" smtClean="0"/>
              <a:t> ローダの読み込み</a:t>
            </a:r>
            <a:endParaRPr kumimoji="1" lang="en-US" altLang="ja-JP" dirty="0" smtClean="0"/>
          </a:p>
        </p:txBody>
      </p:sp>
      <p:grpSp>
        <p:nvGrpSpPr>
          <p:cNvPr id="4" name="グループ化 3"/>
          <p:cNvGrpSpPr/>
          <p:nvPr/>
        </p:nvGrpSpPr>
        <p:grpSpPr>
          <a:xfrm>
            <a:off x="453202" y="1844824"/>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4</a:t>
              </a: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a:t>
              </a:r>
              <a:endParaRPr kumimoji="1" lang="ja-JP" altLang="en-US"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a:t>
              </a:r>
              <a:endParaRPr kumimoji="1" lang="ja-JP" altLang="en-US"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パーティション</a:t>
              </a:r>
              <a:r>
                <a:rPr kumimoji="1" lang="ja-JP" altLang="en-US" dirty="0" smtClean="0">
                  <a:solidFill>
                    <a:schemeClr val="tx1"/>
                  </a:solidFill>
                </a:rPr>
                <a:t> </a:t>
              </a:r>
              <a:r>
                <a:rPr kumimoji="1" lang="en-US" altLang="ja-JP" dirty="0" smtClean="0">
                  <a:solidFill>
                    <a:schemeClr val="tx1"/>
                  </a:solidFill>
                </a:rPr>
                <a:t>1</a:t>
              </a:r>
              <a:endParaRPr kumimoji="1" lang="ja-JP" altLang="en-US" dirty="0">
                <a:solidFill>
                  <a:schemeClr val="tx1"/>
                </a:solidFill>
              </a:endParaRPr>
            </a:p>
          </p:txBody>
        </p:sp>
      </p:grpSp>
      <p:sp>
        <p:nvSpPr>
          <p:cNvPr id="9" name="テキスト ボックス 8"/>
          <p:cNvSpPr txBox="1"/>
          <p:nvPr/>
        </p:nvSpPr>
        <p:spPr>
          <a:xfrm>
            <a:off x="1026916" y="5877272"/>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10" name="円柱 9"/>
          <p:cNvSpPr/>
          <p:nvPr/>
        </p:nvSpPr>
        <p:spPr>
          <a:xfrm>
            <a:off x="453202" y="1564246"/>
            <a:ext cx="2376264" cy="602568"/>
          </a:xfrm>
          <a:prstGeom prst="can">
            <a:avLst>
              <a:gd name="adj" fmla="val 313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MBR</a:t>
            </a:r>
            <a:endParaRPr kumimoji="1" lang="ja-JP" altLang="en-US" dirty="0">
              <a:solidFill>
                <a:schemeClr val="tx1"/>
              </a:solidFill>
            </a:endParaRPr>
          </a:p>
        </p:txBody>
      </p:sp>
    </p:spTree>
    <p:extLst>
      <p:ext uri="{BB962C8B-B14F-4D97-AF65-F5344CB8AC3E}">
        <p14:creationId xmlns:p14="http://schemas.microsoft.com/office/powerpoint/2010/main" val="28019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パーティションの区別</a:t>
            </a:r>
            <a:endParaRPr kumimoji="1" lang="ja-JP" altLang="en-US" dirty="0"/>
          </a:p>
        </p:txBody>
      </p:sp>
      <p:sp>
        <p:nvSpPr>
          <p:cNvPr id="3" name="コンテンツ プレースホルダー 2"/>
          <p:cNvSpPr>
            <a:spLocks noGrp="1"/>
          </p:cNvSpPr>
          <p:nvPr>
            <p:ph idx="1"/>
          </p:nvPr>
        </p:nvSpPr>
        <p:spPr>
          <a:xfrm>
            <a:off x="3347864" y="1600200"/>
            <a:ext cx="5338936" cy="4525963"/>
          </a:xfrm>
        </p:spPr>
        <p:txBody>
          <a:bodyPr>
            <a:normAutofit/>
          </a:bodyPr>
          <a:lstStyle/>
          <a:p>
            <a:r>
              <a:rPr kumimoji="1" lang="ja-JP" altLang="en-US" dirty="0" smtClean="0"/>
              <a:t>基本パーティション</a:t>
            </a:r>
            <a:endParaRPr kumimoji="1" lang="en-US" altLang="ja-JP" dirty="0" smtClean="0"/>
          </a:p>
          <a:p>
            <a:r>
              <a:rPr lang="ja-JP" altLang="en-US" dirty="0"/>
              <a:t>拡張</a:t>
            </a:r>
            <a:r>
              <a:rPr lang="ja-JP" altLang="en-US" dirty="0" smtClean="0"/>
              <a:t>パーティション</a:t>
            </a:r>
            <a:endParaRPr lang="en-US" altLang="ja-JP" dirty="0" smtClean="0"/>
          </a:p>
          <a:p>
            <a:r>
              <a:rPr kumimoji="1" lang="ja-JP" altLang="en-US" dirty="0" smtClean="0"/>
              <a:t>論理パーティション</a:t>
            </a:r>
            <a:endParaRPr kumimoji="1" lang="en-US" altLang="ja-JP" dirty="0" smtClean="0"/>
          </a:p>
        </p:txBody>
      </p:sp>
      <p:grpSp>
        <p:nvGrpSpPr>
          <p:cNvPr id="4" name="グループ化 3"/>
          <p:cNvGrpSpPr/>
          <p:nvPr/>
        </p:nvGrpSpPr>
        <p:grpSpPr>
          <a:xfrm>
            <a:off x="453202" y="1844824"/>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4</a:t>
              </a: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3</a:t>
              </a:r>
              <a:endParaRPr kumimoji="1" lang="ja-JP" altLang="en-US"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2</a:t>
              </a:r>
              <a:endParaRPr kumimoji="1" lang="ja-JP" altLang="en-US"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 </a:t>
              </a:r>
              <a:r>
                <a:rPr kumimoji="1" lang="en-US" altLang="ja-JP" dirty="0" smtClean="0">
                  <a:solidFill>
                    <a:schemeClr val="tx1"/>
                  </a:solidFill>
                </a:rPr>
                <a:t>1</a:t>
              </a:r>
              <a:endParaRPr kumimoji="1" lang="ja-JP" altLang="en-US" dirty="0">
                <a:solidFill>
                  <a:schemeClr val="tx1"/>
                </a:solidFill>
              </a:endParaRPr>
            </a:p>
          </p:txBody>
        </p:sp>
      </p:grpSp>
      <p:sp>
        <p:nvSpPr>
          <p:cNvPr id="10" name="テキスト ボックス 9"/>
          <p:cNvSpPr txBox="1"/>
          <p:nvPr/>
        </p:nvSpPr>
        <p:spPr>
          <a:xfrm>
            <a:off x="1026916" y="5877272"/>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11" name="円柱 10"/>
          <p:cNvSpPr/>
          <p:nvPr/>
        </p:nvSpPr>
        <p:spPr>
          <a:xfrm>
            <a:off x="453202" y="1564246"/>
            <a:ext cx="2376264" cy="602568"/>
          </a:xfrm>
          <a:prstGeom prst="can">
            <a:avLst>
              <a:gd name="adj" fmla="val 313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MBR</a:t>
            </a:r>
            <a:endParaRPr kumimoji="1" lang="ja-JP" altLang="en-US" dirty="0">
              <a:solidFill>
                <a:schemeClr val="tx1"/>
              </a:solidFill>
            </a:endParaRPr>
          </a:p>
        </p:txBody>
      </p:sp>
    </p:spTree>
    <p:extLst>
      <p:ext uri="{BB962C8B-B14F-4D97-AF65-F5344CB8AC3E}">
        <p14:creationId xmlns:p14="http://schemas.microsoft.com/office/powerpoint/2010/main" val="4591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基本パーティション</a:t>
            </a:r>
            <a:r>
              <a:rPr kumimoji="1" lang="en-US" altLang="ja-JP" dirty="0" smtClean="0"/>
              <a:t>(Primary partition)</a:t>
            </a:r>
            <a:endParaRPr kumimoji="1" lang="ja-JP" altLang="en-US" dirty="0"/>
          </a:p>
        </p:txBody>
      </p:sp>
      <p:sp>
        <p:nvSpPr>
          <p:cNvPr id="3" name="コンテンツ プレースホルダー 2"/>
          <p:cNvSpPr>
            <a:spLocks noGrp="1"/>
          </p:cNvSpPr>
          <p:nvPr>
            <p:ph idx="1"/>
          </p:nvPr>
        </p:nvSpPr>
        <p:spPr>
          <a:xfrm>
            <a:off x="3131840" y="1600200"/>
            <a:ext cx="5760640" cy="4525963"/>
          </a:xfrm>
        </p:spPr>
        <p:txBody>
          <a:bodyPr>
            <a:normAutofit/>
          </a:bodyPr>
          <a:lstStyle/>
          <a:p>
            <a:r>
              <a:rPr kumimoji="1" lang="ja-JP" altLang="en-US" dirty="0" smtClean="0"/>
              <a:t>最大</a:t>
            </a:r>
            <a:r>
              <a:rPr kumimoji="1" lang="en-US" altLang="ja-JP" dirty="0" smtClean="0"/>
              <a:t>4</a:t>
            </a:r>
            <a:r>
              <a:rPr kumimoji="1" lang="ja-JP" altLang="en-US" dirty="0" smtClean="0"/>
              <a:t> </a:t>
            </a:r>
            <a:r>
              <a:rPr kumimoji="1" lang="ja-JP" altLang="en-US" dirty="0" err="1" smtClean="0"/>
              <a:t>つまで</a:t>
            </a:r>
            <a:r>
              <a:rPr lang="ja-JP" altLang="en-US" dirty="0"/>
              <a:t>作成</a:t>
            </a:r>
            <a:r>
              <a:rPr kumimoji="1" lang="ja-JP" altLang="en-US" dirty="0" smtClean="0"/>
              <a:t>可</a:t>
            </a:r>
            <a:endParaRPr lang="en-US" altLang="ja-JP" dirty="0" smtClean="0"/>
          </a:p>
          <a:p>
            <a:r>
              <a:rPr lang="en-US" altLang="ja-JP" dirty="0" smtClean="0"/>
              <a:t>5 </a:t>
            </a:r>
            <a:r>
              <a:rPr lang="ja-JP" altLang="en-US" dirty="0" smtClean="0"/>
              <a:t>つ以上のパーティションを作成する場合</a:t>
            </a:r>
            <a:endParaRPr lang="en-US" altLang="ja-JP" dirty="0" smtClean="0"/>
          </a:p>
          <a:p>
            <a:pPr marL="457200" lvl="1" indent="0">
              <a:buNone/>
            </a:pPr>
            <a:r>
              <a:rPr kumimoji="1" lang="en-US" altLang="ja-JP" dirty="0" smtClean="0"/>
              <a:t>=&gt;</a:t>
            </a:r>
            <a:r>
              <a:rPr kumimoji="1" lang="ja-JP" altLang="en-US" dirty="0" smtClean="0"/>
              <a:t> </a:t>
            </a:r>
            <a:r>
              <a:rPr kumimoji="1" lang="ja-JP" altLang="en-US" b="1" dirty="0" smtClean="0">
                <a:solidFill>
                  <a:srgbClr val="FF0000"/>
                </a:solidFill>
              </a:rPr>
              <a:t>拡張パーティション</a:t>
            </a:r>
            <a:endParaRPr kumimoji="1" lang="en-US" altLang="ja-JP" b="1" dirty="0" smtClean="0">
              <a:solidFill>
                <a:srgbClr val="FF0000"/>
              </a:solidFill>
            </a:endParaRPr>
          </a:p>
        </p:txBody>
      </p:sp>
      <p:grpSp>
        <p:nvGrpSpPr>
          <p:cNvPr id="4" name="グループ化 3"/>
          <p:cNvGrpSpPr/>
          <p:nvPr/>
        </p:nvGrpSpPr>
        <p:grpSpPr>
          <a:xfrm>
            <a:off x="453202" y="1844824"/>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4</a:t>
              </a: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3</a:t>
              </a:r>
              <a:endParaRPr kumimoji="1" lang="ja-JP" altLang="en-US"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2</a:t>
              </a:r>
              <a:endParaRPr kumimoji="1" lang="ja-JP" altLang="en-US"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1</a:t>
              </a:r>
              <a:endParaRPr kumimoji="1" lang="ja-JP" altLang="en-US" dirty="0">
                <a:solidFill>
                  <a:schemeClr val="tx1"/>
                </a:solidFill>
              </a:endParaRPr>
            </a:p>
          </p:txBody>
        </p:sp>
      </p:grpSp>
      <p:sp>
        <p:nvSpPr>
          <p:cNvPr id="10" name="テキスト ボックス 9"/>
          <p:cNvSpPr txBox="1"/>
          <p:nvPr/>
        </p:nvSpPr>
        <p:spPr>
          <a:xfrm>
            <a:off x="1026916" y="5877272"/>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11" name="円柱 10"/>
          <p:cNvSpPr/>
          <p:nvPr/>
        </p:nvSpPr>
        <p:spPr>
          <a:xfrm>
            <a:off x="453202" y="1564246"/>
            <a:ext cx="2376264" cy="602568"/>
          </a:xfrm>
          <a:prstGeom prst="can">
            <a:avLst>
              <a:gd name="adj" fmla="val 313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MBR</a:t>
            </a:r>
            <a:endParaRPr kumimoji="1" lang="ja-JP" altLang="en-US" dirty="0">
              <a:solidFill>
                <a:schemeClr val="tx1"/>
              </a:solidFill>
            </a:endParaRPr>
          </a:p>
        </p:txBody>
      </p:sp>
    </p:spTree>
    <p:extLst>
      <p:ext uri="{BB962C8B-B14F-4D97-AF65-F5344CB8AC3E}">
        <p14:creationId xmlns:p14="http://schemas.microsoft.com/office/powerpoint/2010/main" val="131429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t>OS</a:t>
            </a:r>
            <a:r>
              <a:rPr lang="ja-JP" altLang="en-US" dirty="0" smtClean="0"/>
              <a:t> 起動の一連の流れ</a:t>
            </a:r>
            <a:endParaRPr kumimoji="1" lang="ja-JP" altLang="en-US" dirty="0"/>
          </a:p>
        </p:txBody>
      </p:sp>
      <p:sp>
        <p:nvSpPr>
          <p:cNvPr id="25" name="テキスト ボックス 4"/>
          <p:cNvSpPr>
            <a:spLocks noChangeArrowheads="1"/>
          </p:cNvSpPr>
          <p:nvPr/>
        </p:nvSpPr>
        <p:spPr bwMode="auto">
          <a:xfrm>
            <a:off x="4014454" y="681761"/>
            <a:ext cx="2308225" cy="584775"/>
          </a:xfrm>
          <a:prstGeom prst="rect">
            <a:avLst/>
          </a:prstGeom>
          <a:solidFill>
            <a:srgbClr val="FF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3200">
                <a:solidFill>
                  <a:srgbClr val="000000"/>
                </a:solidFill>
                <a:latin typeface="+mn-ea"/>
                <a:ea typeface="+mn-ea"/>
                <a:cs typeface="Arial Unicode MS" panose="020B0604020202020204" pitchFamily="50" charset="-128"/>
                <a:sym typeface="Arial Unicode MS" panose="020B0604020202020204" pitchFamily="50" charset="-128"/>
              </a:rPr>
              <a:t>主電源投入</a:t>
            </a:r>
          </a:p>
        </p:txBody>
      </p:sp>
      <p:sp>
        <p:nvSpPr>
          <p:cNvPr id="26" name="テキスト ボックス 5"/>
          <p:cNvSpPr>
            <a:spLocks noChangeArrowheads="1"/>
          </p:cNvSpPr>
          <p:nvPr/>
        </p:nvSpPr>
        <p:spPr bwMode="auto">
          <a:xfrm>
            <a:off x="3766804" y="1894611"/>
            <a:ext cx="2806700" cy="523220"/>
          </a:xfrm>
          <a:prstGeom prst="rect">
            <a:avLst/>
          </a:prstGeom>
          <a:solidFill>
            <a:srgbClr val="FFFFFF"/>
          </a:solidFill>
          <a:ln w="38100">
            <a:solidFill>
              <a:srgbClr val="FFD25D"/>
            </a:solidFill>
            <a:miter lim="800000"/>
            <a:headEnd/>
            <a:tailEnd/>
          </a:ln>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en-US" altLang="ja-JP" sz="2800" dirty="0" smtClean="0">
                <a:solidFill>
                  <a:srgbClr val="FF0000"/>
                </a:solidFill>
                <a:latin typeface="+mn-ea"/>
                <a:ea typeface="+mn-ea"/>
                <a:cs typeface="Arial Unicode MS" panose="020B0604020202020204" pitchFamily="50" charset="-128"/>
                <a:sym typeface="Arial Unicode MS" panose="020B0604020202020204" pitchFamily="50" charset="-128"/>
              </a:rPr>
              <a:t>UEFI</a:t>
            </a:r>
            <a:endParaRPr kumimoji="0" lang="en-US" altLang="ja-JP" sz="2800" dirty="0">
              <a:solidFill>
                <a:srgbClr val="FF0000"/>
              </a:solidFill>
              <a:latin typeface="+mn-ea"/>
              <a:ea typeface="+mn-ea"/>
              <a:cs typeface="Arial Unicode MS" panose="020B0604020202020204" pitchFamily="50" charset="-128"/>
              <a:sym typeface="Arial Unicode MS" panose="020B0604020202020204" pitchFamily="50" charset="-128"/>
            </a:endParaRPr>
          </a:p>
        </p:txBody>
      </p:sp>
      <p:sp>
        <p:nvSpPr>
          <p:cNvPr id="34" name="下矢印 17"/>
          <p:cNvSpPr>
            <a:spLocks noChangeArrowheads="1"/>
          </p:cNvSpPr>
          <p:nvPr/>
        </p:nvSpPr>
        <p:spPr bwMode="auto">
          <a:xfrm>
            <a:off x="4682792" y="1386611"/>
            <a:ext cx="936625" cy="455612"/>
          </a:xfrm>
          <a:prstGeom prst="downArrow">
            <a:avLst>
              <a:gd name="adj1" fmla="val 50000"/>
              <a:gd name="adj2" fmla="val 50000"/>
            </a:avLst>
          </a:prstGeom>
          <a:solidFill>
            <a:srgbClr val="FFFF00"/>
          </a:solidFill>
          <a:ln w="38100">
            <a:solidFill>
              <a:schemeClr val="tx1"/>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n-ea"/>
              <a:ea typeface="+mn-ea"/>
              <a:cs typeface="Arial Unicode MS" panose="020B0604020202020204" pitchFamily="50" charset="-128"/>
              <a:sym typeface="Arial Unicode MS" panose="020B0604020202020204" pitchFamily="50" charset="-128"/>
            </a:endParaRPr>
          </a:p>
        </p:txBody>
      </p:sp>
      <p:sp>
        <p:nvSpPr>
          <p:cNvPr id="35" name="下矢印 18"/>
          <p:cNvSpPr>
            <a:spLocks noChangeArrowheads="1"/>
          </p:cNvSpPr>
          <p:nvPr/>
        </p:nvSpPr>
        <p:spPr bwMode="auto">
          <a:xfrm>
            <a:off x="4673267" y="2501036"/>
            <a:ext cx="936625" cy="412750"/>
          </a:xfrm>
          <a:prstGeom prst="downArrow">
            <a:avLst>
              <a:gd name="adj1" fmla="val 50000"/>
              <a:gd name="adj2" fmla="val 50000"/>
            </a:avLst>
          </a:prstGeom>
          <a:solidFill>
            <a:srgbClr val="FFFF00"/>
          </a:solidFill>
          <a:ln w="38100">
            <a:solidFill>
              <a:schemeClr val="tx1"/>
            </a:solidFill>
            <a:miter lim="800000"/>
            <a:headEnd/>
            <a:tailEnd/>
          </a:ln>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FFFF"/>
              </a:solidFill>
              <a:latin typeface="+mn-ea"/>
              <a:ea typeface="+mn-ea"/>
              <a:cs typeface="Arial Unicode MS" panose="020B0604020202020204" pitchFamily="50" charset="-128"/>
              <a:sym typeface="Arial Unicode MS" panose="020B0604020202020204" pitchFamily="50" charset="-128"/>
            </a:endParaRPr>
          </a:p>
        </p:txBody>
      </p:sp>
      <p:sp>
        <p:nvSpPr>
          <p:cNvPr id="36" name="四角形吹き出し 16"/>
          <p:cNvSpPr>
            <a:spLocks noChangeArrowheads="1"/>
          </p:cNvSpPr>
          <p:nvPr/>
        </p:nvSpPr>
        <p:spPr bwMode="auto">
          <a:xfrm>
            <a:off x="36511" y="834967"/>
            <a:ext cx="3441731" cy="1924690"/>
          </a:xfrm>
          <a:prstGeom prst="wedgeRectCallout">
            <a:avLst>
              <a:gd name="adj1" fmla="val 58697"/>
              <a:gd name="adj2" fmla="val 17191"/>
            </a:avLst>
          </a:prstGeom>
          <a:solidFill>
            <a:srgbClr val="FFFF00"/>
          </a:solidFill>
          <a:ln w="25400">
            <a:solidFill>
              <a:srgbClr val="B07E00"/>
            </a:solidFill>
            <a:miter lim="800000"/>
            <a:headEnd/>
            <a:tailEnd/>
          </a:ln>
        </p:spPr>
        <p:txBody>
          <a:bodyPr anchor="ctr"/>
          <a:lstStyle>
            <a:lvl1pPr marL="342900" indent="-250825">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81050" indent="-34290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eaLnBrk="1" hangingPunct="1">
              <a:lnSpc>
                <a:spcPct val="100000"/>
              </a:lnSpc>
              <a:spcBef>
                <a:spcPct val="0"/>
              </a:spcBef>
              <a:spcAft>
                <a:spcPct val="0"/>
              </a:spcAft>
              <a:buClr>
                <a:schemeClr val="accent2"/>
              </a:buClr>
              <a:buSzPct val="90000"/>
              <a:buFont typeface="Wingdings" panose="05000000000000000000" pitchFamily="2" charset="2"/>
              <a:buChar char="§"/>
            </a:pPr>
            <a:r>
              <a:rPr kumimoji="0" lang="en-US" altLang="ja-JP" sz="2400" b="1" dirty="0" smtClean="0">
                <a:solidFill>
                  <a:schemeClr val="tx1"/>
                </a:solidFill>
                <a:latin typeface="+mn-ea"/>
                <a:ea typeface="+mn-ea"/>
                <a:sym typeface="Corbel" panose="020B0503020204020204" pitchFamily="34" charset="0"/>
              </a:rPr>
              <a:t>POST</a:t>
            </a:r>
            <a:r>
              <a:rPr kumimoji="0" lang="ja-JP" altLang="en-US" sz="2400" b="1" dirty="0" smtClean="0">
                <a:solidFill>
                  <a:schemeClr val="tx1"/>
                </a:solidFill>
                <a:latin typeface="+mn-ea"/>
                <a:ea typeface="+mn-ea"/>
                <a:sym typeface="Corbel" panose="020B0503020204020204" pitchFamily="34" charset="0"/>
              </a:rPr>
              <a:t> </a:t>
            </a:r>
            <a:r>
              <a:rPr kumimoji="0" lang="ja-JP" altLang="en-US" sz="2400" b="1" dirty="0">
                <a:solidFill>
                  <a:schemeClr val="tx1"/>
                </a:solidFill>
                <a:latin typeface="+mn-ea"/>
                <a:ea typeface="+mn-ea"/>
                <a:sym typeface="Corbel" panose="020B0503020204020204" pitchFamily="34" charset="0"/>
              </a:rPr>
              <a:t>の</a:t>
            </a:r>
            <a:r>
              <a:rPr kumimoji="0" lang="ja-JP" altLang="en-US" sz="2400" b="1" dirty="0" smtClean="0">
                <a:solidFill>
                  <a:schemeClr val="tx1"/>
                </a:solidFill>
                <a:latin typeface="+mn-ea"/>
                <a:ea typeface="+mn-ea"/>
                <a:sym typeface="Corbel" panose="020B0503020204020204" pitchFamily="34" charset="0"/>
              </a:rPr>
              <a:t>実行</a:t>
            </a:r>
            <a:r>
              <a:rPr kumimoji="0" lang="en-US" altLang="ja-JP" sz="2400" b="1" dirty="0" smtClean="0">
                <a:solidFill>
                  <a:schemeClr val="tx1"/>
                </a:solidFill>
                <a:latin typeface="+mn-ea"/>
                <a:ea typeface="+mn-ea"/>
                <a:sym typeface="Corbel" panose="020B0503020204020204" pitchFamily="34" charset="0"/>
              </a:rPr>
              <a:t>(</a:t>
            </a:r>
            <a:r>
              <a:rPr kumimoji="0" lang="ja-JP" altLang="en-US" sz="2400" b="1" dirty="0" smtClean="0">
                <a:solidFill>
                  <a:schemeClr val="tx1"/>
                </a:solidFill>
                <a:latin typeface="+mn-ea"/>
                <a:ea typeface="+mn-ea"/>
                <a:sym typeface="Corbel" panose="020B0503020204020204" pitchFamily="34" charset="0"/>
              </a:rPr>
              <a:t>第６回</a:t>
            </a:r>
            <a:r>
              <a:rPr kumimoji="0" lang="en-US" altLang="ja-JP" sz="2400" b="1" dirty="0" smtClean="0">
                <a:solidFill>
                  <a:schemeClr val="tx1"/>
                </a:solidFill>
                <a:latin typeface="+mn-ea"/>
                <a:ea typeface="+mn-ea"/>
                <a:sym typeface="Corbel" panose="020B0503020204020204" pitchFamily="34" charset="0"/>
              </a:rPr>
              <a:t>)</a:t>
            </a:r>
          </a:p>
          <a:p>
            <a:pPr eaLnBrk="1" hangingPunct="1">
              <a:lnSpc>
                <a:spcPct val="100000"/>
              </a:lnSpc>
              <a:spcBef>
                <a:spcPct val="0"/>
              </a:spcBef>
              <a:spcAft>
                <a:spcPct val="0"/>
              </a:spcAft>
              <a:buClr>
                <a:schemeClr val="accent2"/>
              </a:buClr>
              <a:buSzPct val="90000"/>
              <a:buFont typeface="Wingdings" panose="05000000000000000000" pitchFamily="2" charset="2"/>
              <a:buChar char="§"/>
            </a:pPr>
            <a:r>
              <a:rPr kumimoji="0" lang="en-US" altLang="ja-JP" sz="2400" b="1" dirty="0" smtClean="0">
                <a:solidFill>
                  <a:schemeClr val="tx1"/>
                </a:solidFill>
                <a:latin typeface="+mn-ea"/>
                <a:ea typeface="+mn-ea"/>
                <a:sym typeface="Corbel" panose="020B0503020204020204" pitchFamily="34" charset="0"/>
              </a:rPr>
              <a:t>OS</a:t>
            </a:r>
            <a:r>
              <a:rPr kumimoji="0" lang="ja-JP" altLang="en-US" sz="2400" b="1" dirty="0" smtClean="0">
                <a:solidFill>
                  <a:schemeClr val="tx1"/>
                </a:solidFill>
                <a:latin typeface="+mn-ea"/>
                <a:ea typeface="+mn-ea"/>
                <a:sym typeface="Corbel" panose="020B0503020204020204" pitchFamily="34" charset="0"/>
              </a:rPr>
              <a:t> </a:t>
            </a:r>
            <a:r>
              <a:rPr kumimoji="0" lang="ja-JP" altLang="en-US" sz="2400" b="1" dirty="0">
                <a:solidFill>
                  <a:schemeClr val="tx1"/>
                </a:solidFill>
                <a:latin typeface="+mn-ea"/>
                <a:ea typeface="+mn-ea"/>
                <a:sym typeface="Corbel" panose="020B0503020204020204" pitchFamily="34" charset="0"/>
              </a:rPr>
              <a:t>起動プログラムの</a:t>
            </a:r>
            <a:r>
              <a:rPr kumimoji="0" lang="ja-JP" altLang="en-US" sz="2400" b="1" dirty="0" smtClean="0">
                <a:solidFill>
                  <a:schemeClr val="tx1"/>
                </a:solidFill>
                <a:latin typeface="+mn-ea"/>
                <a:ea typeface="+mn-ea"/>
                <a:sym typeface="Corbel" panose="020B0503020204020204" pitchFamily="34" charset="0"/>
              </a:rPr>
              <a:t>呼び出し</a:t>
            </a:r>
            <a:endParaRPr kumimoji="0" lang="ja-JP" altLang="en-US" sz="2400" b="1" dirty="0">
              <a:solidFill>
                <a:schemeClr val="tx1"/>
              </a:solidFill>
              <a:latin typeface="+mn-ea"/>
              <a:ea typeface="+mn-ea"/>
              <a:sym typeface="Corbel" panose="020B0503020204020204" pitchFamily="34" charset="0"/>
            </a:endParaRPr>
          </a:p>
          <a:p>
            <a:pPr eaLnBrk="1" hangingPunct="1">
              <a:lnSpc>
                <a:spcPct val="100000"/>
              </a:lnSpc>
              <a:spcBef>
                <a:spcPct val="0"/>
              </a:spcBef>
              <a:spcAft>
                <a:spcPct val="0"/>
              </a:spcAft>
              <a:buClrTx/>
              <a:buSzTx/>
              <a:buFont typeface="Arial" panose="020B0604020202020204" pitchFamily="34" charset="0"/>
              <a:buNone/>
            </a:pPr>
            <a:endParaRPr kumimoji="0" lang="ja-JP" altLang="en-US" dirty="0">
              <a:solidFill>
                <a:srgbClr val="FFFFFF"/>
              </a:solidFill>
              <a:latin typeface="+mn-ea"/>
              <a:ea typeface="+mn-ea"/>
              <a:sym typeface="Corbel" panose="020B0503020204020204" pitchFamily="34" charset="0"/>
            </a:endParaRPr>
          </a:p>
        </p:txBody>
      </p:sp>
      <p:sp>
        <p:nvSpPr>
          <p:cNvPr id="37" name="Rectangle 19"/>
          <p:cNvSpPr>
            <a:spLocks noChangeArrowheads="1"/>
          </p:cNvSpPr>
          <p:nvPr/>
        </p:nvSpPr>
        <p:spPr bwMode="auto">
          <a:xfrm>
            <a:off x="182485" y="1498432"/>
            <a:ext cx="3165379" cy="792088"/>
          </a:xfrm>
          <a:prstGeom prst="rect">
            <a:avLst/>
          </a:prstGeom>
          <a:noFill/>
          <a:ln w="4800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endParaRPr kumimoji="0" lang="ja-JP" altLang="en-US" sz="1800">
              <a:solidFill>
                <a:srgbClr val="FF0000"/>
              </a:solidFill>
              <a:latin typeface="+mn-ea"/>
              <a:ea typeface="+mn-ea"/>
              <a:sym typeface="Corbel" panose="020B0503020204020204" pitchFamily="34" charset="0"/>
            </a:endParaRPr>
          </a:p>
        </p:txBody>
      </p:sp>
      <p:sp>
        <p:nvSpPr>
          <p:cNvPr id="38" name="テキスト ボックス 6"/>
          <p:cNvSpPr>
            <a:spLocks noChangeArrowheads="1"/>
          </p:cNvSpPr>
          <p:nvPr/>
        </p:nvSpPr>
        <p:spPr bwMode="auto">
          <a:xfrm>
            <a:off x="4374387" y="2963465"/>
            <a:ext cx="1584325" cy="523875"/>
          </a:xfrm>
          <a:prstGeom prst="rect">
            <a:avLst/>
          </a:prstGeom>
          <a:solidFill>
            <a:srgbClr val="FFFFFF"/>
          </a:solidFill>
          <a:ln w="38100">
            <a:solidFill>
              <a:srgbClr val="FFD25D"/>
            </a:solidFill>
            <a:miter lim="800000"/>
            <a:headEnd/>
            <a:tailEnd/>
          </a:ln>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en-US" altLang="ja-JP" sz="2800">
                <a:solidFill>
                  <a:srgbClr val="000000"/>
                </a:solidFill>
                <a:latin typeface="+mn-ea"/>
                <a:ea typeface="+mn-ea"/>
                <a:cs typeface="Arial Unicode MS" panose="020B0604020202020204" pitchFamily="50" charset="-128"/>
                <a:sym typeface="Arial Unicode MS" panose="020B0604020202020204" pitchFamily="50" charset="-128"/>
              </a:rPr>
              <a:t>OS</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 </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39" name="テキスト ボックス 7"/>
          <p:cNvSpPr>
            <a:spLocks noChangeArrowheads="1"/>
          </p:cNvSpPr>
          <p:nvPr/>
        </p:nvSpPr>
        <p:spPr bwMode="auto">
          <a:xfrm>
            <a:off x="864424" y="4450953"/>
            <a:ext cx="1851025" cy="646112"/>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dirty="0">
                <a:solidFill>
                  <a:srgbClr val="000000"/>
                </a:solidFill>
                <a:latin typeface="+mn-ea"/>
                <a:ea typeface="+mn-ea"/>
                <a:cs typeface="Arial Unicode MS" panose="020B0604020202020204" pitchFamily="50" charset="-128"/>
                <a:sym typeface="Arial Unicode MS" panose="020B0604020202020204" pitchFamily="50" charset="-128"/>
              </a:rPr>
              <a:t>A</a:t>
            </a:r>
            <a:endPar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40" name="テキスト ボックス 8"/>
          <p:cNvSpPr>
            <a:spLocks noChangeArrowheads="1"/>
          </p:cNvSpPr>
          <p:nvPr/>
        </p:nvSpPr>
        <p:spPr bwMode="auto">
          <a:xfrm>
            <a:off x="3313937" y="4450953"/>
            <a:ext cx="1908175" cy="646112"/>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B</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41" name="テキスト ボックス 15"/>
          <p:cNvSpPr>
            <a:spLocks noChangeArrowheads="1"/>
          </p:cNvSpPr>
          <p:nvPr/>
        </p:nvSpPr>
        <p:spPr bwMode="auto">
          <a:xfrm>
            <a:off x="5761862" y="4452540"/>
            <a:ext cx="1882776" cy="646113"/>
          </a:xfrm>
          <a:prstGeom prst="rect">
            <a:avLst/>
          </a:prstGeom>
          <a:solidFill>
            <a:srgbClr val="FFFFFF"/>
          </a:solidFill>
          <a:ln w="38100">
            <a:solidFill>
              <a:srgbClr val="FFD25D"/>
            </a:solidFill>
            <a:miter lim="800000"/>
            <a:headEnd/>
            <a:tailEnd/>
          </a:ln>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algn="ctr" eaLnBrk="1" hangingPunct="1">
              <a:lnSpc>
                <a:spcPct val="100000"/>
              </a:lnSpc>
              <a:spcBef>
                <a:spcPct val="0"/>
              </a:spcBef>
              <a:spcAft>
                <a:spcPct val="0"/>
              </a:spcAft>
              <a:buClrTx/>
              <a:buSzTx/>
              <a:buFont typeface="Arial" panose="020B0604020202020204" pitchFamily="34" charset="0"/>
              <a:buNone/>
            </a:pPr>
            <a:r>
              <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rPr>
              <a:t>アプリケーションソフトウェア</a:t>
            </a:r>
            <a:r>
              <a:rPr kumimoji="0" lang="en-US" altLang="ja-JP" sz="1800">
                <a:solidFill>
                  <a:srgbClr val="000000"/>
                </a:solidFill>
                <a:latin typeface="+mn-ea"/>
                <a:ea typeface="+mn-ea"/>
                <a:cs typeface="Arial Unicode MS" panose="020B0604020202020204" pitchFamily="50" charset="-128"/>
                <a:sym typeface="Arial Unicode MS" panose="020B0604020202020204" pitchFamily="50" charset="-128"/>
              </a:rPr>
              <a:t>C</a:t>
            </a:r>
            <a:endParaRPr kumimoji="0" lang="ja-JP" altLang="en-US" sz="1800">
              <a:solidFill>
                <a:srgbClr val="000000"/>
              </a:solidFill>
              <a:latin typeface="+mn-ea"/>
              <a:ea typeface="+mn-ea"/>
              <a:cs typeface="Arial Unicode MS" panose="020B0604020202020204" pitchFamily="50" charset="-128"/>
              <a:sym typeface="Arial Unicode MS" panose="020B0604020202020204" pitchFamily="50" charset="-128"/>
            </a:endParaRPr>
          </a:p>
        </p:txBody>
      </p:sp>
      <p:sp>
        <p:nvSpPr>
          <p:cNvPr id="42" name="テキスト ボックス 16"/>
          <p:cNvSpPr>
            <a:spLocks noChangeArrowheads="1"/>
          </p:cNvSpPr>
          <p:nvPr/>
        </p:nvSpPr>
        <p:spPr bwMode="auto">
          <a:xfrm>
            <a:off x="8100249" y="4590653"/>
            <a:ext cx="111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SimSun" panose="02010600030101010101" pitchFamily="2" charset="-122"/>
              </a:defRPr>
            </a:lvl1pPr>
            <a:lvl2pPr marL="742950" indent="-28575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SimSun" panose="02010600030101010101" pitchFamily="2" charset="-122"/>
              </a:defRPr>
            </a:lvl2pPr>
            <a:lvl3pPr marL="11430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3pPr>
            <a:lvl4pPr marL="16002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4pPr>
            <a:lvl5pPr marL="2057400" indent="-22860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SimSun" panose="02010600030101010101" pitchFamily="2" charset="-122"/>
              </a:defRPr>
            </a:lvl9pPr>
          </a:lstStyle>
          <a:p>
            <a:pPr eaLnBrk="1" hangingPunct="1">
              <a:lnSpc>
                <a:spcPct val="100000"/>
              </a:lnSpc>
              <a:spcBef>
                <a:spcPct val="0"/>
              </a:spcBef>
              <a:spcAft>
                <a:spcPct val="0"/>
              </a:spcAft>
              <a:buClrTx/>
              <a:buSzTx/>
              <a:buFont typeface="Arial" panose="020B0604020202020204" pitchFamily="34" charset="0"/>
              <a:buNone/>
            </a:pPr>
            <a:r>
              <a:rPr kumimoji="0" lang="ja-JP" altLang="en-US" sz="1800" dirty="0">
                <a:solidFill>
                  <a:srgbClr val="000000"/>
                </a:solidFill>
                <a:latin typeface="+mn-ea"/>
                <a:ea typeface="+mn-ea"/>
                <a:cs typeface="Arial Unicode MS" panose="020B0604020202020204" pitchFamily="50" charset="-128"/>
                <a:sym typeface="Arial Unicode MS" panose="020B0604020202020204" pitchFamily="50" charset="-128"/>
              </a:rPr>
              <a:t>・・・・・・</a:t>
            </a:r>
          </a:p>
        </p:txBody>
      </p:sp>
      <p:cxnSp>
        <p:nvCxnSpPr>
          <p:cNvPr id="43" name="直線矢印コネクタ 23"/>
          <p:cNvCxnSpPr>
            <a:cxnSpLocks noChangeShapeType="1"/>
            <a:stCxn id="39" idx="0"/>
            <a:endCxn id="38" idx="2"/>
          </p:cNvCxnSpPr>
          <p:nvPr/>
        </p:nvCxnSpPr>
        <p:spPr bwMode="auto">
          <a:xfrm flipV="1">
            <a:off x="1789937" y="3487340"/>
            <a:ext cx="3376613" cy="963613"/>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44" name="直線矢印コネクタ 26"/>
          <p:cNvCxnSpPr>
            <a:cxnSpLocks noChangeShapeType="1"/>
            <a:stCxn id="40" idx="0"/>
            <a:endCxn id="38" idx="2"/>
          </p:cNvCxnSpPr>
          <p:nvPr/>
        </p:nvCxnSpPr>
        <p:spPr bwMode="auto">
          <a:xfrm flipV="1">
            <a:off x="4268025" y="3487340"/>
            <a:ext cx="898525" cy="963613"/>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45" name="直線矢印コネクタ 29"/>
          <p:cNvCxnSpPr>
            <a:cxnSpLocks noChangeShapeType="1"/>
            <a:stCxn id="41" idx="0"/>
            <a:endCxn id="38" idx="2"/>
          </p:cNvCxnSpPr>
          <p:nvPr/>
        </p:nvCxnSpPr>
        <p:spPr bwMode="auto">
          <a:xfrm flipH="1" flipV="1">
            <a:off x="5166550" y="3487340"/>
            <a:ext cx="1536700" cy="965200"/>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cxnSp>
        <p:nvCxnSpPr>
          <p:cNvPr id="46" name="直線矢印コネクタ 45"/>
          <p:cNvCxnSpPr>
            <a:cxnSpLocks noChangeShapeType="1"/>
            <a:endCxn id="38" idx="2"/>
          </p:cNvCxnSpPr>
          <p:nvPr/>
        </p:nvCxnSpPr>
        <p:spPr bwMode="auto">
          <a:xfrm flipH="1" flipV="1">
            <a:off x="5166549" y="3487340"/>
            <a:ext cx="3744913" cy="954088"/>
          </a:xfrm>
          <a:prstGeom prst="straightConnector1">
            <a:avLst/>
          </a:prstGeom>
          <a:noFill/>
          <a:ln w="38100" cap="rnd">
            <a:solidFill>
              <a:srgbClr val="FFD25D"/>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0936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utoUpdateAnimBg="0"/>
      <p:bldP spid="3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拡張</a:t>
            </a:r>
            <a:r>
              <a:rPr kumimoji="1" lang="ja-JP" altLang="en-US" dirty="0" smtClean="0"/>
              <a:t>パーティション</a:t>
            </a:r>
            <a:r>
              <a:rPr kumimoji="1" lang="en-US" altLang="ja-JP" dirty="0" smtClean="0"/>
              <a:t>(Extend partition)</a:t>
            </a:r>
            <a:endParaRPr kumimoji="1" lang="ja-JP" altLang="en-US" dirty="0"/>
          </a:p>
        </p:txBody>
      </p:sp>
      <p:sp>
        <p:nvSpPr>
          <p:cNvPr id="3" name="コンテンツ プレースホルダー 2"/>
          <p:cNvSpPr>
            <a:spLocks noGrp="1"/>
          </p:cNvSpPr>
          <p:nvPr>
            <p:ph idx="1"/>
          </p:nvPr>
        </p:nvSpPr>
        <p:spPr>
          <a:xfrm>
            <a:off x="3347864" y="1600200"/>
            <a:ext cx="5338936" cy="4525963"/>
          </a:xfrm>
        </p:spPr>
        <p:txBody>
          <a:bodyPr>
            <a:normAutofit/>
          </a:bodyPr>
          <a:lstStyle/>
          <a:p>
            <a:r>
              <a:rPr kumimoji="1" lang="ja-JP" altLang="en-US" dirty="0" smtClean="0"/>
              <a:t>パーティションをさらに細かく分割できる</a:t>
            </a:r>
            <a:endParaRPr kumimoji="1" lang="en-US" altLang="ja-JP" dirty="0" smtClean="0"/>
          </a:p>
          <a:p>
            <a:r>
              <a:rPr lang="en-US" altLang="ja-JP" dirty="0" smtClean="0"/>
              <a:t>1</a:t>
            </a:r>
            <a:r>
              <a:rPr lang="ja-JP" altLang="en-US" dirty="0" smtClean="0"/>
              <a:t> </a:t>
            </a:r>
            <a:r>
              <a:rPr lang="ja-JP" altLang="en-US" dirty="0" err="1" smtClean="0"/>
              <a:t>つ</a:t>
            </a:r>
            <a:r>
              <a:rPr lang="ja-JP" altLang="en-US" dirty="0" smtClean="0"/>
              <a:t>のみ作成可</a:t>
            </a:r>
            <a:endParaRPr lang="en-US" altLang="ja-JP" dirty="0"/>
          </a:p>
          <a:p>
            <a:r>
              <a:rPr lang="ja-JP" altLang="en-US" b="1" dirty="0" smtClean="0">
                <a:solidFill>
                  <a:srgbClr val="FF0000"/>
                </a:solidFill>
              </a:rPr>
              <a:t>論理パーティション</a:t>
            </a:r>
            <a:r>
              <a:rPr lang="ja-JP" altLang="en-US" dirty="0" smtClean="0"/>
              <a:t>の集合</a:t>
            </a:r>
            <a:endParaRPr lang="en-US" altLang="ja-JP" dirty="0" smtClean="0"/>
          </a:p>
        </p:txBody>
      </p:sp>
      <p:grpSp>
        <p:nvGrpSpPr>
          <p:cNvPr id="4" name="グループ化 3"/>
          <p:cNvGrpSpPr/>
          <p:nvPr/>
        </p:nvGrpSpPr>
        <p:grpSpPr>
          <a:xfrm>
            <a:off x="453202" y="1844824"/>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拡張</a:t>
              </a: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3</a:t>
              </a:r>
              <a:endParaRPr kumimoji="1" lang="ja-JP" altLang="en-US"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2</a:t>
              </a:r>
              <a:endParaRPr kumimoji="1" lang="ja-JP" altLang="en-US"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1</a:t>
              </a:r>
              <a:endParaRPr kumimoji="1" lang="ja-JP" altLang="en-US" dirty="0">
                <a:solidFill>
                  <a:schemeClr val="tx1"/>
                </a:solidFill>
              </a:endParaRPr>
            </a:p>
          </p:txBody>
        </p:sp>
      </p:grpSp>
      <p:sp>
        <p:nvSpPr>
          <p:cNvPr id="10" name="テキスト ボックス 9"/>
          <p:cNvSpPr txBox="1"/>
          <p:nvPr/>
        </p:nvSpPr>
        <p:spPr>
          <a:xfrm>
            <a:off x="1026916" y="5877272"/>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cxnSp>
        <p:nvCxnSpPr>
          <p:cNvPr id="11" name="直線コネクタ 10"/>
          <p:cNvCxnSpPr/>
          <p:nvPr/>
        </p:nvCxnSpPr>
        <p:spPr>
          <a:xfrm flipV="1">
            <a:off x="2829466" y="4221088"/>
            <a:ext cx="1598518" cy="533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815818" y="5653413"/>
            <a:ext cx="1598518" cy="642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4427984" y="4077050"/>
            <a:ext cx="3168352" cy="2376286"/>
            <a:chOff x="4377268" y="3856334"/>
            <a:chExt cx="3168352" cy="2376286"/>
          </a:xfrm>
        </p:grpSpPr>
        <p:sp>
          <p:nvSpPr>
            <p:cNvPr id="26" name="円柱 25"/>
            <p:cNvSpPr/>
            <p:nvPr/>
          </p:nvSpPr>
          <p:spPr>
            <a:xfrm>
              <a:off x="4377268" y="5521924"/>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lang="en-US" altLang="ja-JP" dirty="0">
                  <a:solidFill>
                    <a:schemeClr val="tx1"/>
                  </a:solidFill>
                </a:rPr>
                <a:t>n</a:t>
              </a:r>
              <a:endParaRPr kumimoji="1" lang="ja-JP" altLang="en-US" dirty="0">
                <a:solidFill>
                  <a:schemeClr val="tx1"/>
                </a:solidFill>
              </a:endParaRPr>
            </a:p>
          </p:txBody>
        </p:sp>
        <p:sp>
          <p:nvSpPr>
            <p:cNvPr id="28" name="円柱 27"/>
            <p:cNvSpPr/>
            <p:nvPr/>
          </p:nvSpPr>
          <p:spPr>
            <a:xfrm>
              <a:off x="4377268" y="5117442"/>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円柱 28"/>
            <p:cNvSpPr/>
            <p:nvPr/>
          </p:nvSpPr>
          <p:spPr>
            <a:xfrm>
              <a:off x="4377268" y="4689420"/>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lang="en-US" altLang="ja-JP" dirty="0">
                  <a:solidFill>
                    <a:schemeClr val="tx1"/>
                  </a:solidFill>
                </a:rPr>
                <a:t>3</a:t>
              </a:r>
              <a:endParaRPr kumimoji="1" lang="ja-JP" altLang="en-US" dirty="0">
                <a:solidFill>
                  <a:schemeClr val="tx1"/>
                </a:solidFill>
              </a:endParaRPr>
            </a:p>
          </p:txBody>
        </p:sp>
        <p:sp>
          <p:nvSpPr>
            <p:cNvPr id="30" name="円柱 29"/>
            <p:cNvSpPr/>
            <p:nvPr/>
          </p:nvSpPr>
          <p:spPr>
            <a:xfrm>
              <a:off x="4377268" y="4277241"/>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lang="en-US" altLang="ja-JP" dirty="0">
                  <a:solidFill>
                    <a:schemeClr val="tx1"/>
                  </a:solidFill>
                </a:rPr>
                <a:t>2</a:t>
              </a:r>
              <a:endParaRPr kumimoji="1" lang="ja-JP" altLang="en-US" dirty="0">
                <a:solidFill>
                  <a:schemeClr val="tx1"/>
                </a:solidFill>
              </a:endParaRPr>
            </a:p>
          </p:txBody>
        </p:sp>
        <p:sp>
          <p:nvSpPr>
            <p:cNvPr id="31" name="円柱 30"/>
            <p:cNvSpPr/>
            <p:nvPr/>
          </p:nvSpPr>
          <p:spPr>
            <a:xfrm>
              <a:off x="4377268" y="3856334"/>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kumimoji="1" lang="en-US" altLang="ja-JP" dirty="0" smtClean="0">
                  <a:solidFill>
                    <a:schemeClr val="tx1"/>
                  </a:solidFill>
                </a:rPr>
                <a:t>1</a:t>
              </a:r>
              <a:endParaRPr kumimoji="1" lang="ja-JP" altLang="en-US" dirty="0">
                <a:solidFill>
                  <a:schemeClr val="tx1"/>
                </a:solidFill>
              </a:endParaRPr>
            </a:p>
          </p:txBody>
        </p:sp>
        <p:sp>
          <p:nvSpPr>
            <p:cNvPr id="32" name="テキスト ボックス 31"/>
            <p:cNvSpPr txBox="1"/>
            <p:nvPr/>
          </p:nvSpPr>
          <p:spPr>
            <a:xfrm rot="5400000">
              <a:off x="5652233" y="5489127"/>
              <a:ext cx="536535" cy="338554"/>
            </a:xfrm>
            <a:prstGeom prst="rect">
              <a:avLst/>
            </a:prstGeom>
            <a:noFill/>
          </p:spPr>
          <p:txBody>
            <a:bodyPr wrap="square" rtlCol="0">
              <a:spAutoFit/>
            </a:bodyPr>
            <a:lstStyle/>
            <a:p>
              <a:r>
                <a:rPr kumimoji="1" lang="ja-JP" altLang="en-US" sz="1600" dirty="0" smtClean="0"/>
                <a:t>・・・</a:t>
              </a:r>
              <a:endParaRPr kumimoji="1" lang="ja-JP" altLang="en-US" sz="1600" dirty="0"/>
            </a:p>
          </p:txBody>
        </p:sp>
      </p:grpSp>
      <p:sp>
        <p:nvSpPr>
          <p:cNvPr id="19" name="円柱 18"/>
          <p:cNvSpPr/>
          <p:nvPr/>
        </p:nvSpPr>
        <p:spPr>
          <a:xfrm>
            <a:off x="453202" y="1564246"/>
            <a:ext cx="2376264" cy="602568"/>
          </a:xfrm>
          <a:prstGeom prst="can">
            <a:avLst>
              <a:gd name="adj" fmla="val 313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MBR</a:t>
            </a:r>
            <a:endParaRPr kumimoji="1" lang="ja-JP" altLang="en-US" dirty="0">
              <a:solidFill>
                <a:schemeClr val="tx1"/>
              </a:solidFill>
            </a:endParaRPr>
          </a:p>
        </p:txBody>
      </p:sp>
    </p:spTree>
    <p:extLst>
      <p:ext uri="{BB962C8B-B14F-4D97-AF65-F5344CB8AC3E}">
        <p14:creationId xmlns:p14="http://schemas.microsoft.com/office/powerpoint/2010/main" val="231341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論理</a:t>
            </a:r>
            <a:r>
              <a:rPr kumimoji="1" lang="ja-JP" altLang="en-US" dirty="0" smtClean="0"/>
              <a:t>パーティション</a:t>
            </a:r>
            <a:r>
              <a:rPr kumimoji="1" lang="en-US" altLang="ja-JP" dirty="0" smtClean="0"/>
              <a:t>(Logical partition)</a:t>
            </a:r>
            <a:endParaRPr kumimoji="1" lang="ja-JP" altLang="en-US" dirty="0"/>
          </a:p>
        </p:txBody>
      </p:sp>
      <p:sp>
        <p:nvSpPr>
          <p:cNvPr id="3" name="コンテンツ プレースホルダー 2"/>
          <p:cNvSpPr>
            <a:spLocks noGrp="1"/>
          </p:cNvSpPr>
          <p:nvPr>
            <p:ph idx="1"/>
          </p:nvPr>
        </p:nvSpPr>
        <p:spPr>
          <a:xfrm>
            <a:off x="3347864" y="1600200"/>
            <a:ext cx="5338936" cy="4525963"/>
          </a:xfrm>
        </p:spPr>
        <p:txBody>
          <a:bodyPr>
            <a:normAutofit/>
          </a:bodyPr>
          <a:lstStyle/>
          <a:p>
            <a:r>
              <a:rPr kumimoji="1" lang="ja-JP" altLang="en-US" dirty="0" smtClean="0"/>
              <a:t>拡張パーティション内に作成されたパーティション</a:t>
            </a:r>
            <a:endParaRPr kumimoji="1" lang="en-US" altLang="ja-JP" dirty="0" smtClean="0"/>
          </a:p>
          <a:p>
            <a:r>
              <a:rPr lang="ja-JP" altLang="en-US" dirty="0" smtClean="0"/>
              <a:t>作成総数の制限は </a:t>
            </a:r>
            <a:r>
              <a:rPr lang="en-US" altLang="ja-JP" dirty="0" smtClean="0"/>
              <a:t>OS</a:t>
            </a:r>
            <a:r>
              <a:rPr lang="ja-JP" altLang="en-US" dirty="0" smtClean="0"/>
              <a:t> 毎に異なる</a:t>
            </a:r>
            <a:endParaRPr lang="en-US" altLang="ja-JP" dirty="0" smtClean="0"/>
          </a:p>
        </p:txBody>
      </p:sp>
      <p:grpSp>
        <p:nvGrpSpPr>
          <p:cNvPr id="4" name="グループ化 3"/>
          <p:cNvGrpSpPr/>
          <p:nvPr/>
        </p:nvGrpSpPr>
        <p:grpSpPr>
          <a:xfrm>
            <a:off x="453202" y="1844824"/>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拡張</a:t>
              </a: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3</a:t>
              </a:r>
              <a:endParaRPr kumimoji="1" lang="ja-JP" altLang="en-US"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2</a:t>
              </a:r>
              <a:endParaRPr kumimoji="1" lang="ja-JP" altLang="en-US"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 </a:t>
              </a:r>
              <a:r>
                <a:rPr kumimoji="1" lang="en-US" altLang="ja-JP" dirty="0" smtClean="0">
                  <a:solidFill>
                    <a:schemeClr val="tx1"/>
                  </a:solidFill>
                </a:rPr>
                <a:t>1</a:t>
              </a:r>
              <a:endParaRPr kumimoji="1" lang="ja-JP" altLang="en-US" dirty="0">
                <a:solidFill>
                  <a:schemeClr val="tx1"/>
                </a:solidFill>
              </a:endParaRPr>
            </a:p>
          </p:txBody>
        </p:sp>
      </p:grpSp>
      <p:sp>
        <p:nvSpPr>
          <p:cNvPr id="10" name="テキスト ボックス 9"/>
          <p:cNvSpPr txBox="1"/>
          <p:nvPr/>
        </p:nvSpPr>
        <p:spPr>
          <a:xfrm>
            <a:off x="1026916" y="5877272"/>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cxnSp>
        <p:nvCxnSpPr>
          <p:cNvPr id="11" name="直線コネクタ 10"/>
          <p:cNvCxnSpPr/>
          <p:nvPr/>
        </p:nvCxnSpPr>
        <p:spPr>
          <a:xfrm flipV="1">
            <a:off x="2829466" y="4221088"/>
            <a:ext cx="1598518" cy="533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815818" y="5653413"/>
            <a:ext cx="1598518" cy="642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4427984" y="4077050"/>
            <a:ext cx="3168352" cy="2376286"/>
            <a:chOff x="4377268" y="3856334"/>
            <a:chExt cx="3168352" cy="2376286"/>
          </a:xfrm>
        </p:grpSpPr>
        <p:sp>
          <p:nvSpPr>
            <p:cNvPr id="26" name="円柱 25"/>
            <p:cNvSpPr/>
            <p:nvPr/>
          </p:nvSpPr>
          <p:spPr>
            <a:xfrm>
              <a:off x="4377268" y="5521924"/>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lang="en-US" altLang="ja-JP" dirty="0">
                  <a:solidFill>
                    <a:schemeClr val="tx1"/>
                  </a:solidFill>
                </a:rPr>
                <a:t>n</a:t>
              </a:r>
              <a:endParaRPr kumimoji="1" lang="ja-JP" altLang="en-US" dirty="0">
                <a:solidFill>
                  <a:schemeClr val="tx1"/>
                </a:solidFill>
              </a:endParaRPr>
            </a:p>
          </p:txBody>
        </p:sp>
        <p:sp>
          <p:nvSpPr>
            <p:cNvPr id="28" name="円柱 27"/>
            <p:cNvSpPr/>
            <p:nvPr/>
          </p:nvSpPr>
          <p:spPr>
            <a:xfrm>
              <a:off x="4377268" y="5117442"/>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円柱 28"/>
            <p:cNvSpPr/>
            <p:nvPr/>
          </p:nvSpPr>
          <p:spPr>
            <a:xfrm>
              <a:off x="4377268" y="4689420"/>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lang="en-US" altLang="ja-JP" dirty="0">
                  <a:solidFill>
                    <a:schemeClr val="tx1"/>
                  </a:solidFill>
                </a:rPr>
                <a:t>3</a:t>
              </a:r>
              <a:endParaRPr kumimoji="1" lang="ja-JP" altLang="en-US" dirty="0">
                <a:solidFill>
                  <a:schemeClr val="tx1"/>
                </a:solidFill>
              </a:endParaRPr>
            </a:p>
          </p:txBody>
        </p:sp>
        <p:sp>
          <p:nvSpPr>
            <p:cNvPr id="30" name="円柱 29"/>
            <p:cNvSpPr/>
            <p:nvPr/>
          </p:nvSpPr>
          <p:spPr>
            <a:xfrm>
              <a:off x="4377268" y="4277241"/>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lang="en-US" altLang="ja-JP" dirty="0">
                  <a:solidFill>
                    <a:schemeClr val="tx1"/>
                  </a:solidFill>
                </a:rPr>
                <a:t>2</a:t>
              </a:r>
              <a:endParaRPr kumimoji="1" lang="ja-JP" altLang="en-US" dirty="0">
                <a:solidFill>
                  <a:schemeClr val="tx1"/>
                </a:solidFill>
              </a:endParaRPr>
            </a:p>
          </p:txBody>
        </p:sp>
        <p:sp>
          <p:nvSpPr>
            <p:cNvPr id="31" name="円柱 30"/>
            <p:cNvSpPr/>
            <p:nvPr/>
          </p:nvSpPr>
          <p:spPr>
            <a:xfrm>
              <a:off x="4377268" y="3856334"/>
              <a:ext cx="3168352" cy="710696"/>
            </a:xfrm>
            <a:prstGeom prst="can">
              <a:avLst>
                <a:gd name="adj" fmla="val 4039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論理パーティション </a:t>
              </a:r>
              <a:r>
                <a:rPr kumimoji="1" lang="en-US" altLang="ja-JP" dirty="0" smtClean="0">
                  <a:solidFill>
                    <a:schemeClr val="tx1"/>
                  </a:solidFill>
                </a:rPr>
                <a:t>1</a:t>
              </a:r>
              <a:endParaRPr kumimoji="1" lang="ja-JP" altLang="en-US" dirty="0">
                <a:solidFill>
                  <a:schemeClr val="tx1"/>
                </a:solidFill>
              </a:endParaRPr>
            </a:p>
          </p:txBody>
        </p:sp>
        <p:sp>
          <p:nvSpPr>
            <p:cNvPr id="32" name="テキスト ボックス 31"/>
            <p:cNvSpPr txBox="1"/>
            <p:nvPr/>
          </p:nvSpPr>
          <p:spPr>
            <a:xfrm rot="5400000">
              <a:off x="5652233" y="5489127"/>
              <a:ext cx="536535" cy="338554"/>
            </a:xfrm>
            <a:prstGeom prst="rect">
              <a:avLst/>
            </a:prstGeom>
            <a:noFill/>
          </p:spPr>
          <p:txBody>
            <a:bodyPr wrap="square" rtlCol="0">
              <a:spAutoFit/>
            </a:bodyPr>
            <a:lstStyle/>
            <a:p>
              <a:r>
                <a:rPr kumimoji="1" lang="ja-JP" altLang="en-US" sz="1600" dirty="0" smtClean="0"/>
                <a:t>・・・</a:t>
              </a:r>
              <a:endParaRPr kumimoji="1" lang="ja-JP" altLang="en-US" sz="1600" dirty="0"/>
            </a:p>
          </p:txBody>
        </p:sp>
      </p:grpSp>
      <p:sp>
        <p:nvSpPr>
          <p:cNvPr id="19" name="円柱 18"/>
          <p:cNvSpPr/>
          <p:nvPr/>
        </p:nvSpPr>
        <p:spPr>
          <a:xfrm>
            <a:off x="453202" y="1564246"/>
            <a:ext cx="2376264" cy="602568"/>
          </a:xfrm>
          <a:prstGeom prst="can">
            <a:avLst>
              <a:gd name="adj" fmla="val 31323"/>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MBR</a:t>
            </a:r>
            <a:endParaRPr kumimoji="1" lang="ja-JP" altLang="en-US" dirty="0">
              <a:solidFill>
                <a:schemeClr val="tx1"/>
              </a:solidFill>
            </a:endParaRPr>
          </a:p>
        </p:txBody>
      </p:sp>
    </p:spTree>
    <p:extLst>
      <p:ext uri="{BB962C8B-B14F-4D97-AF65-F5344CB8AC3E}">
        <p14:creationId xmlns:p14="http://schemas.microsoft.com/office/powerpoint/2010/main" val="168195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46166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en-US" altLang="ja-JP" sz="2400" kern="0" dirty="0">
                <a:solidFill>
                  <a:srgbClr val="000000"/>
                </a:solidFill>
                <a:latin typeface="Arial Unicode MS" pitchFamily="50" charset="-128"/>
                <a:ea typeface="Arial Unicode MS" pitchFamily="50" charset="-128"/>
                <a:sym typeface="Arial Unicode MS" pitchFamily="50" charset="-128"/>
              </a:rPr>
              <a:t>BIOS</a:t>
            </a:r>
            <a:endPar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1" y="2511636"/>
            <a:ext cx="4309059" cy="53637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POST</a:t>
            </a:r>
            <a:r>
              <a:rPr lang="ja-JP" altLang="en-US" sz="2800" b="1" dirty="0" smtClean="0"/>
              <a:t> の実行</a:t>
            </a:r>
            <a:endParaRPr lang="en-US" altLang="ja-JP" sz="2800" b="1" dirty="0" smtClean="0"/>
          </a:p>
        </p:txBody>
      </p:sp>
    </p:spTree>
    <p:extLst>
      <p:ext uri="{BB962C8B-B14F-4D97-AF65-F5344CB8AC3E}">
        <p14:creationId xmlns:p14="http://schemas.microsoft.com/office/powerpoint/2010/main" val="37799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grpSp>
        <p:nvGrpSpPr>
          <p:cNvPr id="5" name="グループ化 4"/>
          <p:cNvGrpSpPr/>
          <p:nvPr/>
        </p:nvGrpSpPr>
        <p:grpSpPr>
          <a:xfrm>
            <a:off x="6084168" y="1282459"/>
            <a:ext cx="2376264" cy="3040854"/>
            <a:chOff x="450573" y="2723443"/>
            <a:chExt cx="2376264" cy="3040854"/>
          </a:xfrm>
        </p:grpSpPr>
        <p:grpSp>
          <p:nvGrpSpPr>
            <p:cNvPr id="12" name="グループ化 11"/>
            <p:cNvGrpSpPr/>
            <p:nvPr/>
          </p:nvGrpSpPr>
          <p:grpSpPr>
            <a:xfrm>
              <a:off x="450573" y="3165636"/>
              <a:ext cx="2376264" cy="2039987"/>
              <a:chOff x="453202" y="3604186"/>
              <a:chExt cx="2376264" cy="2039987"/>
            </a:xfrm>
          </p:grpSpPr>
          <p:sp>
            <p:nvSpPr>
              <p:cNvPr id="17" name="円柱 16"/>
              <p:cNvSpPr/>
              <p:nvPr/>
            </p:nvSpPr>
            <p:spPr>
              <a:xfrm>
                <a:off x="453202" y="4615014"/>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円柱 19"/>
              <p:cNvSpPr/>
              <p:nvPr/>
            </p:nvSpPr>
            <p:spPr>
              <a:xfrm>
                <a:off x="453202" y="3604186"/>
                <a:ext cx="2376264" cy="2039987"/>
              </a:xfrm>
              <a:prstGeom prst="can">
                <a:avLst>
                  <a:gd name="adj" fmla="val 1035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a:t>
                </a:r>
                <a:endParaRPr kumimoji="1" lang="ja-JP" altLang="en-US" dirty="0">
                  <a:solidFill>
                    <a:schemeClr val="tx1"/>
                  </a:solidFill>
                </a:endParaRPr>
              </a:p>
            </p:txBody>
          </p:sp>
        </p:grpSp>
        <p:sp>
          <p:nvSpPr>
            <p:cNvPr id="8" name="テキスト ボックス 7"/>
            <p:cNvSpPr txBox="1"/>
            <p:nvPr/>
          </p:nvSpPr>
          <p:spPr>
            <a:xfrm>
              <a:off x="1103380" y="5381835"/>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9" name="円柱 8"/>
            <p:cNvSpPr/>
            <p:nvPr/>
          </p:nvSpPr>
          <p:spPr>
            <a:xfrm>
              <a:off x="450573" y="2723443"/>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46166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en-US" altLang="ja-JP" sz="2400" kern="0" dirty="0">
                <a:solidFill>
                  <a:srgbClr val="000000"/>
                </a:solidFill>
                <a:latin typeface="Arial Unicode MS" pitchFamily="50" charset="-128"/>
                <a:ea typeface="Arial Unicode MS" pitchFamily="50" charset="-128"/>
                <a:sym typeface="Arial Unicode MS" pitchFamily="50" charset="-128"/>
              </a:rPr>
              <a:t>BIOS</a:t>
            </a:r>
            <a:endPar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76056" y="150540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1" y="2582169"/>
            <a:ext cx="4309059" cy="2928464"/>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MBR</a:t>
            </a:r>
            <a:r>
              <a:rPr lang="ja-JP" altLang="en-US" sz="2800" b="1" dirty="0" smtClean="0"/>
              <a:t> にあるパーティションテーブルでパーティション情報を把握 </a:t>
            </a:r>
            <a:endParaRPr lang="en-US" altLang="ja-JP" sz="2800" b="1" dirty="0" smtClean="0"/>
          </a:p>
          <a:p>
            <a:r>
              <a:rPr lang="ja-JP" altLang="en-US" sz="2800" b="1" dirty="0" smtClean="0"/>
              <a:t>ブートローダからパーティション内の</a:t>
            </a:r>
            <a:r>
              <a:rPr lang="en-US" altLang="ja-JP" sz="2800" b="1" dirty="0" smtClean="0"/>
              <a:t>OS</a:t>
            </a:r>
            <a:r>
              <a:rPr lang="ja-JP" altLang="en-US" sz="2800" b="1" dirty="0" smtClean="0"/>
              <a:t> ローダを読み込む</a:t>
            </a:r>
            <a:endParaRPr lang="en-US" altLang="ja-JP" sz="2800" b="1" dirty="0" smtClean="0"/>
          </a:p>
        </p:txBody>
      </p:sp>
      <p:sp>
        <p:nvSpPr>
          <p:cNvPr id="19" name="正方形/長方形 18"/>
          <p:cNvSpPr/>
          <p:nvPr/>
        </p:nvSpPr>
        <p:spPr>
          <a:xfrm>
            <a:off x="6205659" y="1487994"/>
            <a:ext cx="2076849" cy="445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6976217" y="2017302"/>
            <a:ext cx="504056" cy="34413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722093" y="2383294"/>
            <a:ext cx="1178313" cy="369332"/>
          </a:xfrm>
          <a:prstGeom prst="rect">
            <a:avLst/>
          </a:prstGeom>
          <a:solidFill>
            <a:schemeClr val="accent2">
              <a:lumMod val="40000"/>
              <a:lumOff val="60000"/>
            </a:schemeClr>
          </a:solidFill>
          <a:ln>
            <a:solidFill>
              <a:srgbClr val="0070C0"/>
            </a:solidFill>
          </a:ln>
        </p:spPr>
        <p:txBody>
          <a:bodyPr wrap="square" rtlCol="0">
            <a:spAutoFit/>
          </a:bodyPr>
          <a:lstStyle/>
          <a:p>
            <a:pPr algn="ctr"/>
            <a:r>
              <a:rPr kumimoji="1" lang="en-US" altLang="ja-JP" dirty="0" smtClean="0"/>
              <a:t>OS</a:t>
            </a:r>
            <a:r>
              <a:rPr lang="ja-JP" altLang="en-US" dirty="0"/>
              <a:t> </a:t>
            </a:r>
            <a:r>
              <a:rPr lang="ja-JP" altLang="en-US" dirty="0" smtClean="0"/>
              <a:t>ローダ</a:t>
            </a:r>
            <a:endParaRPr kumimoji="1" lang="ja-JP" altLang="en-US" dirty="0"/>
          </a:p>
        </p:txBody>
      </p:sp>
    </p:spTree>
    <p:extLst>
      <p:ext uri="{BB962C8B-B14F-4D97-AF65-F5344CB8AC3E}">
        <p14:creationId xmlns:p14="http://schemas.microsoft.com/office/powerpoint/2010/main" val="275824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OS</a:t>
            </a:r>
            <a:r>
              <a:rPr kumimoji="1" lang="ja-JP" altLang="en-US" dirty="0" smtClean="0"/>
              <a:t> 起動の一連の流れ</a:t>
            </a:r>
            <a:endParaRPr kumimoji="1" lang="ja-JP" altLang="en-US" dirty="0"/>
          </a:p>
        </p:txBody>
      </p:sp>
      <p:grpSp>
        <p:nvGrpSpPr>
          <p:cNvPr id="5" name="グループ化 4"/>
          <p:cNvGrpSpPr/>
          <p:nvPr/>
        </p:nvGrpSpPr>
        <p:grpSpPr>
          <a:xfrm>
            <a:off x="6084168" y="1282459"/>
            <a:ext cx="2376264" cy="3040854"/>
            <a:chOff x="450573" y="2723443"/>
            <a:chExt cx="2376264" cy="3040854"/>
          </a:xfrm>
        </p:grpSpPr>
        <p:grpSp>
          <p:nvGrpSpPr>
            <p:cNvPr id="12" name="グループ化 11"/>
            <p:cNvGrpSpPr/>
            <p:nvPr/>
          </p:nvGrpSpPr>
          <p:grpSpPr>
            <a:xfrm>
              <a:off x="450573" y="3165636"/>
              <a:ext cx="2376264" cy="2039987"/>
              <a:chOff x="453202" y="3604186"/>
              <a:chExt cx="2376264" cy="2039987"/>
            </a:xfrm>
          </p:grpSpPr>
          <p:sp>
            <p:nvSpPr>
              <p:cNvPr id="17" name="円柱 16"/>
              <p:cNvSpPr/>
              <p:nvPr/>
            </p:nvSpPr>
            <p:spPr>
              <a:xfrm>
                <a:off x="453202" y="4615014"/>
                <a:ext cx="2376264" cy="680268"/>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円柱 19"/>
              <p:cNvSpPr/>
              <p:nvPr/>
            </p:nvSpPr>
            <p:spPr>
              <a:xfrm>
                <a:off x="453202" y="3604186"/>
                <a:ext cx="2376264" cy="2039987"/>
              </a:xfrm>
              <a:prstGeom prst="can">
                <a:avLst>
                  <a:gd name="adj" fmla="val 1035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パーティション</a:t>
                </a:r>
                <a:endParaRPr kumimoji="1" lang="ja-JP" altLang="en-US" dirty="0">
                  <a:solidFill>
                    <a:schemeClr val="tx1"/>
                  </a:solidFill>
                </a:endParaRPr>
              </a:p>
            </p:txBody>
          </p:sp>
        </p:grpSp>
        <p:sp>
          <p:nvSpPr>
            <p:cNvPr id="8" name="テキスト ボックス 7"/>
            <p:cNvSpPr txBox="1"/>
            <p:nvPr/>
          </p:nvSpPr>
          <p:spPr>
            <a:xfrm>
              <a:off x="1103380" y="5381835"/>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9" name="円柱 8"/>
            <p:cNvSpPr/>
            <p:nvPr/>
          </p:nvSpPr>
          <p:spPr>
            <a:xfrm>
              <a:off x="450573" y="2723443"/>
              <a:ext cx="2376264" cy="680268"/>
            </a:xfrm>
            <a:prstGeom prst="can">
              <a:avLst>
                <a:gd name="adj" fmla="val 3900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MBR</a:t>
              </a:r>
              <a:r>
                <a:rPr lang="ja-JP" altLang="en-US" dirty="0" smtClean="0">
                  <a:solidFill>
                    <a:schemeClr val="tx1"/>
                  </a:solidFill>
                </a:rPr>
                <a:t> </a:t>
              </a:r>
              <a:endParaRPr kumimoji="1" lang="ja-JP" altLang="en-US" dirty="0">
                <a:solidFill>
                  <a:schemeClr val="tx1"/>
                </a:solidFill>
              </a:endParaRPr>
            </a:p>
          </p:txBody>
        </p:sp>
      </p:grpSp>
      <p:sp>
        <p:nvSpPr>
          <p:cNvPr id="21" name="テキスト ボックス 4"/>
          <p:cNvSpPr>
            <a:spLocks noChangeArrowheads="1"/>
          </p:cNvSpPr>
          <p:nvPr/>
        </p:nvSpPr>
        <p:spPr bwMode="auto">
          <a:xfrm>
            <a:off x="126976" y="1463109"/>
            <a:ext cx="2308225" cy="617538"/>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ja-JP" altLang="en-US" sz="3200" b="0" i="0" u="none" strike="noStrike" kern="0" cap="none" spc="0" normalizeH="0" baseline="0" noProof="0" smtClean="0">
                <a:ln>
                  <a:noFill/>
                </a:ln>
                <a:solidFill>
                  <a:srgbClr val="000000"/>
                </a:solidFill>
                <a:effectLst/>
                <a:uLnTx/>
                <a:uFillTx/>
                <a:latin typeface="Arial Unicode MS" pitchFamily="50" charset="-128"/>
                <a:ea typeface="ＭＳ ゴシック" pitchFamily="49" charset="-128"/>
                <a:sym typeface="Arial Unicode MS" pitchFamily="50" charset="-128"/>
              </a:rPr>
              <a:t>主電源投入</a:t>
            </a:r>
          </a:p>
        </p:txBody>
      </p:sp>
      <p:sp>
        <p:nvSpPr>
          <p:cNvPr id="22" name="テキスト ボックス 5"/>
          <p:cNvSpPr>
            <a:spLocks noChangeArrowheads="1"/>
          </p:cNvSpPr>
          <p:nvPr/>
        </p:nvSpPr>
        <p:spPr bwMode="auto">
          <a:xfrm>
            <a:off x="3343374" y="1519465"/>
            <a:ext cx="1584325" cy="461665"/>
          </a:xfrm>
          <a:prstGeom prst="rect">
            <a:avLst/>
          </a:prstGeom>
          <a:solidFill>
            <a:srgbClr val="FFFFFF"/>
          </a:solidFill>
          <a:ln w="38100" cap="flat" cmpd="sng">
            <a:solidFill>
              <a:srgbClr val="F0AD00"/>
            </a:solid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r>
              <a:rPr kumimoji="0" lang="en-US" altLang="ja-JP" sz="2400" kern="0" dirty="0">
                <a:solidFill>
                  <a:srgbClr val="000000"/>
                </a:solidFill>
                <a:latin typeface="Arial Unicode MS" pitchFamily="50" charset="-128"/>
                <a:ea typeface="Arial Unicode MS" pitchFamily="50" charset="-128"/>
                <a:sym typeface="Arial Unicode MS" pitchFamily="50" charset="-128"/>
              </a:rPr>
              <a:t>BIOS</a:t>
            </a:r>
            <a:endParaRPr kumimoji="0" lang="ja-JP" altLang="en-US" sz="2400" b="0" i="0" u="none" strike="noStrike" kern="0" cap="none" spc="0" normalizeH="0" baseline="0" noProof="0" dirty="0" smtClean="0">
              <a:ln>
                <a:noFill/>
              </a:ln>
              <a:solidFill>
                <a:srgbClr val="000000"/>
              </a:solidFill>
              <a:effectLst/>
              <a:uLnTx/>
              <a:uFillTx/>
              <a:latin typeface="Arial Unicode MS" pitchFamily="50" charset="-128"/>
              <a:ea typeface="Arial Unicode MS" pitchFamily="50" charset="-128"/>
              <a:sym typeface="Arial Unicode MS" pitchFamily="50" charset="-128"/>
            </a:endParaRPr>
          </a:p>
        </p:txBody>
      </p:sp>
      <p:sp>
        <p:nvSpPr>
          <p:cNvPr id="23" name="右矢印 22"/>
          <p:cNvSpPr/>
          <p:nvPr/>
        </p:nvSpPr>
        <p:spPr>
          <a:xfrm>
            <a:off x="2627784" y="151946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076056" y="1505405"/>
            <a:ext cx="576064" cy="47970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コンテンツ プレースホルダー 2"/>
          <p:cNvSpPr txBox="1">
            <a:spLocks/>
          </p:cNvSpPr>
          <p:nvPr/>
        </p:nvSpPr>
        <p:spPr>
          <a:xfrm>
            <a:off x="280671" y="2635918"/>
            <a:ext cx="4309059" cy="1074973"/>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OS</a:t>
            </a:r>
            <a:r>
              <a:rPr lang="ja-JP" altLang="en-US" sz="2800" b="1" dirty="0" smtClean="0"/>
              <a:t> ローダが</a:t>
            </a:r>
            <a:r>
              <a:rPr lang="en-US" altLang="ja-JP" sz="2800" b="1" dirty="0" smtClean="0"/>
              <a:t>OS</a:t>
            </a:r>
            <a:r>
              <a:rPr lang="ja-JP" altLang="en-US" sz="2800" b="1" dirty="0" smtClean="0"/>
              <a:t> カーネルを読み込む</a:t>
            </a:r>
            <a:endParaRPr lang="en-US" altLang="ja-JP" sz="2800" b="1" dirty="0" smtClean="0"/>
          </a:p>
        </p:txBody>
      </p:sp>
      <p:sp>
        <p:nvSpPr>
          <p:cNvPr id="26" name="下矢印 25"/>
          <p:cNvSpPr/>
          <p:nvPr/>
        </p:nvSpPr>
        <p:spPr>
          <a:xfrm>
            <a:off x="6976217" y="2017302"/>
            <a:ext cx="504056" cy="34413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722093" y="2383294"/>
            <a:ext cx="1178313" cy="369332"/>
          </a:xfrm>
          <a:prstGeom prst="rect">
            <a:avLst/>
          </a:prstGeom>
          <a:solidFill>
            <a:schemeClr val="accent2">
              <a:lumMod val="40000"/>
              <a:lumOff val="60000"/>
            </a:schemeClr>
          </a:solidFill>
          <a:ln>
            <a:solidFill>
              <a:srgbClr val="0070C0"/>
            </a:solidFill>
          </a:ln>
        </p:spPr>
        <p:txBody>
          <a:bodyPr wrap="square" rtlCol="0">
            <a:spAutoFit/>
          </a:bodyPr>
          <a:lstStyle/>
          <a:p>
            <a:pPr algn="ctr"/>
            <a:r>
              <a:rPr kumimoji="1" lang="en-US" altLang="ja-JP" dirty="0" smtClean="0"/>
              <a:t>OS</a:t>
            </a:r>
            <a:r>
              <a:rPr lang="ja-JP" altLang="en-US" dirty="0"/>
              <a:t> </a:t>
            </a:r>
            <a:r>
              <a:rPr lang="ja-JP" altLang="en-US" dirty="0" smtClean="0"/>
              <a:t>ローダ</a:t>
            </a:r>
            <a:endParaRPr kumimoji="1" lang="ja-JP" altLang="en-US" dirty="0"/>
          </a:p>
        </p:txBody>
      </p:sp>
      <p:sp>
        <p:nvSpPr>
          <p:cNvPr id="18" name="下矢印 17"/>
          <p:cNvSpPr/>
          <p:nvPr/>
        </p:nvSpPr>
        <p:spPr>
          <a:xfrm>
            <a:off x="6982172" y="2796834"/>
            <a:ext cx="504056" cy="34413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6751679" y="3188575"/>
            <a:ext cx="999431" cy="576064"/>
            <a:chOff x="-2378869" y="673646"/>
            <a:chExt cx="999431" cy="576064"/>
          </a:xfrm>
        </p:grpSpPr>
        <p:sp>
          <p:nvSpPr>
            <p:cNvPr id="29" name="円/楕円 28"/>
            <p:cNvSpPr/>
            <p:nvPr/>
          </p:nvSpPr>
          <p:spPr>
            <a:xfrm>
              <a:off x="-2378869" y="673646"/>
              <a:ext cx="999431" cy="57606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0" name="テキスト ボックス 29"/>
            <p:cNvSpPr txBox="1"/>
            <p:nvPr/>
          </p:nvSpPr>
          <p:spPr>
            <a:xfrm>
              <a:off x="-2186947" y="783754"/>
              <a:ext cx="625958" cy="369332"/>
            </a:xfrm>
            <a:prstGeom prst="rect">
              <a:avLst/>
            </a:prstGeom>
            <a:noFill/>
          </p:spPr>
          <p:txBody>
            <a:bodyPr wrap="square" rtlCol="0">
              <a:spAutoFit/>
            </a:bodyPr>
            <a:lstStyle/>
            <a:p>
              <a:pPr algn="ctr"/>
              <a:r>
                <a:rPr lang="en-US" altLang="ja-JP" dirty="0"/>
                <a:t>OS</a:t>
              </a:r>
              <a:endParaRPr kumimoji="1" lang="ja-JP" altLang="en-US" dirty="0"/>
            </a:p>
          </p:txBody>
        </p:sp>
      </p:grpSp>
    </p:spTree>
    <p:extLst>
      <p:ext uri="{BB962C8B-B14F-4D97-AF65-F5344CB8AC3E}">
        <p14:creationId xmlns:p14="http://schemas.microsoft.com/office/powerpoint/2010/main" val="260696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MBR</a:t>
            </a:r>
            <a:r>
              <a:rPr kumimoji="1" lang="ja-JP" altLang="en-US" dirty="0" smtClean="0"/>
              <a:t> 方式と </a:t>
            </a:r>
            <a:r>
              <a:rPr kumimoji="1" lang="en-US" altLang="ja-JP" dirty="0" smtClean="0"/>
              <a:t>GPT</a:t>
            </a:r>
            <a:r>
              <a:rPr kumimoji="1" lang="ja-JP" altLang="en-US" dirty="0" smtClean="0"/>
              <a:t> 方式の違い</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dirty="0" smtClean="0"/>
              <a:t>認識できる最大容量</a:t>
            </a:r>
            <a:endParaRPr kumimoji="1" lang="en-US" altLang="ja-JP" dirty="0" smtClean="0"/>
          </a:p>
          <a:p>
            <a:pPr lvl="1"/>
            <a:r>
              <a:rPr lang="en-US" altLang="ja-JP" dirty="0" smtClean="0"/>
              <a:t>MBR </a:t>
            </a:r>
            <a:r>
              <a:rPr lang="ja-JP" altLang="en-US" dirty="0" smtClean="0"/>
              <a:t>方式</a:t>
            </a:r>
            <a:r>
              <a:rPr lang="en-US" altLang="ja-JP" dirty="0" smtClean="0"/>
              <a:t>: 2</a:t>
            </a:r>
            <a:r>
              <a:rPr lang="ja-JP" altLang="en-US" dirty="0" smtClean="0"/>
              <a:t> </a:t>
            </a:r>
            <a:r>
              <a:rPr lang="en-US" altLang="ja-JP" dirty="0" smtClean="0"/>
              <a:t>TB, GPT</a:t>
            </a:r>
            <a:r>
              <a:rPr lang="en-US" altLang="ja-JP" dirty="0"/>
              <a:t> </a:t>
            </a:r>
            <a:r>
              <a:rPr lang="ja-JP" altLang="en-US" dirty="0"/>
              <a:t>方式</a:t>
            </a:r>
            <a:r>
              <a:rPr lang="en-US" altLang="ja-JP" dirty="0" smtClean="0"/>
              <a:t>: 8 ZB</a:t>
            </a:r>
          </a:p>
          <a:p>
            <a:r>
              <a:rPr lang="ja-JP" altLang="en-US" dirty="0" smtClean="0"/>
              <a:t>作成可能な基本パーティションの数</a:t>
            </a:r>
            <a:endParaRPr lang="en-US" altLang="ja-JP" dirty="0" smtClean="0"/>
          </a:p>
          <a:p>
            <a:pPr lvl="1"/>
            <a:r>
              <a:rPr kumimoji="1" lang="en-US" altLang="ja-JP" dirty="0" smtClean="0"/>
              <a:t>MBR </a:t>
            </a:r>
            <a:r>
              <a:rPr kumimoji="1" lang="ja-JP" altLang="en-US" dirty="0" smtClean="0"/>
              <a:t>方式</a:t>
            </a:r>
            <a:r>
              <a:rPr kumimoji="1" lang="en-US" altLang="ja-JP" dirty="0" smtClean="0"/>
              <a:t>: 4, </a:t>
            </a:r>
            <a:r>
              <a:rPr lang="en-US" altLang="ja-JP" dirty="0"/>
              <a:t>GPT </a:t>
            </a:r>
            <a:r>
              <a:rPr lang="ja-JP" altLang="en-US" dirty="0"/>
              <a:t>方式</a:t>
            </a:r>
            <a:r>
              <a:rPr kumimoji="1" lang="en-US" altLang="ja-JP" dirty="0" smtClean="0"/>
              <a:t>: 128</a:t>
            </a:r>
          </a:p>
          <a:p>
            <a:r>
              <a:rPr lang="ja-JP" altLang="en-US" dirty="0"/>
              <a:t>位置</a:t>
            </a:r>
            <a:r>
              <a:rPr lang="ja-JP" altLang="en-US" dirty="0" smtClean="0"/>
              <a:t>情報の記述方式</a:t>
            </a:r>
            <a:endParaRPr lang="en-US" altLang="ja-JP" dirty="0" smtClean="0"/>
          </a:p>
          <a:p>
            <a:pPr lvl="1"/>
            <a:r>
              <a:rPr kumimoji="1" lang="en-US" altLang="ja-JP" dirty="0" smtClean="0"/>
              <a:t>MBR </a:t>
            </a:r>
            <a:r>
              <a:rPr kumimoji="1" lang="ja-JP" altLang="en-US" dirty="0" smtClean="0"/>
              <a:t>方式</a:t>
            </a:r>
            <a:r>
              <a:rPr kumimoji="1" lang="en-US" altLang="ja-JP" dirty="0" smtClean="0"/>
              <a:t>: CHS(Cylinder Head Sector), </a:t>
            </a:r>
            <a:r>
              <a:rPr lang="en-US" altLang="ja-JP" dirty="0"/>
              <a:t>GPT </a:t>
            </a:r>
            <a:r>
              <a:rPr lang="ja-JP" altLang="en-US" dirty="0"/>
              <a:t>方式</a:t>
            </a:r>
            <a:r>
              <a:rPr kumimoji="1" lang="en-US" altLang="ja-JP" dirty="0" smtClean="0"/>
              <a:t>: LBA</a:t>
            </a:r>
          </a:p>
          <a:p>
            <a:pPr lvl="2"/>
            <a:r>
              <a:rPr kumimoji="1" lang="ja-JP" altLang="en-US" dirty="0" smtClean="0"/>
              <a:t>例</a:t>
            </a:r>
            <a:r>
              <a:rPr kumimoji="1" lang="en-US" altLang="ja-JP" dirty="0" smtClean="0"/>
              <a:t>: MBR</a:t>
            </a:r>
            <a:r>
              <a:rPr kumimoji="1" lang="ja-JP" altLang="en-US" dirty="0" smtClean="0"/>
              <a:t> の位置</a:t>
            </a:r>
            <a:endParaRPr kumimoji="1" lang="en-US" altLang="ja-JP" dirty="0" smtClean="0"/>
          </a:p>
          <a:p>
            <a:pPr marL="914400" lvl="2" indent="0">
              <a:buNone/>
            </a:pPr>
            <a:r>
              <a:rPr lang="ja-JP" altLang="en-US" dirty="0"/>
              <a:t> </a:t>
            </a:r>
            <a:r>
              <a:rPr lang="ja-JP" altLang="en-US" dirty="0" smtClean="0"/>
              <a:t> </a:t>
            </a:r>
            <a:r>
              <a:rPr lang="en-US" altLang="ja-JP" dirty="0" smtClean="0"/>
              <a:t>MBR</a:t>
            </a:r>
            <a:r>
              <a:rPr lang="en-US" altLang="ja-JP" dirty="0"/>
              <a:t> </a:t>
            </a:r>
            <a:r>
              <a:rPr lang="ja-JP" altLang="en-US" dirty="0"/>
              <a:t>方式</a:t>
            </a:r>
            <a:r>
              <a:rPr lang="en-US" altLang="ja-JP" dirty="0" smtClean="0"/>
              <a:t>: Cylinder 0, Head 0, Sector 1</a:t>
            </a:r>
          </a:p>
          <a:p>
            <a:pPr marL="914400" lvl="2" indent="0">
              <a:buNone/>
            </a:pPr>
            <a:r>
              <a:rPr lang="en-US" altLang="ja-JP" dirty="0"/>
              <a:t> </a:t>
            </a:r>
            <a:r>
              <a:rPr lang="en-US" altLang="ja-JP" dirty="0" smtClean="0"/>
              <a:t> GPT</a:t>
            </a:r>
            <a:r>
              <a:rPr lang="en-US" altLang="ja-JP" dirty="0"/>
              <a:t> </a:t>
            </a:r>
            <a:r>
              <a:rPr lang="ja-JP" altLang="en-US" dirty="0"/>
              <a:t>方式</a:t>
            </a:r>
            <a:r>
              <a:rPr lang="en-US" altLang="ja-JP" dirty="0" smtClean="0"/>
              <a:t>: 0</a:t>
            </a:r>
            <a:endParaRPr kumimoji="1" lang="en-US" altLang="ja-JP" dirty="0" smtClean="0"/>
          </a:p>
        </p:txBody>
      </p:sp>
    </p:spTree>
    <p:extLst>
      <p:ext uri="{BB962C8B-B14F-4D97-AF65-F5344CB8AC3E}">
        <p14:creationId xmlns:p14="http://schemas.microsoft.com/office/powerpoint/2010/main" val="347982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18048"/>
            <a:ext cx="8229600" cy="1143000"/>
          </a:xfrm>
        </p:spPr>
        <p:txBody>
          <a:bodyPr>
            <a:normAutofit fontScale="90000"/>
          </a:bodyPr>
          <a:lstStyle/>
          <a:p>
            <a:r>
              <a:rPr kumimoji="1" lang="ja-JP" altLang="en-US" dirty="0" smtClean="0"/>
              <a:t>付録</a:t>
            </a:r>
            <a:r>
              <a:rPr kumimoji="1" lang="en-US" altLang="ja-JP" dirty="0" smtClean="0"/>
              <a:t>. </a:t>
            </a:r>
            <a:br>
              <a:rPr kumimoji="1" lang="en-US" altLang="ja-JP" dirty="0" smtClean="0"/>
            </a:br>
            <a:r>
              <a:rPr kumimoji="1" lang="en-US" altLang="ja-JP" dirty="0" smtClean="0"/>
              <a:t>1</a:t>
            </a:r>
            <a:r>
              <a:rPr kumimoji="1" lang="ja-JP" altLang="en-US" dirty="0" smtClean="0"/>
              <a:t> 台の計算機で</a:t>
            </a:r>
            <a:r>
              <a:rPr kumimoji="1" lang="en-US" altLang="ja-JP" dirty="0" smtClean="0"/>
              <a:t/>
            </a:r>
            <a:br>
              <a:rPr kumimoji="1" lang="en-US" altLang="ja-JP" dirty="0" smtClean="0"/>
            </a:br>
            <a:r>
              <a:rPr kumimoji="1" lang="ja-JP" altLang="en-US" dirty="0" smtClean="0"/>
              <a:t>複数の</a:t>
            </a:r>
            <a:r>
              <a:rPr kumimoji="1" lang="en-US" altLang="ja-JP" dirty="0" smtClean="0"/>
              <a:t>OS</a:t>
            </a:r>
            <a:r>
              <a:rPr kumimoji="1" lang="ja-JP" altLang="en-US" dirty="0" smtClean="0"/>
              <a:t> を起動させたい</a:t>
            </a:r>
            <a:endParaRPr kumimoji="1" lang="ja-JP" altLang="en-US" dirty="0"/>
          </a:p>
        </p:txBody>
      </p:sp>
    </p:spTree>
    <p:extLst>
      <p:ext uri="{BB962C8B-B14F-4D97-AF65-F5344CB8AC3E}">
        <p14:creationId xmlns:p14="http://schemas.microsoft.com/office/powerpoint/2010/main" val="277961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a:t>
            </a:r>
            <a:r>
              <a:rPr kumimoji="1" lang="ja-JP" altLang="en-US" dirty="0" smtClean="0"/>
              <a:t> </a:t>
            </a:r>
            <a:r>
              <a:rPr lang="ja-JP" altLang="en-US" dirty="0" smtClean="0"/>
              <a:t>台の計算機で</a:t>
            </a:r>
            <a:r>
              <a:rPr lang="en-US" altLang="ja-JP" dirty="0" smtClean="0"/>
              <a:t/>
            </a:r>
            <a:br>
              <a:rPr lang="en-US" altLang="ja-JP" dirty="0" smtClean="0"/>
            </a:br>
            <a:r>
              <a:rPr kumimoji="1" lang="ja-JP" altLang="en-US" dirty="0" smtClean="0"/>
              <a:t>複数の</a:t>
            </a:r>
            <a:r>
              <a:rPr kumimoji="1" lang="en-US" altLang="ja-JP" dirty="0" smtClean="0"/>
              <a:t>OS</a:t>
            </a:r>
            <a:r>
              <a:rPr kumimoji="1" lang="ja-JP" altLang="en-US" dirty="0" smtClean="0"/>
              <a:t> を起動させたい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仮想環境上</a:t>
            </a:r>
            <a:endParaRPr kumimoji="1" lang="en-US" altLang="ja-JP" dirty="0" smtClean="0"/>
          </a:p>
          <a:p>
            <a:pPr lvl="1"/>
            <a:r>
              <a:rPr lang="ja-JP" altLang="en-US" b="1" dirty="0" smtClean="0">
                <a:solidFill>
                  <a:srgbClr val="FF0000"/>
                </a:solidFill>
              </a:rPr>
              <a:t>仮想化</a:t>
            </a:r>
            <a:r>
              <a:rPr lang="ja-JP" altLang="en-US" dirty="0"/>
              <a:t>：</a:t>
            </a:r>
            <a:r>
              <a:rPr lang="ja-JP" altLang="en-US" dirty="0" smtClean="0"/>
              <a:t>仮想化ソフトウェア上で</a:t>
            </a:r>
            <a:r>
              <a:rPr lang="en-US" altLang="ja-JP" dirty="0" smtClean="0"/>
              <a:t>OS</a:t>
            </a:r>
            <a:r>
              <a:rPr lang="ja-JP" altLang="en-US" dirty="0" smtClean="0"/>
              <a:t> を起動</a:t>
            </a:r>
            <a:endParaRPr kumimoji="1" lang="en-US" altLang="ja-JP" dirty="0" smtClean="0"/>
          </a:p>
          <a:p>
            <a:r>
              <a:rPr lang="ja-JP" altLang="en-US" dirty="0" smtClean="0"/>
              <a:t>パーティション毎</a:t>
            </a:r>
            <a:endParaRPr lang="en-US" altLang="ja-JP" dirty="0" smtClean="0"/>
          </a:p>
          <a:p>
            <a:pPr lvl="1"/>
            <a:r>
              <a:rPr kumimoji="1" lang="ja-JP" altLang="en-US" dirty="0" smtClean="0"/>
              <a:t>マルチブート</a:t>
            </a:r>
            <a:r>
              <a:rPr lang="ja-JP" altLang="en-US" dirty="0" smtClean="0"/>
              <a:t>：パーティション毎の</a:t>
            </a:r>
            <a:r>
              <a:rPr lang="en-US" altLang="ja-JP" dirty="0" smtClean="0"/>
              <a:t>OS</a:t>
            </a:r>
            <a:r>
              <a:rPr lang="ja-JP" altLang="en-US" dirty="0" smtClean="0"/>
              <a:t> を選択して起動</a:t>
            </a:r>
            <a:endParaRPr lang="en-US" altLang="ja-JP" dirty="0" smtClean="0"/>
          </a:p>
        </p:txBody>
      </p:sp>
    </p:spTree>
    <p:extLst>
      <p:ext uri="{BB962C8B-B14F-4D97-AF65-F5344CB8AC3E}">
        <p14:creationId xmlns:p14="http://schemas.microsoft.com/office/powerpoint/2010/main" val="121903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仮想化</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OS</a:t>
            </a:r>
            <a:r>
              <a:rPr kumimoji="1" lang="ja-JP" altLang="en-US" dirty="0" smtClean="0"/>
              <a:t> 上にある仮想化ソフトウェア上にもう一つの</a:t>
            </a:r>
            <a:r>
              <a:rPr kumimoji="1" lang="en-US" altLang="ja-JP" dirty="0" smtClean="0"/>
              <a:t>OS</a:t>
            </a:r>
            <a:r>
              <a:rPr kumimoji="1" lang="ja-JP" altLang="en-US" dirty="0" smtClean="0"/>
              <a:t> を起動させる</a:t>
            </a:r>
            <a:endParaRPr kumimoji="1" lang="en-US" altLang="ja-JP" dirty="0" smtClean="0"/>
          </a:p>
          <a:p>
            <a:r>
              <a:rPr lang="ja-JP" altLang="en-US" dirty="0" smtClean="0"/>
              <a:t>仮想化ソフトウェア</a:t>
            </a:r>
            <a:endParaRPr lang="en-US" altLang="ja-JP" dirty="0" smtClean="0"/>
          </a:p>
          <a:p>
            <a:pPr lvl="1"/>
            <a:r>
              <a:rPr kumimoji="1" lang="en-US" altLang="ja-JP" dirty="0" smtClean="0"/>
              <a:t>VMware</a:t>
            </a:r>
            <a:r>
              <a:rPr kumimoji="1" lang="ja-JP" altLang="en-US" dirty="0" smtClean="0"/>
              <a:t> </a:t>
            </a:r>
            <a:r>
              <a:rPr kumimoji="1" lang="en-US" altLang="ja-JP" dirty="0" smtClean="0"/>
              <a:t>Player</a:t>
            </a:r>
          </a:p>
          <a:p>
            <a:pPr lvl="1"/>
            <a:r>
              <a:rPr lang="en-US" altLang="ja-JP" dirty="0" err="1" smtClean="0"/>
              <a:t>VirtualBox</a:t>
            </a:r>
            <a:endParaRPr lang="en-US" altLang="ja-JP" dirty="0" smtClean="0"/>
          </a:p>
          <a:p>
            <a:pPr lvl="1"/>
            <a:r>
              <a:rPr lang="en-US" altLang="ja-JP" dirty="0" smtClean="0"/>
              <a:t>KVM </a:t>
            </a:r>
            <a:r>
              <a:rPr lang="ja-JP" altLang="en-US" dirty="0" smtClean="0"/>
              <a:t>など</a:t>
            </a:r>
            <a:endParaRPr kumimoji="1" lang="ja-JP" altLang="en-US" dirty="0"/>
          </a:p>
        </p:txBody>
      </p:sp>
      <p:sp>
        <p:nvSpPr>
          <p:cNvPr id="4" name="角丸四角形 3"/>
          <p:cNvSpPr/>
          <p:nvPr/>
        </p:nvSpPr>
        <p:spPr>
          <a:xfrm>
            <a:off x="4644008" y="3880649"/>
            <a:ext cx="3672408" cy="221775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699151" y="3645024"/>
            <a:ext cx="1644804" cy="523220"/>
          </a:xfrm>
          <a:prstGeom prst="rect">
            <a:avLst/>
          </a:prstGeom>
          <a:solidFill>
            <a:schemeClr val="bg1"/>
          </a:solidFill>
          <a:ln w="38100">
            <a:solidFill>
              <a:schemeClr val="tx1"/>
            </a:solidFill>
          </a:ln>
        </p:spPr>
        <p:txBody>
          <a:bodyPr wrap="square" rtlCol="0">
            <a:spAutoFit/>
          </a:bodyPr>
          <a:lstStyle/>
          <a:p>
            <a:pPr algn="ctr"/>
            <a:r>
              <a:rPr lang="en-US" altLang="ja-JP" sz="2800" dirty="0" smtClean="0"/>
              <a:t>Windows</a:t>
            </a:r>
          </a:p>
        </p:txBody>
      </p:sp>
      <p:grpSp>
        <p:nvGrpSpPr>
          <p:cNvPr id="6" name="グループ化 5"/>
          <p:cNvGrpSpPr/>
          <p:nvPr/>
        </p:nvGrpSpPr>
        <p:grpSpPr>
          <a:xfrm>
            <a:off x="4942143" y="4234929"/>
            <a:ext cx="3082049" cy="1581324"/>
            <a:chOff x="-2378869" y="673646"/>
            <a:chExt cx="999431" cy="576064"/>
          </a:xfrm>
          <a:solidFill>
            <a:schemeClr val="accent1">
              <a:lumMod val="40000"/>
              <a:lumOff val="60000"/>
            </a:schemeClr>
          </a:solidFill>
        </p:grpSpPr>
        <p:sp>
          <p:nvSpPr>
            <p:cNvPr id="7" name="円/楕円 6"/>
            <p:cNvSpPr/>
            <p:nvPr/>
          </p:nvSpPr>
          <p:spPr>
            <a:xfrm>
              <a:off x="-2378869" y="673646"/>
              <a:ext cx="999431" cy="57606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8" name="テキスト ボックス 7"/>
            <p:cNvSpPr txBox="1"/>
            <p:nvPr/>
          </p:nvSpPr>
          <p:spPr>
            <a:xfrm>
              <a:off x="-2147824" y="877012"/>
              <a:ext cx="552973" cy="190605"/>
            </a:xfrm>
            <a:prstGeom prst="rect">
              <a:avLst/>
            </a:prstGeom>
            <a:noFill/>
          </p:spPr>
          <p:txBody>
            <a:bodyPr wrap="square" rtlCol="0">
              <a:spAutoFit/>
            </a:bodyPr>
            <a:lstStyle/>
            <a:p>
              <a:pPr algn="ctr"/>
              <a:r>
                <a:rPr kumimoji="1" lang="en-US" altLang="ja-JP" sz="2800" dirty="0" smtClean="0"/>
                <a:t>Linux</a:t>
              </a:r>
            </a:p>
          </p:txBody>
        </p:sp>
      </p:grpSp>
      <p:sp>
        <p:nvSpPr>
          <p:cNvPr id="12" name="テキスト ボックス 11"/>
          <p:cNvSpPr txBox="1"/>
          <p:nvPr/>
        </p:nvSpPr>
        <p:spPr>
          <a:xfrm>
            <a:off x="5211125" y="4226199"/>
            <a:ext cx="2592288" cy="461665"/>
          </a:xfrm>
          <a:prstGeom prst="rect">
            <a:avLst/>
          </a:prstGeom>
          <a:solidFill>
            <a:schemeClr val="bg1"/>
          </a:solidFill>
          <a:ln w="38100">
            <a:solidFill>
              <a:schemeClr val="tx1"/>
            </a:solidFill>
          </a:ln>
        </p:spPr>
        <p:txBody>
          <a:bodyPr wrap="square" rtlCol="0">
            <a:spAutoFit/>
          </a:bodyPr>
          <a:lstStyle/>
          <a:p>
            <a:pPr algn="ctr"/>
            <a:r>
              <a:rPr kumimoji="1" lang="ja-JP" altLang="en-US" sz="2400" dirty="0" smtClean="0"/>
              <a:t>仮想化ソフトウェア</a:t>
            </a:r>
            <a:endParaRPr kumimoji="1" lang="ja-JP" altLang="en-US" sz="2400" dirty="0"/>
          </a:p>
        </p:txBody>
      </p:sp>
    </p:spTree>
    <p:extLst>
      <p:ext uri="{BB962C8B-B14F-4D97-AF65-F5344CB8AC3E}">
        <p14:creationId xmlns:p14="http://schemas.microsoft.com/office/powerpoint/2010/main" val="282235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マルチブート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パーティション毎にインストールされた</a:t>
            </a:r>
            <a:r>
              <a:rPr kumimoji="1" lang="en-US" altLang="ja-JP" dirty="0" smtClean="0"/>
              <a:t>OS</a:t>
            </a:r>
            <a:r>
              <a:rPr kumimoji="1" lang="ja-JP" altLang="en-US" dirty="0" smtClean="0"/>
              <a:t> を起動させる</a:t>
            </a:r>
            <a:endParaRPr lang="en-US" altLang="ja-JP" dirty="0"/>
          </a:p>
          <a:p>
            <a:r>
              <a:rPr kumimoji="1" lang="en-US" altLang="ja-JP" dirty="0" smtClean="0"/>
              <a:t>OS</a:t>
            </a:r>
            <a:r>
              <a:rPr kumimoji="1" lang="ja-JP" altLang="en-US" dirty="0" smtClean="0"/>
              <a:t> を</a:t>
            </a:r>
            <a:r>
              <a:rPr kumimoji="1" lang="en-US" altLang="ja-JP" dirty="0" smtClean="0"/>
              <a:t>2</a:t>
            </a:r>
            <a:r>
              <a:rPr kumimoji="1" lang="ja-JP" altLang="en-US" dirty="0" smtClean="0"/>
              <a:t> </a:t>
            </a:r>
            <a:r>
              <a:rPr kumimoji="1" lang="ja-JP" altLang="en-US" dirty="0" err="1" smtClean="0"/>
              <a:t>つ</a:t>
            </a:r>
            <a:r>
              <a:rPr kumimoji="1" lang="ja-JP" altLang="en-US" dirty="0" smtClean="0"/>
              <a:t>インストールさせて起動させることを特に</a:t>
            </a:r>
            <a:r>
              <a:rPr kumimoji="1" lang="ja-JP" altLang="en-US" b="1" dirty="0" smtClean="0">
                <a:solidFill>
                  <a:srgbClr val="FF0000"/>
                </a:solidFill>
              </a:rPr>
              <a:t>デュアルブート</a:t>
            </a:r>
            <a:r>
              <a:rPr kumimoji="1" lang="ja-JP" altLang="en-US" dirty="0" smtClean="0"/>
              <a:t>と呼ぶ</a:t>
            </a:r>
            <a:r>
              <a:rPr kumimoji="1" lang="en-US" altLang="ja-JP" dirty="0" smtClean="0"/>
              <a:t> </a:t>
            </a:r>
            <a:endParaRPr kumimoji="1" lang="ja-JP" altLang="en-US" dirty="0"/>
          </a:p>
        </p:txBody>
      </p:sp>
    </p:spTree>
    <p:extLst>
      <p:ext uri="{BB962C8B-B14F-4D97-AF65-F5344CB8AC3E}">
        <p14:creationId xmlns:p14="http://schemas.microsoft.com/office/powerpoint/2010/main" val="345886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179512" y="775245"/>
            <a:ext cx="8964488" cy="4525963"/>
          </a:xfrm>
        </p:spPr>
        <p:txBody>
          <a:bodyPr/>
          <a:lstStyle/>
          <a:p>
            <a:r>
              <a:rPr lang="en-US" altLang="ja-JP" dirty="0" smtClean="0"/>
              <a:t>OS </a:t>
            </a:r>
            <a:r>
              <a:rPr lang="ja-JP" altLang="en-US" dirty="0" smtClean="0"/>
              <a:t>起動，インストールの仕組みを理解するための</a:t>
            </a:r>
            <a:r>
              <a:rPr lang="ja-JP" altLang="en-US" dirty="0"/>
              <a:t>基本</a:t>
            </a:r>
            <a:r>
              <a:rPr lang="ja-JP" altLang="en-US" dirty="0" smtClean="0"/>
              <a:t>知識</a:t>
            </a:r>
            <a:endParaRPr lang="en-US" altLang="ja-JP" dirty="0" smtClean="0"/>
          </a:p>
          <a:p>
            <a:pPr lvl="1"/>
            <a:r>
              <a:rPr kumimoji="1" lang="ja-JP" altLang="en-US" dirty="0" smtClean="0"/>
              <a:t>パーティション，ファイルシステム</a:t>
            </a:r>
            <a:endParaRPr kumimoji="1" lang="en-US" altLang="ja-JP" dirty="0" smtClean="0"/>
          </a:p>
          <a:p>
            <a:r>
              <a:rPr lang="en-US" altLang="ja-JP" dirty="0" smtClean="0"/>
              <a:t>UEFI </a:t>
            </a:r>
            <a:r>
              <a:rPr lang="ja-JP" altLang="en-US" dirty="0" smtClean="0"/>
              <a:t>における</a:t>
            </a:r>
            <a:r>
              <a:rPr lang="en-US" altLang="ja-JP" dirty="0" smtClean="0"/>
              <a:t>OS</a:t>
            </a:r>
            <a:r>
              <a:rPr lang="ja-JP" altLang="en-US" dirty="0" smtClean="0"/>
              <a:t> 起動の流れ</a:t>
            </a:r>
            <a:endParaRPr kumimoji="1" lang="ja-JP" altLang="en-US" dirty="0"/>
          </a:p>
        </p:txBody>
      </p:sp>
    </p:spTree>
    <p:extLst>
      <p:ext uri="{BB962C8B-B14F-4D97-AF65-F5344CB8AC3E}">
        <p14:creationId xmlns:p14="http://schemas.microsoft.com/office/powerpoint/2010/main" val="2769215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メリット・デメリット</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smtClean="0"/>
              <a:t>仮想化</a:t>
            </a:r>
            <a:endParaRPr kumimoji="1" lang="en-US" altLang="ja-JP" dirty="0" smtClean="0"/>
          </a:p>
          <a:p>
            <a:pPr marL="457200" lvl="1" indent="0">
              <a:buNone/>
            </a:pPr>
            <a:r>
              <a:rPr lang="ja-JP" altLang="en-US" b="1" dirty="0" smtClean="0">
                <a:solidFill>
                  <a:srgbClr val="FF0000"/>
                </a:solidFill>
              </a:rPr>
              <a:t>〇</a:t>
            </a:r>
            <a:r>
              <a:rPr lang="ja-JP" altLang="en-US" dirty="0" smtClean="0"/>
              <a:t>複数の </a:t>
            </a:r>
            <a:r>
              <a:rPr lang="en-US" altLang="ja-JP" dirty="0" smtClean="0"/>
              <a:t>OS</a:t>
            </a:r>
            <a:r>
              <a:rPr lang="ja-JP" altLang="en-US" dirty="0" smtClean="0"/>
              <a:t> を同時に扱える</a:t>
            </a:r>
            <a:endParaRPr lang="en-US" altLang="ja-JP" dirty="0" smtClean="0"/>
          </a:p>
          <a:p>
            <a:pPr marL="457200" lvl="1" indent="0">
              <a:buNone/>
            </a:pPr>
            <a:r>
              <a:rPr lang="ja-JP" altLang="en-US" b="1" dirty="0">
                <a:solidFill>
                  <a:srgbClr val="FF0000"/>
                </a:solidFill>
              </a:rPr>
              <a:t>〇</a:t>
            </a:r>
            <a:r>
              <a:rPr lang="ja-JP" altLang="en-US" dirty="0"/>
              <a:t>複数の </a:t>
            </a:r>
            <a:r>
              <a:rPr lang="en-US" altLang="ja-JP" dirty="0" smtClean="0"/>
              <a:t>OS</a:t>
            </a:r>
            <a:r>
              <a:rPr lang="ja-JP" altLang="en-US" dirty="0" smtClean="0"/>
              <a:t> で同じ情報を容易に共有できる</a:t>
            </a:r>
            <a:endParaRPr lang="en-US" altLang="ja-JP" dirty="0" smtClean="0"/>
          </a:p>
          <a:p>
            <a:pPr marL="457200" lvl="1" indent="0">
              <a:buNone/>
            </a:pPr>
            <a:r>
              <a:rPr lang="ja-JP" altLang="en-US" b="1" dirty="0">
                <a:solidFill>
                  <a:srgbClr val="FF0000"/>
                </a:solidFill>
              </a:rPr>
              <a:t>〇</a:t>
            </a:r>
            <a:r>
              <a:rPr lang="ja-JP" altLang="en-US" dirty="0" smtClean="0"/>
              <a:t>元の</a:t>
            </a:r>
            <a:r>
              <a:rPr lang="en-US" altLang="ja-JP" dirty="0" smtClean="0"/>
              <a:t>OS</a:t>
            </a:r>
            <a:r>
              <a:rPr lang="ja-JP" altLang="en-US" dirty="0" smtClean="0"/>
              <a:t> のシステムに深刻な影響を与えることはない</a:t>
            </a:r>
            <a:endParaRPr lang="en-US" altLang="ja-JP" dirty="0" smtClean="0"/>
          </a:p>
          <a:p>
            <a:pPr marL="723900" lvl="1" indent="-266700">
              <a:buNone/>
            </a:pPr>
            <a:r>
              <a:rPr lang="en-US" altLang="ja-JP" b="1" dirty="0" smtClean="0">
                <a:solidFill>
                  <a:srgbClr val="0070C0"/>
                </a:solidFill>
              </a:rPr>
              <a:t>×</a:t>
            </a:r>
            <a:r>
              <a:rPr lang="en-US" altLang="ja-JP" dirty="0" smtClean="0"/>
              <a:t>2</a:t>
            </a:r>
            <a:r>
              <a:rPr lang="ja-JP" altLang="en-US" dirty="0" smtClean="0"/>
              <a:t> </a:t>
            </a:r>
            <a:r>
              <a:rPr lang="ja-JP" altLang="en-US" dirty="0" err="1" smtClean="0"/>
              <a:t>つの</a:t>
            </a:r>
            <a:r>
              <a:rPr lang="en-US" altLang="ja-JP" dirty="0" smtClean="0"/>
              <a:t>OS</a:t>
            </a:r>
            <a:r>
              <a:rPr lang="ja-JP" altLang="en-US" dirty="0" smtClean="0"/>
              <a:t> を同時に使用するので</a:t>
            </a:r>
            <a:r>
              <a:rPr lang="ja-JP" altLang="en-US" dirty="0"/>
              <a:t>高い</a:t>
            </a:r>
            <a:r>
              <a:rPr lang="ja-JP" altLang="en-US" dirty="0" smtClean="0"/>
              <a:t>性能を持つメモリや</a:t>
            </a:r>
            <a:r>
              <a:rPr lang="en-US" altLang="ja-JP" dirty="0" smtClean="0"/>
              <a:t>CPU</a:t>
            </a:r>
            <a:r>
              <a:rPr lang="ja-JP" altLang="en-US" dirty="0" smtClean="0"/>
              <a:t>が必要</a:t>
            </a:r>
            <a:endParaRPr lang="en-US" altLang="ja-JP" dirty="0"/>
          </a:p>
          <a:p>
            <a:r>
              <a:rPr kumimoji="1" lang="ja-JP" altLang="en-US" dirty="0" smtClean="0"/>
              <a:t>マルチブート</a:t>
            </a:r>
            <a:endParaRPr kumimoji="1" lang="en-US" altLang="ja-JP" dirty="0" smtClean="0"/>
          </a:p>
          <a:p>
            <a:pPr marL="457200" lvl="1" indent="0">
              <a:buNone/>
            </a:pPr>
            <a:r>
              <a:rPr lang="ja-JP" altLang="en-US" b="1" dirty="0" smtClean="0">
                <a:solidFill>
                  <a:srgbClr val="FF0000"/>
                </a:solidFill>
              </a:rPr>
              <a:t>〇</a:t>
            </a:r>
            <a:r>
              <a:rPr lang="ja-JP" altLang="en-US" dirty="0" smtClean="0"/>
              <a:t>計算機のリソース</a:t>
            </a:r>
            <a:r>
              <a:rPr lang="en-US" altLang="ja-JP" dirty="0" smtClean="0"/>
              <a:t>(</a:t>
            </a:r>
            <a:r>
              <a:rPr lang="ja-JP" altLang="en-US" dirty="0" smtClean="0"/>
              <a:t>メモリ</a:t>
            </a:r>
            <a:r>
              <a:rPr lang="en-US" altLang="ja-JP" dirty="0" smtClean="0"/>
              <a:t>, CPU) </a:t>
            </a:r>
            <a:r>
              <a:rPr lang="ja-JP" altLang="en-US" dirty="0" smtClean="0"/>
              <a:t>を</a:t>
            </a:r>
            <a:r>
              <a:rPr lang="en-US" altLang="ja-JP" dirty="0" smtClean="0"/>
              <a:t>1</a:t>
            </a:r>
            <a:r>
              <a:rPr lang="ja-JP" altLang="en-US" dirty="0" smtClean="0"/>
              <a:t> </a:t>
            </a:r>
            <a:r>
              <a:rPr lang="ja-JP" altLang="en-US" dirty="0" err="1" smtClean="0"/>
              <a:t>つの</a:t>
            </a:r>
            <a:r>
              <a:rPr lang="en-US" altLang="ja-JP" dirty="0" smtClean="0"/>
              <a:t>OS</a:t>
            </a:r>
            <a:r>
              <a:rPr lang="ja-JP" altLang="en-US" dirty="0" smtClean="0"/>
              <a:t> が占有できる</a:t>
            </a:r>
            <a:endParaRPr lang="en-US" altLang="ja-JP" dirty="0" smtClean="0"/>
          </a:p>
          <a:p>
            <a:pPr marL="723900" lvl="1" indent="-266700">
              <a:buNone/>
            </a:pPr>
            <a:r>
              <a:rPr kumimoji="1" lang="en-US" altLang="ja-JP" b="1" dirty="0" smtClean="0">
                <a:solidFill>
                  <a:srgbClr val="0070C0"/>
                </a:solidFill>
              </a:rPr>
              <a:t>×</a:t>
            </a:r>
            <a:r>
              <a:rPr kumimoji="1" lang="ja-JP" altLang="en-US" dirty="0" smtClean="0"/>
              <a:t>インストール時などに操作を誤ると元の</a:t>
            </a:r>
            <a:r>
              <a:rPr kumimoji="1" lang="en-US" altLang="ja-JP" dirty="0" smtClean="0"/>
              <a:t>OS</a:t>
            </a:r>
            <a:r>
              <a:rPr kumimoji="1" lang="ja-JP" altLang="en-US" dirty="0" smtClean="0"/>
              <a:t> を消してしまう可能性がある</a:t>
            </a:r>
            <a:endParaRPr kumimoji="1" lang="en-US" altLang="ja-JP" dirty="0" smtClean="0"/>
          </a:p>
          <a:p>
            <a:pPr marL="457200" lvl="1" indent="0">
              <a:buNone/>
            </a:pPr>
            <a:r>
              <a:rPr lang="en-US" altLang="ja-JP" b="1" dirty="0" smtClean="0">
                <a:solidFill>
                  <a:srgbClr val="0070C0"/>
                </a:solidFill>
              </a:rPr>
              <a:t>×</a:t>
            </a:r>
            <a:r>
              <a:rPr lang="ja-JP" altLang="en-US" dirty="0" smtClean="0"/>
              <a:t>もう</a:t>
            </a:r>
            <a:r>
              <a:rPr lang="en-US" altLang="ja-JP" dirty="0" smtClean="0"/>
              <a:t>1</a:t>
            </a:r>
            <a:r>
              <a:rPr lang="ja-JP" altLang="en-US" dirty="0" smtClean="0"/>
              <a:t> </a:t>
            </a:r>
            <a:r>
              <a:rPr lang="ja-JP" altLang="en-US" dirty="0" err="1" smtClean="0"/>
              <a:t>つの</a:t>
            </a:r>
            <a:r>
              <a:rPr lang="en-US" altLang="ja-JP" dirty="0" smtClean="0"/>
              <a:t>OS</a:t>
            </a:r>
            <a:r>
              <a:rPr lang="ja-JP" altLang="en-US" dirty="0" smtClean="0"/>
              <a:t> を使用したい場合は再起動が必要</a:t>
            </a:r>
            <a:endParaRPr kumimoji="1" lang="ja-JP" altLang="en-US" dirty="0"/>
          </a:p>
        </p:txBody>
      </p:sp>
    </p:spTree>
    <p:extLst>
      <p:ext uri="{BB962C8B-B14F-4D97-AF65-F5344CB8AC3E}">
        <p14:creationId xmlns:p14="http://schemas.microsoft.com/office/powerpoint/2010/main" val="196910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18048"/>
            <a:ext cx="8229600" cy="1143000"/>
          </a:xfrm>
        </p:spPr>
        <p:txBody>
          <a:bodyPr>
            <a:normAutofit fontScale="90000"/>
          </a:bodyPr>
          <a:lstStyle/>
          <a:p>
            <a:r>
              <a:rPr kumimoji="1" lang="ja-JP" altLang="en-US" dirty="0" smtClean="0"/>
              <a:t>付録</a:t>
            </a:r>
            <a:r>
              <a:rPr kumimoji="1" lang="en-US" altLang="ja-JP" dirty="0" smtClean="0"/>
              <a:t>. </a:t>
            </a:r>
            <a:br>
              <a:rPr kumimoji="1" lang="en-US" altLang="ja-JP" dirty="0" smtClean="0"/>
            </a:br>
            <a:r>
              <a:rPr kumimoji="1" lang="en-US" altLang="ja-JP" dirty="0" err="1" smtClean="0"/>
              <a:t>Debian</a:t>
            </a:r>
            <a:r>
              <a:rPr kumimoji="1" lang="en-US" altLang="ja-JP" dirty="0" smtClean="0"/>
              <a:t> GNU/Linux</a:t>
            </a:r>
            <a:endParaRPr kumimoji="1" lang="ja-JP" altLang="en-US" dirty="0"/>
          </a:p>
        </p:txBody>
      </p:sp>
    </p:spTree>
    <p:extLst>
      <p:ext uri="{BB962C8B-B14F-4D97-AF65-F5344CB8AC3E}">
        <p14:creationId xmlns:p14="http://schemas.microsoft.com/office/powerpoint/2010/main" val="254992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altLang="ja-JP" dirty="0" err="1" smtClean="0"/>
              <a:t>Debian</a:t>
            </a:r>
            <a:r>
              <a:rPr lang="en-US" altLang="ja-JP" dirty="0" smtClean="0"/>
              <a:t> GNU/Linux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0" y="1268760"/>
            <a:ext cx="9144000" cy="5589240"/>
          </a:xfrm>
        </p:spPr>
        <p:txBody>
          <a:bodyPr>
            <a:normAutofit lnSpcReduction="10000"/>
          </a:bodyPr>
          <a:lstStyle/>
          <a:p>
            <a:r>
              <a:rPr kumimoji="1" lang="en-US" altLang="ja-JP" dirty="0" err="1" smtClean="0"/>
              <a:t>Debian</a:t>
            </a:r>
            <a:r>
              <a:rPr kumimoji="1" lang="en-US" altLang="ja-JP" dirty="0" smtClean="0"/>
              <a:t> Project </a:t>
            </a:r>
            <a:r>
              <a:rPr kumimoji="1" lang="ja-JP" altLang="en-US" dirty="0" smtClean="0"/>
              <a:t>が</a:t>
            </a:r>
            <a:r>
              <a:rPr kumimoji="1" lang="en-US" altLang="ja-JP" dirty="0" smtClean="0"/>
              <a:t>GNU </a:t>
            </a:r>
            <a:r>
              <a:rPr kumimoji="1" lang="ja-JP" altLang="en-US" dirty="0" smtClean="0"/>
              <a:t>ソフトウェアと</a:t>
            </a:r>
            <a:r>
              <a:rPr kumimoji="1" lang="en-US" altLang="ja-JP" dirty="0" smtClean="0"/>
              <a:t>Linux </a:t>
            </a:r>
            <a:r>
              <a:rPr kumimoji="1" lang="ja-JP" altLang="en-US" dirty="0" smtClean="0"/>
              <a:t>カーネルを組み合わせ作った</a:t>
            </a:r>
            <a:r>
              <a:rPr kumimoji="1" lang="en-US" altLang="ja-JP" dirty="0" smtClean="0"/>
              <a:t>OS</a:t>
            </a:r>
          </a:p>
          <a:p>
            <a:pPr lvl="1"/>
            <a:r>
              <a:rPr lang="en-US" altLang="ja-JP" dirty="0" smtClean="0"/>
              <a:t>GNU/Linux = GNU </a:t>
            </a:r>
            <a:r>
              <a:rPr lang="ja-JP" altLang="en-US" dirty="0" smtClean="0"/>
              <a:t>ソフトウェア </a:t>
            </a:r>
            <a:r>
              <a:rPr lang="en-US" altLang="ja-JP" dirty="0" smtClean="0"/>
              <a:t>+ Linux </a:t>
            </a:r>
            <a:r>
              <a:rPr lang="ja-JP" altLang="en-US" dirty="0" smtClean="0"/>
              <a:t>カーネル</a:t>
            </a:r>
            <a:endParaRPr lang="en-US" altLang="ja-JP" dirty="0"/>
          </a:p>
          <a:p>
            <a:r>
              <a:rPr kumimoji="1" lang="en-US" altLang="ja-JP" dirty="0" smtClean="0"/>
              <a:t>Linux </a:t>
            </a:r>
            <a:r>
              <a:rPr kumimoji="1" lang="ja-JP" altLang="en-US" dirty="0" smtClean="0"/>
              <a:t>ディストリビューションの一つ</a:t>
            </a:r>
          </a:p>
          <a:p>
            <a:pPr lvl="1"/>
            <a:r>
              <a:rPr lang="ja-JP" altLang="en-US" dirty="0" smtClean="0"/>
              <a:t>ディストリビューション </a:t>
            </a:r>
            <a:r>
              <a:rPr lang="en-US" altLang="ja-JP" dirty="0" smtClean="0"/>
              <a:t>: Linux </a:t>
            </a:r>
            <a:r>
              <a:rPr lang="ja-JP" altLang="en-US" dirty="0" smtClean="0"/>
              <a:t>カーネルとその上で動作するソフトウェアのパッケージ</a:t>
            </a:r>
            <a:endParaRPr lang="en-US" altLang="ja-JP" dirty="0" smtClean="0"/>
          </a:p>
          <a:p>
            <a:pPr lvl="2"/>
            <a:r>
              <a:rPr kumimoji="1" lang="ja-JP" altLang="en-US" dirty="0" smtClean="0"/>
              <a:t>例</a:t>
            </a:r>
            <a:r>
              <a:rPr kumimoji="1" lang="en-US" altLang="ja-JP" dirty="0" smtClean="0"/>
              <a:t>) Ubuntu, Fedora, …</a:t>
            </a:r>
          </a:p>
          <a:p>
            <a:r>
              <a:rPr kumimoji="1" lang="en-US" altLang="ja-JP" dirty="0" err="1" smtClean="0"/>
              <a:t>Debian</a:t>
            </a:r>
            <a:r>
              <a:rPr kumimoji="1" lang="en-US" altLang="ja-JP" dirty="0" smtClean="0"/>
              <a:t> GNU/Linux </a:t>
            </a:r>
            <a:r>
              <a:rPr kumimoji="1" lang="ja-JP" altLang="en-US" dirty="0" smtClean="0"/>
              <a:t>の特徴</a:t>
            </a:r>
            <a:endParaRPr kumimoji="1" lang="en-US" altLang="ja-JP" dirty="0" smtClean="0"/>
          </a:p>
          <a:p>
            <a:pPr lvl="1"/>
            <a:r>
              <a:rPr lang="ja-JP" altLang="en-US" dirty="0" smtClean="0"/>
              <a:t>フリー</a:t>
            </a:r>
            <a:r>
              <a:rPr lang="en-US" altLang="ja-JP" dirty="0" smtClean="0"/>
              <a:t>OS </a:t>
            </a:r>
          </a:p>
          <a:p>
            <a:pPr lvl="1"/>
            <a:r>
              <a:rPr lang="ja-JP" altLang="en-US" dirty="0" smtClean="0"/>
              <a:t>堅牢なパッケージ審査 </a:t>
            </a:r>
            <a:r>
              <a:rPr lang="en-US" altLang="ja-JP" dirty="0" smtClean="0"/>
              <a:t>: </a:t>
            </a:r>
            <a:r>
              <a:rPr lang="ja-JP" altLang="en-US" dirty="0" smtClean="0"/>
              <a:t>三段階</a:t>
            </a:r>
            <a:r>
              <a:rPr lang="en-US" altLang="ja-JP" sz="2400" dirty="0" smtClean="0"/>
              <a:t>(stable, testing, unstable)</a:t>
            </a:r>
            <a:endParaRPr lang="en-US" altLang="ja-JP" dirty="0" smtClean="0"/>
          </a:p>
          <a:p>
            <a:pPr lvl="1"/>
            <a:r>
              <a:rPr lang="ja-JP" altLang="en-US" dirty="0" smtClean="0"/>
              <a:t>有志による</a:t>
            </a:r>
            <a:r>
              <a:rPr kumimoji="1" lang="ja-JP" altLang="en-US" dirty="0" smtClean="0"/>
              <a:t>サポート</a:t>
            </a:r>
            <a:r>
              <a:rPr kumimoji="1" lang="en-US" altLang="ja-JP" dirty="0" smtClean="0"/>
              <a:t> : </a:t>
            </a:r>
            <a:r>
              <a:rPr kumimoji="1" lang="ja-JP" altLang="en-US" dirty="0" smtClean="0"/>
              <a:t>ユーザ同士でバグに対応</a:t>
            </a:r>
            <a:endParaRPr kumimoji="1" lang="en-US" altLang="ja-JP" dirty="0" smtClean="0"/>
          </a:p>
        </p:txBody>
      </p:sp>
    </p:spTree>
    <p:extLst>
      <p:ext uri="{BB962C8B-B14F-4D97-AF65-F5344CB8AC3E}">
        <p14:creationId xmlns:p14="http://schemas.microsoft.com/office/powerpoint/2010/main" val="10759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altLang="ja-JP" dirty="0" err="1" smtClean="0"/>
              <a:t>Debian</a:t>
            </a:r>
            <a:r>
              <a:rPr lang="en-US" altLang="ja-JP" dirty="0" smtClean="0"/>
              <a:t> GNU/Linux</a:t>
            </a:r>
            <a:r>
              <a:rPr lang="ja-JP" altLang="en-US" dirty="0"/>
              <a:t>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35496" y="1268760"/>
            <a:ext cx="9108504" cy="5589240"/>
          </a:xfrm>
        </p:spPr>
        <p:txBody>
          <a:bodyPr/>
          <a:lstStyle/>
          <a:p>
            <a:r>
              <a:rPr kumimoji="1" lang="en-US" altLang="ja-JP" dirty="0" err="1" smtClean="0"/>
              <a:t>Debian</a:t>
            </a:r>
            <a:r>
              <a:rPr kumimoji="1" lang="en-US" altLang="ja-JP" dirty="0" smtClean="0"/>
              <a:t> </a:t>
            </a:r>
            <a:r>
              <a:rPr kumimoji="1" lang="ja-JP" altLang="en-US" dirty="0" smtClean="0"/>
              <a:t>プロジェクト</a:t>
            </a:r>
            <a:endParaRPr kumimoji="1" lang="en-US" altLang="ja-JP" dirty="0" smtClean="0"/>
          </a:p>
          <a:p>
            <a:pPr lvl="1"/>
            <a:r>
              <a:rPr lang="ja-JP" altLang="en-US" dirty="0" smtClean="0"/>
              <a:t>フリーな</a:t>
            </a:r>
            <a:r>
              <a:rPr lang="en-US" altLang="ja-JP" dirty="0" smtClean="0"/>
              <a:t>OS </a:t>
            </a:r>
            <a:r>
              <a:rPr lang="ja-JP" altLang="en-US" dirty="0" smtClean="0"/>
              <a:t>を作成しようとする有志によるプロジェクト</a:t>
            </a:r>
            <a:endParaRPr lang="en-US" altLang="ja-JP" dirty="0" smtClean="0"/>
          </a:p>
          <a:p>
            <a:pPr lvl="2"/>
            <a:r>
              <a:rPr kumimoji="1" lang="ja-JP" altLang="en-US" dirty="0" smtClean="0"/>
              <a:t>フリー </a:t>
            </a:r>
            <a:r>
              <a:rPr kumimoji="1" lang="en-US" altLang="ja-JP" dirty="0" smtClean="0"/>
              <a:t>= </a:t>
            </a:r>
            <a:r>
              <a:rPr kumimoji="1" lang="ja-JP" altLang="en-US" dirty="0" smtClean="0"/>
              <a:t>自由 </a:t>
            </a:r>
            <a:r>
              <a:rPr kumimoji="1" lang="en-US" altLang="ja-JP" dirty="0" smtClean="0"/>
              <a:t>(</a:t>
            </a:r>
            <a:r>
              <a:rPr kumimoji="1" lang="ja-JP" altLang="en-US" dirty="0" smtClean="0"/>
              <a:t>第</a:t>
            </a:r>
            <a:r>
              <a:rPr kumimoji="1" lang="en-US" altLang="ja-JP" dirty="0" smtClean="0"/>
              <a:t>2 </a:t>
            </a:r>
            <a:r>
              <a:rPr kumimoji="1" lang="ja-JP" altLang="en-US" dirty="0" smtClean="0"/>
              <a:t>回</a:t>
            </a:r>
            <a:r>
              <a:rPr kumimoji="1" lang="en-US" altLang="ja-JP" dirty="0" smtClean="0"/>
              <a:t>)</a:t>
            </a:r>
          </a:p>
          <a:p>
            <a:pPr lvl="1"/>
            <a:r>
              <a:rPr lang="en-US" altLang="ja-JP" dirty="0" smtClean="0"/>
              <a:t>1993 </a:t>
            </a:r>
            <a:r>
              <a:rPr lang="ja-JP" altLang="en-US" dirty="0" smtClean="0"/>
              <a:t>年 </a:t>
            </a:r>
            <a:r>
              <a:rPr lang="en-US" altLang="ja-JP" dirty="0" smtClean="0"/>
              <a:t>Ian Murdock </a:t>
            </a:r>
            <a:r>
              <a:rPr lang="ja-JP" altLang="en-US" dirty="0" smtClean="0"/>
              <a:t>により創設</a:t>
            </a:r>
            <a:endParaRPr lang="en-US" altLang="ja-JP" dirty="0" smtClean="0"/>
          </a:p>
          <a:p>
            <a:pPr lvl="2"/>
            <a:r>
              <a:rPr kumimoji="1" lang="en-US" altLang="ja-JP" dirty="0" err="1" smtClean="0"/>
              <a:t>Debian</a:t>
            </a:r>
            <a:r>
              <a:rPr kumimoji="1" lang="en-US" altLang="ja-JP" dirty="0" smtClean="0"/>
              <a:t> = Debra (</a:t>
            </a:r>
            <a:r>
              <a:rPr lang="en-US" altLang="ja-JP" dirty="0"/>
              <a:t>I</a:t>
            </a:r>
            <a:r>
              <a:rPr kumimoji="1" lang="en-US" altLang="ja-JP" dirty="0" smtClean="0"/>
              <a:t>an </a:t>
            </a:r>
            <a:r>
              <a:rPr kumimoji="1" lang="ja-JP" altLang="en-US" dirty="0" smtClean="0"/>
              <a:t>の妻</a:t>
            </a:r>
            <a:r>
              <a:rPr kumimoji="1" lang="en-US" altLang="ja-JP" dirty="0" smtClean="0"/>
              <a:t>) + </a:t>
            </a:r>
            <a:r>
              <a:rPr lang="en-US" altLang="ja-JP" dirty="0"/>
              <a:t>I</a:t>
            </a:r>
            <a:r>
              <a:rPr kumimoji="1" lang="en-US" altLang="ja-JP" dirty="0" smtClean="0"/>
              <a:t>an</a:t>
            </a:r>
          </a:p>
          <a:p>
            <a:pPr lvl="1"/>
            <a:r>
              <a:rPr lang="ja-JP" altLang="en-US" dirty="0" smtClean="0"/>
              <a:t>日本では</a:t>
            </a:r>
            <a:r>
              <a:rPr lang="en-US" altLang="ja-JP" dirty="0" err="1" smtClean="0"/>
              <a:t>Debian</a:t>
            </a:r>
            <a:r>
              <a:rPr lang="en-US" altLang="ja-JP" dirty="0" smtClean="0"/>
              <a:t> JP Project </a:t>
            </a:r>
            <a:r>
              <a:rPr lang="ja-JP" altLang="en-US" dirty="0" smtClean="0"/>
              <a:t>が</a:t>
            </a:r>
            <a:r>
              <a:rPr lang="en-US" altLang="ja-JP" dirty="0" err="1" smtClean="0"/>
              <a:t>Debian</a:t>
            </a:r>
            <a:r>
              <a:rPr lang="en-US" altLang="ja-JP" dirty="0" smtClean="0"/>
              <a:t> Project </a:t>
            </a:r>
            <a:r>
              <a:rPr lang="ja-JP" altLang="en-US" dirty="0" smtClean="0"/>
              <a:t>の活動を代行</a:t>
            </a:r>
            <a:r>
              <a:rPr lang="en-US" altLang="ja-JP" dirty="0"/>
              <a:t>(http://www.debian.or.jp/)</a:t>
            </a:r>
            <a:endParaRPr lang="en-US" altLang="ja-JP" dirty="0" smtClean="0"/>
          </a:p>
          <a:p>
            <a:pPr lvl="2"/>
            <a:r>
              <a:rPr kumimoji="1" lang="ja-JP" altLang="en-US" dirty="0" smtClean="0"/>
              <a:t>日本語環境への対応等</a:t>
            </a:r>
            <a:endParaRPr kumimoji="1" lang="ja-JP" altLang="en-US" dirty="0"/>
          </a:p>
        </p:txBody>
      </p:sp>
      <p:pic>
        <p:nvPicPr>
          <p:cNvPr id="2050" name="Picture 2" descr="http://upload.wikimedia.org/wikipedia/commons/thumb/3/3b/IanMurdock.jpg/1024px-IanMurd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221088"/>
            <a:ext cx="3491880" cy="232239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788024" y="6519980"/>
            <a:ext cx="4427984" cy="369332"/>
          </a:xfrm>
          <a:prstGeom prst="rect">
            <a:avLst/>
          </a:prstGeom>
        </p:spPr>
        <p:txBody>
          <a:bodyPr wrap="square">
            <a:spAutoFit/>
          </a:bodyPr>
          <a:lstStyle/>
          <a:p>
            <a:r>
              <a:rPr lang="ja-JP" altLang="en-US" sz="900" dirty="0"/>
              <a:t>http://ja.wikipedia.org/wiki/%E3%82%A4%E3%82%A2%E3%83%B3%E3%83%BB%E3%83%9E%E3%83%BC%E3%83%89%E3%83%83%E3%82%AF#/media/File:IanMurdock.jpg</a:t>
            </a:r>
          </a:p>
        </p:txBody>
      </p:sp>
      <p:sp>
        <p:nvSpPr>
          <p:cNvPr id="7" name="正方形/長方形 6"/>
          <p:cNvSpPr/>
          <p:nvPr/>
        </p:nvSpPr>
        <p:spPr>
          <a:xfrm>
            <a:off x="1475656" y="404664"/>
            <a:ext cx="1800200"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503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altLang="ja-JP" dirty="0" err="1" smtClean="0"/>
              <a:t>Debian</a:t>
            </a:r>
            <a:r>
              <a:rPr lang="en-US" altLang="ja-JP" dirty="0" smtClean="0"/>
              <a:t> GNU/Linux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35496" y="1268760"/>
            <a:ext cx="9108504" cy="5589240"/>
          </a:xfrm>
        </p:spPr>
        <p:txBody>
          <a:bodyPr/>
          <a:lstStyle/>
          <a:p>
            <a:r>
              <a:rPr kumimoji="1" lang="en-US" altLang="ja-JP" dirty="0" smtClean="0"/>
              <a:t>GNU Project</a:t>
            </a:r>
          </a:p>
          <a:p>
            <a:pPr lvl="1"/>
            <a:r>
              <a:rPr lang="en-US" altLang="ja-JP" dirty="0" smtClean="0"/>
              <a:t>Unix </a:t>
            </a:r>
            <a:r>
              <a:rPr lang="ja-JP" altLang="en-US" dirty="0" smtClean="0"/>
              <a:t>系</a:t>
            </a:r>
            <a:r>
              <a:rPr lang="en-US" altLang="ja-JP" dirty="0" smtClean="0"/>
              <a:t>OS </a:t>
            </a:r>
            <a:r>
              <a:rPr lang="ja-JP" altLang="en-US" dirty="0" smtClean="0"/>
              <a:t>のソフトウェア環境を全てフリーソフトで実装することを目標とする団体</a:t>
            </a:r>
            <a:endParaRPr lang="en-US" altLang="ja-JP" dirty="0" smtClean="0"/>
          </a:p>
          <a:p>
            <a:pPr lvl="2"/>
            <a:r>
              <a:rPr kumimoji="1" lang="en-US" altLang="ja-JP" dirty="0" err="1" smtClean="0"/>
              <a:t>Debian</a:t>
            </a:r>
            <a:r>
              <a:rPr kumimoji="1" lang="en-US" altLang="ja-JP" dirty="0" smtClean="0"/>
              <a:t> </a:t>
            </a:r>
            <a:r>
              <a:rPr kumimoji="1" lang="ja-JP" altLang="en-US" dirty="0" smtClean="0"/>
              <a:t>の「フリー」 より“厳格</a:t>
            </a:r>
            <a:r>
              <a:rPr lang="ja-JP" altLang="en-US" dirty="0"/>
              <a:t>”</a:t>
            </a:r>
            <a:r>
              <a:rPr kumimoji="1" lang="ja-JP" altLang="en-US" dirty="0" smtClean="0"/>
              <a:t>な思想</a:t>
            </a:r>
            <a:endParaRPr kumimoji="1" lang="en-US" altLang="ja-JP" dirty="0" smtClean="0"/>
          </a:p>
          <a:p>
            <a:pPr lvl="2"/>
            <a:r>
              <a:rPr lang="en-US" altLang="ja-JP" dirty="0" smtClean="0"/>
              <a:t>GNU </a:t>
            </a:r>
            <a:r>
              <a:rPr lang="ja-JP" altLang="en-US" dirty="0" smtClean="0"/>
              <a:t>が作成したソフトウェア，またその派生物は全てフリーである必要</a:t>
            </a:r>
            <a:endParaRPr lang="en-US" altLang="ja-JP" dirty="0"/>
          </a:p>
          <a:p>
            <a:pPr lvl="1"/>
            <a:r>
              <a:rPr lang="ja-JP" altLang="en-US" dirty="0" smtClean="0"/>
              <a:t>リチャード・ストールマンにより設立</a:t>
            </a:r>
            <a:endParaRPr lang="en-US" altLang="ja-JP" dirty="0" smtClean="0"/>
          </a:p>
          <a:p>
            <a:pPr lvl="1"/>
            <a:r>
              <a:rPr lang="ja-JP" altLang="en-US" dirty="0" smtClean="0"/>
              <a:t>ソフトウェアの例</a:t>
            </a:r>
            <a:endParaRPr lang="en-US" altLang="ja-JP" dirty="0" smtClean="0"/>
          </a:p>
          <a:p>
            <a:pPr lvl="2"/>
            <a:r>
              <a:rPr lang="en-US" altLang="ja-JP" dirty="0" smtClean="0"/>
              <a:t>Bash(</a:t>
            </a:r>
            <a:r>
              <a:rPr lang="ja-JP" altLang="en-US" dirty="0" smtClean="0"/>
              <a:t>第</a:t>
            </a:r>
            <a:r>
              <a:rPr lang="en-US" altLang="ja-JP" dirty="0" smtClean="0"/>
              <a:t>3 </a:t>
            </a:r>
            <a:r>
              <a:rPr lang="ja-JP" altLang="en-US" dirty="0" smtClean="0"/>
              <a:t>回，シェル</a:t>
            </a:r>
            <a:r>
              <a:rPr lang="en-US" altLang="ja-JP" dirty="0" smtClean="0"/>
              <a:t>)</a:t>
            </a:r>
          </a:p>
        </p:txBody>
      </p:sp>
      <p:sp>
        <p:nvSpPr>
          <p:cNvPr id="7" name="正方形/長方形 6"/>
          <p:cNvSpPr/>
          <p:nvPr/>
        </p:nvSpPr>
        <p:spPr>
          <a:xfrm>
            <a:off x="3346911" y="375655"/>
            <a:ext cx="1224136"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996265"/>
            <a:ext cx="1800200" cy="17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upload.wikimedia.org/wikipedia/commons/e/e7/Philosophical-gnu-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866672"/>
            <a:ext cx="152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668205" y="5652881"/>
            <a:ext cx="2941179" cy="646331"/>
          </a:xfrm>
          <a:prstGeom prst="rect">
            <a:avLst/>
          </a:prstGeom>
          <a:noFill/>
        </p:spPr>
        <p:txBody>
          <a:bodyPr wrap="square" rtlCol="0">
            <a:spAutoFit/>
          </a:bodyPr>
          <a:lstStyle/>
          <a:p>
            <a:r>
              <a:rPr kumimoji="1" lang="ja-JP" altLang="en-US" dirty="0" smtClean="0"/>
              <a:t>左：上品なヌー</a:t>
            </a:r>
            <a:endParaRPr kumimoji="1" lang="en-US" altLang="ja-JP" dirty="0" smtClean="0"/>
          </a:p>
          <a:p>
            <a:r>
              <a:rPr lang="ja-JP" altLang="en-US" dirty="0"/>
              <a:t>中</a:t>
            </a:r>
            <a:r>
              <a:rPr lang="ja-JP" altLang="en-US" dirty="0" smtClean="0"/>
              <a:t>：冷静なヌー</a:t>
            </a:r>
            <a:endParaRPr lang="en-US" altLang="ja-JP" dirty="0" smtClean="0"/>
          </a:p>
        </p:txBody>
      </p:sp>
      <p:pic>
        <p:nvPicPr>
          <p:cNvPr id="12" name="Picture 2" descr="http://upload.wikimedia.org/wikipedia/commons/0/00/Rms_ifi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3067" y="4842205"/>
            <a:ext cx="1287507" cy="192946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702152" y="4328857"/>
            <a:ext cx="2915816" cy="369332"/>
          </a:xfrm>
          <a:prstGeom prst="rect">
            <a:avLst/>
          </a:prstGeom>
          <a:noFill/>
        </p:spPr>
        <p:txBody>
          <a:bodyPr wrap="square" rtlCol="0">
            <a:spAutoFit/>
          </a:bodyPr>
          <a:lstStyle/>
          <a:p>
            <a:r>
              <a:rPr lang="ja-JP" altLang="en-US" dirty="0" smtClean="0"/>
              <a:t>右：リチャード・ストールマン</a:t>
            </a:r>
            <a:endParaRPr lang="en-US" altLang="ja-JP" dirty="0" smtClean="0"/>
          </a:p>
        </p:txBody>
      </p:sp>
    </p:spTree>
    <p:extLst>
      <p:ext uri="{BB962C8B-B14F-4D97-AF65-F5344CB8AC3E}">
        <p14:creationId xmlns:p14="http://schemas.microsoft.com/office/powerpoint/2010/main" val="261561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err="1" smtClean="0"/>
              <a:t>Debian</a:t>
            </a:r>
            <a:r>
              <a:rPr lang="ja-JP" altLang="en-US" dirty="0" smtClean="0"/>
              <a:t>パッケージ</a:t>
            </a:r>
            <a:endParaRPr kumimoji="1" lang="ja-JP" altLang="en-US" dirty="0"/>
          </a:p>
        </p:txBody>
      </p:sp>
      <p:sp>
        <p:nvSpPr>
          <p:cNvPr id="3" name="コンテンツ プレースホルダー 2"/>
          <p:cNvSpPr>
            <a:spLocks noGrp="1"/>
          </p:cNvSpPr>
          <p:nvPr>
            <p:ph idx="1"/>
          </p:nvPr>
        </p:nvSpPr>
        <p:spPr>
          <a:xfrm>
            <a:off x="35496" y="1296144"/>
            <a:ext cx="9108504" cy="5589240"/>
          </a:xfrm>
        </p:spPr>
        <p:txBody>
          <a:bodyPr>
            <a:normAutofit/>
          </a:bodyPr>
          <a:lstStyle/>
          <a:p>
            <a:r>
              <a:rPr kumimoji="1" lang="en-US" altLang="ja-JP" dirty="0" err="1" smtClean="0"/>
              <a:t>Debian</a:t>
            </a:r>
            <a:r>
              <a:rPr kumimoji="1" lang="en-US" altLang="ja-JP" dirty="0" smtClean="0"/>
              <a:t> Project </a:t>
            </a:r>
            <a:r>
              <a:rPr kumimoji="1" lang="ja-JP" altLang="en-US" dirty="0" smtClean="0"/>
              <a:t>が配布するソフトウェアのバイナリを束ねたもの</a:t>
            </a:r>
            <a:endParaRPr kumimoji="1" lang="en-US" altLang="ja-JP" dirty="0" smtClean="0"/>
          </a:p>
          <a:p>
            <a:pPr lvl="1"/>
            <a:r>
              <a:rPr kumimoji="1" lang="ja-JP" altLang="en-US" dirty="0" smtClean="0"/>
              <a:t>バイナリのソースコードは必ず公開</a:t>
            </a:r>
            <a:endParaRPr kumimoji="1" lang="en-US" altLang="ja-JP" dirty="0" smtClean="0"/>
          </a:p>
          <a:p>
            <a:pPr lvl="1"/>
            <a:r>
              <a:rPr kumimoji="1" lang="en-US" altLang="ja-JP" dirty="0" err="1" smtClean="0"/>
              <a:t>Debian</a:t>
            </a:r>
            <a:r>
              <a:rPr kumimoji="1" lang="en-US" altLang="ja-JP" dirty="0" smtClean="0"/>
              <a:t> </a:t>
            </a:r>
            <a:r>
              <a:rPr lang="ja-JP" altLang="en-US" dirty="0" smtClean="0"/>
              <a:t>の本家またはアーカイブミラーからダウンロード</a:t>
            </a:r>
            <a:endParaRPr kumimoji="1" lang="en-US" altLang="ja-JP" dirty="0" smtClean="0"/>
          </a:p>
          <a:p>
            <a:r>
              <a:rPr lang="ja-JP" altLang="en-US" dirty="0" smtClean="0"/>
              <a:t>パッケージ管理の特徴</a:t>
            </a:r>
            <a:endParaRPr lang="en-US" altLang="ja-JP" dirty="0" smtClean="0"/>
          </a:p>
          <a:p>
            <a:pPr lvl="1"/>
            <a:r>
              <a:rPr kumimoji="1" lang="ja-JP" altLang="en-US" dirty="0" smtClean="0"/>
              <a:t>インストール</a:t>
            </a:r>
            <a:r>
              <a:rPr kumimoji="1" lang="en-US" altLang="ja-JP" dirty="0" smtClean="0"/>
              <a:t>, </a:t>
            </a:r>
            <a:r>
              <a:rPr kumimoji="1" lang="ja-JP" altLang="en-US" dirty="0" smtClean="0"/>
              <a:t>設定</a:t>
            </a:r>
            <a:r>
              <a:rPr kumimoji="1" lang="en-US" altLang="ja-JP" dirty="0" smtClean="0"/>
              <a:t>, </a:t>
            </a:r>
            <a:r>
              <a:rPr kumimoji="1" lang="ja-JP" altLang="en-US" dirty="0" smtClean="0"/>
              <a:t>更新</a:t>
            </a:r>
            <a:r>
              <a:rPr kumimoji="1" lang="en-US" altLang="ja-JP" dirty="0" smtClean="0"/>
              <a:t>, </a:t>
            </a:r>
            <a:r>
              <a:rPr kumimoji="1" lang="ja-JP" altLang="en-US" dirty="0" smtClean="0"/>
              <a:t>削除</a:t>
            </a:r>
            <a:r>
              <a:rPr lang="ja-JP" altLang="en-US" dirty="0" smtClean="0"/>
              <a:t>の簡単化</a:t>
            </a:r>
            <a:endParaRPr kumimoji="1" lang="en-US" altLang="ja-JP" dirty="0" smtClean="0"/>
          </a:p>
          <a:p>
            <a:pPr lvl="1"/>
            <a:r>
              <a:rPr lang="ja-JP" altLang="en-US" dirty="0" smtClean="0"/>
              <a:t>パッケージ間の依存関係も自動的にチェック</a:t>
            </a:r>
            <a:endParaRPr lang="en-US" altLang="ja-JP" dirty="0" smtClean="0"/>
          </a:p>
          <a:p>
            <a:r>
              <a:rPr kumimoji="1" lang="ja-JP" altLang="en-US" dirty="0" smtClean="0"/>
              <a:t>パッケージ管理のための</a:t>
            </a:r>
            <a:r>
              <a:rPr lang="ja-JP" altLang="en-US" dirty="0" smtClean="0"/>
              <a:t>コマンド</a:t>
            </a:r>
            <a:r>
              <a:rPr lang="en-US" altLang="ja-JP" dirty="0" smtClean="0"/>
              <a:t> </a:t>
            </a:r>
          </a:p>
          <a:p>
            <a:pPr lvl="1"/>
            <a:r>
              <a:rPr kumimoji="1" lang="en-US" altLang="ja-JP" dirty="0" smtClean="0"/>
              <a:t>apt-get</a:t>
            </a:r>
          </a:p>
        </p:txBody>
      </p:sp>
    </p:spTree>
    <p:extLst>
      <p:ext uri="{BB962C8B-B14F-4D97-AF65-F5344CB8AC3E}">
        <p14:creationId xmlns:p14="http://schemas.microsoft.com/office/powerpoint/2010/main" val="208863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en-US" altLang="ja-JP" dirty="0" err="1" smtClean="0"/>
              <a:t>Debian</a:t>
            </a:r>
            <a:r>
              <a:rPr kumimoji="1" lang="en-US" altLang="ja-JP" dirty="0" smtClean="0"/>
              <a:t> </a:t>
            </a:r>
            <a:r>
              <a:rPr kumimoji="1" lang="ja-JP" altLang="en-US" dirty="0" smtClean="0"/>
              <a:t>アーカイブミラー</a:t>
            </a:r>
            <a:endParaRPr kumimoji="1" lang="ja-JP" altLang="en-US" dirty="0"/>
          </a:p>
        </p:txBody>
      </p:sp>
      <p:sp>
        <p:nvSpPr>
          <p:cNvPr id="3" name="コンテンツ プレースホルダー 2"/>
          <p:cNvSpPr>
            <a:spLocks noGrp="1"/>
          </p:cNvSpPr>
          <p:nvPr>
            <p:ph idx="1"/>
          </p:nvPr>
        </p:nvSpPr>
        <p:spPr>
          <a:xfrm>
            <a:off x="35496" y="1268760"/>
            <a:ext cx="9108504" cy="5589240"/>
          </a:xfrm>
        </p:spPr>
        <p:txBody>
          <a:bodyPr/>
          <a:lstStyle/>
          <a:p>
            <a:r>
              <a:rPr kumimoji="1" lang="en-US" altLang="ja-JP" dirty="0" err="1" smtClean="0"/>
              <a:t>Debian</a:t>
            </a:r>
            <a:r>
              <a:rPr kumimoji="1" lang="en-US" altLang="ja-JP" dirty="0" smtClean="0"/>
              <a:t> </a:t>
            </a:r>
            <a:r>
              <a:rPr kumimoji="1" lang="ja-JP" altLang="en-US" dirty="0" smtClean="0"/>
              <a:t>パッケージを配布しているサイト</a:t>
            </a:r>
            <a:endParaRPr kumimoji="1" lang="en-US" altLang="ja-JP" dirty="0" smtClean="0"/>
          </a:p>
          <a:p>
            <a:pPr lvl="1"/>
            <a:r>
              <a:rPr lang="ja-JP" altLang="en-US" dirty="0"/>
              <a:t>本家</a:t>
            </a:r>
            <a:r>
              <a:rPr lang="ja-JP" altLang="en-US" dirty="0" smtClean="0"/>
              <a:t>のサーバの負荷を減らすため世界各地に設置</a:t>
            </a:r>
            <a:endParaRPr lang="en-US" altLang="ja-JP" dirty="0" smtClean="0"/>
          </a:p>
          <a:p>
            <a:pPr lvl="1"/>
            <a:r>
              <a:rPr kumimoji="1" lang="ja-JP" altLang="en-US" dirty="0" smtClean="0"/>
              <a:t>ネットワーク的に近いサイトを使うのがよい</a:t>
            </a:r>
            <a:endParaRPr kumimoji="1" lang="en-US" altLang="ja-JP" dirty="0" smtClean="0"/>
          </a:p>
          <a:p>
            <a:r>
              <a:rPr lang="ja-JP" altLang="en-US" dirty="0"/>
              <a:t>日本</a:t>
            </a:r>
            <a:r>
              <a:rPr lang="ja-JP" altLang="en-US" dirty="0" smtClean="0"/>
              <a:t>のアーカイブミラーの代表例</a:t>
            </a:r>
            <a:endParaRPr lang="en-US" altLang="ja-JP" dirty="0" smtClean="0"/>
          </a:p>
          <a:p>
            <a:pPr lvl="1"/>
            <a:r>
              <a:rPr kumimoji="1" lang="en-US" altLang="ja-JP" dirty="0" smtClean="0"/>
              <a:t>ftp.jp.debian.org</a:t>
            </a:r>
          </a:p>
          <a:p>
            <a:pPr lvl="1"/>
            <a:r>
              <a:rPr lang="en-US" altLang="ja-JP" dirty="0" smtClean="0"/>
              <a:t>ftp.riken.jp</a:t>
            </a:r>
          </a:p>
          <a:p>
            <a:pPr lvl="1"/>
            <a:r>
              <a:rPr lang="en-US" altLang="ja-JP" dirty="0" smtClean="0">
                <a:solidFill>
                  <a:srgbClr val="FF0000"/>
                </a:solidFill>
              </a:rPr>
              <a:t>dennou-h.gfd-dennou.org </a:t>
            </a:r>
            <a:r>
              <a:rPr lang="en-US" altLang="ja-JP" dirty="0" smtClean="0"/>
              <a:t>&lt;- </a:t>
            </a:r>
            <a:r>
              <a:rPr lang="ja-JP" altLang="en-US" dirty="0" smtClean="0"/>
              <a:t>実は隣の部屋に</a:t>
            </a:r>
            <a:r>
              <a:rPr lang="en-US" altLang="ja-JP" dirty="0" smtClean="0"/>
              <a:t>…</a:t>
            </a:r>
          </a:p>
          <a:p>
            <a:pPr lvl="1"/>
            <a:r>
              <a:rPr lang="en-US" altLang="ja-JP" dirty="0" smtClean="0"/>
              <a:t>dennou-q.gfd-dennou.org</a:t>
            </a:r>
          </a:p>
          <a:p>
            <a:pPr lvl="1"/>
            <a:r>
              <a:rPr lang="en-US" altLang="ja-JP" dirty="0" smtClean="0"/>
              <a:t>dennou-k.gfd-dennou.org</a:t>
            </a:r>
            <a:endParaRPr kumimoji="1" lang="ja-JP" altLang="en-US" dirty="0"/>
          </a:p>
        </p:txBody>
      </p:sp>
    </p:spTree>
    <p:extLst>
      <p:ext uri="{BB962C8B-B14F-4D97-AF65-F5344CB8AC3E}">
        <p14:creationId xmlns:p14="http://schemas.microsoft.com/office/powerpoint/2010/main" val="251736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179512" y="775245"/>
            <a:ext cx="8964488" cy="4525963"/>
          </a:xfrm>
        </p:spPr>
        <p:txBody>
          <a:bodyPr/>
          <a:lstStyle/>
          <a:p>
            <a:r>
              <a:rPr lang="en-US" altLang="ja-JP" dirty="0" smtClean="0">
                <a:solidFill>
                  <a:srgbClr val="FF0000"/>
                </a:solidFill>
              </a:rPr>
              <a:t>OS </a:t>
            </a:r>
            <a:r>
              <a:rPr lang="ja-JP" altLang="en-US" dirty="0" smtClean="0">
                <a:solidFill>
                  <a:srgbClr val="FF0000"/>
                </a:solidFill>
              </a:rPr>
              <a:t>起動，インストールの仕組みを理解するための</a:t>
            </a:r>
            <a:r>
              <a:rPr lang="ja-JP" altLang="en-US" dirty="0">
                <a:solidFill>
                  <a:srgbClr val="FF0000"/>
                </a:solidFill>
              </a:rPr>
              <a:t>基本</a:t>
            </a:r>
            <a:r>
              <a:rPr lang="ja-JP" altLang="en-US" dirty="0" smtClean="0">
                <a:solidFill>
                  <a:srgbClr val="FF0000"/>
                </a:solidFill>
              </a:rPr>
              <a:t>知識</a:t>
            </a:r>
            <a:endParaRPr lang="en-US" altLang="ja-JP" dirty="0" smtClean="0">
              <a:solidFill>
                <a:srgbClr val="FF0000"/>
              </a:solidFill>
            </a:endParaRPr>
          </a:p>
          <a:p>
            <a:pPr lvl="1"/>
            <a:r>
              <a:rPr kumimoji="1" lang="ja-JP" altLang="en-US" dirty="0" smtClean="0">
                <a:solidFill>
                  <a:srgbClr val="FF0000"/>
                </a:solidFill>
              </a:rPr>
              <a:t>パーティション，ファイルシステム</a:t>
            </a:r>
            <a:endParaRPr kumimoji="1" lang="en-US" altLang="ja-JP" dirty="0" smtClean="0">
              <a:solidFill>
                <a:srgbClr val="FF0000"/>
              </a:solidFill>
            </a:endParaRPr>
          </a:p>
          <a:p>
            <a:r>
              <a:rPr lang="en-US" altLang="ja-JP" dirty="0" smtClean="0"/>
              <a:t>UEFI </a:t>
            </a:r>
            <a:r>
              <a:rPr lang="ja-JP" altLang="en-US" dirty="0" smtClean="0"/>
              <a:t>における</a:t>
            </a:r>
            <a:r>
              <a:rPr lang="en-US" altLang="ja-JP" dirty="0" smtClean="0"/>
              <a:t>OS</a:t>
            </a:r>
            <a:r>
              <a:rPr lang="ja-JP" altLang="en-US" dirty="0" smtClean="0"/>
              <a:t> 起動の流れ</a:t>
            </a:r>
            <a:endParaRPr kumimoji="1" lang="ja-JP" altLang="en-US" dirty="0"/>
          </a:p>
        </p:txBody>
      </p:sp>
    </p:spTree>
    <p:extLst>
      <p:ext uri="{BB962C8B-B14F-4D97-AF65-F5344CB8AC3E}">
        <p14:creationId xmlns:p14="http://schemas.microsoft.com/office/powerpoint/2010/main" val="2873323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90006"/>
            <a:ext cx="8784976" cy="1143000"/>
          </a:xfrm>
        </p:spPr>
        <p:txBody>
          <a:bodyPr>
            <a:noAutofit/>
          </a:bodyPr>
          <a:lstStyle/>
          <a:p>
            <a:r>
              <a:rPr lang="en-US" altLang="ja-JP" sz="3600" dirty="0"/>
              <a:t>OS </a:t>
            </a:r>
            <a:r>
              <a:rPr lang="ja-JP" altLang="en-US" sz="3600" dirty="0"/>
              <a:t>起動，インストールの仕組み</a:t>
            </a:r>
            <a:r>
              <a:rPr lang="ja-JP" altLang="en-US" sz="3600" dirty="0" smtClean="0"/>
              <a:t>を                 理解</a:t>
            </a:r>
            <a:r>
              <a:rPr lang="ja-JP" altLang="en-US" sz="3600" dirty="0"/>
              <a:t>するための基本知識</a:t>
            </a:r>
            <a:endParaRPr lang="en-US" altLang="ja-JP" sz="3600" dirty="0"/>
          </a:p>
        </p:txBody>
      </p:sp>
      <p:sp>
        <p:nvSpPr>
          <p:cNvPr id="3" name="コンテンツ プレースホルダー 2"/>
          <p:cNvSpPr>
            <a:spLocks noGrp="1"/>
          </p:cNvSpPr>
          <p:nvPr>
            <p:ph idx="1"/>
          </p:nvPr>
        </p:nvSpPr>
        <p:spPr>
          <a:xfrm>
            <a:off x="457200" y="1207293"/>
            <a:ext cx="8507288" cy="4525963"/>
          </a:xfrm>
        </p:spPr>
        <p:txBody>
          <a:bodyPr/>
          <a:lstStyle/>
          <a:p>
            <a:pPr marL="342900" lvl="1" indent="-342900">
              <a:buFont typeface="Arial" pitchFamily="34" charset="0"/>
              <a:buChar char="•"/>
            </a:pPr>
            <a:r>
              <a:rPr lang="ja-JP" altLang="en-US" sz="3200" dirty="0" smtClean="0">
                <a:solidFill>
                  <a:srgbClr val="FF0000"/>
                </a:solidFill>
              </a:rPr>
              <a:t>パーティション</a:t>
            </a:r>
            <a:endParaRPr lang="en-US" altLang="ja-JP" sz="3200" dirty="0" smtClean="0">
              <a:solidFill>
                <a:srgbClr val="FF0000"/>
              </a:solidFill>
            </a:endParaRPr>
          </a:p>
          <a:p>
            <a:pPr lvl="1"/>
            <a:r>
              <a:rPr lang="ja-JP" altLang="en-US" dirty="0">
                <a:solidFill>
                  <a:srgbClr val="FF0000"/>
                </a:solidFill>
              </a:rPr>
              <a:t>補助</a:t>
            </a:r>
            <a:r>
              <a:rPr lang="ja-JP" altLang="en-US" dirty="0" smtClean="0">
                <a:solidFill>
                  <a:srgbClr val="FF0000"/>
                </a:solidFill>
              </a:rPr>
              <a:t>記憶装置上の</a:t>
            </a:r>
            <a:r>
              <a:rPr lang="en-US" altLang="ja-JP" dirty="0" smtClean="0">
                <a:solidFill>
                  <a:srgbClr val="FF0000"/>
                </a:solidFill>
              </a:rPr>
              <a:t>OS</a:t>
            </a:r>
            <a:r>
              <a:rPr lang="ja-JP" altLang="en-US" dirty="0" smtClean="0">
                <a:solidFill>
                  <a:srgbClr val="FF0000"/>
                </a:solidFill>
              </a:rPr>
              <a:t> インストール場所の作成</a:t>
            </a:r>
            <a:endParaRPr lang="en-US" altLang="ja-JP" dirty="0" smtClean="0">
              <a:solidFill>
                <a:srgbClr val="FF0000"/>
              </a:solidFill>
            </a:endParaRPr>
          </a:p>
          <a:p>
            <a:r>
              <a:rPr lang="ja-JP" altLang="en-US" dirty="0" smtClean="0"/>
              <a:t>ファイルシステム</a:t>
            </a:r>
            <a:endParaRPr lang="en-US" altLang="ja-JP" dirty="0" smtClean="0"/>
          </a:p>
          <a:p>
            <a:pPr lvl="1"/>
            <a:r>
              <a:rPr lang="ja-JP" altLang="en-US" dirty="0" smtClean="0"/>
              <a:t>パーティション上のデータ保存形式の設定</a:t>
            </a:r>
            <a:endParaRPr lang="en-US" altLang="ja-JP" dirty="0" smtClean="0"/>
          </a:p>
        </p:txBody>
      </p:sp>
    </p:spTree>
    <p:extLst>
      <p:ext uri="{BB962C8B-B14F-4D97-AF65-F5344CB8AC3E}">
        <p14:creationId xmlns:p14="http://schemas.microsoft.com/office/powerpoint/2010/main" val="2589688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柱 9"/>
          <p:cNvSpPr/>
          <p:nvPr/>
        </p:nvSpPr>
        <p:spPr>
          <a:xfrm>
            <a:off x="454292" y="1216583"/>
            <a:ext cx="2376264" cy="3927342"/>
          </a:xfrm>
          <a:prstGeom prst="can">
            <a:avLst>
              <a:gd name="adj" fmla="val 1271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パーティション</a:t>
            </a:r>
            <a:endParaRPr kumimoji="1" lang="ja-JP" altLang="en-US" dirty="0"/>
          </a:p>
        </p:txBody>
      </p:sp>
      <p:sp>
        <p:nvSpPr>
          <p:cNvPr id="3" name="コンテンツ プレースホルダー 2"/>
          <p:cNvSpPr>
            <a:spLocks noGrp="1"/>
          </p:cNvSpPr>
          <p:nvPr>
            <p:ph idx="1"/>
          </p:nvPr>
        </p:nvSpPr>
        <p:spPr>
          <a:xfrm>
            <a:off x="3009438" y="836712"/>
            <a:ext cx="6171074" cy="4772359"/>
          </a:xfrm>
        </p:spPr>
        <p:txBody>
          <a:bodyPr>
            <a:normAutofit/>
          </a:bodyPr>
          <a:lstStyle/>
          <a:p>
            <a:r>
              <a:rPr lang="ja-JP" altLang="en-US" dirty="0"/>
              <a:t>記憶装置</a:t>
            </a:r>
            <a:r>
              <a:rPr kumimoji="1" lang="ja-JP" altLang="en-US" dirty="0" smtClean="0"/>
              <a:t>内に作成できるデータの区画</a:t>
            </a:r>
            <a:endParaRPr kumimoji="1" lang="en-US" altLang="ja-JP" dirty="0" smtClean="0"/>
          </a:p>
          <a:p>
            <a:pPr lvl="1"/>
            <a:r>
              <a:rPr kumimoji="1" lang="ja-JP" altLang="en-US" dirty="0" smtClean="0"/>
              <a:t>区画の数・サイズは自由に設定できる</a:t>
            </a:r>
            <a:endParaRPr kumimoji="1" lang="en-US" altLang="ja-JP" dirty="0" smtClean="0"/>
          </a:p>
          <a:p>
            <a:pPr lvl="2"/>
            <a:r>
              <a:rPr lang="ja-JP" altLang="en-US" dirty="0" smtClean="0"/>
              <a:t>ただし数には上限がある</a:t>
            </a:r>
            <a:endParaRPr lang="en-US" altLang="ja-JP" dirty="0" smtClean="0"/>
          </a:p>
          <a:p>
            <a:pPr marL="0" indent="0">
              <a:buNone/>
            </a:pPr>
            <a:r>
              <a:rPr kumimoji="1" lang="en-US" altLang="ja-JP" dirty="0" smtClean="0">
                <a:solidFill>
                  <a:srgbClr val="FF0000"/>
                </a:solidFill>
              </a:rPr>
              <a:t>OS</a:t>
            </a:r>
            <a:r>
              <a:rPr kumimoji="1" lang="ja-JP" altLang="en-US" dirty="0" smtClean="0">
                <a:solidFill>
                  <a:srgbClr val="FF0000"/>
                </a:solidFill>
              </a:rPr>
              <a:t> をインストールする場合には</a:t>
            </a:r>
            <a:r>
              <a:rPr kumimoji="1" lang="en-US" altLang="ja-JP" dirty="0" smtClean="0">
                <a:solidFill>
                  <a:srgbClr val="FF0000"/>
                </a:solidFill>
              </a:rPr>
              <a:t>OS</a:t>
            </a:r>
            <a:r>
              <a:rPr kumimoji="1" lang="ja-JP" altLang="en-US" dirty="0" smtClean="0">
                <a:solidFill>
                  <a:srgbClr val="FF0000"/>
                </a:solidFill>
              </a:rPr>
              <a:t> を格納するパーティションを作成する必要がある</a:t>
            </a:r>
            <a:endParaRPr kumimoji="1" lang="en-US" altLang="ja-JP" dirty="0" smtClean="0">
              <a:solidFill>
                <a:srgbClr val="FF0000"/>
              </a:solidFill>
            </a:endParaRPr>
          </a:p>
        </p:txBody>
      </p:sp>
      <p:grpSp>
        <p:nvGrpSpPr>
          <p:cNvPr id="9" name="グループ化 8"/>
          <p:cNvGrpSpPr/>
          <p:nvPr/>
        </p:nvGrpSpPr>
        <p:grpSpPr>
          <a:xfrm>
            <a:off x="453202" y="1216583"/>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3</a:t>
              </a:r>
              <a:endParaRPr kumimoji="1" lang="ja-JP" altLang="en-US" sz="2400"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2</a:t>
              </a:r>
              <a:endParaRPr kumimoji="1" lang="ja-JP" altLang="en-US" sz="2400"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パーティション </a:t>
              </a:r>
              <a:r>
                <a:rPr kumimoji="1" lang="en-US" altLang="ja-JP" sz="2400" dirty="0" smtClean="0">
                  <a:solidFill>
                    <a:schemeClr val="tx1"/>
                  </a:solidFill>
                </a:rPr>
                <a:t>1</a:t>
              </a:r>
              <a:endParaRPr kumimoji="1" lang="ja-JP" altLang="en-US" sz="2400" dirty="0">
                <a:solidFill>
                  <a:schemeClr val="tx1"/>
                </a:solidFill>
              </a:endParaRPr>
            </a:p>
          </p:txBody>
        </p:sp>
      </p:grpSp>
      <p:sp>
        <p:nvSpPr>
          <p:cNvPr id="11" name="テキスト ボックス 10"/>
          <p:cNvSpPr txBox="1"/>
          <p:nvPr/>
        </p:nvSpPr>
        <p:spPr>
          <a:xfrm>
            <a:off x="1026916" y="5249031"/>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12" name="テキスト ボックス 11"/>
          <p:cNvSpPr txBox="1"/>
          <p:nvPr/>
        </p:nvSpPr>
        <p:spPr>
          <a:xfrm rot="5400000">
            <a:off x="1467745" y="4500684"/>
            <a:ext cx="528240" cy="584775"/>
          </a:xfrm>
          <a:prstGeom prst="rect">
            <a:avLst/>
          </a:prstGeom>
          <a:noFill/>
        </p:spPr>
        <p:txBody>
          <a:bodyPr wrap="square" rtlCol="0">
            <a:spAutoFit/>
          </a:bodyPr>
          <a:lstStyle/>
          <a:p>
            <a:r>
              <a:rPr lang="en-US" altLang="ja-JP" sz="3200" dirty="0"/>
              <a:t>…</a:t>
            </a:r>
            <a:endParaRPr kumimoji="1" lang="ja-JP" altLang="en-US" sz="3200" dirty="0"/>
          </a:p>
        </p:txBody>
      </p:sp>
    </p:spTree>
    <p:extLst>
      <p:ext uri="{BB962C8B-B14F-4D97-AF65-F5344CB8AC3E}">
        <p14:creationId xmlns:p14="http://schemas.microsoft.com/office/powerpoint/2010/main" val="4365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パーティションの</a:t>
            </a:r>
            <a:r>
              <a:rPr lang="ja-JP" altLang="en-US" dirty="0"/>
              <a:t>利点</a:t>
            </a:r>
            <a:endParaRPr kumimoji="1" lang="ja-JP" altLang="en-US" dirty="0"/>
          </a:p>
        </p:txBody>
      </p:sp>
      <p:sp>
        <p:nvSpPr>
          <p:cNvPr id="3" name="コンテンツ プレースホルダー 2"/>
          <p:cNvSpPr>
            <a:spLocks noGrp="1"/>
          </p:cNvSpPr>
          <p:nvPr>
            <p:ph idx="1"/>
          </p:nvPr>
        </p:nvSpPr>
        <p:spPr>
          <a:xfrm>
            <a:off x="3047734" y="1124744"/>
            <a:ext cx="6096266" cy="5589240"/>
          </a:xfrm>
        </p:spPr>
        <p:txBody>
          <a:bodyPr>
            <a:normAutofit/>
          </a:bodyPr>
          <a:lstStyle/>
          <a:p>
            <a:r>
              <a:rPr lang="ja-JP" altLang="en-US" dirty="0" smtClean="0"/>
              <a:t>障害をパーティション単位に留め</a:t>
            </a:r>
            <a:r>
              <a:rPr lang="en-US" altLang="ja-JP" dirty="0" smtClean="0"/>
              <a:t>, </a:t>
            </a:r>
            <a:r>
              <a:rPr lang="ja-JP" altLang="en-US" dirty="0" smtClean="0"/>
              <a:t>パーティション毎に復旧できる</a:t>
            </a:r>
            <a:endParaRPr lang="en-US" altLang="ja-JP" dirty="0" smtClean="0"/>
          </a:p>
          <a:p>
            <a:pPr lvl="1"/>
            <a:r>
              <a:rPr lang="ja-JP" altLang="en-US" dirty="0" smtClean="0"/>
              <a:t>障害の例</a:t>
            </a:r>
            <a:endParaRPr lang="en-US" altLang="ja-JP" dirty="0" smtClean="0"/>
          </a:p>
          <a:p>
            <a:pPr lvl="2"/>
            <a:r>
              <a:rPr lang="ja-JP" altLang="en-US" dirty="0" smtClean="0"/>
              <a:t>システムがウイルスに感染 など</a:t>
            </a:r>
            <a:endParaRPr lang="en-US" altLang="ja-JP" dirty="0" smtClean="0"/>
          </a:p>
        </p:txBody>
      </p:sp>
      <p:grpSp>
        <p:nvGrpSpPr>
          <p:cNvPr id="9" name="グループ化 8"/>
          <p:cNvGrpSpPr/>
          <p:nvPr/>
        </p:nvGrpSpPr>
        <p:grpSpPr>
          <a:xfrm>
            <a:off x="453202" y="1246338"/>
            <a:ext cx="2376264" cy="3927342"/>
            <a:chOff x="453202" y="2518163"/>
            <a:chExt cx="2376264" cy="3927342"/>
          </a:xfrm>
        </p:grpSpPr>
        <p:sp>
          <p:nvSpPr>
            <p:cNvPr id="5" name="円柱 4"/>
            <p:cNvSpPr/>
            <p:nvPr/>
          </p:nvSpPr>
          <p:spPr>
            <a:xfrm>
              <a:off x="453202" y="5240369"/>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柱 5"/>
            <p:cNvSpPr/>
            <p:nvPr/>
          </p:nvSpPr>
          <p:spPr>
            <a:xfrm>
              <a:off x="453202" y="4339334"/>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3</a:t>
              </a:r>
              <a:endParaRPr kumimoji="1" lang="ja-JP" altLang="en-US" sz="2400" dirty="0">
                <a:solidFill>
                  <a:schemeClr val="tx1"/>
                </a:solidFill>
              </a:endParaRPr>
            </a:p>
          </p:txBody>
        </p:sp>
        <p:sp>
          <p:nvSpPr>
            <p:cNvPr id="7" name="円柱 6"/>
            <p:cNvSpPr/>
            <p:nvPr/>
          </p:nvSpPr>
          <p:spPr>
            <a:xfrm>
              <a:off x="453202" y="3426981"/>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2</a:t>
              </a:r>
              <a:endParaRPr kumimoji="1" lang="ja-JP" altLang="en-US" sz="2400" dirty="0">
                <a:solidFill>
                  <a:schemeClr val="tx1"/>
                </a:solidFill>
              </a:endParaRPr>
            </a:p>
          </p:txBody>
        </p:sp>
        <p:sp>
          <p:nvSpPr>
            <p:cNvPr id="8" name="円柱 7"/>
            <p:cNvSpPr/>
            <p:nvPr/>
          </p:nvSpPr>
          <p:spPr>
            <a:xfrm>
              <a:off x="453202" y="2518163"/>
              <a:ext cx="2376264" cy="1205136"/>
            </a:xfrm>
            <a:prstGeom prst="ca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パーティション </a:t>
              </a:r>
              <a:r>
                <a:rPr kumimoji="1" lang="en-US" altLang="ja-JP" sz="2400" dirty="0" smtClean="0">
                  <a:solidFill>
                    <a:schemeClr val="tx1"/>
                  </a:solidFill>
                </a:rPr>
                <a:t>1</a:t>
              </a:r>
              <a:endParaRPr kumimoji="1" lang="ja-JP" altLang="en-US" sz="2400" dirty="0">
                <a:solidFill>
                  <a:schemeClr val="tx1"/>
                </a:solidFill>
              </a:endParaRPr>
            </a:p>
          </p:txBody>
        </p:sp>
      </p:grpSp>
      <p:sp>
        <p:nvSpPr>
          <p:cNvPr id="11" name="テキスト ボックス 10"/>
          <p:cNvSpPr txBox="1"/>
          <p:nvPr/>
        </p:nvSpPr>
        <p:spPr>
          <a:xfrm>
            <a:off x="1026916" y="5278786"/>
            <a:ext cx="1219401" cy="382462"/>
          </a:xfrm>
          <a:prstGeom prst="rect">
            <a:avLst/>
          </a:prstGeom>
          <a:noFill/>
        </p:spPr>
        <p:txBody>
          <a:bodyPr wrap="square" rtlCol="0">
            <a:spAutoFit/>
          </a:bodyPr>
          <a:lstStyle/>
          <a:p>
            <a:pPr algn="ctr"/>
            <a:r>
              <a:rPr lang="ja-JP" altLang="en-US" dirty="0" smtClean="0"/>
              <a:t>記憶装置</a:t>
            </a:r>
            <a:endParaRPr kumimoji="1" lang="ja-JP" altLang="en-US" dirty="0"/>
          </a:p>
        </p:txBody>
      </p:sp>
      <p:sp>
        <p:nvSpPr>
          <p:cNvPr id="22" name="円/楕円 21"/>
          <p:cNvSpPr/>
          <p:nvPr/>
        </p:nvSpPr>
        <p:spPr>
          <a:xfrm>
            <a:off x="2270900" y="1545955"/>
            <a:ext cx="1080000" cy="720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2" name="テキスト ボックス 11"/>
          <p:cNvSpPr txBox="1"/>
          <p:nvPr/>
        </p:nvSpPr>
        <p:spPr>
          <a:xfrm>
            <a:off x="2300299" y="1593126"/>
            <a:ext cx="1008112" cy="584775"/>
          </a:xfrm>
          <a:prstGeom prst="rect">
            <a:avLst/>
          </a:prstGeom>
          <a:noFill/>
        </p:spPr>
        <p:txBody>
          <a:bodyPr wrap="square" rtlCol="0">
            <a:spAutoFit/>
          </a:bodyPr>
          <a:lstStyle/>
          <a:p>
            <a:pPr algn="ctr"/>
            <a:r>
              <a:rPr kumimoji="1" lang="en-US" altLang="ja-JP" sz="1600" dirty="0" smtClean="0"/>
              <a:t>Linux</a:t>
            </a:r>
          </a:p>
          <a:p>
            <a:pPr algn="ctr"/>
            <a:r>
              <a:rPr kumimoji="1" lang="en-US" altLang="ja-JP" sz="1600" dirty="0" smtClean="0"/>
              <a:t>system</a:t>
            </a:r>
            <a:endParaRPr kumimoji="1" lang="ja-JP" altLang="en-US" sz="1600" dirty="0"/>
          </a:p>
        </p:txBody>
      </p:sp>
      <p:grpSp>
        <p:nvGrpSpPr>
          <p:cNvPr id="14" name="グループ化 13"/>
          <p:cNvGrpSpPr/>
          <p:nvPr/>
        </p:nvGrpSpPr>
        <p:grpSpPr>
          <a:xfrm>
            <a:off x="2246317" y="2426026"/>
            <a:ext cx="1080000" cy="720000"/>
            <a:chOff x="-2419347" y="554411"/>
            <a:chExt cx="1080000" cy="720000"/>
          </a:xfrm>
        </p:grpSpPr>
        <p:sp>
          <p:nvSpPr>
            <p:cNvPr id="15" name="円/楕円 14"/>
            <p:cNvSpPr/>
            <p:nvPr/>
          </p:nvSpPr>
          <p:spPr>
            <a:xfrm>
              <a:off x="-2419347" y="554411"/>
              <a:ext cx="1080000" cy="720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6" name="テキスト ボックス 15"/>
            <p:cNvSpPr txBox="1"/>
            <p:nvPr/>
          </p:nvSpPr>
          <p:spPr>
            <a:xfrm>
              <a:off x="-2419347" y="655374"/>
              <a:ext cx="1053258" cy="584775"/>
            </a:xfrm>
            <a:prstGeom prst="rect">
              <a:avLst/>
            </a:prstGeom>
            <a:noFill/>
          </p:spPr>
          <p:txBody>
            <a:bodyPr wrap="square" rtlCol="0">
              <a:spAutoFit/>
            </a:bodyPr>
            <a:lstStyle/>
            <a:p>
              <a:pPr algn="ctr"/>
              <a:r>
                <a:rPr lang="en-US" altLang="ja-JP" sz="1600" dirty="0" smtClean="0"/>
                <a:t>Linux</a:t>
              </a:r>
            </a:p>
            <a:p>
              <a:pPr algn="ctr"/>
              <a:r>
                <a:rPr kumimoji="1" lang="en-US" altLang="ja-JP" sz="1600" dirty="0" smtClean="0"/>
                <a:t>data 1</a:t>
              </a:r>
              <a:endParaRPr kumimoji="1" lang="ja-JP" altLang="en-US" sz="1600" dirty="0"/>
            </a:p>
          </p:txBody>
        </p:sp>
      </p:grpSp>
      <p:sp>
        <p:nvSpPr>
          <p:cNvPr id="17" name="テキスト ボックス 16"/>
          <p:cNvSpPr txBox="1"/>
          <p:nvPr/>
        </p:nvSpPr>
        <p:spPr>
          <a:xfrm>
            <a:off x="2558872" y="1499946"/>
            <a:ext cx="504056" cy="769441"/>
          </a:xfrm>
          <a:prstGeom prst="rect">
            <a:avLst/>
          </a:prstGeom>
          <a:noFill/>
        </p:spPr>
        <p:txBody>
          <a:bodyPr wrap="square" rtlCol="0">
            <a:spAutoFit/>
          </a:bodyPr>
          <a:lstStyle/>
          <a:p>
            <a:pPr algn="ctr"/>
            <a:r>
              <a:rPr kumimoji="1" lang="en-US" altLang="ja-JP" sz="4400" dirty="0" smtClean="0">
                <a:solidFill>
                  <a:srgbClr val="FF0000"/>
                </a:solidFill>
              </a:rPr>
              <a:t>×</a:t>
            </a:r>
            <a:endParaRPr kumimoji="1" lang="ja-JP" altLang="en-US" sz="4400" dirty="0">
              <a:solidFill>
                <a:srgbClr val="FF0000"/>
              </a:solidFill>
            </a:endParaRPr>
          </a:p>
        </p:txBody>
      </p:sp>
      <p:sp>
        <p:nvSpPr>
          <p:cNvPr id="18" name="テキスト ボックス 17"/>
          <p:cNvSpPr txBox="1"/>
          <p:nvPr/>
        </p:nvSpPr>
        <p:spPr>
          <a:xfrm rot="5400000">
            <a:off x="1467745" y="4561216"/>
            <a:ext cx="528240" cy="523220"/>
          </a:xfrm>
          <a:prstGeom prst="rect">
            <a:avLst/>
          </a:prstGeom>
          <a:noFill/>
        </p:spPr>
        <p:txBody>
          <a:bodyPr wrap="square" rtlCol="0">
            <a:spAutoFit/>
          </a:bodyPr>
          <a:lstStyle/>
          <a:p>
            <a:r>
              <a:rPr lang="en-US" altLang="ja-JP" sz="2800" dirty="0"/>
              <a:t>…</a:t>
            </a:r>
            <a:endParaRPr kumimoji="1" lang="ja-JP" altLang="en-US" sz="2800" dirty="0"/>
          </a:p>
        </p:txBody>
      </p:sp>
      <p:grpSp>
        <p:nvGrpSpPr>
          <p:cNvPr id="23" name="グループ化 22"/>
          <p:cNvGrpSpPr/>
          <p:nvPr/>
        </p:nvGrpSpPr>
        <p:grpSpPr>
          <a:xfrm>
            <a:off x="2137183" y="3360292"/>
            <a:ext cx="1298268" cy="720000"/>
            <a:chOff x="-2528481" y="554411"/>
            <a:chExt cx="1298268" cy="720000"/>
          </a:xfrm>
        </p:grpSpPr>
        <p:sp>
          <p:nvSpPr>
            <p:cNvPr id="24" name="円/楕円 23"/>
            <p:cNvSpPr/>
            <p:nvPr/>
          </p:nvSpPr>
          <p:spPr>
            <a:xfrm>
              <a:off x="-2419347" y="554411"/>
              <a:ext cx="1080000" cy="720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25" name="テキスト ボックス 24"/>
            <p:cNvSpPr txBox="1"/>
            <p:nvPr/>
          </p:nvSpPr>
          <p:spPr>
            <a:xfrm>
              <a:off x="-2528481" y="562258"/>
              <a:ext cx="1298268" cy="584775"/>
            </a:xfrm>
            <a:prstGeom prst="rect">
              <a:avLst/>
            </a:prstGeom>
            <a:noFill/>
          </p:spPr>
          <p:txBody>
            <a:bodyPr wrap="square" rtlCol="0">
              <a:spAutoFit/>
            </a:bodyPr>
            <a:lstStyle/>
            <a:p>
              <a:pPr algn="ctr"/>
              <a:r>
                <a:rPr lang="en-US" altLang="ja-JP" sz="1600" dirty="0" smtClean="0"/>
                <a:t>Linux</a:t>
              </a:r>
            </a:p>
            <a:p>
              <a:pPr algn="ctr"/>
              <a:r>
                <a:rPr kumimoji="1" lang="en-US" altLang="ja-JP" sz="1600" dirty="0" smtClean="0"/>
                <a:t>data 2</a:t>
              </a:r>
              <a:endParaRPr kumimoji="1" lang="ja-JP" altLang="en-US" sz="1600" dirty="0"/>
            </a:p>
          </p:txBody>
        </p:sp>
      </p:grpSp>
    </p:spTree>
    <p:extLst>
      <p:ext uri="{BB962C8B-B14F-4D97-AF65-F5344CB8AC3E}">
        <p14:creationId xmlns:p14="http://schemas.microsoft.com/office/powerpoint/2010/main" val="41631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simp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simple2</Template>
  <TotalTime>21638</TotalTime>
  <Words>2981</Words>
  <Application>Microsoft Office PowerPoint</Application>
  <PresentationFormat>画面に合わせる (4:3)</PresentationFormat>
  <Paragraphs>580</Paragraphs>
  <Slides>56</Slides>
  <Notes>28</Notes>
  <HiddenSlides>22</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simple2</vt:lpstr>
      <vt:lpstr>情報実験第 7 回(2016/06/17) OS インストール・起動</vt:lpstr>
      <vt:lpstr>本日の情報実習</vt:lpstr>
      <vt:lpstr>OS 起動の一連の流れ</vt:lpstr>
      <vt:lpstr>OS 起動の一連の流れ</vt:lpstr>
      <vt:lpstr>目次</vt:lpstr>
      <vt:lpstr>目次</vt:lpstr>
      <vt:lpstr>OS 起動，インストールの仕組みを                 理解するための基本知識</vt:lpstr>
      <vt:lpstr>パーティション</vt:lpstr>
      <vt:lpstr>パーティションの利点</vt:lpstr>
      <vt:lpstr>複数のパーティションの使用例 OS のマルチブート</vt:lpstr>
      <vt:lpstr>OS 起動，インストールの仕組みを                 理解するための基本知識</vt:lpstr>
      <vt:lpstr>ファイルシステム</vt:lpstr>
      <vt:lpstr>主なファイルシステムの種類</vt:lpstr>
      <vt:lpstr>記憶装置毎に異なるファイルシステム</vt:lpstr>
      <vt:lpstr>exFAT のUSB をLinux に挿すと…</vt:lpstr>
      <vt:lpstr>異なるOS でUSB にデータを入れて 移動するためには？</vt:lpstr>
      <vt:lpstr>FAT32 のUSB をLinux に挿すと…</vt:lpstr>
      <vt:lpstr>OS のインストールのために</vt:lpstr>
      <vt:lpstr>目次</vt:lpstr>
      <vt:lpstr>OS 起動の一連の流れ</vt:lpstr>
      <vt:lpstr>UEFI のお仕事</vt:lpstr>
      <vt:lpstr>なぜOS を起動するためにUEFI が必要なのか</vt:lpstr>
      <vt:lpstr>OS 起動のために必要なもの</vt:lpstr>
      <vt:lpstr>GPT(GUID Partition Table)</vt:lpstr>
      <vt:lpstr>GPT(GUID Partition Table)</vt:lpstr>
      <vt:lpstr>OS 起動の一連の流れ</vt:lpstr>
      <vt:lpstr>OS 起動の一連の流れ</vt:lpstr>
      <vt:lpstr>OS 起動の一連の流れ</vt:lpstr>
      <vt:lpstr>OS 起動の一連の流れ</vt:lpstr>
      <vt:lpstr>OS 起動の一連の流れ</vt:lpstr>
      <vt:lpstr>実技編</vt:lpstr>
      <vt:lpstr>まとめ</vt:lpstr>
      <vt:lpstr>参考文献</vt:lpstr>
      <vt:lpstr>参考文献</vt:lpstr>
      <vt:lpstr>付録. BIOS 時代の パーティション管理方式と起動手順</vt:lpstr>
      <vt:lpstr>BIOS の場合のOS 起動手順</vt:lpstr>
      <vt:lpstr>BIOS 環境におけるパーティション構造</vt:lpstr>
      <vt:lpstr>パーティションの区別</vt:lpstr>
      <vt:lpstr>基本パーティション(Primary partition)</vt:lpstr>
      <vt:lpstr>拡張パーティション(Extend partition)</vt:lpstr>
      <vt:lpstr>論理パーティション(Logical partition)</vt:lpstr>
      <vt:lpstr>OS 起動の一連の流れ</vt:lpstr>
      <vt:lpstr>OS 起動の一連の流れ</vt:lpstr>
      <vt:lpstr>OS 起動の一連の流れ</vt:lpstr>
      <vt:lpstr>MBR 方式と GPT 方式の違い</vt:lpstr>
      <vt:lpstr>付録.  1 台の計算機で 複数のOS を起動させたい</vt:lpstr>
      <vt:lpstr>1 台の計算機で 複数のOS を起動させたい</vt:lpstr>
      <vt:lpstr>仮想化</vt:lpstr>
      <vt:lpstr>マルチブート</vt:lpstr>
      <vt:lpstr>メリット・デメリット</vt:lpstr>
      <vt:lpstr>付録.  Debian GNU/Linux</vt:lpstr>
      <vt:lpstr>Debian GNU/Linux とは？</vt:lpstr>
      <vt:lpstr>Debian GNU/Linux とは？</vt:lpstr>
      <vt:lpstr>Debian GNU/Linux とは？</vt:lpstr>
      <vt:lpstr>Debianパッケージ</vt:lpstr>
      <vt:lpstr>Debian アーカイブミラー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ブート ～OS が起動されるまで～</dc:title>
  <dc:creator>mikataka</dc:creator>
  <cp:lastModifiedBy>mikataka</cp:lastModifiedBy>
  <cp:revision>278</cp:revision>
  <dcterms:created xsi:type="dcterms:W3CDTF">2014-05-19T09:04:08Z</dcterms:created>
  <dcterms:modified xsi:type="dcterms:W3CDTF">2016-06-17T03:24:31Z</dcterms:modified>
</cp:coreProperties>
</file>