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7" r:id="rId4"/>
    <p:sldId id="261" r:id="rId5"/>
    <p:sldId id="259" r:id="rId6"/>
    <p:sldId id="260" r:id="rId7"/>
    <p:sldId id="262" r:id="rId8"/>
    <p:sldId id="264" r:id="rId9"/>
    <p:sldId id="282" r:id="rId10"/>
    <p:sldId id="263" r:id="rId11"/>
    <p:sldId id="267" r:id="rId12"/>
    <p:sldId id="265" r:id="rId13"/>
    <p:sldId id="275" r:id="rId14"/>
    <p:sldId id="274" r:id="rId15"/>
    <p:sldId id="276" r:id="rId16"/>
    <p:sldId id="277" r:id="rId17"/>
    <p:sldId id="278" r:id="rId18"/>
    <p:sldId id="281" r:id="rId19"/>
    <p:sldId id="279"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99" autoAdjust="0"/>
  </p:normalViewPr>
  <p:slideViewPr>
    <p:cSldViewPr>
      <p:cViewPr varScale="1">
        <p:scale>
          <a:sx n="40" d="100"/>
          <a:sy n="40" d="100"/>
        </p:scale>
        <p:origin x="-124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87D06-F69B-496E-866C-3BA1B346FE06}" type="datetimeFigureOut">
              <a:rPr kumimoji="1" lang="ja-JP" altLang="en-US" smtClean="0"/>
              <a:pPr/>
              <a:t>2015/6/19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72C5B-F25C-41C2-8DA9-FB18B5A56DC4}" type="slidenum">
              <a:rPr kumimoji="1" lang="ja-JP" altLang="en-US" smtClean="0"/>
              <a:pPr/>
              <a:t>‹#›</a:t>
            </a:fld>
            <a:endParaRPr kumimoji="1" lang="ja-JP" altLang="en-US"/>
          </a:p>
        </p:txBody>
      </p:sp>
    </p:spTree>
    <p:extLst>
      <p:ext uri="{BB962C8B-B14F-4D97-AF65-F5344CB8AC3E}">
        <p14:creationId xmlns:p14="http://schemas.microsoft.com/office/powerpoint/2010/main" val="2043830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gnomine</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13</a:t>
            </a:fld>
            <a:endParaRPr lang="ja-JP" altLang="en-US"/>
          </a:p>
        </p:txBody>
      </p:sp>
    </p:spTree>
    <p:extLst>
      <p:ext uri="{BB962C8B-B14F-4D97-AF65-F5344CB8AC3E}">
        <p14:creationId xmlns:p14="http://schemas.microsoft.com/office/powerpoint/2010/main" val="4114612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一番上がネットワーク透過性とは</a:t>
            </a:r>
            <a:r>
              <a:rPr kumimoji="1" lang="ja-JP" altLang="en-US" dirty="0" err="1" smtClean="0"/>
              <a:t>に</a:t>
            </a:r>
            <a:r>
              <a:rPr kumimoji="1" lang="ja-JP" altLang="en-US" dirty="0" smtClean="0"/>
              <a:t>対して</a:t>
            </a:r>
            <a:r>
              <a:rPr kumimoji="1" lang="en-US" altLang="ja-JP" dirty="0" smtClean="0"/>
              <a:t>, </a:t>
            </a:r>
            <a:r>
              <a:rPr kumimoji="1" lang="ja-JP" altLang="en-US" dirty="0" smtClean="0"/>
              <a:t>その下のインデントはその結果使えるようになったということ</a:t>
            </a:r>
            <a:r>
              <a:rPr kumimoji="1" lang="en-US" altLang="ja-JP" dirty="0" smtClean="0"/>
              <a:t>, </a:t>
            </a:r>
            <a:r>
              <a:rPr kumimoji="1" lang="ja-JP" altLang="en-US" dirty="0" smtClean="0"/>
              <a:t>更にそれ以下の項目は実情</a:t>
            </a:r>
            <a:endParaRPr kumimoji="1" lang="en-US" altLang="ja-JP" dirty="0" smtClean="0"/>
          </a:p>
          <a:p>
            <a:endParaRPr kumimoji="1" lang="en-US" altLang="ja-JP" dirty="0" smtClean="0"/>
          </a:p>
          <a:p>
            <a:r>
              <a:rPr kumimoji="1" lang="ja-JP" altLang="en-US" dirty="0" smtClean="0"/>
              <a:t>つまりネットワーク透過性とは</a:t>
            </a:r>
            <a:r>
              <a:rPr kumimoji="1" lang="en-US" altLang="ja-JP" dirty="0" smtClean="0"/>
              <a:t>X </a:t>
            </a:r>
            <a:r>
              <a:rPr kumimoji="1" lang="ja-JP" altLang="en-US" dirty="0" smtClean="0"/>
              <a:t>サーバと </a:t>
            </a:r>
            <a:r>
              <a:rPr kumimoji="1" lang="en-US" altLang="ja-JP" dirty="0" smtClean="0"/>
              <a:t>X </a:t>
            </a:r>
            <a:r>
              <a:rPr kumimoji="1" lang="ja-JP" altLang="en-US" dirty="0" smtClean="0"/>
              <a:t>クライアントは同じ計算機内である必要はなくネットワーク介してでもやり取りできるということ</a:t>
            </a:r>
            <a:r>
              <a:rPr kumimoji="1" lang="en-US" altLang="ja-JP" dirty="0" smtClean="0"/>
              <a:t>. </a:t>
            </a:r>
          </a:p>
          <a:p>
            <a:r>
              <a:rPr kumimoji="1" lang="en-US" altLang="ja-JP" dirty="0" smtClean="0"/>
              <a:t>X</a:t>
            </a:r>
            <a:r>
              <a:rPr kumimoji="1" lang="ja-JP" altLang="en-US" dirty="0" smtClean="0"/>
              <a:t>プロトコルを通しているので別に計算機の種類が別でもできる</a:t>
            </a:r>
            <a:r>
              <a:rPr kumimoji="1" lang="en-US" altLang="ja-JP" dirty="0" smtClean="0"/>
              <a:t>.</a:t>
            </a:r>
          </a:p>
          <a:p>
            <a:r>
              <a:rPr kumimoji="1" lang="en-US" altLang="ja-JP" dirty="0" smtClean="0"/>
              <a:t>A </a:t>
            </a:r>
            <a:r>
              <a:rPr kumimoji="1" lang="ja-JP" altLang="en-US" dirty="0" smtClean="0"/>
              <a:t>の</a:t>
            </a:r>
            <a:r>
              <a:rPr kumimoji="1" lang="en-US" altLang="ja-JP" dirty="0" smtClean="0"/>
              <a:t>X</a:t>
            </a:r>
            <a:r>
              <a:rPr kumimoji="1" lang="ja-JP" altLang="en-US" dirty="0" smtClean="0"/>
              <a:t>サーバが</a:t>
            </a:r>
            <a:r>
              <a:rPr kumimoji="1" lang="en-US" altLang="ja-JP" dirty="0" smtClean="0"/>
              <a:t>B</a:t>
            </a:r>
            <a:r>
              <a:rPr kumimoji="1" lang="ja-JP" altLang="en-US" dirty="0" smtClean="0"/>
              <a:t>のクライアントの要求を受けてもよいということ</a:t>
            </a:r>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14</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X </a:t>
            </a:r>
            <a:r>
              <a:rPr kumimoji="1" lang="ja-JP" altLang="en-US" dirty="0" smtClean="0"/>
              <a:t>ではソフトの細かい仕様まで規定していないので</a:t>
            </a:r>
            <a:r>
              <a:rPr kumimoji="1" lang="en-US" altLang="ja-JP" dirty="0" smtClean="0"/>
              <a:t>, </a:t>
            </a:r>
            <a:r>
              <a:rPr kumimoji="1" lang="ja-JP" altLang="en-US" dirty="0" smtClean="0"/>
              <a:t>さまざまな機能・見栄えを持つ </a:t>
            </a:r>
            <a:r>
              <a:rPr kumimoji="1" lang="en-US" altLang="ja-JP" dirty="0" smtClean="0"/>
              <a:t>X </a:t>
            </a:r>
            <a:r>
              <a:rPr kumimoji="1" lang="ja-JP" altLang="en-US" dirty="0" smtClean="0"/>
              <a:t>クライアントが開発された</a:t>
            </a:r>
            <a:r>
              <a:rPr kumimoji="1" lang="en-US" altLang="ja-JP"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ウィンドウマネージャ</a:t>
            </a:r>
            <a:r>
              <a:rPr kumimoji="1" lang="en-US" altLang="ja-JP" dirty="0" smtClean="0"/>
              <a:t>: </a:t>
            </a:r>
            <a:r>
              <a:rPr kumimoji="1" lang="ja-JP" altLang="en-US" dirty="0" smtClean="0"/>
              <a:t>ウィンドウの機能・配置・見栄え・操作</a:t>
            </a:r>
            <a:r>
              <a:rPr kumimoji="1" lang="en-US" altLang="ja-JP" dirty="0" smtClean="0"/>
              <a:t>(</a:t>
            </a:r>
            <a:r>
              <a:rPr kumimoji="1" lang="ja-JP" altLang="en-US" dirty="0" smtClean="0"/>
              <a:t>装飾）（ウィンドウを動かしたり大きくしたりなど</a:t>
            </a:r>
            <a:r>
              <a:rPr kumimoji="1" lang="en-US" altLang="ja-JP" dirty="0" smtClean="0"/>
              <a:t>)</a:t>
            </a:r>
            <a:r>
              <a:rPr kumimoji="1" lang="ja-JP" altLang="en-US" dirty="0" smtClean="0"/>
              <a:t>などを管理する </a:t>
            </a:r>
            <a:r>
              <a:rPr kumimoji="1" lang="en-US" altLang="ja-JP" dirty="0" smtClean="0"/>
              <a:t>X </a:t>
            </a:r>
            <a:r>
              <a:rPr kumimoji="1" lang="ja-JP" altLang="en-US" dirty="0" smtClean="0"/>
              <a:t>クライアント</a:t>
            </a:r>
            <a:r>
              <a:rPr kumimoji="1" lang="en-US" altLang="ja-JP" dirty="0" smtClean="0"/>
              <a:t>. </a:t>
            </a:r>
            <a:endParaRPr kumimoji="1" lang="ja-JP" altLang="en-US" dirty="0" smtClean="0"/>
          </a:p>
          <a:p>
            <a:r>
              <a:rPr kumimoji="1" lang="ja-JP" altLang="en-US" dirty="0" smtClean="0"/>
              <a:t>統合デスクトップ</a:t>
            </a:r>
            <a:r>
              <a:rPr kumimoji="1" lang="en-US" altLang="ja-JP" dirty="0" smtClean="0"/>
              <a:t>: </a:t>
            </a:r>
            <a:r>
              <a:rPr kumimoji="1" lang="ja-JP" altLang="en-US" dirty="0" smtClean="0"/>
              <a:t>ウィンドウマネージャ・ファイル管理ソフト・ターミナルなどをひとまとめ</a:t>
            </a:r>
            <a:r>
              <a:rPr kumimoji="1" lang="en-US" altLang="ja-JP" dirty="0" smtClean="0"/>
              <a:t>(</a:t>
            </a:r>
            <a:r>
              <a:rPr kumimoji="1" lang="ja-JP" altLang="en-US" dirty="0" smtClean="0"/>
              <a:t>セット</a:t>
            </a:r>
            <a:r>
              <a:rPr kumimoji="1" lang="en-US" altLang="ja-JP" dirty="0" smtClean="0"/>
              <a:t>)</a:t>
            </a:r>
            <a:r>
              <a:rPr kumimoji="1" lang="ja-JP" altLang="en-US" dirty="0" smtClean="0"/>
              <a:t>にしたもの</a:t>
            </a:r>
            <a:r>
              <a:rPr kumimoji="1" lang="en-US" altLang="ja-JP" dirty="0" smtClean="0"/>
              <a:t>. </a:t>
            </a:r>
            <a:endParaRPr kumimoji="1" lang="ja-JP" altLang="en-US"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t>gnome </a:t>
            </a:r>
            <a:r>
              <a:rPr lang="ja-JP" altLang="en-US" dirty="0" smtClean="0"/>
              <a:t>のデスクトップ環境とは</a:t>
            </a:r>
            <a:r>
              <a:rPr lang="en-US" altLang="ja-JP" dirty="0" smtClean="0"/>
              <a:t>? : </a:t>
            </a:r>
            <a:r>
              <a:rPr lang="ja-JP" altLang="en-US" dirty="0" smtClean="0"/>
              <a:t>インターフェースの操作を統一した環境のこと </a:t>
            </a:r>
            <a:endParaRPr lang="en-US" altLang="ja-JP"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ja-JP" dirty="0" err="1" smtClean="0"/>
              <a:t>Afterstep</a:t>
            </a:r>
            <a:r>
              <a:rPr lang="en-US" altLang="ja-JP" dirty="0" smtClean="0"/>
              <a:t> </a:t>
            </a:r>
            <a:r>
              <a:rPr lang="ja-JP" altLang="en-US" dirty="0" smtClean="0"/>
              <a:t>は統合デスクトップ環境とウィンドウマネージャの中間みたいなもので画面も少し装飾できる</a:t>
            </a:r>
            <a:r>
              <a:rPr lang="en-US" altLang="ja-JP" dirty="0" smtClean="0"/>
              <a:t>?</a:t>
            </a:r>
            <a:endParaRPr lang="ja-JP" altLang="en-US" dirty="0" smtClean="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15</a:t>
            </a:fld>
            <a:endParaRPr lang="ja-JP" altLang="en-US"/>
          </a:p>
        </p:txBody>
      </p:sp>
    </p:spTree>
    <p:extLst>
      <p:ext uri="{BB962C8B-B14F-4D97-AF65-F5344CB8AC3E}">
        <p14:creationId xmlns:p14="http://schemas.microsoft.com/office/powerpoint/2010/main" val="27150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Cygwin </a:t>
            </a:r>
            <a:r>
              <a:rPr kumimoji="1" lang="ja-JP" altLang="en-US" dirty="0" smtClean="0"/>
              <a:t>と </a:t>
            </a:r>
            <a:r>
              <a:rPr kumimoji="1" lang="en-US" altLang="ja-JP" dirty="0" smtClean="0"/>
              <a:t>Windows</a:t>
            </a:r>
            <a:r>
              <a:rPr kumimoji="1" lang="en-US" altLang="ja-JP" baseline="0" dirty="0" smtClean="0"/>
              <a:t> Vista </a:t>
            </a:r>
            <a:r>
              <a:rPr kumimoji="1" lang="ja-JP" altLang="en-US" baseline="0" dirty="0" smtClean="0"/>
              <a:t>は相性が悪かったらしい</a:t>
            </a:r>
            <a:r>
              <a:rPr kumimoji="1" lang="en-US" altLang="ja-JP" baseline="0" dirty="0" smtClean="0"/>
              <a:t>. windows7 </a:t>
            </a:r>
            <a:r>
              <a:rPr kumimoji="1" lang="ja-JP" altLang="en-US" baseline="0" dirty="0" smtClean="0"/>
              <a:t>も不安定なことがあるらしい</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16</a:t>
            </a:fld>
            <a:endParaRPr lang="ja-JP" altLang="en-US"/>
          </a:p>
        </p:txBody>
      </p:sp>
    </p:spTree>
    <p:extLst>
      <p:ext uri="{BB962C8B-B14F-4D97-AF65-F5344CB8AC3E}">
        <p14:creationId xmlns:p14="http://schemas.microsoft.com/office/powerpoint/2010/main" val="149701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サーバ</a:t>
            </a:r>
            <a:r>
              <a:rPr kumimoji="1" lang="en-US" altLang="ja-JP" dirty="0" smtClean="0"/>
              <a:t>, </a:t>
            </a:r>
            <a:r>
              <a:rPr kumimoji="1" lang="ja-JP" altLang="en-US" dirty="0" smtClean="0"/>
              <a:t>クライアントは計算機とは限らない</a:t>
            </a:r>
            <a:r>
              <a:rPr kumimoji="1" lang="en-US" altLang="ja-JP" dirty="0" smtClean="0"/>
              <a:t>, </a:t>
            </a:r>
            <a:r>
              <a:rPr kumimoji="1" lang="ja-JP" altLang="en-US" dirty="0" smtClean="0"/>
              <a:t>ソフトウェアでも可</a:t>
            </a:r>
            <a:endParaRPr kumimoji="1" lang="en-US" altLang="ja-JP" dirty="0" smtClean="0"/>
          </a:p>
          <a:p>
            <a:r>
              <a:rPr kumimoji="1" lang="ja-JP" altLang="en-US" dirty="0" smtClean="0"/>
              <a:t>サービスとは</a:t>
            </a:r>
            <a:r>
              <a:rPr kumimoji="1" lang="ja-JP" altLang="en-US" dirty="0" smtClean="0"/>
              <a:t>？ 通信してネットワーク越しに提供される何らかの機能</a:t>
            </a:r>
            <a:r>
              <a:rPr kumimoji="1" lang="en-US" altLang="ja-JP" dirty="0" smtClean="0"/>
              <a:t>, </a:t>
            </a:r>
            <a:r>
              <a:rPr kumimoji="1" lang="ja-JP" altLang="en-US" dirty="0" smtClean="0"/>
              <a:t>あるいはそのような機能を実現するソフトウェアのこと</a:t>
            </a:r>
            <a:endParaRPr kumimoji="1" lang="en-US" altLang="ja-JP" dirty="0" smtClean="0"/>
          </a:p>
          <a:p>
            <a:r>
              <a:rPr kumimoji="1" lang="ja-JP" altLang="en-US" dirty="0" smtClean="0"/>
              <a:t>サーバが提供する内容のこと</a:t>
            </a:r>
            <a:endParaRPr kumimoji="1" lang="en-US" altLang="ja-JP" dirty="0" smtClean="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MAIL </a:t>
            </a:r>
            <a:r>
              <a:rPr lang="ja-JP" altLang="en-US" dirty="0" smtClean="0"/>
              <a:t>がサービスのやり取りに </a:t>
            </a:r>
            <a:r>
              <a:rPr lang="en-US" altLang="ja-JP" dirty="0" smtClean="0"/>
              <a:t>DNS </a:t>
            </a:r>
            <a:r>
              <a:rPr lang="ja-JP" altLang="en-US" dirty="0" smtClean="0"/>
              <a:t>を利用している</a:t>
            </a:r>
            <a:endParaRPr lang="en-US" altLang="ja-JP" dirty="0" smtClean="0"/>
          </a:p>
          <a:p>
            <a:r>
              <a:rPr lang="ja-JP" altLang="en-US" dirty="0" smtClean="0"/>
              <a:t>サーバとクライアントは各サービスの提供側と要求側を区別する呼び方であり</a:t>
            </a:r>
            <a:r>
              <a:rPr lang="en-US" altLang="ja-JP" dirty="0" smtClean="0"/>
              <a:t>, </a:t>
            </a:r>
            <a:r>
              <a:rPr lang="ja-JP" altLang="en-US" dirty="0" smtClean="0"/>
              <a:t>サービスによってはサーバだったものがクライアントの立場になることもある</a:t>
            </a:r>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上側はサーバクライアントの機能面</a:t>
            </a:r>
            <a:r>
              <a:rPr kumimoji="1" lang="en-US" altLang="ja-JP" dirty="0" smtClean="0"/>
              <a:t>, </a:t>
            </a:r>
            <a:r>
              <a:rPr kumimoji="1" lang="ja-JP" altLang="en-US" dirty="0" smtClean="0"/>
              <a:t>下側は実情みたいなもの</a:t>
            </a:r>
            <a:endParaRPr kumimoji="1" lang="en-US" altLang="ja-JP" dirty="0" smtClean="0"/>
          </a:p>
          <a:p>
            <a:endParaRPr kumimoji="1" lang="en-US" altLang="ja-JP" dirty="0" smtClean="0"/>
          </a:p>
          <a:p>
            <a:r>
              <a:rPr kumimoji="1" lang="ja-JP" altLang="en-US" dirty="0" smtClean="0"/>
              <a:t>プロトコルがあるのはネットワークを前提としているから。ネットワーク先では様々な計算機が存在しプロトコルを決めることで同じ計算機でなくても同様に対応できるようにする</a:t>
            </a:r>
            <a:endParaRPr kumimoji="1" lang="en-US" altLang="ja-JP" dirty="0" smtClean="0"/>
          </a:p>
          <a:p>
            <a:endParaRPr kumimoji="1" lang="en-US" altLang="ja-JP" dirty="0" smtClean="0"/>
          </a:p>
          <a:p>
            <a:r>
              <a:rPr kumimoji="1" lang="ja-JP" altLang="en-US" dirty="0" smtClean="0"/>
              <a:t>メリット</a:t>
            </a:r>
            <a:endParaRPr kumimoji="1" lang="en-US" altLang="ja-JP" dirty="0" smtClean="0"/>
          </a:p>
          <a:p>
            <a:r>
              <a:rPr kumimoji="1" lang="en-US" altLang="ja-JP" dirty="0" smtClean="0"/>
              <a:t>   www</a:t>
            </a:r>
            <a:r>
              <a:rPr kumimoji="1" lang="en-US" altLang="ja-JP" baseline="0" dirty="0" smtClean="0"/>
              <a:t> </a:t>
            </a:r>
            <a:r>
              <a:rPr kumimoji="1" lang="ja-JP" altLang="en-US" baseline="0" dirty="0" smtClean="0"/>
              <a:t>サーバで言うならば自分の計算機が</a:t>
            </a:r>
            <a:r>
              <a:rPr kumimoji="1" lang="en-US" altLang="ja-JP" baseline="0" dirty="0" smtClean="0"/>
              <a:t>Web</a:t>
            </a:r>
            <a:r>
              <a:rPr kumimoji="1" lang="ja-JP" altLang="en-US" baseline="0" dirty="0" smtClean="0"/>
              <a:t>コンテンツの配布していなくても</a:t>
            </a:r>
            <a:r>
              <a:rPr kumimoji="1" lang="en-US" altLang="ja-JP" baseline="0" dirty="0" smtClean="0"/>
              <a:t>web</a:t>
            </a:r>
            <a:r>
              <a:rPr kumimoji="1" lang="ja-JP" altLang="en-US" baseline="0" dirty="0" smtClean="0"/>
              <a:t>ブラウザがあれば</a:t>
            </a:r>
            <a:r>
              <a:rPr kumimoji="1" lang="en-US" altLang="ja-JP" baseline="0" dirty="0" smtClean="0"/>
              <a:t>web</a:t>
            </a:r>
            <a:r>
              <a:rPr kumimoji="1" lang="ja-JP" altLang="en-US" baseline="0" dirty="0" smtClean="0"/>
              <a:t>コンテンツが見えるということ</a:t>
            </a:r>
            <a:r>
              <a:rPr kumimoji="1" lang="en-US" altLang="ja-JP" baseline="0" dirty="0" smtClean="0"/>
              <a:t>. </a:t>
            </a:r>
            <a:r>
              <a:rPr kumimoji="1" lang="ja-JP" altLang="en-US" baseline="0" dirty="0" smtClean="0"/>
              <a:t>つまり </a:t>
            </a:r>
            <a:r>
              <a:rPr kumimoji="1" lang="en-US" altLang="ja-JP" baseline="0" dirty="0" smtClean="0"/>
              <a:t>web </a:t>
            </a:r>
            <a:r>
              <a:rPr kumimoji="1" lang="ja-JP" altLang="en-US" baseline="0" dirty="0" smtClean="0"/>
              <a:t>サーバがコンテンツの配布というサービスを行っていてくれるので ブラウザでみるだけでよくなる</a:t>
            </a:r>
            <a:endParaRPr kumimoji="1" lang="en-US" altLang="ja-JP" baseline="0" dirty="0" smtClean="0"/>
          </a:p>
          <a:p>
            <a:endParaRPr kumimoji="1" lang="en-US" altLang="ja-JP" baseline="0" dirty="0" smtClean="0"/>
          </a:p>
          <a:p>
            <a:r>
              <a:rPr kumimoji="1" lang="ja-JP" altLang="en-US" baseline="0" dirty="0" smtClean="0"/>
              <a:t>   また</a:t>
            </a:r>
            <a:r>
              <a:rPr kumimoji="1" lang="en-US" altLang="ja-JP" baseline="0" dirty="0" smtClean="0"/>
              <a:t>, </a:t>
            </a:r>
            <a:r>
              <a:rPr kumimoji="1" lang="ja-JP" altLang="en-US" baseline="0" dirty="0" smtClean="0"/>
              <a:t>サーバが </a:t>
            </a:r>
            <a:r>
              <a:rPr kumimoji="1" lang="en-US" altLang="ja-JP" baseline="0" dirty="0" smtClean="0"/>
              <a:t>web</a:t>
            </a:r>
            <a:r>
              <a:rPr kumimoji="1" lang="ja-JP" altLang="en-US" baseline="0" dirty="0" smtClean="0"/>
              <a:t>　コンテンツを配布しているので手元の計算機が停止していても</a:t>
            </a:r>
            <a:r>
              <a:rPr kumimoji="1" lang="en-US" altLang="ja-JP" baseline="0" dirty="0" smtClean="0"/>
              <a:t>web</a:t>
            </a:r>
            <a:r>
              <a:rPr kumimoji="1" lang="ja-JP" altLang="en-US" baseline="0" dirty="0" smtClean="0"/>
              <a:t>コンテンツは常に見ることができる</a:t>
            </a:r>
            <a:r>
              <a:rPr kumimoji="1" lang="en-US" altLang="ja-JP" baseline="0" dirty="0" smtClean="0"/>
              <a:t>.</a:t>
            </a:r>
          </a:p>
          <a:p>
            <a:endParaRPr kumimoji="1" lang="en-US" altLang="ja-JP" baseline="0" dirty="0" smtClean="0"/>
          </a:p>
          <a:p>
            <a:r>
              <a:rPr kumimoji="1" lang="ja-JP" altLang="en-US" baseline="0" dirty="0" smtClean="0"/>
              <a:t>デメリット</a:t>
            </a:r>
            <a:endParaRPr kumimoji="1" lang="en-US" altLang="ja-JP" baseline="0" dirty="0" smtClean="0"/>
          </a:p>
          <a:p>
            <a:r>
              <a:rPr kumimoji="1" lang="en-US" altLang="ja-JP" baseline="0" dirty="0" smtClean="0"/>
              <a:t>  </a:t>
            </a:r>
            <a:r>
              <a:rPr kumimoji="1" lang="ja-JP" altLang="en-US" baseline="0" dirty="0" smtClean="0"/>
              <a:t>サーバが停止していたり</a:t>
            </a:r>
            <a:r>
              <a:rPr kumimoji="1" lang="en-US" altLang="ja-JP" baseline="0" dirty="0" smtClean="0"/>
              <a:t>, </a:t>
            </a:r>
            <a:r>
              <a:rPr kumimoji="1" lang="ja-JP" altLang="en-US" baseline="0" dirty="0" smtClean="0"/>
              <a:t>クライアントがネットワークに接続していないとサービスが受けられない</a:t>
            </a:r>
            <a:r>
              <a:rPr kumimoji="1" lang="en-US" altLang="ja-JP" baseline="0" dirty="0" smtClean="0"/>
              <a:t>.</a:t>
            </a:r>
          </a:p>
          <a:p>
            <a:r>
              <a:rPr kumimoji="1" lang="en-US" altLang="ja-JP" baseline="0" dirty="0" smtClean="0"/>
              <a:t>  </a:t>
            </a:r>
            <a:r>
              <a:rPr kumimoji="1" lang="ja-JP" altLang="en-US" baseline="0" dirty="0" smtClean="0"/>
              <a:t>サーバはクライアントよりも数が少なくサーバにクライアントからのアクセスが集中するのでサーバはそれに耐えられるスペックが必要</a:t>
            </a:r>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7</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次のページに </a:t>
            </a:r>
            <a:r>
              <a:rPr kumimoji="1" lang="en-US" altLang="ja-JP" dirty="0" smtClean="0"/>
              <a:t>X Windows System </a:t>
            </a:r>
            <a:r>
              <a:rPr kumimoji="1" lang="ja-JP" altLang="en-US" dirty="0" smtClean="0"/>
              <a:t>の導入ページを入れる？</a:t>
            </a:r>
            <a:endParaRPr kumimoji="1" lang="en-US" altLang="ja-JP" dirty="0" smtClean="0"/>
          </a:p>
          <a:p>
            <a:r>
              <a:rPr kumimoji="1" lang="ja-JP" altLang="en-US" dirty="0" smtClean="0"/>
              <a:t>例えば普段触っている </a:t>
            </a:r>
            <a:r>
              <a:rPr kumimoji="1" lang="en-US" altLang="ja-JP" dirty="0" smtClean="0"/>
              <a:t>GUI </a:t>
            </a:r>
            <a:r>
              <a:rPr kumimoji="1" lang="ja-JP" altLang="en-US" dirty="0" smtClean="0"/>
              <a:t>は </a:t>
            </a:r>
            <a:r>
              <a:rPr kumimoji="1" lang="en-US" altLang="ja-JP" dirty="0" smtClean="0"/>
              <a:t>X Window</a:t>
            </a:r>
            <a:r>
              <a:rPr kumimoji="1" lang="en-US" altLang="ja-JP" baseline="0" dirty="0" smtClean="0"/>
              <a:t> System </a:t>
            </a:r>
            <a:r>
              <a:rPr kumimoji="1" lang="ja-JP" altLang="en-US" baseline="0" dirty="0" smtClean="0"/>
              <a:t>のおかげ的なものを入れる </a:t>
            </a:r>
            <a:r>
              <a:rPr kumimoji="1" lang="en-US" altLang="ja-JP" baseline="0" dirty="0" err="1" smtClean="0"/>
              <a:t>startx</a:t>
            </a:r>
            <a:r>
              <a:rPr kumimoji="1" lang="en-US" altLang="ja-JP" baseline="0" dirty="0" smtClean="0"/>
              <a:t> </a:t>
            </a:r>
            <a:r>
              <a:rPr kumimoji="1" lang="ja-JP" altLang="en-US" baseline="0" dirty="0" smtClean="0"/>
              <a:t>をしている</a:t>
            </a:r>
            <a:r>
              <a:rPr kumimoji="1" lang="ja-JP" altLang="en-US" baseline="0" dirty="0" err="1" smtClean="0"/>
              <a:t>よね</a:t>
            </a:r>
            <a:r>
              <a:rPr kumimoji="1" lang="ja-JP" altLang="en-US" baseline="0" dirty="0" smtClean="0"/>
              <a:t>的な</a:t>
            </a:r>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8</a:t>
            </a:fld>
            <a:endParaRPr kumimoji="1" lang="ja-JP" altLang="en-US"/>
          </a:p>
        </p:txBody>
      </p:sp>
    </p:spTree>
    <p:extLst>
      <p:ext uri="{BB962C8B-B14F-4D97-AF65-F5344CB8AC3E}">
        <p14:creationId xmlns:p14="http://schemas.microsoft.com/office/powerpoint/2010/main" val="380951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元々は</a:t>
            </a:r>
            <a:r>
              <a:rPr lang="ja-JP" altLang="ja-JP" dirty="0" smtClean="0"/>
              <a:t>XFree86 Project</a:t>
            </a:r>
            <a:r>
              <a:rPr lang="ja-JP" altLang="en-US" dirty="0" smtClean="0"/>
              <a:t>が開発していたがライセンス問題などで抜けたメンバーが</a:t>
            </a:r>
            <a:r>
              <a:rPr lang="en-US" altLang="ja-JP" dirty="0" smtClean="0"/>
              <a:t>X Org</a:t>
            </a:r>
            <a:r>
              <a:rPr lang="ja-JP" altLang="en-US" dirty="0" smtClean="0"/>
              <a:t>を制作</a:t>
            </a:r>
            <a:endParaRPr lang="en-US" altLang="ja-JP" dirty="0" smtClean="0"/>
          </a:p>
          <a:p>
            <a:r>
              <a:rPr kumimoji="1" lang="ja-JP" altLang="en-US" dirty="0" smtClean="0"/>
              <a:t>商用の物もあり、</a:t>
            </a:r>
            <a:r>
              <a:rPr kumimoji="1" lang="en-US" altLang="ja-JP" dirty="0" err="1" smtClean="0"/>
              <a:t>X.Org</a:t>
            </a:r>
            <a:r>
              <a:rPr kumimoji="1" lang="ja-JP" altLang="en-US" dirty="0" err="1" smtClean="0"/>
              <a:t>だけ</a:t>
            </a:r>
            <a:r>
              <a:rPr kumimoji="1" lang="ja-JP" altLang="en-US" dirty="0" smtClean="0"/>
              <a:t>ではない</a:t>
            </a:r>
            <a:endParaRPr kumimoji="1" lang="en-US" altLang="ja-JP" dirty="0" smtClean="0"/>
          </a:p>
          <a:p>
            <a:r>
              <a:rPr kumimoji="1" lang="ja-JP" altLang="en-US" dirty="0" smtClean="0"/>
              <a:t>なんで </a:t>
            </a:r>
            <a:r>
              <a:rPr kumimoji="1" lang="en-US" altLang="ja-JP" dirty="0" smtClean="0"/>
              <a:t>X </a:t>
            </a:r>
            <a:r>
              <a:rPr kumimoji="1" lang="ja-JP" altLang="en-US" dirty="0" smtClean="0"/>
              <a:t>というの→ </a:t>
            </a:r>
            <a:r>
              <a:rPr kumimoji="1" lang="en-US" altLang="ja-JP" dirty="0" smtClean="0"/>
              <a:t>X</a:t>
            </a:r>
            <a:r>
              <a:rPr kumimoji="1" lang="en-US" altLang="ja-JP" baseline="0" dirty="0" smtClean="0"/>
              <a:t> Window System</a:t>
            </a:r>
            <a:r>
              <a:rPr kumimoji="1" lang="ja-JP" altLang="en-US" baseline="0" dirty="0" smtClean="0"/>
              <a:t>は</a:t>
            </a:r>
            <a:r>
              <a:rPr kumimoji="1" lang="ja-JP" altLang="en-US" dirty="0" smtClean="0"/>
              <a:t> </a:t>
            </a:r>
            <a:r>
              <a:rPr kumimoji="1" lang="en-US" altLang="ja-JP" dirty="0" smtClean="0"/>
              <a:t>V</a:t>
            </a:r>
            <a:r>
              <a:rPr kumimoji="1" lang="en-US" altLang="ja-JP" baseline="0" dirty="0" smtClean="0"/>
              <a:t> OS </a:t>
            </a:r>
            <a:r>
              <a:rPr kumimoji="1" lang="ja-JP" altLang="en-US" baseline="0" dirty="0" smtClean="0"/>
              <a:t>の専用ウィンドウシステムである </a:t>
            </a:r>
            <a:r>
              <a:rPr kumimoji="1" lang="en-US" altLang="ja-JP" baseline="0" dirty="0" smtClean="0"/>
              <a:t>W </a:t>
            </a:r>
            <a:r>
              <a:rPr kumimoji="1" lang="ja-JP" altLang="en-US" baseline="0" dirty="0" smtClean="0"/>
              <a:t>ウィンドウシステム</a:t>
            </a:r>
            <a:r>
              <a:rPr kumimoji="1" lang="en-US" altLang="ja-JP" baseline="0" dirty="0" smtClean="0"/>
              <a:t> </a:t>
            </a:r>
            <a:r>
              <a:rPr kumimoji="1" lang="ja-JP" altLang="en-US" baseline="0" dirty="0" smtClean="0"/>
              <a:t>を基にして作られた</a:t>
            </a:r>
            <a:r>
              <a:rPr kumimoji="1" lang="en-US" altLang="ja-JP" baseline="0" dirty="0" smtClean="0"/>
              <a:t>. W </a:t>
            </a:r>
            <a:r>
              <a:rPr kumimoji="1" lang="ja-JP" altLang="en-US" baseline="0" dirty="0" smtClean="0"/>
              <a:t>の次なので </a:t>
            </a:r>
            <a:r>
              <a:rPr kumimoji="1" lang="en-US" altLang="ja-JP" baseline="0" dirty="0" smtClean="0"/>
              <a:t>X</a:t>
            </a:r>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元々は</a:t>
            </a:r>
            <a:r>
              <a:rPr lang="ja-JP" altLang="ja-JP" dirty="0" smtClean="0"/>
              <a:t>XFree86 Project</a:t>
            </a:r>
            <a:r>
              <a:rPr lang="ja-JP" altLang="en-US" dirty="0" smtClean="0"/>
              <a:t>が開発していたがライセンス問題などで抜けたメンバーが</a:t>
            </a:r>
            <a:r>
              <a:rPr lang="en-US" altLang="ja-JP" dirty="0" smtClean="0"/>
              <a:t>X Org</a:t>
            </a:r>
            <a:r>
              <a:rPr lang="ja-JP" altLang="en-US" dirty="0" smtClean="0"/>
              <a:t>を制作</a:t>
            </a:r>
            <a:endParaRPr lang="en-US" altLang="ja-JP" dirty="0" smtClean="0"/>
          </a:p>
          <a:p>
            <a:r>
              <a:rPr kumimoji="1" lang="ja-JP" altLang="en-US" dirty="0" smtClean="0"/>
              <a:t>商用の物もあり、</a:t>
            </a:r>
            <a:r>
              <a:rPr kumimoji="1" lang="en-US" altLang="ja-JP" dirty="0" err="1" smtClean="0"/>
              <a:t>X.Org</a:t>
            </a:r>
            <a:r>
              <a:rPr kumimoji="1" lang="ja-JP" altLang="en-US" dirty="0" err="1" smtClean="0"/>
              <a:t>だけ</a:t>
            </a:r>
            <a:r>
              <a:rPr kumimoji="1" lang="ja-JP" altLang="en-US" dirty="0" smtClean="0"/>
              <a:t>ではない</a:t>
            </a:r>
            <a:endParaRPr kumimoji="1" lang="en-US" altLang="ja-JP" dirty="0" smtClean="0"/>
          </a:p>
          <a:p>
            <a:r>
              <a:rPr kumimoji="1" lang="ja-JP" altLang="en-US" dirty="0" smtClean="0"/>
              <a:t>なんで </a:t>
            </a:r>
            <a:r>
              <a:rPr kumimoji="1" lang="en-US" altLang="ja-JP" dirty="0" smtClean="0"/>
              <a:t>X </a:t>
            </a:r>
            <a:r>
              <a:rPr kumimoji="1" lang="ja-JP" altLang="en-US" dirty="0" smtClean="0"/>
              <a:t>というの→ </a:t>
            </a:r>
            <a:r>
              <a:rPr kumimoji="1" lang="en-US" altLang="ja-JP" dirty="0" smtClean="0"/>
              <a:t>X</a:t>
            </a:r>
            <a:r>
              <a:rPr kumimoji="1" lang="en-US" altLang="ja-JP" baseline="0" dirty="0" smtClean="0"/>
              <a:t> Window System</a:t>
            </a:r>
            <a:r>
              <a:rPr kumimoji="1" lang="ja-JP" altLang="en-US" baseline="0" dirty="0" smtClean="0"/>
              <a:t>は</a:t>
            </a:r>
            <a:r>
              <a:rPr kumimoji="1" lang="ja-JP" altLang="en-US" dirty="0" smtClean="0"/>
              <a:t> </a:t>
            </a:r>
            <a:r>
              <a:rPr kumimoji="1" lang="en-US" altLang="ja-JP" dirty="0" smtClean="0"/>
              <a:t>V</a:t>
            </a:r>
            <a:r>
              <a:rPr kumimoji="1" lang="en-US" altLang="ja-JP" baseline="0" dirty="0" smtClean="0"/>
              <a:t> OS </a:t>
            </a:r>
            <a:r>
              <a:rPr kumimoji="1" lang="ja-JP" altLang="en-US" baseline="0" dirty="0" smtClean="0"/>
              <a:t>の専用ウィンドウシステムである </a:t>
            </a:r>
            <a:r>
              <a:rPr kumimoji="1" lang="en-US" altLang="ja-JP" baseline="0" dirty="0" smtClean="0"/>
              <a:t>W </a:t>
            </a:r>
            <a:r>
              <a:rPr kumimoji="1" lang="ja-JP" altLang="en-US" baseline="0" dirty="0" smtClean="0"/>
              <a:t>ウィンドウシステム</a:t>
            </a:r>
            <a:r>
              <a:rPr kumimoji="1" lang="en-US" altLang="ja-JP" baseline="0" dirty="0" smtClean="0"/>
              <a:t> </a:t>
            </a:r>
            <a:r>
              <a:rPr kumimoji="1" lang="ja-JP" altLang="en-US" baseline="0" dirty="0" smtClean="0"/>
              <a:t>を基にして作られた</a:t>
            </a:r>
            <a:r>
              <a:rPr kumimoji="1" lang="en-US" altLang="ja-JP" baseline="0" dirty="0" smtClean="0"/>
              <a:t>. W </a:t>
            </a:r>
            <a:r>
              <a:rPr kumimoji="1" lang="ja-JP" altLang="en-US" baseline="0" dirty="0" smtClean="0"/>
              <a:t>の次なので </a:t>
            </a:r>
            <a:r>
              <a:rPr kumimoji="1" lang="en-US" altLang="ja-JP" baseline="0" dirty="0" smtClean="0"/>
              <a:t>X</a:t>
            </a:r>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10</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実は皆さんは既に</a:t>
            </a:r>
            <a:r>
              <a:rPr kumimoji="1" lang="en-US" altLang="ja-JP" dirty="0" smtClean="0"/>
              <a:t>X</a:t>
            </a:r>
            <a:r>
              <a:rPr kumimoji="1" lang="ja-JP" altLang="en-US" dirty="0" smtClean="0"/>
              <a:t>サーバ・</a:t>
            </a:r>
            <a:r>
              <a:rPr kumimoji="1" lang="en-US" altLang="ja-JP" dirty="0" smtClean="0"/>
              <a:t>X</a:t>
            </a:r>
            <a:r>
              <a:rPr kumimoji="1" lang="ja-JP" altLang="en-US" dirty="0" smtClean="0"/>
              <a:t>クライアントを起動させていたのです</a:t>
            </a:r>
            <a:r>
              <a:rPr kumimoji="1" lang="en-US" altLang="ja-JP" dirty="0" smtClean="0"/>
              <a:t>.</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11</a:t>
            </a:fld>
            <a:endParaRPr lang="ja-JP" altLang="en-US"/>
          </a:p>
        </p:txBody>
      </p:sp>
    </p:spTree>
    <p:extLst>
      <p:ext uri="{BB962C8B-B14F-4D97-AF65-F5344CB8AC3E}">
        <p14:creationId xmlns:p14="http://schemas.microsoft.com/office/powerpoint/2010/main" val="177749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X</a:t>
            </a:r>
            <a:r>
              <a:rPr kumimoji="1" lang="ja-JP" altLang="en-US" dirty="0" smtClean="0"/>
              <a:t>クライアントは</a:t>
            </a:r>
            <a:r>
              <a:rPr kumimoji="1" lang="en-US" altLang="ja-JP" dirty="0" smtClean="0"/>
              <a:t>X</a:t>
            </a:r>
            <a:r>
              <a:rPr kumimoji="1" lang="ja-JP" altLang="en-US" dirty="0" smtClean="0"/>
              <a:t>サーバに描画を要求する</a:t>
            </a:r>
            <a:endParaRPr kumimoji="1" lang="en-US" altLang="ja-JP" dirty="0" smtClean="0"/>
          </a:p>
          <a:p>
            <a:r>
              <a:rPr kumimoji="1" lang="en-US" altLang="ja-JP" dirty="0" smtClean="0"/>
              <a:t>X</a:t>
            </a:r>
            <a:r>
              <a:rPr kumimoji="1" lang="ja-JP" altLang="en-US" dirty="0" smtClean="0"/>
              <a:t>サーバは</a:t>
            </a:r>
            <a:r>
              <a:rPr kumimoji="1" lang="en-US" altLang="ja-JP" dirty="0" smtClean="0"/>
              <a:t>X</a:t>
            </a:r>
            <a:r>
              <a:rPr kumimoji="1" lang="ja-JP" altLang="en-US" dirty="0" smtClean="0"/>
              <a:t>クライアントの要求されたら描画する</a:t>
            </a:r>
            <a:endParaRPr kumimoji="1" lang="en-US" altLang="ja-JP" dirty="0" smtClean="0"/>
          </a:p>
          <a:p>
            <a:endParaRPr kumimoji="1" lang="en-US" altLang="ja-JP" dirty="0" smtClean="0"/>
          </a:p>
          <a:p>
            <a:r>
              <a:rPr kumimoji="1" lang="ja-JP" altLang="en-US" dirty="0" smtClean="0"/>
              <a:t>ネットワーク透過性</a:t>
            </a:r>
            <a:endParaRPr kumimoji="1" lang="en-US" altLang="ja-JP" dirty="0" smtClean="0"/>
          </a:p>
          <a:p>
            <a:r>
              <a:rPr kumimoji="1" lang="ja-JP" altLang="en-US" dirty="0" smtClean="0"/>
              <a:t>　簡単にいえば遠方の計算機を使うことができる</a:t>
            </a:r>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BDBFE84-BAFB-4D52-A8D5-3443A2EC59EB}" type="datetime1">
              <a:rPr kumimoji="1" lang="ja-JP" altLang="en-US" smtClean="0"/>
              <a:pPr/>
              <a:t>2015/6/19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E642411-EBFE-4012-BDF1-9344EA5F8AC3}" type="datetime1">
              <a:rPr kumimoji="1" lang="ja-JP" altLang="en-US" smtClean="0"/>
              <a:pPr/>
              <a:t>2015/6/19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C43E3C-3945-41F2-A419-B6FC8F6CEF0C}" type="datetime1">
              <a:rPr kumimoji="1" lang="ja-JP" altLang="en-US" smtClean="0"/>
              <a:pPr/>
              <a:t>2015/6/19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D00052-6237-4E23-910B-930072AAA31B}" type="datetime1">
              <a:rPr kumimoji="1" lang="ja-JP" altLang="en-US" smtClean="0"/>
              <a:pPr/>
              <a:t>2015/6/19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27AD8B7-4112-47EE-9818-E98C9776591F}" type="datetime1">
              <a:rPr kumimoji="1" lang="ja-JP" altLang="en-US" smtClean="0"/>
              <a:pPr/>
              <a:t>2015/6/19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0C21232-87CE-41EE-A0A8-2936AFD4FB3F}" type="datetime1">
              <a:rPr kumimoji="1" lang="ja-JP" altLang="en-US" smtClean="0"/>
              <a:pPr/>
              <a:t>2015/6/19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F5E4FFC-4C69-4AFE-BA9E-A85AD047D0BD}" type="datetime1">
              <a:rPr kumimoji="1" lang="ja-JP" altLang="en-US" smtClean="0"/>
              <a:pPr/>
              <a:t>2015/6/19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78A8350-7F77-4EFA-BABC-7A9D4E856CBE}" type="datetime1">
              <a:rPr kumimoji="1" lang="ja-JP" altLang="en-US" smtClean="0"/>
              <a:pPr/>
              <a:t>2015/6/19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A8DFAA3-75E2-48E8-9188-2BD6A359B0D7}" type="datetime1">
              <a:rPr kumimoji="1" lang="ja-JP" altLang="en-US" smtClean="0"/>
              <a:pPr/>
              <a:t>2015/6/19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6F1F211-A15E-479F-9063-F88884AD590D}" type="datetime1">
              <a:rPr kumimoji="1" lang="ja-JP" altLang="en-US" smtClean="0"/>
              <a:pPr/>
              <a:t>2015/6/19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79E40FC-4244-4DD3-89B0-420F14A65600}" type="datetime1">
              <a:rPr kumimoji="1" lang="ja-JP" altLang="en-US" smtClean="0"/>
              <a:pPr/>
              <a:t>2015/6/19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D9818-E07C-42B7-BA7A-6916B619FBD8}" type="datetime1">
              <a:rPr kumimoji="1" lang="ja-JP" altLang="en-US" smtClean="0"/>
              <a:pPr/>
              <a:t>2015/6/19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CEBE4-5221-444E-AA55-EBCDA6368F0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2856"/>
            <a:ext cx="7772400" cy="1470025"/>
          </a:xfrm>
        </p:spPr>
        <p:txBody>
          <a:bodyPr/>
          <a:lstStyle/>
          <a:p>
            <a:pPr algn="l"/>
            <a:r>
              <a:rPr kumimoji="1" lang="ja-JP" altLang="en-US" dirty="0" smtClean="0"/>
              <a:t>サーバ・クライアントシステムと</a:t>
            </a:r>
            <a:r>
              <a:rPr kumimoji="1" lang="en-US" altLang="ja-JP" dirty="0" smtClean="0"/>
              <a:t/>
            </a:r>
            <a:br>
              <a:rPr kumimoji="1" lang="en-US" altLang="ja-JP" dirty="0" smtClean="0"/>
            </a:br>
            <a:r>
              <a:rPr kumimoji="1" lang="en-US" altLang="ja-JP" dirty="0" smtClean="0"/>
              <a:t>X Window System</a:t>
            </a:r>
            <a:endParaRPr kumimoji="1" lang="ja-JP" altLang="en-US" dirty="0"/>
          </a:p>
        </p:txBody>
      </p:sp>
      <p:sp>
        <p:nvSpPr>
          <p:cNvPr id="3" name="サブタイトル 2"/>
          <p:cNvSpPr>
            <a:spLocks noGrp="1"/>
          </p:cNvSpPr>
          <p:nvPr>
            <p:ph type="subTitle" idx="1"/>
          </p:nvPr>
        </p:nvSpPr>
        <p:spPr>
          <a:xfrm>
            <a:off x="179512" y="4797152"/>
            <a:ext cx="6400800" cy="1752600"/>
          </a:xfrm>
        </p:spPr>
        <p:txBody>
          <a:bodyPr>
            <a:normAutofit/>
          </a:bodyPr>
          <a:lstStyle/>
          <a:p>
            <a:pPr algn="l"/>
            <a:r>
              <a:rPr lang="ja-JP" altLang="en-US" sz="2800" dirty="0">
                <a:solidFill>
                  <a:schemeClr val="tx1"/>
                </a:solidFill>
              </a:rPr>
              <a:t>荻原弘</a:t>
            </a:r>
            <a:r>
              <a:rPr lang="ja-JP" altLang="en-US" sz="2800" dirty="0" smtClean="0">
                <a:solidFill>
                  <a:schemeClr val="tx1"/>
                </a:solidFill>
              </a:rPr>
              <a:t>尭</a:t>
            </a:r>
            <a:endParaRPr lang="en-US" altLang="ja-JP" sz="2800" dirty="0" smtClean="0">
              <a:solidFill>
                <a:schemeClr val="tx1"/>
              </a:solidFill>
            </a:endParaRPr>
          </a:p>
          <a:p>
            <a:pPr algn="l"/>
            <a:r>
              <a:rPr kumimoji="1" lang="ja-JP" altLang="en-US" sz="2800" dirty="0">
                <a:solidFill>
                  <a:schemeClr val="tx1"/>
                </a:solidFill>
              </a:rPr>
              <a:t>情報</a:t>
            </a:r>
            <a:r>
              <a:rPr kumimoji="1" lang="ja-JP" altLang="en-US" sz="2800" dirty="0" smtClean="0">
                <a:solidFill>
                  <a:schemeClr val="tx1"/>
                </a:solidFill>
              </a:rPr>
              <a:t>実験 第</a:t>
            </a:r>
            <a:r>
              <a:rPr lang="ja-JP" altLang="en-US" sz="2800" dirty="0" smtClean="0">
                <a:solidFill>
                  <a:schemeClr val="tx1"/>
                </a:solidFill>
              </a:rPr>
              <a:t> </a:t>
            </a:r>
            <a:r>
              <a:rPr lang="en-US" altLang="ja-JP" sz="2800" dirty="0">
                <a:solidFill>
                  <a:schemeClr val="tx1"/>
                </a:solidFill>
              </a:rPr>
              <a:t>9</a:t>
            </a:r>
            <a:r>
              <a:rPr lang="en-US" altLang="ja-JP" sz="2800" dirty="0" smtClean="0">
                <a:solidFill>
                  <a:schemeClr val="tx1"/>
                </a:solidFill>
              </a:rPr>
              <a:t> </a:t>
            </a:r>
            <a:r>
              <a:rPr lang="ja-JP" altLang="en-US" sz="2800" dirty="0" smtClean="0">
                <a:solidFill>
                  <a:schemeClr val="tx1"/>
                </a:solidFill>
              </a:rPr>
              <a:t>回目</a:t>
            </a:r>
            <a:endParaRPr lang="en-US" altLang="ja-JP" sz="2800" dirty="0" smtClean="0">
              <a:solidFill>
                <a:schemeClr val="tx1"/>
              </a:solidFill>
            </a:endParaRPr>
          </a:p>
          <a:p>
            <a:pPr algn="l"/>
            <a:r>
              <a:rPr kumimoji="1" lang="en-US" altLang="ja-JP" sz="2800" dirty="0" smtClean="0">
                <a:solidFill>
                  <a:schemeClr val="tx1"/>
                </a:solidFill>
              </a:rPr>
              <a:t>2015/06/26</a:t>
            </a:r>
            <a:endParaRPr kumimoji="1" lang="ja-JP" altLang="en-US" sz="2800" dirty="0">
              <a:solidFill>
                <a:schemeClr val="tx1"/>
              </a:solidFill>
            </a:endParaRPr>
          </a:p>
        </p:txBody>
      </p:sp>
      <p:sp>
        <p:nvSpPr>
          <p:cNvPr id="4" name="スライド番号プレースホルダ 3"/>
          <p:cNvSpPr>
            <a:spLocks noGrp="1"/>
          </p:cNvSpPr>
          <p:nvPr>
            <p:ph type="sldNum" sz="quarter" idx="12"/>
          </p:nvPr>
        </p:nvSpPr>
        <p:spPr/>
        <p:txBody>
          <a:bodyPr/>
          <a:lstStyle/>
          <a:p>
            <a:fld id="{3D0CEBE4-5221-444E-AA55-EBCDA6368F00}"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686800" cy="1143000"/>
          </a:xfrm>
        </p:spPr>
        <p:txBody>
          <a:bodyPr>
            <a:normAutofit fontScale="90000"/>
          </a:bodyPr>
          <a:lstStyle/>
          <a:p>
            <a:r>
              <a:rPr lang="en-US" altLang="ja-JP" dirty="0" smtClean="0"/>
              <a:t>X Window System (X</a:t>
            </a:r>
            <a:r>
              <a:rPr lang="ja-JP" altLang="en-US" dirty="0" smtClean="0">
                <a:latin typeface="+mj-ea"/>
              </a:rPr>
              <a:t>あるいは</a:t>
            </a:r>
            <a:r>
              <a:rPr lang="en-US" altLang="ja-JP" dirty="0" smtClean="0"/>
              <a:t>X11)</a:t>
            </a:r>
            <a:r>
              <a:rPr lang="ja-JP" altLang="en-US" dirty="0" smtClean="0"/>
              <a:t>とは</a:t>
            </a:r>
            <a:endParaRPr kumimoji="1" lang="ja-JP" altLang="en-US" dirty="0"/>
          </a:p>
        </p:txBody>
      </p:sp>
      <p:sp>
        <p:nvSpPr>
          <p:cNvPr id="3" name="コンテンツ プレースホルダ 2"/>
          <p:cNvSpPr>
            <a:spLocks noGrp="1"/>
          </p:cNvSpPr>
          <p:nvPr>
            <p:ph idx="1"/>
          </p:nvPr>
        </p:nvSpPr>
        <p:spPr>
          <a:xfrm>
            <a:off x="0" y="836712"/>
            <a:ext cx="9144000" cy="6021288"/>
          </a:xfrm>
        </p:spPr>
        <p:txBody>
          <a:bodyPr>
            <a:normAutofit/>
          </a:bodyPr>
          <a:lstStyle/>
          <a:p>
            <a:pPr>
              <a:defRPr/>
            </a:pPr>
            <a:r>
              <a:rPr lang="en-US" altLang="ja-JP" sz="2800" dirty="0" smtClean="0">
                <a:latin typeface="+mj-ea"/>
              </a:rPr>
              <a:t>UNIX </a:t>
            </a:r>
            <a:r>
              <a:rPr lang="ja-JP" altLang="en-US" sz="2800" dirty="0" smtClean="0">
                <a:latin typeface="+mj-ea"/>
              </a:rPr>
              <a:t>系 </a:t>
            </a:r>
            <a:r>
              <a:rPr lang="en-US" altLang="ja-JP" sz="2800" dirty="0" smtClean="0">
                <a:latin typeface="+mj-ea"/>
              </a:rPr>
              <a:t>OS </a:t>
            </a:r>
            <a:r>
              <a:rPr lang="ja-JP" altLang="en-US" sz="2800" dirty="0" smtClean="0">
                <a:latin typeface="+mj-ea"/>
              </a:rPr>
              <a:t>で </a:t>
            </a:r>
            <a:r>
              <a:rPr lang="en-US" altLang="ja-JP" sz="2800" dirty="0" smtClean="0">
                <a:latin typeface="+mj-ea"/>
              </a:rPr>
              <a:t>GUI </a:t>
            </a:r>
            <a:r>
              <a:rPr lang="ja-JP" altLang="en-US" sz="2800" dirty="0" smtClean="0">
                <a:latin typeface="+mj-ea"/>
              </a:rPr>
              <a:t>環境</a:t>
            </a:r>
            <a:r>
              <a:rPr lang="en-US" altLang="ja-JP" sz="2800" dirty="0" smtClean="0">
                <a:latin typeface="+mj-ea"/>
              </a:rPr>
              <a:t>(</a:t>
            </a:r>
            <a:r>
              <a:rPr lang="ja-JP" altLang="en-US" sz="2800" dirty="0" smtClean="0">
                <a:latin typeface="+mj-ea"/>
              </a:rPr>
              <a:t>第</a:t>
            </a:r>
            <a:r>
              <a:rPr lang="en-US" altLang="ja-JP" sz="2800" dirty="0" smtClean="0">
                <a:latin typeface="+mj-ea"/>
              </a:rPr>
              <a:t> 3 </a:t>
            </a:r>
            <a:r>
              <a:rPr lang="ja-JP" altLang="en-US" sz="2800" dirty="0" smtClean="0">
                <a:latin typeface="+mj-ea"/>
              </a:rPr>
              <a:t>回参照</a:t>
            </a:r>
            <a:r>
              <a:rPr lang="en-US" altLang="ja-JP" sz="2800" dirty="0" smtClean="0">
                <a:latin typeface="+mj-ea"/>
              </a:rPr>
              <a:t>)</a:t>
            </a:r>
            <a:r>
              <a:rPr lang="ja-JP" altLang="en-US" sz="2800" dirty="0" err="1" smtClean="0">
                <a:latin typeface="+mj-ea"/>
              </a:rPr>
              <a:t>を提</a:t>
            </a:r>
            <a:r>
              <a:rPr lang="ja-JP" altLang="en-US" sz="2800" dirty="0" smtClean="0">
                <a:latin typeface="+mj-ea"/>
              </a:rPr>
              <a:t>供するウィンドウシステム</a:t>
            </a:r>
            <a:endParaRPr lang="en-US" altLang="ja-JP" sz="2800" dirty="0" smtClean="0">
              <a:latin typeface="+mj-ea"/>
            </a:endParaRPr>
          </a:p>
          <a:p>
            <a:pPr lvl="1">
              <a:defRPr/>
            </a:pPr>
            <a:r>
              <a:rPr lang="ja-JP" altLang="en-US" sz="2400" dirty="0" smtClean="0">
                <a:latin typeface="+mj-ea"/>
              </a:rPr>
              <a:t>ウィンドウシステム</a:t>
            </a:r>
            <a:r>
              <a:rPr lang="en-US" altLang="ja-JP" sz="2400" dirty="0" smtClean="0">
                <a:latin typeface="+mj-ea"/>
              </a:rPr>
              <a:t>: </a:t>
            </a:r>
            <a:r>
              <a:rPr lang="ja-JP" altLang="en-US" sz="2400" dirty="0" smtClean="0">
                <a:latin typeface="+mj-ea"/>
              </a:rPr>
              <a:t>複数のタスクにそれぞれ固有の領域</a:t>
            </a:r>
            <a:r>
              <a:rPr lang="en-US" altLang="ja-JP" sz="2400" dirty="0" smtClean="0">
                <a:latin typeface="+mj-ea"/>
              </a:rPr>
              <a:t>(</a:t>
            </a:r>
            <a:r>
              <a:rPr lang="ja-JP" altLang="en-US" sz="2400" dirty="0" smtClean="0">
                <a:latin typeface="+mj-ea"/>
              </a:rPr>
              <a:t>ウィンドウ</a:t>
            </a:r>
            <a:r>
              <a:rPr lang="en-US" altLang="ja-JP" sz="2400" dirty="0" smtClean="0">
                <a:latin typeface="+mj-ea"/>
              </a:rPr>
              <a:t>)</a:t>
            </a:r>
            <a:r>
              <a:rPr lang="ja-JP" altLang="en-US" sz="2400" dirty="0" smtClean="0">
                <a:latin typeface="+mj-ea"/>
              </a:rPr>
              <a:t>を割り当て画面出力させるシステム</a:t>
            </a:r>
            <a:endParaRPr lang="en-US" altLang="ja-JP" sz="2400" dirty="0" smtClean="0">
              <a:latin typeface="+mj-ea"/>
            </a:endParaRPr>
          </a:p>
          <a:p>
            <a:pPr lvl="1">
              <a:defRPr/>
            </a:pPr>
            <a:r>
              <a:rPr lang="ja-JP" altLang="en-US" sz="2400" dirty="0" smtClean="0">
                <a:latin typeface="+mj-ea"/>
              </a:rPr>
              <a:t>「文字を書く計算機」から「絵を描く計算機」へ</a:t>
            </a:r>
            <a:r>
              <a:rPr lang="en-US" altLang="ja-JP" sz="2400" dirty="0" smtClean="0">
                <a:latin typeface="+mj-ea"/>
              </a:rPr>
              <a:t>(</a:t>
            </a:r>
            <a:r>
              <a:rPr lang="ja-JP" altLang="en-US" sz="2400" dirty="0" smtClean="0">
                <a:latin typeface="+mj-ea"/>
              </a:rPr>
              <a:t>第 </a:t>
            </a:r>
            <a:r>
              <a:rPr lang="en-US" altLang="ja-JP" sz="2400" dirty="0" smtClean="0">
                <a:latin typeface="+mj-ea"/>
              </a:rPr>
              <a:t>1 </a:t>
            </a:r>
            <a:r>
              <a:rPr lang="ja-JP" altLang="en-US" sz="2400" dirty="0" smtClean="0">
                <a:latin typeface="+mj-ea"/>
              </a:rPr>
              <a:t>回参照</a:t>
            </a:r>
            <a:r>
              <a:rPr lang="en-US" altLang="ja-JP" sz="2400" dirty="0" smtClean="0">
                <a:latin typeface="+mj-ea"/>
              </a:rPr>
              <a:t>)</a:t>
            </a:r>
          </a:p>
          <a:p>
            <a:pPr lvl="1">
              <a:defRPr/>
            </a:pPr>
            <a:endParaRPr lang="ja-JP" altLang="en-US" sz="2400" dirty="0" smtClean="0">
              <a:latin typeface="+mj-ea"/>
            </a:endParaRPr>
          </a:p>
          <a:p>
            <a:pPr>
              <a:defRPr/>
            </a:pPr>
            <a:r>
              <a:rPr lang="ja-JP" altLang="en-US" sz="2800" dirty="0" smtClean="0">
                <a:latin typeface="+mj-ea"/>
              </a:rPr>
              <a:t>マサチューセッツ</a:t>
            </a:r>
            <a:r>
              <a:rPr lang="ja-JP" altLang="en-US" sz="2800" dirty="0">
                <a:latin typeface="+mj-ea"/>
              </a:rPr>
              <a:t>工科</a:t>
            </a:r>
            <a:r>
              <a:rPr lang="ja-JP" altLang="en-US" sz="2800" dirty="0" smtClean="0">
                <a:latin typeface="+mj-ea"/>
              </a:rPr>
              <a:t>大学 </a:t>
            </a:r>
            <a:r>
              <a:rPr lang="en-US" altLang="ja-JP" sz="2800" dirty="0" smtClean="0">
                <a:latin typeface="+mj-ea"/>
              </a:rPr>
              <a:t>(MIT) </a:t>
            </a:r>
            <a:r>
              <a:rPr lang="ja-JP" altLang="en-US" sz="2800" dirty="0" smtClean="0">
                <a:latin typeface="+mj-ea"/>
              </a:rPr>
              <a:t>の </a:t>
            </a:r>
            <a:r>
              <a:rPr lang="en-US" altLang="ja-JP" sz="2800" dirty="0" smtClean="0">
                <a:latin typeface="+mj-ea"/>
              </a:rPr>
              <a:t>Athena </a:t>
            </a:r>
            <a:r>
              <a:rPr lang="en-US" altLang="ja-JP" sz="2800" dirty="0">
                <a:latin typeface="+mj-ea"/>
              </a:rPr>
              <a:t>Project </a:t>
            </a:r>
            <a:r>
              <a:rPr lang="ja-JP" altLang="en-US" sz="2800" dirty="0">
                <a:latin typeface="+mj-ea"/>
              </a:rPr>
              <a:t>によって</a:t>
            </a:r>
            <a:r>
              <a:rPr lang="en-US" altLang="ja-JP" sz="2800" dirty="0">
                <a:latin typeface="+mj-ea"/>
              </a:rPr>
              <a:t>1984</a:t>
            </a:r>
            <a:r>
              <a:rPr lang="ja-JP" altLang="en-US" sz="2800" dirty="0">
                <a:latin typeface="+mj-ea"/>
              </a:rPr>
              <a:t>年に開発</a:t>
            </a:r>
            <a:endParaRPr lang="en-US" altLang="ja-JP" sz="2800" dirty="0">
              <a:latin typeface="+mj-ea"/>
            </a:endParaRPr>
          </a:p>
          <a:p>
            <a:pPr lvl="1">
              <a:defRPr/>
            </a:pPr>
            <a:r>
              <a:rPr lang="ja-JP" altLang="en-US" sz="2400" dirty="0">
                <a:latin typeface="+mj-ea"/>
              </a:rPr>
              <a:t>ハードウェア</a:t>
            </a:r>
            <a:r>
              <a:rPr lang="en-US" altLang="ja-JP" sz="2400" dirty="0">
                <a:latin typeface="+mj-ea"/>
              </a:rPr>
              <a:t>, OS </a:t>
            </a:r>
            <a:r>
              <a:rPr lang="ja-JP" altLang="en-US" sz="2400" dirty="0" err="1">
                <a:latin typeface="+mj-ea"/>
              </a:rPr>
              <a:t>に依</a:t>
            </a:r>
            <a:r>
              <a:rPr lang="ja-JP" altLang="en-US" sz="2400" dirty="0">
                <a:latin typeface="+mj-ea"/>
              </a:rPr>
              <a:t>存しないウィンドウシステムの</a:t>
            </a:r>
            <a:r>
              <a:rPr lang="ja-JP" altLang="en-US" sz="2400" dirty="0" smtClean="0">
                <a:latin typeface="+mj-ea"/>
              </a:rPr>
              <a:t>構築が目的</a:t>
            </a:r>
            <a:endParaRPr lang="en-US" altLang="ja-JP" sz="2400" dirty="0" smtClean="0">
              <a:latin typeface="+mj-ea"/>
            </a:endParaRPr>
          </a:p>
          <a:p>
            <a:pPr lvl="1">
              <a:defRPr/>
            </a:pPr>
            <a:r>
              <a:rPr lang="ja-JP" altLang="en-US" sz="2400" dirty="0" smtClean="0">
                <a:latin typeface="+mj-ea"/>
              </a:rPr>
              <a:t>現在</a:t>
            </a:r>
            <a:r>
              <a:rPr lang="ja-JP" altLang="en-US" sz="2400" dirty="0">
                <a:latin typeface="+mj-ea"/>
              </a:rPr>
              <a:t>は </a:t>
            </a:r>
            <a:r>
              <a:rPr lang="en-US" altLang="ja-JP" sz="2400" dirty="0" err="1">
                <a:latin typeface="+mj-ea"/>
              </a:rPr>
              <a:t>X.Org</a:t>
            </a:r>
            <a:r>
              <a:rPr lang="en-US" altLang="ja-JP" sz="2400" dirty="0">
                <a:latin typeface="+mj-ea"/>
              </a:rPr>
              <a:t> Foundation </a:t>
            </a:r>
            <a:r>
              <a:rPr lang="ja-JP" altLang="en-US" sz="2400" dirty="0">
                <a:latin typeface="+mj-ea"/>
              </a:rPr>
              <a:t>が開発</a:t>
            </a:r>
            <a:r>
              <a:rPr lang="ja-JP" altLang="en-US" sz="2400" dirty="0" smtClean="0">
                <a:latin typeface="+mj-ea"/>
              </a:rPr>
              <a:t>・メンテナンス</a:t>
            </a:r>
            <a:endParaRPr lang="en-US" altLang="ja-JP" sz="2400" dirty="0">
              <a:latin typeface="+mj-ea"/>
            </a:endParaRPr>
          </a:p>
          <a:p>
            <a:pPr lvl="1">
              <a:defRPr/>
            </a:pPr>
            <a:r>
              <a:rPr lang="ja-JP" altLang="en-US" sz="2400" dirty="0">
                <a:latin typeface="+mj-ea"/>
              </a:rPr>
              <a:t>最新バージョンは「</a:t>
            </a:r>
            <a:r>
              <a:rPr lang="en-US" altLang="ja-JP" sz="2400" dirty="0" smtClean="0">
                <a:latin typeface="+mj-ea"/>
              </a:rPr>
              <a:t>X11R7.7</a:t>
            </a:r>
            <a:r>
              <a:rPr lang="ja-JP" altLang="en-US" sz="2400" dirty="0" smtClean="0">
                <a:latin typeface="+mj-ea"/>
              </a:rPr>
              <a:t>」</a:t>
            </a:r>
            <a:endParaRPr kumimoji="1" lang="ja-JP" altLang="en-US" sz="2400" dirty="0"/>
          </a:p>
        </p:txBody>
      </p:sp>
      <p:sp>
        <p:nvSpPr>
          <p:cNvPr id="4" name="テキスト ボックス 3"/>
          <p:cNvSpPr txBox="1"/>
          <p:nvPr/>
        </p:nvSpPr>
        <p:spPr>
          <a:xfrm>
            <a:off x="5508104" y="5868561"/>
            <a:ext cx="3384376" cy="584775"/>
          </a:xfrm>
          <a:prstGeom prst="rect">
            <a:avLst/>
          </a:prstGeom>
          <a:noFill/>
        </p:spPr>
        <p:txBody>
          <a:bodyPr wrap="square" rtlCol="0">
            <a:spAutoFit/>
          </a:bodyPr>
          <a:lstStyle/>
          <a:p>
            <a:pPr algn="ctr"/>
            <a:r>
              <a:rPr kumimoji="1" lang="en-US" altLang="ja-JP" sz="1600" dirty="0" err="1" smtClean="0"/>
              <a:t>X.Org</a:t>
            </a:r>
            <a:r>
              <a:rPr kumimoji="1" lang="en-US" altLang="ja-JP" sz="1600" dirty="0" smtClean="0"/>
              <a:t> Foundation </a:t>
            </a:r>
            <a:r>
              <a:rPr kumimoji="1" lang="ja-JP" altLang="en-US" sz="1600" dirty="0" err="1" smtClean="0"/>
              <a:t>のロゴ</a:t>
            </a:r>
            <a:r>
              <a:rPr kumimoji="1" lang="ja-JP" altLang="en-US" sz="1600" dirty="0" smtClean="0"/>
              <a:t>マーク</a:t>
            </a:r>
            <a:endParaRPr kumimoji="1" lang="en-US" altLang="ja-JP" sz="1600" dirty="0" smtClean="0"/>
          </a:p>
          <a:p>
            <a:pPr algn="ctr"/>
            <a:r>
              <a:rPr lang="en-US" altLang="ja-JP" sz="1600" dirty="0">
                <a:latin typeface="+mj-ea"/>
              </a:rPr>
              <a:t>http://www.x.org/wiki/</a:t>
            </a:r>
            <a:endParaRPr kumimoji="1" lang="ja-JP" altLang="en-US" sz="1600" dirty="0"/>
          </a:p>
        </p:txBody>
      </p:sp>
      <p:grpSp>
        <p:nvGrpSpPr>
          <p:cNvPr id="5" name="グループ化 4"/>
          <p:cNvGrpSpPr/>
          <p:nvPr/>
        </p:nvGrpSpPr>
        <p:grpSpPr>
          <a:xfrm>
            <a:off x="5436096" y="5229200"/>
            <a:ext cx="3456384" cy="720080"/>
            <a:chOff x="5076056" y="5229200"/>
            <a:chExt cx="3744416" cy="1080120"/>
          </a:xfrm>
        </p:grpSpPr>
        <p:sp>
          <p:nvSpPr>
            <p:cNvPr id="6" name="正方形/長方形 5"/>
            <p:cNvSpPr/>
            <p:nvPr/>
          </p:nvSpPr>
          <p:spPr>
            <a:xfrm>
              <a:off x="5076056" y="5229200"/>
              <a:ext cx="374441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539" y="5373216"/>
              <a:ext cx="35909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 name="直線コネクタ 7"/>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 8"/>
          <p:cNvSpPr>
            <a:spLocks noGrp="1"/>
          </p:cNvSpPr>
          <p:nvPr>
            <p:ph type="sldNum" sz="quarter" idx="12"/>
          </p:nvPr>
        </p:nvSpPr>
        <p:spPr/>
        <p:txBody>
          <a:bodyPr/>
          <a:lstStyle/>
          <a:p>
            <a:fld id="{3D0CEBE4-5221-444E-AA55-EBCDA6368F00}" type="slidenum">
              <a:rPr kumimoji="1" lang="ja-JP" altLang="en-US" smtClean="0"/>
              <a:pPr/>
              <a:t>10</a:t>
            </a:fld>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グループ化 45"/>
          <p:cNvGrpSpPr/>
          <p:nvPr/>
        </p:nvGrpSpPr>
        <p:grpSpPr>
          <a:xfrm>
            <a:off x="2056656" y="5229200"/>
            <a:ext cx="1219200" cy="1190625"/>
            <a:chOff x="2056656" y="5229200"/>
            <a:chExt cx="1219200" cy="1190625"/>
          </a:xfrm>
        </p:grpSpPr>
        <p:pic>
          <p:nvPicPr>
            <p:cNvPr id="1027" name="Picture 3"/>
            <p:cNvPicPr>
              <a:picLocks noChangeAspect="1" noChangeArrowheads="1"/>
            </p:cNvPicPr>
            <p:nvPr/>
          </p:nvPicPr>
          <p:blipFill>
            <a:blip r:embed="rId3" cstate="print"/>
            <a:srcRect/>
            <a:stretch>
              <a:fillRect/>
            </a:stretch>
          </p:blipFill>
          <p:spPr bwMode="auto">
            <a:xfrm>
              <a:off x="2056656" y="5229200"/>
              <a:ext cx="1219200" cy="1190625"/>
            </a:xfrm>
            <a:prstGeom prst="rect">
              <a:avLst/>
            </a:prstGeom>
            <a:noFill/>
            <a:ln w="9525">
              <a:noFill/>
              <a:miter lim="800000"/>
              <a:headEnd/>
              <a:tailEnd/>
            </a:ln>
          </p:spPr>
        </p:pic>
        <p:sp>
          <p:nvSpPr>
            <p:cNvPr id="45" name="正方形/長方形 44"/>
            <p:cNvSpPr/>
            <p:nvPr/>
          </p:nvSpPr>
          <p:spPr>
            <a:xfrm>
              <a:off x="2195736" y="5427288"/>
              <a:ext cx="936104" cy="59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Picture 2"/>
          <p:cNvPicPr>
            <a:picLocks noChangeAspect="1" noChangeArrowheads="1"/>
          </p:cNvPicPr>
          <p:nvPr/>
        </p:nvPicPr>
        <p:blipFill>
          <a:blip r:embed="rId3" cstate="print"/>
          <a:srcRect/>
          <a:stretch>
            <a:fillRect/>
          </a:stretch>
        </p:blipFill>
        <p:spPr bwMode="auto">
          <a:xfrm>
            <a:off x="2055600" y="5229200"/>
            <a:ext cx="1219200" cy="1190625"/>
          </a:xfrm>
          <a:prstGeom prst="rect">
            <a:avLst/>
          </a:prstGeom>
          <a:noFill/>
          <a:ln w="9525">
            <a:noFill/>
            <a:miter lim="800000"/>
            <a:headEnd/>
            <a:tailEnd/>
          </a:ln>
        </p:spPr>
      </p:pic>
      <p:grpSp>
        <p:nvGrpSpPr>
          <p:cNvPr id="41" name="グループ化 40"/>
          <p:cNvGrpSpPr/>
          <p:nvPr/>
        </p:nvGrpSpPr>
        <p:grpSpPr>
          <a:xfrm>
            <a:off x="4833491" y="1196751"/>
            <a:ext cx="4114800" cy="3672409"/>
            <a:chOff x="4833491" y="1196750"/>
            <a:chExt cx="4114800" cy="5570540"/>
          </a:xfrm>
        </p:grpSpPr>
        <p:sp>
          <p:nvSpPr>
            <p:cNvPr id="25" name="Rectangle 6"/>
            <p:cNvSpPr>
              <a:spLocks noChangeArrowheads="1"/>
            </p:cNvSpPr>
            <p:nvPr/>
          </p:nvSpPr>
          <p:spPr bwMode="auto">
            <a:xfrm>
              <a:off x="4833491" y="1661890"/>
              <a:ext cx="4114800" cy="5105400"/>
            </a:xfrm>
            <a:prstGeom prst="rect">
              <a:avLst/>
            </a:prstGeom>
            <a:solidFill>
              <a:srgbClr val="FFCCFF"/>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36" name="Text Box 16"/>
            <p:cNvSpPr txBox="1">
              <a:spLocks noChangeArrowheads="1"/>
            </p:cNvSpPr>
            <p:nvPr/>
          </p:nvSpPr>
          <p:spPr bwMode="auto">
            <a:xfrm>
              <a:off x="5290691" y="1196750"/>
              <a:ext cx="3352800" cy="1167313"/>
            </a:xfrm>
            <a:prstGeom prst="rect">
              <a:avLst/>
            </a:prstGeom>
            <a:solidFill>
              <a:srgbClr val="FFCCFF"/>
            </a:solidFill>
            <a:ln w="28575">
              <a:solidFill>
                <a:schemeClr val="tx1"/>
              </a:solidFill>
              <a:miter lim="800000"/>
              <a:headEnd/>
              <a:tailEnd/>
            </a:ln>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endParaRPr lang="ja-JP" altLang="en-US" dirty="0">
                <a:latin typeface="Arial" charset="0"/>
              </a:endParaRPr>
            </a:p>
          </p:txBody>
        </p:sp>
        <p:sp>
          <p:nvSpPr>
            <p:cNvPr id="40" name="Text Box 17"/>
            <p:cNvSpPr txBox="1">
              <a:spLocks noChangeArrowheads="1"/>
            </p:cNvSpPr>
            <p:nvPr/>
          </p:nvSpPr>
          <p:spPr bwMode="auto">
            <a:xfrm>
              <a:off x="6228184" y="1423496"/>
              <a:ext cx="1656184" cy="101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smtClean="0">
                  <a:latin typeface="Arial Unicode MS" pitchFamily="50" charset="-128"/>
                  <a:ea typeface="Arial Unicode MS" pitchFamily="50" charset="-128"/>
                  <a:cs typeface="Arial Unicode MS" pitchFamily="50" charset="-128"/>
                </a:rPr>
                <a:t>X</a:t>
              </a:r>
              <a:r>
                <a:rPr lang="en-US" altLang="ja-JP" sz="2400" dirty="0" smtClean="0">
                  <a:latin typeface="ＭＳ Ｐゴシック" charset="-128"/>
                </a:rPr>
                <a:t> </a:t>
              </a:r>
              <a:r>
                <a:rPr lang="ja-JP" altLang="en-US" sz="2400" dirty="0" smtClean="0">
                  <a:latin typeface="ＭＳ Ｐゴシック" charset="-128"/>
                </a:rPr>
                <a:t>サーバ</a:t>
              </a:r>
              <a:endParaRPr lang="ja-JP" altLang="en-US" sz="2400" dirty="0">
                <a:latin typeface="Arial" charset="0"/>
              </a:endParaRPr>
            </a:p>
          </p:txBody>
        </p:sp>
      </p:grpSp>
      <p:grpSp>
        <p:nvGrpSpPr>
          <p:cNvPr id="42" name="グループ化 41"/>
          <p:cNvGrpSpPr/>
          <p:nvPr/>
        </p:nvGrpSpPr>
        <p:grpSpPr>
          <a:xfrm>
            <a:off x="126554" y="1196752"/>
            <a:ext cx="4519612" cy="3672408"/>
            <a:chOff x="126554" y="1196752"/>
            <a:chExt cx="4519612" cy="5570538"/>
          </a:xfrm>
        </p:grpSpPr>
        <p:sp>
          <p:nvSpPr>
            <p:cNvPr id="21" name="Rectangle 5"/>
            <p:cNvSpPr>
              <a:spLocks noChangeArrowheads="1"/>
            </p:cNvSpPr>
            <p:nvPr/>
          </p:nvSpPr>
          <p:spPr bwMode="auto">
            <a:xfrm>
              <a:off x="126554" y="1661890"/>
              <a:ext cx="4519612" cy="5105400"/>
            </a:xfrm>
            <a:prstGeom prst="rect">
              <a:avLst/>
            </a:prstGeom>
            <a:solidFill>
              <a:srgbClr val="CCFFCC"/>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38" name="Text Box 18"/>
            <p:cNvSpPr txBox="1">
              <a:spLocks noChangeArrowheads="1"/>
            </p:cNvSpPr>
            <p:nvPr/>
          </p:nvSpPr>
          <p:spPr bwMode="auto">
            <a:xfrm>
              <a:off x="413891" y="1196752"/>
              <a:ext cx="3783013" cy="1167313"/>
            </a:xfrm>
            <a:prstGeom prst="rect">
              <a:avLst/>
            </a:prstGeom>
            <a:solidFill>
              <a:srgbClr val="CCFFCC"/>
            </a:solidFill>
            <a:ln w="28575">
              <a:solidFill>
                <a:schemeClr val="tx1"/>
              </a:solidFill>
              <a:miter lim="800000"/>
              <a:headEnd/>
              <a:tailEnd/>
            </a:ln>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en-US" altLang="ja-JP" sz="2000" dirty="0" err="1" smtClean="0">
                  <a:latin typeface="Arial" charset="0"/>
                </a:rPr>
                <a:t>iceweasel</a:t>
              </a:r>
              <a:endParaRPr lang="ja-JP" altLang="en-US" sz="2000" dirty="0">
                <a:latin typeface="Arial" charset="0"/>
              </a:endParaRPr>
            </a:p>
            <a:p>
              <a:pPr algn="ctr"/>
              <a:r>
                <a:rPr lang="ja-JP" altLang="en-US" sz="2000" dirty="0" smtClean="0">
                  <a:latin typeface="Arial" charset="0"/>
                </a:rPr>
                <a:t>（</a:t>
              </a:r>
              <a:r>
                <a:rPr lang="en-US" altLang="ja-JP" sz="2000" dirty="0" smtClean="0">
                  <a:latin typeface="Arial" charset="0"/>
                </a:rPr>
                <a:t>X </a:t>
              </a:r>
              <a:r>
                <a:rPr lang="ja-JP" altLang="en-US" sz="2000" dirty="0" smtClean="0">
                  <a:latin typeface="Arial" charset="0"/>
                </a:rPr>
                <a:t>クライアント</a:t>
              </a:r>
              <a:r>
                <a:rPr lang="ja-JP" altLang="en-US" sz="2000" dirty="0">
                  <a:latin typeface="Arial" charset="0"/>
                </a:rPr>
                <a:t>）</a:t>
              </a:r>
            </a:p>
          </p:txBody>
        </p:sp>
      </p:grpSp>
      <p:sp>
        <p:nvSpPr>
          <p:cNvPr id="11267" name="タイトル 1"/>
          <p:cNvSpPr>
            <a:spLocks noGrp="1"/>
          </p:cNvSpPr>
          <p:nvPr>
            <p:ph type="title"/>
          </p:nvPr>
        </p:nvSpPr>
        <p:spPr>
          <a:xfrm>
            <a:off x="457200" y="-27384"/>
            <a:ext cx="8229600" cy="1143000"/>
          </a:xfrm>
        </p:spPr>
        <p:txBody>
          <a:bodyPr>
            <a:normAutofit fontScale="90000"/>
          </a:bodyPr>
          <a:lstStyle/>
          <a:p>
            <a:r>
              <a:rPr lang="en-US" altLang="ja-JP" dirty="0"/>
              <a:t>X</a:t>
            </a:r>
            <a:r>
              <a:rPr lang="ja-JP" altLang="en-US" dirty="0"/>
              <a:t>サーバ・</a:t>
            </a:r>
            <a:r>
              <a:rPr lang="en-US" altLang="ja-JP" dirty="0"/>
              <a:t>X</a:t>
            </a:r>
            <a:r>
              <a:rPr lang="ja-JP" altLang="en-US" dirty="0"/>
              <a:t>クライアントの動作例</a:t>
            </a:r>
            <a:r>
              <a:rPr lang="en-US" altLang="ja-JP" dirty="0"/>
              <a:t>:</a:t>
            </a:r>
            <a:br>
              <a:rPr lang="en-US" altLang="ja-JP" dirty="0"/>
            </a:br>
            <a:r>
              <a:rPr lang="en-US" altLang="ja-JP" sz="4000" dirty="0" err="1" smtClean="0"/>
              <a:t>iceweasel</a:t>
            </a:r>
            <a:r>
              <a:rPr lang="en-US" altLang="ja-JP" sz="4000" dirty="0" smtClean="0"/>
              <a:t> </a:t>
            </a:r>
            <a:r>
              <a:rPr lang="ja-JP" altLang="en-US" sz="4000" dirty="0" smtClean="0"/>
              <a:t>の起動</a:t>
            </a:r>
          </a:p>
        </p:txBody>
      </p:sp>
      <p:sp>
        <p:nvSpPr>
          <p:cNvPr id="11268" name="コンテンツ プレースホルダ 2"/>
          <p:cNvSpPr>
            <a:spLocks noGrp="1"/>
          </p:cNvSpPr>
          <p:nvPr>
            <p:ph idx="1"/>
          </p:nvPr>
        </p:nvSpPr>
        <p:spPr/>
        <p:txBody>
          <a:bodyPr/>
          <a:lstStyle/>
          <a:p>
            <a:pPr>
              <a:lnSpc>
                <a:spcPct val="90000"/>
              </a:lnSpc>
            </a:pPr>
            <a:endParaRPr lang="en-US" altLang="ja-JP" sz="2000" dirty="0" smtClean="0"/>
          </a:p>
          <a:p>
            <a:endParaRPr lang="ja-JP" altLang="en-US" dirty="0" smtClean="0"/>
          </a:p>
        </p:txBody>
      </p:sp>
      <p:cxnSp>
        <p:nvCxnSpPr>
          <p:cNvPr id="24" name="直線コネクタ 23"/>
          <p:cNvCxnSpPr/>
          <p:nvPr/>
        </p:nvCxnSpPr>
        <p:spPr>
          <a:xfrm>
            <a:off x="0" y="112474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AutoShape 8"/>
          <p:cNvSpPr>
            <a:spLocks noChangeArrowheads="1"/>
          </p:cNvSpPr>
          <p:nvPr/>
        </p:nvSpPr>
        <p:spPr bwMode="auto">
          <a:xfrm>
            <a:off x="2267744" y="2636912"/>
            <a:ext cx="4267200" cy="838200"/>
          </a:xfrm>
          <a:prstGeom prst="rightArrow">
            <a:avLst>
              <a:gd name="adj1" fmla="val 56435"/>
              <a:gd name="adj2" fmla="val 60219"/>
            </a:avLst>
          </a:prstGeom>
          <a:solidFill>
            <a:srgbClr val="FFCC66"/>
          </a:solidFill>
          <a:ln w="38100">
            <a:solidFill>
              <a:schemeClr val="tx1"/>
            </a:solidFill>
            <a:miter lim="800000"/>
            <a:headEnd/>
            <a:tailEnd/>
          </a:ln>
        </p:spPr>
        <p:txBody>
          <a:bodyPr wrap="none" anchor="ctr"/>
          <a:lstStyle/>
          <a:p>
            <a:pPr algn="ctr"/>
            <a:r>
              <a:rPr lang="en-US" altLang="ja-JP" sz="2000" dirty="0" err="1" smtClean="0">
                <a:latin typeface="ＭＳ Ｐゴシック" charset="-128"/>
              </a:rPr>
              <a:t>Iceweasel</a:t>
            </a:r>
            <a:r>
              <a:rPr lang="en-US" altLang="ja-JP" sz="2000" dirty="0" smtClean="0">
                <a:latin typeface="ＭＳ Ｐゴシック" charset="-128"/>
              </a:rPr>
              <a:t> </a:t>
            </a:r>
            <a:r>
              <a:rPr lang="ja-JP" altLang="en-US" sz="2000" dirty="0" smtClean="0">
                <a:latin typeface="ＭＳ Ｐゴシック" charset="-128"/>
              </a:rPr>
              <a:t>の画面描画を要求</a:t>
            </a:r>
            <a:endParaRPr lang="en-US" altLang="ja-JP" sz="2000" dirty="0"/>
          </a:p>
        </p:txBody>
      </p:sp>
      <p:sp>
        <p:nvSpPr>
          <p:cNvPr id="34" name="Text Box 13"/>
          <p:cNvSpPr txBox="1">
            <a:spLocks noChangeArrowheads="1"/>
          </p:cNvSpPr>
          <p:nvPr/>
        </p:nvSpPr>
        <p:spPr bwMode="auto">
          <a:xfrm>
            <a:off x="107504" y="1949931"/>
            <a:ext cx="4519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marL="457200" indent="-457200">
              <a:buAutoNum type="arabicParenBoth"/>
            </a:pPr>
            <a:r>
              <a:rPr lang="en-US" altLang="ja-JP" sz="2400" dirty="0" err="1" smtClean="0">
                <a:latin typeface="ＭＳ Ｐゴシック" charset="-128"/>
              </a:rPr>
              <a:t>Iceweasel</a:t>
            </a:r>
            <a:r>
              <a:rPr lang="en-US" altLang="ja-JP" sz="2400" dirty="0" smtClean="0">
                <a:latin typeface="ＭＳ Ｐゴシック" charset="-128"/>
              </a:rPr>
              <a:t> </a:t>
            </a:r>
            <a:r>
              <a:rPr lang="ja-JP" altLang="en-US" sz="2400" dirty="0" smtClean="0">
                <a:latin typeface="ＭＳ Ｐゴシック" charset="-128"/>
              </a:rPr>
              <a:t>を起動して，</a:t>
            </a:r>
            <a:endParaRPr lang="en-US" altLang="ja-JP" sz="2400" dirty="0" smtClean="0">
              <a:latin typeface="ＭＳ Ｐゴシック" charset="-128"/>
            </a:endParaRPr>
          </a:p>
          <a:p>
            <a:pPr marL="457200" indent="-457200"/>
            <a:r>
              <a:rPr lang="en-US" altLang="ja-JP" sz="2400" dirty="0" smtClean="0">
                <a:latin typeface="ＭＳ Ｐゴシック" charset="-128"/>
              </a:rPr>
              <a:t> </a:t>
            </a:r>
            <a:r>
              <a:rPr lang="en-US" altLang="ja-JP" sz="2400" dirty="0" err="1" smtClean="0">
                <a:latin typeface="ＭＳ Ｐゴシック" charset="-128"/>
              </a:rPr>
              <a:t>iceweasel</a:t>
            </a:r>
            <a:r>
              <a:rPr lang="en-US" altLang="ja-JP" sz="2400" dirty="0" smtClean="0">
                <a:latin typeface="ＭＳ Ｐゴシック" charset="-128"/>
              </a:rPr>
              <a:t> </a:t>
            </a:r>
            <a:r>
              <a:rPr lang="ja-JP" altLang="en-US" sz="2400" dirty="0" smtClean="0">
                <a:latin typeface="ＭＳ Ｐゴシック" charset="-128"/>
              </a:rPr>
              <a:t>の画面描画を</a:t>
            </a:r>
            <a:r>
              <a:rPr lang="ja-JP" altLang="en-US" sz="2400" dirty="0">
                <a:latin typeface="ＭＳ Ｐゴシック" charset="-128"/>
              </a:rPr>
              <a:t>要求</a:t>
            </a:r>
            <a:r>
              <a:rPr lang="en-US" altLang="ja-JP" sz="2400" dirty="0">
                <a:latin typeface="ＭＳ Ｐゴシック" charset="-128"/>
              </a:rPr>
              <a:t>. </a:t>
            </a:r>
            <a:endParaRPr lang="ja-JP" altLang="en-US" sz="2400" dirty="0">
              <a:latin typeface="Arial" charset="0"/>
            </a:endParaRPr>
          </a:p>
        </p:txBody>
      </p:sp>
      <p:sp>
        <p:nvSpPr>
          <p:cNvPr id="35" name="Text Box 15"/>
          <p:cNvSpPr txBox="1">
            <a:spLocks noChangeArrowheads="1"/>
          </p:cNvSpPr>
          <p:nvPr/>
        </p:nvSpPr>
        <p:spPr bwMode="auto">
          <a:xfrm>
            <a:off x="4860032" y="3501008"/>
            <a:ext cx="403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ＭＳ Ｐゴシック" charset="-128"/>
              </a:rPr>
              <a:t>(</a:t>
            </a:r>
            <a:r>
              <a:rPr lang="en-US" altLang="ja-JP" sz="2400" dirty="0" smtClean="0">
                <a:latin typeface="ＭＳ Ｐゴシック" charset="-128"/>
              </a:rPr>
              <a:t>2) X </a:t>
            </a:r>
            <a:r>
              <a:rPr lang="ja-JP" altLang="en-US" sz="2400" dirty="0" smtClean="0">
                <a:latin typeface="ＭＳ Ｐゴシック" charset="-128"/>
              </a:rPr>
              <a:t>クライアントから要求</a:t>
            </a:r>
            <a:r>
              <a:rPr lang="ja-JP" altLang="en-US" sz="2400" dirty="0">
                <a:latin typeface="ＭＳ Ｐゴシック" charset="-128"/>
              </a:rPr>
              <a:t>されたので</a:t>
            </a:r>
            <a:r>
              <a:rPr lang="ja-JP" altLang="en-US" sz="2400" dirty="0" smtClean="0">
                <a:latin typeface="ＭＳ Ｐゴシック" charset="-128"/>
              </a:rPr>
              <a:t>，</a:t>
            </a:r>
            <a:r>
              <a:rPr lang="ja-JP" altLang="en-US" sz="2400" b="1" dirty="0" smtClean="0">
                <a:solidFill>
                  <a:srgbClr val="FF0000"/>
                </a:solidFill>
                <a:latin typeface="ＭＳ Ｐゴシック" charset="-128"/>
              </a:rPr>
              <a:t> </a:t>
            </a:r>
            <a:r>
              <a:rPr lang="en-US" altLang="ja-JP" sz="2400" dirty="0" err="1" smtClean="0">
                <a:latin typeface="ＭＳ Ｐゴシック" charset="-128"/>
              </a:rPr>
              <a:t>iceweasel</a:t>
            </a:r>
            <a:r>
              <a:rPr lang="ja-JP" altLang="en-US" sz="2400" dirty="0" smtClean="0">
                <a:latin typeface="ＭＳ Ｐゴシック" charset="-128"/>
              </a:rPr>
              <a:t>の画面を描画する</a:t>
            </a:r>
            <a:endParaRPr lang="en-US" altLang="ja-JP" sz="2400" dirty="0">
              <a:latin typeface="Arial" charset="0"/>
            </a:endParaRPr>
          </a:p>
        </p:txBody>
      </p:sp>
      <p:sp>
        <p:nvSpPr>
          <p:cNvPr id="39" name="スライド番号プレースホルダ 35"/>
          <p:cNvSpPr txBox="1">
            <a:spLocks/>
          </p:cNvSpPr>
          <p:nvPr/>
        </p:nvSpPr>
        <p:spPr>
          <a:xfrm>
            <a:off x="6465441" y="635612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D0CEBE4-5221-444E-AA55-EBCDA6368F00}"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44" name="グループ化 43"/>
          <p:cNvGrpSpPr/>
          <p:nvPr/>
        </p:nvGrpSpPr>
        <p:grpSpPr>
          <a:xfrm>
            <a:off x="3563888" y="4725144"/>
            <a:ext cx="7704856" cy="1412775"/>
            <a:chOff x="3635901" y="4643766"/>
            <a:chExt cx="7920878" cy="2214233"/>
          </a:xfrm>
        </p:grpSpPr>
        <p:grpSp>
          <p:nvGrpSpPr>
            <p:cNvPr id="31" name="グループ化 30"/>
            <p:cNvGrpSpPr/>
            <p:nvPr/>
          </p:nvGrpSpPr>
          <p:grpSpPr>
            <a:xfrm rot="16200000">
              <a:off x="6489223" y="1790444"/>
              <a:ext cx="2214233" cy="7920878"/>
              <a:chOff x="2195514" y="5038725"/>
              <a:chExt cx="4267200" cy="1743624"/>
            </a:xfrm>
          </p:grpSpPr>
          <p:sp>
            <p:nvSpPr>
              <p:cNvPr id="32" name="AutoShape 11"/>
              <p:cNvSpPr>
                <a:spLocks noChangeArrowheads="1"/>
              </p:cNvSpPr>
              <p:nvPr/>
            </p:nvSpPr>
            <p:spPr bwMode="auto">
              <a:xfrm flipH="1">
                <a:off x="2195514" y="5038725"/>
                <a:ext cx="4267200" cy="838200"/>
              </a:xfrm>
              <a:prstGeom prst="bentUpArrow">
                <a:avLst>
                  <a:gd name="adj1" fmla="val 35374"/>
                  <a:gd name="adj2" fmla="val 25000"/>
                  <a:gd name="adj3" fmla="val 25000"/>
                </a:avLst>
              </a:prstGeom>
              <a:solidFill>
                <a:srgbClr val="FFCC66"/>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33" name="Text Box 12"/>
              <p:cNvSpPr txBox="1">
                <a:spLocks noChangeArrowheads="1"/>
              </p:cNvSpPr>
              <p:nvPr/>
            </p:nvSpPr>
            <p:spPr bwMode="auto">
              <a:xfrm>
                <a:off x="2805114" y="5584673"/>
                <a:ext cx="3657600" cy="1197676"/>
              </a:xfrm>
              <a:prstGeom prst="bentUpArrow">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endParaRPr lang="en-US" altLang="ja-JP" dirty="0">
                  <a:latin typeface="Arial" charset="0"/>
                </a:endParaRPr>
              </a:p>
            </p:txBody>
          </p:sp>
        </p:grpSp>
        <p:sp>
          <p:nvSpPr>
            <p:cNvPr id="43" name="Text Box 17"/>
            <p:cNvSpPr txBox="1">
              <a:spLocks noChangeArrowheads="1"/>
            </p:cNvSpPr>
            <p:nvPr/>
          </p:nvSpPr>
          <p:spPr bwMode="auto">
            <a:xfrm>
              <a:off x="4283968" y="6021288"/>
              <a:ext cx="431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err="1" smtClean="0">
                  <a:latin typeface="ＭＳ Ｐゴシック" charset="-128"/>
                </a:rPr>
                <a:t>Iceweasel</a:t>
              </a:r>
              <a:r>
                <a:rPr lang="en-US" altLang="ja-JP" sz="2400" dirty="0" smtClean="0">
                  <a:latin typeface="ＭＳ Ｐゴシック" charset="-128"/>
                </a:rPr>
                <a:t> </a:t>
              </a:r>
              <a:r>
                <a:rPr lang="ja-JP" altLang="en-US" sz="2400" dirty="0" smtClean="0">
                  <a:latin typeface="ＭＳ Ｐゴシック" charset="-128"/>
                </a:rPr>
                <a:t>の画面描画</a:t>
              </a:r>
              <a:endParaRPr lang="ja-JP" altLang="en-US" sz="2400" dirty="0">
                <a:latin typeface="Arial" charset="0"/>
              </a:endParaRPr>
            </a:p>
          </p:txBody>
        </p:sp>
      </p:grpSp>
    </p:spTree>
    <p:extLst>
      <p:ext uri="{BB962C8B-B14F-4D97-AF65-F5344CB8AC3E}">
        <p14:creationId xmlns:p14="http://schemas.microsoft.com/office/powerpoint/2010/main" val="33715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strips(down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en-US" altLang="ja-JP" dirty="0" smtClean="0"/>
              <a:t>X </a:t>
            </a:r>
            <a:r>
              <a:rPr lang="ja-JP" altLang="en-US" dirty="0" smtClean="0"/>
              <a:t>の特徴</a:t>
            </a:r>
            <a:endParaRPr kumimoji="1" lang="ja-JP" altLang="en-US" dirty="0"/>
          </a:p>
        </p:txBody>
      </p:sp>
      <p:sp>
        <p:nvSpPr>
          <p:cNvPr id="3" name="コンテンツ プレースホルダ 2"/>
          <p:cNvSpPr>
            <a:spLocks noGrp="1"/>
          </p:cNvSpPr>
          <p:nvPr>
            <p:ph idx="1"/>
          </p:nvPr>
        </p:nvSpPr>
        <p:spPr>
          <a:xfrm>
            <a:off x="0" y="836712"/>
            <a:ext cx="9144000" cy="6021288"/>
          </a:xfrm>
        </p:spPr>
        <p:txBody>
          <a:bodyPr>
            <a:normAutofit/>
          </a:bodyPr>
          <a:lstStyle/>
          <a:p>
            <a:pPr>
              <a:lnSpc>
                <a:spcPct val="90000"/>
              </a:lnSpc>
              <a:defRPr/>
            </a:pPr>
            <a:r>
              <a:rPr lang="ja-JP" altLang="en-US" sz="2800" dirty="0" smtClean="0"/>
              <a:t>サーバ</a:t>
            </a:r>
            <a:r>
              <a:rPr lang="ja-JP" altLang="en-US" sz="2800" dirty="0"/>
              <a:t>・クライアントシステムを採用</a:t>
            </a:r>
          </a:p>
          <a:p>
            <a:pPr lvl="1">
              <a:lnSpc>
                <a:spcPct val="90000"/>
              </a:lnSpc>
              <a:defRPr/>
            </a:pPr>
            <a:r>
              <a:rPr lang="en-US" altLang="ja-JP" sz="2400" dirty="0">
                <a:solidFill>
                  <a:srgbClr val="FF0000"/>
                </a:solidFill>
              </a:rPr>
              <a:t>X </a:t>
            </a:r>
            <a:r>
              <a:rPr lang="ja-JP" altLang="en-US" sz="2400" dirty="0">
                <a:solidFill>
                  <a:srgbClr val="FF0000"/>
                </a:solidFill>
              </a:rPr>
              <a:t>サーバ </a:t>
            </a:r>
            <a:r>
              <a:rPr lang="en-US" altLang="ja-JP" sz="2400" dirty="0"/>
              <a:t>: </a:t>
            </a:r>
            <a:r>
              <a:rPr lang="ja-JP" altLang="en-US" sz="2400" dirty="0"/>
              <a:t>画面への描画など入出力の制御</a:t>
            </a:r>
            <a:endParaRPr lang="en-US" altLang="ja-JP" sz="2400" dirty="0"/>
          </a:p>
          <a:p>
            <a:pPr lvl="1">
              <a:lnSpc>
                <a:spcPct val="90000"/>
              </a:lnSpc>
              <a:defRPr/>
            </a:pPr>
            <a:r>
              <a:rPr lang="en-US" altLang="ja-JP" sz="2400" dirty="0">
                <a:solidFill>
                  <a:srgbClr val="FF0000"/>
                </a:solidFill>
              </a:rPr>
              <a:t>X </a:t>
            </a:r>
            <a:r>
              <a:rPr lang="ja-JP" altLang="en-US" sz="2400" dirty="0">
                <a:solidFill>
                  <a:srgbClr val="FF0000"/>
                </a:solidFill>
              </a:rPr>
              <a:t>クライアント</a:t>
            </a:r>
            <a:r>
              <a:rPr lang="en-US" altLang="ja-JP" sz="2400" dirty="0"/>
              <a:t>:</a:t>
            </a:r>
            <a:r>
              <a:rPr lang="ja-JP" altLang="en-US" sz="2400" dirty="0"/>
              <a:t> </a:t>
            </a:r>
            <a:r>
              <a:rPr lang="ja-JP" altLang="en-US" sz="2400" dirty="0" smtClean="0"/>
              <a:t>各種ソフトウェア</a:t>
            </a:r>
            <a:endParaRPr lang="ja-JP" altLang="en-US" sz="2400" dirty="0"/>
          </a:p>
          <a:p>
            <a:pPr lvl="1">
              <a:lnSpc>
                <a:spcPct val="90000"/>
              </a:lnSpc>
              <a:defRPr/>
            </a:pPr>
            <a:r>
              <a:rPr lang="ja-JP" altLang="en-US" sz="2400" dirty="0"/>
              <a:t>通信規約は 「</a:t>
            </a:r>
            <a:r>
              <a:rPr lang="en-US" altLang="ja-JP" sz="2400" dirty="0"/>
              <a:t>X </a:t>
            </a:r>
            <a:r>
              <a:rPr lang="ja-JP" altLang="en-US" sz="2400" dirty="0"/>
              <a:t>プロトコル」</a:t>
            </a:r>
            <a:endParaRPr lang="en-US" altLang="ja-JP" dirty="0">
              <a:latin typeface="+mj-ea"/>
            </a:endParaRPr>
          </a:p>
          <a:p>
            <a:pPr>
              <a:defRPr/>
            </a:pPr>
            <a:r>
              <a:rPr lang="ja-JP" altLang="en-US" sz="2800" dirty="0">
                <a:solidFill>
                  <a:srgbClr val="FF0000"/>
                </a:solidFill>
                <a:latin typeface="+mj-ea"/>
              </a:rPr>
              <a:t>ネットワーク透過性</a:t>
            </a:r>
            <a:r>
              <a:rPr lang="en-US" altLang="ja-JP" sz="2800" dirty="0">
                <a:latin typeface="+mj-ea"/>
              </a:rPr>
              <a:t>(</a:t>
            </a:r>
            <a:r>
              <a:rPr lang="ja-JP" altLang="en-US" sz="2800" dirty="0">
                <a:latin typeface="+mj-ea"/>
              </a:rPr>
              <a:t>後述</a:t>
            </a:r>
            <a:r>
              <a:rPr lang="en-US" altLang="ja-JP" sz="2800" dirty="0">
                <a:latin typeface="+mj-ea"/>
              </a:rPr>
              <a:t>)</a:t>
            </a:r>
            <a:r>
              <a:rPr lang="ja-JP" altLang="en-US" sz="2800" dirty="0">
                <a:latin typeface="+mj-ea"/>
              </a:rPr>
              <a:t>を</a:t>
            </a:r>
            <a:r>
              <a:rPr lang="ja-JP" altLang="en-US" sz="2800" dirty="0" smtClean="0">
                <a:latin typeface="+mj-ea"/>
              </a:rPr>
              <a:t>持つ</a:t>
            </a:r>
            <a:endParaRPr lang="en-US" altLang="ja-JP" sz="2800" dirty="0" smtClean="0">
              <a:latin typeface="+mj-ea"/>
            </a:endParaRPr>
          </a:p>
          <a:p>
            <a:pPr>
              <a:defRPr/>
            </a:pPr>
            <a:r>
              <a:rPr lang="ja-JP" altLang="en-US" sz="2800" dirty="0" smtClean="0">
                <a:latin typeface="+mj-ea"/>
              </a:rPr>
              <a:t>ポリシーフリー</a:t>
            </a:r>
            <a:endParaRPr lang="en-US" altLang="ja-JP" sz="2800" dirty="0" smtClean="0">
              <a:latin typeface="+mj-ea"/>
            </a:endParaRPr>
          </a:p>
          <a:p>
            <a:pPr lvl="1">
              <a:defRPr/>
            </a:pPr>
            <a:r>
              <a:rPr lang="ja-JP" altLang="en-US" sz="2400" dirty="0" smtClean="0">
                <a:latin typeface="+mj-ea"/>
              </a:rPr>
              <a:t>画面のデザインや操作体系が </a:t>
            </a:r>
            <a:r>
              <a:rPr lang="en-US" altLang="ja-JP" sz="2400" dirty="0" smtClean="0">
                <a:latin typeface="+mj-ea"/>
              </a:rPr>
              <a:t>X </a:t>
            </a:r>
            <a:r>
              <a:rPr lang="ja-JP" altLang="en-US" sz="2400" dirty="0" smtClean="0">
                <a:latin typeface="+mj-ea"/>
              </a:rPr>
              <a:t>クライアントごとに異なる</a:t>
            </a:r>
            <a:endParaRPr lang="en-US" altLang="ja-JP" sz="2400" dirty="0">
              <a:latin typeface="+mj-ea"/>
            </a:endParaRPr>
          </a:p>
          <a:p>
            <a:pPr>
              <a:defRPr/>
            </a:pPr>
            <a:r>
              <a:rPr lang="ja-JP" altLang="en-US" sz="2800" dirty="0">
                <a:latin typeface="+mj-ea"/>
              </a:rPr>
              <a:t>多言語化に</a:t>
            </a:r>
            <a:r>
              <a:rPr lang="ja-JP" altLang="en-US" sz="2800" dirty="0" smtClean="0">
                <a:latin typeface="+mj-ea"/>
              </a:rPr>
              <a:t>対応</a:t>
            </a:r>
            <a:endParaRPr lang="en-US" altLang="ja-JP" sz="2800" dirty="0">
              <a:latin typeface="+mj-ea"/>
            </a:endParaRPr>
          </a:p>
          <a:p>
            <a:pPr lvl="1">
              <a:defRPr/>
            </a:pPr>
            <a:r>
              <a:rPr lang="ja-JP" altLang="en-US" sz="2400" dirty="0">
                <a:latin typeface="+mj-ea"/>
              </a:rPr>
              <a:t>日本での</a:t>
            </a:r>
            <a:r>
              <a:rPr lang="en-US" altLang="ja-JP" sz="2400" dirty="0">
                <a:latin typeface="+mj-ea"/>
              </a:rPr>
              <a:t>UNIX</a:t>
            </a:r>
            <a:r>
              <a:rPr lang="ja-JP" altLang="en-US" sz="2400" dirty="0">
                <a:latin typeface="+mj-ea"/>
              </a:rPr>
              <a:t>普及に</a:t>
            </a:r>
            <a:r>
              <a:rPr lang="ja-JP" altLang="en-US" sz="2400" dirty="0" smtClean="0">
                <a:latin typeface="+mj-ea"/>
              </a:rPr>
              <a:t>貢献</a:t>
            </a:r>
            <a:r>
              <a:rPr lang="en-US" altLang="ja-JP" sz="2400" dirty="0" smtClean="0">
                <a:latin typeface="+mj-ea"/>
              </a:rPr>
              <a:t>(</a:t>
            </a:r>
            <a:r>
              <a:rPr lang="ja-JP" altLang="en-US" sz="2400" dirty="0" smtClean="0">
                <a:latin typeface="+mj-ea"/>
              </a:rPr>
              <a:t>第 </a:t>
            </a:r>
            <a:r>
              <a:rPr lang="en-US" altLang="ja-JP" sz="2400" dirty="0" smtClean="0">
                <a:latin typeface="+mj-ea"/>
              </a:rPr>
              <a:t>1 </a:t>
            </a:r>
            <a:r>
              <a:rPr lang="ja-JP" altLang="en-US" sz="2400" dirty="0" smtClean="0">
                <a:latin typeface="+mj-ea"/>
              </a:rPr>
              <a:t>回参照</a:t>
            </a:r>
            <a:r>
              <a:rPr lang="en-US" altLang="ja-JP" sz="2400" dirty="0" smtClean="0">
                <a:latin typeface="+mj-ea"/>
              </a:rPr>
              <a:t>)</a:t>
            </a:r>
            <a:endParaRPr kumimoji="1" lang="ja-JP" altLang="en-US" dirty="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 4"/>
          <p:cNvSpPr>
            <a:spLocks noGrp="1"/>
          </p:cNvSpPr>
          <p:nvPr>
            <p:ph type="sldNum" sz="quarter" idx="12"/>
          </p:nvPr>
        </p:nvSpPr>
        <p:spPr/>
        <p:txBody>
          <a:bodyPr/>
          <a:lstStyle/>
          <a:p>
            <a:fld id="{3D0CEBE4-5221-444E-AA55-EBCDA6368F00}" type="slidenum">
              <a:rPr kumimoji="1" lang="ja-JP" altLang="en-US" smtClean="0"/>
              <a:pPr/>
              <a:t>12</a:t>
            </a:fld>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27384"/>
            <a:ext cx="8229600" cy="1143000"/>
          </a:xfrm>
        </p:spPr>
        <p:txBody>
          <a:bodyPr>
            <a:normAutofit/>
          </a:bodyPr>
          <a:lstStyle/>
          <a:p>
            <a:r>
              <a:rPr lang="ja-JP" altLang="en-US" dirty="0" smtClean="0"/>
              <a:t>様々な </a:t>
            </a:r>
            <a:r>
              <a:rPr lang="en-US" altLang="ja-JP" dirty="0" smtClean="0"/>
              <a:t>X </a:t>
            </a:r>
            <a:r>
              <a:rPr lang="ja-JP" altLang="en-US" dirty="0" smtClean="0"/>
              <a:t>クライアント</a:t>
            </a:r>
          </a:p>
        </p:txBody>
      </p:sp>
      <p:sp>
        <p:nvSpPr>
          <p:cNvPr id="12291" name="コンテンツ プレースホルダ 2"/>
          <p:cNvSpPr>
            <a:spLocks noGrp="1"/>
          </p:cNvSpPr>
          <p:nvPr>
            <p:ph idx="1"/>
          </p:nvPr>
        </p:nvSpPr>
        <p:spPr>
          <a:xfrm>
            <a:off x="107504" y="1124744"/>
            <a:ext cx="8856984" cy="4896544"/>
          </a:xfrm>
        </p:spPr>
        <p:txBody>
          <a:bodyPr>
            <a:normAutofit lnSpcReduction="10000"/>
          </a:bodyPr>
          <a:lstStyle/>
          <a:p>
            <a:pPr>
              <a:lnSpc>
                <a:spcPct val="90000"/>
              </a:lnSpc>
            </a:pPr>
            <a:r>
              <a:rPr lang="en-US" altLang="ja-JP" sz="3000" dirty="0" smtClean="0">
                <a:solidFill>
                  <a:srgbClr val="FF0000"/>
                </a:solidFill>
              </a:rPr>
              <a:t>xfce4-terminal:</a:t>
            </a:r>
            <a:r>
              <a:rPr lang="en-US" altLang="ja-JP" sz="3000" dirty="0" smtClean="0"/>
              <a:t> </a:t>
            </a:r>
            <a:r>
              <a:rPr lang="ja-JP" altLang="en-US" sz="3000" dirty="0" smtClean="0"/>
              <a:t>端末</a:t>
            </a:r>
            <a:r>
              <a:rPr lang="en-US" altLang="ja-JP" sz="3000" dirty="0" smtClean="0"/>
              <a:t>(terminal)</a:t>
            </a:r>
          </a:p>
          <a:p>
            <a:pPr>
              <a:lnSpc>
                <a:spcPct val="90000"/>
              </a:lnSpc>
            </a:pPr>
            <a:r>
              <a:rPr lang="en-US" altLang="ja-JP" sz="3000" dirty="0" err="1" smtClean="0"/>
              <a:t>xeyes</a:t>
            </a:r>
            <a:r>
              <a:rPr lang="en-US" altLang="ja-JP" sz="3000" dirty="0" smtClean="0"/>
              <a:t>: </a:t>
            </a:r>
            <a:r>
              <a:rPr lang="ja-JP" altLang="en-US" sz="3000" dirty="0" smtClean="0"/>
              <a:t>マウスカーソルの追跡</a:t>
            </a:r>
          </a:p>
          <a:p>
            <a:pPr>
              <a:lnSpc>
                <a:spcPct val="90000"/>
              </a:lnSpc>
            </a:pPr>
            <a:r>
              <a:rPr lang="en-US" altLang="ja-JP" sz="3000" dirty="0" err="1" smtClean="0"/>
              <a:t>xlogo</a:t>
            </a:r>
            <a:r>
              <a:rPr lang="en-US" altLang="ja-JP" sz="3000" dirty="0" smtClean="0"/>
              <a:t>: X</a:t>
            </a:r>
            <a:r>
              <a:rPr lang="ja-JP" altLang="en-US" sz="3000" dirty="0" smtClean="0"/>
              <a:t>のロゴ表示</a:t>
            </a:r>
          </a:p>
          <a:p>
            <a:pPr>
              <a:lnSpc>
                <a:spcPct val="90000"/>
              </a:lnSpc>
            </a:pPr>
            <a:r>
              <a:rPr lang="en-US" altLang="ja-JP" sz="3000" dirty="0" err="1" smtClean="0"/>
              <a:t>xclock</a:t>
            </a:r>
            <a:r>
              <a:rPr lang="en-US" altLang="ja-JP" sz="3000" dirty="0" smtClean="0"/>
              <a:t>: </a:t>
            </a:r>
            <a:r>
              <a:rPr lang="ja-JP" altLang="en-US" sz="3000" dirty="0" smtClean="0"/>
              <a:t>時計</a:t>
            </a:r>
          </a:p>
          <a:p>
            <a:pPr>
              <a:lnSpc>
                <a:spcPct val="90000"/>
              </a:lnSpc>
            </a:pPr>
            <a:r>
              <a:rPr lang="en-US" altLang="ja-JP" sz="3000" dirty="0" err="1" smtClean="0"/>
              <a:t>xcolors</a:t>
            </a:r>
            <a:r>
              <a:rPr lang="en-US" altLang="ja-JP" sz="3000" dirty="0" smtClean="0"/>
              <a:t>, </a:t>
            </a:r>
            <a:r>
              <a:rPr lang="en-US" altLang="ja-JP" sz="3000" dirty="0" err="1" smtClean="0"/>
              <a:t>xfontsel</a:t>
            </a:r>
            <a:r>
              <a:rPr lang="en-US" altLang="ja-JP" sz="3000" dirty="0" smtClean="0"/>
              <a:t>: </a:t>
            </a:r>
            <a:br>
              <a:rPr lang="en-US" altLang="ja-JP" sz="3000" dirty="0" smtClean="0"/>
            </a:br>
            <a:r>
              <a:rPr lang="ja-JP" altLang="en-US" sz="3000" dirty="0" smtClean="0"/>
              <a:t>色・フォントの一覧表示</a:t>
            </a:r>
          </a:p>
          <a:p>
            <a:pPr>
              <a:lnSpc>
                <a:spcPct val="90000"/>
              </a:lnSpc>
            </a:pPr>
            <a:r>
              <a:rPr lang="en-US" altLang="ja-JP" sz="3000" dirty="0" err="1" smtClean="0"/>
              <a:t>xcalc</a:t>
            </a:r>
            <a:r>
              <a:rPr lang="en-US" altLang="ja-JP" sz="3000" dirty="0" smtClean="0"/>
              <a:t>: </a:t>
            </a:r>
            <a:r>
              <a:rPr lang="ja-JP" altLang="en-US" sz="3000" dirty="0" smtClean="0"/>
              <a:t>電卓 </a:t>
            </a:r>
            <a:endParaRPr lang="en-US" altLang="ja-JP" sz="3000" dirty="0" smtClean="0"/>
          </a:p>
          <a:p>
            <a:pPr>
              <a:lnSpc>
                <a:spcPct val="90000"/>
              </a:lnSpc>
            </a:pPr>
            <a:r>
              <a:rPr lang="en-US" altLang="ja-JP" sz="3000" dirty="0" smtClean="0"/>
              <a:t>Xfce4: </a:t>
            </a:r>
            <a:r>
              <a:rPr lang="ja-JP" altLang="en-US" sz="3000" dirty="0" smtClean="0"/>
              <a:t>統合デスクトップ環境</a:t>
            </a:r>
          </a:p>
          <a:p>
            <a:pPr>
              <a:lnSpc>
                <a:spcPct val="90000"/>
              </a:lnSpc>
            </a:pPr>
            <a:r>
              <a:rPr lang="ja-JP" altLang="en-US" sz="2600" dirty="0" smtClean="0"/>
              <a:t>その他</a:t>
            </a:r>
          </a:p>
          <a:p>
            <a:pPr lvl="1">
              <a:lnSpc>
                <a:spcPct val="90000"/>
              </a:lnSpc>
            </a:pPr>
            <a:r>
              <a:rPr lang="en-US" altLang="ja-JP" sz="2200" dirty="0" err="1" smtClean="0"/>
              <a:t>emacs</a:t>
            </a:r>
            <a:r>
              <a:rPr lang="en-US" altLang="ja-JP" sz="2200" dirty="0" smtClean="0"/>
              <a:t>, </a:t>
            </a:r>
            <a:r>
              <a:rPr lang="en-US" altLang="ja-JP" sz="2200" dirty="0" err="1" smtClean="0"/>
              <a:t>gvim</a:t>
            </a:r>
            <a:r>
              <a:rPr lang="en-US" altLang="ja-JP" sz="2200" dirty="0" smtClean="0"/>
              <a:t>, </a:t>
            </a:r>
            <a:r>
              <a:rPr lang="en-US" altLang="ja-JP" sz="2200" dirty="0" err="1" smtClean="0"/>
              <a:t>iceweasel</a:t>
            </a:r>
            <a:endParaRPr lang="en-US" altLang="ja-JP" sz="2200" dirty="0" smtClean="0"/>
          </a:p>
          <a:p>
            <a:pPr lvl="1">
              <a:lnSpc>
                <a:spcPct val="90000"/>
              </a:lnSpc>
            </a:pPr>
            <a:r>
              <a:rPr lang="en-US" altLang="ja-JP" sz="2200" dirty="0" err="1" smtClean="0"/>
              <a:t>xpenguins</a:t>
            </a:r>
            <a:r>
              <a:rPr lang="en-US" altLang="ja-JP" sz="2200" dirty="0" smtClean="0"/>
              <a:t>, </a:t>
            </a:r>
            <a:r>
              <a:rPr lang="en-US" altLang="ja-JP" sz="2200" dirty="0" err="1" smtClean="0"/>
              <a:t>oneko</a:t>
            </a:r>
            <a:endParaRPr lang="en-US" altLang="ja-JP" sz="2200" dirty="0" smtClean="0"/>
          </a:p>
          <a:p>
            <a:endParaRPr lang="ja-JP" altLang="en-US" dirty="0" smtClean="0"/>
          </a:p>
        </p:txBody>
      </p:sp>
      <p:cxnSp>
        <p:nvCxnSpPr>
          <p:cNvPr id="5" name="直線コネクタ 4"/>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13</a:t>
            </a:fld>
            <a:endParaRPr kumimoji="1" lang="ja-JP" altLang="en-US"/>
          </a:p>
        </p:txBody>
      </p:sp>
      <p:pic>
        <p:nvPicPr>
          <p:cNvPr id="2050" name="Picture 2" descr="C:\Users\seigi\AppData\Dropbox\y2015\0626\screenshot_xfce_kair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7" y="1988840"/>
            <a:ext cx="396043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54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457200" y="-27384"/>
            <a:ext cx="8229600" cy="1143000"/>
          </a:xfrm>
        </p:spPr>
        <p:txBody>
          <a:bodyPr>
            <a:normAutofit/>
          </a:bodyPr>
          <a:lstStyle/>
          <a:p>
            <a:r>
              <a:rPr lang="ja-JP" altLang="en-US" dirty="0" smtClean="0"/>
              <a:t>ネットワーク透過性</a:t>
            </a:r>
          </a:p>
        </p:txBody>
      </p:sp>
      <p:sp>
        <p:nvSpPr>
          <p:cNvPr id="13315" name="コンテンツ プレースホルダ 2"/>
          <p:cNvSpPr>
            <a:spLocks noGrp="1"/>
          </p:cNvSpPr>
          <p:nvPr>
            <p:ph idx="1"/>
          </p:nvPr>
        </p:nvSpPr>
        <p:spPr>
          <a:xfrm>
            <a:off x="0" y="908720"/>
            <a:ext cx="9144000" cy="4525963"/>
          </a:xfrm>
        </p:spPr>
        <p:txBody>
          <a:bodyPr>
            <a:normAutofit fontScale="92500"/>
          </a:bodyPr>
          <a:lstStyle/>
          <a:p>
            <a:r>
              <a:rPr lang="ja-JP" altLang="en-US" dirty="0" smtClean="0"/>
              <a:t>他の計算機に画面を表示できる</a:t>
            </a:r>
            <a:r>
              <a:rPr lang="en-US" altLang="ja-JP" dirty="0" smtClean="0"/>
              <a:t>(</a:t>
            </a:r>
            <a:r>
              <a:rPr lang="ja-JP" altLang="en-US" dirty="0" smtClean="0"/>
              <a:t>逆も可</a:t>
            </a:r>
            <a:r>
              <a:rPr lang="en-US" altLang="ja-JP" dirty="0" smtClean="0"/>
              <a:t>)</a:t>
            </a:r>
          </a:p>
          <a:p>
            <a:pPr lvl="1"/>
            <a:r>
              <a:rPr lang="ja-JP" altLang="en-US" dirty="0" smtClean="0"/>
              <a:t>ネットワーク上のリモートホストの計算機資源を仮想的にローカルホストの資源として利用できる</a:t>
            </a:r>
            <a:endParaRPr lang="en-US" altLang="ja-JP" dirty="0" smtClean="0"/>
          </a:p>
          <a:p>
            <a:endParaRPr lang="en-US" altLang="ja-JP" b="1" dirty="0" smtClean="0">
              <a:solidFill>
                <a:srgbClr val="FF0000"/>
              </a:solidFill>
            </a:endParaRPr>
          </a:p>
          <a:p>
            <a:r>
              <a:rPr lang="ja-JP" altLang="en-US" b="1" dirty="0" smtClean="0">
                <a:solidFill>
                  <a:srgbClr val="FF0000"/>
                </a:solidFill>
              </a:rPr>
              <a:t>注意しないと他の計算機から画面を覗き見られてしまう</a:t>
            </a:r>
            <a:r>
              <a:rPr lang="ja-JP" altLang="en-US" dirty="0" smtClean="0"/>
              <a:t>ことも</a:t>
            </a:r>
            <a:endParaRPr lang="en-US" altLang="ja-JP" dirty="0" smtClean="0"/>
          </a:p>
          <a:p>
            <a:pPr lvl="1"/>
            <a:r>
              <a:rPr lang="ja-JP" altLang="en-US" dirty="0" smtClean="0"/>
              <a:t>パケット盗聴をされる可能性もある</a:t>
            </a:r>
          </a:p>
          <a:p>
            <a:r>
              <a:rPr lang="en-US" altLang="ja-JP" dirty="0" smtClean="0"/>
              <a:t>X</a:t>
            </a:r>
            <a:r>
              <a:rPr lang="ja-JP" altLang="en-US" dirty="0" smtClean="0"/>
              <a:t>プロトコルによる通信の許可・不許可が設定できる</a:t>
            </a:r>
          </a:p>
          <a:p>
            <a:pPr lvl="1"/>
            <a:r>
              <a:rPr lang="en-US" altLang="ja-JP" dirty="0" err="1" smtClean="0">
                <a:solidFill>
                  <a:srgbClr val="FF0000"/>
                </a:solidFill>
              </a:rPr>
              <a:t>xhost</a:t>
            </a:r>
            <a:r>
              <a:rPr lang="en-US" altLang="ja-JP" dirty="0" smtClean="0">
                <a:solidFill>
                  <a:srgbClr val="FF0000"/>
                </a:solidFill>
              </a:rPr>
              <a:t>, </a:t>
            </a:r>
            <a:r>
              <a:rPr lang="en-US" altLang="ja-JP" dirty="0" err="1" smtClean="0">
                <a:solidFill>
                  <a:srgbClr val="FF0000"/>
                </a:solidFill>
              </a:rPr>
              <a:t>xauth</a:t>
            </a:r>
            <a:r>
              <a:rPr lang="en-US" altLang="ja-JP" dirty="0" smtClean="0">
                <a:solidFill>
                  <a:srgbClr val="FF0000"/>
                </a:solidFill>
              </a:rPr>
              <a:t> </a:t>
            </a:r>
            <a:r>
              <a:rPr lang="ja-JP" altLang="en-US" dirty="0" smtClean="0"/>
              <a:t>を使って設定</a:t>
            </a:r>
            <a:r>
              <a:rPr lang="en-US" altLang="ja-JP" dirty="0" smtClean="0"/>
              <a:t>(</a:t>
            </a:r>
            <a:r>
              <a:rPr lang="ja-JP" altLang="en-US" dirty="0" smtClean="0"/>
              <a:t>詳しくは実習で</a:t>
            </a:r>
            <a:r>
              <a:rPr lang="en-US" altLang="ja-JP" dirty="0" smtClean="0"/>
              <a:t>)</a:t>
            </a:r>
          </a:p>
          <a:p>
            <a:endParaRPr lang="ja-JP" altLang="en-US" dirty="0" smtClean="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 4"/>
          <p:cNvSpPr>
            <a:spLocks noGrp="1"/>
          </p:cNvSpPr>
          <p:nvPr>
            <p:ph type="sldNum" sz="quarter" idx="12"/>
          </p:nvPr>
        </p:nvSpPr>
        <p:spPr/>
        <p:txBody>
          <a:bodyPr/>
          <a:lstStyle/>
          <a:p>
            <a:fld id="{3D0CEBE4-5221-444E-AA55-EBCDA6368F00}" type="slidenum">
              <a:rPr kumimoji="1" lang="ja-JP" altLang="en-US" smtClean="0"/>
              <a:pPr/>
              <a:t>14</a:t>
            </a:fld>
            <a:endParaRPr kumimoji="1" lang="ja-JP" altLang="en-US"/>
          </a:p>
        </p:txBody>
      </p:sp>
    </p:spTree>
    <p:extLst>
      <p:ext uri="{BB962C8B-B14F-4D97-AF65-F5344CB8AC3E}">
        <p14:creationId xmlns:p14="http://schemas.microsoft.com/office/powerpoint/2010/main" val="278736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57200" y="-27384"/>
            <a:ext cx="8229600" cy="1143000"/>
          </a:xfrm>
        </p:spPr>
        <p:txBody>
          <a:bodyPr>
            <a:normAutofit/>
          </a:bodyPr>
          <a:lstStyle/>
          <a:p>
            <a:r>
              <a:rPr lang="ja-JP" altLang="en-US" dirty="0" smtClean="0"/>
              <a:t>ポリシーフリー</a:t>
            </a:r>
          </a:p>
        </p:txBody>
      </p:sp>
      <p:sp>
        <p:nvSpPr>
          <p:cNvPr id="14339" name="コンテンツ プレースホルダ 2"/>
          <p:cNvSpPr>
            <a:spLocks noGrp="1"/>
          </p:cNvSpPr>
          <p:nvPr>
            <p:ph idx="1"/>
          </p:nvPr>
        </p:nvSpPr>
        <p:spPr>
          <a:xfrm>
            <a:off x="0" y="1124744"/>
            <a:ext cx="8820472" cy="4525963"/>
          </a:xfrm>
        </p:spPr>
        <p:txBody>
          <a:bodyPr/>
          <a:lstStyle/>
          <a:p>
            <a:pPr>
              <a:lnSpc>
                <a:spcPct val="90000"/>
              </a:lnSpc>
            </a:pPr>
            <a:r>
              <a:rPr lang="ja-JP" altLang="en-US" dirty="0" smtClean="0"/>
              <a:t>デザインや操作性に標準の物がない</a:t>
            </a:r>
            <a:endParaRPr lang="en-US" altLang="ja-JP" dirty="0" smtClean="0"/>
          </a:p>
          <a:p>
            <a:pPr lvl="1">
              <a:lnSpc>
                <a:spcPct val="90000"/>
              </a:lnSpc>
            </a:pPr>
            <a:r>
              <a:rPr lang="ja-JP" altLang="en-US" dirty="0" smtClean="0"/>
              <a:t>自分好みの </a:t>
            </a:r>
            <a:r>
              <a:rPr lang="en-US" altLang="ja-JP" dirty="0" smtClean="0"/>
              <a:t>GUI </a:t>
            </a:r>
            <a:r>
              <a:rPr lang="ja-JP" altLang="en-US" dirty="0" smtClean="0"/>
              <a:t>環境を整えることができる</a:t>
            </a:r>
          </a:p>
          <a:p>
            <a:pPr lvl="2">
              <a:lnSpc>
                <a:spcPct val="90000"/>
              </a:lnSpc>
            </a:pPr>
            <a:r>
              <a:rPr lang="ja-JP" altLang="en-US" dirty="0" smtClean="0"/>
              <a:t>例</a:t>
            </a:r>
            <a:r>
              <a:rPr lang="en-US" altLang="ja-JP" dirty="0" smtClean="0"/>
              <a:t>1:</a:t>
            </a:r>
            <a:r>
              <a:rPr lang="ja-JP" altLang="en-US" dirty="0" smtClean="0"/>
              <a:t>端末エミュレータ </a:t>
            </a:r>
            <a:r>
              <a:rPr lang="en-US" altLang="ja-JP" dirty="0" smtClean="0"/>
              <a:t>(</a:t>
            </a:r>
            <a:r>
              <a:rPr lang="en-US" altLang="ja-JP" dirty="0" smtClean="0"/>
              <a:t>xfce4-terminal, </a:t>
            </a:r>
            <a:r>
              <a:rPr lang="en-US" altLang="ja-JP" dirty="0" err="1" smtClean="0"/>
              <a:t>xterm</a:t>
            </a:r>
            <a:r>
              <a:rPr lang="en-US" altLang="ja-JP" dirty="0" smtClean="0"/>
              <a:t>, </a:t>
            </a:r>
            <a:r>
              <a:rPr lang="en-US" altLang="ja-JP" dirty="0" smtClean="0"/>
              <a:t>…)</a:t>
            </a:r>
          </a:p>
          <a:p>
            <a:pPr lvl="2">
              <a:lnSpc>
                <a:spcPct val="90000"/>
              </a:lnSpc>
            </a:pPr>
            <a:r>
              <a:rPr lang="ja-JP" altLang="en-US" dirty="0" smtClean="0"/>
              <a:t>例</a:t>
            </a:r>
            <a:r>
              <a:rPr lang="en-US" altLang="ja-JP" dirty="0" smtClean="0"/>
              <a:t>2:</a:t>
            </a:r>
            <a:r>
              <a:rPr lang="ja-JP" altLang="en-US" dirty="0" smtClean="0"/>
              <a:t>ウィンドウマネージャ </a:t>
            </a:r>
            <a:r>
              <a:rPr lang="en-US" altLang="ja-JP" dirty="0" smtClean="0"/>
              <a:t>(</a:t>
            </a:r>
            <a:r>
              <a:rPr lang="en-US" altLang="ja-JP" dirty="0" err="1" smtClean="0"/>
              <a:t>twm</a:t>
            </a:r>
            <a:r>
              <a:rPr lang="en-US" altLang="ja-JP" dirty="0" smtClean="0"/>
              <a:t>, </a:t>
            </a:r>
            <a:r>
              <a:rPr lang="en-US" altLang="ja-JP" dirty="0" err="1" smtClean="0"/>
              <a:t>AfterStep</a:t>
            </a:r>
            <a:r>
              <a:rPr lang="en-US" altLang="ja-JP" dirty="0" smtClean="0"/>
              <a:t>, …)</a:t>
            </a:r>
          </a:p>
          <a:p>
            <a:pPr lvl="2">
              <a:lnSpc>
                <a:spcPct val="90000"/>
              </a:lnSpc>
            </a:pPr>
            <a:r>
              <a:rPr lang="ja-JP" altLang="en-US" dirty="0" smtClean="0"/>
              <a:t>例</a:t>
            </a:r>
            <a:r>
              <a:rPr lang="en-US" altLang="ja-JP" dirty="0"/>
              <a:t>3</a:t>
            </a:r>
            <a:r>
              <a:rPr lang="en-US" altLang="ja-JP" dirty="0" smtClean="0"/>
              <a:t>:</a:t>
            </a:r>
            <a:r>
              <a:rPr lang="ja-JP" altLang="en-US" dirty="0" smtClean="0"/>
              <a:t>統合デスクトップ環境 </a:t>
            </a:r>
            <a:r>
              <a:rPr lang="en-US" altLang="ja-JP" dirty="0" smtClean="0"/>
              <a:t>(</a:t>
            </a:r>
            <a:r>
              <a:rPr lang="en-US" altLang="ja-JP" dirty="0" err="1" smtClean="0"/>
              <a:t>xfce</a:t>
            </a:r>
            <a:r>
              <a:rPr lang="en-US" altLang="ja-JP" dirty="0" smtClean="0"/>
              <a:t>, GNOME, …)</a:t>
            </a:r>
          </a:p>
        </p:txBody>
      </p:sp>
      <p:pic>
        <p:nvPicPr>
          <p:cNvPr id="14341" name="Picture 3" descr="C:\Users\yamasita\Desktop\afterste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789040"/>
            <a:ext cx="3312369" cy="248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1475656" y="3356992"/>
            <a:ext cx="15841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GNOME</a:t>
            </a:r>
            <a:endParaRPr kumimoji="1" lang="ja-JP" altLang="en-US" sz="2000" dirty="0">
              <a:solidFill>
                <a:schemeClr val="tx1"/>
              </a:solidFill>
            </a:endParaRPr>
          </a:p>
        </p:txBody>
      </p:sp>
      <p:sp>
        <p:nvSpPr>
          <p:cNvPr id="8" name="角丸四角形吹き出し 7"/>
          <p:cNvSpPr/>
          <p:nvPr/>
        </p:nvSpPr>
        <p:spPr>
          <a:xfrm>
            <a:off x="6660232" y="3356992"/>
            <a:ext cx="2160240" cy="360040"/>
          </a:xfrm>
          <a:prstGeom prst="wedgeRoundRectCallout">
            <a:avLst>
              <a:gd name="adj1" fmla="val -44895"/>
              <a:gd name="adj2" fmla="val 2029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smtClean="0">
                <a:solidFill>
                  <a:schemeClr val="tx1"/>
                </a:solidFill>
              </a:rPr>
              <a:t>AfterStep</a:t>
            </a:r>
            <a:endParaRPr lang="ja-JP" altLang="en-US" sz="2000" dirty="0">
              <a:solidFill>
                <a:schemeClr val="tx1"/>
              </a:solidFill>
            </a:endParaRPr>
          </a:p>
        </p:txBody>
      </p:sp>
      <p:cxnSp>
        <p:nvCxnSpPr>
          <p:cNvPr id="9" name="直線コネクタ 8"/>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 9"/>
          <p:cNvSpPr>
            <a:spLocks noGrp="1"/>
          </p:cNvSpPr>
          <p:nvPr>
            <p:ph type="sldNum" sz="quarter" idx="12"/>
          </p:nvPr>
        </p:nvSpPr>
        <p:spPr/>
        <p:txBody>
          <a:bodyPr/>
          <a:lstStyle/>
          <a:p>
            <a:fld id="{3D0CEBE4-5221-444E-AA55-EBCDA6368F00}" type="slidenum">
              <a:rPr kumimoji="1" lang="ja-JP" altLang="en-US" smtClean="0"/>
              <a:pPr/>
              <a:t>15</a:t>
            </a:fld>
            <a:endParaRPr kumimoji="1" lang="ja-JP" altLang="en-US"/>
          </a:p>
        </p:txBody>
      </p:sp>
      <p:pic>
        <p:nvPicPr>
          <p:cNvPr id="1026" name="Picture 2" descr="C:\Users\seigi\AppData\Dropbox\y2015\0626\Screenshot from 2015-06-19 13_19_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789040"/>
            <a:ext cx="3337745" cy="248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52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457200" y="-27384"/>
            <a:ext cx="8229600" cy="1143000"/>
          </a:xfrm>
        </p:spPr>
        <p:txBody>
          <a:bodyPr>
            <a:normAutofit/>
          </a:bodyPr>
          <a:lstStyle/>
          <a:p>
            <a:r>
              <a:rPr lang="ja-JP" altLang="en-US" dirty="0" smtClean="0"/>
              <a:t>いろいろな </a:t>
            </a:r>
            <a:r>
              <a:rPr lang="en-US" altLang="ja-JP" dirty="0" smtClean="0"/>
              <a:t>OS </a:t>
            </a:r>
            <a:r>
              <a:rPr lang="ja-JP" altLang="en-US" dirty="0" smtClean="0"/>
              <a:t>で動く </a:t>
            </a:r>
            <a:r>
              <a:rPr lang="en-US" altLang="ja-JP" dirty="0" smtClean="0"/>
              <a:t>X</a:t>
            </a:r>
            <a:endParaRPr lang="ja-JP" altLang="en-US" dirty="0" smtClean="0"/>
          </a:p>
        </p:txBody>
      </p:sp>
      <p:sp>
        <p:nvSpPr>
          <p:cNvPr id="15363" name="コンテンツ プレースホルダ 2"/>
          <p:cNvSpPr>
            <a:spLocks noGrp="1"/>
          </p:cNvSpPr>
          <p:nvPr>
            <p:ph idx="1"/>
          </p:nvPr>
        </p:nvSpPr>
        <p:spPr>
          <a:xfrm>
            <a:off x="251520" y="1052736"/>
            <a:ext cx="8712968" cy="4525963"/>
          </a:xfrm>
        </p:spPr>
        <p:txBody>
          <a:bodyPr>
            <a:normAutofit/>
          </a:bodyPr>
          <a:lstStyle/>
          <a:p>
            <a:r>
              <a:rPr lang="en-US" altLang="ja-JP" dirty="0" smtClean="0"/>
              <a:t>Windows</a:t>
            </a:r>
            <a:r>
              <a:rPr lang="ja-JP" altLang="en-US" dirty="0" smtClean="0"/>
              <a:t>の場合</a:t>
            </a:r>
          </a:p>
          <a:p>
            <a:pPr lvl="1"/>
            <a:r>
              <a:rPr lang="en-US" altLang="ja-JP" dirty="0" err="1" smtClean="0"/>
              <a:t>Cygwin</a:t>
            </a:r>
            <a:r>
              <a:rPr lang="en-US" altLang="ja-JP" dirty="0" smtClean="0"/>
              <a:t>/X, </a:t>
            </a:r>
            <a:r>
              <a:rPr lang="en-US" altLang="ja-JP" dirty="0" err="1" smtClean="0"/>
              <a:t>Xming</a:t>
            </a:r>
            <a:r>
              <a:rPr lang="en-US" altLang="ja-JP" dirty="0" smtClean="0"/>
              <a:t>,… </a:t>
            </a:r>
          </a:p>
          <a:p>
            <a:pPr lvl="2"/>
            <a:r>
              <a:rPr lang="ja-JP" altLang="en-US" dirty="0" smtClean="0"/>
              <a:t>無料</a:t>
            </a:r>
          </a:p>
          <a:p>
            <a:pPr lvl="1"/>
            <a:r>
              <a:rPr lang="en-US" altLang="ja-JP" dirty="0" smtClean="0"/>
              <a:t>ASTEC-X, Exceed,…</a:t>
            </a:r>
          </a:p>
          <a:p>
            <a:pPr lvl="2"/>
            <a:r>
              <a:rPr lang="ja-JP" altLang="en-US" dirty="0" smtClean="0"/>
              <a:t>商用</a:t>
            </a:r>
          </a:p>
          <a:p>
            <a:r>
              <a:rPr lang="en-US" altLang="ja-JP" dirty="0" smtClean="0"/>
              <a:t>Mac OS</a:t>
            </a:r>
            <a:r>
              <a:rPr lang="ja-JP" altLang="en-US" dirty="0" smtClean="0"/>
              <a:t>の場合</a:t>
            </a:r>
            <a:endParaRPr lang="en-US" altLang="ja-JP" dirty="0" smtClean="0"/>
          </a:p>
          <a:p>
            <a:pPr lvl="1"/>
            <a:r>
              <a:rPr lang="en-US" altLang="ja-JP" dirty="0" smtClean="0"/>
              <a:t>X </a:t>
            </a:r>
            <a:r>
              <a:rPr lang="ja-JP" altLang="en-US" dirty="0" smtClean="0"/>
              <a:t>が標準で</a:t>
            </a:r>
            <a:endParaRPr lang="en-US" altLang="ja-JP" dirty="0" smtClean="0"/>
          </a:p>
          <a:p>
            <a:pPr marL="457200" lvl="1" indent="0">
              <a:buNone/>
            </a:pPr>
            <a:r>
              <a:rPr lang="ja-JP" altLang="en-US" dirty="0" smtClean="0"/>
              <a:t>  インストール</a:t>
            </a:r>
            <a:r>
              <a:rPr lang="ja-JP" altLang="en-US" dirty="0"/>
              <a:t>されている</a:t>
            </a:r>
            <a:endParaRPr lang="en-US" altLang="ja-JP" dirty="0" smtClean="0"/>
          </a:p>
          <a:p>
            <a:pPr lvl="1">
              <a:buFontTx/>
              <a:buNone/>
            </a:pPr>
            <a:endParaRPr lang="ja-JP" altLang="en-US" dirty="0" smtClean="0"/>
          </a:p>
          <a:p>
            <a:endParaRPr lang="ja-JP" altLang="en-US" dirty="0" smtClean="0"/>
          </a:p>
        </p:txBody>
      </p:sp>
      <p:pic>
        <p:nvPicPr>
          <p:cNvPr id="15364" name="Picture 4" descr="cygx-nodecoration-openbox-gv-xfig-ddd-20031224-0010"/>
          <p:cNvPicPr>
            <a:picLocks noChangeAspect="1" noChangeArrowheads="1"/>
          </p:cNvPicPr>
          <p:nvPr/>
        </p:nvPicPr>
        <p:blipFill>
          <a:blip r:embed="rId3" cstate="print">
            <a:lum bright="18000" contrast="24000"/>
            <a:extLst>
              <a:ext uri="{28A0092B-C50C-407E-A947-70E740481C1C}">
                <a14:useLocalDpi xmlns:a14="http://schemas.microsoft.com/office/drawing/2010/main" val="0"/>
              </a:ext>
            </a:extLst>
          </a:blip>
          <a:srcRect/>
          <a:stretch>
            <a:fillRect/>
          </a:stretch>
        </p:blipFill>
        <p:spPr bwMode="auto">
          <a:xfrm>
            <a:off x="4535487" y="2636912"/>
            <a:ext cx="4578891" cy="329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57200" y="-27384"/>
            <a:ext cx="8229600" cy="1143000"/>
          </a:xfrm>
        </p:spPr>
        <p:txBody>
          <a:bodyPr>
            <a:normAutofit/>
          </a:bodyPr>
          <a:lstStyle/>
          <a:p>
            <a:r>
              <a:rPr lang="ja-JP" altLang="en-US" dirty="0" smtClean="0"/>
              <a:t>まとめ</a:t>
            </a:r>
          </a:p>
        </p:txBody>
      </p:sp>
      <p:sp>
        <p:nvSpPr>
          <p:cNvPr id="16387" name="コンテンツ プレースホルダ 2"/>
          <p:cNvSpPr>
            <a:spLocks noGrp="1"/>
          </p:cNvSpPr>
          <p:nvPr>
            <p:ph idx="1"/>
          </p:nvPr>
        </p:nvSpPr>
        <p:spPr>
          <a:xfrm>
            <a:off x="0" y="836712"/>
            <a:ext cx="9144000" cy="6021288"/>
          </a:xfrm>
        </p:spPr>
        <p:txBody>
          <a:bodyPr>
            <a:normAutofit/>
          </a:bodyPr>
          <a:lstStyle/>
          <a:p>
            <a:r>
              <a:rPr lang="ja-JP" altLang="en-US" dirty="0" smtClean="0"/>
              <a:t>サーバ・クライアントシステム</a:t>
            </a:r>
            <a:endParaRPr lang="en-US" altLang="ja-JP" dirty="0" smtClean="0"/>
          </a:p>
          <a:p>
            <a:pPr lvl="1"/>
            <a:r>
              <a:rPr lang="ja-JP" altLang="en-US" dirty="0" smtClean="0"/>
              <a:t>クライアントが要求し</a:t>
            </a:r>
            <a:r>
              <a:rPr lang="en-US" altLang="ja-JP" dirty="0" smtClean="0"/>
              <a:t>, </a:t>
            </a:r>
            <a:r>
              <a:rPr lang="ja-JP" altLang="en-US" dirty="0" smtClean="0"/>
              <a:t>サーバが応える</a:t>
            </a:r>
            <a:endParaRPr lang="en-US" altLang="ja-JP" dirty="0" smtClean="0"/>
          </a:p>
          <a:p>
            <a:r>
              <a:rPr lang="en-US" altLang="ja-JP" dirty="0" smtClean="0"/>
              <a:t>X Window System</a:t>
            </a:r>
          </a:p>
          <a:p>
            <a:pPr lvl="1"/>
            <a:r>
              <a:rPr lang="ja-JP" altLang="en-US" dirty="0" smtClean="0"/>
              <a:t>サーバ・クライアントシステムを採用し</a:t>
            </a:r>
            <a:r>
              <a:rPr lang="en-US" altLang="ja-JP" dirty="0" smtClean="0"/>
              <a:t>, GUI </a:t>
            </a:r>
            <a:r>
              <a:rPr lang="ja-JP" altLang="en-US" dirty="0" smtClean="0"/>
              <a:t>環境を提供するウィンドウシステム</a:t>
            </a:r>
            <a:endParaRPr lang="en-US" altLang="ja-JP" dirty="0" smtClean="0"/>
          </a:p>
          <a:p>
            <a:pPr lvl="1"/>
            <a:r>
              <a:rPr lang="ja-JP" altLang="en-US" dirty="0" smtClean="0"/>
              <a:t>ネットワーク透過性を持つ</a:t>
            </a:r>
            <a:endParaRPr lang="en-US" altLang="ja-JP" dirty="0" smtClean="0"/>
          </a:p>
          <a:p>
            <a:pPr lvl="1"/>
            <a:r>
              <a:rPr lang="ja-JP" altLang="en-US" dirty="0" smtClean="0"/>
              <a:t>多言語化に対応</a:t>
            </a:r>
            <a:r>
              <a:rPr lang="en-US" altLang="ja-JP" dirty="0" smtClean="0"/>
              <a:t>(</a:t>
            </a:r>
            <a:r>
              <a:rPr lang="ja-JP" altLang="en-US" dirty="0" smtClean="0"/>
              <a:t>日本語表示できる</a:t>
            </a:r>
            <a:r>
              <a:rPr lang="en-US" altLang="ja-JP" dirty="0" smtClean="0"/>
              <a:t>)</a:t>
            </a:r>
          </a:p>
          <a:p>
            <a:endParaRPr lang="ja-JP" altLang="en-US" dirty="0" smtClean="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 4"/>
          <p:cNvSpPr>
            <a:spLocks noGrp="1"/>
          </p:cNvSpPr>
          <p:nvPr>
            <p:ph type="sldNum" sz="quarter" idx="12"/>
          </p:nvPr>
        </p:nvSpPr>
        <p:spPr/>
        <p:txBody>
          <a:bodyPr/>
          <a:lstStyle/>
          <a:p>
            <a:fld id="{3D0CEBE4-5221-444E-AA55-EBCDA6368F00}" type="slidenum">
              <a:rPr kumimoji="1" lang="ja-JP" altLang="en-US" smtClean="0"/>
              <a:pPr/>
              <a:t>17</a:t>
            </a:fld>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57200" y="-27384"/>
            <a:ext cx="8229600" cy="1143000"/>
          </a:xfrm>
        </p:spPr>
        <p:txBody>
          <a:bodyPr>
            <a:normAutofit/>
          </a:bodyPr>
          <a:lstStyle/>
          <a:p>
            <a:r>
              <a:rPr lang="ja-JP" altLang="en-US" dirty="0" smtClean="0"/>
              <a:t>本日の実習</a:t>
            </a:r>
          </a:p>
        </p:txBody>
      </p:sp>
      <p:sp>
        <p:nvSpPr>
          <p:cNvPr id="16387" name="コンテンツ プレースホルダ 2"/>
          <p:cNvSpPr>
            <a:spLocks noGrp="1"/>
          </p:cNvSpPr>
          <p:nvPr>
            <p:ph idx="1"/>
          </p:nvPr>
        </p:nvSpPr>
        <p:spPr>
          <a:xfrm>
            <a:off x="0" y="836712"/>
            <a:ext cx="9144000" cy="6021288"/>
          </a:xfrm>
        </p:spPr>
        <p:txBody>
          <a:bodyPr>
            <a:normAutofit/>
          </a:bodyPr>
          <a:lstStyle/>
          <a:p>
            <a:r>
              <a:rPr lang="en-US" altLang="ja-JP" dirty="0" smtClean="0"/>
              <a:t>X Window System </a:t>
            </a:r>
            <a:r>
              <a:rPr lang="ja-JP" altLang="en-US" dirty="0" smtClean="0"/>
              <a:t>を体験しよう</a:t>
            </a:r>
            <a:endParaRPr lang="en-US" altLang="ja-JP" dirty="0" smtClean="0"/>
          </a:p>
          <a:p>
            <a:pPr lvl="1"/>
            <a:r>
              <a:rPr lang="ja-JP" altLang="en-US" dirty="0" smtClean="0"/>
              <a:t>自分の画面に </a:t>
            </a:r>
            <a:r>
              <a:rPr lang="en-US" altLang="ja-JP" dirty="0" smtClean="0"/>
              <a:t>X </a:t>
            </a:r>
            <a:r>
              <a:rPr lang="ja-JP" altLang="en-US" dirty="0" smtClean="0"/>
              <a:t>を表示</a:t>
            </a:r>
            <a:endParaRPr lang="en-US" altLang="ja-JP" dirty="0" smtClean="0"/>
          </a:p>
          <a:p>
            <a:pPr lvl="1"/>
            <a:r>
              <a:rPr lang="ja-JP" altLang="en-US" dirty="0"/>
              <a:t>他人の画面</a:t>
            </a:r>
            <a:r>
              <a:rPr lang="ja-JP" altLang="en-US" dirty="0" smtClean="0"/>
              <a:t>に </a:t>
            </a:r>
            <a:r>
              <a:rPr lang="en-US" altLang="ja-JP" dirty="0" smtClean="0"/>
              <a:t>X </a:t>
            </a:r>
            <a:r>
              <a:rPr lang="ja-JP" altLang="en-US" dirty="0" smtClean="0"/>
              <a:t>を表示</a:t>
            </a:r>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 4"/>
          <p:cNvSpPr>
            <a:spLocks noGrp="1"/>
          </p:cNvSpPr>
          <p:nvPr>
            <p:ph type="sldNum" sz="quarter" idx="12"/>
          </p:nvPr>
        </p:nvSpPr>
        <p:spPr/>
        <p:txBody>
          <a:bodyPr/>
          <a:lstStyle/>
          <a:p>
            <a:fld id="{3D0CEBE4-5221-444E-AA55-EBCDA6368F00}" type="slidenum">
              <a:rPr kumimoji="1" lang="ja-JP" altLang="en-US" smtClean="0"/>
              <a:pPr/>
              <a:t>18</a:t>
            </a:fld>
            <a:endParaRPr kumimoji="1" lang="ja-JP" altLang="en-US"/>
          </a:p>
        </p:txBody>
      </p:sp>
    </p:spTree>
    <p:extLst>
      <p:ext uri="{BB962C8B-B14F-4D97-AF65-F5344CB8AC3E}">
        <p14:creationId xmlns:p14="http://schemas.microsoft.com/office/powerpoint/2010/main" val="448607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27384"/>
            <a:ext cx="8229600" cy="1143000"/>
          </a:xfrm>
        </p:spPr>
        <p:txBody>
          <a:bodyPr/>
          <a:lstStyle/>
          <a:p>
            <a:r>
              <a:rPr lang="ja-JP" altLang="en-US" dirty="0" smtClean="0"/>
              <a:t>参考文献</a:t>
            </a:r>
          </a:p>
        </p:txBody>
      </p:sp>
      <p:sp>
        <p:nvSpPr>
          <p:cNvPr id="17411" name="コンテンツ プレースホルダ 2"/>
          <p:cNvSpPr>
            <a:spLocks noGrp="1"/>
          </p:cNvSpPr>
          <p:nvPr>
            <p:ph idx="1"/>
          </p:nvPr>
        </p:nvSpPr>
        <p:spPr>
          <a:xfrm>
            <a:off x="0" y="836712"/>
            <a:ext cx="8786813" cy="5521226"/>
          </a:xfrm>
        </p:spPr>
        <p:txBody>
          <a:bodyPr>
            <a:normAutofit/>
          </a:bodyPr>
          <a:lstStyle/>
          <a:p>
            <a:pPr>
              <a:lnSpc>
                <a:spcPct val="90000"/>
              </a:lnSpc>
            </a:pPr>
            <a:r>
              <a:rPr lang="ja-JP" altLang="en-US" sz="2000" dirty="0" smtClean="0"/>
              <a:t>松田晃一・暦本純一著</a:t>
            </a:r>
            <a:r>
              <a:rPr lang="en-US" altLang="ja-JP" sz="2000" dirty="0" smtClean="0"/>
              <a:t>,</a:t>
            </a:r>
            <a:r>
              <a:rPr lang="ja-JP" altLang="en-US" sz="2000" dirty="0" smtClean="0"/>
              <a:t>　アスキー出版局</a:t>
            </a:r>
            <a:r>
              <a:rPr lang="en-US" altLang="ja-JP" sz="2000" dirty="0" smtClean="0"/>
              <a:t>, </a:t>
            </a:r>
            <a:r>
              <a:rPr lang="ja-JP" altLang="en-US" sz="2000" dirty="0" smtClean="0"/>
              <a:t>入門 </a:t>
            </a:r>
            <a:r>
              <a:rPr lang="en-US" altLang="ja-JP" sz="2000" dirty="0" smtClean="0"/>
              <a:t>X Window</a:t>
            </a:r>
          </a:p>
          <a:p>
            <a:pPr>
              <a:lnSpc>
                <a:spcPct val="90000"/>
              </a:lnSpc>
            </a:pPr>
            <a:r>
              <a:rPr lang="ja-JP" altLang="en-US" sz="2000" dirty="0" smtClean="0"/>
              <a:t>福岡俊弘</a:t>
            </a:r>
            <a:r>
              <a:rPr lang="en-US" altLang="ja-JP" sz="2000" smtClean="0"/>
              <a:t>, 2008, ASCII</a:t>
            </a:r>
            <a:r>
              <a:rPr lang="en-US" altLang="ja-JP" sz="2000" dirty="0" smtClean="0"/>
              <a:t>, UNIX magazine 2008 </a:t>
            </a:r>
            <a:r>
              <a:rPr lang="ja-JP" altLang="en-US" sz="2000" dirty="0" smtClean="0"/>
              <a:t>年 </a:t>
            </a:r>
            <a:r>
              <a:rPr lang="en-US" altLang="ja-JP" sz="2000" dirty="0" smtClean="0"/>
              <a:t>4 </a:t>
            </a:r>
            <a:r>
              <a:rPr lang="ja-JP" altLang="en-US" sz="2000" dirty="0" smtClean="0"/>
              <a:t>月号</a:t>
            </a:r>
            <a:endParaRPr lang="en-US" altLang="ja-JP" sz="2000" dirty="0" smtClean="0"/>
          </a:p>
          <a:p>
            <a:pPr>
              <a:lnSpc>
                <a:spcPct val="90000"/>
              </a:lnSpc>
            </a:pPr>
            <a:r>
              <a:rPr lang="ja-JP" altLang="en-US" sz="2000" dirty="0" smtClean="0"/>
              <a:t>山口和紀　古瀬一隆　監修</a:t>
            </a:r>
            <a:r>
              <a:rPr lang="en-US" altLang="ja-JP" sz="2000" dirty="0" smtClean="0"/>
              <a:t>,</a:t>
            </a:r>
            <a:r>
              <a:rPr lang="ja-JP" altLang="en-US" sz="2000" dirty="0" smtClean="0"/>
              <a:t>　技術出版社</a:t>
            </a:r>
            <a:r>
              <a:rPr lang="en-US" altLang="ja-JP" sz="2000" dirty="0" smtClean="0"/>
              <a:t>, </a:t>
            </a:r>
            <a:r>
              <a:rPr lang="ja-JP" altLang="en-US" sz="2000" dirty="0" smtClean="0"/>
              <a:t> 新　</a:t>
            </a:r>
            <a:r>
              <a:rPr lang="en-US" altLang="ja-JP" sz="2000" dirty="0" smtClean="0"/>
              <a:t>The</a:t>
            </a:r>
            <a:r>
              <a:rPr lang="ja-JP" altLang="en-US" sz="2000" dirty="0" smtClean="0"/>
              <a:t>　</a:t>
            </a:r>
            <a:r>
              <a:rPr lang="en-US" altLang="ja-JP" sz="2000" dirty="0" smtClean="0"/>
              <a:t>UNIX Super Text [</a:t>
            </a:r>
            <a:r>
              <a:rPr lang="ja-JP" altLang="en-US" sz="2000" dirty="0" smtClean="0"/>
              <a:t>上</a:t>
            </a:r>
            <a:r>
              <a:rPr lang="en-US" altLang="ja-JP" sz="2000" dirty="0" smtClean="0"/>
              <a:t>]</a:t>
            </a:r>
          </a:p>
          <a:p>
            <a:pPr>
              <a:lnSpc>
                <a:spcPct val="90000"/>
              </a:lnSpc>
            </a:pPr>
            <a:r>
              <a:rPr lang="ja-JP" altLang="en-US" sz="2000" dirty="0" smtClean="0"/>
              <a:t>武藤健志 著</a:t>
            </a:r>
            <a:r>
              <a:rPr lang="en-US" altLang="ja-JP" sz="2000" dirty="0" smtClean="0"/>
              <a:t>, </a:t>
            </a:r>
            <a:r>
              <a:rPr lang="ja-JP" altLang="en-US" sz="2000" dirty="0" smtClean="0"/>
              <a:t>翔泳社</a:t>
            </a:r>
            <a:r>
              <a:rPr lang="en-US" altLang="ja-JP" sz="2000" dirty="0" smtClean="0"/>
              <a:t>, </a:t>
            </a:r>
            <a:r>
              <a:rPr lang="ja-JP" altLang="en-US" sz="2000" dirty="0" smtClean="0"/>
              <a:t>改訂版 「 </a:t>
            </a:r>
            <a:r>
              <a:rPr lang="en-US" altLang="ja-JP" sz="2000" dirty="0" err="1" smtClean="0"/>
              <a:t>Debian</a:t>
            </a:r>
            <a:r>
              <a:rPr lang="en-US" altLang="ja-JP" sz="2000" dirty="0" smtClean="0"/>
              <a:t> GNU/Linux </a:t>
            </a:r>
            <a:r>
              <a:rPr lang="ja-JP" altLang="en-US" sz="2000" dirty="0" smtClean="0"/>
              <a:t>徹底入門 </a:t>
            </a:r>
            <a:r>
              <a:rPr lang="en-US" altLang="ja-JP" sz="2000" dirty="0" smtClean="0"/>
              <a:t>-</a:t>
            </a:r>
            <a:r>
              <a:rPr lang="en-US" altLang="ja-JP" sz="2000" dirty="0" err="1" smtClean="0"/>
              <a:t>Sarge</a:t>
            </a:r>
            <a:r>
              <a:rPr lang="ja-JP" altLang="en-US" sz="2000" dirty="0" smtClean="0"/>
              <a:t>対応</a:t>
            </a:r>
            <a:r>
              <a:rPr lang="en-US" altLang="ja-JP" sz="2000" dirty="0" smtClean="0"/>
              <a:t>-</a:t>
            </a:r>
            <a:r>
              <a:rPr lang="ja-JP" altLang="en-US" sz="2000" dirty="0" smtClean="0"/>
              <a:t>」</a:t>
            </a:r>
          </a:p>
          <a:p>
            <a:pPr>
              <a:lnSpc>
                <a:spcPct val="90000"/>
              </a:lnSpc>
            </a:pPr>
            <a:r>
              <a:rPr lang="ja-JP" altLang="en-US" sz="2000" dirty="0" smtClean="0"/>
              <a:t>大見嘉弘</a:t>
            </a:r>
            <a:r>
              <a:rPr lang="en-US" altLang="ja-JP" sz="2000" dirty="0" smtClean="0"/>
              <a:t>, </a:t>
            </a:r>
            <a:r>
              <a:rPr lang="ja-JP" altLang="en-US" sz="2000" dirty="0" smtClean="0"/>
              <a:t>永井保夫</a:t>
            </a:r>
            <a:r>
              <a:rPr lang="en-US" altLang="ja-JP" sz="2000" dirty="0" smtClean="0"/>
              <a:t>, 2007: </a:t>
            </a:r>
            <a:r>
              <a:rPr lang="ja-JP" altLang="en-US" sz="2000" dirty="0" smtClean="0"/>
              <a:t>東京情報大学　</a:t>
            </a:r>
            <a:r>
              <a:rPr lang="en-US" altLang="ja-JP" sz="2000" dirty="0" smtClean="0"/>
              <a:t>2007</a:t>
            </a:r>
            <a:r>
              <a:rPr lang="ja-JP" altLang="en-US" sz="2000" dirty="0" smtClean="0"/>
              <a:t>年度システムプログラミング・演習第２講 </a:t>
            </a:r>
            <a:r>
              <a:rPr lang="en-US" altLang="ja-JP" sz="2000" dirty="0" smtClean="0"/>
              <a:t>HTTP </a:t>
            </a:r>
            <a:r>
              <a:rPr lang="ja-JP" altLang="en-US" sz="2000" dirty="0" smtClean="0"/>
              <a:t>プロトコル</a:t>
            </a:r>
            <a:r>
              <a:rPr lang="en-US" altLang="ja-JP" sz="2000" dirty="0" smtClean="0"/>
              <a:t>,</a:t>
            </a:r>
          </a:p>
          <a:p>
            <a:pPr lvl="1">
              <a:lnSpc>
                <a:spcPct val="90000"/>
              </a:lnSpc>
            </a:pPr>
            <a:r>
              <a:rPr lang="en-US" altLang="ja-JP" sz="1800" dirty="0" smtClean="0"/>
              <a:t>http://www.rsch.tuis.ac.jp/~nagai/SYS/SYS02.html</a:t>
            </a:r>
          </a:p>
          <a:p>
            <a:pPr>
              <a:lnSpc>
                <a:spcPct val="90000"/>
              </a:lnSpc>
            </a:pPr>
            <a:r>
              <a:rPr lang="en-US" altLang="ja-JP" sz="2000" dirty="0" smtClean="0"/>
              <a:t>X </a:t>
            </a:r>
            <a:r>
              <a:rPr lang="ja-JP" altLang="en-US" sz="2000" dirty="0" smtClean="0"/>
              <a:t>の歴史</a:t>
            </a:r>
            <a:endParaRPr lang="en-US" altLang="ja-JP" sz="2000" dirty="0" smtClean="0"/>
          </a:p>
          <a:p>
            <a:pPr lvl="1">
              <a:lnSpc>
                <a:spcPct val="90000"/>
              </a:lnSpc>
            </a:pPr>
            <a:r>
              <a:rPr lang="en-US" altLang="ja-JP" sz="1800" dirty="0" smtClean="0"/>
              <a:t>http://homepage3.nifty.com/rio_i/lab/xlib/019history.htm</a:t>
            </a:r>
          </a:p>
          <a:p>
            <a:pPr>
              <a:lnSpc>
                <a:spcPct val="90000"/>
              </a:lnSpc>
            </a:pPr>
            <a:r>
              <a:rPr lang="en-US" altLang="ja-JP" sz="2000" dirty="0" smtClean="0"/>
              <a:t>X.org Foundation</a:t>
            </a:r>
          </a:p>
          <a:p>
            <a:pPr lvl="1">
              <a:lnSpc>
                <a:spcPct val="90000"/>
              </a:lnSpc>
            </a:pPr>
            <a:r>
              <a:rPr lang="en-US" altLang="ja-JP" sz="1800" dirty="0" smtClean="0"/>
              <a:t>http://www.x.org/</a:t>
            </a:r>
          </a:p>
          <a:p>
            <a:pPr>
              <a:lnSpc>
                <a:spcPct val="90000"/>
              </a:lnSpc>
            </a:pPr>
            <a:r>
              <a:rPr lang="en-US" altLang="ja-JP" sz="2000" dirty="0" err="1" smtClean="0"/>
              <a:t>Afterstep</a:t>
            </a:r>
            <a:r>
              <a:rPr lang="en-US" altLang="ja-JP" sz="2000" dirty="0" smtClean="0"/>
              <a:t> </a:t>
            </a:r>
            <a:r>
              <a:rPr lang="ja-JP" altLang="en-US" sz="2000" dirty="0" smtClean="0"/>
              <a:t>の画像</a:t>
            </a:r>
            <a:endParaRPr lang="en-US" altLang="ja-JP" sz="2000" dirty="0" smtClean="0"/>
          </a:p>
          <a:p>
            <a:pPr lvl="1">
              <a:lnSpc>
                <a:spcPct val="90000"/>
              </a:lnSpc>
            </a:pPr>
            <a:r>
              <a:rPr lang="en-US" altLang="ja-JP" sz="1800" dirty="0" smtClean="0"/>
              <a:t>http://www.afterstep.org/screenshots/Stormy_Skies.jpg</a:t>
            </a:r>
          </a:p>
          <a:p>
            <a:pPr>
              <a:lnSpc>
                <a:spcPct val="90000"/>
              </a:lnSpc>
            </a:pPr>
            <a:r>
              <a:rPr lang="en-US" altLang="ja-JP" sz="2000" dirty="0" smtClean="0"/>
              <a:t>X </a:t>
            </a:r>
            <a:r>
              <a:rPr lang="ja-JP" altLang="en-US" sz="2000" dirty="0" smtClean="0"/>
              <a:t>サーバと </a:t>
            </a:r>
            <a:r>
              <a:rPr lang="en-US" altLang="ja-JP" sz="2000" dirty="0" smtClean="0"/>
              <a:t>X </a:t>
            </a:r>
            <a:r>
              <a:rPr lang="ja-JP" altLang="en-US" sz="2000" dirty="0" smtClean="0"/>
              <a:t>クライアントの画像</a:t>
            </a:r>
            <a:endParaRPr lang="en-US" altLang="ja-JP" sz="2000" dirty="0" smtClean="0"/>
          </a:p>
          <a:p>
            <a:pPr lvl="1">
              <a:lnSpc>
                <a:spcPct val="90000"/>
              </a:lnSpc>
            </a:pPr>
            <a:r>
              <a:rPr lang="en-US" altLang="ja-JP" sz="1800" dirty="0" smtClean="0"/>
              <a:t>http://itpro.nikkeibp.co.jp/article/COLUMN/20060518/238369/?SS=imgview&amp;FD=3561930&amp;ST=oss</a:t>
            </a:r>
          </a:p>
          <a:p>
            <a:endParaRPr lang="ja-JP" altLang="en-US" sz="2800" dirty="0" smtClean="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 4"/>
          <p:cNvSpPr>
            <a:spLocks noGrp="1"/>
          </p:cNvSpPr>
          <p:nvPr>
            <p:ph type="sldNum" sz="quarter" idx="12"/>
          </p:nvPr>
        </p:nvSpPr>
        <p:spPr/>
        <p:txBody>
          <a:bodyPr/>
          <a:lstStyle/>
          <a:p>
            <a:fld id="{3D0CEBE4-5221-444E-AA55-EBCDA6368F00}" type="slidenum">
              <a:rPr kumimoji="1" lang="ja-JP" altLang="en-US" smtClean="0"/>
              <a:pPr/>
              <a:t>19</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サーバ・クライアントシステム</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solidFill>
                <a:schemeClr val="tx1"/>
              </a:solidFill>
            </a:endParaRPr>
          </a:p>
        </p:txBody>
      </p:sp>
      <p:sp>
        <p:nvSpPr>
          <p:cNvPr id="4" name="スライド番号プレースホルダ 3"/>
          <p:cNvSpPr>
            <a:spLocks noGrp="1"/>
          </p:cNvSpPr>
          <p:nvPr>
            <p:ph type="sldNum" sz="quarter" idx="12"/>
          </p:nvPr>
        </p:nvSpPr>
        <p:spPr/>
        <p:txBody>
          <a:bodyPr/>
          <a:lstStyle/>
          <a:p>
            <a:fld id="{3D0CEBE4-5221-444E-AA55-EBCDA6368F00}"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ja-JP" altLang="en-US" dirty="0" smtClean="0"/>
              <a:t>サーバ・クライアントシステムとは</a:t>
            </a:r>
            <a:endParaRPr kumimoji="1" lang="ja-JP" altLang="en-US" dirty="0"/>
          </a:p>
        </p:txBody>
      </p:sp>
      <p:sp>
        <p:nvSpPr>
          <p:cNvPr id="3" name="コンテンツ プレースホルダ 2"/>
          <p:cNvSpPr>
            <a:spLocks noGrp="1"/>
          </p:cNvSpPr>
          <p:nvPr>
            <p:ph idx="1"/>
          </p:nvPr>
        </p:nvSpPr>
        <p:spPr>
          <a:xfrm>
            <a:off x="457200" y="908720"/>
            <a:ext cx="8229600" cy="4525963"/>
          </a:xfrm>
        </p:spPr>
        <p:txBody>
          <a:bodyPr/>
          <a:lstStyle/>
          <a:p>
            <a:r>
              <a:rPr lang="ja-JP" altLang="en-US" dirty="0" smtClean="0"/>
              <a:t>「</a:t>
            </a:r>
            <a:r>
              <a:rPr lang="ja-JP" altLang="en-US" dirty="0" smtClean="0">
                <a:solidFill>
                  <a:srgbClr val="FF0000"/>
                </a:solidFill>
              </a:rPr>
              <a:t>クライアント</a:t>
            </a:r>
            <a:r>
              <a:rPr lang="ja-JP" altLang="en-US" dirty="0" smtClean="0"/>
              <a:t>」が「</a:t>
            </a:r>
            <a:r>
              <a:rPr lang="ja-JP" altLang="en-US" dirty="0" smtClean="0">
                <a:solidFill>
                  <a:srgbClr val="FF0000"/>
                </a:solidFill>
              </a:rPr>
              <a:t>サ－バ</a:t>
            </a:r>
            <a:r>
              <a:rPr lang="ja-JP" altLang="en-US" dirty="0" smtClean="0">
                <a:solidFill>
                  <a:srgbClr val="000000"/>
                </a:solidFill>
              </a:rPr>
              <a:t>」に要求を出し</a:t>
            </a:r>
            <a:r>
              <a:rPr lang="en-US" altLang="ja-JP" dirty="0" smtClean="0">
                <a:solidFill>
                  <a:srgbClr val="000000"/>
                </a:solidFill>
              </a:rPr>
              <a:t>, </a:t>
            </a:r>
            <a:r>
              <a:rPr lang="ja-JP" altLang="en-US" dirty="0" smtClean="0">
                <a:solidFill>
                  <a:srgbClr val="000000"/>
                </a:solidFill>
              </a:rPr>
              <a:t>サーバが要求に答えるというシステム</a:t>
            </a:r>
            <a:endParaRPr lang="en-US" altLang="ja-JP" dirty="0" smtClean="0"/>
          </a:p>
          <a:p>
            <a:r>
              <a:rPr lang="en-US" altLang="ja-JP" dirty="0" smtClean="0"/>
              <a:t> </a:t>
            </a:r>
            <a:r>
              <a:rPr lang="ja-JP" altLang="en-US" dirty="0" smtClean="0"/>
              <a:t>サーバとクライアントが同じ計算機上に存在する場合も</a:t>
            </a:r>
            <a:r>
              <a:rPr lang="ja-JP" altLang="en-US" dirty="0" smtClean="0"/>
              <a:t>ある </a:t>
            </a:r>
            <a:r>
              <a:rPr lang="en-US" altLang="ja-JP" dirty="0" smtClean="0"/>
              <a:t>(</a:t>
            </a:r>
            <a:r>
              <a:rPr lang="ja-JP" altLang="en-US" dirty="0" smtClean="0"/>
              <a:t>例</a:t>
            </a:r>
            <a:r>
              <a:rPr lang="en-US" altLang="ja-JP" dirty="0" smtClean="0"/>
              <a:t>: X Window System (</a:t>
            </a:r>
            <a:r>
              <a:rPr lang="ja-JP" altLang="en-US" dirty="0" smtClean="0"/>
              <a:t>後述</a:t>
            </a:r>
            <a:r>
              <a:rPr lang="en-US" altLang="ja-JP" dirty="0" smtClean="0"/>
              <a:t>))</a:t>
            </a:r>
          </a:p>
          <a:p>
            <a:endParaRPr kumimoji="1" lang="ja-JP" altLang="en-US" dirty="0"/>
          </a:p>
        </p:txBody>
      </p:sp>
      <p:grpSp>
        <p:nvGrpSpPr>
          <p:cNvPr id="4" name="グループ化 3"/>
          <p:cNvGrpSpPr/>
          <p:nvPr/>
        </p:nvGrpSpPr>
        <p:grpSpPr>
          <a:xfrm>
            <a:off x="251520" y="2996952"/>
            <a:ext cx="4320480" cy="3183632"/>
            <a:chOff x="1098948" y="3068960"/>
            <a:chExt cx="7046884" cy="3183632"/>
          </a:xfrm>
        </p:grpSpPr>
        <p:sp>
          <p:nvSpPr>
            <p:cNvPr id="5" name="Rectangle 53"/>
            <p:cNvSpPr>
              <a:spLocks noChangeArrowheads="1"/>
            </p:cNvSpPr>
            <p:nvPr/>
          </p:nvSpPr>
          <p:spPr bwMode="auto">
            <a:xfrm>
              <a:off x="6031767" y="3573016"/>
              <a:ext cx="2084703" cy="2608263"/>
            </a:xfrm>
            <a:prstGeom prst="rect">
              <a:avLst/>
            </a:prstGeom>
            <a:solidFill>
              <a:srgbClr val="FF99FF"/>
            </a:solidFill>
            <a:ln w="38100">
              <a:solidFill>
                <a:schemeClr val="tx1"/>
              </a:solidFill>
              <a:miter lim="800000"/>
              <a:headEnd/>
              <a:tailEnd/>
            </a:ln>
          </p:spPr>
          <p:txBody>
            <a:bodyPr wrap="none" anchor="ctr"/>
            <a:lstStyle/>
            <a:p>
              <a:pPr algn="ctr"/>
              <a:r>
                <a:rPr lang="ja-JP" altLang="en-US"/>
                <a:t>サーバ</a:t>
              </a:r>
            </a:p>
          </p:txBody>
        </p:sp>
        <p:sp>
          <p:nvSpPr>
            <p:cNvPr id="6" name="Rectangle 51"/>
            <p:cNvSpPr>
              <a:spLocks noChangeArrowheads="1"/>
            </p:cNvSpPr>
            <p:nvPr/>
          </p:nvSpPr>
          <p:spPr bwMode="auto">
            <a:xfrm>
              <a:off x="1098950" y="3499867"/>
              <a:ext cx="3303226" cy="2665412"/>
            </a:xfrm>
            <a:prstGeom prst="rect">
              <a:avLst/>
            </a:prstGeom>
            <a:solidFill>
              <a:srgbClr val="99FF99"/>
            </a:solidFill>
            <a:ln w="38100">
              <a:solidFill>
                <a:schemeClr val="tx1"/>
              </a:solidFill>
              <a:miter lim="800000"/>
              <a:headEnd/>
              <a:tailEnd/>
            </a:ln>
          </p:spPr>
          <p:txBody>
            <a:bodyPr wrap="none" anchor="ctr"/>
            <a:lstStyle/>
            <a:p>
              <a:pPr algn="ctr"/>
              <a:endParaRPr lang="ja-JP" altLang="ja-JP"/>
            </a:p>
          </p:txBody>
        </p:sp>
        <p:pic>
          <p:nvPicPr>
            <p:cNvPr id="8" name="Picture 23" descr="BD1818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821" y="3777679"/>
              <a:ext cx="2079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39"/>
            <p:cNvSpPr>
              <a:spLocks noChangeShapeType="1"/>
            </p:cNvSpPr>
            <p:nvPr/>
          </p:nvSpPr>
          <p:spPr bwMode="auto">
            <a:xfrm>
              <a:off x="5172929" y="3356992"/>
              <a:ext cx="2" cy="208823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server"/>
            <p:cNvSpPr>
              <a:spLocks noEditPoints="1" noChangeArrowheads="1"/>
            </p:cNvSpPr>
            <p:nvPr/>
          </p:nvSpPr>
          <p:spPr bwMode="auto">
            <a:xfrm>
              <a:off x="6305946" y="3999929"/>
              <a:ext cx="1508125" cy="1455738"/>
            </a:xfrm>
            <a:custGeom>
              <a:avLst/>
              <a:gdLst>
                <a:gd name="T0" fmla="*/ 0 w 21600"/>
                <a:gd name="T1" fmla="*/ 0 h 21600"/>
                <a:gd name="T2" fmla="*/ 754063 w 21600"/>
                <a:gd name="T3" fmla="*/ 0 h 21600"/>
                <a:gd name="T4" fmla="*/ 1508125 w 21600"/>
                <a:gd name="T5" fmla="*/ 0 h 21600"/>
                <a:gd name="T6" fmla="*/ 1508125 w 21600"/>
                <a:gd name="T7" fmla="*/ 727869 h 21600"/>
                <a:gd name="T8" fmla="*/ 1508125 w 21600"/>
                <a:gd name="T9" fmla="*/ 1455737 h 21600"/>
                <a:gd name="T10" fmla="*/ 754063 w 21600"/>
                <a:gd name="T11" fmla="*/ 1455737 h 21600"/>
                <a:gd name="T12" fmla="*/ 0 w 21600"/>
                <a:gd name="T13" fmla="*/ 1455737 h 21600"/>
                <a:gd name="T14" fmla="*/ 0 w 21600"/>
                <a:gd name="T15" fmla="*/ 727869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11" name="Line 54"/>
            <p:cNvSpPr>
              <a:spLocks noChangeShapeType="1"/>
            </p:cNvSpPr>
            <p:nvPr/>
          </p:nvSpPr>
          <p:spPr bwMode="auto">
            <a:xfrm flipV="1">
              <a:off x="2929364" y="4123754"/>
              <a:ext cx="2170082" cy="2532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 name="Line 55"/>
            <p:cNvSpPr>
              <a:spLocks noChangeShapeType="1"/>
            </p:cNvSpPr>
            <p:nvPr/>
          </p:nvSpPr>
          <p:spPr bwMode="auto">
            <a:xfrm>
              <a:off x="5128021" y="4714304"/>
              <a:ext cx="1035876" cy="108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Text Box 57"/>
            <p:cNvSpPr txBox="1">
              <a:spLocks noChangeArrowheads="1"/>
            </p:cNvSpPr>
            <p:nvPr/>
          </p:nvSpPr>
          <p:spPr bwMode="auto">
            <a:xfrm>
              <a:off x="1098948" y="5517232"/>
              <a:ext cx="362819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800" b="1" dirty="0">
                  <a:latin typeface="Arial" charset="0"/>
                </a:rPr>
                <a:t>クライアント</a:t>
              </a:r>
            </a:p>
          </p:txBody>
        </p:sp>
        <p:sp>
          <p:nvSpPr>
            <p:cNvPr id="14" name="Text Box 59"/>
            <p:cNvSpPr txBox="1">
              <a:spLocks noChangeArrowheads="1"/>
            </p:cNvSpPr>
            <p:nvPr/>
          </p:nvSpPr>
          <p:spPr bwMode="auto">
            <a:xfrm>
              <a:off x="6112271" y="5733479"/>
              <a:ext cx="203356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800" b="1" dirty="0">
                  <a:latin typeface="Arial" charset="0"/>
                </a:rPr>
                <a:t>サーバ</a:t>
              </a:r>
            </a:p>
          </p:txBody>
        </p:sp>
        <p:sp>
          <p:nvSpPr>
            <p:cNvPr id="15" name="Text Box 60"/>
            <p:cNvSpPr txBox="1">
              <a:spLocks noChangeArrowheads="1"/>
            </p:cNvSpPr>
            <p:nvPr/>
          </p:nvSpPr>
          <p:spPr bwMode="auto">
            <a:xfrm>
              <a:off x="3447909" y="3068960"/>
              <a:ext cx="3405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dirty="0" smtClean="0">
                  <a:latin typeface="Arial" charset="0"/>
                </a:rPr>
                <a:t>Computer network</a:t>
              </a:r>
              <a:endParaRPr lang="en-US" altLang="ja-JP" dirty="0">
                <a:latin typeface="Arial" charset="0"/>
              </a:endParaRPr>
            </a:p>
          </p:txBody>
        </p:sp>
        <p:sp>
          <p:nvSpPr>
            <p:cNvPr id="17" name="右矢印 16"/>
            <p:cNvSpPr/>
            <p:nvPr/>
          </p:nvSpPr>
          <p:spPr>
            <a:xfrm>
              <a:off x="3095564" y="3501008"/>
              <a:ext cx="3381777" cy="69735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rPr>
                <a:t>サービスを要求</a:t>
              </a:r>
            </a:p>
          </p:txBody>
        </p:sp>
        <p:sp>
          <p:nvSpPr>
            <p:cNvPr id="18" name="左矢印 17"/>
            <p:cNvSpPr/>
            <p:nvPr/>
          </p:nvSpPr>
          <p:spPr>
            <a:xfrm>
              <a:off x="3095565" y="4869160"/>
              <a:ext cx="3102636" cy="720080"/>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rPr>
                <a:t>サービスを提供</a:t>
              </a:r>
            </a:p>
          </p:txBody>
        </p:sp>
      </p:grpSp>
      <p:cxnSp>
        <p:nvCxnSpPr>
          <p:cNvPr id="22" name="直線コネクタ 21"/>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スライド番号プレースホルダ 22"/>
          <p:cNvSpPr>
            <a:spLocks noGrp="1"/>
          </p:cNvSpPr>
          <p:nvPr>
            <p:ph type="sldNum" sz="quarter" idx="12"/>
          </p:nvPr>
        </p:nvSpPr>
        <p:spPr/>
        <p:txBody>
          <a:bodyPr/>
          <a:lstStyle/>
          <a:p>
            <a:fld id="{3D0CEBE4-5221-444E-AA55-EBCDA6368F00}" type="slidenum">
              <a:rPr kumimoji="1" lang="ja-JP" altLang="en-US" smtClean="0"/>
              <a:pPr/>
              <a:t>3</a:t>
            </a:fld>
            <a:endParaRPr kumimoji="1" lang="ja-JP" altLang="en-US"/>
          </a:p>
        </p:txBody>
      </p:sp>
      <p:sp>
        <p:nvSpPr>
          <p:cNvPr id="21" name="Rectangle 51"/>
          <p:cNvSpPr>
            <a:spLocks noChangeArrowheads="1"/>
          </p:cNvSpPr>
          <p:nvPr/>
        </p:nvSpPr>
        <p:spPr bwMode="auto">
          <a:xfrm>
            <a:off x="4932040" y="3573016"/>
            <a:ext cx="1944216" cy="2593404"/>
          </a:xfrm>
          <a:prstGeom prst="rect">
            <a:avLst/>
          </a:prstGeom>
          <a:solidFill>
            <a:srgbClr val="99FF99"/>
          </a:solidFill>
          <a:ln w="38100">
            <a:solidFill>
              <a:schemeClr val="tx1"/>
            </a:solidFill>
            <a:miter lim="800000"/>
            <a:headEnd/>
            <a:tailEnd/>
          </a:ln>
        </p:spPr>
        <p:txBody>
          <a:bodyPr wrap="none" anchor="ctr"/>
          <a:lstStyle/>
          <a:p>
            <a:pPr algn="ctr"/>
            <a:endParaRPr lang="ja-JP" altLang="ja-JP"/>
          </a:p>
        </p:txBody>
      </p:sp>
      <p:sp>
        <p:nvSpPr>
          <p:cNvPr id="24" name="Rectangle 53"/>
          <p:cNvSpPr>
            <a:spLocks noChangeArrowheads="1"/>
          </p:cNvSpPr>
          <p:nvPr/>
        </p:nvSpPr>
        <p:spPr bwMode="auto">
          <a:xfrm>
            <a:off x="7452320" y="3573016"/>
            <a:ext cx="1363351" cy="2608263"/>
          </a:xfrm>
          <a:prstGeom prst="rect">
            <a:avLst/>
          </a:prstGeom>
          <a:solidFill>
            <a:srgbClr val="FF99FF"/>
          </a:solidFill>
          <a:ln w="38100">
            <a:solidFill>
              <a:schemeClr val="tx1"/>
            </a:solidFill>
            <a:miter lim="800000"/>
            <a:headEnd/>
            <a:tailEnd/>
          </a:ln>
        </p:spPr>
        <p:txBody>
          <a:bodyPr wrap="none" anchor="ctr"/>
          <a:lstStyle/>
          <a:p>
            <a:pPr algn="ctr"/>
            <a:endParaRPr lang="ja-JP" altLang="en-US" dirty="0"/>
          </a:p>
        </p:txBody>
      </p:sp>
      <p:sp>
        <p:nvSpPr>
          <p:cNvPr id="25" name="正方形/長方形 24"/>
          <p:cNvSpPr/>
          <p:nvPr/>
        </p:nvSpPr>
        <p:spPr>
          <a:xfrm>
            <a:off x="4932040" y="3068960"/>
            <a:ext cx="4032448" cy="33123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57"/>
          <p:cNvSpPr txBox="1">
            <a:spLocks noChangeArrowheads="1"/>
          </p:cNvSpPr>
          <p:nvPr/>
        </p:nvSpPr>
        <p:spPr bwMode="auto">
          <a:xfrm>
            <a:off x="4860032" y="5445224"/>
            <a:ext cx="2160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800" b="1" dirty="0">
                <a:latin typeface="Arial" charset="0"/>
              </a:rPr>
              <a:t>クライアント</a:t>
            </a:r>
          </a:p>
        </p:txBody>
      </p:sp>
      <p:sp>
        <p:nvSpPr>
          <p:cNvPr id="27" name="Text Box 59"/>
          <p:cNvSpPr txBox="1">
            <a:spLocks noChangeArrowheads="1"/>
          </p:cNvSpPr>
          <p:nvPr/>
        </p:nvSpPr>
        <p:spPr bwMode="auto">
          <a:xfrm>
            <a:off x="7524328" y="5517232"/>
            <a:ext cx="132990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800" b="1" dirty="0">
                <a:latin typeface="Arial" charset="0"/>
              </a:rPr>
              <a:t>サーバ</a:t>
            </a:r>
          </a:p>
        </p:txBody>
      </p:sp>
      <p:pic>
        <p:nvPicPr>
          <p:cNvPr id="28" name="図 27" descr="ソフトウェア.bmp"/>
          <p:cNvPicPr>
            <a:picLocks noChangeAspect="1"/>
          </p:cNvPicPr>
          <p:nvPr/>
        </p:nvPicPr>
        <p:blipFill>
          <a:blip r:embed="rId4" cstate="print"/>
          <a:stretch>
            <a:fillRect/>
          </a:stretch>
        </p:blipFill>
        <p:spPr>
          <a:xfrm>
            <a:off x="5292080" y="4077071"/>
            <a:ext cx="504056" cy="620377"/>
          </a:xfrm>
          <a:prstGeom prst="rect">
            <a:avLst/>
          </a:prstGeom>
        </p:spPr>
      </p:pic>
      <p:pic>
        <p:nvPicPr>
          <p:cNvPr id="29" name="図 28" descr="ソフトウェア.bmp"/>
          <p:cNvPicPr>
            <a:picLocks noChangeAspect="1"/>
          </p:cNvPicPr>
          <p:nvPr/>
        </p:nvPicPr>
        <p:blipFill>
          <a:blip r:embed="rId4" cstate="print"/>
          <a:stretch>
            <a:fillRect/>
          </a:stretch>
        </p:blipFill>
        <p:spPr>
          <a:xfrm>
            <a:off x="7956376" y="4221088"/>
            <a:ext cx="504056" cy="620377"/>
          </a:xfrm>
          <a:prstGeom prst="rect">
            <a:avLst/>
          </a:prstGeom>
        </p:spPr>
      </p:pic>
      <p:sp>
        <p:nvSpPr>
          <p:cNvPr id="30" name="右矢印 29"/>
          <p:cNvSpPr/>
          <p:nvPr/>
        </p:nvSpPr>
        <p:spPr>
          <a:xfrm>
            <a:off x="5940152" y="3573016"/>
            <a:ext cx="1944216" cy="69735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rPr>
              <a:t>サービスを要求</a:t>
            </a:r>
          </a:p>
        </p:txBody>
      </p:sp>
      <p:sp>
        <p:nvSpPr>
          <p:cNvPr id="31" name="左矢印 30"/>
          <p:cNvSpPr/>
          <p:nvPr/>
        </p:nvSpPr>
        <p:spPr>
          <a:xfrm>
            <a:off x="5868144" y="4725144"/>
            <a:ext cx="1966649" cy="720080"/>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rPr>
              <a:t>サービスを提供</a:t>
            </a:r>
          </a:p>
        </p:txBody>
      </p:sp>
      <p:sp>
        <p:nvSpPr>
          <p:cNvPr id="32" name="Text Box 60"/>
          <p:cNvSpPr txBox="1">
            <a:spLocks noChangeArrowheads="1"/>
          </p:cNvSpPr>
          <p:nvPr/>
        </p:nvSpPr>
        <p:spPr bwMode="auto">
          <a:xfrm>
            <a:off x="6300192" y="3140968"/>
            <a:ext cx="1329876" cy="3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dirty="0" smtClean="0">
                <a:latin typeface="Arial" charset="0"/>
              </a:rPr>
              <a:t>計算機</a:t>
            </a:r>
            <a:endParaRPr lang="en-US" altLang="ja-JP" dirty="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fontScale="90000"/>
          </a:bodyPr>
          <a:lstStyle/>
          <a:p>
            <a:r>
              <a:rPr lang="ja-JP" altLang="en-US" dirty="0" smtClean="0"/>
              <a:t>サーバ・クライアントシステムの例</a:t>
            </a:r>
            <a:r>
              <a:rPr lang="en-US" altLang="ja-JP" dirty="0" smtClean="0"/>
              <a:t>:</a:t>
            </a:r>
            <a:br>
              <a:rPr lang="en-US" altLang="ja-JP" dirty="0" smtClean="0"/>
            </a:br>
            <a:r>
              <a:rPr lang="en-US" altLang="ja-JP" dirty="0" smtClean="0"/>
              <a:t>Web </a:t>
            </a:r>
            <a:r>
              <a:rPr lang="ja-JP" altLang="en-US" dirty="0" smtClean="0"/>
              <a:t>コンテンツの閲覧</a:t>
            </a:r>
            <a:endParaRPr kumimoji="1" lang="ja-JP" altLang="en-US" dirty="0"/>
          </a:p>
        </p:txBody>
      </p:sp>
      <p:sp>
        <p:nvSpPr>
          <p:cNvPr id="19" name="コンテンツ プレースホルダ 2"/>
          <p:cNvSpPr>
            <a:spLocks noGrp="1"/>
          </p:cNvSpPr>
          <p:nvPr>
            <p:ph idx="1"/>
          </p:nvPr>
        </p:nvSpPr>
        <p:spPr>
          <a:xfrm>
            <a:off x="457200" y="1124744"/>
            <a:ext cx="8229600" cy="4525963"/>
          </a:xfrm>
        </p:spPr>
        <p:txBody>
          <a:bodyPr/>
          <a:lstStyle/>
          <a:p>
            <a:endParaRPr lang="ja-JP" altLang="en-US" dirty="0" smtClean="0"/>
          </a:p>
        </p:txBody>
      </p:sp>
      <p:sp>
        <p:nvSpPr>
          <p:cNvPr id="20" name="Rectangle 5"/>
          <p:cNvSpPr>
            <a:spLocks noChangeArrowheads="1"/>
          </p:cNvSpPr>
          <p:nvPr/>
        </p:nvSpPr>
        <p:spPr bwMode="auto">
          <a:xfrm>
            <a:off x="214313" y="1662113"/>
            <a:ext cx="4519612" cy="5105400"/>
          </a:xfrm>
          <a:prstGeom prst="rect">
            <a:avLst/>
          </a:prstGeom>
          <a:solidFill>
            <a:srgbClr val="CCFFCC"/>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21" name="Rectangle 6"/>
          <p:cNvSpPr>
            <a:spLocks noChangeArrowheads="1"/>
          </p:cNvSpPr>
          <p:nvPr/>
        </p:nvSpPr>
        <p:spPr bwMode="auto">
          <a:xfrm>
            <a:off x="4921250" y="1662113"/>
            <a:ext cx="4114800" cy="5105400"/>
          </a:xfrm>
          <a:prstGeom prst="rect">
            <a:avLst/>
          </a:prstGeom>
          <a:solidFill>
            <a:srgbClr val="FFCCFF"/>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22" name="AutoShape 8"/>
          <p:cNvSpPr>
            <a:spLocks noChangeArrowheads="1"/>
          </p:cNvSpPr>
          <p:nvPr/>
        </p:nvSpPr>
        <p:spPr bwMode="auto">
          <a:xfrm>
            <a:off x="2339975" y="2878832"/>
            <a:ext cx="4267200" cy="838200"/>
          </a:xfrm>
          <a:prstGeom prst="rightArrow">
            <a:avLst>
              <a:gd name="adj1" fmla="val 56435"/>
              <a:gd name="adj2" fmla="val 60219"/>
            </a:avLst>
          </a:prstGeom>
          <a:solidFill>
            <a:srgbClr val="FFCC66"/>
          </a:solidFill>
          <a:ln w="38100">
            <a:solidFill>
              <a:schemeClr val="tx1"/>
            </a:solidFill>
            <a:miter lim="800000"/>
            <a:headEnd/>
            <a:tailEnd/>
          </a:ln>
        </p:spPr>
        <p:txBody>
          <a:bodyPr wrap="none" anchor="ctr"/>
          <a:lstStyle/>
          <a:p>
            <a:pPr algn="ctr"/>
            <a:r>
              <a:rPr lang="en-US" altLang="ja-JP" sz="2000" dirty="0" smtClean="0">
                <a:latin typeface="ＭＳ Ｐゴシック" charset="-128"/>
              </a:rPr>
              <a:t>~</a:t>
            </a:r>
            <a:r>
              <a:rPr lang="en-US" altLang="ja-JP" sz="2000" dirty="0" err="1" smtClean="0">
                <a:latin typeface="ＭＳ Ｐゴシック" charset="-128"/>
              </a:rPr>
              <a:t>inex</a:t>
            </a:r>
            <a:r>
              <a:rPr lang="en-US" altLang="ja-JP" sz="2000" dirty="0" smtClean="0">
                <a:latin typeface="ＭＳ Ｐゴシック" charset="-128"/>
              </a:rPr>
              <a:t>/index.html </a:t>
            </a:r>
            <a:r>
              <a:rPr lang="ja-JP" altLang="en-US" sz="2000" dirty="0" smtClean="0">
                <a:latin typeface="ＭＳ Ｐゴシック" charset="-128"/>
              </a:rPr>
              <a:t>を要求</a:t>
            </a:r>
            <a:endParaRPr lang="en-US" altLang="ja-JP" sz="2000" dirty="0"/>
          </a:p>
        </p:txBody>
      </p:sp>
      <p:grpSp>
        <p:nvGrpSpPr>
          <p:cNvPr id="23" name="グループ化 22"/>
          <p:cNvGrpSpPr/>
          <p:nvPr/>
        </p:nvGrpSpPr>
        <p:grpSpPr>
          <a:xfrm>
            <a:off x="2195513" y="5038725"/>
            <a:ext cx="4267200" cy="838200"/>
            <a:chOff x="2195513" y="5038725"/>
            <a:chExt cx="4267200" cy="838200"/>
          </a:xfrm>
        </p:grpSpPr>
        <p:sp>
          <p:nvSpPr>
            <p:cNvPr id="24" name="AutoShape 11"/>
            <p:cNvSpPr>
              <a:spLocks noChangeArrowheads="1"/>
            </p:cNvSpPr>
            <p:nvPr/>
          </p:nvSpPr>
          <p:spPr bwMode="auto">
            <a:xfrm flipH="1">
              <a:off x="2195513" y="5038725"/>
              <a:ext cx="4267200" cy="838200"/>
            </a:xfrm>
            <a:prstGeom prst="rightArrow">
              <a:avLst>
                <a:gd name="adj1" fmla="val 56435"/>
                <a:gd name="adj2" fmla="val 60219"/>
              </a:avLst>
            </a:prstGeom>
            <a:solidFill>
              <a:srgbClr val="FFCC66"/>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25" name="Text Box 12"/>
            <p:cNvSpPr txBox="1">
              <a:spLocks noChangeArrowheads="1"/>
            </p:cNvSpPr>
            <p:nvPr/>
          </p:nvSpPr>
          <p:spPr bwMode="auto">
            <a:xfrm>
              <a:off x="2805113" y="5267325"/>
              <a:ext cx="365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en-US" altLang="ja-JP" sz="2000" dirty="0" smtClean="0">
                  <a:latin typeface="ＭＳ Ｐゴシック" charset="-128"/>
                </a:rPr>
                <a:t>~</a:t>
              </a:r>
              <a:r>
                <a:rPr lang="en-US" altLang="ja-JP" sz="2000" dirty="0" err="1" smtClean="0">
                  <a:latin typeface="ＭＳ Ｐゴシック" charset="-128"/>
                </a:rPr>
                <a:t>inex</a:t>
              </a:r>
              <a:r>
                <a:rPr lang="en-US" altLang="ja-JP" sz="2000" dirty="0" smtClean="0">
                  <a:latin typeface="ＭＳ Ｐゴシック" charset="-128"/>
                </a:rPr>
                <a:t>/index.html </a:t>
              </a:r>
              <a:r>
                <a:rPr lang="ja-JP" altLang="en-US" sz="2000" dirty="0" smtClean="0">
                  <a:latin typeface="ＭＳ Ｐゴシック" charset="-128"/>
                </a:rPr>
                <a:t>を提供</a:t>
              </a:r>
              <a:endParaRPr lang="en-US" altLang="ja-JP" sz="2000" dirty="0">
                <a:latin typeface="Arial" charset="0"/>
              </a:endParaRPr>
            </a:p>
          </p:txBody>
        </p:sp>
      </p:grpSp>
      <p:sp>
        <p:nvSpPr>
          <p:cNvPr id="26" name="Text Box 13"/>
          <p:cNvSpPr txBox="1">
            <a:spLocks noChangeArrowheads="1"/>
          </p:cNvSpPr>
          <p:nvPr/>
        </p:nvSpPr>
        <p:spPr bwMode="auto">
          <a:xfrm>
            <a:off x="195263" y="1857375"/>
            <a:ext cx="4519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ＭＳ Ｐゴシック" charset="-128"/>
              </a:rPr>
              <a:t>(1) </a:t>
            </a:r>
            <a:r>
              <a:rPr lang="ja-JP" altLang="en-US" sz="2400" b="1" dirty="0" smtClean="0">
                <a:solidFill>
                  <a:srgbClr val="FF0000"/>
                </a:solidFill>
                <a:latin typeface="ＭＳ Ｐゴシック" charset="-128"/>
              </a:rPr>
              <a:t>ブラウザ</a:t>
            </a:r>
            <a:r>
              <a:rPr lang="ja-JP" altLang="en-US" sz="2400" dirty="0">
                <a:latin typeface="ＭＳ Ｐゴシック" charset="-128"/>
              </a:rPr>
              <a:t>を起動して， </a:t>
            </a:r>
            <a:r>
              <a:rPr lang="ja-JP" altLang="en-US" sz="2400" dirty="0">
                <a:latin typeface="Arial" charset="0"/>
              </a:rPr>
              <a:t>“ </a:t>
            </a:r>
            <a:r>
              <a:rPr lang="en-US" altLang="ja-JP" sz="2400" dirty="0">
                <a:latin typeface="ＭＳ Ｐゴシック" charset="-128"/>
              </a:rPr>
              <a:t>http://www.ep.sci.hokudai.ac.jp/~</a:t>
            </a:r>
            <a:r>
              <a:rPr lang="en-US" altLang="ja-JP" sz="2400" dirty="0" err="1" smtClean="0">
                <a:latin typeface="ＭＳ Ｐゴシック" charset="-128"/>
              </a:rPr>
              <a:t>inex</a:t>
            </a:r>
            <a:r>
              <a:rPr lang="en-US" altLang="ja-JP" sz="2400" dirty="0" smtClean="0">
                <a:latin typeface="ＭＳ Ｐゴシック" charset="-128"/>
              </a:rPr>
              <a:t>/index.html</a:t>
            </a:r>
            <a:r>
              <a:rPr lang="en-US" altLang="ja-JP" sz="2400" dirty="0" smtClean="0">
                <a:latin typeface="Times New Roman" pitchFamily="18" charset="0"/>
              </a:rPr>
              <a:t>”</a:t>
            </a:r>
            <a:r>
              <a:rPr lang="en-US" altLang="ja-JP" sz="2400" dirty="0" smtClean="0">
                <a:latin typeface="ＭＳ Ｐゴシック" charset="-128"/>
              </a:rPr>
              <a:t> </a:t>
            </a:r>
            <a:r>
              <a:rPr lang="ja-JP" altLang="en-US" sz="2400" dirty="0">
                <a:latin typeface="ＭＳ Ｐゴシック" charset="-128"/>
              </a:rPr>
              <a:t>を要求</a:t>
            </a:r>
            <a:r>
              <a:rPr lang="en-US" altLang="ja-JP" sz="2400" dirty="0">
                <a:latin typeface="ＭＳ Ｐゴシック" charset="-128"/>
              </a:rPr>
              <a:t>. </a:t>
            </a:r>
            <a:endParaRPr lang="ja-JP" altLang="en-US" sz="2400" dirty="0">
              <a:latin typeface="Arial" charset="0"/>
            </a:endParaRPr>
          </a:p>
        </p:txBody>
      </p:sp>
      <p:sp>
        <p:nvSpPr>
          <p:cNvPr id="27" name="Text Box 15"/>
          <p:cNvSpPr txBox="1">
            <a:spLocks noChangeArrowheads="1"/>
          </p:cNvSpPr>
          <p:nvPr/>
        </p:nvSpPr>
        <p:spPr bwMode="auto">
          <a:xfrm>
            <a:off x="4997450" y="3605213"/>
            <a:ext cx="403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ＭＳ Ｐゴシック" charset="-128"/>
              </a:rPr>
              <a:t>(2)</a:t>
            </a:r>
            <a:r>
              <a:rPr lang="ja-JP" altLang="en-US" sz="2400" dirty="0">
                <a:latin typeface="ＭＳ Ｐゴシック" charset="-128"/>
              </a:rPr>
              <a:t>クライアント</a:t>
            </a:r>
            <a:r>
              <a:rPr lang="ja-JP" altLang="en-US" sz="2400" dirty="0" smtClean="0">
                <a:latin typeface="ＭＳ Ｐゴシック" charset="-128"/>
              </a:rPr>
              <a:t>から要求</a:t>
            </a:r>
            <a:r>
              <a:rPr lang="ja-JP" altLang="en-US" sz="2400" dirty="0">
                <a:latin typeface="ＭＳ Ｐゴシック" charset="-128"/>
              </a:rPr>
              <a:t>されたので，</a:t>
            </a:r>
            <a:r>
              <a:rPr lang="ja-JP" altLang="en-US" sz="2400" b="1" dirty="0">
                <a:solidFill>
                  <a:srgbClr val="FF0000"/>
                </a:solidFill>
                <a:latin typeface="ＭＳ Ｐゴシック" charset="-128"/>
              </a:rPr>
              <a:t>ＷＷＷサーバ</a:t>
            </a:r>
            <a:r>
              <a:rPr lang="ja-JP" altLang="en-US" sz="2400" dirty="0">
                <a:latin typeface="ＭＳ Ｐゴシック" charset="-128"/>
              </a:rPr>
              <a:t>は</a:t>
            </a:r>
            <a:r>
              <a:rPr lang="ja-JP" altLang="en-US" sz="2400" dirty="0" smtClean="0">
                <a:latin typeface="Times New Roman" pitchFamily="18" charset="0"/>
              </a:rPr>
              <a:t>“</a:t>
            </a:r>
            <a:r>
              <a:rPr lang="en-US" altLang="ja-JP" sz="2400" dirty="0" smtClean="0">
                <a:latin typeface="ＭＳ Ｐゴシック" charset="-128"/>
              </a:rPr>
              <a:t>~</a:t>
            </a:r>
            <a:r>
              <a:rPr lang="en-US" altLang="ja-JP" sz="2400" dirty="0" err="1">
                <a:latin typeface="ＭＳ Ｐゴシック" charset="-128"/>
              </a:rPr>
              <a:t>inex</a:t>
            </a:r>
            <a:r>
              <a:rPr lang="en-US" altLang="ja-JP" sz="2400" dirty="0">
                <a:latin typeface="ＭＳ Ｐゴシック" charset="-128"/>
              </a:rPr>
              <a:t>/index.html</a:t>
            </a:r>
            <a:r>
              <a:rPr lang="en-US" altLang="ja-JP" sz="2400" dirty="0">
                <a:latin typeface="Times New Roman" pitchFamily="18" charset="0"/>
              </a:rPr>
              <a:t>”</a:t>
            </a:r>
            <a:r>
              <a:rPr lang="en-US" altLang="ja-JP" sz="2400" dirty="0">
                <a:latin typeface="ＭＳ Ｐゴシック" charset="-128"/>
              </a:rPr>
              <a:t> </a:t>
            </a:r>
            <a:r>
              <a:rPr lang="ja-JP" altLang="en-US" sz="2400" dirty="0">
                <a:latin typeface="ＭＳ Ｐゴシック" charset="-128"/>
              </a:rPr>
              <a:t>を送信</a:t>
            </a:r>
            <a:r>
              <a:rPr lang="en-US" altLang="ja-JP" sz="2400" dirty="0">
                <a:latin typeface="ＭＳ Ｐゴシック" charset="-128"/>
              </a:rPr>
              <a:t>.</a:t>
            </a:r>
            <a:endParaRPr lang="en-US" altLang="ja-JP" sz="2400" dirty="0">
              <a:latin typeface="Arial" charset="0"/>
            </a:endParaRPr>
          </a:p>
        </p:txBody>
      </p:sp>
      <p:sp>
        <p:nvSpPr>
          <p:cNvPr id="28" name="Text Box 16"/>
          <p:cNvSpPr txBox="1">
            <a:spLocks noChangeArrowheads="1"/>
          </p:cNvSpPr>
          <p:nvPr/>
        </p:nvSpPr>
        <p:spPr bwMode="auto">
          <a:xfrm>
            <a:off x="5378450" y="1196975"/>
            <a:ext cx="3352800" cy="730250"/>
          </a:xfrm>
          <a:prstGeom prst="rect">
            <a:avLst/>
          </a:prstGeom>
          <a:solidFill>
            <a:srgbClr val="FFCCFF"/>
          </a:solidFill>
          <a:ln w="28575">
            <a:solidFill>
              <a:schemeClr val="tx1"/>
            </a:solidFill>
            <a:miter lim="800000"/>
            <a:headEnd/>
            <a:tailEnd/>
          </a:ln>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en-US" altLang="ja-JP" sz="2000" dirty="0">
                <a:latin typeface="Arial" charset="0"/>
              </a:rPr>
              <a:t>www.ep.sci.hokudai.ac.jp</a:t>
            </a:r>
          </a:p>
          <a:p>
            <a:pPr algn="ctr"/>
            <a:r>
              <a:rPr lang="ja-JP" altLang="en-US" sz="2000" dirty="0">
                <a:latin typeface="Arial" charset="0"/>
              </a:rPr>
              <a:t>（</a:t>
            </a:r>
            <a:r>
              <a:rPr lang="en-US" altLang="ja-JP" sz="2000" dirty="0">
                <a:latin typeface="Arial" charset="0"/>
              </a:rPr>
              <a:t>WWW </a:t>
            </a:r>
            <a:r>
              <a:rPr lang="ja-JP" altLang="en-US" sz="2000" dirty="0">
                <a:latin typeface="Arial" charset="0"/>
              </a:rPr>
              <a:t>サーバ）</a:t>
            </a:r>
            <a:endParaRPr lang="ja-JP" altLang="en-US" dirty="0">
              <a:latin typeface="Arial" charset="0"/>
            </a:endParaRPr>
          </a:p>
        </p:txBody>
      </p:sp>
      <p:sp>
        <p:nvSpPr>
          <p:cNvPr id="29" name="Text Box 17"/>
          <p:cNvSpPr txBox="1">
            <a:spLocks noChangeArrowheads="1"/>
          </p:cNvSpPr>
          <p:nvPr/>
        </p:nvSpPr>
        <p:spPr bwMode="auto">
          <a:xfrm>
            <a:off x="325438" y="5734050"/>
            <a:ext cx="431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ＭＳ Ｐゴシック" charset="-128"/>
              </a:rPr>
              <a:t>(3)</a:t>
            </a:r>
            <a:r>
              <a:rPr lang="ja-JP" altLang="en-US" sz="2400" dirty="0">
                <a:latin typeface="ＭＳ Ｐゴシック" charset="-128"/>
              </a:rPr>
              <a:t>受信した</a:t>
            </a:r>
            <a:r>
              <a:rPr lang="ja-JP" altLang="en-US" sz="2400" dirty="0" smtClean="0">
                <a:latin typeface="Times New Roman" pitchFamily="18" charset="0"/>
              </a:rPr>
              <a:t>“</a:t>
            </a:r>
            <a:r>
              <a:rPr lang="en-US" altLang="ja-JP" sz="2400" dirty="0" smtClean="0">
                <a:latin typeface="ＭＳ Ｐゴシック" charset="-128"/>
              </a:rPr>
              <a:t>~</a:t>
            </a:r>
            <a:r>
              <a:rPr lang="en-US" altLang="ja-JP" sz="2400" dirty="0" err="1">
                <a:latin typeface="ＭＳ Ｐゴシック" charset="-128"/>
              </a:rPr>
              <a:t>inex</a:t>
            </a:r>
            <a:r>
              <a:rPr lang="en-US" altLang="ja-JP" sz="2400" dirty="0">
                <a:latin typeface="ＭＳ Ｐゴシック" charset="-128"/>
              </a:rPr>
              <a:t>/index.html</a:t>
            </a:r>
            <a:r>
              <a:rPr lang="en-US" altLang="ja-JP" sz="2400" dirty="0">
                <a:latin typeface="Times New Roman" pitchFamily="18" charset="0"/>
              </a:rPr>
              <a:t>”</a:t>
            </a:r>
            <a:r>
              <a:rPr lang="ja-JP" altLang="en-US" sz="2400" dirty="0">
                <a:latin typeface="ＭＳ Ｐゴシック" charset="-128"/>
              </a:rPr>
              <a:t>を解釈して表示</a:t>
            </a:r>
            <a:r>
              <a:rPr lang="en-US" altLang="ja-JP" sz="2400" dirty="0">
                <a:latin typeface="ＭＳ Ｐゴシック" charset="-128"/>
              </a:rPr>
              <a:t>. </a:t>
            </a:r>
            <a:endParaRPr lang="ja-JP" altLang="en-US" sz="2400" dirty="0">
              <a:latin typeface="Arial" charset="0"/>
            </a:endParaRPr>
          </a:p>
        </p:txBody>
      </p:sp>
      <p:sp>
        <p:nvSpPr>
          <p:cNvPr id="30" name="Text Box 18"/>
          <p:cNvSpPr txBox="1">
            <a:spLocks noChangeArrowheads="1"/>
          </p:cNvSpPr>
          <p:nvPr/>
        </p:nvSpPr>
        <p:spPr bwMode="auto">
          <a:xfrm>
            <a:off x="501650" y="1196975"/>
            <a:ext cx="3783013" cy="707886"/>
          </a:xfrm>
          <a:prstGeom prst="rect">
            <a:avLst/>
          </a:prstGeom>
          <a:solidFill>
            <a:srgbClr val="CCFFCC"/>
          </a:solidFill>
          <a:ln w="28575">
            <a:solidFill>
              <a:schemeClr val="tx1"/>
            </a:solidFill>
            <a:miter lim="800000"/>
            <a:headEnd/>
            <a:tailEnd/>
          </a:ln>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ja-JP" altLang="en-US" sz="2000" dirty="0">
                <a:latin typeface="Arial" charset="0"/>
              </a:rPr>
              <a:t>ローカルホスト</a:t>
            </a:r>
          </a:p>
          <a:p>
            <a:pPr algn="ctr"/>
            <a:r>
              <a:rPr lang="ja-JP" altLang="en-US" sz="2000" dirty="0">
                <a:latin typeface="Arial" charset="0"/>
              </a:rPr>
              <a:t>（クライアント）</a:t>
            </a:r>
          </a:p>
        </p:txBody>
      </p:sp>
      <p:cxnSp>
        <p:nvCxnSpPr>
          <p:cNvPr id="35" name="直線コネクタ 34"/>
          <p:cNvCxnSpPr/>
          <p:nvPr/>
        </p:nvCxnSpPr>
        <p:spPr>
          <a:xfrm>
            <a:off x="0" y="112474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スライド番号プレースホルダ 35"/>
          <p:cNvSpPr>
            <a:spLocks noGrp="1"/>
          </p:cNvSpPr>
          <p:nvPr>
            <p:ph type="sldNum" sz="quarter" idx="12"/>
          </p:nvPr>
        </p:nvSpPr>
        <p:spPr/>
        <p:txBody>
          <a:bodyPr/>
          <a:lstStyle/>
          <a:p>
            <a:fld id="{3D0CEBE4-5221-444E-AA55-EBCDA6368F00}" type="slidenum">
              <a:rPr kumimoji="1" lang="ja-JP" altLang="en-US" smtClean="0"/>
              <a:pPr/>
              <a:t>4</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righ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ja-JP" altLang="en-US" dirty="0"/>
              <a:t>サーバ</a:t>
            </a:r>
            <a:endParaRPr kumimoji="1" lang="ja-JP" altLang="en-US" dirty="0"/>
          </a:p>
        </p:txBody>
      </p:sp>
      <p:sp>
        <p:nvSpPr>
          <p:cNvPr id="3" name="コンテンツ プレースホルダ 2"/>
          <p:cNvSpPr>
            <a:spLocks noGrp="1"/>
          </p:cNvSpPr>
          <p:nvPr>
            <p:ph idx="1"/>
          </p:nvPr>
        </p:nvSpPr>
        <p:spPr>
          <a:xfrm>
            <a:off x="457200" y="980728"/>
            <a:ext cx="8686800" cy="4525963"/>
          </a:xfrm>
        </p:spPr>
        <p:txBody>
          <a:bodyPr/>
          <a:lstStyle/>
          <a:p>
            <a:r>
              <a:rPr lang="ja-JP" altLang="en-US" dirty="0" smtClean="0"/>
              <a:t>ネットワークを通していろいろな機能やサービスを提供する計算機 </a:t>
            </a:r>
            <a:r>
              <a:rPr lang="en-US" altLang="ja-JP" dirty="0" smtClean="0"/>
              <a:t>or </a:t>
            </a:r>
            <a:r>
              <a:rPr lang="ja-JP" altLang="en-US" dirty="0" smtClean="0"/>
              <a:t>ソフトウェア</a:t>
            </a:r>
            <a:endParaRPr lang="en-US" altLang="ja-JP" dirty="0" smtClean="0"/>
          </a:p>
          <a:p>
            <a:endParaRPr kumimoji="1" lang="ja-JP" altLang="en-US" dirty="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6"/>
          <p:cNvSpPr txBox="1">
            <a:spLocks noChangeArrowheads="1"/>
          </p:cNvSpPr>
          <p:nvPr/>
        </p:nvSpPr>
        <p:spPr bwMode="auto">
          <a:xfrm>
            <a:off x="500063" y="2714625"/>
            <a:ext cx="8143875" cy="2123658"/>
          </a:xfrm>
          <a:prstGeom prst="rect">
            <a:avLst/>
          </a:prstGeom>
          <a:solidFill>
            <a:srgbClr val="FFFFCC"/>
          </a:solidFill>
          <a:ln w="38100">
            <a:solidFill>
              <a:schemeClr val="tx1"/>
            </a:solidFill>
            <a:miter lim="800000"/>
            <a:headEnd/>
            <a:tailEnd/>
          </a:ln>
        </p:spPr>
        <p:txBody>
          <a:bodyPr>
            <a:spAutoFit/>
          </a:bodyPr>
          <a:lstStyle>
            <a:lvl1pPr>
              <a:tabLst>
                <a:tab pos="5429250" algn="l"/>
              </a:tabLst>
              <a:defRPr kumimoji="1">
                <a:solidFill>
                  <a:schemeClr val="tx1"/>
                </a:solidFill>
                <a:latin typeface="Tahoma" pitchFamily="34" charset="0"/>
                <a:ea typeface="ＭＳ Ｐゴシック" charset="-128"/>
              </a:defRPr>
            </a:lvl1pPr>
            <a:lvl2pPr marL="742950" indent="-285750">
              <a:tabLst>
                <a:tab pos="5429250" algn="l"/>
              </a:tabLst>
              <a:defRPr kumimoji="1">
                <a:solidFill>
                  <a:schemeClr val="tx1"/>
                </a:solidFill>
                <a:latin typeface="Tahoma" pitchFamily="34" charset="0"/>
                <a:ea typeface="ＭＳ Ｐゴシック" charset="-128"/>
              </a:defRPr>
            </a:lvl2pPr>
            <a:lvl3pPr marL="1143000" indent="-228600">
              <a:tabLst>
                <a:tab pos="5429250" algn="l"/>
              </a:tabLst>
              <a:defRPr kumimoji="1">
                <a:solidFill>
                  <a:schemeClr val="tx1"/>
                </a:solidFill>
                <a:latin typeface="Tahoma" pitchFamily="34" charset="0"/>
                <a:ea typeface="ＭＳ Ｐゴシック" charset="-128"/>
              </a:defRPr>
            </a:lvl3pPr>
            <a:lvl4pPr marL="1600200" indent="-228600">
              <a:tabLst>
                <a:tab pos="5429250" algn="l"/>
              </a:tabLst>
              <a:defRPr kumimoji="1">
                <a:solidFill>
                  <a:schemeClr val="tx1"/>
                </a:solidFill>
                <a:latin typeface="Tahoma" pitchFamily="34" charset="0"/>
                <a:ea typeface="ＭＳ Ｐゴシック" charset="-128"/>
              </a:defRPr>
            </a:lvl4pPr>
            <a:lvl5pPr marL="2057400" indent="-228600">
              <a:tabLst>
                <a:tab pos="5429250" algn="l"/>
              </a:tabLst>
              <a:defRPr kumimoji="1">
                <a:solidFill>
                  <a:schemeClr val="tx1"/>
                </a:solidFill>
                <a:latin typeface="Tahoma" pitchFamily="34" charset="0"/>
                <a:ea typeface="ＭＳ Ｐゴシック" charset="-128"/>
              </a:defRPr>
            </a:lvl5pPr>
            <a:lvl6pPr marL="2514600" indent="-228600" fontAlgn="base">
              <a:spcBef>
                <a:spcPct val="0"/>
              </a:spcBef>
              <a:spcAft>
                <a:spcPct val="0"/>
              </a:spcAft>
              <a:tabLst>
                <a:tab pos="5429250" algn="l"/>
              </a:tabLst>
              <a:defRPr kumimoji="1">
                <a:solidFill>
                  <a:schemeClr val="tx1"/>
                </a:solidFill>
                <a:latin typeface="Tahoma" pitchFamily="34" charset="0"/>
                <a:ea typeface="ＭＳ Ｐゴシック" charset="-128"/>
              </a:defRPr>
            </a:lvl6pPr>
            <a:lvl7pPr marL="2971800" indent="-228600" fontAlgn="base">
              <a:spcBef>
                <a:spcPct val="0"/>
              </a:spcBef>
              <a:spcAft>
                <a:spcPct val="0"/>
              </a:spcAft>
              <a:tabLst>
                <a:tab pos="5429250" algn="l"/>
              </a:tabLst>
              <a:defRPr kumimoji="1">
                <a:solidFill>
                  <a:schemeClr val="tx1"/>
                </a:solidFill>
                <a:latin typeface="Tahoma" pitchFamily="34" charset="0"/>
                <a:ea typeface="ＭＳ Ｐゴシック" charset="-128"/>
              </a:defRPr>
            </a:lvl7pPr>
            <a:lvl8pPr marL="3429000" indent="-228600" fontAlgn="base">
              <a:spcBef>
                <a:spcPct val="0"/>
              </a:spcBef>
              <a:spcAft>
                <a:spcPct val="0"/>
              </a:spcAft>
              <a:tabLst>
                <a:tab pos="5429250" algn="l"/>
              </a:tabLst>
              <a:defRPr kumimoji="1">
                <a:solidFill>
                  <a:schemeClr val="tx1"/>
                </a:solidFill>
                <a:latin typeface="Tahoma" pitchFamily="34" charset="0"/>
                <a:ea typeface="ＭＳ Ｐゴシック" charset="-128"/>
              </a:defRPr>
            </a:lvl8pPr>
            <a:lvl9pPr marL="3886200" indent="-228600" fontAlgn="base">
              <a:spcBef>
                <a:spcPct val="0"/>
              </a:spcBef>
              <a:spcAft>
                <a:spcPct val="0"/>
              </a:spcAft>
              <a:tabLst>
                <a:tab pos="5429250" algn="l"/>
              </a:tabLst>
              <a:defRPr kumimoji="1">
                <a:solidFill>
                  <a:schemeClr val="tx1"/>
                </a:solidFill>
                <a:latin typeface="Tahoma" pitchFamily="34" charset="0"/>
                <a:ea typeface="ＭＳ Ｐゴシック" charset="-128"/>
              </a:defRPr>
            </a:lvl9pPr>
          </a:lstStyle>
          <a:p>
            <a:pPr>
              <a:spcBef>
                <a:spcPct val="50000"/>
              </a:spcBef>
            </a:pPr>
            <a:r>
              <a:rPr lang="ja-JP" altLang="en-US" sz="2400" dirty="0">
                <a:latin typeface="ＭＳ Ｐゴシック" charset="-128"/>
              </a:rPr>
              <a:t>例）</a:t>
            </a:r>
          </a:p>
          <a:p>
            <a:pPr>
              <a:spcBef>
                <a:spcPct val="50000"/>
              </a:spcBef>
            </a:pPr>
            <a:r>
              <a:rPr lang="en-US" altLang="ja-JP" sz="2400" dirty="0">
                <a:latin typeface="ＭＳ Ｐゴシック" charset="-128"/>
              </a:rPr>
              <a:t>WWW </a:t>
            </a:r>
            <a:r>
              <a:rPr lang="ja-JP" altLang="en-US" sz="2400" dirty="0">
                <a:latin typeface="ＭＳ Ｐゴシック" charset="-128"/>
              </a:rPr>
              <a:t>コンテンツの</a:t>
            </a:r>
            <a:r>
              <a:rPr lang="ja-JP" altLang="en-US" sz="2400" dirty="0" smtClean="0">
                <a:latin typeface="ＭＳ Ｐゴシック" charset="-128"/>
              </a:rPr>
              <a:t>配信</a:t>
            </a:r>
            <a:r>
              <a:rPr lang="en-US" altLang="ja-JP" sz="2400" dirty="0" smtClean="0">
                <a:latin typeface="ＭＳ Ｐゴシック" charset="-128"/>
              </a:rPr>
              <a:t>(</a:t>
            </a:r>
            <a:r>
              <a:rPr lang="ja-JP" altLang="en-US" sz="2400" dirty="0" smtClean="0">
                <a:latin typeface="ＭＳ Ｐゴシック" charset="-128"/>
              </a:rPr>
              <a:t>第</a:t>
            </a:r>
            <a:r>
              <a:rPr lang="en-US" altLang="ja-JP" sz="2400" dirty="0" smtClean="0">
                <a:latin typeface="Arial Unicode MS" pitchFamily="50" charset="-128"/>
                <a:ea typeface="Arial Unicode MS" pitchFamily="50" charset="-128"/>
                <a:cs typeface="Arial Unicode MS" pitchFamily="50" charset="-128"/>
              </a:rPr>
              <a:t>11</a:t>
            </a:r>
            <a:r>
              <a:rPr lang="ja-JP" altLang="en-US" sz="2400" dirty="0" smtClean="0">
                <a:latin typeface="ＭＳ Ｐゴシック" charset="-128"/>
              </a:rPr>
              <a:t>回参照</a:t>
            </a:r>
            <a:r>
              <a:rPr lang="en-US" altLang="ja-JP" sz="2400" dirty="0" smtClean="0">
                <a:latin typeface="ＭＳ Ｐゴシック" charset="-128"/>
              </a:rPr>
              <a:t>)</a:t>
            </a:r>
            <a:r>
              <a:rPr lang="ja-JP" altLang="en-US" sz="2400" dirty="0" smtClean="0">
                <a:latin typeface="ＭＳ Ｐゴシック" charset="-128"/>
              </a:rPr>
              <a:t>              </a:t>
            </a:r>
            <a:r>
              <a:rPr lang="en-US" altLang="ja-JP" sz="2400" dirty="0">
                <a:latin typeface="ＭＳ Ｐゴシック" charset="-128"/>
              </a:rPr>
              <a:t>WWW </a:t>
            </a:r>
            <a:r>
              <a:rPr lang="ja-JP" altLang="en-US" sz="2400" dirty="0">
                <a:latin typeface="ＭＳ Ｐゴシック" charset="-128"/>
              </a:rPr>
              <a:t>サーバ</a:t>
            </a:r>
          </a:p>
          <a:p>
            <a:pPr>
              <a:spcBef>
                <a:spcPct val="50000"/>
              </a:spcBef>
            </a:pPr>
            <a:r>
              <a:rPr lang="ja-JP" altLang="en-US" sz="2400" dirty="0">
                <a:latin typeface="ＭＳ Ｐゴシック" charset="-128"/>
              </a:rPr>
              <a:t>メール</a:t>
            </a:r>
            <a:r>
              <a:rPr lang="ja-JP" altLang="en-US" sz="2400" dirty="0" smtClean="0">
                <a:latin typeface="ＭＳ Ｐゴシック" charset="-128"/>
              </a:rPr>
              <a:t>の送受信                                           メールサーバ</a:t>
            </a:r>
            <a:endParaRPr lang="ja-JP" altLang="en-US" sz="2400" dirty="0">
              <a:latin typeface="ＭＳ Ｐゴシック" charset="-128"/>
            </a:endParaRPr>
          </a:p>
          <a:p>
            <a:pPr>
              <a:spcBef>
                <a:spcPct val="50000"/>
              </a:spcBef>
            </a:pPr>
            <a:r>
              <a:rPr lang="ja-JP" altLang="en-US" sz="2400" dirty="0" smtClean="0">
                <a:latin typeface="Arial" charset="0"/>
              </a:rPr>
              <a:t>ホスト名</a:t>
            </a:r>
            <a:r>
              <a:rPr lang="ja-JP" altLang="en-US" sz="2400" dirty="0">
                <a:latin typeface="Arial" charset="0"/>
              </a:rPr>
              <a:t>と</a:t>
            </a:r>
            <a:r>
              <a:rPr lang="ja-JP" altLang="en-US" sz="2400" dirty="0" smtClean="0">
                <a:latin typeface="Arial" charset="0"/>
              </a:rPr>
              <a:t> </a:t>
            </a:r>
            <a:r>
              <a:rPr lang="en-US" altLang="ja-JP" sz="2400" dirty="0">
                <a:latin typeface="ＭＳ Ｐゴシック" charset="-128"/>
              </a:rPr>
              <a:t>IP </a:t>
            </a:r>
            <a:r>
              <a:rPr lang="ja-JP" altLang="en-US" sz="2400" dirty="0">
                <a:latin typeface="Arial" charset="0"/>
              </a:rPr>
              <a:t>アドレス</a:t>
            </a:r>
            <a:r>
              <a:rPr lang="ja-JP" altLang="en-US" sz="2400" dirty="0" smtClean="0">
                <a:latin typeface="Arial" charset="0"/>
              </a:rPr>
              <a:t>の</a:t>
            </a:r>
            <a:r>
              <a:rPr lang="ja-JP" altLang="en-US" sz="2400" dirty="0">
                <a:latin typeface="Arial" charset="0"/>
              </a:rPr>
              <a:t>対応付け</a:t>
            </a:r>
            <a:r>
              <a:rPr lang="en-US" altLang="ja-JP" sz="2400" dirty="0" smtClean="0">
                <a:latin typeface="Arial" charset="0"/>
              </a:rPr>
              <a:t>(</a:t>
            </a:r>
            <a:r>
              <a:rPr lang="ja-JP" altLang="en-US" sz="2400" dirty="0" smtClean="0">
                <a:latin typeface="Arial" charset="0"/>
              </a:rPr>
              <a:t>第</a:t>
            </a:r>
            <a:r>
              <a:rPr lang="en-US" altLang="ja-JP" sz="2400" dirty="0" smtClean="0">
                <a:latin typeface="Arial" charset="0"/>
              </a:rPr>
              <a:t>4</a:t>
            </a:r>
            <a:r>
              <a:rPr lang="ja-JP" altLang="en-US" sz="2400" dirty="0" smtClean="0">
                <a:latin typeface="Arial" charset="0"/>
              </a:rPr>
              <a:t>回</a:t>
            </a:r>
            <a:r>
              <a:rPr lang="ja-JP" altLang="en-US" sz="2400" dirty="0">
                <a:latin typeface="Arial" charset="0"/>
              </a:rPr>
              <a:t>参照</a:t>
            </a:r>
            <a:r>
              <a:rPr lang="en-US" altLang="ja-JP" sz="2400" dirty="0">
                <a:latin typeface="Arial" charset="0"/>
              </a:rPr>
              <a:t>)</a:t>
            </a:r>
            <a:r>
              <a:rPr lang="ja-JP" altLang="en-US" sz="2400" dirty="0">
                <a:latin typeface="Arial" charset="0"/>
              </a:rPr>
              <a:t>    </a:t>
            </a:r>
            <a:r>
              <a:rPr lang="en-US" altLang="ja-JP" sz="2400" dirty="0">
                <a:latin typeface="ＭＳ Ｐゴシック" charset="-128"/>
              </a:rPr>
              <a:t>DNS </a:t>
            </a:r>
            <a:r>
              <a:rPr lang="ja-JP" altLang="en-US" sz="2400" dirty="0">
                <a:latin typeface="Arial" charset="0"/>
              </a:rPr>
              <a:t>サーバ</a:t>
            </a:r>
            <a:endParaRPr lang="ja-JP" altLang="en-US" sz="2400" dirty="0">
              <a:latin typeface="Times New Roman" pitchFamily="18" charset="0"/>
            </a:endParaRPr>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ja-JP" altLang="en-US" dirty="0" smtClean="0"/>
              <a:t>クライアント</a:t>
            </a:r>
            <a:endParaRPr kumimoji="1" lang="ja-JP" altLang="en-US" dirty="0"/>
          </a:p>
        </p:txBody>
      </p:sp>
      <p:sp>
        <p:nvSpPr>
          <p:cNvPr id="3" name="コンテンツ プレースホルダ 2"/>
          <p:cNvSpPr>
            <a:spLocks noGrp="1"/>
          </p:cNvSpPr>
          <p:nvPr>
            <p:ph idx="1"/>
          </p:nvPr>
        </p:nvSpPr>
        <p:spPr>
          <a:xfrm>
            <a:off x="457200" y="908720"/>
            <a:ext cx="8686800" cy="4525963"/>
          </a:xfrm>
        </p:spPr>
        <p:txBody>
          <a:bodyPr/>
          <a:lstStyle/>
          <a:p>
            <a:r>
              <a:rPr lang="ja-JP" altLang="en-US" dirty="0" smtClean="0"/>
              <a:t>サーバが提供するサービスなどを利用する</a:t>
            </a:r>
            <a:br>
              <a:rPr lang="ja-JP" altLang="en-US" dirty="0" smtClean="0"/>
            </a:br>
            <a:r>
              <a:rPr lang="ja-JP" altLang="en-US" dirty="0" smtClean="0"/>
              <a:t>計算機 </a:t>
            </a:r>
            <a:r>
              <a:rPr lang="en-US" altLang="ja-JP" dirty="0" smtClean="0"/>
              <a:t>or </a:t>
            </a:r>
            <a:r>
              <a:rPr lang="ja-JP" altLang="en-US" dirty="0" smtClean="0"/>
              <a:t>ソフトウェア</a:t>
            </a:r>
            <a:endParaRPr lang="en-US" altLang="ja-JP" dirty="0" smtClean="0"/>
          </a:p>
          <a:p>
            <a:endParaRPr lang="en-US" altLang="ja-JP" dirty="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7"/>
          <p:cNvSpPr txBox="1">
            <a:spLocks noChangeArrowheads="1"/>
          </p:cNvSpPr>
          <p:nvPr/>
        </p:nvSpPr>
        <p:spPr bwMode="auto">
          <a:xfrm>
            <a:off x="251520" y="2276872"/>
            <a:ext cx="8712968" cy="3293209"/>
          </a:xfrm>
          <a:prstGeom prst="rect">
            <a:avLst/>
          </a:prstGeom>
          <a:solidFill>
            <a:srgbClr val="FFFFCC"/>
          </a:solidFill>
          <a:ln w="38100">
            <a:solidFill>
              <a:schemeClr val="tx1"/>
            </a:solidFill>
            <a:miter lim="800000"/>
            <a:headEnd/>
            <a:tailEnd/>
          </a:ln>
          <a:effectLst/>
        </p:spPr>
        <p:txBody>
          <a:bodyPr wrap="square">
            <a:spAutoFit/>
          </a:bodyPr>
          <a:lstStyle/>
          <a:p>
            <a:pPr fontAlgn="auto">
              <a:spcBef>
                <a:spcPct val="50000"/>
              </a:spcBef>
              <a:spcAft>
                <a:spcPts val="0"/>
              </a:spcAft>
              <a:tabLst>
                <a:tab pos="4286250" algn="l"/>
              </a:tabLst>
              <a:defRPr/>
            </a:pPr>
            <a:r>
              <a:rPr lang="ja-JP" altLang="en-US" sz="2800" dirty="0">
                <a:latin typeface="ＭＳ Ｐゴシック" pitchFamily="50" charset="-128"/>
                <a:ea typeface="+mn-ea"/>
              </a:rPr>
              <a:t>例）</a:t>
            </a:r>
          </a:p>
          <a:p>
            <a:pPr fontAlgn="auto">
              <a:spcBef>
                <a:spcPct val="50000"/>
              </a:spcBef>
              <a:spcAft>
                <a:spcPts val="0"/>
              </a:spcAft>
              <a:tabLst>
                <a:tab pos="4286250" algn="l"/>
              </a:tabLst>
              <a:defRPr/>
            </a:pPr>
            <a:r>
              <a:rPr lang="en-US" altLang="ja-JP" sz="2400" dirty="0">
                <a:latin typeface="ＭＳ Ｐゴシック" pitchFamily="50" charset="-128"/>
                <a:ea typeface="+mn-ea"/>
              </a:rPr>
              <a:t>WWW </a:t>
            </a:r>
            <a:r>
              <a:rPr lang="ja-JP" altLang="en-US" sz="2400" dirty="0">
                <a:latin typeface="ＭＳ Ｐゴシック" pitchFamily="50" charset="-128"/>
                <a:ea typeface="+mn-ea"/>
              </a:rPr>
              <a:t>コンテンツの閲覧       </a:t>
            </a:r>
            <a:r>
              <a:rPr lang="ja-JP" altLang="en-US" sz="2400" dirty="0" smtClean="0">
                <a:latin typeface="ＭＳ Ｐゴシック" pitchFamily="50" charset="-128"/>
                <a:ea typeface="+mn-ea"/>
              </a:rPr>
              <a:t>ブラウザ </a:t>
            </a:r>
            <a:endParaRPr lang="en-US" altLang="ja-JP" sz="2400" dirty="0">
              <a:latin typeface="ＭＳ Ｐゴシック" pitchFamily="50" charset="-128"/>
              <a:ea typeface="+mn-ea"/>
            </a:endParaRPr>
          </a:p>
          <a:p>
            <a:pPr fontAlgn="auto">
              <a:spcBef>
                <a:spcPct val="50000"/>
              </a:spcBef>
              <a:spcAft>
                <a:spcPts val="0"/>
              </a:spcAft>
              <a:tabLst>
                <a:tab pos="4286250" algn="l"/>
              </a:tabLst>
              <a:defRPr/>
            </a:pPr>
            <a:r>
              <a:rPr lang="ja-JP" altLang="en-US" sz="2400" dirty="0">
                <a:latin typeface="ＭＳ Ｐゴシック" pitchFamily="50" charset="-128"/>
                <a:ea typeface="+mn-ea"/>
              </a:rPr>
              <a:t>　　　　　　　　　　　　             </a:t>
            </a:r>
            <a:r>
              <a:rPr lang="ja-JP" altLang="en-US" sz="2400" dirty="0" smtClean="0">
                <a:latin typeface="ＭＳ Ｐゴシック" pitchFamily="50" charset="-128"/>
                <a:ea typeface="+mn-ea"/>
              </a:rPr>
              <a:t>（</a:t>
            </a:r>
            <a:r>
              <a:rPr lang="en-US" altLang="ja-JP" sz="2400" dirty="0" smtClean="0">
                <a:latin typeface="ＭＳ Ｐゴシック" pitchFamily="50" charset="-128"/>
                <a:ea typeface="+mn-ea"/>
              </a:rPr>
              <a:t>IE, Safari, </a:t>
            </a:r>
            <a:r>
              <a:rPr lang="en-US" altLang="ja-JP" sz="2400" dirty="0" err="1" smtClean="0">
                <a:latin typeface="ＭＳ Ｐゴシック" pitchFamily="50" charset="-128"/>
                <a:ea typeface="+mn-ea"/>
              </a:rPr>
              <a:t>iceweasel</a:t>
            </a:r>
            <a:r>
              <a:rPr lang="en-US" altLang="ja-JP" sz="2400" dirty="0" smtClean="0">
                <a:latin typeface="ＭＳ Ｐゴシック" pitchFamily="50" charset="-128"/>
                <a:ea typeface="+mn-ea"/>
              </a:rPr>
              <a:t> </a:t>
            </a:r>
            <a:r>
              <a:rPr lang="ja-JP" altLang="en-US" sz="2400" dirty="0" smtClean="0">
                <a:latin typeface="ＭＳ Ｐゴシック" pitchFamily="50" charset="-128"/>
                <a:ea typeface="+mn-ea"/>
              </a:rPr>
              <a:t>など）</a:t>
            </a:r>
            <a:endParaRPr lang="ja-JP" altLang="en-US" sz="2400" dirty="0">
              <a:latin typeface="ＭＳ Ｐゴシック" pitchFamily="50" charset="-128"/>
              <a:ea typeface="+mn-ea"/>
            </a:endParaRPr>
          </a:p>
          <a:p>
            <a:pPr fontAlgn="auto">
              <a:spcBef>
                <a:spcPct val="50000"/>
              </a:spcBef>
              <a:spcAft>
                <a:spcPts val="0"/>
              </a:spcAft>
              <a:tabLst>
                <a:tab pos="4286250" algn="l"/>
              </a:tabLst>
              <a:defRPr/>
            </a:pPr>
            <a:r>
              <a:rPr lang="ja-JP" altLang="en-US" sz="2400" dirty="0">
                <a:latin typeface="ＭＳ Ｐゴシック" pitchFamily="50" charset="-128"/>
                <a:ea typeface="+mn-ea"/>
              </a:rPr>
              <a:t>メールの送受信                 </a:t>
            </a:r>
            <a:r>
              <a:rPr lang="ja-JP" altLang="en-US" sz="2400" dirty="0" smtClean="0">
                <a:latin typeface="ＭＳ Ｐゴシック" pitchFamily="50" charset="-128"/>
                <a:ea typeface="+mn-ea"/>
              </a:rPr>
              <a:t>メーラ</a:t>
            </a:r>
            <a:endParaRPr lang="ja-JP" altLang="en-US" sz="2400" dirty="0">
              <a:latin typeface="ＭＳ Ｐゴシック" pitchFamily="50" charset="-128"/>
              <a:ea typeface="+mn-ea"/>
            </a:endParaRPr>
          </a:p>
          <a:p>
            <a:pPr fontAlgn="auto">
              <a:spcBef>
                <a:spcPts val="0"/>
              </a:spcBef>
              <a:spcAft>
                <a:spcPts val="0"/>
              </a:spcAft>
              <a:tabLst>
                <a:tab pos="4286250" algn="l"/>
              </a:tabLst>
              <a:defRPr/>
            </a:pPr>
            <a:r>
              <a:rPr lang="ja-JP" altLang="en-US" sz="2400" dirty="0">
                <a:latin typeface="ＭＳ Ｐゴシック" pitchFamily="50" charset="-128"/>
                <a:ea typeface="+mn-ea"/>
              </a:rPr>
              <a:t>                                       </a:t>
            </a:r>
            <a:r>
              <a:rPr lang="en-US" altLang="ja-JP" sz="2400" dirty="0" smtClean="0">
                <a:latin typeface="ＭＳ Ｐゴシック" pitchFamily="50" charset="-128"/>
                <a:ea typeface="+mn-ea"/>
              </a:rPr>
              <a:t>(</a:t>
            </a:r>
            <a:r>
              <a:rPr lang="en-US" altLang="ja-JP" sz="2400" dirty="0">
                <a:latin typeface="ＭＳ Ｐゴシック" pitchFamily="50" charset="-128"/>
                <a:ea typeface="+mn-ea"/>
              </a:rPr>
              <a:t>T</a:t>
            </a:r>
            <a:r>
              <a:rPr lang="en-US" altLang="ja-JP" sz="2400" dirty="0" smtClean="0">
                <a:latin typeface="ＭＳ Ｐゴシック" pitchFamily="50" charset="-128"/>
                <a:ea typeface="+mn-ea"/>
              </a:rPr>
              <a:t>hunderbird, Windows Live, Mail </a:t>
            </a:r>
            <a:r>
              <a:rPr lang="ja-JP" altLang="en-US" sz="2400" dirty="0" smtClean="0">
                <a:latin typeface="ＭＳ Ｐゴシック" pitchFamily="50" charset="-128"/>
                <a:ea typeface="+mn-ea"/>
              </a:rPr>
              <a:t>など</a:t>
            </a:r>
            <a:r>
              <a:rPr lang="en-US" altLang="ja-JP" sz="2400" dirty="0" smtClean="0">
                <a:latin typeface="ＭＳ Ｐゴシック" pitchFamily="50" charset="-128"/>
                <a:ea typeface="+mn-ea"/>
              </a:rPr>
              <a:t>)</a:t>
            </a:r>
          </a:p>
          <a:p>
            <a:pPr fontAlgn="auto">
              <a:spcBef>
                <a:spcPts val="0"/>
              </a:spcBef>
              <a:spcAft>
                <a:spcPts val="0"/>
              </a:spcAft>
              <a:tabLst>
                <a:tab pos="4286250" algn="l"/>
              </a:tabLst>
              <a:defRPr/>
            </a:pPr>
            <a:endParaRPr lang="en-US" altLang="ja-JP" sz="2400" dirty="0">
              <a:latin typeface="ＭＳ Ｐゴシック" pitchFamily="50" charset="-128"/>
              <a:ea typeface="+mn-ea"/>
            </a:endParaRPr>
          </a:p>
          <a:p>
            <a:pPr fontAlgn="auto">
              <a:spcBef>
                <a:spcPts val="0"/>
              </a:spcBef>
              <a:spcAft>
                <a:spcPts val="0"/>
              </a:spcAft>
              <a:tabLst>
                <a:tab pos="4286250" algn="l"/>
              </a:tabLst>
              <a:defRPr/>
            </a:pPr>
            <a:r>
              <a:rPr lang="ja-JP" altLang="en-US" sz="2400" dirty="0" smtClean="0">
                <a:latin typeface="ＭＳ Ｐゴシック" pitchFamily="50" charset="-128"/>
                <a:ea typeface="+mn-ea"/>
              </a:rPr>
              <a:t>メールサーバは </a:t>
            </a:r>
            <a:r>
              <a:rPr lang="en-US" altLang="ja-JP" sz="2400" dirty="0" smtClean="0">
                <a:latin typeface="ＭＳ Ｐゴシック" pitchFamily="50" charset="-128"/>
                <a:ea typeface="+mn-ea"/>
              </a:rPr>
              <a:t>DNS </a:t>
            </a:r>
            <a:r>
              <a:rPr lang="ja-JP" altLang="en-US" sz="2400" dirty="0" smtClean="0">
                <a:latin typeface="ＭＳ Ｐゴシック" pitchFamily="50" charset="-128"/>
                <a:ea typeface="+mn-ea"/>
              </a:rPr>
              <a:t>サーバのクライアントでもある</a:t>
            </a:r>
            <a:endParaRPr lang="en-US" altLang="ja-JP" sz="2400" dirty="0">
              <a:latin typeface="ＭＳ Ｐゴシック" pitchFamily="50" charset="-128"/>
              <a:ea typeface="+mn-ea"/>
            </a:endParaRPr>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fontScale="90000"/>
          </a:bodyPr>
          <a:lstStyle/>
          <a:p>
            <a:r>
              <a:rPr lang="ja-JP" altLang="en-US" dirty="0" smtClean="0"/>
              <a:t>サーバ・クライアントシステムの特徴</a:t>
            </a:r>
            <a:endParaRPr kumimoji="1" lang="ja-JP" altLang="en-US" dirty="0"/>
          </a:p>
        </p:txBody>
      </p:sp>
      <p:sp>
        <p:nvSpPr>
          <p:cNvPr id="3" name="コンテンツ プレースホルダ 2"/>
          <p:cNvSpPr>
            <a:spLocks noGrp="1"/>
          </p:cNvSpPr>
          <p:nvPr>
            <p:ph idx="1"/>
          </p:nvPr>
        </p:nvSpPr>
        <p:spPr>
          <a:xfrm>
            <a:off x="0" y="836712"/>
            <a:ext cx="9144000" cy="4525963"/>
          </a:xfrm>
        </p:spPr>
        <p:txBody>
          <a:bodyPr>
            <a:noAutofit/>
          </a:bodyPr>
          <a:lstStyle/>
          <a:p>
            <a:pPr marL="571500" indent="-571500">
              <a:defRPr/>
            </a:pPr>
            <a:r>
              <a:rPr lang="ja-JP" altLang="en-US" sz="2800" dirty="0" smtClean="0"/>
              <a:t>メリット</a:t>
            </a:r>
            <a:endParaRPr lang="en-US" altLang="ja-JP" sz="2800" dirty="0" smtClean="0"/>
          </a:p>
          <a:p>
            <a:pPr marL="937260" lvl="1" indent="-571500">
              <a:defRPr/>
            </a:pPr>
            <a:r>
              <a:rPr lang="ja-JP" altLang="en-US" dirty="0" smtClean="0"/>
              <a:t>クライアントに全ての機能を持たせる必要がなくなる</a:t>
            </a:r>
            <a:endParaRPr lang="en-US" altLang="ja-JP" dirty="0" smtClean="0"/>
          </a:p>
          <a:p>
            <a:pPr marL="971550" lvl="1" indent="-571500">
              <a:defRPr/>
            </a:pPr>
            <a:r>
              <a:rPr lang="ja-JP" altLang="en-US" dirty="0" smtClean="0"/>
              <a:t>クライアントは必要なときのみ稼働させれば良い</a:t>
            </a:r>
            <a:endParaRPr lang="en-US" altLang="ja-JP" dirty="0" smtClean="0"/>
          </a:p>
          <a:p>
            <a:pPr marL="571500" indent="-571500">
              <a:defRPr/>
            </a:pPr>
            <a:r>
              <a:rPr lang="ja-JP" altLang="en-US" sz="2800" dirty="0" smtClean="0"/>
              <a:t>デメリット</a:t>
            </a:r>
            <a:endParaRPr lang="en-US" altLang="ja-JP" sz="2800" dirty="0" smtClean="0"/>
          </a:p>
          <a:p>
            <a:pPr marL="971550" lvl="1" indent="-571500">
              <a:defRPr/>
            </a:pPr>
            <a:r>
              <a:rPr lang="ja-JP" altLang="en-US" dirty="0" smtClean="0"/>
              <a:t>サーバにアクセスできないと何もできない</a:t>
            </a:r>
            <a:endParaRPr lang="en-US" altLang="ja-JP" dirty="0" smtClean="0"/>
          </a:p>
          <a:p>
            <a:pPr marL="971550" lvl="1" indent="-571500">
              <a:defRPr/>
            </a:pPr>
            <a:r>
              <a:rPr lang="ja-JP" altLang="en-US" dirty="0" smtClean="0"/>
              <a:t>サーバにはある程度のスペックが必要</a:t>
            </a:r>
            <a:endParaRPr lang="en-US" altLang="ja-JP" sz="9600" dirty="0" smtClean="0"/>
          </a:p>
          <a:p>
            <a:pPr marL="971550" lvl="1" indent="-571500">
              <a:defRPr/>
            </a:pPr>
            <a:endParaRPr lang="en-US" altLang="ja-JP" dirty="0" smtClean="0"/>
          </a:p>
          <a:p>
            <a:pPr marL="571500" indent="-571500">
              <a:defRPr/>
            </a:pPr>
            <a:r>
              <a:rPr lang="ja-JP" altLang="en-US" sz="2800" dirty="0" smtClean="0"/>
              <a:t>サーバ･クライアント間の通信プロトコル</a:t>
            </a:r>
            <a:r>
              <a:rPr lang="en-US" altLang="ja-JP" sz="2800" dirty="0" smtClean="0"/>
              <a:t>(</a:t>
            </a:r>
            <a:r>
              <a:rPr lang="ja-JP" altLang="en-US" sz="2800" dirty="0" smtClean="0"/>
              <a:t>第 </a:t>
            </a:r>
            <a:r>
              <a:rPr lang="en-US" altLang="ja-JP" sz="2800" dirty="0" smtClean="0"/>
              <a:t>4 </a:t>
            </a:r>
            <a:r>
              <a:rPr lang="ja-JP" altLang="en-US" sz="2800" dirty="0" smtClean="0"/>
              <a:t>回参照</a:t>
            </a:r>
            <a:r>
              <a:rPr lang="en-US" altLang="ja-JP" sz="2800" dirty="0" smtClean="0"/>
              <a:t>)</a:t>
            </a:r>
            <a:r>
              <a:rPr lang="ja-JP" altLang="en-US" sz="2800" dirty="0" smtClean="0"/>
              <a:t>が必要</a:t>
            </a:r>
          </a:p>
          <a:p>
            <a:pPr marL="571500" indent="-571500">
              <a:defRPr/>
            </a:pPr>
            <a:endParaRPr lang="ja-JP" altLang="en-US" sz="2800" dirty="0" smtClean="0"/>
          </a:p>
          <a:p>
            <a:pPr marL="571500" indent="-571500">
              <a:defRPr/>
            </a:pPr>
            <a:endParaRPr lang="ja-JP" altLang="en-US" sz="2800" dirty="0" smtClean="0"/>
          </a:p>
          <a:p>
            <a:endParaRPr kumimoji="1" lang="ja-JP" altLang="en-US" sz="2800" dirty="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 4"/>
          <p:cNvSpPr>
            <a:spLocks noGrp="1"/>
          </p:cNvSpPr>
          <p:nvPr>
            <p:ph type="sldNum" sz="quarter" idx="12"/>
          </p:nvPr>
        </p:nvSpPr>
        <p:spPr>
          <a:xfrm>
            <a:off x="6588224" y="6572374"/>
            <a:ext cx="2133600" cy="365125"/>
          </a:xfrm>
        </p:spPr>
        <p:txBody>
          <a:bodyPr/>
          <a:lstStyle/>
          <a:p>
            <a:fld id="{3D0CEBE4-5221-444E-AA55-EBCDA6368F00}" type="slidenum">
              <a:rPr kumimoji="1" lang="ja-JP" altLang="en-US" smtClean="0"/>
              <a:pPr/>
              <a:t>7</a:t>
            </a:fld>
            <a:endParaRPr kumimoji="1" lang="ja-JP" altLang="en-US"/>
          </a:p>
        </p:txBody>
      </p:sp>
      <p:grpSp>
        <p:nvGrpSpPr>
          <p:cNvPr id="11" name="グループ化 10"/>
          <p:cNvGrpSpPr/>
          <p:nvPr/>
        </p:nvGrpSpPr>
        <p:grpSpPr>
          <a:xfrm>
            <a:off x="502568" y="5373216"/>
            <a:ext cx="8316416" cy="1440160"/>
            <a:chOff x="467544" y="4221088"/>
            <a:chExt cx="8316416" cy="1440160"/>
          </a:xfrm>
        </p:grpSpPr>
        <p:sp>
          <p:nvSpPr>
            <p:cNvPr id="9" name="正方形/長方形 8"/>
            <p:cNvSpPr/>
            <p:nvPr/>
          </p:nvSpPr>
          <p:spPr>
            <a:xfrm>
              <a:off x="467544" y="4221088"/>
              <a:ext cx="831641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0" name="テキスト ボックス 9"/>
            <p:cNvSpPr txBox="1"/>
            <p:nvPr/>
          </p:nvSpPr>
          <p:spPr>
            <a:xfrm>
              <a:off x="1619672" y="4293096"/>
              <a:ext cx="6269665" cy="1354217"/>
            </a:xfrm>
            <a:prstGeom prst="rect">
              <a:avLst/>
            </a:prstGeom>
            <a:noFill/>
          </p:spPr>
          <p:txBody>
            <a:bodyPr wrap="none" rtlCol="0">
              <a:spAutoFit/>
            </a:bodyPr>
            <a:lstStyle/>
            <a:p>
              <a:r>
                <a:rPr lang="ja-JP" altLang="en-US" sz="3200" dirty="0" smtClean="0">
                  <a:solidFill>
                    <a:srgbClr val="FFFF00"/>
                  </a:solidFill>
                </a:rPr>
                <a:t>　　　　</a:t>
              </a:r>
              <a:r>
                <a:rPr lang="en-US" altLang="ja-JP" sz="3200" dirty="0" smtClean="0">
                  <a:solidFill>
                    <a:srgbClr val="FFFF00"/>
                  </a:solidFill>
                </a:rPr>
                <a:t>X  Window System </a:t>
              </a:r>
              <a:r>
                <a:rPr lang="ja-JP" altLang="en-US" sz="3200" dirty="0" smtClean="0"/>
                <a:t>も</a:t>
              </a:r>
              <a:r>
                <a:rPr lang="en-US" altLang="ja-JP" sz="3200" dirty="0" smtClean="0"/>
                <a:t/>
              </a:r>
              <a:br>
                <a:rPr lang="en-US" altLang="ja-JP" sz="3200" dirty="0" smtClean="0"/>
              </a:br>
              <a:r>
                <a:rPr lang="ja-JP" altLang="en-US" sz="3200" dirty="0" smtClean="0"/>
                <a:t>サーバ・クライアントシステムを採用</a:t>
              </a:r>
            </a:p>
            <a:p>
              <a:endParaRPr kumimoji="1"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X Window System</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solidFill>
                <a:schemeClr val="tx1"/>
              </a:solidFill>
            </a:endParaRPr>
          </a:p>
        </p:txBody>
      </p:sp>
      <p:sp>
        <p:nvSpPr>
          <p:cNvPr id="4" name="スライド番号プレースホルダ 3"/>
          <p:cNvSpPr>
            <a:spLocks noGrp="1"/>
          </p:cNvSpPr>
          <p:nvPr>
            <p:ph type="sldNum" sz="quarter" idx="12"/>
          </p:nvPr>
        </p:nvSpPr>
        <p:spPr/>
        <p:txBody>
          <a:bodyPr/>
          <a:lstStyle/>
          <a:p>
            <a:fld id="{3D0CEBE4-5221-444E-AA55-EBCDA6368F00}"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9574" y="1008112"/>
            <a:ext cx="9144000" cy="12687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2800" dirty="0" smtClean="0">
                <a:solidFill>
                  <a:schemeClr val="bg1"/>
                </a:solidFill>
                <a:latin typeface="Helvetica"/>
                <a:cs typeface="Helvetica"/>
              </a:rPr>
              <a:t>hoge@joho24:~$  </a:t>
            </a:r>
          </a:p>
        </p:txBody>
      </p:sp>
      <p:sp>
        <p:nvSpPr>
          <p:cNvPr id="2" name="タイトル 1"/>
          <p:cNvSpPr>
            <a:spLocks noGrp="1"/>
          </p:cNvSpPr>
          <p:nvPr>
            <p:ph type="title"/>
          </p:nvPr>
        </p:nvSpPr>
        <p:spPr>
          <a:xfrm>
            <a:off x="457200" y="-27384"/>
            <a:ext cx="8229600" cy="1143000"/>
          </a:xfrm>
        </p:spPr>
        <p:txBody>
          <a:bodyPr>
            <a:normAutofit/>
          </a:bodyPr>
          <a:lstStyle/>
          <a:p>
            <a:r>
              <a:rPr lang="en-US" altLang="ja-JP" dirty="0" smtClean="0"/>
              <a:t>X Window System </a:t>
            </a:r>
            <a:r>
              <a:rPr lang="ja-JP" altLang="en-US" dirty="0" smtClean="0"/>
              <a:t>の</a:t>
            </a:r>
            <a:r>
              <a:rPr lang="ja-JP" altLang="en-US" dirty="0" smtClean="0"/>
              <a:t>イメージ例</a:t>
            </a:r>
            <a:endParaRPr kumimoji="1" lang="ja-JP" altLang="en-US" dirty="0"/>
          </a:p>
        </p:txBody>
      </p:sp>
      <p:cxnSp>
        <p:nvCxnSpPr>
          <p:cNvPr id="8" name="直線コネクタ 7"/>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 8"/>
          <p:cNvSpPr>
            <a:spLocks noGrp="1"/>
          </p:cNvSpPr>
          <p:nvPr>
            <p:ph type="sldNum" sz="quarter" idx="12"/>
          </p:nvPr>
        </p:nvSpPr>
        <p:spPr/>
        <p:txBody>
          <a:bodyPr/>
          <a:lstStyle/>
          <a:p>
            <a:fld id="{3D0CEBE4-5221-444E-AA55-EBCDA6368F00}" type="slidenum">
              <a:rPr kumimoji="1" lang="ja-JP" altLang="en-US" smtClean="0"/>
              <a:pPr/>
              <a:t>9</a:t>
            </a:fld>
            <a:endParaRPr kumimoji="1" lang="ja-JP" altLang="en-US"/>
          </a:p>
        </p:txBody>
      </p:sp>
      <p:pic>
        <p:nvPicPr>
          <p:cNvPr id="1028" name="Picture 4" descr="C:\Users\seigi\AppData\Dropbox\y2015\0626\screenshot_x_kair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120" y="2564904"/>
            <a:ext cx="5238156" cy="4190525"/>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9"/>
          <p:cNvSpPr>
            <a:spLocks noGrp="1"/>
          </p:cNvSpPr>
          <p:nvPr>
            <p:ph idx="1"/>
          </p:nvPr>
        </p:nvSpPr>
        <p:spPr/>
        <p:txBody>
          <a:bodyPr/>
          <a:lstStyle/>
          <a:p>
            <a:endParaRPr kumimoji="1" lang="ja-JP" altLang="en-US" dirty="0"/>
          </a:p>
        </p:txBody>
      </p:sp>
      <p:sp>
        <p:nvSpPr>
          <p:cNvPr id="12" name="テキスト ボックス 11"/>
          <p:cNvSpPr txBox="1"/>
          <p:nvPr/>
        </p:nvSpPr>
        <p:spPr>
          <a:xfrm>
            <a:off x="2915816" y="1023119"/>
            <a:ext cx="936475" cy="461665"/>
          </a:xfrm>
          <a:prstGeom prst="rect">
            <a:avLst/>
          </a:prstGeom>
          <a:noFill/>
        </p:spPr>
        <p:txBody>
          <a:bodyPr wrap="none" rtlCol="0">
            <a:spAutoFit/>
          </a:bodyPr>
          <a:lstStyle/>
          <a:p>
            <a:r>
              <a:rPr kumimoji="1" lang="en-US" altLang="ja-JP" sz="2400" dirty="0" err="1" smtClean="0">
                <a:solidFill>
                  <a:srgbClr val="FFFF00"/>
                </a:solidFill>
                <a:latin typeface="Helvetica" panose="020B0604020202020204" pitchFamily="34" charset="0"/>
                <a:cs typeface="Helvetica" panose="020B0604020202020204" pitchFamily="34" charset="0"/>
              </a:rPr>
              <a:t>startx</a:t>
            </a:r>
            <a:endParaRPr kumimoji="1" lang="ja-JP" altLang="en-US" sz="2400" dirty="0">
              <a:solidFill>
                <a:srgbClr val="FFFF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404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1436</Words>
  <Application>Microsoft Office PowerPoint</Application>
  <PresentationFormat>画面に合わせる (4:3)</PresentationFormat>
  <Paragraphs>226</Paragraphs>
  <Slides>19</Slides>
  <Notes>13</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サーバ・クライアントシステムと X Window System</vt:lpstr>
      <vt:lpstr>サーバ・クライアントシステム</vt:lpstr>
      <vt:lpstr>サーバ・クライアントシステムとは</vt:lpstr>
      <vt:lpstr>サーバ・クライアントシステムの例: Web コンテンツの閲覧</vt:lpstr>
      <vt:lpstr>サーバ</vt:lpstr>
      <vt:lpstr>クライアント</vt:lpstr>
      <vt:lpstr>サーバ・クライアントシステムの特徴</vt:lpstr>
      <vt:lpstr>X Window System</vt:lpstr>
      <vt:lpstr>X Window System のイメージ例</vt:lpstr>
      <vt:lpstr>X Window System (XあるいはX11)とは</vt:lpstr>
      <vt:lpstr>Xサーバ・Xクライアントの動作例: iceweasel の起動</vt:lpstr>
      <vt:lpstr>X の特徴</vt:lpstr>
      <vt:lpstr>様々な X クライアント</vt:lpstr>
      <vt:lpstr>ネットワーク透過性</vt:lpstr>
      <vt:lpstr>ポリシーフリー</vt:lpstr>
      <vt:lpstr>いろいろな OS で動く X</vt:lpstr>
      <vt:lpstr>まとめ</vt:lpstr>
      <vt:lpstr>本日の実習</vt:lpstr>
      <vt:lpstr>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サーバ・クライアントシステムと X Window System</dc:title>
  <dc:creator>SEIGI</dc:creator>
  <cp:lastModifiedBy>seigi</cp:lastModifiedBy>
  <cp:revision>79</cp:revision>
  <dcterms:created xsi:type="dcterms:W3CDTF">2012-07-05T21:42:20Z</dcterms:created>
  <dcterms:modified xsi:type="dcterms:W3CDTF">2015-06-19T07:15:54Z</dcterms:modified>
</cp:coreProperties>
</file>