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9"/>
  </p:notesMasterIdLst>
  <p:sldIdLst>
    <p:sldId id="256" r:id="rId4"/>
    <p:sldId id="266" r:id="rId5"/>
    <p:sldId id="280" r:id="rId6"/>
    <p:sldId id="275" r:id="rId7"/>
    <p:sldId id="276" r:id="rId8"/>
    <p:sldId id="277" r:id="rId9"/>
    <p:sldId id="286" r:id="rId10"/>
    <p:sldId id="267" r:id="rId11"/>
    <p:sldId id="284" r:id="rId12"/>
    <p:sldId id="268" r:id="rId13"/>
    <p:sldId id="269" r:id="rId14"/>
    <p:sldId id="282" r:id="rId15"/>
    <p:sldId id="281" r:id="rId16"/>
    <p:sldId id="274" r:id="rId17"/>
    <p:sldId id="283" r:id="rId1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497" autoAdjust="0"/>
  </p:normalViewPr>
  <p:slideViewPr>
    <p:cSldViewPr>
      <p:cViewPr varScale="1">
        <p:scale>
          <a:sx n="41" d="100"/>
          <a:sy n="41" d="100"/>
        </p:scale>
        <p:origin x="-221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9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1A2E15-1A2D-46F0-9442-03CFCD4D32AC}" type="datetimeFigureOut">
              <a:rPr kumimoji="1" lang="ja-JP" altLang="en-US" smtClean="0"/>
              <a:pPr/>
              <a:t>2018/4/5</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CE2D2C-46AA-4FE7-9BBC-29184F9E5C06}"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68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a:t>
            </a:r>
            <a:r>
              <a:rPr lang="en-US" altLang="ja-JP" smtClean="0"/>
              <a:t>Bush </a:t>
            </a:r>
            <a:r>
              <a:rPr lang="ja-JP" altLang="en-US" smtClean="0"/>
              <a:t>の話にとらわれ過ぎている</a:t>
            </a:r>
            <a:endParaRPr lang="en-US" altLang="ja-JP" smtClean="0"/>
          </a:p>
          <a:p>
            <a:r>
              <a:rPr lang="ja-JP" altLang="en-US" smtClean="0"/>
              <a:t>・情報化が重要な時代から、情報化された知見から新たな知見を生み出すかが、問題</a:t>
            </a:r>
            <a:endParaRPr lang="en-US" altLang="ja-JP" smtClean="0"/>
          </a:p>
          <a:p>
            <a:r>
              <a:rPr lang="ja-JP" altLang="en-US" smtClean="0"/>
              <a:t>・この後の資料では情報の集積からそれを用いた知見の生産につなげる筋書きに変える（</a:t>
            </a:r>
            <a:r>
              <a:rPr lang="en-US" altLang="ja-JP" smtClean="0"/>
              <a:t>2017</a:t>
            </a:r>
            <a:r>
              <a:rPr lang="ja-JP" altLang="en-US" smtClean="0"/>
              <a:t>年度に向けた課題）</a:t>
            </a:r>
            <a:endParaRPr lang="en-US" altLang="ja-JP" smtClean="0"/>
          </a:p>
          <a:p>
            <a:endParaRPr lang="en-US" altLang="ja-JP" smtClean="0"/>
          </a:p>
        </p:txBody>
      </p:sp>
      <p:sp>
        <p:nvSpPr>
          <p:cNvPr id="7680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BC5E10-0709-40DD-B209-1586C1B8DE91}" type="slidenum">
              <a:rPr lang="ja-JP" altLang="en-US">
                <a:solidFill>
                  <a:prstClr val="black"/>
                </a:solidFill>
              </a:rPr>
              <a:pPr/>
              <a:t>3</a:t>
            </a:fld>
            <a:endParaRPr lang="ja-JP"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98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・「知見の集積」の最近の具体例は他にないか？資料チェックの際に皆に聞いてみる</a:t>
            </a:r>
            <a:endParaRPr lang="en-US" altLang="ja-JP" smtClean="0"/>
          </a:p>
          <a:p>
            <a:r>
              <a:rPr lang="ja-JP" altLang="en-US" smtClean="0"/>
              <a:t>・情報爆発プロジェクトにもどした方がよいかもしれない。ここでは各分野での情報化の取り組みの例を挙げることが必要。</a:t>
            </a:r>
          </a:p>
        </p:txBody>
      </p:sp>
      <p:sp>
        <p:nvSpPr>
          <p:cNvPr id="7987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8704A0-7DFE-4A4F-BB42-99062A63FFAF}" type="slidenum">
              <a:rPr lang="ja-JP" altLang="en-US">
                <a:solidFill>
                  <a:prstClr val="black"/>
                </a:solidFill>
              </a:rPr>
              <a:pPr/>
              <a:t>5</a:t>
            </a:fld>
            <a:endParaRPr lang="ja-JP"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08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smtClean="0"/>
              <a:t>・「知見の集積」の最近の具体例は他にないか？資料チェックの際に皆に聞いてみる</a:t>
            </a:r>
            <a:endParaRPr lang="en-US" altLang="ja-JP" dirty="0" smtClean="0"/>
          </a:p>
          <a:p>
            <a:r>
              <a:rPr lang="ja-JP" altLang="en-US" dirty="0" smtClean="0"/>
              <a:t>・情報爆発プロジェクトにもどした方がよいかもしれない。ここでは各分野での情報化の取り組みの例を挙げることが必要</a:t>
            </a:r>
            <a:r>
              <a:rPr lang="ja-JP" altLang="en-US" dirty="0" smtClean="0"/>
              <a:t>。</a:t>
            </a:r>
            <a:endParaRPr lang="en-US" altLang="ja-JP" dirty="0" smtClean="0"/>
          </a:p>
          <a:p>
            <a:endParaRPr lang="en-US" altLang="ja-JP" dirty="0" smtClean="0"/>
          </a:p>
          <a:p>
            <a:r>
              <a:rPr lang="ja-JP" altLang="en-US" dirty="0" smtClean="0"/>
              <a:t>・「知の生産者にとって都合のよい引き出しの形」とは具体的に何か？の説明が必要、「たとえば</a:t>
            </a:r>
            <a:r>
              <a:rPr lang="en-US" altLang="ja-JP" dirty="0" smtClean="0"/>
              <a:t>…</a:t>
            </a:r>
            <a:r>
              <a:rPr lang="ja-JP" altLang="en-US" dirty="0" smtClean="0"/>
              <a:t>の場合」のように</a:t>
            </a:r>
            <a:endParaRPr lang="en-US" altLang="ja-JP" dirty="0" smtClean="0"/>
          </a:p>
          <a:p>
            <a:endParaRPr lang="en-US" altLang="ja-JP" dirty="0" smtClean="0"/>
          </a:p>
          <a:p>
            <a:r>
              <a:rPr lang="ja-JP" altLang="en-US" dirty="0" smtClean="0"/>
              <a:t>　・教科書とか例にできないか</a:t>
            </a:r>
            <a:endParaRPr lang="en-US" altLang="ja-JP" dirty="0" smtClean="0"/>
          </a:p>
          <a:p>
            <a:r>
              <a:rPr lang="ja-JP" altLang="en-US" dirty="0" smtClean="0"/>
              <a:t>　・モデルの話とつなげることは一旦脇において、前半部分で話を閉じるための次のページを作る</a:t>
            </a:r>
            <a:endParaRPr lang="en-US" altLang="ja-JP" dirty="0" smtClean="0"/>
          </a:p>
          <a:p>
            <a:endParaRPr lang="en-US" altLang="ja-JP" dirty="0" smtClean="0"/>
          </a:p>
          <a:p>
            <a:r>
              <a:rPr lang="ja-JP" altLang="en-US" dirty="0" smtClean="0"/>
              <a:t>・仮想的な問題を考える</a:t>
            </a:r>
            <a:endParaRPr lang="en-US" altLang="ja-JP" dirty="0" smtClean="0"/>
          </a:p>
          <a:p>
            <a:r>
              <a:rPr lang="ja-JP" altLang="en-US" dirty="0" smtClean="0"/>
              <a:t>　・たとえばとある分野（力学とか）の知識を整理する場合、どうするか</a:t>
            </a:r>
            <a:endParaRPr lang="en-US" altLang="ja-JP" dirty="0" smtClean="0"/>
          </a:p>
          <a:p>
            <a:r>
              <a:rPr lang="ja-JP" altLang="en-US" dirty="0" smtClean="0"/>
              <a:t>　・人によって（本によって）整理の仕方は違う、それは個々人の理解の仕方に依存するから</a:t>
            </a:r>
            <a:endParaRPr lang="en-US" altLang="ja-JP" dirty="0" smtClean="0"/>
          </a:p>
          <a:p>
            <a:r>
              <a:rPr lang="ja-JP" altLang="en-US" dirty="0" smtClean="0"/>
              <a:t>　・なので知識の整理の仕方、引き出しの形は個々に考える必要がある</a:t>
            </a:r>
            <a:endParaRPr lang="en-US" altLang="ja-JP" dirty="0" smtClean="0"/>
          </a:p>
          <a:p>
            <a:endParaRPr lang="en-US" altLang="ja-JP" dirty="0" smtClean="0"/>
          </a:p>
          <a:p>
            <a:r>
              <a:rPr lang="ja-JP" altLang="en-US" dirty="0" smtClean="0"/>
              <a:t>・たとえば力学と解析力学、量子力学</a:t>
            </a:r>
            <a:endParaRPr lang="ja-JP" altLang="en-US" dirty="0" smtClean="0"/>
          </a:p>
        </p:txBody>
      </p:sp>
      <p:sp>
        <p:nvSpPr>
          <p:cNvPr id="8090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1CF76F-2FEF-4C0C-8F89-B1A99BE0098D}" type="slidenum">
              <a:rPr lang="ja-JP" altLang="en-US">
                <a:solidFill>
                  <a:prstClr val="black"/>
                </a:solidFill>
              </a:rPr>
              <a:pPr/>
              <a:t>6</a:t>
            </a:fld>
            <a:endParaRPr lang="ja-JP"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このスライドは図だけにする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solidFill>
                  <a:prstClr val="black"/>
                </a:solidFill>
              </a:rPr>
              <a:pPr>
                <a:defRPr/>
              </a:pPr>
              <a:t>8</a:t>
            </a:fld>
            <a:endParaRPr lang="ja-JP"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以後のスライドはモデルを例にした話に変更、</a:t>
            </a:r>
            <a:r>
              <a:rPr kumimoji="1" lang="en-US" altLang="ja-JP" dirty="0" smtClean="0"/>
              <a:t>Bush </a:t>
            </a:r>
            <a:r>
              <a:rPr kumimoji="1" lang="ja-JP" altLang="en-US" dirty="0" smtClean="0"/>
              <a:t>の話は最終回に回す（</a:t>
            </a:r>
            <a:r>
              <a:rPr kumimoji="1" lang="en-US" altLang="ja-JP" dirty="0" smtClean="0"/>
              <a:t>4/12</a:t>
            </a:r>
            <a:r>
              <a:rPr kumimoji="1" lang="ja-JP" altLang="en-US" dirty="0" smtClean="0"/>
              <a:t>）</a:t>
            </a:r>
            <a:endParaRPr kumimoji="1" lang="en-US" altLang="ja-JP" dirty="0" smtClean="0"/>
          </a:p>
          <a:p>
            <a:r>
              <a:rPr kumimoji="1" lang="ja-JP" altLang="en-US" dirty="0" smtClean="0"/>
              <a:t>ここでは数値モデルとは何か（計算機上で大気の流れ、状態を計算するもの）の説明を行う</a:t>
            </a:r>
            <a:endParaRPr kumimoji="1" lang="en-US" altLang="ja-JP" dirty="0" smtClean="0"/>
          </a:p>
          <a:p>
            <a:r>
              <a:rPr kumimoji="1" lang="ja-JP" altLang="en-US" dirty="0" smtClean="0"/>
              <a:t>図としては結果の図を載せる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solidFill>
                  <a:prstClr val="black"/>
                </a:solidFill>
              </a:rPr>
              <a:pPr>
                <a:defRPr/>
              </a:pPr>
              <a:t>10</a:t>
            </a:fld>
            <a:endParaRPr lang="ja-JP"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19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smtClean="0"/>
              <a:t>・</a:t>
            </a:r>
            <a:r>
              <a:rPr lang="en-US" altLang="ja-JP" dirty="0" smtClean="0"/>
              <a:t>Bush </a:t>
            </a:r>
            <a:r>
              <a:rPr lang="ja-JP" altLang="en-US" dirty="0" smtClean="0"/>
              <a:t>の話にとらわれ過ぎている</a:t>
            </a:r>
            <a:endParaRPr lang="en-US" altLang="ja-JP" dirty="0" smtClean="0"/>
          </a:p>
          <a:p>
            <a:r>
              <a:rPr lang="ja-JP" altLang="en-US" dirty="0" smtClean="0"/>
              <a:t>・情報化が重要な時代から、情報化された知見から新たな知見を生み出すかが、問題</a:t>
            </a:r>
            <a:endParaRPr lang="en-US" altLang="ja-JP" dirty="0" smtClean="0"/>
          </a:p>
          <a:p>
            <a:r>
              <a:rPr lang="ja-JP" altLang="en-US" dirty="0" smtClean="0"/>
              <a:t>・この後の資料では情報の集積からそれを用いた知見の生産につなげる筋書きに変える（</a:t>
            </a:r>
            <a:r>
              <a:rPr lang="en-US" altLang="ja-JP" dirty="0" smtClean="0"/>
              <a:t>2017</a:t>
            </a:r>
            <a:r>
              <a:rPr lang="ja-JP" altLang="en-US" dirty="0" smtClean="0"/>
              <a:t>年度に向けた課題）</a:t>
            </a:r>
            <a:endParaRPr lang="en-US" altLang="ja-JP" dirty="0" smtClean="0"/>
          </a:p>
          <a:p>
            <a:endParaRPr lang="en-US" altLang="ja-JP" dirty="0" smtClean="0"/>
          </a:p>
          <a:p>
            <a:r>
              <a:rPr lang="en-US" altLang="ja-JP" dirty="0" smtClean="0"/>
              <a:t>2016/04/2</a:t>
            </a:r>
          </a:p>
          <a:p>
            <a:r>
              <a:rPr lang="ja-JP" altLang="en-US" dirty="0" smtClean="0"/>
              <a:t>まとめのページにする。</a:t>
            </a:r>
            <a:endParaRPr lang="en-US" altLang="ja-JP" dirty="0" smtClean="0"/>
          </a:p>
          <a:p>
            <a:r>
              <a:rPr lang="ja-JP" altLang="en-US" dirty="0" smtClean="0"/>
              <a:t>・情報の整理は自分達で行わないといけない（これは結構難しい）</a:t>
            </a:r>
            <a:endParaRPr lang="en-US" altLang="ja-JP" dirty="0" smtClean="0"/>
          </a:p>
          <a:p>
            <a:r>
              <a:rPr lang="ja-JP" altLang="en-US" dirty="0" smtClean="0"/>
              <a:t>・なので若者に期待したい。</a:t>
            </a:r>
            <a:endParaRPr lang="en-US" altLang="ja-JP" dirty="0" smtClean="0"/>
          </a:p>
          <a:p>
            <a:endParaRPr lang="en-US" altLang="ja-JP" dirty="0" smtClean="0"/>
          </a:p>
        </p:txBody>
      </p:sp>
      <p:sp>
        <p:nvSpPr>
          <p:cNvPr id="8192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0DA270-A1D4-4014-9B33-86B5691C0857}" type="slidenum">
              <a:rPr lang="ja-JP" altLang="en-US">
                <a:solidFill>
                  <a:prstClr val="black"/>
                </a:solidFill>
              </a:rPr>
              <a:pPr/>
              <a:t>12</a:t>
            </a:fld>
            <a:endParaRPr lang="ja-JP"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88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7885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C9928F-CAF8-4DCD-9B09-AC4B552DD9AD}" type="slidenum">
              <a:rPr lang="ja-JP" altLang="en-US">
                <a:solidFill>
                  <a:prstClr val="black"/>
                </a:solidFill>
              </a:rPr>
              <a:pPr/>
              <a:t>14</a:t>
            </a:fld>
            <a:endParaRPr lang="ja-JP"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C7C3F0DD-048D-4A6C-A888-85E02AF5AF2B}" type="datetimeFigureOut">
              <a:rPr kumimoji="1" lang="ja-JP" altLang="en-US" smtClean="0"/>
              <a:pPr/>
              <a:t>2018/4/5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4D43FBF-28A1-4948-87A9-1880182751F6}"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7C3F0DD-048D-4A6C-A888-85E02AF5AF2B}" type="datetimeFigureOut">
              <a:rPr kumimoji="1" lang="ja-JP" altLang="en-US" smtClean="0"/>
              <a:pPr/>
              <a:t>2018/4/5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4D43FBF-28A1-4948-87A9-1880182751F6}"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7C3F0DD-048D-4A6C-A888-85E02AF5AF2B}" type="datetimeFigureOut">
              <a:rPr kumimoji="1" lang="ja-JP" altLang="en-US" smtClean="0"/>
              <a:pPr/>
              <a:t>2018/4/5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4D43FBF-28A1-4948-87A9-1880182751F6}" type="slidenum">
              <a:rPr kumimoji="1" lang="ja-JP" altLang="en-US" smtClean="0"/>
              <a:pPr/>
              <a:t>&lt;#&gt;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765E8D-5C23-4480-8B1E-EC0F4AF6AD8E}"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579601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lstStyle>
            <a:lvl1pPr>
              <a:defRPr b="1"/>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457200" y="1196752"/>
            <a:ext cx="8229600" cy="4525963"/>
          </a:xfrm>
        </p:spPr>
        <p:txBody>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E3DF6B-B676-4F71-9B0C-DFF3638EA01E}"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1614478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3AE2D1-F5B1-4FB4-A23B-9866B1B8F690}"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231184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752"/>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19675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4648200" y="119675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2E64E8-2E03-40D6-9225-7DE292CFBAAB}"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113268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073B6C6-EB50-4319-8D00-D8AF8A6FFB2F}"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120617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C1B0894-B97C-43A5-BA60-274CF481CC52}"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1287537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9222637-1F35-44D8-BA06-2470BC7BF614}"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2196319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887DF4-90CF-4C3B-A1CD-1AA464EE27F6}"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2693978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7C3F0DD-048D-4A6C-A888-85E02AF5AF2B}" type="datetimeFigureOut">
              <a:rPr kumimoji="1" lang="ja-JP" altLang="en-US" smtClean="0"/>
              <a:pPr/>
              <a:t>2018/4/5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4D43FBF-28A1-4948-87A9-1880182751F6}" type="slidenum">
              <a:rPr kumimoji="1" lang="ja-JP" altLang="en-US" smtClean="0"/>
              <a:pPr/>
              <a:t>&lt;#&gt;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4A6BB7-6556-4CF2-9CB4-D8729CF4189D}"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47198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B5409-CC30-46C8-9AE1-720DBF15C8E1}"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3521826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D94F80-5576-4742-8ADE-1531E86711A8}"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3452763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7DE6F6-1EDE-4154-8AF5-AD648588E08F}"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p:spPr>
        <p:txBody>
          <a:bodyPr/>
          <a:lstStyle>
            <a:lvl1pPr>
              <a:defRPr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124744"/>
            <a:ext cx="8229600" cy="4525963"/>
          </a:xfrm>
        </p:spPr>
        <p:txBody>
          <a:bodyPr/>
          <a:lstStyle>
            <a:lvl1pPr>
              <a:defRPr sz="2800" b="1">
                <a:solidFill>
                  <a:srgbClr val="000099"/>
                </a:solidFill>
              </a:defRPr>
            </a:lvl1pPr>
            <a:lvl2pPr>
              <a:defRPr sz="2400" b="1">
                <a:latin typeface="+mn-ea"/>
                <a:ea typeface="+mn-ea"/>
              </a:defRPr>
            </a:lvl2pPr>
            <a:lvl3pPr>
              <a:defRPr sz="2000" b="1">
                <a:solidFill>
                  <a:schemeClr val="tx1"/>
                </a:solidFill>
                <a:latin typeface="+mn-ea"/>
                <a:ea typeface="+mn-ea"/>
              </a:defRPr>
            </a:lvl3pPr>
            <a:lvl4pPr>
              <a:defRPr sz="1800" b="1">
                <a:solidFill>
                  <a:schemeClr val="tx1"/>
                </a:solidFill>
                <a:latin typeface="+mn-ea"/>
                <a:ea typeface="+mn-ea"/>
              </a:defRPr>
            </a:lvl4pPr>
            <a:lvl5pPr>
              <a:defRPr sz="1800" b="1">
                <a:solidFill>
                  <a:schemeClr val="tx1"/>
                </a:solidFill>
                <a:latin typeface="+mn-ea"/>
                <a:ea typeface="+mn-ea"/>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1F0171-51F8-49BE-9786-DA63F6C4A64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090524-8B18-4106-A03C-8AF37A672E85}"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p:spPr>
        <p:txBody>
          <a:bodyPr/>
          <a:lstStyle>
            <a:lvl1pPr>
              <a:defRPr b="1"/>
            </a:lvl1p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124744"/>
            <a:ext cx="4038600" cy="4525963"/>
          </a:xfrm>
        </p:spPr>
        <p:txBody>
          <a:bodyPr/>
          <a:lstStyle>
            <a:lvl1pPr>
              <a:defRPr sz="2800" b="1">
                <a:solidFill>
                  <a:srgbClr val="0000CC"/>
                </a:solidFill>
              </a:defRPr>
            </a:lvl1pPr>
            <a:lvl2pPr>
              <a:defRPr sz="2400" b="1"/>
            </a:lvl2pPr>
            <a:lvl3pPr>
              <a:defRPr sz="2000" b="1">
                <a:solidFill>
                  <a:srgbClr val="008000"/>
                </a:solidFill>
              </a:defRPr>
            </a:lvl3pPr>
            <a:lvl4pPr>
              <a:defRPr sz="1800" b="1"/>
            </a:lvl4pPr>
            <a:lvl5pPr>
              <a:defRPr sz="1800" b="1"/>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4648200" y="1124744"/>
            <a:ext cx="4038600" cy="4525963"/>
          </a:xfrm>
        </p:spPr>
        <p:txBody>
          <a:bodyPr/>
          <a:lstStyle>
            <a:lvl1pPr>
              <a:defRPr sz="2800" b="1">
                <a:solidFill>
                  <a:srgbClr val="0000CC"/>
                </a:solidFill>
              </a:defRPr>
            </a:lvl1pPr>
            <a:lvl2pPr>
              <a:defRPr sz="2400" b="1"/>
            </a:lvl2pPr>
            <a:lvl3pPr>
              <a:defRPr sz="2000" b="1">
                <a:solidFill>
                  <a:srgbClr val="008000"/>
                </a:solidFill>
              </a:defRPr>
            </a:lvl3pPr>
            <a:lvl4pPr>
              <a:defRPr sz="1800" b="1"/>
            </a:lvl4pPr>
            <a:lvl5pPr>
              <a:defRPr sz="1800" b="1"/>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D04311-2511-4E5B-9B62-FF9C5BEEEF85}"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C93F100-993E-4FD7-BDDA-D7080C2EC671}"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B36C306-79F4-4D61-811B-73520553F9AB}"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2D164B2-1E8A-4659-981B-EF78F6E3C0EF}"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7C3F0DD-048D-4A6C-A888-85E02AF5AF2B}" type="datetimeFigureOut">
              <a:rPr kumimoji="1" lang="ja-JP" altLang="en-US" smtClean="0"/>
              <a:pPr/>
              <a:t>2018/4/5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4D43FBF-28A1-4948-87A9-1880182751F6}" type="slidenum">
              <a:rPr kumimoji="1" lang="ja-JP" altLang="en-US" smtClean="0"/>
              <a:pPr/>
              <a:t>&lt;#&gt;</a:t>
            </a:fld>
            <a:endParaRPr kumimoji="1"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A31EE8C-0762-41ED-8C1F-089C1C1C9CA8}"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07DDF7-ACA5-4E08-80E9-DD60FC874E24}"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7FB40A-B90C-41A9-B694-8616B5F5A4B8}"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1AB959-351E-43B8-994D-CA9BBA2CAF1E}"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C7C3F0DD-048D-4A6C-A888-85E02AF5AF2B}" type="datetimeFigureOut">
              <a:rPr kumimoji="1" lang="ja-JP" altLang="en-US" smtClean="0"/>
              <a:pPr/>
              <a:t>2018/4/5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4D43FBF-28A1-4948-87A9-1880182751F6}"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C7C3F0DD-048D-4A6C-A888-85E02AF5AF2B}" type="datetimeFigureOut">
              <a:rPr kumimoji="1" lang="ja-JP" altLang="en-US" smtClean="0"/>
              <a:pPr/>
              <a:t>2018/4/5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34D43FBF-28A1-4948-87A9-1880182751F6}"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C7C3F0DD-048D-4A6C-A888-85E02AF5AF2B}" type="datetimeFigureOut">
              <a:rPr kumimoji="1" lang="ja-JP" altLang="en-US" smtClean="0"/>
              <a:pPr/>
              <a:t>2018/4/5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34D43FBF-28A1-4948-87A9-1880182751F6}"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7C3F0DD-048D-4A6C-A888-85E02AF5AF2B}" type="datetimeFigureOut">
              <a:rPr kumimoji="1" lang="ja-JP" altLang="en-US" smtClean="0"/>
              <a:pPr/>
              <a:t>2018/4/5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4D43FBF-28A1-4948-87A9-1880182751F6}"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7C3F0DD-048D-4A6C-A888-85E02AF5AF2B}" type="datetimeFigureOut">
              <a:rPr kumimoji="1" lang="ja-JP" altLang="en-US" smtClean="0"/>
              <a:pPr/>
              <a:t>2018/4/5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4D43FBF-28A1-4948-87A9-1880182751F6}"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7C3F0DD-048D-4A6C-A888-85E02AF5AF2B}" type="datetimeFigureOut">
              <a:rPr kumimoji="1" lang="ja-JP" altLang="en-US" smtClean="0"/>
              <a:pPr/>
              <a:t>2018/4/5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4D43FBF-28A1-4948-87A9-1880182751F6}"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C3F0DD-048D-4A6C-A888-85E02AF5AF2B}" type="datetimeFigureOut">
              <a:rPr kumimoji="1" lang="ja-JP" altLang="en-US" smtClean="0"/>
              <a:pPr/>
              <a:t>2018/4/5</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D43FBF-28A1-4948-87A9-1880182751F6}"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latin typeface="Arial" charset="0"/>
                <a:ea typeface="ＭＳ Ｐゴシック" pitchFamily="50" charset="-128"/>
              </a:defRPr>
            </a:lvl1pPr>
          </a:lstStyle>
          <a:p>
            <a:pPr fontAlgn="base">
              <a:spcAft>
                <a:spcPct val="0"/>
              </a:spcAft>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latin typeface="Arial" charset="0"/>
                <a:ea typeface="ＭＳ Ｐゴシック" pitchFamily="50" charset="-128"/>
              </a:defRPr>
            </a:lvl1pPr>
          </a:lstStyle>
          <a:p>
            <a:pPr fontAlgn="base">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latin typeface="Arial" charset="0"/>
                <a:ea typeface="ＭＳ Ｐゴシック" pitchFamily="50" charset="-128"/>
              </a:defRPr>
            </a:lvl1pPr>
          </a:lstStyle>
          <a:p>
            <a:pPr fontAlgn="base">
              <a:spcAft>
                <a:spcPct val="0"/>
              </a:spcAft>
              <a:defRPr/>
            </a:pPr>
            <a:fld id="{F4484CB4-65F6-4970-B651-5A0453ECA560}" type="slidenum">
              <a:rPr lang="en-US" altLang="ja-JP">
                <a:solidFill>
                  <a:srgbClr val="000000"/>
                </a:solidFill>
              </a:rPr>
              <a:pPr fontAlgn="base">
                <a:spcAft>
                  <a:spcPct val="0"/>
                </a:spcAft>
                <a:defRPr/>
              </a:pPr>
              <a:t>&lt;#&gt;</a:t>
            </a:fld>
            <a:endParaRPr lang="en-US" altLang="ja-JP">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Arial" charset="0"/>
              </a:defRPr>
            </a:lvl1pPr>
          </a:lstStyle>
          <a:p>
            <a:pPr fontAlgn="base">
              <a:spcAft>
                <a:spcPct val="0"/>
              </a:spcAft>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atin typeface="Arial" charset="0"/>
              </a:defRPr>
            </a:lvl1pPr>
          </a:lstStyle>
          <a:p>
            <a:pPr fontAlgn="base">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Arial" charset="0"/>
              </a:defRPr>
            </a:lvl1pPr>
          </a:lstStyle>
          <a:p>
            <a:pPr fontAlgn="base">
              <a:spcAft>
                <a:spcPct val="0"/>
              </a:spcAft>
              <a:defRPr/>
            </a:pPr>
            <a:fld id="{B34FC2FA-461C-4CFC-AEA4-B9AD46645214}" type="slidenum">
              <a:rPr lang="en-US" altLang="ja-JP">
                <a:solidFill>
                  <a:srgbClr val="000000"/>
                </a:solidFill>
              </a:rPr>
              <a:pPr fontAlgn="base">
                <a:spcAft>
                  <a:spcPct val="0"/>
                </a:spcAft>
                <a:defRPr/>
              </a:pPr>
              <a:t>&lt;#&gt;</a:t>
            </a:fld>
            <a:endParaRPr lang="en-US" altLang="ja-JP">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hyperlink" Target="http://journal.systemone.at/spaces/" TargetMode="External"/><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数値気象モデルに関する</a:t>
            </a:r>
            <a:r>
              <a:rPr kumimoji="1" lang="en-US" altLang="ja-JP" dirty="0" smtClean="0"/>
              <a:t/>
            </a:r>
            <a:br>
              <a:rPr kumimoji="1" lang="en-US" altLang="ja-JP" dirty="0" smtClean="0"/>
            </a:br>
            <a:r>
              <a:rPr kumimoji="1" lang="ja-JP" altLang="en-US" dirty="0" smtClean="0"/>
              <a:t>問題点</a:t>
            </a:r>
            <a:endParaRPr kumimoji="1" lang="ja-JP" altLang="en-US" dirty="0"/>
          </a:p>
        </p:txBody>
      </p:sp>
      <p:sp>
        <p:nvSpPr>
          <p:cNvPr id="3" name="コンテンツ プレースホルダ 2"/>
          <p:cNvSpPr>
            <a:spLocks noGrp="1"/>
          </p:cNvSpPr>
          <p:nvPr>
            <p:ph idx="1"/>
          </p:nvPr>
        </p:nvSpPr>
        <p:spPr/>
        <p:txBody>
          <a:bodyPr/>
          <a:lstStyle/>
          <a:p>
            <a:pPr>
              <a:defRPr/>
            </a:pPr>
            <a:r>
              <a:rPr lang="ja-JP" altLang="en-US" b="1" dirty="0" smtClean="0">
                <a:solidFill>
                  <a:srgbClr val="000099"/>
                </a:solidFill>
              </a:rPr>
              <a:t>米国産モデルの流通と独占</a:t>
            </a:r>
            <a:endParaRPr lang="en-US" altLang="ja-JP" b="1" dirty="0" smtClean="0">
              <a:solidFill>
                <a:srgbClr val="000099"/>
              </a:solidFill>
            </a:endParaRPr>
          </a:p>
          <a:p>
            <a:pPr lvl="1">
              <a:defRPr/>
            </a:pPr>
            <a:r>
              <a:rPr lang="en-US" altLang="ja-JP" dirty="0" smtClean="0"/>
              <a:t>WRF, RAMS, ARPS, CCM…</a:t>
            </a:r>
          </a:p>
          <a:p>
            <a:pPr lvl="1">
              <a:defRPr/>
            </a:pPr>
            <a:r>
              <a:rPr lang="ja-JP" altLang="en-US" dirty="0" smtClean="0"/>
              <a:t>「誰か」が作ってくれた数値モデルを使う方が、</a:t>
            </a:r>
            <a:r>
              <a:rPr lang="en-US" altLang="ja-JP" dirty="0" smtClean="0"/>
              <a:t/>
            </a:r>
            <a:br>
              <a:rPr lang="en-US" altLang="ja-JP" dirty="0" smtClean="0"/>
            </a:br>
            <a:r>
              <a:rPr lang="ja-JP" altLang="en-US" dirty="0" smtClean="0"/>
              <a:t>短期的な業績は向上する</a:t>
            </a:r>
            <a:endParaRPr lang="en-US" altLang="ja-JP" dirty="0" smtClean="0"/>
          </a:p>
          <a:p>
            <a:pPr>
              <a:defRPr/>
            </a:pPr>
            <a:r>
              <a:rPr lang="ja-JP" altLang="en-US" b="1" dirty="0" smtClean="0">
                <a:solidFill>
                  <a:srgbClr val="000099"/>
                </a:solidFill>
              </a:rPr>
              <a:t>その結果「知の収奪」ともいえる現象が起こっている</a:t>
            </a:r>
            <a:endParaRPr lang="en-US" altLang="ja-JP" b="1" dirty="0" smtClean="0">
              <a:solidFill>
                <a:srgbClr val="000099"/>
              </a:solidFill>
            </a:endParaRPr>
          </a:p>
          <a:p>
            <a:pPr lvl="1">
              <a:defRPr/>
            </a:pPr>
            <a:r>
              <a:rPr lang="ja-JP" altLang="en-US" dirty="0" smtClean="0"/>
              <a:t>米国産モデルを使った研究の知見は米国産モデルに取り込まれてしまう</a:t>
            </a:r>
            <a:endParaRPr lang="en-US" altLang="ja-JP" dirty="0" smtClean="0"/>
          </a:p>
          <a:p>
            <a:pPr lvl="1">
              <a:defRPr/>
            </a:pPr>
            <a:r>
              <a:rPr lang="ja-JP" altLang="en-US" dirty="0" smtClean="0"/>
              <a:t>日本において自然科学研究を実施することの</a:t>
            </a:r>
            <a:r>
              <a:rPr lang="en-US" altLang="ja-JP" dirty="0" smtClean="0"/>
              <a:t/>
            </a:r>
            <a:br>
              <a:rPr lang="en-US" altLang="ja-JP" dirty="0" smtClean="0"/>
            </a:br>
            <a:r>
              <a:rPr lang="ja-JP" altLang="en-US" dirty="0" smtClean="0"/>
              <a:t>意義が問われかねない</a:t>
            </a:r>
          </a:p>
          <a:p>
            <a:pPr>
              <a:defRPr/>
            </a:pPr>
            <a:endParaRPr lang="en-US" altLang="ja-JP" b="1" dirty="0" smtClean="0">
              <a:solidFill>
                <a:srgbClr val="000099"/>
              </a:solidFill>
            </a:endParaRPr>
          </a:p>
          <a:p>
            <a:pPr marL="342900" lvl="1" indent="-342900">
              <a:buFontTx/>
              <a:buChar char="•"/>
            </a:pPr>
            <a:endParaRPr kumimoji="1" lang="en-US" altLang="ja-JP" b="1" dirty="0" smtClean="0">
              <a:solidFill>
                <a:srgbClr val="000099"/>
              </a:solidFill>
            </a:endParaRPr>
          </a:p>
          <a:p>
            <a:pPr marL="342900" lvl="1" indent="-342900"/>
            <a:endParaRPr kumimoji="1" lang="en-US" altLang="ja-JP" b="1" dirty="0" smtClean="0">
              <a:solidFill>
                <a:srgbClr val="000099"/>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数値モデルを</a:t>
            </a:r>
            <a:r>
              <a:rPr lang="en-US" altLang="ja-JP" dirty="0" smtClean="0"/>
              <a:t/>
            </a:r>
            <a:br>
              <a:rPr lang="en-US" altLang="ja-JP" dirty="0" smtClean="0"/>
            </a:br>
            <a:r>
              <a:rPr lang="ja-JP" altLang="en-US" dirty="0" smtClean="0"/>
              <a:t>どのようにしていくか</a:t>
            </a:r>
            <a:endParaRPr kumimoji="1" lang="ja-JP" altLang="en-US" dirty="0"/>
          </a:p>
        </p:txBody>
      </p:sp>
      <p:sp>
        <p:nvSpPr>
          <p:cNvPr id="3" name="コンテンツ プレースホルダ 2"/>
          <p:cNvSpPr>
            <a:spLocks noGrp="1"/>
          </p:cNvSpPr>
          <p:nvPr>
            <p:ph idx="1"/>
          </p:nvPr>
        </p:nvSpPr>
        <p:spPr/>
        <p:txBody>
          <a:bodyPr/>
          <a:lstStyle/>
          <a:p>
            <a:r>
              <a:rPr kumimoji="1" lang="ja-JP" altLang="en-US" b="1" dirty="0" smtClean="0">
                <a:solidFill>
                  <a:srgbClr val="000099"/>
                </a:solidFill>
              </a:rPr>
              <a:t>「我々の知の集積」としての数値モデルを</a:t>
            </a:r>
            <a:r>
              <a:rPr kumimoji="1" lang="en-US" altLang="ja-JP" b="1" dirty="0" smtClean="0">
                <a:solidFill>
                  <a:srgbClr val="000099"/>
                </a:solidFill>
              </a:rPr>
              <a:t/>
            </a:r>
            <a:br>
              <a:rPr kumimoji="1" lang="en-US" altLang="ja-JP" b="1" dirty="0" smtClean="0">
                <a:solidFill>
                  <a:srgbClr val="000099"/>
                </a:solidFill>
              </a:rPr>
            </a:br>
            <a:r>
              <a:rPr kumimoji="1" lang="ja-JP" altLang="en-US" b="1" dirty="0" smtClean="0">
                <a:solidFill>
                  <a:srgbClr val="000099"/>
                </a:solidFill>
              </a:rPr>
              <a:t>開発・維持していきたい</a:t>
            </a:r>
            <a:endParaRPr kumimoji="1" lang="en-US" altLang="ja-JP" b="1" dirty="0" smtClean="0"/>
          </a:p>
          <a:p>
            <a:pPr lvl="1">
              <a:defRPr/>
            </a:pPr>
            <a:r>
              <a:rPr lang="ja-JP" altLang="en-US" dirty="0" smtClean="0"/>
              <a:t>「共通基盤ライブラリ」の開発の試みもある</a:t>
            </a:r>
            <a:endParaRPr lang="en-US" altLang="ja-JP" dirty="0" smtClean="0"/>
          </a:p>
          <a:p>
            <a:pPr lvl="2">
              <a:defRPr/>
            </a:pPr>
            <a:r>
              <a:rPr lang="ja-JP" altLang="en-US" dirty="0" smtClean="0"/>
              <a:t>理研・気象庁を中心</a:t>
            </a:r>
            <a:r>
              <a:rPr lang="en-US" altLang="ja-JP" dirty="0" smtClean="0"/>
              <a:t>, </a:t>
            </a:r>
            <a:r>
              <a:rPr lang="ja-JP" altLang="en-US" dirty="0" smtClean="0"/>
              <a:t>モデルギャップ問題に対する１つの有効な手段になりえる</a:t>
            </a:r>
            <a:endParaRPr lang="en-US" altLang="ja-JP" dirty="0" smtClean="0"/>
          </a:p>
          <a:p>
            <a:r>
              <a:rPr lang="ja-JP" altLang="en-US" b="1" dirty="0" smtClean="0">
                <a:solidFill>
                  <a:srgbClr val="000099"/>
                </a:solidFill>
              </a:rPr>
              <a:t>課題は開発・維持する人材の不足</a:t>
            </a:r>
            <a:endParaRPr lang="en-US" altLang="ja-JP" b="1" dirty="0" smtClean="0">
              <a:solidFill>
                <a:srgbClr val="000099"/>
              </a:solidFill>
            </a:endParaRPr>
          </a:p>
          <a:p>
            <a:pPr lvl="1"/>
            <a:r>
              <a:rPr lang="ja-JP" altLang="en-US" dirty="0" smtClean="0"/>
              <a:t>「利用者から開発者へ」の流れは弱い</a:t>
            </a:r>
            <a:endParaRPr lang="en-US" altLang="ja-JP" dirty="0" smtClean="0"/>
          </a:p>
          <a:p>
            <a:pPr lvl="1"/>
            <a:r>
              <a:rPr lang="ja-JP" altLang="en-US" dirty="0" smtClean="0"/>
              <a:t>気象学の新たな取り組みができなくなる恐れ</a:t>
            </a:r>
            <a:endParaRPr lang="en-US" altLang="ja-JP" dirty="0" smtClean="0"/>
          </a:p>
          <a:p>
            <a:pPr lvl="2"/>
            <a:r>
              <a:rPr lang="ja-JP" altLang="en-US" dirty="0" smtClean="0"/>
              <a:t>欧米ではモデル開発自体が研究として認知</a:t>
            </a:r>
            <a:endParaRPr kumimoji="1" lang="en-US" altLang="ja-JP" dirty="0" smtClean="0"/>
          </a:p>
          <a:p>
            <a:pPr lvl="1"/>
            <a:endParaRPr kumimoji="1" lang="en-US" altLang="ja-JP"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57200" y="-26988"/>
            <a:ext cx="8229600" cy="1143001"/>
          </a:xfrm>
        </p:spPr>
        <p:txBody>
          <a:bodyPr/>
          <a:lstStyle/>
          <a:p>
            <a:r>
              <a:rPr lang="ja-JP" altLang="en-US" dirty="0" smtClean="0"/>
              <a:t>知の情報化を進めるために</a:t>
            </a:r>
          </a:p>
        </p:txBody>
      </p:sp>
      <p:sp>
        <p:nvSpPr>
          <p:cNvPr id="27651" name="コンテンツ プレースホルダ 3"/>
          <p:cNvSpPr>
            <a:spLocks noGrp="1"/>
          </p:cNvSpPr>
          <p:nvPr>
            <p:ph idx="1"/>
          </p:nvPr>
        </p:nvSpPr>
        <p:spPr>
          <a:xfrm>
            <a:off x="457200" y="1208088"/>
            <a:ext cx="8229600" cy="4524375"/>
          </a:xfrm>
        </p:spPr>
        <p:txBody>
          <a:bodyPr/>
          <a:lstStyle/>
          <a:p>
            <a:pPr>
              <a:defRPr/>
            </a:pPr>
            <a:r>
              <a:rPr lang="ja-JP" altLang="en-US" dirty="0" smtClean="0"/>
              <a:t>我々自身で都合の良い形を見出すことが必要</a:t>
            </a:r>
            <a:endParaRPr lang="en-US" altLang="ja-JP" dirty="0" smtClean="0"/>
          </a:p>
          <a:p>
            <a:pPr lvl="1">
              <a:defRPr/>
            </a:pPr>
            <a:r>
              <a:rPr lang="ja-JP" altLang="en-US" dirty="0" smtClean="0"/>
              <a:t>情報科学の知見が活用できると</a:t>
            </a:r>
            <a:r>
              <a:rPr lang="en-US" altLang="ja-JP" dirty="0" smtClean="0"/>
              <a:t>, </a:t>
            </a:r>
            <a:r>
              <a:rPr lang="ja-JP" altLang="en-US" dirty="0" smtClean="0"/>
              <a:t>よりよい情報化の方法を思いつくことができる（と期待）</a:t>
            </a:r>
            <a:endParaRPr lang="en-US" altLang="ja-JP" dirty="0" smtClean="0"/>
          </a:p>
          <a:p>
            <a:pPr lvl="1">
              <a:defRPr/>
            </a:pPr>
            <a:r>
              <a:rPr lang="ja-JP" altLang="en-US" dirty="0" smtClean="0"/>
              <a:t>情報化された知識から新たな発見が得られるだろう</a:t>
            </a:r>
            <a:r>
              <a:rPr lang="en-US" altLang="ja-JP" dirty="0" smtClean="0"/>
              <a:t/>
            </a:r>
            <a:br>
              <a:rPr lang="en-US" altLang="ja-JP" dirty="0" smtClean="0"/>
            </a:br>
            <a:r>
              <a:rPr lang="ja-JP" altLang="en-US" dirty="0" smtClean="0"/>
              <a:t>（と期待）</a:t>
            </a:r>
          </a:p>
          <a:p>
            <a:pPr lvl="2">
              <a:defRPr/>
            </a:pPr>
            <a:r>
              <a:rPr lang="ja-JP" altLang="en-US" dirty="0" smtClean="0"/>
              <a:t>例：数値気象モデルを用いた新たな問題への挑戦</a:t>
            </a:r>
            <a:endParaRPr lang="en-US" altLang="ja-JP" dirty="0" smtClean="0"/>
          </a:p>
          <a:p>
            <a:pPr lvl="2">
              <a:defRPr/>
            </a:pPr>
            <a:endParaRPr lang="en-US" altLang="ja-JP" dirty="0" smtClean="0"/>
          </a:p>
          <a:p>
            <a:pPr>
              <a:defRPr/>
            </a:pPr>
            <a:r>
              <a:rPr lang="ja-JP" altLang="en-US" dirty="0" smtClean="0"/>
              <a:t>実際には種々の試行錯誤が要る（大変）</a:t>
            </a:r>
            <a:endParaRPr lang="en-US" altLang="ja-JP" dirty="0" smtClean="0"/>
          </a:p>
          <a:p>
            <a:pPr>
              <a:defRPr/>
            </a:pPr>
            <a:r>
              <a:rPr lang="ja-JP" altLang="en-US" dirty="0" smtClean="0"/>
              <a:t>担い手となる若い人材が（勝手に）育つ場が必要</a:t>
            </a:r>
            <a:endParaRPr lang="en-US" altLang="ja-JP" dirty="0" smtClean="0"/>
          </a:p>
          <a:p>
            <a:pPr lvl="1">
              <a:defRPr/>
            </a:pPr>
            <a:endParaRPr lang="en-US" altLang="ja-JP"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p:cNvSpPr>
            <a:spLocks noGrp="1"/>
          </p:cNvSpPr>
          <p:nvPr>
            <p:ph type="title"/>
          </p:nvPr>
        </p:nvSpPr>
        <p:spPr>
          <a:xfrm>
            <a:off x="457200" y="44450"/>
            <a:ext cx="8229600" cy="1081088"/>
          </a:xfrm>
        </p:spPr>
        <p:txBody>
          <a:bodyPr/>
          <a:lstStyle/>
          <a:p>
            <a:r>
              <a:rPr lang="ja-JP" altLang="en-US" smtClean="0"/>
              <a:t>日本の気象モデル開発と課題</a:t>
            </a:r>
          </a:p>
        </p:txBody>
      </p:sp>
      <p:sp>
        <p:nvSpPr>
          <p:cNvPr id="3" name="コンテンツ プレースホルダ 2"/>
          <p:cNvSpPr>
            <a:spLocks noGrp="1"/>
          </p:cNvSpPr>
          <p:nvPr>
            <p:ph idx="1"/>
          </p:nvPr>
        </p:nvSpPr>
        <p:spPr>
          <a:xfrm>
            <a:off x="457200" y="1135063"/>
            <a:ext cx="8229600" cy="4525962"/>
          </a:xfrm>
        </p:spPr>
        <p:txBody>
          <a:bodyPr/>
          <a:lstStyle/>
          <a:p>
            <a:pPr>
              <a:defRPr/>
            </a:pPr>
            <a:r>
              <a:rPr lang="ja-JP" altLang="en-US" dirty="0" smtClean="0"/>
              <a:t>気候</a:t>
            </a:r>
            <a:r>
              <a:rPr lang="ja-JP" altLang="en-US" dirty="0"/>
              <a:t>予測・天気予報のためのシミュレーションモデルの開発は精力的に続けられて</a:t>
            </a:r>
            <a:r>
              <a:rPr lang="ja-JP" altLang="en-US" dirty="0" smtClean="0"/>
              <a:t>いる</a:t>
            </a:r>
            <a:endParaRPr lang="en-US" altLang="ja-JP" dirty="0" smtClean="0"/>
          </a:p>
          <a:p>
            <a:pPr lvl="1">
              <a:defRPr/>
            </a:pPr>
            <a:r>
              <a:rPr lang="ja-JP" altLang="en-US" dirty="0" smtClean="0"/>
              <a:t>「</a:t>
            </a:r>
            <a:r>
              <a:rPr lang="ja-JP" altLang="en-US" dirty="0"/>
              <a:t>共通基盤ライブラリ」の開発の試みもある</a:t>
            </a:r>
            <a:endParaRPr lang="en-US" altLang="ja-JP" dirty="0"/>
          </a:p>
          <a:p>
            <a:pPr lvl="2">
              <a:defRPr/>
            </a:pPr>
            <a:r>
              <a:rPr lang="ja-JP" altLang="en-US" dirty="0"/>
              <a:t>理研・気象庁を中心</a:t>
            </a:r>
            <a:endParaRPr lang="en-US" altLang="ja-JP" dirty="0"/>
          </a:p>
          <a:p>
            <a:pPr lvl="2">
              <a:defRPr/>
            </a:pPr>
            <a:r>
              <a:rPr lang="ja-JP" altLang="en-US" dirty="0"/>
              <a:t>様々な複雑度のモデルの</a:t>
            </a:r>
            <a:r>
              <a:rPr lang="ja-JP" altLang="en-US" dirty="0" smtClean="0"/>
              <a:t>構築</a:t>
            </a:r>
            <a:r>
              <a:rPr lang="en-US" altLang="ja-JP" dirty="0" smtClean="0"/>
              <a:t>, </a:t>
            </a:r>
            <a:r>
              <a:rPr lang="ja-JP" altLang="en-US" dirty="0" smtClean="0"/>
              <a:t>モデル</a:t>
            </a:r>
            <a:r>
              <a:rPr lang="ja-JP" altLang="en-US" dirty="0"/>
              <a:t>・スキーム比較に便利</a:t>
            </a:r>
            <a:endParaRPr lang="en-US" altLang="ja-JP" dirty="0"/>
          </a:p>
          <a:p>
            <a:pPr lvl="2">
              <a:defRPr/>
            </a:pPr>
            <a:r>
              <a:rPr lang="ja-JP" altLang="en-US" dirty="0"/>
              <a:t>モデルギャップ問題に対する１つの有効な手段に</a:t>
            </a:r>
            <a:r>
              <a:rPr lang="ja-JP" altLang="en-US" dirty="0" smtClean="0"/>
              <a:t>なりえる</a:t>
            </a:r>
            <a:endParaRPr lang="en-US" altLang="ja-JP" dirty="0" smtClean="0"/>
          </a:p>
          <a:p>
            <a:pPr lvl="2">
              <a:defRPr/>
            </a:pPr>
            <a:endParaRPr lang="en-US" altLang="ja-JP" dirty="0" smtClean="0"/>
          </a:p>
          <a:p>
            <a:pPr>
              <a:defRPr/>
            </a:pPr>
            <a:r>
              <a:rPr lang="ja-JP" altLang="en-US" dirty="0" smtClean="0"/>
              <a:t>一方で「利用者</a:t>
            </a:r>
            <a:r>
              <a:rPr lang="ja-JP" altLang="en-US" dirty="0"/>
              <a:t>から開発者</a:t>
            </a:r>
            <a:r>
              <a:rPr lang="ja-JP" altLang="en-US" dirty="0" smtClean="0"/>
              <a:t>へ」という流れは弱い</a:t>
            </a:r>
            <a:endParaRPr lang="en-US" altLang="ja-JP" dirty="0" smtClean="0"/>
          </a:p>
          <a:p>
            <a:pPr lvl="1">
              <a:defRPr/>
            </a:pPr>
            <a:r>
              <a:rPr lang="ja-JP" altLang="en-US" dirty="0" smtClean="0"/>
              <a:t>開発者となりうる人材があまり供給されない</a:t>
            </a:r>
            <a:endParaRPr lang="en-US" altLang="ja-JP" dirty="0" smtClean="0"/>
          </a:p>
          <a:p>
            <a:pPr lvl="1">
              <a:defRPr/>
            </a:pPr>
            <a:r>
              <a:rPr lang="ja-JP" altLang="en-US" dirty="0" smtClean="0"/>
              <a:t>欧米ではモデル開発自体が研究として認知</a:t>
            </a:r>
            <a:r>
              <a:rPr lang="en-US" altLang="ja-JP" dirty="0" smtClean="0"/>
              <a:t/>
            </a:r>
            <a:br>
              <a:rPr lang="en-US" altLang="ja-JP" dirty="0" smtClean="0"/>
            </a:br>
            <a:r>
              <a:rPr lang="ja-JP" altLang="en-US" dirty="0" smtClean="0"/>
              <a:t>（</a:t>
            </a:r>
            <a:r>
              <a:rPr lang="en-US" altLang="ja-JP" dirty="0" smtClean="0"/>
              <a:t> FMS,WRF, RAMS, ARPS, CCM…</a:t>
            </a:r>
            <a:r>
              <a:rPr lang="ja-JP" altLang="en-US" dirty="0" smtClean="0"/>
              <a:t>）</a:t>
            </a:r>
            <a:endParaRPr lang="en-US" altLang="ja-JP"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情報化に関する種々の課題</a:t>
            </a:r>
            <a:endParaRPr kumimoji="1" lang="ja-JP" altLang="en-US" dirty="0"/>
          </a:p>
        </p:txBody>
      </p:sp>
      <p:sp>
        <p:nvSpPr>
          <p:cNvPr id="3" name="コンテンツ プレースホルダ 2"/>
          <p:cNvSpPr>
            <a:spLocks noGrp="1"/>
          </p:cNvSpPr>
          <p:nvPr>
            <p:ph idx="1"/>
          </p:nvPr>
        </p:nvSpPr>
        <p:spPr/>
        <p:txBody>
          <a:bodyPr/>
          <a:lstStyle/>
          <a:p>
            <a:pPr eaLnBrk="1" hangingPunct="1">
              <a:lnSpc>
                <a:spcPct val="80000"/>
              </a:lnSpc>
              <a:defRPr/>
            </a:pPr>
            <a:r>
              <a:rPr lang="ja-JP" altLang="en-US" b="1" dirty="0" smtClean="0">
                <a:solidFill>
                  <a:srgbClr val="000099"/>
                </a:solidFill>
              </a:rPr>
              <a:t>他の分野でも独自の数値モデル開発の必要性はある</a:t>
            </a:r>
            <a:endParaRPr lang="en-US" altLang="ja-JP" b="1" dirty="0" smtClean="0">
              <a:solidFill>
                <a:srgbClr val="000099"/>
              </a:solidFill>
            </a:endParaRPr>
          </a:p>
          <a:p>
            <a:pPr lvl="1" eaLnBrk="1" hangingPunct="1">
              <a:lnSpc>
                <a:spcPct val="80000"/>
              </a:lnSpc>
              <a:defRPr/>
            </a:pPr>
            <a:r>
              <a:rPr lang="ja-JP" altLang="en-US" b="1" dirty="0" smtClean="0"/>
              <a:t>情報の利用者から生産者へ</a:t>
            </a:r>
            <a:endParaRPr lang="en-US" altLang="ja-JP" b="1" dirty="0" smtClean="0"/>
          </a:p>
          <a:p>
            <a:pPr eaLnBrk="1" hangingPunct="1">
              <a:lnSpc>
                <a:spcPct val="80000"/>
              </a:lnSpc>
              <a:buNone/>
              <a:defRPr/>
            </a:pPr>
            <a:endParaRPr lang="en-US" altLang="ja-JP" dirty="0" smtClean="0"/>
          </a:p>
          <a:p>
            <a:pPr eaLnBrk="1" hangingPunct="1">
              <a:lnSpc>
                <a:spcPct val="80000"/>
              </a:lnSpc>
              <a:defRPr/>
            </a:pPr>
            <a:r>
              <a:rPr lang="ja-JP" altLang="en-US" b="1" dirty="0" smtClean="0">
                <a:solidFill>
                  <a:srgbClr val="000099"/>
                </a:solidFill>
              </a:rPr>
              <a:t>数値モデルを開発</a:t>
            </a:r>
            <a:r>
              <a:rPr lang="en-US" altLang="ja-JP" b="1" dirty="0" smtClean="0">
                <a:solidFill>
                  <a:srgbClr val="000099"/>
                </a:solidFill>
              </a:rPr>
              <a:t>, </a:t>
            </a:r>
            <a:r>
              <a:rPr lang="ja-JP" altLang="en-US" b="1" dirty="0" smtClean="0">
                <a:solidFill>
                  <a:srgbClr val="000099"/>
                </a:solidFill>
              </a:rPr>
              <a:t>結果を交換するための場</a:t>
            </a:r>
            <a:r>
              <a:rPr lang="en-US" altLang="ja-JP" b="1" dirty="0" smtClean="0">
                <a:solidFill>
                  <a:srgbClr val="000099"/>
                </a:solidFill>
              </a:rPr>
              <a:t/>
            </a:r>
            <a:br>
              <a:rPr lang="en-US" altLang="ja-JP" b="1" dirty="0" smtClean="0">
                <a:solidFill>
                  <a:srgbClr val="000099"/>
                </a:solidFill>
              </a:rPr>
            </a:br>
            <a:r>
              <a:rPr lang="ja-JP" altLang="en-US" b="1" dirty="0" smtClean="0">
                <a:solidFill>
                  <a:srgbClr val="000099"/>
                </a:solidFill>
              </a:rPr>
              <a:t>（プラットホーム）の構築維持</a:t>
            </a:r>
            <a:endParaRPr lang="en-US" altLang="ja-JP" b="1" dirty="0" smtClean="0">
              <a:solidFill>
                <a:srgbClr val="000099"/>
              </a:solidFill>
            </a:endParaRPr>
          </a:p>
          <a:p>
            <a:pPr eaLnBrk="1" hangingPunct="1">
              <a:lnSpc>
                <a:spcPct val="80000"/>
              </a:lnSpc>
              <a:buNone/>
              <a:defRPr/>
            </a:pPr>
            <a:endParaRPr lang="en-US" altLang="ja-JP" dirty="0" smtClean="0"/>
          </a:p>
          <a:p>
            <a:pPr eaLnBrk="1" hangingPunct="1">
              <a:lnSpc>
                <a:spcPct val="80000"/>
              </a:lnSpc>
              <a:defRPr/>
            </a:pPr>
            <a:r>
              <a:rPr lang="ja-JP" altLang="en-US" b="1" dirty="0" smtClean="0">
                <a:solidFill>
                  <a:srgbClr val="000099"/>
                </a:solidFill>
              </a:rPr>
              <a:t>知の集積の仕方</a:t>
            </a:r>
            <a:r>
              <a:rPr lang="en-US" altLang="ja-JP" b="1" dirty="0" smtClean="0">
                <a:solidFill>
                  <a:srgbClr val="000099"/>
                </a:solidFill>
              </a:rPr>
              <a:t>, </a:t>
            </a:r>
            <a:r>
              <a:rPr lang="ja-JP" altLang="en-US" b="1" dirty="0" smtClean="0">
                <a:solidFill>
                  <a:srgbClr val="000099"/>
                </a:solidFill>
              </a:rPr>
              <a:t>公開の仕方の創造</a:t>
            </a:r>
            <a:endParaRPr lang="en-US" altLang="ja-JP" b="1" dirty="0" smtClean="0">
              <a:solidFill>
                <a:srgbClr val="000099"/>
              </a:solidFill>
            </a:endParaRPr>
          </a:p>
          <a:p>
            <a:pPr lvl="1"/>
            <a:r>
              <a:rPr lang="ja-JP" altLang="en-US" b="1" dirty="0" smtClean="0"/>
              <a:t>より良い「</a:t>
            </a:r>
            <a:r>
              <a:rPr kumimoji="1" lang="ja-JP" altLang="en-US" b="1" dirty="0" smtClean="0"/>
              <a:t>知識の引き出し」の形とは？</a:t>
            </a:r>
            <a:endParaRPr kumimoji="1" lang="ja-JP" alt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457200" y="44450"/>
            <a:ext cx="8229600" cy="1143000"/>
          </a:xfrm>
        </p:spPr>
        <p:txBody>
          <a:bodyPr/>
          <a:lstStyle/>
          <a:p>
            <a:r>
              <a:rPr lang="ja-JP" altLang="en-US" dirty="0" smtClean="0"/>
              <a:t>情報実習の先にある高い理想</a:t>
            </a:r>
            <a:r>
              <a:rPr lang="en-US" altLang="ja-JP" dirty="0" smtClean="0"/>
              <a:t/>
            </a:r>
            <a:br>
              <a:rPr lang="en-US" altLang="ja-JP" dirty="0" smtClean="0"/>
            </a:br>
            <a:r>
              <a:rPr lang="ja-JP" altLang="en-US" dirty="0" smtClean="0"/>
              <a:t>（再掲）</a:t>
            </a:r>
          </a:p>
        </p:txBody>
      </p:sp>
      <p:sp>
        <p:nvSpPr>
          <p:cNvPr id="5123" name="コンテンツ プレースホルダ 2"/>
          <p:cNvSpPr>
            <a:spLocks noGrp="1"/>
          </p:cNvSpPr>
          <p:nvPr>
            <p:ph idx="1"/>
          </p:nvPr>
        </p:nvSpPr>
        <p:spPr>
          <a:xfrm>
            <a:off x="457200" y="1196975"/>
            <a:ext cx="8229600" cy="4525963"/>
          </a:xfrm>
        </p:spPr>
        <p:txBody>
          <a:bodyPr/>
          <a:lstStyle/>
          <a:p>
            <a:r>
              <a:rPr lang="ja-JP" altLang="en-US" b="1" dirty="0" smtClean="0">
                <a:solidFill>
                  <a:srgbClr val="000099"/>
                </a:solidFill>
              </a:rPr>
              <a:t>計算機・ネットワークに関する高いスキル</a:t>
            </a:r>
            <a:r>
              <a:rPr lang="en-US" altLang="ja-JP" b="1" dirty="0" smtClean="0">
                <a:solidFill>
                  <a:srgbClr val="000099"/>
                </a:solidFill>
              </a:rPr>
              <a:t/>
            </a:r>
            <a:br>
              <a:rPr lang="en-US" altLang="ja-JP" b="1" dirty="0" smtClean="0">
                <a:solidFill>
                  <a:srgbClr val="000099"/>
                </a:solidFill>
              </a:rPr>
            </a:br>
            <a:r>
              <a:rPr lang="ja-JP" altLang="en-US" b="1" dirty="0" smtClean="0">
                <a:solidFill>
                  <a:srgbClr val="000099"/>
                </a:solidFill>
              </a:rPr>
              <a:t>（技術と倫理）を身につけ</a:t>
            </a:r>
            <a:r>
              <a:rPr lang="en-US" altLang="ja-JP" b="1" dirty="0" smtClean="0">
                <a:solidFill>
                  <a:srgbClr val="000099"/>
                </a:solidFill>
              </a:rPr>
              <a:t>, </a:t>
            </a:r>
            <a:r>
              <a:rPr lang="ja-JP" altLang="en-US" b="1" dirty="0" smtClean="0">
                <a:solidFill>
                  <a:srgbClr val="000099"/>
                </a:solidFill>
              </a:rPr>
              <a:t>情報の発信者へ</a:t>
            </a:r>
            <a:endParaRPr lang="en-US" altLang="ja-JP" b="1" dirty="0" smtClean="0">
              <a:solidFill>
                <a:srgbClr val="000099"/>
              </a:solidFill>
            </a:endParaRPr>
          </a:p>
          <a:p>
            <a:pPr lvl="1"/>
            <a:r>
              <a:rPr lang="ja-JP" altLang="en-US" dirty="0" smtClean="0"/>
              <a:t>各研究室で活躍</a:t>
            </a:r>
            <a:endParaRPr lang="en-US" altLang="ja-JP" dirty="0" smtClean="0"/>
          </a:p>
          <a:p>
            <a:pPr lvl="1"/>
            <a:r>
              <a:rPr lang="ja-JP" altLang="en-US" dirty="0" smtClean="0"/>
              <a:t>企業で</a:t>
            </a:r>
            <a:r>
              <a:rPr lang="en-US" altLang="ja-JP" dirty="0" smtClean="0"/>
              <a:t> / </a:t>
            </a:r>
            <a:r>
              <a:rPr lang="ja-JP" altLang="en-US" dirty="0" smtClean="0"/>
              <a:t>個人事業者として活躍</a:t>
            </a:r>
            <a:endParaRPr lang="en-US" altLang="ja-JP" dirty="0" smtClean="0"/>
          </a:p>
          <a:p>
            <a:pPr lvl="1"/>
            <a:endParaRPr lang="en-US" altLang="ja-JP" dirty="0" smtClean="0"/>
          </a:p>
          <a:p>
            <a:r>
              <a:rPr lang="ja-JP" altLang="en-US" b="1" dirty="0" smtClean="0">
                <a:solidFill>
                  <a:srgbClr val="FF0000"/>
                </a:solidFill>
              </a:rPr>
              <a:t>地球惑星科学の情報化</a:t>
            </a:r>
            <a:r>
              <a:rPr lang="ja-JP" altLang="en-US" b="1" dirty="0" smtClean="0">
                <a:solidFill>
                  <a:srgbClr val="000099"/>
                </a:solidFill>
              </a:rPr>
              <a:t>へ貢献できる人材が（勝手に）生まれる</a:t>
            </a:r>
            <a:endParaRPr lang="en-US" altLang="ja-JP" b="1" dirty="0" smtClean="0">
              <a:solidFill>
                <a:srgbClr val="000099"/>
              </a:solidFill>
            </a:endParaRPr>
          </a:p>
          <a:p>
            <a:pPr lvl="1"/>
            <a:r>
              <a:rPr lang="ja-JP" altLang="en-US" dirty="0" smtClean="0"/>
              <a:t>情報利用者から情報提供者へ，そして科学の</a:t>
            </a:r>
            <a:r>
              <a:rPr lang="en-US" altLang="ja-JP" dirty="0" smtClean="0"/>
              <a:t/>
            </a:r>
            <a:br>
              <a:rPr lang="en-US" altLang="ja-JP" dirty="0" smtClean="0"/>
            </a:br>
            <a:r>
              <a:rPr lang="ja-JP" altLang="en-US" dirty="0" smtClean="0"/>
              <a:t>情報基盤（情報インフラ）のデザイナーへ</a:t>
            </a:r>
            <a:endParaRPr lang="en-US" altLang="ja-JP" dirty="0" smtClean="0"/>
          </a:p>
          <a:p>
            <a:pPr lvl="1"/>
            <a:endParaRPr lang="en-US" altLang="ja-JP" dirty="0" smtClean="0"/>
          </a:p>
          <a:p>
            <a:pPr lvl="1"/>
            <a:endParaRPr lang="en-US" altLang="ja-JP" dirty="0" smtClean="0"/>
          </a:p>
          <a:p>
            <a:pPr lvl="1"/>
            <a:endParaRPr lang="en-US" altLang="ja-JP" dirty="0" smtClean="0"/>
          </a:p>
          <a:p>
            <a:endParaRPr lang="en-US" altLang="ja-JP" dirty="0" smtClean="0"/>
          </a:p>
          <a:p>
            <a:pPr lvl="1"/>
            <a:endParaRPr lang="en-US" altLang="ja-JP" dirty="0" smtClean="0"/>
          </a:p>
          <a:p>
            <a:pPr lvl="1"/>
            <a:endParaRPr lang="en-US" altLang="ja-JP" dirty="0" smtClean="0"/>
          </a:p>
          <a:p>
            <a:pPr lvl="1"/>
            <a:endParaRPr lang="ja-JP" alt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a:xfrm>
            <a:off x="457200" y="-26988"/>
            <a:ext cx="8229600" cy="1143001"/>
          </a:xfrm>
        </p:spPr>
        <p:txBody>
          <a:bodyPr/>
          <a:lstStyle/>
          <a:p>
            <a:r>
              <a:rPr lang="ja-JP" altLang="en-US" smtClean="0"/>
              <a:t>地球惑星科学の情報化とは</a:t>
            </a:r>
          </a:p>
        </p:txBody>
      </p:sp>
      <p:sp>
        <p:nvSpPr>
          <p:cNvPr id="27651" name="コンテンツ プレースホルダ 3"/>
          <p:cNvSpPr>
            <a:spLocks noGrp="1"/>
          </p:cNvSpPr>
          <p:nvPr>
            <p:ph idx="1"/>
          </p:nvPr>
        </p:nvSpPr>
        <p:spPr>
          <a:xfrm>
            <a:off x="457200" y="1125538"/>
            <a:ext cx="8229600" cy="4525962"/>
          </a:xfrm>
        </p:spPr>
        <p:txBody>
          <a:bodyPr/>
          <a:lstStyle/>
          <a:p>
            <a:pPr>
              <a:defRPr/>
            </a:pPr>
            <a:r>
              <a:rPr lang="ja-JP" altLang="en-US" sz="3200" dirty="0" smtClean="0"/>
              <a:t>計算機に地球惑星科学の知識を集積</a:t>
            </a:r>
            <a:r>
              <a:rPr lang="en-US" altLang="ja-JP" sz="3200" dirty="0" smtClean="0"/>
              <a:t>, </a:t>
            </a:r>
            <a:r>
              <a:rPr lang="ja-JP" altLang="en-US" sz="3200" dirty="0" smtClean="0"/>
              <a:t>引き出せるようにする都合のよい形を見出すこと</a:t>
            </a:r>
            <a:endParaRPr lang="en-US" altLang="ja-JP" sz="3200" dirty="0" smtClean="0"/>
          </a:p>
          <a:p>
            <a:pPr lvl="1">
              <a:defRPr/>
            </a:pPr>
            <a:r>
              <a:rPr lang="ja-JP" altLang="en-US" sz="2800" b="0" dirty="0" smtClean="0"/>
              <a:t>計算機に聞くと答えてくれる</a:t>
            </a:r>
            <a:r>
              <a:rPr lang="en-US" altLang="ja-JP" sz="2800" b="0" dirty="0" smtClean="0"/>
              <a:t>, </a:t>
            </a:r>
            <a:r>
              <a:rPr lang="ja-JP" altLang="en-US" sz="2800" b="0" dirty="0" smtClean="0"/>
              <a:t>を実現する</a:t>
            </a:r>
            <a:endParaRPr lang="en-US" altLang="ja-JP" sz="2800" b="0" dirty="0" smtClean="0"/>
          </a:p>
          <a:p>
            <a:pPr lvl="1">
              <a:defRPr/>
            </a:pPr>
            <a:r>
              <a:rPr lang="ja-JP" altLang="en-US" sz="2800" b="0" dirty="0" smtClean="0"/>
              <a:t>知の情報化の一環</a:t>
            </a:r>
          </a:p>
          <a:p>
            <a:pPr>
              <a:defRPr/>
            </a:pPr>
            <a:endParaRPr lang="en-US" altLang="ja-JP" sz="3200" dirty="0" smtClean="0"/>
          </a:p>
          <a:p>
            <a:pPr>
              <a:defRPr/>
            </a:pPr>
            <a:r>
              <a:rPr lang="ja-JP" altLang="en-US" sz="3200" dirty="0" smtClean="0"/>
              <a:t>背景となる思想：</a:t>
            </a:r>
            <a:r>
              <a:rPr lang="en-US" altLang="ja-JP" sz="3200" dirty="0" smtClean="0">
                <a:solidFill>
                  <a:schemeClr val="accent2"/>
                </a:solidFill>
              </a:rPr>
              <a:t> </a:t>
            </a:r>
            <a:r>
              <a:rPr lang="en-US" altLang="ja-JP" sz="3200" dirty="0" err="1" smtClean="0">
                <a:solidFill>
                  <a:schemeClr val="accent2"/>
                </a:solidFill>
              </a:rPr>
              <a:t>Vannevar</a:t>
            </a:r>
            <a:r>
              <a:rPr lang="en-US" altLang="ja-JP" sz="3200" dirty="0" smtClean="0">
                <a:solidFill>
                  <a:schemeClr val="accent2"/>
                </a:solidFill>
              </a:rPr>
              <a:t> Bush</a:t>
            </a:r>
            <a:r>
              <a:rPr lang="ja-JP" altLang="en-US" sz="3200" dirty="0" smtClean="0">
                <a:solidFill>
                  <a:schemeClr val="accent2"/>
                </a:solidFill>
              </a:rPr>
              <a:t>（</a:t>
            </a:r>
            <a:r>
              <a:rPr lang="en-US" altLang="ja-JP" sz="3200" dirty="0" smtClean="0">
                <a:solidFill>
                  <a:schemeClr val="accent2"/>
                </a:solidFill>
              </a:rPr>
              <a:t>1945</a:t>
            </a:r>
            <a:r>
              <a:rPr lang="ja-JP" altLang="en-US" sz="3200" dirty="0" smtClean="0">
                <a:solidFill>
                  <a:schemeClr val="accent2"/>
                </a:solidFill>
              </a:rPr>
              <a:t>）</a:t>
            </a:r>
            <a:endParaRPr lang="en-US" altLang="ja-JP" sz="3200" dirty="0" smtClean="0">
              <a:solidFill>
                <a:schemeClr val="accent2"/>
              </a:solidFill>
            </a:endParaRPr>
          </a:p>
          <a:p>
            <a:pPr lvl="1">
              <a:defRPr/>
            </a:pPr>
            <a:r>
              <a:rPr lang="ja-JP" altLang="en-US" sz="2800" dirty="0" smtClean="0"/>
              <a:t>人類の課題は</a:t>
            </a:r>
            <a:r>
              <a:rPr lang="ja-JP" altLang="en-US" sz="2800" dirty="0" smtClean="0">
                <a:solidFill>
                  <a:srgbClr val="FF0000"/>
                </a:solidFill>
              </a:rPr>
              <a:t>知の爆発への対応</a:t>
            </a:r>
            <a:endParaRPr lang="en-US" altLang="ja-JP" sz="2800" dirty="0" smtClean="0">
              <a:solidFill>
                <a:srgbClr val="FF0000"/>
              </a:solidFill>
            </a:endParaRPr>
          </a:p>
          <a:p>
            <a:pPr lvl="2">
              <a:defRPr/>
            </a:pPr>
            <a:r>
              <a:rPr lang="ja-JP" altLang="en-US" sz="2400" dirty="0" smtClean="0"/>
              <a:t>人類にとっての真の挑戦は原子をさらに細かく調べたり生命の複雑さを探求することではなく</a:t>
            </a:r>
            <a:r>
              <a:rPr lang="en-US" altLang="ja-JP" sz="2400" dirty="0" smtClean="0"/>
              <a:t>, </a:t>
            </a:r>
            <a:r>
              <a:rPr lang="ja-JP" altLang="en-US" sz="2400" dirty="0" smtClean="0">
                <a:solidFill>
                  <a:srgbClr val="FF0000"/>
                </a:solidFill>
              </a:rPr>
              <a:t>科学技術が氾濫させる情報のよりよい管理方法を発見すること</a:t>
            </a:r>
            <a:endParaRPr lang="en-US" altLang="ja-JP" sz="2400" dirty="0" smtClean="0">
              <a:solidFill>
                <a:srgbClr val="FF0000"/>
              </a:solidFill>
            </a:endParaRPr>
          </a:p>
          <a:p>
            <a:pPr lvl="2">
              <a:defRPr/>
            </a:pPr>
            <a:endParaRPr lang="en-US" altLang="ja-JP" sz="2400" dirty="0" smtClean="0">
              <a:solidFill>
                <a:schemeClr val="accent2"/>
              </a:solidFill>
            </a:endParaRPr>
          </a:p>
          <a:p>
            <a:pPr lvl="1">
              <a:defRPr/>
            </a:pPr>
            <a:endParaRPr lang="en-US" altLang="ja-JP" sz="2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p:nvPr>
        </p:nvSpPr>
        <p:spPr>
          <a:xfrm>
            <a:off x="457200" y="-26988"/>
            <a:ext cx="8229600" cy="1143001"/>
          </a:xfrm>
        </p:spPr>
        <p:txBody>
          <a:bodyPr/>
          <a:lstStyle/>
          <a:p>
            <a:r>
              <a:rPr lang="ja-JP" altLang="en-US" dirty="0" smtClean="0"/>
              <a:t>知識の引き出しの例</a:t>
            </a:r>
            <a:r>
              <a:rPr lang="en-US" altLang="ja-JP" dirty="0" smtClean="0"/>
              <a:t/>
            </a:r>
            <a:br>
              <a:rPr lang="en-US" altLang="ja-JP" dirty="0" smtClean="0"/>
            </a:br>
            <a:r>
              <a:rPr lang="ja-JP" altLang="en-US" dirty="0" smtClean="0"/>
              <a:t>：</a:t>
            </a:r>
            <a:r>
              <a:rPr lang="en-US" altLang="ja-JP" dirty="0" err="1" smtClean="0"/>
              <a:t>Memex</a:t>
            </a:r>
            <a:endParaRPr lang="ja-JP" altLang="en-US" dirty="0" smtClean="0"/>
          </a:p>
        </p:txBody>
      </p:sp>
      <p:sp>
        <p:nvSpPr>
          <p:cNvPr id="51203" name="コンテンツ プレースホルダ 2"/>
          <p:cNvSpPr>
            <a:spLocks noGrp="1"/>
          </p:cNvSpPr>
          <p:nvPr>
            <p:ph idx="1"/>
          </p:nvPr>
        </p:nvSpPr>
        <p:spPr>
          <a:xfrm>
            <a:off x="457200" y="1125538"/>
            <a:ext cx="8229600" cy="4525962"/>
          </a:xfrm>
        </p:spPr>
        <p:txBody>
          <a:bodyPr/>
          <a:lstStyle/>
          <a:p>
            <a:pPr>
              <a:defRPr/>
            </a:pPr>
            <a:r>
              <a:rPr lang="en-US" altLang="ja-JP" dirty="0" err="1" smtClean="0"/>
              <a:t>Memex</a:t>
            </a:r>
            <a:r>
              <a:rPr lang="ja-JP" altLang="en-US" dirty="0" smtClean="0"/>
              <a:t>（</a:t>
            </a:r>
            <a:r>
              <a:rPr lang="en-US" altLang="ja-JP" dirty="0" smtClean="0"/>
              <a:t>Bush, 1945</a:t>
            </a:r>
            <a:r>
              <a:rPr lang="ja-JP" altLang="en-US" dirty="0" smtClean="0"/>
              <a:t>）</a:t>
            </a:r>
            <a:endParaRPr lang="en-US" altLang="ja-JP" dirty="0" smtClean="0"/>
          </a:p>
          <a:p>
            <a:pPr lvl="1">
              <a:defRPr/>
            </a:pPr>
            <a:r>
              <a:rPr lang="ja-JP" altLang="en-US" dirty="0" smtClean="0"/>
              <a:t>関連がある異種の情報を結び付ける装置</a:t>
            </a:r>
          </a:p>
          <a:p>
            <a:pPr lvl="1">
              <a:defRPr/>
            </a:pPr>
            <a:r>
              <a:rPr lang="ja-JP" altLang="en-US" dirty="0" smtClean="0"/>
              <a:t>誰もが自分専用の情報を整理蓄積できる</a:t>
            </a:r>
          </a:p>
          <a:p>
            <a:pPr lvl="2">
              <a:defRPr/>
            </a:pPr>
            <a:r>
              <a:rPr lang="ja-JP" altLang="en-US" b="0" dirty="0" smtClean="0"/>
              <a:t>弁護士は</a:t>
            </a:r>
            <a:r>
              <a:rPr lang="en-US" altLang="ja-JP" b="0" dirty="0" smtClean="0"/>
              <a:t>, </a:t>
            </a:r>
            <a:r>
              <a:rPr lang="ja-JP" altLang="en-US" b="0" dirty="0" smtClean="0"/>
              <a:t>自分自身・友人・関係当局の関連意見や決定を探し出すことができる</a:t>
            </a:r>
            <a:r>
              <a:rPr lang="en-US" altLang="ja-JP" b="0" dirty="0" smtClean="0"/>
              <a:t> </a:t>
            </a:r>
          </a:p>
          <a:p>
            <a:pPr lvl="2">
              <a:defRPr/>
            </a:pPr>
            <a:r>
              <a:rPr lang="ja-JP" altLang="en-US" b="0" dirty="0" smtClean="0"/>
              <a:t>弁理士は</a:t>
            </a:r>
            <a:r>
              <a:rPr lang="en-US" altLang="ja-JP" b="0" dirty="0" smtClean="0"/>
              <a:t>, </a:t>
            </a:r>
            <a:r>
              <a:rPr lang="ja-JP" altLang="en-US" b="0" dirty="0" smtClean="0"/>
              <a:t>数百万件もの特許情報を即座に調べることができる</a:t>
            </a:r>
            <a:r>
              <a:rPr lang="en-US" altLang="ja-JP" b="0" dirty="0" smtClean="0"/>
              <a:t> </a:t>
            </a:r>
          </a:p>
          <a:p>
            <a:pPr lvl="2">
              <a:defRPr/>
            </a:pPr>
            <a:r>
              <a:rPr lang="ja-JP" altLang="en-US" b="0" dirty="0" smtClean="0"/>
              <a:t>医師は、類似した症例を手早く調べたうえ</a:t>
            </a:r>
            <a:r>
              <a:rPr lang="en-US" altLang="ja-JP" b="0" dirty="0" smtClean="0"/>
              <a:t>, </a:t>
            </a:r>
            <a:r>
              <a:rPr lang="ja-JP" altLang="en-US" b="0" dirty="0" smtClean="0"/>
              <a:t>解剖学や組織学などの書物まで引くことができる</a:t>
            </a:r>
            <a:endParaRPr lang="en-US" altLang="ja-JP" b="0" dirty="0" smtClean="0"/>
          </a:p>
          <a:p>
            <a:pPr lvl="2">
              <a:defRPr/>
            </a:pPr>
            <a:r>
              <a:rPr lang="ja-JP" altLang="en-US" b="0" dirty="0" smtClean="0"/>
              <a:t>膨大な記録を整理して</a:t>
            </a:r>
            <a:r>
              <a:rPr lang="en-US" altLang="ja-JP" b="0" dirty="0" smtClean="0"/>
              <a:t/>
            </a:r>
            <a:br>
              <a:rPr lang="en-US" altLang="ja-JP" b="0" dirty="0" smtClean="0"/>
            </a:br>
            <a:r>
              <a:rPr lang="ja-JP" altLang="en-US" b="0" dirty="0" smtClean="0"/>
              <a:t>誰もが活用できるように</a:t>
            </a:r>
            <a:r>
              <a:rPr lang="en-US" altLang="ja-JP" b="0" dirty="0" smtClean="0"/>
              <a:t/>
            </a:r>
            <a:br>
              <a:rPr lang="en-US" altLang="ja-JP" b="0" dirty="0" smtClean="0"/>
            </a:br>
            <a:r>
              <a:rPr lang="ja-JP" altLang="en-US" b="0" dirty="0" smtClean="0"/>
              <a:t>する先駆的な職業も</a:t>
            </a:r>
            <a:r>
              <a:rPr lang="en-US" altLang="ja-JP" b="0" dirty="0" smtClean="0"/>
              <a:t/>
            </a:r>
            <a:br>
              <a:rPr lang="en-US" altLang="ja-JP" b="0" dirty="0" smtClean="0"/>
            </a:br>
            <a:r>
              <a:rPr lang="ja-JP" altLang="en-US" b="0" dirty="0" smtClean="0"/>
              <a:t>生まれるだろう</a:t>
            </a:r>
            <a:endParaRPr lang="en-US" altLang="ja-JP" b="0" dirty="0" smtClean="0"/>
          </a:p>
          <a:p>
            <a:pPr>
              <a:defRPr/>
            </a:pPr>
            <a:endParaRPr lang="ja-JP" altLang="en-US" dirty="0" smtClean="0"/>
          </a:p>
        </p:txBody>
      </p:sp>
      <p:pic>
        <p:nvPicPr>
          <p:cNvPr id="31748" name="図 3" descr="memex.gif"/>
          <p:cNvPicPr>
            <a:picLocks noChangeAspect="1"/>
          </p:cNvPicPr>
          <p:nvPr/>
        </p:nvPicPr>
        <p:blipFill>
          <a:blip r:embed="rId2" cstate="print"/>
          <a:srcRect l="7545" r="9457" b="15865"/>
          <a:stretch>
            <a:fillRect/>
          </a:stretch>
        </p:blipFill>
        <p:spPr bwMode="auto">
          <a:xfrm>
            <a:off x="4714875" y="4000500"/>
            <a:ext cx="4429125" cy="2817813"/>
          </a:xfrm>
          <a:prstGeom prst="rect">
            <a:avLst/>
          </a:prstGeom>
          <a:noFill/>
          <a:ln w="9525">
            <a:noFill/>
            <a:miter lim="800000"/>
            <a:headEnd/>
            <a:tailEnd/>
          </a:ln>
        </p:spPr>
      </p:pic>
      <p:sp>
        <p:nvSpPr>
          <p:cNvPr id="31749" name="テキスト ボックス 4"/>
          <p:cNvSpPr txBox="1">
            <a:spLocks noChangeArrowheads="1"/>
          </p:cNvSpPr>
          <p:nvPr/>
        </p:nvSpPr>
        <p:spPr bwMode="auto">
          <a:xfrm>
            <a:off x="1430338" y="5992813"/>
            <a:ext cx="3646487" cy="892175"/>
          </a:xfrm>
          <a:prstGeom prst="rect">
            <a:avLst/>
          </a:prstGeom>
          <a:noFill/>
          <a:ln w="9525">
            <a:noFill/>
            <a:miter lim="800000"/>
            <a:headEnd/>
            <a:tailEnd/>
          </a:ln>
        </p:spPr>
        <p:txBody>
          <a:bodyPr wrap="none">
            <a:spAutoFit/>
          </a:bodyPr>
          <a:lstStyle/>
          <a:p>
            <a:pPr marL="457200" indent="-457200" algn="ctr" eaLnBrk="0" fontAlgn="base" hangingPunct="0">
              <a:spcBef>
                <a:spcPct val="0"/>
              </a:spcBef>
              <a:spcAft>
                <a:spcPct val="0"/>
              </a:spcAft>
            </a:pPr>
            <a:r>
              <a:rPr kumimoji="0" lang="en-US" altLang="ja-JP" sz="2000">
                <a:solidFill>
                  <a:srgbClr val="000000"/>
                </a:solidFill>
              </a:rPr>
              <a:t>Memex</a:t>
            </a:r>
            <a:r>
              <a:rPr kumimoji="0" lang="ja-JP" altLang="en-US" sz="2000">
                <a:solidFill>
                  <a:srgbClr val="000000"/>
                </a:solidFill>
              </a:rPr>
              <a:t>の概念図</a:t>
            </a:r>
            <a:endParaRPr kumimoji="0" lang="en-US" altLang="ja-JP" sz="2000">
              <a:solidFill>
                <a:srgbClr val="000000"/>
              </a:solidFill>
              <a:hlinkClick r:id="rId3"/>
            </a:endParaRPr>
          </a:p>
          <a:p>
            <a:pPr marL="457200" indent="-457200" algn="ctr" eaLnBrk="0" fontAlgn="base" hangingPunct="0">
              <a:spcBef>
                <a:spcPct val="0"/>
              </a:spcBef>
              <a:spcAft>
                <a:spcPct val="0"/>
              </a:spcAft>
            </a:pPr>
            <a:r>
              <a:rPr kumimoji="0" lang="en-US" altLang="ja-JP" sz="1600">
                <a:solidFill>
                  <a:srgbClr val="000000"/>
                </a:solidFill>
                <a:hlinkClick r:id="rId3"/>
              </a:rPr>
              <a:t>http://journal.systemone.at/spaces/</a:t>
            </a:r>
            <a:endParaRPr kumimoji="0" lang="en-US" altLang="ja-JP" sz="1600">
              <a:solidFill>
                <a:srgbClr val="000000"/>
              </a:solidFill>
            </a:endParaRPr>
          </a:p>
          <a:p>
            <a:pPr marL="457200" indent="-457200" algn="ctr" eaLnBrk="0" fontAlgn="base" hangingPunct="0">
              <a:spcBef>
                <a:spcPct val="0"/>
              </a:spcBef>
              <a:spcAft>
                <a:spcPct val="0"/>
              </a:spcAft>
            </a:pPr>
            <a:r>
              <a:rPr kumimoji="0" lang="en-US" altLang="ja-JP" sz="1600">
                <a:solidFill>
                  <a:srgbClr val="000000"/>
                </a:solidFill>
              </a:rPr>
              <a:t>journal/members/Michael+Schuster</a:t>
            </a:r>
            <a:endParaRPr kumimoji="0" lang="ja-JP" altLang="en-US" sz="16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0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0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0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p:nvPr>
        </p:nvSpPr>
        <p:spPr>
          <a:xfrm>
            <a:off x="457200" y="-26988"/>
            <a:ext cx="8229600" cy="1143001"/>
          </a:xfrm>
        </p:spPr>
        <p:txBody>
          <a:bodyPr/>
          <a:lstStyle/>
          <a:p>
            <a:r>
              <a:rPr lang="ja-JP" altLang="en-US" dirty="0" smtClean="0"/>
              <a:t>現代版</a:t>
            </a:r>
            <a:r>
              <a:rPr lang="en-US" altLang="ja-JP" dirty="0" smtClean="0"/>
              <a:t>Bush </a:t>
            </a:r>
            <a:r>
              <a:rPr lang="ja-JP" altLang="en-US" dirty="0" smtClean="0"/>
              <a:t>の夢：</a:t>
            </a:r>
            <a:r>
              <a:rPr lang="en-US" altLang="ja-JP" dirty="0" smtClean="0"/>
              <a:t/>
            </a:r>
            <a:br>
              <a:rPr lang="en-US" altLang="ja-JP" dirty="0" smtClean="0"/>
            </a:br>
            <a:r>
              <a:rPr lang="ja-JP" altLang="en-US" dirty="0" smtClean="0"/>
              <a:t>インターネット辞典と検索エンジン</a:t>
            </a:r>
          </a:p>
        </p:txBody>
      </p:sp>
      <p:sp>
        <p:nvSpPr>
          <p:cNvPr id="32771" name="コンテンツ プレースホルダ 2"/>
          <p:cNvSpPr>
            <a:spLocks noGrp="1"/>
          </p:cNvSpPr>
          <p:nvPr>
            <p:ph idx="1"/>
          </p:nvPr>
        </p:nvSpPr>
        <p:spPr>
          <a:xfrm>
            <a:off x="457200" y="1208088"/>
            <a:ext cx="8229600" cy="4524375"/>
          </a:xfrm>
        </p:spPr>
        <p:txBody>
          <a:bodyPr/>
          <a:lstStyle/>
          <a:p>
            <a:pPr>
              <a:defRPr/>
            </a:pPr>
            <a:r>
              <a:rPr lang="en-US" altLang="ja-JP" dirty="0" smtClean="0"/>
              <a:t>Wikipedia</a:t>
            </a:r>
          </a:p>
          <a:p>
            <a:pPr lvl="1">
              <a:defRPr/>
            </a:pPr>
            <a:r>
              <a:rPr lang="ja-JP" altLang="en-US" dirty="0" smtClean="0"/>
              <a:t>幅広い分野の知見を網羅</a:t>
            </a:r>
            <a:r>
              <a:rPr lang="en-US" altLang="ja-JP" dirty="0" smtClean="0"/>
              <a:t>, </a:t>
            </a:r>
            <a:r>
              <a:rPr lang="ja-JP" altLang="en-US" dirty="0" smtClean="0"/>
              <a:t>ハイパーリンクによる相互参照</a:t>
            </a:r>
          </a:p>
          <a:p>
            <a:pPr>
              <a:defRPr/>
            </a:pPr>
            <a:r>
              <a:rPr lang="en-US" altLang="ja-JP" dirty="0" smtClean="0"/>
              <a:t>Google</a:t>
            </a:r>
          </a:p>
          <a:p>
            <a:pPr lvl="1">
              <a:defRPr/>
            </a:pPr>
            <a:r>
              <a:rPr lang="ja-JP" altLang="en-US" dirty="0" smtClean="0"/>
              <a:t>「計算機に聞くと答えてくれる」の一つの形</a:t>
            </a:r>
            <a:endParaRPr lang="en-US" altLang="ja-JP" dirty="0" smtClean="0"/>
          </a:p>
          <a:p>
            <a:pPr>
              <a:defRPr/>
            </a:pPr>
            <a:endParaRPr lang="en-US" altLang="ja-JP" dirty="0" smtClean="0"/>
          </a:p>
          <a:p>
            <a:pPr>
              <a:defRPr/>
            </a:pPr>
            <a:r>
              <a:rPr lang="ja-JP" altLang="en-US" dirty="0" smtClean="0"/>
              <a:t>「</a:t>
            </a:r>
            <a:r>
              <a:rPr lang="en-US" altLang="ja-JP" dirty="0" smtClean="0"/>
              <a:t>Bush </a:t>
            </a:r>
            <a:r>
              <a:rPr lang="ja-JP" altLang="en-US" dirty="0" smtClean="0"/>
              <a:t>の夢」は実現したかのようにも見える</a:t>
            </a:r>
            <a:endParaRPr lang="en-US" altLang="ja-JP" dirty="0" smtClean="0"/>
          </a:p>
          <a:p>
            <a:pPr lvl="1">
              <a:defRPr/>
            </a:pPr>
            <a:endParaRPr lang="en-US" altLang="ja-JP" sz="2000" dirty="0" smtClean="0">
              <a:solidFill>
                <a:schemeClr val="accent6"/>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1"/>
          <p:cNvSpPr>
            <a:spLocks noGrp="1"/>
          </p:cNvSpPr>
          <p:nvPr>
            <p:ph type="title"/>
          </p:nvPr>
        </p:nvSpPr>
        <p:spPr>
          <a:xfrm>
            <a:off x="457200" y="-26988"/>
            <a:ext cx="8229600" cy="1143001"/>
          </a:xfrm>
        </p:spPr>
        <p:txBody>
          <a:bodyPr/>
          <a:lstStyle/>
          <a:p>
            <a:r>
              <a:rPr lang="ja-JP" altLang="en-US" smtClean="0"/>
              <a:t>知識の引き出しに関する課題</a:t>
            </a:r>
          </a:p>
        </p:txBody>
      </p:sp>
      <p:sp>
        <p:nvSpPr>
          <p:cNvPr id="32771" name="コンテンツ プレースホルダ 2"/>
          <p:cNvSpPr>
            <a:spLocks noGrp="1"/>
          </p:cNvSpPr>
          <p:nvPr>
            <p:ph idx="1"/>
          </p:nvPr>
        </p:nvSpPr>
        <p:spPr>
          <a:xfrm>
            <a:off x="457200" y="1125538"/>
            <a:ext cx="8229600" cy="4525962"/>
          </a:xfrm>
        </p:spPr>
        <p:txBody>
          <a:bodyPr/>
          <a:lstStyle/>
          <a:p>
            <a:pPr>
              <a:defRPr/>
            </a:pPr>
            <a:r>
              <a:rPr lang="en-US" altLang="ja-JP" dirty="0" smtClean="0"/>
              <a:t>Wikipedia, Google</a:t>
            </a:r>
            <a:r>
              <a:rPr lang="ja-JP" altLang="en-US" dirty="0" smtClean="0"/>
              <a:t> で十分か？</a:t>
            </a:r>
            <a:endParaRPr lang="en-US" altLang="ja-JP" dirty="0" smtClean="0"/>
          </a:p>
          <a:p>
            <a:pPr lvl="1">
              <a:defRPr/>
            </a:pPr>
            <a:r>
              <a:rPr lang="en-US" altLang="ja-JP" dirty="0" smtClean="0"/>
              <a:t>Wikipedia: </a:t>
            </a:r>
            <a:r>
              <a:rPr lang="ja-JP" altLang="en-US" dirty="0" smtClean="0"/>
              <a:t>匿名性の問題</a:t>
            </a:r>
            <a:endParaRPr lang="en-US" altLang="ja-JP" dirty="0" smtClean="0"/>
          </a:p>
          <a:p>
            <a:pPr lvl="1">
              <a:defRPr/>
            </a:pPr>
            <a:r>
              <a:rPr lang="en-US" altLang="ja-JP" dirty="0" smtClean="0"/>
              <a:t>Google: </a:t>
            </a:r>
            <a:r>
              <a:rPr lang="ja-JP" altLang="en-US" dirty="0" smtClean="0"/>
              <a:t>検索上位にかからない情報は捨てられる</a:t>
            </a:r>
            <a:endParaRPr lang="en-US" altLang="ja-JP" dirty="0" smtClean="0"/>
          </a:p>
          <a:p>
            <a:pPr lvl="2">
              <a:defRPr/>
            </a:pPr>
            <a:r>
              <a:rPr lang="ja-JP" altLang="en-US" dirty="0" smtClean="0"/>
              <a:t>集合知　≠ 知の生産に必要な知</a:t>
            </a:r>
            <a:endParaRPr lang="en-US" altLang="ja-JP" dirty="0" smtClean="0"/>
          </a:p>
          <a:p>
            <a:pPr>
              <a:defRPr/>
            </a:pPr>
            <a:endParaRPr lang="en-US" altLang="ja-JP" dirty="0" smtClean="0">
              <a:solidFill>
                <a:schemeClr val="accent6"/>
              </a:solidFill>
            </a:endParaRPr>
          </a:p>
          <a:p>
            <a:pPr>
              <a:defRPr/>
            </a:pPr>
            <a:r>
              <a:rPr lang="ja-JP" altLang="en-US" dirty="0" smtClean="0">
                <a:solidFill>
                  <a:schemeClr val="accent6"/>
                </a:solidFill>
              </a:rPr>
              <a:t>知の生産者にとって都合の</a:t>
            </a:r>
            <a:r>
              <a:rPr lang="ja-JP" altLang="en-US" dirty="0" smtClean="0">
                <a:solidFill>
                  <a:schemeClr val="accent6"/>
                </a:solidFill>
              </a:rPr>
              <a:t>よい知識の引き出し</a:t>
            </a:r>
            <a:r>
              <a:rPr lang="ja-JP" altLang="en-US" dirty="0" smtClean="0">
                <a:solidFill>
                  <a:schemeClr val="accent6"/>
                </a:solidFill>
              </a:rPr>
              <a:t>の形</a:t>
            </a:r>
            <a:r>
              <a:rPr lang="ja-JP" altLang="en-US" dirty="0" smtClean="0">
                <a:solidFill>
                  <a:schemeClr val="accent6"/>
                </a:solidFill>
              </a:rPr>
              <a:t>を模索</a:t>
            </a:r>
            <a:r>
              <a:rPr lang="ja-JP" altLang="en-US" dirty="0" smtClean="0">
                <a:solidFill>
                  <a:schemeClr val="accent6"/>
                </a:solidFill>
              </a:rPr>
              <a:t>する必要がある</a:t>
            </a:r>
            <a:endParaRPr lang="en-US" altLang="ja-JP" dirty="0" smtClean="0">
              <a:solidFill>
                <a:schemeClr val="accent6"/>
              </a:solidFill>
            </a:endParaRPr>
          </a:p>
          <a:p>
            <a:pPr lvl="1">
              <a:defRPr/>
            </a:pPr>
            <a:r>
              <a:rPr lang="ja-JP" altLang="en-US" dirty="0" smtClean="0"/>
              <a:t>種々の試行錯誤が必要（実際には大変）</a:t>
            </a:r>
          </a:p>
          <a:p>
            <a:pPr lvl="1">
              <a:defRPr/>
            </a:pPr>
            <a:r>
              <a:rPr lang="ja-JP" altLang="en-US" dirty="0" smtClean="0"/>
              <a:t>試行錯誤自体が一つの研究</a:t>
            </a:r>
            <a:endParaRPr lang="en-US" altLang="ja-JP" dirty="0" smtClean="0"/>
          </a:p>
          <a:p>
            <a:pPr lvl="2">
              <a:defRPr/>
            </a:pPr>
            <a:r>
              <a:rPr lang="ja-JP" altLang="en-US" dirty="0" smtClean="0"/>
              <a:t>例）　情報爆発時代に向けた新しい</a:t>
            </a:r>
            <a:r>
              <a:rPr lang="en-US" altLang="ja-JP" dirty="0" smtClean="0"/>
              <a:t>IT</a:t>
            </a:r>
            <a:r>
              <a:rPr lang="ja-JP" altLang="en-US" dirty="0" smtClean="0"/>
              <a:t>基盤技術の研究</a:t>
            </a:r>
            <a:r>
              <a:rPr lang="en-US" altLang="ja-JP" dirty="0" smtClean="0"/>
              <a:t/>
            </a:r>
            <a:br>
              <a:rPr lang="en-US" altLang="ja-JP" dirty="0" smtClean="0"/>
            </a:br>
            <a:r>
              <a:rPr lang="en-US" altLang="ja-JP" dirty="0" smtClean="0"/>
              <a:t>http://www.mext.go.jp/a_menu/shinkou/hojyo/chukan-jigohyouka/1316704.htm</a:t>
            </a:r>
          </a:p>
          <a:p>
            <a:pPr lvl="1">
              <a:defRPr/>
            </a:pPr>
            <a:endParaRPr lang="en-US" altLang="ja-JP" sz="2000" dirty="0" smtClean="0">
              <a:solidFill>
                <a:schemeClr val="accent6"/>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教科書を例に考える</a:t>
            </a:r>
            <a:endParaRPr kumimoji="1" lang="ja-JP" altLang="en-US" dirty="0"/>
          </a:p>
        </p:txBody>
      </p:sp>
      <p:sp>
        <p:nvSpPr>
          <p:cNvPr id="4" name="コンテンツ プレースホルダ 3"/>
          <p:cNvSpPr>
            <a:spLocks noGrp="1"/>
          </p:cNvSpPr>
          <p:nvPr>
            <p:ph sz="half" idx="1"/>
          </p:nvPr>
        </p:nvSpPr>
        <p:spPr/>
        <p:txBody>
          <a:bodyPr/>
          <a:lstStyle/>
          <a:p>
            <a:r>
              <a:rPr kumimoji="1" lang="ja-JP" altLang="en-US" dirty="0" smtClean="0"/>
              <a:t>力学教科書Ａ</a:t>
            </a:r>
            <a:endParaRPr lang="en-US" altLang="ja-JP" dirty="0" smtClean="0"/>
          </a:p>
          <a:p>
            <a:pPr lvl="1"/>
            <a:r>
              <a:rPr kumimoji="1" lang="ja-JP" altLang="en-US" dirty="0" smtClean="0"/>
              <a:t>運動の３法則</a:t>
            </a:r>
            <a:endParaRPr kumimoji="1" lang="en-US" altLang="ja-JP" dirty="0" smtClean="0"/>
          </a:p>
          <a:p>
            <a:pPr lvl="2"/>
            <a:r>
              <a:rPr lang="ja-JP" altLang="en-US" dirty="0" smtClean="0"/>
              <a:t>運動量保存</a:t>
            </a:r>
            <a:endParaRPr kumimoji="1" lang="en-US" altLang="ja-JP" dirty="0" smtClean="0"/>
          </a:p>
          <a:p>
            <a:pPr lvl="1"/>
            <a:r>
              <a:rPr lang="ja-JP" altLang="en-US" dirty="0" smtClean="0"/>
              <a:t>運動の積分</a:t>
            </a:r>
            <a:endParaRPr lang="en-US" altLang="ja-JP" dirty="0" smtClean="0"/>
          </a:p>
          <a:p>
            <a:pPr lvl="2"/>
            <a:r>
              <a:rPr kumimoji="1" lang="ja-JP" altLang="en-US" dirty="0" smtClean="0"/>
              <a:t>力学的エネルギー保存</a:t>
            </a:r>
            <a:endParaRPr lang="en-US" altLang="ja-JP" dirty="0" smtClean="0"/>
          </a:p>
          <a:p>
            <a:pPr lvl="1"/>
            <a:r>
              <a:rPr kumimoji="1" lang="ja-JP" altLang="en-US" dirty="0" smtClean="0"/>
              <a:t>微小振動</a:t>
            </a:r>
            <a:endParaRPr kumimoji="1" lang="en-US" altLang="ja-JP" dirty="0" smtClean="0"/>
          </a:p>
          <a:p>
            <a:pPr lvl="1"/>
            <a:r>
              <a:rPr lang="ja-JP" altLang="en-US" dirty="0" smtClean="0"/>
              <a:t>中心力場の運動</a:t>
            </a:r>
            <a:endParaRPr lang="en-US" altLang="ja-JP" dirty="0" smtClean="0"/>
          </a:p>
          <a:p>
            <a:pPr lvl="2"/>
            <a:r>
              <a:rPr kumimoji="1" lang="ja-JP" altLang="en-US" dirty="0" smtClean="0"/>
              <a:t>各運動量保存</a:t>
            </a:r>
            <a:endParaRPr kumimoji="1" lang="en-US" altLang="ja-JP" dirty="0" smtClean="0"/>
          </a:p>
          <a:p>
            <a:pPr lvl="1">
              <a:buNone/>
            </a:pPr>
            <a:endParaRPr kumimoji="1" lang="ja-JP" altLang="en-US" dirty="0"/>
          </a:p>
        </p:txBody>
      </p:sp>
      <p:sp>
        <p:nvSpPr>
          <p:cNvPr id="5" name="コンテンツ プレースホルダ 4"/>
          <p:cNvSpPr>
            <a:spLocks noGrp="1"/>
          </p:cNvSpPr>
          <p:nvPr>
            <p:ph sz="half" idx="2"/>
          </p:nvPr>
        </p:nvSpPr>
        <p:spPr/>
        <p:txBody>
          <a:bodyPr/>
          <a:lstStyle/>
          <a:p>
            <a:r>
              <a:rPr kumimoji="1" lang="ja-JP" altLang="en-US" dirty="0" smtClean="0"/>
              <a:t>力学教科書Ｂ</a:t>
            </a:r>
            <a:endParaRPr kumimoji="1" lang="en-US" altLang="ja-JP" dirty="0" smtClean="0"/>
          </a:p>
          <a:p>
            <a:pPr lvl="1"/>
            <a:r>
              <a:rPr lang="ja-JP" altLang="en-US" dirty="0" smtClean="0"/>
              <a:t>最少作用の原理</a:t>
            </a:r>
            <a:endParaRPr lang="en-US" altLang="ja-JP" dirty="0" smtClean="0"/>
          </a:p>
          <a:p>
            <a:pPr lvl="1"/>
            <a:r>
              <a:rPr lang="ja-JP" altLang="en-US" dirty="0" smtClean="0"/>
              <a:t>対称性と保存則</a:t>
            </a:r>
            <a:endParaRPr lang="en-US" altLang="ja-JP" dirty="0" smtClean="0"/>
          </a:p>
          <a:p>
            <a:pPr lvl="2"/>
            <a:r>
              <a:rPr lang="ja-JP" altLang="en-US" dirty="0" smtClean="0"/>
              <a:t>力学的エネルギー保存</a:t>
            </a:r>
            <a:endParaRPr lang="en-US" altLang="ja-JP" dirty="0" smtClean="0"/>
          </a:p>
          <a:p>
            <a:pPr lvl="2"/>
            <a:r>
              <a:rPr lang="ja-JP" altLang="en-US" dirty="0" smtClean="0"/>
              <a:t>運動量保存</a:t>
            </a:r>
            <a:endParaRPr lang="en-US" altLang="ja-JP" dirty="0" smtClean="0"/>
          </a:p>
          <a:p>
            <a:pPr lvl="2"/>
            <a:r>
              <a:rPr lang="ja-JP" altLang="en-US" dirty="0" smtClean="0"/>
              <a:t>各運動量保存</a:t>
            </a:r>
            <a:endParaRPr lang="en-US" altLang="ja-JP" dirty="0" smtClean="0"/>
          </a:p>
          <a:p>
            <a:pPr lvl="1"/>
            <a:r>
              <a:rPr lang="ja-JP" altLang="en-US" dirty="0" smtClean="0"/>
              <a:t>中心力場の運動</a:t>
            </a:r>
            <a:endParaRPr lang="en-US" altLang="ja-JP" dirty="0" smtClean="0"/>
          </a:p>
          <a:p>
            <a:pPr lvl="1"/>
            <a:r>
              <a:rPr lang="ja-JP" altLang="en-US" dirty="0" smtClean="0"/>
              <a:t>微小振動</a:t>
            </a:r>
            <a:endParaRPr lang="en-US" altLang="ja-JP" dirty="0" smtClean="0"/>
          </a:p>
          <a:p>
            <a:pPr lvl="1"/>
            <a:endParaRPr kumimoji="1" lang="en-US" altLang="ja-JP" dirty="0" smtClean="0"/>
          </a:p>
          <a:p>
            <a:pPr lvl="1"/>
            <a:endParaRPr kumimoji="1" lang="ja-JP" altLang="en-US" dirty="0"/>
          </a:p>
        </p:txBody>
      </p:sp>
      <p:sp>
        <p:nvSpPr>
          <p:cNvPr id="7" name="コンテンツ プレースホルダ 2"/>
          <p:cNvSpPr txBox="1">
            <a:spLocks/>
          </p:cNvSpPr>
          <p:nvPr/>
        </p:nvSpPr>
        <p:spPr bwMode="auto">
          <a:xfrm>
            <a:off x="457200" y="4797152"/>
            <a:ext cx="8229600" cy="16561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1" lang="ja-JP" altLang="en-US" sz="2800" b="1" i="0" u="none" strike="noStrike" kern="0" cap="none" spc="0" normalizeH="0" baseline="0" noProof="0" dirty="0" smtClean="0">
                <a:ln>
                  <a:noFill/>
                </a:ln>
                <a:solidFill>
                  <a:srgbClr val="0000CC"/>
                </a:solidFill>
                <a:effectLst/>
                <a:uLnTx/>
                <a:uFillTx/>
                <a:latin typeface="+mn-lt"/>
                <a:ea typeface="+mn-ea"/>
                <a:cs typeface="+mn-cs"/>
              </a:rPr>
              <a:t>本によって（人によって）並べ方は異なる</a:t>
            </a:r>
            <a:endParaRPr kumimoji="1" lang="en-US" altLang="ja-JP" sz="2800" b="1" i="0" u="none" strike="noStrike" kern="0" cap="none" spc="0" normalizeH="0" baseline="0" noProof="0" dirty="0" smtClean="0">
              <a:ln>
                <a:noFill/>
              </a:ln>
              <a:solidFill>
                <a:srgbClr val="0000CC"/>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1" lang="ja-JP" altLang="en-US" sz="2400" b="1" i="0" u="none" strike="noStrike" kern="0" cap="none" spc="0" normalizeH="0" baseline="0" noProof="0" dirty="0" smtClean="0">
                <a:ln>
                  <a:noFill/>
                </a:ln>
                <a:solidFill>
                  <a:schemeClr val="tx1"/>
                </a:solidFill>
                <a:effectLst/>
                <a:uLnTx/>
                <a:uFillTx/>
                <a:latin typeface="+mn-lt"/>
                <a:ea typeface="+mn-ea"/>
              </a:rPr>
              <a:t>個々人の理解の仕方に依存</a:t>
            </a:r>
            <a:endParaRPr kumimoji="1" lang="en-US" altLang="ja-JP" sz="2400" b="1" i="0" u="none" strike="noStrike" kern="0" cap="none" spc="0" normalizeH="0" baseline="0" noProof="0" dirty="0" smtClean="0">
              <a:ln>
                <a:noFill/>
              </a:ln>
              <a:solidFill>
                <a:schemeClr val="tx1"/>
              </a:solidFill>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1" lang="ja-JP" altLang="en-US" sz="2400" b="1" i="0" u="none" strike="noStrike" kern="0" cap="none" spc="0" normalizeH="0" baseline="0" noProof="0" dirty="0" smtClean="0">
                <a:ln>
                  <a:noFill/>
                </a:ln>
                <a:solidFill>
                  <a:schemeClr val="tx1"/>
                </a:solidFill>
                <a:effectLst/>
                <a:uLnTx/>
                <a:uFillTx/>
                <a:latin typeface="+mn-lt"/>
                <a:ea typeface="+mn-ea"/>
              </a:rPr>
              <a:t>知識の体系付け方に応じさまざまな形がある</a:t>
            </a:r>
            <a:endParaRPr kumimoji="1" lang="en-US" altLang="ja-JP" sz="2400" b="1" i="0" u="none" strike="noStrike" kern="0" cap="none" spc="0" normalizeH="0" baseline="0" noProof="0" dirty="0" smtClean="0">
              <a:ln>
                <a:noFill/>
              </a:ln>
              <a:solidFill>
                <a:schemeClr val="tx1"/>
              </a:solidFill>
              <a:effectLst/>
              <a:uLnTx/>
              <a:uFillTx/>
              <a:latin typeface="+mn-lt"/>
              <a:ea typeface="+mn-ea"/>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1" lang="en-US" altLang="ja-JP" sz="2800" b="1" i="0" u="none" strike="noStrike" kern="0" cap="none" spc="0" normalizeH="0" baseline="0" noProof="0" dirty="0" smtClean="0">
              <a:ln>
                <a:noFill/>
              </a:ln>
              <a:solidFill>
                <a:srgbClr val="0000CC"/>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1" lang="ja-JP" altLang="en-US" sz="2400" b="1" i="0" u="none" strike="noStrike" kern="0" cap="none" spc="0" normalizeH="0" baseline="0" noProof="0" dirty="0">
              <a:ln>
                <a:noFill/>
              </a:ln>
              <a:solidFill>
                <a:schemeClr val="tx1"/>
              </a:solidFill>
              <a:effectLst/>
              <a:uLnTx/>
              <a:uFillTx/>
              <a:latin typeface="+mn-lt"/>
              <a:ea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CReSS_iq_200912310200.png"/>
          <p:cNvPicPr>
            <a:picLocks noChangeAspect="1"/>
          </p:cNvPicPr>
          <p:nvPr/>
        </p:nvPicPr>
        <p:blipFill>
          <a:blip r:embed="rId3" cstate="print"/>
          <a:stretch>
            <a:fillRect/>
          </a:stretch>
        </p:blipFill>
        <p:spPr>
          <a:xfrm>
            <a:off x="3707904" y="1612751"/>
            <a:ext cx="3886200" cy="3400425"/>
          </a:xfrm>
          <a:prstGeom prst="rect">
            <a:avLst/>
          </a:prstGeom>
          <a:ln>
            <a:noFill/>
          </a:ln>
        </p:spPr>
      </p:pic>
      <p:pic>
        <p:nvPicPr>
          <p:cNvPr id="10" name="図 9" descr="gsm-anime.gif"/>
          <p:cNvPicPr>
            <a:picLocks noChangeAspect="1"/>
          </p:cNvPicPr>
          <p:nvPr/>
        </p:nvPicPr>
        <p:blipFill>
          <a:blip r:embed="rId4" cstate="print"/>
          <a:stretch>
            <a:fillRect/>
          </a:stretch>
        </p:blipFill>
        <p:spPr>
          <a:xfrm>
            <a:off x="44108" y="2213476"/>
            <a:ext cx="4023836" cy="4023836"/>
          </a:xfrm>
          <a:prstGeom prst="rect">
            <a:avLst/>
          </a:prstGeom>
        </p:spPr>
      </p:pic>
      <p:sp>
        <p:nvSpPr>
          <p:cNvPr id="2" name="タイトル 1"/>
          <p:cNvSpPr>
            <a:spLocks noGrp="1"/>
          </p:cNvSpPr>
          <p:nvPr>
            <p:ph type="title"/>
          </p:nvPr>
        </p:nvSpPr>
        <p:spPr/>
        <p:txBody>
          <a:bodyPr/>
          <a:lstStyle/>
          <a:p>
            <a:r>
              <a:rPr lang="ja-JP" altLang="en-US" dirty="0" smtClean="0"/>
              <a:t>地球惑星科学の情報化の例：</a:t>
            </a:r>
            <a:r>
              <a:rPr lang="en-US" altLang="ja-JP" dirty="0" smtClean="0"/>
              <a:t/>
            </a:r>
            <a:br>
              <a:rPr lang="en-US" altLang="ja-JP" dirty="0" smtClean="0"/>
            </a:br>
            <a:r>
              <a:rPr lang="ja-JP" altLang="en-US" dirty="0" smtClean="0"/>
              <a:t>数値気象モデル</a:t>
            </a:r>
            <a:endParaRPr kumimoji="1" lang="ja-JP" altLang="en-US" dirty="0"/>
          </a:p>
        </p:txBody>
      </p:sp>
      <p:sp>
        <p:nvSpPr>
          <p:cNvPr id="3" name="コンテンツ プレースホルダ 2"/>
          <p:cNvSpPr>
            <a:spLocks noGrp="1"/>
          </p:cNvSpPr>
          <p:nvPr>
            <p:ph idx="1"/>
          </p:nvPr>
        </p:nvSpPr>
        <p:spPr>
          <a:xfrm>
            <a:off x="457200" y="1196753"/>
            <a:ext cx="8229600" cy="1296144"/>
          </a:xfrm>
        </p:spPr>
        <p:txBody>
          <a:bodyPr/>
          <a:lstStyle/>
          <a:p>
            <a:r>
              <a:rPr lang="ja-JP" altLang="en-US" b="1" dirty="0" smtClean="0">
                <a:solidFill>
                  <a:srgbClr val="000099"/>
                </a:solidFill>
              </a:rPr>
              <a:t>風速</a:t>
            </a:r>
            <a:r>
              <a:rPr lang="en-US" altLang="ja-JP" b="1" dirty="0" smtClean="0">
                <a:solidFill>
                  <a:srgbClr val="000099"/>
                </a:solidFill>
              </a:rPr>
              <a:t>, </a:t>
            </a:r>
            <a:r>
              <a:rPr lang="ja-JP" altLang="en-US" b="1" dirty="0" smtClean="0">
                <a:solidFill>
                  <a:srgbClr val="000099"/>
                </a:solidFill>
              </a:rPr>
              <a:t>気温</a:t>
            </a:r>
            <a:r>
              <a:rPr lang="en-US" altLang="ja-JP" b="1" dirty="0" smtClean="0">
                <a:solidFill>
                  <a:srgbClr val="000099"/>
                </a:solidFill>
              </a:rPr>
              <a:t>, </a:t>
            </a:r>
            <a:r>
              <a:rPr lang="ja-JP" altLang="en-US" b="1" dirty="0" smtClean="0">
                <a:solidFill>
                  <a:srgbClr val="000099"/>
                </a:solidFill>
              </a:rPr>
              <a:t>降水</a:t>
            </a:r>
            <a:r>
              <a:rPr kumimoji="1" lang="ja-JP" altLang="en-US" b="1" dirty="0" smtClean="0">
                <a:solidFill>
                  <a:srgbClr val="000099"/>
                </a:solidFill>
              </a:rPr>
              <a:t>などを予測・予報する</a:t>
            </a:r>
            <a:r>
              <a:rPr kumimoji="1" lang="en-US" altLang="ja-JP" b="1" dirty="0" smtClean="0">
                <a:solidFill>
                  <a:srgbClr val="000099"/>
                </a:solidFill>
              </a:rPr>
              <a:t/>
            </a:r>
            <a:br>
              <a:rPr kumimoji="1" lang="en-US" altLang="ja-JP" b="1" dirty="0" smtClean="0">
                <a:solidFill>
                  <a:srgbClr val="000099"/>
                </a:solidFill>
              </a:rPr>
            </a:br>
            <a:r>
              <a:rPr kumimoji="1" lang="ja-JP" altLang="en-US" b="1" dirty="0" smtClean="0">
                <a:solidFill>
                  <a:srgbClr val="000099"/>
                </a:solidFill>
              </a:rPr>
              <a:t>ソフトウェア</a:t>
            </a:r>
            <a:endParaRPr kumimoji="1" lang="en-US" altLang="ja-JP" b="1" dirty="0" smtClean="0">
              <a:solidFill>
                <a:srgbClr val="000099"/>
              </a:solidFill>
            </a:endParaRPr>
          </a:p>
          <a:p>
            <a:endParaRPr kumimoji="1" lang="en-US" altLang="ja-JP" dirty="0" smtClean="0"/>
          </a:p>
          <a:p>
            <a:endParaRPr lang="en-US" altLang="ja-JP" dirty="0" smtClean="0"/>
          </a:p>
          <a:p>
            <a:endParaRPr kumimoji="1" lang="ja-JP" altLang="en-US" dirty="0"/>
          </a:p>
        </p:txBody>
      </p:sp>
      <p:pic>
        <p:nvPicPr>
          <p:cNvPr id="4" name="図 3" descr="GlobalWarmingPredictionJMA.png"/>
          <p:cNvPicPr>
            <a:picLocks noChangeAspect="1"/>
          </p:cNvPicPr>
          <p:nvPr/>
        </p:nvPicPr>
        <p:blipFill>
          <a:blip r:embed="rId5" cstate="print"/>
          <a:stretch>
            <a:fillRect/>
          </a:stretch>
        </p:blipFill>
        <p:spPr>
          <a:xfrm>
            <a:off x="5004048" y="4121995"/>
            <a:ext cx="4005072" cy="2475357"/>
          </a:xfrm>
          <a:prstGeom prst="rect">
            <a:avLst/>
          </a:prstGeom>
          <a:ln>
            <a:solidFill>
              <a:schemeClr val="tx1"/>
            </a:solidFill>
          </a:ln>
        </p:spPr>
      </p:pic>
      <p:sp>
        <p:nvSpPr>
          <p:cNvPr id="6" name="テキスト ボックス 5"/>
          <p:cNvSpPr txBox="1"/>
          <p:nvPr/>
        </p:nvSpPr>
        <p:spPr>
          <a:xfrm>
            <a:off x="6678208" y="2535287"/>
            <a:ext cx="1422184" cy="461665"/>
          </a:xfrm>
          <a:prstGeom prst="rect">
            <a:avLst/>
          </a:prstGeom>
          <a:solidFill>
            <a:schemeClr val="bg1"/>
          </a:solidFill>
          <a:ln>
            <a:solidFill>
              <a:schemeClr val="tx1"/>
            </a:solidFill>
          </a:ln>
        </p:spPr>
        <p:txBody>
          <a:bodyPr wrap="none" rtlCol="0">
            <a:spAutoFit/>
          </a:bodyPr>
          <a:lstStyle/>
          <a:p>
            <a:pPr fontAlgn="base">
              <a:spcBef>
                <a:spcPct val="20000"/>
              </a:spcBef>
              <a:spcAft>
                <a:spcPct val="0"/>
              </a:spcAft>
            </a:pPr>
            <a:r>
              <a:rPr lang="ja-JP" altLang="en-US" sz="2400" b="1" dirty="0">
                <a:solidFill>
                  <a:srgbClr val="000000"/>
                </a:solidFill>
              </a:rPr>
              <a:t>集中豪雨</a:t>
            </a:r>
          </a:p>
        </p:txBody>
      </p:sp>
      <p:sp>
        <p:nvSpPr>
          <p:cNvPr id="7" name="テキスト ボックス 6"/>
          <p:cNvSpPr txBox="1"/>
          <p:nvPr/>
        </p:nvSpPr>
        <p:spPr>
          <a:xfrm>
            <a:off x="3995936" y="4797152"/>
            <a:ext cx="2350323" cy="461665"/>
          </a:xfrm>
          <a:prstGeom prst="rect">
            <a:avLst/>
          </a:prstGeom>
          <a:solidFill>
            <a:schemeClr val="bg1"/>
          </a:solidFill>
          <a:ln>
            <a:solidFill>
              <a:schemeClr val="tx1"/>
            </a:solidFill>
          </a:ln>
        </p:spPr>
        <p:txBody>
          <a:bodyPr wrap="none" rtlCol="0">
            <a:spAutoFit/>
          </a:bodyPr>
          <a:lstStyle/>
          <a:p>
            <a:pPr fontAlgn="base">
              <a:spcBef>
                <a:spcPct val="20000"/>
              </a:spcBef>
              <a:spcAft>
                <a:spcPct val="0"/>
              </a:spcAft>
            </a:pPr>
            <a:r>
              <a:rPr lang="ja-JP" altLang="en-US" sz="2400" b="1" dirty="0">
                <a:solidFill>
                  <a:srgbClr val="000000"/>
                </a:solidFill>
              </a:rPr>
              <a:t>地球温暖化予測</a:t>
            </a:r>
          </a:p>
        </p:txBody>
      </p:sp>
      <p:sp>
        <p:nvSpPr>
          <p:cNvPr id="8" name="テキスト ボックス 7"/>
          <p:cNvSpPr txBox="1"/>
          <p:nvPr/>
        </p:nvSpPr>
        <p:spPr>
          <a:xfrm>
            <a:off x="4834577" y="6597352"/>
            <a:ext cx="4273927" cy="261610"/>
          </a:xfrm>
          <a:prstGeom prst="rect">
            <a:avLst/>
          </a:prstGeom>
          <a:noFill/>
        </p:spPr>
        <p:txBody>
          <a:bodyPr wrap="none" rtlCol="0">
            <a:spAutoFit/>
          </a:bodyPr>
          <a:lstStyle/>
          <a:p>
            <a:pPr fontAlgn="base">
              <a:spcBef>
                <a:spcPct val="20000"/>
              </a:spcBef>
              <a:spcAft>
                <a:spcPct val="0"/>
              </a:spcAft>
            </a:pPr>
            <a:r>
              <a:rPr lang="en-US" altLang="ja-JP" sz="1100" b="1" dirty="0">
                <a:solidFill>
                  <a:srgbClr val="000000"/>
                </a:solidFill>
              </a:rPr>
              <a:t>http://www.data.jma.go.jp/cpdinfo/chishiki_ondanka/p11.html</a:t>
            </a:r>
            <a:endParaRPr lang="ja-JP" altLang="en-US" sz="1100" b="1" dirty="0">
              <a:solidFill>
                <a:srgbClr val="000000"/>
              </a:solidFill>
            </a:endParaRPr>
          </a:p>
        </p:txBody>
      </p:sp>
      <p:sp>
        <p:nvSpPr>
          <p:cNvPr id="9" name="テキスト ボックス 8"/>
          <p:cNvSpPr txBox="1"/>
          <p:nvPr/>
        </p:nvSpPr>
        <p:spPr>
          <a:xfrm>
            <a:off x="6708360" y="1700808"/>
            <a:ext cx="2472152" cy="430887"/>
          </a:xfrm>
          <a:prstGeom prst="rect">
            <a:avLst/>
          </a:prstGeom>
          <a:noFill/>
        </p:spPr>
        <p:txBody>
          <a:bodyPr wrap="none" rtlCol="0">
            <a:spAutoFit/>
          </a:bodyPr>
          <a:lstStyle/>
          <a:p>
            <a:pPr fontAlgn="base">
              <a:spcBef>
                <a:spcPct val="20000"/>
              </a:spcBef>
              <a:spcAft>
                <a:spcPct val="0"/>
              </a:spcAft>
            </a:pPr>
            <a:r>
              <a:rPr lang="en-US" altLang="ja-JP" sz="1100" b="1" dirty="0">
                <a:solidFill>
                  <a:srgbClr val="000000"/>
                </a:solidFill>
              </a:rPr>
              <a:t>http://www.data.jma.go.jp/cpdinfo/</a:t>
            </a:r>
            <a:br>
              <a:rPr lang="en-US" altLang="ja-JP" sz="1100" b="1" dirty="0">
                <a:solidFill>
                  <a:srgbClr val="000000"/>
                </a:solidFill>
              </a:rPr>
            </a:br>
            <a:r>
              <a:rPr lang="en-US" altLang="ja-JP" sz="1100" b="1" dirty="0" err="1">
                <a:solidFill>
                  <a:srgbClr val="000000"/>
                </a:solidFill>
              </a:rPr>
              <a:t>chishiki_ondanka</a:t>
            </a:r>
            <a:r>
              <a:rPr lang="en-US" altLang="ja-JP" sz="1100" b="1" dirty="0">
                <a:solidFill>
                  <a:srgbClr val="000000"/>
                </a:solidFill>
              </a:rPr>
              <a:t>/p11.html</a:t>
            </a:r>
            <a:endParaRPr lang="ja-JP" altLang="en-US" sz="1100" b="1" dirty="0">
              <a:solidFill>
                <a:srgbClr val="000000"/>
              </a:solidFill>
            </a:endParaRPr>
          </a:p>
        </p:txBody>
      </p:sp>
      <p:sp>
        <p:nvSpPr>
          <p:cNvPr id="11" name="テキスト ボックス 10"/>
          <p:cNvSpPr txBox="1"/>
          <p:nvPr/>
        </p:nvSpPr>
        <p:spPr>
          <a:xfrm>
            <a:off x="107504" y="4949552"/>
            <a:ext cx="1422184" cy="461665"/>
          </a:xfrm>
          <a:prstGeom prst="rect">
            <a:avLst/>
          </a:prstGeom>
          <a:solidFill>
            <a:schemeClr val="bg1"/>
          </a:solidFill>
          <a:ln>
            <a:solidFill>
              <a:schemeClr val="tx1"/>
            </a:solidFill>
          </a:ln>
        </p:spPr>
        <p:txBody>
          <a:bodyPr wrap="none" rtlCol="0">
            <a:spAutoFit/>
          </a:bodyPr>
          <a:lstStyle/>
          <a:p>
            <a:pPr fontAlgn="base">
              <a:spcBef>
                <a:spcPct val="20000"/>
              </a:spcBef>
              <a:spcAft>
                <a:spcPct val="0"/>
              </a:spcAft>
            </a:pPr>
            <a:r>
              <a:rPr lang="ja-JP" altLang="en-US" sz="2400" b="1" dirty="0">
                <a:solidFill>
                  <a:srgbClr val="000000"/>
                </a:solidFill>
              </a:rPr>
              <a:t>天気予報</a:t>
            </a:r>
          </a:p>
        </p:txBody>
      </p:sp>
      <p:sp>
        <p:nvSpPr>
          <p:cNvPr id="12" name="テキスト ボックス 11"/>
          <p:cNvSpPr txBox="1"/>
          <p:nvPr/>
        </p:nvSpPr>
        <p:spPr>
          <a:xfrm>
            <a:off x="107504" y="6381328"/>
            <a:ext cx="3916457" cy="261610"/>
          </a:xfrm>
          <a:prstGeom prst="rect">
            <a:avLst/>
          </a:prstGeom>
          <a:noFill/>
        </p:spPr>
        <p:txBody>
          <a:bodyPr wrap="none" rtlCol="0">
            <a:spAutoFit/>
          </a:bodyPr>
          <a:lstStyle/>
          <a:p>
            <a:pPr fontAlgn="base">
              <a:spcBef>
                <a:spcPct val="20000"/>
              </a:spcBef>
              <a:spcAft>
                <a:spcPct val="0"/>
              </a:spcAft>
            </a:pPr>
            <a:r>
              <a:rPr lang="en-US" altLang="ja-JP" sz="1100" b="1" dirty="0">
                <a:solidFill>
                  <a:srgbClr val="000000"/>
                </a:solidFill>
              </a:rPr>
              <a:t>http://www.jma.go.jp/jma/kishou/know/whitep/1-3-5.html</a:t>
            </a:r>
            <a:endParaRPr lang="ja-JP" altLang="en-US" sz="1100" b="1" dirty="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数値気象モデルの持つ側面</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気象学における知識体系の集積となっている</a:t>
            </a:r>
            <a:endParaRPr lang="en-US" altLang="ja-JP" dirty="0" smtClean="0"/>
          </a:p>
          <a:p>
            <a:pPr lvl="1"/>
            <a:r>
              <a:rPr kumimoji="1" lang="ja-JP" altLang="en-US" dirty="0" smtClean="0"/>
              <a:t>大気力学</a:t>
            </a:r>
            <a:r>
              <a:rPr kumimoji="1" lang="en-US" altLang="ja-JP" dirty="0" smtClean="0"/>
              <a:t>, </a:t>
            </a:r>
            <a:r>
              <a:rPr kumimoji="1" lang="ja-JP" altLang="en-US" dirty="0" smtClean="0"/>
              <a:t>降水過程</a:t>
            </a:r>
            <a:r>
              <a:rPr kumimoji="1" lang="en-US" altLang="ja-JP" dirty="0" smtClean="0"/>
              <a:t>, </a:t>
            </a:r>
            <a:r>
              <a:rPr kumimoji="1" lang="ja-JP" altLang="en-US" dirty="0" smtClean="0"/>
              <a:t>放射</a:t>
            </a:r>
            <a:r>
              <a:rPr kumimoji="1" lang="en-US" altLang="ja-JP" dirty="0" smtClean="0"/>
              <a:t>, </a:t>
            </a:r>
            <a:r>
              <a:rPr kumimoji="1" lang="ja-JP" altLang="en-US" dirty="0" smtClean="0"/>
              <a:t>乱流</a:t>
            </a:r>
            <a:r>
              <a:rPr kumimoji="1" lang="en-US" altLang="ja-JP" dirty="0" smtClean="0"/>
              <a:t>, etc</a:t>
            </a:r>
          </a:p>
          <a:p>
            <a:pPr lvl="1"/>
            <a:r>
              <a:rPr kumimoji="1" lang="ja-JP" altLang="en-US" dirty="0" smtClean="0"/>
              <a:t>「モデルに聞く（計算する）と答えてくれる」</a:t>
            </a:r>
            <a:endParaRPr kumimoji="1" lang="en-US" altLang="ja-JP" dirty="0" smtClean="0"/>
          </a:p>
          <a:p>
            <a:pPr lvl="1"/>
            <a:r>
              <a:rPr kumimoji="1" lang="ja-JP" altLang="en-US" dirty="0" smtClean="0"/>
              <a:t>開発には試行錯誤がつきもの（大変）</a:t>
            </a:r>
            <a:endParaRPr kumimoji="1" lang="en-US" altLang="ja-JP" dirty="0" smtClean="0"/>
          </a:p>
          <a:p>
            <a:pPr lvl="1"/>
            <a:endParaRPr lang="en-US" altLang="ja-JP" dirty="0" smtClean="0"/>
          </a:p>
          <a:p>
            <a:r>
              <a:rPr lang="ja-JP" altLang="en-US" dirty="0" smtClean="0"/>
              <a:t>知識の体系付け方によって様々なモデルが存在する</a:t>
            </a:r>
            <a:endParaRPr lang="en-US" altLang="ja-JP" dirty="0" smtClean="0"/>
          </a:p>
          <a:p>
            <a:pPr lvl="1"/>
            <a:r>
              <a:rPr kumimoji="1" lang="ja-JP" altLang="en-US" dirty="0" smtClean="0"/>
              <a:t>複数のモデルの相互比較（知識体系の比較）がしばしば行われている</a:t>
            </a:r>
            <a:endParaRPr kumimoji="1" lang="en-US" altLang="ja-JP" dirty="0" smtClean="0"/>
          </a:p>
          <a:p>
            <a:pPr lvl="1"/>
            <a:endParaRPr lang="en-US" altLang="ja-JP" dirty="0" smtClean="0"/>
          </a:p>
          <a:p>
            <a:endParaRPr kumimoji="1" lang="ja-JP" altLang="en-US"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1" lang="ja-JP" altLang="en-US" sz="24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1" lang="ja-JP" altLang="en-US" sz="24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1" lang="ja-JP" altLang="en-US" sz="24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1" lang="ja-JP" altLang="en-US" sz="24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5161</TotalTime>
  <Words>1080</Words>
  <Application>Microsoft Office PowerPoint</Application>
  <PresentationFormat>画面に合わせる (4:3)</PresentationFormat>
  <Paragraphs>165</Paragraphs>
  <Slides>15</Slides>
  <Notes>7</Notes>
  <HiddenSlides>0</HiddenSlides>
  <MMClips>0</MMClips>
  <ScaleCrop>false</ScaleCrop>
  <HeadingPairs>
    <vt:vector size="4" baseType="variant">
      <vt:variant>
        <vt:lpstr>テーマ</vt:lpstr>
      </vt:variant>
      <vt:variant>
        <vt:i4>3</vt:i4>
      </vt:variant>
      <vt:variant>
        <vt:lpstr>スライド タイトル</vt:lpstr>
      </vt:variant>
      <vt:variant>
        <vt:i4>15</vt:i4>
      </vt:variant>
    </vt:vector>
  </HeadingPairs>
  <TitlesOfParts>
    <vt:vector size="18" baseType="lpstr">
      <vt:lpstr>Office テーマ</vt:lpstr>
      <vt:lpstr>標準デザイン</vt:lpstr>
      <vt:lpstr>1_標準デザイン</vt:lpstr>
      <vt:lpstr>スライド 1</vt:lpstr>
      <vt:lpstr>情報実習の先にある高い理想 （再掲）</vt:lpstr>
      <vt:lpstr>地球惑星科学の情報化とは</vt:lpstr>
      <vt:lpstr>知識の引き出しの例 ：Memex</vt:lpstr>
      <vt:lpstr>現代版Bush の夢： インターネット辞典と検索エンジン</vt:lpstr>
      <vt:lpstr>知識の引き出しに関する課題</vt:lpstr>
      <vt:lpstr>教科書を例に考える</vt:lpstr>
      <vt:lpstr>地球惑星科学の情報化の例： 数値気象モデル</vt:lpstr>
      <vt:lpstr>数値気象モデルの持つ側面</vt:lpstr>
      <vt:lpstr>数値気象モデルに関する 問題点</vt:lpstr>
      <vt:lpstr>数値モデルを どのようにしていくか</vt:lpstr>
      <vt:lpstr>知の情報化を進めるために</vt:lpstr>
      <vt:lpstr>スライド 13</vt:lpstr>
      <vt:lpstr>日本の気象モデル開発と課題</vt:lpstr>
      <vt:lpstr>情報化に関する種々の課題</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odakker</dc:creator>
  <cp:lastModifiedBy>odakker</cp:lastModifiedBy>
  <cp:revision>16</cp:revision>
  <dcterms:created xsi:type="dcterms:W3CDTF">2018-04-02T08:24:59Z</dcterms:created>
  <dcterms:modified xsi:type="dcterms:W3CDTF">2018-04-06T01:28:02Z</dcterms:modified>
</cp:coreProperties>
</file>