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18.xml" ContentType="application/vnd.openxmlformats-officedocument.presentationml.notesSlide+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6.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7.xml" ContentType="application/vnd.openxmlformats-officedocument.themeOverride+xml"/>
  <Override PartName="/ppt/notesSlides/notesSlide38.xml" ContentType="application/vnd.openxmlformats-officedocument.presentationml.notesSlide+xml"/>
  <Override PartName="/ppt/theme/themeOverride8.xml" ContentType="application/vnd.openxmlformats-officedocument.themeOverride+xml"/>
  <Override PartName="/ppt/notesSlides/notesSlide39.xml" ContentType="application/vnd.openxmlformats-officedocument.presentationml.notesSlide+xml"/>
  <Override PartName="/ppt/theme/themeOverride9.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381" r:id="rId3"/>
    <p:sldId id="342" r:id="rId4"/>
    <p:sldId id="344" r:id="rId5"/>
    <p:sldId id="345" r:id="rId6"/>
    <p:sldId id="379" r:id="rId7"/>
    <p:sldId id="380" r:id="rId8"/>
    <p:sldId id="403" r:id="rId9"/>
    <p:sldId id="427" r:id="rId10"/>
    <p:sldId id="434" r:id="rId11"/>
    <p:sldId id="436" r:id="rId12"/>
    <p:sldId id="435" r:id="rId13"/>
    <p:sldId id="267" r:id="rId14"/>
    <p:sldId id="268" r:id="rId15"/>
    <p:sldId id="352" r:id="rId16"/>
    <p:sldId id="377" r:id="rId17"/>
    <p:sldId id="382" r:id="rId18"/>
    <p:sldId id="395" r:id="rId19"/>
    <p:sldId id="396" r:id="rId20"/>
    <p:sldId id="423" r:id="rId21"/>
    <p:sldId id="397" r:id="rId22"/>
    <p:sldId id="398" r:id="rId23"/>
    <p:sldId id="389" r:id="rId24"/>
    <p:sldId id="399" r:id="rId25"/>
    <p:sldId id="400" r:id="rId26"/>
    <p:sldId id="401" r:id="rId27"/>
    <p:sldId id="402" r:id="rId28"/>
    <p:sldId id="394" r:id="rId29"/>
    <p:sldId id="367" r:id="rId30"/>
    <p:sldId id="425" r:id="rId31"/>
    <p:sldId id="415" r:id="rId32"/>
    <p:sldId id="285" r:id="rId33"/>
    <p:sldId id="288" r:id="rId34"/>
    <p:sldId id="289" r:id="rId35"/>
    <p:sldId id="412" r:id="rId36"/>
    <p:sldId id="293" r:id="rId37"/>
    <p:sldId id="294" r:id="rId38"/>
    <p:sldId id="296" r:id="rId39"/>
    <p:sldId id="299" r:id="rId40"/>
    <p:sldId id="301"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426" r:id="rId58"/>
    <p:sldId id="321" r:id="rId59"/>
    <p:sldId id="322" r:id="rId60"/>
    <p:sldId id="438" r:id="rId61"/>
    <p:sldId id="324" r:id="rId62"/>
    <p:sldId id="428" r:id="rId63"/>
    <p:sldId id="445" r:id="rId64"/>
    <p:sldId id="326" r:id="rId65"/>
    <p:sldId id="327" r:id="rId66"/>
    <p:sldId id="355" r:id="rId67"/>
    <p:sldId id="329" r:id="rId68"/>
    <p:sldId id="302" r:id="rId69"/>
    <p:sldId id="323" r:id="rId70"/>
    <p:sldId id="330" r:id="rId71"/>
    <p:sldId id="430" r:id="rId72"/>
    <p:sldId id="353" r:id="rId73"/>
    <p:sldId id="431" r:id="rId74"/>
    <p:sldId id="432" r:id="rId75"/>
    <p:sldId id="433" r:id="rId7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8473" autoAdjust="0"/>
  </p:normalViewPr>
  <p:slideViewPr>
    <p:cSldViewPr>
      <p:cViewPr varScale="1">
        <p:scale>
          <a:sx n="97" d="100"/>
          <a:sy n="97" d="100"/>
        </p:scale>
        <p:origin x="1984" y="192"/>
      </p:cViewPr>
      <p:guideLst>
        <p:guide pos="2880"/>
        <p:guide orient="horz" pos="2160"/>
      </p:guideLst>
    </p:cSldViewPr>
  </p:slideViewPr>
  <p:notesTextViewPr>
    <p:cViewPr>
      <p:scale>
        <a:sx n="1" d="1"/>
        <a:sy n="1" d="1"/>
      </p:scale>
      <p:origin x="0" y="0"/>
    </p:cViewPr>
  </p:notesTextViewPr>
  <p:sorterViewPr>
    <p:cViewPr>
      <p:scale>
        <a:sx n="66" d="100"/>
        <a:sy n="66" d="100"/>
      </p:scale>
      <p:origin x="0" y="-44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panose="020B0600070205080204" pitchFamily="50" charset="-128"/>
              </a:defRPr>
            </a:lvl1pPr>
          </a:lstStyle>
          <a:p>
            <a:fld id="{344A05C6-0D4F-40B7-BD56-7C864AB65620}" type="datetimeFigureOut">
              <a:rPr lang="ja-JP" altLang="en-US" smtClean="0"/>
              <a:pPr/>
              <a:t>2018/5/11</a:t>
            </a:fld>
            <a:endParaRPr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panose="020B0600070205080204" pitchFamily="50" charset="-128"/>
              </a:defRPr>
            </a:lvl1pPr>
          </a:lstStyle>
          <a:p>
            <a:fld id="{BB51C238-776A-4AD5-A390-544C2122AD7B}" type="slidenum">
              <a:rPr lang="ja-JP" altLang="en-US" smtClean="0"/>
              <a:pPr/>
              <a:t>‹#›</a:t>
            </a:fld>
            <a:endParaRPr lang="ja-JP" altLang="en-US" dirty="0"/>
          </a:p>
        </p:txBody>
      </p:sp>
    </p:spTree>
    <p:extLst>
      <p:ext uri="{BB962C8B-B14F-4D97-AF65-F5344CB8AC3E}">
        <p14:creationId xmlns:p14="http://schemas.microsoft.com/office/powerpoint/2010/main" val="41101230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ＭＳ Ｐゴシック" panose="020B0600070205080204" pitchFamily="50" charset="-128"/>
        <a:cs typeface="+mn-cs"/>
      </a:defRPr>
    </a:lvl1pPr>
    <a:lvl2pPr marL="457200" algn="l" defTabSz="914400" rtl="0" eaLnBrk="1" latinLnBrk="0" hangingPunct="1">
      <a:defRPr kumimoji="1" sz="1200" kern="1200">
        <a:solidFill>
          <a:schemeClr val="tx1"/>
        </a:solidFill>
        <a:latin typeface="+mn-lt"/>
        <a:ea typeface="ＭＳ Ｐゴシック" panose="020B0600070205080204" pitchFamily="50" charset="-128"/>
        <a:cs typeface="+mn-cs"/>
      </a:defRPr>
    </a:lvl2pPr>
    <a:lvl3pPr marL="914400" algn="l" defTabSz="914400" rtl="0" eaLnBrk="1" latinLnBrk="0" hangingPunct="1">
      <a:defRPr kumimoji="1" sz="1200" kern="1200">
        <a:solidFill>
          <a:schemeClr val="tx1"/>
        </a:solidFill>
        <a:latin typeface="+mn-lt"/>
        <a:ea typeface="ＭＳ Ｐゴシック" panose="020B0600070205080204" pitchFamily="50" charset="-128"/>
        <a:cs typeface="+mn-cs"/>
      </a:defRPr>
    </a:lvl3pPr>
    <a:lvl4pPr marL="1371600" algn="l" defTabSz="914400" rtl="0" eaLnBrk="1" latinLnBrk="0" hangingPunct="1">
      <a:defRPr kumimoji="1" sz="1200" kern="1200">
        <a:solidFill>
          <a:schemeClr val="tx1"/>
        </a:solidFill>
        <a:latin typeface="+mn-lt"/>
        <a:ea typeface="ＭＳ Ｐゴシック" panose="020B0600070205080204" pitchFamily="50" charset="-128"/>
        <a:cs typeface="+mn-cs"/>
      </a:defRPr>
    </a:lvl4pPr>
    <a:lvl5pPr marL="1828800" algn="l" defTabSz="914400" rtl="0" eaLnBrk="1" latinLnBrk="0" hangingPunct="1">
      <a:defRPr kumimoji="1" sz="1200" kern="1200">
        <a:solidFill>
          <a:schemeClr val="tx1"/>
        </a:solidFill>
        <a:latin typeface="+mn-lt"/>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r>
              <a:rPr kumimoji="1" lang="ja-JP" altLang="en-US" dirty="0"/>
              <a:t>・コンピュータネットワークの仕組みについて学ぶ</a:t>
            </a:r>
            <a:endParaRPr kumimoji="1" lang="en-US" altLang="ja-JP" dirty="0"/>
          </a:p>
          <a:p>
            <a:r>
              <a:rPr kumimoji="1" lang="ja-JP" altLang="en-US" dirty="0"/>
              <a:t>・情報化時代の大人になるためのたしなみ</a:t>
            </a:r>
            <a:endParaRPr kumimoji="1" lang="en-US" altLang="ja-JP" dirty="0"/>
          </a:p>
          <a:p>
            <a:r>
              <a:rPr kumimoji="1" lang="ja-JP" altLang="en-US" dirty="0"/>
              <a:t>・</a:t>
            </a:r>
          </a:p>
        </p:txBody>
      </p:sp>
    </p:spTree>
    <p:extLst>
      <p:ext uri="{BB962C8B-B14F-4D97-AF65-F5344CB8AC3E}">
        <p14:creationId xmlns:p14="http://schemas.microsoft.com/office/powerpoint/2010/main" val="357670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TCP(Transmission Control Protocol)</a:t>
            </a:r>
          </a:p>
          <a:p>
            <a:r>
              <a:rPr kumimoji="1" lang="en-US" altLang="ja-JP" dirty="0"/>
              <a:t>IP (Internet Protocol)</a:t>
            </a:r>
          </a:p>
          <a:p>
            <a:r>
              <a:rPr kumimoji="1" lang="ja-JP" altLang="en-US" sz="1200" b="0" i="0" kern="1200" dirty="0">
                <a:solidFill>
                  <a:schemeClr val="tx1"/>
                </a:solidFill>
                <a:effectLst/>
                <a:latin typeface="+mn-lt"/>
                <a:ea typeface="ＭＳ Ｐゴシック" panose="020B0600070205080204" pitchFamily="50" charset="-128"/>
                <a:cs typeface="+mn-cs"/>
              </a:rPr>
              <a:t>プロトコルのページで上位、下位とあるそれは何から決められているの？→物理的なものに近いものを下位と決めている。</a:t>
            </a:r>
            <a:endParaRPr kumimoji="1" lang="en-US" altLang="ja-JP" sz="1200" b="0" i="0" kern="1200" dirty="0">
              <a:solidFill>
                <a:schemeClr val="tx1"/>
              </a:solidFill>
              <a:effectLst/>
              <a:latin typeface="+mn-lt"/>
              <a:ea typeface="ＭＳ Ｐゴシック" panose="020B0600070205080204" pitchFamily="50" charset="-128"/>
              <a:cs typeface="+mn-cs"/>
            </a:endParaRPr>
          </a:p>
          <a:p>
            <a:endParaRPr kumimoji="1" lang="en-US" altLang="ja-JP" sz="1200" b="0" i="0" kern="1200" dirty="0">
              <a:solidFill>
                <a:schemeClr val="tx1"/>
              </a:solidFill>
              <a:effectLst/>
              <a:latin typeface="+mn-lt"/>
              <a:ea typeface="ＭＳ Ｐゴシック" panose="020B0600070205080204" pitchFamily="50" charset="-128"/>
              <a:cs typeface="+mn-cs"/>
            </a:endParaRPr>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17</a:t>
            </a:fld>
            <a:endParaRPr lang="ja-JP" altLang="en-US" dirty="0"/>
          </a:p>
        </p:txBody>
      </p:sp>
    </p:spTree>
    <p:extLst>
      <p:ext uri="{BB962C8B-B14F-4D97-AF65-F5344CB8AC3E}">
        <p14:creationId xmlns:p14="http://schemas.microsoft.com/office/powerpoint/2010/main" val="137467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18</a:t>
            </a:fld>
            <a:endParaRPr lang="ja-JP" altLang="en-US" dirty="0"/>
          </a:p>
        </p:txBody>
      </p:sp>
    </p:spTree>
    <p:extLst>
      <p:ext uri="{BB962C8B-B14F-4D97-AF65-F5344CB8AC3E}">
        <p14:creationId xmlns:p14="http://schemas.microsoft.com/office/powerpoint/2010/main" val="40804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altLang="ja-JP" sz="1200" b="0" i="0" kern="1200" dirty="0">
                <a:solidFill>
                  <a:schemeClr val="tx1"/>
                </a:solidFill>
                <a:effectLst/>
                <a:latin typeface="+mn-lt"/>
                <a:ea typeface="ＭＳ Ｐゴシック" panose="020B0600070205080204" pitchFamily="50" charset="-128"/>
                <a:cs typeface="+mn-cs"/>
              </a:rPr>
              <a:t>IP</a:t>
            </a:r>
            <a:r>
              <a:rPr kumimoji="1" lang="ja-JP" altLang="en-US" sz="1200" b="0" i="0" kern="1200" dirty="0">
                <a:solidFill>
                  <a:schemeClr val="tx1"/>
                </a:solidFill>
                <a:effectLst/>
                <a:latin typeface="+mn-lt"/>
                <a:ea typeface="ＭＳ Ｐゴシック" panose="020B0600070205080204" pitchFamily="50" charset="-128"/>
                <a:cs typeface="+mn-cs"/>
              </a:rPr>
              <a:t>アドレスと各ネットワーク固有のアドレスとの対応をとるための</a:t>
            </a:r>
            <a:r>
              <a:rPr kumimoji="1" lang="en-GB" altLang="ja-JP" sz="1200" b="0" i="0" kern="1200" dirty="0">
                <a:solidFill>
                  <a:schemeClr val="tx1"/>
                </a:solidFill>
                <a:effectLst/>
                <a:latin typeface="+mn-lt"/>
                <a:ea typeface="ＭＳ Ｐゴシック" panose="020B0600070205080204" pitchFamily="50" charset="-128"/>
                <a:cs typeface="+mn-cs"/>
              </a:rPr>
              <a:t>ARP</a:t>
            </a:r>
            <a:r>
              <a:rPr kumimoji="1" lang="ja-JP" altLang="en-GB" sz="1200" b="0" i="0" kern="1200" dirty="0">
                <a:solidFill>
                  <a:schemeClr val="tx1"/>
                </a:solidFill>
                <a:effectLst/>
                <a:latin typeface="+mn-lt"/>
                <a:ea typeface="ＭＳ Ｐゴシック" panose="020B0600070205080204" pitchFamily="50" charset="-128"/>
                <a:cs typeface="+mn-cs"/>
              </a:rPr>
              <a:t>（</a:t>
            </a:r>
            <a:r>
              <a:rPr kumimoji="1" lang="en-GB" altLang="ja-JP" sz="1200" b="0" i="0" kern="1200" dirty="0">
                <a:solidFill>
                  <a:schemeClr val="tx1"/>
                </a:solidFill>
                <a:effectLst/>
                <a:latin typeface="+mn-lt"/>
                <a:ea typeface="ＭＳ Ｐゴシック" panose="020B0600070205080204" pitchFamily="50" charset="-128"/>
                <a:cs typeface="+mn-cs"/>
              </a:rPr>
              <a:t>Address Resolution Protocol</a:t>
            </a:r>
            <a:r>
              <a:rPr kumimoji="1" lang="ja-JP" altLang="en-GB" sz="1200" b="0" i="0" kern="1200" dirty="0">
                <a:solidFill>
                  <a:schemeClr val="tx1"/>
                </a:solidFill>
                <a:effectLst/>
                <a:latin typeface="+mn-lt"/>
                <a:ea typeface="ＭＳ Ｐゴシック" panose="020B0600070205080204" pitchFamily="50" charset="-128"/>
                <a:cs typeface="+mn-cs"/>
              </a:rPr>
              <a:t>）／</a:t>
            </a:r>
            <a:r>
              <a:rPr kumimoji="1" lang="en-GB" altLang="ja-JP" sz="1200" b="0" i="0" kern="1200" dirty="0">
                <a:solidFill>
                  <a:schemeClr val="tx1"/>
                </a:solidFill>
                <a:effectLst/>
                <a:latin typeface="+mn-lt"/>
                <a:ea typeface="ＭＳ Ｐゴシック" panose="020B0600070205080204" pitchFamily="50" charset="-128"/>
                <a:cs typeface="+mn-cs"/>
              </a:rPr>
              <a:t>RARP</a:t>
            </a:r>
            <a:r>
              <a:rPr kumimoji="1" lang="ja-JP" altLang="en-GB" sz="1200" b="0" i="0" kern="1200" dirty="0">
                <a:solidFill>
                  <a:schemeClr val="tx1"/>
                </a:solidFill>
                <a:effectLst/>
                <a:latin typeface="+mn-lt"/>
                <a:ea typeface="ＭＳ Ｐゴシック" panose="020B0600070205080204" pitchFamily="50" charset="-128"/>
                <a:cs typeface="+mn-cs"/>
              </a:rPr>
              <a:t>（</a:t>
            </a:r>
            <a:r>
              <a:rPr kumimoji="1" lang="en-GB" altLang="ja-JP" sz="1200" b="0" i="0" kern="1200" dirty="0">
                <a:solidFill>
                  <a:schemeClr val="tx1"/>
                </a:solidFill>
                <a:effectLst/>
                <a:latin typeface="+mn-lt"/>
                <a:ea typeface="ＭＳ Ｐゴシック" panose="020B0600070205080204" pitchFamily="50" charset="-128"/>
                <a:cs typeface="+mn-cs"/>
              </a:rPr>
              <a:t>Reverse Address Resolution Protocol</a:t>
            </a:r>
            <a:r>
              <a:rPr kumimoji="1" lang="ja-JP" altLang="en-GB" sz="1200" b="0" i="0" kern="1200" dirty="0">
                <a:solidFill>
                  <a:schemeClr val="tx1"/>
                </a:solidFill>
                <a:effectLst/>
                <a:latin typeface="+mn-lt"/>
                <a:ea typeface="ＭＳ Ｐゴシック" panose="020B0600070205080204" pitchFamily="50" charset="-128"/>
                <a:cs typeface="+mn-cs"/>
              </a:rPr>
              <a:t>）</a:t>
            </a:r>
            <a:r>
              <a:rPr kumimoji="1" lang="ja-JP" altLang="en-US" sz="1200" b="0" i="0" kern="1200" dirty="0">
                <a:solidFill>
                  <a:schemeClr val="tx1"/>
                </a:solidFill>
                <a:effectLst/>
                <a:latin typeface="+mn-lt"/>
                <a:ea typeface="ＭＳ Ｐゴシック" panose="020B0600070205080204" pitchFamily="50" charset="-128"/>
                <a:cs typeface="+mn-cs"/>
              </a:rPr>
              <a:t>が存在</a:t>
            </a:r>
            <a:endParaRPr kumimoji="1" lang="en-US" altLang="ja-JP" sz="1200" b="0" i="0" kern="1200" dirty="0">
              <a:solidFill>
                <a:schemeClr val="tx1"/>
              </a:solidFill>
              <a:effectLst/>
              <a:latin typeface="+mn-lt"/>
              <a:ea typeface="ＭＳ Ｐゴシック" panose="020B0600070205080204" pitchFamily="50" charset="-128"/>
              <a:cs typeface="+mn-cs"/>
            </a:endParaRPr>
          </a:p>
          <a:p>
            <a:r>
              <a:rPr kumimoji="1" lang="ja-JP" altLang="en-US" sz="1200" b="0" i="0" kern="1200" dirty="0">
                <a:solidFill>
                  <a:schemeClr val="tx1"/>
                </a:solidFill>
                <a:effectLst/>
                <a:latin typeface="+mn-lt"/>
                <a:ea typeface="ＭＳ Ｐゴシック" panose="020B0600070205080204" pitchFamily="50" charset="-128"/>
                <a:cs typeface="+mn-cs"/>
              </a:rPr>
              <a:t>本来は ネットワークインターフェース層は</a:t>
            </a:r>
            <a:endParaRPr kumimoji="1" lang="en-US" altLang="ja-JP" sz="1200" b="0" i="0" kern="1200" dirty="0">
              <a:solidFill>
                <a:schemeClr val="tx1"/>
              </a:solidFill>
              <a:effectLst/>
              <a:latin typeface="+mn-lt"/>
              <a:ea typeface="ＭＳ Ｐゴシック" panose="020B0600070205080204" pitchFamily="50" charset="-128"/>
              <a:cs typeface="+mn-cs"/>
            </a:endParaRPr>
          </a:p>
          <a:p>
            <a:r>
              <a:rPr kumimoji="1" lang="ja-JP" altLang="en-US" sz="1200" b="0" i="0" kern="1200" dirty="0">
                <a:solidFill>
                  <a:schemeClr val="tx1"/>
                </a:solidFill>
                <a:effectLst/>
                <a:latin typeface="+mn-lt"/>
                <a:ea typeface="ＭＳ Ｐゴシック" panose="020B0600070205080204" pitchFamily="50" charset="-128"/>
                <a:cs typeface="+mn-cs"/>
              </a:rPr>
              <a:t>物理層 と データリンク層 に分かれる</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24</a:t>
            </a:fld>
            <a:endParaRPr lang="ja-JP" altLang="en-US" dirty="0"/>
          </a:p>
        </p:txBody>
      </p:sp>
    </p:spTree>
    <p:extLst>
      <p:ext uri="{BB962C8B-B14F-4D97-AF65-F5344CB8AC3E}">
        <p14:creationId xmlns:p14="http://schemas.microsoft.com/office/powerpoint/2010/main" val="2202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400395"/>
            <a:ext cx="5485439" cy="3600057"/>
          </a:xfrm>
          <a:prstGeom prst="rect">
            <a:avLst/>
          </a:prstGeom>
        </p:spPr>
        <p:txBody>
          <a:bodyPr/>
          <a:lstStyle/>
          <a:p>
            <a:endParaRPr kumimoji="1" lang="ja-JP" altLang="en-US" dirty="0"/>
          </a:p>
        </p:txBody>
      </p:sp>
      <p:sp>
        <p:nvSpPr>
          <p:cNvPr id="4" name="日付プレースホルダー 3"/>
          <p:cNvSpPr>
            <a:spLocks noGrp="1"/>
          </p:cNvSpPr>
          <p:nvPr>
            <p:ph type="dt" idx="10"/>
          </p:nvPr>
        </p:nvSpPr>
        <p:spPr/>
        <p:txBody>
          <a:bodyPr/>
          <a:lstStyle/>
          <a:p>
            <a:fld id="{1B29AF15-5121-4BDD-8D56-91E11E863D48}" type="datetime1">
              <a:rPr lang="ja-JP" altLang="en-US" smtClean="0"/>
              <a:t>2018/5/11</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29</a:t>
            </a:fld>
            <a:endParaRPr lang="ja-JP" altLang="en-US"/>
          </a:p>
        </p:txBody>
      </p:sp>
    </p:spTree>
    <p:extLst>
      <p:ext uri="{BB962C8B-B14F-4D97-AF65-F5344CB8AC3E}">
        <p14:creationId xmlns:p14="http://schemas.microsoft.com/office/powerpoint/2010/main" val="796205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3810000" y="0"/>
            <a:ext cx="8093075" cy="6069013"/>
          </a:xfrm>
          <a:ln/>
        </p:spPr>
      </p:sp>
      <p:sp>
        <p:nvSpPr>
          <p:cNvPr id="47107" name="ノート プレースホルダ 2"/>
          <p:cNvSpPr>
            <a:spLocks noGrp="1" noRot="1" noChangeAspect="1" noChangeArrowheads="1"/>
          </p:cNvSpPr>
          <p:nvPr>
            <p:ph type="body" idx="1"/>
          </p:nvPr>
        </p:nvSpPr>
        <p:spPr bwMode="auto">
          <a:xfrm>
            <a:off x="460720" y="1472154"/>
            <a:ext cx="8292948" cy="4163799"/>
          </a:xfrm>
          <a:prstGeom prst="rect">
            <a:avLst/>
          </a:prstGeom>
          <a:noFill/>
          <a:ln>
            <a:miter lim="800000"/>
            <a:headEnd/>
            <a:tailEnd/>
          </a:ln>
        </p:spPr>
        <p:txBody>
          <a:bodyPr/>
          <a:lstStyle/>
          <a:p>
            <a:r>
              <a:rPr lang="ja-JP" altLang="en-US" dirty="0"/>
              <a:t>ネットワークで取れる経路は無数に存在する</a:t>
            </a:r>
          </a:p>
          <a:p>
            <a:r>
              <a:rPr lang="ja-JP" altLang="en-US" dirty="0"/>
              <a:t>相手はどこにいるのか　どうすれば最短経路でたどり着けるか</a:t>
            </a:r>
          </a:p>
        </p:txBody>
      </p:sp>
    </p:spTree>
    <p:extLst>
      <p:ext uri="{BB962C8B-B14F-4D97-AF65-F5344CB8AC3E}">
        <p14:creationId xmlns:p14="http://schemas.microsoft.com/office/powerpoint/2010/main" val="223847173"/>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スライド イメージ プレースホルダ 1"/>
          <p:cNvSpPr>
            <a:spLocks noGrp="1" noRot="1" noChangeAspect="1" noChangeArrowheads="1"/>
          </p:cNvSpPr>
          <p:nvPr>
            <p:ph type="sldImg" idx="4294967295"/>
          </p:nvPr>
        </p:nvSpPr>
        <p:spPr>
          <a:xfrm>
            <a:off x="-962025" y="0"/>
            <a:ext cx="2655888" cy="1992313"/>
          </a:xfrm>
          <a:ln/>
        </p:spPr>
      </p:sp>
      <p:sp>
        <p:nvSpPr>
          <p:cNvPr id="52227" name="ノート プレースホルダ 2"/>
          <p:cNvSpPr>
            <a:spLocks noGrp="1" noRot="1" noChangeAspect="1" noChangeArrowheads="1"/>
          </p:cNvSpPr>
          <p:nvPr>
            <p:ph type="body" idx="1"/>
          </p:nvPr>
        </p:nvSpPr>
        <p:spPr bwMode="auto">
          <a:xfrm>
            <a:off x="460720" y="1472154"/>
            <a:ext cx="8292948" cy="4163799"/>
          </a:xfrm>
          <a:prstGeom prst="rect">
            <a:avLst/>
          </a:prstGeom>
          <a:noFill/>
          <a:ln>
            <a:miter lim="800000"/>
            <a:headEnd/>
            <a:tailEnd/>
          </a:ln>
        </p:spPr>
        <p:txBody>
          <a:bodyPr/>
          <a:lstStyle/>
          <a:p>
            <a:r>
              <a:rPr lang="ja-JP" altLang="en-US" dirty="0"/>
              <a:t>このIPはIPv4というもので32bitで表されるIPv6 は128bitで表す</a:t>
            </a:r>
            <a:endParaRPr lang="en-US" dirty="0"/>
          </a:p>
          <a:p>
            <a:r>
              <a:rPr lang="en-US" dirty="0"/>
              <a:t>2011</a:t>
            </a:r>
            <a:r>
              <a:rPr lang="ja-JP" altLang="en-US" dirty="0"/>
              <a:t>年</a:t>
            </a:r>
            <a:r>
              <a:rPr lang="en-US" dirty="0"/>
              <a:t>2</a:t>
            </a:r>
            <a:r>
              <a:rPr lang="ja-JP" altLang="en-US" dirty="0"/>
              <a:t>月</a:t>
            </a:r>
            <a:r>
              <a:rPr lang="en-US" dirty="0"/>
              <a:t>3</a:t>
            </a:r>
            <a:r>
              <a:rPr lang="ja-JP" altLang="en-US" dirty="0"/>
              <a:t>日、 インターネット上で利用されるアドレス資源をグローバルに管理する </a:t>
            </a:r>
            <a:r>
              <a:rPr lang="en-US" dirty="0"/>
              <a:t>IANA</a:t>
            </a:r>
            <a:r>
              <a:rPr lang="ja-JP" altLang="en-US" dirty="0"/>
              <a:t> </a:t>
            </a:r>
            <a:r>
              <a:rPr lang="en-US" dirty="0"/>
              <a:t>(Internet Assigned Numbers Authority) </a:t>
            </a:r>
            <a:r>
              <a:rPr lang="ja-JP" altLang="en-US" dirty="0"/>
              <a:t>において新規に割り振りできる </a:t>
            </a:r>
            <a:r>
              <a:rPr lang="en-US" dirty="0"/>
              <a:t>IPv4</a:t>
            </a:r>
            <a:r>
              <a:rPr lang="ja-JP" altLang="en-US" dirty="0"/>
              <a:t>アドレス が無くなりました。 続いて</a:t>
            </a:r>
            <a:r>
              <a:rPr lang="en-US" dirty="0"/>
              <a:t>2011</a:t>
            </a:r>
            <a:r>
              <a:rPr lang="ja-JP" altLang="en-US" dirty="0"/>
              <a:t>年</a:t>
            </a:r>
            <a:r>
              <a:rPr lang="en-US" dirty="0"/>
              <a:t>4</a:t>
            </a:r>
            <a:r>
              <a:rPr lang="ja-JP" altLang="en-US" dirty="0"/>
              <a:t>月</a:t>
            </a:r>
            <a:r>
              <a:rPr lang="en-US" dirty="0"/>
              <a:t>15</a:t>
            </a:r>
            <a:r>
              <a:rPr lang="ja-JP" altLang="en-US" dirty="0"/>
              <a:t>日には、 アジア太平洋地域の </a:t>
            </a:r>
            <a:r>
              <a:rPr lang="en-US" dirty="0"/>
              <a:t>RIR</a:t>
            </a:r>
            <a:r>
              <a:rPr lang="ja-JP" altLang="en-US" dirty="0"/>
              <a:t> </a:t>
            </a:r>
            <a:r>
              <a:rPr lang="en-US" dirty="0"/>
              <a:t>(</a:t>
            </a:r>
            <a:r>
              <a:rPr lang="ja-JP" altLang="en-US" dirty="0"/>
              <a:t>地域インターネットレジストリ</a:t>
            </a:r>
            <a:r>
              <a:rPr lang="en-US" dirty="0"/>
              <a:t>)</a:t>
            </a:r>
            <a:r>
              <a:rPr lang="ja-JP" altLang="en-US" dirty="0"/>
              <a:t>である </a:t>
            </a:r>
            <a:r>
              <a:rPr lang="en-US" dirty="0"/>
              <a:t>APNIC</a:t>
            </a:r>
            <a:r>
              <a:rPr lang="ja-JP" altLang="en-US" dirty="0"/>
              <a:t>においても、通常の申請により割り振り可能である</a:t>
            </a:r>
            <a:r>
              <a:rPr lang="en-US" dirty="0"/>
              <a:t>IPv4</a:t>
            </a:r>
            <a:r>
              <a:rPr lang="ja-JP" altLang="en-US" dirty="0"/>
              <a:t>アドレスの在庫がなくなり、アジア太平洋地域は、いわゆる「</a:t>
            </a:r>
            <a:r>
              <a:rPr lang="en-US" dirty="0"/>
              <a:t>IPv4</a:t>
            </a:r>
            <a:r>
              <a:rPr lang="ja-JP" altLang="en-US" dirty="0"/>
              <a:t>アドレス在庫枯渇」の 状態となりました。</a:t>
            </a:r>
            <a:r>
              <a:rPr lang="en-US" dirty="0"/>
              <a:t>JPNIC</a:t>
            </a:r>
            <a:r>
              <a:rPr lang="ja-JP" altLang="en-US" dirty="0"/>
              <a:t>では独自のアドレス在庫を保有せず、</a:t>
            </a:r>
            <a:r>
              <a:rPr lang="en-US" dirty="0"/>
              <a:t>APNIC</a:t>
            </a:r>
            <a:r>
              <a:rPr lang="ja-JP" altLang="en-US" dirty="0"/>
              <a:t>と共有しているため、</a:t>
            </a:r>
            <a:r>
              <a:rPr lang="en-US" dirty="0"/>
              <a:t>APNIC</a:t>
            </a:r>
            <a:r>
              <a:rPr lang="ja-JP" altLang="en-US" dirty="0" err="1"/>
              <a:t>での</a:t>
            </a:r>
            <a:r>
              <a:rPr lang="ja-JP" altLang="en-US" dirty="0"/>
              <a:t>通常割り振り終了に伴い、 </a:t>
            </a:r>
            <a:r>
              <a:rPr lang="en-US" dirty="0"/>
              <a:t>JPNIC</a:t>
            </a:r>
            <a:r>
              <a:rPr lang="ja-JP" altLang="en-US" dirty="0" err="1"/>
              <a:t>での</a:t>
            </a:r>
            <a:r>
              <a:rPr lang="ja-JP" altLang="en-US" dirty="0"/>
              <a:t>通常の割り振りも終了しました。 </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“全世界で使える</a:t>
            </a:r>
            <a:r>
              <a:rPr lang="en-US" altLang="ja-JP" sz="1200" b="1" dirty="0">
                <a:solidFill>
                  <a:srgbClr val="FF0000"/>
                </a:solidFill>
              </a:rPr>
              <a:t>IPv4</a:t>
            </a:r>
            <a:r>
              <a:rPr lang="en-US" altLang="ja-JP" sz="1200" dirty="0">
                <a:solidFill>
                  <a:schemeClr val="tx1"/>
                </a:solidFill>
              </a:rPr>
              <a:t> </a:t>
            </a:r>
            <a:r>
              <a:rPr lang="ja-JP" altLang="en-US" sz="1200" dirty="0">
                <a:solidFill>
                  <a:schemeClr val="tx1"/>
                </a:solidFill>
              </a:rPr>
              <a:t>アドレス数は約 </a:t>
            </a:r>
            <a:r>
              <a:rPr lang="en-US" altLang="ja-JP" sz="1200" dirty="0">
                <a:solidFill>
                  <a:schemeClr val="tx1"/>
                </a:solidFill>
              </a:rPr>
              <a:t>43 </a:t>
            </a:r>
            <a:r>
              <a:rPr lang="ja-JP" altLang="en-US" sz="1200" dirty="0">
                <a:solidFill>
                  <a:schemeClr val="tx1"/>
                </a:solidFill>
              </a:rPr>
              <a:t>億個</a:t>
            </a:r>
            <a:r>
              <a:rPr lang="en-US" altLang="ja-JP" sz="1200" dirty="0">
                <a:solidFill>
                  <a:schemeClr val="tx1"/>
                </a:solidFill>
              </a:rPr>
              <a:t>″</a:t>
            </a:r>
            <a:r>
              <a:rPr lang="ja-JP" altLang="en-US" sz="1200" dirty="0">
                <a:solidFill>
                  <a:schemeClr val="tx1"/>
                </a:solidFill>
              </a:rPr>
              <a:t>　以下</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rPr>
              <a:t>IP </a:t>
            </a:r>
            <a:r>
              <a:rPr lang="ja-JP" altLang="en-US" sz="1200" dirty="0">
                <a:solidFill>
                  <a:schemeClr val="tx1"/>
                </a:solidFill>
              </a:rPr>
              <a:t>アドレスの数は有限で，現在枯渇した</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いつかはこの</a:t>
            </a:r>
            <a:r>
              <a:rPr lang="en-US" altLang="ja-JP" sz="1200" dirty="0">
                <a:solidFill>
                  <a:schemeClr val="tx1"/>
                </a:solidFill>
              </a:rPr>
              <a:t>10 </a:t>
            </a:r>
            <a:r>
              <a:rPr lang="ja-JP" altLang="en-US" sz="1200" dirty="0">
                <a:solidFill>
                  <a:schemeClr val="tx1"/>
                </a:solidFill>
              </a:rPr>
              <a:t>進数表記から</a:t>
            </a:r>
            <a:r>
              <a:rPr lang="en-US" altLang="ja-JP" sz="1200" dirty="0">
                <a:solidFill>
                  <a:schemeClr val="tx1"/>
                </a:solidFill>
              </a:rPr>
              <a:t>16</a:t>
            </a:r>
            <a:r>
              <a:rPr lang="ja-JP" altLang="en-US" sz="1200" dirty="0">
                <a:solidFill>
                  <a:schemeClr val="tx1"/>
                </a:solidFill>
              </a:rPr>
              <a:t>進数表記にかわる</a:t>
            </a:r>
            <a:endParaRPr lang="en-US" altLang="ja-JP" dirty="0"/>
          </a:p>
          <a:p>
            <a:endParaRPr lang="ja-JP" altLang="en-US" dirty="0"/>
          </a:p>
        </p:txBody>
      </p:sp>
    </p:spTree>
    <p:extLst>
      <p:ext uri="{BB962C8B-B14F-4D97-AF65-F5344CB8AC3E}">
        <p14:creationId xmlns:p14="http://schemas.microsoft.com/office/powerpoint/2010/main" val="4035406350"/>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4274" name="スライド イメージ プレースホルダ 1"/>
          <p:cNvSpPr>
            <a:spLocks noGrp="1" noRot="1" noChangeAspect="1" noChangeArrowheads="1"/>
          </p:cNvSpPr>
          <p:nvPr>
            <p:ph type="sldImg" idx="4294967295"/>
          </p:nvPr>
        </p:nvSpPr>
        <p:spPr>
          <a:xfrm>
            <a:off x="-3375025" y="0"/>
            <a:ext cx="6753225" cy="5064125"/>
          </a:xfrm>
          <a:ln/>
        </p:spPr>
      </p:sp>
      <p:sp>
        <p:nvSpPr>
          <p:cNvPr id="54275" name="ノート プレースホルダ 2"/>
          <p:cNvSpPr>
            <a:spLocks noGrp="1" noRot="1" noChangeAspect="1" noChangeArrowheads="1"/>
          </p:cNvSpPr>
          <p:nvPr>
            <p:ph type="body" idx="1"/>
          </p:nvPr>
        </p:nvSpPr>
        <p:spPr bwMode="auto">
          <a:xfrm>
            <a:off x="460720" y="1472154"/>
            <a:ext cx="8292948" cy="4163799"/>
          </a:xfrm>
          <a:prstGeom prst="rect">
            <a:avLst/>
          </a:prstGeom>
          <a:noFill/>
          <a:ln>
            <a:miter lim="800000"/>
            <a:headEnd/>
            <a:tailEnd/>
          </a:ln>
        </p:spPr>
        <p:txBody>
          <a:bodyPr/>
          <a:lstStyle/>
          <a:p>
            <a:pPr lvl="1"/>
            <a:r>
              <a:rPr lang="ja-JP" altLang="en-US" dirty="0"/>
              <a:t>全ての計算機にランダムな </a:t>
            </a:r>
            <a:r>
              <a:rPr lang="en-US" dirty="0"/>
              <a:t>IP </a:t>
            </a:r>
            <a:r>
              <a:rPr lang="ja-JP" altLang="en-US" dirty="0"/>
              <a:t>を付けると混乱</a:t>
            </a:r>
          </a:p>
          <a:p>
            <a:endParaRPr lang="en-US" dirty="0"/>
          </a:p>
        </p:txBody>
      </p:sp>
    </p:spTree>
    <p:extLst>
      <p:ext uri="{BB962C8B-B14F-4D97-AF65-F5344CB8AC3E}">
        <p14:creationId xmlns:p14="http://schemas.microsoft.com/office/powerpoint/2010/main" val="218767653"/>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noFill/>
          <a:ln/>
        </p:spPr>
      </p:sp>
      <p:sp>
        <p:nvSpPr>
          <p:cNvPr id="61443" name="Rectangle 3"/>
          <p:cNvSpPr>
            <a:spLocks noGrp="1" noRot="1" noChangeAspect="1" noChangeArrowheads="1"/>
          </p:cNvSpPr>
          <p:nvPr>
            <p:ph type="body" idx="1"/>
          </p:nvPr>
        </p:nvSpPr>
        <p:spPr bwMode="auto">
          <a:xfrm>
            <a:off x="-606294" y="8210759"/>
            <a:ext cx="7030770" cy="8927851"/>
          </a:xfrm>
          <a:prstGeom prst="rect">
            <a:avLst/>
          </a:prstGeom>
          <a:noFill/>
          <a:ln w="1">
            <a:solidFill>
              <a:schemeClr val="tx1"/>
            </a:solidFill>
            <a:miter lim="800000"/>
            <a:headEnd/>
            <a:tailEnd/>
          </a:ln>
        </p:spPr>
        <p:txBody>
          <a:bodyPr/>
          <a:lstStyle/>
          <a:p>
            <a:r>
              <a:rPr lang="ja-JP" altLang="en-US" dirty="0"/>
              <a:t>論理積とは聞く</a:t>
            </a:r>
          </a:p>
          <a:p>
            <a:r>
              <a:rPr lang="ja-JP" altLang="en-US" dirty="0"/>
              <a:t>論理積(かつ)</a:t>
            </a:r>
          </a:p>
          <a:p>
            <a:r>
              <a:rPr lang="ja-JP" altLang="en-US" dirty="0"/>
              <a:t>片方が偽(0)なら出る結果も偽</a:t>
            </a:r>
          </a:p>
          <a:p>
            <a:r>
              <a:rPr lang="ja-JP" altLang="en-US" dirty="0"/>
              <a:t>両方が真(1)のときだけ結果が真</a:t>
            </a:r>
          </a:p>
        </p:txBody>
      </p:sp>
    </p:spTree>
    <p:extLst>
      <p:ext uri="{BB962C8B-B14F-4D97-AF65-F5344CB8AC3E}">
        <p14:creationId xmlns:p14="http://schemas.microsoft.com/office/powerpoint/2010/main" val="645418308"/>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p:cNvSpPr>
          <p:nvPr>
            <p:ph type="sldImg"/>
          </p:nvPr>
        </p:nvSpPr>
        <p:spPr>
          <a:noFill/>
          <a:ln/>
        </p:spPr>
      </p:sp>
      <p:sp>
        <p:nvSpPr>
          <p:cNvPr id="73731" name="Rectangle 3"/>
          <p:cNvSpPr>
            <a:spLocks noGrp="1" noRot="1" noChangeAspect="1" noChangeArrowheads="1"/>
          </p:cNvSpPr>
          <p:nvPr>
            <p:ph type="body" idx="1"/>
          </p:nvPr>
        </p:nvSpPr>
        <p:spPr bwMode="auto">
          <a:xfrm>
            <a:off x="-609494" y="8210759"/>
            <a:ext cx="7033969" cy="8927851"/>
          </a:xfrm>
          <a:prstGeom prst="rect">
            <a:avLst/>
          </a:prstGeom>
          <a:noFill/>
          <a:ln w="1">
            <a:solidFill>
              <a:schemeClr val="tx1"/>
            </a:solidFill>
            <a:miter lim="800000"/>
            <a:headEnd/>
            <a:tailEnd/>
          </a:ln>
        </p:spPr>
        <p:txBody>
          <a:bodyPr/>
          <a:lstStyle/>
          <a:p>
            <a:endParaRPr lang="ja-JP" altLang="en-US" dirty="0"/>
          </a:p>
        </p:txBody>
      </p:sp>
    </p:spTree>
    <p:extLst>
      <p:ext uri="{BB962C8B-B14F-4D97-AF65-F5344CB8AC3E}">
        <p14:creationId xmlns:p14="http://schemas.microsoft.com/office/powerpoint/2010/main" val="2438290827"/>
      </p:ext>
    </p:extLst>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2</a:t>
            </a:fld>
            <a:endParaRPr lang="ja-JP" altLang="en-US" dirty="0"/>
          </a:p>
        </p:txBody>
      </p:sp>
    </p:spTree>
    <p:extLst>
      <p:ext uri="{BB962C8B-B14F-4D97-AF65-F5344CB8AC3E}">
        <p14:creationId xmlns:p14="http://schemas.microsoft.com/office/powerpoint/2010/main" val="2230000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交通ネットワーク，</a:t>
            </a:r>
            <a:r>
              <a:rPr kumimoji="1" lang="en-US" altLang="ja-JP" dirty="0"/>
              <a:t>TV </a:t>
            </a:r>
            <a:r>
              <a:rPr kumimoji="1" lang="ja-JP" altLang="en-US" dirty="0"/>
              <a:t>局のネットワーク，連絡網とか色々ある</a:t>
            </a:r>
            <a:endParaRPr kumimoji="1" lang="en-US" altLang="ja-JP"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4</a:t>
            </a:fld>
            <a:endParaRPr lang="ja-JP" altLang="en-US" dirty="0"/>
          </a:p>
        </p:txBody>
      </p:sp>
    </p:spTree>
    <p:extLst>
      <p:ext uri="{BB962C8B-B14F-4D97-AF65-F5344CB8AC3E}">
        <p14:creationId xmlns:p14="http://schemas.microsoft.com/office/powerpoint/2010/main" val="2069000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343436"/>
            <a:ext cx="5485439" cy="4114143"/>
          </a:xfrm>
          <a:prstGeom prst="rect">
            <a:avLst/>
          </a:prstGeom>
        </p:spPr>
        <p:txBody>
          <a:bodyPr/>
          <a:lstStyle/>
          <a:p>
            <a:endParaRPr kumimoji="1" lang="ja-JP" altLang="en-US" dirty="0"/>
          </a:p>
        </p:txBody>
      </p:sp>
    </p:spTree>
    <p:extLst>
      <p:ext uri="{BB962C8B-B14F-4D97-AF65-F5344CB8AC3E}">
        <p14:creationId xmlns:p14="http://schemas.microsoft.com/office/powerpoint/2010/main" val="4196777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p:cNvSpPr>
          <p:nvPr>
            <p:ph type="sldImg"/>
          </p:nvPr>
        </p:nvSpPr>
        <p:spPr>
          <a:noFill/>
          <a:ln/>
        </p:spPr>
      </p:sp>
      <p:sp>
        <p:nvSpPr>
          <p:cNvPr id="97283" name="Rectangle 3"/>
          <p:cNvSpPr>
            <a:spLocks noGrp="1" noRot="1" noChangeAspect="1" noChangeArrowheads="1"/>
          </p:cNvSpPr>
          <p:nvPr>
            <p:ph type="body" idx="1"/>
          </p:nvPr>
        </p:nvSpPr>
        <p:spPr bwMode="auto">
          <a:xfrm>
            <a:off x="-609494" y="8210759"/>
            <a:ext cx="7033969" cy="8927851"/>
          </a:xfrm>
          <a:prstGeom prst="rect">
            <a:avLst/>
          </a:prstGeom>
          <a:noFill/>
          <a:ln w="1">
            <a:solidFill>
              <a:schemeClr val="tx1"/>
            </a:solidFill>
            <a:miter lim="800000"/>
            <a:headEnd/>
            <a:tailEnd/>
          </a:ln>
        </p:spPr>
        <p:txBody>
          <a:bodyPr/>
          <a:lstStyle/>
          <a:p>
            <a:endParaRPr lang="ja-JP" altLang="en-US" dirty="0"/>
          </a:p>
        </p:txBody>
      </p:sp>
    </p:spTree>
    <p:extLst>
      <p:ext uri="{BB962C8B-B14F-4D97-AF65-F5344CB8AC3E}">
        <p14:creationId xmlns:p14="http://schemas.microsoft.com/office/powerpoint/2010/main" val="2743632508"/>
      </p:ext>
    </p:extLst>
  </p:cSld>
  <p:clrMapOvr>
    <a:overrideClrMapping bg1="lt1" tx1="dk1" bg2="lt2" tx2="dk2" accent1="accent1" accent2="accent2" accent3="accent3" accent4="accent4" accent5="accent5" accent6="accent6" hlink="hlink" folHlink="folHlink"/>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ＭＳ Ｐゴシック" panose="020B0600070205080204" pitchFamily="50" charset="-128"/>
                <a:cs typeface="+mn-cs"/>
              </a:rPr>
              <a:t>ARPANET</a:t>
            </a:r>
            <a:r>
              <a:rPr kumimoji="1" lang="ja-JP" altLang="en-US" sz="1200" b="0" i="0" kern="1200" dirty="0">
                <a:solidFill>
                  <a:schemeClr val="tx1"/>
                </a:solidFill>
                <a:effectLst/>
                <a:latin typeface="+mn-lt"/>
                <a:ea typeface="ＭＳ Ｐゴシック" panose="020B0600070205080204" pitchFamily="50" charset="-128"/>
                <a:cs typeface="+mn-cs"/>
              </a:rPr>
              <a:t>においても、ネットワークに接続されたホストが数百を超えたあたりから運用の限界に達した。そこで考案されたのが</a:t>
            </a:r>
            <a:r>
              <a:rPr kumimoji="1" lang="en-US" altLang="ja-JP" sz="1200" b="0" i="0" kern="1200" dirty="0">
                <a:solidFill>
                  <a:schemeClr val="tx1"/>
                </a:solidFill>
                <a:effectLst/>
                <a:latin typeface="+mn-lt"/>
                <a:ea typeface="ＭＳ Ｐゴシック" panose="020B0600070205080204" pitchFamily="50" charset="-128"/>
                <a:cs typeface="+mn-cs"/>
              </a:rPr>
              <a:t>DNS</a:t>
            </a:r>
            <a:r>
              <a:rPr kumimoji="1" lang="ja-JP" altLang="en-US" sz="1200" b="0" i="0" kern="1200" dirty="0">
                <a:solidFill>
                  <a:schemeClr val="tx1"/>
                </a:solidFill>
                <a:effectLst/>
                <a:latin typeface="+mn-lt"/>
                <a:ea typeface="ＭＳ Ｐゴシック" panose="020B0600070205080204" pitchFamily="50" charset="-128"/>
                <a:cs typeface="+mn-cs"/>
              </a:rPr>
              <a:t>であり、</a:t>
            </a:r>
            <a:r>
              <a:rPr kumimoji="1" lang="en-US" altLang="ja-JP" sz="1200" b="0" i="0" kern="1200" dirty="0">
                <a:solidFill>
                  <a:schemeClr val="tx1"/>
                </a:solidFill>
                <a:effectLst/>
                <a:latin typeface="+mn-lt"/>
                <a:ea typeface="ＭＳ Ｐゴシック" panose="020B0600070205080204" pitchFamily="50" charset="-128"/>
                <a:cs typeface="+mn-cs"/>
              </a:rPr>
              <a:t>1984</a:t>
            </a:r>
            <a:r>
              <a:rPr kumimoji="1" lang="ja-JP" altLang="en-US" sz="1200" b="0" i="0" kern="1200" dirty="0">
                <a:solidFill>
                  <a:schemeClr val="tx1"/>
                </a:solidFill>
                <a:effectLst/>
                <a:latin typeface="+mn-lt"/>
                <a:ea typeface="ＭＳ Ｐゴシック" panose="020B0600070205080204" pitchFamily="50" charset="-128"/>
                <a:cs typeface="+mn-cs"/>
              </a:rPr>
              <a:t>年より実際に運用が始まった。</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61</a:t>
            </a:fld>
            <a:endParaRPr lang="ja-JP" altLang="en-US" dirty="0"/>
          </a:p>
        </p:txBody>
      </p:sp>
    </p:spTree>
    <p:extLst>
      <p:ext uri="{BB962C8B-B14F-4D97-AF65-F5344CB8AC3E}">
        <p14:creationId xmlns:p14="http://schemas.microsoft.com/office/powerpoint/2010/main" val="1080551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パケットに分割：回線の占有を防ぐ</a:t>
            </a:r>
          </a:p>
          <a:p>
            <a:endParaRPr kumimoji="1" lang="en-US" altLang="ja-JP" dirty="0"/>
          </a:p>
          <a:p>
            <a:endParaRPr kumimoji="1" lang="en-US" altLang="ja-JP" dirty="0"/>
          </a:p>
          <a:p>
            <a:pPr marL="0" indent="0">
              <a:buFont typeface="Arial" panose="020B0604020202020204" pitchFamily="34" charset="0"/>
              <a:buNone/>
            </a:pPr>
            <a:r>
              <a:rPr lang="en-US" altLang="ja-JP" dirty="0"/>
              <a:t>* </a:t>
            </a:r>
            <a:r>
              <a:rPr lang="ja-JP" altLang="en-US" dirty="0"/>
              <a:t>インターネットは計算機同士の接続により構築されるネットワーク </a:t>
            </a:r>
            <a:r>
              <a:rPr lang="en-US" altLang="ja-JP" dirty="0"/>
              <a:t>(</a:t>
            </a:r>
            <a:r>
              <a:rPr lang="ja-JP" altLang="en-US" dirty="0"/>
              <a:t>全体の管理者がいるわけではない</a:t>
            </a:r>
            <a:r>
              <a:rPr lang="en-US" altLang="ja-JP" dirty="0"/>
              <a:t>) </a:t>
            </a:r>
          </a:p>
          <a:p>
            <a:pPr marL="0" indent="0">
              <a:buFont typeface="Arial" panose="020B0604020202020204" pitchFamily="34" charset="0"/>
              <a:buNone/>
            </a:pPr>
            <a:r>
              <a:rPr lang="en-US" altLang="ja-JP" dirty="0"/>
              <a:t>*</a:t>
            </a:r>
            <a:r>
              <a:rPr lang="en-US" altLang="ja-JP" baseline="0" dirty="0"/>
              <a:t> </a:t>
            </a:r>
            <a:r>
              <a:rPr lang="ja-JP" altLang="en-US" dirty="0"/>
              <a:t>通信の際にはパケット分割する </a:t>
            </a:r>
            <a:r>
              <a:rPr lang="en-US" altLang="ja-JP" dirty="0"/>
              <a:t>(</a:t>
            </a:r>
            <a:r>
              <a:rPr lang="ja-JP" altLang="en-US" dirty="0"/>
              <a:t>これで回線を占有せずに済む</a:t>
            </a:r>
            <a:r>
              <a:rPr lang="en-US" altLang="ja-JP" dirty="0"/>
              <a:t>)</a:t>
            </a:r>
          </a:p>
          <a:p>
            <a:pPr marL="0" indent="0">
              <a:buFont typeface="Arial" panose="020B0604020202020204" pitchFamily="34" charset="0"/>
              <a:buNone/>
            </a:pPr>
            <a:r>
              <a:rPr lang="en-US" altLang="ja-JP" dirty="0"/>
              <a:t>* </a:t>
            </a:r>
            <a:r>
              <a:rPr lang="ja-JP" altLang="en-US" dirty="0"/>
              <a:t>通信するにはプロトコルが必要 </a:t>
            </a:r>
            <a:r>
              <a:rPr lang="en-US" altLang="ja-JP" dirty="0"/>
              <a:t>(</a:t>
            </a:r>
            <a:r>
              <a:rPr lang="ja-JP" altLang="en-US" dirty="0"/>
              <a:t>これで異なる</a:t>
            </a:r>
            <a:r>
              <a:rPr lang="en-US" altLang="ja-JP" dirty="0"/>
              <a:t>OS </a:t>
            </a:r>
            <a:r>
              <a:rPr lang="ja-JP" altLang="en-US" dirty="0"/>
              <a:t>でも通信可能</a:t>
            </a:r>
            <a:r>
              <a:rPr lang="en-US" altLang="ja-JP" dirty="0"/>
              <a:t>) </a:t>
            </a:r>
          </a:p>
          <a:p>
            <a:pPr marL="0" indent="0">
              <a:buFont typeface="Arial" panose="020B0604020202020204" pitchFamily="34" charset="0"/>
              <a:buNone/>
            </a:pPr>
            <a:r>
              <a:rPr lang="en-US" altLang="ja-JP" dirty="0"/>
              <a:t>* </a:t>
            </a:r>
            <a:r>
              <a:rPr lang="ja-JP" altLang="en-US" dirty="0"/>
              <a:t>プロトコルに従った通信のためにはパラメータの設定が必要</a:t>
            </a:r>
            <a:endParaRPr lang="en-US" altLang="ja-JP" dirty="0"/>
          </a:p>
          <a:p>
            <a:pPr marL="0" indent="0">
              <a:buFont typeface="Arial" panose="020B0604020202020204" pitchFamily="34" charset="0"/>
              <a:buNone/>
            </a:pPr>
            <a:r>
              <a:rPr lang="en-US" altLang="ja-JP" dirty="0"/>
              <a:t>* DNS </a:t>
            </a:r>
            <a:r>
              <a:rPr lang="ja-JP" altLang="en-US" dirty="0"/>
              <a:t>は </a:t>
            </a:r>
            <a:r>
              <a:rPr lang="en-US" altLang="ja-JP" dirty="0"/>
              <a:t>IP </a:t>
            </a:r>
            <a:r>
              <a:rPr lang="ja-JP" altLang="en-US" dirty="0"/>
              <a:t>とネームの変換をしてくれる </a:t>
            </a:r>
            <a:r>
              <a:rPr lang="en-US" altLang="ja-JP" dirty="0"/>
              <a:t>(</a:t>
            </a:r>
            <a:r>
              <a:rPr lang="ja-JP" altLang="en-US" dirty="0"/>
              <a:t>人間は数字を覚えなくて良い</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63</a:t>
            </a:fld>
            <a:endParaRPr lang="ja-JP" altLang="en-US" dirty="0"/>
          </a:p>
        </p:txBody>
      </p:sp>
    </p:spTree>
    <p:extLst>
      <p:ext uri="{BB962C8B-B14F-4D97-AF65-F5344CB8AC3E}">
        <p14:creationId xmlns:p14="http://schemas.microsoft.com/office/powerpoint/2010/main" val="2236349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400395"/>
            <a:ext cx="5485439" cy="3600057"/>
          </a:xfrm>
          <a:prstGeom prst="rect">
            <a:avLst/>
          </a:prstGeom>
        </p:spPr>
        <p:txBody>
          <a:bodyPr/>
          <a:lstStyle/>
          <a:p>
            <a:r>
              <a:rPr lang="ja-JP" altLang="en-US" sz="1200" b="1" i="0" kern="1200" dirty="0">
                <a:solidFill>
                  <a:schemeClr val="tx1"/>
                </a:solidFill>
                <a:effectLst/>
                <a:latin typeface="Arial" pitchFamily="34" charset="0"/>
                <a:ea typeface="+mn-ea"/>
                <a:cs typeface="+mn-cs"/>
              </a:rPr>
              <a:t>アプリケーション層</a:t>
            </a:r>
          </a:p>
          <a:p>
            <a:r>
              <a:rPr lang="ja-JP" altLang="en-US" sz="1200" b="0" i="0" kern="1200" dirty="0">
                <a:solidFill>
                  <a:schemeClr val="tx1"/>
                </a:solidFill>
                <a:effectLst/>
                <a:latin typeface="Arial" pitchFamily="34" charset="0"/>
                <a:ea typeface="+mn-ea"/>
                <a:cs typeface="+mn-cs"/>
              </a:rPr>
              <a:t>個々のプログラムの間で、どのような形式や手順でデータをやり取りするかを定めます。文字コードや画像などの形式、暗号化など、データの表現形式などもこの層で扱います。</a:t>
            </a:r>
            <a:r>
              <a:rPr lang="en-US" altLang="ja-JP" sz="1200" b="0" i="0" kern="1200" dirty="0">
                <a:solidFill>
                  <a:schemeClr val="tx1"/>
                </a:solidFill>
                <a:effectLst/>
                <a:latin typeface="Arial" pitchFamily="34" charset="0"/>
                <a:ea typeface="+mn-ea"/>
                <a:cs typeface="+mn-cs"/>
              </a:rPr>
              <a:t>Web</a:t>
            </a:r>
            <a:r>
              <a:rPr lang="ja-JP" altLang="en-US" sz="1200" b="0" i="0" kern="1200" dirty="0">
                <a:solidFill>
                  <a:schemeClr val="tx1"/>
                </a:solidFill>
                <a:effectLst/>
                <a:latin typeface="Arial" pitchFamily="34" charset="0"/>
                <a:ea typeface="+mn-ea"/>
                <a:cs typeface="+mn-cs"/>
              </a:rPr>
              <a:t>や電子メールなどのアプリケーションプロトコルはこの層に属します。</a:t>
            </a:r>
          </a:p>
          <a:p>
            <a:r>
              <a:rPr lang="ja-JP" altLang="en-US" sz="1200" b="1" i="0" kern="1200" dirty="0">
                <a:solidFill>
                  <a:schemeClr val="tx1"/>
                </a:solidFill>
                <a:effectLst/>
                <a:latin typeface="Arial" pitchFamily="34" charset="0"/>
                <a:ea typeface="+mn-ea"/>
                <a:cs typeface="+mn-cs"/>
              </a:rPr>
              <a:t>トランスポート層</a:t>
            </a:r>
          </a:p>
          <a:p>
            <a:r>
              <a:rPr lang="ja-JP" altLang="en-US" sz="1200" b="0" i="0" kern="1200" dirty="0">
                <a:solidFill>
                  <a:schemeClr val="tx1"/>
                </a:solidFill>
                <a:effectLst/>
                <a:latin typeface="Arial" pitchFamily="34" charset="0"/>
                <a:ea typeface="+mn-ea"/>
                <a:cs typeface="+mn-cs"/>
              </a:rPr>
              <a:t>通信を行うプログラムの間でのデータ伝送を実現します。必要に応じて、エラーの検出と回復や、双方向の通信路の確立なども行います。単にデータを伝送するだけの</a:t>
            </a:r>
            <a:r>
              <a:rPr lang="en-US" altLang="ja-JP" sz="1200" b="0" i="0" kern="1200" dirty="0">
                <a:solidFill>
                  <a:schemeClr val="tx1"/>
                </a:solidFill>
                <a:effectLst/>
                <a:latin typeface="Arial" pitchFamily="34" charset="0"/>
                <a:ea typeface="+mn-ea"/>
                <a:cs typeface="+mn-cs"/>
              </a:rPr>
              <a:t>UDP</a:t>
            </a:r>
            <a:r>
              <a:rPr lang="ja-JP" altLang="en-US" sz="1200" b="0" i="0" kern="1200" dirty="0">
                <a:solidFill>
                  <a:schemeClr val="tx1"/>
                </a:solidFill>
                <a:effectLst/>
                <a:latin typeface="Arial" pitchFamily="34" charset="0"/>
                <a:ea typeface="+mn-ea"/>
                <a:cs typeface="+mn-cs"/>
              </a:rPr>
              <a:t>（</a:t>
            </a:r>
            <a:r>
              <a:rPr lang="en-US" altLang="ja-JP" sz="1200" b="0" i="0" kern="1200" dirty="0">
                <a:solidFill>
                  <a:schemeClr val="tx1"/>
                </a:solidFill>
                <a:effectLst/>
                <a:latin typeface="Arial" pitchFamily="34" charset="0"/>
                <a:ea typeface="+mn-ea"/>
                <a:cs typeface="+mn-cs"/>
              </a:rPr>
              <a:t>User Datagram Protocol</a:t>
            </a:r>
            <a:r>
              <a:rPr lang="ja-JP" altLang="en-US" sz="1200" b="0" i="0" kern="1200" dirty="0">
                <a:solidFill>
                  <a:schemeClr val="tx1"/>
                </a:solidFill>
                <a:effectLst/>
                <a:latin typeface="Arial" pitchFamily="34" charset="0"/>
                <a:ea typeface="+mn-ea"/>
                <a:cs typeface="+mn-cs"/>
              </a:rPr>
              <a:t>）、信頼性のある双方向の通信を実現する</a:t>
            </a:r>
            <a:r>
              <a:rPr lang="en-US" altLang="ja-JP" sz="1200" b="0" i="0" kern="1200" dirty="0">
                <a:solidFill>
                  <a:schemeClr val="tx1"/>
                </a:solidFill>
                <a:effectLst/>
                <a:latin typeface="Arial" pitchFamily="34" charset="0"/>
                <a:ea typeface="+mn-ea"/>
                <a:cs typeface="+mn-cs"/>
              </a:rPr>
              <a:t>TCP</a:t>
            </a:r>
            <a:r>
              <a:rPr lang="ja-JP" altLang="en-US" sz="1200" b="0" i="0" kern="1200" dirty="0">
                <a:solidFill>
                  <a:schemeClr val="tx1"/>
                </a:solidFill>
                <a:effectLst/>
                <a:latin typeface="Arial" pitchFamily="34" charset="0"/>
                <a:ea typeface="+mn-ea"/>
                <a:cs typeface="+mn-cs"/>
              </a:rPr>
              <a:t>（</a:t>
            </a:r>
            <a:r>
              <a:rPr lang="en-US" altLang="ja-JP" sz="1200" b="0" i="0" kern="1200" dirty="0">
                <a:solidFill>
                  <a:schemeClr val="tx1"/>
                </a:solidFill>
                <a:effectLst/>
                <a:latin typeface="Arial" pitchFamily="34" charset="0"/>
                <a:ea typeface="+mn-ea"/>
                <a:cs typeface="+mn-cs"/>
              </a:rPr>
              <a:t>Transmission Control Protocol</a:t>
            </a:r>
            <a:r>
              <a:rPr lang="ja-JP" altLang="en-US" sz="1200" b="0" i="0" kern="1200" dirty="0">
                <a:solidFill>
                  <a:schemeClr val="tx1"/>
                </a:solidFill>
                <a:effectLst/>
                <a:latin typeface="Arial" pitchFamily="34" charset="0"/>
                <a:ea typeface="+mn-ea"/>
                <a:cs typeface="+mn-cs"/>
              </a:rPr>
              <a:t>）はこの層のプロトコルです。</a:t>
            </a:r>
          </a:p>
          <a:p>
            <a:r>
              <a:rPr lang="ja-JP" altLang="en-US" sz="1200" b="1" i="0" kern="1200" dirty="0">
                <a:solidFill>
                  <a:schemeClr val="tx1"/>
                </a:solidFill>
                <a:effectLst/>
                <a:latin typeface="Arial" pitchFamily="34" charset="0"/>
                <a:ea typeface="+mn-ea"/>
                <a:cs typeface="+mn-cs"/>
              </a:rPr>
              <a:t>インターネット層</a:t>
            </a:r>
          </a:p>
          <a:p>
            <a:r>
              <a:rPr lang="ja-JP" altLang="en-US" sz="1200" b="0" i="0" kern="1200" dirty="0">
                <a:solidFill>
                  <a:schemeClr val="tx1"/>
                </a:solidFill>
                <a:effectLst/>
                <a:latin typeface="Arial" pitchFamily="34" charset="0"/>
                <a:ea typeface="+mn-ea"/>
                <a:cs typeface="+mn-cs"/>
              </a:rPr>
              <a:t>ネットワーク上のデータの送信先を探す役割をになう．最適なルートを導き出すルーティング機能がる．複数のネットワークを相互に接続した環境（インターネットワーク）で、機器間のデータ伝送を実現します。</a:t>
            </a:r>
            <a:r>
              <a:rPr lang="en-US" altLang="ja-JP" sz="1200" b="0" i="0" kern="1200" dirty="0">
                <a:solidFill>
                  <a:schemeClr val="tx1"/>
                </a:solidFill>
                <a:effectLst/>
                <a:latin typeface="Arial" pitchFamily="34" charset="0"/>
                <a:ea typeface="+mn-ea"/>
                <a:cs typeface="+mn-cs"/>
              </a:rPr>
              <a:t>IP</a:t>
            </a:r>
            <a:r>
              <a:rPr lang="ja-JP" altLang="en-US" sz="1200" b="0" i="0" kern="1200" dirty="0">
                <a:solidFill>
                  <a:schemeClr val="tx1"/>
                </a:solidFill>
                <a:effectLst/>
                <a:latin typeface="Arial" pitchFamily="34" charset="0"/>
                <a:ea typeface="+mn-ea"/>
                <a:cs typeface="+mn-cs"/>
              </a:rPr>
              <a:t>（</a:t>
            </a:r>
            <a:r>
              <a:rPr lang="en-US" altLang="ja-JP" sz="1200" b="0" i="0" kern="1200" dirty="0">
                <a:solidFill>
                  <a:schemeClr val="tx1"/>
                </a:solidFill>
                <a:effectLst/>
                <a:latin typeface="Arial" pitchFamily="34" charset="0"/>
                <a:ea typeface="+mn-ea"/>
                <a:cs typeface="+mn-cs"/>
              </a:rPr>
              <a:t>Internet Protocol</a:t>
            </a:r>
            <a:r>
              <a:rPr lang="ja-JP" altLang="en-US" sz="1200" b="0" i="0" kern="1200" dirty="0">
                <a:solidFill>
                  <a:schemeClr val="tx1"/>
                </a:solidFill>
                <a:effectLst/>
                <a:latin typeface="Arial" pitchFamily="34" charset="0"/>
                <a:ea typeface="+mn-ea"/>
                <a:cs typeface="+mn-cs"/>
              </a:rPr>
              <a:t>）はこの層のプロトコルです。</a:t>
            </a:r>
          </a:p>
          <a:p>
            <a:r>
              <a:rPr lang="ja-JP" altLang="en-US" sz="1200" b="1" i="0" kern="1200" dirty="0">
                <a:solidFill>
                  <a:schemeClr val="tx1"/>
                </a:solidFill>
                <a:effectLst/>
                <a:latin typeface="Arial" pitchFamily="34" charset="0"/>
                <a:ea typeface="+mn-ea"/>
                <a:cs typeface="+mn-cs"/>
              </a:rPr>
              <a:t>ネットワークインターフェイス層</a:t>
            </a:r>
          </a:p>
          <a:p>
            <a:r>
              <a:rPr lang="ja-JP" altLang="en-US" sz="1200" b="0" i="0" kern="1200" dirty="0">
                <a:solidFill>
                  <a:schemeClr val="tx1"/>
                </a:solidFill>
                <a:effectLst/>
                <a:latin typeface="Arial" pitchFamily="34" charset="0"/>
                <a:ea typeface="+mn-ea"/>
                <a:cs typeface="+mn-cs"/>
              </a:rPr>
              <a:t>実際のネットワークハードウェアが通信を実現するための層で、各種イーサネット、無線</a:t>
            </a:r>
            <a:r>
              <a:rPr lang="en-US" altLang="ja-JP" sz="1200" b="0" i="0" kern="1200" dirty="0">
                <a:solidFill>
                  <a:schemeClr val="tx1"/>
                </a:solidFill>
                <a:effectLst/>
                <a:latin typeface="Arial" pitchFamily="34" charset="0"/>
                <a:ea typeface="+mn-ea"/>
                <a:cs typeface="+mn-cs"/>
              </a:rPr>
              <a:t>LAN</a:t>
            </a:r>
            <a:r>
              <a:rPr lang="ja-JP" altLang="en-US" sz="1200" b="0" i="0" kern="1200" dirty="0">
                <a:solidFill>
                  <a:schemeClr val="tx1"/>
                </a:solidFill>
                <a:effectLst/>
                <a:latin typeface="Arial" pitchFamily="34" charset="0"/>
                <a:ea typeface="+mn-ea"/>
                <a:cs typeface="+mn-cs"/>
              </a:rPr>
              <a:t>などがこの層に属します。また、モデムや光回線などを使って特定の相手と接続し、</a:t>
            </a:r>
            <a:r>
              <a:rPr lang="en-US" altLang="ja-JP" sz="1200" b="0" i="0" kern="1200" dirty="0">
                <a:solidFill>
                  <a:schemeClr val="tx1"/>
                </a:solidFill>
                <a:effectLst/>
                <a:latin typeface="Arial" pitchFamily="34" charset="0"/>
                <a:ea typeface="+mn-ea"/>
                <a:cs typeface="+mn-cs"/>
              </a:rPr>
              <a:t>TCP/IP</a:t>
            </a:r>
            <a:r>
              <a:rPr lang="ja-JP" altLang="en-US" sz="1200" b="0" i="0" kern="1200" dirty="0">
                <a:solidFill>
                  <a:schemeClr val="tx1"/>
                </a:solidFill>
                <a:effectLst/>
                <a:latin typeface="Arial" pitchFamily="34" charset="0"/>
                <a:ea typeface="+mn-ea"/>
                <a:cs typeface="+mn-cs"/>
              </a:rPr>
              <a:t>で通信するための</a:t>
            </a:r>
            <a:r>
              <a:rPr lang="en-US" altLang="ja-JP" sz="1200" b="0" i="0" kern="1200" dirty="0">
                <a:solidFill>
                  <a:schemeClr val="tx1"/>
                </a:solidFill>
                <a:effectLst/>
                <a:latin typeface="Arial" pitchFamily="34" charset="0"/>
                <a:ea typeface="+mn-ea"/>
                <a:cs typeface="+mn-cs"/>
              </a:rPr>
              <a:t>PPP</a:t>
            </a:r>
            <a:r>
              <a:rPr lang="ja-JP" altLang="en-US" sz="1200" b="0" i="0" kern="1200" dirty="0">
                <a:solidFill>
                  <a:schemeClr val="tx1"/>
                </a:solidFill>
                <a:effectLst/>
                <a:latin typeface="Arial" pitchFamily="34" charset="0"/>
                <a:ea typeface="+mn-ea"/>
                <a:cs typeface="+mn-cs"/>
              </a:rPr>
              <a:t>（</a:t>
            </a:r>
            <a:r>
              <a:rPr lang="en-US" altLang="ja-JP" sz="1200" b="0" i="0" kern="1200" dirty="0">
                <a:solidFill>
                  <a:schemeClr val="tx1"/>
                </a:solidFill>
                <a:effectLst/>
                <a:latin typeface="Arial" pitchFamily="34" charset="0"/>
                <a:ea typeface="+mn-ea"/>
                <a:cs typeface="+mn-cs"/>
              </a:rPr>
              <a:t>Point To Point</a:t>
            </a:r>
            <a:r>
              <a:rPr lang="ja-JP" altLang="en-US" sz="1200" b="0" i="0" kern="1200" dirty="0">
                <a:solidFill>
                  <a:schemeClr val="tx1"/>
                </a:solidFill>
                <a:effectLst/>
                <a:latin typeface="Arial" pitchFamily="34" charset="0"/>
                <a:ea typeface="+mn-ea"/>
                <a:cs typeface="+mn-cs"/>
              </a:rPr>
              <a:t>）プロトコルなども、この層のプロトコルとなります。</a:t>
            </a:r>
          </a:p>
          <a:p>
            <a:endParaRPr lang="en-US" altLang="ja-JP" dirty="0"/>
          </a:p>
          <a:p>
            <a:r>
              <a:rPr lang="ja-JP" altLang="en-US" dirty="0"/>
              <a:t>アプリケーション層では，</a:t>
            </a:r>
            <a:endParaRPr lang="en-US" altLang="ja-JP" dirty="0"/>
          </a:p>
          <a:p>
            <a:r>
              <a:rPr lang="ja-JP" altLang="en-US" dirty="0"/>
              <a:t>個々のアプリケーションで，どのような形式や手順でデータをやり取りするかを決めます．</a:t>
            </a:r>
            <a:r>
              <a:rPr lang="en-US" altLang="ja-JP" dirty="0"/>
              <a:t>Web </a:t>
            </a:r>
            <a:r>
              <a:rPr lang="ja-JP" altLang="en-US" dirty="0"/>
              <a:t>やメールなどのインターネットにおける各種サービスに使用されるプロトコルが含まれています．</a:t>
            </a:r>
            <a:endParaRPr lang="en-US" altLang="ja-JP" dirty="0"/>
          </a:p>
          <a:p>
            <a:r>
              <a:rPr lang="ja-JP" altLang="en-US" dirty="0"/>
              <a:t>トランスポート層では，</a:t>
            </a:r>
            <a:endParaRPr lang="en-US" altLang="ja-JP" dirty="0"/>
          </a:p>
          <a:p>
            <a:r>
              <a:rPr lang="ja-JP" altLang="en-US" dirty="0"/>
              <a:t>通信を行うアプリケーション間の通信経路の確立とアプリケーションから渡されたデータを適した大きさに分割したり復元したりしています．また，アプリケーション層から渡されたデータにポート番号などを付加します．</a:t>
            </a:r>
            <a:endParaRPr lang="en-US" altLang="ja-JP" dirty="0"/>
          </a:p>
          <a:p>
            <a:r>
              <a:rPr lang="ja-JP" altLang="en-US" dirty="0"/>
              <a:t>ここでは，</a:t>
            </a:r>
            <a:r>
              <a:rPr lang="en-US" altLang="ja-JP" dirty="0"/>
              <a:t>"TCP"</a:t>
            </a:r>
            <a:r>
              <a:rPr lang="ja-JP" altLang="en-US" dirty="0"/>
              <a:t>は通信相手との間に必ずコネクションを確立し、データを正確かつすべて送りたいときに使うものです。</a:t>
            </a:r>
          </a:p>
          <a:p>
            <a:endParaRPr lang="ja-JP" altLang="en-US" dirty="0"/>
          </a:p>
          <a:p>
            <a:r>
              <a:rPr lang="ja-JP" altLang="en-US" dirty="0"/>
              <a:t>一方の</a:t>
            </a:r>
            <a:r>
              <a:rPr lang="en-US" altLang="ja-JP" dirty="0"/>
              <a:t>"UDP"</a:t>
            </a:r>
            <a:r>
              <a:rPr lang="ja-JP" altLang="en-US" dirty="0"/>
              <a:t>は通信相手との間にコネクションを確立せずに、データを早く送りたいときに使うものです。</a:t>
            </a:r>
            <a:r>
              <a:rPr lang="en-US" altLang="ja-JP" dirty="0"/>
              <a:t>"UDP"</a:t>
            </a:r>
            <a:r>
              <a:rPr lang="ja-JP" altLang="en-US" dirty="0"/>
              <a:t>はその特性上、通信途中でパケットを紛失する可能性もあります。</a:t>
            </a:r>
            <a:endParaRPr lang="en-US" altLang="ja-JP" dirty="0"/>
          </a:p>
          <a:p>
            <a:endParaRPr lang="en-US" altLang="ja-JP" dirty="0"/>
          </a:p>
          <a:p>
            <a:endParaRPr lang="en-US" altLang="ja-JP" dirty="0"/>
          </a:p>
          <a:p>
            <a:r>
              <a:rPr lang="ja-JP" altLang="en-US" dirty="0"/>
              <a:t>階層構造による高い汎用性プロトコル</a:t>
            </a:r>
            <a:endParaRPr lang="en-US" altLang="ja-JP" dirty="0"/>
          </a:p>
          <a:p>
            <a:r>
              <a:rPr lang="en-US" altLang="ja-JP" dirty="0"/>
              <a:t>TCP/IP</a:t>
            </a:r>
            <a:r>
              <a:rPr lang="ja-JP" altLang="en-US" dirty="0"/>
              <a:t> は</a:t>
            </a:r>
            <a:r>
              <a:rPr lang="en-US" altLang="ja-JP" dirty="0" err="1"/>
              <a:t>ARPAnet</a:t>
            </a:r>
            <a:r>
              <a:rPr lang="ja-JP" altLang="en-US" dirty="0"/>
              <a:t> で開発</a:t>
            </a:r>
            <a:endParaRPr lang="en-US" altLang="ja-JP" dirty="0"/>
          </a:p>
          <a:p>
            <a:r>
              <a:rPr lang="en-US" altLang="ja-JP" dirty="0"/>
              <a:t>IETF (Internet Engineering Task Force):TCP/IP</a:t>
            </a:r>
            <a:r>
              <a:rPr lang="ja-JP" altLang="en-US" dirty="0"/>
              <a:t>などのインターネットで利用される技術を標準化する組織。ここで策定された技術仕様は</a:t>
            </a:r>
            <a:r>
              <a:rPr lang="en-US" altLang="ja-JP" dirty="0"/>
              <a:t>RFC</a:t>
            </a:r>
            <a:r>
              <a:rPr lang="ja-JP" altLang="en-US" dirty="0"/>
              <a:t>として公表される</a:t>
            </a:r>
            <a:endParaRPr lang="en-US" altLang="ja-JP" dirty="0"/>
          </a:p>
          <a:p>
            <a:r>
              <a:rPr lang="en-US" altLang="ja-JP" dirty="0"/>
              <a:t>SMTP</a:t>
            </a:r>
            <a:r>
              <a:rPr lang="ja-JP" altLang="en-US" dirty="0" err="1"/>
              <a:t>、</a:t>
            </a:r>
            <a:r>
              <a:rPr lang="en-US" altLang="ja-JP" dirty="0"/>
              <a:t>HTTP</a:t>
            </a:r>
          </a:p>
          <a:p>
            <a:r>
              <a:rPr lang="en-US" altLang="ja-JP" dirty="0"/>
              <a:t>TCP</a:t>
            </a:r>
            <a:r>
              <a:rPr lang="ja-JP" altLang="en-US" dirty="0" err="1"/>
              <a:t>、</a:t>
            </a:r>
            <a:r>
              <a:rPr lang="en-US" altLang="ja-JP" dirty="0"/>
              <a:t>UDP</a:t>
            </a:r>
          </a:p>
          <a:p>
            <a:r>
              <a:rPr lang="en-US" altLang="ja-JP" dirty="0"/>
              <a:t>IP</a:t>
            </a:r>
            <a:r>
              <a:rPr lang="ja-JP" altLang="en-US" dirty="0" err="1"/>
              <a:t>、</a:t>
            </a:r>
            <a:r>
              <a:rPr lang="en-US" altLang="ja-JP" dirty="0"/>
              <a:t>Ethernet</a:t>
            </a:r>
            <a:endParaRPr lang="ja-JP" altLang="en-US" dirty="0"/>
          </a:p>
          <a:p>
            <a:endParaRPr kumimoji="1" lang="ja-JP" altLang="en-US" dirty="0"/>
          </a:p>
        </p:txBody>
      </p:sp>
      <p:sp>
        <p:nvSpPr>
          <p:cNvPr id="4" name="日付プレースホルダー 3"/>
          <p:cNvSpPr>
            <a:spLocks noGrp="1"/>
          </p:cNvSpPr>
          <p:nvPr>
            <p:ph type="dt" idx="10"/>
          </p:nvPr>
        </p:nvSpPr>
        <p:spPr/>
        <p:txBody>
          <a:bodyPr/>
          <a:lstStyle/>
          <a:p>
            <a:fld id="{A408B296-0F87-4B99-B7EB-7054E83FBED9}" type="datetime1">
              <a:rPr lang="ja-JP" altLang="en-US" smtClean="0"/>
              <a:t>2018/5/11</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66</a:t>
            </a:fld>
            <a:endParaRPr lang="ja-JP" altLang="en-US"/>
          </a:p>
        </p:txBody>
      </p:sp>
    </p:spTree>
    <p:extLst>
      <p:ext uri="{BB962C8B-B14F-4D97-AF65-F5344CB8AC3E}">
        <p14:creationId xmlns:p14="http://schemas.microsoft.com/office/powerpoint/2010/main" val="2797822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スライド イメージ プレースホルダ 1"/>
          <p:cNvSpPr>
            <a:spLocks noGrp="1" noRot="1" noChangeAspect="1" noChangeArrowheads="1"/>
          </p:cNvSpPr>
          <p:nvPr>
            <p:ph type="sldImg" idx="4294967295"/>
          </p:nvPr>
        </p:nvSpPr>
        <p:spPr>
          <a:xfrm>
            <a:off x="-962025" y="0"/>
            <a:ext cx="2655888" cy="1992313"/>
          </a:xfrm>
          <a:ln/>
        </p:spPr>
      </p:sp>
      <p:sp>
        <p:nvSpPr>
          <p:cNvPr id="52227" name="ノート プレースホルダ 2"/>
          <p:cNvSpPr>
            <a:spLocks noGrp="1" noRot="1" noChangeAspect="1" noChangeArrowheads="1"/>
          </p:cNvSpPr>
          <p:nvPr>
            <p:ph type="body" idx="1"/>
          </p:nvPr>
        </p:nvSpPr>
        <p:spPr bwMode="auto">
          <a:xfrm>
            <a:off x="460720" y="1472154"/>
            <a:ext cx="8292948" cy="4163799"/>
          </a:xfrm>
          <a:prstGeom prst="rect">
            <a:avLst/>
          </a:prstGeom>
          <a:noFill/>
          <a:ln>
            <a:miter lim="800000"/>
            <a:headEnd/>
            <a:tailEnd/>
          </a:ln>
        </p:spPr>
        <p:txBody>
          <a:bodyPr/>
          <a:lstStyle/>
          <a:p>
            <a:r>
              <a:rPr lang="en-US" altLang="ja-JP" sz="1200" b="0" i="0" kern="1200" dirty="0">
                <a:solidFill>
                  <a:schemeClr val="tx1"/>
                </a:solidFill>
                <a:effectLst/>
                <a:latin typeface="ＭＳ Ｐゴシック" panose="020B0600070205080204" pitchFamily="50" charset="-128"/>
                <a:cs typeface="+mn-cs"/>
              </a:rPr>
              <a:t>340</a:t>
            </a:r>
            <a:r>
              <a:rPr lang="ja-JP" altLang="en-US" sz="1200" b="0" i="0" kern="1200" dirty="0">
                <a:solidFill>
                  <a:schemeClr val="tx1"/>
                </a:solidFill>
                <a:effectLst/>
                <a:latin typeface="ＭＳ Ｐゴシック" panose="020B0600070205080204" pitchFamily="50" charset="-128"/>
                <a:cs typeface="+mn-cs"/>
              </a:rPr>
              <a:t>兆の</a:t>
            </a:r>
            <a:r>
              <a:rPr lang="en-US" altLang="ja-JP" sz="1200" b="0" i="0" kern="1200" dirty="0">
                <a:solidFill>
                  <a:schemeClr val="tx1"/>
                </a:solidFill>
                <a:effectLst/>
                <a:latin typeface="ＭＳ Ｐゴシック" panose="020B0600070205080204" pitchFamily="50" charset="-128"/>
                <a:cs typeface="+mn-cs"/>
              </a:rPr>
              <a:t>1</a:t>
            </a:r>
            <a:r>
              <a:rPr lang="ja-JP" altLang="en-US" sz="1200" b="0" i="0" kern="1200" dirty="0">
                <a:solidFill>
                  <a:schemeClr val="tx1"/>
                </a:solidFill>
                <a:effectLst/>
                <a:latin typeface="ＭＳ Ｐゴシック" panose="020B0600070205080204" pitchFamily="50" charset="-128"/>
                <a:cs typeface="+mn-cs"/>
              </a:rPr>
              <a:t>兆倍の</a:t>
            </a:r>
            <a:r>
              <a:rPr lang="en-US" altLang="ja-JP" sz="1200" b="0" i="0" kern="1200" dirty="0">
                <a:solidFill>
                  <a:schemeClr val="tx1"/>
                </a:solidFill>
                <a:effectLst/>
                <a:latin typeface="ＭＳ Ｐゴシック" panose="020B0600070205080204" pitchFamily="50" charset="-128"/>
                <a:cs typeface="+mn-cs"/>
              </a:rPr>
              <a:t>1</a:t>
            </a:r>
            <a:r>
              <a:rPr lang="ja-JP" altLang="en-US" sz="1200" b="0" i="0" kern="1200" dirty="0">
                <a:solidFill>
                  <a:schemeClr val="tx1"/>
                </a:solidFill>
                <a:effectLst/>
                <a:latin typeface="ＭＳ Ｐゴシック" panose="020B0600070205080204" pitchFamily="50" charset="-128"/>
                <a:cs typeface="+mn-cs"/>
              </a:rPr>
              <a:t>兆倍</a:t>
            </a:r>
            <a:endParaRPr lang="ja-JP" altLang="en-US" dirty="0"/>
          </a:p>
        </p:txBody>
      </p:sp>
    </p:spTree>
    <p:extLst>
      <p:ext uri="{BB962C8B-B14F-4D97-AF65-F5344CB8AC3E}">
        <p14:creationId xmlns:p14="http://schemas.microsoft.com/office/powerpoint/2010/main" val="4182654050"/>
      </p:ext>
    </p:extLst>
  </p:cSld>
  <p:clrMapOvr>
    <a:overrideClrMapping bg1="lt1" tx1="dk1" bg2="lt2" tx2="dk2" accent1="accent1" accent2="accent2" accent3="accent3" accent4="accent4" accent5="accent5" accent6="accent6" hlink="hlink" folHlink="folHlink"/>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9330" name="Rectangle 2"/>
          <p:cNvSpPr>
            <a:spLocks noGrp="1" noRot="1" noChangeAspect="1" noChangeArrowheads="1"/>
          </p:cNvSpPr>
          <p:nvPr>
            <p:ph type="sldImg"/>
          </p:nvPr>
        </p:nvSpPr>
        <p:spPr>
          <a:noFill/>
          <a:ln/>
        </p:spPr>
      </p:sp>
      <p:sp>
        <p:nvSpPr>
          <p:cNvPr id="99331" name="Rectangle 3"/>
          <p:cNvSpPr>
            <a:spLocks noGrp="1" noRot="1" noChangeAspect="1" noChangeArrowheads="1"/>
          </p:cNvSpPr>
          <p:nvPr>
            <p:ph type="body" idx="1"/>
          </p:nvPr>
        </p:nvSpPr>
        <p:spPr bwMode="auto">
          <a:xfrm>
            <a:off x="-606294" y="8210759"/>
            <a:ext cx="7030770" cy="8927851"/>
          </a:xfrm>
          <a:prstGeom prst="rect">
            <a:avLst/>
          </a:prstGeom>
          <a:noFill/>
          <a:ln w="1">
            <a:solidFill>
              <a:schemeClr val="tx1"/>
            </a:solidFill>
            <a:miter lim="800000"/>
            <a:headEnd/>
            <a:tailEnd/>
          </a:ln>
        </p:spPr>
        <p:txBody>
          <a:bodyPr/>
          <a:lstStyle/>
          <a:p>
            <a:r>
              <a:rPr lang="ja-JP" altLang="en-US" dirty="0" err="1"/>
              <a:t>。</a:t>
            </a:r>
            <a:r>
              <a:rPr lang="ja-JP" altLang="en-US" dirty="0"/>
              <a:t>“net”は“network”の略で、特に目的や用途などは定められていないが、インターネットサービスプロバイダ(ISP)やネット関連の事業や団体などが好んで使う傾向</a:t>
            </a:r>
          </a:p>
          <a:p>
            <a:r>
              <a:rPr lang="ja-JP" altLang="en-US" dirty="0" err="1"/>
              <a:t>。</a:t>
            </a:r>
            <a:r>
              <a:rPr lang="ja-JP" altLang="en-US" dirty="0"/>
              <a:t>“com”は“commercial”(商用)の略で、企業や商用サービスなどでよく利用されている。</a:t>
            </a:r>
          </a:p>
          <a:p>
            <a:r>
              <a:rPr lang="ja-JP" altLang="en-US" dirty="0"/>
              <a:t>日本を意味するJPドメインの種類の一つで、企業のためのドメイン。</a:t>
            </a:r>
          </a:p>
          <a:p>
            <a:r>
              <a:rPr lang="ja-JP" altLang="en-US" dirty="0" err="1"/>
              <a:t>.</a:t>
            </a:r>
            <a:r>
              <a:rPr lang="ja-JP" altLang="en-US" dirty="0"/>
              <a:t>kp が北朝鮮のトップドメイン(2007年にルートサーバに登録)</a:t>
            </a:r>
          </a:p>
        </p:txBody>
      </p:sp>
    </p:spTree>
    <p:extLst>
      <p:ext uri="{BB962C8B-B14F-4D97-AF65-F5344CB8AC3E}">
        <p14:creationId xmlns:p14="http://schemas.microsoft.com/office/powerpoint/2010/main" val="4123739956"/>
      </p:ext>
    </p:extLst>
  </p:cSld>
  <p:clrMapOvr>
    <a:overrideClrMapping bg1="lt1" tx1="dk1" bg2="lt2" tx2="dk2" accent1="accent1" accent2="accent2" accent3="accent3" accent4="accent4" accent5="accent5" accent6="accent6" hlink="hlink" folHlink="folHlink"/>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p:cNvSpPr>
          <p:nvPr>
            <p:ph type="sldImg"/>
          </p:nvPr>
        </p:nvSpPr>
        <p:spPr>
          <a:noFill/>
          <a:ln/>
        </p:spPr>
      </p:sp>
      <p:sp>
        <p:nvSpPr>
          <p:cNvPr id="103427" name="Rectangle 3"/>
          <p:cNvSpPr>
            <a:spLocks noGrp="1" noRot="1" noChangeAspect="1" noChangeArrowheads="1"/>
          </p:cNvSpPr>
          <p:nvPr>
            <p:ph type="body" idx="1"/>
          </p:nvPr>
        </p:nvSpPr>
        <p:spPr bwMode="auto">
          <a:xfrm>
            <a:off x="-606294" y="8210759"/>
            <a:ext cx="7030770" cy="8927851"/>
          </a:xfrm>
          <a:prstGeom prst="rect">
            <a:avLst/>
          </a:prstGeom>
          <a:noFill/>
          <a:ln w="1">
            <a:solidFill>
              <a:schemeClr val="tx1"/>
            </a:solidFill>
            <a:miter lim="800000"/>
            <a:headEnd/>
            <a:tailEnd/>
          </a:ln>
        </p:spPr>
        <p:txBody>
          <a:bodyPr/>
          <a:lstStyle/>
          <a:p>
            <a:r>
              <a:rPr lang="ja-JP" altLang="en-US" dirty="0"/>
              <a:t>日本のルートネームサーバはM でWIDEプロジェクトが管理</a:t>
            </a:r>
          </a:p>
        </p:txBody>
      </p:sp>
    </p:spTree>
    <p:extLst>
      <p:ext uri="{BB962C8B-B14F-4D97-AF65-F5344CB8AC3E}">
        <p14:creationId xmlns:p14="http://schemas.microsoft.com/office/powerpoint/2010/main" val="170832022"/>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ＭＳ Ｐゴシック" panose="020B0600070205080204" pitchFamily="50" charset="-128"/>
                <a:cs typeface="+mn-cs"/>
              </a:rPr>
              <a:t>コンピュータネットワークの分類法のひとつに、その規模によって分類する手法がある</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5</a:t>
            </a:fld>
            <a:endParaRPr lang="ja-JP" altLang="en-US" dirty="0"/>
          </a:p>
        </p:txBody>
      </p:sp>
    </p:spTree>
    <p:extLst>
      <p:ext uri="{BB962C8B-B14F-4D97-AF65-F5344CB8AC3E}">
        <p14:creationId xmlns:p14="http://schemas.microsoft.com/office/powerpoint/2010/main" val="3982076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altLang="ja-JP" dirty="0"/>
              <a:t>http://www.pursue.ne.jp/jouhousyo/sysad/Network/ClientServer/decentralize.html</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71</a:t>
            </a:fld>
            <a:endParaRPr lang="ja-JP" altLang="en-US" dirty="0"/>
          </a:p>
        </p:txBody>
      </p:sp>
    </p:spTree>
    <p:extLst>
      <p:ext uri="{BB962C8B-B14F-4D97-AF65-F5344CB8AC3E}">
        <p14:creationId xmlns:p14="http://schemas.microsoft.com/office/powerpoint/2010/main" val="1667930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72</a:t>
            </a:fld>
            <a:endParaRPr lang="ja-JP" altLang="en-US" dirty="0"/>
          </a:p>
        </p:txBody>
      </p:sp>
    </p:spTree>
    <p:extLst>
      <p:ext uri="{BB962C8B-B14F-4D97-AF65-F5344CB8AC3E}">
        <p14:creationId xmlns:p14="http://schemas.microsoft.com/office/powerpoint/2010/main" val="1728061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altLang="ja-JP" dirty="0"/>
              <a:t>http://www.pursue.ne.jp/jouhousyo/sysad/Network/ClientServer/decentralize.html</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73</a:t>
            </a:fld>
            <a:endParaRPr lang="ja-JP" altLang="en-US" dirty="0"/>
          </a:p>
        </p:txBody>
      </p:sp>
    </p:spTree>
    <p:extLst>
      <p:ext uri="{BB962C8B-B14F-4D97-AF65-F5344CB8AC3E}">
        <p14:creationId xmlns:p14="http://schemas.microsoft.com/office/powerpoint/2010/main" val="3052471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400395"/>
            <a:ext cx="5485439" cy="3600057"/>
          </a:xfrm>
          <a:prstGeom prst="rect">
            <a:avLst/>
          </a:prstGeom>
        </p:spPr>
        <p:txBody>
          <a:bodyPr/>
          <a:lstStyle/>
          <a:p>
            <a:r>
              <a:rPr kumimoji="1" lang="ja-JP" altLang="en-US" dirty="0"/>
              <a:t>トポロジー</a:t>
            </a:r>
            <a:r>
              <a:rPr kumimoji="1" lang="en-US" altLang="ja-JP" dirty="0"/>
              <a:t>(topology) </a:t>
            </a:r>
            <a:r>
              <a:rPr kumimoji="1" lang="ja-JP" altLang="en-US" dirty="0"/>
              <a:t>位相幾何学</a:t>
            </a:r>
            <a:r>
              <a:rPr kumimoji="1" lang="en-US" altLang="ja-JP" dirty="0"/>
              <a:t>(</a:t>
            </a:r>
            <a:r>
              <a:rPr kumimoji="1" lang="ja-JP" altLang="en-US" dirty="0"/>
              <a:t>数学</a:t>
            </a:r>
            <a:r>
              <a:rPr kumimoji="1" lang="en-US" altLang="ja-JP" dirty="0"/>
              <a:t>)</a:t>
            </a:r>
            <a:r>
              <a:rPr kumimoji="1" lang="ja-JP" altLang="en-US" dirty="0" err="1"/>
              <a:t>，</a:t>
            </a:r>
            <a:endParaRPr kumimoji="1" lang="en-US" altLang="ja-JP" dirty="0"/>
          </a:p>
          <a:p>
            <a:r>
              <a:rPr kumimoji="1" lang="ja-JP" altLang="en-US" dirty="0"/>
              <a:t>スター型　リング型の図を用意</a:t>
            </a:r>
          </a:p>
        </p:txBody>
      </p:sp>
      <p:sp>
        <p:nvSpPr>
          <p:cNvPr id="4" name="日付プレースホルダー 3"/>
          <p:cNvSpPr>
            <a:spLocks noGrp="1"/>
          </p:cNvSpPr>
          <p:nvPr>
            <p:ph type="dt" idx="10"/>
          </p:nvPr>
        </p:nvSpPr>
        <p:spPr/>
        <p:txBody>
          <a:bodyPr/>
          <a:lstStyle/>
          <a:p>
            <a:fld id="{A408B296-0F87-4B99-B7EB-7054E83FBED9}" type="datetime1">
              <a:rPr lang="ja-JP" altLang="en-US" smtClean="0"/>
              <a:t>2018/5/11</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74</a:t>
            </a:fld>
            <a:endParaRPr lang="ja-JP" altLang="en-US"/>
          </a:p>
        </p:txBody>
      </p:sp>
    </p:spTree>
    <p:extLst>
      <p:ext uri="{BB962C8B-B14F-4D97-AF65-F5344CB8AC3E}">
        <p14:creationId xmlns:p14="http://schemas.microsoft.com/office/powerpoint/2010/main" val="3499899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400395"/>
            <a:ext cx="5485439" cy="3600057"/>
          </a:xfrm>
          <a:prstGeom prst="rect">
            <a:avLst/>
          </a:prstGeom>
        </p:spPr>
        <p:txBody>
          <a:bodyPr/>
          <a:lstStyle/>
          <a:p>
            <a:r>
              <a:rPr kumimoji="1" lang="ja-JP" altLang="en-US" dirty="0"/>
              <a:t>トポロジー</a:t>
            </a:r>
            <a:r>
              <a:rPr kumimoji="1" lang="en-US" altLang="ja-JP" dirty="0"/>
              <a:t>(topology) </a:t>
            </a:r>
            <a:r>
              <a:rPr kumimoji="1" lang="ja-JP" altLang="en-US" dirty="0"/>
              <a:t>位相幾何学</a:t>
            </a:r>
            <a:r>
              <a:rPr kumimoji="1" lang="en-US" altLang="ja-JP" dirty="0"/>
              <a:t>(</a:t>
            </a:r>
            <a:r>
              <a:rPr kumimoji="1" lang="ja-JP" altLang="en-US" dirty="0"/>
              <a:t>数学</a:t>
            </a:r>
            <a:r>
              <a:rPr kumimoji="1" lang="en-US" altLang="ja-JP" dirty="0"/>
              <a:t>)</a:t>
            </a:r>
            <a:r>
              <a:rPr kumimoji="1" lang="ja-JP" altLang="en-US" dirty="0" err="1"/>
              <a:t>，</a:t>
            </a:r>
            <a:endParaRPr kumimoji="1" lang="en-US" altLang="ja-JP" dirty="0"/>
          </a:p>
          <a:p>
            <a:r>
              <a:rPr kumimoji="1" lang="ja-JP" altLang="en-US" dirty="0"/>
              <a:t>スター型　リング型の図を用意</a:t>
            </a:r>
          </a:p>
        </p:txBody>
      </p:sp>
      <p:sp>
        <p:nvSpPr>
          <p:cNvPr id="4" name="日付プレースホルダー 3"/>
          <p:cNvSpPr>
            <a:spLocks noGrp="1"/>
          </p:cNvSpPr>
          <p:nvPr>
            <p:ph type="dt" idx="10"/>
          </p:nvPr>
        </p:nvSpPr>
        <p:spPr/>
        <p:txBody>
          <a:bodyPr/>
          <a:lstStyle/>
          <a:p>
            <a:fld id="{A408B296-0F87-4B99-B7EB-7054E83FBED9}" type="datetime1">
              <a:rPr lang="ja-JP" altLang="en-US" smtClean="0"/>
              <a:t>2018/5/11</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75</a:t>
            </a:fld>
            <a:endParaRPr lang="ja-JP" altLang="en-US"/>
          </a:p>
        </p:txBody>
      </p:sp>
    </p:spTree>
    <p:extLst>
      <p:ext uri="{BB962C8B-B14F-4D97-AF65-F5344CB8AC3E}">
        <p14:creationId xmlns:p14="http://schemas.microsoft.com/office/powerpoint/2010/main" val="133756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これらをどんどんつなげていくとどうなるか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6</a:t>
            </a:fld>
            <a:endParaRPr lang="ja-JP" altLang="en-US" dirty="0"/>
          </a:p>
        </p:txBody>
      </p:sp>
    </p:spTree>
    <p:extLst>
      <p:ext uri="{BB962C8B-B14F-4D97-AF65-F5344CB8AC3E}">
        <p14:creationId xmlns:p14="http://schemas.microsoft.com/office/powerpoint/2010/main" val="195664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ＭＳ Ｐゴシック" panose="020B0600070205080204" pitchFamily="50" charset="-128"/>
                <a:cs typeface="+mn-cs"/>
              </a:rPr>
              <a:t>ARPANET =</a:t>
            </a:r>
            <a:r>
              <a:rPr kumimoji="1" lang="ja-JP" altLang="en-US" sz="1200" b="0" i="0" kern="1200">
                <a:solidFill>
                  <a:schemeClr val="tx1"/>
                </a:solidFill>
                <a:effectLst/>
                <a:latin typeface="+mn-lt"/>
                <a:ea typeface="ＭＳ Ｐゴシック" panose="020B0600070205080204" pitchFamily="50" charset="-128"/>
                <a:cs typeface="+mn-cs"/>
              </a:rPr>
              <a:t>アーパネット</a:t>
            </a:r>
            <a:endParaRPr kumimoji="1" lang="en-US" altLang="ja-JP" sz="1200" b="0" i="0" kern="1200" dirty="0">
              <a:solidFill>
                <a:schemeClr val="tx1"/>
              </a:solidFill>
              <a:effectLst/>
              <a:latin typeface="+mn-lt"/>
              <a:ea typeface="ＭＳ Ｐゴシック" panose="020B0600070205080204" pitchFamily="50" charset="-128"/>
              <a:cs typeface="+mn-cs"/>
            </a:endParaRPr>
          </a:p>
          <a:p>
            <a:r>
              <a:rPr kumimoji="1" lang="ja-JP" altLang="en-US" sz="1200" b="0" i="0" kern="1200">
                <a:solidFill>
                  <a:schemeClr val="tx1"/>
                </a:solidFill>
                <a:effectLst/>
                <a:latin typeface="+mn-lt"/>
                <a:ea typeface="ＭＳ Ｐゴシック" panose="020B0600070205080204" pitchFamily="50" charset="-128"/>
                <a:cs typeface="+mn-cs"/>
              </a:rPr>
              <a:t>・</a:t>
            </a:r>
            <a:r>
              <a:rPr kumimoji="1" lang="en-US" altLang="ja-JP" sz="1200" b="0" i="0" kern="1200" dirty="0">
                <a:solidFill>
                  <a:schemeClr val="tx1"/>
                </a:solidFill>
                <a:effectLst/>
                <a:latin typeface="+mn-lt"/>
                <a:ea typeface="ＭＳ Ｐゴシック" panose="020B0600070205080204" pitchFamily="50" charset="-128"/>
                <a:cs typeface="+mn-cs"/>
              </a:rPr>
              <a:t>ARPANET </a:t>
            </a:r>
            <a:r>
              <a:rPr kumimoji="1" lang="ja-JP" altLang="en-US" sz="1200" b="0" i="0" kern="1200">
                <a:solidFill>
                  <a:schemeClr val="tx1"/>
                </a:solidFill>
                <a:effectLst/>
                <a:latin typeface="+mn-lt"/>
                <a:ea typeface="ＭＳ Ｐゴシック" panose="020B0600070205080204" pitchFamily="50" charset="-128"/>
                <a:cs typeface="+mn-cs"/>
              </a:rPr>
              <a:t>は第一回の</a:t>
            </a:r>
            <a:endParaRPr kumimoji="1" lang="en-US" altLang="ja-JP" sz="1200" b="0" i="0" kern="1200" dirty="0">
              <a:solidFill>
                <a:schemeClr val="tx1"/>
              </a:solidFill>
              <a:effectLst/>
              <a:latin typeface="+mn-lt"/>
              <a:ea typeface="ＭＳ Ｐゴシック" panose="020B0600070205080204" pitchFamily="50" charset="-128"/>
              <a:cs typeface="+mn-cs"/>
            </a:endParaRPr>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7</a:t>
            </a:fld>
            <a:endParaRPr lang="ja-JP" altLang="en-US" dirty="0"/>
          </a:p>
        </p:txBody>
      </p:sp>
    </p:spTree>
    <p:extLst>
      <p:ext uri="{BB962C8B-B14F-4D97-AF65-F5344CB8AC3E}">
        <p14:creationId xmlns:p14="http://schemas.microsoft.com/office/powerpoint/2010/main" val="209021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資料をアップする時は削る</a:t>
            </a:r>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9</a:t>
            </a:fld>
            <a:endParaRPr lang="ja-JP" altLang="en-US" dirty="0"/>
          </a:p>
        </p:txBody>
      </p:sp>
    </p:spTree>
    <p:extLst>
      <p:ext uri="{BB962C8B-B14F-4D97-AF65-F5344CB8AC3E}">
        <p14:creationId xmlns:p14="http://schemas.microsoft.com/office/powerpoint/2010/main" val="304399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10</a:t>
            </a:fld>
            <a:endParaRPr lang="ja-JP" altLang="en-US" dirty="0"/>
          </a:p>
        </p:txBody>
      </p:sp>
    </p:spTree>
    <p:extLst>
      <p:ext uri="{BB962C8B-B14F-4D97-AF65-F5344CB8AC3E}">
        <p14:creationId xmlns:p14="http://schemas.microsoft.com/office/powerpoint/2010/main" val="169594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on off </a:t>
            </a:r>
            <a:r>
              <a:rPr kumimoji="1" lang="ja-JP" altLang="en-US" dirty="0"/>
              <a:t>を削る場合，なぜ二通りしかないのかの説明文を入れる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byte =</a:t>
            </a:r>
            <a:r>
              <a:rPr lang="ja-JP" altLang="en-US" sz="1200" dirty="0"/>
              <a:t> </a:t>
            </a:r>
            <a:r>
              <a:rPr lang="en-US" altLang="ja-JP" sz="1200" dirty="0"/>
              <a:t>8 bit </a:t>
            </a:r>
            <a:r>
              <a:rPr lang="ja-JP" altLang="en-US" sz="1200" dirty="0"/>
              <a:t>であることが多い</a:t>
            </a:r>
            <a:endParaRPr lang="en-US" altLang="ja-JP" sz="1200" dirty="0"/>
          </a:p>
          <a:p>
            <a:r>
              <a:rPr lang="en-US" altLang="ja-JP" sz="1200" dirty="0"/>
              <a:t>byte =</a:t>
            </a:r>
            <a:r>
              <a:rPr lang="ja-JP" altLang="en-US" sz="1200" dirty="0"/>
              <a:t> </a:t>
            </a:r>
            <a:r>
              <a:rPr lang="en-US" altLang="ja-JP" sz="1200" dirty="0"/>
              <a:t>8 bit</a:t>
            </a:r>
            <a:r>
              <a:rPr lang="ja-JP" altLang="en-US" sz="1200" dirty="0"/>
              <a:t>　はない場合があるので注意</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1 byte </a:t>
            </a:r>
            <a:r>
              <a:rPr lang="ja-JP" altLang="en-US" sz="1200" dirty="0"/>
              <a:t>≒ </a:t>
            </a:r>
            <a:r>
              <a:rPr lang="en-US" altLang="ja-JP" sz="1200" dirty="0"/>
              <a:t>8 bit</a:t>
            </a:r>
          </a:p>
          <a:p>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11</a:t>
            </a:fld>
            <a:endParaRPr lang="ja-JP" altLang="en-US" dirty="0"/>
          </a:p>
        </p:txBody>
      </p:sp>
    </p:spTree>
    <p:extLst>
      <p:ext uri="{BB962C8B-B14F-4D97-AF65-F5344CB8AC3E}">
        <p14:creationId xmlns:p14="http://schemas.microsoft.com/office/powerpoint/2010/main" val="374240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548680"/>
            <a:ext cx="7772400" cy="1470025"/>
          </a:xfrm>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971600" y="3429000"/>
            <a:ext cx="7200800" cy="2160240"/>
          </a:xfrm>
        </p:spPr>
        <p:txBody>
          <a:bodyPr/>
          <a:lstStyle>
            <a:lvl1pPr marL="0" indent="0" algn="ctr">
              <a:buNone/>
              <a:defRPr>
                <a:solidFill>
                  <a:schemeClr val="tx1">
                    <a:tint val="75000"/>
                  </a:schemeClr>
                </a:solidFill>
                <a:latin typeface="HG丸ｺﾞｼｯｸM-PRO" panose="020F0600000000000000" pitchFamily="50" charset="-128"/>
                <a:ea typeface="HG丸ｺﾞｼｯｸM-PRO" panose="020F0600000000000000"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2"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17624BC9-0BE2-4677-9AC1-4F2A0AA5CEC2}" type="datetime1">
              <a:rPr lang="ja-JP" altLang="en-US" smtClean="0"/>
              <a:t>2018/5/11</a:t>
            </a:fld>
            <a:endParaRPr lang="ja-JP" altLang="en-US" dirty="0"/>
          </a:p>
        </p:txBody>
      </p:sp>
      <p:sp>
        <p:nvSpPr>
          <p:cNvPr id="13"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4"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5" name="直線コネクタ 14"/>
          <p:cNvCxnSpPr/>
          <p:nvPr userDrawn="1"/>
        </p:nvCxnSpPr>
        <p:spPr>
          <a:xfrm>
            <a:off x="684432" y="2018705"/>
            <a:ext cx="7776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50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80000"/>
          </a:xfrm>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51520" y="1268760"/>
            <a:ext cx="8820000" cy="4968552"/>
          </a:xfrm>
        </p:spPr>
        <p:txBody>
          <a:bodyPr/>
          <a:lstStyle>
            <a:lvl1pPr>
              <a:defRPr>
                <a:latin typeface="HG丸ｺﾞｼｯｸM-PRO" panose="020F0600000000000000" pitchFamily="50" charset="-128"/>
                <a:ea typeface="HG丸ｺﾞｼｯｸM-PRO" panose="020F0600000000000000" pitchFamily="50" charset="-128"/>
              </a:defRPr>
            </a:lvl1pPr>
            <a:lvl2pPr>
              <a:defRPr>
                <a:latin typeface="HG丸ｺﾞｼｯｸM-PRO" panose="020F0600000000000000" pitchFamily="50" charset="-128"/>
                <a:ea typeface="HG丸ｺﾞｼｯｸM-PRO" panose="020F0600000000000000" pitchFamily="50" charset="-128"/>
              </a:defRPr>
            </a:lvl2pPr>
            <a:lvl3pPr>
              <a:defRPr>
                <a:latin typeface="HG丸ｺﾞｼｯｸM-PRO" panose="020F0600000000000000" pitchFamily="50" charset="-128"/>
                <a:ea typeface="HG丸ｺﾞｼｯｸM-PRO" panose="020F0600000000000000" pitchFamily="50" charset="-128"/>
              </a:defRPr>
            </a:lvl3pPr>
            <a:lvl4pPr>
              <a:defRPr>
                <a:latin typeface="HG丸ｺﾞｼｯｸM-PRO" panose="020F0600000000000000" pitchFamily="50" charset="-128"/>
                <a:ea typeface="HG丸ｺﾞｼｯｸM-PRO" panose="020F0600000000000000" pitchFamily="50" charset="-128"/>
              </a:defRPr>
            </a:lvl4pPr>
            <a:lvl5pPr>
              <a:defRPr>
                <a:latin typeface="HG丸ｺﾞｼｯｸM-PRO" panose="020F0600000000000000" pitchFamily="50" charset="-128"/>
                <a:ea typeface="HG丸ｺﾞｼｯｸM-PRO" panose="020F06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91BE81F6-EC37-4F1B-A2E7-ADE4E3A196D4}" type="datetime1">
              <a:rPr lang="ja-JP" altLang="en-US" smtClean="0"/>
              <a:t>2018/5/11</a:t>
            </a:fld>
            <a:endParaRPr lang="ja-JP" altLang="en-US" dirty="0"/>
          </a:p>
        </p:txBody>
      </p:sp>
      <p:sp>
        <p:nvSpPr>
          <p:cNvPr id="9"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0"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1" name="直線コネクタ 10"/>
          <p:cNvCxnSpPr/>
          <p:nvPr userDrawn="1"/>
        </p:nvCxnSpPr>
        <p:spPr>
          <a:xfrm>
            <a:off x="108504" y="1052736"/>
            <a:ext cx="9000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947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024982"/>
            <a:ext cx="7772400" cy="1362075"/>
          </a:xfrm>
        </p:spPr>
        <p:txBody>
          <a:bodyPr anchor="t"/>
          <a:lstStyle>
            <a:lvl1pPr algn="l">
              <a:defRPr sz="4000" b="1" cap="all">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4426744"/>
            <a:ext cx="7772400" cy="1500187"/>
          </a:xfrm>
        </p:spPr>
        <p:txBody>
          <a:bodyPr anchor="b"/>
          <a:lstStyle>
            <a:lvl1pPr marL="0" indent="0">
              <a:buNone/>
              <a:defRPr sz="2000">
                <a:solidFill>
                  <a:schemeClr val="tx1">
                    <a:tint val="75000"/>
                  </a:schemeClr>
                </a:solidFill>
                <a:latin typeface="HG丸ｺﾞｼｯｸM-PRO" panose="020F0600000000000000" pitchFamily="50" charset="-128"/>
                <a:ea typeface="HG丸ｺﾞｼｯｸM-PRO" panose="020F0600000000000000"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8"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5C91B6A5-9D91-4EBB-855E-D22AFF643B40}" type="datetime1">
              <a:rPr lang="ja-JP" altLang="en-US" smtClean="0"/>
              <a:t>2018/5/11</a:t>
            </a:fld>
            <a:endParaRPr lang="ja-JP" altLang="en-US" dirty="0"/>
          </a:p>
        </p:txBody>
      </p:sp>
      <p:sp>
        <p:nvSpPr>
          <p:cNvPr id="9"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0"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2" name="直線コネクタ 11"/>
          <p:cNvCxnSpPr/>
          <p:nvPr userDrawn="1"/>
        </p:nvCxnSpPr>
        <p:spPr>
          <a:xfrm>
            <a:off x="722313" y="4406900"/>
            <a:ext cx="7776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090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251520" y="1196752"/>
            <a:ext cx="4320000" cy="5040000"/>
          </a:xfrm>
        </p:spPr>
        <p:txBody>
          <a:bodyPr/>
          <a:lstStyle>
            <a:lvl1pPr>
              <a:defRPr sz="2800">
                <a:latin typeface="HG丸ｺﾞｼｯｸM-PRO" panose="020F0600000000000000" pitchFamily="50" charset="-128"/>
                <a:ea typeface="HG丸ｺﾞｼｯｸM-PRO" panose="020F0600000000000000" pitchFamily="50" charset="-128"/>
              </a:defRPr>
            </a:lvl1pPr>
            <a:lvl2pPr>
              <a:defRPr sz="2400">
                <a:latin typeface="HG丸ｺﾞｼｯｸM-PRO" panose="020F0600000000000000" pitchFamily="50" charset="-128"/>
                <a:ea typeface="HG丸ｺﾞｼｯｸM-PRO" panose="020F0600000000000000" pitchFamily="50" charset="-128"/>
              </a:defRPr>
            </a:lvl2pPr>
            <a:lvl3pPr>
              <a:defRPr sz="2000">
                <a:latin typeface="HG丸ｺﾞｼｯｸM-PRO" panose="020F0600000000000000" pitchFamily="50" charset="-128"/>
                <a:ea typeface="HG丸ｺﾞｼｯｸM-PRO" panose="020F0600000000000000" pitchFamily="50" charset="-128"/>
              </a:defRPr>
            </a:lvl3pPr>
            <a:lvl4pPr>
              <a:defRPr sz="1800">
                <a:latin typeface="HG丸ｺﾞｼｯｸM-PRO" panose="020F0600000000000000" pitchFamily="50" charset="-128"/>
                <a:ea typeface="HG丸ｺﾞｼｯｸM-PRO" panose="020F0600000000000000" pitchFamily="50" charset="-128"/>
              </a:defRPr>
            </a:lvl4pPr>
            <a:lvl5pPr>
              <a:defRPr sz="1800">
                <a:latin typeface="HG丸ｺﾞｼｯｸM-PRO" panose="020F0600000000000000" pitchFamily="50" charset="-128"/>
                <a:ea typeface="HG丸ｺﾞｼｯｸM-PRO" panose="020F0600000000000000" pitchFamily="50" charset="-128"/>
              </a:defRPr>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08504" y="1196752"/>
            <a:ext cx="4320000" cy="5040000"/>
          </a:xfrm>
        </p:spPr>
        <p:txBody>
          <a:bodyPr/>
          <a:lstStyle>
            <a:lvl1pPr>
              <a:defRPr sz="2800">
                <a:latin typeface="HG丸ｺﾞｼｯｸM-PRO" panose="020F0600000000000000" pitchFamily="50" charset="-128"/>
                <a:ea typeface="HG丸ｺﾞｼｯｸM-PRO" panose="020F0600000000000000" pitchFamily="50" charset="-128"/>
              </a:defRPr>
            </a:lvl1pPr>
            <a:lvl2pPr>
              <a:defRPr sz="2400">
                <a:latin typeface="HG丸ｺﾞｼｯｸM-PRO" panose="020F0600000000000000" pitchFamily="50" charset="-128"/>
                <a:ea typeface="HG丸ｺﾞｼｯｸM-PRO" panose="020F0600000000000000" pitchFamily="50" charset="-128"/>
              </a:defRPr>
            </a:lvl2pPr>
            <a:lvl3pPr>
              <a:defRPr sz="2000">
                <a:latin typeface="HG丸ｺﾞｼｯｸM-PRO" panose="020F0600000000000000" pitchFamily="50" charset="-128"/>
                <a:ea typeface="HG丸ｺﾞｼｯｸM-PRO" panose="020F0600000000000000" pitchFamily="50" charset="-128"/>
              </a:defRPr>
            </a:lvl3pPr>
            <a:lvl4pPr>
              <a:defRPr sz="1800">
                <a:latin typeface="HG丸ｺﾞｼｯｸM-PRO" panose="020F0600000000000000" pitchFamily="50" charset="-128"/>
                <a:ea typeface="HG丸ｺﾞｼｯｸM-PRO" panose="020F0600000000000000" pitchFamily="50" charset="-128"/>
              </a:defRPr>
            </a:lvl4pPr>
            <a:lvl5pPr>
              <a:defRPr sz="1800">
                <a:latin typeface="HG丸ｺﾞｼｯｸM-PRO" panose="020F0600000000000000" pitchFamily="50" charset="-128"/>
                <a:ea typeface="HG丸ｺﾞｼｯｸM-PRO" panose="020F0600000000000000" pitchFamily="50" charset="-128"/>
              </a:defRPr>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日付プレースホルダー 3"/>
          <p:cNvSpPr>
            <a:spLocks noGrp="1"/>
          </p:cNvSpPr>
          <p:nvPr>
            <p:ph type="dt" sz="half" idx="10"/>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99493F95-0471-4F9D-9FFD-1FB791AA37DF}" type="datetime1">
              <a:rPr lang="ja-JP" altLang="en-US" smtClean="0"/>
              <a:t>2018/5/11</a:t>
            </a:fld>
            <a:endParaRPr lang="ja-JP" altLang="en-US" dirty="0"/>
          </a:p>
        </p:txBody>
      </p:sp>
      <p:sp>
        <p:nvSpPr>
          <p:cNvPr id="10"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1"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sp>
        <p:nvSpPr>
          <p:cNvPr id="12" name="タイトル 1"/>
          <p:cNvSpPr>
            <a:spLocks noGrp="1"/>
          </p:cNvSpPr>
          <p:nvPr>
            <p:ph type="title"/>
          </p:nvPr>
        </p:nvSpPr>
        <p:spPr>
          <a:xfrm>
            <a:off x="0" y="0"/>
            <a:ext cx="9144000" cy="1080000"/>
          </a:xfrm>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cxnSp>
        <p:nvCxnSpPr>
          <p:cNvPr id="13" name="直線コネクタ 12"/>
          <p:cNvCxnSpPr/>
          <p:nvPr userDrawn="1"/>
        </p:nvCxnSpPr>
        <p:spPr>
          <a:xfrm>
            <a:off x="108504" y="1052736"/>
            <a:ext cx="9000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886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51520" y="1273178"/>
            <a:ext cx="4320480" cy="639762"/>
          </a:xfrm>
        </p:spPr>
        <p:txBody>
          <a:bodyPr anchor="b"/>
          <a:lstStyle>
            <a:lvl1pPr marL="0" indent="0">
              <a:buNone/>
              <a:defRPr sz="2400" b="1">
                <a:latin typeface="HG丸ｺﾞｼｯｸM-PRO" panose="020F0600000000000000" pitchFamily="50" charset="-128"/>
                <a:ea typeface="HG丸ｺﾞｼｯｸM-PRO" panose="020F0600000000000000"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251520" y="1916116"/>
            <a:ext cx="4320480" cy="4321196"/>
          </a:xfrm>
        </p:spPr>
        <p:txBody>
          <a:bodyPr/>
          <a:lstStyle>
            <a:lvl1pPr>
              <a:defRPr sz="2400">
                <a:latin typeface="HG丸ｺﾞｼｯｸM-PRO" panose="020F0600000000000000" pitchFamily="50" charset="-128"/>
                <a:ea typeface="HG丸ｺﾞｼｯｸM-PRO" panose="020F0600000000000000" pitchFamily="50" charset="-128"/>
              </a:defRPr>
            </a:lvl1pPr>
            <a:lvl2pPr>
              <a:defRPr sz="2000">
                <a:latin typeface="HG丸ｺﾞｼｯｸM-PRO" panose="020F0600000000000000" pitchFamily="50" charset="-128"/>
                <a:ea typeface="HG丸ｺﾞｼｯｸM-PRO" panose="020F0600000000000000" pitchFamily="50" charset="-128"/>
              </a:defRPr>
            </a:lvl2pPr>
            <a:lvl3pPr>
              <a:defRPr sz="1800">
                <a:latin typeface="HG丸ｺﾞｼｯｸM-PRO" panose="020F0600000000000000" pitchFamily="50" charset="-128"/>
                <a:ea typeface="HG丸ｺﾞｼｯｸM-PRO" panose="020F0600000000000000" pitchFamily="50" charset="-128"/>
              </a:defRPr>
            </a:lvl3pPr>
            <a:lvl4pPr>
              <a:defRPr sz="1600">
                <a:latin typeface="HG丸ｺﾞｼｯｸM-PRO" panose="020F0600000000000000" pitchFamily="50" charset="-128"/>
                <a:ea typeface="HG丸ｺﾞｼｯｸM-PRO" panose="020F0600000000000000" pitchFamily="50" charset="-128"/>
              </a:defRPr>
            </a:lvl4pPr>
            <a:lvl5pPr>
              <a:defRPr sz="1600">
                <a:latin typeface="HG丸ｺﾞｼｯｸM-PRO" panose="020F0600000000000000" pitchFamily="50" charset="-128"/>
                <a:ea typeface="HG丸ｺﾞｼｯｸM-PRO" panose="020F0600000000000000" pitchFamily="50" charset="-128"/>
              </a:defRPr>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4645024" y="1273178"/>
            <a:ext cx="4319464" cy="639762"/>
          </a:xfrm>
        </p:spPr>
        <p:txBody>
          <a:bodyPr anchor="b"/>
          <a:lstStyle>
            <a:lvl1pPr marL="0" indent="0">
              <a:buNone/>
              <a:defRPr sz="2400" b="1">
                <a:latin typeface="HG丸ｺﾞｼｯｸM-PRO" panose="020F0600000000000000" pitchFamily="50" charset="-128"/>
                <a:ea typeface="HG丸ｺﾞｼｯｸM-PRO" panose="020F0600000000000000"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6" name="コンテンツ プレースホルダー 5"/>
          <p:cNvSpPr>
            <a:spLocks noGrp="1"/>
          </p:cNvSpPr>
          <p:nvPr>
            <p:ph sz="quarter" idx="4"/>
          </p:nvPr>
        </p:nvSpPr>
        <p:spPr>
          <a:xfrm>
            <a:off x="4645024" y="1925640"/>
            <a:ext cx="4319464" cy="4311671"/>
          </a:xfrm>
        </p:spPr>
        <p:txBody>
          <a:bodyPr/>
          <a:lstStyle>
            <a:lvl1pPr>
              <a:defRPr sz="2400">
                <a:latin typeface="HG丸ｺﾞｼｯｸM-PRO" panose="020F0600000000000000" pitchFamily="50" charset="-128"/>
                <a:ea typeface="HG丸ｺﾞｼｯｸM-PRO" panose="020F0600000000000000" pitchFamily="50" charset="-128"/>
              </a:defRPr>
            </a:lvl1pPr>
            <a:lvl2pPr>
              <a:defRPr sz="2000">
                <a:latin typeface="HG丸ｺﾞｼｯｸM-PRO" panose="020F0600000000000000" pitchFamily="50" charset="-128"/>
                <a:ea typeface="HG丸ｺﾞｼｯｸM-PRO" panose="020F0600000000000000" pitchFamily="50" charset="-128"/>
              </a:defRPr>
            </a:lvl2pPr>
            <a:lvl3pPr>
              <a:defRPr sz="1800">
                <a:latin typeface="HG丸ｺﾞｼｯｸM-PRO" panose="020F0600000000000000" pitchFamily="50" charset="-128"/>
                <a:ea typeface="HG丸ｺﾞｼｯｸM-PRO" panose="020F0600000000000000" pitchFamily="50" charset="-128"/>
              </a:defRPr>
            </a:lvl3pPr>
            <a:lvl4pPr>
              <a:defRPr sz="1600">
                <a:latin typeface="HG丸ｺﾞｼｯｸM-PRO" panose="020F0600000000000000" pitchFamily="50" charset="-128"/>
                <a:ea typeface="HG丸ｺﾞｼｯｸM-PRO" panose="020F0600000000000000" pitchFamily="50" charset="-128"/>
              </a:defRPr>
            </a:lvl4pPr>
            <a:lvl5pPr>
              <a:defRPr sz="1600">
                <a:latin typeface="HG丸ｺﾞｼｯｸM-PRO" panose="020F0600000000000000" pitchFamily="50" charset="-128"/>
                <a:ea typeface="HG丸ｺﾞｼｯｸM-PRO" panose="020F0600000000000000" pitchFamily="50" charset="-128"/>
              </a:defRPr>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日付プレースホルダー 3"/>
          <p:cNvSpPr>
            <a:spLocks noGrp="1"/>
          </p:cNvSpPr>
          <p:nvPr>
            <p:ph type="dt" sz="half" idx="10"/>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287D59F2-7B2C-4B51-A241-5A3B95263FAF}" type="datetime1">
              <a:rPr lang="ja-JP" altLang="en-US" smtClean="0"/>
              <a:t>2018/5/11</a:t>
            </a:fld>
            <a:endParaRPr lang="ja-JP" altLang="en-US" dirty="0"/>
          </a:p>
        </p:txBody>
      </p:sp>
      <p:sp>
        <p:nvSpPr>
          <p:cNvPr id="12" name="フッター プレースホルダー 4"/>
          <p:cNvSpPr>
            <a:spLocks noGrp="1"/>
          </p:cNvSpPr>
          <p:nvPr>
            <p:ph type="ftr" sz="quarter" idx="11"/>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13" name="スライド番号プレースホルダー 5"/>
          <p:cNvSpPr>
            <a:spLocks noGrp="1"/>
          </p:cNvSpPr>
          <p:nvPr>
            <p:ph type="sldNum" sz="quarter" idx="12"/>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4" name="直線コネクタ 13"/>
          <p:cNvCxnSpPr/>
          <p:nvPr userDrawn="1"/>
        </p:nvCxnSpPr>
        <p:spPr>
          <a:xfrm>
            <a:off x="108504" y="1052736"/>
            <a:ext cx="9000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784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7"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A0987768-1DAD-4C5A-8A35-CF80070931EC}" type="datetime1">
              <a:rPr lang="ja-JP" altLang="en-US" smtClean="0"/>
              <a:t>2018/5/11</a:t>
            </a:fld>
            <a:endParaRPr lang="ja-JP" altLang="en-US" dirty="0"/>
          </a:p>
        </p:txBody>
      </p:sp>
      <p:sp>
        <p:nvSpPr>
          <p:cNvPr id="8"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9"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cxnSp>
        <p:nvCxnSpPr>
          <p:cNvPr id="10" name="直線コネクタ 9"/>
          <p:cNvCxnSpPr/>
          <p:nvPr userDrawn="1"/>
        </p:nvCxnSpPr>
        <p:spPr>
          <a:xfrm>
            <a:off x="108504" y="1052736"/>
            <a:ext cx="9000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241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EE5EE8D1-F74E-4B4A-B662-E40AD7BA9F0F}" type="datetime1">
              <a:rPr lang="ja-JP" altLang="en-US" smtClean="0"/>
              <a:t>2018/5/11</a:t>
            </a:fld>
            <a:endParaRPr lang="ja-JP" altLang="en-US" dirty="0"/>
          </a:p>
        </p:txBody>
      </p:sp>
      <p:sp>
        <p:nvSpPr>
          <p:cNvPr id="7"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8"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spTree>
    <p:extLst>
      <p:ext uri="{BB962C8B-B14F-4D97-AF65-F5344CB8AC3E}">
        <p14:creationId xmlns:p14="http://schemas.microsoft.com/office/powerpoint/2010/main" val="50628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6308725"/>
            <a:ext cx="9144000" cy="549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2" name="タイトル プレースホルダー 1"/>
          <p:cNvSpPr>
            <a:spLocks noGrp="1"/>
          </p:cNvSpPr>
          <p:nvPr>
            <p:ph type="title"/>
          </p:nvPr>
        </p:nvSpPr>
        <p:spPr>
          <a:xfrm>
            <a:off x="0" y="0"/>
            <a:ext cx="9144000" cy="1080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51520" y="1196752"/>
            <a:ext cx="8784976" cy="4929411"/>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57708" y="6400799"/>
            <a:ext cx="2133600" cy="365125"/>
          </a:xfrm>
          <a:prstGeom prst="rect">
            <a:avLst/>
          </a:prstGeom>
        </p:spPr>
        <p:txBody>
          <a:bodyPr vert="horz" lIns="91440" tIns="45720" rIns="91440" bIns="45720" rtlCol="0" anchor="ctr"/>
          <a:lstStyle>
            <a:lvl1pPr algn="l">
              <a:defRPr sz="1600">
                <a:solidFill>
                  <a:schemeClr val="bg1"/>
                </a:solidFill>
                <a:ea typeface="ＭＳ Ｐゴシック" panose="020B0600070205080204" pitchFamily="50" charset="-128"/>
              </a:defRPr>
            </a:lvl1pPr>
          </a:lstStyle>
          <a:p>
            <a:fld id="{04F2C1C7-37A8-48DA-A478-A433BE158F4B}" type="datetime1">
              <a:rPr lang="ja-JP" altLang="en-US" smtClean="0"/>
              <a:t>2018/5/11</a:t>
            </a:fld>
            <a:endParaRPr lang="ja-JP" altLang="en-US" dirty="0"/>
          </a:p>
        </p:txBody>
      </p:sp>
      <p:sp>
        <p:nvSpPr>
          <p:cNvPr id="5" name="フッター プレースホルダー 4"/>
          <p:cNvSpPr>
            <a:spLocks noGrp="1"/>
          </p:cNvSpPr>
          <p:nvPr>
            <p:ph type="ftr" sz="quarter" idx="3"/>
          </p:nvPr>
        </p:nvSpPr>
        <p:spPr>
          <a:xfrm>
            <a:off x="251520" y="6413500"/>
            <a:ext cx="8640960" cy="365125"/>
          </a:xfrm>
          <a:prstGeom prst="rect">
            <a:avLst/>
          </a:prstGeom>
        </p:spPr>
        <p:txBody>
          <a:bodyPr vert="horz" lIns="91440" tIns="45720" rIns="91440" bIns="45720" rtlCol="0" anchor="ctr"/>
          <a:lstStyle>
            <a:lvl1pPr algn="ctr">
              <a:defRPr sz="2400" b="1" i="0" u="none">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lvl1pPr>
          </a:lstStyle>
          <a:p>
            <a:r>
              <a:rPr lang="en-US" altLang="ja-JP" dirty="0"/>
              <a:t>INEX </a:t>
            </a:r>
            <a:r>
              <a:rPr lang="en-US" altLang="ja-JP" sz="1600" dirty="0">
                <a:effectLst/>
              </a:rPr>
              <a:t>-2017-</a:t>
            </a:r>
            <a:endParaRPr lang="ja-JP" altLang="en-US" sz="1600" dirty="0">
              <a:effectLst/>
            </a:endParaRPr>
          </a:p>
        </p:txBody>
      </p:sp>
      <p:sp>
        <p:nvSpPr>
          <p:cNvPr id="6" name="スライド番号プレースホルダー 5"/>
          <p:cNvSpPr>
            <a:spLocks noGrp="1"/>
          </p:cNvSpPr>
          <p:nvPr>
            <p:ph type="sldNum" sz="quarter" idx="4"/>
          </p:nvPr>
        </p:nvSpPr>
        <p:spPr>
          <a:xfrm>
            <a:off x="8639944" y="6413500"/>
            <a:ext cx="504056" cy="365125"/>
          </a:xfrm>
          <a:prstGeom prst="rect">
            <a:avLst/>
          </a:prstGeom>
        </p:spPr>
        <p:txBody>
          <a:bodyPr vert="horz" lIns="91440" tIns="45720" rIns="91440" bIns="45720" rtlCol="0" anchor="ctr"/>
          <a:lstStyle>
            <a:lvl1pPr algn="r">
              <a:defRPr sz="1600">
                <a:solidFill>
                  <a:schemeClr val="bg1"/>
                </a:solidFill>
                <a:ea typeface="ＭＳ Ｐゴシック" panose="020B0600070205080204" pitchFamily="50" charset="-128"/>
              </a:defRPr>
            </a:lvl1pPr>
          </a:lstStyle>
          <a:p>
            <a:fld id="{9C198666-FFFC-4261-8E79-AD3BCCEDF34D}" type="slidenum">
              <a:rPr lang="ja-JP" altLang="en-US" smtClean="0"/>
              <a:pPr/>
              <a:t>‹#›</a:t>
            </a:fld>
            <a:endParaRPr lang="ja-JP" altLang="en-US" dirty="0"/>
          </a:p>
        </p:txBody>
      </p:sp>
      <p:sp>
        <p:nvSpPr>
          <p:cNvPr id="8" name="正方形/長方形 7"/>
          <p:cNvSpPr/>
          <p:nvPr userDrawn="1"/>
        </p:nvSpPr>
        <p:spPr>
          <a:xfrm>
            <a:off x="0" y="6309915"/>
            <a:ext cx="9144000" cy="71413"/>
          </a:xfrm>
          <a:prstGeom prst="rect">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411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defTabSz="914400" rtl="0" eaLnBrk="1" latinLnBrk="0" hangingPunct="1">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9.png"/><Relationship Id="rId21" Type="http://schemas.openxmlformats.org/officeDocument/2006/relationships/image" Target="../media/image29.png"/><Relationship Id="rId34"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8"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1.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9.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8"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5.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keyman.or.jp/at/manage/nms/30002374/" TargetMode="External"/><Relationship Id="rId2" Type="http://schemas.openxmlformats.org/officeDocument/2006/relationships/hyperlink" Target="http://www.ep.sci.hokudai.ac.jp/~inex/y2011/0520/lecture/pub/"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hyperlink" Target="http://www.ep.sci.hokudai.ac.j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noChangeArrowheads="1"/>
          </p:cNvSpPr>
          <p:nvPr>
            <p:ph type="ctrTitle" idx="4294967295"/>
          </p:nvPr>
        </p:nvSpPr>
        <p:spPr>
          <a:xfrm>
            <a:off x="685800" y="548680"/>
            <a:ext cx="7772400" cy="1470025"/>
          </a:xfrm>
          <a:ln/>
        </p:spPr>
        <p:txBody>
          <a:bodyPr/>
          <a:lstStyle/>
          <a:p>
            <a:pPr algn="l" eaLnBrk="1" hangingPunct="1"/>
            <a:r>
              <a:rPr lang="ja-JP" altLang="en-US" b="1" dirty="0"/>
              <a:t>最低限 </a:t>
            </a:r>
            <a:r>
              <a:rPr lang="en-US" b="1" dirty="0"/>
              <a:t>Unix</a:t>
            </a:r>
            <a:r>
              <a:rPr lang="ja-JP" altLang="en-US" b="1" dirty="0"/>
              <a:t> </a:t>
            </a:r>
            <a:r>
              <a:rPr lang="en-US" b="1" dirty="0"/>
              <a:t>(Linux) </a:t>
            </a:r>
            <a:r>
              <a:rPr lang="ja-JP" altLang="en-US" b="1" dirty="0"/>
              <a:t>III</a:t>
            </a:r>
            <a:br>
              <a:rPr lang="ja-JP" altLang="en-US" b="1" dirty="0"/>
            </a:br>
            <a:r>
              <a:rPr lang="ja-JP" altLang="en-US" sz="4000" b="1" dirty="0"/>
              <a:t>ネットワークの仕組み</a:t>
            </a:r>
          </a:p>
        </p:txBody>
      </p:sp>
      <p:sp>
        <p:nvSpPr>
          <p:cNvPr id="3075" name="サブタイトル 2"/>
          <p:cNvSpPr>
            <a:spLocks noGrp="1" noChangeArrowheads="1"/>
          </p:cNvSpPr>
          <p:nvPr>
            <p:ph type="subTitle" idx="1"/>
          </p:nvPr>
        </p:nvSpPr>
        <p:spPr>
          <a:xfrm>
            <a:off x="827088" y="2031203"/>
            <a:ext cx="6400800" cy="719633"/>
          </a:xfrm>
          <a:ln/>
        </p:spPr>
        <p:txBody>
          <a:bodyPr/>
          <a:lstStyle/>
          <a:p>
            <a:pPr algn="l" eaLnBrk="1" hangingPunct="1"/>
            <a:r>
              <a:rPr lang="ja-JP" altLang="en-US" dirty="0"/>
              <a:t>情報実験第 </a:t>
            </a:r>
            <a:r>
              <a:rPr lang="en-US" dirty="0"/>
              <a:t>4 </a:t>
            </a:r>
            <a:r>
              <a:rPr lang="ja-JP" altLang="en-US" dirty="0"/>
              <a:t>回</a:t>
            </a:r>
            <a:r>
              <a:rPr lang="ja-JP" altLang="en-US"/>
              <a:t>(</a:t>
            </a:r>
            <a:r>
              <a:rPr lang="en-US"/>
              <a:t>2018</a:t>
            </a:r>
            <a:r>
              <a:rPr lang="en-US" altLang="ja-JP"/>
              <a:t>/</a:t>
            </a:r>
            <a:r>
              <a:rPr lang="en-US"/>
              <a:t>05/11</a:t>
            </a:r>
            <a:r>
              <a:rPr lang="ja-JP" altLang="en-US"/>
              <a:t>)</a:t>
            </a:r>
            <a:endParaRPr lang="ja-JP" altLang="en-US" dirty="0"/>
          </a:p>
        </p:txBody>
      </p:sp>
      <p:sp>
        <p:nvSpPr>
          <p:cNvPr id="3076" name="Text Box 4"/>
          <p:cNvSpPr txBox="1">
            <a:spLocks noChangeArrowheads="1"/>
          </p:cNvSpPr>
          <p:nvPr/>
        </p:nvSpPr>
        <p:spPr bwMode="auto">
          <a:xfrm>
            <a:off x="2584057" y="4581128"/>
            <a:ext cx="6526210" cy="1231106"/>
          </a:xfrm>
          <a:prstGeom prst="rect">
            <a:avLst/>
          </a:prstGeom>
          <a:noFill/>
          <a:ln w="9525">
            <a:noFill/>
            <a:miter lim="800000"/>
            <a:headEnd/>
            <a:tailEnd/>
          </a:ln>
          <a:effectLst/>
        </p:spPr>
        <p:txBody>
          <a:bodyPr wrap="none">
            <a:spAutoFit/>
          </a:bodyPr>
          <a:lstStyle/>
          <a:p>
            <a:pPr algn="r" eaLnBrk="1" hangingPunct="1"/>
            <a:r>
              <a:rPr lang="ja-JP" altLang="en-US" sz="2800" dirty="0">
                <a:effectLst/>
                <a:latin typeface="HG丸ｺﾞｼｯｸM-PRO" panose="020F0600000000000000" pitchFamily="50" charset="-128"/>
                <a:ea typeface="HG丸ｺﾞｼｯｸM-PRO" panose="020F0600000000000000" pitchFamily="50" charset="-128"/>
              </a:rPr>
              <a:t>北海道大学</a:t>
            </a:r>
            <a:r>
              <a:rPr lang="en-US" altLang="ja-JP" sz="2800" dirty="0">
                <a:latin typeface="HG丸ｺﾞｼｯｸM-PRO" panose="020F0600000000000000" pitchFamily="50" charset="-128"/>
                <a:ea typeface="HG丸ｺﾞｼｯｸM-PRO" panose="020F0600000000000000" pitchFamily="50" charset="-128"/>
              </a:rPr>
              <a:t> </a:t>
            </a:r>
            <a:r>
              <a:rPr lang="ja-JP" altLang="en-US" sz="2800" dirty="0">
                <a:effectLst/>
                <a:latin typeface="HG丸ｺﾞｼｯｸM-PRO" panose="020F0600000000000000" pitchFamily="50" charset="-128"/>
                <a:ea typeface="HG丸ｺﾞｼｯｸM-PRO" panose="020F0600000000000000" pitchFamily="50" charset="-128"/>
              </a:rPr>
              <a:t>大学院理学院</a:t>
            </a:r>
            <a:r>
              <a:rPr lang="en-US" altLang="ja-JP" sz="2800" dirty="0">
                <a:latin typeface="HG丸ｺﾞｼｯｸM-PRO" panose="020F0600000000000000" pitchFamily="50" charset="-128"/>
                <a:ea typeface="HG丸ｺﾞｼｯｸM-PRO" panose="020F0600000000000000" pitchFamily="50" charset="-128"/>
              </a:rPr>
              <a:t> </a:t>
            </a:r>
            <a:r>
              <a:rPr lang="ja-JP" altLang="en-US" sz="2800" dirty="0">
                <a:effectLst/>
                <a:latin typeface="HG丸ｺﾞｼｯｸM-PRO" panose="020F0600000000000000" pitchFamily="50" charset="-128"/>
                <a:ea typeface="HG丸ｺﾞｼｯｸM-PRO" panose="020F0600000000000000" pitchFamily="50" charset="-128"/>
              </a:rPr>
              <a:t>宇宙理学専攻</a:t>
            </a:r>
          </a:p>
          <a:p>
            <a:pPr algn="r" eaLnBrk="1" hangingPunct="1"/>
            <a:r>
              <a:rPr lang="ja-JP" altLang="en-US" sz="2800" dirty="0">
                <a:latin typeface="HG丸ｺﾞｼｯｸM-PRO" panose="020F0600000000000000" pitchFamily="50" charset="-128"/>
                <a:ea typeface="HG丸ｺﾞｼｯｸM-PRO" panose="020F0600000000000000" pitchFamily="50" charset="-128"/>
              </a:rPr>
              <a:t>博士</a:t>
            </a:r>
            <a:r>
              <a:rPr lang="ja-JP" altLang="en-US" sz="2800">
                <a:latin typeface="HG丸ｺﾞｼｯｸM-PRO" panose="020F0600000000000000" pitchFamily="50" charset="-128"/>
                <a:ea typeface="HG丸ｺﾞｼｯｸM-PRO" panose="020F0600000000000000" pitchFamily="50" charset="-128"/>
              </a:rPr>
              <a:t>課程 </a:t>
            </a:r>
            <a:r>
              <a:rPr lang="en-US" altLang="ja-JP" sz="2800" dirty="0">
                <a:latin typeface="HG丸ｺﾞｼｯｸM-PRO" panose="020F0600000000000000" pitchFamily="50" charset="-128"/>
                <a:ea typeface="HG丸ｺﾞｼｯｸM-PRO" panose="020F0600000000000000" pitchFamily="50" charset="-128"/>
              </a:rPr>
              <a:t>1</a:t>
            </a:r>
            <a:r>
              <a:rPr lang="ja-JP" altLang="en-US" sz="2800">
                <a:latin typeface="HG丸ｺﾞｼｯｸM-PRO" panose="020F0600000000000000" pitchFamily="50" charset="-128"/>
                <a:ea typeface="HG丸ｺﾞｼｯｸM-PRO" panose="020F0600000000000000" pitchFamily="50" charset="-128"/>
              </a:rPr>
              <a:t>年 吉田</a:t>
            </a:r>
            <a:r>
              <a:rPr lang="en-US" altLang="ja-JP" sz="2800" dirty="0">
                <a:latin typeface="HG丸ｺﾞｼｯｸM-PRO" panose="020F0600000000000000" pitchFamily="50" charset="-128"/>
                <a:ea typeface="HG丸ｺﾞｼｯｸM-PRO" panose="020F0600000000000000" pitchFamily="50" charset="-128"/>
              </a:rPr>
              <a:t> </a:t>
            </a:r>
            <a:r>
              <a:rPr lang="ja-JP" altLang="en-US" sz="2800">
                <a:latin typeface="HG丸ｺﾞｼｯｸM-PRO" panose="020F0600000000000000" pitchFamily="50" charset="-128"/>
                <a:ea typeface="HG丸ｺﾞｼｯｸM-PRO" panose="020F0600000000000000" pitchFamily="50" charset="-128"/>
              </a:rPr>
              <a:t>辰哉</a:t>
            </a:r>
            <a:endParaRPr lang="ja-JP" altLang="en-US" sz="2800" dirty="0">
              <a:effectLst/>
              <a:latin typeface="HG丸ｺﾞｼｯｸM-PRO" panose="020F0600000000000000" pitchFamily="50" charset="-128"/>
              <a:ea typeface="HG丸ｺﾞｼｯｸM-PRO" panose="020F0600000000000000" pitchFamily="50" charset="-128"/>
            </a:endParaRPr>
          </a:p>
          <a:p>
            <a:pPr algn="r"/>
            <a:endParaRPr lang="ja-JP" altLang="en-US" dirty="0">
              <a:effectLst/>
              <a:latin typeface="HG丸ｺﾞｼｯｸM-PRO" panose="020F0600000000000000" pitchFamily="50" charset="-128"/>
              <a:ea typeface="HG丸ｺﾞｼｯｸM-PRO" panose="020F0600000000000000" pitchFamily="50" charset="-128"/>
            </a:endParaRPr>
          </a:p>
        </p:txBody>
      </p:sp>
      <p:sp>
        <p:nvSpPr>
          <p:cNvPr id="2" name="日付プレースホルダー 1"/>
          <p:cNvSpPr>
            <a:spLocks noGrp="1"/>
          </p:cNvSpPr>
          <p:nvPr>
            <p:ph type="dt" sz="half" idx="2"/>
          </p:nvPr>
        </p:nvSpPr>
        <p:spPr/>
        <p:txBody>
          <a:bodyPr/>
          <a:lstStyle/>
          <a:p>
            <a:fld id="{3ACC0D07-A3D8-4B46-9C22-A33D70A6F82E}"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1</a:t>
            </a:fld>
            <a:endParaRPr lang="ja-JP" altLang="en-US" dirty="0"/>
          </a:p>
        </p:txBody>
      </p:sp>
      <p:pic>
        <p:nvPicPr>
          <p:cNvPr id="6" name="図 5">
            <a:extLst>
              <a:ext uri="{FF2B5EF4-FFF2-40B4-BE49-F238E27FC236}">
                <a16:creationId xmlns:a16="http://schemas.microsoft.com/office/drawing/2014/main" id="{936838D3-78E3-B840-AD28-9C152D982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520719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95" y="6049503"/>
            <a:ext cx="9190507" cy="84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3600" dirty="0"/>
              <a:t>ネットワーク通信の基本：パケット通信</a:t>
            </a:r>
            <a:endParaRPr kumimoji="1" lang="ja-JP" altLang="en-US" sz="3600" dirty="0"/>
          </a:p>
        </p:txBody>
      </p:sp>
      <p:sp>
        <p:nvSpPr>
          <p:cNvPr id="3" name="コンテンツ プレースホルダー 2"/>
          <p:cNvSpPr>
            <a:spLocks noGrp="1"/>
          </p:cNvSpPr>
          <p:nvPr>
            <p:ph idx="1"/>
          </p:nvPr>
        </p:nvSpPr>
        <p:spPr>
          <a:xfrm>
            <a:off x="264942" y="1068512"/>
            <a:ext cx="8879058" cy="4525963"/>
          </a:xfrm>
        </p:spPr>
        <p:txBody>
          <a:bodyPr/>
          <a:lstStyle/>
          <a:p>
            <a:r>
              <a:rPr lang="ja-JP" altLang="en-US" sz="2800" dirty="0"/>
              <a:t>データを</a:t>
            </a:r>
            <a:r>
              <a:rPr lang="ja-JP" altLang="en-US" sz="2800" b="1" dirty="0">
                <a:solidFill>
                  <a:srgbClr val="FF0000"/>
                </a:solidFill>
              </a:rPr>
              <a:t>パケット</a:t>
            </a:r>
            <a:r>
              <a:rPr lang="ja-JP" altLang="en-US" sz="2800" dirty="0"/>
              <a:t>に分割</a:t>
            </a:r>
            <a:endParaRPr lang="en-US" altLang="ja-JP" sz="2800" dirty="0"/>
          </a:p>
          <a:p>
            <a:pPr marL="623888" lvl="1"/>
            <a:r>
              <a:rPr lang="ja-JP" altLang="en-US" sz="2400" dirty="0"/>
              <a:t>パケット </a:t>
            </a:r>
            <a:r>
              <a:rPr lang="en-US" altLang="ja-JP" sz="2400" dirty="0"/>
              <a:t>: </a:t>
            </a:r>
            <a:r>
              <a:rPr lang="ja-JP" altLang="en-US" sz="2400" dirty="0"/>
              <a:t>データ転送における最小単位</a:t>
            </a:r>
            <a:endParaRPr lang="en-US" altLang="ja-JP" sz="2400" dirty="0"/>
          </a:p>
          <a:p>
            <a:pPr marL="893763" lvl="2"/>
            <a:r>
              <a:rPr lang="en-US" altLang="ja-JP" sz="2000" dirty="0"/>
              <a:t>1 </a:t>
            </a:r>
            <a:r>
              <a:rPr lang="ja-JP" altLang="en-US" sz="2000" dirty="0"/>
              <a:t>パケット</a:t>
            </a:r>
            <a:r>
              <a:rPr lang="en-US" altLang="ja-JP" sz="2000" dirty="0"/>
              <a:t> = 128 byte</a:t>
            </a:r>
          </a:p>
          <a:p>
            <a:endParaRPr kumimoji="1" lang="ja-JP" altLang="en-US" dirty="0"/>
          </a:p>
        </p:txBody>
      </p:sp>
      <p:sp>
        <p:nvSpPr>
          <p:cNvPr id="15" name="Line 4"/>
          <p:cNvSpPr>
            <a:spLocks noChangeShapeType="1"/>
          </p:cNvSpPr>
          <p:nvPr/>
        </p:nvSpPr>
        <p:spPr bwMode="auto">
          <a:xfrm flipV="1">
            <a:off x="3450904" y="5938656"/>
            <a:ext cx="1773522" cy="0"/>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16" name="Picture 6"/>
          <p:cNvPicPr>
            <a:picLocks noChangeAspect="1" noChangeArrowheads="1"/>
          </p:cNvPicPr>
          <p:nvPr/>
        </p:nvPicPr>
        <p:blipFill>
          <a:blip r:embed="rId3" cstate="print"/>
          <a:srcRect/>
          <a:stretch>
            <a:fillRect/>
          </a:stretch>
        </p:blipFill>
        <p:spPr bwMode="auto">
          <a:xfrm>
            <a:off x="2593135" y="5613396"/>
            <a:ext cx="796346" cy="696924"/>
          </a:xfrm>
          <a:prstGeom prst="rect">
            <a:avLst/>
          </a:prstGeom>
          <a:noFill/>
          <a:ln w="9525">
            <a:noFill/>
            <a:miter lim="800000"/>
            <a:headEnd/>
            <a:tailEnd/>
          </a:ln>
        </p:spPr>
      </p:pic>
      <p:pic>
        <p:nvPicPr>
          <p:cNvPr id="19" name="Picture 6"/>
          <p:cNvPicPr>
            <a:picLocks noChangeAspect="1" noChangeArrowheads="1"/>
          </p:cNvPicPr>
          <p:nvPr/>
        </p:nvPicPr>
        <p:blipFill>
          <a:blip r:embed="rId3" cstate="print"/>
          <a:srcRect/>
          <a:stretch>
            <a:fillRect/>
          </a:stretch>
        </p:blipFill>
        <p:spPr bwMode="auto">
          <a:xfrm>
            <a:off x="5535878" y="5576047"/>
            <a:ext cx="796346" cy="696924"/>
          </a:xfrm>
          <a:prstGeom prst="rect">
            <a:avLst/>
          </a:prstGeom>
          <a:noFill/>
          <a:ln w="9525">
            <a:noFill/>
            <a:miter lim="800000"/>
            <a:headEnd/>
            <a:tailEnd/>
          </a:ln>
        </p:spPr>
      </p:pic>
      <p:sp>
        <p:nvSpPr>
          <p:cNvPr id="21" name="直線コネクタ 61"/>
          <p:cNvSpPr>
            <a:spLocks noChangeShapeType="1"/>
          </p:cNvSpPr>
          <p:nvPr/>
        </p:nvSpPr>
        <p:spPr bwMode="auto">
          <a:xfrm rot="5400000">
            <a:off x="5069014" y="5376346"/>
            <a:ext cx="814204" cy="830"/>
          </a:xfrm>
          <a:prstGeom prst="line">
            <a:avLst/>
          </a:prstGeom>
          <a:noFill/>
          <a:ln w="63500" cmpd="sng">
            <a:solidFill>
              <a:schemeClr val="tx1"/>
            </a:solidFill>
            <a:round/>
            <a:headEnd/>
            <a:tailEnd/>
          </a:ln>
        </p:spPr>
        <p:txBody>
          <a:bodyPr/>
          <a:lstStyle/>
          <a:p>
            <a:endParaRPr lang="ja-JP" altLang="en-US"/>
          </a:p>
        </p:txBody>
      </p:sp>
      <p:sp>
        <p:nvSpPr>
          <p:cNvPr id="22" name="直線コネクタ 78"/>
          <p:cNvSpPr>
            <a:spLocks noChangeShapeType="1"/>
          </p:cNvSpPr>
          <p:nvPr/>
        </p:nvSpPr>
        <p:spPr bwMode="auto">
          <a:xfrm rot="5400000" flipV="1">
            <a:off x="5308072" y="6286755"/>
            <a:ext cx="335261" cy="1"/>
          </a:xfrm>
          <a:prstGeom prst="line">
            <a:avLst/>
          </a:prstGeom>
          <a:noFill/>
          <a:ln w="63500" cmpd="sng">
            <a:solidFill>
              <a:schemeClr val="tx1"/>
            </a:solidFill>
            <a:round/>
            <a:headEnd/>
            <a:tailEnd/>
          </a:ln>
        </p:spPr>
        <p:txBody>
          <a:bodyPr/>
          <a:lstStyle/>
          <a:p>
            <a:endParaRPr lang="ja-JP" altLang="en-US"/>
          </a:p>
        </p:txBody>
      </p:sp>
      <p:sp>
        <p:nvSpPr>
          <p:cNvPr id="23" name="直線コネクタ 79"/>
          <p:cNvSpPr>
            <a:spLocks noChangeShapeType="1"/>
          </p:cNvSpPr>
          <p:nvPr/>
        </p:nvSpPr>
        <p:spPr bwMode="auto">
          <a:xfrm rot="16200000" flipH="1">
            <a:off x="5350065" y="6026807"/>
            <a:ext cx="0" cy="251276"/>
          </a:xfrm>
          <a:prstGeom prst="line">
            <a:avLst/>
          </a:prstGeom>
          <a:noFill/>
          <a:ln w="63500" cmpd="sng">
            <a:solidFill>
              <a:schemeClr val="tx1"/>
            </a:solidFill>
            <a:round/>
            <a:headEnd/>
            <a:tailEnd/>
          </a:ln>
        </p:spPr>
        <p:txBody>
          <a:bodyPr/>
          <a:lstStyle/>
          <a:p>
            <a:endParaRPr lang="ja-JP" altLang="en-US"/>
          </a:p>
        </p:txBody>
      </p:sp>
      <p:sp>
        <p:nvSpPr>
          <p:cNvPr id="24" name="テキスト ボックス 23"/>
          <p:cNvSpPr txBox="1"/>
          <p:nvPr/>
        </p:nvSpPr>
        <p:spPr>
          <a:xfrm>
            <a:off x="4909289" y="4650378"/>
            <a:ext cx="1016915" cy="400110"/>
          </a:xfrm>
          <a:prstGeom prst="rect">
            <a:avLst/>
          </a:prstGeom>
          <a:noFill/>
        </p:spPr>
        <p:txBody>
          <a:bodyPr wrap="square" rtlCol="0">
            <a:spAutoFit/>
          </a:bodyPr>
          <a:lstStyle/>
          <a:p>
            <a:pPr algn="ctr"/>
            <a:r>
              <a:rPr kumimoji="1" lang="ja-JP" altLang="en-US" sz="2000" dirty="0">
                <a:effectLst/>
              </a:rPr>
              <a:t>ポート</a:t>
            </a:r>
          </a:p>
        </p:txBody>
      </p:sp>
      <p:sp>
        <p:nvSpPr>
          <p:cNvPr id="41" name="テキスト ボックス 40"/>
          <p:cNvSpPr txBox="1"/>
          <p:nvPr/>
        </p:nvSpPr>
        <p:spPr>
          <a:xfrm>
            <a:off x="431417" y="5795006"/>
            <a:ext cx="1118607" cy="400110"/>
          </a:xfrm>
          <a:prstGeom prst="rect">
            <a:avLst/>
          </a:prstGeom>
          <a:noFill/>
        </p:spPr>
        <p:txBody>
          <a:bodyPr wrap="square" rtlCol="0">
            <a:spAutoFit/>
          </a:bodyPr>
          <a:lstStyle/>
          <a:p>
            <a:pPr algn="ctr"/>
            <a:r>
              <a:rPr kumimoji="1" lang="ja-JP" altLang="en-US" sz="2000" dirty="0">
                <a:effectLst/>
                <a:ea typeface="ＭＳ Ｐゴシック" panose="020B0600070205080204" pitchFamily="50" charset="-128"/>
              </a:rPr>
              <a:t>データ</a:t>
            </a:r>
          </a:p>
        </p:txBody>
      </p:sp>
      <p:sp>
        <p:nvSpPr>
          <p:cNvPr id="4" name="日付プレースホルダー 3"/>
          <p:cNvSpPr>
            <a:spLocks noGrp="1"/>
          </p:cNvSpPr>
          <p:nvPr>
            <p:ph type="dt" sz="half" idx="2"/>
          </p:nvPr>
        </p:nvSpPr>
        <p:spPr/>
        <p:txBody>
          <a:bodyPr/>
          <a:lstStyle/>
          <a:p>
            <a:fld id="{142D3AD6-9921-4E03-B829-04190A263E86}" type="datetime1">
              <a:rPr lang="ja-JP" altLang="en-US" smtClean="0"/>
              <a:t>2018/5/11</a:t>
            </a:fld>
            <a:endParaRPr lang="ja-JP" altLang="en-US" dirty="0"/>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10</a:t>
            </a:fld>
            <a:endParaRPr lang="ja-JP" altLang="en-US" dirty="0"/>
          </a:p>
        </p:txBody>
      </p:sp>
      <p:sp>
        <p:nvSpPr>
          <p:cNvPr id="42" name="正方形/長方形 41"/>
          <p:cNvSpPr/>
          <p:nvPr/>
        </p:nvSpPr>
        <p:spPr>
          <a:xfrm>
            <a:off x="1951310" y="6283316"/>
            <a:ext cx="2031325" cy="461665"/>
          </a:xfrm>
          <a:prstGeom prst="rect">
            <a:avLst/>
          </a:prstGeom>
        </p:spPr>
        <p:txBody>
          <a:bodyPr wrap="none">
            <a:spAutoFit/>
          </a:bodyPr>
          <a:lstStyle/>
          <a:p>
            <a:r>
              <a:rPr kumimoji="1" lang="ja-JP" altLang="en-US" sz="2400" dirty="0">
                <a:effectLst/>
              </a:rPr>
              <a:t>自分の計算機</a:t>
            </a:r>
            <a:endParaRPr lang="ja-JP" altLang="en-US" sz="2400" dirty="0">
              <a:effectLst/>
            </a:endParaRPr>
          </a:p>
        </p:txBody>
      </p:sp>
      <p:sp>
        <p:nvSpPr>
          <p:cNvPr id="27" name="正方形/長方形 26"/>
          <p:cNvSpPr/>
          <p:nvPr/>
        </p:nvSpPr>
        <p:spPr>
          <a:xfrm>
            <a:off x="4935488" y="6352446"/>
            <a:ext cx="2031325" cy="461665"/>
          </a:xfrm>
          <a:prstGeom prst="rect">
            <a:avLst/>
          </a:prstGeom>
        </p:spPr>
        <p:txBody>
          <a:bodyPr wrap="none">
            <a:spAutoFit/>
          </a:bodyPr>
          <a:lstStyle/>
          <a:p>
            <a:r>
              <a:rPr kumimoji="1" lang="ja-JP" altLang="en-US" sz="2400" dirty="0">
                <a:effectLst/>
              </a:rPr>
              <a:t>相手の計算機</a:t>
            </a:r>
            <a:endParaRPr lang="ja-JP" altLang="en-US" sz="2400" dirty="0">
              <a:effectLst/>
            </a:endParaRPr>
          </a:p>
        </p:txBody>
      </p:sp>
      <p:pic>
        <p:nvPicPr>
          <p:cNvPr id="44"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29" y="3588561"/>
            <a:ext cx="2593188" cy="1944891"/>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3539898" y="4267681"/>
            <a:ext cx="1118607" cy="400110"/>
          </a:xfrm>
          <a:prstGeom prst="rect">
            <a:avLst/>
          </a:prstGeom>
          <a:noFill/>
        </p:spPr>
        <p:txBody>
          <a:bodyPr wrap="square" rtlCol="0">
            <a:spAutoFit/>
          </a:bodyPr>
          <a:lstStyle/>
          <a:p>
            <a:pPr algn="ctr"/>
            <a:r>
              <a:rPr kumimoji="1" lang="ja-JP" altLang="en-US" sz="2000" dirty="0">
                <a:effectLst/>
              </a:rPr>
              <a:t>パケット</a:t>
            </a:r>
          </a:p>
        </p:txBody>
      </p:sp>
      <p:pic>
        <p:nvPicPr>
          <p:cNvPr id="40"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29" y="3588561"/>
            <a:ext cx="2593188" cy="1944891"/>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直線コネクタ 42"/>
          <p:cNvCxnSpPr/>
          <p:nvPr/>
        </p:nvCxnSpPr>
        <p:spPr bwMode="auto">
          <a:xfrm>
            <a:off x="652261"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直線コネクタ 44"/>
          <p:cNvCxnSpPr/>
          <p:nvPr/>
        </p:nvCxnSpPr>
        <p:spPr bwMode="auto">
          <a:xfrm>
            <a:off x="1084459" y="3428175"/>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直線コネクタ 45"/>
          <p:cNvCxnSpPr/>
          <p:nvPr/>
        </p:nvCxnSpPr>
        <p:spPr bwMode="auto">
          <a:xfrm>
            <a:off x="1588690"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直線コネクタ 46"/>
          <p:cNvCxnSpPr/>
          <p:nvPr/>
        </p:nvCxnSpPr>
        <p:spPr bwMode="auto">
          <a:xfrm>
            <a:off x="2020888"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直線コネクタ 47"/>
          <p:cNvCxnSpPr/>
          <p:nvPr/>
        </p:nvCxnSpPr>
        <p:spPr bwMode="auto">
          <a:xfrm>
            <a:off x="2525119"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直線コネクタ 48"/>
          <p:cNvCxnSpPr/>
          <p:nvPr/>
        </p:nvCxnSpPr>
        <p:spPr bwMode="auto">
          <a:xfrm flipH="1">
            <a:off x="46608" y="383879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直線コネクタ 49"/>
          <p:cNvCxnSpPr/>
          <p:nvPr/>
        </p:nvCxnSpPr>
        <p:spPr bwMode="auto">
          <a:xfrm flipH="1">
            <a:off x="35496" y="4141708"/>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直線コネクタ 50"/>
          <p:cNvCxnSpPr/>
          <p:nvPr/>
        </p:nvCxnSpPr>
        <p:spPr bwMode="auto">
          <a:xfrm flipH="1">
            <a:off x="75997" y="4486107"/>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直線コネクタ 51"/>
          <p:cNvCxnSpPr/>
          <p:nvPr/>
        </p:nvCxnSpPr>
        <p:spPr bwMode="auto">
          <a:xfrm flipH="1">
            <a:off x="62374" y="4847255"/>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直線コネクタ 52"/>
          <p:cNvCxnSpPr/>
          <p:nvPr/>
        </p:nvCxnSpPr>
        <p:spPr bwMode="auto">
          <a:xfrm flipH="1">
            <a:off x="75997" y="527945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4193" y="4623552"/>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図 30">
            <a:extLst>
              <a:ext uri="{FF2B5EF4-FFF2-40B4-BE49-F238E27FC236}">
                <a16:creationId xmlns:a16="http://schemas.microsoft.com/office/drawing/2014/main" id="{61F1CB5A-5810-2B43-AC50-B5D10E724F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08360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95" y="6049503"/>
            <a:ext cx="9190507" cy="84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3600" dirty="0"/>
              <a:t>ネットワーク通信の基本：パケット通信</a:t>
            </a:r>
          </a:p>
        </p:txBody>
      </p:sp>
      <p:sp>
        <p:nvSpPr>
          <p:cNvPr id="3" name="コンテンツ プレースホルダー 2"/>
          <p:cNvSpPr>
            <a:spLocks noGrp="1"/>
          </p:cNvSpPr>
          <p:nvPr>
            <p:ph idx="1"/>
          </p:nvPr>
        </p:nvSpPr>
        <p:spPr>
          <a:xfrm>
            <a:off x="264942" y="1068512"/>
            <a:ext cx="8879058" cy="4525963"/>
          </a:xfrm>
        </p:spPr>
        <p:txBody>
          <a:bodyPr/>
          <a:lstStyle/>
          <a:p>
            <a:r>
              <a:rPr lang="ja-JP" altLang="en-US" sz="2800" dirty="0"/>
              <a:t>データを</a:t>
            </a:r>
            <a:r>
              <a:rPr lang="ja-JP" altLang="en-US" sz="2800" b="1" dirty="0">
                <a:solidFill>
                  <a:srgbClr val="FF0000"/>
                </a:solidFill>
              </a:rPr>
              <a:t>パケット</a:t>
            </a:r>
            <a:r>
              <a:rPr lang="ja-JP" altLang="en-US" sz="2800" dirty="0"/>
              <a:t>に分割</a:t>
            </a:r>
            <a:endParaRPr lang="en-US" altLang="ja-JP" sz="2800" dirty="0"/>
          </a:p>
          <a:p>
            <a:pPr marL="623888" lvl="1"/>
            <a:r>
              <a:rPr lang="ja-JP" altLang="en-US" sz="2400" dirty="0"/>
              <a:t>パケット </a:t>
            </a:r>
            <a:r>
              <a:rPr lang="en-US" altLang="ja-JP" sz="2400" dirty="0"/>
              <a:t>: </a:t>
            </a:r>
            <a:r>
              <a:rPr lang="ja-JP" altLang="en-US" sz="2400" dirty="0"/>
              <a:t>データ転送における最小単位</a:t>
            </a:r>
            <a:endParaRPr lang="en-US" altLang="ja-JP" sz="2400" dirty="0"/>
          </a:p>
          <a:p>
            <a:pPr marL="893763" lvl="2"/>
            <a:r>
              <a:rPr lang="en-US" altLang="ja-JP" sz="2000" dirty="0"/>
              <a:t>1 </a:t>
            </a:r>
            <a:r>
              <a:rPr lang="ja-JP" altLang="en-US" sz="2000" dirty="0"/>
              <a:t>パケット</a:t>
            </a:r>
            <a:r>
              <a:rPr lang="en-US" altLang="ja-JP" sz="2000" dirty="0"/>
              <a:t> = 128 byte</a:t>
            </a:r>
          </a:p>
          <a:p>
            <a:endParaRPr kumimoji="1" lang="ja-JP" altLang="en-US" dirty="0"/>
          </a:p>
        </p:txBody>
      </p:sp>
      <p:sp>
        <p:nvSpPr>
          <p:cNvPr id="15" name="Line 4"/>
          <p:cNvSpPr>
            <a:spLocks noChangeShapeType="1"/>
          </p:cNvSpPr>
          <p:nvPr/>
        </p:nvSpPr>
        <p:spPr bwMode="auto">
          <a:xfrm flipV="1">
            <a:off x="3450904" y="5938656"/>
            <a:ext cx="1773522" cy="0"/>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16" name="Picture 6"/>
          <p:cNvPicPr>
            <a:picLocks noChangeAspect="1" noChangeArrowheads="1"/>
          </p:cNvPicPr>
          <p:nvPr/>
        </p:nvPicPr>
        <p:blipFill>
          <a:blip r:embed="rId3" cstate="print"/>
          <a:srcRect/>
          <a:stretch>
            <a:fillRect/>
          </a:stretch>
        </p:blipFill>
        <p:spPr bwMode="auto">
          <a:xfrm>
            <a:off x="2593135" y="5613396"/>
            <a:ext cx="796346" cy="696924"/>
          </a:xfrm>
          <a:prstGeom prst="rect">
            <a:avLst/>
          </a:prstGeom>
          <a:noFill/>
          <a:ln w="9525">
            <a:noFill/>
            <a:miter lim="800000"/>
            <a:headEnd/>
            <a:tailEnd/>
          </a:ln>
        </p:spPr>
      </p:pic>
      <p:sp>
        <p:nvSpPr>
          <p:cNvPr id="18" name="テキスト ボックス 17"/>
          <p:cNvSpPr txBox="1"/>
          <p:nvPr/>
        </p:nvSpPr>
        <p:spPr>
          <a:xfrm>
            <a:off x="3539898" y="4267681"/>
            <a:ext cx="1118607" cy="400110"/>
          </a:xfrm>
          <a:prstGeom prst="rect">
            <a:avLst/>
          </a:prstGeom>
          <a:noFill/>
        </p:spPr>
        <p:txBody>
          <a:bodyPr wrap="square" rtlCol="0">
            <a:spAutoFit/>
          </a:bodyPr>
          <a:lstStyle/>
          <a:p>
            <a:pPr algn="ctr"/>
            <a:r>
              <a:rPr kumimoji="1" lang="ja-JP" altLang="en-US" sz="2000" dirty="0">
                <a:effectLst/>
              </a:rPr>
              <a:t>パケット</a:t>
            </a:r>
          </a:p>
        </p:txBody>
      </p:sp>
      <p:pic>
        <p:nvPicPr>
          <p:cNvPr id="19" name="Picture 6"/>
          <p:cNvPicPr>
            <a:picLocks noChangeAspect="1" noChangeArrowheads="1"/>
          </p:cNvPicPr>
          <p:nvPr/>
        </p:nvPicPr>
        <p:blipFill>
          <a:blip r:embed="rId3" cstate="print"/>
          <a:srcRect/>
          <a:stretch>
            <a:fillRect/>
          </a:stretch>
        </p:blipFill>
        <p:spPr bwMode="auto">
          <a:xfrm>
            <a:off x="5535878" y="5576047"/>
            <a:ext cx="796346" cy="696924"/>
          </a:xfrm>
          <a:prstGeom prst="rect">
            <a:avLst/>
          </a:prstGeom>
          <a:noFill/>
          <a:ln w="9525">
            <a:noFill/>
            <a:miter lim="800000"/>
            <a:headEnd/>
            <a:tailEnd/>
          </a:ln>
        </p:spPr>
      </p:pic>
      <p:sp>
        <p:nvSpPr>
          <p:cNvPr id="21" name="直線コネクタ 61"/>
          <p:cNvSpPr>
            <a:spLocks noChangeShapeType="1"/>
          </p:cNvSpPr>
          <p:nvPr/>
        </p:nvSpPr>
        <p:spPr bwMode="auto">
          <a:xfrm rot="5400000">
            <a:off x="5069014" y="5376346"/>
            <a:ext cx="814204" cy="830"/>
          </a:xfrm>
          <a:prstGeom prst="line">
            <a:avLst/>
          </a:prstGeom>
          <a:noFill/>
          <a:ln w="63500" cmpd="sng">
            <a:solidFill>
              <a:schemeClr val="tx1"/>
            </a:solidFill>
            <a:round/>
            <a:headEnd/>
            <a:tailEnd/>
          </a:ln>
        </p:spPr>
        <p:txBody>
          <a:bodyPr/>
          <a:lstStyle/>
          <a:p>
            <a:endParaRPr lang="ja-JP" altLang="en-US"/>
          </a:p>
        </p:txBody>
      </p:sp>
      <p:sp>
        <p:nvSpPr>
          <p:cNvPr id="22" name="直線コネクタ 78"/>
          <p:cNvSpPr>
            <a:spLocks noChangeShapeType="1"/>
          </p:cNvSpPr>
          <p:nvPr/>
        </p:nvSpPr>
        <p:spPr bwMode="auto">
          <a:xfrm rot="5400000" flipV="1">
            <a:off x="5308072" y="6286755"/>
            <a:ext cx="335261" cy="1"/>
          </a:xfrm>
          <a:prstGeom prst="line">
            <a:avLst/>
          </a:prstGeom>
          <a:noFill/>
          <a:ln w="63500" cmpd="sng">
            <a:solidFill>
              <a:schemeClr val="tx1"/>
            </a:solidFill>
            <a:round/>
            <a:headEnd/>
            <a:tailEnd/>
          </a:ln>
        </p:spPr>
        <p:txBody>
          <a:bodyPr/>
          <a:lstStyle/>
          <a:p>
            <a:endParaRPr lang="ja-JP" altLang="en-US"/>
          </a:p>
        </p:txBody>
      </p:sp>
      <p:sp>
        <p:nvSpPr>
          <p:cNvPr id="23" name="直線コネクタ 79"/>
          <p:cNvSpPr>
            <a:spLocks noChangeShapeType="1"/>
          </p:cNvSpPr>
          <p:nvPr/>
        </p:nvSpPr>
        <p:spPr bwMode="auto">
          <a:xfrm rot="16200000" flipH="1">
            <a:off x="5350065" y="6026807"/>
            <a:ext cx="0" cy="251276"/>
          </a:xfrm>
          <a:prstGeom prst="line">
            <a:avLst/>
          </a:prstGeom>
          <a:noFill/>
          <a:ln w="63500" cmpd="sng">
            <a:solidFill>
              <a:schemeClr val="tx1"/>
            </a:solidFill>
            <a:round/>
            <a:headEnd/>
            <a:tailEnd/>
          </a:ln>
        </p:spPr>
        <p:txBody>
          <a:bodyPr/>
          <a:lstStyle/>
          <a:p>
            <a:endParaRPr lang="ja-JP" altLang="en-US"/>
          </a:p>
        </p:txBody>
      </p:sp>
      <p:sp>
        <p:nvSpPr>
          <p:cNvPr id="24" name="テキスト ボックス 23"/>
          <p:cNvSpPr txBox="1"/>
          <p:nvPr/>
        </p:nvSpPr>
        <p:spPr>
          <a:xfrm>
            <a:off x="4909289" y="4650378"/>
            <a:ext cx="1016915" cy="400110"/>
          </a:xfrm>
          <a:prstGeom prst="rect">
            <a:avLst/>
          </a:prstGeom>
          <a:noFill/>
        </p:spPr>
        <p:txBody>
          <a:bodyPr wrap="square" rtlCol="0">
            <a:spAutoFit/>
          </a:bodyPr>
          <a:lstStyle/>
          <a:p>
            <a:pPr algn="ctr"/>
            <a:r>
              <a:rPr kumimoji="1" lang="ja-JP" altLang="en-US" sz="2000" dirty="0">
                <a:effectLst/>
              </a:rPr>
              <a:t>ポート</a:t>
            </a:r>
          </a:p>
        </p:txBody>
      </p:sp>
      <p:sp>
        <p:nvSpPr>
          <p:cNvPr id="41" name="テキスト ボックス 40"/>
          <p:cNvSpPr txBox="1"/>
          <p:nvPr/>
        </p:nvSpPr>
        <p:spPr>
          <a:xfrm>
            <a:off x="431417" y="5795006"/>
            <a:ext cx="1118607" cy="400110"/>
          </a:xfrm>
          <a:prstGeom prst="rect">
            <a:avLst/>
          </a:prstGeom>
          <a:noFill/>
        </p:spPr>
        <p:txBody>
          <a:bodyPr wrap="square" rtlCol="0">
            <a:spAutoFit/>
          </a:bodyPr>
          <a:lstStyle/>
          <a:p>
            <a:pPr algn="ctr"/>
            <a:r>
              <a:rPr kumimoji="1" lang="ja-JP" altLang="en-US" sz="2000" dirty="0">
                <a:effectLst/>
                <a:ea typeface="ＭＳ Ｐゴシック" panose="020B0600070205080204" pitchFamily="50" charset="-128"/>
              </a:rPr>
              <a:t>データ</a:t>
            </a:r>
          </a:p>
        </p:txBody>
      </p:sp>
      <p:sp>
        <p:nvSpPr>
          <p:cNvPr id="4" name="日付プレースホルダー 3"/>
          <p:cNvSpPr>
            <a:spLocks noGrp="1"/>
          </p:cNvSpPr>
          <p:nvPr>
            <p:ph type="dt" sz="half" idx="2"/>
          </p:nvPr>
        </p:nvSpPr>
        <p:spPr/>
        <p:txBody>
          <a:bodyPr/>
          <a:lstStyle/>
          <a:p>
            <a:fld id="{142D3AD6-9921-4E03-B829-04190A263E86}" type="datetime1">
              <a:rPr lang="ja-JP" altLang="en-US" smtClean="0"/>
              <a:t>2018/5/11</a:t>
            </a:fld>
            <a:endParaRPr lang="ja-JP" altLang="en-US" dirty="0"/>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11</a:t>
            </a:fld>
            <a:endParaRPr lang="ja-JP" altLang="en-US" dirty="0"/>
          </a:p>
        </p:txBody>
      </p:sp>
      <p:sp>
        <p:nvSpPr>
          <p:cNvPr id="42" name="正方形/長方形 41"/>
          <p:cNvSpPr/>
          <p:nvPr/>
        </p:nvSpPr>
        <p:spPr>
          <a:xfrm>
            <a:off x="1951310" y="6283316"/>
            <a:ext cx="2031325" cy="461665"/>
          </a:xfrm>
          <a:prstGeom prst="rect">
            <a:avLst/>
          </a:prstGeom>
        </p:spPr>
        <p:txBody>
          <a:bodyPr wrap="none">
            <a:spAutoFit/>
          </a:bodyPr>
          <a:lstStyle/>
          <a:p>
            <a:r>
              <a:rPr kumimoji="1" lang="ja-JP" altLang="en-US" sz="2400" dirty="0">
                <a:effectLst/>
              </a:rPr>
              <a:t>自分の計算機</a:t>
            </a:r>
            <a:endParaRPr lang="ja-JP" altLang="en-US" sz="2400" dirty="0">
              <a:effectLst/>
            </a:endParaRPr>
          </a:p>
        </p:txBody>
      </p:sp>
      <p:sp>
        <p:nvSpPr>
          <p:cNvPr id="27" name="正方形/長方形 26"/>
          <p:cNvSpPr/>
          <p:nvPr/>
        </p:nvSpPr>
        <p:spPr>
          <a:xfrm>
            <a:off x="4935488" y="6352446"/>
            <a:ext cx="2031325" cy="461665"/>
          </a:xfrm>
          <a:prstGeom prst="rect">
            <a:avLst/>
          </a:prstGeom>
        </p:spPr>
        <p:txBody>
          <a:bodyPr wrap="none">
            <a:spAutoFit/>
          </a:bodyPr>
          <a:lstStyle/>
          <a:p>
            <a:r>
              <a:rPr kumimoji="1" lang="ja-JP" altLang="en-US" sz="2400" dirty="0">
                <a:effectLst/>
              </a:rPr>
              <a:t>相手の計算機</a:t>
            </a:r>
            <a:endParaRPr lang="ja-JP" altLang="en-US" sz="2400" dirty="0">
              <a:effectLst/>
            </a:endParaRPr>
          </a:p>
        </p:txBody>
      </p:sp>
      <p:pic>
        <p:nvPicPr>
          <p:cNvPr id="44"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29" y="3588561"/>
            <a:ext cx="2593188" cy="1944891"/>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直線コネクタ 44"/>
          <p:cNvCxnSpPr/>
          <p:nvPr/>
        </p:nvCxnSpPr>
        <p:spPr bwMode="auto">
          <a:xfrm>
            <a:off x="652261"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直線コネクタ 45"/>
          <p:cNvCxnSpPr/>
          <p:nvPr/>
        </p:nvCxnSpPr>
        <p:spPr bwMode="auto">
          <a:xfrm>
            <a:off x="1084459" y="3428175"/>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直線コネクタ 46"/>
          <p:cNvCxnSpPr/>
          <p:nvPr/>
        </p:nvCxnSpPr>
        <p:spPr bwMode="auto">
          <a:xfrm>
            <a:off x="1588690"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直線コネクタ 47"/>
          <p:cNvCxnSpPr/>
          <p:nvPr/>
        </p:nvCxnSpPr>
        <p:spPr bwMode="auto">
          <a:xfrm>
            <a:off x="2020888"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直線コネクタ 48"/>
          <p:cNvCxnSpPr/>
          <p:nvPr/>
        </p:nvCxnSpPr>
        <p:spPr bwMode="auto">
          <a:xfrm>
            <a:off x="2525119"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直線コネクタ 49"/>
          <p:cNvCxnSpPr/>
          <p:nvPr/>
        </p:nvCxnSpPr>
        <p:spPr bwMode="auto">
          <a:xfrm flipH="1">
            <a:off x="46608" y="383879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直線コネクタ 50"/>
          <p:cNvCxnSpPr/>
          <p:nvPr/>
        </p:nvCxnSpPr>
        <p:spPr bwMode="auto">
          <a:xfrm flipH="1">
            <a:off x="35496" y="4141708"/>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直線コネクタ 51"/>
          <p:cNvCxnSpPr/>
          <p:nvPr/>
        </p:nvCxnSpPr>
        <p:spPr bwMode="auto">
          <a:xfrm flipH="1">
            <a:off x="75997" y="4486107"/>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直線コネクタ 52"/>
          <p:cNvCxnSpPr/>
          <p:nvPr/>
        </p:nvCxnSpPr>
        <p:spPr bwMode="auto">
          <a:xfrm flipH="1">
            <a:off x="62374" y="4847255"/>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直線コネクタ 53"/>
          <p:cNvCxnSpPr/>
          <p:nvPr/>
        </p:nvCxnSpPr>
        <p:spPr bwMode="auto">
          <a:xfrm flipH="1">
            <a:off x="75997" y="527945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4193" y="4623552"/>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コンテンツ プレースホルダー 2"/>
          <p:cNvSpPr txBox="1">
            <a:spLocks/>
          </p:cNvSpPr>
          <p:nvPr/>
        </p:nvSpPr>
        <p:spPr>
          <a:xfrm>
            <a:off x="57708" y="2651739"/>
            <a:ext cx="7477720" cy="4280382"/>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800" dirty="0"/>
              <a:t>bit</a:t>
            </a:r>
            <a:r>
              <a:rPr lang="ja-JP" altLang="en-US" sz="2800" dirty="0"/>
              <a:t>：</a:t>
            </a:r>
            <a:r>
              <a:rPr lang="ja-JP" altLang="en-US" sz="2400" dirty="0"/>
              <a:t>コンピュータの扱うデータの最小単位</a:t>
            </a:r>
          </a:p>
          <a:p>
            <a:pPr lvl="1"/>
            <a:r>
              <a:rPr lang="en-US" altLang="ja-JP" sz="2400" dirty="0"/>
              <a:t>0(off) or 1(on) </a:t>
            </a:r>
            <a:r>
              <a:rPr lang="ja-JP" altLang="en-US" sz="2400" dirty="0"/>
              <a:t>の</a:t>
            </a:r>
            <a:r>
              <a:rPr lang="en-US" altLang="ja-JP" sz="2400" dirty="0"/>
              <a:t>2</a:t>
            </a:r>
            <a:r>
              <a:rPr lang="ja-JP" altLang="en-US" sz="2400" dirty="0"/>
              <a:t>通りの情報</a:t>
            </a:r>
            <a:endParaRPr lang="en-US" altLang="ja-JP" dirty="0"/>
          </a:p>
          <a:p>
            <a:pPr marL="0" indent="0">
              <a:buNone/>
            </a:pPr>
            <a:r>
              <a:rPr lang="en-US" altLang="ja-JP" sz="2800" dirty="0"/>
              <a:t>byte</a:t>
            </a:r>
            <a:r>
              <a:rPr lang="ja-JP" altLang="en-US" sz="2800" dirty="0"/>
              <a:t>：</a:t>
            </a:r>
            <a:r>
              <a:rPr lang="ja-JP" altLang="en-US" sz="2400" dirty="0"/>
              <a:t>データ量や情報量の基本単位</a:t>
            </a:r>
            <a:endParaRPr lang="en-US" altLang="ja-JP" sz="2400" dirty="0"/>
          </a:p>
          <a:p>
            <a:pPr lvl="1"/>
            <a:r>
              <a:rPr lang="ja-JP" altLang="en-US" sz="2400" dirty="0"/>
              <a:t>英数字一文字が </a:t>
            </a:r>
            <a:r>
              <a:rPr lang="en-US" altLang="ja-JP" sz="2400" dirty="0"/>
              <a:t>1byte </a:t>
            </a:r>
          </a:p>
          <a:p>
            <a:pPr marL="0" indent="0">
              <a:buNone/>
            </a:pPr>
            <a:r>
              <a:rPr lang="en-US" altLang="ja-JP" sz="2800" dirty="0"/>
              <a:t>octet</a:t>
            </a:r>
            <a:r>
              <a:rPr lang="ja-JP" altLang="en-US" sz="2800" dirty="0"/>
              <a:t>：</a:t>
            </a:r>
            <a:r>
              <a:rPr lang="ja-JP" altLang="en-US" sz="2400" dirty="0"/>
              <a:t>通信におけるデータの基本単位</a:t>
            </a:r>
          </a:p>
          <a:p>
            <a:pPr lvl="1"/>
            <a:r>
              <a:rPr lang="en-US" altLang="ja-JP" sz="2400" dirty="0"/>
              <a:t>1 octet = 8 bit = 2^8 = 256 </a:t>
            </a:r>
            <a:r>
              <a:rPr lang="ja-JP" altLang="en-US" sz="2400" dirty="0"/>
              <a:t>通りの情報</a:t>
            </a:r>
            <a:endParaRPr lang="en-US" altLang="ja-JP" sz="2400" dirty="0"/>
          </a:p>
        </p:txBody>
      </p:sp>
      <p:pic>
        <p:nvPicPr>
          <p:cNvPr id="32" name="図 31">
            <a:extLst>
              <a:ext uri="{FF2B5EF4-FFF2-40B4-BE49-F238E27FC236}">
                <a16:creationId xmlns:a16="http://schemas.microsoft.com/office/drawing/2014/main" id="{8AC2FB35-C701-EA4B-A0E0-5B7EAE654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34707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6"/>
                                        </p:tgtEl>
                                      </p:cBhvr>
                                    </p:animEffect>
                                    <p:set>
                                      <p:cBhvr>
                                        <p:cTn id="1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95" y="6049503"/>
            <a:ext cx="9190507" cy="84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3600" dirty="0"/>
              <a:t>ネットワーク通信の基本：パケット通信</a:t>
            </a:r>
            <a:endParaRPr kumimoji="1" lang="ja-JP" altLang="en-US" sz="3600" dirty="0"/>
          </a:p>
        </p:txBody>
      </p:sp>
      <p:sp>
        <p:nvSpPr>
          <p:cNvPr id="3" name="コンテンツ プレースホルダー 2"/>
          <p:cNvSpPr>
            <a:spLocks noGrp="1"/>
          </p:cNvSpPr>
          <p:nvPr>
            <p:ph idx="1"/>
          </p:nvPr>
        </p:nvSpPr>
        <p:spPr>
          <a:xfrm>
            <a:off x="264942" y="1068512"/>
            <a:ext cx="8879058" cy="4525963"/>
          </a:xfrm>
        </p:spPr>
        <p:txBody>
          <a:bodyPr/>
          <a:lstStyle/>
          <a:p>
            <a:r>
              <a:rPr lang="ja-JP" altLang="en-US" sz="2800" dirty="0"/>
              <a:t>データを</a:t>
            </a:r>
            <a:r>
              <a:rPr lang="ja-JP" altLang="en-US" sz="2800" b="1" dirty="0">
                <a:solidFill>
                  <a:srgbClr val="FF0000"/>
                </a:solidFill>
              </a:rPr>
              <a:t>パケット</a:t>
            </a:r>
            <a:r>
              <a:rPr lang="ja-JP" altLang="en-US" sz="2800" dirty="0"/>
              <a:t>に分割</a:t>
            </a:r>
            <a:endParaRPr lang="en-US" altLang="ja-JP" sz="2800" dirty="0"/>
          </a:p>
          <a:p>
            <a:r>
              <a:rPr lang="ja-JP" altLang="en-US" sz="2800" dirty="0"/>
              <a:t>パケットはネットワークを通って相手の計算機の   </a:t>
            </a:r>
            <a:r>
              <a:rPr lang="ja-JP" altLang="en-US" sz="2800" b="1" dirty="0">
                <a:solidFill>
                  <a:srgbClr val="FF0000"/>
                </a:solidFill>
              </a:rPr>
              <a:t>ポート</a:t>
            </a:r>
            <a:r>
              <a:rPr lang="ja-JP" altLang="en-US" sz="2800" dirty="0"/>
              <a:t>へ転送</a:t>
            </a:r>
            <a:endParaRPr lang="en-US" altLang="ja-JP" sz="2800" dirty="0"/>
          </a:p>
          <a:p>
            <a:r>
              <a:rPr lang="ja-JP" altLang="en-US" sz="2800" dirty="0"/>
              <a:t>パケットは全て転送された後，元のデータに結合</a:t>
            </a:r>
            <a:endParaRPr lang="en-US" altLang="ja-JP" sz="2800" dirty="0"/>
          </a:p>
          <a:p>
            <a:endParaRPr kumimoji="1" lang="ja-JP" altLang="en-US" dirty="0"/>
          </a:p>
        </p:txBody>
      </p:sp>
      <p:sp>
        <p:nvSpPr>
          <p:cNvPr id="15" name="Line 4"/>
          <p:cNvSpPr>
            <a:spLocks noChangeShapeType="1"/>
          </p:cNvSpPr>
          <p:nvPr/>
        </p:nvSpPr>
        <p:spPr bwMode="auto">
          <a:xfrm flipV="1">
            <a:off x="3491505" y="5938656"/>
            <a:ext cx="1773522" cy="0"/>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16" name="Picture 6"/>
          <p:cNvPicPr>
            <a:picLocks noChangeAspect="1" noChangeArrowheads="1"/>
          </p:cNvPicPr>
          <p:nvPr/>
        </p:nvPicPr>
        <p:blipFill>
          <a:blip r:embed="rId2" cstate="print"/>
          <a:srcRect/>
          <a:stretch>
            <a:fillRect/>
          </a:stretch>
        </p:blipFill>
        <p:spPr bwMode="auto">
          <a:xfrm>
            <a:off x="2633736" y="5613396"/>
            <a:ext cx="796346" cy="696924"/>
          </a:xfrm>
          <a:prstGeom prst="rect">
            <a:avLst/>
          </a:prstGeom>
          <a:noFill/>
          <a:ln w="9525">
            <a:noFill/>
            <a:miter lim="800000"/>
            <a:headEnd/>
            <a:tailEnd/>
          </a:ln>
        </p:spPr>
      </p:pic>
      <p:sp>
        <p:nvSpPr>
          <p:cNvPr id="18" name="テキスト ボックス 17"/>
          <p:cNvSpPr txBox="1"/>
          <p:nvPr/>
        </p:nvSpPr>
        <p:spPr>
          <a:xfrm>
            <a:off x="3580499" y="4267681"/>
            <a:ext cx="1118607" cy="400110"/>
          </a:xfrm>
          <a:prstGeom prst="rect">
            <a:avLst/>
          </a:prstGeom>
          <a:noFill/>
        </p:spPr>
        <p:txBody>
          <a:bodyPr wrap="square" rtlCol="0">
            <a:spAutoFit/>
          </a:bodyPr>
          <a:lstStyle/>
          <a:p>
            <a:pPr algn="ctr"/>
            <a:r>
              <a:rPr kumimoji="1" lang="ja-JP" altLang="en-US" sz="2000" dirty="0">
                <a:effectLst/>
              </a:rPr>
              <a:t>パケット</a:t>
            </a:r>
          </a:p>
        </p:txBody>
      </p:sp>
      <p:pic>
        <p:nvPicPr>
          <p:cNvPr id="19" name="Picture 6"/>
          <p:cNvPicPr>
            <a:picLocks noChangeAspect="1" noChangeArrowheads="1"/>
          </p:cNvPicPr>
          <p:nvPr/>
        </p:nvPicPr>
        <p:blipFill>
          <a:blip r:embed="rId2" cstate="print"/>
          <a:srcRect/>
          <a:stretch>
            <a:fillRect/>
          </a:stretch>
        </p:blipFill>
        <p:spPr bwMode="auto">
          <a:xfrm>
            <a:off x="5576479" y="5576047"/>
            <a:ext cx="796346" cy="696924"/>
          </a:xfrm>
          <a:prstGeom prst="rect">
            <a:avLst/>
          </a:prstGeom>
          <a:noFill/>
          <a:ln w="9525">
            <a:noFill/>
            <a:miter lim="800000"/>
            <a:headEnd/>
            <a:tailEnd/>
          </a:ln>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496" y="5814220"/>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直線コネクタ 61"/>
          <p:cNvSpPr>
            <a:spLocks noChangeShapeType="1"/>
          </p:cNvSpPr>
          <p:nvPr/>
        </p:nvSpPr>
        <p:spPr bwMode="auto">
          <a:xfrm rot="5400000">
            <a:off x="5109615" y="5376346"/>
            <a:ext cx="814204" cy="830"/>
          </a:xfrm>
          <a:prstGeom prst="line">
            <a:avLst/>
          </a:prstGeom>
          <a:noFill/>
          <a:ln w="63500" cmpd="sng">
            <a:solidFill>
              <a:schemeClr val="tx1"/>
            </a:solidFill>
            <a:round/>
            <a:headEnd/>
            <a:tailEnd/>
          </a:ln>
        </p:spPr>
        <p:txBody>
          <a:bodyPr/>
          <a:lstStyle/>
          <a:p>
            <a:endParaRPr lang="ja-JP" altLang="en-US"/>
          </a:p>
        </p:txBody>
      </p:sp>
      <p:sp>
        <p:nvSpPr>
          <p:cNvPr id="22" name="直線コネクタ 78"/>
          <p:cNvSpPr>
            <a:spLocks noChangeShapeType="1"/>
          </p:cNvSpPr>
          <p:nvPr/>
        </p:nvSpPr>
        <p:spPr bwMode="auto">
          <a:xfrm rot="5400000" flipV="1">
            <a:off x="5348673" y="6286755"/>
            <a:ext cx="335261" cy="1"/>
          </a:xfrm>
          <a:prstGeom prst="line">
            <a:avLst/>
          </a:prstGeom>
          <a:noFill/>
          <a:ln w="63500" cmpd="sng">
            <a:solidFill>
              <a:schemeClr val="tx1"/>
            </a:solidFill>
            <a:round/>
            <a:headEnd/>
            <a:tailEnd/>
          </a:ln>
        </p:spPr>
        <p:txBody>
          <a:bodyPr/>
          <a:lstStyle/>
          <a:p>
            <a:endParaRPr lang="ja-JP" altLang="en-US"/>
          </a:p>
        </p:txBody>
      </p:sp>
      <p:sp>
        <p:nvSpPr>
          <p:cNvPr id="23" name="直線コネクタ 79"/>
          <p:cNvSpPr>
            <a:spLocks noChangeShapeType="1"/>
          </p:cNvSpPr>
          <p:nvPr/>
        </p:nvSpPr>
        <p:spPr bwMode="auto">
          <a:xfrm rot="16200000" flipH="1">
            <a:off x="5390666" y="6026807"/>
            <a:ext cx="0" cy="251276"/>
          </a:xfrm>
          <a:prstGeom prst="line">
            <a:avLst/>
          </a:prstGeom>
          <a:noFill/>
          <a:ln w="63500" cmpd="sng">
            <a:solidFill>
              <a:schemeClr val="tx1"/>
            </a:solidFill>
            <a:round/>
            <a:headEnd/>
            <a:tailEnd/>
          </a:ln>
        </p:spPr>
        <p:txBody>
          <a:bodyPr/>
          <a:lstStyle/>
          <a:p>
            <a:endParaRPr lang="ja-JP" altLang="en-US"/>
          </a:p>
        </p:txBody>
      </p:sp>
      <p:sp>
        <p:nvSpPr>
          <p:cNvPr id="24" name="テキスト ボックス 23"/>
          <p:cNvSpPr txBox="1"/>
          <p:nvPr/>
        </p:nvSpPr>
        <p:spPr>
          <a:xfrm>
            <a:off x="4949890" y="4650378"/>
            <a:ext cx="1016915" cy="400110"/>
          </a:xfrm>
          <a:prstGeom prst="rect">
            <a:avLst/>
          </a:prstGeom>
          <a:noFill/>
        </p:spPr>
        <p:txBody>
          <a:bodyPr wrap="square" rtlCol="0">
            <a:spAutoFit/>
          </a:bodyPr>
          <a:lstStyle/>
          <a:p>
            <a:pPr algn="ctr"/>
            <a:r>
              <a:rPr kumimoji="1" lang="ja-JP" altLang="en-US" sz="2000" dirty="0">
                <a:effectLst/>
              </a:rPr>
              <a:t>ポート</a:t>
            </a:r>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392" y="5802329"/>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3217" y="3465636"/>
            <a:ext cx="2593188" cy="194489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29" y="3588561"/>
            <a:ext cx="2593188" cy="194489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直線コネクタ 29"/>
          <p:cNvCxnSpPr/>
          <p:nvPr/>
        </p:nvCxnSpPr>
        <p:spPr bwMode="auto">
          <a:xfrm>
            <a:off x="652261"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直線コネクタ 30"/>
          <p:cNvCxnSpPr/>
          <p:nvPr/>
        </p:nvCxnSpPr>
        <p:spPr bwMode="auto">
          <a:xfrm>
            <a:off x="1084459" y="3428175"/>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直線コネクタ 31"/>
          <p:cNvCxnSpPr/>
          <p:nvPr/>
        </p:nvCxnSpPr>
        <p:spPr bwMode="auto">
          <a:xfrm>
            <a:off x="1588690"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a:off x="2020888"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直線コネクタ 33"/>
          <p:cNvCxnSpPr/>
          <p:nvPr/>
        </p:nvCxnSpPr>
        <p:spPr bwMode="auto">
          <a:xfrm>
            <a:off x="2525119"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直線コネクタ 34"/>
          <p:cNvCxnSpPr/>
          <p:nvPr/>
        </p:nvCxnSpPr>
        <p:spPr bwMode="auto">
          <a:xfrm flipH="1">
            <a:off x="46608" y="383879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直線コネクタ 35"/>
          <p:cNvCxnSpPr/>
          <p:nvPr/>
        </p:nvCxnSpPr>
        <p:spPr bwMode="auto">
          <a:xfrm flipH="1">
            <a:off x="35496" y="4141708"/>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直線コネクタ 36"/>
          <p:cNvCxnSpPr/>
          <p:nvPr/>
        </p:nvCxnSpPr>
        <p:spPr bwMode="auto">
          <a:xfrm flipH="1">
            <a:off x="75997" y="4486107"/>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直線コネクタ 37"/>
          <p:cNvCxnSpPr/>
          <p:nvPr/>
        </p:nvCxnSpPr>
        <p:spPr bwMode="auto">
          <a:xfrm flipH="1">
            <a:off x="62374" y="4847255"/>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直線コネクタ 38"/>
          <p:cNvCxnSpPr/>
          <p:nvPr/>
        </p:nvCxnSpPr>
        <p:spPr bwMode="auto">
          <a:xfrm flipH="1">
            <a:off x="75997" y="527945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997" y="4614809"/>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472018" y="5795006"/>
            <a:ext cx="1118607" cy="400110"/>
          </a:xfrm>
          <a:prstGeom prst="rect">
            <a:avLst/>
          </a:prstGeom>
          <a:noFill/>
        </p:spPr>
        <p:txBody>
          <a:bodyPr wrap="square" rtlCol="0">
            <a:spAutoFit/>
          </a:bodyPr>
          <a:lstStyle/>
          <a:p>
            <a:pPr algn="ctr"/>
            <a:r>
              <a:rPr kumimoji="1" lang="ja-JP" altLang="en-US" sz="2000" dirty="0">
                <a:effectLst/>
                <a:ea typeface="ＭＳ Ｐゴシック" panose="020B0600070205080204" pitchFamily="50" charset="-128"/>
              </a:rPr>
              <a:t>データ</a:t>
            </a:r>
          </a:p>
        </p:txBody>
      </p:sp>
      <p:sp>
        <p:nvSpPr>
          <p:cNvPr id="4" name="日付プレースホルダー 3"/>
          <p:cNvSpPr>
            <a:spLocks noGrp="1"/>
          </p:cNvSpPr>
          <p:nvPr>
            <p:ph type="dt" sz="half" idx="2"/>
          </p:nvPr>
        </p:nvSpPr>
        <p:spPr/>
        <p:txBody>
          <a:bodyPr/>
          <a:lstStyle/>
          <a:p>
            <a:fld id="{142D3AD6-9921-4E03-B829-04190A263E86}" type="datetime1">
              <a:rPr lang="ja-JP" altLang="en-US" smtClean="0"/>
              <a:t>2018/5/11</a:t>
            </a:fld>
            <a:endParaRPr lang="ja-JP" altLang="en-US" dirty="0"/>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12</a:t>
            </a:fld>
            <a:endParaRPr lang="ja-JP" altLang="en-US" dirty="0"/>
          </a:p>
        </p:txBody>
      </p:sp>
      <p:sp>
        <p:nvSpPr>
          <p:cNvPr id="42" name="正方形/長方形 41"/>
          <p:cNvSpPr/>
          <p:nvPr/>
        </p:nvSpPr>
        <p:spPr>
          <a:xfrm>
            <a:off x="1991911" y="6283316"/>
            <a:ext cx="2031325" cy="461665"/>
          </a:xfrm>
          <a:prstGeom prst="rect">
            <a:avLst/>
          </a:prstGeom>
        </p:spPr>
        <p:txBody>
          <a:bodyPr wrap="none">
            <a:spAutoFit/>
          </a:bodyPr>
          <a:lstStyle/>
          <a:p>
            <a:r>
              <a:rPr kumimoji="1" lang="ja-JP" altLang="en-US" sz="2400" dirty="0">
                <a:effectLst/>
              </a:rPr>
              <a:t>自分の計算機</a:t>
            </a:r>
            <a:endParaRPr lang="ja-JP" altLang="en-US" sz="2400" dirty="0">
              <a:effectLst/>
            </a:endParaRPr>
          </a:p>
        </p:txBody>
      </p:sp>
      <p:sp>
        <p:nvSpPr>
          <p:cNvPr id="27" name="正方形/長方形 26"/>
          <p:cNvSpPr/>
          <p:nvPr/>
        </p:nvSpPr>
        <p:spPr>
          <a:xfrm>
            <a:off x="4976089" y="6352446"/>
            <a:ext cx="2031325" cy="461665"/>
          </a:xfrm>
          <a:prstGeom prst="rect">
            <a:avLst/>
          </a:prstGeom>
        </p:spPr>
        <p:txBody>
          <a:bodyPr wrap="none">
            <a:spAutoFit/>
          </a:bodyPr>
          <a:lstStyle/>
          <a:p>
            <a:r>
              <a:rPr kumimoji="1" lang="ja-JP" altLang="en-US" sz="2400" dirty="0">
                <a:effectLst/>
              </a:rPr>
              <a:t>相手の計算機</a:t>
            </a:r>
            <a:endParaRPr lang="ja-JP" altLang="en-US" sz="2400" dirty="0">
              <a:effectLst/>
            </a:endParaRPr>
          </a:p>
        </p:txBody>
      </p:sp>
      <p:pic>
        <p:nvPicPr>
          <p:cNvPr id="43" name="図 42">
            <a:extLst>
              <a:ext uri="{FF2B5EF4-FFF2-40B4-BE49-F238E27FC236}">
                <a16:creationId xmlns:a16="http://schemas.microsoft.com/office/drawing/2014/main" id="{2739189F-5D94-814D-860C-BA59E32F7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5722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250"/>
                                  </p:stCondLst>
                                  <p:childTnLst>
                                    <p:animMotion origin="layout" path="M 0.00312 0.00024 L 0.32135 -0.00162 " pathEditMode="relative" rAng="0" ptsTypes="AA">
                                      <p:cBhvr>
                                        <p:cTn id="9" dur="1500" fill="hold"/>
                                        <p:tgtEl>
                                          <p:spTgt spid="20"/>
                                        </p:tgtEl>
                                        <p:attrNameLst>
                                          <p:attrName>ppt_x</p:attrName>
                                          <p:attrName>ppt_y</p:attrName>
                                        </p:attrNameLst>
                                      </p:cBhvr>
                                      <p:rCtr x="15903" y="-93"/>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0"/>
                            </p:stCondLst>
                            <p:childTnLst>
                              <p:par>
                                <p:cTn id="17" presetID="42" presetClass="path" presetSubtype="0" accel="50000" decel="50000" fill="hold" nodeType="afterEffect">
                                  <p:stCondLst>
                                    <p:cond delay="250"/>
                                  </p:stCondLst>
                                  <p:childTnLst>
                                    <p:animMotion origin="layout" path="M 0.00313 0.00023 L 0.25712 -0.27315 " pathEditMode="relative" rAng="0" ptsTypes="AA">
                                      <p:cBhvr>
                                        <p:cTn id="18" dur="1500" fill="hold"/>
                                        <p:tgtEl>
                                          <p:spTgt spid="25"/>
                                        </p:tgtEl>
                                        <p:attrNameLst>
                                          <p:attrName>ppt_x</p:attrName>
                                          <p:attrName>ppt_y</p:attrName>
                                        </p:attrNameLst>
                                      </p:cBhvr>
                                      <p:rCtr x="12691" y="-13681"/>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noChangeArrowheads="1"/>
          </p:cNvSpPr>
          <p:nvPr>
            <p:ph type="title"/>
          </p:nvPr>
        </p:nvSpPr>
        <p:spPr>
          <a:ln/>
        </p:spPr>
        <p:txBody>
          <a:bodyPr/>
          <a:lstStyle/>
          <a:p>
            <a:r>
              <a:rPr lang="zh-CN" dirty="0"/>
              <a:t>パケットに分割する利点</a:t>
            </a:r>
          </a:p>
        </p:txBody>
      </p:sp>
      <p:sp>
        <p:nvSpPr>
          <p:cNvPr id="23555" name="コンテンツ プレースホルダ 2"/>
          <p:cNvSpPr>
            <a:spLocks noGrp="1" noChangeArrowheads="1"/>
          </p:cNvSpPr>
          <p:nvPr>
            <p:ph idx="1"/>
          </p:nvPr>
        </p:nvSpPr>
        <p:spPr>
          <a:ln/>
        </p:spPr>
        <p:txBody>
          <a:bodyPr/>
          <a:lstStyle/>
          <a:p>
            <a:pPr marL="342900" indent="-342900" algn="l">
              <a:buFont typeface="Arial" pitchFamily="34" charset="0"/>
              <a:buChar char="•"/>
            </a:pPr>
            <a:r>
              <a:rPr lang="zh-CN" dirty="0">
                <a:solidFill>
                  <a:schemeClr val="tx1"/>
                </a:solidFill>
              </a:rPr>
              <a:t>データをパケットに分割しない場合</a:t>
            </a:r>
          </a:p>
          <a:p>
            <a:pPr marL="342900" indent="-342900" algn="l"/>
            <a:endParaRPr lang="ja-JP" altLang="zh-CN" dirty="0">
              <a:solidFill>
                <a:schemeClr val="tx1"/>
              </a:solidFill>
            </a:endParaRPr>
          </a:p>
        </p:txBody>
      </p:sp>
      <p:sp>
        <p:nvSpPr>
          <p:cNvPr id="3" name="日付プレースホルダー 2"/>
          <p:cNvSpPr>
            <a:spLocks noGrp="1"/>
          </p:cNvSpPr>
          <p:nvPr>
            <p:ph type="dt" sz="half" idx="2"/>
          </p:nvPr>
        </p:nvSpPr>
        <p:spPr/>
        <p:txBody>
          <a:bodyPr/>
          <a:lstStyle/>
          <a:p>
            <a:fld id="{C158BCAF-0AE3-4176-988A-D099BA830F0C}"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13</a:t>
            </a:fld>
            <a:endParaRPr lang="ja-JP" altLang="en-US" dirty="0"/>
          </a:p>
        </p:txBody>
      </p:sp>
      <p:sp>
        <p:nvSpPr>
          <p:cNvPr id="23556" name="Rectangle 3"/>
          <p:cNvSpPr>
            <a:spLocks noChangeArrowheads="1"/>
          </p:cNvSpPr>
          <p:nvPr/>
        </p:nvSpPr>
        <p:spPr bwMode="auto">
          <a:xfrm>
            <a:off x="1476375" y="1593850"/>
            <a:ext cx="6480175" cy="647700"/>
          </a:xfrm>
          <a:prstGeom prst="rect">
            <a:avLst/>
          </a:prstGeom>
          <a:noFill/>
          <a:ln w="9525">
            <a:noFill/>
            <a:miter lim="800000"/>
            <a:headEnd/>
            <a:tailEnd/>
          </a:ln>
        </p:spPr>
        <p:txBody>
          <a:bodyPr/>
          <a:lstStyle/>
          <a:p>
            <a:pPr marL="342900" indent="-342900" eaLnBrk="1" hangingPunct="1">
              <a:spcBef>
                <a:spcPct val="20000"/>
              </a:spcBef>
            </a:pPr>
            <a:endParaRPr lang="ja-JP" altLang="ja-JP" sz="3200" b="1" i="1" dirty="0">
              <a:effectLst/>
              <a:latin typeface="Calibri" pitchFamily="34" charset="0"/>
              <a:ea typeface="ＭＳ Ｐゴシック" panose="020B0600070205080204" pitchFamily="50" charset="-128"/>
              <a:sym typeface="ＭＳ Ｐゴシック" pitchFamily="50" charset="-128"/>
            </a:endParaRPr>
          </a:p>
        </p:txBody>
      </p:sp>
      <p:sp>
        <p:nvSpPr>
          <p:cNvPr id="23557" name="Line 4"/>
          <p:cNvSpPr>
            <a:spLocks noChangeShapeType="1"/>
          </p:cNvSpPr>
          <p:nvPr/>
        </p:nvSpPr>
        <p:spPr bwMode="auto">
          <a:xfrm flipV="1">
            <a:off x="1290638" y="4878388"/>
            <a:ext cx="5975350" cy="792162"/>
          </a:xfrm>
          <a:prstGeom prst="line">
            <a:avLst/>
          </a:prstGeom>
          <a:noFill/>
          <a:ln w="38100" cmpd="sng">
            <a:solidFill>
              <a:srgbClr val="3333FF"/>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pic>
        <p:nvPicPr>
          <p:cNvPr id="23558" name="Picture 5"/>
          <p:cNvPicPr>
            <a:picLocks noChangeAspect="1" noChangeArrowheads="1"/>
          </p:cNvPicPr>
          <p:nvPr/>
        </p:nvPicPr>
        <p:blipFill>
          <a:blip r:embed="rId2" cstate="print"/>
          <a:srcRect/>
          <a:stretch>
            <a:fillRect/>
          </a:stretch>
        </p:blipFill>
        <p:spPr bwMode="auto">
          <a:xfrm>
            <a:off x="6546850" y="3870325"/>
            <a:ext cx="2051050" cy="2051050"/>
          </a:xfrm>
          <a:prstGeom prst="rect">
            <a:avLst/>
          </a:prstGeom>
          <a:noFill/>
          <a:ln w="9525">
            <a:noFill/>
            <a:miter lim="800000"/>
            <a:headEnd/>
            <a:tailEnd/>
          </a:ln>
        </p:spPr>
      </p:pic>
      <p:pic>
        <p:nvPicPr>
          <p:cNvPr id="23559" name="Picture 6"/>
          <p:cNvPicPr>
            <a:picLocks noChangeAspect="1" noChangeArrowheads="1"/>
          </p:cNvPicPr>
          <p:nvPr/>
        </p:nvPicPr>
        <p:blipFill>
          <a:blip r:embed="rId3" cstate="print"/>
          <a:srcRect/>
          <a:stretch>
            <a:fillRect/>
          </a:stretch>
        </p:blipFill>
        <p:spPr bwMode="auto">
          <a:xfrm>
            <a:off x="714375" y="5049838"/>
            <a:ext cx="1296988" cy="1135062"/>
          </a:xfrm>
          <a:prstGeom prst="rect">
            <a:avLst/>
          </a:prstGeom>
          <a:noFill/>
          <a:ln w="9525">
            <a:noFill/>
            <a:miter lim="800000"/>
            <a:headEnd/>
            <a:tailEnd/>
          </a:ln>
        </p:spPr>
      </p:pic>
      <p:sp>
        <p:nvSpPr>
          <p:cNvPr id="23560" name="Line 15"/>
          <p:cNvSpPr>
            <a:spLocks noChangeShapeType="1"/>
          </p:cNvSpPr>
          <p:nvPr/>
        </p:nvSpPr>
        <p:spPr bwMode="auto">
          <a:xfrm>
            <a:off x="2009775" y="4157663"/>
            <a:ext cx="2376488" cy="1081087"/>
          </a:xfrm>
          <a:prstGeom prst="line">
            <a:avLst/>
          </a:prstGeom>
          <a:noFill/>
          <a:ln w="38100" cmpd="sng">
            <a:solidFill>
              <a:srgbClr val="3333FF"/>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pic>
        <p:nvPicPr>
          <p:cNvPr id="23561" name="Picture 7"/>
          <p:cNvPicPr>
            <a:picLocks noChangeAspect="1" noChangeArrowheads="1"/>
          </p:cNvPicPr>
          <p:nvPr/>
        </p:nvPicPr>
        <p:blipFill>
          <a:blip r:embed="rId3" cstate="print"/>
          <a:srcRect/>
          <a:stretch>
            <a:fillRect/>
          </a:stretch>
        </p:blipFill>
        <p:spPr bwMode="auto">
          <a:xfrm>
            <a:off x="1217613" y="3527425"/>
            <a:ext cx="1225550" cy="1073150"/>
          </a:xfrm>
          <a:prstGeom prst="rect">
            <a:avLst/>
          </a:prstGeom>
          <a:noFill/>
          <a:ln w="9525">
            <a:noFill/>
            <a:miter lim="800000"/>
            <a:headEnd/>
            <a:tailEnd/>
          </a:ln>
        </p:spPr>
      </p:pic>
      <p:grpSp>
        <p:nvGrpSpPr>
          <p:cNvPr id="23562" name="Group 10"/>
          <p:cNvGrpSpPr>
            <a:grpSpLocks/>
          </p:cNvGrpSpPr>
          <p:nvPr/>
        </p:nvGrpSpPr>
        <p:grpSpPr bwMode="auto">
          <a:xfrm>
            <a:off x="3810000" y="5022850"/>
            <a:ext cx="1050925" cy="481013"/>
            <a:chOff x="0" y="0"/>
            <a:chExt cx="1053" cy="606"/>
          </a:xfrm>
        </p:grpSpPr>
        <p:pic>
          <p:nvPicPr>
            <p:cNvPr id="23563" name="Picture 12"/>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3564" name="Rectangle 13"/>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3565" name="Line 16"/>
          <p:cNvSpPr>
            <a:spLocks noChangeShapeType="1"/>
          </p:cNvSpPr>
          <p:nvPr/>
        </p:nvSpPr>
        <p:spPr bwMode="auto">
          <a:xfrm flipV="1">
            <a:off x="1936750" y="5165725"/>
            <a:ext cx="4826000" cy="647700"/>
          </a:xfrm>
          <a:prstGeom prst="line">
            <a:avLst/>
          </a:prstGeom>
          <a:noFill/>
          <a:ln w="76200" cmpd="sng">
            <a:solidFill>
              <a:schemeClr val="tx1"/>
            </a:solidFill>
            <a:round/>
            <a:headEnd/>
            <a:tailEnd type="triangle" w="med" len="me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3567" name="Line 17"/>
          <p:cNvSpPr>
            <a:spLocks noChangeShapeType="1"/>
          </p:cNvSpPr>
          <p:nvPr/>
        </p:nvSpPr>
        <p:spPr bwMode="auto">
          <a:xfrm>
            <a:off x="2441575" y="4086225"/>
            <a:ext cx="1728788" cy="792163"/>
          </a:xfrm>
          <a:prstGeom prst="line">
            <a:avLst/>
          </a:prstGeom>
          <a:noFill/>
          <a:ln w="76200" cmpd="sng">
            <a:solidFill>
              <a:schemeClr val="tx1"/>
            </a:solidFill>
            <a:round/>
            <a:headEnd/>
            <a:tailEnd type="triangle" w="med" len="med"/>
          </a:ln>
        </p:spPr>
        <p:txBody>
          <a:bodyPr/>
          <a:lstStyle/>
          <a:p>
            <a:endParaRPr lang="ja-JP" altLang="ja-JP" dirty="0">
              <a:effectLst/>
              <a:ea typeface="ＭＳ Ｐゴシック" panose="020B0600070205080204" pitchFamily="50" charset="-128"/>
              <a:sym typeface="ＭＳ Ｐゴシック" pitchFamily="50" charset="-128"/>
            </a:endParaRPr>
          </a:p>
        </p:txBody>
      </p:sp>
      <p:grpSp>
        <p:nvGrpSpPr>
          <p:cNvPr id="2" name="グループ化 1"/>
          <p:cNvGrpSpPr/>
          <p:nvPr/>
        </p:nvGrpSpPr>
        <p:grpSpPr>
          <a:xfrm>
            <a:off x="3090863" y="4230688"/>
            <a:ext cx="504825" cy="504825"/>
            <a:chOff x="3090863" y="4230688"/>
            <a:chExt cx="504825" cy="504825"/>
          </a:xfrm>
        </p:grpSpPr>
        <p:sp>
          <p:nvSpPr>
            <p:cNvPr id="23568"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3569"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grpSp>
      <p:sp>
        <p:nvSpPr>
          <p:cNvPr id="23570" name="AutoShape 21"/>
          <p:cNvSpPr>
            <a:spLocks noChangeArrowheads="1"/>
          </p:cNvSpPr>
          <p:nvPr/>
        </p:nvSpPr>
        <p:spPr bwMode="auto">
          <a:xfrm>
            <a:off x="2154238" y="2357438"/>
            <a:ext cx="6553200" cy="1008062"/>
          </a:xfrm>
          <a:prstGeom prst="wedgeRectCallout">
            <a:avLst>
              <a:gd name="adj1" fmla="val -31296"/>
              <a:gd name="adj2" fmla="val 134718"/>
            </a:avLst>
          </a:prstGeom>
          <a:solidFill>
            <a:srgbClr val="0066FF"/>
          </a:solidFill>
          <a:ln w="9525" cmpd="sng">
            <a:solidFill>
              <a:schemeClr val="tx1"/>
            </a:solidFill>
            <a:miter lim="800000"/>
            <a:headEnd/>
            <a:tailEnd/>
          </a:ln>
        </p:spPr>
        <p:txBody>
          <a:bodyPr/>
          <a:lstStyle/>
          <a:p>
            <a:pPr algn="ctr"/>
            <a:r>
              <a:rPr lang="ja-JP" altLang="en-US" sz="2800" b="1" dirty="0">
                <a:solidFill>
                  <a:schemeClr val="bg1"/>
                </a:solidFill>
                <a:effectLst/>
                <a:ea typeface="ＭＳ Ｐゴシック" panose="020B0600070205080204" pitchFamily="50" charset="-128"/>
                <a:sym typeface="ＭＳ Ｐゴシック" pitchFamily="50" charset="-128"/>
              </a:rPr>
              <a:t>伝送路が占有され</a:t>
            </a:r>
            <a:r>
              <a:rPr lang="en-US" sz="2800" b="1" dirty="0">
                <a:solidFill>
                  <a:schemeClr val="bg1"/>
                </a:solidFill>
                <a:effectLst/>
                <a:sym typeface="Calibri" pitchFamily="34" charset="0"/>
              </a:rPr>
              <a:t>, </a:t>
            </a:r>
            <a:r>
              <a:rPr lang="ja-JP" altLang="en-US" sz="2800" b="1" dirty="0">
                <a:solidFill>
                  <a:schemeClr val="bg1"/>
                </a:solidFill>
                <a:effectLst/>
                <a:ea typeface="ＭＳ Ｐゴシック" panose="020B0600070205080204" pitchFamily="50" charset="-128"/>
                <a:sym typeface="ＭＳ Ｐゴシック" pitchFamily="50" charset="-128"/>
              </a:rPr>
              <a:t>複数のコンピュータが同時に通信できない</a:t>
            </a:r>
            <a:r>
              <a:rPr lang="en-US" sz="2800" b="1" dirty="0">
                <a:solidFill>
                  <a:schemeClr val="bg1"/>
                </a:solidFill>
                <a:effectLst/>
                <a:sym typeface="Calibri" pitchFamily="34" charset="0"/>
              </a:rPr>
              <a:t>.</a:t>
            </a:r>
            <a:endParaRPr lang="ja-JP" altLang="en-US" dirty="0">
              <a:effectLst/>
              <a:ea typeface="ＭＳ Ｐゴシック" panose="020B0600070205080204" pitchFamily="50" charset="-128"/>
            </a:endParaRPr>
          </a:p>
        </p:txBody>
      </p:sp>
      <p:pic>
        <p:nvPicPr>
          <p:cNvPr id="20" name="Picture 2" descr="C:\Users\Public\Pictures\Sample Pictures\Pengui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463" y="5398770"/>
            <a:ext cx="751154" cy="5633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Public\Pictures\Sample Pictures\Pengui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3801739"/>
            <a:ext cx="751154" cy="563365"/>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D968CFE9-5F7B-A145-B8B1-2E2CBD49A8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72552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65"/>
                                        </p:tgtEl>
                                        <p:attrNameLst>
                                          <p:attrName>style.visibility</p:attrName>
                                        </p:attrNameLst>
                                      </p:cBhvr>
                                      <p:to>
                                        <p:strVal val="visible"/>
                                      </p:to>
                                    </p:set>
                                    <p:animEffect transition="in" filter="wipe(left)">
                                      <p:cBhvr>
                                        <p:cTn id="7" dur="500"/>
                                        <p:tgtEl>
                                          <p:spTgt spid="2356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7 -7.40741E-7 L 0.65903 -0.11829 " pathEditMode="relative" rAng="0" ptsTypes="AA">
                                      <p:cBhvr>
                                        <p:cTn id="14" dur="9000" fill="hold"/>
                                        <p:tgtEl>
                                          <p:spTgt spid="20"/>
                                        </p:tgtEl>
                                        <p:attrNameLst>
                                          <p:attrName>ppt_x</p:attrName>
                                          <p:attrName>ppt_y</p:attrName>
                                        </p:attrNameLst>
                                      </p:cBhvr>
                                      <p:rCtr x="32951" y="-5926"/>
                                    </p:animMotion>
                                  </p:childTnLst>
                                </p:cTn>
                              </p:par>
                              <p:par>
                                <p:cTn id="15" presetID="22" presetClass="entr" presetSubtype="8" fill="hold" grpId="0" nodeType="withEffect">
                                  <p:stCondLst>
                                    <p:cond delay="3500"/>
                                  </p:stCondLst>
                                  <p:childTnLst>
                                    <p:set>
                                      <p:cBhvr>
                                        <p:cTn id="16" dur="1" fill="hold">
                                          <p:stCondLst>
                                            <p:cond delay="0"/>
                                          </p:stCondLst>
                                        </p:cTn>
                                        <p:tgtEl>
                                          <p:spTgt spid="23567"/>
                                        </p:tgtEl>
                                        <p:attrNameLst>
                                          <p:attrName>style.visibility</p:attrName>
                                        </p:attrNameLst>
                                      </p:cBhvr>
                                      <p:to>
                                        <p:strVal val="visible"/>
                                      </p:to>
                                    </p:set>
                                    <p:animEffect transition="in" filter="wipe(left)">
                                      <p:cBhvr>
                                        <p:cTn id="17" dur="500"/>
                                        <p:tgtEl>
                                          <p:spTgt spid="23567"/>
                                        </p:tgtEl>
                                      </p:cBhvr>
                                    </p:animEffect>
                                  </p:childTnLst>
                                </p:cTn>
                              </p:par>
                              <p:par>
                                <p:cTn id="18" presetID="10" presetClass="entr" presetSubtype="0" fill="hold" nodeType="withEffect">
                                  <p:stCondLst>
                                    <p:cond delay="35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4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4" fill="hold" grpId="0" nodeType="withEffect">
                                  <p:stCondLst>
                                    <p:cond delay="4500"/>
                                  </p:stCondLst>
                                  <p:childTnLst>
                                    <p:set>
                                      <p:cBhvr>
                                        <p:cTn id="25" dur="1" fill="hold">
                                          <p:stCondLst>
                                            <p:cond delay="0"/>
                                          </p:stCondLst>
                                        </p:cTn>
                                        <p:tgtEl>
                                          <p:spTgt spid="23570"/>
                                        </p:tgtEl>
                                        <p:attrNameLst>
                                          <p:attrName>style.visibility</p:attrName>
                                        </p:attrNameLst>
                                      </p:cBhvr>
                                      <p:to>
                                        <p:strVal val="visible"/>
                                      </p:to>
                                    </p:set>
                                    <p:animEffect transition="in" filter="wipe(down)">
                                      <p:cBhvr>
                                        <p:cTn id="26" dur="5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animBg="1"/>
      <p:bldP spid="23567" grpId="0" animBg="1"/>
      <p:bldP spid="23570"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noChangeArrowheads="1"/>
          </p:cNvSpPr>
          <p:nvPr>
            <p:ph type="title"/>
          </p:nvPr>
        </p:nvSpPr>
        <p:spPr>
          <a:ln/>
        </p:spPr>
        <p:txBody>
          <a:bodyPr/>
          <a:lstStyle/>
          <a:p>
            <a:r>
              <a:rPr lang="zh-CN" dirty="0"/>
              <a:t>パケットに分割する利点</a:t>
            </a:r>
          </a:p>
        </p:txBody>
      </p:sp>
      <p:sp>
        <p:nvSpPr>
          <p:cNvPr id="24579" name="コンテンツ プレースホルダ 2"/>
          <p:cNvSpPr>
            <a:spLocks noGrp="1" noChangeArrowheads="1"/>
          </p:cNvSpPr>
          <p:nvPr>
            <p:ph idx="1"/>
          </p:nvPr>
        </p:nvSpPr>
        <p:spPr>
          <a:ln/>
        </p:spPr>
        <p:txBody>
          <a:bodyPr/>
          <a:lstStyle/>
          <a:p>
            <a:pPr marL="342900" indent="-342900" algn="l">
              <a:buFont typeface="Arial" pitchFamily="34" charset="0"/>
              <a:buChar char="•"/>
            </a:pPr>
            <a:r>
              <a:rPr lang="zh-CN" dirty="0">
                <a:solidFill>
                  <a:schemeClr val="tx1"/>
                </a:solidFill>
              </a:rPr>
              <a:t>データをパケットに分割した場合</a:t>
            </a:r>
          </a:p>
          <a:p>
            <a:pPr marL="342900" indent="-342900" algn="l"/>
            <a:endParaRPr lang="ja-JP" altLang="zh-CN" dirty="0">
              <a:solidFill>
                <a:schemeClr val="tx1"/>
              </a:solidFill>
            </a:endParaRPr>
          </a:p>
        </p:txBody>
      </p:sp>
      <p:sp>
        <p:nvSpPr>
          <p:cNvPr id="2" name="日付プレースホルダー 1"/>
          <p:cNvSpPr>
            <a:spLocks noGrp="1"/>
          </p:cNvSpPr>
          <p:nvPr>
            <p:ph type="dt" sz="half" idx="2"/>
          </p:nvPr>
        </p:nvSpPr>
        <p:spPr/>
        <p:txBody>
          <a:bodyPr/>
          <a:lstStyle/>
          <a:p>
            <a:fld id="{E5E8632B-3A89-459C-9933-91AFB13EFD76}"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14</a:t>
            </a:fld>
            <a:endParaRPr lang="ja-JP" altLang="en-US" dirty="0"/>
          </a:p>
        </p:txBody>
      </p:sp>
      <p:sp>
        <p:nvSpPr>
          <p:cNvPr id="24580" name="Line 4"/>
          <p:cNvSpPr>
            <a:spLocks noChangeShapeType="1"/>
          </p:cNvSpPr>
          <p:nvPr/>
        </p:nvSpPr>
        <p:spPr bwMode="auto">
          <a:xfrm flipV="1">
            <a:off x="1290638" y="4629150"/>
            <a:ext cx="5975350" cy="792163"/>
          </a:xfrm>
          <a:prstGeom prst="line">
            <a:avLst/>
          </a:prstGeom>
          <a:noFill/>
          <a:ln w="38100" cmpd="sng">
            <a:solidFill>
              <a:srgbClr val="3333FF"/>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81" name="Line 7"/>
          <p:cNvSpPr>
            <a:spLocks noChangeShapeType="1"/>
          </p:cNvSpPr>
          <p:nvPr/>
        </p:nvSpPr>
        <p:spPr bwMode="auto">
          <a:xfrm>
            <a:off x="2009775" y="3908425"/>
            <a:ext cx="2376488" cy="1081088"/>
          </a:xfrm>
          <a:prstGeom prst="line">
            <a:avLst/>
          </a:prstGeom>
          <a:noFill/>
          <a:ln w="38100" cmpd="sng">
            <a:solidFill>
              <a:srgbClr val="3333FF"/>
            </a:solidFill>
            <a:round/>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grpSp>
        <p:nvGrpSpPr>
          <p:cNvPr id="24582" name="Group 6"/>
          <p:cNvGrpSpPr>
            <a:grpSpLocks/>
          </p:cNvGrpSpPr>
          <p:nvPr/>
        </p:nvGrpSpPr>
        <p:grpSpPr bwMode="auto">
          <a:xfrm>
            <a:off x="3810000" y="4773613"/>
            <a:ext cx="1050925" cy="481012"/>
            <a:chOff x="0" y="0"/>
            <a:chExt cx="1053" cy="606"/>
          </a:xfrm>
        </p:grpSpPr>
        <p:pic>
          <p:nvPicPr>
            <p:cNvPr id="24583" name="Picture 10"/>
            <p:cNvPicPr>
              <a:picLocks noChangeAspect="1" noChangeArrowheads="1"/>
            </p:cNvPicPr>
            <p:nvPr/>
          </p:nvPicPr>
          <p:blipFill>
            <a:blip r:embed="rId2" cstate="print"/>
            <a:srcRect/>
            <a:stretch>
              <a:fillRect/>
            </a:stretch>
          </p:blipFill>
          <p:spPr bwMode="auto">
            <a:xfrm>
              <a:off x="0" y="0"/>
              <a:ext cx="1053" cy="606"/>
            </a:xfrm>
            <a:prstGeom prst="rect">
              <a:avLst/>
            </a:prstGeom>
            <a:noFill/>
            <a:ln w="9525">
              <a:noFill/>
              <a:miter lim="800000"/>
              <a:headEnd/>
              <a:tailEnd/>
            </a:ln>
          </p:spPr>
        </p:pic>
        <p:sp>
          <p:nvSpPr>
            <p:cNvPr id="2458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4585" name="Infopage"/>
          <p:cNvSpPr>
            <a:spLocks noEditPoints="1" noChangeArrowheads="1"/>
          </p:cNvSpPr>
          <p:nvPr/>
        </p:nvSpPr>
        <p:spPr bwMode="auto">
          <a:xfrm>
            <a:off x="1506538" y="5276850"/>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D8EBB3"/>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86" name="Homepage"/>
          <p:cNvSpPr>
            <a:spLocks noEditPoints="1" noChangeArrowheads="1"/>
          </p:cNvSpPr>
          <p:nvPr/>
        </p:nvSpPr>
        <p:spPr bwMode="auto">
          <a:xfrm>
            <a:off x="1649413" y="5492750"/>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D8EBB3"/>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pic>
        <p:nvPicPr>
          <p:cNvPr id="24587" name="Picture 6"/>
          <p:cNvPicPr>
            <a:picLocks noChangeAspect="1" noChangeArrowheads="1"/>
          </p:cNvPicPr>
          <p:nvPr/>
        </p:nvPicPr>
        <p:blipFill>
          <a:blip r:embed="rId3" cstate="print"/>
          <a:srcRect/>
          <a:stretch>
            <a:fillRect/>
          </a:stretch>
        </p:blipFill>
        <p:spPr bwMode="auto">
          <a:xfrm>
            <a:off x="714375" y="4800600"/>
            <a:ext cx="1296988" cy="1135063"/>
          </a:xfrm>
          <a:prstGeom prst="rect">
            <a:avLst/>
          </a:prstGeom>
          <a:noFill/>
          <a:ln w="9525">
            <a:noFill/>
            <a:miter lim="800000"/>
            <a:headEnd/>
            <a:tailEnd/>
          </a:ln>
        </p:spPr>
      </p:pic>
      <p:sp>
        <p:nvSpPr>
          <p:cNvPr id="24588" name="Infopage"/>
          <p:cNvSpPr>
            <a:spLocks noEditPoints="1" noChangeArrowheads="1"/>
          </p:cNvSpPr>
          <p:nvPr/>
        </p:nvSpPr>
        <p:spPr bwMode="auto">
          <a:xfrm>
            <a:off x="1866900" y="3476625"/>
            <a:ext cx="360363"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00"/>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89" name="Homepage"/>
          <p:cNvSpPr>
            <a:spLocks noEditPoints="1" noChangeArrowheads="1"/>
          </p:cNvSpPr>
          <p:nvPr/>
        </p:nvSpPr>
        <p:spPr bwMode="auto">
          <a:xfrm>
            <a:off x="2009775" y="3692525"/>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FFFF00"/>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pic>
        <p:nvPicPr>
          <p:cNvPr id="24590" name="Picture 5"/>
          <p:cNvPicPr>
            <a:picLocks noChangeAspect="1" noChangeArrowheads="1"/>
          </p:cNvPicPr>
          <p:nvPr/>
        </p:nvPicPr>
        <p:blipFill>
          <a:blip r:embed="rId4" cstate="print"/>
          <a:srcRect/>
          <a:stretch>
            <a:fillRect/>
          </a:stretch>
        </p:blipFill>
        <p:spPr bwMode="auto">
          <a:xfrm>
            <a:off x="6546850" y="3621088"/>
            <a:ext cx="2051050" cy="2051050"/>
          </a:xfrm>
          <a:prstGeom prst="rect">
            <a:avLst/>
          </a:prstGeom>
          <a:noFill/>
          <a:ln w="9525">
            <a:noFill/>
            <a:miter lim="800000"/>
            <a:headEnd/>
            <a:tailEnd/>
          </a:ln>
        </p:spPr>
      </p:pic>
      <p:pic>
        <p:nvPicPr>
          <p:cNvPr id="24591" name="Picture 8"/>
          <p:cNvPicPr>
            <a:picLocks noChangeAspect="1" noChangeArrowheads="1"/>
          </p:cNvPicPr>
          <p:nvPr/>
        </p:nvPicPr>
        <p:blipFill>
          <a:blip r:embed="rId3" cstate="print"/>
          <a:srcRect/>
          <a:stretch>
            <a:fillRect/>
          </a:stretch>
        </p:blipFill>
        <p:spPr bwMode="auto">
          <a:xfrm>
            <a:off x="1217613" y="3278188"/>
            <a:ext cx="1225550" cy="1073150"/>
          </a:xfrm>
          <a:prstGeom prst="rect">
            <a:avLst/>
          </a:prstGeom>
          <a:noFill/>
          <a:ln w="9525">
            <a:noFill/>
            <a:miter lim="800000"/>
            <a:headEnd/>
            <a:tailEnd/>
          </a:ln>
        </p:spPr>
      </p:pic>
      <p:sp>
        <p:nvSpPr>
          <p:cNvPr id="24592" name="Infopage"/>
          <p:cNvSpPr>
            <a:spLocks noEditPoints="1" noChangeArrowheads="1"/>
          </p:cNvSpPr>
          <p:nvPr/>
        </p:nvSpPr>
        <p:spPr bwMode="auto">
          <a:xfrm>
            <a:off x="3449638" y="4268788"/>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00"/>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93" name="Homepage"/>
          <p:cNvSpPr>
            <a:spLocks noEditPoints="1" noChangeArrowheads="1"/>
          </p:cNvSpPr>
          <p:nvPr/>
        </p:nvSpPr>
        <p:spPr bwMode="auto">
          <a:xfrm>
            <a:off x="5826125" y="4413250"/>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FFFF00"/>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94" name="Infopage"/>
          <p:cNvSpPr>
            <a:spLocks noEditPoints="1" noChangeArrowheads="1"/>
          </p:cNvSpPr>
          <p:nvPr/>
        </p:nvSpPr>
        <p:spPr bwMode="auto">
          <a:xfrm>
            <a:off x="2801938" y="5060950"/>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D8EBB3"/>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95" name="Homepage"/>
          <p:cNvSpPr>
            <a:spLocks noEditPoints="1" noChangeArrowheads="1"/>
          </p:cNvSpPr>
          <p:nvPr/>
        </p:nvSpPr>
        <p:spPr bwMode="auto">
          <a:xfrm>
            <a:off x="4818063" y="4700588"/>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D8EBB3"/>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4596" name="AutoShape 33"/>
          <p:cNvSpPr>
            <a:spLocks noChangeArrowheads="1"/>
          </p:cNvSpPr>
          <p:nvPr/>
        </p:nvSpPr>
        <p:spPr bwMode="auto">
          <a:xfrm>
            <a:off x="2486226" y="2144896"/>
            <a:ext cx="5342555" cy="1346200"/>
          </a:xfrm>
          <a:prstGeom prst="wedgeRectCallout">
            <a:avLst>
              <a:gd name="adj1" fmla="val 3477"/>
              <a:gd name="adj2" fmla="val 141181"/>
            </a:avLst>
          </a:prstGeom>
          <a:solidFill>
            <a:srgbClr val="0066FF"/>
          </a:solidFill>
          <a:ln w="9525" cmpd="sng">
            <a:solidFill>
              <a:schemeClr val="tx1"/>
            </a:solidFill>
            <a:miter lim="800000"/>
            <a:headEnd/>
            <a:tailEnd/>
          </a:ln>
        </p:spPr>
        <p:txBody>
          <a:bodyPr/>
          <a:lstStyle/>
          <a:p>
            <a:pPr algn="ctr"/>
            <a:r>
              <a:rPr lang="ja-JP" altLang="en-US" sz="2800" b="1" dirty="0">
                <a:solidFill>
                  <a:schemeClr val="bg1"/>
                </a:solidFill>
                <a:effectLst/>
                <a:ea typeface="ＭＳ Ｐゴシック" panose="020B0600070205080204" pitchFamily="50" charset="-128"/>
                <a:sym typeface="ＭＳ Ｐゴシック" pitchFamily="50" charset="-128"/>
              </a:rPr>
              <a:t>伝送路の占有がないため</a:t>
            </a:r>
            <a:endParaRPr lang="en-US" altLang="ja-JP" sz="2800" b="1" dirty="0">
              <a:solidFill>
                <a:schemeClr val="bg1"/>
              </a:solidFill>
              <a:effectLst/>
              <a:ea typeface="ＭＳ Ｐゴシック" panose="020B0600070205080204" pitchFamily="50" charset="-128"/>
              <a:sym typeface="ＭＳ Ｐゴシック" pitchFamily="50" charset="-128"/>
            </a:endParaRPr>
          </a:p>
          <a:p>
            <a:pPr algn="ctr"/>
            <a:r>
              <a:rPr lang="ja-JP" altLang="en-US" sz="2800" b="1" dirty="0">
                <a:solidFill>
                  <a:schemeClr val="bg1"/>
                </a:solidFill>
                <a:effectLst/>
                <a:ea typeface="ＭＳ Ｐゴシック" panose="020B0600070205080204" pitchFamily="50" charset="-128"/>
                <a:sym typeface="ＭＳ Ｐゴシック" pitchFamily="50" charset="-128"/>
              </a:rPr>
              <a:t>複数のコンピュータで</a:t>
            </a:r>
          </a:p>
          <a:p>
            <a:pPr algn="ctr"/>
            <a:r>
              <a:rPr lang="en-US" sz="2800" b="1" dirty="0">
                <a:solidFill>
                  <a:schemeClr val="bg1"/>
                </a:solidFill>
                <a:effectLst/>
                <a:sym typeface="Calibri" pitchFamily="34" charset="0"/>
              </a:rPr>
              <a:t>1</a:t>
            </a:r>
            <a:r>
              <a:rPr lang="ja-JP" altLang="en-US" sz="2800" b="1" dirty="0" err="1">
                <a:solidFill>
                  <a:schemeClr val="bg1"/>
                </a:solidFill>
                <a:effectLst/>
                <a:ea typeface="ＭＳ Ｐゴシック" panose="020B0600070205080204" pitchFamily="50" charset="-128"/>
                <a:sym typeface="ＭＳ Ｐゴシック" pitchFamily="50" charset="-128"/>
              </a:rPr>
              <a:t>つの</a:t>
            </a:r>
            <a:r>
              <a:rPr lang="ja-JP" altLang="en-US" sz="2800" b="1" dirty="0">
                <a:solidFill>
                  <a:schemeClr val="bg1"/>
                </a:solidFill>
                <a:effectLst/>
                <a:ea typeface="ＭＳ Ｐゴシック" panose="020B0600070205080204" pitchFamily="50" charset="-128"/>
                <a:sym typeface="ＭＳ Ｐゴシック" pitchFamily="50" charset="-128"/>
              </a:rPr>
              <a:t>伝送路を共有可能となる</a:t>
            </a:r>
            <a:r>
              <a:rPr lang="en-US" sz="2800" b="1" dirty="0">
                <a:solidFill>
                  <a:schemeClr val="bg1"/>
                </a:solidFill>
                <a:effectLst/>
                <a:sym typeface="Calibri" pitchFamily="34" charset="0"/>
              </a:rPr>
              <a:t>.</a:t>
            </a:r>
            <a:endParaRPr lang="ja-JP" altLang="en-US" dirty="0">
              <a:effectLst/>
              <a:ea typeface="ＭＳ Ｐゴシック" panose="020B0600070205080204" pitchFamily="50" charset="-128"/>
            </a:endParaRPr>
          </a:p>
        </p:txBody>
      </p:sp>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894" y="5263855"/>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3729037"/>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図 25">
            <a:extLst>
              <a:ext uri="{FF2B5EF4-FFF2-40B4-BE49-F238E27FC236}">
                <a16:creationId xmlns:a16="http://schemas.microsoft.com/office/drawing/2014/main" id="{CF767407-CACE-F74D-96BC-800B924DCA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88485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repeatCount="indefinite" accel="50000" decel="50000" fill="hold" nodeType="clickEffect">
                                  <p:stCondLst>
                                    <p:cond delay="0"/>
                                  </p:stCondLst>
                                  <p:childTnLst>
                                    <p:animMotion origin="layout" path="M -4.44444E-6 -3.7037E-7 L 0.63438 -0.11065 " pathEditMode="relative" rAng="0" ptsTypes="AA">
                                      <p:cBhvr>
                                        <p:cTn id="14" dur="1500" fill="hold"/>
                                        <p:tgtEl>
                                          <p:spTgt spid="24"/>
                                        </p:tgtEl>
                                        <p:attrNameLst>
                                          <p:attrName>ppt_x</p:attrName>
                                          <p:attrName>ppt_y</p:attrName>
                                        </p:attrNameLst>
                                      </p:cBhvr>
                                      <p:rCtr x="31719" y="-5532"/>
                                    </p:animMotion>
                                  </p:childTnLst>
                                </p:cTn>
                              </p:par>
                              <p:par>
                                <p:cTn id="15" presetID="50" presetClass="path" presetSubtype="0" repeatCount="indefinite" accel="50000" decel="50000" nodeType="withEffect">
                                  <p:stCondLst>
                                    <p:cond delay="500"/>
                                  </p:stCondLst>
                                  <p:childTnLst>
                                    <p:animMotion origin="layout" path="M 3.88889E-6 2.22222E-6 L 0.26753 0.16041 L 0.58264 0.11389 " pathEditMode="relative" rAng="0" ptsTypes="FFF">
                                      <p:cBhvr>
                                        <p:cTn id="16" dur="1500" fill="hold"/>
                                        <p:tgtEl>
                                          <p:spTgt spid="25"/>
                                        </p:tgtEl>
                                        <p:attrNameLst>
                                          <p:attrName>ppt_x</p:attrName>
                                          <p:attrName>ppt_y</p:attrName>
                                        </p:attrNameLst>
                                      </p:cBhvr>
                                      <p:rCtr x="29132" y="8009"/>
                                    </p:animMotion>
                                  </p:childTnLst>
                                </p:cTn>
                              </p:par>
                              <p:par>
                                <p:cTn id="17" presetID="10" presetClass="entr" presetSubtype="0" fill="hold" grpId="0" nodeType="withEffect">
                                  <p:stCondLst>
                                    <p:cond delay="2250"/>
                                  </p:stCondLst>
                                  <p:childTnLst>
                                    <p:set>
                                      <p:cBhvr>
                                        <p:cTn id="18" dur="1" fill="hold">
                                          <p:stCondLst>
                                            <p:cond delay="0"/>
                                          </p:stCondLst>
                                        </p:cTn>
                                        <p:tgtEl>
                                          <p:spTgt spid="24596"/>
                                        </p:tgtEl>
                                        <p:attrNameLst>
                                          <p:attrName>style.visibility</p:attrName>
                                        </p:attrNameLst>
                                      </p:cBhvr>
                                      <p:to>
                                        <p:strVal val="visible"/>
                                      </p:to>
                                    </p:set>
                                    <p:animEffect transition="in" filter="fade">
                                      <p:cBhvr>
                                        <p:cTn id="19" dur="5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lstStyle/>
          <a:p>
            <a:r>
              <a:rPr kumimoji="1" lang="ja-JP" altLang="en-US" dirty="0"/>
              <a:t>ポート</a:t>
            </a:r>
          </a:p>
        </p:txBody>
      </p:sp>
      <p:sp>
        <p:nvSpPr>
          <p:cNvPr id="3" name="コンテンツ プレースホルダー 2"/>
          <p:cNvSpPr>
            <a:spLocks noGrp="1"/>
          </p:cNvSpPr>
          <p:nvPr>
            <p:ph idx="1"/>
          </p:nvPr>
        </p:nvSpPr>
        <p:spPr>
          <a:xfrm>
            <a:off x="162479" y="1118626"/>
            <a:ext cx="8973805" cy="3956017"/>
          </a:xfrm>
        </p:spPr>
        <p:txBody>
          <a:bodyPr>
            <a:normAutofit/>
          </a:bodyPr>
          <a:lstStyle/>
          <a:p>
            <a:r>
              <a:rPr kumimoji="1" lang="ja-JP" altLang="en-US" sz="2800" dirty="0"/>
              <a:t>パケットの受け取り窓口</a:t>
            </a:r>
            <a:endParaRPr kumimoji="1" lang="en-US" altLang="ja-JP" sz="2800" dirty="0"/>
          </a:p>
          <a:p>
            <a:pPr lvl="1"/>
            <a:r>
              <a:rPr lang="ja-JP" altLang="en-US" sz="2400" dirty="0"/>
              <a:t>パケットにポート番号などが付与</a:t>
            </a:r>
            <a:endParaRPr lang="en-US" altLang="ja-JP" sz="2400" dirty="0"/>
          </a:p>
          <a:p>
            <a:r>
              <a:rPr kumimoji="1" lang="ja-JP" altLang="en-US" sz="2800" dirty="0"/>
              <a:t>ポート番号はサービスやアプリケーション毎に固有の値</a:t>
            </a:r>
            <a:endParaRPr kumimoji="1" lang="en-US" altLang="ja-JP" sz="2800" dirty="0"/>
          </a:p>
          <a:p>
            <a:pPr lvl="1"/>
            <a:r>
              <a:rPr lang="ja-JP" altLang="en-US" sz="2400" dirty="0"/>
              <a:t>メール送信 </a:t>
            </a:r>
            <a:r>
              <a:rPr lang="en-US" altLang="ja-JP" sz="2400" dirty="0"/>
              <a:t>(SMTP)</a:t>
            </a:r>
            <a:r>
              <a:rPr lang="ja-JP" altLang="en-US" sz="2400" dirty="0"/>
              <a:t> ： </a:t>
            </a:r>
            <a:r>
              <a:rPr lang="en-US" altLang="ja-JP" sz="2400" dirty="0"/>
              <a:t>25</a:t>
            </a:r>
            <a:r>
              <a:rPr lang="ja-JP" altLang="en-US" sz="2400" dirty="0"/>
              <a:t> 番</a:t>
            </a:r>
            <a:endParaRPr lang="en-US" altLang="ja-JP" sz="2400" dirty="0"/>
          </a:p>
          <a:p>
            <a:pPr lvl="1"/>
            <a:r>
              <a:rPr kumimoji="1" lang="en-US" altLang="ja-JP" sz="2400" dirty="0"/>
              <a:t>Web</a:t>
            </a:r>
            <a:r>
              <a:rPr kumimoji="1" lang="ja-JP" altLang="en-US" sz="2400" dirty="0"/>
              <a:t> 閲覧 </a:t>
            </a:r>
            <a:r>
              <a:rPr kumimoji="1" lang="en-US" altLang="ja-JP" sz="2400" dirty="0"/>
              <a:t>(HTTP)</a:t>
            </a:r>
            <a:r>
              <a:rPr kumimoji="1" lang="ja-JP" altLang="en-US" sz="2400" dirty="0"/>
              <a:t> ： </a:t>
            </a:r>
            <a:r>
              <a:rPr kumimoji="1" lang="en-US" altLang="ja-JP" sz="2400" dirty="0"/>
              <a:t>80</a:t>
            </a:r>
            <a:r>
              <a:rPr kumimoji="1" lang="ja-JP" altLang="en-US" sz="2400" dirty="0"/>
              <a:t> 番</a:t>
            </a:r>
            <a:endParaRPr kumimoji="1" lang="en-US" altLang="ja-JP" sz="2400" dirty="0"/>
          </a:p>
        </p:txBody>
      </p:sp>
      <p:grpSp>
        <p:nvGrpSpPr>
          <p:cNvPr id="87" name="グループ化 86"/>
          <p:cNvGrpSpPr/>
          <p:nvPr/>
        </p:nvGrpSpPr>
        <p:grpSpPr>
          <a:xfrm>
            <a:off x="4684405" y="3789040"/>
            <a:ext cx="4303322" cy="2371898"/>
            <a:chOff x="974925" y="2974960"/>
            <a:chExt cx="4303322" cy="2371898"/>
          </a:xfrm>
        </p:grpSpPr>
        <p:sp>
          <p:nvSpPr>
            <p:cNvPr id="88" name="正方形/長方形 46"/>
            <p:cNvSpPr>
              <a:spLocks noChangeArrowheads="1"/>
            </p:cNvSpPr>
            <p:nvPr/>
          </p:nvSpPr>
          <p:spPr bwMode="auto">
            <a:xfrm>
              <a:off x="1186449" y="3789165"/>
              <a:ext cx="550117" cy="418573"/>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latin typeface="+mn-lt"/>
                <a:sym typeface="ＭＳ Ｐゴシック" pitchFamily="50" charset="-128"/>
              </a:endParaRPr>
            </a:p>
          </p:txBody>
        </p:sp>
        <p:sp>
          <p:nvSpPr>
            <p:cNvPr id="89" name="テキスト ボックス 41"/>
            <p:cNvSpPr>
              <a:spLocks noChangeArrowheads="1"/>
            </p:cNvSpPr>
            <p:nvPr/>
          </p:nvSpPr>
          <p:spPr bwMode="auto">
            <a:xfrm rot="5400000">
              <a:off x="1279408" y="4486245"/>
              <a:ext cx="425865" cy="307777"/>
            </a:xfrm>
            <a:prstGeom prst="rect">
              <a:avLst/>
            </a:prstGeom>
            <a:solidFill>
              <a:srgbClr val="0070C0"/>
            </a:solidFill>
            <a:ln w="9525">
              <a:noFill/>
              <a:miter lim="800000"/>
              <a:headEnd/>
              <a:tailEnd/>
            </a:ln>
          </p:spPr>
          <p:txBody>
            <a:bodyPr>
              <a:spAutoFit/>
            </a:bodyPr>
            <a:lstStyle/>
            <a:p>
              <a:pPr algn="ctr"/>
              <a:r>
                <a:rPr lang="en-US" sz="1400" b="1" dirty="0">
                  <a:solidFill>
                    <a:schemeClr val="bg1"/>
                  </a:solidFill>
                  <a:effectLst/>
                  <a:latin typeface="+mn-lt"/>
                  <a:sym typeface="Calibri" pitchFamily="34" charset="0"/>
                </a:rPr>
                <a:t>80</a:t>
              </a:r>
              <a:endParaRPr lang="ja-JP" altLang="en-US" b="1" dirty="0">
                <a:solidFill>
                  <a:schemeClr val="bg1"/>
                </a:solidFill>
                <a:effectLst/>
                <a:latin typeface="+mn-lt"/>
              </a:endParaRPr>
            </a:p>
          </p:txBody>
        </p:sp>
        <p:sp>
          <p:nvSpPr>
            <p:cNvPr id="90" name="正方形/長方形 56"/>
            <p:cNvSpPr>
              <a:spLocks noChangeArrowheads="1"/>
            </p:cNvSpPr>
            <p:nvPr/>
          </p:nvSpPr>
          <p:spPr bwMode="auto">
            <a:xfrm>
              <a:off x="1858333" y="3789164"/>
              <a:ext cx="550117" cy="418573"/>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latin typeface="+mn-lt"/>
                <a:sym typeface="ＭＳ Ｐゴシック" pitchFamily="50" charset="-128"/>
              </a:endParaRPr>
            </a:p>
          </p:txBody>
        </p:sp>
        <p:sp>
          <p:nvSpPr>
            <p:cNvPr id="91" name="テキスト ボックス 51"/>
            <p:cNvSpPr>
              <a:spLocks noChangeArrowheads="1"/>
            </p:cNvSpPr>
            <p:nvPr/>
          </p:nvSpPr>
          <p:spPr bwMode="auto">
            <a:xfrm rot="5400000">
              <a:off x="1947195" y="4485815"/>
              <a:ext cx="425865" cy="307777"/>
            </a:xfrm>
            <a:prstGeom prst="rect">
              <a:avLst/>
            </a:prstGeom>
            <a:solidFill>
              <a:srgbClr val="0070C0"/>
            </a:solidFill>
            <a:ln w="9525">
              <a:noFill/>
              <a:miter lim="800000"/>
              <a:headEnd/>
              <a:tailEnd/>
            </a:ln>
          </p:spPr>
          <p:txBody>
            <a:bodyPr>
              <a:spAutoFit/>
            </a:bodyPr>
            <a:lstStyle/>
            <a:p>
              <a:pPr algn="ctr"/>
              <a:r>
                <a:rPr lang="en-US" sz="1400" b="1" dirty="0">
                  <a:solidFill>
                    <a:schemeClr val="bg1"/>
                  </a:solidFill>
                  <a:effectLst/>
                  <a:latin typeface="+mn-lt"/>
                  <a:sym typeface="Calibri" pitchFamily="34" charset="0"/>
                </a:rPr>
                <a:t>25</a:t>
              </a:r>
              <a:endParaRPr lang="ja-JP" altLang="en-US" b="1" dirty="0">
                <a:solidFill>
                  <a:schemeClr val="bg1"/>
                </a:solidFill>
                <a:effectLst/>
                <a:latin typeface="+mn-lt"/>
              </a:endParaRPr>
            </a:p>
          </p:txBody>
        </p:sp>
        <p:sp>
          <p:nvSpPr>
            <p:cNvPr id="92" name="直線コネクタ 61"/>
            <p:cNvSpPr>
              <a:spLocks noChangeShapeType="1"/>
            </p:cNvSpPr>
            <p:nvPr/>
          </p:nvSpPr>
          <p:spPr bwMode="auto">
            <a:xfrm rot="5400000">
              <a:off x="2870139" y="3381647"/>
              <a:ext cx="814204" cy="830"/>
            </a:xfrm>
            <a:prstGeom prst="line">
              <a:avLst/>
            </a:prstGeom>
            <a:noFill/>
            <a:ln w="63500" cmpd="sng">
              <a:solidFill>
                <a:schemeClr val="tx1"/>
              </a:solidFill>
              <a:round/>
              <a:headEnd/>
              <a:tailEnd/>
            </a:ln>
          </p:spPr>
          <p:txBody>
            <a:bodyPr/>
            <a:lstStyle/>
            <a:p>
              <a:endParaRPr lang="ja-JP" altLang="en-US">
                <a:latin typeface="+mn-lt"/>
              </a:endParaRPr>
            </a:p>
          </p:txBody>
        </p:sp>
        <p:grpSp>
          <p:nvGrpSpPr>
            <p:cNvPr id="93" name="Group 49"/>
            <p:cNvGrpSpPr>
              <a:grpSpLocks/>
            </p:cNvGrpSpPr>
            <p:nvPr/>
          </p:nvGrpSpPr>
          <p:grpSpPr bwMode="auto">
            <a:xfrm>
              <a:off x="3052854" y="4014063"/>
              <a:ext cx="223974" cy="445624"/>
              <a:chOff x="0" y="-164612"/>
              <a:chExt cx="214315" cy="664681"/>
            </a:xfrm>
          </p:grpSpPr>
          <p:sp>
            <p:nvSpPr>
              <p:cNvPr id="110" name="直線コネクタ 78"/>
              <p:cNvSpPr>
                <a:spLocks noChangeShapeType="1"/>
              </p:cNvSpPr>
              <p:nvPr/>
            </p:nvSpPr>
            <p:spPr bwMode="auto">
              <a:xfrm rot="5400000" flipV="1">
                <a:off x="-35719" y="250035"/>
                <a:ext cx="500067" cy="1"/>
              </a:xfrm>
              <a:prstGeom prst="line">
                <a:avLst/>
              </a:prstGeom>
              <a:noFill/>
              <a:ln w="63500" cmpd="sng">
                <a:solidFill>
                  <a:schemeClr val="tx1"/>
                </a:solidFill>
                <a:round/>
                <a:headEnd/>
                <a:tailEnd/>
              </a:ln>
            </p:spPr>
            <p:txBody>
              <a:bodyPr/>
              <a:lstStyle/>
              <a:p>
                <a:endParaRPr lang="ja-JP" altLang="en-US">
                  <a:latin typeface="+mn-lt"/>
                </a:endParaRPr>
              </a:p>
            </p:txBody>
          </p:sp>
          <p:sp>
            <p:nvSpPr>
              <p:cNvPr id="111" name="直線コネクタ 79"/>
              <p:cNvSpPr>
                <a:spLocks noChangeShapeType="1"/>
              </p:cNvSpPr>
              <p:nvPr/>
            </p:nvSpPr>
            <p:spPr bwMode="auto">
              <a:xfrm rot="16200000" flipH="1">
                <a:off x="0" y="-164612"/>
                <a:ext cx="214314" cy="214314"/>
              </a:xfrm>
              <a:prstGeom prst="line">
                <a:avLst/>
              </a:prstGeom>
              <a:noFill/>
              <a:ln w="63500" cmpd="sng">
                <a:solidFill>
                  <a:schemeClr val="tx1"/>
                </a:solidFill>
                <a:round/>
                <a:headEnd/>
                <a:tailEnd/>
              </a:ln>
            </p:spPr>
            <p:txBody>
              <a:bodyPr/>
              <a:lstStyle/>
              <a:p>
                <a:endParaRPr lang="ja-JP" altLang="en-US">
                  <a:latin typeface="+mn-lt"/>
                </a:endParaRPr>
              </a:p>
            </p:txBody>
          </p:sp>
        </p:grpSp>
        <p:grpSp>
          <p:nvGrpSpPr>
            <p:cNvPr id="94" name="Group 52"/>
            <p:cNvGrpSpPr>
              <a:grpSpLocks/>
            </p:cNvGrpSpPr>
            <p:nvPr/>
          </p:nvGrpSpPr>
          <p:grpSpPr bwMode="auto">
            <a:xfrm>
              <a:off x="3052854" y="4603368"/>
              <a:ext cx="224802" cy="335261"/>
              <a:chOff x="0" y="0"/>
              <a:chExt cx="215108" cy="500067"/>
            </a:xfrm>
          </p:grpSpPr>
          <p:sp>
            <p:nvSpPr>
              <p:cNvPr id="108" name="直線コネクタ 81"/>
              <p:cNvSpPr>
                <a:spLocks noChangeShapeType="1"/>
              </p:cNvSpPr>
              <p:nvPr/>
            </p:nvSpPr>
            <p:spPr bwMode="auto">
              <a:xfrm rot="5400000">
                <a:off x="51356" y="336315"/>
                <a:ext cx="326710" cy="794"/>
              </a:xfrm>
              <a:prstGeom prst="line">
                <a:avLst/>
              </a:prstGeom>
              <a:noFill/>
              <a:ln w="63500" cmpd="sng">
                <a:solidFill>
                  <a:schemeClr val="tx1"/>
                </a:solidFill>
                <a:round/>
                <a:headEnd/>
                <a:tailEnd/>
              </a:ln>
            </p:spPr>
            <p:txBody>
              <a:bodyPr/>
              <a:lstStyle/>
              <a:p>
                <a:endParaRPr lang="ja-JP" altLang="en-US">
                  <a:latin typeface="+mn-lt"/>
                </a:endParaRPr>
              </a:p>
            </p:txBody>
          </p:sp>
          <p:sp>
            <p:nvSpPr>
              <p:cNvPr id="109" name="直線コネクタ 82"/>
              <p:cNvSpPr>
                <a:spLocks noChangeShapeType="1"/>
              </p:cNvSpPr>
              <p:nvPr/>
            </p:nvSpPr>
            <p:spPr bwMode="auto">
              <a:xfrm rot="16200000" flipH="1">
                <a:off x="0" y="0"/>
                <a:ext cx="214314" cy="214314"/>
              </a:xfrm>
              <a:prstGeom prst="line">
                <a:avLst/>
              </a:prstGeom>
              <a:noFill/>
              <a:ln w="63500" cmpd="sng">
                <a:solidFill>
                  <a:schemeClr val="tx1"/>
                </a:solidFill>
                <a:round/>
                <a:headEnd/>
                <a:tailEnd/>
              </a:ln>
            </p:spPr>
            <p:txBody>
              <a:bodyPr/>
              <a:lstStyle/>
              <a:p>
                <a:endParaRPr lang="ja-JP" altLang="en-US">
                  <a:latin typeface="+mn-lt"/>
                </a:endParaRPr>
              </a:p>
            </p:txBody>
          </p:sp>
        </p:grpSp>
        <p:sp>
          <p:nvSpPr>
            <p:cNvPr id="95" name="テキスト ボックス 83"/>
            <p:cNvSpPr>
              <a:spLocks noChangeArrowheads="1"/>
            </p:cNvSpPr>
            <p:nvPr/>
          </p:nvSpPr>
          <p:spPr bwMode="auto">
            <a:xfrm>
              <a:off x="3340949" y="3783490"/>
              <a:ext cx="1937298" cy="374255"/>
            </a:xfrm>
            <a:prstGeom prst="rect">
              <a:avLst/>
            </a:prstGeom>
            <a:noFill/>
            <a:ln w="9525">
              <a:noFill/>
              <a:miter lim="800000"/>
              <a:headEnd/>
              <a:tailEnd/>
            </a:ln>
          </p:spPr>
          <p:txBody>
            <a:bodyPr wrap="square">
              <a:spAutoFit/>
            </a:bodyPr>
            <a:lstStyle/>
            <a:p>
              <a:r>
                <a:rPr lang="en-US" dirty="0">
                  <a:effectLst/>
                  <a:latin typeface="+mn-lt"/>
                  <a:sym typeface="Calibri" pitchFamily="34" charset="0"/>
                </a:rPr>
                <a:t>25 port (SMTP)</a:t>
              </a:r>
              <a:endParaRPr lang="ja-JP" altLang="en-US" dirty="0">
                <a:effectLst/>
                <a:latin typeface="+mn-lt"/>
              </a:endParaRPr>
            </a:p>
          </p:txBody>
        </p:sp>
        <p:grpSp>
          <p:nvGrpSpPr>
            <p:cNvPr id="96" name="Group 61"/>
            <p:cNvGrpSpPr>
              <a:grpSpLocks/>
            </p:cNvGrpSpPr>
            <p:nvPr/>
          </p:nvGrpSpPr>
          <p:grpSpPr bwMode="auto">
            <a:xfrm>
              <a:off x="3341813" y="4426799"/>
              <a:ext cx="1764633" cy="369332"/>
              <a:chOff x="-295006" y="-36909"/>
              <a:chExt cx="1688535" cy="550886"/>
            </a:xfrm>
          </p:grpSpPr>
          <p:sp>
            <p:nvSpPr>
              <p:cNvPr id="106" name="テキスト ボックス 97"/>
              <p:cNvSpPr>
                <a:spLocks noChangeArrowheads="1"/>
              </p:cNvSpPr>
              <p:nvPr/>
            </p:nvSpPr>
            <p:spPr bwMode="auto">
              <a:xfrm>
                <a:off x="-295006" y="-36909"/>
                <a:ext cx="1688535" cy="550886"/>
              </a:xfrm>
              <a:prstGeom prst="rect">
                <a:avLst/>
              </a:prstGeom>
              <a:noFill/>
              <a:ln w="9525">
                <a:noFill/>
                <a:miter lim="800000"/>
                <a:headEnd/>
                <a:tailEnd/>
              </a:ln>
            </p:spPr>
            <p:txBody>
              <a:bodyPr>
                <a:spAutoFit/>
              </a:bodyPr>
              <a:lstStyle/>
              <a:p>
                <a:r>
                  <a:rPr lang="en-US" dirty="0">
                    <a:effectLst/>
                    <a:latin typeface="+mn-lt"/>
                    <a:sym typeface="Calibri" pitchFamily="34" charset="0"/>
                  </a:rPr>
                  <a:t>80 port (HTTP)</a:t>
                </a:r>
                <a:endParaRPr lang="ja-JP" altLang="en-US" dirty="0">
                  <a:effectLst/>
                  <a:latin typeface="+mn-lt"/>
                </a:endParaRPr>
              </a:p>
            </p:txBody>
          </p:sp>
          <p:sp>
            <p:nvSpPr>
              <p:cNvPr id="107" name="直線コネクタ 98"/>
              <p:cNvSpPr>
                <a:spLocks noChangeShapeType="1"/>
              </p:cNvSpPr>
              <p:nvPr/>
            </p:nvSpPr>
            <p:spPr bwMode="auto">
              <a:xfrm flipV="1">
                <a:off x="-217875" y="440771"/>
                <a:ext cx="1397667" cy="0"/>
              </a:xfrm>
              <a:prstGeom prst="line">
                <a:avLst/>
              </a:prstGeom>
              <a:noFill/>
              <a:ln w="38100" cmpd="sng">
                <a:solidFill>
                  <a:schemeClr val="accent1"/>
                </a:solidFill>
                <a:round/>
                <a:headEnd/>
                <a:tailEnd/>
              </a:ln>
            </p:spPr>
            <p:txBody>
              <a:bodyPr/>
              <a:lstStyle/>
              <a:p>
                <a:endParaRPr lang="ja-JP" altLang="en-US">
                  <a:latin typeface="+mn-lt"/>
                </a:endParaRPr>
              </a:p>
            </p:txBody>
          </p:sp>
        </p:grpSp>
        <p:sp>
          <p:nvSpPr>
            <p:cNvPr id="97" name="直線コネクタ 101"/>
            <p:cNvSpPr>
              <a:spLocks noChangeShapeType="1"/>
            </p:cNvSpPr>
            <p:nvPr/>
          </p:nvSpPr>
          <p:spPr bwMode="auto">
            <a:xfrm flipV="1">
              <a:off x="3436831" y="4124425"/>
              <a:ext cx="1446245" cy="0"/>
            </a:xfrm>
            <a:prstGeom prst="line">
              <a:avLst/>
            </a:prstGeom>
            <a:noFill/>
            <a:ln w="38100" cmpd="sng">
              <a:solidFill>
                <a:srgbClr val="FF0000"/>
              </a:solidFill>
              <a:round/>
              <a:headEnd/>
              <a:tailEnd/>
            </a:ln>
          </p:spPr>
          <p:txBody>
            <a:bodyPr/>
            <a:lstStyle/>
            <a:p>
              <a:endParaRPr lang="ja-JP" altLang="en-US">
                <a:latin typeface="+mn-lt"/>
              </a:endParaRPr>
            </a:p>
          </p:txBody>
        </p:sp>
        <p:sp>
          <p:nvSpPr>
            <p:cNvPr id="98" name="直線コネクタ 102"/>
            <p:cNvSpPr>
              <a:spLocks noChangeShapeType="1"/>
            </p:cNvSpPr>
            <p:nvPr/>
          </p:nvSpPr>
          <p:spPr bwMode="auto">
            <a:xfrm rot="5400000">
              <a:off x="3085664" y="5129791"/>
              <a:ext cx="383155" cy="830"/>
            </a:xfrm>
            <a:prstGeom prst="line">
              <a:avLst/>
            </a:prstGeom>
            <a:noFill/>
            <a:ln w="63500" cmpd="sng">
              <a:solidFill>
                <a:schemeClr val="tx1"/>
              </a:solidFill>
              <a:round/>
              <a:headEnd/>
              <a:tailEnd/>
            </a:ln>
          </p:spPr>
          <p:txBody>
            <a:bodyPr/>
            <a:lstStyle/>
            <a:p>
              <a:endParaRPr lang="ja-JP" altLang="en-US">
                <a:latin typeface="+mn-lt"/>
              </a:endParaRPr>
            </a:p>
          </p:txBody>
        </p:sp>
        <p:sp>
          <p:nvSpPr>
            <p:cNvPr id="99" name="ストライプ矢印 18"/>
            <p:cNvSpPr>
              <a:spLocks/>
            </p:cNvSpPr>
            <p:nvPr/>
          </p:nvSpPr>
          <p:spPr bwMode="auto">
            <a:xfrm>
              <a:off x="974925" y="3314240"/>
              <a:ext cx="1717913" cy="288042"/>
            </a:xfrm>
            <a:custGeom>
              <a:avLst/>
              <a:gdLst>
                <a:gd name="G0" fmla="+- 18778 0 0"/>
                <a:gd name="G1" fmla="+- 5400 0 0"/>
                <a:gd name="G2" fmla="+- 21600 0 5400"/>
                <a:gd name="G3" fmla="+- 10800 0 5400"/>
                <a:gd name="G4" fmla="+- 21600 0 18778"/>
                <a:gd name="G5" fmla="*/ G4 G3 10800"/>
                <a:gd name="G6" fmla="+- 21600 0 G5"/>
                <a:gd name="T0" fmla="*/ 18778 w 21600"/>
                <a:gd name="T1" fmla="*/ 0 h 21600"/>
                <a:gd name="T2" fmla="*/ 0 w 21600"/>
                <a:gd name="T3" fmla="*/ 10800 h 21600"/>
                <a:gd name="T4" fmla="*/ 1877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778" y="0"/>
                  </a:moveTo>
                  <a:lnTo>
                    <a:pt x="18778" y="5400"/>
                  </a:lnTo>
                  <a:lnTo>
                    <a:pt x="3375" y="5400"/>
                  </a:lnTo>
                  <a:lnTo>
                    <a:pt x="3375" y="16200"/>
                  </a:lnTo>
                  <a:lnTo>
                    <a:pt x="18778" y="16200"/>
                  </a:lnTo>
                  <a:lnTo>
                    <a:pt x="18778"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cap="flat" cmpd="sng">
              <a:solidFill>
                <a:schemeClr val="tx1"/>
              </a:solidFill>
              <a:miter lim="800000"/>
              <a:headEnd/>
              <a:tailEnd/>
            </a:ln>
          </p:spPr>
          <p:txBody>
            <a:bodyPr/>
            <a:lstStyle/>
            <a:p>
              <a:pPr marL="742950" indent="-285750"/>
              <a:endParaRPr lang="ja-JP" altLang="ja-JP">
                <a:effectLst/>
                <a:latin typeface="+mn-lt"/>
                <a:sym typeface="ＭＳ Ｐゴシック" pitchFamily="50" charset="-128"/>
              </a:endParaRPr>
            </a:p>
          </p:txBody>
        </p:sp>
        <p:sp>
          <p:nvSpPr>
            <p:cNvPr id="100" name="テキスト ボックス 111"/>
            <p:cNvSpPr>
              <a:spLocks noChangeArrowheads="1"/>
            </p:cNvSpPr>
            <p:nvPr/>
          </p:nvSpPr>
          <p:spPr bwMode="auto">
            <a:xfrm>
              <a:off x="1362125" y="2974960"/>
              <a:ext cx="970548" cy="369332"/>
            </a:xfrm>
            <a:prstGeom prst="rect">
              <a:avLst/>
            </a:prstGeom>
            <a:noFill/>
            <a:ln w="9525">
              <a:noFill/>
              <a:miter lim="800000"/>
              <a:headEnd/>
              <a:tailEnd/>
            </a:ln>
          </p:spPr>
          <p:txBody>
            <a:bodyPr>
              <a:spAutoFit/>
            </a:bodyPr>
            <a:lstStyle/>
            <a:p>
              <a:r>
                <a:rPr lang="ja-JP" altLang="en-US" dirty="0">
                  <a:effectLst/>
                  <a:latin typeface="+mn-lt"/>
                </a:rPr>
                <a:t>パケット</a:t>
              </a:r>
            </a:p>
          </p:txBody>
        </p:sp>
        <p:sp>
          <p:nvSpPr>
            <p:cNvPr id="101" name="直線矢印コネクタ 113"/>
            <p:cNvSpPr>
              <a:spLocks noChangeShapeType="1"/>
            </p:cNvSpPr>
            <p:nvPr/>
          </p:nvSpPr>
          <p:spPr bwMode="auto">
            <a:xfrm flipV="1">
              <a:off x="2388233" y="3921374"/>
              <a:ext cx="816812" cy="71157"/>
            </a:xfrm>
            <a:prstGeom prst="straightConnector1">
              <a:avLst/>
            </a:prstGeom>
            <a:noFill/>
            <a:ln w="31750" cmpd="sng">
              <a:solidFill>
                <a:srgbClr val="FF3300"/>
              </a:solidFill>
              <a:round/>
              <a:headEnd/>
              <a:tailEnd type="arrow" w="med" len="med"/>
            </a:ln>
          </p:spPr>
          <p:txBody>
            <a:bodyPr/>
            <a:lstStyle/>
            <a:p>
              <a:endParaRPr lang="ja-JP" altLang="en-US">
                <a:latin typeface="+mn-lt"/>
              </a:endParaRPr>
            </a:p>
          </p:txBody>
        </p:sp>
        <p:cxnSp>
          <p:nvCxnSpPr>
            <p:cNvPr id="102" name="直線コネクタ 101"/>
            <p:cNvCxnSpPr>
              <a:stCxn id="90" idx="2"/>
              <a:endCxn id="91" idx="1"/>
            </p:cNvCxnSpPr>
            <p:nvPr/>
          </p:nvCxnSpPr>
          <p:spPr>
            <a:xfrm>
              <a:off x="2133392" y="4207737"/>
              <a:ext cx="26735" cy="219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88" idx="2"/>
              <a:endCxn id="89" idx="1"/>
            </p:cNvCxnSpPr>
            <p:nvPr/>
          </p:nvCxnSpPr>
          <p:spPr>
            <a:xfrm>
              <a:off x="1461508" y="4207738"/>
              <a:ext cx="30832" cy="219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直線矢印コネクタ 113"/>
            <p:cNvSpPr>
              <a:spLocks noChangeShapeType="1"/>
            </p:cNvSpPr>
            <p:nvPr/>
          </p:nvSpPr>
          <p:spPr bwMode="auto">
            <a:xfrm>
              <a:off x="1736566" y="4008199"/>
              <a:ext cx="1539431" cy="595167"/>
            </a:xfrm>
            <a:prstGeom prst="straightConnector1">
              <a:avLst/>
            </a:prstGeom>
            <a:noFill/>
            <a:ln w="31750" cmpd="sng">
              <a:solidFill>
                <a:schemeClr val="accent1"/>
              </a:solidFill>
              <a:round/>
              <a:headEnd/>
              <a:tailEnd type="arrow" w="med" len="med"/>
            </a:ln>
          </p:spPr>
          <p:txBody>
            <a:bodyPr/>
            <a:lstStyle/>
            <a:p>
              <a:endParaRPr lang="ja-JP" altLang="en-US">
                <a:latin typeface="+mn-lt"/>
              </a:endParaRPr>
            </a:p>
          </p:txBody>
        </p:sp>
        <p:sp>
          <p:nvSpPr>
            <p:cNvPr id="105" name="正方形/長方形 104"/>
            <p:cNvSpPr/>
            <p:nvPr/>
          </p:nvSpPr>
          <p:spPr>
            <a:xfrm>
              <a:off x="1241385" y="4977526"/>
              <a:ext cx="1236236" cy="369332"/>
            </a:xfrm>
            <a:prstGeom prst="rect">
              <a:avLst/>
            </a:prstGeom>
          </p:spPr>
          <p:txBody>
            <a:bodyPr wrap="none">
              <a:spAutoFit/>
            </a:bodyPr>
            <a:lstStyle/>
            <a:p>
              <a:r>
                <a:rPr lang="ja-JP" altLang="en-US" dirty="0">
                  <a:effectLst/>
                  <a:latin typeface="+mn-lt"/>
                  <a:ea typeface="+mn-ea"/>
                </a:rPr>
                <a:t>ポート</a:t>
              </a:r>
              <a:r>
                <a:rPr lang="ja-JP" altLang="en-US" dirty="0">
                  <a:effectLst/>
                  <a:latin typeface="+mn-lt"/>
                  <a:ea typeface="HGSｺﾞｼｯｸM" panose="020B0600000000000000" pitchFamily="50" charset="-128"/>
                </a:rPr>
                <a:t>番号</a:t>
              </a:r>
              <a:endParaRPr lang="ja-JP" altLang="en-US" dirty="0">
                <a:latin typeface="+mn-lt"/>
              </a:endParaRPr>
            </a:p>
          </p:txBody>
        </p:sp>
      </p:grpSp>
      <p:sp>
        <p:nvSpPr>
          <p:cNvPr id="4" name="日付プレースホルダー 3"/>
          <p:cNvSpPr>
            <a:spLocks noGrp="1"/>
          </p:cNvSpPr>
          <p:nvPr>
            <p:ph type="dt" sz="half" idx="2"/>
          </p:nvPr>
        </p:nvSpPr>
        <p:spPr/>
        <p:txBody>
          <a:bodyPr/>
          <a:lstStyle/>
          <a:p>
            <a:fld id="{D06590D6-2AC0-4AE6-B999-BA7EEDE28518}"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15</a:t>
            </a:fld>
            <a:endParaRPr lang="ja-JP" altLang="en-US" dirty="0"/>
          </a:p>
        </p:txBody>
      </p:sp>
      <p:pic>
        <p:nvPicPr>
          <p:cNvPr id="32" name="図 31">
            <a:extLst>
              <a:ext uri="{FF2B5EF4-FFF2-40B4-BE49-F238E27FC236}">
                <a16:creationId xmlns:a16="http://schemas.microsoft.com/office/drawing/2014/main" id="{E1F38CF6-9A6F-544E-A762-DB64FA002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29031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ネットワーク通信のために</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通信を行うための規約</a:t>
            </a:r>
            <a:r>
              <a:rPr lang="en-US" altLang="ja-JP" sz="2800" dirty="0"/>
              <a:t>(</a:t>
            </a:r>
            <a:r>
              <a:rPr lang="ja-JP" altLang="en-US" sz="2800" dirty="0"/>
              <a:t>プロトコル</a:t>
            </a:r>
            <a:r>
              <a:rPr lang="en-US" altLang="ja-JP" sz="2800" dirty="0"/>
              <a:t>)</a:t>
            </a:r>
            <a:r>
              <a:rPr lang="ja-JP" altLang="en-US" sz="2800" dirty="0"/>
              <a:t>が必要</a:t>
            </a:r>
            <a:endParaRPr kumimoji="1" lang="en-US" altLang="ja-JP" sz="2800" dirty="0">
              <a:solidFill>
                <a:srgbClr val="FF0000"/>
              </a:solidFill>
            </a:endParaRPr>
          </a:p>
          <a:p>
            <a:pPr lvl="1"/>
            <a:endParaRPr lang="en-US" altLang="ja-JP" dirty="0"/>
          </a:p>
          <a:p>
            <a:pPr lvl="1"/>
            <a:endParaRPr lang="en-US" altLang="ja-JP" dirty="0"/>
          </a:p>
          <a:p>
            <a:pPr lvl="1"/>
            <a:endParaRPr lang="en-US" altLang="ja-JP" dirty="0"/>
          </a:p>
          <a:p>
            <a:pPr lvl="1"/>
            <a:endParaRPr lang="en-US" altLang="ja-JP" dirty="0"/>
          </a:p>
          <a:p>
            <a:pPr lvl="1"/>
            <a:r>
              <a:rPr lang="ja-JP" altLang="en-US" sz="2400" dirty="0"/>
              <a:t>同じプロトコルを使用しているならば，異なる</a:t>
            </a:r>
            <a:r>
              <a:rPr lang="en-US" altLang="ja-JP" sz="2400" dirty="0"/>
              <a:t>OS</a:t>
            </a:r>
            <a:r>
              <a:rPr lang="ja-JP" altLang="en-US" sz="2400" dirty="0"/>
              <a:t> 同士でも通信可能</a:t>
            </a:r>
            <a:endParaRPr lang="en-US" altLang="ja-JP" sz="2400" dirty="0"/>
          </a:p>
          <a:p>
            <a:r>
              <a:rPr lang="ja-JP" altLang="en-US" sz="2800" dirty="0"/>
              <a:t>インターネットの通信規約 </a:t>
            </a:r>
            <a:r>
              <a:rPr lang="en-US" altLang="ja-JP" sz="2800" dirty="0"/>
              <a:t>=</a:t>
            </a:r>
            <a:r>
              <a:rPr lang="ja-JP" altLang="en-US" sz="2800" dirty="0"/>
              <a:t> </a:t>
            </a:r>
            <a:r>
              <a:rPr lang="en-US" altLang="ja-JP" sz="2800" dirty="0">
                <a:solidFill>
                  <a:srgbClr val="FF0000"/>
                </a:solidFill>
              </a:rPr>
              <a:t>TCP/IP</a:t>
            </a:r>
          </a:p>
        </p:txBody>
      </p:sp>
      <p:sp>
        <p:nvSpPr>
          <p:cNvPr id="4" name="テキスト ボックス 3"/>
          <p:cNvSpPr txBox="1"/>
          <p:nvPr/>
        </p:nvSpPr>
        <p:spPr>
          <a:xfrm>
            <a:off x="1151620" y="1800476"/>
            <a:ext cx="6840760" cy="1938992"/>
          </a:xfrm>
          <a:prstGeom prst="rect">
            <a:avLst/>
          </a:prstGeom>
          <a:solidFill>
            <a:srgbClr val="FFFF00"/>
          </a:solidFill>
        </p:spPr>
        <p:txBody>
          <a:bodyPr wrap="square" rtlCol="0">
            <a:spAutoFit/>
          </a:bodyPr>
          <a:lstStyle/>
          <a:p>
            <a:r>
              <a:rPr kumimoji="1" lang="ja-JP" altLang="en-US" sz="2400" b="1" dirty="0">
                <a:effectLst/>
                <a:latin typeface="HG丸ｺﾞｼｯｸM-PRO" panose="020F0600000000000000" pitchFamily="50" charset="-128"/>
                <a:ea typeface="HG丸ｺﾞｼｯｸM-PRO" panose="020F0600000000000000" pitchFamily="50" charset="-128"/>
              </a:rPr>
              <a:t>例：電話で誰かと通話するためのプロトコル</a:t>
            </a:r>
            <a:endParaRPr kumimoji="1" lang="en-US" altLang="ja-JP" sz="2400" b="1" dirty="0">
              <a:effectLst/>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400" b="1" dirty="0">
                <a:effectLst/>
                <a:latin typeface="HG丸ｺﾞｼｯｸM-PRO" panose="020F0600000000000000" pitchFamily="50" charset="-128"/>
                <a:ea typeface="HG丸ｺﾞｼｯｸM-PRO" panose="020F0600000000000000" pitchFamily="50" charset="-128"/>
              </a:rPr>
              <a:t>電話番号を打ち込む</a:t>
            </a:r>
            <a:endParaRPr kumimoji="1" lang="en-US" altLang="ja-JP" sz="2400" b="1" dirty="0">
              <a:effectLst/>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400" b="1" dirty="0">
                <a:effectLst/>
                <a:latin typeface="HG丸ｺﾞｼｯｸM-PRO" panose="020F0600000000000000" pitchFamily="50" charset="-128"/>
                <a:ea typeface="HG丸ｺﾞｼｯｸM-PRO" panose="020F0600000000000000" pitchFamily="50" charset="-128"/>
              </a:rPr>
              <a:t>相手が出る</a:t>
            </a:r>
            <a:endParaRPr kumimoji="1" lang="en-US" altLang="ja-JP" sz="2400" b="1" dirty="0">
              <a:effectLst/>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lang="ja-JP" altLang="en-US" sz="2400" b="1" dirty="0">
                <a:latin typeface="HG丸ｺﾞｼｯｸM-PRO" panose="020F0600000000000000" pitchFamily="50" charset="-128"/>
                <a:ea typeface="HG丸ｺﾞｼｯｸM-PRO" panose="020F0600000000000000" pitchFamily="50" charset="-128"/>
              </a:rPr>
              <a:t>「もしもし、○○です・・・」</a:t>
            </a:r>
            <a:endParaRPr lang="en-US" altLang="ja-JP" sz="2400" b="1" dirty="0">
              <a:latin typeface="HG丸ｺﾞｼｯｸM-PRO" panose="020F0600000000000000" pitchFamily="50" charset="-128"/>
              <a:ea typeface="HG丸ｺﾞｼｯｸM-PRO" panose="020F0600000000000000" pitchFamily="50" charset="-128"/>
            </a:endParaRPr>
          </a:p>
          <a:p>
            <a:pPr marL="342900" indent="-342900">
              <a:buFont typeface="Arial" panose="020B0604020202020204" pitchFamily="34" charset="0"/>
              <a:buChar char="•"/>
            </a:pPr>
            <a:r>
              <a:rPr kumimoji="1" lang="ja-JP" altLang="en-US" sz="2400" b="1" dirty="0">
                <a:effectLst/>
                <a:latin typeface="HG丸ｺﾞｼｯｸM-PRO" panose="020F0600000000000000" pitchFamily="50" charset="-128"/>
                <a:ea typeface="HG丸ｺﾞｼｯｸM-PRO" panose="020F0600000000000000" pitchFamily="50" charset="-128"/>
              </a:rPr>
              <a:t>電話を切る</a:t>
            </a:r>
            <a:endParaRPr kumimoji="1" lang="en-US" altLang="ja-JP" sz="2400" b="1" dirty="0">
              <a:effectLst/>
              <a:latin typeface="HG丸ｺﾞｼｯｸM-PRO" panose="020F0600000000000000" pitchFamily="50" charset="-128"/>
              <a:ea typeface="HG丸ｺﾞｼｯｸM-PRO" panose="020F0600000000000000" pitchFamily="50" charset="-128"/>
            </a:endParaRPr>
          </a:p>
        </p:txBody>
      </p:sp>
      <p:sp>
        <p:nvSpPr>
          <p:cNvPr id="5" name="日付プレースホルダー 4"/>
          <p:cNvSpPr>
            <a:spLocks noGrp="1"/>
          </p:cNvSpPr>
          <p:nvPr>
            <p:ph type="dt" sz="half" idx="2"/>
          </p:nvPr>
        </p:nvSpPr>
        <p:spPr/>
        <p:txBody>
          <a:bodyPr/>
          <a:lstStyle/>
          <a:p>
            <a:fld id="{9120BF12-F0CF-4AF3-BBF7-92DD2F86FFDE}" type="datetime1">
              <a:rPr lang="ja-JP" altLang="en-US" smtClean="0"/>
              <a:t>2018/5/11</a:t>
            </a:fld>
            <a:endParaRPr lang="ja-JP" altLang="en-US" dirty="0"/>
          </a:p>
        </p:txBody>
      </p:sp>
      <p:sp>
        <p:nvSpPr>
          <p:cNvPr id="6" name="フッター プレースホルダー 5"/>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7" name="スライド番号プレースホルダー 6"/>
          <p:cNvSpPr>
            <a:spLocks noGrp="1"/>
          </p:cNvSpPr>
          <p:nvPr>
            <p:ph type="sldNum" sz="quarter" idx="4"/>
          </p:nvPr>
        </p:nvSpPr>
        <p:spPr/>
        <p:txBody>
          <a:bodyPr/>
          <a:lstStyle/>
          <a:p>
            <a:fld id="{9C198666-FFFC-4261-8E79-AD3BCCEDF34D}" type="slidenum">
              <a:rPr lang="ja-JP" altLang="en-US" smtClean="0"/>
              <a:pPr/>
              <a:t>16</a:t>
            </a:fld>
            <a:endParaRPr lang="ja-JP" altLang="en-US" dirty="0"/>
          </a:p>
        </p:txBody>
      </p:sp>
      <p:pic>
        <p:nvPicPr>
          <p:cNvPr id="8" name="図 7">
            <a:extLst>
              <a:ext uri="{FF2B5EF4-FFF2-40B4-BE49-F238E27FC236}">
                <a16:creationId xmlns:a16="http://schemas.microsoft.com/office/drawing/2014/main" id="{DAB097D6-E934-364F-A632-4AA3629BE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84035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TCP/IP</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コンピュータネットワークの標準プロトコル群</a:t>
            </a:r>
            <a:endParaRPr lang="en-US" altLang="ja-JP" sz="2800" dirty="0"/>
          </a:p>
          <a:p>
            <a:r>
              <a:rPr lang="ja-JP" altLang="en-US" sz="2800" dirty="0"/>
              <a:t>通信の手順を複数の層に分割</a:t>
            </a:r>
            <a:endParaRPr lang="en-US" altLang="ja-JP" sz="2800" dirty="0"/>
          </a:p>
          <a:p>
            <a:pPr lvl="1"/>
            <a:r>
              <a:rPr lang="ja-JP" altLang="en-US" sz="2400" dirty="0"/>
              <a:t>アプリケーションや階層により用いられるプロトコルが異なる</a:t>
            </a:r>
          </a:p>
          <a:p>
            <a:endParaRPr kumimoji="1" lang="ja-JP" altLang="en-US" dirty="0"/>
          </a:p>
        </p:txBody>
      </p:sp>
      <p:graphicFrame>
        <p:nvGraphicFramePr>
          <p:cNvPr id="4" name="Group 4"/>
          <p:cNvGraphicFramePr>
            <a:graphicFrameLocks noGrp="1"/>
          </p:cNvGraphicFramePr>
          <p:nvPr>
            <p:extLst>
              <p:ext uri="{D42A27DB-BD31-4B8C-83A1-F6EECF244321}">
                <p14:modId xmlns:p14="http://schemas.microsoft.com/office/powerpoint/2010/main" val="3396144333"/>
              </p:ext>
            </p:extLst>
          </p:nvPr>
        </p:nvGraphicFramePr>
        <p:xfrm>
          <a:off x="978891" y="3157574"/>
          <a:ext cx="8040306" cy="2388940"/>
        </p:xfrm>
        <a:graphic>
          <a:graphicData uri="http://schemas.openxmlformats.org/drawingml/2006/table">
            <a:tbl>
              <a:tblPr/>
              <a:tblGrid>
                <a:gridCol w="3513455">
                  <a:extLst>
                    <a:ext uri="{9D8B030D-6E8A-4147-A177-3AD203B41FA5}">
                      <a16:colId xmlns:a16="http://schemas.microsoft.com/office/drawing/2014/main" val="20000"/>
                    </a:ext>
                  </a:extLst>
                </a:gridCol>
                <a:gridCol w="4526851">
                  <a:extLst>
                    <a:ext uri="{9D8B030D-6E8A-4147-A177-3AD203B41FA5}">
                      <a16:colId xmlns:a16="http://schemas.microsoft.com/office/drawing/2014/main" val="20001"/>
                    </a:ext>
                  </a:extLst>
                </a:gridCol>
              </a:tblGrid>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階層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5715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代表的なプロトコル</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extLst>
                  <a:ext uri="{0D108BD9-81ED-4DB2-BD59-A6C34878D82A}">
                    <a16:rowId xmlns:a16="http://schemas.microsoft.com/office/drawing/2014/main" val="10000"/>
                  </a:ext>
                </a:extLst>
              </a:tr>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rgbClr val="FF0000"/>
                          </a:solidFill>
                          <a:effectLst/>
                          <a:latin typeface="ＭＳ Ｐゴシック" panose="020B0600070205080204" pitchFamily="50" charset="-128"/>
                          <a:ea typeface="ＭＳ Ｐゴシック" pitchFamily="50" charset="-128"/>
                          <a:sym typeface="Arial" pitchFamily="34" charset="0"/>
                        </a:rPr>
                        <a:t>アプリケーション層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SMTP (</a:t>
                      </a:r>
                      <a:r>
                        <a:rPr kumimoji="0"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メール送信</a:t>
                      </a: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a:t>
                      </a:r>
                      <a:r>
                        <a:rPr kumimoji="0"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 </a:t>
                      </a: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HTTP (Web </a:t>
                      </a:r>
                      <a:r>
                        <a:rPr kumimoji="0"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閲覧</a:t>
                      </a: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extLst>
                  <a:ext uri="{0D108BD9-81ED-4DB2-BD59-A6C34878D82A}">
                    <a16:rowId xmlns:a16="http://schemas.microsoft.com/office/drawing/2014/main" val="10001"/>
                  </a:ext>
                </a:extLst>
              </a:tr>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rgbClr val="FF0000"/>
                          </a:solidFill>
                          <a:effectLst/>
                          <a:latin typeface="ＭＳ Ｐゴシック" panose="020B0600070205080204" pitchFamily="50" charset="-128"/>
                          <a:ea typeface="ＭＳ Ｐゴシック" pitchFamily="50" charset="-128"/>
                          <a:sym typeface="Arial" pitchFamily="34" charset="0"/>
                        </a:rPr>
                        <a:t>トランスポート層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TCP, UDP</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extLst>
                  <a:ext uri="{0D108BD9-81ED-4DB2-BD59-A6C34878D82A}">
                    <a16:rowId xmlns:a16="http://schemas.microsoft.com/office/drawing/2014/main" val="10002"/>
                  </a:ext>
                </a:extLst>
              </a:tr>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rgbClr val="FF0000"/>
                          </a:solidFill>
                          <a:effectLst/>
                          <a:latin typeface="ＭＳ Ｐゴシック" panose="020B0600070205080204" pitchFamily="50" charset="-128"/>
                          <a:ea typeface="ＭＳ Ｐゴシック" pitchFamily="50" charset="-128"/>
                          <a:sym typeface="Arial" pitchFamily="34" charset="0"/>
                        </a:rPr>
                        <a:t>インターネット層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IP</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extLst>
                  <a:ext uri="{0D108BD9-81ED-4DB2-BD59-A6C34878D82A}">
                    <a16:rowId xmlns:a16="http://schemas.microsoft.com/office/drawing/2014/main" val="10003"/>
                  </a:ext>
                </a:extLst>
              </a:tr>
              <a:tr h="477788">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a:ln>
                            <a:noFill/>
                          </a:ln>
                          <a:solidFill>
                            <a:srgbClr val="FF0000"/>
                          </a:solidFill>
                          <a:effectLst/>
                          <a:latin typeface="ＭＳ Ｐゴシック" panose="020B0600070205080204" pitchFamily="50" charset="-128"/>
                          <a:ea typeface="ＭＳ Ｐゴシック" pitchFamily="50" charset="-128"/>
                          <a:sym typeface="Arial" pitchFamily="34" charset="0"/>
                        </a:rPr>
                        <a:t>ネットワークインターフェース層</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a:ln>
                            <a:noFill/>
                          </a:ln>
                          <a:solidFill>
                            <a:schemeClr val="tx1"/>
                          </a:solidFill>
                          <a:effectLst/>
                          <a:latin typeface="ＭＳ Ｐゴシック" panose="020B0600070205080204" pitchFamily="50" charset="-128"/>
                          <a:ea typeface="ＭＳ Ｐゴシック" pitchFamily="50" charset="-128"/>
                          <a:sym typeface="Arial" pitchFamily="34" charset="0"/>
                        </a:rPr>
                        <a:t>Ethernet</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rgbClr val="4F81BD">
                        <a:alpha val="50000"/>
                      </a:srgbClr>
                    </a:solidFill>
                  </a:tcPr>
                </a:tc>
                <a:extLst>
                  <a:ext uri="{0D108BD9-81ED-4DB2-BD59-A6C34878D82A}">
                    <a16:rowId xmlns:a16="http://schemas.microsoft.com/office/drawing/2014/main" val="10004"/>
                  </a:ext>
                </a:extLst>
              </a:tr>
            </a:tbl>
          </a:graphicData>
        </a:graphic>
      </p:graphicFrame>
      <p:grpSp>
        <p:nvGrpSpPr>
          <p:cNvPr id="5" name="Group 24"/>
          <p:cNvGrpSpPr>
            <a:grpSpLocks/>
          </p:cNvGrpSpPr>
          <p:nvPr/>
        </p:nvGrpSpPr>
        <p:grpSpPr bwMode="auto">
          <a:xfrm>
            <a:off x="-28044" y="3094993"/>
            <a:ext cx="1087438" cy="2451521"/>
            <a:chOff x="0" y="0"/>
            <a:chExt cx="1087090" cy="2451100"/>
          </a:xfrm>
        </p:grpSpPr>
        <p:sp>
          <p:nvSpPr>
            <p:cNvPr id="6" name="AutoShape 1048"/>
            <p:cNvSpPr>
              <a:spLocks noChangeArrowheads="1"/>
            </p:cNvSpPr>
            <p:nvPr/>
          </p:nvSpPr>
          <p:spPr bwMode="auto">
            <a:xfrm rot="10800000" flipV="1">
              <a:off x="567606" y="161925"/>
              <a:ext cx="407987" cy="2289175"/>
            </a:xfrm>
            <a:prstGeom prst="upArrow">
              <a:avLst>
                <a:gd name="adj1" fmla="val 50000"/>
                <a:gd name="adj2" fmla="val 140273"/>
              </a:avLst>
            </a:prstGeom>
            <a:solidFill>
              <a:srgbClr val="00B0F0"/>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sp>
          <p:nvSpPr>
            <p:cNvPr id="7" name="AutoShape 1048"/>
            <p:cNvSpPr>
              <a:spLocks noChangeArrowheads="1"/>
            </p:cNvSpPr>
            <p:nvPr/>
          </p:nvSpPr>
          <p:spPr bwMode="auto">
            <a:xfrm flipV="1">
              <a:off x="111497" y="142875"/>
              <a:ext cx="407987" cy="2289175"/>
            </a:xfrm>
            <a:prstGeom prst="upArrow">
              <a:avLst>
                <a:gd name="adj1" fmla="val 50000"/>
                <a:gd name="adj2" fmla="val 140273"/>
              </a:avLst>
            </a:prstGeom>
            <a:solidFill>
              <a:srgbClr val="FFC000"/>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sp>
          <p:nvSpPr>
            <p:cNvPr id="8" name="Text Box 1049"/>
            <p:cNvSpPr>
              <a:spLocks noChangeArrowheads="1"/>
            </p:cNvSpPr>
            <p:nvPr/>
          </p:nvSpPr>
          <p:spPr bwMode="auto">
            <a:xfrm>
              <a:off x="39489" y="0"/>
              <a:ext cx="996950" cy="579438"/>
            </a:xfrm>
            <a:prstGeom prst="rect">
              <a:avLst/>
            </a:prstGeom>
            <a:noFill/>
            <a:ln w="9525">
              <a:noFill/>
              <a:miter lim="800000"/>
              <a:headEnd/>
              <a:tailEnd/>
            </a:ln>
          </p:spPr>
          <p:txBody>
            <a:bodyPr wrap="none">
              <a:spAutoFit/>
            </a:bodyPr>
            <a:lstStyle/>
            <a:p>
              <a:r>
                <a:rPr lang="ja-JP" altLang="en-US" sz="3200" dirty="0">
                  <a:solidFill>
                    <a:srgbClr val="0033CC"/>
                  </a:solidFill>
                  <a:effectLst/>
                  <a:latin typeface="Lucida Bright" pitchFamily="2" charset="0"/>
                  <a:ea typeface="Osaka-UI" pitchFamily="2" charset="-128"/>
                  <a:sym typeface="Lucida Bright" pitchFamily="2" charset="0"/>
                </a:rPr>
                <a:t>上位</a:t>
              </a:r>
              <a:endParaRPr lang="ja-JP" altLang="en-US" dirty="0">
                <a:effectLst/>
                <a:ea typeface="ＭＳ Ｐゴシック" panose="020B0600070205080204" pitchFamily="50" charset="-128"/>
              </a:endParaRPr>
            </a:p>
          </p:txBody>
        </p:sp>
        <p:sp>
          <p:nvSpPr>
            <p:cNvPr id="9" name="Text Box 1050"/>
            <p:cNvSpPr>
              <a:spLocks noChangeArrowheads="1"/>
            </p:cNvSpPr>
            <p:nvPr/>
          </p:nvSpPr>
          <p:spPr bwMode="auto">
            <a:xfrm>
              <a:off x="39489" y="1871663"/>
              <a:ext cx="996950" cy="579437"/>
            </a:xfrm>
            <a:prstGeom prst="rect">
              <a:avLst/>
            </a:prstGeom>
            <a:noFill/>
            <a:ln w="9525">
              <a:noFill/>
              <a:miter lim="800000"/>
              <a:headEnd/>
              <a:tailEnd/>
            </a:ln>
          </p:spPr>
          <p:txBody>
            <a:bodyPr wrap="none">
              <a:spAutoFit/>
            </a:bodyPr>
            <a:lstStyle/>
            <a:p>
              <a:r>
                <a:rPr lang="ja-JP" altLang="en-US" sz="3200" dirty="0">
                  <a:solidFill>
                    <a:srgbClr val="0033CC"/>
                  </a:solidFill>
                  <a:effectLst/>
                  <a:latin typeface="Lucida Bright" pitchFamily="2" charset="0"/>
                  <a:ea typeface="Osaka-UI" pitchFamily="2" charset="-128"/>
                  <a:sym typeface="Lucida Bright" pitchFamily="2" charset="0"/>
                </a:rPr>
                <a:t>下位</a:t>
              </a:r>
              <a:endParaRPr lang="ja-JP" altLang="en-US" dirty="0">
                <a:effectLst/>
                <a:ea typeface="ＭＳ Ｐゴシック" panose="020B0600070205080204" pitchFamily="50" charset="-128"/>
              </a:endParaRPr>
            </a:p>
          </p:txBody>
        </p:sp>
        <p:sp>
          <p:nvSpPr>
            <p:cNvPr id="10" name="テキスト ボックス 15"/>
            <p:cNvSpPr>
              <a:spLocks noChangeArrowheads="1"/>
            </p:cNvSpPr>
            <p:nvPr/>
          </p:nvSpPr>
          <p:spPr bwMode="auto">
            <a:xfrm>
              <a:off x="0" y="866924"/>
              <a:ext cx="615553" cy="953943"/>
            </a:xfrm>
            <a:prstGeom prst="rect">
              <a:avLst/>
            </a:prstGeom>
            <a:noFill/>
            <a:ln w="9525">
              <a:noFill/>
              <a:miter lim="800000"/>
              <a:headEnd/>
              <a:tailEnd/>
            </a:ln>
          </p:spPr>
          <p:txBody>
            <a:bodyPr>
              <a:spAutoFit/>
            </a:bodyPr>
            <a:lstStyle/>
            <a:p>
              <a:r>
                <a:rPr lang="ja-JP" altLang="en-US" sz="2800" dirty="0">
                  <a:effectLst/>
                  <a:ea typeface="ＭＳ Ｐゴシック" panose="020B0600070205080204" pitchFamily="50" charset="-128"/>
                  <a:sym typeface="ＭＳ Ｐゴシック" pitchFamily="50" charset="-128"/>
                </a:rPr>
                <a:t>送信</a:t>
              </a:r>
              <a:endParaRPr lang="ja-JP" altLang="en-US" dirty="0">
                <a:effectLst/>
                <a:ea typeface="ＭＳ Ｐゴシック" panose="020B0600070205080204" pitchFamily="50" charset="-128"/>
              </a:endParaRPr>
            </a:p>
          </p:txBody>
        </p:sp>
        <p:sp>
          <p:nvSpPr>
            <p:cNvPr id="11" name="テキスト ボックス 16"/>
            <p:cNvSpPr>
              <a:spLocks noChangeArrowheads="1"/>
            </p:cNvSpPr>
            <p:nvPr/>
          </p:nvSpPr>
          <p:spPr bwMode="auto">
            <a:xfrm>
              <a:off x="471537" y="866924"/>
              <a:ext cx="615553" cy="953943"/>
            </a:xfrm>
            <a:prstGeom prst="rect">
              <a:avLst/>
            </a:prstGeom>
            <a:noFill/>
            <a:ln w="9525">
              <a:noFill/>
              <a:miter lim="800000"/>
              <a:headEnd/>
              <a:tailEnd/>
            </a:ln>
          </p:spPr>
          <p:txBody>
            <a:bodyPr>
              <a:spAutoFit/>
            </a:bodyPr>
            <a:lstStyle/>
            <a:p>
              <a:r>
                <a:rPr lang="ja-JP" altLang="en-US" sz="2800" dirty="0">
                  <a:effectLst/>
                  <a:ea typeface="ＭＳ Ｐゴシック" panose="020B0600070205080204" pitchFamily="50" charset="-128"/>
                  <a:sym typeface="ＭＳ Ｐゴシック" pitchFamily="50" charset="-128"/>
                </a:rPr>
                <a:t>受信</a:t>
              </a:r>
              <a:endParaRPr lang="ja-JP" altLang="en-US" dirty="0">
                <a:effectLst/>
                <a:ea typeface="ＭＳ Ｐゴシック" panose="020B0600070205080204" pitchFamily="50" charset="-128"/>
              </a:endParaRPr>
            </a:p>
          </p:txBody>
        </p:sp>
      </p:grpSp>
      <p:sp>
        <p:nvSpPr>
          <p:cNvPr id="12" name="日付プレースホルダー 11"/>
          <p:cNvSpPr>
            <a:spLocks noGrp="1"/>
          </p:cNvSpPr>
          <p:nvPr>
            <p:ph type="dt" sz="half" idx="2"/>
          </p:nvPr>
        </p:nvSpPr>
        <p:spPr/>
        <p:txBody>
          <a:bodyPr/>
          <a:lstStyle/>
          <a:p>
            <a:fld id="{4AFE1A0B-AF13-4830-A712-88FF9F3DDD9E}" type="datetime1">
              <a:rPr lang="ja-JP" altLang="en-US" smtClean="0"/>
              <a:t>2018/5/11</a:t>
            </a:fld>
            <a:endParaRPr lang="ja-JP" altLang="en-US" dirty="0"/>
          </a:p>
        </p:txBody>
      </p:sp>
      <p:sp>
        <p:nvSpPr>
          <p:cNvPr id="13" name="フッター プレースホルダー 1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14" name="スライド番号プレースホルダー 13"/>
          <p:cNvSpPr>
            <a:spLocks noGrp="1"/>
          </p:cNvSpPr>
          <p:nvPr>
            <p:ph type="sldNum" sz="quarter" idx="4"/>
          </p:nvPr>
        </p:nvSpPr>
        <p:spPr/>
        <p:txBody>
          <a:bodyPr/>
          <a:lstStyle/>
          <a:p>
            <a:fld id="{9C198666-FFFC-4261-8E79-AD3BCCEDF34D}" type="slidenum">
              <a:rPr lang="ja-JP" altLang="en-US" smtClean="0"/>
              <a:pPr/>
              <a:t>17</a:t>
            </a:fld>
            <a:endParaRPr lang="ja-JP" altLang="en-US" dirty="0"/>
          </a:p>
        </p:txBody>
      </p:sp>
      <p:pic>
        <p:nvPicPr>
          <p:cNvPr id="15" name="図 14">
            <a:extLst>
              <a:ext uri="{FF2B5EF4-FFF2-40B4-BE49-F238E27FC236}">
                <a16:creationId xmlns:a16="http://schemas.microsoft.com/office/drawing/2014/main" id="{FAAAE0FF-CB62-EF4A-966D-2A89655F6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7533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画像データを送る</a:t>
            </a:r>
          </a:p>
        </p:txBody>
      </p:sp>
      <p:sp>
        <p:nvSpPr>
          <p:cNvPr id="3" name="コンテンツ プレースホルダー 2"/>
          <p:cNvSpPr>
            <a:spLocks noGrp="1"/>
          </p:cNvSpPr>
          <p:nvPr>
            <p:ph idx="1"/>
          </p:nvPr>
        </p:nvSpPr>
        <p:spPr/>
        <p:txBody>
          <a:bodyPr/>
          <a:lstStyle/>
          <a:p>
            <a:r>
              <a:rPr kumimoji="1" lang="ja-JP" altLang="en-US" dirty="0"/>
              <a:t>アプリケーション層の仕事</a:t>
            </a:r>
            <a:endParaRPr kumimoji="1" lang="en-US" altLang="ja-JP" dirty="0"/>
          </a:p>
          <a:p>
            <a:pPr lvl="1"/>
            <a:r>
              <a:rPr lang="en-US" altLang="ja-JP" dirty="0"/>
              <a:t>TCP/IP</a:t>
            </a:r>
            <a:r>
              <a:rPr lang="ja-JP" altLang="en-US" dirty="0"/>
              <a:t> で扱える形式にデータを加工</a:t>
            </a:r>
            <a:endParaRPr kumimoji="1" lang="ja-JP" altLang="en-US" dirty="0"/>
          </a:p>
        </p:txBody>
      </p:sp>
      <p:sp>
        <p:nvSpPr>
          <p:cNvPr id="5" name="日付プレースホルダー 4"/>
          <p:cNvSpPr>
            <a:spLocks noGrp="1"/>
          </p:cNvSpPr>
          <p:nvPr>
            <p:ph type="dt" sz="half" idx="2"/>
          </p:nvPr>
        </p:nvSpPr>
        <p:spPr/>
        <p:txBody>
          <a:bodyPr/>
          <a:lstStyle/>
          <a:p>
            <a:fld id="{87EB6BC6-D4D3-419A-8EEC-81D584B1DA04}" type="datetime1">
              <a:rPr lang="ja-JP" altLang="en-US" smtClean="0"/>
              <a:t>2018/5/11</a:t>
            </a:fld>
            <a:endParaRPr lang="ja-JP" altLang="en-US" dirty="0"/>
          </a:p>
        </p:txBody>
      </p:sp>
      <p:sp>
        <p:nvSpPr>
          <p:cNvPr id="7" name="フッター プレースホルダー 6"/>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8" name="スライド番号プレースホルダー 7"/>
          <p:cNvSpPr>
            <a:spLocks noGrp="1"/>
          </p:cNvSpPr>
          <p:nvPr>
            <p:ph type="sldNum" sz="quarter" idx="4"/>
          </p:nvPr>
        </p:nvSpPr>
        <p:spPr/>
        <p:txBody>
          <a:bodyPr/>
          <a:lstStyle/>
          <a:p>
            <a:fld id="{9C198666-FFFC-4261-8E79-AD3BCCEDF34D}" type="slidenum">
              <a:rPr lang="ja-JP" altLang="en-US" smtClean="0"/>
              <a:pPr/>
              <a:t>18</a:t>
            </a:fld>
            <a:endParaRPr lang="ja-JP" altLang="en-US" dirty="0"/>
          </a:p>
        </p:txBody>
      </p:sp>
      <p:graphicFrame>
        <p:nvGraphicFramePr>
          <p:cNvPr id="9" name="Group 2"/>
          <p:cNvGraphicFramePr>
            <a:graphicFrameLocks noGrp="1"/>
          </p:cNvGraphicFramePr>
          <p:nvPr>
            <p:extLst>
              <p:ext uri="{D42A27DB-BD31-4B8C-83A1-F6EECF244321}">
                <p14:modId xmlns:p14="http://schemas.microsoft.com/office/powerpoint/2010/main" val="3930009944"/>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942478"/>
            <a:ext cx="4824536" cy="3214347"/>
          </a:xfrm>
          <a:prstGeom prst="rect">
            <a:avLst/>
          </a:prstGeom>
        </p:spPr>
      </p:pic>
      <p:sp>
        <p:nvSpPr>
          <p:cNvPr id="4" name="テキスト ボックス 3"/>
          <p:cNvSpPr txBox="1"/>
          <p:nvPr/>
        </p:nvSpPr>
        <p:spPr>
          <a:xfrm>
            <a:off x="8479" y="2542368"/>
            <a:ext cx="5598649" cy="400110"/>
          </a:xfrm>
          <a:prstGeom prst="rect">
            <a:avLst/>
          </a:prstGeom>
          <a:noFill/>
        </p:spPr>
        <p:txBody>
          <a:bodyPr wrap="square" rtlCol="0">
            <a:spAutoFit/>
          </a:bodyPr>
          <a:lstStyle/>
          <a:p>
            <a:r>
              <a:rPr lang="ja-JP" altLang="en-US" sz="2000" dirty="0"/>
              <a:t>北海道大学 大学院理学院 附属天文台＠名寄市</a:t>
            </a:r>
            <a:endParaRPr kumimoji="1" lang="ja-JP" altLang="en-US" sz="2000" dirty="0"/>
          </a:p>
        </p:txBody>
      </p:sp>
      <p:pic>
        <p:nvPicPr>
          <p:cNvPr id="11" name="図 10">
            <a:extLst>
              <a:ext uri="{FF2B5EF4-FFF2-40B4-BE49-F238E27FC236}">
                <a16:creationId xmlns:a16="http://schemas.microsoft.com/office/drawing/2014/main" id="{38F49FBE-30FB-414D-BC4B-57513FFCB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19058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0"/>
                                        </p:tgtEl>
                                      </p:cBhvr>
                                      <p:by x="25000" y="25000"/>
                                    </p:animScale>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44444E-6 4.07407E-6 L 0.50018 -0.21598 " pathEditMode="relative" rAng="0" ptsTypes="AA">
                                      <p:cBhvr>
                                        <p:cTn id="26" dur="2000" fill="hold"/>
                                        <p:tgtEl>
                                          <p:spTgt spid="10"/>
                                        </p:tgtEl>
                                        <p:attrNameLst>
                                          <p:attrName>ppt_x</p:attrName>
                                          <p:attrName>ppt_y</p:attrName>
                                        </p:attrNameLst>
                                      </p:cBhvr>
                                      <p:rCtr x="25000" y="-1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画像データを送る</a:t>
            </a:r>
            <a:endParaRPr kumimoji="1" lang="ja-JP" alt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003175"/>
            <a:ext cx="8477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日付プレースホルダー 6"/>
          <p:cNvSpPr>
            <a:spLocks noGrp="1"/>
          </p:cNvSpPr>
          <p:nvPr>
            <p:ph type="dt" sz="half" idx="2"/>
          </p:nvPr>
        </p:nvSpPr>
        <p:spPr/>
        <p:txBody>
          <a:bodyPr/>
          <a:lstStyle/>
          <a:p>
            <a:fld id="{0ADD425A-E5D7-47D8-9928-37DE1FF60AC2}" type="datetime1">
              <a:rPr lang="ja-JP" altLang="en-US" smtClean="0"/>
              <a:t>2018/5/11</a:t>
            </a:fld>
            <a:endParaRPr lang="ja-JP" altLang="en-US" dirty="0"/>
          </a:p>
        </p:txBody>
      </p:sp>
      <p:sp>
        <p:nvSpPr>
          <p:cNvPr id="40" name="フッター プレースホルダー 39"/>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2" name="スライド番号プレースホルダー 41"/>
          <p:cNvSpPr>
            <a:spLocks noGrp="1"/>
          </p:cNvSpPr>
          <p:nvPr>
            <p:ph type="sldNum" sz="quarter" idx="4"/>
          </p:nvPr>
        </p:nvSpPr>
        <p:spPr/>
        <p:txBody>
          <a:bodyPr/>
          <a:lstStyle/>
          <a:p>
            <a:fld id="{9C198666-FFFC-4261-8E79-AD3BCCEDF34D}" type="slidenum">
              <a:rPr lang="ja-JP" altLang="en-US" smtClean="0"/>
              <a:pPr/>
              <a:t>19</a:t>
            </a:fld>
            <a:endParaRPr lang="ja-JP" altLang="en-US" dirty="0"/>
          </a:p>
        </p:txBody>
      </p:sp>
      <p:graphicFrame>
        <p:nvGraphicFramePr>
          <p:cNvPr id="45" name="Group 2"/>
          <p:cNvGraphicFramePr>
            <a:graphicFrameLocks noGrp="1"/>
          </p:cNvGraphicFramePr>
          <p:nvPr>
            <p:extLst>
              <p:ext uri="{D42A27DB-BD31-4B8C-83A1-F6EECF244321}">
                <p14:modId xmlns:p14="http://schemas.microsoft.com/office/powerpoint/2010/main" val="3930009944"/>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708920"/>
            <a:ext cx="1204953" cy="802800"/>
          </a:xfrm>
          <a:prstGeom prst="rect">
            <a:avLst/>
          </a:prstGeom>
        </p:spPr>
      </p:pic>
      <p:pic>
        <p:nvPicPr>
          <p:cNvPr id="48" name="図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17" y="2276872"/>
            <a:ext cx="4824536" cy="3214347"/>
          </a:xfrm>
          <a:prstGeom prst="rect">
            <a:avLst/>
          </a:prstGeom>
        </p:spPr>
      </p:pic>
      <p:sp>
        <p:nvSpPr>
          <p:cNvPr id="49" name="コンテンツ プレースホルダー 2"/>
          <p:cNvSpPr>
            <a:spLocks noGrp="1"/>
          </p:cNvSpPr>
          <p:nvPr>
            <p:ph idx="1"/>
          </p:nvPr>
        </p:nvSpPr>
        <p:spPr>
          <a:xfrm>
            <a:off x="251520" y="1268760"/>
            <a:ext cx="8820000" cy="4968552"/>
          </a:xfrm>
        </p:spPr>
        <p:txBody>
          <a:bodyPr/>
          <a:lstStyle/>
          <a:p>
            <a:r>
              <a:rPr kumimoji="1" lang="ja-JP" altLang="en-US" sz="2800" dirty="0"/>
              <a:t>トランスポート層の仕事</a:t>
            </a:r>
            <a:endParaRPr kumimoji="1" lang="en-US" altLang="ja-JP" sz="2800" dirty="0"/>
          </a:p>
        </p:txBody>
      </p:sp>
      <p:pic>
        <p:nvPicPr>
          <p:cNvPr id="11" name="図 10">
            <a:extLst>
              <a:ext uri="{FF2B5EF4-FFF2-40B4-BE49-F238E27FC236}">
                <a16:creationId xmlns:a16="http://schemas.microsoft.com/office/drawing/2014/main" id="{B018FF98-67C8-0140-A720-4B65C00933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60827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00277 0.13056 " pathEditMode="relative" rAng="0" ptsTypes="AA">
                                      <p:cBhvr>
                                        <p:cTn id="6" dur="2000" fill="hold"/>
                                        <p:tgtEl>
                                          <p:spTgt spid="47"/>
                                        </p:tgtEl>
                                        <p:attrNameLst>
                                          <p:attrName>ppt_x</p:attrName>
                                          <p:attrName>ppt_y</p:attrName>
                                        </p:attrNameLst>
                                      </p:cBhvr>
                                      <p:rCtr x="-139" y="652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277 0.13056 L -0.51475 0.11366 " pathEditMode="relative" rAng="0" ptsTypes="AA">
                                      <p:cBhvr>
                                        <p:cTn id="10" dur="2000" fill="hold"/>
                                        <p:tgtEl>
                                          <p:spTgt spid="47"/>
                                        </p:tgtEl>
                                        <p:attrNameLst>
                                          <p:attrName>ppt_x</p:attrName>
                                          <p:attrName>ppt_y</p:attrName>
                                        </p:attrNameLst>
                                      </p:cBhvr>
                                      <p:rCtr x="-25608" y="-856"/>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7"/>
                                        </p:tgtEl>
                                      </p:cBhvr>
                                      <p:by x="400000" y="400000"/>
                                    </p:animScale>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本日のお話</a:t>
            </a:r>
            <a:endParaRPr kumimoji="1" lang="ja-JP" altLang="en-US" dirty="0"/>
          </a:p>
        </p:txBody>
      </p:sp>
      <p:sp>
        <p:nvSpPr>
          <p:cNvPr id="3" name="コンテンツ プレースホルダー 2"/>
          <p:cNvSpPr>
            <a:spLocks noGrp="1"/>
          </p:cNvSpPr>
          <p:nvPr>
            <p:ph idx="1"/>
          </p:nvPr>
        </p:nvSpPr>
        <p:spPr>
          <a:xfrm>
            <a:off x="251520" y="1080000"/>
            <a:ext cx="8784976" cy="4525963"/>
          </a:xfrm>
        </p:spPr>
        <p:txBody>
          <a:bodyPr/>
          <a:lstStyle/>
          <a:p>
            <a:r>
              <a:rPr kumimoji="1" lang="ja-JP" altLang="en-US" dirty="0"/>
              <a:t>ネットワーク通信の仕組みとは？</a:t>
            </a:r>
            <a:endParaRPr kumimoji="1" lang="en-US" altLang="ja-JP" dirty="0"/>
          </a:p>
          <a:p>
            <a:r>
              <a:rPr lang="ja-JP" altLang="en-US" dirty="0"/>
              <a:t>ネットワークに</a:t>
            </a:r>
            <a:r>
              <a:rPr lang="ja-JP" altLang="en-US"/>
              <a:t>繋げるために必要</a:t>
            </a:r>
            <a:r>
              <a:rPr lang="ja-JP" altLang="en-US" dirty="0"/>
              <a:t>な情報は？</a:t>
            </a:r>
            <a:endParaRPr kumimoji="1" lang="ja-JP" altLang="en-US" dirty="0"/>
          </a:p>
        </p:txBody>
      </p:sp>
      <p:sp>
        <p:nvSpPr>
          <p:cNvPr id="4" name="日付プレースホルダー 3"/>
          <p:cNvSpPr>
            <a:spLocks noGrp="1"/>
          </p:cNvSpPr>
          <p:nvPr>
            <p:ph type="dt" sz="half" idx="2"/>
          </p:nvPr>
        </p:nvSpPr>
        <p:spPr/>
        <p:txBody>
          <a:bodyPr/>
          <a:lstStyle/>
          <a:p>
            <a:fld id="{19D455AA-5136-4A43-9BAD-8E5141E1A302}"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2</a:t>
            </a:fld>
            <a:endParaRPr lang="ja-JP" altLang="en-US" dirty="0"/>
          </a:p>
        </p:txBody>
      </p:sp>
      <p:pic>
        <p:nvPicPr>
          <p:cNvPr id="7" name="図 6">
            <a:extLst>
              <a:ext uri="{FF2B5EF4-FFF2-40B4-BE49-F238E27FC236}">
                <a16:creationId xmlns:a16="http://schemas.microsoft.com/office/drawing/2014/main" id="{9CCF3F0F-6343-DE40-8E65-85BE601D9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55386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画像データを送る</a:t>
            </a:r>
            <a:endParaRPr kumimoji="1" lang="ja-JP" alt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003175"/>
            <a:ext cx="8477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日付プレースホルダー 6"/>
          <p:cNvSpPr>
            <a:spLocks noGrp="1"/>
          </p:cNvSpPr>
          <p:nvPr>
            <p:ph type="dt" sz="half" idx="2"/>
          </p:nvPr>
        </p:nvSpPr>
        <p:spPr/>
        <p:txBody>
          <a:bodyPr/>
          <a:lstStyle/>
          <a:p>
            <a:fld id="{0ADD425A-E5D7-47D8-9928-37DE1FF60AC2}" type="datetime1">
              <a:rPr lang="ja-JP" altLang="en-US" smtClean="0"/>
              <a:t>2018/5/11</a:t>
            </a:fld>
            <a:endParaRPr lang="ja-JP" altLang="en-US" dirty="0"/>
          </a:p>
        </p:txBody>
      </p:sp>
      <p:sp>
        <p:nvSpPr>
          <p:cNvPr id="40" name="フッター プレースホルダー 39"/>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2" name="スライド番号プレースホルダー 41"/>
          <p:cNvSpPr>
            <a:spLocks noGrp="1"/>
          </p:cNvSpPr>
          <p:nvPr>
            <p:ph type="sldNum" sz="quarter" idx="4"/>
          </p:nvPr>
        </p:nvSpPr>
        <p:spPr/>
        <p:txBody>
          <a:bodyPr/>
          <a:lstStyle/>
          <a:p>
            <a:fld id="{9C198666-FFFC-4261-8E79-AD3BCCEDF34D}" type="slidenum">
              <a:rPr lang="ja-JP" altLang="en-US" smtClean="0"/>
              <a:pPr/>
              <a:t>20</a:t>
            </a:fld>
            <a:endParaRPr lang="ja-JP" altLang="en-US" dirty="0"/>
          </a:p>
        </p:txBody>
      </p:sp>
      <p:graphicFrame>
        <p:nvGraphicFramePr>
          <p:cNvPr id="45" name="Group 2"/>
          <p:cNvGraphicFramePr>
            <a:graphicFrameLocks noGrp="1"/>
          </p:cNvGraphicFramePr>
          <p:nvPr>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pic>
        <p:nvPicPr>
          <p:cNvPr id="48" name="図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85" y="2273527"/>
            <a:ext cx="4824536" cy="3214347"/>
          </a:xfrm>
          <a:prstGeom prst="rect">
            <a:avLst/>
          </a:prstGeom>
        </p:spPr>
      </p:pic>
      <p:sp>
        <p:nvSpPr>
          <p:cNvPr id="11" name="コンテンツ プレースホルダー 2"/>
          <p:cNvSpPr>
            <a:spLocks noGrp="1"/>
          </p:cNvSpPr>
          <p:nvPr>
            <p:ph idx="1"/>
          </p:nvPr>
        </p:nvSpPr>
        <p:spPr>
          <a:xfrm>
            <a:off x="251520" y="1268760"/>
            <a:ext cx="8820000" cy="4968552"/>
          </a:xfrm>
        </p:spPr>
        <p:txBody>
          <a:bodyPr/>
          <a:lstStyle/>
          <a:p>
            <a:r>
              <a:rPr kumimoji="1" lang="ja-JP" altLang="en-US" sz="2800" dirty="0"/>
              <a:t>トランスポート層の仕事</a:t>
            </a:r>
            <a:endParaRPr kumimoji="1" lang="en-US" altLang="ja-JP" sz="2800"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85" y="2287106"/>
            <a:ext cx="804477" cy="641163"/>
          </a:xfrm>
          <a:prstGeom prst="rect">
            <a:avLst/>
          </a:prstGeom>
          <a:ln>
            <a:solidFill>
              <a:srgbClr val="00B0F0"/>
            </a:solidFill>
          </a:ln>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5685" y="2283626"/>
            <a:ext cx="804023" cy="640800"/>
          </a:xfrm>
          <a:prstGeom prst="rect">
            <a:avLst/>
          </a:prstGeom>
          <a:ln>
            <a:solidFill>
              <a:srgbClr val="00B0F0"/>
            </a:solidFill>
          </a:ln>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7517" y="2283626"/>
            <a:ext cx="804023" cy="640800"/>
          </a:xfrm>
          <a:prstGeom prst="rect">
            <a:avLst/>
          </a:prstGeom>
          <a:ln>
            <a:solidFill>
              <a:srgbClr val="00B0F0"/>
            </a:solidFill>
          </a:ln>
        </p:spPr>
      </p:pic>
      <p:pic>
        <p:nvPicPr>
          <p:cNvPr id="8" name="図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142" y="2285152"/>
            <a:ext cx="804023" cy="640800"/>
          </a:xfrm>
          <a:prstGeom prst="rect">
            <a:avLst/>
          </a:prstGeom>
          <a:ln>
            <a:solidFill>
              <a:srgbClr val="00B0F0"/>
            </a:solidFill>
          </a:ln>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9165" y="2283626"/>
            <a:ext cx="804023" cy="640800"/>
          </a:xfrm>
          <a:prstGeom prst="rect">
            <a:avLst/>
          </a:prstGeom>
          <a:ln>
            <a:solidFill>
              <a:srgbClr val="00B0F0"/>
            </a:solidFill>
          </a:ln>
        </p:spPr>
      </p:pic>
      <p:pic>
        <p:nvPicPr>
          <p:cNvPr id="10" name="図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830" y="2920583"/>
            <a:ext cx="804023" cy="640800"/>
          </a:xfrm>
          <a:prstGeom prst="rect">
            <a:avLst/>
          </a:prstGeom>
          <a:ln>
            <a:solidFill>
              <a:srgbClr val="00B0F0"/>
            </a:solidFill>
          </a:ln>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8448" y="2920583"/>
            <a:ext cx="804023" cy="640800"/>
          </a:xfrm>
          <a:prstGeom prst="rect">
            <a:avLst/>
          </a:prstGeom>
          <a:ln>
            <a:solidFill>
              <a:srgbClr val="00B0F0"/>
            </a:solidFill>
          </a:ln>
        </p:spPr>
      </p:pic>
      <p:pic>
        <p:nvPicPr>
          <p:cNvPr id="13" name="図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3181" y="2920583"/>
            <a:ext cx="804023" cy="640800"/>
          </a:xfrm>
          <a:prstGeom prst="rect">
            <a:avLst/>
          </a:prstGeom>
          <a:ln>
            <a:solidFill>
              <a:srgbClr val="00B0F0"/>
            </a:solidFill>
          </a:ln>
        </p:spPr>
      </p:pic>
      <p:pic>
        <p:nvPicPr>
          <p:cNvPr id="14" name="図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36494" y="2922505"/>
            <a:ext cx="804023" cy="640800"/>
          </a:xfrm>
          <a:prstGeom prst="rect">
            <a:avLst/>
          </a:prstGeom>
          <a:ln>
            <a:solidFill>
              <a:srgbClr val="00B0F0"/>
            </a:solidFill>
          </a:ln>
        </p:spPr>
      </p:pic>
      <p:pic>
        <p:nvPicPr>
          <p:cNvPr id="15" name="図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31540" y="2920583"/>
            <a:ext cx="804023" cy="640800"/>
          </a:xfrm>
          <a:prstGeom prst="rect">
            <a:avLst/>
          </a:prstGeom>
          <a:ln>
            <a:solidFill>
              <a:srgbClr val="00B0F0"/>
            </a:solidFill>
          </a:ln>
        </p:spPr>
      </p:pic>
      <p:pic>
        <p:nvPicPr>
          <p:cNvPr id="16" name="図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25876" y="2918661"/>
            <a:ext cx="804023" cy="640800"/>
          </a:xfrm>
          <a:prstGeom prst="rect">
            <a:avLst/>
          </a:prstGeom>
          <a:ln>
            <a:solidFill>
              <a:srgbClr val="00B0F0"/>
            </a:solidFill>
          </a:ln>
        </p:spPr>
      </p:pic>
      <p:pic>
        <p:nvPicPr>
          <p:cNvPr id="17" name="図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7639" y="3550927"/>
            <a:ext cx="804023" cy="640800"/>
          </a:xfrm>
          <a:prstGeom prst="rect">
            <a:avLst/>
          </a:prstGeom>
          <a:ln>
            <a:solidFill>
              <a:srgbClr val="00B0F0"/>
            </a:solidFill>
          </a:ln>
        </p:spPr>
      </p:pic>
      <p:pic>
        <p:nvPicPr>
          <p:cNvPr id="18" name="図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2285" y="3557540"/>
            <a:ext cx="804023" cy="640800"/>
          </a:xfrm>
          <a:prstGeom prst="rect">
            <a:avLst/>
          </a:prstGeom>
          <a:ln>
            <a:solidFill>
              <a:srgbClr val="00B0F0"/>
            </a:solidFill>
          </a:ln>
        </p:spPr>
      </p:pic>
      <p:pic>
        <p:nvPicPr>
          <p:cNvPr id="19" name="図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23228" y="3571609"/>
            <a:ext cx="804023" cy="640800"/>
          </a:xfrm>
          <a:prstGeom prst="rect">
            <a:avLst/>
          </a:prstGeom>
          <a:ln>
            <a:solidFill>
              <a:srgbClr val="00B0F0"/>
            </a:solidFill>
          </a:ln>
        </p:spPr>
      </p:pic>
      <p:pic>
        <p:nvPicPr>
          <p:cNvPr id="20" name="図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25141" y="3565536"/>
            <a:ext cx="804023" cy="640800"/>
          </a:xfrm>
          <a:prstGeom prst="rect">
            <a:avLst/>
          </a:prstGeom>
          <a:ln>
            <a:solidFill>
              <a:srgbClr val="00B0F0"/>
            </a:solidFill>
          </a:ln>
        </p:spPr>
      </p:pic>
      <p:pic>
        <p:nvPicPr>
          <p:cNvPr id="21" name="図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39203" y="3565536"/>
            <a:ext cx="804023" cy="640800"/>
          </a:xfrm>
          <a:prstGeom prst="rect">
            <a:avLst/>
          </a:prstGeom>
          <a:ln>
            <a:solidFill>
              <a:srgbClr val="00B0F0"/>
            </a:solidFill>
          </a:ln>
        </p:spPr>
      </p:pic>
      <p:pic>
        <p:nvPicPr>
          <p:cNvPr id="22" name="図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7961" y="4201236"/>
            <a:ext cx="804023" cy="640800"/>
          </a:xfrm>
          <a:prstGeom prst="rect">
            <a:avLst/>
          </a:prstGeom>
          <a:ln>
            <a:solidFill>
              <a:srgbClr val="00B0F0"/>
            </a:solidFill>
          </a:ln>
        </p:spPr>
      </p:pic>
      <p:pic>
        <p:nvPicPr>
          <p:cNvPr id="23" name="図 2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21662" y="4201236"/>
            <a:ext cx="804023" cy="640800"/>
          </a:xfrm>
          <a:prstGeom prst="rect">
            <a:avLst/>
          </a:prstGeom>
          <a:ln>
            <a:solidFill>
              <a:srgbClr val="00B0F0"/>
            </a:solidFill>
          </a:ln>
        </p:spPr>
      </p:pic>
      <p:pic>
        <p:nvPicPr>
          <p:cNvPr id="24" name="図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40421" y="4201236"/>
            <a:ext cx="804023" cy="640800"/>
          </a:xfrm>
          <a:prstGeom prst="rect">
            <a:avLst/>
          </a:prstGeom>
          <a:ln>
            <a:solidFill>
              <a:srgbClr val="00B0F0"/>
            </a:solidFill>
          </a:ln>
        </p:spPr>
      </p:pic>
      <p:pic>
        <p:nvPicPr>
          <p:cNvPr id="25" name="図 2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35578" y="3559871"/>
            <a:ext cx="804023" cy="640800"/>
          </a:xfrm>
          <a:prstGeom prst="rect">
            <a:avLst/>
          </a:prstGeom>
          <a:ln>
            <a:solidFill>
              <a:srgbClr val="00B0F0"/>
            </a:solidFill>
          </a:ln>
        </p:spPr>
      </p:pic>
      <p:pic>
        <p:nvPicPr>
          <p:cNvPr id="26" name="図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35986" y="4194615"/>
            <a:ext cx="804023" cy="640800"/>
          </a:xfrm>
          <a:prstGeom prst="rect">
            <a:avLst/>
          </a:prstGeom>
          <a:ln>
            <a:solidFill>
              <a:srgbClr val="00B0F0"/>
            </a:solidFill>
          </a:ln>
        </p:spPr>
      </p:pic>
      <p:pic>
        <p:nvPicPr>
          <p:cNvPr id="27" name="図 2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403925" y="4206834"/>
            <a:ext cx="804023" cy="640800"/>
          </a:xfrm>
          <a:prstGeom prst="rect">
            <a:avLst/>
          </a:prstGeom>
          <a:ln>
            <a:solidFill>
              <a:srgbClr val="00B0F0"/>
            </a:solidFill>
          </a:ln>
        </p:spPr>
      </p:pic>
      <p:pic>
        <p:nvPicPr>
          <p:cNvPr id="28" name="図 2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231948" y="4212409"/>
            <a:ext cx="804023" cy="640800"/>
          </a:xfrm>
          <a:prstGeom prst="rect">
            <a:avLst/>
          </a:prstGeom>
          <a:ln>
            <a:solidFill>
              <a:srgbClr val="00B0F0"/>
            </a:solidFill>
          </a:ln>
        </p:spPr>
      </p:pic>
      <p:pic>
        <p:nvPicPr>
          <p:cNvPr id="29" name="図 2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17185" y="4854426"/>
            <a:ext cx="804023" cy="640800"/>
          </a:xfrm>
          <a:prstGeom prst="rect">
            <a:avLst/>
          </a:prstGeom>
          <a:ln>
            <a:solidFill>
              <a:srgbClr val="00B0F0"/>
            </a:solidFill>
          </a:ln>
        </p:spPr>
      </p:pic>
      <p:pic>
        <p:nvPicPr>
          <p:cNvPr id="30" name="図 2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15785" y="4851181"/>
            <a:ext cx="804023" cy="640800"/>
          </a:xfrm>
          <a:prstGeom prst="rect">
            <a:avLst/>
          </a:prstGeom>
          <a:ln>
            <a:solidFill>
              <a:srgbClr val="00B0F0"/>
            </a:solidFill>
          </a:ln>
        </p:spPr>
      </p:pic>
      <p:pic>
        <p:nvPicPr>
          <p:cNvPr id="31" name="図 3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35363" y="4839603"/>
            <a:ext cx="804023" cy="640800"/>
          </a:xfrm>
          <a:prstGeom prst="rect">
            <a:avLst/>
          </a:prstGeom>
          <a:ln>
            <a:solidFill>
              <a:srgbClr val="00B0F0"/>
            </a:solidFill>
          </a:ln>
        </p:spPr>
      </p:pic>
      <p:pic>
        <p:nvPicPr>
          <p:cNvPr id="32" name="図 3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639601" y="4827713"/>
            <a:ext cx="804023" cy="640800"/>
          </a:xfrm>
          <a:prstGeom prst="rect">
            <a:avLst/>
          </a:prstGeom>
          <a:ln>
            <a:solidFill>
              <a:srgbClr val="00B0F0"/>
            </a:solidFill>
          </a:ln>
        </p:spPr>
      </p:pic>
      <p:pic>
        <p:nvPicPr>
          <p:cNvPr id="33" name="図 3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431540" y="4858169"/>
            <a:ext cx="804023" cy="640800"/>
          </a:xfrm>
          <a:prstGeom prst="rect">
            <a:avLst/>
          </a:prstGeom>
          <a:ln>
            <a:solidFill>
              <a:srgbClr val="00B0F0"/>
            </a:solidFill>
          </a:ln>
        </p:spPr>
      </p:pic>
      <p:pic>
        <p:nvPicPr>
          <p:cNvPr id="34" name="図 3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233229" y="4846948"/>
            <a:ext cx="804023" cy="640800"/>
          </a:xfrm>
          <a:prstGeom prst="rect">
            <a:avLst/>
          </a:prstGeom>
          <a:ln>
            <a:solidFill>
              <a:srgbClr val="00B0F0"/>
            </a:solidFill>
          </a:ln>
        </p:spPr>
      </p:pic>
      <p:sp>
        <p:nvSpPr>
          <p:cNvPr id="41" name="テキスト ボックス 38"/>
          <p:cNvSpPr>
            <a:spLocks noChangeArrowheads="1"/>
          </p:cNvSpPr>
          <p:nvPr/>
        </p:nvSpPr>
        <p:spPr bwMode="auto">
          <a:xfrm>
            <a:off x="443688" y="2919687"/>
            <a:ext cx="2234248" cy="923330"/>
          </a:xfrm>
          <a:prstGeom prst="rect">
            <a:avLst/>
          </a:prstGeom>
          <a:solidFill>
            <a:schemeClr val="bg1"/>
          </a:solidFill>
          <a:ln w="12700" cap="flat" cmpd="sng">
            <a:solidFill>
              <a:schemeClr val="tx1"/>
            </a:solidFill>
            <a:miter lim="800000"/>
            <a:headEnd/>
            <a:tailEnd/>
          </a:ln>
          <a:effectLst/>
        </p:spPr>
        <p:txBody>
          <a:bodyPr>
            <a:spAutoFit/>
          </a:bodyPr>
          <a:lstStyle/>
          <a:p>
            <a:r>
              <a:rPr lang="ja-JP" altLang="en-US" dirty="0">
                <a:effectLst/>
                <a:sym typeface="ＭＳ Ｐゴシック" pitchFamily="50" charset="-128"/>
              </a:rPr>
              <a:t>２５番</a:t>
            </a:r>
            <a:r>
              <a:rPr lang="ja-JP" altLang="en-US" b="1" dirty="0">
                <a:solidFill>
                  <a:srgbClr val="FF0000"/>
                </a:solidFill>
                <a:effectLst/>
                <a:sym typeface="ＭＳ Ｐゴシック" pitchFamily="50" charset="-128"/>
              </a:rPr>
              <a:t>ポート</a:t>
            </a:r>
            <a:r>
              <a:rPr lang="ja-JP" altLang="en-US" dirty="0">
                <a:effectLst/>
                <a:sym typeface="ＭＳ Ｐゴシック" pitchFamily="50" charset="-128"/>
              </a:rPr>
              <a:t>(SMTP)へ</a:t>
            </a:r>
          </a:p>
          <a:p>
            <a:endParaRPr lang="ja-JP" altLang="en-US" dirty="0">
              <a:effectLst/>
              <a:sym typeface="ＭＳ Ｐゴシック" pitchFamily="50" charset="-128"/>
            </a:endParaRPr>
          </a:p>
          <a:p>
            <a:r>
              <a:rPr lang="ja-JP" altLang="en-US" b="1" dirty="0">
                <a:solidFill>
                  <a:srgbClr val="FF0000"/>
                </a:solidFill>
                <a:effectLst/>
                <a:sym typeface="ＭＳ Ｐゴシック" pitchFamily="50" charset="-128"/>
              </a:rPr>
              <a:t>パケット</a:t>
            </a:r>
            <a:r>
              <a:rPr lang="ja-JP" altLang="en-US" dirty="0">
                <a:effectLst/>
                <a:sym typeface="ＭＳ Ｐゴシック" pitchFamily="50" charset="-128"/>
              </a:rPr>
              <a:t>番号</a:t>
            </a:r>
            <a:r>
              <a:rPr lang="en-US" altLang="ja-JP" dirty="0">
                <a:effectLst/>
                <a:sym typeface="ＭＳ Ｐゴシック" pitchFamily="50" charset="-128"/>
              </a:rPr>
              <a:t>2</a:t>
            </a:r>
            <a:r>
              <a:rPr lang="ja-JP" altLang="en-US" dirty="0">
                <a:effectLst/>
                <a:sym typeface="ＭＳ Ｐゴシック" pitchFamily="50" charset="-128"/>
              </a:rPr>
              <a:t>番目</a:t>
            </a:r>
            <a:endParaRPr lang="ja-JP" altLang="en-US" dirty="0">
              <a:effectLst/>
              <a:sym typeface="Calibri" pitchFamily="34" charset="0"/>
            </a:endParaRPr>
          </a:p>
        </p:txBody>
      </p:sp>
      <p:pic>
        <p:nvPicPr>
          <p:cNvPr id="4" name="図 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21662" y="2287469"/>
            <a:ext cx="804023" cy="640800"/>
          </a:xfrm>
          <a:prstGeom prst="rect">
            <a:avLst/>
          </a:prstGeom>
          <a:ln>
            <a:solidFill>
              <a:srgbClr val="00B0F0"/>
            </a:solidFill>
          </a:ln>
        </p:spPr>
      </p:pic>
      <p:pic>
        <p:nvPicPr>
          <p:cNvPr id="43" name="図 42">
            <a:extLst>
              <a:ext uri="{FF2B5EF4-FFF2-40B4-BE49-F238E27FC236}">
                <a16:creationId xmlns:a16="http://schemas.microsoft.com/office/drawing/2014/main" id="{EF83234E-7A95-A347-A826-D7A15728DDBD}"/>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69659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7" presetClass="emph" presetSubtype="2" fill="hold" nodeType="clickEffect">
                                  <p:stCondLst>
                                    <p:cond delay="0"/>
                                  </p:stCondLst>
                                  <p:childTnLst>
                                    <p:animClr clrSpc="rgb" dir="cw">
                                      <p:cBhvr>
                                        <p:cTn id="98" dur="500" fill="hold"/>
                                        <p:tgtEl>
                                          <p:spTgt spid="4"/>
                                        </p:tgtEl>
                                        <p:attrNameLst>
                                          <p:attrName>stroke.color</p:attrName>
                                        </p:attrNameLst>
                                      </p:cBhvr>
                                      <p:to>
                                        <a:srgbClr val="FF0000"/>
                                      </p:to>
                                    </p:animClr>
                                    <p:set>
                                      <p:cBhvr>
                                        <p:cTn id="99" dur="500" fill="hold"/>
                                        <p:tgtEl>
                                          <p:spTgt spid="4"/>
                                        </p:tgtEl>
                                        <p:attrNameLst>
                                          <p:attrName>stroke.on</p:attrName>
                                        </p:attrNameLst>
                                      </p:cBhvr>
                                      <p:to>
                                        <p:strVal val="true"/>
                                      </p:to>
                                    </p:set>
                                  </p:childTnLst>
                                </p:cTn>
                              </p:par>
                              <p:par>
                                <p:cTn id="100" presetID="2" presetClass="entr" presetSubtype="4"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additive="base">
                                        <p:cTn id="102" dur="500" fill="hold"/>
                                        <p:tgtEl>
                                          <p:spTgt spid="41"/>
                                        </p:tgtEl>
                                        <p:attrNameLst>
                                          <p:attrName>ppt_x</p:attrName>
                                        </p:attrNameLst>
                                      </p:cBhvr>
                                      <p:tavLst>
                                        <p:tav tm="0">
                                          <p:val>
                                            <p:strVal val="#ppt_x"/>
                                          </p:val>
                                        </p:tav>
                                        <p:tav tm="100000">
                                          <p:val>
                                            <p:strVal val="#ppt_x"/>
                                          </p:val>
                                        </p:tav>
                                      </p:tavLst>
                                    </p:anim>
                                    <p:anim calcmode="lin" valueType="num">
                                      <p:cBhvr additive="base">
                                        <p:cTn id="10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画像データを送る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a:t>トランスポート層の仕事</a:t>
            </a:r>
            <a:endParaRPr kumimoji="1" lang="en-US" altLang="ja-JP" sz="2800" dirty="0"/>
          </a:p>
          <a:p>
            <a:pPr lvl="1"/>
            <a:r>
              <a:rPr kumimoji="1" lang="ja-JP" altLang="en-US" sz="2400" dirty="0"/>
              <a:t>データをパケットに分割</a:t>
            </a:r>
            <a:endParaRPr kumimoji="1" lang="en-US" altLang="ja-JP" sz="2400" dirty="0"/>
          </a:p>
          <a:p>
            <a:pPr lvl="1"/>
            <a:r>
              <a:rPr kumimoji="1" lang="ja-JP" altLang="en-US" sz="2400" dirty="0"/>
              <a:t>宛先ポートとパケット順序情報の付加</a:t>
            </a:r>
          </a:p>
        </p:txBody>
      </p:sp>
      <p:pic>
        <p:nvPicPr>
          <p:cNvPr id="10" name="図 37"/>
          <p:cNvPicPr>
            <a:picLocks noChangeAspect="1" noChangeArrowheads="1"/>
          </p:cNvPicPr>
          <p:nvPr/>
        </p:nvPicPr>
        <p:blipFill>
          <a:blip r:embed="rId2" cstate="print"/>
          <a:srcRect/>
          <a:stretch>
            <a:fillRect/>
          </a:stretch>
        </p:blipFill>
        <p:spPr bwMode="auto">
          <a:xfrm>
            <a:off x="6300192" y="3284984"/>
            <a:ext cx="828393" cy="542120"/>
          </a:xfrm>
          <a:prstGeom prst="rect">
            <a:avLst/>
          </a:prstGeom>
          <a:noFill/>
          <a:ln w="9525">
            <a:noFill/>
            <a:miter lim="800000"/>
            <a:headEnd/>
            <a:tailEnd/>
          </a:ln>
          <a:effectLst/>
        </p:spPr>
      </p:pic>
      <p:sp>
        <p:nvSpPr>
          <p:cNvPr id="5" name="日付プレースホルダー 4"/>
          <p:cNvSpPr>
            <a:spLocks noGrp="1"/>
          </p:cNvSpPr>
          <p:nvPr>
            <p:ph type="dt" sz="half" idx="2"/>
          </p:nvPr>
        </p:nvSpPr>
        <p:spPr/>
        <p:txBody>
          <a:bodyPr/>
          <a:lstStyle/>
          <a:p>
            <a:fld id="{0E907A8E-D398-4B3A-8A77-47022AFB93FB}" type="datetime1">
              <a:rPr lang="ja-JP" altLang="en-US" smtClean="0"/>
              <a:t>2018/5/11</a:t>
            </a:fld>
            <a:endParaRPr lang="ja-JP" altLang="en-US" dirty="0"/>
          </a:p>
        </p:txBody>
      </p:sp>
      <p:sp>
        <p:nvSpPr>
          <p:cNvPr id="8" name="フッター プレースホルダー 7"/>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11" name="スライド番号プレースホルダー 10"/>
          <p:cNvSpPr>
            <a:spLocks noGrp="1"/>
          </p:cNvSpPr>
          <p:nvPr>
            <p:ph type="sldNum" sz="quarter" idx="4"/>
          </p:nvPr>
        </p:nvSpPr>
        <p:spPr/>
        <p:txBody>
          <a:bodyPr/>
          <a:lstStyle/>
          <a:p>
            <a:fld id="{9C198666-FFFC-4261-8E79-AD3BCCEDF34D}" type="slidenum">
              <a:rPr lang="ja-JP" altLang="en-US" smtClean="0"/>
              <a:pPr/>
              <a:t>21</a:t>
            </a:fld>
            <a:endParaRPr lang="ja-JP" altLang="en-US" dirty="0"/>
          </a:p>
        </p:txBody>
      </p:sp>
      <p:graphicFrame>
        <p:nvGraphicFramePr>
          <p:cNvPr id="12" name="Group 2"/>
          <p:cNvGraphicFramePr>
            <a:graphicFrameLocks noGrp="1"/>
          </p:cNvGraphicFramePr>
          <p:nvPr>
            <p:extLst>
              <p:ext uri="{D42A27DB-BD31-4B8C-83A1-F6EECF244321}">
                <p14:modId xmlns:p14="http://schemas.microsoft.com/office/powerpoint/2010/main" val="4198106472"/>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grpSp>
        <p:nvGrpSpPr>
          <p:cNvPr id="16" name="グループ化 15"/>
          <p:cNvGrpSpPr/>
          <p:nvPr/>
        </p:nvGrpSpPr>
        <p:grpSpPr>
          <a:xfrm>
            <a:off x="462861" y="2766262"/>
            <a:ext cx="2234248" cy="1579564"/>
            <a:chOff x="2253126" y="2934294"/>
            <a:chExt cx="2234248" cy="1579564"/>
          </a:xfrm>
        </p:grpSpPr>
        <p:sp>
          <p:nvSpPr>
            <p:cNvPr id="17" name="テキスト ボックス 38"/>
            <p:cNvSpPr>
              <a:spLocks noChangeArrowheads="1"/>
            </p:cNvSpPr>
            <p:nvPr/>
          </p:nvSpPr>
          <p:spPr bwMode="auto">
            <a:xfrm>
              <a:off x="2253126" y="3590528"/>
              <a:ext cx="2234248" cy="923330"/>
            </a:xfrm>
            <a:prstGeom prst="rect">
              <a:avLst/>
            </a:prstGeom>
            <a:solidFill>
              <a:schemeClr val="bg1"/>
            </a:solidFill>
            <a:ln w="12700" cap="flat" cmpd="sng">
              <a:solidFill>
                <a:schemeClr val="tx1"/>
              </a:solidFill>
              <a:miter lim="800000"/>
              <a:headEnd/>
              <a:tailEnd/>
            </a:ln>
            <a:effectLst/>
          </p:spPr>
          <p:txBody>
            <a:bodyPr>
              <a:spAutoFit/>
            </a:bodyPr>
            <a:lstStyle/>
            <a:p>
              <a:r>
                <a:rPr lang="ja-JP" altLang="en-US" dirty="0">
                  <a:effectLst/>
                  <a:sym typeface="ＭＳ Ｐゴシック" pitchFamily="50" charset="-128"/>
                </a:rPr>
                <a:t>２５番</a:t>
              </a:r>
              <a:r>
                <a:rPr lang="ja-JP" altLang="en-US" b="1" dirty="0">
                  <a:solidFill>
                    <a:srgbClr val="FF0000"/>
                  </a:solidFill>
                  <a:effectLst/>
                  <a:sym typeface="ＭＳ Ｐゴシック" pitchFamily="50" charset="-128"/>
                </a:rPr>
                <a:t>ポート</a:t>
              </a:r>
              <a:r>
                <a:rPr lang="ja-JP" altLang="en-US" dirty="0">
                  <a:effectLst/>
                  <a:sym typeface="ＭＳ Ｐゴシック" pitchFamily="50" charset="-128"/>
                </a:rPr>
                <a:t>(SMTP)へ</a:t>
              </a:r>
            </a:p>
            <a:p>
              <a:endParaRPr lang="ja-JP" altLang="en-US" dirty="0">
                <a:effectLst/>
                <a:sym typeface="ＭＳ Ｐゴシック" pitchFamily="50" charset="-128"/>
              </a:endParaRPr>
            </a:p>
            <a:p>
              <a:r>
                <a:rPr lang="ja-JP" altLang="en-US" b="1" dirty="0">
                  <a:solidFill>
                    <a:srgbClr val="FF0000"/>
                  </a:solidFill>
                  <a:effectLst/>
                  <a:sym typeface="ＭＳ Ｐゴシック" pitchFamily="50" charset="-128"/>
                </a:rPr>
                <a:t>パケット</a:t>
              </a:r>
              <a:r>
                <a:rPr lang="ja-JP" altLang="en-US" dirty="0">
                  <a:effectLst/>
                  <a:sym typeface="ＭＳ Ｐゴシック" pitchFamily="50" charset="-128"/>
                </a:rPr>
                <a:t>番号</a:t>
              </a:r>
              <a:r>
                <a:rPr lang="en-US" altLang="ja-JP" dirty="0">
                  <a:effectLst/>
                  <a:sym typeface="ＭＳ Ｐゴシック" pitchFamily="50" charset="-128"/>
                </a:rPr>
                <a:t>2</a:t>
              </a:r>
              <a:r>
                <a:rPr lang="ja-JP" altLang="en-US" dirty="0">
                  <a:effectLst/>
                  <a:sym typeface="ＭＳ Ｐゴシック" pitchFamily="50" charset="-128"/>
                </a:rPr>
                <a:t>番目</a:t>
              </a:r>
              <a:endParaRPr lang="ja-JP" altLang="en-US" dirty="0">
                <a:effectLst/>
                <a:sym typeface="Calibri" pitchFamily="34" charset="0"/>
              </a:endParaRP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121" y="2934294"/>
              <a:ext cx="804023" cy="640800"/>
            </a:xfrm>
            <a:prstGeom prst="rect">
              <a:avLst/>
            </a:prstGeom>
            <a:ln>
              <a:solidFill>
                <a:srgbClr val="00B0F0"/>
              </a:solidFill>
            </a:ln>
          </p:spPr>
        </p:pic>
      </p:grpSp>
      <p:pic>
        <p:nvPicPr>
          <p:cNvPr id="13" name="図 12">
            <a:extLst>
              <a:ext uri="{FF2B5EF4-FFF2-40B4-BE49-F238E27FC236}">
                <a16:creationId xmlns:a16="http://schemas.microsoft.com/office/drawing/2014/main" id="{86EB019B-1AD5-5F49-92A9-2107592B0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6229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1.48148E-6 L 0.62657 0.075 " pathEditMode="relative" rAng="0" ptsTypes="AA">
                                      <p:cBhvr>
                                        <p:cTn id="6" dur="2000" fill="hold"/>
                                        <p:tgtEl>
                                          <p:spTgt spid="16"/>
                                        </p:tgtEl>
                                        <p:attrNameLst>
                                          <p:attrName>ppt_x</p:attrName>
                                          <p:attrName>ppt_y</p:attrName>
                                        </p:attrNameLst>
                                      </p:cBhvr>
                                      <p:rCtr x="31319" y="375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62657 0.075 L 0.62657 0.22292 " pathEditMode="relative" rAng="0" ptsTypes="AA">
                                      <p:cBhvr>
                                        <p:cTn id="10" dur="2000" fill="hold"/>
                                        <p:tgtEl>
                                          <p:spTgt spid="16"/>
                                        </p:tgtEl>
                                        <p:attrNameLst>
                                          <p:attrName>ppt_x</p:attrName>
                                          <p:attrName>ppt_y</p:attrName>
                                        </p:attrNameLst>
                                      </p:cBhvr>
                                      <p:rCtr x="0" y="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2"/>
          <p:cNvGraphicFramePr>
            <a:graphicFrameLocks noGrp="1"/>
          </p:cNvGraphicFramePr>
          <p:nvPr>
            <p:extLst>
              <p:ext uri="{D42A27DB-BD31-4B8C-83A1-F6EECF244321}">
                <p14:modId xmlns:p14="http://schemas.microsoft.com/office/powerpoint/2010/main" val="175135979"/>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lang="ja-JP" altLang="en-US" dirty="0"/>
              <a:t>画像データを送る</a:t>
            </a:r>
            <a:endParaRPr kumimoji="1" lang="ja-JP" altLang="en-US" dirty="0"/>
          </a:p>
        </p:txBody>
      </p:sp>
      <p:sp>
        <p:nvSpPr>
          <p:cNvPr id="3" name="コンテンツ プレースホルダー 2"/>
          <p:cNvSpPr>
            <a:spLocks noGrp="1"/>
          </p:cNvSpPr>
          <p:nvPr>
            <p:ph idx="1"/>
          </p:nvPr>
        </p:nvSpPr>
        <p:spPr>
          <a:xfrm>
            <a:off x="251520" y="1233488"/>
            <a:ext cx="7992888" cy="4525963"/>
          </a:xfrm>
        </p:spPr>
        <p:txBody>
          <a:bodyPr>
            <a:normAutofit/>
          </a:bodyPr>
          <a:lstStyle/>
          <a:p>
            <a:r>
              <a:rPr kumimoji="1" lang="ja-JP" altLang="en-US" sz="2800" dirty="0"/>
              <a:t>インターネット層の仕事</a:t>
            </a:r>
            <a:endParaRPr kumimoji="1" lang="en-US" altLang="ja-JP" sz="2800" dirty="0"/>
          </a:p>
          <a:p>
            <a:pPr lvl="1"/>
            <a:r>
              <a:rPr lang="ja-JP" altLang="en-US" sz="2400" dirty="0"/>
              <a:t>送信者・受信者情報 </a:t>
            </a:r>
            <a:r>
              <a:rPr lang="en-US" altLang="ja-JP" sz="2400" dirty="0"/>
              <a:t>(</a:t>
            </a:r>
            <a:r>
              <a:rPr lang="ja-JP" altLang="en-US" sz="2400" dirty="0"/>
              <a:t>ネットワークパラメータ</a:t>
            </a:r>
            <a:r>
              <a:rPr lang="en-US" altLang="ja-JP" sz="2400" dirty="0"/>
              <a:t>)    </a:t>
            </a:r>
            <a:r>
              <a:rPr lang="ja-JP" altLang="en-US" sz="2400" dirty="0"/>
              <a:t>からパケット通信経路の決定</a:t>
            </a:r>
            <a:endParaRPr lang="en-US" altLang="ja-JP" sz="2400" dirty="0"/>
          </a:p>
          <a:p>
            <a:r>
              <a:rPr kumimoji="1" lang="ja-JP" altLang="en-US" sz="2800" dirty="0"/>
              <a:t>ネットワークインター                         フェース層の仕事</a:t>
            </a:r>
            <a:endParaRPr kumimoji="1" lang="en-US" altLang="ja-JP" sz="2800" dirty="0"/>
          </a:p>
          <a:p>
            <a:pPr lvl="1"/>
            <a:r>
              <a:rPr lang="ja-JP" altLang="en-US" sz="2400" dirty="0"/>
              <a:t>電気信号への変換</a:t>
            </a:r>
            <a:endParaRPr lang="en-US" altLang="ja-JP" sz="2400" dirty="0"/>
          </a:p>
          <a:p>
            <a:pPr lvl="1"/>
            <a:r>
              <a:rPr kumimoji="1" lang="ja-JP" altLang="en-US" sz="2400" dirty="0"/>
              <a:t>ハードウェアが電気的に                                  接続しているか確認</a:t>
            </a:r>
          </a:p>
        </p:txBody>
      </p:sp>
      <p:sp>
        <p:nvSpPr>
          <p:cNvPr id="5" name="日付プレースホルダー 4"/>
          <p:cNvSpPr>
            <a:spLocks noGrp="1"/>
          </p:cNvSpPr>
          <p:nvPr>
            <p:ph type="dt" sz="half" idx="2"/>
          </p:nvPr>
        </p:nvSpPr>
        <p:spPr/>
        <p:txBody>
          <a:bodyPr/>
          <a:lstStyle/>
          <a:p>
            <a:fld id="{F0BF7CC5-29B8-4B75-844A-3C1C90B2B3C2}" type="datetime1">
              <a:rPr lang="ja-JP" altLang="en-US" smtClean="0"/>
              <a:t>2018/5/11</a:t>
            </a:fld>
            <a:endParaRPr lang="ja-JP" altLang="en-US" dirty="0"/>
          </a:p>
        </p:txBody>
      </p:sp>
      <p:sp>
        <p:nvSpPr>
          <p:cNvPr id="8" name="フッター プレースホルダー 7"/>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9" name="スライド番号プレースホルダー 8"/>
          <p:cNvSpPr>
            <a:spLocks noGrp="1"/>
          </p:cNvSpPr>
          <p:nvPr>
            <p:ph type="sldNum" sz="quarter" idx="4"/>
          </p:nvPr>
        </p:nvSpPr>
        <p:spPr/>
        <p:txBody>
          <a:bodyPr/>
          <a:lstStyle/>
          <a:p>
            <a:fld id="{9C198666-FFFC-4261-8E79-AD3BCCEDF34D}" type="slidenum">
              <a:rPr lang="ja-JP" altLang="en-US" smtClean="0"/>
              <a:pPr/>
              <a:t>22</a:t>
            </a:fld>
            <a:endParaRPr lang="ja-JP" altLang="en-US" dirty="0"/>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264" y="4551119"/>
            <a:ext cx="804023" cy="640800"/>
          </a:xfrm>
          <a:prstGeom prst="rect">
            <a:avLst/>
          </a:prstGeom>
          <a:ln>
            <a:solidFill>
              <a:srgbClr val="00B0F0"/>
            </a:solidFill>
          </a:ln>
        </p:spPr>
      </p:pic>
      <p:pic>
        <p:nvPicPr>
          <p:cNvPr id="12" name="図 11">
            <a:extLst>
              <a:ext uri="{FF2B5EF4-FFF2-40B4-BE49-F238E27FC236}">
                <a16:creationId xmlns:a16="http://schemas.microsoft.com/office/drawing/2014/main" id="{A36463C1-354E-F04B-9951-84FFA24B9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
        <p:nvSpPr>
          <p:cNvPr id="6" name="AutoShape 72"/>
          <p:cNvSpPr>
            <a:spLocks noChangeArrowheads="1"/>
          </p:cNvSpPr>
          <p:nvPr/>
        </p:nvSpPr>
        <p:spPr bwMode="auto">
          <a:xfrm flipH="1">
            <a:off x="6857551" y="5870696"/>
            <a:ext cx="1008062" cy="358775"/>
          </a:xfrm>
          <a:prstGeom prst="irregularSeal2">
            <a:avLst/>
          </a:prstGeom>
          <a:solidFill>
            <a:srgbClr val="FFFF00"/>
          </a:solidFill>
          <a:ln w="9525" cmpd="sng">
            <a:solidFill>
              <a:schemeClr val="tx1"/>
            </a:solidFill>
            <a:miter lim="800000"/>
            <a:headEnd/>
            <a:tailEnd/>
          </a:ln>
          <a:effectLst/>
        </p:spPr>
        <p:txBody>
          <a:bodyPr anchor="ctr"/>
          <a:lstStyle/>
          <a:p>
            <a:endParaRPr lang="ja-JP" altLang="en-US"/>
          </a:p>
        </p:txBody>
      </p:sp>
    </p:spTree>
    <p:extLst>
      <p:ext uri="{BB962C8B-B14F-4D97-AF65-F5344CB8AC3E}">
        <p14:creationId xmlns:p14="http://schemas.microsoft.com/office/powerpoint/2010/main" val="261019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38889E-6 3.33333E-6 L 0.01094 0.16134 " pathEditMode="relative" rAng="0" ptsTypes="AA">
                                      <p:cBhvr>
                                        <p:cTn id="14" dur="2000" fill="hold"/>
                                        <p:tgtEl>
                                          <p:spTgt spid="11"/>
                                        </p:tgtEl>
                                        <p:attrNameLst>
                                          <p:attrName>ppt_x</p:attrName>
                                          <p:attrName>ppt_y</p:attrName>
                                        </p:attrNameLst>
                                      </p:cBhvr>
                                      <p:rCtr x="104" y="7847"/>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0" presetClass="path" presetSubtype="0" accel="50000" decel="50000" fill="hold" grpId="1" nodeType="withEffect">
                                  <p:stCondLst>
                                    <p:cond delay="0"/>
                                  </p:stCondLst>
                                  <p:childTnLst>
                                    <p:animMotion origin="layout" path="M 3.88889E-6 7.40741E-7 C 3.88889E-6 0.00093 3.88889E-6 0.00509 3.88889E-6 0.00741 C 3.88889E-6 0.00972 3.88889E-6 0.01157 3.88889E-6 0.01389 C 3.88889E-6 0.01574 3.88889E-6 0.01782 3.88889E-6 0.02014 C 3.88889E-6 0.02245 3.88889E-6 0.02546 3.88889E-6 0.02778 C 3.88889E-6 0.03009 3.88889E-6 0.03171 3.88889E-6 0.03403 C 3.88889E-6 0.03657 3.88889E-6 0.03912 3.88889E-6 0.04167 C 3.88889E-6 0.04421 3.88889E-6 0.04699 3.88889E-6 0.0493 C 3.88889E-6 0.05208 0.00034 0.05463 3.88889E-6 0.05694 C -0.00018 0.05903 -0.00157 0.06111 -0.00174 0.06319 C -0.00209 0.06551 -0.00174 0.06759 -0.00174 0.06968 C -0.00174 0.07176 -0.00174 0.07407 -0.00174 0.07593 C -0.00174 0.07824 -0.00209 0.08032 -0.00174 0.08241 C -0.00157 0.08449 -0.00174 0.0875 3.88889E-6 0.08866 C 0.00173 0.09005 0.00607 0.08981 0.0092 0.09005 C 0.01198 0.09051 0.0151 0.09005 0.01823 0.09005 C 0.021 0.09005 0.02395 0.09005 0.02725 0.09005 C 0.03055 0.09005 0.03489 0.09005 0.03819 0.09005 C 0.04149 0.09005 0.04409 0.09005 0.04722 0.09005 C 0.05017 0.09005 0.05295 0.09005 0.05625 0.09005 C 0.05954 0.09005 0.06319 0.09005 0.06718 0.09005 C 0.07118 0.09005 0.07621 0.09005 0.07968 0.09005 C 0.08333 0.09005 0.08507 0.09005 0.08889 0.09005 C 0.09236 0.09005 0.09757 0.09005 0.10139 0.09005 C 0.10538 0.09005 0.10902 0.09005 0.11232 0.09005 C 0.11562 0.09005 0.11823 0.09005 0.12135 0.09005 C 0.12448 0.09005 0.12708 0.09051 0.13055 0.09005 C 0.13385 0.08981 0.13802 0.08889 0.14132 0.08866 C 0.14461 0.08843 0.14704 0.08866 0.15034 0.08866 C 0.15382 0.08866 0.15798 0.08866 0.16128 0.08866 C 0.16458 0.08866 0.16684 0.08866 0.17031 0.08866 C 0.17413 0.08866 0.17934 0.08866 0.18298 0.08866 C 0.1868 0.08866 0.18923 0.08866 0.19201 0.08866 C 0.19514 0.08866 0.19809 0.08843 0.20104 0.08866 C 0.20416 0.08889 0.20729 0.08981 0.21024 0.09005 C 0.21336 0.09051 0.21614 0.09005 0.21927 0.09005 C 0.22239 0.09005 0.22534 0.09005 0.22829 0.09005 C 0.23125 0.09005 0.23368 0.09005 0.2375 0.09005 C 0.24097 0.09005 0.246 0.09005 0.25 0.09005 C 0.25399 0.09005 0.25764 0.09005 0.26093 0.09005 C 0.26423 0.09005 0.26718 0.09051 0.26996 0.09005 C 0.27309 0.08981 0.2776 0.08889 0.27916 0.08866 " pathEditMode="relative" rAng="0" ptsTypes="AAAAAAAAAAAAAAAAAAAAAAAAAAAAAAAAAAAAAAAAAA">
                                      <p:cBhvr>
                                        <p:cTn id="35" dur="2000" fill="hold"/>
                                        <p:tgtEl>
                                          <p:spTgt spid="6"/>
                                        </p:tgtEl>
                                        <p:attrNameLst>
                                          <p:attrName>ppt_x,ppt_y</p:attrName>
                                        </p:attrNameLst>
                                      </p:cBhvr>
                                      <p:rCtr x="13854" y="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2"/>
          </p:nvPr>
        </p:nvSpPr>
        <p:spPr/>
        <p:txBody>
          <a:bodyPr/>
          <a:lstStyle/>
          <a:p>
            <a:fld id="{F9363AA0-9B58-408B-831B-EBE9BC9BC827}"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23</a:t>
            </a:fld>
            <a:endParaRPr lang="ja-JP" altLang="en-US" dirty="0"/>
          </a:p>
        </p:txBody>
      </p:sp>
      <p:sp>
        <p:nvSpPr>
          <p:cNvPr id="27650" name="タイトル 1"/>
          <p:cNvSpPr>
            <a:spLocks noGrp="1" noChangeArrowheads="1"/>
          </p:cNvSpPr>
          <p:nvPr>
            <p:ph type="title" idx="4294967295"/>
          </p:nvPr>
        </p:nvSpPr>
        <p:spPr>
          <a:xfrm>
            <a:off x="685800" y="2066925"/>
            <a:ext cx="7772400" cy="1362075"/>
          </a:xfrm>
          <a:ln/>
        </p:spPr>
        <p:txBody>
          <a:bodyPr/>
          <a:lstStyle/>
          <a:p>
            <a:pPr eaLnBrk="1" hangingPunct="1"/>
            <a:r>
              <a:rPr lang="zh-CN" dirty="0"/>
              <a:t>送信完了！</a:t>
            </a:r>
          </a:p>
        </p:txBody>
      </p:sp>
      <p:pic>
        <p:nvPicPr>
          <p:cNvPr id="6" name="図 5">
            <a:extLst>
              <a:ext uri="{FF2B5EF4-FFF2-40B4-BE49-F238E27FC236}">
                <a16:creationId xmlns:a16="http://schemas.microsoft.com/office/drawing/2014/main" id="{CA80113F-826A-BE4D-A168-1D45ED011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437712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2"/>
          <p:cNvGraphicFramePr>
            <a:graphicFrameLocks noGrp="1"/>
          </p:cNvGraphicFramePr>
          <p:nvPr>
            <p:extLst>
              <p:ext uri="{D42A27DB-BD31-4B8C-83A1-F6EECF244321}">
                <p14:modId xmlns:p14="http://schemas.microsoft.com/office/powerpoint/2010/main" val="2887542894"/>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lang="ja-JP" altLang="en-US" dirty="0"/>
              <a:t>画像データを受け取る</a:t>
            </a:r>
            <a:endParaRPr kumimoji="1" lang="ja-JP" altLang="en-US" dirty="0"/>
          </a:p>
        </p:txBody>
      </p:sp>
      <p:sp>
        <p:nvSpPr>
          <p:cNvPr id="3" name="コンテンツ プレースホルダー 2"/>
          <p:cNvSpPr>
            <a:spLocks noGrp="1"/>
          </p:cNvSpPr>
          <p:nvPr>
            <p:ph idx="1"/>
          </p:nvPr>
        </p:nvSpPr>
        <p:spPr>
          <a:xfrm>
            <a:off x="251520" y="1234134"/>
            <a:ext cx="7861300" cy="4525963"/>
          </a:xfrm>
        </p:spPr>
        <p:txBody>
          <a:bodyPr/>
          <a:lstStyle/>
          <a:p>
            <a:r>
              <a:rPr kumimoji="1" lang="ja-JP" altLang="en-US" sz="2800" dirty="0"/>
              <a:t>ネットワークインターフェース層の仕事</a:t>
            </a:r>
            <a:endParaRPr kumimoji="1" lang="en-US" altLang="ja-JP" sz="2800" dirty="0"/>
          </a:p>
          <a:p>
            <a:pPr lvl="1"/>
            <a:r>
              <a:rPr lang="ja-JP" altLang="en-US" sz="2400" dirty="0"/>
              <a:t>電気信号からデータを復元</a:t>
            </a:r>
            <a:endParaRPr lang="en-US" altLang="ja-JP" sz="2400" dirty="0"/>
          </a:p>
          <a:p>
            <a:pPr lvl="1"/>
            <a:r>
              <a:rPr lang="ja-JP" altLang="en-US" sz="2400" dirty="0"/>
              <a:t>本当に自分宛てのパケットか確認</a:t>
            </a:r>
            <a:endParaRPr kumimoji="1" lang="en-US" altLang="ja-JP" sz="2400" dirty="0"/>
          </a:p>
          <a:p>
            <a:r>
              <a:rPr kumimoji="1" lang="ja-JP" altLang="en-US" sz="2800" dirty="0"/>
              <a:t>インターネット層の仕事</a:t>
            </a:r>
            <a:endParaRPr lang="en-US" altLang="ja-JP" sz="2800" dirty="0"/>
          </a:p>
          <a:p>
            <a:pPr lvl="1"/>
            <a:r>
              <a:rPr kumimoji="1" lang="ja-JP" altLang="en-US" sz="2400" dirty="0"/>
              <a:t>送信者・受信者情報の復元</a:t>
            </a:r>
          </a:p>
        </p:txBody>
      </p:sp>
      <p:sp>
        <p:nvSpPr>
          <p:cNvPr id="5" name="日付プレースホルダー 4"/>
          <p:cNvSpPr>
            <a:spLocks noGrp="1"/>
          </p:cNvSpPr>
          <p:nvPr>
            <p:ph type="dt" sz="half" idx="2"/>
          </p:nvPr>
        </p:nvSpPr>
        <p:spPr/>
        <p:txBody>
          <a:bodyPr/>
          <a:lstStyle/>
          <a:p>
            <a:fld id="{91E8DBC4-83DC-4EFC-AF38-72DFC0A20FF8}" type="datetime1">
              <a:rPr lang="ja-JP" altLang="en-US" smtClean="0"/>
              <a:t>2018/5/11</a:t>
            </a:fld>
            <a:endParaRPr lang="ja-JP" altLang="en-US" dirty="0"/>
          </a:p>
        </p:txBody>
      </p:sp>
      <p:sp>
        <p:nvSpPr>
          <p:cNvPr id="8" name="フッター プレースホルダー 7"/>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9" name="スライド番号プレースホルダー 8"/>
          <p:cNvSpPr>
            <a:spLocks noGrp="1"/>
          </p:cNvSpPr>
          <p:nvPr>
            <p:ph type="sldNum" sz="quarter" idx="4"/>
          </p:nvPr>
        </p:nvSpPr>
        <p:spPr/>
        <p:txBody>
          <a:bodyPr/>
          <a:lstStyle/>
          <a:p>
            <a:fld id="{9C198666-FFFC-4261-8E79-AD3BCCEDF34D}" type="slidenum">
              <a:rPr lang="ja-JP" altLang="en-US" smtClean="0"/>
              <a:pPr/>
              <a:t>24</a:t>
            </a:fld>
            <a:endParaRPr lang="ja-JP" altLang="en-US"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461" y="5593831"/>
            <a:ext cx="804023" cy="640800"/>
          </a:xfrm>
          <a:prstGeom prst="rect">
            <a:avLst/>
          </a:prstGeom>
          <a:ln>
            <a:solidFill>
              <a:srgbClr val="00B0F0"/>
            </a:solidFill>
          </a:ln>
        </p:spPr>
      </p:pic>
      <p:pic>
        <p:nvPicPr>
          <p:cNvPr id="12" name="図 11">
            <a:extLst>
              <a:ext uri="{FF2B5EF4-FFF2-40B4-BE49-F238E27FC236}">
                <a16:creationId xmlns:a16="http://schemas.microsoft.com/office/drawing/2014/main" id="{6AE7B988-BBCA-7648-93B7-85BAB0D83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
        <p:nvSpPr>
          <p:cNvPr id="6" name="AutoShape 68"/>
          <p:cNvSpPr>
            <a:spLocks noChangeArrowheads="1"/>
          </p:cNvSpPr>
          <p:nvPr/>
        </p:nvSpPr>
        <p:spPr bwMode="auto">
          <a:xfrm flipH="1">
            <a:off x="9144000" y="6497638"/>
            <a:ext cx="1008063" cy="360362"/>
          </a:xfrm>
          <a:prstGeom prst="irregularSeal2">
            <a:avLst/>
          </a:prstGeom>
          <a:solidFill>
            <a:srgbClr val="FFFF00"/>
          </a:solidFill>
          <a:ln w="9525" cap="flat" cmpd="sng">
            <a:solidFill>
              <a:schemeClr val="tx1"/>
            </a:solidFill>
            <a:miter lim="800000"/>
            <a:headEnd/>
            <a:tailEnd/>
          </a:ln>
          <a:effectLst/>
        </p:spPr>
        <p:txBody>
          <a:bodyPr anchor="ctr"/>
          <a:lstStyle/>
          <a:p>
            <a:endParaRPr lang="ja-JP" altLang="en-US"/>
          </a:p>
        </p:txBody>
      </p:sp>
    </p:spTree>
    <p:extLst>
      <p:ext uri="{BB962C8B-B14F-4D97-AF65-F5344CB8AC3E}">
        <p14:creationId xmlns:p14="http://schemas.microsoft.com/office/powerpoint/2010/main" val="15027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4.72222E-6 -1.11111E-6 C -0.00243 -1.11111E-6 -0.00746 -1.11111E-6 -0.01128 -1.11111E-6 C -0.01423 -1.11111E-6 -0.01753 -1.11111E-6 -0.02135 -1.11111E-6 C -0.02517 -1.11111E-6 -0.02968 -1.11111E-6 -0.03368 -1.11111E-6 C -0.03802 -1.11111E-6 -0.04253 -1.11111E-6 -0.04635 -1.11111E-6 C -0.05 -0.00069 -0.05312 -0.00162 -0.05677 -0.00162 C -0.06059 -0.00231 -0.0651 -0.00162 -0.06944 -0.00162 C -0.07326 -0.00162 -0.07795 -0.00162 -0.08159 -0.00162 C -0.08576 -0.00162 -0.08854 -0.00162 -0.09201 -0.00162 C -0.09548 -0.00162 -0.09843 -0.00162 -0.1026 -0.00162 C -0.10659 -0.00162 -0.1125 -0.00162 -0.11718 -0.00162 C -0.12152 -0.00162 -0.12552 -0.00162 -0.12968 -0.00162 C -0.13385 -0.00162 -0.13819 -0.00162 -0.14218 -0.00162 C -0.14618 -0.00231 -0.15034 -0.00324 -0.15468 -0.00324 C -0.15885 -0.00393 -0.16336 -0.00324 -0.16701 -0.00324 C -0.171 -0.00324 -0.17361 -0.00324 -0.17743 -0.00324 C -0.18125 -0.00324 -0.18628 -0.00324 -0.1901 -0.00324 C -0.19375 -0.00324 -0.19722 -0.00324 -0.20052 -0.00324 C -0.20416 -0.00324 -0.20729 -0.00324 -0.21093 -0.00324 C -0.21423 -0.00324 -0.21822 -0.00324 -0.22135 -0.00324 C -0.22482 -0.00324 -0.22795 -0.00231 -0.23177 -0.00324 C -0.23524 -0.0044 -0.23958 -0.0088 -0.24218 -0.01134 C -0.24444 -0.01412 -0.24513 -0.0162 -0.24635 -0.01898 C -0.24774 -0.02176 -0.24982 -0.0243 -0.25052 -0.02662 C -0.25121 -0.02917 -0.25052 -0.03194 -0.25052 -0.03472 C -0.25052 -0.0368 -0.25 -0.03958 -0.25052 -0.04213 C -0.25104 -0.04444 -0.25243 -0.04768 -0.25243 -0.04977 C -0.25243 -0.05255 -0.25243 -0.05509 -0.25243 -0.05787 C -0.25243 -0.05995 -0.25243 -0.06273 -0.25243 -0.06528 C -0.25243 -0.06805 -0.25243 -0.07014 -0.25243 -0.07292 C -0.25243 -0.07569 -0.25243 -0.07824 -0.25243 -0.08102 C -0.25243 -0.0831 -0.25243 -0.08588 -0.25243 -0.08866 C -0.25243 -0.09074 -0.25243 -0.09352 -0.25243 -0.09606 C -0.25243 -0.09884 -0.25243 -0.10162 -0.25243 -0.1037 C -0.25243 -0.10694 -0.25104 -0.11065 -0.25052 -0.11111 " pathEditMode="relative" rAng="0" ptsTypes="AAAAAAAAAAAAAAAAAAAAAAAAAAAAAAAAAAA">
                                      <p:cBhvr>
                                        <p:cTn id="10" dur="2000" fill="hold"/>
                                        <p:tgtEl>
                                          <p:spTgt spid="6"/>
                                        </p:tgtEl>
                                        <p:attrNameLst>
                                          <p:attrName>ppt_x,ppt_y</p:attrName>
                                        </p:attrNameLst>
                                      </p:cBhvr>
                                      <p:rCtr x="-12622" y="-5556"/>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11111E-6 1.48148E-6 L -0.00382 -0.14167 " pathEditMode="relative" rAng="0" ptsTypes="AA">
                                      <p:cBhvr>
                                        <p:cTn id="41" dur="2000" fill="hold"/>
                                        <p:tgtEl>
                                          <p:spTgt spid="11"/>
                                        </p:tgtEl>
                                        <p:attrNameLst>
                                          <p:attrName>ppt_x</p:attrName>
                                          <p:attrName>ppt_y</p:attrName>
                                        </p:attrNameLst>
                                      </p:cBhvr>
                                      <p:rCtr x="-191"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画像データを受け取る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a:t>トランスポート層の仕事</a:t>
            </a:r>
            <a:endParaRPr kumimoji="1" lang="en-US" altLang="ja-JP" sz="2800" dirty="0"/>
          </a:p>
          <a:p>
            <a:pPr lvl="1"/>
            <a:r>
              <a:rPr lang="ja-JP" altLang="en-US" sz="2400" dirty="0"/>
              <a:t>分割したパケットの結合</a:t>
            </a:r>
            <a:endParaRPr lang="en-US" altLang="ja-JP" sz="2400" dirty="0"/>
          </a:p>
          <a:p>
            <a:pPr lvl="2"/>
            <a:r>
              <a:rPr lang="ja-JP" altLang="en-US" sz="2000" dirty="0"/>
              <a:t>欠損チェックも行う </a:t>
            </a:r>
            <a:r>
              <a:rPr lang="en-US" altLang="ja-JP" sz="2000" dirty="0"/>
              <a:t>( TCP </a:t>
            </a:r>
            <a:r>
              <a:rPr lang="ja-JP" altLang="en-US" sz="2000" dirty="0"/>
              <a:t>の場合</a:t>
            </a:r>
            <a:r>
              <a:rPr lang="en-US" altLang="ja-JP" sz="2000" dirty="0"/>
              <a:t>) </a:t>
            </a:r>
          </a:p>
          <a:p>
            <a:pPr lvl="1"/>
            <a:r>
              <a:rPr kumimoji="1" lang="ja-JP" altLang="en-US" sz="2400" dirty="0"/>
              <a:t>宛先ポートへの転送</a:t>
            </a:r>
          </a:p>
        </p:txBody>
      </p:sp>
      <p:sp>
        <p:nvSpPr>
          <p:cNvPr id="5" name="日付プレースホルダー 4"/>
          <p:cNvSpPr>
            <a:spLocks noGrp="1"/>
          </p:cNvSpPr>
          <p:nvPr>
            <p:ph type="dt" sz="half" idx="2"/>
          </p:nvPr>
        </p:nvSpPr>
        <p:spPr/>
        <p:txBody>
          <a:bodyPr/>
          <a:lstStyle/>
          <a:p>
            <a:fld id="{F6240BED-C8FB-4C2A-8B75-FF6525D1A214}" type="datetime1">
              <a:rPr lang="ja-JP" altLang="en-US" smtClean="0"/>
              <a:t>2018/5/11</a:t>
            </a:fld>
            <a:endParaRPr lang="ja-JP" altLang="en-US" dirty="0"/>
          </a:p>
        </p:txBody>
      </p:sp>
      <p:sp>
        <p:nvSpPr>
          <p:cNvPr id="6" name="フッター プレースホルダー 5"/>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8" name="スライド番号プレースホルダー 7"/>
          <p:cNvSpPr>
            <a:spLocks noGrp="1"/>
          </p:cNvSpPr>
          <p:nvPr>
            <p:ph type="sldNum" sz="quarter" idx="4"/>
          </p:nvPr>
        </p:nvSpPr>
        <p:spPr/>
        <p:txBody>
          <a:bodyPr/>
          <a:lstStyle/>
          <a:p>
            <a:fld id="{9C198666-FFFC-4261-8E79-AD3BCCEDF34D}" type="slidenum">
              <a:rPr lang="ja-JP" altLang="en-US" smtClean="0"/>
              <a:pPr/>
              <a:t>25</a:t>
            </a:fld>
            <a:endParaRPr lang="ja-JP" altLang="en-US" dirty="0"/>
          </a:p>
        </p:txBody>
      </p:sp>
      <p:graphicFrame>
        <p:nvGraphicFramePr>
          <p:cNvPr id="10" name="Group 2"/>
          <p:cNvGraphicFramePr>
            <a:graphicFrameLocks noGrp="1"/>
          </p:cNvGraphicFramePr>
          <p:nvPr>
            <p:extLst>
              <p:ext uri="{D42A27DB-BD31-4B8C-83A1-F6EECF244321}">
                <p14:modId xmlns:p14="http://schemas.microsoft.com/office/powerpoint/2010/main" val="2719215585"/>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461" y="4725144"/>
            <a:ext cx="804023" cy="640800"/>
          </a:xfrm>
          <a:prstGeom prst="rect">
            <a:avLst/>
          </a:prstGeom>
          <a:ln>
            <a:solidFill>
              <a:srgbClr val="00B0F0"/>
            </a:solidFill>
          </a:ln>
        </p:spPr>
      </p:pic>
      <p:pic>
        <p:nvPicPr>
          <p:cNvPr id="9" name="図 8">
            <a:extLst>
              <a:ext uri="{FF2B5EF4-FFF2-40B4-BE49-F238E27FC236}">
                <a16:creationId xmlns:a16="http://schemas.microsoft.com/office/drawing/2014/main" id="{E5A28E6A-E0CD-CD42-8111-748307DA6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4234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1.85185E-6 L -0.00382 -0.14167 " pathEditMode="relative" rAng="0" ptsTypes="AA">
                                      <p:cBhvr>
                                        <p:cTn id="6" dur="2000" fill="hold"/>
                                        <p:tgtEl>
                                          <p:spTgt spid="11"/>
                                        </p:tgtEl>
                                        <p:attrNameLst>
                                          <p:attrName>ppt_x</p:attrName>
                                          <p:attrName>ppt_y</p:attrName>
                                        </p:attrNameLst>
                                      </p:cBhvr>
                                      <p:rCtr x="-191"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85" y="2287106"/>
            <a:ext cx="804477" cy="641163"/>
          </a:xfrm>
          <a:prstGeom prst="rect">
            <a:avLst/>
          </a:prstGeom>
          <a:ln>
            <a:solidFill>
              <a:srgbClr val="00B0F0"/>
            </a:solidFill>
          </a:ln>
        </p:spPr>
      </p:pic>
      <p:pic>
        <p:nvPicPr>
          <p:cNvPr id="47" name="図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685" y="2283626"/>
            <a:ext cx="804023" cy="640800"/>
          </a:xfrm>
          <a:prstGeom prst="rect">
            <a:avLst/>
          </a:prstGeom>
          <a:ln>
            <a:solidFill>
              <a:srgbClr val="00B0F0"/>
            </a:solidFill>
          </a:ln>
        </p:spPr>
      </p:pic>
      <p:pic>
        <p:nvPicPr>
          <p:cNvPr id="48" name="図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517" y="2283626"/>
            <a:ext cx="804023" cy="640800"/>
          </a:xfrm>
          <a:prstGeom prst="rect">
            <a:avLst/>
          </a:prstGeom>
          <a:ln>
            <a:solidFill>
              <a:srgbClr val="00B0F0"/>
            </a:solidFill>
          </a:ln>
        </p:spPr>
      </p:pic>
      <p:pic>
        <p:nvPicPr>
          <p:cNvPr id="49" name="図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142" y="2285152"/>
            <a:ext cx="804023" cy="640800"/>
          </a:xfrm>
          <a:prstGeom prst="rect">
            <a:avLst/>
          </a:prstGeom>
          <a:ln>
            <a:solidFill>
              <a:srgbClr val="00B0F0"/>
            </a:solidFill>
          </a:ln>
        </p:spPr>
      </p:pic>
      <p:pic>
        <p:nvPicPr>
          <p:cNvPr id="50" name="図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9165" y="2283626"/>
            <a:ext cx="804023" cy="640800"/>
          </a:xfrm>
          <a:prstGeom prst="rect">
            <a:avLst/>
          </a:prstGeom>
          <a:ln>
            <a:solidFill>
              <a:srgbClr val="00B0F0"/>
            </a:solidFill>
          </a:ln>
        </p:spPr>
      </p:pic>
      <p:pic>
        <p:nvPicPr>
          <p:cNvPr id="51" name="図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830" y="2920583"/>
            <a:ext cx="804023" cy="640800"/>
          </a:xfrm>
          <a:prstGeom prst="rect">
            <a:avLst/>
          </a:prstGeom>
          <a:ln>
            <a:solidFill>
              <a:srgbClr val="00B0F0"/>
            </a:solidFill>
          </a:ln>
        </p:spPr>
      </p:pic>
      <p:pic>
        <p:nvPicPr>
          <p:cNvPr id="52" name="図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448" y="2920583"/>
            <a:ext cx="804023" cy="640800"/>
          </a:xfrm>
          <a:prstGeom prst="rect">
            <a:avLst/>
          </a:prstGeom>
          <a:ln>
            <a:solidFill>
              <a:srgbClr val="00B0F0"/>
            </a:solidFill>
          </a:ln>
        </p:spPr>
      </p:pic>
      <p:pic>
        <p:nvPicPr>
          <p:cNvPr id="53" name="図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3181" y="2920583"/>
            <a:ext cx="804023" cy="640800"/>
          </a:xfrm>
          <a:prstGeom prst="rect">
            <a:avLst/>
          </a:prstGeom>
          <a:ln>
            <a:solidFill>
              <a:srgbClr val="00B0F0"/>
            </a:solidFill>
          </a:ln>
        </p:spPr>
      </p:pic>
      <p:pic>
        <p:nvPicPr>
          <p:cNvPr id="54" name="図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6494" y="2922505"/>
            <a:ext cx="804023" cy="640800"/>
          </a:xfrm>
          <a:prstGeom prst="rect">
            <a:avLst/>
          </a:prstGeom>
          <a:ln>
            <a:solidFill>
              <a:srgbClr val="00B0F0"/>
            </a:solidFill>
          </a:ln>
        </p:spPr>
      </p:pic>
      <p:pic>
        <p:nvPicPr>
          <p:cNvPr id="55" name="図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31540" y="2920583"/>
            <a:ext cx="804023" cy="640800"/>
          </a:xfrm>
          <a:prstGeom prst="rect">
            <a:avLst/>
          </a:prstGeom>
          <a:ln>
            <a:solidFill>
              <a:srgbClr val="00B0F0"/>
            </a:solidFill>
          </a:ln>
        </p:spPr>
      </p:pic>
      <p:pic>
        <p:nvPicPr>
          <p:cNvPr id="56" name="図 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25876" y="2918661"/>
            <a:ext cx="804023" cy="640800"/>
          </a:xfrm>
          <a:prstGeom prst="rect">
            <a:avLst/>
          </a:prstGeom>
          <a:ln>
            <a:solidFill>
              <a:srgbClr val="00B0F0"/>
            </a:solidFill>
          </a:ln>
        </p:spPr>
      </p:pic>
      <p:pic>
        <p:nvPicPr>
          <p:cNvPr id="57" name="図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7639" y="3550927"/>
            <a:ext cx="804023" cy="640800"/>
          </a:xfrm>
          <a:prstGeom prst="rect">
            <a:avLst/>
          </a:prstGeom>
          <a:ln>
            <a:solidFill>
              <a:srgbClr val="00B0F0"/>
            </a:solidFill>
          </a:ln>
        </p:spPr>
      </p:pic>
      <p:pic>
        <p:nvPicPr>
          <p:cNvPr id="58" name="図 5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2285" y="3557540"/>
            <a:ext cx="804023" cy="640800"/>
          </a:xfrm>
          <a:prstGeom prst="rect">
            <a:avLst/>
          </a:prstGeom>
          <a:ln>
            <a:solidFill>
              <a:srgbClr val="00B0F0"/>
            </a:solidFill>
          </a:ln>
        </p:spPr>
      </p:pic>
      <p:pic>
        <p:nvPicPr>
          <p:cNvPr id="59" name="図 5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23228" y="3571609"/>
            <a:ext cx="804023" cy="640800"/>
          </a:xfrm>
          <a:prstGeom prst="rect">
            <a:avLst/>
          </a:prstGeom>
          <a:ln>
            <a:solidFill>
              <a:srgbClr val="00B0F0"/>
            </a:solidFill>
          </a:ln>
        </p:spPr>
      </p:pic>
      <p:pic>
        <p:nvPicPr>
          <p:cNvPr id="60" name="図 5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25141" y="3565536"/>
            <a:ext cx="804023" cy="640800"/>
          </a:xfrm>
          <a:prstGeom prst="rect">
            <a:avLst/>
          </a:prstGeom>
          <a:ln>
            <a:solidFill>
              <a:srgbClr val="00B0F0"/>
            </a:solidFill>
          </a:ln>
        </p:spPr>
      </p:pic>
      <p:pic>
        <p:nvPicPr>
          <p:cNvPr id="61" name="図 6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39203" y="3565536"/>
            <a:ext cx="804023" cy="640800"/>
          </a:xfrm>
          <a:prstGeom prst="rect">
            <a:avLst/>
          </a:prstGeom>
          <a:ln>
            <a:solidFill>
              <a:srgbClr val="00B0F0"/>
            </a:solidFill>
          </a:ln>
        </p:spPr>
      </p:pic>
      <p:pic>
        <p:nvPicPr>
          <p:cNvPr id="62" name="図 6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7961" y="4201236"/>
            <a:ext cx="804023" cy="640800"/>
          </a:xfrm>
          <a:prstGeom prst="rect">
            <a:avLst/>
          </a:prstGeom>
          <a:ln>
            <a:solidFill>
              <a:srgbClr val="00B0F0"/>
            </a:solidFill>
          </a:ln>
        </p:spPr>
      </p:pic>
      <p:pic>
        <p:nvPicPr>
          <p:cNvPr id="63" name="図 6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21662" y="4201236"/>
            <a:ext cx="804023" cy="640800"/>
          </a:xfrm>
          <a:prstGeom prst="rect">
            <a:avLst/>
          </a:prstGeom>
          <a:ln>
            <a:solidFill>
              <a:srgbClr val="00B0F0"/>
            </a:solidFill>
          </a:ln>
        </p:spPr>
      </p:pic>
      <p:pic>
        <p:nvPicPr>
          <p:cNvPr id="64" name="図 6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40421" y="4201236"/>
            <a:ext cx="804023" cy="640800"/>
          </a:xfrm>
          <a:prstGeom prst="rect">
            <a:avLst/>
          </a:prstGeom>
          <a:ln>
            <a:solidFill>
              <a:srgbClr val="00B0F0"/>
            </a:solidFill>
          </a:ln>
        </p:spPr>
      </p:pic>
      <p:pic>
        <p:nvPicPr>
          <p:cNvPr id="65" name="図 6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35578" y="3559871"/>
            <a:ext cx="804023" cy="640800"/>
          </a:xfrm>
          <a:prstGeom prst="rect">
            <a:avLst/>
          </a:prstGeom>
          <a:ln>
            <a:solidFill>
              <a:srgbClr val="00B0F0"/>
            </a:solidFill>
          </a:ln>
        </p:spPr>
      </p:pic>
      <p:pic>
        <p:nvPicPr>
          <p:cNvPr id="66" name="図 6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35986" y="4194615"/>
            <a:ext cx="804023" cy="640800"/>
          </a:xfrm>
          <a:prstGeom prst="rect">
            <a:avLst/>
          </a:prstGeom>
          <a:ln>
            <a:solidFill>
              <a:srgbClr val="00B0F0"/>
            </a:solidFill>
          </a:ln>
        </p:spPr>
      </p:pic>
      <p:pic>
        <p:nvPicPr>
          <p:cNvPr id="67" name="図 6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403925" y="4206834"/>
            <a:ext cx="804023" cy="640800"/>
          </a:xfrm>
          <a:prstGeom prst="rect">
            <a:avLst/>
          </a:prstGeom>
          <a:ln>
            <a:solidFill>
              <a:srgbClr val="00B0F0"/>
            </a:solidFill>
          </a:ln>
        </p:spPr>
      </p:pic>
      <p:pic>
        <p:nvPicPr>
          <p:cNvPr id="68" name="図 6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31948" y="4212409"/>
            <a:ext cx="804023" cy="640800"/>
          </a:xfrm>
          <a:prstGeom prst="rect">
            <a:avLst/>
          </a:prstGeom>
          <a:ln>
            <a:solidFill>
              <a:srgbClr val="00B0F0"/>
            </a:solidFill>
          </a:ln>
        </p:spPr>
      </p:pic>
      <p:pic>
        <p:nvPicPr>
          <p:cNvPr id="69" name="図 6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7185" y="4854426"/>
            <a:ext cx="804023" cy="640800"/>
          </a:xfrm>
          <a:prstGeom prst="rect">
            <a:avLst/>
          </a:prstGeom>
          <a:ln>
            <a:solidFill>
              <a:srgbClr val="00B0F0"/>
            </a:solidFill>
          </a:ln>
        </p:spPr>
      </p:pic>
      <p:pic>
        <p:nvPicPr>
          <p:cNvPr id="70" name="図 6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15785" y="4851181"/>
            <a:ext cx="804023" cy="640800"/>
          </a:xfrm>
          <a:prstGeom prst="rect">
            <a:avLst/>
          </a:prstGeom>
          <a:ln>
            <a:solidFill>
              <a:srgbClr val="00B0F0"/>
            </a:solidFill>
          </a:ln>
        </p:spPr>
      </p:pic>
      <p:pic>
        <p:nvPicPr>
          <p:cNvPr id="71" name="図 7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835363" y="4839603"/>
            <a:ext cx="804023" cy="640800"/>
          </a:xfrm>
          <a:prstGeom prst="rect">
            <a:avLst/>
          </a:prstGeom>
          <a:ln>
            <a:solidFill>
              <a:srgbClr val="00B0F0"/>
            </a:solidFill>
          </a:ln>
        </p:spPr>
      </p:pic>
      <p:pic>
        <p:nvPicPr>
          <p:cNvPr id="72" name="図 7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639601" y="4827713"/>
            <a:ext cx="804023" cy="640800"/>
          </a:xfrm>
          <a:prstGeom prst="rect">
            <a:avLst/>
          </a:prstGeom>
          <a:ln>
            <a:solidFill>
              <a:srgbClr val="00B0F0"/>
            </a:solidFill>
          </a:ln>
        </p:spPr>
      </p:pic>
      <p:pic>
        <p:nvPicPr>
          <p:cNvPr id="73" name="図 7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431540" y="4858169"/>
            <a:ext cx="804023" cy="640800"/>
          </a:xfrm>
          <a:prstGeom prst="rect">
            <a:avLst/>
          </a:prstGeom>
          <a:ln>
            <a:solidFill>
              <a:srgbClr val="00B0F0"/>
            </a:solidFill>
          </a:ln>
        </p:spPr>
      </p:pic>
      <p:pic>
        <p:nvPicPr>
          <p:cNvPr id="74" name="図 7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233229" y="4846948"/>
            <a:ext cx="804023" cy="640800"/>
          </a:xfrm>
          <a:prstGeom prst="rect">
            <a:avLst/>
          </a:prstGeom>
          <a:ln>
            <a:solidFill>
              <a:srgbClr val="00B0F0"/>
            </a:solidFill>
          </a:ln>
        </p:spPr>
      </p:pic>
      <p:pic>
        <p:nvPicPr>
          <p:cNvPr id="76" name="図 75"/>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1662" y="2287469"/>
            <a:ext cx="804023" cy="640800"/>
          </a:xfrm>
          <a:prstGeom prst="rect">
            <a:avLst/>
          </a:prstGeom>
          <a:ln>
            <a:solidFill>
              <a:srgbClr val="00B0F0"/>
            </a:solidFill>
          </a:ln>
        </p:spPr>
      </p:pic>
      <p:graphicFrame>
        <p:nvGraphicFramePr>
          <p:cNvPr id="42" name="Group 2"/>
          <p:cNvGraphicFramePr>
            <a:graphicFrameLocks noGrp="1"/>
          </p:cNvGraphicFramePr>
          <p:nvPr>
            <p:extLst>
              <p:ext uri="{D42A27DB-BD31-4B8C-83A1-F6EECF244321}">
                <p14:modId xmlns:p14="http://schemas.microsoft.com/office/powerpoint/2010/main" val="529086431"/>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lang="ja-JP" altLang="en-US" dirty="0"/>
              <a:t>画像データを受け取る</a:t>
            </a:r>
            <a:endParaRPr kumimoji="1" lang="ja-JP" altLang="en-US" dirty="0"/>
          </a:p>
        </p:txBody>
      </p:sp>
      <p:sp>
        <p:nvSpPr>
          <p:cNvPr id="38" name="AutoShape 69"/>
          <p:cNvSpPr>
            <a:spLocks noChangeArrowheads="1"/>
          </p:cNvSpPr>
          <p:nvPr/>
        </p:nvSpPr>
        <p:spPr bwMode="auto">
          <a:xfrm flipH="1">
            <a:off x="9086292" y="6415881"/>
            <a:ext cx="1008063" cy="360362"/>
          </a:xfrm>
          <a:prstGeom prst="irregularSeal2">
            <a:avLst/>
          </a:prstGeom>
          <a:solidFill>
            <a:srgbClr val="FFFF00"/>
          </a:solidFill>
          <a:ln w="9525" cap="flat" cmpd="sng">
            <a:solidFill>
              <a:schemeClr val="tx1"/>
            </a:solidFill>
            <a:miter lim="800000"/>
            <a:headEnd/>
            <a:tailEnd/>
          </a:ln>
          <a:effectLst/>
        </p:spPr>
        <p:txBody>
          <a:bodyPr anchor="ctr"/>
          <a:lstStyle/>
          <a:p>
            <a:endParaRPr lang="ja-JP" altLang="en-US"/>
          </a:p>
        </p:txBody>
      </p:sp>
      <p:sp>
        <p:nvSpPr>
          <p:cNvPr id="39" name="日付プレースホルダー 38"/>
          <p:cNvSpPr>
            <a:spLocks noGrp="1"/>
          </p:cNvSpPr>
          <p:nvPr>
            <p:ph type="dt" sz="half" idx="2"/>
          </p:nvPr>
        </p:nvSpPr>
        <p:spPr/>
        <p:txBody>
          <a:bodyPr/>
          <a:lstStyle/>
          <a:p>
            <a:fld id="{2EE65CA3-C1E5-4B0C-9826-13DF3EA2D1E7}" type="datetime1">
              <a:rPr lang="ja-JP" altLang="en-US" smtClean="0"/>
              <a:t>2018/5/11</a:t>
            </a:fld>
            <a:endParaRPr lang="ja-JP" altLang="en-US" dirty="0"/>
          </a:p>
        </p:txBody>
      </p:sp>
      <p:sp>
        <p:nvSpPr>
          <p:cNvPr id="40" name="フッター プレースホルダー 39"/>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1" name="スライド番号プレースホルダー 40"/>
          <p:cNvSpPr>
            <a:spLocks noGrp="1"/>
          </p:cNvSpPr>
          <p:nvPr>
            <p:ph type="sldNum" sz="quarter" idx="4"/>
          </p:nvPr>
        </p:nvSpPr>
        <p:spPr/>
        <p:txBody>
          <a:bodyPr/>
          <a:lstStyle/>
          <a:p>
            <a:fld id="{9C198666-FFFC-4261-8E79-AD3BCCEDF34D}" type="slidenum">
              <a:rPr lang="ja-JP" altLang="en-US" smtClean="0"/>
              <a:pPr/>
              <a:t>26</a:t>
            </a:fld>
            <a:endParaRPr lang="ja-JP" altLang="en-US" dirty="0"/>
          </a:p>
        </p:txBody>
      </p:sp>
      <p:pic>
        <p:nvPicPr>
          <p:cNvPr id="43" name="図 4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092280" y="3645024"/>
            <a:ext cx="804023" cy="640800"/>
          </a:xfrm>
          <a:prstGeom prst="rect">
            <a:avLst/>
          </a:prstGeom>
          <a:ln>
            <a:solidFill>
              <a:srgbClr val="00B0F0"/>
            </a:solidFill>
          </a:ln>
        </p:spPr>
      </p:pic>
      <p:pic>
        <p:nvPicPr>
          <p:cNvPr id="44" name="図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148" y="5436401"/>
            <a:ext cx="804477" cy="641163"/>
          </a:xfrm>
          <a:prstGeom prst="rect">
            <a:avLst/>
          </a:prstGeom>
          <a:ln>
            <a:solidFill>
              <a:srgbClr val="00B0F0"/>
            </a:solidFill>
          </a:ln>
        </p:spPr>
      </p:pic>
      <p:pic>
        <p:nvPicPr>
          <p:cNvPr id="77" name="図 7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22617" y="2276872"/>
            <a:ext cx="4824536" cy="3214347"/>
          </a:xfrm>
          <a:prstGeom prst="rect">
            <a:avLst/>
          </a:prstGeom>
        </p:spPr>
      </p:pic>
      <p:pic>
        <p:nvPicPr>
          <p:cNvPr id="45" name="図 44">
            <a:extLst>
              <a:ext uri="{FF2B5EF4-FFF2-40B4-BE49-F238E27FC236}">
                <a16:creationId xmlns:a16="http://schemas.microsoft.com/office/drawing/2014/main" id="{2996DA0D-A5F2-7A42-AE8D-A3D99A45B1C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786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781 -0.00185 L -0.66615 -0.19792 " pathEditMode="relative" rAng="0" ptsTypes="AA">
                                      <p:cBhvr>
                                        <p:cTn id="6" dur="2000" fill="hold"/>
                                        <p:tgtEl>
                                          <p:spTgt spid="43"/>
                                        </p:tgtEl>
                                        <p:attrNameLst>
                                          <p:attrName>ppt_x</p:attrName>
                                          <p:attrName>ppt_y</p:attrName>
                                        </p:attrNameLst>
                                      </p:cBhvr>
                                      <p:rCtr x="-33698" y="-981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3.33333E-6 3.33333E-6 C -0.00243 0.00023 -0.00989 0.00185 -0.01406 0.00208 C -0.01823 0.00254 -0.02135 0.00185 -0.02552 0.00208 C -0.02986 0.00254 -0.03316 0.00393 -0.03958 0.00416 C -0.04566 0.00486 -0.05607 0.00416 -0.06267 0.00416 C -0.06909 0.00416 -0.07395 0.00416 -0.07882 0.00416 C -0.08385 0.00416 -0.08802 0.00416 -0.09305 0.00416 C -0.09739 0.00416 -0.10208 0.00416 -0.10659 0.00416 C -0.11076 0.00416 -0.11423 0.00416 -0.11823 0.00416 C -0.12205 0.00416 -0.12552 0.00416 -0.12968 0.00416 C -0.13385 0.00416 -0.13958 0.00416 -0.14375 0.00416 C -0.14791 0.00416 -0.15069 0.00416 -0.1552 0.00416 C -0.15937 0.00416 -0.16441 0.00416 -0.16909 0.00416 C -0.17361 0.00416 -0.17847 0.00416 -0.18281 0.00416 C -0.18698 0.00416 -0.19062 0.00416 -0.19461 0.00416 C -0.19826 0.00416 -0.20225 0.00416 -0.2059 0.00416 C -0.20989 0.00416 -0.21336 0.00486 -0.21753 0.00416 C -0.2217 0.00393 -0.22708 0.00324 -0.23125 0.00208 C -0.23576 0.00092 -0.23923 -0.00023 -0.24305 -0.00209 C -0.24687 -0.00417 -0.25069 -0.00625 -0.25468 -0.0088 C -0.25868 -0.01135 -0.26232 -0.01412 -0.26614 -0.01736 C -0.27014 -0.02061 -0.27448 -0.025 -0.27777 -0.02848 C -0.2809 -0.03218 -0.28316 -0.03588 -0.28455 -0.03936 C -0.28611 -0.04306 -0.28611 -0.04653 -0.28715 -0.05023 C -0.28784 -0.05394 -0.28871 -0.05764 -0.28923 -0.06111 C -0.28941 -0.06505 -0.28923 -0.06852 -0.28923 -0.07223 C -0.28923 -0.07593 -0.28923 -0.0794 -0.28923 -0.08311 C -0.28923 -0.08658 -0.28923 -0.09028 -0.28923 -0.09398 C -0.28923 -0.09746 -0.28923 -0.10139 -0.28923 -0.1051 C -0.28923 -0.10857 -0.28923 -0.11227 -0.28923 -0.11598 C -0.28923 -0.11945 -0.28923 -0.12315 -0.28923 -0.12662 C -0.28923 -0.13033 -0.28923 -0.13565 -0.28923 -0.1375 " pathEditMode="relative" rAng="0" ptsTypes="AAAAAAAAAAAAAAAAAAAAAAAAAAAAAAAA">
                                      <p:cBhvr>
                                        <p:cTn id="12" dur="2000" fill="hold"/>
                                        <p:tgtEl>
                                          <p:spTgt spid="38"/>
                                        </p:tgtEl>
                                        <p:attrNameLst>
                                          <p:attrName>ppt_x,ppt_y</p:attrName>
                                        </p:attrNameLst>
                                      </p:cBhvr>
                                      <p:rCtr x="-14479" y="-6667"/>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38"/>
                                        </p:tgtEl>
                                        <p:attrNameLst>
                                          <p:attrName>style.visibility</p:attrName>
                                        </p:attrNameLst>
                                      </p:cBhvr>
                                      <p:to>
                                        <p:strVal val="hidden"/>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88889E-6 -1.85185E-6 L -0.00764 -0.25532 " pathEditMode="relative" rAng="0" ptsTypes="AA">
                                      <p:cBhvr>
                                        <p:cTn id="24" dur="2000" fill="hold"/>
                                        <p:tgtEl>
                                          <p:spTgt spid="44"/>
                                        </p:tgtEl>
                                        <p:attrNameLst>
                                          <p:attrName>ppt_x</p:attrName>
                                          <p:attrName>ppt_y</p:attrName>
                                        </p:attrNameLst>
                                      </p:cBhvr>
                                      <p:rCtr x="-382" y="-12778"/>
                                    </p:animMotion>
                                  </p:childTnLst>
                                </p:cTn>
                              </p:par>
                            </p:childTnLst>
                          </p:cTn>
                        </p:par>
                        <p:par>
                          <p:cTn id="25" fill="hold">
                            <p:stCondLst>
                              <p:cond delay="2000"/>
                            </p:stCondLst>
                            <p:childTnLst>
                              <p:par>
                                <p:cTn id="26" presetID="42" presetClass="path" presetSubtype="0" accel="50000" decel="50000" fill="hold" nodeType="afterEffect">
                                  <p:stCondLst>
                                    <p:cond delay="0"/>
                                  </p:stCondLst>
                                  <p:childTnLst>
                                    <p:animMotion origin="layout" path="M -0.00764 -0.25532 L -0.6849 -0.45903 " pathEditMode="relative" rAng="0" ptsTypes="AA">
                                      <p:cBhvr>
                                        <p:cTn id="27" dur="2000" fill="hold"/>
                                        <p:tgtEl>
                                          <p:spTgt spid="44"/>
                                        </p:tgtEl>
                                        <p:attrNameLst>
                                          <p:attrName>ppt_x</p:attrName>
                                          <p:attrName>ppt_y</p:attrName>
                                        </p:attrNameLst>
                                      </p:cBhvr>
                                      <p:rCtr x="-33872" y="-10185"/>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par>
                                <p:cTn id="45" presetID="10"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10"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0"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par>
                                <p:cTn id="75" presetID="10" presetClass="entr" presetSubtype="0"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par>
                                <p:cTn id="78" presetID="10" presetClass="entr" presetSubtype="0" fill="hold"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par>
                                <p:cTn id="81" presetID="10"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10" presetClass="entr" presetSubtype="0" fill="hold"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par>
                                <p:cTn id="93" presetID="10" presetClass="entr" presetSubtype="0" fill="hold"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10" presetClass="entr" presetSubtype="0" fill="hold" nodeType="with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500"/>
                                        <p:tgtEl>
                                          <p:spTgt spid="68"/>
                                        </p:tgtEl>
                                      </p:cBhvr>
                                    </p:animEffect>
                                  </p:childTnLst>
                                </p:cTn>
                              </p:par>
                              <p:par>
                                <p:cTn id="102" presetID="10" presetClass="entr" presetSubtype="0" fill="hold"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par>
                                <p:cTn id="105" presetID="10" presetClass="entr" presetSubtype="0"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fade">
                                      <p:cBhvr>
                                        <p:cTn id="107" dur="500"/>
                                        <p:tgtEl>
                                          <p:spTgt spid="70"/>
                                        </p:tgtEl>
                                      </p:cBhvr>
                                    </p:animEffect>
                                  </p:childTnLst>
                                </p:cTn>
                              </p:par>
                              <p:par>
                                <p:cTn id="108" presetID="10" presetClass="entr" presetSubtype="0" fill="hold" nodeType="with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fade">
                                      <p:cBhvr>
                                        <p:cTn id="110" dur="500"/>
                                        <p:tgtEl>
                                          <p:spTgt spid="71"/>
                                        </p:tgtEl>
                                      </p:cBhvr>
                                    </p:animEffect>
                                  </p:childTnLst>
                                </p:cTn>
                              </p:par>
                              <p:par>
                                <p:cTn id="111" presetID="10" presetClass="entr" presetSubtype="0" fill="hold"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500"/>
                                        <p:tgtEl>
                                          <p:spTgt spid="72"/>
                                        </p:tgtEl>
                                      </p:cBhvr>
                                    </p:animEffect>
                                  </p:childTnLst>
                                </p:cTn>
                              </p:par>
                              <p:par>
                                <p:cTn id="114" presetID="10" presetClass="entr" presetSubtype="0" fill="hold" nodeType="with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fade">
                                      <p:cBhvr>
                                        <p:cTn id="116" dur="500"/>
                                        <p:tgtEl>
                                          <p:spTgt spid="73"/>
                                        </p:tgtEl>
                                      </p:cBhvr>
                                    </p:animEffect>
                                  </p:childTnLst>
                                </p:cTn>
                              </p:par>
                              <p:par>
                                <p:cTn id="117" presetID="10" presetClass="entr" presetSubtype="0"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500"/>
                                        <p:tgtEl>
                                          <p:spTgt spid="77"/>
                                        </p:tgtEl>
                                      </p:cBhvr>
                                    </p:animEffect>
                                  </p:childTnLst>
                                </p:cTn>
                              </p:par>
                              <p:par>
                                <p:cTn id="125" presetID="10" presetClass="exit" presetSubtype="0" fill="hold" nodeType="withEffect">
                                  <p:stCondLst>
                                    <p:cond delay="0"/>
                                  </p:stCondLst>
                                  <p:childTnLst>
                                    <p:animEffect transition="out" filter="fade">
                                      <p:cBhvr>
                                        <p:cTn id="126" dur="500"/>
                                        <p:tgtEl>
                                          <p:spTgt spid="46"/>
                                        </p:tgtEl>
                                      </p:cBhvr>
                                    </p:animEffect>
                                    <p:set>
                                      <p:cBhvr>
                                        <p:cTn id="127" dur="1" fill="hold">
                                          <p:stCondLst>
                                            <p:cond delay="499"/>
                                          </p:stCondLst>
                                        </p:cTn>
                                        <p:tgtEl>
                                          <p:spTgt spid="4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76"/>
                                        </p:tgtEl>
                                      </p:cBhvr>
                                    </p:animEffect>
                                    <p:set>
                                      <p:cBhvr>
                                        <p:cTn id="130" dur="1" fill="hold">
                                          <p:stCondLst>
                                            <p:cond delay="499"/>
                                          </p:stCondLst>
                                        </p:cTn>
                                        <p:tgtEl>
                                          <p:spTgt spid="76"/>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7"/>
                                        </p:tgtEl>
                                      </p:cBhvr>
                                    </p:animEffect>
                                    <p:set>
                                      <p:cBhvr>
                                        <p:cTn id="133" dur="1" fill="hold">
                                          <p:stCondLst>
                                            <p:cond delay="499"/>
                                          </p:stCondLst>
                                        </p:cTn>
                                        <p:tgtEl>
                                          <p:spTgt spid="4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8"/>
                                        </p:tgtEl>
                                      </p:cBhvr>
                                    </p:animEffect>
                                    <p:set>
                                      <p:cBhvr>
                                        <p:cTn id="136" dur="1" fill="hold">
                                          <p:stCondLst>
                                            <p:cond delay="499"/>
                                          </p:stCondLst>
                                        </p:cTn>
                                        <p:tgtEl>
                                          <p:spTgt spid="4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9"/>
                                        </p:tgtEl>
                                      </p:cBhvr>
                                    </p:animEffect>
                                    <p:set>
                                      <p:cBhvr>
                                        <p:cTn id="139" dur="1" fill="hold">
                                          <p:stCondLst>
                                            <p:cond delay="499"/>
                                          </p:stCondLst>
                                        </p:cTn>
                                        <p:tgtEl>
                                          <p:spTgt spid="49"/>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50"/>
                                        </p:tgtEl>
                                      </p:cBhvr>
                                    </p:animEffect>
                                    <p:set>
                                      <p:cBhvr>
                                        <p:cTn id="142" dur="1" fill="hold">
                                          <p:stCondLst>
                                            <p:cond delay="499"/>
                                          </p:stCondLst>
                                        </p:cTn>
                                        <p:tgtEl>
                                          <p:spTgt spid="50"/>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51"/>
                                        </p:tgtEl>
                                      </p:cBhvr>
                                    </p:animEffect>
                                    <p:set>
                                      <p:cBhvr>
                                        <p:cTn id="145" dur="1" fill="hold">
                                          <p:stCondLst>
                                            <p:cond delay="499"/>
                                          </p:stCondLst>
                                        </p:cTn>
                                        <p:tgtEl>
                                          <p:spTgt spid="5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52"/>
                                        </p:tgtEl>
                                      </p:cBhvr>
                                    </p:animEffect>
                                    <p:set>
                                      <p:cBhvr>
                                        <p:cTn id="148" dur="1" fill="hold">
                                          <p:stCondLst>
                                            <p:cond delay="499"/>
                                          </p:stCondLst>
                                        </p:cTn>
                                        <p:tgtEl>
                                          <p:spTgt spid="5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53"/>
                                        </p:tgtEl>
                                      </p:cBhvr>
                                    </p:animEffect>
                                    <p:set>
                                      <p:cBhvr>
                                        <p:cTn id="151" dur="1" fill="hold">
                                          <p:stCondLst>
                                            <p:cond delay="499"/>
                                          </p:stCondLst>
                                        </p:cTn>
                                        <p:tgtEl>
                                          <p:spTgt spid="5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54"/>
                                        </p:tgtEl>
                                      </p:cBhvr>
                                    </p:animEffect>
                                    <p:set>
                                      <p:cBhvr>
                                        <p:cTn id="154" dur="1" fill="hold">
                                          <p:stCondLst>
                                            <p:cond delay="499"/>
                                          </p:stCondLst>
                                        </p:cTn>
                                        <p:tgtEl>
                                          <p:spTgt spid="5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55"/>
                                        </p:tgtEl>
                                      </p:cBhvr>
                                    </p:animEffect>
                                    <p:set>
                                      <p:cBhvr>
                                        <p:cTn id="157" dur="1" fill="hold">
                                          <p:stCondLst>
                                            <p:cond delay="499"/>
                                          </p:stCondLst>
                                        </p:cTn>
                                        <p:tgtEl>
                                          <p:spTgt spid="55"/>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56"/>
                                        </p:tgtEl>
                                      </p:cBhvr>
                                    </p:animEffect>
                                    <p:set>
                                      <p:cBhvr>
                                        <p:cTn id="160" dur="1" fill="hold">
                                          <p:stCondLst>
                                            <p:cond delay="499"/>
                                          </p:stCondLst>
                                        </p:cTn>
                                        <p:tgtEl>
                                          <p:spTgt spid="56"/>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57"/>
                                        </p:tgtEl>
                                      </p:cBhvr>
                                    </p:animEffect>
                                    <p:set>
                                      <p:cBhvr>
                                        <p:cTn id="163" dur="1" fill="hold">
                                          <p:stCondLst>
                                            <p:cond delay="499"/>
                                          </p:stCondLst>
                                        </p:cTn>
                                        <p:tgtEl>
                                          <p:spTgt spid="57"/>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58"/>
                                        </p:tgtEl>
                                      </p:cBhvr>
                                    </p:animEffect>
                                    <p:set>
                                      <p:cBhvr>
                                        <p:cTn id="166" dur="1" fill="hold">
                                          <p:stCondLst>
                                            <p:cond delay="499"/>
                                          </p:stCondLst>
                                        </p:cTn>
                                        <p:tgtEl>
                                          <p:spTgt spid="58"/>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59"/>
                                        </p:tgtEl>
                                      </p:cBhvr>
                                    </p:animEffect>
                                    <p:set>
                                      <p:cBhvr>
                                        <p:cTn id="169" dur="1" fill="hold">
                                          <p:stCondLst>
                                            <p:cond delay="499"/>
                                          </p:stCondLst>
                                        </p:cTn>
                                        <p:tgtEl>
                                          <p:spTgt spid="59"/>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60"/>
                                        </p:tgtEl>
                                      </p:cBhvr>
                                    </p:animEffect>
                                    <p:set>
                                      <p:cBhvr>
                                        <p:cTn id="172" dur="1" fill="hold">
                                          <p:stCondLst>
                                            <p:cond delay="499"/>
                                          </p:stCondLst>
                                        </p:cTn>
                                        <p:tgtEl>
                                          <p:spTgt spid="60"/>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61"/>
                                        </p:tgtEl>
                                      </p:cBhvr>
                                    </p:animEffect>
                                    <p:set>
                                      <p:cBhvr>
                                        <p:cTn id="175" dur="1" fill="hold">
                                          <p:stCondLst>
                                            <p:cond delay="499"/>
                                          </p:stCondLst>
                                        </p:cTn>
                                        <p:tgtEl>
                                          <p:spTgt spid="61"/>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62"/>
                                        </p:tgtEl>
                                      </p:cBhvr>
                                    </p:animEffect>
                                    <p:set>
                                      <p:cBhvr>
                                        <p:cTn id="178" dur="1" fill="hold">
                                          <p:stCondLst>
                                            <p:cond delay="499"/>
                                          </p:stCondLst>
                                        </p:cTn>
                                        <p:tgtEl>
                                          <p:spTgt spid="62"/>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63"/>
                                        </p:tgtEl>
                                      </p:cBhvr>
                                    </p:animEffect>
                                    <p:set>
                                      <p:cBhvr>
                                        <p:cTn id="181" dur="1" fill="hold">
                                          <p:stCondLst>
                                            <p:cond delay="499"/>
                                          </p:stCondLst>
                                        </p:cTn>
                                        <p:tgtEl>
                                          <p:spTgt spid="63"/>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64"/>
                                        </p:tgtEl>
                                      </p:cBhvr>
                                    </p:animEffect>
                                    <p:set>
                                      <p:cBhvr>
                                        <p:cTn id="184" dur="1" fill="hold">
                                          <p:stCondLst>
                                            <p:cond delay="499"/>
                                          </p:stCondLst>
                                        </p:cTn>
                                        <p:tgtEl>
                                          <p:spTgt spid="64"/>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65"/>
                                        </p:tgtEl>
                                      </p:cBhvr>
                                    </p:animEffect>
                                    <p:set>
                                      <p:cBhvr>
                                        <p:cTn id="187" dur="1" fill="hold">
                                          <p:stCondLst>
                                            <p:cond delay="499"/>
                                          </p:stCondLst>
                                        </p:cTn>
                                        <p:tgtEl>
                                          <p:spTgt spid="65"/>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66"/>
                                        </p:tgtEl>
                                      </p:cBhvr>
                                    </p:animEffect>
                                    <p:set>
                                      <p:cBhvr>
                                        <p:cTn id="190" dur="1" fill="hold">
                                          <p:stCondLst>
                                            <p:cond delay="499"/>
                                          </p:stCondLst>
                                        </p:cTn>
                                        <p:tgtEl>
                                          <p:spTgt spid="66"/>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67"/>
                                        </p:tgtEl>
                                      </p:cBhvr>
                                    </p:animEffect>
                                    <p:set>
                                      <p:cBhvr>
                                        <p:cTn id="193" dur="1" fill="hold">
                                          <p:stCondLst>
                                            <p:cond delay="499"/>
                                          </p:stCondLst>
                                        </p:cTn>
                                        <p:tgtEl>
                                          <p:spTgt spid="67"/>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68"/>
                                        </p:tgtEl>
                                      </p:cBhvr>
                                    </p:animEffect>
                                    <p:set>
                                      <p:cBhvr>
                                        <p:cTn id="196" dur="1" fill="hold">
                                          <p:stCondLst>
                                            <p:cond delay="499"/>
                                          </p:stCondLst>
                                        </p:cTn>
                                        <p:tgtEl>
                                          <p:spTgt spid="68"/>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69"/>
                                        </p:tgtEl>
                                      </p:cBhvr>
                                    </p:animEffect>
                                    <p:set>
                                      <p:cBhvr>
                                        <p:cTn id="199" dur="1" fill="hold">
                                          <p:stCondLst>
                                            <p:cond delay="499"/>
                                          </p:stCondLst>
                                        </p:cTn>
                                        <p:tgtEl>
                                          <p:spTgt spid="69"/>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70"/>
                                        </p:tgtEl>
                                      </p:cBhvr>
                                    </p:animEffect>
                                    <p:set>
                                      <p:cBhvr>
                                        <p:cTn id="202" dur="1" fill="hold">
                                          <p:stCondLst>
                                            <p:cond delay="499"/>
                                          </p:stCondLst>
                                        </p:cTn>
                                        <p:tgtEl>
                                          <p:spTgt spid="70"/>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71"/>
                                        </p:tgtEl>
                                      </p:cBhvr>
                                    </p:animEffect>
                                    <p:set>
                                      <p:cBhvr>
                                        <p:cTn id="205" dur="1" fill="hold">
                                          <p:stCondLst>
                                            <p:cond delay="499"/>
                                          </p:stCondLst>
                                        </p:cTn>
                                        <p:tgtEl>
                                          <p:spTgt spid="71"/>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72"/>
                                        </p:tgtEl>
                                      </p:cBhvr>
                                    </p:animEffect>
                                    <p:set>
                                      <p:cBhvr>
                                        <p:cTn id="208" dur="1" fill="hold">
                                          <p:stCondLst>
                                            <p:cond delay="499"/>
                                          </p:stCondLst>
                                        </p:cTn>
                                        <p:tgtEl>
                                          <p:spTgt spid="72"/>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73"/>
                                        </p:tgtEl>
                                      </p:cBhvr>
                                    </p:animEffect>
                                    <p:set>
                                      <p:cBhvr>
                                        <p:cTn id="211" dur="1" fill="hold">
                                          <p:stCondLst>
                                            <p:cond delay="499"/>
                                          </p:stCondLst>
                                        </p:cTn>
                                        <p:tgtEl>
                                          <p:spTgt spid="73"/>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74"/>
                                        </p:tgtEl>
                                      </p:cBhvr>
                                    </p:animEffect>
                                    <p:set>
                                      <p:cBhvr>
                                        <p:cTn id="214" dur="1" fill="hold">
                                          <p:stCondLst>
                                            <p:cond delay="499"/>
                                          </p:stCondLst>
                                        </p:cTn>
                                        <p:tgtEl>
                                          <p:spTgt spid="74"/>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3"/>
                                        </p:tgtEl>
                                      </p:cBhvr>
                                    </p:animEffect>
                                    <p:set>
                                      <p:cBhvr>
                                        <p:cTn id="217" dur="1" fill="hold">
                                          <p:stCondLst>
                                            <p:cond delay="499"/>
                                          </p:stCondLst>
                                        </p:cTn>
                                        <p:tgtEl>
                                          <p:spTgt spid="43"/>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44"/>
                                        </p:tgtEl>
                                      </p:cBhvr>
                                    </p:animEffect>
                                    <p:set>
                                      <p:cBhvr>
                                        <p:cTn id="220" dur="1" fill="hold">
                                          <p:stCondLst>
                                            <p:cond delay="499"/>
                                          </p:stCondLst>
                                        </p:cTn>
                                        <p:tgtEl>
                                          <p:spTgt spid="44"/>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6" presetClass="emph" presetSubtype="0" fill="hold" nodeType="clickEffect">
                                  <p:stCondLst>
                                    <p:cond delay="0"/>
                                  </p:stCondLst>
                                  <p:childTnLst>
                                    <p:animScale>
                                      <p:cBhvr>
                                        <p:cTn id="224" dur="2000" fill="hold"/>
                                        <p:tgtEl>
                                          <p:spTgt spid="77"/>
                                        </p:tgtEl>
                                      </p:cBhvr>
                                      <p:by x="25000" y="25000"/>
                                    </p:animScale>
                                  </p:childTnLst>
                                </p:cTn>
                              </p:par>
                            </p:childTnLst>
                          </p:cTn>
                        </p:par>
                      </p:childTnLst>
                    </p:cTn>
                  </p:par>
                  <p:par>
                    <p:cTn id="225" fill="hold">
                      <p:stCondLst>
                        <p:cond delay="indefinite"/>
                      </p:stCondLst>
                      <p:childTnLst>
                        <p:par>
                          <p:cTn id="226" fill="hold">
                            <p:stCondLst>
                              <p:cond delay="0"/>
                            </p:stCondLst>
                            <p:childTnLst>
                              <p:par>
                                <p:cTn id="227" presetID="42" presetClass="path" presetSubtype="0" accel="50000" decel="50000" fill="hold" nodeType="clickEffect">
                                  <p:stCondLst>
                                    <p:cond delay="0"/>
                                  </p:stCondLst>
                                  <p:childTnLst>
                                    <p:animMotion origin="layout" path="M -8.33333E-7 -3.7037E-6 L 0.45608 0.01782 " pathEditMode="relative" rAng="0" ptsTypes="AA">
                                      <p:cBhvr>
                                        <p:cTn id="228" dur="2000" fill="hold"/>
                                        <p:tgtEl>
                                          <p:spTgt spid="77"/>
                                        </p:tgtEl>
                                        <p:attrNameLst>
                                          <p:attrName>ppt_x</p:attrName>
                                          <p:attrName>ppt_y</p:attrName>
                                        </p:attrNameLst>
                                      </p:cBhvr>
                                      <p:rCtr x="23958" y="440"/>
                                    </p:animMotion>
                                  </p:childTnLst>
                                </p:cTn>
                              </p:par>
                            </p:childTnLst>
                          </p:cTn>
                        </p:par>
                      </p:childTnLst>
                    </p:cTn>
                  </p:par>
                  <p:par>
                    <p:cTn id="229" fill="hold">
                      <p:stCondLst>
                        <p:cond delay="indefinite"/>
                      </p:stCondLst>
                      <p:childTnLst>
                        <p:par>
                          <p:cTn id="230" fill="hold">
                            <p:stCondLst>
                              <p:cond delay="0"/>
                            </p:stCondLst>
                            <p:childTnLst>
                              <p:par>
                                <p:cTn id="231" presetID="42" presetClass="path" presetSubtype="0" accel="50000" decel="50000" fill="hold" nodeType="clickEffect">
                                  <p:stCondLst>
                                    <p:cond delay="0"/>
                                  </p:stCondLst>
                                  <p:childTnLst>
                                    <p:animMotion origin="layout" path="M 0.45608 0.01783 L 0.46389 -0.1081 " pathEditMode="relative" rAng="0" ptsTypes="AA">
                                      <p:cBhvr>
                                        <p:cTn id="232" dur="2000" fill="hold"/>
                                        <p:tgtEl>
                                          <p:spTgt spid="77"/>
                                        </p:tgtEl>
                                        <p:attrNameLst>
                                          <p:attrName>ppt_x</p:attrName>
                                          <p:attrName>ppt_y</p:attrName>
                                        </p:attrNameLst>
                                      </p:cBhvr>
                                      <p:rCtr x="382"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2"/>
          <p:cNvGraphicFramePr>
            <a:graphicFrameLocks noGrp="1"/>
          </p:cNvGraphicFramePr>
          <p:nvPr>
            <p:extLst>
              <p:ext uri="{D42A27DB-BD31-4B8C-83A1-F6EECF244321}">
                <p14:modId xmlns:p14="http://schemas.microsoft.com/office/powerpoint/2010/main" val="1727891554"/>
              </p:ext>
            </p:extLst>
          </p:nvPr>
        </p:nvGraphicFramePr>
        <p:xfrm>
          <a:off x="5398811" y="2621279"/>
          <a:ext cx="3743325" cy="3779520"/>
        </p:xfrm>
        <a:graphic>
          <a:graphicData uri="http://schemas.openxmlformats.org/drawingml/2006/table">
            <a:tbl>
              <a:tblPr/>
              <a:tblGrid>
                <a:gridCol w="3743325">
                  <a:extLst>
                    <a:ext uri="{9D8B030D-6E8A-4147-A177-3AD203B41FA5}">
                      <a16:colId xmlns:a16="http://schemas.microsoft.com/office/drawing/2014/main" val="20000"/>
                    </a:ext>
                  </a:extLst>
                </a:gridCol>
              </a:tblGrid>
              <a:tr h="94488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0"/>
                  </a:ext>
                </a:extLst>
              </a:tr>
              <a:tr h="94488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944880">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4488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lang="ja-JP" altLang="en-US" dirty="0"/>
              <a:t>画像データを受け取る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a:t>アプリケーション層の仕事</a:t>
            </a:r>
            <a:endParaRPr kumimoji="1" lang="en-US" altLang="ja-JP" sz="2800" dirty="0"/>
          </a:p>
          <a:p>
            <a:pPr lvl="1"/>
            <a:r>
              <a:rPr lang="en-US" altLang="ja-JP" sz="2400" dirty="0"/>
              <a:t>TCP/IP</a:t>
            </a:r>
            <a:r>
              <a:rPr lang="ja-JP" altLang="en-US" sz="2400" dirty="0"/>
              <a:t> 形式のデータをアプリケーション用に加工</a:t>
            </a:r>
            <a:endParaRPr kumimoji="1" lang="ja-JP" altLang="en-US" sz="2400" dirty="0"/>
          </a:p>
        </p:txBody>
      </p:sp>
      <p:sp>
        <p:nvSpPr>
          <p:cNvPr id="5" name="日付プレースホルダー 4"/>
          <p:cNvSpPr>
            <a:spLocks noGrp="1"/>
          </p:cNvSpPr>
          <p:nvPr>
            <p:ph type="dt" sz="half" idx="2"/>
          </p:nvPr>
        </p:nvSpPr>
        <p:spPr/>
        <p:txBody>
          <a:bodyPr/>
          <a:lstStyle/>
          <a:p>
            <a:fld id="{B1295659-F042-4A42-8E9C-AFD9C14A5921}" type="datetime1">
              <a:rPr lang="ja-JP" altLang="en-US" smtClean="0"/>
              <a:t>2018/5/11</a:t>
            </a:fld>
            <a:endParaRPr lang="ja-JP" altLang="en-US" dirty="0"/>
          </a:p>
        </p:txBody>
      </p:sp>
      <p:sp>
        <p:nvSpPr>
          <p:cNvPr id="7" name="フッター プレースホルダー 6"/>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8" name="スライド番号プレースホルダー 7"/>
          <p:cNvSpPr>
            <a:spLocks noGrp="1"/>
          </p:cNvSpPr>
          <p:nvPr>
            <p:ph type="sldNum" sz="quarter" idx="4"/>
          </p:nvPr>
        </p:nvSpPr>
        <p:spPr/>
        <p:txBody>
          <a:bodyPr/>
          <a:lstStyle/>
          <a:p>
            <a:fld id="{9C198666-FFFC-4261-8E79-AD3BCCEDF34D}" type="slidenum">
              <a:rPr lang="ja-JP" altLang="en-US" smtClean="0"/>
              <a:pPr/>
              <a:t>27</a:t>
            </a:fld>
            <a:endParaRPr lang="ja-JP" altLang="en-US" dirty="0"/>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621279"/>
            <a:ext cx="1296144" cy="863556"/>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17" y="2276872"/>
            <a:ext cx="4824536" cy="3214347"/>
          </a:xfrm>
          <a:prstGeom prst="rect">
            <a:avLst/>
          </a:prstGeom>
        </p:spPr>
      </p:pic>
      <p:pic>
        <p:nvPicPr>
          <p:cNvPr id="12" name="図 11">
            <a:extLst>
              <a:ext uri="{FF2B5EF4-FFF2-40B4-BE49-F238E27FC236}">
                <a16:creationId xmlns:a16="http://schemas.microsoft.com/office/drawing/2014/main" id="{A74910B0-8B3A-974A-B1CF-D2FFD9A96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9038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6 1.11111E-6 L -0.48039 0.12847 " pathEditMode="relative" rAng="0" ptsTypes="AA">
                                      <p:cBhvr>
                                        <p:cTn id="14" dur="2000" fill="hold"/>
                                        <p:tgtEl>
                                          <p:spTgt spid="10"/>
                                        </p:tgtEl>
                                        <p:attrNameLst>
                                          <p:attrName>ppt_x</p:attrName>
                                          <p:attrName>ppt_y</p:attrName>
                                        </p:attrNameLst>
                                      </p:cBhvr>
                                      <p:rCtr x="-24028" y="6412"/>
                                    </p:animMotion>
                                  </p:childTnLst>
                                </p:cTn>
                              </p:par>
                            </p:childTnLst>
                          </p:cTn>
                        </p:par>
                        <p:par>
                          <p:cTn id="15" fill="hold">
                            <p:stCondLst>
                              <p:cond delay="2000"/>
                            </p:stCondLst>
                            <p:childTnLst>
                              <p:par>
                                <p:cTn id="16" presetID="6" presetClass="emph" presetSubtype="0" fill="hold" nodeType="afterEffect">
                                  <p:stCondLst>
                                    <p:cond delay="0"/>
                                  </p:stCondLst>
                                  <p:childTnLst>
                                    <p:animScale>
                                      <p:cBhvr>
                                        <p:cTn id="17" dur="2000" fill="hold"/>
                                        <p:tgtEl>
                                          <p:spTgt spid="10"/>
                                        </p:tgtEl>
                                      </p:cBhvr>
                                      <p:by x="300000" y="300000"/>
                                    </p:animScale>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2"/>
          </p:nvPr>
        </p:nvSpPr>
        <p:spPr/>
        <p:txBody>
          <a:bodyPr/>
          <a:lstStyle/>
          <a:p>
            <a:fld id="{0B02238B-0138-425E-9AB2-D9DF9B4B7607}"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28</a:t>
            </a:fld>
            <a:endParaRPr lang="ja-JP" altLang="en-US" dirty="0"/>
          </a:p>
        </p:txBody>
      </p:sp>
      <p:sp>
        <p:nvSpPr>
          <p:cNvPr id="38914" name="タイトル 1"/>
          <p:cNvSpPr>
            <a:spLocks noGrp="1" noChangeArrowheads="1"/>
          </p:cNvSpPr>
          <p:nvPr>
            <p:ph type="title" idx="4294967295"/>
          </p:nvPr>
        </p:nvSpPr>
        <p:spPr>
          <a:xfrm>
            <a:off x="457200" y="1988840"/>
            <a:ext cx="8229600" cy="1143000"/>
          </a:xfrm>
          <a:ln/>
        </p:spPr>
        <p:txBody>
          <a:bodyPr/>
          <a:lstStyle/>
          <a:p>
            <a:pPr eaLnBrk="1" hangingPunct="1"/>
            <a:r>
              <a:rPr lang="zh-CN" dirty="0"/>
              <a:t>受信完了！</a:t>
            </a:r>
          </a:p>
        </p:txBody>
      </p:sp>
      <p:pic>
        <p:nvPicPr>
          <p:cNvPr id="6" name="図 5">
            <a:extLst>
              <a:ext uri="{FF2B5EF4-FFF2-40B4-BE49-F238E27FC236}">
                <a16:creationId xmlns:a16="http://schemas.microsoft.com/office/drawing/2014/main" id="{9FF45A7E-F8AC-CF41-BC5A-9E3C19C46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985573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250020" y="187516"/>
            <a:ext cx="8893980" cy="720330"/>
          </a:xfrm>
        </p:spPr>
        <p:txBody>
          <a:bodyPr>
            <a:normAutofit fontScale="90000"/>
          </a:bodyPr>
          <a:lstStyle/>
          <a:p>
            <a:r>
              <a:rPr lang="ja-JP" altLang="en-US" dirty="0">
                <a:latin typeface="+mn-lt"/>
              </a:rPr>
              <a:t>ネットワーク</a:t>
            </a:r>
            <a:r>
              <a:rPr kumimoji="1" lang="ja-JP" altLang="en-US" dirty="0">
                <a:latin typeface="+mn-lt"/>
              </a:rPr>
              <a:t>通信における各層の仕事</a:t>
            </a:r>
          </a:p>
        </p:txBody>
      </p:sp>
      <p:graphicFrame>
        <p:nvGraphicFramePr>
          <p:cNvPr id="4" name="Group 3"/>
          <p:cNvGraphicFramePr>
            <a:graphicFrameLocks noGrp="1"/>
          </p:cNvGraphicFramePr>
          <p:nvPr>
            <p:extLst>
              <p:ext uri="{D42A27DB-BD31-4B8C-83A1-F6EECF244321}">
                <p14:modId xmlns:p14="http://schemas.microsoft.com/office/powerpoint/2010/main" val="1312631250"/>
              </p:ext>
            </p:extLst>
          </p:nvPr>
        </p:nvGraphicFramePr>
        <p:xfrm>
          <a:off x="0" y="1051910"/>
          <a:ext cx="9144000" cy="5291059"/>
        </p:xfrm>
        <a:graphic>
          <a:graphicData uri="http://schemas.openxmlformats.org/drawingml/2006/table">
            <a:tbl>
              <a:tblPr/>
              <a:tblGrid>
                <a:gridCol w="2987274">
                  <a:extLst>
                    <a:ext uri="{9D8B030D-6E8A-4147-A177-3AD203B41FA5}">
                      <a16:colId xmlns:a16="http://schemas.microsoft.com/office/drawing/2014/main" val="20000"/>
                    </a:ext>
                  </a:extLst>
                </a:gridCol>
                <a:gridCol w="3107098">
                  <a:extLst>
                    <a:ext uri="{9D8B030D-6E8A-4147-A177-3AD203B41FA5}">
                      <a16:colId xmlns:a16="http://schemas.microsoft.com/office/drawing/2014/main" val="20001"/>
                    </a:ext>
                  </a:extLst>
                </a:gridCol>
                <a:gridCol w="3049628">
                  <a:extLst>
                    <a:ext uri="{9D8B030D-6E8A-4147-A177-3AD203B41FA5}">
                      <a16:colId xmlns:a16="http://schemas.microsoft.com/office/drawing/2014/main" val="20002"/>
                    </a:ext>
                  </a:extLst>
                </a:gridCol>
              </a:tblGrid>
              <a:tr h="777544">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endParaRPr kumimoji="0" lang="ja-JP" altLang="ja-JP" sz="1600" b="1" i="0" u="none" strike="noStrike" cap="none" normalizeH="0" baseline="0" dirty="0">
                        <a:ln>
                          <a:noFill/>
                        </a:ln>
                        <a:solidFill>
                          <a:srgbClr val="FFFFFF"/>
                        </a:solidFill>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3175" cap="flat" cmpd="sng" algn="ctr">
                      <a:noFill/>
                      <a:prstDash val="solid"/>
                      <a:round/>
                      <a:headEnd type="none" w="med" len="med"/>
                      <a:tailEnd type="none" w="med" len="med"/>
                    </a:lnBlToTr>
                    <a:solidFill>
                      <a:srgbClr val="8CB3E3"/>
                    </a:solidFill>
                  </a:tcPr>
                </a:tc>
                <a:tc>
                  <a:txBody>
                    <a:bodyPr/>
                    <a:lstStyle/>
                    <a:p>
                      <a:pPr marL="0" marR="0" lvl="0" indent="0" algn="ctr" defTabSz="0" rtl="0" eaLnBrk="0" fontAlgn="base" latinLnBrk="0" hangingPunct="0">
                        <a:lnSpc>
                          <a:spcPct val="130000"/>
                        </a:lnSpc>
                        <a:spcBef>
                          <a:spcPct val="20000"/>
                        </a:spcBef>
                        <a:spcAft>
                          <a:spcPct val="0"/>
                        </a:spcAft>
                        <a:buClrTx/>
                        <a:buSzTx/>
                        <a:buFont typeface="Arial" pitchFamily="34" charset="0"/>
                        <a:buNone/>
                        <a:tabLst/>
                      </a:pPr>
                      <a:r>
                        <a:rPr kumimoji="0" lang="ja-JP" altLang="en-US" sz="3200" b="1"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送信時</a:t>
                      </a:r>
                      <a:endParaRPr kumimoji="0" lang="ja-JP" altLang="en-US" sz="32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0" rtl="0" eaLnBrk="0" fontAlgn="base" latinLnBrk="0" hangingPunct="0">
                        <a:lnSpc>
                          <a:spcPct val="130000"/>
                        </a:lnSpc>
                        <a:spcBef>
                          <a:spcPct val="20000"/>
                        </a:spcBef>
                        <a:spcAft>
                          <a:spcPct val="0"/>
                        </a:spcAft>
                        <a:buClrTx/>
                        <a:buSzTx/>
                        <a:buFont typeface="Arial" pitchFamily="34" charset="0"/>
                        <a:buNone/>
                        <a:tabLst/>
                      </a:pPr>
                      <a:r>
                        <a:rPr kumimoji="0" lang="ja-JP" altLang="en-US" sz="3200" b="1"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受信時</a:t>
                      </a:r>
                      <a:endParaRPr kumimoji="0" lang="ja-JP" altLang="en-US" sz="3200" b="1" i="0" u="none" strike="noStrike" cap="none" normalizeH="0" baseline="0" dirty="0">
                        <a:ln>
                          <a:noFill/>
                        </a:ln>
                        <a:solidFill>
                          <a:schemeClr val="tx1"/>
                        </a:solidFill>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79216">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アプリケーション層</a:t>
                      </a:r>
                      <a:endParaRPr kumimoji="0" lang="ja-JP" altLang="en-US" sz="2800" b="0" i="0" u="none" strike="noStrike" cap="none" normalizeH="0" baseline="0" dirty="0">
                        <a:ln>
                          <a:noFill/>
                        </a:ln>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lang="en-US" altLang="ja-JP" sz="2400" dirty="0"/>
                        <a:t>TCP/IP</a:t>
                      </a:r>
                      <a:r>
                        <a:rPr lang="ja-JP" altLang="en-US" sz="2400" dirty="0"/>
                        <a:t> で扱える</a:t>
                      </a:r>
                      <a:endParaRPr lang="en-US" altLang="ja-JP" sz="2400" dirty="0"/>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lang="ja-JP" altLang="en-US" sz="2400" dirty="0"/>
                        <a:t>  </a:t>
                      </a:r>
                      <a:r>
                        <a:rPr lang="ja-JP" altLang="en-US" sz="2400" baseline="0" dirty="0"/>
                        <a:t> </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データ形式へ変換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alt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アプリケーション</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用の</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en-US" altLang="ja-JP" sz="2400" b="0" i="0" u="none" strike="noStrike" cap="none" normalizeH="0" baseline="0" dirty="0">
                          <a:ln>
                            <a:noFill/>
                          </a:ln>
                          <a:solidFill>
                            <a:srgbClr val="8CB3E3"/>
                          </a:solidFill>
                          <a:effectLst/>
                          <a:latin typeface="Calibri" pitchFamily="34" charset="0"/>
                          <a:ea typeface="ＭＳ Ｐゴシック" pitchFamily="50" charset="-128"/>
                          <a:sym typeface="Calibri" pitchFamily="34" charset="0"/>
                        </a:rPr>
                        <a:t>a</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データ</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形式へ</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変換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1"/>
                  </a:ext>
                </a:extLst>
              </a:tr>
              <a:tr h="1085329">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トランスポート層</a:t>
                      </a:r>
                      <a:endParaRPr kumimoji="0" lang="ja-JP" altLang="en-US" sz="2800" b="0" i="0" u="none" strike="noStrike" cap="none" normalizeH="0" baseline="0" dirty="0">
                        <a:ln>
                          <a:noFill/>
                        </a:ln>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パケット分割</a:t>
                      </a:r>
                      <a:b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br>
                      <a:r>
                        <a:rPr kumimoji="0" lang="en-US" alt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宛先ポート</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・パケット  </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順序情報等の付加</a:t>
                      </a:r>
                      <a:endParaRPr kumimoji="0" lang="zh-CN"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defRPr/>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パケット結合 </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defRPr/>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ポートへデータ</a:t>
                      </a:r>
                      <a:r>
                        <a:rPr kumimoji="0" lang="ja-JP" altLang="en-US" sz="2400" b="0" i="0" u="none" strike="noStrike" cap="none" normalizeH="0" baseline="0" dirty="0">
                          <a:ln>
                            <a:noFill/>
                          </a:ln>
                          <a:solidFill>
                            <a:schemeClr val="tx1"/>
                          </a:solidFill>
                          <a:effectLst/>
                          <a:latin typeface="Calibri" pitchFamily="34" charset="0"/>
                          <a:ea typeface="+mn-ea"/>
                          <a:sym typeface="Calibri" pitchFamily="34" charset="0"/>
                        </a:rPr>
                        <a:t>転送</a:t>
                      </a:r>
                      <a:endParaRPr kumimoji="0" lang="en-US" altLang="ja-JP" sz="2400" b="0" i="0" u="none" strike="noStrike" cap="none" normalizeH="0" baseline="0" dirty="0">
                        <a:ln>
                          <a:noFill/>
                        </a:ln>
                        <a:solidFill>
                          <a:schemeClr val="tx1"/>
                        </a:solidFill>
                        <a:effectLst/>
                        <a:latin typeface="Calibri" pitchFamily="34" charset="0"/>
                        <a:ea typeface="+mn-ea"/>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2"/>
                  </a:ext>
                </a:extLst>
              </a:tr>
              <a:tr h="976031">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インターネット層</a:t>
                      </a:r>
                      <a:endParaRPr kumimoji="0" lang="ja-JP" altLang="en-US" sz="2800" b="0" i="0" u="none" strike="noStrike" cap="none" normalizeH="0" baseline="0" dirty="0">
                        <a:ln>
                          <a:noFill/>
                        </a:ln>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パケット通信経路の</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決定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2400" dirty="0">
                          <a:effectLst/>
                        </a:rPr>
                        <a:t>  送信者・受信者情報  </a:t>
                      </a:r>
                      <a:endParaRPr kumimoji="1" lang="en-US" altLang="ja-JP" sz="2400" dirty="0">
                        <a:effectLst/>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2400" baseline="0" dirty="0">
                          <a:effectLst/>
                        </a:rPr>
                        <a:t>  </a:t>
                      </a:r>
                      <a:r>
                        <a:rPr kumimoji="1" lang="ja-JP" altLang="en-US" sz="2400" dirty="0">
                          <a:effectLst/>
                        </a:rPr>
                        <a:t>の復元</a:t>
                      </a:r>
                      <a:endParaRPr kumimoji="1" lang="en-US" altLang="ja-JP" sz="2400" dirty="0">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3"/>
                  </a:ext>
                </a:extLst>
              </a:tr>
              <a:tr h="1379500">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ネットワーク</a:t>
                      </a:r>
                      <a:endParaRPr kumimoji="0" lang="en-US" altLang="ja-JP" sz="2800" b="0" i="0" u="none" strike="noStrike" cap="none" normalizeH="0" baseline="0" dirty="0">
                        <a:ln>
                          <a:noFill/>
                        </a:ln>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a:ln>
                            <a:noFill/>
                          </a:ln>
                          <a:effectLst/>
                          <a:latin typeface="Calibri" pitchFamily="34" charset="0"/>
                          <a:ea typeface="ＭＳ Ｐゴシック" pitchFamily="50" charset="-128"/>
                          <a:sym typeface="Calibri" pitchFamily="34" charset="0"/>
                        </a:rPr>
                        <a:t>インターフェース層</a:t>
                      </a:r>
                      <a:endParaRPr kumimoji="0" lang="ja-JP" altLang="en-US" sz="2800" b="0" i="0" u="none" strike="noStrike" cap="none" normalizeH="0" baseline="0" dirty="0">
                        <a:ln>
                          <a:noFill/>
                        </a:ln>
                        <a:effectLst/>
                        <a:latin typeface="Calibri" pitchFamily="34" charset="0"/>
                        <a:ea typeface="SimSun" pitchFamily="2" charset="-122"/>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データ</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 </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変換</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a:t>
                      </a: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電気信号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ja-JP" altLang="en-US" sz="2400" b="0" i="0" u="none" strike="noStrike" cap="none" normalizeH="0" baseline="0" dirty="0">
                          <a:ln>
                            <a:noFill/>
                          </a:ln>
                          <a:solidFill>
                            <a:schemeClr val="tx1"/>
                          </a:solidFill>
                          <a:effectLst/>
                          <a:latin typeface="Calibri" pitchFamily="34" charset="0"/>
                          <a:ea typeface="+mn-ea"/>
                          <a:sym typeface="Calibri" pitchFamily="34" charset="0"/>
                        </a:rPr>
                        <a:t>データ</a:t>
                      </a:r>
                      <a:endPar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 </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a:t>
                      </a:r>
                      <a:r>
                        <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変換</a:t>
                      </a:r>
                      <a:r>
                        <a:rPr kumimoji="0" lang="en-US" altLang="ja-JP"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rPr>
                        <a:t>)</a:t>
                      </a:r>
                    </a:p>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a:ln>
                            <a:noFill/>
                          </a:ln>
                          <a:solidFill>
                            <a:schemeClr val="tx1"/>
                          </a:solidFill>
                          <a:effectLst/>
                          <a:latin typeface="Calibri" pitchFamily="34" charset="0"/>
                          <a:ea typeface="+mn-ea"/>
                          <a:sym typeface="Calibri" pitchFamily="34" charset="0"/>
                        </a:rPr>
                        <a:t>　電気信号</a:t>
                      </a:r>
                      <a:endParaRPr kumimoji="0" lang="ja-JP" altLang="en-US" sz="2400" b="0" i="0" u="none" strike="noStrike" cap="none" normalizeH="0" baseline="0" dirty="0">
                        <a:ln>
                          <a:noFill/>
                        </a:ln>
                        <a:solidFill>
                          <a:schemeClr val="tx1"/>
                        </a:solidFill>
                        <a:effectLst/>
                        <a:latin typeface="Calibri" pitchFamily="34" charset="0"/>
                        <a:ea typeface="ＭＳ Ｐゴシック" pitchFamily="50" charset="-128"/>
                        <a:sym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extLst>
                  <a:ext uri="{0D108BD9-81ED-4DB2-BD59-A6C34878D82A}">
                    <a16:rowId xmlns:a16="http://schemas.microsoft.com/office/drawing/2014/main" val="10004"/>
                  </a:ext>
                </a:extLst>
              </a:tr>
            </a:tbl>
          </a:graphicData>
        </a:graphic>
      </p:graphicFrame>
      <p:sp>
        <p:nvSpPr>
          <p:cNvPr id="6" name="下矢印 5"/>
          <p:cNvSpPr/>
          <p:nvPr/>
        </p:nvSpPr>
        <p:spPr>
          <a:xfrm>
            <a:off x="2915406" y="1844273"/>
            <a:ext cx="360000" cy="4321981"/>
          </a:xfrm>
          <a:prstGeom prst="downArrow">
            <a:avLst/>
          </a:prstGeom>
          <a:solidFill>
            <a:srgbClr val="FFC000"/>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rot="10800000">
            <a:off x="6012659" y="1844272"/>
            <a:ext cx="360165" cy="4321982"/>
          </a:xfrm>
          <a:prstGeom prst="downArrow">
            <a:avLst/>
          </a:prstGeom>
          <a:solidFill>
            <a:srgbClr val="00FF00"/>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日付プレースホルダー 1"/>
          <p:cNvSpPr>
            <a:spLocks noGrp="1"/>
          </p:cNvSpPr>
          <p:nvPr>
            <p:ph type="dt" sz="half" idx="2"/>
          </p:nvPr>
        </p:nvSpPr>
        <p:spPr/>
        <p:txBody>
          <a:bodyPr/>
          <a:lstStyle/>
          <a:p>
            <a:fld id="{3A21EAF4-5B14-44D1-B10A-B4F86BB3C4B1}"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29</a:t>
            </a:fld>
            <a:endParaRPr lang="ja-JP" altLang="en-US" dirty="0"/>
          </a:p>
        </p:txBody>
      </p:sp>
      <p:pic>
        <p:nvPicPr>
          <p:cNvPr id="9" name="図 8">
            <a:extLst>
              <a:ext uri="{FF2B5EF4-FFF2-40B4-BE49-F238E27FC236}">
                <a16:creationId xmlns:a16="http://schemas.microsoft.com/office/drawing/2014/main" id="{09C12D4C-30D7-3C4C-9C4B-7E01ACBE3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74355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本日のレクチャー内容</a:t>
            </a:r>
            <a:endParaRPr kumimoji="1" lang="ja-JP" altLang="en-US" dirty="0"/>
          </a:p>
        </p:txBody>
      </p:sp>
      <p:sp>
        <p:nvSpPr>
          <p:cNvPr id="3" name="コンテンツ プレースホルダー 2"/>
          <p:cNvSpPr>
            <a:spLocks noGrp="1"/>
          </p:cNvSpPr>
          <p:nvPr>
            <p:ph idx="1"/>
          </p:nvPr>
        </p:nvSpPr>
        <p:spPr>
          <a:xfrm>
            <a:off x="254921" y="1196752"/>
            <a:ext cx="8229600" cy="4409211"/>
          </a:xfrm>
        </p:spPr>
        <p:txBody>
          <a:bodyPr>
            <a:normAutofit/>
          </a:bodyPr>
          <a:lstStyle/>
          <a:p>
            <a:r>
              <a:rPr kumimoji="1" lang="ja-JP" altLang="en-US" dirty="0"/>
              <a:t>ネットワーク概要</a:t>
            </a:r>
            <a:endParaRPr kumimoji="1" lang="en-US" altLang="ja-JP" dirty="0"/>
          </a:p>
          <a:p>
            <a:pPr lvl="1"/>
            <a:r>
              <a:rPr lang="ja-JP" altLang="en-US" dirty="0"/>
              <a:t>ネットワーク</a:t>
            </a:r>
            <a:endParaRPr lang="en-US" altLang="ja-JP" dirty="0"/>
          </a:p>
          <a:p>
            <a:pPr lvl="1"/>
            <a:r>
              <a:rPr kumimoji="1" lang="ja-JP" altLang="en-US" dirty="0"/>
              <a:t>コンピュータネットワーク</a:t>
            </a:r>
            <a:endParaRPr kumimoji="1" lang="en-US" altLang="ja-JP" dirty="0"/>
          </a:p>
          <a:p>
            <a:pPr lvl="1"/>
            <a:r>
              <a:rPr lang="en-US" altLang="ja-JP" dirty="0"/>
              <a:t>LAN, WAN, Internet</a:t>
            </a:r>
          </a:p>
          <a:p>
            <a:r>
              <a:rPr kumimoji="1" lang="ja-JP" altLang="en-US" dirty="0"/>
              <a:t>ネットワーク通信の</a:t>
            </a:r>
            <a:r>
              <a:rPr lang="ja-JP" altLang="en-US" dirty="0"/>
              <a:t>基本</a:t>
            </a:r>
            <a:endParaRPr kumimoji="1" lang="en-US" altLang="ja-JP" dirty="0"/>
          </a:p>
          <a:p>
            <a:pPr lvl="1"/>
            <a:r>
              <a:rPr kumimoji="1" lang="en-US" altLang="ja-JP" dirty="0"/>
              <a:t>TCP/IP</a:t>
            </a:r>
          </a:p>
          <a:p>
            <a:pPr lvl="1"/>
            <a:r>
              <a:rPr lang="ja-JP" altLang="en-US" dirty="0"/>
              <a:t>ネットワークパラメータ</a:t>
            </a:r>
            <a:endParaRPr lang="en-US" altLang="ja-JP" dirty="0"/>
          </a:p>
          <a:p>
            <a:pPr lvl="1"/>
            <a:r>
              <a:rPr kumimoji="1" lang="en-US" altLang="ja-JP" dirty="0"/>
              <a:t>DNS</a:t>
            </a:r>
            <a:endParaRPr kumimoji="1" lang="ja-JP" altLang="en-US" dirty="0"/>
          </a:p>
        </p:txBody>
      </p:sp>
      <p:sp>
        <p:nvSpPr>
          <p:cNvPr id="4" name="日付プレースホルダー 3"/>
          <p:cNvSpPr>
            <a:spLocks noGrp="1"/>
          </p:cNvSpPr>
          <p:nvPr>
            <p:ph type="dt" sz="half" idx="2"/>
          </p:nvPr>
        </p:nvSpPr>
        <p:spPr/>
        <p:txBody>
          <a:bodyPr/>
          <a:lstStyle/>
          <a:p>
            <a:fld id="{5EF29A78-A9F3-42D8-96C8-07489C6B3678}"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3</a:t>
            </a:fld>
            <a:endParaRPr lang="ja-JP" altLang="en-US" dirty="0"/>
          </a:p>
        </p:txBody>
      </p:sp>
      <p:pic>
        <p:nvPicPr>
          <p:cNvPr id="7" name="図 6">
            <a:extLst>
              <a:ext uri="{FF2B5EF4-FFF2-40B4-BE49-F238E27FC236}">
                <a16:creationId xmlns:a16="http://schemas.microsoft.com/office/drawing/2014/main" id="{EB20250D-0797-384F-A011-1FB814885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54891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本日のレクチャー内容</a:t>
            </a:r>
            <a:endParaRPr kumimoji="1" lang="ja-JP" altLang="en-US" dirty="0"/>
          </a:p>
        </p:txBody>
      </p:sp>
      <p:sp>
        <p:nvSpPr>
          <p:cNvPr id="3" name="コンテンツ プレースホルダー 2"/>
          <p:cNvSpPr>
            <a:spLocks noGrp="1"/>
          </p:cNvSpPr>
          <p:nvPr>
            <p:ph idx="1"/>
          </p:nvPr>
        </p:nvSpPr>
        <p:spPr>
          <a:xfrm>
            <a:off x="251520" y="1080000"/>
            <a:ext cx="8229600" cy="4525963"/>
          </a:xfrm>
        </p:spPr>
        <p:txBody>
          <a:bodyPr/>
          <a:lstStyle/>
          <a:p>
            <a:r>
              <a:rPr kumimoji="1" lang="ja-JP" altLang="en-US" dirty="0"/>
              <a:t>ネットワーク概要</a:t>
            </a:r>
            <a:endParaRPr kumimoji="1" lang="en-US" altLang="ja-JP" dirty="0"/>
          </a:p>
          <a:p>
            <a:pPr lvl="1"/>
            <a:r>
              <a:rPr lang="ja-JP" altLang="en-US" dirty="0"/>
              <a:t>ネットワーク</a:t>
            </a:r>
            <a:endParaRPr lang="en-US" altLang="ja-JP" dirty="0"/>
          </a:p>
          <a:p>
            <a:pPr lvl="1"/>
            <a:r>
              <a:rPr kumimoji="1" lang="ja-JP" altLang="en-US" dirty="0"/>
              <a:t>コンピュータネットワーク</a:t>
            </a:r>
            <a:endParaRPr kumimoji="1" lang="en-US" altLang="ja-JP" dirty="0"/>
          </a:p>
          <a:p>
            <a:pPr lvl="1"/>
            <a:r>
              <a:rPr lang="en-US" altLang="ja-JP" dirty="0"/>
              <a:t>LAN, WAN, Internet</a:t>
            </a:r>
          </a:p>
          <a:p>
            <a:r>
              <a:rPr kumimoji="1" lang="ja-JP" altLang="en-US" dirty="0"/>
              <a:t>ネットワーク通信の</a:t>
            </a:r>
            <a:r>
              <a:rPr lang="ja-JP" altLang="en-US" dirty="0"/>
              <a:t>基本</a:t>
            </a:r>
            <a:endParaRPr kumimoji="1" lang="en-US" altLang="ja-JP" dirty="0"/>
          </a:p>
          <a:p>
            <a:pPr lvl="1"/>
            <a:r>
              <a:rPr kumimoji="1" lang="en-US" altLang="ja-JP" dirty="0"/>
              <a:t>TCP/IP</a:t>
            </a:r>
          </a:p>
          <a:p>
            <a:pPr lvl="1"/>
            <a:r>
              <a:rPr lang="ja-JP" altLang="en-US" dirty="0">
                <a:solidFill>
                  <a:srgbClr val="FF0000"/>
                </a:solidFill>
              </a:rPr>
              <a:t>ネットワークパラメータ</a:t>
            </a:r>
            <a:endParaRPr lang="en-US" altLang="ja-JP" dirty="0">
              <a:solidFill>
                <a:srgbClr val="FF0000"/>
              </a:solidFill>
            </a:endParaRPr>
          </a:p>
          <a:p>
            <a:pPr lvl="1"/>
            <a:r>
              <a:rPr kumimoji="1" lang="en-US" altLang="ja-JP" dirty="0"/>
              <a:t>DNS</a:t>
            </a:r>
            <a:endParaRPr kumimoji="1" lang="ja-JP" altLang="en-US" dirty="0"/>
          </a:p>
        </p:txBody>
      </p:sp>
      <p:sp>
        <p:nvSpPr>
          <p:cNvPr id="4" name="日付プレースホルダー 3"/>
          <p:cNvSpPr>
            <a:spLocks noGrp="1"/>
          </p:cNvSpPr>
          <p:nvPr>
            <p:ph type="dt" sz="half" idx="2"/>
          </p:nvPr>
        </p:nvSpPr>
        <p:spPr/>
        <p:txBody>
          <a:bodyPr/>
          <a:lstStyle/>
          <a:p>
            <a:fld id="{D92CFC6F-63B7-4638-9B73-FD4A530466BC}"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30</a:t>
            </a:fld>
            <a:endParaRPr lang="ja-JP" altLang="en-US" dirty="0"/>
          </a:p>
        </p:txBody>
      </p:sp>
      <p:pic>
        <p:nvPicPr>
          <p:cNvPr id="7" name="図 6">
            <a:extLst>
              <a:ext uri="{FF2B5EF4-FFF2-40B4-BE49-F238E27FC236}">
                <a16:creationId xmlns:a16="http://schemas.microsoft.com/office/drawing/2014/main" id="{7FA5F171-7AEF-4040-8CF9-E2793B8A6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522661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相手と通信するために必要なこと</a:t>
            </a:r>
          </a:p>
        </p:txBody>
      </p:sp>
      <p:sp>
        <p:nvSpPr>
          <p:cNvPr id="3" name="コンテンツ プレースホルダー 2"/>
          <p:cNvSpPr>
            <a:spLocks noGrp="1"/>
          </p:cNvSpPr>
          <p:nvPr>
            <p:ph idx="1"/>
          </p:nvPr>
        </p:nvSpPr>
        <p:spPr/>
        <p:txBody>
          <a:bodyPr/>
          <a:lstStyle/>
          <a:p>
            <a:r>
              <a:rPr kumimoji="1" lang="ja-JP" altLang="en-US" dirty="0"/>
              <a:t>送信先特定</a:t>
            </a:r>
            <a:endParaRPr kumimoji="1" lang="en-US" altLang="ja-JP" dirty="0"/>
          </a:p>
          <a:p>
            <a:pPr lvl="1"/>
            <a:r>
              <a:rPr kumimoji="1" lang="ja-JP" altLang="en-US" dirty="0"/>
              <a:t>相手がネットワーク上のどこにいるか？</a:t>
            </a:r>
            <a:endParaRPr lang="en-US" altLang="ja-JP" dirty="0"/>
          </a:p>
          <a:p>
            <a:r>
              <a:rPr lang="ja-JP" altLang="en-US" dirty="0"/>
              <a:t>通信経路の決定</a:t>
            </a:r>
            <a:endParaRPr lang="en-US" altLang="ja-JP" dirty="0"/>
          </a:p>
          <a:p>
            <a:pPr lvl="1"/>
            <a:r>
              <a:rPr lang="ja-JP" altLang="en-US" dirty="0"/>
              <a:t>相手まで最短距離で通信するには？</a:t>
            </a:r>
            <a:endParaRPr lang="en-US" altLang="ja-JP" dirty="0"/>
          </a:p>
          <a:p>
            <a:pPr lvl="1"/>
            <a:endParaRPr kumimoji="1" lang="ja-JP" altLang="en-US" dirty="0"/>
          </a:p>
        </p:txBody>
      </p:sp>
      <p:sp>
        <p:nvSpPr>
          <p:cNvPr id="4" name="日付プレースホルダー 3"/>
          <p:cNvSpPr>
            <a:spLocks noGrp="1"/>
          </p:cNvSpPr>
          <p:nvPr>
            <p:ph type="dt" sz="half" idx="2"/>
          </p:nvPr>
        </p:nvSpPr>
        <p:spPr/>
        <p:txBody>
          <a:bodyPr/>
          <a:lstStyle/>
          <a:p>
            <a:fld id="{CCAAC891-75BA-448A-A52D-AE4F425F596E}"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31</a:t>
            </a:fld>
            <a:endParaRPr lang="ja-JP" altLang="en-US" dirty="0"/>
          </a:p>
        </p:txBody>
      </p:sp>
      <p:cxnSp>
        <p:nvCxnSpPr>
          <p:cNvPr id="7" name="直線コネクタ 6"/>
          <p:cNvCxnSpPr/>
          <p:nvPr/>
        </p:nvCxnSpPr>
        <p:spPr bwMode="auto">
          <a:xfrm flipV="1">
            <a:off x="5282647" y="5128577"/>
            <a:ext cx="1778846" cy="53022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8" name="直線コネクタ 7"/>
          <p:cNvCxnSpPr/>
          <p:nvPr/>
        </p:nvCxnSpPr>
        <p:spPr bwMode="auto">
          <a:xfrm>
            <a:off x="5118926" y="5827828"/>
            <a:ext cx="1441543" cy="20205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9" name="直線コネクタ 8"/>
          <p:cNvCxnSpPr/>
          <p:nvPr/>
        </p:nvCxnSpPr>
        <p:spPr bwMode="auto">
          <a:xfrm flipV="1">
            <a:off x="6560469" y="6007061"/>
            <a:ext cx="1371929" cy="1749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0" name="直線コネクタ 9"/>
          <p:cNvCxnSpPr/>
          <p:nvPr/>
        </p:nvCxnSpPr>
        <p:spPr bwMode="auto">
          <a:xfrm flipV="1">
            <a:off x="7921998" y="5082987"/>
            <a:ext cx="566563" cy="88076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1" name="直線コネクタ 10"/>
          <p:cNvCxnSpPr/>
          <p:nvPr/>
        </p:nvCxnSpPr>
        <p:spPr bwMode="auto">
          <a:xfrm flipH="1" flipV="1">
            <a:off x="7978408" y="3759373"/>
            <a:ext cx="667831" cy="112611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2" name="直線コネクタ 11"/>
          <p:cNvCxnSpPr/>
          <p:nvPr/>
        </p:nvCxnSpPr>
        <p:spPr bwMode="auto">
          <a:xfrm flipH="1">
            <a:off x="7157596" y="3759373"/>
            <a:ext cx="812819" cy="132718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3" name="直線コネクタ 12"/>
          <p:cNvCxnSpPr/>
          <p:nvPr/>
        </p:nvCxnSpPr>
        <p:spPr bwMode="auto">
          <a:xfrm flipH="1">
            <a:off x="5118926" y="4280544"/>
            <a:ext cx="540444" cy="1256866"/>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4" name="直線コネクタ 13"/>
          <p:cNvCxnSpPr/>
          <p:nvPr/>
        </p:nvCxnSpPr>
        <p:spPr bwMode="auto">
          <a:xfrm flipH="1">
            <a:off x="5886343" y="3648799"/>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5" name="直線コネクタ 14"/>
          <p:cNvCxnSpPr/>
          <p:nvPr/>
        </p:nvCxnSpPr>
        <p:spPr bwMode="auto">
          <a:xfrm flipH="1">
            <a:off x="7177500" y="4983855"/>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p:nvPr/>
        </p:nvCxnSpPr>
        <p:spPr bwMode="auto">
          <a:xfrm>
            <a:off x="7157596" y="5128577"/>
            <a:ext cx="734643" cy="85124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7" name="直線コネクタ 16"/>
          <p:cNvCxnSpPr/>
          <p:nvPr/>
        </p:nvCxnSpPr>
        <p:spPr bwMode="auto">
          <a:xfrm flipH="1">
            <a:off x="6431394" y="5128577"/>
            <a:ext cx="630100" cy="85207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8" name="直線コネクタ 17"/>
          <p:cNvCxnSpPr/>
          <p:nvPr/>
        </p:nvCxnSpPr>
        <p:spPr bwMode="auto">
          <a:xfrm>
            <a:off x="5947502" y="4137150"/>
            <a:ext cx="1113991" cy="900248"/>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19" name="Picture 6" descr="新しい画像"/>
          <p:cNvPicPr>
            <a:picLocks noChangeAspect="1" noChangeArrowheads="1"/>
          </p:cNvPicPr>
          <p:nvPr/>
        </p:nvPicPr>
        <p:blipFill>
          <a:blip r:embed="rId2" cstate="print"/>
          <a:srcRect/>
          <a:stretch>
            <a:fillRect/>
          </a:stretch>
        </p:blipFill>
        <p:spPr bwMode="auto">
          <a:xfrm>
            <a:off x="5348879" y="3456651"/>
            <a:ext cx="941427" cy="823893"/>
          </a:xfrm>
          <a:prstGeom prst="rect">
            <a:avLst/>
          </a:prstGeom>
          <a:noFill/>
          <a:ln w="9525">
            <a:noFill/>
            <a:miter lim="800000"/>
            <a:headEnd/>
            <a:tailEnd/>
          </a:ln>
        </p:spPr>
      </p:pic>
      <p:pic>
        <p:nvPicPr>
          <p:cNvPr id="20" name="Picture 6" descr="新しい画像"/>
          <p:cNvPicPr>
            <a:picLocks noChangeAspect="1" noChangeArrowheads="1"/>
          </p:cNvPicPr>
          <p:nvPr/>
        </p:nvPicPr>
        <p:blipFill>
          <a:blip r:embed="rId2" cstate="print"/>
          <a:srcRect/>
          <a:stretch>
            <a:fillRect/>
          </a:stretch>
        </p:blipFill>
        <p:spPr bwMode="auto">
          <a:xfrm>
            <a:off x="7507695" y="3347427"/>
            <a:ext cx="941427" cy="823893"/>
          </a:xfrm>
          <a:prstGeom prst="rect">
            <a:avLst/>
          </a:prstGeom>
          <a:noFill/>
          <a:ln w="9525">
            <a:noFill/>
            <a:miter lim="800000"/>
            <a:headEnd/>
            <a:tailEnd/>
          </a:ln>
        </p:spPr>
      </p:pic>
      <p:pic>
        <p:nvPicPr>
          <p:cNvPr id="21" name="Picture 6" descr="新しい画像"/>
          <p:cNvPicPr>
            <a:picLocks noChangeAspect="1" noChangeArrowheads="1"/>
          </p:cNvPicPr>
          <p:nvPr/>
        </p:nvPicPr>
        <p:blipFill>
          <a:blip r:embed="rId2" cstate="print"/>
          <a:srcRect/>
          <a:stretch>
            <a:fillRect/>
          </a:stretch>
        </p:blipFill>
        <p:spPr bwMode="auto">
          <a:xfrm>
            <a:off x="6645877" y="4621474"/>
            <a:ext cx="941427" cy="823893"/>
          </a:xfrm>
          <a:prstGeom prst="rect">
            <a:avLst/>
          </a:prstGeom>
          <a:noFill/>
          <a:ln w="9525">
            <a:noFill/>
            <a:miter lim="800000"/>
            <a:headEnd/>
            <a:tailEnd/>
          </a:ln>
        </p:spPr>
      </p:pic>
      <p:pic>
        <p:nvPicPr>
          <p:cNvPr id="22" name="Picture 6" descr="新しい画像"/>
          <p:cNvPicPr>
            <a:picLocks noChangeAspect="1" noChangeArrowheads="1"/>
          </p:cNvPicPr>
          <p:nvPr/>
        </p:nvPicPr>
        <p:blipFill>
          <a:blip r:embed="rId2" cstate="print"/>
          <a:srcRect/>
          <a:stretch>
            <a:fillRect/>
          </a:stretch>
        </p:blipFill>
        <p:spPr bwMode="auto">
          <a:xfrm>
            <a:off x="4578875" y="5225946"/>
            <a:ext cx="941427" cy="823893"/>
          </a:xfrm>
          <a:prstGeom prst="rect">
            <a:avLst/>
          </a:prstGeom>
          <a:noFill/>
          <a:ln w="9525">
            <a:noFill/>
            <a:miter lim="800000"/>
            <a:headEnd/>
            <a:tailEnd/>
          </a:ln>
        </p:spPr>
      </p:pic>
      <p:pic>
        <p:nvPicPr>
          <p:cNvPr id="23" name="Picture 6" descr="新しい画像"/>
          <p:cNvPicPr>
            <a:picLocks noChangeAspect="1" noChangeArrowheads="1"/>
          </p:cNvPicPr>
          <p:nvPr/>
        </p:nvPicPr>
        <p:blipFill>
          <a:blip r:embed="rId2" cstate="print"/>
          <a:srcRect/>
          <a:stretch>
            <a:fillRect/>
          </a:stretch>
        </p:blipFill>
        <p:spPr bwMode="auto">
          <a:xfrm>
            <a:off x="6060353" y="5528960"/>
            <a:ext cx="941427" cy="823893"/>
          </a:xfrm>
          <a:prstGeom prst="rect">
            <a:avLst/>
          </a:prstGeom>
          <a:noFill/>
          <a:ln w="9525">
            <a:noFill/>
            <a:miter lim="800000"/>
            <a:headEnd/>
            <a:tailEnd/>
          </a:ln>
        </p:spPr>
      </p:pic>
      <p:pic>
        <p:nvPicPr>
          <p:cNvPr id="24" name="Picture 6" descr="新しい画像"/>
          <p:cNvPicPr>
            <a:picLocks noChangeAspect="1" noChangeArrowheads="1"/>
          </p:cNvPicPr>
          <p:nvPr/>
        </p:nvPicPr>
        <p:blipFill>
          <a:blip r:embed="rId2" cstate="print"/>
          <a:srcRect/>
          <a:stretch>
            <a:fillRect/>
          </a:stretch>
        </p:blipFill>
        <p:spPr bwMode="auto">
          <a:xfrm>
            <a:off x="7461685" y="5487387"/>
            <a:ext cx="941427" cy="823893"/>
          </a:xfrm>
          <a:prstGeom prst="rect">
            <a:avLst/>
          </a:prstGeom>
          <a:noFill/>
          <a:ln w="9525">
            <a:noFill/>
            <a:miter lim="800000"/>
            <a:headEnd/>
            <a:tailEnd/>
          </a:ln>
        </p:spPr>
      </p:pic>
      <p:pic>
        <p:nvPicPr>
          <p:cNvPr id="25" name="Picture 6" descr="新しい画像"/>
          <p:cNvPicPr>
            <a:picLocks noChangeAspect="1" noChangeArrowheads="1"/>
          </p:cNvPicPr>
          <p:nvPr/>
        </p:nvPicPr>
        <p:blipFill>
          <a:blip r:embed="rId2" cstate="print"/>
          <a:srcRect/>
          <a:stretch>
            <a:fillRect/>
          </a:stretch>
        </p:blipFill>
        <p:spPr bwMode="auto">
          <a:xfrm>
            <a:off x="8175527" y="4505616"/>
            <a:ext cx="941427" cy="823893"/>
          </a:xfrm>
          <a:prstGeom prst="rect">
            <a:avLst/>
          </a:prstGeom>
          <a:noFill/>
          <a:ln w="9525">
            <a:noFill/>
            <a:miter lim="800000"/>
            <a:headEnd/>
            <a:tailEnd/>
          </a:ln>
        </p:spPr>
      </p:pic>
      <p:sp>
        <p:nvSpPr>
          <p:cNvPr id="28" name="テキスト ボックス 27"/>
          <p:cNvSpPr txBox="1"/>
          <p:nvPr/>
        </p:nvSpPr>
        <p:spPr>
          <a:xfrm>
            <a:off x="3744928" y="5405637"/>
            <a:ext cx="1077814" cy="523220"/>
          </a:xfrm>
          <a:prstGeom prst="rect">
            <a:avLst/>
          </a:prstGeom>
          <a:noFill/>
        </p:spPr>
        <p:txBody>
          <a:bodyPr wrap="square" rtlCol="0">
            <a:spAutoFit/>
          </a:bodyPr>
          <a:lstStyle/>
          <a:p>
            <a:r>
              <a:rPr kumimoji="1" lang="ja-JP" altLang="en-US" sz="2800" dirty="0"/>
              <a:t>自分</a:t>
            </a:r>
          </a:p>
        </p:txBody>
      </p:sp>
      <p:pic>
        <p:nvPicPr>
          <p:cNvPr id="27" name="図 26">
            <a:extLst>
              <a:ext uri="{FF2B5EF4-FFF2-40B4-BE49-F238E27FC236}">
                <a16:creationId xmlns:a16="http://schemas.microsoft.com/office/drawing/2014/main" id="{D3A53147-29E3-3847-B023-406843F5C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925969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noChangeArrowheads="1"/>
          </p:cNvSpPr>
          <p:nvPr>
            <p:ph type="title"/>
          </p:nvPr>
        </p:nvSpPr>
        <p:spPr>
          <a:ln/>
        </p:spPr>
        <p:txBody>
          <a:bodyPr>
            <a:normAutofit/>
          </a:bodyPr>
          <a:lstStyle/>
          <a:p>
            <a:pPr eaLnBrk="1" hangingPunct="1"/>
            <a:r>
              <a:rPr lang="ja-JP" altLang="en-US" sz="4000" dirty="0"/>
              <a:t>送信先特定と通信経路の決定</a:t>
            </a:r>
          </a:p>
        </p:txBody>
      </p:sp>
      <p:sp>
        <p:nvSpPr>
          <p:cNvPr id="46083" name="コンテンツ プレースホルダ 2"/>
          <p:cNvSpPr>
            <a:spLocks noGrp="1" noChangeArrowheads="1"/>
          </p:cNvSpPr>
          <p:nvPr>
            <p:ph idx="1"/>
          </p:nvPr>
        </p:nvSpPr>
        <p:spPr>
          <a:ln/>
        </p:spPr>
        <p:txBody>
          <a:bodyPr/>
          <a:lstStyle/>
          <a:p>
            <a:pPr marL="342900" indent="-342900" algn="l" eaLnBrk="1" hangingPunct="1">
              <a:buSzPct val="100000"/>
              <a:buFont typeface="Arial" pitchFamily="34" charset="0"/>
              <a:buChar char="•"/>
            </a:pPr>
            <a:r>
              <a:rPr lang="en-US" dirty="0">
                <a:solidFill>
                  <a:schemeClr val="tx1"/>
                </a:solidFill>
              </a:rPr>
              <a:t>TCP/IP </a:t>
            </a:r>
            <a:r>
              <a:rPr lang="ja-JP" altLang="en-US" dirty="0">
                <a:solidFill>
                  <a:schemeClr val="tx1"/>
                </a:solidFill>
              </a:rPr>
              <a:t>通信では以下のネットワークパラメータを用いて送信先と通信経路を決定する</a:t>
            </a:r>
          </a:p>
          <a:p>
            <a:pPr marL="742950" lvl="1" indent="-285750" algn="l" eaLnBrk="1" hangingPunct="1">
              <a:buFont typeface="Arial" pitchFamily="34" charset="0"/>
              <a:buChar char="–"/>
            </a:pPr>
            <a:r>
              <a:rPr lang="en-US" dirty="0">
                <a:solidFill>
                  <a:schemeClr val="tx1"/>
                </a:solidFill>
              </a:rPr>
              <a:t>IP </a:t>
            </a:r>
            <a:r>
              <a:rPr lang="ja-JP" altLang="en-US" dirty="0">
                <a:solidFill>
                  <a:schemeClr val="tx1"/>
                </a:solidFill>
              </a:rPr>
              <a:t>アドレス</a:t>
            </a:r>
          </a:p>
          <a:p>
            <a:pPr marL="742950" lvl="1" indent="-285750" algn="l" eaLnBrk="1" hangingPunct="1">
              <a:buFont typeface="Arial" pitchFamily="34" charset="0"/>
              <a:buChar char="–"/>
            </a:pPr>
            <a:r>
              <a:rPr lang="ja-JP" altLang="en-US" dirty="0">
                <a:solidFill>
                  <a:schemeClr val="tx1"/>
                </a:solidFill>
              </a:rPr>
              <a:t>サブネットマスク </a:t>
            </a:r>
          </a:p>
          <a:p>
            <a:pPr marL="742950" lvl="1" indent="-285750" algn="l" eaLnBrk="1" hangingPunct="1">
              <a:buFont typeface="Arial" pitchFamily="34" charset="0"/>
              <a:buChar char="–"/>
            </a:pPr>
            <a:r>
              <a:rPr lang="ja-JP" altLang="en-US" dirty="0">
                <a:solidFill>
                  <a:schemeClr val="tx1"/>
                </a:solidFill>
              </a:rPr>
              <a:t>ネットワークアドレス</a:t>
            </a:r>
          </a:p>
          <a:p>
            <a:pPr marL="742950" lvl="1" indent="-285750" algn="l" eaLnBrk="1" hangingPunct="1">
              <a:buFont typeface="Arial" pitchFamily="34" charset="0"/>
              <a:buChar char="–"/>
            </a:pPr>
            <a:r>
              <a:rPr lang="ja-JP" altLang="en-US" dirty="0">
                <a:solidFill>
                  <a:schemeClr val="tx1"/>
                </a:solidFill>
              </a:rPr>
              <a:t>ゲートウェイアドレス</a:t>
            </a:r>
          </a:p>
          <a:p>
            <a:pPr marL="742950" lvl="1" indent="-285750" algn="l" eaLnBrk="1" hangingPunct="1">
              <a:buFont typeface="Arial" pitchFamily="34" charset="0"/>
              <a:buChar char="–"/>
            </a:pPr>
            <a:r>
              <a:rPr lang="ja-JP" altLang="en-US" dirty="0">
                <a:solidFill>
                  <a:schemeClr val="tx1"/>
                </a:solidFill>
              </a:rPr>
              <a:t>ブロードキャストアドレス</a:t>
            </a:r>
          </a:p>
          <a:p>
            <a:pPr marL="742950" lvl="1" indent="-285750" algn="l" eaLnBrk="1" hangingPunct="1">
              <a:buFont typeface="Arial" pitchFamily="34" charset="0"/>
              <a:buChar char="–"/>
            </a:pPr>
            <a:r>
              <a:rPr lang="en-US" dirty="0">
                <a:solidFill>
                  <a:schemeClr val="tx1"/>
                </a:solidFill>
              </a:rPr>
              <a:t>MAC </a:t>
            </a:r>
            <a:r>
              <a:rPr lang="ja-JP" altLang="en-US" dirty="0">
                <a:solidFill>
                  <a:schemeClr val="tx1"/>
                </a:solidFill>
              </a:rPr>
              <a:t>アドレス</a:t>
            </a:r>
          </a:p>
        </p:txBody>
      </p:sp>
      <p:sp>
        <p:nvSpPr>
          <p:cNvPr id="2" name="日付プレースホルダー 1"/>
          <p:cNvSpPr>
            <a:spLocks noGrp="1"/>
          </p:cNvSpPr>
          <p:nvPr>
            <p:ph type="dt" sz="half" idx="2"/>
          </p:nvPr>
        </p:nvSpPr>
        <p:spPr/>
        <p:txBody>
          <a:bodyPr/>
          <a:lstStyle/>
          <a:p>
            <a:fld id="{AE551C17-CD9A-4584-B298-41A0C6E0CEF5}"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32</a:t>
            </a:fld>
            <a:endParaRPr lang="ja-JP" altLang="en-US" dirty="0"/>
          </a:p>
        </p:txBody>
      </p:sp>
      <p:pic>
        <p:nvPicPr>
          <p:cNvPr id="7" name="図 6">
            <a:extLst>
              <a:ext uri="{FF2B5EF4-FFF2-40B4-BE49-F238E27FC236}">
                <a16:creationId xmlns:a16="http://schemas.microsoft.com/office/drawing/2014/main" id="{037B8446-2A7C-1A4B-BE0B-FC8C4618F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141468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noChangeArrowheads="1"/>
          </p:cNvSpPr>
          <p:nvPr>
            <p:ph type="title"/>
          </p:nvPr>
        </p:nvSpPr>
        <p:spPr>
          <a:xfrm>
            <a:off x="0" y="0"/>
            <a:ext cx="9144000" cy="836712"/>
          </a:xfrm>
          <a:ln/>
        </p:spPr>
        <p:txBody>
          <a:bodyPr/>
          <a:lstStyle/>
          <a:p>
            <a:pPr eaLnBrk="1" hangingPunct="1"/>
            <a:r>
              <a:rPr lang="en-US" dirty="0"/>
              <a:t>IP </a:t>
            </a:r>
            <a:r>
              <a:rPr lang="ja-JP" altLang="en-US" dirty="0"/>
              <a:t>アドレス </a:t>
            </a:r>
            <a:r>
              <a:rPr lang="en-US" altLang="ja-JP" dirty="0"/>
              <a:t>(IPv4)</a:t>
            </a:r>
            <a:endParaRPr lang="ja-JP" altLang="en-US" dirty="0"/>
          </a:p>
        </p:txBody>
      </p:sp>
      <p:sp>
        <p:nvSpPr>
          <p:cNvPr id="51203" name="コンテンツ プレースホルダ 2"/>
          <p:cNvSpPr>
            <a:spLocks noGrp="1" noChangeArrowheads="1"/>
          </p:cNvSpPr>
          <p:nvPr>
            <p:ph idx="1"/>
          </p:nvPr>
        </p:nvSpPr>
        <p:spPr>
          <a:xfrm>
            <a:off x="251520" y="2047477"/>
            <a:ext cx="8820000" cy="4247702"/>
          </a:xfrm>
          <a:ln/>
        </p:spPr>
        <p:txBody>
          <a:bodyPr>
            <a:normAutofit/>
          </a:bodyPr>
          <a:lstStyle/>
          <a:p>
            <a:pPr marL="342900" indent="-342900" algn="l" eaLnBrk="1" hangingPunct="1">
              <a:lnSpc>
                <a:spcPct val="90000"/>
              </a:lnSpc>
              <a:buFont typeface="Arial" pitchFamily="34" charset="0"/>
              <a:buChar char="•"/>
            </a:pPr>
            <a:r>
              <a:rPr lang="ja-JP" altLang="en-US" sz="2800" dirty="0">
                <a:solidFill>
                  <a:schemeClr val="tx1"/>
                </a:solidFill>
              </a:rPr>
              <a:t>ネットワーク上の「住所」</a:t>
            </a:r>
          </a:p>
          <a:p>
            <a:pPr marL="742950" lvl="1" indent="-285750" algn="l" eaLnBrk="1" hangingPunct="1">
              <a:lnSpc>
                <a:spcPct val="90000"/>
              </a:lnSpc>
              <a:buFont typeface="Arial" pitchFamily="34" charset="0"/>
              <a:buChar char="–"/>
            </a:pPr>
            <a:r>
              <a:rPr lang="ja-JP" altLang="en-US" sz="2400" dirty="0">
                <a:solidFill>
                  <a:schemeClr val="tx1"/>
                </a:solidFill>
              </a:rPr>
              <a:t>ネットワーク管理者より</a:t>
            </a:r>
            <a:r>
              <a:rPr lang="en-US" sz="2400" dirty="0">
                <a:solidFill>
                  <a:schemeClr val="tx1"/>
                </a:solidFill>
              </a:rPr>
              <a:t>, </a:t>
            </a:r>
            <a:r>
              <a:rPr lang="ja-JP" altLang="en-US" sz="2400" dirty="0">
                <a:solidFill>
                  <a:schemeClr val="tx1"/>
                </a:solidFill>
              </a:rPr>
              <a:t>一つのネットワークデバイスに対して一つ割り当てられる</a:t>
            </a:r>
          </a:p>
          <a:p>
            <a:pPr>
              <a:lnSpc>
                <a:spcPct val="90000"/>
              </a:lnSpc>
            </a:pPr>
            <a:r>
              <a:rPr lang="en-US" sz="2800" dirty="0">
                <a:solidFill>
                  <a:schemeClr val="tx1"/>
                </a:solidFill>
              </a:rPr>
              <a:t>IPv4 (</a:t>
            </a:r>
            <a:r>
              <a:rPr lang="en-US" altLang="ja-JP" sz="2800" dirty="0"/>
              <a:t>Internet Protocol version 4)</a:t>
            </a:r>
            <a:endParaRPr lang="ja-JP" altLang="en-US" sz="2800" dirty="0">
              <a:solidFill>
                <a:schemeClr val="tx1"/>
              </a:solidFill>
            </a:endParaRPr>
          </a:p>
          <a:p>
            <a:pPr lvl="1">
              <a:lnSpc>
                <a:spcPct val="90000"/>
              </a:lnSpc>
            </a:pPr>
            <a:r>
              <a:rPr lang="en-US" altLang="ja-JP" sz="2400" dirty="0"/>
              <a:t>4octet = 32 bit </a:t>
            </a:r>
            <a:r>
              <a:rPr lang="ja-JP" altLang="en-US" sz="2400" dirty="0" err="1"/>
              <a:t>の識</a:t>
            </a:r>
            <a:r>
              <a:rPr lang="ja-JP" altLang="en-US" sz="2400" dirty="0"/>
              <a:t>別子</a:t>
            </a:r>
            <a:endParaRPr lang="en-US" sz="2400" dirty="0">
              <a:solidFill>
                <a:schemeClr val="tx1"/>
              </a:solidFill>
            </a:endParaRPr>
          </a:p>
          <a:p>
            <a:pPr lvl="2">
              <a:lnSpc>
                <a:spcPct val="90000"/>
              </a:lnSpc>
            </a:pPr>
            <a:r>
              <a:rPr lang="en-US" altLang="ja-JP" sz="2000" dirty="0"/>
              <a:t>1octet </a:t>
            </a:r>
            <a:r>
              <a:rPr lang="ja-JP" altLang="en-US" sz="2000" dirty="0"/>
              <a:t>毎にピリオドで区切り</a:t>
            </a:r>
            <a:r>
              <a:rPr lang="en-US" altLang="ja-JP" sz="2000" dirty="0"/>
              <a:t>, 10</a:t>
            </a:r>
            <a:r>
              <a:rPr lang="ja-JP" altLang="en-US" sz="2000" dirty="0"/>
              <a:t>進数表記</a:t>
            </a:r>
            <a:endParaRPr lang="en-US" altLang="ja-JP" sz="2000" dirty="0"/>
          </a:p>
          <a:p>
            <a:pPr lvl="1">
              <a:lnSpc>
                <a:spcPct val="90000"/>
              </a:lnSpc>
            </a:pPr>
            <a:r>
              <a:rPr lang="ja-JP" altLang="en-US" sz="2400" dirty="0"/>
              <a:t>現在主に使用されている</a:t>
            </a:r>
            <a:r>
              <a:rPr lang="en-US" altLang="ja-JP" sz="2400" dirty="0"/>
              <a:t>IP </a:t>
            </a:r>
            <a:r>
              <a:rPr lang="ja-JP" altLang="en-US" sz="2400" dirty="0"/>
              <a:t>アドレスの一つ</a:t>
            </a:r>
            <a:endParaRPr lang="en-US" altLang="ja-JP" sz="2400" dirty="0"/>
          </a:p>
          <a:p>
            <a:pPr lvl="2">
              <a:lnSpc>
                <a:spcPct val="90000"/>
              </a:lnSpc>
            </a:pPr>
            <a:r>
              <a:rPr lang="en-US" altLang="ja-JP" sz="2000" dirty="0"/>
              <a:t>IPv4 </a:t>
            </a:r>
            <a:r>
              <a:rPr lang="ja-JP" altLang="en-US" sz="2000" dirty="0"/>
              <a:t>アドレスの総数は約 </a:t>
            </a:r>
            <a:r>
              <a:rPr lang="en-US" altLang="ja-JP" sz="2000" dirty="0"/>
              <a:t>43 </a:t>
            </a:r>
            <a:r>
              <a:rPr lang="ja-JP" altLang="en-US" sz="2000" dirty="0"/>
              <a:t>億個</a:t>
            </a:r>
            <a:endParaRPr lang="en-US" altLang="ja-JP" sz="2400" dirty="0"/>
          </a:p>
          <a:p>
            <a:pPr lvl="2">
              <a:lnSpc>
                <a:spcPct val="90000"/>
              </a:lnSpc>
            </a:pPr>
            <a:r>
              <a:rPr lang="en-US" altLang="ja-JP" sz="2000" dirty="0">
                <a:solidFill>
                  <a:schemeClr val="tx1"/>
                </a:solidFill>
              </a:rPr>
              <a:t>2011/02/03 IANA(Internet Assigned Numbers Authority) </a:t>
            </a:r>
            <a:r>
              <a:rPr lang="ja-JP" altLang="en-US" sz="2000" dirty="0">
                <a:solidFill>
                  <a:schemeClr val="tx1"/>
                </a:solidFill>
              </a:rPr>
              <a:t>が管理する </a:t>
            </a:r>
            <a:r>
              <a:rPr lang="en-US" altLang="ja-JP" sz="2000" dirty="0">
                <a:solidFill>
                  <a:schemeClr val="tx1"/>
                </a:solidFill>
              </a:rPr>
              <a:t>IPv4 </a:t>
            </a:r>
            <a:r>
              <a:rPr lang="ja-JP" altLang="en-US" sz="2000" dirty="0">
                <a:solidFill>
                  <a:schemeClr val="tx1"/>
                </a:solidFill>
              </a:rPr>
              <a:t>枯渇 </a:t>
            </a:r>
            <a:r>
              <a:rPr lang="en-US" altLang="ja-JP" sz="2000" dirty="0">
                <a:solidFill>
                  <a:schemeClr val="tx1"/>
                </a:solidFill>
              </a:rPr>
              <a:t>=&gt;</a:t>
            </a:r>
            <a:r>
              <a:rPr lang="ja-JP" altLang="en-US" sz="2000" dirty="0">
                <a:solidFill>
                  <a:schemeClr val="tx1"/>
                </a:solidFill>
              </a:rPr>
              <a:t> </a:t>
            </a:r>
            <a:r>
              <a:rPr lang="en-US" altLang="ja-JP" sz="2000" dirty="0">
                <a:solidFill>
                  <a:schemeClr val="tx1"/>
                </a:solidFill>
              </a:rPr>
              <a:t>IPv6 </a:t>
            </a:r>
            <a:r>
              <a:rPr lang="ja-JP" altLang="en-US" sz="2000" dirty="0">
                <a:solidFill>
                  <a:schemeClr val="tx1"/>
                </a:solidFill>
              </a:rPr>
              <a:t>へ</a:t>
            </a:r>
            <a:endParaRPr lang="en-US" altLang="ja-JP" sz="2000" dirty="0">
              <a:solidFill>
                <a:schemeClr val="tx1"/>
              </a:solidFill>
            </a:endParaRPr>
          </a:p>
          <a:p>
            <a:pPr>
              <a:lnSpc>
                <a:spcPct val="90000"/>
              </a:lnSpc>
            </a:pPr>
            <a:r>
              <a:rPr lang="ja-JP" altLang="en-US" sz="2800" b="1" dirty="0">
                <a:solidFill>
                  <a:srgbClr val="FF0000"/>
                </a:solidFill>
              </a:rPr>
              <a:t>ネットワーク部</a:t>
            </a:r>
            <a:r>
              <a:rPr lang="ja-JP" altLang="en-US" sz="2800" dirty="0"/>
              <a:t>と</a:t>
            </a:r>
            <a:r>
              <a:rPr lang="ja-JP" altLang="en-US" sz="2800" b="1" dirty="0">
                <a:solidFill>
                  <a:srgbClr val="FF0000"/>
                </a:solidFill>
              </a:rPr>
              <a:t>ホスト部</a:t>
            </a:r>
            <a:r>
              <a:rPr lang="ja-JP" altLang="en-US" sz="2800" dirty="0"/>
              <a:t>から成り立つ</a:t>
            </a:r>
            <a:endParaRPr lang="en-US" altLang="ja-JP" sz="2800" dirty="0"/>
          </a:p>
        </p:txBody>
      </p:sp>
      <p:sp>
        <p:nvSpPr>
          <p:cNvPr id="2" name="日付プレースホルダー 1"/>
          <p:cNvSpPr>
            <a:spLocks noGrp="1"/>
          </p:cNvSpPr>
          <p:nvPr>
            <p:ph type="dt" sz="half" idx="2"/>
          </p:nvPr>
        </p:nvSpPr>
        <p:spPr/>
        <p:txBody>
          <a:bodyPr/>
          <a:lstStyle/>
          <a:p>
            <a:fld id="{82D36A99-C716-4E16-8972-A942721C42C1}"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33</a:t>
            </a:fld>
            <a:endParaRPr lang="ja-JP" altLang="en-US" dirty="0"/>
          </a:p>
        </p:txBody>
      </p:sp>
      <p:sp>
        <p:nvSpPr>
          <p:cNvPr id="51204" name="Text Box 5"/>
          <p:cNvSpPr>
            <a:spLocks noChangeArrowheads="1"/>
          </p:cNvSpPr>
          <p:nvPr/>
        </p:nvSpPr>
        <p:spPr bwMode="auto">
          <a:xfrm>
            <a:off x="-900608" y="1052513"/>
            <a:ext cx="10081244" cy="954107"/>
          </a:xfrm>
          <a:prstGeom prst="rect">
            <a:avLst/>
          </a:prstGeom>
          <a:solidFill>
            <a:schemeClr val="tx1"/>
          </a:solidFill>
          <a:ln w="28575">
            <a:solidFill>
              <a:schemeClr val="tx1"/>
            </a:solidFill>
            <a:miter lim="800000"/>
            <a:headEnd/>
            <a:tailEnd/>
          </a:ln>
        </p:spPr>
        <p:txBody>
          <a:bodyPr wrap="square">
            <a:spAutoFit/>
          </a:bodyPr>
          <a:lstStyle/>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400" b="1">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133.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87.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45.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15</a:t>
            </a:r>
            <a:br>
              <a:rPr lang="en-US" sz="2400" b="1" dirty="0">
                <a:solidFill>
                  <a:srgbClr val="FFFF00"/>
                </a:solidFill>
                <a:effectLst/>
                <a:latin typeface="HG ゴシックB Sun" pitchFamily="1" charset="-128"/>
                <a:ea typeface="HG ゴシックB Sun" pitchFamily="1" charset="-128"/>
                <a:sym typeface="HG ゴシックB Sun" pitchFamily="1" charset="-128"/>
              </a:rPr>
            </a:br>
            <a:r>
              <a:rPr lang="en-US" sz="32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3200" b="1">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10000101.</a:t>
            </a:r>
            <a:r>
              <a:rPr lang="ja-JP" altLang="en-US" sz="3200" b="1" dirty="0">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3200" b="1" dirty="0">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3200" b="1" dirty="0">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3200" dirty="0">
              <a:solidFill>
                <a:schemeClr val="bg1"/>
              </a:solidFill>
              <a:effectLst/>
              <a:ea typeface="ＭＳ Ｐゴシック" panose="020B0600070205080204" pitchFamily="50" charset="-128"/>
            </a:endParaRPr>
          </a:p>
        </p:txBody>
      </p:sp>
      <p:sp>
        <p:nvSpPr>
          <p:cNvPr id="51205" name="AutoShape 12"/>
          <p:cNvSpPr>
            <a:spLocks noChangeArrowheads="1"/>
          </p:cNvSpPr>
          <p:nvPr/>
        </p:nvSpPr>
        <p:spPr bwMode="auto">
          <a:xfrm>
            <a:off x="166037" y="692696"/>
            <a:ext cx="2459038" cy="359817"/>
          </a:xfrm>
          <a:prstGeom prst="wedgeRectCallout">
            <a:avLst>
              <a:gd name="adj1" fmla="val -14167"/>
              <a:gd name="adj2" fmla="val 170050"/>
            </a:avLst>
          </a:prstGeom>
          <a:noFill/>
          <a:ln w="28575" cmpd="sng">
            <a:solidFill>
              <a:schemeClr val="hlink"/>
            </a:solidFill>
            <a:miter lim="800000"/>
            <a:headEnd/>
            <a:tailEnd/>
          </a:ln>
        </p:spPr>
        <p:txBody>
          <a:bodyPr/>
          <a:lstStyle/>
          <a:p>
            <a:pPr algn="ctr"/>
            <a:r>
              <a:rPr lang="en-US" b="1" dirty="0">
                <a:effectLst/>
                <a:sym typeface="Calibri" pitchFamily="34" charset="0"/>
              </a:rPr>
              <a:t>1 octet = 8 bit</a:t>
            </a:r>
            <a:endParaRPr lang="en-US" dirty="0">
              <a:effectLst/>
            </a:endParaRPr>
          </a:p>
        </p:txBody>
      </p:sp>
      <p:sp>
        <p:nvSpPr>
          <p:cNvPr id="51206" name="Rectangle 13"/>
          <p:cNvSpPr>
            <a:spLocks noChangeArrowheads="1"/>
          </p:cNvSpPr>
          <p:nvPr/>
        </p:nvSpPr>
        <p:spPr bwMode="auto">
          <a:xfrm>
            <a:off x="467544" y="1473010"/>
            <a:ext cx="1907620" cy="431800"/>
          </a:xfrm>
          <a:prstGeom prst="rect">
            <a:avLst/>
          </a:prstGeom>
          <a:solidFill>
            <a:srgbClr val="000000">
              <a:alpha val="12000"/>
            </a:srgbClr>
          </a:solidFill>
          <a:ln w="28575" cmpd="sng">
            <a:solidFill>
              <a:srgbClr val="FF0000"/>
            </a:solid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pic>
        <p:nvPicPr>
          <p:cNvPr id="10" name="図 9">
            <a:extLst>
              <a:ext uri="{FF2B5EF4-FFF2-40B4-BE49-F238E27FC236}">
                <a16:creationId xmlns:a16="http://schemas.microsoft.com/office/drawing/2014/main" id="{F7ADA35A-63B5-B040-840C-88EE66205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38740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noChangeArrowheads="1"/>
          </p:cNvSpPr>
          <p:nvPr>
            <p:ph type="title"/>
          </p:nvPr>
        </p:nvSpPr>
        <p:spPr>
          <a:ln/>
        </p:spPr>
        <p:txBody>
          <a:bodyPr/>
          <a:lstStyle/>
          <a:p>
            <a:r>
              <a:rPr lang="zh-CN" dirty="0"/>
              <a:t>ネットワーク部・ホスト部</a:t>
            </a:r>
          </a:p>
        </p:txBody>
      </p:sp>
      <p:sp>
        <p:nvSpPr>
          <p:cNvPr id="53251" name="コンテンツ プレースホルダ 2"/>
          <p:cNvSpPr>
            <a:spLocks noGrp="1" noChangeArrowheads="1"/>
          </p:cNvSpPr>
          <p:nvPr>
            <p:ph idx="1"/>
          </p:nvPr>
        </p:nvSpPr>
        <p:spPr>
          <a:xfrm>
            <a:off x="251520" y="1268760"/>
            <a:ext cx="8892480" cy="4968552"/>
          </a:xfrm>
          <a:ln/>
        </p:spPr>
        <p:txBody>
          <a:bodyPr>
            <a:normAutofit/>
          </a:bodyPr>
          <a:lstStyle/>
          <a:p>
            <a:pPr marL="342900" indent="-342900" algn="l">
              <a:buFont typeface="Arial" pitchFamily="34" charset="0"/>
              <a:buChar char="•"/>
            </a:pPr>
            <a:r>
              <a:rPr lang="ja-JP" altLang="en-US" sz="2800" dirty="0">
                <a:solidFill>
                  <a:schemeClr val="tx1"/>
                </a:solidFill>
              </a:rPr>
              <a:t>ネットワーク部</a:t>
            </a:r>
          </a:p>
          <a:p>
            <a:pPr marL="742950" lvl="1" indent="-285750" algn="l">
              <a:buFont typeface="Arial" pitchFamily="34" charset="0"/>
              <a:buChar char="–"/>
            </a:pPr>
            <a:r>
              <a:rPr lang="ja-JP" altLang="en-US" sz="2400" dirty="0">
                <a:solidFill>
                  <a:schemeClr val="tx1"/>
                </a:solidFill>
              </a:rPr>
              <a:t>所属しているネットワークを示す部分</a:t>
            </a:r>
          </a:p>
          <a:p>
            <a:pPr marL="742950" lvl="1" indent="-285750" algn="l">
              <a:buFont typeface="Arial" pitchFamily="34" charset="0"/>
              <a:buChar char="–"/>
            </a:pPr>
            <a:r>
              <a:rPr lang="ja-JP" altLang="en-US" sz="2400" dirty="0">
                <a:solidFill>
                  <a:schemeClr val="tx1"/>
                </a:solidFill>
              </a:rPr>
              <a:t>「都道府県・</a:t>
            </a:r>
            <a:r>
              <a:rPr lang="ja-JP" altLang="en-US" sz="2400">
                <a:solidFill>
                  <a:schemeClr val="tx1"/>
                </a:solidFill>
              </a:rPr>
              <a:t>市町村」のようなもの</a:t>
            </a:r>
            <a:endParaRPr lang="ja-JP" altLang="en-US" sz="2400" dirty="0">
              <a:solidFill>
                <a:schemeClr val="tx1"/>
              </a:solidFill>
            </a:endParaRPr>
          </a:p>
          <a:p>
            <a:pPr marL="342900" indent="-342900" algn="l">
              <a:buFont typeface="Arial" pitchFamily="34" charset="0"/>
              <a:buChar char="•"/>
            </a:pPr>
            <a:r>
              <a:rPr lang="ja-JP" altLang="en-US" sz="2800" dirty="0">
                <a:solidFill>
                  <a:schemeClr val="tx1"/>
                </a:solidFill>
              </a:rPr>
              <a:t>ホスト部</a:t>
            </a:r>
          </a:p>
          <a:p>
            <a:pPr marL="742950" lvl="1" indent="-285750" algn="l">
              <a:buFont typeface="Arial" pitchFamily="34" charset="0"/>
              <a:buChar char="–"/>
            </a:pPr>
            <a:r>
              <a:rPr lang="ja-JP" altLang="en-US" sz="2400" dirty="0">
                <a:solidFill>
                  <a:schemeClr val="tx1"/>
                </a:solidFill>
              </a:rPr>
              <a:t>計算機自身を示す部分</a:t>
            </a:r>
          </a:p>
          <a:p>
            <a:pPr marL="742950" lvl="1" indent="-285750" algn="l">
              <a:buFont typeface="Arial" pitchFamily="34" charset="0"/>
              <a:buChar char="–"/>
            </a:pPr>
            <a:r>
              <a:rPr lang="ja-JP" altLang="en-US" sz="2400" dirty="0">
                <a:solidFill>
                  <a:schemeClr val="tx1"/>
                </a:solidFill>
              </a:rPr>
              <a:t>「番地、マンション名、部屋</a:t>
            </a:r>
            <a:r>
              <a:rPr lang="ja-JP" altLang="en-US" sz="2400">
                <a:solidFill>
                  <a:schemeClr val="tx1"/>
                </a:solidFill>
              </a:rPr>
              <a:t>番号」のようなもの</a:t>
            </a:r>
            <a:endParaRPr lang="ja-JP" altLang="en-US" sz="2400" dirty="0">
              <a:solidFill>
                <a:schemeClr val="tx1"/>
              </a:solidFill>
            </a:endParaRPr>
          </a:p>
          <a:p>
            <a:pPr marL="342900" indent="-342900" algn="l">
              <a:buFont typeface="Arial" pitchFamily="34" charset="0"/>
              <a:buChar char="•"/>
            </a:pPr>
            <a:r>
              <a:rPr lang="ja-JP" altLang="en-US" sz="2800" dirty="0">
                <a:solidFill>
                  <a:schemeClr val="tx1"/>
                </a:solidFill>
              </a:rPr>
              <a:t>ネットワーク部とホスト部は</a:t>
            </a:r>
            <a:r>
              <a:rPr lang="ja-JP" altLang="en-US" sz="2800" b="1" dirty="0">
                <a:solidFill>
                  <a:srgbClr val="FF0000"/>
                </a:solidFill>
              </a:rPr>
              <a:t>サブネットマスク</a:t>
            </a:r>
            <a:r>
              <a:rPr lang="ja-JP" altLang="en-US" sz="2800" dirty="0">
                <a:solidFill>
                  <a:schemeClr val="tx1"/>
                </a:solidFill>
              </a:rPr>
              <a:t>により識別される</a:t>
            </a:r>
            <a:endParaRPr lang="en-US" altLang="ja-JP" sz="2800" dirty="0">
              <a:solidFill>
                <a:schemeClr val="tx1"/>
              </a:solidFill>
            </a:endParaRPr>
          </a:p>
        </p:txBody>
      </p:sp>
      <p:sp>
        <p:nvSpPr>
          <p:cNvPr id="2" name="日付プレースホルダー 1"/>
          <p:cNvSpPr>
            <a:spLocks noGrp="1"/>
          </p:cNvSpPr>
          <p:nvPr>
            <p:ph type="dt" sz="half" idx="2"/>
          </p:nvPr>
        </p:nvSpPr>
        <p:spPr/>
        <p:txBody>
          <a:bodyPr/>
          <a:lstStyle/>
          <a:p>
            <a:fld id="{521F1184-219C-44E0-BA76-4EC2ED2F0E63}"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34</a:t>
            </a:fld>
            <a:endParaRPr lang="ja-JP" altLang="en-US" dirty="0"/>
          </a:p>
        </p:txBody>
      </p:sp>
      <p:pic>
        <p:nvPicPr>
          <p:cNvPr id="7" name="図 6">
            <a:extLst>
              <a:ext uri="{FF2B5EF4-FFF2-40B4-BE49-F238E27FC236}">
                <a16:creationId xmlns:a16="http://schemas.microsoft.com/office/drawing/2014/main" id="{560D71DF-7DAC-EB40-B02A-C6C49849B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127601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noChangeArrowheads="1"/>
          </p:cNvSpPr>
          <p:nvPr>
            <p:ph type="title"/>
          </p:nvPr>
        </p:nvSpPr>
        <p:spPr>
          <a:ln/>
        </p:spPr>
        <p:txBody>
          <a:bodyPr/>
          <a:lstStyle/>
          <a:p>
            <a:pPr eaLnBrk="1" hangingPunct="1"/>
            <a:r>
              <a:rPr lang="zh-CN" dirty="0"/>
              <a:t>サブネットマスク</a:t>
            </a:r>
          </a:p>
        </p:txBody>
      </p:sp>
      <p:sp>
        <p:nvSpPr>
          <p:cNvPr id="57347" name="コンテンツ プレースホルダ 2"/>
          <p:cNvSpPr>
            <a:spLocks noGrp="1" noChangeArrowheads="1"/>
          </p:cNvSpPr>
          <p:nvPr>
            <p:ph idx="1"/>
          </p:nvPr>
        </p:nvSpPr>
        <p:spPr>
          <a:xfrm>
            <a:off x="251520" y="3333342"/>
            <a:ext cx="8820000" cy="2903969"/>
          </a:xfrm>
          <a:ln/>
        </p:spPr>
        <p:txBody>
          <a:bodyPr>
            <a:normAutofit/>
          </a:bodyPr>
          <a:lstStyle/>
          <a:p>
            <a:pPr marL="342900" indent="-342900" algn="l" eaLnBrk="1" hangingPunct="1">
              <a:buFont typeface="Arial" pitchFamily="34" charset="0"/>
              <a:buChar char="•"/>
            </a:pPr>
            <a:r>
              <a:rPr lang="ja-JP" altLang="en-US" sz="2800" dirty="0">
                <a:solidFill>
                  <a:schemeClr val="tx1"/>
                </a:solidFill>
              </a:rPr>
              <a:t>ネットワーク部とホスト部の境界を示す</a:t>
            </a:r>
          </a:p>
          <a:p>
            <a:pPr marL="742950" lvl="1" indent="-285750" algn="l">
              <a:buFont typeface="Arial" pitchFamily="34" charset="0"/>
              <a:buChar char="–"/>
            </a:pPr>
            <a:r>
              <a:rPr lang="en-US" sz="2400" dirty="0">
                <a:solidFill>
                  <a:schemeClr val="tx1"/>
                </a:solidFill>
              </a:rPr>
              <a:t>IP </a:t>
            </a:r>
            <a:r>
              <a:rPr lang="ja-JP" altLang="en-US" sz="2400" dirty="0">
                <a:solidFill>
                  <a:schemeClr val="tx1"/>
                </a:solidFill>
              </a:rPr>
              <a:t>アドレスのどこまでが「都道府県・市町村」でどこからが「番地・マンション名・部屋番号」なのかを表す</a:t>
            </a:r>
          </a:p>
          <a:p>
            <a:pPr marL="742950" lvl="1" indent="-285750" algn="l" eaLnBrk="1" hangingPunct="1">
              <a:buFont typeface="Arial" pitchFamily="34" charset="0"/>
              <a:buChar char="–"/>
            </a:pPr>
            <a:r>
              <a:rPr lang="ja-JP" altLang="en-US" sz="2400" dirty="0">
                <a:solidFill>
                  <a:schemeClr val="tx1"/>
                </a:solidFill>
              </a:rPr>
              <a:t>上記の例では上位 </a:t>
            </a:r>
            <a:r>
              <a:rPr lang="en-US" sz="2400" dirty="0">
                <a:solidFill>
                  <a:schemeClr val="tx1"/>
                </a:solidFill>
              </a:rPr>
              <a:t>24 bit </a:t>
            </a:r>
            <a:r>
              <a:rPr lang="ja-JP" altLang="en-US" sz="2400" dirty="0">
                <a:solidFill>
                  <a:schemeClr val="tx1"/>
                </a:solidFill>
              </a:rPr>
              <a:t>目までがネットワーク部となる</a:t>
            </a:r>
          </a:p>
          <a:p>
            <a:pPr marL="342900" indent="-342900" algn="l" eaLnBrk="1" hangingPunct="1">
              <a:buFont typeface="Arial" pitchFamily="34" charset="0"/>
              <a:buChar char="•"/>
            </a:pPr>
            <a:r>
              <a:rPr lang="ja-JP" altLang="en-US" sz="2800" dirty="0">
                <a:solidFill>
                  <a:schemeClr val="tx1"/>
                </a:solidFill>
              </a:rPr>
              <a:t>表記方法は </a:t>
            </a:r>
            <a:r>
              <a:rPr lang="en-US" sz="2800" dirty="0">
                <a:solidFill>
                  <a:schemeClr val="tx1"/>
                </a:solidFill>
              </a:rPr>
              <a:t>IP </a:t>
            </a:r>
            <a:r>
              <a:rPr lang="ja-JP" altLang="en-US" sz="2800" dirty="0">
                <a:solidFill>
                  <a:schemeClr val="tx1"/>
                </a:solidFill>
              </a:rPr>
              <a:t>アドレスと同じ</a:t>
            </a:r>
            <a:endParaRPr lang="en-US" dirty="0">
              <a:solidFill>
                <a:schemeClr val="tx1"/>
              </a:solidFill>
            </a:endParaRPr>
          </a:p>
        </p:txBody>
      </p:sp>
      <p:sp>
        <p:nvSpPr>
          <p:cNvPr id="2" name="日付プレースホルダー 1"/>
          <p:cNvSpPr>
            <a:spLocks noGrp="1"/>
          </p:cNvSpPr>
          <p:nvPr>
            <p:ph type="dt" sz="half" idx="2"/>
          </p:nvPr>
        </p:nvSpPr>
        <p:spPr/>
        <p:txBody>
          <a:bodyPr/>
          <a:lstStyle/>
          <a:p>
            <a:fld id="{DBADF4B5-07A8-4FD4-913D-D4157F19152D}"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35</a:t>
            </a:fld>
            <a:endParaRPr lang="ja-JP" altLang="en-US" dirty="0"/>
          </a:p>
        </p:txBody>
      </p:sp>
      <p:sp>
        <p:nvSpPr>
          <p:cNvPr id="57348" name="Text Box 5"/>
          <p:cNvSpPr>
            <a:spLocks noChangeArrowheads="1"/>
          </p:cNvSpPr>
          <p:nvPr/>
        </p:nvSpPr>
        <p:spPr bwMode="auto">
          <a:xfrm>
            <a:off x="104129" y="1003097"/>
            <a:ext cx="9039871" cy="2308324"/>
          </a:xfrm>
          <a:prstGeom prst="rect">
            <a:avLst/>
          </a:prstGeom>
          <a:solidFill>
            <a:schemeClr val="tx1"/>
          </a:solidFill>
          <a:ln w="9525">
            <a:noFill/>
            <a:miter lim="800000"/>
            <a:headEnd/>
            <a:tailEnd/>
          </a:ln>
        </p:spPr>
        <p:txBody>
          <a:bodyPr wrap="square">
            <a:spAutoFit/>
          </a:bodyPr>
          <a:lstStyle/>
          <a:p>
            <a:pPr marL="742950" indent="-742950"/>
            <a:r>
              <a:rPr lang="en-US" sz="2400" b="1" dirty="0">
                <a:solidFill>
                  <a:srgbClr val="FFFF00"/>
                </a:solidFill>
                <a:effectLst/>
                <a:latin typeface="HG ゴシックB Sun" pitchFamily="1" charset="-128"/>
                <a:ea typeface="HG ゴシックB Sun" pitchFamily="1" charset="-128"/>
                <a:sym typeface="HG ゴシックB Sun" pitchFamily="1" charset="-128"/>
              </a:rPr>
              <a:t>    133.            87.              45.              15</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 10000101.  01010111.  00101101.  00001111</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endParaRPr lang="en-US" altLang="ja-JP"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endParaRPr lang="en-US" altLang="ja-JP"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    255.</a:t>
            </a:r>
            <a:r>
              <a:rPr lang="en-US" altLang="ja-JP" sz="2400" b="1" dirty="0">
                <a:solidFill>
                  <a:srgbClr val="FFFF00"/>
                </a:solidFill>
                <a:latin typeface="HG ゴシックB Sun" pitchFamily="1" charset="-128"/>
                <a:ea typeface="HG ゴシックB Sun" pitchFamily="1" charset="-128"/>
                <a:sym typeface="HG ゴシックB Sun" pitchFamily="1" charset="-128"/>
              </a:rPr>
              <a:t>            </a:t>
            </a:r>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255.           </a:t>
            </a:r>
            <a:r>
              <a:rPr lang="en-US" altLang="ja-JP" sz="2400" b="1" dirty="0">
                <a:solidFill>
                  <a:srgbClr val="FFFF00"/>
                </a:solidFill>
                <a:latin typeface="HG ゴシックB Sun" pitchFamily="1" charset="-128"/>
                <a:ea typeface="HG ゴシックB Sun" pitchFamily="1" charset="-128"/>
                <a:sym typeface="HG ゴシックB Sun" pitchFamily="1" charset="-128"/>
              </a:rPr>
              <a:t> </a:t>
            </a:r>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255.            0</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 11111111.  11111111.</a:t>
            </a:r>
            <a:r>
              <a:rPr lang="en-US" altLang="ja-JP" sz="2400" b="1" dirty="0">
                <a:solidFill>
                  <a:schemeClr val="bg1"/>
                </a:solidFill>
                <a:latin typeface="HG ゴシックB Sun" pitchFamily="1" charset="-128"/>
                <a:ea typeface="HG ゴシックB Sun" pitchFamily="1" charset="-128"/>
                <a:sym typeface="HG ゴシックB Sun" pitchFamily="1" charset="-128"/>
              </a:rPr>
              <a:t>  </a:t>
            </a:r>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11111111.</a:t>
            </a:r>
            <a:r>
              <a:rPr lang="en-US" altLang="ja-JP" sz="2400" b="1" dirty="0">
                <a:solidFill>
                  <a:schemeClr val="bg1"/>
                </a:solidFill>
                <a:latin typeface="HG ゴシックB Sun" pitchFamily="1" charset="-128"/>
                <a:ea typeface="HG ゴシックB Sun" pitchFamily="1" charset="-128"/>
                <a:sym typeface="HG ゴシックB Sun" pitchFamily="1" charset="-128"/>
              </a:rPr>
              <a:t>  </a:t>
            </a:r>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p:txBody>
      </p:sp>
      <p:sp>
        <p:nvSpPr>
          <p:cNvPr id="57349" name="Rectangle 5"/>
          <p:cNvSpPr>
            <a:spLocks noChangeArrowheads="1"/>
          </p:cNvSpPr>
          <p:nvPr/>
        </p:nvSpPr>
        <p:spPr bwMode="auto">
          <a:xfrm>
            <a:off x="145535" y="1073933"/>
            <a:ext cx="6759305" cy="831273"/>
          </a:xfrm>
          <a:prstGeom prst="rect">
            <a:avLst/>
          </a:prstGeom>
          <a:noFill/>
          <a:ln w="38100" cmpd="sng">
            <a:solidFill>
              <a:srgbClr val="00B0F0"/>
            </a:solidFill>
            <a:miter lim="800000"/>
            <a:headEnd/>
            <a:tailEnd/>
          </a:ln>
          <a:effectLst/>
        </p:spPr>
        <p:txBody>
          <a:bodyPr anchor="ctr"/>
          <a:lstStyle/>
          <a:p>
            <a:endParaRPr lang="ja-JP" altLang="en-US" dirty="0">
              <a:solidFill>
                <a:srgbClr val="002060"/>
              </a:solidFill>
              <a:ea typeface="ＭＳ Ｐゴシック" panose="020B0600070205080204" pitchFamily="50" charset="-128"/>
            </a:endParaRPr>
          </a:p>
        </p:txBody>
      </p:sp>
      <p:sp>
        <p:nvSpPr>
          <p:cNvPr id="57350" name="Text Box 6"/>
          <p:cNvSpPr txBox="1">
            <a:spLocks noChangeArrowheads="1"/>
          </p:cNvSpPr>
          <p:nvPr/>
        </p:nvSpPr>
        <p:spPr bwMode="auto">
          <a:xfrm>
            <a:off x="7008969" y="1291122"/>
            <a:ext cx="1551572" cy="461665"/>
          </a:xfrm>
          <a:prstGeom prst="rect">
            <a:avLst/>
          </a:prstGeom>
          <a:noFill/>
          <a:ln w="9525">
            <a:noFill/>
            <a:miter lim="800000"/>
            <a:headEnd/>
            <a:tailEnd/>
          </a:ln>
          <a:effectLst/>
        </p:spPr>
        <p:txBody>
          <a:bodyPr wrap="square">
            <a:spAutoFit/>
          </a:bodyPr>
          <a:lstStyle/>
          <a:p>
            <a:r>
              <a:rPr lang="ja-JP" altLang="en-US" sz="2400" b="1" dirty="0">
                <a:solidFill>
                  <a:srgbClr val="00B0F0"/>
                </a:solidFill>
                <a:effectLst/>
                <a:ea typeface="ＭＳ Ｐゴシック" panose="020B0600070205080204" pitchFamily="50" charset="-128"/>
              </a:rPr>
              <a:t>IP アドレス</a:t>
            </a:r>
          </a:p>
        </p:txBody>
      </p:sp>
      <p:sp>
        <p:nvSpPr>
          <p:cNvPr id="57351" name="Rectangle 7"/>
          <p:cNvSpPr>
            <a:spLocks noChangeArrowheads="1"/>
          </p:cNvSpPr>
          <p:nvPr/>
        </p:nvSpPr>
        <p:spPr bwMode="auto">
          <a:xfrm>
            <a:off x="145535" y="2382619"/>
            <a:ext cx="6759305" cy="897659"/>
          </a:xfrm>
          <a:prstGeom prst="rect">
            <a:avLst/>
          </a:prstGeom>
          <a:noFill/>
          <a:ln w="38100" cap="flat" cmpd="sng">
            <a:solidFill>
              <a:srgbClr val="FF330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57352" name="Text Box 8"/>
          <p:cNvSpPr txBox="1">
            <a:spLocks noChangeArrowheads="1"/>
          </p:cNvSpPr>
          <p:nvPr/>
        </p:nvSpPr>
        <p:spPr bwMode="auto">
          <a:xfrm>
            <a:off x="6904840" y="2478235"/>
            <a:ext cx="2407704" cy="461665"/>
          </a:xfrm>
          <a:prstGeom prst="rect">
            <a:avLst/>
          </a:prstGeom>
          <a:noFill/>
          <a:ln w="9525">
            <a:noFill/>
            <a:miter lim="800000"/>
            <a:headEnd/>
            <a:tailEnd/>
          </a:ln>
          <a:effectLst/>
        </p:spPr>
        <p:txBody>
          <a:bodyPr wrap="square">
            <a:spAutoFit/>
          </a:bodyPr>
          <a:lstStyle/>
          <a:p>
            <a:r>
              <a:rPr lang="ja-JP" altLang="en-US" sz="2400" b="1" dirty="0">
                <a:solidFill>
                  <a:srgbClr val="FF3300"/>
                </a:solidFill>
                <a:effectLst/>
                <a:ea typeface="ＭＳ Ｐゴシック" panose="020B0600070205080204" pitchFamily="50" charset="-128"/>
              </a:rPr>
              <a:t>サブネットマスク</a:t>
            </a:r>
          </a:p>
        </p:txBody>
      </p:sp>
      <p:cxnSp>
        <p:nvCxnSpPr>
          <p:cNvPr id="3" name="直線コネクタ 2"/>
          <p:cNvCxnSpPr/>
          <p:nvPr/>
        </p:nvCxnSpPr>
        <p:spPr bwMode="auto">
          <a:xfrm>
            <a:off x="5384422" y="867422"/>
            <a:ext cx="0" cy="1551463"/>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左矢印 5"/>
          <p:cNvSpPr/>
          <p:nvPr/>
        </p:nvSpPr>
        <p:spPr bwMode="auto">
          <a:xfrm>
            <a:off x="4847246" y="2007890"/>
            <a:ext cx="432198" cy="321395"/>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右矢印 6"/>
          <p:cNvSpPr/>
          <p:nvPr/>
        </p:nvSpPr>
        <p:spPr bwMode="auto">
          <a:xfrm>
            <a:off x="5524097" y="1988840"/>
            <a:ext cx="432198" cy="36463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6" name="Text Box 6"/>
          <p:cNvSpPr txBox="1">
            <a:spLocks noChangeArrowheads="1"/>
          </p:cNvSpPr>
          <p:nvPr/>
        </p:nvSpPr>
        <p:spPr bwMode="auto">
          <a:xfrm>
            <a:off x="5899034" y="1938542"/>
            <a:ext cx="1644734" cy="461665"/>
          </a:xfrm>
          <a:prstGeom prst="rect">
            <a:avLst/>
          </a:prstGeom>
          <a:noFill/>
          <a:ln w="9525">
            <a:noFill/>
            <a:miter lim="800000"/>
            <a:headEnd/>
            <a:tailEnd/>
          </a:ln>
          <a:effectLst/>
        </p:spPr>
        <p:txBody>
          <a:bodyPr wrap="square">
            <a:spAutoFit/>
          </a:bodyPr>
          <a:lstStyle/>
          <a:p>
            <a:r>
              <a:rPr lang="ja-JP" altLang="en-US" sz="2400" b="1" dirty="0">
                <a:solidFill>
                  <a:srgbClr val="FFFF00"/>
                </a:solidFill>
                <a:effectLst/>
                <a:ea typeface="ＭＳ Ｐゴシック" panose="020B0600070205080204" pitchFamily="50" charset="-128"/>
              </a:rPr>
              <a:t>ホスト部</a:t>
            </a:r>
          </a:p>
        </p:txBody>
      </p:sp>
      <p:sp>
        <p:nvSpPr>
          <p:cNvPr id="17" name="Text Box 6"/>
          <p:cNvSpPr txBox="1">
            <a:spLocks noChangeArrowheads="1"/>
          </p:cNvSpPr>
          <p:nvPr/>
        </p:nvSpPr>
        <p:spPr bwMode="auto">
          <a:xfrm>
            <a:off x="2710463" y="1950227"/>
            <a:ext cx="2147454" cy="461665"/>
          </a:xfrm>
          <a:prstGeom prst="rect">
            <a:avLst/>
          </a:prstGeom>
          <a:noFill/>
          <a:ln w="9525">
            <a:noFill/>
            <a:miter lim="800000"/>
            <a:headEnd/>
            <a:tailEnd/>
          </a:ln>
          <a:effectLst/>
        </p:spPr>
        <p:txBody>
          <a:bodyPr wrap="square">
            <a:spAutoFit/>
          </a:bodyPr>
          <a:lstStyle/>
          <a:p>
            <a:r>
              <a:rPr lang="ja-JP" altLang="en-US" sz="2400" b="1" dirty="0">
                <a:solidFill>
                  <a:srgbClr val="FFFF00"/>
                </a:solidFill>
                <a:effectLst/>
                <a:ea typeface="ＭＳ Ｐゴシック" panose="020B0600070205080204" pitchFamily="50" charset="-128"/>
              </a:rPr>
              <a:t>ネットワーク部</a:t>
            </a:r>
          </a:p>
        </p:txBody>
      </p:sp>
      <p:pic>
        <p:nvPicPr>
          <p:cNvPr id="18" name="図 17">
            <a:extLst>
              <a:ext uri="{FF2B5EF4-FFF2-40B4-BE49-F238E27FC236}">
                <a16:creationId xmlns:a16="http://schemas.microsoft.com/office/drawing/2014/main" id="{41147B99-1983-1943-94ED-A1E933D4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978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noChangeArrowheads="1"/>
          </p:cNvSpPr>
          <p:nvPr>
            <p:ph type="title"/>
          </p:nvPr>
        </p:nvSpPr>
        <p:spPr>
          <a:ln/>
        </p:spPr>
        <p:txBody>
          <a:bodyPr/>
          <a:lstStyle/>
          <a:p>
            <a:pPr eaLnBrk="1" hangingPunct="1"/>
            <a:r>
              <a:rPr lang="zh-CN" dirty="0"/>
              <a:t>ネットワークアドレス</a:t>
            </a:r>
          </a:p>
        </p:txBody>
      </p:sp>
      <p:sp>
        <p:nvSpPr>
          <p:cNvPr id="60420" name="コンテンツ プレースホルダ 18"/>
          <p:cNvSpPr>
            <a:spLocks noGrp="1" noChangeArrowheads="1"/>
          </p:cNvSpPr>
          <p:nvPr>
            <p:ph idx="1"/>
          </p:nvPr>
        </p:nvSpPr>
        <p:spPr>
          <a:xfrm>
            <a:off x="251520" y="3165766"/>
            <a:ext cx="8820000" cy="2999538"/>
          </a:xfrm>
          <a:ln/>
        </p:spPr>
        <p:txBody>
          <a:bodyPr>
            <a:normAutofit/>
          </a:bodyPr>
          <a:lstStyle/>
          <a:p>
            <a:pPr marL="342900" indent="-342900" algn="l">
              <a:buFont typeface="Arial" pitchFamily="34" charset="0"/>
              <a:buChar char="•"/>
            </a:pPr>
            <a:r>
              <a:rPr lang="ja-JP" altLang="en-US" sz="3000" dirty="0">
                <a:solidFill>
                  <a:schemeClr val="tx1"/>
                </a:solidFill>
              </a:rPr>
              <a:t>所属ネットワークを示すアドレス</a:t>
            </a:r>
          </a:p>
          <a:p>
            <a:pPr lvl="1"/>
            <a:r>
              <a:rPr lang="en-US" altLang="ja-JP" sz="2600" dirty="0"/>
              <a:t>IP </a:t>
            </a:r>
            <a:r>
              <a:rPr lang="ja-JP" altLang="en-US" sz="2600"/>
              <a:t>アドレスとサブネットマスクとの論理積</a:t>
            </a:r>
            <a:endParaRPr lang="en-US" altLang="ja-JP" sz="2600" dirty="0">
              <a:solidFill>
                <a:schemeClr val="tx1"/>
              </a:solidFill>
            </a:endParaRPr>
          </a:p>
          <a:p>
            <a:pPr lvl="1"/>
            <a:r>
              <a:rPr lang="ja-JP" altLang="en-US" sz="2600">
                <a:solidFill>
                  <a:schemeClr val="tx1"/>
                </a:solidFill>
              </a:rPr>
              <a:t>どこ</a:t>
            </a:r>
            <a:r>
              <a:rPr lang="ja-JP" altLang="en-US" sz="2600" dirty="0">
                <a:solidFill>
                  <a:schemeClr val="tx1"/>
                </a:solidFill>
              </a:rPr>
              <a:t>までの </a:t>
            </a:r>
            <a:r>
              <a:rPr lang="en-US" sz="2600" dirty="0">
                <a:solidFill>
                  <a:schemeClr val="tx1"/>
                </a:solidFill>
              </a:rPr>
              <a:t>bit </a:t>
            </a:r>
            <a:r>
              <a:rPr lang="ja-JP" altLang="en-US" sz="2600" dirty="0">
                <a:solidFill>
                  <a:schemeClr val="tx1"/>
                </a:solidFill>
              </a:rPr>
              <a:t>がネットワーク部なのかを示すため最後に </a:t>
            </a:r>
            <a:r>
              <a:rPr lang="en-US" sz="2600" dirty="0">
                <a:solidFill>
                  <a:schemeClr val="tx1"/>
                </a:solidFill>
              </a:rPr>
              <a:t>/ </a:t>
            </a:r>
            <a:r>
              <a:rPr lang="ja-JP" altLang="en-US" sz="2600" dirty="0">
                <a:solidFill>
                  <a:schemeClr val="tx1"/>
                </a:solidFill>
              </a:rPr>
              <a:t>○○であらわすことがある</a:t>
            </a:r>
            <a:endParaRPr lang="en-US" altLang="ja-JP" sz="2600" dirty="0">
              <a:solidFill>
                <a:schemeClr val="tx1"/>
              </a:solidFill>
            </a:endParaRPr>
          </a:p>
          <a:p>
            <a:pPr lvl="2" indent="-285750">
              <a:buFont typeface="Arial" pitchFamily="34" charset="0"/>
              <a:buChar char="–"/>
            </a:pPr>
            <a:r>
              <a:rPr lang="ja-JP" altLang="en-US" dirty="0">
                <a:solidFill>
                  <a:schemeClr val="tx1"/>
                </a:solidFill>
              </a:rPr>
              <a:t>上記の例で</a:t>
            </a:r>
            <a:r>
              <a:rPr lang="ja-JP" altLang="en-US">
                <a:solidFill>
                  <a:schemeClr val="tx1"/>
                </a:solidFill>
              </a:rPr>
              <a:t>は </a:t>
            </a:r>
            <a:r>
              <a:rPr lang="en-US" dirty="0">
                <a:solidFill>
                  <a:schemeClr val="tx1"/>
                </a:solidFill>
              </a:rPr>
              <a:t>133.87.45.0/24</a:t>
            </a:r>
          </a:p>
        </p:txBody>
      </p:sp>
      <p:sp>
        <p:nvSpPr>
          <p:cNvPr id="2" name="日付プレースホルダー 1"/>
          <p:cNvSpPr>
            <a:spLocks noGrp="1"/>
          </p:cNvSpPr>
          <p:nvPr>
            <p:ph type="dt" sz="half" idx="2"/>
          </p:nvPr>
        </p:nvSpPr>
        <p:spPr/>
        <p:txBody>
          <a:bodyPr/>
          <a:lstStyle/>
          <a:p>
            <a:fld id="{A8840475-4E66-4C11-BCE3-463E6C14D868}"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36</a:t>
            </a:fld>
            <a:endParaRPr lang="ja-JP" altLang="en-US" dirty="0"/>
          </a:p>
        </p:txBody>
      </p:sp>
      <p:sp>
        <p:nvSpPr>
          <p:cNvPr id="60419" name="Text Box 5"/>
          <p:cNvSpPr>
            <a:spLocks noChangeArrowheads="1"/>
          </p:cNvSpPr>
          <p:nvPr/>
        </p:nvSpPr>
        <p:spPr bwMode="auto">
          <a:xfrm>
            <a:off x="138657" y="1001004"/>
            <a:ext cx="9005343" cy="2123658"/>
          </a:xfrm>
          <a:prstGeom prst="rect">
            <a:avLst/>
          </a:prstGeom>
          <a:solidFill>
            <a:schemeClr val="tx1"/>
          </a:solidFill>
          <a:ln w="9525">
            <a:noFill/>
            <a:miter lim="800000"/>
            <a:headEnd/>
            <a:tailEnd/>
          </a:ln>
        </p:spPr>
        <p:txBody>
          <a:bodyPr wrap="square">
            <a:spAutoFit/>
          </a:bodyPr>
          <a:lstStyle/>
          <a:p>
            <a:pPr marL="742950" indent="-742950" algn="just"/>
            <a:r>
              <a:rPr lang="en-US" sz="2400" b="1" dirty="0">
                <a:solidFill>
                  <a:schemeClr val="bg1"/>
                </a:solidFill>
                <a:effectLst/>
                <a:latin typeface="HG ゴシックB Sun" pitchFamily="1" charset="-128"/>
                <a:ea typeface="HG ゴシックB Sun" pitchFamily="1" charset="-128"/>
                <a:sym typeface="HG ゴシックB Sun" pitchFamily="1" charset="-128"/>
              </a:rPr>
              <a:t>   10000101.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28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X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X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X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X</a:t>
            </a:r>
            <a:endParaRPr lang="ja-JP" altLang="en-US"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en-US" sz="2400" b="1" dirty="0">
                <a:solidFill>
                  <a:schemeClr val="bg1"/>
                </a:solidFill>
                <a:effectLst/>
                <a:latin typeface="HG ゴシックB Sun" pitchFamily="1" charset="-128"/>
                <a:ea typeface="HG ゴシックB Sun" pitchFamily="1" charset="-128"/>
                <a:sym typeface="HG ゴシックB Sun" pitchFamily="1" charset="-128"/>
              </a:rPr>
              <a:t>   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400" b="1" dirty="0">
                <a:solidFill>
                  <a:schemeClr val="bg1"/>
                </a:solidFill>
                <a:effectLst/>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b="1">
                <a:solidFill>
                  <a:schemeClr val="bg1"/>
                </a:solidFill>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b="1" dirty="0">
                <a:solidFill>
                  <a:schemeClr val="bg1"/>
                </a:solidFill>
                <a:effectLst/>
                <a:latin typeface="HGｺﾞｼｯｸM" pitchFamily="49" charset="-128"/>
                <a:ea typeface="HGｺﾞｼｯｸM" pitchFamily="49" charset="-128"/>
                <a:sym typeface="HG ゴシックB Sun" pitchFamily="1" charset="-128"/>
              </a:rPr>
              <a:t>|</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en-US" altLang="ja-JP" b="1" dirty="0">
                <a:solidFill>
                  <a:schemeClr val="bg1"/>
                </a:solidFill>
                <a:effectLst/>
                <a:latin typeface="HGｺﾞｼｯｸM" pitchFamily="49" charset="-128"/>
                <a:ea typeface="HGｺﾞｼｯｸM" pitchFamily="49" charset="-128"/>
                <a:sym typeface="HG ゴシックB Sun" pitchFamily="1" charset="-128"/>
              </a:rPr>
              <a:t>         </a:t>
            </a:r>
            <a:r>
              <a:rPr lang="ja-JP" altLang="en-US" b="1">
                <a:solidFill>
                  <a:schemeClr val="bg1"/>
                </a:solidFill>
                <a:effectLst/>
                <a:latin typeface="HGｺﾞｼｯｸM" pitchFamily="49" charset="-128"/>
                <a:ea typeface="HGｺﾞｼｯｸM" pitchFamily="49" charset="-128"/>
                <a:sym typeface="HG ゴシックB Sun" pitchFamily="1" charset="-128"/>
              </a:rPr>
              <a:t>       </a:t>
            </a:r>
            <a:r>
              <a:rPr lang="ja-JP" altLang="en-US" b="1" dirty="0">
                <a:solidFill>
                  <a:schemeClr val="bg1"/>
                </a:solidFill>
                <a:effectLst/>
                <a:latin typeface="HGｺﾞｼｯｸM" pitchFamily="49" charset="-128"/>
                <a:ea typeface="HGｺﾞｼｯｸM" pitchFamily="49" charset="-128"/>
                <a:sym typeface="HG ゴシックB Sun" pitchFamily="1" charset="-128"/>
              </a:rPr>
              <a:t>||</a:t>
            </a:r>
            <a:endParaRPr lang="ja-JP" altLang="en-US"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2400" b="1" dirty="0">
                <a:solidFill>
                  <a:schemeClr val="bg1"/>
                </a:solidFill>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10000101.</a:t>
            </a:r>
            <a:r>
              <a:rPr lang="ja-JP" altLang="en-US" sz="2400" b="1" dirty="0">
                <a:solidFill>
                  <a:schemeClr val="bg1"/>
                </a:solidFill>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400" b="1" dirty="0">
                <a:solidFill>
                  <a:schemeClr val="bg1"/>
                </a:solidFill>
                <a:latin typeface="HG ゴシックB Sun" pitchFamily="1" charset="-128"/>
                <a:ea typeface="HG ゴシックB Sun" pitchFamily="1" charset="-128"/>
                <a:sym typeface="HG ゴシックB Sun" pitchFamily="1" charset="-128"/>
              </a:rPr>
              <a:t> </a:t>
            </a:r>
            <a:r>
              <a:rPr lang="en-US" sz="2400" b="1" dirty="0">
                <a:solidFill>
                  <a:schemeClr val="bg1"/>
                </a:solidFill>
                <a:effectLst/>
                <a:latin typeface="HG ゴシックB Sun" pitchFamily="1" charset="-128"/>
                <a:ea typeface="HG ゴシックB Sun" pitchFamily="1" charset="-128"/>
                <a:sym typeface="HG ゴシックB Sun" pitchFamily="1" charset="-128"/>
              </a:rPr>
              <a:t>00101101. 00000000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r>
              <a:rPr lang="en-US" sz="24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2400" b="1">
                <a:solidFill>
                  <a:schemeClr val="bg1"/>
                </a:solidFill>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133.             87.             45.              0</a:t>
            </a:r>
            <a:endParaRPr lang="ja-JP" altLang="en-US" sz="2400" dirty="0">
              <a:effectLst/>
              <a:ea typeface="ＭＳ Ｐゴシック" panose="020B0600070205080204" pitchFamily="50" charset="-128"/>
            </a:endParaRPr>
          </a:p>
        </p:txBody>
      </p:sp>
      <p:sp>
        <p:nvSpPr>
          <p:cNvPr id="60421" name="Rectangle 5"/>
          <p:cNvSpPr>
            <a:spLocks noChangeArrowheads="1"/>
          </p:cNvSpPr>
          <p:nvPr/>
        </p:nvSpPr>
        <p:spPr bwMode="auto">
          <a:xfrm>
            <a:off x="183400" y="2348073"/>
            <a:ext cx="6480000" cy="732502"/>
          </a:xfrm>
          <a:prstGeom prst="rect">
            <a:avLst/>
          </a:prstGeom>
          <a:noFill/>
          <a:ln w="38100" cap="flat" cmpd="sng">
            <a:solidFill>
              <a:srgbClr val="FF330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60422" name="Text Box 6"/>
          <p:cNvSpPr txBox="1">
            <a:spLocks noChangeArrowheads="1"/>
          </p:cNvSpPr>
          <p:nvPr/>
        </p:nvSpPr>
        <p:spPr bwMode="auto">
          <a:xfrm>
            <a:off x="6719455" y="2270886"/>
            <a:ext cx="1920489" cy="830997"/>
          </a:xfrm>
          <a:prstGeom prst="rect">
            <a:avLst/>
          </a:prstGeom>
          <a:noFill/>
          <a:ln w="9525">
            <a:noFill/>
            <a:miter lim="800000"/>
            <a:headEnd/>
            <a:tailEnd/>
          </a:ln>
          <a:effectLst/>
        </p:spPr>
        <p:txBody>
          <a:bodyPr wrap="square">
            <a:spAutoFit/>
          </a:bodyPr>
          <a:lstStyle/>
          <a:p>
            <a:r>
              <a:rPr lang="ja-JP" altLang="en-US" sz="2400" dirty="0">
                <a:solidFill>
                  <a:srgbClr val="FF3300"/>
                </a:solidFill>
                <a:effectLst/>
                <a:ea typeface="ＭＳ Ｐゴシック" panose="020B0600070205080204" pitchFamily="50" charset="-128"/>
              </a:rPr>
              <a:t>ネットワークアドレス</a:t>
            </a:r>
          </a:p>
        </p:txBody>
      </p:sp>
      <p:sp>
        <p:nvSpPr>
          <p:cNvPr id="60423" name="Rectangle 7"/>
          <p:cNvSpPr>
            <a:spLocks noChangeArrowheads="1"/>
          </p:cNvSpPr>
          <p:nvPr/>
        </p:nvSpPr>
        <p:spPr bwMode="auto">
          <a:xfrm flipH="1" flipV="1">
            <a:off x="183400" y="1042108"/>
            <a:ext cx="6480000" cy="360000"/>
          </a:xfrm>
          <a:prstGeom prst="rect">
            <a:avLst/>
          </a:prstGeom>
          <a:noFill/>
          <a:ln w="38100" cap="flat" cmpd="sng">
            <a:solidFill>
              <a:srgbClr val="00B0F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60424" name="Rectangle 8"/>
          <p:cNvSpPr>
            <a:spLocks noChangeArrowheads="1"/>
          </p:cNvSpPr>
          <p:nvPr/>
        </p:nvSpPr>
        <p:spPr bwMode="auto">
          <a:xfrm flipH="1" flipV="1">
            <a:off x="183401" y="1680652"/>
            <a:ext cx="6480000" cy="360000"/>
          </a:xfrm>
          <a:prstGeom prst="rect">
            <a:avLst/>
          </a:prstGeom>
          <a:noFill/>
          <a:ln w="38100" cap="flat" cmpd="sng">
            <a:solidFill>
              <a:srgbClr val="00B0F0"/>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60425" name="Text Box 9"/>
          <p:cNvSpPr txBox="1">
            <a:spLocks noChangeArrowheads="1"/>
          </p:cNvSpPr>
          <p:nvPr/>
        </p:nvSpPr>
        <p:spPr bwMode="auto">
          <a:xfrm>
            <a:off x="6802057" y="1002150"/>
            <a:ext cx="2003473" cy="461665"/>
          </a:xfrm>
          <a:prstGeom prst="rect">
            <a:avLst/>
          </a:prstGeom>
          <a:noFill/>
          <a:ln w="9525">
            <a:noFill/>
            <a:miter lim="800000"/>
            <a:headEnd/>
            <a:tailEnd/>
          </a:ln>
          <a:effectLst/>
        </p:spPr>
        <p:txBody>
          <a:bodyPr wrap="square">
            <a:spAutoFit/>
          </a:bodyPr>
          <a:lstStyle/>
          <a:p>
            <a:r>
              <a:rPr lang="ja-JP" altLang="en-US" sz="2400" dirty="0">
                <a:solidFill>
                  <a:srgbClr val="00B0F0"/>
                </a:solidFill>
                <a:effectLst/>
                <a:ea typeface="ＭＳ Ｐゴシック" panose="020B0600070205080204" pitchFamily="50" charset="-128"/>
              </a:rPr>
              <a:t>IP アドレス</a:t>
            </a:r>
          </a:p>
        </p:txBody>
      </p:sp>
      <p:sp>
        <p:nvSpPr>
          <p:cNvPr id="60426" name="Text Box 10"/>
          <p:cNvSpPr txBox="1">
            <a:spLocks noChangeArrowheads="1"/>
          </p:cNvSpPr>
          <p:nvPr/>
        </p:nvSpPr>
        <p:spPr bwMode="auto">
          <a:xfrm>
            <a:off x="6730236" y="1629819"/>
            <a:ext cx="2955035" cy="461665"/>
          </a:xfrm>
          <a:prstGeom prst="rect">
            <a:avLst/>
          </a:prstGeom>
          <a:noFill/>
          <a:ln w="9525">
            <a:noFill/>
            <a:miter lim="800000"/>
            <a:headEnd/>
            <a:tailEnd/>
          </a:ln>
          <a:effectLst/>
        </p:spPr>
        <p:txBody>
          <a:bodyPr wrap="square">
            <a:spAutoFit/>
          </a:bodyPr>
          <a:lstStyle/>
          <a:p>
            <a:r>
              <a:rPr lang="ja-JP" altLang="en-US" sz="2400" dirty="0">
                <a:solidFill>
                  <a:srgbClr val="00B0F0"/>
                </a:solidFill>
                <a:effectLst/>
                <a:ea typeface="ＭＳ Ｐゴシック" panose="020B0600070205080204" pitchFamily="50" charset="-128"/>
              </a:rPr>
              <a:t>サブネットマスク</a:t>
            </a:r>
          </a:p>
        </p:txBody>
      </p:sp>
      <p:pic>
        <p:nvPicPr>
          <p:cNvPr id="14" name="図 13">
            <a:extLst>
              <a:ext uri="{FF2B5EF4-FFF2-40B4-BE49-F238E27FC236}">
                <a16:creationId xmlns:a16="http://schemas.microsoft.com/office/drawing/2014/main" id="{9339A358-4CE8-0440-A9DC-9D6A8B646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515691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noChangeArrowheads="1"/>
          </p:cNvSpPr>
          <p:nvPr>
            <p:ph type="title"/>
          </p:nvPr>
        </p:nvSpPr>
        <p:spPr>
          <a:ln/>
        </p:spPr>
        <p:txBody>
          <a:bodyPr/>
          <a:lstStyle/>
          <a:p>
            <a:r>
              <a:rPr lang="zh-CN" dirty="0"/>
              <a:t>通信時の経路判定</a:t>
            </a:r>
          </a:p>
        </p:txBody>
      </p:sp>
      <p:sp>
        <p:nvSpPr>
          <p:cNvPr id="4" name="日付プレースホルダー 3"/>
          <p:cNvSpPr>
            <a:spLocks noGrp="1"/>
          </p:cNvSpPr>
          <p:nvPr>
            <p:ph type="dt" sz="half" idx="2"/>
          </p:nvPr>
        </p:nvSpPr>
        <p:spPr/>
        <p:txBody>
          <a:bodyPr/>
          <a:lstStyle/>
          <a:p>
            <a:fld id="{4436FFB0-D008-4680-9DA2-A4213D1494F2}"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10" name="スライド番号プレースホルダー 9"/>
          <p:cNvSpPr>
            <a:spLocks noGrp="1"/>
          </p:cNvSpPr>
          <p:nvPr>
            <p:ph type="sldNum" sz="quarter" idx="4"/>
          </p:nvPr>
        </p:nvSpPr>
        <p:spPr/>
        <p:txBody>
          <a:bodyPr/>
          <a:lstStyle/>
          <a:p>
            <a:fld id="{9C198666-FFFC-4261-8E79-AD3BCCEDF34D}" type="slidenum">
              <a:rPr lang="ja-JP" altLang="en-US" smtClean="0"/>
              <a:pPr/>
              <a:t>37</a:t>
            </a:fld>
            <a:endParaRPr lang="ja-JP" altLang="en-US" dirty="0"/>
          </a:p>
        </p:txBody>
      </p:sp>
      <p:sp>
        <p:nvSpPr>
          <p:cNvPr id="62467" name="コンテンツ プレースホルダ 2"/>
          <p:cNvSpPr>
            <a:spLocks noChangeArrowheads="1"/>
          </p:cNvSpPr>
          <p:nvPr/>
        </p:nvSpPr>
        <p:spPr bwMode="auto">
          <a:xfrm>
            <a:off x="251520" y="1080000"/>
            <a:ext cx="8859055" cy="5308097"/>
          </a:xfrm>
          <a:prstGeom prst="rect">
            <a:avLst/>
          </a:prstGeom>
          <a:noFill/>
          <a:ln w="9525">
            <a:noFill/>
            <a:miter lim="800000"/>
            <a:headEnd/>
            <a:tailEnd/>
          </a:ln>
        </p:spPr>
        <p:txBody>
          <a:bodyPr/>
          <a:lstStyle/>
          <a:p>
            <a:pPr marL="514350" indent="-514350" eaLnBrk="1" hangingPunct="1">
              <a:spcBef>
                <a:spcPct val="20000"/>
              </a:spcBef>
              <a:buFont typeface="+mj-lt"/>
              <a:buAutoNum type="arabicPeriod"/>
            </a:pPr>
            <a:r>
              <a:rPr lang="ja-JP" altLang="en-US" sz="2800" b="1" u="sng" dirty="0">
                <a:effectLst/>
                <a:latin typeface="Calibri" pitchFamily="34" charset="0"/>
                <a:ea typeface="ＭＳ Ｐゴシック" panose="020B0600070205080204" pitchFamily="50" charset="-128"/>
                <a:sym typeface="ＭＳ Ｐゴシック" pitchFamily="50" charset="-128"/>
              </a:rPr>
              <a:t>相手の </a:t>
            </a:r>
            <a:r>
              <a:rPr lang="en-US" sz="2800" b="1" u="sng" dirty="0">
                <a:effectLst/>
                <a:latin typeface="Arial Unicode MS" pitchFamily="50" charset="-128"/>
                <a:ea typeface="Arial Unicode MS" pitchFamily="50" charset="-128"/>
                <a:cs typeface="Arial Unicode MS" pitchFamily="50" charset="-128"/>
                <a:sym typeface="Arial Unicode MS" pitchFamily="50" charset="-128"/>
              </a:rPr>
              <a:t>IP </a:t>
            </a:r>
            <a:r>
              <a:rPr lang="ja-JP" altLang="en-US" sz="2800" b="1" u="sng" dirty="0">
                <a:effectLst/>
                <a:latin typeface="Calibri" pitchFamily="34" charset="0"/>
                <a:ea typeface="ＭＳ Ｐゴシック" panose="020B0600070205080204" pitchFamily="50" charset="-128"/>
                <a:sym typeface="ＭＳ Ｐゴシック" pitchFamily="50" charset="-128"/>
              </a:rPr>
              <a:t>アドレス</a:t>
            </a:r>
            <a:r>
              <a:rPr lang="ja-JP" altLang="en-US" sz="2800" dirty="0">
                <a:effectLst/>
                <a:latin typeface="Calibri" pitchFamily="34" charset="0"/>
                <a:ea typeface="ＭＳ Ｐゴシック" panose="020B0600070205080204" pitchFamily="50" charset="-128"/>
                <a:sym typeface="ＭＳ Ｐゴシック" pitchFamily="50" charset="-128"/>
              </a:rPr>
              <a:t> と</a:t>
            </a:r>
            <a:r>
              <a:rPr lang="ja-JP" altLang="en-US" sz="2800" b="1" u="sng" dirty="0">
                <a:effectLst/>
                <a:latin typeface="Calibri" pitchFamily="34" charset="0"/>
                <a:ea typeface="ＭＳ Ｐゴシック" panose="020B0600070205080204" pitchFamily="50" charset="-128"/>
                <a:sym typeface="ＭＳ Ｐゴシック" pitchFamily="50" charset="-128"/>
              </a:rPr>
              <a:t>自分のサブネットマスク</a:t>
            </a:r>
            <a:r>
              <a:rPr lang="ja-JP" altLang="en-US" sz="2800" b="1" dirty="0">
                <a:effectLst/>
                <a:latin typeface="Calibri" pitchFamily="34" charset="0"/>
                <a:ea typeface="ＭＳ Ｐゴシック" panose="020B0600070205080204" pitchFamily="50" charset="-128"/>
                <a:sym typeface="ＭＳ Ｐゴシック" pitchFamily="50" charset="-128"/>
              </a:rPr>
              <a:t> </a:t>
            </a:r>
            <a:r>
              <a:rPr lang="ja-JP" altLang="en-US" sz="2800" dirty="0">
                <a:effectLst/>
                <a:latin typeface="Calibri" pitchFamily="34" charset="0"/>
                <a:ea typeface="ＭＳ Ｐゴシック" panose="020B0600070205080204" pitchFamily="50" charset="-128"/>
                <a:sym typeface="ＭＳ Ｐゴシック" pitchFamily="50" charset="-128"/>
              </a:rPr>
              <a:t>の</a:t>
            </a:r>
            <a:r>
              <a:rPr lang="ja-JP" altLang="en-US" sz="2800" b="1" u="sng" dirty="0">
                <a:effectLst/>
                <a:latin typeface="Calibri" pitchFamily="34" charset="0"/>
                <a:ea typeface="ＭＳ Ｐゴシック" panose="020B0600070205080204" pitchFamily="50" charset="-128"/>
                <a:sym typeface="ＭＳ Ｐゴシック" pitchFamily="50" charset="-128"/>
              </a:rPr>
              <a:t>論理積</a:t>
            </a:r>
            <a:endParaRPr lang="en-US" altLang="ja-JP" sz="2800" b="1" u="sng" dirty="0">
              <a:effectLst/>
              <a:latin typeface="Calibri" pitchFamily="34" charset="0"/>
              <a:ea typeface="ＭＳ Ｐゴシック" panose="020B0600070205080204" pitchFamily="50" charset="-128"/>
              <a:sym typeface="ＭＳ Ｐゴシック" pitchFamily="50" charset="-128"/>
            </a:endParaRPr>
          </a:p>
          <a:p>
            <a:pPr eaLnBrk="1" hangingPunct="1">
              <a:spcBef>
                <a:spcPct val="20000"/>
              </a:spcBef>
            </a:pPr>
            <a:r>
              <a:rPr lang="en-US" altLang="ja-JP" sz="2800" dirty="0">
                <a:effectLst/>
                <a:latin typeface="Calibri" pitchFamily="34" charset="0"/>
                <a:ea typeface="ＭＳ Ｐゴシック" panose="020B0600070205080204" pitchFamily="50" charset="-128"/>
                <a:sym typeface="ＭＳ Ｐゴシック" pitchFamily="50" charset="-128"/>
              </a:rPr>
              <a:t>	</a:t>
            </a:r>
          </a:p>
          <a:p>
            <a:pPr eaLnBrk="1" hangingPunct="1">
              <a:spcBef>
                <a:spcPct val="20000"/>
              </a:spcBef>
            </a:pPr>
            <a:endParaRPr lang="ja-JP" altLang="en-US" sz="2800" dirty="0">
              <a:effectLst/>
              <a:latin typeface="Calibri" pitchFamily="34" charset="0"/>
              <a:ea typeface="ＭＳ Ｐゴシック" panose="020B0600070205080204" pitchFamily="50" charset="-128"/>
              <a:sym typeface="ＭＳ Ｐゴシック" pitchFamily="50" charset="-128"/>
            </a:endParaRPr>
          </a:p>
          <a:p>
            <a:pPr marL="514350" indent="-514350">
              <a:spcBef>
                <a:spcPct val="20000"/>
              </a:spcBef>
              <a:buFont typeface="+mj-lt"/>
              <a:buAutoNum type="arabicPeriod" startAt="2"/>
            </a:pPr>
            <a:r>
              <a:rPr lang="ja-JP" altLang="en-US" sz="2800" b="1" u="sng" dirty="0">
                <a:effectLst/>
                <a:latin typeface="Calibri" pitchFamily="34" charset="0"/>
                <a:ea typeface="ＭＳ Ｐゴシック" panose="020B0600070205080204" pitchFamily="50" charset="-128"/>
                <a:sym typeface="Calibri" pitchFamily="34" charset="0"/>
              </a:rPr>
              <a:t>自分の</a:t>
            </a:r>
            <a:r>
              <a:rPr lang="en-US" sz="2800" b="1" u="sng" dirty="0">
                <a:effectLst/>
                <a:sym typeface="Calibri" pitchFamily="34" charset="0"/>
              </a:rPr>
              <a:t>IP </a:t>
            </a:r>
            <a:r>
              <a:rPr lang="ja-JP" altLang="en-US" sz="2800" b="1" u="sng" dirty="0">
                <a:effectLst/>
                <a:ea typeface="ＭＳ Ｐゴシック" panose="020B0600070205080204" pitchFamily="50" charset="-128"/>
                <a:sym typeface="ＭＳ Ｐゴシック" pitchFamily="50" charset="-128"/>
              </a:rPr>
              <a:t>アドレス</a:t>
            </a:r>
            <a:r>
              <a:rPr lang="ja-JP" altLang="en-US" sz="2800" dirty="0">
                <a:effectLst/>
                <a:ea typeface="ＭＳ Ｐゴシック" panose="020B0600070205080204" pitchFamily="50" charset="-128"/>
                <a:sym typeface="ＭＳ Ｐゴシック" pitchFamily="50" charset="-128"/>
              </a:rPr>
              <a:t>と</a:t>
            </a:r>
            <a:r>
              <a:rPr lang="ja-JP" altLang="en-US" sz="2800" b="1" u="sng" dirty="0">
                <a:effectLst/>
                <a:ea typeface="ＭＳ Ｐゴシック" panose="020B0600070205080204" pitchFamily="50" charset="-128"/>
                <a:sym typeface="ＭＳ Ｐゴシック" pitchFamily="50" charset="-128"/>
              </a:rPr>
              <a:t>自分のサブネットマスク</a:t>
            </a:r>
            <a:r>
              <a:rPr lang="ja-JP" altLang="en-US" sz="2800" dirty="0">
                <a:effectLst/>
                <a:ea typeface="ＭＳ Ｐゴシック" panose="020B0600070205080204" pitchFamily="50" charset="-128"/>
                <a:sym typeface="ＭＳ Ｐゴシック" pitchFamily="50" charset="-128"/>
              </a:rPr>
              <a:t>の</a:t>
            </a:r>
            <a:r>
              <a:rPr lang="ja-JP" altLang="en-US" sz="2800" b="1" u="sng" dirty="0">
                <a:effectLst/>
                <a:ea typeface="ＭＳ Ｐゴシック" panose="020B0600070205080204" pitchFamily="50" charset="-128"/>
                <a:sym typeface="ＭＳ Ｐゴシック" pitchFamily="50" charset="-128"/>
              </a:rPr>
              <a:t>論理積</a:t>
            </a:r>
            <a:endParaRPr lang="en-US" altLang="ja-JP" sz="2800" b="1" u="sng" dirty="0">
              <a:effectLst/>
              <a:ea typeface="ＭＳ Ｐゴシック" panose="020B0600070205080204" pitchFamily="50" charset="-128"/>
              <a:sym typeface="ＭＳ Ｐゴシック" pitchFamily="50" charset="-128"/>
            </a:endParaRPr>
          </a:p>
          <a:p>
            <a:pPr>
              <a:spcBef>
                <a:spcPct val="20000"/>
              </a:spcBef>
            </a:pPr>
            <a:endParaRPr lang="en-US" altLang="ja-JP" sz="2800" dirty="0">
              <a:effectLst/>
              <a:ea typeface="ＭＳ Ｐゴシック" panose="020B0600070205080204" pitchFamily="50" charset="-128"/>
              <a:sym typeface="ＭＳ Ｐゴシック" pitchFamily="50" charset="-128"/>
            </a:endParaRPr>
          </a:p>
          <a:p>
            <a:pPr marL="514350" indent="-514350">
              <a:spcBef>
                <a:spcPct val="20000"/>
              </a:spcBef>
              <a:buFontTx/>
              <a:buAutoNum type="arabicPeriod" startAt="2"/>
            </a:pPr>
            <a:endParaRPr lang="ja-JP" altLang="en-US" sz="2800" dirty="0">
              <a:effectLst/>
              <a:ea typeface="ＭＳ Ｐゴシック" panose="020B0600070205080204" pitchFamily="50" charset="-128"/>
              <a:sym typeface="ＭＳ Ｐゴシック" pitchFamily="50" charset="-128"/>
            </a:endParaRPr>
          </a:p>
          <a:p>
            <a:pPr marL="457200" indent="-457200">
              <a:spcBef>
                <a:spcPct val="20000"/>
              </a:spcBef>
              <a:buFont typeface="Arial" panose="020B0604020202020204" pitchFamily="34" charset="0"/>
              <a:buChar char="•"/>
            </a:pPr>
            <a:r>
              <a:rPr lang="ja-JP" altLang="en-US" sz="2800" b="1" dirty="0">
                <a:effectLst/>
                <a:latin typeface="Calibri" pitchFamily="34" charset="0"/>
                <a:ea typeface="ＭＳ Ｐゴシック" panose="020B0600070205080204" pitchFamily="50" charset="-128"/>
                <a:sym typeface="ＭＳ Ｐゴシック" pitchFamily="50" charset="-128"/>
              </a:rPr>
              <a:t>経路判定</a:t>
            </a:r>
          </a:p>
          <a:p>
            <a:pPr marL="914400" lvl="1" indent="-457200">
              <a:spcBef>
                <a:spcPct val="20000"/>
              </a:spcBef>
              <a:buFont typeface="Arial" panose="020B0604020202020204" pitchFamily="34" charset="0"/>
              <a:buChar char="•"/>
            </a:pPr>
            <a:r>
              <a:rPr lang="en-US" sz="2800" dirty="0">
                <a:solidFill>
                  <a:srgbClr val="0070C0"/>
                </a:solidFill>
                <a:effectLst/>
                <a:latin typeface="Calibri" pitchFamily="34" charset="0"/>
                <a:sym typeface="Calibri" pitchFamily="34" charset="0"/>
              </a:rPr>
              <a:t>1</a:t>
            </a:r>
            <a:r>
              <a:rPr lang="ja-JP" altLang="en-US" sz="2800" dirty="0">
                <a:solidFill>
                  <a:srgbClr val="0070C0"/>
                </a:solidFill>
                <a:effectLst/>
                <a:latin typeface="Calibri" pitchFamily="34" charset="0"/>
                <a:ea typeface="ＭＳ Ｐゴシック" panose="020B0600070205080204" pitchFamily="50" charset="-128"/>
                <a:sym typeface="ＭＳ Ｐゴシック" pitchFamily="50" charset="-128"/>
              </a:rPr>
              <a:t>と</a:t>
            </a:r>
            <a:r>
              <a:rPr lang="en-US" sz="2800" dirty="0">
                <a:solidFill>
                  <a:srgbClr val="0070C0"/>
                </a:solidFill>
                <a:effectLst/>
                <a:latin typeface="Calibri" pitchFamily="34" charset="0"/>
                <a:sym typeface="Calibri" pitchFamily="34" charset="0"/>
              </a:rPr>
              <a:t>2</a:t>
            </a:r>
            <a:r>
              <a:rPr lang="ja-JP" altLang="en-US" sz="2800" dirty="0">
                <a:solidFill>
                  <a:srgbClr val="0070C0"/>
                </a:solidFill>
                <a:effectLst/>
                <a:latin typeface="Calibri" pitchFamily="34" charset="0"/>
                <a:ea typeface="ＭＳ Ｐゴシック" panose="020B0600070205080204" pitchFamily="50" charset="-128"/>
                <a:sym typeface="ＭＳ Ｐゴシック" pitchFamily="50" charset="-128"/>
              </a:rPr>
              <a:t>が一致</a:t>
            </a:r>
            <a:r>
              <a:rPr lang="ja-JP" altLang="en-US" sz="2800" dirty="0">
                <a:effectLst/>
                <a:latin typeface="Calibri" pitchFamily="34" charset="0"/>
                <a:ea typeface="ＭＳ Ｐゴシック" panose="020B0600070205080204" pitchFamily="50" charset="-128"/>
                <a:sym typeface="ＭＳ Ｐゴシック" pitchFamily="50" charset="-128"/>
              </a:rPr>
              <a:t> </a:t>
            </a:r>
            <a:r>
              <a:rPr lang="en-US" sz="2800" dirty="0">
                <a:effectLst/>
                <a:latin typeface="Calibri" pitchFamily="34" charset="0"/>
                <a:sym typeface="Calibri" pitchFamily="34" charset="0"/>
              </a:rPr>
              <a:t>= </a:t>
            </a:r>
            <a:r>
              <a:rPr lang="ja-JP" altLang="en-US" sz="2800" b="1" dirty="0">
                <a:effectLst/>
                <a:latin typeface="Calibri" pitchFamily="34" charset="0"/>
                <a:ea typeface="ＭＳ Ｐゴシック" panose="020B0600070205080204" pitchFamily="50" charset="-128"/>
                <a:sym typeface="ＭＳ Ｐゴシック" pitchFamily="50" charset="-128"/>
              </a:rPr>
              <a:t>同一ネットワーク内</a:t>
            </a:r>
            <a:r>
              <a:rPr lang="ja-JP" altLang="en-US" sz="2800" dirty="0">
                <a:effectLst/>
                <a:latin typeface="Calibri" pitchFamily="34" charset="0"/>
                <a:ea typeface="ＭＳ Ｐゴシック" panose="020B0600070205080204" pitchFamily="50" charset="-128"/>
                <a:sym typeface="ＭＳ Ｐゴシック" pitchFamily="50" charset="-128"/>
              </a:rPr>
              <a:t> ⇒</a:t>
            </a:r>
            <a:r>
              <a:rPr lang="en-US" sz="2800" dirty="0">
                <a:effectLst/>
                <a:latin typeface="Calibri" pitchFamily="34" charset="0"/>
                <a:sym typeface="Calibri" pitchFamily="34" charset="0"/>
              </a:rPr>
              <a:t> </a:t>
            </a:r>
            <a:r>
              <a:rPr lang="ja-JP" altLang="en-US" sz="2800" dirty="0">
                <a:effectLst/>
                <a:latin typeface="Calibri" pitchFamily="34" charset="0"/>
                <a:ea typeface="ＭＳ Ｐゴシック" panose="020B0600070205080204" pitchFamily="50" charset="-128"/>
                <a:sym typeface="ＭＳ Ｐゴシック" pitchFamily="50" charset="-128"/>
              </a:rPr>
              <a:t>直接通信</a:t>
            </a:r>
          </a:p>
          <a:p>
            <a:pPr marL="914400" lvl="1" indent="-457200">
              <a:spcBef>
                <a:spcPct val="20000"/>
              </a:spcBef>
              <a:buFont typeface="Arial" panose="020B0604020202020204" pitchFamily="34" charset="0"/>
              <a:buChar char="•"/>
            </a:pPr>
            <a:r>
              <a:rPr lang="ja-JP" altLang="en-US" sz="2800" dirty="0">
                <a:solidFill>
                  <a:srgbClr val="FF0000"/>
                </a:solidFill>
                <a:effectLst/>
                <a:latin typeface="Calibri" pitchFamily="34" charset="0"/>
                <a:ea typeface="ＭＳ Ｐゴシック" panose="020B0600070205080204" pitchFamily="50" charset="-128"/>
                <a:sym typeface="ＭＳ Ｐゴシック" pitchFamily="50" charset="-128"/>
              </a:rPr>
              <a:t>不一致</a:t>
            </a:r>
            <a:r>
              <a:rPr lang="ja-JP" altLang="en-US" sz="2800" b="1" dirty="0">
                <a:solidFill>
                  <a:srgbClr val="FF0000"/>
                </a:solidFill>
                <a:effectLst/>
                <a:latin typeface="Calibri" pitchFamily="34" charset="0"/>
                <a:ea typeface="ＭＳ Ｐゴシック" panose="020B0600070205080204" pitchFamily="50" charset="-128"/>
                <a:sym typeface="ＭＳ Ｐゴシック" pitchFamily="50" charset="-128"/>
              </a:rPr>
              <a:t> </a:t>
            </a:r>
            <a:r>
              <a:rPr lang="en-US" sz="2800" dirty="0">
                <a:effectLst/>
                <a:latin typeface="Calibri" pitchFamily="34" charset="0"/>
                <a:sym typeface="Calibri" pitchFamily="34" charset="0"/>
              </a:rPr>
              <a:t>= </a:t>
            </a:r>
            <a:r>
              <a:rPr lang="ja-JP" altLang="en-US" sz="2800" b="1" dirty="0">
                <a:effectLst/>
                <a:latin typeface="Calibri" pitchFamily="34" charset="0"/>
                <a:ea typeface="ＭＳ Ｐゴシック" panose="020B0600070205080204" pitchFamily="50" charset="-128"/>
                <a:sym typeface="Calibri" pitchFamily="34" charset="0"/>
              </a:rPr>
              <a:t>別</a:t>
            </a:r>
            <a:r>
              <a:rPr lang="ja-JP" altLang="en-US" sz="2800" b="1" dirty="0">
                <a:effectLst/>
                <a:latin typeface="Calibri" pitchFamily="34" charset="0"/>
                <a:ea typeface="ＭＳ Ｐゴシック" panose="020B0600070205080204" pitchFamily="50" charset="-128"/>
                <a:sym typeface="ＭＳ Ｐゴシック" pitchFamily="50" charset="-128"/>
              </a:rPr>
              <a:t>ネットワーク</a:t>
            </a:r>
            <a:r>
              <a:rPr lang="ja-JP" altLang="en-US" sz="2800" dirty="0">
                <a:effectLst/>
                <a:latin typeface="Calibri" pitchFamily="34" charset="0"/>
                <a:ea typeface="ＭＳ Ｐゴシック" panose="020B0600070205080204" pitchFamily="50" charset="-128"/>
                <a:sym typeface="ＭＳ Ｐゴシック" pitchFamily="50" charset="-128"/>
              </a:rPr>
              <a:t> </a:t>
            </a:r>
            <a:r>
              <a:rPr lang="ja-JP" altLang="en-US" sz="2800" dirty="0">
                <a:effectLst/>
                <a:latin typeface="Calibri" pitchFamily="34" charset="0"/>
                <a:ea typeface="ＭＳ Ｐゴシック" panose="020B0600070205080204" pitchFamily="50" charset="-128"/>
                <a:sym typeface="Calibri" pitchFamily="34" charset="0"/>
              </a:rPr>
              <a:t>⇒</a:t>
            </a:r>
            <a:r>
              <a:rPr lang="en-US" sz="2800" dirty="0">
                <a:effectLst/>
                <a:latin typeface="Calibri" pitchFamily="34" charset="0"/>
                <a:sym typeface="Calibri" pitchFamily="34" charset="0"/>
              </a:rPr>
              <a:t> </a:t>
            </a:r>
            <a:r>
              <a:rPr lang="ja-JP" altLang="en-US" sz="2800" b="1" dirty="0">
                <a:solidFill>
                  <a:srgbClr val="FF0000"/>
                </a:solidFill>
                <a:effectLst/>
                <a:latin typeface="Calibri" pitchFamily="34" charset="0"/>
                <a:ea typeface="ＭＳ Ｐゴシック" panose="020B0600070205080204" pitchFamily="50" charset="-128"/>
                <a:sym typeface="ＭＳ Ｐゴシック" pitchFamily="50" charset="-128"/>
              </a:rPr>
              <a:t>ゲートウェイ</a:t>
            </a:r>
            <a:r>
              <a:rPr lang="ja-JP" altLang="en-US" sz="2800" dirty="0">
                <a:effectLst/>
                <a:latin typeface="Calibri" pitchFamily="34" charset="0"/>
                <a:ea typeface="ＭＳ Ｐゴシック" panose="020B0600070205080204" pitchFamily="50" charset="-128"/>
                <a:sym typeface="ＭＳ Ｐゴシック" pitchFamily="50" charset="-128"/>
              </a:rPr>
              <a:t>を仲介</a:t>
            </a:r>
            <a:endParaRPr lang="en-US" altLang="ja-JP" sz="2800" dirty="0">
              <a:effectLst/>
              <a:latin typeface="Calibri" pitchFamily="34" charset="0"/>
              <a:ea typeface="ＭＳ Ｐゴシック" panose="020B0600070205080204" pitchFamily="50" charset="-128"/>
              <a:sym typeface="ＭＳ Ｐゴシック" pitchFamily="50" charset="-128"/>
            </a:endParaRPr>
          </a:p>
        </p:txBody>
      </p:sp>
      <p:grpSp>
        <p:nvGrpSpPr>
          <p:cNvPr id="3" name="グループ化 2"/>
          <p:cNvGrpSpPr/>
          <p:nvPr/>
        </p:nvGrpSpPr>
        <p:grpSpPr>
          <a:xfrm>
            <a:off x="898317" y="1579305"/>
            <a:ext cx="5977939" cy="2392560"/>
            <a:chOff x="1186449" y="1161990"/>
            <a:chExt cx="5690607" cy="2392560"/>
          </a:xfrm>
        </p:grpSpPr>
        <p:sp>
          <p:nvSpPr>
            <p:cNvPr id="2" name="テキスト ボックス 1"/>
            <p:cNvSpPr txBox="1"/>
            <p:nvPr/>
          </p:nvSpPr>
          <p:spPr>
            <a:xfrm>
              <a:off x="1186449" y="1161990"/>
              <a:ext cx="1728792" cy="830997"/>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133.87.45.15</a:t>
              </a:r>
              <a:endParaRPr kumimoji="1" lang="ja-JP" altLang="en-US" sz="2400" b="1" dirty="0">
                <a:solidFill>
                  <a:srgbClr val="0070C0"/>
                </a:solidFill>
                <a:effectLst/>
                <a:ea typeface="ＭＳ Ｐゴシック" panose="020B0600070205080204" pitchFamily="50" charset="-128"/>
              </a:endParaRPr>
            </a:p>
          </p:txBody>
        </p:sp>
        <p:sp>
          <p:nvSpPr>
            <p:cNvPr id="6" name="テキスト ボックス 5"/>
            <p:cNvSpPr txBox="1"/>
            <p:nvPr/>
          </p:nvSpPr>
          <p:spPr>
            <a:xfrm>
              <a:off x="4932165" y="1170915"/>
              <a:ext cx="1944891" cy="830997"/>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255.255.255.0</a:t>
              </a:r>
              <a:endParaRPr kumimoji="1" lang="ja-JP" altLang="en-US" sz="2400" b="1" dirty="0">
                <a:solidFill>
                  <a:srgbClr val="0070C0"/>
                </a:solidFill>
                <a:effectLst/>
                <a:ea typeface="ＭＳ Ｐゴシック" panose="020B0600070205080204" pitchFamily="50" charset="-128"/>
              </a:endParaRPr>
            </a:p>
          </p:txBody>
        </p:sp>
        <p:sp>
          <p:nvSpPr>
            <p:cNvPr id="7" name="テキスト ボックス 6"/>
            <p:cNvSpPr txBox="1"/>
            <p:nvPr/>
          </p:nvSpPr>
          <p:spPr>
            <a:xfrm>
              <a:off x="4932165" y="2683608"/>
              <a:ext cx="1944891" cy="830997"/>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255.255.255.0</a:t>
              </a:r>
              <a:endParaRPr kumimoji="1" lang="ja-JP" altLang="en-US" sz="2400" b="1" dirty="0">
                <a:solidFill>
                  <a:srgbClr val="0070C0"/>
                </a:solidFill>
                <a:effectLst/>
                <a:ea typeface="ＭＳ Ｐゴシック" panose="020B0600070205080204" pitchFamily="50" charset="-128"/>
              </a:endParaRPr>
            </a:p>
          </p:txBody>
        </p:sp>
        <p:sp>
          <p:nvSpPr>
            <p:cNvPr id="8" name="テキスト ボックス 7"/>
            <p:cNvSpPr txBox="1"/>
            <p:nvPr/>
          </p:nvSpPr>
          <p:spPr>
            <a:xfrm>
              <a:off x="1186449" y="2723553"/>
              <a:ext cx="1728792" cy="830997"/>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133.87.45.26</a:t>
              </a:r>
              <a:endParaRPr kumimoji="1" lang="ja-JP" altLang="en-US" sz="2400" b="1" dirty="0">
                <a:solidFill>
                  <a:srgbClr val="0070C0"/>
                </a:solidFill>
                <a:effectLst/>
                <a:ea typeface="ＭＳ Ｐゴシック" panose="020B0600070205080204" pitchFamily="50" charset="-128"/>
              </a:endParaRPr>
            </a:p>
          </p:txBody>
        </p:sp>
      </p:grpSp>
      <p:grpSp>
        <p:nvGrpSpPr>
          <p:cNvPr id="9" name="グループ化 8"/>
          <p:cNvGrpSpPr/>
          <p:nvPr/>
        </p:nvGrpSpPr>
        <p:grpSpPr>
          <a:xfrm>
            <a:off x="6948264" y="1553693"/>
            <a:ext cx="2195736" cy="2391233"/>
            <a:chOff x="7183251" y="655491"/>
            <a:chExt cx="1908374" cy="1981336"/>
          </a:xfrm>
        </p:grpSpPr>
        <p:sp>
          <p:nvSpPr>
            <p:cNvPr id="15" name="テキスト ボックス 14"/>
            <p:cNvSpPr txBox="1"/>
            <p:nvPr/>
          </p:nvSpPr>
          <p:spPr>
            <a:xfrm>
              <a:off x="7183251" y="655491"/>
              <a:ext cx="1908374" cy="688550"/>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133.87.45.0/24</a:t>
              </a:r>
              <a:endParaRPr kumimoji="1" lang="ja-JP" altLang="en-US" sz="2400" b="1" dirty="0">
                <a:solidFill>
                  <a:srgbClr val="0070C0"/>
                </a:solidFill>
                <a:effectLst/>
                <a:ea typeface="ＭＳ Ｐゴシック" panose="020B0600070205080204" pitchFamily="50" charset="-128"/>
              </a:endParaRPr>
            </a:p>
          </p:txBody>
        </p:sp>
        <p:sp>
          <p:nvSpPr>
            <p:cNvPr id="16" name="テキスト ボックス 15"/>
            <p:cNvSpPr txBox="1"/>
            <p:nvPr/>
          </p:nvSpPr>
          <p:spPr>
            <a:xfrm>
              <a:off x="7183251" y="1948277"/>
              <a:ext cx="1908374" cy="688550"/>
            </a:xfrm>
            <a:prstGeom prst="rect">
              <a:avLst/>
            </a:prstGeom>
            <a:noFill/>
          </p:spPr>
          <p:txBody>
            <a:bodyPr wrap="square" rtlCol="0">
              <a:spAutoFit/>
            </a:bodyPr>
            <a:lstStyle/>
            <a:p>
              <a:r>
                <a:rPr kumimoji="1" lang="en-US" altLang="ja-JP" sz="2400" b="1" dirty="0">
                  <a:solidFill>
                    <a:srgbClr val="0070C0"/>
                  </a:solidFill>
                  <a:effectLst/>
                  <a:ea typeface="ＭＳ Ｐゴシック" panose="020B0600070205080204" pitchFamily="50" charset="-128"/>
                </a:rPr>
                <a:t>133.87.45.0/24</a:t>
              </a:r>
              <a:endParaRPr kumimoji="1" lang="ja-JP" altLang="en-US" sz="2400" b="1" dirty="0">
                <a:solidFill>
                  <a:srgbClr val="0070C0"/>
                </a:solidFill>
                <a:effectLst/>
                <a:ea typeface="ＭＳ Ｐゴシック" panose="020B0600070205080204" pitchFamily="50" charset="-128"/>
              </a:endParaRPr>
            </a:p>
          </p:txBody>
        </p:sp>
      </p:grpSp>
      <p:grpSp>
        <p:nvGrpSpPr>
          <p:cNvPr id="19" name="グループ化 18"/>
          <p:cNvGrpSpPr/>
          <p:nvPr/>
        </p:nvGrpSpPr>
        <p:grpSpPr>
          <a:xfrm>
            <a:off x="898316" y="2011503"/>
            <a:ext cx="5977939" cy="2320527"/>
            <a:chOff x="1186449" y="1257186"/>
            <a:chExt cx="5690608" cy="2320527"/>
          </a:xfrm>
        </p:grpSpPr>
        <p:sp>
          <p:nvSpPr>
            <p:cNvPr id="22" name="テキスト ボックス 21"/>
            <p:cNvSpPr txBox="1"/>
            <p:nvPr/>
          </p:nvSpPr>
          <p:spPr>
            <a:xfrm>
              <a:off x="1186449" y="1257186"/>
              <a:ext cx="1890421"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133.50.160.51</a:t>
              </a:r>
              <a:endParaRPr kumimoji="1" lang="ja-JP" altLang="en-US" sz="2400" b="1" dirty="0">
                <a:solidFill>
                  <a:srgbClr val="FF0000"/>
                </a:solidFill>
                <a:effectLst/>
                <a:ea typeface="ＭＳ Ｐゴシック" panose="020B0600070205080204" pitchFamily="50" charset="-128"/>
              </a:endParaRPr>
            </a:p>
          </p:txBody>
        </p:sp>
        <p:sp>
          <p:nvSpPr>
            <p:cNvPr id="23" name="テキスト ボックス 22"/>
            <p:cNvSpPr txBox="1"/>
            <p:nvPr/>
          </p:nvSpPr>
          <p:spPr>
            <a:xfrm>
              <a:off x="4932166" y="1266111"/>
              <a:ext cx="1944891"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255.255.255.0</a:t>
              </a:r>
              <a:endParaRPr kumimoji="1" lang="ja-JP" altLang="en-US" sz="2400" b="1" dirty="0">
                <a:solidFill>
                  <a:srgbClr val="FF0000"/>
                </a:solidFill>
                <a:effectLst/>
                <a:ea typeface="ＭＳ Ｐゴシック" panose="020B0600070205080204" pitchFamily="50" charset="-128"/>
              </a:endParaRPr>
            </a:p>
          </p:txBody>
        </p:sp>
        <p:sp>
          <p:nvSpPr>
            <p:cNvPr id="24" name="テキスト ボックス 23"/>
            <p:cNvSpPr txBox="1"/>
            <p:nvPr/>
          </p:nvSpPr>
          <p:spPr>
            <a:xfrm>
              <a:off x="4932165" y="2746716"/>
              <a:ext cx="1944891"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255.255.255.0</a:t>
              </a:r>
              <a:endParaRPr kumimoji="1" lang="ja-JP" altLang="en-US" sz="2400" b="1" dirty="0">
                <a:solidFill>
                  <a:srgbClr val="FF0000"/>
                </a:solidFill>
                <a:effectLst/>
                <a:ea typeface="ＭＳ Ｐゴシック" panose="020B0600070205080204" pitchFamily="50" charset="-128"/>
              </a:endParaRPr>
            </a:p>
          </p:txBody>
        </p:sp>
        <p:sp>
          <p:nvSpPr>
            <p:cNvPr id="25" name="テキスト ボックス 24"/>
            <p:cNvSpPr txBox="1"/>
            <p:nvPr/>
          </p:nvSpPr>
          <p:spPr>
            <a:xfrm>
              <a:off x="1186449" y="2706771"/>
              <a:ext cx="1728792"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133.87.45.26</a:t>
              </a:r>
              <a:endParaRPr kumimoji="1" lang="ja-JP" altLang="en-US" sz="2400" b="1" dirty="0">
                <a:solidFill>
                  <a:srgbClr val="FF0000"/>
                </a:solidFill>
                <a:effectLst/>
                <a:ea typeface="ＭＳ Ｐゴシック" panose="020B0600070205080204" pitchFamily="50" charset="-128"/>
              </a:endParaRPr>
            </a:p>
          </p:txBody>
        </p:sp>
      </p:grpSp>
      <p:grpSp>
        <p:nvGrpSpPr>
          <p:cNvPr id="17" name="グループ化 16"/>
          <p:cNvGrpSpPr/>
          <p:nvPr/>
        </p:nvGrpSpPr>
        <p:grpSpPr>
          <a:xfrm>
            <a:off x="6876256" y="2029549"/>
            <a:ext cx="2309132" cy="2314356"/>
            <a:chOff x="7135884" y="2092205"/>
            <a:chExt cx="2099211" cy="2314356"/>
          </a:xfrm>
        </p:grpSpPr>
        <p:sp>
          <p:nvSpPr>
            <p:cNvPr id="20" name="テキスト ボックス 19"/>
            <p:cNvSpPr txBox="1"/>
            <p:nvPr/>
          </p:nvSpPr>
          <p:spPr>
            <a:xfrm>
              <a:off x="7135884" y="2092205"/>
              <a:ext cx="2099211"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133.50.160.0/24</a:t>
              </a:r>
              <a:endParaRPr kumimoji="1" lang="ja-JP" altLang="en-US" sz="2400" b="1" dirty="0">
                <a:solidFill>
                  <a:srgbClr val="FF0000"/>
                </a:solidFill>
                <a:effectLst/>
                <a:ea typeface="ＭＳ Ｐゴシック" panose="020B0600070205080204" pitchFamily="50" charset="-128"/>
              </a:endParaRPr>
            </a:p>
          </p:txBody>
        </p:sp>
        <p:sp>
          <p:nvSpPr>
            <p:cNvPr id="21" name="テキスト ボックス 20"/>
            <p:cNvSpPr txBox="1"/>
            <p:nvPr/>
          </p:nvSpPr>
          <p:spPr>
            <a:xfrm>
              <a:off x="7201705" y="3575564"/>
              <a:ext cx="1908374" cy="830997"/>
            </a:xfrm>
            <a:prstGeom prst="rect">
              <a:avLst/>
            </a:prstGeom>
            <a:noFill/>
          </p:spPr>
          <p:txBody>
            <a:bodyPr wrap="square" rtlCol="0">
              <a:spAutoFit/>
            </a:bodyPr>
            <a:lstStyle/>
            <a:p>
              <a:r>
                <a:rPr kumimoji="1" lang="en-US" altLang="ja-JP" sz="2400" b="1" dirty="0">
                  <a:solidFill>
                    <a:srgbClr val="FF0000"/>
                  </a:solidFill>
                  <a:effectLst/>
                  <a:ea typeface="ＭＳ Ｐゴシック" panose="020B0600070205080204" pitchFamily="50" charset="-128"/>
                </a:rPr>
                <a:t>133.87.45.0/24</a:t>
              </a:r>
              <a:endParaRPr kumimoji="1" lang="ja-JP" altLang="en-US" sz="2400" b="1" dirty="0">
                <a:solidFill>
                  <a:srgbClr val="FF0000"/>
                </a:solidFill>
                <a:effectLst/>
                <a:ea typeface="ＭＳ Ｐゴシック" panose="020B0600070205080204" pitchFamily="50" charset="-128"/>
              </a:endParaRPr>
            </a:p>
          </p:txBody>
        </p:sp>
      </p:grpSp>
      <p:pic>
        <p:nvPicPr>
          <p:cNvPr id="26" name="図 25">
            <a:extLst>
              <a:ext uri="{FF2B5EF4-FFF2-40B4-BE49-F238E27FC236}">
                <a16:creationId xmlns:a16="http://schemas.microsoft.com/office/drawing/2014/main" id="{24F837C0-B090-8648-85AB-0A39612BD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3188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67">
                                            <p:txEl>
                                              <p:pRg st="7" end="7"/>
                                            </p:txEl>
                                          </p:spTgt>
                                        </p:tgtEl>
                                        <p:attrNameLst>
                                          <p:attrName>style.visibility</p:attrName>
                                        </p:attrNameLst>
                                      </p:cBhvr>
                                      <p:to>
                                        <p:strVal val="visible"/>
                                      </p:to>
                                    </p:set>
                                    <p:animEffect transition="in" filter="fade">
                                      <p:cBhvr>
                                        <p:cTn id="17" dur="500"/>
                                        <p:tgtEl>
                                          <p:spTgt spid="6246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467">
                                            <p:txEl>
                                              <p:pRg st="8" end="8"/>
                                            </p:txEl>
                                          </p:spTgt>
                                        </p:tgtEl>
                                        <p:attrNameLst>
                                          <p:attrName>style.visibility</p:attrName>
                                        </p:attrNameLst>
                                      </p:cBhvr>
                                      <p:to>
                                        <p:strVal val="visible"/>
                                      </p:to>
                                    </p:set>
                                    <p:animEffect transition="in" filter="fade">
                                      <p:cBhvr>
                                        <p:cTn id="32" dur="500"/>
                                        <p:tgtEl>
                                          <p:spTgt spid="62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noChangeArrowheads="1"/>
          </p:cNvSpPr>
          <p:nvPr>
            <p:ph type="title"/>
          </p:nvPr>
        </p:nvSpPr>
        <p:spPr>
          <a:ln/>
        </p:spPr>
        <p:txBody>
          <a:bodyPr/>
          <a:lstStyle/>
          <a:p>
            <a:r>
              <a:rPr lang="zh-CN" dirty="0"/>
              <a:t>ゲートウェイ</a:t>
            </a:r>
          </a:p>
        </p:txBody>
      </p:sp>
      <p:sp>
        <p:nvSpPr>
          <p:cNvPr id="65539" name="コンテンツ プレースホルダ 2"/>
          <p:cNvSpPr>
            <a:spLocks noGrp="1" noChangeArrowheads="1"/>
          </p:cNvSpPr>
          <p:nvPr>
            <p:ph idx="1"/>
          </p:nvPr>
        </p:nvSpPr>
        <p:spPr>
          <a:xfrm>
            <a:off x="251520" y="1092525"/>
            <a:ext cx="8892480" cy="4968552"/>
          </a:xfrm>
          <a:ln/>
        </p:spPr>
        <p:txBody>
          <a:bodyPr/>
          <a:lstStyle/>
          <a:p>
            <a:pPr marL="342900" indent="-342900" algn="l">
              <a:buFont typeface="Arial" pitchFamily="34" charset="0"/>
              <a:buChar char="•"/>
            </a:pPr>
            <a:r>
              <a:rPr lang="ja-JP" altLang="en-US" sz="2800" dirty="0">
                <a:solidFill>
                  <a:schemeClr val="tx1"/>
                </a:solidFill>
              </a:rPr>
              <a:t>ネットワークの出入口</a:t>
            </a:r>
          </a:p>
          <a:p>
            <a:pPr marL="622300" lvl="1" algn="l">
              <a:buFont typeface="Arial" pitchFamily="34" charset="0"/>
              <a:buChar char="–"/>
            </a:pPr>
            <a:r>
              <a:rPr lang="en-US" altLang="ja-JP" sz="2400" dirty="0">
                <a:solidFill>
                  <a:schemeClr val="tx1"/>
                </a:solidFill>
              </a:rPr>
              <a:t>LAN</a:t>
            </a:r>
            <a:r>
              <a:rPr lang="ja-JP" altLang="en-US" sz="2400" dirty="0">
                <a:solidFill>
                  <a:schemeClr val="tx1"/>
                </a:solidFill>
              </a:rPr>
              <a:t>の外側から見た </a:t>
            </a:r>
            <a:r>
              <a:rPr lang="en-US" altLang="ja-JP" sz="2400" dirty="0">
                <a:solidFill>
                  <a:schemeClr val="tx1"/>
                </a:solidFill>
              </a:rPr>
              <a:t>LAN </a:t>
            </a:r>
            <a:r>
              <a:rPr lang="ja-JP" altLang="en-US" sz="2400" dirty="0">
                <a:solidFill>
                  <a:schemeClr val="tx1"/>
                </a:solidFill>
              </a:rPr>
              <a:t>の「代表者」</a:t>
            </a:r>
          </a:p>
          <a:p>
            <a:pPr marL="812800" lvl="2" algn="l" defTabSz="901700">
              <a:buFont typeface="Arial" pitchFamily="34" charset="0"/>
              <a:buChar char="•"/>
            </a:pPr>
            <a:r>
              <a:rPr lang="ja-JP" altLang="en-US" sz="2000" dirty="0">
                <a:solidFill>
                  <a:schemeClr val="tx1"/>
                </a:solidFill>
              </a:rPr>
              <a:t>代表者として </a:t>
            </a:r>
            <a:r>
              <a:rPr lang="en-US" altLang="ja-JP" sz="2000" dirty="0">
                <a:solidFill>
                  <a:schemeClr val="tx1"/>
                </a:solidFill>
              </a:rPr>
              <a:t>LAN </a:t>
            </a:r>
            <a:r>
              <a:rPr lang="ja-JP" altLang="en-US" sz="2000" dirty="0">
                <a:solidFill>
                  <a:schemeClr val="tx1"/>
                </a:solidFill>
              </a:rPr>
              <a:t>外部とのやりとりをおこなう</a:t>
            </a:r>
          </a:p>
          <a:p>
            <a:pPr marL="622300" lvl="1" algn="l">
              <a:buFont typeface="Arial" pitchFamily="34" charset="0"/>
              <a:buChar char="–"/>
            </a:pPr>
            <a:r>
              <a:rPr lang="ja-JP" altLang="en-US" sz="2400" dirty="0">
                <a:solidFill>
                  <a:schemeClr val="tx1"/>
                </a:solidFill>
              </a:rPr>
              <a:t>出入り口を一元化することで経路制御が楽</a:t>
            </a:r>
            <a:endParaRPr lang="en-US" altLang="ja-JP" sz="2800" b="1" dirty="0">
              <a:solidFill>
                <a:schemeClr val="tx1"/>
              </a:solidFill>
            </a:endParaRPr>
          </a:p>
          <a:p>
            <a:pPr marL="342900" indent="-342900" algn="l">
              <a:buFont typeface="Arial" pitchFamily="34" charset="0"/>
              <a:buChar char="•"/>
            </a:pPr>
            <a:r>
              <a:rPr lang="ja-JP" altLang="en-US" sz="2800" b="1" dirty="0">
                <a:solidFill>
                  <a:srgbClr val="FF0000"/>
                </a:solidFill>
              </a:rPr>
              <a:t>ゲートウェイアドレス</a:t>
            </a:r>
          </a:p>
          <a:p>
            <a:pPr marL="622300" lvl="1" algn="l">
              <a:buFont typeface="Arial" pitchFamily="34" charset="0"/>
              <a:buChar char="–"/>
            </a:pPr>
            <a:r>
              <a:rPr lang="ja-JP" altLang="en-US" sz="2400" dirty="0">
                <a:solidFill>
                  <a:schemeClr val="tx1"/>
                </a:solidFill>
              </a:rPr>
              <a:t>ゲートウェイに割り当てられているアドレス</a:t>
            </a:r>
          </a:p>
          <a:p>
            <a:pPr marL="622300" lvl="1" algn="l">
              <a:buFont typeface="Arial" pitchFamily="34" charset="0"/>
              <a:buChar char="–"/>
            </a:pPr>
            <a:r>
              <a:rPr lang="en-US" altLang="ja-JP" sz="2400" dirty="0">
                <a:solidFill>
                  <a:schemeClr val="tx1"/>
                </a:solidFill>
              </a:rPr>
              <a:t>LAN </a:t>
            </a:r>
            <a:r>
              <a:rPr lang="ja-JP" altLang="en-US" sz="2400" dirty="0">
                <a:solidFill>
                  <a:schemeClr val="tx1"/>
                </a:solidFill>
              </a:rPr>
              <a:t>の内側と </a:t>
            </a:r>
            <a:r>
              <a:rPr lang="en-US" altLang="ja-JP" sz="2400" dirty="0">
                <a:solidFill>
                  <a:schemeClr val="tx1"/>
                </a:solidFill>
              </a:rPr>
              <a:t>LAN</a:t>
            </a:r>
            <a:r>
              <a:rPr lang="ja-JP" altLang="en-US" sz="2400" dirty="0">
                <a:solidFill>
                  <a:schemeClr val="tx1"/>
                </a:solidFill>
              </a:rPr>
              <a:t>の外側でそれぞれ異なる</a:t>
            </a:r>
            <a:r>
              <a:rPr lang="ja-JP" altLang="en-US" sz="2400" dirty="0"/>
              <a:t>　　　　　　　</a:t>
            </a:r>
            <a:r>
              <a:rPr lang="en-US" altLang="ja-JP" sz="2400" dirty="0">
                <a:solidFill>
                  <a:schemeClr val="tx1"/>
                </a:solidFill>
              </a:rPr>
              <a:t>IP </a:t>
            </a:r>
            <a:r>
              <a:rPr lang="ja-JP" altLang="en-US" sz="2400" dirty="0">
                <a:solidFill>
                  <a:schemeClr val="tx1"/>
                </a:solidFill>
              </a:rPr>
              <a:t>アドレスを持つ</a:t>
            </a:r>
            <a:endParaRPr lang="en-US" altLang="ja-JP" sz="2000" dirty="0">
              <a:solidFill>
                <a:schemeClr val="tx1"/>
              </a:solidFill>
            </a:endParaRPr>
          </a:p>
          <a:p>
            <a:pPr marL="622300" lvl="1" algn="l">
              <a:buFont typeface="Arial" pitchFamily="34" charset="0"/>
              <a:buChar char="–"/>
            </a:pPr>
            <a:endParaRPr lang="ja-JP" altLang="en-US" sz="2400" dirty="0">
              <a:solidFill>
                <a:schemeClr val="tx1"/>
              </a:solidFill>
            </a:endParaRPr>
          </a:p>
        </p:txBody>
      </p:sp>
      <p:sp>
        <p:nvSpPr>
          <p:cNvPr id="3" name="日付プレースホルダー 2"/>
          <p:cNvSpPr>
            <a:spLocks noGrp="1"/>
          </p:cNvSpPr>
          <p:nvPr>
            <p:ph type="dt" sz="half" idx="2"/>
          </p:nvPr>
        </p:nvSpPr>
        <p:spPr/>
        <p:txBody>
          <a:bodyPr/>
          <a:lstStyle/>
          <a:p>
            <a:fld id="{AB2B61C0-1E2A-40E6-9C8B-311377F91B9C}"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38</a:t>
            </a:fld>
            <a:endParaRPr lang="ja-JP" altLang="en-US" dirty="0"/>
          </a:p>
        </p:txBody>
      </p:sp>
      <p:sp>
        <p:nvSpPr>
          <p:cNvPr id="2" name="円/楕円 1"/>
          <p:cNvSpPr/>
          <p:nvPr/>
        </p:nvSpPr>
        <p:spPr bwMode="auto">
          <a:xfrm>
            <a:off x="6833196" y="1236924"/>
            <a:ext cx="2340000" cy="2340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10" name="Picture 6" descr="新しい画像"/>
          <p:cNvPicPr>
            <a:picLocks noChangeAspect="1" noChangeArrowheads="1"/>
          </p:cNvPicPr>
          <p:nvPr/>
        </p:nvPicPr>
        <p:blipFill>
          <a:blip r:embed="rId2" cstate="print"/>
          <a:srcRect/>
          <a:stretch>
            <a:fillRect/>
          </a:stretch>
        </p:blipFill>
        <p:spPr bwMode="auto">
          <a:xfrm>
            <a:off x="6835156" y="1877882"/>
            <a:ext cx="1050060" cy="918964"/>
          </a:xfrm>
          <a:prstGeom prst="rect">
            <a:avLst/>
          </a:prstGeom>
          <a:noFill/>
          <a:ln w="9525">
            <a:noFill/>
            <a:miter lim="800000"/>
            <a:headEnd/>
            <a:tailEnd/>
          </a:ln>
        </p:spPr>
      </p:pic>
      <p:pic>
        <p:nvPicPr>
          <p:cNvPr id="11" name="Picture 6" descr="新しい画像"/>
          <p:cNvPicPr>
            <a:picLocks noChangeAspect="1" noChangeArrowheads="1"/>
          </p:cNvPicPr>
          <p:nvPr/>
        </p:nvPicPr>
        <p:blipFill>
          <a:blip r:embed="rId2" cstate="print"/>
          <a:srcRect/>
          <a:stretch>
            <a:fillRect/>
          </a:stretch>
        </p:blipFill>
        <p:spPr bwMode="auto">
          <a:xfrm>
            <a:off x="8211920" y="2019522"/>
            <a:ext cx="1050060" cy="918964"/>
          </a:xfrm>
          <a:prstGeom prst="rect">
            <a:avLst/>
          </a:prstGeom>
          <a:noFill/>
          <a:ln w="9525">
            <a:noFill/>
            <a:miter lim="800000"/>
            <a:headEnd/>
            <a:tailEnd/>
          </a:ln>
        </p:spPr>
      </p:pic>
      <p:cxnSp>
        <p:nvCxnSpPr>
          <p:cNvPr id="9" name="直線コネクタ 8"/>
          <p:cNvCxnSpPr>
            <a:stCxn id="10" idx="2"/>
            <a:endCxn id="2" idx="4"/>
          </p:cNvCxnSpPr>
          <p:nvPr/>
        </p:nvCxnSpPr>
        <p:spPr bwMode="auto">
          <a:xfrm>
            <a:off x="7360186" y="2796846"/>
            <a:ext cx="643010" cy="78007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a:stCxn id="11" idx="2"/>
            <a:endCxn id="2" idx="4"/>
          </p:cNvCxnSpPr>
          <p:nvPr/>
        </p:nvCxnSpPr>
        <p:spPr bwMode="auto">
          <a:xfrm flipH="1">
            <a:off x="8003196" y="2938486"/>
            <a:ext cx="733754" cy="63843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2" name="直線コネクタ 21"/>
          <p:cNvCxnSpPr/>
          <p:nvPr/>
        </p:nvCxnSpPr>
        <p:spPr bwMode="auto">
          <a:xfrm>
            <a:off x="8052019" y="3641923"/>
            <a:ext cx="12481" cy="1069777"/>
          </a:xfrm>
          <a:prstGeom prst="line">
            <a:avLst/>
          </a:prstGeom>
          <a:solidFill>
            <a:schemeClr val="accent1"/>
          </a:solidFill>
          <a:ln w="57150" cap="flat" cmpd="sng" algn="ctr">
            <a:solidFill>
              <a:schemeClr val="tx1"/>
            </a:solidFill>
            <a:prstDash val="solid"/>
            <a:round/>
            <a:headEnd type="oval" w="med" len="med"/>
            <a:tailEnd type="triangle" w="med" len="med"/>
          </a:ln>
          <a:effectLst/>
        </p:spPr>
      </p:cxnSp>
      <p:sp>
        <p:nvSpPr>
          <p:cNvPr id="23" name="テキスト ボックス 22"/>
          <p:cNvSpPr txBox="1"/>
          <p:nvPr/>
        </p:nvSpPr>
        <p:spPr>
          <a:xfrm>
            <a:off x="7169611" y="4748859"/>
            <a:ext cx="1862459" cy="707886"/>
          </a:xfrm>
          <a:prstGeom prst="rect">
            <a:avLst/>
          </a:prstGeom>
          <a:noFill/>
        </p:spPr>
        <p:txBody>
          <a:bodyPr wrap="square" rtlCol="0">
            <a:spAutoFit/>
          </a:bodyPr>
          <a:lstStyle/>
          <a:p>
            <a:pPr algn="ctr"/>
            <a:r>
              <a:rPr kumimoji="1" lang="ja-JP" altLang="en-US" sz="2000" b="1" dirty="0">
                <a:effectLst/>
                <a:ea typeface="ＭＳ Ｐゴシック" panose="020B0600070205080204" pitchFamily="50" charset="-128"/>
              </a:rPr>
              <a:t>異なる</a:t>
            </a:r>
            <a:endParaRPr kumimoji="1" lang="en-US" altLang="ja-JP" sz="2000" b="1" dirty="0">
              <a:effectLst/>
              <a:ea typeface="ＭＳ Ｐゴシック" panose="020B0600070205080204" pitchFamily="50" charset="-128"/>
            </a:endParaRPr>
          </a:p>
          <a:p>
            <a:pPr algn="ctr"/>
            <a:r>
              <a:rPr kumimoji="1" lang="ja-JP" altLang="en-US" sz="2000" b="1" dirty="0">
                <a:effectLst/>
                <a:ea typeface="ＭＳ Ｐゴシック" panose="020B0600070205080204" pitchFamily="50" charset="-128"/>
              </a:rPr>
              <a:t>ネットワークへ</a:t>
            </a:r>
          </a:p>
        </p:txBody>
      </p:sp>
      <p:sp>
        <p:nvSpPr>
          <p:cNvPr id="26" name="テキスト ボックス 25"/>
          <p:cNvSpPr txBox="1"/>
          <p:nvPr/>
        </p:nvSpPr>
        <p:spPr>
          <a:xfrm>
            <a:off x="7635227" y="1071813"/>
            <a:ext cx="931229" cy="400110"/>
          </a:xfrm>
          <a:prstGeom prst="rect">
            <a:avLst/>
          </a:prstGeom>
          <a:solidFill>
            <a:schemeClr val="bg1"/>
          </a:solidFill>
          <a:ln w="38100">
            <a:solidFill>
              <a:schemeClr val="tx1"/>
            </a:solidFill>
          </a:ln>
        </p:spPr>
        <p:txBody>
          <a:bodyPr wrap="square" rtlCol="0">
            <a:spAutoFit/>
          </a:bodyPr>
          <a:lstStyle/>
          <a:p>
            <a:pPr algn="ctr"/>
            <a:r>
              <a:rPr kumimoji="1" lang="en-US" altLang="ja-JP" sz="2000" b="1" dirty="0">
                <a:effectLst/>
                <a:ea typeface="ＭＳ Ｐゴシック" panose="020B0600070205080204" pitchFamily="50" charset="-128"/>
              </a:rPr>
              <a:t>LAN</a:t>
            </a:r>
            <a:endParaRPr kumimoji="1" lang="ja-JP" altLang="en-US" sz="2000" b="1" dirty="0">
              <a:effectLst/>
              <a:ea typeface="ＭＳ Ｐゴシック" panose="020B0600070205080204" pitchFamily="50" charset="-128"/>
            </a:endParaRPr>
          </a:p>
        </p:txBody>
      </p:sp>
      <p:pic>
        <p:nvPicPr>
          <p:cNvPr id="30" name="Picture 6" descr="新しい画像"/>
          <p:cNvPicPr>
            <a:picLocks noChangeAspect="1" noChangeArrowheads="1"/>
          </p:cNvPicPr>
          <p:nvPr/>
        </p:nvPicPr>
        <p:blipFill>
          <a:blip r:embed="rId2" cstate="print"/>
          <a:srcRect/>
          <a:stretch>
            <a:fillRect/>
          </a:stretch>
        </p:blipFill>
        <p:spPr bwMode="auto">
          <a:xfrm>
            <a:off x="7575812" y="1526465"/>
            <a:ext cx="1050060" cy="918964"/>
          </a:xfrm>
          <a:prstGeom prst="rect">
            <a:avLst/>
          </a:prstGeom>
          <a:noFill/>
          <a:ln w="9525">
            <a:noFill/>
            <a:miter lim="800000"/>
            <a:headEnd/>
            <a:tailEnd/>
          </a:ln>
        </p:spPr>
      </p:pic>
      <p:cxnSp>
        <p:nvCxnSpPr>
          <p:cNvPr id="31" name="直線コネクタ 30"/>
          <p:cNvCxnSpPr>
            <a:stCxn id="30" idx="2"/>
            <a:endCxn id="2" idx="4"/>
          </p:cNvCxnSpPr>
          <p:nvPr/>
        </p:nvCxnSpPr>
        <p:spPr bwMode="auto">
          <a:xfrm flipH="1">
            <a:off x="8003196" y="2445429"/>
            <a:ext cx="97646" cy="1131495"/>
          </a:xfrm>
          <a:prstGeom prst="line">
            <a:avLst/>
          </a:prstGeom>
          <a:solidFill>
            <a:schemeClr val="accent1"/>
          </a:solidFill>
          <a:ln w="38100" cap="flat" cmpd="sng" algn="ctr">
            <a:solidFill>
              <a:schemeClr val="tx1"/>
            </a:solidFill>
            <a:prstDash val="dash"/>
            <a:round/>
            <a:headEnd type="none" w="med" len="med"/>
            <a:tailEnd type="none" w="med" len="med"/>
          </a:ln>
          <a:effectLst/>
        </p:spPr>
      </p:cxnSp>
      <p:grpSp>
        <p:nvGrpSpPr>
          <p:cNvPr id="36" name="Group 6"/>
          <p:cNvGrpSpPr>
            <a:grpSpLocks/>
          </p:cNvGrpSpPr>
          <p:nvPr/>
        </p:nvGrpSpPr>
        <p:grpSpPr bwMode="auto">
          <a:xfrm>
            <a:off x="7515531" y="3329186"/>
            <a:ext cx="1050925" cy="481012"/>
            <a:chOff x="0" y="0"/>
            <a:chExt cx="1053" cy="606"/>
          </a:xfrm>
        </p:grpSpPr>
        <p:pic>
          <p:nvPicPr>
            <p:cNvPr id="37" name="Picture 10"/>
            <p:cNvPicPr>
              <a:picLocks noChangeAspect="1" noChangeArrowheads="1"/>
            </p:cNvPicPr>
            <p:nvPr/>
          </p:nvPicPr>
          <p:blipFill>
            <a:blip r:embed="rId3" cstate="print"/>
            <a:srcRect/>
            <a:stretch>
              <a:fillRect/>
            </a:stretch>
          </p:blipFill>
          <p:spPr bwMode="auto">
            <a:xfrm>
              <a:off x="0" y="0"/>
              <a:ext cx="1053" cy="606"/>
            </a:xfrm>
            <a:prstGeom prst="rect">
              <a:avLst/>
            </a:prstGeom>
            <a:noFill/>
            <a:ln w="9525">
              <a:noFill/>
              <a:miter lim="800000"/>
              <a:headEnd/>
              <a:tailEnd/>
            </a:ln>
          </p:spPr>
        </p:pic>
        <p:sp>
          <p:nvSpPr>
            <p:cNvPr id="38"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34" name="テキスト ボックス 33"/>
          <p:cNvSpPr txBox="1"/>
          <p:nvPr/>
        </p:nvSpPr>
        <p:spPr>
          <a:xfrm>
            <a:off x="7169611" y="3756021"/>
            <a:ext cx="1862459"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pic>
        <p:nvPicPr>
          <p:cNvPr id="21" name="図 20">
            <a:extLst>
              <a:ext uri="{FF2B5EF4-FFF2-40B4-BE49-F238E27FC236}">
                <a16:creationId xmlns:a16="http://schemas.microsoft.com/office/drawing/2014/main" id="{FFA93B0B-8B6D-974A-B7FB-71E5AA8FC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774780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noChangeArrowheads="1"/>
          </p:cNvSpPr>
          <p:nvPr>
            <p:ph type="title"/>
          </p:nvPr>
        </p:nvSpPr>
        <p:spPr>
          <a:ln/>
        </p:spPr>
        <p:txBody>
          <a:bodyPr/>
          <a:lstStyle/>
          <a:p>
            <a:r>
              <a:rPr lang="zh-CN" dirty="0"/>
              <a:t>ブロードキャストアドレス</a:t>
            </a:r>
          </a:p>
        </p:txBody>
      </p:sp>
      <p:sp>
        <p:nvSpPr>
          <p:cNvPr id="69635" name="コンテンツ プレースホルダ 2"/>
          <p:cNvSpPr>
            <a:spLocks noGrp="1" noChangeArrowheads="1"/>
          </p:cNvSpPr>
          <p:nvPr>
            <p:ph idx="1"/>
          </p:nvPr>
        </p:nvSpPr>
        <p:spPr>
          <a:xfrm>
            <a:off x="226124" y="2056104"/>
            <a:ext cx="8820000" cy="4115222"/>
          </a:xfrm>
          <a:ln/>
        </p:spPr>
        <p:txBody>
          <a:bodyPr>
            <a:normAutofit/>
          </a:bodyPr>
          <a:lstStyle/>
          <a:p>
            <a:pPr marL="342900" indent="-342900" algn="l">
              <a:buFont typeface="Arial" pitchFamily="34" charset="0"/>
              <a:buChar char="•"/>
            </a:pPr>
            <a:r>
              <a:rPr lang="ja-JP" altLang="en-US" sz="2800" dirty="0">
                <a:solidFill>
                  <a:schemeClr val="tx1"/>
                </a:solidFill>
              </a:rPr>
              <a:t>ネットワーク全体へ同時にデータを送信するためのアドレス</a:t>
            </a:r>
          </a:p>
          <a:p>
            <a:pPr marL="742950" lvl="1" indent="-285750" algn="l">
              <a:buFont typeface="Arial" pitchFamily="34" charset="0"/>
              <a:buChar char="–"/>
            </a:pPr>
            <a:r>
              <a:rPr lang="ja-JP" altLang="en-US" sz="2400" dirty="0">
                <a:solidFill>
                  <a:schemeClr val="tx1"/>
                </a:solidFill>
              </a:rPr>
              <a:t>データを送信する際に送信先の計算機（</a:t>
            </a:r>
            <a:r>
              <a:rPr lang="en-US" sz="2400" dirty="0">
                <a:solidFill>
                  <a:srgbClr val="FF0000"/>
                </a:solidFill>
              </a:rPr>
              <a:t>MAC</a:t>
            </a:r>
            <a:r>
              <a:rPr lang="ja-JP" altLang="en-US" sz="2400" dirty="0">
                <a:solidFill>
                  <a:srgbClr val="FF0000"/>
                </a:solidFill>
              </a:rPr>
              <a:t>アドレス</a:t>
            </a:r>
            <a:r>
              <a:rPr lang="ja-JP" altLang="en-US" sz="2400" dirty="0">
                <a:solidFill>
                  <a:schemeClr val="tx1"/>
                </a:solidFill>
              </a:rPr>
              <a:t>）を知るために必要</a:t>
            </a:r>
          </a:p>
          <a:p>
            <a:pPr marL="342900" indent="-342900" algn="l">
              <a:buFont typeface="Arial" pitchFamily="34" charset="0"/>
              <a:buChar char="•"/>
            </a:pPr>
            <a:r>
              <a:rPr lang="ja-JP" altLang="en-US" sz="2800" dirty="0">
                <a:solidFill>
                  <a:schemeClr val="tx1"/>
                </a:solidFill>
              </a:rPr>
              <a:t>ホスト部の </a:t>
            </a:r>
            <a:r>
              <a:rPr lang="en-US" sz="2800" dirty="0">
                <a:solidFill>
                  <a:schemeClr val="tx1"/>
                </a:solidFill>
              </a:rPr>
              <a:t>bit </a:t>
            </a:r>
            <a:r>
              <a:rPr lang="ja-JP" altLang="en-US" sz="2800" dirty="0">
                <a:solidFill>
                  <a:schemeClr val="tx1"/>
                </a:solidFill>
              </a:rPr>
              <a:t>が全て </a:t>
            </a:r>
            <a:r>
              <a:rPr lang="en-US" sz="2800" dirty="0">
                <a:solidFill>
                  <a:schemeClr val="tx1"/>
                </a:solidFill>
              </a:rPr>
              <a:t>1 </a:t>
            </a:r>
            <a:r>
              <a:rPr lang="ja-JP" altLang="en-US" sz="2800" dirty="0">
                <a:solidFill>
                  <a:schemeClr val="tx1"/>
                </a:solidFill>
              </a:rPr>
              <a:t>の </a:t>
            </a:r>
            <a:r>
              <a:rPr lang="en-US" sz="2800" dirty="0">
                <a:solidFill>
                  <a:schemeClr val="tx1"/>
                </a:solidFill>
              </a:rPr>
              <a:t>IP </a:t>
            </a:r>
            <a:r>
              <a:rPr lang="ja-JP" altLang="en-US" sz="2800" dirty="0">
                <a:solidFill>
                  <a:schemeClr val="tx1"/>
                </a:solidFill>
              </a:rPr>
              <a:t>アドレス</a:t>
            </a:r>
          </a:p>
          <a:p>
            <a:pPr marL="742950" lvl="1" indent="-285750" algn="l">
              <a:buFont typeface="Arial" pitchFamily="34" charset="0"/>
              <a:buChar char="–"/>
            </a:pPr>
            <a:r>
              <a:rPr lang="ja-JP" altLang="en-US" sz="2400" dirty="0">
                <a:solidFill>
                  <a:schemeClr val="tx1"/>
                </a:solidFill>
              </a:rPr>
              <a:t>ネットワークアドレス</a:t>
            </a:r>
            <a:r>
              <a:rPr lang="en-US" sz="2400" dirty="0">
                <a:solidFill>
                  <a:schemeClr val="tx1"/>
                </a:solidFill>
              </a:rPr>
              <a:t>(</a:t>
            </a:r>
            <a:r>
              <a:rPr lang="ja-JP" altLang="en-US" sz="2400" dirty="0">
                <a:solidFill>
                  <a:schemeClr val="tx1"/>
                </a:solidFill>
              </a:rPr>
              <a:t>ホスト部が全て </a:t>
            </a:r>
            <a:r>
              <a:rPr lang="en-US" sz="2400" dirty="0">
                <a:solidFill>
                  <a:schemeClr val="tx1"/>
                </a:solidFill>
              </a:rPr>
              <a:t>0 )</a:t>
            </a:r>
            <a:r>
              <a:rPr lang="ja-JP" altLang="en-US" sz="2400" dirty="0">
                <a:solidFill>
                  <a:schemeClr val="tx1"/>
                </a:solidFill>
              </a:rPr>
              <a:t>とともに</a:t>
            </a:r>
            <a:r>
              <a:rPr lang="en-US" sz="2400" dirty="0">
                <a:solidFill>
                  <a:schemeClr val="tx1"/>
                </a:solidFill>
              </a:rPr>
              <a:t>, </a:t>
            </a:r>
            <a:r>
              <a:rPr lang="ja-JP" altLang="en-US" sz="2400" dirty="0">
                <a:solidFill>
                  <a:schemeClr val="tx1"/>
                </a:solidFill>
              </a:rPr>
              <a:t>特定の計算機の </a:t>
            </a:r>
            <a:r>
              <a:rPr lang="en-US" sz="2400" dirty="0">
                <a:solidFill>
                  <a:schemeClr val="tx1"/>
                </a:solidFill>
              </a:rPr>
              <a:t>IP </a:t>
            </a:r>
            <a:r>
              <a:rPr lang="ja-JP" altLang="en-US" sz="2400" dirty="0">
                <a:solidFill>
                  <a:schemeClr val="tx1"/>
                </a:solidFill>
              </a:rPr>
              <a:t>アドレスとして使用が禁止されている</a:t>
            </a:r>
          </a:p>
        </p:txBody>
      </p:sp>
      <p:sp>
        <p:nvSpPr>
          <p:cNvPr id="2" name="日付プレースホルダー 1"/>
          <p:cNvSpPr>
            <a:spLocks noGrp="1"/>
          </p:cNvSpPr>
          <p:nvPr>
            <p:ph type="dt" sz="half" idx="2"/>
          </p:nvPr>
        </p:nvSpPr>
        <p:spPr/>
        <p:txBody>
          <a:bodyPr/>
          <a:lstStyle/>
          <a:p>
            <a:fld id="{E0B2A400-4301-43F9-80A5-50DF844B5A12}"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39</a:t>
            </a:fld>
            <a:endParaRPr lang="ja-JP" altLang="en-US" dirty="0"/>
          </a:p>
        </p:txBody>
      </p:sp>
      <p:sp>
        <p:nvSpPr>
          <p:cNvPr id="69636" name="Text Box 5"/>
          <p:cNvSpPr>
            <a:spLocks noChangeArrowheads="1"/>
          </p:cNvSpPr>
          <p:nvPr/>
        </p:nvSpPr>
        <p:spPr bwMode="auto">
          <a:xfrm>
            <a:off x="251520" y="1044872"/>
            <a:ext cx="8739187" cy="892552"/>
          </a:xfrm>
          <a:prstGeom prst="rect">
            <a:avLst/>
          </a:prstGeom>
          <a:solidFill>
            <a:schemeClr val="tx1"/>
          </a:solidFill>
          <a:ln w="9525">
            <a:noFill/>
            <a:miter lim="800000"/>
            <a:headEnd/>
            <a:tailEnd/>
          </a:ln>
        </p:spPr>
        <p:txBody>
          <a:bodyPr>
            <a:spAutoFit/>
          </a:bodyPr>
          <a:lstStyle/>
          <a:p>
            <a:pPr marL="742950" indent="-742950"/>
            <a:r>
              <a:rPr lang="en-US" sz="2400" b="1" dirty="0">
                <a:solidFill>
                  <a:srgbClr val="FFFF00"/>
                </a:solidFill>
                <a:effectLst/>
                <a:latin typeface="HG ゴシックB Sun" pitchFamily="1" charset="-128"/>
                <a:ea typeface="HG ゴシックB Sun" pitchFamily="1" charset="-128"/>
                <a:sym typeface="HG ゴシックB Sun" pitchFamily="1" charset="-128"/>
              </a:rPr>
              <a:t>           133.              87.</a:t>
            </a:r>
            <a:r>
              <a:rPr lang="en-US" sz="2400" b="1" dirty="0">
                <a:solidFill>
                  <a:srgbClr val="FFFF00"/>
                </a:solidFill>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45.</a:t>
            </a:r>
            <a:r>
              <a:rPr lang="en-US" sz="2400" b="1" dirty="0">
                <a:solidFill>
                  <a:srgbClr val="FFFF00"/>
                </a:solidFill>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255</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sz="2800" b="1" dirty="0">
                <a:solidFill>
                  <a:schemeClr val="bg1"/>
                </a:solidFill>
                <a:effectLst/>
                <a:latin typeface="HG ゴシックB Sun" pitchFamily="1" charset="-128"/>
                <a:ea typeface="HG ゴシックB Sun" pitchFamily="1" charset="-128"/>
                <a:sym typeface="HG ゴシックB Sun" pitchFamily="1" charset="-128"/>
              </a:rPr>
              <a:t>= 	10000101.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11111111</a:t>
            </a:r>
            <a:endParaRPr lang="ja-JP" altLang="en-US" sz="2800" dirty="0">
              <a:effectLst/>
              <a:ea typeface="ＭＳ Ｐゴシック" panose="020B0600070205080204" pitchFamily="50" charset="-128"/>
            </a:endParaRPr>
          </a:p>
        </p:txBody>
      </p:sp>
      <p:sp>
        <p:nvSpPr>
          <p:cNvPr id="6" name="Rectangle 5"/>
          <p:cNvSpPr>
            <a:spLocks noChangeArrowheads="1"/>
          </p:cNvSpPr>
          <p:nvPr/>
        </p:nvSpPr>
        <p:spPr bwMode="auto">
          <a:xfrm>
            <a:off x="6734866" y="1412776"/>
            <a:ext cx="1869582" cy="455091"/>
          </a:xfrm>
          <a:prstGeom prst="rect">
            <a:avLst/>
          </a:prstGeom>
          <a:noFill/>
          <a:ln w="38100" cap="flat" cmpd="sng">
            <a:solidFill>
              <a:srgbClr val="FF3300"/>
            </a:solidFill>
            <a:miter lim="800000"/>
            <a:headEnd/>
            <a:tailEnd/>
          </a:ln>
          <a:effectLst/>
        </p:spPr>
        <p:txBody>
          <a:bodyPr anchor="ctr"/>
          <a:lstStyle/>
          <a:p>
            <a:endParaRPr lang="ja-JP" altLang="en-US" dirty="0">
              <a:ea typeface="ＭＳ Ｐゴシック" panose="020B0600070205080204" pitchFamily="50" charset="-128"/>
            </a:endParaRPr>
          </a:p>
        </p:txBody>
      </p:sp>
      <p:pic>
        <p:nvPicPr>
          <p:cNvPr id="9" name="図 8">
            <a:extLst>
              <a:ext uri="{FF2B5EF4-FFF2-40B4-BE49-F238E27FC236}">
                <a16:creationId xmlns:a16="http://schemas.microsoft.com/office/drawing/2014/main" id="{13B9FDB7-9487-0D4D-9C9C-19CBA3CED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3505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ネットワーク</a:t>
            </a:r>
          </a:p>
        </p:txBody>
      </p:sp>
      <p:sp>
        <p:nvSpPr>
          <p:cNvPr id="3" name="コンテンツ プレースホルダー 2"/>
          <p:cNvSpPr>
            <a:spLocks noGrp="1"/>
          </p:cNvSpPr>
          <p:nvPr>
            <p:ph idx="1"/>
          </p:nvPr>
        </p:nvSpPr>
        <p:spPr>
          <a:xfrm>
            <a:off x="251520" y="1070034"/>
            <a:ext cx="8229600" cy="4525963"/>
          </a:xfrm>
        </p:spPr>
        <p:txBody>
          <a:bodyPr>
            <a:normAutofit/>
          </a:bodyPr>
          <a:lstStyle/>
          <a:p>
            <a:r>
              <a:rPr kumimoji="1" lang="ja-JP" altLang="en-US" sz="2800" dirty="0"/>
              <a:t>点</a:t>
            </a:r>
            <a:r>
              <a:rPr kumimoji="1" lang="en-US" altLang="ja-JP" sz="2800" dirty="0"/>
              <a:t>(</a:t>
            </a:r>
            <a:r>
              <a:rPr kumimoji="1" lang="ja-JP" altLang="en-US" sz="2800" dirty="0"/>
              <a:t>ノード</a:t>
            </a:r>
            <a:r>
              <a:rPr kumimoji="1" lang="en-US" altLang="ja-JP" sz="2800" dirty="0"/>
              <a:t>)</a:t>
            </a:r>
            <a:r>
              <a:rPr kumimoji="1" lang="ja-JP" altLang="en-US" sz="2800" dirty="0"/>
              <a:t>を経路</a:t>
            </a:r>
            <a:r>
              <a:rPr kumimoji="1" lang="en-US" altLang="ja-JP" sz="2800" dirty="0"/>
              <a:t>(</a:t>
            </a:r>
            <a:r>
              <a:rPr kumimoji="1" lang="ja-JP" altLang="en-US" sz="2800" dirty="0"/>
              <a:t>リンク</a:t>
            </a:r>
            <a:r>
              <a:rPr kumimoji="1" lang="en-US" altLang="ja-JP" sz="2800" dirty="0"/>
              <a:t>)</a:t>
            </a:r>
            <a:r>
              <a:rPr kumimoji="1" lang="ja-JP" altLang="en-US" sz="2800" dirty="0"/>
              <a:t>でつないだ網</a:t>
            </a:r>
          </a:p>
        </p:txBody>
      </p:sp>
      <p:sp>
        <p:nvSpPr>
          <p:cNvPr id="4" name="円/楕円 3"/>
          <p:cNvSpPr/>
          <p:nvPr/>
        </p:nvSpPr>
        <p:spPr bwMode="auto">
          <a:xfrm>
            <a:off x="617097" y="4149125"/>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5" name="円/楕円 4"/>
          <p:cNvSpPr/>
          <p:nvPr/>
        </p:nvSpPr>
        <p:spPr bwMode="auto">
          <a:xfrm>
            <a:off x="4082836" y="3504392"/>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円/楕円 5"/>
          <p:cNvSpPr/>
          <p:nvPr/>
        </p:nvSpPr>
        <p:spPr bwMode="auto">
          <a:xfrm>
            <a:off x="3811013" y="5157676"/>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円/楕円 6"/>
          <p:cNvSpPr/>
          <p:nvPr/>
        </p:nvSpPr>
        <p:spPr bwMode="auto">
          <a:xfrm>
            <a:off x="1364609" y="2537292"/>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円/楕円 7"/>
          <p:cNvSpPr/>
          <p:nvPr/>
        </p:nvSpPr>
        <p:spPr bwMode="auto">
          <a:xfrm>
            <a:off x="1840299" y="4858331"/>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9" name="円/楕円 8"/>
          <p:cNvSpPr/>
          <p:nvPr/>
        </p:nvSpPr>
        <p:spPr bwMode="auto">
          <a:xfrm>
            <a:off x="3403279" y="2214925"/>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0" name="円/楕円 9"/>
          <p:cNvSpPr/>
          <p:nvPr/>
        </p:nvSpPr>
        <p:spPr bwMode="auto">
          <a:xfrm>
            <a:off x="2655767" y="3649113"/>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cxnSp>
        <p:nvCxnSpPr>
          <p:cNvPr id="11" name="直線コネクタ 10"/>
          <p:cNvCxnSpPr>
            <a:stCxn id="7" idx="3"/>
            <a:endCxn id="4" idx="7"/>
          </p:cNvCxnSpPr>
          <p:nvPr/>
        </p:nvCxnSpPr>
        <p:spPr bwMode="auto">
          <a:xfrm flipH="1">
            <a:off x="733105" y="2647354"/>
            <a:ext cx="651408" cy="152065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2" name="直線コネクタ 11"/>
          <p:cNvCxnSpPr>
            <a:stCxn id="9" idx="2"/>
            <a:endCxn id="7" idx="6"/>
          </p:cNvCxnSpPr>
          <p:nvPr/>
        </p:nvCxnSpPr>
        <p:spPr bwMode="auto">
          <a:xfrm flipH="1">
            <a:off x="1500521" y="2279398"/>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3" name="直線コネクタ 12"/>
          <p:cNvCxnSpPr>
            <a:stCxn id="5" idx="3"/>
            <a:endCxn id="10" idx="6"/>
          </p:cNvCxnSpPr>
          <p:nvPr/>
        </p:nvCxnSpPr>
        <p:spPr bwMode="auto">
          <a:xfrm flipH="1">
            <a:off x="2791678" y="3614454"/>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4" name="直線コネクタ 13"/>
          <p:cNvCxnSpPr>
            <a:stCxn id="10" idx="5"/>
            <a:endCxn id="6" idx="0"/>
          </p:cNvCxnSpPr>
          <p:nvPr/>
        </p:nvCxnSpPr>
        <p:spPr bwMode="auto">
          <a:xfrm>
            <a:off x="2771774" y="3759176"/>
            <a:ext cx="1107195" cy="13985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5" name="直線コネクタ 14"/>
          <p:cNvCxnSpPr>
            <a:stCxn id="10" idx="3"/>
            <a:endCxn id="8" idx="6"/>
          </p:cNvCxnSpPr>
          <p:nvPr/>
        </p:nvCxnSpPr>
        <p:spPr bwMode="auto">
          <a:xfrm flipH="1">
            <a:off x="1976210" y="3759176"/>
            <a:ext cx="699461" cy="11636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a:stCxn id="7" idx="5"/>
            <a:endCxn id="10" idx="1"/>
          </p:cNvCxnSpPr>
          <p:nvPr/>
        </p:nvCxnSpPr>
        <p:spPr bwMode="auto">
          <a:xfrm>
            <a:off x="1480617" y="2647354"/>
            <a:ext cx="1195054" cy="1020643"/>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17" name="テキスト ボックス 16"/>
          <p:cNvSpPr txBox="1"/>
          <p:nvPr/>
        </p:nvSpPr>
        <p:spPr>
          <a:xfrm>
            <a:off x="4247595" y="3377950"/>
            <a:ext cx="853875" cy="400110"/>
          </a:xfrm>
          <a:prstGeom prst="rect">
            <a:avLst/>
          </a:prstGeom>
          <a:noFill/>
          <a:effectLst/>
        </p:spPr>
        <p:txBody>
          <a:bodyPr wrap="square" rtlCol="0">
            <a:spAutoFit/>
          </a:bodyPr>
          <a:lstStyle/>
          <a:p>
            <a:r>
              <a:rPr kumimoji="1" lang="ja-JP" altLang="en-US" sz="2000" b="1" dirty="0">
                <a:effectLst/>
                <a:ea typeface="ＭＳ Ｐゴシック" panose="020B0600070205080204" pitchFamily="50" charset="-128"/>
              </a:rPr>
              <a:t>ノード</a:t>
            </a:r>
          </a:p>
        </p:txBody>
      </p:sp>
      <p:sp>
        <p:nvSpPr>
          <p:cNvPr id="18" name="テキスト ボックス 17"/>
          <p:cNvSpPr txBox="1"/>
          <p:nvPr/>
        </p:nvSpPr>
        <p:spPr>
          <a:xfrm>
            <a:off x="3100617" y="3019158"/>
            <a:ext cx="853875" cy="400110"/>
          </a:xfrm>
          <a:prstGeom prst="rect">
            <a:avLst/>
          </a:prstGeom>
          <a:noFill/>
          <a:effectLst/>
        </p:spPr>
        <p:txBody>
          <a:bodyPr wrap="square" rtlCol="0">
            <a:spAutoFit/>
          </a:bodyPr>
          <a:lstStyle/>
          <a:p>
            <a:r>
              <a:rPr kumimoji="1" lang="ja-JP" altLang="en-US" sz="2000" b="1" dirty="0">
                <a:effectLst/>
                <a:ea typeface="ＭＳ Ｐゴシック" panose="020B0600070205080204" pitchFamily="50" charset="-128"/>
              </a:rPr>
              <a:t>リンク</a:t>
            </a:r>
          </a:p>
        </p:txBody>
      </p:sp>
      <p:sp>
        <p:nvSpPr>
          <p:cNvPr id="19" name="円/楕円 18"/>
          <p:cNvSpPr/>
          <p:nvPr/>
        </p:nvSpPr>
        <p:spPr bwMode="auto">
          <a:xfrm>
            <a:off x="138108" y="1884016"/>
            <a:ext cx="5076000" cy="3888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810099" y="1684747"/>
            <a:ext cx="1602087" cy="400110"/>
          </a:xfrm>
          <a:prstGeom prst="rect">
            <a:avLst/>
          </a:prstGeom>
          <a:solidFill>
            <a:schemeClr val="bg1"/>
          </a:solidFill>
          <a:ln w="38100">
            <a:solidFill>
              <a:srgbClr val="FF0000"/>
            </a:solidFill>
          </a:ln>
          <a:effectLst/>
        </p:spPr>
        <p:txBody>
          <a:bodyPr wrap="square" rtlCol="0">
            <a:spAutoFit/>
          </a:bodyPr>
          <a:lstStyle/>
          <a:p>
            <a:r>
              <a:rPr kumimoji="1" lang="ja-JP" altLang="en-US" sz="2000" b="1" dirty="0">
                <a:effectLst/>
                <a:ea typeface="ＭＳ Ｐゴシック" panose="020B0600070205080204" pitchFamily="50" charset="-128"/>
              </a:rPr>
              <a:t>ネットワーク</a:t>
            </a:r>
          </a:p>
        </p:txBody>
      </p:sp>
      <p:cxnSp>
        <p:nvCxnSpPr>
          <p:cNvPr id="21" name="直線コネクタ 20"/>
          <p:cNvCxnSpPr>
            <a:stCxn id="10" idx="2"/>
            <a:endCxn id="4" idx="6"/>
          </p:cNvCxnSpPr>
          <p:nvPr/>
        </p:nvCxnSpPr>
        <p:spPr bwMode="auto">
          <a:xfrm flipH="1">
            <a:off x="753008" y="3713587"/>
            <a:ext cx="1902759" cy="50001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2" name="直線コネクタ 21"/>
          <p:cNvCxnSpPr>
            <a:stCxn id="8" idx="2"/>
            <a:endCxn id="4" idx="5"/>
          </p:cNvCxnSpPr>
          <p:nvPr/>
        </p:nvCxnSpPr>
        <p:spPr bwMode="auto">
          <a:xfrm flipH="1" flipV="1">
            <a:off x="733104" y="4259188"/>
            <a:ext cx="1107195" cy="66361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3" name="直線コネクタ 22"/>
          <p:cNvCxnSpPr>
            <a:stCxn id="6" idx="4"/>
            <a:endCxn id="8" idx="5"/>
          </p:cNvCxnSpPr>
          <p:nvPr/>
        </p:nvCxnSpPr>
        <p:spPr bwMode="auto">
          <a:xfrm flipH="1" flipV="1">
            <a:off x="1956306" y="4968394"/>
            <a:ext cx="1922663" cy="3182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4" name="直線コネクタ 23"/>
          <p:cNvCxnSpPr>
            <a:stCxn id="5" idx="4"/>
            <a:endCxn id="6" idx="6"/>
          </p:cNvCxnSpPr>
          <p:nvPr/>
        </p:nvCxnSpPr>
        <p:spPr bwMode="auto">
          <a:xfrm flipH="1">
            <a:off x="3946924" y="3633339"/>
            <a:ext cx="203868" cy="158881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5" name="直線コネクタ 24"/>
          <p:cNvCxnSpPr>
            <a:stCxn id="9" idx="5"/>
            <a:endCxn id="5" idx="4"/>
          </p:cNvCxnSpPr>
          <p:nvPr/>
        </p:nvCxnSpPr>
        <p:spPr bwMode="auto">
          <a:xfrm>
            <a:off x="3519286" y="2324988"/>
            <a:ext cx="631506" cy="130835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6" name="直線コネクタ 25"/>
          <p:cNvCxnSpPr>
            <a:stCxn id="9" idx="4"/>
            <a:endCxn id="10" idx="0"/>
          </p:cNvCxnSpPr>
          <p:nvPr/>
        </p:nvCxnSpPr>
        <p:spPr bwMode="auto">
          <a:xfrm flipH="1">
            <a:off x="2723723" y="2343872"/>
            <a:ext cx="747512" cy="1305241"/>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27" name="正方形/長方形 26"/>
          <p:cNvSpPr/>
          <p:nvPr/>
        </p:nvSpPr>
        <p:spPr>
          <a:xfrm>
            <a:off x="5541048" y="1669281"/>
            <a:ext cx="3874005" cy="369332"/>
          </a:xfrm>
          <a:prstGeom prst="rect">
            <a:avLst/>
          </a:prstGeom>
        </p:spPr>
        <p:txBody>
          <a:bodyPr wrap="square">
            <a:spAutoFit/>
          </a:bodyPr>
          <a:lstStyle/>
          <a:p>
            <a:r>
              <a:rPr lang="en-US" altLang="ja-JP" dirty="0"/>
              <a:t>(IT</a:t>
            </a:r>
            <a:r>
              <a:rPr lang="ja-JP" altLang="en-US" dirty="0"/>
              <a:t> 用語辞典 </a:t>
            </a:r>
            <a:r>
              <a:rPr lang="en-US" altLang="ja-JP" dirty="0"/>
              <a:t>e-Words, </a:t>
            </a:r>
            <a:r>
              <a:rPr lang="ja-JP" altLang="en-US" dirty="0"/>
              <a:t>ネットワーク</a:t>
            </a:r>
            <a:r>
              <a:rPr lang="en-US" altLang="ja-JP" dirty="0"/>
              <a:t>)</a:t>
            </a:r>
          </a:p>
        </p:txBody>
      </p:sp>
      <p:sp>
        <p:nvSpPr>
          <p:cNvPr id="28" name="日付プレースホルダー 27"/>
          <p:cNvSpPr>
            <a:spLocks noGrp="1"/>
          </p:cNvSpPr>
          <p:nvPr>
            <p:ph type="dt" sz="half" idx="2"/>
          </p:nvPr>
        </p:nvSpPr>
        <p:spPr/>
        <p:txBody>
          <a:bodyPr/>
          <a:lstStyle/>
          <a:p>
            <a:fld id="{3CB58E9E-BAA1-415C-98E5-1E3D78C66417}" type="datetime1">
              <a:rPr lang="ja-JP" altLang="en-US" smtClean="0"/>
              <a:t>2018/5/11</a:t>
            </a:fld>
            <a:endParaRPr lang="ja-JP" altLang="en-US" dirty="0"/>
          </a:p>
        </p:txBody>
      </p:sp>
      <p:sp>
        <p:nvSpPr>
          <p:cNvPr id="29" name="フッター プレースホルダー 28"/>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30" name="スライド番号プレースホルダー 29"/>
          <p:cNvSpPr>
            <a:spLocks noGrp="1"/>
          </p:cNvSpPr>
          <p:nvPr>
            <p:ph type="sldNum" sz="quarter" idx="4"/>
          </p:nvPr>
        </p:nvSpPr>
        <p:spPr/>
        <p:txBody>
          <a:bodyPr/>
          <a:lstStyle/>
          <a:p>
            <a:fld id="{9C198666-FFFC-4261-8E79-AD3BCCEDF34D}" type="slidenum">
              <a:rPr lang="ja-JP" altLang="en-US" smtClean="0"/>
              <a:pPr/>
              <a:t>4</a:t>
            </a:fld>
            <a:endParaRPr lang="ja-JP" altLang="en-US" dirty="0"/>
          </a:p>
        </p:txBody>
      </p:sp>
      <p:pic>
        <p:nvPicPr>
          <p:cNvPr id="31" name="図 30">
            <a:extLst>
              <a:ext uri="{FF2B5EF4-FFF2-40B4-BE49-F238E27FC236}">
                <a16:creationId xmlns:a16="http://schemas.microsoft.com/office/drawing/2014/main" id="{33974295-6945-544C-971C-673FD86B0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5512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1000"/>
                                        <p:tgtEl>
                                          <p:spTgt spid="12"/>
                                        </p:tgtEl>
                                      </p:cBhvr>
                                    </p:animEffect>
                                  </p:childTnLst>
                                </p:cTn>
                              </p:par>
                              <p:par>
                                <p:cTn id="35" presetID="6"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10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1000"/>
                                        <p:tgtEl>
                                          <p:spTgt spid="11"/>
                                        </p:tgtEl>
                                      </p:cBhvr>
                                    </p:animEffect>
                                  </p:childTnLst>
                                </p:cTn>
                              </p:par>
                              <p:par>
                                <p:cTn id="41" presetID="6"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1000"/>
                                        <p:tgtEl>
                                          <p:spTgt spid="13"/>
                                        </p:tgtEl>
                                      </p:cBhvr>
                                    </p:animEffect>
                                  </p:childTnLst>
                                </p:cTn>
                              </p:par>
                              <p:par>
                                <p:cTn id="44" presetID="6" presetClass="entr" presetSubtype="16"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1000"/>
                                        <p:tgtEl>
                                          <p:spTgt spid="14"/>
                                        </p:tgtEl>
                                      </p:cBhvr>
                                    </p:animEffect>
                                  </p:childTnLst>
                                </p:cTn>
                              </p:par>
                              <p:par>
                                <p:cTn id="47" presetID="6" presetClass="entr" presetSubtype="16"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1000"/>
                                        <p:tgtEl>
                                          <p:spTgt spid="15"/>
                                        </p:tgtEl>
                                      </p:cBhvr>
                                    </p:animEffect>
                                  </p:childTnLst>
                                </p:cTn>
                              </p:par>
                              <p:par>
                                <p:cTn id="50" presetID="6"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1000"/>
                                        <p:tgtEl>
                                          <p:spTgt spid="21"/>
                                        </p:tgtEl>
                                      </p:cBhvr>
                                    </p:animEffect>
                                  </p:childTnLst>
                                </p:cTn>
                              </p:par>
                              <p:par>
                                <p:cTn id="53" presetID="6" presetClass="entr" presetSubtype="1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1000"/>
                                        <p:tgtEl>
                                          <p:spTgt spid="22"/>
                                        </p:tgtEl>
                                      </p:cBhvr>
                                    </p:animEffect>
                                  </p:childTnLst>
                                </p:cTn>
                              </p:par>
                              <p:par>
                                <p:cTn id="56" presetID="6" presetClass="entr" presetSubtype="16"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ircle(in)">
                                      <p:cBhvr>
                                        <p:cTn id="58" dur="1000"/>
                                        <p:tgtEl>
                                          <p:spTgt spid="23"/>
                                        </p:tgtEl>
                                      </p:cBhvr>
                                    </p:animEffect>
                                  </p:childTnLst>
                                </p:cTn>
                              </p:par>
                              <p:par>
                                <p:cTn id="59" presetID="6" presetClass="entr" presetSubtype="16"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1000"/>
                                        <p:tgtEl>
                                          <p:spTgt spid="24"/>
                                        </p:tgtEl>
                                      </p:cBhvr>
                                    </p:animEffect>
                                  </p:childTnLst>
                                </p:cTn>
                              </p:par>
                              <p:par>
                                <p:cTn id="62" presetID="6" presetClass="entr" presetSubtype="16"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ircle(in)">
                                      <p:cBhvr>
                                        <p:cTn id="64" dur="1000"/>
                                        <p:tgtEl>
                                          <p:spTgt spid="25"/>
                                        </p:tgtEl>
                                      </p:cBhvr>
                                    </p:animEffect>
                                  </p:childTnLst>
                                </p:cTn>
                              </p:par>
                              <p:par>
                                <p:cTn id="65" presetID="6" presetClass="entr" presetSubtype="16"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ircle(in)">
                                      <p:cBhvr>
                                        <p:cTn id="67" dur="1000"/>
                                        <p:tgtEl>
                                          <p:spTgt spid="26"/>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heel(1)">
                                      <p:cBhvr>
                                        <p:cTn id="76" dur="1000"/>
                                        <p:tgtEl>
                                          <p:spTgt spid="19"/>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7" grpId="0"/>
      <p:bldP spid="18" grpId="0"/>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noChangeArrowheads="1"/>
          </p:cNvSpPr>
          <p:nvPr>
            <p:ph type="title"/>
          </p:nvPr>
        </p:nvSpPr>
        <p:spPr>
          <a:ln/>
        </p:spPr>
        <p:txBody>
          <a:bodyPr/>
          <a:lstStyle/>
          <a:p>
            <a:r>
              <a:rPr lang="en-US" dirty="0"/>
              <a:t>MAC </a:t>
            </a:r>
            <a:r>
              <a:rPr lang="ja-JP" altLang="en-US" dirty="0"/>
              <a:t>アドレス</a:t>
            </a:r>
          </a:p>
        </p:txBody>
      </p:sp>
      <p:sp>
        <p:nvSpPr>
          <p:cNvPr id="72707" name="コンテンツ プレースホルダ 2"/>
          <p:cNvSpPr>
            <a:spLocks noGrp="1" noChangeArrowheads="1"/>
          </p:cNvSpPr>
          <p:nvPr>
            <p:ph idx="1"/>
          </p:nvPr>
        </p:nvSpPr>
        <p:spPr>
          <a:xfrm>
            <a:off x="251520" y="1505096"/>
            <a:ext cx="8820000" cy="4732215"/>
          </a:xfrm>
          <a:ln/>
        </p:spPr>
        <p:txBody>
          <a:bodyPr/>
          <a:lstStyle/>
          <a:p>
            <a:pPr marL="342900" indent="-342900" algn="l">
              <a:lnSpc>
                <a:spcPct val="90000"/>
              </a:lnSpc>
              <a:buFont typeface="Arial" pitchFamily="34" charset="0"/>
              <a:buChar char="•"/>
            </a:pPr>
            <a:r>
              <a:rPr lang="en-US" dirty="0">
                <a:solidFill>
                  <a:schemeClr val="tx1"/>
                </a:solidFill>
              </a:rPr>
              <a:t>Media Access Control Address </a:t>
            </a:r>
          </a:p>
          <a:p>
            <a:pPr marL="742950" lvl="1" indent="-285750" algn="l">
              <a:lnSpc>
                <a:spcPct val="90000"/>
              </a:lnSpc>
              <a:buFont typeface="Arial" pitchFamily="34" charset="0"/>
              <a:buChar char="–"/>
            </a:pPr>
            <a:r>
              <a:rPr lang="ja-JP" altLang="en-US" dirty="0">
                <a:solidFill>
                  <a:schemeClr val="tx1"/>
                </a:solidFill>
              </a:rPr>
              <a:t>別名：物理アドレス</a:t>
            </a:r>
            <a:r>
              <a:rPr lang="en-US" dirty="0">
                <a:solidFill>
                  <a:schemeClr val="tx1"/>
                </a:solidFill>
              </a:rPr>
              <a:t>, </a:t>
            </a:r>
            <a:r>
              <a:rPr lang="ja-JP" altLang="en-US" dirty="0">
                <a:solidFill>
                  <a:schemeClr val="tx1"/>
                </a:solidFill>
              </a:rPr>
              <a:t>ハードウェアアドレス, </a:t>
            </a:r>
            <a:br>
              <a:rPr lang="ja-JP" altLang="en-US" dirty="0">
                <a:solidFill>
                  <a:schemeClr val="tx1"/>
                </a:solidFill>
              </a:rPr>
            </a:br>
            <a:r>
              <a:rPr lang="ja-JP" altLang="en-US" dirty="0">
                <a:solidFill>
                  <a:schemeClr val="tx1"/>
                </a:solidFill>
              </a:rPr>
              <a:t>イーサネットアドレス</a:t>
            </a:r>
          </a:p>
          <a:p>
            <a:pPr marL="342900" indent="-342900" algn="l">
              <a:lnSpc>
                <a:spcPct val="90000"/>
              </a:lnSpc>
              <a:buFont typeface="Arial" pitchFamily="34" charset="0"/>
              <a:buChar char="•"/>
            </a:pPr>
            <a:r>
              <a:rPr lang="ja-JP" altLang="en-US" sz="2800" dirty="0">
                <a:solidFill>
                  <a:schemeClr val="tx1"/>
                </a:solidFill>
              </a:rPr>
              <a:t>ネットワークインターフェース層で認識されるアドレス</a:t>
            </a:r>
          </a:p>
          <a:p>
            <a:pPr marL="742950" lvl="1" indent="-285750" algn="l">
              <a:lnSpc>
                <a:spcPct val="90000"/>
              </a:lnSpc>
              <a:buFont typeface="Arial" pitchFamily="34" charset="0"/>
              <a:buChar char="–"/>
            </a:pPr>
            <a:r>
              <a:rPr lang="ja-JP" altLang="en-US" dirty="0">
                <a:solidFill>
                  <a:schemeClr val="tx1"/>
                </a:solidFill>
              </a:rPr>
              <a:t>最終的なデータの送信先の特定に使われる</a:t>
            </a:r>
          </a:p>
          <a:p>
            <a:pPr marL="742950" lvl="1" indent="-285750" algn="l">
              <a:lnSpc>
                <a:spcPct val="90000"/>
              </a:lnSpc>
              <a:buFont typeface="Arial" pitchFamily="34" charset="0"/>
              <a:buChar char="–"/>
            </a:pPr>
            <a:r>
              <a:rPr lang="ja-JP" altLang="en-US" dirty="0">
                <a:solidFill>
                  <a:schemeClr val="tx1"/>
                </a:solidFill>
              </a:rPr>
              <a:t>個々のネットワークデバイス</a:t>
            </a:r>
            <a:r>
              <a:rPr lang="en-US" dirty="0">
                <a:solidFill>
                  <a:schemeClr val="tx1"/>
                </a:solidFill>
              </a:rPr>
              <a:t> </a:t>
            </a:r>
            <a:r>
              <a:rPr lang="ja-JP" altLang="en-US" dirty="0">
                <a:solidFill>
                  <a:schemeClr val="tx1"/>
                </a:solidFill>
              </a:rPr>
              <a:t>に固有の番号</a:t>
            </a:r>
          </a:p>
        </p:txBody>
      </p:sp>
      <p:sp>
        <p:nvSpPr>
          <p:cNvPr id="2" name="日付プレースホルダー 1"/>
          <p:cNvSpPr>
            <a:spLocks noGrp="1"/>
          </p:cNvSpPr>
          <p:nvPr>
            <p:ph type="dt" sz="half" idx="2"/>
          </p:nvPr>
        </p:nvSpPr>
        <p:spPr/>
        <p:txBody>
          <a:bodyPr/>
          <a:lstStyle/>
          <a:p>
            <a:fld id="{030D7F87-4166-4652-823B-04AB42281C97}"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40</a:t>
            </a:fld>
            <a:endParaRPr lang="ja-JP" altLang="en-US" dirty="0"/>
          </a:p>
        </p:txBody>
      </p:sp>
      <p:sp>
        <p:nvSpPr>
          <p:cNvPr id="72708" name="Text Box 5"/>
          <p:cNvSpPr>
            <a:spLocks noChangeArrowheads="1"/>
          </p:cNvSpPr>
          <p:nvPr/>
        </p:nvSpPr>
        <p:spPr bwMode="auto">
          <a:xfrm>
            <a:off x="152785" y="981877"/>
            <a:ext cx="8739187" cy="523220"/>
          </a:xfrm>
          <a:prstGeom prst="rect">
            <a:avLst/>
          </a:prstGeom>
          <a:solidFill>
            <a:schemeClr val="tx1"/>
          </a:solidFill>
          <a:ln w="9525">
            <a:noFill/>
            <a:miter lim="800000"/>
            <a:headEnd/>
            <a:tailEnd/>
          </a:ln>
        </p:spPr>
        <p:txBody>
          <a:bodyPr>
            <a:spAutoFit/>
          </a:bodyPr>
          <a:lstStyle/>
          <a:p>
            <a:pPr marL="742950" indent="-742950" algn="ctr"/>
            <a:r>
              <a:rPr lang="en-US" sz="2800" b="1" dirty="0">
                <a:solidFill>
                  <a:srgbClr val="FFFF00"/>
                </a:solidFill>
                <a:effectLst/>
                <a:latin typeface="HG ゴシックB Sun" pitchFamily="1" charset="-128"/>
                <a:ea typeface="HG ゴシックB Sun" pitchFamily="1" charset="-128"/>
                <a:sym typeface="HG ゴシックB Sun" pitchFamily="1" charset="-128"/>
              </a:rPr>
              <a:t>00:</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F3:</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A7:</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CC:</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5D:</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R2</a:t>
            </a:r>
            <a:endParaRPr lang="ja-JP" altLang="en-US" sz="2800" dirty="0">
              <a:effectLst/>
              <a:ea typeface="ＭＳ Ｐゴシック" panose="020B0600070205080204" pitchFamily="50" charset="-128"/>
            </a:endParaRPr>
          </a:p>
        </p:txBody>
      </p:sp>
      <p:pic>
        <p:nvPicPr>
          <p:cNvPr id="8" name="図 7">
            <a:extLst>
              <a:ext uri="{FF2B5EF4-FFF2-40B4-BE49-F238E27FC236}">
                <a16:creationId xmlns:a16="http://schemas.microsoft.com/office/drawing/2014/main" id="{BF1D8223-1A7E-9847-AEE9-C44E9193D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170467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noChangeArrowheads="1"/>
          </p:cNvSpPr>
          <p:nvPr>
            <p:ph type="title"/>
          </p:nvPr>
        </p:nvSpPr>
        <p:spPr>
          <a:ln/>
        </p:spPr>
        <p:txBody>
          <a:bodyPr>
            <a:normAutofit/>
          </a:bodyPr>
          <a:lstStyle/>
          <a:p>
            <a:r>
              <a:rPr lang="ja-JP" altLang="en-US" sz="4000" dirty="0"/>
              <a:t>通信経路の設定</a:t>
            </a:r>
            <a:br>
              <a:rPr lang="en-US" altLang="ja-JP" sz="4000" dirty="0"/>
            </a:br>
            <a:r>
              <a:rPr lang="en-US" sz="4000" dirty="0"/>
              <a:t>(</a:t>
            </a:r>
            <a:r>
              <a:rPr lang="ja-JP" altLang="en-US" sz="4000" dirty="0"/>
              <a:t>同一ネットワーク内</a:t>
            </a:r>
            <a:r>
              <a:rPr lang="en-US" sz="4000" dirty="0"/>
              <a:t>)</a:t>
            </a:r>
            <a:endParaRPr lang="ja-JP" altLang="en-US" sz="4000" dirty="0"/>
          </a:p>
        </p:txBody>
      </p:sp>
      <p:sp>
        <p:nvSpPr>
          <p:cNvPr id="5" name="テキスト プレースホルダー 4"/>
          <p:cNvSpPr>
            <a:spLocks noGrp="1"/>
          </p:cNvSpPr>
          <p:nvPr>
            <p:ph type="body" idx="1"/>
          </p:nvPr>
        </p:nvSpPr>
        <p:spPr/>
        <p:txBody>
          <a:bodyPr/>
          <a:lstStyle/>
          <a:p>
            <a:endParaRPr kumimoji="1" lang="ja-JP" altLang="en-US"/>
          </a:p>
        </p:txBody>
      </p:sp>
      <p:sp>
        <p:nvSpPr>
          <p:cNvPr id="2" name="日付プレースホルダー 1"/>
          <p:cNvSpPr>
            <a:spLocks noGrp="1"/>
          </p:cNvSpPr>
          <p:nvPr>
            <p:ph type="dt" sz="half" idx="2"/>
          </p:nvPr>
        </p:nvSpPr>
        <p:spPr/>
        <p:txBody>
          <a:bodyPr/>
          <a:lstStyle/>
          <a:p>
            <a:fld id="{5A65E189-672D-48FE-93CB-261FEE375F67}"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41</a:t>
            </a:fld>
            <a:endParaRPr lang="ja-JP" altLang="en-US" dirty="0"/>
          </a:p>
        </p:txBody>
      </p:sp>
      <p:pic>
        <p:nvPicPr>
          <p:cNvPr id="7" name="図 6">
            <a:extLst>
              <a:ext uri="{FF2B5EF4-FFF2-40B4-BE49-F238E27FC236}">
                <a16:creationId xmlns:a16="http://schemas.microsoft.com/office/drawing/2014/main" id="{19505173-37FA-FC40-8B45-5AC399258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877829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noChangeArrowheads="1"/>
          </p:cNvSpPr>
          <p:nvPr>
            <p:ph type="title"/>
          </p:nvPr>
        </p:nvSpPr>
        <p:spPr>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sp>
        <p:nvSpPr>
          <p:cNvPr id="2" name="日付プレースホルダー 1"/>
          <p:cNvSpPr>
            <a:spLocks noGrp="1"/>
          </p:cNvSpPr>
          <p:nvPr>
            <p:ph type="dt" sz="half" idx="2"/>
          </p:nvPr>
        </p:nvSpPr>
        <p:spPr/>
        <p:txBody>
          <a:bodyPr/>
          <a:lstStyle/>
          <a:p>
            <a:fld id="{46B3A857-F2E2-4386-AD41-F237F8C18FEB}"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42</a:t>
            </a:fld>
            <a:endParaRPr lang="ja-JP" altLang="en-US" dirty="0"/>
          </a:p>
        </p:txBody>
      </p:sp>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133.50.160.141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133.50.160.0/2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5" name="テキスト ボックス 24"/>
          <p:cNvSpPr txBox="1"/>
          <p:nvPr/>
        </p:nvSpPr>
        <p:spPr>
          <a:xfrm>
            <a:off x="1834746" y="5408040"/>
            <a:ext cx="5762168"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は</a:t>
            </a:r>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アドレスは知っているが，</a:t>
            </a:r>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がどの計算機</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a:t>
            </a:r>
            <a:r>
              <a:rPr kumimoji="1" lang="en-US" altLang="ja-JP" sz="2400" dirty="0">
                <a:effectLst/>
                <a:ea typeface="ＭＳ Ｐゴシック" panose="020B0600070205080204" pitchFamily="50" charset="-128"/>
              </a:rPr>
              <a:t>)</a:t>
            </a:r>
            <a:r>
              <a:rPr kumimoji="1" lang="ja-JP" altLang="en-US" sz="2400" dirty="0">
                <a:effectLst/>
                <a:ea typeface="ＭＳ Ｐゴシック" panose="020B0600070205080204" pitchFamily="50" charset="-128"/>
              </a:rPr>
              <a:t> </a:t>
            </a:r>
            <a:r>
              <a:rPr kumimoji="1" lang="ja-JP" altLang="en-US" sz="2400" dirty="0" err="1">
                <a:effectLst/>
                <a:ea typeface="ＭＳ Ｐゴシック" panose="020B0600070205080204" pitchFamily="50" charset="-128"/>
              </a:rPr>
              <a:t>かは</a:t>
            </a:r>
            <a:r>
              <a:rPr kumimoji="1" lang="ja-JP" altLang="en-US" sz="2400" dirty="0">
                <a:effectLst/>
                <a:ea typeface="ＭＳ Ｐゴシック" panose="020B0600070205080204" pitchFamily="50" charset="-128"/>
              </a:rPr>
              <a:t>不明</a:t>
            </a:r>
            <a:endParaRPr kumimoji="1" lang="en-US" altLang="ja-JP" sz="2400" dirty="0">
              <a:effectLst/>
              <a:ea typeface="ＭＳ Ｐゴシック" panose="020B0600070205080204" pitchFamily="50" charset="-128"/>
            </a:endParaRPr>
          </a:p>
        </p:txBody>
      </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40099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pic>
        <p:nvPicPr>
          <p:cNvPr id="29" name="図 28">
            <a:extLst>
              <a:ext uri="{FF2B5EF4-FFF2-40B4-BE49-F238E27FC236}">
                <a16:creationId xmlns:a16="http://schemas.microsoft.com/office/drawing/2014/main" id="{A7340F58-6212-9F4E-82CA-5001279D9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485119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399274"/>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sp>
        <p:nvSpPr>
          <p:cNvPr id="29" name="テキスト ボックス 28"/>
          <p:cNvSpPr txBox="1"/>
          <p:nvPr/>
        </p:nvSpPr>
        <p:spPr>
          <a:xfrm>
            <a:off x="1834746" y="5406315"/>
            <a:ext cx="5956288"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アドレスとサブネットマスクの論理積から，</a:t>
            </a:r>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が同一ネットワークにいると判定</a:t>
            </a:r>
            <a:endParaRPr kumimoji="1" lang="en-US" altLang="ja-JP" sz="2400" dirty="0">
              <a:effectLst/>
              <a:ea typeface="ＭＳ Ｐゴシック" panose="020B0600070205080204" pitchFamily="50" charset="-128"/>
            </a:endParaRPr>
          </a:p>
        </p:txBody>
      </p:sp>
      <p:sp>
        <p:nvSpPr>
          <p:cNvPr id="2" name="日付プレースホルダー 1"/>
          <p:cNvSpPr>
            <a:spLocks noGrp="1"/>
          </p:cNvSpPr>
          <p:nvPr>
            <p:ph type="dt" sz="half" idx="2"/>
          </p:nvPr>
        </p:nvSpPr>
        <p:spPr/>
        <p:txBody>
          <a:bodyPr/>
          <a:lstStyle/>
          <a:p>
            <a:fld id="{92E3B901-A880-42D9-8BE1-4F3F837F558E}"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43</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pic>
        <p:nvPicPr>
          <p:cNvPr id="30" name="図 29">
            <a:extLst>
              <a:ext uri="{FF2B5EF4-FFF2-40B4-BE49-F238E27FC236}">
                <a16:creationId xmlns:a16="http://schemas.microsoft.com/office/drawing/2014/main" id="{E56A9D9A-CC4A-5443-9F6E-6D53169F8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415475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40099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sp>
        <p:nvSpPr>
          <p:cNvPr id="25" name="テキスト ボックス 24"/>
          <p:cNvSpPr txBox="1"/>
          <p:nvPr/>
        </p:nvSpPr>
        <p:spPr>
          <a:xfrm>
            <a:off x="1834746" y="5408040"/>
            <a:ext cx="5956288"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a:t>
            </a:r>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アドレス情報をブロードキャストアドレスへ送信</a:t>
            </a:r>
            <a:endParaRPr kumimoji="1" lang="en-US" altLang="ja-JP" sz="2400" dirty="0">
              <a:effectLst/>
              <a:ea typeface="ＭＳ Ｐゴシック" panose="020B0600070205080204" pitchFamily="50" charset="-128"/>
            </a:endParaRPr>
          </a:p>
        </p:txBody>
      </p:sp>
      <p:cxnSp>
        <p:nvCxnSpPr>
          <p:cNvPr id="3" name="直線矢印コネクタ 2"/>
          <p:cNvCxnSpPr/>
          <p:nvPr/>
        </p:nvCxnSpPr>
        <p:spPr bwMode="auto">
          <a:xfrm flipH="1">
            <a:off x="1744729" y="3347370"/>
            <a:ext cx="312031" cy="3999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9" name="直線矢印コネクタ 28"/>
          <p:cNvCxnSpPr/>
          <p:nvPr/>
        </p:nvCxnSpPr>
        <p:spPr bwMode="auto">
          <a:xfrm>
            <a:off x="2209161" y="3285684"/>
            <a:ext cx="562014" cy="77631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0" name="直線矢印コネクタ 29"/>
          <p:cNvCxnSpPr/>
          <p:nvPr/>
        </p:nvCxnSpPr>
        <p:spPr bwMode="auto">
          <a:xfrm>
            <a:off x="2490168" y="3149026"/>
            <a:ext cx="1262939" cy="2519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日付プレースホルダー 1"/>
          <p:cNvSpPr>
            <a:spLocks noGrp="1"/>
          </p:cNvSpPr>
          <p:nvPr>
            <p:ph type="dt" sz="half" idx="2"/>
          </p:nvPr>
        </p:nvSpPr>
        <p:spPr/>
        <p:txBody>
          <a:bodyPr/>
          <a:lstStyle/>
          <a:p>
            <a:fld id="{6B6BB73D-91BD-42B2-B8EC-67EC9C3926A6}"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44</a:t>
            </a:fld>
            <a:endParaRPr lang="ja-JP" altLang="en-US" dirty="0"/>
          </a:p>
        </p:txBody>
      </p:sp>
      <p:sp>
        <p:nvSpPr>
          <p:cNvPr id="32"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9B9AB358-0992-DF49-8F56-7DED90744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022795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40099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sp>
        <p:nvSpPr>
          <p:cNvPr id="25" name="テキスト ボックス 24"/>
          <p:cNvSpPr txBox="1"/>
          <p:nvPr/>
        </p:nvSpPr>
        <p:spPr>
          <a:xfrm>
            <a:off x="1762713" y="5408040"/>
            <a:ext cx="6302101"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 は受け取った情報が自分宛てだと知り，</a:t>
            </a:r>
            <a:endParaRPr kumimoji="1" lang="en-US" altLang="ja-JP" sz="2400" dirty="0">
              <a:effectLst/>
              <a:ea typeface="ＭＳ Ｐゴシック" panose="020B0600070205080204" pitchFamily="50" charset="-128"/>
            </a:endParaRPr>
          </a:p>
          <a:p>
            <a:r>
              <a:rPr kumimoji="1" lang="en-US" altLang="ja-JP" sz="2400" dirty="0">
                <a:effectLst/>
                <a:ea typeface="ＭＳ Ｐゴシック" panose="020B0600070205080204" pitchFamily="50" charset="-128"/>
              </a:rPr>
              <a:t>B</a:t>
            </a:r>
            <a:r>
              <a:rPr kumimoji="1" lang="ja-JP" altLang="en-US" sz="2400" dirty="0">
                <a:effectLst/>
                <a:ea typeface="ＭＳ Ｐゴシック" panose="020B0600070205080204" pitchFamily="50" charset="-128"/>
              </a:rPr>
              <a:t> 自身の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アドレスを含む情報を</a:t>
            </a:r>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に返送</a:t>
            </a:r>
            <a:endParaRPr kumimoji="1" lang="en-US" altLang="ja-JP" sz="2400" dirty="0">
              <a:effectLst/>
              <a:ea typeface="ＭＳ Ｐゴシック" panose="020B0600070205080204" pitchFamily="50" charset="-128"/>
            </a:endParaRPr>
          </a:p>
        </p:txBody>
      </p:sp>
      <p:cxnSp>
        <p:nvCxnSpPr>
          <p:cNvPr id="29" name="直線矢印コネクタ 28"/>
          <p:cNvCxnSpPr/>
          <p:nvPr/>
        </p:nvCxnSpPr>
        <p:spPr bwMode="auto">
          <a:xfrm flipV="1">
            <a:off x="1744729" y="3296031"/>
            <a:ext cx="273011" cy="45131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日付プレースホルダー 1"/>
          <p:cNvSpPr>
            <a:spLocks noGrp="1"/>
          </p:cNvSpPr>
          <p:nvPr>
            <p:ph type="dt" sz="half" idx="2"/>
          </p:nvPr>
        </p:nvSpPr>
        <p:spPr/>
        <p:txBody>
          <a:bodyPr/>
          <a:lstStyle/>
          <a:p>
            <a:fld id="{E5711615-2620-48C9-897A-2674A221CF78}"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45</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pic>
        <p:nvPicPr>
          <p:cNvPr id="30" name="図 29">
            <a:extLst>
              <a:ext uri="{FF2B5EF4-FFF2-40B4-BE49-F238E27FC236}">
                <a16:creationId xmlns:a16="http://schemas.microsoft.com/office/drawing/2014/main" id="{A7C410B9-480E-6546-BA0D-658095407D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68786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7" name="テキスト ボックス 26"/>
          <p:cNvSpPr txBox="1"/>
          <p:nvPr/>
        </p:nvSpPr>
        <p:spPr>
          <a:xfrm>
            <a:off x="616445" y="340099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B</a:t>
            </a:r>
          </a:p>
        </p:txBody>
      </p:sp>
      <p:sp>
        <p:nvSpPr>
          <p:cNvPr id="25" name="テキスト ボックス 24"/>
          <p:cNvSpPr txBox="1"/>
          <p:nvPr/>
        </p:nvSpPr>
        <p:spPr>
          <a:xfrm>
            <a:off x="1762713" y="5408040"/>
            <a:ext cx="6302101"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は送信したい情報を取得した</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アドレスへ送信</a:t>
            </a:r>
            <a:endParaRPr kumimoji="1" lang="en-US" altLang="ja-JP" sz="2400" dirty="0">
              <a:effectLst/>
              <a:ea typeface="ＭＳ Ｐゴシック" panose="020B0600070205080204" pitchFamily="50" charset="-128"/>
            </a:endParaRPr>
          </a:p>
        </p:txBody>
      </p:sp>
      <p:cxnSp>
        <p:nvCxnSpPr>
          <p:cNvPr id="29" name="直線矢印コネクタ 28"/>
          <p:cNvCxnSpPr/>
          <p:nvPr/>
        </p:nvCxnSpPr>
        <p:spPr bwMode="auto">
          <a:xfrm flipH="1">
            <a:off x="1744729" y="3347370"/>
            <a:ext cx="312031" cy="3999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日付プレースホルダー 1"/>
          <p:cNvSpPr>
            <a:spLocks noGrp="1"/>
          </p:cNvSpPr>
          <p:nvPr>
            <p:ph type="dt" sz="half" idx="2"/>
          </p:nvPr>
        </p:nvSpPr>
        <p:spPr/>
        <p:txBody>
          <a:bodyPr/>
          <a:lstStyle/>
          <a:p>
            <a:fld id="{2A64755A-5290-4537-8891-DDE3CA01CAAA}"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46</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同一ネットワーク内の通信</a:t>
            </a:r>
            <a:br>
              <a:rPr lang="en-US" altLang="ja-JP" sz="4000" dirty="0"/>
            </a:br>
            <a:r>
              <a:rPr lang="en-US" altLang="ja-JP" sz="3200" dirty="0"/>
              <a:t>(A</a:t>
            </a:r>
            <a:r>
              <a:rPr lang="ja-JP" altLang="en-US" sz="3200" dirty="0"/>
              <a:t> が</a:t>
            </a:r>
            <a:r>
              <a:rPr lang="en-US" altLang="ja-JP" sz="3200" dirty="0"/>
              <a:t>B</a:t>
            </a:r>
            <a:r>
              <a:rPr lang="ja-JP" altLang="en-US" sz="3200" dirty="0"/>
              <a:t> に通信</a:t>
            </a:r>
            <a:r>
              <a:rPr lang="en-US" altLang="ja-JP" sz="3200" dirty="0"/>
              <a:t>)</a:t>
            </a:r>
            <a:endParaRPr lang="zh-CN" sz="3200" dirty="0"/>
          </a:p>
        </p:txBody>
      </p:sp>
      <p:pic>
        <p:nvPicPr>
          <p:cNvPr id="30" name="図 29">
            <a:extLst>
              <a:ext uri="{FF2B5EF4-FFF2-40B4-BE49-F238E27FC236}">
                <a16:creationId xmlns:a16="http://schemas.microsoft.com/office/drawing/2014/main" id="{C090C9A5-79CF-C345-AF4B-D53C508E6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242075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noChangeArrowheads="1"/>
          </p:cNvSpPr>
          <p:nvPr>
            <p:ph type="title"/>
          </p:nvPr>
        </p:nvSpPr>
        <p:spPr>
          <a:ln/>
        </p:spPr>
        <p:txBody>
          <a:bodyPr>
            <a:normAutofit/>
          </a:bodyPr>
          <a:lstStyle/>
          <a:p>
            <a:r>
              <a:rPr lang="ja-JP" altLang="en-US" sz="4000" dirty="0"/>
              <a:t>通信経路の設定</a:t>
            </a:r>
            <a:br>
              <a:rPr lang="en-US" altLang="ja-JP" sz="4000" dirty="0"/>
            </a:br>
            <a:r>
              <a:rPr lang="en-US" sz="4000" dirty="0"/>
              <a:t>(</a:t>
            </a:r>
            <a:r>
              <a:rPr lang="ja-JP" altLang="en-US" sz="4000" dirty="0"/>
              <a:t>同一ネットワーク外</a:t>
            </a:r>
            <a:r>
              <a:rPr lang="en-US" sz="4000" dirty="0"/>
              <a:t>)</a:t>
            </a:r>
            <a:endParaRPr lang="ja-JP" altLang="en-US" sz="4000" dirty="0"/>
          </a:p>
        </p:txBody>
      </p:sp>
      <p:sp>
        <p:nvSpPr>
          <p:cNvPr id="5" name="テキスト プレースホルダー 4"/>
          <p:cNvSpPr>
            <a:spLocks noGrp="1"/>
          </p:cNvSpPr>
          <p:nvPr>
            <p:ph type="body" idx="1"/>
          </p:nvPr>
        </p:nvSpPr>
        <p:spPr/>
        <p:txBody>
          <a:bodyPr/>
          <a:lstStyle/>
          <a:p>
            <a:endParaRPr kumimoji="1" lang="ja-JP" altLang="en-US"/>
          </a:p>
        </p:txBody>
      </p:sp>
      <p:sp>
        <p:nvSpPr>
          <p:cNvPr id="2" name="日付プレースホルダー 1"/>
          <p:cNvSpPr>
            <a:spLocks noGrp="1"/>
          </p:cNvSpPr>
          <p:nvPr>
            <p:ph type="dt" sz="half" idx="2"/>
          </p:nvPr>
        </p:nvSpPr>
        <p:spPr/>
        <p:txBody>
          <a:bodyPr/>
          <a:lstStyle/>
          <a:p>
            <a:fld id="{11959057-9F02-4B91-B13C-B17A030304BC}"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47</a:t>
            </a:fld>
            <a:endParaRPr lang="ja-JP" altLang="en-US" dirty="0"/>
          </a:p>
        </p:txBody>
      </p:sp>
      <p:pic>
        <p:nvPicPr>
          <p:cNvPr id="7" name="図 6">
            <a:extLst>
              <a:ext uri="{FF2B5EF4-FFF2-40B4-BE49-F238E27FC236}">
                <a16:creationId xmlns:a16="http://schemas.microsoft.com/office/drawing/2014/main" id="{2A01BD77-90CB-F74D-B4A1-2EC6C9EA9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126616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5684"/>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834746" y="5408040"/>
            <a:ext cx="5762168"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アドレスは知っているが，</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がどの計算機</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a:t>
            </a:r>
            <a:r>
              <a:rPr kumimoji="1" lang="en-US" altLang="ja-JP" sz="2400" dirty="0">
                <a:effectLst/>
                <a:ea typeface="ＭＳ Ｐゴシック" panose="020B0600070205080204" pitchFamily="50" charset="-128"/>
              </a:rPr>
              <a:t>)</a:t>
            </a:r>
            <a:r>
              <a:rPr kumimoji="1" lang="ja-JP" altLang="en-US" sz="2400" dirty="0">
                <a:effectLst/>
                <a:ea typeface="ＭＳ Ｐゴシック" panose="020B0600070205080204" pitchFamily="50" charset="-128"/>
              </a:rPr>
              <a:t> </a:t>
            </a:r>
            <a:r>
              <a:rPr kumimoji="1" lang="ja-JP" altLang="en-US" sz="2400" dirty="0" err="1">
                <a:effectLst/>
                <a:ea typeface="ＭＳ Ｐゴシック" panose="020B0600070205080204" pitchFamily="50" charset="-128"/>
              </a:rPr>
              <a:t>かは</a:t>
            </a:r>
            <a:r>
              <a:rPr kumimoji="1" lang="ja-JP" altLang="en-US" sz="2400" dirty="0">
                <a:effectLst/>
                <a:ea typeface="ＭＳ Ｐゴシック" panose="020B0600070205080204" pitchFamily="50" charset="-128"/>
              </a:rPr>
              <a:t>不明</a:t>
            </a:r>
            <a:endParaRPr kumimoji="1" lang="en-US" altLang="ja-JP" sz="2400" dirty="0">
              <a:effectLst/>
              <a:ea typeface="ＭＳ Ｐゴシック" panose="020B0600070205080204" pitchFamily="50" charset="-128"/>
            </a:endParaRPr>
          </a:p>
        </p:txBody>
      </p:sp>
      <p:sp>
        <p:nvSpPr>
          <p:cNvPr id="2" name="日付プレースホルダー 1"/>
          <p:cNvSpPr>
            <a:spLocks noGrp="1"/>
          </p:cNvSpPr>
          <p:nvPr>
            <p:ph type="dt" sz="half" idx="2"/>
          </p:nvPr>
        </p:nvSpPr>
        <p:spPr/>
        <p:txBody>
          <a:bodyPr/>
          <a:lstStyle/>
          <a:p>
            <a:fld id="{7328C02C-97F6-4450-8BD1-5D12009935AD}"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48</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9ED76240-0D44-3945-8E30-F07C36EBF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20870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834745" y="5406315"/>
            <a:ext cx="5906707"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アドレスとサブネットマスクの論理積から，</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が同一ネットワークにいないと判定</a:t>
            </a:r>
            <a:endParaRPr kumimoji="1" lang="en-US" altLang="ja-JP" sz="2400" dirty="0">
              <a:effectLst/>
              <a:ea typeface="ＭＳ Ｐゴシック" panose="020B0600070205080204" pitchFamily="50" charset="-128"/>
            </a:endParaRPr>
          </a:p>
        </p:txBody>
      </p:sp>
      <p:sp>
        <p:nvSpPr>
          <p:cNvPr id="2" name="日付プレースホルダー 1"/>
          <p:cNvSpPr>
            <a:spLocks noGrp="1"/>
          </p:cNvSpPr>
          <p:nvPr>
            <p:ph type="dt" sz="half" idx="2"/>
          </p:nvPr>
        </p:nvSpPr>
        <p:spPr/>
        <p:txBody>
          <a:bodyPr/>
          <a:lstStyle/>
          <a:p>
            <a:fld id="{4004077C-0E62-4542-85AD-F91C7FCF98FA}"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49</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B9D7060B-F0BD-2743-90FC-F2B97B1106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07580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ja-JP" altLang="en-US" dirty="0"/>
              <a:t>コンピュータネットワーク</a:t>
            </a:r>
          </a:p>
        </p:txBody>
      </p:sp>
      <p:sp>
        <p:nvSpPr>
          <p:cNvPr id="3" name="コンテンツ プレースホルダー 2"/>
          <p:cNvSpPr>
            <a:spLocks noGrp="1"/>
          </p:cNvSpPr>
          <p:nvPr>
            <p:ph idx="1"/>
          </p:nvPr>
        </p:nvSpPr>
        <p:spPr>
          <a:xfrm>
            <a:off x="251520" y="1068423"/>
            <a:ext cx="8784976" cy="4525963"/>
          </a:xfrm>
        </p:spPr>
        <p:txBody>
          <a:bodyPr>
            <a:normAutofit/>
          </a:bodyPr>
          <a:lstStyle/>
          <a:p>
            <a:r>
              <a:rPr kumimoji="1" lang="ja-JP" altLang="en-US" sz="2800" dirty="0"/>
              <a:t>計算機同士の接続により</a:t>
            </a:r>
            <a:r>
              <a:rPr lang="ja-JP" altLang="en-US" sz="2800" dirty="0"/>
              <a:t>構築される</a:t>
            </a:r>
            <a:r>
              <a:rPr kumimoji="1" lang="ja-JP" altLang="en-US" sz="2800" dirty="0"/>
              <a:t>ネットワーク</a:t>
            </a:r>
            <a:endParaRPr kumimoji="1" lang="en-US" altLang="ja-JP" sz="2800" dirty="0"/>
          </a:p>
          <a:p>
            <a:pPr lvl="1"/>
            <a:r>
              <a:rPr lang="ja-JP" altLang="en-US" sz="2400" dirty="0"/>
              <a:t>点</a:t>
            </a:r>
            <a:r>
              <a:rPr lang="en-US" altLang="ja-JP" sz="2400" dirty="0"/>
              <a:t>(</a:t>
            </a:r>
            <a:r>
              <a:rPr lang="ja-JP" altLang="en-US" sz="2400" dirty="0"/>
              <a:t>ノード</a:t>
            </a:r>
            <a:r>
              <a:rPr lang="en-US" altLang="ja-JP" sz="2400" dirty="0"/>
              <a:t>)</a:t>
            </a:r>
            <a:r>
              <a:rPr lang="ja-JP" altLang="en-US" sz="2400" dirty="0"/>
              <a:t>：計算機</a:t>
            </a:r>
            <a:endParaRPr lang="en-US" altLang="ja-JP" sz="2400" dirty="0"/>
          </a:p>
          <a:p>
            <a:pPr lvl="1"/>
            <a:r>
              <a:rPr kumimoji="1" lang="ja-JP" altLang="en-US" sz="2400" dirty="0"/>
              <a:t>経路</a:t>
            </a:r>
            <a:r>
              <a:rPr kumimoji="1" lang="en-US" altLang="ja-JP" sz="2400" dirty="0"/>
              <a:t>(</a:t>
            </a:r>
            <a:r>
              <a:rPr kumimoji="1" lang="ja-JP" altLang="en-US" sz="2400" dirty="0"/>
              <a:t>リンク</a:t>
            </a:r>
            <a:r>
              <a:rPr kumimoji="1" lang="en-US" altLang="ja-JP" sz="2400" dirty="0"/>
              <a:t>)</a:t>
            </a:r>
            <a:r>
              <a:rPr kumimoji="1" lang="ja-JP" altLang="en-US" sz="2400" dirty="0"/>
              <a:t>：ネットワークケーブル，電波</a:t>
            </a:r>
            <a:endParaRPr kumimoji="1" lang="en-US" altLang="ja-JP" sz="2400" dirty="0"/>
          </a:p>
          <a:p>
            <a:pPr lvl="1"/>
            <a:r>
              <a:rPr lang="ja-JP" altLang="en-US" sz="2400" dirty="0"/>
              <a:t>伝達するもの</a:t>
            </a:r>
            <a:r>
              <a:rPr kumimoji="1" lang="ja-JP" altLang="en-US" sz="2400" dirty="0"/>
              <a:t>：電気信号</a:t>
            </a:r>
          </a:p>
        </p:txBody>
      </p:sp>
      <p:cxnSp>
        <p:nvCxnSpPr>
          <p:cNvPr id="4" name="直線コネクタ 3"/>
          <p:cNvCxnSpPr/>
          <p:nvPr/>
        </p:nvCxnSpPr>
        <p:spPr bwMode="auto">
          <a:xfrm flipV="1">
            <a:off x="4771716" y="4492157"/>
            <a:ext cx="1778846" cy="53022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 name="直線コネクタ 4"/>
          <p:cNvCxnSpPr/>
          <p:nvPr/>
        </p:nvCxnSpPr>
        <p:spPr bwMode="auto">
          <a:xfrm>
            <a:off x="4607995" y="5191408"/>
            <a:ext cx="1047483" cy="53039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 name="直線コネクタ 5"/>
          <p:cNvCxnSpPr/>
          <p:nvPr/>
        </p:nvCxnSpPr>
        <p:spPr bwMode="auto">
          <a:xfrm>
            <a:off x="5851101" y="5721802"/>
            <a:ext cx="1813495" cy="16885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 name="直線コネクタ 6"/>
          <p:cNvCxnSpPr/>
          <p:nvPr/>
        </p:nvCxnSpPr>
        <p:spPr bwMode="auto">
          <a:xfrm flipV="1">
            <a:off x="7753860" y="4446567"/>
            <a:ext cx="223770" cy="135966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8" name="直線コネクタ 7"/>
          <p:cNvCxnSpPr/>
          <p:nvPr/>
        </p:nvCxnSpPr>
        <p:spPr bwMode="auto">
          <a:xfrm flipH="1" flipV="1">
            <a:off x="7467477" y="3122953"/>
            <a:ext cx="667831" cy="112611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9" name="直線コネクタ 8"/>
          <p:cNvCxnSpPr/>
          <p:nvPr/>
        </p:nvCxnSpPr>
        <p:spPr bwMode="auto">
          <a:xfrm flipH="1">
            <a:off x="6646665" y="3122953"/>
            <a:ext cx="812819" cy="132718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0" name="直線コネクタ 9"/>
          <p:cNvCxnSpPr/>
          <p:nvPr/>
        </p:nvCxnSpPr>
        <p:spPr bwMode="auto">
          <a:xfrm flipH="1">
            <a:off x="4607995" y="3644124"/>
            <a:ext cx="540444" cy="1256866"/>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1" name="直線コネクタ 10"/>
          <p:cNvCxnSpPr/>
          <p:nvPr/>
        </p:nvCxnSpPr>
        <p:spPr bwMode="auto">
          <a:xfrm flipH="1">
            <a:off x="5375412" y="3012379"/>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2" name="直線コネクタ 11"/>
          <p:cNvCxnSpPr/>
          <p:nvPr/>
        </p:nvCxnSpPr>
        <p:spPr bwMode="auto">
          <a:xfrm flipH="1">
            <a:off x="6666569" y="4347435"/>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3" name="直線コネクタ 12"/>
          <p:cNvCxnSpPr/>
          <p:nvPr/>
        </p:nvCxnSpPr>
        <p:spPr bwMode="auto">
          <a:xfrm>
            <a:off x="6646665" y="4492157"/>
            <a:ext cx="1107195" cy="13985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4" name="直線コネクタ 13"/>
          <p:cNvCxnSpPr/>
          <p:nvPr/>
        </p:nvCxnSpPr>
        <p:spPr bwMode="auto">
          <a:xfrm flipH="1">
            <a:off x="5851101" y="4492157"/>
            <a:ext cx="699461" cy="11636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5" name="直線コネクタ 14"/>
          <p:cNvCxnSpPr/>
          <p:nvPr/>
        </p:nvCxnSpPr>
        <p:spPr bwMode="auto">
          <a:xfrm>
            <a:off x="5436571" y="3500730"/>
            <a:ext cx="1113991" cy="900248"/>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16" name="円/楕円 15"/>
          <p:cNvSpPr/>
          <p:nvPr/>
        </p:nvSpPr>
        <p:spPr bwMode="auto">
          <a:xfrm>
            <a:off x="4005409" y="2469817"/>
            <a:ext cx="5050904" cy="390658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771956" y="3468978"/>
            <a:ext cx="3938356" cy="461665"/>
          </a:xfrm>
          <a:prstGeom prst="rect">
            <a:avLst/>
          </a:prstGeom>
          <a:solidFill>
            <a:schemeClr val="bg1"/>
          </a:solidFill>
          <a:ln w="38100">
            <a:solidFill>
              <a:srgbClr val="FF0000"/>
            </a:solidFill>
          </a:ln>
          <a:effectLst/>
        </p:spPr>
        <p:txBody>
          <a:bodyPr wrap="square" rtlCol="0">
            <a:spAutoFit/>
          </a:bodyPr>
          <a:lstStyle/>
          <a:p>
            <a:r>
              <a:rPr kumimoji="1" lang="ja-JP" altLang="en-US" sz="2400" b="1" dirty="0">
                <a:effectLst/>
                <a:latin typeface="HG丸ｺﾞｼｯｸM-PRO" panose="020F0600000000000000" pitchFamily="50" charset="-128"/>
                <a:ea typeface="HG丸ｺﾞｼｯｸM-PRO" panose="020F0600000000000000" pitchFamily="50" charset="-128"/>
              </a:rPr>
              <a:t>コンピュータネットワーク</a:t>
            </a:r>
          </a:p>
        </p:txBody>
      </p:sp>
      <p:pic>
        <p:nvPicPr>
          <p:cNvPr id="18" name="Picture 6" descr="新しい画像"/>
          <p:cNvPicPr>
            <a:picLocks noChangeAspect="1" noChangeArrowheads="1"/>
          </p:cNvPicPr>
          <p:nvPr/>
        </p:nvPicPr>
        <p:blipFill>
          <a:blip r:embed="rId3" cstate="print"/>
          <a:srcRect/>
          <a:stretch>
            <a:fillRect/>
          </a:stretch>
        </p:blipFill>
        <p:spPr bwMode="auto">
          <a:xfrm>
            <a:off x="4837948" y="2820231"/>
            <a:ext cx="941427" cy="823893"/>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6996764" y="2711007"/>
            <a:ext cx="941427" cy="823893"/>
          </a:xfrm>
          <a:prstGeom prst="rect">
            <a:avLst/>
          </a:prstGeom>
          <a:noFill/>
          <a:ln w="9525">
            <a:noFill/>
            <a:miter lim="800000"/>
            <a:headEnd/>
            <a:tailEnd/>
          </a:ln>
        </p:spPr>
      </p:pic>
      <p:pic>
        <p:nvPicPr>
          <p:cNvPr id="20" name="Picture 6" descr="新しい画像"/>
          <p:cNvPicPr>
            <a:picLocks noChangeAspect="1" noChangeArrowheads="1"/>
          </p:cNvPicPr>
          <p:nvPr/>
        </p:nvPicPr>
        <p:blipFill>
          <a:blip r:embed="rId3" cstate="print"/>
          <a:srcRect/>
          <a:stretch>
            <a:fillRect/>
          </a:stretch>
        </p:blipFill>
        <p:spPr bwMode="auto">
          <a:xfrm>
            <a:off x="6134946" y="3985054"/>
            <a:ext cx="941427" cy="823893"/>
          </a:xfrm>
          <a:prstGeom prst="rect">
            <a:avLst/>
          </a:prstGeom>
          <a:noFill/>
          <a:ln w="9525">
            <a:noFill/>
            <a:miter lim="800000"/>
            <a:headEnd/>
            <a:tailEnd/>
          </a:ln>
        </p:spPr>
      </p:pic>
      <p:pic>
        <p:nvPicPr>
          <p:cNvPr id="21" name="Picture 6" descr="新しい画像"/>
          <p:cNvPicPr>
            <a:picLocks noChangeAspect="1" noChangeArrowheads="1"/>
          </p:cNvPicPr>
          <p:nvPr/>
        </p:nvPicPr>
        <p:blipFill>
          <a:blip r:embed="rId3" cstate="print"/>
          <a:srcRect/>
          <a:stretch>
            <a:fillRect/>
          </a:stretch>
        </p:blipFill>
        <p:spPr bwMode="auto">
          <a:xfrm>
            <a:off x="4067944" y="4589526"/>
            <a:ext cx="941427" cy="823893"/>
          </a:xfrm>
          <a:prstGeom prst="rect">
            <a:avLst/>
          </a:prstGeom>
          <a:noFill/>
          <a:ln w="9525">
            <a:noFill/>
            <a:miter lim="800000"/>
            <a:headEnd/>
            <a:tailEnd/>
          </a:ln>
        </p:spPr>
      </p:pic>
      <p:pic>
        <p:nvPicPr>
          <p:cNvPr id="22" name="Picture 6" descr="新しい画像"/>
          <p:cNvPicPr>
            <a:picLocks noChangeAspect="1" noChangeArrowheads="1"/>
          </p:cNvPicPr>
          <p:nvPr/>
        </p:nvPicPr>
        <p:blipFill>
          <a:blip r:embed="rId3" cstate="print"/>
          <a:srcRect/>
          <a:stretch>
            <a:fillRect/>
          </a:stretch>
        </p:blipFill>
        <p:spPr bwMode="auto">
          <a:xfrm>
            <a:off x="5308661" y="5309856"/>
            <a:ext cx="941427" cy="823893"/>
          </a:xfrm>
          <a:prstGeom prst="rect">
            <a:avLst/>
          </a:prstGeom>
          <a:noFill/>
          <a:ln w="9525">
            <a:noFill/>
            <a:miter lim="800000"/>
            <a:headEnd/>
            <a:tailEnd/>
          </a:ln>
        </p:spPr>
      </p:pic>
      <p:pic>
        <p:nvPicPr>
          <p:cNvPr id="23" name="Picture 6" descr="新しい画像"/>
          <p:cNvPicPr>
            <a:picLocks noChangeAspect="1" noChangeArrowheads="1"/>
          </p:cNvPicPr>
          <p:nvPr/>
        </p:nvPicPr>
        <p:blipFill>
          <a:blip r:embed="rId3" cstate="print"/>
          <a:srcRect/>
          <a:stretch>
            <a:fillRect/>
          </a:stretch>
        </p:blipFill>
        <p:spPr bwMode="auto">
          <a:xfrm>
            <a:off x="7278170" y="5413419"/>
            <a:ext cx="941427" cy="823893"/>
          </a:xfrm>
          <a:prstGeom prst="rect">
            <a:avLst/>
          </a:prstGeom>
          <a:noFill/>
          <a:ln w="9525">
            <a:noFill/>
            <a:miter lim="800000"/>
            <a:headEnd/>
            <a:tailEnd/>
          </a:ln>
        </p:spPr>
      </p:pic>
      <p:pic>
        <p:nvPicPr>
          <p:cNvPr id="24" name="Picture 6" descr="新しい画像"/>
          <p:cNvPicPr>
            <a:picLocks noChangeAspect="1" noChangeArrowheads="1"/>
          </p:cNvPicPr>
          <p:nvPr/>
        </p:nvPicPr>
        <p:blipFill>
          <a:blip r:embed="rId3" cstate="print"/>
          <a:srcRect/>
          <a:stretch>
            <a:fillRect/>
          </a:stretch>
        </p:blipFill>
        <p:spPr bwMode="auto">
          <a:xfrm>
            <a:off x="7664596" y="3869196"/>
            <a:ext cx="941427" cy="823893"/>
          </a:xfrm>
          <a:prstGeom prst="rect">
            <a:avLst/>
          </a:prstGeom>
          <a:noFill/>
          <a:ln w="9525">
            <a:noFill/>
            <a:miter lim="800000"/>
            <a:headEnd/>
            <a:tailEnd/>
          </a:ln>
        </p:spPr>
      </p:pic>
      <p:sp>
        <p:nvSpPr>
          <p:cNvPr id="25" name="稲妻 24"/>
          <p:cNvSpPr/>
          <p:nvPr/>
        </p:nvSpPr>
        <p:spPr bwMode="auto">
          <a:xfrm>
            <a:off x="7902249" y="3956395"/>
            <a:ext cx="466119" cy="782079"/>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6" name="稲妻 25"/>
          <p:cNvSpPr/>
          <p:nvPr/>
        </p:nvSpPr>
        <p:spPr bwMode="auto">
          <a:xfrm>
            <a:off x="4305597" y="4631340"/>
            <a:ext cx="466119" cy="782079"/>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27" name="日付プレースホルダー 26"/>
          <p:cNvSpPr>
            <a:spLocks noGrp="1"/>
          </p:cNvSpPr>
          <p:nvPr>
            <p:ph type="dt" sz="half" idx="2"/>
          </p:nvPr>
        </p:nvSpPr>
        <p:spPr/>
        <p:txBody>
          <a:bodyPr/>
          <a:lstStyle/>
          <a:p>
            <a:fld id="{E7A41EFE-CB51-4603-BCDE-B058DB0756D5}" type="datetime1">
              <a:rPr lang="ja-JP" altLang="en-US" smtClean="0"/>
              <a:t>2018/5/11</a:t>
            </a:fld>
            <a:endParaRPr lang="ja-JP" altLang="en-US" dirty="0"/>
          </a:p>
        </p:txBody>
      </p:sp>
      <p:sp>
        <p:nvSpPr>
          <p:cNvPr id="28" name="フッター プレースホルダー 27"/>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29" name="スライド番号プレースホルダー 28"/>
          <p:cNvSpPr>
            <a:spLocks noGrp="1"/>
          </p:cNvSpPr>
          <p:nvPr>
            <p:ph type="sldNum" sz="quarter" idx="4"/>
          </p:nvPr>
        </p:nvSpPr>
        <p:spPr/>
        <p:txBody>
          <a:bodyPr/>
          <a:lstStyle/>
          <a:p>
            <a:fld id="{9C198666-FFFC-4261-8E79-AD3BCCEDF34D}" type="slidenum">
              <a:rPr lang="ja-JP" altLang="en-US" smtClean="0"/>
              <a:pPr/>
              <a:t>5</a:t>
            </a:fld>
            <a:endParaRPr lang="ja-JP" altLang="en-US" dirty="0"/>
          </a:p>
        </p:txBody>
      </p:sp>
      <p:pic>
        <p:nvPicPr>
          <p:cNvPr id="30" name="図 29">
            <a:extLst>
              <a:ext uri="{FF2B5EF4-FFF2-40B4-BE49-F238E27FC236}">
                <a16:creationId xmlns:a16="http://schemas.microsoft.com/office/drawing/2014/main" id="{EBAA6471-2295-BB48-99C9-F59D3B862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68417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1000"/>
                                        <p:tgtEl>
                                          <p:spTgt spid="11"/>
                                        </p:tgtEl>
                                      </p:cBhvr>
                                    </p:animEffect>
                                  </p:childTnLst>
                                </p:cTn>
                              </p:par>
                              <p:par>
                                <p:cTn id="31" presetID="6"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1000"/>
                                        <p:tgtEl>
                                          <p:spTgt spid="15"/>
                                        </p:tgtEl>
                                      </p:cBhvr>
                                    </p:animEffect>
                                  </p:childTnLst>
                                </p:cTn>
                              </p:par>
                              <p:par>
                                <p:cTn id="34" presetID="6"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1000"/>
                                        <p:tgtEl>
                                          <p:spTgt spid="10"/>
                                        </p:tgtEl>
                                      </p:cBhvr>
                                    </p:animEffect>
                                  </p:childTnLst>
                                </p:cTn>
                              </p:par>
                              <p:par>
                                <p:cTn id="37" presetID="6"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1000"/>
                                        <p:tgtEl>
                                          <p:spTgt spid="12"/>
                                        </p:tgtEl>
                                      </p:cBhvr>
                                    </p:animEffect>
                                  </p:childTnLst>
                                </p:cTn>
                              </p:par>
                              <p:par>
                                <p:cTn id="40" presetID="6"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1000"/>
                                        <p:tgtEl>
                                          <p:spTgt spid="13"/>
                                        </p:tgtEl>
                                      </p:cBhvr>
                                    </p:animEffect>
                                  </p:childTnLst>
                                </p:cTn>
                              </p:par>
                              <p:par>
                                <p:cTn id="43" presetID="6" presetClass="entr" presetSubtype="16"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1000"/>
                                        <p:tgtEl>
                                          <p:spTgt spid="14"/>
                                        </p:tgtEl>
                                      </p:cBhvr>
                                    </p:animEffect>
                                  </p:childTnLst>
                                </p:cTn>
                              </p:par>
                              <p:par>
                                <p:cTn id="46" presetID="6" presetClass="entr" presetSubtype="16"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1000"/>
                                        <p:tgtEl>
                                          <p:spTgt spid="4"/>
                                        </p:tgtEl>
                                      </p:cBhvr>
                                    </p:animEffect>
                                  </p:childTnLst>
                                </p:cTn>
                              </p:par>
                              <p:par>
                                <p:cTn id="49" presetID="6" presetClass="entr" presetSubtype="16"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circle(in)">
                                      <p:cBhvr>
                                        <p:cTn id="51" dur="1000"/>
                                        <p:tgtEl>
                                          <p:spTgt spid="5"/>
                                        </p:tgtEl>
                                      </p:cBhvr>
                                    </p:animEffect>
                                  </p:childTnLst>
                                </p:cTn>
                              </p:par>
                              <p:par>
                                <p:cTn id="52" presetID="6" presetClass="entr" presetSubtype="16"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1000"/>
                                        <p:tgtEl>
                                          <p:spTgt spid="6"/>
                                        </p:tgtEl>
                                      </p:cBhvr>
                                    </p:animEffect>
                                  </p:childTnLst>
                                </p:cTn>
                              </p:par>
                              <p:par>
                                <p:cTn id="55" presetID="6" presetClass="entr" presetSubtype="16"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ircle(in)">
                                      <p:cBhvr>
                                        <p:cTn id="57" dur="1000"/>
                                        <p:tgtEl>
                                          <p:spTgt spid="7"/>
                                        </p:tgtEl>
                                      </p:cBhvr>
                                    </p:animEffect>
                                  </p:childTnLst>
                                </p:cTn>
                              </p:par>
                              <p:par>
                                <p:cTn id="58" presetID="6"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1000"/>
                                        <p:tgtEl>
                                          <p:spTgt spid="8"/>
                                        </p:tgtEl>
                                      </p:cBhvr>
                                    </p:animEffect>
                                  </p:childTnLst>
                                </p:cTn>
                              </p:par>
                              <p:par>
                                <p:cTn id="61" presetID="6" presetClass="entr" presetSubtype="16"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circle(in)">
                                      <p:cBhvr>
                                        <p:cTn id="63" dur="1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42" presetClass="path" presetSubtype="0" repeatCount="3000" accel="50000" decel="50000" fill="hold" grpId="1" nodeType="withEffect">
                                  <p:stCondLst>
                                    <p:cond delay="0"/>
                                  </p:stCondLst>
                                  <p:childTnLst>
                                    <p:animMotion origin="layout" path="M 4.16667E-6 4.44444E-6 L -0.16129 0.00856 " pathEditMode="relative" rAng="0" ptsTypes="AA">
                                      <p:cBhvr>
                                        <p:cTn id="73" dur="1000" fill="hold"/>
                                        <p:tgtEl>
                                          <p:spTgt spid="25"/>
                                        </p:tgtEl>
                                        <p:attrNameLst>
                                          <p:attrName>ppt_x</p:attrName>
                                          <p:attrName>ppt_y</p:attrName>
                                        </p:attrNameLst>
                                      </p:cBhvr>
                                      <p:rCtr x="-8073" y="417"/>
                                    </p:animMotion>
                                  </p:childTnLst>
                                </p:cTn>
                              </p:par>
                              <p:par>
                                <p:cTn id="74" presetID="42" presetClass="path" presetSubtype="0" repeatCount="3000" accel="50000" decel="50000" fill="hold" grpId="1" nodeType="withEffect">
                                  <p:stCondLst>
                                    <p:cond delay="0"/>
                                  </p:stCondLst>
                                  <p:childTnLst>
                                    <p:animMotion origin="layout" path="M -3.05556E-6 4.81481E-6 L 0.08247 -0.26852 " pathEditMode="relative" rAng="0" ptsTypes="AA">
                                      <p:cBhvr>
                                        <p:cTn id="75" dur="1000" fill="hold"/>
                                        <p:tgtEl>
                                          <p:spTgt spid="26"/>
                                        </p:tgtEl>
                                        <p:attrNameLst>
                                          <p:attrName>ppt_x</p:attrName>
                                          <p:attrName>ppt_y</p:attrName>
                                        </p:attrNameLst>
                                      </p:cBhvr>
                                      <p:rCtr x="4115" y="-13426"/>
                                    </p:animMotion>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heel(1)">
                                      <p:cBhvr>
                                        <p:cTn id="80" dur="1000"/>
                                        <p:tgtEl>
                                          <p:spTgt spid="16"/>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P spid="25" grpId="1" animBg="1"/>
      <p:bldP spid="26" grpId="0" animBg="1"/>
      <p:bldP spid="2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618647" y="5406315"/>
            <a:ext cx="6302102"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が同一ネットワークにいないとわかったので，ゲートウェイに情報を送信しようとする</a:t>
            </a:r>
            <a:endParaRPr kumimoji="1" lang="en-US" altLang="ja-JP" sz="2400" dirty="0">
              <a:effectLst/>
              <a:ea typeface="ＭＳ Ｐゴシック" panose="020B0600070205080204" pitchFamily="50" charset="-128"/>
            </a:endParaRPr>
          </a:p>
        </p:txBody>
      </p:sp>
      <p:sp>
        <p:nvSpPr>
          <p:cNvPr id="2" name="日付プレースホルダー 1"/>
          <p:cNvSpPr>
            <a:spLocks noGrp="1"/>
          </p:cNvSpPr>
          <p:nvPr>
            <p:ph type="dt" sz="half" idx="2"/>
          </p:nvPr>
        </p:nvSpPr>
        <p:spPr/>
        <p:txBody>
          <a:bodyPr/>
          <a:lstStyle/>
          <a:p>
            <a:fld id="{97E5D98F-C86E-4C3D-961B-4E88219167C2}"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50</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349D7839-1172-214D-8001-5092A5A71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215217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618647" y="5406315"/>
            <a:ext cx="6302102"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はゲートウェイの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アドレス情報をブロードキャストアドレスへ送信する</a:t>
            </a:r>
            <a:endParaRPr kumimoji="1" lang="en-US" altLang="ja-JP" sz="2400" dirty="0">
              <a:effectLst/>
              <a:ea typeface="ＭＳ Ｐゴシック" panose="020B0600070205080204" pitchFamily="50" charset="-128"/>
            </a:endParaRPr>
          </a:p>
        </p:txBody>
      </p:sp>
      <p:cxnSp>
        <p:nvCxnSpPr>
          <p:cNvPr id="30" name="直線矢印コネクタ 29"/>
          <p:cNvCxnSpPr/>
          <p:nvPr/>
        </p:nvCxnSpPr>
        <p:spPr bwMode="auto">
          <a:xfrm flipH="1">
            <a:off x="1744729" y="3345645"/>
            <a:ext cx="312031" cy="3999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1" name="直線矢印コネクタ 30"/>
          <p:cNvCxnSpPr/>
          <p:nvPr/>
        </p:nvCxnSpPr>
        <p:spPr bwMode="auto">
          <a:xfrm>
            <a:off x="2209161" y="3283959"/>
            <a:ext cx="562014" cy="77631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2" name="直線矢印コネクタ 31"/>
          <p:cNvCxnSpPr/>
          <p:nvPr/>
        </p:nvCxnSpPr>
        <p:spPr bwMode="auto">
          <a:xfrm>
            <a:off x="2490168" y="3147301"/>
            <a:ext cx="1262939" cy="2519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日付プレースホルダー 1"/>
          <p:cNvSpPr>
            <a:spLocks noGrp="1"/>
          </p:cNvSpPr>
          <p:nvPr>
            <p:ph type="dt" sz="half" idx="2"/>
          </p:nvPr>
        </p:nvSpPr>
        <p:spPr/>
        <p:txBody>
          <a:bodyPr/>
          <a:lstStyle/>
          <a:p>
            <a:fld id="{D4D23F0D-11E5-4948-B128-99336553A9B4}"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51</a:t>
            </a:fld>
            <a:endParaRPr lang="ja-JP" altLang="en-US" dirty="0"/>
          </a:p>
        </p:txBody>
      </p:sp>
      <p:sp>
        <p:nvSpPr>
          <p:cNvPr id="33"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4" name="図 33">
            <a:extLst>
              <a:ext uri="{FF2B5EF4-FFF2-40B4-BE49-F238E27FC236}">
                <a16:creationId xmlns:a16="http://schemas.microsoft.com/office/drawing/2014/main" id="{D4F17688-6EF1-2348-9F43-5801FA9B77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743042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5684"/>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517985" y="5408040"/>
            <a:ext cx="6511599" cy="830997"/>
          </a:xfrm>
          <a:prstGeom prst="rect">
            <a:avLst/>
          </a:prstGeom>
          <a:solidFill>
            <a:srgbClr val="FFFF00"/>
          </a:solidFill>
        </p:spPr>
        <p:txBody>
          <a:bodyPr wrap="square" rtlCol="0">
            <a:spAutoFit/>
          </a:bodyPr>
          <a:lstStyle/>
          <a:p>
            <a:r>
              <a:rPr kumimoji="1" lang="ja-JP" altLang="en-US" sz="2400" dirty="0">
                <a:effectLst/>
                <a:ea typeface="ＭＳ Ｐゴシック" panose="020B0600070205080204" pitchFamily="50" charset="-128"/>
              </a:rPr>
              <a:t>ゲートウェイは受け取った情報が自分宛てだと知り，ゲートウェイ自身の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アドレスを</a:t>
            </a:r>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に返送</a:t>
            </a:r>
            <a:endParaRPr kumimoji="1" lang="en-US" altLang="ja-JP" sz="2400" dirty="0">
              <a:effectLst/>
              <a:ea typeface="ＭＳ Ｐゴシック" panose="020B0600070205080204" pitchFamily="50" charset="-128"/>
            </a:endParaRPr>
          </a:p>
        </p:txBody>
      </p:sp>
      <p:cxnSp>
        <p:nvCxnSpPr>
          <p:cNvPr id="33" name="直線矢印コネクタ 32"/>
          <p:cNvCxnSpPr/>
          <p:nvPr/>
        </p:nvCxnSpPr>
        <p:spPr bwMode="auto">
          <a:xfrm flipH="1" flipV="1">
            <a:off x="2619250" y="3103914"/>
            <a:ext cx="1133857" cy="32173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日付プレースホルダー 1"/>
          <p:cNvSpPr>
            <a:spLocks noGrp="1"/>
          </p:cNvSpPr>
          <p:nvPr>
            <p:ph type="dt" sz="half" idx="2"/>
          </p:nvPr>
        </p:nvSpPr>
        <p:spPr/>
        <p:txBody>
          <a:bodyPr/>
          <a:lstStyle/>
          <a:p>
            <a:fld id="{C36EBD2D-BDA0-429B-AB4A-E7268C84C24B}"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52</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A854666F-971E-5A4F-B392-0EFB9B19F8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275451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625248" y="5411796"/>
            <a:ext cx="6511599"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は送信したい情報をゲートウェイの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アドレスへ送信</a:t>
            </a:r>
            <a:endParaRPr kumimoji="1" lang="en-US" altLang="ja-JP" sz="2400" dirty="0">
              <a:effectLst/>
              <a:ea typeface="ＭＳ Ｐゴシック" panose="020B0600070205080204" pitchFamily="50" charset="-128"/>
            </a:endParaRPr>
          </a:p>
        </p:txBody>
      </p:sp>
      <p:cxnSp>
        <p:nvCxnSpPr>
          <p:cNvPr id="33" name="直線矢印コネクタ 32"/>
          <p:cNvCxnSpPr/>
          <p:nvPr/>
        </p:nvCxnSpPr>
        <p:spPr bwMode="auto">
          <a:xfrm>
            <a:off x="2490168" y="3147301"/>
            <a:ext cx="1262939" cy="2519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日付プレースホルダー 1"/>
          <p:cNvSpPr>
            <a:spLocks noGrp="1"/>
          </p:cNvSpPr>
          <p:nvPr>
            <p:ph type="dt" sz="half" idx="2"/>
          </p:nvPr>
        </p:nvSpPr>
        <p:spPr/>
        <p:txBody>
          <a:bodyPr/>
          <a:lstStyle/>
          <a:p>
            <a:fld id="{E04E7E27-F73C-4ABC-96EC-31454F2113AE}"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53</a:t>
            </a:fld>
            <a:endParaRPr lang="ja-JP" altLang="en-US" dirty="0"/>
          </a:p>
        </p:txBody>
      </p:sp>
      <p:sp>
        <p:nvSpPr>
          <p:cNvPr id="30"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1" name="図 30">
            <a:extLst>
              <a:ext uri="{FF2B5EF4-FFF2-40B4-BE49-F238E27FC236}">
                <a16:creationId xmlns:a16="http://schemas.microsoft.com/office/drawing/2014/main" id="{3E4B01C1-4E5F-CA4B-973C-B345A5D29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46632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517985" y="5406315"/>
            <a:ext cx="6511599" cy="830997"/>
          </a:xfrm>
          <a:prstGeom prst="rect">
            <a:avLst/>
          </a:prstGeom>
          <a:solidFill>
            <a:srgbClr val="FFFF00"/>
          </a:solidFill>
        </p:spPr>
        <p:txBody>
          <a:bodyPr wrap="square" rtlCol="0">
            <a:spAutoFit/>
          </a:bodyPr>
          <a:lstStyle/>
          <a:p>
            <a:r>
              <a:rPr kumimoji="1" lang="ja-JP" altLang="en-US" sz="2400" dirty="0">
                <a:effectLst/>
                <a:ea typeface="ＭＳ Ｐゴシック" panose="020B0600070205080204" pitchFamily="50" charset="-128"/>
              </a:rPr>
              <a:t>ゲートウェイは</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IP</a:t>
            </a:r>
            <a:r>
              <a:rPr kumimoji="1" lang="ja-JP" altLang="en-US" sz="2400" dirty="0">
                <a:effectLst/>
                <a:ea typeface="ＭＳ Ｐゴシック" panose="020B0600070205080204" pitchFamily="50" charset="-128"/>
              </a:rPr>
              <a:t> アドレスの情報をブロードキャストアドレスに送信</a:t>
            </a:r>
            <a:endParaRPr kumimoji="1" lang="en-US" altLang="ja-JP" sz="2400" dirty="0">
              <a:effectLst/>
              <a:ea typeface="ＭＳ Ｐゴシック" panose="020B0600070205080204" pitchFamily="50" charset="-128"/>
            </a:endParaRPr>
          </a:p>
        </p:txBody>
      </p:sp>
      <p:cxnSp>
        <p:nvCxnSpPr>
          <p:cNvPr id="30" name="直線矢印コネクタ 29"/>
          <p:cNvCxnSpPr/>
          <p:nvPr/>
        </p:nvCxnSpPr>
        <p:spPr bwMode="auto">
          <a:xfrm>
            <a:off x="5292330" y="3630106"/>
            <a:ext cx="407517" cy="63022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1" name="直線矢印コネクタ 30"/>
          <p:cNvCxnSpPr/>
          <p:nvPr/>
        </p:nvCxnSpPr>
        <p:spPr bwMode="auto">
          <a:xfrm flipV="1">
            <a:off x="5292330" y="3147301"/>
            <a:ext cx="1269427" cy="19834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2" name="直線矢印コネクタ 31"/>
          <p:cNvCxnSpPr/>
          <p:nvPr/>
        </p:nvCxnSpPr>
        <p:spPr bwMode="auto">
          <a:xfrm>
            <a:off x="5292330" y="3504119"/>
            <a:ext cx="2160990" cy="55615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日付プレースホルダー 1"/>
          <p:cNvSpPr>
            <a:spLocks noGrp="1"/>
          </p:cNvSpPr>
          <p:nvPr>
            <p:ph type="dt" sz="half" idx="2"/>
          </p:nvPr>
        </p:nvSpPr>
        <p:spPr/>
        <p:txBody>
          <a:bodyPr/>
          <a:lstStyle/>
          <a:p>
            <a:fld id="{B5696C60-98F3-4879-8BBB-617FA8D9F434}"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54</a:t>
            </a:fld>
            <a:endParaRPr lang="ja-JP" altLang="en-US" dirty="0"/>
          </a:p>
        </p:txBody>
      </p:sp>
      <p:sp>
        <p:nvSpPr>
          <p:cNvPr id="33"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4" name="図 33">
            <a:extLst>
              <a:ext uri="{FF2B5EF4-FFF2-40B4-BE49-F238E27FC236}">
                <a16:creationId xmlns:a16="http://schemas.microsoft.com/office/drawing/2014/main" id="{226F6920-3AB4-7142-8E84-065DC8301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085790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7035"/>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1410"/>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3959"/>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517985" y="5406315"/>
            <a:ext cx="6511599" cy="830997"/>
          </a:xfrm>
          <a:prstGeom prst="rect">
            <a:avLst/>
          </a:prstGeom>
          <a:solidFill>
            <a:srgbClr val="FFFF00"/>
          </a:solidFill>
        </p:spPr>
        <p:txBody>
          <a:bodyPr wrap="square" rtlCol="0">
            <a:spAutoFit/>
          </a:bodyPr>
          <a:lstStyle/>
          <a:p>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は受け取った情報が自分宛てだと知り，</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アドレスを含む情報をゲートウェイに返送</a:t>
            </a:r>
            <a:endParaRPr kumimoji="1" lang="en-US" altLang="ja-JP" sz="2400" dirty="0">
              <a:effectLst/>
              <a:ea typeface="ＭＳ Ｐゴシック" panose="020B0600070205080204" pitchFamily="50" charset="-128"/>
            </a:endParaRPr>
          </a:p>
        </p:txBody>
      </p:sp>
      <p:cxnSp>
        <p:nvCxnSpPr>
          <p:cNvPr id="30" name="直線矢印コネクタ 29"/>
          <p:cNvCxnSpPr/>
          <p:nvPr/>
        </p:nvCxnSpPr>
        <p:spPr bwMode="auto">
          <a:xfrm flipH="1" flipV="1">
            <a:off x="5338766" y="3423922"/>
            <a:ext cx="2240088" cy="63635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日付プレースホルダー 1"/>
          <p:cNvSpPr>
            <a:spLocks noGrp="1"/>
          </p:cNvSpPr>
          <p:nvPr>
            <p:ph type="dt" sz="half" idx="2"/>
          </p:nvPr>
        </p:nvSpPr>
        <p:spPr/>
        <p:txBody>
          <a:bodyPr/>
          <a:lstStyle/>
          <a:p>
            <a:fld id="{3B9FBF47-FDA2-43FA-92A7-EEF0D9DF5642}"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55</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2" name="図 31">
            <a:extLst>
              <a:ext uri="{FF2B5EF4-FFF2-40B4-BE49-F238E27FC236}">
                <a16:creationId xmlns:a16="http://schemas.microsoft.com/office/drawing/2014/main" id="{32848467-65E3-C943-87CD-4D4EA71A3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861434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88" name="グループ化 66587"/>
          <p:cNvGrpSpPr/>
          <p:nvPr/>
        </p:nvGrpSpPr>
        <p:grpSpPr>
          <a:xfrm>
            <a:off x="250021" y="1268760"/>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a typeface="ＭＳ Ｐゴシック" panose="020B0600070205080204" pitchFamily="50" charset="-128"/>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a typeface="ＭＳ Ｐゴシック" panose="020B0600070205080204" pitchFamily="50" charset="-128"/>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a:solidFill>
                    <a:srgbClr val="FF0000"/>
                  </a:solidFill>
                  <a:effectLst/>
                  <a:ea typeface="ＭＳ Ｐゴシック" panose="020B0600070205080204" pitchFamily="50" charset="-128"/>
                </a:rPr>
                <a:t>ゲートウェイ</a:t>
              </a: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3333FF"/>
                  </a:solidFill>
                  <a:effectLst/>
                  <a:sym typeface="Calibri" pitchFamily="34" charset="0"/>
                </a:rPr>
                <a:t>133.87.45.0/2</a:t>
              </a:r>
              <a:r>
                <a:rPr lang="en-US" altLang="ja-JP" b="1" dirty="0">
                  <a:solidFill>
                    <a:srgbClr val="3333FF"/>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ea typeface="ＭＳ Ｐゴシック" panose="020B0600070205080204" pitchFamily="50" charset="-128"/>
                  <a:sym typeface="ＭＳ Ｐゴシック" pitchFamily="50" charset="-128"/>
                </a:rPr>
                <a:t>ネットワークアドレス</a:t>
              </a:r>
            </a:p>
            <a:p>
              <a:pPr algn="ctr"/>
              <a:r>
                <a:rPr lang="en-US" b="1" dirty="0">
                  <a:solidFill>
                    <a:srgbClr val="FF0000"/>
                  </a:solidFill>
                  <a:effectLst/>
                  <a:sym typeface="Calibri" pitchFamily="34" charset="0"/>
                </a:rPr>
                <a:t>133.50.134.0/2</a:t>
              </a:r>
              <a:r>
                <a:rPr lang="en-US" altLang="ja-JP" b="1" dirty="0">
                  <a:solidFill>
                    <a:srgbClr val="FF0000"/>
                  </a:solidFill>
                  <a:effectLst/>
                  <a:ea typeface="ＭＳ Ｐゴシック" panose="020B0600070205080204" pitchFamily="50" charset="-128"/>
                  <a:sym typeface="Calibri" pitchFamily="34" charset="0"/>
                </a:rPr>
                <a:t>4</a:t>
              </a:r>
              <a:endParaRPr lang="ja-JP" altLang="en-US" dirty="0">
                <a:effectLst/>
                <a:ea typeface="ＭＳ Ｐゴシック" panose="020B0600070205080204" pitchFamily="50" charset="-128"/>
              </a:endParaRPr>
            </a:p>
          </p:txBody>
        </p:sp>
      </p:grpSp>
      <p:sp>
        <p:nvSpPr>
          <p:cNvPr id="26" name="テキスト ボックス 25"/>
          <p:cNvSpPr txBox="1"/>
          <p:nvPr/>
        </p:nvSpPr>
        <p:spPr>
          <a:xfrm>
            <a:off x="1330515" y="2223135"/>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A</a:t>
            </a:r>
          </a:p>
        </p:txBody>
      </p:sp>
      <p:sp>
        <p:nvSpPr>
          <p:cNvPr id="28" name="テキスト ボックス 27"/>
          <p:cNvSpPr txBox="1"/>
          <p:nvPr/>
        </p:nvSpPr>
        <p:spPr>
          <a:xfrm>
            <a:off x="8335700" y="3285684"/>
            <a:ext cx="414214" cy="461665"/>
          </a:xfrm>
          <a:prstGeom prst="rect">
            <a:avLst/>
          </a:prstGeom>
          <a:solidFill>
            <a:schemeClr val="bg1"/>
          </a:solidFill>
        </p:spPr>
        <p:txBody>
          <a:bodyPr wrap="square" rtlCol="0">
            <a:spAutoFit/>
          </a:bodyPr>
          <a:lstStyle/>
          <a:p>
            <a:pPr algn="ctr"/>
            <a:r>
              <a:rPr lang="en-US" altLang="ja-JP" sz="2400" b="1" dirty="0">
                <a:effectLst/>
                <a:ea typeface="ＭＳ Ｐゴシック" panose="020B0600070205080204" pitchFamily="50" charset="-128"/>
              </a:rPr>
              <a:t>C</a:t>
            </a:r>
          </a:p>
        </p:txBody>
      </p:sp>
      <p:sp>
        <p:nvSpPr>
          <p:cNvPr id="29" name="テキスト ボックス 28"/>
          <p:cNvSpPr txBox="1"/>
          <p:nvPr/>
        </p:nvSpPr>
        <p:spPr>
          <a:xfrm>
            <a:off x="1517985" y="5408040"/>
            <a:ext cx="6511599" cy="830997"/>
          </a:xfrm>
          <a:prstGeom prst="rect">
            <a:avLst/>
          </a:prstGeom>
          <a:solidFill>
            <a:srgbClr val="FFFF00"/>
          </a:solidFill>
        </p:spPr>
        <p:txBody>
          <a:bodyPr wrap="square" rtlCol="0">
            <a:spAutoFit/>
          </a:bodyPr>
          <a:lstStyle/>
          <a:p>
            <a:r>
              <a:rPr kumimoji="1" lang="ja-JP" altLang="en-US" sz="2400" dirty="0">
                <a:effectLst/>
                <a:ea typeface="ＭＳ Ｐゴシック" panose="020B0600070205080204" pitchFamily="50" charset="-128"/>
              </a:rPr>
              <a:t>ゲートウェイは</a:t>
            </a:r>
            <a:r>
              <a:rPr kumimoji="1" lang="en-US" altLang="ja-JP" sz="2400" dirty="0">
                <a:effectLst/>
                <a:ea typeface="ＭＳ Ｐゴシック" panose="020B0600070205080204" pitchFamily="50" charset="-128"/>
              </a:rPr>
              <a:t>A</a:t>
            </a:r>
            <a:r>
              <a:rPr kumimoji="1" lang="ja-JP" altLang="en-US" sz="2400" dirty="0">
                <a:effectLst/>
                <a:ea typeface="ＭＳ Ｐゴシック" panose="020B0600070205080204" pitchFamily="50" charset="-128"/>
              </a:rPr>
              <a:t> から受け取った情報を</a:t>
            </a:r>
            <a:r>
              <a:rPr kumimoji="1" lang="en-US" altLang="ja-JP" sz="2400" dirty="0">
                <a:effectLst/>
                <a:ea typeface="ＭＳ Ｐゴシック" panose="020B0600070205080204" pitchFamily="50" charset="-128"/>
              </a:rPr>
              <a:t>C</a:t>
            </a:r>
            <a:r>
              <a:rPr kumimoji="1" lang="ja-JP" altLang="en-US" sz="2400" dirty="0">
                <a:effectLst/>
                <a:ea typeface="ＭＳ Ｐゴシック" panose="020B0600070205080204" pitchFamily="50" charset="-128"/>
              </a:rPr>
              <a:t> の</a:t>
            </a:r>
            <a:r>
              <a:rPr kumimoji="1" lang="en-US" altLang="ja-JP" sz="2400" dirty="0">
                <a:effectLst/>
                <a:ea typeface="ＭＳ Ｐゴシック" panose="020B0600070205080204" pitchFamily="50" charset="-128"/>
              </a:rPr>
              <a:t>MAC</a:t>
            </a:r>
            <a:r>
              <a:rPr kumimoji="1" lang="ja-JP" altLang="en-US" sz="2400" dirty="0">
                <a:effectLst/>
                <a:ea typeface="ＭＳ Ｐゴシック" panose="020B0600070205080204" pitchFamily="50" charset="-128"/>
              </a:rPr>
              <a:t> アドレスに転送</a:t>
            </a:r>
            <a:endParaRPr kumimoji="1" lang="en-US" altLang="ja-JP" sz="2400" dirty="0">
              <a:effectLst/>
              <a:ea typeface="ＭＳ Ｐゴシック" panose="020B0600070205080204" pitchFamily="50" charset="-128"/>
            </a:endParaRPr>
          </a:p>
        </p:txBody>
      </p:sp>
      <p:cxnSp>
        <p:nvCxnSpPr>
          <p:cNvPr id="30" name="直線矢印コネクタ 29"/>
          <p:cNvCxnSpPr/>
          <p:nvPr/>
        </p:nvCxnSpPr>
        <p:spPr bwMode="auto">
          <a:xfrm>
            <a:off x="5292330" y="3505844"/>
            <a:ext cx="2160990" cy="55615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日付プレースホルダー 1"/>
          <p:cNvSpPr>
            <a:spLocks noGrp="1"/>
          </p:cNvSpPr>
          <p:nvPr>
            <p:ph type="dt" sz="half" idx="2"/>
          </p:nvPr>
        </p:nvSpPr>
        <p:spPr/>
        <p:txBody>
          <a:bodyPr/>
          <a:lstStyle/>
          <a:p>
            <a:fld id="{3EF30077-34CB-4070-88F4-2383FAD4007F}"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56</a:t>
            </a:fld>
            <a:endParaRPr lang="ja-JP" altLang="en-US" dirty="0"/>
          </a:p>
        </p:txBody>
      </p:sp>
      <p:sp>
        <p:nvSpPr>
          <p:cNvPr id="31" name="タイトル 1"/>
          <p:cNvSpPr>
            <a:spLocks noGrp="1" noChangeArrowheads="1"/>
          </p:cNvSpPr>
          <p:nvPr>
            <p:ph type="title"/>
          </p:nvPr>
        </p:nvSpPr>
        <p:spPr>
          <a:xfrm>
            <a:off x="0" y="0"/>
            <a:ext cx="9144000" cy="1080000"/>
          </a:xfrm>
          <a:ln/>
        </p:spPr>
        <p:txBody>
          <a:bodyPr>
            <a:noAutofit/>
          </a:bodyPr>
          <a:lstStyle/>
          <a:p>
            <a:r>
              <a:rPr lang="ja-JP" altLang="en-US" sz="4000" dirty="0"/>
              <a:t>同一ネットワーク外への通信</a:t>
            </a:r>
            <a:br>
              <a:rPr lang="en-US" altLang="ja-JP" sz="4000" dirty="0"/>
            </a:br>
            <a:r>
              <a:rPr lang="en-US" altLang="ja-JP" sz="3200" dirty="0"/>
              <a:t>(A</a:t>
            </a:r>
            <a:r>
              <a:rPr lang="ja-JP" altLang="en-US" sz="3200" dirty="0"/>
              <a:t> が</a:t>
            </a:r>
            <a:r>
              <a:rPr lang="en-US" altLang="ja-JP" sz="3200" dirty="0"/>
              <a:t>C</a:t>
            </a:r>
            <a:r>
              <a:rPr lang="ja-JP" altLang="en-US" sz="3200" dirty="0"/>
              <a:t> に通信</a:t>
            </a:r>
            <a:r>
              <a:rPr lang="en-US" altLang="ja-JP" sz="3200" dirty="0"/>
              <a:t>)</a:t>
            </a:r>
            <a:endParaRPr lang="zh-CN" sz="3200" dirty="0"/>
          </a:p>
        </p:txBody>
      </p:sp>
      <p:pic>
        <p:nvPicPr>
          <p:cNvPr id="32" name="図 31">
            <a:extLst>
              <a:ext uri="{FF2B5EF4-FFF2-40B4-BE49-F238E27FC236}">
                <a16:creationId xmlns:a16="http://schemas.microsoft.com/office/drawing/2014/main" id="{463AC29E-4550-5041-8CC6-2F4620752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886055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本日のレクチャー内容</a:t>
            </a:r>
            <a:endParaRPr kumimoji="1" lang="ja-JP" altLang="en-US" dirty="0"/>
          </a:p>
        </p:txBody>
      </p:sp>
      <p:sp>
        <p:nvSpPr>
          <p:cNvPr id="3" name="コンテンツ プレースホルダー 2"/>
          <p:cNvSpPr>
            <a:spLocks noGrp="1"/>
          </p:cNvSpPr>
          <p:nvPr>
            <p:ph idx="1"/>
          </p:nvPr>
        </p:nvSpPr>
        <p:spPr>
          <a:xfrm>
            <a:off x="251520" y="1080000"/>
            <a:ext cx="8229600" cy="4525963"/>
          </a:xfrm>
        </p:spPr>
        <p:txBody>
          <a:bodyPr/>
          <a:lstStyle/>
          <a:p>
            <a:r>
              <a:rPr kumimoji="1" lang="ja-JP" altLang="en-US" dirty="0"/>
              <a:t>ネットワーク概要</a:t>
            </a:r>
            <a:endParaRPr kumimoji="1" lang="en-US" altLang="ja-JP" dirty="0"/>
          </a:p>
          <a:p>
            <a:pPr lvl="1"/>
            <a:r>
              <a:rPr lang="ja-JP" altLang="en-US" dirty="0"/>
              <a:t>ネットワーク</a:t>
            </a:r>
            <a:endParaRPr lang="en-US" altLang="ja-JP" dirty="0"/>
          </a:p>
          <a:p>
            <a:pPr lvl="1"/>
            <a:r>
              <a:rPr kumimoji="1" lang="ja-JP" altLang="en-US" dirty="0"/>
              <a:t>コンピュータネットワーク</a:t>
            </a:r>
            <a:endParaRPr kumimoji="1" lang="en-US" altLang="ja-JP" dirty="0"/>
          </a:p>
          <a:p>
            <a:pPr lvl="1"/>
            <a:r>
              <a:rPr lang="en-US" altLang="ja-JP" dirty="0"/>
              <a:t>LAN, WAN, Internet</a:t>
            </a:r>
          </a:p>
          <a:p>
            <a:r>
              <a:rPr kumimoji="1" lang="ja-JP" altLang="en-US" dirty="0"/>
              <a:t>ネットワーク通信の</a:t>
            </a:r>
            <a:r>
              <a:rPr lang="ja-JP" altLang="en-US" dirty="0"/>
              <a:t>基本</a:t>
            </a:r>
            <a:endParaRPr kumimoji="1" lang="en-US" altLang="ja-JP" dirty="0"/>
          </a:p>
          <a:p>
            <a:pPr lvl="1"/>
            <a:r>
              <a:rPr kumimoji="1" lang="en-US" altLang="ja-JP" dirty="0"/>
              <a:t>TCP/IP</a:t>
            </a:r>
          </a:p>
          <a:p>
            <a:pPr lvl="1"/>
            <a:r>
              <a:rPr lang="ja-JP" altLang="en-US" dirty="0"/>
              <a:t>ネットワークパラメータ</a:t>
            </a:r>
            <a:endParaRPr lang="en-US" altLang="ja-JP" dirty="0"/>
          </a:p>
          <a:p>
            <a:pPr lvl="1"/>
            <a:r>
              <a:rPr kumimoji="1" lang="en-US" altLang="ja-JP" dirty="0">
                <a:solidFill>
                  <a:srgbClr val="FF0000"/>
                </a:solidFill>
              </a:rPr>
              <a:t>DNS</a:t>
            </a:r>
            <a:endParaRPr kumimoji="1" lang="ja-JP" altLang="en-US" dirty="0">
              <a:solidFill>
                <a:srgbClr val="FF0000"/>
              </a:solidFill>
            </a:endParaRPr>
          </a:p>
        </p:txBody>
      </p:sp>
      <p:sp>
        <p:nvSpPr>
          <p:cNvPr id="4" name="日付プレースホルダー 3"/>
          <p:cNvSpPr>
            <a:spLocks noGrp="1"/>
          </p:cNvSpPr>
          <p:nvPr>
            <p:ph type="dt" sz="half" idx="2"/>
          </p:nvPr>
        </p:nvSpPr>
        <p:spPr/>
        <p:txBody>
          <a:bodyPr/>
          <a:lstStyle/>
          <a:p>
            <a:fld id="{D92CFC6F-63B7-4638-9B73-FD4A530466BC}"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57</a:t>
            </a:fld>
            <a:endParaRPr lang="ja-JP" altLang="en-US" dirty="0"/>
          </a:p>
        </p:txBody>
      </p:sp>
      <p:pic>
        <p:nvPicPr>
          <p:cNvPr id="7" name="図 6">
            <a:extLst>
              <a:ext uri="{FF2B5EF4-FFF2-40B4-BE49-F238E27FC236}">
                <a16:creationId xmlns:a16="http://schemas.microsoft.com/office/drawing/2014/main" id="{D930CFE1-3D5A-5643-AA9C-D63D12392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513147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a:spLocks noGrp="1" noChangeArrowheads="1"/>
          </p:cNvSpPr>
          <p:nvPr>
            <p:ph type="title"/>
          </p:nvPr>
        </p:nvSpPr>
        <p:spPr>
          <a:ln/>
        </p:spPr>
        <p:txBody>
          <a:bodyPr/>
          <a:lstStyle/>
          <a:p>
            <a:r>
              <a:rPr lang="ja-JP" altLang="en-US" dirty="0"/>
              <a:t>IPアドレスとドメイン名</a:t>
            </a:r>
          </a:p>
        </p:txBody>
      </p:sp>
      <p:sp>
        <p:nvSpPr>
          <p:cNvPr id="95235" name="コンテンツ プレースホルダ 2"/>
          <p:cNvSpPr>
            <a:spLocks noGrp="1" noChangeArrowheads="1"/>
          </p:cNvSpPr>
          <p:nvPr>
            <p:ph idx="1"/>
          </p:nvPr>
        </p:nvSpPr>
        <p:spPr>
          <a:ln/>
        </p:spPr>
        <p:txBody>
          <a:bodyPr>
            <a:normAutofit/>
          </a:bodyPr>
          <a:lstStyle/>
          <a:p>
            <a:pPr marL="342900" indent="-342900" algn="l">
              <a:lnSpc>
                <a:spcPct val="90000"/>
              </a:lnSpc>
              <a:buFont typeface="Arial" pitchFamily="34" charset="0"/>
              <a:buChar char="•"/>
            </a:pPr>
            <a:r>
              <a:rPr lang="en-US" sz="2800" dirty="0">
                <a:solidFill>
                  <a:schemeClr val="tx1"/>
                </a:solidFill>
              </a:rPr>
              <a:t>IP </a:t>
            </a:r>
            <a:r>
              <a:rPr lang="ja-JP" altLang="en-US" sz="2800" dirty="0">
                <a:solidFill>
                  <a:schemeClr val="tx1"/>
                </a:solidFill>
              </a:rPr>
              <a:t>アドレス </a:t>
            </a:r>
            <a:r>
              <a:rPr lang="en-US" sz="2800" dirty="0">
                <a:solidFill>
                  <a:schemeClr val="tx1"/>
                </a:solidFill>
              </a:rPr>
              <a:t>(ex. 133.</a:t>
            </a:r>
            <a:r>
              <a:rPr lang="en-US" altLang="ja-JP" sz="2800" dirty="0">
                <a:solidFill>
                  <a:schemeClr val="tx1"/>
                </a:solidFill>
              </a:rPr>
              <a:t>50</a:t>
            </a:r>
            <a:r>
              <a:rPr lang="en-US" sz="2800" dirty="0">
                <a:solidFill>
                  <a:schemeClr val="tx1"/>
                </a:solidFill>
              </a:rPr>
              <a:t>.160.51)</a:t>
            </a:r>
            <a:endParaRPr lang="ja-JP" altLang="en-US" sz="2800" dirty="0">
              <a:solidFill>
                <a:schemeClr val="tx1"/>
              </a:solidFill>
            </a:endParaRPr>
          </a:p>
          <a:p>
            <a:pPr marL="742950" lvl="1" indent="-285750" algn="l">
              <a:lnSpc>
                <a:spcPct val="90000"/>
              </a:lnSpc>
              <a:buFont typeface="Arial" pitchFamily="34" charset="0"/>
              <a:buChar char="–"/>
            </a:pPr>
            <a:r>
              <a:rPr lang="ja-JP" altLang="en-US" sz="2400" dirty="0">
                <a:solidFill>
                  <a:schemeClr val="tx1"/>
                </a:solidFill>
              </a:rPr>
              <a:t>コンピュータ同士が認識するための番号</a:t>
            </a:r>
          </a:p>
          <a:p>
            <a:pPr marL="742950" lvl="1" indent="-285750" algn="l">
              <a:lnSpc>
                <a:spcPct val="90000"/>
              </a:lnSpc>
              <a:buFont typeface="Arial" pitchFamily="34" charset="0"/>
              <a:buChar char="–"/>
            </a:pPr>
            <a:r>
              <a:rPr lang="ja-JP" altLang="en-US" sz="2400" dirty="0">
                <a:solidFill>
                  <a:schemeClr val="tx1"/>
                </a:solidFill>
              </a:rPr>
              <a:t>国や時代が変わっても読み方が変化しない・管理しやすい</a:t>
            </a:r>
          </a:p>
          <a:p>
            <a:pPr marL="742950" lvl="1" indent="-285750" algn="l">
              <a:lnSpc>
                <a:spcPct val="90000"/>
              </a:lnSpc>
              <a:buFont typeface="Arial" pitchFamily="34" charset="0"/>
              <a:buChar char="–"/>
            </a:pPr>
            <a:r>
              <a:rPr lang="ja-JP" altLang="en-US" sz="2400" dirty="0">
                <a:solidFill>
                  <a:schemeClr val="tx1"/>
                </a:solidFill>
              </a:rPr>
              <a:t>数字の羅列は「人間にとって」憶えづらい</a:t>
            </a:r>
          </a:p>
          <a:p>
            <a:pPr marL="342900" indent="-342900" algn="l">
              <a:lnSpc>
                <a:spcPct val="90000"/>
              </a:lnSpc>
              <a:buFont typeface="Arial" pitchFamily="34" charset="0"/>
              <a:buChar char="•"/>
            </a:pPr>
            <a:r>
              <a:rPr lang="ja-JP" altLang="en-US" sz="2800" dirty="0">
                <a:solidFill>
                  <a:srgbClr val="FF0000"/>
                </a:solidFill>
              </a:rPr>
              <a:t>ドメイン名</a:t>
            </a:r>
            <a:r>
              <a:rPr lang="ja-JP" altLang="en-US" sz="2800" dirty="0">
                <a:solidFill>
                  <a:schemeClr val="tx1"/>
                </a:solidFill>
              </a:rPr>
              <a:t> </a:t>
            </a:r>
            <a:r>
              <a:rPr lang="en-US" sz="2800" dirty="0">
                <a:solidFill>
                  <a:schemeClr val="tx1"/>
                </a:solidFill>
              </a:rPr>
              <a:t>(ex. www.ep.sci.hokudai.ac.jp) </a:t>
            </a:r>
            <a:endParaRPr lang="ja-JP" altLang="en-US" sz="2800" dirty="0">
              <a:solidFill>
                <a:schemeClr val="tx1"/>
              </a:solidFill>
            </a:endParaRPr>
          </a:p>
          <a:p>
            <a:pPr marL="742950" lvl="1" indent="-285750" algn="l">
              <a:lnSpc>
                <a:spcPct val="90000"/>
              </a:lnSpc>
              <a:buFont typeface="Arial" pitchFamily="34" charset="0"/>
              <a:buChar char="–"/>
            </a:pPr>
            <a:r>
              <a:rPr lang="ja-JP" altLang="en-US" sz="2400" dirty="0">
                <a:solidFill>
                  <a:schemeClr val="tx1"/>
                </a:solidFill>
              </a:rPr>
              <a:t>人間が認識するための名前</a:t>
            </a:r>
          </a:p>
          <a:p>
            <a:pPr marL="742950" lvl="1" indent="-285750" algn="l">
              <a:lnSpc>
                <a:spcPct val="90000"/>
              </a:lnSpc>
              <a:buFont typeface="Arial" pitchFamily="34" charset="0"/>
              <a:buChar char="–"/>
            </a:pPr>
            <a:r>
              <a:rPr lang="en-US" sz="2400" dirty="0">
                <a:solidFill>
                  <a:schemeClr val="tx1"/>
                </a:solidFill>
              </a:rPr>
              <a:t>IP </a:t>
            </a:r>
            <a:r>
              <a:rPr lang="ja-JP" altLang="en-US" sz="2400" dirty="0">
                <a:solidFill>
                  <a:schemeClr val="tx1"/>
                </a:solidFill>
              </a:rPr>
              <a:t>アドレスよりも「人間にとって」憶えやすい</a:t>
            </a:r>
          </a:p>
          <a:p>
            <a:pPr marL="742950" lvl="1" indent="-285750" algn="l">
              <a:lnSpc>
                <a:spcPct val="90000"/>
              </a:lnSpc>
              <a:buFont typeface="Arial" pitchFamily="34" charset="0"/>
              <a:buChar char="–"/>
            </a:pPr>
            <a:r>
              <a:rPr lang="ja-JP" altLang="en-US" sz="2400" dirty="0">
                <a:solidFill>
                  <a:schemeClr val="tx1"/>
                </a:solidFill>
              </a:rPr>
              <a:t>日常の</a:t>
            </a:r>
            <a:r>
              <a:rPr lang="en-US" altLang="ja-JP" sz="2400" dirty="0">
                <a:solidFill>
                  <a:schemeClr val="tx1"/>
                </a:solidFill>
              </a:rPr>
              <a:t>Web </a:t>
            </a:r>
            <a:r>
              <a:rPr lang="ja-JP" altLang="en-US" sz="2400" dirty="0">
                <a:solidFill>
                  <a:schemeClr val="tx1"/>
                </a:solidFill>
              </a:rPr>
              <a:t>閲覧やメール</a:t>
            </a:r>
            <a:r>
              <a:rPr lang="ja-JP" altLang="en-US" sz="2400" dirty="0"/>
              <a:t>送信</a:t>
            </a:r>
            <a:r>
              <a:rPr lang="ja-JP" altLang="en-US" sz="2400" dirty="0">
                <a:solidFill>
                  <a:schemeClr val="tx1"/>
                </a:solidFill>
              </a:rPr>
              <a:t>もこちらを利用</a:t>
            </a:r>
            <a:endParaRPr lang="en-US" altLang="ja-JP" sz="2400" dirty="0">
              <a:solidFill>
                <a:schemeClr val="tx1"/>
              </a:solidFill>
            </a:endParaRPr>
          </a:p>
        </p:txBody>
      </p:sp>
      <p:sp>
        <p:nvSpPr>
          <p:cNvPr id="2" name="日付プレースホルダー 1"/>
          <p:cNvSpPr>
            <a:spLocks noGrp="1"/>
          </p:cNvSpPr>
          <p:nvPr>
            <p:ph type="dt" sz="half" idx="2"/>
          </p:nvPr>
        </p:nvSpPr>
        <p:spPr/>
        <p:txBody>
          <a:bodyPr/>
          <a:lstStyle/>
          <a:p>
            <a:fld id="{6CD50EAC-499B-4D4F-AA8A-D57E7D765172}"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58</a:t>
            </a:fld>
            <a:endParaRPr lang="ja-JP" altLang="en-US" dirty="0"/>
          </a:p>
        </p:txBody>
      </p:sp>
      <p:pic>
        <p:nvPicPr>
          <p:cNvPr id="7" name="図 6">
            <a:extLst>
              <a:ext uri="{FF2B5EF4-FFF2-40B4-BE49-F238E27FC236}">
                <a16:creationId xmlns:a16="http://schemas.microsoft.com/office/drawing/2014/main" id="{20B54C86-0A44-B34E-B547-EAB3CF2BE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690540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タイトル 1"/>
          <p:cNvSpPr>
            <a:spLocks noGrp="1" noChangeArrowheads="1"/>
          </p:cNvSpPr>
          <p:nvPr>
            <p:ph type="title"/>
          </p:nvPr>
        </p:nvSpPr>
        <p:spPr>
          <a:ln/>
        </p:spPr>
        <p:txBody>
          <a:bodyPr/>
          <a:lstStyle/>
          <a:p>
            <a:r>
              <a:rPr lang="zh-CN" dirty="0"/>
              <a:t>ドメイン名</a:t>
            </a:r>
          </a:p>
        </p:txBody>
      </p:sp>
      <p:sp>
        <p:nvSpPr>
          <p:cNvPr id="96259" name="コンテンツ プレースホルダ 2"/>
          <p:cNvSpPr>
            <a:spLocks noGrp="1" noChangeArrowheads="1"/>
          </p:cNvSpPr>
          <p:nvPr>
            <p:ph idx="1"/>
          </p:nvPr>
        </p:nvSpPr>
        <p:spPr>
          <a:xfrm>
            <a:off x="251520" y="2336980"/>
            <a:ext cx="8820000" cy="3900332"/>
          </a:xfrm>
          <a:ln/>
        </p:spPr>
        <p:txBody>
          <a:bodyPr>
            <a:normAutofit/>
          </a:bodyPr>
          <a:lstStyle/>
          <a:p>
            <a:pPr marL="342900" indent="-342900" algn="l">
              <a:lnSpc>
                <a:spcPct val="80000"/>
              </a:lnSpc>
              <a:buFont typeface="Arial" pitchFamily="34" charset="0"/>
              <a:buChar char="•"/>
            </a:pPr>
            <a:r>
              <a:rPr lang="ja-JP" altLang="en-US" sz="2800" dirty="0">
                <a:solidFill>
                  <a:schemeClr val="tx1"/>
                </a:solidFill>
              </a:rPr>
              <a:t>構造は </a:t>
            </a:r>
            <a:r>
              <a:rPr lang="en-US" sz="2800" dirty="0">
                <a:solidFill>
                  <a:schemeClr val="tx1"/>
                </a:solidFill>
              </a:rPr>
              <a:t>IP </a:t>
            </a:r>
            <a:r>
              <a:rPr lang="ja-JP" altLang="en-US" sz="2800" dirty="0">
                <a:solidFill>
                  <a:schemeClr val="tx1"/>
                </a:solidFill>
              </a:rPr>
              <a:t>アドレスと同じ</a:t>
            </a:r>
          </a:p>
          <a:p>
            <a:pPr marL="342900" indent="-342900" algn="l">
              <a:lnSpc>
                <a:spcPct val="80000"/>
              </a:lnSpc>
              <a:buFont typeface="Arial" pitchFamily="34" charset="0"/>
              <a:buChar char="•"/>
            </a:pPr>
            <a:r>
              <a:rPr lang="ja-JP" altLang="en-US" sz="2800" dirty="0">
                <a:solidFill>
                  <a:schemeClr val="tx1"/>
                </a:solidFill>
              </a:rPr>
              <a:t>ホスト部 </a:t>
            </a:r>
            <a:r>
              <a:rPr lang="en-US" sz="2800" dirty="0">
                <a:solidFill>
                  <a:schemeClr val="tx1"/>
                </a:solidFill>
              </a:rPr>
              <a:t>(IP </a:t>
            </a:r>
            <a:r>
              <a:rPr lang="ja-JP" altLang="en-US" sz="2800" dirty="0">
                <a:solidFill>
                  <a:schemeClr val="tx1"/>
                </a:solidFill>
              </a:rPr>
              <a:t>アドレスの「ホスト部」</a:t>
            </a:r>
            <a:r>
              <a:rPr lang="en-US" sz="2800" dirty="0">
                <a:solidFill>
                  <a:schemeClr val="tx1"/>
                </a:solidFill>
              </a:rPr>
              <a:t>)</a:t>
            </a:r>
            <a:endParaRPr lang="ja-JP" altLang="en-US" sz="2800" dirty="0">
              <a:solidFill>
                <a:schemeClr val="tx1"/>
              </a:solidFill>
            </a:endParaRPr>
          </a:p>
          <a:p>
            <a:pPr marL="742950" lvl="1" indent="-285750" algn="l">
              <a:lnSpc>
                <a:spcPct val="80000"/>
              </a:lnSpc>
              <a:buFont typeface="Arial" pitchFamily="34" charset="0"/>
              <a:buChar char="–"/>
            </a:pPr>
            <a:r>
              <a:rPr lang="ja-JP" altLang="en-US" sz="2400" dirty="0">
                <a:solidFill>
                  <a:schemeClr val="tx1"/>
                </a:solidFill>
              </a:rPr>
              <a:t>計算機の管理者が自由に決定</a:t>
            </a:r>
          </a:p>
          <a:p>
            <a:pPr marL="342900" indent="-342900" algn="l">
              <a:lnSpc>
                <a:spcPct val="80000"/>
              </a:lnSpc>
              <a:buFont typeface="Arial" pitchFamily="34" charset="0"/>
              <a:buChar char="•"/>
            </a:pPr>
            <a:r>
              <a:rPr lang="ja-JP" altLang="en-US" sz="2800" dirty="0">
                <a:solidFill>
                  <a:schemeClr val="tx1"/>
                </a:solidFill>
              </a:rPr>
              <a:t>ドメイン部 </a:t>
            </a:r>
            <a:r>
              <a:rPr lang="en-US" sz="2800" dirty="0">
                <a:solidFill>
                  <a:schemeClr val="tx1"/>
                </a:solidFill>
              </a:rPr>
              <a:t>(IP </a:t>
            </a:r>
            <a:r>
              <a:rPr lang="ja-JP" altLang="en-US" sz="2800" dirty="0">
                <a:solidFill>
                  <a:schemeClr val="tx1"/>
                </a:solidFill>
              </a:rPr>
              <a:t>アドレスの「ネットワーク部」</a:t>
            </a:r>
            <a:r>
              <a:rPr lang="en-US" sz="2800" dirty="0">
                <a:solidFill>
                  <a:schemeClr val="tx1"/>
                </a:solidFill>
              </a:rPr>
              <a:t>)</a:t>
            </a:r>
            <a:endParaRPr lang="ja-JP" altLang="en-US" sz="2800" dirty="0">
              <a:solidFill>
                <a:schemeClr val="tx1"/>
              </a:solidFill>
            </a:endParaRPr>
          </a:p>
          <a:p>
            <a:pPr marL="742950" lvl="1" indent="-285750" algn="l">
              <a:lnSpc>
                <a:spcPct val="80000"/>
              </a:lnSpc>
              <a:buFont typeface="Arial" pitchFamily="34" charset="0"/>
              <a:buChar char="–"/>
            </a:pPr>
            <a:r>
              <a:rPr lang="ja-JP" altLang="en-US" sz="2400" dirty="0">
                <a:solidFill>
                  <a:schemeClr val="tx1"/>
                </a:solidFill>
              </a:rPr>
              <a:t>計算機が所属するネットワークの名称</a:t>
            </a:r>
          </a:p>
          <a:p>
            <a:pPr marL="742950" lvl="1" indent="-285750" algn="l">
              <a:lnSpc>
                <a:spcPct val="80000"/>
              </a:lnSpc>
              <a:buFont typeface="Arial" pitchFamily="34" charset="0"/>
              <a:buChar char="–"/>
            </a:pPr>
            <a:r>
              <a:rPr lang="ja-JP" altLang="en-US" sz="2400" dirty="0">
                <a:solidFill>
                  <a:schemeClr val="tx1"/>
                </a:solidFill>
              </a:rPr>
              <a:t>ネットワークを階層的に示している</a:t>
            </a:r>
            <a:r>
              <a:rPr lang="en-US" sz="2400" dirty="0">
                <a:solidFill>
                  <a:schemeClr val="tx1"/>
                </a:solidFill>
              </a:rPr>
              <a:t>(</a:t>
            </a:r>
            <a:r>
              <a:rPr lang="ja-JP" altLang="en-US" sz="2400" dirty="0">
                <a:solidFill>
                  <a:schemeClr val="tx1"/>
                </a:solidFill>
              </a:rPr>
              <a:t>ドメイン名空間</a:t>
            </a:r>
            <a:r>
              <a:rPr lang="en-US" sz="2400" dirty="0">
                <a:solidFill>
                  <a:schemeClr val="tx1"/>
                </a:solidFill>
              </a:rPr>
              <a:t>)</a:t>
            </a:r>
            <a:endParaRPr lang="ja-JP" altLang="en-US" sz="2400" dirty="0">
              <a:solidFill>
                <a:schemeClr val="tx1"/>
              </a:solidFill>
            </a:endParaRPr>
          </a:p>
          <a:p>
            <a:pPr marL="1143000" lvl="2" indent="-228600" algn="l">
              <a:lnSpc>
                <a:spcPct val="80000"/>
              </a:lnSpc>
              <a:buFont typeface="Arial" pitchFamily="34" charset="0"/>
              <a:buChar char="•"/>
            </a:pPr>
            <a:r>
              <a:rPr lang="en-US" dirty="0" err="1">
                <a:solidFill>
                  <a:schemeClr val="tx1"/>
                </a:solidFill>
              </a:rPr>
              <a:t>ep</a:t>
            </a:r>
            <a:r>
              <a:rPr lang="en-US" dirty="0">
                <a:solidFill>
                  <a:schemeClr val="tx1"/>
                </a:solidFill>
              </a:rPr>
              <a:t>(</a:t>
            </a:r>
            <a:r>
              <a:rPr lang="ja-JP" altLang="en-US" dirty="0">
                <a:solidFill>
                  <a:schemeClr val="tx1"/>
                </a:solidFill>
              </a:rPr>
              <a:t>地球惑星科学</a:t>
            </a:r>
            <a:r>
              <a:rPr lang="en-US" dirty="0">
                <a:solidFill>
                  <a:schemeClr val="tx1"/>
                </a:solidFill>
              </a:rPr>
              <a:t>). </a:t>
            </a:r>
            <a:r>
              <a:rPr lang="en-US" dirty="0" err="1">
                <a:solidFill>
                  <a:schemeClr val="tx1"/>
                </a:solidFill>
              </a:rPr>
              <a:t>sci</a:t>
            </a:r>
            <a:r>
              <a:rPr lang="en-US" dirty="0">
                <a:solidFill>
                  <a:schemeClr val="tx1"/>
                </a:solidFill>
              </a:rPr>
              <a:t>(</a:t>
            </a:r>
            <a:r>
              <a:rPr lang="ja-JP" altLang="en-US" dirty="0">
                <a:solidFill>
                  <a:schemeClr val="tx1"/>
                </a:solidFill>
              </a:rPr>
              <a:t>理学部</a:t>
            </a:r>
            <a:r>
              <a:rPr lang="en-US" dirty="0">
                <a:solidFill>
                  <a:schemeClr val="tx1"/>
                </a:solidFill>
              </a:rPr>
              <a:t>). </a:t>
            </a:r>
            <a:r>
              <a:rPr lang="en-US" dirty="0" err="1">
                <a:solidFill>
                  <a:schemeClr val="tx1"/>
                </a:solidFill>
              </a:rPr>
              <a:t>hokudai</a:t>
            </a:r>
            <a:r>
              <a:rPr lang="en-US" dirty="0">
                <a:solidFill>
                  <a:schemeClr val="tx1"/>
                </a:solidFill>
              </a:rPr>
              <a:t>(</a:t>
            </a:r>
            <a:r>
              <a:rPr lang="ja-JP" altLang="en-US" dirty="0">
                <a:solidFill>
                  <a:schemeClr val="tx1"/>
                </a:solidFill>
              </a:rPr>
              <a:t>北大</a:t>
            </a:r>
            <a:r>
              <a:rPr lang="en-US" dirty="0">
                <a:solidFill>
                  <a:schemeClr val="tx1"/>
                </a:solidFill>
              </a:rPr>
              <a:t>) . ac(</a:t>
            </a:r>
            <a:r>
              <a:rPr lang="ja-JP" altLang="en-US" dirty="0">
                <a:solidFill>
                  <a:schemeClr val="tx1"/>
                </a:solidFill>
              </a:rPr>
              <a:t>学術関係</a:t>
            </a:r>
            <a:r>
              <a:rPr lang="en-US" dirty="0">
                <a:solidFill>
                  <a:schemeClr val="tx1"/>
                </a:solidFill>
              </a:rPr>
              <a:t>) . </a:t>
            </a:r>
            <a:r>
              <a:rPr lang="en-US" dirty="0" err="1">
                <a:solidFill>
                  <a:schemeClr val="tx1"/>
                </a:solidFill>
              </a:rPr>
              <a:t>jp</a:t>
            </a:r>
            <a:r>
              <a:rPr lang="en-US" dirty="0">
                <a:solidFill>
                  <a:schemeClr val="tx1"/>
                </a:solidFill>
              </a:rPr>
              <a:t> (</a:t>
            </a:r>
            <a:r>
              <a:rPr lang="ja-JP" altLang="en-US" dirty="0">
                <a:solidFill>
                  <a:schemeClr val="tx1"/>
                </a:solidFill>
              </a:rPr>
              <a:t>日本</a:t>
            </a:r>
            <a:r>
              <a:rPr lang="en-US" dirty="0">
                <a:solidFill>
                  <a:schemeClr val="tx1"/>
                </a:solidFill>
              </a:rPr>
              <a:t>)</a:t>
            </a:r>
            <a:endParaRPr lang="ja-JP" altLang="en-US" dirty="0">
              <a:solidFill>
                <a:schemeClr val="tx1"/>
              </a:solidFill>
            </a:endParaRPr>
          </a:p>
        </p:txBody>
      </p:sp>
      <p:sp>
        <p:nvSpPr>
          <p:cNvPr id="2" name="日付プレースホルダー 1"/>
          <p:cNvSpPr>
            <a:spLocks noGrp="1"/>
          </p:cNvSpPr>
          <p:nvPr>
            <p:ph type="dt" sz="half" idx="2"/>
          </p:nvPr>
        </p:nvSpPr>
        <p:spPr/>
        <p:txBody>
          <a:bodyPr/>
          <a:lstStyle/>
          <a:p>
            <a:fld id="{54AD8A14-F17E-41A5-A92C-C3EEDA98A028}"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59</a:t>
            </a:fld>
            <a:endParaRPr lang="ja-JP" altLang="en-US" dirty="0"/>
          </a:p>
        </p:txBody>
      </p:sp>
      <p:grpSp>
        <p:nvGrpSpPr>
          <p:cNvPr id="96260" name="Group 4"/>
          <p:cNvGrpSpPr>
            <a:grpSpLocks/>
          </p:cNvGrpSpPr>
          <p:nvPr/>
        </p:nvGrpSpPr>
        <p:grpSpPr bwMode="auto">
          <a:xfrm>
            <a:off x="611188" y="1123950"/>
            <a:ext cx="7848600" cy="1200329"/>
            <a:chOff x="0" y="0"/>
            <a:chExt cx="7848872" cy="1200508"/>
          </a:xfrm>
        </p:grpSpPr>
        <p:sp>
          <p:nvSpPr>
            <p:cNvPr id="96261" name="テキスト ボックス 8"/>
            <p:cNvSpPr>
              <a:spLocks noChangeArrowheads="1"/>
            </p:cNvSpPr>
            <p:nvPr/>
          </p:nvSpPr>
          <p:spPr bwMode="auto">
            <a:xfrm>
              <a:off x="0" y="0"/>
              <a:ext cx="7848872" cy="1200508"/>
            </a:xfrm>
            <a:prstGeom prst="rect">
              <a:avLst/>
            </a:prstGeom>
            <a:solidFill>
              <a:schemeClr val="tx1"/>
            </a:solidFill>
            <a:ln w="9525">
              <a:noFill/>
              <a:miter lim="800000"/>
              <a:headEnd/>
              <a:tailEnd/>
            </a:ln>
          </p:spPr>
          <p:txBody>
            <a:bodyPr>
              <a:spAutoFit/>
            </a:bodyPr>
            <a:lstStyle/>
            <a:p>
              <a:pPr algn="ctr"/>
              <a:r>
                <a:rPr lang="en-US" sz="4000" dirty="0">
                  <a:solidFill>
                    <a:srgbClr val="FFFF00"/>
                  </a:solidFill>
                  <a:effectLst/>
                  <a:sym typeface="Calibri" pitchFamily="34" charset="0"/>
                </a:rPr>
                <a:t>www.ep.sci.hokudai.ac.jp</a:t>
              </a:r>
              <a:endParaRPr lang="ja-JP" altLang="en-US" sz="4000" dirty="0">
                <a:solidFill>
                  <a:srgbClr val="FFFF00"/>
                </a:solidFill>
                <a:effectLst/>
                <a:ea typeface="ＭＳ Ｐゴシック" panose="020B0600070205080204" pitchFamily="50" charset="-128"/>
                <a:sym typeface="Calibri" pitchFamily="34" charset="0"/>
              </a:endParaRPr>
            </a:p>
            <a:p>
              <a:r>
                <a:rPr lang="ja-JP" altLang="en-US" sz="3200" dirty="0">
                  <a:solidFill>
                    <a:srgbClr val="FFFF00"/>
                  </a:solidFill>
                  <a:effectLst/>
                  <a:ea typeface="ＭＳ Ｐゴシック" panose="020B0600070205080204" pitchFamily="50" charset="-128"/>
                  <a:sym typeface="ＭＳ Ｐゴシック" pitchFamily="50" charset="-128"/>
                </a:rPr>
                <a:t>           </a:t>
              </a:r>
              <a:r>
                <a:rPr lang="ja-JP" altLang="en-US" sz="3200" dirty="0">
                  <a:solidFill>
                    <a:srgbClr val="FF0000"/>
                  </a:solidFill>
                  <a:effectLst/>
                  <a:ea typeface="ＭＳ Ｐゴシック" panose="020B0600070205080204" pitchFamily="50" charset="-128"/>
                  <a:sym typeface="ＭＳ Ｐゴシック" pitchFamily="50" charset="-128"/>
                </a:rPr>
                <a:t>ホスト部</a:t>
              </a:r>
              <a:r>
                <a:rPr lang="ja-JP" altLang="en-US" sz="3200" dirty="0">
                  <a:solidFill>
                    <a:srgbClr val="FFFF00"/>
                  </a:solidFill>
                  <a:effectLst/>
                  <a:ea typeface="ＭＳ Ｐゴシック" panose="020B0600070205080204" pitchFamily="50" charset="-128"/>
                  <a:sym typeface="ＭＳ Ｐゴシック" pitchFamily="50" charset="-128"/>
                </a:rPr>
                <a:t>　          </a:t>
              </a:r>
              <a:r>
                <a:rPr lang="ja-JP" altLang="en-US" sz="3200" dirty="0">
                  <a:solidFill>
                    <a:srgbClr val="00B0F0"/>
                  </a:solidFill>
                  <a:effectLst/>
                  <a:ea typeface="ＭＳ Ｐゴシック" panose="020B0600070205080204" pitchFamily="50" charset="-128"/>
                  <a:sym typeface="ＭＳ Ｐゴシック" pitchFamily="50" charset="-128"/>
                </a:rPr>
                <a:t>ドメイン部</a:t>
              </a:r>
              <a:endParaRPr lang="en-US" altLang="ja-JP" sz="3200" dirty="0">
                <a:solidFill>
                  <a:srgbClr val="00B0F0"/>
                </a:solidFill>
                <a:effectLst/>
                <a:ea typeface="ＭＳ Ｐゴシック" panose="020B0600070205080204" pitchFamily="50" charset="-128"/>
                <a:sym typeface="ＭＳ Ｐゴシック" pitchFamily="50" charset="-128"/>
              </a:endParaRPr>
            </a:p>
          </p:txBody>
        </p:sp>
        <p:grpSp>
          <p:nvGrpSpPr>
            <p:cNvPr id="96262" name="Group 6"/>
            <p:cNvGrpSpPr>
              <a:grpSpLocks/>
            </p:cNvGrpSpPr>
            <p:nvPr/>
          </p:nvGrpSpPr>
          <p:grpSpPr bwMode="auto">
            <a:xfrm>
              <a:off x="1183386" y="92968"/>
              <a:ext cx="6088464" cy="576064"/>
              <a:chOff x="213374" y="0"/>
              <a:chExt cx="6088464" cy="576064"/>
            </a:xfrm>
          </p:grpSpPr>
          <p:sp>
            <p:nvSpPr>
              <p:cNvPr id="96263" name="正方形/長方形 9"/>
              <p:cNvSpPr>
                <a:spLocks noChangeArrowheads="1"/>
              </p:cNvSpPr>
              <p:nvPr/>
            </p:nvSpPr>
            <p:spPr bwMode="auto">
              <a:xfrm>
                <a:off x="213374" y="0"/>
                <a:ext cx="1224136" cy="576064"/>
              </a:xfrm>
              <a:prstGeom prst="rect">
                <a:avLst/>
              </a:prstGeom>
              <a:noFill/>
              <a:ln w="50800" cap="flat" cmpd="sng">
                <a:solidFill>
                  <a:srgbClr val="FF0000"/>
                </a:solidFill>
                <a:miter lim="800000"/>
                <a:headEnd/>
                <a:tailEnd/>
              </a:ln>
            </p:spPr>
            <p:txBody>
              <a:bodyPr anchor="ctr"/>
              <a:lstStyle/>
              <a:p>
                <a:pPr algn="ctr"/>
                <a:endParaRPr lang="ja-JP" altLang="ja-JP" dirty="0">
                  <a:solidFill>
                    <a:srgbClr val="FFFFFF"/>
                  </a:solidFill>
                  <a:effectLst/>
                  <a:latin typeface="ＭＳ Ｐゴシック" panose="020B0600070205080204" pitchFamily="50" charset="-128"/>
                  <a:ea typeface="ＭＳ Ｐゴシック" panose="020B0600070205080204" pitchFamily="50" charset="-128"/>
                  <a:sym typeface="ＭＳ Ｐゴシック" pitchFamily="50" charset="-128"/>
                </a:endParaRPr>
              </a:p>
            </p:txBody>
          </p:sp>
          <p:sp>
            <p:nvSpPr>
              <p:cNvPr id="96264" name="正方形/長方形 10"/>
              <p:cNvSpPr>
                <a:spLocks noChangeArrowheads="1"/>
              </p:cNvSpPr>
              <p:nvPr/>
            </p:nvSpPr>
            <p:spPr bwMode="auto">
              <a:xfrm>
                <a:off x="1509518" y="0"/>
                <a:ext cx="4792320" cy="576064"/>
              </a:xfrm>
              <a:prstGeom prst="rect">
                <a:avLst/>
              </a:prstGeom>
              <a:noFill/>
              <a:ln w="50800" cap="flat" cmpd="sng">
                <a:solidFill>
                  <a:srgbClr val="00B0F0"/>
                </a:solidFill>
                <a:miter lim="800000"/>
                <a:headEnd/>
                <a:tailEnd/>
              </a:ln>
            </p:spPr>
            <p:txBody>
              <a:bodyPr anchor="ctr"/>
              <a:lstStyle/>
              <a:p>
                <a:pPr algn="ctr"/>
                <a:endParaRPr lang="ja-JP" altLang="ja-JP" dirty="0">
                  <a:solidFill>
                    <a:srgbClr val="FFFFFF"/>
                  </a:solidFill>
                  <a:effectLst/>
                  <a:latin typeface="ＭＳ Ｐゴシック" panose="020B0600070205080204" pitchFamily="50" charset="-128"/>
                  <a:ea typeface="ＭＳ Ｐゴシック" panose="020B0600070205080204" pitchFamily="50" charset="-128"/>
                  <a:sym typeface="ＭＳ Ｐゴシック" pitchFamily="50" charset="-128"/>
                </a:endParaRPr>
              </a:p>
            </p:txBody>
          </p:sp>
        </p:grpSp>
      </p:grpSp>
      <p:pic>
        <p:nvPicPr>
          <p:cNvPr id="12" name="図 11">
            <a:extLst>
              <a:ext uri="{FF2B5EF4-FFF2-40B4-BE49-F238E27FC236}">
                <a16:creationId xmlns:a16="http://schemas.microsoft.com/office/drawing/2014/main" id="{C645D041-E6B8-864E-B2B5-EA15A0C1B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00297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コネクタ 47"/>
          <p:cNvCxnSpPr/>
          <p:nvPr/>
        </p:nvCxnSpPr>
        <p:spPr bwMode="auto">
          <a:xfrm>
            <a:off x="2402233" y="4982665"/>
            <a:ext cx="969266" cy="302863"/>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2" name="タイトル 1"/>
          <p:cNvSpPr>
            <a:spLocks noGrp="1"/>
          </p:cNvSpPr>
          <p:nvPr>
            <p:ph type="title"/>
          </p:nvPr>
        </p:nvSpPr>
        <p:spPr>
          <a:xfrm>
            <a:off x="426720" y="-171400"/>
            <a:ext cx="8435280" cy="1143000"/>
          </a:xfrm>
        </p:spPr>
        <p:txBody>
          <a:bodyPr>
            <a:normAutofit/>
          </a:bodyPr>
          <a:lstStyle/>
          <a:p>
            <a:r>
              <a:rPr lang="en-US" altLang="ja-JP" dirty="0"/>
              <a:t>LAN</a:t>
            </a:r>
            <a:r>
              <a:rPr lang="ja-JP" altLang="en-US" dirty="0"/>
              <a:t> と </a:t>
            </a:r>
            <a:r>
              <a:rPr lang="en-US" altLang="ja-JP" dirty="0"/>
              <a:t>WAN</a:t>
            </a:r>
            <a:endParaRPr kumimoji="1" lang="ja-JP" altLang="en-US" dirty="0"/>
          </a:p>
        </p:txBody>
      </p:sp>
      <p:sp>
        <p:nvSpPr>
          <p:cNvPr id="3" name="コンテンツ プレースホルダー 2"/>
          <p:cNvSpPr>
            <a:spLocks noGrp="1"/>
          </p:cNvSpPr>
          <p:nvPr>
            <p:ph idx="1"/>
          </p:nvPr>
        </p:nvSpPr>
        <p:spPr>
          <a:xfrm>
            <a:off x="234360" y="1076910"/>
            <a:ext cx="8820000" cy="4968552"/>
          </a:xfrm>
        </p:spPr>
        <p:txBody>
          <a:bodyPr/>
          <a:lstStyle/>
          <a:p>
            <a:r>
              <a:rPr lang="en-US" altLang="ja-JP" sz="2800" dirty="0"/>
              <a:t>LAN</a:t>
            </a:r>
            <a:r>
              <a:rPr lang="ja-JP" altLang="en-US" sz="2800" dirty="0"/>
              <a:t> </a:t>
            </a:r>
            <a:r>
              <a:rPr lang="en-US" altLang="ja-JP" sz="2800" dirty="0"/>
              <a:t>(Local Area Network)</a:t>
            </a:r>
          </a:p>
          <a:p>
            <a:pPr lvl="1"/>
            <a:r>
              <a:rPr lang="ja-JP" altLang="en-US" sz="2400" dirty="0"/>
              <a:t>複数の</a:t>
            </a:r>
            <a:r>
              <a:rPr lang="ja-JP" altLang="en-US" sz="2400" dirty="0">
                <a:solidFill>
                  <a:srgbClr val="FF0000"/>
                </a:solidFill>
              </a:rPr>
              <a:t>計算機</a:t>
            </a:r>
            <a:r>
              <a:rPr lang="ja-JP" altLang="en-US" sz="2400" dirty="0"/>
              <a:t>を相互接続したネットワーク</a:t>
            </a:r>
            <a:endParaRPr lang="en-US" altLang="ja-JP" sz="2400" dirty="0"/>
          </a:p>
          <a:p>
            <a:pPr lvl="2"/>
            <a:r>
              <a:rPr lang="ja-JP" altLang="en-US" sz="2000" dirty="0"/>
              <a:t>例：情報実験機同士，家庭内ネットワーク</a:t>
            </a:r>
            <a:endParaRPr lang="en-US" altLang="ja-JP" sz="2000" dirty="0"/>
          </a:p>
          <a:p>
            <a:r>
              <a:rPr lang="en-US" altLang="ja-JP" sz="2800" dirty="0"/>
              <a:t>WAN</a:t>
            </a:r>
            <a:r>
              <a:rPr lang="ja-JP" altLang="en-US" sz="2800" dirty="0"/>
              <a:t> </a:t>
            </a:r>
            <a:r>
              <a:rPr lang="en-US" altLang="ja-JP" sz="2800" dirty="0"/>
              <a:t>(Wide Area Network)</a:t>
            </a:r>
          </a:p>
          <a:p>
            <a:pPr lvl="1"/>
            <a:r>
              <a:rPr lang="ja-JP" altLang="en-US" sz="2400" dirty="0"/>
              <a:t>複数の</a:t>
            </a:r>
            <a:r>
              <a:rPr lang="en-US" altLang="ja-JP" sz="2400" dirty="0">
                <a:solidFill>
                  <a:srgbClr val="FF0000"/>
                </a:solidFill>
              </a:rPr>
              <a:t>LAN</a:t>
            </a:r>
            <a:r>
              <a:rPr lang="ja-JP" altLang="en-US" sz="2400" dirty="0"/>
              <a:t> を相互接続したネットワーク</a:t>
            </a:r>
            <a:endParaRPr lang="en-US" altLang="ja-JP" sz="2400" dirty="0"/>
          </a:p>
          <a:p>
            <a:pPr lvl="2"/>
            <a:r>
              <a:rPr kumimoji="1" lang="ja-JP" altLang="en-US" sz="2000" dirty="0"/>
              <a:t>例：</a:t>
            </a:r>
            <a:r>
              <a:rPr kumimoji="1" lang="en-US" altLang="ja-JP" sz="2000" dirty="0"/>
              <a:t>HINES</a:t>
            </a:r>
            <a:r>
              <a:rPr kumimoji="1" lang="ja-JP" altLang="en-US" sz="2000" dirty="0"/>
              <a:t> </a:t>
            </a:r>
            <a:r>
              <a:rPr kumimoji="1" lang="en-US" altLang="ja-JP" sz="2000" dirty="0"/>
              <a:t>(</a:t>
            </a:r>
            <a:r>
              <a:rPr kumimoji="1" lang="ja-JP" altLang="en-US" sz="2000" dirty="0"/>
              <a:t>理学部 </a:t>
            </a:r>
            <a:r>
              <a:rPr kumimoji="1" lang="en-US" altLang="ja-JP" sz="2000" dirty="0"/>
              <a:t>+ </a:t>
            </a:r>
            <a:r>
              <a:rPr kumimoji="1" lang="ja-JP" altLang="en-US" sz="2000" dirty="0"/>
              <a:t>工学部 </a:t>
            </a:r>
            <a:r>
              <a:rPr kumimoji="1" lang="en-US" altLang="ja-JP" sz="2000" dirty="0"/>
              <a:t>+</a:t>
            </a:r>
            <a:r>
              <a:rPr kumimoji="1" lang="ja-JP" altLang="en-US" sz="2000" dirty="0"/>
              <a:t> 図書館 </a:t>
            </a:r>
            <a:r>
              <a:rPr kumimoji="1" lang="en-US" altLang="ja-JP" sz="2000" dirty="0"/>
              <a:t>+</a:t>
            </a:r>
            <a:r>
              <a:rPr kumimoji="1" lang="ja-JP" altLang="en-US" sz="2000" dirty="0"/>
              <a:t> </a:t>
            </a:r>
            <a:r>
              <a:rPr lang="en-US" altLang="ja-JP" sz="2000" dirty="0"/>
              <a:t>… </a:t>
            </a:r>
            <a:r>
              <a:rPr kumimoji="1" lang="en-US" altLang="ja-JP" sz="2000" dirty="0"/>
              <a:t>)</a:t>
            </a:r>
            <a:endParaRPr kumimoji="1" lang="ja-JP" altLang="en-US" sz="2000" dirty="0"/>
          </a:p>
        </p:txBody>
      </p:sp>
      <p:cxnSp>
        <p:nvCxnSpPr>
          <p:cNvPr id="6" name="直線コネクタ 5"/>
          <p:cNvCxnSpPr/>
          <p:nvPr/>
        </p:nvCxnSpPr>
        <p:spPr bwMode="auto">
          <a:xfrm flipV="1">
            <a:off x="5408066" y="4940127"/>
            <a:ext cx="583891" cy="14706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4" name="直線コネクタ 13"/>
          <p:cNvCxnSpPr/>
          <p:nvPr/>
        </p:nvCxnSpPr>
        <p:spPr bwMode="auto">
          <a:xfrm>
            <a:off x="6493987" y="4333775"/>
            <a:ext cx="441428" cy="48937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5" name="直線コネクタ 14"/>
          <p:cNvCxnSpPr/>
          <p:nvPr/>
        </p:nvCxnSpPr>
        <p:spPr bwMode="auto">
          <a:xfrm flipH="1" flipV="1">
            <a:off x="3749925" y="5083677"/>
            <a:ext cx="1231833" cy="348252"/>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22" name="Picture 6" descr="新しい画像"/>
          <p:cNvPicPr>
            <a:picLocks noChangeAspect="1" noChangeArrowheads="1"/>
          </p:cNvPicPr>
          <p:nvPr/>
        </p:nvPicPr>
        <p:blipFill>
          <a:blip r:embed="rId3" cstate="print"/>
          <a:srcRect/>
          <a:stretch>
            <a:fillRect/>
          </a:stretch>
        </p:blipFill>
        <p:spPr bwMode="auto">
          <a:xfrm>
            <a:off x="6564976" y="4482698"/>
            <a:ext cx="778039" cy="680904"/>
          </a:xfrm>
          <a:prstGeom prst="rect">
            <a:avLst/>
          </a:prstGeom>
          <a:noFill/>
          <a:ln w="9525">
            <a:noFill/>
            <a:miter lim="800000"/>
            <a:headEnd/>
            <a:tailEnd/>
          </a:ln>
        </p:spPr>
      </p:pic>
      <p:pic>
        <p:nvPicPr>
          <p:cNvPr id="26" name="Picture 6" descr="新しい画像"/>
          <p:cNvPicPr>
            <a:picLocks noChangeAspect="1" noChangeArrowheads="1"/>
          </p:cNvPicPr>
          <p:nvPr/>
        </p:nvPicPr>
        <p:blipFill>
          <a:blip r:embed="rId3" cstate="print"/>
          <a:srcRect/>
          <a:stretch>
            <a:fillRect/>
          </a:stretch>
        </p:blipFill>
        <p:spPr bwMode="auto">
          <a:xfrm>
            <a:off x="6150522" y="3895129"/>
            <a:ext cx="778039" cy="680904"/>
          </a:xfrm>
          <a:prstGeom prst="rect">
            <a:avLst/>
          </a:prstGeom>
          <a:noFill/>
          <a:ln w="9525">
            <a:noFill/>
            <a:miter lim="800000"/>
            <a:headEnd/>
            <a:tailEnd/>
          </a:ln>
        </p:spPr>
      </p:pic>
      <p:sp>
        <p:nvSpPr>
          <p:cNvPr id="42" name="円/楕円 41"/>
          <p:cNvSpPr/>
          <p:nvPr/>
        </p:nvSpPr>
        <p:spPr>
          <a:xfrm>
            <a:off x="609989" y="3861048"/>
            <a:ext cx="1800000" cy="180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1059562" y="5609791"/>
            <a:ext cx="819516" cy="400110"/>
          </a:xfrm>
          <a:prstGeom prst="rect">
            <a:avLst/>
          </a:prstGeom>
          <a:solidFill>
            <a:schemeClr val="bg1"/>
          </a:solidFill>
          <a:ln w="38100">
            <a:solidFill>
              <a:srgbClr val="0070C0"/>
            </a:solidFill>
          </a:ln>
          <a:effectLst/>
        </p:spPr>
        <p:txBody>
          <a:bodyPr wrap="square" rtlCol="0">
            <a:spAutoFit/>
          </a:bodyPr>
          <a:lstStyle/>
          <a:p>
            <a:pPr algn="ctr"/>
            <a:r>
              <a:rPr kumimoji="1" lang="en-US" altLang="ja-JP" sz="2000" b="1" dirty="0">
                <a:effectLst/>
                <a:ea typeface="ＭＳ Ｐゴシック" panose="020B0600070205080204" pitchFamily="50" charset="-128"/>
              </a:rPr>
              <a:t>LAN</a:t>
            </a:r>
            <a:endParaRPr kumimoji="1" lang="ja-JP" altLang="en-US" sz="2000" b="1" dirty="0">
              <a:effectLst/>
              <a:ea typeface="ＭＳ Ｐゴシック" panose="020B0600070205080204" pitchFamily="50" charset="-128"/>
            </a:endParaRPr>
          </a:p>
        </p:txBody>
      </p:sp>
      <p:sp>
        <p:nvSpPr>
          <p:cNvPr id="52" name="正方形/長方形 51"/>
          <p:cNvSpPr/>
          <p:nvPr/>
        </p:nvSpPr>
        <p:spPr>
          <a:xfrm>
            <a:off x="272934" y="3851300"/>
            <a:ext cx="7683442" cy="2416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078536" y="3700745"/>
            <a:ext cx="819516" cy="400110"/>
          </a:xfrm>
          <a:prstGeom prst="rect">
            <a:avLst/>
          </a:prstGeom>
          <a:solidFill>
            <a:schemeClr val="bg1"/>
          </a:solidFill>
          <a:ln w="38100">
            <a:solidFill>
              <a:srgbClr val="FF0000"/>
            </a:solidFill>
          </a:ln>
          <a:effectLst/>
        </p:spPr>
        <p:txBody>
          <a:bodyPr wrap="square" rtlCol="0">
            <a:spAutoFit/>
          </a:bodyPr>
          <a:lstStyle/>
          <a:p>
            <a:pPr algn="ctr"/>
            <a:r>
              <a:rPr lang="en-US" altLang="ja-JP" sz="2000" b="1" dirty="0">
                <a:ea typeface="ＭＳ Ｐゴシック" panose="020B0600070205080204" pitchFamily="50" charset="-128"/>
              </a:rPr>
              <a:t>W</a:t>
            </a:r>
            <a:r>
              <a:rPr kumimoji="1" lang="en-US" altLang="ja-JP" sz="2000" b="1" dirty="0">
                <a:effectLst/>
                <a:ea typeface="ＭＳ Ｐゴシック" panose="020B0600070205080204" pitchFamily="50" charset="-128"/>
              </a:rPr>
              <a:t>AN</a:t>
            </a:r>
            <a:endParaRPr kumimoji="1" lang="ja-JP" altLang="en-US" sz="2000" b="1" dirty="0">
              <a:effectLst/>
              <a:ea typeface="ＭＳ Ｐゴシック" panose="020B0600070205080204" pitchFamily="50" charset="-128"/>
            </a:endParaRPr>
          </a:p>
        </p:txBody>
      </p:sp>
      <p:sp>
        <p:nvSpPr>
          <p:cNvPr id="7" name="日付プレースホルダー 6"/>
          <p:cNvSpPr>
            <a:spLocks noGrp="1"/>
          </p:cNvSpPr>
          <p:nvPr>
            <p:ph type="dt" sz="half" idx="2"/>
          </p:nvPr>
        </p:nvSpPr>
        <p:spPr/>
        <p:txBody>
          <a:bodyPr/>
          <a:lstStyle/>
          <a:p>
            <a:fld id="{75FB73BA-4616-49F2-AD05-5A8B09C23E0F}" type="datetime1">
              <a:rPr lang="ja-JP" altLang="en-US" smtClean="0"/>
              <a:t>2018/5/11</a:t>
            </a:fld>
            <a:endParaRPr lang="ja-JP" altLang="en-US" dirty="0"/>
          </a:p>
        </p:txBody>
      </p:sp>
      <p:sp>
        <p:nvSpPr>
          <p:cNvPr id="8" name="フッター プレースホルダー 7"/>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9" name="スライド番号プレースホルダー 8"/>
          <p:cNvSpPr>
            <a:spLocks noGrp="1"/>
          </p:cNvSpPr>
          <p:nvPr>
            <p:ph type="sldNum" sz="quarter" idx="4"/>
          </p:nvPr>
        </p:nvSpPr>
        <p:spPr/>
        <p:txBody>
          <a:bodyPr/>
          <a:lstStyle/>
          <a:p>
            <a:fld id="{9C198666-FFFC-4261-8E79-AD3BCCEDF34D}" type="slidenum">
              <a:rPr lang="ja-JP" altLang="en-US" smtClean="0"/>
              <a:pPr/>
              <a:t>6</a:t>
            </a:fld>
            <a:endParaRPr lang="ja-JP" altLang="en-US" dirty="0"/>
          </a:p>
        </p:txBody>
      </p:sp>
      <p:sp>
        <p:nvSpPr>
          <p:cNvPr id="28" name="円/楕円 27"/>
          <p:cNvSpPr/>
          <p:nvPr/>
        </p:nvSpPr>
        <p:spPr>
          <a:xfrm>
            <a:off x="5968174" y="3861048"/>
            <a:ext cx="1440000" cy="144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bwMode="auto">
          <a:xfrm>
            <a:off x="1322905" y="4362114"/>
            <a:ext cx="696902" cy="45175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9" name="直線コネクタ 48"/>
          <p:cNvCxnSpPr/>
          <p:nvPr/>
        </p:nvCxnSpPr>
        <p:spPr bwMode="auto">
          <a:xfrm flipV="1">
            <a:off x="1295127" y="4851489"/>
            <a:ext cx="706118" cy="47349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0" name="直線コネクタ 49"/>
          <p:cNvCxnSpPr/>
          <p:nvPr/>
        </p:nvCxnSpPr>
        <p:spPr bwMode="auto">
          <a:xfrm flipV="1">
            <a:off x="1223590" y="4302751"/>
            <a:ext cx="65021" cy="1022233"/>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23" name="Picture 6" descr="新しい画像"/>
          <p:cNvPicPr>
            <a:picLocks noChangeAspect="1" noChangeArrowheads="1"/>
          </p:cNvPicPr>
          <p:nvPr/>
        </p:nvPicPr>
        <p:blipFill>
          <a:blip r:embed="rId3" cstate="print"/>
          <a:srcRect/>
          <a:stretch>
            <a:fillRect/>
          </a:stretch>
        </p:blipFill>
        <p:spPr bwMode="auto">
          <a:xfrm>
            <a:off x="839496" y="4911316"/>
            <a:ext cx="778039" cy="680904"/>
          </a:xfrm>
          <a:prstGeom prst="rect">
            <a:avLst/>
          </a:prstGeom>
          <a:noFill/>
          <a:ln w="9525">
            <a:noFill/>
            <a:miter lim="800000"/>
            <a:headEnd/>
            <a:tailEnd/>
          </a:ln>
        </p:spPr>
      </p:pic>
      <p:pic>
        <p:nvPicPr>
          <p:cNvPr id="24" name="Picture 6" descr="新しい画像"/>
          <p:cNvPicPr>
            <a:picLocks noChangeAspect="1" noChangeArrowheads="1"/>
          </p:cNvPicPr>
          <p:nvPr/>
        </p:nvPicPr>
        <p:blipFill>
          <a:blip r:embed="rId3" cstate="print"/>
          <a:srcRect/>
          <a:stretch>
            <a:fillRect/>
          </a:stretch>
        </p:blipFill>
        <p:spPr bwMode="auto">
          <a:xfrm>
            <a:off x="899592" y="3937332"/>
            <a:ext cx="778039" cy="680904"/>
          </a:xfrm>
          <a:prstGeom prst="rect">
            <a:avLst/>
          </a:prstGeom>
          <a:noFill/>
          <a:ln w="9525">
            <a:noFill/>
            <a:miter lim="800000"/>
            <a:headEnd/>
            <a:tailEnd/>
          </a:ln>
        </p:spPr>
      </p:pic>
      <p:pic>
        <p:nvPicPr>
          <p:cNvPr id="25" name="Picture 6" descr="新しい画像"/>
          <p:cNvPicPr>
            <a:picLocks noChangeAspect="1" noChangeArrowheads="1"/>
          </p:cNvPicPr>
          <p:nvPr/>
        </p:nvPicPr>
        <p:blipFill>
          <a:blip r:embed="rId3" cstate="print"/>
          <a:srcRect/>
          <a:stretch>
            <a:fillRect/>
          </a:stretch>
        </p:blipFill>
        <p:spPr bwMode="auto">
          <a:xfrm>
            <a:off x="1649682" y="4435965"/>
            <a:ext cx="778039" cy="680904"/>
          </a:xfrm>
          <a:prstGeom prst="rect">
            <a:avLst/>
          </a:prstGeom>
          <a:noFill/>
          <a:ln w="9525">
            <a:noFill/>
            <a:miter lim="800000"/>
            <a:headEnd/>
            <a:tailEnd/>
          </a:ln>
        </p:spPr>
      </p:pic>
      <p:sp>
        <p:nvSpPr>
          <p:cNvPr id="64" name="円/楕円 63"/>
          <p:cNvSpPr/>
          <p:nvPr/>
        </p:nvSpPr>
        <p:spPr>
          <a:xfrm>
            <a:off x="3376106" y="4234006"/>
            <a:ext cx="1980000" cy="1980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5" name="直線コネクタ 64"/>
          <p:cNvCxnSpPr/>
          <p:nvPr/>
        </p:nvCxnSpPr>
        <p:spPr bwMode="auto">
          <a:xfrm>
            <a:off x="4469483" y="4670295"/>
            <a:ext cx="460218" cy="71979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6" name="直線コネクタ 65"/>
          <p:cNvCxnSpPr/>
          <p:nvPr/>
        </p:nvCxnSpPr>
        <p:spPr bwMode="auto">
          <a:xfrm flipV="1">
            <a:off x="4099274" y="5397332"/>
            <a:ext cx="882484" cy="52284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7" name="直線コネクタ 66"/>
          <p:cNvCxnSpPr/>
          <p:nvPr/>
        </p:nvCxnSpPr>
        <p:spPr bwMode="auto">
          <a:xfrm flipV="1">
            <a:off x="3749924" y="4650038"/>
            <a:ext cx="520261" cy="33682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7" name="直線コネクタ 76"/>
          <p:cNvCxnSpPr/>
          <p:nvPr/>
        </p:nvCxnSpPr>
        <p:spPr bwMode="auto">
          <a:xfrm>
            <a:off x="3724236" y="5091384"/>
            <a:ext cx="333198" cy="75392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83" name="直線コネクタ 82"/>
          <p:cNvCxnSpPr/>
          <p:nvPr/>
        </p:nvCxnSpPr>
        <p:spPr bwMode="auto">
          <a:xfrm flipV="1">
            <a:off x="4136949" y="4599495"/>
            <a:ext cx="266558" cy="1244672"/>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68" name="Picture 6" descr="新しい画像"/>
          <p:cNvPicPr>
            <a:picLocks noChangeAspect="1" noChangeArrowheads="1"/>
          </p:cNvPicPr>
          <p:nvPr/>
        </p:nvPicPr>
        <p:blipFill>
          <a:blip r:embed="rId3" cstate="print"/>
          <a:srcRect/>
          <a:stretch>
            <a:fillRect/>
          </a:stretch>
        </p:blipFill>
        <p:spPr bwMode="auto">
          <a:xfrm>
            <a:off x="3710255" y="5462302"/>
            <a:ext cx="778039" cy="680904"/>
          </a:xfrm>
          <a:prstGeom prst="rect">
            <a:avLst/>
          </a:prstGeom>
          <a:noFill/>
          <a:ln w="9525">
            <a:noFill/>
            <a:miter lim="800000"/>
            <a:headEnd/>
            <a:tailEnd/>
          </a:ln>
        </p:spPr>
      </p:pic>
      <p:pic>
        <p:nvPicPr>
          <p:cNvPr id="69" name="Picture 6" descr="新しい画像"/>
          <p:cNvPicPr>
            <a:picLocks noChangeAspect="1" noChangeArrowheads="1"/>
          </p:cNvPicPr>
          <p:nvPr/>
        </p:nvPicPr>
        <p:blipFill>
          <a:blip r:embed="rId3" cstate="print"/>
          <a:srcRect/>
          <a:stretch>
            <a:fillRect/>
          </a:stretch>
        </p:blipFill>
        <p:spPr bwMode="auto">
          <a:xfrm>
            <a:off x="4052254" y="4221088"/>
            <a:ext cx="778039" cy="680904"/>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4612361" y="5018548"/>
            <a:ext cx="778039" cy="680904"/>
          </a:xfrm>
          <a:prstGeom prst="rect">
            <a:avLst/>
          </a:prstGeom>
          <a:noFill/>
          <a:ln w="9525">
            <a:noFill/>
            <a:miter lim="800000"/>
            <a:headEnd/>
            <a:tailEnd/>
          </a:ln>
        </p:spPr>
      </p:pic>
      <p:pic>
        <p:nvPicPr>
          <p:cNvPr id="76" name="Picture 6" descr="新しい画像"/>
          <p:cNvPicPr>
            <a:picLocks noChangeAspect="1" noChangeArrowheads="1"/>
          </p:cNvPicPr>
          <p:nvPr/>
        </p:nvPicPr>
        <p:blipFill>
          <a:blip r:embed="rId3" cstate="print"/>
          <a:srcRect/>
          <a:stretch>
            <a:fillRect/>
          </a:stretch>
        </p:blipFill>
        <p:spPr bwMode="auto">
          <a:xfrm>
            <a:off x="3335217" y="4702857"/>
            <a:ext cx="778039" cy="680904"/>
          </a:xfrm>
          <a:prstGeom prst="rect">
            <a:avLst/>
          </a:prstGeom>
          <a:noFill/>
          <a:ln w="9525">
            <a:noFill/>
            <a:miter lim="800000"/>
            <a:headEnd/>
            <a:tailEnd/>
          </a:ln>
        </p:spPr>
      </p:pic>
      <p:sp>
        <p:nvSpPr>
          <p:cNvPr id="91" name="テキスト ボックス 90"/>
          <p:cNvSpPr txBox="1"/>
          <p:nvPr/>
        </p:nvSpPr>
        <p:spPr>
          <a:xfrm>
            <a:off x="4749983" y="5814041"/>
            <a:ext cx="819516" cy="400110"/>
          </a:xfrm>
          <a:prstGeom prst="rect">
            <a:avLst/>
          </a:prstGeom>
          <a:solidFill>
            <a:schemeClr val="bg1"/>
          </a:solidFill>
          <a:ln w="38100">
            <a:solidFill>
              <a:srgbClr val="0070C0"/>
            </a:solidFill>
          </a:ln>
          <a:effectLst/>
        </p:spPr>
        <p:txBody>
          <a:bodyPr wrap="square" rtlCol="0">
            <a:spAutoFit/>
          </a:bodyPr>
          <a:lstStyle/>
          <a:p>
            <a:pPr algn="ctr"/>
            <a:r>
              <a:rPr kumimoji="1" lang="en-US" altLang="ja-JP" sz="2000" b="1" dirty="0">
                <a:effectLst/>
                <a:ea typeface="ＭＳ Ｐゴシック" panose="020B0600070205080204" pitchFamily="50" charset="-128"/>
              </a:rPr>
              <a:t>LAN</a:t>
            </a:r>
            <a:endParaRPr kumimoji="1" lang="ja-JP" altLang="en-US" sz="2000" b="1" dirty="0">
              <a:effectLst/>
              <a:ea typeface="ＭＳ Ｐゴシック" panose="020B0600070205080204" pitchFamily="50" charset="-128"/>
            </a:endParaRPr>
          </a:p>
        </p:txBody>
      </p:sp>
      <p:sp>
        <p:nvSpPr>
          <p:cNvPr id="92" name="テキスト ボックス 91"/>
          <p:cNvSpPr txBox="1"/>
          <p:nvPr/>
        </p:nvSpPr>
        <p:spPr>
          <a:xfrm>
            <a:off x="6304943" y="5291400"/>
            <a:ext cx="819516" cy="400110"/>
          </a:xfrm>
          <a:prstGeom prst="rect">
            <a:avLst/>
          </a:prstGeom>
          <a:solidFill>
            <a:schemeClr val="bg1"/>
          </a:solidFill>
          <a:ln w="38100">
            <a:solidFill>
              <a:srgbClr val="0070C0"/>
            </a:solidFill>
          </a:ln>
          <a:effectLst/>
        </p:spPr>
        <p:txBody>
          <a:bodyPr wrap="square" rtlCol="0">
            <a:spAutoFit/>
          </a:bodyPr>
          <a:lstStyle/>
          <a:p>
            <a:pPr algn="ctr"/>
            <a:r>
              <a:rPr kumimoji="1" lang="en-US" altLang="ja-JP" sz="2000" b="1" dirty="0">
                <a:effectLst/>
                <a:ea typeface="ＭＳ Ｐゴシック" panose="020B0600070205080204" pitchFamily="50" charset="-128"/>
              </a:rPr>
              <a:t>LAN</a:t>
            </a:r>
            <a:endParaRPr kumimoji="1" lang="ja-JP" altLang="en-US" sz="2000" b="1" dirty="0">
              <a:effectLst/>
              <a:ea typeface="ＭＳ Ｐゴシック" panose="020B0600070205080204" pitchFamily="50" charset="-128"/>
            </a:endParaRPr>
          </a:p>
        </p:txBody>
      </p:sp>
      <p:cxnSp>
        <p:nvCxnSpPr>
          <p:cNvPr id="94" name="直線コネクタ 93"/>
          <p:cNvCxnSpPr>
            <a:stCxn id="42" idx="7"/>
          </p:cNvCxnSpPr>
          <p:nvPr/>
        </p:nvCxnSpPr>
        <p:spPr bwMode="auto">
          <a:xfrm>
            <a:off x="2146385" y="4124652"/>
            <a:ext cx="3937783" cy="33345"/>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37" name="図 36">
            <a:extLst>
              <a:ext uri="{FF2B5EF4-FFF2-40B4-BE49-F238E27FC236}">
                <a16:creationId xmlns:a16="http://schemas.microsoft.com/office/drawing/2014/main" id="{B103F271-B1E4-D946-B20A-ECBCC84F9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885588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a:spLocks noGrp="1" noChangeArrowheads="1"/>
          </p:cNvSpPr>
          <p:nvPr>
            <p:ph type="title"/>
          </p:nvPr>
        </p:nvSpPr>
        <p:spPr>
          <a:ln/>
        </p:spPr>
        <p:txBody>
          <a:bodyPr/>
          <a:lstStyle/>
          <a:p>
            <a:r>
              <a:rPr lang="ja-JP" altLang="en-US" dirty="0"/>
              <a:t>IPアドレスとドメイン名</a:t>
            </a:r>
          </a:p>
        </p:txBody>
      </p:sp>
      <p:sp>
        <p:nvSpPr>
          <p:cNvPr id="95235" name="コンテンツ プレースホルダ 2"/>
          <p:cNvSpPr>
            <a:spLocks noGrp="1" noChangeArrowheads="1"/>
          </p:cNvSpPr>
          <p:nvPr>
            <p:ph idx="1"/>
          </p:nvPr>
        </p:nvSpPr>
        <p:spPr>
          <a:ln/>
        </p:spPr>
        <p:txBody>
          <a:bodyPr>
            <a:normAutofit/>
          </a:bodyPr>
          <a:lstStyle/>
          <a:p>
            <a:pPr marL="342900" indent="-342900" algn="l">
              <a:lnSpc>
                <a:spcPct val="90000"/>
              </a:lnSpc>
              <a:buFont typeface="Arial" pitchFamily="34" charset="0"/>
              <a:buChar char="•"/>
            </a:pPr>
            <a:r>
              <a:rPr lang="en-US" sz="2800" dirty="0">
                <a:solidFill>
                  <a:schemeClr val="tx1"/>
                </a:solidFill>
              </a:rPr>
              <a:t>IP </a:t>
            </a:r>
            <a:r>
              <a:rPr lang="ja-JP" altLang="en-US" sz="2800" dirty="0">
                <a:solidFill>
                  <a:schemeClr val="tx1"/>
                </a:solidFill>
              </a:rPr>
              <a:t>アドレス </a:t>
            </a:r>
            <a:r>
              <a:rPr lang="en-US" sz="2800" dirty="0">
                <a:solidFill>
                  <a:schemeClr val="tx1"/>
                </a:solidFill>
              </a:rPr>
              <a:t>(ex. 133.</a:t>
            </a:r>
            <a:r>
              <a:rPr lang="en-US" altLang="ja-JP" sz="2800" dirty="0">
                <a:solidFill>
                  <a:schemeClr val="tx1"/>
                </a:solidFill>
              </a:rPr>
              <a:t>50</a:t>
            </a:r>
            <a:r>
              <a:rPr lang="en-US" sz="2800" dirty="0">
                <a:solidFill>
                  <a:schemeClr val="tx1"/>
                </a:solidFill>
              </a:rPr>
              <a:t>.160.51)</a:t>
            </a:r>
            <a:endParaRPr lang="ja-JP" altLang="en-US" sz="2800" dirty="0">
              <a:solidFill>
                <a:schemeClr val="tx1"/>
              </a:solidFill>
            </a:endParaRPr>
          </a:p>
          <a:p>
            <a:pPr marL="742950" lvl="1" indent="-285750" algn="l">
              <a:lnSpc>
                <a:spcPct val="90000"/>
              </a:lnSpc>
              <a:buFont typeface="Arial" pitchFamily="34" charset="0"/>
              <a:buChar char="–"/>
            </a:pPr>
            <a:r>
              <a:rPr lang="ja-JP" altLang="en-US" sz="2400" dirty="0">
                <a:solidFill>
                  <a:schemeClr val="tx1"/>
                </a:solidFill>
              </a:rPr>
              <a:t>コンピュータ同士が認識するための番号</a:t>
            </a:r>
          </a:p>
          <a:p>
            <a:pPr marL="742950" lvl="1" indent="-285750" algn="l">
              <a:lnSpc>
                <a:spcPct val="90000"/>
              </a:lnSpc>
              <a:buFont typeface="Arial" pitchFamily="34" charset="0"/>
              <a:buChar char="–"/>
            </a:pPr>
            <a:r>
              <a:rPr lang="ja-JP" altLang="en-US" sz="2400" dirty="0">
                <a:solidFill>
                  <a:schemeClr val="tx1"/>
                </a:solidFill>
              </a:rPr>
              <a:t>国や時代が変わっても読み方が変化しない・管理しやすい</a:t>
            </a:r>
          </a:p>
          <a:p>
            <a:pPr marL="742950" lvl="1" indent="-285750" algn="l">
              <a:lnSpc>
                <a:spcPct val="90000"/>
              </a:lnSpc>
              <a:buFont typeface="Arial" pitchFamily="34" charset="0"/>
              <a:buChar char="–"/>
            </a:pPr>
            <a:r>
              <a:rPr lang="ja-JP" altLang="en-US" sz="2400" dirty="0">
                <a:solidFill>
                  <a:schemeClr val="tx1"/>
                </a:solidFill>
              </a:rPr>
              <a:t>数字の羅列は「人間にとって」憶えづらい</a:t>
            </a:r>
          </a:p>
          <a:p>
            <a:pPr marL="342900" indent="-342900" algn="l">
              <a:lnSpc>
                <a:spcPct val="90000"/>
              </a:lnSpc>
              <a:buFont typeface="Arial" pitchFamily="34" charset="0"/>
              <a:buChar char="•"/>
            </a:pPr>
            <a:r>
              <a:rPr lang="ja-JP" altLang="en-US" sz="2800" dirty="0">
                <a:solidFill>
                  <a:srgbClr val="FF0000"/>
                </a:solidFill>
              </a:rPr>
              <a:t>ドメイン名</a:t>
            </a:r>
            <a:r>
              <a:rPr lang="ja-JP" altLang="en-US" sz="2800" dirty="0">
                <a:solidFill>
                  <a:schemeClr val="tx1"/>
                </a:solidFill>
              </a:rPr>
              <a:t> </a:t>
            </a:r>
            <a:r>
              <a:rPr lang="en-US" sz="2800" dirty="0">
                <a:solidFill>
                  <a:schemeClr val="tx1"/>
                </a:solidFill>
              </a:rPr>
              <a:t>(ex. www.ep.sci.hokudai.ac.jp) </a:t>
            </a:r>
            <a:endParaRPr lang="ja-JP" altLang="en-US" sz="2800" dirty="0">
              <a:solidFill>
                <a:schemeClr val="tx1"/>
              </a:solidFill>
            </a:endParaRPr>
          </a:p>
          <a:p>
            <a:pPr marL="742950" lvl="1" indent="-285750" algn="l">
              <a:lnSpc>
                <a:spcPct val="90000"/>
              </a:lnSpc>
              <a:buFont typeface="Arial" pitchFamily="34" charset="0"/>
              <a:buChar char="–"/>
            </a:pPr>
            <a:r>
              <a:rPr lang="ja-JP" altLang="en-US" sz="2400" dirty="0">
                <a:solidFill>
                  <a:schemeClr val="tx1"/>
                </a:solidFill>
              </a:rPr>
              <a:t>人間が認識するための名前</a:t>
            </a:r>
          </a:p>
          <a:p>
            <a:pPr marL="742950" lvl="1" indent="-285750" algn="l">
              <a:lnSpc>
                <a:spcPct val="90000"/>
              </a:lnSpc>
              <a:buFont typeface="Arial" pitchFamily="34" charset="0"/>
              <a:buChar char="–"/>
            </a:pPr>
            <a:r>
              <a:rPr lang="en-US" sz="2400" dirty="0">
                <a:solidFill>
                  <a:schemeClr val="tx1"/>
                </a:solidFill>
              </a:rPr>
              <a:t>IP </a:t>
            </a:r>
            <a:r>
              <a:rPr lang="ja-JP" altLang="en-US" sz="2400" dirty="0">
                <a:solidFill>
                  <a:schemeClr val="tx1"/>
                </a:solidFill>
              </a:rPr>
              <a:t>アドレスよりも「人間にとって」憶えやすい</a:t>
            </a:r>
          </a:p>
          <a:p>
            <a:pPr marL="742950" lvl="1" indent="-285750" algn="l">
              <a:lnSpc>
                <a:spcPct val="90000"/>
              </a:lnSpc>
              <a:buFont typeface="Arial" pitchFamily="34" charset="0"/>
              <a:buChar char="–"/>
            </a:pPr>
            <a:r>
              <a:rPr lang="ja-JP" altLang="en-US" sz="2400" dirty="0">
                <a:solidFill>
                  <a:schemeClr val="tx1"/>
                </a:solidFill>
              </a:rPr>
              <a:t>日常の</a:t>
            </a:r>
            <a:r>
              <a:rPr lang="en-US" altLang="ja-JP" sz="2400" dirty="0">
                <a:solidFill>
                  <a:schemeClr val="tx1"/>
                </a:solidFill>
              </a:rPr>
              <a:t>Web </a:t>
            </a:r>
            <a:r>
              <a:rPr lang="ja-JP" altLang="en-US" sz="2400" dirty="0">
                <a:solidFill>
                  <a:schemeClr val="tx1"/>
                </a:solidFill>
              </a:rPr>
              <a:t>閲覧やメール</a:t>
            </a:r>
            <a:r>
              <a:rPr lang="ja-JP" altLang="en-US" sz="2400" dirty="0"/>
              <a:t>送信</a:t>
            </a:r>
            <a:r>
              <a:rPr lang="ja-JP" altLang="en-US" sz="2400" dirty="0">
                <a:solidFill>
                  <a:schemeClr val="tx1"/>
                </a:solidFill>
              </a:rPr>
              <a:t>もこちらを利用</a:t>
            </a:r>
            <a:endParaRPr lang="en-US" altLang="ja-JP" sz="2400" dirty="0">
              <a:solidFill>
                <a:schemeClr val="tx1"/>
              </a:solidFill>
            </a:endParaRPr>
          </a:p>
          <a:p>
            <a:pPr marL="742950" lvl="1" indent="-285750" algn="l">
              <a:lnSpc>
                <a:spcPct val="90000"/>
              </a:lnSpc>
              <a:buFont typeface="Arial" pitchFamily="34" charset="0"/>
              <a:buChar char="–"/>
            </a:pPr>
            <a:r>
              <a:rPr lang="en-US" altLang="ja-JP" sz="2400" b="1" dirty="0">
                <a:solidFill>
                  <a:srgbClr val="FF0000"/>
                </a:solidFill>
              </a:rPr>
              <a:t>IP</a:t>
            </a:r>
            <a:r>
              <a:rPr lang="ja-JP" altLang="en-US" sz="2400" b="1" dirty="0">
                <a:solidFill>
                  <a:srgbClr val="FF0000"/>
                </a:solidFill>
              </a:rPr>
              <a:t> アドレスとドメイン名とを対応させる必要がある</a:t>
            </a:r>
            <a:endParaRPr lang="en-US" altLang="ja-JP" sz="2400" b="1" dirty="0">
              <a:solidFill>
                <a:srgbClr val="FF0000"/>
              </a:solidFill>
            </a:endParaRPr>
          </a:p>
          <a:p>
            <a:pPr lvl="2" indent="-285750">
              <a:lnSpc>
                <a:spcPct val="90000"/>
              </a:lnSpc>
              <a:buFont typeface="Arial" pitchFamily="34" charset="0"/>
              <a:buChar char="–"/>
            </a:pPr>
            <a:r>
              <a:rPr lang="en-US" altLang="ja-JP" sz="2000" b="1" dirty="0">
                <a:solidFill>
                  <a:srgbClr val="FF0000"/>
                </a:solidFill>
              </a:rPr>
              <a:t>DNS</a:t>
            </a:r>
            <a:endParaRPr lang="ja-JP" altLang="en-US" sz="2000" b="1" dirty="0">
              <a:solidFill>
                <a:srgbClr val="FF0000"/>
              </a:solidFill>
            </a:endParaRPr>
          </a:p>
        </p:txBody>
      </p:sp>
      <p:sp>
        <p:nvSpPr>
          <p:cNvPr id="2" name="日付プレースホルダー 1"/>
          <p:cNvSpPr>
            <a:spLocks noGrp="1"/>
          </p:cNvSpPr>
          <p:nvPr>
            <p:ph type="dt" sz="half" idx="2"/>
          </p:nvPr>
        </p:nvSpPr>
        <p:spPr/>
        <p:txBody>
          <a:bodyPr/>
          <a:lstStyle/>
          <a:p>
            <a:fld id="{6CD50EAC-499B-4D4F-AA8A-D57E7D765172}"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60</a:t>
            </a:fld>
            <a:endParaRPr lang="ja-JP" altLang="en-US" dirty="0"/>
          </a:p>
        </p:txBody>
      </p:sp>
      <p:pic>
        <p:nvPicPr>
          <p:cNvPr id="7" name="図 6">
            <a:extLst>
              <a:ext uri="{FF2B5EF4-FFF2-40B4-BE49-F238E27FC236}">
                <a16:creationId xmlns:a16="http://schemas.microsoft.com/office/drawing/2014/main" id="{9F0D5F09-6F72-FF44-839B-A10BB818A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428322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2863"/>
            <a:ext cx="8229600" cy="1143000"/>
          </a:xfrm>
        </p:spPr>
        <p:txBody>
          <a:bodyPr/>
          <a:lstStyle/>
          <a:p>
            <a:r>
              <a:rPr lang="ja-JP" altLang="en-US" dirty="0"/>
              <a:t>DNS</a:t>
            </a:r>
          </a:p>
        </p:txBody>
      </p:sp>
      <p:sp>
        <p:nvSpPr>
          <p:cNvPr id="100355" name="Rectangle 3"/>
          <p:cNvSpPr>
            <a:spLocks noGrp="1" noChangeArrowheads="1"/>
          </p:cNvSpPr>
          <p:nvPr>
            <p:ph type="body" idx="1"/>
          </p:nvPr>
        </p:nvSpPr>
        <p:spPr>
          <a:xfrm>
            <a:off x="222955" y="1185863"/>
            <a:ext cx="8580437" cy="4941887"/>
          </a:xfrm>
        </p:spPr>
        <p:txBody>
          <a:bodyPr>
            <a:normAutofit/>
          </a:bodyPr>
          <a:lstStyle/>
          <a:p>
            <a:r>
              <a:rPr lang="en-US" b="1" dirty="0">
                <a:solidFill>
                  <a:srgbClr val="FF0000"/>
                </a:solidFill>
              </a:rPr>
              <a:t>DNS </a:t>
            </a:r>
            <a:r>
              <a:rPr lang="en-US" dirty="0"/>
              <a:t>(Domain Name System)</a:t>
            </a:r>
          </a:p>
          <a:p>
            <a:pPr lvl="1"/>
            <a:r>
              <a:rPr lang="ja-JP" altLang="en-US" dirty="0"/>
              <a:t>IPアドレスとドメイン名を対応させるシステム</a:t>
            </a:r>
            <a:endParaRPr lang="en-US" altLang="ja-JP" dirty="0"/>
          </a:p>
          <a:p>
            <a:pPr lvl="1"/>
            <a:r>
              <a:rPr lang="ja-JP" altLang="en-US" dirty="0"/>
              <a:t>各ドメイン名空間に一つずつ存在</a:t>
            </a:r>
            <a:endParaRPr lang="en-US" altLang="ja-JP" dirty="0"/>
          </a:p>
          <a:p>
            <a:r>
              <a:rPr lang="en-US" altLang="ja-JP" dirty="0"/>
              <a:t>DNS</a:t>
            </a:r>
            <a:r>
              <a:rPr lang="ja-JP" altLang="en-US" dirty="0"/>
              <a:t> サーバ</a:t>
            </a:r>
            <a:endParaRPr lang="en-US" altLang="ja-JP" dirty="0"/>
          </a:p>
          <a:p>
            <a:pPr lvl="1"/>
            <a:r>
              <a:rPr lang="en-US" altLang="ja-JP" dirty="0"/>
              <a:t>DNS</a:t>
            </a:r>
            <a:r>
              <a:rPr lang="ja-JP" altLang="en-US" dirty="0"/>
              <a:t> サービスを提供するサーバ</a:t>
            </a:r>
            <a:endParaRPr lang="en-US" altLang="ja-JP" dirty="0"/>
          </a:p>
          <a:p>
            <a:pPr lvl="1"/>
            <a:r>
              <a:rPr lang="ja-JP" altLang="en-US" dirty="0"/>
              <a:t>ネットワーク接続のためには</a:t>
            </a:r>
            <a:r>
              <a:rPr lang="en-US" altLang="ja-JP" dirty="0"/>
              <a:t>DNS</a:t>
            </a:r>
            <a:r>
              <a:rPr lang="ja-JP" altLang="en-US" dirty="0"/>
              <a:t> サーバの</a:t>
            </a:r>
            <a:r>
              <a:rPr lang="en-US" altLang="ja-JP" dirty="0"/>
              <a:t>IP</a:t>
            </a:r>
            <a:r>
              <a:rPr lang="ja-JP" altLang="en-US" dirty="0"/>
              <a:t> アドレスも必要</a:t>
            </a:r>
            <a:endParaRPr lang="en-US" altLang="ja-JP" dirty="0"/>
          </a:p>
        </p:txBody>
      </p:sp>
      <p:sp>
        <p:nvSpPr>
          <p:cNvPr id="9" name="Freeform 14"/>
          <p:cNvSpPr>
            <a:spLocks/>
          </p:cNvSpPr>
          <p:nvPr/>
        </p:nvSpPr>
        <p:spPr bwMode="auto">
          <a:xfrm>
            <a:off x="1482141" y="5265504"/>
            <a:ext cx="4859330" cy="779463"/>
          </a:xfrm>
          <a:custGeom>
            <a:avLst/>
            <a:gdLst>
              <a:gd name="T0" fmla="*/ 0 w 3061"/>
              <a:gd name="T1" fmla="*/ 1237395220 h 491"/>
              <a:gd name="T2" fmla="*/ 2147483647 w 3061"/>
              <a:gd name="T3" fmla="*/ 153728650 h 491"/>
              <a:gd name="T4" fmla="*/ 2147483647 w 3061"/>
              <a:gd name="T5" fmla="*/ 309978248 h 491"/>
              <a:gd name="T6" fmla="*/ 0 60000 65536"/>
              <a:gd name="T7" fmla="*/ 0 60000 65536"/>
              <a:gd name="T8" fmla="*/ 0 60000 65536"/>
              <a:gd name="T9" fmla="*/ 0 w 3061"/>
              <a:gd name="T10" fmla="*/ 0 h 491"/>
              <a:gd name="T11" fmla="*/ 3061 w 3061"/>
              <a:gd name="T12" fmla="*/ 491 h 491"/>
            </a:gdLst>
            <a:ahLst/>
            <a:cxnLst>
              <a:cxn ang="T6">
                <a:pos x="T0" y="T1"/>
              </a:cxn>
              <a:cxn ang="T7">
                <a:pos x="T2" y="T3"/>
              </a:cxn>
              <a:cxn ang="T8">
                <a:pos x="T4" y="T5"/>
              </a:cxn>
            </a:cxnLst>
            <a:rect l="T9" t="T10" r="T11" b="T12"/>
            <a:pathLst/>
          </a:custGeom>
          <a:noFill/>
          <a:ln w="28575" cmpd="sng">
            <a:solidFill>
              <a:srgbClr val="808080"/>
            </a:solidFill>
            <a:miter lim="800000"/>
            <a:headEnd type="triangle" w="lg" len="lg"/>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10" name="Freeform 15"/>
          <p:cNvSpPr>
            <a:spLocks/>
          </p:cNvSpPr>
          <p:nvPr/>
        </p:nvSpPr>
        <p:spPr bwMode="auto">
          <a:xfrm>
            <a:off x="1647241" y="6276742"/>
            <a:ext cx="4737093" cy="722314"/>
          </a:xfrm>
          <a:custGeom>
            <a:avLst/>
            <a:gdLst>
              <a:gd name="T0" fmla="*/ 0 w 2984"/>
              <a:gd name="T1" fmla="*/ 786289282 h 455"/>
              <a:gd name="T2" fmla="*/ 2147483647 w 2984"/>
              <a:gd name="T3" fmla="*/ 1015624590 h 455"/>
              <a:gd name="T4" fmla="*/ 2147483647 w 2984"/>
              <a:gd name="T5" fmla="*/ 0 h 455"/>
              <a:gd name="T6" fmla="*/ 0 60000 65536"/>
              <a:gd name="T7" fmla="*/ 0 60000 65536"/>
              <a:gd name="T8" fmla="*/ 0 60000 65536"/>
              <a:gd name="T9" fmla="*/ 0 w 2984"/>
              <a:gd name="T10" fmla="*/ 0 h 455"/>
              <a:gd name="T11" fmla="*/ 2984 w 2984"/>
              <a:gd name="T12" fmla="*/ 455 h 455"/>
            </a:gdLst>
            <a:ahLst/>
            <a:cxnLst>
              <a:cxn ang="T6">
                <a:pos x="T0" y="T1"/>
              </a:cxn>
              <a:cxn ang="T7">
                <a:pos x="T2" y="T3"/>
              </a:cxn>
              <a:cxn ang="T8">
                <a:pos x="T4" y="T5"/>
              </a:cxn>
            </a:cxnLst>
            <a:rect l="T9" t="T10" r="T11" b="T12"/>
            <a:pathLst/>
          </a:custGeom>
          <a:noFill/>
          <a:ln w="28575" cmpd="sng">
            <a:solidFill>
              <a:srgbClr val="808080"/>
            </a:solidFill>
            <a:miter lim="800000"/>
            <a:headEnd/>
            <a:tailEnd type="triangle" w="lg" len="lg"/>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2" name="日付プレースホルダー 1"/>
          <p:cNvSpPr>
            <a:spLocks noGrp="1"/>
          </p:cNvSpPr>
          <p:nvPr>
            <p:ph type="dt" sz="half" idx="2"/>
          </p:nvPr>
        </p:nvSpPr>
        <p:spPr/>
        <p:txBody>
          <a:bodyPr/>
          <a:lstStyle/>
          <a:p>
            <a:fld id="{08A40FC3-49AB-44BD-B960-E486211660CB}"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61</a:t>
            </a:fld>
            <a:endParaRPr lang="ja-JP" altLang="en-US" dirty="0"/>
          </a:p>
        </p:txBody>
      </p:sp>
      <p:pic>
        <p:nvPicPr>
          <p:cNvPr id="11" name="図 10">
            <a:extLst>
              <a:ext uri="{FF2B5EF4-FFF2-40B4-BE49-F238E27FC236}">
                <a16:creationId xmlns:a16="http://schemas.microsoft.com/office/drawing/2014/main" id="{8B69D9FC-A4BC-AC43-BC8F-E09AA6238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866631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bwMode="auto">
          <a:xfrm flipV="1">
            <a:off x="3646291" y="3645876"/>
            <a:ext cx="1664088" cy="71955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2" name="直線矢印コネクタ 21"/>
          <p:cNvCxnSpPr/>
          <p:nvPr/>
        </p:nvCxnSpPr>
        <p:spPr bwMode="auto">
          <a:xfrm flipH="1">
            <a:off x="3752067" y="4005652"/>
            <a:ext cx="1558312" cy="6567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00354" name="Rectangle 2"/>
          <p:cNvSpPr>
            <a:spLocks noGrp="1" noChangeArrowheads="1"/>
          </p:cNvSpPr>
          <p:nvPr>
            <p:ph type="title"/>
          </p:nvPr>
        </p:nvSpPr>
        <p:spPr>
          <a:xfrm>
            <a:off x="0" y="14989"/>
            <a:ext cx="9144000" cy="1037747"/>
          </a:xfrm>
        </p:spPr>
        <p:txBody>
          <a:bodyPr>
            <a:noAutofit/>
          </a:bodyPr>
          <a:lstStyle/>
          <a:p>
            <a:r>
              <a:rPr lang="ja-JP" altLang="en-US" sz="3200" dirty="0"/>
              <a:t>ネットワーク通信におけるDNS サーバの役割</a:t>
            </a:r>
          </a:p>
        </p:txBody>
      </p:sp>
      <p:sp>
        <p:nvSpPr>
          <p:cNvPr id="100355" name="Rectangle 3"/>
          <p:cNvSpPr>
            <a:spLocks noGrp="1" noChangeArrowheads="1"/>
          </p:cNvSpPr>
          <p:nvPr>
            <p:ph type="body" idx="1"/>
          </p:nvPr>
        </p:nvSpPr>
        <p:spPr>
          <a:xfrm>
            <a:off x="222955" y="1185863"/>
            <a:ext cx="8580437" cy="4941887"/>
          </a:xfrm>
        </p:spPr>
        <p:txBody>
          <a:bodyPr/>
          <a:lstStyle/>
          <a:p>
            <a:r>
              <a:rPr lang="en-US" altLang="ja-JP" dirty="0"/>
              <a:t>DNS</a:t>
            </a:r>
            <a:r>
              <a:rPr lang="ja-JP" altLang="en-US" dirty="0"/>
              <a:t> サーバを介したネットワーク通信例</a:t>
            </a:r>
            <a:endParaRPr lang="en-US" altLang="ja-JP" dirty="0"/>
          </a:p>
        </p:txBody>
      </p:sp>
      <p:pic>
        <p:nvPicPr>
          <p:cNvPr id="7" name="Picture 5"/>
          <p:cNvPicPr>
            <a:picLocks noChangeAspect="1" noChangeArrowheads="1"/>
          </p:cNvPicPr>
          <p:nvPr/>
        </p:nvPicPr>
        <p:blipFill>
          <a:blip r:embed="rId2" cstate="print"/>
          <a:srcRect/>
          <a:stretch>
            <a:fillRect/>
          </a:stretch>
        </p:blipFill>
        <p:spPr bwMode="auto">
          <a:xfrm>
            <a:off x="2205241" y="4221088"/>
            <a:ext cx="1441050" cy="1260312"/>
          </a:xfrm>
          <a:prstGeom prst="rect">
            <a:avLst/>
          </a:prstGeom>
          <a:noFill/>
          <a:ln w="9525">
            <a:noFill/>
            <a:miter lim="800000"/>
            <a:headEnd/>
            <a:tailEnd/>
          </a:ln>
        </p:spPr>
      </p:pic>
      <p:sp>
        <p:nvSpPr>
          <p:cNvPr id="8" name="Text Box 6"/>
          <p:cNvSpPr>
            <a:spLocks noChangeArrowheads="1"/>
          </p:cNvSpPr>
          <p:nvPr/>
        </p:nvSpPr>
        <p:spPr bwMode="auto">
          <a:xfrm>
            <a:off x="6835382" y="3069611"/>
            <a:ext cx="1702710" cy="646331"/>
          </a:xfrm>
          <a:prstGeom prst="rect">
            <a:avLst/>
          </a:prstGeom>
          <a:noFill/>
          <a:ln w="9525">
            <a:noFill/>
            <a:miter lim="800000"/>
            <a:headEnd/>
            <a:tailEnd/>
          </a:ln>
        </p:spPr>
        <p:txBody>
          <a:bodyPr wrap="none">
            <a:spAutoFit/>
          </a:bodyPr>
          <a:lstStyle/>
          <a:p>
            <a:r>
              <a:rPr lang="en-US" dirty="0">
                <a:effectLst/>
                <a:sym typeface="Calibri" pitchFamily="34" charset="0"/>
              </a:rPr>
              <a:t>DNS </a:t>
            </a:r>
            <a:r>
              <a:rPr lang="ja-JP" altLang="en-US" dirty="0">
                <a:effectLst/>
                <a:ea typeface="ＭＳ Ｐゴシック" panose="020B0600070205080204" pitchFamily="50" charset="-128"/>
                <a:sym typeface="ＭＳ Ｐゴシック" pitchFamily="50" charset="-128"/>
              </a:rPr>
              <a:t>サーバ</a:t>
            </a:r>
          </a:p>
          <a:p>
            <a:r>
              <a:rPr lang="en-US" dirty="0">
                <a:effectLst/>
                <a:sym typeface="Calibri" pitchFamily="34" charset="0"/>
              </a:rPr>
              <a:t>IP: 133.87.45.70</a:t>
            </a:r>
            <a:endParaRPr lang="ja-JP" altLang="en-US" dirty="0">
              <a:effectLst/>
              <a:ea typeface="ＭＳ Ｐゴシック" panose="020B0600070205080204" pitchFamily="50" charset="-128"/>
            </a:endParaRPr>
          </a:p>
        </p:txBody>
      </p:sp>
      <p:sp>
        <p:nvSpPr>
          <p:cNvPr id="9" name="Freeform 14"/>
          <p:cNvSpPr>
            <a:spLocks/>
          </p:cNvSpPr>
          <p:nvPr/>
        </p:nvSpPr>
        <p:spPr bwMode="auto">
          <a:xfrm>
            <a:off x="1500190" y="4041719"/>
            <a:ext cx="4859330" cy="779463"/>
          </a:xfrm>
          <a:custGeom>
            <a:avLst/>
            <a:gdLst>
              <a:gd name="T0" fmla="*/ 0 w 3061"/>
              <a:gd name="T1" fmla="*/ 1237395220 h 491"/>
              <a:gd name="T2" fmla="*/ 2147483647 w 3061"/>
              <a:gd name="T3" fmla="*/ 153728650 h 491"/>
              <a:gd name="T4" fmla="*/ 2147483647 w 3061"/>
              <a:gd name="T5" fmla="*/ 309978248 h 491"/>
              <a:gd name="T6" fmla="*/ 0 60000 65536"/>
              <a:gd name="T7" fmla="*/ 0 60000 65536"/>
              <a:gd name="T8" fmla="*/ 0 60000 65536"/>
              <a:gd name="T9" fmla="*/ 0 w 3061"/>
              <a:gd name="T10" fmla="*/ 0 h 491"/>
              <a:gd name="T11" fmla="*/ 3061 w 3061"/>
              <a:gd name="T12" fmla="*/ 491 h 491"/>
            </a:gdLst>
            <a:ahLst/>
            <a:cxnLst>
              <a:cxn ang="T6">
                <a:pos x="T0" y="T1"/>
              </a:cxn>
              <a:cxn ang="T7">
                <a:pos x="T2" y="T3"/>
              </a:cxn>
              <a:cxn ang="T8">
                <a:pos x="T4" y="T5"/>
              </a:cxn>
            </a:cxnLst>
            <a:rect l="T9" t="T10" r="T11" b="T12"/>
            <a:pathLst/>
          </a:custGeom>
          <a:noFill/>
          <a:ln w="28575" cmpd="sng">
            <a:solidFill>
              <a:srgbClr val="808080"/>
            </a:solidFill>
            <a:miter lim="800000"/>
            <a:headEnd type="triangle" w="lg" len="lg"/>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10" name="Freeform 15"/>
          <p:cNvSpPr>
            <a:spLocks/>
          </p:cNvSpPr>
          <p:nvPr/>
        </p:nvSpPr>
        <p:spPr bwMode="auto">
          <a:xfrm>
            <a:off x="1665290" y="5720415"/>
            <a:ext cx="4737093" cy="722314"/>
          </a:xfrm>
          <a:custGeom>
            <a:avLst/>
            <a:gdLst>
              <a:gd name="T0" fmla="*/ 0 w 2984"/>
              <a:gd name="T1" fmla="*/ 786289282 h 455"/>
              <a:gd name="T2" fmla="*/ 2147483647 w 2984"/>
              <a:gd name="T3" fmla="*/ 1015624590 h 455"/>
              <a:gd name="T4" fmla="*/ 2147483647 w 2984"/>
              <a:gd name="T5" fmla="*/ 0 h 455"/>
              <a:gd name="T6" fmla="*/ 0 60000 65536"/>
              <a:gd name="T7" fmla="*/ 0 60000 65536"/>
              <a:gd name="T8" fmla="*/ 0 60000 65536"/>
              <a:gd name="T9" fmla="*/ 0 w 2984"/>
              <a:gd name="T10" fmla="*/ 0 h 455"/>
              <a:gd name="T11" fmla="*/ 2984 w 2984"/>
              <a:gd name="T12" fmla="*/ 455 h 455"/>
            </a:gdLst>
            <a:ahLst/>
            <a:cxnLst>
              <a:cxn ang="T6">
                <a:pos x="T0" y="T1"/>
              </a:cxn>
              <a:cxn ang="T7">
                <a:pos x="T2" y="T3"/>
              </a:cxn>
              <a:cxn ang="T8">
                <a:pos x="T4" y="T5"/>
              </a:cxn>
            </a:cxnLst>
            <a:rect l="T9" t="T10" r="T11" b="T12"/>
            <a:pathLst/>
          </a:custGeom>
          <a:noFill/>
          <a:ln w="28575" cmpd="sng">
            <a:solidFill>
              <a:srgbClr val="808080"/>
            </a:solidFill>
            <a:miter lim="800000"/>
            <a:headEnd/>
            <a:tailEnd type="triangle" w="lg" len="lg"/>
          </a:ln>
        </p:spPr>
        <p:txBody>
          <a:bodyPr/>
          <a:lstStyle/>
          <a:p>
            <a:endParaRPr lang="ja-JP" altLang="ja-JP" dirty="0">
              <a:effectLst/>
              <a:ea typeface="ＭＳ Ｐゴシック" panose="020B0600070205080204" pitchFamily="50" charset="-128"/>
              <a:sym typeface="ＭＳ Ｐゴシック" pitchFamily="50" charset="-128"/>
            </a:endParaRPr>
          </a:p>
        </p:txBody>
      </p:sp>
      <p:grpSp>
        <p:nvGrpSpPr>
          <p:cNvPr id="11" name="Group 10"/>
          <p:cNvGrpSpPr>
            <a:grpSpLocks/>
          </p:cNvGrpSpPr>
          <p:nvPr/>
        </p:nvGrpSpPr>
        <p:grpSpPr bwMode="auto">
          <a:xfrm>
            <a:off x="2854325" y="3830580"/>
            <a:ext cx="2852734" cy="1196978"/>
            <a:chOff x="0" y="0"/>
            <a:chExt cx="1797" cy="754"/>
          </a:xfrm>
        </p:grpSpPr>
        <p:sp>
          <p:nvSpPr>
            <p:cNvPr id="16" name="Letter"/>
            <p:cNvSpPr>
              <a:spLocks noEditPoints="1" noChangeArrowheads="1"/>
            </p:cNvSpPr>
            <p:nvPr/>
          </p:nvSpPr>
          <p:spPr bwMode="auto">
            <a:xfrm>
              <a:off x="0" y="0"/>
              <a:ext cx="1360" cy="499"/>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FF"/>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17" name="Text Box 9"/>
            <p:cNvSpPr>
              <a:spLocks noChangeArrowheads="1"/>
            </p:cNvSpPr>
            <p:nvPr/>
          </p:nvSpPr>
          <p:spPr bwMode="auto">
            <a:xfrm rot="20231076">
              <a:off x="706" y="347"/>
              <a:ext cx="1091" cy="407"/>
            </a:xfrm>
            <a:prstGeom prst="rect">
              <a:avLst/>
            </a:prstGeom>
            <a:solidFill>
              <a:srgbClr val="FFFF00"/>
            </a:solidFill>
            <a:ln w="9525">
              <a:noFill/>
              <a:miter lim="800000"/>
              <a:headEnd/>
              <a:tailEnd/>
            </a:ln>
          </p:spPr>
          <p:txBody>
            <a:bodyPr wrap="none">
              <a:spAutoFit/>
            </a:bodyPr>
            <a:lstStyle/>
            <a:p>
              <a:r>
                <a:rPr lang="ja-JP" altLang="en-US" dirty="0">
                  <a:effectLst/>
                  <a:ea typeface="ＭＳ Ｐゴシック" panose="020B0600070205080204" pitchFamily="50" charset="-128"/>
                  <a:sym typeface="ＭＳ Ｐゴシック" pitchFamily="50" charset="-128"/>
                </a:rPr>
                <a:t>返答</a:t>
              </a:r>
              <a:r>
                <a:rPr lang="en-US" dirty="0">
                  <a:effectLst/>
                  <a:sym typeface="Calibri" pitchFamily="34" charset="0"/>
                </a:rPr>
                <a:t>: </a:t>
              </a:r>
              <a:endParaRPr lang="ja-JP" altLang="en-US" dirty="0">
                <a:effectLst/>
                <a:ea typeface="ＭＳ Ｐゴシック" panose="020B0600070205080204" pitchFamily="50" charset="-128"/>
                <a:sym typeface="Calibri" pitchFamily="34" charset="0"/>
              </a:endParaRPr>
            </a:p>
            <a:p>
              <a:r>
                <a:rPr lang="en-US" dirty="0">
                  <a:effectLst/>
                  <a:sym typeface="Calibri" pitchFamily="34" charset="0"/>
                </a:rPr>
                <a:t>133.50.160.50 !!</a:t>
              </a:r>
              <a:endParaRPr lang="ja-JP" altLang="en-US" dirty="0">
                <a:effectLst/>
                <a:ea typeface="ＭＳ Ｐゴシック" panose="020B0600070205080204" pitchFamily="50" charset="-128"/>
              </a:endParaRPr>
            </a:p>
          </p:txBody>
        </p:sp>
      </p:grpSp>
      <p:grpSp>
        <p:nvGrpSpPr>
          <p:cNvPr id="12" name="Group 13"/>
          <p:cNvGrpSpPr>
            <a:grpSpLocks/>
          </p:cNvGrpSpPr>
          <p:nvPr/>
        </p:nvGrpSpPr>
        <p:grpSpPr bwMode="auto">
          <a:xfrm>
            <a:off x="2963463" y="3351507"/>
            <a:ext cx="2663824" cy="3354394"/>
            <a:chOff x="0" y="-1535"/>
            <a:chExt cx="1678" cy="2113"/>
          </a:xfrm>
        </p:grpSpPr>
        <p:sp>
          <p:nvSpPr>
            <p:cNvPr id="14" name="Letter"/>
            <p:cNvSpPr>
              <a:spLocks noEditPoints="1" noChangeArrowheads="1"/>
            </p:cNvSpPr>
            <p:nvPr/>
          </p:nvSpPr>
          <p:spPr bwMode="auto">
            <a:xfrm>
              <a:off x="0" y="0"/>
              <a:ext cx="1678" cy="57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FF"/>
            </a:solidFill>
            <a:ln w="9525" cmpd="sng">
              <a:solidFill>
                <a:srgbClr val="000000"/>
              </a:solidFill>
              <a:miter lim="800000"/>
              <a:headEnd/>
              <a:tailEnd/>
            </a:ln>
          </p:spPr>
          <p:txBody>
            <a:bodyPr/>
            <a:lstStyle/>
            <a:p>
              <a:endParaRPr lang="ja-JP" altLang="ja-JP" dirty="0">
                <a:effectLst/>
                <a:ea typeface="ＭＳ Ｐゴシック" panose="020B0600070205080204" pitchFamily="50" charset="-128"/>
                <a:sym typeface="ＭＳ Ｐゴシック" pitchFamily="50" charset="-128"/>
              </a:endParaRPr>
            </a:p>
          </p:txBody>
        </p:sp>
        <p:sp>
          <p:nvSpPr>
            <p:cNvPr id="15" name="Text Box 8"/>
            <p:cNvSpPr>
              <a:spLocks noChangeArrowheads="1"/>
            </p:cNvSpPr>
            <p:nvPr/>
          </p:nvSpPr>
          <p:spPr bwMode="auto">
            <a:xfrm rot="20217061">
              <a:off x="108" y="-1535"/>
              <a:ext cx="1283" cy="407"/>
            </a:xfrm>
            <a:prstGeom prst="rect">
              <a:avLst/>
            </a:prstGeom>
            <a:solidFill>
              <a:srgbClr val="FFFF00"/>
            </a:solidFill>
            <a:ln w="9525">
              <a:noFill/>
              <a:miter lim="800000"/>
              <a:headEnd/>
              <a:tailEnd/>
            </a:ln>
          </p:spPr>
          <p:txBody>
            <a:bodyPr wrap="square">
              <a:spAutoFit/>
            </a:bodyPr>
            <a:lstStyle/>
            <a:p>
              <a:r>
                <a:rPr lang="en-US" dirty="0" err="1">
                  <a:effectLst/>
                  <a:sym typeface="Calibri" pitchFamily="34" charset="0"/>
                </a:rPr>
                <a:t>mail.ep</a:t>
              </a:r>
              <a:r>
                <a:rPr lang="en-US" dirty="0">
                  <a:effectLst/>
                  <a:sym typeface="Calibri" pitchFamily="34" charset="0"/>
                </a:rPr>
                <a:t> ~</a:t>
              </a:r>
              <a:r>
                <a:rPr lang="ja-JP" altLang="en-US" dirty="0">
                  <a:effectLst/>
                  <a:ea typeface="ＭＳ Ｐゴシック" panose="020B0600070205080204" pitchFamily="50" charset="-128"/>
                  <a:sym typeface="Calibri" pitchFamily="34" charset="0"/>
                </a:rPr>
                <a:t>の</a:t>
              </a:r>
              <a:endParaRPr lang="en-US" altLang="ja-JP" dirty="0">
                <a:effectLst/>
                <a:ea typeface="ＭＳ Ｐゴシック" panose="020B0600070205080204" pitchFamily="50" charset="-128"/>
                <a:sym typeface="Calibri" pitchFamily="34" charset="0"/>
              </a:endParaRPr>
            </a:p>
            <a:p>
              <a:r>
                <a:rPr lang="en-US" altLang="ja-JP" dirty="0">
                  <a:effectLst/>
                  <a:ea typeface="ＭＳ Ｐゴシック" panose="020B0600070205080204" pitchFamily="50" charset="-128"/>
                  <a:sym typeface="Calibri" pitchFamily="34" charset="0"/>
                </a:rPr>
                <a:t>IP</a:t>
              </a:r>
              <a:r>
                <a:rPr lang="ja-JP" altLang="en-US" dirty="0">
                  <a:effectLst/>
                  <a:ea typeface="ＭＳ Ｐゴシック" panose="020B0600070205080204" pitchFamily="50" charset="-128"/>
                  <a:sym typeface="Calibri" pitchFamily="34" charset="0"/>
                </a:rPr>
                <a:t> アドレス教えて</a:t>
              </a:r>
              <a:r>
                <a:rPr lang="en-US" altLang="ja-JP" dirty="0">
                  <a:effectLst/>
                  <a:ea typeface="ＭＳ Ｐゴシック" panose="020B0600070205080204" pitchFamily="50" charset="-128"/>
                  <a:sym typeface="Calibri" pitchFamily="34" charset="0"/>
                </a:rPr>
                <a:t>!!</a:t>
              </a:r>
            </a:p>
          </p:txBody>
        </p:sp>
      </p:grpSp>
      <p:pic>
        <p:nvPicPr>
          <p:cNvPr id="13" name="Picture 5"/>
          <p:cNvPicPr>
            <a:picLocks noChangeAspect="1" noChangeArrowheads="1"/>
          </p:cNvPicPr>
          <p:nvPr/>
        </p:nvPicPr>
        <p:blipFill>
          <a:blip r:embed="rId3" cstate="print"/>
          <a:srcRect/>
          <a:stretch>
            <a:fillRect/>
          </a:stretch>
        </p:blipFill>
        <p:spPr bwMode="auto">
          <a:xfrm>
            <a:off x="5486806" y="2781479"/>
            <a:ext cx="1508917" cy="1508920"/>
          </a:xfrm>
          <a:prstGeom prst="rect">
            <a:avLst/>
          </a:prstGeom>
          <a:noFill/>
          <a:ln w="9525">
            <a:noFill/>
            <a:miter lim="800000"/>
            <a:headEnd/>
            <a:tailEnd/>
          </a:ln>
        </p:spPr>
      </p:pic>
      <p:sp>
        <p:nvSpPr>
          <p:cNvPr id="30" name="Text Box 8"/>
          <p:cNvSpPr>
            <a:spLocks noChangeArrowheads="1"/>
          </p:cNvSpPr>
          <p:nvPr/>
        </p:nvSpPr>
        <p:spPr bwMode="auto">
          <a:xfrm>
            <a:off x="203982" y="2957811"/>
            <a:ext cx="3235746" cy="1015663"/>
          </a:xfrm>
          <a:prstGeom prst="rect">
            <a:avLst/>
          </a:prstGeom>
          <a:noFill/>
          <a:ln w="9525">
            <a:noFill/>
            <a:miter lim="800000"/>
            <a:headEnd/>
            <a:tailEnd/>
          </a:ln>
        </p:spPr>
        <p:txBody>
          <a:bodyPr wrap="square">
            <a:spAutoFit/>
          </a:bodyPr>
          <a:lstStyle/>
          <a:p>
            <a:r>
              <a:rPr lang="ja-JP" altLang="en-US" sz="2000" dirty="0">
                <a:effectLst/>
                <a:ea typeface="ＭＳ Ｐゴシック" panose="020B0600070205080204" pitchFamily="50" charset="-128"/>
                <a:sym typeface="ＭＳ Ｐゴシック" pitchFamily="50" charset="-128"/>
              </a:rPr>
              <a:t>メールサーバ</a:t>
            </a:r>
            <a:r>
              <a:rPr lang="en-US" altLang="ja-JP" sz="2000" dirty="0">
                <a:effectLst/>
                <a:ea typeface="ＭＳ Ｐゴシック" panose="020B0600070205080204" pitchFamily="50" charset="-128"/>
                <a:sym typeface="ＭＳ Ｐゴシック" pitchFamily="50" charset="-128"/>
              </a:rPr>
              <a:t>(mail.ep.sci.hokudai.ac.jp)</a:t>
            </a:r>
          </a:p>
          <a:p>
            <a:r>
              <a:rPr lang="ja-JP" altLang="en-US" sz="2000" dirty="0">
                <a:effectLst/>
                <a:ea typeface="ＭＳ Ｐゴシック" panose="020B0600070205080204" pitchFamily="50" charset="-128"/>
                <a:sym typeface="ＭＳ Ｐゴシック" pitchFamily="50" charset="-128"/>
              </a:rPr>
              <a:t>と通信したい場合</a:t>
            </a:r>
            <a:endParaRPr lang="ja-JP" altLang="en-US" sz="2000" dirty="0">
              <a:effectLst/>
              <a:ea typeface="ＭＳ Ｐゴシック" panose="020B0600070205080204" pitchFamily="50" charset="-128"/>
            </a:endParaRPr>
          </a:p>
        </p:txBody>
      </p:sp>
      <p:sp>
        <p:nvSpPr>
          <p:cNvPr id="32" name="角丸四角形 31"/>
          <p:cNvSpPr/>
          <p:nvPr/>
        </p:nvSpPr>
        <p:spPr bwMode="auto">
          <a:xfrm>
            <a:off x="57708" y="2918343"/>
            <a:ext cx="8919598" cy="267089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cxnSp>
        <p:nvCxnSpPr>
          <p:cNvPr id="38" name="直線矢印コネクタ 37"/>
          <p:cNvCxnSpPr/>
          <p:nvPr/>
        </p:nvCxnSpPr>
        <p:spPr bwMode="auto">
          <a:xfrm flipV="1">
            <a:off x="3798691" y="5446701"/>
            <a:ext cx="3528612"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41" name="Picture 5"/>
          <p:cNvPicPr>
            <a:picLocks noChangeAspect="1" noChangeArrowheads="1"/>
          </p:cNvPicPr>
          <p:nvPr/>
        </p:nvPicPr>
        <p:blipFill>
          <a:blip r:embed="rId3" cstate="print"/>
          <a:srcRect/>
          <a:stretch>
            <a:fillRect/>
          </a:stretch>
        </p:blipFill>
        <p:spPr bwMode="auto">
          <a:xfrm>
            <a:off x="7327303" y="4351139"/>
            <a:ext cx="1157087" cy="1157089"/>
          </a:xfrm>
          <a:prstGeom prst="rect">
            <a:avLst/>
          </a:prstGeom>
          <a:noFill/>
          <a:ln w="9525">
            <a:noFill/>
            <a:miter lim="800000"/>
            <a:headEnd/>
            <a:tailEnd/>
          </a:ln>
        </p:spPr>
      </p:pic>
      <p:sp>
        <p:nvSpPr>
          <p:cNvPr id="42" name="Text Box 6"/>
          <p:cNvSpPr>
            <a:spLocks noChangeArrowheads="1"/>
          </p:cNvSpPr>
          <p:nvPr/>
        </p:nvSpPr>
        <p:spPr bwMode="auto">
          <a:xfrm>
            <a:off x="6895105" y="3940953"/>
            <a:ext cx="1819729" cy="646331"/>
          </a:xfrm>
          <a:prstGeom prst="rect">
            <a:avLst/>
          </a:prstGeom>
          <a:noFill/>
          <a:ln w="9525">
            <a:noFill/>
            <a:miter lim="800000"/>
            <a:headEnd/>
            <a:tailEnd/>
          </a:ln>
        </p:spPr>
        <p:txBody>
          <a:bodyPr wrap="none">
            <a:spAutoFit/>
          </a:bodyPr>
          <a:lstStyle/>
          <a:p>
            <a:r>
              <a:rPr lang="ja-JP" altLang="en-US" dirty="0">
                <a:effectLst/>
                <a:ea typeface="ＭＳ Ｐゴシック" panose="020B0600070205080204" pitchFamily="50" charset="-128"/>
                <a:sym typeface="ＭＳ Ｐゴシック" pitchFamily="50" charset="-128"/>
              </a:rPr>
              <a:t>メールサーバ</a:t>
            </a:r>
          </a:p>
          <a:p>
            <a:r>
              <a:rPr lang="en-US" dirty="0">
                <a:effectLst/>
                <a:sym typeface="Calibri" pitchFamily="34" charset="0"/>
              </a:rPr>
              <a:t>IP: 133.50.160.50</a:t>
            </a:r>
            <a:endParaRPr lang="ja-JP" altLang="en-US" dirty="0">
              <a:effectLst/>
              <a:ea typeface="ＭＳ Ｐゴシック" panose="020B0600070205080204" pitchFamily="50" charset="-128"/>
            </a:endParaRPr>
          </a:p>
        </p:txBody>
      </p:sp>
      <p:graphicFrame>
        <p:nvGraphicFramePr>
          <p:cNvPr id="100363" name="表 100362"/>
          <p:cNvGraphicFramePr>
            <a:graphicFrameLocks noGrp="1"/>
          </p:cNvGraphicFramePr>
          <p:nvPr>
            <p:extLst>
              <p:ext uri="{D42A27DB-BD31-4B8C-83A1-F6EECF244321}">
                <p14:modId xmlns:p14="http://schemas.microsoft.com/office/powerpoint/2010/main" val="2698388911"/>
              </p:ext>
            </p:extLst>
          </p:nvPr>
        </p:nvGraphicFramePr>
        <p:xfrm>
          <a:off x="4097542" y="1840914"/>
          <a:ext cx="4824536" cy="968502"/>
        </p:xfrm>
        <a:graphic>
          <a:graphicData uri="http://schemas.openxmlformats.org/drawingml/2006/table">
            <a:tbl>
              <a:tblPr firstRow="1" bandRow="1">
                <a:tableStyleId>{5940675A-B579-460E-94D1-54222C63F5DA}</a:tableStyleId>
              </a:tblPr>
              <a:tblGrid>
                <a:gridCol w="2664295">
                  <a:extLst>
                    <a:ext uri="{9D8B030D-6E8A-4147-A177-3AD203B41FA5}">
                      <a16:colId xmlns:a16="http://schemas.microsoft.com/office/drawing/2014/main" val="20000"/>
                    </a:ext>
                  </a:extLst>
                </a:gridCol>
                <a:gridCol w="2160241">
                  <a:extLst>
                    <a:ext uri="{9D8B030D-6E8A-4147-A177-3AD203B41FA5}">
                      <a16:colId xmlns:a16="http://schemas.microsoft.com/office/drawing/2014/main" val="20001"/>
                    </a:ext>
                  </a:extLst>
                </a:gridCol>
              </a:tblGrid>
              <a:tr h="484251">
                <a:tc>
                  <a:txBody>
                    <a:bodyPr/>
                    <a:lstStyle/>
                    <a:p>
                      <a:r>
                        <a:rPr kumimoji="1" lang="en-US" altLang="ja-JP" dirty="0">
                          <a:ea typeface="ＭＳ Ｐゴシック" panose="020B0600070205080204" pitchFamily="50" charset="-128"/>
                        </a:rPr>
                        <a:t>mail.ep.sci.hokudai.ac.jp</a:t>
                      </a:r>
                      <a:endParaRPr kumimoji="1" lang="ja-JP" altLang="en-US" dirty="0">
                        <a:ea typeface="ＭＳ Ｐゴシック" panose="020B0600070205080204" pitchFamily="50" charset="-128"/>
                      </a:endParaRPr>
                    </a:p>
                  </a:txBody>
                  <a:tcPr/>
                </a:tc>
                <a:tc>
                  <a:txBody>
                    <a:bodyPr/>
                    <a:lstStyle/>
                    <a:p>
                      <a:r>
                        <a:rPr kumimoji="1" lang="en-US" altLang="ja-JP" dirty="0">
                          <a:ea typeface="ＭＳ Ｐゴシック" panose="020B0600070205080204" pitchFamily="50" charset="-128"/>
                        </a:rPr>
                        <a:t>133.50.160.50</a:t>
                      </a:r>
                      <a:endParaRPr kumimoji="1" lang="ja-JP" altLang="en-US" dirty="0">
                        <a:ea typeface="ＭＳ Ｐゴシック" panose="020B0600070205080204" pitchFamily="50" charset="-128"/>
                      </a:endParaRPr>
                    </a:p>
                  </a:txBody>
                  <a:tcPr/>
                </a:tc>
                <a:extLst>
                  <a:ext uri="{0D108BD9-81ED-4DB2-BD59-A6C34878D82A}">
                    <a16:rowId xmlns:a16="http://schemas.microsoft.com/office/drawing/2014/main" val="10000"/>
                  </a:ext>
                </a:extLst>
              </a:tr>
              <a:tr h="484251">
                <a:tc>
                  <a:txBody>
                    <a:bodyPr/>
                    <a:lstStyle/>
                    <a:p>
                      <a:r>
                        <a:rPr kumimoji="1" lang="en-US" altLang="ja-JP" dirty="0">
                          <a:ea typeface="ＭＳ Ｐゴシック" panose="020B0600070205080204" pitchFamily="50" charset="-128"/>
                        </a:rPr>
                        <a:t>www.ep.sci.hokudai.ac.jp</a:t>
                      </a:r>
                      <a:endParaRPr kumimoji="1" lang="ja-JP" altLang="en-US" dirty="0">
                        <a:ea typeface="ＭＳ Ｐゴシック" panose="020B0600070205080204" pitchFamily="50" charset="-128"/>
                      </a:endParaRPr>
                    </a:p>
                  </a:txBody>
                  <a:tcPr/>
                </a:tc>
                <a:tc>
                  <a:txBody>
                    <a:bodyPr/>
                    <a:lstStyle/>
                    <a:p>
                      <a:r>
                        <a:rPr kumimoji="1" lang="en-US" altLang="ja-JP" dirty="0">
                          <a:ea typeface="ＭＳ Ｐゴシック" panose="020B0600070205080204" pitchFamily="50" charset="-128"/>
                        </a:rPr>
                        <a:t>133.50.160.51</a:t>
                      </a:r>
                      <a:endParaRPr kumimoji="1" lang="ja-JP" altLang="en-US" dirty="0">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sp>
        <p:nvSpPr>
          <p:cNvPr id="48" name="Text Box 9"/>
          <p:cNvSpPr>
            <a:spLocks noChangeArrowheads="1"/>
          </p:cNvSpPr>
          <p:nvPr/>
        </p:nvSpPr>
        <p:spPr bwMode="auto">
          <a:xfrm>
            <a:off x="3176541" y="2180109"/>
            <a:ext cx="877163" cy="369332"/>
          </a:xfrm>
          <a:prstGeom prst="rect">
            <a:avLst/>
          </a:prstGeom>
          <a:solidFill>
            <a:srgbClr val="FFFF00"/>
          </a:solidFill>
          <a:ln w="9525">
            <a:noFill/>
            <a:miter lim="800000"/>
            <a:headEnd/>
            <a:tailEnd/>
          </a:ln>
        </p:spPr>
        <p:txBody>
          <a:bodyPr wrap="none">
            <a:spAutoFit/>
          </a:bodyPr>
          <a:lstStyle/>
          <a:p>
            <a:r>
              <a:rPr lang="ja-JP" altLang="en-US" dirty="0">
                <a:effectLst/>
                <a:ea typeface="ＭＳ Ｐゴシック" panose="020B0600070205080204" pitchFamily="50" charset="-128"/>
              </a:rPr>
              <a:t>対応表</a:t>
            </a:r>
          </a:p>
        </p:txBody>
      </p:sp>
      <p:sp>
        <p:nvSpPr>
          <p:cNvPr id="2" name="日付プレースホルダー 1"/>
          <p:cNvSpPr>
            <a:spLocks noGrp="1"/>
          </p:cNvSpPr>
          <p:nvPr>
            <p:ph type="dt" sz="half" idx="2"/>
          </p:nvPr>
        </p:nvSpPr>
        <p:spPr/>
        <p:txBody>
          <a:bodyPr/>
          <a:lstStyle/>
          <a:p>
            <a:fld id="{08A40FC3-49AB-44BD-B960-E486211660CB}"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62</a:t>
            </a:fld>
            <a:endParaRPr lang="ja-JP" altLang="en-US" dirty="0"/>
          </a:p>
        </p:txBody>
      </p:sp>
      <p:pic>
        <p:nvPicPr>
          <p:cNvPr id="27" name="図 26">
            <a:extLst>
              <a:ext uri="{FF2B5EF4-FFF2-40B4-BE49-F238E27FC236}">
                <a16:creationId xmlns:a16="http://schemas.microsoft.com/office/drawing/2014/main" id="{9D2B4725-6AC6-1B4D-89AD-DA61095A2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7393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100363"/>
                                        </p:tgtEl>
                                        <p:attrNameLst>
                                          <p:attrName>style.visibility</p:attrName>
                                        </p:attrNameLst>
                                      </p:cBhvr>
                                      <p:to>
                                        <p:strVal val="visible"/>
                                      </p:to>
                                    </p:set>
                                    <p:animEffect transition="in" filter="fade">
                                      <p:cBhvr>
                                        <p:cTn id="42" dur="500"/>
                                        <p:tgtEl>
                                          <p:spTgt spid="1003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32" grpId="0" animBg="1"/>
      <p:bldP spid="42" grpId="0"/>
      <p:bldP spid="4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直線コネクタ 102"/>
          <p:cNvCxnSpPr/>
          <p:nvPr/>
        </p:nvCxnSpPr>
        <p:spPr bwMode="auto">
          <a:xfrm flipV="1">
            <a:off x="6575242" y="2622052"/>
            <a:ext cx="274061" cy="101941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84" name="直線コネクタ 83"/>
          <p:cNvCxnSpPr/>
          <p:nvPr/>
        </p:nvCxnSpPr>
        <p:spPr bwMode="auto">
          <a:xfrm flipV="1">
            <a:off x="4707265" y="3649880"/>
            <a:ext cx="1881194" cy="1108575"/>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2" name="タイトル 1"/>
          <p:cNvSpPr>
            <a:spLocks noGrp="1"/>
          </p:cNvSpPr>
          <p:nvPr>
            <p:ph type="title"/>
          </p:nvPr>
        </p:nvSpPr>
        <p:spPr>
          <a:xfrm>
            <a:off x="0" y="0"/>
            <a:ext cx="9144000" cy="773051"/>
          </a:xfrm>
        </p:spPr>
        <p:txBody>
          <a:bodyPr/>
          <a:lstStyle/>
          <a:p>
            <a:r>
              <a:rPr lang="ja-JP" altLang="en-US" dirty="0"/>
              <a:t>本日のまとめ</a:t>
            </a:r>
            <a:endParaRPr kumimoji="1" lang="ja-JP" altLang="en-US" dirty="0"/>
          </a:p>
        </p:txBody>
      </p:sp>
      <p:sp>
        <p:nvSpPr>
          <p:cNvPr id="4" name="日付プレースホルダー 3"/>
          <p:cNvSpPr>
            <a:spLocks noGrp="1"/>
          </p:cNvSpPr>
          <p:nvPr>
            <p:ph type="dt" sz="half" idx="2"/>
          </p:nvPr>
        </p:nvSpPr>
        <p:spPr/>
        <p:txBody>
          <a:bodyPr/>
          <a:lstStyle/>
          <a:p>
            <a:fld id="{19D455AA-5136-4A43-9BAD-8E5141E1A302}" type="datetime1">
              <a:rPr lang="ja-JP" altLang="en-US" smtClean="0">
                <a:latin typeface="HG丸ｺﾞｼｯｸM-PRO" panose="020F0600000000000000" pitchFamily="50" charset="-128"/>
                <a:ea typeface="HG丸ｺﾞｼｯｸM-PRO" panose="020F0600000000000000" pitchFamily="50" charset="-128"/>
              </a:rPr>
              <a:t>2018/5/11</a:t>
            </a:fld>
            <a:endParaRPr lang="ja-JP" altLang="en-US" dirty="0">
              <a:latin typeface="HG丸ｺﾞｼｯｸM-PRO" panose="020F0600000000000000" pitchFamily="50" charset="-128"/>
              <a:ea typeface="HG丸ｺﾞｼｯｸM-PRO" panose="020F0600000000000000" pitchFamily="50" charset="-128"/>
            </a:endParaRPr>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latin typeface="HG丸ｺﾞｼｯｸM-PRO" panose="020F0600000000000000" pitchFamily="50" charset="-128"/>
                <a:ea typeface="HG丸ｺﾞｼｯｸM-PRO" panose="020F0600000000000000" pitchFamily="50" charset="-128"/>
              </a:rPr>
              <a:pPr/>
              <a:t>63</a:t>
            </a:fld>
            <a:endParaRPr lang="ja-JP" altLang="en-US" dirty="0">
              <a:latin typeface="HG丸ｺﾞｼｯｸM-PRO" panose="020F0600000000000000" pitchFamily="50" charset="-128"/>
              <a:ea typeface="HG丸ｺﾞｼｯｸM-PRO" panose="020F0600000000000000" pitchFamily="50" charset="-128"/>
            </a:endParaRPr>
          </a:p>
        </p:txBody>
      </p:sp>
      <p:cxnSp>
        <p:nvCxnSpPr>
          <p:cNvPr id="11" name="直線コネクタ 10"/>
          <p:cNvCxnSpPr/>
          <p:nvPr/>
        </p:nvCxnSpPr>
        <p:spPr bwMode="auto">
          <a:xfrm flipV="1">
            <a:off x="4132353" y="2498941"/>
            <a:ext cx="366432" cy="151483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3" name="直線コネクタ 12"/>
          <p:cNvCxnSpPr/>
          <p:nvPr/>
        </p:nvCxnSpPr>
        <p:spPr bwMode="auto">
          <a:xfrm flipH="1">
            <a:off x="5702019" y="2674837"/>
            <a:ext cx="1149490" cy="60700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a:stCxn id="23" idx="1"/>
          </p:cNvCxnSpPr>
          <p:nvPr/>
        </p:nvCxnSpPr>
        <p:spPr bwMode="auto">
          <a:xfrm flipH="1" flipV="1">
            <a:off x="4526894" y="2498941"/>
            <a:ext cx="1900692" cy="7260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7" name="直線コネクタ 16"/>
          <p:cNvCxnSpPr/>
          <p:nvPr/>
        </p:nvCxnSpPr>
        <p:spPr bwMode="auto">
          <a:xfrm>
            <a:off x="4192785" y="4036616"/>
            <a:ext cx="612000" cy="78250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8" name="直線コネクタ 17"/>
          <p:cNvCxnSpPr/>
          <p:nvPr/>
        </p:nvCxnSpPr>
        <p:spPr bwMode="auto">
          <a:xfrm flipH="1">
            <a:off x="4680285" y="3301373"/>
            <a:ext cx="1049889" cy="155192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9" name="直線コネクタ 18"/>
          <p:cNvCxnSpPr/>
          <p:nvPr/>
        </p:nvCxnSpPr>
        <p:spPr bwMode="auto">
          <a:xfrm>
            <a:off x="6898299" y="2651498"/>
            <a:ext cx="956022" cy="1342595"/>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21" name="テキスト ボックス 20"/>
          <p:cNvSpPr txBox="1"/>
          <p:nvPr/>
        </p:nvSpPr>
        <p:spPr>
          <a:xfrm>
            <a:off x="9919" y="733396"/>
            <a:ext cx="9144000" cy="584775"/>
          </a:xfrm>
          <a:prstGeom prst="rect">
            <a:avLst/>
          </a:prstGeom>
          <a:solidFill>
            <a:schemeClr val="bg1"/>
          </a:solidFill>
          <a:ln w="38100">
            <a:noFill/>
          </a:ln>
          <a:effectLst/>
        </p:spPr>
        <p:txBody>
          <a:bodyPr wrap="square" rtlCol="0">
            <a:spAutoFit/>
          </a:bodyPr>
          <a:lstStyle/>
          <a:p>
            <a:r>
              <a:rPr kumimoji="1" lang="ja-JP" altLang="en-US" sz="3200" dirty="0">
                <a:effectLst/>
                <a:latin typeface="HG丸ｺﾞｼｯｸM-PRO" panose="020F0600000000000000" pitchFamily="50" charset="-128"/>
                <a:ea typeface="HG丸ｺﾞｼｯｸM-PRO" panose="020F0600000000000000" pitchFamily="50" charset="-128"/>
              </a:rPr>
              <a:t>コンピュータネットワークにおける通信の仕組み</a:t>
            </a:r>
          </a:p>
        </p:txBody>
      </p:sp>
      <p:cxnSp>
        <p:nvCxnSpPr>
          <p:cNvPr id="67" name="直線コネクタ 66"/>
          <p:cNvCxnSpPr/>
          <p:nvPr/>
        </p:nvCxnSpPr>
        <p:spPr bwMode="auto">
          <a:xfrm flipH="1">
            <a:off x="4331186" y="3311716"/>
            <a:ext cx="1398988" cy="60952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0" name="直線コネクタ 69"/>
          <p:cNvCxnSpPr/>
          <p:nvPr/>
        </p:nvCxnSpPr>
        <p:spPr bwMode="auto">
          <a:xfrm flipH="1" flipV="1">
            <a:off x="5746211" y="3293868"/>
            <a:ext cx="1996358" cy="700226"/>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23" name="Picture 6" descr="新しい画像"/>
          <p:cNvPicPr>
            <a:picLocks noChangeAspect="1" noChangeArrowheads="1"/>
          </p:cNvPicPr>
          <p:nvPr/>
        </p:nvPicPr>
        <p:blipFill>
          <a:blip r:embed="rId3" cstate="print"/>
          <a:srcRect/>
          <a:stretch>
            <a:fillRect/>
          </a:stretch>
        </p:blipFill>
        <p:spPr bwMode="auto">
          <a:xfrm>
            <a:off x="6427586" y="2159598"/>
            <a:ext cx="941427" cy="823893"/>
          </a:xfrm>
          <a:prstGeom prst="rect">
            <a:avLst/>
          </a:prstGeom>
          <a:noFill/>
          <a:ln w="9525">
            <a:noFill/>
            <a:miter lim="800000"/>
            <a:headEnd/>
            <a:tailEnd/>
          </a:ln>
        </p:spPr>
      </p:pic>
      <p:pic>
        <p:nvPicPr>
          <p:cNvPr id="24" name="Picture 6" descr="新しい画像"/>
          <p:cNvPicPr>
            <a:picLocks noChangeAspect="1" noChangeArrowheads="1"/>
          </p:cNvPicPr>
          <p:nvPr/>
        </p:nvPicPr>
        <p:blipFill>
          <a:blip r:embed="rId3" cstate="print"/>
          <a:srcRect/>
          <a:stretch>
            <a:fillRect/>
          </a:stretch>
        </p:blipFill>
        <p:spPr bwMode="auto">
          <a:xfrm>
            <a:off x="7425152" y="3510418"/>
            <a:ext cx="941427" cy="823893"/>
          </a:xfrm>
          <a:prstGeom prst="rect">
            <a:avLst/>
          </a:prstGeom>
          <a:noFill/>
          <a:ln w="9525">
            <a:noFill/>
            <a:miter lim="800000"/>
            <a:headEnd/>
            <a:tailEnd/>
          </a:ln>
        </p:spPr>
      </p:pic>
      <p:pic>
        <p:nvPicPr>
          <p:cNvPr id="27" name="Picture 6" descr="新しい画像"/>
          <p:cNvPicPr>
            <a:picLocks noChangeAspect="1" noChangeArrowheads="1"/>
          </p:cNvPicPr>
          <p:nvPr/>
        </p:nvPicPr>
        <p:blipFill>
          <a:blip r:embed="rId3" cstate="print"/>
          <a:srcRect/>
          <a:stretch>
            <a:fillRect/>
          </a:stretch>
        </p:blipFill>
        <p:spPr bwMode="auto">
          <a:xfrm>
            <a:off x="3724451" y="3527732"/>
            <a:ext cx="941427" cy="823893"/>
          </a:xfrm>
          <a:prstGeom prst="rect">
            <a:avLst/>
          </a:prstGeom>
          <a:noFill/>
          <a:ln w="9525">
            <a:noFill/>
            <a:miter lim="800000"/>
            <a:headEnd/>
            <a:tailEnd/>
          </a:ln>
        </p:spPr>
      </p:pic>
      <p:pic>
        <p:nvPicPr>
          <p:cNvPr id="28" name="Picture 6" descr="新しい画像"/>
          <p:cNvPicPr>
            <a:picLocks noChangeAspect="1" noChangeArrowheads="1"/>
          </p:cNvPicPr>
          <p:nvPr/>
        </p:nvPicPr>
        <p:blipFill>
          <a:blip r:embed="rId3" cstate="print"/>
          <a:srcRect/>
          <a:stretch>
            <a:fillRect/>
          </a:stretch>
        </p:blipFill>
        <p:spPr bwMode="auto">
          <a:xfrm>
            <a:off x="4152214" y="1985425"/>
            <a:ext cx="941427" cy="823893"/>
          </a:xfrm>
          <a:prstGeom prst="rect">
            <a:avLst/>
          </a:prstGeom>
          <a:noFill/>
          <a:ln w="9525">
            <a:noFill/>
            <a:miter lim="800000"/>
            <a:headEnd/>
            <a:tailEnd/>
          </a:ln>
        </p:spPr>
      </p:pic>
      <p:pic>
        <p:nvPicPr>
          <p:cNvPr id="52" name="Picture 6" descr="新しい画像"/>
          <p:cNvPicPr>
            <a:picLocks noChangeAspect="1" noChangeArrowheads="1"/>
          </p:cNvPicPr>
          <p:nvPr/>
        </p:nvPicPr>
        <p:blipFill>
          <a:blip r:embed="rId3" cstate="print"/>
          <a:srcRect/>
          <a:stretch>
            <a:fillRect/>
          </a:stretch>
        </p:blipFill>
        <p:spPr bwMode="auto">
          <a:xfrm>
            <a:off x="4280112" y="4293448"/>
            <a:ext cx="941427" cy="823893"/>
          </a:xfrm>
          <a:prstGeom prst="rect">
            <a:avLst/>
          </a:prstGeom>
          <a:noFill/>
          <a:ln w="9525">
            <a:noFill/>
            <a:miter lim="800000"/>
            <a:headEnd/>
            <a:tailEnd/>
          </a:ln>
        </p:spPr>
      </p:pic>
      <p:pic>
        <p:nvPicPr>
          <p:cNvPr id="26" name="Picture 6" descr="新しい画像"/>
          <p:cNvPicPr>
            <a:picLocks noChangeAspect="1" noChangeArrowheads="1"/>
          </p:cNvPicPr>
          <p:nvPr/>
        </p:nvPicPr>
        <p:blipFill>
          <a:blip r:embed="rId3" cstate="print"/>
          <a:srcRect/>
          <a:stretch>
            <a:fillRect/>
          </a:stretch>
        </p:blipFill>
        <p:spPr bwMode="auto">
          <a:xfrm>
            <a:off x="5277260" y="2825987"/>
            <a:ext cx="941427" cy="823893"/>
          </a:xfrm>
          <a:prstGeom prst="rect">
            <a:avLst/>
          </a:prstGeom>
          <a:noFill/>
          <a:ln w="9525">
            <a:noFill/>
            <a:miter lim="800000"/>
            <a:headEnd/>
            <a:tailEnd/>
          </a:ln>
        </p:spPr>
      </p:pic>
      <p:cxnSp>
        <p:nvCxnSpPr>
          <p:cNvPr id="78" name="直線矢印コネクタ 77"/>
          <p:cNvCxnSpPr/>
          <p:nvPr/>
        </p:nvCxnSpPr>
        <p:spPr>
          <a:xfrm flipV="1">
            <a:off x="4192301" y="2661664"/>
            <a:ext cx="204283" cy="858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角丸四角形吹き出し 86"/>
          <p:cNvSpPr/>
          <p:nvPr/>
        </p:nvSpPr>
        <p:spPr>
          <a:xfrm>
            <a:off x="66092" y="1292857"/>
            <a:ext cx="4017265" cy="1474702"/>
          </a:xfrm>
          <a:prstGeom prst="wedgeRoundRectCallout">
            <a:avLst>
              <a:gd name="adj1" fmla="val 54702"/>
              <a:gd name="adj2" fmla="val 51780"/>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通信の仕組みとは？</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データをパケットに分割</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・プロトコルを使用</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2400" dirty="0">
                <a:solidFill>
                  <a:schemeClr val="tx1"/>
                </a:solidFill>
                <a:latin typeface="HG丸ｺﾞｼｯｸM-PRO" panose="020F0600000000000000" pitchFamily="50" charset="-128"/>
                <a:ea typeface="HG丸ｺﾞｼｯｸM-PRO" panose="020F0600000000000000" pitchFamily="50" charset="-128"/>
              </a:rPr>
              <a:t>    - </a:t>
            </a:r>
            <a:r>
              <a:rPr lang="en-US" altLang="ja-JP" sz="2400" dirty="0">
                <a:solidFill>
                  <a:srgbClr val="FF0000"/>
                </a:solidFill>
                <a:latin typeface="HG丸ｺﾞｼｯｸM-PRO" panose="020F0600000000000000" pitchFamily="50" charset="-128"/>
                <a:ea typeface="HG丸ｺﾞｼｯｸM-PRO" panose="020F0600000000000000" pitchFamily="50" charset="-128"/>
              </a:rPr>
              <a:t>TCP/IP</a:t>
            </a:r>
            <a:r>
              <a:rPr lang="en-US" altLang="ja-JP" sz="2400"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7" name="Picture 5"/>
          <p:cNvPicPr>
            <a:picLocks noChangeAspect="1" noChangeArrowheads="1"/>
          </p:cNvPicPr>
          <p:nvPr/>
        </p:nvPicPr>
        <p:blipFill>
          <a:blip r:embed="rId4" cstate="print"/>
          <a:srcRect/>
          <a:stretch>
            <a:fillRect/>
          </a:stretch>
        </p:blipFill>
        <p:spPr bwMode="auto">
          <a:xfrm>
            <a:off x="6059547" y="3078219"/>
            <a:ext cx="939077" cy="939079"/>
          </a:xfrm>
          <a:prstGeom prst="rect">
            <a:avLst/>
          </a:prstGeom>
          <a:noFill/>
          <a:ln w="9525">
            <a:noFill/>
            <a:miter lim="800000"/>
            <a:headEnd/>
            <a:tailEnd/>
          </a:ln>
        </p:spPr>
      </p:pic>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730" y="3049483"/>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 name="正方形/長方形 97"/>
          <p:cNvSpPr/>
          <p:nvPr/>
        </p:nvSpPr>
        <p:spPr>
          <a:xfrm>
            <a:off x="5875190" y="3980821"/>
            <a:ext cx="1278813" cy="385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latin typeface="HG丸ｺﾞｼｯｸM-PRO" panose="020F0600000000000000" pitchFamily="50" charset="-128"/>
                <a:ea typeface="HG丸ｺﾞｼｯｸM-PRO" panose="020F0600000000000000" pitchFamily="50" charset="-128"/>
              </a:rPr>
              <a:t>DNS</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9" name="正方形/長方形 98"/>
          <p:cNvSpPr/>
          <p:nvPr/>
        </p:nvSpPr>
        <p:spPr>
          <a:xfrm>
            <a:off x="5940152" y="1896201"/>
            <a:ext cx="3126236" cy="33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mail.ep.sci.hokudai.ac.jp</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07" name="直線矢印コネクタ 106"/>
          <p:cNvCxnSpPr/>
          <p:nvPr/>
        </p:nvCxnSpPr>
        <p:spPr>
          <a:xfrm rot="10800000">
            <a:off x="7259328" y="2884667"/>
            <a:ext cx="476366" cy="6672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998624" y="3620829"/>
            <a:ext cx="468951" cy="1700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flipV="1">
            <a:off x="6926048" y="3898854"/>
            <a:ext cx="509350" cy="1513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2" name="角丸四角形吹き出し 131"/>
          <p:cNvSpPr/>
          <p:nvPr/>
        </p:nvSpPr>
        <p:spPr>
          <a:xfrm>
            <a:off x="5303343" y="4394548"/>
            <a:ext cx="3817141" cy="524770"/>
          </a:xfrm>
          <a:prstGeom prst="wedgeRoundRectCallout">
            <a:avLst>
              <a:gd name="adj1" fmla="val -21553"/>
              <a:gd name="adj2" fmla="val -5021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丸ｺﾞｼｯｸM-PRO" panose="020F0600000000000000" pitchFamily="50" charset="-128"/>
                <a:ea typeface="HG丸ｺﾞｼｯｸM-PRO" panose="020F0600000000000000" pitchFamily="50" charset="-128"/>
              </a:rPr>
              <a:t>ドメイン名⇔ </a:t>
            </a:r>
            <a:r>
              <a:rPr lang="en-US" altLang="ja-JP" sz="2400" dirty="0">
                <a:solidFill>
                  <a:schemeClr val="tx1"/>
                </a:solidFill>
                <a:latin typeface="HG丸ｺﾞｼｯｸM-PRO" panose="020F0600000000000000" pitchFamily="50" charset="-128"/>
                <a:ea typeface="HG丸ｺﾞｼｯｸM-PRO" panose="020F0600000000000000" pitchFamily="50" charset="-128"/>
              </a:rPr>
              <a:t>IP </a:t>
            </a:r>
            <a:r>
              <a:rPr lang="ja-JP" altLang="en-US" sz="2400" dirty="0">
                <a:solidFill>
                  <a:schemeClr val="tx1"/>
                </a:solidFill>
                <a:latin typeface="HG丸ｺﾞｼｯｸM-PRO" panose="020F0600000000000000" pitchFamily="50" charset="-128"/>
                <a:ea typeface="HG丸ｺﾞｼｯｸM-PRO" panose="020F0600000000000000" pitchFamily="50" charset="-128"/>
              </a:rPr>
              <a:t>アドレス</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317468" y="2710369"/>
            <a:ext cx="1433126"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パケット</a:t>
            </a:r>
          </a:p>
        </p:txBody>
      </p:sp>
      <p:sp>
        <p:nvSpPr>
          <p:cNvPr id="45" name="直線コネクタ 61"/>
          <p:cNvSpPr>
            <a:spLocks noChangeShapeType="1"/>
          </p:cNvSpPr>
          <p:nvPr/>
        </p:nvSpPr>
        <p:spPr bwMode="auto">
          <a:xfrm rot="5400000" flipV="1">
            <a:off x="4097110" y="2770388"/>
            <a:ext cx="61746" cy="205550"/>
          </a:xfrm>
          <a:prstGeom prst="line">
            <a:avLst/>
          </a:prstGeom>
          <a:noFill/>
          <a:ln w="63500" cmpd="sng">
            <a:solidFill>
              <a:srgbClr val="00B050"/>
            </a:solidFill>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46" name="直線コネクタ 78"/>
          <p:cNvSpPr>
            <a:spLocks noChangeShapeType="1"/>
          </p:cNvSpPr>
          <p:nvPr/>
        </p:nvSpPr>
        <p:spPr bwMode="auto">
          <a:xfrm rot="5400000" flipH="1">
            <a:off x="4563979" y="2850355"/>
            <a:ext cx="48019" cy="238552"/>
          </a:xfrm>
          <a:prstGeom prst="line">
            <a:avLst/>
          </a:prstGeom>
          <a:noFill/>
          <a:ln w="63500" cmpd="sng">
            <a:solidFill>
              <a:srgbClr val="00B050"/>
            </a:solidFill>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47" name="直線コネクタ 79"/>
          <p:cNvSpPr>
            <a:spLocks noChangeShapeType="1"/>
          </p:cNvSpPr>
          <p:nvPr/>
        </p:nvSpPr>
        <p:spPr bwMode="auto">
          <a:xfrm rot="16200000" flipH="1" flipV="1">
            <a:off x="4118649" y="2936174"/>
            <a:ext cx="173425" cy="31330"/>
          </a:xfrm>
          <a:prstGeom prst="line">
            <a:avLst/>
          </a:prstGeom>
          <a:noFill/>
          <a:ln w="63500" cmpd="sng">
            <a:solidFill>
              <a:srgbClr val="00B050"/>
            </a:solidFill>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4355104" y="2936663"/>
            <a:ext cx="1205981"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ポート</a:t>
            </a:r>
          </a:p>
        </p:txBody>
      </p:sp>
      <p:sp>
        <p:nvSpPr>
          <p:cNvPr id="35" name="角丸四角形吹き出し 34"/>
          <p:cNvSpPr/>
          <p:nvPr/>
        </p:nvSpPr>
        <p:spPr>
          <a:xfrm>
            <a:off x="89341" y="5171369"/>
            <a:ext cx="8977047" cy="760891"/>
          </a:xfrm>
          <a:prstGeom prst="wedgeRoundRectCallout">
            <a:avLst>
              <a:gd name="adj1" fmla="val -7506"/>
              <a:gd name="adj2" fmla="val -107869"/>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ネットワークにつなげるための情報は？</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・ネットワークパラメータ </a:t>
            </a:r>
            <a:r>
              <a:rPr lang="en-US" altLang="ja-JP" sz="2400" dirty="0">
                <a:solidFill>
                  <a:schemeClr val="tx1"/>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IP </a:t>
            </a:r>
            <a:r>
              <a:rPr lang="ja-JP" altLang="en-US" sz="2400" dirty="0">
                <a:solidFill>
                  <a:srgbClr val="FF0000"/>
                </a:solidFill>
                <a:latin typeface="HG丸ｺﾞｼｯｸM-PRO" panose="020F0600000000000000" pitchFamily="50" charset="-128"/>
                <a:ea typeface="HG丸ｺﾞｼｯｸM-PRO" panose="020F0600000000000000" pitchFamily="50" charset="-128"/>
              </a:rPr>
              <a:t>アドレス</a:t>
            </a:r>
            <a:r>
              <a:rPr lang="ja-JP" altLang="en-US" sz="2400" dirty="0">
                <a:solidFill>
                  <a:schemeClr val="tx1"/>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サブネットマスク</a:t>
            </a:r>
            <a:r>
              <a:rPr lang="en-US" altLang="ja-JP" sz="2400" dirty="0">
                <a:solidFill>
                  <a:schemeClr val="tx1"/>
                </a:solidFill>
                <a:latin typeface="HG丸ｺﾞｼｯｸM-PRO" panose="020F0600000000000000" pitchFamily="50" charset="-128"/>
                <a:ea typeface="HG丸ｺﾞｼｯｸM-PRO" panose="020F0600000000000000" pitchFamily="50" charset="-128"/>
              </a:rPr>
              <a:t>…)</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0" name="正方形/長方形 89"/>
          <p:cNvSpPr/>
          <p:nvPr/>
        </p:nvSpPr>
        <p:spPr>
          <a:xfrm>
            <a:off x="19838" y="1243947"/>
            <a:ext cx="9124162" cy="499336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91" name="テキスト ボックス 90"/>
          <p:cNvSpPr txBox="1"/>
          <p:nvPr/>
        </p:nvSpPr>
        <p:spPr>
          <a:xfrm>
            <a:off x="6218687" y="1234159"/>
            <a:ext cx="2916158" cy="58477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3200" dirty="0">
                <a:latin typeface="HG丸ｺﾞｼｯｸM-PRO" panose="020F0600000000000000" pitchFamily="50" charset="-128"/>
                <a:ea typeface="HG丸ｺﾞｼｯｸM-PRO" panose="020F0600000000000000" pitchFamily="50" charset="-128"/>
              </a:rPr>
              <a:t>Internet</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71" name="Picture 2" descr="C:\Users\Public\Pictures\Sample Pictures\Penguin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8352" y="3341576"/>
            <a:ext cx="1706147" cy="1279610"/>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a:extLst>
              <a:ext uri="{FF2B5EF4-FFF2-40B4-BE49-F238E27FC236}">
                <a16:creationId xmlns:a16="http://schemas.microsoft.com/office/drawing/2014/main" id="{217BF57C-C13A-0B45-8135-481D2BCBCB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3966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500"/>
                                        <p:tgtEl>
                                          <p:spTgt spid="1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childTnLst>
                                </p:cTn>
                              </p:par>
                              <p:par>
                                <p:cTn id="59" presetID="10" presetClass="entr" presetSubtype="0" fill="hold" nodeType="with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500"/>
                                        <p:tgtEl>
                                          <p:spTgt spid="112"/>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500"/>
                                        <p:tgtEl>
                                          <p:spTgt spid="10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wipe(down)">
                                      <p:cBhvr>
                                        <p:cTn id="7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8" grpId="0"/>
      <p:bldP spid="99" grpId="0"/>
      <p:bldP spid="132" grpId="0" animBg="1"/>
      <p:bldP spid="3" grpId="0"/>
      <p:bldP spid="45" grpId="0" animBg="1"/>
      <p:bldP spid="46" grpId="0" animBg="1"/>
      <p:bldP spid="47" grpId="0" animBg="1"/>
      <p:bldP spid="48" grpId="0"/>
      <p:bldP spid="35" grpId="0" animBg="1"/>
      <p:bldP spid="9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実技編</a:t>
            </a:r>
          </a:p>
        </p:txBody>
      </p:sp>
      <p:sp>
        <p:nvSpPr>
          <p:cNvPr id="3" name="コンテンツ プレースホルダー 2"/>
          <p:cNvSpPr>
            <a:spLocks noGrp="1"/>
          </p:cNvSpPr>
          <p:nvPr>
            <p:ph idx="1"/>
          </p:nvPr>
        </p:nvSpPr>
        <p:spPr/>
        <p:txBody>
          <a:bodyPr/>
          <a:lstStyle/>
          <a:p>
            <a:r>
              <a:rPr lang="ja-JP" altLang="en-US"/>
              <a:t>各情報実験機ごとに</a:t>
            </a:r>
            <a:r>
              <a:rPr lang="en-US" altLang="ja-JP" dirty="0"/>
              <a:t>, TA/VTA </a:t>
            </a:r>
            <a:r>
              <a:rPr lang="ja-JP" altLang="en-US"/>
              <a:t>がさまざまなネットワークトラブルを設定します</a:t>
            </a:r>
            <a:endParaRPr kumimoji="1" lang="en-US" altLang="ja-JP" dirty="0"/>
          </a:p>
          <a:p>
            <a:pPr lvl="1"/>
            <a:r>
              <a:rPr kumimoji="1" lang="ja-JP" altLang="en-US"/>
              <a:t>座学編・実技編の前半の内容をフル活用してトラブルシューティングしてください</a:t>
            </a:r>
            <a:endParaRPr kumimoji="1" lang="ja-JP" altLang="en-US" dirty="0"/>
          </a:p>
        </p:txBody>
      </p:sp>
      <p:sp>
        <p:nvSpPr>
          <p:cNvPr id="4" name="日付プレースホルダー 3"/>
          <p:cNvSpPr>
            <a:spLocks noGrp="1"/>
          </p:cNvSpPr>
          <p:nvPr>
            <p:ph type="dt" sz="half" idx="2"/>
          </p:nvPr>
        </p:nvSpPr>
        <p:spPr/>
        <p:txBody>
          <a:bodyPr/>
          <a:lstStyle/>
          <a:p>
            <a:fld id="{5AAF6DA5-DB8A-4AEA-9D65-98791220F869}"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64</a:t>
            </a:fld>
            <a:endParaRPr lang="ja-JP" altLang="en-US" dirty="0"/>
          </a:p>
        </p:txBody>
      </p:sp>
      <p:pic>
        <p:nvPicPr>
          <p:cNvPr id="7" name="図 6">
            <a:extLst>
              <a:ext uri="{FF2B5EF4-FFF2-40B4-BE49-F238E27FC236}">
                <a16:creationId xmlns:a16="http://schemas.microsoft.com/office/drawing/2014/main" id="{0E3F61D3-3B40-9540-9C79-5D97AE7B3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630301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p>
        </p:txBody>
      </p:sp>
      <p:sp>
        <p:nvSpPr>
          <p:cNvPr id="3" name="コンテンツ プレースホルダー 2"/>
          <p:cNvSpPr>
            <a:spLocks noGrp="1"/>
          </p:cNvSpPr>
          <p:nvPr>
            <p:ph idx="1"/>
          </p:nvPr>
        </p:nvSpPr>
        <p:spPr>
          <a:xfrm>
            <a:off x="251520" y="1268760"/>
            <a:ext cx="8820000" cy="5144740"/>
          </a:xfrm>
        </p:spPr>
        <p:txBody>
          <a:bodyPr>
            <a:normAutofit fontScale="92500" lnSpcReduction="20000"/>
          </a:bodyPr>
          <a:lstStyle/>
          <a:p>
            <a:r>
              <a:rPr lang="ja-JP" altLang="en-US" sz="2200" dirty="0"/>
              <a:t>竹下隆史</a:t>
            </a:r>
            <a:r>
              <a:rPr lang="en-US" altLang="ja-JP" sz="2200" dirty="0"/>
              <a:t>. </a:t>
            </a:r>
            <a:r>
              <a:rPr lang="ja-JP" altLang="en-US" sz="2200" dirty="0"/>
              <a:t>村山公保</a:t>
            </a:r>
            <a:r>
              <a:rPr lang="en-US" altLang="ja-JP" sz="2200" dirty="0"/>
              <a:t>. </a:t>
            </a:r>
            <a:r>
              <a:rPr lang="ja-JP" altLang="en-US" sz="2200" dirty="0"/>
              <a:t>荒井透</a:t>
            </a:r>
            <a:r>
              <a:rPr lang="en-US" altLang="ja-JP" sz="2200" dirty="0"/>
              <a:t>. </a:t>
            </a:r>
            <a:r>
              <a:rPr lang="ja-JP" altLang="en-US" sz="2200" dirty="0"/>
              <a:t>苅田幸雄</a:t>
            </a:r>
            <a:r>
              <a:rPr lang="en-US" altLang="ja-JP" sz="2200" dirty="0"/>
              <a:t>, </a:t>
            </a:r>
            <a:r>
              <a:rPr lang="ja-JP" altLang="en-US" sz="2200" dirty="0"/>
              <a:t>マスタリング </a:t>
            </a:r>
            <a:r>
              <a:rPr lang="en-US" altLang="ja-JP" sz="2200" dirty="0"/>
              <a:t>TCP/IP </a:t>
            </a:r>
            <a:r>
              <a:rPr lang="ja-JP" altLang="en-US" sz="2200" dirty="0"/>
              <a:t>入門編 第</a:t>
            </a:r>
            <a:r>
              <a:rPr lang="en-US" altLang="ja-JP" sz="2200" dirty="0"/>
              <a:t>4</a:t>
            </a:r>
            <a:r>
              <a:rPr lang="ja-JP" altLang="en-US" sz="2200" dirty="0"/>
              <a:t>版</a:t>
            </a:r>
            <a:r>
              <a:rPr lang="en-US" altLang="ja-JP" sz="2200" dirty="0"/>
              <a:t>, </a:t>
            </a:r>
            <a:r>
              <a:rPr lang="ja-JP" altLang="en-US" sz="2200" dirty="0"/>
              <a:t>オーム社</a:t>
            </a:r>
            <a:r>
              <a:rPr lang="en-US" altLang="ja-JP" sz="2200" dirty="0"/>
              <a:t>, </a:t>
            </a:r>
            <a:r>
              <a:rPr lang="ja-JP" altLang="en-US" sz="2200" dirty="0"/>
              <a:t>平成</a:t>
            </a:r>
            <a:r>
              <a:rPr lang="en-US" altLang="ja-JP" sz="2200" dirty="0"/>
              <a:t>20</a:t>
            </a:r>
            <a:r>
              <a:rPr lang="ja-JP" altLang="en-US" sz="2200" dirty="0"/>
              <a:t>年</a:t>
            </a:r>
            <a:r>
              <a:rPr lang="en-US" altLang="ja-JP" sz="2200" dirty="0"/>
              <a:t>6</a:t>
            </a:r>
            <a:r>
              <a:rPr lang="ja-JP" altLang="en-US" sz="2200" dirty="0"/>
              <a:t>月</a:t>
            </a:r>
            <a:r>
              <a:rPr lang="en-US" altLang="ja-JP" sz="2200" dirty="0"/>
              <a:t>30</a:t>
            </a:r>
            <a:r>
              <a:rPr lang="ja-JP" altLang="en-US" sz="2200" dirty="0"/>
              <a:t>日 第</a:t>
            </a:r>
            <a:r>
              <a:rPr lang="en-US" altLang="ja-JP" sz="2200" dirty="0"/>
              <a:t>6</a:t>
            </a:r>
            <a:r>
              <a:rPr lang="ja-JP" altLang="en-US" sz="2200" dirty="0"/>
              <a:t>刷</a:t>
            </a:r>
            <a:r>
              <a:rPr lang="en-US" altLang="ja-JP" sz="2200" dirty="0"/>
              <a:t>, ISBN 978-4-274-06677-1</a:t>
            </a:r>
            <a:endParaRPr lang="ja-JP" altLang="en-US" sz="2200" dirty="0"/>
          </a:p>
          <a:p>
            <a:r>
              <a:rPr lang="ja-JP" altLang="en-US" sz="2200"/>
              <a:t>渡辺健介</a:t>
            </a:r>
            <a:r>
              <a:rPr lang="en-US" altLang="ja-JP" sz="2200" dirty="0"/>
              <a:t>, INEX2017</a:t>
            </a:r>
            <a:r>
              <a:rPr lang="ja-JP" altLang="en-US" sz="2200"/>
              <a:t> 第 </a:t>
            </a:r>
            <a:r>
              <a:rPr lang="en-US" altLang="ja-JP" sz="2200" dirty="0"/>
              <a:t>4</a:t>
            </a:r>
            <a:r>
              <a:rPr lang="ja-JP" altLang="en-US" sz="2200"/>
              <a:t> 回レクチャー資料</a:t>
            </a:r>
            <a:r>
              <a:rPr lang="en-US" altLang="ja-JP" sz="2200" dirty="0"/>
              <a:t>, 2017/05/12  </a:t>
            </a:r>
          </a:p>
          <a:p>
            <a:pPr lvl="1"/>
            <a:r>
              <a:rPr lang="en-US" altLang="ja-JP" sz="2000" dirty="0">
                <a:hlinkClick r:id="rId2"/>
              </a:rPr>
              <a:t>http://www.ep.sci.hokudai.ac.jp/~inex/y2015/0508/lecture/pub/</a:t>
            </a:r>
            <a:endParaRPr lang="en-US" altLang="ja-JP" sz="2200" dirty="0"/>
          </a:p>
          <a:p>
            <a:r>
              <a:rPr lang="ja-JP" altLang="en-US" sz="2200"/>
              <a:t>三上 </a:t>
            </a:r>
            <a:r>
              <a:rPr lang="ja-JP" altLang="en-US" sz="2200" dirty="0"/>
              <a:t>峻</a:t>
            </a:r>
            <a:r>
              <a:rPr lang="en-US" altLang="ja-JP" sz="2200" dirty="0"/>
              <a:t>, INEX2016</a:t>
            </a:r>
            <a:r>
              <a:rPr lang="ja-JP" altLang="en-US" sz="2200" dirty="0"/>
              <a:t> 第 </a:t>
            </a:r>
            <a:r>
              <a:rPr lang="en-US" altLang="ja-JP" sz="2200" dirty="0"/>
              <a:t>4</a:t>
            </a:r>
            <a:r>
              <a:rPr lang="ja-JP" altLang="en-US" sz="2200" dirty="0"/>
              <a:t> 回レクチャー資料</a:t>
            </a:r>
            <a:r>
              <a:rPr lang="en-US" altLang="ja-JP" sz="2200" dirty="0"/>
              <a:t>, 2016/05/13  </a:t>
            </a:r>
          </a:p>
          <a:p>
            <a:pPr lvl="1"/>
            <a:r>
              <a:rPr lang="en-US" altLang="ja-JP" sz="2000" dirty="0">
                <a:hlinkClick r:id="rId2"/>
              </a:rPr>
              <a:t>http://www.ep.sci.hokudai.ac.jp/~inex/y2016/0513/lecture/pub/</a:t>
            </a:r>
            <a:endParaRPr lang="ja-JP" altLang="en-US" sz="2000" dirty="0">
              <a:hlinkClick r:id="rId2"/>
            </a:endParaRPr>
          </a:p>
          <a:p>
            <a:r>
              <a:rPr lang="ja-JP" altLang="en-US" sz="2200" dirty="0"/>
              <a:t>渡辺健介</a:t>
            </a:r>
            <a:r>
              <a:rPr lang="en-US" altLang="ja-JP" sz="2200" dirty="0"/>
              <a:t>, INEX2015</a:t>
            </a:r>
            <a:r>
              <a:rPr lang="ja-JP" altLang="en-US" sz="2200" dirty="0"/>
              <a:t> 第 </a:t>
            </a:r>
            <a:r>
              <a:rPr lang="en-US" altLang="ja-JP" sz="2200" dirty="0"/>
              <a:t>4</a:t>
            </a:r>
            <a:r>
              <a:rPr lang="ja-JP" altLang="en-US" sz="2200" dirty="0"/>
              <a:t> 回レクチャー資料</a:t>
            </a:r>
            <a:r>
              <a:rPr lang="en-US" altLang="ja-JP" sz="2200" dirty="0"/>
              <a:t>, 2015/05/08  </a:t>
            </a:r>
          </a:p>
          <a:p>
            <a:pPr lvl="1"/>
            <a:r>
              <a:rPr lang="en-US" altLang="ja-JP" sz="2000" dirty="0">
                <a:hlinkClick r:id="rId2"/>
              </a:rPr>
              <a:t>http://www.ep.sci.hokudai.ac.jp/~inex/y2015/0508/lecture/pub/</a:t>
            </a:r>
            <a:endParaRPr lang="en-US" altLang="ja-JP" sz="2000" dirty="0"/>
          </a:p>
          <a:p>
            <a:r>
              <a:rPr lang="ja-JP" altLang="en-US" sz="2200" dirty="0"/>
              <a:t>キーマンズネット</a:t>
            </a:r>
            <a:r>
              <a:rPr lang="en-US" altLang="ja-JP" sz="2200" dirty="0"/>
              <a:t>, </a:t>
            </a:r>
            <a:r>
              <a:rPr lang="ja-JP" altLang="en-US" sz="2200" dirty="0"/>
              <a:t>第</a:t>
            </a:r>
            <a:r>
              <a:rPr lang="en-US" altLang="ja-JP" sz="2200" dirty="0"/>
              <a:t>1</a:t>
            </a:r>
            <a:r>
              <a:rPr lang="ja-JP" altLang="en-US" sz="2200" dirty="0"/>
              <a:t>回通信ネットワークの仕組み</a:t>
            </a:r>
            <a:r>
              <a:rPr lang="en-US" altLang="ja-JP" sz="2200" dirty="0"/>
              <a:t>2017/05/10 </a:t>
            </a:r>
          </a:p>
          <a:p>
            <a:pPr lvl="1"/>
            <a:r>
              <a:rPr lang="en-US" altLang="ja-JP" sz="2000" dirty="0">
                <a:hlinkClick r:id="rId3"/>
              </a:rPr>
              <a:t>http://www.keyman.or.jp/at/manage/nms/30002374/</a:t>
            </a:r>
            <a:endParaRPr lang="en-US" altLang="ja-JP" sz="2000" dirty="0"/>
          </a:p>
          <a:p>
            <a:r>
              <a:rPr lang="en-US" altLang="ja-JP" sz="2400" dirty="0"/>
              <a:t>IT</a:t>
            </a:r>
            <a:r>
              <a:rPr lang="ja-JP" altLang="en-US" sz="2400" dirty="0"/>
              <a:t> 用語辞典 </a:t>
            </a:r>
            <a:r>
              <a:rPr lang="en-US" altLang="ja-JP" sz="2400" dirty="0"/>
              <a:t>e-Words, </a:t>
            </a:r>
            <a:r>
              <a:rPr lang="ja-JP" altLang="en-US" sz="2400" dirty="0"/>
              <a:t>ネットワーク，</a:t>
            </a:r>
            <a:r>
              <a:rPr lang="en-US" altLang="ja-JP" sz="2400" dirty="0"/>
              <a:t>2017/05/10</a:t>
            </a:r>
          </a:p>
          <a:p>
            <a:pPr lvl="1"/>
            <a:r>
              <a:rPr lang="en-US" altLang="ja-JP" sz="2000" dirty="0"/>
              <a:t>http://</a:t>
            </a:r>
            <a:r>
              <a:rPr lang="en-US" altLang="ja-JP" sz="2000" dirty="0" err="1"/>
              <a:t>ewords.jp</a:t>
            </a:r>
            <a:r>
              <a:rPr lang="en-US" altLang="ja-JP" sz="2000" dirty="0"/>
              <a:t>/w/%E3%83%8D%E3%83%83%E3%83%88%E3%83%AF%E3%83%BC%E3%82%AF.html</a:t>
            </a:r>
            <a:endParaRPr lang="en-US" altLang="ja-JP" sz="2400" dirty="0"/>
          </a:p>
        </p:txBody>
      </p:sp>
      <p:sp>
        <p:nvSpPr>
          <p:cNvPr id="4" name="日付プレースホルダー 3"/>
          <p:cNvSpPr>
            <a:spLocks noGrp="1"/>
          </p:cNvSpPr>
          <p:nvPr>
            <p:ph type="dt" sz="half" idx="2"/>
          </p:nvPr>
        </p:nvSpPr>
        <p:spPr/>
        <p:txBody>
          <a:bodyPr/>
          <a:lstStyle/>
          <a:p>
            <a:fld id="{BD9985C8-3EE3-4739-A825-CE31A573CFEA}"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65</a:t>
            </a:fld>
            <a:endParaRPr lang="ja-JP" altLang="en-US" dirty="0"/>
          </a:p>
        </p:txBody>
      </p:sp>
      <p:pic>
        <p:nvPicPr>
          <p:cNvPr id="7" name="図 6">
            <a:extLst>
              <a:ext uri="{FF2B5EF4-FFF2-40B4-BE49-F238E27FC236}">
                <a16:creationId xmlns:a16="http://schemas.microsoft.com/office/drawing/2014/main" id="{D3050A45-1AF0-4040-8E0D-4F95B8C7F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148416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txBox="1">
            <a:spLocks noChangeArrowheads="1"/>
          </p:cNvSpPr>
          <p:nvPr/>
        </p:nvSpPr>
        <p:spPr>
          <a:xfrm>
            <a:off x="269689" y="144040"/>
            <a:ext cx="8426636" cy="763805"/>
          </a:xfrm>
          <a:prstGeom prst="rect">
            <a:avLst/>
          </a:prstGeom>
          <a:ln/>
        </p:spPr>
        <p:txBody>
          <a:bodyPr vert="horz" lIns="91440" tIns="45720" rIns="91440" bIns="45720" rtlCol="0" anchor="b">
            <a:noAutofit/>
          </a:bodyPr>
          <a:lstStyle>
            <a:lvl1pPr algn="l" defTabSz="914400" rtl="0" eaLnBrk="1" latinLnBrk="0" hangingPunct="1">
              <a:lnSpc>
                <a:spcPct val="90000"/>
              </a:lnSpc>
              <a:spcBef>
                <a:spcPct val="0"/>
              </a:spcBef>
              <a:buNone/>
              <a:defRPr kumimoji="1" sz="4000" kern="1200" spc="-50" baseline="0">
                <a:solidFill>
                  <a:schemeClr val="tx1"/>
                </a:solidFill>
                <a:latin typeface="+mj-lt"/>
                <a:ea typeface="+mj-ea"/>
                <a:cs typeface="+mj-cs"/>
              </a:defRPr>
            </a:lvl1pPr>
          </a:lstStyle>
          <a:p>
            <a:pPr fontAlgn="auto">
              <a:spcAft>
                <a:spcPts val="0"/>
              </a:spcAft>
            </a:pPr>
            <a:r>
              <a:rPr lang="en-US" altLang="ja-JP" sz="5400" dirty="0">
                <a:effectLst/>
                <a:latin typeface="+mn-lt"/>
              </a:rPr>
              <a:t>TCP </a:t>
            </a:r>
            <a:r>
              <a:rPr lang="ja-JP" altLang="en-US" sz="5400" dirty="0">
                <a:effectLst/>
                <a:latin typeface="+mn-lt"/>
              </a:rPr>
              <a:t>と</a:t>
            </a:r>
            <a:r>
              <a:rPr lang="en-US" altLang="ja-JP" sz="5400" dirty="0">
                <a:effectLst/>
                <a:latin typeface="+mn-lt"/>
              </a:rPr>
              <a:t>UDP</a:t>
            </a:r>
            <a:endParaRPr lang="ja-JP" altLang="en-US" sz="5400" dirty="0">
              <a:effectLst/>
              <a:latin typeface="+mn-lt"/>
            </a:endParaRPr>
          </a:p>
        </p:txBody>
      </p:sp>
      <p:pic>
        <p:nvPicPr>
          <p:cNvPr id="34818" name="Picture 2" descr="http://itpro.nikkeibp.co.jp/article/lecture/20070305/263897/z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0" y="763779"/>
            <a:ext cx="9000584" cy="4997339"/>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4695445" y="5919192"/>
            <a:ext cx="4572000" cy="923330"/>
          </a:xfrm>
          <a:prstGeom prst="rect">
            <a:avLst/>
          </a:prstGeom>
        </p:spPr>
        <p:txBody>
          <a:bodyPr>
            <a:spAutoFit/>
          </a:bodyPr>
          <a:lstStyle/>
          <a:p>
            <a:r>
              <a:rPr lang="ja-JP" altLang="en-US" dirty="0"/>
              <a:t>http://itpro.nikkeibp.co.jp/article/lecture/20070305/263897/?SS=imgview&amp;FD=2638409&amp;ST=selfup</a:t>
            </a:r>
          </a:p>
        </p:txBody>
      </p:sp>
      <p:sp>
        <p:nvSpPr>
          <p:cNvPr id="3" name="日付プレースホルダー 2"/>
          <p:cNvSpPr>
            <a:spLocks noGrp="1"/>
          </p:cNvSpPr>
          <p:nvPr>
            <p:ph type="dt" sz="half" idx="2"/>
          </p:nvPr>
        </p:nvSpPr>
        <p:spPr/>
        <p:txBody>
          <a:bodyPr/>
          <a:lstStyle/>
          <a:p>
            <a:fld id="{BB598491-F4CC-4C1A-AF1D-AA969AA919F5}"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66</a:t>
            </a:fld>
            <a:endParaRPr lang="ja-JP" altLang="en-US" dirty="0"/>
          </a:p>
        </p:txBody>
      </p:sp>
      <p:pic>
        <p:nvPicPr>
          <p:cNvPr id="8" name="図 7">
            <a:extLst>
              <a:ext uri="{FF2B5EF4-FFF2-40B4-BE49-F238E27FC236}">
                <a16:creationId xmlns:a16="http://schemas.microsoft.com/office/drawing/2014/main" id="{FA87DA30-CF24-8E41-B077-52142CA5A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988004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タイトル 1"/>
          <p:cNvSpPr>
            <a:spLocks noGrp="1" noChangeArrowheads="1"/>
          </p:cNvSpPr>
          <p:nvPr>
            <p:ph type="title"/>
          </p:nvPr>
        </p:nvSpPr>
        <p:spPr>
          <a:ln/>
        </p:spPr>
        <p:txBody>
          <a:bodyPr/>
          <a:lstStyle/>
          <a:p>
            <a:r>
              <a:rPr lang="en-US" dirty="0"/>
              <a:t>IPv4 </a:t>
            </a:r>
            <a:r>
              <a:rPr lang="ja-JP" altLang="en-US" dirty="0"/>
              <a:t>と </a:t>
            </a:r>
            <a:r>
              <a:rPr lang="en-US" dirty="0"/>
              <a:t>IPv6</a:t>
            </a:r>
            <a:endParaRPr lang="ja-JP" altLang="en-US" dirty="0"/>
          </a:p>
        </p:txBody>
      </p:sp>
      <p:sp>
        <p:nvSpPr>
          <p:cNvPr id="92163" name="コンテンツ プレースホルダ 2"/>
          <p:cNvSpPr>
            <a:spLocks noGrp="1" noChangeArrowheads="1"/>
          </p:cNvSpPr>
          <p:nvPr>
            <p:ph idx="1"/>
          </p:nvPr>
        </p:nvSpPr>
        <p:spPr>
          <a:ln/>
        </p:spPr>
        <p:txBody>
          <a:bodyPr>
            <a:normAutofit fontScale="92500" lnSpcReduction="10000"/>
          </a:bodyPr>
          <a:lstStyle/>
          <a:p>
            <a:pPr marL="342900" indent="-342900" algn="l">
              <a:buFont typeface="Arial" pitchFamily="34" charset="0"/>
              <a:buChar char="•"/>
            </a:pPr>
            <a:r>
              <a:rPr lang="en-US" dirty="0">
                <a:solidFill>
                  <a:schemeClr val="tx1"/>
                </a:solidFill>
              </a:rPr>
              <a:t>IPv4 (Internet Protocol version 4)</a:t>
            </a:r>
            <a:endParaRPr lang="ja-JP" altLang="en-US" dirty="0">
              <a:solidFill>
                <a:schemeClr val="tx1"/>
              </a:solidFill>
            </a:endParaRPr>
          </a:p>
          <a:p>
            <a:pPr marL="742950" lvl="1" indent="-285750" algn="l">
              <a:buFont typeface="Arial" pitchFamily="34" charset="0"/>
              <a:buChar char="–"/>
            </a:pPr>
            <a:r>
              <a:rPr lang="ja-JP" altLang="en-US" dirty="0">
                <a:solidFill>
                  <a:schemeClr val="tx1"/>
                </a:solidFill>
              </a:rPr>
              <a:t>現在多く使用されているプロトコル</a:t>
            </a:r>
          </a:p>
          <a:p>
            <a:pPr marL="742950" lvl="1" indent="-285750" algn="l">
              <a:buFont typeface="Arial" pitchFamily="34" charset="0"/>
              <a:buChar char="–"/>
            </a:pPr>
            <a:r>
              <a:rPr lang="en-US" dirty="0">
                <a:solidFill>
                  <a:schemeClr val="tx1"/>
                </a:solidFill>
              </a:rPr>
              <a:t>IP </a:t>
            </a:r>
            <a:r>
              <a:rPr lang="ja-JP" altLang="en-US" dirty="0">
                <a:solidFill>
                  <a:schemeClr val="tx1"/>
                </a:solidFill>
              </a:rPr>
              <a:t>アドレスを</a:t>
            </a:r>
            <a:r>
              <a:rPr lang="en-US" dirty="0">
                <a:solidFill>
                  <a:schemeClr val="tx1"/>
                </a:solidFill>
              </a:rPr>
              <a:t> 32 bit </a:t>
            </a:r>
            <a:r>
              <a:rPr lang="ja-JP" altLang="en-US" dirty="0">
                <a:solidFill>
                  <a:schemeClr val="tx1"/>
                </a:solidFill>
              </a:rPr>
              <a:t>で表現</a:t>
            </a:r>
          </a:p>
          <a:p>
            <a:pPr marL="1143000" lvl="2" indent="-228600" algn="l">
              <a:buFont typeface="Arial" pitchFamily="34" charset="0"/>
              <a:buChar char="•"/>
            </a:pPr>
            <a:r>
              <a:rPr lang="ja-JP" altLang="en-US" dirty="0">
                <a:solidFill>
                  <a:schemeClr val="tx1"/>
                </a:solidFill>
              </a:rPr>
              <a:t>約</a:t>
            </a:r>
            <a:r>
              <a:rPr lang="en-US" dirty="0">
                <a:solidFill>
                  <a:schemeClr val="tx1"/>
                </a:solidFill>
              </a:rPr>
              <a:t>4.3 × 10</a:t>
            </a:r>
            <a:r>
              <a:rPr lang="en-US" baseline="30000" dirty="0">
                <a:solidFill>
                  <a:schemeClr val="tx1"/>
                </a:solidFill>
              </a:rPr>
              <a:t>9 </a:t>
            </a:r>
            <a:r>
              <a:rPr lang="ja-JP" altLang="en-US" dirty="0">
                <a:solidFill>
                  <a:schemeClr val="tx1"/>
                </a:solidFill>
              </a:rPr>
              <a:t>個のアドレスしかない</a:t>
            </a:r>
          </a:p>
          <a:p>
            <a:pPr marL="342900" indent="-342900" algn="l">
              <a:buFont typeface="Arial" pitchFamily="34" charset="0"/>
              <a:buChar char="•"/>
            </a:pPr>
            <a:r>
              <a:rPr lang="en-US" dirty="0">
                <a:solidFill>
                  <a:schemeClr val="tx1"/>
                </a:solidFill>
              </a:rPr>
              <a:t>IPv6 (Internet Protocol version 6)</a:t>
            </a:r>
            <a:endParaRPr lang="ja-JP" altLang="en-US" dirty="0">
              <a:solidFill>
                <a:schemeClr val="tx1"/>
              </a:solidFill>
            </a:endParaRPr>
          </a:p>
          <a:p>
            <a:pPr marL="742950" lvl="1" indent="-285750" algn="l">
              <a:buFont typeface="Arial" pitchFamily="34" charset="0"/>
              <a:buChar char="–"/>
            </a:pPr>
            <a:r>
              <a:rPr lang="ja-JP" altLang="en-US" dirty="0">
                <a:solidFill>
                  <a:schemeClr val="tx1"/>
                </a:solidFill>
              </a:rPr>
              <a:t>次世代のインターネットプロトコル</a:t>
            </a:r>
          </a:p>
          <a:p>
            <a:pPr marL="742950" lvl="1" indent="-285750" algn="l">
              <a:buFont typeface="Arial" pitchFamily="34" charset="0"/>
              <a:buChar char="–"/>
            </a:pPr>
            <a:r>
              <a:rPr lang="en-US" dirty="0">
                <a:solidFill>
                  <a:schemeClr val="tx1"/>
                </a:solidFill>
              </a:rPr>
              <a:t>IP </a:t>
            </a:r>
            <a:r>
              <a:rPr lang="ja-JP" altLang="en-US" dirty="0">
                <a:solidFill>
                  <a:schemeClr val="tx1"/>
                </a:solidFill>
              </a:rPr>
              <a:t>アドレスを </a:t>
            </a:r>
            <a:r>
              <a:rPr lang="en-US" dirty="0">
                <a:solidFill>
                  <a:schemeClr val="tx1"/>
                </a:solidFill>
              </a:rPr>
              <a:t>128 bit </a:t>
            </a:r>
            <a:r>
              <a:rPr lang="ja-JP" altLang="en-US" dirty="0">
                <a:solidFill>
                  <a:schemeClr val="tx1"/>
                </a:solidFill>
              </a:rPr>
              <a:t>で表現 </a:t>
            </a:r>
          </a:p>
          <a:p>
            <a:pPr marL="1143000" lvl="2" indent="-228600" algn="l">
              <a:buFont typeface="Arial" pitchFamily="34" charset="0"/>
              <a:buChar char="•"/>
            </a:pPr>
            <a:r>
              <a:rPr lang="ja-JP" altLang="en-US" dirty="0">
                <a:solidFill>
                  <a:schemeClr val="tx1"/>
                </a:solidFill>
              </a:rPr>
              <a:t>約</a:t>
            </a:r>
            <a:r>
              <a:rPr lang="en-US" dirty="0">
                <a:solidFill>
                  <a:schemeClr val="tx1"/>
                </a:solidFill>
              </a:rPr>
              <a:t>3.4 × 10</a:t>
            </a:r>
            <a:r>
              <a:rPr lang="en-US" baseline="30000" dirty="0">
                <a:solidFill>
                  <a:schemeClr val="tx1"/>
                </a:solidFill>
              </a:rPr>
              <a:t>38 </a:t>
            </a:r>
            <a:r>
              <a:rPr lang="ja-JP" altLang="en-US" dirty="0">
                <a:solidFill>
                  <a:schemeClr val="tx1"/>
                </a:solidFill>
              </a:rPr>
              <a:t>個のアドレス</a:t>
            </a:r>
          </a:p>
          <a:p>
            <a:pPr marL="742950" lvl="1" indent="-285750" algn="l">
              <a:buFont typeface="Arial" pitchFamily="34" charset="0"/>
              <a:buChar char="–"/>
            </a:pPr>
            <a:r>
              <a:rPr lang="ja-JP" altLang="en-US" dirty="0">
                <a:solidFill>
                  <a:schemeClr val="tx1"/>
                </a:solidFill>
              </a:rPr>
              <a:t>機能性やセキュリティ性などの充実</a:t>
            </a:r>
          </a:p>
          <a:p>
            <a:pPr marL="742950" lvl="1" indent="-285750" algn="l">
              <a:buFont typeface="Arial" pitchFamily="34" charset="0"/>
              <a:buChar char="–"/>
            </a:pPr>
            <a:r>
              <a:rPr lang="en-US" dirty="0">
                <a:solidFill>
                  <a:schemeClr val="tx1"/>
                </a:solidFill>
              </a:rPr>
              <a:t>IP</a:t>
            </a:r>
            <a:r>
              <a:rPr lang="ja-JP" altLang="en-US" dirty="0" err="1">
                <a:solidFill>
                  <a:schemeClr val="tx1"/>
                </a:solidFill>
              </a:rPr>
              <a:t>ｖ</a:t>
            </a:r>
            <a:r>
              <a:rPr lang="en-US" dirty="0">
                <a:solidFill>
                  <a:schemeClr val="tx1"/>
                </a:solidFill>
              </a:rPr>
              <a:t>4 </a:t>
            </a:r>
            <a:r>
              <a:rPr lang="ja-JP" altLang="en-US" dirty="0">
                <a:solidFill>
                  <a:schemeClr val="tx1"/>
                </a:solidFill>
              </a:rPr>
              <a:t>と互換性がない</a:t>
            </a:r>
          </a:p>
          <a:p>
            <a:pPr marL="1143000" lvl="2" indent="-228600" algn="l">
              <a:buFont typeface="Arial" pitchFamily="34" charset="0"/>
              <a:buChar char="•"/>
            </a:pPr>
            <a:r>
              <a:rPr lang="ja-JP" altLang="en-US" dirty="0">
                <a:solidFill>
                  <a:schemeClr val="tx1"/>
                </a:solidFill>
              </a:rPr>
              <a:t>別個に共存する技術が必要</a:t>
            </a:r>
          </a:p>
        </p:txBody>
      </p:sp>
      <p:sp>
        <p:nvSpPr>
          <p:cNvPr id="2" name="日付プレースホルダー 1"/>
          <p:cNvSpPr>
            <a:spLocks noGrp="1"/>
          </p:cNvSpPr>
          <p:nvPr>
            <p:ph type="dt" sz="half" idx="2"/>
          </p:nvPr>
        </p:nvSpPr>
        <p:spPr/>
        <p:txBody>
          <a:bodyPr/>
          <a:lstStyle/>
          <a:p>
            <a:fld id="{78AC0592-A254-46B8-A4A6-FFB5933E26EE}"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67</a:t>
            </a:fld>
            <a:endParaRPr lang="ja-JP" altLang="en-US" dirty="0"/>
          </a:p>
        </p:txBody>
      </p:sp>
      <p:pic>
        <p:nvPicPr>
          <p:cNvPr id="7" name="図 6">
            <a:extLst>
              <a:ext uri="{FF2B5EF4-FFF2-40B4-BE49-F238E27FC236}">
                <a16:creationId xmlns:a16="http://schemas.microsoft.com/office/drawing/2014/main" id="{FE33B94B-00F8-6947-B1CC-2B7FAB7B4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30619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タイトル 1"/>
          <p:cNvSpPr>
            <a:spLocks noGrp="1" noChangeArrowheads="1"/>
          </p:cNvSpPr>
          <p:nvPr>
            <p:ph type="title"/>
          </p:nvPr>
        </p:nvSpPr>
        <p:spPr>
          <a:ln/>
        </p:spPr>
        <p:txBody>
          <a:bodyPr>
            <a:normAutofit fontScale="90000"/>
          </a:bodyPr>
          <a:lstStyle/>
          <a:p>
            <a:pPr eaLnBrk="1" hangingPunct="1"/>
            <a:r>
              <a:rPr lang="en-US" dirty="0"/>
              <a:t>IP</a:t>
            </a:r>
            <a:r>
              <a:rPr lang="en-US" altLang="ja-JP" dirty="0"/>
              <a:t>v6 (Internet Protocol version 6)</a:t>
            </a:r>
            <a:endParaRPr lang="ja-JP" altLang="en-US" dirty="0"/>
          </a:p>
        </p:txBody>
      </p:sp>
      <p:sp>
        <p:nvSpPr>
          <p:cNvPr id="51203" name="コンテンツ プレースホルダ 2"/>
          <p:cNvSpPr>
            <a:spLocks noGrp="1" noChangeArrowheads="1"/>
          </p:cNvSpPr>
          <p:nvPr>
            <p:ph idx="1"/>
          </p:nvPr>
        </p:nvSpPr>
        <p:spPr>
          <a:xfrm>
            <a:off x="251520" y="2356338"/>
            <a:ext cx="8820000" cy="3880974"/>
          </a:xfrm>
          <a:ln/>
        </p:spPr>
        <p:txBody>
          <a:bodyPr>
            <a:normAutofit/>
          </a:bodyPr>
          <a:lstStyle/>
          <a:p>
            <a:pPr marL="342900" indent="-342900" algn="l">
              <a:lnSpc>
                <a:spcPct val="80000"/>
              </a:lnSpc>
              <a:buFont typeface="Arial" pitchFamily="34" charset="0"/>
              <a:buChar char="•"/>
            </a:pPr>
            <a:r>
              <a:rPr lang="ja-JP" altLang="en-US" sz="2800" dirty="0">
                <a:solidFill>
                  <a:schemeClr val="tx1"/>
                </a:solidFill>
              </a:rPr>
              <a:t>全世界で使えるアドレス数は約 </a:t>
            </a:r>
            <a:r>
              <a:rPr lang="en-US" altLang="ja-JP" sz="2800" dirty="0">
                <a:solidFill>
                  <a:schemeClr val="tx1"/>
                </a:solidFill>
              </a:rPr>
              <a:t>3.4 ×10</a:t>
            </a:r>
            <a:r>
              <a:rPr lang="en-US" altLang="ja-JP" sz="2800" baseline="30000" dirty="0">
                <a:solidFill>
                  <a:schemeClr val="tx1"/>
                </a:solidFill>
              </a:rPr>
              <a:t>38</a:t>
            </a:r>
            <a:r>
              <a:rPr lang="ja-JP" altLang="en-US" sz="2800" dirty="0">
                <a:solidFill>
                  <a:schemeClr val="tx1"/>
                </a:solidFill>
              </a:rPr>
              <a:t> </a:t>
            </a:r>
            <a:r>
              <a:rPr lang="en-US" sz="2800" dirty="0">
                <a:solidFill>
                  <a:schemeClr val="tx1"/>
                </a:solidFill>
              </a:rPr>
              <a:t>(2</a:t>
            </a:r>
            <a:r>
              <a:rPr lang="en-US" sz="2800" baseline="30000" dirty="0">
                <a:solidFill>
                  <a:schemeClr val="tx1"/>
                </a:solidFill>
              </a:rPr>
              <a:t>128</a:t>
            </a:r>
            <a:r>
              <a:rPr lang="ja-JP" altLang="en-US" sz="2800" dirty="0">
                <a:solidFill>
                  <a:schemeClr val="tx1"/>
                </a:solidFill>
              </a:rPr>
              <a:t>個</a:t>
            </a:r>
            <a:r>
              <a:rPr lang="en-US" sz="2800" dirty="0">
                <a:solidFill>
                  <a:schemeClr val="tx1"/>
                </a:solidFill>
              </a:rPr>
              <a:t>)</a:t>
            </a:r>
            <a:endParaRPr lang="ja-JP" altLang="en-US" sz="2800" dirty="0">
              <a:solidFill>
                <a:schemeClr val="tx1"/>
              </a:solidFill>
            </a:endParaRPr>
          </a:p>
          <a:p>
            <a:pPr marL="342900" indent="-342900" algn="l" eaLnBrk="1" hangingPunct="1">
              <a:lnSpc>
                <a:spcPct val="90000"/>
              </a:lnSpc>
              <a:buFont typeface="Arial" pitchFamily="34" charset="0"/>
              <a:buChar char="•"/>
            </a:pPr>
            <a:r>
              <a:rPr lang="en-US" sz="2800" dirty="0">
                <a:solidFill>
                  <a:schemeClr val="tx1"/>
                </a:solidFill>
              </a:rPr>
              <a:t>16 octet</a:t>
            </a:r>
            <a:r>
              <a:rPr lang="ja-JP" altLang="en-US" sz="2800" dirty="0">
                <a:solidFill>
                  <a:schemeClr val="tx1"/>
                </a:solidFill>
              </a:rPr>
              <a:t> </a:t>
            </a:r>
            <a:r>
              <a:rPr lang="en-US" altLang="ja-JP" sz="2800" dirty="0">
                <a:solidFill>
                  <a:schemeClr val="tx1"/>
                </a:solidFill>
              </a:rPr>
              <a:t>=</a:t>
            </a:r>
            <a:r>
              <a:rPr lang="ja-JP" altLang="en-US" sz="2800" dirty="0">
                <a:solidFill>
                  <a:schemeClr val="tx1"/>
                </a:solidFill>
              </a:rPr>
              <a:t> </a:t>
            </a:r>
            <a:r>
              <a:rPr lang="en-US" altLang="ja-JP" sz="2800" dirty="0">
                <a:solidFill>
                  <a:schemeClr val="tx1"/>
                </a:solidFill>
              </a:rPr>
              <a:t>128</a:t>
            </a:r>
            <a:r>
              <a:rPr lang="ja-JP" altLang="en-US" sz="2800" dirty="0">
                <a:solidFill>
                  <a:schemeClr val="tx1"/>
                </a:solidFill>
              </a:rPr>
              <a:t> </a:t>
            </a:r>
            <a:r>
              <a:rPr lang="en-US" altLang="ja-JP" sz="2800" dirty="0">
                <a:solidFill>
                  <a:schemeClr val="tx1"/>
                </a:solidFill>
              </a:rPr>
              <a:t>bit</a:t>
            </a:r>
            <a:r>
              <a:rPr lang="en-US" sz="2800" dirty="0">
                <a:solidFill>
                  <a:schemeClr val="tx1"/>
                </a:solidFill>
              </a:rPr>
              <a:t> </a:t>
            </a:r>
            <a:r>
              <a:rPr lang="ja-JP" altLang="en-US" sz="2800" dirty="0" err="1">
                <a:solidFill>
                  <a:schemeClr val="tx1"/>
                </a:solidFill>
              </a:rPr>
              <a:t>の識</a:t>
            </a:r>
            <a:r>
              <a:rPr lang="ja-JP" altLang="en-US" sz="2800" dirty="0">
                <a:solidFill>
                  <a:schemeClr val="tx1"/>
                </a:solidFill>
              </a:rPr>
              <a:t>別子</a:t>
            </a:r>
          </a:p>
          <a:p>
            <a:pPr marL="742950" lvl="1" indent="-285750" algn="l" eaLnBrk="1" hangingPunct="1">
              <a:lnSpc>
                <a:spcPct val="90000"/>
              </a:lnSpc>
              <a:buFont typeface="Arial" pitchFamily="34" charset="0"/>
              <a:buChar char="–"/>
            </a:pPr>
            <a:r>
              <a:rPr lang="en-US" sz="2400" dirty="0">
                <a:solidFill>
                  <a:schemeClr val="tx1"/>
                </a:solidFill>
              </a:rPr>
              <a:t>2octet </a:t>
            </a:r>
            <a:r>
              <a:rPr lang="ja-JP" altLang="en-US" sz="2400" dirty="0">
                <a:solidFill>
                  <a:schemeClr val="tx1"/>
                </a:solidFill>
              </a:rPr>
              <a:t>毎にコロンで区切り</a:t>
            </a:r>
            <a:r>
              <a:rPr lang="en-US" sz="2400" dirty="0">
                <a:solidFill>
                  <a:schemeClr val="tx1"/>
                </a:solidFill>
              </a:rPr>
              <a:t>, 1</a:t>
            </a:r>
            <a:r>
              <a:rPr lang="en-US" altLang="ja-JP" sz="2400" dirty="0">
                <a:solidFill>
                  <a:schemeClr val="tx1"/>
                </a:solidFill>
              </a:rPr>
              <a:t>6</a:t>
            </a:r>
            <a:r>
              <a:rPr lang="ja-JP" altLang="en-US" sz="2400" dirty="0">
                <a:solidFill>
                  <a:schemeClr val="tx1"/>
                </a:solidFill>
              </a:rPr>
              <a:t>進数</a:t>
            </a:r>
            <a:r>
              <a:rPr lang="en-US" altLang="ja-JP" sz="2400" dirty="0">
                <a:solidFill>
                  <a:schemeClr val="tx1"/>
                </a:solidFill>
              </a:rPr>
              <a:t>(0-9, a-f)</a:t>
            </a:r>
            <a:r>
              <a:rPr lang="ja-JP" altLang="en-US" sz="2400" dirty="0">
                <a:solidFill>
                  <a:schemeClr val="tx1"/>
                </a:solidFill>
              </a:rPr>
              <a:t>表記</a:t>
            </a:r>
            <a:endParaRPr lang="en-US" altLang="ja-JP" sz="2400" dirty="0">
              <a:solidFill>
                <a:schemeClr val="tx1"/>
              </a:solidFill>
            </a:endParaRPr>
          </a:p>
          <a:p>
            <a:pPr marL="457200" indent="-457200" algn="l" eaLnBrk="1" hangingPunct="1">
              <a:lnSpc>
                <a:spcPct val="90000"/>
              </a:lnSpc>
              <a:buFont typeface="Arial" panose="020B0604020202020204" pitchFamily="34" charset="0"/>
              <a:buChar char="•"/>
            </a:pPr>
            <a:r>
              <a:rPr lang="ja-JP" altLang="en-US" sz="2800" dirty="0">
                <a:solidFill>
                  <a:schemeClr val="tx1"/>
                </a:solidFill>
              </a:rPr>
              <a:t>しかし、</a:t>
            </a:r>
            <a:r>
              <a:rPr lang="en-US" altLang="ja-JP" sz="2800" dirty="0">
                <a:solidFill>
                  <a:schemeClr val="tx1"/>
                </a:solidFill>
              </a:rPr>
              <a:t>IPv4 </a:t>
            </a:r>
            <a:r>
              <a:rPr lang="ja-JP" altLang="en-US" sz="2800" dirty="0">
                <a:solidFill>
                  <a:schemeClr val="tx1"/>
                </a:solidFill>
              </a:rPr>
              <a:t>からの移行にはコストがかかる</a:t>
            </a:r>
            <a:endParaRPr lang="en-US" altLang="ja-JP" sz="2800" dirty="0">
              <a:solidFill>
                <a:schemeClr val="tx1"/>
              </a:solidFill>
            </a:endParaRPr>
          </a:p>
          <a:p>
            <a:pPr marL="742950" lvl="1" indent="-285750" algn="l" eaLnBrk="1" hangingPunct="1">
              <a:lnSpc>
                <a:spcPct val="90000"/>
              </a:lnSpc>
              <a:buFont typeface="Arial" pitchFamily="34" charset="0"/>
              <a:buChar char="–"/>
            </a:pPr>
            <a:r>
              <a:rPr lang="ja-JP" altLang="en-US" sz="2400" dirty="0">
                <a:solidFill>
                  <a:schemeClr val="tx1"/>
                </a:solidFill>
              </a:rPr>
              <a:t>互換性がないため</a:t>
            </a:r>
            <a:endParaRPr lang="en-US" altLang="ja-JP" sz="2400" dirty="0">
              <a:solidFill>
                <a:schemeClr val="tx1"/>
              </a:solidFill>
            </a:endParaRPr>
          </a:p>
          <a:p>
            <a:pPr marL="457200" indent="-457200" algn="l" eaLnBrk="1" hangingPunct="1">
              <a:lnSpc>
                <a:spcPct val="90000"/>
              </a:lnSpc>
              <a:buFont typeface="Arial" panose="020B0604020202020204" pitchFamily="34" charset="0"/>
              <a:buChar char="•"/>
            </a:pPr>
            <a:endParaRPr lang="en-US" altLang="ja-JP" dirty="0">
              <a:solidFill>
                <a:schemeClr val="tx1"/>
              </a:solidFill>
            </a:endParaRPr>
          </a:p>
        </p:txBody>
      </p:sp>
      <p:sp>
        <p:nvSpPr>
          <p:cNvPr id="3" name="日付プレースホルダー 2"/>
          <p:cNvSpPr>
            <a:spLocks noGrp="1"/>
          </p:cNvSpPr>
          <p:nvPr>
            <p:ph type="dt" sz="half" idx="2"/>
          </p:nvPr>
        </p:nvSpPr>
        <p:spPr/>
        <p:txBody>
          <a:bodyPr/>
          <a:lstStyle/>
          <a:p>
            <a:fld id="{67FDBB7C-6F28-458E-A746-1896EEF9D1B2}"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68</a:t>
            </a:fld>
            <a:endParaRPr lang="ja-JP" altLang="en-US" dirty="0"/>
          </a:p>
        </p:txBody>
      </p:sp>
      <p:sp>
        <p:nvSpPr>
          <p:cNvPr id="51204" name="Text Box 5"/>
          <p:cNvSpPr>
            <a:spLocks noChangeArrowheads="1"/>
          </p:cNvSpPr>
          <p:nvPr/>
        </p:nvSpPr>
        <p:spPr bwMode="auto">
          <a:xfrm>
            <a:off x="152785" y="1451085"/>
            <a:ext cx="8739187" cy="892552"/>
          </a:xfrm>
          <a:prstGeom prst="rect">
            <a:avLst/>
          </a:prstGeom>
          <a:solidFill>
            <a:schemeClr val="tx1"/>
          </a:solidFill>
          <a:ln w="9525">
            <a:noFill/>
            <a:miter lim="800000"/>
            <a:headEnd/>
            <a:tailEnd/>
          </a:ln>
        </p:spPr>
        <p:txBody>
          <a:bodyPr>
            <a:spAutoFit/>
          </a:bodyPr>
          <a:lstStyle/>
          <a:p>
            <a:pPr marL="742950" indent="-742950" algn="ctr"/>
            <a:r>
              <a:rPr lang="en-US" altLang="ja-JP" sz="2800" dirty="0">
                <a:solidFill>
                  <a:srgbClr val="FFFF00"/>
                </a:solidFill>
                <a:effectLst/>
                <a:latin typeface="HG ゴシックB Sun" pitchFamily="1" charset="-128"/>
                <a:ea typeface="HG ゴシックB Sun" pitchFamily="1" charset="-128"/>
                <a:sym typeface="HG ゴシックB Sun" pitchFamily="1" charset="-128"/>
              </a:rPr>
              <a:t>    2001:0db8:bd05:01d2:288a:1fc0:0001:10ee</a:t>
            </a:r>
          </a:p>
          <a:p>
            <a:pPr marL="742950" indent="-742950" algn="ctr"/>
            <a:r>
              <a:rPr lang="en-US" altLang="ja-JP" sz="2400" dirty="0">
                <a:solidFill>
                  <a:schemeClr val="bg1"/>
                </a:solidFill>
                <a:effectLst/>
                <a:ea typeface="HG ゴシックB Sun" pitchFamily="1" charset="-128"/>
                <a:sym typeface="HG ゴシックB Sun" pitchFamily="1" charset="-128"/>
              </a:rPr>
              <a:t>= </a:t>
            </a:r>
            <a:r>
              <a:rPr lang="en-US" altLang="ja-JP" sz="2400" b="1" dirty="0">
                <a:solidFill>
                  <a:schemeClr val="bg1"/>
                </a:solidFill>
                <a:effectLst/>
                <a:ea typeface="HG ゴシックB Sun" pitchFamily="1" charset="-128"/>
                <a:sym typeface="HG ゴシックB Sun" pitchFamily="1" charset="-128"/>
              </a:rPr>
              <a:t>10000000000001: ~ (</a:t>
            </a:r>
            <a:r>
              <a:rPr lang="ja-JP" altLang="en-US" sz="2400" b="1" dirty="0">
                <a:solidFill>
                  <a:schemeClr val="bg1"/>
                </a:solidFill>
                <a:effectLst/>
                <a:ea typeface="HG ゴシックB Sun" pitchFamily="1" charset="-128"/>
                <a:sym typeface="HG ゴシックB Sun" pitchFamily="1" charset="-128"/>
              </a:rPr>
              <a:t>省略</a:t>
            </a:r>
            <a:r>
              <a:rPr lang="en-US" altLang="ja-JP" sz="2400" b="1" dirty="0">
                <a:solidFill>
                  <a:schemeClr val="bg1"/>
                </a:solidFill>
                <a:effectLst/>
                <a:ea typeface="HG ゴシックB Sun" pitchFamily="1" charset="-128"/>
                <a:sym typeface="HG ゴシックB Sun" pitchFamily="1" charset="-128"/>
              </a:rPr>
              <a:t>) ~ : 1000011101110</a:t>
            </a:r>
            <a:endParaRPr lang="ja-JP" altLang="en-US" sz="2400" b="1" dirty="0">
              <a:effectLst/>
              <a:ea typeface="ＭＳ Ｐゴシック" panose="020B0600070205080204" pitchFamily="50" charset="-128"/>
            </a:endParaRPr>
          </a:p>
        </p:txBody>
      </p:sp>
      <p:sp>
        <p:nvSpPr>
          <p:cNvPr id="51205" name="AutoShape 12"/>
          <p:cNvSpPr>
            <a:spLocks noChangeArrowheads="1"/>
          </p:cNvSpPr>
          <p:nvPr/>
        </p:nvSpPr>
        <p:spPr bwMode="auto">
          <a:xfrm>
            <a:off x="200413" y="926742"/>
            <a:ext cx="2459038" cy="485775"/>
          </a:xfrm>
          <a:prstGeom prst="wedgeRectCallout">
            <a:avLst>
              <a:gd name="adj1" fmla="val -12158"/>
              <a:gd name="adj2" fmla="val 162881"/>
            </a:avLst>
          </a:prstGeom>
          <a:solidFill>
            <a:srgbClr val="000000"/>
          </a:solidFill>
          <a:ln w="28575" cmpd="sng">
            <a:solidFill>
              <a:schemeClr val="hlink"/>
            </a:solidFill>
            <a:miter lim="800000"/>
            <a:headEnd/>
            <a:tailEnd/>
          </a:ln>
        </p:spPr>
        <p:txBody>
          <a:bodyPr/>
          <a:lstStyle/>
          <a:p>
            <a:pPr algn="ctr"/>
            <a:r>
              <a:rPr lang="en-US" b="1" dirty="0">
                <a:solidFill>
                  <a:srgbClr val="B4C4D4"/>
                </a:solidFill>
                <a:effectLst/>
                <a:sym typeface="Calibri" pitchFamily="34" charset="0"/>
              </a:rPr>
              <a:t>2 octet = 16 bit</a:t>
            </a:r>
            <a:endParaRPr lang="en-US" dirty="0">
              <a:effectLst/>
            </a:endParaRPr>
          </a:p>
        </p:txBody>
      </p:sp>
      <p:sp>
        <p:nvSpPr>
          <p:cNvPr id="51206" name="Rectangle 13"/>
          <p:cNvSpPr>
            <a:spLocks noChangeArrowheads="1"/>
          </p:cNvSpPr>
          <p:nvPr/>
        </p:nvSpPr>
        <p:spPr bwMode="auto">
          <a:xfrm>
            <a:off x="1509292" y="1883079"/>
            <a:ext cx="2387808" cy="431800"/>
          </a:xfrm>
          <a:prstGeom prst="rect">
            <a:avLst/>
          </a:prstGeom>
          <a:solidFill>
            <a:srgbClr val="000000">
              <a:alpha val="12000"/>
            </a:srgbClr>
          </a:solidFill>
          <a:ln w="28575" cmpd="sng">
            <a:solidFill>
              <a:srgbClr val="FF0000"/>
            </a:solidFill>
            <a:miter lim="800000"/>
            <a:headEnd/>
            <a:tailEnd/>
          </a:ln>
        </p:spPr>
        <p:txBody>
          <a:bodyPr wrap="none" anchor="ctr"/>
          <a:lstStyle/>
          <a:p>
            <a:endParaRPr lang="ja-JP" altLang="ja-JP" dirty="0">
              <a:effectLst/>
              <a:ea typeface="ＭＳ Ｐゴシック" panose="020B0600070205080204" pitchFamily="50" charset="-128"/>
              <a:sym typeface="ＭＳ Ｐゴシック" pitchFamily="50" charset="-128"/>
            </a:endParaRPr>
          </a:p>
        </p:txBody>
      </p:sp>
      <p:pic>
        <p:nvPicPr>
          <p:cNvPr id="31746" name="Picture 2" descr="ファイル:World IPv6 launch 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874" y="4941168"/>
            <a:ext cx="1268875" cy="12688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436395" y="6166254"/>
            <a:ext cx="3482179" cy="646331"/>
          </a:xfrm>
          <a:prstGeom prst="rect">
            <a:avLst/>
          </a:prstGeom>
          <a:solidFill>
            <a:schemeClr val="bg1"/>
          </a:solidFill>
        </p:spPr>
        <p:txBody>
          <a:bodyPr wrap="square" rtlCol="0">
            <a:spAutoFit/>
          </a:bodyPr>
          <a:lstStyle/>
          <a:p>
            <a:pPr algn="ctr"/>
            <a:r>
              <a:rPr kumimoji="1" lang="en-US" altLang="ja-JP" dirty="0" err="1">
                <a:effectLst/>
                <a:ea typeface="ＭＳ Ｐゴシック" panose="020B0600070205080204" pitchFamily="50" charset="-128"/>
              </a:rPr>
              <a:t>Ip</a:t>
            </a:r>
            <a:r>
              <a:rPr kumimoji="1" lang="ja-JP" altLang="en-US" dirty="0">
                <a:effectLst/>
                <a:ea typeface="ＭＳ Ｐゴシック" panose="020B0600070205080204" pitchFamily="50" charset="-128"/>
              </a:rPr>
              <a:t>ｖ６ のロゴ</a:t>
            </a:r>
            <a:r>
              <a:rPr kumimoji="1" lang="en-US" altLang="ja-JP" dirty="0">
                <a:effectLst/>
                <a:ea typeface="ＭＳ Ｐゴシック" panose="020B0600070205080204" pitchFamily="50" charset="-128"/>
              </a:rPr>
              <a:t>, Wikipedia</a:t>
            </a:r>
          </a:p>
          <a:p>
            <a:pPr algn="ctr"/>
            <a:r>
              <a:rPr kumimoji="1" lang="en-US" altLang="ja-JP" dirty="0">
                <a:effectLst/>
                <a:ea typeface="ＭＳ Ｐゴシック" panose="020B0600070205080204" pitchFamily="50" charset="-128"/>
              </a:rPr>
              <a:t>http://ja.wikipedia.org/wiki/IPv6</a:t>
            </a:r>
            <a:endParaRPr kumimoji="1" lang="ja-JP" altLang="en-US" dirty="0">
              <a:effectLst/>
              <a:ea typeface="ＭＳ Ｐゴシック" panose="020B0600070205080204" pitchFamily="50" charset="-128"/>
            </a:endParaRPr>
          </a:p>
        </p:txBody>
      </p:sp>
      <p:pic>
        <p:nvPicPr>
          <p:cNvPr id="12" name="図 11">
            <a:extLst>
              <a:ext uri="{FF2B5EF4-FFF2-40B4-BE49-F238E27FC236}">
                <a16:creationId xmlns:a16="http://schemas.microsoft.com/office/drawing/2014/main" id="{184A9CD0-A461-C148-A550-E475358DB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192058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タイトル 1"/>
          <p:cNvSpPr>
            <a:spLocks noGrp="1" noChangeArrowheads="1"/>
          </p:cNvSpPr>
          <p:nvPr>
            <p:ph type="title"/>
          </p:nvPr>
        </p:nvSpPr>
        <p:spPr>
          <a:ln/>
        </p:spPr>
        <p:txBody>
          <a:bodyPr/>
          <a:lstStyle/>
          <a:p>
            <a:r>
              <a:rPr lang="zh-CN" dirty="0"/>
              <a:t>ドメイン名空間</a:t>
            </a:r>
          </a:p>
        </p:txBody>
      </p:sp>
      <p:sp>
        <p:nvSpPr>
          <p:cNvPr id="2" name="日付プレースホルダー 1"/>
          <p:cNvSpPr>
            <a:spLocks noGrp="1"/>
          </p:cNvSpPr>
          <p:nvPr>
            <p:ph type="dt" sz="half" idx="2"/>
          </p:nvPr>
        </p:nvSpPr>
        <p:spPr/>
        <p:txBody>
          <a:bodyPr/>
          <a:lstStyle/>
          <a:p>
            <a:fld id="{97887169-F020-4CB0-B5A9-8252A0C6459D}"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69</a:t>
            </a:fld>
            <a:endParaRPr lang="ja-JP" altLang="en-US" dirty="0"/>
          </a:p>
        </p:txBody>
      </p:sp>
      <p:sp>
        <p:nvSpPr>
          <p:cNvPr id="98307" name="コンテンツ プレースホルダ 2"/>
          <p:cNvSpPr>
            <a:spLocks noChangeArrowheads="1"/>
          </p:cNvSpPr>
          <p:nvPr/>
        </p:nvSpPr>
        <p:spPr bwMode="auto">
          <a:xfrm>
            <a:off x="0" y="1123950"/>
            <a:ext cx="9683750" cy="50482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3200" dirty="0">
                <a:effectLst/>
                <a:latin typeface="Calibri" pitchFamily="34" charset="0"/>
                <a:sym typeface="Calibri" pitchFamily="34" charset="0"/>
                <a:hlinkClick r:id="rId3"/>
              </a:rPr>
              <a:t>www.ep.sci.hokudai.ac.jp</a:t>
            </a:r>
            <a:r>
              <a:rPr lang="en-US" sz="3200" dirty="0">
                <a:effectLst/>
                <a:latin typeface="Calibri" pitchFamily="34" charset="0"/>
                <a:sym typeface="Calibri" pitchFamily="34" charset="0"/>
              </a:rPr>
              <a:t> </a:t>
            </a:r>
            <a:r>
              <a:rPr lang="ja-JP" altLang="en-US" sz="3200" dirty="0">
                <a:effectLst/>
                <a:latin typeface="Calibri" pitchFamily="34" charset="0"/>
                <a:ea typeface="ＭＳ Ｐゴシック" panose="020B0600070205080204" pitchFamily="50" charset="-128"/>
                <a:sym typeface="ＭＳ Ｐゴシック" pitchFamily="50" charset="-128"/>
              </a:rPr>
              <a:t>の例</a:t>
            </a:r>
            <a:endParaRPr lang="ja-JP" altLang="en-US" dirty="0">
              <a:effectLst/>
              <a:ea typeface="ＭＳ Ｐゴシック" panose="020B0600070205080204" pitchFamily="50" charset="-128"/>
            </a:endParaRPr>
          </a:p>
        </p:txBody>
      </p:sp>
      <p:pic>
        <p:nvPicPr>
          <p:cNvPr id="98308" name="図 20"/>
          <p:cNvPicPr>
            <a:picLocks noChangeAspect="1" noChangeArrowheads="1"/>
          </p:cNvPicPr>
          <p:nvPr/>
        </p:nvPicPr>
        <p:blipFill>
          <a:blip r:embed="rId4" cstate="print"/>
          <a:srcRect/>
          <a:stretch>
            <a:fillRect/>
          </a:stretch>
        </p:blipFill>
        <p:spPr bwMode="auto">
          <a:xfrm>
            <a:off x="1116496" y="1690361"/>
            <a:ext cx="7056437" cy="4608513"/>
          </a:xfrm>
          <a:prstGeom prst="rect">
            <a:avLst/>
          </a:prstGeom>
          <a:noFill/>
          <a:ln w="9525">
            <a:noFill/>
            <a:miter lim="800000"/>
            <a:headEnd/>
            <a:tailEnd/>
          </a:ln>
        </p:spPr>
      </p:pic>
      <p:pic>
        <p:nvPicPr>
          <p:cNvPr id="8" name="図 7">
            <a:extLst>
              <a:ext uri="{FF2B5EF4-FFF2-40B4-BE49-F238E27FC236}">
                <a16:creationId xmlns:a16="http://schemas.microsoft.com/office/drawing/2014/main" id="{19F5AB7A-558F-1947-9DC6-934A5CB8D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491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r>
              <a:rPr kumimoji="1" lang="en-US" altLang="ja-JP" dirty="0"/>
              <a:t>Internet</a:t>
            </a:r>
            <a:r>
              <a:rPr kumimoji="1" lang="ja-JP" altLang="en-US"/>
              <a:t> </a:t>
            </a:r>
            <a:endParaRPr kumimoji="1" lang="ja-JP" altLang="en-US" dirty="0"/>
          </a:p>
        </p:txBody>
      </p:sp>
      <p:sp>
        <p:nvSpPr>
          <p:cNvPr id="3" name="コンテンツ プレースホルダー 2"/>
          <p:cNvSpPr>
            <a:spLocks noGrp="1"/>
          </p:cNvSpPr>
          <p:nvPr>
            <p:ph idx="1"/>
          </p:nvPr>
        </p:nvSpPr>
        <p:spPr>
          <a:xfrm>
            <a:off x="248305" y="1076269"/>
            <a:ext cx="8864278" cy="5161043"/>
          </a:xfrm>
        </p:spPr>
        <p:txBody>
          <a:bodyPr>
            <a:normAutofit/>
          </a:bodyPr>
          <a:lstStyle/>
          <a:p>
            <a:r>
              <a:rPr lang="en-US" altLang="ja-JP" sz="2800" dirty="0">
                <a:solidFill>
                  <a:srgbClr val="FF0000"/>
                </a:solidFill>
              </a:rPr>
              <a:t>Internet</a:t>
            </a:r>
            <a:r>
              <a:rPr lang="en-US" altLang="ja-JP" sz="2800" dirty="0"/>
              <a:t> </a:t>
            </a:r>
          </a:p>
          <a:p>
            <a:pPr lvl="1"/>
            <a:r>
              <a:rPr lang="en-US" altLang="ja-JP" sz="2400" dirty="0" err="1"/>
              <a:t>ARPAnet</a:t>
            </a:r>
            <a:r>
              <a:rPr lang="ja-JP" altLang="en-US" sz="2400" dirty="0"/>
              <a:t> を起源とする世界規模のネットワーク</a:t>
            </a:r>
            <a:endParaRPr lang="en-US" altLang="ja-JP" sz="2400" dirty="0"/>
          </a:p>
          <a:p>
            <a:pPr marL="457200" lvl="1" indent="0">
              <a:buNone/>
            </a:pPr>
            <a:r>
              <a:rPr lang="en-US" altLang="ja-JP" sz="2400" dirty="0"/>
              <a:t>※</a:t>
            </a:r>
            <a:r>
              <a:rPr lang="ja-JP" altLang="en-US" sz="2400" dirty="0"/>
              <a:t> </a:t>
            </a:r>
            <a:r>
              <a:rPr lang="en-US" altLang="ja-JP" sz="2400" dirty="0"/>
              <a:t>internet</a:t>
            </a:r>
          </a:p>
          <a:p>
            <a:pPr lvl="2"/>
            <a:r>
              <a:rPr lang="ja-JP" altLang="en-US" sz="2000" dirty="0"/>
              <a:t>複数のネットワークを相互接続するネットワーク</a:t>
            </a:r>
            <a:endParaRPr lang="en-US" altLang="ja-JP" sz="2000" dirty="0"/>
          </a:p>
          <a:p>
            <a:r>
              <a:rPr lang="ja-JP" altLang="en-US" sz="2800" dirty="0"/>
              <a:t>ネットワーク通信は個人の計算機から，</a:t>
            </a:r>
            <a:r>
              <a:rPr lang="en-US" altLang="ja-JP" sz="2800" dirty="0"/>
              <a:t>LAN, WAN</a:t>
            </a:r>
            <a:r>
              <a:rPr lang="ja-JP" altLang="en-US" sz="2800" dirty="0"/>
              <a:t> を通じて</a:t>
            </a:r>
            <a:r>
              <a:rPr lang="en-US" altLang="ja-JP" sz="2800" dirty="0"/>
              <a:t>Internet</a:t>
            </a:r>
            <a:r>
              <a:rPr lang="ja-JP" altLang="en-US" sz="2800" dirty="0"/>
              <a:t> へ</a:t>
            </a:r>
            <a:r>
              <a:rPr lang="en-US" altLang="ja-JP" sz="2800" dirty="0"/>
              <a:t>	</a:t>
            </a:r>
            <a:endParaRPr lang="ja-JP" altLang="en-US" sz="2800" dirty="0"/>
          </a:p>
          <a:p>
            <a:endParaRPr kumimoji="1" lang="ja-JP" altLang="en-US" sz="2800" dirty="0"/>
          </a:p>
        </p:txBody>
      </p:sp>
      <p:sp>
        <p:nvSpPr>
          <p:cNvPr id="8" name="日付プレースホルダー 7"/>
          <p:cNvSpPr>
            <a:spLocks noGrp="1"/>
          </p:cNvSpPr>
          <p:nvPr>
            <p:ph type="dt" sz="half" idx="2"/>
          </p:nvPr>
        </p:nvSpPr>
        <p:spPr/>
        <p:txBody>
          <a:bodyPr/>
          <a:lstStyle/>
          <a:p>
            <a:fld id="{08449312-9821-4F9B-88B4-F6D0F868AE2D}" type="datetime1">
              <a:rPr lang="ja-JP" altLang="en-US" smtClean="0"/>
              <a:t>2018/5/11</a:t>
            </a:fld>
            <a:endParaRPr lang="ja-JP" altLang="en-US" dirty="0"/>
          </a:p>
        </p:txBody>
      </p:sp>
      <p:sp>
        <p:nvSpPr>
          <p:cNvPr id="9" name="フッター プレースホルダー 8"/>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10" name="スライド番号プレースホルダー 9"/>
          <p:cNvSpPr>
            <a:spLocks noGrp="1"/>
          </p:cNvSpPr>
          <p:nvPr>
            <p:ph type="sldNum" sz="quarter" idx="4"/>
          </p:nvPr>
        </p:nvSpPr>
        <p:spPr/>
        <p:txBody>
          <a:bodyPr/>
          <a:lstStyle/>
          <a:p>
            <a:fld id="{9C198666-FFFC-4261-8E79-AD3BCCEDF34D}" type="slidenum">
              <a:rPr lang="ja-JP" altLang="en-US" smtClean="0"/>
              <a:pPr/>
              <a:t>7</a:t>
            </a:fld>
            <a:endParaRPr lang="ja-JP" altLang="en-US" dirty="0"/>
          </a:p>
        </p:txBody>
      </p:sp>
      <p:grpSp>
        <p:nvGrpSpPr>
          <p:cNvPr id="4" name="グループ化 3"/>
          <p:cNvGrpSpPr/>
          <p:nvPr/>
        </p:nvGrpSpPr>
        <p:grpSpPr>
          <a:xfrm>
            <a:off x="4572000" y="3380136"/>
            <a:ext cx="4459981" cy="2986187"/>
            <a:chOff x="1762713" y="2708670"/>
            <a:chExt cx="5895214" cy="4161187"/>
          </a:xfrm>
        </p:grpSpPr>
        <p:pic>
          <p:nvPicPr>
            <p:cNvPr id="5" name="Picture 1031"/>
            <p:cNvPicPr>
              <a:picLocks noChangeAspect="1" noChangeArrowheads="1"/>
            </p:cNvPicPr>
            <p:nvPr/>
          </p:nvPicPr>
          <p:blipFill>
            <a:blip r:embed="rId3" cstate="print"/>
            <a:srcRect/>
            <a:stretch>
              <a:fillRect/>
            </a:stretch>
          </p:blipFill>
          <p:spPr bwMode="auto">
            <a:xfrm>
              <a:off x="1762713" y="2708670"/>
              <a:ext cx="5895214" cy="4161187"/>
            </a:xfrm>
            <a:prstGeom prst="rect">
              <a:avLst/>
            </a:prstGeom>
            <a:noFill/>
            <a:ln w="9525">
              <a:noFill/>
              <a:miter lim="800000"/>
              <a:headEnd/>
              <a:tailEnd/>
            </a:ln>
          </p:spPr>
        </p:pic>
        <p:sp>
          <p:nvSpPr>
            <p:cNvPr id="6" name="Rectangle 4"/>
            <p:cNvSpPr>
              <a:spLocks noChangeArrowheads="1"/>
            </p:cNvSpPr>
            <p:nvPr/>
          </p:nvSpPr>
          <p:spPr bwMode="auto">
            <a:xfrm>
              <a:off x="3347439" y="3240605"/>
              <a:ext cx="2024391" cy="649287"/>
            </a:xfrm>
            <a:prstGeom prst="rect">
              <a:avLst/>
            </a:prstGeom>
            <a:solidFill>
              <a:schemeClr val="bg1"/>
            </a:solidFill>
            <a:ln w="9525" cmpd="sng">
              <a:solidFill>
                <a:schemeClr val="bg1"/>
              </a:solidFill>
              <a:miter lim="800000"/>
              <a:headEnd/>
              <a:tailEnd/>
            </a:ln>
            <a:effectLst/>
          </p:spPr>
          <p:txBody>
            <a:bodyPr anchor="ctr"/>
            <a:lstStyle/>
            <a:p>
              <a:endParaRPr lang="ja-JP" altLang="en-US" dirty="0">
                <a:ea typeface="ＭＳ Ｐゴシック" panose="020B0600070205080204" pitchFamily="50" charset="-128"/>
              </a:endParaRPr>
            </a:p>
          </p:txBody>
        </p:sp>
        <p:sp>
          <p:nvSpPr>
            <p:cNvPr id="7" name="テキスト ボックス 6"/>
            <p:cNvSpPr txBox="1"/>
            <p:nvPr/>
          </p:nvSpPr>
          <p:spPr>
            <a:xfrm>
              <a:off x="1921218" y="2717385"/>
              <a:ext cx="2557741" cy="575542"/>
            </a:xfrm>
            <a:prstGeom prst="rect">
              <a:avLst/>
            </a:prstGeom>
            <a:noFill/>
          </p:spPr>
          <p:txBody>
            <a:bodyPr wrap="square" rtlCol="0">
              <a:spAutoFit/>
            </a:bodyPr>
            <a:lstStyle/>
            <a:p>
              <a:r>
                <a:rPr lang="en-US" altLang="ja-JP" sz="2800" b="1" dirty="0">
                  <a:solidFill>
                    <a:srgbClr val="002060"/>
                  </a:solidFill>
                  <a:effectLst/>
                  <a:latin typeface="Times New Roman" panose="02020603050405020304" pitchFamily="18" charset="0"/>
                  <a:ea typeface="ＭＳ Ｐゴシック" panose="020B0600070205080204" pitchFamily="50" charset="-128"/>
                  <a:cs typeface="Times New Roman" panose="02020603050405020304" pitchFamily="18" charset="0"/>
                </a:rPr>
                <a:t>Internet</a:t>
              </a:r>
              <a:endParaRPr kumimoji="1" lang="ja-JP" altLang="en-US" sz="2800" b="1" dirty="0">
                <a:solidFill>
                  <a:srgbClr val="002060"/>
                </a:solidFill>
                <a:effectLst/>
                <a:ea typeface="ＭＳ Ｐゴシック" panose="020B0600070205080204" pitchFamily="50" charset="-128"/>
              </a:endParaRPr>
            </a:p>
          </p:txBody>
        </p:sp>
      </p:grpSp>
      <p:pic>
        <p:nvPicPr>
          <p:cNvPr id="11" name="図 10">
            <a:extLst>
              <a:ext uri="{FF2B5EF4-FFF2-40B4-BE49-F238E27FC236}">
                <a16:creationId xmlns:a16="http://schemas.microsoft.com/office/drawing/2014/main" id="{12CD7FC8-E648-8640-B084-EDCA9D4B1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6924861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タイトル 1"/>
          <p:cNvSpPr>
            <a:spLocks noGrp="1" noChangeArrowheads="1"/>
          </p:cNvSpPr>
          <p:nvPr>
            <p:ph type="title"/>
          </p:nvPr>
        </p:nvSpPr>
        <p:spPr>
          <a:ln/>
        </p:spPr>
        <p:txBody>
          <a:bodyPr/>
          <a:lstStyle/>
          <a:p>
            <a:r>
              <a:rPr lang="en-US" dirty="0"/>
              <a:t>DNS </a:t>
            </a:r>
            <a:r>
              <a:rPr lang="ja-JP" altLang="en-US" dirty="0"/>
              <a:t>の階層構造</a:t>
            </a:r>
          </a:p>
        </p:txBody>
      </p:sp>
      <p:sp>
        <p:nvSpPr>
          <p:cNvPr id="102403" name="コンテンツ プレースホルダ 2"/>
          <p:cNvSpPr>
            <a:spLocks noGrp="1" noChangeArrowheads="1"/>
          </p:cNvSpPr>
          <p:nvPr>
            <p:ph idx="1"/>
          </p:nvPr>
        </p:nvSpPr>
        <p:spPr>
          <a:ln/>
        </p:spPr>
        <p:txBody>
          <a:bodyPr/>
          <a:lstStyle/>
          <a:p>
            <a:pPr marL="342900" indent="-342900" algn="l">
              <a:buFont typeface="Arial" pitchFamily="34" charset="0"/>
              <a:buChar char="•"/>
            </a:pPr>
            <a:r>
              <a:rPr lang="ja-JP" altLang="en-US" dirty="0">
                <a:solidFill>
                  <a:schemeClr val="tx1"/>
                </a:solidFill>
              </a:rPr>
              <a:t>全ての計算機の対応表は</a:t>
            </a:r>
            <a:r>
              <a:rPr lang="ja-JP" altLang="en-US" b="1" u="sng" dirty="0">
                <a:solidFill>
                  <a:schemeClr val="tx1"/>
                </a:solidFill>
              </a:rPr>
              <a:t>管理しきれない</a:t>
            </a:r>
            <a:r>
              <a:rPr lang="ja-JP" altLang="en-US" dirty="0">
                <a:solidFill>
                  <a:schemeClr val="tx1"/>
                </a:solidFill>
              </a:rPr>
              <a:t>！</a:t>
            </a:r>
          </a:p>
          <a:p>
            <a:pPr marL="742950" lvl="1" indent="-285750" algn="l">
              <a:buFont typeface="Arial" pitchFamily="34" charset="0"/>
              <a:buChar char="–"/>
            </a:pPr>
            <a:r>
              <a:rPr lang="ja-JP" altLang="en-US" dirty="0">
                <a:solidFill>
                  <a:schemeClr val="tx1"/>
                </a:solidFill>
              </a:rPr>
              <a:t>同じ </a:t>
            </a:r>
            <a:r>
              <a:rPr lang="en-US" dirty="0">
                <a:solidFill>
                  <a:schemeClr val="tx1"/>
                </a:solidFill>
              </a:rPr>
              <a:t>IP </a:t>
            </a:r>
            <a:r>
              <a:rPr lang="ja-JP" altLang="en-US" dirty="0">
                <a:solidFill>
                  <a:schemeClr val="tx1"/>
                </a:solidFill>
              </a:rPr>
              <a:t>アドレスで複数のドメイン名を持つことも</a:t>
            </a:r>
          </a:p>
          <a:p>
            <a:pPr marL="342900" indent="-342900" algn="l">
              <a:buFont typeface="Arial" pitchFamily="34" charset="0"/>
              <a:buChar char="•"/>
            </a:pPr>
            <a:r>
              <a:rPr lang="ja-JP" altLang="en-US" dirty="0">
                <a:solidFill>
                  <a:schemeClr val="tx1"/>
                </a:solidFill>
              </a:rPr>
              <a:t>ネットワーク毎に </a:t>
            </a:r>
            <a:r>
              <a:rPr lang="en-US" dirty="0">
                <a:solidFill>
                  <a:schemeClr val="tx1"/>
                </a:solidFill>
              </a:rPr>
              <a:t>DNS </a:t>
            </a:r>
            <a:r>
              <a:rPr lang="ja-JP" altLang="en-US" dirty="0">
                <a:solidFill>
                  <a:schemeClr val="tx1"/>
                </a:solidFill>
              </a:rPr>
              <a:t>サーバを置く</a:t>
            </a:r>
          </a:p>
          <a:p>
            <a:pPr marL="742950" lvl="1" indent="-285750" algn="l">
              <a:buFont typeface="Arial" pitchFamily="34" charset="0"/>
              <a:buChar char="–"/>
            </a:pPr>
            <a:r>
              <a:rPr lang="ja-JP" altLang="en-US" dirty="0">
                <a:solidFill>
                  <a:schemeClr val="tx1"/>
                </a:solidFill>
              </a:rPr>
              <a:t>ネットワーク内部の対応表を管理</a:t>
            </a:r>
          </a:p>
          <a:p>
            <a:pPr marL="342900" indent="-342900" algn="l">
              <a:buFont typeface="Arial" pitchFamily="34" charset="0"/>
              <a:buChar char="•"/>
            </a:pPr>
            <a:r>
              <a:rPr lang="ja-JP" altLang="en-US" dirty="0">
                <a:solidFill>
                  <a:schemeClr val="tx1"/>
                </a:solidFill>
              </a:rPr>
              <a:t>問い合わせ対応も階層構造化</a:t>
            </a:r>
          </a:p>
          <a:p>
            <a:pPr marL="742950" lvl="1" indent="-285750" algn="l">
              <a:buFont typeface="Arial" pitchFamily="34" charset="0"/>
              <a:buChar char="–"/>
            </a:pPr>
            <a:r>
              <a:rPr lang="ja-JP" altLang="en-US" b="1" u="sng" dirty="0">
                <a:solidFill>
                  <a:schemeClr val="tx1"/>
                </a:solidFill>
              </a:rPr>
              <a:t>最上位の </a:t>
            </a:r>
            <a:r>
              <a:rPr lang="en-US" b="1" u="sng" dirty="0">
                <a:solidFill>
                  <a:schemeClr val="tx1"/>
                </a:solidFill>
              </a:rPr>
              <a:t>DNS </a:t>
            </a:r>
            <a:r>
              <a:rPr lang="ja-JP" altLang="en-US" b="1" u="sng" dirty="0">
                <a:solidFill>
                  <a:schemeClr val="tx1"/>
                </a:solidFill>
              </a:rPr>
              <a:t>サーバに問い合わせ</a:t>
            </a:r>
          </a:p>
          <a:p>
            <a:pPr marL="1143000" lvl="2" indent="-228600" algn="l">
              <a:buFont typeface="Arial" pitchFamily="34" charset="0"/>
              <a:buChar char="•"/>
            </a:pPr>
            <a:r>
              <a:rPr lang="ja-JP" altLang="en-US" dirty="0">
                <a:solidFill>
                  <a:schemeClr val="tx1"/>
                </a:solidFill>
              </a:rPr>
              <a:t>最上位の「ルートネームサーバ」は世界に </a:t>
            </a:r>
            <a:r>
              <a:rPr lang="en-US" dirty="0">
                <a:solidFill>
                  <a:schemeClr val="tx1"/>
                </a:solidFill>
              </a:rPr>
              <a:t>13 </a:t>
            </a:r>
            <a:r>
              <a:rPr lang="ja-JP" altLang="en-US" dirty="0">
                <a:solidFill>
                  <a:schemeClr val="tx1"/>
                </a:solidFill>
              </a:rPr>
              <a:t>基</a:t>
            </a:r>
          </a:p>
          <a:p>
            <a:pPr marL="742950" lvl="1" indent="-285750" algn="l">
              <a:buFont typeface="Arial" pitchFamily="34" charset="0"/>
              <a:buChar char="–"/>
            </a:pPr>
            <a:r>
              <a:rPr lang="ja-JP" altLang="en-US" dirty="0">
                <a:solidFill>
                  <a:schemeClr val="tx1"/>
                </a:solidFill>
              </a:rPr>
              <a:t>徐々に下へ・・・</a:t>
            </a:r>
            <a:endParaRPr lang="en-US" dirty="0">
              <a:solidFill>
                <a:schemeClr val="tx1"/>
              </a:solidFill>
            </a:endParaRPr>
          </a:p>
        </p:txBody>
      </p:sp>
      <p:sp>
        <p:nvSpPr>
          <p:cNvPr id="2" name="日付プレースホルダー 1"/>
          <p:cNvSpPr>
            <a:spLocks noGrp="1"/>
          </p:cNvSpPr>
          <p:nvPr>
            <p:ph type="dt" sz="half" idx="2"/>
          </p:nvPr>
        </p:nvSpPr>
        <p:spPr/>
        <p:txBody>
          <a:bodyPr/>
          <a:lstStyle/>
          <a:p>
            <a:fld id="{ACCE1D17-FC1B-4081-B886-BA56C7EEF699}" type="datetime1">
              <a:rPr lang="ja-JP" altLang="en-US" smtClean="0"/>
              <a:t>2018/5/11</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4" name="スライド番号プレースホルダー 3"/>
          <p:cNvSpPr>
            <a:spLocks noGrp="1"/>
          </p:cNvSpPr>
          <p:nvPr>
            <p:ph type="sldNum" sz="quarter" idx="4"/>
          </p:nvPr>
        </p:nvSpPr>
        <p:spPr/>
        <p:txBody>
          <a:bodyPr/>
          <a:lstStyle/>
          <a:p>
            <a:fld id="{9C198666-FFFC-4261-8E79-AD3BCCEDF34D}" type="slidenum">
              <a:rPr lang="ja-JP" altLang="en-US" smtClean="0"/>
              <a:pPr/>
              <a:t>70</a:t>
            </a:fld>
            <a:endParaRPr lang="ja-JP" altLang="en-US" dirty="0"/>
          </a:p>
        </p:txBody>
      </p:sp>
      <p:pic>
        <p:nvPicPr>
          <p:cNvPr id="7" name="図 6">
            <a:extLst>
              <a:ext uri="{FF2B5EF4-FFF2-40B4-BE49-F238E27FC236}">
                <a16:creationId xmlns:a16="http://schemas.microsoft.com/office/drawing/2014/main" id="{928BA2B0-E915-ED4B-B1B8-5E0FC723E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077523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fontScale="90000"/>
          </a:bodyPr>
          <a:lstStyle/>
          <a:p>
            <a:r>
              <a:rPr kumimoji="1" lang="ja-JP" altLang="en-US" dirty="0"/>
              <a:t>コンピュータネットワークの管理形態</a:t>
            </a:r>
          </a:p>
        </p:txBody>
      </p:sp>
      <p:sp>
        <p:nvSpPr>
          <p:cNvPr id="3" name="コンテンツ プレースホルダー 2"/>
          <p:cNvSpPr>
            <a:spLocks noGrp="1"/>
          </p:cNvSpPr>
          <p:nvPr>
            <p:ph idx="1"/>
          </p:nvPr>
        </p:nvSpPr>
        <p:spPr>
          <a:xfrm>
            <a:off x="251519" y="1050331"/>
            <a:ext cx="8842935" cy="4525963"/>
          </a:xfrm>
        </p:spPr>
        <p:txBody>
          <a:bodyPr numCol="2">
            <a:normAutofit/>
          </a:bodyPr>
          <a:lstStyle/>
          <a:p>
            <a:r>
              <a:rPr lang="ja-JP" altLang="en-US" sz="2800" dirty="0"/>
              <a:t>集中管理</a:t>
            </a:r>
            <a:endParaRPr lang="en-US" altLang="ja-JP" sz="2800" dirty="0"/>
          </a:p>
          <a:p>
            <a:pPr marL="542925" lvl="1"/>
            <a:r>
              <a:rPr lang="ja-JP" altLang="en-US" sz="2400" dirty="0"/>
              <a:t>一つのコンピュータで   ネットワークの管理する</a:t>
            </a:r>
            <a:endParaRPr lang="en-US" altLang="ja-JP" sz="2400" dirty="0"/>
          </a:p>
          <a:p>
            <a:pPr marL="542925" lvl="1"/>
            <a:r>
              <a:rPr lang="ja-JP" altLang="en-US" sz="2400" dirty="0"/>
              <a:t>メリット</a:t>
            </a:r>
            <a:endParaRPr lang="en-US" altLang="ja-JP" sz="2400" dirty="0"/>
          </a:p>
          <a:p>
            <a:pPr marL="714375" lvl="2"/>
            <a:r>
              <a:rPr lang="ja-JP" altLang="en-US" sz="2000" dirty="0"/>
              <a:t>運用やセキュリティ管理が容易</a:t>
            </a:r>
            <a:endParaRPr lang="en-US" altLang="ja-JP" sz="2000" dirty="0"/>
          </a:p>
          <a:p>
            <a:pPr marL="542925" lvl="1">
              <a:tabLst>
                <a:tab pos="447675" algn="l"/>
              </a:tabLst>
            </a:pPr>
            <a:r>
              <a:rPr lang="ja-JP" altLang="en-US" sz="2400" dirty="0"/>
              <a:t>デメリット</a:t>
            </a:r>
            <a:endParaRPr lang="en-US" altLang="ja-JP" sz="2400" dirty="0"/>
          </a:p>
          <a:p>
            <a:pPr marL="714375" lvl="2"/>
            <a:r>
              <a:rPr lang="ja-JP" altLang="en-US" sz="2000" dirty="0"/>
              <a:t>障害が発生するとシステム全体が停止</a:t>
            </a:r>
            <a:endParaRPr lang="en-US" altLang="ja-JP" sz="2000" dirty="0"/>
          </a:p>
          <a:p>
            <a:pPr marL="0" indent="0">
              <a:buNone/>
            </a:pPr>
            <a:endParaRPr lang="en-US" altLang="ja-JP" sz="2800" dirty="0"/>
          </a:p>
          <a:p>
            <a:pPr marL="0" indent="0">
              <a:buNone/>
            </a:pPr>
            <a:endParaRPr lang="en-US" altLang="ja-JP" sz="2800" dirty="0"/>
          </a:p>
          <a:p>
            <a:r>
              <a:rPr lang="ja-JP" altLang="en-US" sz="2800" dirty="0"/>
              <a:t>分散管理</a:t>
            </a:r>
            <a:endParaRPr lang="ja-JP" altLang="en-US" sz="2000" dirty="0"/>
          </a:p>
          <a:p>
            <a:pPr lvl="1"/>
            <a:r>
              <a:rPr lang="ja-JP" altLang="en-US" sz="2400" dirty="0"/>
              <a:t>複数のコンピュータで処理を分散して管理する</a:t>
            </a:r>
            <a:endParaRPr lang="en-US" altLang="ja-JP" sz="2400" dirty="0"/>
          </a:p>
          <a:p>
            <a:pPr lvl="1"/>
            <a:r>
              <a:rPr lang="ja-JP" altLang="en-US" sz="2400" dirty="0"/>
              <a:t>メリット</a:t>
            </a:r>
            <a:endParaRPr lang="en-US" altLang="ja-JP" sz="2000" dirty="0"/>
          </a:p>
          <a:p>
            <a:pPr lvl="2"/>
            <a:r>
              <a:rPr lang="ja-JP" altLang="en-US" sz="2000" dirty="0"/>
              <a:t>ネットワーク全体に及ぶ致命的な障害が発生しにくい</a:t>
            </a:r>
            <a:endParaRPr lang="en-US" altLang="ja-JP" sz="2000" dirty="0"/>
          </a:p>
          <a:p>
            <a:pPr lvl="1"/>
            <a:r>
              <a:rPr lang="ja-JP" altLang="en-US" sz="2400" dirty="0"/>
              <a:t>デメリット</a:t>
            </a:r>
            <a:endParaRPr lang="en-US" altLang="ja-JP" sz="2400" dirty="0"/>
          </a:p>
          <a:p>
            <a:pPr lvl="2"/>
            <a:r>
              <a:rPr lang="ja-JP" altLang="en-US" sz="2000" dirty="0"/>
              <a:t>運用やセキュリティ管理が複雑</a:t>
            </a:r>
            <a:endParaRPr lang="en-US" altLang="ja-JP" sz="2000" dirty="0"/>
          </a:p>
        </p:txBody>
      </p:sp>
      <p:cxnSp>
        <p:nvCxnSpPr>
          <p:cNvPr id="51" name="直線コネクタ 50"/>
          <p:cNvCxnSpPr/>
          <p:nvPr/>
        </p:nvCxnSpPr>
        <p:spPr bwMode="auto">
          <a:xfrm flipV="1">
            <a:off x="866632" y="5537674"/>
            <a:ext cx="1617133" cy="48202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6" name="直線コネクタ 55"/>
          <p:cNvCxnSpPr/>
          <p:nvPr/>
        </p:nvCxnSpPr>
        <p:spPr bwMode="auto">
          <a:xfrm flipH="1">
            <a:off x="2561718" y="4649757"/>
            <a:ext cx="894101" cy="80294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9" name="直線コネクタ 58"/>
          <p:cNvCxnSpPr/>
          <p:nvPr/>
        </p:nvCxnSpPr>
        <p:spPr bwMode="auto">
          <a:xfrm flipH="1" flipV="1">
            <a:off x="2740221" y="5463478"/>
            <a:ext cx="1130335" cy="55621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2" name="直線コネクタ 61"/>
          <p:cNvCxnSpPr/>
          <p:nvPr/>
        </p:nvCxnSpPr>
        <p:spPr bwMode="auto">
          <a:xfrm>
            <a:off x="1322720" y="4563068"/>
            <a:ext cx="1191265" cy="818407"/>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64" name="Picture 6" descr="新しい画像"/>
          <p:cNvPicPr>
            <a:picLocks noChangeAspect="1" noChangeArrowheads="1"/>
          </p:cNvPicPr>
          <p:nvPr/>
        </p:nvPicPr>
        <p:blipFill>
          <a:blip r:embed="rId3" cstate="print"/>
          <a:srcRect/>
          <a:stretch>
            <a:fillRect/>
          </a:stretch>
        </p:blipFill>
        <p:spPr bwMode="auto">
          <a:xfrm>
            <a:off x="544681" y="4177182"/>
            <a:ext cx="778039" cy="680904"/>
          </a:xfrm>
          <a:prstGeom prst="rect">
            <a:avLst/>
          </a:prstGeom>
          <a:noFill/>
          <a:ln w="9525">
            <a:noFill/>
            <a:miter lim="800000"/>
            <a:headEnd/>
            <a:tailEnd/>
          </a:ln>
        </p:spPr>
      </p:pic>
      <p:pic>
        <p:nvPicPr>
          <p:cNvPr id="65" name="Picture 6" descr="新しい画像"/>
          <p:cNvPicPr>
            <a:picLocks noChangeAspect="1" noChangeArrowheads="1"/>
          </p:cNvPicPr>
          <p:nvPr/>
        </p:nvPicPr>
        <p:blipFill>
          <a:blip r:embed="rId3" cstate="print"/>
          <a:srcRect/>
          <a:stretch>
            <a:fillRect/>
          </a:stretch>
        </p:blipFill>
        <p:spPr bwMode="auto">
          <a:xfrm>
            <a:off x="3305388" y="4127058"/>
            <a:ext cx="778039" cy="680904"/>
          </a:xfrm>
          <a:prstGeom prst="rect">
            <a:avLst/>
          </a:prstGeom>
          <a:noFill/>
          <a:ln w="9525">
            <a:noFill/>
            <a:miter lim="800000"/>
            <a:headEnd/>
            <a:tailEnd/>
          </a:ln>
        </p:spPr>
      </p:pic>
      <p:pic>
        <p:nvPicPr>
          <p:cNvPr id="67" name="Picture 6" descr="新しい画像"/>
          <p:cNvPicPr>
            <a:picLocks noChangeAspect="1" noChangeArrowheads="1"/>
          </p:cNvPicPr>
          <p:nvPr/>
        </p:nvPicPr>
        <p:blipFill>
          <a:blip r:embed="rId3" cstate="print"/>
          <a:srcRect/>
          <a:stretch>
            <a:fillRect/>
          </a:stretch>
        </p:blipFill>
        <p:spPr bwMode="auto">
          <a:xfrm>
            <a:off x="163697" y="5682437"/>
            <a:ext cx="778039" cy="680904"/>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3778146" y="5642234"/>
            <a:ext cx="778039" cy="680904"/>
          </a:xfrm>
          <a:prstGeom prst="rect">
            <a:avLst/>
          </a:prstGeom>
          <a:noFill/>
          <a:ln w="9525">
            <a:noFill/>
            <a:miter lim="800000"/>
            <a:headEnd/>
            <a:tailEnd/>
          </a:ln>
        </p:spPr>
      </p:pic>
      <p:cxnSp>
        <p:nvCxnSpPr>
          <p:cNvPr id="74" name="直線コネクタ 73"/>
          <p:cNvCxnSpPr>
            <a:stCxn id="81" idx="3"/>
            <a:endCxn id="88" idx="1"/>
          </p:cNvCxnSpPr>
          <p:nvPr/>
        </p:nvCxnSpPr>
        <p:spPr bwMode="auto">
          <a:xfrm flipV="1">
            <a:off x="5857860" y="5923640"/>
            <a:ext cx="753186" cy="184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5" name="直線コネクタ 74"/>
          <p:cNvCxnSpPr>
            <a:stCxn id="79" idx="1"/>
            <a:endCxn id="87" idx="3"/>
          </p:cNvCxnSpPr>
          <p:nvPr/>
        </p:nvCxnSpPr>
        <p:spPr bwMode="auto">
          <a:xfrm flipH="1">
            <a:off x="7567877" y="4809631"/>
            <a:ext cx="678849" cy="605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6" name="直線コネクタ 75"/>
          <p:cNvCxnSpPr>
            <a:stCxn id="82" idx="1"/>
            <a:endCxn id="88" idx="3"/>
          </p:cNvCxnSpPr>
          <p:nvPr/>
        </p:nvCxnSpPr>
        <p:spPr bwMode="auto">
          <a:xfrm flipH="1">
            <a:off x="7567877" y="5908871"/>
            <a:ext cx="732325" cy="1476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7" name="直線コネクタ 76"/>
          <p:cNvCxnSpPr>
            <a:stCxn id="78" idx="3"/>
            <a:endCxn id="87" idx="1"/>
          </p:cNvCxnSpPr>
          <p:nvPr/>
        </p:nvCxnSpPr>
        <p:spPr bwMode="auto">
          <a:xfrm flipV="1">
            <a:off x="5875039" y="4815684"/>
            <a:ext cx="736007" cy="10707"/>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78" name="Picture 6" descr="新しい画像"/>
          <p:cNvPicPr>
            <a:picLocks noChangeAspect="1" noChangeArrowheads="1"/>
          </p:cNvPicPr>
          <p:nvPr/>
        </p:nvPicPr>
        <p:blipFill>
          <a:blip r:embed="rId3" cstate="print"/>
          <a:srcRect/>
          <a:stretch>
            <a:fillRect/>
          </a:stretch>
        </p:blipFill>
        <p:spPr bwMode="auto">
          <a:xfrm>
            <a:off x="5097000" y="4485939"/>
            <a:ext cx="778039" cy="680904"/>
          </a:xfrm>
          <a:prstGeom prst="rect">
            <a:avLst/>
          </a:prstGeom>
          <a:noFill/>
          <a:ln w="9525">
            <a:noFill/>
            <a:miter lim="800000"/>
            <a:headEnd/>
            <a:tailEnd/>
          </a:ln>
        </p:spPr>
      </p:pic>
      <p:pic>
        <p:nvPicPr>
          <p:cNvPr id="79" name="Picture 6" descr="新しい画像"/>
          <p:cNvPicPr>
            <a:picLocks noChangeAspect="1" noChangeArrowheads="1"/>
          </p:cNvPicPr>
          <p:nvPr/>
        </p:nvPicPr>
        <p:blipFill>
          <a:blip r:embed="rId3" cstate="print"/>
          <a:srcRect/>
          <a:stretch>
            <a:fillRect/>
          </a:stretch>
        </p:blipFill>
        <p:spPr bwMode="auto">
          <a:xfrm>
            <a:off x="8246726" y="4469179"/>
            <a:ext cx="778039" cy="680904"/>
          </a:xfrm>
          <a:prstGeom prst="rect">
            <a:avLst/>
          </a:prstGeom>
          <a:noFill/>
          <a:ln w="9525">
            <a:noFill/>
            <a:miter lim="800000"/>
            <a:headEnd/>
            <a:tailEnd/>
          </a:ln>
        </p:spPr>
      </p:pic>
      <p:pic>
        <p:nvPicPr>
          <p:cNvPr id="81" name="Picture 6" descr="新しい画像"/>
          <p:cNvPicPr>
            <a:picLocks noChangeAspect="1" noChangeArrowheads="1"/>
          </p:cNvPicPr>
          <p:nvPr/>
        </p:nvPicPr>
        <p:blipFill>
          <a:blip r:embed="rId3" cstate="print"/>
          <a:srcRect/>
          <a:stretch>
            <a:fillRect/>
          </a:stretch>
        </p:blipFill>
        <p:spPr bwMode="auto">
          <a:xfrm>
            <a:off x="5079821" y="5585029"/>
            <a:ext cx="778039" cy="680904"/>
          </a:xfrm>
          <a:prstGeom prst="rect">
            <a:avLst/>
          </a:prstGeom>
          <a:noFill/>
          <a:ln w="9525">
            <a:noFill/>
            <a:miter lim="800000"/>
            <a:headEnd/>
            <a:tailEnd/>
          </a:ln>
        </p:spPr>
      </p:pic>
      <p:pic>
        <p:nvPicPr>
          <p:cNvPr id="82" name="Picture 6" descr="新しい画像"/>
          <p:cNvPicPr>
            <a:picLocks noChangeAspect="1" noChangeArrowheads="1"/>
          </p:cNvPicPr>
          <p:nvPr/>
        </p:nvPicPr>
        <p:blipFill>
          <a:blip r:embed="rId3" cstate="print"/>
          <a:srcRect/>
          <a:stretch>
            <a:fillRect/>
          </a:stretch>
        </p:blipFill>
        <p:spPr bwMode="auto">
          <a:xfrm>
            <a:off x="8300202" y="5568419"/>
            <a:ext cx="778039" cy="680904"/>
          </a:xfrm>
          <a:prstGeom prst="rect">
            <a:avLst/>
          </a:prstGeom>
          <a:noFill/>
          <a:ln w="9525">
            <a:noFill/>
            <a:miter lim="800000"/>
            <a:headEnd/>
            <a:tailEnd/>
          </a:ln>
        </p:spPr>
      </p:pic>
      <p:pic>
        <p:nvPicPr>
          <p:cNvPr id="86" name="Picture 5"/>
          <p:cNvPicPr>
            <a:picLocks noChangeAspect="1" noChangeArrowheads="1"/>
          </p:cNvPicPr>
          <p:nvPr/>
        </p:nvPicPr>
        <p:blipFill>
          <a:blip r:embed="rId4" cstate="print"/>
          <a:srcRect/>
          <a:stretch>
            <a:fillRect/>
          </a:stretch>
        </p:blipFill>
        <p:spPr bwMode="auto">
          <a:xfrm>
            <a:off x="1963897" y="4810970"/>
            <a:ext cx="1157765" cy="1157765"/>
          </a:xfrm>
          <a:prstGeom prst="rect">
            <a:avLst/>
          </a:prstGeom>
          <a:noFill/>
          <a:ln w="9525">
            <a:noFill/>
            <a:miter lim="800000"/>
            <a:headEnd/>
            <a:tailEnd/>
          </a:ln>
        </p:spPr>
      </p:pic>
      <p:pic>
        <p:nvPicPr>
          <p:cNvPr id="87" name="Picture 5"/>
          <p:cNvPicPr>
            <a:picLocks noChangeAspect="1" noChangeArrowheads="1"/>
          </p:cNvPicPr>
          <p:nvPr/>
        </p:nvPicPr>
        <p:blipFill>
          <a:blip r:embed="rId4" cstate="print"/>
          <a:srcRect/>
          <a:stretch>
            <a:fillRect/>
          </a:stretch>
        </p:blipFill>
        <p:spPr bwMode="auto">
          <a:xfrm>
            <a:off x="6611046" y="4337268"/>
            <a:ext cx="956831" cy="956831"/>
          </a:xfrm>
          <a:prstGeom prst="rect">
            <a:avLst/>
          </a:prstGeom>
          <a:noFill/>
          <a:ln w="9525">
            <a:noFill/>
            <a:miter lim="800000"/>
            <a:headEnd/>
            <a:tailEnd/>
          </a:ln>
        </p:spPr>
      </p:pic>
      <p:pic>
        <p:nvPicPr>
          <p:cNvPr id="88" name="Picture 5"/>
          <p:cNvPicPr>
            <a:picLocks noChangeAspect="1" noChangeArrowheads="1"/>
          </p:cNvPicPr>
          <p:nvPr/>
        </p:nvPicPr>
        <p:blipFill>
          <a:blip r:embed="rId4" cstate="print"/>
          <a:srcRect/>
          <a:stretch>
            <a:fillRect/>
          </a:stretch>
        </p:blipFill>
        <p:spPr bwMode="auto">
          <a:xfrm>
            <a:off x="6611046" y="5445224"/>
            <a:ext cx="956831" cy="956831"/>
          </a:xfrm>
          <a:prstGeom prst="rect">
            <a:avLst/>
          </a:prstGeom>
          <a:noFill/>
          <a:ln w="9525">
            <a:noFill/>
            <a:miter lim="800000"/>
            <a:headEnd/>
            <a:tailEnd/>
          </a:ln>
        </p:spPr>
      </p:pic>
      <p:sp>
        <p:nvSpPr>
          <p:cNvPr id="4" name="日付プレースホルダー 3"/>
          <p:cNvSpPr>
            <a:spLocks noGrp="1"/>
          </p:cNvSpPr>
          <p:nvPr>
            <p:ph type="dt" sz="half" idx="2"/>
          </p:nvPr>
        </p:nvSpPr>
        <p:spPr/>
        <p:txBody>
          <a:bodyPr/>
          <a:lstStyle/>
          <a:p>
            <a:fld id="{5379D631-044D-4423-927F-6C79D773DDE8}"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71</a:t>
            </a:fld>
            <a:endParaRPr lang="ja-JP" altLang="en-US" dirty="0"/>
          </a:p>
        </p:txBody>
      </p:sp>
      <p:cxnSp>
        <p:nvCxnSpPr>
          <p:cNvPr id="42" name="直線コネクタ 41"/>
          <p:cNvCxnSpPr>
            <a:stCxn id="87" idx="2"/>
            <a:endCxn id="88" idx="0"/>
          </p:cNvCxnSpPr>
          <p:nvPr/>
        </p:nvCxnSpPr>
        <p:spPr bwMode="auto">
          <a:xfrm>
            <a:off x="7089462" y="5294099"/>
            <a:ext cx="0" cy="151125"/>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27" name="図 26">
            <a:extLst>
              <a:ext uri="{FF2B5EF4-FFF2-40B4-BE49-F238E27FC236}">
                <a16:creationId xmlns:a16="http://schemas.microsoft.com/office/drawing/2014/main" id="{3A7559B0-F98C-AE4B-A73E-9B0D303AE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151386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ネットワーク通信の</a:t>
            </a:r>
            <a:r>
              <a:rPr lang="ja-JP" altLang="en-US" dirty="0"/>
              <a:t>ための基礎知識</a:t>
            </a:r>
            <a:endParaRPr kumimoji="1" lang="ja-JP" altLang="en-US" dirty="0"/>
          </a:p>
        </p:txBody>
      </p:sp>
      <p:sp>
        <p:nvSpPr>
          <p:cNvPr id="3" name="コンテンツ プレースホルダー 2"/>
          <p:cNvSpPr>
            <a:spLocks noGrp="1"/>
          </p:cNvSpPr>
          <p:nvPr>
            <p:ph idx="1"/>
          </p:nvPr>
        </p:nvSpPr>
        <p:spPr>
          <a:xfrm>
            <a:off x="264942" y="1068512"/>
            <a:ext cx="8879058" cy="5240808"/>
          </a:xfrm>
        </p:spPr>
        <p:txBody>
          <a:bodyPr>
            <a:normAutofit/>
          </a:bodyPr>
          <a:lstStyle/>
          <a:p>
            <a:r>
              <a:rPr lang="en-US" altLang="ja-JP" sz="2800" dirty="0"/>
              <a:t> bit</a:t>
            </a:r>
            <a:endParaRPr lang="ja-JP" altLang="en-US" sz="2800" dirty="0"/>
          </a:p>
          <a:p>
            <a:pPr lvl="1"/>
            <a:r>
              <a:rPr lang="ja-JP" altLang="en-US" sz="2400" dirty="0"/>
              <a:t>コンピュータの扱うデータの最小単位</a:t>
            </a:r>
          </a:p>
          <a:p>
            <a:pPr lvl="1"/>
            <a:r>
              <a:rPr lang="en-US" altLang="ja-JP" sz="2400" dirty="0"/>
              <a:t>0(off) or 1(on) </a:t>
            </a:r>
            <a:r>
              <a:rPr lang="ja-JP" altLang="en-US" sz="2400" dirty="0"/>
              <a:t>の</a:t>
            </a:r>
            <a:r>
              <a:rPr lang="en-US" altLang="ja-JP" sz="2400" dirty="0"/>
              <a:t>2</a:t>
            </a:r>
            <a:r>
              <a:rPr lang="ja-JP" altLang="en-US" sz="2400" dirty="0"/>
              <a:t>通りの情報</a:t>
            </a:r>
            <a:endParaRPr lang="en-US" altLang="ja-JP" dirty="0"/>
          </a:p>
          <a:p>
            <a:r>
              <a:rPr lang="en-US" altLang="ja-JP" sz="2800" dirty="0"/>
              <a:t>byte</a:t>
            </a:r>
          </a:p>
          <a:p>
            <a:pPr lvl="1"/>
            <a:r>
              <a:rPr lang="ja-JP" altLang="en-US" sz="2400" dirty="0"/>
              <a:t>データ量や情報量の基本単位</a:t>
            </a:r>
            <a:endParaRPr lang="en-US" altLang="ja-JP" sz="2400" dirty="0"/>
          </a:p>
          <a:p>
            <a:pPr lvl="1"/>
            <a:r>
              <a:rPr lang="ja-JP" altLang="en-US" sz="2400" dirty="0"/>
              <a:t>英数字一文字が </a:t>
            </a:r>
            <a:r>
              <a:rPr lang="en-US" altLang="ja-JP" sz="2400" dirty="0"/>
              <a:t>1byte </a:t>
            </a:r>
          </a:p>
          <a:p>
            <a:r>
              <a:rPr lang="ja-JP" altLang="en-US" sz="2800" dirty="0"/>
              <a:t>パケット</a:t>
            </a:r>
            <a:endParaRPr lang="en-US" altLang="ja-JP" sz="2800" dirty="0"/>
          </a:p>
          <a:p>
            <a:pPr lvl="1"/>
            <a:r>
              <a:rPr lang="ja-JP" altLang="en-US" sz="2400" dirty="0"/>
              <a:t>データ転送における最小単位 </a:t>
            </a:r>
            <a:r>
              <a:rPr lang="en-US" altLang="ja-JP" sz="2400" dirty="0"/>
              <a:t>(</a:t>
            </a:r>
            <a:r>
              <a:rPr lang="ja-JP" altLang="en-US" sz="2400" dirty="0"/>
              <a:t> </a:t>
            </a:r>
            <a:r>
              <a:rPr lang="en-US" altLang="ja-JP" sz="2400" dirty="0"/>
              <a:t>1</a:t>
            </a:r>
            <a:r>
              <a:rPr lang="ja-JP" altLang="en-US" sz="2400" dirty="0"/>
              <a:t>パケット</a:t>
            </a:r>
            <a:r>
              <a:rPr lang="en-US" altLang="ja-JP" sz="2400" dirty="0"/>
              <a:t> = 128 byte)</a:t>
            </a:r>
          </a:p>
          <a:p>
            <a:r>
              <a:rPr lang="en-US" altLang="ja-JP" sz="2800" dirty="0"/>
              <a:t>octet</a:t>
            </a:r>
            <a:endParaRPr lang="ja-JP" altLang="en-US" sz="2800" dirty="0"/>
          </a:p>
          <a:p>
            <a:pPr lvl="1"/>
            <a:r>
              <a:rPr lang="ja-JP" altLang="en-US" sz="2400" dirty="0"/>
              <a:t>通信におけるデータの基本単位</a:t>
            </a:r>
          </a:p>
          <a:p>
            <a:pPr lvl="1"/>
            <a:r>
              <a:rPr lang="en-US" altLang="ja-JP" sz="2400" dirty="0"/>
              <a:t>1 octet = 8 bit = 2^8 = 256 </a:t>
            </a:r>
            <a:r>
              <a:rPr lang="ja-JP" altLang="en-US" sz="2400" dirty="0"/>
              <a:t>通りの情報</a:t>
            </a:r>
            <a:endParaRPr lang="en-US" altLang="ja-JP" sz="2400" dirty="0"/>
          </a:p>
        </p:txBody>
      </p:sp>
      <p:sp>
        <p:nvSpPr>
          <p:cNvPr id="4" name="日付プレースホルダー 3"/>
          <p:cNvSpPr>
            <a:spLocks noGrp="1"/>
          </p:cNvSpPr>
          <p:nvPr>
            <p:ph type="dt" sz="half" idx="2"/>
          </p:nvPr>
        </p:nvSpPr>
        <p:spPr/>
        <p:txBody>
          <a:bodyPr/>
          <a:lstStyle/>
          <a:p>
            <a:fld id="{142D3AD6-9921-4E03-B829-04190A263E86}" type="datetime1">
              <a:rPr lang="ja-JP" altLang="en-US" smtClean="0"/>
              <a:t>2018/5/11</a:t>
            </a:fld>
            <a:endParaRPr lang="ja-JP" altLang="en-US" dirty="0"/>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72</a:t>
            </a:fld>
            <a:endParaRPr lang="ja-JP" altLang="en-US" dirty="0"/>
          </a:p>
        </p:txBody>
      </p:sp>
      <p:sp>
        <p:nvSpPr>
          <p:cNvPr id="43" name="フッター プレースホルダー 2"/>
          <p:cNvSpPr>
            <a:spLocks noGrp="1"/>
          </p:cNvSpPr>
          <p:nvPr>
            <p:ph type="ftr" sz="quarter" idx="3"/>
          </p:nvPr>
        </p:nvSpPr>
        <p:spPr>
          <a:xfrm>
            <a:off x="251520" y="6413500"/>
            <a:ext cx="8640960" cy="365125"/>
          </a:xfrm>
        </p:spPr>
        <p:txBody>
          <a:bodyPr/>
          <a:lstStyle/>
          <a:p>
            <a:r>
              <a:rPr lang="en-US" altLang="ja-JP" dirty="0"/>
              <a:t>INEX </a:t>
            </a:r>
            <a:r>
              <a:rPr lang="en-US" altLang="ja-JP" sz="1600" dirty="0">
                <a:effectLst/>
              </a:rPr>
              <a:t>-2018-</a:t>
            </a:r>
            <a:endParaRPr lang="ja-JP" altLang="en-US" sz="1600" dirty="0">
              <a:effectLst/>
            </a:endParaRPr>
          </a:p>
        </p:txBody>
      </p:sp>
      <p:pic>
        <p:nvPicPr>
          <p:cNvPr id="7" name="図 6">
            <a:extLst>
              <a:ext uri="{FF2B5EF4-FFF2-40B4-BE49-F238E27FC236}">
                <a16:creationId xmlns:a16="http://schemas.microsoft.com/office/drawing/2014/main" id="{3518527D-299C-D443-8DC1-8C8C0ECC7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8972621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fontScale="90000"/>
          </a:bodyPr>
          <a:lstStyle/>
          <a:p>
            <a:r>
              <a:rPr kumimoji="1" lang="ja-JP" altLang="en-US" dirty="0"/>
              <a:t>コンピュータネットワークの管理形態</a:t>
            </a:r>
          </a:p>
        </p:txBody>
      </p:sp>
      <p:sp>
        <p:nvSpPr>
          <p:cNvPr id="3" name="コンテンツ プレースホルダー 2"/>
          <p:cNvSpPr>
            <a:spLocks noGrp="1"/>
          </p:cNvSpPr>
          <p:nvPr>
            <p:ph idx="1"/>
          </p:nvPr>
        </p:nvSpPr>
        <p:spPr>
          <a:xfrm>
            <a:off x="251519" y="1050331"/>
            <a:ext cx="8842935" cy="4525963"/>
          </a:xfrm>
        </p:spPr>
        <p:txBody>
          <a:bodyPr numCol="2">
            <a:normAutofit/>
          </a:bodyPr>
          <a:lstStyle/>
          <a:p>
            <a:r>
              <a:rPr lang="ja-JP" altLang="en-US" sz="2800" dirty="0"/>
              <a:t>集中管理</a:t>
            </a:r>
            <a:endParaRPr lang="en-US" altLang="ja-JP" sz="2800" dirty="0"/>
          </a:p>
          <a:p>
            <a:pPr marL="542925" lvl="1"/>
            <a:r>
              <a:rPr lang="ja-JP" altLang="en-US" sz="2400" dirty="0"/>
              <a:t>一つのコンピュータで   ネットワークの管理する</a:t>
            </a:r>
            <a:endParaRPr lang="en-US" altLang="ja-JP" sz="2400" dirty="0"/>
          </a:p>
          <a:p>
            <a:pPr marL="542925" lvl="1"/>
            <a:r>
              <a:rPr lang="ja-JP" altLang="en-US" sz="2400" dirty="0"/>
              <a:t>メリット</a:t>
            </a:r>
            <a:endParaRPr lang="en-US" altLang="ja-JP" sz="2400" dirty="0"/>
          </a:p>
          <a:p>
            <a:pPr marL="714375" lvl="2"/>
            <a:r>
              <a:rPr lang="ja-JP" altLang="en-US" sz="2000" dirty="0"/>
              <a:t>運用やセキュリティ管理が容易</a:t>
            </a:r>
            <a:endParaRPr lang="en-US" altLang="ja-JP" sz="2000" dirty="0"/>
          </a:p>
          <a:p>
            <a:pPr marL="542925" lvl="1">
              <a:tabLst>
                <a:tab pos="447675" algn="l"/>
              </a:tabLst>
            </a:pPr>
            <a:r>
              <a:rPr lang="ja-JP" altLang="en-US" sz="2400" dirty="0"/>
              <a:t>デメリット</a:t>
            </a:r>
            <a:endParaRPr lang="en-US" altLang="ja-JP" sz="2400" dirty="0"/>
          </a:p>
          <a:p>
            <a:pPr marL="714375" lvl="2"/>
            <a:r>
              <a:rPr lang="ja-JP" altLang="en-US" sz="2000" dirty="0"/>
              <a:t>障害が発生するとシステム全体が停止</a:t>
            </a:r>
            <a:endParaRPr lang="en-US" altLang="ja-JP" sz="2000" dirty="0"/>
          </a:p>
          <a:p>
            <a:pPr marL="0" indent="0">
              <a:buNone/>
            </a:pPr>
            <a:endParaRPr lang="en-US" altLang="ja-JP" sz="2800" dirty="0"/>
          </a:p>
          <a:p>
            <a:pPr marL="0" indent="0">
              <a:buNone/>
            </a:pPr>
            <a:endParaRPr lang="en-US" altLang="ja-JP" sz="2800" dirty="0"/>
          </a:p>
          <a:p>
            <a:r>
              <a:rPr lang="ja-JP" altLang="en-US" sz="2800" dirty="0"/>
              <a:t>分散管理</a:t>
            </a:r>
            <a:endParaRPr lang="ja-JP" altLang="en-US" sz="2000" dirty="0"/>
          </a:p>
          <a:p>
            <a:pPr lvl="1"/>
            <a:r>
              <a:rPr lang="ja-JP" altLang="en-US" sz="2400" dirty="0"/>
              <a:t>複数のコンピュータで処理を分散して管理する</a:t>
            </a:r>
            <a:endParaRPr lang="en-US" altLang="ja-JP" sz="2400" dirty="0"/>
          </a:p>
          <a:p>
            <a:pPr lvl="1"/>
            <a:r>
              <a:rPr lang="ja-JP" altLang="en-US" sz="2400" dirty="0"/>
              <a:t>メリット</a:t>
            </a:r>
            <a:endParaRPr lang="en-US" altLang="ja-JP" sz="2000" dirty="0"/>
          </a:p>
          <a:p>
            <a:pPr lvl="2"/>
            <a:r>
              <a:rPr lang="ja-JP" altLang="en-US" sz="2000" dirty="0"/>
              <a:t>ネットワーク全体に及ぶ致命的な障害が発生しにくい</a:t>
            </a:r>
            <a:endParaRPr lang="en-US" altLang="ja-JP" sz="2000" dirty="0"/>
          </a:p>
          <a:p>
            <a:pPr lvl="1"/>
            <a:r>
              <a:rPr lang="ja-JP" altLang="en-US" sz="2400" dirty="0"/>
              <a:t>デメリット</a:t>
            </a:r>
            <a:endParaRPr lang="en-US" altLang="ja-JP" sz="2400" dirty="0"/>
          </a:p>
          <a:p>
            <a:pPr lvl="2"/>
            <a:r>
              <a:rPr lang="ja-JP" altLang="en-US" sz="2000" dirty="0"/>
              <a:t>運用やセキュリティ管理が複雑</a:t>
            </a:r>
            <a:endParaRPr lang="en-US" altLang="ja-JP" sz="2000" dirty="0"/>
          </a:p>
        </p:txBody>
      </p:sp>
      <p:cxnSp>
        <p:nvCxnSpPr>
          <p:cNvPr id="51" name="直線コネクタ 50"/>
          <p:cNvCxnSpPr/>
          <p:nvPr/>
        </p:nvCxnSpPr>
        <p:spPr bwMode="auto">
          <a:xfrm flipV="1">
            <a:off x="866632" y="5537674"/>
            <a:ext cx="1617133" cy="48202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6" name="直線コネクタ 55"/>
          <p:cNvCxnSpPr/>
          <p:nvPr/>
        </p:nvCxnSpPr>
        <p:spPr bwMode="auto">
          <a:xfrm flipH="1">
            <a:off x="2561718" y="4649757"/>
            <a:ext cx="894101" cy="80294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9" name="直線コネクタ 58"/>
          <p:cNvCxnSpPr/>
          <p:nvPr/>
        </p:nvCxnSpPr>
        <p:spPr bwMode="auto">
          <a:xfrm flipH="1" flipV="1">
            <a:off x="2740221" y="5463478"/>
            <a:ext cx="1130335" cy="55621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2" name="直線コネクタ 61"/>
          <p:cNvCxnSpPr/>
          <p:nvPr/>
        </p:nvCxnSpPr>
        <p:spPr bwMode="auto">
          <a:xfrm>
            <a:off x="1322720" y="4563068"/>
            <a:ext cx="1191265" cy="818407"/>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64" name="Picture 6" descr="新しい画像"/>
          <p:cNvPicPr>
            <a:picLocks noChangeAspect="1" noChangeArrowheads="1"/>
          </p:cNvPicPr>
          <p:nvPr/>
        </p:nvPicPr>
        <p:blipFill>
          <a:blip r:embed="rId3" cstate="print"/>
          <a:srcRect/>
          <a:stretch>
            <a:fillRect/>
          </a:stretch>
        </p:blipFill>
        <p:spPr bwMode="auto">
          <a:xfrm>
            <a:off x="544681" y="4177182"/>
            <a:ext cx="778039" cy="680904"/>
          </a:xfrm>
          <a:prstGeom prst="rect">
            <a:avLst/>
          </a:prstGeom>
          <a:noFill/>
          <a:ln w="9525">
            <a:noFill/>
            <a:miter lim="800000"/>
            <a:headEnd/>
            <a:tailEnd/>
          </a:ln>
        </p:spPr>
      </p:pic>
      <p:pic>
        <p:nvPicPr>
          <p:cNvPr id="65" name="Picture 6" descr="新しい画像"/>
          <p:cNvPicPr>
            <a:picLocks noChangeAspect="1" noChangeArrowheads="1"/>
          </p:cNvPicPr>
          <p:nvPr/>
        </p:nvPicPr>
        <p:blipFill>
          <a:blip r:embed="rId3" cstate="print"/>
          <a:srcRect/>
          <a:stretch>
            <a:fillRect/>
          </a:stretch>
        </p:blipFill>
        <p:spPr bwMode="auto">
          <a:xfrm>
            <a:off x="3305388" y="4127058"/>
            <a:ext cx="778039" cy="680904"/>
          </a:xfrm>
          <a:prstGeom prst="rect">
            <a:avLst/>
          </a:prstGeom>
          <a:noFill/>
          <a:ln w="9525">
            <a:noFill/>
            <a:miter lim="800000"/>
            <a:headEnd/>
            <a:tailEnd/>
          </a:ln>
        </p:spPr>
      </p:pic>
      <p:pic>
        <p:nvPicPr>
          <p:cNvPr id="67" name="Picture 6" descr="新しい画像"/>
          <p:cNvPicPr>
            <a:picLocks noChangeAspect="1" noChangeArrowheads="1"/>
          </p:cNvPicPr>
          <p:nvPr/>
        </p:nvPicPr>
        <p:blipFill>
          <a:blip r:embed="rId3" cstate="print"/>
          <a:srcRect/>
          <a:stretch>
            <a:fillRect/>
          </a:stretch>
        </p:blipFill>
        <p:spPr bwMode="auto">
          <a:xfrm>
            <a:off x="163697" y="5682437"/>
            <a:ext cx="778039" cy="680904"/>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3778146" y="5642234"/>
            <a:ext cx="778039" cy="680904"/>
          </a:xfrm>
          <a:prstGeom prst="rect">
            <a:avLst/>
          </a:prstGeom>
          <a:noFill/>
          <a:ln w="9525">
            <a:noFill/>
            <a:miter lim="800000"/>
            <a:headEnd/>
            <a:tailEnd/>
          </a:ln>
        </p:spPr>
      </p:pic>
      <p:cxnSp>
        <p:nvCxnSpPr>
          <p:cNvPr id="74" name="直線コネクタ 73"/>
          <p:cNvCxnSpPr>
            <a:stCxn id="81" idx="3"/>
            <a:endCxn id="88" idx="1"/>
          </p:cNvCxnSpPr>
          <p:nvPr/>
        </p:nvCxnSpPr>
        <p:spPr bwMode="auto">
          <a:xfrm flipV="1">
            <a:off x="5857860" y="5923640"/>
            <a:ext cx="753186" cy="184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5" name="直線コネクタ 74"/>
          <p:cNvCxnSpPr>
            <a:stCxn id="79" idx="1"/>
            <a:endCxn id="87" idx="3"/>
          </p:cNvCxnSpPr>
          <p:nvPr/>
        </p:nvCxnSpPr>
        <p:spPr bwMode="auto">
          <a:xfrm flipH="1">
            <a:off x="7567877" y="4809631"/>
            <a:ext cx="678849" cy="605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6" name="直線コネクタ 75"/>
          <p:cNvCxnSpPr>
            <a:stCxn id="82" idx="1"/>
            <a:endCxn id="88" idx="3"/>
          </p:cNvCxnSpPr>
          <p:nvPr/>
        </p:nvCxnSpPr>
        <p:spPr bwMode="auto">
          <a:xfrm flipH="1">
            <a:off x="7567877" y="5908871"/>
            <a:ext cx="732325" cy="1476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7" name="直線コネクタ 76"/>
          <p:cNvCxnSpPr>
            <a:stCxn id="78" idx="3"/>
            <a:endCxn id="87" idx="1"/>
          </p:cNvCxnSpPr>
          <p:nvPr/>
        </p:nvCxnSpPr>
        <p:spPr bwMode="auto">
          <a:xfrm flipV="1">
            <a:off x="5875039" y="4815684"/>
            <a:ext cx="736007" cy="10707"/>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78" name="Picture 6" descr="新しい画像"/>
          <p:cNvPicPr>
            <a:picLocks noChangeAspect="1" noChangeArrowheads="1"/>
          </p:cNvPicPr>
          <p:nvPr/>
        </p:nvPicPr>
        <p:blipFill>
          <a:blip r:embed="rId3" cstate="print"/>
          <a:srcRect/>
          <a:stretch>
            <a:fillRect/>
          </a:stretch>
        </p:blipFill>
        <p:spPr bwMode="auto">
          <a:xfrm>
            <a:off x="5097000" y="4485939"/>
            <a:ext cx="778039" cy="680904"/>
          </a:xfrm>
          <a:prstGeom prst="rect">
            <a:avLst/>
          </a:prstGeom>
          <a:noFill/>
          <a:ln w="9525">
            <a:noFill/>
            <a:miter lim="800000"/>
            <a:headEnd/>
            <a:tailEnd/>
          </a:ln>
        </p:spPr>
      </p:pic>
      <p:pic>
        <p:nvPicPr>
          <p:cNvPr id="79" name="Picture 6" descr="新しい画像"/>
          <p:cNvPicPr>
            <a:picLocks noChangeAspect="1" noChangeArrowheads="1"/>
          </p:cNvPicPr>
          <p:nvPr/>
        </p:nvPicPr>
        <p:blipFill>
          <a:blip r:embed="rId3" cstate="print"/>
          <a:srcRect/>
          <a:stretch>
            <a:fillRect/>
          </a:stretch>
        </p:blipFill>
        <p:spPr bwMode="auto">
          <a:xfrm>
            <a:off x="8246726" y="4469179"/>
            <a:ext cx="778039" cy="680904"/>
          </a:xfrm>
          <a:prstGeom prst="rect">
            <a:avLst/>
          </a:prstGeom>
          <a:noFill/>
          <a:ln w="9525">
            <a:noFill/>
            <a:miter lim="800000"/>
            <a:headEnd/>
            <a:tailEnd/>
          </a:ln>
        </p:spPr>
      </p:pic>
      <p:pic>
        <p:nvPicPr>
          <p:cNvPr id="81" name="Picture 6" descr="新しい画像"/>
          <p:cNvPicPr>
            <a:picLocks noChangeAspect="1" noChangeArrowheads="1"/>
          </p:cNvPicPr>
          <p:nvPr/>
        </p:nvPicPr>
        <p:blipFill>
          <a:blip r:embed="rId3" cstate="print"/>
          <a:srcRect/>
          <a:stretch>
            <a:fillRect/>
          </a:stretch>
        </p:blipFill>
        <p:spPr bwMode="auto">
          <a:xfrm>
            <a:off x="5079821" y="5585029"/>
            <a:ext cx="778039" cy="680904"/>
          </a:xfrm>
          <a:prstGeom prst="rect">
            <a:avLst/>
          </a:prstGeom>
          <a:noFill/>
          <a:ln w="9525">
            <a:noFill/>
            <a:miter lim="800000"/>
            <a:headEnd/>
            <a:tailEnd/>
          </a:ln>
        </p:spPr>
      </p:pic>
      <p:pic>
        <p:nvPicPr>
          <p:cNvPr id="82" name="Picture 6" descr="新しい画像"/>
          <p:cNvPicPr>
            <a:picLocks noChangeAspect="1" noChangeArrowheads="1"/>
          </p:cNvPicPr>
          <p:nvPr/>
        </p:nvPicPr>
        <p:blipFill>
          <a:blip r:embed="rId3" cstate="print"/>
          <a:srcRect/>
          <a:stretch>
            <a:fillRect/>
          </a:stretch>
        </p:blipFill>
        <p:spPr bwMode="auto">
          <a:xfrm>
            <a:off x="8300202" y="5568419"/>
            <a:ext cx="778039" cy="680904"/>
          </a:xfrm>
          <a:prstGeom prst="rect">
            <a:avLst/>
          </a:prstGeom>
          <a:noFill/>
          <a:ln w="9525">
            <a:noFill/>
            <a:miter lim="800000"/>
            <a:headEnd/>
            <a:tailEnd/>
          </a:ln>
        </p:spPr>
      </p:pic>
      <p:pic>
        <p:nvPicPr>
          <p:cNvPr id="86" name="Picture 5"/>
          <p:cNvPicPr>
            <a:picLocks noChangeAspect="1" noChangeArrowheads="1"/>
          </p:cNvPicPr>
          <p:nvPr/>
        </p:nvPicPr>
        <p:blipFill>
          <a:blip r:embed="rId4" cstate="print"/>
          <a:srcRect/>
          <a:stretch>
            <a:fillRect/>
          </a:stretch>
        </p:blipFill>
        <p:spPr bwMode="auto">
          <a:xfrm>
            <a:off x="1963897" y="4810970"/>
            <a:ext cx="1157765" cy="1157765"/>
          </a:xfrm>
          <a:prstGeom prst="rect">
            <a:avLst/>
          </a:prstGeom>
          <a:noFill/>
          <a:ln w="9525">
            <a:noFill/>
            <a:miter lim="800000"/>
            <a:headEnd/>
            <a:tailEnd/>
          </a:ln>
        </p:spPr>
      </p:pic>
      <p:pic>
        <p:nvPicPr>
          <p:cNvPr id="87" name="Picture 5"/>
          <p:cNvPicPr>
            <a:picLocks noChangeAspect="1" noChangeArrowheads="1"/>
          </p:cNvPicPr>
          <p:nvPr/>
        </p:nvPicPr>
        <p:blipFill>
          <a:blip r:embed="rId4" cstate="print"/>
          <a:srcRect/>
          <a:stretch>
            <a:fillRect/>
          </a:stretch>
        </p:blipFill>
        <p:spPr bwMode="auto">
          <a:xfrm>
            <a:off x="6611046" y="4337268"/>
            <a:ext cx="956831" cy="956831"/>
          </a:xfrm>
          <a:prstGeom prst="rect">
            <a:avLst/>
          </a:prstGeom>
          <a:noFill/>
          <a:ln w="9525">
            <a:noFill/>
            <a:miter lim="800000"/>
            <a:headEnd/>
            <a:tailEnd/>
          </a:ln>
        </p:spPr>
      </p:pic>
      <p:pic>
        <p:nvPicPr>
          <p:cNvPr id="88" name="Picture 5"/>
          <p:cNvPicPr>
            <a:picLocks noChangeAspect="1" noChangeArrowheads="1"/>
          </p:cNvPicPr>
          <p:nvPr/>
        </p:nvPicPr>
        <p:blipFill>
          <a:blip r:embed="rId4" cstate="print"/>
          <a:srcRect/>
          <a:stretch>
            <a:fillRect/>
          </a:stretch>
        </p:blipFill>
        <p:spPr bwMode="auto">
          <a:xfrm>
            <a:off x="6611046" y="5445224"/>
            <a:ext cx="956831" cy="956831"/>
          </a:xfrm>
          <a:prstGeom prst="rect">
            <a:avLst/>
          </a:prstGeom>
          <a:noFill/>
          <a:ln w="9525">
            <a:noFill/>
            <a:miter lim="800000"/>
            <a:headEnd/>
            <a:tailEnd/>
          </a:ln>
        </p:spPr>
      </p:pic>
      <p:sp>
        <p:nvSpPr>
          <p:cNvPr id="4" name="日付プレースホルダー 3"/>
          <p:cNvSpPr>
            <a:spLocks noGrp="1"/>
          </p:cNvSpPr>
          <p:nvPr>
            <p:ph type="dt" sz="half" idx="2"/>
          </p:nvPr>
        </p:nvSpPr>
        <p:spPr/>
        <p:txBody>
          <a:bodyPr/>
          <a:lstStyle/>
          <a:p>
            <a:fld id="{5379D631-044D-4423-927F-6C79D773DDE8}"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73</a:t>
            </a:fld>
            <a:endParaRPr lang="ja-JP" altLang="en-US" dirty="0"/>
          </a:p>
        </p:txBody>
      </p:sp>
      <p:cxnSp>
        <p:nvCxnSpPr>
          <p:cNvPr id="26" name="直線コネクタ 25"/>
          <p:cNvCxnSpPr>
            <a:stCxn id="78" idx="3"/>
            <a:endCxn id="88" idx="1"/>
          </p:cNvCxnSpPr>
          <p:nvPr/>
        </p:nvCxnSpPr>
        <p:spPr bwMode="auto">
          <a:xfrm>
            <a:off x="5875039" y="4826391"/>
            <a:ext cx="736007" cy="109724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3" name="直線コネクタ 32"/>
          <p:cNvCxnSpPr>
            <a:stCxn id="88" idx="3"/>
            <a:endCxn id="79" idx="1"/>
          </p:cNvCxnSpPr>
          <p:nvPr/>
        </p:nvCxnSpPr>
        <p:spPr bwMode="auto">
          <a:xfrm flipV="1">
            <a:off x="7567877" y="4809631"/>
            <a:ext cx="678849" cy="111400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2" name="直線コネクタ 41"/>
          <p:cNvCxnSpPr>
            <a:stCxn id="87" idx="2"/>
            <a:endCxn id="88" idx="0"/>
          </p:cNvCxnSpPr>
          <p:nvPr/>
        </p:nvCxnSpPr>
        <p:spPr bwMode="auto">
          <a:xfrm>
            <a:off x="7089462" y="5294099"/>
            <a:ext cx="0" cy="151125"/>
          </a:xfrm>
          <a:prstGeom prst="line">
            <a:avLst/>
          </a:prstGeom>
          <a:solidFill>
            <a:schemeClr val="accent1"/>
          </a:solidFill>
          <a:ln w="38100" cap="flat" cmpd="sng" algn="ctr">
            <a:solidFill>
              <a:schemeClr val="tx1"/>
            </a:solidFill>
            <a:prstDash val="dash"/>
            <a:round/>
            <a:headEnd type="none" w="med" len="med"/>
            <a:tailEnd type="none" w="med" len="med"/>
          </a:ln>
          <a:effectLst/>
        </p:spPr>
      </p:cxnSp>
      <p:grpSp>
        <p:nvGrpSpPr>
          <p:cNvPr id="31" name="グループ化 30"/>
          <p:cNvGrpSpPr/>
          <p:nvPr/>
        </p:nvGrpSpPr>
        <p:grpSpPr>
          <a:xfrm>
            <a:off x="2208565" y="5115005"/>
            <a:ext cx="610839" cy="610839"/>
            <a:chOff x="3090863" y="4230688"/>
            <a:chExt cx="504825" cy="504825"/>
          </a:xfrm>
        </p:grpSpPr>
        <p:sp>
          <p:nvSpPr>
            <p:cNvPr id="32"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sp>
          <p:nvSpPr>
            <p:cNvPr id="35"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grpSp>
      <p:grpSp>
        <p:nvGrpSpPr>
          <p:cNvPr id="36" name="グループ化 35"/>
          <p:cNvGrpSpPr/>
          <p:nvPr/>
        </p:nvGrpSpPr>
        <p:grpSpPr>
          <a:xfrm>
            <a:off x="6904252" y="4625733"/>
            <a:ext cx="458932" cy="458932"/>
            <a:chOff x="3090863" y="4230688"/>
            <a:chExt cx="504825" cy="504825"/>
          </a:xfrm>
        </p:grpSpPr>
        <p:sp>
          <p:nvSpPr>
            <p:cNvPr id="37"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sp>
          <p:nvSpPr>
            <p:cNvPr id="38"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grpSp>
      <p:pic>
        <p:nvPicPr>
          <p:cNvPr id="39" name="図 38">
            <a:extLst>
              <a:ext uri="{FF2B5EF4-FFF2-40B4-BE49-F238E27FC236}">
                <a16:creationId xmlns:a16="http://schemas.microsoft.com/office/drawing/2014/main" id="{70D975A3-8702-5C4F-BFEE-DE1DD2C07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5384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5"/>
                                        </p:tgtEl>
                                      </p:cBhvr>
                                    </p:animEffect>
                                    <p:set>
                                      <p:cBhvr>
                                        <p:cTn id="17" dur="1" fill="hold">
                                          <p:stCondLst>
                                            <p:cond delay="499"/>
                                          </p:stCondLst>
                                        </p:cTn>
                                        <p:tgtEl>
                                          <p:spTgt spid="7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77"/>
                                        </p:tgtEl>
                                      </p:cBhvr>
                                    </p:animEffect>
                                    <p:set>
                                      <p:cBhvr>
                                        <p:cTn id="20" dur="1" fill="hold">
                                          <p:stCondLst>
                                            <p:cond delay="499"/>
                                          </p:stCondLst>
                                        </p:cTn>
                                        <p:tgtEl>
                                          <p:spTgt spid="7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2"/>
                                        </p:tgtEl>
                                      </p:cBhvr>
                                    </p:animEffect>
                                    <p:set>
                                      <p:cBhvr>
                                        <p:cTn id="23" dur="1" fill="hold">
                                          <p:stCondLst>
                                            <p:cond delay="499"/>
                                          </p:stCondLst>
                                        </p:cTn>
                                        <p:tgtEl>
                                          <p:spTgt spid="4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 name="正方形/長方形 79"/>
          <p:cNvSpPr/>
          <p:nvPr/>
        </p:nvSpPr>
        <p:spPr>
          <a:xfrm rot="3077387">
            <a:off x="5904403" y="1760657"/>
            <a:ext cx="2340000" cy="2340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rot="3077387">
            <a:off x="5814403" y="1668533"/>
            <a:ext cx="2520000" cy="252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p:cNvCxnSpPr/>
          <p:nvPr/>
        </p:nvCxnSpPr>
        <p:spPr bwMode="auto">
          <a:xfrm flipH="1">
            <a:off x="6373325" y="5180427"/>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21" name="直線コネクタ 120"/>
          <p:cNvCxnSpPr/>
          <p:nvPr/>
        </p:nvCxnSpPr>
        <p:spPr bwMode="auto">
          <a:xfrm flipH="1">
            <a:off x="4906795" y="5170933"/>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20" name="直線コネクタ 119"/>
          <p:cNvCxnSpPr/>
          <p:nvPr/>
        </p:nvCxnSpPr>
        <p:spPr bwMode="auto">
          <a:xfrm flipH="1">
            <a:off x="4133717" y="4467227"/>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29" name="直線コネクタ 28"/>
          <p:cNvCxnSpPr>
            <a:stCxn id="48" idx="3"/>
          </p:cNvCxnSpPr>
          <p:nvPr/>
        </p:nvCxnSpPr>
        <p:spPr bwMode="auto">
          <a:xfrm flipV="1">
            <a:off x="1742866" y="2949537"/>
            <a:ext cx="421003" cy="35525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4" name="直線コネクタ 33"/>
          <p:cNvCxnSpPr>
            <a:stCxn id="46" idx="2"/>
          </p:cNvCxnSpPr>
          <p:nvPr/>
        </p:nvCxnSpPr>
        <p:spPr bwMode="auto">
          <a:xfrm flipH="1">
            <a:off x="2219877" y="2579540"/>
            <a:ext cx="869835" cy="251791"/>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35" name="タイトル 1"/>
          <p:cNvSpPr txBox="1">
            <a:spLocks noChangeArrowheads="1"/>
          </p:cNvSpPr>
          <p:nvPr/>
        </p:nvSpPr>
        <p:spPr>
          <a:xfrm>
            <a:off x="250020" y="115483"/>
            <a:ext cx="8949930" cy="698122"/>
          </a:xfrm>
          <a:prstGeom prst="rect">
            <a:avLst/>
          </a:prstGeom>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000" kern="1200" spc="-50" baseline="0">
                <a:solidFill>
                  <a:schemeClr val="tx1"/>
                </a:solidFill>
                <a:latin typeface="+mj-lt"/>
                <a:ea typeface="+mj-ea"/>
                <a:cs typeface="+mj-cs"/>
              </a:defRPr>
            </a:lvl1pPr>
          </a:lstStyle>
          <a:p>
            <a:pPr fontAlgn="auto">
              <a:spcAft>
                <a:spcPts val="0"/>
              </a:spcAft>
            </a:pPr>
            <a:r>
              <a:rPr lang="zh-CN" sz="4400" dirty="0">
                <a:effectLst/>
                <a:latin typeface="HG丸ｺﾞｼｯｸM-PRO" panose="020F0600000000000000" pitchFamily="50" charset="-128"/>
                <a:ea typeface="HG丸ｺﾞｼｯｸM-PRO" panose="020F0600000000000000" pitchFamily="50" charset="-128"/>
              </a:rPr>
              <a:t>ネットワーク</a:t>
            </a:r>
            <a:r>
              <a:rPr lang="ja-JP" altLang="en-US" sz="4400" dirty="0">
                <a:effectLst/>
                <a:latin typeface="HG丸ｺﾞｼｯｸM-PRO" panose="020F0600000000000000" pitchFamily="50" charset="-128"/>
                <a:ea typeface="HG丸ｺﾞｼｯｸM-PRO" panose="020F0600000000000000" pitchFamily="50" charset="-128"/>
              </a:rPr>
              <a:t>トポロジー</a:t>
            </a:r>
            <a:endParaRPr lang="zh-CN" sz="4400" dirty="0">
              <a:effectLst/>
              <a:latin typeface="HG丸ｺﾞｼｯｸM-PRO" panose="020F0600000000000000" pitchFamily="50" charset="-128"/>
              <a:ea typeface="HG丸ｺﾞｼｯｸM-PRO" panose="020F0600000000000000" pitchFamily="50" charset="-128"/>
            </a:endParaRPr>
          </a:p>
        </p:txBody>
      </p:sp>
      <p:cxnSp>
        <p:nvCxnSpPr>
          <p:cNvPr id="39" name="直線コネクタ 38"/>
          <p:cNvCxnSpPr>
            <a:stCxn id="51" idx="1"/>
          </p:cNvCxnSpPr>
          <p:nvPr/>
        </p:nvCxnSpPr>
        <p:spPr bwMode="auto">
          <a:xfrm flipH="1" flipV="1">
            <a:off x="2245903" y="2890763"/>
            <a:ext cx="520424" cy="60704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0" name="直線コネクタ 39"/>
          <p:cNvCxnSpPr>
            <a:endCxn id="50" idx="0"/>
          </p:cNvCxnSpPr>
          <p:nvPr/>
        </p:nvCxnSpPr>
        <p:spPr bwMode="auto">
          <a:xfrm flipH="1">
            <a:off x="2163870" y="2915153"/>
            <a:ext cx="143004" cy="75411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2" name="直線コネクタ 41"/>
          <p:cNvCxnSpPr>
            <a:stCxn id="45" idx="2"/>
          </p:cNvCxnSpPr>
          <p:nvPr/>
        </p:nvCxnSpPr>
        <p:spPr bwMode="auto">
          <a:xfrm>
            <a:off x="1650418" y="2526284"/>
            <a:ext cx="569459" cy="332179"/>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44" name="テキスト ボックス 43"/>
          <p:cNvSpPr txBox="1"/>
          <p:nvPr/>
        </p:nvSpPr>
        <p:spPr>
          <a:xfrm>
            <a:off x="908496" y="1103746"/>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スター型</a:t>
            </a:r>
          </a:p>
        </p:txBody>
      </p:sp>
      <p:pic>
        <p:nvPicPr>
          <p:cNvPr id="45" name="Picture 6" descr="新しい画像"/>
          <p:cNvPicPr>
            <a:picLocks noChangeAspect="1" noChangeArrowheads="1"/>
          </p:cNvPicPr>
          <p:nvPr/>
        </p:nvPicPr>
        <p:blipFill>
          <a:blip r:embed="rId3" cstate="print"/>
          <a:srcRect/>
          <a:stretch>
            <a:fillRect/>
          </a:stretch>
        </p:blipFill>
        <p:spPr bwMode="auto">
          <a:xfrm>
            <a:off x="1179704" y="1702391"/>
            <a:ext cx="941427" cy="823893"/>
          </a:xfrm>
          <a:prstGeom prst="rect">
            <a:avLst/>
          </a:prstGeom>
          <a:noFill/>
          <a:ln w="9525">
            <a:noFill/>
            <a:miter lim="800000"/>
            <a:headEnd/>
            <a:tailEnd/>
          </a:ln>
        </p:spPr>
      </p:pic>
      <p:pic>
        <p:nvPicPr>
          <p:cNvPr id="46" name="Picture 6" descr="新しい画像"/>
          <p:cNvPicPr>
            <a:picLocks noChangeAspect="1" noChangeArrowheads="1"/>
          </p:cNvPicPr>
          <p:nvPr/>
        </p:nvPicPr>
        <p:blipFill>
          <a:blip r:embed="rId3" cstate="print"/>
          <a:srcRect/>
          <a:stretch>
            <a:fillRect/>
          </a:stretch>
        </p:blipFill>
        <p:spPr bwMode="auto">
          <a:xfrm>
            <a:off x="2618998" y="1755647"/>
            <a:ext cx="941427" cy="823893"/>
          </a:xfrm>
          <a:prstGeom prst="rect">
            <a:avLst/>
          </a:prstGeom>
          <a:noFill/>
          <a:ln w="9525">
            <a:noFill/>
            <a:miter lim="800000"/>
            <a:headEnd/>
            <a:tailEnd/>
          </a:ln>
        </p:spPr>
      </p:pic>
      <p:pic>
        <p:nvPicPr>
          <p:cNvPr id="47" name="Picture 6" descr="新しい画像"/>
          <p:cNvPicPr>
            <a:picLocks noChangeAspect="1" noChangeArrowheads="1"/>
          </p:cNvPicPr>
          <p:nvPr/>
        </p:nvPicPr>
        <p:blipFill>
          <a:blip r:embed="rId3" cstate="print"/>
          <a:srcRect/>
          <a:stretch>
            <a:fillRect/>
          </a:stretch>
        </p:blipFill>
        <p:spPr bwMode="auto">
          <a:xfrm>
            <a:off x="1824900" y="2422126"/>
            <a:ext cx="941427" cy="823893"/>
          </a:xfrm>
          <a:prstGeom prst="rect">
            <a:avLst/>
          </a:prstGeom>
          <a:noFill/>
          <a:ln w="9525">
            <a:noFill/>
            <a:miter lim="800000"/>
            <a:headEnd/>
            <a:tailEnd/>
          </a:ln>
        </p:spPr>
      </p:pic>
      <p:pic>
        <p:nvPicPr>
          <p:cNvPr id="48" name="Picture 6" descr="新しい画像"/>
          <p:cNvPicPr>
            <a:picLocks noChangeAspect="1" noChangeArrowheads="1"/>
          </p:cNvPicPr>
          <p:nvPr/>
        </p:nvPicPr>
        <p:blipFill>
          <a:blip r:embed="rId3" cstate="print"/>
          <a:srcRect/>
          <a:stretch>
            <a:fillRect/>
          </a:stretch>
        </p:blipFill>
        <p:spPr bwMode="auto">
          <a:xfrm>
            <a:off x="801439" y="2892847"/>
            <a:ext cx="941427" cy="823893"/>
          </a:xfrm>
          <a:prstGeom prst="rect">
            <a:avLst/>
          </a:prstGeom>
          <a:noFill/>
          <a:ln w="9525">
            <a:noFill/>
            <a:miter lim="800000"/>
            <a:headEnd/>
            <a:tailEnd/>
          </a:ln>
        </p:spPr>
      </p:pic>
      <p:pic>
        <p:nvPicPr>
          <p:cNvPr id="50" name="Picture 6" descr="新しい画像"/>
          <p:cNvPicPr>
            <a:picLocks noChangeAspect="1" noChangeArrowheads="1"/>
          </p:cNvPicPr>
          <p:nvPr/>
        </p:nvPicPr>
        <p:blipFill>
          <a:blip r:embed="rId3" cstate="print"/>
          <a:srcRect/>
          <a:stretch>
            <a:fillRect/>
          </a:stretch>
        </p:blipFill>
        <p:spPr bwMode="auto">
          <a:xfrm>
            <a:off x="1693156" y="3669272"/>
            <a:ext cx="941427" cy="823893"/>
          </a:xfrm>
          <a:prstGeom prst="rect">
            <a:avLst/>
          </a:prstGeom>
          <a:noFill/>
          <a:ln w="9525">
            <a:noFill/>
            <a:miter lim="800000"/>
            <a:headEnd/>
            <a:tailEnd/>
          </a:ln>
        </p:spPr>
      </p:pic>
      <p:pic>
        <p:nvPicPr>
          <p:cNvPr id="51" name="Picture 6" descr="新しい画像"/>
          <p:cNvPicPr>
            <a:picLocks noChangeAspect="1" noChangeArrowheads="1"/>
          </p:cNvPicPr>
          <p:nvPr/>
        </p:nvPicPr>
        <p:blipFill>
          <a:blip r:embed="rId3" cstate="print"/>
          <a:srcRect/>
          <a:stretch>
            <a:fillRect/>
          </a:stretch>
        </p:blipFill>
        <p:spPr bwMode="auto">
          <a:xfrm>
            <a:off x="2766327" y="3085864"/>
            <a:ext cx="941427" cy="823893"/>
          </a:xfrm>
          <a:prstGeom prst="rect">
            <a:avLst/>
          </a:prstGeom>
          <a:noFill/>
          <a:ln w="9525">
            <a:noFill/>
            <a:miter lim="800000"/>
            <a:headEnd/>
            <a:tailEnd/>
          </a:ln>
        </p:spPr>
      </p:pic>
      <p:sp>
        <p:nvSpPr>
          <p:cNvPr id="66" name="テキスト ボックス 65"/>
          <p:cNvSpPr txBox="1"/>
          <p:nvPr/>
        </p:nvSpPr>
        <p:spPr>
          <a:xfrm>
            <a:off x="5949517" y="2804712"/>
            <a:ext cx="2370435"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リング型</a:t>
            </a:r>
          </a:p>
        </p:txBody>
      </p:sp>
      <p:pic>
        <p:nvPicPr>
          <p:cNvPr id="67" name="Picture 6" descr="新しい画像"/>
          <p:cNvPicPr>
            <a:picLocks noChangeAspect="1" noChangeArrowheads="1"/>
          </p:cNvPicPr>
          <p:nvPr/>
        </p:nvPicPr>
        <p:blipFill>
          <a:blip r:embed="rId3" cstate="print"/>
          <a:srcRect/>
          <a:stretch>
            <a:fillRect/>
          </a:stretch>
        </p:blipFill>
        <p:spPr bwMode="auto">
          <a:xfrm>
            <a:off x="4963583" y="2366406"/>
            <a:ext cx="941427" cy="823893"/>
          </a:xfrm>
          <a:prstGeom prst="rect">
            <a:avLst/>
          </a:prstGeom>
          <a:noFill/>
          <a:ln w="9525">
            <a:noFill/>
            <a:miter lim="800000"/>
            <a:headEnd/>
            <a:tailEnd/>
          </a:ln>
        </p:spPr>
      </p:pic>
      <p:pic>
        <p:nvPicPr>
          <p:cNvPr id="68" name="Picture 6" descr="新しい画像"/>
          <p:cNvPicPr>
            <a:picLocks noChangeAspect="1" noChangeArrowheads="1"/>
          </p:cNvPicPr>
          <p:nvPr/>
        </p:nvPicPr>
        <p:blipFill>
          <a:blip r:embed="rId3" cstate="print"/>
          <a:srcRect/>
          <a:stretch>
            <a:fillRect/>
          </a:stretch>
        </p:blipFill>
        <p:spPr bwMode="auto">
          <a:xfrm>
            <a:off x="6797301" y="754661"/>
            <a:ext cx="941427" cy="823893"/>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6450300" y="4130832"/>
            <a:ext cx="941427" cy="823893"/>
          </a:xfrm>
          <a:prstGeom prst="rect">
            <a:avLst/>
          </a:prstGeom>
          <a:noFill/>
          <a:ln w="9525">
            <a:noFill/>
            <a:miter lim="800000"/>
            <a:headEnd/>
            <a:tailEnd/>
          </a:ln>
        </p:spPr>
      </p:pic>
      <p:pic>
        <p:nvPicPr>
          <p:cNvPr id="73" name="Picture 6" descr="新しい画像"/>
          <p:cNvPicPr>
            <a:picLocks noChangeAspect="1" noChangeArrowheads="1"/>
          </p:cNvPicPr>
          <p:nvPr/>
        </p:nvPicPr>
        <p:blipFill>
          <a:blip r:embed="rId3" cstate="print"/>
          <a:srcRect/>
          <a:stretch>
            <a:fillRect/>
          </a:stretch>
        </p:blipFill>
        <p:spPr bwMode="auto">
          <a:xfrm>
            <a:off x="8303490" y="2730304"/>
            <a:ext cx="941427" cy="823893"/>
          </a:xfrm>
          <a:prstGeom prst="rect">
            <a:avLst/>
          </a:prstGeom>
          <a:noFill/>
          <a:ln w="9525">
            <a:noFill/>
            <a:miter lim="800000"/>
            <a:headEnd/>
            <a:tailEnd/>
          </a:ln>
        </p:spPr>
      </p:pic>
      <p:sp>
        <p:nvSpPr>
          <p:cNvPr id="78" name="コンテンツ プレースホルダ 2"/>
          <p:cNvSpPr txBox="1">
            <a:spLocks noChangeArrowheads="1"/>
          </p:cNvSpPr>
          <p:nvPr/>
        </p:nvSpPr>
        <p:spPr>
          <a:xfrm>
            <a:off x="4550938" y="1753578"/>
            <a:ext cx="4538078" cy="2127432"/>
          </a:xfrm>
          <a:prstGeom prst="rect">
            <a:avLst/>
          </a:prstGeom>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a:lstStyle>
          <a:p>
            <a:pPr marL="731520" lvl="1" indent="-457200" fontAlgn="auto">
              <a:lnSpc>
                <a:spcPct val="80000"/>
              </a:lnSpc>
              <a:buClrTx/>
            </a:pPr>
            <a:endParaRPr lang="ja-JP" altLang="en-US" sz="2600" dirty="0">
              <a:effectLst/>
              <a:latin typeface="+mn-ea"/>
            </a:endParaRPr>
          </a:p>
        </p:txBody>
      </p:sp>
      <p:sp>
        <p:nvSpPr>
          <p:cNvPr id="2" name="下矢印 1"/>
          <p:cNvSpPr/>
          <p:nvPr/>
        </p:nvSpPr>
        <p:spPr>
          <a:xfrm rot="3168279">
            <a:off x="5870647" y="1489123"/>
            <a:ext cx="432198" cy="65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下矢印 78"/>
          <p:cNvSpPr/>
          <p:nvPr/>
        </p:nvSpPr>
        <p:spPr>
          <a:xfrm rot="13832536">
            <a:off x="6323805" y="1936212"/>
            <a:ext cx="432198" cy="6509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105" name="直線コネクタ 104"/>
          <p:cNvCxnSpPr/>
          <p:nvPr/>
        </p:nvCxnSpPr>
        <p:spPr bwMode="auto">
          <a:xfrm>
            <a:off x="3131840" y="5131729"/>
            <a:ext cx="4454120" cy="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06" name="直線コネクタ 105"/>
          <p:cNvCxnSpPr/>
          <p:nvPr/>
        </p:nvCxnSpPr>
        <p:spPr bwMode="auto">
          <a:xfrm flipH="1">
            <a:off x="5658432" y="4447729"/>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pic>
        <p:nvPicPr>
          <p:cNvPr id="108" name="Picture 6" descr="新しい画像"/>
          <p:cNvPicPr>
            <a:picLocks noChangeAspect="1" noChangeArrowheads="1"/>
          </p:cNvPicPr>
          <p:nvPr/>
        </p:nvPicPr>
        <p:blipFill>
          <a:blip r:embed="rId3" cstate="print"/>
          <a:srcRect/>
          <a:stretch>
            <a:fillRect/>
          </a:stretch>
        </p:blipFill>
        <p:spPr bwMode="auto">
          <a:xfrm>
            <a:off x="3663971" y="3875638"/>
            <a:ext cx="941427" cy="823893"/>
          </a:xfrm>
          <a:prstGeom prst="rect">
            <a:avLst/>
          </a:prstGeom>
          <a:noFill/>
          <a:ln w="9525">
            <a:noFill/>
            <a:miter lim="800000"/>
            <a:headEnd/>
            <a:tailEnd/>
          </a:ln>
        </p:spPr>
      </p:pic>
      <p:pic>
        <p:nvPicPr>
          <p:cNvPr id="109" name="Picture 6" descr="新しい画像"/>
          <p:cNvPicPr>
            <a:picLocks noChangeAspect="1" noChangeArrowheads="1"/>
          </p:cNvPicPr>
          <p:nvPr/>
        </p:nvPicPr>
        <p:blipFill>
          <a:blip r:embed="rId3" cstate="print"/>
          <a:srcRect/>
          <a:stretch>
            <a:fillRect/>
          </a:stretch>
        </p:blipFill>
        <p:spPr bwMode="auto">
          <a:xfrm>
            <a:off x="5160215" y="3875638"/>
            <a:ext cx="941427" cy="823893"/>
          </a:xfrm>
          <a:prstGeom prst="rect">
            <a:avLst/>
          </a:prstGeom>
          <a:noFill/>
          <a:ln w="9525">
            <a:noFill/>
            <a:miter lim="800000"/>
            <a:headEnd/>
            <a:tailEnd/>
          </a:ln>
        </p:spPr>
      </p:pic>
      <p:pic>
        <p:nvPicPr>
          <p:cNvPr id="112" name="Picture 6" descr="新しい画像"/>
          <p:cNvPicPr>
            <a:picLocks noChangeAspect="1" noChangeArrowheads="1"/>
          </p:cNvPicPr>
          <p:nvPr/>
        </p:nvPicPr>
        <p:blipFill>
          <a:blip r:embed="rId3" cstate="print"/>
          <a:srcRect/>
          <a:stretch>
            <a:fillRect/>
          </a:stretch>
        </p:blipFill>
        <p:spPr bwMode="auto">
          <a:xfrm>
            <a:off x="4380495" y="5557435"/>
            <a:ext cx="941427" cy="823893"/>
          </a:xfrm>
          <a:prstGeom prst="rect">
            <a:avLst/>
          </a:prstGeom>
          <a:noFill/>
          <a:ln w="9525">
            <a:noFill/>
            <a:miter lim="800000"/>
            <a:headEnd/>
            <a:tailEnd/>
          </a:ln>
        </p:spPr>
      </p:pic>
      <p:pic>
        <p:nvPicPr>
          <p:cNvPr id="113" name="Picture 6" descr="新しい画像"/>
          <p:cNvPicPr>
            <a:picLocks noChangeAspect="1" noChangeArrowheads="1"/>
          </p:cNvPicPr>
          <p:nvPr/>
        </p:nvPicPr>
        <p:blipFill>
          <a:blip r:embed="rId3" cstate="print"/>
          <a:srcRect/>
          <a:stretch>
            <a:fillRect/>
          </a:stretch>
        </p:blipFill>
        <p:spPr bwMode="auto">
          <a:xfrm>
            <a:off x="5855874" y="5554449"/>
            <a:ext cx="941427" cy="823893"/>
          </a:xfrm>
          <a:prstGeom prst="rect">
            <a:avLst/>
          </a:prstGeom>
          <a:noFill/>
          <a:ln w="9525">
            <a:noFill/>
            <a:miter lim="800000"/>
            <a:headEnd/>
            <a:tailEnd/>
          </a:ln>
        </p:spPr>
      </p:pic>
      <p:sp>
        <p:nvSpPr>
          <p:cNvPr id="123" name="テキスト ボックス 122"/>
          <p:cNvSpPr txBox="1"/>
          <p:nvPr/>
        </p:nvSpPr>
        <p:spPr>
          <a:xfrm>
            <a:off x="366976" y="5542669"/>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バス型</a:t>
            </a:r>
          </a:p>
        </p:txBody>
      </p:sp>
      <p:sp>
        <p:nvSpPr>
          <p:cNvPr id="3" name="日付プレースホルダー 2"/>
          <p:cNvSpPr>
            <a:spLocks noGrp="1"/>
          </p:cNvSpPr>
          <p:nvPr>
            <p:ph type="dt" sz="half" idx="2"/>
          </p:nvPr>
        </p:nvSpPr>
        <p:spPr/>
        <p:txBody>
          <a:bodyPr/>
          <a:lstStyle/>
          <a:p>
            <a:fld id="{710F9F99-2A65-46CD-853A-4BA32B80A955}"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74</a:t>
            </a:fld>
            <a:endParaRPr lang="ja-JP" altLang="en-US" dirty="0"/>
          </a:p>
        </p:txBody>
      </p:sp>
      <p:pic>
        <p:nvPicPr>
          <p:cNvPr id="38" name="図 37">
            <a:extLst>
              <a:ext uri="{FF2B5EF4-FFF2-40B4-BE49-F238E27FC236}">
                <a16:creationId xmlns:a16="http://schemas.microsoft.com/office/drawing/2014/main" id="{9D71A3C3-0AFA-7143-B93E-473D8DC1F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971539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 name="正方形/長方形 79"/>
          <p:cNvSpPr/>
          <p:nvPr/>
        </p:nvSpPr>
        <p:spPr>
          <a:xfrm rot="3077387">
            <a:off x="5904403" y="1760657"/>
            <a:ext cx="2340000" cy="2340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rot="3077387">
            <a:off x="5814403" y="1668533"/>
            <a:ext cx="2520000" cy="252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2" name="直線コネクタ 121"/>
          <p:cNvCxnSpPr/>
          <p:nvPr/>
        </p:nvCxnSpPr>
        <p:spPr bwMode="auto">
          <a:xfrm flipH="1">
            <a:off x="6373325" y="5180427"/>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21" name="直線コネクタ 120"/>
          <p:cNvCxnSpPr/>
          <p:nvPr/>
        </p:nvCxnSpPr>
        <p:spPr bwMode="auto">
          <a:xfrm flipH="1">
            <a:off x="4906795" y="5170933"/>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20" name="直線コネクタ 119"/>
          <p:cNvCxnSpPr/>
          <p:nvPr/>
        </p:nvCxnSpPr>
        <p:spPr bwMode="auto">
          <a:xfrm flipH="1">
            <a:off x="4133717" y="4467227"/>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29" name="直線コネクタ 28"/>
          <p:cNvCxnSpPr>
            <a:stCxn id="48" idx="3"/>
          </p:cNvCxnSpPr>
          <p:nvPr/>
        </p:nvCxnSpPr>
        <p:spPr bwMode="auto">
          <a:xfrm flipV="1">
            <a:off x="1179704" y="2954620"/>
            <a:ext cx="1203737" cy="54319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4" name="直線コネクタ 33"/>
          <p:cNvCxnSpPr>
            <a:stCxn id="46" idx="2"/>
          </p:cNvCxnSpPr>
          <p:nvPr/>
        </p:nvCxnSpPr>
        <p:spPr bwMode="auto">
          <a:xfrm flipH="1">
            <a:off x="2259614" y="2334811"/>
            <a:ext cx="996404" cy="603163"/>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35" name="タイトル 1"/>
          <p:cNvSpPr txBox="1">
            <a:spLocks noChangeArrowheads="1"/>
          </p:cNvSpPr>
          <p:nvPr/>
        </p:nvSpPr>
        <p:spPr>
          <a:xfrm>
            <a:off x="250020" y="115483"/>
            <a:ext cx="8949930" cy="698122"/>
          </a:xfrm>
          <a:prstGeom prst="rect">
            <a:avLst/>
          </a:prstGeom>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000" kern="1200" spc="-50" baseline="0">
                <a:solidFill>
                  <a:schemeClr val="tx1"/>
                </a:solidFill>
                <a:latin typeface="+mj-lt"/>
                <a:ea typeface="+mj-ea"/>
                <a:cs typeface="+mj-cs"/>
              </a:defRPr>
            </a:lvl1pPr>
          </a:lstStyle>
          <a:p>
            <a:pPr fontAlgn="auto">
              <a:spcAft>
                <a:spcPts val="0"/>
              </a:spcAft>
            </a:pPr>
            <a:r>
              <a:rPr lang="zh-CN" sz="4400" dirty="0">
                <a:effectLst/>
                <a:latin typeface="HG丸ｺﾞｼｯｸM-PRO" panose="020F0600000000000000" pitchFamily="50" charset="-128"/>
                <a:ea typeface="HG丸ｺﾞｼｯｸM-PRO" panose="020F0600000000000000" pitchFamily="50" charset="-128"/>
              </a:rPr>
              <a:t>ネットワーク</a:t>
            </a:r>
            <a:r>
              <a:rPr lang="ja-JP" altLang="en-US" sz="4400" dirty="0">
                <a:effectLst/>
                <a:latin typeface="HG丸ｺﾞｼｯｸM-PRO" panose="020F0600000000000000" pitchFamily="50" charset="-128"/>
                <a:ea typeface="HG丸ｺﾞｼｯｸM-PRO" panose="020F0600000000000000" pitchFamily="50" charset="-128"/>
              </a:rPr>
              <a:t>トポロジー</a:t>
            </a:r>
            <a:endParaRPr lang="zh-CN" sz="4400" dirty="0">
              <a:effectLst/>
              <a:latin typeface="HG丸ｺﾞｼｯｸM-PRO" panose="020F0600000000000000" pitchFamily="50" charset="-128"/>
              <a:ea typeface="HG丸ｺﾞｼｯｸM-PRO" panose="020F0600000000000000" pitchFamily="50" charset="-128"/>
            </a:endParaRPr>
          </a:p>
        </p:txBody>
      </p:sp>
      <p:cxnSp>
        <p:nvCxnSpPr>
          <p:cNvPr id="39" name="直線コネクタ 38"/>
          <p:cNvCxnSpPr>
            <a:stCxn id="51" idx="1"/>
          </p:cNvCxnSpPr>
          <p:nvPr/>
        </p:nvCxnSpPr>
        <p:spPr bwMode="auto">
          <a:xfrm flipH="1" flipV="1">
            <a:off x="2263520" y="2942466"/>
            <a:ext cx="971290" cy="599416"/>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0" name="直線コネクタ 39"/>
          <p:cNvCxnSpPr>
            <a:endCxn id="50" idx="0"/>
          </p:cNvCxnSpPr>
          <p:nvPr/>
        </p:nvCxnSpPr>
        <p:spPr bwMode="auto">
          <a:xfrm flipH="1">
            <a:off x="2221387" y="2963056"/>
            <a:ext cx="42133" cy="127168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2" name="直線コネクタ 41"/>
          <p:cNvCxnSpPr>
            <a:stCxn id="45" idx="2"/>
          </p:cNvCxnSpPr>
          <p:nvPr/>
        </p:nvCxnSpPr>
        <p:spPr bwMode="auto">
          <a:xfrm>
            <a:off x="1426739" y="2293289"/>
            <a:ext cx="831804" cy="663592"/>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44" name="テキスト ボックス 43"/>
          <p:cNvSpPr txBox="1"/>
          <p:nvPr/>
        </p:nvSpPr>
        <p:spPr>
          <a:xfrm>
            <a:off x="908496" y="1103746"/>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スター型</a:t>
            </a:r>
          </a:p>
        </p:txBody>
      </p:sp>
      <p:pic>
        <p:nvPicPr>
          <p:cNvPr id="45" name="Picture 6" descr="新しい画像"/>
          <p:cNvPicPr>
            <a:picLocks noChangeAspect="1" noChangeArrowheads="1"/>
          </p:cNvPicPr>
          <p:nvPr/>
        </p:nvPicPr>
        <p:blipFill>
          <a:blip r:embed="rId3" cstate="print"/>
          <a:srcRect/>
          <a:stretch>
            <a:fillRect/>
          </a:stretch>
        </p:blipFill>
        <p:spPr bwMode="auto">
          <a:xfrm>
            <a:off x="956025" y="1469396"/>
            <a:ext cx="941427" cy="823893"/>
          </a:xfrm>
          <a:prstGeom prst="rect">
            <a:avLst/>
          </a:prstGeom>
          <a:noFill/>
          <a:ln w="9525">
            <a:noFill/>
            <a:miter lim="800000"/>
            <a:headEnd/>
            <a:tailEnd/>
          </a:ln>
        </p:spPr>
      </p:pic>
      <p:pic>
        <p:nvPicPr>
          <p:cNvPr id="46" name="Picture 6" descr="新しい画像"/>
          <p:cNvPicPr>
            <a:picLocks noChangeAspect="1" noChangeArrowheads="1"/>
          </p:cNvPicPr>
          <p:nvPr/>
        </p:nvPicPr>
        <p:blipFill>
          <a:blip r:embed="rId3" cstate="print"/>
          <a:srcRect/>
          <a:stretch>
            <a:fillRect/>
          </a:stretch>
        </p:blipFill>
        <p:spPr bwMode="auto">
          <a:xfrm>
            <a:off x="2785304" y="1510918"/>
            <a:ext cx="941427" cy="823893"/>
          </a:xfrm>
          <a:prstGeom prst="rect">
            <a:avLst/>
          </a:prstGeom>
          <a:noFill/>
          <a:ln w="9525">
            <a:noFill/>
            <a:miter lim="800000"/>
            <a:headEnd/>
            <a:tailEnd/>
          </a:ln>
        </p:spPr>
      </p:pic>
      <p:pic>
        <p:nvPicPr>
          <p:cNvPr id="47" name="Picture 6" descr="新しい画像"/>
          <p:cNvPicPr>
            <a:picLocks noChangeAspect="1" noChangeArrowheads="1"/>
          </p:cNvPicPr>
          <p:nvPr/>
        </p:nvPicPr>
        <p:blipFill>
          <a:blip r:embed="rId3" cstate="print"/>
          <a:srcRect/>
          <a:stretch>
            <a:fillRect/>
          </a:stretch>
        </p:blipFill>
        <p:spPr bwMode="auto">
          <a:xfrm>
            <a:off x="1824900" y="2422126"/>
            <a:ext cx="941427" cy="823893"/>
          </a:xfrm>
          <a:prstGeom prst="rect">
            <a:avLst/>
          </a:prstGeom>
          <a:noFill/>
          <a:ln w="9525">
            <a:noFill/>
            <a:miter lim="800000"/>
            <a:headEnd/>
            <a:tailEnd/>
          </a:ln>
        </p:spPr>
      </p:pic>
      <p:pic>
        <p:nvPicPr>
          <p:cNvPr id="48" name="Picture 6" descr="新しい画像"/>
          <p:cNvPicPr>
            <a:picLocks noChangeAspect="1" noChangeArrowheads="1"/>
          </p:cNvPicPr>
          <p:nvPr/>
        </p:nvPicPr>
        <p:blipFill>
          <a:blip r:embed="rId3" cstate="print"/>
          <a:srcRect/>
          <a:stretch>
            <a:fillRect/>
          </a:stretch>
        </p:blipFill>
        <p:spPr bwMode="auto">
          <a:xfrm>
            <a:off x="238277" y="3085864"/>
            <a:ext cx="941427" cy="823893"/>
          </a:xfrm>
          <a:prstGeom prst="rect">
            <a:avLst/>
          </a:prstGeom>
          <a:noFill/>
          <a:ln w="9525">
            <a:noFill/>
            <a:miter lim="800000"/>
            <a:headEnd/>
            <a:tailEnd/>
          </a:ln>
        </p:spPr>
      </p:pic>
      <p:pic>
        <p:nvPicPr>
          <p:cNvPr id="50" name="Picture 6" descr="新しい画像"/>
          <p:cNvPicPr>
            <a:picLocks noChangeAspect="1" noChangeArrowheads="1"/>
          </p:cNvPicPr>
          <p:nvPr/>
        </p:nvPicPr>
        <p:blipFill>
          <a:blip r:embed="rId3" cstate="print"/>
          <a:srcRect/>
          <a:stretch>
            <a:fillRect/>
          </a:stretch>
        </p:blipFill>
        <p:spPr bwMode="auto">
          <a:xfrm>
            <a:off x="1750673" y="4234736"/>
            <a:ext cx="941427" cy="823893"/>
          </a:xfrm>
          <a:prstGeom prst="rect">
            <a:avLst/>
          </a:prstGeom>
          <a:noFill/>
          <a:ln w="9525">
            <a:noFill/>
            <a:miter lim="800000"/>
            <a:headEnd/>
            <a:tailEnd/>
          </a:ln>
        </p:spPr>
      </p:pic>
      <p:pic>
        <p:nvPicPr>
          <p:cNvPr id="51" name="Picture 6" descr="新しい画像"/>
          <p:cNvPicPr>
            <a:picLocks noChangeAspect="1" noChangeArrowheads="1"/>
          </p:cNvPicPr>
          <p:nvPr/>
        </p:nvPicPr>
        <p:blipFill>
          <a:blip r:embed="rId3" cstate="print"/>
          <a:srcRect/>
          <a:stretch>
            <a:fillRect/>
          </a:stretch>
        </p:blipFill>
        <p:spPr bwMode="auto">
          <a:xfrm>
            <a:off x="3234810" y="3129935"/>
            <a:ext cx="941427" cy="823893"/>
          </a:xfrm>
          <a:prstGeom prst="rect">
            <a:avLst/>
          </a:prstGeom>
          <a:noFill/>
          <a:ln w="9525">
            <a:noFill/>
            <a:miter lim="800000"/>
            <a:headEnd/>
            <a:tailEnd/>
          </a:ln>
        </p:spPr>
      </p:pic>
      <p:pic>
        <p:nvPicPr>
          <p:cNvPr id="67" name="Picture 6" descr="新しい画像"/>
          <p:cNvPicPr>
            <a:picLocks noChangeAspect="1" noChangeArrowheads="1"/>
          </p:cNvPicPr>
          <p:nvPr/>
        </p:nvPicPr>
        <p:blipFill>
          <a:blip r:embed="rId3" cstate="print"/>
          <a:srcRect/>
          <a:stretch>
            <a:fillRect/>
          </a:stretch>
        </p:blipFill>
        <p:spPr bwMode="auto">
          <a:xfrm>
            <a:off x="4963583" y="2366406"/>
            <a:ext cx="941427" cy="823893"/>
          </a:xfrm>
          <a:prstGeom prst="rect">
            <a:avLst/>
          </a:prstGeom>
          <a:noFill/>
          <a:ln w="9525">
            <a:noFill/>
            <a:miter lim="800000"/>
            <a:headEnd/>
            <a:tailEnd/>
          </a:ln>
        </p:spPr>
      </p:pic>
      <p:pic>
        <p:nvPicPr>
          <p:cNvPr id="68" name="Picture 6" descr="新しい画像"/>
          <p:cNvPicPr>
            <a:picLocks noChangeAspect="1" noChangeArrowheads="1"/>
          </p:cNvPicPr>
          <p:nvPr/>
        </p:nvPicPr>
        <p:blipFill>
          <a:blip r:embed="rId3" cstate="print"/>
          <a:srcRect/>
          <a:stretch>
            <a:fillRect/>
          </a:stretch>
        </p:blipFill>
        <p:spPr bwMode="auto">
          <a:xfrm>
            <a:off x="6797301" y="754661"/>
            <a:ext cx="941427" cy="823893"/>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6450300" y="4130832"/>
            <a:ext cx="941427" cy="823893"/>
          </a:xfrm>
          <a:prstGeom prst="rect">
            <a:avLst/>
          </a:prstGeom>
          <a:noFill/>
          <a:ln w="9525">
            <a:noFill/>
            <a:miter lim="800000"/>
            <a:headEnd/>
            <a:tailEnd/>
          </a:ln>
        </p:spPr>
      </p:pic>
      <p:pic>
        <p:nvPicPr>
          <p:cNvPr id="73" name="Picture 6" descr="新しい画像"/>
          <p:cNvPicPr>
            <a:picLocks noChangeAspect="1" noChangeArrowheads="1"/>
          </p:cNvPicPr>
          <p:nvPr/>
        </p:nvPicPr>
        <p:blipFill>
          <a:blip r:embed="rId3" cstate="print"/>
          <a:srcRect/>
          <a:stretch>
            <a:fillRect/>
          </a:stretch>
        </p:blipFill>
        <p:spPr bwMode="auto">
          <a:xfrm>
            <a:off x="8303490" y="2730304"/>
            <a:ext cx="941427" cy="823893"/>
          </a:xfrm>
          <a:prstGeom prst="rect">
            <a:avLst/>
          </a:prstGeom>
          <a:noFill/>
          <a:ln w="9525">
            <a:noFill/>
            <a:miter lim="800000"/>
            <a:headEnd/>
            <a:tailEnd/>
          </a:ln>
        </p:spPr>
      </p:pic>
      <p:sp>
        <p:nvSpPr>
          <p:cNvPr id="78" name="コンテンツ プレースホルダ 2"/>
          <p:cNvSpPr txBox="1">
            <a:spLocks noChangeArrowheads="1"/>
          </p:cNvSpPr>
          <p:nvPr/>
        </p:nvSpPr>
        <p:spPr>
          <a:xfrm>
            <a:off x="4550938" y="1753578"/>
            <a:ext cx="4538078" cy="2127432"/>
          </a:xfrm>
          <a:prstGeom prst="rect">
            <a:avLst/>
          </a:prstGeom>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a:lstStyle>
          <a:p>
            <a:pPr marL="731520" lvl="1" indent="-457200" fontAlgn="auto">
              <a:lnSpc>
                <a:spcPct val="80000"/>
              </a:lnSpc>
              <a:buClrTx/>
            </a:pPr>
            <a:endParaRPr lang="ja-JP" altLang="en-US" sz="2600" dirty="0">
              <a:effectLst/>
              <a:latin typeface="+mn-ea"/>
            </a:endParaRPr>
          </a:p>
        </p:txBody>
      </p:sp>
      <p:sp>
        <p:nvSpPr>
          <p:cNvPr id="2" name="下矢印 1"/>
          <p:cNvSpPr/>
          <p:nvPr/>
        </p:nvSpPr>
        <p:spPr>
          <a:xfrm rot="3168279">
            <a:off x="5870647" y="1489123"/>
            <a:ext cx="432198" cy="65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下矢印 78"/>
          <p:cNvSpPr/>
          <p:nvPr/>
        </p:nvSpPr>
        <p:spPr>
          <a:xfrm rot="13832536">
            <a:off x="6323805" y="1936212"/>
            <a:ext cx="432198" cy="6509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105" name="直線コネクタ 104"/>
          <p:cNvCxnSpPr/>
          <p:nvPr/>
        </p:nvCxnSpPr>
        <p:spPr bwMode="auto">
          <a:xfrm>
            <a:off x="3131840" y="5131729"/>
            <a:ext cx="4454120" cy="0"/>
          </a:xfrm>
          <a:prstGeom prst="line">
            <a:avLst/>
          </a:prstGeom>
          <a:solidFill>
            <a:schemeClr val="accent1"/>
          </a:solidFill>
          <a:ln w="38100" cap="flat" cmpd="sng" algn="ctr">
            <a:solidFill>
              <a:srgbClr val="002060"/>
            </a:solidFill>
            <a:prstDash val="dash"/>
            <a:round/>
            <a:headEnd type="none" w="med" len="med"/>
            <a:tailEnd type="none" w="med" len="med"/>
          </a:ln>
          <a:effectLst/>
        </p:spPr>
      </p:cxnSp>
      <p:cxnSp>
        <p:nvCxnSpPr>
          <p:cNvPr id="106" name="直線コネクタ 105"/>
          <p:cNvCxnSpPr/>
          <p:nvPr/>
        </p:nvCxnSpPr>
        <p:spPr bwMode="auto">
          <a:xfrm flipH="1">
            <a:off x="5658432" y="4447729"/>
            <a:ext cx="0" cy="684000"/>
          </a:xfrm>
          <a:prstGeom prst="line">
            <a:avLst/>
          </a:prstGeom>
          <a:solidFill>
            <a:schemeClr val="accent1"/>
          </a:solidFill>
          <a:ln w="38100" cap="flat" cmpd="sng" algn="ctr">
            <a:solidFill>
              <a:srgbClr val="002060"/>
            </a:solidFill>
            <a:prstDash val="dash"/>
            <a:round/>
            <a:headEnd type="none" w="med" len="med"/>
            <a:tailEnd type="none" w="med" len="med"/>
          </a:ln>
          <a:effectLst/>
        </p:spPr>
      </p:cxnSp>
      <p:pic>
        <p:nvPicPr>
          <p:cNvPr id="108" name="Picture 6" descr="新しい画像"/>
          <p:cNvPicPr>
            <a:picLocks noChangeAspect="1" noChangeArrowheads="1"/>
          </p:cNvPicPr>
          <p:nvPr/>
        </p:nvPicPr>
        <p:blipFill>
          <a:blip r:embed="rId3" cstate="print"/>
          <a:srcRect/>
          <a:stretch>
            <a:fillRect/>
          </a:stretch>
        </p:blipFill>
        <p:spPr bwMode="auto">
          <a:xfrm>
            <a:off x="3663971" y="3875638"/>
            <a:ext cx="941427" cy="823893"/>
          </a:xfrm>
          <a:prstGeom prst="rect">
            <a:avLst/>
          </a:prstGeom>
          <a:noFill/>
          <a:ln w="9525">
            <a:noFill/>
            <a:miter lim="800000"/>
            <a:headEnd/>
            <a:tailEnd/>
          </a:ln>
        </p:spPr>
      </p:pic>
      <p:pic>
        <p:nvPicPr>
          <p:cNvPr id="109" name="Picture 6" descr="新しい画像"/>
          <p:cNvPicPr>
            <a:picLocks noChangeAspect="1" noChangeArrowheads="1"/>
          </p:cNvPicPr>
          <p:nvPr/>
        </p:nvPicPr>
        <p:blipFill>
          <a:blip r:embed="rId3" cstate="print"/>
          <a:srcRect/>
          <a:stretch>
            <a:fillRect/>
          </a:stretch>
        </p:blipFill>
        <p:spPr bwMode="auto">
          <a:xfrm>
            <a:off x="5160215" y="3875638"/>
            <a:ext cx="941427" cy="823893"/>
          </a:xfrm>
          <a:prstGeom prst="rect">
            <a:avLst/>
          </a:prstGeom>
          <a:noFill/>
          <a:ln w="9525">
            <a:noFill/>
            <a:miter lim="800000"/>
            <a:headEnd/>
            <a:tailEnd/>
          </a:ln>
        </p:spPr>
      </p:pic>
      <p:pic>
        <p:nvPicPr>
          <p:cNvPr id="112" name="Picture 6" descr="新しい画像"/>
          <p:cNvPicPr>
            <a:picLocks noChangeAspect="1" noChangeArrowheads="1"/>
          </p:cNvPicPr>
          <p:nvPr/>
        </p:nvPicPr>
        <p:blipFill>
          <a:blip r:embed="rId3" cstate="print"/>
          <a:srcRect/>
          <a:stretch>
            <a:fillRect/>
          </a:stretch>
        </p:blipFill>
        <p:spPr bwMode="auto">
          <a:xfrm>
            <a:off x="4380495" y="5557435"/>
            <a:ext cx="941427" cy="823893"/>
          </a:xfrm>
          <a:prstGeom prst="rect">
            <a:avLst/>
          </a:prstGeom>
          <a:noFill/>
          <a:ln w="9525">
            <a:noFill/>
            <a:miter lim="800000"/>
            <a:headEnd/>
            <a:tailEnd/>
          </a:ln>
        </p:spPr>
      </p:pic>
      <p:pic>
        <p:nvPicPr>
          <p:cNvPr id="113" name="Picture 6" descr="新しい画像"/>
          <p:cNvPicPr>
            <a:picLocks noChangeAspect="1" noChangeArrowheads="1"/>
          </p:cNvPicPr>
          <p:nvPr/>
        </p:nvPicPr>
        <p:blipFill>
          <a:blip r:embed="rId3" cstate="print"/>
          <a:srcRect/>
          <a:stretch>
            <a:fillRect/>
          </a:stretch>
        </p:blipFill>
        <p:spPr bwMode="auto">
          <a:xfrm>
            <a:off x="5855874" y="5554449"/>
            <a:ext cx="941427" cy="823893"/>
          </a:xfrm>
          <a:prstGeom prst="rect">
            <a:avLst/>
          </a:prstGeom>
          <a:noFill/>
          <a:ln w="9525">
            <a:noFill/>
            <a:miter lim="800000"/>
            <a:headEnd/>
            <a:tailEnd/>
          </a:ln>
        </p:spPr>
      </p:pic>
      <p:sp>
        <p:nvSpPr>
          <p:cNvPr id="123" name="テキスト ボックス 122"/>
          <p:cNvSpPr txBox="1"/>
          <p:nvPr/>
        </p:nvSpPr>
        <p:spPr>
          <a:xfrm>
            <a:off x="366976" y="5542669"/>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バス型</a:t>
            </a:r>
          </a:p>
        </p:txBody>
      </p:sp>
      <p:sp>
        <p:nvSpPr>
          <p:cNvPr id="3" name="日付プレースホルダー 2"/>
          <p:cNvSpPr>
            <a:spLocks noGrp="1"/>
          </p:cNvSpPr>
          <p:nvPr>
            <p:ph type="dt" sz="half" idx="2"/>
          </p:nvPr>
        </p:nvSpPr>
        <p:spPr/>
        <p:txBody>
          <a:bodyPr/>
          <a:lstStyle/>
          <a:p>
            <a:fld id="{710F9F99-2A65-46CD-853A-4BA32B80A955}" type="datetime1">
              <a:rPr lang="ja-JP" altLang="en-US" smtClean="0"/>
              <a:t>2018/5/11</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5" name="スライド番号プレースホルダー 4"/>
          <p:cNvSpPr>
            <a:spLocks noGrp="1"/>
          </p:cNvSpPr>
          <p:nvPr>
            <p:ph type="sldNum" sz="quarter" idx="4"/>
          </p:nvPr>
        </p:nvSpPr>
        <p:spPr/>
        <p:txBody>
          <a:bodyPr/>
          <a:lstStyle/>
          <a:p>
            <a:fld id="{9C198666-FFFC-4261-8E79-AD3BCCEDF34D}" type="slidenum">
              <a:rPr lang="ja-JP" altLang="en-US" smtClean="0"/>
              <a:pPr/>
              <a:t>75</a:t>
            </a:fld>
            <a:endParaRPr lang="ja-JP" altLang="en-US" dirty="0"/>
          </a:p>
        </p:txBody>
      </p:sp>
      <p:sp>
        <p:nvSpPr>
          <p:cNvPr id="38" name="乗算記号 37"/>
          <p:cNvSpPr/>
          <p:nvPr/>
        </p:nvSpPr>
        <p:spPr>
          <a:xfrm>
            <a:off x="1873623" y="2468811"/>
            <a:ext cx="875542" cy="77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乗算記号 40"/>
          <p:cNvSpPr/>
          <p:nvPr/>
        </p:nvSpPr>
        <p:spPr>
          <a:xfrm>
            <a:off x="5686878" y="3267205"/>
            <a:ext cx="875542" cy="77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949517" y="2804712"/>
            <a:ext cx="2370435"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a:effectLst/>
              </a:rPr>
              <a:t>リング型</a:t>
            </a:r>
          </a:p>
        </p:txBody>
      </p:sp>
      <p:pic>
        <p:nvPicPr>
          <p:cNvPr id="49" name="図 48">
            <a:extLst>
              <a:ext uri="{FF2B5EF4-FFF2-40B4-BE49-F238E27FC236}">
                <a16:creationId xmlns:a16="http://schemas.microsoft.com/office/drawing/2014/main" id="{8C130570-9698-F649-9D69-7ACE1AE8B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428593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本日のレクチャー内容</a:t>
            </a:r>
            <a:endParaRPr kumimoji="1" lang="ja-JP" altLang="en-US" dirty="0"/>
          </a:p>
        </p:txBody>
      </p:sp>
      <p:sp>
        <p:nvSpPr>
          <p:cNvPr id="3" name="コンテンツ プレースホルダー 2"/>
          <p:cNvSpPr>
            <a:spLocks noGrp="1"/>
          </p:cNvSpPr>
          <p:nvPr>
            <p:ph idx="1"/>
          </p:nvPr>
        </p:nvSpPr>
        <p:spPr>
          <a:xfrm>
            <a:off x="251520" y="1080000"/>
            <a:ext cx="8229600" cy="4525963"/>
          </a:xfrm>
        </p:spPr>
        <p:txBody>
          <a:bodyPr/>
          <a:lstStyle/>
          <a:p>
            <a:r>
              <a:rPr kumimoji="1" lang="ja-JP" altLang="en-US" dirty="0"/>
              <a:t>ネットワーク概要</a:t>
            </a:r>
            <a:endParaRPr kumimoji="1" lang="en-US" altLang="ja-JP" dirty="0"/>
          </a:p>
          <a:p>
            <a:pPr lvl="1"/>
            <a:r>
              <a:rPr lang="ja-JP" altLang="en-US" dirty="0"/>
              <a:t>ネットワーク</a:t>
            </a:r>
            <a:endParaRPr lang="en-US" altLang="ja-JP" dirty="0"/>
          </a:p>
          <a:p>
            <a:pPr lvl="1"/>
            <a:r>
              <a:rPr kumimoji="1" lang="ja-JP" altLang="en-US" dirty="0"/>
              <a:t>コンピュータネットワーク</a:t>
            </a:r>
            <a:endParaRPr kumimoji="1" lang="en-US" altLang="ja-JP" dirty="0"/>
          </a:p>
          <a:p>
            <a:pPr lvl="1"/>
            <a:r>
              <a:rPr lang="en-US" altLang="ja-JP" dirty="0"/>
              <a:t>LAN, WAN, Internet</a:t>
            </a:r>
          </a:p>
          <a:p>
            <a:r>
              <a:rPr kumimoji="1" lang="ja-JP" altLang="en-US" dirty="0">
                <a:solidFill>
                  <a:srgbClr val="FF0000"/>
                </a:solidFill>
              </a:rPr>
              <a:t>ネットワーク通信の基本</a:t>
            </a:r>
            <a:endParaRPr kumimoji="1" lang="en-US" altLang="ja-JP" dirty="0">
              <a:solidFill>
                <a:srgbClr val="FF0000"/>
              </a:solidFill>
            </a:endParaRPr>
          </a:p>
          <a:p>
            <a:pPr lvl="1"/>
            <a:r>
              <a:rPr kumimoji="1" lang="en-US" altLang="ja-JP" dirty="0">
                <a:solidFill>
                  <a:srgbClr val="FF0000"/>
                </a:solidFill>
              </a:rPr>
              <a:t>TCP/IP</a:t>
            </a:r>
          </a:p>
          <a:p>
            <a:pPr lvl="1"/>
            <a:r>
              <a:rPr lang="ja-JP" altLang="en-US" dirty="0"/>
              <a:t>ネットワークパラメータ</a:t>
            </a:r>
            <a:endParaRPr lang="en-US" altLang="ja-JP" dirty="0"/>
          </a:p>
          <a:p>
            <a:pPr lvl="1"/>
            <a:r>
              <a:rPr kumimoji="1" lang="en-US" altLang="ja-JP" dirty="0"/>
              <a:t>DNS</a:t>
            </a:r>
            <a:endParaRPr kumimoji="1" lang="ja-JP" altLang="en-US" dirty="0"/>
          </a:p>
        </p:txBody>
      </p:sp>
      <p:sp>
        <p:nvSpPr>
          <p:cNvPr id="4" name="日付プレースホルダー 3"/>
          <p:cNvSpPr>
            <a:spLocks noGrp="1"/>
          </p:cNvSpPr>
          <p:nvPr>
            <p:ph type="dt" sz="half" idx="2"/>
          </p:nvPr>
        </p:nvSpPr>
        <p:spPr/>
        <p:txBody>
          <a:bodyPr/>
          <a:lstStyle/>
          <a:p>
            <a:fld id="{D92CFC6F-63B7-4638-9B73-FD4A530466BC}" type="datetime1">
              <a:rPr lang="ja-JP" altLang="en-US" smtClean="0"/>
              <a:t>2018/5/11</a:t>
            </a:fld>
            <a:endParaRPr lang="ja-JP" altLang="en-US" dirty="0"/>
          </a:p>
        </p:txBody>
      </p:sp>
      <p:sp>
        <p:nvSpPr>
          <p:cNvPr id="5" name="フッター プレースホルダー 4"/>
          <p:cNvSpPr>
            <a:spLocks noGrp="1"/>
          </p:cNvSpPr>
          <p:nvPr>
            <p:ph type="ftr" sz="quarter" idx="3"/>
          </p:nvPr>
        </p:nvSpPr>
        <p:spPr/>
        <p:txBody>
          <a:bodyPr/>
          <a:lstStyle/>
          <a:p>
            <a:r>
              <a:rPr lang="en-US" altLang="ja-JP" dirty="0"/>
              <a:t>INEX </a:t>
            </a:r>
            <a:r>
              <a:rPr lang="en-US" altLang="ja-JP" sz="1600" dirty="0">
                <a:effectLst/>
              </a:rPr>
              <a:t>-2018-</a:t>
            </a:r>
            <a:endParaRPr lang="ja-JP" altLang="en-US" sz="1600" dirty="0">
              <a:effectLst/>
            </a:endParaRPr>
          </a:p>
        </p:txBody>
      </p:sp>
      <p:sp>
        <p:nvSpPr>
          <p:cNvPr id="6" name="スライド番号プレースホルダー 5"/>
          <p:cNvSpPr>
            <a:spLocks noGrp="1"/>
          </p:cNvSpPr>
          <p:nvPr>
            <p:ph type="sldNum" sz="quarter" idx="4"/>
          </p:nvPr>
        </p:nvSpPr>
        <p:spPr/>
        <p:txBody>
          <a:bodyPr/>
          <a:lstStyle/>
          <a:p>
            <a:fld id="{9C198666-FFFC-4261-8E79-AD3BCCEDF34D}" type="slidenum">
              <a:rPr lang="ja-JP" altLang="en-US" smtClean="0"/>
              <a:pPr/>
              <a:t>8</a:t>
            </a:fld>
            <a:endParaRPr lang="ja-JP" altLang="en-US" dirty="0"/>
          </a:p>
        </p:txBody>
      </p:sp>
      <p:pic>
        <p:nvPicPr>
          <p:cNvPr id="7" name="図 6">
            <a:extLst>
              <a:ext uri="{FF2B5EF4-FFF2-40B4-BE49-F238E27FC236}">
                <a16:creationId xmlns:a16="http://schemas.microsoft.com/office/drawing/2014/main" id="{45601C78-9A5D-8843-98EA-F838A6F25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232140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995" y="6049503"/>
            <a:ext cx="9190507" cy="84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3600" dirty="0"/>
              <a:t>ネットワーク通信の</a:t>
            </a:r>
            <a:r>
              <a:rPr lang="ja-JP" altLang="en-US" sz="3600" dirty="0"/>
              <a:t>基本：パケット通信</a:t>
            </a:r>
            <a:endParaRPr kumimoji="1" lang="ja-JP" altLang="en-US" sz="3600" dirty="0"/>
          </a:p>
        </p:txBody>
      </p:sp>
      <p:sp>
        <p:nvSpPr>
          <p:cNvPr id="3" name="コンテンツ プレースホルダー 2"/>
          <p:cNvSpPr>
            <a:spLocks noGrp="1"/>
          </p:cNvSpPr>
          <p:nvPr>
            <p:ph idx="1"/>
          </p:nvPr>
        </p:nvSpPr>
        <p:spPr>
          <a:xfrm>
            <a:off x="264942" y="1068512"/>
            <a:ext cx="8879058" cy="4525963"/>
          </a:xfrm>
        </p:spPr>
        <p:txBody>
          <a:bodyPr/>
          <a:lstStyle/>
          <a:p>
            <a:r>
              <a:rPr lang="ja-JP" altLang="en-US" sz="2800" dirty="0"/>
              <a:t>データを</a:t>
            </a:r>
            <a:r>
              <a:rPr lang="ja-JP" altLang="en-US" sz="2800" b="1" dirty="0">
                <a:solidFill>
                  <a:srgbClr val="FF0000"/>
                </a:solidFill>
              </a:rPr>
              <a:t>パケット</a:t>
            </a:r>
            <a:r>
              <a:rPr lang="ja-JP" altLang="en-US" sz="2800" dirty="0"/>
              <a:t>に分割</a:t>
            </a:r>
            <a:endParaRPr lang="en-US" altLang="ja-JP" sz="2800" dirty="0"/>
          </a:p>
          <a:p>
            <a:endParaRPr kumimoji="1" lang="ja-JP" altLang="en-US" dirty="0"/>
          </a:p>
        </p:txBody>
      </p:sp>
      <p:sp>
        <p:nvSpPr>
          <p:cNvPr id="15" name="Line 4"/>
          <p:cNvSpPr>
            <a:spLocks noChangeShapeType="1"/>
          </p:cNvSpPr>
          <p:nvPr/>
        </p:nvSpPr>
        <p:spPr bwMode="auto">
          <a:xfrm flipV="1">
            <a:off x="3450904" y="4194919"/>
            <a:ext cx="1773522" cy="0"/>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16" name="Picture 6"/>
          <p:cNvPicPr>
            <a:picLocks noChangeAspect="1" noChangeArrowheads="1"/>
          </p:cNvPicPr>
          <p:nvPr/>
        </p:nvPicPr>
        <p:blipFill>
          <a:blip r:embed="rId3" cstate="print"/>
          <a:srcRect/>
          <a:stretch>
            <a:fillRect/>
          </a:stretch>
        </p:blipFill>
        <p:spPr bwMode="auto">
          <a:xfrm>
            <a:off x="2593135" y="3869659"/>
            <a:ext cx="796346" cy="696924"/>
          </a:xfrm>
          <a:prstGeom prst="rect">
            <a:avLst/>
          </a:prstGeom>
          <a:noFill/>
          <a:ln w="9525">
            <a:noFill/>
            <a:miter lim="800000"/>
            <a:headEnd/>
            <a:tailEnd/>
          </a:ln>
        </p:spPr>
      </p:pic>
      <p:pic>
        <p:nvPicPr>
          <p:cNvPr id="19" name="Picture 6"/>
          <p:cNvPicPr>
            <a:picLocks noChangeAspect="1" noChangeArrowheads="1"/>
          </p:cNvPicPr>
          <p:nvPr/>
        </p:nvPicPr>
        <p:blipFill>
          <a:blip r:embed="rId3" cstate="print"/>
          <a:srcRect/>
          <a:stretch>
            <a:fillRect/>
          </a:stretch>
        </p:blipFill>
        <p:spPr bwMode="auto">
          <a:xfrm>
            <a:off x="5535878" y="3832310"/>
            <a:ext cx="796346" cy="696924"/>
          </a:xfrm>
          <a:prstGeom prst="rect">
            <a:avLst/>
          </a:prstGeom>
          <a:noFill/>
          <a:ln w="9525">
            <a:noFill/>
            <a:miter lim="800000"/>
            <a:headEnd/>
            <a:tailEnd/>
          </a:ln>
        </p:spPr>
      </p:pic>
      <p:sp>
        <p:nvSpPr>
          <p:cNvPr id="21" name="直線コネクタ 61"/>
          <p:cNvSpPr>
            <a:spLocks noChangeShapeType="1"/>
          </p:cNvSpPr>
          <p:nvPr/>
        </p:nvSpPr>
        <p:spPr bwMode="auto">
          <a:xfrm rot="5400000">
            <a:off x="5069014" y="3632609"/>
            <a:ext cx="814204" cy="830"/>
          </a:xfrm>
          <a:prstGeom prst="line">
            <a:avLst/>
          </a:prstGeom>
          <a:noFill/>
          <a:ln w="63500" cmpd="sng">
            <a:solidFill>
              <a:schemeClr val="tx1"/>
            </a:solidFill>
            <a:round/>
            <a:headEnd/>
            <a:tailEnd/>
          </a:ln>
        </p:spPr>
        <p:txBody>
          <a:bodyPr/>
          <a:lstStyle/>
          <a:p>
            <a:endParaRPr lang="ja-JP" altLang="en-US"/>
          </a:p>
        </p:txBody>
      </p:sp>
      <p:sp>
        <p:nvSpPr>
          <p:cNvPr id="22" name="直線コネクタ 78"/>
          <p:cNvSpPr>
            <a:spLocks noChangeShapeType="1"/>
          </p:cNvSpPr>
          <p:nvPr/>
        </p:nvSpPr>
        <p:spPr bwMode="auto">
          <a:xfrm rot="5400000" flipV="1">
            <a:off x="5308072" y="4543018"/>
            <a:ext cx="335261" cy="1"/>
          </a:xfrm>
          <a:prstGeom prst="line">
            <a:avLst/>
          </a:prstGeom>
          <a:noFill/>
          <a:ln w="63500" cmpd="sng">
            <a:solidFill>
              <a:schemeClr val="tx1"/>
            </a:solidFill>
            <a:round/>
            <a:headEnd/>
            <a:tailEnd/>
          </a:ln>
        </p:spPr>
        <p:txBody>
          <a:bodyPr/>
          <a:lstStyle/>
          <a:p>
            <a:endParaRPr lang="ja-JP" altLang="en-US"/>
          </a:p>
        </p:txBody>
      </p:sp>
      <p:sp>
        <p:nvSpPr>
          <p:cNvPr id="23" name="直線コネクタ 79"/>
          <p:cNvSpPr>
            <a:spLocks noChangeShapeType="1"/>
          </p:cNvSpPr>
          <p:nvPr/>
        </p:nvSpPr>
        <p:spPr bwMode="auto">
          <a:xfrm rot="16200000" flipH="1">
            <a:off x="5350065" y="4283070"/>
            <a:ext cx="0" cy="251276"/>
          </a:xfrm>
          <a:prstGeom prst="line">
            <a:avLst/>
          </a:prstGeom>
          <a:noFill/>
          <a:ln w="63500" cmpd="sng">
            <a:solidFill>
              <a:schemeClr val="tx1"/>
            </a:solidFill>
            <a:round/>
            <a:headEnd/>
            <a:tailEnd/>
          </a:ln>
        </p:spPr>
        <p:txBody>
          <a:bodyPr/>
          <a:lstStyle/>
          <a:p>
            <a:endParaRPr lang="ja-JP" altLang="en-US"/>
          </a:p>
        </p:txBody>
      </p:sp>
      <p:sp>
        <p:nvSpPr>
          <p:cNvPr id="24" name="テキスト ボックス 23"/>
          <p:cNvSpPr txBox="1"/>
          <p:nvPr/>
        </p:nvSpPr>
        <p:spPr>
          <a:xfrm>
            <a:off x="4909289" y="2906641"/>
            <a:ext cx="1016915" cy="400110"/>
          </a:xfrm>
          <a:prstGeom prst="rect">
            <a:avLst/>
          </a:prstGeom>
          <a:noFill/>
        </p:spPr>
        <p:txBody>
          <a:bodyPr wrap="square" rtlCol="0">
            <a:spAutoFit/>
          </a:bodyPr>
          <a:lstStyle/>
          <a:p>
            <a:pPr algn="ctr"/>
            <a:r>
              <a:rPr kumimoji="1" lang="ja-JP" altLang="en-US" sz="2000" dirty="0">
                <a:effectLst/>
              </a:rPr>
              <a:t>ポート</a:t>
            </a:r>
          </a:p>
        </p:txBody>
      </p:sp>
      <p:pic>
        <p:nvPicPr>
          <p:cNvPr id="29" name="Picture 2" descr="C:\Users\Public\Pictures\Sample Pictures\Pengui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844824"/>
            <a:ext cx="2593188" cy="1944891"/>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431417" y="4051269"/>
            <a:ext cx="1118607" cy="400110"/>
          </a:xfrm>
          <a:prstGeom prst="rect">
            <a:avLst/>
          </a:prstGeom>
          <a:noFill/>
        </p:spPr>
        <p:txBody>
          <a:bodyPr wrap="square" rtlCol="0">
            <a:spAutoFit/>
          </a:bodyPr>
          <a:lstStyle/>
          <a:p>
            <a:pPr algn="ctr"/>
            <a:r>
              <a:rPr kumimoji="1" lang="ja-JP" altLang="en-US" sz="2000" dirty="0">
                <a:effectLst/>
                <a:ea typeface="ＭＳ Ｐゴシック" panose="020B0600070205080204" pitchFamily="50" charset="-128"/>
              </a:rPr>
              <a:t>データ</a:t>
            </a:r>
          </a:p>
        </p:txBody>
      </p:sp>
      <p:sp>
        <p:nvSpPr>
          <p:cNvPr id="4" name="日付プレースホルダー 3"/>
          <p:cNvSpPr>
            <a:spLocks noGrp="1"/>
          </p:cNvSpPr>
          <p:nvPr>
            <p:ph type="dt" sz="half" idx="2"/>
          </p:nvPr>
        </p:nvSpPr>
        <p:spPr>
          <a:xfrm>
            <a:off x="-9995" y="6523978"/>
            <a:ext cx="2133600" cy="365125"/>
          </a:xfrm>
        </p:spPr>
        <p:txBody>
          <a:bodyPr/>
          <a:lstStyle/>
          <a:p>
            <a:fld id="{142D3AD6-9921-4E03-B829-04190A263E86}" type="datetime1">
              <a:rPr lang="ja-JP" altLang="en-US" smtClean="0"/>
              <a:t>2018/5/11</a:t>
            </a:fld>
            <a:endParaRPr lang="ja-JP" altLang="en-US" dirty="0"/>
          </a:p>
        </p:txBody>
      </p:sp>
      <p:sp>
        <p:nvSpPr>
          <p:cNvPr id="6" name="スライド番号プレースホルダー 5"/>
          <p:cNvSpPr>
            <a:spLocks noGrp="1"/>
          </p:cNvSpPr>
          <p:nvPr>
            <p:ph type="sldNum" sz="quarter" idx="4"/>
          </p:nvPr>
        </p:nvSpPr>
        <p:spPr>
          <a:xfrm>
            <a:off x="8639944" y="6523977"/>
            <a:ext cx="504056" cy="365125"/>
          </a:xfrm>
        </p:spPr>
        <p:txBody>
          <a:bodyPr/>
          <a:lstStyle/>
          <a:p>
            <a:fld id="{9C198666-FFFC-4261-8E79-AD3BCCEDF34D}" type="slidenum">
              <a:rPr lang="ja-JP" altLang="en-US" smtClean="0"/>
              <a:pPr/>
              <a:t>9</a:t>
            </a:fld>
            <a:endParaRPr lang="ja-JP" altLang="en-US" dirty="0"/>
          </a:p>
        </p:txBody>
      </p:sp>
      <p:sp>
        <p:nvSpPr>
          <p:cNvPr id="42" name="正方形/長方形 41"/>
          <p:cNvSpPr/>
          <p:nvPr/>
        </p:nvSpPr>
        <p:spPr>
          <a:xfrm>
            <a:off x="1951310" y="4539579"/>
            <a:ext cx="2031325" cy="461665"/>
          </a:xfrm>
          <a:prstGeom prst="rect">
            <a:avLst/>
          </a:prstGeom>
        </p:spPr>
        <p:txBody>
          <a:bodyPr wrap="none">
            <a:spAutoFit/>
          </a:bodyPr>
          <a:lstStyle/>
          <a:p>
            <a:r>
              <a:rPr kumimoji="1" lang="ja-JP" altLang="en-US" sz="2400" dirty="0">
                <a:effectLst/>
              </a:rPr>
              <a:t>自分の計算機</a:t>
            </a:r>
            <a:endParaRPr lang="ja-JP" altLang="en-US" sz="2400" dirty="0">
              <a:effectLst/>
            </a:endParaRPr>
          </a:p>
        </p:txBody>
      </p:sp>
      <p:sp>
        <p:nvSpPr>
          <p:cNvPr id="27" name="正方形/長方形 26"/>
          <p:cNvSpPr/>
          <p:nvPr/>
        </p:nvSpPr>
        <p:spPr>
          <a:xfrm>
            <a:off x="4935488" y="4608709"/>
            <a:ext cx="2031325" cy="461665"/>
          </a:xfrm>
          <a:prstGeom prst="rect">
            <a:avLst/>
          </a:prstGeom>
        </p:spPr>
        <p:txBody>
          <a:bodyPr wrap="none">
            <a:spAutoFit/>
          </a:bodyPr>
          <a:lstStyle/>
          <a:p>
            <a:r>
              <a:rPr kumimoji="1" lang="ja-JP" altLang="en-US" sz="2400" dirty="0">
                <a:effectLst/>
              </a:rPr>
              <a:t>相手の計算機</a:t>
            </a:r>
            <a:endParaRPr lang="ja-JP" altLang="en-US" sz="2400" dirty="0">
              <a:effectLst/>
            </a:endParaRPr>
          </a:p>
        </p:txBody>
      </p:sp>
      <p:sp>
        <p:nvSpPr>
          <p:cNvPr id="20" name="テキスト ボックス 19"/>
          <p:cNvSpPr txBox="1"/>
          <p:nvPr/>
        </p:nvSpPr>
        <p:spPr>
          <a:xfrm>
            <a:off x="3539898" y="4267681"/>
            <a:ext cx="1118607" cy="400110"/>
          </a:xfrm>
          <a:prstGeom prst="rect">
            <a:avLst/>
          </a:prstGeom>
          <a:noFill/>
        </p:spPr>
        <p:txBody>
          <a:bodyPr wrap="square" rtlCol="0">
            <a:spAutoFit/>
          </a:bodyPr>
          <a:lstStyle/>
          <a:p>
            <a:pPr algn="ctr"/>
            <a:r>
              <a:rPr kumimoji="1" lang="ja-JP" altLang="en-US" sz="2000" dirty="0">
                <a:effectLst/>
              </a:rPr>
              <a:t>パケット</a:t>
            </a:r>
          </a:p>
        </p:txBody>
      </p:sp>
      <p:cxnSp>
        <p:nvCxnSpPr>
          <p:cNvPr id="26" name="直線コネクタ 25"/>
          <p:cNvCxnSpPr/>
          <p:nvPr/>
        </p:nvCxnSpPr>
        <p:spPr bwMode="auto">
          <a:xfrm>
            <a:off x="652261"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直線コネクタ 27"/>
          <p:cNvCxnSpPr/>
          <p:nvPr/>
        </p:nvCxnSpPr>
        <p:spPr bwMode="auto">
          <a:xfrm>
            <a:off x="1084459" y="3428175"/>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直線コネクタ 29"/>
          <p:cNvCxnSpPr/>
          <p:nvPr/>
        </p:nvCxnSpPr>
        <p:spPr bwMode="auto">
          <a:xfrm>
            <a:off x="1588690"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直線コネクタ 30"/>
          <p:cNvCxnSpPr/>
          <p:nvPr/>
        </p:nvCxnSpPr>
        <p:spPr bwMode="auto">
          <a:xfrm>
            <a:off x="2020888"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直線コネクタ 31"/>
          <p:cNvCxnSpPr/>
          <p:nvPr/>
        </p:nvCxnSpPr>
        <p:spPr bwMode="auto">
          <a:xfrm>
            <a:off x="2525119" y="3421378"/>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flipH="1">
            <a:off x="46608" y="383879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直線コネクタ 33"/>
          <p:cNvCxnSpPr/>
          <p:nvPr/>
        </p:nvCxnSpPr>
        <p:spPr bwMode="auto">
          <a:xfrm flipH="1">
            <a:off x="35496" y="4141708"/>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直線コネクタ 34"/>
          <p:cNvCxnSpPr/>
          <p:nvPr/>
        </p:nvCxnSpPr>
        <p:spPr bwMode="auto">
          <a:xfrm flipH="1">
            <a:off x="75997" y="4486107"/>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直線コネクタ 35"/>
          <p:cNvCxnSpPr/>
          <p:nvPr/>
        </p:nvCxnSpPr>
        <p:spPr bwMode="auto">
          <a:xfrm flipH="1">
            <a:off x="62374" y="4847255"/>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直線コネクタ 36"/>
          <p:cNvCxnSpPr/>
          <p:nvPr/>
        </p:nvCxnSpPr>
        <p:spPr bwMode="auto">
          <a:xfrm flipH="1">
            <a:off x="75997" y="527945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654" y="3854559"/>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図 38">
            <a:extLst>
              <a:ext uri="{FF2B5EF4-FFF2-40B4-BE49-F238E27FC236}">
                <a16:creationId xmlns:a16="http://schemas.microsoft.com/office/drawing/2014/main" id="{1AA04756-8483-DF43-9776-3C5371DA17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376" y="6419318"/>
            <a:ext cx="1153891" cy="406484"/>
          </a:xfrm>
          <a:prstGeom prst="rect">
            <a:avLst/>
          </a:prstGeom>
        </p:spPr>
      </p:pic>
    </p:spTree>
    <p:extLst>
      <p:ext uri="{BB962C8B-B14F-4D97-AF65-F5344CB8AC3E}">
        <p14:creationId xmlns:p14="http://schemas.microsoft.com/office/powerpoint/2010/main" val="35591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33333E-6 1.85185E-6 L -3.33333E-6 0.25 " pathEditMode="relative" rAng="0" ptsTypes="AA">
                                      <p:cBhvr>
                                        <p:cTn id="39" dur="2000" fill="hold"/>
                                        <p:tgtEl>
                                          <p:spTgt spid="29"/>
                                        </p:tgtEl>
                                        <p:attrNameLst>
                                          <p:attrName>ppt_x</p:attrName>
                                          <p:attrName>ppt_y</p:attrName>
                                        </p:attrNameLst>
                                      </p:cBhvr>
                                      <p:rCtr x="0" y="12500"/>
                                    </p:animMotion>
                                  </p:childTnLst>
                                </p:cTn>
                              </p:par>
                              <p:par>
                                <p:cTn id="40" presetID="42" presetClass="path" presetSubtype="0" accel="50000" decel="50000" fill="hold" grpId="1" nodeType="withEffect">
                                  <p:stCondLst>
                                    <p:cond delay="0"/>
                                  </p:stCondLst>
                                  <p:childTnLst>
                                    <p:animMotion origin="layout" path="M -3.33333E-6 2.59259E-6 L -3.33333E-6 0.25 " pathEditMode="relative" rAng="0" ptsTypes="AA">
                                      <p:cBhvr>
                                        <p:cTn id="41" dur="2000" fill="hold"/>
                                        <p:tgtEl>
                                          <p:spTgt spid="41"/>
                                        </p:tgtEl>
                                        <p:attrNameLst>
                                          <p:attrName>ppt_x</p:attrName>
                                          <p:attrName>ppt_y</p:attrName>
                                        </p:attrNameLst>
                                      </p:cBhvr>
                                      <p:rCtr x="0" y="12500"/>
                                    </p:animMotion>
                                  </p:childTnLst>
                                </p:cTn>
                              </p:par>
                              <p:par>
                                <p:cTn id="42" presetID="42" presetClass="path" presetSubtype="0" accel="50000" decel="50000" fill="hold" nodeType="withEffect">
                                  <p:stCondLst>
                                    <p:cond delay="0"/>
                                  </p:stCondLst>
                                  <p:childTnLst>
                                    <p:animMotion origin="layout" path="M -3.33333E-6 3.7037E-6 L -3.33333E-6 0.25 " pathEditMode="relative" rAng="0" ptsTypes="AA">
                                      <p:cBhvr>
                                        <p:cTn id="43" dur="2000" fill="hold"/>
                                        <p:tgtEl>
                                          <p:spTgt spid="16"/>
                                        </p:tgtEl>
                                        <p:attrNameLst>
                                          <p:attrName>ppt_x</p:attrName>
                                          <p:attrName>ppt_y</p:attrName>
                                        </p:attrNameLst>
                                      </p:cBhvr>
                                      <p:rCtr x="0" y="12500"/>
                                    </p:animMotion>
                                  </p:childTnLst>
                                </p:cTn>
                              </p:par>
                              <p:par>
                                <p:cTn id="44" presetID="42" presetClass="path" presetSubtype="0" accel="50000" decel="50000" fill="hold" grpId="1" nodeType="withEffect">
                                  <p:stCondLst>
                                    <p:cond delay="0"/>
                                  </p:stCondLst>
                                  <p:childTnLst>
                                    <p:animMotion origin="layout" path="M 4.44444E-6 -4.07407E-6 L 4.44444E-6 0.25 " pathEditMode="relative" rAng="0" ptsTypes="AA">
                                      <p:cBhvr>
                                        <p:cTn id="45" dur="2000" fill="hold"/>
                                        <p:tgtEl>
                                          <p:spTgt spid="15"/>
                                        </p:tgtEl>
                                        <p:attrNameLst>
                                          <p:attrName>ppt_x</p:attrName>
                                          <p:attrName>ppt_y</p:attrName>
                                        </p:attrNameLst>
                                      </p:cBhvr>
                                      <p:rCtr x="0" y="12500"/>
                                    </p:animMotion>
                                  </p:childTnLst>
                                </p:cTn>
                              </p:par>
                              <p:par>
                                <p:cTn id="46" presetID="42" presetClass="path" presetSubtype="0" accel="50000" decel="50000" fill="hold" nodeType="withEffect">
                                  <p:stCondLst>
                                    <p:cond delay="0"/>
                                  </p:stCondLst>
                                  <p:childTnLst>
                                    <p:animMotion origin="layout" path="M 1.66667E-6 -7.40741E-7 L 1.66667E-6 0.25 " pathEditMode="relative" rAng="0" ptsTypes="AA">
                                      <p:cBhvr>
                                        <p:cTn id="47" dur="2000" fill="hold"/>
                                        <p:tgtEl>
                                          <p:spTgt spid="19"/>
                                        </p:tgtEl>
                                        <p:attrNameLst>
                                          <p:attrName>ppt_x</p:attrName>
                                          <p:attrName>ppt_y</p:attrName>
                                        </p:attrNameLst>
                                      </p:cBhvr>
                                      <p:rCtr x="0" y="12500"/>
                                    </p:animMotion>
                                  </p:childTnLst>
                                </p:cTn>
                              </p:par>
                              <p:par>
                                <p:cTn id="48" presetID="42" presetClass="path" presetSubtype="0" accel="50000" decel="50000" fill="hold" grpId="1" nodeType="withEffect">
                                  <p:stCondLst>
                                    <p:cond delay="0"/>
                                  </p:stCondLst>
                                  <p:childTnLst>
                                    <p:animMotion origin="layout" path="M -4.72222E-6 3.7037E-7 L -4.72222E-6 0.25 " pathEditMode="relative" rAng="0" ptsTypes="AA">
                                      <p:cBhvr>
                                        <p:cTn id="49" dur="2000" fill="hold"/>
                                        <p:tgtEl>
                                          <p:spTgt spid="21"/>
                                        </p:tgtEl>
                                        <p:attrNameLst>
                                          <p:attrName>ppt_x</p:attrName>
                                          <p:attrName>ppt_y</p:attrName>
                                        </p:attrNameLst>
                                      </p:cBhvr>
                                      <p:rCtr x="0" y="12500"/>
                                    </p:animMotion>
                                  </p:childTnLst>
                                </p:cTn>
                              </p:par>
                              <p:par>
                                <p:cTn id="50" presetID="42" presetClass="path" presetSubtype="0" accel="50000" decel="50000" fill="hold" grpId="1" nodeType="withEffect">
                                  <p:stCondLst>
                                    <p:cond delay="0"/>
                                  </p:stCondLst>
                                  <p:childTnLst>
                                    <p:animMotion origin="layout" path="M 5.55556E-7 -4.07407E-6 L 5.55556E-7 0.25 " pathEditMode="relative" rAng="0" ptsTypes="AA">
                                      <p:cBhvr>
                                        <p:cTn id="51" dur="2000" fill="hold"/>
                                        <p:tgtEl>
                                          <p:spTgt spid="23"/>
                                        </p:tgtEl>
                                        <p:attrNameLst>
                                          <p:attrName>ppt_x</p:attrName>
                                          <p:attrName>ppt_y</p:attrName>
                                        </p:attrNameLst>
                                      </p:cBhvr>
                                      <p:rCtr x="0" y="12500"/>
                                    </p:animMotion>
                                  </p:childTnLst>
                                </p:cTn>
                              </p:par>
                              <p:par>
                                <p:cTn id="52" presetID="42" presetClass="path" presetSubtype="0" accel="50000" decel="50000" fill="hold" grpId="1" nodeType="withEffect">
                                  <p:stCondLst>
                                    <p:cond delay="0"/>
                                  </p:stCondLst>
                                  <p:childTnLst>
                                    <p:animMotion origin="layout" path="M -4.72222E-6 1.11022E-16 L -4.72222E-6 0.25 " pathEditMode="relative" rAng="0" ptsTypes="AA">
                                      <p:cBhvr>
                                        <p:cTn id="53" dur="2000" fill="hold"/>
                                        <p:tgtEl>
                                          <p:spTgt spid="22"/>
                                        </p:tgtEl>
                                        <p:attrNameLst>
                                          <p:attrName>ppt_x</p:attrName>
                                          <p:attrName>ppt_y</p:attrName>
                                        </p:attrNameLst>
                                      </p:cBhvr>
                                      <p:rCtr x="0" y="12500"/>
                                    </p:animMotion>
                                  </p:childTnLst>
                                </p:cTn>
                              </p:par>
                              <p:par>
                                <p:cTn id="54" presetID="42" presetClass="path" presetSubtype="0" accel="50000" decel="50000" fill="hold" grpId="1" nodeType="withEffect">
                                  <p:stCondLst>
                                    <p:cond delay="0"/>
                                  </p:stCondLst>
                                  <p:childTnLst>
                                    <p:animMotion origin="layout" path="M -1.11111E-6 7.40741E-7 L -1.11111E-6 0.25 " pathEditMode="relative" rAng="0" ptsTypes="AA">
                                      <p:cBhvr>
                                        <p:cTn id="55" dur="2000" fill="hold"/>
                                        <p:tgtEl>
                                          <p:spTgt spid="24"/>
                                        </p:tgtEl>
                                        <p:attrNameLst>
                                          <p:attrName>ppt_x</p:attrName>
                                          <p:attrName>ppt_y</p:attrName>
                                        </p:attrNameLst>
                                      </p:cBhvr>
                                      <p:rCtr x="0" y="12500"/>
                                    </p:animMotion>
                                  </p:childTnLst>
                                </p:cTn>
                              </p:par>
                              <p:par>
                                <p:cTn id="56" presetID="42" presetClass="path" presetSubtype="0" accel="50000" decel="50000" fill="hold" grpId="1" nodeType="withEffect">
                                  <p:stCondLst>
                                    <p:cond delay="0"/>
                                  </p:stCondLst>
                                  <p:childTnLst>
                                    <p:animMotion origin="layout" path="M 1.94444E-6 4.44444E-6 L 1.94444E-6 0.25 " pathEditMode="relative" rAng="0" ptsTypes="AA">
                                      <p:cBhvr>
                                        <p:cTn id="57" dur="2000" fill="hold"/>
                                        <p:tgtEl>
                                          <p:spTgt spid="27"/>
                                        </p:tgtEl>
                                        <p:attrNameLst>
                                          <p:attrName>ppt_x</p:attrName>
                                          <p:attrName>ppt_y</p:attrName>
                                        </p:attrNameLst>
                                      </p:cBhvr>
                                      <p:rCtr x="0" y="12500"/>
                                    </p:animMotion>
                                  </p:childTnLst>
                                </p:cTn>
                              </p:par>
                              <p:par>
                                <p:cTn id="58" presetID="42" presetClass="path" presetSubtype="0" accel="50000" decel="50000" fill="hold" grpId="1" nodeType="withEffect">
                                  <p:stCondLst>
                                    <p:cond delay="0"/>
                                  </p:stCondLst>
                                  <p:childTnLst>
                                    <p:animMotion origin="layout" path="M 8.33333E-7 -1.85185E-6 L 8.33333E-7 0.25 " pathEditMode="relative" rAng="0" ptsTypes="AA">
                                      <p:cBhvr>
                                        <p:cTn id="59" dur="2000" fill="hold"/>
                                        <p:tgtEl>
                                          <p:spTgt spid="42"/>
                                        </p:tgtEl>
                                        <p:attrNameLst>
                                          <p:attrName>ppt_x</p:attrName>
                                          <p:attrName>ppt_y</p:attrName>
                                        </p:attrNameLst>
                                      </p:cBhvr>
                                      <p:rCtr x="0" y="12500"/>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0" end="0"/>
                                            </p:txEl>
                                          </p:spTgt>
                                        </p:tgtEl>
                                        <p:attrNameLst>
                                          <p:attrName>style.visibility</p:attrName>
                                        </p:attrNameLst>
                                      </p:cBhvr>
                                      <p:to>
                                        <p:strVal val="visible"/>
                                      </p:to>
                                    </p:set>
                                    <p:animEffect transition="in" filter="fade">
                                      <p:cBhvr>
                                        <p:cTn id="64" dur="500"/>
                                        <p:tgtEl>
                                          <p:spTgt spid="3">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par>
                                <p:cTn id="70" presetID="22" presetClass="entr" presetSubtype="4"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down)">
                                      <p:cBhvr>
                                        <p:cTn id="72" dur="500"/>
                                        <p:tgtEl>
                                          <p:spTgt spid="28"/>
                                        </p:tgtEl>
                                      </p:cBhvr>
                                    </p:animEffect>
                                  </p:childTnLst>
                                </p:cTn>
                              </p:par>
                              <p:par>
                                <p:cTn id="73" presetID="22" presetClass="entr" presetSubtype="4"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down)">
                                      <p:cBhvr>
                                        <p:cTn id="75" dur="500"/>
                                        <p:tgtEl>
                                          <p:spTgt spid="30"/>
                                        </p:tgtEl>
                                      </p:cBhvr>
                                    </p:animEffect>
                                  </p:childTnLst>
                                </p:cTn>
                              </p:par>
                              <p:par>
                                <p:cTn id="76" presetID="22" presetClass="entr" presetSubtype="4"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par>
                                <p:cTn id="79" presetID="22" presetClass="entr" presetSubtype="4"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500"/>
                                        <p:tgtEl>
                                          <p:spTgt spid="32"/>
                                        </p:tgtEl>
                                      </p:cBhvr>
                                    </p:animEffect>
                                  </p:childTnLst>
                                </p:cTn>
                              </p:par>
                              <p:par>
                                <p:cTn id="82" presetID="22" presetClass="entr" presetSubtype="4"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par>
                                <p:cTn id="85" presetID="22" presetClass="entr" presetSubtype="4"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down)">
                                      <p:cBhvr>
                                        <p:cTn id="87" dur="500"/>
                                        <p:tgtEl>
                                          <p:spTgt spid="34"/>
                                        </p:tgtEl>
                                      </p:cBhvr>
                                    </p:animEffect>
                                  </p:childTnLst>
                                </p:cTn>
                              </p:par>
                              <p:par>
                                <p:cTn id="88" presetID="22" presetClass="entr" presetSubtype="4"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down)">
                                      <p:cBhvr>
                                        <p:cTn id="90" dur="500"/>
                                        <p:tgtEl>
                                          <p:spTgt spid="35"/>
                                        </p:tgtEl>
                                      </p:cBhvr>
                                    </p:animEffect>
                                  </p:childTnLst>
                                </p:cTn>
                              </p:par>
                              <p:par>
                                <p:cTn id="91" presetID="22" presetClass="entr" presetSubtype="4"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down)">
                                      <p:cBhvr>
                                        <p:cTn id="93" dur="500"/>
                                        <p:tgtEl>
                                          <p:spTgt spid="36"/>
                                        </p:tgtEl>
                                      </p:cBhvr>
                                    </p:animEffect>
                                  </p:childTnLst>
                                </p:cTn>
                              </p:par>
                              <p:par>
                                <p:cTn id="94" presetID="22" presetClass="entr" presetSubtype="4"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wipe(down)">
                                      <p:cBhvr>
                                        <p:cTn id="96" dur="500"/>
                                        <p:tgtEl>
                                          <p:spTgt spid="37"/>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childTnLst>
                                </p:cTn>
                              </p:par>
                              <p:par>
                                <p:cTn id="101" presetID="42" presetClass="path" presetSubtype="0" accel="50000" decel="50000" fill="hold" nodeType="withEffect">
                                  <p:stCondLst>
                                    <p:cond delay="0"/>
                                  </p:stCondLst>
                                  <p:childTnLst>
                                    <p:animMotion origin="layout" path="M 1.66667E-6 -3.7037E-6 L 0.19132 0.11482 " pathEditMode="relative" rAng="0" ptsTypes="AA">
                                      <p:cBhvr>
                                        <p:cTn id="102" dur="2000" fill="hold"/>
                                        <p:tgtEl>
                                          <p:spTgt spid="38"/>
                                        </p:tgtEl>
                                        <p:attrNameLst>
                                          <p:attrName>ppt_x</p:attrName>
                                          <p:attrName>ppt_y</p:attrName>
                                        </p:attrNameLst>
                                      </p:cBhvr>
                                      <p:rCtr x="9566" y="5741"/>
                                    </p:animMotion>
                                  </p:childTnLst>
                                </p:cTn>
                              </p:par>
                              <p:par>
                                <p:cTn id="103" presetID="22" presetClass="entr" presetSubtype="4"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down)">
                                      <p:cBhvr>
                                        <p:cTn id="10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1" grpId="0" animBg="1"/>
      <p:bldP spid="21" grpId="1" animBg="1"/>
      <p:bldP spid="22" grpId="0" animBg="1"/>
      <p:bldP spid="22" grpId="1" animBg="1"/>
      <p:bldP spid="23" grpId="0" animBg="1"/>
      <p:bldP spid="23" grpId="1" animBg="1"/>
      <p:bldP spid="24" grpId="0"/>
      <p:bldP spid="24" grpId="1"/>
      <p:bldP spid="41" grpId="0"/>
      <p:bldP spid="41" grpId="1"/>
      <p:bldP spid="42" grpId="0"/>
      <p:bldP spid="42" grpId="1"/>
      <p:bldP spid="27" grpId="0"/>
      <p:bldP spid="27" grpId="1"/>
      <p:bldP spid="2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19838</TotalTime>
  <Words>4781</Words>
  <Application>Microsoft Macintosh PowerPoint</Application>
  <PresentationFormat>画面に合わせる (4:3)</PresentationFormat>
  <Paragraphs>1054</Paragraphs>
  <Slides>75</Slides>
  <Notes>44</Notes>
  <HiddenSlides>10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75</vt:i4>
      </vt:variant>
    </vt:vector>
  </HeadingPairs>
  <TitlesOfParts>
    <vt:vector size="89" baseType="lpstr">
      <vt:lpstr>Arial Unicode MS</vt:lpstr>
      <vt:lpstr>HG ゴシックB Sun</vt:lpstr>
      <vt:lpstr>HGSｺﾞｼｯｸM</vt:lpstr>
      <vt:lpstr>HGｺﾞｼｯｸM</vt:lpstr>
      <vt:lpstr>HG丸ｺﾞｼｯｸM-PRO</vt:lpstr>
      <vt:lpstr>ＭＳ Ｐゴシック</vt:lpstr>
      <vt:lpstr>Osaka-UI</vt:lpstr>
      <vt:lpstr>SimSun</vt:lpstr>
      <vt:lpstr>Arial</vt:lpstr>
      <vt:lpstr>Calibri</vt:lpstr>
      <vt:lpstr>Lucida Bright</vt:lpstr>
      <vt:lpstr>Times New Roman</vt:lpstr>
      <vt:lpstr>Wingdings 2</vt:lpstr>
      <vt:lpstr>Office ​​テーマ</vt:lpstr>
      <vt:lpstr>最低限 Unix (Linux) III ネットワークの仕組み</vt:lpstr>
      <vt:lpstr>本日のお話</vt:lpstr>
      <vt:lpstr>本日のレクチャー内容</vt:lpstr>
      <vt:lpstr>ネットワーク</vt:lpstr>
      <vt:lpstr>コンピュータネットワーク</vt:lpstr>
      <vt:lpstr>LAN と WAN</vt:lpstr>
      <vt:lpstr> Internet </vt:lpstr>
      <vt:lpstr>本日のレクチャー内容</vt:lpstr>
      <vt:lpstr>ネットワーク通信の基本：パケット通信</vt:lpstr>
      <vt:lpstr>ネットワーク通信の基本：パケット通信</vt:lpstr>
      <vt:lpstr>ネットワーク通信の基本：パケット通信</vt:lpstr>
      <vt:lpstr>ネットワーク通信の基本：パケット通信</vt:lpstr>
      <vt:lpstr>パケットに分割する利点</vt:lpstr>
      <vt:lpstr>パケットに分割する利点</vt:lpstr>
      <vt:lpstr>ポート</vt:lpstr>
      <vt:lpstr>ネットワーク通信のために</vt:lpstr>
      <vt:lpstr>TCP/IP</vt:lpstr>
      <vt:lpstr>画像データを送る</vt:lpstr>
      <vt:lpstr>画像データを送る</vt:lpstr>
      <vt:lpstr>画像データを送る</vt:lpstr>
      <vt:lpstr>画像データを送る</vt:lpstr>
      <vt:lpstr>画像データを送る</vt:lpstr>
      <vt:lpstr>送信完了！</vt:lpstr>
      <vt:lpstr>画像データを受け取る</vt:lpstr>
      <vt:lpstr>画像データを受け取る</vt:lpstr>
      <vt:lpstr>画像データを受け取る</vt:lpstr>
      <vt:lpstr>画像データを受け取る</vt:lpstr>
      <vt:lpstr>受信完了！</vt:lpstr>
      <vt:lpstr>ネットワーク通信における各層の仕事</vt:lpstr>
      <vt:lpstr>本日のレクチャー内容</vt:lpstr>
      <vt:lpstr>相手と通信するために必要なこと</vt:lpstr>
      <vt:lpstr>送信先特定と通信経路の決定</vt:lpstr>
      <vt:lpstr>IP アドレス (IPv4)</vt:lpstr>
      <vt:lpstr>ネットワーク部・ホスト部</vt:lpstr>
      <vt:lpstr>サブネットマスク</vt:lpstr>
      <vt:lpstr>ネットワークアドレス</vt:lpstr>
      <vt:lpstr>通信時の経路判定</vt:lpstr>
      <vt:lpstr>ゲートウェイ</vt:lpstr>
      <vt:lpstr>ブロードキャストアドレス</vt:lpstr>
      <vt:lpstr>MAC アドレス</vt:lpstr>
      <vt:lpstr>通信経路の設定 (同一ネットワーク内)</vt:lpstr>
      <vt:lpstr>同一ネットワーク内の通信 (A がB に通信)</vt:lpstr>
      <vt:lpstr>同一ネットワーク内の通信 (A がB に通信)</vt:lpstr>
      <vt:lpstr>同一ネットワーク内の通信 (A がB に通信)</vt:lpstr>
      <vt:lpstr>同一ネットワーク内の通信 (A がB に通信)</vt:lpstr>
      <vt:lpstr>同一ネットワーク内の通信 (A がB に通信)</vt:lpstr>
      <vt:lpstr>通信経路の設定 (同一ネットワーク外)</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同一ネットワーク外への通信 (A がC に通信)</vt:lpstr>
      <vt:lpstr>本日のレクチャー内容</vt:lpstr>
      <vt:lpstr>IPアドレスとドメイン名</vt:lpstr>
      <vt:lpstr>ドメイン名</vt:lpstr>
      <vt:lpstr>IPアドレスとドメイン名</vt:lpstr>
      <vt:lpstr>DNS</vt:lpstr>
      <vt:lpstr>ネットワーク通信におけるDNS サーバの役割</vt:lpstr>
      <vt:lpstr>本日のまとめ</vt:lpstr>
      <vt:lpstr>実技編</vt:lpstr>
      <vt:lpstr>参考文献</vt:lpstr>
      <vt:lpstr>PowerPoint プレゼンテーション</vt:lpstr>
      <vt:lpstr>IPv4 と IPv6</vt:lpstr>
      <vt:lpstr>IPv6 (Internet Protocol version 6)</vt:lpstr>
      <vt:lpstr>ドメイン名空間</vt:lpstr>
      <vt:lpstr>DNS の階層構造</vt:lpstr>
      <vt:lpstr>コンピュータネットワークの管理形態</vt:lpstr>
      <vt:lpstr>ネットワーク通信のための基礎知識</vt:lpstr>
      <vt:lpstr>コンピュータネットワークの管理形態</vt:lpstr>
      <vt:lpstr>PowerPoint プレゼンテーション</vt:lpstr>
      <vt:lpstr>PowerPoint プレゼンテーション</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最低限 Unix (Linux) III ネットワークの仕組み</dc:title>
  <dc:creator>mikataka</dc:creator>
  <cp:lastModifiedBy>吉田辰哉</cp:lastModifiedBy>
  <cp:revision>242</cp:revision>
  <cp:lastPrinted>2018-05-10T21:53:23Z</cp:lastPrinted>
  <dcterms:created xsi:type="dcterms:W3CDTF">2016-04-11T12:38:34Z</dcterms:created>
  <dcterms:modified xsi:type="dcterms:W3CDTF">2018-05-11T02:01:46Z</dcterms:modified>
</cp:coreProperties>
</file>