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84" r:id="rId3"/>
    <p:sldId id="346" r:id="rId4"/>
    <p:sldId id="305" r:id="rId5"/>
    <p:sldId id="348" r:id="rId6"/>
    <p:sldId id="349" r:id="rId7"/>
    <p:sldId id="350" r:id="rId8"/>
    <p:sldId id="352" r:id="rId9"/>
    <p:sldId id="353" r:id="rId10"/>
    <p:sldId id="354" r:id="rId11"/>
    <p:sldId id="355" r:id="rId12"/>
    <p:sldId id="383" r:id="rId13"/>
    <p:sldId id="356" r:id="rId14"/>
    <p:sldId id="358" r:id="rId15"/>
    <p:sldId id="359" r:id="rId16"/>
    <p:sldId id="360" r:id="rId17"/>
    <p:sldId id="361" r:id="rId18"/>
    <p:sldId id="362" r:id="rId19"/>
    <p:sldId id="365" r:id="rId20"/>
    <p:sldId id="364" r:id="rId21"/>
    <p:sldId id="366" r:id="rId22"/>
    <p:sldId id="391" r:id="rId23"/>
    <p:sldId id="367" r:id="rId24"/>
    <p:sldId id="385" r:id="rId25"/>
    <p:sldId id="368" r:id="rId26"/>
    <p:sldId id="395" r:id="rId27"/>
    <p:sldId id="386" r:id="rId28"/>
    <p:sldId id="388" r:id="rId29"/>
    <p:sldId id="369" r:id="rId30"/>
    <p:sldId id="371" r:id="rId31"/>
    <p:sldId id="372" r:id="rId32"/>
    <p:sldId id="351" r:id="rId33"/>
    <p:sldId id="373" r:id="rId34"/>
    <p:sldId id="374" r:id="rId35"/>
    <p:sldId id="376" r:id="rId36"/>
    <p:sldId id="392" r:id="rId37"/>
    <p:sldId id="394" r:id="rId38"/>
    <p:sldId id="377" r:id="rId39"/>
    <p:sldId id="378" r:id="rId40"/>
    <p:sldId id="382" r:id="rId41"/>
    <p:sldId id="379" r:id="rId42"/>
    <p:sldId id="340" r:id="rId43"/>
    <p:sldId id="381" r:id="rId44"/>
    <p:sldId id="389" r:id="rId45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996633"/>
    <a:srgbClr val="E4E8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4"/>
    <p:restoredTop sz="90366" autoAdjust="0"/>
  </p:normalViewPr>
  <p:slideViewPr>
    <p:cSldViewPr>
      <p:cViewPr varScale="1">
        <p:scale>
          <a:sx n="93" d="100"/>
          <a:sy n="93" d="100"/>
        </p:scale>
        <p:origin x="145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9DDC8-DC31-47F1-ACEC-15632F7EF6CD}" type="datetimeFigureOut">
              <a:rPr kumimoji="1" lang="ja-JP" altLang="en-US" smtClean="0"/>
              <a:t>2018/6/22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B1FC-55DB-4E34-9431-6BE5FDB77D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05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  <a:p>
            <a:r>
              <a:rPr kumimoji="1" lang="ja-JP" altLang="en-US"/>
              <a:t>----- Meeting Notes (2014/05/09 18:11) -----</a:t>
            </a:r>
          </a:p>
          <a:p>
            <a:r>
              <a:rPr kumimoji="1" lang="ja-JP" altLang="en-US"/>
              <a:t>・ハードウェア、ハード、装置、デバイス統一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E3CF-2BCE-A443-AAD3-8E6F939BEACB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8125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証明書のスライドを入れる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163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6105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371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564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日付 </a:t>
            </a:r>
            <a:r>
              <a:rPr kumimoji="1" lang="en-US" altLang="ja-JP" dirty="0"/>
              <a:t>URL</a:t>
            </a:r>
            <a:r>
              <a:rPr kumimoji="1" lang="ja-JP" altLang="en-US" dirty="0"/>
              <a:t> を明記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534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切迫感がない</a:t>
            </a:r>
            <a:endParaRPr kumimoji="1" lang="en-US" altLang="ja-JP" dirty="0"/>
          </a:p>
          <a:p>
            <a:r>
              <a:rPr kumimoji="1" lang="ja-JP" altLang="en-US" dirty="0"/>
              <a:t>具体例を入れたりする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904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リモートアクセスはネットワークを介して</a:t>
            </a:r>
            <a:r>
              <a:rPr kumimoji="1" lang="en-US" altLang="ja-JP" dirty="0"/>
              <a:t>, </a:t>
            </a:r>
            <a:r>
              <a:rPr kumimoji="1" lang="ja-JP" altLang="en-US" dirty="0"/>
              <a:t>「自身のアカウントを持つ」計算機にアクセスすること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85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Teletype:</a:t>
            </a:r>
            <a:r>
              <a:rPr kumimoji="1" lang="en-US" altLang="ja-JP" baseline="0" dirty="0"/>
              <a:t> </a:t>
            </a:r>
            <a:r>
              <a:rPr kumimoji="1" lang="en-US" altLang="ja-JP" dirty="0"/>
              <a:t>Teletype </a:t>
            </a:r>
            <a:r>
              <a:rPr kumimoji="1" lang="ja-JP" altLang="en-US" dirty="0"/>
              <a:t>社が作ったターミナルを使ってネットワーク通信をテストする際に</a:t>
            </a:r>
            <a:endParaRPr kumimoji="1" lang="en-US" altLang="ja-JP" dirty="0"/>
          </a:p>
          <a:p>
            <a:r>
              <a:rPr kumimoji="1" lang="ja-JP" altLang="en-US" dirty="0"/>
              <a:t>              作られたプロトコル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906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53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いつ盗まれたかわからないので暗号化が必要です という話し方もよい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822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E3CF-2BCE-A443-AAD3-8E6F939BEACB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8125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8059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763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0B1FC-55DB-4E34-9431-6BE5FDB77D7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766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FFF-0064-4717-877D-7B2FDA2D3594}" type="datetimeFigureOut">
              <a:rPr kumimoji="1" lang="ja-JP" altLang="en-US" smtClean="0"/>
              <a:t>2018/6/22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99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FFF-0064-4717-877D-7B2FDA2D3594}" type="datetimeFigureOut">
              <a:rPr kumimoji="1" lang="ja-JP" altLang="en-US" smtClean="0"/>
              <a:t>2018/6/22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89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FFF-0064-4717-877D-7B2FDA2D3594}" type="datetimeFigureOut">
              <a:rPr kumimoji="1" lang="ja-JP" altLang="en-US" smtClean="0"/>
              <a:t>2018/6/22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27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38746"/>
            <a:ext cx="8229600" cy="4525963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FFF-0064-4717-877D-7B2FDA2D3594}" type="datetimeFigureOut">
              <a:rPr kumimoji="1" lang="ja-JP" altLang="en-US" smtClean="0"/>
              <a:t>2018/6/22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07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FFF-0064-4717-877D-7B2FDA2D3594}" type="datetimeFigureOut">
              <a:rPr kumimoji="1" lang="ja-JP" altLang="en-US" smtClean="0"/>
              <a:t>2018/6/22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43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FFF-0064-4717-877D-7B2FDA2D3594}" type="datetimeFigureOut">
              <a:rPr kumimoji="1" lang="ja-JP" altLang="en-US" smtClean="0"/>
              <a:t>2018/6/22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37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FFF-0064-4717-877D-7B2FDA2D3594}" type="datetimeFigureOut">
              <a:rPr kumimoji="1" lang="ja-JP" altLang="en-US" smtClean="0"/>
              <a:t>2018/6/22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03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FFF-0064-4717-877D-7B2FDA2D3594}" type="datetimeFigureOut">
              <a:rPr kumimoji="1" lang="ja-JP" altLang="en-US" smtClean="0"/>
              <a:t>2018/6/22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85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FFF-0064-4717-877D-7B2FDA2D3594}" type="datetimeFigureOut">
              <a:rPr kumimoji="1" lang="ja-JP" altLang="en-US" smtClean="0"/>
              <a:t>2018/6/22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70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FFF-0064-4717-877D-7B2FDA2D3594}" type="datetimeFigureOut">
              <a:rPr kumimoji="1" lang="ja-JP" altLang="en-US" smtClean="0"/>
              <a:t>2018/6/22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29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FFF-0064-4717-877D-7B2FDA2D3594}" type="datetimeFigureOut">
              <a:rPr kumimoji="1" lang="ja-JP" altLang="en-US" smtClean="0"/>
              <a:t>2018/6/22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28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39056" y="10527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A7FFF-0064-4717-877D-7B2FDA2D3594}" type="datetimeFigureOut">
              <a:rPr kumimoji="1" lang="ja-JP" altLang="en-US" smtClean="0"/>
              <a:t>2018/6/22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0D180-7A51-4647-AB79-A8EFAA3A1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99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tiff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115666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リモートアクセス</a:t>
            </a:r>
            <a:r>
              <a:rPr lang="en-US" altLang="ja-JP" dirty="0"/>
              <a:t>/</a:t>
            </a:r>
            <a:br>
              <a:rPr lang="en-US" altLang="ja-JP" dirty="0"/>
            </a:br>
            <a:r>
              <a:rPr lang="ja-JP" altLang="en-US" dirty="0"/>
              <a:t>ネットワークセキュリティ</a:t>
            </a:r>
            <a:br>
              <a:rPr kumimoji="1" lang="en-US" altLang="ja-JP" dirty="0"/>
            </a:br>
            <a:r>
              <a:rPr lang="ja-JP" altLang="en-US" sz="3200" dirty="0"/>
              <a:t>情報実験</a:t>
            </a:r>
            <a:r>
              <a:rPr lang="en-US" altLang="ja-JP" sz="3200" dirty="0"/>
              <a:t> </a:t>
            </a:r>
            <a:r>
              <a:rPr lang="ja-JP" altLang="en-US" sz="3200" dirty="0"/>
              <a:t>第</a:t>
            </a:r>
            <a:r>
              <a:rPr lang="en-US" altLang="ja-JP" sz="3200" dirty="0"/>
              <a:t>8</a:t>
            </a:r>
            <a:r>
              <a:rPr lang="ja-JP" altLang="en-US" sz="3200" dirty="0"/>
              <a:t>回 </a:t>
            </a:r>
            <a:r>
              <a:rPr lang="en-US" altLang="ja-JP" sz="3200" dirty="0"/>
              <a:t>(2018/06/22)</a:t>
            </a:r>
            <a:endParaRPr kumimoji="1" lang="ja-JP" altLang="en-US" sz="3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11760" y="335699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ja-JP" altLang="en-US" sz="2800" dirty="0">
                <a:solidFill>
                  <a:schemeClr val="tx1"/>
                </a:solidFill>
              </a:rPr>
              <a:t>北海道大学</a:t>
            </a:r>
            <a:r>
              <a:rPr lang="en-US" altLang="ja-JP" sz="2800" dirty="0">
                <a:solidFill>
                  <a:schemeClr val="tx1"/>
                </a:solidFill>
              </a:rPr>
              <a:t> </a:t>
            </a:r>
            <a:r>
              <a:rPr lang="ja-JP" altLang="en-US" sz="2800" dirty="0">
                <a:solidFill>
                  <a:schemeClr val="tx1"/>
                </a:solidFill>
              </a:rPr>
              <a:t>大学院</a:t>
            </a:r>
            <a:r>
              <a:rPr kumimoji="1" lang="ja-JP" altLang="en-US" sz="2800" dirty="0">
                <a:solidFill>
                  <a:schemeClr val="tx1"/>
                </a:solidFill>
              </a:rPr>
              <a:t>理学院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algn="r"/>
            <a:r>
              <a:rPr kumimoji="1" lang="ja-JP" altLang="en-US" sz="2800" dirty="0">
                <a:solidFill>
                  <a:schemeClr val="tx1"/>
                </a:solidFill>
              </a:rPr>
              <a:t>宇宙</a:t>
            </a:r>
            <a:r>
              <a:rPr kumimoji="1" lang="ja-JP" altLang="en-US" sz="2800">
                <a:solidFill>
                  <a:schemeClr val="tx1"/>
                </a:solidFill>
              </a:rPr>
              <a:t>理学専攻</a:t>
            </a:r>
            <a:r>
              <a:rPr kumimoji="1" lang="en-US" altLang="ja-JP" sz="2800" dirty="0">
                <a:solidFill>
                  <a:schemeClr val="tx1"/>
                </a:solidFill>
              </a:rPr>
              <a:t> </a:t>
            </a:r>
            <a:r>
              <a:rPr kumimoji="1" lang="ja-JP" altLang="en-US" sz="2800">
                <a:solidFill>
                  <a:schemeClr val="tx1"/>
                </a:solidFill>
              </a:rPr>
              <a:t>博士後期課程</a:t>
            </a:r>
            <a:r>
              <a:rPr kumimoji="1" lang="en-US" altLang="ja-JP" sz="2800" dirty="0">
                <a:solidFill>
                  <a:schemeClr val="tx1"/>
                </a:solidFill>
              </a:rPr>
              <a:t> 3 </a:t>
            </a:r>
            <a:r>
              <a:rPr kumimoji="1" lang="ja-JP" altLang="en-US" sz="2800">
                <a:solidFill>
                  <a:schemeClr val="tx1"/>
                </a:solidFill>
              </a:rPr>
              <a:t>年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algn="r"/>
            <a:r>
              <a:rPr lang="ja-JP" altLang="en-US" sz="2800" dirty="0">
                <a:solidFill>
                  <a:schemeClr val="tx1"/>
                </a:solidFill>
              </a:rPr>
              <a:t>村橋</a:t>
            </a:r>
            <a:r>
              <a:rPr lang="en-US" altLang="ja-JP" sz="2800" dirty="0">
                <a:solidFill>
                  <a:schemeClr val="tx1"/>
                </a:solidFill>
              </a:rPr>
              <a:t> </a:t>
            </a:r>
            <a:r>
              <a:rPr lang="ja-JP" altLang="en-US" sz="2800" dirty="0">
                <a:solidFill>
                  <a:schemeClr val="tx1"/>
                </a:solidFill>
              </a:rPr>
              <a:t>究理基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92417E8-08D2-6145-A7AC-AD820E574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38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4000" dirty="0"/>
              <a:t>リモートアクセスを用いた</a:t>
            </a:r>
            <a:br>
              <a:rPr kumimoji="1" lang="en-US" altLang="ja-JP" sz="4000" dirty="0"/>
            </a:br>
            <a:r>
              <a:rPr kumimoji="1" lang="ja-JP" altLang="en-US" sz="4000" dirty="0"/>
              <a:t>ファイル転送のイメージ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hoge@joho18:~ $</a:t>
            </a:r>
            <a:r>
              <a:rPr lang="en-US" altLang="ja-JP" sz="2800" dirty="0">
                <a:solidFill>
                  <a:srgbClr val="FFFF00"/>
                </a:solidFill>
                <a:latin typeface="Helvetica"/>
                <a:cs typeface="Helvetica"/>
              </a:rPr>
              <a:t> </a:t>
            </a:r>
            <a:r>
              <a:rPr lang="en-US" altLang="ja-JP" sz="2800" dirty="0" err="1">
                <a:solidFill>
                  <a:srgbClr val="FFFF00"/>
                </a:solidFill>
                <a:latin typeface="Helvetica"/>
                <a:cs typeface="Helvetica"/>
              </a:rPr>
              <a:t>scp</a:t>
            </a:r>
            <a:r>
              <a:rPr lang="en-US" altLang="ja-JP" sz="2800" dirty="0">
                <a:solidFill>
                  <a:srgbClr val="FFFF00"/>
                </a:solidFill>
                <a:latin typeface="Helvetica"/>
                <a:cs typeface="Helvetica"/>
              </a:rPr>
              <a:t> hero@joho24:/home/hero/</a:t>
            </a:r>
            <a:r>
              <a:rPr lang="en-US" altLang="ja-JP" sz="2800" dirty="0" err="1">
                <a:solidFill>
                  <a:srgbClr val="FFFF00"/>
                </a:solidFill>
                <a:latin typeface="Helvetica"/>
                <a:cs typeface="Helvetica"/>
              </a:rPr>
              <a:t>file.txt</a:t>
            </a:r>
            <a:r>
              <a:rPr lang="en-US" altLang="ja-JP" sz="2800" dirty="0">
                <a:solidFill>
                  <a:srgbClr val="FFFF00"/>
                </a:solidFill>
                <a:latin typeface="Helvetica"/>
                <a:cs typeface="Helvetica"/>
              </a:rPr>
              <a:t> ./</a:t>
            </a:r>
          </a:p>
          <a:p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hero@joho24’s  password:</a:t>
            </a:r>
            <a:endParaRPr lang="en-US" altLang="ja-JP" sz="2800" dirty="0">
              <a:solidFill>
                <a:schemeClr val="bg1"/>
              </a:solidFill>
              <a:latin typeface="Helvetica"/>
              <a:ea typeface="ＭＳ Ｐゴシック" pitchFamily="50" charset="-128"/>
              <a:cs typeface="Helvetica"/>
            </a:endParaRPr>
          </a:p>
        </p:txBody>
      </p:sp>
      <p:pic>
        <p:nvPicPr>
          <p:cNvPr id="7" name="Picture 10" descr="MC9004339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2286000" cy="2286000"/>
          </a:xfrm>
          <a:prstGeom prst="rect">
            <a:avLst/>
          </a:prstGeom>
        </p:spPr>
      </p:pic>
      <p:pic>
        <p:nvPicPr>
          <p:cNvPr id="8" name="Picture 2" descr="MC9004326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68760"/>
            <a:ext cx="2286000" cy="2286000"/>
          </a:xfrm>
          <a:prstGeom prst="rect">
            <a:avLst/>
          </a:prstGeom>
        </p:spPr>
      </p:pic>
      <p:sp>
        <p:nvSpPr>
          <p:cNvPr id="9" name="Left Arrow 3"/>
          <p:cNvSpPr/>
          <p:nvPr/>
        </p:nvSpPr>
        <p:spPr>
          <a:xfrm>
            <a:off x="2195736" y="2564904"/>
            <a:ext cx="4032448" cy="1800200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Arial Unicode MS" pitchFamily="50" charset="-128"/>
              </a:rPr>
              <a:t>ログインパスワードを要求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339752" y="1196752"/>
            <a:ext cx="4032448" cy="1800200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err="1">
                <a:solidFill>
                  <a:schemeClr val="tx1"/>
                </a:solidFill>
                <a:latin typeface="Arial Unicode MS" pitchFamily="50" charset="-128"/>
              </a:rPr>
              <a:t>scp</a:t>
            </a:r>
            <a:r>
              <a:rPr lang="en-US" altLang="ja-JP" sz="2400" b="1" dirty="0">
                <a:solidFill>
                  <a:schemeClr val="tx1"/>
                </a:solidFill>
                <a:latin typeface="Arial Unicode MS" pitchFamily="50" charset="-128"/>
              </a:rPr>
              <a:t> </a:t>
            </a:r>
            <a:r>
              <a:rPr lang="ja-JP" altLang="en-US" sz="2400" b="1" dirty="0">
                <a:solidFill>
                  <a:schemeClr val="tx1"/>
                </a:solidFill>
                <a:latin typeface="Arial Unicode MS" pitchFamily="50" charset="-128"/>
              </a:rPr>
              <a:t>コマンドを用いて</a:t>
            </a:r>
            <a:r>
              <a:rPr lang="en-US" altLang="ja-JP" sz="2400" b="1" dirty="0">
                <a:solidFill>
                  <a:schemeClr val="tx1"/>
                </a:solidFill>
                <a:latin typeface="Arial Unicode MS" pitchFamily="50" charset="-128"/>
              </a:rPr>
              <a:t>, </a:t>
            </a: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Arial Unicode MS" pitchFamily="50" charset="-128"/>
              </a:rPr>
              <a:t>ファイル転送を要請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5935" y="3513202"/>
            <a:ext cx="216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</a:rPr>
              <a:t>ホスト名</a:t>
            </a:r>
            <a:r>
              <a:rPr lang="en-US" altLang="ja-JP" sz="2000" dirty="0">
                <a:solidFill>
                  <a:srgbClr val="0070C0"/>
                </a:solidFill>
              </a:rPr>
              <a:t>: joho18</a:t>
            </a:r>
          </a:p>
          <a:p>
            <a:r>
              <a:rPr lang="ja-JP" altLang="en-US" sz="2000" dirty="0">
                <a:solidFill>
                  <a:srgbClr val="0070C0"/>
                </a:solidFill>
              </a:rPr>
              <a:t>アカウント名</a:t>
            </a:r>
            <a:r>
              <a:rPr lang="en-US" altLang="ja-JP" sz="2000" dirty="0">
                <a:solidFill>
                  <a:srgbClr val="0070C0"/>
                </a:solidFill>
              </a:rPr>
              <a:t>: </a:t>
            </a:r>
            <a:r>
              <a:rPr lang="en-US" altLang="ja-JP" sz="2000" dirty="0" err="1">
                <a:solidFill>
                  <a:srgbClr val="0070C0"/>
                </a:solidFill>
              </a:rPr>
              <a:t>hoge</a:t>
            </a:r>
            <a:endParaRPr lang="en-US" altLang="ja-JP" sz="2000" dirty="0">
              <a:solidFill>
                <a:srgbClr val="0070C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60232" y="3579113"/>
            <a:ext cx="216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</a:rPr>
              <a:t>ホスト名</a:t>
            </a:r>
            <a:r>
              <a:rPr lang="en-US" altLang="ja-JP" sz="2000" dirty="0">
                <a:solidFill>
                  <a:srgbClr val="0070C0"/>
                </a:solidFill>
              </a:rPr>
              <a:t>: joho24</a:t>
            </a:r>
          </a:p>
          <a:p>
            <a:r>
              <a:rPr lang="ja-JP" altLang="en-US" sz="2000" dirty="0">
                <a:solidFill>
                  <a:srgbClr val="0070C0"/>
                </a:solidFill>
              </a:rPr>
              <a:t>アカウント名</a:t>
            </a:r>
            <a:r>
              <a:rPr lang="en-US" altLang="ja-JP" sz="2000" dirty="0">
                <a:solidFill>
                  <a:srgbClr val="0070C0"/>
                </a:solidFill>
              </a:rPr>
              <a:t>: hero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3ACC226-15DF-DE4D-8722-F8E9376AA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6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4000" dirty="0"/>
              <a:t>リモートアクセスを用いた</a:t>
            </a:r>
            <a:br>
              <a:rPr kumimoji="1" lang="en-US" altLang="ja-JP" sz="4000" dirty="0"/>
            </a:br>
            <a:r>
              <a:rPr kumimoji="1" lang="ja-JP" altLang="en-US" sz="4000" dirty="0"/>
              <a:t>ファイル転送のイメージ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hoge@joho18:~ $ </a:t>
            </a:r>
            <a:r>
              <a:rPr lang="en-US" altLang="ja-JP" sz="2800" dirty="0" err="1">
                <a:solidFill>
                  <a:schemeClr val="bg1"/>
                </a:solidFill>
                <a:latin typeface="Helvetica"/>
                <a:cs typeface="Helvetica"/>
              </a:rPr>
              <a:t>scp</a:t>
            </a:r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 hero@joho24:/home/hero/</a:t>
            </a:r>
            <a:r>
              <a:rPr lang="en-US" altLang="ja-JP" sz="2800" dirty="0" err="1">
                <a:solidFill>
                  <a:schemeClr val="bg1"/>
                </a:solidFill>
                <a:latin typeface="Helvetica"/>
                <a:cs typeface="Helvetica"/>
              </a:rPr>
              <a:t>file.txt</a:t>
            </a:r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 ./</a:t>
            </a:r>
          </a:p>
          <a:p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hero@joho24’s  password: </a:t>
            </a:r>
            <a:r>
              <a:rPr lang="en-US" altLang="ja-JP" sz="2800" dirty="0">
                <a:solidFill>
                  <a:srgbClr val="FFFF00"/>
                </a:solidFill>
                <a:latin typeface="Helvetica"/>
                <a:cs typeface="Helvetica"/>
              </a:rPr>
              <a:t>(</a:t>
            </a:r>
            <a:r>
              <a:rPr lang="ja-JP" altLang="en-US" sz="2800" dirty="0">
                <a:solidFill>
                  <a:srgbClr val="FFFF00"/>
                </a:solidFill>
                <a:latin typeface="Helvetica"/>
                <a:cs typeface="Helvetica"/>
              </a:rPr>
              <a:t>パスワードを入力</a:t>
            </a:r>
            <a:r>
              <a:rPr lang="en-US" altLang="ja-JP" sz="2800" dirty="0">
                <a:solidFill>
                  <a:srgbClr val="FFFF00"/>
                </a:solidFill>
                <a:latin typeface="Helvetica"/>
                <a:cs typeface="Helvetica"/>
              </a:rPr>
              <a:t>)</a:t>
            </a:r>
          </a:p>
          <a:p>
            <a:r>
              <a:rPr lang="en-US" altLang="ja-JP" sz="2800" dirty="0" err="1">
                <a:solidFill>
                  <a:srgbClr val="FFFF00"/>
                </a:solidFill>
                <a:latin typeface="Helvetica"/>
                <a:ea typeface="ＭＳ Ｐゴシック" pitchFamily="50" charset="-128"/>
                <a:cs typeface="Helvetica"/>
              </a:rPr>
              <a:t>file.txt</a:t>
            </a:r>
            <a:r>
              <a:rPr lang="en-US" altLang="ja-JP" sz="2800" dirty="0">
                <a:solidFill>
                  <a:srgbClr val="FFFF00"/>
                </a:solidFill>
                <a:latin typeface="Helvetica"/>
                <a:ea typeface="ＭＳ Ｐゴシック" pitchFamily="50" charset="-128"/>
                <a:cs typeface="Helvetica"/>
              </a:rPr>
              <a:t>		100%	     7311     7.3KB/s     00:00</a:t>
            </a:r>
          </a:p>
          <a:p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hoge@joho18:~ $</a:t>
            </a:r>
            <a:r>
              <a:rPr lang="ja-JP" altLang="en-US" sz="2800" dirty="0">
                <a:solidFill>
                  <a:schemeClr val="bg1"/>
                </a:solidFill>
                <a:latin typeface="Helvetica"/>
                <a:cs typeface="Helvetica"/>
              </a:rPr>
              <a:t> </a:t>
            </a:r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ls</a:t>
            </a:r>
          </a:p>
          <a:p>
            <a:r>
              <a:rPr lang="en-US" altLang="ja-JP" sz="2800" dirty="0">
                <a:solidFill>
                  <a:schemeClr val="bg1"/>
                </a:solidFill>
                <a:latin typeface="Helvetica"/>
                <a:ea typeface="ＭＳ Ｐゴシック" pitchFamily="50" charset="-128"/>
                <a:cs typeface="Helvetica"/>
              </a:rPr>
              <a:t>file.txt</a:t>
            </a:r>
          </a:p>
        </p:txBody>
      </p:sp>
      <p:pic>
        <p:nvPicPr>
          <p:cNvPr id="6" name="Picture 10" descr="MC9004339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2286000" cy="2286000"/>
          </a:xfrm>
          <a:prstGeom prst="rect">
            <a:avLst/>
          </a:prstGeom>
        </p:spPr>
      </p:pic>
      <p:pic>
        <p:nvPicPr>
          <p:cNvPr id="7" name="Picture 2" descr="MC9004326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68760"/>
            <a:ext cx="2286000" cy="2286000"/>
          </a:xfrm>
          <a:prstGeom prst="rect">
            <a:avLst/>
          </a:prstGeom>
        </p:spPr>
      </p:pic>
      <p:sp>
        <p:nvSpPr>
          <p:cNvPr id="8" name="Left Arrow 3"/>
          <p:cNvSpPr/>
          <p:nvPr/>
        </p:nvSpPr>
        <p:spPr>
          <a:xfrm>
            <a:off x="2195736" y="2564904"/>
            <a:ext cx="4032448" cy="1800200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Arial Unicode MS" pitchFamily="50" charset="-128"/>
              </a:rPr>
              <a:t>ファイル転送の実行</a:t>
            </a:r>
          </a:p>
        </p:txBody>
      </p:sp>
      <p:sp>
        <p:nvSpPr>
          <p:cNvPr id="9" name="Right Arrow 9"/>
          <p:cNvSpPr/>
          <p:nvPr/>
        </p:nvSpPr>
        <p:spPr>
          <a:xfrm>
            <a:off x="2339752" y="1196752"/>
            <a:ext cx="4032448" cy="1800200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Arial Unicode MS" pitchFamily="50" charset="-128"/>
              </a:rPr>
              <a:t>ログインパスワードを送信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5935" y="3513202"/>
            <a:ext cx="216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</a:rPr>
              <a:t>ホスト名</a:t>
            </a:r>
            <a:r>
              <a:rPr lang="en-US" altLang="ja-JP" sz="2000" dirty="0">
                <a:solidFill>
                  <a:srgbClr val="0070C0"/>
                </a:solidFill>
              </a:rPr>
              <a:t>: joho18</a:t>
            </a:r>
          </a:p>
          <a:p>
            <a:r>
              <a:rPr lang="ja-JP" altLang="en-US" sz="2000" dirty="0">
                <a:solidFill>
                  <a:srgbClr val="0070C0"/>
                </a:solidFill>
              </a:rPr>
              <a:t>アカウント名</a:t>
            </a:r>
            <a:r>
              <a:rPr lang="en-US" altLang="ja-JP" sz="2000" dirty="0">
                <a:solidFill>
                  <a:srgbClr val="0070C0"/>
                </a:solidFill>
              </a:rPr>
              <a:t>: </a:t>
            </a:r>
            <a:r>
              <a:rPr lang="en-US" altLang="ja-JP" sz="2000" dirty="0" err="1">
                <a:solidFill>
                  <a:srgbClr val="0070C0"/>
                </a:solidFill>
              </a:rPr>
              <a:t>hoge</a:t>
            </a:r>
            <a:endParaRPr lang="en-US" altLang="ja-JP" sz="2000" dirty="0">
              <a:solidFill>
                <a:srgbClr val="0070C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660232" y="3579113"/>
            <a:ext cx="216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</a:rPr>
              <a:t>ホスト名</a:t>
            </a:r>
            <a:r>
              <a:rPr lang="en-US" altLang="ja-JP" sz="2000" dirty="0">
                <a:solidFill>
                  <a:srgbClr val="0070C0"/>
                </a:solidFill>
              </a:rPr>
              <a:t>: joho24</a:t>
            </a:r>
          </a:p>
          <a:p>
            <a:r>
              <a:rPr lang="ja-JP" altLang="en-US" sz="2000" dirty="0">
                <a:solidFill>
                  <a:srgbClr val="0070C0"/>
                </a:solidFill>
              </a:rPr>
              <a:t>アカウント名</a:t>
            </a:r>
            <a:r>
              <a:rPr lang="en-US" altLang="ja-JP" sz="2000" dirty="0">
                <a:solidFill>
                  <a:srgbClr val="0070C0"/>
                </a:solidFill>
              </a:rPr>
              <a:t>: hero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75F7D3D-A521-DF43-A3FE-0B8319D66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51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200" y="46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ファイル転送の手順</a:t>
            </a:r>
            <a:r>
              <a:rPr lang="en-US" altLang="ja-JP" dirty="0"/>
              <a:t> (</a:t>
            </a:r>
            <a:r>
              <a:rPr lang="ja-JP" altLang="en-US" dirty="0"/>
              <a:t>第</a:t>
            </a:r>
            <a:r>
              <a:rPr lang="en-US" altLang="ja-JP" dirty="0"/>
              <a:t> 4 </a:t>
            </a:r>
            <a:r>
              <a:rPr lang="ja-JP" altLang="en-US" dirty="0"/>
              <a:t>回の</a:t>
            </a:r>
            <a:r>
              <a:rPr kumimoji="1" lang="ja-JP" altLang="en-US" dirty="0"/>
              <a:t>復習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495325"/>
            <a:ext cx="8538487" cy="4525963"/>
          </a:xfrm>
        </p:spPr>
        <p:txBody>
          <a:bodyPr/>
          <a:lstStyle/>
          <a:p>
            <a:r>
              <a:rPr kumimoji="1" lang="ja-JP" altLang="en-US" dirty="0"/>
              <a:t>データをパケットに分割し，相手の計算機のポートへ転送</a:t>
            </a:r>
            <a:r>
              <a:rPr kumimoji="1" lang="en-US" altLang="ja-JP" dirty="0"/>
              <a:t>, </a:t>
            </a:r>
            <a:r>
              <a:rPr lang="ja-JP" altLang="en-US" dirty="0"/>
              <a:t>パケット</a:t>
            </a:r>
            <a:r>
              <a:rPr kumimoji="1" lang="ja-JP" altLang="en-US" dirty="0"/>
              <a:t>転送完了後に結合</a:t>
            </a:r>
            <a:endParaRPr kumimoji="1" lang="en-US" altLang="ja-JP" dirty="0"/>
          </a:p>
          <a:p>
            <a:pPr lvl="1"/>
            <a:r>
              <a:rPr lang="ja-JP" altLang="en-US" dirty="0"/>
              <a:t>ネットワーク通信は</a:t>
            </a:r>
            <a:r>
              <a:rPr lang="ja-JP" altLang="en-US" b="1" dirty="0">
                <a:solidFill>
                  <a:srgbClr val="FF0000"/>
                </a:solidFill>
              </a:rPr>
              <a:t>プロトコル</a:t>
            </a:r>
            <a:r>
              <a:rPr lang="en-US" altLang="ja-JP" dirty="0"/>
              <a:t>(</a:t>
            </a:r>
            <a:r>
              <a:rPr lang="ja-JP" altLang="en-US" dirty="0"/>
              <a:t>通信規約</a:t>
            </a:r>
            <a:r>
              <a:rPr lang="en-US" altLang="ja-JP" dirty="0"/>
              <a:t>)</a:t>
            </a:r>
            <a:r>
              <a:rPr lang="ja-JP" altLang="en-US" dirty="0"/>
              <a:t>に従う</a:t>
            </a:r>
            <a:endParaRPr kumimoji="1" lang="ja-JP" altLang="en-US" dirty="0"/>
          </a:p>
        </p:txBody>
      </p:sp>
      <p:pic>
        <p:nvPicPr>
          <p:cNvPr id="4" name="Picture 2" descr="C:\Users\Public\Pictures\Sample Pictures\Pengu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6" y="3452167"/>
            <a:ext cx="2593188" cy="194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コネクタ 4"/>
          <p:cNvCxnSpPr/>
          <p:nvPr/>
        </p:nvCxnSpPr>
        <p:spPr bwMode="auto">
          <a:xfrm>
            <a:off x="646608" y="3284984"/>
            <a:ext cx="0" cy="23770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直線コネクタ 5"/>
          <p:cNvCxnSpPr/>
          <p:nvPr/>
        </p:nvCxnSpPr>
        <p:spPr bwMode="auto">
          <a:xfrm>
            <a:off x="1078806" y="3291781"/>
            <a:ext cx="0" cy="23770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線コネクタ 6"/>
          <p:cNvCxnSpPr/>
          <p:nvPr/>
        </p:nvCxnSpPr>
        <p:spPr bwMode="auto">
          <a:xfrm>
            <a:off x="1583037" y="3284984"/>
            <a:ext cx="0" cy="23770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直線コネクタ 7"/>
          <p:cNvCxnSpPr/>
          <p:nvPr/>
        </p:nvCxnSpPr>
        <p:spPr bwMode="auto">
          <a:xfrm>
            <a:off x="2015235" y="3284984"/>
            <a:ext cx="0" cy="23770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線コネクタ 8"/>
          <p:cNvCxnSpPr/>
          <p:nvPr/>
        </p:nvCxnSpPr>
        <p:spPr bwMode="auto">
          <a:xfrm>
            <a:off x="2519466" y="3284984"/>
            <a:ext cx="0" cy="23770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線コネクタ 9"/>
          <p:cNvCxnSpPr/>
          <p:nvPr/>
        </p:nvCxnSpPr>
        <p:spPr bwMode="auto">
          <a:xfrm flipH="1">
            <a:off x="40955" y="3702399"/>
            <a:ext cx="3270874" cy="147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コネクタ 10"/>
          <p:cNvCxnSpPr/>
          <p:nvPr/>
        </p:nvCxnSpPr>
        <p:spPr bwMode="auto">
          <a:xfrm flipH="1">
            <a:off x="29843" y="4005314"/>
            <a:ext cx="3270874" cy="147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/>
          <p:cNvCxnSpPr/>
          <p:nvPr/>
        </p:nvCxnSpPr>
        <p:spPr bwMode="auto">
          <a:xfrm flipH="1">
            <a:off x="70344" y="4349713"/>
            <a:ext cx="3270874" cy="147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コネクタ 12"/>
          <p:cNvCxnSpPr/>
          <p:nvPr/>
        </p:nvCxnSpPr>
        <p:spPr bwMode="auto">
          <a:xfrm flipH="1">
            <a:off x="56721" y="4710861"/>
            <a:ext cx="3270874" cy="147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線コネクタ 13"/>
          <p:cNvCxnSpPr/>
          <p:nvPr/>
        </p:nvCxnSpPr>
        <p:spPr bwMode="auto">
          <a:xfrm flipH="1">
            <a:off x="70344" y="5143059"/>
            <a:ext cx="3270874" cy="147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Line 4"/>
          <p:cNvSpPr>
            <a:spLocks noChangeShapeType="1"/>
          </p:cNvSpPr>
          <p:nvPr/>
        </p:nvSpPr>
        <p:spPr bwMode="auto">
          <a:xfrm flipV="1">
            <a:off x="3491505" y="5751190"/>
            <a:ext cx="1773522" cy="0"/>
          </a:xfrm>
          <a:prstGeom prst="line">
            <a:avLst/>
          </a:prstGeom>
          <a:noFill/>
          <a:ln w="38100" cmpd="sng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ja-JP" altLang="ja-JP">
              <a:effectLst/>
              <a:sym typeface="ＭＳ Ｐゴシック" pitchFamily="50" charset="-128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736" y="5425930"/>
            <a:ext cx="796346" cy="69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1117088" y="5690548"/>
            <a:ext cx="1118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effectLst/>
              </a:rPr>
              <a:t>データ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80499" y="4080215"/>
            <a:ext cx="1118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effectLst/>
              </a:rPr>
              <a:t>パケット</a:t>
            </a: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6479" y="5388581"/>
            <a:ext cx="796346" cy="69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96" y="5626754"/>
            <a:ext cx="504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直線コネクタ 61"/>
          <p:cNvSpPr>
            <a:spLocks noChangeShapeType="1"/>
          </p:cNvSpPr>
          <p:nvPr/>
        </p:nvSpPr>
        <p:spPr bwMode="auto">
          <a:xfrm rot="5400000">
            <a:off x="5109615" y="5188880"/>
            <a:ext cx="814204" cy="830"/>
          </a:xfrm>
          <a:prstGeom prst="line">
            <a:avLst/>
          </a:prstGeom>
          <a:noFill/>
          <a:ln w="635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直線コネクタ 78"/>
          <p:cNvSpPr>
            <a:spLocks noChangeShapeType="1"/>
          </p:cNvSpPr>
          <p:nvPr/>
        </p:nvSpPr>
        <p:spPr bwMode="auto">
          <a:xfrm rot="5400000" flipV="1">
            <a:off x="5348673" y="6099289"/>
            <a:ext cx="335261" cy="1"/>
          </a:xfrm>
          <a:prstGeom prst="line">
            <a:avLst/>
          </a:prstGeom>
          <a:noFill/>
          <a:ln w="635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" name="直線コネクタ 79"/>
          <p:cNvSpPr>
            <a:spLocks noChangeShapeType="1"/>
          </p:cNvSpPr>
          <p:nvPr/>
        </p:nvSpPr>
        <p:spPr bwMode="auto">
          <a:xfrm rot="16200000" flipH="1">
            <a:off x="5390666" y="5839341"/>
            <a:ext cx="0" cy="251276"/>
          </a:xfrm>
          <a:prstGeom prst="line">
            <a:avLst/>
          </a:prstGeom>
          <a:noFill/>
          <a:ln w="635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949890" y="4462912"/>
            <a:ext cx="101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effectLst/>
              </a:rPr>
              <a:t>ポート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392" y="5614863"/>
            <a:ext cx="504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C:\Users\Public\Pictures\Sample Pictures\Pengu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99" y="3443690"/>
            <a:ext cx="2593188" cy="194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正方形/長方形 26"/>
          <p:cNvSpPr/>
          <p:nvPr/>
        </p:nvSpPr>
        <p:spPr>
          <a:xfrm>
            <a:off x="4976089" y="616498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400" dirty="0">
                <a:effectLst/>
              </a:rPr>
              <a:t>相手の計算機</a:t>
            </a:r>
            <a:endParaRPr lang="ja-JP" altLang="en-US" sz="2400" dirty="0">
              <a:effectLst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368" y="4486918"/>
            <a:ext cx="504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5D9C490F-C566-9947-90D5-1B3CC0D7A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9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312 0.00024 L 0.32135 -0.00162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313 0.00023 L 0.25712 -0.27315 " pathEditMode="relative" rAng="0" ptsTypes="AA">
                                      <p:cBhvr>
                                        <p:cTn id="4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  <p:bldP spid="23" grpId="0" animBg="1"/>
      <p:bldP spid="24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4000" dirty="0"/>
              <a:t>リモートアクセスに用いられる</a:t>
            </a:r>
            <a:br>
              <a:rPr lang="en-US" altLang="ja-JP" sz="4000" dirty="0"/>
            </a:br>
            <a:r>
              <a:rPr lang="ja-JP" altLang="en-US" sz="4000" dirty="0"/>
              <a:t>プロトコル</a:t>
            </a:r>
            <a:endParaRPr kumimoji="1" lang="ja-JP" altLang="en-US" sz="4000" dirty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700808"/>
            <a:ext cx="5616624" cy="4896544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Telnet, FTP, SSH</a:t>
            </a:r>
          </a:p>
          <a:p>
            <a:pPr lvl="1"/>
            <a:r>
              <a:rPr kumimoji="1" lang="ja-JP" altLang="en-US" dirty="0"/>
              <a:t>アプリケーション層のプロトコル</a:t>
            </a:r>
            <a:endParaRPr kumimoji="1" lang="en-US" altLang="ja-JP" dirty="0"/>
          </a:p>
          <a:p>
            <a:pPr lvl="1"/>
            <a:r>
              <a:rPr lang="ja-JP" altLang="en-US" dirty="0"/>
              <a:t>それぞれのプロトコルで用途や仕様が異なる</a:t>
            </a:r>
            <a:r>
              <a:rPr lang="en-US" altLang="ja-JP" dirty="0"/>
              <a:t> (</a:t>
            </a:r>
            <a:r>
              <a:rPr lang="ja-JP" altLang="en-US" dirty="0"/>
              <a:t>第</a:t>
            </a:r>
            <a:r>
              <a:rPr lang="en-US" altLang="ja-JP" dirty="0"/>
              <a:t> 4 </a:t>
            </a:r>
            <a:r>
              <a:rPr lang="ja-JP" altLang="en-US" dirty="0"/>
              <a:t>回</a:t>
            </a:r>
            <a:r>
              <a:rPr lang="en-US" altLang="ja-JP" dirty="0"/>
              <a:t>)</a:t>
            </a:r>
          </a:p>
        </p:txBody>
      </p:sp>
      <p:graphicFrame>
        <p:nvGraphicFramePr>
          <p:cNvPr id="7" name="Group 20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114393"/>
              </p:ext>
            </p:extLst>
          </p:nvPr>
        </p:nvGraphicFramePr>
        <p:xfrm>
          <a:off x="5940152" y="1628801"/>
          <a:ext cx="3024336" cy="3024335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2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TCP/IP </a:t>
                      </a: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の階層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アプリケーション層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トランスポート層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インターネット層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3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ネットワーク</a:t>
                      </a:r>
                      <a:endParaRPr kumimoji="1" lang="en-US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インターフェース層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0EC4F418-DE3B-DE41-8009-521768FF4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57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Telnet</a:t>
            </a:r>
            <a:r>
              <a:rPr lang="en-US" altLang="ja-JP" dirty="0"/>
              <a:t>(</a:t>
            </a:r>
            <a:r>
              <a:rPr lang="en-US" altLang="ja-JP" u="sng" dirty="0"/>
              <a:t>Tel</a:t>
            </a:r>
            <a:r>
              <a:rPr lang="en-US" altLang="ja-JP" dirty="0"/>
              <a:t>etype</a:t>
            </a:r>
            <a:r>
              <a:rPr lang="ja-JP" altLang="en-US" dirty="0"/>
              <a:t> </a:t>
            </a:r>
            <a:r>
              <a:rPr lang="en-US" altLang="ja-JP" u="sng" dirty="0"/>
              <a:t>Net</a:t>
            </a:r>
            <a:r>
              <a:rPr lang="en-US" altLang="ja-JP" dirty="0"/>
              <a:t>work)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38746"/>
            <a:ext cx="8507288" cy="4525963"/>
          </a:xfrm>
        </p:spPr>
        <p:txBody>
          <a:bodyPr>
            <a:normAutofit/>
          </a:bodyPr>
          <a:lstStyle/>
          <a:p>
            <a:r>
              <a:rPr lang="ja-JP" altLang="en-US" sz="3000" dirty="0"/>
              <a:t>古くから利用されるリモートアクセス用プロトコル</a:t>
            </a:r>
            <a:endParaRPr lang="en-US" altLang="ja-JP" sz="3000" dirty="0"/>
          </a:p>
          <a:p>
            <a:r>
              <a:rPr lang="ja-JP" altLang="en-US" sz="3000" dirty="0"/>
              <a:t>使用ポート：</a:t>
            </a:r>
            <a:r>
              <a:rPr lang="en-US" altLang="ja-JP" sz="3000" dirty="0"/>
              <a:t>23</a:t>
            </a:r>
            <a:r>
              <a:rPr lang="ja-JP" altLang="en-US" sz="3000" dirty="0"/>
              <a:t>番</a:t>
            </a:r>
            <a:endParaRPr lang="en-US" altLang="ja-JP" sz="3000" dirty="0"/>
          </a:p>
          <a:p>
            <a:r>
              <a:rPr lang="ja-JP" altLang="en-US" sz="3000" b="1" u="sng" dirty="0"/>
              <a:t>通信が暗号化されない</a:t>
            </a:r>
            <a:r>
              <a:rPr lang="en-US" altLang="ja-JP" sz="3000" b="1" u="sng" dirty="0"/>
              <a:t>(</a:t>
            </a:r>
            <a:r>
              <a:rPr lang="ja-JP" altLang="en-US" sz="3000" b="1" u="sng" dirty="0"/>
              <a:t>危険・非推奨</a:t>
            </a:r>
            <a:r>
              <a:rPr lang="en-US" altLang="ja-JP" sz="3000" b="1" u="sng" dirty="0"/>
              <a:t>)</a:t>
            </a:r>
          </a:p>
          <a:p>
            <a:pPr lvl="1"/>
            <a:r>
              <a:rPr lang="ja-JP" altLang="en-US" sz="3000" dirty="0"/>
              <a:t>現在は</a:t>
            </a:r>
            <a:r>
              <a:rPr lang="ja-JP" altLang="en-US" dirty="0"/>
              <a:t>主にポートチェック</a:t>
            </a:r>
            <a:r>
              <a:rPr lang="en-US" altLang="ja-JP" dirty="0"/>
              <a:t>(</a:t>
            </a:r>
            <a:r>
              <a:rPr lang="ja-JP" altLang="en-US" dirty="0"/>
              <a:t>特定のポートの開閉を確認</a:t>
            </a:r>
            <a:r>
              <a:rPr lang="en-US" altLang="ja-JP" dirty="0"/>
              <a:t>)</a:t>
            </a:r>
            <a:r>
              <a:rPr lang="ja-JP" altLang="en-US" dirty="0"/>
              <a:t>に使用</a:t>
            </a:r>
            <a:endParaRPr lang="en-US" altLang="ja-JP" dirty="0"/>
          </a:p>
          <a:p>
            <a:r>
              <a:rPr lang="ja-JP" altLang="en-US" sz="3000" dirty="0"/>
              <a:t>このプロトコルを利用する主なコマンド</a:t>
            </a:r>
            <a:endParaRPr lang="en-US" altLang="ja-JP" sz="3000" dirty="0"/>
          </a:p>
          <a:p>
            <a:pPr lvl="1"/>
            <a:r>
              <a:rPr lang="en-US" altLang="ja-JP" sz="3000" dirty="0">
                <a:latin typeface="Helvetica"/>
                <a:cs typeface="Helvetica"/>
              </a:rPr>
              <a:t>telnet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39693BF-80D7-2740-BDE4-B3EF49E51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92CEA216-2F6E-6246-870A-4F2CD29D18A9}"/>
              </a:ext>
            </a:extLst>
          </p:cNvPr>
          <p:cNvSpPr txBox="1">
            <a:spLocks/>
          </p:cNvSpPr>
          <p:nvPr/>
        </p:nvSpPr>
        <p:spPr>
          <a:xfrm>
            <a:off x="5417705" y="5336419"/>
            <a:ext cx="3654287" cy="45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/>
              <a:t>「ポート」については第</a:t>
            </a:r>
            <a:r>
              <a:rPr lang="en-US" altLang="ja-JP" sz="2000" dirty="0"/>
              <a:t> 4 </a:t>
            </a:r>
            <a:r>
              <a:rPr lang="ja-JP" altLang="en-US" sz="2000"/>
              <a:t>回参照</a:t>
            </a:r>
            <a:endParaRPr lang="en-US" altLang="ja-JP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58211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FTP(</a:t>
            </a:r>
            <a:r>
              <a:rPr kumimoji="1" lang="en-US" altLang="ja-JP" u="sng" dirty="0"/>
              <a:t>F</a:t>
            </a:r>
            <a:r>
              <a:rPr kumimoji="1" lang="en-US" altLang="ja-JP" dirty="0"/>
              <a:t>ile </a:t>
            </a:r>
            <a:r>
              <a:rPr lang="en-US" altLang="ja-JP" u="sng" dirty="0"/>
              <a:t>T</a:t>
            </a:r>
            <a:r>
              <a:rPr kumimoji="1" lang="en-US" altLang="ja-JP" dirty="0"/>
              <a:t>ransfer </a:t>
            </a:r>
            <a:r>
              <a:rPr kumimoji="1" lang="en-US" altLang="ja-JP" u="sng" dirty="0"/>
              <a:t>P</a:t>
            </a:r>
            <a:r>
              <a:rPr kumimoji="1" lang="en-US" altLang="ja-JP" dirty="0"/>
              <a:t>rotocol)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000" dirty="0"/>
              <a:t>古くから利用されるファイル転送用プロトコル</a:t>
            </a:r>
            <a:endParaRPr kumimoji="1" lang="en-US" altLang="ja-JP" sz="3000" dirty="0"/>
          </a:p>
          <a:p>
            <a:r>
              <a:rPr lang="ja-JP" altLang="en-US" sz="3000" dirty="0"/>
              <a:t>使用ポート</a:t>
            </a:r>
            <a:r>
              <a:rPr lang="en-US" altLang="ja-JP" sz="3000" dirty="0"/>
              <a:t>: 21</a:t>
            </a:r>
            <a:r>
              <a:rPr lang="ja-JP" altLang="en-US" sz="3000" dirty="0"/>
              <a:t>番</a:t>
            </a:r>
            <a:endParaRPr lang="en-US" altLang="ja-JP" sz="3000" dirty="0"/>
          </a:p>
          <a:p>
            <a:r>
              <a:rPr lang="ja-JP" altLang="en-US" sz="3000" b="1" u="sng" dirty="0"/>
              <a:t>通信が暗号化されない</a:t>
            </a:r>
            <a:r>
              <a:rPr lang="en-US" altLang="ja-JP" sz="3000" b="1" u="sng" dirty="0"/>
              <a:t>(</a:t>
            </a:r>
            <a:r>
              <a:rPr lang="ja-JP" altLang="en-US" sz="3000" b="1" u="sng" dirty="0"/>
              <a:t>危険・非推奨</a:t>
            </a:r>
            <a:r>
              <a:rPr lang="en-US" altLang="ja-JP" sz="3000" b="1" u="sng" dirty="0"/>
              <a:t>)</a:t>
            </a:r>
          </a:p>
          <a:p>
            <a:pPr lvl="1"/>
            <a:r>
              <a:rPr lang="ja-JP" altLang="en-US" dirty="0"/>
              <a:t>現在は匿名利用前提の通信で利用可能</a:t>
            </a:r>
            <a:endParaRPr lang="en-US" altLang="ja-JP" dirty="0"/>
          </a:p>
          <a:p>
            <a:pPr lvl="2"/>
            <a:r>
              <a:rPr lang="en-US" altLang="ja-JP" sz="2600" dirty="0" err="1"/>
              <a:t>Debian</a:t>
            </a:r>
            <a:r>
              <a:rPr lang="en-US" altLang="ja-JP" sz="2600" dirty="0"/>
              <a:t> </a:t>
            </a:r>
            <a:r>
              <a:rPr lang="ja-JP" altLang="en-US" sz="2600" dirty="0"/>
              <a:t>アーカイブミラーなど</a:t>
            </a:r>
            <a:endParaRPr lang="en-US" altLang="ja-JP" sz="2600" dirty="0"/>
          </a:p>
          <a:p>
            <a:r>
              <a:rPr lang="ja-JP" altLang="en-US" sz="3000" dirty="0"/>
              <a:t>このプロトコルを利用する主なコマンド</a:t>
            </a:r>
            <a:endParaRPr lang="en-US" altLang="ja-JP" sz="3000" dirty="0"/>
          </a:p>
          <a:p>
            <a:pPr lvl="1"/>
            <a:r>
              <a:rPr lang="en-US" altLang="ja-JP" dirty="0"/>
              <a:t>ftp</a:t>
            </a:r>
            <a:endParaRPr lang="en-US" altLang="ja-JP" dirty="0">
              <a:latin typeface="Helvetica"/>
              <a:cs typeface="Helvetic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21C4588-7572-F34B-A91D-C163DA615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70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リモートアクセスの危険性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090579" y="2556718"/>
            <a:ext cx="939046" cy="28083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 Unicode MS" pitchFamily="50" charset="-128"/>
            </a:endParaRPr>
          </a:p>
        </p:txBody>
      </p:sp>
      <p:grpSp>
        <p:nvGrpSpPr>
          <p:cNvPr id="5" name="グループ化 24"/>
          <p:cNvGrpSpPr/>
          <p:nvPr/>
        </p:nvGrpSpPr>
        <p:grpSpPr>
          <a:xfrm>
            <a:off x="138854" y="2476524"/>
            <a:ext cx="8866292" cy="2854301"/>
            <a:chOff x="179512" y="2800350"/>
            <a:chExt cx="8866292" cy="2854301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220170" y="3608810"/>
              <a:ext cx="3888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sz="2400" dirty="0"/>
                <a:t>リモートアクセスの要請</a:t>
              </a:r>
              <a:endParaRPr kumimoji="1" lang="ja-JP" altLang="en-US" sz="24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116714" y="3608810"/>
              <a:ext cx="3929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/>
                <a:t>ユーザ名・パスワードの要求</a:t>
              </a:r>
              <a:endParaRPr kumimoji="1" lang="ja-JP" altLang="en-US" sz="24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79512" y="4400898"/>
              <a:ext cx="3929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sz="2400" dirty="0">
                  <a:solidFill>
                    <a:srgbClr val="FF0000"/>
                  </a:solidFill>
                </a:rPr>
                <a:t>ユーザ名・パスワードの送信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116714" y="4400898"/>
              <a:ext cx="2935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/>
                <a:t>認証・アクセス許可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79512" y="5192986"/>
              <a:ext cx="3929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2400" dirty="0"/>
                <a:t>joho24 </a:t>
              </a:r>
              <a:r>
                <a:rPr lang="ja-JP" altLang="en-US" sz="2400" dirty="0"/>
                <a:t>内で</a:t>
              </a:r>
              <a:r>
                <a:rPr kumimoji="1" lang="ja-JP" altLang="en-US" sz="2400" dirty="0"/>
                <a:t>コマンド実行</a:t>
              </a:r>
            </a:p>
          </p:txBody>
        </p:sp>
        <p:cxnSp>
          <p:nvCxnSpPr>
            <p:cNvPr id="11" name="直線矢印コネクタ 10"/>
            <p:cNvCxnSpPr>
              <a:endCxn id="4" idx="3"/>
            </p:cNvCxnSpPr>
            <p:nvPr/>
          </p:nvCxnSpPr>
          <p:spPr>
            <a:xfrm>
              <a:off x="4243310" y="2800350"/>
              <a:ext cx="786315" cy="32403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>
              <a:off x="4108602" y="3896842"/>
              <a:ext cx="96745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テキスト ボックス 7"/>
          <p:cNvSpPr txBox="1"/>
          <p:nvPr/>
        </p:nvSpPr>
        <p:spPr>
          <a:xfrm>
            <a:off x="539552" y="2852936"/>
            <a:ext cx="1894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srgbClr val="0070C0"/>
                </a:solidFill>
              </a:rPr>
              <a:t>joho18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14" name="テキスト ボックス 8"/>
          <p:cNvSpPr txBox="1"/>
          <p:nvPr/>
        </p:nvSpPr>
        <p:spPr>
          <a:xfrm>
            <a:off x="6588224" y="285293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srgbClr val="0070C0"/>
                </a:solidFill>
              </a:rPr>
              <a:t>joho24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pic>
        <p:nvPicPr>
          <p:cNvPr id="15" name="Picture 29" descr="MC9004339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60922"/>
            <a:ext cx="1656184" cy="1656184"/>
          </a:xfrm>
          <a:prstGeom prst="rect">
            <a:avLst/>
          </a:prstGeom>
        </p:spPr>
      </p:pic>
      <p:pic>
        <p:nvPicPr>
          <p:cNvPr id="16" name="Picture 30" descr="MC9004326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311151"/>
            <a:ext cx="1656184" cy="1656184"/>
          </a:xfrm>
          <a:prstGeom prst="rect">
            <a:avLst/>
          </a:prstGeom>
        </p:spPr>
      </p:pic>
      <p:sp>
        <p:nvSpPr>
          <p:cNvPr id="17" name="Left-Right Arrow 31"/>
          <p:cNvSpPr/>
          <p:nvPr/>
        </p:nvSpPr>
        <p:spPr>
          <a:xfrm>
            <a:off x="2299094" y="1679057"/>
            <a:ext cx="4104456" cy="1082324"/>
          </a:xfrm>
          <a:prstGeom prst="leftRightArrow">
            <a:avLst>
              <a:gd name="adj1" fmla="val 64152"/>
              <a:gd name="adj2" fmla="val 5108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987824" y="1659964"/>
            <a:ext cx="2952328" cy="126498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Arial Unicode MS" pitchFamily="50" charset="-128"/>
              </a:rPr>
              <a:t>ネットワーク</a:t>
            </a:r>
            <a:endParaRPr kumimoji="1" lang="en-US" altLang="ja-JP" sz="2400" b="1" dirty="0">
              <a:latin typeface="Arial Unicode MS" pitchFamily="50" charset="-128"/>
            </a:endParaRPr>
          </a:p>
          <a:p>
            <a:pPr algn="ctr"/>
            <a:r>
              <a:rPr kumimoji="1" lang="ja-JP" altLang="en-US" sz="2400" b="1" dirty="0">
                <a:latin typeface="Arial Unicode MS" pitchFamily="50" charset="-128"/>
              </a:rPr>
              <a:t>空間</a:t>
            </a:r>
          </a:p>
        </p:txBody>
      </p:sp>
      <p:cxnSp>
        <p:nvCxnSpPr>
          <p:cNvPr id="19" name="直線矢印コネクタ 21"/>
          <p:cNvCxnSpPr/>
          <p:nvPr/>
        </p:nvCxnSpPr>
        <p:spPr>
          <a:xfrm>
            <a:off x="4139952" y="4365104"/>
            <a:ext cx="901716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20"/>
          <p:cNvCxnSpPr/>
          <p:nvPr/>
        </p:nvCxnSpPr>
        <p:spPr>
          <a:xfrm flipH="1">
            <a:off x="4139952" y="4437112"/>
            <a:ext cx="864096" cy="7920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1115616" y="5733256"/>
            <a:ext cx="7416824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tx1"/>
                </a:solidFill>
                <a:latin typeface="Arial Unicode MS" pitchFamily="50" charset="-128"/>
              </a:rPr>
              <a:t>パケットが盗聴される危険性がある！</a:t>
            </a:r>
            <a:endParaRPr lang="en-US" altLang="ja-JP" sz="3600" b="1" u="sng" dirty="0">
              <a:solidFill>
                <a:schemeClr val="tx1"/>
              </a:solidFill>
              <a:latin typeface="Arial Unicode MS" pitchFamily="50" charset="-128"/>
            </a:endParaRPr>
          </a:p>
        </p:txBody>
      </p:sp>
      <p:cxnSp>
        <p:nvCxnSpPr>
          <p:cNvPr id="22" name="直線矢印コネクタ 20"/>
          <p:cNvCxnSpPr/>
          <p:nvPr/>
        </p:nvCxnSpPr>
        <p:spPr>
          <a:xfrm flipH="1">
            <a:off x="4139952" y="3645024"/>
            <a:ext cx="864096" cy="72008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図 22">
            <a:extLst>
              <a:ext uri="{FF2B5EF4-FFF2-40B4-BE49-F238E27FC236}">
                <a16:creationId xmlns:a16="http://schemas.microsoft.com/office/drawing/2014/main" id="{7844C1B2-EDDF-0640-B06E-5BAAB2E09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6000" y="6337316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92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パケット盗聴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038746"/>
            <a:ext cx="8712968" cy="4525963"/>
          </a:xfrm>
        </p:spPr>
        <p:txBody>
          <a:bodyPr/>
          <a:lstStyle/>
          <a:p>
            <a:r>
              <a:rPr lang="ja-JP" altLang="en-US" dirty="0"/>
              <a:t>ネットワーク上のパケット情報を盗み見ること</a:t>
            </a:r>
            <a:endParaRPr lang="en-US" altLang="ja-JP" dirty="0"/>
          </a:p>
          <a:p>
            <a:pPr lvl="1"/>
            <a:r>
              <a:rPr lang="ja-JP" altLang="en-US" sz="3000" dirty="0"/>
              <a:t>パケットはネットワーク上の様々な計算機を経由</a:t>
            </a:r>
            <a:endParaRPr lang="en-US" altLang="ja-JP" sz="3000" dirty="0"/>
          </a:p>
          <a:p>
            <a:pPr lvl="1"/>
            <a:r>
              <a:rPr lang="ja-JP" altLang="en-US" sz="3000" dirty="0"/>
              <a:t>いたるところで盗聴される可能性有り</a:t>
            </a:r>
            <a:endParaRPr lang="en-US" altLang="ja-JP" sz="3000" dirty="0"/>
          </a:p>
          <a:p>
            <a:r>
              <a:rPr lang="ja-JP" altLang="en-US" dirty="0"/>
              <a:t>パケット盗聴への対策</a:t>
            </a:r>
            <a:endParaRPr lang="en-US" altLang="ja-JP" dirty="0"/>
          </a:p>
          <a:p>
            <a:pPr lvl="1"/>
            <a:r>
              <a:rPr lang="ja-JP" altLang="en-US" sz="3000" dirty="0"/>
              <a:t>暗号化通信</a:t>
            </a:r>
            <a:endParaRPr lang="en-US" altLang="ja-JP" sz="3000" dirty="0"/>
          </a:p>
          <a:p>
            <a:pPr lvl="2"/>
            <a:r>
              <a:rPr lang="en-US" altLang="ja-JP" sz="2800" dirty="0"/>
              <a:t>SSH</a:t>
            </a:r>
            <a:r>
              <a:rPr lang="ja-JP" altLang="en-US" sz="2800" dirty="0"/>
              <a:t> などの通信を暗号化するプロトコルを用いて</a:t>
            </a:r>
            <a:r>
              <a:rPr lang="en-US" altLang="ja-JP" sz="2800" dirty="0"/>
              <a:t>, </a:t>
            </a:r>
            <a:r>
              <a:rPr lang="ja-JP" altLang="en-US" sz="2800" dirty="0"/>
              <a:t>パケットが第三者に見られても内容が分からないようにする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AE397B-8472-CC4C-9CC6-CA97CC495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05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SSH</a:t>
            </a:r>
            <a:r>
              <a:rPr kumimoji="1" lang="ja-JP" altLang="en-US" dirty="0"/>
              <a:t> </a:t>
            </a:r>
            <a:r>
              <a:rPr kumimoji="1" lang="en-US" altLang="ja-JP" dirty="0"/>
              <a:t>(</a:t>
            </a:r>
            <a:r>
              <a:rPr kumimoji="1" lang="en-US" altLang="ja-JP" u="sng" dirty="0"/>
              <a:t>S</a:t>
            </a:r>
            <a:r>
              <a:rPr kumimoji="1" lang="en-US" altLang="ja-JP" dirty="0"/>
              <a:t>ecure </a:t>
            </a:r>
            <a:r>
              <a:rPr kumimoji="1" lang="en-US" altLang="ja-JP" u="sng" dirty="0"/>
              <a:t>Sh</a:t>
            </a:r>
            <a:r>
              <a:rPr kumimoji="1" lang="en-US" altLang="ja-JP" dirty="0"/>
              <a:t>ell)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暗号化通信に用いられるリモートアクセス用プロトコル</a:t>
            </a:r>
            <a:endParaRPr lang="en-US" altLang="ja-JP" dirty="0"/>
          </a:p>
          <a:p>
            <a:r>
              <a:rPr kumimoji="1" lang="ja-JP" altLang="en-US" dirty="0"/>
              <a:t>使用ポート</a:t>
            </a:r>
            <a:r>
              <a:rPr kumimoji="1" lang="en-US" altLang="ja-JP" dirty="0"/>
              <a:t> : 22</a:t>
            </a:r>
            <a:r>
              <a:rPr kumimoji="1" lang="ja-JP" altLang="en-US" dirty="0"/>
              <a:t> 番</a:t>
            </a:r>
            <a:endParaRPr kumimoji="1" lang="en-US" altLang="ja-JP" dirty="0"/>
          </a:p>
          <a:p>
            <a:r>
              <a:rPr lang="ja-JP" altLang="en-US" dirty="0"/>
              <a:t>パケットの暗号化</a:t>
            </a:r>
            <a:endParaRPr lang="en-US" altLang="ja-JP" dirty="0"/>
          </a:p>
          <a:p>
            <a:pPr lvl="1"/>
            <a:r>
              <a:rPr lang="en-US" altLang="ja-JP" dirty="0"/>
              <a:t>T</a:t>
            </a:r>
            <a:r>
              <a:rPr kumimoji="1" lang="en-US" altLang="ja-JP" dirty="0"/>
              <a:t>elnet, </a:t>
            </a:r>
            <a:r>
              <a:rPr lang="en-US" altLang="ja-JP" dirty="0"/>
              <a:t>FTP</a:t>
            </a:r>
            <a:r>
              <a:rPr kumimoji="1" lang="en-US" altLang="ja-JP" dirty="0"/>
              <a:t> </a:t>
            </a:r>
            <a:r>
              <a:rPr kumimoji="1" lang="ja-JP" altLang="en-US" dirty="0"/>
              <a:t>などよりも安全に通信可能</a:t>
            </a:r>
            <a:endParaRPr kumimoji="1" lang="en-US" altLang="ja-JP" dirty="0"/>
          </a:p>
          <a:p>
            <a:pPr lvl="1"/>
            <a:r>
              <a:rPr lang="ja-JP" altLang="en-US" dirty="0"/>
              <a:t>暗号化する分 </a:t>
            </a:r>
            <a:r>
              <a:rPr lang="en-US" altLang="ja-JP" dirty="0"/>
              <a:t>telnet, ftp </a:t>
            </a:r>
            <a:r>
              <a:rPr lang="ja-JP" altLang="en-US" dirty="0"/>
              <a:t>に比べ通信速度低下</a:t>
            </a:r>
            <a:endParaRPr lang="en-US" altLang="ja-JP" dirty="0"/>
          </a:p>
          <a:p>
            <a:r>
              <a:rPr kumimoji="1" lang="ja-JP" altLang="en-US" dirty="0"/>
              <a:t>このプロトコルを利用する主なコマンド</a:t>
            </a:r>
            <a:endParaRPr kumimoji="1" lang="en-US" altLang="ja-JP" dirty="0"/>
          </a:p>
          <a:p>
            <a:pPr lvl="1"/>
            <a:r>
              <a:rPr lang="en-US" altLang="ja-JP" dirty="0" err="1"/>
              <a:t>ssh</a:t>
            </a:r>
            <a:r>
              <a:rPr lang="en-US" altLang="ja-JP" dirty="0"/>
              <a:t>, </a:t>
            </a:r>
            <a:r>
              <a:rPr lang="en-US" altLang="ja-JP" dirty="0" err="1"/>
              <a:t>sftp</a:t>
            </a:r>
            <a:r>
              <a:rPr lang="en-US" altLang="ja-JP" dirty="0"/>
              <a:t>, </a:t>
            </a:r>
            <a:r>
              <a:rPr lang="en-US" altLang="ja-JP" dirty="0" err="1"/>
              <a:t>scp</a:t>
            </a:r>
            <a:r>
              <a:rPr lang="en-US" altLang="ja-JP" dirty="0"/>
              <a:t> </a:t>
            </a:r>
            <a:r>
              <a:rPr lang="ja-JP" altLang="en-US" dirty="0"/>
              <a:t>など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076395D-3F3A-964C-B948-556F8FD3A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4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943225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Gill Sans MT" charset="0"/>
                <a:ea typeface="ＭＳ Ｐゴシック" charset="-128"/>
              </a:rPr>
              <a:t>ネットワークセキュリティ</a:t>
            </a:r>
            <a:br>
              <a:rPr lang="en-US" altLang="ja-JP" dirty="0">
                <a:latin typeface="Gill Sans MT" charset="0"/>
                <a:ea typeface="ＭＳ Ｐゴシック" charset="-128"/>
              </a:rPr>
            </a:br>
            <a:r>
              <a:rPr lang="en-US" altLang="ja-JP" sz="3600" dirty="0">
                <a:latin typeface="Gill Sans MT" charset="0"/>
                <a:ea typeface="ＭＳ Ｐゴシック" charset="-128"/>
              </a:rPr>
              <a:t>-</a:t>
            </a:r>
            <a:r>
              <a:rPr lang="ja-JP" altLang="en-US" sz="3600" dirty="0">
                <a:latin typeface="Gill Sans MT" charset="0"/>
                <a:ea typeface="ＭＳ Ｐゴシック" charset="-128"/>
              </a:rPr>
              <a:t>安全にネットワークを利用するために</a:t>
            </a:r>
            <a:r>
              <a:rPr lang="en-US" altLang="ja-JP" sz="3600" dirty="0">
                <a:latin typeface="Gill Sans MT" charset="0"/>
                <a:ea typeface="ＭＳ Ｐゴシック" charset="-128"/>
              </a:rPr>
              <a:t>-</a:t>
            </a:r>
            <a:endParaRPr lang="ja-JP" altLang="en-US" sz="3600" dirty="0">
              <a:latin typeface="Gill Sans MT" charset="0"/>
              <a:ea typeface="ＭＳ Ｐゴシック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17B294-B56A-874F-91A8-656E0C45C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研究室の日常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メールサーバからメールを取得，閲覧</a:t>
            </a:r>
            <a:endParaRPr kumimoji="1" lang="en-US" altLang="ja-JP" dirty="0"/>
          </a:p>
          <a:p>
            <a:r>
              <a:rPr lang="ja-JP" altLang="en-US" dirty="0"/>
              <a:t>計算サーバにアクセス</a:t>
            </a:r>
            <a:r>
              <a:rPr lang="ja-JP" altLang="en-US"/>
              <a:t>し，</a:t>
            </a:r>
            <a:br>
              <a:rPr lang="en-US" altLang="ja-JP" dirty="0"/>
            </a:br>
            <a:r>
              <a:rPr lang="ja-JP" altLang="en-US"/>
              <a:t>数値シミュレーションを</a:t>
            </a:r>
            <a:r>
              <a:rPr lang="ja-JP" altLang="en-US" dirty="0"/>
              <a:t>実行</a:t>
            </a:r>
            <a:endParaRPr lang="en-US" altLang="ja-JP" dirty="0"/>
          </a:p>
          <a:p>
            <a:r>
              <a:rPr kumimoji="1" lang="ja-JP" altLang="en-US" dirty="0"/>
              <a:t>遠方にいる研究者とテレビ会議</a:t>
            </a:r>
            <a:endParaRPr kumimoji="1" lang="en-US" altLang="ja-JP" dirty="0"/>
          </a:p>
          <a:p>
            <a:r>
              <a:rPr kumimoji="1" lang="ja-JP" altLang="en-US" dirty="0"/>
              <a:t>観測データの取得</a:t>
            </a:r>
            <a:r>
              <a:rPr kumimoji="1" lang="is-IS" altLang="ja-JP" dirty="0"/>
              <a:t>…</a:t>
            </a:r>
            <a:r>
              <a:rPr kumimoji="1" lang="ja-JP" altLang="en-US" dirty="0"/>
              <a:t>など</a:t>
            </a:r>
            <a:endParaRPr kumimoji="1"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研究室ではネットワークを介して別の計算機とのやりとりが行われている</a:t>
            </a:r>
            <a:endParaRPr lang="en-US" altLang="ja-JP" dirty="0"/>
          </a:p>
          <a:p>
            <a:pPr lvl="1"/>
            <a:r>
              <a:rPr kumimoji="1" lang="ja-JP" altLang="en-US" sz="3200" b="1" dirty="0">
                <a:solidFill>
                  <a:srgbClr val="FF0000"/>
                </a:solidFill>
              </a:rPr>
              <a:t>リモートアクセス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26C889D-8ABD-8C4F-96BA-71B9CE05A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3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INEX</a:t>
            </a:r>
            <a:r>
              <a:rPr lang="ja-JP" altLang="en-US" dirty="0"/>
              <a:t> </a:t>
            </a:r>
            <a:r>
              <a:rPr kumimoji="1" lang="ja-JP" altLang="en-US" dirty="0"/>
              <a:t>のセキュリティの話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パスワードセキュリティ</a:t>
            </a:r>
            <a:r>
              <a:rPr kumimoji="1" lang="en-US" altLang="ja-JP" dirty="0"/>
              <a:t>(</a:t>
            </a:r>
            <a:r>
              <a:rPr kumimoji="1" lang="ja-JP" altLang="en-US" dirty="0"/>
              <a:t>第</a:t>
            </a:r>
            <a:r>
              <a:rPr kumimoji="1" lang="en-US" altLang="ja-JP" dirty="0"/>
              <a:t> 2 </a:t>
            </a:r>
            <a:r>
              <a:rPr kumimoji="1" lang="ja-JP" altLang="en-US" dirty="0"/>
              <a:t>回</a:t>
            </a:r>
            <a:r>
              <a:rPr kumimoji="1" lang="en-US" altLang="ja-JP" dirty="0"/>
              <a:t>)</a:t>
            </a:r>
          </a:p>
          <a:p>
            <a:pPr lvl="1"/>
            <a:r>
              <a:rPr lang="ja-JP" altLang="en-US" dirty="0"/>
              <a:t>良いパスワードをつけてアカウントをしっかり守る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r>
              <a:rPr lang="ja-JP" altLang="en-US" dirty="0"/>
              <a:t>ネットワークセキュリティ</a:t>
            </a:r>
            <a:r>
              <a:rPr lang="en-US" altLang="ja-JP" dirty="0"/>
              <a:t>(</a:t>
            </a:r>
            <a:r>
              <a:rPr lang="ja-JP" altLang="en-US" dirty="0"/>
              <a:t>今回</a:t>
            </a:r>
            <a:r>
              <a:rPr lang="en-US" altLang="ja-JP" dirty="0"/>
              <a:t>)</a:t>
            </a:r>
          </a:p>
          <a:p>
            <a:pPr lvl="1"/>
            <a:r>
              <a:rPr kumimoji="1" lang="ja-JP" altLang="en-US" dirty="0"/>
              <a:t>ネットワーク利用に関する最低限の防衛策を知る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CC3D685-7162-044E-A003-4C86BDB05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46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ネットワークセキュリティの原則</a:t>
            </a:r>
            <a:br>
              <a:rPr kumimoji="1" lang="en-US" altLang="ja-JP" dirty="0"/>
            </a:br>
            <a:r>
              <a:rPr lang="ja-JP" altLang="en-US" dirty="0"/>
              <a:t>一般ユーザ編</a:t>
            </a:r>
            <a:r>
              <a:rPr lang="en-US" altLang="ja-JP" dirty="0"/>
              <a:t> -</a:t>
            </a:r>
            <a:r>
              <a:rPr lang="ja-JP" altLang="en-US" sz="3600" dirty="0"/>
              <a:t>被害にあわないために</a:t>
            </a:r>
            <a:r>
              <a:rPr lang="en-US" altLang="ja-JP" sz="3600" dirty="0"/>
              <a:t>-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141168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有害データを受け取らないように予防する</a:t>
            </a:r>
            <a:endParaRPr kumimoji="1" lang="en-US" altLang="ja-JP" dirty="0"/>
          </a:p>
          <a:p>
            <a:pPr lvl="1"/>
            <a:r>
              <a:rPr lang="ja-JP" altLang="en-US" dirty="0"/>
              <a:t>不要なソフトウェアのインストール等はしない</a:t>
            </a:r>
            <a:endParaRPr lang="en-US" altLang="ja-JP" dirty="0"/>
          </a:p>
          <a:p>
            <a:pPr lvl="1"/>
            <a:r>
              <a:rPr lang="ja-JP" altLang="en-US" dirty="0"/>
              <a:t>メールの添付ファイルや</a:t>
            </a:r>
            <a:r>
              <a:rPr lang="en-US" altLang="ja-JP" dirty="0"/>
              <a:t> URL</a:t>
            </a:r>
            <a:r>
              <a:rPr lang="ja-JP" altLang="en-US" dirty="0"/>
              <a:t> へ無闇にアクセスしない</a:t>
            </a:r>
            <a:endParaRPr lang="en-US" altLang="ja-JP" dirty="0"/>
          </a:p>
          <a:p>
            <a:pPr lvl="2"/>
            <a:r>
              <a:rPr lang="ja-JP" altLang="en-US" dirty="0"/>
              <a:t>日本年金機構</a:t>
            </a:r>
            <a:r>
              <a:rPr lang="en-US" altLang="ja-JP" dirty="0"/>
              <a:t>, JTB </a:t>
            </a:r>
            <a:r>
              <a:rPr lang="ja-JP" altLang="en-US" dirty="0"/>
              <a:t>の個人情報流出の事例</a:t>
            </a:r>
            <a:endParaRPr lang="en-US" altLang="ja-JP" dirty="0"/>
          </a:p>
          <a:p>
            <a:pPr lvl="2"/>
            <a:r>
              <a:rPr lang="ja-JP" altLang="en-US" dirty="0"/>
              <a:t>実例</a:t>
            </a:r>
            <a:r>
              <a:rPr lang="en-US" altLang="ja-JP" dirty="0"/>
              <a:t> : http://</a:t>
            </a:r>
            <a:r>
              <a:rPr lang="en-US" altLang="ja-JP" dirty="0" err="1"/>
              <a:t>www.chunichi.co.jp</a:t>
            </a:r>
            <a:r>
              <a:rPr lang="en-US" altLang="ja-JP" dirty="0"/>
              <a:t>/s/article/2016060490221806.html</a:t>
            </a:r>
          </a:p>
          <a:p>
            <a:r>
              <a:rPr lang="ja-JP" altLang="en-US" dirty="0"/>
              <a:t>パケット盗聴の予防策を講じる</a:t>
            </a:r>
            <a:endParaRPr kumimoji="1" lang="en-US" altLang="ja-JP" dirty="0"/>
          </a:p>
          <a:p>
            <a:pPr lvl="1"/>
            <a:r>
              <a:rPr lang="ja-JP" altLang="en-US" dirty="0"/>
              <a:t>暗号化通信プロトコル</a:t>
            </a:r>
            <a:r>
              <a:rPr lang="en-US" altLang="ja-JP" dirty="0"/>
              <a:t>(SSH, </a:t>
            </a:r>
            <a:r>
              <a:rPr lang="en-US" altLang="ja-JP" b="1" dirty="0">
                <a:solidFill>
                  <a:srgbClr val="FF0000"/>
                </a:solidFill>
              </a:rPr>
              <a:t>SSL/TLS</a:t>
            </a:r>
            <a:r>
              <a:rPr lang="en-US" altLang="ja-JP" dirty="0"/>
              <a:t>) </a:t>
            </a:r>
            <a:r>
              <a:rPr lang="ja-JP" altLang="en-US" dirty="0"/>
              <a:t>を用いた通信の利用</a:t>
            </a:r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7BF2E8E-7F3E-BF4B-BBB3-708C03A42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27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384"/>
            <a:ext cx="7560840" cy="634899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619672" y="6273225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https://</a:t>
            </a:r>
            <a:r>
              <a:rPr lang="en-US" altLang="ja-JP" sz="1600" dirty="0" err="1"/>
              <a:t>web.archive.org</a:t>
            </a:r>
            <a:r>
              <a:rPr lang="en-US" altLang="ja-JP" sz="1600" dirty="0"/>
              <a:t>/web/20160625093413/http://</a:t>
            </a:r>
            <a:r>
              <a:rPr lang="en-US" altLang="ja-JP" sz="1600" dirty="0" err="1"/>
              <a:t>www.chunichi.co.jp</a:t>
            </a:r>
            <a:r>
              <a:rPr lang="en-US" altLang="ja-JP" sz="1600" dirty="0"/>
              <a:t>/s/article/</a:t>
            </a:r>
            <a:br>
              <a:rPr lang="en-US" altLang="ja-JP" sz="1600" dirty="0"/>
            </a:br>
            <a:r>
              <a:rPr lang="en-US" altLang="ja-JP" sz="1600" dirty="0"/>
              <a:t>2016060490221806.html : 2016/05/25 web archive, 2017/06/20 </a:t>
            </a:r>
            <a:r>
              <a:rPr lang="ja-JP" altLang="en-US" sz="1600" dirty="0"/>
              <a:t>閲覧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0069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SSL/TLS</a:t>
            </a:r>
            <a:r>
              <a:rPr lang="en-US" altLang="ja-JP" dirty="0"/>
              <a:t> </a:t>
            </a:r>
            <a:br>
              <a:rPr lang="en-US" altLang="ja-JP" dirty="0"/>
            </a:br>
            <a:r>
              <a:rPr lang="en-US" altLang="ja-JP" sz="3600" dirty="0"/>
              <a:t>(Secure Socket Layer/Transport Layer Security)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340768"/>
            <a:ext cx="6336704" cy="5141168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ja-JP" altLang="en-US" dirty="0"/>
              <a:t>転送するデータを暗号化するために利用される</a:t>
            </a:r>
            <a:r>
              <a:rPr lang="ja-JP" altLang="en-US" sz="2800" dirty="0"/>
              <a:t>プロトコル</a:t>
            </a:r>
            <a:endParaRPr lang="en-US" altLang="ja-JP" sz="28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ja-JP" altLang="en-US" dirty="0"/>
              <a:t>トランスポート層とアプリケーション層との中間に実装</a:t>
            </a:r>
            <a:endParaRPr lang="en-US" altLang="ja-JP" sz="2800" dirty="0"/>
          </a:p>
          <a:p>
            <a:pPr marL="758825" lvl="2" indent="-227013"/>
            <a:r>
              <a:rPr kumimoji="1" lang="en-US" altLang="ja-JP" sz="2800" dirty="0"/>
              <a:t>HTTPS</a:t>
            </a:r>
            <a:r>
              <a:rPr kumimoji="1" lang="ja-JP" altLang="en-US" sz="2800" dirty="0"/>
              <a:t> </a:t>
            </a:r>
            <a:r>
              <a:rPr kumimoji="1" lang="en-US" altLang="ja-JP" sz="2800" dirty="0"/>
              <a:t>(HTTP over SSL/TLS)</a:t>
            </a:r>
          </a:p>
          <a:p>
            <a:pPr marL="1030288" lvl="3"/>
            <a:r>
              <a:rPr lang="en-US" altLang="ja-JP" sz="2400" dirty="0"/>
              <a:t>SSL/TLS </a:t>
            </a:r>
            <a:r>
              <a:rPr lang="ja-JP" altLang="en-US" sz="2400" dirty="0"/>
              <a:t>を利用した</a:t>
            </a:r>
            <a:r>
              <a:rPr lang="en-US" altLang="ja-JP" sz="2400" dirty="0"/>
              <a:t> HTTP </a:t>
            </a:r>
            <a:r>
              <a:rPr lang="ja-JP" altLang="en-US" sz="2400" dirty="0"/>
              <a:t>プロトコル</a:t>
            </a:r>
            <a:endParaRPr lang="en-US" altLang="ja-JP" sz="2400" dirty="0"/>
          </a:p>
          <a:p>
            <a:pPr marL="1030288" lvl="3"/>
            <a:r>
              <a:rPr kumimoji="1" lang="ja-JP" altLang="en-US" sz="2400" dirty="0"/>
              <a:t>オンライン決済などでしばしば利用されている</a:t>
            </a:r>
            <a:endParaRPr kumimoji="1" lang="en-US" altLang="ja-JP" sz="2400" dirty="0"/>
          </a:p>
          <a:p>
            <a:pPr marL="1030288" lvl="3"/>
            <a:r>
              <a:rPr lang="en-US" altLang="ja-JP" sz="2400" dirty="0"/>
              <a:t> </a:t>
            </a:r>
            <a:r>
              <a:rPr lang="en-US" altLang="ja-JP" sz="2400" dirty="0">
                <a:solidFill>
                  <a:srgbClr val="FF0000"/>
                </a:solidFill>
              </a:rPr>
              <a:t>SSL </a:t>
            </a:r>
            <a:r>
              <a:rPr lang="ja-JP" altLang="en-US" sz="2400" dirty="0">
                <a:solidFill>
                  <a:srgbClr val="FF0000"/>
                </a:solidFill>
              </a:rPr>
              <a:t>サーバ証明書</a:t>
            </a:r>
            <a:r>
              <a:rPr lang="ja-JP" altLang="en-US" sz="2400" dirty="0"/>
              <a:t>が導入されたサービスを利用することが重要</a:t>
            </a:r>
            <a:endParaRPr kumimoji="1" lang="ja-JP" altLang="en-US" sz="2400" dirty="0"/>
          </a:p>
        </p:txBody>
      </p:sp>
      <p:graphicFrame>
        <p:nvGraphicFramePr>
          <p:cNvPr id="4" name="Group 20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51696"/>
              </p:ext>
            </p:extLst>
          </p:nvPr>
        </p:nvGraphicFramePr>
        <p:xfrm>
          <a:off x="6444208" y="2276872"/>
          <a:ext cx="2597360" cy="2808312"/>
        </p:xfrm>
        <a:graphic>
          <a:graphicData uri="http://schemas.openxmlformats.org/drawingml/2006/table">
            <a:tbl>
              <a:tblPr/>
              <a:tblGrid>
                <a:gridCol w="259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TCP/IP </a:t>
                      </a: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の階層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アプリケーション層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トランスポート層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インターネット層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3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ネットワーク</a:t>
                      </a:r>
                      <a:endParaRPr kumimoji="1" lang="en-US" altLang="ja-JP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インターフェース層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右矢印 4"/>
          <p:cNvSpPr/>
          <p:nvPr/>
        </p:nvSpPr>
        <p:spPr>
          <a:xfrm>
            <a:off x="5724128" y="2924944"/>
            <a:ext cx="576064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53109B9-52DD-9249-99E5-AC187F1E1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67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SSL </a:t>
            </a:r>
            <a:r>
              <a:rPr lang="ja-JP" altLang="en-US" dirty="0"/>
              <a:t>サーバ</a:t>
            </a:r>
            <a:r>
              <a:rPr kumimoji="1" lang="ja-JP" altLang="en-US" dirty="0"/>
              <a:t>証明書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57200" y="1038746"/>
            <a:ext cx="8229600" cy="5558606"/>
          </a:xfrm>
        </p:spPr>
        <p:txBody>
          <a:bodyPr>
            <a:normAutofit/>
          </a:bodyPr>
          <a:lstStyle/>
          <a:p>
            <a:r>
              <a:rPr lang="en-US" altLang="ja-JP" dirty="0"/>
              <a:t>SSL/TLS </a:t>
            </a:r>
            <a:r>
              <a:rPr lang="ja-JP" altLang="en-US" dirty="0"/>
              <a:t>を利用した通信であることを示す</a:t>
            </a:r>
            <a:br>
              <a:rPr lang="en-US" altLang="ja-JP" dirty="0"/>
            </a:br>
            <a:r>
              <a:rPr lang="ja-JP" altLang="en-US" dirty="0"/>
              <a:t>電子証明書</a:t>
            </a:r>
            <a:endParaRPr lang="en-US" altLang="ja-JP" dirty="0"/>
          </a:p>
          <a:p>
            <a:pPr lvl="1"/>
            <a:r>
              <a:rPr lang="en-US" altLang="ja-JP" dirty="0"/>
              <a:t>(</a:t>
            </a:r>
            <a:r>
              <a:rPr lang="ja-JP" altLang="en-US" dirty="0"/>
              <a:t>信頼できる</a:t>
            </a:r>
            <a:r>
              <a:rPr lang="en-US" altLang="ja-JP" dirty="0"/>
              <a:t>) </a:t>
            </a:r>
            <a:r>
              <a:rPr lang="ja-JP" altLang="en-US" dirty="0"/>
              <a:t>認証局が発行</a:t>
            </a:r>
            <a:endParaRPr lang="en-US" altLang="ja-JP" dirty="0"/>
          </a:p>
          <a:p>
            <a:pPr lvl="2"/>
            <a:r>
              <a:rPr lang="ja-JP" altLang="en-US" dirty="0"/>
              <a:t>認証局</a:t>
            </a:r>
            <a:r>
              <a:rPr lang="en-US" altLang="ja-JP" dirty="0"/>
              <a:t> : </a:t>
            </a:r>
            <a:r>
              <a:rPr lang="ja-JP" altLang="en-US" dirty="0"/>
              <a:t>電子証明書を発行する機関</a:t>
            </a:r>
            <a:endParaRPr lang="en-US" altLang="ja-JP" dirty="0"/>
          </a:p>
          <a:p>
            <a:pPr lvl="3"/>
            <a:r>
              <a:rPr lang="ja-JP" altLang="en-US" dirty="0"/>
              <a:t>国立情報学研究所</a:t>
            </a:r>
            <a:r>
              <a:rPr lang="en-US" altLang="ja-JP" dirty="0"/>
              <a:t> </a:t>
            </a:r>
            <a:r>
              <a:rPr lang="ja-JP" altLang="en-US" dirty="0"/>
              <a:t>など</a:t>
            </a:r>
            <a:endParaRPr lang="en-US" altLang="ja-JP" dirty="0"/>
          </a:p>
          <a:p>
            <a:pPr lvl="1"/>
            <a:r>
              <a:rPr lang="ja-JP" altLang="en-US" dirty="0"/>
              <a:t>「暗号化証明」と「実在証明」を担う</a:t>
            </a:r>
            <a:endParaRPr lang="en-US" altLang="ja-JP" dirty="0"/>
          </a:p>
          <a:p>
            <a:pPr lvl="2"/>
            <a:r>
              <a:rPr lang="ja-JP" altLang="en-US" dirty="0"/>
              <a:t>暗号化証明</a:t>
            </a:r>
            <a:r>
              <a:rPr lang="en-US" altLang="ja-JP" dirty="0"/>
              <a:t> : </a:t>
            </a:r>
            <a:r>
              <a:rPr lang="ja-JP" altLang="en-US" dirty="0"/>
              <a:t>適切な暗号化</a:t>
            </a:r>
            <a:r>
              <a:rPr lang="en-US" altLang="ja-JP" dirty="0"/>
              <a:t> (SSL/TLS) </a:t>
            </a:r>
            <a:r>
              <a:rPr lang="ja-JP" altLang="en-US" dirty="0"/>
              <a:t>の利用を証明</a:t>
            </a:r>
            <a:endParaRPr lang="en-US" altLang="ja-JP" dirty="0"/>
          </a:p>
          <a:p>
            <a:pPr lvl="2"/>
            <a:r>
              <a:rPr lang="ja-JP" altLang="en-US" dirty="0"/>
              <a:t>実在証明</a:t>
            </a:r>
            <a:r>
              <a:rPr lang="en-US" altLang="ja-JP" dirty="0"/>
              <a:t> : </a:t>
            </a:r>
            <a:r>
              <a:rPr lang="ja-JP" altLang="en-US" dirty="0"/>
              <a:t>ページ等を管理する組織等が実在し、信頼に足ることを証明</a:t>
            </a:r>
            <a:endParaRPr lang="en-US" altLang="ja-JP" dirty="0"/>
          </a:p>
          <a:p>
            <a:pPr lvl="1"/>
            <a:r>
              <a:rPr lang="ja-JP" altLang="en-US" dirty="0"/>
              <a:t>通信の「なりすまし」「盗聴」「改ざん」を防ぐ</a:t>
            </a:r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10B1420-16FA-2847-9945-0E92DD1CC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13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HTTPS</a:t>
            </a:r>
            <a:r>
              <a:rPr kumimoji="1" lang="ja-JP" altLang="en-US" dirty="0"/>
              <a:t> 通信の目印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r="49601" b="86254"/>
          <a:stretch>
            <a:fillRect/>
          </a:stretch>
        </p:blipFill>
        <p:spPr bwMode="auto">
          <a:xfrm>
            <a:off x="395536" y="3933953"/>
            <a:ext cx="7507342" cy="171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r="47651" b="78571"/>
          <a:stretch>
            <a:fillRect/>
          </a:stretch>
        </p:blipFill>
        <p:spPr bwMode="auto">
          <a:xfrm>
            <a:off x="611560" y="1053633"/>
            <a:ext cx="806542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3923928" y="335788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rgbClr val="FF0000"/>
                </a:solidFill>
              </a:rPr>
              <a:t>https </a:t>
            </a:r>
            <a:r>
              <a:rPr lang="ja-JP" altLang="en-US" sz="3600" b="1" dirty="0">
                <a:solidFill>
                  <a:srgbClr val="FF0000"/>
                </a:solidFill>
              </a:rPr>
              <a:t>の文字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7584" y="3429897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</a:rPr>
              <a:t>鍵マーク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331640" y="1773713"/>
            <a:ext cx="11658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575096" y="1773713"/>
            <a:ext cx="47662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endCxn id="7" idx="0"/>
          </p:cNvCxnSpPr>
          <p:nvPr/>
        </p:nvCxnSpPr>
        <p:spPr>
          <a:xfrm>
            <a:off x="1403648" y="1773713"/>
            <a:ext cx="388349" cy="1656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endCxn id="6" idx="0"/>
          </p:cNvCxnSpPr>
          <p:nvPr/>
        </p:nvCxnSpPr>
        <p:spPr>
          <a:xfrm>
            <a:off x="1763688" y="1773713"/>
            <a:ext cx="3852428" cy="1584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1979712" y="4986080"/>
            <a:ext cx="11658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2230420" y="4960727"/>
            <a:ext cx="47662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endCxn id="7" idx="2"/>
          </p:cNvCxnSpPr>
          <p:nvPr/>
        </p:nvCxnSpPr>
        <p:spPr>
          <a:xfrm flipH="1" flipV="1">
            <a:off x="1791997" y="4076228"/>
            <a:ext cx="115708" cy="9378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endCxn id="6" idx="2"/>
          </p:cNvCxnSpPr>
          <p:nvPr/>
        </p:nvCxnSpPr>
        <p:spPr>
          <a:xfrm flipV="1">
            <a:off x="2483768" y="4004220"/>
            <a:ext cx="3132348" cy="937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>
            <a:extLst>
              <a:ext uri="{FF2B5EF4-FFF2-40B4-BE49-F238E27FC236}">
                <a16:creationId xmlns:a16="http://schemas.microsoft.com/office/drawing/2014/main" id="{A500CB46-7FC1-B342-BFC5-741E31A8E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92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SSL </a:t>
            </a:r>
            <a:r>
              <a:rPr kumimoji="1" lang="ja-JP" altLang="en-US" dirty="0"/>
              <a:t>サーバ証明書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北大の履修登録システムにおけるサーバ証明書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418635" cy="515719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AB42393-442A-3B45-BA28-F0DFB3EEF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411" y="2379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94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怪しい</a:t>
            </a:r>
            <a:r>
              <a:rPr kumimoji="1" lang="en-US" altLang="ja-JP" dirty="0"/>
              <a:t> SSL </a:t>
            </a:r>
            <a:r>
              <a:rPr kumimoji="1" lang="ja-JP" altLang="en-US" dirty="0"/>
              <a:t>サーバ証明書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57200" y="1112147"/>
            <a:ext cx="8229600" cy="4525963"/>
          </a:xfrm>
        </p:spPr>
        <p:txBody>
          <a:bodyPr/>
          <a:lstStyle/>
          <a:p>
            <a:r>
              <a:rPr lang="ja-JP" altLang="en-US" dirty="0"/>
              <a:t>信頼できる認証局が発行したわけではない証明書</a:t>
            </a:r>
            <a:endParaRPr lang="en-US" altLang="ja-JP" dirty="0"/>
          </a:p>
          <a:p>
            <a:pPr lvl="1"/>
            <a:r>
              <a:rPr lang="ja-JP" altLang="en-US" dirty="0"/>
              <a:t>ページ等を管理する組織等が</a:t>
            </a:r>
            <a:r>
              <a:rPr lang="en-US" altLang="ja-JP" dirty="0"/>
              <a:t>, </a:t>
            </a:r>
            <a:r>
              <a:rPr lang="ja-JP" altLang="en-US" dirty="0"/>
              <a:t>自身を認証局として発行した証明書を用いることがある</a:t>
            </a:r>
            <a:endParaRPr lang="en-US" altLang="ja-JP" dirty="0"/>
          </a:p>
          <a:p>
            <a:pPr lvl="1"/>
            <a:r>
              <a:rPr lang="ja-JP" altLang="en-US" dirty="0"/>
              <a:t>信頼に足るページ</a:t>
            </a:r>
            <a:r>
              <a:rPr lang="en-US" altLang="ja-JP" dirty="0"/>
              <a:t> (</a:t>
            </a:r>
            <a:r>
              <a:rPr lang="ja-JP" altLang="en-US" dirty="0"/>
              <a:t>管理者</a:t>
            </a:r>
            <a:r>
              <a:rPr lang="en-US" altLang="ja-JP" dirty="0"/>
              <a:t>, </a:t>
            </a:r>
            <a:r>
              <a:rPr lang="ja-JP" altLang="en-US" dirty="0"/>
              <a:t>組織等</a:t>
            </a:r>
            <a:r>
              <a:rPr lang="en-US" altLang="ja-JP" dirty="0"/>
              <a:t>) </a:t>
            </a:r>
            <a:r>
              <a:rPr lang="ja-JP" altLang="en-US" dirty="0"/>
              <a:t>であるか</a:t>
            </a:r>
            <a:r>
              <a:rPr lang="en-US" altLang="ja-JP" dirty="0"/>
              <a:t>, </a:t>
            </a:r>
            <a:r>
              <a:rPr lang="ja-JP" altLang="en-US" dirty="0"/>
              <a:t>考えて利用しなければならない！</a:t>
            </a:r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659D27D-7C50-C448-9171-693D67ED9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62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850106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/>
              <a:t>怪し</a:t>
            </a:r>
            <a:r>
              <a:rPr lang="ja-JP" altLang="en-US" sz="3600" dirty="0"/>
              <a:t>そうな</a:t>
            </a:r>
            <a:r>
              <a:rPr kumimoji="1" lang="en-US" altLang="ja-JP" sz="3600" dirty="0"/>
              <a:t> SSL </a:t>
            </a:r>
            <a:r>
              <a:rPr kumimoji="1" lang="ja-JP" altLang="en-US" sz="3600" dirty="0"/>
              <a:t>サーバ証明書</a:t>
            </a:r>
            <a:r>
              <a:rPr lang="ja-JP" altLang="en-US" sz="3600" dirty="0"/>
              <a:t>が利用されている例</a:t>
            </a:r>
            <a:endParaRPr kumimoji="1" lang="ja-JP" altLang="en-US" sz="36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3380" r="57088" b="46221"/>
          <a:stretch/>
        </p:blipFill>
        <p:spPr>
          <a:xfrm>
            <a:off x="323528" y="938087"/>
            <a:ext cx="7704856" cy="592681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411760" y="1268760"/>
            <a:ext cx="367240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図形グループ 3"/>
          <p:cNvGrpSpPr/>
          <p:nvPr/>
        </p:nvGrpSpPr>
        <p:grpSpPr>
          <a:xfrm>
            <a:off x="1547664" y="2276872"/>
            <a:ext cx="5976664" cy="2088232"/>
            <a:chOff x="1547664" y="2276872"/>
            <a:chExt cx="5976664" cy="2088232"/>
          </a:xfrm>
        </p:grpSpPr>
        <p:cxnSp>
          <p:nvCxnSpPr>
            <p:cNvPr id="12" name="曲線コネクタ 11"/>
            <p:cNvCxnSpPr/>
            <p:nvPr/>
          </p:nvCxnSpPr>
          <p:spPr>
            <a:xfrm rot="5400000">
              <a:off x="3203920" y="2853008"/>
              <a:ext cx="1296000" cy="1152128"/>
            </a:xfrm>
            <a:prstGeom prst="curvedConnector3">
              <a:avLst>
                <a:gd name="adj1" fmla="val 40694"/>
              </a:avLst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正方形/長方形 13"/>
            <p:cNvSpPr/>
            <p:nvPr/>
          </p:nvSpPr>
          <p:spPr>
            <a:xfrm>
              <a:off x="1547664" y="4077072"/>
              <a:ext cx="2160240" cy="288032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843808" y="2276872"/>
              <a:ext cx="4680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/>
                <a:t>信頼のおける機関だろうか？</a:t>
              </a: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3A24D16D-3FC2-7548-BDDC-F30E453B3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ネットワークセキュリティの原則</a:t>
            </a:r>
            <a:br>
              <a:rPr kumimoji="1" lang="en-US" altLang="ja-JP" dirty="0"/>
            </a:br>
            <a:r>
              <a:rPr lang="ja-JP" altLang="en-US" dirty="0"/>
              <a:t>計算機管理者編</a:t>
            </a:r>
            <a:r>
              <a:rPr lang="en-US" altLang="ja-JP" dirty="0"/>
              <a:t> </a:t>
            </a:r>
            <a:r>
              <a:rPr lang="en-US" altLang="ja-JP" sz="3600" dirty="0"/>
              <a:t>-</a:t>
            </a:r>
            <a:r>
              <a:rPr lang="ja-JP" altLang="en-US" sz="3600" dirty="0"/>
              <a:t>ユーザを守るために</a:t>
            </a:r>
            <a:r>
              <a:rPr lang="en-US" altLang="ja-JP" sz="3600" dirty="0"/>
              <a:t>-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kumimoji="1" lang="ja-JP" altLang="en-US" dirty="0"/>
              <a:t>計算機への不正アクセスを未然に防ぐ</a:t>
            </a:r>
            <a:endParaRPr kumimoji="1" lang="en-US" altLang="ja-JP" dirty="0"/>
          </a:p>
          <a:p>
            <a:pPr marL="541338" lvl="1" indent="-280988"/>
            <a:r>
              <a:rPr lang="ja-JP" altLang="en-US" dirty="0"/>
              <a:t>ネットワーク空間との接点を最小限にする</a:t>
            </a:r>
            <a:endParaRPr lang="en-US" altLang="ja-JP" dirty="0"/>
          </a:p>
          <a:p>
            <a:pPr lvl="2"/>
            <a:r>
              <a:rPr lang="ja-JP" altLang="en-US" b="1" dirty="0">
                <a:solidFill>
                  <a:srgbClr val="FF0000"/>
                </a:solidFill>
              </a:rPr>
              <a:t>ポートの管理</a:t>
            </a:r>
            <a:endParaRPr lang="en-US" altLang="ja-JP" b="1" dirty="0">
              <a:solidFill>
                <a:srgbClr val="FF0000"/>
              </a:solidFill>
            </a:endParaRPr>
          </a:p>
          <a:p>
            <a:pPr lvl="3"/>
            <a:r>
              <a:rPr kumimoji="1" lang="ja-JP" altLang="en-US" sz="2400" dirty="0"/>
              <a:t>不要なポートを閉める</a:t>
            </a:r>
            <a:endParaRPr kumimoji="1" lang="en-US" altLang="ja-JP" dirty="0"/>
          </a:p>
          <a:p>
            <a:pPr lvl="2"/>
            <a:r>
              <a:rPr lang="ja-JP" altLang="en-US" b="1" dirty="0">
                <a:solidFill>
                  <a:srgbClr val="FF0000"/>
                </a:solidFill>
              </a:rPr>
              <a:t>アクセス制限</a:t>
            </a:r>
            <a:endParaRPr lang="en-US" altLang="ja-JP" b="1" dirty="0">
              <a:solidFill>
                <a:srgbClr val="FF0000"/>
              </a:solidFill>
            </a:endParaRPr>
          </a:p>
          <a:p>
            <a:pPr lvl="3"/>
            <a:r>
              <a:rPr lang="ja-JP" altLang="en-US" sz="2400" dirty="0"/>
              <a:t>必要外のホストによるアクセスを制限する</a:t>
            </a:r>
            <a:endParaRPr lang="en-US" altLang="ja-JP" dirty="0"/>
          </a:p>
          <a:p>
            <a:pPr marL="585788" lvl="1" indent="-282575"/>
            <a:r>
              <a:rPr kumimoji="1" lang="ja-JP" altLang="en-US" dirty="0"/>
              <a:t>セキュリティホール</a:t>
            </a:r>
            <a:r>
              <a:rPr kumimoji="1" lang="en-US" altLang="ja-JP" dirty="0"/>
              <a:t> (OS</a:t>
            </a:r>
            <a:r>
              <a:rPr kumimoji="1" lang="ja-JP" altLang="en-US" dirty="0"/>
              <a:t> や</a:t>
            </a:r>
            <a:r>
              <a:rPr lang="ja-JP" altLang="en-US" dirty="0"/>
              <a:t>ソフトウェア</a:t>
            </a:r>
            <a:r>
              <a:rPr kumimoji="1" lang="ja-JP" altLang="en-US" dirty="0"/>
              <a:t>の欠点</a:t>
            </a:r>
            <a:r>
              <a:rPr kumimoji="1" lang="en-US" altLang="ja-JP" dirty="0"/>
              <a:t>)</a:t>
            </a:r>
            <a:r>
              <a:rPr kumimoji="1" lang="ja-JP" altLang="en-US" dirty="0"/>
              <a:t>をなくす</a:t>
            </a:r>
            <a:endParaRPr kumimoji="1" lang="en-US" altLang="ja-JP" dirty="0"/>
          </a:p>
          <a:p>
            <a:pPr lvl="2"/>
            <a:r>
              <a:rPr lang="ja-JP" altLang="en-US" b="1" dirty="0">
                <a:solidFill>
                  <a:srgbClr val="FF0000"/>
                </a:solidFill>
              </a:rPr>
              <a:t>最新セキュリティ情報の取得・確認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14B274A-1671-9448-88D4-301390382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0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本日のレクチャー内容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38746"/>
            <a:ext cx="8507288" cy="5414590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リモートアクセス</a:t>
            </a:r>
            <a:endParaRPr kumimoji="1" lang="en-US" altLang="ja-JP" dirty="0"/>
          </a:p>
          <a:p>
            <a:pPr lvl="1"/>
            <a:r>
              <a:rPr lang="ja-JP" altLang="en-US" dirty="0"/>
              <a:t>リモートログイン・リモートアクセスを用いたファイル転送</a:t>
            </a:r>
            <a:endParaRPr lang="en-US" altLang="ja-JP" dirty="0"/>
          </a:p>
          <a:p>
            <a:pPr lvl="1"/>
            <a:r>
              <a:rPr lang="ja-JP" altLang="en-US" dirty="0"/>
              <a:t>リモートアクセスで用いられるプロトコル</a:t>
            </a:r>
            <a:endParaRPr lang="en-US" altLang="ja-JP" dirty="0"/>
          </a:p>
          <a:p>
            <a:pPr lvl="1"/>
            <a:r>
              <a:rPr kumimoji="1" lang="ja-JP" altLang="en-US" dirty="0"/>
              <a:t>パケット盗聴の危険性</a:t>
            </a:r>
            <a:endParaRPr lang="en-US" altLang="ja-JP" dirty="0"/>
          </a:p>
          <a:p>
            <a:r>
              <a:rPr kumimoji="1" lang="ja-JP" altLang="en-US"/>
              <a:t>ネットワークセキュリティ</a:t>
            </a:r>
            <a:br>
              <a:rPr lang="en-US" altLang="ja-JP" dirty="0"/>
            </a:br>
            <a:r>
              <a:rPr lang="en-US" altLang="ja-JP" sz="3000" dirty="0"/>
              <a:t>(</a:t>
            </a:r>
            <a:r>
              <a:rPr lang="ja-JP" altLang="en-US" sz="3000"/>
              <a:t>ユーザ編</a:t>
            </a:r>
            <a:r>
              <a:rPr lang="en-US" altLang="ja-JP" sz="3000" dirty="0"/>
              <a:t>, </a:t>
            </a:r>
            <a:r>
              <a:rPr lang="ja-JP" altLang="en-US" sz="3000"/>
              <a:t>計算機管理者編</a:t>
            </a:r>
            <a:r>
              <a:rPr lang="en-US" altLang="ja-JP" sz="3000" dirty="0"/>
              <a:t>)</a:t>
            </a:r>
            <a:endParaRPr kumimoji="1" lang="en-US" altLang="ja-JP" sz="3000" dirty="0"/>
          </a:p>
          <a:p>
            <a:pPr lvl="1"/>
            <a:r>
              <a:rPr lang="ja-JP" altLang="en-US" dirty="0"/>
              <a:t>暗号化通信</a:t>
            </a:r>
            <a:endParaRPr lang="en-US" altLang="ja-JP" dirty="0"/>
          </a:p>
          <a:p>
            <a:pPr lvl="1"/>
            <a:r>
              <a:rPr kumimoji="1" lang="ja-JP" altLang="en-US" dirty="0"/>
              <a:t>ポート管理</a:t>
            </a:r>
            <a:endParaRPr kumimoji="1" lang="en-US" altLang="ja-JP" dirty="0"/>
          </a:p>
          <a:p>
            <a:pPr lvl="1"/>
            <a:r>
              <a:rPr lang="ja-JP" altLang="en-US" dirty="0"/>
              <a:t>アクセス管理</a:t>
            </a:r>
            <a:endParaRPr lang="en-US" altLang="ja-JP" dirty="0"/>
          </a:p>
          <a:p>
            <a:pPr lvl="1"/>
            <a:r>
              <a:rPr lang="ja-JP" altLang="en-US" dirty="0"/>
              <a:t>セキュリティホール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399C58E-E977-1E43-A01F-73096E6FF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8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ポートの管理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70566"/>
            <a:ext cx="8507288" cy="4525963"/>
          </a:xfrm>
        </p:spPr>
        <p:txBody>
          <a:bodyPr/>
          <a:lstStyle/>
          <a:p>
            <a:r>
              <a:rPr lang="ja-JP" altLang="en-US" dirty="0"/>
              <a:t>各ポートにはパケットを取り扱う</a:t>
            </a:r>
            <a:r>
              <a:rPr lang="ja-JP" altLang="en-US" b="1" dirty="0">
                <a:solidFill>
                  <a:srgbClr val="FF0000"/>
                </a:solidFill>
              </a:rPr>
              <a:t>デーモン</a:t>
            </a:r>
            <a:r>
              <a:rPr lang="ja-JP" altLang="en-US" dirty="0"/>
              <a:t>がいる</a:t>
            </a:r>
            <a:endParaRPr lang="en-US" altLang="ja-JP" dirty="0"/>
          </a:p>
          <a:p>
            <a:r>
              <a:rPr kumimoji="1" lang="ja-JP" altLang="en-US" dirty="0"/>
              <a:t>ポートを開閉するにはポートのデーモンを操作する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デーモンの起動・停止</a:t>
            </a:r>
          </a:p>
        </p:txBody>
      </p:sp>
      <p:pic>
        <p:nvPicPr>
          <p:cNvPr id="4" name="図 3" descr="daem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3715" y="4833020"/>
            <a:ext cx="1054270" cy="1090682"/>
          </a:xfrm>
          <a:prstGeom prst="rect">
            <a:avLst/>
          </a:prstGeom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1187624" y="5522587"/>
            <a:ext cx="1950874" cy="0"/>
          </a:xfrm>
          <a:prstGeom prst="line">
            <a:avLst/>
          </a:prstGeom>
          <a:noFill/>
          <a:ln w="38100" cmpd="sng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ja-JP" altLang="ja-JP">
              <a:effectLst/>
              <a:sym typeface="ＭＳ Ｐゴシック" pitchFamily="50" charset="-128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687" y="4967686"/>
            <a:ext cx="1059937" cy="92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直線コネクタ 61"/>
          <p:cNvSpPr>
            <a:spLocks noChangeShapeType="1"/>
          </p:cNvSpPr>
          <p:nvPr/>
        </p:nvSpPr>
        <p:spPr bwMode="auto">
          <a:xfrm rot="5400000">
            <a:off x="2740610" y="4845977"/>
            <a:ext cx="1083705" cy="830"/>
          </a:xfrm>
          <a:prstGeom prst="line">
            <a:avLst/>
          </a:prstGeom>
          <a:noFill/>
          <a:ln w="635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直線コネクタ 79"/>
          <p:cNvSpPr>
            <a:spLocks noChangeShapeType="1"/>
          </p:cNvSpPr>
          <p:nvPr/>
        </p:nvSpPr>
        <p:spPr bwMode="auto">
          <a:xfrm rot="16200000" flipH="1">
            <a:off x="3156411" y="5496438"/>
            <a:ext cx="0" cy="251276"/>
          </a:xfrm>
          <a:prstGeom prst="line">
            <a:avLst/>
          </a:prstGeom>
          <a:noFill/>
          <a:ln w="635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91773" y="3763462"/>
            <a:ext cx="240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effectLst/>
              </a:rPr>
              <a:t>ポートが開いた状態</a:t>
            </a:r>
          </a:p>
        </p:txBody>
      </p:sp>
      <p:sp>
        <p:nvSpPr>
          <p:cNvPr id="11" name="直線コネクタ 78"/>
          <p:cNvSpPr>
            <a:spLocks noChangeShapeType="1"/>
          </p:cNvSpPr>
          <p:nvPr/>
        </p:nvSpPr>
        <p:spPr bwMode="auto">
          <a:xfrm rot="5400000" flipV="1">
            <a:off x="3058932" y="5844601"/>
            <a:ext cx="446233" cy="1"/>
          </a:xfrm>
          <a:prstGeom prst="line">
            <a:avLst/>
          </a:prstGeom>
          <a:noFill/>
          <a:ln w="635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52120" y="3763462"/>
            <a:ext cx="240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effectLst/>
              </a:rPr>
              <a:t>ポートを閉じた状態</a:t>
            </a: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V="1">
            <a:off x="5727090" y="5538736"/>
            <a:ext cx="1950874" cy="0"/>
          </a:xfrm>
          <a:prstGeom prst="line">
            <a:avLst/>
          </a:prstGeom>
          <a:noFill/>
          <a:ln w="38100" cmpd="sng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ja-JP" altLang="ja-JP">
              <a:effectLst/>
              <a:sym typeface="ＭＳ Ｐゴシック" pitchFamily="50" charset="-128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153" y="4983835"/>
            <a:ext cx="1059937" cy="92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直線コネクタ 61"/>
          <p:cNvSpPr>
            <a:spLocks noChangeShapeType="1"/>
          </p:cNvSpPr>
          <p:nvPr/>
        </p:nvSpPr>
        <p:spPr bwMode="auto">
          <a:xfrm rot="5400000">
            <a:off x="7280076" y="4862126"/>
            <a:ext cx="1083705" cy="830"/>
          </a:xfrm>
          <a:prstGeom prst="line">
            <a:avLst/>
          </a:prstGeom>
          <a:noFill/>
          <a:ln w="635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直線コネクタ 78"/>
          <p:cNvSpPr>
            <a:spLocks noChangeShapeType="1"/>
          </p:cNvSpPr>
          <p:nvPr/>
        </p:nvSpPr>
        <p:spPr bwMode="auto">
          <a:xfrm rot="5400000" flipV="1">
            <a:off x="7462183" y="5740877"/>
            <a:ext cx="718663" cy="1"/>
          </a:xfrm>
          <a:prstGeom prst="line">
            <a:avLst/>
          </a:prstGeom>
          <a:noFill/>
          <a:ln w="635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7376" y="5048820"/>
            <a:ext cx="864395" cy="8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乗算記号 19"/>
          <p:cNvSpPr/>
          <p:nvPr/>
        </p:nvSpPr>
        <p:spPr>
          <a:xfrm>
            <a:off x="7452870" y="5147828"/>
            <a:ext cx="738947" cy="74746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279879F7-04CC-6E4B-B3B1-E3BCA2DCF3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82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93716"/>
            <a:ext cx="8229600" cy="850106"/>
          </a:xfrm>
        </p:spPr>
        <p:txBody>
          <a:bodyPr/>
          <a:lstStyle/>
          <a:p>
            <a:r>
              <a:rPr kumimoji="1" lang="ja-JP" altLang="en-US" dirty="0"/>
              <a:t>デーモン</a:t>
            </a:r>
            <a:r>
              <a:rPr kumimoji="1" lang="en-US" altLang="ja-JP" dirty="0"/>
              <a:t>(Daemon) </a:t>
            </a:r>
            <a:r>
              <a:rPr kumimoji="1" lang="en-US" altLang="ja-JP" sz="2000" dirty="0"/>
              <a:t>(demon </a:t>
            </a:r>
            <a:r>
              <a:rPr lang="en-US" altLang="ja-JP" sz="2000" dirty="0"/>
              <a:t>:</a:t>
            </a:r>
            <a:r>
              <a:rPr kumimoji="1" lang="en-US" altLang="ja-JP" sz="2000" dirty="0"/>
              <a:t> </a:t>
            </a:r>
            <a:r>
              <a:rPr lang="ja-JP" altLang="en-US" sz="2000" dirty="0"/>
              <a:t>閣下</a:t>
            </a:r>
            <a:r>
              <a:rPr kumimoji="1" lang="ja-JP" altLang="en-US" sz="2000" dirty="0"/>
              <a:t>じゃないよ</a:t>
            </a:r>
            <a:r>
              <a:rPr lang="ja-JP" altLang="en-US" sz="2000" dirty="0"/>
              <a:t>！</a:t>
            </a:r>
            <a:r>
              <a:rPr kumimoji="1" lang="en-US" altLang="ja-JP" sz="2000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Unix </a:t>
            </a:r>
            <a:r>
              <a:rPr kumimoji="1" lang="ja-JP" altLang="en-US" dirty="0"/>
              <a:t>のバックグラウンドで動くプログラム</a:t>
            </a:r>
            <a:endParaRPr lang="en-US" altLang="ja-JP" dirty="0"/>
          </a:p>
          <a:p>
            <a:pPr lvl="1"/>
            <a:r>
              <a:rPr lang="en-US" altLang="ja-JP" dirty="0"/>
              <a:t>Windows</a:t>
            </a:r>
            <a:r>
              <a:rPr lang="ja-JP" altLang="en-US" dirty="0"/>
              <a:t> では</a:t>
            </a:r>
            <a:r>
              <a:rPr lang="en-US" altLang="ja-JP" dirty="0"/>
              <a:t> Windows</a:t>
            </a:r>
            <a:r>
              <a:rPr lang="ja-JP" altLang="en-US" dirty="0"/>
              <a:t> サービスに相当</a:t>
            </a:r>
            <a:endParaRPr lang="en-US" altLang="ja-JP" dirty="0"/>
          </a:p>
          <a:p>
            <a:r>
              <a:rPr kumimoji="1" lang="ja-JP" altLang="en-US" dirty="0"/>
              <a:t>ポートデーモン</a:t>
            </a:r>
            <a:endParaRPr kumimoji="1" lang="en-US" altLang="ja-JP" dirty="0"/>
          </a:p>
          <a:p>
            <a:pPr lvl="1"/>
            <a:r>
              <a:rPr lang="ja-JP" altLang="en-US" dirty="0"/>
              <a:t>各ポートで待機し，パケットの受け取りを担当するデーモン</a:t>
            </a:r>
            <a:endParaRPr lang="en-US" altLang="ja-JP" dirty="0"/>
          </a:p>
          <a:p>
            <a:pPr lvl="2"/>
            <a:r>
              <a:rPr kumimoji="1" lang="ja-JP" altLang="en-US" dirty="0"/>
              <a:t>デーモンがいない </a:t>
            </a:r>
            <a:r>
              <a:rPr kumimoji="1" lang="en-US" altLang="ja-JP" dirty="0"/>
              <a:t>or</a:t>
            </a:r>
            <a:r>
              <a:rPr kumimoji="1" lang="ja-JP" altLang="en-US" dirty="0"/>
              <a:t> 停止している場合パケットは受け取れない</a:t>
            </a:r>
            <a:endParaRPr kumimoji="1" lang="en-US" altLang="ja-JP" dirty="0"/>
          </a:p>
          <a:p>
            <a:pPr lvl="1"/>
            <a:r>
              <a:rPr lang="ja-JP" altLang="en-US" dirty="0"/>
              <a:t>ポートの利用を前提としたソフトウェアとともにデーモンがインストールされる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12BF5BB-728F-7249-AE3D-2CC925C5F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29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ポートデーモン</a:t>
            </a: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357158" y="4147370"/>
            <a:ext cx="23764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85720" y="4290246"/>
            <a:ext cx="2109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 dirty="0"/>
              <a:t>パケットの流れ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361552"/>
            <a:ext cx="458403" cy="638169"/>
          </a:xfrm>
          <a:prstGeom prst="rect">
            <a:avLst/>
          </a:prstGeom>
          <a:solidFill>
            <a:srgbClr val="00B050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366325"/>
            <a:ext cx="458403" cy="638169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7581" y="3361552"/>
            <a:ext cx="458403" cy="638169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  <p:cxnSp>
        <p:nvCxnSpPr>
          <p:cNvPr id="9" name="直線矢印コネクタ 8"/>
          <p:cNvCxnSpPr/>
          <p:nvPr/>
        </p:nvCxnSpPr>
        <p:spPr>
          <a:xfrm flipV="1">
            <a:off x="3072437" y="3182956"/>
            <a:ext cx="610648" cy="86183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3071802" y="4147370"/>
            <a:ext cx="1285884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rot="16200000" flipH="1">
            <a:off x="2892413" y="4468047"/>
            <a:ext cx="1358910" cy="114300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グループ化 12"/>
          <p:cNvGrpSpPr/>
          <p:nvPr/>
        </p:nvGrpSpPr>
        <p:grpSpPr>
          <a:xfrm>
            <a:off x="3841962" y="1556792"/>
            <a:ext cx="2036064" cy="5112568"/>
            <a:chOff x="3841962" y="1052736"/>
            <a:chExt cx="2036064" cy="5112568"/>
          </a:xfrm>
        </p:grpSpPr>
        <p:cxnSp>
          <p:nvCxnSpPr>
            <p:cNvPr id="14" name="直線コネクタ 13"/>
            <p:cNvCxnSpPr/>
            <p:nvPr/>
          </p:nvCxnSpPr>
          <p:spPr>
            <a:xfrm>
              <a:off x="4341234" y="1052736"/>
              <a:ext cx="0" cy="87606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4343616" y="5286388"/>
              <a:ext cx="0" cy="87891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rot="5400000">
              <a:off x="3914194" y="2856702"/>
              <a:ext cx="85725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5400000">
              <a:off x="3877681" y="4250537"/>
              <a:ext cx="928694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10800000">
              <a:off x="3841962" y="328453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4413466" y="1285860"/>
              <a:ext cx="13131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solidFill>
                    <a:srgbClr val="0070C0"/>
                  </a:solidFill>
                </a:rPr>
                <a:t>21(FTP)</a:t>
              </a:r>
              <a:endParaRPr lang="ja-JP" alt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4413466" y="2753021"/>
              <a:ext cx="115608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solidFill>
                    <a:srgbClr val="C00000"/>
                  </a:solidFill>
                </a:rPr>
                <a:t>22(SSH)</a:t>
              </a:r>
              <a:endParaRPr lang="ja-JP" alt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4342028" y="5396227"/>
              <a:ext cx="153599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solidFill>
                    <a:srgbClr val="00B050"/>
                  </a:solidFill>
                </a:rPr>
                <a:t>80(HTTP)</a:t>
              </a:r>
              <a:endParaRPr lang="ja-JP" altLang="en-US" sz="2400" dirty="0">
                <a:solidFill>
                  <a:srgbClr val="00B050"/>
                </a:solidFill>
              </a:endParaRPr>
            </a:p>
          </p:txBody>
        </p:sp>
        <p:cxnSp>
          <p:nvCxnSpPr>
            <p:cNvPr id="22" name="直線コネクタ 21"/>
            <p:cNvCxnSpPr/>
            <p:nvPr/>
          </p:nvCxnSpPr>
          <p:spPr>
            <a:xfrm rot="10800000">
              <a:off x="3841963" y="4713295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rot="5400000">
              <a:off x="4021351" y="2178041"/>
              <a:ext cx="500066" cy="158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84908" y="1821649"/>
              <a:ext cx="714376" cy="678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5" name="図 24" descr="daem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717032"/>
            <a:ext cx="792088" cy="819445"/>
          </a:xfrm>
          <a:prstGeom prst="rect">
            <a:avLst/>
          </a:prstGeom>
        </p:spPr>
      </p:pic>
      <p:pic>
        <p:nvPicPr>
          <p:cNvPr id="26" name="図 25" descr="daem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5085184"/>
            <a:ext cx="792088" cy="819445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4355976" y="6396335"/>
            <a:ext cx="417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BSD Daemon Copyright 1988 </a:t>
            </a:r>
          </a:p>
          <a:p>
            <a:r>
              <a:rPr lang="en-US" altLang="ja-JP" sz="1200" dirty="0"/>
              <a:t>by Marshall Kirk </a:t>
            </a:r>
            <a:r>
              <a:rPr lang="en-US" altLang="ja-JP" sz="1200" dirty="0" err="1"/>
              <a:t>McKusick</a:t>
            </a:r>
            <a:r>
              <a:rPr lang="en-US" altLang="ja-JP" sz="1200" dirty="0"/>
              <a:t>. All Rights Reserved.</a:t>
            </a:r>
            <a:endParaRPr kumimoji="1" lang="ja-JP" altLang="en-US" sz="1200" dirty="0"/>
          </a:p>
        </p:txBody>
      </p:sp>
      <p:pic>
        <p:nvPicPr>
          <p:cNvPr id="28" name="Picture 29" descr="MC90043264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504" y="2276872"/>
            <a:ext cx="2880320" cy="2880320"/>
          </a:xfrm>
          <a:prstGeom prst="rect">
            <a:avLst/>
          </a:prstGeom>
        </p:spPr>
      </p:pic>
      <p:sp>
        <p:nvSpPr>
          <p:cNvPr id="29" name="乗算記号 28"/>
          <p:cNvSpPr/>
          <p:nvPr/>
        </p:nvSpPr>
        <p:spPr>
          <a:xfrm>
            <a:off x="3567362" y="2331513"/>
            <a:ext cx="738947" cy="74746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C8C4DB78-58F3-5C43-902F-E968E6197C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57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デーモンの停止方法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/>
              <a:t>systemctl</a:t>
            </a:r>
            <a:r>
              <a:rPr kumimoji="1" lang="en-US" altLang="ja-JP" dirty="0"/>
              <a:t> </a:t>
            </a:r>
            <a:r>
              <a:rPr kumimoji="1" lang="ja-JP" altLang="en-US" dirty="0"/>
              <a:t>コマンド</a:t>
            </a:r>
            <a:r>
              <a:rPr lang="ja-JP" altLang="en-US" dirty="0"/>
              <a:t> を使ってデーモンを停止</a:t>
            </a:r>
            <a:endParaRPr kumimoji="1" lang="en-US" altLang="ja-JP" dirty="0"/>
          </a:p>
          <a:p>
            <a:pPr lvl="1"/>
            <a:r>
              <a:rPr lang="en-US" altLang="ja-JP" dirty="0" err="1"/>
              <a:t>systemctl</a:t>
            </a:r>
            <a:r>
              <a:rPr lang="ja-JP" altLang="en-US" dirty="0"/>
              <a:t> コマンド</a:t>
            </a:r>
            <a:r>
              <a:rPr lang="en-US" altLang="ja-JP" dirty="0"/>
              <a:t>: </a:t>
            </a:r>
            <a:r>
              <a:rPr lang="ja-JP" altLang="en-US" dirty="0"/>
              <a:t>デーモン管理用コマンド</a:t>
            </a:r>
            <a:endParaRPr lang="en-US" altLang="ja-JP" dirty="0"/>
          </a:p>
          <a:p>
            <a:pPr lvl="2"/>
            <a:r>
              <a:rPr lang="en-US" altLang="ja-JP" dirty="0" err="1"/>
              <a:t>ssh</a:t>
            </a:r>
            <a:r>
              <a:rPr lang="en-US" altLang="ja-JP" dirty="0"/>
              <a:t> </a:t>
            </a:r>
            <a:r>
              <a:rPr lang="ja-JP" altLang="en-US" dirty="0"/>
              <a:t>のデーモンを停止する</a:t>
            </a:r>
            <a:r>
              <a:rPr lang="en-US" altLang="ja-JP" dirty="0"/>
              <a:t>: </a:t>
            </a:r>
            <a:r>
              <a:rPr lang="ja-JP" altLang="en-US" dirty="0"/>
              <a:t> </a:t>
            </a:r>
            <a:endParaRPr lang="en-US" altLang="ja-JP" dirty="0"/>
          </a:p>
          <a:p>
            <a:pPr marL="914400" lvl="2" indent="0">
              <a:buNone/>
            </a:pPr>
            <a:endParaRPr kumimoji="1" lang="en-US" altLang="ja-JP" dirty="0"/>
          </a:p>
          <a:p>
            <a:pPr lvl="1"/>
            <a:r>
              <a:rPr lang="ja-JP" altLang="en-US" dirty="0"/>
              <a:t>ただし，</a:t>
            </a:r>
            <a:r>
              <a:rPr kumimoji="1" lang="ja-JP" altLang="en-US" dirty="0"/>
              <a:t>計算機やソフトウェアを再起動するとデーモンは復帰</a:t>
            </a:r>
            <a:endParaRPr kumimoji="1" lang="en-US" altLang="ja-JP" dirty="0"/>
          </a:p>
          <a:p>
            <a:r>
              <a:rPr lang="ja-JP" altLang="en-US" dirty="0"/>
              <a:t>デーモンを含む不要なソフトウェアをアンインストール</a:t>
            </a:r>
            <a:endParaRPr lang="en-US" altLang="ja-JP" dirty="0"/>
          </a:p>
          <a:p>
            <a:pPr marL="457200" lvl="1" indent="0">
              <a:buNone/>
            </a:pPr>
            <a:r>
              <a:rPr kumimoji="1" lang="en-US" altLang="ja-JP" dirty="0"/>
              <a:t>※</a:t>
            </a:r>
            <a:r>
              <a:rPr kumimoji="1" lang="ja-JP" altLang="en-US" dirty="0"/>
              <a:t>不要なものはそもそもインストールしない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38836" y="2609230"/>
            <a:ext cx="5533946" cy="46166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(</a:t>
            </a:r>
            <a:r>
              <a:rPr lang="ja-JP" altLang="en-US" sz="2400" dirty="0">
                <a:solidFill>
                  <a:schemeClr val="bg1"/>
                </a:solidFill>
              </a:rPr>
              <a:t>例</a:t>
            </a:r>
            <a:r>
              <a:rPr lang="en-US" altLang="ja-JP" sz="2400" dirty="0">
                <a:solidFill>
                  <a:schemeClr val="bg1"/>
                </a:solidFill>
              </a:rPr>
              <a:t>)</a:t>
            </a:r>
            <a:r>
              <a:rPr lang="ja-JP" altLang="en-US" sz="2400" dirty="0">
                <a:solidFill>
                  <a:schemeClr val="bg1"/>
                </a:solidFill>
              </a:rPr>
              <a:t>　</a:t>
            </a: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altLang="ja-JP" sz="2400" dirty="0">
                <a:solidFill>
                  <a:schemeClr val="bg1"/>
                </a:solidFill>
                <a:cs typeface="Helvetica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cs typeface="Helvetica"/>
              </a:rPr>
              <a:t>systemctl</a:t>
            </a:r>
            <a:r>
              <a:rPr lang="en-US" altLang="ja-JP" sz="2400" dirty="0">
                <a:solidFill>
                  <a:schemeClr val="bg1"/>
                </a:solidFill>
                <a:cs typeface="Helvetica"/>
              </a:rPr>
              <a:t> stop </a:t>
            </a:r>
            <a:r>
              <a:rPr lang="en-US" altLang="ja-JP" sz="2400" dirty="0" err="1">
                <a:solidFill>
                  <a:schemeClr val="bg1"/>
                </a:solidFill>
                <a:cs typeface="Helvetica"/>
              </a:rPr>
              <a:t>sshd.service</a:t>
            </a:r>
            <a:r>
              <a:rPr lang="en-US" altLang="ja-JP" sz="2400" dirty="0">
                <a:solidFill>
                  <a:schemeClr val="bg1"/>
                </a:solidFill>
              </a:rPr>
              <a:t>                  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519F1C3-8F77-F649-80FB-208CCBF4E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44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アクセス制限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38746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/>
              <a:t>TCP</a:t>
            </a:r>
            <a:r>
              <a:rPr kumimoji="1" lang="ja-JP" altLang="en-US" dirty="0"/>
              <a:t> </a:t>
            </a:r>
            <a:r>
              <a:rPr kumimoji="1" lang="en-US" altLang="ja-JP" dirty="0"/>
              <a:t>Wrapper</a:t>
            </a:r>
          </a:p>
          <a:p>
            <a:pPr lvl="1"/>
            <a:r>
              <a:rPr lang="ja-JP" altLang="en-US" dirty="0"/>
              <a:t>アクセス可能なホストやドメインを設定するソフトウェア</a:t>
            </a:r>
            <a:endParaRPr lang="en-US" altLang="ja-JP" dirty="0"/>
          </a:p>
          <a:p>
            <a:pPr lvl="1"/>
            <a:r>
              <a:rPr kumimoji="1" lang="ja-JP" altLang="en-US" dirty="0"/>
              <a:t>不要なアクセスを許可しない</a:t>
            </a:r>
            <a:endParaRPr kumimoji="1" lang="en-US" altLang="ja-JP" dirty="0"/>
          </a:p>
          <a:p>
            <a:pPr lvl="2"/>
            <a:r>
              <a:rPr lang="en-US" altLang="ja-JP" sz="2800" dirty="0"/>
              <a:t>/</a:t>
            </a:r>
            <a:r>
              <a:rPr lang="en-US" altLang="ja-JP" sz="2800" dirty="0" err="1"/>
              <a:t>etc</a:t>
            </a:r>
            <a:r>
              <a:rPr lang="en-US" altLang="ja-JP" sz="2800" dirty="0"/>
              <a:t>/</a:t>
            </a:r>
            <a:r>
              <a:rPr lang="en-US" altLang="ja-JP" sz="2800" dirty="0" err="1"/>
              <a:t>hosts.deny</a:t>
            </a:r>
            <a:endParaRPr lang="en-US" altLang="ja-JP" dirty="0"/>
          </a:p>
          <a:p>
            <a:pPr lvl="2"/>
            <a:endParaRPr kumimoji="1" lang="en-US" altLang="ja-JP" dirty="0"/>
          </a:p>
          <a:p>
            <a:pPr lvl="1"/>
            <a:endParaRPr lang="en-US" altLang="ja-JP" dirty="0"/>
          </a:p>
          <a:p>
            <a:pPr lvl="1"/>
            <a:r>
              <a:rPr lang="ja-JP" altLang="en-US" dirty="0"/>
              <a:t>一部のアクセスのみを許可する</a:t>
            </a:r>
            <a:endParaRPr lang="en-US" altLang="ja-JP" dirty="0"/>
          </a:p>
          <a:p>
            <a:pPr lvl="2"/>
            <a:r>
              <a:rPr kumimoji="1" lang="en-US" altLang="ja-JP" sz="2800" dirty="0"/>
              <a:t>/</a:t>
            </a:r>
            <a:r>
              <a:rPr kumimoji="1" lang="en-US" altLang="ja-JP" sz="2800" dirty="0" err="1"/>
              <a:t>etc</a:t>
            </a:r>
            <a:r>
              <a:rPr kumimoji="1" lang="en-US" altLang="ja-JP" sz="2800" dirty="0"/>
              <a:t>/</a:t>
            </a:r>
            <a:r>
              <a:rPr kumimoji="1" lang="en-US" altLang="ja-JP" sz="2800" dirty="0" err="1"/>
              <a:t>hosts.allow</a:t>
            </a:r>
            <a:endParaRPr kumimoji="1" lang="en-US" altLang="ja-JP" dirty="0"/>
          </a:p>
          <a:p>
            <a:pPr lvl="2"/>
            <a:endParaRPr lang="en-US" altLang="ja-JP" dirty="0"/>
          </a:p>
          <a:p>
            <a:pPr lvl="1"/>
            <a:r>
              <a:rPr lang="ja-JP" altLang="en-US" dirty="0"/>
              <a:t>記述内容は</a:t>
            </a:r>
            <a:r>
              <a:rPr lang="en-US" altLang="ja-JP" dirty="0"/>
              <a:t> </a:t>
            </a:r>
            <a:r>
              <a:rPr lang="en-US" altLang="ja-JP" dirty="0" err="1"/>
              <a:t>hosts.allow</a:t>
            </a:r>
            <a:r>
              <a:rPr lang="en-US" altLang="ja-JP" dirty="0"/>
              <a:t> </a:t>
            </a:r>
            <a:r>
              <a:rPr lang="ja-JP" altLang="en-US" dirty="0"/>
              <a:t>が優先される</a:t>
            </a:r>
            <a:endParaRPr kumimoji="1" lang="ja-JP" alt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007669" y="3394190"/>
            <a:ext cx="6696075" cy="707886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chemeClr val="bg1"/>
                </a:solidFill>
              </a:rPr>
              <a:t>(</a:t>
            </a:r>
            <a:r>
              <a:rPr lang="ja-JP" altLang="en-US" sz="2000" dirty="0">
                <a:solidFill>
                  <a:schemeClr val="bg1"/>
                </a:solidFill>
              </a:rPr>
              <a:t>例</a:t>
            </a:r>
            <a:r>
              <a:rPr lang="en-US" altLang="ja-JP" sz="2000" dirty="0">
                <a:solidFill>
                  <a:schemeClr val="bg1"/>
                </a:solidFill>
              </a:rPr>
              <a:t>)</a:t>
            </a:r>
            <a:r>
              <a:rPr lang="ja-JP" altLang="en-US" sz="2000" dirty="0">
                <a:solidFill>
                  <a:schemeClr val="bg1"/>
                </a:solidFill>
              </a:rPr>
              <a:t>　　　</a:t>
            </a:r>
            <a:r>
              <a:rPr lang="en-US" altLang="ja-JP" sz="2000" dirty="0">
                <a:solidFill>
                  <a:schemeClr val="bg1"/>
                </a:solidFill>
                <a:latin typeface="Helvetica"/>
                <a:cs typeface="Helvetica"/>
              </a:rPr>
              <a:t>ALL :  ALL</a:t>
            </a:r>
          </a:p>
          <a:p>
            <a:r>
              <a:rPr lang="en-US" altLang="ja-JP" sz="2000" dirty="0">
                <a:solidFill>
                  <a:schemeClr val="bg1"/>
                </a:solidFill>
              </a:rPr>
              <a:t>                  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035954" y="3722698"/>
            <a:ext cx="2856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FFC000"/>
                </a:solidFill>
              </a:rPr>
              <a:t>(</a:t>
            </a:r>
            <a:r>
              <a:rPr lang="ja-JP" altLang="en-US" sz="2000" b="1" dirty="0">
                <a:solidFill>
                  <a:srgbClr val="FFC000"/>
                </a:solidFill>
              </a:rPr>
              <a:t>サービス名</a:t>
            </a:r>
            <a:r>
              <a:rPr lang="en-US" altLang="ja-JP" sz="2000" b="1" dirty="0">
                <a:solidFill>
                  <a:srgbClr val="FFC000"/>
                </a:solidFill>
              </a:rPr>
              <a:t>)</a:t>
            </a:r>
            <a:r>
              <a:rPr lang="en-US" altLang="ja-JP" sz="2000" b="1" dirty="0">
                <a:solidFill>
                  <a:srgbClr val="FFC000"/>
                </a:solidFill>
                <a:sym typeface="Wingdings" pitchFamily="2" charset="2"/>
              </a:rPr>
              <a:t>:(</a:t>
            </a:r>
            <a:r>
              <a:rPr lang="ja-JP" altLang="en-US" sz="2000" b="1" dirty="0">
                <a:solidFill>
                  <a:srgbClr val="FFC000"/>
                </a:solidFill>
                <a:sym typeface="Wingdings" pitchFamily="2" charset="2"/>
              </a:rPr>
              <a:t>ドメイン名</a:t>
            </a:r>
            <a:r>
              <a:rPr lang="en-US" altLang="ja-JP" sz="2000" b="1" dirty="0">
                <a:solidFill>
                  <a:srgbClr val="FFC000"/>
                </a:solidFill>
                <a:sym typeface="Wingdings" pitchFamily="2" charset="2"/>
              </a:rPr>
              <a:t>)</a:t>
            </a:r>
            <a:endParaRPr lang="ja-JP" altLang="en-US" sz="2000" b="1" dirty="0">
              <a:solidFill>
                <a:srgbClr val="FFC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017055" y="5109144"/>
            <a:ext cx="6696075" cy="46166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(</a:t>
            </a:r>
            <a:r>
              <a:rPr lang="ja-JP" altLang="en-US" sz="2400" dirty="0">
                <a:solidFill>
                  <a:schemeClr val="bg1"/>
                </a:solidFill>
              </a:rPr>
              <a:t>例</a:t>
            </a:r>
            <a:r>
              <a:rPr lang="en-US" altLang="ja-JP" sz="2400" dirty="0">
                <a:solidFill>
                  <a:schemeClr val="bg1"/>
                </a:solidFill>
              </a:rPr>
              <a:t>)</a:t>
            </a:r>
            <a:r>
              <a:rPr lang="ja-JP" altLang="en-US" sz="2400" dirty="0">
                <a:solidFill>
                  <a:schemeClr val="bg1"/>
                </a:solidFill>
              </a:rPr>
              <a:t>　　　</a:t>
            </a:r>
            <a:r>
              <a:rPr lang="en-US" altLang="ja-JP" sz="2400" dirty="0" err="1">
                <a:solidFill>
                  <a:schemeClr val="bg1"/>
                </a:solidFill>
                <a:cs typeface="Helvetica"/>
              </a:rPr>
              <a:t>sshd</a:t>
            </a:r>
            <a:r>
              <a:rPr lang="en-US" altLang="ja-JP" sz="2400" dirty="0">
                <a:solidFill>
                  <a:schemeClr val="bg1"/>
                </a:solidFill>
                <a:cs typeface="Helvetica"/>
              </a:rPr>
              <a:t> :  ep.sci.hokudai.ac.jp</a:t>
            </a:r>
            <a:r>
              <a:rPr lang="en-US" altLang="ja-JP" sz="2400" dirty="0">
                <a:solidFill>
                  <a:schemeClr val="bg1"/>
                </a:solidFill>
              </a:rPr>
              <a:t>                  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8044061-A51C-FD4D-9C41-7E28E0E4E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774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最新セキュリティ情報の取得・確認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038746"/>
            <a:ext cx="8712968" cy="4525963"/>
          </a:xfrm>
        </p:spPr>
        <p:txBody>
          <a:bodyPr/>
          <a:lstStyle/>
          <a:p>
            <a:r>
              <a:rPr kumimoji="1" lang="ja-JP" altLang="en-US" dirty="0"/>
              <a:t>セキュリティ対策済みの最新版</a:t>
            </a:r>
            <a:r>
              <a:rPr lang="ja-JP" altLang="en-US" dirty="0"/>
              <a:t>ソフトウェア</a:t>
            </a:r>
            <a:r>
              <a:rPr kumimoji="1" lang="ja-JP" altLang="en-US" dirty="0"/>
              <a:t>をインストール</a:t>
            </a:r>
            <a:endParaRPr kumimoji="1" lang="en-US" altLang="ja-JP" dirty="0"/>
          </a:p>
          <a:p>
            <a:pPr lvl="1"/>
            <a:r>
              <a:rPr lang="ja-JP" altLang="en-US" dirty="0"/>
              <a:t>自動アップデート機能の利用</a:t>
            </a:r>
            <a:endParaRPr lang="en-US" altLang="ja-JP" dirty="0"/>
          </a:p>
          <a:p>
            <a:pPr lvl="1"/>
            <a:r>
              <a:rPr kumimoji="1" lang="ja-JP" altLang="en-US" dirty="0"/>
              <a:t>手動アップデートの実施</a:t>
            </a:r>
            <a:endParaRPr kumimoji="1" lang="en-US" altLang="ja-JP" dirty="0"/>
          </a:p>
          <a:p>
            <a:r>
              <a:rPr lang="ja-JP" altLang="en-US" dirty="0"/>
              <a:t>セキュリティアナウンスの注視</a:t>
            </a:r>
            <a:endParaRPr lang="en-US" altLang="ja-JP" dirty="0"/>
          </a:p>
          <a:p>
            <a:pPr lvl="1"/>
            <a:r>
              <a:rPr kumimoji="1" lang="en-US" altLang="ja-JP" dirty="0"/>
              <a:t>JPCERT</a:t>
            </a:r>
            <a:r>
              <a:rPr kumimoji="1" lang="ja-JP" altLang="en-US" dirty="0"/>
              <a:t> </a:t>
            </a:r>
            <a:r>
              <a:rPr lang="en-US" altLang="ja-JP" dirty="0"/>
              <a:t>(https://www.jpcert.or.jp/)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4FBA517-759D-5248-9969-E692A5766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668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65"/>
            <a:ext cx="6059204" cy="663455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7504" y="6519446"/>
            <a:ext cx="914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http://</a:t>
            </a:r>
            <a:r>
              <a:rPr lang="en-US" altLang="ja-JP" sz="1600" dirty="0" err="1"/>
              <a:t>www.nikkei.com</a:t>
            </a:r>
            <a:r>
              <a:rPr lang="en-US" altLang="ja-JP" sz="1600" dirty="0"/>
              <a:t>/article/DGXLASDG25H9S_V20C17A4CR8000/ : 2017/04/25 </a:t>
            </a:r>
            <a:r>
              <a:rPr lang="ja-JP" altLang="en-US" sz="1600" dirty="0"/>
              <a:t>掲載</a:t>
            </a:r>
            <a:r>
              <a:rPr lang="en-US" altLang="ja-JP" sz="1600" dirty="0"/>
              <a:t>,  2017/06/20 </a:t>
            </a:r>
            <a:r>
              <a:rPr lang="ja-JP" altLang="en-US" sz="1600" dirty="0"/>
              <a:t>閲覧</a:t>
            </a:r>
            <a:endParaRPr kumimoji="1" lang="ja-JP" altLang="en-US" sz="1600" dirty="0"/>
          </a:p>
        </p:txBody>
      </p:sp>
      <p:sp>
        <p:nvSpPr>
          <p:cNvPr id="7" name="フレーム 6"/>
          <p:cNvSpPr/>
          <p:nvPr/>
        </p:nvSpPr>
        <p:spPr>
          <a:xfrm>
            <a:off x="1547664" y="5229200"/>
            <a:ext cx="3394908" cy="1394025"/>
          </a:xfrm>
          <a:prstGeom prst="frame">
            <a:avLst>
              <a:gd name="adj1" fmla="val 25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27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65"/>
            <a:ext cx="6059204" cy="663455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7504" y="6519446"/>
            <a:ext cx="914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http://</a:t>
            </a:r>
            <a:r>
              <a:rPr lang="en-US" altLang="ja-JP" sz="1600" dirty="0" err="1"/>
              <a:t>www.nikkei.com</a:t>
            </a:r>
            <a:r>
              <a:rPr lang="en-US" altLang="ja-JP" sz="1600" dirty="0"/>
              <a:t>/article/DGXLASDG25H9S_V20C17A4CR8000/ : 2017/04/25 </a:t>
            </a:r>
            <a:r>
              <a:rPr lang="ja-JP" altLang="en-US" sz="1600" dirty="0"/>
              <a:t>掲載</a:t>
            </a:r>
            <a:r>
              <a:rPr lang="en-US" altLang="ja-JP" sz="1600" dirty="0"/>
              <a:t>,  2017/06/20 </a:t>
            </a:r>
            <a:r>
              <a:rPr lang="ja-JP" altLang="en-US" sz="1600" dirty="0"/>
              <a:t>閲覧</a:t>
            </a:r>
            <a:endParaRPr kumimoji="1" lang="ja-JP" altLang="en-US" sz="1600" dirty="0"/>
          </a:p>
        </p:txBody>
      </p:sp>
      <p:sp>
        <p:nvSpPr>
          <p:cNvPr id="7" name="フレーム 6"/>
          <p:cNvSpPr/>
          <p:nvPr/>
        </p:nvSpPr>
        <p:spPr>
          <a:xfrm>
            <a:off x="1547664" y="5229200"/>
            <a:ext cx="3394908" cy="1394025"/>
          </a:xfrm>
          <a:prstGeom prst="frame">
            <a:avLst>
              <a:gd name="adj1" fmla="val 25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30" r="45159"/>
          <a:stretch/>
        </p:blipFill>
        <p:spPr>
          <a:xfrm>
            <a:off x="2638316" y="2079170"/>
            <a:ext cx="6101186" cy="2530102"/>
          </a:xfrm>
          <a:prstGeom prst="rect">
            <a:avLst/>
          </a:prstGeom>
          <a:ln w="539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104606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05041"/>
            <a:ext cx="9144000" cy="85010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JPCERT </a:t>
            </a:r>
            <a:r>
              <a:rPr kumimoji="1" lang="en-US" altLang="ja-JP" sz="3100" dirty="0"/>
              <a:t>(Japan Computer Emergency Response Team)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63688" y="652534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JPCERT </a:t>
            </a:r>
            <a:r>
              <a:rPr kumimoji="1" lang="ja-JP" altLang="en-US"/>
              <a:t>注意喚起</a:t>
            </a:r>
            <a:r>
              <a:rPr lang="en-US" altLang="ja-JP" dirty="0"/>
              <a:t> (https://</a:t>
            </a:r>
            <a:r>
              <a:rPr lang="en-US" altLang="ja-JP" dirty="0" err="1"/>
              <a:t>www.jpcert.or.jp</a:t>
            </a:r>
            <a:r>
              <a:rPr lang="en-US" altLang="ja-JP" dirty="0"/>
              <a:t>/at/2018.html) 2018/06/21 </a:t>
            </a:r>
            <a:r>
              <a:rPr kumimoji="1" lang="ja-JP" altLang="en-US" dirty="0"/>
              <a:t>閲覧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A18808A-416E-1F44-8340-87FDE10A9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631986"/>
            <a:ext cx="8504730" cy="59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5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4000" dirty="0" err="1"/>
              <a:t>Debian</a:t>
            </a:r>
            <a:r>
              <a:rPr kumimoji="1" lang="en-US" altLang="ja-JP" sz="4000" dirty="0"/>
              <a:t> GNU/Linux</a:t>
            </a:r>
            <a:r>
              <a:rPr kumimoji="1" lang="ja-JP" altLang="en-US" sz="4000" dirty="0"/>
              <a:t> における</a:t>
            </a:r>
            <a:br>
              <a:rPr kumimoji="1" lang="en-US" altLang="ja-JP" sz="4000" dirty="0"/>
            </a:br>
            <a:r>
              <a:rPr kumimoji="1" lang="ja-JP" altLang="en-US" sz="4000" dirty="0"/>
              <a:t>セキュリティホール対応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堅牢なパッケージ管理システムでソフトウェアの安全性を審査している</a:t>
            </a:r>
            <a:endParaRPr kumimoji="1" lang="en-US" altLang="ja-JP" dirty="0"/>
          </a:p>
          <a:p>
            <a:r>
              <a:rPr lang="ja-JP" altLang="en-US" dirty="0"/>
              <a:t>パッケージはこまめに更新される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ソフトウェアアップデート用コマンド</a:t>
            </a:r>
            <a:endParaRPr lang="en-US" altLang="ja-JP" dirty="0"/>
          </a:p>
          <a:p>
            <a:pPr lvl="1"/>
            <a:r>
              <a:rPr kumimoji="1" lang="en-US" altLang="ja-JP" dirty="0"/>
              <a:t>apt update</a:t>
            </a:r>
          </a:p>
          <a:p>
            <a:pPr lvl="2"/>
            <a:r>
              <a:rPr lang="ja-JP" altLang="en-US" dirty="0"/>
              <a:t>最新版のパッケージ情報を取得</a:t>
            </a:r>
            <a:r>
              <a:rPr lang="en-US" altLang="ja-JP" sz="2000" dirty="0"/>
              <a:t>(</a:t>
            </a:r>
            <a:r>
              <a:rPr lang="ja-JP" altLang="en-US" sz="2000" dirty="0"/>
              <a:t>セキュリティ対策も含む</a:t>
            </a:r>
            <a:r>
              <a:rPr lang="en-US" altLang="ja-JP" sz="2000" dirty="0"/>
              <a:t>)</a:t>
            </a:r>
            <a:endParaRPr lang="en-US" altLang="ja-JP" dirty="0"/>
          </a:p>
          <a:p>
            <a:pPr lvl="1"/>
            <a:r>
              <a:rPr kumimoji="1" lang="en-US" altLang="ja-JP" dirty="0"/>
              <a:t>apt upgrade</a:t>
            </a:r>
          </a:p>
          <a:p>
            <a:pPr lvl="2"/>
            <a:r>
              <a:rPr lang="ja-JP" altLang="en-US" dirty="0"/>
              <a:t>最新版のダウンロード・インストール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FA224D2-1F70-E44D-8E16-BAAD3A10D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22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943225"/>
            <a:ext cx="8229600" cy="914400"/>
          </a:xfrm>
        </p:spPr>
        <p:txBody>
          <a:bodyPr/>
          <a:lstStyle/>
          <a:p>
            <a:r>
              <a:rPr lang="ja-JP" altLang="en-US" dirty="0">
                <a:latin typeface="Gill Sans MT" charset="0"/>
                <a:ea typeface="ＭＳ Ｐゴシック" charset="-128"/>
              </a:rPr>
              <a:t>リモートアクセス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76B1B1C-29A0-3C45-8456-A626BCB3F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575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  <a:r>
              <a:rPr kumimoji="1" lang="en-US" altLang="ja-JP" dirty="0"/>
              <a:t>1: </a:t>
            </a:r>
            <a:r>
              <a:rPr kumimoji="1" lang="ja-JP" altLang="en-US" dirty="0"/>
              <a:t>リモートアクセス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38746"/>
            <a:ext cx="8229600" cy="5414590"/>
          </a:xfrm>
        </p:spPr>
        <p:txBody>
          <a:bodyPr>
            <a:normAutofit/>
          </a:bodyPr>
          <a:lstStyle/>
          <a:p>
            <a:r>
              <a:rPr kumimoji="1" lang="ja-JP" altLang="en-US"/>
              <a:t>リモートアクセス</a:t>
            </a:r>
            <a:endParaRPr lang="en-US" altLang="ja-JP" dirty="0"/>
          </a:p>
          <a:p>
            <a:pPr lvl="1"/>
            <a:r>
              <a:rPr kumimoji="1" lang="ja-JP" altLang="en-US"/>
              <a:t>ローカルホスト</a:t>
            </a:r>
            <a:r>
              <a:rPr kumimoji="1" lang="ja-JP" altLang="en-US" dirty="0"/>
              <a:t>からリモートホストへの</a:t>
            </a:r>
            <a:r>
              <a:rPr lang="ja-JP" altLang="en-US" dirty="0"/>
              <a:t>ネットワークを経由した接続・操作</a:t>
            </a:r>
            <a:endParaRPr lang="en-US" altLang="ja-JP" dirty="0"/>
          </a:p>
          <a:p>
            <a:pPr lvl="1"/>
            <a:r>
              <a:rPr lang="ja-JP" altLang="en-US"/>
              <a:t>ネットワークを経由したファイル</a:t>
            </a:r>
            <a:r>
              <a:rPr lang="ja-JP" altLang="en-US" dirty="0"/>
              <a:t>転送</a:t>
            </a:r>
            <a:endParaRPr lang="en-US" altLang="ja-JP" dirty="0"/>
          </a:p>
          <a:p>
            <a:r>
              <a:rPr kumimoji="1" lang="ja-JP" altLang="en-US" dirty="0"/>
              <a:t>リモートアクセス用プロトコル</a:t>
            </a:r>
            <a:endParaRPr kumimoji="1" lang="en-US" altLang="ja-JP" dirty="0"/>
          </a:p>
          <a:p>
            <a:pPr lvl="1"/>
            <a:r>
              <a:rPr lang="en-US" altLang="ja-JP" dirty="0"/>
              <a:t>Telnet, FTP, SSH </a:t>
            </a:r>
            <a:r>
              <a:rPr lang="ja-JP" altLang="en-US" dirty="0"/>
              <a:t>など</a:t>
            </a:r>
            <a:endParaRPr lang="en-US" altLang="ja-JP" dirty="0"/>
          </a:p>
          <a:p>
            <a:pPr lvl="1"/>
            <a:r>
              <a:rPr kumimoji="1" lang="ja-JP" altLang="en-US" dirty="0"/>
              <a:t>通信内容が暗号化されるプロトコルである</a:t>
            </a:r>
            <a:r>
              <a:rPr kumimoji="1" lang="en-US" altLang="ja-JP" dirty="0"/>
              <a:t> SSH</a:t>
            </a:r>
            <a:r>
              <a:rPr kumimoji="1" lang="ja-JP" altLang="en-US" dirty="0"/>
              <a:t> の使用を心がける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13FE144-55F8-0B40-AABE-41FBC7467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148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31279"/>
            <a:ext cx="8229600" cy="850106"/>
          </a:xfrm>
        </p:spPr>
        <p:txBody>
          <a:bodyPr/>
          <a:lstStyle/>
          <a:p>
            <a:r>
              <a:rPr kumimoji="1" lang="ja-JP" altLang="en-US" dirty="0"/>
              <a:t>まとめ</a:t>
            </a:r>
            <a:r>
              <a:rPr kumimoji="1" lang="en-US" altLang="ja-JP" dirty="0"/>
              <a:t>2: </a:t>
            </a:r>
            <a:r>
              <a:rPr kumimoji="1" lang="ja-JP" altLang="en-US" dirty="0"/>
              <a:t>ネットワークセキュリティ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3508" y="620688"/>
            <a:ext cx="8856984" cy="638132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kumimoji="1" lang="ja-JP" altLang="en-US" sz="2800" u="sng" dirty="0">
                <a:solidFill>
                  <a:srgbClr val="FF0000"/>
                </a:solidFill>
              </a:rPr>
              <a:t>ネットワークを安全に利用するために気をつけること</a:t>
            </a:r>
            <a:r>
              <a:rPr lang="ja-JP" altLang="en-US" sz="2800" u="sng" dirty="0">
                <a:solidFill>
                  <a:srgbClr val="FF0000"/>
                </a:solidFill>
              </a:rPr>
              <a:t>！</a:t>
            </a:r>
            <a:endParaRPr lang="en-US" altLang="ja-JP" sz="2800" u="sng" dirty="0"/>
          </a:p>
          <a:p>
            <a:pPr marL="0" indent="0">
              <a:buNone/>
            </a:pPr>
            <a:r>
              <a:rPr lang="ja-JP" altLang="en-US" b="1" u="sng" dirty="0"/>
              <a:t>ユーザ</a:t>
            </a:r>
            <a:endParaRPr kumimoji="1" lang="en-US" altLang="ja-JP" b="1" u="sng" dirty="0"/>
          </a:p>
          <a:p>
            <a:r>
              <a:rPr kumimoji="1" lang="ja-JP" altLang="en-US" dirty="0"/>
              <a:t>暗号化通信を利用する</a:t>
            </a:r>
            <a:endParaRPr kumimoji="1" lang="en-US" altLang="ja-JP" dirty="0"/>
          </a:p>
          <a:p>
            <a:pPr lvl="1"/>
            <a:r>
              <a:rPr lang="ja-JP" altLang="en-US" dirty="0"/>
              <a:t>ネットワーク上における盗聴を防ぐ</a:t>
            </a:r>
            <a:endParaRPr lang="en-US" altLang="ja-JP" dirty="0"/>
          </a:p>
          <a:p>
            <a:r>
              <a:rPr kumimoji="1" lang="ja-JP" altLang="en-US" dirty="0"/>
              <a:t>有害なデータの受け取りの防止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添付ファイル，</a:t>
            </a:r>
            <a:r>
              <a:rPr kumimoji="1" lang="en-US" altLang="ja-JP" dirty="0"/>
              <a:t>URL</a:t>
            </a:r>
            <a:r>
              <a:rPr lang="ja-JP" altLang="en-US" dirty="0"/>
              <a:t> </a:t>
            </a:r>
            <a:r>
              <a:rPr kumimoji="1" lang="ja-JP" altLang="en-US" dirty="0"/>
              <a:t>などに</a:t>
            </a:r>
            <a:r>
              <a:rPr lang="ja-JP" altLang="en-US" dirty="0"/>
              <a:t>無闇</a:t>
            </a:r>
            <a:r>
              <a:rPr kumimoji="1" lang="ja-JP" altLang="en-US" dirty="0"/>
              <a:t>にアクセスしない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b="1" u="sng" dirty="0"/>
              <a:t>管理者</a:t>
            </a:r>
            <a:endParaRPr kumimoji="1" lang="en-US" altLang="ja-JP" b="1" u="sng" dirty="0"/>
          </a:p>
          <a:p>
            <a:r>
              <a:rPr lang="ja-JP" altLang="en-US" dirty="0"/>
              <a:t>不要なソフトウェアやポートデーモンの削除・停止</a:t>
            </a:r>
            <a:endParaRPr lang="en-US" altLang="ja-JP" dirty="0"/>
          </a:p>
          <a:p>
            <a:r>
              <a:rPr lang="ja-JP" altLang="en-US" dirty="0"/>
              <a:t>アクセス制限の設定</a:t>
            </a:r>
            <a:endParaRPr lang="en-US" altLang="ja-JP" dirty="0"/>
          </a:p>
          <a:p>
            <a:r>
              <a:rPr lang="ja-JP" altLang="en-US" dirty="0"/>
              <a:t>セキュリティの向上</a:t>
            </a:r>
            <a:r>
              <a:rPr lang="en-US" altLang="ja-JP" dirty="0"/>
              <a:t> : </a:t>
            </a:r>
            <a:r>
              <a:rPr lang="ja-JP" altLang="en-US" dirty="0"/>
              <a:t>セキュリティホールへの対応</a:t>
            </a:r>
            <a:endParaRPr lang="en-US" altLang="ja-JP" dirty="0"/>
          </a:p>
          <a:p>
            <a:pPr lvl="1"/>
            <a:r>
              <a:rPr lang="ja-JP" altLang="en-US" dirty="0"/>
              <a:t>最新のセキュリティ情報の取得</a:t>
            </a:r>
            <a:endParaRPr lang="en-US" altLang="ja-JP" dirty="0"/>
          </a:p>
          <a:p>
            <a:pPr lvl="1"/>
            <a:r>
              <a:rPr lang="ja-JP" altLang="en-US" dirty="0"/>
              <a:t>ソフトウェアのアップデートを実行</a:t>
            </a:r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04BB7DA-AAB0-F44D-9FDB-FFB1BDFB6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965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本日の</a:t>
            </a:r>
            <a:r>
              <a:rPr kumimoji="1" lang="ja-JP" altLang="en-US" dirty="0"/>
              <a:t>実習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最新のソフトウェアアップデートを実行</a:t>
            </a:r>
            <a:endParaRPr lang="en-US" altLang="ja-JP" dirty="0"/>
          </a:p>
          <a:p>
            <a:r>
              <a:rPr lang="ja-JP" altLang="en-US" dirty="0"/>
              <a:t>リモートログイン・ファイル転送</a:t>
            </a:r>
            <a:endParaRPr lang="en-US" altLang="ja-JP" dirty="0"/>
          </a:p>
          <a:p>
            <a:pPr lvl="1"/>
            <a:r>
              <a:rPr lang="ja-JP" altLang="en-US" dirty="0"/>
              <a:t>他の情報実験機にログイン・ファイル転送</a:t>
            </a:r>
            <a:endParaRPr lang="en-US" altLang="ja-JP" dirty="0"/>
          </a:p>
          <a:p>
            <a:r>
              <a:rPr lang="ja-JP" altLang="en-US" dirty="0"/>
              <a:t>ネットワークセキュリティ入門</a:t>
            </a:r>
            <a:endParaRPr lang="en-US" altLang="ja-JP" dirty="0"/>
          </a:p>
          <a:p>
            <a:pPr lvl="1"/>
            <a:r>
              <a:rPr lang="ja-JP" altLang="en-US" dirty="0"/>
              <a:t>他の情報実験機からのアクセスを制限</a:t>
            </a:r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45E98C3-0E16-384D-891B-55A3928C5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715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参考文献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38746"/>
            <a:ext cx="8229600" cy="5702622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ネ</a:t>
            </a:r>
            <a:r>
              <a:rPr lang="en-US" altLang="ja-JP" dirty="0"/>
              <a:t> </a:t>
            </a:r>
            <a:r>
              <a:rPr lang="ja-JP" altLang="en-US" dirty="0"/>
              <a:t>ットワークセキュリティ</a:t>
            </a:r>
            <a:r>
              <a:rPr lang="en-US" altLang="ja-JP" dirty="0"/>
              <a:t>, INEX 2017 (2017/06/21)</a:t>
            </a:r>
          </a:p>
          <a:p>
            <a:pPr lvl="1"/>
            <a:r>
              <a:rPr lang="en-GB" altLang="ja-JP" sz="2200" dirty="0"/>
              <a:t>http://</a:t>
            </a:r>
            <a:r>
              <a:rPr lang="en-GB" altLang="ja-JP" sz="2200" dirty="0" err="1"/>
              <a:t>www.ep.sci.hokudai.ac.jp</a:t>
            </a:r>
            <a:r>
              <a:rPr lang="en-GB" altLang="ja-JP" sz="2200" dirty="0"/>
              <a:t>/~</a:t>
            </a:r>
            <a:r>
              <a:rPr lang="en-GB" altLang="ja-JP" sz="2200" dirty="0" err="1"/>
              <a:t>inex</a:t>
            </a:r>
            <a:r>
              <a:rPr lang="en-GB" altLang="ja-JP" sz="2200" dirty="0"/>
              <a:t>/y2015/0617/lecture/pub/</a:t>
            </a:r>
            <a:endParaRPr lang="ja-JP" altLang="en-US" sz="2200" dirty="0"/>
          </a:p>
          <a:p>
            <a:r>
              <a:rPr kumimoji="1" lang="en-US" altLang="ja-JP" dirty="0"/>
              <a:t>JPCERT</a:t>
            </a:r>
            <a:r>
              <a:rPr lang="ja-JP" altLang="en-US" dirty="0"/>
              <a:t> </a:t>
            </a:r>
            <a:r>
              <a:rPr lang="en-US" altLang="ja-JP" dirty="0"/>
              <a:t>CC</a:t>
            </a:r>
          </a:p>
          <a:p>
            <a:pPr lvl="1"/>
            <a:r>
              <a:rPr lang="en-US" altLang="ja-JP" sz="2600" dirty="0"/>
              <a:t>https://www.jpcert.or.jp/</a:t>
            </a:r>
            <a:endParaRPr kumimoji="1" lang="en-US" altLang="ja-JP" sz="2600" dirty="0"/>
          </a:p>
          <a:p>
            <a:r>
              <a:rPr kumimoji="1" lang="ja-JP" altLang="en-US" dirty="0"/>
              <a:t>ファイアウォール</a:t>
            </a:r>
            <a:r>
              <a:rPr kumimoji="1" lang="en-US" altLang="ja-JP" dirty="0"/>
              <a:t>&amp;</a:t>
            </a:r>
            <a:r>
              <a:rPr kumimoji="1" lang="ja-JP" altLang="en-US" dirty="0"/>
              <a:t>ネットワークセキュリティ実線テクニック</a:t>
            </a:r>
            <a:r>
              <a:rPr lang="en-US" altLang="ja-JP" dirty="0"/>
              <a:t>-</a:t>
            </a:r>
            <a:r>
              <a:rPr lang="ja-JP" altLang="en-US" dirty="0"/>
              <a:t>すべての</a:t>
            </a:r>
            <a:r>
              <a:rPr lang="en-US" altLang="ja-JP" dirty="0"/>
              <a:t>PC</a:t>
            </a:r>
            <a:r>
              <a:rPr lang="ja-JP" altLang="en-US" dirty="0"/>
              <a:t> </a:t>
            </a:r>
            <a:r>
              <a:rPr lang="en-US" altLang="ja-JP" dirty="0"/>
              <a:t>UNIX</a:t>
            </a:r>
            <a:r>
              <a:rPr lang="ja-JP" altLang="en-US" dirty="0"/>
              <a:t> ユーザとサイト管理者に贈る最強セキュリティガイド</a:t>
            </a:r>
            <a:r>
              <a:rPr lang="en-US" altLang="ja-JP" dirty="0"/>
              <a:t>, </a:t>
            </a:r>
            <a:r>
              <a:rPr lang="ja-JP" altLang="en-US" dirty="0"/>
              <a:t>技術評論社</a:t>
            </a:r>
            <a:r>
              <a:rPr lang="en-US" altLang="ja-JP" dirty="0"/>
              <a:t>, 2001 </a:t>
            </a:r>
            <a:r>
              <a:rPr lang="ja-JP" altLang="en-US" dirty="0"/>
              <a:t>年 </a:t>
            </a:r>
            <a:r>
              <a:rPr lang="en-US" altLang="ja-JP" dirty="0"/>
              <a:t>10 </a:t>
            </a:r>
            <a:r>
              <a:rPr lang="ja-JP" altLang="en-US" dirty="0"/>
              <a:t>月</a:t>
            </a:r>
            <a:endParaRPr lang="en-US" altLang="ja-JP" dirty="0"/>
          </a:p>
          <a:p>
            <a:r>
              <a:rPr lang="ja-JP" altLang="en-US" dirty="0"/>
              <a:t>名寄市の新しいカントリーサインが決定しました</a:t>
            </a:r>
            <a:r>
              <a:rPr lang="en-US" altLang="ja-JP" dirty="0"/>
              <a:t>, </a:t>
            </a:r>
            <a:r>
              <a:rPr lang="ja-JP" altLang="en-US" dirty="0"/>
              <a:t>北海道名寄市</a:t>
            </a:r>
            <a:endParaRPr lang="en-US" altLang="ja-JP" dirty="0"/>
          </a:p>
          <a:p>
            <a:pPr lvl="1"/>
            <a:r>
              <a:rPr lang="en-US" altLang="ja-JP" dirty="0"/>
              <a:t>http://</a:t>
            </a:r>
            <a:r>
              <a:rPr lang="en-US" altLang="ja-JP" dirty="0" err="1"/>
              <a:t>www.city.nayoro.lg.jp</a:t>
            </a:r>
            <a:r>
              <a:rPr lang="en-US" altLang="ja-JP" dirty="0"/>
              <a:t>/section/</a:t>
            </a:r>
            <a:r>
              <a:rPr lang="en-US" altLang="ja-JP" dirty="0" err="1"/>
              <a:t>kikaku</a:t>
            </a:r>
            <a:r>
              <a:rPr lang="en-US" altLang="ja-JP" dirty="0"/>
              <a:t>/prkeql000000q4bo.html</a:t>
            </a:r>
          </a:p>
          <a:p>
            <a:endParaRPr lang="en-US" altLang="ja-JP" dirty="0"/>
          </a:p>
          <a:p>
            <a:pPr lvl="1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0615871-5E52-D94C-B1D1-F15B9EFB9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555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参考文献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38746"/>
            <a:ext cx="8229600" cy="5486598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dirty="0"/>
              <a:t>カントリーサイン（５０音順一覧）</a:t>
            </a:r>
            <a:r>
              <a:rPr lang="en-US" altLang="ja-JP" dirty="0"/>
              <a:t>, </a:t>
            </a:r>
            <a:r>
              <a:rPr lang="ja-JP" altLang="en-US" dirty="0"/>
              <a:t>北の道ナビ</a:t>
            </a:r>
            <a:endParaRPr lang="en-US" altLang="ja-JP" dirty="0"/>
          </a:p>
          <a:p>
            <a:pPr lvl="1"/>
            <a:r>
              <a:rPr lang="en-US" altLang="ja-JP" dirty="0"/>
              <a:t>http://northern-</a:t>
            </a:r>
            <a:r>
              <a:rPr lang="en-US" altLang="ja-JP" dirty="0" err="1"/>
              <a:t>road.jp</a:t>
            </a:r>
            <a:r>
              <a:rPr lang="en-US" altLang="ja-JP" dirty="0"/>
              <a:t>/discover/sign/</a:t>
            </a:r>
            <a:r>
              <a:rPr lang="en-US" altLang="ja-JP" dirty="0" err="1"/>
              <a:t>aiueo.html</a:t>
            </a:r>
            <a:endParaRPr lang="en-US" altLang="ja-JP" dirty="0"/>
          </a:p>
          <a:p>
            <a:r>
              <a:rPr lang="ja-JP" altLang="en-US" dirty="0"/>
              <a:t>ＡＶ閲覧しＰＣ乗っ取られる 福井、池田町議会事務局</a:t>
            </a:r>
            <a:r>
              <a:rPr lang="en-US" altLang="ja-JP" dirty="0"/>
              <a:t>, </a:t>
            </a:r>
            <a:r>
              <a:rPr lang="ja-JP" altLang="en-US" dirty="0"/>
              <a:t>中日新聞</a:t>
            </a:r>
            <a:r>
              <a:rPr lang="en-US" altLang="ja-JP" dirty="0"/>
              <a:t>, 2016/06/04</a:t>
            </a:r>
          </a:p>
          <a:p>
            <a:pPr lvl="1"/>
            <a:r>
              <a:rPr lang="en-US" altLang="ja-JP" sz="2200" dirty="0"/>
              <a:t>http://</a:t>
            </a:r>
            <a:r>
              <a:rPr lang="en-US" altLang="ja-JP" sz="2200" dirty="0" err="1"/>
              <a:t>www.chunichi.co.jp</a:t>
            </a:r>
            <a:r>
              <a:rPr lang="en-US" altLang="ja-JP" sz="2200" dirty="0"/>
              <a:t>/s/article/2016060490221806.html</a:t>
            </a:r>
          </a:p>
          <a:p>
            <a:r>
              <a:rPr lang="ja-JP" altLang="en-US" dirty="0"/>
              <a:t>ぴあ、</a:t>
            </a:r>
            <a:r>
              <a:rPr lang="en-US" altLang="ja-JP" dirty="0"/>
              <a:t>15</a:t>
            </a:r>
            <a:r>
              <a:rPr lang="ja-JP" altLang="en-US" dirty="0"/>
              <a:t>万件情報流出か　ソフトの脆弱性を突く</a:t>
            </a:r>
            <a:r>
              <a:rPr lang="en-US" altLang="ja-JP" dirty="0"/>
              <a:t>, </a:t>
            </a:r>
            <a:r>
              <a:rPr lang="ja-JP" altLang="en-US" dirty="0"/>
              <a:t>日本経済新聞</a:t>
            </a:r>
            <a:r>
              <a:rPr lang="en-US" altLang="ja-JP" dirty="0"/>
              <a:t>, 2017/04/25</a:t>
            </a:r>
          </a:p>
          <a:p>
            <a:pPr lvl="1"/>
            <a:r>
              <a:rPr lang="en-US" altLang="ja-JP" sz="2400" dirty="0"/>
              <a:t>http://</a:t>
            </a:r>
            <a:r>
              <a:rPr lang="en-US" altLang="ja-JP" sz="2400" dirty="0" err="1"/>
              <a:t>www.nikkei.com</a:t>
            </a:r>
            <a:r>
              <a:rPr lang="en-US" altLang="ja-JP" sz="2400" dirty="0"/>
              <a:t>/article/DGXLASDG25H9S_V20C17A4CR8000/</a:t>
            </a:r>
          </a:p>
          <a:p>
            <a:r>
              <a:rPr lang="en-US" altLang="ja-JP" dirty="0"/>
              <a:t>SSL/TLS </a:t>
            </a:r>
            <a:r>
              <a:rPr lang="ja-JP" altLang="en-US" dirty="0"/>
              <a:t>とは・</a:t>
            </a:r>
            <a:r>
              <a:rPr lang="en-US" altLang="ja-JP" dirty="0"/>
              <a:t>SSL </a:t>
            </a:r>
            <a:r>
              <a:rPr lang="ja-JP" altLang="en-US" dirty="0"/>
              <a:t>サーバ証明書とは</a:t>
            </a:r>
            <a:r>
              <a:rPr lang="en-US" altLang="ja-JP" dirty="0"/>
              <a:t>, </a:t>
            </a:r>
            <a:r>
              <a:rPr lang="en-US" altLang="ja-JP" dirty="0" err="1"/>
              <a:t>GlobaSign</a:t>
            </a:r>
            <a:r>
              <a:rPr lang="en-US" altLang="ja-JP" dirty="0"/>
              <a:t> GMO INTERNET GROUP</a:t>
            </a:r>
          </a:p>
          <a:p>
            <a:pPr lvl="1"/>
            <a:r>
              <a:rPr lang="en-US" altLang="ja-JP" sz="2000" dirty="0"/>
              <a:t>https://jp.globalsign.com/service/ssl/knowledge/</a:t>
            </a:r>
          </a:p>
          <a:p>
            <a:r>
              <a:rPr lang="ja-JP" altLang="en-US" dirty="0"/>
              <a:t>認証局 </a:t>
            </a:r>
            <a:r>
              <a:rPr lang="en-US" altLang="ja-JP" dirty="0"/>
              <a:t>【 CA 】 Certificate Authority / CA</a:t>
            </a:r>
            <a:r>
              <a:rPr lang="ja-JP" altLang="en-US" dirty="0"/>
              <a:t>局</a:t>
            </a:r>
            <a:r>
              <a:rPr lang="en-US" altLang="ja-JP" dirty="0"/>
              <a:t>, IT </a:t>
            </a:r>
            <a:r>
              <a:rPr lang="ja-JP" altLang="en-US" dirty="0"/>
              <a:t>用語辞典</a:t>
            </a:r>
            <a:r>
              <a:rPr lang="en-US" altLang="ja-JP" dirty="0"/>
              <a:t> e-Words</a:t>
            </a:r>
          </a:p>
          <a:p>
            <a:pPr lvl="1"/>
            <a:r>
              <a:rPr lang="en-US" altLang="ja-JP" sz="2000" dirty="0"/>
              <a:t>http://e-</a:t>
            </a:r>
            <a:r>
              <a:rPr lang="en-US" altLang="ja-JP" sz="2000" dirty="0" err="1"/>
              <a:t>words.jp</a:t>
            </a:r>
            <a:r>
              <a:rPr lang="en-US" altLang="ja-JP" sz="2000" dirty="0"/>
              <a:t>/w/%E8%AA%8D%E8%A8%BC%E5%B1%80.html</a:t>
            </a:r>
            <a:endParaRPr lang="en-US" altLang="ja-JP" sz="3200" dirty="0"/>
          </a:p>
          <a:p>
            <a:pPr lvl="1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88919AA-5724-B143-BF1C-FC7BD70B4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1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リモート</a:t>
            </a:r>
            <a:r>
              <a:rPr lang="ja-JP" altLang="en-US" dirty="0"/>
              <a:t>アクセス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038746"/>
            <a:ext cx="9144000" cy="4525963"/>
          </a:xfrm>
        </p:spPr>
        <p:txBody>
          <a:bodyPr/>
          <a:lstStyle/>
          <a:p>
            <a:r>
              <a:rPr lang="ja-JP" altLang="en-US" sz="3000" dirty="0"/>
              <a:t>手元の計算機</a:t>
            </a:r>
            <a:r>
              <a:rPr lang="en-US" altLang="ja-JP" sz="3000" dirty="0"/>
              <a:t>(</a:t>
            </a:r>
            <a:r>
              <a:rPr lang="ja-JP" altLang="en-US" sz="3000" b="1" dirty="0">
                <a:solidFill>
                  <a:srgbClr val="FF0000"/>
                </a:solidFill>
              </a:rPr>
              <a:t>ローカルホスト</a:t>
            </a:r>
            <a:r>
              <a:rPr lang="en-US" altLang="ja-JP" sz="3000" dirty="0"/>
              <a:t>)</a:t>
            </a:r>
            <a:r>
              <a:rPr lang="ja-JP" altLang="en-US" sz="3000" dirty="0"/>
              <a:t>から別の計算機</a:t>
            </a:r>
            <a:endParaRPr lang="en-US" altLang="ja-JP" sz="3000" dirty="0"/>
          </a:p>
          <a:p>
            <a:pPr marL="0" indent="0">
              <a:buNone/>
            </a:pPr>
            <a:r>
              <a:rPr lang="ja-JP" altLang="en-US" sz="3000" dirty="0"/>
              <a:t>    </a:t>
            </a:r>
            <a:r>
              <a:rPr lang="en-US" altLang="ja-JP" sz="3000" dirty="0"/>
              <a:t>(</a:t>
            </a:r>
            <a:r>
              <a:rPr lang="ja-JP" altLang="en-US" sz="3000" b="1" dirty="0">
                <a:solidFill>
                  <a:srgbClr val="FF0000"/>
                </a:solidFill>
              </a:rPr>
              <a:t>リモートホスト</a:t>
            </a:r>
            <a:r>
              <a:rPr lang="en-US" altLang="ja-JP" sz="3000" dirty="0"/>
              <a:t>)</a:t>
            </a:r>
            <a:r>
              <a:rPr lang="ja-JP" altLang="en-US" sz="3000" dirty="0" err="1"/>
              <a:t>への</a:t>
            </a:r>
            <a:r>
              <a:rPr lang="ja-JP" altLang="en-US" sz="3000" dirty="0"/>
              <a:t>ネットワークを経由した接続・操作</a:t>
            </a:r>
            <a:endParaRPr lang="en-US" altLang="ja-JP" sz="3000" dirty="0"/>
          </a:p>
          <a:p>
            <a:pPr lvl="1"/>
            <a:r>
              <a:rPr lang="ja-JP" altLang="en-US" dirty="0"/>
              <a:t>リモートログイン</a:t>
            </a:r>
            <a:endParaRPr lang="en-US" altLang="ja-JP" dirty="0"/>
          </a:p>
          <a:p>
            <a:pPr lvl="1"/>
            <a:r>
              <a:rPr lang="ja-JP" altLang="en-US" dirty="0"/>
              <a:t>リモートアクセスを用いたファイル転送</a:t>
            </a:r>
            <a:endParaRPr lang="en-US" altLang="ja-JP" dirty="0"/>
          </a:p>
        </p:txBody>
      </p:sp>
      <p:sp>
        <p:nvSpPr>
          <p:cNvPr id="4" name="左右矢印 3"/>
          <p:cNvSpPr/>
          <p:nvPr/>
        </p:nvSpPr>
        <p:spPr>
          <a:xfrm>
            <a:off x="2724502" y="4138288"/>
            <a:ext cx="3528392" cy="1782076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rgbClr val="595959"/>
                </a:solidFill>
                <a:latin typeface="Arial Unicode MS" pitchFamily="50" charset="-128"/>
              </a:rPr>
              <a:t>リモートアクセス</a:t>
            </a:r>
            <a:endParaRPr lang="en-US" altLang="ja-JP" sz="2800" b="1" dirty="0">
              <a:solidFill>
                <a:srgbClr val="595959"/>
              </a:solidFill>
              <a:latin typeface="Arial Unicode MS" pitchFamily="50" charset="-128"/>
            </a:endParaRPr>
          </a:p>
        </p:txBody>
      </p:sp>
      <p:pic>
        <p:nvPicPr>
          <p:cNvPr id="5" name="Picture 1" descr="MC9004339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2286000" cy="2286000"/>
          </a:xfrm>
          <a:prstGeom prst="rect">
            <a:avLst/>
          </a:prstGeom>
        </p:spPr>
      </p:pic>
      <p:sp>
        <p:nvSpPr>
          <p:cNvPr id="6" name="TextBox 8"/>
          <p:cNvSpPr txBox="1"/>
          <p:nvPr/>
        </p:nvSpPr>
        <p:spPr>
          <a:xfrm>
            <a:off x="5895409" y="3252991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リモート</a:t>
            </a:r>
            <a:r>
              <a:rPr kumimoji="1" lang="ja-JP" altLang="en-US" sz="2400" b="1" dirty="0"/>
              <a:t>ホスト</a:t>
            </a:r>
            <a:endParaRPr kumimoji="1" lang="ja-JP" altLang="en-US" sz="2400" dirty="0"/>
          </a:p>
        </p:txBody>
      </p:sp>
      <p:sp>
        <p:nvSpPr>
          <p:cNvPr id="7" name="TextBox 13"/>
          <p:cNvSpPr txBox="1"/>
          <p:nvPr/>
        </p:nvSpPr>
        <p:spPr>
          <a:xfrm>
            <a:off x="0" y="3255367"/>
            <a:ext cx="2077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ローカルホスト</a:t>
            </a:r>
            <a:endParaRPr kumimoji="1" lang="ja-JP" altLang="en-US" sz="2400" dirty="0"/>
          </a:p>
        </p:txBody>
      </p:sp>
      <p:pic>
        <p:nvPicPr>
          <p:cNvPr id="8" name="図 7" descr="MC9004348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717032"/>
            <a:ext cx="2286000" cy="2286000"/>
          </a:xfrm>
          <a:prstGeom prst="rect">
            <a:avLst/>
          </a:prstGeom>
        </p:spPr>
      </p:pic>
      <p:pic>
        <p:nvPicPr>
          <p:cNvPr id="9" name="図 8" descr="MC9004348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57" y="3823446"/>
            <a:ext cx="2411761" cy="241176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9930" y="3032501"/>
            <a:ext cx="1106607" cy="147547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9634" y="3085708"/>
            <a:ext cx="1076699" cy="1475476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3157233" y="6352040"/>
            <a:ext cx="4546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http://northern-road.jp/discover/sign/aiueo.html</a:t>
            </a:r>
            <a:br>
              <a:rPr lang="en-US" altLang="ja-JP" sz="1200" dirty="0"/>
            </a:br>
            <a:r>
              <a:rPr lang="en-US" altLang="ja-JP" sz="1200" dirty="0"/>
              <a:t>http://</a:t>
            </a:r>
            <a:r>
              <a:rPr lang="en-US" altLang="ja-JP" sz="1200" dirty="0" err="1"/>
              <a:t>www.city.nayoro.lg.jp</a:t>
            </a:r>
            <a:r>
              <a:rPr lang="en-US" altLang="ja-JP" sz="1200" dirty="0"/>
              <a:t>/section/</a:t>
            </a:r>
            <a:r>
              <a:rPr lang="en-US" altLang="ja-JP" sz="1200" dirty="0" err="1"/>
              <a:t>kikaku</a:t>
            </a:r>
            <a:r>
              <a:rPr lang="en-US" altLang="ja-JP" sz="1200" dirty="0"/>
              <a:t>/prkeql000000q4bo.html</a:t>
            </a:r>
            <a:endParaRPr lang="ja-JP" altLang="en-US" sz="1200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00F0BD0-8A8D-7541-8E79-D440C43D97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37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リモートログイン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ローカルホストからリモートホストへログインすること</a:t>
            </a:r>
            <a:endParaRPr kumimoji="1" lang="en-US" altLang="ja-JP" dirty="0"/>
          </a:p>
          <a:p>
            <a:pPr lvl="1"/>
            <a:r>
              <a:rPr lang="ja-JP" altLang="en-US" dirty="0"/>
              <a:t>ログイン</a:t>
            </a:r>
            <a:r>
              <a:rPr lang="en-US" altLang="ja-JP" dirty="0"/>
              <a:t>: </a:t>
            </a:r>
            <a:r>
              <a:rPr lang="ja-JP" altLang="en-US" dirty="0"/>
              <a:t>アカウント情報を用いて認証した後に，コマンド等を利用できる状態にすること</a:t>
            </a:r>
            <a:r>
              <a:rPr lang="en-US" altLang="ja-JP" dirty="0"/>
              <a:t>(</a:t>
            </a:r>
            <a:r>
              <a:rPr lang="ja-JP" altLang="en-US" dirty="0"/>
              <a:t>第</a:t>
            </a:r>
            <a:r>
              <a:rPr lang="en-US" altLang="ja-JP" dirty="0"/>
              <a:t> 2 </a:t>
            </a:r>
            <a:r>
              <a:rPr lang="ja-JP" altLang="en-US" dirty="0"/>
              <a:t>回</a:t>
            </a:r>
            <a:r>
              <a:rPr lang="en-US" altLang="ja-JP" dirty="0"/>
              <a:t>)</a:t>
            </a:r>
          </a:p>
          <a:p>
            <a:pPr lvl="1"/>
            <a:r>
              <a:rPr lang="ja-JP" altLang="en-US" dirty="0"/>
              <a:t>事前にリモートホストのアカウントが必要</a:t>
            </a:r>
            <a:endParaRPr lang="en-US" altLang="ja-JP" dirty="0"/>
          </a:p>
          <a:p>
            <a:r>
              <a:rPr kumimoji="1" lang="ja-JP" altLang="en-US" dirty="0"/>
              <a:t>主に使用するコマンド</a:t>
            </a:r>
            <a:endParaRPr kumimoji="1" lang="en-US" altLang="ja-JP" dirty="0"/>
          </a:p>
          <a:p>
            <a:pPr lvl="1"/>
            <a:r>
              <a:rPr lang="en-US" altLang="ja-JP" dirty="0" err="1"/>
              <a:t>ssh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5C51389-F0F5-C14E-8CFC-3E3555098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6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リモートログインの</a:t>
            </a:r>
            <a:r>
              <a:rPr lang="ja-JP" altLang="en-US" dirty="0"/>
              <a:t>イメージ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hoge@joho18:~ $</a:t>
            </a:r>
            <a:r>
              <a:rPr lang="en-US" altLang="ja-JP" sz="2800" dirty="0">
                <a:solidFill>
                  <a:srgbClr val="FFFF00"/>
                </a:solidFill>
                <a:latin typeface="Helvetica"/>
                <a:cs typeface="Helvetica"/>
              </a:rPr>
              <a:t> </a:t>
            </a:r>
            <a:r>
              <a:rPr lang="en-US" altLang="ja-JP" sz="2800" dirty="0" err="1">
                <a:solidFill>
                  <a:srgbClr val="FFFF00"/>
                </a:solidFill>
                <a:latin typeface="Helvetica"/>
                <a:cs typeface="Helvetica"/>
              </a:rPr>
              <a:t>ssh</a:t>
            </a:r>
            <a:r>
              <a:rPr lang="en-US" altLang="ja-JP" sz="2800" dirty="0">
                <a:solidFill>
                  <a:srgbClr val="FFFF00"/>
                </a:solidFill>
                <a:latin typeface="Helvetica"/>
                <a:cs typeface="Helvetica"/>
              </a:rPr>
              <a:t>  hero@joho24</a:t>
            </a:r>
          </a:p>
          <a:p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hero@joho24’s  password:</a:t>
            </a:r>
            <a:endParaRPr lang="en-US" altLang="ja-JP" sz="2800" dirty="0">
              <a:solidFill>
                <a:schemeClr val="bg1"/>
              </a:solidFill>
              <a:latin typeface="Helvetica"/>
              <a:ea typeface="ＭＳ Ｐゴシック" pitchFamily="50" charset="-128"/>
              <a:cs typeface="Helvetica"/>
            </a:endParaRPr>
          </a:p>
        </p:txBody>
      </p:sp>
      <p:pic>
        <p:nvPicPr>
          <p:cNvPr id="7" name="Picture 10" descr="MC9004339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2286000" cy="2286000"/>
          </a:xfrm>
          <a:prstGeom prst="rect">
            <a:avLst/>
          </a:prstGeom>
        </p:spPr>
      </p:pic>
      <p:pic>
        <p:nvPicPr>
          <p:cNvPr id="8" name="Picture 2" descr="MC9004326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68760"/>
            <a:ext cx="2286000" cy="2286000"/>
          </a:xfrm>
          <a:prstGeom prst="rect">
            <a:avLst/>
          </a:prstGeom>
        </p:spPr>
      </p:pic>
      <p:sp>
        <p:nvSpPr>
          <p:cNvPr id="9" name="Left Arrow 3"/>
          <p:cNvSpPr/>
          <p:nvPr/>
        </p:nvSpPr>
        <p:spPr>
          <a:xfrm>
            <a:off x="2195736" y="2564904"/>
            <a:ext cx="4032448" cy="1800200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Arial Unicode MS" pitchFamily="50" charset="-128"/>
              </a:rPr>
              <a:t>ログインパスワードを要求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339752" y="1196752"/>
            <a:ext cx="4032448" cy="1800200"/>
          </a:xfrm>
          <a:prstGeom prst="rightArrow">
            <a:avLst/>
          </a:prstGeom>
          <a:solidFill>
            <a:srgbClr val="CCFF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err="1">
                <a:solidFill>
                  <a:schemeClr val="tx1"/>
                </a:solidFill>
                <a:latin typeface="Arial Unicode MS" pitchFamily="50" charset="-128"/>
              </a:rPr>
              <a:t>ssh</a:t>
            </a:r>
            <a:r>
              <a:rPr lang="en-US" altLang="ja-JP" sz="2400" b="1" dirty="0">
                <a:solidFill>
                  <a:schemeClr val="tx1"/>
                </a:solidFill>
                <a:latin typeface="Arial Unicode MS" pitchFamily="50" charset="-128"/>
              </a:rPr>
              <a:t> </a:t>
            </a:r>
            <a:r>
              <a:rPr lang="ja-JP" altLang="en-US" sz="2400" b="1" dirty="0">
                <a:solidFill>
                  <a:schemeClr val="tx1"/>
                </a:solidFill>
                <a:latin typeface="Arial Unicode MS" pitchFamily="50" charset="-128"/>
              </a:rPr>
              <a:t>コマンドを用いて，</a:t>
            </a:r>
            <a:endParaRPr lang="en-US" altLang="ja-JP" sz="2400" b="1" dirty="0">
              <a:solidFill>
                <a:schemeClr val="tx1"/>
              </a:solidFill>
              <a:latin typeface="Arial Unicode MS" pitchFamily="50" charset="-128"/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Arial Unicode MS" pitchFamily="50" charset="-128"/>
              </a:rPr>
              <a:t>リモートログインを要請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5935" y="3513202"/>
            <a:ext cx="216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</a:rPr>
              <a:t>ホスト名</a:t>
            </a:r>
            <a:r>
              <a:rPr lang="en-US" altLang="ja-JP" sz="2000" dirty="0">
                <a:solidFill>
                  <a:srgbClr val="0070C0"/>
                </a:solidFill>
              </a:rPr>
              <a:t>: joho18</a:t>
            </a:r>
          </a:p>
          <a:p>
            <a:r>
              <a:rPr lang="ja-JP" altLang="en-US" sz="2000" dirty="0">
                <a:solidFill>
                  <a:srgbClr val="0070C0"/>
                </a:solidFill>
              </a:rPr>
              <a:t>アカウント名</a:t>
            </a:r>
            <a:r>
              <a:rPr lang="en-US" altLang="ja-JP" sz="2000" dirty="0">
                <a:solidFill>
                  <a:srgbClr val="0070C0"/>
                </a:solidFill>
              </a:rPr>
              <a:t>: </a:t>
            </a:r>
            <a:r>
              <a:rPr lang="en-US" altLang="ja-JP" sz="2000" dirty="0" err="1">
                <a:solidFill>
                  <a:srgbClr val="0070C0"/>
                </a:solidFill>
              </a:rPr>
              <a:t>hoge</a:t>
            </a:r>
            <a:endParaRPr lang="en-US" altLang="ja-JP" sz="2000" dirty="0">
              <a:solidFill>
                <a:srgbClr val="0070C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60232" y="3579113"/>
            <a:ext cx="216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</a:rPr>
              <a:t>ホスト名</a:t>
            </a:r>
            <a:r>
              <a:rPr lang="en-US" altLang="ja-JP" sz="2000" dirty="0">
                <a:solidFill>
                  <a:srgbClr val="0070C0"/>
                </a:solidFill>
              </a:rPr>
              <a:t>: joho24</a:t>
            </a:r>
          </a:p>
          <a:p>
            <a:r>
              <a:rPr lang="ja-JP" altLang="en-US" sz="2000" dirty="0">
                <a:solidFill>
                  <a:srgbClr val="0070C0"/>
                </a:solidFill>
              </a:rPr>
              <a:t>アカウント名</a:t>
            </a:r>
            <a:r>
              <a:rPr lang="en-US" altLang="ja-JP" sz="2000" dirty="0">
                <a:solidFill>
                  <a:srgbClr val="0070C0"/>
                </a:solidFill>
              </a:rPr>
              <a:t>: hero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AAB8337-7142-DA41-8B6C-4144E7D15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45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リモートログインのイメージ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0" y="4437112"/>
            <a:ext cx="9144000" cy="24208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hoge@joho18:~ $ </a:t>
            </a:r>
            <a:r>
              <a:rPr lang="en-US" altLang="ja-JP" sz="2800" dirty="0" err="1">
                <a:solidFill>
                  <a:schemeClr val="bg1"/>
                </a:solidFill>
                <a:latin typeface="Helvetica"/>
                <a:cs typeface="Helvetica"/>
              </a:rPr>
              <a:t>ssh</a:t>
            </a:r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  hero@joho24</a:t>
            </a:r>
          </a:p>
          <a:p>
            <a:r>
              <a:rPr lang="en-US" altLang="ja-JP" sz="2800" dirty="0">
                <a:solidFill>
                  <a:schemeClr val="bg1"/>
                </a:solidFill>
                <a:latin typeface="Helvetica"/>
                <a:cs typeface="Helvetica"/>
              </a:rPr>
              <a:t>hero@joho24’s  password: </a:t>
            </a:r>
            <a:r>
              <a:rPr lang="en-US" altLang="ja-JP" sz="2800" dirty="0">
                <a:solidFill>
                  <a:srgbClr val="FFFF00"/>
                </a:solidFill>
                <a:latin typeface="Helvetica"/>
                <a:cs typeface="Helvetica"/>
              </a:rPr>
              <a:t>(</a:t>
            </a:r>
            <a:r>
              <a:rPr lang="ja-JP" altLang="en-US" sz="2800" dirty="0">
                <a:solidFill>
                  <a:srgbClr val="FFFF00"/>
                </a:solidFill>
                <a:latin typeface="Helvetica"/>
                <a:cs typeface="Helvetica"/>
              </a:rPr>
              <a:t>パスワードを入力</a:t>
            </a:r>
            <a:r>
              <a:rPr lang="en-US" altLang="ja-JP" sz="2800" dirty="0">
                <a:solidFill>
                  <a:srgbClr val="FFFF00"/>
                </a:solidFill>
                <a:latin typeface="Helvetica"/>
                <a:cs typeface="Helvetica"/>
              </a:rPr>
              <a:t>)</a:t>
            </a:r>
          </a:p>
          <a:p>
            <a:r>
              <a:rPr lang="en-US" altLang="ja-JP" sz="2800" dirty="0">
                <a:solidFill>
                  <a:schemeClr val="bg1"/>
                </a:solidFill>
                <a:latin typeface="Helvetica"/>
                <a:ea typeface="ＭＳ Ｐゴシック" pitchFamily="50" charset="-128"/>
                <a:cs typeface="Helvetica"/>
              </a:rPr>
              <a:t>….</a:t>
            </a:r>
          </a:p>
          <a:p>
            <a:r>
              <a:rPr lang="en-US" altLang="ja-JP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hero@</a:t>
            </a:r>
            <a:r>
              <a:rPr lang="en-US" altLang="ja-JP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joho24</a:t>
            </a:r>
            <a:r>
              <a:rPr lang="en-US" altLang="ja-JP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:~ $</a:t>
            </a:r>
            <a:r>
              <a:rPr lang="ja-JP" alt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▮</a:t>
            </a:r>
            <a:endParaRPr lang="en-US" altLang="ja-JP" sz="2800" dirty="0">
              <a:solidFill>
                <a:srgbClr val="FFFFFF"/>
              </a:solidFill>
              <a:latin typeface="Helvetica"/>
              <a:ea typeface="ＭＳ Ｐゴシック" pitchFamily="50" charset="-128"/>
              <a:cs typeface="Helvetic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5935" y="3513202"/>
            <a:ext cx="216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</a:rPr>
              <a:t>ホスト名</a:t>
            </a:r>
            <a:r>
              <a:rPr lang="en-US" altLang="ja-JP" sz="2000" dirty="0">
                <a:solidFill>
                  <a:srgbClr val="0070C0"/>
                </a:solidFill>
              </a:rPr>
              <a:t>: joho18</a:t>
            </a:r>
          </a:p>
          <a:p>
            <a:r>
              <a:rPr lang="ja-JP" altLang="en-US" sz="2000" dirty="0">
                <a:solidFill>
                  <a:srgbClr val="0070C0"/>
                </a:solidFill>
              </a:rPr>
              <a:t>アカウント名</a:t>
            </a:r>
            <a:r>
              <a:rPr lang="en-US" altLang="ja-JP" sz="2000" dirty="0">
                <a:solidFill>
                  <a:srgbClr val="0070C0"/>
                </a:solidFill>
              </a:rPr>
              <a:t>: </a:t>
            </a:r>
            <a:r>
              <a:rPr lang="en-US" altLang="ja-JP" sz="2000" dirty="0" err="1">
                <a:solidFill>
                  <a:srgbClr val="0070C0"/>
                </a:solidFill>
              </a:rPr>
              <a:t>hoge</a:t>
            </a:r>
            <a:endParaRPr lang="en-US" altLang="ja-JP" sz="2000" dirty="0">
              <a:solidFill>
                <a:srgbClr val="0070C0"/>
              </a:solidFill>
            </a:endParaRPr>
          </a:p>
        </p:txBody>
      </p:sp>
      <p:pic>
        <p:nvPicPr>
          <p:cNvPr id="7" name="Picture 10" descr="MC9004339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2" y="1227202"/>
            <a:ext cx="2286000" cy="2286000"/>
          </a:xfrm>
          <a:prstGeom prst="rect">
            <a:avLst/>
          </a:prstGeom>
        </p:spPr>
      </p:pic>
      <p:pic>
        <p:nvPicPr>
          <p:cNvPr id="8" name="Picture 2" descr="MC9004326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68760"/>
            <a:ext cx="2286000" cy="2286000"/>
          </a:xfrm>
          <a:prstGeom prst="rect">
            <a:avLst/>
          </a:prstGeom>
        </p:spPr>
      </p:pic>
      <p:sp>
        <p:nvSpPr>
          <p:cNvPr id="9" name="Left Arrow 3"/>
          <p:cNvSpPr/>
          <p:nvPr/>
        </p:nvSpPr>
        <p:spPr>
          <a:xfrm>
            <a:off x="2195736" y="2564904"/>
            <a:ext cx="4032448" cy="1800200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Arial Unicode MS" pitchFamily="50" charset="-128"/>
              </a:rPr>
              <a:t>ログインを許可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339752" y="1196752"/>
            <a:ext cx="4032448" cy="1800200"/>
          </a:xfrm>
          <a:prstGeom prst="rightArrow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Arial Unicode MS" pitchFamily="50" charset="-128"/>
              </a:rPr>
              <a:t>ログインパスワードを送信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660232" y="3579113"/>
            <a:ext cx="2168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70C0"/>
                </a:solidFill>
              </a:rPr>
              <a:t>ホスト名</a:t>
            </a:r>
            <a:r>
              <a:rPr lang="en-US" altLang="ja-JP" sz="2000" dirty="0">
                <a:solidFill>
                  <a:srgbClr val="0070C0"/>
                </a:solidFill>
              </a:rPr>
              <a:t>: joho24</a:t>
            </a:r>
          </a:p>
          <a:p>
            <a:r>
              <a:rPr lang="ja-JP" altLang="en-US" sz="2000" dirty="0">
                <a:solidFill>
                  <a:srgbClr val="0070C0"/>
                </a:solidFill>
              </a:rPr>
              <a:t>アカウント名</a:t>
            </a:r>
            <a:r>
              <a:rPr lang="en-US" altLang="ja-JP" sz="2000" dirty="0">
                <a:solidFill>
                  <a:srgbClr val="0070C0"/>
                </a:solidFill>
              </a:rPr>
              <a:t>: hero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498E2A7-A48A-014E-9FF9-A1C1963E9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15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/>
              <a:t>リモートアクセスを用いたファイル転送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ローカルホストとリモートホストの間でファイルをやりとり</a:t>
            </a:r>
            <a:endParaRPr kumimoji="1" lang="en-US" altLang="ja-JP" dirty="0"/>
          </a:p>
          <a:p>
            <a:r>
              <a:rPr lang="ja-JP" altLang="en-US" dirty="0"/>
              <a:t>主に使用するコマンド</a:t>
            </a:r>
            <a:endParaRPr lang="en-US" altLang="ja-JP" dirty="0"/>
          </a:p>
          <a:p>
            <a:pPr lvl="1"/>
            <a:r>
              <a:rPr kumimoji="1" lang="en-US" altLang="ja-JP" dirty="0" err="1"/>
              <a:t>scp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514C3A4-A186-4545-98C1-C7C94C6A9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237312"/>
            <a:ext cx="1403648" cy="5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09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29708</TotalTime>
  <Words>1907</Words>
  <Application>Microsoft Macintosh PowerPoint</Application>
  <PresentationFormat>画面に合わせる (4:3)</PresentationFormat>
  <Paragraphs>336</Paragraphs>
  <Slides>44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52" baseType="lpstr">
      <vt:lpstr>Arial Unicode MS</vt:lpstr>
      <vt:lpstr>ＭＳ Ｐゴシック</vt:lpstr>
      <vt:lpstr>Arial</vt:lpstr>
      <vt:lpstr>Calibri</vt:lpstr>
      <vt:lpstr>Gill Sans MT</vt:lpstr>
      <vt:lpstr>Helvetica</vt:lpstr>
      <vt:lpstr>Wingdings</vt:lpstr>
      <vt:lpstr>Office ​​テーマ</vt:lpstr>
      <vt:lpstr>リモートアクセス/ ネットワークセキュリティ 情報実験 第8回 (2018/06/22)</vt:lpstr>
      <vt:lpstr>研究室の日常</vt:lpstr>
      <vt:lpstr>本日のレクチャー内容</vt:lpstr>
      <vt:lpstr>リモートアクセス</vt:lpstr>
      <vt:lpstr>リモートアクセス</vt:lpstr>
      <vt:lpstr>リモートログイン</vt:lpstr>
      <vt:lpstr>リモートログインのイメージ</vt:lpstr>
      <vt:lpstr>リモートログインのイメージ</vt:lpstr>
      <vt:lpstr>リモートアクセスを用いたファイル転送</vt:lpstr>
      <vt:lpstr>リモートアクセスを用いた ファイル転送のイメージ</vt:lpstr>
      <vt:lpstr>リモートアクセスを用いた ファイル転送のイメージ</vt:lpstr>
      <vt:lpstr>ファイル転送の手順 (第 4 回の復習)</vt:lpstr>
      <vt:lpstr>リモートアクセスに用いられる プロトコル</vt:lpstr>
      <vt:lpstr>Telnet(Teletype Network)</vt:lpstr>
      <vt:lpstr>FTP(File Transfer Protocol)</vt:lpstr>
      <vt:lpstr>リモートアクセスの危険性</vt:lpstr>
      <vt:lpstr>パケット盗聴</vt:lpstr>
      <vt:lpstr>SSH (Secure Shell)</vt:lpstr>
      <vt:lpstr>ネットワークセキュリティ -安全にネットワークを利用するために-</vt:lpstr>
      <vt:lpstr>INEX のセキュリティの話</vt:lpstr>
      <vt:lpstr>ネットワークセキュリティの原則 一般ユーザ編 -被害にあわないために-</vt:lpstr>
      <vt:lpstr>PowerPoint プレゼンテーション</vt:lpstr>
      <vt:lpstr>SSL/TLS  (Secure Socket Layer/Transport Layer Security)</vt:lpstr>
      <vt:lpstr>SSL サーバ証明書</vt:lpstr>
      <vt:lpstr>HTTPS 通信の目印</vt:lpstr>
      <vt:lpstr>SSL サーバ証明書</vt:lpstr>
      <vt:lpstr>怪しい SSL サーバ証明書</vt:lpstr>
      <vt:lpstr>怪しそうな SSL サーバ証明書が利用されている例</vt:lpstr>
      <vt:lpstr>ネットワークセキュリティの原則 計算機管理者編 -ユーザを守るために-</vt:lpstr>
      <vt:lpstr>ポートの管理</vt:lpstr>
      <vt:lpstr>デーモン(Daemon) (demon : 閣下じゃないよ！)</vt:lpstr>
      <vt:lpstr>ポートデーモン</vt:lpstr>
      <vt:lpstr>デーモンの停止方法</vt:lpstr>
      <vt:lpstr>アクセス制限</vt:lpstr>
      <vt:lpstr>最新セキュリティ情報の取得・確認</vt:lpstr>
      <vt:lpstr>PowerPoint プレゼンテーション</vt:lpstr>
      <vt:lpstr>PowerPoint プレゼンテーション</vt:lpstr>
      <vt:lpstr>JPCERT (Japan Computer Emergency Response Team)</vt:lpstr>
      <vt:lpstr>Debian GNU/Linux における セキュリティホール対応</vt:lpstr>
      <vt:lpstr>まとめ1: リモートアクセス</vt:lpstr>
      <vt:lpstr>まとめ2: ネットワークセキュリティ</vt:lpstr>
      <vt:lpstr>本日の実習</vt:lpstr>
      <vt:lpstr>参考文献</vt:lpstr>
      <vt:lpstr>参考文献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最低限 Unix (Linux) II シェル・テキストエディタ 情報実験第3回 (2015/05/01)</dc:title>
  <dc:creator>mikataka</dc:creator>
  <cp:lastModifiedBy>村橋　究理基</cp:lastModifiedBy>
  <cp:revision>337</cp:revision>
  <cp:lastPrinted>2018-06-22T03:00:49Z</cp:lastPrinted>
  <dcterms:created xsi:type="dcterms:W3CDTF">2015-04-21T01:54:39Z</dcterms:created>
  <dcterms:modified xsi:type="dcterms:W3CDTF">2018-06-22T03:16:24Z</dcterms:modified>
</cp:coreProperties>
</file>